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39.xml" ContentType="application/vnd.openxmlformats-officedocument.presentationml.tags+xml"/>
  <Override PartName="/ppt/notesSlides/notesSlide1.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3.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4.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5.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6.xml" ContentType="application/vnd.openxmlformats-officedocument.presentationml.notesSlide+xml"/>
  <Override PartName="/ppt/tags/tag52.xml" ContentType="application/vnd.openxmlformats-officedocument.presentationml.tags+xml"/>
  <Override PartName="/ppt/notesSlides/notesSlide7.xml" ContentType="application/vnd.openxmlformats-officedocument.presentationml.notesSlide+xml"/>
  <Override PartName="/ppt/tags/tag53.xml" ContentType="application/vnd.openxmlformats-officedocument.presentationml.tags+xml"/>
  <Override PartName="/ppt/notesSlides/notesSlide8.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9.xml" ContentType="application/vnd.openxmlformats-officedocument.presentationml.notesSlide+xml"/>
  <Override PartName="/ppt/tags/tag56.xml" ContentType="application/vnd.openxmlformats-officedocument.presentationml.tags+xml"/>
  <Override PartName="/ppt/notesSlides/notesSlide10.xml" ContentType="application/vnd.openxmlformats-officedocument.presentationml.notesSlide+xml"/>
  <Override PartName="/ppt/tags/tag57.xml" ContentType="application/vnd.openxmlformats-officedocument.presentationml.tags+xml"/>
  <Override PartName="/ppt/notesSlides/notesSlide11.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12.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3.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14.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15.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17.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18.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19.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20.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21.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22.xml" ContentType="application/vnd.openxmlformats-officedocument.presentationml.notesSlide+xml"/>
  <Override PartName="/ppt/tags/tag89.xml" ContentType="application/vnd.openxmlformats-officedocument.presentationml.tags+xml"/>
  <Override PartName="/ppt/notesSlides/notesSlide23.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24.xml" ContentType="application/vnd.openxmlformats-officedocument.presentationml.notesSlide+xml"/>
  <Override PartName="/ppt/tags/tag92.xml" ContentType="application/vnd.openxmlformats-officedocument.presentationml.tags+xml"/>
  <Override PartName="/ppt/notesSlides/notesSlide25.xml" ContentType="application/vnd.openxmlformats-officedocument.presentationml.notesSlide+xml"/>
  <Override PartName="/ppt/tags/tag93.xml" ContentType="application/vnd.openxmlformats-officedocument.presentationml.tags+xml"/>
  <Override PartName="/ppt/notesSlides/notesSlide26.xml" ContentType="application/vnd.openxmlformats-officedocument.presentationml.notesSlide+xml"/>
  <Override PartName="/ppt/tags/tag94.xml" ContentType="application/vnd.openxmlformats-officedocument.presentationml.tags+xml"/>
  <Override PartName="/ppt/notesSlides/notesSlide27.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28.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9.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30.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31.xml" ContentType="application/vnd.openxmlformats-officedocument.presentationml.notesSlide+xml"/>
  <Override PartName="/ppt/tags/tag105.xml" ContentType="application/vnd.openxmlformats-officedocument.presentationml.tags+xml"/>
  <Override PartName="/ppt/notesSlides/notesSlide32.xml" ContentType="application/vnd.openxmlformats-officedocument.presentationml.notesSlide+xml"/>
  <Override PartName="/ppt/tags/tag106.xml" ContentType="application/vnd.openxmlformats-officedocument.presentationml.tags+xml"/>
  <Override PartName="/ppt/notesSlides/notesSlide33.xml" ContentType="application/vnd.openxmlformats-officedocument.presentationml.notesSlide+xml"/>
  <Override PartName="/ppt/tags/tag107.xml" ContentType="application/vnd.openxmlformats-officedocument.presentationml.tags+xml"/>
  <Override PartName="/ppt/notesSlides/notesSlide34.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35.xml" ContentType="application/vnd.openxmlformats-officedocument.presentationml.notesSlide+xml"/>
  <Override PartName="/ppt/tags/tag110.xml" ContentType="application/vnd.openxmlformats-officedocument.presentationml.tags+xml"/>
  <Override PartName="/ppt/notesSlides/notesSlide36.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37.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38.xml" ContentType="application/vnd.openxmlformats-officedocument.presentationml.notesSlide+xml"/>
  <Override PartName="/ppt/tags/tag116.xml" ContentType="application/vnd.openxmlformats-officedocument.presentationml.tags+xml"/>
  <Override PartName="/ppt/notesSlides/notesSlide39.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 id="2147483808" r:id="rId2"/>
  </p:sldMasterIdLst>
  <p:notesMasterIdLst>
    <p:notesMasterId r:id="rId75"/>
  </p:notesMasterIdLst>
  <p:handoutMasterIdLst>
    <p:handoutMasterId r:id="rId76"/>
  </p:handoutMasterIdLst>
  <p:sldIdLst>
    <p:sldId id="272" r:id="rId3"/>
    <p:sldId id="1097" r:id="rId4"/>
    <p:sldId id="1067" r:id="rId5"/>
    <p:sldId id="1068" r:id="rId6"/>
    <p:sldId id="1070" r:id="rId7"/>
    <p:sldId id="1071" r:id="rId8"/>
    <p:sldId id="1072" r:id="rId9"/>
    <p:sldId id="982" r:id="rId10"/>
    <p:sldId id="983" r:id="rId11"/>
    <p:sldId id="979" r:id="rId12"/>
    <p:sldId id="859" r:id="rId13"/>
    <p:sldId id="1019" r:id="rId14"/>
    <p:sldId id="1074" r:id="rId15"/>
    <p:sldId id="901" r:id="rId16"/>
    <p:sldId id="989" r:id="rId17"/>
    <p:sldId id="1075" r:id="rId18"/>
    <p:sldId id="990" r:id="rId19"/>
    <p:sldId id="1050" r:id="rId20"/>
    <p:sldId id="1065" r:id="rId21"/>
    <p:sldId id="1076" r:id="rId22"/>
    <p:sldId id="1041" r:id="rId23"/>
    <p:sldId id="1091" r:id="rId24"/>
    <p:sldId id="992" r:id="rId25"/>
    <p:sldId id="923" r:id="rId26"/>
    <p:sldId id="925" r:id="rId27"/>
    <p:sldId id="927" r:id="rId28"/>
    <p:sldId id="926" r:id="rId29"/>
    <p:sldId id="1063" r:id="rId30"/>
    <p:sldId id="1064" r:id="rId31"/>
    <p:sldId id="1092" r:id="rId32"/>
    <p:sldId id="931" r:id="rId33"/>
    <p:sldId id="1045" r:id="rId34"/>
    <p:sldId id="935" r:id="rId35"/>
    <p:sldId id="936" r:id="rId36"/>
    <p:sldId id="932" r:id="rId37"/>
    <p:sldId id="1093" r:id="rId38"/>
    <p:sldId id="993" r:id="rId39"/>
    <p:sldId id="1048" r:id="rId40"/>
    <p:sldId id="1049" r:id="rId41"/>
    <p:sldId id="958" r:id="rId42"/>
    <p:sldId id="1094" r:id="rId43"/>
    <p:sldId id="994" r:id="rId44"/>
    <p:sldId id="1038" r:id="rId45"/>
    <p:sldId id="1081" r:id="rId46"/>
    <p:sldId id="1087" r:id="rId47"/>
    <p:sldId id="999" r:id="rId48"/>
    <p:sldId id="1046" r:id="rId49"/>
    <p:sldId id="1047" r:id="rId50"/>
    <p:sldId id="1082" r:id="rId51"/>
    <p:sldId id="975" r:id="rId52"/>
    <p:sldId id="1002" r:id="rId53"/>
    <p:sldId id="1043" r:id="rId54"/>
    <p:sldId id="1083" r:id="rId55"/>
    <p:sldId id="1095" r:id="rId56"/>
    <p:sldId id="900" r:id="rId57"/>
    <p:sldId id="1005" r:id="rId58"/>
    <p:sldId id="1007" r:id="rId59"/>
    <p:sldId id="1008" r:id="rId60"/>
    <p:sldId id="1090" r:id="rId61"/>
    <p:sldId id="1011" r:id="rId62"/>
    <p:sldId id="1096" r:id="rId63"/>
    <p:sldId id="1052" r:id="rId64"/>
    <p:sldId id="1054" r:id="rId65"/>
    <p:sldId id="1053" r:id="rId66"/>
    <p:sldId id="1055" r:id="rId67"/>
    <p:sldId id="1057" r:id="rId68"/>
    <p:sldId id="1056" r:id="rId69"/>
    <p:sldId id="1058" r:id="rId70"/>
    <p:sldId id="1061" r:id="rId71"/>
    <p:sldId id="1060" r:id="rId72"/>
    <p:sldId id="1059" r:id="rId73"/>
    <p:sldId id="1062" r:id="rId74"/>
  </p:sldIdLst>
  <p:sldSz cx="9144000" cy="5143500" type="screen16x9"/>
  <p:notesSz cx="6797675" cy="9926638"/>
  <p:custDataLst>
    <p:tags r:id="rId7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45" userDrawn="1">
          <p15:clr>
            <a:srgbClr val="A4A3A4"/>
          </p15:clr>
        </p15:guide>
        <p15:guide id="2" orient="horz" pos="849" userDrawn="1">
          <p15:clr>
            <a:srgbClr val="A4A3A4"/>
          </p15:clr>
        </p15:guide>
        <p15:guide id="3"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ant Nautiyal" initials="AN" lastIdx="20" clrIdx="0">
    <p:extLst>
      <p:ext uri="{19B8F6BF-5375-455C-9EA6-DF929625EA0E}">
        <p15:presenceInfo xmlns:p15="http://schemas.microsoft.com/office/powerpoint/2012/main" userId="S-1-5-21-3346166985-1548841365-2365452741-16368" providerId="AD"/>
      </p:ext>
    </p:extLst>
  </p:cmAuthor>
  <p:cmAuthor id="2" name="Sadek, Samer" initials="SS" lastIdx="6" clrIdx="1">
    <p:extLst>
      <p:ext uri="{19B8F6BF-5375-455C-9EA6-DF929625EA0E}">
        <p15:presenceInfo xmlns:p15="http://schemas.microsoft.com/office/powerpoint/2012/main" userId="S-1-5-21-606747145-838170752-725345543-1970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002B"/>
    <a:srgbClr val="FCBB2C"/>
    <a:srgbClr val="FFFFCC"/>
    <a:srgbClr val="00AAC9"/>
    <a:srgbClr val="FFFF99"/>
    <a:srgbClr val="66FFFF"/>
    <a:srgbClr val="FFC000"/>
    <a:srgbClr val="94BFBD"/>
    <a:srgbClr val="E30613"/>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6374" autoAdjust="0"/>
  </p:normalViewPr>
  <p:slideViewPr>
    <p:cSldViewPr snapToGrid="0" showGuides="1">
      <p:cViewPr varScale="1">
        <p:scale>
          <a:sx n="85" d="100"/>
          <a:sy n="85" d="100"/>
        </p:scale>
        <p:origin x="108" y="1182"/>
      </p:cViewPr>
      <p:guideLst>
        <p:guide orient="horz" pos="2845"/>
        <p:guide orient="horz" pos="849"/>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7"/>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568" tIns="45784" rIns="91568" bIns="45784" rtlCol="0"/>
          <a:lstStyle>
            <a:lvl1pPr algn="l">
              <a:defRPr sz="1200"/>
            </a:lvl1pPr>
          </a:lstStyle>
          <a:p>
            <a:endParaRPr lang="en-ZA"/>
          </a:p>
        </p:txBody>
      </p:sp>
      <p:sp>
        <p:nvSpPr>
          <p:cNvPr id="3" name="Date Placeholder 2"/>
          <p:cNvSpPr>
            <a:spLocks noGrp="1"/>
          </p:cNvSpPr>
          <p:nvPr>
            <p:ph type="dt" sz="quarter" idx="1"/>
          </p:nvPr>
        </p:nvSpPr>
        <p:spPr>
          <a:xfrm>
            <a:off x="3850444" y="0"/>
            <a:ext cx="2945659" cy="496332"/>
          </a:xfrm>
          <a:prstGeom prst="rect">
            <a:avLst/>
          </a:prstGeom>
        </p:spPr>
        <p:txBody>
          <a:bodyPr vert="horz" lIns="91568" tIns="45784" rIns="91568" bIns="45784" rtlCol="0"/>
          <a:lstStyle>
            <a:lvl1pPr algn="r">
              <a:defRPr sz="1200"/>
            </a:lvl1pPr>
          </a:lstStyle>
          <a:p>
            <a:fld id="{BB0E4090-F07B-473B-B97D-EE7D61C6B9EE}" type="datetimeFigureOut">
              <a:rPr lang="en-ZA" smtClean="0"/>
              <a:t>2021/06/24</a:t>
            </a:fld>
            <a:endParaRPr lang="en-ZA"/>
          </a:p>
        </p:txBody>
      </p:sp>
      <p:sp>
        <p:nvSpPr>
          <p:cNvPr id="4" name="Footer Placeholder 3"/>
          <p:cNvSpPr>
            <a:spLocks noGrp="1"/>
          </p:cNvSpPr>
          <p:nvPr>
            <p:ph type="ftr" sz="quarter" idx="2"/>
          </p:nvPr>
        </p:nvSpPr>
        <p:spPr>
          <a:xfrm>
            <a:off x="0" y="9428583"/>
            <a:ext cx="2945659" cy="496332"/>
          </a:xfrm>
          <a:prstGeom prst="rect">
            <a:avLst/>
          </a:prstGeom>
        </p:spPr>
        <p:txBody>
          <a:bodyPr vert="horz" lIns="91568" tIns="45784" rIns="91568" bIns="45784" rtlCol="0" anchor="b"/>
          <a:lstStyle>
            <a:lvl1pPr algn="l">
              <a:defRPr sz="1200"/>
            </a:lvl1pPr>
          </a:lstStyle>
          <a:p>
            <a:endParaRPr lang="en-ZA"/>
          </a:p>
        </p:txBody>
      </p:sp>
      <p:sp>
        <p:nvSpPr>
          <p:cNvPr id="5" name="Slide Number Placeholder 4"/>
          <p:cNvSpPr>
            <a:spLocks noGrp="1"/>
          </p:cNvSpPr>
          <p:nvPr>
            <p:ph type="sldNum" sz="quarter" idx="3"/>
          </p:nvPr>
        </p:nvSpPr>
        <p:spPr>
          <a:xfrm>
            <a:off x="3850444" y="9428583"/>
            <a:ext cx="2945659" cy="496332"/>
          </a:xfrm>
          <a:prstGeom prst="rect">
            <a:avLst/>
          </a:prstGeom>
        </p:spPr>
        <p:txBody>
          <a:bodyPr vert="horz" lIns="91568" tIns="45784" rIns="91568" bIns="45784" rtlCol="0" anchor="b"/>
          <a:lstStyle>
            <a:lvl1pPr algn="r">
              <a:defRPr sz="1200"/>
            </a:lvl1pPr>
          </a:lstStyle>
          <a:p>
            <a:fld id="{4952DB23-E148-4DA9-B1BF-0C0C81E86E0A}" type="slidenum">
              <a:rPr lang="en-ZA" smtClean="0"/>
              <a:t>‹#›</a:t>
            </a:fld>
            <a:endParaRPr lang="en-ZA"/>
          </a:p>
        </p:txBody>
      </p:sp>
    </p:spTree>
    <p:extLst>
      <p:ext uri="{BB962C8B-B14F-4D97-AF65-F5344CB8AC3E}">
        <p14:creationId xmlns:p14="http://schemas.microsoft.com/office/powerpoint/2010/main" val="8646660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568" tIns="45784" rIns="91568" bIns="45784" rtlCol="0"/>
          <a:lstStyle>
            <a:lvl1pPr algn="l">
              <a:defRPr sz="1200"/>
            </a:lvl1pPr>
          </a:lstStyle>
          <a:p>
            <a:endParaRPr lang="en-ZA"/>
          </a:p>
        </p:txBody>
      </p:sp>
      <p:sp>
        <p:nvSpPr>
          <p:cNvPr id="3" name="Date Placeholder 2"/>
          <p:cNvSpPr>
            <a:spLocks noGrp="1"/>
          </p:cNvSpPr>
          <p:nvPr>
            <p:ph type="dt" idx="1"/>
          </p:nvPr>
        </p:nvSpPr>
        <p:spPr>
          <a:xfrm>
            <a:off x="3850444" y="0"/>
            <a:ext cx="2945659" cy="496332"/>
          </a:xfrm>
          <a:prstGeom prst="rect">
            <a:avLst/>
          </a:prstGeom>
        </p:spPr>
        <p:txBody>
          <a:bodyPr vert="horz" lIns="91568" tIns="45784" rIns="91568" bIns="45784" rtlCol="0"/>
          <a:lstStyle>
            <a:lvl1pPr algn="r">
              <a:defRPr sz="1200"/>
            </a:lvl1pPr>
          </a:lstStyle>
          <a:p>
            <a:fld id="{FE42508D-DFC3-4959-A3B8-CF01D06227B5}" type="datetimeFigureOut">
              <a:rPr lang="en-ZA" smtClean="0"/>
              <a:t>2021/06/24</a:t>
            </a:fld>
            <a:endParaRPr lang="en-ZA"/>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568" tIns="45784" rIns="91568" bIns="45784" rtlCol="0" anchor="ctr"/>
          <a:lstStyle/>
          <a:p>
            <a:endParaRPr lang="en-ZA"/>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568" tIns="45784" rIns="91568" bIns="4578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9428583"/>
            <a:ext cx="2945659" cy="496332"/>
          </a:xfrm>
          <a:prstGeom prst="rect">
            <a:avLst/>
          </a:prstGeom>
        </p:spPr>
        <p:txBody>
          <a:bodyPr vert="horz" lIns="91568" tIns="45784" rIns="91568" bIns="45784" rtlCol="0" anchor="b"/>
          <a:lstStyle>
            <a:lvl1pPr algn="l">
              <a:defRPr sz="1200"/>
            </a:lvl1pPr>
          </a:lstStyle>
          <a:p>
            <a:endParaRPr lang="en-ZA"/>
          </a:p>
        </p:txBody>
      </p:sp>
      <p:sp>
        <p:nvSpPr>
          <p:cNvPr id="7" name="Slide Number Placeholder 6"/>
          <p:cNvSpPr>
            <a:spLocks noGrp="1"/>
          </p:cNvSpPr>
          <p:nvPr>
            <p:ph type="sldNum" sz="quarter" idx="5"/>
          </p:nvPr>
        </p:nvSpPr>
        <p:spPr>
          <a:xfrm>
            <a:off x="3850444" y="9428583"/>
            <a:ext cx="2945659" cy="496332"/>
          </a:xfrm>
          <a:prstGeom prst="rect">
            <a:avLst/>
          </a:prstGeom>
        </p:spPr>
        <p:txBody>
          <a:bodyPr vert="horz" lIns="91568" tIns="45784" rIns="91568" bIns="45784" rtlCol="0" anchor="b"/>
          <a:lstStyle>
            <a:lvl1pPr algn="r">
              <a:defRPr sz="1200"/>
            </a:lvl1pPr>
          </a:lstStyle>
          <a:p>
            <a:fld id="{5D026F95-6645-4D84-B47C-E7B4E1A6F545}" type="slidenum">
              <a:rPr lang="en-ZA" smtClean="0"/>
              <a:t>‹#›</a:t>
            </a:fld>
            <a:endParaRPr lang="en-ZA"/>
          </a:p>
        </p:txBody>
      </p:sp>
    </p:spTree>
    <p:extLst>
      <p:ext uri="{BB962C8B-B14F-4D97-AF65-F5344CB8AC3E}">
        <p14:creationId xmlns:p14="http://schemas.microsoft.com/office/powerpoint/2010/main" val="31513132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1</a:t>
            </a:fld>
            <a:endParaRPr lang="en-ZA"/>
          </a:p>
        </p:txBody>
      </p:sp>
    </p:spTree>
    <p:extLst>
      <p:ext uri="{BB962C8B-B14F-4D97-AF65-F5344CB8AC3E}">
        <p14:creationId xmlns:p14="http://schemas.microsoft.com/office/powerpoint/2010/main" val="2723555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719E9B-0776-4FE5-9CF4-001CD1B09082}" type="slidenum">
              <a:rPr lang="en-US" smtClean="0"/>
              <a:t>14</a:t>
            </a:fld>
            <a:endParaRPr lang="en-US" dirty="0"/>
          </a:p>
        </p:txBody>
      </p:sp>
    </p:spTree>
    <p:extLst>
      <p:ext uri="{BB962C8B-B14F-4D97-AF65-F5344CB8AC3E}">
        <p14:creationId xmlns:p14="http://schemas.microsoft.com/office/powerpoint/2010/main" val="2980852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15</a:t>
            </a:fld>
            <a:endParaRPr lang="en-ZA"/>
          </a:p>
        </p:txBody>
      </p:sp>
    </p:spTree>
    <p:extLst>
      <p:ext uri="{BB962C8B-B14F-4D97-AF65-F5344CB8AC3E}">
        <p14:creationId xmlns:p14="http://schemas.microsoft.com/office/powerpoint/2010/main" val="1588270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16</a:t>
            </a:fld>
            <a:endParaRPr lang="en-ZA"/>
          </a:p>
        </p:txBody>
      </p:sp>
    </p:spTree>
    <p:extLst>
      <p:ext uri="{BB962C8B-B14F-4D97-AF65-F5344CB8AC3E}">
        <p14:creationId xmlns:p14="http://schemas.microsoft.com/office/powerpoint/2010/main" val="4163505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20</a:t>
            </a:fld>
            <a:endParaRPr lang="en-ZA"/>
          </a:p>
        </p:txBody>
      </p:sp>
    </p:spTree>
    <p:extLst>
      <p:ext uri="{BB962C8B-B14F-4D97-AF65-F5344CB8AC3E}">
        <p14:creationId xmlns:p14="http://schemas.microsoft.com/office/powerpoint/2010/main" val="935384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22</a:t>
            </a:fld>
            <a:endParaRPr lang="en-ZA"/>
          </a:p>
        </p:txBody>
      </p:sp>
    </p:spTree>
    <p:extLst>
      <p:ext uri="{BB962C8B-B14F-4D97-AF65-F5344CB8AC3E}">
        <p14:creationId xmlns:p14="http://schemas.microsoft.com/office/powerpoint/2010/main" val="1007578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23</a:t>
            </a:fld>
            <a:endParaRPr lang="en-ZA"/>
          </a:p>
        </p:txBody>
      </p:sp>
    </p:spTree>
    <p:extLst>
      <p:ext uri="{BB962C8B-B14F-4D97-AF65-F5344CB8AC3E}">
        <p14:creationId xmlns:p14="http://schemas.microsoft.com/office/powerpoint/2010/main" val="424514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file:///C:/Users/</a:t>
            </a:r>
            <a:r>
              <a:rPr lang="en-US" dirty="0" err="1"/>
              <a:t>M709159</a:t>
            </a:r>
            <a:r>
              <a:rPr lang="en-US" dirty="0"/>
              <a:t>/Downloads/</a:t>
            </a:r>
            <a:r>
              <a:rPr lang="en-US" dirty="0" err="1"/>
              <a:t>38054.pdf</a:t>
            </a:r>
            <a:endParaRPr lang="en-US" dirty="0"/>
          </a:p>
        </p:txBody>
      </p:sp>
      <p:sp>
        <p:nvSpPr>
          <p:cNvPr id="4" name="Slide Number Placeholder 3"/>
          <p:cNvSpPr>
            <a:spLocks noGrp="1"/>
          </p:cNvSpPr>
          <p:nvPr>
            <p:ph type="sldNum" sz="quarter" idx="10"/>
          </p:nvPr>
        </p:nvSpPr>
        <p:spPr/>
        <p:txBody>
          <a:bodyPr/>
          <a:lstStyle/>
          <a:p>
            <a:fld id="{37719E9B-0776-4FE5-9CF4-001CD1B09082}" type="slidenum">
              <a:rPr lang="en-US" smtClean="0"/>
              <a:t>24</a:t>
            </a:fld>
            <a:endParaRPr lang="en-US" dirty="0"/>
          </a:p>
        </p:txBody>
      </p:sp>
    </p:spTree>
    <p:extLst>
      <p:ext uri="{BB962C8B-B14F-4D97-AF65-F5344CB8AC3E}">
        <p14:creationId xmlns:p14="http://schemas.microsoft.com/office/powerpoint/2010/main" val="4157461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719E9B-0776-4FE5-9CF4-001CD1B09082}" type="slidenum">
              <a:rPr lang="en-US" smtClean="0"/>
              <a:t>25</a:t>
            </a:fld>
            <a:endParaRPr lang="en-US" dirty="0"/>
          </a:p>
        </p:txBody>
      </p:sp>
    </p:spTree>
    <p:extLst>
      <p:ext uri="{BB962C8B-B14F-4D97-AF65-F5344CB8AC3E}">
        <p14:creationId xmlns:p14="http://schemas.microsoft.com/office/powerpoint/2010/main" val="3510392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719E9B-0776-4FE5-9CF4-001CD1B09082}" type="slidenum">
              <a:rPr lang="en-US" smtClean="0"/>
              <a:t>26</a:t>
            </a:fld>
            <a:endParaRPr lang="en-US" dirty="0"/>
          </a:p>
        </p:txBody>
      </p:sp>
    </p:spTree>
    <p:extLst>
      <p:ext uri="{BB962C8B-B14F-4D97-AF65-F5344CB8AC3E}">
        <p14:creationId xmlns:p14="http://schemas.microsoft.com/office/powerpoint/2010/main" val="2539284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27</a:t>
            </a:fld>
            <a:endParaRPr lang="en-ZA"/>
          </a:p>
        </p:txBody>
      </p:sp>
    </p:spTree>
    <p:extLst>
      <p:ext uri="{BB962C8B-B14F-4D97-AF65-F5344CB8AC3E}">
        <p14:creationId xmlns:p14="http://schemas.microsoft.com/office/powerpoint/2010/main" val="3433917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026F95-6645-4D84-B47C-E7B4E1A6F54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2443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28</a:t>
            </a:fld>
            <a:endParaRPr lang="en-ZA"/>
          </a:p>
        </p:txBody>
      </p:sp>
    </p:spTree>
    <p:extLst>
      <p:ext uri="{BB962C8B-B14F-4D97-AF65-F5344CB8AC3E}">
        <p14:creationId xmlns:p14="http://schemas.microsoft.com/office/powerpoint/2010/main" val="3119072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28" lvl="1" indent="-142828" defTabSz="915658">
              <a:lnSpc>
                <a:spcPct val="90000"/>
              </a:lnSpc>
              <a:spcBef>
                <a:spcPts val="601"/>
              </a:spcBef>
              <a:buSzPct val="100000"/>
              <a:buFont typeface="Arial Narrow" panose="020B0606020202030204" pitchFamily="34" charset="0"/>
              <a:buChar char="&gt;"/>
              <a:defRPr/>
            </a:pPr>
            <a:r>
              <a:rPr lang="en-US" kern="0" dirty="0">
                <a:latin typeface="+mj-lt"/>
                <a:ea typeface="ヒラギノ角ゴ Pro W3" pitchFamily="1" charset="-128"/>
                <a:cs typeface="Arial" pitchFamily="34" charset="0"/>
              </a:rPr>
              <a:t>Benefit:</a:t>
            </a:r>
          </a:p>
          <a:p>
            <a:pPr marL="299046" lvl="2" indent="-145059" defTabSz="915658">
              <a:lnSpc>
                <a:spcPct val="90000"/>
              </a:lnSpc>
              <a:spcBef>
                <a:spcPts val="601"/>
              </a:spcBef>
              <a:buSzPct val="100000"/>
              <a:buFont typeface="Arial Narrow" panose="020B0606020202030204" pitchFamily="34" charset="0"/>
              <a:buChar char="–"/>
              <a:defRPr/>
            </a:pPr>
            <a:r>
              <a:rPr lang="en-US" b="0" kern="0" dirty="0">
                <a:latin typeface="+mj-lt"/>
                <a:ea typeface="ヒラギノ角ゴ Pro W3" pitchFamily="1" charset="-128"/>
                <a:cs typeface="Arial" pitchFamily="34" charset="0"/>
              </a:rPr>
              <a:t>Platform not baring delivery risks (e.g. stolen items, delivery)</a:t>
            </a:r>
          </a:p>
          <a:p>
            <a:endParaRPr lang="en-US" dirty="0"/>
          </a:p>
        </p:txBody>
      </p:sp>
      <p:sp>
        <p:nvSpPr>
          <p:cNvPr id="4" name="Slide Number Placeholder 3"/>
          <p:cNvSpPr>
            <a:spLocks noGrp="1"/>
          </p:cNvSpPr>
          <p:nvPr>
            <p:ph type="sldNum" sz="quarter" idx="10"/>
          </p:nvPr>
        </p:nvSpPr>
        <p:spPr/>
        <p:txBody>
          <a:bodyPr/>
          <a:lstStyle/>
          <a:p>
            <a:fld id="{37719E9B-0776-4FE5-9CF4-001CD1B09082}" type="slidenum">
              <a:rPr lang="en-US" smtClean="0"/>
              <a:t>29</a:t>
            </a:fld>
            <a:endParaRPr lang="en-US" dirty="0"/>
          </a:p>
        </p:txBody>
      </p:sp>
    </p:spTree>
    <p:extLst>
      <p:ext uri="{BB962C8B-B14F-4D97-AF65-F5344CB8AC3E}">
        <p14:creationId xmlns:p14="http://schemas.microsoft.com/office/powerpoint/2010/main" val="1552198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30</a:t>
            </a:fld>
            <a:endParaRPr lang="en-ZA"/>
          </a:p>
        </p:txBody>
      </p:sp>
    </p:spTree>
    <p:extLst>
      <p:ext uri="{BB962C8B-B14F-4D97-AF65-F5344CB8AC3E}">
        <p14:creationId xmlns:p14="http://schemas.microsoft.com/office/powerpoint/2010/main" val="2241844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19E9B-0776-4FE5-9CF4-001CD1B09082}" type="slidenum">
              <a:rPr lang="en-US" smtClean="0"/>
              <a:t>31</a:t>
            </a:fld>
            <a:endParaRPr lang="en-US" dirty="0"/>
          </a:p>
        </p:txBody>
      </p:sp>
    </p:spTree>
    <p:extLst>
      <p:ext uri="{BB962C8B-B14F-4D97-AF65-F5344CB8AC3E}">
        <p14:creationId xmlns:p14="http://schemas.microsoft.com/office/powerpoint/2010/main" val="2771197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19E9B-0776-4FE5-9CF4-001CD1B09082}" type="slidenum">
              <a:rPr lang="en-US" smtClean="0"/>
              <a:t>32</a:t>
            </a:fld>
            <a:endParaRPr lang="en-US" dirty="0"/>
          </a:p>
        </p:txBody>
      </p:sp>
    </p:spTree>
    <p:extLst>
      <p:ext uri="{BB962C8B-B14F-4D97-AF65-F5344CB8AC3E}">
        <p14:creationId xmlns:p14="http://schemas.microsoft.com/office/powerpoint/2010/main" val="2485582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33</a:t>
            </a:fld>
            <a:endParaRPr lang="en-ZA"/>
          </a:p>
        </p:txBody>
      </p:sp>
    </p:spTree>
    <p:extLst>
      <p:ext uri="{BB962C8B-B14F-4D97-AF65-F5344CB8AC3E}">
        <p14:creationId xmlns:p14="http://schemas.microsoft.com/office/powerpoint/2010/main" val="1892614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https://www.quora.com/How-do-you-integrate-GDS-into-your-travel-website</a:t>
            </a:r>
          </a:p>
          <a:p>
            <a:r>
              <a:rPr lang="en-US" dirty="0"/>
              <a:t>https://www.quora.com/What-payment-platform-does-Booking-com-use</a:t>
            </a:r>
          </a:p>
          <a:p>
            <a:r>
              <a:rPr lang="en-US" dirty="0"/>
              <a:t>https://www.quora.com/How-does-Expedia-work</a:t>
            </a:r>
          </a:p>
          <a:p>
            <a:r>
              <a:rPr lang="en-US" dirty="0"/>
              <a:t>https://amadeus.com/en/insights/press-release/expedia-and-amadeus-expand-partnership</a:t>
            </a:r>
          </a:p>
          <a:p>
            <a:endParaRPr lang="de-DE" dirty="0"/>
          </a:p>
          <a:p>
            <a:r>
              <a:rPr lang="en-GB" dirty="0"/>
              <a:t>A GDS is a booking platform used by travel professionals who can hook up to a vendor’s inventory database. A well known example of a GDS is Sabre	</a:t>
            </a:r>
            <a:endParaRPr lang="en-US" dirty="0"/>
          </a:p>
        </p:txBody>
      </p:sp>
      <p:sp>
        <p:nvSpPr>
          <p:cNvPr id="4" name="Slide Number Placeholder 3"/>
          <p:cNvSpPr>
            <a:spLocks noGrp="1"/>
          </p:cNvSpPr>
          <p:nvPr>
            <p:ph type="sldNum" sz="quarter" idx="10"/>
          </p:nvPr>
        </p:nvSpPr>
        <p:spPr/>
        <p:txBody>
          <a:bodyPr/>
          <a:lstStyle/>
          <a:p>
            <a:fld id="{37719E9B-0776-4FE5-9CF4-001CD1B09082}" type="slidenum">
              <a:rPr lang="en-US" smtClean="0"/>
              <a:t>34</a:t>
            </a:fld>
            <a:endParaRPr lang="en-US" dirty="0"/>
          </a:p>
        </p:txBody>
      </p:sp>
    </p:spTree>
    <p:extLst>
      <p:ext uri="{BB962C8B-B14F-4D97-AF65-F5344CB8AC3E}">
        <p14:creationId xmlns:p14="http://schemas.microsoft.com/office/powerpoint/2010/main" val="3530384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719E9B-0776-4FE5-9CF4-001CD1B09082}" type="slidenum">
              <a:rPr lang="en-US" smtClean="0"/>
              <a:t>35</a:t>
            </a:fld>
            <a:endParaRPr lang="en-US" dirty="0"/>
          </a:p>
        </p:txBody>
      </p:sp>
    </p:spTree>
    <p:extLst>
      <p:ext uri="{BB962C8B-B14F-4D97-AF65-F5344CB8AC3E}">
        <p14:creationId xmlns:p14="http://schemas.microsoft.com/office/powerpoint/2010/main" val="1952258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36</a:t>
            </a:fld>
            <a:endParaRPr lang="en-ZA"/>
          </a:p>
        </p:txBody>
      </p:sp>
    </p:spTree>
    <p:extLst>
      <p:ext uri="{BB962C8B-B14F-4D97-AF65-F5344CB8AC3E}">
        <p14:creationId xmlns:p14="http://schemas.microsoft.com/office/powerpoint/2010/main" val="264574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26F95-6645-4D84-B47C-E7B4E1A6F545}" type="slidenum">
              <a:rPr lang="en-US" smtClean="0"/>
              <a:t>40</a:t>
            </a:fld>
            <a:endParaRPr lang="en-US" dirty="0"/>
          </a:p>
        </p:txBody>
      </p:sp>
    </p:spTree>
    <p:extLst>
      <p:ext uri="{BB962C8B-B14F-4D97-AF65-F5344CB8AC3E}">
        <p14:creationId xmlns:p14="http://schemas.microsoft.com/office/powerpoint/2010/main" val="3196731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26F95-6645-4D84-B47C-E7B4E1A6F545}" type="slidenum">
              <a:rPr lang="en-ZA" smtClean="0"/>
              <a:t>3</a:t>
            </a:fld>
            <a:endParaRPr lang="en-ZA"/>
          </a:p>
        </p:txBody>
      </p:sp>
    </p:spTree>
    <p:extLst>
      <p:ext uri="{BB962C8B-B14F-4D97-AF65-F5344CB8AC3E}">
        <p14:creationId xmlns:p14="http://schemas.microsoft.com/office/powerpoint/2010/main" val="3384500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41</a:t>
            </a:fld>
            <a:endParaRPr lang="en-ZA"/>
          </a:p>
        </p:txBody>
      </p:sp>
    </p:spTree>
    <p:extLst>
      <p:ext uri="{BB962C8B-B14F-4D97-AF65-F5344CB8AC3E}">
        <p14:creationId xmlns:p14="http://schemas.microsoft.com/office/powerpoint/2010/main" val="27087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44</a:t>
            </a:fld>
            <a:endParaRPr lang="en-ZA"/>
          </a:p>
        </p:txBody>
      </p:sp>
    </p:spTree>
    <p:extLst>
      <p:ext uri="{BB962C8B-B14F-4D97-AF65-F5344CB8AC3E}">
        <p14:creationId xmlns:p14="http://schemas.microsoft.com/office/powerpoint/2010/main" val="4049141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46</a:t>
            </a:fld>
            <a:endParaRPr lang="en-ZA"/>
          </a:p>
        </p:txBody>
      </p:sp>
    </p:spTree>
    <p:extLst>
      <p:ext uri="{BB962C8B-B14F-4D97-AF65-F5344CB8AC3E}">
        <p14:creationId xmlns:p14="http://schemas.microsoft.com/office/powerpoint/2010/main" val="2540122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47</a:t>
            </a:fld>
            <a:endParaRPr lang="en-ZA"/>
          </a:p>
        </p:txBody>
      </p:sp>
    </p:spTree>
    <p:extLst>
      <p:ext uri="{BB962C8B-B14F-4D97-AF65-F5344CB8AC3E}">
        <p14:creationId xmlns:p14="http://schemas.microsoft.com/office/powerpoint/2010/main" val="2407509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48</a:t>
            </a:fld>
            <a:endParaRPr lang="en-ZA"/>
          </a:p>
        </p:txBody>
      </p:sp>
    </p:spTree>
    <p:extLst>
      <p:ext uri="{BB962C8B-B14F-4D97-AF65-F5344CB8AC3E}">
        <p14:creationId xmlns:p14="http://schemas.microsoft.com/office/powerpoint/2010/main" val="20410060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49</a:t>
            </a:fld>
            <a:endParaRPr lang="en-ZA"/>
          </a:p>
        </p:txBody>
      </p:sp>
    </p:spTree>
    <p:extLst>
      <p:ext uri="{BB962C8B-B14F-4D97-AF65-F5344CB8AC3E}">
        <p14:creationId xmlns:p14="http://schemas.microsoft.com/office/powerpoint/2010/main" val="1715317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26F95-6645-4D84-B47C-E7B4E1A6F545}" type="slidenum">
              <a:rPr lang="en-US" smtClean="0"/>
              <a:t>50</a:t>
            </a:fld>
            <a:endParaRPr lang="en-US" dirty="0"/>
          </a:p>
        </p:txBody>
      </p:sp>
    </p:spTree>
    <p:extLst>
      <p:ext uri="{BB962C8B-B14F-4D97-AF65-F5344CB8AC3E}">
        <p14:creationId xmlns:p14="http://schemas.microsoft.com/office/powerpoint/2010/main" val="42584286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53</a:t>
            </a:fld>
            <a:endParaRPr lang="en-ZA"/>
          </a:p>
        </p:txBody>
      </p:sp>
    </p:spTree>
    <p:extLst>
      <p:ext uri="{BB962C8B-B14F-4D97-AF65-F5344CB8AC3E}">
        <p14:creationId xmlns:p14="http://schemas.microsoft.com/office/powerpoint/2010/main" val="3874428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54</a:t>
            </a:fld>
            <a:endParaRPr lang="en-ZA"/>
          </a:p>
        </p:txBody>
      </p:sp>
    </p:spTree>
    <p:extLst>
      <p:ext uri="{BB962C8B-B14F-4D97-AF65-F5344CB8AC3E}">
        <p14:creationId xmlns:p14="http://schemas.microsoft.com/office/powerpoint/2010/main" val="960073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55</a:t>
            </a:fld>
            <a:endParaRPr lang="en-ZA"/>
          </a:p>
        </p:txBody>
      </p:sp>
    </p:spTree>
    <p:extLst>
      <p:ext uri="{BB962C8B-B14F-4D97-AF65-F5344CB8AC3E}">
        <p14:creationId xmlns:p14="http://schemas.microsoft.com/office/powerpoint/2010/main" val="198794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26F95-6645-4D84-B47C-E7B4E1A6F545}" type="slidenum">
              <a:rPr lang="en-ZA" smtClean="0"/>
              <a:t>4</a:t>
            </a:fld>
            <a:endParaRPr lang="en-ZA"/>
          </a:p>
        </p:txBody>
      </p:sp>
    </p:spTree>
    <p:extLst>
      <p:ext uri="{BB962C8B-B14F-4D97-AF65-F5344CB8AC3E}">
        <p14:creationId xmlns:p14="http://schemas.microsoft.com/office/powerpoint/2010/main" val="34196156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61</a:t>
            </a:fld>
            <a:endParaRPr lang="en-ZA"/>
          </a:p>
        </p:txBody>
      </p:sp>
    </p:spTree>
    <p:extLst>
      <p:ext uri="{BB962C8B-B14F-4D97-AF65-F5344CB8AC3E}">
        <p14:creationId xmlns:p14="http://schemas.microsoft.com/office/powerpoint/2010/main" val="3920777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6</a:t>
            </a:fld>
            <a:endParaRPr lang="en-ZA"/>
          </a:p>
        </p:txBody>
      </p:sp>
    </p:spTree>
    <p:extLst>
      <p:ext uri="{BB962C8B-B14F-4D97-AF65-F5344CB8AC3E}">
        <p14:creationId xmlns:p14="http://schemas.microsoft.com/office/powerpoint/2010/main" val="2658699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https://www.google.ae/</a:t>
            </a:r>
            <a:r>
              <a:rPr lang="en-US" dirty="0" err="1"/>
              <a:t>search?rlz</a:t>
            </a:r>
            <a:r>
              <a:rPr lang="en-US" dirty="0"/>
              <a:t>=</a:t>
            </a:r>
            <a:r>
              <a:rPr lang="en-US" dirty="0" err="1"/>
              <a:t>1C1GCEU_enID821ID821&amp;biw</a:t>
            </a:r>
            <a:r>
              <a:rPr lang="en-US" dirty="0"/>
              <a:t>=</a:t>
            </a:r>
            <a:r>
              <a:rPr lang="en-US" dirty="0" err="1"/>
              <a:t>1307&amp;bih</a:t>
            </a:r>
            <a:r>
              <a:rPr lang="en-US" dirty="0"/>
              <a:t>=</a:t>
            </a:r>
            <a:r>
              <a:rPr lang="en-US" dirty="0" err="1"/>
              <a:t>837&amp;tbm</a:t>
            </a:r>
            <a:r>
              <a:rPr lang="en-US" dirty="0"/>
              <a:t>=</a:t>
            </a:r>
            <a:r>
              <a:rPr lang="en-US" dirty="0" err="1"/>
              <a:t>isch&amp;sa</a:t>
            </a:r>
            <a:r>
              <a:rPr lang="en-US" dirty="0"/>
              <a:t>=</a:t>
            </a:r>
            <a:r>
              <a:rPr lang="en-US" dirty="0" err="1"/>
              <a:t>1&amp;ei</a:t>
            </a:r>
            <a:r>
              <a:rPr lang="en-US" dirty="0"/>
              <a:t>=</a:t>
            </a:r>
            <a:r>
              <a:rPr lang="en-US" dirty="0" err="1"/>
              <a:t>xLXqW7j0NendgAaWhKOIBw&amp;q</a:t>
            </a:r>
            <a:r>
              <a:rPr lang="en-US" dirty="0"/>
              <a:t>=</a:t>
            </a:r>
            <a:r>
              <a:rPr lang="en-US" dirty="0" err="1"/>
              <a:t>platform+model&amp;oq</a:t>
            </a:r>
            <a:r>
              <a:rPr lang="en-US" dirty="0"/>
              <a:t>=</a:t>
            </a:r>
            <a:r>
              <a:rPr lang="en-US" dirty="0" err="1"/>
              <a:t>platform+model&amp;gs_l</a:t>
            </a:r>
            <a:r>
              <a:rPr lang="en-US" dirty="0"/>
              <a:t>=</a:t>
            </a:r>
            <a:r>
              <a:rPr lang="en-US" dirty="0" err="1"/>
              <a:t>img.3</a:t>
            </a:r>
            <a:r>
              <a:rPr lang="en-US" dirty="0"/>
              <a:t>...866725.868136.0.868322.14.8.0.0.0.0.0.0..0.0....0...1c.1.64.</a:t>
            </a:r>
            <a:r>
              <a:rPr lang="en-US" dirty="0" err="1"/>
              <a:t>img</a:t>
            </a:r>
            <a:r>
              <a:rPr lang="en-US" dirty="0"/>
              <a:t>..14.0.0....</a:t>
            </a:r>
            <a:r>
              <a:rPr lang="en-US" dirty="0" err="1"/>
              <a:t>0.cNRztOOKUco#imgrc</a:t>
            </a:r>
            <a:r>
              <a:rPr lang="en-US" dirty="0"/>
              <a:t>=</a:t>
            </a:r>
            <a:r>
              <a:rPr lang="en-US" dirty="0" err="1"/>
              <a:t>QO4iO7QUUeWGJM</a:t>
            </a:r>
            <a:r>
              <a:rPr lang="en-US" dirty="0"/>
              <a:t>:</a:t>
            </a:r>
          </a:p>
        </p:txBody>
      </p:sp>
      <p:sp>
        <p:nvSpPr>
          <p:cNvPr id="4" name="Slide Number Placeholder 3"/>
          <p:cNvSpPr>
            <a:spLocks noGrp="1"/>
          </p:cNvSpPr>
          <p:nvPr>
            <p:ph type="sldNum" sz="quarter" idx="10"/>
          </p:nvPr>
        </p:nvSpPr>
        <p:spPr/>
        <p:txBody>
          <a:bodyPr/>
          <a:lstStyle/>
          <a:p>
            <a:fld id="{37719E9B-0776-4FE5-9CF4-001CD1B09082}" type="slidenum">
              <a:rPr lang="en-US" smtClean="0"/>
              <a:t>9</a:t>
            </a:fld>
            <a:endParaRPr lang="en-US" dirty="0"/>
          </a:p>
        </p:txBody>
      </p:sp>
    </p:spTree>
    <p:extLst>
      <p:ext uri="{BB962C8B-B14F-4D97-AF65-F5344CB8AC3E}">
        <p14:creationId xmlns:p14="http://schemas.microsoft.com/office/powerpoint/2010/main" val="1965693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11</a:t>
            </a:fld>
            <a:endParaRPr lang="en-ZA"/>
          </a:p>
        </p:txBody>
      </p:sp>
    </p:spTree>
    <p:extLst>
      <p:ext uri="{BB962C8B-B14F-4D97-AF65-F5344CB8AC3E}">
        <p14:creationId xmlns:p14="http://schemas.microsoft.com/office/powerpoint/2010/main" val="1864594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695EB5-DEFB-4BB2-82B1-68182DBCEFC8}" type="slidenum">
              <a:rPr lang="en-US" smtClean="0"/>
              <a:pPr/>
              <a:t>12</a:t>
            </a:fld>
            <a:endParaRPr lang="en-US" dirty="0"/>
          </a:p>
        </p:txBody>
      </p:sp>
    </p:spTree>
    <p:extLst>
      <p:ext uri="{BB962C8B-B14F-4D97-AF65-F5344CB8AC3E}">
        <p14:creationId xmlns:p14="http://schemas.microsoft.com/office/powerpoint/2010/main" val="3730124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26F95-6645-4D84-B47C-E7B4E1A6F545}" type="slidenum">
              <a:rPr lang="en-ZA" smtClean="0"/>
              <a:t>13</a:t>
            </a:fld>
            <a:endParaRPr lang="en-ZA"/>
          </a:p>
        </p:txBody>
      </p:sp>
    </p:spTree>
    <p:extLst>
      <p:ext uri="{BB962C8B-B14F-4D97-AF65-F5344CB8AC3E}">
        <p14:creationId xmlns:p14="http://schemas.microsoft.com/office/powerpoint/2010/main" val="2843604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2.xml"/><Relationship Id="rId1" Type="http://schemas.openxmlformats.org/officeDocument/2006/relationships/tags" Target="../tags/tag17.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2.xml"/><Relationship Id="rId1" Type="http://schemas.openxmlformats.org/officeDocument/2006/relationships/tags" Target="../tags/tag18.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2.xml"/><Relationship Id="rId1" Type="http://schemas.openxmlformats.org/officeDocument/2006/relationships/tags" Target="../tags/tag19.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2.xml"/><Relationship Id="rId1" Type="http://schemas.openxmlformats.org/officeDocument/2006/relationships/tags" Target="../tags/tag20.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2.xml"/><Relationship Id="rId1" Type="http://schemas.openxmlformats.org/officeDocument/2006/relationships/tags" Target="../tags/tag21.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2.xml"/><Relationship Id="rId1" Type="http://schemas.openxmlformats.org/officeDocument/2006/relationships/tags" Target="../tags/tag22.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2.xml"/><Relationship Id="rId1" Type="http://schemas.openxmlformats.org/officeDocument/2006/relationships/tags" Target="../tags/tag23.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2.xml"/><Relationship Id="rId1" Type="http://schemas.openxmlformats.org/officeDocument/2006/relationships/tags" Target="../tags/tag24.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2.xml"/><Relationship Id="rId1" Type="http://schemas.openxmlformats.org/officeDocument/2006/relationships/tags" Target="../tags/tag25.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2.xml"/><Relationship Id="rId1" Type="http://schemas.openxmlformats.org/officeDocument/2006/relationships/tags" Target="../tags/tag26.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27.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2.xml"/><Relationship Id="rId1" Type="http://schemas.openxmlformats.org/officeDocument/2006/relationships/tags" Target="../tags/tag28.xml"/><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29.xml"/><Relationship Id="rId5" Type="http://schemas.openxmlformats.org/officeDocument/2006/relationships/image" Target="../media/image3.jpg"/><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emf"/><Relationship Id="rId5" Type="http://schemas.openxmlformats.org/officeDocument/2006/relationships/oleObject" Target="../embeddings/oleObject29.bin"/><Relationship Id="rId4"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emf"/><Relationship Id="rId5" Type="http://schemas.openxmlformats.org/officeDocument/2006/relationships/oleObject" Target="../embeddings/oleObject30.bin"/><Relationship Id="rId4"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1.emf"/><Relationship Id="rId5" Type="http://schemas.openxmlformats.org/officeDocument/2006/relationships/oleObject" Target="../embeddings/oleObject31.bin"/><Relationship Id="rId4"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SMA Content slid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4C8F5D3-4363-408B-92E3-1720C27E5F9C}"/>
              </a:ext>
            </a:extLst>
          </p:cNvPr>
          <p:cNvGraphicFramePr>
            <a:graphicFrameLocks noChangeAspect="1"/>
          </p:cNvGraphicFramePr>
          <p:nvPr userDrawn="1">
            <p:custDataLst>
              <p:tags r:id="rId1"/>
            </p:custDataLst>
            <p:extLst>
              <p:ext uri="{D42A27DB-BD31-4B8C-83A1-F6EECF244321}">
                <p14:modId xmlns:p14="http://schemas.microsoft.com/office/powerpoint/2010/main" val="7532351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Content Placeholder 13"/>
          <p:cNvSpPr>
            <a:spLocks noGrp="1"/>
          </p:cNvSpPr>
          <p:nvPr>
            <p:ph sz="quarter" idx="14"/>
          </p:nvPr>
        </p:nvSpPr>
        <p:spPr>
          <a:xfrm>
            <a:off x="1205136" y="1347614"/>
            <a:ext cx="7399312" cy="3168352"/>
          </a:xfrm>
          <a:prstGeom prst="rect">
            <a:avLst/>
          </a:prstGeom>
        </p:spPr>
        <p:txBody>
          <a:bodyPr>
            <a:normAutofit/>
          </a:bodyPr>
          <a:lstStyle>
            <a:lvl1pPr algn="l">
              <a:buNone/>
              <a:defRPr sz="1400" b="0" i="0">
                <a:solidFill>
                  <a:schemeClr val="tx2"/>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5" name="Slide Number Placeholder 4"/>
          <p:cNvSpPr>
            <a:spLocks noGrp="1"/>
          </p:cNvSpPr>
          <p:nvPr>
            <p:ph type="sldNum" sz="quarter" idx="15"/>
          </p:nvPr>
        </p:nvSpPr>
        <p:spPr/>
        <p:txBody>
          <a:bodyPr/>
          <a:lstStyle/>
          <a:p>
            <a:fld id="{E52D2AFC-71C4-4511-B128-4ECEE52D3027}" type="slidenum">
              <a:rPr lang="en-ZA" smtClean="0"/>
              <a:pPr/>
              <a:t>‹#›</a:t>
            </a:fld>
            <a:endParaRPr lang="en-ZA" dirty="0"/>
          </a:p>
        </p:txBody>
      </p:sp>
      <p:sp>
        <p:nvSpPr>
          <p:cNvPr id="7" name="Title Placeholder 1"/>
          <p:cNvSpPr>
            <a:spLocks noGrp="1"/>
          </p:cNvSpPr>
          <p:nvPr>
            <p:ph type="title"/>
          </p:nvPr>
        </p:nvSpPr>
        <p:spPr>
          <a:xfrm>
            <a:off x="1197114" y="396000"/>
            <a:ext cx="7399312" cy="857250"/>
          </a:xfrm>
          <a:prstGeom prst="rect">
            <a:avLst/>
          </a:prstGeom>
        </p:spPr>
        <p:txBody>
          <a:bodyPr vert="horz" lIns="91440" tIns="45720" rIns="91440" bIns="45720" rtlCol="0" anchor="t" anchorCtr="0">
            <a:normAutofit/>
          </a:bodyPr>
          <a:lstStyle>
            <a:lvl1pPr>
              <a:lnSpc>
                <a:spcPct val="90000"/>
              </a:lnSpc>
              <a:defRPr sz="2100">
                <a:solidFill>
                  <a:srgbClr val="575756"/>
                </a:solidFill>
              </a:defRPr>
            </a:lvl1pPr>
          </a:lstStyle>
          <a:p>
            <a:r>
              <a:rPr lang="en-US" dirty="0"/>
              <a:t>Click to edit Master title style</a:t>
            </a:r>
            <a:endParaRPr lang="en-ZA" dirty="0"/>
          </a:p>
        </p:txBody>
      </p:sp>
    </p:spTree>
    <p:extLst>
      <p:ext uri="{BB962C8B-B14F-4D97-AF65-F5344CB8AC3E}">
        <p14:creationId xmlns:p14="http://schemas.microsoft.com/office/powerpoint/2010/main" val="1654643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SMA Bar Chart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2479FF7-FB18-4ECE-BBAE-5CE0AC1001F7}"/>
              </a:ext>
            </a:extLst>
          </p:cNvPr>
          <p:cNvGraphicFramePr>
            <a:graphicFrameLocks noChangeAspect="1"/>
          </p:cNvGraphicFramePr>
          <p:nvPr userDrawn="1">
            <p:custDataLst>
              <p:tags r:id="rId1"/>
            </p:custDataLst>
            <p:extLst>
              <p:ext uri="{D42A27DB-BD31-4B8C-83A1-F6EECF244321}">
                <p14:modId xmlns:p14="http://schemas.microsoft.com/office/powerpoint/2010/main" val="15889191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8" name="Content Placeholder 13"/>
          <p:cNvSpPr>
            <a:spLocks noGrp="1"/>
          </p:cNvSpPr>
          <p:nvPr>
            <p:ph sz="quarter" idx="13"/>
          </p:nvPr>
        </p:nvSpPr>
        <p:spPr>
          <a:xfrm>
            <a:off x="422895" y="2025030"/>
            <a:ext cx="2362200" cy="2266950"/>
          </a:xfrm>
          <a:prstGeom prst="rect">
            <a:avLst/>
          </a:prstGeom>
        </p:spPr>
        <p:txBody>
          <a:bodyPr>
            <a:normAutofit/>
          </a:bodyPr>
          <a:lstStyle>
            <a:lvl1pPr algn="l">
              <a:buNone/>
              <a:defRPr sz="1400" b="0" i="0">
                <a:solidFill>
                  <a:schemeClr val="tx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9" name="Content Placeholder 38"/>
          <p:cNvSpPr>
            <a:spLocks noGrp="1"/>
          </p:cNvSpPr>
          <p:nvPr>
            <p:ph sz="quarter" idx="39"/>
          </p:nvPr>
        </p:nvSpPr>
        <p:spPr>
          <a:xfrm>
            <a:off x="422895" y="1491630"/>
            <a:ext cx="1984248" cy="347472"/>
          </a:xfrm>
          <a:prstGeom prst="rect">
            <a:avLst/>
          </a:prstGeom>
          <a:noFill/>
          <a:ln>
            <a:noFill/>
          </a:ln>
        </p:spPr>
        <p:txBody>
          <a:bodyPr anchor="t" anchorCtr="0">
            <a:noAutofit/>
          </a:bodyPr>
          <a:lstStyle>
            <a:lvl1pPr algn="l">
              <a:buNone/>
              <a:defRPr sz="1400" b="1"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Click to edit Master text styles</a:t>
            </a:r>
          </a:p>
        </p:txBody>
      </p:sp>
      <p:sp>
        <p:nvSpPr>
          <p:cNvPr id="30" name="Content Placeholder 13"/>
          <p:cNvSpPr>
            <a:spLocks noGrp="1"/>
          </p:cNvSpPr>
          <p:nvPr>
            <p:ph sz="quarter" idx="42"/>
          </p:nvPr>
        </p:nvSpPr>
        <p:spPr>
          <a:xfrm>
            <a:off x="3361928" y="2025030"/>
            <a:ext cx="2362200" cy="2266950"/>
          </a:xfrm>
          <a:prstGeom prst="rect">
            <a:avLst/>
          </a:prstGeom>
        </p:spPr>
        <p:txBody>
          <a:bodyPr>
            <a:normAutofit/>
          </a:bodyPr>
          <a:lstStyle>
            <a:lvl1pPr algn="l">
              <a:buNone/>
              <a:defRPr sz="1400" b="0" i="0">
                <a:solidFill>
                  <a:schemeClr val="tx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1" name="Content Placeholder 13"/>
          <p:cNvSpPr>
            <a:spLocks noGrp="1"/>
          </p:cNvSpPr>
          <p:nvPr>
            <p:ph sz="quarter" idx="43"/>
          </p:nvPr>
        </p:nvSpPr>
        <p:spPr>
          <a:xfrm>
            <a:off x="6324600" y="2034555"/>
            <a:ext cx="2362200" cy="2266950"/>
          </a:xfrm>
          <a:prstGeom prst="rect">
            <a:avLst/>
          </a:prstGeom>
        </p:spPr>
        <p:txBody>
          <a:bodyPr>
            <a:normAutofit/>
          </a:bodyPr>
          <a:lstStyle>
            <a:lvl1pPr algn="l">
              <a:buNone/>
              <a:defRPr sz="1400" b="0" i="0">
                <a:solidFill>
                  <a:schemeClr val="tx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2" name="Content Placeholder 38"/>
          <p:cNvSpPr>
            <a:spLocks noGrp="1"/>
          </p:cNvSpPr>
          <p:nvPr>
            <p:ph sz="quarter" idx="60"/>
          </p:nvPr>
        </p:nvSpPr>
        <p:spPr>
          <a:xfrm>
            <a:off x="3361928" y="1491630"/>
            <a:ext cx="1984248" cy="347472"/>
          </a:xfrm>
          <a:prstGeom prst="rect">
            <a:avLst/>
          </a:prstGeom>
          <a:noFill/>
          <a:ln>
            <a:noFill/>
          </a:ln>
        </p:spPr>
        <p:txBody>
          <a:bodyPr anchor="t" anchorCtr="0">
            <a:noAutofit/>
          </a:bodyPr>
          <a:lstStyle>
            <a:lvl1pPr algn="l">
              <a:buNone/>
              <a:defRPr sz="1400" b="1"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Click to edit Master text styles</a:t>
            </a:r>
          </a:p>
        </p:txBody>
      </p:sp>
      <p:sp>
        <p:nvSpPr>
          <p:cNvPr id="33" name="Content Placeholder 38"/>
          <p:cNvSpPr>
            <a:spLocks noGrp="1"/>
          </p:cNvSpPr>
          <p:nvPr>
            <p:ph sz="quarter" idx="61"/>
          </p:nvPr>
        </p:nvSpPr>
        <p:spPr>
          <a:xfrm>
            <a:off x="6324600" y="1501155"/>
            <a:ext cx="1984248" cy="347472"/>
          </a:xfrm>
          <a:prstGeom prst="rect">
            <a:avLst/>
          </a:prstGeom>
          <a:noFill/>
          <a:ln>
            <a:noFill/>
          </a:ln>
        </p:spPr>
        <p:txBody>
          <a:bodyPr anchor="t" anchorCtr="0">
            <a:noAutofit/>
          </a:bodyPr>
          <a:lstStyle>
            <a:lvl1pPr algn="l">
              <a:buNone/>
              <a:defRPr sz="1400" b="1"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Click to edit Master text styles</a:t>
            </a:r>
          </a:p>
        </p:txBody>
      </p:sp>
      <p:cxnSp>
        <p:nvCxnSpPr>
          <p:cNvPr id="34" name="Straight Connector 33"/>
          <p:cNvCxnSpPr/>
          <p:nvPr/>
        </p:nvCxnSpPr>
        <p:spPr>
          <a:xfrm>
            <a:off x="3059832" y="1841361"/>
            <a:ext cx="0" cy="1752600"/>
          </a:xfrm>
          <a:prstGeom prst="line">
            <a:avLst/>
          </a:prstGeom>
          <a:ln w="12700" cap="rnd" cmpd="sng">
            <a:solidFill>
              <a:schemeClr val="bg1">
                <a:lumMod val="6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6012160" y="1850886"/>
            <a:ext cx="0" cy="1752600"/>
          </a:xfrm>
          <a:prstGeom prst="line">
            <a:avLst/>
          </a:prstGeom>
          <a:ln w="12700" cap="rnd" cmpd="sng">
            <a:solidFill>
              <a:schemeClr val="bg1">
                <a:lumMod val="65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62"/>
          </p:nvPr>
        </p:nvSpPr>
        <p:spPr/>
        <p:txBody>
          <a:bodyPr/>
          <a:lstStyle/>
          <a:p>
            <a:fld id="{E52D2AFC-71C4-4511-B128-4ECEE52D3027}" type="slidenum">
              <a:rPr lang="en-ZA" smtClean="0"/>
              <a:pPr/>
              <a:t>‹#›</a:t>
            </a:fld>
            <a:endParaRPr lang="en-ZA" dirty="0"/>
          </a:p>
        </p:txBody>
      </p:sp>
      <p:sp>
        <p:nvSpPr>
          <p:cNvPr id="13" name="Title Placeholder 1"/>
          <p:cNvSpPr>
            <a:spLocks noGrp="1"/>
          </p:cNvSpPr>
          <p:nvPr>
            <p:ph type="title"/>
          </p:nvPr>
        </p:nvSpPr>
        <p:spPr>
          <a:xfrm>
            <a:off x="1197114" y="396000"/>
            <a:ext cx="7399312" cy="857250"/>
          </a:xfrm>
          <a:prstGeom prst="rect">
            <a:avLst/>
          </a:prstGeom>
        </p:spPr>
        <p:txBody>
          <a:bodyPr vert="horz" lIns="91440" tIns="45720" rIns="91440" bIns="45720" rtlCol="0" anchor="t" anchorCtr="0">
            <a:normAutofit/>
          </a:bodyPr>
          <a:lstStyle>
            <a:lvl1pPr>
              <a:lnSpc>
                <a:spcPct val="90000"/>
              </a:lnSpc>
              <a:defRPr sz="2100">
                <a:solidFill>
                  <a:srgbClr val="575756"/>
                </a:solidFill>
              </a:defRPr>
            </a:lvl1pPr>
          </a:lstStyle>
          <a:p>
            <a:r>
              <a:rPr lang="en-US" dirty="0"/>
              <a:t>Click to edit Master title style</a:t>
            </a:r>
            <a:endParaRPr lang="en-ZA" dirty="0"/>
          </a:p>
        </p:txBody>
      </p:sp>
    </p:spTree>
    <p:extLst>
      <p:ext uri="{BB962C8B-B14F-4D97-AF65-F5344CB8AC3E}">
        <p14:creationId xmlns:p14="http://schemas.microsoft.com/office/powerpoint/2010/main" val="2938227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SMA Line Graph">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34CF3F5-0635-46F0-A6D2-C2DA3D6060D4}"/>
              </a:ext>
            </a:extLst>
          </p:cNvPr>
          <p:cNvGraphicFramePr>
            <a:graphicFrameLocks noChangeAspect="1"/>
          </p:cNvGraphicFramePr>
          <p:nvPr userDrawn="1">
            <p:custDataLst>
              <p:tags r:id="rId1"/>
            </p:custDataLst>
            <p:extLst>
              <p:ext uri="{D42A27DB-BD31-4B8C-83A1-F6EECF244321}">
                <p14:modId xmlns:p14="http://schemas.microsoft.com/office/powerpoint/2010/main" val="33937584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Content Placeholder 13"/>
          <p:cNvSpPr>
            <a:spLocks noGrp="1"/>
          </p:cNvSpPr>
          <p:nvPr>
            <p:ph sz="quarter" idx="13"/>
          </p:nvPr>
        </p:nvSpPr>
        <p:spPr>
          <a:xfrm>
            <a:off x="427038" y="1347614"/>
            <a:ext cx="8249418" cy="3096344"/>
          </a:xfrm>
          <a:prstGeom prst="rect">
            <a:avLst/>
          </a:prstGeom>
        </p:spPr>
        <p:txBody>
          <a:bodyPr>
            <a:normAutofit/>
          </a:bodyPr>
          <a:lstStyle>
            <a:lvl1pPr algn="l">
              <a:buNone/>
              <a:defRPr sz="1400" b="0" i="0">
                <a:solidFill>
                  <a:schemeClr val="tx2"/>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 name="Slide Number Placeholder 1"/>
          <p:cNvSpPr>
            <a:spLocks noGrp="1"/>
          </p:cNvSpPr>
          <p:nvPr>
            <p:ph type="sldNum" sz="quarter" idx="14"/>
          </p:nvPr>
        </p:nvSpPr>
        <p:spPr/>
        <p:txBody>
          <a:bodyPr/>
          <a:lstStyle/>
          <a:p>
            <a:fld id="{E52D2AFC-71C4-4511-B128-4ECEE52D3027}" type="slidenum">
              <a:rPr lang="en-ZA" smtClean="0"/>
              <a:pPr/>
              <a:t>‹#›</a:t>
            </a:fld>
            <a:endParaRPr lang="en-ZA" dirty="0"/>
          </a:p>
        </p:txBody>
      </p:sp>
      <p:sp>
        <p:nvSpPr>
          <p:cNvPr id="6" name="Title Placeholder 1"/>
          <p:cNvSpPr>
            <a:spLocks noGrp="1"/>
          </p:cNvSpPr>
          <p:nvPr>
            <p:ph type="title"/>
          </p:nvPr>
        </p:nvSpPr>
        <p:spPr>
          <a:xfrm>
            <a:off x="1197114" y="396000"/>
            <a:ext cx="7399312" cy="857250"/>
          </a:xfrm>
          <a:prstGeom prst="rect">
            <a:avLst/>
          </a:prstGeom>
        </p:spPr>
        <p:txBody>
          <a:bodyPr vert="horz" lIns="91440" tIns="45720" rIns="91440" bIns="45720" rtlCol="0" anchor="t" anchorCtr="0">
            <a:normAutofit/>
          </a:bodyPr>
          <a:lstStyle>
            <a:lvl1pPr>
              <a:lnSpc>
                <a:spcPct val="90000"/>
              </a:lnSpc>
              <a:defRPr sz="2100">
                <a:solidFill>
                  <a:srgbClr val="575756"/>
                </a:solidFill>
              </a:defRPr>
            </a:lvl1pPr>
          </a:lstStyle>
          <a:p>
            <a:r>
              <a:rPr lang="en-US" dirty="0"/>
              <a:t>Click to edit Master title style</a:t>
            </a:r>
            <a:endParaRPr lang="en-ZA" dirty="0"/>
          </a:p>
        </p:txBody>
      </p:sp>
    </p:spTree>
    <p:extLst>
      <p:ext uri="{BB962C8B-B14F-4D97-AF65-F5344CB8AC3E}">
        <p14:creationId xmlns:p14="http://schemas.microsoft.com/office/powerpoint/2010/main" val="4041688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SMA Table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868A26E-0E2E-4FB6-968F-F007045A16F2}"/>
              </a:ext>
            </a:extLst>
          </p:cNvPr>
          <p:cNvGraphicFramePr>
            <a:graphicFrameLocks noChangeAspect="1"/>
          </p:cNvGraphicFramePr>
          <p:nvPr userDrawn="1">
            <p:custDataLst>
              <p:tags r:id="rId1"/>
            </p:custDataLst>
            <p:extLst>
              <p:ext uri="{D42A27DB-BD31-4B8C-83A1-F6EECF244321}">
                <p14:modId xmlns:p14="http://schemas.microsoft.com/office/powerpoint/2010/main" val="14311447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ntent Placeholder 13"/>
          <p:cNvSpPr>
            <a:spLocks noGrp="1"/>
          </p:cNvSpPr>
          <p:nvPr>
            <p:ph sz="quarter" idx="13"/>
          </p:nvPr>
        </p:nvSpPr>
        <p:spPr>
          <a:xfrm>
            <a:off x="1197114" y="1802018"/>
            <a:ext cx="7479342" cy="2713948"/>
          </a:xfrm>
          <a:prstGeom prst="rect">
            <a:avLst/>
          </a:prstGeom>
        </p:spPr>
        <p:txBody>
          <a:bodyPr>
            <a:normAutofit/>
          </a:bodyPr>
          <a:lstStyle>
            <a:lvl1pPr algn="l">
              <a:buNone/>
              <a:defRPr sz="1400" b="0" i="0">
                <a:solidFill>
                  <a:schemeClr val="tx2"/>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6" name="Content Placeholder 13"/>
          <p:cNvSpPr>
            <a:spLocks noGrp="1"/>
          </p:cNvSpPr>
          <p:nvPr>
            <p:ph sz="quarter" idx="60"/>
          </p:nvPr>
        </p:nvSpPr>
        <p:spPr>
          <a:xfrm>
            <a:off x="1197114" y="1347614"/>
            <a:ext cx="7479342" cy="360040"/>
          </a:xfrm>
          <a:prstGeom prst="rect">
            <a:avLst/>
          </a:prstGeom>
        </p:spPr>
        <p:txBody>
          <a:bodyPr>
            <a:normAutofit/>
          </a:bodyPr>
          <a:lstStyle>
            <a:lvl1pPr algn="l">
              <a:buNone/>
              <a:defRPr sz="1400" b="1" i="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 name="Slide Number Placeholder 1"/>
          <p:cNvSpPr>
            <a:spLocks noGrp="1"/>
          </p:cNvSpPr>
          <p:nvPr>
            <p:ph type="sldNum" sz="quarter" idx="61"/>
          </p:nvPr>
        </p:nvSpPr>
        <p:spPr/>
        <p:txBody>
          <a:bodyPr/>
          <a:lstStyle/>
          <a:p>
            <a:fld id="{E52D2AFC-71C4-4511-B128-4ECEE52D3027}" type="slidenum">
              <a:rPr lang="en-ZA" smtClean="0"/>
              <a:pPr/>
              <a:t>‹#›</a:t>
            </a:fld>
            <a:endParaRPr lang="en-ZA" dirty="0"/>
          </a:p>
        </p:txBody>
      </p:sp>
      <p:sp>
        <p:nvSpPr>
          <p:cNvPr id="8" name="Title Placeholder 1"/>
          <p:cNvSpPr>
            <a:spLocks noGrp="1"/>
          </p:cNvSpPr>
          <p:nvPr>
            <p:ph type="title"/>
          </p:nvPr>
        </p:nvSpPr>
        <p:spPr>
          <a:xfrm>
            <a:off x="1197114" y="396000"/>
            <a:ext cx="7399312" cy="857250"/>
          </a:xfrm>
          <a:prstGeom prst="rect">
            <a:avLst/>
          </a:prstGeom>
        </p:spPr>
        <p:txBody>
          <a:bodyPr vert="horz" lIns="91440" tIns="45720" rIns="91440" bIns="45720" rtlCol="0" anchor="t" anchorCtr="0">
            <a:normAutofit/>
          </a:bodyPr>
          <a:lstStyle>
            <a:lvl1pPr>
              <a:lnSpc>
                <a:spcPct val="90000"/>
              </a:lnSpc>
              <a:defRPr sz="2100">
                <a:solidFill>
                  <a:srgbClr val="575756"/>
                </a:solidFill>
              </a:defRPr>
            </a:lvl1pPr>
          </a:lstStyle>
          <a:p>
            <a:r>
              <a:rPr lang="en-US" dirty="0"/>
              <a:t>Click to edit Master title style</a:t>
            </a:r>
            <a:endParaRPr lang="en-ZA" dirty="0"/>
          </a:p>
        </p:txBody>
      </p:sp>
    </p:spTree>
    <p:extLst>
      <p:ext uri="{BB962C8B-B14F-4D97-AF65-F5344CB8AC3E}">
        <p14:creationId xmlns:p14="http://schemas.microsoft.com/office/powerpoint/2010/main" val="1866233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ull Page RED Imag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6B20838-2EB0-4C73-B925-C13BC4621324}"/>
              </a:ext>
            </a:extLst>
          </p:cNvPr>
          <p:cNvGraphicFramePr>
            <a:graphicFrameLocks noChangeAspect="1"/>
          </p:cNvGraphicFramePr>
          <p:nvPr userDrawn="1">
            <p:custDataLst>
              <p:tags r:id="rId1"/>
            </p:custDataLst>
            <p:extLst>
              <p:ext uri="{D42A27DB-BD31-4B8C-83A1-F6EECF244321}">
                <p14:modId xmlns:p14="http://schemas.microsoft.com/office/powerpoint/2010/main" val="12078048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Picture Placeholder 4"/>
          <p:cNvSpPr>
            <a:spLocks noGrp="1"/>
          </p:cNvSpPr>
          <p:nvPr>
            <p:ph type="pic" sz="quarter" idx="10"/>
          </p:nvPr>
        </p:nvSpPr>
        <p:spPr>
          <a:xfrm>
            <a:off x="0" y="0"/>
            <a:ext cx="9144000" cy="5143500"/>
          </a:xfrm>
          <a:prstGeom prst="rect">
            <a:avLst/>
          </a:prstGeom>
        </p:spPr>
        <p:txBody>
          <a:bodyPr vert="horz"/>
          <a:lstStyle/>
          <a:p>
            <a:endParaRPr lang="en-US" dirty="0"/>
          </a:p>
        </p:txBody>
      </p:sp>
      <p:sp>
        <p:nvSpPr>
          <p:cNvPr id="8" name="Title 1"/>
          <p:cNvSpPr>
            <a:spLocks noGrp="1"/>
          </p:cNvSpPr>
          <p:nvPr>
            <p:ph type="ctrTitle"/>
          </p:nvPr>
        </p:nvSpPr>
        <p:spPr>
          <a:xfrm>
            <a:off x="2392680" y="2210400"/>
            <a:ext cx="6243320" cy="636587"/>
          </a:xfrm>
          <a:prstGeom prst="rect">
            <a:avLst/>
          </a:prstGeom>
        </p:spPr>
        <p:txBody>
          <a:bodyPr/>
          <a:lstStyle>
            <a:lvl1pPr algn="l">
              <a:defRPr sz="3200">
                <a:solidFill>
                  <a:srgbClr val="FFFFFF"/>
                </a:solidFill>
              </a:defRPr>
            </a:lvl1pPr>
          </a:lstStyle>
          <a:p>
            <a:r>
              <a:rPr lang="en-GB" dirty="0"/>
              <a:t>Click to edit Master title style</a:t>
            </a:r>
            <a:endParaRPr lang="en-US" dirty="0"/>
          </a:p>
        </p:txBody>
      </p:sp>
      <p:sp>
        <p:nvSpPr>
          <p:cNvPr id="9" name="Subtitle 2"/>
          <p:cNvSpPr>
            <a:spLocks noGrp="1"/>
          </p:cNvSpPr>
          <p:nvPr>
            <p:ph type="subTitle" idx="1"/>
          </p:nvPr>
        </p:nvSpPr>
        <p:spPr>
          <a:xfrm>
            <a:off x="2394000" y="2847600"/>
            <a:ext cx="6233160" cy="1314450"/>
          </a:xfrm>
          <a:prstGeom prst="rect">
            <a:avLst/>
          </a:prstGeom>
        </p:spPr>
        <p:txBody>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824272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SMA Content slid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4C8F5D3-4363-408B-92E3-1720C27E5F9C}"/>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2" name="Object 1" hidden="1">
                        <a:extLst>
                          <a:ext uri="{FF2B5EF4-FFF2-40B4-BE49-F238E27FC236}">
                            <a16:creationId xmlns:a16="http://schemas.microsoft.com/office/drawing/2014/main" id="{D4C8F5D3-4363-408B-92E3-1720C27E5F9C}"/>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Content Placeholder 13"/>
          <p:cNvSpPr>
            <a:spLocks noGrp="1"/>
          </p:cNvSpPr>
          <p:nvPr>
            <p:ph sz="quarter" idx="14"/>
          </p:nvPr>
        </p:nvSpPr>
        <p:spPr>
          <a:xfrm>
            <a:off x="1205136" y="1347614"/>
            <a:ext cx="7399312" cy="3168352"/>
          </a:xfrm>
          <a:prstGeom prst="rect">
            <a:avLst/>
          </a:prstGeom>
        </p:spPr>
        <p:txBody>
          <a:bodyPr>
            <a:normAutofit/>
          </a:bodyPr>
          <a:lstStyle>
            <a:lvl1pPr algn="l">
              <a:buNone/>
              <a:defRPr sz="1400" b="0" i="0">
                <a:solidFill>
                  <a:schemeClr val="tx2"/>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5" name="Slide Number Placeholder 4"/>
          <p:cNvSpPr>
            <a:spLocks noGrp="1"/>
          </p:cNvSpPr>
          <p:nvPr>
            <p:ph type="sldNum"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2D2AFC-71C4-4511-B128-4ECEE52D3027}" type="slidenum">
              <a:rPr kumimoji="0" lang="en-ZA" sz="800" b="0" i="0" u="none" strike="noStrike" kern="1200" cap="none" spc="0" normalizeH="0" baseline="0" noProof="0" smtClean="0">
                <a:ln>
                  <a:noFill/>
                </a:ln>
                <a:solidFill>
                  <a:srgbClr val="5C5C5C">
                    <a:tint val="75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ZA" sz="800" b="0" i="0" u="none" strike="noStrike" kern="1200" cap="none" spc="0" normalizeH="0" baseline="0" noProof="0" dirty="0">
              <a:ln>
                <a:noFill/>
              </a:ln>
              <a:solidFill>
                <a:srgbClr val="5C5C5C">
                  <a:tint val="75000"/>
                </a:srgbClr>
              </a:solidFill>
              <a:effectLst/>
              <a:uLnTx/>
              <a:uFillTx/>
              <a:latin typeface="Arial" panose="020B0604020202020204" pitchFamily="34" charset="0"/>
              <a:ea typeface="+mn-ea"/>
              <a:cs typeface="Arial" panose="020B0604020202020204" pitchFamily="34" charset="0"/>
            </a:endParaRPr>
          </a:p>
        </p:txBody>
      </p:sp>
      <p:sp>
        <p:nvSpPr>
          <p:cNvPr id="7" name="Title Placeholder 1"/>
          <p:cNvSpPr>
            <a:spLocks noGrp="1"/>
          </p:cNvSpPr>
          <p:nvPr>
            <p:ph type="title"/>
          </p:nvPr>
        </p:nvSpPr>
        <p:spPr>
          <a:xfrm>
            <a:off x="1197114" y="396000"/>
            <a:ext cx="7399312" cy="857250"/>
          </a:xfrm>
          <a:prstGeom prst="rect">
            <a:avLst/>
          </a:prstGeom>
        </p:spPr>
        <p:txBody>
          <a:bodyPr vert="horz" lIns="91440" tIns="45720" rIns="91440" bIns="45720" rtlCol="0" anchor="t" anchorCtr="0">
            <a:normAutofit/>
          </a:bodyPr>
          <a:lstStyle>
            <a:lvl1pPr>
              <a:defRPr sz="2400">
                <a:solidFill>
                  <a:srgbClr val="575756"/>
                </a:solidFill>
              </a:defRPr>
            </a:lvl1pPr>
          </a:lstStyle>
          <a:p>
            <a:r>
              <a:rPr lang="en-US" dirty="0"/>
              <a:t>Click to edit Master title style</a:t>
            </a:r>
            <a:endParaRPr lang="en-ZA" dirty="0"/>
          </a:p>
        </p:txBody>
      </p:sp>
    </p:spTree>
    <p:extLst>
      <p:ext uri="{BB962C8B-B14F-4D97-AF65-F5344CB8AC3E}">
        <p14:creationId xmlns:p14="http://schemas.microsoft.com/office/powerpoint/2010/main" val="10615465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SMA Title and Bulleted Conten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C011009-7B40-4D8F-AD07-DF677F442BB7}"/>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2" name="Object 1" hidden="1">
                        <a:extLst>
                          <a:ext uri="{FF2B5EF4-FFF2-40B4-BE49-F238E27FC236}">
                            <a16:creationId xmlns:a16="http://schemas.microsoft.com/office/drawing/2014/main" id="{7C011009-7B40-4D8F-AD07-DF677F442BB7}"/>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idx="1"/>
          </p:nvPr>
        </p:nvSpPr>
        <p:spPr>
          <a:xfrm>
            <a:off x="1197114" y="1347614"/>
            <a:ext cx="7399312" cy="3185146"/>
          </a:xfrm>
          <a:prstGeom prst="rect">
            <a:avLst/>
          </a:prstGeom>
        </p:spPr>
        <p:txBody>
          <a:bodyPr/>
          <a:lstStyle>
            <a:lvl1pPr marL="342900" indent="-342900">
              <a:buClr>
                <a:srgbClr val="E30613"/>
              </a:buClr>
              <a:buSzPct val="90000"/>
              <a:buFont typeface="Wingdings" charset="2"/>
              <a:buChar char="§"/>
              <a:defRPr>
                <a:solidFill>
                  <a:schemeClr val="tx2"/>
                </a:solidFill>
              </a:defRPr>
            </a:lvl1pPr>
            <a:lvl2pPr marL="742950" indent="-285750">
              <a:buClr>
                <a:srgbClr val="E30613"/>
              </a:buClr>
              <a:buSzPct val="90000"/>
              <a:buFont typeface="Wingdings" charset="2"/>
              <a:buChar char="§"/>
              <a:defRPr>
                <a:solidFill>
                  <a:schemeClr val="tx2"/>
                </a:solidFill>
              </a:defRPr>
            </a:lvl2pPr>
            <a:lvl3pPr marL="1143000" indent="-228600">
              <a:buClr>
                <a:srgbClr val="E30613"/>
              </a:buClr>
              <a:buSzPct val="90000"/>
              <a:buFont typeface="Wingdings" charset="2"/>
              <a:buChar char="§"/>
              <a:defRPr>
                <a:solidFill>
                  <a:schemeClr val="tx2"/>
                </a:solidFill>
              </a:defRPr>
            </a:lvl3pPr>
            <a:lvl4pPr marL="1600200" indent="-228600">
              <a:buClr>
                <a:srgbClr val="E30613"/>
              </a:buClr>
              <a:buSzPct val="90000"/>
              <a:buFont typeface="Wingdings" charset="2"/>
              <a:buChar char="§"/>
              <a:defRPr>
                <a:solidFill>
                  <a:schemeClr val="tx2"/>
                </a:solidFill>
              </a:defRPr>
            </a:lvl4pPr>
            <a:lvl5pPr marL="2057400" indent="-228600">
              <a:buClr>
                <a:srgbClr val="E30613"/>
              </a:buClr>
              <a:buSzPct val="90000"/>
              <a:buFont typeface="Wingdings" charset="2"/>
              <a:buChar char="§"/>
              <a:defRPr>
                <a:solidFill>
                  <a:schemeClr val="tx2"/>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Slide Number Placeholder 4"/>
          <p:cNvSpPr>
            <a:spLocks noGrp="1"/>
          </p:cNvSpPr>
          <p:nvPr>
            <p:ph type="sldNum" sz="quarter" idx="15"/>
          </p:nvPr>
        </p:nvSpPr>
        <p:spPr>
          <a:xfrm>
            <a:off x="420688" y="4826858"/>
            <a:ext cx="2133600" cy="27384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2D2AFC-71C4-4511-B128-4ECEE52D3027}" type="slidenum">
              <a:rPr kumimoji="0" lang="en-ZA" sz="800" b="0" i="0" u="none" strike="noStrike" kern="1200" cap="none" spc="0" normalizeH="0" baseline="0" noProof="0" smtClean="0">
                <a:ln>
                  <a:noFill/>
                </a:ln>
                <a:solidFill>
                  <a:srgbClr val="5C5C5C">
                    <a:tint val="75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ZA" sz="800" b="0" i="0" u="none" strike="noStrike" kern="1200" cap="none" spc="0" normalizeH="0" baseline="0" noProof="0" dirty="0">
              <a:ln>
                <a:noFill/>
              </a:ln>
              <a:solidFill>
                <a:srgbClr val="5C5C5C">
                  <a:tint val="75000"/>
                </a:srgbClr>
              </a:solidFill>
              <a:effectLst/>
              <a:uLnTx/>
              <a:uFillTx/>
              <a:latin typeface="Arial" panose="020B0604020202020204" pitchFamily="34" charset="0"/>
              <a:ea typeface="+mn-ea"/>
              <a:cs typeface="Arial" panose="020B0604020202020204" pitchFamily="34" charset="0"/>
            </a:endParaRPr>
          </a:p>
        </p:txBody>
      </p:sp>
      <p:sp>
        <p:nvSpPr>
          <p:cNvPr id="5" name="Title Placeholder 1"/>
          <p:cNvSpPr>
            <a:spLocks noGrp="1"/>
          </p:cNvSpPr>
          <p:nvPr>
            <p:ph type="title"/>
          </p:nvPr>
        </p:nvSpPr>
        <p:spPr>
          <a:xfrm>
            <a:off x="1197114" y="396000"/>
            <a:ext cx="7399312" cy="857250"/>
          </a:xfrm>
          <a:prstGeom prst="rect">
            <a:avLst/>
          </a:prstGeom>
        </p:spPr>
        <p:txBody>
          <a:bodyPr vert="horz" lIns="91440" tIns="45720" rIns="91440" bIns="45720" rtlCol="0" anchor="t" anchorCtr="0">
            <a:normAutofit/>
          </a:bodyPr>
          <a:lstStyle>
            <a:lvl1pPr>
              <a:defRPr sz="2400">
                <a:solidFill>
                  <a:srgbClr val="575756"/>
                </a:solidFill>
              </a:defRPr>
            </a:lvl1pPr>
          </a:lstStyle>
          <a:p>
            <a:r>
              <a:rPr lang="en-US" dirty="0"/>
              <a:t>Click to edit Master title style</a:t>
            </a:r>
            <a:endParaRPr lang="en-ZA" dirty="0"/>
          </a:p>
        </p:txBody>
      </p:sp>
    </p:spTree>
    <p:extLst>
      <p:ext uri="{BB962C8B-B14F-4D97-AF65-F5344CB8AC3E}">
        <p14:creationId xmlns:p14="http://schemas.microsoft.com/office/powerpoint/2010/main" val="366803086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SMA Title &amp; Two Column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7CEA6C-F9C7-447B-BE2E-A2C8771C0228}"/>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3" name="Object 2" hidden="1">
                        <a:extLst>
                          <a:ext uri="{FF2B5EF4-FFF2-40B4-BE49-F238E27FC236}">
                            <a16:creationId xmlns:a16="http://schemas.microsoft.com/office/drawing/2014/main" id="{FA7CEA6C-F9C7-447B-BE2E-A2C8771C0228}"/>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Text Placeholder 2"/>
          <p:cNvSpPr>
            <a:spLocks noGrp="1"/>
          </p:cNvSpPr>
          <p:nvPr>
            <p:ph type="body" idx="1"/>
          </p:nvPr>
        </p:nvSpPr>
        <p:spPr>
          <a:xfrm>
            <a:off x="414586" y="1347614"/>
            <a:ext cx="4040188" cy="355551"/>
          </a:xfrm>
          <a:prstGeom prst="rect">
            <a:avLst/>
          </a:prstGeom>
        </p:spPr>
        <p:txBody>
          <a:bodyPr anchor="t" anchorCtr="0">
            <a:normAutofit/>
          </a:bodyPr>
          <a:lstStyle>
            <a:lvl1pPr marL="0" indent="0">
              <a:buNone/>
              <a:defRPr sz="1400" b="1">
                <a:solidFill>
                  <a:srgbClr val="5757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3"/>
          <p:cNvSpPr>
            <a:spLocks noGrp="1"/>
          </p:cNvSpPr>
          <p:nvPr>
            <p:ph sz="half" idx="2"/>
          </p:nvPr>
        </p:nvSpPr>
        <p:spPr>
          <a:xfrm>
            <a:off x="414586" y="1703165"/>
            <a:ext cx="4040188" cy="2814960"/>
          </a:xfrm>
          <a:prstGeom prst="rect">
            <a:avLst/>
          </a:prstGeom>
        </p:spPr>
        <p:txBody>
          <a:bodyPr/>
          <a:lstStyle>
            <a:lvl1pPr marL="342900" indent="-342900">
              <a:buClr>
                <a:srgbClr val="E30613"/>
              </a:buClr>
              <a:buSzPct val="90000"/>
              <a:buFont typeface="Wingdings" charset="2"/>
              <a:buChar char="§"/>
              <a:defRPr sz="1400">
                <a:solidFill>
                  <a:schemeClr val="tx1"/>
                </a:solidFill>
              </a:defRPr>
            </a:lvl1pPr>
            <a:lvl2pPr marL="742950" indent="-285750">
              <a:buClr>
                <a:srgbClr val="E30613"/>
              </a:buClr>
              <a:buSzPct val="90000"/>
              <a:buFont typeface="Wingdings" charset="2"/>
              <a:buChar char="§"/>
              <a:defRPr sz="1400">
                <a:solidFill>
                  <a:schemeClr val="tx1"/>
                </a:solidFill>
              </a:defRPr>
            </a:lvl2pPr>
            <a:lvl3pPr marL="1143000" indent="-228600">
              <a:buClr>
                <a:srgbClr val="E30613"/>
              </a:buClr>
              <a:buSzPct val="90000"/>
              <a:buFont typeface="Wingdings" charset="2"/>
              <a:buChar char="§"/>
              <a:defRPr sz="1400">
                <a:solidFill>
                  <a:schemeClr val="tx1"/>
                </a:solidFill>
              </a:defRPr>
            </a:lvl3pPr>
            <a:lvl4pPr marL="1600200" indent="-228600">
              <a:buClr>
                <a:srgbClr val="E30613"/>
              </a:buClr>
              <a:buSzPct val="90000"/>
              <a:buFont typeface="Wingdings" charset="2"/>
              <a:buChar char="§"/>
              <a:defRPr sz="1200">
                <a:solidFill>
                  <a:schemeClr val="tx1"/>
                </a:solidFill>
              </a:defRPr>
            </a:lvl4pPr>
            <a:lvl5pPr marL="2057400" indent="-228600">
              <a:buClr>
                <a:srgbClr val="E30613"/>
              </a:buClr>
              <a:buSzPct val="90000"/>
              <a:buFont typeface="Wingdings" charset="2"/>
              <a:buChar char="§"/>
              <a:defRPr sz="12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Text Placeholder 4"/>
          <p:cNvSpPr>
            <a:spLocks noGrp="1"/>
          </p:cNvSpPr>
          <p:nvPr>
            <p:ph type="body" sz="quarter" idx="3"/>
          </p:nvPr>
        </p:nvSpPr>
        <p:spPr>
          <a:xfrm>
            <a:off x="4645026" y="1347614"/>
            <a:ext cx="4041775" cy="355551"/>
          </a:xfrm>
          <a:prstGeom prst="rect">
            <a:avLst/>
          </a:prstGeom>
        </p:spPr>
        <p:txBody>
          <a:bodyPr anchor="t" anchorCtr="0">
            <a:normAutofit/>
          </a:bodyPr>
          <a:lstStyle>
            <a:lvl1pPr marL="0" indent="0">
              <a:buNone/>
              <a:defRPr sz="1400" b="1">
                <a:solidFill>
                  <a:srgbClr val="5757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5"/>
          <p:cNvSpPr>
            <a:spLocks noGrp="1"/>
          </p:cNvSpPr>
          <p:nvPr>
            <p:ph sz="quarter" idx="4"/>
          </p:nvPr>
        </p:nvSpPr>
        <p:spPr>
          <a:xfrm>
            <a:off x="4645026" y="1703165"/>
            <a:ext cx="4041775" cy="2814960"/>
          </a:xfrm>
          <a:prstGeom prst="rect">
            <a:avLst/>
          </a:prstGeom>
        </p:spPr>
        <p:txBody>
          <a:bodyPr/>
          <a:lstStyle>
            <a:lvl1pPr marL="342900" indent="-342900">
              <a:buClr>
                <a:srgbClr val="E30613"/>
              </a:buClr>
              <a:buSzPct val="90000"/>
              <a:buFont typeface="Wingdings" charset="2"/>
              <a:buChar char="§"/>
              <a:defRPr sz="1400">
                <a:solidFill>
                  <a:schemeClr val="tx1"/>
                </a:solidFill>
              </a:defRPr>
            </a:lvl1pPr>
            <a:lvl2pPr marL="742950" indent="-285750">
              <a:buClr>
                <a:srgbClr val="E30613"/>
              </a:buClr>
              <a:buSzPct val="90000"/>
              <a:buFont typeface="Wingdings" charset="2"/>
              <a:buChar char="§"/>
              <a:defRPr sz="1400">
                <a:solidFill>
                  <a:schemeClr val="tx1"/>
                </a:solidFill>
              </a:defRPr>
            </a:lvl2pPr>
            <a:lvl3pPr marL="1143000" indent="-228600">
              <a:buClr>
                <a:srgbClr val="E30613"/>
              </a:buClr>
              <a:buSzPct val="90000"/>
              <a:buFont typeface="Wingdings" charset="2"/>
              <a:buChar char="§"/>
              <a:defRPr sz="1400">
                <a:solidFill>
                  <a:schemeClr val="tx1"/>
                </a:solidFill>
              </a:defRPr>
            </a:lvl3pPr>
            <a:lvl4pPr marL="1600200" indent="-228600">
              <a:buClr>
                <a:srgbClr val="E30613"/>
              </a:buClr>
              <a:buSzPct val="90000"/>
              <a:buFont typeface="Wingdings" charset="2"/>
              <a:buChar char="§"/>
              <a:defRPr sz="1200">
                <a:solidFill>
                  <a:schemeClr val="tx1"/>
                </a:solidFill>
              </a:defRPr>
            </a:lvl4pPr>
            <a:lvl5pPr marL="2057400" indent="-228600">
              <a:buClr>
                <a:srgbClr val="E30613"/>
              </a:buClr>
              <a:buSzPct val="90000"/>
              <a:buFont typeface="Wingdings" charset="2"/>
              <a:buChar char="§"/>
              <a:defRPr sz="12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2" name="Slide Number Placeholder 1"/>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2D2AFC-71C4-4511-B128-4ECEE52D3027}" type="slidenum">
              <a:rPr kumimoji="0" lang="en-ZA" sz="800" b="0" i="0" u="none" strike="noStrike" kern="1200" cap="none" spc="0" normalizeH="0" baseline="0" noProof="0" smtClean="0">
                <a:ln>
                  <a:noFill/>
                </a:ln>
                <a:solidFill>
                  <a:srgbClr val="5C5C5C">
                    <a:tint val="75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ZA" sz="800" b="0" i="0" u="none" strike="noStrike" kern="1200" cap="none" spc="0" normalizeH="0" baseline="0" noProof="0" dirty="0">
              <a:ln>
                <a:noFill/>
              </a:ln>
              <a:solidFill>
                <a:srgbClr val="5C5C5C">
                  <a:tint val="75000"/>
                </a:srgbClr>
              </a:solidFill>
              <a:effectLst/>
              <a:uLnTx/>
              <a:uFillTx/>
              <a:latin typeface="Arial" panose="020B0604020202020204" pitchFamily="34" charset="0"/>
              <a:ea typeface="+mn-ea"/>
              <a:cs typeface="Arial" panose="020B0604020202020204" pitchFamily="34" charset="0"/>
            </a:endParaRPr>
          </a:p>
        </p:txBody>
      </p:sp>
      <p:sp>
        <p:nvSpPr>
          <p:cNvPr id="8" name="Title Placeholder 1"/>
          <p:cNvSpPr>
            <a:spLocks noGrp="1"/>
          </p:cNvSpPr>
          <p:nvPr>
            <p:ph type="title"/>
          </p:nvPr>
        </p:nvSpPr>
        <p:spPr>
          <a:xfrm>
            <a:off x="1197114" y="396000"/>
            <a:ext cx="7399312" cy="857250"/>
          </a:xfrm>
          <a:prstGeom prst="rect">
            <a:avLst/>
          </a:prstGeom>
        </p:spPr>
        <p:txBody>
          <a:bodyPr vert="horz" lIns="91440" tIns="45720" rIns="91440" bIns="45720" rtlCol="0" anchor="t" anchorCtr="0">
            <a:normAutofit/>
          </a:bodyPr>
          <a:lstStyle>
            <a:lvl1pPr>
              <a:defRPr sz="2400">
                <a:solidFill>
                  <a:srgbClr val="575756"/>
                </a:solidFill>
              </a:defRPr>
            </a:lvl1pPr>
          </a:lstStyle>
          <a:p>
            <a:r>
              <a:rPr lang="en-US" dirty="0"/>
              <a:t>Click to edit Master title style</a:t>
            </a:r>
            <a:endParaRPr lang="en-ZA" dirty="0"/>
          </a:p>
        </p:txBody>
      </p:sp>
    </p:spTree>
    <p:extLst>
      <p:ext uri="{BB962C8B-B14F-4D97-AF65-F5344CB8AC3E}">
        <p14:creationId xmlns:p14="http://schemas.microsoft.com/office/powerpoint/2010/main" val="24233848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SMA Title &amp; three column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7E1C53-A77D-4890-83CA-E5DE28CD9894}"/>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3" name="Object 2" hidden="1">
                        <a:extLst>
                          <a:ext uri="{FF2B5EF4-FFF2-40B4-BE49-F238E27FC236}">
                            <a16:creationId xmlns:a16="http://schemas.microsoft.com/office/drawing/2014/main" id="{CF7E1C53-A77D-4890-83CA-E5DE28CD9894}"/>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Content Placeholder 13"/>
          <p:cNvSpPr>
            <a:spLocks noGrp="1"/>
          </p:cNvSpPr>
          <p:nvPr>
            <p:ph sz="quarter" idx="13"/>
          </p:nvPr>
        </p:nvSpPr>
        <p:spPr>
          <a:xfrm>
            <a:off x="433136" y="1716505"/>
            <a:ext cx="2482680" cy="2912117"/>
          </a:xfrm>
          <a:prstGeom prst="rect">
            <a:avLst/>
          </a:prstGeom>
        </p:spPr>
        <p:txBody>
          <a:bodyPr>
            <a:normAutofit/>
          </a:bodyPr>
          <a:lstStyle>
            <a:lvl1pPr marL="0" indent="0" algn="l">
              <a:buFont typeface="Arial" panose="020B0604020202020204" pitchFamily="34" charset="0"/>
              <a:buNone/>
              <a:defRPr sz="1400" b="0" i="0">
                <a:solidFill>
                  <a:schemeClr val="tx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 name="Content Placeholder 13"/>
          <p:cNvSpPr>
            <a:spLocks noGrp="1"/>
          </p:cNvSpPr>
          <p:nvPr>
            <p:ph sz="quarter" idx="14"/>
          </p:nvPr>
        </p:nvSpPr>
        <p:spPr>
          <a:xfrm>
            <a:off x="3312694" y="1708484"/>
            <a:ext cx="2482680" cy="2912117"/>
          </a:xfrm>
          <a:prstGeom prst="rect">
            <a:avLst/>
          </a:prstGeom>
        </p:spPr>
        <p:txBody>
          <a:bodyPr>
            <a:normAutofit/>
          </a:bodyPr>
          <a:lstStyle>
            <a:lvl1pPr marL="0" indent="0" algn="l">
              <a:buFont typeface="Arial" panose="020B0604020202020204" pitchFamily="34" charset="0"/>
              <a:buNone/>
              <a:defRPr sz="1400" b="0" i="0">
                <a:solidFill>
                  <a:schemeClr val="tx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7" name="Content Placeholder 13"/>
          <p:cNvSpPr>
            <a:spLocks noGrp="1"/>
          </p:cNvSpPr>
          <p:nvPr>
            <p:ph sz="quarter" idx="15"/>
          </p:nvPr>
        </p:nvSpPr>
        <p:spPr>
          <a:xfrm>
            <a:off x="6216315" y="1716505"/>
            <a:ext cx="2482680" cy="2904096"/>
          </a:xfrm>
          <a:prstGeom prst="rect">
            <a:avLst/>
          </a:prstGeom>
        </p:spPr>
        <p:txBody>
          <a:bodyPr>
            <a:normAutofit/>
          </a:bodyPr>
          <a:lstStyle>
            <a:lvl1pPr marL="0" indent="0" algn="l">
              <a:buFont typeface="Arial" panose="020B0604020202020204" pitchFamily="34" charset="0"/>
              <a:buNone/>
              <a:defRPr sz="1400" b="0" i="0">
                <a:solidFill>
                  <a:schemeClr val="tx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8" name="Text Placeholder 4"/>
          <p:cNvSpPr>
            <a:spLocks noGrp="1"/>
          </p:cNvSpPr>
          <p:nvPr>
            <p:ph type="body" sz="quarter" idx="3" hasCustomPrompt="1"/>
          </p:nvPr>
        </p:nvSpPr>
        <p:spPr>
          <a:xfrm>
            <a:off x="443336" y="1419622"/>
            <a:ext cx="2472480" cy="288032"/>
          </a:xfrm>
          <a:prstGeom prst="rect">
            <a:avLst/>
          </a:prstGeom>
        </p:spPr>
        <p:txBody>
          <a:bodyPr anchor="t" anchorCtr="0">
            <a:noAutofit/>
          </a:bodyPr>
          <a:lstStyle>
            <a:lvl1pPr marL="0" indent="0">
              <a:buNone/>
              <a:defRPr sz="1400" b="1">
                <a:solidFill>
                  <a:srgbClr val="5757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9" name="Text Placeholder 4"/>
          <p:cNvSpPr>
            <a:spLocks noGrp="1"/>
          </p:cNvSpPr>
          <p:nvPr>
            <p:ph type="body" sz="quarter" idx="16" hasCustomPrompt="1"/>
          </p:nvPr>
        </p:nvSpPr>
        <p:spPr>
          <a:xfrm>
            <a:off x="3322894" y="1419623"/>
            <a:ext cx="2472480" cy="288032"/>
          </a:xfrm>
          <a:prstGeom prst="rect">
            <a:avLst/>
          </a:prstGeom>
        </p:spPr>
        <p:txBody>
          <a:bodyPr anchor="t" anchorCtr="0">
            <a:noAutofit/>
          </a:bodyPr>
          <a:lstStyle>
            <a:lvl1pPr marL="0" indent="0">
              <a:buNone/>
              <a:defRPr sz="1400" b="1">
                <a:solidFill>
                  <a:srgbClr val="5757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0" name="Text Placeholder 4"/>
          <p:cNvSpPr>
            <a:spLocks noGrp="1"/>
          </p:cNvSpPr>
          <p:nvPr>
            <p:ph type="body" sz="quarter" idx="17" hasCustomPrompt="1"/>
          </p:nvPr>
        </p:nvSpPr>
        <p:spPr>
          <a:xfrm>
            <a:off x="6226515" y="1419622"/>
            <a:ext cx="2472480" cy="288032"/>
          </a:xfrm>
          <a:prstGeom prst="rect">
            <a:avLst/>
          </a:prstGeom>
        </p:spPr>
        <p:txBody>
          <a:bodyPr anchor="t" anchorCtr="0">
            <a:noAutofit/>
          </a:bodyPr>
          <a:lstStyle>
            <a:lvl1pPr marL="0" indent="0">
              <a:buNone/>
              <a:defRPr sz="1400" b="1" baseline="0">
                <a:solidFill>
                  <a:srgbClr val="5757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2" name="Slide Number Placeholder 1"/>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2D2AFC-71C4-4511-B128-4ECEE52D3027}" type="slidenum">
              <a:rPr kumimoji="0" lang="en-ZA" sz="800" b="0" i="0" u="none" strike="noStrike" kern="1200" cap="none" spc="0" normalizeH="0" baseline="0" noProof="0" smtClean="0">
                <a:ln>
                  <a:noFill/>
                </a:ln>
                <a:solidFill>
                  <a:srgbClr val="5C5C5C">
                    <a:tint val="75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ZA" sz="800" b="0" i="0" u="none" strike="noStrike" kern="1200" cap="none" spc="0" normalizeH="0" baseline="0" noProof="0" dirty="0">
              <a:ln>
                <a:noFill/>
              </a:ln>
              <a:solidFill>
                <a:srgbClr val="5C5C5C">
                  <a:tint val="75000"/>
                </a:srgbClr>
              </a:solidFill>
              <a:effectLst/>
              <a:uLnTx/>
              <a:uFillTx/>
              <a:latin typeface="Arial" panose="020B0604020202020204" pitchFamily="34" charset="0"/>
              <a:ea typeface="+mn-ea"/>
              <a:cs typeface="Arial" panose="020B0604020202020204" pitchFamily="34" charset="0"/>
            </a:endParaRPr>
          </a:p>
        </p:txBody>
      </p:sp>
      <p:sp>
        <p:nvSpPr>
          <p:cNvPr id="12" name="Title Placeholder 1"/>
          <p:cNvSpPr>
            <a:spLocks noGrp="1"/>
          </p:cNvSpPr>
          <p:nvPr>
            <p:ph type="title"/>
          </p:nvPr>
        </p:nvSpPr>
        <p:spPr>
          <a:xfrm>
            <a:off x="1197114" y="396000"/>
            <a:ext cx="7399312" cy="857250"/>
          </a:xfrm>
          <a:prstGeom prst="rect">
            <a:avLst/>
          </a:prstGeom>
        </p:spPr>
        <p:txBody>
          <a:bodyPr vert="horz" lIns="91440" tIns="45720" rIns="91440" bIns="45720" rtlCol="0" anchor="t" anchorCtr="0">
            <a:normAutofit/>
          </a:bodyPr>
          <a:lstStyle>
            <a:lvl1pPr>
              <a:defRPr sz="2400">
                <a:solidFill>
                  <a:srgbClr val="575756"/>
                </a:solidFill>
              </a:defRPr>
            </a:lvl1pPr>
          </a:lstStyle>
          <a:p>
            <a:r>
              <a:rPr lang="en-US" dirty="0"/>
              <a:t>Click to edit Master title style</a:t>
            </a:r>
            <a:endParaRPr lang="en-ZA" dirty="0"/>
          </a:p>
        </p:txBody>
      </p:sp>
    </p:spTree>
    <p:extLst>
      <p:ext uri="{BB962C8B-B14F-4D97-AF65-F5344CB8AC3E}">
        <p14:creationId xmlns:p14="http://schemas.microsoft.com/office/powerpoint/2010/main" val="3066401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GSMA Image and Content slide 0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AB48115-278C-4BD1-A150-84C5CC83AA31}"/>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4" name="Object 3" hidden="1">
                        <a:extLst>
                          <a:ext uri="{FF2B5EF4-FFF2-40B4-BE49-F238E27FC236}">
                            <a16:creationId xmlns:a16="http://schemas.microsoft.com/office/drawing/2014/main" id="{DAB48115-278C-4BD1-A150-84C5CC83AA31}"/>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Picture Placeholder 24"/>
          <p:cNvSpPr>
            <a:spLocks noGrp="1"/>
          </p:cNvSpPr>
          <p:nvPr>
            <p:ph type="pic" sz="quarter" idx="14"/>
          </p:nvPr>
        </p:nvSpPr>
        <p:spPr>
          <a:xfrm>
            <a:off x="0" y="0"/>
            <a:ext cx="3039979" cy="1563637"/>
          </a:xfrm>
          <a:prstGeom prst="rect">
            <a:avLst/>
          </a:prstGeom>
        </p:spPr>
        <p:txBody>
          <a:bodyPr>
            <a:normAutofit/>
          </a:bodyPr>
          <a:lstStyle>
            <a:lvl1pPr marL="0" indent="0">
              <a:buFontTx/>
              <a:buNone/>
              <a:defRPr sz="1600">
                <a:solidFill>
                  <a:schemeClr val="bg1">
                    <a:lumMod val="65000"/>
                  </a:schemeClr>
                </a:solidFill>
              </a:defRPr>
            </a:lvl1pPr>
          </a:lstStyle>
          <a:p>
            <a:r>
              <a:rPr lang="en-US"/>
              <a:t>Click icon to add picture</a:t>
            </a:r>
            <a:endParaRPr lang="en-JM"/>
          </a:p>
        </p:txBody>
      </p:sp>
      <p:sp>
        <p:nvSpPr>
          <p:cNvPr id="8" name="Text Placeholder 5"/>
          <p:cNvSpPr>
            <a:spLocks noGrp="1"/>
          </p:cNvSpPr>
          <p:nvPr>
            <p:ph type="body" sz="quarter" idx="13"/>
          </p:nvPr>
        </p:nvSpPr>
        <p:spPr>
          <a:xfrm>
            <a:off x="427038" y="1851670"/>
            <a:ext cx="2322854" cy="2736304"/>
          </a:xfrm>
          <a:prstGeom prst="rect">
            <a:avLst/>
          </a:prstGeom>
        </p:spPr>
        <p:txBody>
          <a:bodyPr>
            <a:normAutofit/>
          </a:bodyPr>
          <a:lstStyle>
            <a:lvl1pPr marL="0" indent="0">
              <a:lnSpc>
                <a:spcPct val="120000"/>
              </a:lnSpc>
              <a:buFontTx/>
              <a:buNone/>
              <a:defRPr sz="1400" b="0" i="0">
                <a:solidFill>
                  <a:schemeClr val="tx2"/>
                </a:solidFill>
                <a:latin typeface="Arial" panose="020B0604020202020204" pitchFamily="34" charset="0"/>
                <a:cs typeface="Arial" panose="020B0604020202020204" pitchFamily="34" charset="0"/>
              </a:defRPr>
            </a:lvl1pPr>
            <a:lvl2pPr marL="742950" indent="-285750">
              <a:buFont typeface="Sketch Rockwell" pitchFamily="2" charset="0"/>
              <a:buChar char="o"/>
              <a:defRPr>
                <a:solidFill>
                  <a:schemeClr val="tx1">
                    <a:lumMod val="65000"/>
                    <a:lumOff val="35000"/>
                  </a:schemeClr>
                </a:solidFill>
                <a:latin typeface="Futura LT Book" pitchFamily="2" charset="0"/>
              </a:defRPr>
            </a:lvl2pPr>
            <a:lvl3pPr marL="1143000" indent="-228600">
              <a:buFont typeface="Sketch Rockwell" pitchFamily="2" charset="0"/>
              <a:buChar char="o"/>
              <a:defRPr>
                <a:solidFill>
                  <a:schemeClr val="tx1">
                    <a:lumMod val="65000"/>
                    <a:lumOff val="35000"/>
                  </a:schemeClr>
                </a:solidFill>
                <a:latin typeface="Futura LT Book" pitchFamily="2" charset="0"/>
              </a:defRPr>
            </a:lvl3pPr>
            <a:lvl4pPr marL="1600200" indent="-228600">
              <a:buFont typeface="Sketch Rockwell" pitchFamily="2" charset="0"/>
              <a:buChar char="o"/>
              <a:defRPr>
                <a:solidFill>
                  <a:schemeClr val="tx1">
                    <a:lumMod val="65000"/>
                    <a:lumOff val="35000"/>
                  </a:schemeClr>
                </a:solidFill>
                <a:latin typeface="Futura LT Book" pitchFamily="2" charset="0"/>
              </a:defRPr>
            </a:lvl4pPr>
            <a:lvl5pPr marL="2057400" indent="-228600">
              <a:buFont typeface="Sketch Rockwell" pitchFamily="2" charset="0"/>
              <a:buChar char="o"/>
              <a:defRPr>
                <a:solidFill>
                  <a:schemeClr val="tx1">
                    <a:lumMod val="65000"/>
                    <a:lumOff val="35000"/>
                  </a:schemeClr>
                </a:solidFill>
                <a:latin typeface="Futura LT Book" pitchFamily="2" charset="0"/>
              </a:defRPr>
            </a:lvl5pPr>
          </a:lstStyle>
          <a:p>
            <a:pPr lvl="0"/>
            <a:r>
              <a:rPr lang="en-US" dirty="0"/>
              <a:t>Click to edit Master text styles</a:t>
            </a:r>
          </a:p>
        </p:txBody>
      </p:sp>
      <p:sp>
        <p:nvSpPr>
          <p:cNvPr id="17" name="Picture Placeholder 24"/>
          <p:cNvSpPr>
            <a:spLocks noGrp="1"/>
          </p:cNvSpPr>
          <p:nvPr>
            <p:ph type="pic" sz="quarter" idx="19"/>
          </p:nvPr>
        </p:nvSpPr>
        <p:spPr>
          <a:xfrm>
            <a:off x="3039979" y="0"/>
            <a:ext cx="3072063" cy="1563637"/>
          </a:xfrm>
          <a:prstGeom prst="rect">
            <a:avLst/>
          </a:prstGeom>
        </p:spPr>
        <p:txBody>
          <a:bodyPr>
            <a:normAutofit/>
          </a:bodyPr>
          <a:lstStyle>
            <a:lvl1pPr marL="0" indent="0">
              <a:buFontTx/>
              <a:buNone/>
              <a:defRPr sz="1600">
                <a:solidFill>
                  <a:schemeClr val="bg1">
                    <a:lumMod val="65000"/>
                  </a:schemeClr>
                </a:solidFill>
              </a:defRPr>
            </a:lvl1pPr>
          </a:lstStyle>
          <a:p>
            <a:r>
              <a:rPr lang="en-US"/>
              <a:t>Click icon to add picture</a:t>
            </a:r>
            <a:endParaRPr lang="en-JM"/>
          </a:p>
        </p:txBody>
      </p:sp>
      <p:sp>
        <p:nvSpPr>
          <p:cNvPr id="18" name="Picture Placeholder 24"/>
          <p:cNvSpPr>
            <a:spLocks noGrp="1"/>
          </p:cNvSpPr>
          <p:nvPr>
            <p:ph type="pic" sz="quarter" idx="20"/>
          </p:nvPr>
        </p:nvSpPr>
        <p:spPr>
          <a:xfrm>
            <a:off x="6107868" y="0"/>
            <a:ext cx="3039979" cy="1563637"/>
          </a:xfrm>
          <a:prstGeom prst="rect">
            <a:avLst/>
          </a:prstGeom>
        </p:spPr>
        <p:txBody>
          <a:bodyPr>
            <a:normAutofit/>
          </a:bodyPr>
          <a:lstStyle>
            <a:lvl1pPr marL="0" indent="0">
              <a:buFontTx/>
              <a:buNone/>
              <a:defRPr sz="1600">
                <a:solidFill>
                  <a:schemeClr val="bg1">
                    <a:lumMod val="65000"/>
                  </a:schemeClr>
                </a:solidFill>
              </a:defRPr>
            </a:lvl1pPr>
          </a:lstStyle>
          <a:p>
            <a:r>
              <a:rPr lang="en-US"/>
              <a:t>Click icon to add picture</a:t>
            </a:r>
            <a:endParaRPr lang="en-JM"/>
          </a:p>
        </p:txBody>
      </p:sp>
      <p:sp>
        <p:nvSpPr>
          <p:cNvPr id="2" name="Slide Number Placeholder 1"/>
          <p:cNvSpPr>
            <a:spLocks noGrp="1"/>
          </p:cNvSpPr>
          <p:nvPr>
            <p:ph type="sldNum" sz="quarter" idx="2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2D2AFC-71C4-4511-B128-4ECEE52D3027}" type="slidenum">
              <a:rPr kumimoji="0" lang="en-ZA" sz="800" b="0" i="0" u="none" strike="noStrike" kern="1200" cap="none" spc="0" normalizeH="0" baseline="0" noProof="0" smtClean="0">
                <a:ln>
                  <a:noFill/>
                </a:ln>
                <a:solidFill>
                  <a:srgbClr val="5C5C5C">
                    <a:tint val="75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ZA" sz="800" b="0" i="0" u="none" strike="noStrike" kern="1200" cap="none" spc="0" normalizeH="0" baseline="0" noProof="0" dirty="0">
              <a:ln>
                <a:noFill/>
              </a:ln>
              <a:solidFill>
                <a:srgbClr val="5C5C5C">
                  <a:tint val="75000"/>
                </a:srgbClr>
              </a:solidFill>
              <a:effectLst/>
              <a:uLnTx/>
              <a:uFillTx/>
              <a:latin typeface="Arial" panose="020B0604020202020204" pitchFamily="34" charset="0"/>
              <a:ea typeface="+mn-ea"/>
              <a:cs typeface="Arial" panose="020B0604020202020204" pitchFamily="34" charset="0"/>
            </a:endParaRPr>
          </a:p>
        </p:txBody>
      </p:sp>
      <p:sp>
        <p:nvSpPr>
          <p:cNvPr id="11" name="Text Placeholder 5"/>
          <p:cNvSpPr>
            <a:spLocks noGrp="1"/>
          </p:cNvSpPr>
          <p:nvPr>
            <p:ph type="body" sz="quarter" idx="22"/>
          </p:nvPr>
        </p:nvSpPr>
        <p:spPr>
          <a:xfrm>
            <a:off x="3419872" y="1851670"/>
            <a:ext cx="2322854" cy="2736304"/>
          </a:xfrm>
          <a:prstGeom prst="rect">
            <a:avLst/>
          </a:prstGeom>
        </p:spPr>
        <p:txBody>
          <a:bodyPr>
            <a:normAutofit/>
          </a:bodyPr>
          <a:lstStyle>
            <a:lvl1pPr marL="0" indent="0">
              <a:lnSpc>
                <a:spcPct val="120000"/>
              </a:lnSpc>
              <a:buFontTx/>
              <a:buNone/>
              <a:defRPr sz="1400" b="0" i="0">
                <a:solidFill>
                  <a:schemeClr val="tx2"/>
                </a:solidFill>
                <a:latin typeface="Arial" panose="020B0604020202020204" pitchFamily="34" charset="0"/>
                <a:cs typeface="Arial" panose="020B0604020202020204" pitchFamily="34" charset="0"/>
              </a:defRPr>
            </a:lvl1pPr>
            <a:lvl2pPr marL="742950" indent="-285750">
              <a:buFont typeface="Sketch Rockwell" pitchFamily="2" charset="0"/>
              <a:buChar char="o"/>
              <a:defRPr>
                <a:solidFill>
                  <a:schemeClr val="tx1">
                    <a:lumMod val="65000"/>
                    <a:lumOff val="35000"/>
                  </a:schemeClr>
                </a:solidFill>
                <a:latin typeface="Futura LT Book" pitchFamily="2" charset="0"/>
              </a:defRPr>
            </a:lvl2pPr>
            <a:lvl3pPr marL="1143000" indent="-228600">
              <a:buFont typeface="Sketch Rockwell" pitchFamily="2" charset="0"/>
              <a:buChar char="o"/>
              <a:defRPr>
                <a:solidFill>
                  <a:schemeClr val="tx1">
                    <a:lumMod val="65000"/>
                    <a:lumOff val="35000"/>
                  </a:schemeClr>
                </a:solidFill>
                <a:latin typeface="Futura LT Book" pitchFamily="2" charset="0"/>
              </a:defRPr>
            </a:lvl3pPr>
            <a:lvl4pPr marL="1600200" indent="-228600">
              <a:buFont typeface="Sketch Rockwell" pitchFamily="2" charset="0"/>
              <a:buChar char="o"/>
              <a:defRPr>
                <a:solidFill>
                  <a:schemeClr val="tx1">
                    <a:lumMod val="65000"/>
                    <a:lumOff val="35000"/>
                  </a:schemeClr>
                </a:solidFill>
                <a:latin typeface="Futura LT Book" pitchFamily="2" charset="0"/>
              </a:defRPr>
            </a:lvl4pPr>
            <a:lvl5pPr marL="2057400" indent="-228600">
              <a:buFont typeface="Sketch Rockwell" pitchFamily="2" charset="0"/>
              <a:buChar char="o"/>
              <a:defRPr>
                <a:solidFill>
                  <a:schemeClr val="tx1">
                    <a:lumMod val="65000"/>
                    <a:lumOff val="35000"/>
                  </a:schemeClr>
                </a:solidFill>
                <a:latin typeface="Futura LT Book" pitchFamily="2" charset="0"/>
              </a:defRPr>
            </a:lvl5pPr>
          </a:lstStyle>
          <a:p>
            <a:pPr lvl="0"/>
            <a:r>
              <a:rPr lang="en-US"/>
              <a:t>Click to edit Master text styles</a:t>
            </a:r>
          </a:p>
        </p:txBody>
      </p:sp>
      <p:sp>
        <p:nvSpPr>
          <p:cNvPr id="12" name="Text Placeholder 5"/>
          <p:cNvSpPr>
            <a:spLocks noGrp="1"/>
          </p:cNvSpPr>
          <p:nvPr>
            <p:ph type="body" sz="quarter" idx="23"/>
          </p:nvPr>
        </p:nvSpPr>
        <p:spPr>
          <a:xfrm>
            <a:off x="6444208" y="1851670"/>
            <a:ext cx="2261642" cy="2736304"/>
          </a:xfrm>
          <a:prstGeom prst="rect">
            <a:avLst/>
          </a:prstGeom>
        </p:spPr>
        <p:txBody>
          <a:bodyPr>
            <a:normAutofit/>
          </a:bodyPr>
          <a:lstStyle>
            <a:lvl1pPr marL="0" indent="0">
              <a:lnSpc>
                <a:spcPct val="120000"/>
              </a:lnSpc>
              <a:buFontTx/>
              <a:buNone/>
              <a:defRPr sz="1400" b="0" i="0">
                <a:solidFill>
                  <a:schemeClr val="tx2"/>
                </a:solidFill>
                <a:latin typeface="Arial" panose="020B0604020202020204" pitchFamily="34" charset="0"/>
                <a:cs typeface="Arial" panose="020B0604020202020204" pitchFamily="34" charset="0"/>
              </a:defRPr>
            </a:lvl1pPr>
            <a:lvl2pPr marL="742950" indent="-285750">
              <a:buFont typeface="Sketch Rockwell" pitchFamily="2" charset="0"/>
              <a:buChar char="o"/>
              <a:defRPr>
                <a:solidFill>
                  <a:schemeClr val="tx1">
                    <a:lumMod val="65000"/>
                    <a:lumOff val="35000"/>
                  </a:schemeClr>
                </a:solidFill>
                <a:latin typeface="Futura LT Book" pitchFamily="2" charset="0"/>
              </a:defRPr>
            </a:lvl2pPr>
            <a:lvl3pPr marL="1143000" indent="-228600">
              <a:buFont typeface="Sketch Rockwell" pitchFamily="2" charset="0"/>
              <a:buChar char="o"/>
              <a:defRPr>
                <a:solidFill>
                  <a:schemeClr val="tx1">
                    <a:lumMod val="65000"/>
                    <a:lumOff val="35000"/>
                  </a:schemeClr>
                </a:solidFill>
                <a:latin typeface="Futura LT Book" pitchFamily="2" charset="0"/>
              </a:defRPr>
            </a:lvl3pPr>
            <a:lvl4pPr marL="1600200" indent="-228600">
              <a:buFont typeface="Sketch Rockwell" pitchFamily="2" charset="0"/>
              <a:buChar char="o"/>
              <a:defRPr>
                <a:solidFill>
                  <a:schemeClr val="tx1">
                    <a:lumMod val="65000"/>
                    <a:lumOff val="35000"/>
                  </a:schemeClr>
                </a:solidFill>
                <a:latin typeface="Futura LT Book" pitchFamily="2" charset="0"/>
              </a:defRPr>
            </a:lvl4pPr>
            <a:lvl5pPr marL="2057400" indent="-228600">
              <a:buFont typeface="Sketch Rockwell" pitchFamily="2" charset="0"/>
              <a:buChar char="o"/>
              <a:defRPr>
                <a:solidFill>
                  <a:schemeClr val="tx1">
                    <a:lumMod val="65000"/>
                    <a:lumOff val="35000"/>
                  </a:schemeClr>
                </a:solidFill>
                <a:latin typeface="Futura LT Book" pitchFamily="2" charset="0"/>
              </a:defRPr>
            </a:lvl5pPr>
          </a:lstStyle>
          <a:p>
            <a:pPr lvl="0"/>
            <a:r>
              <a:rPr lang="en-US"/>
              <a:t>Click to edit Master text styles</a:t>
            </a:r>
          </a:p>
        </p:txBody>
      </p:sp>
    </p:spTree>
    <p:extLst>
      <p:ext uri="{BB962C8B-B14F-4D97-AF65-F5344CB8AC3E}">
        <p14:creationId xmlns:p14="http://schemas.microsoft.com/office/powerpoint/2010/main" val="6413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SMA Image and Content slide 02">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2BD510E-57E1-42FE-A767-E4ABD9F5D700}"/>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8" name="Object 7" hidden="1">
                        <a:extLst>
                          <a:ext uri="{FF2B5EF4-FFF2-40B4-BE49-F238E27FC236}">
                            <a16:creationId xmlns:a16="http://schemas.microsoft.com/office/drawing/2014/main" id="{42BD510E-57E1-42FE-A767-E4ABD9F5D700}"/>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Picture Placeholder 24"/>
          <p:cNvSpPr>
            <a:spLocks noGrp="1"/>
          </p:cNvSpPr>
          <p:nvPr>
            <p:ph type="pic" sz="quarter" idx="14"/>
          </p:nvPr>
        </p:nvSpPr>
        <p:spPr>
          <a:xfrm>
            <a:off x="0" y="0"/>
            <a:ext cx="3505200" cy="5143499"/>
          </a:xfrm>
          <a:prstGeom prst="rect">
            <a:avLst/>
          </a:prstGeom>
        </p:spPr>
        <p:txBody>
          <a:bodyPr>
            <a:normAutofit/>
          </a:bodyPr>
          <a:lstStyle>
            <a:lvl1pPr marL="0" indent="0">
              <a:buFontTx/>
              <a:buNone/>
              <a:tabLst>
                <a:tab pos="2959100" algn="l"/>
              </a:tabLst>
              <a:defRPr sz="1600">
                <a:solidFill>
                  <a:schemeClr val="bg1">
                    <a:lumMod val="65000"/>
                  </a:schemeClr>
                </a:solidFill>
              </a:defRPr>
            </a:lvl1pPr>
          </a:lstStyle>
          <a:p>
            <a:r>
              <a:rPr lang="en-US"/>
              <a:t>Click icon to add picture</a:t>
            </a:r>
            <a:endParaRPr lang="en-JM" dirty="0"/>
          </a:p>
        </p:txBody>
      </p:sp>
      <p:sp>
        <p:nvSpPr>
          <p:cNvPr id="4" name="Text Placeholder 5"/>
          <p:cNvSpPr>
            <a:spLocks noGrp="1"/>
          </p:cNvSpPr>
          <p:nvPr>
            <p:ph type="body" sz="quarter" idx="13"/>
          </p:nvPr>
        </p:nvSpPr>
        <p:spPr>
          <a:xfrm>
            <a:off x="4067944" y="843558"/>
            <a:ext cx="4618855" cy="3048000"/>
          </a:xfrm>
          <a:prstGeom prst="rect">
            <a:avLst/>
          </a:prstGeom>
        </p:spPr>
        <p:txBody>
          <a:bodyPr>
            <a:normAutofit/>
          </a:bodyPr>
          <a:lstStyle>
            <a:lvl1pPr marL="342900" indent="-342900">
              <a:lnSpc>
                <a:spcPct val="120000"/>
              </a:lnSpc>
              <a:buClr>
                <a:srgbClr val="E30613"/>
              </a:buClr>
              <a:buSzPct val="90000"/>
              <a:buFont typeface="Wingdings" charset="2"/>
              <a:buChar char="§"/>
              <a:defRPr sz="1400" b="0" i="0">
                <a:solidFill>
                  <a:schemeClr val="tx2"/>
                </a:solidFill>
                <a:latin typeface="Arial" panose="020B0604020202020204" pitchFamily="34" charset="0"/>
                <a:cs typeface="Arial" panose="020B0604020202020204" pitchFamily="34" charset="0"/>
              </a:defRPr>
            </a:lvl1pPr>
            <a:lvl2pPr marL="742950" indent="-285750">
              <a:buFont typeface="Sketch Rockwell" pitchFamily="2" charset="0"/>
              <a:buChar char="o"/>
              <a:defRPr>
                <a:solidFill>
                  <a:schemeClr val="tx1">
                    <a:lumMod val="65000"/>
                    <a:lumOff val="35000"/>
                  </a:schemeClr>
                </a:solidFill>
                <a:latin typeface="Futura LT Book" pitchFamily="2" charset="0"/>
              </a:defRPr>
            </a:lvl2pPr>
            <a:lvl3pPr marL="1143000" indent="-228600">
              <a:buFont typeface="Sketch Rockwell" pitchFamily="2" charset="0"/>
              <a:buChar char="o"/>
              <a:defRPr>
                <a:solidFill>
                  <a:schemeClr val="tx1">
                    <a:lumMod val="65000"/>
                    <a:lumOff val="35000"/>
                  </a:schemeClr>
                </a:solidFill>
                <a:latin typeface="Futura LT Book" pitchFamily="2" charset="0"/>
              </a:defRPr>
            </a:lvl3pPr>
            <a:lvl4pPr marL="1600200" indent="-228600">
              <a:buFont typeface="Sketch Rockwell" pitchFamily="2" charset="0"/>
              <a:buChar char="o"/>
              <a:defRPr>
                <a:solidFill>
                  <a:schemeClr val="tx1">
                    <a:lumMod val="65000"/>
                    <a:lumOff val="35000"/>
                  </a:schemeClr>
                </a:solidFill>
                <a:latin typeface="Futura LT Book" pitchFamily="2" charset="0"/>
              </a:defRPr>
            </a:lvl4pPr>
            <a:lvl5pPr marL="2057400" indent="-228600">
              <a:buFont typeface="Sketch Rockwell" pitchFamily="2" charset="0"/>
              <a:buChar char="o"/>
              <a:defRPr>
                <a:solidFill>
                  <a:schemeClr val="tx1">
                    <a:lumMod val="65000"/>
                    <a:lumOff val="35000"/>
                  </a:schemeClr>
                </a:solidFill>
                <a:latin typeface="Futura LT Book" pitchFamily="2" charset="0"/>
              </a:defRPr>
            </a:lvl5pPr>
          </a:lstStyle>
          <a:p>
            <a:pPr lvl="0"/>
            <a:r>
              <a:rPr lang="en-US" dirty="0"/>
              <a:t>Click to edit Master text styles</a:t>
            </a:r>
          </a:p>
        </p:txBody>
      </p:sp>
      <p:sp>
        <p:nvSpPr>
          <p:cNvPr id="2" name="Rectangle 1"/>
          <p:cNvSpPr/>
          <p:nvPr userDrawn="1"/>
        </p:nvSpPr>
        <p:spPr>
          <a:xfrm>
            <a:off x="395536" y="4659982"/>
            <a:ext cx="8352928"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5" name="Rectangle 4"/>
          <p:cNvSpPr/>
          <p:nvPr userDrawn="1"/>
        </p:nvSpPr>
        <p:spPr>
          <a:xfrm>
            <a:off x="4067174" y="4711700"/>
            <a:ext cx="1512887" cy="714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6" name="Rectangle 5"/>
          <p:cNvSpPr/>
          <p:nvPr userDrawn="1"/>
        </p:nvSpPr>
        <p:spPr>
          <a:xfrm>
            <a:off x="5580062" y="4711700"/>
            <a:ext cx="1595437" cy="71438"/>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7" name="Rectangle 6"/>
          <p:cNvSpPr/>
          <p:nvPr userDrawn="1"/>
        </p:nvSpPr>
        <p:spPr>
          <a:xfrm>
            <a:off x="7164387" y="4711700"/>
            <a:ext cx="1600423" cy="71438"/>
          </a:xfrm>
          <a:prstGeom prst="rect">
            <a:avLst/>
          </a:prstGeom>
          <a:solidFill>
            <a:srgbClr val="94B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40111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SMA Title and Bulleted Conten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C011009-7B40-4D8F-AD07-DF677F442BB7}"/>
              </a:ext>
            </a:extLst>
          </p:cNvPr>
          <p:cNvGraphicFramePr>
            <a:graphicFrameLocks noChangeAspect="1"/>
          </p:cNvGraphicFramePr>
          <p:nvPr userDrawn="1">
            <p:custDataLst>
              <p:tags r:id="rId1"/>
            </p:custDataLst>
            <p:extLst>
              <p:ext uri="{D42A27DB-BD31-4B8C-83A1-F6EECF244321}">
                <p14:modId xmlns:p14="http://schemas.microsoft.com/office/powerpoint/2010/main" val="312952849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idx="1"/>
          </p:nvPr>
        </p:nvSpPr>
        <p:spPr>
          <a:xfrm>
            <a:off x="1197114" y="1347614"/>
            <a:ext cx="7399312" cy="3185146"/>
          </a:xfrm>
          <a:prstGeom prst="rect">
            <a:avLst/>
          </a:prstGeom>
        </p:spPr>
        <p:txBody>
          <a:bodyPr/>
          <a:lstStyle>
            <a:lvl1pPr marL="342900" indent="-342900">
              <a:buClr>
                <a:srgbClr val="E30613"/>
              </a:buClr>
              <a:buSzPct val="90000"/>
              <a:buFont typeface="Wingdings" charset="2"/>
              <a:buChar char="§"/>
              <a:defRPr>
                <a:solidFill>
                  <a:schemeClr val="tx2"/>
                </a:solidFill>
              </a:defRPr>
            </a:lvl1pPr>
            <a:lvl2pPr marL="742950" indent="-285750">
              <a:buClr>
                <a:srgbClr val="E30613"/>
              </a:buClr>
              <a:buSzPct val="90000"/>
              <a:buFont typeface="Wingdings" charset="2"/>
              <a:buChar char="§"/>
              <a:defRPr>
                <a:solidFill>
                  <a:schemeClr val="tx2"/>
                </a:solidFill>
              </a:defRPr>
            </a:lvl2pPr>
            <a:lvl3pPr marL="1143000" indent="-228600">
              <a:buClr>
                <a:srgbClr val="E30613"/>
              </a:buClr>
              <a:buSzPct val="90000"/>
              <a:buFont typeface="Wingdings" charset="2"/>
              <a:buChar char="§"/>
              <a:defRPr>
                <a:solidFill>
                  <a:schemeClr val="tx2"/>
                </a:solidFill>
              </a:defRPr>
            </a:lvl3pPr>
            <a:lvl4pPr marL="1600200" indent="-228600">
              <a:buClr>
                <a:srgbClr val="E30613"/>
              </a:buClr>
              <a:buSzPct val="90000"/>
              <a:buFont typeface="Wingdings" charset="2"/>
              <a:buChar char="§"/>
              <a:defRPr>
                <a:solidFill>
                  <a:schemeClr val="tx2"/>
                </a:solidFill>
              </a:defRPr>
            </a:lvl4pPr>
            <a:lvl5pPr marL="2057400" indent="-228600">
              <a:buClr>
                <a:srgbClr val="E30613"/>
              </a:buClr>
              <a:buSzPct val="90000"/>
              <a:buFont typeface="Wingdings" charset="2"/>
              <a:buChar char="§"/>
              <a:defRPr>
                <a:solidFill>
                  <a:schemeClr val="tx2"/>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Slide Number Placeholder 4"/>
          <p:cNvSpPr>
            <a:spLocks noGrp="1"/>
          </p:cNvSpPr>
          <p:nvPr>
            <p:ph type="sldNum" sz="quarter" idx="15"/>
          </p:nvPr>
        </p:nvSpPr>
        <p:spPr>
          <a:xfrm>
            <a:off x="420688" y="4826858"/>
            <a:ext cx="2133600" cy="273844"/>
          </a:xfrm>
        </p:spPr>
        <p:txBody>
          <a:bodyPr/>
          <a:lstStyle/>
          <a:p>
            <a:fld id="{E52D2AFC-71C4-4511-B128-4ECEE52D3027}" type="slidenum">
              <a:rPr lang="en-ZA" smtClean="0"/>
              <a:pPr/>
              <a:t>‹#›</a:t>
            </a:fld>
            <a:endParaRPr lang="en-ZA" dirty="0"/>
          </a:p>
        </p:txBody>
      </p:sp>
      <p:sp>
        <p:nvSpPr>
          <p:cNvPr id="5" name="Title Placeholder 1"/>
          <p:cNvSpPr>
            <a:spLocks noGrp="1"/>
          </p:cNvSpPr>
          <p:nvPr>
            <p:ph type="title"/>
          </p:nvPr>
        </p:nvSpPr>
        <p:spPr>
          <a:xfrm>
            <a:off x="1197114" y="396000"/>
            <a:ext cx="7399312" cy="857250"/>
          </a:xfrm>
          <a:prstGeom prst="rect">
            <a:avLst/>
          </a:prstGeom>
        </p:spPr>
        <p:txBody>
          <a:bodyPr vert="horz" lIns="91440" tIns="45720" rIns="91440" bIns="45720" rtlCol="0" anchor="t" anchorCtr="0">
            <a:normAutofit/>
          </a:bodyPr>
          <a:lstStyle>
            <a:lvl1pPr>
              <a:lnSpc>
                <a:spcPct val="90000"/>
              </a:lnSpc>
              <a:defRPr sz="2100">
                <a:solidFill>
                  <a:srgbClr val="575756"/>
                </a:solidFill>
              </a:defRPr>
            </a:lvl1pPr>
          </a:lstStyle>
          <a:p>
            <a:r>
              <a:rPr lang="en-US" dirty="0"/>
              <a:t>Click to edit Master title style</a:t>
            </a:r>
            <a:endParaRPr lang="en-ZA" dirty="0"/>
          </a:p>
        </p:txBody>
      </p:sp>
    </p:spTree>
    <p:extLst>
      <p:ext uri="{BB962C8B-B14F-4D97-AF65-F5344CB8AC3E}">
        <p14:creationId xmlns:p14="http://schemas.microsoft.com/office/powerpoint/2010/main" val="845563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SMA Image slide 0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E31F6E1-D240-40EB-A031-76E5EC1DE27E}"/>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3" name="Object 2" hidden="1">
                        <a:extLst>
                          <a:ext uri="{FF2B5EF4-FFF2-40B4-BE49-F238E27FC236}">
                            <a16:creationId xmlns:a16="http://schemas.microsoft.com/office/drawing/2014/main" id="{6E31F6E1-D240-40EB-A031-76E5EC1DE27E}"/>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Picture Placeholder 16"/>
          <p:cNvSpPr>
            <a:spLocks noGrp="1"/>
          </p:cNvSpPr>
          <p:nvPr>
            <p:ph type="pic" sz="quarter" idx="59"/>
          </p:nvPr>
        </p:nvSpPr>
        <p:spPr>
          <a:xfrm>
            <a:off x="0" y="1253250"/>
            <a:ext cx="4572000" cy="3890250"/>
          </a:xfrm>
          <a:prstGeom prst="rect">
            <a:avLst/>
          </a:prstGeom>
        </p:spPr>
        <p:txBody>
          <a:bodyPr/>
          <a:lstStyle/>
          <a:p>
            <a:r>
              <a:rPr lang="en-US"/>
              <a:t>Click icon to add picture</a:t>
            </a:r>
            <a:endParaRPr lang="en-JM" dirty="0"/>
          </a:p>
        </p:txBody>
      </p:sp>
      <p:sp>
        <p:nvSpPr>
          <p:cNvPr id="10" name="Picture Placeholder 16"/>
          <p:cNvSpPr>
            <a:spLocks noGrp="1"/>
          </p:cNvSpPr>
          <p:nvPr>
            <p:ph type="pic" sz="quarter" idx="60"/>
          </p:nvPr>
        </p:nvSpPr>
        <p:spPr>
          <a:xfrm>
            <a:off x="4572000" y="1253250"/>
            <a:ext cx="4572000" cy="3890250"/>
          </a:xfrm>
          <a:prstGeom prst="rect">
            <a:avLst/>
          </a:prstGeom>
        </p:spPr>
        <p:txBody>
          <a:bodyPr/>
          <a:lstStyle/>
          <a:p>
            <a:r>
              <a:rPr lang="en-US"/>
              <a:t>Click icon to add picture</a:t>
            </a:r>
            <a:endParaRPr lang="en-JM" dirty="0"/>
          </a:p>
        </p:txBody>
      </p:sp>
      <p:sp>
        <p:nvSpPr>
          <p:cNvPr id="2" name="Slide Number Placeholder 1"/>
          <p:cNvSpPr>
            <a:spLocks noGrp="1"/>
          </p:cNvSpPr>
          <p:nvPr>
            <p:ph type="sldNum" sz="quarter" idx="6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2D2AFC-71C4-4511-B128-4ECEE52D3027}" type="slidenum">
              <a:rPr kumimoji="0" lang="en-ZA" sz="800" b="0" i="0" u="none" strike="noStrike" kern="1200" cap="none" spc="0" normalizeH="0" baseline="0" noProof="0" smtClean="0">
                <a:ln>
                  <a:noFill/>
                </a:ln>
                <a:solidFill>
                  <a:srgbClr val="5C5C5C">
                    <a:tint val="75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ZA" sz="800" b="0" i="0" u="none" strike="noStrike" kern="1200" cap="none" spc="0" normalizeH="0" baseline="0" noProof="0" dirty="0">
              <a:ln>
                <a:noFill/>
              </a:ln>
              <a:solidFill>
                <a:srgbClr val="5C5C5C">
                  <a:tint val="75000"/>
                </a:srgbClr>
              </a:solidFill>
              <a:effectLst/>
              <a:uLnTx/>
              <a:uFillTx/>
              <a:latin typeface="Arial" panose="020B0604020202020204" pitchFamily="34" charset="0"/>
              <a:ea typeface="+mn-ea"/>
              <a:cs typeface="Arial" panose="020B0604020202020204" pitchFamily="34" charset="0"/>
            </a:endParaRPr>
          </a:p>
        </p:txBody>
      </p:sp>
      <p:sp>
        <p:nvSpPr>
          <p:cNvPr id="7" name="Title Placeholder 1"/>
          <p:cNvSpPr>
            <a:spLocks noGrp="1"/>
          </p:cNvSpPr>
          <p:nvPr>
            <p:ph type="title"/>
          </p:nvPr>
        </p:nvSpPr>
        <p:spPr>
          <a:xfrm>
            <a:off x="1197114" y="396000"/>
            <a:ext cx="7399312" cy="857250"/>
          </a:xfrm>
          <a:prstGeom prst="rect">
            <a:avLst/>
          </a:prstGeom>
        </p:spPr>
        <p:txBody>
          <a:bodyPr vert="horz" lIns="91440" tIns="45720" rIns="91440" bIns="45720" rtlCol="0" anchor="t" anchorCtr="0">
            <a:normAutofit/>
          </a:bodyPr>
          <a:lstStyle>
            <a:lvl1pPr>
              <a:defRPr sz="2400">
                <a:solidFill>
                  <a:srgbClr val="575756"/>
                </a:solidFill>
              </a:defRPr>
            </a:lvl1pPr>
          </a:lstStyle>
          <a:p>
            <a:r>
              <a:rPr lang="en-US" dirty="0"/>
              <a:t>Click to edit Master title style</a:t>
            </a:r>
            <a:endParaRPr lang="en-ZA" dirty="0"/>
          </a:p>
        </p:txBody>
      </p:sp>
    </p:spTree>
    <p:extLst>
      <p:ext uri="{BB962C8B-B14F-4D97-AF65-F5344CB8AC3E}">
        <p14:creationId xmlns:p14="http://schemas.microsoft.com/office/powerpoint/2010/main" val="23322284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GSMA Image slide 02">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808EB30A-3DBB-42E5-BC1C-A71DB9F752C3}"/>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9" name="Object 8" hidden="1">
                        <a:extLst>
                          <a:ext uri="{FF2B5EF4-FFF2-40B4-BE49-F238E27FC236}">
                            <a16:creationId xmlns:a16="http://schemas.microsoft.com/office/drawing/2014/main" id="{808EB30A-3DBB-42E5-BC1C-A71DB9F752C3}"/>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Picture Placeholder 16"/>
          <p:cNvSpPr>
            <a:spLocks noGrp="1"/>
          </p:cNvSpPr>
          <p:nvPr>
            <p:ph type="pic" sz="quarter" idx="59"/>
          </p:nvPr>
        </p:nvSpPr>
        <p:spPr>
          <a:xfrm>
            <a:off x="155631" y="123478"/>
            <a:ext cx="3330575" cy="2088232"/>
          </a:xfrm>
          <a:prstGeom prst="rect">
            <a:avLst/>
          </a:prstGeom>
        </p:spPr>
        <p:txBody>
          <a:bodyPr/>
          <a:lstStyle/>
          <a:p>
            <a:r>
              <a:rPr lang="en-US"/>
              <a:t>Click icon to add picture</a:t>
            </a:r>
            <a:endParaRPr lang="en-JM" dirty="0"/>
          </a:p>
        </p:txBody>
      </p:sp>
      <p:sp>
        <p:nvSpPr>
          <p:cNvPr id="4" name="Picture Placeholder 16"/>
          <p:cNvSpPr>
            <a:spLocks noGrp="1"/>
          </p:cNvSpPr>
          <p:nvPr>
            <p:ph type="pic" sz="quarter" idx="60"/>
          </p:nvPr>
        </p:nvSpPr>
        <p:spPr>
          <a:xfrm>
            <a:off x="155631" y="2355726"/>
            <a:ext cx="3330575" cy="2232248"/>
          </a:xfrm>
          <a:prstGeom prst="rect">
            <a:avLst/>
          </a:prstGeom>
        </p:spPr>
        <p:txBody>
          <a:bodyPr/>
          <a:lstStyle/>
          <a:p>
            <a:r>
              <a:rPr lang="en-US"/>
              <a:t>Click icon to add picture</a:t>
            </a:r>
            <a:endParaRPr lang="en-JM" dirty="0"/>
          </a:p>
        </p:txBody>
      </p:sp>
      <p:sp>
        <p:nvSpPr>
          <p:cNvPr id="5" name="Picture Placeholder 16"/>
          <p:cNvSpPr>
            <a:spLocks noGrp="1"/>
          </p:cNvSpPr>
          <p:nvPr>
            <p:ph type="pic" sz="quarter" idx="61"/>
          </p:nvPr>
        </p:nvSpPr>
        <p:spPr>
          <a:xfrm>
            <a:off x="3633538" y="123478"/>
            <a:ext cx="2714782" cy="4464496"/>
          </a:xfrm>
          <a:prstGeom prst="rect">
            <a:avLst/>
          </a:prstGeom>
        </p:spPr>
        <p:txBody>
          <a:bodyPr/>
          <a:lstStyle/>
          <a:p>
            <a:r>
              <a:rPr lang="en-US"/>
              <a:t>Click icon to add picture</a:t>
            </a:r>
            <a:endParaRPr lang="en-JM" dirty="0"/>
          </a:p>
        </p:txBody>
      </p:sp>
      <p:sp>
        <p:nvSpPr>
          <p:cNvPr id="6" name="Picture Placeholder 16"/>
          <p:cNvSpPr>
            <a:spLocks noGrp="1"/>
          </p:cNvSpPr>
          <p:nvPr>
            <p:ph type="pic" sz="quarter" idx="62"/>
          </p:nvPr>
        </p:nvSpPr>
        <p:spPr>
          <a:xfrm>
            <a:off x="6492335" y="123478"/>
            <a:ext cx="2538487" cy="1368152"/>
          </a:xfrm>
          <a:prstGeom prst="rect">
            <a:avLst/>
          </a:prstGeom>
        </p:spPr>
        <p:txBody>
          <a:bodyPr/>
          <a:lstStyle/>
          <a:p>
            <a:r>
              <a:rPr lang="en-US"/>
              <a:t>Click icon to add picture</a:t>
            </a:r>
            <a:endParaRPr lang="en-JM" dirty="0"/>
          </a:p>
        </p:txBody>
      </p:sp>
      <p:sp>
        <p:nvSpPr>
          <p:cNvPr id="7" name="Picture Placeholder 16"/>
          <p:cNvSpPr>
            <a:spLocks noGrp="1"/>
          </p:cNvSpPr>
          <p:nvPr>
            <p:ph type="pic" sz="quarter" idx="63"/>
          </p:nvPr>
        </p:nvSpPr>
        <p:spPr>
          <a:xfrm>
            <a:off x="6492335" y="1635646"/>
            <a:ext cx="2538487" cy="1440160"/>
          </a:xfrm>
          <a:prstGeom prst="rect">
            <a:avLst/>
          </a:prstGeom>
        </p:spPr>
        <p:txBody>
          <a:bodyPr/>
          <a:lstStyle/>
          <a:p>
            <a:r>
              <a:rPr lang="en-US"/>
              <a:t>Click icon to add picture</a:t>
            </a:r>
            <a:endParaRPr lang="en-JM" dirty="0"/>
          </a:p>
        </p:txBody>
      </p:sp>
      <p:sp>
        <p:nvSpPr>
          <p:cNvPr id="8" name="Picture Placeholder 16"/>
          <p:cNvSpPr>
            <a:spLocks noGrp="1"/>
          </p:cNvSpPr>
          <p:nvPr>
            <p:ph type="pic" sz="quarter" idx="64"/>
          </p:nvPr>
        </p:nvSpPr>
        <p:spPr>
          <a:xfrm>
            <a:off x="6492335" y="3219822"/>
            <a:ext cx="2538487" cy="1368152"/>
          </a:xfrm>
          <a:prstGeom prst="rect">
            <a:avLst/>
          </a:prstGeom>
        </p:spPr>
        <p:txBody>
          <a:bodyPr/>
          <a:lstStyle/>
          <a:p>
            <a:r>
              <a:rPr lang="en-US"/>
              <a:t>Click icon to add picture</a:t>
            </a:r>
            <a:endParaRPr lang="en-JM" dirty="0"/>
          </a:p>
        </p:txBody>
      </p:sp>
      <p:sp>
        <p:nvSpPr>
          <p:cNvPr id="2" name="Slide Number Placeholder 1"/>
          <p:cNvSpPr>
            <a:spLocks noGrp="1"/>
          </p:cNvSpPr>
          <p:nvPr>
            <p:ph type="sldNum" sz="quarter" idx="6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2D2AFC-71C4-4511-B128-4ECEE52D3027}" type="slidenum">
              <a:rPr kumimoji="0" lang="en-ZA" sz="800" b="0" i="0" u="none" strike="noStrike" kern="1200" cap="none" spc="0" normalizeH="0" baseline="0" noProof="0" smtClean="0">
                <a:ln>
                  <a:noFill/>
                </a:ln>
                <a:solidFill>
                  <a:srgbClr val="5C5C5C">
                    <a:tint val="75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ZA" sz="800" b="0" i="0" u="none" strike="noStrike" kern="1200" cap="none" spc="0" normalizeH="0" baseline="0" noProof="0" dirty="0">
              <a:ln>
                <a:noFill/>
              </a:ln>
              <a:solidFill>
                <a:srgbClr val="5C5C5C">
                  <a:tint val="75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58050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SMA Image slide 0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2AA8567-A11A-499B-AA9C-96C2869AD6B1}"/>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3" name="Object 2" hidden="1">
                        <a:extLst>
                          <a:ext uri="{FF2B5EF4-FFF2-40B4-BE49-F238E27FC236}">
                            <a16:creationId xmlns:a16="http://schemas.microsoft.com/office/drawing/2014/main" id="{52AA8567-A11A-499B-AA9C-96C2869AD6B1}"/>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Picture Placeholder 16"/>
          <p:cNvSpPr>
            <a:spLocks noGrp="1"/>
          </p:cNvSpPr>
          <p:nvPr>
            <p:ph type="pic" sz="quarter" idx="59"/>
          </p:nvPr>
        </p:nvSpPr>
        <p:spPr>
          <a:xfrm>
            <a:off x="0" y="1253250"/>
            <a:ext cx="9144000" cy="3890249"/>
          </a:xfrm>
          <a:prstGeom prst="rect">
            <a:avLst/>
          </a:prstGeom>
        </p:spPr>
        <p:txBody>
          <a:bodyPr/>
          <a:lstStyle/>
          <a:p>
            <a:r>
              <a:rPr lang="en-US"/>
              <a:t>Click icon to add picture</a:t>
            </a:r>
            <a:endParaRPr lang="en-JM"/>
          </a:p>
        </p:txBody>
      </p:sp>
      <p:sp>
        <p:nvSpPr>
          <p:cNvPr id="2" name="Slide Number Placeholder 1"/>
          <p:cNvSpPr>
            <a:spLocks noGrp="1"/>
          </p:cNvSpPr>
          <p:nvPr>
            <p:ph type="sldNum" sz="quarter" idx="6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2D2AFC-71C4-4511-B128-4ECEE52D3027}" type="slidenum">
              <a:rPr kumimoji="0" lang="en-ZA" sz="800" b="0" i="0" u="none" strike="noStrike" kern="1200" cap="none" spc="0" normalizeH="0" baseline="0" noProof="0" smtClean="0">
                <a:ln>
                  <a:noFill/>
                </a:ln>
                <a:solidFill>
                  <a:srgbClr val="5C5C5C">
                    <a:tint val="75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ZA" sz="800" b="0" i="0" u="none" strike="noStrike" kern="1200" cap="none" spc="0" normalizeH="0" baseline="0" noProof="0" dirty="0">
              <a:ln>
                <a:noFill/>
              </a:ln>
              <a:solidFill>
                <a:srgbClr val="5C5C5C">
                  <a:tint val="75000"/>
                </a:srgbClr>
              </a:solidFill>
              <a:effectLst/>
              <a:uLnTx/>
              <a:uFillTx/>
              <a:latin typeface="Arial" panose="020B0604020202020204" pitchFamily="34" charset="0"/>
              <a:ea typeface="+mn-ea"/>
              <a:cs typeface="Arial" panose="020B0604020202020204" pitchFamily="34" charset="0"/>
            </a:endParaRPr>
          </a:p>
        </p:txBody>
      </p:sp>
      <p:sp>
        <p:nvSpPr>
          <p:cNvPr id="7" name="Title Placeholder 1"/>
          <p:cNvSpPr>
            <a:spLocks noGrp="1"/>
          </p:cNvSpPr>
          <p:nvPr>
            <p:ph type="title"/>
          </p:nvPr>
        </p:nvSpPr>
        <p:spPr>
          <a:xfrm>
            <a:off x="1197114" y="396000"/>
            <a:ext cx="7399312" cy="857250"/>
          </a:xfrm>
          <a:prstGeom prst="rect">
            <a:avLst/>
          </a:prstGeom>
        </p:spPr>
        <p:txBody>
          <a:bodyPr vert="horz" lIns="91440" tIns="45720" rIns="91440" bIns="45720" rtlCol="0" anchor="t" anchorCtr="0">
            <a:normAutofit/>
          </a:bodyPr>
          <a:lstStyle>
            <a:lvl1pPr>
              <a:defRPr sz="2400">
                <a:solidFill>
                  <a:srgbClr val="575756"/>
                </a:solidFill>
              </a:defRPr>
            </a:lvl1pPr>
          </a:lstStyle>
          <a:p>
            <a:r>
              <a:rPr lang="en-US" dirty="0"/>
              <a:t>Click to edit Master title style</a:t>
            </a:r>
            <a:endParaRPr lang="en-ZA" dirty="0"/>
          </a:p>
        </p:txBody>
      </p:sp>
    </p:spTree>
    <p:extLst>
      <p:ext uri="{BB962C8B-B14F-4D97-AF65-F5344CB8AC3E}">
        <p14:creationId xmlns:p14="http://schemas.microsoft.com/office/powerpoint/2010/main" val="40777022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SMA Bar Chart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2479FF7-FB18-4ECE-BBAE-5CE0AC1001F7}"/>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3" name="Object 2" hidden="1">
                        <a:extLst>
                          <a:ext uri="{FF2B5EF4-FFF2-40B4-BE49-F238E27FC236}">
                            <a16:creationId xmlns:a16="http://schemas.microsoft.com/office/drawing/2014/main" id="{52479FF7-FB18-4ECE-BBAE-5CE0AC1001F7}"/>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8" name="Content Placeholder 13"/>
          <p:cNvSpPr>
            <a:spLocks noGrp="1"/>
          </p:cNvSpPr>
          <p:nvPr>
            <p:ph sz="quarter" idx="13"/>
          </p:nvPr>
        </p:nvSpPr>
        <p:spPr>
          <a:xfrm>
            <a:off x="422895" y="2025030"/>
            <a:ext cx="2362200" cy="2266950"/>
          </a:xfrm>
          <a:prstGeom prst="rect">
            <a:avLst/>
          </a:prstGeom>
        </p:spPr>
        <p:txBody>
          <a:bodyPr>
            <a:normAutofit/>
          </a:bodyPr>
          <a:lstStyle>
            <a:lvl1pPr algn="l">
              <a:buNone/>
              <a:defRPr sz="1400" b="0" i="0">
                <a:solidFill>
                  <a:schemeClr val="tx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9" name="Content Placeholder 38"/>
          <p:cNvSpPr>
            <a:spLocks noGrp="1"/>
          </p:cNvSpPr>
          <p:nvPr>
            <p:ph sz="quarter" idx="39"/>
          </p:nvPr>
        </p:nvSpPr>
        <p:spPr>
          <a:xfrm>
            <a:off x="422895" y="1491630"/>
            <a:ext cx="1984248" cy="347472"/>
          </a:xfrm>
          <a:prstGeom prst="rect">
            <a:avLst/>
          </a:prstGeom>
          <a:noFill/>
          <a:ln>
            <a:noFill/>
          </a:ln>
        </p:spPr>
        <p:txBody>
          <a:bodyPr anchor="t" anchorCtr="0">
            <a:noAutofit/>
          </a:bodyPr>
          <a:lstStyle>
            <a:lvl1pPr algn="l">
              <a:buNone/>
              <a:defRPr sz="1400" b="1"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Click to edit Master text styles</a:t>
            </a:r>
          </a:p>
        </p:txBody>
      </p:sp>
      <p:sp>
        <p:nvSpPr>
          <p:cNvPr id="30" name="Content Placeholder 13"/>
          <p:cNvSpPr>
            <a:spLocks noGrp="1"/>
          </p:cNvSpPr>
          <p:nvPr>
            <p:ph sz="quarter" idx="42"/>
          </p:nvPr>
        </p:nvSpPr>
        <p:spPr>
          <a:xfrm>
            <a:off x="3361928" y="2025030"/>
            <a:ext cx="2362200" cy="2266950"/>
          </a:xfrm>
          <a:prstGeom prst="rect">
            <a:avLst/>
          </a:prstGeom>
        </p:spPr>
        <p:txBody>
          <a:bodyPr>
            <a:normAutofit/>
          </a:bodyPr>
          <a:lstStyle>
            <a:lvl1pPr algn="l">
              <a:buNone/>
              <a:defRPr sz="1400" b="0" i="0">
                <a:solidFill>
                  <a:schemeClr val="tx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1" name="Content Placeholder 13"/>
          <p:cNvSpPr>
            <a:spLocks noGrp="1"/>
          </p:cNvSpPr>
          <p:nvPr>
            <p:ph sz="quarter" idx="43"/>
          </p:nvPr>
        </p:nvSpPr>
        <p:spPr>
          <a:xfrm>
            <a:off x="6324600" y="2034555"/>
            <a:ext cx="2362200" cy="2266950"/>
          </a:xfrm>
          <a:prstGeom prst="rect">
            <a:avLst/>
          </a:prstGeom>
        </p:spPr>
        <p:txBody>
          <a:bodyPr>
            <a:normAutofit/>
          </a:bodyPr>
          <a:lstStyle>
            <a:lvl1pPr algn="l">
              <a:buNone/>
              <a:defRPr sz="1400" b="0" i="0">
                <a:solidFill>
                  <a:schemeClr val="tx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2" name="Content Placeholder 38"/>
          <p:cNvSpPr>
            <a:spLocks noGrp="1"/>
          </p:cNvSpPr>
          <p:nvPr>
            <p:ph sz="quarter" idx="60"/>
          </p:nvPr>
        </p:nvSpPr>
        <p:spPr>
          <a:xfrm>
            <a:off x="3361928" y="1491630"/>
            <a:ext cx="1984248" cy="347472"/>
          </a:xfrm>
          <a:prstGeom prst="rect">
            <a:avLst/>
          </a:prstGeom>
          <a:noFill/>
          <a:ln>
            <a:noFill/>
          </a:ln>
        </p:spPr>
        <p:txBody>
          <a:bodyPr anchor="t" anchorCtr="0">
            <a:noAutofit/>
          </a:bodyPr>
          <a:lstStyle>
            <a:lvl1pPr algn="l">
              <a:buNone/>
              <a:defRPr sz="1400" b="1"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Click to edit Master text styles</a:t>
            </a:r>
          </a:p>
        </p:txBody>
      </p:sp>
      <p:sp>
        <p:nvSpPr>
          <p:cNvPr id="33" name="Content Placeholder 38"/>
          <p:cNvSpPr>
            <a:spLocks noGrp="1"/>
          </p:cNvSpPr>
          <p:nvPr>
            <p:ph sz="quarter" idx="61"/>
          </p:nvPr>
        </p:nvSpPr>
        <p:spPr>
          <a:xfrm>
            <a:off x="6324600" y="1501155"/>
            <a:ext cx="1984248" cy="347472"/>
          </a:xfrm>
          <a:prstGeom prst="rect">
            <a:avLst/>
          </a:prstGeom>
          <a:noFill/>
          <a:ln>
            <a:noFill/>
          </a:ln>
        </p:spPr>
        <p:txBody>
          <a:bodyPr anchor="t" anchorCtr="0">
            <a:noAutofit/>
          </a:bodyPr>
          <a:lstStyle>
            <a:lvl1pPr algn="l">
              <a:buNone/>
              <a:defRPr sz="1400" b="1"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Click to edit Master text styles</a:t>
            </a:r>
          </a:p>
        </p:txBody>
      </p:sp>
      <p:cxnSp>
        <p:nvCxnSpPr>
          <p:cNvPr id="34" name="Straight Connector 33"/>
          <p:cNvCxnSpPr/>
          <p:nvPr/>
        </p:nvCxnSpPr>
        <p:spPr>
          <a:xfrm>
            <a:off x="3059832" y="1841361"/>
            <a:ext cx="0" cy="1752600"/>
          </a:xfrm>
          <a:prstGeom prst="line">
            <a:avLst/>
          </a:prstGeom>
          <a:ln w="12700" cap="rnd" cmpd="sng">
            <a:solidFill>
              <a:schemeClr val="bg1">
                <a:lumMod val="6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6012160" y="1850886"/>
            <a:ext cx="0" cy="1752600"/>
          </a:xfrm>
          <a:prstGeom prst="line">
            <a:avLst/>
          </a:prstGeom>
          <a:ln w="12700" cap="rnd" cmpd="sng">
            <a:solidFill>
              <a:schemeClr val="bg1">
                <a:lumMod val="65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6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2D2AFC-71C4-4511-B128-4ECEE52D3027}" type="slidenum">
              <a:rPr kumimoji="0" lang="en-ZA" sz="800" b="0" i="0" u="none" strike="noStrike" kern="1200" cap="none" spc="0" normalizeH="0" baseline="0" noProof="0" smtClean="0">
                <a:ln>
                  <a:noFill/>
                </a:ln>
                <a:solidFill>
                  <a:srgbClr val="5C5C5C">
                    <a:tint val="75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ZA" sz="800" b="0" i="0" u="none" strike="noStrike" kern="1200" cap="none" spc="0" normalizeH="0" baseline="0" noProof="0" dirty="0">
              <a:ln>
                <a:noFill/>
              </a:ln>
              <a:solidFill>
                <a:srgbClr val="5C5C5C">
                  <a:tint val="75000"/>
                </a:srgbClr>
              </a:solidFill>
              <a:effectLst/>
              <a:uLnTx/>
              <a:uFillTx/>
              <a:latin typeface="Arial" panose="020B0604020202020204" pitchFamily="34" charset="0"/>
              <a:ea typeface="+mn-ea"/>
              <a:cs typeface="Arial" panose="020B0604020202020204" pitchFamily="34" charset="0"/>
            </a:endParaRPr>
          </a:p>
        </p:txBody>
      </p:sp>
      <p:sp>
        <p:nvSpPr>
          <p:cNvPr id="13" name="Title Placeholder 1"/>
          <p:cNvSpPr>
            <a:spLocks noGrp="1"/>
          </p:cNvSpPr>
          <p:nvPr>
            <p:ph type="title"/>
          </p:nvPr>
        </p:nvSpPr>
        <p:spPr>
          <a:xfrm>
            <a:off x="1197114" y="396000"/>
            <a:ext cx="7399312" cy="857250"/>
          </a:xfrm>
          <a:prstGeom prst="rect">
            <a:avLst/>
          </a:prstGeom>
        </p:spPr>
        <p:txBody>
          <a:bodyPr vert="horz" lIns="91440" tIns="45720" rIns="91440" bIns="45720" rtlCol="0" anchor="t" anchorCtr="0">
            <a:normAutofit/>
          </a:bodyPr>
          <a:lstStyle>
            <a:lvl1pPr>
              <a:defRPr sz="2400">
                <a:solidFill>
                  <a:srgbClr val="575756"/>
                </a:solidFill>
              </a:defRPr>
            </a:lvl1pPr>
          </a:lstStyle>
          <a:p>
            <a:r>
              <a:rPr lang="en-US" dirty="0"/>
              <a:t>Click to edit Master title style</a:t>
            </a:r>
            <a:endParaRPr lang="en-ZA" dirty="0"/>
          </a:p>
        </p:txBody>
      </p:sp>
    </p:spTree>
    <p:extLst>
      <p:ext uri="{BB962C8B-B14F-4D97-AF65-F5344CB8AC3E}">
        <p14:creationId xmlns:p14="http://schemas.microsoft.com/office/powerpoint/2010/main" val="411471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SMA Line Graph">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34CF3F5-0635-46F0-A6D2-C2DA3D6060D4}"/>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4" name="Object 3" hidden="1">
                        <a:extLst>
                          <a:ext uri="{FF2B5EF4-FFF2-40B4-BE49-F238E27FC236}">
                            <a16:creationId xmlns:a16="http://schemas.microsoft.com/office/drawing/2014/main" id="{334CF3F5-0635-46F0-A6D2-C2DA3D6060D4}"/>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Content Placeholder 13"/>
          <p:cNvSpPr>
            <a:spLocks noGrp="1"/>
          </p:cNvSpPr>
          <p:nvPr>
            <p:ph sz="quarter" idx="13"/>
          </p:nvPr>
        </p:nvSpPr>
        <p:spPr>
          <a:xfrm>
            <a:off x="427038" y="1347614"/>
            <a:ext cx="8249418" cy="3096344"/>
          </a:xfrm>
          <a:prstGeom prst="rect">
            <a:avLst/>
          </a:prstGeom>
        </p:spPr>
        <p:txBody>
          <a:bodyPr>
            <a:normAutofit/>
          </a:bodyPr>
          <a:lstStyle>
            <a:lvl1pPr algn="l">
              <a:buNone/>
              <a:defRPr sz="1400" b="0" i="0">
                <a:solidFill>
                  <a:schemeClr val="tx2"/>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 name="Slide Number Placeholder 1"/>
          <p:cNvSpPr>
            <a:spLocks noGrp="1"/>
          </p:cNvSpPr>
          <p:nvPr>
            <p:ph type="sldNum"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2D2AFC-71C4-4511-B128-4ECEE52D3027}" type="slidenum">
              <a:rPr kumimoji="0" lang="en-ZA" sz="800" b="0" i="0" u="none" strike="noStrike" kern="1200" cap="none" spc="0" normalizeH="0" baseline="0" noProof="0" smtClean="0">
                <a:ln>
                  <a:noFill/>
                </a:ln>
                <a:solidFill>
                  <a:srgbClr val="5C5C5C">
                    <a:tint val="75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ZA" sz="800" b="0" i="0" u="none" strike="noStrike" kern="1200" cap="none" spc="0" normalizeH="0" baseline="0" noProof="0" dirty="0">
              <a:ln>
                <a:noFill/>
              </a:ln>
              <a:solidFill>
                <a:srgbClr val="5C5C5C">
                  <a:tint val="75000"/>
                </a:srgbClr>
              </a:solidFill>
              <a:effectLst/>
              <a:uLnTx/>
              <a:uFillTx/>
              <a:latin typeface="Arial" panose="020B0604020202020204" pitchFamily="34" charset="0"/>
              <a:ea typeface="+mn-ea"/>
              <a:cs typeface="Arial" panose="020B0604020202020204" pitchFamily="34" charset="0"/>
            </a:endParaRPr>
          </a:p>
        </p:txBody>
      </p:sp>
      <p:sp>
        <p:nvSpPr>
          <p:cNvPr id="6" name="Title Placeholder 1"/>
          <p:cNvSpPr>
            <a:spLocks noGrp="1"/>
          </p:cNvSpPr>
          <p:nvPr>
            <p:ph type="title"/>
          </p:nvPr>
        </p:nvSpPr>
        <p:spPr>
          <a:xfrm>
            <a:off x="1197114" y="396000"/>
            <a:ext cx="7399312" cy="857250"/>
          </a:xfrm>
          <a:prstGeom prst="rect">
            <a:avLst/>
          </a:prstGeom>
        </p:spPr>
        <p:txBody>
          <a:bodyPr vert="horz" lIns="91440" tIns="45720" rIns="91440" bIns="45720" rtlCol="0" anchor="t" anchorCtr="0">
            <a:normAutofit/>
          </a:bodyPr>
          <a:lstStyle>
            <a:lvl1pPr>
              <a:defRPr sz="2400">
                <a:solidFill>
                  <a:srgbClr val="575756"/>
                </a:solidFill>
              </a:defRPr>
            </a:lvl1pPr>
          </a:lstStyle>
          <a:p>
            <a:r>
              <a:rPr lang="en-US" dirty="0"/>
              <a:t>Click to edit Master title style</a:t>
            </a:r>
            <a:endParaRPr lang="en-ZA" dirty="0"/>
          </a:p>
        </p:txBody>
      </p:sp>
    </p:spTree>
    <p:extLst>
      <p:ext uri="{BB962C8B-B14F-4D97-AF65-F5344CB8AC3E}">
        <p14:creationId xmlns:p14="http://schemas.microsoft.com/office/powerpoint/2010/main" val="23894647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SMA Table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868A26E-0E2E-4FB6-968F-F007045A16F2}"/>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3" name="Object 2" hidden="1">
                        <a:extLst>
                          <a:ext uri="{FF2B5EF4-FFF2-40B4-BE49-F238E27FC236}">
                            <a16:creationId xmlns:a16="http://schemas.microsoft.com/office/drawing/2014/main" id="{E868A26E-0E2E-4FB6-968F-F007045A16F2}"/>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ntent Placeholder 13"/>
          <p:cNvSpPr>
            <a:spLocks noGrp="1"/>
          </p:cNvSpPr>
          <p:nvPr>
            <p:ph sz="quarter" idx="13"/>
          </p:nvPr>
        </p:nvSpPr>
        <p:spPr>
          <a:xfrm>
            <a:off x="1197114" y="1802018"/>
            <a:ext cx="7479342" cy="2713948"/>
          </a:xfrm>
          <a:prstGeom prst="rect">
            <a:avLst/>
          </a:prstGeom>
        </p:spPr>
        <p:txBody>
          <a:bodyPr>
            <a:normAutofit/>
          </a:bodyPr>
          <a:lstStyle>
            <a:lvl1pPr algn="l">
              <a:buNone/>
              <a:defRPr sz="1400" b="0" i="0">
                <a:solidFill>
                  <a:schemeClr val="tx2"/>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6" name="Content Placeholder 13"/>
          <p:cNvSpPr>
            <a:spLocks noGrp="1"/>
          </p:cNvSpPr>
          <p:nvPr>
            <p:ph sz="quarter" idx="60"/>
          </p:nvPr>
        </p:nvSpPr>
        <p:spPr>
          <a:xfrm>
            <a:off x="1197114" y="1347614"/>
            <a:ext cx="7479342" cy="360040"/>
          </a:xfrm>
          <a:prstGeom prst="rect">
            <a:avLst/>
          </a:prstGeom>
        </p:spPr>
        <p:txBody>
          <a:bodyPr>
            <a:normAutofit/>
          </a:bodyPr>
          <a:lstStyle>
            <a:lvl1pPr algn="l">
              <a:buNone/>
              <a:defRPr sz="1400" b="1" i="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 name="Slide Number Placeholder 1"/>
          <p:cNvSpPr>
            <a:spLocks noGrp="1"/>
          </p:cNvSpPr>
          <p:nvPr>
            <p:ph type="sldNum" sz="quarter" idx="6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2D2AFC-71C4-4511-B128-4ECEE52D3027}" type="slidenum">
              <a:rPr kumimoji="0" lang="en-ZA" sz="800" b="0" i="0" u="none" strike="noStrike" kern="1200" cap="none" spc="0" normalizeH="0" baseline="0" noProof="0" smtClean="0">
                <a:ln>
                  <a:noFill/>
                </a:ln>
                <a:solidFill>
                  <a:srgbClr val="5C5C5C">
                    <a:tint val="75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ZA" sz="800" b="0" i="0" u="none" strike="noStrike" kern="1200" cap="none" spc="0" normalizeH="0" baseline="0" noProof="0" dirty="0">
              <a:ln>
                <a:noFill/>
              </a:ln>
              <a:solidFill>
                <a:srgbClr val="5C5C5C">
                  <a:tint val="75000"/>
                </a:srgbClr>
              </a:solidFill>
              <a:effectLst/>
              <a:uLnTx/>
              <a:uFillTx/>
              <a:latin typeface="Arial" panose="020B0604020202020204" pitchFamily="34" charset="0"/>
              <a:ea typeface="+mn-ea"/>
              <a:cs typeface="Arial" panose="020B0604020202020204" pitchFamily="34" charset="0"/>
            </a:endParaRPr>
          </a:p>
        </p:txBody>
      </p:sp>
      <p:sp>
        <p:nvSpPr>
          <p:cNvPr id="8" name="Title Placeholder 1"/>
          <p:cNvSpPr>
            <a:spLocks noGrp="1"/>
          </p:cNvSpPr>
          <p:nvPr>
            <p:ph type="title"/>
          </p:nvPr>
        </p:nvSpPr>
        <p:spPr>
          <a:xfrm>
            <a:off x="1197114" y="396000"/>
            <a:ext cx="7399312" cy="857250"/>
          </a:xfrm>
          <a:prstGeom prst="rect">
            <a:avLst/>
          </a:prstGeom>
        </p:spPr>
        <p:txBody>
          <a:bodyPr vert="horz" lIns="91440" tIns="45720" rIns="91440" bIns="45720" rtlCol="0" anchor="t" anchorCtr="0">
            <a:normAutofit/>
          </a:bodyPr>
          <a:lstStyle>
            <a:lvl1pPr>
              <a:defRPr sz="2400">
                <a:solidFill>
                  <a:srgbClr val="575756"/>
                </a:solidFill>
              </a:defRPr>
            </a:lvl1pPr>
          </a:lstStyle>
          <a:p>
            <a:r>
              <a:rPr lang="en-US" dirty="0"/>
              <a:t>Click to edit Master title style</a:t>
            </a:r>
            <a:endParaRPr lang="en-ZA" dirty="0"/>
          </a:p>
        </p:txBody>
      </p:sp>
    </p:spTree>
    <p:extLst>
      <p:ext uri="{BB962C8B-B14F-4D97-AF65-F5344CB8AC3E}">
        <p14:creationId xmlns:p14="http://schemas.microsoft.com/office/powerpoint/2010/main" val="29143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Full Page RED Imag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6B20838-2EB0-4C73-B925-C13BC4621324}"/>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3" name="Object 2" hidden="1">
                        <a:extLst>
                          <a:ext uri="{FF2B5EF4-FFF2-40B4-BE49-F238E27FC236}">
                            <a16:creationId xmlns:a16="http://schemas.microsoft.com/office/drawing/2014/main" id="{26B20838-2EB0-4C73-B925-C13BC4621324}"/>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Picture Placeholder 4"/>
          <p:cNvSpPr>
            <a:spLocks noGrp="1"/>
          </p:cNvSpPr>
          <p:nvPr>
            <p:ph type="pic" sz="quarter" idx="10"/>
          </p:nvPr>
        </p:nvSpPr>
        <p:spPr>
          <a:xfrm>
            <a:off x="0" y="0"/>
            <a:ext cx="9144000" cy="5143500"/>
          </a:xfrm>
          <a:prstGeom prst="rect">
            <a:avLst/>
          </a:prstGeom>
        </p:spPr>
        <p:txBody>
          <a:bodyPr vert="horz"/>
          <a:lstStyle/>
          <a:p>
            <a:endParaRPr lang="en-US"/>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itle 1"/>
          <p:cNvSpPr>
            <a:spLocks noGrp="1"/>
          </p:cNvSpPr>
          <p:nvPr>
            <p:ph type="ctrTitle"/>
          </p:nvPr>
        </p:nvSpPr>
        <p:spPr>
          <a:xfrm>
            <a:off x="2392680" y="2210400"/>
            <a:ext cx="6243320" cy="636587"/>
          </a:xfrm>
          <a:prstGeom prst="rect">
            <a:avLst/>
          </a:prstGeom>
        </p:spPr>
        <p:txBody>
          <a:bodyPr/>
          <a:lstStyle>
            <a:lvl1pPr algn="l">
              <a:defRPr sz="3200">
                <a:solidFill>
                  <a:srgbClr val="FFFFFF"/>
                </a:solidFill>
              </a:defRPr>
            </a:lvl1pPr>
          </a:lstStyle>
          <a:p>
            <a:r>
              <a:rPr lang="en-GB" dirty="0"/>
              <a:t>Click to edit Master title style</a:t>
            </a:r>
            <a:endParaRPr lang="en-US" dirty="0"/>
          </a:p>
        </p:txBody>
      </p:sp>
      <p:sp>
        <p:nvSpPr>
          <p:cNvPr id="9" name="Subtitle 2"/>
          <p:cNvSpPr>
            <a:spLocks noGrp="1"/>
          </p:cNvSpPr>
          <p:nvPr>
            <p:ph type="subTitle" idx="1"/>
          </p:nvPr>
        </p:nvSpPr>
        <p:spPr>
          <a:xfrm>
            <a:off x="2394000" y="2847600"/>
            <a:ext cx="6233160" cy="1314450"/>
          </a:xfrm>
          <a:prstGeom prst="rect">
            <a:avLst/>
          </a:prstGeom>
        </p:spPr>
        <p:txBody>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24097530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398674C-1105-4F04-8AF7-5F45E8629BEA}"/>
              </a:ext>
            </a:extLst>
          </p:cNvPr>
          <p:cNvGraphicFramePr>
            <a:graphicFrameLocks noChangeAspect="1"/>
          </p:cNvGraphicFramePr>
          <p:nvPr userDrawn="1">
            <p:custDataLst>
              <p:tags r:id="rId1"/>
            </p:custData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3" name="Object 2" hidden="1">
                        <a:extLst>
                          <a:ext uri="{FF2B5EF4-FFF2-40B4-BE49-F238E27FC236}">
                            <a16:creationId xmlns:a16="http://schemas.microsoft.com/office/drawing/2014/main" id="{F398674C-1105-4F04-8AF7-5F45E8629BEA}"/>
                          </a:ext>
                        </a:extLst>
                      </p:cNvPr>
                      <p:cNvPicPr/>
                      <p:nvPr/>
                    </p:nvPicPr>
                    <p:blipFill>
                      <a:blip r:embed="rId6"/>
                      <a:stretch>
                        <a:fillRect/>
                      </a:stretch>
                    </p:blipFill>
                    <p:spPr>
                      <a:xfrm>
                        <a:off x="1467" y="1192"/>
                        <a:ext cx="1465" cy="1190"/>
                      </a:xfrm>
                      <a:prstGeom prst="rect">
                        <a:avLst/>
                      </a:prstGeom>
                    </p:spPr>
                  </p:pic>
                </p:oleObj>
              </mc:Fallback>
            </mc:AlternateContent>
          </a:graphicData>
        </a:graphic>
      </p:graphicFrame>
      <p:sp>
        <p:nvSpPr>
          <p:cNvPr id="12" name="Slide Number Placeholder" hidden="1"/>
          <p:cNvSpPr>
            <a:spLocks noGrp="1"/>
          </p:cNvSpPr>
          <p:nvPr>
            <p:ph type="sldNum" sz="quarter" idx="11"/>
            <p:custDataLst>
              <p:tags r:id="rId2"/>
            </p:custDataLst>
          </p:nvPr>
        </p:nvSpPr>
        <p:spPr>
          <a:xfrm>
            <a:off x="9204923" y="134816"/>
            <a:ext cx="22442" cy="21416"/>
          </a:xfrm>
          <a:prstGeom prst="rect">
            <a:avLst/>
          </a:prstGeom>
        </p:spPr>
        <p:txBody>
          <a:bodyPr vert="horz" wrap="none" lIns="0" tIns="0" rIns="0" bIns="0" rtlCol="0" anchor="ctr">
            <a:spAutoFit/>
          </a:bodyPr>
          <a:lstStyle>
            <a:lvl1pPr algn="l">
              <a:defRPr sz="139" b="0">
                <a:solidFill>
                  <a:schemeClr val="bg1">
                    <a:lumMod val="75000"/>
                  </a:schemeClr>
                </a:solidFill>
                <a:latin typeface="+mn-lt"/>
                <a:cs typeface="+mn-cs"/>
                <a:sym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1940DDA-0656-452C-A408-68789653BD9B}" type="slidenum">
              <a:rPr kumimoji="0" lang="en-US" sz="139" b="0" i="0" u="none" strike="noStrike" kern="1200" cap="none" spc="0" normalizeH="0" baseline="0" noProof="0" smtClean="0">
                <a:ln>
                  <a:noFill/>
                </a:ln>
                <a:solidFill>
                  <a:srgbClr val="FFFFFF">
                    <a:lumMod val="75000"/>
                  </a:srgbClr>
                </a:solidFill>
                <a:effectLst/>
                <a:uLnTx/>
                <a:uFillTx/>
                <a:latin typeface="Arial" panose="020B0604020202020204" pitchFamily="34" charset="0"/>
                <a:ea typeface="+mn-ea"/>
                <a:cs typeface="+mn-cs"/>
                <a:sym typeface="+mn-lt"/>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39" b="0" i="0" u="none" strike="noStrike" kern="1200" cap="none" spc="0" normalizeH="0" baseline="0" noProof="0" dirty="0">
              <a:ln>
                <a:noFill/>
              </a:ln>
              <a:solidFill>
                <a:srgbClr val="FFFFFF">
                  <a:lumMod val="75000"/>
                </a:srgbClr>
              </a:solidFill>
              <a:effectLst/>
              <a:uLnTx/>
              <a:uFillTx/>
              <a:latin typeface="Arial" panose="020B0604020202020204" pitchFamily="34" charset="0"/>
              <a:ea typeface="+mn-ea"/>
              <a:cs typeface="+mn-cs"/>
              <a:sym typeface="+mn-lt"/>
            </a:endParaRPr>
          </a:p>
        </p:txBody>
      </p:sp>
      <p:sp>
        <p:nvSpPr>
          <p:cNvPr id="13" name="Footer Placeholder" hidden="1"/>
          <p:cNvSpPr>
            <a:spLocks noGrp="1"/>
          </p:cNvSpPr>
          <p:nvPr>
            <p:ph type="ftr" sz="quarter" idx="10"/>
            <p:custDataLst>
              <p:tags r:id="rId3"/>
            </p:custDataLst>
          </p:nvPr>
        </p:nvSpPr>
        <p:spPr>
          <a:xfrm>
            <a:off x="9204925" y="171487"/>
            <a:ext cx="65" cy="21352"/>
          </a:xfrm>
          <a:prstGeom prst="rect">
            <a:avLst/>
          </a:prstGeom>
        </p:spPr>
        <p:txBody>
          <a:bodyPr vert="horz" wrap="none" lIns="0" tIns="0" rIns="0" bIns="0" rtlCol="0" anchor="t" anchorCtr="0">
            <a:spAutoFit/>
          </a:bodyPr>
          <a:lstStyle>
            <a:lvl1pPr algn="l" rtl="0" eaLnBrk="1" fontAlgn="base">
              <a:lnSpc>
                <a:spcPct val="100000"/>
              </a:lnSpc>
              <a:spcBef>
                <a:spcPts val="0"/>
              </a:spcBef>
              <a:spcAft>
                <a:spcPct val="0"/>
              </a:spcAft>
              <a:defRPr lang="en-US" sz="139" b="0" kern="1200" smtClean="0">
                <a:solidFill>
                  <a:schemeClr val="bg1">
                    <a:lumMod val="75000"/>
                  </a:schemeClr>
                </a:solidFill>
                <a:latin typeface="+mn-lt"/>
                <a:ea typeface="+mn-ea"/>
                <a:cs typeface="+mn-cs"/>
                <a:sym typeface="+mn-lt"/>
              </a:defRPr>
            </a:lvl1pPr>
          </a:lstStyle>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US" sz="139" b="0" i="0" u="none" strike="noStrike" kern="1200" cap="none" spc="0" normalizeH="0" baseline="0" noProof="0" dirty="0">
              <a:ln>
                <a:noFill/>
              </a:ln>
              <a:solidFill>
                <a:srgbClr val="FFFFFF">
                  <a:lumMod val="75000"/>
                </a:srgbClr>
              </a:solidFill>
              <a:effectLst/>
              <a:uLnTx/>
              <a:uFillTx/>
              <a:latin typeface="Arial" panose="020B0604020202020204" pitchFamily="34" charset="0"/>
              <a:ea typeface="+mn-ea"/>
              <a:cs typeface="+mn-cs"/>
              <a:sym typeface="+mn-lt"/>
            </a:endParaRPr>
          </a:p>
        </p:txBody>
      </p:sp>
      <p:sp>
        <p:nvSpPr>
          <p:cNvPr id="4" name="Text Placeholder 3"/>
          <p:cNvSpPr>
            <a:spLocks noGrp="1"/>
          </p:cNvSpPr>
          <p:nvPr>
            <p:ph type="body" sz="quarter" idx="12" hasCustomPrompt="1"/>
          </p:nvPr>
        </p:nvSpPr>
        <p:spPr>
          <a:xfrm>
            <a:off x="681231" y="1282500"/>
            <a:ext cx="7879374" cy="1045671"/>
          </a:xfrm>
        </p:spPr>
        <p:txBody>
          <a:bodyPr/>
          <a:lstStyle>
            <a:lvl1pPr>
              <a:defRPr>
                <a:latin typeface="+mn-lt"/>
                <a:sym typeface="+mn-lt"/>
              </a:defRPr>
            </a:lvl1pPr>
            <a:lvl2pPr>
              <a:defRPr>
                <a:latin typeface="+mn-lt"/>
                <a:sym typeface="+mn-lt"/>
              </a:defRPr>
            </a:lvl2pPr>
            <a:lvl3pPr>
              <a:defRPr>
                <a:latin typeface="+mn-lt"/>
                <a:sym typeface="+mn-lt"/>
              </a:defRPr>
            </a:lvl3pPr>
            <a:lvl4pPr>
              <a:defRPr>
                <a:latin typeface="+mn-lt"/>
                <a:sym typeface="+mn-lt"/>
              </a:defRPr>
            </a:lvl4pPr>
          </a:lstStyle>
          <a:p>
            <a:pPr lvl="0"/>
            <a:r>
              <a:rPr lang="en-US" dirty="0"/>
              <a:t>Click to edit Master text styles – Level 0</a:t>
            </a:r>
          </a:p>
          <a:p>
            <a:pPr lvl="1"/>
            <a:r>
              <a:rPr lang="en-US" dirty="0"/>
              <a:t>Level 1</a:t>
            </a:r>
          </a:p>
          <a:p>
            <a:pPr lvl="2"/>
            <a:r>
              <a:rPr lang="en-US" dirty="0"/>
              <a:t>Level 2</a:t>
            </a:r>
          </a:p>
          <a:p>
            <a:pPr lvl="3"/>
            <a:r>
              <a:rPr lang="en-US" dirty="0"/>
              <a:t>Level 3</a:t>
            </a:r>
          </a:p>
        </p:txBody>
      </p:sp>
      <p:sp>
        <p:nvSpPr>
          <p:cNvPr id="2" name="Title 1"/>
          <p:cNvSpPr>
            <a:spLocks noGrp="1"/>
          </p:cNvSpPr>
          <p:nvPr>
            <p:ph type="title"/>
          </p:nvPr>
        </p:nvSpPr>
        <p:spPr>
          <a:xfrm>
            <a:off x="681231" y="540001"/>
            <a:ext cx="7879374" cy="560923"/>
          </a:xfrm>
        </p:spPr>
        <p:txBody>
          <a:bodyPr/>
          <a:lstStyle>
            <a:lvl1pPr>
              <a:defRPr>
                <a:latin typeface="+mj-lt"/>
                <a:sym typeface="+mn-lt"/>
              </a:defRPr>
            </a:lvl1pPr>
          </a:lstStyle>
          <a:p>
            <a:r>
              <a:rPr lang="en-US" dirty="0"/>
              <a:t>Click to edit Master title style</a:t>
            </a:r>
          </a:p>
        </p:txBody>
      </p:sp>
    </p:spTree>
    <p:extLst>
      <p:ext uri="{BB962C8B-B14F-4D97-AF65-F5344CB8AC3E}">
        <p14:creationId xmlns:p14="http://schemas.microsoft.com/office/powerpoint/2010/main" val="4767047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4436D19-5F63-4B29-B19E-F9C1C9FA2E49}"/>
              </a:ext>
            </a:extLst>
          </p:cNvPr>
          <p:cNvGraphicFramePr>
            <a:graphicFrameLocks noChangeAspect="1"/>
          </p:cNvGraphicFramePr>
          <p:nvPr userDrawn="1">
            <p:custDataLst>
              <p:tags r:id="rId1"/>
            </p:custDataLst>
          </p:nvPr>
        </p:nvGraphicFramePr>
        <p:xfrm>
          <a:off x="1466" y="1192"/>
          <a:ext cx="1465" cy="1190"/>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7" name="Object 6" hidden="1">
                        <a:extLst>
                          <a:ext uri="{FF2B5EF4-FFF2-40B4-BE49-F238E27FC236}">
                            <a16:creationId xmlns:a16="http://schemas.microsoft.com/office/drawing/2014/main" id="{64436D19-5F63-4B29-B19E-F9C1C9FA2E49}"/>
                          </a:ext>
                        </a:extLst>
                      </p:cNvPr>
                      <p:cNvPicPr/>
                      <p:nvPr/>
                    </p:nvPicPr>
                    <p:blipFill>
                      <a:blip r:embed="rId6"/>
                      <a:stretch>
                        <a:fillRect/>
                      </a:stretch>
                    </p:blipFill>
                    <p:spPr>
                      <a:xfrm>
                        <a:off x="1466" y="1192"/>
                        <a:ext cx="1465" cy="1190"/>
                      </a:xfrm>
                      <a:prstGeom prst="rect">
                        <a:avLst/>
                      </a:prstGeom>
                    </p:spPr>
                  </p:pic>
                </p:oleObj>
              </mc:Fallback>
            </mc:AlternateContent>
          </a:graphicData>
        </a:graphic>
      </p:graphicFrame>
      <p:sp>
        <p:nvSpPr>
          <p:cNvPr id="3" name="Slide Number Placeholder" hidden="1"/>
          <p:cNvSpPr>
            <a:spLocks noGrp="1"/>
          </p:cNvSpPr>
          <p:nvPr>
            <p:ph type="sldNum" sz="quarter" idx="11"/>
            <p:custDataLst>
              <p:tags r:id="rId2"/>
            </p:custDataLst>
          </p:nvPr>
        </p:nvSpPr>
        <p:spPr>
          <a:xfrm>
            <a:off x="9204923" y="133982"/>
            <a:ext cx="22442" cy="23083"/>
          </a:xfrm>
          <a:prstGeom prst="rect">
            <a:avLst/>
          </a:prstGeom>
        </p:spPr>
        <p:txBody>
          <a:bodyPr vert="horz" wrap="none" lIns="0" tIns="0" rIns="0" bIns="0" rtlCol="0" anchor="ctr">
            <a:spAutoFit/>
          </a:bodyPr>
          <a:lstStyle>
            <a:lvl1pPr algn="l">
              <a:defRPr sz="150" b="0">
                <a:solidFill>
                  <a:schemeClr val="bg1">
                    <a:lumMod val="75000"/>
                  </a:schemeClr>
                </a:solidFill>
                <a:latin typeface="+mn-lt"/>
                <a:cs typeface="+mn-cs"/>
                <a:sym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1940DDA-0656-452C-A408-68789653BD9B}" type="slidenum">
              <a:rPr kumimoji="0" lang="en-US" sz="150" b="0" i="0" u="none" strike="noStrike" kern="1200" cap="none" spc="0" normalizeH="0" baseline="0" noProof="0" smtClean="0">
                <a:ln>
                  <a:noFill/>
                </a:ln>
                <a:solidFill>
                  <a:srgbClr val="FFFFFF">
                    <a:lumMod val="75000"/>
                  </a:srgbClr>
                </a:solidFill>
                <a:effectLst/>
                <a:uLnTx/>
                <a:uFillTx/>
                <a:latin typeface="Arial" panose="020B0604020202020204" pitchFamily="34" charset="0"/>
                <a:ea typeface="+mn-ea"/>
                <a:cs typeface="+mn-cs"/>
                <a:sym typeface="+mn-lt"/>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50" b="0" i="0" u="none" strike="noStrike" kern="1200" cap="none" spc="0" normalizeH="0" baseline="0" noProof="0" dirty="0">
              <a:ln>
                <a:noFill/>
              </a:ln>
              <a:solidFill>
                <a:srgbClr val="FFFFFF">
                  <a:lumMod val="75000"/>
                </a:srgbClr>
              </a:solidFill>
              <a:effectLst/>
              <a:uLnTx/>
              <a:uFillTx/>
              <a:latin typeface="Arial" panose="020B0604020202020204" pitchFamily="34" charset="0"/>
              <a:ea typeface="+mn-ea"/>
              <a:cs typeface="+mn-cs"/>
              <a:sym typeface="+mn-lt"/>
            </a:endParaRPr>
          </a:p>
        </p:txBody>
      </p:sp>
      <p:sp>
        <p:nvSpPr>
          <p:cNvPr id="4" name="Footer Placeholder" hidden="1"/>
          <p:cNvSpPr>
            <a:spLocks noGrp="1"/>
          </p:cNvSpPr>
          <p:nvPr>
            <p:ph type="ftr" sz="quarter" idx="12"/>
            <p:custDataLst>
              <p:tags r:id="rId3"/>
            </p:custDataLst>
          </p:nvPr>
        </p:nvSpPr>
        <p:spPr>
          <a:xfrm>
            <a:off x="9204924" y="171487"/>
            <a:ext cx="65" cy="23083"/>
          </a:xfrm>
          <a:prstGeom prst="rect">
            <a:avLst/>
          </a:prstGeom>
        </p:spPr>
        <p:txBody>
          <a:bodyPr vert="horz" wrap="none" lIns="0" tIns="0" rIns="0" bIns="0" rtlCol="0" anchor="t" anchorCtr="0">
            <a:spAutoFit/>
          </a:bodyPr>
          <a:lstStyle>
            <a:lvl1pPr algn="l" rtl="0" eaLnBrk="1" fontAlgn="base">
              <a:lnSpc>
                <a:spcPct val="100000"/>
              </a:lnSpc>
              <a:spcBef>
                <a:spcPts val="0"/>
              </a:spcBef>
              <a:spcAft>
                <a:spcPct val="0"/>
              </a:spcAft>
              <a:defRPr lang="en-US" sz="150" b="0" kern="1200" smtClean="0">
                <a:solidFill>
                  <a:schemeClr val="bg1">
                    <a:lumMod val="75000"/>
                  </a:schemeClr>
                </a:solidFill>
                <a:latin typeface="+mn-lt"/>
                <a:ea typeface="+mn-ea"/>
                <a:cs typeface="+mn-cs"/>
                <a:sym typeface="+mn-lt"/>
              </a:defRPr>
            </a:lvl1pPr>
          </a:lstStyle>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US" sz="150" b="0" i="0" u="none" strike="noStrike" kern="1200" cap="none" spc="0" normalizeH="0" baseline="0" noProof="0" dirty="0">
              <a:ln>
                <a:noFill/>
              </a:ln>
              <a:solidFill>
                <a:srgbClr val="FFFFFF">
                  <a:lumMod val="75000"/>
                </a:srgbClr>
              </a:solidFill>
              <a:effectLst/>
              <a:uLnTx/>
              <a:uFillTx/>
              <a:latin typeface="Arial" panose="020B0604020202020204" pitchFamily="34" charset="0"/>
              <a:ea typeface="+mn-ea"/>
              <a:cs typeface="+mn-cs"/>
              <a:sym typeface="+mn-lt"/>
            </a:endParaRPr>
          </a:p>
        </p:txBody>
      </p:sp>
      <p:sp>
        <p:nvSpPr>
          <p:cNvPr id="2" name="Title 1"/>
          <p:cNvSpPr>
            <a:spLocks noGrp="1"/>
          </p:cNvSpPr>
          <p:nvPr>
            <p:ph type="title"/>
          </p:nvPr>
        </p:nvSpPr>
        <p:spPr>
          <a:xfrm>
            <a:off x="681231" y="540000"/>
            <a:ext cx="7879374" cy="560923"/>
          </a:xfrm>
        </p:spPr>
        <p:txBody>
          <a:bodyPr/>
          <a:lstStyle>
            <a:lvl1pPr>
              <a:tabLst>
                <a:tab pos="939404" algn="l"/>
              </a:tabLst>
              <a:defRPr>
                <a:latin typeface="+mj-lt"/>
                <a:sym typeface="+mn-lt"/>
              </a:defRPr>
            </a:lvl1pPr>
          </a:lstStyle>
          <a:p>
            <a:r>
              <a:rPr lang="en-US" dirty="0"/>
              <a:t>Click to edit Master title style</a:t>
            </a:r>
          </a:p>
        </p:txBody>
      </p:sp>
    </p:spTree>
    <p:extLst>
      <p:ext uri="{BB962C8B-B14F-4D97-AF65-F5344CB8AC3E}">
        <p14:creationId xmlns:p14="http://schemas.microsoft.com/office/powerpoint/2010/main" val="25919833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398674C-1105-4F04-8AF7-5F45E8629BEA}"/>
              </a:ext>
            </a:extLst>
          </p:cNvPr>
          <p:cNvGraphicFramePr>
            <a:graphicFrameLocks noChangeAspect="1"/>
          </p:cNvGraphicFramePr>
          <p:nvPr userDrawn="1">
            <p:custDataLst>
              <p:tags r:id="rId1"/>
            </p:custData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3" name="Object 2" hidden="1">
                        <a:extLst>
                          <a:ext uri="{FF2B5EF4-FFF2-40B4-BE49-F238E27FC236}">
                            <a16:creationId xmlns:a16="http://schemas.microsoft.com/office/drawing/2014/main" id="{F398674C-1105-4F04-8AF7-5F45E8629BEA}"/>
                          </a:ext>
                        </a:extLst>
                      </p:cNvPr>
                      <p:cNvPicPr/>
                      <p:nvPr/>
                    </p:nvPicPr>
                    <p:blipFill>
                      <a:blip r:embed="rId6"/>
                      <a:stretch>
                        <a:fillRect/>
                      </a:stretch>
                    </p:blipFill>
                    <p:spPr>
                      <a:xfrm>
                        <a:off x="1467" y="1192"/>
                        <a:ext cx="1465" cy="1190"/>
                      </a:xfrm>
                      <a:prstGeom prst="rect">
                        <a:avLst/>
                      </a:prstGeom>
                    </p:spPr>
                  </p:pic>
                </p:oleObj>
              </mc:Fallback>
            </mc:AlternateContent>
          </a:graphicData>
        </a:graphic>
      </p:graphicFrame>
      <p:sp>
        <p:nvSpPr>
          <p:cNvPr id="12" name="Slide Number Placeholder" hidden="1"/>
          <p:cNvSpPr>
            <a:spLocks noGrp="1"/>
          </p:cNvSpPr>
          <p:nvPr>
            <p:ph type="sldNum" sz="quarter" idx="11"/>
            <p:custDataLst>
              <p:tags r:id="rId2"/>
            </p:custDataLst>
          </p:nvPr>
        </p:nvSpPr>
        <p:spPr>
          <a:xfrm>
            <a:off x="9204923" y="134816"/>
            <a:ext cx="22442" cy="21416"/>
          </a:xfrm>
          <a:prstGeom prst="rect">
            <a:avLst/>
          </a:prstGeom>
        </p:spPr>
        <p:txBody>
          <a:bodyPr vert="horz" wrap="none" lIns="0" tIns="0" rIns="0" bIns="0" rtlCol="0" anchor="ctr">
            <a:spAutoFit/>
          </a:bodyPr>
          <a:lstStyle>
            <a:lvl1pPr algn="l">
              <a:defRPr sz="139" b="0">
                <a:solidFill>
                  <a:schemeClr val="bg1">
                    <a:lumMod val="75000"/>
                  </a:schemeClr>
                </a:solidFill>
                <a:latin typeface="+mn-lt"/>
                <a:cs typeface="+mn-cs"/>
                <a:sym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1940DDA-0656-452C-A408-68789653BD9B}" type="slidenum">
              <a:rPr kumimoji="0" lang="en-US" sz="139" b="0" i="0" u="none" strike="noStrike" kern="1200" cap="none" spc="0" normalizeH="0" baseline="0" noProof="0" smtClean="0">
                <a:ln>
                  <a:noFill/>
                </a:ln>
                <a:solidFill>
                  <a:srgbClr val="FFFFFF">
                    <a:lumMod val="75000"/>
                  </a:srgbClr>
                </a:solidFill>
                <a:effectLst/>
                <a:uLnTx/>
                <a:uFillTx/>
                <a:latin typeface="Arial" panose="020B0604020202020204" pitchFamily="34" charset="0"/>
                <a:ea typeface="+mn-ea"/>
                <a:cs typeface="+mn-cs"/>
                <a:sym typeface="+mn-lt"/>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39" b="0" i="0" u="none" strike="noStrike" kern="1200" cap="none" spc="0" normalizeH="0" baseline="0" noProof="0" dirty="0">
              <a:ln>
                <a:noFill/>
              </a:ln>
              <a:solidFill>
                <a:srgbClr val="FFFFFF">
                  <a:lumMod val="75000"/>
                </a:srgbClr>
              </a:solidFill>
              <a:effectLst/>
              <a:uLnTx/>
              <a:uFillTx/>
              <a:latin typeface="Arial" panose="020B0604020202020204" pitchFamily="34" charset="0"/>
              <a:ea typeface="+mn-ea"/>
              <a:cs typeface="+mn-cs"/>
              <a:sym typeface="+mn-lt"/>
            </a:endParaRPr>
          </a:p>
        </p:txBody>
      </p:sp>
      <p:sp>
        <p:nvSpPr>
          <p:cNvPr id="13" name="Footer Placeholder" hidden="1"/>
          <p:cNvSpPr>
            <a:spLocks noGrp="1"/>
          </p:cNvSpPr>
          <p:nvPr>
            <p:ph type="ftr" sz="quarter" idx="10"/>
            <p:custDataLst>
              <p:tags r:id="rId3"/>
            </p:custDataLst>
          </p:nvPr>
        </p:nvSpPr>
        <p:spPr>
          <a:xfrm>
            <a:off x="9204925" y="171487"/>
            <a:ext cx="65" cy="21352"/>
          </a:xfrm>
          <a:prstGeom prst="rect">
            <a:avLst/>
          </a:prstGeom>
        </p:spPr>
        <p:txBody>
          <a:bodyPr vert="horz" wrap="none" lIns="0" tIns="0" rIns="0" bIns="0" rtlCol="0" anchor="t" anchorCtr="0">
            <a:spAutoFit/>
          </a:bodyPr>
          <a:lstStyle>
            <a:lvl1pPr algn="l" rtl="0" eaLnBrk="1" fontAlgn="base">
              <a:lnSpc>
                <a:spcPct val="100000"/>
              </a:lnSpc>
              <a:spcBef>
                <a:spcPts val="0"/>
              </a:spcBef>
              <a:spcAft>
                <a:spcPct val="0"/>
              </a:spcAft>
              <a:defRPr lang="en-US" sz="139" b="0" kern="1200" smtClean="0">
                <a:solidFill>
                  <a:schemeClr val="bg1">
                    <a:lumMod val="75000"/>
                  </a:schemeClr>
                </a:solidFill>
                <a:latin typeface="+mn-lt"/>
                <a:ea typeface="+mn-ea"/>
                <a:cs typeface="+mn-cs"/>
                <a:sym typeface="+mn-lt"/>
              </a:defRPr>
            </a:lvl1pPr>
          </a:lstStyle>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US" sz="139" b="0" i="0" u="none" strike="noStrike" kern="1200" cap="none" spc="0" normalizeH="0" baseline="0" noProof="0" dirty="0">
              <a:ln>
                <a:noFill/>
              </a:ln>
              <a:solidFill>
                <a:srgbClr val="FFFFFF">
                  <a:lumMod val="75000"/>
                </a:srgbClr>
              </a:solidFill>
              <a:effectLst/>
              <a:uLnTx/>
              <a:uFillTx/>
              <a:latin typeface="Arial" panose="020B0604020202020204" pitchFamily="34" charset="0"/>
              <a:ea typeface="+mn-ea"/>
              <a:cs typeface="+mn-cs"/>
              <a:sym typeface="+mn-lt"/>
            </a:endParaRPr>
          </a:p>
        </p:txBody>
      </p:sp>
      <p:sp>
        <p:nvSpPr>
          <p:cNvPr id="2" name="Title 1"/>
          <p:cNvSpPr>
            <a:spLocks noGrp="1"/>
          </p:cNvSpPr>
          <p:nvPr>
            <p:ph type="title"/>
          </p:nvPr>
        </p:nvSpPr>
        <p:spPr>
          <a:xfrm>
            <a:off x="681231" y="540001"/>
            <a:ext cx="7879374" cy="560923"/>
          </a:xfrm>
        </p:spPr>
        <p:txBody>
          <a:bodyPr/>
          <a:lstStyle>
            <a:lvl1pPr>
              <a:defRPr>
                <a:latin typeface="+mj-lt"/>
                <a:sym typeface="+mn-lt"/>
              </a:defRPr>
            </a:lvl1pPr>
          </a:lstStyle>
          <a:p>
            <a:r>
              <a:rPr lang="en-US" dirty="0"/>
              <a:t>Click to edit Master title style</a:t>
            </a:r>
          </a:p>
        </p:txBody>
      </p:sp>
    </p:spTree>
    <p:extLst>
      <p:ext uri="{BB962C8B-B14F-4D97-AF65-F5344CB8AC3E}">
        <p14:creationId xmlns:p14="http://schemas.microsoft.com/office/powerpoint/2010/main" val="3639363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SMA Title &amp; Two Column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7CEA6C-F9C7-447B-BE2E-A2C8771C0228}"/>
              </a:ext>
            </a:extLst>
          </p:cNvPr>
          <p:cNvGraphicFramePr>
            <a:graphicFrameLocks noChangeAspect="1"/>
          </p:cNvGraphicFramePr>
          <p:nvPr userDrawn="1">
            <p:custDataLst>
              <p:tags r:id="rId1"/>
            </p:custDataLst>
            <p:extLst>
              <p:ext uri="{D42A27DB-BD31-4B8C-83A1-F6EECF244321}">
                <p14:modId xmlns:p14="http://schemas.microsoft.com/office/powerpoint/2010/main" val="50389078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Text Placeholder 2"/>
          <p:cNvSpPr>
            <a:spLocks noGrp="1"/>
          </p:cNvSpPr>
          <p:nvPr>
            <p:ph type="body" idx="1"/>
          </p:nvPr>
        </p:nvSpPr>
        <p:spPr>
          <a:xfrm>
            <a:off x="414586" y="1347614"/>
            <a:ext cx="4040188" cy="355551"/>
          </a:xfrm>
          <a:prstGeom prst="rect">
            <a:avLst/>
          </a:prstGeom>
        </p:spPr>
        <p:txBody>
          <a:bodyPr anchor="t" anchorCtr="0">
            <a:normAutofit/>
          </a:bodyPr>
          <a:lstStyle>
            <a:lvl1pPr marL="0" indent="0">
              <a:buNone/>
              <a:defRPr sz="1400" b="1">
                <a:solidFill>
                  <a:srgbClr val="5757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3"/>
          <p:cNvSpPr>
            <a:spLocks noGrp="1"/>
          </p:cNvSpPr>
          <p:nvPr>
            <p:ph sz="half" idx="2"/>
          </p:nvPr>
        </p:nvSpPr>
        <p:spPr>
          <a:xfrm>
            <a:off x="414586" y="1703165"/>
            <a:ext cx="4040188" cy="2814960"/>
          </a:xfrm>
          <a:prstGeom prst="rect">
            <a:avLst/>
          </a:prstGeom>
        </p:spPr>
        <p:txBody>
          <a:bodyPr/>
          <a:lstStyle>
            <a:lvl1pPr marL="342900" indent="-342900">
              <a:buClr>
                <a:srgbClr val="E30613"/>
              </a:buClr>
              <a:buSzPct val="90000"/>
              <a:buFont typeface="Wingdings" charset="2"/>
              <a:buChar char="§"/>
              <a:defRPr sz="1400">
                <a:solidFill>
                  <a:schemeClr val="tx1"/>
                </a:solidFill>
              </a:defRPr>
            </a:lvl1pPr>
            <a:lvl2pPr marL="742950" indent="-285750">
              <a:buClr>
                <a:srgbClr val="E30613"/>
              </a:buClr>
              <a:buSzPct val="90000"/>
              <a:buFont typeface="Wingdings" charset="2"/>
              <a:buChar char="§"/>
              <a:defRPr sz="1400">
                <a:solidFill>
                  <a:schemeClr val="tx1"/>
                </a:solidFill>
              </a:defRPr>
            </a:lvl2pPr>
            <a:lvl3pPr marL="1143000" indent="-228600">
              <a:buClr>
                <a:srgbClr val="E30613"/>
              </a:buClr>
              <a:buSzPct val="90000"/>
              <a:buFont typeface="Wingdings" charset="2"/>
              <a:buChar char="§"/>
              <a:defRPr sz="1400">
                <a:solidFill>
                  <a:schemeClr val="tx1"/>
                </a:solidFill>
              </a:defRPr>
            </a:lvl3pPr>
            <a:lvl4pPr marL="1600200" indent="-228600">
              <a:buClr>
                <a:srgbClr val="E30613"/>
              </a:buClr>
              <a:buSzPct val="90000"/>
              <a:buFont typeface="Wingdings" charset="2"/>
              <a:buChar char="§"/>
              <a:defRPr sz="1200">
                <a:solidFill>
                  <a:schemeClr val="tx1"/>
                </a:solidFill>
              </a:defRPr>
            </a:lvl4pPr>
            <a:lvl5pPr marL="2057400" indent="-228600">
              <a:buClr>
                <a:srgbClr val="E30613"/>
              </a:buClr>
              <a:buSzPct val="90000"/>
              <a:buFont typeface="Wingdings" charset="2"/>
              <a:buChar char="§"/>
              <a:defRPr sz="12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Text Placeholder 4"/>
          <p:cNvSpPr>
            <a:spLocks noGrp="1"/>
          </p:cNvSpPr>
          <p:nvPr>
            <p:ph type="body" sz="quarter" idx="3"/>
          </p:nvPr>
        </p:nvSpPr>
        <p:spPr>
          <a:xfrm>
            <a:off x="4645026" y="1347614"/>
            <a:ext cx="4041775" cy="355551"/>
          </a:xfrm>
          <a:prstGeom prst="rect">
            <a:avLst/>
          </a:prstGeom>
        </p:spPr>
        <p:txBody>
          <a:bodyPr anchor="t" anchorCtr="0">
            <a:normAutofit/>
          </a:bodyPr>
          <a:lstStyle>
            <a:lvl1pPr marL="0" indent="0">
              <a:buNone/>
              <a:defRPr sz="1400" b="1">
                <a:solidFill>
                  <a:srgbClr val="5757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5"/>
          <p:cNvSpPr>
            <a:spLocks noGrp="1"/>
          </p:cNvSpPr>
          <p:nvPr>
            <p:ph sz="quarter" idx="4"/>
          </p:nvPr>
        </p:nvSpPr>
        <p:spPr>
          <a:xfrm>
            <a:off x="4645026" y="1703165"/>
            <a:ext cx="4041775" cy="2814960"/>
          </a:xfrm>
          <a:prstGeom prst="rect">
            <a:avLst/>
          </a:prstGeom>
        </p:spPr>
        <p:txBody>
          <a:bodyPr/>
          <a:lstStyle>
            <a:lvl1pPr marL="342900" indent="-342900">
              <a:buClr>
                <a:srgbClr val="E30613"/>
              </a:buClr>
              <a:buSzPct val="90000"/>
              <a:buFont typeface="Wingdings" charset="2"/>
              <a:buChar char="§"/>
              <a:defRPr sz="1400">
                <a:solidFill>
                  <a:schemeClr val="tx1"/>
                </a:solidFill>
              </a:defRPr>
            </a:lvl1pPr>
            <a:lvl2pPr marL="742950" indent="-285750">
              <a:buClr>
                <a:srgbClr val="E30613"/>
              </a:buClr>
              <a:buSzPct val="90000"/>
              <a:buFont typeface="Wingdings" charset="2"/>
              <a:buChar char="§"/>
              <a:defRPr sz="1400">
                <a:solidFill>
                  <a:schemeClr val="tx1"/>
                </a:solidFill>
              </a:defRPr>
            </a:lvl2pPr>
            <a:lvl3pPr marL="1143000" indent="-228600">
              <a:buClr>
                <a:srgbClr val="E30613"/>
              </a:buClr>
              <a:buSzPct val="90000"/>
              <a:buFont typeface="Wingdings" charset="2"/>
              <a:buChar char="§"/>
              <a:defRPr sz="1400">
                <a:solidFill>
                  <a:schemeClr val="tx1"/>
                </a:solidFill>
              </a:defRPr>
            </a:lvl3pPr>
            <a:lvl4pPr marL="1600200" indent="-228600">
              <a:buClr>
                <a:srgbClr val="E30613"/>
              </a:buClr>
              <a:buSzPct val="90000"/>
              <a:buFont typeface="Wingdings" charset="2"/>
              <a:buChar char="§"/>
              <a:defRPr sz="1200">
                <a:solidFill>
                  <a:schemeClr val="tx1"/>
                </a:solidFill>
              </a:defRPr>
            </a:lvl4pPr>
            <a:lvl5pPr marL="2057400" indent="-228600">
              <a:buClr>
                <a:srgbClr val="E30613"/>
              </a:buClr>
              <a:buSzPct val="90000"/>
              <a:buFont typeface="Wingdings" charset="2"/>
              <a:buChar char="§"/>
              <a:defRPr sz="12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2" name="Slide Number Placeholder 1"/>
          <p:cNvSpPr>
            <a:spLocks noGrp="1"/>
          </p:cNvSpPr>
          <p:nvPr>
            <p:ph type="sldNum" sz="quarter" idx="10"/>
          </p:nvPr>
        </p:nvSpPr>
        <p:spPr/>
        <p:txBody>
          <a:bodyPr/>
          <a:lstStyle/>
          <a:p>
            <a:fld id="{E52D2AFC-71C4-4511-B128-4ECEE52D3027}" type="slidenum">
              <a:rPr lang="en-ZA" smtClean="0"/>
              <a:pPr/>
              <a:t>‹#›</a:t>
            </a:fld>
            <a:endParaRPr lang="en-ZA" dirty="0"/>
          </a:p>
        </p:txBody>
      </p:sp>
      <p:sp>
        <p:nvSpPr>
          <p:cNvPr id="8" name="Title Placeholder 1"/>
          <p:cNvSpPr>
            <a:spLocks noGrp="1"/>
          </p:cNvSpPr>
          <p:nvPr>
            <p:ph type="title"/>
          </p:nvPr>
        </p:nvSpPr>
        <p:spPr>
          <a:xfrm>
            <a:off x="1197114" y="396000"/>
            <a:ext cx="7399312" cy="857250"/>
          </a:xfrm>
          <a:prstGeom prst="rect">
            <a:avLst/>
          </a:prstGeom>
        </p:spPr>
        <p:txBody>
          <a:bodyPr vert="horz" lIns="91440" tIns="45720" rIns="91440" bIns="45720" rtlCol="0" anchor="t" anchorCtr="0">
            <a:normAutofit/>
          </a:bodyPr>
          <a:lstStyle>
            <a:lvl1pPr>
              <a:lnSpc>
                <a:spcPct val="90000"/>
              </a:lnSpc>
              <a:defRPr sz="2100">
                <a:solidFill>
                  <a:srgbClr val="575756"/>
                </a:solidFill>
              </a:defRPr>
            </a:lvl1pPr>
          </a:lstStyle>
          <a:p>
            <a:r>
              <a:rPr lang="en-US" dirty="0"/>
              <a:t>Click to edit Master title style</a:t>
            </a:r>
            <a:endParaRPr lang="en-ZA" dirty="0"/>
          </a:p>
        </p:txBody>
      </p:sp>
    </p:spTree>
    <p:extLst>
      <p:ext uri="{BB962C8B-B14F-4D97-AF65-F5344CB8AC3E}">
        <p14:creationId xmlns:p14="http://schemas.microsoft.com/office/powerpoint/2010/main" val="1834877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SMA Title &amp; three column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7E1C53-A77D-4890-83CA-E5DE28CD9894}"/>
              </a:ext>
            </a:extLst>
          </p:cNvPr>
          <p:cNvGraphicFramePr>
            <a:graphicFrameLocks noChangeAspect="1"/>
          </p:cNvGraphicFramePr>
          <p:nvPr userDrawn="1">
            <p:custDataLst>
              <p:tags r:id="rId1"/>
            </p:custDataLst>
            <p:extLst>
              <p:ext uri="{D42A27DB-BD31-4B8C-83A1-F6EECF244321}">
                <p14:modId xmlns:p14="http://schemas.microsoft.com/office/powerpoint/2010/main" val="1830906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Content Placeholder 13"/>
          <p:cNvSpPr>
            <a:spLocks noGrp="1"/>
          </p:cNvSpPr>
          <p:nvPr>
            <p:ph sz="quarter" idx="13"/>
          </p:nvPr>
        </p:nvSpPr>
        <p:spPr>
          <a:xfrm>
            <a:off x="433136" y="1716505"/>
            <a:ext cx="2482680" cy="2912117"/>
          </a:xfrm>
          <a:prstGeom prst="rect">
            <a:avLst/>
          </a:prstGeom>
        </p:spPr>
        <p:txBody>
          <a:bodyPr>
            <a:normAutofit/>
          </a:bodyPr>
          <a:lstStyle>
            <a:lvl1pPr marL="0" indent="0" algn="l">
              <a:buFont typeface="Arial" panose="020B0604020202020204" pitchFamily="34" charset="0"/>
              <a:buNone/>
              <a:defRPr sz="1400" b="0" i="0">
                <a:solidFill>
                  <a:schemeClr val="tx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 name="Content Placeholder 13"/>
          <p:cNvSpPr>
            <a:spLocks noGrp="1"/>
          </p:cNvSpPr>
          <p:nvPr>
            <p:ph sz="quarter" idx="14"/>
          </p:nvPr>
        </p:nvSpPr>
        <p:spPr>
          <a:xfrm>
            <a:off x="3312694" y="1708484"/>
            <a:ext cx="2482680" cy="2912117"/>
          </a:xfrm>
          <a:prstGeom prst="rect">
            <a:avLst/>
          </a:prstGeom>
        </p:spPr>
        <p:txBody>
          <a:bodyPr>
            <a:normAutofit/>
          </a:bodyPr>
          <a:lstStyle>
            <a:lvl1pPr marL="0" indent="0" algn="l">
              <a:buFont typeface="Arial" panose="020B0604020202020204" pitchFamily="34" charset="0"/>
              <a:buNone/>
              <a:defRPr sz="1400" b="0" i="0">
                <a:solidFill>
                  <a:schemeClr val="tx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7" name="Content Placeholder 13"/>
          <p:cNvSpPr>
            <a:spLocks noGrp="1"/>
          </p:cNvSpPr>
          <p:nvPr>
            <p:ph sz="quarter" idx="15"/>
          </p:nvPr>
        </p:nvSpPr>
        <p:spPr>
          <a:xfrm>
            <a:off x="6216315" y="1716505"/>
            <a:ext cx="2482680" cy="2904096"/>
          </a:xfrm>
          <a:prstGeom prst="rect">
            <a:avLst/>
          </a:prstGeom>
        </p:spPr>
        <p:txBody>
          <a:bodyPr>
            <a:normAutofit/>
          </a:bodyPr>
          <a:lstStyle>
            <a:lvl1pPr marL="0" indent="0" algn="l">
              <a:buFont typeface="Arial" panose="020B0604020202020204" pitchFamily="34" charset="0"/>
              <a:buNone/>
              <a:defRPr sz="1400" b="0" i="0">
                <a:solidFill>
                  <a:schemeClr val="tx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8" name="Text Placeholder 4"/>
          <p:cNvSpPr>
            <a:spLocks noGrp="1"/>
          </p:cNvSpPr>
          <p:nvPr>
            <p:ph type="body" sz="quarter" idx="3" hasCustomPrompt="1"/>
          </p:nvPr>
        </p:nvSpPr>
        <p:spPr>
          <a:xfrm>
            <a:off x="443336" y="1419622"/>
            <a:ext cx="2472480" cy="288032"/>
          </a:xfrm>
          <a:prstGeom prst="rect">
            <a:avLst/>
          </a:prstGeom>
        </p:spPr>
        <p:txBody>
          <a:bodyPr anchor="t" anchorCtr="0">
            <a:noAutofit/>
          </a:bodyPr>
          <a:lstStyle>
            <a:lvl1pPr marL="0" indent="0">
              <a:buNone/>
              <a:defRPr sz="1400" b="1">
                <a:solidFill>
                  <a:srgbClr val="5757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9" name="Text Placeholder 4"/>
          <p:cNvSpPr>
            <a:spLocks noGrp="1"/>
          </p:cNvSpPr>
          <p:nvPr>
            <p:ph type="body" sz="quarter" idx="16" hasCustomPrompt="1"/>
          </p:nvPr>
        </p:nvSpPr>
        <p:spPr>
          <a:xfrm>
            <a:off x="3322894" y="1419623"/>
            <a:ext cx="2472480" cy="288032"/>
          </a:xfrm>
          <a:prstGeom prst="rect">
            <a:avLst/>
          </a:prstGeom>
        </p:spPr>
        <p:txBody>
          <a:bodyPr anchor="t" anchorCtr="0">
            <a:noAutofit/>
          </a:bodyPr>
          <a:lstStyle>
            <a:lvl1pPr marL="0" indent="0">
              <a:buNone/>
              <a:defRPr sz="1400" b="1">
                <a:solidFill>
                  <a:srgbClr val="5757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0" name="Text Placeholder 4"/>
          <p:cNvSpPr>
            <a:spLocks noGrp="1"/>
          </p:cNvSpPr>
          <p:nvPr>
            <p:ph type="body" sz="quarter" idx="17" hasCustomPrompt="1"/>
          </p:nvPr>
        </p:nvSpPr>
        <p:spPr>
          <a:xfrm>
            <a:off x="6226515" y="1419622"/>
            <a:ext cx="2472480" cy="288032"/>
          </a:xfrm>
          <a:prstGeom prst="rect">
            <a:avLst/>
          </a:prstGeom>
        </p:spPr>
        <p:txBody>
          <a:bodyPr anchor="t" anchorCtr="0">
            <a:noAutofit/>
          </a:bodyPr>
          <a:lstStyle>
            <a:lvl1pPr marL="0" indent="0">
              <a:buNone/>
              <a:defRPr sz="1400" b="1" baseline="0">
                <a:solidFill>
                  <a:srgbClr val="5757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2" name="Slide Number Placeholder 1"/>
          <p:cNvSpPr>
            <a:spLocks noGrp="1"/>
          </p:cNvSpPr>
          <p:nvPr>
            <p:ph type="sldNum" sz="quarter" idx="18"/>
          </p:nvPr>
        </p:nvSpPr>
        <p:spPr/>
        <p:txBody>
          <a:bodyPr/>
          <a:lstStyle/>
          <a:p>
            <a:fld id="{E52D2AFC-71C4-4511-B128-4ECEE52D3027}" type="slidenum">
              <a:rPr lang="en-ZA" smtClean="0"/>
              <a:pPr/>
              <a:t>‹#›</a:t>
            </a:fld>
            <a:endParaRPr lang="en-ZA" dirty="0"/>
          </a:p>
        </p:txBody>
      </p:sp>
      <p:sp>
        <p:nvSpPr>
          <p:cNvPr id="12" name="Title Placeholder 1"/>
          <p:cNvSpPr>
            <a:spLocks noGrp="1"/>
          </p:cNvSpPr>
          <p:nvPr>
            <p:ph type="title"/>
          </p:nvPr>
        </p:nvSpPr>
        <p:spPr>
          <a:xfrm>
            <a:off x="1197114" y="396000"/>
            <a:ext cx="7399312" cy="857250"/>
          </a:xfrm>
          <a:prstGeom prst="rect">
            <a:avLst/>
          </a:prstGeom>
        </p:spPr>
        <p:txBody>
          <a:bodyPr vert="horz" lIns="91440" tIns="45720" rIns="91440" bIns="45720" rtlCol="0" anchor="t" anchorCtr="0">
            <a:normAutofit/>
          </a:bodyPr>
          <a:lstStyle>
            <a:lvl1pPr>
              <a:lnSpc>
                <a:spcPct val="90000"/>
              </a:lnSpc>
              <a:defRPr sz="2100">
                <a:solidFill>
                  <a:srgbClr val="575756"/>
                </a:solidFill>
              </a:defRPr>
            </a:lvl1pPr>
          </a:lstStyle>
          <a:p>
            <a:r>
              <a:rPr lang="en-US" dirty="0"/>
              <a:t>Click to edit Master title style</a:t>
            </a:r>
            <a:endParaRPr lang="en-ZA" dirty="0"/>
          </a:p>
        </p:txBody>
      </p:sp>
    </p:spTree>
    <p:extLst>
      <p:ext uri="{BB962C8B-B14F-4D97-AF65-F5344CB8AC3E}">
        <p14:creationId xmlns:p14="http://schemas.microsoft.com/office/powerpoint/2010/main" val="3321189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GSMA Image and Content slide 0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AB48115-278C-4BD1-A150-84C5CC83AA31}"/>
              </a:ext>
            </a:extLst>
          </p:cNvPr>
          <p:cNvGraphicFramePr>
            <a:graphicFrameLocks noChangeAspect="1"/>
          </p:cNvGraphicFramePr>
          <p:nvPr userDrawn="1">
            <p:custDataLst>
              <p:tags r:id="rId1"/>
            </p:custDataLst>
            <p:extLst>
              <p:ext uri="{D42A27DB-BD31-4B8C-83A1-F6EECF244321}">
                <p14:modId xmlns:p14="http://schemas.microsoft.com/office/powerpoint/2010/main" val="119049305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Picture Placeholder 24"/>
          <p:cNvSpPr>
            <a:spLocks noGrp="1"/>
          </p:cNvSpPr>
          <p:nvPr>
            <p:ph type="pic" sz="quarter" idx="14"/>
          </p:nvPr>
        </p:nvSpPr>
        <p:spPr>
          <a:xfrm>
            <a:off x="0" y="0"/>
            <a:ext cx="3039979" cy="1563637"/>
          </a:xfrm>
          <a:prstGeom prst="rect">
            <a:avLst/>
          </a:prstGeom>
        </p:spPr>
        <p:txBody>
          <a:bodyPr>
            <a:normAutofit/>
          </a:bodyPr>
          <a:lstStyle>
            <a:lvl1pPr marL="0" indent="0">
              <a:buFontTx/>
              <a:buNone/>
              <a:defRPr sz="1600">
                <a:solidFill>
                  <a:schemeClr val="bg1">
                    <a:lumMod val="65000"/>
                  </a:schemeClr>
                </a:solidFill>
              </a:defRPr>
            </a:lvl1pPr>
          </a:lstStyle>
          <a:p>
            <a:r>
              <a:rPr lang="en-US"/>
              <a:t>Click icon to add picture</a:t>
            </a:r>
            <a:endParaRPr lang="en-JM"/>
          </a:p>
        </p:txBody>
      </p:sp>
      <p:sp>
        <p:nvSpPr>
          <p:cNvPr id="8" name="Text Placeholder 5"/>
          <p:cNvSpPr>
            <a:spLocks noGrp="1"/>
          </p:cNvSpPr>
          <p:nvPr>
            <p:ph type="body" sz="quarter" idx="13"/>
          </p:nvPr>
        </p:nvSpPr>
        <p:spPr>
          <a:xfrm>
            <a:off x="427038" y="1851670"/>
            <a:ext cx="2322854" cy="2736304"/>
          </a:xfrm>
          <a:prstGeom prst="rect">
            <a:avLst/>
          </a:prstGeom>
        </p:spPr>
        <p:txBody>
          <a:bodyPr>
            <a:normAutofit/>
          </a:bodyPr>
          <a:lstStyle>
            <a:lvl1pPr marL="0" indent="0">
              <a:lnSpc>
                <a:spcPct val="120000"/>
              </a:lnSpc>
              <a:buFontTx/>
              <a:buNone/>
              <a:defRPr sz="1400" b="0" i="0">
                <a:solidFill>
                  <a:schemeClr val="tx2"/>
                </a:solidFill>
                <a:latin typeface="Arial" panose="020B0604020202020204" pitchFamily="34" charset="0"/>
                <a:cs typeface="Arial" panose="020B0604020202020204" pitchFamily="34" charset="0"/>
              </a:defRPr>
            </a:lvl1pPr>
            <a:lvl2pPr marL="742950" indent="-285750">
              <a:buFont typeface="Sketch Rockwell" pitchFamily="2" charset="0"/>
              <a:buChar char="o"/>
              <a:defRPr>
                <a:solidFill>
                  <a:schemeClr val="tx1">
                    <a:lumMod val="65000"/>
                    <a:lumOff val="35000"/>
                  </a:schemeClr>
                </a:solidFill>
                <a:latin typeface="Futura LT Book" pitchFamily="2" charset="0"/>
              </a:defRPr>
            </a:lvl2pPr>
            <a:lvl3pPr marL="1143000" indent="-228600">
              <a:buFont typeface="Sketch Rockwell" pitchFamily="2" charset="0"/>
              <a:buChar char="o"/>
              <a:defRPr>
                <a:solidFill>
                  <a:schemeClr val="tx1">
                    <a:lumMod val="65000"/>
                    <a:lumOff val="35000"/>
                  </a:schemeClr>
                </a:solidFill>
                <a:latin typeface="Futura LT Book" pitchFamily="2" charset="0"/>
              </a:defRPr>
            </a:lvl3pPr>
            <a:lvl4pPr marL="1600200" indent="-228600">
              <a:buFont typeface="Sketch Rockwell" pitchFamily="2" charset="0"/>
              <a:buChar char="o"/>
              <a:defRPr>
                <a:solidFill>
                  <a:schemeClr val="tx1">
                    <a:lumMod val="65000"/>
                    <a:lumOff val="35000"/>
                  </a:schemeClr>
                </a:solidFill>
                <a:latin typeface="Futura LT Book" pitchFamily="2" charset="0"/>
              </a:defRPr>
            </a:lvl4pPr>
            <a:lvl5pPr marL="2057400" indent="-228600">
              <a:buFont typeface="Sketch Rockwell" pitchFamily="2" charset="0"/>
              <a:buChar char="o"/>
              <a:defRPr>
                <a:solidFill>
                  <a:schemeClr val="tx1">
                    <a:lumMod val="65000"/>
                    <a:lumOff val="35000"/>
                  </a:schemeClr>
                </a:solidFill>
                <a:latin typeface="Futura LT Book" pitchFamily="2" charset="0"/>
              </a:defRPr>
            </a:lvl5pPr>
          </a:lstStyle>
          <a:p>
            <a:pPr lvl="0"/>
            <a:r>
              <a:rPr lang="en-US" dirty="0"/>
              <a:t>Click to edit Master text styles</a:t>
            </a:r>
          </a:p>
        </p:txBody>
      </p:sp>
      <p:sp>
        <p:nvSpPr>
          <p:cNvPr id="17" name="Picture Placeholder 24"/>
          <p:cNvSpPr>
            <a:spLocks noGrp="1"/>
          </p:cNvSpPr>
          <p:nvPr>
            <p:ph type="pic" sz="quarter" idx="19"/>
          </p:nvPr>
        </p:nvSpPr>
        <p:spPr>
          <a:xfrm>
            <a:off x="3039979" y="0"/>
            <a:ext cx="3072063" cy="1563637"/>
          </a:xfrm>
          <a:prstGeom prst="rect">
            <a:avLst/>
          </a:prstGeom>
        </p:spPr>
        <p:txBody>
          <a:bodyPr>
            <a:normAutofit/>
          </a:bodyPr>
          <a:lstStyle>
            <a:lvl1pPr marL="0" indent="0">
              <a:buFontTx/>
              <a:buNone/>
              <a:defRPr sz="1600">
                <a:solidFill>
                  <a:schemeClr val="bg1">
                    <a:lumMod val="65000"/>
                  </a:schemeClr>
                </a:solidFill>
              </a:defRPr>
            </a:lvl1pPr>
          </a:lstStyle>
          <a:p>
            <a:r>
              <a:rPr lang="en-US"/>
              <a:t>Click icon to add picture</a:t>
            </a:r>
            <a:endParaRPr lang="en-JM"/>
          </a:p>
        </p:txBody>
      </p:sp>
      <p:sp>
        <p:nvSpPr>
          <p:cNvPr id="18" name="Picture Placeholder 24"/>
          <p:cNvSpPr>
            <a:spLocks noGrp="1"/>
          </p:cNvSpPr>
          <p:nvPr>
            <p:ph type="pic" sz="quarter" idx="20"/>
          </p:nvPr>
        </p:nvSpPr>
        <p:spPr>
          <a:xfrm>
            <a:off x="6107868" y="0"/>
            <a:ext cx="3039979" cy="1563637"/>
          </a:xfrm>
          <a:prstGeom prst="rect">
            <a:avLst/>
          </a:prstGeom>
        </p:spPr>
        <p:txBody>
          <a:bodyPr>
            <a:normAutofit/>
          </a:bodyPr>
          <a:lstStyle>
            <a:lvl1pPr marL="0" indent="0">
              <a:buFontTx/>
              <a:buNone/>
              <a:defRPr sz="1600">
                <a:solidFill>
                  <a:schemeClr val="bg1">
                    <a:lumMod val="65000"/>
                  </a:schemeClr>
                </a:solidFill>
              </a:defRPr>
            </a:lvl1pPr>
          </a:lstStyle>
          <a:p>
            <a:r>
              <a:rPr lang="en-US"/>
              <a:t>Click icon to add picture</a:t>
            </a:r>
            <a:endParaRPr lang="en-JM"/>
          </a:p>
        </p:txBody>
      </p:sp>
      <p:sp>
        <p:nvSpPr>
          <p:cNvPr id="2" name="Slide Number Placeholder 1"/>
          <p:cNvSpPr>
            <a:spLocks noGrp="1"/>
          </p:cNvSpPr>
          <p:nvPr>
            <p:ph type="sldNum" sz="quarter" idx="21"/>
          </p:nvPr>
        </p:nvSpPr>
        <p:spPr/>
        <p:txBody>
          <a:bodyPr/>
          <a:lstStyle/>
          <a:p>
            <a:fld id="{E52D2AFC-71C4-4511-B128-4ECEE52D3027}" type="slidenum">
              <a:rPr lang="en-ZA" smtClean="0"/>
              <a:pPr/>
              <a:t>‹#›</a:t>
            </a:fld>
            <a:endParaRPr lang="en-ZA" dirty="0"/>
          </a:p>
        </p:txBody>
      </p:sp>
      <p:sp>
        <p:nvSpPr>
          <p:cNvPr id="11" name="Text Placeholder 5"/>
          <p:cNvSpPr>
            <a:spLocks noGrp="1"/>
          </p:cNvSpPr>
          <p:nvPr>
            <p:ph type="body" sz="quarter" idx="22"/>
          </p:nvPr>
        </p:nvSpPr>
        <p:spPr>
          <a:xfrm>
            <a:off x="3419872" y="1851670"/>
            <a:ext cx="2322854" cy="2736304"/>
          </a:xfrm>
          <a:prstGeom prst="rect">
            <a:avLst/>
          </a:prstGeom>
        </p:spPr>
        <p:txBody>
          <a:bodyPr>
            <a:normAutofit/>
          </a:bodyPr>
          <a:lstStyle>
            <a:lvl1pPr marL="0" indent="0">
              <a:lnSpc>
                <a:spcPct val="120000"/>
              </a:lnSpc>
              <a:buFontTx/>
              <a:buNone/>
              <a:defRPr sz="1400" b="0" i="0">
                <a:solidFill>
                  <a:schemeClr val="tx2"/>
                </a:solidFill>
                <a:latin typeface="Arial" panose="020B0604020202020204" pitchFamily="34" charset="0"/>
                <a:cs typeface="Arial" panose="020B0604020202020204" pitchFamily="34" charset="0"/>
              </a:defRPr>
            </a:lvl1pPr>
            <a:lvl2pPr marL="742950" indent="-285750">
              <a:buFont typeface="Sketch Rockwell" pitchFamily="2" charset="0"/>
              <a:buChar char="o"/>
              <a:defRPr>
                <a:solidFill>
                  <a:schemeClr val="tx1">
                    <a:lumMod val="65000"/>
                    <a:lumOff val="35000"/>
                  </a:schemeClr>
                </a:solidFill>
                <a:latin typeface="Futura LT Book" pitchFamily="2" charset="0"/>
              </a:defRPr>
            </a:lvl2pPr>
            <a:lvl3pPr marL="1143000" indent="-228600">
              <a:buFont typeface="Sketch Rockwell" pitchFamily="2" charset="0"/>
              <a:buChar char="o"/>
              <a:defRPr>
                <a:solidFill>
                  <a:schemeClr val="tx1">
                    <a:lumMod val="65000"/>
                    <a:lumOff val="35000"/>
                  </a:schemeClr>
                </a:solidFill>
                <a:latin typeface="Futura LT Book" pitchFamily="2" charset="0"/>
              </a:defRPr>
            </a:lvl3pPr>
            <a:lvl4pPr marL="1600200" indent="-228600">
              <a:buFont typeface="Sketch Rockwell" pitchFamily="2" charset="0"/>
              <a:buChar char="o"/>
              <a:defRPr>
                <a:solidFill>
                  <a:schemeClr val="tx1">
                    <a:lumMod val="65000"/>
                    <a:lumOff val="35000"/>
                  </a:schemeClr>
                </a:solidFill>
                <a:latin typeface="Futura LT Book" pitchFamily="2" charset="0"/>
              </a:defRPr>
            </a:lvl4pPr>
            <a:lvl5pPr marL="2057400" indent="-228600">
              <a:buFont typeface="Sketch Rockwell" pitchFamily="2" charset="0"/>
              <a:buChar char="o"/>
              <a:defRPr>
                <a:solidFill>
                  <a:schemeClr val="tx1">
                    <a:lumMod val="65000"/>
                    <a:lumOff val="35000"/>
                  </a:schemeClr>
                </a:solidFill>
                <a:latin typeface="Futura LT Book" pitchFamily="2" charset="0"/>
              </a:defRPr>
            </a:lvl5pPr>
          </a:lstStyle>
          <a:p>
            <a:pPr lvl="0"/>
            <a:r>
              <a:rPr lang="en-US"/>
              <a:t>Click to edit Master text styles</a:t>
            </a:r>
          </a:p>
        </p:txBody>
      </p:sp>
      <p:sp>
        <p:nvSpPr>
          <p:cNvPr id="12" name="Text Placeholder 5"/>
          <p:cNvSpPr>
            <a:spLocks noGrp="1"/>
          </p:cNvSpPr>
          <p:nvPr>
            <p:ph type="body" sz="quarter" idx="23"/>
          </p:nvPr>
        </p:nvSpPr>
        <p:spPr>
          <a:xfrm>
            <a:off x="6444208" y="1851670"/>
            <a:ext cx="2261642" cy="2736304"/>
          </a:xfrm>
          <a:prstGeom prst="rect">
            <a:avLst/>
          </a:prstGeom>
        </p:spPr>
        <p:txBody>
          <a:bodyPr>
            <a:normAutofit/>
          </a:bodyPr>
          <a:lstStyle>
            <a:lvl1pPr marL="0" indent="0">
              <a:lnSpc>
                <a:spcPct val="120000"/>
              </a:lnSpc>
              <a:buFontTx/>
              <a:buNone/>
              <a:defRPr sz="1400" b="0" i="0">
                <a:solidFill>
                  <a:schemeClr val="tx2"/>
                </a:solidFill>
                <a:latin typeface="Arial" panose="020B0604020202020204" pitchFamily="34" charset="0"/>
                <a:cs typeface="Arial" panose="020B0604020202020204" pitchFamily="34" charset="0"/>
              </a:defRPr>
            </a:lvl1pPr>
            <a:lvl2pPr marL="742950" indent="-285750">
              <a:buFont typeface="Sketch Rockwell" pitchFamily="2" charset="0"/>
              <a:buChar char="o"/>
              <a:defRPr>
                <a:solidFill>
                  <a:schemeClr val="tx1">
                    <a:lumMod val="65000"/>
                    <a:lumOff val="35000"/>
                  </a:schemeClr>
                </a:solidFill>
                <a:latin typeface="Futura LT Book" pitchFamily="2" charset="0"/>
              </a:defRPr>
            </a:lvl2pPr>
            <a:lvl3pPr marL="1143000" indent="-228600">
              <a:buFont typeface="Sketch Rockwell" pitchFamily="2" charset="0"/>
              <a:buChar char="o"/>
              <a:defRPr>
                <a:solidFill>
                  <a:schemeClr val="tx1">
                    <a:lumMod val="65000"/>
                    <a:lumOff val="35000"/>
                  </a:schemeClr>
                </a:solidFill>
                <a:latin typeface="Futura LT Book" pitchFamily="2" charset="0"/>
              </a:defRPr>
            </a:lvl3pPr>
            <a:lvl4pPr marL="1600200" indent="-228600">
              <a:buFont typeface="Sketch Rockwell" pitchFamily="2" charset="0"/>
              <a:buChar char="o"/>
              <a:defRPr>
                <a:solidFill>
                  <a:schemeClr val="tx1">
                    <a:lumMod val="65000"/>
                    <a:lumOff val="35000"/>
                  </a:schemeClr>
                </a:solidFill>
                <a:latin typeface="Futura LT Book" pitchFamily="2" charset="0"/>
              </a:defRPr>
            </a:lvl4pPr>
            <a:lvl5pPr marL="2057400" indent="-228600">
              <a:buFont typeface="Sketch Rockwell" pitchFamily="2" charset="0"/>
              <a:buChar char="o"/>
              <a:defRPr>
                <a:solidFill>
                  <a:schemeClr val="tx1">
                    <a:lumMod val="65000"/>
                    <a:lumOff val="35000"/>
                  </a:schemeClr>
                </a:solidFill>
                <a:latin typeface="Futura LT Book" pitchFamily="2" charset="0"/>
              </a:defRPr>
            </a:lvl5pPr>
          </a:lstStyle>
          <a:p>
            <a:pPr lvl="0"/>
            <a:r>
              <a:rPr lang="en-US"/>
              <a:t>Click to edit Master text styles</a:t>
            </a:r>
          </a:p>
        </p:txBody>
      </p:sp>
    </p:spTree>
    <p:extLst>
      <p:ext uri="{BB962C8B-B14F-4D97-AF65-F5344CB8AC3E}">
        <p14:creationId xmlns:p14="http://schemas.microsoft.com/office/powerpoint/2010/main" val="3489173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SMA Image and Content slide 02">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2BD510E-57E1-42FE-A767-E4ABD9F5D700}"/>
              </a:ext>
            </a:extLst>
          </p:cNvPr>
          <p:cNvGraphicFramePr>
            <a:graphicFrameLocks noChangeAspect="1"/>
          </p:cNvGraphicFramePr>
          <p:nvPr userDrawn="1">
            <p:custDataLst>
              <p:tags r:id="rId1"/>
            </p:custDataLst>
            <p:extLst>
              <p:ext uri="{D42A27DB-BD31-4B8C-83A1-F6EECF244321}">
                <p14:modId xmlns:p14="http://schemas.microsoft.com/office/powerpoint/2010/main" val="8343442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Picture Placeholder 24"/>
          <p:cNvSpPr>
            <a:spLocks noGrp="1"/>
          </p:cNvSpPr>
          <p:nvPr>
            <p:ph type="pic" sz="quarter" idx="14"/>
          </p:nvPr>
        </p:nvSpPr>
        <p:spPr>
          <a:xfrm>
            <a:off x="0" y="0"/>
            <a:ext cx="3505200" cy="5143499"/>
          </a:xfrm>
          <a:prstGeom prst="rect">
            <a:avLst/>
          </a:prstGeom>
        </p:spPr>
        <p:txBody>
          <a:bodyPr>
            <a:normAutofit/>
          </a:bodyPr>
          <a:lstStyle>
            <a:lvl1pPr marL="0" indent="0">
              <a:buFontTx/>
              <a:buNone/>
              <a:tabLst>
                <a:tab pos="2959100" algn="l"/>
              </a:tabLst>
              <a:defRPr sz="1600">
                <a:solidFill>
                  <a:schemeClr val="bg1">
                    <a:lumMod val="65000"/>
                  </a:schemeClr>
                </a:solidFill>
              </a:defRPr>
            </a:lvl1pPr>
          </a:lstStyle>
          <a:p>
            <a:r>
              <a:rPr lang="en-US"/>
              <a:t>Click icon to add picture</a:t>
            </a:r>
            <a:endParaRPr lang="en-JM" dirty="0"/>
          </a:p>
        </p:txBody>
      </p:sp>
      <p:sp>
        <p:nvSpPr>
          <p:cNvPr id="4" name="Text Placeholder 5"/>
          <p:cNvSpPr>
            <a:spLocks noGrp="1"/>
          </p:cNvSpPr>
          <p:nvPr>
            <p:ph type="body" sz="quarter" idx="13"/>
          </p:nvPr>
        </p:nvSpPr>
        <p:spPr>
          <a:xfrm>
            <a:off x="4067944" y="843558"/>
            <a:ext cx="4618855" cy="3048000"/>
          </a:xfrm>
          <a:prstGeom prst="rect">
            <a:avLst/>
          </a:prstGeom>
        </p:spPr>
        <p:txBody>
          <a:bodyPr>
            <a:normAutofit/>
          </a:bodyPr>
          <a:lstStyle>
            <a:lvl1pPr marL="342900" indent="-342900">
              <a:lnSpc>
                <a:spcPct val="120000"/>
              </a:lnSpc>
              <a:buClr>
                <a:srgbClr val="E30613"/>
              </a:buClr>
              <a:buSzPct val="90000"/>
              <a:buFont typeface="Wingdings" charset="2"/>
              <a:buChar char="§"/>
              <a:defRPr sz="1400" b="0" i="0">
                <a:solidFill>
                  <a:schemeClr val="tx2"/>
                </a:solidFill>
                <a:latin typeface="Arial" panose="020B0604020202020204" pitchFamily="34" charset="0"/>
                <a:cs typeface="Arial" panose="020B0604020202020204" pitchFamily="34" charset="0"/>
              </a:defRPr>
            </a:lvl1pPr>
            <a:lvl2pPr marL="742950" indent="-285750">
              <a:buFont typeface="Sketch Rockwell" pitchFamily="2" charset="0"/>
              <a:buChar char="o"/>
              <a:defRPr>
                <a:solidFill>
                  <a:schemeClr val="tx1">
                    <a:lumMod val="65000"/>
                    <a:lumOff val="35000"/>
                  </a:schemeClr>
                </a:solidFill>
                <a:latin typeface="Futura LT Book" pitchFamily="2" charset="0"/>
              </a:defRPr>
            </a:lvl2pPr>
            <a:lvl3pPr marL="1143000" indent="-228600">
              <a:buFont typeface="Sketch Rockwell" pitchFamily="2" charset="0"/>
              <a:buChar char="o"/>
              <a:defRPr>
                <a:solidFill>
                  <a:schemeClr val="tx1">
                    <a:lumMod val="65000"/>
                    <a:lumOff val="35000"/>
                  </a:schemeClr>
                </a:solidFill>
                <a:latin typeface="Futura LT Book" pitchFamily="2" charset="0"/>
              </a:defRPr>
            </a:lvl3pPr>
            <a:lvl4pPr marL="1600200" indent="-228600">
              <a:buFont typeface="Sketch Rockwell" pitchFamily="2" charset="0"/>
              <a:buChar char="o"/>
              <a:defRPr>
                <a:solidFill>
                  <a:schemeClr val="tx1">
                    <a:lumMod val="65000"/>
                    <a:lumOff val="35000"/>
                  </a:schemeClr>
                </a:solidFill>
                <a:latin typeface="Futura LT Book" pitchFamily="2" charset="0"/>
              </a:defRPr>
            </a:lvl4pPr>
            <a:lvl5pPr marL="2057400" indent="-228600">
              <a:buFont typeface="Sketch Rockwell" pitchFamily="2" charset="0"/>
              <a:buChar char="o"/>
              <a:defRPr>
                <a:solidFill>
                  <a:schemeClr val="tx1">
                    <a:lumMod val="65000"/>
                    <a:lumOff val="35000"/>
                  </a:schemeClr>
                </a:solidFill>
                <a:latin typeface="Futura LT Book" pitchFamily="2" charset="0"/>
              </a:defRPr>
            </a:lvl5pPr>
          </a:lstStyle>
          <a:p>
            <a:pPr lvl="0"/>
            <a:r>
              <a:rPr lang="en-US" dirty="0"/>
              <a:t>Click to edit Master text styles</a:t>
            </a:r>
          </a:p>
        </p:txBody>
      </p:sp>
      <p:sp>
        <p:nvSpPr>
          <p:cNvPr id="2" name="Rectangle 1"/>
          <p:cNvSpPr/>
          <p:nvPr userDrawn="1"/>
        </p:nvSpPr>
        <p:spPr>
          <a:xfrm>
            <a:off x="395536" y="4659982"/>
            <a:ext cx="8352928"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latin typeface="Arial" panose="020B0604020202020204" pitchFamily="34" charset="0"/>
            </a:endParaRPr>
          </a:p>
        </p:txBody>
      </p:sp>
      <p:sp>
        <p:nvSpPr>
          <p:cNvPr id="5" name="Rectangle 4"/>
          <p:cNvSpPr/>
          <p:nvPr userDrawn="1"/>
        </p:nvSpPr>
        <p:spPr>
          <a:xfrm>
            <a:off x="4067174" y="4711700"/>
            <a:ext cx="1512887" cy="714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latin typeface="Arial" panose="020B0604020202020204" pitchFamily="34" charset="0"/>
            </a:endParaRPr>
          </a:p>
        </p:txBody>
      </p:sp>
      <p:sp>
        <p:nvSpPr>
          <p:cNvPr id="6" name="Rectangle 5"/>
          <p:cNvSpPr/>
          <p:nvPr userDrawn="1"/>
        </p:nvSpPr>
        <p:spPr>
          <a:xfrm>
            <a:off x="5580062" y="4711700"/>
            <a:ext cx="1595437" cy="71438"/>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latin typeface="Arial" panose="020B0604020202020204" pitchFamily="34" charset="0"/>
            </a:endParaRPr>
          </a:p>
        </p:txBody>
      </p:sp>
      <p:sp>
        <p:nvSpPr>
          <p:cNvPr id="7" name="Rectangle 6"/>
          <p:cNvSpPr/>
          <p:nvPr userDrawn="1"/>
        </p:nvSpPr>
        <p:spPr>
          <a:xfrm>
            <a:off x="7164387" y="4711700"/>
            <a:ext cx="1600423" cy="71438"/>
          </a:xfrm>
          <a:prstGeom prst="rect">
            <a:avLst/>
          </a:prstGeom>
          <a:solidFill>
            <a:srgbClr val="94B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latin typeface="Arial" panose="020B0604020202020204" pitchFamily="34" charset="0"/>
            </a:endParaRPr>
          </a:p>
        </p:txBody>
      </p:sp>
    </p:spTree>
    <p:extLst>
      <p:ext uri="{BB962C8B-B14F-4D97-AF65-F5344CB8AC3E}">
        <p14:creationId xmlns:p14="http://schemas.microsoft.com/office/powerpoint/2010/main" val="3022978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SMA Image slide 0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E31F6E1-D240-40EB-A031-76E5EC1DE27E}"/>
              </a:ext>
            </a:extLst>
          </p:cNvPr>
          <p:cNvGraphicFramePr>
            <a:graphicFrameLocks noChangeAspect="1"/>
          </p:cNvGraphicFramePr>
          <p:nvPr userDrawn="1">
            <p:custDataLst>
              <p:tags r:id="rId1"/>
            </p:custDataLst>
            <p:extLst>
              <p:ext uri="{D42A27DB-BD31-4B8C-83A1-F6EECF244321}">
                <p14:modId xmlns:p14="http://schemas.microsoft.com/office/powerpoint/2010/main" val="7872255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Picture Placeholder 16"/>
          <p:cNvSpPr>
            <a:spLocks noGrp="1"/>
          </p:cNvSpPr>
          <p:nvPr>
            <p:ph type="pic" sz="quarter" idx="59"/>
          </p:nvPr>
        </p:nvSpPr>
        <p:spPr>
          <a:xfrm>
            <a:off x="0" y="1253250"/>
            <a:ext cx="4572000" cy="3890250"/>
          </a:xfrm>
          <a:prstGeom prst="rect">
            <a:avLst/>
          </a:prstGeom>
        </p:spPr>
        <p:txBody>
          <a:bodyPr/>
          <a:lstStyle/>
          <a:p>
            <a:r>
              <a:rPr lang="en-US"/>
              <a:t>Click icon to add picture</a:t>
            </a:r>
            <a:endParaRPr lang="en-JM" dirty="0"/>
          </a:p>
        </p:txBody>
      </p:sp>
      <p:sp>
        <p:nvSpPr>
          <p:cNvPr id="10" name="Picture Placeholder 16"/>
          <p:cNvSpPr>
            <a:spLocks noGrp="1"/>
          </p:cNvSpPr>
          <p:nvPr>
            <p:ph type="pic" sz="quarter" idx="60"/>
          </p:nvPr>
        </p:nvSpPr>
        <p:spPr>
          <a:xfrm>
            <a:off x="4572000" y="1253250"/>
            <a:ext cx="4572000" cy="3890250"/>
          </a:xfrm>
          <a:prstGeom prst="rect">
            <a:avLst/>
          </a:prstGeom>
        </p:spPr>
        <p:txBody>
          <a:bodyPr/>
          <a:lstStyle/>
          <a:p>
            <a:r>
              <a:rPr lang="en-US"/>
              <a:t>Click icon to add picture</a:t>
            </a:r>
            <a:endParaRPr lang="en-JM" dirty="0"/>
          </a:p>
        </p:txBody>
      </p:sp>
      <p:sp>
        <p:nvSpPr>
          <p:cNvPr id="2" name="Slide Number Placeholder 1"/>
          <p:cNvSpPr>
            <a:spLocks noGrp="1"/>
          </p:cNvSpPr>
          <p:nvPr>
            <p:ph type="sldNum" sz="quarter" idx="61"/>
          </p:nvPr>
        </p:nvSpPr>
        <p:spPr/>
        <p:txBody>
          <a:bodyPr/>
          <a:lstStyle/>
          <a:p>
            <a:fld id="{E52D2AFC-71C4-4511-B128-4ECEE52D3027}" type="slidenum">
              <a:rPr lang="en-ZA" smtClean="0"/>
              <a:pPr/>
              <a:t>‹#›</a:t>
            </a:fld>
            <a:endParaRPr lang="en-ZA" dirty="0"/>
          </a:p>
        </p:txBody>
      </p:sp>
      <p:sp>
        <p:nvSpPr>
          <p:cNvPr id="7" name="Title Placeholder 1"/>
          <p:cNvSpPr>
            <a:spLocks noGrp="1"/>
          </p:cNvSpPr>
          <p:nvPr>
            <p:ph type="title"/>
          </p:nvPr>
        </p:nvSpPr>
        <p:spPr>
          <a:xfrm>
            <a:off x="1197114" y="396000"/>
            <a:ext cx="7399312" cy="857250"/>
          </a:xfrm>
          <a:prstGeom prst="rect">
            <a:avLst/>
          </a:prstGeom>
        </p:spPr>
        <p:txBody>
          <a:bodyPr vert="horz" lIns="91440" tIns="45720" rIns="91440" bIns="45720" rtlCol="0" anchor="t" anchorCtr="0">
            <a:normAutofit/>
          </a:bodyPr>
          <a:lstStyle>
            <a:lvl1pPr>
              <a:lnSpc>
                <a:spcPct val="90000"/>
              </a:lnSpc>
              <a:defRPr sz="2100">
                <a:solidFill>
                  <a:srgbClr val="575756"/>
                </a:solidFill>
              </a:defRPr>
            </a:lvl1pPr>
          </a:lstStyle>
          <a:p>
            <a:r>
              <a:rPr lang="en-US" dirty="0"/>
              <a:t>Click to edit Master title style</a:t>
            </a:r>
            <a:endParaRPr lang="en-ZA" dirty="0"/>
          </a:p>
        </p:txBody>
      </p:sp>
    </p:spTree>
    <p:extLst>
      <p:ext uri="{BB962C8B-B14F-4D97-AF65-F5344CB8AC3E}">
        <p14:creationId xmlns:p14="http://schemas.microsoft.com/office/powerpoint/2010/main" val="1641295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SMA Image slide 02">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808EB30A-3DBB-42E5-BC1C-A71DB9F752C3}"/>
              </a:ext>
            </a:extLst>
          </p:cNvPr>
          <p:cNvGraphicFramePr>
            <a:graphicFrameLocks noChangeAspect="1"/>
          </p:cNvGraphicFramePr>
          <p:nvPr userDrawn="1">
            <p:custDataLst>
              <p:tags r:id="rId1"/>
            </p:custDataLst>
            <p:extLst>
              <p:ext uri="{D42A27DB-BD31-4B8C-83A1-F6EECF244321}">
                <p14:modId xmlns:p14="http://schemas.microsoft.com/office/powerpoint/2010/main" val="300236380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Picture Placeholder 16"/>
          <p:cNvSpPr>
            <a:spLocks noGrp="1"/>
          </p:cNvSpPr>
          <p:nvPr>
            <p:ph type="pic" sz="quarter" idx="59"/>
          </p:nvPr>
        </p:nvSpPr>
        <p:spPr>
          <a:xfrm>
            <a:off x="155631" y="123478"/>
            <a:ext cx="3330575" cy="2088232"/>
          </a:xfrm>
          <a:prstGeom prst="rect">
            <a:avLst/>
          </a:prstGeom>
        </p:spPr>
        <p:txBody>
          <a:bodyPr/>
          <a:lstStyle/>
          <a:p>
            <a:r>
              <a:rPr lang="en-US"/>
              <a:t>Click icon to add picture</a:t>
            </a:r>
            <a:endParaRPr lang="en-JM" dirty="0"/>
          </a:p>
        </p:txBody>
      </p:sp>
      <p:sp>
        <p:nvSpPr>
          <p:cNvPr id="4" name="Picture Placeholder 16"/>
          <p:cNvSpPr>
            <a:spLocks noGrp="1"/>
          </p:cNvSpPr>
          <p:nvPr>
            <p:ph type="pic" sz="quarter" idx="60"/>
          </p:nvPr>
        </p:nvSpPr>
        <p:spPr>
          <a:xfrm>
            <a:off x="155631" y="2355726"/>
            <a:ext cx="3330575" cy="2232248"/>
          </a:xfrm>
          <a:prstGeom prst="rect">
            <a:avLst/>
          </a:prstGeom>
        </p:spPr>
        <p:txBody>
          <a:bodyPr/>
          <a:lstStyle/>
          <a:p>
            <a:r>
              <a:rPr lang="en-US"/>
              <a:t>Click icon to add picture</a:t>
            </a:r>
            <a:endParaRPr lang="en-JM" dirty="0"/>
          </a:p>
        </p:txBody>
      </p:sp>
      <p:sp>
        <p:nvSpPr>
          <p:cNvPr id="5" name="Picture Placeholder 16"/>
          <p:cNvSpPr>
            <a:spLocks noGrp="1"/>
          </p:cNvSpPr>
          <p:nvPr>
            <p:ph type="pic" sz="quarter" idx="61"/>
          </p:nvPr>
        </p:nvSpPr>
        <p:spPr>
          <a:xfrm>
            <a:off x="3633538" y="123478"/>
            <a:ext cx="2714782" cy="4464496"/>
          </a:xfrm>
          <a:prstGeom prst="rect">
            <a:avLst/>
          </a:prstGeom>
        </p:spPr>
        <p:txBody>
          <a:bodyPr/>
          <a:lstStyle/>
          <a:p>
            <a:r>
              <a:rPr lang="en-US"/>
              <a:t>Click icon to add picture</a:t>
            </a:r>
            <a:endParaRPr lang="en-JM" dirty="0"/>
          </a:p>
        </p:txBody>
      </p:sp>
      <p:sp>
        <p:nvSpPr>
          <p:cNvPr id="6" name="Picture Placeholder 16"/>
          <p:cNvSpPr>
            <a:spLocks noGrp="1"/>
          </p:cNvSpPr>
          <p:nvPr>
            <p:ph type="pic" sz="quarter" idx="62"/>
          </p:nvPr>
        </p:nvSpPr>
        <p:spPr>
          <a:xfrm>
            <a:off x="6492335" y="123478"/>
            <a:ext cx="2538487" cy="1368152"/>
          </a:xfrm>
          <a:prstGeom prst="rect">
            <a:avLst/>
          </a:prstGeom>
        </p:spPr>
        <p:txBody>
          <a:bodyPr/>
          <a:lstStyle/>
          <a:p>
            <a:r>
              <a:rPr lang="en-US"/>
              <a:t>Click icon to add picture</a:t>
            </a:r>
            <a:endParaRPr lang="en-JM" dirty="0"/>
          </a:p>
        </p:txBody>
      </p:sp>
      <p:sp>
        <p:nvSpPr>
          <p:cNvPr id="7" name="Picture Placeholder 16"/>
          <p:cNvSpPr>
            <a:spLocks noGrp="1"/>
          </p:cNvSpPr>
          <p:nvPr>
            <p:ph type="pic" sz="quarter" idx="63"/>
          </p:nvPr>
        </p:nvSpPr>
        <p:spPr>
          <a:xfrm>
            <a:off x="6492335" y="1635646"/>
            <a:ext cx="2538487" cy="1440160"/>
          </a:xfrm>
          <a:prstGeom prst="rect">
            <a:avLst/>
          </a:prstGeom>
        </p:spPr>
        <p:txBody>
          <a:bodyPr/>
          <a:lstStyle/>
          <a:p>
            <a:r>
              <a:rPr lang="en-US"/>
              <a:t>Click icon to add picture</a:t>
            </a:r>
            <a:endParaRPr lang="en-JM" dirty="0"/>
          </a:p>
        </p:txBody>
      </p:sp>
      <p:sp>
        <p:nvSpPr>
          <p:cNvPr id="8" name="Picture Placeholder 16"/>
          <p:cNvSpPr>
            <a:spLocks noGrp="1"/>
          </p:cNvSpPr>
          <p:nvPr>
            <p:ph type="pic" sz="quarter" idx="64"/>
          </p:nvPr>
        </p:nvSpPr>
        <p:spPr>
          <a:xfrm>
            <a:off x="6492335" y="3219822"/>
            <a:ext cx="2538487" cy="1368152"/>
          </a:xfrm>
          <a:prstGeom prst="rect">
            <a:avLst/>
          </a:prstGeom>
        </p:spPr>
        <p:txBody>
          <a:bodyPr/>
          <a:lstStyle/>
          <a:p>
            <a:r>
              <a:rPr lang="en-US"/>
              <a:t>Click icon to add picture</a:t>
            </a:r>
            <a:endParaRPr lang="en-JM" dirty="0"/>
          </a:p>
        </p:txBody>
      </p:sp>
      <p:sp>
        <p:nvSpPr>
          <p:cNvPr id="2" name="Slide Number Placeholder 1"/>
          <p:cNvSpPr>
            <a:spLocks noGrp="1"/>
          </p:cNvSpPr>
          <p:nvPr>
            <p:ph type="sldNum" sz="quarter" idx="65"/>
          </p:nvPr>
        </p:nvSpPr>
        <p:spPr/>
        <p:txBody>
          <a:bodyPr/>
          <a:lstStyle/>
          <a:p>
            <a:fld id="{E52D2AFC-71C4-4511-B128-4ECEE52D3027}" type="slidenum">
              <a:rPr lang="en-ZA" smtClean="0"/>
              <a:pPr/>
              <a:t>‹#›</a:t>
            </a:fld>
            <a:endParaRPr lang="en-ZA" dirty="0"/>
          </a:p>
        </p:txBody>
      </p:sp>
    </p:spTree>
    <p:extLst>
      <p:ext uri="{BB962C8B-B14F-4D97-AF65-F5344CB8AC3E}">
        <p14:creationId xmlns:p14="http://schemas.microsoft.com/office/powerpoint/2010/main" val="677359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SMA Image slide 0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2AA8567-A11A-499B-AA9C-96C2869AD6B1}"/>
              </a:ext>
            </a:extLst>
          </p:cNvPr>
          <p:cNvGraphicFramePr>
            <a:graphicFrameLocks noChangeAspect="1"/>
          </p:cNvGraphicFramePr>
          <p:nvPr userDrawn="1">
            <p:custDataLst>
              <p:tags r:id="rId1"/>
            </p:custDataLst>
            <p:extLst>
              <p:ext uri="{D42A27DB-BD31-4B8C-83A1-F6EECF244321}">
                <p14:modId xmlns:p14="http://schemas.microsoft.com/office/powerpoint/2010/main" val="166593404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Picture Placeholder 16"/>
          <p:cNvSpPr>
            <a:spLocks noGrp="1"/>
          </p:cNvSpPr>
          <p:nvPr>
            <p:ph type="pic" sz="quarter" idx="59"/>
          </p:nvPr>
        </p:nvSpPr>
        <p:spPr>
          <a:xfrm>
            <a:off x="0" y="1253250"/>
            <a:ext cx="9144000" cy="3890249"/>
          </a:xfrm>
          <a:prstGeom prst="rect">
            <a:avLst/>
          </a:prstGeom>
        </p:spPr>
        <p:txBody>
          <a:bodyPr/>
          <a:lstStyle/>
          <a:p>
            <a:r>
              <a:rPr lang="en-US"/>
              <a:t>Click icon to add picture</a:t>
            </a:r>
            <a:endParaRPr lang="en-JM"/>
          </a:p>
        </p:txBody>
      </p:sp>
      <p:sp>
        <p:nvSpPr>
          <p:cNvPr id="2" name="Slide Number Placeholder 1"/>
          <p:cNvSpPr>
            <a:spLocks noGrp="1"/>
          </p:cNvSpPr>
          <p:nvPr>
            <p:ph type="sldNum" sz="quarter" idx="60"/>
          </p:nvPr>
        </p:nvSpPr>
        <p:spPr/>
        <p:txBody>
          <a:bodyPr/>
          <a:lstStyle/>
          <a:p>
            <a:fld id="{E52D2AFC-71C4-4511-B128-4ECEE52D3027}" type="slidenum">
              <a:rPr lang="en-ZA" smtClean="0"/>
              <a:pPr/>
              <a:t>‹#›</a:t>
            </a:fld>
            <a:endParaRPr lang="en-ZA" dirty="0"/>
          </a:p>
        </p:txBody>
      </p:sp>
      <p:sp>
        <p:nvSpPr>
          <p:cNvPr id="7" name="Title Placeholder 1"/>
          <p:cNvSpPr>
            <a:spLocks noGrp="1"/>
          </p:cNvSpPr>
          <p:nvPr>
            <p:ph type="title"/>
          </p:nvPr>
        </p:nvSpPr>
        <p:spPr>
          <a:xfrm>
            <a:off x="1197114" y="396000"/>
            <a:ext cx="7399312" cy="857250"/>
          </a:xfrm>
          <a:prstGeom prst="rect">
            <a:avLst/>
          </a:prstGeom>
        </p:spPr>
        <p:txBody>
          <a:bodyPr vert="horz" lIns="91440" tIns="45720" rIns="91440" bIns="45720" rtlCol="0" anchor="t" anchorCtr="0">
            <a:normAutofit/>
          </a:bodyPr>
          <a:lstStyle>
            <a:lvl1pPr>
              <a:lnSpc>
                <a:spcPct val="90000"/>
              </a:lnSpc>
              <a:defRPr sz="2100">
                <a:solidFill>
                  <a:srgbClr val="575756"/>
                </a:solidFill>
              </a:defRPr>
            </a:lvl1pPr>
          </a:lstStyle>
          <a:p>
            <a:r>
              <a:rPr lang="en-US" dirty="0"/>
              <a:t>Click to edit Master title style</a:t>
            </a:r>
            <a:endParaRPr lang="en-ZA" dirty="0"/>
          </a:p>
        </p:txBody>
      </p:sp>
    </p:spTree>
    <p:extLst>
      <p:ext uri="{BB962C8B-B14F-4D97-AF65-F5344CB8AC3E}">
        <p14:creationId xmlns:p14="http://schemas.microsoft.com/office/powerpoint/2010/main" val="521346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ags" Target="../tags/tag16.xml"/><Relationship Id="rId3" Type="http://schemas.openxmlformats.org/officeDocument/2006/relationships/slideLayout" Target="../slideLayouts/slideLayout16.xml"/><Relationship Id="rId21" Type="http://schemas.openxmlformats.org/officeDocument/2006/relationships/image" Target="../media/image2.gif"/><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1.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oleObject" Target="../embeddings/oleObject15.bin"/><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7D11E447-FBF8-4552-B04D-88C343AD2334}"/>
              </a:ext>
            </a:extLst>
          </p:cNvPr>
          <p:cNvGraphicFramePr>
            <a:graphicFrameLocks noChangeAspect="1"/>
          </p:cNvGraphicFramePr>
          <p:nvPr userDrawn="1">
            <p:custDataLst>
              <p:tags r:id="rId15"/>
            </p:custDataLst>
            <p:extLst>
              <p:ext uri="{D42A27DB-BD31-4B8C-83A1-F6EECF244321}">
                <p14:modId xmlns:p14="http://schemas.microsoft.com/office/powerpoint/2010/main" val="267438797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6" imgW="592" imgH="591" progId="TCLayout.ActiveDocument.1">
                  <p:embed/>
                </p:oleObj>
              </mc:Choice>
              <mc:Fallback>
                <p:oleObj name="think-cell Slide" r:id="rId16" imgW="592" imgH="591" progId="TCLayout.ActiveDocument.1">
                  <p:embed/>
                  <p:pic>
                    <p:nvPicPr>
                      <p:cNvPr id="0" name=""/>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10" name="Slide Number Placeholder 5"/>
          <p:cNvSpPr>
            <a:spLocks noGrp="1"/>
          </p:cNvSpPr>
          <p:nvPr>
            <p:ph type="sldNum" sz="quarter" idx="4"/>
          </p:nvPr>
        </p:nvSpPr>
        <p:spPr>
          <a:xfrm>
            <a:off x="420688" y="4826858"/>
            <a:ext cx="2133600" cy="273844"/>
          </a:xfrm>
          <a:prstGeom prst="rect">
            <a:avLst/>
          </a:prstGeom>
        </p:spPr>
        <p:txBody>
          <a:bodyPr vert="horz" lIns="91440" tIns="45720" rIns="91440" bIns="45720" rtlCol="0" anchor="ctr"/>
          <a:lstStyle>
            <a:lvl1pPr algn="l">
              <a:defRPr sz="800">
                <a:solidFill>
                  <a:schemeClr val="tx1">
                    <a:tint val="75000"/>
                  </a:schemeClr>
                </a:solidFill>
                <a:latin typeface="Arial" panose="020B0604020202020204" pitchFamily="34" charset="0"/>
                <a:cs typeface="Arial" panose="020B0604020202020204" pitchFamily="34" charset="0"/>
              </a:defRPr>
            </a:lvl1pPr>
          </a:lstStyle>
          <a:p>
            <a:fld id="{E52D2AFC-71C4-4511-B128-4ECEE52D3027}" type="slidenum">
              <a:rPr lang="en-ZA" smtClean="0"/>
              <a:pPr/>
              <a:t>‹#›</a:t>
            </a:fld>
            <a:endParaRPr lang="en-ZA" dirty="0"/>
          </a:p>
        </p:txBody>
      </p:sp>
      <p:grpSp>
        <p:nvGrpSpPr>
          <p:cNvPr id="6" name="Group 5"/>
          <p:cNvGrpSpPr/>
          <p:nvPr userDrawn="1"/>
        </p:nvGrpSpPr>
        <p:grpSpPr>
          <a:xfrm>
            <a:off x="428625" y="4711700"/>
            <a:ext cx="8272464" cy="71438"/>
            <a:chOff x="428625" y="4711700"/>
            <a:chExt cx="8272464" cy="71438"/>
          </a:xfrm>
        </p:grpSpPr>
        <p:sp>
          <p:nvSpPr>
            <p:cNvPr id="3" name="Rectangle 2"/>
            <p:cNvSpPr/>
            <p:nvPr/>
          </p:nvSpPr>
          <p:spPr>
            <a:xfrm>
              <a:off x="428625" y="4711700"/>
              <a:ext cx="2757488" cy="714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latin typeface="Arial" panose="020B0604020202020204" pitchFamily="34" charset="0"/>
              </a:endParaRPr>
            </a:p>
          </p:txBody>
        </p:sp>
        <p:sp>
          <p:nvSpPr>
            <p:cNvPr id="4" name="Rectangle 3"/>
            <p:cNvSpPr/>
            <p:nvPr/>
          </p:nvSpPr>
          <p:spPr>
            <a:xfrm>
              <a:off x="3186113" y="4711700"/>
              <a:ext cx="2757488" cy="71438"/>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latin typeface="Arial" panose="020B0604020202020204" pitchFamily="34" charset="0"/>
              </a:endParaRPr>
            </a:p>
          </p:txBody>
        </p:sp>
        <p:sp>
          <p:nvSpPr>
            <p:cNvPr id="5" name="Rectangle 4"/>
            <p:cNvSpPr/>
            <p:nvPr/>
          </p:nvSpPr>
          <p:spPr>
            <a:xfrm>
              <a:off x="5943601" y="4711700"/>
              <a:ext cx="2757488" cy="71438"/>
            </a:xfrm>
            <a:prstGeom prst="rect">
              <a:avLst/>
            </a:prstGeom>
            <a:solidFill>
              <a:srgbClr val="94B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latin typeface="Arial" panose="020B0604020202020204" pitchFamily="34" charset="0"/>
              </a:endParaRPr>
            </a:p>
          </p:txBody>
        </p:sp>
      </p:grpSp>
      <p:pic>
        <p:nvPicPr>
          <p:cNvPr id="2" name="Picture 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95289" y="411164"/>
            <a:ext cx="431800" cy="431800"/>
          </a:xfrm>
          <a:prstGeom prst="rect">
            <a:avLst/>
          </a:prstGeom>
        </p:spPr>
      </p:pic>
      <p:sp>
        <p:nvSpPr>
          <p:cNvPr id="8" name="Slide Number Placeholder 5"/>
          <p:cNvSpPr txBox="1">
            <a:spLocks/>
          </p:cNvSpPr>
          <p:nvPr userDrawn="1"/>
        </p:nvSpPr>
        <p:spPr>
          <a:xfrm>
            <a:off x="6614864" y="4827600"/>
            <a:ext cx="2133600" cy="273844"/>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ZA" dirty="0"/>
              <a:t>CONFIDENTIAL</a:t>
            </a:r>
          </a:p>
        </p:txBody>
      </p:sp>
    </p:spTree>
    <p:extLst>
      <p:ext uri="{BB962C8B-B14F-4D97-AF65-F5344CB8AC3E}">
        <p14:creationId xmlns:p14="http://schemas.microsoft.com/office/powerpoint/2010/main" val="3516933922"/>
      </p:ext>
    </p:extLst>
  </p:cSld>
  <p:clrMap bg1="lt1" tx1="dk1" bg2="lt2" tx2="dk2" accent1="accent1" accent2="accent2" accent3="accent3" accent4="accent4" accent5="accent5" accent6="accent6" hlink="hlink" folHlink="folHlink"/>
  <p:sldLayoutIdLst>
    <p:sldLayoutId id="2147483705" r:id="rId1"/>
    <p:sldLayoutId id="2147483807" r:id="rId2"/>
    <p:sldLayoutId id="2147483711" r:id="rId3"/>
    <p:sldLayoutId id="2147483707" r:id="rId4"/>
    <p:sldLayoutId id="2147483710" r:id="rId5"/>
    <p:sldLayoutId id="2147483805" r:id="rId6"/>
    <p:sldLayoutId id="2147483714" r:id="rId7"/>
    <p:sldLayoutId id="2147483716" r:id="rId8"/>
    <p:sldLayoutId id="2147483713" r:id="rId9"/>
    <p:sldLayoutId id="2147483708" r:id="rId10"/>
    <p:sldLayoutId id="2147483715" r:id="rId11"/>
    <p:sldLayoutId id="2147483717" r:id="rId12"/>
    <p:sldLayoutId id="2147483806" r:id="rId13"/>
  </p:sldLayoutIdLst>
  <p:hf hdr="0" ftr="0" dt="0"/>
  <p:txStyles>
    <p:titleStyle>
      <a:lvl1pPr algn="l" defTabSz="914400" rtl="0" eaLnBrk="1" latinLnBrk="0" hangingPunct="1">
        <a:spcBef>
          <a:spcPct val="0"/>
        </a:spcBef>
        <a:buNone/>
        <a:defRPr sz="2000" b="1"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7D11E447-FBF8-4552-B04D-88C343AD2334}"/>
              </a:ext>
            </a:extLst>
          </p:cNvPr>
          <p:cNvGraphicFramePr>
            <a:graphicFrameLocks noChangeAspect="1"/>
          </p:cNvGraphicFramePr>
          <p:nvPr userDrawn="1">
            <p:custDataLst>
              <p:tags r:id="rId18"/>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9" imgW="592" imgH="591" progId="TCLayout.ActiveDocument.1">
                  <p:embed/>
                </p:oleObj>
              </mc:Choice>
              <mc:Fallback>
                <p:oleObj name="think-cell Slide" r:id="rId19" imgW="592" imgH="591" progId="TCLayout.ActiveDocument.1">
                  <p:embed/>
                  <p:pic>
                    <p:nvPicPr>
                      <p:cNvPr id="7" name="Object 6" hidden="1">
                        <a:extLst>
                          <a:ext uri="{FF2B5EF4-FFF2-40B4-BE49-F238E27FC236}">
                            <a16:creationId xmlns:a16="http://schemas.microsoft.com/office/drawing/2014/main" id="{7D11E447-FBF8-4552-B04D-88C343AD2334}"/>
                          </a:ext>
                        </a:extLst>
                      </p:cNvPr>
                      <p:cNvPicPr/>
                      <p:nvPr/>
                    </p:nvPicPr>
                    <p:blipFill>
                      <a:blip r:embed="rId20"/>
                      <a:stretch>
                        <a:fillRect/>
                      </a:stretch>
                    </p:blipFill>
                    <p:spPr>
                      <a:xfrm>
                        <a:off x="1588" y="1588"/>
                        <a:ext cx="1587" cy="1587"/>
                      </a:xfrm>
                      <a:prstGeom prst="rect">
                        <a:avLst/>
                      </a:prstGeom>
                    </p:spPr>
                  </p:pic>
                </p:oleObj>
              </mc:Fallback>
            </mc:AlternateContent>
          </a:graphicData>
        </a:graphic>
      </p:graphicFrame>
      <p:sp>
        <p:nvSpPr>
          <p:cNvPr id="10" name="Slide Number Placeholder 5"/>
          <p:cNvSpPr>
            <a:spLocks noGrp="1"/>
          </p:cNvSpPr>
          <p:nvPr>
            <p:ph type="sldNum" sz="quarter" idx="4"/>
          </p:nvPr>
        </p:nvSpPr>
        <p:spPr>
          <a:xfrm>
            <a:off x="420688" y="4826858"/>
            <a:ext cx="2133600" cy="273844"/>
          </a:xfrm>
          <a:prstGeom prst="rect">
            <a:avLst/>
          </a:prstGeom>
        </p:spPr>
        <p:txBody>
          <a:bodyPr vert="horz" lIns="91440" tIns="45720" rIns="91440" bIns="45720" rtlCol="0" anchor="ctr"/>
          <a:lstStyle>
            <a:lvl1pPr algn="l">
              <a:defRPr sz="800">
                <a:solidFill>
                  <a:schemeClr val="tx1">
                    <a:tint val="75000"/>
                  </a:schemeClr>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52D2AFC-71C4-4511-B128-4ECEE52D3027}" type="slidenum">
              <a:rPr kumimoji="0" lang="en-ZA" sz="800" b="0" i="0" u="none" strike="noStrike" kern="1200" cap="none" spc="0" normalizeH="0" baseline="0" noProof="0" smtClean="0">
                <a:ln>
                  <a:noFill/>
                </a:ln>
                <a:solidFill>
                  <a:srgbClr val="5C5C5C">
                    <a:tint val="75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ZA" sz="800" b="0" i="0" u="none" strike="noStrike" kern="1200" cap="none" spc="0" normalizeH="0" baseline="0" noProof="0" dirty="0">
              <a:ln>
                <a:noFill/>
              </a:ln>
              <a:solidFill>
                <a:srgbClr val="5C5C5C">
                  <a:tint val="75000"/>
                </a:srgbClr>
              </a:solidFill>
              <a:effectLst/>
              <a:uLnTx/>
              <a:uFillTx/>
              <a:latin typeface="Arial" panose="020B0604020202020204" pitchFamily="34" charset="0"/>
              <a:ea typeface="+mn-ea"/>
              <a:cs typeface="Arial" panose="020B0604020202020204" pitchFamily="34" charset="0"/>
            </a:endParaRPr>
          </a:p>
        </p:txBody>
      </p:sp>
      <p:grpSp>
        <p:nvGrpSpPr>
          <p:cNvPr id="6" name="Group 5"/>
          <p:cNvGrpSpPr/>
          <p:nvPr userDrawn="1"/>
        </p:nvGrpSpPr>
        <p:grpSpPr>
          <a:xfrm>
            <a:off x="428625" y="4711700"/>
            <a:ext cx="8272464" cy="71438"/>
            <a:chOff x="428625" y="4711700"/>
            <a:chExt cx="8272464" cy="71438"/>
          </a:xfrm>
        </p:grpSpPr>
        <p:sp>
          <p:nvSpPr>
            <p:cNvPr id="3" name="Rectangle 2"/>
            <p:cNvSpPr/>
            <p:nvPr/>
          </p:nvSpPr>
          <p:spPr>
            <a:xfrm>
              <a:off x="428625" y="4711700"/>
              <a:ext cx="2757488" cy="714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 name="Rectangle 3"/>
            <p:cNvSpPr/>
            <p:nvPr/>
          </p:nvSpPr>
          <p:spPr>
            <a:xfrm>
              <a:off x="3186113" y="4711700"/>
              <a:ext cx="2757488" cy="71438"/>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5" name="Rectangle 4"/>
            <p:cNvSpPr/>
            <p:nvPr/>
          </p:nvSpPr>
          <p:spPr>
            <a:xfrm>
              <a:off x="5943601" y="4711700"/>
              <a:ext cx="2757488" cy="71438"/>
            </a:xfrm>
            <a:prstGeom prst="rect">
              <a:avLst/>
            </a:prstGeom>
            <a:solidFill>
              <a:srgbClr val="94B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grpSp>
      <p:pic>
        <p:nvPicPr>
          <p:cNvPr id="2" name="Picture 1"/>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395289" y="411164"/>
            <a:ext cx="431800" cy="431800"/>
          </a:xfrm>
          <a:prstGeom prst="rect">
            <a:avLst/>
          </a:prstGeom>
        </p:spPr>
      </p:pic>
      <p:sp>
        <p:nvSpPr>
          <p:cNvPr id="8" name="Slide Number Placeholder 5"/>
          <p:cNvSpPr txBox="1">
            <a:spLocks/>
          </p:cNvSpPr>
          <p:nvPr userDrawn="1"/>
        </p:nvSpPr>
        <p:spPr>
          <a:xfrm>
            <a:off x="6614864" y="4827600"/>
            <a:ext cx="2133600" cy="273844"/>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ZA" sz="800" b="0" i="0" u="none" strike="noStrike" kern="1200" cap="none" spc="0" normalizeH="0" baseline="0" noProof="0" dirty="0">
                <a:ln>
                  <a:noFill/>
                </a:ln>
                <a:solidFill>
                  <a:srgbClr val="5C5C5C">
                    <a:tint val="75000"/>
                  </a:srgbClr>
                </a:solidFill>
                <a:effectLst/>
                <a:uLnTx/>
                <a:uFillTx/>
                <a:latin typeface="Arial" panose="020B0604020202020204" pitchFamily="34" charset="0"/>
                <a:ea typeface="+mn-ea"/>
                <a:cs typeface="Arial" panose="020B0604020202020204" pitchFamily="34" charset="0"/>
              </a:rPr>
              <a:t>CONFIDENTIAL</a:t>
            </a:r>
          </a:p>
        </p:txBody>
      </p:sp>
    </p:spTree>
    <p:extLst>
      <p:ext uri="{BB962C8B-B14F-4D97-AF65-F5344CB8AC3E}">
        <p14:creationId xmlns:p14="http://schemas.microsoft.com/office/powerpoint/2010/main" val="3635649681"/>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Lst>
  <p:hf hdr="0" ftr="0" dt="0"/>
  <p:txStyles>
    <p:titleStyle>
      <a:lvl1pPr algn="l" defTabSz="914400" rtl="0" eaLnBrk="1" latinLnBrk="0" hangingPunct="1">
        <a:spcBef>
          <a:spcPct val="0"/>
        </a:spcBef>
        <a:buNone/>
        <a:defRPr sz="2000" b="1"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A4A3A4"/>
          </p15:clr>
        </p15:guide>
        <p15:guide id="2" pos="751">
          <p15:clr>
            <a:srgbClr val="A4A3A4"/>
          </p15:clr>
        </p15:guide>
        <p15:guide id="3" orient="horz" pos="854">
          <p15:clr>
            <a:srgbClr val="A4A3A4"/>
          </p15:clr>
        </p15:guide>
        <p15:guide id="4" orient="horz" pos="1018">
          <p15:clr>
            <a:srgbClr val="A4A3A4"/>
          </p15:clr>
        </p15:guide>
        <p15:guide id="5" pos="5484">
          <p15:clr>
            <a:srgbClr val="A4A3A4"/>
          </p15:clr>
        </p15:guide>
        <p15:guide id="6" orient="horz" pos="2856">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tags" Target="../tags/tag39.xml"/><Relationship Id="rId6" Type="http://schemas.openxmlformats.org/officeDocument/2006/relationships/image" Target="../media/image1.emf"/><Relationship Id="rId5" Type="http://schemas.openxmlformats.org/officeDocument/2006/relationships/oleObject" Target="../embeddings/oleObject32.bin"/><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2.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0.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53.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1.bin"/></Relationships>
</file>

<file path=ppt/slides/_rels/slide13.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slideLayout" Target="../slideLayouts/slideLayout13.xml"/><Relationship Id="rId7" Type="http://schemas.openxmlformats.org/officeDocument/2006/relationships/image" Target="../media/image33.jp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1.emf"/><Relationship Id="rId5" Type="http://schemas.openxmlformats.org/officeDocument/2006/relationships/oleObject" Target="../embeddings/oleObject42.bin"/><Relationship Id="rId4" Type="http://schemas.openxmlformats.org/officeDocument/2006/relationships/notesSlide" Target="../notesSlides/notesSlide9.xml"/><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10.xml"/><Relationship Id="rId7" Type="http://schemas.openxmlformats.org/officeDocument/2006/relationships/image" Target="../media/image35.png"/><Relationship Id="rId2" Type="http://schemas.openxmlformats.org/officeDocument/2006/relationships/slideLayout" Target="../slideLayouts/slideLayout1.xml"/><Relationship Id="rId1" Type="http://schemas.openxmlformats.org/officeDocument/2006/relationships/tags" Target="../tags/tag56.xml"/><Relationship Id="rId6" Type="http://schemas.openxmlformats.org/officeDocument/2006/relationships/image" Target="../media/image34.png"/><Relationship Id="rId11" Type="http://schemas.openxmlformats.org/officeDocument/2006/relationships/image" Target="../media/image7.png"/><Relationship Id="rId5" Type="http://schemas.openxmlformats.org/officeDocument/2006/relationships/image" Target="../media/image1.emf"/><Relationship Id="rId10" Type="http://schemas.openxmlformats.org/officeDocument/2006/relationships/image" Target="../media/image38.png"/><Relationship Id="rId4" Type="http://schemas.openxmlformats.org/officeDocument/2006/relationships/oleObject" Target="../embeddings/oleObject43.bin"/><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11.xml"/><Relationship Id="rId7" Type="http://schemas.openxmlformats.org/officeDocument/2006/relationships/image" Target="../media/image41.png"/><Relationship Id="rId12"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57.xml"/><Relationship Id="rId6" Type="http://schemas.openxmlformats.org/officeDocument/2006/relationships/image" Target="../media/image40.png"/><Relationship Id="rId11" Type="http://schemas.openxmlformats.org/officeDocument/2006/relationships/image" Target="../media/image45.jpeg"/><Relationship Id="rId5" Type="http://schemas.openxmlformats.org/officeDocument/2006/relationships/image" Target="../media/image39.emf"/><Relationship Id="rId10" Type="http://schemas.openxmlformats.org/officeDocument/2006/relationships/image" Target="../media/image44.jpeg"/><Relationship Id="rId4" Type="http://schemas.openxmlformats.org/officeDocument/2006/relationships/oleObject" Target="../embeddings/oleObject44.bin"/><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slideLayout" Target="../slideLayouts/slideLayout13.xml"/><Relationship Id="rId7" Type="http://schemas.openxmlformats.org/officeDocument/2006/relationships/image" Target="../media/image46.jp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1.emf"/><Relationship Id="rId5" Type="http://schemas.openxmlformats.org/officeDocument/2006/relationships/oleObject" Target="../embeddings/oleObject45.bin"/><Relationship Id="rId4" Type="http://schemas.openxmlformats.org/officeDocument/2006/relationships/notesSlide" Target="../notesSlides/notesSlide12.xml"/><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46.bin"/><Relationship Id="rId7" Type="http://schemas.openxmlformats.org/officeDocument/2006/relationships/image" Target="../media/image50.jpeg"/><Relationship Id="rId2" Type="http://schemas.openxmlformats.org/officeDocument/2006/relationships/slideLayout" Target="../slideLayouts/slideLayout1.xml"/><Relationship Id="rId1" Type="http://schemas.openxmlformats.org/officeDocument/2006/relationships/tags" Target="../tags/tag60.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e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2.xml"/><Relationship Id="rId1" Type="http://schemas.openxmlformats.org/officeDocument/2006/relationships/tags" Target="../tags/tag6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png"/><Relationship Id="rId3" Type="http://schemas.openxmlformats.org/officeDocument/2006/relationships/tags" Target="../tags/tag65.xml"/><Relationship Id="rId21" Type="http://schemas.openxmlformats.org/officeDocument/2006/relationships/image" Target="../media/image63.png"/><Relationship Id="rId7" Type="http://schemas.openxmlformats.org/officeDocument/2006/relationships/oleObject" Target="../embeddings/oleObject47.bin"/><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gif"/><Relationship Id="rId2" Type="http://schemas.openxmlformats.org/officeDocument/2006/relationships/tags" Target="../tags/tag64.xml"/><Relationship Id="rId16" Type="http://schemas.openxmlformats.org/officeDocument/2006/relationships/image" Target="../media/image58.png"/><Relationship Id="rId20" Type="http://schemas.openxmlformats.org/officeDocument/2006/relationships/image" Target="../media/image62.jpeg"/><Relationship Id="rId1" Type="http://schemas.openxmlformats.org/officeDocument/2006/relationships/tags" Target="../tags/tag63.xml"/><Relationship Id="rId6" Type="http://schemas.openxmlformats.org/officeDocument/2006/relationships/slideLayout" Target="../slideLayouts/slideLayout1.xml"/><Relationship Id="rId11" Type="http://schemas.openxmlformats.org/officeDocument/2006/relationships/image" Target="../media/image53.PNG"/><Relationship Id="rId24" Type="http://schemas.openxmlformats.org/officeDocument/2006/relationships/image" Target="../media/image66.png"/><Relationship Id="rId5" Type="http://schemas.openxmlformats.org/officeDocument/2006/relationships/tags" Target="../tags/tag67.xml"/><Relationship Id="rId15" Type="http://schemas.openxmlformats.org/officeDocument/2006/relationships/image" Target="../media/image57.png"/><Relationship Id="rId23" Type="http://schemas.openxmlformats.org/officeDocument/2006/relationships/image" Target="../media/image65.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tags" Target="../tags/tag66.xml"/><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jpeg"/><Relationship Id="rId27"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6.emf"/><Relationship Id="rId5" Type="http://schemas.openxmlformats.org/officeDocument/2006/relationships/oleObject" Target="../embeddings/oleObject33.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3.xml"/><Relationship Id="rId7" Type="http://schemas.openxmlformats.org/officeDocument/2006/relationships/image" Target="../media/image69.jp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1.emf"/><Relationship Id="rId5" Type="http://schemas.openxmlformats.org/officeDocument/2006/relationships/oleObject" Target="../embeddings/oleObject48.bin"/><Relationship Id="rId4"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3.xml"/><Relationship Id="rId7" Type="http://schemas.openxmlformats.org/officeDocument/2006/relationships/slide" Target="slide57.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emf"/><Relationship Id="rId5" Type="http://schemas.openxmlformats.org/officeDocument/2006/relationships/oleObject" Target="../embeddings/oleObject49.bin"/><Relationship Id="rId4"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47.emf"/><Relationship Id="rId5" Type="http://schemas.openxmlformats.org/officeDocument/2006/relationships/oleObject" Target="../embeddings/oleObject50.bin"/><Relationship Id="rId4"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76.xml"/><Relationship Id="rId7" Type="http://schemas.openxmlformats.org/officeDocument/2006/relationships/image" Target="../media/image1.emf"/><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oleObject" Target="../embeddings/oleObject51.bin"/><Relationship Id="rId5" Type="http://schemas.openxmlformats.org/officeDocument/2006/relationships/notesSlide" Target="../notesSlides/notesSlide16.xml"/><Relationship Id="rId4"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39.emf"/><Relationship Id="rId5" Type="http://schemas.openxmlformats.org/officeDocument/2006/relationships/oleObject" Target="../embeddings/oleObject52.bin"/><Relationship Id="rId4"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47.emf"/><Relationship Id="rId5" Type="http://schemas.openxmlformats.org/officeDocument/2006/relationships/oleObject" Target="../embeddings/oleObject53.bin"/><Relationship Id="rId4"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39.emf"/><Relationship Id="rId5" Type="http://schemas.openxmlformats.org/officeDocument/2006/relationships/oleObject" Target="../embeddings/oleObject54.bin"/><Relationship Id="rId4"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70.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emf"/><Relationship Id="rId5" Type="http://schemas.openxmlformats.org/officeDocument/2006/relationships/oleObject" Target="../embeddings/oleObject55.bin"/><Relationship Id="rId4" Type="http://schemas.openxmlformats.org/officeDocument/2006/relationships/notesSlide" Target="../notesSlides/notesSlide20.xml"/><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1.emf"/><Relationship Id="rId5" Type="http://schemas.openxmlformats.org/officeDocument/2006/relationships/oleObject" Target="../embeddings/oleObject56.bin"/><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6.emf"/><Relationship Id="rId5" Type="http://schemas.openxmlformats.org/officeDocument/2006/relationships/oleObject" Target="../embeddings/oleObject34.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3.xml"/><Relationship Id="rId7" Type="http://schemas.openxmlformats.org/officeDocument/2006/relationships/slide" Target="slide58.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1.emf"/><Relationship Id="rId5" Type="http://schemas.openxmlformats.org/officeDocument/2006/relationships/oleObject" Target="../embeddings/oleObject57.bin"/><Relationship Id="rId4"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89.xml"/><Relationship Id="rId6" Type="http://schemas.openxmlformats.org/officeDocument/2006/relationships/image" Target="../media/image7.png"/><Relationship Id="rId5" Type="http://schemas.openxmlformats.org/officeDocument/2006/relationships/image" Target="../media/image39.emf"/><Relationship Id="rId4" Type="http://schemas.openxmlformats.org/officeDocument/2006/relationships/oleObject" Target="../embeddings/oleObject58.bin"/></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jpeg"/><Relationship Id="rId3" Type="http://schemas.openxmlformats.org/officeDocument/2006/relationships/slideLayout" Target="../slideLayouts/slideLayout1.xml"/><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tags" Target="../tags/tag91.xml"/><Relationship Id="rId16" Type="http://schemas.openxmlformats.org/officeDocument/2006/relationships/image" Target="../media/image7.png"/><Relationship Id="rId1" Type="http://schemas.openxmlformats.org/officeDocument/2006/relationships/tags" Target="../tags/tag90.xml"/><Relationship Id="rId6" Type="http://schemas.openxmlformats.org/officeDocument/2006/relationships/image" Target="../media/image39.emf"/><Relationship Id="rId11" Type="http://schemas.openxmlformats.org/officeDocument/2006/relationships/image" Target="../media/image75.png"/><Relationship Id="rId5" Type="http://schemas.openxmlformats.org/officeDocument/2006/relationships/oleObject" Target="../embeddings/oleObject59.bin"/><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notesSlide" Target="../notesSlides/notesSlide24.xml"/><Relationship Id="rId9" Type="http://schemas.openxmlformats.org/officeDocument/2006/relationships/image" Target="../media/image73.png"/><Relationship Id="rId14" Type="http://schemas.openxmlformats.org/officeDocument/2006/relationships/image" Target="../media/image78.png"/></Relationships>
</file>

<file path=ppt/slides/_rels/slide3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25.xml"/><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92.xml"/><Relationship Id="rId6" Type="http://schemas.openxmlformats.org/officeDocument/2006/relationships/image" Target="../media/image80.png"/><Relationship Id="rId5" Type="http://schemas.openxmlformats.org/officeDocument/2006/relationships/image" Target="../media/image39.emf"/><Relationship Id="rId4" Type="http://schemas.openxmlformats.org/officeDocument/2006/relationships/oleObject" Target="../embeddings/oleObject60.bin"/><Relationship Id="rId9" Type="http://schemas.openxmlformats.org/officeDocument/2006/relationships/image" Target="../media/image7.png"/></Relationships>
</file>

<file path=ppt/slides/_rels/slide3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26.xml"/><Relationship Id="rId7"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93.xml"/><Relationship Id="rId6" Type="http://schemas.openxmlformats.org/officeDocument/2006/relationships/image" Target="../media/image83.png"/><Relationship Id="rId5" Type="http://schemas.openxmlformats.org/officeDocument/2006/relationships/image" Target="../media/image39.emf"/><Relationship Id="rId10" Type="http://schemas.openxmlformats.org/officeDocument/2006/relationships/image" Target="../media/image7.png"/><Relationship Id="rId4" Type="http://schemas.openxmlformats.org/officeDocument/2006/relationships/oleObject" Target="../embeddings/oleObject61.bin"/><Relationship Id="rId9" Type="http://schemas.openxmlformats.org/officeDocument/2006/relationships/image" Target="../media/image86.png"/></Relationships>
</file>

<file path=ppt/slides/_rels/slide3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notesSlide" Target="../notesSlides/notesSlide27.xml"/><Relationship Id="rId7" Type="http://schemas.openxmlformats.org/officeDocument/2006/relationships/image" Target="../media/image88.png"/><Relationship Id="rId2" Type="http://schemas.openxmlformats.org/officeDocument/2006/relationships/slideLayout" Target="../slideLayouts/slideLayout1.xml"/><Relationship Id="rId1" Type="http://schemas.openxmlformats.org/officeDocument/2006/relationships/tags" Target="../tags/tag94.xml"/><Relationship Id="rId6" Type="http://schemas.openxmlformats.org/officeDocument/2006/relationships/image" Target="../media/image87.png"/><Relationship Id="rId5" Type="http://schemas.openxmlformats.org/officeDocument/2006/relationships/image" Target="../media/image39.emf"/><Relationship Id="rId4" Type="http://schemas.openxmlformats.org/officeDocument/2006/relationships/oleObject" Target="../embeddings/oleObject62.bin"/><Relationship Id="rId9" Type="http://schemas.openxmlformats.org/officeDocument/2006/relationships/image" Target="../media/image7.png"/></Relationships>
</file>

<file path=ppt/slides/_rels/slide3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slideLayout" Target="../slideLayouts/slideLayout13.xml"/><Relationship Id="rId7" Type="http://schemas.openxmlformats.org/officeDocument/2006/relationships/slide" Target="slide59.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emf"/><Relationship Id="rId5" Type="http://schemas.openxmlformats.org/officeDocument/2006/relationships/oleObject" Target="../embeddings/oleObject63.bin"/><Relationship Id="rId4"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1.xml"/><Relationship Id="rId1" Type="http://schemas.openxmlformats.org/officeDocument/2006/relationships/tags" Target="../tags/tag97.xml"/><Relationship Id="rId5" Type="http://schemas.openxmlformats.org/officeDocument/2006/relationships/image" Target="../media/image7.png"/><Relationship Id="rId4" Type="http://schemas.openxmlformats.org/officeDocument/2006/relationships/image" Target="../media/image6.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65.bin"/><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98.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image" Target="../media/image6.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1.xml"/><Relationship Id="rId1" Type="http://schemas.openxmlformats.org/officeDocument/2006/relationships/tags" Target="../tags/tag99.xml"/><Relationship Id="rId5" Type="http://schemas.openxmlformats.org/officeDocument/2006/relationships/image" Target="../media/image7.png"/><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emf"/><Relationship Id="rId5" Type="http://schemas.openxmlformats.org/officeDocument/2006/relationships/oleObject" Target="../embeddings/oleObject35.bin"/><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100.xml"/><Relationship Id="rId6" Type="http://schemas.openxmlformats.org/officeDocument/2006/relationships/image" Target="../media/image93.png"/><Relationship Id="rId5" Type="http://schemas.openxmlformats.org/officeDocument/2006/relationships/image" Target="../media/image1.emf"/><Relationship Id="rId4" Type="http://schemas.openxmlformats.org/officeDocument/2006/relationships/oleObject" Target="../embeddings/oleObject67.bin"/></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3.xml"/><Relationship Id="rId7" Type="http://schemas.openxmlformats.org/officeDocument/2006/relationships/slide" Target="slide60.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1.emf"/><Relationship Id="rId5" Type="http://schemas.openxmlformats.org/officeDocument/2006/relationships/oleObject" Target="../embeddings/oleObject68.bin"/><Relationship Id="rId4"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6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6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3.xml"/><Relationship Id="rId7" Type="http://schemas.openxmlformats.org/officeDocument/2006/relationships/image" Target="../media/image94.jp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1.emf"/><Relationship Id="rId5" Type="http://schemas.openxmlformats.org/officeDocument/2006/relationships/oleObject" Target="../embeddings/oleObject69.bin"/><Relationship Id="rId4"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105.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oleObject" Target="../embeddings/oleObject70.bin"/></Relationships>
</file>

<file path=ppt/slides/_rels/slide47.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7.png"/><Relationship Id="rId3" Type="http://schemas.openxmlformats.org/officeDocument/2006/relationships/notesSlide" Target="../notesSlides/notesSlide33.xml"/><Relationship Id="rId7" Type="http://schemas.openxmlformats.org/officeDocument/2006/relationships/image" Target="../media/image97.png"/><Relationship Id="rId12"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106.xml"/><Relationship Id="rId6" Type="http://schemas.openxmlformats.org/officeDocument/2006/relationships/image" Target="../media/image96.png"/><Relationship Id="rId11" Type="http://schemas.openxmlformats.org/officeDocument/2006/relationships/image" Target="../media/image100.png"/><Relationship Id="rId5" Type="http://schemas.openxmlformats.org/officeDocument/2006/relationships/image" Target="../media/image6.emf"/><Relationship Id="rId10" Type="http://schemas.openxmlformats.org/officeDocument/2006/relationships/image" Target="../media/image92.png"/><Relationship Id="rId4" Type="http://schemas.openxmlformats.org/officeDocument/2006/relationships/oleObject" Target="../embeddings/oleObject71.bin"/><Relationship Id="rId9" Type="http://schemas.openxmlformats.org/officeDocument/2006/relationships/image" Target="../media/image99.jpeg"/></Relationships>
</file>

<file path=ppt/slides/_rels/slide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notesSlide" Target="../notesSlides/notesSlide34.xml"/><Relationship Id="rId7" Type="http://schemas.openxmlformats.org/officeDocument/2006/relationships/image" Target="../media/image102.jpeg"/><Relationship Id="rId2" Type="http://schemas.openxmlformats.org/officeDocument/2006/relationships/slideLayout" Target="../slideLayouts/slideLayout1.xml"/><Relationship Id="rId1" Type="http://schemas.openxmlformats.org/officeDocument/2006/relationships/tags" Target="../tags/tag107.xml"/><Relationship Id="rId6" Type="http://schemas.openxmlformats.org/officeDocument/2006/relationships/image" Target="../media/image92.png"/><Relationship Id="rId5" Type="http://schemas.openxmlformats.org/officeDocument/2006/relationships/image" Target="../media/image6.emf"/><Relationship Id="rId10" Type="http://schemas.openxmlformats.org/officeDocument/2006/relationships/image" Target="../media/image7.png"/><Relationship Id="rId4" Type="http://schemas.openxmlformats.org/officeDocument/2006/relationships/oleObject" Target="../embeddings/oleObject72.bin"/><Relationship Id="rId9" Type="http://schemas.openxmlformats.org/officeDocument/2006/relationships/image" Target="../media/image100.png"/></Relationships>
</file>

<file path=ppt/slides/_rels/slide4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3.xml"/><Relationship Id="rId7" Type="http://schemas.openxmlformats.org/officeDocument/2006/relationships/image" Target="../media/image104.jp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1.emf"/><Relationship Id="rId5" Type="http://schemas.openxmlformats.org/officeDocument/2006/relationships/oleObject" Target="../embeddings/oleObject73.bin"/><Relationship Id="rId4"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110.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74.bin"/></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tags" Target="../tags/tag111.xml"/><Relationship Id="rId5" Type="http://schemas.openxmlformats.org/officeDocument/2006/relationships/image" Target="../media/image7.png"/><Relationship Id="rId4" Type="http://schemas.openxmlformats.org/officeDocument/2006/relationships/image" Target="../media/image10.emf"/></Relationships>
</file>

<file path=ppt/slides/_rels/slide5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3.xml"/><Relationship Id="rId7" Type="http://schemas.openxmlformats.org/officeDocument/2006/relationships/image" Target="../media/image105.jp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1.emf"/><Relationship Id="rId5" Type="http://schemas.openxmlformats.org/officeDocument/2006/relationships/oleObject" Target="../embeddings/oleObject76.bin"/><Relationship Id="rId4"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3.xml"/><Relationship Id="rId7" Type="http://schemas.openxmlformats.org/officeDocument/2006/relationships/image" Target="../media/image106.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emf"/><Relationship Id="rId5" Type="http://schemas.openxmlformats.org/officeDocument/2006/relationships/oleObject" Target="../embeddings/oleObject77.bin"/><Relationship Id="rId4" Type="http://schemas.openxmlformats.org/officeDocument/2006/relationships/notesSlide" Target="../notesSlides/notesSlide3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16.xml"/><Relationship Id="rId6" Type="http://schemas.openxmlformats.org/officeDocument/2006/relationships/slide" Target="slide13.xml"/><Relationship Id="rId5" Type="http://schemas.openxmlformats.org/officeDocument/2006/relationships/image" Target="../media/image1.emf"/><Relationship Id="rId4" Type="http://schemas.openxmlformats.org/officeDocument/2006/relationships/oleObject" Target="../embeddings/oleObject78.bin"/></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1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1.xml"/><Relationship Id="rId1" Type="http://schemas.openxmlformats.org/officeDocument/2006/relationships/tags" Target="../tags/tag117.xml"/><Relationship Id="rId6" Type="http://schemas.openxmlformats.org/officeDocument/2006/relationships/image" Target="../media/image7.png"/><Relationship Id="rId5" Type="http://schemas.openxmlformats.org/officeDocument/2006/relationships/slide" Target="slide22.xml"/><Relationship Id="rId4" Type="http://schemas.openxmlformats.org/officeDocument/2006/relationships/image" Target="../media/image10.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1.xml"/><Relationship Id="rId1" Type="http://schemas.openxmlformats.org/officeDocument/2006/relationships/tags" Target="../tags/tag118.xml"/><Relationship Id="rId6" Type="http://schemas.openxmlformats.org/officeDocument/2006/relationships/image" Target="../media/image7.png"/><Relationship Id="rId5" Type="http://schemas.openxmlformats.org/officeDocument/2006/relationships/slide" Target="slide30.xml"/><Relationship Id="rId4" Type="http://schemas.openxmlformats.org/officeDocument/2006/relationships/image" Target="../media/image10.emf"/></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13.xml"/><Relationship Id="rId7" Type="http://schemas.openxmlformats.org/officeDocument/2006/relationships/image" Target="../media/image8.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1.emf"/><Relationship Id="rId5" Type="http://schemas.openxmlformats.org/officeDocument/2006/relationships/oleObject" Target="../embeddings/oleObject36.bin"/><Relationship Id="rId4" Type="http://schemas.openxmlformats.org/officeDocument/2006/relationships/notesSlide" Target="../notesSlides/notesSlide5.xml"/><Relationship Id="rId9"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1.xml"/><Relationship Id="rId1" Type="http://schemas.openxmlformats.org/officeDocument/2006/relationships/tags" Target="../tags/tag119.xml"/><Relationship Id="rId6" Type="http://schemas.openxmlformats.org/officeDocument/2006/relationships/image" Target="../media/image7.png"/><Relationship Id="rId5" Type="http://schemas.openxmlformats.org/officeDocument/2006/relationships/slide" Target="slide41.xml"/><Relationship Id="rId4" Type="http://schemas.openxmlformats.org/officeDocument/2006/relationships/image" Target="../media/image47.emf"/></Relationships>
</file>

<file path=ppt/slides/_rels/slide6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3.xml"/><Relationship Id="rId7" Type="http://schemas.openxmlformats.org/officeDocument/2006/relationships/image" Target="../media/image107.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1.emf"/><Relationship Id="rId5" Type="http://schemas.openxmlformats.org/officeDocument/2006/relationships/oleObject" Target="../embeddings/oleObject82.bin"/><Relationship Id="rId4" Type="http://schemas.openxmlformats.org/officeDocument/2006/relationships/notesSlide" Target="../notesSlides/notesSlide40.xml"/></Relationships>
</file>

<file path=ppt/slides/_rels/slide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7.png"/><Relationship Id="rId5" Type="http://schemas.openxmlformats.org/officeDocument/2006/relationships/image" Target="../media/image10.emf"/><Relationship Id="rId4" Type="http://schemas.openxmlformats.org/officeDocument/2006/relationships/oleObject" Target="../embeddings/oleObject37.bin"/></Relationships>
</file>

<file path=ppt/slides/_rels/slide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tags" Target="../tags/tag50.xml"/><Relationship Id="rId5" Type="http://schemas.openxmlformats.org/officeDocument/2006/relationships/image" Target="../media/image7.png"/><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jpeg"/><Relationship Id="rId18" Type="http://schemas.openxmlformats.org/officeDocument/2006/relationships/image" Target="../media/image24.png"/><Relationship Id="rId3" Type="http://schemas.openxmlformats.org/officeDocument/2006/relationships/notesSlide" Target="../notesSlides/notesSlide6.xml"/><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slideLayout" Target="../slideLayouts/slideLayout1.xml"/><Relationship Id="rId16" Type="http://schemas.openxmlformats.org/officeDocument/2006/relationships/image" Target="../media/image22.jpeg"/><Relationship Id="rId20" Type="http://schemas.openxmlformats.org/officeDocument/2006/relationships/image" Target="../media/image7.png"/><Relationship Id="rId1" Type="http://schemas.openxmlformats.org/officeDocument/2006/relationships/tags" Target="../tags/tag51.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emf"/><Relationship Id="rId15" Type="http://schemas.openxmlformats.org/officeDocument/2006/relationships/image" Target="../media/image21.png"/><Relationship Id="rId10" Type="http://schemas.openxmlformats.org/officeDocument/2006/relationships/image" Target="../media/image16.jpeg"/><Relationship Id="rId19" Type="http://schemas.openxmlformats.org/officeDocument/2006/relationships/image" Target="../media/image25.png"/><Relationship Id="rId4" Type="http://schemas.openxmlformats.org/officeDocument/2006/relationships/oleObject" Target="../embeddings/oleObject39.bin"/><Relationship Id="rId9" Type="http://schemas.openxmlformats.org/officeDocument/2006/relationships/image" Target="../media/image15.jpe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4" descr="8.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0" y="0"/>
            <a:ext cx="9144000" cy="5143500"/>
          </a:xfrm>
          <a:prstGeom prst="rect">
            <a:avLst/>
          </a:prstGeom>
        </p:spPr>
      </p:pic>
      <p:graphicFrame>
        <p:nvGraphicFramePr>
          <p:cNvPr id="2" name="Object 1" hidden="1">
            <a:extLst>
              <a:ext uri="{FF2B5EF4-FFF2-40B4-BE49-F238E27FC236}">
                <a16:creationId xmlns:a16="http://schemas.microsoft.com/office/drawing/2014/main" id="{A0FB4623-B27F-438B-87D1-D1665A3AAE7C}"/>
              </a:ext>
            </a:extLst>
          </p:cNvPr>
          <p:cNvGraphicFramePr>
            <a:graphicFrameLocks noChangeAspect="1"/>
          </p:cNvGraphicFramePr>
          <p:nvPr>
            <p:custDataLst>
              <p:tags r:id="rId1"/>
            </p:custDataLst>
            <p:extLst>
              <p:ext uri="{D42A27DB-BD31-4B8C-83A1-F6EECF244321}">
                <p14:modId xmlns:p14="http://schemas.microsoft.com/office/powerpoint/2010/main" val="35174212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5" name="Title 2"/>
          <p:cNvSpPr>
            <a:spLocks noGrp="1"/>
          </p:cNvSpPr>
          <p:nvPr>
            <p:ph type="ctrTitle"/>
          </p:nvPr>
        </p:nvSpPr>
        <p:spPr>
          <a:xfrm>
            <a:off x="421480" y="3046224"/>
            <a:ext cx="8207375" cy="1047145"/>
          </a:xfrm>
        </p:spPr>
        <p:txBody>
          <a:bodyPr/>
          <a:lstStyle/>
          <a:p>
            <a:r>
              <a:rPr lang="en-US" sz="3000" dirty="0"/>
              <a:t>Online Marketplace and B2B-centric Services</a:t>
            </a:r>
          </a:p>
        </p:txBody>
      </p:sp>
      <p:sp>
        <p:nvSpPr>
          <p:cNvPr id="16" name="Subtitle 3"/>
          <p:cNvSpPr txBox="1">
            <a:spLocks/>
          </p:cNvSpPr>
          <p:nvPr/>
        </p:nvSpPr>
        <p:spPr>
          <a:xfrm>
            <a:off x="400049" y="4164431"/>
            <a:ext cx="8198535" cy="71476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800" kern="1200">
                <a:solidFill>
                  <a:srgbClr val="FFFFFF"/>
                </a:solidFill>
                <a:latin typeface="Arial" panose="020B0604020202020204" pitchFamily="34" charset="0"/>
                <a:ea typeface="+mn-ea"/>
                <a:cs typeface="Arial" panose="020B0604020202020204" pitchFamily="34" charset="0"/>
              </a:defRPr>
            </a:lvl1pPr>
            <a:lvl2pPr marL="457200" indent="0" algn="ctr" defTabSz="914400" rtl="0" eaLnBrk="1" latinLnBrk="0" hangingPunct="1">
              <a:spcBef>
                <a:spcPct val="20000"/>
              </a:spcBef>
              <a:buFont typeface="Arial" panose="020B0604020202020204" pitchFamily="34" charset="0"/>
              <a:buNone/>
              <a:defRPr sz="18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Arial" panose="020B0604020202020204"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anose="020B0604020202020204" pitchFamily="34" charset="0"/>
              <a:buNone/>
              <a:defRPr sz="14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anose="020B0604020202020204" pitchFamily="34" charset="0"/>
              <a:buNone/>
              <a:defRPr sz="1400" kern="120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i="1" dirty="0"/>
              <a:t>Part 1 - </a:t>
            </a:r>
            <a:r>
              <a:rPr lang="en-US" b="1" i="1" dirty="0">
                <a:solidFill>
                  <a:srgbClr val="DE002B"/>
                </a:solidFill>
              </a:rPr>
              <a:t>Global</a:t>
            </a:r>
            <a:r>
              <a:rPr lang="en-US" i="1" dirty="0"/>
              <a:t> for customers to easily get access to products.</a:t>
            </a:r>
          </a:p>
          <a:p>
            <a:endParaRPr lang="en-US" i="1" dirty="0"/>
          </a:p>
        </p:txBody>
      </p:sp>
      <p:pic>
        <p:nvPicPr>
          <p:cNvPr id="4" name="Picture 3" descr="Application&#10;&#10;Description automatically generated">
            <a:extLst>
              <a:ext uri="{FF2B5EF4-FFF2-40B4-BE49-F238E27FC236}">
                <a16:creationId xmlns:a16="http://schemas.microsoft.com/office/drawing/2014/main" id="{BF672907-9845-4A35-A9BE-DF88CBF78DD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712068" cy="1624519"/>
          </a:xfrm>
          <a:prstGeom prst="rect">
            <a:avLst/>
          </a:prstGeom>
        </p:spPr>
      </p:pic>
    </p:spTree>
    <p:extLst>
      <p:ext uri="{BB962C8B-B14F-4D97-AF65-F5344CB8AC3E}">
        <p14:creationId xmlns:p14="http://schemas.microsoft.com/office/powerpoint/2010/main" val="1662739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ource">
            <a:extLst>
              <a:ext uri="{FF2B5EF4-FFF2-40B4-BE49-F238E27FC236}">
                <a16:creationId xmlns:a16="http://schemas.microsoft.com/office/drawing/2014/main" id="{2E02663F-009F-46A2-9DF9-D5E37BA7EC48}"/>
              </a:ext>
            </a:extLst>
          </p:cNvPr>
          <p:cNvSpPr txBox="1"/>
          <p:nvPr/>
        </p:nvSpPr>
        <p:spPr>
          <a:xfrm>
            <a:off x="1197113" y="4896112"/>
            <a:ext cx="577081"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a:t>
            </a:r>
            <a:r>
              <a:rPr lang="en-US" sz="675" dirty="0" err="1">
                <a:latin typeface="Arial" panose="020B0604020202020204" pitchFamily="34" charset="0"/>
                <a:sym typeface="+mn-lt"/>
              </a:rPr>
              <a:t>GSMA</a:t>
            </a:r>
            <a:endParaRPr lang="en-US" sz="675" dirty="0">
              <a:latin typeface="Arial" panose="020B0604020202020204" pitchFamily="34" charset="0"/>
              <a:sym typeface="+mn-lt"/>
            </a:endParaRPr>
          </a:p>
        </p:txBody>
      </p:sp>
      <p:sp>
        <p:nvSpPr>
          <p:cNvPr id="36" name="Title 2">
            <a:extLst>
              <a:ext uri="{FF2B5EF4-FFF2-40B4-BE49-F238E27FC236}">
                <a16:creationId xmlns:a16="http://schemas.microsoft.com/office/drawing/2014/main" id="{EE5DDCB3-9A02-464C-AEBB-9348EC0FBCFD}"/>
              </a:ext>
            </a:extLst>
          </p:cNvPr>
          <p:cNvSpPr txBox="1">
            <a:spLocks/>
          </p:cNvSpPr>
          <p:nvPr/>
        </p:nvSpPr>
        <p:spPr>
          <a:xfrm>
            <a:off x="1197113" y="396000"/>
            <a:ext cx="7600445" cy="656416"/>
          </a:xfrm>
          <a:prstGeom prst="rect">
            <a:avLst/>
          </a:prstGeom>
        </p:spPr>
        <p:txBody>
          <a:bodyPr vert="horz" wrap="square" lIns="0" tIns="0" rIns="0" bIns="0" rtlCol="0" anchor="t" anchorCtr="0">
            <a:noAutofit/>
          </a:bodyPr>
          <a:lstStyle>
            <a:lvl1pPr algn="l" defTabSz="914400" rtl="0" eaLnBrk="1" latinLnBrk="0" hangingPunct="1">
              <a:spcBef>
                <a:spcPct val="0"/>
              </a:spcBef>
              <a:buNone/>
              <a:defRPr sz="2400" b="1" kern="1200">
                <a:solidFill>
                  <a:srgbClr val="575756"/>
                </a:solidFill>
                <a:latin typeface="Arial" panose="020B0604020202020204" pitchFamily="34" charset="0"/>
                <a:ea typeface="+mj-ea"/>
                <a:cs typeface="Arial" panose="020B0604020202020204" pitchFamily="34" charset="0"/>
              </a:defRPr>
            </a:lvl1pPr>
          </a:lstStyle>
          <a:p>
            <a:pPr>
              <a:lnSpc>
                <a:spcPct val="90000"/>
              </a:lnSpc>
            </a:pPr>
            <a:r>
              <a:rPr lang="en-GB" sz="2100" dirty="0"/>
              <a:t>Moreover, gnu board and young-cart have a number of assets and capabilities that can be leveraged for shop-</a:t>
            </a:r>
            <a:r>
              <a:rPr lang="en-GB" sz="2100" dirty="0" err="1"/>
              <a:t>fas</a:t>
            </a:r>
            <a:endParaRPr lang="en-US" sz="2100" dirty="0"/>
          </a:p>
        </p:txBody>
      </p:sp>
      <p:grpSp>
        <p:nvGrpSpPr>
          <p:cNvPr id="71" name="Group 70"/>
          <p:cNvGrpSpPr/>
          <p:nvPr/>
        </p:nvGrpSpPr>
        <p:grpSpPr>
          <a:xfrm>
            <a:off x="649203" y="1166931"/>
            <a:ext cx="7979365" cy="3395379"/>
            <a:chOff x="737915" y="1166931"/>
            <a:chExt cx="7979365" cy="3395379"/>
          </a:xfrm>
        </p:grpSpPr>
        <p:grpSp>
          <p:nvGrpSpPr>
            <p:cNvPr id="62" name="Group 61"/>
            <p:cNvGrpSpPr/>
            <p:nvPr/>
          </p:nvGrpSpPr>
          <p:grpSpPr>
            <a:xfrm>
              <a:off x="1197113" y="1191948"/>
              <a:ext cx="7520167" cy="3342933"/>
              <a:chOff x="1197113" y="1191948"/>
              <a:chExt cx="7520167" cy="3342933"/>
            </a:xfrm>
          </p:grpSpPr>
          <p:grpSp>
            <p:nvGrpSpPr>
              <p:cNvPr id="31" name="Group 30"/>
              <p:cNvGrpSpPr/>
              <p:nvPr/>
            </p:nvGrpSpPr>
            <p:grpSpPr>
              <a:xfrm>
                <a:off x="1197113" y="1191948"/>
                <a:ext cx="7399313" cy="381137"/>
                <a:chOff x="1197113" y="1355724"/>
                <a:chExt cx="7399313" cy="381137"/>
              </a:xfrm>
            </p:grpSpPr>
            <p:sp>
              <p:nvSpPr>
                <p:cNvPr id="37" name="Rectangle 36">
                  <a:extLst>
                    <a:ext uri="{FF2B5EF4-FFF2-40B4-BE49-F238E27FC236}">
                      <a16:creationId xmlns:a16="http://schemas.microsoft.com/office/drawing/2014/main" id="{D797409B-2F4A-4546-B758-BE7787ED9C88}"/>
                    </a:ext>
                  </a:extLst>
                </p:cNvPr>
                <p:cNvSpPr/>
                <p:nvPr/>
              </p:nvSpPr>
              <p:spPr>
                <a:xfrm>
                  <a:off x="1197113" y="1355724"/>
                  <a:ext cx="1162909" cy="381137"/>
                </a:xfrm>
                <a:prstGeom prst="rect">
                  <a:avLst/>
                </a:prstGeom>
                <a:solidFill>
                  <a:schemeClr val="accent3"/>
                </a:solid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0" rIns="36000" bIns="0" rtlCol="0" anchor="ctr"/>
                <a:lstStyle/>
                <a:p>
                  <a:r>
                    <a:rPr lang="en-US" sz="900" b="1" dirty="0">
                      <a:latin typeface="+mj-lt"/>
                    </a:rPr>
                    <a:t>Customer base</a:t>
                  </a:r>
                </a:p>
              </p:txBody>
            </p:sp>
            <p:sp>
              <p:nvSpPr>
                <p:cNvPr id="42" name="RBContent10">
                  <a:extLst>
                    <a:ext uri="{FF2B5EF4-FFF2-40B4-BE49-F238E27FC236}">
                      <a16:creationId xmlns:a16="http://schemas.microsoft.com/office/drawing/2014/main" id="{3F40BD8B-CE17-48DA-81D2-F16779EC8BDC}"/>
                    </a:ext>
                  </a:extLst>
                </p:cNvPr>
                <p:cNvSpPr txBox="1">
                  <a:spLocks/>
                </p:cNvSpPr>
                <p:nvPr/>
              </p:nvSpPr>
              <p:spPr>
                <a:xfrm>
                  <a:off x="2476349" y="1360279"/>
                  <a:ext cx="6120077" cy="372025"/>
                </a:xfrm>
                <a:prstGeom prst="rect">
                  <a:avLst/>
                </a:prstGeom>
                <a:noFill/>
                <a:ln w="9525">
                  <a:noFill/>
                </a:ln>
              </p:spPr>
              <p:txBody>
                <a:bodyPr vert="horz" wrap="square" lIns="0" tIns="0" rIns="0" bIns="0" rtlCol="0" anchor="ctr">
                  <a:spAutoFit/>
                </a:bodyPr>
                <a:lstStyle/>
                <a:p>
                  <a:pPr marL="171450" lvl="1" indent="-171450">
                    <a:lnSpc>
                      <a:spcPct val="85000"/>
                    </a:lnSpc>
                    <a:spcAft>
                      <a:spcPts val="300"/>
                    </a:spcAft>
                    <a:buClr>
                      <a:schemeClr val="accent1"/>
                    </a:buClr>
                    <a:buSzPct val="100000"/>
                    <a:buFont typeface="Wingdings" panose="05000000000000000000" pitchFamily="2" charset="2"/>
                    <a:buChar char="§"/>
                  </a:pPr>
                  <a:r>
                    <a:rPr lang="en-US" sz="850" dirty="0">
                      <a:latin typeface="Arial" panose="020B0604020202020204" pitchFamily="34" charset="0"/>
                      <a:ea typeface="SimSun" pitchFamily="2" charset="-122"/>
                      <a:sym typeface="+mn-lt"/>
                    </a:rPr>
                    <a:t>444m mobile phone subscribers (44% penetration) and 747m SIM connections in SSA (2017)</a:t>
                  </a:r>
                </a:p>
                <a:p>
                  <a:pPr marL="171450" lvl="1" indent="-171450">
                    <a:lnSpc>
                      <a:spcPct val="85000"/>
                    </a:lnSpc>
                    <a:spcAft>
                      <a:spcPts val="300"/>
                    </a:spcAft>
                    <a:buClr>
                      <a:schemeClr val="accent1"/>
                    </a:buClr>
                    <a:buSzPct val="100000"/>
                    <a:buFont typeface="Wingdings" panose="05000000000000000000" pitchFamily="2" charset="2"/>
                    <a:buChar char="§"/>
                  </a:pPr>
                  <a:r>
                    <a:rPr lang="en-US" sz="850" dirty="0">
                      <a:latin typeface="Arial" panose="020B0604020202020204" pitchFamily="34" charset="0"/>
                      <a:ea typeface="SimSun" pitchFamily="2" charset="-122"/>
                      <a:sym typeface="+mn-lt"/>
                    </a:rPr>
                    <a:t>338m registered mobile money users is SSA (2017). Of these, 122m were active on a 90-day basis and 87m were active on a monthly basis</a:t>
                  </a:r>
                </a:p>
              </p:txBody>
            </p:sp>
          </p:grpSp>
          <p:grpSp>
            <p:nvGrpSpPr>
              <p:cNvPr id="33" name="Group 32"/>
              <p:cNvGrpSpPr/>
              <p:nvPr/>
            </p:nvGrpSpPr>
            <p:grpSpPr>
              <a:xfrm>
                <a:off x="1197113" y="1687022"/>
                <a:ext cx="7399313" cy="381137"/>
                <a:chOff x="1197113" y="1822060"/>
                <a:chExt cx="7399313" cy="381137"/>
              </a:xfrm>
            </p:grpSpPr>
            <p:sp>
              <p:nvSpPr>
                <p:cNvPr id="38" name="Rectangle 37">
                  <a:extLst>
                    <a:ext uri="{FF2B5EF4-FFF2-40B4-BE49-F238E27FC236}">
                      <a16:creationId xmlns:a16="http://schemas.microsoft.com/office/drawing/2014/main" id="{48B253B4-BF17-486A-ACF8-E9FCA7B032CC}"/>
                    </a:ext>
                  </a:extLst>
                </p:cNvPr>
                <p:cNvSpPr/>
                <p:nvPr/>
              </p:nvSpPr>
              <p:spPr>
                <a:xfrm>
                  <a:off x="1197113" y="1822060"/>
                  <a:ext cx="1162909" cy="381137"/>
                </a:xfrm>
                <a:prstGeom prst="rect">
                  <a:avLst/>
                </a:prstGeom>
                <a:solidFill>
                  <a:schemeClr val="accent3"/>
                </a:solid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0" rIns="36000" bIns="0" rtlCol="0" anchor="ctr"/>
                <a:lstStyle/>
                <a:p>
                  <a:r>
                    <a:rPr lang="en-US" sz="900" b="1" dirty="0">
                      <a:latin typeface="+mj-lt"/>
                    </a:rPr>
                    <a:t>Distribution network</a:t>
                  </a:r>
                </a:p>
              </p:txBody>
            </p:sp>
            <p:sp>
              <p:nvSpPr>
                <p:cNvPr id="43" name="RBContent10">
                  <a:extLst>
                    <a:ext uri="{FF2B5EF4-FFF2-40B4-BE49-F238E27FC236}">
                      <a16:creationId xmlns:a16="http://schemas.microsoft.com/office/drawing/2014/main" id="{FB162243-A2EE-4606-8DFF-2A042A6EDB93}"/>
                    </a:ext>
                  </a:extLst>
                </p:cNvPr>
                <p:cNvSpPr txBox="1">
                  <a:spLocks/>
                </p:cNvSpPr>
                <p:nvPr/>
              </p:nvSpPr>
              <p:spPr>
                <a:xfrm>
                  <a:off x="2476349" y="1882208"/>
                  <a:ext cx="6120077" cy="260841"/>
                </a:xfrm>
                <a:prstGeom prst="rect">
                  <a:avLst/>
                </a:prstGeom>
                <a:noFill/>
                <a:ln w="9525">
                  <a:noFill/>
                </a:ln>
              </p:spPr>
              <p:txBody>
                <a:bodyPr vert="horz" wrap="square" lIns="0" tIns="0" rIns="0" bIns="0" rtlCol="0" anchor="ctr">
                  <a:spAutoFit/>
                </a:bodyPr>
                <a:lstStyle/>
                <a:p>
                  <a:pPr marL="171450" lvl="1" indent="-171450">
                    <a:lnSpc>
                      <a:spcPct val="85000"/>
                    </a:lnSpc>
                    <a:spcAft>
                      <a:spcPts val="300"/>
                    </a:spcAft>
                    <a:buClr>
                      <a:schemeClr val="accent1"/>
                    </a:buClr>
                    <a:buSzPct val="100000"/>
                    <a:buFont typeface="Wingdings" panose="05000000000000000000" pitchFamily="2" charset="2"/>
                    <a:buChar char="§"/>
                  </a:pPr>
                  <a:r>
                    <a:rPr lang="en-US" sz="850" dirty="0">
                      <a:latin typeface="Arial" panose="020B0604020202020204" pitchFamily="34" charset="0"/>
                      <a:ea typeface="SimSun" pitchFamily="2" charset="-122"/>
                      <a:sym typeface="+mn-lt"/>
                    </a:rPr>
                    <a:t>There are 1.8m registered agents and many other local shops that enable cash-in.</a:t>
                  </a:r>
                </a:p>
                <a:p>
                  <a:pPr marL="171450" lvl="1" indent="-171450">
                    <a:lnSpc>
                      <a:spcPct val="85000"/>
                    </a:lnSpc>
                    <a:spcAft>
                      <a:spcPts val="300"/>
                    </a:spcAft>
                    <a:buClr>
                      <a:schemeClr val="accent1"/>
                    </a:buClr>
                    <a:buSzPct val="100000"/>
                    <a:buFont typeface="Wingdings" panose="05000000000000000000" pitchFamily="2" charset="2"/>
                    <a:buChar char="§"/>
                  </a:pPr>
                  <a:r>
                    <a:rPr lang="en-US" sz="850" dirty="0">
                      <a:latin typeface="Arial" panose="020B0604020202020204" pitchFamily="34" charset="0"/>
                      <a:ea typeface="SimSun" pitchFamily="2" charset="-122"/>
                      <a:sym typeface="+mn-lt"/>
                    </a:rPr>
                    <a:t>95%+ of cash-ins and cash-outs are performed by agents</a:t>
                  </a:r>
                </a:p>
              </p:txBody>
            </p:sp>
          </p:grpSp>
          <p:grpSp>
            <p:nvGrpSpPr>
              <p:cNvPr id="57" name="Group 56"/>
              <p:cNvGrpSpPr/>
              <p:nvPr/>
            </p:nvGrpSpPr>
            <p:grpSpPr>
              <a:xfrm>
                <a:off x="1197113" y="2182096"/>
                <a:ext cx="7399313" cy="381137"/>
                <a:chOff x="1197113" y="2288397"/>
                <a:chExt cx="7399313" cy="381137"/>
              </a:xfrm>
            </p:grpSpPr>
            <p:sp>
              <p:nvSpPr>
                <p:cNvPr id="39" name="Rectangle 38">
                  <a:extLst>
                    <a:ext uri="{FF2B5EF4-FFF2-40B4-BE49-F238E27FC236}">
                      <a16:creationId xmlns:a16="http://schemas.microsoft.com/office/drawing/2014/main" id="{1AD5D4D9-44FA-4C04-B073-47C42E3F8122}"/>
                    </a:ext>
                  </a:extLst>
                </p:cNvPr>
                <p:cNvSpPr/>
                <p:nvPr/>
              </p:nvSpPr>
              <p:spPr>
                <a:xfrm>
                  <a:off x="1197113" y="2288397"/>
                  <a:ext cx="1162909" cy="381137"/>
                </a:xfrm>
                <a:prstGeom prst="rect">
                  <a:avLst/>
                </a:prstGeom>
                <a:solidFill>
                  <a:schemeClr val="accent3"/>
                </a:solid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0" rIns="36000" bIns="0" rtlCol="0" anchor="ctr"/>
                <a:lstStyle/>
                <a:p>
                  <a:r>
                    <a:rPr lang="en-US" sz="900" b="1">
                      <a:latin typeface="+mj-lt"/>
                    </a:rPr>
                    <a:t>Channel</a:t>
                  </a:r>
                </a:p>
              </p:txBody>
            </p:sp>
            <p:sp>
              <p:nvSpPr>
                <p:cNvPr id="44" name="RBContent10">
                  <a:extLst>
                    <a:ext uri="{FF2B5EF4-FFF2-40B4-BE49-F238E27FC236}">
                      <a16:creationId xmlns:a16="http://schemas.microsoft.com/office/drawing/2014/main" id="{2A9607CE-4D47-4856-9CF0-731C3DE4BDCB}"/>
                    </a:ext>
                  </a:extLst>
                </p:cNvPr>
                <p:cNvSpPr txBox="1">
                  <a:spLocks/>
                </p:cNvSpPr>
                <p:nvPr/>
              </p:nvSpPr>
              <p:spPr>
                <a:xfrm>
                  <a:off x="2476349" y="2348545"/>
                  <a:ext cx="6120077" cy="260841"/>
                </a:xfrm>
                <a:prstGeom prst="rect">
                  <a:avLst/>
                </a:prstGeom>
                <a:noFill/>
                <a:ln w="9525">
                  <a:noFill/>
                </a:ln>
              </p:spPr>
              <p:txBody>
                <a:bodyPr vert="horz" wrap="square" lIns="0" tIns="0" rIns="0" bIns="0" rtlCol="0" anchor="ctr">
                  <a:spAutoFit/>
                </a:bodyPr>
                <a:lstStyle/>
                <a:p>
                  <a:pPr marL="171450" lvl="1" indent="-171450">
                    <a:lnSpc>
                      <a:spcPct val="85000"/>
                    </a:lnSpc>
                    <a:spcAft>
                      <a:spcPts val="300"/>
                    </a:spcAft>
                    <a:buClr>
                      <a:schemeClr val="accent1"/>
                    </a:buClr>
                    <a:buSzPct val="100000"/>
                    <a:buFont typeface="Wingdings" panose="05000000000000000000" pitchFamily="2" charset="2"/>
                    <a:buChar char="§"/>
                  </a:pPr>
                  <a:r>
                    <a:rPr lang="en-US" sz="850" dirty="0">
                      <a:latin typeface="Arial" panose="020B0604020202020204" pitchFamily="34" charset="0"/>
                      <a:ea typeface="SimSun" pitchFamily="2" charset="-122"/>
                      <a:sym typeface="+mn-lt"/>
                    </a:rPr>
                    <a:t>Operators can control USSD channel directly (mobile phones)</a:t>
                  </a:r>
                </a:p>
                <a:p>
                  <a:pPr marL="171450" lvl="1" indent="-171450">
                    <a:lnSpc>
                      <a:spcPct val="85000"/>
                    </a:lnSpc>
                    <a:spcAft>
                      <a:spcPts val="300"/>
                    </a:spcAft>
                    <a:buClr>
                      <a:schemeClr val="accent1"/>
                    </a:buClr>
                    <a:buSzPct val="100000"/>
                    <a:buFont typeface="Wingdings" panose="05000000000000000000" pitchFamily="2" charset="2"/>
                    <a:buChar char="§"/>
                  </a:pPr>
                  <a:r>
                    <a:rPr lang="en-US" sz="850" dirty="0">
                      <a:latin typeface="Arial" panose="020B0604020202020204" pitchFamily="34" charset="0"/>
                      <a:ea typeface="SimSun" pitchFamily="2" charset="-122"/>
                      <a:sym typeface="+mn-lt"/>
                    </a:rPr>
                    <a:t>OTT offering likely to be stronger competition to mobile money (smartphones)</a:t>
                  </a:r>
                </a:p>
              </p:txBody>
            </p:sp>
          </p:grpSp>
          <p:grpSp>
            <p:nvGrpSpPr>
              <p:cNvPr id="58" name="Group 57"/>
              <p:cNvGrpSpPr/>
              <p:nvPr/>
            </p:nvGrpSpPr>
            <p:grpSpPr>
              <a:xfrm>
                <a:off x="1197113" y="2662490"/>
                <a:ext cx="7399313" cy="381137"/>
                <a:chOff x="1197113" y="2754733"/>
                <a:chExt cx="7399313" cy="381137"/>
              </a:xfrm>
            </p:grpSpPr>
            <p:sp>
              <p:nvSpPr>
                <p:cNvPr id="40" name="Rectangle 39">
                  <a:extLst>
                    <a:ext uri="{FF2B5EF4-FFF2-40B4-BE49-F238E27FC236}">
                      <a16:creationId xmlns:a16="http://schemas.microsoft.com/office/drawing/2014/main" id="{AB35FAF1-E015-4297-828B-3D88AE370C88}"/>
                    </a:ext>
                  </a:extLst>
                </p:cNvPr>
                <p:cNvSpPr/>
                <p:nvPr/>
              </p:nvSpPr>
              <p:spPr>
                <a:xfrm>
                  <a:off x="1197113" y="2754733"/>
                  <a:ext cx="1162909" cy="381137"/>
                </a:xfrm>
                <a:prstGeom prst="rect">
                  <a:avLst/>
                </a:prstGeom>
                <a:solidFill>
                  <a:schemeClr val="accent3"/>
                </a:solid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0" rIns="36000" bIns="0" rtlCol="0" anchor="ctr"/>
                <a:lstStyle/>
                <a:p>
                  <a:r>
                    <a:rPr lang="en-US" sz="900" b="1">
                      <a:latin typeface="+mj-lt"/>
                    </a:rPr>
                    <a:t>Brand</a:t>
                  </a:r>
                </a:p>
              </p:txBody>
            </p:sp>
            <p:sp>
              <p:nvSpPr>
                <p:cNvPr id="45" name="RBContent10">
                  <a:extLst>
                    <a:ext uri="{FF2B5EF4-FFF2-40B4-BE49-F238E27FC236}">
                      <a16:creationId xmlns:a16="http://schemas.microsoft.com/office/drawing/2014/main" id="{55A6EFD3-FD80-48F9-A01A-C825011536B2}"/>
                    </a:ext>
                  </a:extLst>
                </p:cNvPr>
                <p:cNvSpPr txBox="1">
                  <a:spLocks/>
                </p:cNvSpPr>
                <p:nvPr/>
              </p:nvSpPr>
              <p:spPr>
                <a:xfrm>
                  <a:off x="2476349" y="2759289"/>
                  <a:ext cx="6120077" cy="372025"/>
                </a:xfrm>
                <a:prstGeom prst="rect">
                  <a:avLst/>
                </a:prstGeom>
                <a:noFill/>
                <a:ln w="9525">
                  <a:noFill/>
                </a:ln>
              </p:spPr>
              <p:txBody>
                <a:bodyPr vert="horz" wrap="square" lIns="0" tIns="0" rIns="0" bIns="0" rtlCol="0" anchor="ctr">
                  <a:spAutoFit/>
                </a:bodyPr>
                <a:lstStyle/>
                <a:p>
                  <a:pPr marL="171450" lvl="1" indent="-171450">
                    <a:lnSpc>
                      <a:spcPct val="85000"/>
                    </a:lnSpc>
                    <a:spcAft>
                      <a:spcPts val="300"/>
                    </a:spcAft>
                    <a:buClr>
                      <a:schemeClr val="accent1"/>
                    </a:buClr>
                    <a:buSzPct val="100000"/>
                    <a:buFont typeface="Wingdings" panose="05000000000000000000" pitchFamily="2" charset="2"/>
                    <a:buChar char="§"/>
                  </a:pPr>
                  <a:r>
                    <a:rPr lang="en-US" sz="850" dirty="0">
                      <a:latin typeface="Arial" panose="020B0604020202020204" pitchFamily="34" charset="0"/>
                      <a:ea typeface="SimSun" pitchFamily="2" charset="-122"/>
                      <a:sym typeface="+mn-lt"/>
                    </a:rPr>
                    <a:t>MTN (#6), Airtel (#14) and Vodafone/Safaricom (#17) are all in the Top 20 most admired brands in Africa. (Orange is #36) in 2017/18</a:t>
                  </a:r>
                </a:p>
                <a:p>
                  <a:pPr marL="171450" lvl="1" indent="-171450">
                    <a:lnSpc>
                      <a:spcPct val="85000"/>
                    </a:lnSpc>
                    <a:spcAft>
                      <a:spcPts val="300"/>
                    </a:spcAft>
                    <a:buClr>
                      <a:schemeClr val="accent1"/>
                    </a:buClr>
                    <a:buSzPct val="100000"/>
                    <a:buFont typeface="Wingdings" panose="05000000000000000000" pitchFamily="2" charset="2"/>
                    <a:buChar char="§"/>
                  </a:pPr>
                  <a:r>
                    <a:rPr lang="en-US" sz="850" dirty="0">
                      <a:latin typeface="Arial" panose="020B0604020202020204" pitchFamily="34" charset="0"/>
                      <a:ea typeface="SimSun" pitchFamily="2" charset="-122"/>
                      <a:sym typeface="+mn-lt"/>
                    </a:rPr>
                    <a:t>There are a total of 10 mobile operators in the Top 100</a:t>
                  </a:r>
                </a:p>
              </p:txBody>
            </p:sp>
          </p:grpSp>
          <p:grpSp>
            <p:nvGrpSpPr>
              <p:cNvPr id="59" name="Group 58"/>
              <p:cNvGrpSpPr/>
              <p:nvPr/>
            </p:nvGrpSpPr>
            <p:grpSpPr>
              <a:xfrm>
                <a:off x="1197113" y="3142884"/>
                <a:ext cx="7399313" cy="381137"/>
                <a:chOff x="1197113" y="3221069"/>
                <a:chExt cx="7399313" cy="381137"/>
              </a:xfrm>
            </p:grpSpPr>
            <p:sp>
              <p:nvSpPr>
                <p:cNvPr id="41" name="Rectangle 40">
                  <a:extLst>
                    <a:ext uri="{FF2B5EF4-FFF2-40B4-BE49-F238E27FC236}">
                      <a16:creationId xmlns:a16="http://schemas.microsoft.com/office/drawing/2014/main" id="{31049C40-443C-4081-86C4-342817E52359}"/>
                    </a:ext>
                  </a:extLst>
                </p:cNvPr>
                <p:cNvSpPr/>
                <p:nvPr/>
              </p:nvSpPr>
              <p:spPr>
                <a:xfrm>
                  <a:off x="1197113" y="3221069"/>
                  <a:ext cx="1162909" cy="381137"/>
                </a:xfrm>
                <a:prstGeom prst="rect">
                  <a:avLst/>
                </a:prstGeom>
                <a:solidFill>
                  <a:schemeClr val="accent3"/>
                </a:solid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0" rIns="36000" bIns="0" rtlCol="0" anchor="ctr"/>
                <a:lstStyle/>
                <a:p>
                  <a:r>
                    <a:rPr lang="en-US" sz="900" b="1" dirty="0">
                      <a:latin typeface="+mj-lt"/>
                    </a:rPr>
                    <a:t>Local market knowledge</a:t>
                  </a:r>
                </a:p>
              </p:txBody>
            </p:sp>
            <p:sp>
              <p:nvSpPr>
                <p:cNvPr id="46" name="RBContent10">
                  <a:extLst>
                    <a:ext uri="{FF2B5EF4-FFF2-40B4-BE49-F238E27FC236}">
                      <a16:creationId xmlns:a16="http://schemas.microsoft.com/office/drawing/2014/main" id="{01A5A951-6B0E-4CE7-B7FC-43B34BE9A766}"/>
                    </a:ext>
                  </a:extLst>
                </p:cNvPr>
                <p:cNvSpPr txBox="1">
                  <a:spLocks/>
                </p:cNvSpPr>
                <p:nvPr/>
              </p:nvSpPr>
              <p:spPr>
                <a:xfrm>
                  <a:off x="2476349" y="3225625"/>
                  <a:ext cx="6120077" cy="372025"/>
                </a:xfrm>
                <a:prstGeom prst="rect">
                  <a:avLst/>
                </a:prstGeom>
                <a:noFill/>
                <a:ln w="9525">
                  <a:noFill/>
                </a:ln>
              </p:spPr>
              <p:txBody>
                <a:bodyPr vert="horz" wrap="square" lIns="0" tIns="0" rIns="0" bIns="0" rtlCol="0" anchor="ctr">
                  <a:spAutoFit/>
                </a:bodyPr>
                <a:lstStyle/>
                <a:p>
                  <a:pPr marL="171450" lvl="1" indent="-171450">
                    <a:lnSpc>
                      <a:spcPct val="85000"/>
                    </a:lnSpc>
                    <a:spcAft>
                      <a:spcPts val="300"/>
                    </a:spcAft>
                    <a:buClr>
                      <a:schemeClr val="accent1"/>
                    </a:buClr>
                    <a:buSzPct val="100000"/>
                    <a:buFont typeface="Wingdings" panose="05000000000000000000" pitchFamily="2" charset="2"/>
                    <a:buChar char="§"/>
                  </a:pPr>
                  <a:r>
                    <a:rPr lang="en-US" sz="850" dirty="0">
                      <a:latin typeface="Arial" panose="020B0604020202020204" pitchFamily="34" charset="0"/>
                      <a:ea typeface="SimSun" pitchFamily="2" charset="-122"/>
                      <a:sym typeface="+mn-lt"/>
                    </a:rPr>
                    <a:t>Mobile operators have been active in Africa for many years and have close relationships with various key stakeholders (e.g. government entities, regulatory bodies).</a:t>
                  </a:r>
                </a:p>
                <a:p>
                  <a:pPr marL="171450" lvl="1" indent="-171450">
                    <a:lnSpc>
                      <a:spcPct val="85000"/>
                    </a:lnSpc>
                    <a:spcAft>
                      <a:spcPts val="300"/>
                    </a:spcAft>
                    <a:buClr>
                      <a:schemeClr val="accent1"/>
                    </a:buClr>
                    <a:buSzPct val="100000"/>
                    <a:buFont typeface="Wingdings" panose="05000000000000000000" pitchFamily="2" charset="2"/>
                    <a:buChar char="§"/>
                  </a:pPr>
                  <a:r>
                    <a:rPr lang="en-US" sz="850" dirty="0">
                      <a:latin typeface="Arial" panose="020B0604020202020204" pitchFamily="34" charset="0"/>
                      <a:ea typeface="SimSun" pitchFamily="2" charset="-122"/>
                      <a:sym typeface="+mn-lt"/>
                    </a:rPr>
                    <a:t>Also have good knowledge of new market entrants (e.g. FinTech) and other market initiatives</a:t>
                  </a:r>
                </a:p>
              </p:txBody>
            </p:sp>
          </p:grpSp>
          <p:grpSp>
            <p:nvGrpSpPr>
              <p:cNvPr id="60" name="Group 59"/>
              <p:cNvGrpSpPr/>
              <p:nvPr/>
            </p:nvGrpSpPr>
            <p:grpSpPr>
              <a:xfrm>
                <a:off x="1197113" y="3623278"/>
                <a:ext cx="7399313" cy="431208"/>
                <a:chOff x="1197113" y="3677609"/>
                <a:chExt cx="7399313" cy="431208"/>
              </a:xfrm>
            </p:grpSpPr>
            <p:sp>
              <p:nvSpPr>
                <p:cNvPr id="47" name="Rectangle 46">
                  <a:extLst>
                    <a:ext uri="{FF2B5EF4-FFF2-40B4-BE49-F238E27FC236}">
                      <a16:creationId xmlns:a16="http://schemas.microsoft.com/office/drawing/2014/main" id="{CB73F872-461B-453B-8DB8-92607F824A35}"/>
                    </a:ext>
                  </a:extLst>
                </p:cNvPr>
                <p:cNvSpPr/>
                <p:nvPr/>
              </p:nvSpPr>
              <p:spPr>
                <a:xfrm>
                  <a:off x="1197113" y="3687406"/>
                  <a:ext cx="1162909" cy="381137"/>
                </a:xfrm>
                <a:prstGeom prst="rect">
                  <a:avLst/>
                </a:prstGeom>
                <a:solidFill>
                  <a:schemeClr val="accent3"/>
                </a:solid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0" rIns="36000" bIns="0" rtlCol="0" anchor="ctr"/>
                <a:lstStyle/>
                <a:p>
                  <a:r>
                    <a:rPr lang="en-US" sz="900" b="1" dirty="0">
                      <a:latin typeface="+mj-lt"/>
                    </a:rPr>
                    <a:t>Collaborations/ partnerships</a:t>
                  </a:r>
                </a:p>
              </p:txBody>
            </p:sp>
            <p:sp>
              <p:nvSpPr>
                <p:cNvPr id="48" name="RBContent10">
                  <a:extLst>
                    <a:ext uri="{FF2B5EF4-FFF2-40B4-BE49-F238E27FC236}">
                      <a16:creationId xmlns:a16="http://schemas.microsoft.com/office/drawing/2014/main" id="{5297CD7D-49CD-4604-9408-3EAB4CB189A5}"/>
                    </a:ext>
                  </a:extLst>
                </p:cNvPr>
                <p:cNvSpPr txBox="1">
                  <a:spLocks/>
                </p:cNvSpPr>
                <p:nvPr/>
              </p:nvSpPr>
              <p:spPr>
                <a:xfrm>
                  <a:off x="2476349" y="3677609"/>
                  <a:ext cx="6120077" cy="431208"/>
                </a:xfrm>
                <a:prstGeom prst="rect">
                  <a:avLst/>
                </a:prstGeom>
                <a:noFill/>
                <a:ln w="9525">
                  <a:noFill/>
                </a:ln>
              </p:spPr>
              <p:txBody>
                <a:bodyPr vert="horz" wrap="square" lIns="0" tIns="0" rIns="0" bIns="0" rtlCol="0" anchor="ctr">
                  <a:spAutoFit/>
                </a:bodyPr>
                <a:lstStyle/>
                <a:p>
                  <a:pPr marL="171450" lvl="1" indent="-171450">
                    <a:lnSpc>
                      <a:spcPct val="75000"/>
                    </a:lnSpc>
                    <a:spcAft>
                      <a:spcPts val="300"/>
                    </a:spcAft>
                    <a:buClr>
                      <a:schemeClr val="accent1"/>
                    </a:buClr>
                    <a:buSzPct val="100000"/>
                    <a:buFont typeface="Wingdings" panose="05000000000000000000" pitchFamily="2" charset="2"/>
                    <a:buChar char="§"/>
                  </a:pPr>
                  <a:r>
                    <a:rPr lang="en-US" sz="850" dirty="0">
                      <a:latin typeface="Arial" panose="020B0604020202020204" pitchFamily="34" charset="0"/>
                      <a:ea typeface="SimSun" pitchFamily="2" charset="-122"/>
                      <a:sym typeface="+mn-lt"/>
                    </a:rPr>
                    <a:t>Mobile operators are involved in a broad range of collaborations and partnerships with FinTechs, banks, local government and other key players, helping them expand the range of services offered</a:t>
                  </a:r>
                </a:p>
                <a:p>
                  <a:pPr marL="171450" lvl="1" indent="-171450">
                    <a:lnSpc>
                      <a:spcPct val="75000"/>
                    </a:lnSpc>
                    <a:spcAft>
                      <a:spcPts val="300"/>
                    </a:spcAft>
                    <a:buClr>
                      <a:schemeClr val="accent1"/>
                    </a:buClr>
                    <a:buSzPct val="100000"/>
                    <a:buFont typeface="Wingdings" panose="05000000000000000000" pitchFamily="2" charset="2"/>
                    <a:buChar char="§"/>
                  </a:pPr>
                  <a:r>
                    <a:rPr lang="en-US" sz="850" dirty="0">
                      <a:latin typeface="Arial" panose="020B0604020202020204" pitchFamily="34" charset="0"/>
                      <a:ea typeface="SimSun" pitchFamily="2" charset="-122"/>
                      <a:sym typeface="+mn-lt"/>
                    </a:rPr>
                    <a:t>For example, MTN, Millicom, Vodafone / Safaricom and Airtel have partnerships with WorldRemit to allow customers easy access to international money transfers</a:t>
                  </a:r>
                </a:p>
              </p:txBody>
            </p:sp>
          </p:grpSp>
          <p:grpSp>
            <p:nvGrpSpPr>
              <p:cNvPr id="61" name="Group 60"/>
              <p:cNvGrpSpPr/>
              <p:nvPr/>
            </p:nvGrpSpPr>
            <p:grpSpPr>
              <a:xfrm>
                <a:off x="1197113" y="4153744"/>
                <a:ext cx="7399313" cy="381137"/>
                <a:chOff x="1197113" y="4153744"/>
                <a:chExt cx="7399313" cy="381137"/>
              </a:xfrm>
            </p:grpSpPr>
            <p:sp>
              <p:nvSpPr>
                <p:cNvPr id="49" name="Rectangle 48">
                  <a:extLst>
                    <a:ext uri="{FF2B5EF4-FFF2-40B4-BE49-F238E27FC236}">
                      <a16:creationId xmlns:a16="http://schemas.microsoft.com/office/drawing/2014/main" id="{2B81EE49-FEB0-4651-B10B-A565CC0E0132}"/>
                    </a:ext>
                  </a:extLst>
                </p:cNvPr>
                <p:cNvSpPr/>
                <p:nvPr/>
              </p:nvSpPr>
              <p:spPr>
                <a:xfrm>
                  <a:off x="1197113" y="4153744"/>
                  <a:ext cx="1162909" cy="381137"/>
                </a:xfrm>
                <a:prstGeom prst="rect">
                  <a:avLst/>
                </a:prstGeom>
                <a:solidFill>
                  <a:schemeClr val="accent3"/>
                </a:solid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0" rIns="36000" bIns="0" rtlCol="0" anchor="ctr"/>
                <a:lstStyle/>
                <a:p>
                  <a:r>
                    <a:rPr lang="en-US" sz="900" b="1" dirty="0">
                      <a:latin typeface="+mj-lt"/>
                    </a:rPr>
                    <a:t>Customer /  transaction data</a:t>
                  </a:r>
                </a:p>
              </p:txBody>
            </p:sp>
            <p:sp>
              <p:nvSpPr>
                <p:cNvPr id="50" name="RBContent10">
                  <a:extLst>
                    <a:ext uri="{FF2B5EF4-FFF2-40B4-BE49-F238E27FC236}">
                      <a16:creationId xmlns:a16="http://schemas.microsoft.com/office/drawing/2014/main" id="{0401272F-E1A9-4A42-BDA8-5DD39D57DE69}"/>
                    </a:ext>
                  </a:extLst>
                </p:cNvPr>
                <p:cNvSpPr txBox="1">
                  <a:spLocks/>
                </p:cNvSpPr>
                <p:nvPr/>
              </p:nvSpPr>
              <p:spPr>
                <a:xfrm>
                  <a:off x="2476349" y="4233128"/>
                  <a:ext cx="6120077" cy="222369"/>
                </a:xfrm>
                <a:prstGeom prst="rect">
                  <a:avLst/>
                </a:prstGeom>
                <a:noFill/>
                <a:ln w="9525">
                  <a:noFill/>
                </a:ln>
              </p:spPr>
              <p:txBody>
                <a:bodyPr vert="horz" wrap="square" lIns="0" tIns="0" rIns="0" bIns="0" rtlCol="0" anchor="ctr">
                  <a:spAutoFit/>
                </a:bodyPr>
                <a:lstStyle/>
                <a:p>
                  <a:pPr marL="171450" lvl="1" indent="-171450">
                    <a:lnSpc>
                      <a:spcPct val="85000"/>
                    </a:lnSpc>
                    <a:spcAft>
                      <a:spcPts val="300"/>
                    </a:spcAft>
                    <a:buClr>
                      <a:schemeClr val="accent1"/>
                    </a:buClr>
                    <a:buSzPct val="100000"/>
                    <a:buFont typeface="Wingdings" panose="05000000000000000000" pitchFamily="2" charset="2"/>
                    <a:buChar char="§"/>
                  </a:pPr>
                  <a:r>
                    <a:rPr lang="en-US" sz="850" dirty="0">
                      <a:latin typeface="Arial" panose="020B0604020202020204" pitchFamily="34" charset="0"/>
                      <a:ea typeface="SimSun" pitchFamily="2" charset="-122"/>
                      <a:sym typeface="+mn-lt"/>
                    </a:rPr>
                    <a:t>Customer and transaction data is a key asset for operators as they can leverage this data for a variety of use cases, such as tracking spending patterns and identifying fraudulent behavior</a:t>
                  </a:r>
                </a:p>
              </p:txBody>
            </p:sp>
          </p:grpSp>
          <p:cxnSp>
            <p:nvCxnSpPr>
              <p:cNvPr id="51" name="Straight Connector 50">
                <a:extLst>
                  <a:ext uri="{FF2B5EF4-FFF2-40B4-BE49-F238E27FC236}">
                    <a16:creationId xmlns:a16="http://schemas.microsoft.com/office/drawing/2014/main" id="{0E0529A6-E70F-47DC-BB00-0F6234002A47}"/>
                  </a:ext>
                </a:extLst>
              </p:cNvPr>
              <p:cNvCxnSpPr>
                <a:cxnSpLocks/>
              </p:cNvCxnSpPr>
              <p:nvPr/>
            </p:nvCxnSpPr>
            <p:spPr>
              <a:xfrm>
                <a:off x="1197114" y="1626997"/>
                <a:ext cx="7520166"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BC871CA-51C4-43D4-914A-8C65A453CFF4}"/>
                  </a:ext>
                </a:extLst>
              </p:cNvPr>
              <p:cNvCxnSpPr>
                <a:cxnSpLocks/>
              </p:cNvCxnSpPr>
              <p:nvPr/>
            </p:nvCxnSpPr>
            <p:spPr>
              <a:xfrm>
                <a:off x="1197114" y="2120714"/>
                <a:ext cx="7520166"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151670D-6DB3-4B46-B479-DE71F7188CFD}"/>
                  </a:ext>
                </a:extLst>
              </p:cNvPr>
              <p:cNvCxnSpPr>
                <a:cxnSpLocks/>
              </p:cNvCxnSpPr>
              <p:nvPr/>
            </p:nvCxnSpPr>
            <p:spPr>
              <a:xfrm>
                <a:off x="1197114" y="2605274"/>
                <a:ext cx="7520166"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868D773-CA4E-43EA-B888-65841B843E78}"/>
                  </a:ext>
                </a:extLst>
              </p:cNvPr>
              <p:cNvCxnSpPr>
                <a:cxnSpLocks/>
              </p:cNvCxnSpPr>
              <p:nvPr/>
            </p:nvCxnSpPr>
            <p:spPr>
              <a:xfrm>
                <a:off x="1197114" y="3089171"/>
                <a:ext cx="752016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8860D9C-3C2D-4B83-8A75-9C97F74A69E3}"/>
                  </a:ext>
                </a:extLst>
              </p:cNvPr>
              <p:cNvCxnSpPr>
                <a:cxnSpLocks/>
              </p:cNvCxnSpPr>
              <p:nvPr/>
            </p:nvCxnSpPr>
            <p:spPr>
              <a:xfrm>
                <a:off x="1197114" y="3572862"/>
                <a:ext cx="7520166"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13DB144-6932-431A-8EB8-476012E8F754}"/>
                  </a:ext>
                </a:extLst>
              </p:cNvPr>
              <p:cNvCxnSpPr>
                <a:cxnSpLocks/>
              </p:cNvCxnSpPr>
              <p:nvPr/>
            </p:nvCxnSpPr>
            <p:spPr>
              <a:xfrm>
                <a:off x="1197114" y="4071019"/>
                <a:ext cx="7520166"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pic>
          <p:nvPicPr>
            <p:cNvPr id="63" name="Picture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15" y="1166931"/>
              <a:ext cx="396000" cy="396000"/>
            </a:xfrm>
            <a:prstGeom prst="rect">
              <a:avLst/>
            </a:prstGeom>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915" y="1673734"/>
              <a:ext cx="396000" cy="396000"/>
            </a:xfrm>
            <a:prstGeom prst="rect">
              <a:avLst/>
            </a:prstGeom>
          </p:spPr>
        </p:pic>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915" y="2201647"/>
              <a:ext cx="396000" cy="396000"/>
            </a:xfrm>
            <a:prstGeom prst="rect">
              <a:avLst/>
            </a:prstGeom>
          </p:spPr>
        </p:pic>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7915" y="2659136"/>
              <a:ext cx="396000" cy="396000"/>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915" y="3157570"/>
              <a:ext cx="396000" cy="396000"/>
            </a:xfrm>
            <a:prstGeom prst="rect">
              <a:avLst/>
            </a:prstGeom>
          </p:spPr>
        </p:pic>
        <p:pic>
          <p:nvPicPr>
            <p:cNvPr id="68" name="Picture 6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7915" y="3615059"/>
              <a:ext cx="396000" cy="396000"/>
            </a:xfrm>
            <a:prstGeom prst="rect">
              <a:avLst/>
            </a:prstGeom>
          </p:spPr>
        </p:pic>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7915" y="4166310"/>
              <a:ext cx="396000" cy="396000"/>
            </a:xfrm>
            <a:prstGeom prst="rect">
              <a:avLst/>
            </a:prstGeom>
          </p:spPr>
        </p:pic>
      </p:grpSp>
      <p:pic>
        <p:nvPicPr>
          <p:cNvPr id="70" name="Picture 69" descr="Application&#10;&#10;Description automatically generated">
            <a:extLst>
              <a:ext uri="{FF2B5EF4-FFF2-40B4-BE49-F238E27FC236}">
                <a16:creationId xmlns:a16="http://schemas.microsoft.com/office/drawing/2014/main" id="{8DD1F97D-A587-4C58-9E1B-3DC68954245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3303052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0E8B59E-73A1-4142-A987-DD4C5BAFD105}"/>
              </a:ext>
            </a:extLst>
          </p:cNvPr>
          <p:cNvGraphicFramePr>
            <a:graphicFrameLocks noChangeAspect="1"/>
          </p:cNvGraphicFramePr>
          <p:nvPr>
            <p:custDataLst>
              <p:tags r:id="rId1"/>
            </p:custDataLst>
            <p:extLst>
              <p:ext uri="{D42A27DB-BD31-4B8C-83A1-F6EECF244321}">
                <p14:modId xmlns:p14="http://schemas.microsoft.com/office/powerpoint/2010/main" val="42360325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AF6976BB-951D-45A6-A853-0538B8A8FAED}"/>
              </a:ext>
            </a:extLst>
          </p:cNvPr>
          <p:cNvSpPr>
            <a:spLocks noGrp="1"/>
          </p:cNvSpPr>
          <p:nvPr>
            <p:ph type="sldNum" sz="quarter" idx="15"/>
          </p:nvPr>
        </p:nvSpPr>
        <p:spPr/>
        <p:txBody>
          <a:bodyPr/>
          <a:lstStyle/>
          <a:p>
            <a:fld id="{E52D2AFC-71C4-4511-B128-4ECEE52D3027}" type="slidenum">
              <a:rPr lang="en-US" smtClean="0"/>
              <a:pPr/>
              <a:t>11</a:t>
            </a:fld>
            <a:endParaRPr lang="en-US" dirty="0"/>
          </a:p>
        </p:txBody>
      </p:sp>
      <p:sp>
        <p:nvSpPr>
          <p:cNvPr id="4" name="Title 3">
            <a:extLst>
              <a:ext uri="{FF2B5EF4-FFF2-40B4-BE49-F238E27FC236}">
                <a16:creationId xmlns:a16="http://schemas.microsoft.com/office/drawing/2014/main" id="{B3339FED-5910-46D4-9FDC-70422BD0ABEB}"/>
              </a:ext>
            </a:extLst>
          </p:cNvPr>
          <p:cNvSpPr>
            <a:spLocks noGrp="1"/>
          </p:cNvSpPr>
          <p:nvPr>
            <p:ph type="title"/>
          </p:nvPr>
        </p:nvSpPr>
        <p:spPr>
          <a:xfrm>
            <a:off x="1197113" y="396000"/>
            <a:ext cx="7656263" cy="857250"/>
          </a:xfrm>
        </p:spPr>
        <p:txBody>
          <a:bodyPr vert="horz" wrap="square" lIns="0" tIns="0" rIns="0" bIns="0" rtlCol="0" anchor="t" anchorCtr="0">
            <a:noAutofit/>
          </a:bodyPr>
          <a:lstStyle/>
          <a:p>
            <a:r>
              <a:rPr lang="en-GB" dirty="0"/>
              <a:t>This playbook provides guidelines on how mobile money providers can launch their own online marketplace</a:t>
            </a:r>
            <a:endParaRPr lang="en-US" dirty="0"/>
          </a:p>
        </p:txBody>
      </p:sp>
      <p:sp>
        <p:nvSpPr>
          <p:cNvPr id="13" name="Rectangle 12"/>
          <p:cNvSpPr/>
          <p:nvPr/>
        </p:nvSpPr>
        <p:spPr>
          <a:xfrm>
            <a:off x="5490865" y="1347788"/>
            <a:ext cx="3188303" cy="3074683"/>
          </a:xfrm>
          <a:prstGeom prst="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grpSp>
        <p:nvGrpSpPr>
          <p:cNvPr id="34" name="Group 33">
            <a:extLst>
              <a:ext uri="{FF2B5EF4-FFF2-40B4-BE49-F238E27FC236}">
                <a16:creationId xmlns:a16="http://schemas.microsoft.com/office/drawing/2014/main" id="{54E3DFDC-FF2C-4643-B9C7-3069C3F00D1B}"/>
              </a:ext>
            </a:extLst>
          </p:cNvPr>
          <p:cNvGrpSpPr>
            <a:grpSpLocks noChangeAspect="1"/>
          </p:cNvGrpSpPr>
          <p:nvPr/>
        </p:nvGrpSpPr>
        <p:grpSpPr>
          <a:xfrm>
            <a:off x="5634964" y="1514353"/>
            <a:ext cx="305771" cy="349143"/>
            <a:chOff x="4164013" y="1851026"/>
            <a:chExt cx="2851149" cy="4006849"/>
          </a:xfrm>
          <a:solidFill>
            <a:schemeClr val="accent3">
              <a:lumMod val="50000"/>
            </a:schemeClr>
          </a:solidFill>
        </p:grpSpPr>
        <p:sp>
          <p:nvSpPr>
            <p:cNvPr id="35" name="Freeform 9">
              <a:extLst>
                <a:ext uri="{FF2B5EF4-FFF2-40B4-BE49-F238E27FC236}">
                  <a16:creationId xmlns:a16="http://schemas.microsoft.com/office/drawing/2014/main" id="{EAA2AAF0-BD69-4D87-B0F1-A7A9DF3EA3E8}"/>
                </a:ext>
              </a:extLst>
            </p:cNvPr>
            <p:cNvSpPr>
              <a:spLocks/>
            </p:cNvSpPr>
            <p:nvPr/>
          </p:nvSpPr>
          <p:spPr bwMode="auto">
            <a:xfrm>
              <a:off x="5876925" y="3540125"/>
              <a:ext cx="395287" cy="393700"/>
            </a:xfrm>
            <a:custGeom>
              <a:avLst/>
              <a:gdLst>
                <a:gd name="T0" fmla="*/ 0 w 249"/>
                <a:gd name="T1" fmla="*/ 0 h 248"/>
                <a:gd name="T2" fmla="*/ 0 w 249"/>
                <a:gd name="T3" fmla="*/ 248 h 248"/>
                <a:gd name="T4" fmla="*/ 249 w 249"/>
                <a:gd name="T5" fmla="*/ 0 h 248"/>
                <a:gd name="T6" fmla="*/ 0 w 249"/>
                <a:gd name="T7" fmla="*/ 0 h 248"/>
              </a:gdLst>
              <a:ahLst/>
              <a:cxnLst>
                <a:cxn ang="0">
                  <a:pos x="T0" y="T1"/>
                </a:cxn>
                <a:cxn ang="0">
                  <a:pos x="T2" y="T3"/>
                </a:cxn>
                <a:cxn ang="0">
                  <a:pos x="T4" y="T5"/>
                </a:cxn>
                <a:cxn ang="0">
                  <a:pos x="T6" y="T7"/>
                </a:cxn>
              </a:cxnLst>
              <a:rect l="0" t="0" r="r" b="b"/>
              <a:pathLst>
                <a:path w="249" h="248">
                  <a:moveTo>
                    <a:pt x="0" y="0"/>
                  </a:moveTo>
                  <a:lnTo>
                    <a:pt x="0" y="248"/>
                  </a:lnTo>
                  <a:lnTo>
                    <a:pt x="24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sym typeface="+mn-lt"/>
              </a:endParaRPr>
            </a:p>
          </p:txBody>
        </p:sp>
        <p:sp>
          <p:nvSpPr>
            <p:cNvPr id="36" name="Freeform 10">
              <a:extLst>
                <a:ext uri="{FF2B5EF4-FFF2-40B4-BE49-F238E27FC236}">
                  <a16:creationId xmlns:a16="http://schemas.microsoft.com/office/drawing/2014/main" id="{D37593DC-EC0E-49F5-BC37-468327DBD7D9}"/>
                </a:ext>
              </a:extLst>
            </p:cNvPr>
            <p:cNvSpPr>
              <a:spLocks noEditPoints="1"/>
            </p:cNvSpPr>
            <p:nvPr/>
          </p:nvSpPr>
          <p:spPr bwMode="auto">
            <a:xfrm>
              <a:off x="4164013" y="1851026"/>
              <a:ext cx="2851149" cy="4006849"/>
            </a:xfrm>
            <a:custGeom>
              <a:avLst/>
              <a:gdLst>
                <a:gd name="T0" fmla="*/ 1477 w 1477"/>
                <a:gd name="T1" fmla="*/ 80 h 2077"/>
                <a:gd name="T2" fmla="*/ 1477 w 1477"/>
                <a:gd name="T3" fmla="*/ 0 h 2077"/>
                <a:gd name="T4" fmla="*/ 0 w 1477"/>
                <a:gd name="T5" fmla="*/ 0 h 2077"/>
                <a:gd name="T6" fmla="*/ 0 w 1477"/>
                <a:gd name="T7" fmla="*/ 80 h 2077"/>
                <a:gd name="T8" fmla="*/ 40 w 1477"/>
                <a:gd name="T9" fmla="*/ 80 h 2077"/>
                <a:gd name="T10" fmla="*/ 40 w 1477"/>
                <a:gd name="T11" fmla="*/ 1360 h 2077"/>
                <a:gd name="T12" fmla="*/ 0 w 1477"/>
                <a:gd name="T13" fmla="*/ 1360 h 2077"/>
                <a:gd name="T14" fmla="*/ 0 w 1477"/>
                <a:gd name="T15" fmla="*/ 1440 h 2077"/>
                <a:gd name="T16" fmla="*/ 698 w 1477"/>
                <a:gd name="T17" fmla="*/ 1440 h 2077"/>
                <a:gd name="T18" fmla="*/ 698 w 1477"/>
                <a:gd name="T19" fmla="*/ 1814 h 2077"/>
                <a:gd name="T20" fmla="*/ 243 w 1477"/>
                <a:gd name="T21" fmla="*/ 2003 h 2077"/>
                <a:gd name="T22" fmla="*/ 274 w 1477"/>
                <a:gd name="T23" fmla="*/ 2077 h 2077"/>
                <a:gd name="T24" fmla="*/ 738 w 1477"/>
                <a:gd name="T25" fmla="*/ 1883 h 2077"/>
                <a:gd name="T26" fmla="*/ 1203 w 1477"/>
                <a:gd name="T27" fmla="*/ 2077 h 2077"/>
                <a:gd name="T28" fmla="*/ 1234 w 1477"/>
                <a:gd name="T29" fmla="*/ 2003 h 2077"/>
                <a:gd name="T30" fmla="*/ 778 w 1477"/>
                <a:gd name="T31" fmla="*/ 1814 h 2077"/>
                <a:gd name="T32" fmla="*/ 778 w 1477"/>
                <a:gd name="T33" fmla="*/ 1440 h 2077"/>
                <a:gd name="T34" fmla="*/ 1477 w 1477"/>
                <a:gd name="T35" fmla="*/ 1440 h 2077"/>
                <a:gd name="T36" fmla="*/ 1477 w 1477"/>
                <a:gd name="T37" fmla="*/ 1360 h 2077"/>
                <a:gd name="T38" fmla="*/ 1437 w 1477"/>
                <a:gd name="T39" fmla="*/ 1360 h 2077"/>
                <a:gd name="T40" fmla="*/ 1437 w 1477"/>
                <a:gd name="T41" fmla="*/ 80 h 2077"/>
                <a:gd name="T42" fmla="*/ 1477 w 1477"/>
                <a:gd name="T43" fmla="*/ 80 h 2077"/>
                <a:gd name="T44" fmla="*/ 1287 w 1477"/>
                <a:gd name="T45" fmla="*/ 736 h 2077"/>
                <a:gd name="T46" fmla="*/ 1246 w 1477"/>
                <a:gd name="T47" fmla="*/ 834 h 2077"/>
                <a:gd name="T48" fmla="*/ 846 w 1477"/>
                <a:gd name="T49" fmla="*/ 1234 h 2077"/>
                <a:gd name="T50" fmla="*/ 747 w 1477"/>
                <a:gd name="T51" fmla="*/ 1276 h 2077"/>
                <a:gd name="T52" fmla="*/ 190 w 1477"/>
                <a:gd name="T53" fmla="*/ 1276 h 2077"/>
                <a:gd name="T54" fmla="*/ 190 w 1477"/>
                <a:gd name="T55" fmla="*/ 80 h 2077"/>
                <a:gd name="T56" fmla="*/ 1287 w 1477"/>
                <a:gd name="T57" fmla="*/ 80 h 2077"/>
                <a:gd name="T58" fmla="*/ 1287 w 1477"/>
                <a:gd name="T59" fmla="*/ 736 h 2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77" h="2077">
                  <a:moveTo>
                    <a:pt x="1477" y="80"/>
                  </a:moveTo>
                  <a:cubicBezTo>
                    <a:pt x="1477" y="0"/>
                    <a:pt x="1477" y="0"/>
                    <a:pt x="1477" y="0"/>
                  </a:cubicBezTo>
                  <a:cubicBezTo>
                    <a:pt x="864" y="0"/>
                    <a:pt x="613" y="0"/>
                    <a:pt x="0" y="0"/>
                  </a:cubicBezTo>
                  <a:cubicBezTo>
                    <a:pt x="0" y="80"/>
                    <a:pt x="0" y="80"/>
                    <a:pt x="0" y="80"/>
                  </a:cubicBezTo>
                  <a:cubicBezTo>
                    <a:pt x="40" y="80"/>
                    <a:pt x="40" y="80"/>
                    <a:pt x="40" y="80"/>
                  </a:cubicBezTo>
                  <a:cubicBezTo>
                    <a:pt x="40" y="1360"/>
                    <a:pt x="40" y="1360"/>
                    <a:pt x="40" y="1360"/>
                  </a:cubicBezTo>
                  <a:cubicBezTo>
                    <a:pt x="0" y="1360"/>
                    <a:pt x="0" y="1360"/>
                    <a:pt x="0" y="1360"/>
                  </a:cubicBezTo>
                  <a:cubicBezTo>
                    <a:pt x="0" y="1440"/>
                    <a:pt x="0" y="1440"/>
                    <a:pt x="0" y="1440"/>
                  </a:cubicBezTo>
                  <a:cubicBezTo>
                    <a:pt x="698" y="1440"/>
                    <a:pt x="698" y="1440"/>
                    <a:pt x="698" y="1440"/>
                  </a:cubicBezTo>
                  <a:cubicBezTo>
                    <a:pt x="698" y="1814"/>
                    <a:pt x="698" y="1814"/>
                    <a:pt x="698" y="1814"/>
                  </a:cubicBezTo>
                  <a:cubicBezTo>
                    <a:pt x="243" y="2003"/>
                    <a:pt x="243" y="2003"/>
                    <a:pt x="243" y="2003"/>
                  </a:cubicBezTo>
                  <a:cubicBezTo>
                    <a:pt x="274" y="2077"/>
                    <a:pt x="274" y="2077"/>
                    <a:pt x="274" y="2077"/>
                  </a:cubicBezTo>
                  <a:cubicBezTo>
                    <a:pt x="738" y="1883"/>
                    <a:pt x="738" y="1883"/>
                    <a:pt x="738" y="1883"/>
                  </a:cubicBezTo>
                  <a:cubicBezTo>
                    <a:pt x="1203" y="2077"/>
                    <a:pt x="1203" y="2077"/>
                    <a:pt x="1203" y="2077"/>
                  </a:cubicBezTo>
                  <a:cubicBezTo>
                    <a:pt x="1234" y="2003"/>
                    <a:pt x="1234" y="2003"/>
                    <a:pt x="1234" y="2003"/>
                  </a:cubicBezTo>
                  <a:cubicBezTo>
                    <a:pt x="778" y="1814"/>
                    <a:pt x="778" y="1814"/>
                    <a:pt x="778" y="1814"/>
                  </a:cubicBezTo>
                  <a:cubicBezTo>
                    <a:pt x="778" y="1440"/>
                    <a:pt x="778" y="1440"/>
                    <a:pt x="778" y="1440"/>
                  </a:cubicBezTo>
                  <a:cubicBezTo>
                    <a:pt x="1477" y="1440"/>
                    <a:pt x="1477" y="1440"/>
                    <a:pt x="1477" y="1440"/>
                  </a:cubicBezTo>
                  <a:cubicBezTo>
                    <a:pt x="1477" y="1360"/>
                    <a:pt x="1477" y="1360"/>
                    <a:pt x="1477" y="1360"/>
                  </a:cubicBezTo>
                  <a:cubicBezTo>
                    <a:pt x="1437" y="1360"/>
                    <a:pt x="1437" y="1360"/>
                    <a:pt x="1437" y="1360"/>
                  </a:cubicBezTo>
                  <a:cubicBezTo>
                    <a:pt x="1437" y="80"/>
                    <a:pt x="1437" y="80"/>
                    <a:pt x="1437" y="80"/>
                  </a:cubicBezTo>
                  <a:lnTo>
                    <a:pt x="1477" y="80"/>
                  </a:lnTo>
                  <a:close/>
                  <a:moveTo>
                    <a:pt x="1287" y="736"/>
                  </a:moveTo>
                  <a:cubicBezTo>
                    <a:pt x="1287" y="774"/>
                    <a:pt x="1271" y="809"/>
                    <a:pt x="1246" y="834"/>
                  </a:cubicBezTo>
                  <a:cubicBezTo>
                    <a:pt x="1207" y="874"/>
                    <a:pt x="846" y="1233"/>
                    <a:pt x="846" y="1234"/>
                  </a:cubicBezTo>
                  <a:cubicBezTo>
                    <a:pt x="821" y="1260"/>
                    <a:pt x="785" y="1276"/>
                    <a:pt x="747" y="1276"/>
                  </a:cubicBezTo>
                  <a:cubicBezTo>
                    <a:pt x="190" y="1276"/>
                    <a:pt x="190" y="1276"/>
                    <a:pt x="190" y="1276"/>
                  </a:cubicBezTo>
                  <a:cubicBezTo>
                    <a:pt x="190" y="80"/>
                    <a:pt x="190" y="80"/>
                    <a:pt x="190" y="80"/>
                  </a:cubicBezTo>
                  <a:cubicBezTo>
                    <a:pt x="1287" y="80"/>
                    <a:pt x="1287" y="80"/>
                    <a:pt x="1287" y="80"/>
                  </a:cubicBezTo>
                  <a:lnTo>
                    <a:pt x="1287" y="7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sym typeface="+mn-lt"/>
              </a:endParaRPr>
            </a:p>
          </p:txBody>
        </p:sp>
      </p:grpSp>
      <p:grpSp>
        <p:nvGrpSpPr>
          <p:cNvPr id="16" name="Group 15"/>
          <p:cNvGrpSpPr/>
          <p:nvPr/>
        </p:nvGrpSpPr>
        <p:grpSpPr>
          <a:xfrm>
            <a:off x="6066149" y="1587818"/>
            <a:ext cx="2582539" cy="2526218"/>
            <a:chOff x="6081389" y="1587818"/>
            <a:chExt cx="2582539" cy="2526218"/>
          </a:xfrm>
        </p:grpSpPr>
        <p:sp>
          <p:nvSpPr>
            <p:cNvPr id="19" name="TextBox 18">
              <a:extLst>
                <a:ext uri="{FF2B5EF4-FFF2-40B4-BE49-F238E27FC236}">
                  <a16:creationId xmlns:a16="http://schemas.microsoft.com/office/drawing/2014/main" id="{DC1866B6-6376-404E-BA4E-DE2A9DB20BD2}"/>
                </a:ext>
              </a:extLst>
            </p:cNvPr>
            <p:cNvSpPr txBox="1">
              <a:spLocks/>
            </p:cNvSpPr>
            <p:nvPr/>
          </p:nvSpPr>
          <p:spPr>
            <a:xfrm>
              <a:off x="6324598" y="1964892"/>
              <a:ext cx="2171701" cy="457048"/>
            </a:xfrm>
            <a:prstGeom prst="rect">
              <a:avLst/>
            </a:prstGeom>
            <a:noFill/>
            <a:ln w="9525">
              <a:noFill/>
            </a:ln>
          </p:spPr>
          <p:txBody>
            <a:bodyPr vert="horz" wrap="square" lIns="0" tIns="0" rIns="0" bIns="0" rtlCol="0">
              <a:spAutoFit/>
            </a:bodyPr>
            <a:lstStyle/>
            <a:p>
              <a:pPr marL="0" lvl="1">
                <a:lnSpc>
                  <a:spcPct val="90000"/>
                </a:lnSpc>
                <a:spcBef>
                  <a:spcPts val="139"/>
                </a:spcBef>
                <a:buClr>
                  <a:schemeClr val="accent1"/>
                </a:buClr>
                <a:buSzPct val="100000"/>
              </a:pPr>
              <a:r>
                <a:rPr lang="en-US" sz="1100" dirty="0">
                  <a:latin typeface="Arial" panose="020B0604020202020204" pitchFamily="34" charset="0"/>
                </a:rPr>
                <a:t>Introducing </a:t>
              </a:r>
              <a:r>
                <a:rPr lang="en-US" sz="1100" b="1" dirty="0">
                  <a:latin typeface="Arial" panose="020B0604020202020204" pitchFamily="34" charset="0"/>
                </a:rPr>
                <a:t>key enablers </a:t>
              </a:r>
              <a:r>
                <a:rPr lang="en-US" sz="1100" dirty="0">
                  <a:latin typeface="Arial" panose="020B0604020202020204" pitchFamily="34" charset="0"/>
                </a:rPr>
                <a:t>of launching an online marketplace as a mobile money provider</a:t>
              </a:r>
              <a:endParaRPr lang="en-US" sz="1100" b="1" dirty="0">
                <a:latin typeface="Arial" panose="020B0604020202020204" pitchFamily="34" charset="0"/>
              </a:endParaRPr>
            </a:p>
          </p:txBody>
        </p:sp>
        <p:sp>
          <p:nvSpPr>
            <p:cNvPr id="38" name="TextBox 37">
              <a:extLst>
                <a:ext uri="{FF2B5EF4-FFF2-40B4-BE49-F238E27FC236}">
                  <a16:creationId xmlns:a16="http://schemas.microsoft.com/office/drawing/2014/main" id="{DC1866B6-6376-404E-BA4E-DE2A9DB20BD2}"/>
                </a:ext>
              </a:extLst>
            </p:cNvPr>
            <p:cNvSpPr txBox="1">
              <a:spLocks/>
            </p:cNvSpPr>
            <p:nvPr/>
          </p:nvSpPr>
          <p:spPr>
            <a:xfrm>
              <a:off x="6324599" y="2579707"/>
              <a:ext cx="2171701" cy="457048"/>
            </a:xfrm>
            <a:prstGeom prst="rect">
              <a:avLst/>
            </a:prstGeom>
            <a:noFill/>
            <a:ln w="9525">
              <a:noFill/>
            </a:ln>
          </p:spPr>
          <p:txBody>
            <a:bodyPr vert="horz" wrap="square" lIns="0" tIns="0" rIns="0" bIns="0" rtlCol="0">
              <a:spAutoFit/>
            </a:bodyPr>
            <a:lstStyle/>
            <a:p>
              <a:pPr marL="0" lvl="1">
                <a:lnSpc>
                  <a:spcPct val="90000"/>
                </a:lnSpc>
                <a:spcBef>
                  <a:spcPts val="139"/>
                </a:spcBef>
                <a:buClr>
                  <a:schemeClr val="accent1"/>
                </a:buClr>
                <a:buSzPct val="100000"/>
              </a:pPr>
              <a:r>
                <a:rPr lang="de-DE" sz="1100" dirty="0">
                  <a:latin typeface="Arial" panose="020B0604020202020204" pitchFamily="34" charset="0"/>
                </a:rPr>
                <a:t>Outlining </a:t>
              </a:r>
              <a:r>
                <a:rPr lang="de-DE" sz="1100" b="1" dirty="0">
                  <a:latin typeface="Arial" panose="020B0604020202020204" pitchFamily="34" charset="0"/>
                </a:rPr>
                <a:t>potential strategies</a:t>
              </a:r>
              <a:r>
                <a:rPr lang="de-DE" sz="1100" dirty="0">
                  <a:latin typeface="Arial" panose="020B0604020202020204" pitchFamily="34" charset="0"/>
                </a:rPr>
                <a:t>, </a:t>
              </a:r>
              <a:r>
                <a:rPr lang="de-DE" sz="1100" b="1" dirty="0">
                  <a:latin typeface="Arial" panose="020B0604020202020204" pitchFamily="34" charset="0"/>
                </a:rPr>
                <a:t>key risks</a:t>
              </a:r>
              <a:r>
                <a:rPr lang="de-DE" sz="1100" dirty="0">
                  <a:latin typeface="Arial" panose="020B0604020202020204" pitchFamily="34" charset="0"/>
                </a:rPr>
                <a:t>, and other </a:t>
              </a:r>
              <a:r>
                <a:rPr lang="de-DE" sz="1100" b="1" dirty="0">
                  <a:latin typeface="Arial" panose="020B0604020202020204" pitchFamily="34" charset="0"/>
                </a:rPr>
                <a:t>considerations</a:t>
              </a:r>
              <a:r>
                <a:rPr lang="de-DE" sz="1100" dirty="0">
                  <a:latin typeface="Arial" panose="020B0604020202020204" pitchFamily="34" charset="0"/>
                </a:rPr>
                <a:t> per enabler</a:t>
              </a:r>
              <a:endParaRPr lang="en-US" sz="1100" b="1" dirty="0">
                <a:latin typeface="Arial" panose="020B0604020202020204" pitchFamily="34" charset="0"/>
              </a:endParaRPr>
            </a:p>
          </p:txBody>
        </p:sp>
        <p:sp>
          <p:nvSpPr>
            <p:cNvPr id="40" name="TextBox 39">
              <a:extLst>
                <a:ext uri="{FF2B5EF4-FFF2-40B4-BE49-F238E27FC236}">
                  <a16:creationId xmlns:a16="http://schemas.microsoft.com/office/drawing/2014/main" id="{DC1866B6-6376-404E-BA4E-DE2A9DB20BD2}"/>
                </a:ext>
              </a:extLst>
            </p:cNvPr>
            <p:cNvSpPr txBox="1">
              <a:spLocks/>
            </p:cNvSpPr>
            <p:nvPr/>
          </p:nvSpPr>
          <p:spPr>
            <a:xfrm>
              <a:off x="6324599" y="3194522"/>
              <a:ext cx="2171701" cy="457048"/>
            </a:xfrm>
            <a:prstGeom prst="rect">
              <a:avLst/>
            </a:prstGeom>
            <a:noFill/>
            <a:ln w="9525">
              <a:noFill/>
            </a:ln>
          </p:spPr>
          <p:txBody>
            <a:bodyPr vert="horz" wrap="square" lIns="0" tIns="0" rIns="0" bIns="0" rtlCol="0">
              <a:spAutoFit/>
            </a:bodyPr>
            <a:lstStyle/>
            <a:p>
              <a:pPr marL="0" lvl="1">
                <a:lnSpc>
                  <a:spcPct val="90000"/>
                </a:lnSpc>
                <a:spcBef>
                  <a:spcPts val="139"/>
                </a:spcBef>
                <a:buClr>
                  <a:schemeClr val="accent1"/>
                </a:buClr>
                <a:buSzPct val="100000"/>
              </a:pPr>
              <a:r>
                <a:rPr lang="de-DE" sz="1100" dirty="0">
                  <a:latin typeface="Arial" panose="020B0604020202020204" pitchFamily="34" charset="0"/>
                </a:rPr>
                <a:t>Providing </a:t>
              </a:r>
              <a:r>
                <a:rPr lang="de-DE" sz="1100" b="1" dirty="0">
                  <a:latin typeface="Arial" panose="020B0604020202020204" pitchFamily="34" charset="0"/>
                </a:rPr>
                <a:t>selected case studies </a:t>
              </a:r>
              <a:r>
                <a:rPr lang="de-DE" sz="1100" dirty="0">
                  <a:latin typeface="Arial" panose="020B0604020202020204" pitchFamily="34" charset="0"/>
                </a:rPr>
                <a:t>and </a:t>
              </a:r>
              <a:r>
                <a:rPr lang="de-DE" sz="1100" b="1" dirty="0">
                  <a:latin typeface="Arial" panose="020B0604020202020204" pitchFamily="34" charset="0"/>
                </a:rPr>
                <a:t>best practices </a:t>
              </a:r>
              <a:r>
                <a:rPr lang="de-DE" sz="1100" dirty="0">
                  <a:latin typeface="Arial" panose="020B0604020202020204" pitchFamily="34" charset="0"/>
                </a:rPr>
                <a:t>to support key findings</a:t>
              </a:r>
              <a:endParaRPr lang="en-US" sz="1100" dirty="0">
                <a:latin typeface="Arial" panose="020B0604020202020204" pitchFamily="34" charset="0"/>
              </a:endParaRPr>
            </a:p>
          </p:txBody>
        </p:sp>
        <p:sp>
          <p:nvSpPr>
            <p:cNvPr id="42" name="TextBox 41">
              <a:extLst>
                <a:ext uri="{FF2B5EF4-FFF2-40B4-BE49-F238E27FC236}">
                  <a16:creationId xmlns:a16="http://schemas.microsoft.com/office/drawing/2014/main" id="{DC1866B6-6376-404E-BA4E-DE2A9DB20BD2}"/>
                </a:ext>
              </a:extLst>
            </p:cNvPr>
            <p:cNvSpPr txBox="1">
              <a:spLocks/>
            </p:cNvSpPr>
            <p:nvPr/>
          </p:nvSpPr>
          <p:spPr>
            <a:xfrm>
              <a:off x="6324599" y="3809337"/>
              <a:ext cx="2339329" cy="304699"/>
            </a:xfrm>
            <a:prstGeom prst="rect">
              <a:avLst/>
            </a:prstGeom>
            <a:noFill/>
            <a:ln w="9525">
              <a:noFill/>
            </a:ln>
          </p:spPr>
          <p:txBody>
            <a:bodyPr vert="horz" wrap="square" lIns="0" tIns="0" rIns="0" bIns="0" rtlCol="0">
              <a:spAutoFit/>
            </a:bodyPr>
            <a:lstStyle/>
            <a:p>
              <a:pPr marL="0" lvl="1">
                <a:lnSpc>
                  <a:spcPct val="90000"/>
                </a:lnSpc>
                <a:spcBef>
                  <a:spcPts val="139"/>
                </a:spcBef>
                <a:buClr>
                  <a:schemeClr val="accent1"/>
                </a:buClr>
                <a:buSzPct val="100000"/>
              </a:pPr>
              <a:r>
                <a:rPr lang="de-DE" sz="1100" dirty="0">
                  <a:latin typeface="Arial" panose="020B0604020202020204" pitchFamily="34" charset="0"/>
                </a:rPr>
                <a:t>Providing self diagnostic exercises and Identifying </a:t>
              </a:r>
              <a:r>
                <a:rPr lang="de-DE" sz="1100" b="1" dirty="0">
                  <a:latin typeface="Arial" panose="020B0604020202020204" pitchFamily="34" charset="0"/>
                </a:rPr>
                <a:t>potential next steps</a:t>
              </a:r>
              <a:endParaRPr lang="en-US" sz="1100" b="1" dirty="0">
                <a:latin typeface="Arial" panose="020B0604020202020204" pitchFamily="34" charset="0"/>
              </a:endParaRPr>
            </a:p>
          </p:txBody>
        </p:sp>
        <p:grpSp>
          <p:nvGrpSpPr>
            <p:cNvPr id="6" name="Group 5">
              <a:extLst>
                <a:ext uri="{FF2B5EF4-FFF2-40B4-BE49-F238E27FC236}">
                  <a16:creationId xmlns:a16="http://schemas.microsoft.com/office/drawing/2014/main" id="{669C848C-E6DB-4596-8781-B2680C25BFCC}"/>
                </a:ext>
              </a:extLst>
            </p:cNvPr>
            <p:cNvGrpSpPr/>
            <p:nvPr/>
          </p:nvGrpSpPr>
          <p:grpSpPr>
            <a:xfrm>
              <a:off x="6081389" y="1587818"/>
              <a:ext cx="1062881" cy="2512368"/>
              <a:chOff x="6119489" y="1616090"/>
              <a:chExt cx="1062881" cy="2512368"/>
            </a:xfrm>
          </p:grpSpPr>
          <p:sp>
            <p:nvSpPr>
              <p:cNvPr id="18" name="Subtitle"/>
              <p:cNvSpPr txBox="1">
                <a:spLocks/>
              </p:cNvSpPr>
              <p:nvPr/>
            </p:nvSpPr>
            <p:spPr>
              <a:xfrm>
                <a:off x="6119489" y="1616090"/>
                <a:ext cx="1062881" cy="180049"/>
              </a:xfrm>
              <a:prstGeom prst="rect">
                <a:avLst/>
              </a:prstGeom>
              <a:noFill/>
              <a:ln w="9525">
                <a:noFill/>
              </a:ln>
            </p:spPr>
            <p:txBody>
              <a:bodyPr vert="horz" wrap="square" lIns="0" tIns="0" rIns="0" bIns="0" rtlCol="0">
                <a:spAutoFit/>
              </a:bodyPr>
              <a:lstStyle/>
              <a:p>
                <a:pPr>
                  <a:lnSpc>
                    <a:spcPct val="90000"/>
                  </a:lnSpc>
                  <a:buClr>
                    <a:schemeClr val="tx1"/>
                  </a:buClr>
                  <a:buSzPct val="100000"/>
                </a:pPr>
                <a:r>
                  <a:rPr lang="en-US" sz="1300" b="1" dirty="0">
                    <a:latin typeface="Arial" panose="020B0604020202020204" pitchFamily="34" charset="0"/>
                    <a:sym typeface="+mn-lt"/>
                  </a:rPr>
                  <a:t>Scope</a:t>
                </a:r>
              </a:p>
            </p:txBody>
          </p:sp>
          <p:sp>
            <p:nvSpPr>
              <p:cNvPr id="37" name="TextBox 36">
                <a:extLst>
                  <a:ext uri="{FF2B5EF4-FFF2-40B4-BE49-F238E27FC236}">
                    <a16:creationId xmlns:a16="http://schemas.microsoft.com/office/drawing/2014/main" id="{DC1866B6-6376-404E-BA4E-DE2A9DB20BD2}"/>
                  </a:ext>
                </a:extLst>
              </p:cNvPr>
              <p:cNvSpPr txBox="1">
                <a:spLocks/>
              </p:cNvSpPr>
              <p:nvPr/>
            </p:nvSpPr>
            <p:spPr>
              <a:xfrm>
                <a:off x="6119489" y="1993164"/>
                <a:ext cx="122561" cy="290849"/>
              </a:xfrm>
              <a:prstGeom prst="rect">
                <a:avLst/>
              </a:prstGeom>
              <a:noFill/>
              <a:ln w="9525">
                <a:noFill/>
              </a:ln>
            </p:spPr>
            <p:txBody>
              <a:bodyPr vert="horz" wrap="square" lIns="0" tIns="0" rIns="0" bIns="0" rtlCol="0">
                <a:spAutoFit/>
              </a:bodyPr>
              <a:lstStyle/>
              <a:p>
                <a:pPr marL="0" lvl="1">
                  <a:lnSpc>
                    <a:spcPct val="90000"/>
                  </a:lnSpc>
                  <a:spcBef>
                    <a:spcPts val="139"/>
                  </a:spcBef>
                  <a:buClr>
                    <a:schemeClr val="accent1"/>
                  </a:buClr>
                  <a:buSzPct val="100000"/>
                </a:pPr>
                <a:r>
                  <a:rPr lang="en-US" sz="2100" b="1" dirty="0">
                    <a:solidFill>
                      <a:srgbClr val="DE002B"/>
                    </a:solidFill>
                    <a:latin typeface="Arial" panose="020B0604020202020204" pitchFamily="34" charset="0"/>
                  </a:rPr>
                  <a:t>1</a:t>
                </a:r>
              </a:p>
            </p:txBody>
          </p:sp>
          <p:sp>
            <p:nvSpPr>
              <p:cNvPr id="39" name="TextBox 38">
                <a:extLst>
                  <a:ext uri="{FF2B5EF4-FFF2-40B4-BE49-F238E27FC236}">
                    <a16:creationId xmlns:a16="http://schemas.microsoft.com/office/drawing/2014/main" id="{DC1866B6-6376-404E-BA4E-DE2A9DB20BD2}"/>
                  </a:ext>
                </a:extLst>
              </p:cNvPr>
              <p:cNvSpPr txBox="1">
                <a:spLocks/>
              </p:cNvSpPr>
              <p:nvPr/>
            </p:nvSpPr>
            <p:spPr>
              <a:xfrm>
                <a:off x="6119489" y="2607979"/>
                <a:ext cx="122561" cy="290849"/>
              </a:xfrm>
              <a:prstGeom prst="rect">
                <a:avLst/>
              </a:prstGeom>
              <a:noFill/>
              <a:ln w="9525">
                <a:noFill/>
              </a:ln>
            </p:spPr>
            <p:txBody>
              <a:bodyPr vert="horz" wrap="square" lIns="0" tIns="0" rIns="0" bIns="0" rtlCol="0">
                <a:spAutoFit/>
              </a:bodyPr>
              <a:lstStyle/>
              <a:p>
                <a:pPr marL="0" lvl="1">
                  <a:lnSpc>
                    <a:spcPct val="90000"/>
                  </a:lnSpc>
                  <a:spcBef>
                    <a:spcPts val="139"/>
                  </a:spcBef>
                  <a:buClr>
                    <a:schemeClr val="accent1"/>
                  </a:buClr>
                  <a:buSzPct val="100000"/>
                </a:pPr>
                <a:r>
                  <a:rPr lang="en-US" sz="2100" b="1" dirty="0">
                    <a:solidFill>
                      <a:srgbClr val="DE002B"/>
                    </a:solidFill>
                    <a:latin typeface="Arial" panose="020B0604020202020204" pitchFamily="34" charset="0"/>
                  </a:rPr>
                  <a:t>2</a:t>
                </a:r>
              </a:p>
            </p:txBody>
          </p:sp>
          <p:sp>
            <p:nvSpPr>
              <p:cNvPr id="41" name="TextBox 40">
                <a:extLst>
                  <a:ext uri="{FF2B5EF4-FFF2-40B4-BE49-F238E27FC236}">
                    <a16:creationId xmlns:a16="http://schemas.microsoft.com/office/drawing/2014/main" id="{DC1866B6-6376-404E-BA4E-DE2A9DB20BD2}"/>
                  </a:ext>
                </a:extLst>
              </p:cNvPr>
              <p:cNvSpPr txBox="1">
                <a:spLocks/>
              </p:cNvSpPr>
              <p:nvPr/>
            </p:nvSpPr>
            <p:spPr>
              <a:xfrm>
                <a:off x="6119489" y="3222794"/>
                <a:ext cx="122561" cy="290849"/>
              </a:xfrm>
              <a:prstGeom prst="rect">
                <a:avLst/>
              </a:prstGeom>
              <a:noFill/>
              <a:ln w="9525">
                <a:noFill/>
              </a:ln>
            </p:spPr>
            <p:txBody>
              <a:bodyPr vert="horz" wrap="square" lIns="0" tIns="0" rIns="0" bIns="0" rtlCol="0">
                <a:spAutoFit/>
              </a:bodyPr>
              <a:lstStyle/>
              <a:p>
                <a:pPr marL="0" lvl="1">
                  <a:lnSpc>
                    <a:spcPct val="90000"/>
                  </a:lnSpc>
                  <a:spcBef>
                    <a:spcPts val="139"/>
                  </a:spcBef>
                  <a:buClr>
                    <a:schemeClr val="accent1"/>
                  </a:buClr>
                  <a:buSzPct val="100000"/>
                </a:pPr>
                <a:r>
                  <a:rPr lang="en-US" sz="2100" b="1" dirty="0">
                    <a:solidFill>
                      <a:srgbClr val="DE002B"/>
                    </a:solidFill>
                    <a:latin typeface="Arial" panose="020B0604020202020204" pitchFamily="34" charset="0"/>
                  </a:rPr>
                  <a:t>3</a:t>
                </a:r>
              </a:p>
            </p:txBody>
          </p:sp>
          <p:sp>
            <p:nvSpPr>
              <p:cNvPr id="43" name="TextBox 42">
                <a:extLst>
                  <a:ext uri="{FF2B5EF4-FFF2-40B4-BE49-F238E27FC236}">
                    <a16:creationId xmlns:a16="http://schemas.microsoft.com/office/drawing/2014/main" id="{DC1866B6-6376-404E-BA4E-DE2A9DB20BD2}"/>
                  </a:ext>
                </a:extLst>
              </p:cNvPr>
              <p:cNvSpPr txBox="1">
                <a:spLocks/>
              </p:cNvSpPr>
              <p:nvPr/>
            </p:nvSpPr>
            <p:spPr>
              <a:xfrm>
                <a:off x="6119489" y="3837609"/>
                <a:ext cx="122561" cy="290849"/>
              </a:xfrm>
              <a:prstGeom prst="rect">
                <a:avLst/>
              </a:prstGeom>
              <a:noFill/>
              <a:ln w="9525">
                <a:noFill/>
              </a:ln>
            </p:spPr>
            <p:txBody>
              <a:bodyPr vert="horz" wrap="square" lIns="0" tIns="0" rIns="0" bIns="0" rtlCol="0">
                <a:spAutoFit/>
              </a:bodyPr>
              <a:lstStyle/>
              <a:p>
                <a:pPr marL="0" lvl="1">
                  <a:lnSpc>
                    <a:spcPct val="90000"/>
                  </a:lnSpc>
                  <a:spcBef>
                    <a:spcPts val="139"/>
                  </a:spcBef>
                  <a:buClr>
                    <a:schemeClr val="accent1"/>
                  </a:buClr>
                  <a:buSzPct val="100000"/>
                </a:pPr>
                <a:r>
                  <a:rPr lang="en-US" sz="2100" b="1" dirty="0">
                    <a:solidFill>
                      <a:srgbClr val="DE002B"/>
                    </a:solidFill>
                    <a:latin typeface="Arial" panose="020B0604020202020204" pitchFamily="34" charset="0"/>
                  </a:rPr>
                  <a:t>4</a:t>
                </a:r>
              </a:p>
            </p:txBody>
          </p:sp>
        </p:grpSp>
      </p:grpSp>
      <p:sp>
        <p:nvSpPr>
          <p:cNvPr id="45" name="Source">
            <a:extLst>
              <a:ext uri="{FF2B5EF4-FFF2-40B4-BE49-F238E27FC236}">
                <a16:creationId xmlns:a16="http://schemas.microsoft.com/office/drawing/2014/main" id="{CE893C27-5841-45B3-874D-C2F194EBF344}"/>
              </a:ext>
            </a:extLst>
          </p:cNvPr>
          <p:cNvSpPr txBox="1"/>
          <p:nvPr/>
        </p:nvSpPr>
        <p:spPr>
          <a:xfrm>
            <a:off x="1197114" y="4918292"/>
            <a:ext cx="1183016"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GSMA, Roland Berger</a:t>
            </a:r>
          </a:p>
        </p:txBody>
      </p:sp>
      <p:grpSp>
        <p:nvGrpSpPr>
          <p:cNvPr id="11" name="Group 10"/>
          <p:cNvGrpSpPr/>
          <p:nvPr/>
        </p:nvGrpSpPr>
        <p:grpSpPr>
          <a:xfrm>
            <a:off x="524421" y="1347787"/>
            <a:ext cx="4390479" cy="3074683"/>
            <a:chOff x="539661" y="1347787"/>
            <a:chExt cx="4390479" cy="3074683"/>
          </a:xfrm>
        </p:grpSpPr>
        <p:grpSp>
          <p:nvGrpSpPr>
            <p:cNvPr id="8" name="Group 7"/>
            <p:cNvGrpSpPr/>
            <p:nvPr/>
          </p:nvGrpSpPr>
          <p:grpSpPr>
            <a:xfrm>
              <a:off x="650470" y="1431215"/>
              <a:ext cx="4215398" cy="1604242"/>
              <a:chOff x="650470" y="1332155"/>
              <a:chExt cx="4215398" cy="1604242"/>
            </a:xfrm>
          </p:grpSpPr>
          <p:sp>
            <p:nvSpPr>
              <p:cNvPr id="10" name="Subtitle"/>
              <p:cNvSpPr txBox="1">
                <a:spLocks/>
              </p:cNvSpPr>
              <p:nvPr/>
            </p:nvSpPr>
            <p:spPr>
              <a:xfrm>
                <a:off x="1197114" y="1404938"/>
                <a:ext cx="1062881" cy="186974"/>
              </a:xfrm>
              <a:prstGeom prst="rect">
                <a:avLst/>
              </a:prstGeom>
              <a:noFill/>
              <a:ln w="9525">
                <a:noFill/>
              </a:ln>
            </p:spPr>
            <p:txBody>
              <a:bodyPr vert="horz" wrap="square" lIns="0" tIns="0" rIns="0" bIns="0" rtlCol="0">
                <a:spAutoFit/>
              </a:bodyPr>
              <a:lstStyle/>
              <a:p>
                <a:pPr>
                  <a:lnSpc>
                    <a:spcPct val="90000"/>
                  </a:lnSpc>
                  <a:buClr>
                    <a:schemeClr val="tx1"/>
                  </a:buClr>
                  <a:buSzPct val="100000"/>
                </a:pPr>
                <a:r>
                  <a:rPr lang="en-US" sz="1300" b="1" dirty="0">
                    <a:latin typeface="Arial" panose="020B0604020202020204" pitchFamily="34" charset="0"/>
                    <a:sym typeface="+mn-lt"/>
                  </a:rPr>
                  <a:t>Context</a:t>
                </a:r>
              </a:p>
            </p:txBody>
          </p:sp>
          <p:sp>
            <p:nvSpPr>
              <p:cNvPr id="21" name="TextBox 20">
                <a:extLst>
                  <a:ext uri="{FF2B5EF4-FFF2-40B4-BE49-F238E27FC236}">
                    <a16:creationId xmlns:a16="http://schemas.microsoft.com/office/drawing/2014/main" id="{DC1866B6-6376-404E-BA4E-DE2A9DB20BD2}"/>
                  </a:ext>
                </a:extLst>
              </p:cNvPr>
              <p:cNvSpPr txBox="1">
                <a:spLocks/>
              </p:cNvSpPr>
              <p:nvPr/>
            </p:nvSpPr>
            <p:spPr>
              <a:xfrm>
                <a:off x="1197113" y="1641171"/>
                <a:ext cx="3668755" cy="1295226"/>
              </a:xfrm>
              <a:prstGeom prst="rect">
                <a:avLst/>
              </a:prstGeom>
              <a:noFill/>
              <a:ln w="9525">
                <a:noFill/>
              </a:ln>
            </p:spPr>
            <p:txBody>
              <a:bodyPr vert="horz" wrap="square" lIns="0" tIns="0" rIns="0" bIns="0" rtlCol="0">
                <a:spAutoFit/>
              </a:bodyPr>
              <a:lstStyle/>
              <a:p>
                <a:pPr marL="128588" lvl="1" indent="-128588">
                  <a:lnSpc>
                    <a:spcPts val="1400"/>
                  </a:lnSpc>
                  <a:spcBef>
                    <a:spcPts val="300"/>
                  </a:spcBef>
                  <a:buClr>
                    <a:srgbClr val="C00000"/>
                  </a:buClr>
                  <a:buSzPct val="100000"/>
                  <a:buFont typeface="Wingdings" panose="05000000000000000000" pitchFamily="2" charset="2"/>
                  <a:buChar char="§"/>
                </a:pPr>
                <a:r>
                  <a:rPr lang="en-US" sz="900" dirty="0">
                    <a:latin typeface="Arial" panose="020B0604020202020204" pitchFamily="34" charset="0"/>
                  </a:rPr>
                  <a:t>In the previously published </a:t>
                </a:r>
                <a:r>
                  <a:rPr lang="en-US" sz="900" b="1" dirty="0">
                    <a:latin typeface="Arial" panose="020B0604020202020204" pitchFamily="34" charset="0"/>
                  </a:rPr>
                  <a:t>‘Landscape report’</a:t>
                </a:r>
                <a:r>
                  <a:rPr lang="en-US" sz="900" dirty="0">
                    <a:latin typeface="Arial" panose="020B0604020202020204" pitchFamily="34" charset="0"/>
                  </a:rPr>
                  <a:t>, the opportunities and challenges of launching an online marketplace as a mobile money provider were first introduced</a:t>
                </a:r>
              </a:p>
              <a:p>
                <a:pPr marL="128588" lvl="1" indent="-128588">
                  <a:lnSpc>
                    <a:spcPts val="1400"/>
                  </a:lnSpc>
                  <a:spcBef>
                    <a:spcPts val="300"/>
                  </a:spcBef>
                  <a:buClr>
                    <a:srgbClr val="C00000"/>
                  </a:buClr>
                  <a:buSzPct val="100000"/>
                  <a:buFont typeface="Wingdings" panose="05000000000000000000" pitchFamily="2" charset="2"/>
                  <a:buChar char="§"/>
                </a:pPr>
                <a:r>
                  <a:rPr lang="en-US" sz="900" dirty="0">
                    <a:latin typeface="Arial" panose="020B0604020202020204" pitchFamily="34" charset="0"/>
                  </a:rPr>
                  <a:t>This document serves as a follow-up to the Landscape report, and aims to provide mobile money providers with </a:t>
                </a:r>
                <a:r>
                  <a:rPr lang="en-US" sz="900" b="1" dirty="0">
                    <a:latin typeface="Arial" panose="020B0604020202020204" pitchFamily="34" charset="0"/>
                  </a:rPr>
                  <a:t>guidance on key strategic, operational, and commercial topics</a:t>
                </a:r>
                <a:r>
                  <a:rPr lang="en-US" sz="900" dirty="0">
                    <a:latin typeface="Arial" panose="020B0604020202020204" pitchFamily="34" charset="0"/>
                  </a:rPr>
                  <a:t> to launch an online marketplace</a:t>
                </a:r>
              </a:p>
            </p:txBody>
          </p:sp>
          <p:grpSp>
            <p:nvGrpSpPr>
              <p:cNvPr id="22" name="Group 21">
                <a:extLst>
                  <a:ext uri="{FF2B5EF4-FFF2-40B4-BE49-F238E27FC236}">
                    <a16:creationId xmlns:a16="http://schemas.microsoft.com/office/drawing/2014/main" id="{553400B0-80B5-4BD6-B39F-3C2624D0B96D}"/>
                  </a:ext>
                </a:extLst>
              </p:cNvPr>
              <p:cNvGrpSpPr>
                <a:grpSpLocks noChangeAspect="1"/>
              </p:cNvGrpSpPr>
              <p:nvPr/>
            </p:nvGrpSpPr>
            <p:grpSpPr>
              <a:xfrm>
                <a:off x="650470" y="1332155"/>
                <a:ext cx="474920" cy="318371"/>
                <a:chOff x="587375" y="4219576"/>
                <a:chExt cx="3184525" cy="2316162"/>
              </a:xfrm>
              <a:solidFill>
                <a:schemeClr val="accent3">
                  <a:lumMod val="50000"/>
                </a:schemeClr>
              </a:solidFill>
            </p:grpSpPr>
            <p:sp>
              <p:nvSpPr>
                <p:cNvPr id="23" name="Freeform 9">
                  <a:extLst>
                    <a:ext uri="{FF2B5EF4-FFF2-40B4-BE49-F238E27FC236}">
                      <a16:creationId xmlns:a16="http://schemas.microsoft.com/office/drawing/2014/main" id="{BD672AF3-73F7-43FB-BCAA-B63D16013F0A}"/>
                    </a:ext>
                  </a:extLst>
                </p:cNvPr>
                <p:cNvSpPr>
                  <a:spLocks noEditPoints="1"/>
                </p:cNvSpPr>
                <p:nvPr/>
              </p:nvSpPr>
              <p:spPr bwMode="auto">
                <a:xfrm>
                  <a:off x="1184275" y="4697413"/>
                  <a:ext cx="1954213" cy="1838325"/>
                </a:xfrm>
                <a:custGeom>
                  <a:avLst/>
                  <a:gdLst>
                    <a:gd name="T0" fmla="*/ 464 w 1369"/>
                    <a:gd name="T1" fmla="*/ 54 h 1287"/>
                    <a:gd name="T2" fmla="*/ 444 w 1369"/>
                    <a:gd name="T3" fmla="*/ 91 h 1287"/>
                    <a:gd name="T4" fmla="*/ 230 w 1369"/>
                    <a:gd name="T5" fmla="*/ 479 h 1287"/>
                    <a:gd name="T6" fmla="*/ 691 w 1369"/>
                    <a:gd name="T7" fmla="*/ 496 h 1287"/>
                    <a:gd name="T8" fmla="*/ 947 w 1369"/>
                    <a:gd name="T9" fmla="*/ 572 h 1287"/>
                    <a:gd name="T10" fmla="*/ 1164 w 1369"/>
                    <a:gd name="T11" fmla="*/ 761 h 1287"/>
                    <a:gd name="T12" fmla="*/ 1350 w 1369"/>
                    <a:gd name="T13" fmla="*/ 742 h 1287"/>
                    <a:gd name="T14" fmla="*/ 1359 w 1369"/>
                    <a:gd name="T15" fmla="*/ 795 h 1287"/>
                    <a:gd name="T16" fmla="*/ 961 w 1369"/>
                    <a:gd name="T17" fmla="*/ 1219 h 1287"/>
                    <a:gd name="T18" fmla="*/ 620 w 1369"/>
                    <a:gd name="T19" fmla="*/ 1222 h 1287"/>
                    <a:gd name="T20" fmla="*/ 415 w 1369"/>
                    <a:gd name="T21" fmla="*/ 1027 h 1287"/>
                    <a:gd name="T22" fmla="*/ 340 w 1369"/>
                    <a:gd name="T23" fmla="*/ 954 h 1287"/>
                    <a:gd name="T24" fmla="*/ 332 w 1369"/>
                    <a:gd name="T25" fmla="*/ 946 h 1287"/>
                    <a:gd name="T26" fmla="*/ 257 w 1369"/>
                    <a:gd name="T27" fmla="*/ 866 h 1287"/>
                    <a:gd name="T28" fmla="*/ 194 w 1369"/>
                    <a:gd name="T29" fmla="*/ 729 h 1287"/>
                    <a:gd name="T30" fmla="*/ 157 w 1369"/>
                    <a:gd name="T31" fmla="*/ 673 h 1287"/>
                    <a:gd name="T32" fmla="*/ 103 w 1369"/>
                    <a:gd name="T33" fmla="*/ 624 h 1287"/>
                    <a:gd name="T34" fmla="*/ 95 w 1369"/>
                    <a:gd name="T35" fmla="*/ 618 h 1287"/>
                    <a:gd name="T36" fmla="*/ 94 w 1369"/>
                    <a:gd name="T37" fmla="*/ 617 h 1287"/>
                    <a:gd name="T38" fmla="*/ 0 w 1369"/>
                    <a:gd name="T39" fmla="*/ 542 h 1287"/>
                    <a:gd name="T40" fmla="*/ 394 w 1369"/>
                    <a:gd name="T41" fmla="*/ 0 h 1287"/>
                    <a:gd name="T42" fmla="*/ 1011 w 1369"/>
                    <a:gd name="T43" fmla="*/ 86 h 1287"/>
                    <a:gd name="T44" fmla="*/ 643 w 1369"/>
                    <a:gd name="T45" fmla="*/ 94 h 1287"/>
                    <a:gd name="T46" fmla="*/ 300 w 1369"/>
                    <a:gd name="T47" fmla="*/ 318 h 1287"/>
                    <a:gd name="T48" fmla="*/ 609 w 1369"/>
                    <a:gd name="T49" fmla="*/ 460 h 1287"/>
                    <a:gd name="T50" fmla="*/ 949 w 1369"/>
                    <a:gd name="T51" fmla="*/ 458 h 1287"/>
                    <a:gd name="T52" fmla="*/ 1294 w 1369"/>
                    <a:gd name="T53" fmla="*/ 578 h 1287"/>
                    <a:gd name="T54" fmla="*/ 1037 w 1369"/>
                    <a:gd name="T55" fmla="*/ 68 h 1287"/>
                    <a:gd name="T56" fmla="*/ 501 w 1369"/>
                    <a:gd name="T57" fmla="*/ 1251 h 1287"/>
                    <a:gd name="T58" fmla="*/ 81 w 1369"/>
                    <a:gd name="T59" fmla="*/ 926 h 1287"/>
                    <a:gd name="T60" fmla="*/ 41 w 1369"/>
                    <a:gd name="T61" fmla="*/ 677 h 1287"/>
                    <a:gd name="T62" fmla="*/ 120 w 1369"/>
                    <a:gd name="T63" fmla="*/ 758 h 1287"/>
                    <a:gd name="T64" fmla="*/ 277 w 1369"/>
                    <a:gd name="T65" fmla="*/ 1004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9" h="1287">
                      <a:moveTo>
                        <a:pt x="394" y="0"/>
                      </a:moveTo>
                      <a:cubicBezTo>
                        <a:pt x="464" y="54"/>
                        <a:pt x="464" y="54"/>
                        <a:pt x="464" y="54"/>
                      </a:cubicBezTo>
                      <a:cubicBezTo>
                        <a:pt x="464" y="54"/>
                        <a:pt x="487" y="55"/>
                        <a:pt x="491" y="56"/>
                      </a:cubicBezTo>
                      <a:cubicBezTo>
                        <a:pt x="475" y="66"/>
                        <a:pt x="459" y="78"/>
                        <a:pt x="444" y="91"/>
                      </a:cubicBezTo>
                      <a:cubicBezTo>
                        <a:pt x="248" y="257"/>
                        <a:pt x="248" y="257"/>
                        <a:pt x="248" y="257"/>
                      </a:cubicBezTo>
                      <a:cubicBezTo>
                        <a:pt x="185" y="311"/>
                        <a:pt x="168" y="416"/>
                        <a:pt x="230" y="479"/>
                      </a:cubicBezTo>
                      <a:cubicBezTo>
                        <a:pt x="348" y="597"/>
                        <a:pt x="526" y="635"/>
                        <a:pt x="661" y="522"/>
                      </a:cubicBezTo>
                      <a:cubicBezTo>
                        <a:pt x="691" y="496"/>
                        <a:pt x="691" y="496"/>
                        <a:pt x="691" y="496"/>
                      </a:cubicBezTo>
                      <a:cubicBezTo>
                        <a:pt x="759" y="540"/>
                        <a:pt x="843" y="554"/>
                        <a:pt x="925" y="544"/>
                      </a:cubicBezTo>
                      <a:cubicBezTo>
                        <a:pt x="933" y="554"/>
                        <a:pt x="942" y="566"/>
                        <a:pt x="947" y="572"/>
                      </a:cubicBezTo>
                      <a:cubicBezTo>
                        <a:pt x="970" y="602"/>
                        <a:pt x="992" y="633"/>
                        <a:pt x="1018" y="661"/>
                      </a:cubicBezTo>
                      <a:cubicBezTo>
                        <a:pt x="1058" y="704"/>
                        <a:pt x="1106" y="743"/>
                        <a:pt x="1164" y="761"/>
                      </a:cubicBezTo>
                      <a:cubicBezTo>
                        <a:pt x="1210" y="774"/>
                        <a:pt x="1256" y="773"/>
                        <a:pt x="1301" y="758"/>
                      </a:cubicBezTo>
                      <a:cubicBezTo>
                        <a:pt x="1350" y="742"/>
                        <a:pt x="1350" y="742"/>
                        <a:pt x="1350" y="742"/>
                      </a:cubicBezTo>
                      <a:cubicBezTo>
                        <a:pt x="1351" y="734"/>
                        <a:pt x="1351" y="734"/>
                        <a:pt x="1351" y="734"/>
                      </a:cubicBezTo>
                      <a:cubicBezTo>
                        <a:pt x="1356" y="753"/>
                        <a:pt x="1359" y="774"/>
                        <a:pt x="1359" y="795"/>
                      </a:cubicBezTo>
                      <a:cubicBezTo>
                        <a:pt x="1359" y="848"/>
                        <a:pt x="1342" y="908"/>
                        <a:pt x="1299" y="942"/>
                      </a:cubicBezTo>
                      <a:cubicBezTo>
                        <a:pt x="1186" y="1035"/>
                        <a:pt x="1073" y="1127"/>
                        <a:pt x="961" y="1219"/>
                      </a:cubicBezTo>
                      <a:cubicBezTo>
                        <a:pt x="878" y="1287"/>
                        <a:pt x="710" y="1287"/>
                        <a:pt x="620" y="1222"/>
                      </a:cubicBezTo>
                      <a:cubicBezTo>
                        <a:pt x="620" y="1222"/>
                        <a:pt x="620" y="1222"/>
                        <a:pt x="620" y="1222"/>
                      </a:cubicBezTo>
                      <a:cubicBezTo>
                        <a:pt x="613" y="1218"/>
                        <a:pt x="607" y="1212"/>
                        <a:pt x="601" y="1207"/>
                      </a:cubicBezTo>
                      <a:cubicBezTo>
                        <a:pt x="415" y="1027"/>
                        <a:pt x="415" y="1027"/>
                        <a:pt x="415" y="1027"/>
                      </a:cubicBezTo>
                      <a:cubicBezTo>
                        <a:pt x="340" y="954"/>
                        <a:pt x="340" y="954"/>
                        <a:pt x="340" y="954"/>
                      </a:cubicBezTo>
                      <a:cubicBezTo>
                        <a:pt x="340" y="954"/>
                        <a:pt x="340" y="954"/>
                        <a:pt x="340" y="954"/>
                      </a:cubicBezTo>
                      <a:cubicBezTo>
                        <a:pt x="339" y="954"/>
                        <a:pt x="339" y="954"/>
                        <a:pt x="339" y="954"/>
                      </a:cubicBezTo>
                      <a:cubicBezTo>
                        <a:pt x="332" y="946"/>
                        <a:pt x="332" y="946"/>
                        <a:pt x="332" y="946"/>
                      </a:cubicBezTo>
                      <a:cubicBezTo>
                        <a:pt x="325" y="940"/>
                        <a:pt x="319" y="934"/>
                        <a:pt x="313" y="928"/>
                      </a:cubicBezTo>
                      <a:cubicBezTo>
                        <a:pt x="292" y="908"/>
                        <a:pt x="273" y="889"/>
                        <a:pt x="257" y="866"/>
                      </a:cubicBezTo>
                      <a:cubicBezTo>
                        <a:pt x="245" y="850"/>
                        <a:pt x="236" y="833"/>
                        <a:pt x="228" y="813"/>
                      </a:cubicBezTo>
                      <a:cubicBezTo>
                        <a:pt x="194" y="729"/>
                        <a:pt x="194" y="729"/>
                        <a:pt x="194" y="729"/>
                      </a:cubicBezTo>
                      <a:cubicBezTo>
                        <a:pt x="185" y="708"/>
                        <a:pt x="173" y="690"/>
                        <a:pt x="157" y="673"/>
                      </a:cubicBezTo>
                      <a:cubicBezTo>
                        <a:pt x="157" y="673"/>
                        <a:pt x="157" y="673"/>
                        <a:pt x="157" y="673"/>
                      </a:cubicBezTo>
                      <a:cubicBezTo>
                        <a:pt x="157" y="673"/>
                        <a:pt x="157" y="673"/>
                        <a:pt x="157" y="673"/>
                      </a:cubicBezTo>
                      <a:cubicBezTo>
                        <a:pt x="141" y="656"/>
                        <a:pt x="123" y="640"/>
                        <a:pt x="103" y="624"/>
                      </a:cubicBezTo>
                      <a:cubicBezTo>
                        <a:pt x="102" y="624"/>
                        <a:pt x="102" y="624"/>
                        <a:pt x="102" y="624"/>
                      </a:cubicBezTo>
                      <a:cubicBezTo>
                        <a:pt x="95" y="618"/>
                        <a:pt x="95" y="618"/>
                        <a:pt x="95" y="618"/>
                      </a:cubicBezTo>
                      <a:cubicBezTo>
                        <a:pt x="93" y="617"/>
                        <a:pt x="93" y="617"/>
                        <a:pt x="93" y="617"/>
                      </a:cubicBezTo>
                      <a:cubicBezTo>
                        <a:pt x="94" y="617"/>
                        <a:pt x="94" y="617"/>
                        <a:pt x="94" y="617"/>
                      </a:cubicBezTo>
                      <a:cubicBezTo>
                        <a:pt x="90" y="614"/>
                        <a:pt x="90" y="614"/>
                        <a:pt x="90" y="614"/>
                      </a:cubicBezTo>
                      <a:cubicBezTo>
                        <a:pt x="60" y="590"/>
                        <a:pt x="30" y="566"/>
                        <a:pt x="0" y="542"/>
                      </a:cubicBezTo>
                      <a:cubicBezTo>
                        <a:pt x="366" y="49"/>
                        <a:pt x="366" y="49"/>
                        <a:pt x="366" y="49"/>
                      </a:cubicBezTo>
                      <a:cubicBezTo>
                        <a:pt x="377" y="33"/>
                        <a:pt x="387" y="17"/>
                        <a:pt x="394" y="0"/>
                      </a:cubicBezTo>
                      <a:close/>
                      <a:moveTo>
                        <a:pt x="1037" y="68"/>
                      </a:moveTo>
                      <a:cubicBezTo>
                        <a:pt x="1011" y="86"/>
                        <a:pt x="1011" y="86"/>
                        <a:pt x="1011" y="86"/>
                      </a:cubicBezTo>
                      <a:cubicBezTo>
                        <a:pt x="987" y="102"/>
                        <a:pt x="965" y="117"/>
                        <a:pt x="937" y="115"/>
                      </a:cubicBezTo>
                      <a:cubicBezTo>
                        <a:pt x="643" y="94"/>
                        <a:pt x="643" y="94"/>
                        <a:pt x="643" y="94"/>
                      </a:cubicBezTo>
                      <a:cubicBezTo>
                        <a:pt x="588" y="90"/>
                        <a:pt x="541" y="114"/>
                        <a:pt x="496" y="152"/>
                      </a:cubicBezTo>
                      <a:cubicBezTo>
                        <a:pt x="300" y="318"/>
                        <a:pt x="300" y="318"/>
                        <a:pt x="300" y="318"/>
                      </a:cubicBezTo>
                      <a:cubicBezTo>
                        <a:pt x="271" y="342"/>
                        <a:pt x="259" y="394"/>
                        <a:pt x="287" y="422"/>
                      </a:cubicBezTo>
                      <a:cubicBezTo>
                        <a:pt x="392" y="528"/>
                        <a:pt x="522" y="534"/>
                        <a:pt x="609" y="460"/>
                      </a:cubicBezTo>
                      <a:cubicBezTo>
                        <a:pt x="691" y="391"/>
                        <a:pt x="691" y="391"/>
                        <a:pt x="691" y="391"/>
                      </a:cubicBezTo>
                      <a:cubicBezTo>
                        <a:pt x="749" y="458"/>
                        <a:pt x="847" y="482"/>
                        <a:pt x="949" y="458"/>
                      </a:cubicBezTo>
                      <a:cubicBezTo>
                        <a:pt x="1009" y="486"/>
                        <a:pt x="1109" y="738"/>
                        <a:pt x="1276" y="682"/>
                      </a:cubicBezTo>
                      <a:cubicBezTo>
                        <a:pt x="1280" y="648"/>
                        <a:pt x="1281" y="588"/>
                        <a:pt x="1294" y="578"/>
                      </a:cubicBezTo>
                      <a:cubicBezTo>
                        <a:pt x="1369" y="516"/>
                        <a:pt x="1369" y="516"/>
                        <a:pt x="1369" y="516"/>
                      </a:cubicBezTo>
                      <a:lnTo>
                        <a:pt x="1037" y="68"/>
                      </a:lnTo>
                      <a:close/>
                      <a:moveTo>
                        <a:pt x="531" y="1250"/>
                      </a:moveTo>
                      <a:cubicBezTo>
                        <a:pt x="521" y="1251"/>
                        <a:pt x="511" y="1251"/>
                        <a:pt x="501" y="1251"/>
                      </a:cubicBezTo>
                      <a:cubicBezTo>
                        <a:pt x="443" y="1250"/>
                        <a:pt x="385" y="1228"/>
                        <a:pt x="343" y="1187"/>
                      </a:cubicBezTo>
                      <a:cubicBezTo>
                        <a:pt x="81" y="926"/>
                        <a:pt x="81" y="926"/>
                        <a:pt x="81" y="926"/>
                      </a:cubicBezTo>
                      <a:cubicBezTo>
                        <a:pt x="33" y="878"/>
                        <a:pt x="9" y="829"/>
                        <a:pt x="9" y="778"/>
                      </a:cubicBezTo>
                      <a:cubicBezTo>
                        <a:pt x="9" y="744"/>
                        <a:pt x="20" y="710"/>
                        <a:pt x="41" y="677"/>
                      </a:cubicBezTo>
                      <a:cubicBezTo>
                        <a:pt x="49" y="684"/>
                        <a:pt x="42" y="678"/>
                        <a:pt x="46" y="681"/>
                      </a:cubicBezTo>
                      <a:cubicBezTo>
                        <a:pt x="75" y="704"/>
                        <a:pt x="109" y="730"/>
                        <a:pt x="120" y="758"/>
                      </a:cubicBezTo>
                      <a:cubicBezTo>
                        <a:pt x="154" y="843"/>
                        <a:pt x="154" y="843"/>
                        <a:pt x="154" y="843"/>
                      </a:cubicBezTo>
                      <a:cubicBezTo>
                        <a:pt x="183" y="915"/>
                        <a:pt x="227" y="957"/>
                        <a:pt x="277" y="1004"/>
                      </a:cubicBezTo>
                      <a:lnTo>
                        <a:pt x="531" y="1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sym typeface="+mn-lt"/>
                  </a:endParaRPr>
                </a:p>
              </p:txBody>
            </p:sp>
            <p:sp>
              <p:nvSpPr>
                <p:cNvPr id="24" name="Freeform 10">
                  <a:extLst>
                    <a:ext uri="{FF2B5EF4-FFF2-40B4-BE49-F238E27FC236}">
                      <a16:creationId xmlns:a16="http://schemas.microsoft.com/office/drawing/2014/main" id="{7052846F-096A-4AA2-BD3F-710A6835B501}"/>
                    </a:ext>
                  </a:extLst>
                </p:cNvPr>
                <p:cNvSpPr>
                  <a:spLocks noEditPoints="1"/>
                </p:cNvSpPr>
                <p:nvPr/>
              </p:nvSpPr>
              <p:spPr bwMode="auto">
                <a:xfrm>
                  <a:off x="587375" y="4219576"/>
                  <a:ext cx="3184525" cy="1333500"/>
                </a:xfrm>
                <a:custGeom>
                  <a:avLst/>
                  <a:gdLst>
                    <a:gd name="T0" fmla="*/ 0 w 2231"/>
                    <a:gd name="T1" fmla="*/ 794 h 933"/>
                    <a:gd name="T2" fmla="*/ 91 w 2231"/>
                    <a:gd name="T3" fmla="*/ 862 h 933"/>
                    <a:gd name="T4" fmla="*/ 359 w 2231"/>
                    <a:gd name="T5" fmla="*/ 822 h 933"/>
                    <a:gd name="T6" fmla="*/ 720 w 2231"/>
                    <a:gd name="T7" fmla="*/ 335 h 933"/>
                    <a:gd name="T8" fmla="*/ 680 w 2231"/>
                    <a:gd name="T9" fmla="*/ 68 h 933"/>
                    <a:gd name="T10" fmla="*/ 589 w 2231"/>
                    <a:gd name="T11" fmla="*/ 0 h 933"/>
                    <a:gd name="T12" fmla="*/ 0 w 2231"/>
                    <a:gd name="T13" fmla="*/ 794 h 933"/>
                    <a:gd name="T14" fmla="*/ 2231 w 2231"/>
                    <a:gd name="T15" fmla="*/ 802 h 933"/>
                    <a:gd name="T16" fmla="*/ 2139 w 2231"/>
                    <a:gd name="T17" fmla="*/ 870 h 933"/>
                    <a:gd name="T18" fmla="*/ 1872 w 2231"/>
                    <a:gd name="T19" fmla="*/ 830 h 933"/>
                    <a:gd name="T20" fmla="*/ 1511 w 2231"/>
                    <a:gd name="T21" fmla="*/ 344 h 933"/>
                    <a:gd name="T22" fmla="*/ 1551 w 2231"/>
                    <a:gd name="T23" fmla="*/ 76 h 933"/>
                    <a:gd name="T24" fmla="*/ 1642 w 2231"/>
                    <a:gd name="T25" fmla="*/ 8 h 933"/>
                    <a:gd name="T26" fmla="*/ 2231 w 2231"/>
                    <a:gd name="T27" fmla="*/ 802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1" h="933">
                      <a:moveTo>
                        <a:pt x="0" y="794"/>
                      </a:moveTo>
                      <a:cubicBezTo>
                        <a:pt x="91" y="862"/>
                        <a:pt x="91" y="862"/>
                        <a:pt x="91" y="862"/>
                      </a:cubicBezTo>
                      <a:cubicBezTo>
                        <a:pt x="176" y="925"/>
                        <a:pt x="296" y="907"/>
                        <a:pt x="359" y="822"/>
                      </a:cubicBezTo>
                      <a:cubicBezTo>
                        <a:pt x="720" y="335"/>
                        <a:pt x="720" y="335"/>
                        <a:pt x="720" y="335"/>
                      </a:cubicBezTo>
                      <a:cubicBezTo>
                        <a:pt x="783" y="250"/>
                        <a:pt x="765" y="130"/>
                        <a:pt x="680" y="68"/>
                      </a:cubicBezTo>
                      <a:cubicBezTo>
                        <a:pt x="589" y="0"/>
                        <a:pt x="589" y="0"/>
                        <a:pt x="589" y="0"/>
                      </a:cubicBezTo>
                      <a:lnTo>
                        <a:pt x="0" y="794"/>
                      </a:lnTo>
                      <a:close/>
                      <a:moveTo>
                        <a:pt x="2231" y="802"/>
                      </a:moveTo>
                      <a:cubicBezTo>
                        <a:pt x="2139" y="870"/>
                        <a:pt x="2139" y="870"/>
                        <a:pt x="2139" y="870"/>
                      </a:cubicBezTo>
                      <a:cubicBezTo>
                        <a:pt x="2055" y="933"/>
                        <a:pt x="1935" y="915"/>
                        <a:pt x="1872" y="830"/>
                      </a:cubicBezTo>
                      <a:cubicBezTo>
                        <a:pt x="1511" y="344"/>
                        <a:pt x="1511" y="344"/>
                        <a:pt x="1511" y="344"/>
                      </a:cubicBezTo>
                      <a:cubicBezTo>
                        <a:pt x="1448" y="259"/>
                        <a:pt x="1466" y="139"/>
                        <a:pt x="1551" y="76"/>
                      </a:cubicBezTo>
                      <a:cubicBezTo>
                        <a:pt x="1642" y="8"/>
                        <a:pt x="1642" y="8"/>
                        <a:pt x="1642" y="8"/>
                      </a:cubicBezTo>
                      <a:lnTo>
                        <a:pt x="2231" y="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sym typeface="+mn-lt"/>
                  </a:endParaRPr>
                </a:p>
              </p:txBody>
            </p:sp>
          </p:grpSp>
        </p:grpSp>
        <p:grpSp>
          <p:nvGrpSpPr>
            <p:cNvPr id="9" name="Group 8"/>
            <p:cNvGrpSpPr/>
            <p:nvPr/>
          </p:nvGrpSpPr>
          <p:grpSpPr>
            <a:xfrm>
              <a:off x="650470" y="3062632"/>
              <a:ext cx="4215539" cy="1287675"/>
              <a:chOff x="650470" y="2963572"/>
              <a:chExt cx="4215539" cy="1287675"/>
            </a:xfrm>
          </p:grpSpPr>
          <p:sp>
            <p:nvSpPr>
              <p:cNvPr id="12" name="Subtitle"/>
              <p:cNvSpPr txBox="1">
                <a:spLocks/>
              </p:cNvSpPr>
              <p:nvPr/>
            </p:nvSpPr>
            <p:spPr>
              <a:xfrm>
                <a:off x="1196849" y="3020575"/>
                <a:ext cx="1062881" cy="186974"/>
              </a:xfrm>
              <a:prstGeom prst="rect">
                <a:avLst/>
              </a:prstGeom>
              <a:noFill/>
              <a:ln w="9525">
                <a:noFill/>
              </a:ln>
            </p:spPr>
            <p:txBody>
              <a:bodyPr vert="horz" wrap="square" lIns="0" tIns="0" rIns="0" bIns="0" rtlCol="0">
                <a:spAutoFit/>
              </a:bodyPr>
              <a:lstStyle/>
              <a:p>
                <a:pPr>
                  <a:lnSpc>
                    <a:spcPct val="90000"/>
                  </a:lnSpc>
                  <a:buClr>
                    <a:schemeClr val="tx1"/>
                  </a:buClr>
                  <a:buSzPct val="100000"/>
                </a:pPr>
                <a:r>
                  <a:rPr lang="en-US" sz="1300" b="1" dirty="0">
                    <a:latin typeface="Arial" panose="020B0604020202020204" pitchFamily="34" charset="0"/>
                    <a:sym typeface="+mn-lt"/>
                  </a:rPr>
                  <a:t>Objective</a:t>
                </a:r>
              </a:p>
            </p:txBody>
          </p:sp>
          <p:sp>
            <p:nvSpPr>
              <p:cNvPr id="20" name="TextBox 19">
                <a:extLst>
                  <a:ext uri="{FF2B5EF4-FFF2-40B4-BE49-F238E27FC236}">
                    <a16:creationId xmlns:a16="http://schemas.microsoft.com/office/drawing/2014/main" id="{DC1866B6-6376-404E-BA4E-DE2A9DB20BD2}"/>
                  </a:ext>
                </a:extLst>
              </p:cNvPr>
              <p:cNvSpPr txBox="1">
                <a:spLocks/>
              </p:cNvSpPr>
              <p:nvPr/>
            </p:nvSpPr>
            <p:spPr>
              <a:xfrm>
                <a:off x="1196848" y="3256808"/>
                <a:ext cx="3669161" cy="994439"/>
              </a:xfrm>
              <a:prstGeom prst="rect">
                <a:avLst/>
              </a:prstGeom>
              <a:noFill/>
              <a:ln w="9525">
                <a:noFill/>
              </a:ln>
            </p:spPr>
            <p:txBody>
              <a:bodyPr vert="horz" wrap="square" lIns="0" tIns="0" rIns="0" bIns="0" rtlCol="0">
                <a:spAutoFit/>
              </a:bodyPr>
              <a:lstStyle/>
              <a:p>
                <a:pPr marL="128588" lvl="1" indent="-128588">
                  <a:lnSpc>
                    <a:spcPts val="1400"/>
                  </a:lnSpc>
                  <a:spcBef>
                    <a:spcPts val="300"/>
                  </a:spcBef>
                  <a:buClr>
                    <a:srgbClr val="C00000"/>
                  </a:buClr>
                  <a:buSzPct val="100000"/>
                  <a:buFont typeface="Wingdings" panose="05000000000000000000" pitchFamily="2" charset="2"/>
                  <a:buChar char="§"/>
                </a:pPr>
                <a:r>
                  <a:rPr lang="en-US" sz="900" dirty="0">
                    <a:latin typeface="Arial" panose="020B0604020202020204" pitchFamily="34" charset="0"/>
                  </a:rPr>
                  <a:t>The aim of this document is to: </a:t>
                </a:r>
              </a:p>
              <a:p>
                <a:pPr marL="261531" lvl="2" indent="-171450">
                  <a:lnSpc>
                    <a:spcPts val="1400"/>
                  </a:lnSpc>
                  <a:spcBef>
                    <a:spcPts val="300"/>
                  </a:spcBef>
                  <a:buClr>
                    <a:srgbClr val="C00000"/>
                  </a:buClr>
                  <a:buSzPct val="100000"/>
                  <a:buFont typeface="Arial" panose="020B0604020202020204" pitchFamily="34" charset="0"/>
                  <a:buChar char="‾"/>
                </a:pPr>
                <a:r>
                  <a:rPr lang="en-US" sz="900" dirty="0">
                    <a:latin typeface="Arial" panose="020B0604020202020204" pitchFamily="34" charset="0"/>
                  </a:rPr>
                  <a:t>Communicate the </a:t>
                </a:r>
                <a:r>
                  <a:rPr lang="en-US" sz="900" b="1" dirty="0">
                    <a:latin typeface="Arial" panose="020B0604020202020204" pitchFamily="34" charset="0"/>
                  </a:rPr>
                  <a:t>key enablers of launching an online marketplace</a:t>
                </a:r>
              </a:p>
              <a:p>
                <a:pPr marL="261531" lvl="2" indent="-171450">
                  <a:lnSpc>
                    <a:spcPts val="1400"/>
                  </a:lnSpc>
                  <a:spcBef>
                    <a:spcPts val="300"/>
                  </a:spcBef>
                  <a:buClr>
                    <a:srgbClr val="C00000"/>
                  </a:buClr>
                  <a:buSzPct val="100000"/>
                  <a:buFont typeface="Arial" panose="020B0604020202020204" pitchFamily="34" charset="0"/>
                  <a:buChar char="‾"/>
                </a:pPr>
                <a:r>
                  <a:rPr lang="en-US" sz="900" dirty="0">
                    <a:latin typeface="Arial" panose="020B0604020202020204" pitchFamily="34" charset="0"/>
                  </a:rPr>
                  <a:t>Outline the </a:t>
                </a:r>
                <a:r>
                  <a:rPr lang="en-US" sz="900" b="1" dirty="0">
                    <a:latin typeface="Arial" panose="020B0604020202020204" pitchFamily="34" charset="0"/>
                  </a:rPr>
                  <a:t>critical considerations </a:t>
                </a:r>
                <a:r>
                  <a:rPr lang="en-US" sz="900" dirty="0">
                    <a:latin typeface="Arial" panose="020B0604020202020204" pitchFamily="34" charset="0"/>
                  </a:rPr>
                  <a:t>relevant to each enabler</a:t>
                </a:r>
              </a:p>
              <a:p>
                <a:pPr marL="261531" lvl="2" indent="-171450">
                  <a:lnSpc>
                    <a:spcPts val="1400"/>
                  </a:lnSpc>
                  <a:spcBef>
                    <a:spcPts val="300"/>
                  </a:spcBef>
                  <a:buClr>
                    <a:srgbClr val="C00000"/>
                  </a:buClr>
                  <a:buSzPct val="100000"/>
                  <a:buFont typeface="Arial" panose="020B0604020202020204" pitchFamily="34" charset="0"/>
                  <a:buChar char="‾"/>
                </a:pPr>
                <a:r>
                  <a:rPr lang="en-US" sz="900" dirty="0">
                    <a:latin typeface="Arial" panose="020B0604020202020204" pitchFamily="34" charset="0"/>
                  </a:rPr>
                  <a:t>Define </a:t>
                </a:r>
                <a:r>
                  <a:rPr lang="en-US" sz="900" b="1" dirty="0">
                    <a:latin typeface="Arial" panose="020B0604020202020204" pitchFamily="34" charset="0"/>
                  </a:rPr>
                  <a:t>key risks </a:t>
                </a:r>
                <a:r>
                  <a:rPr lang="en-US" sz="900" dirty="0">
                    <a:latin typeface="Arial" panose="020B0604020202020204" pitchFamily="34" charset="0"/>
                  </a:rPr>
                  <a:t>and </a:t>
                </a:r>
                <a:r>
                  <a:rPr lang="en-US" sz="900" b="1" dirty="0">
                    <a:latin typeface="Arial" panose="020B0604020202020204" pitchFamily="34" charset="0"/>
                  </a:rPr>
                  <a:t>potential mitigation measures</a:t>
                </a:r>
              </a:p>
            </p:txBody>
          </p:sp>
          <p:grpSp>
            <p:nvGrpSpPr>
              <p:cNvPr id="25" name="Group 24">
                <a:extLst>
                  <a:ext uri="{FF2B5EF4-FFF2-40B4-BE49-F238E27FC236}">
                    <a16:creationId xmlns:a16="http://schemas.microsoft.com/office/drawing/2014/main" id="{6C1F9C3C-6A26-48C6-9FA8-63DCD33844ED}"/>
                  </a:ext>
                </a:extLst>
              </p:cNvPr>
              <p:cNvGrpSpPr>
                <a:grpSpLocks noChangeAspect="1"/>
              </p:cNvGrpSpPr>
              <p:nvPr/>
            </p:nvGrpSpPr>
            <p:grpSpPr>
              <a:xfrm>
                <a:off x="650470" y="2963572"/>
                <a:ext cx="468584" cy="300980"/>
                <a:chOff x="1717676" y="3959226"/>
                <a:chExt cx="3571875" cy="2489200"/>
              </a:xfrm>
              <a:solidFill>
                <a:schemeClr val="accent3">
                  <a:lumMod val="50000"/>
                </a:schemeClr>
              </a:solidFill>
            </p:grpSpPr>
            <p:sp>
              <p:nvSpPr>
                <p:cNvPr id="26" name="Line 5">
                  <a:extLst>
                    <a:ext uri="{FF2B5EF4-FFF2-40B4-BE49-F238E27FC236}">
                      <a16:creationId xmlns:a16="http://schemas.microsoft.com/office/drawing/2014/main" id="{B8F3FD84-89BD-482F-A6FF-139280B6B096}"/>
                    </a:ext>
                  </a:extLst>
                </p:cNvPr>
                <p:cNvSpPr>
                  <a:spLocks noChangeShapeType="1"/>
                </p:cNvSpPr>
                <p:nvPr/>
              </p:nvSpPr>
              <p:spPr bwMode="auto">
                <a:xfrm>
                  <a:off x="3360738" y="482758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sym typeface="+mn-lt"/>
                  </a:endParaRPr>
                </a:p>
              </p:txBody>
            </p:sp>
            <p:sp>
              <p:nvSpPr>
                <p:cNvPr id="27" name="Line 6">
                  <a:extLst>
                    <a:ext uri="{FF2B5EF4-FFF2-40B4-BE49-F238E27FC236}">
                      <a16:creationId xmlns:a16="http://schemas.microsoft.com/office/drawing/2014/main" id="{0D8D7E45-75A2-49A7-9077-EC6B7E8DC9DA}"/>
                    </a:ext>
                  </a:extLst>
                </p:cNvPr>
                <p:cNvSpPr>
                  <a:spLocks noChangeShapeType="1"/>
                </p:cNvSpPr>
                <p:nvPr/>
              </p:nvSpPr>
              <p:spPr bwMode="auto">
                <a:xfrm>
                  <a:off x="3360738" y="482758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sym typeface="+mn-lt"/>
                  </a:endParaRPr>
                </a:p>
              </p:txBody>
            </p:sp>
            <p:sp>
              <p:nvSpPr>
                <p:cNvPr id="28" name="Freeform 16">
                  <a:extLst>
                    <a:ext uri="{FF2B5EF4-FFF2-40B4-BE49-F238E27FC236}">
                      <a16:creationId xmlns:a16="http://schemas.microsoft.com/office/drawing/2014/main" id="{9BC411AD-20A9-44A8-AEB6-555398C41A4F}"/>
                    </a:ext>
                  </a:extLst>
                </p:cNvPr>
                <p:cNvSpPr>
                  <a:spLocks/>
                </p:cNvSpPr>
                <p:nvPr/>
              </p:nvSpPr>
              <p:spPr bwMode="auto">
                <a:xfrm>
                  <a:off x="1819276" y="3959226"/>
                  <a:ext cx="2424113" cy="2432050"/>
                </a:xfrm>
                <a:custGeom>
                  <a:avLst/>
                  <a:gdLst>
                    <a:gd name="T0" fmla="*/ 1993 w 2154"/>
                    <a:gd name="T1" fmla="*/ 1199 h 2160"/>
                    <a:gd name="T2" fmla="*/ 1080 w 2154"/>
                    <a:gd name="T3" fmla="*/ 2000 h 2160"/>
                    <a:gd name="T4" fmla="*/ 160 w 2154"/>
                    <a:gd name="T5" fmla="*/ 1080 h 2160"/>
                    <a:gd name="T6" fmla="*/ 1080 w 2154"/>
                    <a:gd name="T7" fmla="*/ 160 h 2160"/>
                    <a:gd name="T8" fmla="*/ 1993 w 2154"/>
                    <a:gd name="T9" fmla="*/ 963 h 2160"/>
                    <a:gd name="T10" fmla="*/ 2154 w 2154"/>
                    <a:gd name="T11" fmla="*/ 963 h 2160"/>
                    <a:gd name="T12" fmla="*/ 1080 w 2154"/>
                    <a:gd name="T13" fmla="*/ 0 h 2160"/>
                    <a:gd name="T14" fmla="*/ 0 w 2154"/>
                    <a:gd name="T15" fmla="*/ 1080 h 2160"/>
                    <a:gd name="T16" fmla="*/ 1080 w 2154"/>
                    <a:gd name="T17" fmla="*/ 2160 h 2160"/>
                    <a:gd name="T18" fmla="*/ 2154 w 2154"/>
                    <a:gd name="T19" fmla="*/ 1199 h 2160"/>
                    <a:gd name="T20" fmla="*/ 1993 w 2154"/>
                    <a:gd name="T21" fmla="*/ 1199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4" h="2160">
                      <a:moveTo>
                        <a:pt x="1993" y="1199"/>
                      </a:moveTo>
                      <a:cubicBezTo>
                        <a:pt x="1934" y="1651"/>
                        <a:pt x="1548" y="2000"/>
                        <a:pt x="1080" y="2000"/>
                      </a:cubicBezTo>
                      <a:cubicBezTo>
                        <a:pt x="572" y="2000"/>
                        <a:pt x="160" y="1588"/>
                        <a:pt x="160" y="1080"/>
                      </a:cubicBezTo>
                      <a:cubicBezTo>
                        <a:pt x="160" y="572"/>
                        <a:pt x="572" y="160"/>
                        <a:pt x="1080" y="160"/>
                      </a:cubicBezTo>
                      <a:cubicBezTo>
                        <a:pt x="1549" y="160"/>
                        <a:pt x="1936" y="510"/>
                        <a:pt x="1993" y="963"/>
                      </a:cubicBezTo>
                      <a:cubicBezTo>
                        <a:pt x="2154" y="963"/>
                        <a:pt x="2154" y="963"/>
                        <a:pt x="2154" y="963"/>
                      </a:cubicBezTo>
                      <a:cubicBezTo>
                        <a:pt x="2096" y="422"/>
                        <a:pt x="1637" y="0"/>
                        <a:pt x="1080" y="0"/>
                      </a:cubicBezTo>
                      <a:cubicBezTo>
                        <a:pt x="484" y="0"/>
                        <a:pt x="0" y="484"/>
                        <a:pt x="0" y="1080"/>
                      </a:cubicBezTo>
                      <a:cubicBezTo>
                        <a:pt x="0" y="1676"/>
                        <a:pt x="484" y="2160"/>
                        <a:pt x="1080" y="2160"/>
                      </a:cubicBezTo>
                      <a:cubicBezTo>
                        <a:pt x="1637" y="2160"/>
                        <a:pt x="2095" y="1739"/>
                        <a:pt x="2154" y="1199"/>
                      </a:cubicBezTo>
                      <a:lnTo>
                        <a:pt x="1993" y="1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sym typeface="+mn-lt"/>
                  </a:endParaRPr>
                </a:p>
              </p:txBody>
            </p:sp>
            <p:sp>
              <p:nvSpPr>
                <p:cNvPr id="29" name="Freeform 17">
                  <a:extLst>
                    <a:ext uri="{FF2B5EF4-FFF2-40B4-BE49-F238E27FC236}">
                      <a16:creationId xmlns:a16="http://schemas.microsoft.com/office/drawing/2014/main" id="{168EFB7E-E7B0-4E70-8FB5-7890902E40D2}"/>
                    </a:ext>
                  </a:extLst>
                </p:cNvPr>
                <p:cNvSpPr>
                  <a:spLocks/>
                </p:cNvSpPr>
                <p:nvPr/>
              </p:nvSpPr>
              <p:spPr bwMode="auto">
                <a:xfrm>
                  <a:off x="2274888" y="4411663"/>
                  <a:ext cx="1514475" cy="1525588"/>
                </a:xfrm>
                <a:custGeom>
                  <a:avLst/>
                  <a:gdLst>
                    <a:gd name="T0" fmla="*/ 1182 w 1345"/>
                    <a:gd name="T1" fmla="*/ 561 h 1356"/>
                    <a:gd name="T2" fmla="*/ 1345 w 1345"/>
                    <a:gd name="T3" fmla="*/ 561 h 1356"/>
                    <a:gd name="T4" fmla="*/ 678 w 1345"/>
                    <a:gd name="T5" fmla="*/ 0 h 1356"/>
                    <a:gd name="T6" fmla="*/ 0 w 1345"/>
                    <a:gd name="T7" fmla="*/ 678 h 1356"/>
                    <a:gd name="T8" fmla="*/ 678 w 1345"/>
                    <a:gd name="T9" fmla="*/ 1356 h 1356"/>
                    <a:gd name="T10" fmla="*/ 1345 w 1345"/>
                    <a:gd name="T11" fmla="*/ 797 h 1356"/>
                    <a:gd name="T12" fmla="*/ 1182 w 1345"/>
                    <a:gd name="T13" fmla="*/ 797 h 1356"/>
                    <a:gd name="T14" fmla="*/ 678 w 1345"/>
                    <a:gd name="T15" fmla="*/ 1196 h 1356"/>
                    <a:gd name="T16" fmla="*/ 160 w 1345"/>
                    <a:gd name="T17" fmla="*/ 678 h 1356"/>
                    <a:gd name="T18" fmla="*/ 678 w 1345"/>
                    <a:gd name="T19" fmla="*/ 160 h 1356"/>
                    <a:gd name="T20" fmla="*/ 1182 w 1345"/>
                    <a:gd name="T21" fmla="*/ 561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5" h="1356">
                      <a:moveTo>
                        <a:pt x="1182" y="561"/>
                      </a:moveTo>
                      <a:cubicBezTo>
                        <a:pt x="1345" y="561"/>
                        <a:pt x="1345" y="561"/>
                        <a:pt x="1345" y="561"/>
                      </a:cubicBezTo>
                      <a:cubicBezTo>
                        <a:pt x="1290" y="243"/>
                        <a:pt x="1012" y="0"/>
                        <a:pt x="678" y="0"/>
                      </a:cubicBezTo>
                      <a:cubicBezTo>
                        <a:pt x="303" y="0"/>
                        <a:pt x="0" y="304"/>
                        <a:pt x="0" y="678"/>
                      </a:cubicBezTo>
                      <a:cubicBezTo>
                        <a:pt x="0" y="1052"/>
                        <a:pt x="303" y="1356"/>
                        <a:pt x="678" y="1356"/>
                      </a:cubicBezTo>
                      <a:cubicBezTo>
                        <a:pt x="1011" y="1356"/>
                        <a:pt x="1289" y="1115"/>
                        <a:pt x="1345" y="797"/>
                      </a:cubicBezTo>
                      <a:cubicBezTo>
                        <a:pt x="1182" y="797"/>
                        <a:pt x="1182" y="797"/>
                        <a:pt x="1182" y="797"/>
                      </a:cubicBezTo>
                      <a:cubicBezTo>
                        <a:pt x="1128" y="1026"/>
                        <a:pt x="922" y="1196"/>
                        <a:pt x="678" y="1196"/>
                      </a:cubicBezTo>
                      <a:cubicBezTo>
                        <a:pt x="392" y="1196"/>
                        <a:pt x="160" y="964"/>
                        <a:pt x="160" y="678"/>
                      </a:cubicBezTo>
                      <a:cubicBezTo>
                        <a:pt x="160" y="392"/>
                        <a:pt x="392" y="160"/>
                        <a:pt x="678" y="160"/>
                      </a:cubicBezTo>
                      <a:cubicBezTo>
                        <a:pt x="923" y="160"/>
                        <a:pt x="1129" y="332"/>
                        <a:pt x="1182" y="5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sym typeface="+mn-lt"/>
                  </a:endParaRPr>
                </a:p>
              </p:txBody>
            </p:sp>
            <p:sp>
              <p:nvSpPr>
                <p:cNvPr id="30" name="Freeform 18">
                  <a:extLst>
                    <a:ext uri="{FF2B5EF4-FFF2-40B4-BE49-F238E27FC236}">
                      <a16:creationId xmlns:a16="http://schemas.microsoft.com/office/drawing/2014/main" id="{B5C04537-E595-4937-AB54-A970D0BC14C9}"/>
                    </a:ext>
                  </a:extLst>
                </p:cNvPr>
                <p:cNvSpPr>
                  <a:spLocks/>
                </p:cNvSpPr>
                <p:nvPr/>
              </p:nvSpPr>
              <p:spPr bwMode="auto">
                <a:xfrm>
                  <a:off x="2725738" y="4862513"/>
                  <a:ext cx="595313" cy="625475"/>
                </a:xfrm>
                <a:custGeom>
                  <a:avLst/>
                  <a:gdLst>
                    <a:gd name="T0" fmla="*/ 278 w 530"/>
                    <a:gd name="T1" fmla="*/ 160 h 556"/>
                    <a:gd name="T2" fmla="*/ 292 w 530"/>
                    <a:gd name="T3" fmla="*/ 161 h 556"/>
                    <a:gd name="T4" fmla="*/ 530 w 530"/>
                    <a:gd name="T5" fmla="*/ 161 h 556"/>
                    <a:gd name="T6" fmla="*/ 278 w 530"/>
                    <a:gd name="T7" fmla="*/ 0 h 556"/>
                    <a:gd name="T8" fmla="*/ 0 w 530"/>
                    <a:gd name="T9" fmla="*/ 278 h 556"/>
                    <a:gd name="T10" fmla="*/ 278 w 530"/>
                    <a:gd name="T11" fmla="*/ 556 h 556"/>
                    <a:gd name="T12" fmla="*/ 529 w 530"/>
                    <a:gd name="T13" fmla="*/ 397 h 556"/>
                    <a:gd name="T14" fmla="*/ 292 w 530"/>
                    <a:gd name="T15" fmla="*/ 397 h 556"/>
                    <a:gd name="T16" fmla="*/ 292 w 530"/>
                    <a:gd name="T17" fmla="*/ 395 h 556"/>
                    <a:gd name="T18" fmla="*/ 278 w 530"/>
                    <a:gd name="T19" fmla="*/ 396 h 556"/>
                    <a:gd name="T20" fmla="*/ 160 w 530"/>
                    <a:gd name="T21" fmla="*/ 278 h 556"/>
                    <a:gd name="T22" fmla="*/ 278 w 530"/>
                    <a:gd name="T23" fmla="*/ 1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0" h="556">
                      <a:moveTo>
                        <a:pt x="278" y="160"/>
                      </a:moveTo>
                      <a:cubicBezTo>
                        <a:pt x="283" y="160"/>
                        <a:pt x="287" y="161"/>
                        <a:pt x="292" y="161"/>
                      </a:cubicBezTo>
                      <a:cubicBezTo>
                        <a:pt x="530" y="161"/>
                        <a:pt x="530" y="161"/>
                        <a:pt x="530" y="161"/>
                      </a:cubicBezTo>
                      <a:cubicBezTo>
                        <a:pt x="485" y="66"/>
                        <a:pt x="389" y="0"/>
                        <a:pt x="278" y="0"/>
                      </a:cubicBezTo>
                      <a:cubicBezTo>
                        <a:pt x="124" y="0"/>
                        <a:pt x="0" y="125"/>
                        <a:pt x="0" y="278"/>
                      </a:cubicBezTo>
                      <a:cubicBezTo>
                        <a:pt x="0" y="432"/>
                        <a:pt x="124" y="556"/>
                        <a:pt x="278" y="556"/>
                      </a:cubicBezTo>
                      <a:cubicBezTo>
                        <a:pt x="388" y="556"/>
                        <a:pt x="484" y="491"/>
                        <a:pt x="529" y="397"/>
                      </a:cubicBezTo>
                      <a:cubicBezTo>
                        <a:pt x="292" y="397"/>
                        <a:pt x="292" y="397"/>
                        <a:pt x="292" y="397"/>
                      </a:cubicBezTo>
                      <a:cubicBezTo>
                        <a:pt x="292" y="395"/>
                        <a:pt x="292" y="395"/>
                        <a:pt x="292" y="395"/>
                      </a:cubicBezTo>
                      <a:cubicBezTo>
                        <a:pt x="287" y="395"/>
                        <a:pt x="283" y="396"/>
                        <a:pt x="278" y="396"/>
                      </a:cubicBezTo>
                      <a:cubicBezTo>
                        <a:pt x="213" y="396"/>
                        <a:pt x="160" y="343"/>
                        <a:pt x="160" y="278"/>
                      </a:cubicBezTo>
                      <a:cubicBezTo>
                        <a:pt x="160" y="213"/>
                        <a:pt x="213" y="160"/>
                        <a:pt x="278"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sym typeface="+mn-lt"/>
                  </a:endParaRPr>
                </a:p>
              </p:txBody>
            </p:sp>
            <p:sp>
              <p:nvSpPr>
                <p:cNvPr id="31" name="Freeform 19">
                  <a:extLst>
                    <a:ext uri="{FF2B5EF4-FFF2-40B4-BE49-F238E27FC236}">
                      <a16:creationId xmlns:a16="http://schemas.microsoft.com/office/drawing/2014/main" id="{6D460B90-A3BF-49D4-A2D7-BB6B8EA94BC4}"/>
                    </a:ext>
                  </a:extLst>
                </p:cNvPr>
                <p:cNvSpPr>
                  <a:spLocks/>
                </p:cNvSpPr>
                <p:nvPr/>
              </p:nvSpPr>
              <p:spPr bwMode="auto">
                <a:xfrm>
                  <a:off x="1717676" y="5976938"/>
                  <a:ext cx="471488" cy="471488"/>
                </a:xfrm>
                <a:custGeom>
                  <a:avLst/>
                  <a:gdLst>
                    <a:gd name="T0" fmla="*/ 0 w 297"/>
                    <a:gd name="T1" fmla="*/ 217 h 297"/>
                    <a:gd name="T2" fmla="*/ 80 w 297"/>
                    <a:gd name="T3" fmla="*/ 297 h 297"/>
                    <a:gd name="T4" fmla="*/ 297 w 297"/>
                    <a:gd name="T5" fmla="*/ 80 h 297"/>
                    <a:gd name="T6" fmla="*/ 217 w 297"/>
                    <a:gd name="T7" fmla="*/ 0 h 297"/>
                    <a:gd name="T8" fmla="*/ 0 w 297"/>
                    <a:gd name="T9" fmla="*/ 217 h 297"/>
                  </a:gdLst>
                  <a:ahLst/>
                  <a:cxnLst>
                    <a:cxn ang="0">
                      <a:pos x="T0" y="T1"/>
                    </a:cxn>
                    <a:cxn ang="0">
                      <a:pos x="T2" y="T3"/>
                    </a:cxn>
                    <a:cxn ang="0">
                      <a:pos x="T4" y="T5"/>
                    </a:cxn>
                    <a:cxn ang="0">
                      <a:pos x="T6" y="T7"/>
                    </a:cxn>
                    <a:cxn ang="0">
                      <a:pos x="T8" y="T9"/>
                    </a:cxn>
                  </a:cxnLst>
                  <a:rect l="0" t="0" r="r" b="b"/>
                  <a:pathLst>
                    <a:path w="297" h="297">
                      <a:moveTo>
                        <a:pt x="0" y="217"/>
                      </a:moveTo>
                      <a:lnTo>
                        <a:pt x="80" y="297"/>
                      </a:lnTo>
                      <a:lnTo>
                        <a:pt x="297" y="80"/>
                      </a:lnTo>
                      <a:lnTo>
                        <a:pt x="217" y="0"/>
                      </a:lnTo>
                      <a:lnTo>
                        <a:pt x="0"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sym typeface="+mn-lt"/>
                  </a:endParaRPr>
                </a:p>
              </p:txBody>
            </p:sp>
            <p:sp>
              <p:nvSpPr>
                <p:cNvPr id="32" name="Freeform 20">
                  <a:extLst>
                    <a:ext uri="{FF2B5EF4-FFF2-40B4-BE49-F238E27FC236}">
                      <a16:creationId xmlns:a16="http://schemas.microsoft.com/office/drawing/2014/main" id="{5F6C34B2-8EE6-4418-BB48-907A68D50A7B}"/>
                    </a:ext>
                  </a:extLst>
                </p:cNvPr>
                <p:cNvSpPr>
                  <a:spLocks/>
                </p:cNvSpPr>
                <p:nvPr/>
              </p:nvSpPr>
              <p:spPr bwMode="auto">
                <a:xfrm>
                  <a:off x="3889376" y="5976938"/>
                  <a:ext cx="471488" cy="471488"/>
                </a:xfrm>
                <a:custGeom>
                  <a:avLst/>
                  <a:gdLst>
                    <a:gd name="T0" fmla="*/ 0 w 297"/>
                    <a:gd name="T1" fmla="*/ 80 h 297"/>
                    <a:gd name="T2" fmla="*/ 217 w 297"/>
                    <a:gd name="T3" fmla="*/ 297 h 297"/>
                    <a:gd name="T4" fmla="*/ 297 w 297"/>
                    <a:gd name="T5" fmla="*/ 217 h 297"/>
                    <a:gd name="T6" fmla="*/ 81 w 297"/>
                    <a:gd name="T7" fmla="*/ 0 h 297"/>
                    <a:gd name="T8" fmla="*/ 0 w 297"/>
                    <a:gd name="T9" fmla="*/ 80 h 297"/>
                  </a:gdLst>
                  <a:ahLst/>
                  <a:cxnLst>
                    <a:cxn ang="0">
                      <a:pos x="T0" y="T1"/>
                    </a:cxn>
                    <a:cxn ang="0">
                      <a:pos x="T2" y="T3"/>
                    </a:cxn>
                    <a:cxn ang="0">
                      <a:pos x="T4" y="T5"/>
                    </a:cxn>
                    <a:cxn ang="0">
                      <a:pos x="T6" y="T7"/>
                    </a:cxn>
                    <a:cxn ang="0">
                      <a:pos x="T8" y="T9"/>
                    </a:cxn>
                  </a:cxnLst>
                  <a:rect l="0" t="0" r="r" b="b"/>
                  <a:pathLst>
                    <a:path w="297" h="297">
                      <a:moveTo>
                        <a:pt x="0" y="80"/>
                      </a:moveTo>
                      <a:lnTo>
                        <a:pt x="217" y="297"/>
                      </a:lnTo>
                      <a:lnTo>
                        <a:pt x="297" y="217"/>
                      </a:lnTo>
                      <a:lnTo>
                        <a:pt x="81" y="0"/>
                      </a:lnTo>
                      <a:lnTo>
                        <a:pt x="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sym typeface="+mn-lt"/>
                  </a:endParaRPr>
                </a:p>
              </p:txBody>
            </p:sp>
            <p:sp>
              <p:nvSpPr>
                <p:cNvPr id="33" name="Freeform 21">
                  <a:extLst>
                    <a:ext uri="{FF2B5EF4-FFF2-40B4-BE49-F238E27FC236}">
                      <a16:creationId xmlns:a16="http://schemas.microsoft.com/office/drawing/2014/main" id="{A871FBF1-315E-43A1-B9E0-1F4F1E55344D}"/>
                    </a:ext>
                  </a:extLst>
                </p:cNvPr>
                <p:cNvSpPr>
                  <a:spLocks/>
                </p:cNvSpPr>
                <p:nvPr/>
              </p:nvSpPr>
              <p:spPr bwMode="auto">
                <a:xfrm>
                  <a:off x="3054351" y="4745038"/>
                  <a:ext cx="2235200" cy="858838"/>
                </a:xfrm>
                <a:custGeom>
                  <a:avLst/>
                  <a:gdLst>
                    <a:gd name="T0" fmla="*/ 1328 w 1408"/>
                    <a:gd name="T1" fmla="*/ 541 h 541"/>
                    <a:gd name="T2" fmla="*/ 1408 w 1408"/>
                    <a:gd name="T3" fmla="*/ 461 h 541"/>
                    <a:gd name="T4" fmla="*/ 1218 w 1408"/>
                    <a:gd name="T5" fmla="*/ 271 h 541"/>
                    <a:gd name="T6" fmla="*/ 1408 w 1408"/>
                    <a:gd name="T7" fmla="*/ 81 h 541"/>
                    <a:gd name="T8" fmla="*/ 1328 w 1408"/>
                    <a:gd name="T9" fmla="*/ 0 h 541"/>
                    <a:gd name="T10" fmla="*/ 1115 w 1408"/>
                    <a:gd name="T11" fmla="*/ 214 h 541"/>
                    <a:gd name="T12" fmla="*/ 1012 w 1408"/>
                    <a:gd name="T13" fmla="*/ 214 h 541"/>
                    <a:gd name="T14" fmla="*/ 1146 w 1408"/>
                    <a:gd name="T15" fmla="*/ 81 h 541"/>
                    <a:gd name="T16" fmla="*/ 1066 w 1408"/>
                    <a:gd name="T17" fmla="*/ 0 h 541"/>
                    <a:gd name="T18" fmla="*/ 852 w 1408"/>
                    <a:gd name="T19" fmla="*/ 214 h 541"/>
                    <a:gd name="T20" fmla="*/ 0 w 1408"/>
                    <a:gd name="T21" fmla="*/ 214 h 541"/>
                    <a:gd name="T22" fmla="*/ 0 w 1408"/>
                    <a:gd name="T23" fmla="*/ 327 h 541"/>
                    <a:gd name="T24" fmla="*/ 853 w 1408"/>
                    <a:gd name="T25" fmla="*/ 327 h 541"/>
                    <a:gd name="T26" fmla="*/ 1066 w 1408"/>
                    <a:gd name="T27" fmla="*/ 541 h 541"/>
                    <a:gd name="T28" fmla="*/ 1146 w 1408"/>
                    <a:gd name="T29" fmla="*/ 461 h 541"/>
                    <a:gd name="T30" fmla="*/ 1013 w 1408"/>
                    <a:gd name="T31" fmla="*/ 327 h 541"/>
                    <a:gd name="T32" fmla="*/ 1115 w 1408"/>
                    <a:gd name="T33" fmla="*/ 327 h 541"/>
                    <a:gd name="T34" fmla="*/ 1328 w 1408"/>
                    <a:gd name="T35"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8" h="541">
                      <a:moveTo>
                        <a:pt x="1328" y="541"/>
                      </a:moveTo>
                      <a:lnTo>
                        <a:pt x="1408" y="461"/>
                      </a:lnTo>
                      <a:lnTo>
                        <a:pt x="1218" y="271"/>
                      </a:lnTo>
                      <a:lnTo>
                        <a:pt x="1408" y="81"/>
                      </a:lnTo>
                      <a:lnTo>
                        <a:pt x="1328" y="0"/>
                      </a:lnTo>
                      <a:lnTo>
                        <a:pt x="1115" y="214"/>
                      </a:lnTo>
                      <a:lnTo>
                        <a:pt x="1012" y="214"/>
                      </a:lnTo>
                      <a:lnTo>
                        <a:pt x="1146" y="81"/>
                      </a:lnTo>
                      <a:lnTo>
                        <a:pt x="1066" y="0"/>
                      </a:lnTo>
                      <a:lnTo>
                        <a:pt x="852" y="214"/>
                      </a:lnTo>
                      <a:lnTo>
                        <a:pt x="0" y="214"/>
                      </a:lnTo>
                      <a:lnTo>
                        <a:pt x="0" y="327"/>
                      </a:lnTo>
                      <a:lnTo>
                        <a:pt x="853" y="327"/>
                      </a:lnTo>
                      <a:lnTo>
                        <a:pt x="1066" y="541"/>
                      </a:lnTo>
                      <a:lnTo>
                        <a:pt x="1146" y="461"/>
                      </a:lnTo>
                      <a:lnTo>
                        <a:pt x="1013" y="327"/>
                      </a:lnTo>
                      <a:lnTo>
                        <a:pt x="1115" y="327"/>
                      </a:lnTo>
                      <a:lnTo>
                        <a:pt x="1328"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sym typeface="+mn-lt"/>
                  </a:endParaRPr>
                </a:p>
              </p:txBody>
            </p:sp>
          </p:grpSp>
        </p:grpSp>
        <p:sp>
          <p:nvSpPr>
            <p:cNvPr id="47" name="Rectangle 46"/>
            <p:cNvSpPr/>
            <p:nvPr/>
          </p:nvSpPr>
          <p:spPr>
            <a:xfrm>
              <a:off x="539661" y="1347787"/>
              <a:ext cx="4390479" cy="3074683"/>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IsoscelesTriangle16">
            <a:extLst>
              <a:ext uri="{FF2B5EF4-FFF2-40B4-BE49-F238E27FC236}">
                <a16:creationId xmlns:a16="http://schemas.microsoft.com/office/drawing/2014/main" id="{40B4FEF3-D902-4282-88B4-625A1ADFCDBD}"/>
              </a:ext>
            </a:extLst>
          </p:cNvPr>
          <p:cNvSpPr/>
          <p:nvPr/>
        </p:nvSpPr>
        <p:spPr>
          <a:xfrm rot="5400000">
            <a:off x="3554670" y="2762673"/>
            <a:ext cx="3323772" cy="249162"/>
          </a:xfrm>
          <a:prstGeom prst="triangle">
            <a:avLst/>
          </a:prstGeom>
          <a:solidFill>
            <a:srgbClr val="DE002B"/>
          </a:solidFill>
          <a:ln w="222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Application&#10;&#10;Description automatically generated">
            <a:extLst>
              <a:ext uri="{FF2B5EF4-FFF2-40B4-BE49-F238E27FC236}">
                <a16:creationId xmlns:a16="http://schemas.microsoft.com/office/drawing/2014/main" id="{4518020E-568C-480A-8B3F-CA7E14CE90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3235225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ounded Rectangle 7">
            <a:extLst>
              <a:ext uri="{FF2B5EF4-FFF2-40B4-BE49-F238E27FC236}">
                <a16:creationId xmlns:a16="http://schemas.microsoft.com/office/drawing/2014/main" id="{6D493D65-C7A2-45A7-A681-C00C1C63EF71}"/>
              </a:ext>
            </a:extLst>
          </p:cNvPr>
          <p:cNvSpPr>
            <a:spLocks/>
          </p:cNvSpPr>
          <p:nvPr/>
        </p:nvSpPr>
        <p:spPr>
          <a:xfrm>
            <a:off x="2856968" y="2782190"/>
            <a:ext cx="1979906" cy="686003"/>
          </a:xfrm>
          <a:prstGeom prst="roundRect">
            <a:avLst/>
          </a:prstGeom>
          <a:solidFill>
            <a:schemeClr val="accent3">
              <a:alpha val="60000"/>
            </a:schemeClr>
          </a:solidFill>
          <a:ln w="22225" cmpd="sng">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950" b="1" dirty="0">
              <a:latin typeface="+mj-lt"/>
            </a:endParaRPr>
          </a:p>
        </p:txBody>
      </p:sp>
      <p:sp>
        <p:nvSpPr>
          <p:cNvPr id="149" name="Rounded Rectangle 7">
            <a:extLst>
              <a:ext uri="{FF2B5EF4-FFF2-40B4-BE49-F238E27FC236}">
                <a16:creationId xmlns:a16="http://schemas.microsoft.com/office/drawing/2014/main" id="{6D493D65-C7A2-45A7-A681-C00C1C63EF71}"/>
              </a:ext>
            </a:extLst>
          </p:cNvPr>
          <p:cNvSpPr>
            <a:spLocks/>
          </p:cNvSpPr>
          <p:nvPr/>
        </p:nvSpPr>
        <p:spPr>
          <a:xfrm>
            <a:off x="2856649" y="3592393"/>
            <a:ext cx="1979906" cy="686003"/>
          </a:xfrm>
          <a:prstGeom prst="roundRect">
            <a:avLst/>
          </a:prstGeom>
          <a:solidFill>
            <a:schemeClr val="accent3">
              <a:alpha val="60000"/>
            </a:schemeClr>
          </a:solidFill>
          <a:ln w="22225" cmpd="sng">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950" b="1" dirty="0">
              <a:latin typeface="+mj-lt"/>
            </a:endParaRPr>
          </a:p>
        </p:txBody>
      </p:sp>
      <p:sp>
        <p:nvSpPr>
          <p:cNvPr id="147" name="Rounded Rectangle 7">
            <a:extLst>
              <a:ext uri="{FF2B5EF4-FFF2-40B4-BE49-F238E27FC236}">
                <a16:creationId xmlns:a16="http://schemas.microsoft.com/office/drawing/2014/main" id="{6D493D65-C7A2-45A7-A681-C00C1C63EF71}"/>
              </a:ext>
            </a:extLst>
          </p:cNvPr>
          <p:cNvSpPr>
            <a:spLocks/>
          </p:cNvSpPr>
          <p:nvPr/>
        </p:nvSpPr>
        <p:spPr>
          <a:xfrm>
            <a:off x="2857287" y="1979607"/>
            <a:ext cx="1979906" cy="686003"/>
          </a:xfrm>
          <a:prstGeom prst="roundRect">
            <a:avLst/>
          </a:prstGeom>
          <a:solidFill>
            <a:schemeClr val="accent3">
              <a:alpha val="60000"/>
            </a:schemeClr>
          </a:solidFill>
          <a:ln w="22225" cmpd="sng">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950" b="1" dirty="0">
              <a:latin typeface="+mj-lt"/>
            </a:endParaRPr>
          </a:p>
        </p:txBody>
      </p:sp>
      <p:sp>
        <p:nvSpPr>
          <p:cNvPr id="143" name="Rounded Rectangle 7">
            <a:extLst>
              <a:ext uri="{FF2B5EF4-FFF2-40B4-BE49-F238E27FC236}">
                <a16:creationId xmlns:a16="http://schemas.microsoft.com/office/drawing/2014/main" id="{6D493D65-C7A2-45A7-A681-C00C1C63EF71}"/>
              </a:ext>
            </a:extLst>
          </p:cNvPr>
          <p:cNvSpPr>
            <a:spLocks/>
          </p:cNvSpPr>
          <p:nvPr/>
        </p:nvSpPr>
        <p:spPr>
          <a:xfrm>
            <a:off x="627660" y="3598928"/>
            <a:ext cx="1888186" cy="686003"/>
          </a:xfrm>
          <a:prstGeom prst="roundRect">
            <a:avLst/>
          </a:prstGeom>
          <a:solidFill>
            <a:schemeClr val="accent3">
              <a:alpha val="60000"/>
            </a:schemeClr>
          </a:solidFill>
          <a:ln w="22225" cmpd="sng">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950" b="1" dirty="0">
              <a:latin typeface="+mj-lt"/>
            </a:endParaRPr>
          </a:p>
        </p:txBody>
      </p:sp>
      <p:sp>
        <p:nvSpPr>
          <p:cNvPr id="133" name="Rounded Rectangle 7">
            <a:extLst>
              <a:ext uri="{FF2B5EF4-FFF2-40B4-BE49-F238E27FC236}">
                <a16:creationId xmlns:a16="http://schemas.microsoft.com/office/drawing/2014/main" id="{6D493D65-C7A2-45A7-A681-C00C1C63EF71}"/>
              </a:ext>
            </a:extLst>
          </p:cNvPr>
          <p:cNvSpPr>
            <a:spLocks/>
          </p:cNvSpPr>
          <p:nvPr/>
        </p:nvSpPr>
        <p:spPr>
          <a:xfrm>
            <a:off x="627660" y="2792060"/>
            <a:ext cx="1888186" cy="686003"/>
          </a:xfrm>
          <a:prstGeom prst="roundRect">
            <a:avLst/>
          </a:prstGeom>
          <a:solidFill>
            <a:schemeClr val="accent3">
              <a:alpha val="60000"/>
            </a:schemeClr>
          </a:solidFill>
          <a:ln w="22225" cmpd="sng">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950" b="1" dirty="0">
              <a:latin typeface="+mj-lt"/>
            </a:endParaRPr>
          </a:p>
        </p:txBody>
      </p:sp>
      <p:sp>
        <p:nvSpPr>
          <p:cNvPr id="132" name="Rounded Rectangle 7">
            <a:extLst>
              <a:ext uri="{FF2B5EF4-FFF2-40B4-BE49-F238E27FC236}">
                <a16:creationId xmlns:a16="http://schemas.microsoft.com/office/drawing/2014/main" id="{6D493D65-C7A2-45A7-A681-C00C1C63EF71}"/>
              </a:ext>
            </a:extLst>
          </p:cNvPr>
          <p:cNvSpPr>
            <a:spLocks/>
          </p:cNvSpPr>
          <p:nvPr/>
        </p:nvSpPr>
        <p:spPr>
          <a:xfrm>
            <a:off x="627660" y="1984652"/>
            <a:ext cx="1892649" cy="686003"/>
          </a:xfrm>
          <a:prstGeom prst="roundRect">
            <a:avLst/>
          </a:prstGeom>
          <a:solidFill>
            <a:schemeClr val="accent3">
              <a:alpha val="60000"/>
            </a:schemeClr>
          </a:solidFill>
          <a:ln w="22225" cmpd="sng">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950" b="1" dirty="0">
              <a:latin typeface="+mj-lt"/>
            </a:endParaRPr>
          </a:p>
        </p:txBody>
      </p:sp>
      <p:graphicFrame>
        <p:nvGraphicFramePr>
          <p:cNvPr id="24" name="Object 23" hidden="1">
            <a:extLst>
              <a:ext uri="{FF2B5EF4-FFF2-40B4-BE49-F238E27FC236}">
                <a16:creationId xmlns:a16="http://schemas.microsoft.com/office/drawing/2014/main" id="{6B947E00-6D20-4782-B3EC-14C982945F2F}"/>
              </a:ext>
            </a:extLst>
          </p:cNvPr>
          <p:cNvGraphicFramePr>
            <a:graphicFrameLocks noChangeAspect="1"/>
          </p:cNvGraphicFramePr>
          <p:nvPr>
            <p:custDataLst>
              <p:tags r:id="rId1"/>
            </p:custDataLst>
          </p:nvPr>
        </p:nvGraphicFramePr>
        <p:xfrm>
          <a:off x="858442" y="1192"/>
          <a:ext cx="1190" cy="1190"/>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4" name="Object 23" hidden="1">
                        <a:extLst>
                          <a:ext uri="{FF2B5EF4-FFF2-40B4-BE49-F238E27FC236}">
                            <a16:creationId xmlns:a16="http://schemas.microsoft.com/office/drawing/2014/main" id="{6B947E00-6D20-4782-B3EC-14C982945F2F}"/>
                          </a:ext>
                        </a:extLst>
                      </p:cNvPr>
                      <p:cNvPicPr/>
                      <p:nvPr/>
                    </p:nvPicPr>
                    <p:blipFill>
                      <a:blip r:embed="rId5"/>
                      <a:stretch>
                        <a:fillRect/>
                      </a:stretch>
                    </p:blipFill>
                    <p:spPr>
                      <a:xfrm>
                        <a:off x="858442" y="1192"/>
                        <a:ext cx="1190" cy="1190"/>
                      </a:xfrm>
                      <a:prstGeom prst="rect">
                        <a:avLst/>
                      </a:prstGeom>
                    </p:spPr>
                  </p:pic>
                </p:oleObj>
              </mc:Fallback>
            </mc:AlternateContent>
          </a:graphicData>
        </a:graphic>
      </p:graphicFrame>
      <p:sp>
        <p:nvSpPr>
          <p:cNvPr id="2" name="Slide Number Placeholder 1"/>
          <p:cNvSpPr>
            <a:spLocks noGrp="1"/>
          </p:cNvSpPr>
          <p:nvPr>
            <p:ph type="sldNum" sz="quarter" idx="15"/>
          </p:nvPr>
        </p:nvSpPr>
        <p:spPr/>
        <p:txBody>
          <a:bodyPr/>
          <a:lstStyle/>
          <a:p>
            <a:pPr>
              <a:buSzPct val="100000"/>
            </a:pPr>
            <a:fld id="{01940DDA-0656-452C-A408-68789653BD9B}" type="slidenum">
              <a:rPr lang="en-US" smtClean="0"/>
              <a:pPr>
                <a:buSzPct val="100000"/>
              </a:pPr>
              <a:t>12</a:t>
            </a:fld>
            <a:endParaRPr lang="en-US" dirty="0"/>
          </a:p>
        </p:txBody>
      </p:sp>
      <p:sp>
        <p:nvSpPr>
          <p:cNvPr id="4" name="Title 3"/>
          <p:cNvSpPr>
            <a:spLocks noGrp="1"/>
          </p:cNvSpPr>
          <p:nvPr>
            <p:ph type="title"/>
          </p:nvPr>
        </p:nvSpPr>
        <p:spPr>
          <a:xfrm>
            <a:off x="1197114" y="396000"/>
            <a:ext cx="7399312" cy="857250"/>
          </a:xfrm>
        </p:spPr>
        <p:txBody>
          <a:bodyPr vert="horz" wrap="square" lIns="0" tIns="0" rIns="0" bIns="0" rtlCol="0" anchor="t" anchorCtr="0">
            <a:noAutofit/>
          </a:bodyPr>
          <a:lstStyle/>
          <a:p>
            <a:r>
              <a:rPr lang="en-US" dirty="0"/>
              <a:t>When launching an online marketplace, there are three key questions mobile money providers must address</a:t>
            </a:r>
          </a:p>
        </p:txBody>
      </p:sp>
      <p:sp>
        <p:nvSpPr>
          <p:cNvPr id="82" name="Source">
            <a:extLst>
              <a:ext uri="{FF2B5EF4-FFF2-40B4-BE49-F238E27FC236}">
                <a16:creationId xmlns:a16="http://schemas.microsoft.com/office/drawing/2014/main" id="{5D275B61-9CFF-4320-8AD8-88F35C29E0BB}"/>
              </a:ext>
            </a:extLst>
          </p:cNvPr>
          <p:cNvSpPr txBox="1"/>
          <p:nvPr/>
        </p:nvSpPr>
        <p:spPr>
          <a:xfrm>
            <a:off x="1197114" y="4895432"/>
            <a:ext cx="1183016"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GSMA, Roland Berger</a:t>
            </a:r>
          </a:p>
        </p:txBody>
      </p:sp>
      <p:sp>
        <p:nvSpPr>
          <p:cNvPr id="112" name="Rounded Rectangle 8">
            <a:extLst>
              <a:ext uri="{FF2B5EF4-FFF2-40B4-BE49-F238E27FC236}">
                <a16:creationId xmlns:a16="http://schemas.microsoft.com/office/drawing/2014/main" id="{77A0F537-4AEC-4D0F-B822-50E6501AC26B}"/>
              </a:ext>
            </a:extLst>
          </p:cNvPr>
          <p:cNvSpPr>
            <a:spLocks/>
          </p:cNvSpPr>
          <p:nvPr/>
        </p:nvSpPr>
        <p:spPr>
          <a:xfrm>
            <a:off x="6450800" y="2077311"/>
            <a:ext cx="1048469" cy="1095249"/>
          </a:xfrm>
          <a:prstGeom prst="roundRect">
            <a:avLst/>
          </a:prstGeom>
          <a:solidFill>
            <a:schemeClr val="accent3">
              <a:alpha val="60000"/>
            </a:schemeClr>
          </a:solidFill>
          <a:ln w="22225" cmpd="sng">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b" anchorCtr="0">
            <a:noAutofit/>
          </a:bodyPr>
          <a:lstStyle/>
          <a:p>
            <a:pPr algn="ctr">
              <a:lnSpc>
                <a:spcPct val="90000"/>
              </a:lnSpc>
              <a:spcBef>
                <a:spcPts val="300"/>
              </a:spcBef>
            </a:pPr>
            <a:r>
              <a:rPr lang="en-US" sz="950" b="1" dirty="0">
                <a:latin typeface="+mj-lt"/>
              </a:rPr>
              <a:t>Technology</a:t>
            </a:r>
          </a:p>
        </p:txBody>
      </p:sp>
      <p:sp>
        <p:nvSpPr>
          <p:cNvPr id="43" name="Rectangle: Rounded Corners 6"/>
          <p:cNvSpPr>
            <a:spLocks/>
          </p:cNvSpPr>
          <p:nvPr/>
        </p:nvSpPr>
        <p:spPr>
          <a:xfrm>
            <a:off x="558171" y="1356360"/>
            <a:ext cx="2017552" cy="3160077"/>
          </a:xfrm>
          <a:prstGeom prst="roundRect">
            <a:avLst/>
          </a:prstGeom>
          <a:noFill/>
          <a:ln w="22225" cmpd="sng">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GB" sz="1125" dirty="0">
              <a:latin typeface="Arial" panose="020B0604020202020204" pitchFamily="34" charset="0"/>
            </a:endParaRPr>
          </a:p>
        </p:txBody>
      </p:sp>
      <p:sp>
        <p:nvSpPr>
          <p:cNvPr id="78" name="RBContent27">
            <a:extLst>
              <a:ext uri="{FF2B5EF4-FFF2-40B4-BE49-F238E27FC236}">
                <a16:creationId xmlns:a16="http://schemas.microsoft.com/office/drawing/2014/main" id="{58282969-945B-4A05-BCF4-3B56FDCF653A}"/>
              </a:ext>
            </a:extLst>
          </p:cNvPr>
          <p:cNvSpPr txBox="1">
            <a:spLocks/>
          </p:cNvSpPr>
          <p:nvPr/>
        </p:nvSpPr>
        <p:spPr>
          <a:xfrm>
            <a:off x="1385481" y="2096187"/>
            <a:ext cx="1159107" cy="383412"/>
          </a:xfrm>
          <a:prstGeom prst="rect">
            <a:avLst/>
          </a:prstGeom>
          <a:noFill/>
          <a:ln w="9525">
            <a:noFill/>
          </a:ln>
        </p:spPr>
        <p:txBody>
          <a:bodyPr vert="horz" wrap="square" lIns="0" tIns="81000" rIns="0" bIns="0" rtlCol="0">
            <a:spAutoFit/>
          </a:bodyPr>
          <a:lstStyle/>
          <a:p>
            <a:pPr marL="0" lvl="1">
              <a:lnSpc>
                <a:spcPct val="90000"/>
              </a:lnSpc>
              <a:spcBef>
                <a:spcPts val="300"/>
              </a:spcBef>
              <a:buSzPct val="100000"/>
            </a:pPr>
            <a:r>
              <a:rPr lang="en-US" sz="950" b="1" dirty="0">
                <a:latin typeface="Arial" panose="020B0604020202020204" pitchFamily="34" charset="0"/>
                <a:sym typeface="+mn-lt"/>
              </a:rPr>
              <a:t>Market </a:t>
            </a:r>
          </a:p>
          <a:p>
            <a:pPr marL="0" lvl="1">
              <a:lnSpc>
                <a:spcPct val="90000"/>
              </a:lnSpc>
              <a:spcBef>
                <a:spcPts val="300"/>
              </a:spcBef>
              <a:buSzPct val="100000"/>
            </a:pPr>
            <a:r>
              <a:rPr lang="en-US" sz="950" b="1" dirty="0">
                <a:latin typeface="Arial" panose="020B0604020202020204" pitchFamily="34" charset="0"/>
                <a:sym typeface="+mn-lt"/>
              </a:rPr>
              <a:t>dynamics</a:t>
            </a:r>
          </a:p>
        </p:txBody>
      </p:sp>
      <p:sp>
        <p:nvSpPr>
          <p:cNvPr id="32" name="RBContent27">
            <a:extLst>
              <a:ext uri="{FF2B5EF4-FFF2-40B4-BE49-F238E27FC236}">
                <a16:creationId xmlns:a16="http://schemas.microsoft.com/office/drawing/2014/main" id="{58282969-945B-4A05-BCF4-3B56FDCF653A}"/>
              </a:ext>
            </a:extLst>
          </p:cNvPr>
          <p:cNvSpPr txBox="1">
            <a:spLocks/>
          </p:cNvSpPr>
          <p:nvPr/>
        </p:nvSpPr>
        <p:spPr>
          <a:xfrm>
            <a:off x="1385481" y="2927596"/>
            <a:ext cx="1373903" cy="383412"/>
          </a:xfrm>
          <a:prstGeom prst="rect">
            <a:avLst/>
          </a:prstGeom>
          <a:noFill/>
          <a:ln w="9525">
            <a:noFill/>
          </a:ln>
        </p:spPr>
        <p:txBody>
          <a:bodyPr vert="horz" wrap="square" lIns="0" tIns="81000" rIns="0" bIns="0" rtlCol="0">
            <a:spAutoFit/>
          </a:bodyPr>
          <a:lstStyle/>
          <a:p>
            <a:pPr marL="0" lvl="1">
              <a:lnSpc>
                <a:spcPct val="90000"/>
              </a:lnSpc>
              <a:spcBef>
                <a:spcPts val="300"/>
              </a:spcBef>
              <a:buSzPct val="100000"/>
            </a:pPr>
            <a:r>
              <a:rPr lang="en-US" sz="950" b="1" dirty="0">
                <a:latin typeface="Arial" panose="020B0604020202020204" pitchFamily="34" charset="0"/>
                <a:sym typeface="+mn-lt"/>
              </a:rPr>
              <a:t>Target </a:t>
            </a:r>
          </a:p>
          <a:p>
            <a:pPr marL="0" lvl="1">
              <a:lnSpc>
                <a:spcPct val="90000"/>
              </a:lnSpc>
              <a:spcBef>
                <a:spcPts val="300"/>
              </a:spcBef>
              <a:buSzPct val="100000"/>
            </a:pPr>
            <a:r>
              <a:rPr lang="en-US" sz="950" b="1" dirty="0">
                <a:latin typeface="Arial" panose="020B0604020202020204" pitchFamily="34" charset="0"/>
                <a:sym typeface="+mn-lt"/>
              </a:rPr>
              <a:t>customers</a:t>
            </a:r>
          </a:p>
        </p:txBody>
      </p:sp>
      <p:sp>
        <p:nvSpPr>
          <p:cNvPr id="33" name="RBContent27">
            <a:extLst>
              <a:ext uri="{FF2B5EF4-FFF2-40B4-BE49-F238E27FC236}">
                <a16:creationId xmlns:a16="http://schemas.microsoft.com/office/drawing/2014/main" id="{58282969-945B-4A05-BCF4-3B56FDCF653A}"/>
              </a:ext>
            </a:extLst>
          </p:cNvPr>
          <p:cNvSpPr txBox="1">
            <a:spLocks/>
          </p:cNvSpPr>
          <p:nvPr/>
        </p:nvSpPr>
        <p:spPr>
          <a:xfrm>
            <a:off x="1385481" y="3734087"/>
            <a:ext cx="1196440" cy="383412"/>
          </a:xfrm>
          <a:prstGeom prst="rect">
            <a:avLst/>
          </a:prstGeom>
          <a:noFill/>
          <a:ln w="9525">
            <a:noFill/>
          </a:ln>
        </p:spPr>
        <p:txBody>
          <a:bodyPr vert="horz" wrap="square" lIns="0" tIns="81000" rIns="0" bIns="0" rtlCol="0">
            <a:spAutoFit/>
          </a:bodyPr>
          <a:lstStyle/>
          <a:p>
            <a:pPr marL="0" lvl="1">
              <a:lnSpc>
                <a:spcPct val="90000"/>
              </a:lnSpc>
              <a:spcBef>
                <a:spcPts val="300"/>
              </a:spcBef>
              <a:buSzPct val="100000"/>
            </a:pPr>
            <a:r>
              <a:rPr lang="de-DE" sz="950" b="1" dirty="0">
                <a:latin typeface="Arial" panose="020B0604020202020204" pitchFamily="34" charset="0"/>
                <a:sym typeface="+mn-lt"/>
              </a:rPr>
              <a:t>Merchants </a:t>
            </a:r>
          </a:p>
          <a:p>
            <a:pPr marL="0" lvl="1">
              <a:lnSpc>
                <a:spcPct val="90000"/>
              </a:lnSpc>
              <a:spcBef>
                <a:spcPts val="300"/>
              </a:spcBef>
              <a:buSzPct val="100000"/>
            </a:pPr>
            <a:r>
              <a:rPr lang="de-DE" sz="950" b="1" dirty="0">
                <a:latin typeface="Arial" panose="020B0604020202020204" pitchFamily="34" charset="0"/>
                <a:sym typeface="+mn-lt"/>
              </a:rPr>
              <a:t>selection</a:t>
            </a:r>
            <a:endParaRPr lang="en-US" sz="950" b="1" dirty="0">
              <a:latin typeface="Arial" panose="020B0604020202020204" pitchFamily="34" charset="0"/>
              <a:sym typeface="+mn-lt"/>
            </a:endParaRPr>
          </a:p>
        </p:txBody>
      </p:sp>
      <p:grpSp>
        <p:nvGrpSpPr>
          <p:cNvPr id="84" name="Group 239"/>
          <p:cNvGrpSpPr>
            <a:grpSpLocks noChangeAspect="1"/>
          </p:cNvGrpSpPr>
          <p:nvPr/>
        </p:nvGrpSpPr>
        <p:grpSpPr bwMode="auto">
          <a:xfrm>
            <a:off x="854619" y="2928208"/>
            <a:ext cx="388172" cy="396000"/>
            <a:chOff x="2984" y="1747"/>
            <a:chExt cx="331" cy="377"/>
          </a:xfrm>
          <a:solidFill>
            <a:srgbClr val="92D050"/>
          </a:solidFill>
        </p:grpSpPr>
        <p:sp>
          <p:nvSpPr>
            <p:cNvPr id="85" name="Freeform 241"/>
            <p:cNvSpPr>
              <a:spLocks/>
            </p:cNvSpPr>
            <p:nvPr/>
          </p:nvSpPr>
          <p:spPr bwMode="auto">
            <a:xfrm>
              <a:off x="2984" y="1946"/>
              <a:ext cx="126" cy="127"/>
            </a:xfrm>
            <a:custGeom>
              <a:avLst/>
              <a:gdLst>
                <a:gd name="T0" fmla="*/ 559 w 1137"/>
                <a:gd name="T1" fmla="*/ 0 h 1149"/>
                <a:gd name="T2" fmla="*/ 929 w 1137"/>
                <a:gd name="T3" fmla="*/ 0 h 1149"/>
                <a:gd name="T4" fmla="*/ 970 w 1137"/>
                <a:gd name="T5" fmla="*/ 2 h 1149"/>
                <a:gd name="T6" fmla="*/ 976 w 1137"/>
                <a:gd name="T7" fmla="*/ 57 h 1149"/>
                <a:gd name="T8" fmla="*/ 985 w 1137"/>
                <a:gd name="T9" fmla="*/ 109 h 1149"/>
                <a:gd name="T10" fmla="*/ 999 w 1137"/>
                <a:gd name="T11" fmla="*/ 159 h 1149"/>
                <a:gd name="T12" fmla="*/ 1019 w 1137"/>
                <a:gd name="T13" fmla="*/ 209 h 1149"/>
                <a:gd name="T14" fmla="*/ 1042 w 1137"/>
                <a:gd name="T15" fmla="*/ 254 h 1149"/>
                <a:gd name="T16" fmla="*/ 1070 w 1137"/>
                <a:gd name="T17" fmla="*/ 298 h 1149"/>
                <a:gd name="T18" fmla="*/ 1101 w 1137"/>
                <a:gd name="T19" fmla="*/ 338 h 1149"/>
                <a:gd name="T20" fmla="*/ 1137 w 1137"/>
                <a:gd name="T21" fmla="*/ 375 h 1149"/>
                <a:gd name="T22" fmla="*/ 1079 w 1137"/>
                <a:gd name="T23" fmla="*/ 396 h 1149"/>
                <a:gd name="T24" fmla="*/ 1024 w 1137"/>
                <a:gd name="T25" fmla="*/ 421 h 1149"/>
                <a:gd name="T26" fmla="*/ 971 w 1137"/>
                <a:gd name="T27" fmla="*/ 450 h 1149"/>
                <a:gd name="T28" fmla="*/ 923 w 1137"/>
                <a:gd name="T29" fmla="*/ 484 h 1149"/>
                <a:gd name="T30" fmla="*/ 877 w 1137"/>
                <a:gd name="T31" fmla="*/ 523 h 1149"/>
                <a:gd name="T32" fmla="*/ 835 w 1137"/>
                <a:gd name="T33" fmla="*/ 566 h 1149"/>
                <a:gd name="T34" fmla="*/ 797 w 1137"/>
                <a:gd name="T35" fmla="*/ 612 h 1149"/>
                <a:gd name="T36" fmla="*/ 763 w 1137"/>
                <a:gd name="T37" fmla="*/ 661 h 1149"/>
                <a:gd name="T38" fmla="*/ 733 w 1137"/>
                <a:gd name="T39" fmla="*/ 714 h 1149"/>
                <a:gd name="T40" fmla="*/ 708 w 1137"/>
                <a:gd name="T41" fmla="*/ 768 h 1149"/>
                <a:gd name="T42" fmla="*/ 689 w 1137"/>
                <a:gd name="T43" fmla="*/ 827 h 1149"/>
                <a:gd name="T44" fmla="*/ 674 w 1137"/>
                <a:gd name="T45" fmla="*/ 886 h 1149"/>
                <a:gd name="T46" fmla="*/ 665 w 1137"/>
                <a:gd name="T47" fmla="*/ 948 h 1149"/>
                <a:gd name="T48" fmla="*/ 662 w 1137"/>
                <a:gd name="T49" fmla="*/ 1012 h 1149"/>
                <a:gd name="T50" fmla="*/ 662 w 1137"/>
                <a:gd name="T51" fmla="*/ 1149 h 1149"/>
                <a:gd name="T52" fmla="*/ 582 w 1137"/>
                <a:gd name="T53" fmla="*/ 1142 h 1149"/>
                <a:gd name="T54" fmla="*/ 499 w 1137"/>
                <a:gd name="T55" fmla="*/ 1133 h 1149"/>
                <a:gd name="T56" fmla="*/ 411 w 1137"/>
                <a:gd name="T57" fmla="*/ 1121 h 1149"/>
                <a:gd name="T58" fmla="*/ 322 w 1137"/>
                <a:gd name="T59" fmla="*/ 1104 h 1149"/>
                <a:gd name="T60" fmla="*/ 228 w 1137"/>
                <a:gd name="T61" fmla="*/ 1084 h 1149"/>
                <a:gd name="T62" fmla="*/ 132 w 1137"/>
                <a:gd name="T63" fmla="*/ 1059 h 1149"/>
                <a:gd name="T64" fmla="*/ 32 w 1137"/>
                <a:gd name="T65" fmla="*/ 1030 h 1149"/>
                <a:gd name="T66" fmla="*/ 1 w 1137"/>
                <a:gd name="T67" fmla="*/ 1020 h 1149"/>
                <a:gd name="T68" fmla="*/ 0 w 1137"/>
                <a:gd name="T69" fmla="*/ 1014 h 1149"/>
                <a:gd name="T70" fmla="*/ 0 w 1137"/>
                <a:gd name="T71" fmla="*/ 559 h 1149"/>
                <a:gd name="T72" fmla="*/ 2 w 1137"/>
                <a:gd name="T73" fmla="*/ 503 h 1149"/>
                <a:gd name="T74" fmla="*/ 11 w 1137"/>
                <a:gd name="T75" fmla="*/ 447 h 1149"/>
                <a:gd name="T76" fmla="*/ 25 w 1137"/>
                <a:gd name="T77" fmla="*/ 394 h 1149"/>
                <a:gd name="T78" fmla="*/ 43 w 1137"/>
                <a:gd name="T79" fmla="*/ 342 h 1149"/>
                <a:gd name="T80" fmla="*/ 67 w 1137"/>
                <a:gd name="T81" fmla="*/ 293 h 1149"/>
                <a:gd name="T82" fmla="*/ 96 w 1137"/>
                <a:gd name="T83" fmla="*/ 247 h 1149"/>
                <a:gd name="T84" fmla="*/ 127 w 1137"/>
                <a:gd name="T85" fmla="*/ 205 h 1149"/>
                <a:gd name="T86" fmla="*/ 163 w 1137"/>
                <a:gd name="T87" fmla="*/ 165 h 1149"/>
                <a:gd name="T88" fmla="*/ 204 w 1137"/>
                <a:gd name="T89" fmla="*/ 129 h 1149"/>
                <a:gd name="T90" fmla="*/ 247 w 1137"/>
                <a:gd name="T91" fmla="*/ 96 h 1149"/>
                <a:gd name="T92" fmla="*/ 293 w 1137"/>
                <a:gd name="T93" fmla="*/ 68 h 1149"/>
                <a:gd name="T94" fmla="*/ 341 w 1137"/>
                <a:gd name="T95" fmla="*/ 44 h 1149"/>
                <a:gd name="T96" fmla="*/ 393 w 1137"/>
                <a:gd name="T97" fmla="*/ 26 h 1149"/>
                <a:gd name="T98" fmla="*/ 446 w 1137"/>
                <a:gd name="T99" fmla="*/ 11 h 1149"/>
                <a:gd name="T100" fmla="*/ 502 w 1137"/>
                <a:gd name="T101" fmla="*/ 3 h 1149"/>
                <a:gd name="T102" fmla="*/ 559 w 1137"/>
                <a:gd name="T103"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37" h="1149">
                  <a:moveTo>
                    <a:pt x="559" y="0"/>
                  </a:moveTo>
                  <a:lnTo>
                    <a:pt x="929" y="0"/>
                  </a:lnTo>
                  <a:lnTo>
                    <a:pt x="970" y="2"/>
                  </a:lnTo>
                  <a:lnTo>
                    <a:pt x="976" y="57"/>
                  </a:lnTo>
                  <a:lnTo>
                    <a:pt x="985" y="109"/>
                  </a:lnTo>
                  <a:lnTo>
                    <a:pt x="999" y="159"/>
                  </a:lnTo>
                  <a:lnTo>
                    <a:pt x="1019" y="209"/>
                  </a:lnTo>
                  <a:lnTo>
                    <a:pt x="1042" y="254"/>
                  </a:lnTo>
                  <a:lnTo>
                    <a:pt x="1070" y="298"/>
                  </a:lnTo>
                  <a:lnTo>
                    <a:pt x="1101" y="338"/>
                  </a:lnTo>
                  <a:lnTo>
                    <a:pt x="1137" y="375"/>
                  </a:lnTo>
                  <a:lnTo>
                    <a:pt x="1079" y="396"/>
                  </a:lnTo>
                  <a:lnTo>
                    <a:pt x="1024" y="421"/>
                  </a:lnTo>
                  <a:lnTo>
                    <a:pt x="971" y="450"/>
                  </a:lnTo>
                  <a:lnTo>
                    <a:pt x="923" y="484"/>
                  </a:lnTo>
                  <a:lnTo>
                    <a:pt x="877" y="523"/>
                  </a:lnTo>
                  <a:lnTo>
                    <a:pt x="835" y="566"/>
                  </a:lnTo>
                  <a:lnTo>
                    <a:pt x="797" y="612"/>
                  </a:lnTo>
                  <a:lnTo>
                    <a:pt x="763" y="661"/>
                  </a:lnTo>
                  <a:lnTo>
                    <a:pt x="733" y="714"/>
                  </a:lnTo>
                  <a:lnTo>
                    <a:pt x="708" y="768"/>
                  </a:lnTo>
                  <a:lnTo>
                    <a:pt x="689" y="827"/>
                  </a:lnTo>
                  <a:lnTo>
                    <a:pt x="674" y="886"/>
                  </a:lnTo>
                  <a:lnTo>
                    <a:pt x="665" y="948"/>
                  </a:lnTo>
                  <a:lnTo>
                    <a:pt x="662" y="1012"/>
                  </a:lnTo>
                  <a:lnTo>
                    <a:pt x="662" y="1149"/>
                  </a:lnTo>
                  <a:lnTo>
                    <a:pt x="582" y="1142"/>
                  </a:lnTo>
                  <a:lnTo>
                    <a:pt x="499" y="1133"/>
                  </a:lnTo>
                  <a:lnTo>
                    <a:pt x="411" y="1121"/>
                  </a:lnTo>
                  <a:lnTo>
                    <a:pt x="322" y="1104"/>
                  </a:lnTo>
                  <a:lnTo>
                    <a:pt x="228" y="1084"/>
                  </a:lnTo>
                  <a:lnTo>
                    <a:pt x="132" y="1059"/>
                  </a:lnTo>
                  <a:lnTo>
                    <a:pt x="32" y="1030"/>
                  </a:lnTo>
                  <a:lnTo>
                    <a:pt x="1" y="1020"/>
                  </a:lnTo>
                  <a:lnTo>
                    <a:pt x="0" y="1014"/>
                  </a:lnTo>
                  <a:lnTo>
                    <a:pt x="0" y="559"/>
                  </a:lnTo>
                  <a:lnTo>
                    <a:pt x="2" y="503"/>
                  </a:lnTo>
                  <a:lnTo>
                    <a:pt x="11" y="447"/>
                  </a:lnTo>
                  <a:lnTo>
                    <a:pt x="25" y="394"/>
                  </a:lnTo>
                  <a:lnTo>
                    <a:pt x="43" y="342"/>
                  </a:lnTo>
                  <a:lnTo>
                    <a:pt x="67" y="293"/>
                  </a:lnTo>
                  <a:lnTo>
                    <a:pt x="96" y="247"/>
                  </a:lnTo>
                  <a:lnTo>
                    <a:pt x="127" y="205"/>
                  </a:lnTo>
                  <a:lnTo>
                    <a:pt x="163" y="165"/>
                  </a:lnTo>
                  <a:lnTo>
                    <a:pt x="204" y="129"/>
                  </a:lnTo>
                  <a:lnTo>
                    <a:pt x="247" y="96"/>
                  </a:lnTo>
                  <a:lnTo>
                    <a:pt x="293" y="68"/>
                  </a:lnTo>
                  <a:lnTo>
                    <a:pt x="341" y="44"/>
                  </a:lnTo>
                  <a:lnTo>
                    <a:pt x="393" y="26"/>
                  </a:lnTo>
                  <a:lnTo>
                    <a:pt x="446" y="11"/>
                  </a:lnTo>
                  <a:lnTo>
                    <a:pt x="502" y="3"/>
                  </a:lnTo>
                  <a:lnTo>
                    <a:pt x="559"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sp>
          <p:nvSpPr>
            <p:cNvPr id="86" name="Freeform 242"/>
            <p:cNvSpPr>
              <a:spLocks/>
            </p:cNvSpPr>
            <p:nvPr/>
          </p:nvSpPr>
          <p:spPr bwMode="auto">
            <a:xfrm>
              <a:off x="3069" y="1996"/>
              <a:ext cx="166" cy="128"/>
            </a:xfrm>
            <a:custGeom>
              <a:avLst/>
              <a:gdLst>
                <a:gd name="T0" fmla="*/ 930 w 1489"/>
                <a:gd name="T1" fmla="*/ 0 h 1153"/>
                <a:gd name="T2" fmla="*/ 1043 w 1489"/>
                <a:gd name="T3" fmla="*/ 12 h 1153"/>
                <a:gd name="T4" fmla="*/ 1148 w 1489"/>
                <a:gd name="T5" fmla="*/ 45 h 1153"/>
                <a:gd name="T6" fmla="*/ 1243 w 1489"/>
                <a:gd name="T7" fmla="*/ 96 h 1153"/>
                <a:gd name="T8" fmla="*/ 1326 w 1489"/>
                <a:gd name="T9" fmla="*/ 165 h 1153"/>
                <a:gd name="T10" fmla="*/ 1394 w 1489"/>
                <a:gd name="T11" fmla="*/ 247 h 1153"/>
                <a:gd name="T12" fmla="*/ 1445 w 1489"/>
                <a:gd name="T13" fmla="*/ 343 h 1153"/>
                <a:gd name="T14" fmla="*/ 1478 w 1489"/>
                <a:gd name="T15" fmla="*/ 448 h 1153"/>
                <a:gd name="T16" fmla="*/ 1489 w 1489"/>
                <a:gd name="T17" fmla="*/ 560 h 1153"/>
                <a:gd name="T18" fmla="*/ 1486 w 1489"/>
                <a:gd name="T19" fmla="*/ 1013 h 1153"/>
                <a:gd name="T20" fmla="*/ 1452 w 1489"/>
                <a:gd name="T21" fmla="*/ 1031 h 1153"/>
                <a:gd name="T22" fmla="*/ 1426 w 1489"/>
                <a:gd name="T23" fmla="*/ 1043 h 1153"/>
                <a:gd name="T24" fmla="*/ 1379 w 1489"/>
                <a:gd name="T25" fmla="*/ 1060 h 1153"/>
                <a:gd name="T26" fmla="*/ 1314 w 1489"/>
                <a:gd name="T27" fmla="*/ 1082 h 1153"/>
                <a:gd name="T28" fmla="*/ 1229 w 1489"/>
                <a:gd name="T29" fmla="*/ 1105 h 1153"/>
                <a:gd name="T30" fmla="*/ 1126 w 1489"/>
                <a:gd name="T31" fmla="*/ 1125 h 1153"/>
                <a:gd name="T32" fmla="*/ 1006 w 1489"/>
                <a:gd name="T33" fmla="*/ 1142 h 1153"/>
                <a:gd name="T34" fmla="*/ 868 w 1489"/>
                <a:gd name="T35" fmla="*/ 1152 h 1153"/>
                <a:gd name="T36" fmla="*/ 721 w 1489"/>
                <a:gd name="T37" fmla="*/ 1152 h 1153"/>
                <a:gd name="T38" fmla="*/ 568 w 1489"/>
                <a:gd name="T39" fmla="*/ 1142 h 1153"/>
                <a:gd name="T40" fmla="*/ 402 w 1489"/>
                <a:gd name="T41" fmla="*/ 1119 h 1153"/>
                <a:gd name="T42" fmla="*/ 223 w 1489"/>
                <a:gd name="T43" fmla="*/ 1083 h 1153"/>
                <a:gd name="T44" fmla="*/ 33 w 1489"/>
                <a:gd name="T45" fmla="*/ 1031 h 1153"/>
                <a:gd name="T46" fmla="*/ 0 w 1489"/>
                <a:gd name="T47" fmla="*/ 1013 h 1153"/>
                <a:gd name="T48" fmla="*/ 3 w 1489"/>
                <a:gd name="T49" fmla="*/ 503 h 1153"/>
                <a:gd name="T50" fmla="*/ 26 w 1489"/>
                <a:gd name="T51" fmla="*/ 394 h 1153"/>
                <a:gd name="T52" fmla="*/ 68 w 1489"/>
                <a:gd name="T53" fmla="*/ 293 h 1153"/>
                <a:gd name="T54" fmla="*/ 128 w 1489"/>
                <a:gd name="T55" fmla="*/ 204 h 1153"/>
                <a:gd name="T56" fmla="*/ 204 w 1489"/>
                <a:gd name="T57" fmla="*/ 129 h 1153"/>
                <a:gd name="T58" fmla="*/ 293 w 1489"/>
                <a:gd name="T59" fmla="*/ 68 h 1153"/>
                <a:gd name="T60" fmla="*/ 394 w 1489"/>
                <a:gd name="T61" fmla="*/ 26 h 1153"/>
                <a:gd name="T62" fmla="*/ 502 w 1489"/>
                <a:gd name="T63" fmla="*/ 3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89" h="1153">
                  <a:moveTo>
                    <a:pt x="560" y="0"/>
                  </a:moveTo>
                  <a:lnTo>
                    <a:pt x="930" y="0"/>
                  </a:lnTo>
                  <a:lnTo>
                    <a:pt x="988" y="3"/>
                  </a:lnTo>
                  <a:lnTo>
                    <a:pt x="1043" y="12"/>
                  </a:lnTo>
                  <a:lnTo>
                    <a:pt x="1097" y="26"/>
                  </a:lnTo>
                  <a:lnTo>
                    <a:pt x="1148" y="45"/>
                  </a:lnTo>
                  <a:lnTo>
                    <a:pt x="1196" y="68"/>
                  </a:lnTo>
                  <a:lnTo>
                    <a:pt x="1243" y="96"/>
                  </a:lnTo>
                  <a:lnTo>
                    <a:pt x="1286" y="129"/>
                  </a:lnTo>
                  <a:lnTo>
                    <a:pt x="1326" y="165"/>
                  </a:lnTo>
                  <a:lnTo>
                    <a:pt x="1362" y="204"/>
                  </a:lnTo>
                  <a:lnTo>
                    <a:pt x="1394" y="247"/>
                  </a:lnTo>
                  <a:lnTo>
                    <a:pt x="1421" y="293"/>
                  </a:lnTo>
                  <a:lnTo>
                    <a:pt x="1445" y="343"/>
                  </a:lnTo>
                  <a:lnTo>
                    <a:pt x="1465" y="394"/>
                  </a:lnTo>
                  <a:lnTo>
                    <a:pt x="1478" y="448"/>
                  </a:lnTo>
                  <a:lnTo>
                    <a:pt x="1486" y="503"/>
                  </a:lnTo>
                  <a:lnTo>
                    <a:pt x="1489" y="560"/>
                  </a:lnTo>
                  <a:lnTo>
                    <a:pt x="1489" y="1013"/>
                  </a:lnTo>
                  <a:lnTo>
                    <a:pt x="1486" y="1013"/>
                  </a:lnTo>
                  <a:lnTo>
                    <a:pt x="1457" y="1029"/>
                  </a:lnTo>
                  <a:lnTo>
                    <a:pt x="1452" y="1031"/>
                  </a:lnTo>
                  <a:lnTo>
                    <a:pt x="1441" y="1036"/>
                  </a:lnTo>
                  <a:lnTo>
                    <a:pt x="1426" y="1043"/>
                  </a:lnTo>
                  <a:lnTo>
                    <a:pt x="1405" y="1051"/>
                  </a:lnTo>
                  <a:lnTo>
                    <a:pt x="1379" y="1060"/>
                  </a:lnTo>
                  <a:lnTo>
                    <a:pt x="1350" y="1071"/>
                  </a:lnTo>
                  <a:lnTo>
                    <a:pt x="1314" y="1082"/>
                  </a:lnTo>
                  <a:lnTo>
                    <a:pt x="1273" y="1093"/>
                  </a:lnTo>
                  <a:lnTo>
                    <a:pt x="1229" y="1105"/>
                  </a:lnTo>
                  <a:lnTo>
                    <a:pt x="1180" y="1116"/>
                  </a:lnTo>
                  <a:lnTo>
                    <a:pt x="1126" y="1125"/>
                  </a:lnTo>
                  <a:lnTo>
                    <a:pt x="1068" y="1134"/>
                  </a:lnTo>
                  <a:lnTo>
                    <a:pt x="1006" y="1142"/>
                  </a:lnTo>
                  <a:lnTo>
                    <a:pt x="939" y="1148"/>
                  </a:lnTo>
                  <a:lnTo>
                    <a:pt x="868" y="1152"/>
                  </a:lnTo>
                  <a:lnTo>
                    <a:pt x="793" y="1153"/>
                  </a:lnTo>
                  <a:lnTo>
                    <a:pt x="721" y="1152"/>
                  </a:lnTo>
                  <a:lnTo>
                    <a:pt x="646" y="1148"/>
                  </a:lnTo>
                  <a:lnTo>
                    <a:pt x="568" y="1142"/>
                  </a:lnTo>
                  <a:lnTo>
                    <a:pt x="486" y="1132"/>
                  </a:lnTo>
                  <a:lnTo>
                    <a:pt x="402" y="1119"/>
                  </a:lnTo>
                  <a:lnTo>
                    <a:pt x="313" y="1103"/>
                  </a:lnTo>
                  <a:lnTo>
                    <a:pt x="223" y="1083"/>
                  </a:lnTo>
                  <a:lnTo>
                    <a:pt x="129" y="1058"/>
                  </a:lnTo>
                  <a:lnTo>
                    <a:pt x="33" y="1031"/>
                  </a:lnTo>
                  <a:lnTo>
                    <a:pt x="2" y="1020"/>
                  </a:lnTo>
                  <a:lnTo>
                    <a:pt x="0" y="1013"/>
                  </a:lnTo>
                  <a:lnTo>
                    <a:pt x="0" y="560"/>
                  </a:lnTo>
                  <a:lnTo>
                    <a:pt x="3" y="503"/>
                  </a:lnTo>
                  <a:lnTo>
                    <a:pt x="11" y="448"/>
                  </a:lnTo>
                  <a:lnTo>
                    <a:pt x="26" y="394"/>
                  </a:lnTo>
                  <a:lnTo>
                    <a:pt x="44" y="343"/>
                  </a:lnTo>
                  <a:lnTo>
                    <a:pt x="68" y="293"/>
                  </a:lnTo>
                  <a:lnTo>
                    <a:pt x="95" y="247"/>
                  </a:lnTo>
                  <a:lnTo>
                    <a:pt x="128" y="204"/>
                  </a:lnTo>
                  <a:lnTo>
                    <a:pt x="164" y="165"/>
                  </a:lnTo>
                  <a:lnTo>
                    <a:pt x="204" y="129"/>
                  </a:lnTo>
                  <a:lnTo>
                    <a:pt x="247" y="96"/>
                  </a:lnTo>
                  <a:lnTo>
                    <a:pt x="293" y="68"/>
                  </a:lnTo>
                  <a:lnTo>
                    <a:pt x="342" y="45"/>
                  </a:lnTo>
                  <a:lnTo>
                    <a:pt x="394" y="26"/>
                  </a:lnTo>
                  <a:lnTo>
                    <a:pt x="447" y="12"/>
                  </a:lnTo>
                  <a:lnTo>
                    <a:pt x="502" y="3"/>
                  </a:lnTo>
                  <a:lnTo>
                    <a:pt x="560"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sp>
          <p:nvSpPr>
            <p:cNvPr id="87" name="Freeform 243"/>
            <p:cNvSpPr>
              <a:spLocks/>
            </p:cNvSpPr>
            <p:nvPr/>
          </p:nvSpPr>
          <p:spPr bwMode="auto">
            <a:xfrm>
              <a:off x="3193" y="1946"/>
              <a:ext cx="122" cy="128"/>
            </a:xfrm>
            <a:custGeom>
              <a:avLst/>
              <a:gdLst>
                <a:gd name="T0" fmla="*/ 167 w 1093"/>
                <a:gd name="T1" fmla="*/ 0 h 1152"/>
                <a:gd name="T2" fmla="*/ 534 w 1093"/>
                <a:gd name="T3" fmla="*/ 0 h 1152"/>
                <a:gd name="T4" fmla="*/ 591 w 1093"/>
                <a:gd name="T5" fmla="*/ 3 h 1152"/>
                <a:gd name="T6" fmla="*/ 647 w 1093"/>
                <a:gd name="T7" fmla="*/ 11 h 1152"/>
                <a:gd name="T8" fmla="*/ 700 w 1093"/>
                <a:gd name="T9" fmla="*/ 26 h 1152"/>
                <a:gd name="T10" fmla="*/ 752 w 1093"/>
                <a:gd name="T11" fmla="*/ 44 h 1152"/>
                <a:gd name="T12" fmla="*/ 800 w 1093"/>
                <a:gd name="T13" fmla="*/ 68 h 1152"/>
                <a:gd name="T14" fmla="*/ 846 w 1093"/>
                <a:gd name="T15" fmla="*/ 96 h 1152"/>
                <a:gd name="T16" fmla="*/ 889 w 1093"/>
                <a:gd name="T17" fmla="*/ 129 h 1152"/>
                <a:gd name="T18" fmla="*/ 930 w 1093"/>
                <a:gd name="T19" fmla="*/ 165 h 1152"/>
                <a:gd name="T20" fmla="*/ 966 w 1093"/>
                <a:gd name="T21" fmla="*/ 205 h 1152"/>
                <a:gd name="T22" fmla="*/ 997 w 1093"/>
                <a:gd name="T23" fmla="*/ 247 h 1152"/>
                <a:gd name="T24" fmla="*/ 1026 w 1093"/>
                <a:gd name="T25" fmla="*/ 293 h 1152"/>
                <a:gd name="T26" fmla="*/ 1050 w 1093"/>
                <a:gd name="T27" fmla="*/ 342 h 1152"/>
                <a:gd name="T28" fmla="*/ 1068 w 1093"/>
                <a:gd name="T29" fmla="*/ 394 h 1152"/>
                <a:gd name="T30" fmla="*/ 1082 w 1093"/>
                <a:gd name="T31" fmla="*/ 447 h 1152"/>
                <a:gd name="T32" fmla="*/ 1091 w 1093"/>
                <a:gd name="T33" fmla="*/ 503 h 1152"/>
                <a:gd name="T34" fmla="*/ 1093 w 1093"/>
                <a:gd name="T35" fmla="*/ 559 h 1152"/>
                <a:gd name="T36" fmla="*/ 1093 w 1093"/>
                <a:gd name="T37" fmla="*/ 1014 h 1152"/>
                <a:gd name="T38" fmla="*/ 1090 w 1093"/>
                <a:gd name="T39" fmla="*/ 1014 h 1152"/>
                <a:gd name="T40" fmla="*/ 1061 w 1093"/>
                <a:gd name="T41" fmla="*/ 1028 h 1152"/>
                <a:gd name="T42" fmla="*/ 1056 w 1093"/>
                <a:gd name="T43" fmla="*/ 1031 h 1152"/>
                <a:gd name="T44" fmla="*/ 1046 w 1093"/>
                <a:gd name="T45" fmla="*/ 1035 h 1152"/>
                <a:gd name="T46" fmla="*/ 1030 w 1093"/>
                <a:gd name="T47" fmla="*/ 1043 h 1152"/>
                <a:gd name="T48" fmla="*/ 1010 w 1093"/>
                <a:gd name="T49" fmla="*/ 1051 h 1152"/>
                <a:gd name="T50" fmla="*/ 984 w 1093"/>
                <a:gd name="T51" fmla="*/ 1060 h 1152"/>
                <a:gd name="T52" fmla="*/ 953 w 1093"/>
                <a:gd name="T53" fmla="*/ 1070 h 1152"/>
                <a:gd name="T54" fmla="*/ 918 w 1093"/>
                <a:gd name="T55" fmla="*/ 1082 h 1152"/>
                <a:gd name="T56" fmla="*/ 878 w 1093"/>
                <a:gd name="T57" fmla="*/ 1093 h 1152"/>
                <a:gd name="T58" fmla="*/ 834 w 1093"/>
                <a:gd name="T59" fmla="*/ 1104 h 1152"/>
                <a:gd name="T60" fmla="*/ 786 w 1093"/>
                <a:gd name="T61" fmla="*/ 1116 h 1152"/>
                <a:gd name="T62" fmla="*/ 732 w 1093"/>
                <a:gd name="T63" fmla="*/ 1125 h 1152"/>
                <a:gd name="T64" fmla="*/ 674 w 1093"/>
                <a:gd name="T65" fmla="*/ 1134 h 1152"/>
                <a:gd name="T66" fmla="*/ 612 w 1093"/>
                <a:gd name="T67" fmla="*/ 1141 h 1152"/>
                <a:gd name="T68" fmla="*/ 545 w 1093"/>
                <a:gd name="T69" fmla="*/ 1147 h 1152"/>
                <a:gd name="T70" fmla="*/ 475 w 1093"/>
                <a:gd name="T71" fmla="*/ 1152 h 1152"/>
                <a:gd name="T72" fmla="*/ 475 w 1093"/>
                <a:gd name="T73" fmla="*/ 1012 h 1152"/>
                <a:gd name="T74" fmla="*/ 472 w 1093"/>
                <a:gd name="T75" fmla="*/ 948 h 1152"/>
                <a:gd name="T76" fmla="*/ 463 w 1093"/>
                <a:gd name="T77" fmla="*/ 886 h 1152"/>
                <a:gd name="T78" fmla="*/ 448 w 1093"/>
                <a:gd name="T79" fmla="*/ 827 h 1152"/>
                <a:gd name="T80" fmla="*/ 429 w 1093"/>
                <a:gd name="T81" fmla="*/ 768 h 1152"/>
                <a:gd name="T82" fmla="*/ 404 w 1093"/>
                <a:gd name="T83" fmla="*/ 714 h 1152"/>
                <a:gd name="T84" fmla="*/ 374 w 1093"/>
                <a:gd name="T85" fmla="*/ 661 h 1152"/>
                <a:gd name="T86" fmla="*/ 341 w 1093"/>
                <a:gd name="T87" fmla="*/ 612 h 1152"/>
                <a:gd name="T88" fmla="*/ 302 w 1093"/>
                <a:gd name="T89" fmla="*/ 566 h 1152"/>
                <a:gd name="T90" fmla="*/ 260 w 1093"/>
                <a:gd name="T91" fmla="*/ 523 h 1152"/>
                <a:gd name="T92" fmla="*/ 214 w 1093"/>
                <a:gd name="T93" fmla="*/ 484 h 1152"/>
                <a:gd name="T94" fmla="*/ 165 w 1093"/>
                <a:gd name="T95" fmla="*/ 450 h 1152"/>
                <a:gd name="T96" fmla="*/ 112 w 1093"/>
                <a:gd name="T97" fmla="*/ 421 h 1152"/>
                <a:gd name="T98" fmla="*/ 58 w 1093"/>
                <a:gd name="T99" fmla="*/ 396 h 1152"/>
                <a:gd name="T100" fmla="*/ 0 w 1093"/>
                <a:gd name="T101" fmla="*/ 375 h 1152"/>
                <a:gd name="T102" fmla="*/ 35 w 1093"/>
                <a:gd name="T103" fmla="*/ 338 h 1152"/>
                <a:gd name="T104" fmla="*/ 67 w 1093"/>
                <a:gd name="T105" fmla="*/ 297 h 1152"/>
                <a:gd name="T106" fmla="*/ 95 w 1093"/>
                <a:gd name="T107" fmla="*/ 254 h 1152"/>
                <a:gd name="T108" fmla="*/ 118 w 1093"/>
                <a:gd name="T109" fmla="*/ 208 h 1152"/>
                <a:gd name="T110" fmla="*/ 138 w 1093"/>
                <a:gd name="T111" fmla="*/ 158 h 1152"/>
                <a:gd name="T112" fmla="*/ 152 w 1093"/>
                <a:gd name="T113" fmla="*/ 108 h 1152"/>
                <a:gd name="T114" fmla="*/ 162 w 1093"/>
                <a:gd name="T115" fmla="*/ 55 h 1152"/>
                <a:gd name="T116" fmla="*/ 167 w 1093"/>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3" h="1152">
                  <a:moveTo>
                    <a:pt x="167" y="0"/>
                  </a:moveTo>
                  <a:lnTo>
                    <a:pt x="534" y="0"/>
                  </a:lnTo>
                  <a:lnTo>
                    <a:pt x="591" y="3"/>
                  </a:lnTo>
                  <a:lnTo>
                    <a:pt x="647" y="11"/>
                  </a:lnTo>
                  <a:lnTo>
                    <a:pt x="700" y="26"/>
                  </a:lnTo>
                  <a:lnTo>
                    <a:pt x="752" y="44"/>
                  </a:lnTo>
                  <a:lnTo>
                    <a:pt x="800" y="68"/>
                  </a:lnTo>
                  <a:lnTo>
                    <a:pt x="846" y="96"/>
                  </a:lnTo>
                  <a:lnTo>
                    <a:pt x="889" y="129"/>
                  </a:lnTo>
                  <a:lnTo>
                    <a:pt x="930" y="165"/>
                  </a:lnTo>
                  <a:lnTo>
                    <a:pt x="966" y="205"/>
                  </a:lnTo>
                  <a:lnTo>
                    <a:pt x="997" y="247"/>
                  </a:lnTo>
                  <a:lnTo>
                    <a:pt x="1026" y="293"/>
                  </a:lnTo>
                  <a:lnTo>
                    <a:pt x="1050" y="342"/>
                  </a:lnTo>
                  <a:lnTo>
                    <a:pt x="1068" y="394"/>
                  </a:lnTo>
                  <a:lnTo>
                    <a:pt x="1082" y="447"/>
                  </a:lnTo>
                  <a:lnTo>
                    <a:pt x="1091" y="503"/>
                  </a:lnTo>
                  <a:lnTo>
                    <a:pt x="1093" y="559"/>
                  </a:lnTo>
                  <a:lnTo>
                    <a:pt x="1093" y="1014"/>
                  </a:lnTo>
                  <a:lnTo>
                    <a:pt x="1090" y="1014"/>
                  </a:lnTo>
                  <a:lnTo>
                    <a:pt x="1061" y="1028"/>
                  </a:lnTo>
                  <a:lnTo>
                    <a:pt x="1056" y="1031"/>
                  </a:lnTo>
                  <a:lnTo>
                    <a:pt x="1046" y="1035"/>
                  </a:lnTo>
                  <a:lnTo>
                    <a:pt x="1030" y="1043"/>
                  </a:lnTo>
                  <a:lnTo>
                    <a:pt x="1010" y="1051"/>
                  </a:lnTo>
                  <a:lnTo>
                    <a:pt x="984" y="1060"/>
                  </a:lnTo>
                  <a:lnTo>
                    <a:pt x="953" y="1070"/>
                  </a:lnTo>
                  <a:lnTo>
                    <a:pt x="918" y="1082"/>
                  </a:lnTo>
                  <a:lnTo>
                    <a:pt x="878" y="1093"/>
                  </a:lnTo>
                  <a:lnTo>
                    <a:pt x="834" y="1104"/>
                  </a:lnTo>
                  <a:lnTo>
                    <a:pt x="786" y="1116"/>
                  </a:lnTo>
                  <a:lnTo>
                    <a:pt x="732" y="1125"/>
                  </a:lnTo>
                  <a:lnTo>
                    <a:pt x="674" y="1134"/>
                  </a:lnTo>
                  <a:lnTo>
                    <a:pt x="612" y="1141"/>
                  </a:lnTo>
                  <a:lnTo>
                    <a:pt x="545" y="1147"/>
                  </a:lnTo>
                  <a:lnTo>
                    <a:pt x="475" y="1152"/>
                  </a:lnTo>
                  <a:lnTo>
                    <a:pt x="475" y="1012"/>
                  </a:lnTo>
                  <a:lnTo>
                    <a:pt x="472" y="948"/>
                  </a:lnTo>
                  <a:lnTo>
                    <a:pt x="463" y="886"/>
                  </a:lnTo>
                  <a:lnTo>
                    <a:pt x="448" y="827"/>
                  </a:lnTo>
                  <a:lnTo>
                    <a:pt x="429" y="768"/>
                  </a:lnTo>
                  <a:lnTo>
                    <a:pt x="404" y="714"/>
                  </a:lnTo>
                  <a:lnTo>
                    <a:pt x="374" y="661"/>
                  </a:lnTo>
                  <a:lnTo>
                    <a:pt x="341" y="612"/>
                  </a:lnTo>
                  <a:lnTo>
                    <a:pt x="302" y="566"/>
                  </a:lnTo>
                  <a:lnTo>
                    <a:pt x="260" y="523"/>
                  </a:lnTo>
                  <a:lnTo>
                    <a:pt x="214" y="484"/>
                  </a:lnTo>
                  <a:lnTo>
                    <a:pt x="165" y="450"/>
                  </a:lnTo>
                  <a:lnTo>
                    <a:pt x="112" y="421"/>
                  </a:lnTo>
                  <a:lnTo>
                    <a:pt x="58" y="396"/>
                  </a:lnTo>
                  <a:lnTo>
                    <a:pt x="0" y="375"/>
                  </a:lnTo>
                  <a:lnTo>
                    <a:pt x="35" y="338"/>
                  </a:lnTo>
                  <a:lnTo>
                    <a:pt x="67" y="297"/>
                  </a:lnTo>
                  <a:lnTo>
                    <a:pt x="95" y="254"/>
                  </a:lnTo>
                  <a:lnTo>
                    <a:pt x="118" y="208"/>
                  </a:lnTo>
                  <a:lnTo>
                    <a:pt x="138" y="158"/>
                  </a:lnTo>
                  <a:lnTo>
                    <a:pt x="152" y="108"/>
                  </a:lnTo>
                  <a:lnTo>
                    <a:pt x="162" y="55"/>
                  </a:lnTo>
                  <a:lnTo>
                    <a:pt x="167"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sp>
          <p:nvSpPr>
            <p:cNvPr id="88" name="Freeform 244"/>
            <p:cNvSpPr>
              <a:spLocks/>
            </p:cNvSpPr>
            <p:nvPr/>
          </p:nvSpPr>
          <p:spPr bwMode="auto">
            <a:xfrm>
              <a:off x="3184" y="1845"/>
              <a:ext cx="97" cy="97"/>
            </a:xfrm>
            <a:custGeom>
              <a:avLst/>
              <a:gdLst>
                <a:gd name="T0" fmla="*/ 437 w 874"/>
                <a:gd name="T1" fmla="*/ 0 h 874"/>
                <a:gd name="T2" fmla="*/ 488 w 874"/>
                <a:gd name="T3" fmla="*/ 3 h 874"/>
                <a:gd name="T4" fmla="*/ 536 w 874"/>
                <a:gd name="T5" fmla="*/ 13 h 874"/>
                <a:gd name="T6" fmla="*/ 584 w 874"/>
                <a:gd name="T7" fmla="*/ 26 h 874"/>
                <a:gd name="T8" fmla="*/ 629 w 874"/>
                <a:gd name="T9" fmla="*/ 46 h 874"/>
                <a:gd name="T10" fmla="*/ 671 w 874"/>
                <a:gd name="T11" fmla="*/ 69 h 874"/>
                <a:gd name="T12" fmla="*/ 710 w 874"/>
                <a:gd name="T13" fmla="*/ 97 h 874"/>
                <a:gd name="T14" fmla="*/ 745 w 874"/>
                <a:gd name="T15" fmla="*/ 129 h 874"/>
                <a:gd name="T16" fmla="*/ 778 w 874"/>
                <a:gd name="T17" fmla="*/ 165 h 874"/>
                <a:gd name="T18" fmla="*/ 806 w 874"/>
                <a:gd name="T19" fmla="*/ 204 h 874"/>
                <a:gd name="T20" fmla="*/ 829 w 874"/>
                <a:gd name="T21" fmla="*/ 246 h 874"/>
                <a:gd name="T22" fmla="*/ 848 w 874"/>
                <a:gd name="T23" fmla="*/ 290 h 874"/>
                <a:gd name="T24" fmla="*/ 862 w 874"/>
                <a:gd name="T25" fmla="*/ 338 h 874"/>
                <a:gd name="T26" fmla="*/ 871 w 874"/>
                <a:gd name="T27" fmla="*/ 387 h 874"/>
                <a:gd name="T28" fmla="*/ 874 w 874"/>
                <a:gd name="T29" fmla="*/ 437 h 874"/>
                <a:gd name="T30" fmla="*/ 871 w 874"/>
                <a:gd name="T31" fmla="*/ 489 h 874"/>
                <a:gd name="T32" fmla="*/ 862 w 874"/>
                <a:gd name="T33" fmla="*/ 538 h 874"/>
                <a:gd name="T34" fmla="*/ 848 w 874"/>
                <a:gd name="T35" fmla="*/ 585 h 874"/>
                <a:gd name="T36" fmla="*/ 829 w 874"/>
                <a:gd name="T37" fmla="*/ 630 h 874"/>
                <a:gd name="T38" fmla="*/ 806 w 874"/>
                <a:gd name="T39" fmla="*/ 672 h 874"/>
                <a:gd name="T40" fmla="*/ 778 w 874"/>
                <a:gd name="T41" fmla="*/ 711 h 874"/>
                <a:gd name="T42" fmla="*/ 745 w 874"/>
                <a:gd name="T43" fmla="*/ 747 h 874"/>
                <a:gd name="T44" fmla="*/ 710 w 874"/>
                <a:gd name="T45" fmla="*/ 779 h 874"/>
                <a:gd name="T46" fmla="*/ 671 w 874"/>
                <a:gd name="T47" fmla="*/ 806 h 874"/>
                <a:gd name="T48" fmla="*/ 629 w 874"/>
                <a:gd name="T49" fmla="*/ 830 h 874"/>
                <a:gd name="T50" fmla="*/ 584 w 874"/>
                <a:gd name="T51" fmla="*/ 850 h 874"/>
                <a:gd name="T52" fmla="*/ 536 w 874"/>
                <a:gd name="T53" fmla="*/ 863 h 874"/>
                <a:gd name="T54" fmla="*/ 488 w 874"/>
                <a:gd name="T55" fmla="*/ 872 h 874"/>
                <a:gd name="T56" fmla="*/ 437 w 874"/>
                <a:gd name="T57" fmla="*/ 874 h 874"/>
                <a:gd name="T58" fmla="*/ 387 w 874"/>
                <a:gd name="T59" fmla="*/ 872 h 874"/>
                <a:gd name="T60" fmla="*/ 341 w 874"/>
                <a:gd name="T61" fmla="*/ 864 h 874"/>
                <a:gd name="T62" fmla="*/ 295 w 874"/>
                <a:gd name="T63" fmla="*/ 851 h 874"/>
                <a:gd name="T64" fmla="*/ 252 w 874"/>
                <a:gd name="T65" fmla="*/ 833 h 874"/>
                <a:gd name="T66" fmla="*/ 243 w 874"/>
                <a:gd name="T67" fmla="*/ 778 h 874"/>
                <a:gd name="T68" fmla="*/ 229 w 874"/>
                <a:gd name="T69" fmla="*/ 724 h 874"/>
                <a:gd name="T70" fmla="*/ 210 w 874"/>
                <a:gd name="T71" fmla="*/ 673 h 874"/>
                <a:gd name="T72" fmla="*/ 185 w 874"/>
                <a:gd name="T73" fmla="*/ 624 h 874"/>
                <a:gd name="T74" fmla="*/ 156 w 874"/>
                <a:gd name="T75" fmla="*/ 578 h 874"/>
                <a:gd name="T76" fmla="*/ 123 w 874"/>
                <a:gd name="T77" fmla="*/ 536 h 874"/>
                <a:gd name="T78" fmla="*/ 85 w 874"/>
                <a:gd name="T79" fmla="*/ 497 h 874"/>
                <a:gd name="T80" fmla="*/ 44 w 874"/>
                <a:gd name="T81" fmla="*/ 462 h 874"/>
                <a:gd name="T82" fmla="*/ 0 w 874"/>
                <a:gd name="T83" fmla="*/ 431 h 874"/>
                <a:gd name="T84" fmla="*/ 4 w 874"/>
                <a:gd name="T85" fmla="*/ 381 h 874"/>
                <a:gd name="T86" fmla="*/ 13 w 874"/>
                <a:gd name="T87" fmla="*/ 332 h 874"/>
                <a:gd name="T88" fmla="*/ 28 w 874"/>
                <a:gd name="T89" fmla="*/ 286 h 874"/>
                <a:gd name="T90" fmla="*/ 46 w 874"/>
                <a:gd name="T91" fmla="*/ 242 h 874"/>
                <a:gd name="T92" fmla="*/ 70 w 874"/>
                <a:gd name="T93" fmla="*/ 200 h 874"/>
                <a:gd name="T94" fmla="*/ 99 w 874"/>
                <a:gd name="T95" fmla="*/ 162 h 874"/>
                <a:gd name="T96" fmla="*/ 130 w 874"/>
                <a:gd name="T97" fmla="*/ 127 h 874"/>
                <a:gd name="T98" fmla="*/ 165 w 874"/>
                <a:gd name="T99" fmla="*/ 95 h 874"/>
                <a:gd name="T100" fmla="*/ 204 w 874"/>
                <a:gd name="T101" fmla="*/ 67 h 874"/>
                <a:gd name="T102" fmla="*/ 247 w 874"/>
                <a:gd name="T103" fmla="*/ 44 h 874"/>
                <a:gd name="T104" fmla="*/ 291 w 874"/>
                <a:gd name="T105" fmla="*/ 26 h 874"/>
                <a:gd name="T106" fmla="*/ 337 w 874"/>
                <a:gd name="T107" fmla="*/ 12 h 874"/>
                <a:gd name="T108" fmla="*/ 386 w 874"/>
                <a:gd name="T109" fmla="*/ 3 h 874"/>
                <a:gd name="T110" fmla="*/ 437 w 874"/>
                <a:gd name="T111" fmla="*/ 0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4" h="874">
                  <a:moveTo>
                    <a:pt x="437" y="0"/>
                  </a:moveTo>
                  <a:lnTo>
                    <a:pt x="488" y="3"/>
                  </a:lnTo>
                  <a:lnTo>
                    <a:pt x="536" y="13"/>
                  </a:lnTo>
                  <a:lnTo>
                    <a:pt x="584" y="26"/>
                  </a:lnTo>
                  <a:lnTo>
                    <a:pt x="629" y="46"/>
                  </a:lnTo>
                  <a:lnTo>
                    <a:pt x="671" y="69"/>
                  </a:lnTo>
                  <a:lnTo>
                    <a:pt x="710" y="97"/>
                  </a:lnTo>
                  <a:lnTo>
                    <a:pt x="745" y="129"/>
                  </a:lnTo>
                  <a:lnTo>
                    <a:pt x="778" y="165"/>
                  </a:lnTo>
                  <a:lnTo>
                    <a:pt x="806" y="204"/>
                  </a:lnTo>
                  <a:lnTo>
                    <a:pt x="829" y="246"/>
                  </a:lnTo>
                  <a:lnTo>
                    <a:pt x="848" y="290"/>
                  </a:lnTo>
                  <a:lnTo>
                    <a:pt x="862" y="338"/>
                  </a:lnTo>
                  <a:lnTo>
                    <a:pt x="871" y="387"/>
                  </a:lnTo>
                  <a:lnTo>
                    <a:pt x="874" y="437"/>
                  </a:lnTo>
                  <a:lnTo>
                    <a:pt x="871" y="489"/>
                  </a:lnTo>
                  <a:lnTo>
                    <a:pt x="862" y="538"/>
                  </a:lnTo>
                  <a:lnTo>
                    <a:pt x="848" y="585"/>
                  </a:lnTo>
                  <a:lnTo>
                    <a:pt x="829" y="630"/>
                  </a:lnTo>
                  <a:lnTo>
                    <a:pt x="806" y="672"/>
                  </a:lnTo>
                  <a:lnTo>
                    <a:pt x="778" y="711"/>
                  </a:lnTo>
                  <a:lnTo>
                    <a:pt x="745" y="747"/>
                  </a:lnTo>
                  <a:lnTo>
                    <a:pt x="710" y="779"/>
                  </a:lnTo>
                  <a:lnTo>
                    <a:pt x="671" y="806"/>
                  </a:lnTo>
                  <a:lnTo>
                    <a:pt x="629" y="830"/>
                  </a:lnTo>
                  <a:lnTo>
                    <a:pt x="584" y="850"/>
                  </a:lnTo>
                  <a:lnTo>
                    <a:pt x="536" y="863"/>
                  </a:lnTo>
                  <a:lnTo>
                    <a:pt x="488" y="872"/>
                  </a:lnTo>
                  <a:lnTo>
                    <a:pt x="437" y="874"/>
                  </a:lnTo>
                  <a:lnTo>
                    <a:pt x="387" y="872"/>
                  </a:lnTo>
                  <a:lnTo>
                    <a:pt x="341" y="864"/>
                  </a:lnTo>
                  <a:lnTo>
                    <a:pt x="295" y="851"/>
                  </a:lnTo>
                  <a:lnTo>
                    <a:pt x="252" y="833"/>
                  </a:lnTo>
                  <a:lnTo>
                    <a:pt x="243" y="778"/>
                  </a:lnTo>
                  <a:lnTo>
                    <a:pt x="229" y="724"/>
                  </a:lnTo>
                  <a:lnTo>
                    <a:pt x="210" y="673"/>
                  </a:lnTo>
                  <a:lnTo>
                    <a:pt x="185" y="624"/>
                  </a:lnTo>
                  <a:lnTo>
                    <a:pt x="156" y="578"/>
                  </a:lnTo>
                  <a:lnTo>
                    <a:pt x="123" y="536"/>
                  </a:lnTo>
                  <a:lnTo>
                    <a:pt x="85" y="497"/>
                  </a:lnTo>
                  <a:lnTo>
                    <a:pt x="44" y="462"/>
                  </a:lnTo>
                  <a:lnTo>
                    <a:pt x="0" y="431"/>
                  </a:lnTo>
                  <a:lnTo>
                    <a:pt x="4" y="381"/>
                  </a:lnTo>
                  <a:lnTo>
                    <a:pt x="13" y="332"/>
                  </a:lnTo>
                  <a:lnTo>
                    <a:pt x="28" y="286"/>
                  </a:lnTo>
                  <a:lnTo>
                    <a:pt x="46" y="242"/>
                  </a:lnTo>
                  <a:lnTo>
                    <a:pt x="70" y="200"/>
                  </a:lnTo>
                  <a:lnTo>
                    <a:pt x="99" y="162"/>
                  </a:lnTo>
                  <a:lnTo>
                    <a:pt x="130" y="127"/>
                  </a:lnTo>
                  <a:lnTo>
                    <a:pt x="165" y="95"/>
                  </a:lnTo>
                  <a:lnTo>
                    <a:pt x="204" y="67"/>
                  </a:lnTo>
                  <a:lnTo>
                    <a:pt x="247" y="44"/>
                  </a:lnTo>
                  <a:lnTo>
                    <a:pt x="291" y="26"/>
                  </a:lnTo>
                  <a:lnTo>
                    <a:pt x="337" y="12"/>
                  </a:lnTo>
                  <a:lnTo>
                    <a:pt x="386" y="3"/>
                  </a:lnTo>
                  <a:lnTo>
                    <a:pt x="437"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sp>
          <p:nvSpPr>
            <p:cNvPr id="89" name="Freeform 245"/>
            <p:cNvSpPr>
              <a:spLocks/>
            </p:cNvSpPr>
            <p:nvPr/>
          </p:nvSpPr>
          <p:spPr bwMode="auto">
            <a:xfrm>
              <a:off x="3018" y="1845"/>
              <a:ext cx="97" cy="97"/>
            </a:xfrm>
            <a:custGeom>
              <a:avLst/>
              <a:gdLst>
                <a:gd name="T0" fmla="*/ 437 w 874"/>
                <a:gd name="T1" fmla="*/ 0 h 873"/>
                <a:gd name="T2" fmla="*/ 489 w 874"/>
                <a:gd name="T3" fmla="*/ 2 h 873"/>
                <a:gd name="T4" fmla="*/ 538 w 874"/>
                <a:gd name="T5" fmla="*/ 12 h 873"/>
                <a:gd name="T6" fmla="*/ 584 w 874"/>
                <a:gd name="T7" fmla="*/ 25 h 873"/>
                <a:gd name="T8" fmla="*/ 629 w 874"/>
                <a:gd name="T9" fmla="*/ 45 h 873"/>
                <a:gd name="T10" fmla="*/ 672 w 874"/>
                <a:gd name="T11" fmla="*/ 68 h 873"/>
                <a:gd name="T12" fmla="*/ 711 w 874"/>
                <a:gd name="T13" fmla="*/ 96 h 873"/>
                <a:gd name="T14" fmla="*/ 747 w 874"/>
                <a:gd name="T15" fmla="*/ 128 h 873"/>
                <a:gd name="T16" fmla="*/ 779 w 874"/>
                <a:gd name="T17" fmla="*/ 164 h 873"/>
                <a:gd name="T18" fmla="*/ 806 w 874"/>
                <a:gd name="T19" fmla="*/ 203 h 873"/>
                <a:gd name="T20" fmla="*/ 830 w 874"/>
                <a:gd name="T21" fmla="*/ 245 h 873"/>
                <a:gd name="T22" fmla="*/ 848 w 874"/>
                <a:gd name="T23" fmla="*/ 289 h 873"/>
                <a:gd name="T24" fmla="*/ 863 w 874"/>
                <a:gd name="T25" fmla="*/ 337 h 873"/>
                <a:gd name="T26" fmla="*/ 871 w 874"/>
                <a:gd name="T27" fmla="*/ 386 h 873"/>
                <a:gd name="T28" fmla="*/ 874 w 874"/>
                <a:gd name="T29" fmla="*/ 436 h 873"/>
                <a:gd name="T30" fmla="*/ 873 w 874"/>
                <a:gd name="T31" fmla="*/ 461 h 873"/>
                <a:gd name="T32" fmla="*/ 834 w 874"/>
                <a:gd name="T33" fmla="*/ 494 h 873"/>
                <a:gd name="T34" fmla="*/ 799 w 874"/>
                <a:gd name="T35" fmla="*/ 531 h 873"/>
                <a:gd name="T36" fmla="*/ 767 w 874"/>
                <a:gd name="T37" fmla="*/ 570 h 873"/>
                <a:gd name="T38" fmla="*/ 739 w 874"/>
                <a:gd name="T39" fmla="*/ 612 h 873"/>
                <a:gd name="T40" fmla="*/ 715 w 874"/>
                <a:gd name="T41" fmla="*/ 657 h 873"/>
                <a:gd name="T42" fmla="*/ 695 w 874"/>
                <a:gd name="T43" fmla="*/ 705 h 873"/>
                <a:gd name="T44" fmla="*/ 680 w 874"/>
                <a:gd name="T45" fmla="*/ 755 h 873"/>
                <a:gd name="T46" fmla="*/ 670 w 874"/>
                <a:gd name="T47" fmla="*/ 806 h 873"/>
                <a:gd name="T48" fmla="*/ 627 w 874"/>
                <a:gd name="T49" fmla="*/ 829 h 873"/>
                <a:gd name="T50" fmla="*/ 583 w 874"/>
                <a:gd name="T51" fmla="*/ 849 h 873"/>
                <a:gd name="T52" fmla="*/ 537 w 874"/>
                <a:gd name="T53" fmla="*/ 862 h 873"/>
                <a:gd name="T54" fmla="*/ 488 w 874"/>
                <a:gd name="T55" fmla="*/ 871 h 873"/>
                <a:gd name="T56" fmla="*/ 437 w 874"/>
                <a:gd name="T57" fmla="*/ 873 h 873"/>
                <a:gd name="T58" fmla="*/ 387 w 874"/>
                <a:gd name="T59" fmla="*/ 871 h 873"/>
                <a:gd name="T60" fmla="*/ 338 w 874"/>
                <a:gd name="T61" fmla="*/ 862 h 873"/>
                <a:gd name="T62" fmla="*/ 290 w 874"/>
                <a:gd name="T63" fmla="*/ 849 h 873"/>
                <a:gd name="T64" fmla="*/ 245 w 874"/>
                <a:gd name="T65" fmla="*/ 829 h 873"/>
                <a:gd name="T66" fmla="*/ 203 w 874"/>
                <a:gd name="T67" fmla="*/ 805 h 873"/>
                <a:gd name="T68" fmla="*/ 164 w 874"/>
                <a:gd name="T69" fmla="*/ 778 h 873"/>
                <a:gd name="T70" fmla="*/ 129 w 874"/>
                <a:gd name="T71" fmla="*/ 746 h 873"/>
                <a:gd name="T72" fmla="*/ 96 w 874"/>
                <a:gd name="T73" fmla="*/ 710 h 873"/>
                <a:gd name="T74" fmla="*/ 68 w 874"/>
                <a:gd name="T75" fmla="*/ 671 h 873"/>
                <a:gd name="T76" fmla="*/ 45 w 874"/>
                <a:gd name="T77" fmla="*/ 629 h 873"/>
                <a:gd name="T78" fmla="*/ 26 w 874"/>
                <a:gd name="T79" fmla="*/ 584 h 873"/>
                <a:gd name="T80" fmla="*/ 12 w 874"/>
                <a:gd name="T81" fmla="*/ 537 h 873"/>
                <a:gd name="T82" fmla="*/ 3 w 874"/>
                <a:gd name="T83" fmla="*/ 488 h 873"/>
                <a:gd name="T84" fmla="*/ 0 w 874"/>
                <a:gd name="T85" fmla="*/ 436 h 873"/>
                <a:gd name="T86" fmla="*/ 3 w 874"/>
                <a:gd name="T87" fmla="*/ 386 h 873"/>
                <a:gd name="T88" fmla="*/ 12 w 874"/>
                <a:gd name="T89" fmla="*/ 337 h 873"/>
                <a:gd name="T90" fmla="*/ 26 w 874"/>
                <a:gd name="T91" fmla="*/ 289 h 873"/>
                <a:gd name="T92" fmla="*/ 45 w 874"/>
                <a:gd name="T93" fmla="*/ 245 h 873"/>
                <a:gd name="T94" fmla="*/ 68 w 874"/>
                <a:gd name="T95" fmla="*/ 203 h 873"/>
                <a:gd name="T96" fmla="*/ 96 w 874"/>
                <a:gd name="T97" fmla="*/ 164 h 873"/>
                <a:gd name="T98" fmla="*/ 129 w 874"/>
                <a:gd name="T99" fmla="*/ 128 h 873"/>
                <a:gd name="T100" fmla="*/ 164 w 874"/>
                <a:gd name="T101" fmla="*/ 96 h 873"/>
                <a:gd name="T102" fmla="*/ 203 w 874"/>
                <a:gd name="T103" fmla="*/ 68 h 873"/>
                <a:gd name="T104" fmla="*/ 245 w 874"/>
                <a:gd name="T105" fmla="*/ 45 h 873"/>
                <a:gd name="T106" fmla="*/ 290 w 874"/>
                <a:gd name="T107" fmla="*/ 25 h 873"/>
                <a:gd name="T108" fmla="*/ 338 w 874"/>
                <a:gd name="T109" fmla="*/ 12 h 873"/>
                <a:gd name="T110" fmla="*/ 387 w 874"/>
                <a:gd name="T111" fmla="*/ 2 h 873"/>
                <a:gd name="T112" fmla="*/ 437 w 874"/>
                <a:gd name="T113" fmla="*/ 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4" h="873">
                  <a:moveTo>
                    <a:pt x="437" y="0"/>
                  </a:moveTo>
                  <a:lnTo>
                    <a:pt x="489" y="2"/>
                  </a:lnTo>
                  <a:lnTo>
                    <a:pt x="538" y="12"/>
                  </a:lnTo>
                  <a:lnTo>
                    <a:pt x="584" y="25"/>
                  </a:lnTo>
                  <a:lnTo>
                    <a:pt x="629" y="45"/>
                  </a:lnTo>
                  <a:lnTo>
                    <a:pt x="672" y="68"/>
                  </a:lnTo>
                  <a:lnTo>
                    <a:pt x="711" y="96"/>
                  </a:lnTo>
                  <a:lnTo>
                    <a:pt x="747" y="128"/>
                  </a:lnTo>
                  <a:lnTo>
                    <a:pt x="779" y="164"/>
                  </a:lnTo>
                  <a:lnTo>
                    <a:pt x="806" y="203"/>
                  </a:lnTo>
                  <a:lnTo>
                    <a:pt x="830" y="245"/>
                  </a:lnTo>
                  <a:lnTo>
                    <a:pt x="848" y="289"/>
                  </a:lnTo>
                  <a:lnTo>
                    <a:pt x="863" y="337"/>
                  </a:lnTo>
                  <a:lnTo>
                    <a:pt x="871" y="386"/>
                  </a:lnTo>
                  <a:lnTo>
                    <a:pt x="874" y="436"/>
                  </a:lnTo>
                  <a:lnTo>
                    <a:pt x="873" y="461"/>
                  </a:lnTo>
                  <a:lnTo>
                    <a:pt x="834" y="494"/>
                  </a:lnTo>
                  <a:lnTo>
                    <a:pt x="799" y="531"/>
                  </a:lnTo>
                  <a:lnTo>
                    <a:pt x="767" y="570"/>
                  </a:lnTo>
                  <a:lnTo>
                    <a:pt x="739" y="612"/>
                  </a:lnTo>
                  <a:lnTo>
                    <a:pt x="715" y="657"/>
                  </a:lnTo>
                  <a:lnTo>
                    <a:pt x="695" y="705"/>
                  </a:lnTo>
                  <a:lnTo>
                    <a:pt x="680" y="755"/>
                  </a:lnTo>
                  <a:lnTo>
                    <a:pt x="670" y="806"/>
                  </a:lnTo>
                  <a:lnTo>
                    <a:pt x="627" y="829"/>
                  </a:lnTo>
                  <a:lnTo>
                    <a:pt x="583" y="849"/>
                  </a:lnTo>
                  <a:lnTo>
                    <a:pt x="537" y="862"/>
                  </a:lnTo>
                  <a:lnTo>
                    <a:pt x="488" y="871"/>
                  </a:lnTo>
                  <a:lnTo>
                    <a:pt x="437" y="873"/>
                  </a:lnTo>
                  <a:lnTo>
                    <a:pt x="387" y="871"/>
                  </a:lnTo>
                  <a:lnTo>
                    <a:pt x="338" y="862"/>
                  </a:lnTo>
                  <a:lnTo>
                    <a:pt x="290" y="849"/>
                  </a:lnTo>
                  <a:lnTo>
                    <a:pt x="245" y="829"/>
                  </a:lnTo>
                  <a:lnTo>
                    <a:pt x="203" y="805"/>
                  </a:lnTo>
                  <a:lnTo>
                    <a:pt x="164" y="778"/>
                  </a:lnTo>
                  <a:lnTo>
                    <a:pt x="129" y="746"/>
                  </a:lnTo>
                  <a:lnTo>
                    <a:pt x="96" y="710"/>
                  </a:lnTo>
                  <a:lnTo>
                    <a:pt x="68" y="671"/>
                  </a:lnTo>
                  <a:lnTo>
                    <a:pt x="45" y="629"/>
                  </a:lnTo>
                  <a:lnTo>
                    <a:pt x="26" y="584"/>
                  </a:lnTo>
                  <a:lnTo>
                    <a:pt x="12" y="537"/>
                  </a:lnTo>
                  <a:lnTo>
                    <a:pt x="3" y="488"/>
                  </a:lnTo>
                  <a:lnTo>
                    <a:pt x="0" y="436"/>
                  </a:lnTo>
                  <a:lnTo>
                    <a:pt x="3" y="386"/>
                  </a:lnTo>
                  <a:lnTo>
                    <a:pt x="12" y="337"/>
                  </a:lnTo>
                  <a:lnTo>
                    <a:pt x="26" y="289"/>
                  </a:lnTo>
                  <a:lnTo>
                    <a:pt x="45" y="245"/>
                  </a:lnTo>
                  <a:lnTo>
                    <a:pt x="68" y="203"/>
                  </a:lnTo>
                  <a:lnTo>
                    <a:pt x="96" y="164"/>
                  </a:lnTo>
                  <a:lnTo>
                    <a:pt x="129" y="128"/>
                  </a:lnTo>
                  <a:lnTo>
                    <a:pt x="164" y="96"/>
                  </a:lnTo>
                  <a:lnTo>
                    <a:pt x="203" y="68"/>
                  </a:lnTo>
                  <a:lnTo>
                    <a:pt x="245" y="45"/>
                  </a:lnTo>
                  <a:lnTo>
                    <a:pt x="290" y="25"/>
                  </a:lnTo>
                  <a:lnTo>
                    <a:pt x="338" y="12"/>
                  </a:lnTo>
                  <a:lnTo>
                    <a:pt x="387" y="2"/>
                  </a:lnTo>
                  <a:lnTo>
                    <a:pt x="437"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sp>
          <p:nvSpPr>
            <p:cNvPr id="90" name="Freeform 246"/>
            <p:cNvSpPr>
              <a:spLocks/>
            </p:cNvSpPr>
            <p:nvPr/>
          </p:nvSpPr>
          <p:spPr bwMode="auto">
            <a:xfrm>
              <a:off x="3097" y="1747"/>
              <a:ext cx="105" cy="106"/>
            </a:xfrm>
            <a:custGeom>
              <a:avLst/>
              <a:gdLst>
                <a:gd name="T0" fmla="*/ 473 w 948"/>
                <a:gd name="T1" fmla="*/ 0 h 948"/>
                <a:gd name="T2" fmla="*/ 529 w 948"/>
                <a:gd name="T3" fmla="*/ 3 h 948"/>
                <a:gd name="T4" fmla="*/ 582 w 948"/>
                <a:gd name="T5" fmla="*/ 12 h 948"/>
                <a:gd name="T6" fmla="*/ 634 w 948"/>
                <a:gd name="T7" fmla="*/ 28 h 948"/>
                <a:gd name="T8" fmla="*/ 682 w 948"/>
                <a:gd name="T9" fmla="*/ 48 h 948"/>
                <a:gd name="T10" fmla="*/ 728 w 948"/>
                <a:gd name="T11" fmla="*/ 74 h 948"/>
                <a:gd name="T12" fmla="*/ 771 w 948"/>
                <a:gd name="T13" fmla="*/ 104 h 948"/>
                <a:gd name="T14" fmla="*/ 810 w 948"/>
                <a:gd name="T15" fmla="*/ 139 h 948"/>
                <a:gd name="T16" fmla="*/ 845 w 948"/>
                <a:gd name="T17" fmla="*/ 178 h 948"/>
                <a:gd name="T18" fmla="*/ 874 w 948"/>
                <a:gd name="T19" fmla="*/ 220 h 948"/>
                <a:gd name="T20" fmla="*/ 900 w 948"/>
                <a:gd name="T21" fmla="*/ 265 h 948"/>
                <a:gd name="T22" fmla="*/ 921 w 948"/>
                <a:gd name="T23" fmla="*/ 315 h 948"/>
                <a:gd name="T24" fmla="*/ 936 w 948"/>
                <a:gd name="T25" fmla="*/ 365 h 948"/>
                <a:gd name="T26" fmla="*/ 945 w 948"/>
                <a:gd name="T27" fmla="*/ 419 h 948"/>
                <a:gd name="T28" fmla="*/ 948 w 948"/>
                <a:gd name="T29" fmla="*/ 474 h 948"/>
                <a:gd name="T30" fmla="*/ 945 w 948"/>
                <a:gd name="T31" fmla="*/ 530 h 948"/>
                <a:gd name="T32" fmla="*/ 936 w 948"/>
                <a:gd name="T33" fmla="*/ 583 h 948"/>
                <a:gd name="T34" fmla="*/ 921 w 948"/>
                <a:gd name="T35" fmla="*/ 634 h 948"/>
                <a:gd name="T36" fmla="*/ 900 w 948"/>
                <a:gd name="T37" fmla="*/ 683 h 948"/>
                <a:gd name="T38" fmla="*/ 874 w 948"/>
                <a:gd name="T39" fmla="*/ 728 h 948"/>
                <a:gd name="T40" fmla="*/ 845 w 948"/>
                <a:gd name="T41" fmla="*/ 771 h 948"/>
                <a:gd name="T42" fmla="*/ 810 w 948"/>
                <a:gd name="T43" fmla="*/ 809 h 948"/>
                <a:gd name="T44" fmla="*/ 771 w 948"/>
                <a:gd name="T45" fmla="*/ 844 h 948"/>
                <a:gd name="T46" fmla="*/ 728 w 948"/>
                <a:gd name="T47" fmla="*/ 874 h 948"/>
                <a:gd name="T48" fmla="*/ 682 w 948"/>
                <a:gd name="T49" fmla="*/ 900 h 948"/>
                <a:gd name="T50" fmla="*/ 634 w 948"/>
                <a:gd name="T51" fmla="*/ 920 h 948"/>
                <a:gd name="T52" fmla="*/ 582 w 948"/>
                <a:gd name="T53" fmla="*/ 936 h 948"/>
                <a:gd name="T54" fmla="*/ 529 w 948"/>
                <a:gd name="T55" fmla="*/ 945 h 948"/>
                <a:gd name="T56" fmla="*/ 473 w 948"/>
                <a:gd name="T57" fmla="*/ 948 h 948"/>
                <a:gd name="T58" fmla="*/ 419 w 948"/>
                <a:gd name="T59" fmla="*/ 945 h 948"/>
                <a:gd name="T60" fmla="*/ 366 w 948"/>
                <a:gd name="T61" fmla="*/ 936 h 948"/>
                <a:gd name="T62" fmla="*/ 314 w 948"/>
                <a:gd name="T63" fmla="*/ 920 h 948"/>
                <a:gd name="T64" fmla="*/ 266 w 948"/>
                <a:gd name="T65" fmla="*/ 900 h 948"/>
                <a:gd name="T66" fmla="*/ 220 w 948"/>
                <a:gd name="T67" fmla="*/ 874 h 948"/>
                <a:gd name="T68" fmla="*/ 177 w 948"/>
                <a:gd name="T69" fmla="*/ 844 h 948"/>
                <a:gd name="T70" fmla="*/ 138 w 948"/>
                <a:gd name="T71" fmla="*/ 809 h 948"/>
                <a:gd name="T72" fmla="*/ 104 w 948"/>
                <a:gd name="T73" fmla="*/ 771 h 948"/>
                <a:gd name="T74" fmla="*/ 74 w 948"/>
                <a:gd name="T75" fmla="*/ 728 h 948"/>
                <a:gd name="T76" fmla="*/ 48 w 948"/>
                <a:gd name="T77" fmla="*/ 683 h 948"/>
                <a:gd name="T78" fmla="*/ 27 w 948"/>
                <a:gd name="T79" fmla="*/ 634 h 948"/>
                <a:gd name="T80" fmla="*/ 12 w 948"/>
                <a:gd name="T81" fmla="*/ 583 h 948"/>
                <a:gd name="T82" fmla="*/ 3 w 948"/>
                <a:gd name="T83" fmla="*/ 530 h 948"/>
                <a:gd name="T84" fmla="*/ 0 w 948"/>
                <a:gd name="T85" fmla="*/ 474 h 948"/>
                <a:gd name="T86" fmla="*/ 3 w 948"/>
                <a:gd name="T87" fmla="*/ 419 h 948"/>
                <a:gd name="T88" fmla="*/ 12 w 948"/>
                <a:gd name="T89" fmla="*/ 365 h 948"/>
                <a:gd name="T90" fmla="*/ 27 w 948"/>
                <a:gd name="T91" fmla="*/ 315 h 948"/>
                <a:gd name="T92" fmla="*/ 48 w 948"/>
                <a:gd name="T93" fmla="*/ 265 h 948"/>
                <a:gd name="T94" fmla="*/ 74 w 948"/>
                <a:gd name="T95" fmla="*/ 220 h 948"/>
                <a:gd name="T96" fmla="*/ 104 w 948"/>
                <a:gd name="T97" fmla="*/ 178 h 948"/>
                <a:gd name="T98" fmla="*/ 138 w 948"/>
                <a:gd name="T99" fmla="*/ 139 h 948"/>
                <a:gd name="T100" fmla="*/ 177 w 948"/>
                <a:gd name="T101" fmla="*/ 104 h 948"/>
                <a:gd name="T102" fmla="*/ 220 w 948"/>
                <a:gd name="T103" fmla="*/ 74 h 948"/>
                <a:gd name="T104" fmla="*/ 266 w 948"/>
                <a:gd name="T105" fmla="*/ 48 h 948"/>
                <a:gd name="T106" fmla="*/ 314 w 948"/>
                <a:gd name="T107" fmla="*/ 28 h 948"/>
                <a:gd name="T108" fmla="*/ 366 w 948"/>
                <a:gd name="T109" fmla="*/ 12 h 948"/>
                <a:gd name="T110" fmla="*/ 419 w 948"/>
                <a:gd name="T111" fmla="*/ 3 h 948"/>
                <a:gd name="T112" fmla="*/ 473 w 948"/>
                <a:gd name="T113"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8" h="948">
                  <a:moveTo>
                    <a:pt x="473" y="0"/>
                  </a:moveTo>
                  <a:lnTo>
                    <a:pt x="529" y="3"/>
                  </a:lnTo>
                  <a:lnTo>
                    <a:pt x="582" y="12"/>
                  </a:lnTo>
                  <a:lnTo>
                    <a:pt x="634" y="28"/>
                  </a:lnTo>
                  <a:lnTo>
                    <a:pt x="682" y="48"/>
                  </a:lnTo>
                  <a:lnTo>
                    <a:pt x="728" y="74"/>
                  </a:lnTo>
                  <a:lnTo>
                    <a:pt x="771" y="104"/>
                  </a:lnTo>
                  <a:lnTo>
                    <a:pt x="810" y="139"/>
                  </a:lnTo>
                  <a:lnTo>
                    <a:pt x="845" y="178"/>
                  </a:lnTo>
                  <a:lnTo>
                    <a:pt x="874" y="220"/>
                  </a:lnTo>
                  <a:lnTo>
                    <a:pt x="900" y="265"/>
                  </a:lnTo>
                  <a:lnTo>
                    <a:pt x="921" y="315"/>
                  </a:lnTo>
                  <a:lnTo>
                    <a:pt x="936" y="365"/>
                  </a:lnTo>
                  <a:lnTo>
                    <a:pt x="945" y="419"/>
                  </a:lnTo>
                  <a:lnTo>
                    <a:pt x="948" y="474"/>
                  </a:lnTo>
                  <a:lnTo>
                    <a:pt x="945" y="530"/>
                  </a:lnTo>
                  <a:lnTo>
                    <a:pt x="936" y="583"/>
                  </a:lnTo>
                  <a:lnTo>
                    <a:pt x="921" y="634"/>
                  </a:lnTo>
                  <a:lnTo>
                    <a:pt x="900" y="683"/>
                  </a:lnTo>
                  <a:lnTo>
                    <a:pt x="874" y="728"/>
                  </a:lnTo>
                  <a:lnTo>
                    <a:pt x="845" y="771"/>
                  </a:lnTo>
                  <a:lnTo>
                    <a:pt x="810" y="809"/>
                  </a:lnTo>
                  <a:lnTo>
                    <a:pt x="771" y="844"/>
                  </a:lnTo>
                  <a:lnTo>
                    <a:pt x="728" y="874"/>
                  </a:lnTo>
                  <a:lnTo>
                    <a:pt x="682" y="900"/>
                  </a:lnTo>
                  <a:lnTo>
                    <a:pt x="634" y="920"/>
                  </a:lnTo>
                  <a:lnTo>
                    <a:pt x="582" y="936"/>
                  </a:lnTo>
                  <a:lnTo>
                    <a:pt x="529" y="945"/>
                  </a:lnTo>
                  <a:lnTo>
                    <a:pt x="473" y="948"/>
                  </a:lnTo>
                  <a:lnTo>
                    <a:pt x="419" y="945"/>
                  </a:lnTo>
                  <a:lnTo>
                    <a:pt x="366" y="936"/>
                  </a:lnTo>
                  <a:lnTo>
                    <a:pt x="314" y="920"/>
                  </a:lnTo>
                  <a:lnTo>
                    <a:pt x="266" y="900"/>
                  </a:lnTo>
                  <a:lnTo>
                    <a:pt x="220" y="874"/>
                  </a:lnTo>
                  <a:lnTo>
                    <a:pt x="177" y="844"/>
                  </a:lnTo>
                  <a:lnTo>
                    <a:pt x="138" y="809"/>
                  </a:lnTo>
                  <a:lnTo>
                    <a:pt x="104" y="771"/>
                  </a:lnTo>
                  <a:lnTo>
                    <a:pt x="74" y="728"/>
                  </a:lnTo>
                  <a:lnTo>
                    <a:pt x="48" y="683"/>
                  </a:lnTo>
                  <a:lnTo>
                    <a:pt x="27" y="634"/>
                  </a:lnTo>
                  <a:lnTo>
                    <a:pt x="12" y="583"/>
                  </a:lnTo>
                  <a:lnTo>
                    <a:pt x="3" y="530"/>
                  </a:lnTo>
                  <a:lnTo>
                    <a:pt x="0" y="474"/>
                  </a:lnTo>
                  <a:lnTo>
                    <a:pt x="3" y="419"/>
                  </a:lnTo>
                  <a:lnTo>
                    <a:pt x="12" y="365"/>
                  </a:lnTo>
                  <a:lnTo>
                    <a:pt x="27" y="315"/>
                  </a:lnTo>
                  <a:lnTo>
                    <a:pt x="48" y="265"/>
                  </a:lnTo>
                  <a:lnTo>
                    <a:pt x="74" y="220"/>
                  </a:lnTo>
                  <a:lnTo>
                    <a:pt x="104" y="178"/>
                  </a:lnTo>
                  <a:lnTo>
                    <a:pt x="138" y="139"/>
                  </a:lnTo>
                  <a:lnTo>
                    <a:pt x="177" y="104"/>
                  </a:lnTo>
                  <a:lnTo>
                    <a:pt x="220" y="74"/>
                  </a:lnTo>
                  <a:lnTo>
                    <a:pt x="266" y="48"/>
                  </a:lnTo>
                  <a:lnTo>
                    <a:pt x="314" y="28"/>
                  </a:lnTo>
                  <a:lnTo>
                    <a:pt x="366" y="12"/>
                  </a:lnTo>
                  <a:lnTo>
                    <a:pt x="419" y="3"/>
                  </a:lnTo>
                  <a:lnTo>
                    <a:pt x="473"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sp>
          <p:nvSpPr>
            <p:cNvPr id="91" name="Freeform 247"/>
            <p:cNvSpPr>
              <a:spLocks/>
            </p:cNvSpPr>
            <p:nvPr/>
          </p:nvSpPr>
          <p:spPr bwMode="auto">
            <a:xfrm>
              <a:off x="3103" y="1896"/>
              <a:ext cx="97" cy="97"/>
            </a:xfrm>
            <a:custGeom>
              <a:avLst/>
              <a:gdLst>
                <a:gd name="T0" fmla="*/ 437 w 874"/>
                <a:gd name="T1" fmla="*/ 0 h 874"/>
                <a:gd name="T2" fmla="*/ 487 w 874"/>
                <a:gd name="T3" fmla="*/ 3 h 874"/>
                <a:gd name="T4" fmla="*/ 537 w 874"/>
                <a:gd name="T5" fmla="*/ 11 h 874"/>
                <a:gd name="T6" fmla="*/ 584 w 874"/>
                <a:gd name="T7" fmla="*/ 25 h 874"/>
                <a:gd name="T8" fmla="*/ 629 w 874"/>
                <a:gd name="T9" fmla="*/ 44 h 874"/>
                <a:gd name="T10" fmla="*/ 671 w 874"/>
                <a:gd name="T11" fmla="*/ 67 h 874"/>
                <a:gd name="T12" fmla="*/ 711 w 874"/>
                <a:gd name="T13" fmla="*/ 96 h 874"/>
                <a:gd name="T14" fmla="*/ 745 w 874"/>
                <a:gd name="T15" fmla="*/ 128 h 874"/>
                <a:gd name="T16" fmla="*/ 778 w 874"/>
                <a:gd name="T17" fmla="*/ 163 h 874"/>
                <a:gd name="T18" fmla="*/ 806 w 874"/>
                <a:gd name="T19" fmla="*/ 202 h 874"/>
                <a:gd name="T20" fmla="*/ 830 w 874"/>
                <a:gd name="T21" fmla="*/ 244 h 874"/>
                <a:gd name="T22" fmla="*/ 848 w 874"/>
                <a:gd name="T23" fmla="*/ 290 h 874"/>
                <a:gd name="T24" fmla="*/ 863 w 874"/>
                <a:gd name="T25" fmla="*/ 337 h 874"/>
                <a:gd name="T26" fmla="*/ 871 w 874"/>
                <a:gd name="T27" fmla="*/ 386 h 874"/>
                <a:gd name="T28" fmla="*/ 874 w 874"/>
                <a:gd name="T29" fmla="*/ 437 h 874"/>
                <a:gd name="T30" fmla="*/ 871 w 874"/>
                <a:gd name="T31" fmla="*/ 488 h 874"/>
                <a:gd name="T32" fmla="*/ 863 w 874"/>
                <a:gd name="T33" fmla="*/ 537 h 874"/>
                <a:gd name="T34" fmla="*/ 848 w 874"/>
                <a:gd name="T35" fmla="*/ 585 h 874"/>
                <a:gd name="T36" fmla="*/ 830 w 874"/>
                <a:gd name="T37" fmla="*/ 629 h 874"/>
                <a:gd name="T38" fmla="*/ 806 w 874"/>
                <a:gd name="T39" fmla="*/ 671 h 874"/>
                <a:gd name="T40" fmla="*/ 778 w 874"/>
                <a:gd name="T41" fmla="*/ 710 h 874"/>
                <a:gd name="T42" fmla="*/ 745 w 874"/>
                <a:gd name="T43" fmla="*/ 746 h 874"/>
                <a:gd name="T44" fmla="*/ 711 w 874"/>
                <a:gd name="T45" fmla="*/ 778 h 874"/>
                <a:gd name="T46" fmla="*/ 671 w 874"/>
                <a:gd name="T47" fmla="*/ 806 h 874"/>
                <a:gd name="T48" fmla="*/ 629 w 874"/>
                <a:gd name="T49" fmla="*/ 829 h 874"/>
                <a:gd name="T50" fmla="*/ 584 w 874"/>
                <a:gd name="T51" fmla="*/ 848 h 874"/>
                <a:gd name="T52" fmla="*/ 537 w 874"/>
                <a:gd name="T53" fmla="*/ 862 h 874"/>
                <a:gd name="T54" fmla="*/ 487 w 874"/>
                <a:gd name="T55" fmla="*/ 871 h 874"/>
                <a:gd name="T56" fmla="*/ 437 w 874"/>
                <a:gd name="T57" fmla="*/ 874 h 874"/>
                <a:gd name="T58" fmla="*/ 386 w 874"/>
                <a:gd name="T59" fmla="*/ 871 h 874"/>
                <a:gd name="T60" fmla="*/ 336 w 874"/>
                <a:gd name="T61" fmla="*/ 862 h 874"/>
                <a:gd name="T62" fmla="*/ 290 w 874"/>
                <a:gd name="T63" fmla="*/ 848 h 874"/>
                <a:gd name="T64" fmla="*/ 245 w 874"/>
                <a:gd name="T65" fmla="*/ 829 h 874"/>
                <a:gd name="T66" fmla="*/ 203 w 874"/>
                <a:gd name="T67" fmla="*/ 806 h 874"/>
                <a:gd name="T68" fmla="*/ 164 w 874"/>
                <a:gd name="T69" fmla="*/ 778 h 874"/>
                <a:gd name="T70" fmla="*/ 128 w 874"/>
                <a:gd name="T71" fmla="*/ 746 h 874"/>
                <a:gd name="T72" fmla="*/ 96 w 874"/>
                <a:gd name="T73" fmla="*/ 710 h 874"/>
                <a:gd name="T74" fmla="*/ 68 w 874"/>
                <a:gd name="T75" fmla="*/ 671 h 874"/>
                <a:gd name="T76" fmla="*/ 44 w 874"/>
                <a:gd name="T77" fmla="*/ 629 h 874"/>
                <a:gd name="T78" fmla="*/ 26 w 874"/>
                <a:gd name="T79" fmla="*/ 585 h 874"/>
                <a:gd name="T80" fmla="*/ 12 w 874"/>
                <a:gd name="T81" fmla="*/ 537 h 874"/>
                <a:gd name="T82" fmla="*/ 3 w 874"/>
                <a:gd name="T83" fmla="*/ 488 h 874"/>
                <a:gd name="T84" fmla="*/ 0 w 874"/>
                <a:gd name="T85" fmla="*/ 437 h 874"/>
                <a:gd name="T86" fmla="*/ 3 w 874"/>
                <a:gd name="T87" fmla="*/ 386 h 874"/>
                <a:gd name="T88" fmla="*/ 12 w 874"/>
                <a:gd name="T89" fmla="*/ 337 h 874"/>
                <a:gd name="T90" fmla="*/ 26 w 874"/>
                <a:gd name="T91" fmla="*/ 290 h 874"/>
                <a:gd name="T92" fmla="*/ 44 w 874"/>
                <a:gd name="T93" fmla="*/ 244 h 874"/>
                <a:gd name="T94" fmla="*/ 68 w 874"/>
                <a:gd name="T95" fmla="*/ 202 h 874"/>
                <a:gd name="T96" fmla="*/ 96 w 874"/>
                <a:gd name="T97" fmla="*/ 163 h 874"/>
                <a:gd name="T98" fmla="*/ 128 w 874"/>
                <a:gd name="T99" fmla="*/ 128 h 874"/>
                <a:gd name="T100" fmla="*/ 164 w 874"/>
                <a:gd name="T101" fmla="*/ 96 h 874"/>
                <a:gd name="T102" fmla="*/ 203 w 874"/>
                <a:gd name="T103" fmla="*/ 67 h 874"/>
                <a:gd name="T104" fmla="*/ 245 w 874"/>
                <a:gd name="T105" fmla="*/ 44 h 874"/>
                <a:gd name="T106" fmla="*/ 290 w 874"/>
                <a:gd name="T107" fmla="*/ 25 h 874"/>
                <a:gd name="T108" fmla="*/ 336 w 874"/>
                <a:gd name="T109" fmla="*/ 11 h 874"/>
                <a:gd name="T110" fmla="*/ 386 w 874"/>
                <a:gd name="T111" fmla="*/ 3 h 874"/>
                <a:gd name="T112" fmla="*/ 437 w 874"/>
                <a:gd name="T113" fmla="*/ 0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4" h="874">
                  <a:moveTo>
                    <a:pt x="437" y="0"/>
                  </a:moveTo>
                  <a:lnTo>
                    <a:pt x="487" y="3"/>
                  </a:lnTo>
                  <a:lnTo>
                    <a:pt x="537" y="11"/>
                  </a:lnTo>
                  <a:lnTo>
                    <a:pt x="584" y="25"/>
                  </a:lnTo>
                  <a:lnTo>
                    <a:pt x="629" y="44"/>
                  </a:lnTo>
                  <a:lnTo>
                    <a:pt x="671" y="67"/>
                  </a:lnTo>
                  <a:lnTo>
                    <a:pt x="711" y="96"/>
                  </a:lnTo>
                  <a:lnTo>
                    <a:pt x="745" y="128"/>
                  </a:lnTo>
                  <a:lnTo>
                    <a:pt x="778" y="163"/>
                  </a:lnTo>
                  <a:lnTo>
                    <a:pt x="806" y="202"/>
                  </a:lnTo>
                  <a:lnTo>
                    <a:pt x="830" y="244"/>
                  </a:lnTo>
                  <a:lnTo>
                    <a:pt x="848" y="290"/>
                  </a:lnTo>
                  <a:lnTo>
                    <a:pt x="863" y="337"/>
                  </a:lnTo>
                  <a:lnTo>
                    <a:pt x="871" y="386"/>
                  </a:lnTo>
                  <a:lnTo>
                    <a:pt x="874" y="437"/>
                  </a:lnTo>
                  <a:lnTo>
                    <a:pt x="871" y="488"/>
                  </a:lnTo>
                  <a:lnTo>
                    <a:pt x="863" y="537"/>
                  </a:lnTo>
                  <a:lnTo>
                    <a:pt x="848" y="585"/>
                  </a:lnTo>
                  <a:lnTo>
                    <a:pt x="830" y="629"/>
                  </a:lnTo>
                  <a:lnTo>
                    <a:pt x="806" y="671"/>
                  </a:lnTo>
                  <a:lnTo>
                    <a:pt x="778" y="710"/>
                  </a:lnTo>
                  <a:lnTo>
                    <a:pt x="745" y="746"/>
                  </a:lnTo>
                  <a:lnTo>
                    <a:pt x="711" y="778"/>
                  </a:lnTo>
                  <a:lnTo>
                    <a:pt x="671" y="806"/>
                  </a:lnTo>
                  <a:lnTo>
                    <a:pt x="629" y="829"/>
                  </a:lnTo>
                  <a:lnTo>
                    <a:pt x="584" y="848"/>
                  </a:lnTo>
                  <a:lnTo>
                    <a:pt x="537" y="862"/>
                  </a:lnTo>
                  <a:lnTo>
                    <a:pt x="487" y="871"/>
                  </a:lnTo>
                  <a:lnTo>
                    <a:pt x="437" y="874"/>
                  </a:lnTo>
                  <a:lnTo>
                    <a:pt x="386" y="871"/>
                  </a:lnTo>
                  <a:lnTo>
                    <a:pt x="336" y="862"/>
                  </a:lnTo>
                  <a:lnTo>
                    <a:pt x="290" y="848"/>
                  </a:lnTo>
                  <a:lnTo>
                    <a:pt x="245" y="829"/>
                  </a:lnTo>
                  <a:lnTo>
                    <a:pt x="203" y="806"/>
                  </a:lnTo>
                  <a:lnTo>
                    <a:pt x="164" y="778"/>
                  </a:lnTo>
                  <a:lnTo>
                    <a:pt x="128" y="746"/>
                  </a:lnTo>
                  <a:lnTo>
                    <a:pt x="96" y="710"/>
                  </a:lnTo>
                  <a:lnTo>
                    <a:pt x="68" y="671"/>
                  </a:lnTo>
                  <a:lnTo>
                    <a:pt x="44" y="629"/>
                  </a:lnTo>
                  <a:lnTo>
                    <a:pt x="26" y="585"/>
                  </a:lnTo>
                  <a:lnTo>
                    <a:pt x="12" y="537"/>
                  </a:lnTo>
                  <a:lnTo>
                    <a:pt x="3" y="488"/>
                  </a:lnTo>
                  <a:lnTo>
                    <a:pt x="0" y="437"/>
                  </a:lnTo>
                  <a:lnTo>
                    <a:pt x="3" y="386"/>
                  </a:lnTo>
                  <a:lnTo>
                    <a:pt x="12" y="337"/>
                  </a:lnTo>
                  <a:lnTo>
                    <a:pt x="26" y="290"/>
                  </a:lnTo>
                  <a:lnTo>
                    <a:pt x="44" y="244"/>
                  </a:lnTo>
                  <a:lnTo>
                    <a:pt x="68" y="202"/>
                  </a:lnTo>
                  <a:lnTo>
                    <a:pt x="96" y="163"/>
                  </a:lnTo>
                  <a:lnTo>
                    <a:pt x="128" y="128"/>
                  </a:lnTo>
                  <a:lnTo>
                    <a:pt x="164" y="96"/>
                  </a:lnTo>
                  <a:lnTo>
                    <a:pt x="203" y="67"/>
                  </a:lnTo>
                  <a:lnTo>
                    <a:pt x="245" y="44"/>
                  </a:lnTo>
                  <a:lnTo>
                    <a:pt x="290" y="25"/>
                  </a:lnTo>
                  <a:lnTo>
                    <a:pt x="336" y="11"/>
                  </a:lnTo>
                  <a:lnTo>
                    <a:pt x="386" y="3"/>
                  </a:lnTo>
                  <a:lnTo>
                    <a:pt x="437"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sp>
          <p:nvSpPr>
            <p:cNvPr id="92" name="Freeform 248"/>
            <p:cNvSpPr>
              <a:spLocks/>
            </p:cNvSpPr>
            <p:nvPr/>
          </p:nvSpPr>
          <p:spPr bwMode="auto">
            <a:xfrm>
              <a:off x="3113" y="1856"/>
              <a:ext cx="73" cy="35"/>
            </a:xfrm>
            <a:custGeom>
              <a:avLst/>
              <a:gdLst>
                <a:gd name="T0" fmla="*/ 123 w 649"/>
                <a:gd name="T1" fmla="*/ 0 h 311"/>
                <a:gd name="T2" fmla="*/ 525 w 649"/>
                <a:gd name="T3" fmla="*/ 0 h 311"/>
                <a:gd name="T4" fmla="*/ 589 w 649"/>
                <a:gd name="T5" fmla="*/ 3 h 311"/>
                <a:gd name="T6" fmla="*/ 649 w 649"/>
                <a:gd name="T7" fmla="*/ 12 h 311"/>
                <a:gd name="T8" fmla="*/ 623 w 649"/>
                <a:gd name="T9" fmla="*/ 53 h 311"/>
                <a:gd name="T10" fmla="*/ 600 w 649"/>
                <a:gd name="T11" fmla="*/ 97 h 311"/>
                <a:gd name="T12" fmla="*/ 581 w 649"/>
                <a:gd name="T13" fmla="*/ 143 h 311"/>
                <a:gd name="T14" fmla="*/ 567 w 649"/>
                <a:gd name="T15" fmla="*/ 190 h 311"/>
                <a:gd name="T16" fmla="*/ 557 w 649"/>
                <a:gd name="T17" fmla="*/ 240 h 311"/>
                <a:gd name="T18" fmla="*/ 552 w 649"/>
                <a:gd name="T19" fmla="*/ 291 h 311"/>
                <a:gd name="T20" fmla="*/ 503 w 649"/>
                <a:gd name="T21" fmla="*/ 272 h 311"/>
                <a:gd name="T22" fmla="*/ 453 w 649"/>
                <a:gd name="T23" fmla="*/ 259 h 311"/>
                <a:gd name="T24" fmla="*/ 401 w 649"/>
                <a:gd name="T25" fmla="*/ 251 h 311"/>
                <a:gd name="T26" fmla="*/ 346 w 649"/>
                <a:gd name="T27" fmla="*/ 248 h 311"/>
                <a:gd name="T28" fmla="*/ 293 w 649"/>
                <a:gd name="T29" fmla="*/ 251 h 311"/>
                <a:gd name="T30" fmla="*/ 240 w 649"/>
                <a:gd name="T31" fmla="*/ 259 h 311"/>
                <a:gd name="T32" fmla="*/ 191 w 649"/>
                <a:gd name="T33" fmla="*/ 271 h 311"/>
                <a:gd name="T34" fmla="*/ 143 w 649"/>
                <a:gd name="T35" fmla="*/ 289 h 311"/>
                <a:gd name="T36" fmla="*/ 97 w 649"/>
                <a:gd name="T37" fmla="*/ 311 h 311"/>
                <a:gd name="T38" fmla="*/ 94 w 649"/>
                <a:gd name="T39" fmla="*/ 257 h 311"/>
                <a:gd name="T40" fmla="*/ 85 w 649"/>
                <a:gd name="T41" fmla="*/ 204 h 311"/>
                <a:gd name="T42" fmla="*/ 71 w 649"/>
                <a:gd name="T43" fmla="*/ 152 h 311"/>
                <a:gd name="T44" fmla="*/ 51 w 649"/>
                <a:gd name="T45" fmla="*/ 103 h 311"/>
                <a:gd name="T46" fmla="*/ 27 w 649"/>
                <a:gd name="T47" fmla="*/ 56 h 311"/>
                <a:gd name="T48" fmla="*/ 0 w 649"/>
                <a:gd name="T49" fmla="*/ 12 h 311"/>
                <a:gd name="T50" fmla="*/ 60 w 649"/>
                <a:gd name="T51" fmla="*/ 3 h 311"/>
                <a:gd name="T52" fmla="*/ 123 w 649"/>
                <a:gd name="T53"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9" h="311">
                  <a:moveTo>
                    <a:pt x="123" y="0"/>
                  </a:moveTo>
                  <a:lnTo>
                    <a:pt x="525" y="0"/>
                  </a:lnTo>
                  <a:lnTo>
                    <a:pt x="589" y="3"/>
                  </a:lnTo>
                  <a:lnTo>
                    <a:pt x="649" y="12"/>
                  </a:lnTo>
                  <a:lnTo>
                    <a:pt x="623" y="53"/>
                  </a:lnTo>
                  <a:lnTo>
                    <a:pt x="600" y="97"/>
                  </a:lnTo>
                  <a:lnTo>
                    <a:pt x="581" y="143"/>
                  </a:lnTo>
                  <a:lnTo>
                    <a:pt x="567" y="190"/>
                  </a:lnTo>
                  <a:lnTo>
                    <a:pt x="557" y="240"/>
                  </a:lnTo>
                  <a:lnTo>
                    <a:pt x="552" y="291"/>
                  </a:lnTo>
                  <a:lnTo>
                    <a:pt x="503" y="272"/>
                  </a:lnTo>
                  <a:lnTo>
                    <a:pt x="453" y="259"/>
                  </a:lnTo>
                  <a:lnTo>
                    <a:pt x="401" y="251"/>
                  </a:lnTo>
                  <a:lnTo>
                    <a:pt x="346" y="248"/>
                  </a:lnTo>
                  <a:lnTo>
                    <a:pt x="293" y="251"/>
                  </a:lnTo>
                  <a:lnTo>
                    <a:pt x="240" y="259"/>
                  </a:lnTo>
                  <a:lnTo>
                    <a:pt x="191" y="271"/>
                  </a:lnTo>
                  <a:lnTo>
                    <a:pt x="143" y="289"/>
                  </a:lnTo>
                  <a:lnTo>
                    <a:pt x="97" y="311"/>
                  </a:lnTo>
                  <a:lnTo>
                    <a:pt x="94" y="257"/>
                  </a:lnTo>
                  <a:lnTo>
                    <a:pt x="85" y="204"/>
                  </a:lnTo>
                  <a:lnTo>
                    <a:pt x="71" y="152"/>
                  </a:lnTo>
                  <a:lnTo>
                    <a:pt x="51" y="103"/>
                  </a:lnTo>
                  <a:lnTo>
                    <a:pt x="27" y="56"/>
                  </a:lnTo>
                  <a:lnTo>
                    <a:pt x="0" y="12"/>
                  </a:lnTo>
                  <a:lnTo>
                    <a:pt x="60" y="3"/>
                  </a:lnTo>
                  <a:lnTo>
                    <a:pt x="123"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grpSp>
      <p:grpSp>
        <p:nvGrpSpPr>
          <p:cNvPr id="93" name="Group 92"/>
          <p:cNvGrpSpPr>
            <a:grpSpLocks/>
          </p:cNvGrpSpPr>
          <p:nvPr/>
        </p:nvGrpSpPr>
        <p:grpSpPr>
          <a:xfrm>
            <a:off x="886992" y="3731407"/>
            <a:ext cx="396000" cy="396000"/>
            <a:chOff x="4186238" y="2108200"/>
            <a:chExt cx="3044824" cy="2927350"/>
          </a:xfrm>
          <a:solidFill>
            <a:schemeClr val="accent6"/>
          </a:solidFill>
        </p:grpSpPr>
        <p:sp>
          <p:nvSpPr>
            <p:cNvPr id="94" name="Freeform 9"/>
            <p:cNvSpPr>
              <a:spLocks noEditPoints="1"/>
            </p:cNvSpPr>
            <p:nvPr/>
          </p:nvSpPr>
          <p:spPr bwMode="auto">
            <a:xfrm>
              <a:off x="4303713" y="2108200"/>
              <a:ext cx="2809875" cy="2927350"/>
            </a:xfrm>
            <a:custGeom>
              <a:avLst/>
              <a:gdLst>
                <a:gd name="T0" fmla="*/ 1920 w 1920"/>
                <a:gd name="T1" fmla="*/ 997 h 2000"/>
                <a:gd name="T2" fmla="*/ 1920 w 1920"/>
                <a:gd name="T3" fmla="*/ 2000 h 2000"/>
                <a:gd name="T4" fmla="*/ 1680 w 1920"/>
                <a:gd name="T5" fmla="*/ 2000 h 2000"/>
                <a:gd name="T6" fmla="*/ 1680 w 1920"/>
                <a:gd name="T7" fmla="*/ 1040 h 2000"/>
                <a:gd name="T8" fmla="*/ 1360 w 1920"/>
                <a:gd name="T9" fmla="*/ 1040 h 2000"/>
                <a:gd name="T10" fmla="*/ 1560 w 1920"/>
                <a:gd name="T11" fmla="*/ 970 h 2000"/>
                <a:gd name="T12" fmla="*/ 1760 w 1920"/>
                <a:gd name="T13" fmla="*/ 1040 h 2000"/>
                <a:gd name="T14" fmla="*/ 1920 w 1920"/>
                <a:gd name="T15" fmla="*/ 997 h 2000"/>
                <a:gd name="T16" fmla="*/ 240 w 1920"/>
                <a:gd name="T17" fmla="*/ 1120 h 2000"/>
                <a:gd name="T18" fmla="*/ 960 w 1920"/>
                <a:gd name="T19" fmla="*/ 1120 h 2000"/>
                <a:gd name="T20" fmla="*/ 960 w 1920"/>
                <a:gd name="T21" fmla="*/ 1680 h 2000"/>
                <a:gd name="T22" fmla="*/ 240 w 1920"/>
                <a:gd name="T23" fmla="*/ 1680 h 2000"/>
                <a:gd name="T24" fmla="*/ 240 w 1920"/>
                <a:gd name="T25" fmla="*/ 1120 h 2000"/>
                <a:gd name="T26" fmla="*/ 1360 w 1920"/>
                <a:gd name="T27" fmla="*/ 1040 h 2000"/>
                <a:gd name="T28" fmla="*/ 1120 w 1920"/>
                <a:gd name="T29" fmla="*/ 1040 h 2000"/>
                <a:gd name="T30" fmla="*/ 1120 w 1920"/>
                <a:gd name="T31" fmla="*/ 2000 h 2000"/>
                <a:gd name="T32" fmla="*/ 0 w 1920"/>
                <a:gd name="T33" fmla="*/ 2000 h 2000"/>
                <a:gd name="T34" fmla="*/ 0 w 1920"/>
                <a:gd name="T35" fmla="*/ 997 h 2000"/>
                <a:gd name="T36" fmla="*/ 160 w 1920"/>
                <a:gd name="T37" fmla="*/ 1040 h 2000"/>
                <a:gd name="T38" fmla="*/ 200 w 1920"/>
                <a:gd name="T39" fmla="*/ 1040 h 2000"/>
                <a:gd name="T40" fmla="*/ 560 w 1920"/>
                <a:gd name="T41" fmla="*/ 1040 h 2000"/>
                <a:gd name="T42" fmla="*/ 360 w 1920"/>
                <a:gd name="T43" fmla="*/ 970 h 2000"/>
                <a:gd name="T44" fmla="*/ 160 w 1920"/>
                <a:gd name="T45" fmla="*/ 1040 h 2000"/>
                <a:gd name="T46" fmla="*/ 160 w 1920"/>
                <a:gd name="T47" fmla="*/ 1760 h 2000"/>
                <a:gd name="T48" fmla="*/ 1040 w 1920"/>
                <a:gd name="T49" fmla="*/ 1760 h 2000"/>
                <a:gd name="T50" fmla="*/ 1040 w 1920"/>
                <a:gd name="T51" fmla="*/ 1040 h 2000"/>
                <a:gd name="T52" fmla="*/ 1000 w 1920"/>
                <a:gd name="T53" fmla="*/ 1040 h 2000"/>
                <a:gd name="T54" fmla="*/ 960 w 1920"/>
                <a:gd name="T55" fmla="*/ 1040 h 2000"/>
                <a:gd name="T56" fmla="*/ 1160 w 1920"/>
                <a:gd name="T57" fmla="*/ 970 h 2000"/>
                <a:gd name="T58" fmla="*/ 1360 w 1920"/>
                <a:gd name="T59" fmla="*/ 1040 h 2000"/>
                <a:gd name="T60" fmla="*/ 1300 w 1920"/>
                <a:gd name="T61" fmla="*/ 1400 h 2000"/>
                <a:gd name="T62" fmla="*/ 1360 w 1920"/>
                <a:gd name="T63" fmla="*/ 1460 h 2000"/>
                <a:gd name="T64" fmla="*/ 1300 w 1920"/>
                <a:gd name="T65" fmla="*/ 1520 h 2000"/>
                <a:gd name="T66" fmla="*/ 1240 w 1920"/>
                <a:gd name="T67" fmla="*/ 1460 h 2000"/>
                <a:gd name="T68" fmla="*/ 1300 w 1920"/>
                <a:gd name="T69" fmla="*/ 1400 h 2000"/>
                <a:gd name="T70" fmla="*/ 1600 w 1920"/>
                <a:gd name="T71" fmla="*/ 1120 h 2000"/>
                <a:gd name="T72" fmla="*/ 1200 w 1920"/>
                <a:gd name="T73" fmla="*/ 1120 h 2000"/>
                <a:gd name="T74" fmla="*/ 1200 w 1920"/>
                <a:gd name="T75" fmla="*/ 2000 h 2000"/>
                <a:gd name="T76" fmla="*/ 1600 w 1920"/>
                <a:gd name="T77" fmla="*/ 2000 h 2000"/>
                <a:gd name="T78" fmla="*/ 1600 w 1920"/>
                <a:gd name="T79" fmla="*/ 1120 h 2000"/>
                <a:gd name="T80" fmla="*/ 560 w 1920"/>
                <a:gd name="T81" fmla="*/ 1040 h 2000"/>
                <a:gd name="T82" fmla="*/ 960 w 1920"/>
                <a:gd name="T83" fmla="*/ 1040 h 2000"/>
                <a:gd name="T84" fmla="*/ 760 w 1920"/>
                <a:gd name="T85" fmla="*/ 970 h 2000"/>
                <a:gd name="T86" fmla="*/ 560 w 1920"/>
                <a:gd name="T87" fmla="*/ 1040 h 2000"/>
                <a:gd name="T88" fmla="*/ 0 w 1920"/>
                <a:gd name="T89" fmla="*/ 410 h 2000"/>
                <a:gd name="T90" fmla="*/ 0 w 1920"/>
                <a:gd name="T91" fmla="*/ 0 h 2000"/>
                <a:gd name="T92" fmla="*/ 1920 w 1920"/>
                <a:gd name="T93" fmla="*/ 0 h 2000"/>
                <a:gd name="T94" fmla="*/ 1920 w 1920"/>
                <a:gd name="T95" fmla="*/ 410 h 2000"/>
                <a:gd name="T96" fmla="*/ 1704 w 1920"/>
                <a:gd name="T97" fmla="*/ 160 h 2000"/>
                <a:gd name="T98" fmla="*/ 216 w 1920"/>
                <a:gd name="T99" fmla="*/ 160 h 2000"/>
                <a:gd name="T100" fmla="*/ 0 w 1920"/>
                <a:gd name="T101" fmla="*/ 410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20" h="2000">
                  <a:moveTo>
                    <a:pt x="1920" y="997"/>
                  </a:moveTo>
                  <a:cubicBezTo>
                    <a:pt x="1920" y="2000"/>
                    <a:pt x="1920" y="2000"/>
                    <a:pt x="1920" y="2000"/>
                  </a:cubicBezTo>
                  <a:cubicBezTo>
                    <a:pt x="1680" y="2000"/>
                    <a:pt x="1680" y="2000"/>
                    <a:pt x="1680" y="2000"/>
                  </a:cubicBezTo>
                  <a:cubicBezTo>
                    <a:pt x="1680" y="1040"/>
                    <a:pt x="1680" y="1040"/>
                    <a:pt x="1680" y="1040"/>
                  </a:cubicBezTo>
                  <a:cubicBezTo>
                    <a:pt x="1360" y="1040"/>
                    <a:pt x="1360" y="1040"/>
                    <a:pt x="1360" y="1040"/>
                  </a:cubicBezTo>
                  <a:cubicBezTo>
                    <a:pt x="1436" y="1040"/>
                    <a:pt x="1505" y="1014"/>
                    <a:pt x="1560" y="970"/>
                  </a:cubicBezTo>
                  <a:cubicBezTo>
                    <a:pt x="1615" y="1014"/>
                    <a:pt x="1684" y="1040"/>
                    <a:pt x="1760" y="1040"/>
                  </a:cubicBezTo>
                  <a:cubicBezTo>
                    <a:pt x="1818" y="1040"/>
                    <a:pt x="1873" y="1024"/>
                    <a:pt x="1920" y="997"/>
                  </a:cubicBezTo>
                  <a:close/>
                  <a:moveTo>
                    <a:pt x="240" y="1120"/>
                  </a:moveTo>
                  <a:cubicBezTo>
                    <a:pt x="960" y="1120"/>
                    <a:pt x="960" y="1120"/>
                    <a:pt x="960" y="1120"/>
                  </a:cubicBezTo>
                  <a:cubicBezTo>
                    <a:pt x="960" y="1680"/>
                    <a:pt x="960" y="1680"/>
                    <a:pt x="960" y="1680"/>
                  </a:cubicBezTo>
                  <a:cubicBezTo>
                    <a:pt x="240" y="1680"/>
                    <a:pt x="240" y="1680"/>
                    <a:pt x="240" y="1680"/>
                  </a:cubicBezTo>
                  <a:lnTo>
                    <a:pt x="240" y="1120"/>
                  </a:lnTo>
                  <a:close/>
                  <a:moveTo>
                    <a:pt x="1360" y="1040"/>
                  </a:moveTo>
                  <a:cubicBezTo>
                    <a:pt x="1120" y="1040"/>
                    <a:pt x="1120" y="1040"/>
                    <a:pt x="1120" y="1040"/>
                  </a:cubicBezTo>
                  <a:cubicBezTo>
                    <a:pt x="1120" y="2000"/>
                    <a:pt x="1120" y="2000"/>
                    <a:pt x="1120" y="2000"/>
                  </a:cubicBezTo>
                  <a:cubicBezTo>
                    <a:pt x="0" y="2000"/>
                    <a:pt x="0" y="2000"/>
                    <a:pt x="0" y="2000"/>
                  </a:cubicBezTo>
                  <a:cubicBezTo>
                    <a:pt x="0" y="997"/>
                    <a:pt x="0" y="997"/>
                    <a:pt x="0" y="997"/>
                  </a:cubicBezTo>
                  <a:cubicBezTo>
                    <a:pt x="47" y="1024"/>
                    <a:pt x="102" y="1040"/>
                    <a:pt x="160" y="1040"/>
                  </a:cubicBezTo>
                  <a:cubicBezTo>
                    <a:pt x="200" y="1040"/>
                    <a:pt x="200" y="1040"/>
                    <a:pt x="200" y="1040"/>
                  </a:cubicBezTo>
                  <a:cubicBezTo>
                    <a:pt x="560" y="1040"/>
                    <a:pt x="560" y="1040"/>
                    <a:pt x="560" y="1040"/>
                  </a:cubicBezTo>
                  <a:cubicBezTo>
                    <a:pt x="484" y="1040"/>
                    <a:pt x="415" y="1014"/>
                    <a:pt x="360" y="970"/>
                  </a:cubicBezTo>
                  <a:cubicBezTo>
                    <a:pt x="305" y="1014"/>
                    <a:pt x="236" y="1040"/>
                    <a:pt x="160" y="1040"/>
                  </a:cubicBezTo>
                  <a:cubicBezTo>
                    <a:pt x="160" y="1760"/>
                    <a:pt x="160" y="1760"/>
                    <a:pt x="160" y="1760"/>
                  </a:cubicBezTo>
                  <a:cubicBezTo>
                    <a:pt x="1040" y="1760"/>
                    <a:pt x="1040" y="1760"/>
                    <a:pt x="1040" y="1760"/>
                  </a:cubicBezTo>
                  <a:cubicBezTo>
                    <a:pt x="1040" y="1040"/>
                    <a:pt x="1040" y="1040"/>
                    <a:pt x="1040" y="1040"/>
                  </a:cubicBezTo>
                  <a:cubicBezTo>
                    <a:pt x="1000" y="1040"/>
                    <a:pt x="1000" y="1040"/>
                    <a:pt x="1000" y="1040"/>
                  </a:cubicBezTo>
                  <a:cubicBezTo>
                    <a:pt x="960" y="1040"/>
                    <a:pt x="960" y="1040"/>
                    <a:pt x="960" y="1040"/>
                  </a:cubicBezTo>
                  <a:cubicBezTo>
                    <a:pt x="1036" y="1040"/>
                    <a:pt x="1105" y="1014"/>
                    <a:pt x="1160" y="970"/>
                  </a:cubicBezTo>
                  <a:cubicBezTo>
                    <a:pt x="1215" y="1014"/>
                    <a:pt x="1284" y="1040"/>
                    <a:pt x="1360" y="1040"/>
                  </a:cubicBezTo>
                  <a:close/>
                  <a:moveTo>
                    <a:pt x="1300" y="1400"/>
                  </a:moveTo>
                  <a:cubicBezTo>
                    <a:pt x="1333" y="1400"/>
                    <a:pt x="1360" y="1427"/>
                    <a:pt x="1360" y="1460"/>
                  </a:cubicBezTo>
                  <a:cubicBezTo>
                    <a:pt x="1360" y="1493"/>
                    <a:pt x="1333" y="1520"/>
                    <a:pt x="1300" y="1520"/>
                  </a:cubicBezTo>
                  <a:cubicBezTo>
                    <a:pt x="1267" y="1520"/>
                    <a:pt x="1240" y="1493"/>
                    <a:pt x="1240" y="1460"/>
                  </a:cubicBezTo>
                  <a:cubicBezTo>
                    <a:pt x="1240" y="1427"/>
                    <a:pt x="1267" y="1400"/>
                    <a:pt x="1300" y="1400"/>
                  </a:cubicBezTo>
                  <a:close/>
                  <a:moveTo>
                    <a:pt x="1600" y="1120"/>
                  </a:moveTo>
                  <a:cubicBezTo>
                    <a:pt x="1200" y="1120"/>
                    <a:pt x="1200" y="1120"/>
                    <a:pt x="1200" y="1120"/>
                  </a:cubicBezTo>
                  <a:cubicBezTo>
                    <a:pt x="1200" y="2000"/>
                    <a:pt x="1200" y="2000"/>
                    <a:pt x="1200" y="2000"/>
                  </a:cubicBezTo>
                  <a:cubicBezTo>
                    <a:pt x="1600" y="2000"/>
                    <a:pt x="1600" y="2000"/>
                    <a:pt x="1600" y="2000"/>
                  </a:cubicBezTo>
                  <a:lnTo>
                    <a:pt x="1600" y="1120"/>
                  </a:lnTo>
                  <a:close/>
                  <a:moveTo>
                    <a:pt x="560" y="1040"/>
                  </a:moveTo>
                  <a:cubicBezTo>
                    <a:pt x="960" y="1040"/>
                    <a:pt x="960" y="1040"/>
                    <a:pt x="960" y="1040"/>
                  </a:cubicBezTo>
                  <a:cubicBezTo>
                    <a:pt x="884" y="1040"/>
                    <a:pt x="815" y="1014"/>
                    <a:pt x="760" y="970"/>
                  </a:cubicBezTo>
                  <a:cubicBezTo>
                    <a:pt x="705" y="1014"/>
                    <a:pt x="636" y="1040"/>
                    <a:pt x="560" y="1040"/>
                  </a:cubicBezTo>
                  <a:close/>
                  <a:moveTo>
                    <a:pt x="0" y="410"/>
                  </a:moveTo>
                  <a:cubicBezTo>
                    <a:pt x="0" y="0"/>
                    <a:pt x="0" y="0"/>
                    <a:pt x="0" y="0"/>
                  </a:cubicBezTo>
                  <a:cubicBezTo>
                    <a:pt x="1920" y="0"/>
                    <a:pt x="1920" y="0"/>
                    <a:pt x="1920" y="0"/>
                  </a:cubicBezTo>
                  <a:cubicBezTo>
                    <a:pt x="1920" y="410"/>
                    <a:pt x="1920" y="410"/>
                    <a:pt x="1920" y="410"/>
                  </a:cubicBezTo>
                  <a:cubicBezTo>
                    <a:pt x="1704" y="160"/>
                    <a:pt x="1704" y="160"/>
                    <a:pt x="1704" y="160"/>
                  </a:cubicBezTo>
                  <a:cubicBezTo>
                    <a:pt x="216" y="160"/>
                    <a:pt x="216" y="160"/>
                    <a:pt x="216" y="160"/>
                  </a:cubicBezTo>
                  <a:lnTo>
                    <a:pt x="0" y="4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95" name="Freeform 10"/>
            <p:cNvSpPr>
              <a:spLocks noEditPoints="1"/>
            </p:cNvSpPr>
            <p:nvPr/>
          </p:nvSpPr>
          <p:spPr bwMode="auto">
            <a:xfrm>
              <a:off x="4186238" y="2459038"/>
              <a:ext cx="3044824" cy="1108075"/>
            </a:xfrm>
            <a:custGeom>
              <a:avLst/>
              <a:gdLst>
                <a:gd name="T0" fmla="*/ 480 w 2080"/>
                <a:gd name="T1" fmla="*/ 410 h 757"/>
                <a:gd name="T2" fmla="*/ 480 w 2080"/>
                <a:gd name="T3" fmla="*/ 480 h 757"/>
                <a:gd name="T4" fmla="*/ 800 w 2080"/>
                <a:gd name="T5" fmla="*/ 480 h 757"/>
                <a:gd name="T6" fmla="*/ 800 w 2080"/>
                <a:gd name="T7" fmla="*/ 397 h 757"/>
                <a:gd name="T8" fmla="*/ 855 w 2080"/>
                <a:gd name="T9" fmla="*/ 80 h 757"/>
                <a:gd name="T10" fmla="*/ 650 w 2080"/>
                <a:gd name="T11" fmla="*/ 80 h 757"/>
                <a:gd name="T12" fmla="*/ 480 w 2080"/>
                <a:gd name="T13" fmla="*/ 410 h 757"/>
                <a:gd name="T14" fmla="*/ 1600 w 2080"/>
                <a:gd name="T15" fmla="*/ 480 h 757"/>
                <a:gd name="T16" fmla="*/ 1600 w 2080"/>
                <a:gd name="T17" fmla="*/ 410 h 757"/>
                <a:gd name="T18" fmla="*/ 1430 w 2080"/>
                <a:gd name="T19" fmla="*/ 80 h 757"/>
                <a:gd name="T20" fmla="*/ 1225 w 2080"/>
                <a:gd name="T21" fmla="*/ 80 h 757"/>
                <a:gd name="T22" fmla="*/ 1280 w 2080"/>
                <a:gd name="T23" fmla="*/ 397 h 757"/>
                <a:gd name="T24" fmla="*/ 1280 w 2080"/>
                <a:gd name="T25" fmla="*/ 487 h 757"/>
                <a:gd name="T26" fmla="*/ 1600 w 2080"/>
                <a:gd name="T27" fmla="*/ 480 h 757"/>
                <a:gd name="T28" fmla="*/ 2080 w 2080"/>
                <a:gd name="T29" fmla="*/ 480 h 757"/>
                <a:gd name="T30" fmla="*/ 2010 w 2080"/>
                <a:gd name="T31" fmla="*/ 650 h 757"/>
                <a:gd name="T32" fmla="*/ 1640 w 2080"/>
                <a:gd name="T33" fmla="*/ 613 h 757"/>
                <a:gd name="T34" fmla="*/ 1240 w 2080"/>
                <a:gd name="T35" fmla="*/ 613 h 757"/>
                <a:gd name="T36" fmla="*/ 840 w 2080"/>
                <a:gd name="T37" fmla="*/ 613 h 757"/>
                <a:gd name="T38" fmla="*/ 440 w 2080"/>
                <a:gd name="T39" fmla="*/ 613 h 757"/>
                <a:gd name="T40" fmla="*/ 70 w 2080"/>
                <a:gd name="T41" fmla="*/ 650 h 757"/>
                <a:gd name="T42" fmla="*/ 0 w 2080"/>
                <a:gd name="T43" fmla="*/ 480 h 757"/>
                <a:gd name="T44" fmla="*/ 0 w 2080"/>
                <a:gd name="T45" fmla="*/ 385 h 757"/>
                <a:gd name="T46" fmla="*/ 332 w 2080"/>
                <a:gd name="T47" fmla="*/ 0 h 757"/>
                <a:gd name="T48" fmla="*/ 1748 w 2080"/>
                <a:gd name="T49" fmla="*/ 0 h 757"/>
                <a:gd name="T50" fmla="*/ 2080 w 2080"/>
                <a:gd name="T51" fmla="*/ 385 h 757"/>
                <a:gd name="T52" fmla="*/ 2080 w 2080"/>
                <a:gd name="T53" fmla="*/ 48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80" h="757">
                  <a:moveTo>
                    <a:pt x="480" y="410"/>
                  </a:moveTo>
                  <a:cubicBezTo>
                    <a:pt x="480" y="480"/>
                    <a:pt x="480" y="480"/>
                    <a:pt x="480" y="480"/>
                  </a:cubicBezTo>
                  <a:cubicBezTo>
                    <a:pt x="480" y="690"/>
                    <a:pt x="800" y="690"/>
                    <a:pt x="800" y="480"/>
                  </a:cubicBezTo>
                  <a:cubicBezTo>
                    <a:pt x="800" y="397"/>
                    <a:pt x="800" y="397"/>
                    <a:pt x="800" y="397"/>
                  </a:cubicBezTo>
                  <a:cubicBezTo>
                    <a:pt x="855" y="80"/>
                    <a:pt x="855" y="80"/>
                    <a:pt x="855" y="80"/>
                  </a:cubicBezTo>
                  <a:cubicBezTo>
                    <a:pt x="650" y="80"/>
                    <a:pt x="650" y="80"/>
                    <a:pt x="650" y="80"/>
                  </a:cubicBezTo>
                  <a:lnTo>
                    <a:pt x="480" y="410"/>
                  </a:lnTo>
                  <a:close/>
                  <a:moveTo>
                    <a:pt x="1600" y="480"/>
                  </a:moveTo>
                  <a:cubicBezTo>
                    <a:pt x="1600" y="410"/>
                    <a:pt x="1600" y="410"/>
                    <a:pt x="1600" y="410"/>
                  </a:cubicBezTo>
                  <a:cubicBezTo>
                    <a:pt x="1430" y="80"/>
                    <a:pt x="1430" y="80"/>
                    <a:pt x="1430" y="80"/>
                  </a:cubicBezTo>
                  <a:cubicBezTo>
                    <a:pt x="1225" y="80"/>
                    <a:pt x="1225" y="80"/>
                    <a:pt x="1225" y="80"/>
                  </a:cubicBezTo>
                  <a:cubicBezTo>
                    <a:pt x="1280" y="397"/>
                    <a:pt x="1280" y="397"/>
                    <a:pt x="1280" y="397"/>
                  </a:cubicBezTo>
                  <a:cubicBezTo>
                    <a:pt x="1280" y="487"/>
                    <a:pt x="1280" y="487"/>
                    <a:pt x="1280" y="487"/>
                  </a:cubicBezTo>
                  <a:cubicBezTo>
                    <a:pt x="1289" y="693"/>
                    <a:pt x="1600" y="686"/>
                    <a:pt x="1600" y="480"/>
                  </a:cubicBezTo>
                  <a:close/>
                  <a:moveTo>
                    <a:pt x="2080" y="480"/>
                  </a:moveTo>
                  <a:cubicBezTo>
                    <a:pt x="2080" y="546"/>
                    <a:pt x="2053" y="606"/>
                    <a:pt x="2010" y="650"/>
                  </a:cubicBezTo>
                  <a:cubicBezTo>
                    <a:pt x="1902" y="757"/>
                    <a:pt x="1723" y="738"/>
                    <a:pt x="1640" y="613"/>
                  </a:cubicBezTo>
                  <a:cubicBezTo>
                    <a:pt x="1546" y="754"/>
                    <a:pt x="1335" y="756"/>
                    <a:pt x="1240" y="613"/>
                  </a:cubicBezTo>
                  <a:cubicBezTo>
                    <a:pt x="1146" y="755"/>
                    <a:pt x="935" y="756"/>
                    <a:pt x="840" y="613"/>
                  </a:cubicBezTo>
                  <a:cubicBezTo>
                    <a:pt x="745" y="756"/>
                    <a:pt x="534" y="754"/>
                    <a:pt x="440" y="613"/>
                  </a:cubicBezTo>
                  <a:cubicBezTo>
                    <a:pt x="357" y="738"/>
                    <a:pt x="178" y="757"/>
                    <a:pt x="70" y="650"/>
                  </a:cubicBezTo>
                  <a:cubicBezTo>
                    <a:pt x="27" y="606"/>
                    <a:pt x="0" y="546"/>
                    <a:pt x="0" y="480"/>
                  </a:cubicBezTo>
                  <a:cubicBezTo>
                    <a:pt x="0" y="385"/>
                    <a:pt x="0" y="385"/>
                    <a:pt x="0" y="385"/>
                  </a:cubicBezTo>
                  <a:cubicBezTo>
                    <a:pt x="332" y="0"/>
                    <a:pt x="332" y="0"/>
                    <a:pt x="332" y="0"/>
                  </a:cubicBezTo>
                  <a:cubicBezTo>
                    <a:pt x="1748" y="0"/>
                    <a:pt x="1748" y="0"/>
                    <a:pt x="1748" y="0"/>
                  </a:cubicBezTo>
                  <a:cubicBezTo>
                    <a:pt x="2080" y="385"/>
                    <a:pt x="2080" y="385"/>
                    <a:pt x="2080" y="385"/>
                  </a:cubicBezTo>
                  <a:lnTo>
                    <a:pt x="2080" y="4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grpSp>
      <p:sp>
        <p:nvSpPr>
          <p:cNvPr id="96" name="Freeform 9"/>
          <p:cNvSpPr>
            <a:spLocks noEditPoints="1"/>
          </p:cNvSpPr>
          <p:nvPr/>
        </p:nvSpPr>
        <p:spPr bwMode="auto">
          <a:xfrm>
            <a:off x="869858" y="2105749"/>
            <a:ext cx="459597" cy="446214"/>
          </a:xfrm>
          <a:custGeom>
            <a:avLst/>
            <a:gdLst>
              <a:gd name="T0" fmla="*/ 1774 w 2044"/>
              <a:gd name="T1" fmla="*/ 120 h 2020"/>
              <a:gd name="T2" fmla="*/ 1431 w 2044"/>
              <a:gd name="T3" fmla="*/ 1165 h 2020"/>
              <a:gd name="T4" fmla="*/ 1619 w 2044"/>
              <a:gd name="T5" fmla="*/ 1533 h 2020"/>
              <a:gd name="T6" fmla="*/ 1451 w 2044"/>
              <a:gd name="T7" fmla="*/ 1640 h 2020"/>
              <a:gd name="T8" fmla="*/ 1364 w 2044"/>
              <a:gd name="T9" fmla="*/ 2020 h 2020"/>
              <a:gd name="T10" fmla="*/ 1277 w 2044"/>
              <a:gd name="T11" fmla="*/ 1640 h 2020"/>
              <a:gd name="T12" fmla="*/ 524 w 2044"/>
              <a:gd name="T13" fmla="*/ 1820 h 2020"/>
              <a:gd name="T14" fmla="*/ 124 w 2044"/>
              <a:gd name="T15" fmla="*/ 1820 h 2020"/>
              <a:gd name="T16" fmla="*/ 124 w 2044"/>
              <a:gd name="T17" fmla="*/ 1640 h 2020"/>
              <a:gd name="T18" fmla="*/ 1454 w 2044"/>
              <a:gd name="T19" fmla="*/ 1520 h 2020"/>
              <a:gd name="T20" fmla="*/ 1499 w 2044"/>
              <a:gd name="T21" fmla="*/ 1420 h 2020"/>
              <a:gd name="T22" fmla="*/ 487 w 2044"/>
              <a:gd name="T23" fmla="*/ 1220 h 2020"/>
              <a:gd name="T24" fmla="*/ 9 w 2044"/>
              <a:gd name="T25" fmla="*/ 367 h 2020"/>
              <a:gd name="T26" fmla="*/ 84 w 2044"/>
              <a:gd name="T27" fmla="*/ 260 h 2020"/>
              <a:gd name="T28" fmla="*/ 1602 w 2044"/>
              <a:gd name="T29" fmla="*/ 131 h 2020"/>
              <a:gd name="T30" fmla="*/ 2044 w 2044"/>
              <a:gd name="T31" fmla="*/ 0 h 2020"/>
              <a:gd name="T32" fmla="*/ 1344 w 2044"/>
              <a:gd name="T33" fmla="*/ 1032 h 2020"/>
              <a:gd name="T34" fmla="*/ 1344 w 2044"/>
              <a:gd name="T35" fmla="*/ 1000 h 2020"/>
              <a:gd name="T36" fmla="*/ 1387 w 2044"/>
              <a:gd name="T37" fmla="*/ 880 h 2020"/>
              <a:gd name="T38" fmla="*/ 1344 w 2044"/>
              <a:gd name="T39" fmla="*/ 680 h 2020"/>
              <a:gd name="T40" fmla="*/ 1387 w 2044"/>
              <a:gd name="T41" fmla="*/ 880 h 2020"/>
              <a:gd name="T42" fmla="*/ 1536 w 2044"/>
              <a:gd name="T43" fmla="*/ 360 h 2020"/>
              <a:gd name="T44" fmla="*/ 1344 w 2044"/>
              <a:gd name="T45" fmla="*/ 560 h 2020"/>
              <a:gd name="T46" fmla="*/ 1024 w 2044"/>
              <a:gd name="T47" fmla="*/ 360 h 2020"/>
              <a:gd name="T48" fmla="*/ 1224 w 2044"/>
              <a:gd name="T49" fmla="*/ 560 h 2020"/>
              <a:gd name="T50" fmla="*/ 1024 w 2044"/>
              <a:gd name="T51" fmla="*/ 360 h 2020"/>
              <a:gd name="T52" fmla="*/ 1224 w 2044"/>
              <a:gd name="T53" fmla="*/ 1000 h 2020"/>
              <a:gd name="T54" fmla="*/ 1024 w 2044"/>
              <a:gd name="T55" fmla="*/ 1120 h 2020"/>
              <a:gd name="T56" fmla="*/ 904 w 2044"/>
              <a:gd name="T57" fmla="*/ 1120 h 2020"/>
              <a:gd name="T58" fmla="*/ 704 w 2044"/>
              <a:gd name="T59" fmla="*/ 1000 h 2020"/>
              <a:gd name="T60" fmla="*/ 904 w 2044"/>
              <a:gd name="T61" fmla="*/ 1120 h 2020"/>
              <a:gd name="T62" fmla="*/ 584 w 2044"/>
              <a:gd name="T63" fmla="*/ 1000 h 2020"/>
              <a:gd name="T64" fmla="*/ 384 w 2044"/>
              <a:gd name="T65" fmla="*/ 1076 h 2020"/>
              <a:gd name="T66" fmla="*/ 584 w 2044"/>
              <a:gd name="T67" fmla="*/ 1120 h 2020"/>
              <a:gd name="T68" fmla="*/ 264 w 2044"/>
              <a:gd name="T69" fmla="*/ 680 h 2020"/>
              <a:gd name="T70" fmla="*/ 264 w 2044"/>
              <a:gd name="T71" fmla="*/ 777 h 2020"/>
              <a:gd name="T72" fmla="*/ 264 w 2044"/>
              <a:gd name="T73" fmla="*/ 560 h 2020"/>
              <a:gd name="T74" fmla="*/ 112 w 2044"/>
              <a:gd name="T75" fmla="*/ 360 h 2020"/>
              <a:gd name="T76" fmla="*/ 384 w 2044"/>
              <a:gd name="T77" fmla="*/ 360 h 2020"/>
              <a:gd name="T78" fmla="*/ 584 w 2044"/>
              <a:gd name="T79" fmla="*/ 560 h 2020"/>
              <a:gd name="T80" fmla="*/ 384 w 2044"/>
              <a:gd name="T81" fmla="*/ 360 h 2020"/>
              <a:gd name="T82" fmla="*/ 704 w 2044"/>
              <a:gd name="T83" fmla="*/ 560 h 2020"/>
              <a:gd name="T84" fmla="*/ 904 w 2044"/>
              <a:gd name="T85" fmla="*/ 360 h 2020"/>
              <a:gd name="T86" fmla="*/ 1024 w 2044"/>
              <a:gd name="T87" fmla="*/ 680 h 2020"/>
              <a:gd name="T88" fmla="*/ 1224 w 2044"/>
              <a:gd name="T89" fmla="*/ 880 h 2020"/>
              <a:gd name="T90" fmla="*/ 1024 w 2044"/>
              <a:gd name="T91" fmla="*/ 680 h 2020"/>
              <a:gd name="T92" fmla="*/ 904 w 2044"/>
              <a:gd name="T93" fmla="*/ 680 h 2020"/>
              <a:gd name="T94" fmla="*/ 704 w 2044"/>
              <a:gd name="T95" fmla="*/ 880 h 2020"/>
              <a:gd name="T96" fmla="*/ 384 w 2044"/>
              <a:gd name="T97" fmla="*/ 880 h 2020"/>
              <a:gd name="T98" fmla="*/ 584 w 2044"/>
              <a:gd name="T99" fmla="*/ 680 h 2020"/>
              <a:gd name="T100" fmla="*/ 384 w 2044"/>
              <a:gd name="T101" fmla="*/ 880 h 2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4" h="2020">
                <a:moveTo>
                  <a:pt x="2044" y="120"/>
                </a:moveTo>
                <a:cubicBezTo>
                  <a:pt x="1774" y="120"/>
                  <a:pt x="1774" y="120"/>
                  <a:pt x="1774" y="120"/>
                </a:cubicBezTo>
                <a:cubicBezTo>
                  <a:pt x="1747" y="120"/>
                  <a:pt x="1724" y="137"/>
                  <a:pt x="1717" y="164"/>
                </a:cubicBezTo>
                <a:cubicBezTo>
                  <a:pt x="1431" y="1165"/>
                  <a:pt x="1431" y="1165"/>
                  <a:pt x="1431" y="1165"/>
                </a:cubicBezTo>
                <a:cubicBezTo>
                  <a:pt x="1588" y="1340"/>
                  <a:pt x="1588" y="1340"/>
                  <a:pt x="1588" y="1340"/>
                </a:cubicBezTo>
                <a:cubicBezTo>
                  <a:pt x="1636" y="1393"/>
                  <a:pt x="1648" y="1468"/>
                  <a:pt x="1619" y="1533"/>
                </a:cubicBezTo>
                <a:cubicBezTo>
                  <a:pt x="1590" y="1599"/>
                  <a:pt x="1526" y="1640"/>
                  <a:pt x="1454" y="1640"/>
                </a:cubicBezTo>
                <a:cubicBezTo>
                  <a:pt x="1451" y="1640"/>
                  <a:pt x="1451" y="1640"/>
                  <a:pt x="1451" y="1640"/>
                </a:cubicBezTo>
                <a:cubicBezTo>
                  <a:pt x="1518" y="1672"/>
                  <a:pt x="1564" y="1741"/>
                  <a:pt x="1564" y="1820"/>
                </a:cubicBezTo>
                <a:cubicBezTo>
                  <a:pt x="1564" y="1930"/>
                  <a:pt x="1474" y="2020"/>
                  <a:pt x="1364" y="2020"/>
                </a:cubicBezTo>
                <a:cubicBezTo>
                  <a:pt x="1254" y="2020"/>
                  <a:pt x="1164" y="1930"/>
                  <a:pt x="1164" y="1820"/>
                </a:cubicBezTo>
                <a:cubicBezTo>
                  <a:pt x="1164" y="1741"/>
                  <a:pt x="1210" y="1672"/>
                  <a:pt x="1277" y="1640"/>
                </a:cubicBezTo>
                <a:cubicBezTo>
                  <a:pt x="411" y="1640"/>
                  <a:pt x="411" y="1640"/>
                  <a:pt x="411" y="1640"/>
                </a:cubicBezTo>
                <a:cubicBezTo>
                  <a:pt x="478" y="1672"/>
                  <a:pt x="524" y="1741"/>
                  <a:pt x="524" y="1820"/>
                </a:cubicBezTo>
                <a:cubicBezTo>
                  <a:pt x="524" y="1930"/>
                  <a:pt x="434" y="2020"/>
                  <a:pt x="324" y="2020"/>
                </a:cubicBezTo>
                <a:cubicBezTo>
                  <a:pt x="214" y="2020"/>
                  <a:pt x="124" y="1930"/>
                  <a:pt x="124" y="1820"/>
                </a:cubicBezTo>
                <a:cubicBezTo>
                  <a:pt x="124" y="1741"/>
                  <a:pt x="170" y="1672"/>
                  <a:pt x="237" y="1640"/>
                </a:cubicBezTo>
                <a:cubicBezTo>
                  <a:pt x="124" y="1640"/>
                  <a:pt x="124" y="1640"/>
                  <a:pt x="124" y="1640"/>
                </a:cubicBezTo>
                <a:cubicBezTo>
                  <a:pt x="124" y="1520"/>
                  <a:pt x="124" y="1520"/>
                  <a:pt x="124" y="1520"/>
                </a:cubicBezTo>
                <a:cubicBezTo>
                  <a:pt x="1454" y="1520"/>
                  <a:pt x="1454" y="1520"/>
                  <a:pt x="1454" y="1520"/>
                </a:cubicBezTo>
                <a:cubicBezTo>
                  <a:pt x="1480" y="1520"/>
                  <a:pt x="1499" y="1507"/>
                  <a:pt x="1510" y="1484"/>
                </a:cubicBezTo>
                <a:cubicBezTo>
                  <a:pt x="1520" y="1462"/>
                  <a:pt x="1516" y="1438"/>
                  <a:pt x="1499" y="1420"/>
                </a:cubicBezTo>
                <a:cubicBezTo>
                  <a:pt x="1320" y="1220"/>
                  <a:pt x="1320" y="1220"/>
                  <a:pt x="1320" y="1220"/>
                </a:cubicBezTo>
                <a:cubicBezTo>
                  <a:pt x="487" y="1220"/>
                  <a:pt x="487" y="1220"/>
                  <a:pt x="487" y="1220"/>
                </a:cubicBezTo>
                <a:cubicBezTo>
                  <a:pt x="385" y="1220"/>
                  <a:pt x="296" y="1158"/>
                  <a:pt x="262" y="1062"/>
                </a:cubicBezTo>
                <a:cubicBezTo>
                  <a:pt x="9" y="367"/>
                  <a:pt x="9" y="367"/>
                  <a:pt x="9" y="367"/>
                </a:cubicBezTo>
                <a:cubicBezTo>
                  <a:pt x="0" y="342"/>
                  <a:pt x="4" y="316"/>
                  <a:pt x="18" y="294"/>
                </a:cubicBezTo>
                <a:cubicBezTo>
                  <a:pt x="34" y="272"/>
                  <a:pt x="57" y="260"/>
                  <a:pt x="84" y="260"/>
                </a:cubicBezTo>
                <a:cubicBezTo>
                  <a:pt x="1564" y="260"/>
                  <a:pt x="1564" y="260"/>
                  <a:pt x="1564" y="260"/>
                </a:cubicBezTo>
                <a:cubicBezTo>
                  <a:pt x="1602" y="131"/>
                  <a:pt x="1602" y="131"/>
                  <a:pt x="1602" y="131"/>
                </a:cubicBezTo>
                <a:cubicBezTo>
                  <a:pt x="1624" y="53"/>
                  <a:pt x="1694" y="0"/>
                  <a:pt x="1774" y="0"/>
                </a:cubicBezTo>
                <a:cubicBezTo>
                  <a:pt x="2044" y="0"/>
                  <a:pt x="2044" y="0"/>
                  <a:pt x="2044" y="0"/>
                </a:cubicBezTo>
                <a:lnTo>
                  <a:pt x="2044" y="120"/>
                </a:lnTo>
                <a:close/>
                <a:moveTo>
                  <a:pt x="1344" y="1032"/>
                </a:moveTo>
                <a:cubicBezTo>
                  <a:pt x="1353" y="1000"/>
                  <a:pt x="1353" y="1000"/>
                  <a:pt x="1353" y="1000"/>
                </a:cubicBezTo>
                <a:cubicBezTo>
                  <a:pt x="1344" y="1000"/>
                  <a:pt x="1344" y="1000"/>
                  <a:pt x="1344" y="1000"/>
                </a:cubicBezTo>
                <a:lnTo>
                  <a:pt x="1344" y="1032"/>
                </a:lnTo>
                <a:close/>
                <a:moveTo>
                  <a:pt x="1387" y="880"/>
                </a:moveTo>
                <a:cubicBezTo>
                  <a:pt x="1444" y="680"/>
                  <a:pt x="1444" y="680"/>
                  <a:pt x="1444" y="680"/>
                </a:cubicBezTo>
                <a:cubicBezTo>
                  <a:pt x="1344" y="680"/>
                  <a:pt x="1344" y="680"/>
                  <a:pt x="1344" y="680"/>
                </a:cubicBezTo>
                <a:cubicBezTo>
                  <a:pt x="1344" y="880"/>
                  <a:pt x="1344" y="880"/>
                  <a:pt x="1344" y="880"/>
                </a:cubicBezTo>
                <a:lnTo>
                  <a:pt x="1387" y="880"/>
                </a:lnTo>
                <a:close/>
                <a:moveTo>
                  <a:pt x="1479" y="560"/>
                </a:moveTo>
                <a:cubicBezTo>
                  <a:pt x="1536" y="360"/>
                  <a:pt x="1536" y="360"/>
                  <a:pt x="1536" y="360"/>
                </a:cubicBezTo>
                <a:cubicBezTo>
                  <a:pt x="1344" y="360"/>
                  <a:pt x="1344" y="360"/>
                  <a:pt x="1344" y="360"/>
                </a:cubicBezTo>
                <a:cubicBezTo>
                  <a:pt x="1344" y="560"/>
                  <a:pt x="1344" y="560"/>
                  <a:pt x="1344" y="560"/>
                </a:cubicBezTo>
                <a:lnTo>
                  <a:pt x="1479" y="560"/>
                </a:lnTo>
                <a:close/>
                <a:moveTo>
                  <a:pt x="1024" y="360"/>
                </a:moveTo>
                <a:cubicBezTo>
                  <a:pt x="1024" y="560"/>
                  <a:pt x="1024" y="560"/>
                  <a:pt x="1024" y="560"/>
                </a:cubicBezTo>
                <a:cubicBezTo>
                  <a:pt x="1224" y="560"/>
                  <a:pt x="1224" y="560"/>
                  <a:pt x="1224" y="560"/>
                </a:cubicBezTo>
                <a:cubicBezTo>
                  <a:pt x="1224" y="360"/>
                  <a:pt x="1224" y="360"/>
                  <a:pt x="1224" y="360"/>
                </a:cubicBezTo>
                <a:lnTo>
                  <a:pt x="1024" y="360"/>
                </a:lnTo>
                <a:close/>
                <a:moveTo>
                  <a:pt x="1224" y="1120"/>
                </a:moveTo>
                <a:cubicBezTo>
                  <a:pt x="1224" y="1000"/>
                  <a:pt x="1224" y="1000"/>
                  <a:pt x="1224" y="1000"/>
                </a:cubicBezTo>
                <a:cubicBezTo>
                  <a:pt x="1024" y="1000"/>
                  <a:pt x="1024" y="1000"/>
                  <a:pt x="1024" y="1000"/>
                </a:cubicBezTo>
                <a:cubicBezTo>
                  <a:pt x="1024" y="1120"/>
                  <a:pt x="1024" y="1120"/>
                  <a:pt x="1024" y="1120"/>
                </a:cubicBezTo>
                <a:lnTo>
                  <a:pt x="1224" y="1120"/>
                </a:lnTo>
                <a:close/>
                <a:moveTo>
                  <a:pt x="904" y="1120"/>
                </a:moveTo>
                <a:cubicBezTo>
                  <a:pt x="904" y="1000"/>
                  <a:pt x="904" y="1000"/>
                  <a:pt x="904" y="1000"/>
                </a:cubicBezTo>
                <a:cubicBezTo>
                  <a:pt x="704" y="1000"/>
                  <a:pt x="704" y="1000"/>
                  <a:pt x="704" y="1000"/>
                </a:cubicBezTo>
                <a:cubicBezTo>
                  <a:pt x="704" y="1120"/>
                  <a:pt x="704" y="1120"/>
                  <a:pt x="704" y="1120"/>
                </a:cubicBezTo>
                <a:lnTo>
                  <a:pt x="904" y="1120"/>
                </a:lnTo>
                <a:close/>
                <a:moveTo>
                  <a:pt x="584" y="1120"/>
                </a:moveTo>
                <a:cubicBezTo>
                  <a:pt x="584" y="1000"/>
                  <a:pt x="584" y="1000"/>
                  <a:pt x="584" y="1000"/>
                </a:cubicBezTo>
                <a:cubicBezTo>
                  <a:pt x="384" y="1000"/>
                  <a:pt x="384" y="1000"/>
                  <a:pt x="384" y="1000"/>
                </a:cubicBezTo>
                <a:cubicBezTo>
                  <a:pt x="384" y="1076"/>
                  <a:pt x="384" y="1076"/>
                  <a:pt x="384" y="1076"/>
                </a:cubicBezTo>
                <a:cubicBezTo>
                  <a:pt x="410" y="1104"/>
                  <a:pt x="446" y="1120"/>
                  <a:pt x="487" y="1120"/>
                </a:cubicBezTo>
                <a:lnTo>
                  <a:pt x="584" y="1120"/>
                </a:lnTo>
                <a:close/>
                <a:moveTo>
                  <a:pt x="264" y="777"/>
                </a:moveTo>
                <a:cubicBezTo>
                  <a:pt x="264" y="680"/>
                  <a:pt x="264" y="680"/>
                  <a:pt x="264" y="680"/>
                </a:cubicBezTo>
                <a:cubicBezTo>
                  <a:pt x="229" y="680"/>
                  <a:pt x="229" y="680"/>
                  <a:pt x="229" y="680"/>
                </a:cubicBezTo>
                <a:lnTo>
                  <a:pt x="264" y="777"/>
                </a:lnTo>
                <a:close/>
                <a:moveTo>
                  <a:pt x="185" y="560"/>
                </a:moveTo>
                <a:cubicBezTo>
                  <a:pt x="264" y="560"/>
                  <a:pt x="264" y="560"/>
                  <a:pt x="264" y="560"/>
                </a:cubicBezTo>
                <a:cubicBezTo>
                  <a:pt x="264" y="360"/>
                  <a:pt x="264" y="360"/>
                  <a:pt x="264" y="360"/>
                </a:cubicBezTo>
                <a:cubicBezTo>
                  <a:pt x="112" y="360"/>
                  <a:pt x="112" y="360"/>
                  <a:pt x="112" y="360"/>
                </a:cubicBezTo>
                <a:lnTo>
                  <a:pt x="185" y="560"/>
                </a:lnTo>
                <a:close/>
                <a:moveTo>
                  <a:pt x="384" y="360"/>
                </a:moveTo>
                <a:cubicBezTo>
                  <a:pt x="384" y="560"/>
                  <a:pt x="384" y="560"/>
                  <a:pt x="384" y="560"/>
                </a:cubicBezTo>
                <a:cubicBezTo>
                  <a:pt x="584" y="560"/>
                  <a:pt x="584" y="560"/>
                  <a:pt x="584" y="560"/>
                </a:cubicBezTo>
                <a:cubicBezTo>
                  <a:pt x="584" y="360"/>
                  <a:pt x="584" y="360"/>
                  <a:pt x="584" y="360"/>
                </a:cubicBezTo>
                <a:lnTo>
                  <a:pt x="384" y="360"/>
                </a:lnTo>
                <a:close/>
                <a:moveTo>
                  <a:pt x="704" y="360"/>
                </a:moveTo>
                <a:cubicBezTo>
                  <a:pt x="704" y="560"/>
                  <a:pt x="704" y="560"/>
                  <a:pt x="704" y="560"/>
                </a:cubicBezTo>
                <a:cubicBezTo>
                  <a:pt x="904" y="560"/>
                  <a:pt x="904" y="560"/>
                  <a:pt x="904" y="560"/>
                </a:cubicBezTo>
                <a:cubicBezTo>
                  <a:pt x="904" y="360"/>
                  <a:pt x="904" y="360"/>
                  <a:pt x="904" y="360"/>
                </a:cubicBezTo>
                <a:lnTo>
                  <a:pt x="704" y="360"/>
                </a:lnTo>
                <a:close/>
                <a:moveTo>
                  <a:pt x="1024" y="680"/>
                </a:moveTo>
                <a:cubicBezTo>
                  <a:pt x="1024" y="880"/>
                  <a:pt x="1024" y="880"/>
                  <a:pt x="1024" y="880"/>
                </a:cubicBezTo>
                <a:cubicBezTo>
                  <a:pt x="1224" y="880"/>
                  <a:pt x="1224" y="880"/>
                  <a:pt x="1224" y="880"/>
                </a:cubicBezTo>
                <a:cubicBezTo>
                  <a:pt x="1224" y="680"/>
                  <a:pt x="1224" y="680"/>
                  <a:pt x="1224" y="680"/>
                </a:cubicBezTo>
                <a:lnTo>
                  <a:pt x="1024" y="680"/>
                </a:lnTo>
                <a:close/>
                <a:moveTo>
                  <a:pt x="904" y="880"/>
                </a:moveTo>
                <a:cubicBezTo>
                  <a:pt x="904" y="680"/>
                  <a:pt x="904" y="680"/>
                  <a:pt x="904" y="680"/>
                </a:cubicBezTo>
                <a:cubicBezTo>
                  <a:pt x="704" y="680"/>
                  <a:pt x="704" y="680"/>
                  <a:pt x="704" y="680"/>
                </a:cubicBezTo>
                <a:cubicBezTo>
                  <a:pt x="704" y="880"/>
                  <a:pt x="704" y="880"/>
                  <a:pt x="704" y="880"/>
                </a:cubicBezTo>
                <a:lnTo>
                  <a:pt x="904" y="880"/>
                </a:lnTo>
                <a:close/>
                <a:moveTo>
                  <a:pt x="384" y="880"/>
                </a:moveTo>
                <a:cubicBezTo>
                  <a:pt x="584" y="880"/>
                  <a:pt x="584" y="880"/>
                  <a:pt x="584" y="880"/>
                </a:cubicBezTo>
                <a:cubicBezTo>
                  <a:pt x="584" y="680"/>
                  <a:pt x="584" y="680"/>
                  <a:pt x="584" y="680"/>
                </a:cubicBezTo>
                <a:cubicBezTo>
                  <a:pt x="384" y="680"/>
                  <a:pt x="384" y="680"/>
                  <a:pt x="384" y="680"/>
                </a:cubicBezTo>
                <a:lnTo>
                  <a:pt x="384" y="88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83" name="Rounded Rectangle 7">
            <a:extLst>
              <a:ext uri="{FF2B5EF4-FFF2-40B4-BE49-F238E27FC236}">
                <a16:creationId xmlns:a16="http://schemas.microsoft.com/office/drawing/2014/main" id="{6D493D65-C7A2-45A7-A681-C00C1C63EF71}"/>
              </a:ext>
            </a:extLst>
          </p:cNvPr>
          <p:cNvSpPr>
            <a:spLocks/>
          </p:cNvSpPr>
          <p:nvPr/>
        </p:nvSpPr>
        <p:spPr>
          <a:xfrm>
            <a:off x="5228674" y="2077311"/>
            <a:ext cx="1097521" cy="1095249"/>
          </a:xfrm>
          <a:prstGeom prst="roundRect">
            <a:avLst/>
          </a:prstGeom>
          <a:solidFill>
            <a:schemeClr val="accent3">
              <a:alpha val="60000"/>
            </a:schemeClr>
          </a:solidFill>
          <a:ln w="22225" cmpd="sng">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b" anchorCtr="0">
            <a:noAutofit/>
          </a:bodyPr>
          <a:lstStyle/>
          <a:p>
            <a:pPr algn="ctr">
              <a:lnSpc>
                <a:spcPct val="90000"/>
              </a:lnSpc>
              <a:spcBef>
                <a:spcPts val="300"/>
              </a:spcBef>
            </a:pPr>
            <a:r>
              <a:rPr lang="en-US" sz="950" b="1" dirty="0">
                <a:latin typeface="+mj-lt"/>
              </a:rPr>
              <a:t>Supply chain (incl. logistics)</a:t>
            </a:r>
          </a:p>
        </p:txBody>
      </p:sp>
      <p:grpSp>
        <p:nvGrpSpPr>
          <p:cNvPr id="122" name="Group 7">
            <a:extLst>
              <a:ext uri="{FF2B5EF4-FFF2-40B4-BE49-F238E27FC236}">
                <a16:creationId xmlns:a16="http://schemas.microsoft.com/office/drawing/2014/main" id="{942277CA-4707-4475-A6D1-84B118E18776}"/>
              </a:ext>
            </a:extLst>
          </p:cNvPr>
          <p:cNvGrpSpPr>
            <a:grpSpLocks noChangeAspect="1"/>
          </p:cNvGrpSpPr>
          <p:nvPr/>
        </p:nvGrpSpPr>
        <p:grpSpPr bwMode="auto">
          <a:xfrm>
            <a:off x="5510437" y="2342084"/>
            <a:ext cx="533993" cy="292963"/>
            <a:chOff x="3242" y="1912"/>
            <a:chExt cx="2618" cy="1393"/>
          </a:xfrm>
          <a:solidFill>
            <a:schemeClr val="tx2"/>
          </a:solidFill>
        </p:grpSpPr>
        <p:sp>
          <p:nvSpPr>
            <p:cNvPr id="123" name="Freeform 9">
              <a:extLst>
                <a:ext uri="{FF2B5EF4-FFF2-40B4-BE49-F238E27FC236}">
                  <a16:creationId xmlns:a16="http://schemas.microsoft.com/office/drawing/2014/main" id="{0DBA9D96-EF21-44E5-B0CA-46283FC25994}"/>
                </a:ext>
              </a:extLst>
            </p:cNvPr>
            <p:cNvSpPr>
              <a:spLocks noEditPoints="1"/>
            </p:cNvSpPr>
            <p:nvPr/>
          </p:nvSpPr>
          <p:spPr bwMode="auto">
            <a:xfrm>
              <a:off x="3242" y="1912"/>
              <a:ext cx="2618" cy="1216"/>
            </a:xfrm>
            <a:custGeom>
              <a:avLst/>
              <a:gdLst>
                <a:gd name="T0" fmla="*/ 3988 w 5235"/>
                <a:gd name="T1" fmla="*/ 2051 h 2431"/>
                <a:gd name="T2" fmla="*/ 3988 w 5235"/>
                <a:gd name="T3" fmla="*/ 2051 h 2431"/>
                <a:gd name="T4" fmla="*/ 4011 w 5235"/>
                <a:gd name="T5" fmla="*/ 1225 h 2431"/>
                <a:gd name="T6" fmla="*/ 4202 w 5235"/>
                <a:gd name="T7" fmla="*/ 1200 h 2431"/>
                <a:gd name="T8" fmla="*/ 3856 w 5235"/>
                <a:gd name="T9" fmla="*/ 320 h 2431"/>
                <a:gd name="T10" fmla="*/ 3949 w 5235"/>
                <a:gd name="T11" fmla="*/ 1981 h 2431"/>
                <a:gd name="T12" fmla="*/ 4793 w 5235"/>
                <a:gd name="T13" fmla="*/ 1211 h 2431"/>
                <a:gd name="T14" fmla="*/ 3856 w 5235"/>
                <a:gd name="T15" fmla="*/ 320 h 2431"/>
                <a:gd name="T16" fmla="*/ 3608 w 5235"/>
                <a:gd name="T17" fmla="*/ 0 h 2431"/>
                <a:gd name="T18" fmla="*/ 3752 w 5235"/>
                <a:gd name="T19" fmla="*/ 1804 h 2431"/>
                <a:gd name="T20" fmla="*/ 4448 w 5235"/>
                <a:gd name="T21" fmla="*/ 217 h 2431"/>
                <a:gd name="T22" fmla="*/ 5132 w 5235"/>
                <a:gd name="T23" fmla="*/ 1289 h 2431"/>
                <a:gd name="T24" fmla="*/ 5235 w 5235"/>
                <a:gd name="T25" fmla="*/ 2358 h 2431"/>
                <a:gd name="T26" fmla="*/ 4817 w 5235"/>
                <a:gd name="T27" fmla="*/ 2395 h 2431"/>
                <a:gd name="T28" fmla="*/ 4715 w 5235"/>
                <a:gd name="T29" fmla="*/ 2431 h 2431"/>
                <a:gd name="T30" fmla="*/ 4698 w 5235"/>
                <a:gd name="T31" fmla="*/ 2317 h 2431"/>
                <a:gd name="T32" fmla="*/ 4650 w 5235"/>
                <a:gd name="T33" fmla="*/ 2215 h 2431"/>
                <a:gd name="T34" fmla="*/ 4577 w 5235"/>
                <a:gd name="T35" fmla="*/ 2131 h 2431"/>
                <a:gd name="T36" fmla="*/ 4485 w 5235"/>
                <a:gd name="T37" fmla="*/ 2070 h 2431"/>
                <a:gd name="T38" fmla="*/ 4375 w 5235"/>
                <a:gd name="T39" fmla="*/ 2037 h 2431"/>
                <a:gd name="T40" fmla="*/ 4257 w 5235"/>
                <a:gd name="T41" fmla="*/ 2037 h 2431"/>
                <a:gd name="T42" fmla="*/ 4148 w 5235"/>
                <a:gd name="T43" fmla="*/ 2070 h 2431"/>
                <a:gd name="T44" fmla="*/ 4055 w 5235"/>
                <a:gd name="T45" fmla="*/ 2131 h 2431"/>
                <a:gd name="T46" fmla="*/ 3982 w 5235"/>
                <a:gd name="T47" fmla="*/ 2215 h 2431"/>
                <a:gd name="T48" fmla="*/ 3934 w 5235"/>
                <a:gd name="T49" fmla="*/ 2317 h 2431"/>
                <a:gd name="T50" fmla="*/ 3917 w 5235"/>
                <a:gd name="T51" fmla="*/ 2431 h 2431"/>
                <a:gd name="T52" fmla="*/ 3817 w 5235"/>
                <a:gd name="T53" fmla="*/ 2379 h 2431"/>
                <a:gd name="T54" fmla="*/ 3837 w 5235"/>
                <a:gd name="T55" fmla="*/ 2277 h 2431"/>
                <a:gd name="T56" fmla="*/ 1668 w 5235"/>
                <a:gd name="T57" fmla="*/ 2229 h 2431"/>
                <a:gd name="T58" fmla="*/ 1700 w 5235"/>
                <a:gd name="T59" fmla="*/ 2326 h 2431"/>
                <a:gd name="T60" fmla="*/ 1711 w 5235"/>
                <a:gd name="T61" fmla="*/ 2431 h 2431"/>
                <a:gd name="T62" fmla="*/ 1603 w 5235"/>
                <a:gd name="T63" fmla="*/ 2372 h 2431"/>
                <a:gd name="T64" fmla="*/ 1570 w 5235"/>
                <a:gd name="T65" fmla="*/ 2264 h 2431"/>
                <a:gd name="T66" fmla="*/ 1509 w 5235"/>
                <a:gd name="T67" fmla="*/ 2170 h 2431"/>
                <a:gd name="T68" fmla="*/ 1425 w 5235"/>
                <a:gd name="T69" fmla="*/ 2097 h 2431"/>
                <a:gd name="T70" fmla="*/ 1323 w 5235"/>
                <a:gd name="T71" fmla="*/ 2049 h 2431"/>
                <a:gd name="T72" fmla="*/ 1209 w 5235"/>
                <a:gd name="T73" fmla="*/ 2034 h 2431"/>
                <a:gd name="T74" fmla="*/ 1093 w 5235"/>
                <a:gd name="T75" fmla="*/ 2049 h 2431"/>
                <a:gd name="T76" fmla="*/ 991 w 5235"/>
                <a:gd name="T77" fmla="*/ 2097 h 2431"/>
                <a:gd name="T78" fmla="*/ 906 w 5235"/>
                <a:gd name="T79" fmla="*/ 2170 h 2431"/>
                <a:gd name="T80" fmla="*/ 846 w 5235"/>
                <a:gd name="T81" fmla="*/ 2264 h 2431"/>
                <a:gd name="T82" fmla="*/ 814 w 5235"/>
                <a:gd name="T83" fmla="*/ 2372 h 2431"/>
                <a:gd name="T84" fmla="*/ 705 w 5235"/>
                <a:gd name="T85" fmla="*/ 2431 h 2431"/>
                <a:gd name="T86" fmla="*/ 716 w 5235"/>
                <a:gd name="T87" fmla="*/ 2326 h 2431"/>
                <a:gd name="T88" fmla="*/ 747 w 5235"/>
                <a:gd name="T89" fmla="*/ 2229 h 2431"/>
                <a:gd name="T90" fmla="*/ 417 w 5235"/>
                <a:gd name="T91" fmla="*/ 1943 h 2431"/>
                <a:gd name="T92" fmla="*/ 0 w 5235"/>
                <a:gd name="T93" fmla="*/ 0 h 2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35" h="2431">
                  <a:moveTo>
                    <a:pt x="3988" y="2051"/>
                  </a:moveTo>
                  <a:lnTo>
                    <a:pt x="3988" y="2051"/>
                  </a:lnTo>
                  <a:lnTo>
                    <a:pt x="3988" y="2051"/>
                  </a:lnTo>
                  <a:lnTo>
                    <a:pt x="3988" y="2051"/>
                  </a:lnTo>
                  <a:close/>
                  <a:moveTo>
                    <a:pt x="4011" y="1178"/>
                  </a:moveTo>
                  <a:lnTo>
                    <a:pt x="4011" y="1225"/>
                  </a:lnTo>
                  <a:lnTo>
                    <a:pt x="4202" y="1248"/>
                  </a:lnTo>
                  <a:lnTo>
                    <a:pt x="4202" y="1200"/>
                  </a:lnTo>
                  <a:lnTo>
                    <a:pt x="4011" y="1178"/>
                  </a:lnTo>
                  <a:close/>
                  <a:moveTo>
                    <a:pt x="3856" y="320"/>
                  </a:moveTo>
                  <a:lnTo>
                    <a:pt x="3856" y="1981"/>
                  </a:lnTo>
                  <a:lnTo>
                    <a:pt x="3949" y="1981"/>
                  </a:lnTo>
                  <a:lnTo>
                    <a:pt x="3949" y="1095"/>
                  </a:lnTo>
                  <a:lnTo>
                    <a:pt x="4793" y="1211"/>
                  </a:lnTo>
                  <a:lnTo>
                    <a:pt x="4381" y="320"/>
                  </a:lnTo>
                  <a:lnTo>
                    <a:pt x="3856" y="320"/>
                  </a:lnTo>
                  <a:close/>
                  <a:moveTo>
                    <a:pt x="0" y="0"/>
                  </a:moveTo>
                  <a:lnTo>
                    <a:pt x="3608" y="0"/>
                  </a:lnTo>
                  <a:lnTo>
                    <a:pt x="3608" y="1804"/>
                  </a:lnTo>
                  <a:lnTo>
                    <a:pt x="3752" y="1804"/>
                  </a:lnTo>
                  <a:lnTo>
                    <a:pt x="3752" y="217"/>
                  </a:lnTo>
                  <a:lnTo>
                    <a:pt x="4448" y="217"/>
                  </a:lnTo>
                  <a:lnTo>
                    <a:pt x="4916" y="1227"/>
                  </a:lnTo>
                  <a:lnTo>
                    <a:pt x="5132" y="1289"/>
                  </a:lnTo>
                  <a:lnTo>
                    <a:pt x="5235" y="1583"/>
                  </a:lnTo>
                  <a:lnTo>
                    <a:pt x="5235" y="2358"/>
                  </a:lnTo>
                  <a:lnTo>
                    <a:pt x="4812" y="2358"/>
                  </a:lnTo>
                  <a:lnTo>
                    <a:pt x="4817" y="2395"/>
                  </a:lnTo>
                  <a:lnTo>
                    <a:pt x="4819" y="2431"/>
                  </a:lnTo>
                  <a:lnTo>
                    <a:pt x="4715" y="2431"/>
                  </a:lnTo>
                  <a:lnTo>
                    <a:pt x="4710" y="2372"/>
                  </a:lnTo>
                  <a:lnTo>
                    <a:pt x="4698" y="2317"/>
                  </a:lnTo>
                  <a:lnTo>
                    <a:pt x="4677" y="2264"/>
                  </a:lnTo>
                  <a:lnTo>
                    <a:pt x="4650" y="2215"/>
                  </a:lnTo>
                  <a:lnTo>
                    <a:pt x="4617" y="2170"/>
                  </a:lnTo>
                  <a:lnTo>
                    <a:pt x="4577" y="2131"/>
                  </a:lnTo>
                  <a:lnTo>
                    <a:pt x="4532" y="2097"/>
                  </a:lnTo>
                  <a:lnTo>
                    <a:pt x="4485" y="2070"/>
                  </a:lnTo>
                  <a:lnTo>
                    <a:pt x="4431" y="2049"/>
                  </a:lnTo>
                  <a:lnTo>
                    <a:pt x="4375" y="2037"/>
                  </a:lnTo>
                  <a:lnTo>
                    <a:pt x="4316" y="2034"/>
                  </a:lnTo>
                  <a:lnTo>
                    <a:pt x="4257" y="2037"/>
                  </a:lnTo>
                  <a:lnTo>
                    <a:pt x="4202" y="2049"/>
                  </a:lnTo>
                  <a:lnTo>
                    <a:pt x="4148" y="2070"/>
                  </a:lnTo>
                  <a:lnTo>
                    <a:pt x="4100" y="2097"/>
                  </a:lnTo>
                  <a:lnTo>
                    <a:pt x="4055" y="2131"/>
                  </a:lnTo>
                  <a:lnTo>
                    <a:pt x="4016" y="2170"/>
                  </a:lnTo>
                  <a:lnTo>
                    <a:pt x="3982" y="2215"/>
                  </a:lnTo>
                  <a:lnTo>
                    <a:pt x="3955" y="2264"/>
                  </a:lnTo>
                  <a:lnTo>
                    <a:pt x="3934" y="2317"/>
                  </a:lnTo>
                  <a:lnTo>
                    <a:pt x="3922" y="2372"/>
                  </a:lnTo>
                  <a:lnTo>
                    <a:pt x="3917" y="2431"/>
                  </a:lnTo>
                  <a:lnTo>
                    <a:pt x="3814" y="2431"/>
                  </a:lnTo>
                  <a:lnTo>
                    <a:pt x="3817" y="2379"/>
                  </a:lnTo>
                  <a:lnTo>
                    <a:pt x="3825" y="2326"/>
                  </a:lnTo>
                  <a:lnTo>
                    <a:pt x="3837" y="2277"/>
                  </a:lnTo>
                  <a:lnTo>
                    <a:pt x="3856" y="2229"/>
                  </a:lnTo>
                  <a:lnTo>
                    <a:pt x="1668" y="2229"/>
                  </a:lnTo>
                  <a:lnTo>
                    <a:pt x="1686" y="2277"/>
                  </a:lnTo>
                  <a:lnTo>
                    <a:pt x="1700" y="2326"/>
                  </a:lnTo>
                  <a:lnTo>
                    <a:pt x="1708" y="2379"/>
                  </a:lnTo>
                  <a:lnTo>
                    <a:pt x="1711" y="2431"/>
                  </a:lnTo>
                  <a:lnTo>
                    <a:pt x="1606" y="2431"/>
                  </a:lnTo>
                  <a:lnTo>
                    <a:pt x="1603" y="2372"/>
                  </a:lnTo>
                  <a:lnTo>
                    <a:pt x="1590" y="2317"/>
                  </a:lnTo>
                  <a:lnTo>
                    <a:pt x="1570" y="2264"/>
                  </a:lnTo>
                  <a:lnTo>
                    <a:pt x="1543" y="2215"/>
                  </a:lnTo>
                  <a:lnTo>
                    <a:pt x="1509" y="2170"/>
                  </a:lnTo>
                  <a:lnTo>
                    <a:pt x="1469" y="2131"/>
                  </a:lnTo>
                  <a:lnTo>
                    <a:pt x="1425" y="2097"/>
                  </a:lnTo>
                  <a:lnTo>
                    <a:pt x="1376" y="2070"/>
                  </a:lnTo>
                  <a:lnTo>
                    <a:pt x="1323" y="2049"/>
                  </a:lnTo>
                  <a:lnTo>
                    <a:pt x="1267" y="2037"/>
                  </a:lnTo>
                  <a:lnTo>
                    <a:pt x="1209" y="2034"/>
                  </a:lnTo>
                  <a:lnTo>
                    <a:pt x="1150" y="2037"/>
                  </a:lnTo>
                  <a:lnTo>
                    <a:pt x="1093" y="2049"/>
                  </a:lnTo>
                  <a:lnTo>
                    <a:pt x="1040" y="2070"/>
                  </a:lnTo>
                  <a:lnTo>
                    <a:pt x="991" y="2097"/>
                  </a:lnTo>
                  <a:lnTo>
                    <a:pt x="946" y="2131"/>
                  </a:lnTo>
                  <a:lnTo>
                    <a:pt x="906" y="2170"/>
                  </a:lnTo>
                  <a:lnTo>
                    <a:pt x="873" y="2215"/>
                  </a:lnTo>
                  <a:lnTo>
                    <a:pt x="846" y="2264"/>
                  </a:lnTo>
                  <a:lnTo>
                    <a:pt x="825" y="2317"/>
                  </a:lnTo>
                  <a:lnTo>
                    <a:pt x="814" y="2372"/>
                  </a:lnTo>
                  <a:lnTo>
                    <a:pt x="809" y="2431"/>
                  </a:lnTo>
                  <a:lnTo>
                    <a:pt x="705" y="2431"/>
                  </a:lnTo>
                  <a:lnTo>
                    <a:pt x="708" y="2379"/>
                  </a:lnTo>
                  <a:lnTo>
                    <a:pt x="716" y="2326"/>
                  </a:lnTo>
                  <a:lnTo>
                    <a:pt x="730" y="2277"/>
                  </a:lnTo>
                  <a:lnTo>
                    <a:pt x="747" y="2229"/>
                  </a:lnTo>
                  <a:lnTo>
                    <a:pt x="417" y="2229"/>
                  </a:lnTo>
                  <a:lnTo>
                    <a:pt x="417" y="1943"/>
                  </a:lnTo>
                  <a:lnTo>
                    <a:pt x="0" y="194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124" name="Freeform 10">
              <a:extLst>
                <a:ext uri="{FF2B5EF4-FFF2-40B4-BE49-F238E27FC236}">
                  <a16:creationId xmlns:a16="http://schemas.microsoft.com/office/drawing/2014/main" id="{D048D935-F8C4-4CAF-87DF-36C98FFF58D0}"/>
                </a:ext>
              </a:extLst>
            </p:cNvPr>
            <p:cNvSpPr>
              <a:spLocks noEditPoints="1"/>
            </p:cNvSpPr>
            <p:nvPr/>
          </p:nvSpPr>
          <p:spPr bwMode="auto">
            <a:xfrm>
              <a:off x="5223" y="2950"/>
              <a:ext cx="354" cy="355"/>
            </a:xfrm>
            <a:custGeom>
              <a:avLst/>
              <a:gdLst>
                <a:gd name="T0" fmla="*/ 311 w 710"/>
                <a:gd name="T1" fmla="*/ 109 h 710"/>
                <a:gd name="T2" fmla="*/ 229 w 710"/>
                <a:gd name="T3" fmla="*/ 139 h 710"/>
                <a:gd name="T4" fmla="*/ 164 w 710"/>
                <a:gd name="T5" fmla="*/ 195 h 710"/>
                <a:gd name="T6" fmla="*/ 120 w 710"/>
                <a:gd name="T7" fmla="*/ 268 h 710"/>
                <a:gd name="T8" fmla="*/ 104 w 710"/>
                <a:gd name="T9" fmla="*/ 355 h 710"/>
                <a:gd name="T10" fmla="*/ 120 w 710"/>
                <a:gd name="T11" fmla="*/ 443 h 710"/>
                <a:gd name="T12" fmla="*/ 164 w 710"/>
                <a:gd name="T13" fmla="*/ 518 h 710"/>
                <a:gd name="T14" fmla="*/ 229 w 710"/>
                <a:gd name="T15" fmla="*/ 572 h 710"/>
                <a:gd name="T16" fmla="*/ 311 w 710"/>
                <a:gd name="T17" fmla="*/ 602 h 710"/>
                <a:gd name="T18" fmla="*/ 400 w 710"/>
                <a:gd name="T19" fmla="*/ 602 h 710"/>
                <a:gd name="T20" fmla="*/ 482 w 710"/>
                <a:gd name="T21" fmla="*/ 572 h 710"/>
                <a:gd name="T22" fmla="*/ 548 w 710"/>
                <a:gd name="T23" fmla="*/ 518 h 710"/>
                <a:gd name="T24" fmla="*/ 590 w 710"/>
                <a:gd name="T25" fmla="*/ 443 h 710"/>
                <a:gd name="T26" fmla="*/ 606 w 710"/>
                <a:gd name="T27" fmla="*/ 355 h 710"/>
                <a:gd name="T28" fmla="*/ 590 w 710"/>
                <a:gd name="T29" fmla="*/ 268 h 710"/>
                <a:gd name="T30" fmla="*/ 548 w 710"/>
                <a:gd name="T31" fmla="*/ 195 h 710"/>
                <a:gd name="T32" fmla="*/ 482 w 710"/>
                <a:gd name="T33" fmla="*/ 139 h 710"/>
                <a:gd name="T34" fmla="*/ 400 w 710"/>
                <a:gd name="T35" fmla="*/ 109 h 710"/>
                <a:gd name="T36" fmla="*/ 355 w 710"/>
                <a:gd name="T37" fmla="*/ 0 h 710"/>
                <a:gd name="T38" fmla="*/ 468 w 710"/>
                <a:gd name="T39" fmla="*/ 20 h 710"/>
                <a:gd name="T40" fmla="*/ 565 w 710"/>
                <a:gd name="T41" fmla="*/ 69 h 710"/>
                <a:gd name="T42" fmla="*/ 641 w 710"/>
                <a:gd name="T43" fmla="*/ 147 h 710"/>
                <a:gd name="T44" fmla="*/ 692 w 710"/>
                <a:gd name="T45" fmla="*/ 244 h 710"/>
                <a:gd name="T46" fmla="*/ 710 w 710"/>
                <a:gd name="T47" fmla="*/ 355 h 710"/>
                <a:gd name="T48" fmla="*/ 692 w 710"/>
                <a:gd name="T49" fmla="*/ 468 h 710"/>
                <a:gd name="T50" fmla="*/ 641 w 710"/>
                <a:gd name="T51" fmla="*/ 565 h 710"/>
                <a:gd name="T52" fmla="*/ 565 w 710"/>
                <a:gd name="T53" fmla="*/ 642 h 710"/>
                <a:gd name="T54" fmla="*/ 468 w 710"/>
                <a:gd name="T55" fmla="*/ 693 h 710"/>
                <a:gd name="T56" fmla="*/ 355 w 710"/>
                <a:gd name="T57" fmla="*/ 710 h 710"/>
                <a:gd name="T58" fmla="*/ 244 w 710"/>
                <a:gd name="T59" fmla="*/ 693 h 710"/>
                <a:gd name="T60" fmla="*/ 145 w 710"/>
                <a:gd name="T61" fmla="*/ 642 h 710"/>
                <a:gd name="T62" fmla="*/ 69 w 710"/>
                <a:gd name="T63" fmla="*/ 565 h 710"/>
                <a:gd name="T64" fmla="*/ 18 w 710"/>
                <a:gd name="T65" fmla="*/ 468 h 710"/>
                <a:gd name="T66" fmla="*/ 0 w 710"/>
                <a:gd name="T67" fmla="*/ 355 h 710"/>
                <a:gd name="T68" fmla="*/ 18 w 710"/>
                <a:gd name="T69" fmla="*/ 244 h 710"/>
                <a:gd name="T70" fmla="*/ 69 w 710"/>
                <a:gd name="T71" fmla="*/ 147 h 710"/>
                <a:gd name="T72" fmla="*/ 145 w 710"/>
                <a:gd name="T73" fmla="*/ 69 h 710"/>
                <a:gd name="T74" fmla="*/ 244 w 710"/>
                <a:gd name="T75" fmla="*/ 20 h 710"/>
                <a:gd name="T76" fmla="*/ 355 w 710"/>
                <a:gd name="T77"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10" h="710">
                  <a:moveTo>
                    <a:pt x="355" y="105"/>
                  </a:moveTo>
                  <a:lnTo>
                    <a:pt x="311" y="109"/>
                  </a:lnTo>
                  <a:lnTo>
                    <a:pt x="268" y="121"/>
                  </a:lnTo>
                  <a:lnTo>
                    <a:pt x="229" y="139"/>
                  </a:lnTo>
                  <a:lnTo>
                    <a:pt x="194" y="164"/>
                  </a:lnTo>
                  <a:lnTo>
                    <a:pt x="164" y="195"/>
                  </a:lnTo>
                  <a:lnTo>
                    <a:pt x="139" y="230"/>
                  </a:lnTo>
                  <a:lnTo>
                    <a:pt x="120" y="268"/>
                  </a:lnTo>
                  <a:lnTo>
                    <a:pt x="109" y="311"/>
                  </a:lnTo>
                  <a:lnTo>
                    <a:pt x="104" y="355"/>
                  </a:lnTo>
                  <a:lnTo>
                    <a:pt x="109" y="401"/>
                  </a:lnTo>
                  <a:lnTo>
                    <a:pt x="120" y="443"/>
                  </a:lnTo>
                  <a:lnTo>
                    <a:pt x="139" y="483"/>
                  </a:lnTo>
                  <a:lnTo>
                    <a:pt x="164" y="518"/>
                  </a:lnTo>
                  <a:lnTo>
                    <a:pt x="194" y="548"/>
                  </a:lnTo>
                  <a:lnTo>
                    <a:pt x="229" y="572"/>
                  </a:lnTo>
                  <a:lnTo>
                    <a:pt x="268" y="591"/>
                  </a:lnTo>
                  <a:lnTo>
                    <a:pt x="311" y="602"/>
                  </a:lnTo>
                  <a:lnTo>
                    <a:pt x="355" y="607"/>
                  </a:lnTo>
                  <a:lnTo>
                    <a:pt x="400" y="602"/>
                  </a:lnTo>
                  <a:lnTo>
                    <a:pt x="443" y="591"/>
                  </a:lnTo>
                  <a:lnTo>
                    <a:pt x="482" y="572"/>
                  </a:lnTo>
                  <a:lnTo>
                    <a:pt x="517" y="548"/>
                  </a:lnTo>
                  <a:lnTo>
                    <a:pt x="548" y="518"/>
                  </a:lnTo>
                  <a:lnTo>
                    <a:pt x="571" y="483"/>
                  </a:lnTo>
                  <a:lnTo>
                    <a:pt x="590" y="443"/>
                  </a:lnTo>
                  <a:lnTo>
                    <a:pt x="602" y="401"/>
                  </a:lnTo>
                  <a:lnTo>
                    <a:pt x="606" y="355"/>
                  </a:lnTo>
                  <a:lnTo>
                    <a:pt x="602" y="311"/>
                  </a:lnTo>
                  <a:lnTo>
                    <a:pt x="590" y="268"/>
                  </a:lnTo>
                  <a:lnTo>
                    <a:pt x="571" y="230"/>
                  </a:lnTo>
                  <a:lnTo>
                    <a:pt x="548" y="195"/>
                  </a:lnTo>
                  <a:lnTo>
                    <a:pt x="517" y="164"/>
                  </a:lnTo>
                  <a:lnTo>
                    <a:pt x="482" y="139"/>
                  </a:lnTo>
                  <a:lnTo>
                    <a:pt x="443" y="121"/>
                  </a:lnTo>
                  <a:lnTo>
                    <a:pt x="400" y="109"/>
                  </a:lnTo>
                  <a:lnTo>
                    <a:pt x="355" y="105"/>
                  </a:lnTo>
                  <a:close/>
                  <a:moveTo>
                    <a:pt x="355" y="0"/>
                  </a:moveTo>
                  <a:lnTo>
                    <a:pt x="412" y="5"/>
                  </a:lnTo>
                  <a:lnTo>
                    <a:pt x="468" y="20"/>
                  </a:lnTo>
                  <a:lnTo>
                    <a:pt x="519" y="40"/>
                  </a:lnTo>
                  <a:lnTo>
                    <a:pt x="565" y="69"/>
                  </a:lnTo>
                  <a:lnTo>
                    <a:pt x="606" y="105"/>
                  </a:lnTo>
                  <a:lnTo>
                    <a:pt x="641" y="147"/>
                  </a:lnTo>
                  <a:lnTo>
                    <a:pt x="670" y="193"/>
                  </a:lnTo>
                  <a:lnTo>
                    <a:pt x="692" y="244"/>
                  </a:lnTo>
                  <a:lnTo>
                    <a:pt x="705" y="298"/>
                  </a:lnTo>
                  <a:lnTo>
                    <a:pt x="710" y="355"/>
                  </a:lnTo>
                  <a:lnTo>
                    <a:pt x="705" y="413"/>
                  </a:lnTo>
                  <a:lnTo>
                    <a:pt x="692" y="468"/>
                  </a:lnTo>
                  <a:lnTo>
                    <a:pt x="670" y="519"/>
                  </a:lnTo>
                  <a:lnTo>
                    <a:pt x="641" y="565"/>
                  </a:lnTo>
                  <a:lnTo>
                    <a:pt x="606" y="607"/>
                  </a:lnTo>
                  <a:lnTo>
                    <a:pt x="565" y="642"/>
                  </a:lnTo>
                  <a:lnTo>
                    <a:pt x="519" y="670"/>
                  </a:lnTo>
                  <a:lnTo>
                    <a:pt x="468" y="693"/>
                  </a:lnTo>
                  <a:lnTo>
                    <a:pt x="412" y="705"/>
                  </a:lnTo>
                  <a:lnTo>
                    <a:pt x="355" y="710"/>
                  </a:lnTo>
                  <a:lnTo>
                    <a:pt x="298" y="705"/>
                  </a:lnTo>
                  <a:lnTo>
                    <a:pt x="244" y="693"/>
                  </a:lnTo>
                  <a:lnTo>
                    <a:pt x="193" y="670"/>
                  </a:lnTo>
                  <a:lnTo>
                    <a:pt x="145" y="642"/>
                  </a:lnTo>
                  <a:lnTo>
                    <a:pt x="104" y="607"/>
                  </a:lnTo>
                  <a:lnTo>
                    <a:pt x="69" y="565"/>
                  </a:lnTo>
                  <a:lnTo>
                    <a:pt x="40" y="519"/>
                  </a:lnTo>
                  <a:lnTo>
                    <a:pt x="18" y="468"/>
                  </a:lnTo>
                  <a:lnTo>
                    <a:pt x="5" y="413"/>
                  </a:lnTo>
                  <a:lnTo>
                    <a:pt x="0" y="355"/>
                  </a:lnTo>
                  <a:lnTo>
                    <a:pt x="5" y="298"/>
                  </a:lnTo>
                  <a:lnTo>
                    <a:pt x="18" y="244"/>
                  </a:lnTo>
                  <a:lnTo>
                    <a:pt x="40" y="193"/>
                  </a:lnTo>
                  <a:lnTo>
                    <a:pt x="69" y="147"/>
                  </a:lnTo>
                  <a:lnTo>
                    <a:pt x="104" y="105"/>
                  </a:lnTo>
                  <a:lnTo>
                    <a:pt x="145" y="69"/>
                  </a:lnTo>
                  <a:lnTo>
                    <a:pt x="193" y="40"/>
                  </a:lnTo>
                  <a:lnTo>
                    <a:pt x="244" y="20"/>
                  </a:lnTo>
                  <a:lnTo>
                    <a:pt x="298" y="5"/>
                  </a:lnTo>
                  <a:lnTo>
                    <a:pt x="35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125" name="Freeform 11">
              <a:extLst>
                <a:ext uri="{FF2B5EF4-FFF2-40B4-BE49-F238E27FC236}">
                  <a16:creationId xmlns:a16="http://schemas.microsoft.com/office/drawing/2014/main" id="{8F00300E-438A-4FB5-B0F8-905D5286E24C}"/>
                </a:ext>
              </a:extLst>
            </p:cNvPr>
            <p:cNvSpPr>
              <a:spLocks/>
            </p:cNvSpPr>
            <p:nvPr/>
          </p:nvSpPr>
          <p:spPr bwMode="auto">
            <a:xfrm>
              <a:off x="5327" y="3055"/>
              <a:ext cx="112" cy="112"/>
            </a:xfrm>
            <a:custGeom>
              <a:avLst/>
              <a:gdLst>
                <a:gd name="T0" fmla="*/ 46 w 224"/>
                <a:gd name="T1" fmla="*/ 0 h 223"/>
                <a:gd name="T2" fmla="*/ 119 w 224"/>
                <a:gd name="T3" fmla="*/ 74 h 223"/>
                <a:gd name="T4" fmla="*/ 140 w 224"/>
                <a:gd name="T5" fmla="*/ 69 h 223"/>
                <a:gd name="T6" fmla="*/ 162 w 224"/>
                <a:gd name="T7" fmla="*/ 69 h 223"/>
                <a:gd name="T8" fmla="*/ 183 w 224"/>
                <a:gd name="T9" fmla="*/ 77 h 223"/>
                <a:gd name="T10" fmla="*/ 202 w 224"/>
                <a:gd name="T11" fmla="*/ 91 h 223"/>
                <a:gd name="T12" fmla="*/ 216 w 224"/>
                <a:gd name="T13" fmla="*/ 110 h 223"/>
                <a:gd name="T14" fmla="*/ 224 w 224"/>
                <a:gd name="T15" fmla="*/ 134 h 223"/>
                <a:gd name="T16" fmla="*/ 224 w 224"/>
                <a:gd name="T17" fmla="*/ 158 h 223"/>
                <a:gd name="T18" fmla="*/ 216 w 224"/>
                <a:gd name="T19" fmla="*/ 180 h 223"/>
                <a:gd name="T20" fmla="*/ 202 w 224"/>
                <a:gd name="T21" fmla="*/ 201 h 223"/>
                <a:gd name="T22" fmla="*/ 181 w 224"/>
                <a:gd name="T23" fmla="*/ 215 h 223"/>
                <a:gd name="T24" fmla="*/ 159 w 224"/>
                <a:gd name="T25" fmla="*/ 223 h 223"/>
                <a:gd name="T26" fmla="*/ 135 w 224"/>
                <a:gd name="T27" fmla="*/ 223 h 223"/>
                <a:gd name="T28" fmla="*/ 111 w 224"/>
                <a:gd name="T29" fmla="*/ 215 h 223"/>
                <a:gd name="T30" fmla="*/ 90 w 224"/>
                <a:gd name="T31" fmla="*/ 201 h 223"/>
                <a:gd name="T32" fmla="*/ 78 w 224"/>
                <a:gd name="T33" fmla="*/ 182 h 223"/>
                <a:gd name="T34" fmla="*/ 70 w 224"/>
                <a:gd name="T35" fmla="*/ 161 h 223"/>
                <a:gd name="T36" fmla="*/ 68 w 224"/>
                <a:gd name="T37" fmla="*/ 140 h 223"/>
                <a:gd name="T38" fmla="*/ 73 w 224"/>
                <a:gd name="T39" fmla="*/ 118 h 223"/>
                <a:gd name="T40" fmla="*/ 0 w 224"/>
                <a:gd name="T41" fmla="*/ 45 h 223"/>
                <a:gd name="T42" fmla="*/ 12 w 224"/>
                <a:gd name="T43" fmla="*/ 28 h 223"/>
                <a:gd name="T44" fmla="*/ 28 w 224"/>
                <a:gd name="T45" fmla="*/ 12 h 223"/>
                <a:gd name="T46" fmla="*/ 46 w 224"/>
                <a:gd name="T4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223">
                  <a:moveTo>
                    <a:pt x="46" y="0"/>
                  </a:moveTo>
                  <a:lnTo>
                    <a:pt x="119" y="74"/>
                  </a:lnTo>
                  <a:lnTo>
                    <a:pt x="140" y="69"/>
                  </a:lnTo>
                  <a:lnTo>
                    <a:pt x="162" y="69"/>
                  </a:lnTo>
                  <a:lnTo>
                    <a:pt x="183" y="77"/>
                  </a:lnTo>
                  <a:lnTo>
                    <a:pt x="202" y="91"/>
                  </a:lnTo>
                  <a:lnTo>
                    <a:pt x="216" y="110"/>
                  </a:lnTo>
                  <a:lnTo>
                    <a:pt x="224" y="134"/>
                  </a:lnTo>
                  <a:lnTo>
                    <a:pt x="224" y="158"/>
                  </a:lnTo>
                  <a:lnTo>
                    <a:pt x="216" y="180"/>
                  </a:lnTo>
                  <a:lnTo>
                    <a:pt x="202" y="201"/>
                  </a:lnTo>
                  <a:lnTo>
                    <a:pt x="181" y="215"/>
                  </a:lnTo>
                  <a:lnTo>
                    <a:pt x="159" y="223"/>
                  </a:lnTo>
                  <a:lnTo>
                    <a:pt x="135" y="223"/>
                  </a:lnTo>
                  <a:lnTo>
                    <a:pt x="111" y="215"/>
                  </a:lnTo>
                  <a:lnTo>
                    <a:pt x="90" y="201"/>
                  </a:lnTo>
                  <a:lnTo>
                    <a:pt x="78" y="182"/>
                  </a:lnTo>
                  <a:lnTo>
                    <a:pt x="70" y="161"/>
                  </a:lnTo>
                  <a:lnTo>
                    <a:pt x="68" y="140"/>
                  </a:lnTo>
                  <a:lnTo>
                    <a:pt x="73" y="118"/>
                  </a:lnTo>
                  <a:lnTo>
                    <a:pt x="0" y="45"/>
                  </a:lnTo>
                  <a:lnTo>
                    <a:pt x="12" y="28"/>
                  </a:lnTo>
                  <a:lnTo>
                    <a:pt x="28" y="12"/>
                  </a:lnTo>
                  <a:lnTo>
                    <a:pt x="4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126" name="Freeform 12">
              <a:extLst>
                <a:ext uri="{FF2B5EF4-FFF2-40B4-BE49-F238E27FC236}">
                  <a16:creationId xmlns:a16="http://schemas.microsoft.com/office/drawing/2014/main" id="{E4728EDE-D1C7-4722-A62F-0422F08EA952}"/>
                </a:ext>
              </a:extLst>
            </p:cNvPr>
            <p:cNvSpPr>
              <a:spLocks noEditPoints="1"/>
            </p:cNvSpPr>
            <p:nvPr/>
          </p:nvSpPr>
          <p:spPr bwMode="auto">
            <a:xfrm>
              <a:off x="3669" y="2950"/>
              <a:ext cx="355" cy="355"/>
            </a:xfrm>
            <a:custGeom>
              <a:avLst/>
              <a:gdLst>
                <a:gd name="T0" fmla="*/ 320 w 709"/>
                <a:gd name="T1" fmla="*/ 107 h 710"/>
                <a:gd name="T2" fmla="*/ 245 w 709"/>
                <a:gd name="T3" fmla="*/ 129 h 710"/>
                <a:gd name="T4" fmla="*/ 181 w 709"/>
                <a:gd name="T5" fmla="*/ 174 h 710"/>
                <a:gd name="T6" fmla="*/ 134 w 709"/>
                <a:gd name="T7" fmla="*/ 238 h 710"/>
                <a:gd name="T8" fmla="*/ 107 w 709"/>
                <a:gd name="T9" fmla="*/ 311 h 710"/>
                <a:gd name="T10" fmla="*/ 105 w 709"/>
                <a:gd name="T11" fmla="*/ 390 h 710"/>
                <a:gd name="T12" fmla="*/ 134 w 709"/>
                <a:gd name="T13" fmla="*/ 476 h 710"/>
                <a:gd name="T14" fmla="*/ 189 w 709"/>
                <a:gd name="T15" fmla="*/ 545 h 710"/>
                <a:gd name="T16" fmla="*/ 264 w 709"/>
                <a:gd name="T17" fmla="*/ 591 h 710"/>
                <a:gd name="T18" fmla="*/ 353 w 709"/>
                <a:gd name="T19" fmla="*/ 607 h 710"/>
                <a:gd name="T20" fmla="*/ 433 w 709"/>
                <a:gd name="T21" fmla="*/ 594 h 710"/>
                <a:gd name="T22" fmla="*/ 509 w 709"/>
                <a:gd name="T23" fmla="*/ 553 h 710"/>
                <a:gd name="T24" fmla="*/ 566 w 709"/>
                <a:gd name="T25" fmla="*/ 490 h 710"/>
                <a:gd name="T26" fmla="*/ 598 w 709"/>
                <a:gd name="T27" fmla="*/ 411 h 710"/>
                <a:gd name="T28" fmla="*/ 603 w 709"/>
                <a:gd name="T29" fmla="*/ 322 h 710"/>
                <a:gd name="T30" fmla="*/ 574 w 709"/>
                <a:gd name="T31" fmla="*/ 236 h 710"/>
                <a:gd name="T32" fmla="*/ 518 w 709"/>
                <a:gd name="T33" fmla="*/ 168 h 710"/>
                <a:gd name="T34" fmla="*/ 444 w 709"/>
                <a:gd name="T35" fmla="*/ 121 h 710"/>
                <a:gd name="T36" fmla="*/ 355 w 709"/>
                <a:gd name="T37" fmla="*/ 105 h 710"/>
                <a:gd name="T38" fmla="*/ 406 w 709"/>
                <a:gd name="T39" fmla="*/ 5 h 710"/>
                <a:gd name="T40" fmla="*/ 503 w 709"/>
                <a:gd name="T41" fmla="*/ 34 h 710"/>
                <a:gd name="T42" fmla="*/ 587 w 709"/>
                <a:gd name="T43" fmla="*/ 88 h 710"/>
                <a:gd name="T44" fmla="*/ 652 w 709"/>
                <a:gd name="T45" fmla="*/ 163 h 710"/>
                <a:gd name="T46" fmla="*/ 695 w 709"/>
                <a:gd name="T47" fmla="*/ 257 h 710"/>
                <a:gd name="T48" fmla="*/ 709 w 709"/>
                <a:gd name="T49" fmla="*/ 365 h 710"/>
                <a:gd name="T50" fmla="*/ 689 w 709"/>
                <a:gd name="T51" fmla="*/ 475 h 710"/>
                <a:gd name="T52" fmla="*/ 636 w 709"/>
                <a:gd name="T53" fmla="*/ 570 h 710"/>
                <a:gd name="T54" fmla="*/ 558 w 709"/>
                <a:gd name="T55" fmla="*/ 646 h 710"/>
                <a:gd name="T56" fmla="*/ 458 w 709"/>
                <a:gd name="T57" fmla="*/ 694 h 710"/>
                <a:gd name="T58" fmla="*/ 353 w 709"/>
                <a:gd name="T59" fmla="*/ 710 h 710"/>
                <a:gd name="T60" fmla="*/ 253 w 709"/>
                <a:gd name="T61" fmla="*/ 696 h 710"/>
                <a:gd name="T62" fmla="*/ 162 w 709"/>
                <a:gd name="T63" fmla="*/ 654 h 710"/>
                <a:gd name="T64" fmla="*/ 86 w 709"/>
                <a:gd name="T65" fmla="*/ 589 h 710"/>
                <a:gd name="T66" fmla="*/ 32 w 709"/>
                <a:gd name="T67" fmla="*/ 503 h 710"/>
                <a:gd name="T68" fmla="*/ 3 w 709"/>
                <a:gd name="T69" fmla="*/ 403 h 710"/>
                <a:gd name="T70" fmla="*/ 5 w 709"/>
                <a:gd name="T71" fmla="*/ 290 h 710"/>
                <a:gd name="T72" fmla="*/ 41 w 709"/>
                <a:gd name="T73" fmla="*/ 187 h 710"/>
                <a:gd name="T74" fmla="*/ 108 w 709"/>
                <a:gd name="T75" fmla="*/ 101 h 710"/>
                <a:gd name="T76" fmla="*/ 197 w 709"/>
                <a:gd name="T77" fmla="*/ 37 h 710"/>
                <a:gd name="T78" fmla="*/ 305 w 709"/>
                <a:gd name="T79" fmla="*/ 4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9" h="710">
                  <a:moveTo>
                    <a:pt x="355" y="105"/>
                  </a:moveTo>
                  <a:lnTo>
                    <a:pt x="320" y="107"/>
                  </a:lnTo>
                  <a:lnTo>
                    <a:pt x="281" y="115"/>
                  </a:lnTo>
                  <a:lnTo>
                    <a:pt x="245" y="129"/>
                  </a:lnTo>
                  <a:lnTo>
                    <a:pt x="212" y="150"/>
                  </a:lnTo>
                  <a:lnTo>
                    <a:pt x="181" y="174"/>
                  </a:lnTo>
                  <a:lnTo>
                    <a:pt x="154" y="204"/>
                  </a:lnTo>
                  <a:lnTo>
                    <a:pt x="134" y="238"/>
                  </a:lnTo>
                  <a:lnTo>
                    <a:pt x="118" y="273"/>
                  </a:lnTo>
                  <a:lnTo>
                    <a:pt x="107" y="311"/>
                  </a:lnTo>
                  <a:lnTo>
                    <a:pt x="103" y="350"/>
                  </a:lnTo>
                  <a:lnTo>
                    <a:pt x="105" y="390"/>
                  </a:lnTo>
                  <a:lnTo>
                    <a:pt x="116" y="435"/>
                  </a:lnTo>
                  <a:lnTo>
                    <a:pt x="134" y="476"/>
                  </a:lnTo>
                  <a:lnTo>
                    <a:pt x="159" y="513"/>
                  </a:lnTo>
                  <a:lnTo>
                    <a:pt x="189" y="545"/>
                  </a:lnTo>
                  <a:lnTo>
                    <a:pt x="224" y="570"/>
                  </a:lnTo>
                  <a:lnTo>
                    <a:pt x="264" y="591"/>
                  </a:lnTo>
                  <a:lnTo>
                    <a:pt x="309" y="602"/>
                  </a:lnTo>
                  <a:lnTo>
                    <a:pt x="353" y="607"/>
                  </a:lnTo>
                  <a:lnTo>
                    <a:pt x="388" y="603"/>
                  </a:lnTo>
                  <a:lnTo>
                    <a:pt x="433" y="594"/>
                  </a:lnTo>
                  <a:lnTo>
                    <a:pt x="472" y="576"/>
                  </a:lnTo>
                  <a:lnTo>
                    <a:pt x="509" y="553"/>
                  </a:lnTo>
                  <a:lnTo>
                    <a:pt x="539" y="524"/>
                  </a:lnTo>
                  <a:lnTo>
                    <a:pt x="566" y="490"/>
                  </a:lnTo>
                  <a:lnTo>
                    <a:pt x="585" y="452"/>
                  </a:lnTo>
                  <a:lnTo>
                    <a:pt x="598" y="411"/>
                  </a:lnTo>
                  <a:lnTo>
                    <a:pt x="604" y="366"/>
                  </a:lnTo>
                  <a:lnTo>
                    <a:pt x="603" y="322"/>
                  </a:lnTo>
                  <a:lnTo>
                    <a:pt x="592" y="277"/>
                  </a:lnTo>
                  <a:lnTo>
                    <a:pt x="574" y="236"/>
                  </a:lnTo>
                  <a:lnTo>
                    <a:pt x="549" y="199"/>
                  </a:lnTo>
                  <a:lnTo>
                    <a:pt x="518" y="168"/>
                  </a:lnTo>
                  <a:lnTo>
                    <a:pt x="483" y="140"/>
                  </a:lnTo>
                  <a:lnTo>
                    <a:pt x="444" y="121"/>
                  </a:lnTo>
                  <a:lnTo>
                    <a:pt x="401" y="109"/>
                  </a:lnTo>
                  <a:lnTo>
                    <a:pt x="355" y="105"/>
                  </a:lnTo>
                  <a:close/>
                  <a:moveTo>
                    <a:pt x="355" y="0"/>
                  </a:moveTo>
                  <a:lnTo>
                    <a:pt x="406" y="5"/>
                  </a:lnTo>
                  <a:lnTo>
                    <a:pt x="456" y="16"/>
                  </a:lnTo>
                  <a:lnTo>
                    <a:pt x="503" y="34"/>
                  </a:lnTo>
                  <a:lnTo>
                    <a:pt x="547" y="58"/>
                  </a:lnTo>
                  <a:lnTo>
                    <a:pt x="587" y="88"/>
                  </a:lnTo>
                  <a:lnTo>
                    <a:pt x="622" y="123"/>
                  </a:lnTo>
                  <a:lnTo>
                    <a:pt x="652" y="163"/>
                  </a:lnTo>
                  <a:lnTo>
                    <a:pt x="676" y="207"/>
                  </a:lnTo>
                  <a:lnTo>
                    <a:pt x="695" y="257"/>
                  </a:lnTo>
                  <a:lnTo>
                    <a:pt x="706" y="308"/>
                  </a:lnTo>
                  <a:lnTo>
                    <a:pt x="709" y="365"/>
                  </a:lnTo>
                  <a:lnTo>
                    <a:pt x="703" y="422"/>
                  </a:lnTo>
                  <a:lnTo>
                    <a:pt x="689" y="475"/>
                  </a:lnTo>
                  <a:lnTo>
                    <a:pt x="666" y="524"/>
                  </a:lnTo>
                  <a:lnTo>
                    <a:pt x="636" y="570"/>
                  </a:lnTo>
                  <a:lnTo>
                    <a:pt x="600" y="611"/>
                  </a:lnTo>
                  <a:lnTo>
                    <a:pt x="558" y="646"/>
                  </a:lnTo>
                  <a:lnTo>
                    <a:pt x="510" y="673"/>
                  </a:lnTo>
                  <a:lnTo>
                    <a:pt x="458" y="694"/>
                  </a:lnTo>
                  <a:lnTo>
                    <a:pt x="402" y="707"/>
                  </a:lnTo>
                  <a:lnTo>
                    <a:pt x="353" y="710"/>
                  </a:lnTo>
                  <a:lnTo>
                    <a:pt x="302" y="707"/>
                  </a:lnTo>
                  <a:lnTo>
                    <a:pt x="253" y="696"/>
                  </a:lnTo>
                  <a:lnTo>
                    <a:pt x="205" y="678"/>
                  </a:lnTo>
                  <a:lnTo>
                    <a:pt x="162" y="654"/>
                  </a:lnTo>
                  <a:lnTo>
                    <a:pt x="122" y="624"/>
                  </a:lnTo>
                  <a:lnTo>
                    <a:pt x="86" y="589"/>
                  </a:lnTo>
                  <a:lnTo>
                    <a:pt x="56" y="548"/>
                  </a:lnTo>
                  <a:lnTo>
                    <a:pt x="32" y="503"/>
                  </a:lnTo>
                  <a:lnTo>
                    <a:pt x="14" y="455"/>
                  </a:lnTo>
                  <a:lnTo>
                    <a:pt x="3" y="403"/>
                  </a:lnTo>
                  <a:lnTo>
                    <a:pt x="0" y="346"/>
                  </a:lnTo>
                  <a:lnTo>
                    <a:pt x="5" y="290"/>
                  </a:lnTo>
                  <a:lnTo>
                    <a:pt x="19" y="238"/>
                  </a:lnTo>
                  <a:lnTo>
                    <a:pt x="41" y="187"/>
                  </a:lnTo>
                  <a:lnTo>
                    <a:pt x="72" y="140"/>
                  </a:lnTo>
                  <a:lnTo>
                    <a:pt x="108" y="101"/>
                  </a:lnTo>
                  <a:lnTo>
                    <a:pt x="149" y="66"/>
                  </a:lnTo>
                  <a:lnTo>
                    <a:pt x="197" y="37"/>
                  </a:lnTo>
                  <a:lnTo>
                    <a:pt x="250" y="16"/>
                  </a:lnTo>
                  <a:lnTo>
                    <a:pt x="305" y="4"/>
                  </a:lnTo>
                  <a:lnTo>
                    <a:pt x="35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127" name="Freeform 13">
              <a:extLst>
                <a:ext uri="{FF2B5EF4-FFF2-40B4-BE49-F238E27FC236}">
                  <a16:creationId xmlns:a16="http://schemas.microsoft.com/office/drawing/2014/main" id="{F1A14334-DE88-4F53-B49B-3D4F6911A874}"/>
                </a:ext>
              </a:extLst>
            </p:cNvPr>
            <p:cNvSpPr>
              <a:spLocks/>
            </p:cNvSpPr>
            <p:nvPr/>
          </p:nvSpPr>
          <p:spPr bwMode="auto">
            <a:xfrm>
              <a:off x="3807" y="3049"/>
              <a:ext cx="105" cy="118"/>
            </a:xfrm>
            <a:custGeom>
              <a:avLst/>
              <a:gdLst>
                <a:gd name="T0" fmla="*/ 157 w 208"/>
                <a:gd name="T1" fmla="*/ 0 h 235"/>
                <a:gd name="T2" fmla="*/ 176 w 208"/>
                <a:gd name="T3" fmla="*/ 9 h 235"/>
                <a:gd name="T4" fmla="*/ 194 w 208"/>
                <a:gd name="T5" fmla="*/ 22 h 235"/>
                <a:gd name="T6" fmla="*/ 208 w 208"/>
                <a:gd name="T7" fmla="*/ 38 h 235"/>
                <a:gd name="T8" fmla="*/ 146 w 208"/>
                <a:gd name="T9" fmla="*/ 121 h 235"/>
                <a:gd name="T10" fmla="*/ 152 w 208"/>
                <a:gd name="T11" fmla="*/ 141 h 235"/>
                <a:gd name="T12" fmla="*/ 156 w 208"/>
                <a:gd name="T13" fmla="*/ 164 h 235"/>
                <a:gd name="T14" fmla="*/ 151 w 208"/>
                <a:gd name="T15" fmla="*/ 184 h 235"/>
                <a:gd name="T16" fmla="*/ 140 w 208"/>
                <a:gd name="T17" fmla="*/ 205 h 235"/>
                <a:gd name="T18" fmla="*/ 121 w 208"/>
                <a:gd name="T19" fmla="*/ 222 h 235"/>
                <a:gd name="T20" fmla="*/ 100 w 208"/>
                <a:gd name="T21" fmla="*/ 232 h 235"/>
                <a:gd name="T22" fmla="*/ 76 w 208"/>
                <a:gd name="T23" fmla="*/ 235 h 235"/>
                <a:gd name="T24" fmla="*/ 52 w 208"/>
                <a:gd name="T25" fmla="*/ 232 h 235"/>
                <a:gd name="T26" fmla="*/ 30 w 208"/>
                <a:gd name="T27" fmla="*/ 219 h 235"/>
                <a:gd name="T28" fmla="*/ 12 w 208"/>
                <a:gd name="T29" fmla="*/ 202 h 235"/>
                <a:gd name="T30" fmla="*/ 3 w 208"/>
                <a:gd name="T31" fmla="*/ 180 h 235"/>
                <a:gd name="T32" fmla="*/ 0 w 208"/>
                <a:gd name="T33" fmla="*/ 156 h 235"/>
                <a:gd name="T34" fmla="*/ 3 w 208"/>
                <a:gd name="T35" fmla="*/ 132 h 235"/>
                <a:gd name="T36" fmla="*/ 16 w 208"/>
                <a:gd name="T37" fmla="*/ 111 h 235"/>
                <a:gd name="T38" fmla="*/ 32 w 208"/>
                <a:gd name="T39" fmla="*/ 94 h 235"/>
                <a:gd name="T40" fmla="*/ 51 w 208"/>
                <a:gd name="T41" fmla="*/ 84 h 235"/>
                <a:gd name="T42" fmla="*/ 73 w 208"/>
                <a:gd name="T43" fmla="*/ 79 h 235"/>
                <a:gd name="T44" fmla="*/ 95 w 208"/>
                <a:gd name="T45" fmla="*/ 81 h 235"/>
                <a:gd name="T46" fmla="*/ 157 w 208"/>
                <a:gd name="T4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8" h="235">
                  <a:moveTo>
                    <a:pt x="157" y="0"/>
                  </a:moveTo>
                  <a:lnTo>
                    <a:pt x="176" y="9"/>
                  </a:lnTo>
                  <a:lnTo>
                    <a:pt x="194" y="22"/>
                  </a:lnTo>
                  <a:lnTo>
                    <a:pt x="208" y="38"/>
                  </a:lnTo>
                  <a:lnTo>
                    <a:pt x="146" y="121"/>
                  </a:lnTo>
                  <a:lnTo>
                    <a:pt x="152" y="141"/>
                  </a:lnTo>
                  <a:lnTo>
                    <a:pt x="156" y="164"/>
                  </a:lnTo>
                  <a:lnTo>
                    <a:pt x="151" y="184"/>
                  </a:lnTo>
                  <a:lnTo>
                    <a:pt x="140" y="205"/>
                  </a:lnTo>
                  <a:lnTo>
                    <a:pt x="121" y="222"/>
                  </a:lnTo>
                  <a:lnTo>
                    <a:pt x="100" y="232"/>
                  </a:lnTo>
                  <a:lnTo>
                    <a:pt x="76" y="235"/>
                  </a:lnTo>
                  <a:lnTo>
                    <a:pt x="52" y="232"/>
                  </a:lnTo>
                  <a:lnTo>
                    <a:pt x="30" y="219"/>
                  </a:lnTo>
                  <a:lnTo>
                    <a:pt x="12" y="202"/>
                  </a:lnTo>
                  <a:lnTo>
                    <a:pt x="3" y="180"/>
                  </a:lnTo>
                  <a:lnTo>
                    <a:pt x="0" y="156"/>
                  </a:lnTo>
                  <a:lnTo>
                    <a:pt x="3" y="132"/>
                  </a:lnTo>
                  <a:lnTo>
                    <a:pt x="16" y="111"/>
                  </a:lnTo>
                  <a:lnTo>
                    <a:pt x="32" y="94"/>
                  </a:lnTo>
                  <a:lnTo>
                    <a:pt x="51" y="84"/>
                  </a:lnTo>
                  <a:lnTo>
                    <a:pt x="73" y="79"/>
                  </a:lnTo>
                  <a:lnTo>
                    <a:pt x="95" y="81"/>
                  </a:lnTo>
                  <a:lnTo>
                    <a:pt x="1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grpSp>
      <p:sp>
        <p:nvSpPr>
          <p:cNvPr id="134" name="Rounded Rectangle 11">
            <a:extLst>
              <a:ext uri="{FF2B5EF4-FFF2-40B4-BE49-F238E27FC236}">
                <a16:creationId xmlns:a16="http://schemas.microsoft.com/office/drawing/2014/main" id="{909B984B-C10F-466E-9EAF-2A57B8151C6B}"/>
              </a:ext>
            </a:extLst>
          </p:cNvPr>
          <p:cNvSpPr>
            <a:spLocks/>
          </p:cNvSpPr>
          <p:nvPr/>
        </p:nvSpPr>
        <p:spPr>
          <a:xfrm>
            <a:off x="7620068" y="2077311"/>
            <a:ext cx="1097521" cy="1095249"/>
          </a:xfrm>
          <a:prstGeom prst="roundRect">
            <a:avLst/>
          </a:prstGeom>
          <a:solidFill>
            <a:schemeClr val="accent3">
              <a:alpha val="60000"/>
            </a:schemeClr>
          </a:solidFill>
          <a:ln w="22225" cmpd="sng">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b" anchorCtr="0">
            <a:noAutofit/>
          </a:bodyPr>
          <a:lstStyle/>
          <a:p>
            <a:pPr algn="ctr">
              <a:lnSpc>
                <a:spcPct val="90000"/>
              </a:lnSpc>
              <a:spcBef>
                <a:spcPts val="300"/>
              </a:spcBef>
            </a:pPr>
            <a:r>
              <a:rPr lang="en-US" sz="950" b="1" dirty="0">
                <a:latin typeface="+mj-lt"/>
              </a:rPr>
              <a:t>Analytics</a:t>
            </a:r>
          </a:p>
        </p:txBody>
      </p:sp>
      <p:grpSp>
        <p:nvGrpSpPr>
          <p:cNvPr id="135" name="Group 134">
            <a:extLst>
              <a:ext uri="{FF2B5EF4-FFF2-40B4-BE49-F238E27FC236}">
                <a16:creationId xmlns:a16="http://schemas.microsoft.com/office/drawing/2014/main" id="{E649BEBB-F7A0-4BCF-93C1-BBBB4CA5A0B7}"/>
              </a:ext>
            </a:extLst>
          </p:cNvPr>
          <p:cNvGrpSpPr>
            <a:grpSpLocks/>
          </p:cNvGrpSpPr>
          <p:nvPr/>
        </p:nvGrpSpPr>
        <p:grpSpPr>
          <a:xfrm>
            <a:off x="7921830" y="2266920"/>
            <a:ext cx="493996" cy="441224"/>
            <a:chOff x="-1181100" y="5834063"/>
            <a:chExt cx="350837" cy="352426"/>
          </a:xfrm>
          <a:solidFill>
            <a:schemeClr val="tx2"/>
          </a:solidFill>
        </p:grpSpPr>
        <p:sp>
          <p:nvSpPr>
            <p:cNvPr id="136" name="Freeform 39">
              <a:extLst>
                <a:ext uri="{FF2B5EF4-FFF2-40B4-BE49-F238E27FC236}">
                  <a16:creationId xmlns:a16="http://schemas.microsoft.com/office/drawing/2014/main" id="{A8F4EBF4-4877-4581-9070-EE4754BB3530}"/>
                </a:ext>
              </a:extLst>
            </p:cNvPr>
            <p:cNvSpPr>
              <a:spLocks/>
            </p:cNvSpPr>
            <p:nvPr/>
          </p:nvSpPr>
          <p:spPr bwMode="auto">
            <a:xfrm>
              <a:off x="-1181100" y="5834063"/>
              <a:ext cx="249237" cy="163513"/>
            </a:xfrm>
            <a:custGeom>
              <a:avLst/>
              <a:gdLst>
                <a:gd name="T0" fmla="*/ 1765 w 2358"/>
                <a:gd name="T1" fmla="*/ 5 h 1549"/>
                <a:gd name="T2" fmla="*/ 1961 w 2358"/>
                <a:gd name="T3" fmla="*/ 32 h 1549"/>
                <a:gd name="T4" fmla="*/ 2159 w 2358"/>
                <a:gd name="T5" fmla="*/ 83 h 1549"/>
                <a:gd name="T6" fmla="*/ 2358 w 2358"/>
                <a:gd name="T7" fmla="*/ 155 h 1549"/>
                <a:gd name="T8" fmla="*/ 2263 w 2358"/>
                <a:gd name="T9" fmla="*/ 358 h 1549"/>
                <a:gd name="T10" fmla="*/ 2125 w 2358"/>
                <a:gd name="T11" fmla="*/ 419 h 1549"/>
                <a:gd name="T12" fmla="*/ 1940 w 2358"/>
                <a:gd name="T13" fmla="*/ 364 h 1549"/>
                <a:gd name="T14" fmla="*/ 1756 w 2358"/>
                <a:gd name="T15" fmla="*/ 337 h 1549"/>
                <a:gd name="T16" fmla="*/ 1575 w 2358"/>
                <a:gd name="T17" fmla="*/ 336 h 1549"/>
                <a:gd name="T18" fmla="*/ 1400 w 2358"/>
                <a:gd name="T19" fmla="*/ 359 h 1549"/>
                <a:gd name="T20" fmla="*/ 1232 w 2358"/>
                <a:gd name="T21" fmla="*/ 406 h 1549"/>
                <a:gd name="T22" fmla="*/ 1073 w 2358"/>
                <a:gd name="T23" fmla="*/ 471 h 1549"/>
                <a:gd name="T24" fmla="*/ 924 w 2358"/>
                <a:gd name="T25" fmla="*/ 557 h 1549"/>
                <a:gd name="T26" fmla="*/ 788 w 2358"/>
                <a:gd name="T27" fmla="*/ 660 h 1549"/>
                <a:gd name="T28" fmla="*/ 666 w 2358"/>
                <a:gd name="T29" fmla="*/ 779 h 1549"/>
                <a:gd name="T30" fmla="*/ 559 w 2358"/>
                <a:gd name="T31" fmla="*/ 912 h 1549"/>
                <a:gd name="T32" fmla="*/ 470 w 2358"/>
                <a:gd name="T33" fmla="*/ 1057 h 1549"/>
                <a:gd name="T34" fmla="*/ 402 w 2358"/>
                <a:gd name="T35" fmla="*/ 1212 h 1549"/>
                <a:gd name="T36" fmla="*/ 355 w 2358"/>
                <a:gd name="T37" fmla="*/ 1377 h 1549"/>
                <a:gd name="T38" fmla="*/ 330 w 2358"/>
                <a:gd name="T39" fmla="*/ 1549 h 1549"/>
                <a:gd name="T40" fmla="*/ 112 w 2358"/>
                <a:gd name="T41" fmla="*/ 1530 h 1549"/>
                <a:gd name="T42" fmla="*/ 14 w 2358"/>
                <a:gd name="T43" fmla="*/ 1423 h 1549"/>
                <a:gd name="T44" fmla="*/ 53 w 2358"/>
                <a:gd name="T45" fmla="*/ 1236 h 1549"/>
                <a:gd name="T46" fmla="*/ 110 w 2358"/>
                <a:gd name="T47" fmla="*/ 1059 h 1549"/>
                <a:gd name="T48" fmla="*/ 183 w 2358"/>
                <a:gd name="T49" fmla="*/ 893 h 1549"/>
                <a:gd name="T50" fmla="*/ 273 w 2358"/>
                <a:gd name="T51" fmla="*/ 739 h 1549"/>
                <a:gd name="T52" fmla="*/ 381 w 2358"/>
                <a:gd name="T53" fmla="*/ 597 h 1549"/>
                <a:gd name="T54" fmla="*/ 506 w 2358"/>
                <a:gd name="T55" fmla="*/ 465 h 1549"/>
                <a:gd name="T56" fmla="*/ 648 w 2358"/>
                <a:gd name="T57" fmla="*/ 346 h 1549"/>
                <a:gd name="T58" fmla="*/ 808 w 2358"/>
                <a:gd name="T59" fmla="*/ 238 h 1549"/>
                <a:gd name="T60" fmla="*/ 995 w 2358"/>
                <a:gd name="T61" fmla="*/ 140 h 1549"/>
                <a:gd name="T62" fmla="*/ 1185 w 2358"/>
                <a:gd name="T63" fmla="*/ 69 h 1549"/>
                <a:gd name="T64" fmla="*/ 1376 w 2358"/>
                <a:gd name="T65" fmla="*/ 23 h 1549"/>
                <a:gd name="T66" fmla="*/ 1569 w 2358"/>
                <a:gd name="T67" fmla="*/ 2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58" h="1549">
                  <a:moveTo>
                    <a:pt x="1667" y="0"/>
                  </a:moveTo>
                  <a:lnTo>
                    <a:pt x="1765" y="5"/>
                  </a:lnTo>
                  <a:lnTo>
                    <a:pt x="1862" y="16"/>
                  </a:lnTo>
                  <a:lnTo>
                    <a:pt x="1961" y="32"/>
                  </a:lnTo>
                  <a:lnTo>
                    <a:pt x="2060" y="55"/>
                  </a:lnTo>
                  <a:lnTo>
                    <a:pt x="2159" y="83"/>
                  </a:lnTo>
                  <a:lnTo>
                    <a:pt x="2258" y="116"/>
                  </a:lnTo>
                  <a:lnTo>
                    <a:pt x="2358" y="155"/>
                  </a:lnTo>
                  <a:lnTo>
                    <a:pt x="2310" y="258"/>
                  </a:lnTo>
                  <a:lnTo>
                    <a:pt x="2263" y="358"/>
                  </a:lnTo>
                  <a:lnTo>
                    <a:pt x="2218" y="457"/>
                  </a:lnTo>
                  <a:lnTo>
                    <a:pt x="2125" y="419"/>
                  </a:lnTo>
                  <a:lnTo>
                    <a:pt x="2033" y="388"/>
                  </a:lnTo>
                  <a:lnTo>
                    <a:pt x="1940" y="364"/>
                  </a:lnTo>
                  <a:lnTo>
                    <a:pt x="1847" y="347"/>
                  </a:lnTo>
                  <a:lnTo>
                    <a:pt x="1756" y="337"/>
                  </a:lnTo>
                  <a:lnTo>
                    <a:pt x="1665" y="334"/>
                  </a:lnTo>
                  <a:lnTo>
                    <a:pt x="1575" y="336"/>
                  </a:lnTo>
                  <a:lnTo>
                    <a:pt x="1487" y="345"/>
                  </a:lnTo>
                  <a:lnTo>
                    <a:pt x="1400" y="359"/>
                  </a:lnTo>
                  <a:lnTo>
                    <a:pt x="1316" y="380"/>
                  </a:lnTo>
                  <a:lnTo>
                    <a:pt x="1232" y="406"/>
                  </a:lnTo>
                  <a:lnTo>
                    <a:pt x="1151" y="436"/>
                  </a:lnTo>
                  <a:lnTo>
                    <a:pt x="1073" y="471"/>
                  </a:lnTo>
                  <a:lnTo>
                    <a:pt x="997" y="512"/>
                  </a:lnTo>
                  <a:lnTo>
                    <a:pt x="924" y="557"/>
                  </a:lnTo>
                  <a:lnTo>
                    <a:pt x="854" y="607"/>
                  </a:lnTo>
                  <a:lnTo>
                    <a:pt x="788" y="660"/>
                  </a:lnTo>
                  <a:lnTo>
                    <a:pt x="724" y="718"/>
                  </a:lnTo>
                  <a:lnTo>
                    <a:pt x="666" y="779"/>
                  </a:lnTo>
                  <a:lnTo>
                    <a:pt x="610" y="844"/>
                  </a:lnTo>
                  <a:lnTo>
                    <a:pt x="559" y="912"/>
                  </a:lnTo>
                  <a:lnTo>
                    <a:pt x="513" y="983"/>
                  </a:lnTo>
                  <a:lnTo>
                    <a:pt x="470" y="1057"/>
                  </a:lnTo>
                  <a:lnTo>
                    <a:pt x="433" y="1134"/>
                  </a:lnTo>
                  <a:lnTo>
                    <a:pt x="402" y="1212"/>
                  </a:lnTo>
                  <a:lnTo>
                    <a:pt x="375" y="1294"/>
                  </a:lnTo>
                  <a:lnTo>
                    <a:pt x="355" y="1377"/>
                  </a:lnTo>
                  <a:lnTo>
                    <a:pt x="339" y="1463"/>
                  </a:lnTo>
                  <a:lnTo>
                    <a:pt x="330" y="1549"/>
                  </a:lnTo>
                  <a:lnTo>
                    <a:pt x="222" y="1539"/>
                  </a:lnTo>
                  <a:lnTo>
                    <a:pt x="112" y="1530"/>
                  </a:lnTo>
                  <a:lnTo>
                    <a:pt x="0" y="1520"/>
                  </a:lnTo>
                  <a:lnTo>
                    <a:pt x="14" y="1423"/>
                  </a:lnTo>
                  <a:lnTo>
                    <a:pt x="32" y="1328"/>
                  </a:lnTo>
                  <a:lnTo>
                    <a:pt x="53" y="1236"/>
                  </a:lnTo>
                  <a:lnTo>
                    <a:pt x="80" y="1146"/>
                  </a:lnTo>
                  <a:lnTo>
                    <a:pt x="110" y="1059"/>
                  </a:lnTo>
                  <a:lnTo>
                    <a:pt x="144" y="975"/>
                  </a:lnTo>
                  <a:lnTo>
                    <a:pt x="183" y="893"/>
                  </a:lnTo>
                  <a:lnTo>
                    <a:pt x="226" y="815"/>
                  </a:lnTo>
                  <a:lnTo>
                    <a:pt x="273" y="739"/>
                  </a:lnTo>
                  <a:lnTo>
                    <a:pt x="324" y="666"/>
                  </a:lnTo>
                  <a:lnTo>
                    <a:pt x="381" y="597"/>
                  </a:lnTo>
                  <a:lnTo>
                    <a:pt x="440" y="529"/>
                  </a:lnTo>
                  <a:lnTo>
                    <a:pt x="506" y="465"/>
                  </a:lnTo>
                  <a:lnTo>
                    <a:pt x="574" y="404"/>
                  </a:lnTo>
                  <a:lnTo>
                    <a:pt x="648" y="346"/>
                  </a:lnTo>
                  <a:lnTo>
                    <a:pt x="725" y="291"/>
                  </a:lnTo>
                  <a:lnTo>
                    <a:pt x="808" y="238"/>
                  </a:lnTo>
                  <a:lnTo>
                    <a:pt x="902" y="187"/>
                  </a:lnTo>
                  <a:lnTo>
                    <a:pt x="995" y="140"/>
                  </a:lnTo>
                  <a:lnTo>
                    <a:pt x="1090" y="102"/>
                  </a:lnTo>
                  <a:lnTo>
                    <a:pt x="1185" y="69"/>
                  </a:lnTo>
                  <a:lnTo>
                    <a:pt x="1280" y="42"/>
                  </a:lnTo>
                  <a:lnTo>
                    <a:pt x="1376" y="23"/>
                  </a:lnTo>
                  <a:lnTo>
                    <a:pt x="1473" y="9"/>
                  </a:lnTo>
                  <a:lnTo>
                    <a:pt x="1569" y="2"/>
                  </a:lnTo>
                  <a:lnTo>
                    <a:pt x="166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137" name="Freeform 40">
              <a:extLst>
                <a:ext uri="{FF2B5EF4-FFF2-40B4-BE49-F238E27FC236}">
                  <a16:creationId xmlns:a16="http://schemas.microsoft.com/office/drawing/2014/main" id="{9DAA249D-AC83-4A54-A430-42D1D51BEE48}"/>
                </a:ext>
              </a:extLst>
            </p:cNvPr>
            <p:cNvSpPr>
              <a:spLocks/>
            </p:cNvSpPr>
            <p:nvPr/>
          </p:nvSpPr>
          <p:spPr bwMode="auto">
            <a:xfrm>
              <a:off x="-993775" y="5980113"/>
              <a:ext cx="163512" cy="204788"/>
            </a:xfrm>
            <a:custGeom>
              <a:avLst/>
              <a:gdLst>
                <a:gd name="T0" fmla="*/ 1518 w 1541"/>
                <a:gd name="T1" fmla="*/ 0 h 1937"/>
                <a:gd name="T2" fmla="*/ 1532 w 1541"/>
                <a:gd name="T3" fmla="*/ 102 h 1937"/>
                <a:gd name="T4" fmla="*/ 1539 w 1541"/>
                <a:gd name="T5" fmla="*/ 202 h 1937"/>
                <a:gd name="T6" fmla="*/ 1541 w 1541"/>
                <a:gd name="T7" fmla="*/ 301 h 1937"/>
                <a:gd name="T8" fmla="*/ 1538 w 1541"/>
                <a:gd name="T9" fmla="*/ 397 h 1937"/>
                <a:gd name="T10" fmla="*/ 1530 w 1541"/>
                <a:gd name="T11" fmla="*/ 491 h 1937"/>
                <a:gd name="T12" fmla="*/ 1516 w 1541"/>
                <a:gd name="T13" fmla="*/ 583 h 1937"/>
                <a:gd name="T14" fmla="*/ 1497 w 1541"/>
                <a:gd name="T15" fmla="*/ 673 h 1937"/>
                <a:gd name="T16" fmla="*/ 1473 w 1541"/>
                <a:gd name="T17" fmla="*/ 761 h 1937"/>
                <a:gd name="T18" fmla="*/ 1446 w 1541"/>
                <a:gd name="T19" fmla="*/ 847 h 1937"/>
                <a:gd name="T20" fmla="*/ 1414 w 1541"/>
                <a:gd name="T21" fmla="*/ 930 h 1937"/>
                <a:gd name="T22" fmla="*/ 1378 w 1541"/>
                <a:gd name="T23" fmla="*/ 1010 h 1937"/>
                <a:gd name="T24" fmla="*/ 1337 w 1541"/>
                <a:gd name="T25" fmla="*/ 1087 h 1937"/>
                <a:gd name="T26" fmla="*/ 1293 w 1541"/>
                <a:gd name="T27" fmla="*/ 1163 h 1937"/>
                <a:gd name="T28" fmla="*/ 1246 w 1541"/>
                <a:gd name="T29" fmla="*/ 1234 h 1937"/>
                <a:gd name="T30" fmla="*/ 1195 w 1541"/>
                <a:gd name="T31" fmla="*/ 1303 h 1937"/>
                <a:gd name="T32" fmla="*/ 1142 w 1541"/>
                <a:gd name="T33" fmla="*/ 1370 h 1937"/>
                <a:gd name="T34" fmla="*/ 1086 w 1541"/>
                <a:gd name="T35" fmla="*/ 1432 h 1937"/>
                <a:gd name="T36" fmla="*/ 1026 w 1541"/>
                <a:gd name="T37" fmla="*/ 1492 h 1937"/>
                <a:gd name="T38" fmla="*/ 965 w 1541"/>
                <a:gd name="T39" fmla="*/ 1548 h 1937"/>
                <a:gd name="T40" fmla="*/ 900 w 1541"/>
                <a:gd name="T41" fmla="*/ 1601 h 1937"/>
                <a:gd name="T42" fmla="*/ 834 w 1541"/>
                <a:gd name="T43" fmla="*/ 1650 h 1937"/>
                <a:gd name="T44" fmla="*/ 766 w 1541"/>
                <a:gd name="T45" fmla="*/ 1696 h 1937"/>
                <a:gd name="T46" fmla="*/ 697 w 1541"/>
                <a:gd name="T47" fmla="*/ 1738 h 1937"/>
                <a:gd name="T48" fmla="*/ 625 w 1541"/>
                <a:gd name="T49" fmla="*/ 1776 h 1937"/>
                <a:gd name="T50" fmla="*/ 553 w 1541"/>
                <a:gd name="T51" fmla="*/ 1811 h 1937"/>
                <a:gd name="T52" fmla="*/ 479 w 1541"/>
                <a:gd name="T53" fmla="*/ 1842 h 1937"/>
                <a:gd name="T54" fmla="*/ 405 w 1541"/>
                <a:gd name="T55" fmla="*/ 1868 h 1937"/>
                <a:gd name="T56" fmla="*/ 330 w 1541"/>
                <a:gd name="T57" fmla="*/ 1890 h 1937"/>
                <a:gd name="T58" fmla="*/ 255 w 1541"/>
                <a:gd name="T59" fmla="*/ 1909 h 1937"/>
                <a:gd name="T60" fmla="*/ 179 w 1541"/>
                <a:gd name="T61" fmla="*/ 1923 h 1937"/>
                <a:gd name="T62" fmla="*/ 104 w 1541"/>
                <a:gd name="T63" fmla="*/ 1932 h 1937"/>
                <a:gd name="T64" fmla="*/ 27 w 1541"/>
                <a:gd name="T65" fmla="*/ 1937 h 1937"/>
                <a:gd name="T66" fmla="*/ 13 w 1541"/>
                <a:gd name="T67" fmla="*/ 1776 h 1937"/>
                <a:gd name="T68" fmla="*/ 0 w 1541"/>
                <a:gd name="T69" fmla="*/ 1614 h 1937"/>
                <a:gd name="T70" fmla="*/ 87 w 1541"/>
                <a:gd name="T71" fmla="*/ 1602 h 1937"/>
                <a:gd name="T72" fmla="*/ 172 w 1541"/>
                <a:gd name="T73" fmla="*/ 1586 h 1937"/>
                <a:gd name="T74" fmla="*/ 255 w 1541"/>
                <a:gd name="T75" fmla="*/ 1564 h 1937"/>
                <a:gd name="T76" fmla="*/ 334 w 1541"/>
                <a:gd name="T77" fmla="*/ 1539 h 1937"/>
                <a:gd name="T78" fmla="*/ 412 w 1541"/>
                <a:gd name="T79" fmla="*/ 1509 h 1937"/>
                <a:gd name="T80" fmla="*/ 486 w 1541"/>
                <a:gd name="T81" fmla="*/ 1475 h 1937"/>
                <a:gd name="T82" fmla="*/ 559 w 1541"/>
                <a:gd name="T83" fmla="*/ 1435 h 1937"/>
                <a:gd name="T84" fmla="*/ 628 w 1541"/>
                <a:gd name="T85" fmla="*/ 1391 h 1937"/>
                <a:gd name="T86" fmla="*/ 695 w 1541"/>
                <a:gd name="T87" fmla="*/ 1342 h 1937"/>
                <a:gd name="T88" fmla="*/ 758 w 1541"/>
                <a:gd name="T89" fmla="*/ 1289 h 1937"/>
                <a:gd name="T90" fmla="*/ 820 w 1541"/>
                <a:gd name="T91" fmla="*/ 1230 h 1937"/>
                <a:gd name="T92" fmla="*/ 878 w 1541"/>
                <a:gd name="T93" fmla="*/ 1167 h 1937"/>
                <a:gd name="T94" fmla="*/ 934 w 1541"/>
                <a:gd name="T95" fmla="*/ 1099 h 1937"/>
                <a:gd name="T96" fmla="*/ 986 w 1541"/>
                <a:gd name="T97" fmla="*/ 1028 h 1937"/>
                <a:gd name="T98" fmla="*/ 1032 w 1541"/>
                <a:gd name="T99" fmla="*/ 955 h 1937"/>
                <a:gd name="T100" fmla="*/ 1073 w 1541"/>
                <a:gd name="T101" fmla="*/ 881 h 1937"/>
                <a:gd name="T102" fmla="*/ 1108 w 1541"/>
                <a:gd name="T103" fmla="*/ 804 h 1937"/>
                <a:gd name="T104" fmla="*/ 1138 w 1541"/>
                <a:gd name="T105" fmla="*/ 728 h 1937"/>
                <a:gd name="T106" fmla="*/ 1163 w 1541"/>
                <a:gd name="T107" fmla="*/ 649 h 1937"/>
                <a:gd name="T108" fmla="*/ 1182 w 1541"/>
                <a:gd name="T109" fmla="*/ 568 h 1937"/>
                <a:gd name="T110" fmla="*/ 1196 w 1541"/>
                <a:gd name="T111" fmla="*/ 486 h 1937"/>
                <a:gd name="T112" fmla="*/ 1207 w 1541"/>
                <a:gd name="T113" fmla="*/ 404 h 1937"/>
                <a:gd name="T114" fmla="*/ 1211 w 1541"/>
                <a:gd name="T115" fmla="*/ 319 h 1937"/>
                <a:gd name="T116" fmla="*/ 1210 w 1541"/>
                <a:gd name="T117" fmla="*/ 233 h 1937"/>
                <a:gd name="T118" fmla="*/ 1204 w 1541"/>
                <a:gd name="T119" fmla="*/ 145 h 1937"/>
                <a:gd name="T120" fmla="*/ 1192 w 1541"/>
                <a:gd name="T121" fmla="*/ 56 h 1937"/>
                <a:gd name="T122" fmla="*/ 1357 w 1541"/>
                <a:gd name="T123" fmla="*/ 27 h 1937"/>
                <a:gd name="T124" fmla="*/ 1518 w 1541"/>
                <a:gd name="T125"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1" h="1937">
                  <a:moveTo>
                    <a:pt x="1518" y="0"/>
                  </a:moveTo>
                  <a:lnTo>
                    <a:pt x="1532" y="102"/>
                  </a:lnTo>
                  <a:lnTo>
                    <a:pt x="1539" y="202"/>
                  </a:lnTo>
                  <a:lnTo>
                    <a:pt x="1541" y="301"/>
                  </a:lnTo>
                  <a:lnTo>
                    <a:pt x="1538" y="397"/>
                  </a:lnTo>
                  <a:lnTo>
                    <a:pt x="1530" y="491"/>
                  </a:lnTo>
                  <a:lnTo>
                    <a:pt x="1516" y="583"/>
                  </a:lnTo>
                  <a:lnTo>
                    <a:pt x="1497" y="673"/>
                  </a:lnTo>
                  <a:lnTo>
                    <a:pt x="1473" y="761"/>
                  </a:lnTo>
                  <a:lnTo>
                    <a:pt x="1446" y="847"/>
                  </a:lnTo>
                  <a:lnTo>
                    <a:pt x="1414" y="930"/>
                  </a:lnTo>
                  <a:lnTo>
                    <a:pt x="1378" y="1010"/>
                  </a:lnTo>
                  <a:lnTo>
                    <a:pt x="1337" y="1087"/>
                  </a:lnTo>
                  <a:lnTo>
                    <a:pt x="1293" y="1163"/>
                  </a:lnTo>
                  <a:lnTo>
                    <a:pt x="1246" y="1234"/>
                  </a:lnTo>
                  <a:lnTo>
                    <a:pt x="1195" y="1303"/>
                  </a:lnTo>
                  <a:lnTo>
                    <a:pt x="1142" y="1370"/>
                  </a:lnTo>
                  <a:lnTo>
                    <a:pt x="1086" y="1432"/>
                  </a:lnTo>
                  <a:lnTo>
                    <a:pt x="1026" y="1492"/>
                  </a:lnTo>
                  <a:lnTo>
                    <a:pt x="965" y="1548"/>
                  </a:lnTo>
                  <a:lnTo>
                    <a:pt x="900" y="1601"/>
                  </a:lnTo>
                  <a:lnTo>
                    <a:pt x="834" y="1650"/>
                  </a:lnTo>
                  <a:lnTo>
                    <a:pt x="766" y="1696"/>
                  </a:lnTo>
                  <a:lnTo>
                    <a:pt x="697" y="1738"/>
                  </a:lnTo>
                  <a:lnTo>
                    <a:pt x="625" y="1776"/>
                  </a:lnTo>
                  <a:lnTo>
                    <a:pt x="553" y="1811"/>
                  </a:lnTo>
                  <a:lnTo>
                    <a:pt x="479" y="1842"/>
                  </a:lnTo>
                  <a:lnTo>
                    <a:pt x="405" y="1868"/>
                  </a:lnTo>
                  <a:lnTo>
                    <a:pt x="330" y="1890"/>
                  </a:lnTo>
                  <a:lnTo>
                    <a:pt x="255" y="1909"/>
                  </a:lnTo>
                  <a:lnTo>
                    <a:pt x="179" y="1923"/>
                  </a:lnTo>
                  <a:lnTo>
                    <a:pt x="104" y="1932"/>
                  </a:lnTo>
                  <a:lnTo>
                    <a:pt x="27" y="1937"/>
                  </a:lnTo>
                  <a:lnTo>
                    <a:pt x="13" y="1776"/>
                  </a:lnTo>
                  <a:lnTo>
                    <a:pt x="0" y="1614"/>
                  </a:lnTo>
                  <a:lnTo>
                    <a:pt x="87" y="1602"/>
                  </a:lnTo>
                  <a:lnTo>
                    <a:pt x="172" y="1586"/>
                  </a:lnTo>
                  <a:lnTo>
                    <a:pt x="255" y="1564"/>
                  </a:lnTo>
                  <a:lnTo>
                    <a:pt x="334" y="1539"/>
                  </a:lnTo>
                  <a:lnTo>
                    <a:pt x="412" y="1509"/>
                  </a:lnTo>
                  <a:lnTo>
                    <a:pt x="486" y="1475"/>
                  </a:lnTo>
                  <a:lnTo>
                    <a:pt x="559" y="1435"/>
                  </a:lnTo>
                  <a:lnTo>
                    <a:pt x="628" y="1391"/>
                  </a:lnTo>
                  <a:lnTo>
                    <a:pt x="695" y="1342"/>
                  </a:lnTo>
                  <a:lnTo>
                    <a:pt x="758" y="1289"/>
                  </a:lnTo>
                  <a:lnTo>
                    <a:pt x="820" y="1230"/>
                  </a:lnTo>
                  <a:lnTo>
                    <a:pt x="878" y="1167"/>
                  </a:lnTo>
                  <a:lnTo>
                    <a:pt x="934" y="1099"/>
                  </a:lnTo>
                  <a:lnTo>
                    <a:pt x="986" y="1028"/>
                  </a:lnTo>
                  <a:lnTo>
                    <a:pt x="1032" y="955"/>
                  </a:lnTo>
                  <a:lnTo>
                    <a:pt x="1073" y="881"/>
                  </a:lnTo>
                  <a:lnTo>
                    <a:pt x="1108" y="804"/>
                  </a:lnTo>
                  <a:lnTo>
                    <a:pt x="1138" y="728"/>
                  </a:lnTo>
                  <a:lnTo>
                    <a:pt x="1163" y="649"/>
                  </a:lnTo>
                  <a:lnTo>
                    <a:pt x="1182" y="568"/>
                  </a:lnTo>
                  <a:lnTo>
                    <a:pt x="1196" y="486"/>
                  </a:lnTo>
                  <a:lnTo>
                    <a:pt x="1207" y="404"/>
                  </a:lnTo>
                  <a:lnTo>
                    <a:pt x="1211" y="319"/>
                  </a:lnTo>
                  <a:lnTo>
                    <a:pt x="1210" y="233"/>
                  </a:lnTo>
                  <a:lnTo>
                    <a:pt x="1204" y="145"/>
                  </a:lnTo>
                  <a:lnTo>
                    <a:pt x="1192" y="56"/>
                  </a:lnTo>
                  <a:lnTo>
                    <a:pt x="1357" y="27"/>
                  </a:lnTo>
                  <a:lnTo>
                    <a:pt x="151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138" name="Freeform 41">
              <a:extLst>
                <a:ext uri="{FF2B5EF4-FFF2-40B4-BE49-F238E27FC236}">
                  <a16:creationId xmlns:a16="http://schemas.microsoft.com/office/drawing/2014/main" id="{59C0A671-F4C2-4FAD-BC38-428902147281}"/>
                </a:ext>
              </a:extLst>
            </p:cNvPr>
            <p:cNvSpPr>
              <a:spLocks/>
            </p:cNvSpPr>
            <p:nvPr/>
          </p:nvSpPr>
          <p:spPr bwMode="auto">
            <a:xfrm>
              <a:off x="-1179513" y="6022976"/>
              <a:ext cx="161925" cy="163513"/>
            </a:xfrm>
            <a:custGeom>
              <a:avLst/>
              <a:gdLst>
                <a:gd name="T0" fmla="*/ 315 w 1530"/>
                <a:gd name="T1" fmla="*/ 0 h 1538"/>
                <a:gd name="T2" fmla="*/ 334 w 1530"/>
                <a:gd name="T3" fmla="*/ 98 h 1538"/>
                <a:gd name="T4" fmla="*/ 357 w 1530"/>
                <a:gd name="T5" fmla="*/ 191 h 1538"/>
                <a:gd name="T6" fmla="*/ 383 w 1530"/>
                <a:gd name="T7" fmla="*/ 281 h 1538"/>
                <a:gd name="T8" fmla="*/ 414 w 1530"/>
                <a:gd name="T9" fmla="*/ 366 h 1538"/>
                <a:gd name="T10" fmla="*/ 448 w 1530"/>
                <a:gd name="T11" fmla="*/ 448 h 1538"/>
                <a:gd name="T12" fmla="*/ 487 w 1530"/>
                <a:gd name="T13" fmla="*/ 526 h 1538"/>
                <a:gd name="T14" fmla="*/ 528 w 1530"/>
                <a:gd name="T15" fmla="*/ 599 h 1538"/>
                <a:gd name="T16" fmla="*/ 574 w 1530"/>
                <a:gd name="T17" fmla="*/ 669 h 1538"/>
                <a:gd name="T18" fmla="*/ 625 w 1530"/>
                <a:gd name="T19" fmla="*/ 735 h 1538"/>
                <a:gd name="T20" fmla="*/ 678 w 1530"/>
                <a:gd name="T21" fmla="*/ 797 h 1538"/>
                <a:gd name="T22" fmla="*/ 735 w 1530"/>
                <a:gd name="T23" fmla="*/ 855 h 1538"/>
                <a:gd name="T24" fmla="*/ 798 w 1530"/>
                <a:gd name="T25" fmla="*/ 909 h 1538"/>
                <a:gd name="T26" fmla="*/ 863 w 1530"/>
                <a:gd name="T27" fmla="*/ 959 h 1538"/>
                <a:gd name="T28" fmla="*/ 933 w 1530"/>
                <a:gd name="T29" fmla="*/ 1005 h 1538"/>
                <a:gd name="T30" fmla="*/ 1006 w 1530"/>
                <a:gd name="T31" fmla="*/ 1046 h 1538"/>
                <a:gd name="T32" fmla="*/ 1084 w 1530"/>
                <a:gd name="T33" fmla="*/ 1085 h 1538"/>
                <a:gd name="T34" fmla="*/ 1164 w 1530"/>
                <a:gd name="T35" fmla="*/ 1119 h 1538"/>
                <a:gd name="T36" fmla="*/ 1250 w 1530"/>
                <a:gd name="T37" fmla="*/ 1149 h 1538"/>
                <a:gd name="T38" fmla="*/ 1340 w 1530"/>
                <a:gd name="T39" fmla="*/ 1176 h 1538"/>
                <a:gd name="T40" fmla="*/ 1432 w 1530"/>
                <a:gd name="T41" fmla="*/ 1199 h 1538"/>
                <a:gd name="T42" fmla="*/ 1530 w 1530"/>
                <a:gd name="T43" fmla="*/ 1217 h 1538"/>
                <a:gd name="T44" fmla="*/ 1516 w 1530"/>
                <a:gd name="T45" fmla="*/ 1375 h 1538"/>
                <a:gd name="T46" fmla="*/ 1502 w 1530"/>
                <a:gd name="T47" fmla="*/ 1538 h 1538"/>
                <a:gd name="T48" fmla="*/ 1408 w 1530"/>
                <a:gd name="T49" fmla="*/ 1528 h 1538"/>
                <a:gd name="T50" fmla="*/ 1317 w 1530"/>
                <a:gd name="T51" fmla="*/ 1512 h 1538"/>
                <a:gd name="T52" fmla="*/ 1227 w 1530"/>
                <a:gd name="T53" fmla="*/ 1492 h 1538"/>
                <a:gd name="T54" fmla="*/ 1140 w 1530"/>
                <a:gd name="T55" fmla="*/ 1467 h 1538"/>
                <a:gd name="T56" fmla="*/ 1057 w 1530"/>
                <a:gd name="T57" fmla="*/ 1438 h 1538"/>
                <a:gd name="T58" fmla="*/ 975 w 1530"/>
                <a:gd name="T59" fmla="*/ 1404 h 1538"/>
                <a:gd name="T60" fmla="*/ 896 w 1530"/>
                <a:gd name="T61" fmla="*/ 1366 h 1538"/>
                <a:gd name="T62" fmla="*/ 820 w 1530"/>
                <a:gd name="T63" fmla="*/ 1325 h 1538"/>
                <a:gd name="T64" fmla="*/ 747 w 1530"/>
                <a:gd name="T65" fmla="*/ 1281 h 1538"/>
                <a:gd name="T66" fmla="*/ 677 w 1530"/>
                <a:gd name="T67" fmla="*/ 1232 h 1538"/>
                <a:gd name="T68" fmla="*/ 609 w 1530"/>
                <a:gd name="T69" fmla="*/ 1181 h 1538"/>
                <a:gd name="T70" fmla="*/ 546 w 1530"/>
                <a:gd name="T71" fmla="*/ 1126 h 1538"/>
                <a:gd name="T72" fmla="*/ 485 w 1530"/>
                <a:gd name="T73" fmla="*/ 1069 h 1538"/>
                <a:gd name="T74" fmla="*/ 427 w 1530"/>
                <a:gd name="T75" fmla="*/ 1009 h 1538"/>
                <a:gd name="T76" fmla="*/ 373 w 1530"/>
                <a:gd name="T77" fmla="*/ 947 h 1538"/>
                <a:gd name="T78" fmla="*/ 321 w 1530"/>
                <a:gd name="T79" fmla="*/ 883 h 1538"/>
                <a:gd name="T80" fmla="*/ 274 w 1530"/>
                <a:gd name="T81" fmla="*/ 817 h 1538"/>
                <a:gd name="T82" fmla="*/ 231 w 1530"/>
                <a:gd name="T83" fmla="*/ 750 h 1538"/>
                <a:gd name="T84" fmla="*/ 189 w 1530"/>
                <a:gd name="T85" fmla="*/ 681 h 1538"/>
                <a:gd name="T86" fmla="*/ 153 w 1530"/>
                <a:gd name="T87" fmla="*/ 610 h 1538"/>
                <a:gd name="T88" fmla="*/ 120 w 1530"/>
                <a:gd name="T89" fmla="*/ 539 h 1538"/>
                <a:gd name="T90" fmla="*/ 91 w 1530"/>
                <a:gd name="T91" fmla="*/ 467 h 1538"/>
                <a:gd name="T92" fmla="*/ 66 w 1530"/>
                <a:gd name="T93" fmla="*/ 393 h 1538"/>
                <a:gd name="T94" fmla="*/ 44 w 1530"/>
                <a:gd name="T95" fmla="*/ 321 h 1538"/>
                <a:gd name="T96" fmla="*/ 27 w 1530"/>
                <a:gd name="T97" fmla="*/ 247 h 1538"/>
                <a:gd name="T98" fmla="*/ 14 w 1530"/>
                <a:gd name="T99" fmla="*/ 173 h 1538"/>
                <a:gd name="T100" fmla="*/ 5 w 1530"/>
                <a:gd name="T101" fmla="*/ 101 h 1538"/>
                <a:gd name="T102" fmla="*/ 0 w 1530"/>
                <a:gd name="T103" fmla="*/ 27 h 1538"/>
                <a:gd name="T104" fmla="*/ 159 w 1530"/>
                <a:gd name="T105" fmla="*/ 14 h 1538"/>
                <a:gd name="T106" fmla="*/ 315 w 1530"/>
                <a:gd name="T107" fmla="*/ 0 h 1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0" h="1538">
                  <a:moveTo>
                    <a:pt x="315" y="0"/>
                  </a:moveTo>
                  <a:lnTo>
                    <a:pt x="334" y="98"/>
                  </a:lnTo>
                  <a:lnTo>
                    <a:pt x="357" y="191"/>
                  </a:lnTo>
                  <a:lnTo>
                    <a:pt x="383" y="281"/>
                  </a:lnTo>
                  <a:lnTo>
                    <a:pt x="414" y="366"/>
                  </a:lnTo>
                  <a:lnTo>
                    <a:pt x="448" y="448"/>
                  </a:lnTo>
                  <a:lnTo>
                    <a:pt x="487" y="526"/>
                  </a:lnTo>
                  <a:lnTo>
                    <a:pt x="528" y="599"/>
                  </a:lnTo>
                  <a:lnTo>
                    <a:pt x="574" y="669"/>
                  </a:lnTo>
                  <a:lnTo>
                    <a:pt x="625" y="735"/>
                  </a:lnTo>
                  <a:lnTo>
                    <a:pt x="678" y="797"/>
                  </a:lnTo>
                  <a:lnTo>
                    <a:pt x="735" y="855"/>
                  </a:lnTo>
                  <a:lnTo>
                    <a:pt x="798" y="909"/>
                  </a:lnTo>
                  <a:lnTo>
                    <a:pt x="863" y="959"/>
                  </a:lnTo>
                  <a:lnTo>
                    <a:pt x="933" y="1005"/>
                  </a:lnTo>
                  <a:lnTo>
                    <a:pt x="1006" y="1046"/>
                  </a:lnTo>
                  <a:lnTo>
                    <a:pt x="1084" y="1085"/>
                  </a:lnTo>
                  <a:lnTo>
                    <a:pt x="1164" y="1119"/>
                  </a:lnTo>
                  <a:lnTo>
                    <a:pt x="1250" y="1149"/>
                  </a:lnTo>
                  <a:lnTo>
                    <a:pt x="1340" y="1176"/>
                  </a:lnTo>
                  <a:lnTo>
                    <a:pt x="1432" y="1199"/>
                  </a:lnTo>
                  <a:lnTo>
                    <a:pt x="1530" y="1217"/>
                  </a:lnTo>
                  <a:lnTo>
                    <a:pt x="1516" y="1375"/>
                  </a:lnTo>
                  <a:lnTo>
                    <a:pt x="1502" y="1538"/>
                  </a:lnTo>
                  <a:lnTo>
                    <a:pt x="1408" y="1528"/>
                  </a:lnTo>
                  <a:lnTo>
                    <a:pt x="1317" y="1512"/>
                  </a:lnTo>
                  <a:lnTo>
                    <a:pt x="1227" y="1492"/>
                  </a:lnTo>
                  <a:lnTo>
                    <a:pt x="1140" y="1467"/>
                  </a:lnTo>
                  <a:lnTo>
                    <a:pt x="1057" y="1438"/>
                  </a:lnTo>
                  <a:lnTo>
                    <a:pt x="975" y="1404"/>
                  </a:lnTo>
                  <a:lnTo>
                    <a:pt x="896" y="1366"/>
                  </a:lnTo>
                  <a:lnTo>
                    <a:pt x="820" y="1325"/>
                  </a:lnTo>
                  <a:lnTo>
                    <a:pt x="747" y="1281"/>
                  </a:lnTo>
                  <a:lnTo>
                    <a:pt x="677" y="1232"/>
                  </a:lnTo>
                  <a:lnTo>
                    <a:pt x="609" y="1181"/>
                  </a:lnTo>
                  <a:lnTo>
                    <a:pt x="546" y="1126"/>
                  </a:lnTo>
                  <a:lnTo>
                    <a:pt x="485" y="1069"/>
                  </a:lnTo>
                  <a:lnTo>
                    <a:pt x="427" y="1009"/>
                  </a:lnTo>
                  <a:lnTo>
                    <a:pt x="373" y="947"/>
                  </a:lnTo>
                  <a:lnTo>
                    <a:pt x="321" y="883"/>
                  </a:lnTo>
                  <a:lnTo>
                    <a:pt x="274" y="817"/>
                  </a:lnTo>
                  <a:lnTo>
                    <a:pt x="231" y="750"/>
                  </a:lnTo>
                  <a:lnTo>
                    <a:pt x="189" y="681"/>
                  </a:lnTo>
                  <a:lnTo>
                    <a:pt x="153" y="610"/>
                  </a:lnTo>
                  <a:lnTo>
                    <a:pt x="120" y="539"/>
                  </a:lnTo>
                  <a:lnTo>
                    <a:pt x="91" y="467"/>
                  </a:lnTo>
                  <a:lnTo>
                    <a:pt x="66" y="393"/>
                  </a:lnTo>
                  <a:lnTo>
                    <a:pt x="44" y="321"/>
                  </a:lnTo>
                  <a:lnTo>
                    <a:pt x="27" y="247"/>
                  </a:lnTo>
                  <a:lnTo>
                    <a:pt x="14" y="173"/>
                  </a:lnTo>
                  <a:lnTo>
                    <a:pt x="5" y="101"/>
                  </a:lnTo>
                  <a:lnTo>
                    <a:pt x="0" y="27"/>
                  </a:lnTo>
                  <a:lnTo>
                    <a:pt x="159" y="14"/>
                  </a:lnTo>
                  <a:lnTo>
                    <a:pt x="3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139" name="Freeform 42">
              <a:extLst>
                <a:ext uri="{FF2B5EF4-FFF2-40B4-BE49-F238E27FC236}">
                  <a16:creationId xmlns:a16="http://schemas.microsoft.com/office/drawing/2014/main" id="{0269C3FB-3E78-41D8-A435-768382ED15A0}"/>
                </a:ext>
              </a:extLst>
            </p:cNvPr>
            <p:cNvSpPr>
              <a:spLocks/>
            </p:cNvSpPr>
            <p:nvPr/>
          </p:nvSpPr>
          <p:spPr bwMode="auto">
            <a:xfrm>
              <a:off x="-925513" y="5865813"/>
              <a:ext cx="84137" cy="96838"/>
            </a:xfrm>
            <a:custGeom>
              <a:avLst/>
              <a:gdLst>
                <a:gd name="T0" fmla="*/ 190 w 798"/>
                <a:gd name="T1" fmla="*/ 0 h 906"/>
                <a:gd name="T2" fmla="*/ 265 w 798"/>
                <a:gd name="T3" fmla="*/ 56 h 906"/>
                <a:gd name="T4" fmla="*/ 337 w 798"/>
                <a:gd name="T5" fmla="*/ 117 h 906"/>
                <a:gd name="T6" fmla="*/ 404 w 798"/>
                <a:gd name="T7" fmla="*/ 180 h 906"/>
                <a:gd name="T8" fmla="*/ 467 w 798"/>
                <a:gd name="T9" fmla="*/ 245 h 906"/>
                <a:gd name="T10" fmla="*/ 526 w 798"/>
                <a:gd name="T11" fmla="*/ 315 h 906"/>
                <a:gd name="T12" fmla="*/ 582 w 798"/>
                <a:gd name="T13" fmla="*/ 386 h 906"/>
                <a:gd name="T14" fmla="*/ 633 w 798"/>
                <a:gd name="T15" fmla="*/ 461 h 906"/>
                <a:gd name="T16" fmla="*/ 679 w 798"/>
                <a:gd name="T17" fmla="*/ 539 h 906"/>
                <a:gd name="T18" fmla="*/ 723 w 798"/>
                <a:gd name="T19" fmla="*/ 621 h 906"/>
                <a:gd name="T20" fmla="*/ 762 w 798"/>
                <a:gd name="T21" fmla="*/ 705 h 906"/>
                <a:gd name="T22" fmla="*/ 798 w 798"/>
                <a:gd name="T23" fmla="*/ 793 h 906"/>
                <a:gd name="T24" fmla="*/ 693 w 798"/>
                <a:gd name="T25" fmla="*/ 832 h 906"/>
                <a:gd name="T26" fmla="*/ 590 w 798"/>
                <a:gd name="T27" fmla="*/ 869 h 906"/>
                <a:gd name="T28" fmla="*/ 486 w 798"/>
                <a:gd name="T29" fmla="*/ 906 h 906"/>
                <a:gd name="T30" fmla="*/ 455 w 798"/>
                <a:gd name="T31" fmla="*/ 830 h 906"/>
                <a:gd name="T32" fmla="*/ 420 w 798"/>
                <a:gd name="T33" fmla="*/ 756 h 906"/>
                <a:gd name="T34" fmla="*/ 380 w 798"/>
                <a:gd name="T35" fmla="*/ 685 h 906"/>
                <a:gd name="T36" fmla="*/ 337 w 798"/>
                <a:gd name="T37" fmla="*/ 617 h 906"/>
                <a:gd name="T38" fmla="*/ 290 w 798"/>
                <a:gd name="T39" fmla="*/ 551 h 906"/>
                <a:gd name="T40" fmla="*/ 238 w 798"/>
                <a:gd name="T41" fmla="*/ 488 h 906"/>
                <a:gd name="T42" fmla="*/ 184 w 798"/>
                <a:gd name="T43" fmla="*/ 429 h 906"/>
                <a:gd name="T44" fmla="*/ 125 w 798"/>
                <a:gd name="T45" fmla="*/ 373 h 906"/>
                <a:gd name="T46" fmla="*/ 64 w 798"/>
                <a:gd name="T47" fmla="*/ 321 h 906"/>
                <a:gd name="T48" fmla="*/ 0 w 798"/>
                <a:gd name="T49" fmla="*/ 271 h 906"/>
                <a:gd name="T50" fmla="*/ 64 w 798"/>
                <a:gd name="T51" fmla="*/ 180 h 906"/>
                <a:gd name="T52" fmla="*/ 126 w 798"/>
                <a:gd name="T53" fmla="*/ 90 h 906"/>
                <a:gd name="T54" fmla="*/ 190 w 798"/>
                <a:gd name="T55" fmla="*/ 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8" h="906">
                  <a:moveTo>
                    <a:pt x="190" y="0"/>
                  </a:moveTo>
                  <a:lnTo>
                    <a:pt x="265" y="56"/>
                  </a:lnTo>
                  <a:lnTo>
                    <a:pt x="337" y="117"/>
                  </a:lnTo>
                  <a:lnTo>
                    <a:pt x="404" y="180"/>
                  </a:lnTo>
                  <a:lnTo>
                    <a:pt x="467" y="245"/>
                  </a:lnTo>
                  <a:lnTo>
                    <a:pt x="526" y="315"/>
                  </a:lnTo>
                  <a:lnTo>
                    <a:pt x="582" y="386"/>
                  </a:lnTo>
                  <a:lnTo>
                    <a:pt x="633" y="461"/>
                  </a:lnTo>
                  <a:lnTo>
                    <a:pt x="679" y="539"/>
                  </a:lnTo>
                  <a:lnTo>
                    <a:pt x="723" y="621"/>
                  </a:lnTo>
                  <a:lnTo>
                    <a:pt x="762" y="705"/>
                  </a:lnTo>
                  <a:lnTo>
                    <a:pt x="798" y="793"/>
                  </a:lnTo>
                  <a:lnTo>
                    <a:pt x="693" y="832"/>
                  </a:lnTo>
                  <a:lnTo>
                    <a:pt x="590" y="869"/>
                  </a:lnTo>
                  <a:lnTo>
                    <a:pt x="486" y="906"/>
                  </a:lnTo>
                  <a:lnTo>
                    <a:pt x="455" y="830"/>
                  </a:lnTo>
                  <a:lnTo>
                    <a:pt x="420" y="756"/>
                  </a:lnTo>
                  <a:lnTo>
                    <a:pt x="380" y="685"/>
                  </a:lnTo>
                  <a:lnTo>
                    <a:pt x="337" y="617"/>
                  </a:lnTo>
                  <a:lnTo>
                    <a:pt x="290" y="551"/>
                  </a:lnTo>
                  <a:lnTo>
                    <a:pt x="238" y="488"/>
                  </a:lnTo>
                  <a:lnTo>
                    <a:pt x="184" y="429"/>
                  </a:lnTo>
                  <a:lnTo>
                    <a:pt x="125" y="373"/>
                  </a:lnTo>
                  <a:lnTo>
                    <a:pt x="64" y="321"/>
                  </a:lnTo>
                  <a:lnTo>
                    <a:pt x="0" y="271"/>
                  </a:lnTo>
                  <a:lnTo>
                    <a:pt x="64" y="180"/>
                  </a:lnTo>
                  <a:lnTo>
                    <a:pt x="126" y="90"/>
                  </a:lnTo>
                  <a:lnTo>
                    <a:pt x="19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140" name="Freeform 43">
              <a:extLst>
                <a:ext uri="{FF2B5EF4-FFF2-40B4-BE49-F238E27FC236}">
                  <a16:creationId xmlns:a16="http://schemas.microsoft.com/office/drawing/2014/main" id="{40B0377D-D909-4C9B-B8C4-C2C314049D70}"/>
                </a:ext>
              </a:extLst>
            </p:cNvPr>
            <p:cNvSpPr>
              <a:spLocks noEditPoints="1"/>
            </p:cNvSpPr>
            <p:nvPr/>
          </p:nvSpPr>
          <p:spPr bwMode="auto">
            <a:xfrm>
              <a:off x="-968375" y="5962651"/>
              <a:ext cx="50800" cy="125413"/>
            </a:xfrm>
            <a:custGeom>
              <a:avLst/>
              <a:gdLst>
                <a:gd name="T0" fmla="*/ 107 w 477"/>
                <a:gd name="T1" fmla="*/ 109 h 1178"/>
                <a:gd name="T2" fmla="*/ 107 w 477"/>
                <a:gd name="T3" fmla="*/ 1070 h 1178"/>
                <a:gd name="T4" fmla="*/ 368 w 477"/>
                <a:gd name="T5" fmla="*/ 1070 h 1178"/>
                <a:gd name="T6" fmla="*/ 368 w 477"/>
                <a:gd name="T7" fmla="*/ 109 h 1178"/>
                <a:gd name="T8" fmla="*/ 107 w 477"/>
                <a:gd name="T9" fmla="*/ 109 h 1178"/>
                <a:gd name="T10" fmla="*/ 53 w 477"/>
                <a:gd name="T11" fmla="*/ 0 h 1178"/>
                <a:gd name="T12" fmla="*/ 423 w 477"/>
                <a:gd name="T13" fmla="*/ 0 h 1178"/>
                <a:gd name="T14" fmla="*/ 440 w 477"/>
                <a:gd name="T15" fmla="*/ 3 h 1178"/>
                <a:gd name="T16" fmla="*/ 455 w 477"/>
                <a:gd name="T17" fmla="*/ 10 h 1178"/>
                <a:gd name="T18" fmla="*/ 466 w 477"/>
                <a:gd name="T19" fmla="*/ 23 h 1178"/>
                <a:gd name="T20" fmla="*/ 474 w 477"/>
                <a:gd name="T21" fmla="*/ 37 h 1178"/>
                <a:gd name="T22" fmla="*/ 477 w 477"/>
                <a:gd name="T23" fmla="*/ 55 h 1178"/>
                <a:gd name="T24" fmla="*/ 477 w 477"/>
                <a:gd name="T25" fmla="*/ 1124 h 1178"/>
                <a:gd name="T26" fmla="*/ 474 w 477"/>
                <a:gd name="T27" fmla="*/ 1141 h 1178"/>
                <a:gd name="T28" fmla="*/ 466 w 477"/>
                <a:gd name="T29" fmla="*/ 1156 h 1178"/>
                <a:gd name="T30" fmla="*/ 455 w 477"/>
                <a:gd name="T31" fmla="*/ 1168 h 1178"/>
                <a:gd name="T32" fmla="*/ 440 w 477"/>
                <a:gd name="T33" fmla="*/ 1175 h 1178"/>
                <a:gd name="T34" fmla="*/ 423 w 477"/>
                <a:gd name="T35" fmla="*/ 1178 h 1178"/>
                <a:gd name="T36" fmla="*/ 53 w 477"/>
                <a:gd name="T37" fmla="*/ 1178 h 1178"/>
                <a:gd name="T38" fmla="*/ 36 w 477"/>
                <a:gd name="T39" fmla="*/ 1175 h 1178"/>
                <a:gd name="T40" fmla="*/ 21 w 477"/>
                <a:gd name="T41" fmla="*/ 1168 h 1178"/>
                <a:gd name="T42" fmla="*/ 10 w 477"/>
                <a:gd name="T43" fmla="*/ 1156 h 1178"/>
                <a:gd name="T44" fmla="*/ 2 w 477"/>
                <a:gd name="T45" fmla="*/ 1141 h 1178"/>
                <a:gd name="T46" fmla="*/ 0 w 477"/>
                <a:gd name="T47" fmla="*/ 1124 h 1178"/>
                <a:gd name="T48" fmla="*/ 0 w 477"/>
                <a:gd name="T49" fmla="*/ 55 h 1178"/>
                <a:gd name="T50" fmla="*/ 2 w 477"/>
                <a:gd name="T51" fmla="*/ 37 h 1178"/>
                <a:gd name="T52" fmla="*/ 10 w 477"/>
                <a:gd name="T53" fmla="*/ 23 h 1178"/>
                <a:gd name="T54" fmla="*/ 21 w 477"/>
                <a:gd name="T55" fmla="*/ 10 h 1178"/>
                <a:gd name="T56" fmla="*/ 36 w 477"/>
                <a:gd name="T57" fmla="*/ 3 h 1178"/>
                <a:gd name="T58" fmla="*/ 53 w 477"/>
                <a:gd name="T59"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7" h="1178">
                  <a:moveTo>
                    <a:pt x="107" y="109"/>
                  </a:moveTo>
                  <a:lnTo>
                    <a:pt x="107" y="1070"/>
                  </a:lnTo>
                  <a:lnTo>
                    <a:pt x="368" y="1070"/>
                  </a:lnTo>
                  <a:lnTo>
                    <a:pt x="368" y="109"/>
                  </a:lnTo>
                  <a:lnTo>
                    <a:pt x="107" y="109"/>
                  </a:lnTo>
                  <a:close/>
                  <a:moveTo>
                    <a:pt x="53" y="0"/>
                  </a:moveTo>
                  <a:lnTo>
                    <a:pt x="423" y="0"/>
                  </a:lnTo>
                  <a:lnTo>
                    <a:pt x="440" y="3"/>
                  </a:lnTo>
                  <a:lnTo>
                    <a:pt x="455" y="10"/>
                  </a:lnTo>
                  <a:lnTo>
                    <a:pt x="466" y="23"/>
                  </a:lnTo>
                  <a:lnTo>
                    <a:pt x="474" y="37"/>
                  </a:lnTo>
                  <a:lnTo>
                    <a:pt x="477" y="55"/>
                  </a:lnTo>
                  <a:lnTo>
                    <a:pt x="477" y="1124"/>
                  </a:lnTo>
                  <a:lnTo>
                    <a:pt x="474" y="1141"/>
                  </a:lnTo>
                  <a:lnTo>
                    <a:pt x="466" y="1156"/>
                  </a:lnTo>
                  <a:lnTo>
                    <a:pt x="455" y="1168"/>
                  </a:lnTo>
                  <a:lnTo>
                    <a:pt x="440" y="1175"/>
                  </a:lnTo>
                  <a:lnTo>
                    <a:pt x="423" y="1178"/>
                  </a:lnTo>
                  <a:lnTo>
                    <a:pt x="53" y="1178"/>
                  </a:lnTo>
                  <a:lnTo>
                    <a:pt x="36" y="1175"/>
                  </a:lnTo>
                  <a:lnTo>
                    <a:pt x="21" y="1168"/>
                  </a:lnTo>
                  <a:lnTo>
                    <a:pt x="10" y="1156"/>
                  </a:lnTo>
                  <a:lnTo>
                    <a:pt x="2" y="1141"/>
                  </a:lnTo>
                  <a:lnTo>
                    <a:pt x="0" y="1124"/>
                  </a:lnTo>
                  <a:lnTo>
                    <a:pt x="0" y="55"/>
                  </a:lnTo>
                  <a:lnTo>
                    <a:pt x="2" y="37"/>
                  </a:lnTo>
                  <a:lnTo>
                    <a:pt x="10" y="23"/>
                  </a:lnTo>
                  <a:lnTo>
                    <a:pt x="21" y="10"/>
                  </a:lnTo>
                  <a:lnTo>
                    <a:pt x="36" y="3"/>
                  </a:lnTo>
                  <a:lnTo>
                    <a:pt x="5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141" name="Freeform 44">
              <a:extLst>
                <a:ext uri="{FF2B5EF4-FFF2-40B4-BE49-F238E27FC236}">
                  <a16:creationId xmlns:a16="http://schemas.microsoft.com/office/drawing/2014/main" id="{CA5C1A57-972A-4BC6-8BA3-0981954AF83A}"/>
                </a:ext>
              </a:extLst>
            </p:cNvPr>
            <p:cNvSpPr>
              <a:spLocks noEditPoints="1"/>
            </p:cNvSpPr>
            <p:nvPr/>
          </p:nvSpPr>
          <p:spPr bwMode="auto">
            <a:xfrm>
              <a:off x="-1093788" y="5992813"/>
              <a:ext cx="50800" cy="95250"/>
            </a:xfrm>
            <a:custGeom>
              <a:avLst/>
              <a:gdLst>
                <a:gd name="T0" fmla="*/ 108 w 477"/>
                <a:gd name="T1" fmla="*/ 702 h 894"/>
                <a:gd name="T2" fmla="*/ 108 w 477"/>
                <a:gd name="T3" fmla="*/ 786 h 894"/>
                <a:gd name="T4" fmla="*/ 192 w 477"/>
                <a:gd name="T5" fmla="*/ 786 h 894"/>
                <a:gd name="T6" fmla="*/ 108 w 477"/>
                <a:gd name="T7" fmla="*/ 702 h 894"/>
                <a:gd name="T8" fmla="*/ 108 w 477"/>
                <a:gd name="T9" fmla="*/ 531 h 894"/>
                <a:gd name="T10" fmla="*/ 108 w 477"/>
                <a:gd name="T11" fmla="*/ 617 h 894"/>
                <a:gd name="T12" fmla="*/ 277 w 477"/>
                <a:gd name="T13" fmla="*/ 786 h 894"/>
                <a:gd name="T14" fmla="*/ 277 w 477"/>
                <a:gd name="T15" fmla="*/ 786 h 894"/>
                <a:gd name="T16" fmla="*/ 364 w 477"/>
                <a:gd name="T17" fmla="*/ 786 h 894"/>
                <a:gd name="T18" fmla="*/ 108 w 477"/>
                <a:gd name="T19" fmla="*/ 531 h 894"/>
                <a:gd name="T20" fmla="*/ 108 w 477"/>
                <a:gd name="T21" fmla="*/ 359 h 894"/>
                <a:gd name="T22" fmla="*/ 108 w 477"/>
                <a:gd name="T23" fmla="*/ 444 h 894"/>
                <a:gd name="T24" fmla="*/ 370 w 477"/>
                <a:gd name="T25" fmla="*/ 707 h 894"/>
                <a:gd name="T26" fmla="*/ 370 w 477"/>
                <a:gd name="T27" fmla="*/ 621 h 894"/>
                <a:gd name="T28" fmla="*/ 108 w 477"/>
                <a:gd name="T29" fmla="*/ 359 h 894"/>
                <a:gd name="T30" fmla="*/ 108 w 477"/>
                <a:gd name="T31" fmla="*/ 188 h 894"/>
                <a:gd name="T32" fmla="*/ 108 w 477"/>
                <a:gd name="T33" fmla="*/ 274 h 894"/>
                <a:gd name="T34" fmla="*/ 370 w 477"/>
                <a:gd name="T35" fmla="*/ 536 h 894"/>
                <a:gd name="T36" fmla="*/ 370 w 477"/>
                <a:gd name="T37" fmla="*/ 450 h 894"/>
                <a:gd name="T38" fmla="*/ 108 w 477"/>
                <a:gd name="T39" fmla="*/ 188 h 894"/>
                <a:gd name="T40" fmla="*/ 115 w 477"/>
                <a:gd name="T41" fmla="*/ 109 h 894"/>
                <a:gd name="T42" fmla="*/ 370 w 477"/>
                <a:gd name="T43" fmla="*/ 364 h 894"/>
                <a:gd name="T44" fmla="*/ 370 w 477"/>
                <a:gd name="T45" fmla="*/ 279 h 894"/>
                <a:gd name="T46" fmla="*/ 200 w 477"/>
                <a:gd name="T47" fmla="*/ 109 h 894"/>
                <a:gd name="T48" fmla="*/ 115 w 477"/>
                <a:gd name="T49" fmla="*/ 109 h 894"/>
                <a:gd name="T50" fmla="*/ 286 w 477"/>
                <a:gd name="T51" fmla="*/ 108 h 894"/>
                <a:gd name="T52" fmla="*/ 370 w 477"/>
                <a:gd name="T53" fmla="*/ 193 h 894"/>
                <a:gd name="T54" fmla="*/ 370 w 477"/>
                <a:gd name="T55" fmla="*/ 108 h 894"/>
                <a:gd name="T56" fmla="*/ 286 w 477"/>
                <a:gd name="T57" fmla="*/ 108 h 894"/>
                <a:gd name="T58" fmla="*/ 54 w 477"/>
                <a:gd name="T59" fmla="*/ 0 h 894"/>
                <a:gd name="T60" fmla="*/ 424 w 477"/>
                <a:gd name="T61" fmla="*/ 0 h 894"/>
                <a:gd name="T62" fmla="*/ 441 w 477"/>
                <a:gd name="T63" fmla="*/ 3 h 894"/>
                <a:gd name="T64" fmla="*/ 455 w 477"/>
                <a:gd name="T65" fmla="*/ 11 h 894"/>
                <a:gd name="T66" fmla="*/ 467 w 477"/>
                <a:gd name="T67" fmla="*/ 22 h 894"/>
                <a:gd name="T68" fmla="*/ 474 w 477"/>
                <a:gd name="T69" fmla="*/ 37 h 894"/>
                <a:gd name="T70" fmla="*/ 477 w 477"/>
                <a:gd name="T71" fmla="*/ 55 h 894"/>
                <a:gd name="T72" fmla="*/ 477 w 477"/>
                <a:gd name="T73" fmla="*/ 840 h 894"/>
                <a:gd name="T74" fmla="*/ 474 w 477"/>
                <a:gd name="T75" fmla="*/ 857 h 894"/>
                <a:gd name="T76" fmla="*/ 467 w 477"/>
                <a:gd name="T77" fmla="*/ 872 h 894"/>
                <a:gd name="T78" fmla="*/ 455 w 477"/>
                <a:gd name="T79" fmla="*/ 884 h 894"/>
                <a:gd name="T80" fmla="*/ 441 w 477"/>
                <a:gd name="T81" fmla="*/ 891 h 894"/>
                <a:gd name="T82" fmla="*/ 424 w 477"/>
                <a:gd name="T83" fmla="*/ 894 h 894"/>
                <a:gd name="T84" fmla="*/ 54 w 477"/>
                <a:gd name="T85" fmla="*/ 894 h 894"/>
                <a:gd name="T86" fmla="*/ 37 w 477"/>
                <a:gd name="T87" fmla="*/ 891 h 894"/>
                <a:gd name="T88" fmla="*/ 22 w 477"/>
                <a:gd name="T89" fmla="*/ 884 h 894"/>
                <a:gd name="T90" fmla="*/ 10 w 477"/>
                <a:gd name="T91" fmla="*/ 872 h 894"/>
                <a:gd name="T92" fmla="*/ 3 w 477"/>
                <a:gd name="T93" fmla="*/ 857 h 894"/>
                <a:gd name="T94" fmla="*/ 0 w 477"/>
                <a:gd name="T95" fmla="*/ 840 h 894"/>
                <a:gd name="T96" fmla="*/ 0 w 477"/>
                <a:gd name="T97" fmla="*/ 55 h 894"/>
                <a:gd name="T98" fmla="*/ 3 w 477"/>
                <a:gd name="T99" fmla="*/ 37 h 894"/>
                <a:gd name="T100" fmla="*/ 10 w 477"/>
                <a:gd name="T101" fmla="*/ 22 h 894"/>
                <a:gd name="T102" fmla="*/ 22 w 477"/>
                <a:gd name="T103" fmla="*/ 11 h 894"/>
                <a:gd name="T104" fmla="*/ 37 w 477"/>
                <a:gd name="T105" fmla="*/ 3 h 894"/>
                <a:gd name="T106" fmla="*/ 54 w 477"/>
                <a:gd name="T107"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7" h="894">
                  <a:moveTo>
                    <a:pt x="108" y="702"/>
                  </a:moveTo>
                  <a:lnTo>
                    <a:pt x="108" y="786"/>
                  </a:lnTo>
                  <a:lnTo>
                    <a:pt x="192" y="786"/>
                  </a:lnTo>
                  <a:lnTo>
                    <a:pt x="108" y="702"/>
                  </a:lnTo>
                  <a:close/>
                  <a:moveTo>
                    <a:pt x="108" y="531"/>
                  </a:moveTo>
                  <a:lnTo>
                    <a:pt x="108" y="617"/>
                  </a:lnTo>
                  <a:lnTo>
                    <a:pt x="277" y="786"/>
                  </a:lnTo>
                  <a:lnTo>
                    <a:pt x="277" y="786"/>
                  </a:lnTo>
                  <a:lnTo>
                    <a:pt x="364" y="786"/>
                  </a:lnTo>
                  <a:lnTo>
                    <a:pt x="108" y="531"/>
                  </a:lnTo>
                  <a:close/>
                  <a:moveTo>
                    <a:pt x="108" y="359"/>
                  </a:moveTo>
                  <a:lnTo>
                    <a:pt x="108" y="444"/>
                  </a:lnTo>
                  <a:lnTo>
                    <a:pt x="370" y="707"/>
                  </a:lnTo>
                  <a:lnTo>
                    <a:pt x="370" y="621"/>
                  </a:lnTo>
                  <a:lnTo>
                    <a:pt x="108" y="359"/>
                  </a:lnTo>
                  <a:close/>
                  <a:moveTo>
                    <a:pt x="108" y="188"/>
                  </a:moveTo>
                  <a:lnTo>
                    <a:pt x="108" y="274"/>
                  </a:lnTo>
                  <a:lnTo>
                    <a:pt x="370" y="536"/>
                  </a:lnTo>
                  <a:lnTo>
                    <a:pt x="370" y="450"/>
                  </a:lnTo>
                  <a:lnTo>
                    <a:pt x="108" y="188"/>
                  </a:lnTo>
                  <a:close/>
                  <a:moveTo>
                    <a:pt x="115" y="109"/>
                  </a:moveTo>
                  <a:lnTo>
                    <a:pt x="370" y="364"/>
                  </a:lnTo>
                  <a:lnTo>
                    <a:pt x="370" y="279"/>
                  </a:lnTo>
                  <a:lnTo>
                    <a:pt x="200" y="109"/>
                  </a:lnTo>
                  <a:lnTo>
                    <a:pt x="115" y="109"/>
                  </a:lnTo>
                  <a:close/>
                  <a:moveTo>
                    <a:pt x="286" y="108"/>
                  </a:moveTo>
                  <a:lnTo>
                    <a:pt x="370" y="193"/>
                  </a:lnTo>
                  <a:lnTo>
                    <a:pt x="370" y="108"/>
                  </a:lnTo>
                  <a:lnTo>
                    <a:pt x="286" y="108"/>
                  </a:lnTo>
                  <a:close/>
                  <a:moveTo>
                    <a:pt x="54" y="0"/>
                  </a:moveTo>
                  <a:lnTo>
                    <a:pt x="424" y="0"/>
                  </a:lnTo>
                  <a:lnTo>
                    <a:pt x="441" y="3"/>
                  </a:lnTo>
                  <a:lnTo>
                    <a:pt x="455" y="11"/>
                  </a:lnTo>
                  <a:lnTo>
                    <a:pt x="467" y="22"/>
                  </a:lnTo>
                  <a:lnTo>
                    <a:pt x="474" y="37"/>
                  </a:lnTo>
                  <a:lnTo>
                    <a:pt x="477" y="55"/>
                  </a:lnTo>
                  <a:lnTo>
                    <a:pt x="477" y="840"/>
                  </a:lnTo>
                  <a:lnTo>
                    <a:pt x="474" y="857"/>
                  </a:lnTo>
                  <a:lnTo>
                    <a:pt x="467" y="872"/>
                  </a:lnTo>
                  <a:lnTo>
                    <a:pt x="455" y="884"/>
                  </a:lnTo>
                  <a:lnTo>
                    <a:pt x="441" y="891"/>
                  </a:lnTo>
                  <a:lnTo>
                    <a:pt x="424" y="894"/>
                  </a:lnTo>
                  <a:lnTo>
                    <a:pt x="54" y="894"/>
                  </a:lnTo>
                  <a:lnTo>
                    <a:pt x="37" y="891"/>
                  </a:lnTo>
                  <a:lnTo>
                    <a:pt x="22" y="884"/>
                  </a:lnTo>
                  <a:lnTo>
                    <a:pt x="10" y="872"/>
                  </a:lnTo>
                  <a:lnTo>
                    <a:pt x="3" y="857"/>
                  </a:lnTo>
                  <a:lnTo>
                    <a:pt x="0" y="840"/>
                  </a:lnTo>
                  <a:lnTo>
                    <a:pt x="0" y="55"/>
                  </a:lnTo>
                  <a:lnTo>
                    <a:pt x="3" y="37"/>
                  </a:lnTo>
                  <a:lnTo>
                    <a:pt x="10" y="22"/>
                  </a:lnTo>
                  <a:lnTo>
                    <a:pt x="22" y="11"/>
                  </a:lnTo>
                  <a:lnTo>
                    <a:pt x="37" y="3"/>
                  </a:lnTo>
                  <a:lnTo>
                    <a:pt x="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142" name="Freeform 45">
              <a:extLst>
                <a:ext uri="{FF2B5EF4-FFF2-40B4-BE49-F238E27FC236}">
                  <a16:creationId xmlns:a16="http://schemas.microsoft.com/office/drawing/2014/main" id="{82AC051E-7FE5-4CD8-91F3-1E4E041ADDB8}"/>
                </a:ext>
              </a:extLst>
            </p:cNvPr>
            <p:cNvSpPr>
              <a:spLocks/>
            </p:cNvSpPr>
            <p:nvPr/>
          </p:nvSpPr>
          <p:spPr bwMode="auto">
            <a:xfrm>
              <a:off x="-1031875" y="5916613"/>
              <a:ext cx="50800" cy="171450"/>
            </a:xfrm>
            <a:custGeom>
              <a:avLst/>
              <a:gdLst>
                <a:gd name="T0" fmla="*/ 55 w 478"/>
                <a:gd name="T1" fmla="*/ 0 h 1613"/>
                <a:gd name="T2" fmla="*/ 423 w 478"/>
                <a:gd name="T3" fmla="*/ 0 h 1613"/>
                <a:gd name="T4" fmla="*/ 440 w 478"/>
                <a:gd name="T5" fmla="*/ 3 h 1613"/>
                <a:gd name="T6" fmla="*/ 456 w 478"/>
                <a:gd name="T7" fmla="*/ 11 h 1613"/>
                <a:gd name="T8" fmla="*/ 468 w 478"/>
                <a:gd name="T9" fmla="*/ 23 h 1613"/>
                <a:gd name="T10" fmla="*/ 475 w 478"/>
                <a:gd name="T11" fmla="*/ 38 h 1613"/>
                <a:gd name="T12" fmla="*/ 478 w 478"/>
                <a:gd name="T13" fmla="*/ 55 h 1613"/>
                <a:gd name="T14" fmla="*/ 478 w 478"/>
                <a:gd name="T15" fmla="*/ 1559 h 1613"/>
                <a:gd name="T16" fmla="*/ 475 w 478"/>
                <a:gd name="T17" fmla="*/ 1576 h 1613"/>
                <a:gd name="T18" fmla="*/ 468 w 478"/>
                <a:gd name="T19" fmla="*/ 1591 h 1613"/>
                <a:gd name="T20" fmla="*/ 456 w 478"/>
                <a:gd name="T21" fmla="*/ 1603 h 1613"/>
                <a:gd name="T22" fmla="*/ 440 w 478"/>
                <a:gd name="T23" fmla="*/ 1610 h 1613"/>
                <a:gd name="T24" fmla="*/ 423 w 478"/>
                <a:gd name="T25" fmla="*/ 1613 h 1613"/>
                <a:gd name="T26" fmla="*/ 55 w 478"/>
                <a:gd name="T27" fmla="*/ 1613 h 1613"/>
                <a:gd name="T28" fmla="*/ 38 w 478"/>
                <a:gd name="T29" fmla="*/ 1610 h 1613"/>
                <a:gd name="T30" fmla="*/ 22 w 478"/>
                <a:gd name="T31" fmla="*/ 1603 h 1613"/>
                <a:gd name="T32" fmla="*/ 10 w 478"/>
                <a:gd name="T33" fmla="*/ 1591 h 1613"/>
                <a:gd name="T34" fmla="*/ 3 w 478"/>
                <a:gd name="T35" fmla="*/ 1576 h 1613"/>
                <a:gd name="T36" fmla="*/ 0 w 478"/>
                <a:gd name="T37" fmla="*/ 1559 h 1613"/>
                <a:gd name="T38" fmla="*/ 0 w 478"/>
                <a:gd name="T39" fmla="*/ 55 h 1613"/>
                <a:gd name="T40" fmla="*/ 3 w 478"/>
                <a:gd name="T41" fmla="*/ 38 h 1613"/>
                <a:gd name="T42" fmla="*/ 10 w 478"/>
                <a:gd name="T43" fmla="*/ 23 h 1613"/>
                <a:gd name="T44" fmla="*/ 22 w 478"/>
                <a:gd name="T45" fmla="*/ 11 h 1613"/>
                <a:gd name="T46" fmla="*/ 38 w 478"/>
                <a:gd name="T47" fmla="*/ 3 h 1613"/>
                <a:gd name="T48" fmla="*/ 55 w 478"/>
                <a:gd name="T49" fmla="*/ 0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8" h="1613">
                  <a:moveTo>
                    <a:pt x="55" y="0"/>
                  </a:moveTo>
                  <a:lnTo>
                    <a:pt x="423" y="0"/>
                  </a:lnTo>
                  <a:lnTo>
                    <a:pt x="440" y="3"/>
                  </a:lnTo>
                  <a:lnTo>
                    <a:pt x="456" y="11"/>
                  </a:lnTo>
                  <a:lnTo>
                    <a:pt x="468" y="23"/>
                  </a:lnTo>
                  <a:lnTo>
                    <a:pt x="475" y="38"/>
                  </a:lnTo>
                  <a:lnTo>
                    <a:pt x="478" y="55"/>
                  </a:lnTo>
                  <a:lnTo>
                    <a:pt x="478" y="1559"/>
                  </a:lnTo>
                  <a:lnTo>
                    <a:pt x="475" y="1576"/>
                  </a:lnTo>
                  <a:lnTo>
                    <a:pt x="468" y="1591"/>
                  </a:lnTo>
                  <a:lnTo>
                    <a:pt x="456" y="1603"/>
                  </a:lnTo>
                  <a:lnTo>
                    <a:pt x="440" y="1610"/>
                  </a:lnTo>
                  <a:lnTo>
                    <a:pt x="423" y="1613"/>
                  </a:lnTo>
                  <a:lnTo>
                    <a:pt x="55" y="1613"/>
                  </a:lnTo>
                  <a:lnTo>
                    <a:pt x="38" y="1610"/>
                  </a:lnTo>
                  <a:lnTo>
                    <a:pt x="22" y="1603"/>
                  </a:lnTo>
                  <a:lnTo>
                    <a:pt x="10" y="1591"/>
                  </a:lnTo>
                  <a:lnTo>
                    <a:pt x="3" y="1576"/>
                  </a:lnTo>
                  <a:lnTo>
                    <a:pt x="0" y="1559"/>
                  </a:lnTo>
                  <a:lnTo>
                    <a:pt x="0" y="55"/>
                  </a:lnTo>
                  <a:lnTo>
                    <a:pt x="3" y="38"/>
                  </a:lnTo>
                  <a:lnTo>
                    <a:pt x="10" y="23"/>
                  </a:lnTo>
                  <a:lnTo>
                    <a:pt x="22" y="11"/>
                  </a:lnTo>
                  <a:lnTo>
                    <a:pt x="38" y="3"/>
                  </a:lnTo>
                  <a:lnTo>
                    <a:pt x="5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grpSp>
      <p:sp>
        <p:nvSpPr>
          <p:cNvPr id="144" name="Freeform 36">
            <a:extLst>
              <a:ext uri="{FF2B5EF4-FFF2-40B4-BE49-F238E27FC236}">
                <a16:creationId xmlns:a16="http://schemas.microsoft.com/office/drawing/2014/main" id="{33B01E65-3093-47E8-87F7-CE000C567269}"/>
              </a:ext>
            </a:extLst>
          </p:cNvPr>
          <p:cNvSpPr>
            <a:spLocks noEditPoints="1"/>
          </p:cNvSpPr>
          <p:nvPr/>
        </p:nvSpPr>
        <p:spPr bwMode="auto">
          <a:xfrm>
            <a:off x="6751386" y="2301388"/>
            <a:ext cx="435927" cy="354960"/>
          </a:xfrm>
          <a:custGeom>
            <a:avLst/>
            <a:gdLst>
              <a:gd name="T0" fmla="*/ 1538 w 3358"/>
              <a:gd name="T1" fmla="*/ 1584 h 3347"/>
              <a:gd name="T2" fmla="*/ 1385 w 3358"/>
              <a:gd name="T3" fmla="*/ 1689 h 3347"/>
              <a:gd name="T4" fmla="*/ 1299 w 3358"/>
              <a:gd name="T5" fmla="*/ 1852 h 3347"/>
              <a:gd name="T6" fmla="*/ 1299 w 3358"/>
              <a:gd name="T7" fmla="*/ 2044 h 3347"/>
              <a:gd name="T8" fmla="*/ 1385 w 3358"/>
              <a:gd name="T9" fmla="*/ 2208 h 3347"/>
              <a:gd name="T10" fmla="*/ 1538 w 3358"/>
              <a:gd name="T11" fmla="*/ 2313 h 3347"/>
              <a:gd name="T12" fmla="*/ 1728 w 3358"/>
              <a:gd name="T13" fmla="*/ 2337 h 3347"/>
              <a:gd name="T14" fmla="*/ 1903 w 3358"/>
              <a:gd name="T15" fmla="*/ 2269 h 3347"/>
              <a:gd name="T16" fmla="*/ 2025 w 3358"/>
              <a:gd name="T17" fmla="*/ 2132 h 3347"/>
              <a:gd name="T18" fmla="*/ 2070 w 3358"/>
              <a:gd name="T19" fmla="*/ 1948 h 3347"/>
              <a:gd name="T20" fmla="*/ 2025 w 3358"/>
              <a:gd name="T21" fmla="*/ 1764 h 3347"/>
              <a:gd name="T22" fmla="*/ 1903 w 3358"/>
              <a:gd name="T23" fmla="*/ 1628 h 3347"/>
              <a:gd name="T24" fmla="*/ 1728 w 3358"/>
              <a:gd name="T25" fmla="*/ 1560 h 3347"/>
              <a:gd name="T26" fmla="*/ 1812 w 3358"/>
              <a:gd name="T27" fmla="*/ 1287 h 3347"/>
              <a:gd name="T28" fmla="*/ 2005 w 3358"/>
              <a:gd name="T29" fmla="*/ 1364 h 3347"/>
              <a:gd name="T30" fmla="*/ 2233 w 3358"/>
              <a:gd name="T31" fmla="*/ 1583 h 3347"/>
              <a:gd name="T32" fmla="*/ 2316 w 3358"/>
              <a:gd name="T33" fmla="*/ 1766 h 3347"/>
              <a:gd name="T34" fmla="*/ 2328 w 3358"/>
              <a:gd name="T35" fmla="*/ 2081 h 3347"/>
              <a:gd name="T36" fmla="*/ 2233 w 3358"/>
              <a:gd name="T37" fmla="*/ 2313 h 3347"/>
              <a:gd name="T38" fmla="*/ 2005 w 3358"/>
              <a:gd name="T39" fmla="*/ 2533 h 3347"/>
              <a:gd name="T40" fmla="*/ 1812 w 3358"/>
              <a:gd name="T41" fmla="*/ 2609 h 3347"/>
              <a:gd name="T42" fmla="*/ 1492 w 3358"/>
              <a:gd name="T43" fmla="*/ 2604 h 3347"/>
              <a:gd name="T44" fmla="*/ 1295 w 3358"/>
              <a:gd name="T45" fmla="*/ 2519 h 3347"/>
              <a:gd name="T46" fmla="*/ 1073 w 3358"/>
              <a:gd name="T47" fmla="*/ 2289 h 3347"/>
              <a:gd name="T48" fmla="*/ 994 w 3358"/>
              <a:gd name="T49" fmla="*/ 2081 h 3347"/>
              <a:gd name="T50" fmla="*/ 1008 w 3358"/>
              <a:gd name="T51" fmla="*/ 1761 h 3347"/>
              <a:gd name="T52" fmla="*/ 1103 w 3358"/>
              <a:gd name="T53" fmla="*/ 1561 h 3347"/>
              <a:gd name="T54" fmla="*/ 1341 w 3358"/>
              <a:gd name="T55" fmla="*/ 1351 h 3347"/>
              <a:gd name="T56" fmla="*/ 1546 w 3358"/>
              <a:gd name="T57" fmla="*/ 1280 h 3347"/>
              <a:gd name="T58" fmla="*/ 3057 w 3358"/>
              <a:gd name="T59" fmla="*/ 3046 h 3347"/>
              <a:gd name="T60" fmla="*/ 2890 w 3358"/>
              <a:gd name="T61" fmla="*/ 303 h 3347"/>
              <a:gd name="T62" fmla="*/ 2815 w 3358"/>
              <a:gd name="T63" fmla="*/ 363 h 3347"/>
              <a:gd name="T64" fmla="*/ 2815 w 3358"/>
              <a:gd name="T65" fmla="*/ 461 h 3347"/>
              <a:gd name="T66" fmla="*/ 2890 w 3358"/>
              <a:gd name="T67" fmla="*/ 522 h 3347"/>
              <a:gd name="T68" fmla="*/ 2986 w 3358"/>
              <a:gd name="T69" fmla="*/ 499 h 3347"/>
              <a:gd name="T70" fmla="*/ 3029 w 3358"/>
              <a:gd name="T71" fmla="*/ 412 h 3347"/>
              <a:gd name="T72" fmla="*/ 2986 w 3358"/>
              <a:gd name="T73" fmla="*/ 324 h 3347"/>
              <a:gd name="T74" fmla="*/ 2513 w 3358"/>
              <a:gd name="T75" fmla="*/ 300 h 3347"/>
              <a:gd name="T76" fmla="*/ 2424 w 3358"/>
              <a:gd name="T77" fmla="*/ 341 h 3347"/>
              <a:gd name="T78" fmla="*/ 2402 w 3358"/>
              <a:gd name="T79" fmla="*/ 437 h 3347"/>
              <a:gd name="T80" fmla="*/ 2463 w 3358"/>
              <a:gd name="T81" fmla="*/ 512 h 3347"/>
              <a:gd name="T82" fmla="*/ 2562 w 3358"/>
              <a:gd name="T83" fmla="*/ 512 h 3347"/>
              <a:gd name="T84" fmla="*/ 2622 w 3358"/>
              <a:gd name="T85" fmla="*/ 437 h 3347"/>
              <a:gd name="T86" fmla="*/ 2600 w 3358"/>
              <a:gd name="T87" fmla="*/ 341 h 3347"/>
              <a:gd name="T88" fmla="*/ 2513 w 3358"/>
              <a:gd name="T89" fmla="*/ 300 h 3347"/>
              <a:gd name="T90" fmla="*/ 3170 w 3358"/>
              <a:gd name="T91" fmla="*/ 11 h 3347"/>
              <a:gd name="T92" fmla="*/ 3293 w 3358"/>
              <a:gd name="T93" fmla="*/ 91 h 3347"/>
              <a:gd name="T94" fmla="*/ 3355 w 3358"/>
              <a:gd name="T95" fmla="*/ 224 h 3347"/>
              <a:gd name="T96" fmla="*/ 3347 w 3358"/>
              <a:gd name="T97" fmla="*/ 3160 h 3347"/>
              <a:gd name="T98" fmla="*/ 3267 w 3358"/>
              <a:gd name="T99" fmla="*/ 3283 h 3347"/>
              <a:gd name="T100" fmla="*/ 3133 w 3358"/>
              <a:gd name="T101" fmla="*/ 3344 h 3347"/>
              <a:gd name="T102" fmla="*/ 187 w 3358"/>
              <a:gd name="T103" fmla="*/ 3336 h 3347"/>
              <a:gd name="T104" fmla="*/ 64 w 3358"/>
              <a:gd name="T105" fmla="*/ 3256 h 3347"/>
              <a:gd name="T106" fmla="*/ 3 w 3358"/>
              <a:gd name="T107" fmla="*/ 3123 h 3347"/>
              <a:gd name="T108" fmla="*/ 11 w 3358"/>
              <a:gd name="T109" fmla="*/ 188 h 3347"/>
              <a:gd name="T110" fmla="*/ 91 w 3358"/>
              <a:gd name="T111" fmla="*/ 65 h 3347"/>
              <a:gd name="T112" fmla="*/ 225 w 3358"/>
              <a:gd name="T113" fmla="*/ 3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58" h="3347">
                <a:moveTo>
                  <a:pt x="1678" y="1557"/>
                </a:moveTo>
                <a:lnTo>
                  <a:pt x="1629" y="1560"/>
                </a:lnTo>
                <a:lnTo>
                  <a:pt x="1582" y="1569"/>
                </a:lnTo>
                <a:lnTo>
                  <a:pt x="1538" y="1584"/>
                </a:lnTo>
                <a:lnTo>
                  <a:pt x="1495" y="1603"/>
                </a:lnTo>
                <a:lnTo>
                  <a:pt x="1455" y="1628"/>
                </a:lnTo>
                <a:lnTo>
                  <a:pt x="1418" y="1656"/>
                </a:lnTo>
                <a:lnTo>
                  <a:pt x="1385" y="1689"/>
                </a:lnTo>
                <a:lnTo>
                  <a:pt x="1357" y="1724"/>
                </a:lnTo>
                <a:lnTo>
                  <a:pt x="1332" y="1764"/>
                </a:lnTo>
                <a:lnTo>
                  <a:pt x="1313" y="1807"/>
                </a:lnTo>
                <a:lnTo>
                  <a:pt x="1299" y="1852"/>
                </a:lnTo>
                <a:lnTo>
                  <a:pt x="1289" y="1900"/>
                </a:lnTo>
                <a:lnTo>
                  <a:pt x="1286" y="1948"/>
                </a:lnTo>
                <a:lnTo>
                  <a:pt x="1289" y="1997"/>
                </a:lnTo>
                <a:lnTo>
                  <a:pt x="1299" y="2044"/>
                </a:lnTo>
                <a:lnTo>
                  <a:pt x="1313" y="2090"/>
                </a:lnTo>
                <a:lnTo>
                  <a:pt x="1332" y="2132"/>
                </a:lnTo>
                <a:lnTo>
                  <a:pt x="1357" y="2172"/>
                </a:lnTo>
                <a:lnTo>
                  <a:pt x="1385" y="2208"/>
                </a:lnTo>
                <a:lnTo>
                  <a:pt x="1418" y="2241"/>
                </a:lnTo>
                <a:lnTo>
                  <a:pt x="1455" y="2269"/>
                </a:lnTo>
                <a:lnTo>
                  <a:pt x="1495" y="2294"/>
                </a:lnTo>
                <a:lnTo>
                  <a:pt x="1538" y="2313"/>
                </a:lnTo>
                <a:lnTo>
                  <a:pt x="1582" y="2327"/>
                </a:lnTo>
                <a:lnTo>
                  <a:pt x="1629" y="2337"/>
                </a:lnTo>
                <a:lnTo>
                  <a:pt x="1678" y="2340"/>
                </a:lnTo>
                <a:lnTo>
                  <a:pt x="1728" y="2337"/>
                </a:lnTo>
                <a:lnTo>
                  <a:pt x="1775" y="2327"/>
                </a:lnTo>
                <a:lnTo>
                  <a:pt x="1820" y="2313"/>
                </a:lnTo>
                <a:lnTo>
                  <a:pt x="1863" y="2294"/>
                </a:lnTo>
                <a:lnTo>
                  <a:pt x="1903" y="2269"/>
                </a:lnTo>
                <a:lnTo>
                  <a:pt x="1939" y="2241"/>
                </a:lnTo>
                <a:lnTo>
                  <a:pt x="1972" y="2208"/>
                </a:lnTo>
                <a:lnTo>
                  <a:pt x="2001" y="2172"/>
                </a:lnTo>
                <a:lnTo>
                  <a:pt x="2025" y="2132"/>
                </a:lnTo>
                <a:lnTo>
                  <a:pt x="2045" y="2090"/>
                </a:lnTo>
                <a:lnTo>
                  <a:pt x="2059" y="2044"/>
                </a:lnTo>
                <a:lnTo>
                  <a:pt x="2067" y="1997"/>
                </a:lnTo>
                <a:lnTo>
                  <a:pt x="2070" y="1948"/>
                </a:lnTo>
                <a:lnTo>
                  <a:pt x="2067" y="1900"/>
                </a:lnTo>
                <a:lnTo>
                  <a:pt x="2059" y="1852"/>
                </a:lnTo>
                <a:lnTo>
                  <a:pt x="2045" y="1807"/>
                </a:lnTo>
                <a:lnTo>
                  <a:pt x="2025" y="1764"/>
                </a:lnTo>
                <a:lnTo>
                  <a:pt x="2001" y="1724"/>
                </a:lnTo>
                <a:lnTo>
                  <a:pt x="1972" y="1689"/>
                </a:lnTo>
                <a:lnTo>
                  <a:pt x="1939" y="1656"/>
                </a:lnTo>
                <a:lnTo>
                  <a:pt x="1903" y="1628"/>
                </a:lnTo>
                <a:lnTo>
                  <a:pt x="1863" y="1603"/>
                </a:lnTo>
                <a:lnTo>
                  <a:pt x="1820" y="1584"/>
                </a:lnTo>
                <a:lnTo>
                  <a:pt x="1775" y="1569"/>
                </a:lnTo>
                <a:lnTo>
                  <a:pt x="1728" y="1560"/>
                </a:lnTo>
                <a:lnTo>
                  <a:pt x="1678" y="1557"/>
                </a:lnTo>
                <a:close/>
                <a:moveTo>
                  <a:pt x="1546" y="1121"/>
                </a:moveTo>
                <a:lnTo>
                  <a:pt x="1812" y="1121"/>
                </a:lnTo>
                <a:lnTo>
                  <a:pt x="1812" y="1287"/>
                </a:lnTo>
                <a:lnTo>
                  <a:pt x="1863" y="1301"/>
                </a:lnTo>
                <a:lnTo>
                  <a:pt x="1912" y="1318"/>
                </a:lnTo>
                <a:lnTo>
                  <a:pt x="1960" y="1339"/>
                </a:lnTo>
                <a:lnTo>
                  <a:pt x="2005" y="1364"/>
                </a:lnTo>
                <a:lnTo>
                  <a:pt x="2049" y="1391"/>
                </a:lnTo>
                <a:lnTo>
                  <a:pt x="2171" y="1270"/>
                </a:lnTo>
                <a:lnTo>
                  <a:pt x="2358" y="1458"/>
                </a:lnTo>
                <a:lnTo>
                  <a:pt x="2233" y="1583"/>
                </a:lnTo>
                <a:lnTo>
                  <a:pt x="2258" y="1626"/>
                </a:lnTo>
                <a:lnTo>
                  <a:pt x="2281" y="1670"/>
                </a:lnTo>
                <a:lnTo>
                  <a:pt x="2300" y="1717"/>
                </a:lnTo>
                <a:lnTo>
                  <a:pt x="2316" y="1766"/>
                </a:lnTo>
                <a:lnTo>
                  <a:pt x="2328" y="1815"/>
                </a:lnTo>
                <a:lnTo>
                  <a:pt x="2507" y="1815"/>
                </a:lnTo>
                <a:lnTo>
                  <a:pt x="2507" y="2081"/>
                </a:lnTo>
                <a:lnTo>
                  <a:pt x="2328" y="2081"/>
                </a:lnTo>
                <a:lnTo>
                  <a:pt x="2312" y="2143"/>
                </a:lnTo>
                <a:lnTo>
                  <a:pt x="2291" y="2203"/>
                </a:lnTo>
                <a:lnTo>
                  <a:pt x="2264" y="2259"/>
                </a:lnTo>
                <a:lnTo>
                  <a:pt x="2233" y="2313"/>
                </a:lnTo>
                <a:lnTo>
                  <a:pt x="2358" y="2439"/>
                </a:lnTo>
                <a:lnTo>
                  <a:pt x="2171" y="2627"/>
                </a:lnTo>
                <a:lnTo>
                  <a:pt x="2049" y="2505"/>
                </a:lnTo>
                <a:lnTo>
                  <a:pt x="2005" y="2533"/>
                </a:lnTo>
                <a:lnTo>
                  <a:pt x="1960" y="2558"/>
                </a:lnTo>
                <a:lnTo>
                  <a:pt x="1912" y="2578"/>
                </a:lnTo>
                <a:lnTo>
                  <a:pt x="1863" y="2595"/>
                </a:lnTo>
                <a:lnTo>
                  <a:pt x="1812" y="2609"/>
                </a:lnTo>
                <a:lnTo>
                  <a:pt x="1812" y="2774"/>
                </a:lnTo>
                <a:lnTo>
                  <a:pt x="1546" y="2774"/>
                </a:lnTo>
                <a:lnTo>
                  <a:pt x="1546" y="2616"/>
                </a:lnTo>
                <a:lnTo>
                  <a:pt x="1492" y="2604"/>
                </a:lnTo>
                <a:lnTo>
                  <a:pt x="1440" y="2589"/>
                </a:lnTo>
                <a:lnTo>
                  <a:pt x="1390" y="2570"/>
                </a:lnTo>
                <a:lnTo>
                  <a:pt x="1341" y="2546"/>
                </a:lnTo>
                <a:lnTo>
                  <a:pt x="1295" y="2519"/>
                </a:lnTo>
                <a:lnTo>
                  <a:pt x="1187" y="2627"/>
                </a:lnTo>
                <a:lnTo>
                  <a:pt x="998" y="2439"/>
                </a:lnTo>
                <a:lnTo>
                  <a:pt x="1103" y="2336"/>
                </a:lnTo>
                <a:lnTo>
                  <a:pt x="1073" y="2289"/>
                </a:lnTo>
                <a:lnTo>
                  <a:pt x="1047" y="2240"/>
                </a:lnTo>
                <a:lnTo>
                  <a:pt x="1025" y="2189"/>
                </a:lnTo>
                <a:lnTo>
                  <a:pt x="1008" y="2136"/>
                </a:lnTo>
                <a:lnTo>
                  <a:pt x="994" y="2081"/>
                </a:lnTo>
                <a:lnTo>
                  <a:pt x="850" y="2081"/>
                </a:lnTo>
                <a:lnTo>
                  <a:pt x="850" y="1816"/>
                </a:lnTo>
                <a:lnTo>
                  <a:pt x="994" y="1816"/>
                </a:lnTo>
                <a:lnTo>
                  <a:pt x="1008" y="1761"/>
                </a:lnTo>
                <a:lnTo>
                  <a:pt x="1025" y="1707"/>
                </a:lnTo>
                <a:lnTo>
                  <a:pt x="1047" y="1656"/>
                </a:lnTo>
                <a:lnTo>
                  <a:pt x="1073" y="1607"/>
                </a:lnTo>
                <a:lnTo>
                  <a:pt x="1103" y="1561"/>
                </a:lnTo>
                <a:lnTo>
                  <a:pt x="998" y="1458"/>
                </a:lnTo>
                <a:lnTo>
                  <a:pt x="1187" y="1270"/>
                </a:lnTo>
                <a:lnTo>
                  <a:pt x="1295" y="1377"/>
                </a:lnTo>
                <a:lnTo>
                  <a:pt x="1341" y="1351"/>
                </a:lnTo>
                <a:lnTo>
                  <a:pt x="1390" y="1327"/>
                </a:lnTo>
                <a:lnTo>
                  <a:pt x="1440" y="1308"/>
                </a:lnTo>
                <a:lnTo>
                  <a:pt x="1492" y="1292"/>
                </a:lnTo>
                <a:lnTo>
                  <a:pt x="1546" y="1280"/>
                </a:lnTo>
                <a:lnTo>
                  <a:pt x="1546" y="1121"/>
                </a:lnTo>
                <a:close/>
                <a:moveTo>
                  <a:pt x="301" y="804"/>
                </a:moveTo>
                <a:lnTo>
                  <a:pt x="301" y="3046"/>
                </a:lnTo>
                <a:lnTo>
                  <a:pt x="3057" y="3046"/>
                </a:lnTo>
                <a:lnTo>
                  <a:pt x="3057" y="804"/>
                </a:lnTo>
                <a:lnTo>
                  <a:pt x="301" y="804"/>
                </a:lnTo>
                <a:close/>
                <a:moveTo>
                  <a:pt x="2916" y="300"/>
                </a:moveTo>
                <a:lnTo>
                  <a:pt x="2890" y="303"/>
                </a:lnTo>
                <a:lnTo>
                  <a:pt x="2867" y="311"/>
                </a:lnTo>
                <a:lnTo>
                  <a:pt x="2845" y="324"/>
                </a:lnTo>
                <a:lnTo>
                  <a:pt x="2828" y="341"/>
                </a:lnTo>
                <a:lnTo>
                  <a:pt x="2815" y="363"/>
                </a:lnTo>
                <a:lnTo>
                  <a:pt x="2807" y="386"/>
                </a:lnTo>
                <a:lnTo>
                  <a:pt x="2804" y="412"/>
                </a:lnTo>
                <a:lnTo>
                  <a:pt x="2807" y="437"/>
                </a:lnTo>
                <a:lnTo>
                  <a:pt x="2815" y="461"/>
                </a:lnTo>
                <a:lnTo>
                  <a:pt x="2828" y="482"/>
                </a:lnTo>
                <a:lnTo>
                  <a:pt x="2845" y="499"/>
                </a:lnTo>
                <a:lnTo>
                  <a:pt x="2867" y="512"/>
                </a:lnTo>
                <a:lnTo>
                  <a:pt x="2890" y="522"/>
                </a:lnTo>
                <a:lnTo>
                  <a:pt x="2916" y="525"/>
                </a:lnTo>
                <a:lnTo>
                  <a:pt x="2942" y="522"/>
                </a:lnTo>
                <a:lnTo>
                  <a:pt x="2966" y="512"/>
                </a:lnTo>
                <a:lnTo>
                  <a:pt x="2986" y="499"/>
                </a:lnTo>
                <a:lnTo>
                  <a:pt x="3005" y="482"/>
                </a:lnTo>
                <a:lnTo>
                  <a:pt x="3018" y="461"/>
                </a:lnTo>
                <a:lnTo>
                  <a:pt x="3026" y="437"/>
                </a:lnTo>
                <a:lnTo>
                  <a:pt x="3029" y="412"/>
                </a:lnTo>
                <a:lnTo>
                  <a:pt x="3026" y="386"/>
                </a:lnTo>
                <a:lnTo>
                  <a:pt x="3018" y="363"/>
                </a:lnTo>
                <a:lnTo>
                  <a:pt x="3005" y="341"/>
                </a:lnTo>
                <a:lnTo>
                  <a:pt x="2986" y="324"/>
                </a:lnTo>
                <a:lnTo>
                  <a:pt x="2966" y="311"/>
                </a:lnTo>
                <a:lnTo>
                  <a:pt x="2942" y="303"/>
                </a:lnTo>
                <a:lnTo>
                  <a:pt x="2916" y="300"/>
                </a:lnTo>
                <a:close/>
                <a:moveTo>
                  <a:pt x="2513" y="300"/>
                </a:moveTo>
                <a:lnTo>
                  <a:pt x="2486" y="303"/>
                </a:lnTo>
                <a:lnTo>
                  <a:pt x="2463" y="311"/>
                </a:lnTo>
                <a:lnTo>
                  <a:pt x="2442" y="324"/>
                </a:lnTo>
                <a:lnTo>
                  <a:pt x="2424" y="341"/>
                </a:lnTo>
                <a:lnTo>
                  <a:pt x="2410" y="363"/>
                </a:lnTo>
                <a:lnTo>
                  <a:pt x="2402" y="386"/>
                </a:lnTo>
                <a:lnTo>
                  <a:pt x="2399" y="412"/>
                </a:lnTo>
                <a:lnTo>
                  <a:pt x="2402" y="437"/>
                </a:lnTo>
                <a:lnTo>
                  <a:pt x="2410" y="461"/>
                </a:lnTo>
                <a:lnTo>
                  <a:pt x="2424" y="482"/>
                </a:lnTo>
                <a:lnTo>
                  <a:pt x="2441" y="499"/>
                </a:lnTo>
                <a:lnTo>
                  <a:pt x="2463" y="512"/>
                </a:lnTo>
                <a:lnTo>
                  <a:pt x="2486" y="522"/>
                </a:lnTo>
                <a:lnTo>
                  <a:pt x="2513" y="525"/>
                </a:lnTo>
                <a:lnTo>
                  <a:pt x="2538" y="522"/>
                </a:lnTo>
                <a:lnTo>
                  <a:pt x="2562" y="512"/>
                </a:lnTo>
                <a:lnTo>
                  <a:pt x="2583" y="499"/>
                </a:lnTo>
                <a:lnTo>
                  <a:pt x="2600" y="482"/>
                </a:lnTo>
                <a:lnTo>
                  <a:pt x="2614" y="461"/>
                </a:lnTo>
                <a:lnTo>
                  <a:pt x="2622" y="437"/>
                </a:lnTo>
                <a:lnTo>
                  <a:pt x="2625" y="412"/>
                </a:lnTo>
                <a:lnTo>
                  <a:pt x="2622" y="386"/>
                </a:lnTo>
                <a:lnTo>
                  <a:pt x="2614" y="363"/>
                </a:lnTo>
                <a:lnTo>
                  <a:pt x="2600" y="341"/>
                </a:lnTo>
                <a:lnTo>
                  <a:pt x="2583" y="324"/>
                </a:lnTo>
                <a:lnTo>
                  <a:pt x="2562" y="311"/>
                </a:lnTo>
                <a:lnTo>
                  <a:pt x="2538" y="303"/>
                </a:lnTo>
                <a:lnTo>
                  <a:pt x="2513" y="300"/>
                </a:lnTo>
                <a:close/>
                <a:moveTo>
                  <a:pt x="263" y="0"/>
                </a:moveTo>
                <a:lnTo>
                  <a:pt x="3095" y="0"/>
                </a:lnTo>
                <a:lnTo>
                  <a:pt x="3133" y="3"/>
                </a:lnTo>
                <a:lnTo>
                  <a:pt x="3170" y="11"/>
                </a:lnTo>
                <a:lnTo>
                  <a:pt x="3206" y="25"/>
                </a:lnTo>
                <a:lnTo>
                  <a:pt x="3237" y="43"/>
                </a:lnTo>
                <a:lnTo>
                  <a:pt x="3267" y="65"/>
                </a:lnTo>
                <a:lnTo>
                  <a:pt x="3293" y="91"/>
                </a:lnTo>
                <a:lnTo>
                  <a:pt x="3315" y="120"/>
                </a:lnTo>
                <a:lnTo>
                  <a:pt x="3333" y="152"/>
                </a:lnTo>
                <a:lnTo>
                  <a:pt x="3347" y="188"/>
                </a:lnTo>
                <a:lnTo>
                  <a:pt x="3355" y="224"/>
                </a:lnTo>
                <a:lnTo>
                  <a:pt x="3358" y="263"/>
                </a:lnTo>
                <a:lnTo>
                  <a:pt x="3358" y="3084"/>
                </a:lnTo>
                <a:lnTo>
                  <a:pt x="3355" y="3123"/>
                </a:lnTo>
                <a:lnTo>
                  <a:pt x="3347" y="3160"/>
                </a:lnTo>
                <a:lnTo>
                  <a:pt x="3333" y="3195"/>
                </a:lnTo>
                <a:lnTo>
                  <a:pt x="3315" y="3227"/>
                </a:lnTo>
                <a:lnTo>
                  <a:pt x="3293" y="3256"/>
                </a:lnTo>
                <a:lnTo>
                  <a:pt x="3267" y="3283"/>
                </a:lnTo>
                <a:lnTo>
                  <a:pt x="3237" y="3304"/>
                </a:lnTo>
                <a:lnTo>
                  <a:pt x="3206" y="3322"/>
                </a:lnTo>
                <a:lnTo>
                  <a:pt x="3170" y="3336"/>
                </a:lnTo>
                <a:lnTo>
                  <a:pt x="3133" y="3344"/>
                </a:lnTo>
                <a:lnTo>
                  <a:pt x="3095" y="3347"/>
                </a:lnTo>
                <a:lnTo>
                  <a:pt x="263" y="3347"/>
                </a:lnTo>
                <a:lnTo>
                  <a:pt x="225" y="3344"/>
                </a:lnTo>
                <a:lnTo>
                  <a:pt x="187" y="3336"/>
                </a:lnTo>
                <a:lnTo>
                  <a:pt x="152" y="3322"/>
                </a:lnTo>
                <a:lnTo>
                  <a:pt x="120" y="3304"/>
                </a:lnTo>
                <a:lnTo>
                  <a:pt x="91" y="3283"/>
                </a:lnTo>
                <a:lnTo>
                  <a:pt x="64" y="3256"/>
                </a:lnTo>
                <a:lnTo>
                  <a:pt x="43" y="3227"/>
                </a:lnTo>
                <a:lnTo>
                  <a:pt x="24" y="3195"/>
                </a:lnTo>
                <a:lnTo>
                  <a:pt x="11" y="3160"/>
                </a:lnTo>
                <a:lnTo>
                  <a:pt x="3" y="3123"/>
                </a:lnTo>
                <a:lnTo>
                  <a:pt x="0" y="3084"/>
                </a:lnTo>
                <a:lnTo>
                  <a:pt x="0" y="263"/>
                </a:lnTo>
                <a:lnTo>
                  <a:pt x="3" y="224"/>
                </a:lnTo>
                <a:lnTo>
                  <a:pt x="11" y="188"/>
                </a:lnTo>
                <a:lnTo>
                  <a:pt x="24" y="152"/>
                </a:lnTo>
                <a:lnTo>
                  <a:pt x="43" y="120"/>
                </a:lnTo>
                <a:lnTo>
                  <a:pt x="64" y="91"/>
                </a:lnTo>
                <a:lnTo>
                  <a:pt x="91" y="65"/>
                </a:lnTo>
                <a:lnTo>
                  <a:pt x="120" y="43"/>
                </a:lnTo>
                <a:lnTo>
                  <a:pt x="152" y="25"/>
                </a:lnTo>
                <a:lnTo>
                  <a:pt x="187" y="11"/>
                </a:lnTo>
                <a:lnTo>
                  <a:pt x="225" y="3"/>
                </a:lnTo>
                <a:lnTo>
                  <a:pt x="263"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145" name="Rounded Rectangle 10">
            <a:extLst>
              <a:ext uri="{FF2B5EF4-FFF2-40B4-BE49-F238E27FC236}">
                <a16:creationId xmlns:a16="http://schemas.microsoft.com/office/drawing/2014/main" id="{489A1855-8EFF-4A60-8A22-D73A5E37A33D}"/>
              </a:ext>
            </a:extLst>
          </p:cNvPr>
          <p:cNvSpPr>
            <a:spLocks/>
          </p:cNvSpPr>
          <p:nvPr/>
        </p:nvSpPr>
        <p:spPr>
          <a:xfrm>
            <a:off x="7013619" y="3293072"/>
            <a:ext cx="1703970" cy="1095249"/>
          </a:xfrm>
          <a:prstGeom prst="roundRect">
            <a:avLst/>
          </a:prstGeom>
          <a:solidFill>
            <a:schemeClr val="accent4">
              <a:alpha val="64000"/>
            </a:schemeClr>
          </a:solidFill>
          <a:ln w="22225" cmpd="sng">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b" anchorCtr="0">
            <a:noAutofit/>
          </a:bodyPr>
          <a:lstStyle/>
          <a:p>
            <a:pPr algn="ctr">
              <a:lnSpc>
                <a:spcPct val="90000"/>
              </a:lnSpc>
              <a:spcBef>
                <a:spcPts val="300"/>
              </a:spcBef>
            </a:pPr>
            <a:r>
              <a:rPr lang="en-US" sz="950" b="1" dirty="0">
                <a:solidFill>
                  <a:schemeClr val="bg2"/>
                </a:solidFill>
                <a:latin typeface="+mj-lt"/>
              </a:rPr>
              <a:t>Commercial / product (per business line)</a:t>
            </a:r>
          </a:p>
        </p:txBody>
      </p:sp>
      <p:sp>
        <p:nvSpPr>
          <p:cNvPr id="146" name="Freeform 5">
            <a:extLst>
              <a:ext uri="{FF2B5EF4-FFF2-40B4-BE49-F238E27FC236}">
                <a16:creationId xmlns:a16="http://schemas.microsoft.com/office/drawing/2014/main" id="{BA691DE8-821A-4742-8750-84080B5D06EA}"/>
              </a:ext>
            </a:extLst>
          </p:cNvPr>
          <p:cNvSpPr>
            <a:spLocks noChangeAspect="1" noEditPoints="1"/>
          </p:cNvSpPr>
          <p:nvPr/>
        </p:nvSpPr>
        <p:spPr bwMode="auto">
          <a:xfrm>
            <a:off x="7686863" y="3533338"/>
            <a:ext cx="445083" cy="422584"/>
          </a:xfrm>
          <a:custGeom>
            <a:avLst/>
            <a:gdLst>
              <a:gd name="T0" fmla="*/ 1281 w 2044"/>
              <a:gd name="T1" fmla="*/ 146 h 2124"/>
              <a:gd name="T2" fmla="*/ 1340 w 2044"/>
              <a:gd name="T3" fmla="*/ 237 h 2124"/>
              <a:gd name="T4" fmla="*/ 1329 w 2044"/>
              <a:gd name="T5" fmla="*/ 284 h 2124"/>
              <a:gd name="T6" fmla="*/ 509 w 2044"/>
              <a:gd name="T7" fmla="*/ 284 h 2124"/>
              <a:gd name="T8" fmla="*/ 558 w 2044"/>
              <a:gd name="T9" fmla="*/ 64 h 2124"/>
              <a:gd name="T10" fmla="*/ 643 w 2044"/>
              <a:gd name="T11" fmla="*/ 5 h 2124"/>
              <a:gd name="T12" fmla="*/ 1281 w 2044"/>
              <a:gd name="T13" fmla="*/ 146 h 2124"/>
              <a:gd name="T14" fmla="*/ 411 w 2044"/>
              <a:gd name="T15" fmla="*/ 1744 h 2124"/>
              <a:gd name="T16" fmla="*/ 524 w 2044"/>
              <a:gd name="T17" fmla="*/ 1924 h 2124"/>
              <a:gd name="T18" fmla="*/ 324 w 2044"/>
              <a:gd name="T19" fmla="*/ 2124 h 2124"/>
              <a:gd name="T20" fmla="*/ 124 w 2044"/>
              <a:gd name="T21" fmla="*/ 1924 h 2124"/>
              <a:gd name="T22" fmla="*/ 237 w 2044"/>
              <a:gd name="T23" fmla="*/ 1744 h 2124"/>
              <a:gd name="T24" fmla="*/ 124 w 2044"/>
              <a:gd name="T25" fmla="*/ 1744 h 2124"/>
              <a:gd name="T26" fmla="*/ 124 w 2044"/>
              <a:gd name="T27" fmla="*/ 1624 h 2124"/>
              <a:gd name="T28" fmla="*/ 1454 w 2044"/>
              <a:gd name="T29" fmla="*/ 1624 h 2124"/>
              <a:gd name="T30" fmla="*/ 1510 w 2044"/>
              <a:gd name="T31" fmla="*/ 1588 h 2124"/>
              <a:gd name="T32" fmla="*/ 1499 w 2044"/>
              <a:gd name="T33" fmla="*/ 1524 h 2124"/>
              <a:gd name="T34" fmla="*/ 1320 w 2044"/>
              <a:gd name="T35" fmla="*/ 1324 h 2124"/>
              <a:gd name="T36" fmla="*/ 487 w 2044"/>
              <a:gd name="T37" fmla="*/ 1324 h 2124"/>
              <a:gd name="T38" fmla="*/ 262 w 2044"/>
              <a:gd name="T39" fmla="*/ 1166 h 2124"/>
              <a:gd name="T40" fmla="*/ 9 w 2044"/>
              <a:gd name="T41" fmla="*/ 471 h 2124"/>
              <a:gd name="T42" fmla="*/ 18 w 2044"/>
              <a:gd name="T43" fmla="*/ 398 h 2124"/>
              <a:gd name="T44" fmla="*/ 84 w 2044"/>
              <a:gd name="T45" fmla="*/ 364 h 2124"/>
              <a:gd name="T46" fmla="*/ 1564 w 2044"/>
              <a:gd name="T47" fmla="*/ 364 h 2124"/>
              <a:gd name="T48" fmla="*/ 1602 w 2044"/>
              <a:gd name="T49" fmla="*/ 235 h 2124"/>
              <a:gd name="T50" fmla="*/ 1774 w 2044"/>
              <a:gd name="T51" fmla="*/ 104 h 2124"/>
              <a:gd name="T52" fmla="*/ 2044 w 2044"/>
              <a:gd name="T53" fmla="*/ 104 h 2124"/>
              <a:gd name="T54" fmla="*/ 2044 w 2044"/>
              <a:gd name="T55" fmla="*/ 224 h 2124"/>
              <a:gd name="T56" fmla="*/ 1774 w 2044"/>
              <a:gd name="T57" fmla="*/ 224 h 2124"/>
              <a:gd name="T58" fmla="*/ 1717 w 2044"/>
              <a:gd name="T59" fmla="*/ 268 h 2124"/>
              <a:gd name="T60" fmla="*/ 1431 w 2044"/>
              <a:gd name="T61" fmla="*/ 1269 h 2124"/>
              <a:gd name="T62" fmla="*/ 1588 w 2044"/>
              <a:gd name="T63" fmla="*/ 1444 h 2124"/>
              <a:gd name="T64" fmla="*/ 1619 w 2044"/>
              <a:gd name="T65" fmla="*/ 1637 h 2124"/>
              <a:gd name="T66" fmla="*/ 1454 w 2044"/>
              <a:gd name="T67" fmla="*/ 1744 h 2124"/>
              <a:gd name="T68" fmla="*/ 1451 w 2044"/>
              <a:gd name="T69" fmla="*/ 1744 h 2124"/>
              <a:gd name="T70" fmla="*/ 1564 w 2044"/>
              <a:gd name="T71" fmla="*/ 1924 h 2124"/>
              <a:gd name="T72" fmla="*/ 1364 w 2044"/>
              <a:gd name="T73" fmla="*/ 2124 h 2124"/>
              <a:gd name="T74" fmla="*/ 1164 w 2044"/>
              <a:gd name="T75" fmla="*/ 1924 h 2124"/>
              <a:gd name="T76" fmla="*/ 1277 w 2044"/>
              <a:gd name="T77" fmla="*/ 1744 h 2124"/>
              <a:gd name="T78" fmla="*/ 411 w 2044"/>
              <a:gd name="T79" fmla="*/ 1744 h 2124"/>
              <a:gd name="T80" fmla="*/ 1276 w 2044"/>
              <a:gd name="T81" fmla="*/ 524 h 2124"/>
              <a:gd name="T82" fmla="*/ 456 w 2044"/>
              <a:gd name="T83" fmla="*/ 524 h 2124"/>
              <a:gd name="T84" fmla="*/ 366 w 2044"/>
              <a:gd name="T85" fmla="*/ 931 h 2124"/>
              <a:gd name="T86" fmla="*/ 424 w 2044"/>
              <a:gd name="T87" fmla="*/ 1022 h 2124"/>
              <a:gd name="T88" fmla="*/ 1062 w 2044"/>
              <a:gd name="T89" fmla="*/ 1163 h 2124"/>
              <a:gd name="T90" fmla="*/ 1147 w 2044"/>
              <a:gd name="T91" fmla="*/ 1104 h 2124"/>
              <a:gd name="T92" fmla="*/ 1276 w 2044"/>
              <a:gd name="T93" fmla="*/ 52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4" h="2124">
                <a:moveTo>
                  <a:pt x="1281" y="146"/>
                </a:moveTo>
                <a:cubicBezTo>
                  <a:pt x="1322" y="155"/>
                  <a:pt x="1349" y="196"/>
                  <a:pt x="1340" y="237"/>
                </a:cubicBezTo>
                <a:cubicBezTo>
                  <a:pt x="1329" y="284"/>
                  <a:pt x="1329" y="284"/>
                  <a:pt x="1329" y="284"/>
                </a:cubicBezTo>
                <a:cubicBezTo>
                  <a:pt x="509" y="284"/>
                  <a:pt x="509" y="284"/>
                  <a:pt x="509" y="284"/>
                </a:cubicBezTo>
                <a:cubicBezTo>
                  <a:pt x="558" y="64"/>
                  <a:pt x="558" y="64"/>
                  <a:pt x="558" y="64"/>
                </a:cubicBezTo>
                <a:cubicBezTo>
                  <a:pt x="567" y="25"/>
                  <a:pt x="604" y="0"/>
                  <a:pt x="643" y="5"/>
                </a:cubicBezTo>
                <a:lnTo>
                  <a:pt x="1281" y="146"/>
                </a:lnTo>
                <a:close/>
                <a:moveTo>
                  <a:pt x="411" y="1744"/>
                </a:moveTo>
                <a:cubicBezTo>
                  <a:pt x="478" y="1776"/>
                  <a:pt x="524" y="1845"/>
                  <a:pt x="524" y="1924"/>
                </a:cubicBezTo>
                <a:cubicBezTo>
                  <a:pt x="524" y="2034"/>
                  <a:pt x="434" y="2124"/>
                  <a:pt x="324" y="2124"/>
                </a:cubicBezTo>
                <a:cubicBezTo>
                  <a:pt x="214" y="2124"/>
                  <a:pt x="124" y="2034"/>
                  <a:pt x="124" y="1924"/>
                </a:cubicBezTo>
                <a:cubicBezTo>
                  <a:pt x="124" y="1845"/>
                  <a:pt x="170" y="1776"/>
                  <a:pt x="237" y="1744"/>
                </a:cubicBezTo>
                <a:cubicBezTo>
                  <a:pt x="124" y="1744"/>
                  <a:pt x="124" y="1744"/>
                  <a:pt x="124" y="1744"/>
                </a:cubicBezTo>
                <a:cubicBezTo>
                  <a:pt x="124" y="1624"/>
                  <a:pt x="124" y="1624"/>
                  <a:pt x="124" y="1624"/>
                </a:cubicBezTo>
                <a:cubicBezTo>
                  <a:pt x="1454" y="1624"/>
                  <a:pt x="1454" y="1624"/>
                  <a:pt x="1454" y="1624"/>
                </a:cubicBezTo>
                <a:cubicBezTo>
                  <a:pt x="1480" y="1624"/>
                  <a:pt x="1499" y="1611"/>
                  <a:pt x="1510" y="1588"/>
                </a:cubicBezTo>
                <a:cubicBezTo>
                  <a:pt x="1520" y="1566"/>
                  <a:pt x="1516" y="1542"/>
                  <a:pt x="1499" y="1524"/>
                </a:cubicBezTo>
                <a:cubicBezTo>
                  <a:pt x="1320" y="1324"/>
                  <a:pt x="1320" y="1324"/>
                  <a:pt x="1320" y="1324"/>
                </a:cubicBezTo>
                <a:cubicBezTo>
                  <a:pt x="487" y="1324"/>
                  <a:pt x="487" y="1324"/>
                  <a:pt x="487" y="1324"/>
                </a:cubicBezTo>
                <a:cubicBezTo>
                  <a:pt x="385" y="1324"/>
                  <a:pt x="296" y="1262"/>
                  <a:pt x="262" y="1166"/>
                </a:cubicBezTo>
                <a:cubicBezTo>
                  <a:pt x="9" y="471"/>
                  <a:pt x="9" y="471"/>
                  <a:pt x="9" y="471"/>
                </a:cubicBezTo>
                <a:cubicBezTo>
                  <a:pt x="0" y="446"/>
                  <a:pt x="4" y="420"/>
                  <a:pt x="18" y="398"/>
                </a:cubicBezTo>
                <a:cubicBezTo>
                  <a:pt x="34" y="376"/>
                  <a:pt x="57" y="364"/>
                  <a:pt x="84" y="364"/>
                </a:cubicBezTo>
                <a:cubicBezTo>
                  <a:pt x="1564" y="364"/>
                  <a:pt x="1564" y="364"/>
                  <a:pt x="1564" y="364"/>
                </a:cubicBezTo>
                <a:cubicBezTo>
                  <a:pt x="1602" y="235"/>
                  <a:pt x="1602" y="235"/>
                  <a:pt x="1602" y="235"/>
                </a:cubicBezTo>
                <a:cubicBezTo>
                  <a:pt x="1624" y="157"/>
                  <a:pt x="1694" y="104"/>
                  <a:pt x="1774" y="104"/>
                </a:cubicBezTo>
                <a:cubicBezTo>
                  <a:pt x="2044" y="104"/>
                  <a:pt x="2044" y="104"/>
                  <a:pt x="2044" y="104"/>
                </a:cubicBezTo>
                <a:cubicBezTo>
                  <a:pt x="2044" y="224"/>
                  <a:pt x="2044" y="224"/>
                  <a:pt x="2044" y="224"/>
                </a:cubicBezTo>
                <a:cubicBezTo>
                  <a:pt x="1774" y="224"/>
                  <a:pt x="1774" y="224"/>
                  <a:pt x="1774" y="224"/>
                </a:cubicBezTo>
                <a:cubicBezTo>
                  <a:pt x="1747" y="224"/>
                  <a:pt x="1724" y="241"/>
                  <a:pt x="1717" y="268"/>
                </a:cubicBezTo>
                <a:cubicBezTo>
                  <a:pt x="1431" y="1269"/>
                  <a:pt x="1431" y="1269"/>
                  <a:pt x="1431" y="1269"/>
                </a:cubicBezTo>
                <a:cubicBezTo>
                  <a:pt x="1588" y="1444"/>
                  <a:pt x="1588" y="1444"/>
                  <a:pt x="1588" y="1444"/>
                </a:cubicBezTo>
                <a:cubicBezTo>
                  <a:pt x="1636" y="1497"/>
                  <a:pt x="1648" y="1572"/>
                  <a:pt x="1619" y="1637"/>
                </a:cubicBezTo>
                <a:cubicBezTo>
                  <a:pt x="1590" y="1703"/>
                  <a:pt x="1526" y="1744"/>
                  <a:pt x="1454" y="1744"/>
                </a:cubicBezTo>
                <a:cubicBezTo>
                  <a:pt x="1451" y="1744"/>
                  <a:pt x="1451" y="1744"/>
                  <a:pt x="1451" y="1744"/>
                </a:cubicBezTo>
                <a:cubicBezTo>
                  <a:pt x="1518" y="1776"/>
                  <a:pt x="1564" y="1845"/>
                  <a:pt x="1564" y="1924"/>
                </a:cubicBezTo>
                <a:cubicBezTo>
                  <a:pt x="1564" y="2034"/>
                  <a:pt x="1474" y="2124"/>
                  <a:pt x="1364" y="2124"/>
                </a:cubicBezTo>
                <a:cubicBezTo>
                  <a:pt x="1254" y="2124"/>
                  <a:pt x="1164" y="2034"/>
                  <a:pt x="1164" y="1924"/>
                </a:cubicBezTo>
                <a:cubicBezTo>
                  <a:pt x="1164" y="1845"/>
                  <a:pt x="1210" y="1776"/>
                  <a:pt x="1277" y="1744"/>
                </a:cubicBezTo>
                <a:lnTo>
                  <a:pt x="411" y="1744"/>
                </a:lnTo>
                <a:close/>
                <a:moveTo>
                  <a:pt x="1276" y="524"/>
                </a:moveTo>
                <a:cubicBezTo>
                  <a:pt x="456" y="524"/>
                  <a:pt x="456" y="524"/>
                  <a:pt x="456" y="524"/>
                </a:cubicBezTo>
                <a:cubicBezTo>
                  <a:pt x="366" y="931"/>
                  <a:pt x="366" y="931"/>
                  <a:pt x="366" y="931"/>
                </a:cubicBezTo>
                <a:cubicBezTo>
                  <a:pt x="357" y="972"/>
                  <a:pt x="383" y="1013"/>
                  <a:pt x="424" y="1022"/>
                </a:cubicBezTo>
                <a:cubicBezTo>
                  <a:pt x="1062" y="1163"/>
                  <a:pt x="1062" y="1163"/>
                  <a:pt x="1062" y="1163"/>
                </a:cubicBezTo>
                <a:cubicBezTo>
                  <a:pt x="1102" y="1168"/>
                  <a:pt x="1139" y="1143"/>
                  <a:pt x="1147" y="1104"/>
                </a:cubicBezTo>
                <a:lnTo>
                  <a:pt x="1276" y="524"/>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mj-lt"/>
              <a:sym typeface="+mn-lt"/>
            </a:endParaRPr>
          </a:p>
        </p:txBody>
      </p:sp>
      <p:sp>
        <p:nvSpPr>
          <p:cNvPr id="72" name="Rectangle: Rounded Corners 6">
            <a:extLst>
              <a:ext uri="{FF2B5EF4-FFF2-40B4-BE49-F238E27FC236}">
                <a16:creationId xmlns:a16="http://schemas.microsoft.com/office/drawing/2014/main" id="{0BDAB1A9-D448-4436-9D04-8D52B35BDFC1}"/>
              </a:ext>
            </a:extLst>
          </p:cNvPr>
          <p:cNvSpPr>
            <a:spLocks/>
          </p:cNvSpPr>
          <p:nvPr/>
        </p:nvSpPr>
        <p:spPr>
          <a:xfrm>
            <a:off x="5091880" y="1356360"/>
            <a:ext cx="3754940" cy="3160078"/>
          </a:xfrm>
          <a:prstGeom prst="roundRect">
            <a:avLst>
              <a:gd name="adj" fmla="val 8409"/>
            </a:avLst>
          </a:prstGeom>
          <a:noFill/>
          <a:ln w="22225" cmpd="sng">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GB" sz="1125" dirty="0">
              <a:latin typeface="Arial" panose="020B0604020202020204" pitchFamily="34" charset="0"/>
            </a:endParaRPr>
          </a:p>
        </p:txBody>
      </p:sp>
      <p:sp>
        <p:nvSpPr>
          <p:cNvPr id="106" name="Rounded Rectangle 12">
            <a:extLst>
              <a:ext uri="{FF2B5EF4-FFF2-40B4-BE49-F238E27FC236}">
                <a16:creationId xmlns:a16="http://schemas.microsoft.com/office/drawing/2014/main" id="{013E38C4-E693-4350-ACBE-9180A1C1F998}"/>
              </a:ext>
            </a:extLst>
          </p:cNvPr>
          <p:cNvSpPr>
            <a:spLocks/>
          </p:cNvSpPr>
          <p:nvPr/>
        </p:nvSpPr>
        <p:spPr>
          <a:xfrm>
            <a:off x="5228675" y="3293072"/>
            <a:ext cx="1652186" cy="1095249"/>
          </a:xfrm>
          <a:prstGeom prst="roundRect">
            <a:avLst/>
          </a:prstGeom>
          <a:solidFill>
            <a:schemeClr val="accent3">
              <a:alpha val="60000"/>
            </a:schemeClr>
          </a:solidFill>
          <a:ln w="22225" cmpd="sng">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b" anchorCtr="0">
            <a:noAutofit/>
          </a:bodyPr>
          <a:lstStyle/>
          <a:p>
            <a:pPr algn="ctr">
              <a:lnSpc>
                <a:spcPct val="90000"/>
              </a:lnSpc>
              <a:spcBef>
                <a:spcPts val="300"/>
              </a:spcBef>
            </a:pPr>
            <a:r>
              <a:rPr lang="en-US" sz="950" b="1" dirty="0">
                <a:latin typeface="+mj-lt"/>
              </a:rPr>
              <a:t>Customer support</a:t>
            </a:r>
          </a:p>
        </p:txBody>
      </p:sp>
      <p:grpSp>
        <p:nvGrpSpPr>
          <p:cNvPr id="107" name="Group 667">
            <a:extLst>
              <a:ext uri="{FF2B5EF4-FFF2-40B4-BE49-F238E27FC236}">
                <a16:creationId xmlns:a16="http://schemas.microsoft.com/office/drawing/2014/main" id="{7109D0F6-3C7D-4D4A-8820-041627BAF90C}"/>
              </a:ext>
            </a:extLst>
          </p:cNvPr>
          <p:cNvGrpSpPr>
            <a:grpSpLocks/>
          </p:cNvGrpSpPr>
          <p:nvPr/>
        </p:nvGrpSpPr>
        <p:grpSpPr bwMode="auto">
          <a:xfrm>
            <a:off x="5704809" y="3571438"/>
            <a:ext cx="679241" cy="376193"/>
            <a:chOff x="4324" y="2968"/>
            <a:chExt cx="466" cy="269"/>
          </a:xfrm>
          <a:solidFill>
            <a:schemeClr val="tx2"/>
          </a:solidFill>
        </p:grpSpPr>
        <p:sp>
          <p:nvSpPr>
            <p:cNvPr id="108" name="Freeform 669">
              <a:extLst>
                <a:ext uri="{FF2B5EF4-FFF2-40B4-BE49-F238E27FC236}">
                  <a16:creationId xmlns:a16="http://schemas.microsoft.com/office/drawing/2014/main" id="{0D6333CE-6E27-4500-9548-3D81095B0B1D}"/>
                </a:ext>
              </a:extLst>
            </p:cNvPr>
            <p:cNvSpPr>
              <a:spLocks/>
            </p:cNvSpPr>
            <p:nvPr/>
          </p:nvSpPr>
          <p:spPr bwMode="auto">
            <a:xfrm>
              <a:off x="4508" y="2968"/>
              <a:ext cx="100" cy="100"/>
            </a:xfrm>
            <a:custGeom>
              <a:avLst/>
              <a:gdLst>
                <a:gd name="T0" fmla="*/ 399 w 800"/>
                <a:gd name="T1" fmla="*/ 0 h 798"/>
                <a:gd name="T2" fmla="*/ 450 w 800"/>
                <a:gd name="T3" fmla="*/ 2 h 798"/>
                <a:gd name="T4" fmla="*/ 499 w 800"/>
                <a:gd name="T5" fmla="*/ 11 h 798"/>
                <a:gd name="T6" fmla="*/ 544 w 800"/>
                <a:gd name="T7" fmla="*/ 26 h 798"/>
                <a:gd name="T8" fmla="*/ 588 w 800"/>
                <a:gd name="T9" fmla="*/ 46 h 798"/>
                <a:gd name="T10" fmla="*/ 628 w 800"/>
                <a:gd name="T11" fmla="*/ 71 h 798"/>
                <a:gd name="T12" fmla="*/ 665 w 800"/>
                <a:gd name="T13" fmla="*/ 101 h 798"/>
                <a:gd name="T14" fmla="*/ 699 w 800"/>
                <a:gd name="T15" fmla="*/ 133 h 798"/>
                <a:gd name="T16" fmla="*/ 729 w 800"/>
                <a:gd name="T17" fmla="*/ 171 h 798"/>
                <a:gd name="T18" fmla="*/ 754 w 800"/>
                <a:gd name="T19" fmla="*/ 211 h 798"/>
                <a:gd name="T20" fmla="*/ 773 w 800"/>
                <a:gd name="T21" fmla="*/ 254 h 798"/>
                <a:gd name="T22" fmla="*/ 788 w 800"/>
                <a:gd name="T23" fmla="*/ 301 h 798"/>
                <a:gd name="T24" fmla="*/ 797 w 800"/>
                <a:gd name="T25" fmla="*/ 349 h 798"/>
                <a:gd name="T26" fmla="*/ 800 w 800"/>
                <a:gd name="T27" fmla="*/ 399 h 798"/>
                <a:gd name="T28" fmla="*/ 797 w 800"/>
                <a:gd name="T29" fmla="*/ 449 h 798"/>
                <a:gd name="T30" fmla="*/ 788 w 800"/>
                <a:gd name="T31" fmla="*/ 497 h 798"/>
                <a:gd name="T32" fmla="*/ 773 w 800"/>
                <a:gd name="T33" fmla="*/ 543 h 798"/>
                <a:gd name="T34" fmla="*/ 754 w 800"/>
                <a:gd name="T35" fmla="*/ 586 h 798"/>
                <a:gd name="T36" fmla="*/ 729 w 800"/>
                <a:gd name="T37" fmla="*/ 627 h 798"/>
                <a:gd name="T38" fmla="*/ 699 w 800"/>
                <a:gd name="T39" fmla="*/ 664 h 798"/>
                <a:gd name="T40" fmla="*/ 665 w 800"/>
                <a:gd name="T41" fmla="*/ 697 h 798"/>
                <a:gd name="T42" fmla="*/ 628 w 800"/>
                <a:gd name="T43" fmla="*/ 727 h 798"/>
                <a:gd name="T44" fmla="*/ 588 w 800"/>
                <a:gd name="T45" fmla="*/ 751 h 798"/>
                <a:gd name="T46" fmla="*/ 544 w 800"/>
                <a:gd name="T47" fmla="*/ 772 h 798"/>
                <a:gd name="T48" fmla="*/ 499 w 800"/>
                <a:gd name="T49" fmla="*/ 786 h 798"/>
                <a:gd name="T50" fmla="*/ 450 w 800"/>
                <a:gd name="T51" fmla="*/ 795 h 798"/>
                <a:gd name="T52" fmla="*/ 399 w 800"/>
                <a:gd name="T53" fmla="*/ 798 h 798"/>
                <a:gd name="T54" fmla="*/ 350 w 800"/>
                <a:gd name="T55" fmla="*/ 795 h 798"/>
                <a:gd name="T56" fmla="*/ 302 w 800"/>
                <a:gd name="T57" fmla="*/ 786 h 798"/>
                <a:gd name="T58" fmla="*/ 256 w 800"/>
                <a:gd name="T59" fmla="*/ 772 h 798"/>
                <a:gd name="T60" fmla="*/ 211 w 800"/>
                <a:gd name="T61" fmla="*/ 751 h 798"/>
                <a:gd name="T62" fmla="*/ 172 w 800"/>
                <a:gd name="T63" fmla="*/ 727 h 798"/>
                <a:gd name="T64" fmla="*/ 134 w 800"/>
                <a:gd name="T65" fmla="*/ 697 h 798"/>
                <a:gd name="T66" fmla="*/ 101 w 800"/>
                <a:gd name="T67" fmla="*/ 664 h 798"/>
                <a:gd name="T68" fmla="*/ 71 w 800"/>
                <a:gd name="T69" fmla="*/ 627 h 798"/>
                <a:gd name="T70" fmla="*/ 47 w 800"/>
                <a:gd name="T71" fmla="*/ 586 h 798"/>
                <a:gd name="T72" fmla="*/ 27 w 800"/>
                <a:gd name="T73" fmla="*/ 543 h 798"/>
                <a:gd name="T74" fmla="*/ 12 w 800"/>
                <a:gd name="T75" fmla="*/ 497 h 798"/>
                <a:gd name="T76" fmla="*/ 3 w 800"/>
                <a:gd name="T77" fmla="*/ 449 h 798"/>
                <a:gd name="T78" fmla="*/ 0 w 800"/>
                <a:gd name="T79" fmla="*/ 399 h 798"/>
                <a:gd name="T80" fmla="*/ 3 w 800"/>
                <a:gd name="T81" fmla="*/ 349 h 798"/>
                <a:gd name="T82" fmla="*/ 12 w 800"/>
                <a:gd name="T83" fmla="*/ 301 h 798"/>
                <a:gd name="T84" fmla="*/ 27 w 800"/>
                <a:gd name="T85" fmla="*/ 254 h 798"/>
                <a:gd name="T86" fmla="*/ 47 w 800"/>
                <a:gd name="T87" fmla="*/ 211 h 798"/>
                <a:gd name="T88" fmla="*/ 71 w 800"/>
                <a:gd name="T89" fmla="*/ 171 h 798"/>
                <a:gd name="T90" fmla="*/ 101 w 800"/>
                <a:gd name="T91" fmla="*/ 133 h 798"/>
                <a:gd name="T92" fmla="*/ 134 w 800"/>
                <a:gd name="T93" fmla="*/ 101 h 798"/>
                <a:gd name="T94" fmla="*/ 172 w 800"/>
                <a:gd name="T95" fmla="*/ 71 h 798"/>
                <a:gd name="T96" fmla="*/ 211 w 800"/>
                <a:gd name="T97" fmla="*/ 46 h 798"/>
                <a:gd name="T98" fmla="*/ 256 w 800"/>
                <a:gd name="T99" fmla="*/ 26 h 798"/>
                <a:gd name="T100" fmla="*/ 302 w 800"/>
                <a:gd name="T101" fmla="*/ 11 h 798"/>
                <a:gd name="T102" fmla="*/ 350 w 800"/>
                <a:gd name="T103" fmla="*/ 2 h 798"/>
                <a:gd name="T104" fmla="*/ 399 w 800"/>
                <a:gd name="T10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0" h="798">
                  <a:moveTo>
                    <a:pt x="399" y="0"/>
                  </a:moveTo>
                  <a:lnTo>
                    <a:pt x="450" y="2"/>
                  </a:lnTo>
                  <a:lnTo>
                    <a:pt x="499" y="11"/>
                  </a:lnTo>
                  <a:lnTo>
                    <a:pt x="544" y="26"/>
                  </a:lnTo>
                  <a:lnTo>
                    <a:pt x="588" y="46"/>
                  </a:lnTo>
                  <a:lnTo>
                    <a:pt x="628" y="71"/>
                  </a:lnTo>
                  <a:lnTo>
                    <a:pt x="665" y="101"/>
                  </a:lnTo>
                  <a:lnTo>
                    <a:pt x="699" y="133"/>
                  </a:lnTo>
                  <a:lnTo>
                    <a:pt x="729" y="171"/>
                  </a:lnTo>
                  <a:lnTo>
                    <a:pt x="754" y="211"/>
                  </a:lnTo>
                  <a:lnTo>
                    <a:pt x="773" y="254"/>
                  </a:lnTo>
                  <a:lnTo>
                    <a:pt x="788" y="301"/>
                  </a:lnTo>
                  <a:lnTo>
                    <a:pt x="797" y="349"/>
                  </a:lnTo>
                  <a:lnTo>
                    <a:pt x="800" y="399"/>
                  </a:lnTo>
                  <a:lnTo>
                    <a:pt x="797" y="449"/>
                  </a:lnTo>
                  <a:lnTo>
                    <a:pt x="788" y="497"/>
                  </a:lnTo>
                  <a:lnTo>
                    <a:pt x="773" y="543"/>
                  </a:lnTo>
                  <a:lnTo>
                    <a:pt x="754" y="586"/>
                  </a:lnTo>
                  <a:lnTo>
                    <a:pt x="729" y="627"/>
                  </a:lnTo>
                  <a:lnTo>
                    <a:pt x="699" y="664"/>
                  </a:lnTo>
                  <a:lnTo>
                    <a:pt x="665" y="697"/>
                  </a:lnTo>
                  <a:lnTo>
                    <a:pt x="628" y="727"/>
                  </a:lnTo>
                  <a:lnTo>
                    <a:pt x="588" y="751"/>
                  </a:lnTo>
                  <a:lnTo>
                    <a:pt x="544" y="772"/>
                  </a:lnTo>
                  <a:lnTo>
                    <a:pt x="499" y="786"/>
                  </a:lnTo>
                  <a:lnTo>
                    <a:pt x="450" y="795"/>
                  </a:lnTo>
                  <a:lnTo>
                    <a:pt x="399" y="798"/>
                  </a:lnTo>
                  <a:lnTo>
                    <a:pt x="350" y="795"/>
                  </a:lnTo>
                  <a:lnTo>
                    <a:pt x="302" y="786"/>
                  </a:lnTo>
                  <a:lnTo>
                    <a:pt x="256" y="772"/>
                  </a:lnTo>
                  <a:lnTo>
                    <a:pt x="211" y="751"/>
                  </a:lnTo>
                  <a:lnTo>
                    <a:pt x="172" y="727"/>
                  </a:lnTo>
                  <a:lnTo>
                    <a:pt x="134" y="697"/>
                  </a:lnTo>
                  <a:lnTo>
                    <a:pt x="101" y="664"/>
                  </a:lnTo>
                  <a:lnTo>
                    <a:pt x="71" y="627"/>
                  </a:lnTo>
                  <a:lnTo>
                    <a:pt x="47" y="586"/>
                  </a:lnTo>
                  <a:lnTo>
                    <a:pt x="27" y="543"/>
                  </a:lnTo>
                  <a:lnTo>
                    <a:pt x="12" y="497"/>
                  </a:lnTo>
                  <a:lnTo>
                    <a:pt x="3" y="449"/>
                  </a:lnTo>
                  <a:lnTo>
                    <a:pt x="0" y="399"/>
                  </a:lnTo>
                  <a:lnTo>
                    <a:pt x="3" y="349"/>
                  </a:lnTo>
                  <a:lnTo>
                    <a:pt x="12" y="301"/>
                  </a:lnTo>
                  <a:lnTo>
                    <a:pt x="27" y="254"/>
                  </a:lnTo>
                  <a:lnTo>
                    <a:pt x="47" y="211"/>
                  </a:lnTo>
                  <a:lnTo>
                    <a:pt x="71" y="171"/>
                  </a:lnTo>
                  <a:lnTo>
                    <a:pt x="101" y="133"/>
                  </a:lnTo>
                  <a:lnTo>
                    <a:pt x="134" y="101"/>
                  </a:lnTo>
                  <a:lnTo>
                    <a:pt x="172" y="71"/>
                  </a:lnTo>
                  <a:lnTo>
                    <a:pt x="211" y="46"/>
                  </a:lnTo>
                  <a:lnTo>
                    <a:pt x="256" y="26"/>
                  </a:lnTo>
                  <a:lnTo>
                    <a:pt x="302" y="11"/>
                  </a:lnTo>
                  <a:lnTo>
                    <a:pt x="350" y="2"/>
                  </a:lnTo>
                  <a:lnTo>
                    <a:pt x="39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mj-lt"/>
              </a:endParaRPr>
            </a:p>
          </p:txBody>
        </p:sp>
        <p:sp>
          <p:nvSpPr>
            <p:cNvPr id="109" name="Freeform 670">
              <a:extLst>
                <a:ext uri="{FF2B5EF4-FFF2-40B4-BE49-F238E27FC236}">
                  <a16:creationId xmlns:a16="http://schemas.microsoft.com/office/drawing/2014/main" id="{1708EFA7-127A-4F4F-A19A-3A8D9208DA8D}"/>
                </a:ext>
              </a:extLst>
            </p:cNvPr>
            <p:cNvSpPr>
              <a:spLocks/>
            </p:cNvSpPr>
            <p:nvPr/>
          </p:nvSpPr>
          <p:spPr bwMode="auto">
            <a:xfrm>
              <a:off x="4607" y="3016"/>
              <a:ext cx="81" cy="141"/>
            </a:xfrm>
            <a:custGeom>
              <a:avLst/>
              <a:gdLst>
                <a:gd name="T0" fmla="*/ 425 w 650"/>
                <a:gd name="T1" fmla="*/ 0 h 1125"/>
                <a:gd name="T2" fmla="*/ 452 w 650"/>
                <a:gd name="T3" fmla="*/ 14 h 1125"/>
                <a:gd name="T4" fmla="*/ 477 w 650"/>
                <a:gd name="T5" fmla="*/ 32 h 1125"/>
                <a:gd name="T6" fmla="*/ 497 w 650"/>
                <a:gd name="T7" fmla="*/ 54 h 1125"/>
                <a:gd name="T8" fmla="*/ 515 w 650"/>
                <a:gd name="T9" fmla="*/ 79 h 1125"/>
                <a:gd name="T10" fmla="*/ 528 w 650"/>
                <a:gd name="T11" fmla="*/ 107 h 1125"/>
                <a:gd name="T12" fmla="*/ 537 w 650"/>
                <a:gd name="T13" fmla="*/ 139 h 1125"/>
                <a:gd name="T14" fmla="*/ 647 w 650"/>
                <a:gd name="T15" fmla="*/ 766 h 1125"/>
                <a:gd name="T16" fmla="*/ 650 w 650"/>
                <a:gd name="T17" fmla="*/ 803 h 1125"/>
                <a:gd name="T18" fmla="*/ 649 w 650"/>
                <a:gd name="T19" fmla="*/ 839 h 1125"/>
                <a:gd name="T20" fmla="*/ 643 w 650"/>
                <a:gd name="T21" fmla="*/ 875 h 1125"/>
                <a:gd name="T22" fmla="*/ 634 w 650"/>
                <a:gd name="T23" fmla="*/ 910 h 1125"/>
                <a:gd name="T24" fmla="*/ 620 w 650"/>
                <a:gd name="T25" fmla="*/ 943 h 1125"/>
                <a:gd name="T26" fmla="*/ 600 w 650"/>
                <a:gd name="T27" fmla="*/ 975 h 1125"/>
                <a:gd name="T28" fmla="*/ 578 w 650"/>
                <a:gd name="T29" fmla="*/ 1004 h 1125"/>
                <a:gd name="T30" fmla="*/ 552 w 650"/>
                <a:gd name="T31" fmla="*/ 1030 h 1125"/>
                <a:gd name="T32" fmla="*/ 519 w 650"/>
                <a:gd name="T33" fmla="*/ 1054 h 1125"/>
                <a:gd name="T34" fmla="*/ 484 w 650"/>
                <a:gd name="T35" fmla="*/ 1073 h 1125"/>
                <a:gd name="T36" fmla="*/ 445 w 650"/>
                <a:gd name="T37" fmla="*/ 1087 h 1125"/>
                <a:gd name="T38" fmla="*/ 407 w 650"/>
                <a:gd name="T39" fmla="*/ 1095 h 1125"/>
                <a:gd name="T40" fmla="*/ 366 w 650"/>
                <a:gd name="T41" fmla="*/ 1098 h 1125"/>
                <a:gd name="T42" fmla="*/ 335 w 650"/>
                <a:gd name="T43" fmla="*/ 1096 h 1125"/>
                <a:gd name="T44" fmla="*/ 306 w 650"/>
                <a:gd name="T45" fmla="*/ 1091 h 1125"/>
                <a:gd name="T46" fmla="*/ 275 w 650"/>
                <a:gd name="T47" fmla="*/ 1083 h 1125"/>
                <a:gd name="T48" fmla="*/ 74 w 650"/>
                <a:gd name="T49" fmla="*/ 1014 h 1125"/>
                <a:gd name="T50" fmla="*/ 86 w 650"/>
                <a:gd name="T51" fmla="*/ 1125 h 1125"/>
                <a:gd name="T52" fmla="*/ 64 w 650"/>
                <a:gd name="T53" fmla="*/ 1119 h 1125"/>
                <a:gd name="T54" fmla="*/ 46 w 650"/>
                <a:gd name="T55" fmla="*/ 1112 h 1125"/>
                <a:gd name="T56" fmla="*/ 31 w 650"/>
                <a:gd name="T57" fmla="*/ 1101 h 1125"/>
                <a:gd name="T58" fmla="*/ 18 w 650"/>
                <a:gd name="T59" fmla="*/ 1090 h 1125"/>
                <a:gd name="T60" fmla="*/ 9 w 650"/>
                <a:gd name="T61" fmla="*/ 1073 h 1125"/>
                <a:gd name="T62" fmla="*/ 3 w 650"/>
                <a:gd name="T63" fmla="*/ 1054 h 1125"/>
                <a:gd name="T64" fmla="*/ 0 w 650"/>
                <a:gd name="T65" fmla="*/ 1034 h 1125"/>
                <a:gd name="T66" fmla="*/ 0 w 650"/>
                <a:gd name="T67" fmla="*/ 1012 h 1125"/>
                <a:gd name="T68" fmla="*/ 3 w 650"/>
                <a:gd name="T69" fmla="*/ 991 h 1125"/>
                <a:gd name="T70" fmla="*/ 6 w 650"/>
                <a:gd name="T71" fmla="*/ 965 h 1125"/>
                <a:gd name="T72" fmla="*/ 12 w 650"/>
                <a:gd name="T73" fmla="*/ 941 h 1125"/>
                <a:gd name="T74" fmla="*/ 16 w 650"/>
                <a:gd name="T75" fmla="*/ 924 h 1125"/>
                <a:gd name="T76" fmla="*/ 67 w 650"/>
                <a:gd name="T77" fmla="*/ 755 h 1125"/>
                <a:gd name="T78" fmla="*/ 86 w 650"/>
                <a:gd name="T79" fmla="*/ 746 h 1125"/>
                <a:gd name="T80" fmla="*/ 103 w 650"/>
                <a:gd name="T81" fmla="*/ 734 h 1125"/>
                <a:gd name="T82" fmla="*/ 116 w 650"/>
                <a:gd name="T83" fmla="*/ 718 h 1125"/>
                <a:gd name="T84" fmla="*/ 126 w 650"/>
                <a:gd name="T85" fmla="*/ 699 h 1125"/>
                <a:gd name="T86" fmla="*/ 145 w 650"/>
                <a:gd name="T87" fmla="*/ 645 h 1125"/>
                <a:gd name="T88" fmla="*/ 253 w 650"/>
                <a:gd name="T89" fmla="*/ 682 h 1125"/>
                <a:gd name="T90" fmla="*/ 230 w 650"/>
                <a:gd name="T91" fmla="*/ 551 h 1125"/>
                <a:gd name="T92" fmla="*/ 256 w 650"/>
                <a:gd name="T93" fmla="*/ 525 h 1125"/>
                <a:gd name="T94" fmla="*/ 279 w 650"/>
                <a:gd name="T95" fmla="*/ 496 h 1125"/>
                <a:gd name="T96" fmla="*/ 297 w 650"/>
                <a:gd name="T97" fmla="*/ 463 h 1125"/>
                <a:gd name="T98" fmla="*/ 312 w 650"/>
                <a:gd name="T99" fmla="*/ 429 h 1125"/>
                <a:gd name="T100" fmla="*/ 411 w 650"/>
                <a:gd name="T101" fmla="*/ 149 h 1125"/>
                <a:gd name="T102" fmla="*/ 421 w 650"/>
                <a:gd name="T103" fmla="*/ 112 h 1125"/>
                <a:gd name="T104" fmla="*/ 427 w 650"/>
                <a:gd name="T105" fmla="*/ 75 h 1125"/>
                <a:gd name="T106" fmla="*/ 428 w 650"/>
                <a:gd name="T107" fmla="*/ 37 h 1125"/>
                <a:gd name="T108" fmla="*/ 425 w 650"/>
                <a:gd name="T109"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50" h="1125">
                  <a:moveTo>
                    <a:pt x="425" y="0"/>
                  </a:moveTo>
                  <a:lnTo>
                    <a:pt x="452" y="14"/>
                  </a:lnTo>
                  <a:lnTo>
                    <a:pt x="477" y="32"/>
                  </a:lnTo>
                  <a:lnTo>
                    <a:pt x="497" y="54"/>
                  </a:lnTo>
                  <a:lnTo>
                    <a:pt x="515" y="79"/>
                  </a:lnTo>
                  <a:lnTo>
                    <a:pt x="528" y="107"/>
                  </a:lnTo>
                  <a:lnTo>
                    <a:pt x="537" y="139"/>
                  </a:lnTo>
                  <a:lnTo>
                    <a:pt x="647" y="766"/>
                  </a:lnTo>
                  <a:lnTo>
                    <a:pt x="650" y="803"/>
                  </a:lnTo>
                  <a:lnTo>
                    <a:pt x="649" y="839"/>
                  </a:lnTo>
                  <a:lnTo>
                    <a:pt x="643" y="875"/>
                  </a:lnTo>
                  <a:lnTo>
                    <a:pt x="634" y="910"/>
                  </a:lnTo>
                  <a:lnTo>
                    <a:pt x="620" y="943"/>
                  </a:lnTo>
                  <a:lnTo>
                    <a:pt x="600" y="975"/>
                  </a:lnTo>
                  <a:lnTo>
                    <a:pt x="578" y="1004"/>
                  </a:lnTo>
                  <a:lnTo>
                    <a:pt x="552" y="1030"/>
                  </a:lnTo>
                  <a:lnTo>
                    <a:pt x="519" y="1054"/>
                  </a:lnTo>
                  <a:lnTo>
                    <a:pt x="484" y="1073"/>
                  </a:lnTo>
                  <a:lnTo>
                    <a:pt x="445" y="1087"/>
                  </a:lnTo>
                  <a:lnTo>
                    <a:pt x="407" y="1095"/>
                  </a:lnTo>
                  <a:lnTo>
                    <a:pt x="366" y="1098"/>
                  </a:lnTo>
                  <a:lnTo>
                    <a:pt x="335" y="1096"/>
                  </a:lnTo>
                  <a:lnTo>
                    <a:pt x="306" y="1091"/>
                  </a:lnTo>
                  <a:lnTo>
                    <a:pt x="275" y="1083"/>
                  </a:lnTo>
                  <a:lnTo>
                    <a:pt x="74" y="1014"/>
                  </a:lnTo>
                  <a:lnTo>
                    <a:pt x="86" y="1125"/>
                  </a:lnTo>
                  <a:lnTo>
                    <a:pt x="64" y="1119"/>
                  </a:lnTo>
                  <a:lnTo>
                    <a:pt x="46" y="1112"/>
                  </a:lnTo>
                  <a:lnTo>
                    <a:pt x="31" y="1101"/>
                  </a:lnTo>
                  <a:lnTo>
                    <a:pt x="18" y="1090"/>
                  </a:lnTo>
                  <a:lnTo>
                    <a:pt x="9" y="1073"/>
                  </a:lnTo>
                  <a:lnTo>
                    <a:pt x="3" y="1054"/>
                  </a:lnTo>
                  <a:lnTo>
                    <a:pt x="0" y="1034"/>
                  </a:lnTo>
                  <a:lnTo>
                    <a:pt x="0" y="1012"/>
                  </a:lnTo>
                  <a:lnTo>
                    <a:pt x="3" y="991"/>
                  </a:lnTo>
                  <a:lnTo>
                    <a:pt x="6" y="965"/>
                  </a:lnTo>
                  <a:lnTo>
                    <a:pt x="12" y="941"/>
                  </a:lnTo>
                  <a:lnTo>
                    <a:pt x="16" y="924"/>
                  </a:lnTo>
                  <a:lnTo>
                    <a:pt x="67" y="755"/>
                  </a:lnTo>
                  <a:lnTo>
                    <a:pt x="86" y="746"/>
                  </a:lnTo>
                  <a:lnTo>
                    <a:pt x="103" y="734"/>
                  </a:lnTo>
                  <a:lnTo>
                    <a:pt x="116" y="718"/>
                  </a:lnTo>
                  <a:lnTo>
                    <a:pt x="126" y="699"/>
                  </a:lnTo>
                  <a:lnTo>
                    <a:pt x="145" y="645"/>
                  </a:lnTo>
                  <a:lnTo>
                    <a:pt x="253" y="682"/>
                  </a:lnTo>
                  <a:lnTo>
                    <a:pt x="230" y="551"/>
                  </a:lnTo>
                  <a:lnTo>
                    <a:pt x="256" y="525"/>
                  </a:lnTo>
                  <a:lnTo>
                    <a:pt x="279" y="496"/>
                  </a:lnTo>
                  <a:lnTo>
                    <a:pt x="297" y="463"/>
                  </a:lnTo>
                  <a:lnTo>
                    <a:pt x="312" y="429"/>
                  </a:lnTo>
                  <a:lnTo>
                    <a:pt x="411" y="149"/>
                  </a:lnTo>
                  <a:lnTo>
                    <a:pt x="421" y="112"/>
                  </a:lnTo>
                  <a:lnTo>
                    <a:pt x="427" y="75"/>
                  </a:lnTo>
                  <a:lnTo>
                    <a:pt x="428" y="37"/>
                  </a:lnTo>
                  <a:lnTo>
                    <a:pt x="42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mj-lt"/>
              </a:endParaRPr>
            </a:p>
          </p:txBody>
        </p:sp>
        <p:sp>
          <p:nvSpPr>
            <p:cNvPr id="110" name="Freeform 671">
              <a:extLst>
                <a:ext uri="{FF2B5EF4-FFF2-40B4-BE49-F238E27FC236}">
                  <a16:creationId xmlns:a16="http://schemas.microsoft.com/office/drawing/2014/main" id="{9B8D2898-E2DB-4232-95EE-5C834AE119AF}"/>
                </a:ext>
              </a:extLst>
            </p:cNvPr>
            <p:cNvSpPr>
              <a:spLocks noEditPoints="1"/>
            </p:cNvSpPr>
            <p:nvPr/>
          </p:nvSpPr>
          <p:spPr bwMode="auto">
            <a:xfrm>
              <a:off x="4324" y="3083"/>
              <a:ext cx="466" cy="154"/>
            </a:xfrm>
            <a:custGeom>
              <a:avLst/>
              <a:gdLst>
                <a:gd name="T0" fmla="*/ 1720 w 3728"/>
                <a:gd name="T1" fmla="*/ 529 h 1235"/>
                <a:gd name="T2" fmla="*/ 1813 w 3728"/>
                <a:gd name="T3" fmla="*/ 558 h 1235"/>
                <a:gd name="T4" fmla="*/ 1876 w 3728"/>
                <a:gd name="T5" fmla="*/ 628 h 1235"/>
                <a:gd name="T6" fmla="*/ 1897 w 3728"/>
                <a:gd name="T7" fmla="*/ 723 h 1235"/>
                <a:gd name="T8" fmla="*/ 1865 w 3728"/>
                <a:gd name="T9" fmla="*/ 820 h 1235"/>
                <a:gd name="T10" fmla="*/ 1980 w 3728"/>
                <a:gd name="T11" fmla="*/ 867 h 1235"/>
                <a:gd name="T12" fmla="*/ 2017 w 3728"/>
                <a:gd name="T13" fmla="*/ 767 h 1235"/>
                <a:gd name="T14" fmla="*/ 2013 w 3728"/>
                <a:gd name="T15" fmla="*/ 640 h 1235"/>
                <a:gd name="T16" fmla="*/ 1955 w 3728"/>
                <a:gd name="T17" fmla="*/ 523 h 1235"/>
                <a:gd name="T18" fmla="*/ 1856 w 3728"/>
                <a:gd name="T19" fmla="*/ 440 h 1235"/>
                <a:gd name="T20" fmla="*/ 1726 w 3728"/>
                <a:gd name="T21" fmla="*/ 405 h 1235"/>
                <a:gd name="T22" fmla="*/ 1669 w 3728"/>
                <a:gd name="T23" fmla="*/ 0 h 1235"/>
                <a:gd name="T24" fmla="*/ 2113 w 3728"/>
                <a:gd name="T25" fmla="*/ 21 h 1235"/>
                <a:gd name="T26" fmla="*/ 2151 w 3728"/>
                <a:gd name="T27" fmla="*/ 69 h 1235"/>
                <a:gd name="T28" fmla="*/ 2144 w 3728"/>
                <a:gd name="T29" fmla="*/ 126 h 1235"/>
                <a:gd name="T30" fmla="*/ 2154 w 3728"/>
                <a:gd name="T31" fmla="*/ 152 h 1235"/>
                <a:gd name="T32" fmla="*/ 2101 w 3728"/>
                <a:gd name="T33" fmla="*/ 338 h 1235"/>
                <a:gd name="T34" fmla="*/ 2086 w 3728"/>
                <a:gd name="T35" fmla="*/ 395 h 1235"/>
                <a:gd name="T36" fmla="*/ 2076 w 3728"/>
                <a:gd name="T37" fmla="*/ 477 h 1235"/>
                <a:gd name="T38" fmla="*/ 2088 w 3728"/>
                <a:gd name="T39" fmla="*/ 573 h 1235"/>
                <a:gd name="T40" fmla="*/ 2134 w 3728"/>
                <a:gd name="T41" fmla="*/ 669 h 1235"/>
                <a:gd name="T42" fmla="*/ 2216 w 3728"/>
                <a:gd name="T43" fmla="*/ 738 h 1235"/>
                <a:gd name="T44" fmla="*/ 2327 w 3728"/>
                <a:gd name="T45" fmla="*/ 775 h 1235"/>
                <a:gd name="T46" fmla="*/ 3541 w 3728"/>
                <a:gd name="T47" fmla="*/ 867 h 1235"/>
                <a:gd name="T48" fmla="*/ 3635 w 3728"/>
                <a:gd name="T49" fmla="*/ 893 h 1235"/>
                <a:gd name="T50" fmla="*/ 3703 w 3728"/>
                <a:gd name="T51" fmla="*/ 959 h 1235"/>
                <a:gd name="T52" fmla="*/ 3728 w 3728"/>
                <a:gd name="T53" fmla="*/ 1053 h 1235"/>
                <a:gd name="T54" fmla="*/ 3704 w 3728"/>
                <a:gd name="T55" fmla="*/ 1145 h 1235"/>
                <a:gd name="T56" fmla="*/ 3640 w 3728"/>
                <a:gd name="T57" fmla="*/ 1211 h 1235"/>
                <a:gd name="T58" fmla="*/ 146 w 3728"/>
                <a:gd name="T59" fmla="*/ 1235 h 1235"/>
                <a:gd name="T60" fmla="*/ 63 w 3728"/>
                <a:gd name="T61" fmla="*/ 1193 h 1235"/>
                <a:gd name="T62" fmla="*/ 11 w 3728"/>
                <a:gd name="T63" fmla="*/ 1116 h 1235"/>
                <a:gd name="T64" fmla="*/ 3 w 3728"/>
                <a:gd name="T65" fmla="*/ 1019 h 1235"/>
                <a:gd name="T66" fmla="*/ 44 w 3728"/>
                <a:gd name="T67" fmla="*/ 933 h 1235"/>
                <a:gd name="T68" fmla="*/ 121 w 3728"/>
                <a:gd name="T69" fmla="*/ 879 h 1235"/>
                <a:gd name="T70" fmla="*/ 1112 w 3728"/>
                <a:gd name="T71" fmla="*/ 867 h 1235"/>
                <a:gd name="T72" fmla="*/ 1023 w 3728"/>
                <a:gd name="T73" fmla="*/ 828 h 1235"/>
                <a:gd name="T74" fmla="*/ 961 w 3728"/>
                <a:gd name="T75" fmla="*/ 754 h 1235"/>
                <a:gd name="T76" fmla="*/ 939 w 3728"/>
                <a:gd name="T77" fmla="*/ 661 h 1235"/>
                <a:gd name="T78" fmla="*/ 959 w 3728"/>
                <a:gd name="T79" fmla="*/ 570 h 1235"/>
                <a:gd name="T80" fmla="*/ 1303 w 3728"/>
                <a:gd name="T81" fmla="*/ 70 h 1235"/>
                <a:gd name="T82" fmla="*/ 1387 w 3728"/>
                <a:gd name="T83" fmla="*/ 17 h 1235"/>
                <a:gd name="T84" fmla="*/ 1486 w 3728"/>
                <a:gd name="T85"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28" h="1235">
                  <a:moveTo>
                    <a:pt x="1524" y="402"/>
                  </a:moveTo>
                  <a:lnTo>
                    <a:pt x="1446" y="514"/>
                  </a:lnTo>
                  <a:lnTo>
                    <a:pt x="1720" y="529"/>
                  </a:lnTo>
                  <a:lnTo>
                    <a:pt x="1754" y="533"/>
                  </a:lnTo>
                  <a:lnTo>
                    <a:pt x="1784" y="544"/>
                  </a:lnTo>
                  <a:lnTo>
                    <a:pt x="1813" y="558"/>
                  </a:lnTo>
                  <a:lnTo>
                    <a:pt x="1837" y="579"/>
                  </a:lnTo>
                  <a:lnTo>
                    <a:pt x="1859" y="601"/>
                  </a:lnTo>
                  <a:lnTo>
                    <a:pt x="1876" y="628"/>
                  </a:lnTo>
                  <a:lnTo>
                    <a:pt x="1888" y="658"/>
                  </a:lnTo>
                  <a:lnTo>
                    <a:pt x="1896" y="691"/>
                  </a:lnTo>
                  <a:lnTo>
                    <a:pt x="1897" y="723"/>
                  </a:lnTo>
                  <a:lnTo>
                    <a:pt x="1892" y="758"/>
                  </a:lnTo>
                  <a:lnTo>
                    <a:pt x="1880" y="791"/>
                  </a:lnTo>
                  <a:lnTo>
                    <a:pt x="1865" y="820"/>
                  </a:lnTo>
                  <a:lnTo>
                    <a:pt x="1842" y="845"/>
                  </a:lnTo>
                  <a:lnTo>
                    <a:pt x="1817" y="867"/>
                  </a:lnTo>
                  <a:lnTo>
                    <a:pt x="1980" y="867"/>
                  </a:lnTo>
                  <a:lnTo>
                    <a:pt x="1996" y="835"/>
                  </a:lnTo>
                  <a:lnTo>
                    <a:pt x="2008" y="802"/>
                  </a:lnTo>
                  <a:lnTo>
                    <a:pt x="2017" y="767"/>
                  </a:lnTo>
                  <a:lnTo>
                    <a:pt x="2021" y="730"/>
                  </a:lnTo>
                  <a:lnTo>
                    <a:pt x="2021" y="684"/>
                  </a:lnTo>
                  <a:lnTo>
                    <a:pt x="2013" y="640"/>
                  </a:lnTo>
                  <a:lnTo>
                    <a:pt x="1999" y="598"/>
                  </a:lnTo>
                  <a:lnTo>
                    <a:pt x="1980" y="558"/>
                  </a:lnTo>
                  <a:lnTo>
                    <a:pt x="1955" y="523"/>
                  </a:lnTo>
                  <a:lnTo>
                    <a:pt x="1926" y="491"/>
                  </a:lnTo>
                  <a:lnTo>
                    <a:pt x="1893" y="462"/>
                  </a:lnTo>
                  <a:lnTo>
                    <a:pt x="1856" y="440"/>
                  </a:lnTo>
                  <a:lnTo>
                    <a:pt x="1815" y="422"/>
                  </a:lnTo>
                  <a:lnTo>
                    <a:pt x="1772" y="410"/>
                  </a:lnTo>
                  <a:lnTo>
                    <a:pt x="1726" y="405"/>
                  </a:lnTo>
                  <a:lnTo>
                    <a:pt x="1674" y="402"/>
                  </a:lnTo>
                  <a:lnTo>
                    <a:pt x="1524" y="402"/>
                  </a:lnTo>
                  <a:close/>
                  <a:moveTo>
                    <a:pt x="1669" y="0"/>
                  </a:moveTo>
                  <a:lnTo>
                    <a:pt x="1685" y="0"/>
                  </a:lnTo>
                  <a:lnTo>
                    <a:pt x="2106" y="0"/>
                  </a:lnTo>
                  <a:lnTo>
                    <a:pt x="2113" y="21"/>
                  </a:lnTo>
                  <a:lnTo>
                    <a:pt x="2123" y="40"/>
                  </a:lnTo>
                  <a:lnTo>
                    <a:pt x="2135" y="56"/>
                  </a:lnTo>
                  <a:lnTo>
                    <a:pt x="2151" y="69"/>
                  </a:lnTo>
                  <a:lnTo>
                    <a:pt x="2148" y="79"/>
                  </a:lnTo>
                  <a:lnTo>
                    <a:pt x="2143" y="102"/>
                  </a:lnTo>
                  <a:lnTo>
                    <a:pt x="2144" y="126"/>
                  </a:lnTo>
                  <a:lnTo>
                    <a:pt x="2151" y="147"/>
                  </a:lnTo>
                  <a:lnTo>
                    <a:pt x="2152" y="149"/>
                  </a:lnTo>
                  <a:lnTo>
                    <a:pt x="2154" y="152"/>
                  </a:lnTo>
                  <a:lnTo>
                    <a:pt x="2156" y="154"/>
                  </a:lnTo>
                  <a:lnTo>
                    <a:pt x="2103" y="330"/>
                  </a:lnTo>
                  <a:lnTo>
                    <a:pt x="2101" y="338"/>
                  </a:lnTo>
                  <a:lnTo>
                    <a:pt x="2097" y="353"/>
                  </a:lnTo>
                  <a:lnTo>
                    <a:pt x="2092" y="372"/>
                  </a:lnTo>
                  <a:lnTo>
                    <a:pt x="2086" y="395"/>
                  </a:lnTo>
                  <a:lnTo>
                    <a:pt x="2082" y="419"/>
                  </a:lnTo>
                  <a:lnTo>
                    <a:pt x="2079" y="448"/>
                  </a:lnTo>
                  <a:lnTo>
                    <a:pt x="2076" y="477"/>
                  </a:lnTo>
                  <a:lnTo>
                    <a:pt x="2077" y="509"/>
                  </a:lnTo>
                  <a:lnTo>
                    <a:pt x="2081" y="540"/>
                  </a:lnTo>
                  <a:lnTo>
                    <a:pt x="2088" y="573"/>
                  </a:lnTo>
                  <a:lnTo>
                    <a:pt x="2098" y="606"/>
                  </a:lnTo>
                  <a:lnTo>
                    <a:pt x="2114" y="639"/>
                  </a:lnTo>
                  <a:lnTo>
                    <a:pt x="2134" y="669"/>
                  </a:lnTo>
                  <a:lnTo>
                    <a:pt x="2158" y="696"/>
                  </a:lnTo>
                  <a:lnTo>
                    <a:pt x="2185" y="719"/>
                  </a:lnTo>
                  <a:lnTo>
                    <a:pt x="2216" y="738"/>
                  </a:lnTo>
                  <a:lnTo>
                    <a:pt x="2250" y="754"/>
                  </a:lnTo>
                  <a:lnTo>
                    <a:pt x="2287" y="766"/>
                  </a:lnTo>
                  <a:lnTo>
                    <a:pt x="2327" y="775"/>
                  </a:lnTo>
                  <a:lnTo>
                    <a:pt x="2370" y="780"/>
                  </a:lnTo>
                  <a:lnTo>
                    <a:pt x="2380" y="867"/>
                  </a:lnTo>
                  <a:lnTo>
                    <a:pt x="3541" y="867"/>
                  </a:lnTo>
                  <a:lnTo>
                    <a:pt x="3575" y="870"/>
                  </a:lnTo>
                  <a:lnTo>
                    <a:pt x="3607" y="879"/>
                  </a:lnTo>
                  <a:lnTo>
                    <a:pt x="3635" y="893"/>
                  </a:lnTo>
                  <a:lnTo>
                    <a:pt x="3661" y="911"/>
                  </a:lnTo>
                  <a:lnTo>
                    <a:pt x="3684" y="933"/>
                  </a:lnTo>
                  <a:lnTo>
                    <a:pt x="3703" y="959"/>
                  </a:lnTo>
                  <a:lnTo>
                    <a:pt x="3717" y="989"/>
                  </a:lnTo>
                  <a:lnTo>
                    <a:pt x="3725" y="1019"/>
                  </a:lnTo>
                  <a:lnTo>
                    <a:pt x="3728" y="1053"/>
                  </a:lnTo>
                  <a:lnTo>
                    <a:pt x="3726" y="1086"/>
                  </a:lnTo>
                  <a:lnTo>
                    <a:pt x="3717" y="1116"/>
                  </a:lnTo>
                  <a:lnTo>
                    <a:pt x="3704" y="1145"/>
                  </a:lnTo>
                  <a:lnTo>
                    <a:pt x="3686" y="1171"/>
                  </a:lnTo>
                  <a:lnTo>
                    <a:pt x="3665" y="1193"/>
                  </a:lnTo>
                  <a:lnTo>
                    <a:pt x="3640" y="1211"/>
                  </a:lnTo>
                  <a:lnTo>
                    <a:pt x="3613" y="1226"/>
                  </a:lnTo>
                  <a:lnTo>
                    <a:pt x="3582" y="1235"/>
                  </a:lnTo>
                  <a:lnTo>
                    <a:pt x="146" y="1235"/>
                  </a:lnTo>
                  <a:lnTo>
                    <a:pt x="115" y="1226"/>
                  </a:lnTo>
                  <a:lnTo>
                    <a:pt x="88" y="1211"/>
                  </a:lnTo>
                  <a:lnTo>
                    <a:pt x="63" y="1193"/>
                  </a:lnTo>
                  <a:lnTo>
                    <a:pt x="42" y="1171"/>
                  </a:lnTo>
                  <a:lnTo>
                    <a:pt x="24" y="1145"/>
                  </a:lnTo>
                  <a:lnTo>
                    <a:pt x="11" y="1116"/>
                  </a:lnTo>
                  <a:lnTo>
                    <a:pt x="3" y="1086"/>
                  </a:lnTo>
                  <a:lnTo>
                    <a:pt x="0" y="1053"/>
                  </a:lnTo>
                  <a:lnTo>
                    <a:pt x="3" y="1019"/>
                  </a:lnTo>
                  <a:lnTo>
                    <a:pt x="11" y="989"/>
                  </a:lnTo>
                  <a:lnTo>
                    <a:pt x="26" y="959"/>
                  </a:lnTo>
                  <a:lnTo>
                    <a:pt x="44" y="933"/>
                  </a:lnTo>
                  <a:lnTo>
                    <a:pt x="67" y="911"/>
                  </a:lnTo>
                  <a:lnTo>
                    <a:pt x="93" y="893"/>
                  </a:lnTo>
                  <a:lnTo>
                    <a:pt x="121" y="879"/>
                  </a:lnTo>
                  <a:lnTo>
                    <a:pt x="153" y="870"/>
                  </a:lnTo>
                  <a:lnTo>
                    <a:pt x="187" y="867"/>
                  </a:lnTo>
                  <a:lnTo>
                    <a:pt x="1112" y="867"/>
                  </a:lnTo>
                  <a:lnTo>
                    <a:pt x="1080" y="859"/>
                  </a:lnTo>
                  <a:lnTo>
                    <a:pt x="1051" y="845"/>
                  </a:lnTo>
                  <a:lnTo>
                    <a:pt x="1023" y="828"/>
                  </a:lnTo>
                  <a:lnTo>
                    <a:pt x="999" y="807"/>
                  </a:lnTo>
                  <a:lnTo>
                    <a:pt x="978" y="782"/>
                  </a:lnTo>
                  <a:lnTo>
                    <a:pt x="961" y="754"/>
                  </a:lnTo>
                  <a:lnTo>
                    <a:pt x="949" y="724"/>
                  </a:lnTo>
                  <a:lnTo>
                    <a:pt x="942" y="693"/>
                  </a:lnTo>
                  <a:lnTo>
                    <a:pt x="939" y="661"/>
                  </a:lnTo>
                  <a:lnTo>
                    <a:pt x="941" y="630"/>
                  </a:lnTo>
                  <a:lnTo>
                    <a:pt x="948" y="599"/>
                  </a:lnTo>
                  <a:lnTo>
                    <a:pt x="959" y="570"/>
                  </a:lnTo>
                  <a:lnTo>
                    <a:pt x="975" y="541"/>
                  </a:lnTo>
                  <a:lnTo>
                    <a:pt x="1283" y="95"/>
                  </a:lnTo>
                  <a:lnTo>
                    <a:pt x="1303" y="70"/>
                  </a:lnTo>
                  <a:lnTo>
                    <a:pt x="1328" y="49"/>
                  </a:lnTo>
                  <a:lnTo>
                    <a:pt x="1356" y="31"/>
                  </a:lnTo>
                  <a:lnTo>
                    <a:pt x="1387" y="17"/>
                  </a:lnTo>
                  <a:lnTo>
                    <a:pt x="1420" y="8"/>
                  </a:lnTo>
                  <a:lnTo>
                    <a:pt x="1453" y="3"/>
                  </a:lnTo>
                  <a:lnTo>
                    <a:pt x="1486" y="0"/>
                  </a:lnTo>
                  <a:lnTo>
                    <a:pt x="1648" y="0"/>
                  </a:lnTo>
                  <a:lnTo>
                    <a:pt x="166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mj-lt"/>
              </a:endParaRPr>
            </a:p>
          </p:txBody>
        </p:sp>
        <p:sp>
          <p:nvSpPr>
            <p:cNvPr id="111" name="Freeform 672">
              <a:extLst>
                <a:ext uri="{FF2B5EF4-FFF2-40B4-BE49-F238E27FC236}">
                  <a16:creationId xmlns:a16="http://schemas.microsoft.com/office/drawing/2014/main" id="{6D5D5334-B327-462A-834F-346E7A6099AA}"/>
                </a:ext>
              </a:extLst>
            </p:cNvPr>
            <p:cNvSpPr>
              <a:spLocks/>
            </p:cNvSpPr>
            <p:nvPr/>
          </p:nvSpPr>
          <p:spPr bwMode="auto">
            <a:xfrm>
              <a:off x="4591" y="2992"/>
              <a:ext cx="185" cy="189"/>
            </a:xfrm>
            <a:custGeom>
              <a:avLst/>
              <a:gdLst>
                <a:gd name="T0" fmla="*/ 391 w 1474"/>
                <a:gd name="T1" fmla="*/ 36 h 1509"/>
                <a:gd name="T2" fmla="*/ 475 w 1474"/>
                <a:gd name="T3" fmla="*/ 146 h 1509"/>
                <a:gd name="T4" fmla="*/ 488 w 1474"/>
                <a:gd name="T5" fmla="*/ 284 h 1509"/>
                <a:gd name="T6" fmla="*/ 345 w 1474"/>
                <a:gd name="T7" fmla="*/ 663 h 1509"/>
                <a:gd name="T8" fmla="*/ 236 w 1474"/>
                <a:gd name="T9" fmla="*/ 747 h 1509"/>
                <a:gd name="T10" fmla="*/ 166 w 1474"/>
                <a:gd name="T11" fmla="*/ 887 h 1509"/>
                <a:gd name="T12" fmla="*/ 129 w 1474"/>
                <a:gd name="T13" fmla="*/ 941 h 1509"/>
                <a:gd name="T14" fmla="*/ 73 w 1474"/>
                <a:gd name="T15" fmla="*/ 1125 h 1509"/>
                <a:gd name="T16" fmla="*/ 62 w 1474"/>
                <a:gd name="T17" fmla="*/ 1217 h 1509"/>
                <a:gd name="T18" fmla="*/ 95 w 1474"/>
                <a:gd name="T19" fmla="*/ 1319 h 1509"/>
                <a:gd name="T20" fmla="*/ 188 w 1474"/>
                <a:gd name="T21" fmla="*/ 1371 h 1509"/>
                <a:gd name="T22" fmla="*/ 344 w 1474"/>
                <a:gd name="T23" fmla="*/ 1382 h 1509"/>
                <a:gd name="T24" fmla="*/ 433 w 1474"/>
                <a:gd name="T25" fmla="*/ 1382 h 1509"/>
                <a:gd name="T26" fmla="*/ 592 w 1474"/>
                <a:gd name="T27" fmla="*/ 1382 h 1509"/>
                <a:gd name="T28" fmla="*/ 733 w 1474"/>
                <a:gd name="T29" fmla="*/ 1382 h 1509"/>
                <a:gd name="T30" fmla="*/ 794 w 1474"/>
                <a:gd name="T31" fmla="*/ 1382 h 1509"/>
                <a:gd name="T32" fmla="*/ 820 w 1474"/>
                <a:gd name="T33" fmla="*/ 1236 h 1509"/>
                <a:gd name="T34" fmla="*/ 894 w 1474"/>
                <a:gd name="T35" fmla="*/ 1123 h 1509"/>
                <a:gd name="T36" fmla="*/ 953 w 1474"/>
                <a:gd name="T37" fmla="*/ 1080 h 1509"/>
                <a:gd name="T38" fmla="*/ 1012 w 1474"/>
                <a:gd name="T39" fmla="*/ 1123 h 1509"/>
                <a:gd name="T40" fmla="*/ 1253 w 1474"/>
                <a:gd name="T41" fmla="*/ 1142 h 1509"/>
                <a:gd name="T42" fmla="*/ 1296 w 1474"/>
                <a:gd name="T43" fmla="*/ 1083 h 1509"/>
                <a:gd name="T44" fmla="*/ 1366 w 1474"/>
                <a:gd name="T45" fmla="*/ 1106 h 1509"/>
                <a:gd name="T46" fmla="*/ 1432 w 1474"/>
                <a:gd name="T47" fmla="*/ 1232 h 1509"/>
                <a:gd name="T48" fmla="*/ 1474 w 1474"/>
                <a:gd name="T49" fmla="*/ 1275 h 1509"/>
                <a:gd name="T50" fmla="*/ 1448 w 1474"/>
                <a:gd name="T51" fmla="*/ 1506 h 1509"/>
                <a:gd name="T52" fmla="*/ 807 w 1474"/>
                <a:gd name="T53" fmla="*/ 1497 h 1509"/>
                <a:gd name="T54" fmla="*/ 790 w 1474"/>
                <a:gd name="T55" fmla="*/ 1444 h 1509"/>
                <a:gd name="T56" fmla="*/ 704 w 1474"/>
                <a:gd name="T57" fmla="*/ 1444 h 1509"/>
                <a:gd name="T58" fmla="*/ 554 w 1474"/>
                <a:gd name="T59" fmla="*/ 1443 h 1509"/>
                <a:gd name="T60" fmla="*/ 405 w 1474"/>
                <a:gd name="T61" fmla="*/ 1444 h 1509"/>
                <a:gd name="T62" fmla="*/ 313 w 1474"/>
                <a:gd name="T63" fmla="*/ 1444 h 1509"/>
                <a:gd name="T64" fmla="*/ 191 w 1474"/>
                <a:gd name="T65" fmla="*/ 1437 h 1509"/>
                <a:gd name="T66" fmla="*/ 66 w 1474"/>
                <a:gd name="T67" fmla="*/ 1380 h 1509"/>
                <a:gd name="T68" fmla="*/ 5 w 1474"/>
                <a:gd name="T69" fmla="*/ 1268 h 1509"/>
                <a:gd name="T70" fmla="*/ 4 w 1474"/>
                <a:gd name="T71" fmla="*/ 1152 h 1509"/>
                <a:gd name="T72" fmla="*/ 21 w 1474"/>
                <a:gd name="T73" fmla="*/ 1082 h 1509"/>
                <a:gd name="T74" fmla="*/ 83 w 1474"/>
                <a:gd name="T75" fmla="*/ 860 h 1509"/>
                <a:gd name="T76" fmla="*/ 69 w 1474"/>
                <a:gd name="T77" fmla="*/ 846 h 1509"/>
                <a:gd name="T78" fmla="*/ 77 w 1474"/>
                <a:gd name="T79" fmla="*/ 755 h 1509"/>
                <a:gd name="T80" fmla="*/ 27 w 1474"/>
                <a:gd name="T81" fmla="*/ 715 h 1509"/>
                <a:gd name="T82" fmla="*/ 82 w 1474"/>
                <a:gd name="T83" fmla="*/ 536 h 1509"/>
                <a:gd name="T84" fmla="*/ 144 w 1474"/>
                <a:gd name="T85" fmla="*/ 517 h 1509"/>
                <a:gd name="T86" fmla="*/ 202 w 1474"/>
                <a:gd name="T87" fmla="*/ 534 h 1509"/>
                <a:gd name="T88" fmla="*/ 301 w 1474"/>
                <a:gd name="T89" fmla="*/ 272 h 1509"/>
                <a:gd name="T90" fmla="*/ 244 w 1474"/>
                <a:gd name="T91" fmla="*/ 236 h 1509"/>
                <a:gd name="T92" fmla="*/ 207 w 1474"/>
                <a:gd name="T93" fmla="*/ 183 h 1509"/>
                <a:gd name="T94" fmla="*/ 277 w 1474"/>
                <a:gd name="T95" fmla="*/ 9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74" h="1509">
                  <a:moveTo>
                    <a:pt x="309" y="0"/>
                  </a:moveTo>
                  <a:lnTo>
                    <a:pt x="327" y="2"/>
                  </a:lnTo>
                  <a:lnTo>
                    <a:pt x="361" y="17"/>
                  </a:lnTo>
                  <a:lnTo>
                    <a:pt x="391" y="36"/>
                  </a:lnTo>
                  <a:lnTo>
                    <a:pt x="417" y="59"/>
                  </a:lnTo>
                  <a:lnTo>
                    <a:pt x="441" y="86"/>
                  </a:lnTo>
                  <a:lnTo>
                    <a:pt x="460" y="114"/>
                  </a:lnTo>
                  <a:lnTo>
                    <a:pt x="475" y="146"/>
                  </a:lnTo>
                  <a:lnTo>
                    <a:pt x="485" y="179"/>
                  </a:lnTo>
                  <a:lnTo>
                    <a:pt x="491" y="214"/>
                  </a:lnTo>
                  <a:lnTo>
                    <a:pt x="492" y="249"/>
                  </a:lnTo>
                  <a:lnTo>
                    <a:pt x="488" y="284"/>
                  </a:lnTo>
                  <a:lnTo>
                    <a:pt x="477" y="320"/>
                  </a:lnTo>
                  <a:lnTo>
                    <a:pt x="379" y="600"/>
                  </a:lnTo>
                  <a:lnTo>
                    <a:pt x="364" y="633"/>
                  </a:lnTo>
                  <a:lnTo>
                    <a:pt x="345" y="663"/>
                  </a:lnTo>
                  <a:lnTo>
                    <a:pt x="322" y="690"/>
                  </a:lnTo>
                  <a:lnTo>
                    <a:pt x="296" y="713"/>
                  </a:lnTo>
                  <a:lnTo>
                    <a:pt x="267" y="732"/>
                  </a:lnTo>
                  <a:lnTo>
                    <a:pt x="236" y="747"/>
                  </a:lnTo>
                  <a:lnTo>
                    <a:pt x="192" y="869"/>
                  </a:lnTo>
                  <a:lnTo>
                    <a:pt x="186" y="879"/>
                  </a:lnTo>
                  <a:lnTo>
                    <a:pt x="177" y="885"/>
                  </a:lnTo>
                  <a:lnTo>
                    <a:pt x="166" y="887"/>
                  </a:lnTo>
                  <a:lnTo>
                    <a:pt x="163" y="887"/>
                  </a:lnTo>
                  <a:lnTo>
                    <a:pt x="158" y="886"/>
                  </a:lnTo>
                  <a:lnTo>
                    <a:pt x="146" y="881"/>
                  </a:lnTo>
                  <a:lnTo>
                    <a:pt x="129" y="941"/>
                  </a:lnTo>
                  <a:lnTo>
                    <a:pt x="82" y="1097"/>
                  </a:lnTo>
                  <a:lnTo>
                    <a:pt x="81" y="1101"/>
                  </a:lnTo>
                  <a:lnTo>
                    <a:pt x="78" y="1110"/>
                  </a:lnTo>
                  <a:lnTo>
                    <a:pt x="73" y="1125"/>
                  </a:lnTo>
                  <a:lnTo>
                    <a:pt x="69" y="1144"/>
                  </a:lnTo>
                  <a:lnTo>
                    <a:pt x="65" y="1167"/>
                  </a:lnTo>
                  <a:lnTo>
                    <a:pt x="63" y="1191"/>
                  </a:lnTo>
                  <a:lnTo>
                    <a:pt x="62" y="1217"/>
                  </a:lnTo>
                  <a:lnTo>
                    <a:pt x="64" y="1244"/>
                  </a:lnTo>
                  <a:lnTo>
                    <a:pt x="70" y="1270"/>
                  </a:lnTo>
                  <a:lnTo>
                    <a:pt x="80" y="1296"/>
                  </a:lnTo>
                  <a:lnTo>
                    <a:pt x="95" y="1319"/>
                  </a:lnTo>
                  <a:lnTo>
                    <a:pt x="112" y="1338"/>
                  </a:lnTo>
                  <a:lnTo>
                    <a:pt x="133" y="1352"/>
                  </a:lnTo>
                  <a:lnTo>
                    <a:pt x="159" y="1364"/>
                  </a:lnTo>
                  <a:lnTo>
                    <a:pt x="188" y="1371"/>
                  </a:lnTo>
                  <a:lnTo>
                    <a:pt x="221" y="1377"/>
                  </a:lnTo>
                  <a:lnTo>
                    <a:pt x="258" y="1380"/>
                  </a:lnTo>
                  <a:lnTo>
                    <a:pt x="298" y="1382"/>
                  </a:lnTo>
                  <a:lnTo>
                    <a:pt x="344" y="1382"/>
                  </a:lnTo>
                  <a:lnTo>
                    <a:pt x="344" y="1382"/>
                  </a:lnTo>
                  <a:lnTo>
                    <a:pt x="369" y="1382"/>
                  </a:lnTo>
                  <a:lnTo>
                    <a:pt x="399" y="1382"/>
                  </a:lnTo>
                  <a:lnTo>
                    <a:pt x="433" y="1382"/>
                  </a:lnTo>
                  <a:lnTo>
                    <a:pt x="471" y="1382"/>
                  </a:lnTo>
                  <a:lnTo>
                    <a:pt x="510" y="1382"/>
                  </a:lnTo>
                  <a:lnTo>
                    <a:pt x="551" y="1382"/>
                  </a:lnTo>
                  <a:lnTo>
                    <a:pt x="592" y="1382"/>
                  </a:lnTo>
                  <a:lnTo>
                    <a:pt x="630" y="1382"/>
                  </a:lnTo>
                  <a:lnTo>
                    <a:pt x="669" y="1382"/>
                  </a:lnTo>
                  <a:lnTo>
                    <a:pt x="703" y="1382"/>
                  </a:lnTo>
                  <a:lnTo>
                    <a:pt x="733" y="1382"/>
                  </a:lnTo>
                  <a:lnTo>
                    <a:pt x="758" y="1382"/>
                  </a:lnTo>
                  <a:lnTo>
                    <a:pt x="777" y="1382"/>
                  </a:lnTo>
                  <a:lnTo>
                    <a:pt x="790" y="1382"/>
                  </a:lnTo>
                  <a:lnTo>
                    <a:pt x="794" y="1382"/>
                  </a:lnTo>
                  <a:lnTo>
                    <a:pt x="794" y="1275"/>
                  </a:lnTo>
                  <a:lnTo>
                    <a:pt x="798" y="1258"/>
                  </a:lnTo>
                  <a:lnTo>
                    <a:pt x="807" y="1245"/>
                  </a:lnTo>
                  <a:lnTo>
                    <a:pt x="820" y="1236"/>
                  </a:lnTo>
                  <a:lnTo>
                    <a:pt x="837" y="1232"/>
                  </a:lnTo>
                  <a:lnTo>
                    <a:pt x="891" y="1232"/>
                  </a:lnTo>
                  <a:lnTo>
                    <a:pt x="891" y="1142"/>
                  </a:lnTo>
                  <a:lnTo>
                    <a:pt x="894" y="1123"/>
                  </a:lnTo>
                  <a:lnTo>
                    <a:pt x="903" y="1106"/>
                  </a:lnTo>
                  <a:lnTo>
                    <a:pt x="917" y="1092"/>
                  </a:lnTo>
                  <a:lnTo>
                    <a:pt x="934" y="1083"/>
                  </a:lnTo>
                  <a:lnTo>
                    <a:pt x="953" y="1080"/>
                  </a:lnTo>
                  <a:lnTo>
                    <a:pt x="973" y="1083"/>
                  </a:lnTo>
                  <a:lnTo>
                    <a:pt x="990" y="1092"/>
                  </a:lnTo>
                  <a:lnTo>
                    <a:pt x="1004" y="1106"/>
                  </a:lnTo>
                  <a:lnTo>
                    <a:pt x="1012" y="1123"/>
                  </a:lnTo>
                  <a:lnTo>
                    <a:pt x="1015" y="1142"/>
                  </a:lnTo>
                  <a:lnTo>
                    <a:pt x="1015" y="1232"/>
                  </a:lnTo>
                  <a:lnTo>
                    <a:pt x="1253" y="1232"/>
                  </a:lnTo>
                  <a:lnTo>
                    <a:pt x="1253" y="1142"/>
                  </a:lnTo>
                  <a:lnTo>
                    <a:pt x="1256" y="1123"/>
                  </a:lnTo>
                  <a:lnTo>
                    <a:pt x="1265" y="1106"/>
                  </a:lnTo>
                  <a:lnTo>
                    <a:pt x="1279" y="1092"/>
                  </a:lnTo>
                  <a:lnTo>
                    <a:pt x="1296" y="1083"/>
                  </a:lnTo>
                  <a:lnTo>
                    <a:pt x="1315" y="1080"/>
                  </a:lnTo>
                  <a:lnTo>
                    <a:pt x="1335" y="1083"/>
                  </a:lnTo>
                  <a:lnTo>
                    <a:pt x="1352" y="1092"/>
                  </a:lnTo>
                  <a:lnTo>
                    <a:pt x="1366" y="1106"/>
                  </a:lnTo>
                  <a:lnTo>
                    <a:pt x="1374" y="1123"/>
                  </a:lnTo>
                  <a:lnTo>
                    <a:pt x="1377" y="1142"/>
                  </a:lnTo>
                  <a:lnTo>
                    <a:pt x="1377" y="1232"/>
                  </a:lnTo>
                  <a:lnTo>
                    <a:pt x="1432" y="1232"/>
                  </a:lnTo>
                  <a:lnTo>
                    <a:pt x="1448" y="1236"/>
                  </a:lnTo>
                  <a:lnTo>
                    <a:pt x="1461" y="1245"/>
                  </a:lnTo>
                  <a:lnTo>
                    <a:pt x="1470" y="1258"/>
                  </a:lnTo>
                  <a:lnTo>
                    <a:pt x="1474" y="1275"/>
                  </a:lnTo>
                  <a:lnTo>
                    <a:pt x="1474" y="1467"/>
                  </a:lnTo>
                  <a:lnTo>
                    <a:pt x="1470" y="1483"/>
                  </a:lnTo>
                  <a:lnTo>
                    <a:pt x="1461" y="1497"/>
                  </a:lnTo>
                  <a:lnTo>
                    <a:pt x="1448" y="1506"/>
                  </a:lnTo>
                  <a:lnTo>
                    <a:pt x="1432" y="1509"/>
                  </a:lnTo>
                  <a:lnTo>
                    <a:pt x="837" y="1509"/>
                  </a:lnTo>
                  <a:lnTo>
                    <a:pt x="820" y="1506"/>
                  </a:lnTo>
                  <a:lnTo>
                    <a:pt x="807" y="1497"/>
                  </a:lnTo>
                  <a:lnTo>
                    <a:pt x="798" y="1483"/>
                  </a:lnTo>
                  <a:lnTo>
                    <a:pt x="794" y="1467"/>
                  </a:lnTo>
                  <a:lnTo>
                    <a:pt x="794" y="1444"/>
                  </a:lnTo>
                  <a:lnTo>
                    <a:pt x="790" y="1444"/>
                  </a:lnTo>
                  <a:lnTo>
                    <a:pt x="778" y="1444"/>
                  </a:lnTo>
                  <a:lnTo>
                    <a:pt x="759" y="1444"/>
                  </a:lnTo>
                  <a:lnTo>
                    <a:pt x="734" y="1444"/>
                  </a:lnTo>
                  <a:lnTo>
                    <a:pt x="704" y="1444"/>
                  </a:lnTo>
                  <a:lnTo>
                    <a:pt x="670" y="1444"/>
                  </a:lnTo>
                  <a:lnTo>
                    <a:pt x="632" y="1444"/>
                  </a:lnTo>
                  <a:lnTo>
                    <a:pt x="594" y="1444"/>
                  </a:lnTo>
                  <a:lnTo>
                    <a:pt x="554" y="1443"/>
                  </a:lnTo>
                  <a:lnTo>
                    <a:pt x="515" y="1443"/>
                  </a:lnTo>
                  <a:lnTo>
                    <a:pt x="475" y="1443"/>
                  </a:lnTo>
                  <a:lnTo>
                    <a:pt x="439" y="1444"/>
                  </a:lnTo>
                  <a:lnTo>
                    <a:pt x="405" y="1444"/>
                  </a:lnTo>
                  <a:lnTo>
                    <a:pt x="374" y="1444"/>
                  </a:lnTo>
                  <a:lnTo>
                    <a:pt x="349" y="1444"/>
                  </a:lnTo>
                  <a:lnTo>
                    <a:pt x="334" y="1444"/>
                  </a:lnTo>
                  <a:lnTo>
                    <a:pt x="313" y="1444"/>
                  </a:lnTo>
                  <a:lnTo>
                    <a:pt x="294" y="1444"/>
                  </a:lnTo>
                  <a:lnTo>
                    <a:pt x="276" y="1445"/>
                  </a:lnTo>
                  <a:lnTo>
                    <a:pt x="231" y="1443"/>
                  </a:lnTo>
                  <a:lnTo>
                    <a:pt x="191" y="1437"/>
                  </a:lnTo>
                  <a:lnTo>
                    <a:pt x="154" y="1429"/>
                  </a:lnTo>
                  <a:lnTo>
                    <a:pt x="121" y="1417"/>
                  </a:lnTo>
                  <a:lnTo>
                    <a:pt x="91" y="1401"/>
                  </a:lnTo>
                  <a:lnTo>
                    <a:pt x="66" y="1380"/>
                  </a:lnTo>
                  <a:lnTo>
                    <a:pt x="45" y="1357"/>
                  </a:lnTo>
                  <a:lnTo>
                    <a:pt x="27" y="1329"/>
                  </a:lnTo>
                  <a:lnTo>
                    <a:pt x="13" y="1298"/>
                  </a:lnTo>
                  <a:lnTo>
                    <a:pt x="5" y="1268"/>
                  </a:lnTo>
                  <a:lnTo>
                    <a:pt x="1" y="1237"/>
                  </a:lnTo>
                  <a:lnTo>
                    <a:pt x="0" y="1207"/>
                  </a:lnTo>
                  <a:lnTo>
                    <a:pt x="2" y="1178"/>
                  </a:lnTo>
                  <a:lnTo>
                    <a:pt x="4" y="1152"/>
                  </a:lnTo>
                  <a:lnTo>
                    <a:pt x="9" y="1129"/>
                  </a:lnTo>
                  <a:lnTo>
                    <a:pt x="13" y="1108"/>
                  </a:lnTo>
                  <a:lnTo>
                    <a:pt x="18" y="1092"/>
                  </a:lnTo>
                  <a:lnTo>
                    <a:pt x="21" y="1082"/>
                  </a:lnTo>
                  <a:lnTo>
                    <a:pt x="23" y="1078"/>
                  </a:lnTo>
                  <a:lnTo>
                    <a:pt x="70" y="921"/>
                  </a:lnTo>
                  <a:lnTo>
                    <a:pt x="87" y="861"/>
                  </a:lnTo>
                  <a:lnTo>
                    <a:pt x="83" y="860"/>
                  </a:lnTo>
                  <a:lnTo>
                    <a:pt x="79" y="857"/>
                  </a:lnTo>
                  <a:lnTo>
                    <a:pt x="74" y="854"/>
                  </a:lnTo>
                  <a:lnTo>
                    <a:pt x="71" y="851"/>
                  </a:lnTo>
                  <a:lnTo>
                    <a:pt x="69" y="846"/>
                  </a:lnTo>
                  <a:lnTo>
                    <a:pt x="65" y="836"/>
                  </a:lnTo>
                  <a:lnTo>
                    <a:pt x="68" y="825"/>
                  </a:lnTo>
                  <a:lnTo>
                    <a:pt x="91" y="758"/>
                  </a:lnTo>
                  <a:lnTo>
                    <a:pt x="77" y="755"/>
                  </a:lnTo>
                  <a:lnTo>
                    <a:pt x="62" y="751"/>
                  </a:lnTo>
                  <a:lnTo>
                    <a:pt x="46" y="742"/>
                  </a:lnTo>
                  <a:lnTo>
                    <a:pt x="34" y="730"/>
                  </a:lnTo>
                  <a:lnTo>
                    <a:pt x="27" y="715"/>
                  </a:lnTo>
                  <a:lnTo>
                    <a:pt x="24" y="698"/>
                  </a:lnTo>
                  <a:lnTo>
                    <a:pt x="28" y="680"/>
                  </a:lnTo>
                  <a:lnTo>
                    <a:pt x="73" y="550"/>
                  </a:lnTo>
                  <a:lnTo>
                    <a:pt x="82" y="536"/>
                  </a:lnTo>
                  <a:lnTo>
                    <a:pt x="95" y="524"/>
                  </a:lnTo>
                  <a:lnTo>
                    <a:pt x="109" y="516"/>
                  </a:lnTo>
                  <a:lnTo>
                    <a:pt x="125" y="514"/>
                  </a:lnTo>
                  <a:lnTo>
                    <a:pt x="144" y="517"/>
                  </a:lnTo>
                  <a:lnTo>
                    <a:pt x="192" y="534"/>
                  </a:lnTo>
                  <a:lnTo>
                    <a:pt x="194" y="534"/>
                  </a:lnTo>
                  <a:lnTo>
                    <a:pt x="198" y="534"/>
                  </a:lnTo>
                  <a:lnTo>
                    <a:pt x="202" y="534"/>
                  </a:lnTo>
                  <a:lnTo>
                    <a:pt x="206" y="532"/>
                  </a:lnTo>
                  <a:lnTo>
                    <a:pt x="209" y="529"/>
                  </a:lnTo>
                  <a:lnTo>
                    <a:pt x="211" y="524"/>
                  </a:lnTo>
                  <a:lnTo>
                    <a:pt x="301" y="272"/>
                  </a:lnTo>
                  <a:lnTo>
                    <a:pt x="302" y="264"/>
                  </a:lnTo>
                  <a:lnTo>
                    <a:pt x="298" y="258"/>
                  </a:lnTo>
                  <a:lnTo>
                    <a:pt x="292" y="253"/>
                  </a:lnTo>
                  <a:lnTo>
                    <a:pt x="244" y="236"/>
                  </a:lnTo>
                  <a:lnTo>
                    <a:pt x="228" y="228"/>
                  </a:lnTo>
                  <a:lnTo>
                    <a:pt x="217" y="216"/>
                  </a:lnTo>
                  <a:lnTo>
                    <a:pt x="209" y="200"/>
                  </a:lnTo>
                  <a:lnTo>
                    <a:pt x="207" y="183"/>
                  </a:lnTo>
                  <a:lnTo>
                    <a:pt x="210" y="166"/>
                  </a:lnTo>
                  <a:lnTo>
                    <a:pt x="257" y="36"/>
                  </a:lnTo>
                  <a:lnTo>
                    <a:pt x="264" y="22"/>
                  </a:lnTo>
                  <a:lnTo>
                    <a:pt x="277" y="9"/>
                  </a:lnTo>
                  <a:lnTo>
                    <a:pt x="292" y="2"/>
                  </a:lnTo>
                  <a:lnTo>
                    <a:pt x="30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mj-lt"/>
              </a:endParaRPr>
            </a:p>
          </p:txBody>
        </p:sp>
      </p:grpSp>
      <p:grpSp>
        <p:nvGrpSpPr>
          <p:cNvPr id="6" name="Group 5"/>
          <p:cNvGrpSpPr/>
          <p:nvPr/>
        </p:nvGrpSpPr>
        <p:grpSpPr>
          <a:xfrm>
            <a:off x="666594" y="1563671"/>
            <a:ext cx="1875760" cy="360000"/>
            <a:chOff x="1017114" y="1563671"/>
            <a:chExt cx="1875760" cy="360000"/>
          </a:xfrm>
        </p:grpSpPr>
        <p:sp>
          <p:nvSpPr>
            <p:cNvPr id="63" name="RBContent27">
              <a:extLst>
                <a:ext uri="{FF2B5EF4-FFF2-40B4-BE49-F238E27FC236}">
                  <a16:creationId xmlns:a16="http://schemas.microsoft.com/office/drawing/2014/main" id="{C2E6D151-BFC9-42A4-8231-7C9F5E2C4A37}"/>
                </a:ext>
              </a:extLst>
            </p:cNvPr>
            <p:cNvSpPr txBox="1">
              <a:spLocks/>
            </p:cNvSpPr>
            <p:nvPr/>
          </p:nvSpPr>
          <p:spPr>
            <a:xfrm>
              <a:off x="1446985" y="1661725"/>
              <a:ext cx="1445889" cy="197362"/>
            </a:xfrm>
            <a:prstGeom prst="rect">
              <a:avLst/>
            </a:prstGeom>
            <a:noFill/>
            <a:ln w="9525">
              <a:noFill/>
            </a:ln>
          </p:spPr>
          <p:txBody>
            <a:bodyPr vert="horz" wrap="square" lIns="0" tIns="0" rIns="0" bIns="0" rtlCol="0">
              <a:spAutoFit/>
            </a:bodyPr>
            <a:lstStyle/>
            <a:p>
              <a:pPr>
                <a:lnSpc>
                  <a:spcPct val="90000"/>
                </a:lnSpc>
              </a:pPr>
              <a:r>
                <a:rPr lang="en-US" sz="1425" b="1" dirty="0">
                  <a:solidFill>
                    <a:srgbClr val="DE002B"/>
                  </a:solidFill>
                  <a:latin typeface="Arial" panose="020B0604020202020204" pitchFamily="34" charset="0"/>
                </a:rPr>
                <a:t>What do I offer?</a:t>
              </a:r>
            </a:p>
          </p:txBody>
        </p:sp>
        <p:sp>
          <p:nvSpPr>
            <p:cNvPr id="114" name="RBContent38">
              <a:extLst>
                <a:ext uri="{FF2B5EF4-FFF2-40B4-BE49-F238E27FC236}">
                  <a16:creationId xmlns:a16="http://schemas.microsoft.com/office/drawing/2014/main" id="{64D744B2-5793-454A-B7B4-61D4DBB48BE2}"/>
                </a:ext>
              </a:extLst>
            </p:cNvPr>
            <p:cNvSpPr txBox="1">
              <a:spLocks/>
            </p:cNvSpPr>
            <p:nvPr/>
          </p:nvSpPr>
          <p:spPr>
            <a:xfrm>
              <a:off x="1017114" y="1563671"/>
              <a:ext cx="360000" cy="360000"/>
            </a:xfrm>
            <a:prstGeom prst="ellipse">
              <a:avLst/>
            </a:prstGeom>
            <a:solidFill>
              <a:srgbClr val="DE002B"/>
            </a:solidFill>
            <a:ln w="22225" cmpd="sng">
              <a:solidFill>
                <a:schemeClr val="bg1"/>
              </a:solidFill>
            </a:ln>
          </p:spPr>
          <p:txBody>
            <a:bodyPr vert="horz" wrap="square" lIns="0" tIns="0" rIns="0" bIns="0" rtlCol="0" anchor="ctr" anchorCtr="0">
              <a:noAutofit/>
            </a:bodyPr>
            <a:lstStyle/>
            <a:p>
              <a:pPr algn="ctr">
                <a:lnSpc>
                  <a:spcPct val="90000"/>
                </a:lnSpc>
                <a:spcBef>
                  <a:spcPts val="300"/>
                </a:spcBef>
                <a:buSzPct val="100000"/>
              </a:pPr>
              <a:r>
                <a:rPr lang="de-DE" sz="1900" b="1" dirty="0">
                  <a:solidFill>
                    <a:schemeClr val="bg1"/>
                  </a:solidFill>
                  <a:latin typeface="+mj-lt"/>
                  <a:sym typeface="+mn-lt"/>
                </a:rPr>
                <a:t>1</a:t>
              </a:r>
              <a:endParaRPr lang="en-US" sz="1900" b="1" dirty="0">
                <a:solidFill>
                  <a:schemeClr val="bg1"/>
                </a:solidFill>
                <a:latin typeface="+mj-lt"/>
                <a:sym typeface="+mn-lt"/>
              </a:endParaRPr>
            </a:p>
          </p:txBody>
        </p:sp>
      </p:grpSp>
      <p:sp>
        <p:nvSpPr>
          <p:cNvPr id="44" name="Rectangle: Rounded Corners 6"/>
          <p:cNvSpPr>
            <a:spLocks/>
          </p:cNvSpPr>
          <p:nvPr/>
        </p:nvSpPr>
        <p:spPr>
          <a:xfrm>
            <a:off x="2787210" y="1356360"/>
            <a:ext cx="2105639" cy="3160078"/>
          </a:xfrm>
          <a:prstGeom prst="roundRect">
            <a:avLst/>
          </a:prstGeom>
          <a:noFill/>
          <a:ln w="22225" cmpd="sng">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GB" sz="1125" dirty="0">
              <a:latin typeface="Arial" panose="020B0604020202020204" pitchFamily="34" charset="0"/>
            </a:endParaRPr>
          </a:p>
        </p:txBody>
      </p:sp>
      <p:sp>
        <p:nvSpPr>
          <p:cNvPr id="46" name="RBContent27">
            <a:extLst>
              <a:ext uri="{FF2B5EF4-FFF2-40B4-BE49-F238E27FC236}">
                <a16:creationId xmlns:a16="http://schemas.microsoft.com/office/drawing/2014/main" id="{58282969-945B-4A05-BCF4-3B56FDCF653A}"/>
              </a:ext>
            </a:extLst>
          </p:cNvPr>
          <p:cNvSpPr txBox="1">
            <a:spLocks/>
          </p:cNvSpPr>
          <p:nvPr/>
        </p:nvSpPr>
        <p:spPr>
          <a:xfrm>
            <a:off x="3616880" y="2142610"/>
            <a:ext cx="768184" cy="352378"/>
          </a:xfrm>
          <a:prstGeom prst="rect">
            <a:avLst/>
          </a:prstGeom>
          <a:noFill/>
          <a:ln w="9525">
            <a:noFill/>
          </a:ln>
        </p:spPr>
        <p:txBody>
          <a:bodyPr vert="horz" wrap="square" lIns="0" tIns="81000" rIns="0" bIns="0" rtlCol="0">
            <a:spAutoFit/>
          </a:bodyPr>
          <a:lstStyle/>
          <a:p>
            <a:pPr marL="0" lvl="1">
              <a:lnSpc>
                <a:spcPct val="90000"/>
              </a:lnSpc>
              <a:spcBef>
                <a:spcPts val="300"/>
              </a:spcBef>
              <a:buSzPct val="100000"/>
            </a:pPr>
            <a:r>
              <a:rPr lang="en-US" sz="950" b="1" dirty="0">
                <a:latin typeface="Arial" panose="020B0604020202020204" pitchFamily="34" charset="0"/>
                <a:sym typeface="+mn-lt"/>
              </a:rPr>
              <a:t>Commercial model</a:t>
            </a:r>
          </a:p>
        </p:txBody>
      </p:sp>
      <p:sp>
        <p:nvSpPr>
          <p:cNvPr id="97" name="Freeform 9"/>
          <p:cNvSpPr>
            <a:spLocks noChangeAspect="1" noEditPoints="1"/>
          </p:cNvSpPr>
          <p:nvPr/>
        </p:nvSpPr>
        <p:spPr bwMode="auto">
          <a:xfrm>
            <a:off x="3042083" y="2164175"/>
            <a:ext cx="390001" cy="349322"/>
          </a:xfrm>
          <a:custGeom>
            <a:avLst/>
            <a:gdLst>
              <a:gd name="T0" fmla="*/ 0 w 1867"/>
              <a:gd name="T1" fmla="*/ 0 h 1867"/>
              <a:gd name="T2" fmla="*/ 1867 w 1867"/>
              <a:gd name="T3" fmla="*/ 0 h 1867"/>
              <a:gd name="T4" fmla="*/ 1867 w 1867"/>
              <a:gd name="T5" fmla="*/ 78 h 1867"/>
              <a:gd name="T6" fmla="*/ 156 w 1867"/>
              <a:gd name="T7" fmla="*/ 78 h 1867"/>
              <a:gd name="T8" fmla="*/ 156 w 1867"/>
              <a:gd name="T9" fmla="*/ 309 h 1867"/>
              <a:gd name="T10" fmla="*/ 233 w 1867"/>
              <a:gd name="T11" fmla="*/ 245 h 1867"/>
              <a:gd name="T12" fmla="*/ 233 w 1867"/>
              <a:gd name="T13" fmla="*/ 156 h 1867"/>
              <a:gd name="T14" fmla="*/ 1789 w 1867"/>
              <a:gd name="T15" fmla="*/ 156 h 1867"/>
              <a:gd name="T16" fmla="*/ 1789 w 1867"/>
              <a:gd name="T17" fmla="*/ 249 h 1867"/>
              <a:gd name="T18" fmla="*/ 1867 w 1867"/>
              <a:gd name="T19" fmla="*/ 327 h 1867"/>
              <a:gd name="T20" fmla="*/ 1867 w 1867"/>
              <a:gd name="T21" fmla="*/ 545 h 1867"/>
              <a:gd name="T22" fmla="*/ 778 w 1867"/>
              <a:gd name="T23" fmla="*/ 545 h 1867"/>
              <a:gd name="T24" fmla="*/ 778 w 1867"/>
              <a:gd name="T25" fmla="*/ 622 h 1867"/>
              <a:gd name="T26" fmla="*/ 1867 w 1867"/>
              <a:gd name="T27" fmla="*/ 622 h 1867"/>
              <a:gd name="T28" fmla="*/ 1867 w 1867"/>
              <a:gd name="T29" fmla="*/ 1400 h 1867"/>
              <a:gd name="T30" fmla="*/ 1400 w 1867"/>
              <a:gd name="T31" fmla="*/ 1400 h 1867"/>
              <a:gd name="T32" fmla="*/ 1400 w 1867"/>
              <a:gd name="T33" fmla="*/ 1478 h 1867"/>
              <a:gd name="T34" fmla="*/ 1867 w 1867"/>
              <a:gd name="T35" fmla="*/ 1478 h 1867"/>
              <a:gd name="T36" fmla="*/ 1867 w 1867"/>
              <a:gd name="T37" fmla="*/ 1556 h 1867"/>
              <a:gd name="T38" fmla="*/ 1400 w 1867"/>
              <a:gd name="T39" fmla="*/ 1556 h 1867"/>
              <a:gd name="T40" fmla="*/ 1400 w 1867"/>
              <a:gd name="T41" fmla="*/ 1634 h 1867"/>
              <a:gd name="T42" fmla="*/ 1867 w 1867"/>
              <a:gd name="T43" fmla="*/ 1634 h 1867"/>
              <a:gd name="T44" fmla="*/ 1867 w 1867"/>
              <a:gd name="T45" fmla="*/ 1867 h 1867"/>
              <a:gd name="T46" fmla="*/ 0 w 1867"/>
              <a:gd name="T47" fmla="*/ 1867 h 1867"/>
              <a:gd name="T48" fmla="*/ 0 w 1867"/>
              <a:gd name="T49" fmla="*/ 0 h 1867"/>
              <a:gd name="T50" fmla="*/ 545 w 1867"/>
              <a:gd name="T51" fmla="*/ 945 h 1867"/>
              <a:gd name="T52" fmla="*/ 545 w 1867"/>
              <a:gd name="T53" fmla="*/ 856 h 1867"/>
              <a:gd name="T54" fmla="*/ 1322 w 1867"/>
              <a:gd name="T55" fmla="*/ 856 h 1867"/>
              <a:gd name="T56" fmla="*/ 1322 w 1867"/>
              <a:gd name="T57" fmla="*/ 949 h 1867"/>
              <a:gd name="T58" fmla="*/ 1400 w 1867"/>
              <a:gd name="T59" fmla="*/ 1027 h 1867"/>
              <a:gd name="T60" fmla="*/ 1400 w 1867"/>
              <a:gd name="T61" fmla="*/ 778 h 1867"/>
              <a:gd name="T62" fmla="*/ 467 w 1867"/>
              <a:gd name="T63" fmla="*/ 778 h 1867"/>
              <a:gd name="T64" fmla="*/ 467 w 1867"/>
              <a:gd name="T65" fmla="*/ 1009 h 1867"/>
              <a:gd name="T66" fmla="*/ 545 w 1867"/>
              <a:gd name="T67" fmla="*/ 945 h 1867"/>
              <a:gd name="T68" fmla="*/ 933 w 1867"/>
              <a:gd name="T69" fmla="*/ 1245 h 1867"/>
              <a:gd name="T70" fmla="*/ 933 w 1867"/>
              <a:gd name="T71" fmla="*/ 1323 h 1867"/>
              <a:gd name="T72" fmla="*/ 1400 w 1867"/>
              <a:gd name="T73" fmla="*/ 1323 h 1867"/>
              <a:gd name="T74" fmla="*/ 1400 w 1867"/>
              <a:gd name="T75" fmla="*/ 1245 h 1867"/>
              <a:gd name="T76" fmla="*/ 933 w 1867"/>
              <a:gd name="T77" fmla="*/ 1245 h 1867"/>
              <a:gd name="T78" fmla="*/ 467 w 1867"/>
              <a:gd name="T79" fmla="*/ 1089 h 1867"/>
              <a:gd name="T80" fmla="*/ 467 w 1867"/>
              <a:gd name="T81" fmla="*/ 1167 h 1867"/>
              <a:gd name="T82" fmla="*/ 933 w 1867"/>
              <a:gd name="T83" fmla="*/ 1167 h 1867"/>
              <a:gd name="T84" fmla="*/ 933 w 1867"/>
              <a:gd name="T85" fmla="*/ 1089 h 1867"/>
              <a:gd name="T86" fmla="*/ 467 w 1867"/>
              <a:gd name="T87" fmla="*/ 1089 h 1867"/>
              <a:gd name="T88" fmla="*/ 156 w 1867"/>
              <a:gd name="T89" fmla="*/ 389 h 1867"/>
              <a:gd name="T90" fmla="*/ 156 w 1867"/>
              <a:gd name="T91" fmla="*/ 467 h 1867"/>
              <a:gd name="T92" fmla="*/ 778 w 1867"/>
              <a:gd name="T93" fmla="*/ 467 h 1867"/>
              <a:gd name="T94" fmla="*/ 778 w 1867"/>
              <a:gd name="T95" fmla="*/ 389 h 1867"/>
              <a:gd name="T96" fmla="*/ 156 w 1867"/>
              <a:gd name="T97" fmla="*/ 389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67" h="1867">
                <a:moveTo>
                  <a:pt x="0" y="0"/>
                </a:moveTo>
                <a:lnTo>
                  <a:pt x="1867" y="0"/>
                </a:lnTo>
                <a:lnTo>
                  <a:pt x="1867" y="78"/>
                </a:lnTo>
                <a:lnTo>
                  <a:pt x="156" y="78"/>
                </a:lnTo>
                <a:lnTo>
                  <a:pt x="156" y="309"/>
                </a:lnTo>
                <a:lnTo>
                  <a:pt x="233" y="245"/>
                </a:lnTo>
                <a:lnTo>
                  <a:pt x="233" y="156"/>
                </a:lnTo>
                <a:lnTo>
                  <a:pt x="1789" y="156"/>
                </a:lnTo>
                <a:lnTo>
                  <a:pt x="1789" y="249"/>
                </a:lnTo>
                <a:lnTo>
                  <a:pt x="1867" y="327"/>
                </a:lnTo>
                <a:lnTo>
                  <a:pt x="1867" y="545"/>
                </a:lnTo>
                <a:lnTo>
                  <a:pt x="778" y="545"/>
                </a:lnTo>
                <a:lnTo>
                  <a:pt x="778" y="622"/>
                </a:lnTo>
                <a:lnTo>
                  <a:pt x="1867" y="622"/>
                </a:lnTo>
                <a:lnTo>
                  <a:pt x="1867" y="1400"/>
                </a:lnTo>
                <a:lnTo>
                  <a:pt x="1400" y="1400"/>
                </a:lnTo>
                <a:lnTo>
                  <a:pt x="1400" y="1478"/>
                </a:lnTo>
                <a:lnTo>
                  <a:pt x="1867" y="1478"/>
                </a:lnTo>
                <a:lnTo>
                  <a:pt x="1867" y="1556"/>
                </a:lnTo>
                <a:lnTo>
                  <a:pt x="1400" y="1556"/>
                </a:lnTo>
                <a:lnTo>
                  <a:pt x="1400" y="1634"/>
                </a:lnTo>
                <a:lnTo>
                  <a:pt x="1867" y="1634"/>
                </a:lnTo>
                <a:lnTo>
                  <a:pt x="1867" y="1867"/>
                </a:lnTo>
                <a:lnTo>
                  <a:pt x="0" y="1867"/>
                </a:lnTo>
                <a:lnTo>
                  <a:pt x="0" y="0"/>
                </a:lnTo>
                <a:close/>
                <a:moveTo>
                  <a:pt x="545" y="945"/>
                </a:moveTo>
                <a:lnTo>
                  <a:pt x="545" y="856"/>
                </a:lnTo>
                <a:lnTo>
                  <a:pt x="1322" y="856"/>
                </a:lnTo>
                <a:lnTo>
                  <a:pt x="1322" y="949"/>
                </a:lnTo>
                <a:lnTo>
                  <a:pt x="1400" y="1027"/>
                </a:lnTo>
                <a:lnTo>
                  <a:pt x="1400" y="778"/>
                </a:lnTo>
                <a:lnTo>
                  <a:pt x="467" y="778"/>
                </a:lnTo>
                <a:lnTo>
                  <a:pt x="467" y="1009"/>
                </a:lnTo>
                <a:lnTo>
                  <a:pt x="545" y="945"/>
                </a:lnTo>
                <a:close/>
                <a:moveTo>
                  <a:pt x="933" y="1245"/>
                </a:moveTo>
                <a:lnTo>
                  <a:pt x="933" y="1323"/>
                </a:lnTo>
                <a:lnTo>
                  <a:pt x="1400" y="1323"/>
                </a:lnTo>
                <a:lnTo>
                  <a:pt x="1400" y="1245"/>
                </a:lnTo>
                <a:lnTo>
                  <a:pt x="933" y="1245"/>
                </a:lnTo>
                <a:close/>
                <a:moveTo>
                  <a:pt x="467" y="1089"/>
                </a:moveTo>
                <a:lnTo>
                  <a:pt x="467" y="1167"/>
                </a:lnTo>
                <a:lnTo>
                  <a:pt x="933" y="1167"/>
                </a:lnTo>
                <a:lnTo>
                  <a:pt x="933" y="1089"/>
                </a:lnTo>
                <a:lnTo>
                  <a:pt x="467" y="1089"/>
                </a:lnTo>
                <a:close/>
                <a:moveTo>
                  <a:pt x="156" y="389"/>
                </a:moveTo>
                <a:lnTo>
                  <a:pt x="156" y="467"/>
                </a:lnTo>
                <a:lnTo>
                  <a:pt x="778" y="467"/>
                </a:lnTo>
                <a:lnTo>
                  <a:pt x="778" y="389"/>
                </a:lnTo>
                <a:lnTo>
                  <a:pt x="156" y="389"/>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47" name="RBContent27">
            <a:extLst>
              <a:ext uri="{FF2B5EF4-FFF2-40B4-BE49-F238E27FC236}">
                <a16:creationId xmlns:a16="http://schemas.microsoft.com/office/drawing/2014/main" id="{58282969-945B-4A05-BCF4-3B56FDCF653A}"/>
              </a:ext>
            </a:extLst>
          </p:cNvPr>
          <p:cNvSpPr txBox="1">
            <a:spLocks/>
          </p:cNvSpPr>
          <p:nvPr/>
        </p:nvSpPr>
        <p:spPr>
          <a:xfrm>
            <a:off x="3630095" y="2927221"/>
            <a:ext cx="949893" cy="344940"/>
          </a:xfrm>
          <a:prstGeom prst="rect">
            <a:avLst/>
          </a:prstGeom>
          <a:noFill/>
          <a:ln w="9525">
            <a:noFill/>
          </a:ln>
        </p:spPr>
        <p:txBody>
          <a:bodyPr vert="horz" wrap="square" lIns="0" tIns="81000" rIns="0" bIns="0" rtlCol="0">
            <a:spAutoFit/>
          </a:bodyPr>
          <a:lstStyle/>
          <a:p>
            <a:pPr marL="0" lvl="1">
              <a:lnSpc>
                <a:spcPct val="90000"/>
              </a:lnSpc>
              <a:spcBef>
                <a:spcPts val="300"/>
              </a:spcBef>
              <a:buSzPct val="100000"/>
            </a:pPr>
            <a:r>
              <a:rPr lang="en-US" sz="950" b="1" dirty="0">
                <a:latin typeface="Arial" panose="020B0604020202020204" pitchFamily="34" charset="0"/>
                <a:sym typeface="+mn-lt"/>
              </a:rPr>
              <a:t>UX/UI and offering mode</a:t>
            </a:r>
          </a:p>
        </p:txBody>
      </p:sp>
      <p:grpSp>
        <p:nvGrpSpPr>
          <p:cNvPr id="98" name="Group 18"/>
          <p:cNvGrpSpPr>
            <a:grpSpLocks noChangeAspect="1"/>
          </p:cNvGrpSpPr>
          <p:nvPr/>
        </p:nvGrpSpPr>
        <p:grpSpPr bwMode="auto">
          <a:xfrm>
            <a:off x="3037093" y="2917267"/>
            <a:ext cx="480112" cy="370353"/>
            <a:chOff x="3169" y="1511"/>
            <a:chExt cx="2630" cy="2265"/>
          </a:xfrm>
        </p:grpSpPr>
        <p:sp>
          <p:nvSpPr>
            <p:cNvPr id="99" name="Freeform 20"/>
            <p:cNvSpPr>
              <a:spLocks/>
            </p:cNvSpPr>
            <p:nvPr/>
          </p:nvSpPr>
          <p:spPr bwMode="auto">
            <a:xfrm>
              <a:off x="4546" y="2743"/>
              <a:ext cx="176" cy="195"/>
            </a:xfrm>
            <a:custGeom>
              <a:avLst/>
              <a:gdLst>
                <a:gd name="T0" fmla="*/ 0 w 351"/>
                <a:gd name="T1" fmla="*/ 0 h 389"/>
                <a:gd name="T2" fmla="*/ 110 w 351"/>
                <a:gd name="T3" fmla="*/ 0 h 389"/>
                <a:gd name="T4" fmla="*/ 161 w 351"/>
                <a:gd name="T5" fmla="*/ 1 h 389"/>
                <a:gd name="T6" fmla="*/ 204 w 351"/>
                <a:gd name="T7" fmla="*/ 8 h 389"/>
                <a:gd name="T8" fmla="*/ 242 w 351"/>
                <a:gd name="T9" fmla="*/ 21 h 389"/>
                <a:gd name="T10" fmla="*/ 276 w 351"/>
                <a:gd name="T11" fmla="*/ 37 h 389"/>
                <a:gd name="T12" fmla="*/ 303 w 351"/>
                <a:gd name="T13" fmla="*/ 59 h 389"/>
                <a:gd name="T14" fmla="*/ 324 w 351"/>
                <a:gd name="T15" fmla="*/ 84 h 389"/>
                <a:gd name="T16" fmla="*/ 338 w 351"/>
                <a:gd name="T17" fmla="*/ 115 h 389"/>
                <a:gd name="T18" fmla="*/ 348 w 351"/>
                <a:gd name="T19" fmla="*/ 151 h 389"/>
                <a:gd name="T20" fmla="*/ 351 w 351"/>
                <a:gd name="T21" fmla="*/ 191 h 389"/>
                <a:gd name="T22" fmla="*/ 348 w 351"/>
                <a:gd name="T23" fmla="*/ 233 h 389"/>
                <a:gd name="T24" fmla="*/ 338 w 351"/>
                <a:gd name="T25" fmla="*/ 269 h 389"/>
                <a:gd name="T26" fmla="*/ 324 w 351"/>
                <a:gd name="T27" fmla="*/ 301 h 389"/>
                <a:gd name="T28" fmla="*/ 303 w 351"/>
                <a:gd name="T29" fmla="*/ 327 h 389"/>
                <a:gd name="T30" fmla="*/ 276 w 351"/>
                <a:gd name="T31" fmla="*/ 349 h 389"/>
                <a:gd name="T32" fmla="*/ 242 w 351"/>
                <a:gd name="T33" fmla="*/ 367 h 389"/>
                <a:gd name="T34" fmla="*/ 204 w 351"/>
                <a:gd name="T35" fmla="*/ 380 h 389"/>
                <a:gd name="T36" fmla="*/ 161 w 351"/>
                <a:gd name="T37" fmla="*/ 386 h 389"/>
                <a:gd name="T38" fmla="*/ 110 w 351"/>
                <a:gd name="T39" fmla="*/ 389 h 389"/>
                <a:gd name="T40" fmla="*/ 0 w 351"/>
                <a:gd name="T41" fmla="*/ 389 h 389"/>
                <a:gd name="T42" fmla="*/ 0 w 351"/>
                <a:gd name="T43"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389">
                  <a:moveTo>
                    <a:pt x="0" y="0"/>
                  </a:moveTo>
                  <a:lnTo>
                    <a:pt x="110" y="0"/>
                  </a:lnTo>
                  <a:lnTo>
                    <a:pt x="161" y="1"/>
                  </a:lnTo>
                  <a:lnTo>
                    <a:pt x="204" y="8"/>
                  </a:lnTo>
                  <a:lnTo>
                    <a:pt x="242" y="21"/>
                  </a:lnTo>
                  <a:lnTo>
                    <a:pt x="276" y="37"/>
                  </a:lnTo>
                  <a:lnTo>
                    <a:pt x="303" y="59"/>
                  </a:lnTo>
                  <a:lnTo>
                    <a:pt x="324" y="84"/>
                  </a:lnTo>
                  <a:lnTo>
                    <a:pt x="338" y="115"/>
                  </a:lnTo>
                  <a:lnTo>
                    <a:pt x="348" y="151"/>
                  </a:lnTo>
                  <a:lnTo>
                    <a:pt x="351" y="191"/>
                  </a:lnTo>
                  <a:lnTo>
                    <a:pt x="348" y="233"/>
                  </a:lnTo>
                  <a:lnTo>
                    <a:pt x="338" y="269"/>
                  </a:lnTo>
                  <a:lnTo>
                    <a:pt x="324" y="301"/>
                  </a:lnTo>
                  <a:lnTo>
                    <a:pt x="303" y="327"/>
                  </a:lnTo>
                  <a:lnTo>
                    <a:pt x="276" y="349"/>
                  </a:lnTo>
                  <a:lnTo>
                    <a:pt x="242" y="367"/>
                  </a:lnTo>
                  <a:lnTo>
                    <a:pt x="204" y="380"/>
                  </a:lnTo>
                  <a:lnTo>
                    <a:pt x="161" y="386"/>
                  </a:lnTo>
                  <a:lnTo>
                    <a:pt x="110" y="389"/>
                  </a:lnTo>
                  <a:lnTo>
                    <a:pt x="0" y="389"/>
                  </a:lnTo>
                  <a:lnTo>
                    <a:pt x="0" y="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sp>
          <p:nvSpPr>
            <p:cNvPr id="100" name="Freeform 21"/>
            <p:cNvSpPr>
              <a:spLocks/>
            </p:cNvSpPr>
            <p:nvPr/>
          </p:nvSpPr>
          <p:spPr bwMode="auto">
            <a:xfrm>
              <a:off x="4919" y="2745"/>
              <a:ext cx="175" cy="195"/>
            </a:xfrm>
            <a:custGeom>
              <a:avLst/>
              <a:gdLst>
                <a:gd name="T0" fmla="*/ 0 w 351"/>
                <a:gd name="T1" fmla="*/ 0 h 391"/>
                <a:gd name="T2" fmla="*/ 110 w 351"/>
                <a:gd name="T3" fmla="*/ 0 h 391"/>
                <a:gd name="T4" fmla="*/ 161 w 351"/>
                <a:gd name="T5" fmla="*/ 3 h 391"/>
                <a:gd name="T6" fmla="*/ 206 w 351"/>
                <a:gd name="T7" fmla="*/ 10 h 391"/>
                <a:gd name="T8" fmla="*/ 244 w 351"/>
                <a:gd name="T9" fmla="*/ 22 h 391"/>
                <a:gd name="T10" fmla="*/ 276 w 351"/>
                <a:gd name="T11" fmla="*/ 38 h 391"/>
                <a:gd name="T12" fmla="*/ 303 w 351"/>
                <a:gd name="T13" fmla="*/ 61 h 391"/>
                <a:gd name="T14" fmla="*/ 324 w 351"/>
                <a:gd name="T15" fmla="*/ 86 h 391"/>
                <a:gd name="T16" fmla="*/ 338 w 351"/>
                <a:gd name="T17" fmla="*/ 116 h 391"/>
                <a:gd name="T18" fmla="*/ 348 w 351"/>
                <a:gd name="T19" fmla="*/ 152 h 391"/>
                <a:gd name="T20" fmla="*/ 351 w 351"/>
                <a:gd name="T21" fmla="*/ 193 h 391"/>
                <a:gd name="T22" fmla="*/ 348 w 351"/>
                <a:gd name="T23" fmla="*/ 235 h 391"/>
                <a:gd name="T24" fmla="*/ 338 w 351"/>
                <a:gd name="T25" fmla="*/ 270 h 391"/>
                <a:gd name="T26" fmla="*/ 324 w 351"/>
                <a:gd name="T27" fmla="*/ 302 h 391"/>
                <a:gd name="T28" fmla="*/ 303 w 351"/>
                <a:gd name="T29" fmla="*/ 329 h 391"/>
                <a:gd name="T30" fmla="*/ 276 w 351"/>
                <a:gd name="T31" fmla="*/ 351 h 391"/>
                <a:gd name="T32" fmla="*/ 244 w 351"/>
                <a:gd name="T33" fmla="*/ 369 h 391"/>
                <a:gd name="T34" fmla="*/ 206 w 351"/>
                <a:gd name="T35" fmla="*/ 380 h 391"/>
                <a:gd name="T36" fmla="*/ 161 w 351"/>
                <a:gd name="T37" fmla="*/ 388 h 391"/>
                <a:gd name="T38" fmla="*/ 110 w 351"/>
                <a:gd name="T39" fmla="*/ 391 h 391"/>
                <a:gd name="T40" fmla="*/ 0 w 351"/>
                <a:gd name="T41" fmla="*/ 391 h 391"/>
                <a:gd name="T42" fmla="*/ 0 w 351"/>
                <a:gd name="T43"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391">
                  <a:moveTo>
                    <a:pt x="0" y="0"/>
                  </a:moveTo>
                  <a:lnTo>
                    <a:pt x="110" y="0"/>
                  </a:lnTo>
                  <a:lnTo>
                    <a:pt x="161" y="3"/>
                  </a:lnTo>
                  <a:lnTo>
                    <a:pt x="206" y="10"/>
                  </a:lnTo>
                  <a:lnTo>
                    <a:pt x="244" y="22"/>
                  </a:lnTo>
                  <a:lnTo>
                    <a:pt x="276" y="38"/>
                  </a:lnTo>
                  <a:lnTo>
                    <a:pt x="303" y="61"/>
                  </a:lnTo>
                  <a:lnTo>
                    <a:pt x="324" y="86"/>
                  </a:lnTo>
                  <a:lnTo>
                    <a:pt x="338" y="116"/>
                  </a:lnTo>
                  <a:lnTo>
                    <a:pt x="348" y="152"/>
                  </a:lnTo>
                  <a:lnTo>
                    <a:pt x="351" y="193"/>
                  </a:lnTo>
                  <a:lnTo>
                    <a:pt x="348" y="235"/>
                  </a:lnTo>
                  <a:lnTo>
                    <a:pt x="338" y="270"/>
                  </a:lnTo>
                  <a:lnTo>
                    <a:pt x="324" y="302"/>
                  </a:lnTo>
                  <a:lnTo>
                    <a:pt x="303" y="329"/>
                  </a:lnTo>
                  <a:lnTo>
                    <a:pt x="276" y="351"/>
                  </a:lnTo>
                  <a:lnTo>
                    <a:pt x="244" y="369"/>
                  </a:lnTo>
                  <a:lnTo>
                    <a:pt x="206" y="380"/>
                  </a:lnTo>
                  <a:lnTo>
                    <a:pt x="161" y="388"/>
                  </a:lnTo>
                  <a:lnTo>
                    <a:pt x="110" y="391"/>
                  </a:lnTo>
                  <a:lnTo>
                    <a:pt x="0" y="391"/>
                  </a:lnTo>
                  <a:lnTo>
                    <a:pt x="0" y="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sp>
          <p:nvSpPr>
            <p:cNvPr id="101" name="Freeform 22"/>
            <p:cNvSpPr>
              <a:spLocks/>
            </p:cNvSpPr>
            <p:nvPr/>
          </p:nvSpPr>
          <p:spPr bwMode="auto">
            <a:xfrm>
              <a:off x="4113" y="2798"/>
              <a:ext cx="143" cy="156"/>
            </a:xfrm>
            <a:custGeom>
              <a:avLst/>
              <a:gdLst>
                <a:gd name="T0" fmla="*/ 142 w 285"/>
                <a:gd name="T1" fmla="*/ 0 h 311"/>
                <a:gd name="T2" fmla="*/ 285 w 285"/>
                <a:gd name="T3" fmla="*/ 311 h 311"/>
                <a:gd name="T4" fmla="*/ 0 w 285"/>
                <a:gd name="T5" fmla="*/ 311 h 311"/>
                <a:gd name="T6" fmla="*/ 142 w 285"/>
                <a:gd name="T7" fmla="*/ 0 h 311"/>
              </a:gdLst>
              <a:ahLst/>
              <a:cxnLst>
                <a:cxn ang="0">
                  <a:pos x="T0" y="T1"/>
                </a:cxn>
                <a:cxn ang="0">
                  <a:pos x="T2" y="T3"/>
                </a:cxn>
                <a:cxn ang="0">
                  <a:pos x="T4" y="T5"/>
                </a:cxn>
                <a:cxn ang="0">
                  <a:pos x="T6" y="T7"/>
                </a:cxn>
              </a:cxnLst>
              <a:rect l="0" t="0" r="r" b="b"/>
              <a:pathLst>
                <a:path w="285" h="311">
                  <a:moveTo>
                    <a:pt x="142" y="0"/>
                  </a:moveTo>
                  <a:lnTo>
                    <a:pt x="285" y="311"/>
                  </a:lnTo>
                  <a:lnTo>
                    <a:pt x="0" y="311"/>
                  </a:lnTo>
                  <a:lnTo>
                    <a:pt x="142" y="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sp>
          <p:nvSpPr>
            <p:cNvPr id="102" name="Freeform 23"/>
            <p:cNvSpPr>
              <a:spLocks noEditPoints="1"/>
            </p:cNvSpPr>
            <p:nvPr/>
          </p:nvSpPr>
          <p:spPr bwMode="auto">
            <a:xfrm>
              <a:off x="3169" y="1511"/>
              <a:ext cx="2630" cy="2265"/>
            </a:xfrm>
            <a:custGeom>
              <a:avLst/>
              <a:gdLst>
                <a:gd name="T0" fmla="*/ 3340 w 5261"/>
                <a:gd name="T1" fmla="*/ 2387 h 4530"/>
                <a:gd name="T2" fmla="*/ 3420 w 5261"/>
                <a:gd name="T3" fmla="*/ 3305 h 4530"/>
                <a:gd name="T4" fmla="*/ 3500 w 5261"/>
                <a:gd name="T5" fmla="*/ 3017 h 4530"/>
                <a:gd name="T6" fmla="*/ 3883 w 5261"/>
                <a:gd name="T7" fmla="*/ 2938 h 4530"/>
                <a:gd name="T8" fmla="*/ 4010 w 5261"/>
                <a:gd name="T9" fmla="*/ 2660 h 4530"/>
                <a:gd name="T10" fmla="*/ 3883 w 5261"/>
                <a:gd name="T11" fmla="*/ 2386 h 4530"/>
                <a:gd name="T12" fmla="*/ 3420 w 5261"/>
                <a:gd name="T13" fmla="*/ 2307 h 4530"/>
                <a:gd name="T14" fmla="*/ 4206 w 5261"/>
                <a:gd name="T15" fmla="*/ 2376 h 4530"/>
                <a:gd name="T16" fmla="*/ 4114 w 5261"/>
                <a:gd name="T17" fmla="*/ 2615 h 4530"/>
                <a:gd name="T18" fmla="*/ 4232 w 5261"/>
                <a:gd name="T19" fmla="*/ 2797 h 4530"/>
                <a:gd name="T20" fmla="*/ 4423 w 5261"/>
                <a:gd name="T21" fmla="*/ 2877 h 4530"/>
                <a:gd name="T22" fmla="*/ 4602 w 5261"/>
                <a:gd name="T23" fmla="*/ 2971 h 4530"/>
                <a:gd name="T24" fmla="*/ 4564 w 5261"/>
                <a:gd name="T25" fmla="*/ 3089 h 4530"/>
                <a:gd name="T26" fmla="*/ 4391 w 5261"/>
                <a:gd name="T27" fmla="*/ 3113 h 4530"/>
                <a:gd name="T28" fmla="*/ 4200 w 5261"/>
                <a:gd name="T29" fmla="*/ 3016 h 4530"/>
                <a:gd name="T30" fmla="*/ 4084 w 5261"/>
                <a:gd name="T31" fmla="*/ 3072 h 4530"/>
                <a:gd name="T32" fmla="*/ 4227 w 5261"/>
                <a:gd name="T33" fmla="*/ 3230 h 4530"/>
                <a:gd name="T34" fmla="*/ 4545 w 5261"/>
                <a:gd name="T35" fmla="*/ 3263 h 4530"/>
                <a:gd name="T36" fmla="*/ 4755 w 5261"/>
                <a:gd name="T37" fmla="*/ 3104 h 4530"/>
                <a:gd name="T38" fmla="*/ 4728 w 5261"/>
                <a:gd name="T39" fmla="*/ 2869 h 4530"/>
                <a:gd name="T40" fmla="*/ 4564 w 5261"/>
                <a:gd name="T41" fmla="*/ 2754 h 4530"/>
                <a:gd name="T42" fmla="*/ 4345 w 5261"/>
                <a:gd name="T43" fmla="*/ 2679 h 4530"/>
                <a:gd name="T44" fmla="*/ 4273 w 5261"/>
                <a:gd name="T45" fmla="*/ 2545 h 4530"/>
                <a:gd name="T46" fmla="*/ 4399 w 5261"/>
                <a:gd name="T47" fmla="*/ 2467 h 4530"/>
                <a:gd name="T48" fmla="*/ 4607 w 5261"/>
                <a:gd name="T49" fmla="*/ 2496 h 4530"/>
                <a:gd name="T50" fmla="*/ 4747 w 5261"/>
                <a:gd name="T51" fmla="*/ 2488 h 4530"/>
                <a:gd name="T52" fmla="*/ 4677 w 5261"/>
                <a:gd name="T53" fmla="*/ 2352 h 4530"/>
                <a:gd name="T54" fmla="*/ 2650 w 5261"/>
                <a:gd name="T55" fmla="*/ 2307 h 4530"/>
                <a:gd name="T56" fmla="*/ 2600 w 5261"/>
                <a:gd name="T57" fmla="*/ 3246 h 4530"/>
                <a:gd name="T58" fmla="*/ 2723 w 5261"/>
                <a:gd name="T59" fmla="*/ 3284 h 4530"/>
                <a:gd name="T60" fmla="*/ 2930 w 5261"/>
                <a:gd name="T61" fmla="*/ 3009 h 4530"/>
                <a:gd name="T62" fmla="*/ 3206 w 5261"/>
                <a:gd name="T63" fmla="*/ 2860 h 4530"/>
                <a:gd name="T64" fmla="*/ 3249 w 5261"/>
                <a:gd name="T65" fmla="*/ 2545 h 4530"/>
                <a:gd name="T66" fmla="*/ 3045 w 5261"/>
                <a:gd name="T67" fmla="*/ 2333 h 4530"/>
                <a:gd name="T68" fmla="*/ 2007 w 5261"/>
                <a:gd name="T69" fmla="*/ 2307 h 4530"/>
                <a:gd name="T70" fmla="*/ 1570 w 5261"/>
                <a:gd name="T71" fmla="*/ 3236 h 4530"/>
                <a:gd name="T72" fmla="*/ 1670 w 5261"/>
                <a:gd name="T73" fmla="*/ 3297 h 4530"/>
                <a:gd name="T74" fmla="*/ 2345 w 5261"/>
                <a:gd name="T75" fmla="*/ 3254 h 4530"/>
                <a:gd name="T76" fmla="*/ 2472 w 5261"/>
                <a:gd name="T77" fmla="*/ 3278 h 4530"/>
                <a:gd name="T78" fmla="*/ 2090 w 5261"/>
                <a:gd name="T79" fmla="*/ 2330 h 4530"/>
                <a:gd name="T80" fmla="*/ 1077 w 5261"/>
                <a:gd name="T81" fmla="*/ 3954 h 4530"/>
                <a:gd name="T82" fmla="*/ 1164 w 5261"/>
                <a:gd name="T83" fmla="*/ 1093 h 4530"/>
                <a:gd name="T84" fmla="*/ 313 w 5261"/>
                <a:gd name="T85" fmla="*/ 311 h 4530"/>
                <a:gd name="T86" fmla="*/ 544 w 5261"/>
                <a:gd name="T87" fmla="*/ 656 h 4530"/>
                <a:gd name="T88" fmla="*/ 814 w 5261"/>
                <a:gd name="T89" fmla="*/ 501 h 4530"/>
                <a:gd name="T90" fmla="*/ 4240 w 5261"/>
                <a:gd name="T91" fmla="*/ 5 h 4530"/>
                <a:gd name="T92" fmla="*/ 4476 w 5261"/>
                <a:gd name="T93" fmla="*/ 203 h 4530"/>
                <a:gd name="T94" fmla="*/ 4795 w 5261"/>
                <a:gd name="T95" fmla="*/ 520 h 4530"/>
                <a:gd name="T96" fmla="*/ 4993 w 5261"/>
                <a:gd name="T97" fmla="*/ 758 h 4530"/>
                <a:gd name="T98" fmla="*/ 5203 w 5261"/>
                <a:gd name="T99" fmla="*/ 1111 h 4530"/>
                <a:gd name="T100" fmla="*/ 5258 w 5261"/>
                <a:gd name="T101" fmla="*/ 4410 h 4530"/>
                <a:gd name="T102" fmla="*/ 5104 w 5261"/>
                <a:gd name="T103" fmla="*/ 4530 h 4530"/>
                <a:gd name="T104" fmla="*/ 1093 w 5261"/>
                <a:gd name="T105" fmla="*/ 4442 h 4530"/>
                <a:gd name="T106" fmla="*/ 705 w 5261"/>
                <a:gd name="T107" fmla="*/ 4248 h 4530"/>
                <a:gd name="T108" fmla="*/ 506 w 5261"/>
                <a:gd name="T109" fmla="*/ 4011 h 4530"/>
                <a:gd name="T110" fmla="*/ 155 w 5261"/>
                <a:gd name="T111" fmla="*/ 3723 h 4530"/>
                <a:gd name="T112" fmla="*/ 0 w 5261"/>
                <a:gd name="T113" fmla="*/ 3453 h 4530"/>
                <a:gd name="T114" fmla="*/ 112 w 5261"/>
                <a:gd name="T115" fmla="*/ 74 h 4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61" h="4530">
                  <a:moveTo>
                    <a:pt x="3420" y="2307"/>
                  </a:moveTo>
                  <a:lnTo>
                    <a:pt x="3394" y="2312"/>
                  </a:lnTo>
                  <a:lnTo>
                    <a:pt x="3374" y="2323"/>
                  </a:lnTo>
                  <a:lnTo>
                    <a:pt x="3356" y="2341"/>
                  </a:lnTo>
                  <a:lnTo>
                    <a:pt x="3345" y="2362"/>
                  </a:lnTo>
                  <a:lnTo>
                    <a:pt x="3340" y="2387"/>
                  </a:lnTo>
                  <a:lnTo>
                    <a:pt x="3340" y="3225"/>
                  </a:lnTo>
                  <a:lnTo>
                    <a:pt x="3345" y="3250"/>
                  </a:lnTo>
                  <a:lnTo>
                    <a:pt x="3356" y="3271"/>
                  </a:lnTo>
                  <a:lnTo>
                    <a:pt x="3374" y="3289"/>
                  </a:lnTo>
                  <a:lnTo>
                    <a:pt x="3394" y="3300"/>
                  </a:lnTo>
                  <a:lnTo>
                    <a:pt x="3420" y="3305"/>
                  </a:lnTo>
                  <a:lnTo>
                    <a:pt x="3446" y="3300"/>
                  </a:lnTo>
                  <a:lnTo>
                    <a:pt x="3468" y="3289"/>
                  </a:lnTo>
                  <a:lnTo>
                    <a:pt x="3485" y="3271"/>
                  </a:lnTo>
                  <a:lnTo>
                    <a:pt x="3497" y="3250"/>
                  </a:lnTo>
                  <a:lnTo>
                    <a:pt x="3500" y="3225"/>
                  </a:lnTo>
                  <a:lnTo>
                    <a:pt x="3500" y="3017"/>
                  </a:lnTo>
                  <a:lnTo>
                    <a:pt x="3610" y="3017"/>
                  </a:lnTo>
                  <a:lnTo>
                    <a:pt x="3675" y="3014"/>
                  </a:lnTo>
                  <a:lnTo>
                    <a:pt x="3736" y="3003"/>
                  </a:lnTo>
                  <a:lnTo>
                    <a:pt x="3790" y="2987"/>
                  </a:lnTo>
                  <a:lnTo>
                    <a:pt x="3840" y="2965"/>
                  </a:lnTo>
                  <a:lnTo>
                    <a:pt x="3883" y="2938"/>
                  </a:lnTo>
                  <a:lnTo>
                    <a:pt x="3921" y="2904"/>
                  </a:lnTo>
                  <a:lnTo>
                    <a:pt x="3951" y="2864"/>
                  </a:lnTo>
                  <a:lnTo>
                    <a:pt x="3977" y="2820"/>
                  </a:lnTo>
                  <a:lnTo>
                    <a:pt x="3994" y="2772"/>
                  </a:lnTo>
                  <a:lnTo>
                    <a:pt x="4005" y="2718"/>
                  </a:lnTo>
                  <a:lnTo>
                    <a:pt x="4010" y="2660"/>
                  </a:lnTo>
                  <a:lnTo>
                    <a:pt x="4005" y="2603"/>
                  </a:lnTo>
                  <a:lnTo>
                    <a:pt x="3994" y="2550"/>
                  </a:lnTo>
                  <a:lnTo>
                    <a:pt x="3977" y="2502"/>
                  </a:lnTo>
                  <a:lnTo>
                    <a:pt x="3951" y="2457"/>
                  </a:lnTo>
                  <a:lnTo>
                    <a:pt x="3921" y="2419"/>
                  </a:lnTo>
                  <a:lnTo>
                    <a:pt x="3883" y="2386"/>
                  </a:lnTo>
                  <a:lnTo>
                    <a:pt x="3840" y="2359"/>
                  </a:lnTo>
                  <a:lnTo>
                    <a:pt x="3790" y="2336"/>
                  </a:lnTo>
                  <a:lnTo>
                    <a:pt x="3736" y="2320"/>
                  </a:lnTo>
                  <a:lnTo>
                    <a:pt x="3675" y="2311"/>
                  </a:lnTo>
                  <a:lnTo>
                    <a:pt x="3610" y="2307"/>
                  </a:lnTo>
                  <a:lnTo>
                    <a:pt x="3420" y="2307"/>
                  </a:lnTo>
                  <a:close/>
                  <a:moveTo>
                    <a:pt x="4457" y="2303"/>
                  </a:moveTo>
                  <a:lnTo>
                    <a:pt x="4398" y="2306"/>
                  </a:lnTo>
                  <a:lnTo>
                    <a:pt x="4342" y="2315"/>
                  </a:lnTo>
                  <a:lnTo>
                    <a:pt x="4291" y="2331"/>
                  </a:lnTo>
                  <a:lnTo>
                    <a:pt x="4246" y="2351"/>
                  </a:lnTo>
                  <a:lnTo>
                    <a:pt x="4206" y="2376"/>
                  </a:lnTo>
                  <a:lnTo>
                    <a:pt x="4173" y="2406"/>
                  </a:lnTo>
                  <a:lnTo>
                    <a:pt x="4146" y="2441"/>
                  </a:lnTo>
                  <a:lnTo>
                    <a:pt x="4127" y="2480"/>
                  </a:lnTo>
                  <a:lnTo>
                    <a:pt x="4115" y="2523"/>
                  </a:lnTo>
                  <a:lnTo>
                    <a:pt x="4111" y="2569"/>
                  </a:lnTo>
                  <a:lnTo>
                    <a:pt x="4114" y="2615"/>
                  </a:lnTo>
                  <a:lnTo>
                    <a:pt x="4123" y="2657"/>
                  </a:lnTo>
                  <a:lnTo>
                    <a:pt x="4136" y="2694"/>
                  </a:lnTo>
                  <a:lnTo>
                    <a:pt x="4155" y="2725"/>
                  </a:lnTo>
                  <a:lnTo>
                    <a:pt x="4178" y="2753"/>
                  </a:lnTo>
                  <a:lnTo>
                    <a:pt x="4203" y="2777"/>
                  </a:lnTo>
                  <a:lnTo>
                    <a:pt x="4232" y="2797"/>
                  </a:lnTo>
                  <a:lnTo>
                    <a:pt x="4262" y="2816"/>
                  </a:lnTo>
                  <a:lnTo>
                    <a:pt x="4294" y="2832"/>
                  </a:lnTo>
                  <a:lnTo>
                    <a:pt x="4328" y="2845"/>
                  </a:lnTo>
                  <a:lnTo>
                    <a:pt x="4360" y="2856"/>
                  </a:lnTo>
                  <a:lnTo>
                    <a:pt x="4393" y="2867"/>
                  </a:lnTo>
                  <a:lnTo>
                    <a:pt x="4423" y="2877"/>
                  </a:lnTo>
                  <a:lnTo>
                    <a:pt x="4473" y="2893"/>
                  </a:lnTo>
                  <a:lnTo>
                    <a:pt x="4514" y="2907"/>
                  </a:lnTo>
                  <a:lnTo>
                    <a:pt x="4548" y="2922"/>
                  </a:lnTo>
                  <a:lnTo>
                    <a:pt x="4572" y="2936"/>
                  </a:lnTo>
                  <a:lnTo>
                    <a:pt x="4591" y="2952"/>
                  </a:lnTo>
                  <a:lnTo>
                    <a:pt x="4602" y="2971"/>
                  </a:lnTo>
                  <a:lnTo>
                    <a:pt x="4610" y="2992"/>
                  </a:lnTo>
                  <a:lnTo>
                    <a:pt x="4612" y="3016"/>
                  </a:lnTo>
                  <a:lnTo>
                    <a:pt x="4608" y="3040"/>
                  </a:lnTo>
                  <a:lnTo>
                    <a:pt x="4597" y="3059"/>
                  </a:lnTo>
                  <a:lnTo>
                    <a:pt x="4583" y="3075"/>
                  </a:lnTo>
                  <a:lnTo>
                    <a:pt x="4564" y="3089"/>
                  </a:lnTo>
                  <a:lnTo>
                    <a:pt x="4540" y="3099"/>
                  </a:lnTo>
                  <a:lnTo>
                    <a:pt x="4514" y="3107"/>
                  </a:lnTo>
                  <a:lnTo>
                    <a:pt x="4487" y="3112"/>
                  </a:lnTo>
                  <a:lnTo>
                    <a:pt x="4460" y="3115"/>
                  </a:lnTo>
                  <a:lnTo>
                    <a:pt x="4431" y="3116"/>
                  </a:lnTo>
                  <a:lnTo>
                    <a:pt x="4391" y="3113"/>
                  </a:lnTo>
                  <a:lnTo>
                    <a:pt x="4353" y="3105"/>
                  </a:lnTo>
                  <a:lnTo>
                    <a:pt x="4315" y="3092"/>
                  </a:lnTo>
                  <a:lnTo>
                    <a:pt x="4278" y="3076"/>
                  </a:lnTo>
                  <a:lnTo>
                    <a:pt x="4246" y="3056"/>
                  </a:lnTo>
                  <a:lnTo>
                    <a:pt x="4219" y="3032"/>
                  </a:lnTo>
                  <a:lnTo>
                    <a:pt x="4200" y="3016"/>
                  </a:lnTo>
                  <a:lnTo>
                    <a:pt x="4176" y="3008"/>
                  </a:lnTo>
                  <a:lnTo>
                    <a:pt x="4152" y="3006"/>
                  </a:lnTo>
                  <a:lnTo>
                    <a:pt x="4128" y="3014"/>
                  </a:lnTo>
                  <a:lnTo>
                    <a:pt x="4108" y="3029"/>
                  </a:lnTo>
                  <a:lnTo>
                    <a:pt x="4092" y="3048"/>
                  </a:lnTo>
                  <a:lnTo>
                    <a:pt x="4084" y="3072"/>
                  </a:lnTo>
                  <a:lnTo>
                    <a:pt x="4082" y="3096"/>
                  </a:lnTo>
                  <a:lnTo>
                    <a:pt x="4090" y="3120"/>
                  </a:lnTo>
                  <a:lnTo>
                    <a:pt x="4104" y="3140"/>
                  </a:lnTo>
                  <a:lnTo>
                    <a:pt x="4141" y="3174"/>
                  </a:lnTo>
                  <a:lnTo>
                    <a:pt x="4182" y="3204"/>
                  </a:lnTo>
                  <a:lnTo>
                    <a:pt x="4227" y="3230"/>
                  </a:lnTo>
                  <a:lnTo>
                    <a:pt x="4275" y="3249"/>
                  </a:lnTo>
                  <a:lnTo>
                    <a:pt x="4326" y="3263"/>
                  </a:lnTo>
                  <a:lnTo>
                    <a:pt x="4379" y="3273"/>
                  </a:lnTo>
                  <a:lnTo>
                    <a:pt x="4431" y="3276"/>
                  </a:lnTo>
                  <a:lnTo>
                    <a:pt x="4490" y="3273"/>
                  </a:lnTo>
                  <a:lnTo>
                    <a:pt x="4545" y="3263"/>
                  </a:lnTo>
                  <a:lnTo>
                    <a:pt x="4594" y="3249"/>
                  </a:lnTo>
                  <a:lnTo>
                    <a:pt x="4639" y="3230"/>
                  </a:lnTo>
                  <a:lnTo>
                    <a:pt x="4677" y="3204"/>
                  </a:lnTo>
                  <a:lnTo>
                    <a:pt x="4710" y="3175"/>
                  </a:lnTo>
                  <a:lnTo>
                    <a:pt x="4736" y="3142"/>
                  </a:lnTo>
                  <a:lnTo>
                    <a:pt x="4755" y="3104"/>
                  </a:lnTo>
                  <a:lnTo>
                    <a:pt x="4766" y="3062"/>
                  </a:lnTo>
                  <a:lnTo>
                    <a:pt x="4771" y="3017"/>
                  </a:lnTo>
                  <a:lnTo>
                    <a:pt x="4768" y="2973"/>
                  </a:lnTo>
                  <a:lnTo>
                    <a:pt x="4760" y="2934"/>
                  </a:lnTo>
                  <a:lnTo>
                    <a:pt x="4747" y="2899"/>
                  </a:lnTo>
                  <a:lnTo>
                    <a:pt x="4728" y="2869"/>
                  </a:lnTo>
                  <a:lnTo>
                    <a:pt x="4707" y="2844"/>
                  </a:lnTo>
                  <a:lnTo>
                    <a:pt x="4682" y="2820"/>
                  </a:lnTo>
                  <a:lnTo>
                    <a:pt x="4655" y="2800"/>
                  </a:lnTo>
                  <a:lnTo>
                    <a:pt x="4626" y="2783"/>
                  </a:lnTo>
                  <a:lnTo>
                    <a:pt x="4594" y="2769"/>
                  </a:lnTo>
                  <a:lnTo>
                    <a:pt x="4564" y="2754"/>
                  </a:lnTo>
                  <a:lnTo>
                    <a:pt x="4532" y="2743"/>
                  </a:lnTo>
                  <a:lnTo>
                    <a:pt x="4500" y="2733"/>
                  </a:lnTo>
                  <a:lnTo>
                    <a:pt x="4470" y="2724"/>
                  </a:lnTo>
                  <a:lnTo>
                    <a:pt x="4420" y="2708"/>
                  </a:lnTo>
                  <a:lnTo>
                    <a:pt x="4379" y="2694"/>
                  </a:lnTo>
                  <a:lnTo>
                    <a:pt x="4345" y="2679"/>
                  </a:lnTo>
                  <a:lnTo>
                    <a:pt x="4316" y="2663"/>
                  </a:lnTo>
                  <a:lnTo>
                    <a:pt x="4296" y="2644"/>
                  </a:lnTo>
                  <a:lnTo>
                    <a:pt x="4281" y="2623"/>
                  </a:lnTo>
                  <a:lnTo>
                    <a:pt x="4273" y="2598"/>
                  </a:lnTo>
                  <a:lnTo>
                    <a:pt x="4270" y="2569"/>
                  </a:lnTo>
                  <a:lnTo>
                    <a:pt x="4273" y="2545"/>
                  </a:lnTo>
                  <a:lnTo>
                    <a:pt x="4285" y="2524"/>
                  </a:lnTo>
                  <a:lnTo>
                    <a:pt x="4301" y="2507"/>
                  </a:lnTo>
                  <a:lnTo>
                    <a:pt x="4320" y="2493"/>
                  </a:lnTo>
                  <a:lnTo>
                    <a:pt x="4344" y="2481"/>
                  </a:lnTo>
                  <a:lnTo>
                    <a:pt x="4371" y="2473"/>
                  </a:lnTo>
                  <a:lnTo>
                    <a:pt x="4399" y="2467"/>
                  </a:lnTo>
                  <a:lnTo>
                    <a:pt x="4428" y="2464"/>
                  </a:lnTo>
                  <a:lnTo>
                    <a:pt x="4457" y="2464"/>
                  </a:lnTo>
                  <a:lnTo>
                    <a:pt x="4495" y="2465"/>
                  </a:lnTo>
                  <a:lnTo>
                    <a:pt x="4535" y="2472"/>
                  </a:lnTo>
                  <a:lnTo>
                    <a:pt x="4572" y="2481"/>
                  </a:lnTo>
                  <a:lnTo>
                    <a:pt x="4607" y="2496"/>
                  </a:lnTo>
                  <a:lnTo>
                    <a:pt x="4637" y="2512"/>
                  </a:lnTo>
                  <a:lnTo>
                    <a:pt x="4661" y="2521"/>
                  </a:lnTo>
                  <a:lnTo>
                    <a:pt x="4685" y="2524"/>
                  </a:lnTo>
                  <a:lnTo>
                    <a:pt x="4709" y="2518"/>
                  </a:lnTo>
                  <a:lnTo>
                    <a:pt x="4730" y="2507"/>
                  </a:lnTo>
                  <a:lnTo>
                    <a:pt x="4747" y="2488"/>
                  </a:lnTo>
                  <a:lnTo>
                    <a:pt x="4757" y="2464"/>
                  </a:lnTo>
                  <a:lnTo>
                    <a:pt x="4760" y="2440"/>
                  </a:lnTo>
                  <a:lnTo>
                    <a:pt x="4755" y="2416"/>
                  </a:lnTo>
                  <a:lnTo>
                    <a:pt x="4742" y="2394"/>
                  </a:lnTo>
                  <a:lnTo>
                    <a:pt x="4723" y="2378"/>
                  </a:lnTo>
                  <a:lnTo>
                    <a:pt x="4677" y="2352"/>
                  </a:lnTo>
                  <a:lnTo>
                    <a:pt x="4626" y="2331"/>
                  </a:lnTo>
                  <a:lnTo>
                    <a:pt x="4572" y="2317"/>
                  </a:lnTo>
                  <a:lnTo>
                    <a:pt x="4514" y="2307"/>
                  </a:lnTo>
                  <a:lnTo>
                    <a:pt x="4457" y="2303"/>
                  </a:lnTo>
                  <a:close/>
                  <a:moveTo>
                    <a:pt x="2675" y="2303"/>
                  </a:moveTo>
                  <a:lnTo>
                    <a:pt x="2650" y="2307"/>
                  </a:lnTo>
                  <a:lnTo>
                    <a:pt x="2629" y="2319"/>
                  </a:lnTo>
                  <a:lnTo>
                    <a:pt x="2611" y="2336"/>
                  </a:lnTo>
                  <a:lnTo>
                    <a:pt x="2600" y="2359"/>
                  </a:lnTo>
                  <a:lnTo>
                    <a:pt x="2595" y="2382"/>
                  </a:lnTo>
                  <a:lnTo>
                    <a:pt x="2595" y="3220"/>
                  </a:lnTo>
                  <a:lnTo>
                    <a:pt x="2600" y="3246"/>
                  </a:lnTo>
                  <a:lnTo>
                    <a:pt x="2611" y="3268"/>
                  </a:lnTo>
                  <a:lnTo>
                    <a:pt x="2629" y="3284"/>
                  </a:lnTo>
                  <a:lnTo>
                    <a:pt x="2650" y="3295"/>
                  </a:lnTo>
                  <a:lnTo>
                    <a:pt x="2675" y="3300"/>
                  </a:lnTo>
                  <a:lnTo>
                    <a:pt x="2701" y="3295"/>
                  </a:lnTo>
                  <a:lnTo>
                    <a:pt x="2723" y="3284"/>
                  </a:lnTo>
                  <a:lnTo>
                    <a:pt x="2740" y="3268"/>
                  </a:lnTo>
                  <a:lnTo>
                    <a:pt x="2752" y="3246"/>
                  </a:lnTo>
                  <a:lnTo>
                    <a:pt x="2755" y="3220"/>
                  </a:lnTo>
                  <a:lnTo>
                    <a:pt x="2755" y="3013"/>
                  </a:lnTo>
                  <a:lnTo>
                    <a:pt x="2865" y="3013"/>
                  </a:lnTo>
                  <a:lnTo>
                    <a:pt x="2930" y="3009"/>
                  </a:lnTo>
                  <a:lnTo>
                    <a:pt x="2989" y="3000"/>
                  </a:lnTo>
                  <a:lnTo>
                    <a:pt x="3045" y="2982"/>
                  </a:lnTo>
                  <a:lnTo>
                    <a:pt x="3095" y="2960"/>
                  </a:lnTo>
                  <a:lnTo>
                    <a:pt x="3138" y="2933"/>
                  </a:lnTo>
                  <a:lnTo>
                    <a:pt x="3176" y="2899"/>
                  </a:lnTo>
                  <a:lnTo>
                    <a:pt x="3206" y="2860"/>
                  </a:lnTo>
                  <a:lnTo>
                    <a:pt x="3232" y="2816"/>
                  </a:lnTo>
                  <a:lnTo>
                    <a:pt x="3249" y="2767"/>
                  </a:lnTo>
                  <a:lnTo>
                    <a:pt x="3260" y="2713"/>
                  </a:lnTo>
                  <a:lnTo>
                    <a:pt x="3265" y="2655"/>
                  </a:lnTo>
                  <a:lnTo>
                    <a:pt x="3260" y="2598"/>
                  </a:lnTo>
                  <a:lnTo>
                    <a:pt x="3249" y="2545"/>
                  </a:lnTo>
                  <a:lnTo>
                    <a:pt x="3232" y="2497"/>
                  </a:lnTo>
                  <a:lnTo>
                    <a:pt x="3206" y="2454"/>
                  </a:lnTo>
                  <a:lnTo>
                    <a:pt x="3176" y="2414"/>
                  </a:lnTo>
                  <a:lnTo>
                    <a:pt x="3138" y="2382"/>
                  </a:lnTo>
                  <a:lnTo>
                    <a:pt x="3095" y="2354"/>
                  </a:lnTo>
                  <a:lnTo>
                    <a:pt x="3045" y="2333"/>
                  </a:lnTo>
                  <a:lnTo>
                    <a:pt x="2989" y="2317"/>
                  </a:lnTo>
                  <a:lnTo>
                    <a:pt x="2930" y="2307"/>
                  </a:lnTo>
                  <a:lnTo>
                    <a:pt x="2865" y="2303"/>
                  </a:lnTo>
                  <a:lnTo>
                    <a:pt x="2675" y="2303"/>
                  </a:lnTo>
                  <a:close/>
                  <a:moveTo>
                    <a:pt x="2031" y="2303"/>
                  </a:moveTo>
                  <a:lnTo>
                    <a:pt x="2007" y="2307"/>
                  </a:lnTo>
                  <a:lnTo>
                    <a:pt x="1988" y="2315"/>
                  </a:lnTo>
                  <a:lnTo>
                    <a:pt x="1970" y="2331"/>
                  </a:lnTo>
                  <a:lnTo>
                    <a:pt x="1957" y="2351"/>
                  </a:lnTo>
                  <a:lnTo>
                    <a:pt x="1574" y="3187"/>
                  </a:lnTo>
                  <a:lnTo>
                    <a:pt x="1568" y="3212"/>
                  </a:lnTo>
                  <a:lnTo>
                    <a:pt x="1570" y="3236"/>
                  </a:lnTo>
                  <a:lnTo>
                    <a:pt x="1578" y="3258"/>
                  </a:lnTo>
                  <a:lnTo>
                    <a:pt x="1592" y="3279"/>
                  </a:lnTo>
                  <a:lnTo>
                    <a:pt x="1614" y="3293"/>
                  </a:lnTo>
                  <a:lnTo>
                    <a:pt x="1630" y="3298"/>
                  </a:lnTo>
                  <a:lnTo>
                    <a:pt x="1648" y="3300"/>
                  </a:lnTo>
                  <a:lnTo>
                    <a:pt x="1670" y="3297"/>
                  </a:lnTo>
                  <a:lnTo>
                    <a:pt x="1689" y="3287"/>
                  </a:lnTo>
                  <a:lnTo>
                    <a:pt x="1707" y="3273"/>
                  </a:lnTo>
                  <a:lnTo>
                    <a:pt x="1720" y="3254"/>
                  </a:lnTo>
                  <a:lnTo>
                    <a:pt x="1815" y="3045"/>
                  </a:lnTo>
                  <a:lnTo>
                    <a:pt x="2249" y="3045"/>
                  </a:lnTo>
                  <a:lnTo>
                    <a:pt x="2345" y="3254"/>
                  </a:lnTo>
                  <a:lnTo>
                    <a:pt x="2359" y="3274"/>
                  </a:lnTo>
                  <a:lnTo>
                    <a:pt x="2380" y="3290"/>
                  </a:lnTo>
                  <a:lnTo>
                    <a:pt x="2402" y="3298"/>
                  </a:lnTo>
                  <a:lnTo>
                    <a:pt x="2426" y="3300"/>
                  </a:lnTo>
                  <a:lnTo>
                    <a:pt x="2452" y="3292"/>
                  </a:lnTo>
                  <a:lnTo>
                    <a:pt x="2472" y="3278"/>
                  </a:lnTo>
                  <a:lnTo>
                    <a:pt x="2488" y="3258"/>
                  </a:lnTo>
                  <a:lnTo>
                    <a:pt x="2496" y="3236"/>
                  </a:lnTo>
                  <a:lnTo>
                    <a:pt x="2498" y="3211"/>
                  </a:lnTo>
                  <a:lnTo>
                    <a:pt x="2490" y="3187"/>
                  </a:lnTo>
                  <a:lnTo>
                    <a:pt x="2102" y="2349"/>
                  </a:lnTo>
                  <a:lnTo>
                    <a:pt x="2090" y="2330"/>
                  </a:lnTo>
                  <a:lnTo>
                    <a:pt x="2074" y="2315"/>
                  </a:lnTo>
                  <a:lnTo>
                    <a:pt x="2053" y="2307"/>
                  </a:lnTo>
                  <a:lnTo>
                    <a:pt x="2031" y="2303"/>
                  </a:lnTo>
                  <a:close/>
                  <a:moveTo>
                    <a:pt x="814" y="814"/>
                  </a:moveTo>
                  <a:lnTo>
                    <a:pt x="814" y="3954"/>
                  </a:lnTo>
                  <a:lnTo>
                    <a:pt x="1077" y="3954"/>
                  </a:lnTo>
                  <a:lnTo>
                    <a:pt x="1077" y="1234"/>
                  </a:lnTo>
                  <a:lnTo>
                    <a:pt x="1082" y="1197"/>
                  </a:lnTo>
                  <a:lnTo>
                    <a:pt x="1093" y="1165"/>
                  </a:lnTo>
                  <a:lnTo>
                    <a:pt x="1112" y="1136"/>
                  </a:lnTo>
                  <a:lnTo>
                    <a:pt x="1136" y="1111"/>
                  </a:lnTo>
                  <a:lnTo>
                    <a:pt x="1164" y="1093"/>
                  </a:lnTo>
                  <a:lnTo>
                    <a:pt x="1198" y="1082"/>
                  </a:lnTo>
                  <a:lnTo>
                    <a:pt x="1233" y="1077"/>
                  </a:lnTo>
                  <a:lnTo>
                    <a:pt x="4685" y="1077"/>
                  </a:lnTo>
                  <a:lnTo>
                    <a:pt x="4685" y="814"/>
                  </a:lnTo>
                  <a:lnTo>
                    <a:pt x="814" y="814"/>
                  </a:lnTo>
                  <a:close/>
                  <a:moveTo>
                    <a:pt x="313" y="311"/>
                  </a:moveTo>
                  <a:lnTo>
                    <a:pt x="313" y="3453"/>
                  </a:lnTo>
                  <a:lnTo>
                    <a:pt x="501" y="3453"/>
                  </a:lnTo>
                  <a:lnTo>
                    <a:pt x="501" y="814"/>
                  </a:lnTo>
                  <a:lnTo>
                    <a:pt x="506" y="758"/>
                  </a:lnTo>
                  <a:lnTo>
                    <a:pt x="522" y="706"/>
                  </a:lnTo>
                  <a:lnTo>
                    <a:pt x="544" y="656"/>
                  </a:lnTo>
                  <a:lnTo>
                    <a:pt x="574" y="613"/>
                  </a:lnTo>
                  <a:lnTo>
                    <a:pt x="613" y="575"/>
                  </a:lnTo>
                  <a:lnTo>
                    <a:pt x="656" y="544"/>
                  </a:lnTo>
                  <a:lnTo>
                    <a:pt x="705" y="520"/>
                  </a:lnTo>
                  <a:lnTo>
                    <a:pt x="758" y="506"/>
                  </a:lnTo>
                  <a:lnTo>
                    <a:pt x="814" y="501"/>
                  </a:lnTo>
                  <a:lnTo>
                    <a:pt x="4184" y="501"/>
                  </a:lnTo>
                  <a:lnTo>
                    <a:pt x="4184" y="311"/>
                  </a:lnTo>
                  <a:lnTo>
                    <a:pt x="313" y="311"/>
                  </a:lnTo>
                  <a:close/>
                  <a:moveTo>
                    <a:pt x="313" y="0"/>
                  </a:moveTo>
                  <a:lnTo>
                    <a:pt x="4184" y="0"/>
                  </a:lnTo>
                  <a:lnTo>
                    <a:pt x="4240" y="5"/>
                  </a:lnTo>
                  <a:lnTo>
                    <a:pt x="4293" y="20"/>
                  </a:lnTo>
                  <a:lnTo>
                    <a:pt x="4342" y="43"/>
                  </a:lnTo>
                  <a:lnTo>
                    <a:pt x="4385" y="74"/>
                  </a:lnTo>
                  <a:lnTo>
                    <a:pt x="4423" y="110"/>
                  </a:lnTo>
                  <a:lnTo>
                    <a:pt x="4454" y="155"/>
                  </a:lnTo>
                  <a:lnTo>
                    <a:pt x="4476" y="203"/>
                  </a:lnTo>
                  <a:lnTo>
                    <a:pt x="4492" y="256"/>
                  </a:lnTo>
                  <a:lnTo>
                    <a:pt x="4497" y="311"/>
                  </a:lnTo>
                  <a:lnTo>
                    <a:pt x="4497" y="501"/>
                  </a:lnTo>
                  <a:lnTo>
                    <a:pt x="4685" y="501"/>
                  </a:lnTo>
                  <a:lnTo>
                    <a:pt x="4741" y="506"/>
                  </a:lnTo>
                  <a:lnTo>
                    <a:pt x="4795" y="520"/>
                  </a:lnTo>
                  <a:lnTo>
                    <a:pt x="4843" y="544"/>
                  </a:lnTo>
                  <a:lnTo>
                    <a:pt x="4886" y="575"/>
                  </a:lnTo>
                  <a:lnTo>
                    <a:pt x="4924" y="613"/>
                  </a:lnTo>
                  <a:lnTo>
                    <a:pt x="4955" y="656"/>
                  </a:lnTo>
                  <a:lnTo>
                    <a:pt x="4978" y="706"/>
                  </a:lnTo>
                  <a:lnTo>
                    <a:pt x="4993" y="758"/>
                  </a:lnTo>
                  <a:lnTo>
                    <a:pt x="4998" y="814"/>
                  </a:lnTo>
                  <a:lnTo>
                    <a:pt x="4998" y="1077"/>
                  </a:lnTo>
                  <a:lnTo>
                    <a:pt x="5104" y="1077"/>
                  </a:lnTo>
                  <a:lnTo>
                    <a:pt x="5141" y="1082"/>
                  </a:lnTo>
                  <a:lnTo>
                    <a:pt x="5173" y="1093"/>
                  </a:lnTo>
                  <a:lnTo>
                    <a:pt x="5203" y="1111"/>
                  </a:lnTo>
                  <a:lnTo>
                    <a:pt x="5227" y="1136"/>
                  </a:lnTo>
                  <a:lnTo>
                    <a:pt x="5245" y="1165"/>
                  </a:lnTo>
                  <a:lnTo>
                    <a:pt x="5258" y="1197"/>
                  </a:lnTo>
                  <a:lnTo>
                    <a:pt x="5261" y="1234"/>
                  </a:lnTo>
                  <a:lnTo>
                    <a:pt x="5261" y="4374"/>
                  </a:lnTo>
                  <a:lnTo>
                    <a:pt x="5258" y="4410"/>
                  </a:lnTo>
                  <a:lnTo>
                    <a:pt x="5245" y="4442"/>
                  </a:lnTo>
                  <a:lnTo>
                    <a:pt x="5227" y="4473"/>
                  </a:lnTo>
                  <a:lnTo>
                    <a:pt x="5203" y="4496"/>
                  </a:lnTo>
                  <a:lnTo>
                    <a:pt x="5173" y="4514"/>
                  </a:lnTo>
                  <a:lnTo>
                    <a:pt x="5141" y="4527"/>
                  </a:lnTo>
                  <a:lnTo>
                    <a:pt x="5104" y="4530"/>
                  </a:lnTo>
                  <a:lnTo>
                    <a:pt x="1233" y="4530"/>
                  </a:lnTo>
                  <a:lnTo>
                    <a:pt x="1198" y="4527"/>
                  </a:lnTo>
                  <a:lnTo>
                    <a:pt x="1164" y="4514"/>
                  </a:lnTo>
                  <a:lnTo>
                    <a:pt x="1136" y="4496"/>
                  </a:lnTo>
                  <a:lnTo>
                    <a:pt x="1112" y="4473"/>
                  </a:lnTo>
                  <a:lnTo>
                    <a:pt x="1093" y="4442"/>
                  </a:lnTo>
                  <a:lnTo>
                    <a:pt x="1082" y="4410"/>
                  </a:lnTo>
                  <a:lnTo>
                    <a:pt x="1077" y="4374"/>
                  </a:lnTo>
                  <a:lnTo>
                    <a:pt x="1077" y="4267"/>
                  </a:lnTo>
                  <a:lnTo>
                    <a:pt x="814" y="4267"/>
                  </a:lnTo>
                  <a:lnTo>
                    <a:pt x="758" y="4262"/>
                  </a:lnTo>
                  <a:lnTo>
                    <a:pt x="705" y="4248"/>
                  </a:lnTo>
                  <a:lnTo>
                    <a:pt x="656" y="4224"/>
                  </a:lnTo>
                  <a:lnTo>
                    <a:pt x="613" y="4193"/>
                  </a:lnTo>
                  <a:lnTo>
                    <a:pt x="574" y="4155"/>
                  </a:lnTo>
                  <a:lnTo>
                    <a:pt x="544" y="4112"/>
                  </a:lnTo>
                  <a:lnTo>
                    <a:pt x="522" y="4064"/>
                  </a:lnTo>
                  <a:lnTo>
                    <a:pt x="506" y="4011"/>
                  </a:lnTo>
                  <a:lnTo>
                    <a:pt x="501" y="3954"/>
                  </a:lnTo>
                  <a:lnTo>
                    <a:pt x="501" y="3766"/>
                  </a:lnTo>
                  <a:lnTo>
                    <a:pt x="313" y="3766"/>
                  </a:lnTo>
                  <a:lnTo>
                    <a:pt x="257" y="3761"/>
                  </a:lnTo>
                  <a:lnTo>
                    <a:pt x="203" y="3747"/>
                  </a:lnTo>
                  <a:lnTo>
                    <a:pt x="155" y="3723"/>
                  </a:lnTo>
                  <a:lnTo>
                    <a:pt x="112" y="3692"/>
                  </a:lnTo>
                  <a:lnTo>
                    <a:pt x="73" y="3654"/>
                  </a:lnTo>
                  <a:lnTo>
                    <a:pt x="43" y="3611"/>
                  </a:lnTo>
                  <a:lnTo>
                    <a:pt x="19" y="3562"/>
                  </a:lnTo>
                  <a:lnTo>
                    <a:pt x="5" y="3509"/>
                  </a:lnTo>
                  <a:lnTo>
                    <a:pt x="0" y="3453"/>
                  </a:lnTo>
                  <a:lnTo>
                    <a:pt x="0" y="311"/>
                  </a:lnTo>
                  <a:lnTo>
                    <a:pt x="5" y="256"/>
                  </a:lnTo>
                  <a:lnTo>
                    <a:pt x="19" y="203"/>
                  </a:lnTo>
                  <a:lnTo>
                    <a:pt x="43" y="155"/>
                  </a:lnTo>
                  <a:lnTo>
                    <a:pt x="73" y="110"/>
                  </a:lnTo>
                  <a:lnTo>
                    <a:pt x="112" y="74"/>
                  </a:lnTo>
                  <a:lnTo>
                    <a:pt x="155" y="43"/>
                  </a:lnTo>
                  <a:lnTo>
                    <a:pt x="203" y="20"/>
                  </a:lnTo>
                  <a:lnTo>
                    <a:pt x="257" y="5"/>
                  </a:lnTo>
                  <a:lnTo>
                    <a:pt x="313" y="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grpSp>
      <p:sp>
        <p:nvSpPr>
          <p:cNvPr id="79" name="RBContent27">
            <a:extLst>
              <a:ext uri="{FF2B5EF4-FFF2-40B4-BE49-F238E27FC236}">
                <a16:creationId xmlns:a16="http://schemas.microsoft.com/office/drawing/2014/main" id="{572AB25D-4A5D-49AF-8387-EC26122E5406}"/>
              </a:ext>
            </a:extLst>
          </p:cNvPr>
          <p:cNvSpPr txBox="1">
            <a:spLocks/>
          </p:cNvSpPr>
          <p:nvPr/>
        </p:nvSpPr>
        <p:spPr>
          <a:xfrm>
            <a:off x="3629278" y="3747395"/>
            <a:ext cx="721390" cy="352379"/>
          </a:xfrm>
          <a:prstGeom prst="rect">
            <a:avLst/>
          </a:prstGeom>
          <a:noFill/>
          <a:ln w="9525">
            <a:noFill/>
          </a:ln>
        </p:spPr>
        <p:txBody>
          <a:bodyPr vert="horz" wrap="square" lIns="0" tIns="81000" rIns="0" bIns="0" rtlCol="0">
            <a:spAutoFit/>
          </a:bodyPr>
          <a:lstStyle/>
          <a:p>
            <a:pPr marL="0" lvl="1">
              <a:lnSpc>
                <a:spcPct val="90000"/>
              </a:lnSpc>
              <a:spcBef>
                <a:spcPts val="300"/>
              </a:spcBef>
              <a:buSzPct val="100000"/>
            </a:pPr>
            <a:r>
              <a:rPr lang="en-US" sz="950" b="1" dirty="0">
                <a:latin typeface="Arial" panose="020B0604020202020204" pitchFamily="34" charset="0"/>
                <a:sym typeface="+mn-lt"/>
              </a:rPr>
              <a:t>Value proposition</a:t>
            </a:r>
          </a:p>
        </p:txBody>
      </p:sp>
      <p:grpSp>
        <p:nvGrpSpPr>
          <p:cNvPr id="120" name="Group 119"/>
          <p:cNvGrpSpPr/>
          <p:nvPr/>
        </p:nvGrpSpPr>
        <p:grpSpPr>
          <a:xfrm>
            <a:off x="2882478" y="1563671"/>
            <a:ext cx="1932628" cy="360000"/>
            <a:chOff x="1017114" y="1563671"/>
            <a:chExt cx="1932628" cy="360000"/>
          </a:xfrm>
        </p:grpSpPr>
        <p:sp>
          <p:nvSpPr>
            <p:cNvPr id="121" name="RBContent27">
              <a:extLst>
                <a:ext uri="{FF2B5EF4-FFF2-40B4-BE49-F238E27FC236}">
                  <a16:creationId xmlns:a16="http://schemas.microsoft.com/office/drawing/2014/main" id="{C2E6D151-BFC9-42A4-8231-7C9F5E2C4A37}"/>
                </a:ext>
              </a:extLst>
            </p:cNvPr>
            <p:cNvSpPr txBox="1">
              <a:spLocks/>
            </p:cNvSpPr>
            <p:nvPr/>
          </p:nvSpPr>
          <p:spPr>
            <a:xfrm>
              <a:off x="1446985" y="1661725"/>
              <a:ext cx="1502757" cy="197362"/>
            </a:xfrm>
            <a:prstGeom prst="rect">
              <a:avLst/>
            </a:prstGeom>
            <a:noFill/>
            <a:ln w="9525">
              <a:noFill/>
            </a:ln>
          </p:spPr>
          <p:txBody>
            <a:bodyPr vert="horz" wrap="square" lIns="0" tIns="0" rIns="0" bIns="0" rtlCol="0">
              <a:spAutoFit/>
            </a:bodyPr>
            <a:lstStyle/>
            <a:p>
              <a:pPr>
                <a:lnSpc>
                  <a:spcPct val="90000"/>
                </a:lnSpc>
              </a:pPr>
              <a:r>
                <a:rPr lang="en-US" sz="1425" b="1" dirty="0">
                  <a:solidFill>
                    <a:srgbClr val="DE002B"/>
                  </a:solidFill>
                  <a:latin typeface="Arial" panose="020B0604020202020204" pitchFamily="34" charset="0"/>
                </a:rPr>
                <a:t>How do I offer it?</a:t>
              </a:r>
            </a:p>
          </p:txBody>
        </p:sp>
        <p:sp>
          <p:nvSpPr>
            <p:cNvPr id="128" name="RBContent38">
              <a:extLst>
                <a:ext uri="{FF2B5EF4-FFF2-40B4-BE49-F238E27FC236}">
                  <a16:creationId xmlns:a16="http://schemas.microsoft.com/office/drawing/2014/main" id="{64D744B2-5793-454A-B7B4-61D4DBB48BE2}"/>
                </a:ext>
              </a:extLst>
            </p:cNvPr>
            <p:cNvSpPr txBox="1">
              <a:spLocks/>
            </p:cNvSpPr>
            <p:nvPr/>
          </p:nvSpPr>
          <p:spPr>
            <a:xfrm>
              <a:off x="1017114" y="1563671"/>
              <a:ext cx="360000" cy="360000"/>
            </a:xfrm>
            <a:prstGeom prst="ellipse">
              <a:avLst/>
            </a:prstGeom>
            <a:solidFill>
              <a:srgbClr val="DE002B"/>
            </a:solidFill>
            <a:ln w="22225" cmpd="sng">
              <a:solidFill>
                <a:schemeClr val="bg1"/>
              </a:solidFill>
            </a:ln>
          </p:spPr>
          <p:txBody>
            <a:bodyPr vert="horz" wrap="square" lIns="0" tIns="0" rIns="0" bIns="0" rtlCol="0" anchor="ctr" anchorCtr="0">
              <a:noAutofit/>
            </a:bodyPr>
            <a:lstStyle/>
            <a:p>
              <a:pPr algn="ctr">
                <a:lnSpc>
                  <a:spcPct val="90000"/>
                </a:lnSpc>
                <a:spcBef>
                  <a:spcPts val="300"/>
                </a:spcBef>
                <a:buSzPct val="100000"/>
              </a:pPr>
              <a:r>
                <a:rPr lang="de-DE" sz="1900" b="1" dirty="0">
                  <a:solidFill>
                    <a:schemeClr val="bg1"/>
                  </a:solidFill>
                  <a:latin typeface="+mj-lt"/>
                  <a:sym typeface="+mn-lt"/>
                </a:rPr>
                <a:t>2</a:t>
              </a:r>
              <a:endParaRPr lang="en-US" sz="1900" b="1" dirty="0">
                <a:solidFill>
                  <a:schemeClr val="bg1"/>
                </a:solidFill>
                <a:latin typeface="+mj-lt"/>
                <a:sym typeface="+mn-lt"/>
              </a:endParaRPr>
            </a:p>
          </p:txBody>
        </p:sp>
      </p:grpSp>
      <p:grpSp>
        <p:nvGrpSpPr>
          <p:cNvPr id="129" name="Group 128"/>
          <p:cNvGrpSpPr/>
          <p:nvPr/>
        </p:nvGrpSpPr>
        <p:grpSpPr>
          <a:xfrm>
            <a:off x="5195511" y="1563671"/>
            <a:ext cx="3567489" cy="360000"/>
            <a:chOff x="1017114" y="1563671"/>
            <a:chExt cx="3567489" cy="360000"/>
          </a:xfrm>
        </p:grpSpPr>
        <p:sp>
          <p:nvSpPr>
            <p:cNvPr id="130" name="RBContent27">
              <a:extLst>
                <a:ext uri="{FF2B5EF4-FFF2-40B4-BE49-F238E27FC236}">
                  <a16:creationId xmlns:a16="http://schemas.microsoft.com/office/drawing/2014/main" id="{C2E6D151-BFC9-42A4-8231-7C9F5E2C4A37}"/>
                </a:ext>
              </a:extLst>
            </p:cNvPr>
            <p:cNvSpPr txBox="1">
              <a:spLocks/>
            </p:cNvSpPr>
            <p:nvPr/>
          </p:nvSpPr>
          <p:spPr>
            <a:xfrm>
              <a:off x="1446985" y="1661725"/>
              <a:ext cx="3137618" cy="197362"/>
            </a:xfrm>
            <a:prstGeom prst="rect">
              <a:avLst/>
            </a:prstGeom>
            <a:noFill/>
            <a:ln w="9525">
              <a:noFill/>
            </a:ln>
          </p:spPr>
          <p:txBody>
            <a:bodyPr vert="horz" wrap="square" lIns="0" tIns="0" rIns="0" bIns="0" rtlCol="0">
              <a:spAutoFit/>
            </a:bodyPr>
            <a:lstStyle/>
            <a:p>
              <a:pPr>
                <a:lnSpc>
                  <a:spcPct val="90000"/>
                </a:lnSpc>
              </a:pPr>
              <a:r>
                <a:rPr lang="en-US" sz="1425" b="1" dirty="0">
                  <a:solidFill>
                    <a:srgbClr val="DE002B"/>
                  </a:solidFill>
                  <a:latin typeface="Arial" panose="020B0604020202020204" pitchFamily="34" charset="0"/>
                </a:rPr>
                <a:t>What is my operational / org model?</a:t>
              </a:r>
            </a:p>
          </p:txBody>
        </p:sp>
        <p:sp>
          <p:nvSpPr>
            <p:cNvPr id="131" name="RBContent38">
              <a:extLst>
                <a:ext uri="{FF2B5EF4-FFF2-40B4-BE49-F238E27FC236}">
                  <a16:creationId xmlns:a16="http://schemas.microsoft.com/office/drawing/2014/main" id="{64D744B2-5793-454A-B7B4-61D4DBB48BE2}"/>
                </a:ext>
              </a:extLst>
            </p:cNvPr>
            <p:cNvSpPr txBox="1">
              <a:spLocks/>
            </p:cNvSpPr>
            <p:nvPr/>
          </p:nvSpPr>
          <p:spPr>
            <a:xfrm>
              <a:off x="1017114" y="1563671"/>
              <a:ext cx="360000" cy="360000"/>
            </a:xfrm>
            <a:prstGeom prst="ellipse">
              <a:avLst/>
            </a:prstGeom>
            <a:solidFill>
              <a:srgbClr val="DE002B"/>
            </a:solidFill>
            <a:ln w="22225" cmpd="sng">
              <a:solidFill>
                <a:schemeClr val="bg1"/>
              </a:solidFill>
            </a:ln>
          </p:spPr>
          <p:txBody>
            <a:bodyPr vert="horz" wrap="square" lIns="0" tIns="0" rIns="0" bIns="0" rtlCol="0" anchor="ctr" anchorCtr="0">
              <a:noAutofit/>
            </a:bodyPr>
            <a:lstStyle/>
            <a:p>
              <a:pPr algn="ctr">
                <a:lnSpc>
                  <a:spcPct val="90000"/>
                </a:lnSpc>
                <a:spcBef>
                  <a:spcPts val="300"/>
                </a:spcBef>
                <a:buSzPct val="100000"/>
              </a:pPr>
              <a:r>
                <a:rPr lang="de-DE" sz="1900" b="1" dirty="0">
                  <a:solidFill>
                    <a:schemeClr val="bg1"/>
                  </a:solidFill>
                  <a:latin typeface="+mj-lt"/>
                  <a:sym typeface="+mn-lt"/>
                </a:rPr>
                <a:t>3</a:t>
              </a:r>
              <a:endParaRPr lang="en-US" sz="1900" b="1" dirty="0">
                <a:solidFill>
                  <a:schemeClr val="bg1"/>
                </a:solidFill>
                <a:latin typeface="+mj-lt"/>
                <a:sym typeface="+mn-lt"/>
              </a:endParaRPr>
            </a:p>
          </p:txBody>
        </p:sp>
      </p:grpSp>
      <p:grpSp>
        <p:nvGrpSpPr>
          <p:cNvPr id="150" name="Group 18"/>
          <p:cNvGrpSpPr>
            <a:grpSpLocks noChangeAspect="1"/>
          </p:cNvGrpSpPr>
          <p:nvPr/>
        </p:nvGrpSpPr>
        <p:grpSpPr bwMode="auto">
          <a:xfrm>
            <a:off x="3025834" y="3745483"/>
            <a:ext cx="480112" cy="370353"/>
            <a:chOff x="3169" y="1511"/>
            <a:chExt cx="2630" cy="2265"/>
          </a:xfrm>
        </p:grpSpPr>
        <p:sp>
          <p:nvSpPr>
            <p:cNvPr id="151" name="Freeform 20"/>
            <p:cNvSpPr>
              <a:spLocks/>
            </p:cNvSpPr>
            <p:nvPr/>
          </p:nvSpPr>
          <p:spPr bwMode="auto">
            <a:xfrm>
              <a:off x="4546" y="2743"/>
              <a:ext cx="176" cy="195"/>
            </a:xfrm>
            <a:custGeom>
              <a:avLst/>
              <a:gdLst>
                <a:gd name="T0" fmla="*/ 0 w 351"/>
                <a:gd name="T1" fmla="*/ 0 h 389"/>
                <a:gd name="T2" fmla="*/ 110 w 351"/>
                <a:gd name="T3" fmla="*/ 0 h 389"/>
                <a:gd name="T4" fmla="*/ 161 w 351"/>
                <a:gd name="T5" fmla="*/ 1 h 389"/>
                <a:gd name="T6" fmla="*/ 204 w 351"/>
                <a:gd name="T7" fmla="*/ 8 h 389"/>
                <a:gd name="T8" fmla="*/ 242 w 351"/>
                <a:gd name="T9" fmla="*/ 21 h 389"/>
                <a:gd name="T10" fmla="*/ 276 w 351"/>
                <a:gd name="T11" fmla="*/ 37 h 389"/>
                <a:gd name="T12" fmla="*/ 303 w 351"/>
                <a:gd name="T13" fmla="*/ 59 h 389"/>
                <a:gd name="T14" fmla="*/ 324 w 351"/>
                <a:gd name="T15" fmla="*/ 84 h 389"/>
                <a:gd name="T16" fmla="*/ 338 w 351"/>
                <a:gd name="T17" fmla="*/ 115 h 389"/>
                <a:gd name="T18" fmla="*/ 348 w 351"/>
                <a:gd name="T19" fmla="*/ 151 h 389"/>
                <a:gd name="T20" fmla="*/ 351 w 351"/>
                <a:gd name="T21" fmla="*/ 191 h 389"/>
                <a:gd name="T22" fmla="*/ 348 w 351"/>
                <a:gd name="T23" fmla="*/ 233 h 389"/>
                <a:gd name="T24" fmla="*/ 338 w 351"/>
                <a:gd name="T25" fmla="*/ 269 h 389"/>
                <a:gd name="T26" fmla="*/ 324 w 351"/>
                <a:gd name="T27" fmla="*/ 301 h 389"/>
                <a:gd name="T28" fmla="*/ 303 w 351"/>
                <a:gd name="T29" fmla="*/ 327 h 389"/>
                <a:gd name="T30" fmla="*/ 276 w 351"/>
                <a:gd name="T31" fmla="*/ 349 h 389"/>
                <a:gd name="T32" fmla="*/ 242 w 351"/>
                <a:gd name="T33" fmla="*/ 367 h 389"/>
                <a:gd name="T34" fmla="*/ 204 w 351"/>
                <a:gd name="T35" fmla="*/ 380 h 389"/>
                <a:gd name="T36" fmla="*/ 161 w 351"/>
                <a:gd name="T37" fmla="*/ 386 h 389"/>
                <a:gd name="T38" fmla="*/ 110 w 351"/>
                <a:gd name="T39" fmla="*/ 389 h 389"/>
                <a:gd name="T40" fmla="*/ 0 w 351"/>
                <a:gd name="T41" fmla="*/ 389 h 389"/>
                <a:gd name="T42" fmla="*/ 0 w 351"/>
                <a:gd name="T43"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389">
                  <a:moveTo>
                    <a:pt x="0" y="0"/>
                  </a:moveTo>
                  <a:lnTo>
                    <a:pt x="110" y="0"/>
                  </a:lnTo>
                  <a:lnTo>
                    <a:pt x="161" y="1"/>
                  </a:lnTo>
                  <a:lnTo>
                    <a:pt x="204" y="8"/>
                  </a:lnTo>
                  <a:lnTo>
                    <a:pt x="242" y="21"/>
                  </a:lnTo>
                  <a:lnTo>
                    <a:pt x="276" y="37"/>
                  </a:lnTo>
                  <a:lnTo>
                    <a:pt x="303" y="59"/>
                  </a:lnTo>
                  <a:lnTo>
                    <a:pt x="324" y="84"/>
                  </a:lnTo>
                  <a:lnTo>
                    <a:pt x="338" y="115"/>
                  </a:lnTo>
                  <a:lnTo>
                    <a:pt x="348" y="151"/>
                  </a:lnTo>
                  <a:lnTo>
                    <a:pt x="351" y="191"/>
                  </a:lnTo>
                  <a:lnTo>
                    <a:pt x="348" y="233"/>
                  </a:lnTo>
                  <a:lnTo>
                    <a:pt x="338" y="269"/>
                  </a:lnTo>
                  <a:lnTo>
                    <a:pt x="324" y="301"/>
                  </a:lnTo>
                  <a:lnTo>
                    <a:pt x="303" y="327"/>
                  </a:lnTo>
                  <a:lnTo>
                    <a:pt x="276" y="349"/>
                  </a:lnTo>
                  <a:lnTo>
                    <a:pt x="242" y="367"/>
                  </a:lnTo>
                  <a:lnTo>
                    <a:pt x="204" y="380"/>
                  </a:lnTo>
                  <a:lnTo>
                    <a:pt x="161" y="386"/>
                  </a:lnTo>
                  <a:lnTo>
                    <a:pt x="110" y="389"/>
                  </a:lnTo>
                  <a:lnTo>
                    <a:pt x="0" y="389"/>
                  </a:lnTo>
                  <a:lnTo>
                    <a:pt x="0" y="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sp>
          <p:nvSpPr>
            <p:cNvPr id="152" name="Freeform 21"/>
            <p:cNvSpPr>
              <a:spLocks/>
            </p:cNvSpPr>
            <p:nvPr/>
          </p:nvSpPr>
          <p:spPr bwMode="auto">
            <a:xfrm>
              <a:off x="4919" y="2745"/>
              <a:ext cx="175" cy="195"/>
            </a:xfrm>
            <a:custGeom>
              <a:avLst/>
              <a:gdLst>
                <a:gd name="T0" fmla="*/ 0 w 351"/>
                <a:gd name="T1" fmla="*/ 0 h 391"/>
                <a:gd name="T2" fmla="*/ 110 w 351"/>
                <a:gd name="T3" fmla="*/ 0 h 391"/>
                <a:gd name="T4" fmla="*/ 161 w 351"/>
                <a:gd name="T5" fmla="*/ 3 h 391"/>
                <a:gd name="T6" fmla="*/ 206 w 351"/>
                <a:gd name="T7" fmla="*/ 10 h 391"/>
                <a:gd name="T8" fmla="*/ 244 w 351"/>
                <a:gd name="T9" fmla="*/ 22 h 391"/>
                <a:gd name="T10" fmla="*/ 276 w 351"/>
                <a:gd name="T11" fmla="*/ 38 h 391"/>
                <a:gd name="T12" fmla="*/ 303 w 351"/>
                <a:gd name="T13" fmla="*/ 61 h 391"/>
                <a:gd name="T14" fmla="*/ 324 w 351"/>
                <a:gd name="T15" fmla="*/ 86 h 391"/>
                <a:gd name="T16" fmla="*/ 338 w 351"/>
                <a:gd name="T17" fmla="*/ 116 h 391"/>
                <a:gd name="T18" fmla="*/ 348 w 351"/>
                <a:gd name="T19" fmla="*/ 152 h 391"/>
                <a:gd name="T20" fmla="*/ 351 w 351"/>
                <a:gd name="T21" fmla="*/ 193 h 391"/>
                <a:gd name="T22" fmla="*/ 348 w 351"/>
                <a:gd name="T23" fmla="*/ 235 h 391"/>
                <a:gd name="T24" fmla="*/ 338 w 351"/>
                <a:gd name="T25" fmla="*/ 270 h 391"/>
                <a:gd name="T26" fmla="*/ 324 w 351"/>
                <a:gd name="T27" fmla="*/ 302 h 391"/>
                <a:gd name="T28" fmla="*/ 303 w 351"/>
                <a:gd name="T29" fmla="*/ 329 h 391"/>
                <a:gd name="T30" fmla="*/ 276 w 351"/>
                <a:gd name="T31" fmla="*/ 351 h 391"/>
                <a:gd name="T32" fmla="*/ 244 w 351"/>
                <a:gd name="T33" fmla="*/ 369 h 391"/>
                <a:gd name="T34" fmla="*/ 206 w 351"/>
                <a:gd name="T35" fmla="*/ 380 h 391"/>
                <a:gd name="T36" fmla="*/ 161 w 351"/>
                <a:gd name="T37" fmla="*/ 388 h 391"/>
                <a:gd name="T38" fmla="*/ 110 w 351"/>
                <a:gd name="T39" fmla="*/ 391 h 391"/>
                <a:gd name="T40" fmla="*/ 0 w 351"/>
                <a:gd name="T41" fmla="*/ 391 h 391"/>
                <a:gd name="T42" fmla="*/ 0 w 351"/>
                <a:gd name="T43"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391">
                  <a:moveTo>
                    <a:pt x="0" y="0"/>
                  </a:moveTo>
                  <a:lnTo>
                    <a:pt x="110" y="0"/>
                  </a:lnTo>
                  <a:lnTo>
                    <a:pt x="161" y="3"/>
                  </a:lnTo>
                  <a:lnTo>
                    <a:pt x="206" y="10"/>
                  </a:lnTo>
                  <a:lnTo>
                    <a:pt x="244" y="22"/>
                  </a:lnTo>
                  <a:lnTo>
                    <a:pt x="276" y="38"/>
                  </a:lnTo>
                  <a:lnTo>
                    <a:pt x="303" y="61"/>
                  </a:lnTo>
                  <a:lnTo>
                    <a:pt x="324" y="86"/>
                  </a:lnTo>
                  <a:lnTo>
                    <a:pt x="338" y="116"/>
                  </a:lnTo>
                  <a:lnTo>
                    <a:pt x="348" y="152"/>
                  </a:lnTo>
                  <a:lnTo>
                    <a:pt x="351" y="193"/>
                  </a:lnTo>
                  <a:lnTo>
                    <a:pt x="348" y="235"/>
                  </a:lnTo>
                  <a:lnTo>
                    <a:pt x="338" y="270"/>
                  </a:lnTo>
                  <a:lnTo>
                    <a:pt x="324" y="302"/>
                  </a:lnTo>
                  <a:lnTo>
                    <a:pt x="303" y="329"/>
                  </a:lnTo>
                  <a:lnTo>
                    <a:pt x="276" y="351"/>
                  </a:lnTo>
                  <a:lnTo>
                    <a:pt x="244" y="369"/>
                  </a:lnTo>
                  <a:lnTo>
                    <a:pt x="206" y="380"/>
                  </a:lnTo>
                  <a:lnTo>
                    <a:pt x="161" y="388"/>
                  </a:lnTo>
                  <a:lnTo>
                    <a:pt x="110" y="391"/>
                  </a:lnTo>
                  <a:lnTo>
                    <a:pt x="0" y="391"/>
                  </a:lnTo>
                  <a:lnTo>
                    <a:pt x="0" y="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sp>
          <p:nvSpPr>
            <p:cNvPr id="153" name="Freeform 22"/>
            <p:cNvSpPr>
              <a:spLocks/>
            </p:cNvSpPr>
            <p:nvPr/>
          </p:nvSpPr>
          <p:spPr bwMode="auto">
            <a:xfrm>
              <a:off x="4113" y="2798"/>
              <a:ext cx="143" cy="156"/>
            </a:xfrm>
            <a:custGeom>
              <a:avLst/>
              <a:gdLst>
                <a:gd name="T0" fmla="*/ 142 w 285"/>
                <a:gd name="T1" fmla="*/ 0 h 311"/>
                <a:gd name="T2" fmla="*/ 285 w 285"/>
                <a:gd name="T3" fmla="*/ 311 h 311"/>
                <a:gd name="T4" fmla="*/ 0 w 285"/>
                <a:gd name="T5" fmla="*/ 311 h 311"/>
                <a:gd name="T6" fmla="*/ 142 w 285"/>
                <a:gd name="T7" fmla="*/ 0 h 311"/>
              </a:gdLst>
              <a:ahLst/>
              <a:cxnLst>
                <a:cxn ang="0">
                  <a:pos x="T0" y="T1"/>
                </a:cxn>
                <a:cxn ang="0">
                  <a:pos x="T2" y="T3"/>
                </a:cxn>
                <a:cxn ang="0">
                  <a:pos x="T4" y="T5"/>
                </a:cxn>
                <a:cxn ang="0">
                  <a:pos x="T6" y="T7"/>
                </a:cxn>
              </a:cxnLst>
              <a:rect l="0" t="0" r="r" b="b"/>
              <a:pathLst>
                <a:path w="285" h="311">
                  <a:moveTo>
                    <a:pt x="142" y="0"/>
                  </a:moveTo>
                  <a:lnTo>
                    <a:pt x="285" y="311"/>
                  </a:lnTo>
                  <a:lnTo>
                    <a:pt x="0" y="311"/>
                  </a:lnTo>
                  <a:lnTo>
                    <a:pt x="142" y="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sp>
          <p:nvSpPr>
            <p:cNvPr id="154" name="Freeform 23"/>
            <p:cNvSpPr>
              <a:spLocks noEditPoints="1"/>
            </p:cNvSpPr>
            <p:nvPr/>
          </p:nvSpPr>
          <p:spPr bwMode="auto">
            <a:xfrm>
              <a:off x="3169" y="1511"/>
              <a:ext cx="2630" cy="2265"/>
            </a:xfrm>
            <a:custGeom>
              <a:avLst/>
              <a:gdLst>
                <a:gd name="T0" fmla="*/ 3340 w 5261"/>
                <a:gd name="T1" fmla="*/ 2387 h 4530"/>
                <a:gd name="T2" fmla="*/ 3420 w 5261"/>
                <a:gd name="T3" fmla="*/ 3305 h 4530"/>
                <a:gd name="T4" fmla="*/ 3500 w 5261"/>
                <a:gd name="T5" fmla="*/ 3017 h 4530"/>
                <a:gd name="T6" fmla="*/ 3883 w 5261"/>
                <a:gd name="T7" fmla="*/ 2938 h 4530"/>
                <a:gd name="T8" fmla="*/ 4010 w 5261"/>
                <a:gd name="T9" fmla="*/ 2660 h 4530"/>
                <a:gd name="T10" fmla="*/ 3883 w 5261"/>
                <a:gd name="T11" fmla="*/ 2386 h 4530"/>
                <a:gd name="T12" fmla="*/ 3420 w 5261"/>
                <a:gd name="T13" fmla="*/ 2307 h 4530"/>
                <a:gd name="T14" fmla="*/ 4206 w 5261"/>
                <a:gd name="T15" fmla="*/ 2376 h 4530"/>
                <a:gd name="T16" fmla="*/ 4114 w 5261"/>
                <a:gd name="T17" fmla="*/ 2615 h 4530"/>
                <a:gd name="T18" fmla="*/ 4232 w 5261"/>
                <a:gd name="T19" fmla="*/ 2797 h 4530"/>
                <a:gd name="T20" fmla="*/ 4423 w 5261"/>
                <a:gd name="T21" fmla="*/ 2877 h 4530"/>
                <a:gd name="T22" fmla="*/ 4602 w 5261"/>
                <a:gd name="T23" fmla="*/ 2971 h 4530"/>
                <a:gd name="T24" fmla="*/ 4564 w 5261"/>
                <a:gd name="T25" fmla="*/ 3089 h 4530"/>
                <a:gd name="T26" fmla="*/ 4391 w 5261"/>
                <a:gd name="T27" fmla="*/ 3113 h 4530"/>
                <a:gd name="T28" fmla="*/ 4200 w 5261"/>
                <a:gd name="T29" fmla="*/ 3016 h 4530"/>
                <a:gd name="T30" fmla="*/ 4084 w 5261"/>
                <a:gd name="T31" fmla="*/ 3072 h 4530"/>
                <a:gd name="T32" fmla="*/ 4227 w 5261"/>
                <a:gd name="T33" fmla="*/ 3230 h 4530"/>
                <a:gd name="T34" fmla="*/ 4545 w 5261"/>
                <a:gd name="T35" fmla="*/ 3263 h 4530"/>
                <a:gd name="T36" fmla="*/ 4755 w 5261"/>
                <a:gd name="T37" fmla="*/ 3104 h 4530"/>
                <a:gd name="T38" fmla="*/ 4728 w 5261"/>
                <a:gd name="T39" fmla="*/ 2869 h 4530"/>
                <a:gd name="T40" fmla="*/ 4564 w 5261"/>
                <a:gd name="T41" fmla="*/ 2754 h 4530"/>
                <a:gd name="T42" fmla="*/ 4345 w 5261"/>
                <a:gd name="T43" fmla="*/ 2679 h 4530"/>
                <a:gd name="T44" fmla="*/ 4273 w 5261"/>
                <a:gd name="T45" fmla="*/ 2545 h 4530"/>
                <a:gd name="T46" fmla="*/ 4399 w 5261"/>
                <a:gd name="T47" fmla="*/ 2467 h 4530"/>
                <a:gd name="T48" fmla="*/ 4607 w 5261"/>
                <a:gd name="T49" fmla="*/ 2496 h 4530"/>
                <a:gd name="T50" fmla="*/ 4747 w 5261"/>
                <a:gd name="T51" fmla="*/ 2488 h 4530"/>
                <a:gd name="T52" fmla="*/ 4677 w 5261"/>
                <a:gd name="T53" fmla="*/ 2352 h 4530"/>
                <a:gd name="T54" fmla="*/ 2650 w 5261"/>
                <a:gd name="T55" fmla="*/ 2307 h 4530"/>
                <a:gd name="T56" fmla="*/ 2600 w 5261"/>
                <a:gd name="T57" fmla="*/ 3246 h 4530"/>
                <a:gd name="T58" fmla="*/ 2723 w 5261"/>
                <a:gd name="T59" fmla="*/ 3284 h 4530"/>
                <a:gd name="T60" fmla="*/ 2930 w 5261"/>
                <a:gd name="T61" fmla="*/ 3009 h 4530"/>
                <a:gd name="T62" fmla="*/ 3206 w 5261"/>
                <a:gd name="T63" fmla="*/ 2860 h 4530"/>
                <a:gd name="T64" fmla="*/ 3249 w 5261"/>
                <a:gd name="T65" fmla="*/ 2545 h 4530"/>
                <a:gd name="T66" fmla="*/ 3045 w 5261"/>
                <a:gd name="T67" fmla="*/ 2333 h 4530"/>
                <a:gd name="T68" fmla="*/ 2007 w 5261"/>
                <a:gd name="T69" fmla="*/ 2307 h 4530"/>
                <a:gd name="T70" fmla="*/ 1570 w 5261"/>
                <a:gd name="T71" fmla="*/ 3236 h 4530"/>
                <a:gd name="T72" fmla="*/ 1670 w 5261"/>
                <a:gd name="T73" fmla="*/ 3297 h 4530"/>
                <a:gd name="T74" fmla="*/ 2345 w 5261"/>
                <a:gd name="T75" fmla="*/ 3254 h 4530"/>
                <a:gd name="T76" fmla="*/ 2472 w 5261"/>
                <a:gd name="T77" fmla="*/ 3278 h 4530"/>
                <a:gd name="T78" fmla="*/ 2090 w 5261"/>
                <a:gd name="T79" fmla="*/ 2330 h 4530"/>
                <a:gd name="T80" fmla="*/ 1077 w 5261"/>
                <a:gd name="T81" fmla="*/ 3954 h 4530"/>
                <a:gd name="T82" fmla="*/ 1164 w 5261"/>
                <a:gd name="T83" fmla="*/ 1093 h 4530"/>
                <a:gd name="T84" fmla="*/ 313 w 5261"/>
                <a:gd name="T85" fmla="*/ 311 h 4530"/>
                <a:gd name="T86" fmla="*/ 544 w 5261"/>
                <a:gd name="T87" fmla="*/ 656 h 4530"/>
                <a:gd name="T88" fmla="*/ 814 w 5261"/>
                <a:gd name="T89" fmla="*/ 501 h 4530"/>
                <a:gd name="T90" fmla="*/ 4240 w 5261"/>
                <a:gd name="T91" fmla="*/ 5 h 4530"/>
                <a:gd name="T92" fmla="*/ 4476 w 5261"/>
                <a:gd name="T93" fmla="*/ 203 h 4530"/>
                <a:gd name="T94" fmla="*/ 4795 w 5261"/>
                <a:gd name="T95" fmla="*/ 520 h 4530"/>
                <a:gd name="T96" fmla="*/ 4993 w 5261"/>
                <a:gd name="T97" fmla="*/ 758 h 4530"/>
                <a:gd name="T98" fmla="*/ 5203 w 5261"/>
                <a:gd name="T99" fmla="*/ 1111 h 4530"/>
                <a:gd name="T100" fmla="*/ 5258 w 5261"/>
                <a:gd name="T101" fmla="*/ 4410 h 4530"/>
                <a:gd name="T102" fmla="*/ 5104 w 5261"/>
                <a:gd name="T103" fmla="*/ 4530 h 4530"/>
                <a:gd name="T104" fmla="*/ 1093 w 5261"/>
                <a:gd name="T105" fmla="*/ 4442 h 4530"/>
                <a:gd name="T106" fmla="*/ 705 w 5261"/>
                <a:gd name="T107" fmla="*/ 4248 h 4530"/>
                <a:gd name="T108" fmla="*/ 506 w 5261"/>
                <a:gd name="T109" fmla="*/ 4011 h 4530"/>
                <a:gd name="T110" fmla="*/ 155 w 5261"/>
                <a:gd name="T111" fmla="*/ 3723 h 4530"/>
                <a:gd name="T112" fmla="*/ 0 w 5261"/>
                <a:gd name="T113" fmla="*/ 3453 h 4530"/>
                <a:gd name="T114" fmla="*/ 112 w 5261"/>
                <a:gd name="T115" fmla="*/ 74 h 4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61" h="4530">
                  <a:moveTo>
                    <a:pt x="3420" y="2307"/>
                  </a:moveTo>
                  <a:lnTo>
                    <a:pt x="3394" y="2312"/>
                  </a:lnTo>
                  <a:lnTo>
                    <a:pt x="3374" y="2323"/>
                  </a:lnTo>
                  <a:lnTo>
                    <a:pt x="3356" y="2341"/>
                  </a:lnTo>
                  <a:lnTo>
                    <a:pt x="3345" y="2362"/>
                  </a:lnTo>
                  <a:lnTo>
                    <a:pt x="3340" y="2387"/>
                  </a:lnTo>
                  <a:lnTo>
                    <a:pt x="3340" y="3225"/>
                  </a:lnTo>
                  <a:lnTo>
                    <a:pt x="3345" y="3250"/>
                  </a:lnTo>
                  <a:lnTo>
                    <a:pt x="3356" y="3271"/>
                  </a:lnTo>
                  <a:lnTo>
                    <a:pt x="3374" y="3289"/>
                  </a:lnTo>
                  <a:lnTo>
                    <a:pt x="3394" y="3300"/>
                  </a:lnTo>
                  <a:lnTo>
                    <a:pt x="3420" y="3305"/>
                  </a:lnTo>
                  <a:lnTo>
                    <a:pt x="3446" y="3300"/>
                  </a:lnTo>
                  <a:lnTo>
                    <a:pt x="3468" y="3289"/>
                  </a:lnTo>
                  <a:lnTo>
                    <a:pt x="3485" y="3271"/>
                  </a:lnTo>
                  <a:lnTo>
                    <a:pt x="3497" y="3250"/>
                  </a:lnTo>
                  <a:lnTo>
                    <a:pt x="3500" y="3225"/>
                  </a:lnTo>
                  <a:lnTo>
                    <a:pt x="3500" y="3017"/>
                  </a:lnTo>
                  <a:lnTo>
                    <a:pt x="3610" y="3017"/>
                  </a:lnTo>
                  <a:lnTo>
                    <a:pt x="3675" y="3014"/>
                  </a:lnTo>
                  <a:lnTo>
                    <a:pt x="3736" y="3003"/>
                  </a:lnTo>
                  <a:lnTo>
                    <a:pt x="3790" y="2987"/>
                  </a:lnTo>
                  <a:lnTo>
                    <a:pt x="3840" y="2965"/>
                  </a:lnTo>
                  <a:lnTo>
                    <a:pt x="3883" y="2938"/>
                  </a:lnTo>
                  <a:lnTo>
                    <a:pt x="3921" y="2904"/>
                  </a:lnTo>
                  <a:lnTo>
                    <a:pt x="3951" y="2864"/>
                  </a:lnTo>
                  <a:lnTo>
                    <a:pt x="3977" y="2820"/>
                  </a:lnTo>
                  <a:lnTo>
                    <a:pt x="3994" y="2772"/>
                  </a:lnTo>
                  <a:lnTo>
                    <a:pt x="4005" y="2718"/>
                  </a:lnTo>
                  <a:lnTo>
                    <a:pt x="4010" y="2660"/>
                  </a:lnTo>
                  <a:lnTo>
                    <a:pt x="4005" y="2603"/>
                  </a:lnTo>
                  <a:lnTo>
                    <a:pt x="3994" y="2550"/>
                  </a:lnTo>
                  <a:lnTo>
                    <a:pt x="3977" y="2502"/>
                  </a:lnTo>
                  <a:lnTo>
                    <a:pt x="3951" y="2457"/>
                  </a:lnTo>
                  <a:lnTo>
                    <a:pt x="3921" y="2419"/>
                  </a:lnTo>
                  <a:lnTo>
                    <a:pt x="3883" y="2386"/>
                  </a:lnTo>
                  <a:lnTo>
                    <a:pt x="3840" y="2359"/>
                  </a:lnTo>
                  <a:lnTo>
                    <a:pt x="3790" y="2336"/>
                  </a:lnTo>
                  <a:lnTo>
                    <a:pt x="3736" y="2320"/>
                  </a:lnTo>
                  <a:lnTo>
                    <a:pt x="3675" y="2311"/>
                  </a:lnTo>
                  <a:lnTo>
                    <a:pt x="3610" y="2307"/>
                  </a:lnTo>
                  <a:lnTo>
                    <a:pt x="3420" y="2307"/>
                  </a:lnTo>
                  <a:close/>
                  <a:moveTo>
                    <a:pt x="4457" y="2303"/>
                  </a:moveTo>
                  <a:lnTo>
                    <a:pt x="4398" y="2306"/>
                  </a:lnTo>
                  <a:lnTo>
                    <a:pt x="4342" y="2315"/>
                  </a:lnTo>
                  <a:lnTo>
                    <a:pt x="4291" y="2331"/>
                  </a:lnTo>
                  <a:lnTo>
                    <a:pt x="4246" y="2351"/>
                  </a:lnTo>
                  <a:lnTo>
                    <a:pt x="4206" y="2376"/>
                  </a:lnTo>
                  <a:lnTo>
                    <a:pt x="4173" y="2406"/>
                  </a:lnTo>
                  <a:lnTo>
                    <a:pt x="4146" y="2441"/>
                  </a:lnTo>
                  <a:lnTo>
                    <a:pt x="4127" y="2480"/>
                  </a:lnTo>
                  <a:lnTo>
                    <a:pt x="4115" y="2523"/>
                  </a:lnTo>
                  <a:lnTo>
                    <a:pt x="4111" y="2569"/>
                  </a:lnTo>
                  <a:lnTo>
                    <a:pt x="4114" y="2615"/>
                  </a:lnTo>
                  <a:lnTo>
                    <a:pt x="4123" y="2657"/>
                  </a:lnTo>
                  <a:lnTo>
                    <a:pt x="4136" y="2694"/>
                  </a:lnTo>
                  <a:lnTo>
                    <a:pt x="4155" y="2725"/>
                  </a:lnTo>
                  <a:lnTo>
                    <a:pt x="4178" y="2753"/>
                  </a:lnTo>
                  <a:lnTo>
                    <a:pt x="4203" y="2777"/>
                  </a:lnTo>
                  <a:lnTo>
                    <a:pt x="4232" y="2797"/>
                  </a:lnTo>
                  <a:lnTo>
                    <a:pt x="4262" y="2816"/>
                  </a:lnTo>
                  <a:lnTo>
                    <a:pt x="4294" y="2832"/>
                  </a:lnTo>
                  <a:lnTo>
                    <a:pt x="4328" y="2845"/>
                  </a:lnTo>
                  <a:lnTo>
                    <a:pt x="4360" y="2856"/>
                  </a:lnTo>
                  <a:lnTo>
                    <a:pt x="4393" y="2867"/>
                  </a:lnTo>
                  <a:lnTo>
                    <a:pt x="4423" y="2877"/>
                  </a:lnTo>
                  <a:lnTo>
                    <a:pt x="4473" y="2893"/>
                  </a:lnTo>
                  <a:lnTo>
                    <a:pt x="4514" y="2907"/>
                  </a:lnTo>
                  <a:lnTo>
                    <a:pt x="4548" y="2922"/>
                  </a:lnTo>
                  <a:lnTo>
                    <a:pt x="4572" y="2936"/>
                  </a:lnTo>
                  <a:lnTo>
                    <a:pt x="4591" y="2952"/>
                  </a:lnTo>
                  <a:lnTo>
                    <a:pt x="4602" y="2971"/>
                  </a:lnTo>
                  <a:lnTo>
                    <a:pt x="4610" y="2992"/>
                  </a:lnTo>
                  <a:lnTo>
                    <a:pt x="4612" y="3016"/>
                  </a:lnTo>
                  <a:lnTo>
                    <a:pt x="4608" y="3040"/>
                  </a:lnTo>
                  <a:lnTo>
                    <a:pt x="4597" y="3059"/>
                  </a:lnTo>
                  <a:lnTo>
                    <a:pt x="4583" y="3075"/>
                  </a:lnTo>
                  <a:lnTo>
                    <a:pt x="4564" y="3089"/>
                  </a:lnTo>
                  <a:lnTo>
                    <a:pt x="4540" y="3099"/>
                  </a:lnTo>
                  <a:lnTo>
                    <a:pt x="4514" y="3107"/>
                  </a:lnTo>
                  <a:lnTo>
                    <a:pt x="4487" y="3112"/>
                  </a:lnTo>
                  <a:lnTo>
                    <a:pt x="4460" y="3115"/>
                  </a:lnTo>
                  <a:lnTo>
                    <a:pt x="4431" y="3116"/>
                  </a:lnTo>
                  <a:lnTo>
                    <a:pt x="4391" y="3113"/>
                  </a:lnTo>
                  <a:lnTo>
                    <a:pt x="4353" y="3105"/>
                  </a:lnTo>
                  <a:lnTo>
                    <a:pt x="4315" y="3092"/>
                  </a:lnTo>
                  <a:lnTo>
                    <a:pt x="4278" y="3076"/>
                  </a:lnTo>
                  <a:lnTo>
                    <a:pt x="4246" y="3056"/>
                  </a:lnTo>
                  <a:lnTo>
                    <a:pt x="4219" y="3032"/>
                  </a:lnTo>
                  <a:lnTo>
                    <a:pt x="4200" y="3016"/>
                  </a:lnTo>
                  <a:lnTo>
                    <a:pt x="4176" y="3008"/>
                  </a:lnTo>
                  <a:lnTo>
                    <a:pt x="4152" y="3006"/>
                  </a:lnTo>
                  <a:lnTo>
                    <a:pt x="4128" y="3014"/>
                  </a:lnTo>
                  <a:lnTo>
                    <a:pt x="4108" y="3029"/>
                  </a:lnTo>
                  <a:lnTo>
                    <a:pt x="4092" y="3048"/>
                  </a:lnTo>
                  <a:lnTo>
                    <a:pt x="4084" y="3072"/>
                  </a:lnTo>
                  <a:lnTo>
                    <a:pt x="4082" y="3096"/>
                  </a:lnTo>
                  <a:lnTo>
                    <a:pt x="4090" y="3120"/>
                  </a:lnTo>
                  <a:lnTo>
                    <a:pt x="4104" y="3140"/>
                  </a:lnTo>
                  <a:lnTo>
                    <a:pt x="4141" y="3174"/>
                  </a:lnTo>
                  <a:lnTo>
                    <a:pt x="4182" y="3204"/>
                  </a:lnTo>
                  <a:lnTo>
                    <a:pt x="4227" y="3230"/>
                  </a:lnTo>
                  <a:lnTo>
                    <a:pt x="4275" y="3249"/>
                  </a:lnTo>
                  <a:lnTo>
                    <a:pt x="4326" y="3263"/>
                  </a:lnTo>
                  <a:lnTo>
                    <a:pt x="4379" y="3273"/>
                  </a:lnTo>
                  <a:lnTo>
                    <a:pt x="4431" y="3276"/>
                  </a:lnTo>
                  <a:lnTo>
                    <a:pt x="4490" y="3273"/>
                  </a:lnTo>
                  <a:lnTo>
                    <a:pt x="4545" y="3263"/>
                  </a:lnTo>
                  <a:lnTo>
                    <a:pt x="4594" y="3249"/>
                  </a:lnTo>
                  <a:lnTo>
                    <a:pt x="4639" y="3230"/>
                  </a:lnTo>
                  <a:lnTo>
                    <a:pt x="4677" y="3204"/>
                  </a:lnTo>
                  <a:lnTo>
                    <a:pt x="4710" y="3175"/>
                  </a:lnTo>
                  <a:lnTo>
                    <a:pt x="4736" y="3142"/>
                  </a:lnTo>
                  <a:lnTo>
                    <a:pt x="4755" y="3104"/>
                  </a:lnTo>
                  <a:lnTo>
                    <a:pt x="4766" y="3062"/>
                  </a:lnTo>
                  <a:lnTo>
                    <a:pt x="4771" y="3017"/>
                  </a:lnTo>
                  <a:lnTo>
                    <a:pt x="4768" y="2973"/>
                  </a:lnTo>
                  <a:lnTo>
                    <a:pt x="4760" y="2934"/>
                  </a:lnTo>
                  <a:lnTo>
                    <a:pt x="4747" y="2899"/>
                  </a:lnTo>
                  <a:lnTo>
                    <a:pt x="4728" y="2869"/>
                  </a:lnTo>
                  <a:lnTo>
                    <a:pt x="4707" y="2844"/>
                  </a:lnTo>
                  <a:lnTo>
                    <a:pt x="4682" y="2820"/>
                  </a:lnTo>
                  <a:lnTo>
                    <a:pt x="4655" y="2800"/>
                  </a:lnTo>
                  <a:lnTo>
                    <a:pt x="4626" y="2783"/>
                  </a:lnTo>
                  <a:lnTo>
                    <a:pt x="4594" y="2769"/>
                  </a:lnTo>
                  <a:lnTo>
                    <a:pt x="4564" y="2754"/>
                  </a:lnTo>
                  <a:lnTo>
                    <a:pt x="4532" y="2743"/>
                  </a:lnTo>
                  <a:lnTo>
                    <a:pt x="4500" y="2733"/>
                  </a:lnTo>
                  <a:lnTo>
                    <a:pt x="4470" y="2724"/>
                  </a:lnTo>
                  <a:lnTo>
                    <a:pt x="4420" y="2708"/>
                  </a:lnTo>
                  <a:lnTo>
                    <a:pt x="4379" y="2694"/>
                  </a:lnTo>
                  <a:lnTo>
                    <a:pt x="4345" y="2679"/>
                  </a:lnTo>
                  <a:lnTo>
                    <a:pt x="4316" y="2663"/>
                  </a:lnTo>
                  <a:lnTo>
                    <a:pt x="4296" y="2644"/>
                  </a:lnTo>
                  <a:lnTo>
                    <a:pt x="4281" y="2623"/>
                  </a:lnTo>
                  <a:lnTo>
                    <a:pt x="4273" y="2598"/>
                  </a:lnTo>
                  <a:lnTo>
                    <a:pt x="4270" y="2569"/>
                  </a:lnTo>
                  <a:lnTo>
                    <a:pt x="4273" y="2545"/>
                  </a:lnTo>
                  <a:lnTo>
                    <a:pt x="4285" y="2524"/>
                  </a:lnTo>
                  <a:lnTo>
                    <a:pt x="4301" y="2507"/>
                  </a:lnTo>
                  <a:lnTo>
                    <a:pt x="4320" y="2493"/>
                  </a:lnTo>
                  <a:lnTo>
                    <a:pt x="4344" y="2481"/>
                  </a:lnTo>
                  <a:lnTo>
                    <a:pt x="4371" y="2473"/>
                  </a:lnTo>
                  <a:lnTo>
                    <a:pt x="4399" y="2467"/>
                  </a:lnTo>
                  <a:lnTo>
                    <a:pt x="4428" y="2464"/>
                  </a:lnTo>
                  <a:lnTo>
                    <a:pt x="4457" y="2464"/>
                  </a:lnTo>
                  <a:lnTo>
                    <a:pt x="4495" y="2465"/>
                  </a:lnTo>
                  <a:lnTo>
                    <a:pt x="4535" y="2472"/>
                  </a:lnTo>
                  <a:lnTo>
                    <a:pt x="4572" y="2481"/>
                  </a:lnTo>
                  <a:lnTo>
                    <a:pt x="4607" y="2496"/>
                  </a:lnTo>
                  <a:lnTo>
                    <a:pt x="4637" y="2512"/>
                  </a:lnTo>
                  <a:lnTo>
                    <a:pt x="4661" y="2521"/>
                  </a:lnTo>
                  <a:lnTo>
                    <a:pt x="4685" y="2524"/>
                  </a:lnTo>
                  <a:lnTo>
                    <a:pt x="4709" y="2518"/>
                  </a:lnTo>
                  <a:lnTo>
                    <a:pt x="4730" y="2507"/>
                  </a:lnTo>
                  <a:lnTo>
                    <a:pt x="4747" y="2488"/>
                  </a:lnTo>
                  <a:lnTo>
                    <a:pt x="4757" y="2464"/>
                  </a:lnTo>
                  <a:lnTo>
                    <a:pt x="4760" y="2440"/>
                  </a:lnTo>
                  <a:lnTo>
                    <a:pt x="4755" y="2416"/>
                  </a:lnTo>
                  <a:lnTo>
                    <a:pt x="4742" y="2394"/>
                  </a:lnTo>
                  <a:lnTo>
                    <a:pt x="4723" y="2378"/>
                  </a:lnTo>
                  <a:lnTo>
                    <a:pt x="4677" y="2352"/>
                  </a:lnTo>
                  <a:lnTo>
                    <a:pt x="4626" y="2331"/>
                  </a:lnTo>
                  <a:lnTo>
                    <a:pt x="4572" y="2317"/>
                  </a:lnTo>
                  <a:lnTo>
                    <a:pt x="4514" y="2307"/>
                  </a:lnTo>
                  <a:lnTo>
                    <a:pt x="4457" y="2303"/>
                  </a:lnTo>
                  <a:close/>
                  <a:moveTo>
                    <a:pt x="2675" y="2303"/>
                  </a:moveTo>
                  <a:lnTo>
                    <a:pt x="2650" y="2307"/>
                  </a:lnTo>
                  <a:lnTo>
                    <a:pt x="2629" y="2319"/>
                  </a:lnTo>
                  <a:lnTo>
                    <a:pt x="2611" y="2336"/>
                  </a:lnTo>
                  <a:lnTo>
                    <a:pt x="2600" y="2359"/>
                  </a:lnTo>
                  <a:lnTo>
                    <a:pt x="2595" y="2382"/>
                  </a:lnTo>
                  <a:lnTo>
                    <a:pt x="2595" y="3220"/>
                  </a:lnTo>
                  <a:lnTo>
                    <a:pt x="2600" y="3246"/>
                  </a:lnTo>
                  <a:lnTo>
                    <a:pt x="2611" y="3268"/>
                  </a:lnTo>
                  <a:lnTo>
                    <a:pt x="2629" y="3284"/>
                  </a:lnTo>
                  <a:lnTo>
                    <a:pt x="2650" y="3295"/>
                  </a:lnTo>
                  <a:lnTo>
                    <a:pt x="2675" y="3300"/>
                  </a:lnTo>
                  <a:lnTo>
                    <a:pt x="2701" y="3295"/>
                  </a:lnTo>
                  <a:lnTo>
                    <a:pt x="2723" y="3284"/>
                  </a:lnTo>
                  <a:lnTo>
                    <a:pt x="2740" y="3268"/>
                  </a:lnTo>
                  <a:lnTo>
                    <a:pt x="2752" y="3246"/>
                  </a:lnTo>
                  <a:lnTo>
                    <a:pt x="2755" y="3220"/>
                  </a:lnTo>
                  <a:lnTo>
                    <a:pt x="2755" y="3013"/>
                  </a:lnTo>
                  <a:lnTo>
                    <a:pt x="2865" y="3013"/>
                  </a:lnTo>
                  <a:lnTo>
                    <a:pt x="2930" y="3009"/>
                  </a:lnTo>
                  <a:lnTo>
                    <a:pt x="2989" y="3000"/>
                  </a:lnTo>
                  <a:lnTo>
                    <a:pt x="3045" y="2982"/>
                  </a:lnTo>
                  <a:lnTo>
                    <a:pt x="3095" y="2960"/>
                  </a:lnTo>
                  <a:lnTo>
                    <a:pt x="3138" y="2933"/>
                  </a:lnTo>
                  <a:lnTo>
                    <a:pt x="3176" y="2899"/>
                  </a:lnTo>
                  <a:lnTo>
                    <a:pt x="3206" y="2860"/>
                  </a:lnTo>
                  <a:lnTo>
                    <a:pt x="3232" y="2816"/>
                  </a:lnTo>
                  <a:lnTo>
                    <a:pt x="3249" y="2767"/>
                  </a:lnTo>
                  <a:lnTo>
                    <a:pt x="3260" y="2713"/>
                  </a:lnTo>
                  <a:lnTo>
                    <a:pt x="3265" y="2655"/>
                  </a:lnTo>
                  <a:lnTo>
                    <a:pt x="3260" y="2598"/>
                  </a:lnTo>
                  <a:lnTo>
                    <a:pt x="3249" y="2545"/>
                  </a:lnTo>
                  <a:lnTo>
                    <a:pt x="3232" y="2497"/>
                  </a:lnTo>
                  <a:lnTo>
                    <a:pt x="3206" y="2454"/>
                  </a:lnTo>
                  <a:lnTo>
                    <a:pt x="3176" y="2414"/>
                  </a:lnTo>
                  <a:lnTo>
                    <a:pt x="3138" y="2382"/>
                  </a:lnTo>
                  <a:lnTo>
                    <a:pt x="3095" y="2354"/>
                  </a:lnTo>
                  <a:lnTo>
                    <a:pt x="3045" y="2333"/>
                  </a:lnTo>
                  <a:lnTo>
                    <a:pt x="2989" y="2317"/>
                  </a:lnTo>
                  <a:lnTo>
                    <a:pt x="2930" y="2307"/>
                  </a:lnTo>
                  <a:lnTo>
                    <a:pt x="2865" y="2303"/>
                  </a:lnTo>
                  <a:lnTo>
                    <a:pt x="2675" y="2303"/>
                  </a:lnTo>
                  <a:close/>
                  <a:moveTo>
                    <a:pt x="2031" y="2303"/>
                  </a:moveTo>
                  <a:lnTo>
                    <a:pt x="2007" y="2307"/>
                  </a:lnTo>
                  <a:lnTo>
                    <a:pt x="1988" y="2315"/>
                  </a:lnTo>
                  <a:lnTo>
                    <a:pt x="1970" y="2331"/>
                  </a:lnTo>
                  <a:lnTo>
                    <a:pt x="1957" y="2351"/>
                  </a:lnTo>
                  <a:lnTo>
                    <a:pt x="1574" y="3187"/>
                  </a:lnTo>
                  <a:lnTo>
                    <a:pt x="1568" y="3212"/>
                  </a:lnTo>
                  <a:lnTo>
                    <a:pt x="1570" y="3236"/>
                  </a:lnTo>
                  <a:lnTo>
                    <a:pt x="1578" y="3258"/>
                  </a:lnTo>
                  <a:lnTo>
                    <a:pt x="1592" y="3279"/>
                  </a:lnTo>
                  <a:lnTo>
                    <a:pt x="1614" y="3293"/>
                  </a:lnTo>
                  <a:lnTo>
                    <a:pt x="1630" y="3298"/>
                  </a:lnTo>
                  <a:lnTo>
                    <a:pt x="1648" y="3300"/>
                  </a:lnTo>
                  <a:lnTo>
                    <a:pt x="1670" y="3297"/>
                  </a:lnTo>
                  <a:lnTo>
                    <a:pt x="1689" y="3287"/>
                  </a:lnTo>
                  <a:lnTo>
                    <a:pt x="1707" y="3273"/>
                  </a:lnTo>
                  <a:lnTo>
                    <a:pt x="1720" y="3254"/>
                  </a:lnTo>
                  <a:lnTo>
                    <a:pt x="1815" y="3045"/>
                  </a:lnTo>
                  <a:lnTo>
                    <a:pt x="2249" y="3045"/>
                  </a:lnTo>
                  <a:lnTo>
                    <a:pt x="2345" y="3254"/>
                  </a:lnTo>
                  <a:lnTo>
                    <a:pt x="2359" y="3274"/>
                  </a:lnTo>
                  <a:lnTo>
                    <a:pt x="2380" y="3290"/>
                  </a:lnTo>
                  <a:lnTo>
                    <a:pt x="2402" y="3298"/>
                  </a:lnTo>
                  <a:lnTo>
                    <a:pt x="2426" y="3300"/>
                  </a:lnTo>
                  <a:lnTo>
                    <a:pt x="2452" y="3292"/>
                  </a:lnTo>
                  <a:lnTo>
                    <a:pt x="2472" y="3278"/>
                  </a:lnTo>
                  <a:lnTo>
                    <a:pt x="2488" y="3258"/>
                  </a:lnTo>
                  <a:lnTo>
                    <a:pt x="2496" y="3236"/>
                  </a:lnTo>
                  <a:lnTo>
                    <a:pt x="2498" y="3211"/>
                  </a:lnTo>
                  <a:lnTo>
                    <a:pt x="2490" y="3187"/>
                  </a:lnTo>
                  <a:lnTo>
                    <a:pt x="2102" y="2349"/>
                  </a:lnTo>
                  <a:lnTo>
                    <a:pt x="2090" y="2330"/>
                  </a:lnTo>
                  <a:lnTo>
                    <a:pt x="2074" y="2315"/>
                  </a:lnTo>
                  <a:lnTo>
                    <a:pt x="2053" y="2307"/>
                  </a:lnTo>
                  <a:lnTo>
                    <a:pt x="2031" y="2303"/>
                  </a:lnTo>
                  <a:close/>
                  <a:moveTo>
                    <a:pt x="814" y="814"/>
                  </a:moveTo>
                  <a:lnTo>
                    <a:pt x="814" y="3954"/>
                  </a:lnTo>
                  <a:lnTo>
                    <a:pt x="1077" y="3954"/>
                  </a:lnTo>
                  <a:lnTo>
                    <a:pt x="1077" y="1234"/>
                  </a:lnTo>
                  <a:lnTo>
                    <a:pt x="1082" y="1197"/>
                  </a:lnTo>
                  <a:lnTo>
                    <a:pt x="1093" y="1165"/>
                  </a:lnTo>
                  <a:lnTo>
                    <a:pt x="1112" y="1136"/>
                  </a:lnTo>
                  <a:lnTo>
                    <a:pt x="1136" y="1111"/>
                  </a:lnTo>
                  <a:lnTo>
                    <a:pt x="1164" y="1093"/>
                  </a:lnTo>
                  <a:lnTo>
                    <a:pt x="1198" y="1082"/>
                  </a:lnTo>
                  <a:lnTo>
                    <a:pt x="1233" y="1077"/>
                  </a:lnTo>
                  <a:lnTo>
                    <a:pt x="4685" y="1077"/>
                  </a:lnTo>
                  <a:lnTo>
                    <a:pt x="4685" y="814"/>
                  </a:lnTo>
                  <a:lnTo>
                    <a:pt x="814" y="814"/>
                  </a:lnTo>
                  <a:close/>
                  <a:moveTo>
                    <a:pt x="313" y="311"/>
                  </a:moveTo>
                  <a:lnTo>
                    <a:pt x="313" y="3453"/>
                  </a:lnTo>
                  <a:lnTo>
                    <a:pt x="501" y="3453"/>
                  </a:lnTo>
                  <a:lnTo>
                    <a:pt x="501" y="814"/>
                  </a:lnTo>
                  <a:lnTo>
                    <a:pt x="506" y="758"/>
                  </a:lnTo>
                  <a:lnTo>
                    <a:pt x="522" y="706"/>
                  </a:lnTo>
                  <a:lnTo>
                    <a:pt x="544" y="656"/>
                  </a:lnTo>
                  <a:lnTo>
                    <a:pt x="574" y="613"/>
                  </a:lnTo>
                  <a:lnTo>
                    <a:pt x="613" y="575"/>
                  </a:lnTo>
                  <a:lnTo>
                    <a:pt x="656" y="544"/>
                  </a:lnTo>
                  <a:lnTo>
                    <a:pt x="705" y="520"/>
                  </a:lnTo>
                  <a:lnTo>
                    <a:pt x="758" y="506"/>
                  </a:lnTo>
                  <a:lnTo>
                    <a:pt x="814" y="501"/>
                  </a:lnTo>
                  <a:lnTo>
                    <a:pt x="4184" y="501"/>
                  </a:lnTo>
                  <a:lnTo>
                    <a:pt x="4184" y="311"/>
                  </a:lnTo>
                  <a:lnTo>
                    <a:pt x="313" y="311"/>
                  </a:lnTo>
                  <a:close/>
                  <a:moveTo>
                    <a:pt x="313" y="0"/>
                  </a:moveTo>
                  <a:lnTo>
                    <a:pt x="4184" y="0"/>
                  </a:lnTo>
                  <a:lnTo>
                    <a:pt x="4240" y="5"/>
                  </a:lnTo>
                  <a:lnTo>
                    <a:pt x="4293" y="20"/>
                  </a:lnTo>
                  <a:lnTo>
                    <a:pt x="4342" y="43"/>
                  </a:lnTo>
                  <a:lnTo>
                    <a:pt x="4385" y="74"/>
                  </a:lnTo>
                  <a:lnTo>
                    <a:pt x="4423" y="110"/>
                  </a:lnTo>
                  <a:lnTo>
                    <a:pt x="4454" y="155"/>
                  </a:lnTo>
                  <a:lnTo>
                    <a:pt x="4476" y="203"/>
                  </a:lnTo>
                  <a:lnTo>
                    <a:pt x="4492" y="256"/>
                  </a:lnTo>
                  <a:lnTo>
                    <a:pt x="4497" y="311"/>
                  </a:lnTo>
                  <a:lnTo>
                    <a:pt x="4497" y="501"/>
                  </a:lnTo>
                  <a:lnTo>
                    <a:pt x="4685" y="501"/>
                  </a:lnTo>
                  <a:lnTo>
                    <a:pt x="4741" y="506"/>
                  </a:lnTo>
                  <a:lnTo>
                    <a:pt x="4795" y="520"/>
                  </a:lnTo>
                  <a:lnTo>
                    <a:pt x="4843" y="544"/>
                  </a:lnTo>
                  <a:lnTo>
                    <a:pt x="4886" y="575"/>
                  </a:lnTo>
                  <a:lnTo>
                    <a:pt x="4924" y="613"/>
                  </a:lnTo>
                  <a:lnTo>
                    <a:pt x="4955" y="656"/>
                  </a:lnTo>
                  <a:lnTo>
                    <a:pt x="4978" y="706"/>
                  </a:lnTo>
                  <a:lnTo>
                    <a:pt x="4993" y="758"/>
                  </a:lnTo>
                  <a:lnTo>
                    <a:pt x="4998" y="814"/>
                  </a:lnTo>
                  <a:lnTo>
                    <a:pt x="4998" y="1077"/>
                  </a:lnTo>
                  <a:lnTo>
                    <a:pt x="5104" y="1077"/>
                  </a:lnTo>
                  <a:lnTo>
                    <a:pt x="5141" y="1082"/>
                  </a:lnTo>
                  <a:lnTo>
                    <a:pt x="5173" y="1093"/>
                  </a:lnTo>
                  <a:lnTo>
                    <a:pt x="5203" y="1111"/>
                  </a:lnTo>
                  <a:lnTo>
                    <a:pt x="5227" y="1136"/>
                  </a:lnTo>
                  <a:lnTo>
                    <a:pt x="5245" y="1165"/>
                  </a:lnTo>
                  <a:lnTo>
                    <a:pt x="5258" y="1197"/>
                  </a:lnTo>
                  <a:lnTo>
                    <a:pt x="5261" y="1234"/>
                  </a:lnTo>
                  <a:lnTo>
                    <a:pt x="5261" y="4374"/>
                  </a:lnTo>
                  <a:lnTo>
                    <a:pt x="5258" y="4410"/>
                  </a:lnTo>
                  <a:lnTo>
                    <a:pt x="5245" y="4442"/>
                  </a:lnTo>
                  <a:lnTo>
                    <a:pt x="5227" y="4473"/>
                  </a:lnTo>
                  <a:lnTo>
                    <a:pt x="5203" y="4496"/>
                  </a:lnTo>
                  <a:lnTo>
                    <a:pt x="5173" y="4514"/>
                  </a:lnTo>
                  <a:lnTo>
                    <a:pt x="5141" y="4527"/>
                  </a:lnTo>
                  <a:lnTo>
                    <a:pt x="5104" y="4530"/>
                  </a:lnTo>
                  <a:lnTo>
                    <a:pt x="1233" y="4530"/>
                  </a:lnTo>
                  <a:lnTo>
                    <a:pt x="1198" y="4527"/>
                  </a:lnTo>
                  <a:lnTo>
                    <a:pt x="1164" y="4514"/>
                  </a:lnTo>
                  <a:lnTo>
                    <a:pt x="1136" y="4496"/>
                  </a:lnTo>
                  <a:lnTo>
                    <a:pt x="1112" y="4473"/>
                  </a:lnTo>
                  <a:lnTo>
                    <a:pt x="1093" y="4442"/>
                  </a:lnTo>
                  <a:lnTo>
                    <a:pt x="1082" y="4410"/>
                  </a:lnTo>
                  <a:lnTo>
                    <a:pt x="1077" y="4374"/>
                  </a:lnTo>
                  <a:lnTo>
                    <a:pt x="1077" y="4267"/>
                  </a:lnTo>
                  <a:lnTo>
                    <a:pt x="814" y="4267"/>
                  </a:lnTo>
                  <a:lnTo>
                    <a:pt x="758" y="4262"/>
                  </a:lnTo>
                  <a:lnTo>
                    <a:pt x="705" y="4248"/>
                  </a:lnTo>
                  <a:lnTo>
                    <a:pt x="656" y="4224"/>
                  </a:lnTo>
                  <a:lnTo>
                    <a:pt x="613" y="4193"/>
                  </a:lnTo>
                  <a:lnTo>
                    <a:pt x="574" y="4155"/>
                  </a:lnTo>
                  <a:lnTo>
                    <a:pt x="544" y="4112"/>
                  </a:lnTo>
                  <a:lnTo>
                    <a:pt x="522" y="4064"/>
                  </a:lnTo>
                  <a:lnTo>
                    <a:pt x="506" y="4011"/>
                  </a:lnTo>
                  <a:lnTo>
                    <a:pt x="501" y="3954"/>
                  </a:lnTo>
                  <a:lnTo>
                    <a:pt x="501" y="3766"/>
                  </a:lnTo>
                  <a:lnTo>
                    <a:pt x="313" y="3766"/>
                  </a:lnTo>
                  <a:lnTo>
                    <a:pt x="257" y="3761"/>
                  </a:lnTo>
                  <a:lnTo>
                    <a:pt x="203" y="3747"/>
                  </a:lnTo>
                  <a:lnTo>
                    <a:pt x="155" y="3723"/>
                  </a:lnTo>
                  <a:lnTo>
                    <a:pt x="112" y="3692"/>
                  </a:lnTo>
                  <a:lnTo>
                    <a:pt x="73" y="3654"/>
                  </a:lnTo>
                  <a:lnTo>
                    <a:pt x="43" y="3611"/>
                  </a:lnTo>
                  <a:lnTo>
                    <a:pt x="19" y="3562"/>
                  </a:lnTo>
                  <a:lnTo>
                    <a:pt x="5" y="3509"/>
                  </a:lnTo>
                  <a:lnTo>
                    <a:pt x="0" y="3453"/>
                  </a:lnTo>
                  <a:lnTo>
                    <a:pt x="0" y="311"/>
                  </a:lnTo>
                  <a:lnTo>
                    <a:pt x="5" y="256"/>
                  </a:lnTo>
                  <a:lnTo>
                    <a:pt x="19" y="203"/>
                  </a:lnTo>
                  <a:lnTo>
                    <a:pt x="43" y="155"/>
                  </a:lnTo>
                  <a:lnTo>
                    <a:pt x="73" y="110"/>
                  </a:lnTo>
                  <a:lnTo>
                    <a:pt x="112" y="74"/>
                  </a:lnTo>
                  <a:lnTo>
                    <a:pt x="155" y="43"/>
                  </a:lnTo>
                  <a:lnTo>
                    <a:pt x="203" y="20"/>
                  </a:lnTo>
                  <a:lnTo>
                    <a:pt x="257" y="5"/>
                  </a:lnTo>
                  <a:lnTo>
                    <a:pt x="313" y="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grpSp>
      <p:pic>
        <p:nvPicPr>
          <p:cNvPr id="80" name="Picture 79" descr="Application&#10;&#10;Description automatically generated">
            <a:extLst>
              <a:ext uri="{FF2B5EF4-FFF2-40B4-BE49-F238E27FC236}">
                <a16:creationId xmlns:a16="http://schemas.microsoft.com/office/drawing/2014/main" id="{C2D994F7-1C45-4778-AAE8-F75B9527A9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1036289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54AC8BA-3287-48F4-B6FD-D2274F151885}"/>
              </a:ext>
            </a:extLst>
          </p:cNvPr>
          <p:cNvGraphicFramePr>
            <a:graphicFrameLocks noChangeAspect="1"/>
          </p:cNvGraphicFramePr>
          <p:nvPr>
            <p:custDataLst>
              <p:tags r:id="rId1"/>
            </p:custDataLst>
            <p:extLst>
              <p:ext uri="{D42A27DB-BD31-4B8C-83A1-F6EECF244321}">
                <p14:modId xmlns:p14="http://schemas.microsoft.com/office/powerpoint/2010/main" val="57689507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954AC8BA-3287-48F4-B6FD-D2274F15188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2E9FA88-CD7E-40DE-966E-06414AFEA66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200" b="1" dirty="0">
              <a:latin typeface="Arial" panose="020B0604020202020204" pitchFamily="34" charset="0"/>
              <a:ea typeface="+mj-ea"/>
              <a:cs typeface="Arial" panose="020B0604020202020204" pitchFamily="34" charset="0"/>
              <a:sym typeface="Arial" panose="020B0604020202020204" pitchFamily="34" charset="0"/>
            </a:endParaRPr>
          </a:p>
        </p:txBody>
      </p:sp>
      <p:pic>
        <p:nvPicPr>
          <p:cNvPr id="8" name="Picture 7">
            <a:extLst>
              <a:ext uri="{FF2B5EF4-FFF2-40B4-BE49-F238E27FC236}">
                <a16:creationId xmlns:a16="http://schemas.microsoft.com/office/drawing/2014/main" id="{98E033E1-A8F1-4BD0-8DE6-B5D7CC358B6E}"/>
              </a:ext>
            </a:extLst>
          </p:cNvPr>
          <p:cNvPicPr>
            <a:picLocks noChangeAspect="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t="9375" b="9375"/>
          <a:stretch/>
        </p:blipFill>
        <p:spPr>
          <a:xfrm>
            <a:off x="0" y="0"/>
            <a:ext cx="9144000" cy="5143500"/>
          </a:xfrm>
          <a:prstGeom prst="rect">
            <a:avLst/>
          </a:prstGeom>
        </p:spPr>
      </p:pic>
      <p:sp>
        <p:nvSpPr>
          <p:cNvPr id="3" name="Title 2"/>
          <p:cNvSpPr>
            <a:spLocks noGrp="1"/>
          </p:cNvSpPr>
          <p:nvPr>
            <p:ph type="ctrTitle"/>
          </p:nvPr>
        </p:nvSpPr>
        <p:spPr>
          <a:xfrm>
            <a:off x="350520" y="3703920"/>
            <a:ext cx="8300720" cy="1081440"/>
          </a:xfrm>
        </p:spPr>
        <p:txBody>
          <a:bodyPr/>
          <a:lstStyle/>
          <a:p>
            <a:r>
              <a:rPr lang="en-US" dirty="0"/>
              <a:t>1. What do I offer?</a:t>
            </a:r>
          </a:p>
        </p:txBody>
      </p:sp>
      <p:sp>
        <p:nvSpPr>
          <p:cNvPr id="5" name="Rounded Rectangle 4"/>
          <p:cNvSpPr/>
          <p:nvPr/>
        </p:nvSpPr>
        <p:spPr>
          <a:xfrm>
            <a:off x="6044338" y="4328160"/>
            <a:ext cx="2957421" cy="662940"/>
          </a:xfrm>
          <a:prstGeom prst="roundRect">
            <a:avLst/>
          </a:prstGeom>
          <a:solidFill>
            <a:srgbClr val="DE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latin typeface="+mj-lt"/>
              </a:rPr>
              <a:t>SELF DIAGNOSTIC </a:t>
            </a:r>
            <a:r>
              <a:rPr lang="en-US" sz="1000" dirty="0">
                <a:latin typeface="+mj-lt"/>
              </a:rPr>
              <a:t>section to support planning and test implementation readiness. </a:t>
            </a:r>
            <a:r>
              <a:rPr lang="en-GB" sz="1400" b="1" dirty="0">
                <a:solidFill>
                  <a:schemeClr val="bg1"/>
                </a:solidFill>
                <a:latin typeface="+mj-lt"/>
                <a:hlinkClick r:id="rId8" action="ppaction://hlinksldjump"/>
              </a:rPr>
              <a:t>GO</a:t>
            </a:r>
            <a:endParaRPr lang="en-US" sz="1400" b="1" dirty="0">
              <a:solidFill>
                <a:schemeClr val="bg1"/>
              </a:solidFill>
              <a:latin typeface="+mj-lt"/>
            </a:endParaRPr>
          </a:p>
        </p:txBody>
      </p:sp>
      <p:pic>
        <p:nvPicPr>
          <p:cNvPr id="9" name="Picture 8" descr="Application&#10;&#10;Description automatically generated">
            <a:extLst>
              <a:ext uri="{FF2B5EF4-FFF2-40B4-BE49-F238E27FC236}">
                <a16:creationId xmlns:a16="http://schemas.microsoft.com/office/drawing/2014/main" id="{52ED5802-205D-4031-892D-34130BAB0DE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2251602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0F603CA-9439-42B5-A1C2-F3F0EC450317}"/>
              </a:ext>
            </a:extLst>
          </p:cNvPr>
          <p:cNvGraphicFramePr>
            <a:graphicFrameLocks noChangeAspect="1"/>
          </p:cNvGraphicFramePr>
          <p:nvPr>
            <p:custDataLst>
              <p:tags r:id="rId1"/>
            </p:custDataLst>
            <p:extLst>
              <p:ext uri="{D42A27DB-BD31-4B8C-83A1-F6EECF244321}">
                <p14:modId xmlns:p14="http://schemas.microsoft.com/office/powerpoint/2010/main" val="417915942"/>
              </p:ext>
            </p:extLst>
          </p:nvPr>
        </p:nvGraphicFramePr>
        <p:xfrm>
          <a:off x="1466" y="1192"/>
          <a:ext cx="1465" cy="1190"/>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40F603CA-9439-42B5-A1C2-F3F0EC450317}"/>
                          </a:ext>
                        </a:extLst>
                      </p:cNvPr>
                      <p:cNvPicPr/>
                      <p:nvPr/>
                    </p:nvPicPr>
                    <p:blipFill>
                      <a:blip r:embed="rId5"/>
                      <a:stretch>
                        <a:fillRect/>
                      </a:stretch>
                    </p:blipFill>
                    <p:spPr>
                      <a:xfrm>
                        <a:off x="1466" y="1192"/>
                        <a:ext cx="1465" cy="1190"/>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7334596-47ED-4CC8-BFF4-769E490A5F93}"/>
              </a:ext>
            </a:extLst>
          </p:cNvPr>
          <p:cNvSpPr>
            <a:spLocks noGrp="1"/>
          </p:cNvSpPr>
          <p:nvPr>
            <p:ph type="title"/>
          </p:nvPr>
        </p:nvSpPr>
        <p:spPr>
          <a:xfrm>
            <a:off x="1197114" y="396000"/>
            <a:ext cx="7363490" cy="857250"/>
          </a:xfrm>
        </p:spPr>
        <p:txBody>
          <a:bodyPr vert="horz" wrap="square" lIns="0" tIns="0" rIns="0" bIns="0" rtlCol="0" anchor="t" anchorCtr="0">
            <a:noAutofit/>
          </a:bodyPr>
          <a:lstStyle/>
          <a:p>
            <a:r>
              <a:rPr lang="en-US" dirty="0"/>
              <a:t>Within an online marketplace, each business line can have distinct and specific requirements</a:t>
            </a:r>
          </a:p>
        </p:txBody>
      </p:sp>
      <p:sp>
        <p:nvSpPr>
          <p:cNvPr id="140" name="Slide Number Placeholder 1">
            <a:extLst>
              <a:ext uri="{FF2B5EF4-FFF2-40B4-BE49-F238E27FC236}">
                <a16:creationId xmlns:a16="http://schemas.microsoft.com/office/drawing/2014/main" id="{1988A393-49D0-4711-9D8B-436105CD5358}"/>
              </a:ext>
            </a:extLst>
          </p:cNvPr>
          <p:cNvSpPr>
            <a:spLocks noGrp="1"/>
          </p:cNvSpPr>
          <p:nvPr>
            <p:ph type="sldNum" sz="quarter" idx="15"/>
          </p:nvPr>
        </p:nvSpPr>
        <p:spPr>
          <a:xfrm>
            <a:off x="420688" y="4826858"/>
            <a:ext cx="2133600" cy="273844"/>
          </a:xfrm>
        </p:spPr>
        <p:txBody>
          <a:bodyPr/>
          <a:lstStyle/>
          <a:p>
            <a:fld id="{01940DDA-0656-452C-A408-68789653BD9B}" type="slidenum">
              <a:rPr lang="en-US" smtClean="0">
                <a:latin typeface="Arial" panose="020B0604020202020204" pitchFamily="34" charset="0"/>
              </a:rPr>
              <a:pPr/>
              <a:t>14</a:t>
            </a:fld>
            <a:endParaRPr lang="en-US">
              <a:latin typeface="Arial" panose="020B0604020202020204" pitchFamily="34" charset="0"/>
            </a:endParaRPr>
          </a:p>
        </p:txBody>
      </p:sp>
      <p:sp>
        <p:nvSpPr>
          <p:cNvPr id="124" name="Source">
            <a:extLst>
              <a:ext uri="{FF2B5EF4-FFF2-40B4-BE49-F238E27FC236}">
                <a16:creationId xmlns:a16="http://schemas.microsoft.com/office/drawing/2014/main" id="{24C9C449-AA40-4DB4-9497-9B01D841AF49}"/>
              </a:ext>
            </a:extLst>
          </p:cNvPr>
          <p:cNvSpPr txBox="1"/>
          <p:nvPr/>
        </p:nvSpPr>
        <p:spPr>
          <a:xfrm>
            <a:off x="1197113" y="4910672"/>
            <a:ext cx="880049"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Roland Berger</a:t>
            </a:r>
          </a:p>
        </p:txBody>
      </p:sp>
      <p:grpSp>
        <p:nvGrpSpPr>
          <p:cNvPr id="11" name="Group 10"/>
          <p:cNvGrpSpPr/>
          <p:nvPr/>
        </p:nvGrpSpPr>
        <p:grpSpPr>
          <a:xfrm>
            <a:off x="845819" y="1211581"/>
            <a:ext cx="7589521" cy="3375660"/>
            <a:chOff x="1028699" y="1165861"/>
            <a:chExt cx="7589521" cy="3375660"/>
          </a:xfrm>
        </p:grpSpPr>
        <p:sp>
          <p:nvSpPr>
            <p:cNvPr id="95" name="Rectangle 94"/>
            <p:cNvSpPr/>
            <p:nvPr/>
          </p:nvSpPr>
          <p:spPr>
            <a:xfrm>
              <a:off x="1028699" y="1165861"/>
              <a:ext cx="7589521" cy="3375660"/>
            </a:xfrm>
            <a:prstGeom prst="rect">
              <a:avLst/>
            </a:prstGeom>
            <a:no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p:cNvGrpSpPr/>
            <p:nvPr/>
          </p:nvGrpSpPr>
          <p:grpSpPr>
            <a:xfrm>
              <a:off x="1197114" y="1264318"/>
              <a:ext cx="7358944" cy="3213548"/>
              <a:chOff x="1197114" y="1264318"/>
              <a:chExt cx="7358944" cy="3213548"/>
            </a:xfrm>
          </p:grpSpPr>
          <p:cxnSp>
            <p:nvCxnSpPr>
              <p:cNvPr id="45" name="Straight Connector 44">
                <a:extLst>
                  <a:ext uri="{FF2B5EF4-FFF2-40B4-BE49-F238E27FC236}">
                    <a16:creationId xmlns:a16="http://schemas.microsoft.com/office/drawing/2014/main" id="{D6B2137D-75C7-4B96-BF8A-B9B523FD079F}"/>
                  </a:ext>
                </a:extLst>
              </p:cNvPr>
              <p:cNvCxnSpPr>
                <a:cxnSpLocks/>
              </p:cNvCxnSpPr>
              <p:nvPr/>
            </p:nvCxnSpPr>
            <p:spPr>
              <a:xfrm>
                <a:off x="1197114" y="1921360"/>
                <a:ext cx="7236000" cy="0"/>
              </a:xfrm>
              <a:prstGeom prst="line">
                <a:avLst/>
              </a:prstGeom>
              <a:ln w="9525">
                <a:solidFill>
                  <a:schemeClr val="tx1"/>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517889-A48B-4B9F-89E3-EEB1D4257230}"/>
                  </a:ext>
                </a:extLst>
              </p:cNvPr>
              <p:cNvCxnSpPr>
                <a:cxnSpLocks/>
              </p:cNvCxnSpPr>
              <p:nvPr/>
            </p:nvCxnSpPr>
            <p:spPr>
              <a:xfrm>
                <a:off x="1197114" y="2246504"/>
                <a:ext cx="7236000" cy="0"/>
              </a:xfrm>
              <a:prstGeom prst="line">
                <a:avLst/>
              </a:prstGeom>
              <a:ln w="9525">
                <a:solidFill>
                  <a:schemeClr val="tx1"/>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129FD49-EEAC-4B59-A732-A6B591B4F8CF}"/>
                  </a:ext>
                </a:extLst>
              </p:cNvPr>
              <p:cNvCxnSpPr>
                <a:cxnSpLocks/>
              </p:cNvCxnSpPr>
              <p:nvPr/>
            </p:nvCxnSpPr>
            <p:spPr>
              <a:xfrm>
                <a:off x="1197114" y="2599348"/>
                <a:ext cx="7236000" cy="0"/>
              </a:xfrm>
              <a:prstGeom prst="line">
                <a:avLst/>
              </a:prstGeom>
              <a:ln w="9525">
                <a:solidFill>
                  <a:schemeClr val="tx1"/>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3B220FA-945B-4FBE-AC60-7F45AFB91F21}"/>
                  </a:ext>
                </a:extLst>
              </p:cNvPr>
              <p:cNvCxnSpPr>
                <a:cxnSpLocks/>
              </p:cNvCxnSpPr>
              <p:nvPr/>
            </p:nvCxnSpPr>
            <p:spPr>
              <a:xfrm>
                <a:off x="1197114" y="2952192"/>
                <a:ext cx="7236000" cy="0"/>
              </a:xfrm>
              <a:prstGeom prst="line">
                <a:avLst/>
              </a:prstGeom>
              <a:ln w="9525">
                <a:solidFill>
                  <a:schemeClr val="tx1"/>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F5C524-52C7-45AE-B472-CB9F6C0627A1}"/>
                  </a:ext>
                </a:extLst>
              </p:cNvPr>
              <p:cNvCxnSpPr>
                <a:cxnSpLocks/>
              </p:cNvCxnSpPr>
              <p:nvPr/>
            </p:nvCxnSpPr>
            <p:spPr>
              <a:xfrm>
                <a:off x="1197114" y="3305036"/>
                <a:ext cx="7236000" cy="0"/>
              </a:xfrm>
              <a:prstGeom prst="line">
                <a:avLst/>
              </a:prstGeom>
              <a:ln w="9525">
                <a:solidFill>
                  <a:schemeClr val="tx1"/>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DAB624A-01CE-43D8-9F91-4FB991D829B8}"/>
                  </a:ext>
                </a:extLst>
              </p:cNvPr>
              <p:cNvCxnSpPr>
                <a:cxnSpLocks/>
              </p:cNvCxnSpPr>
              <p:nvPr/>
            </p:nvCxnSpPr>
            <p:spPr>
              <a:xfrm>
                <a:off x="1197121" y="3657880"/>
                <a:ext cx="7236000" cy="0"/>
              </a:xfrm>
              <a:prstGeom prst="line">
                <a:avLst/>
              </a:prstGeom>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78E1715-F6D8-412E-880A-F79E8C3058CF}"/>
                  </a:ext>
                </a:extLst>
              </p:cNvPr>
              <p:cNvCxnSpPr>
                <a:cxnSpLocks/>
              </p:cNvCxnSpPr>
              <p:nvPr/>
            </p:nvCxnSpPr>
            <p:spPr>
              <a:xfrm>
                <a:off x="1197114" y="4093824"/>
                <a:ext cx="7236000" cy="0"/>
              </a:xfrm>
              <a:prstGeom prst="line">
                <a:avLst/>
              </a:prstGeom>
              <a:ln w="952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86" name="RBContent85">
                <a:extLst>
                  <a:ext uri="{FF2B5EF4-FFF2-40B4-BE49-F238E27FC236}">
                    <a16:creationId xmlns:a16="http://schemas.microsoft.com/office/drawing/2014/main" id="{1B7CEAF7-3E0B-4C9C-A4D5-12826DB47732}"/>
                  </a:ext>
                </a:extLst>
              </p:cNvPr>
              <p:cNvSpPr txBox="1">
                <a:spLocks/>
              </p:cNvSpPr>
              <p:nvPr/>
            </p:nvSpPr>
            <p:spPr>
              <a:xfrm>
                <a:off x="1578289" y="4114619"/>
                <a:ext cx="694804" cy="311256"/>
              </a:xfrm>
              <a:prstGeom prst="rect">
                <a:avLst/>
              </a:prstGeom>
              <a:noFill/>
              <a:ln w="9525">
                <a:noFill/>
              </a:ln>
            </p:spPr>
            <p:txBody>
              <a:bodyPr vert="horz" wrap="square" lIns="0" tIns="61358" rIns="0" bIns="0" rtlCol="0" anchor="t" anchorCtr="0">
                <a:spAutoFit/>
              </a:bodyPr>
              <a:lstStyle/>
              <a:p>
                <a:pPr>
                  <a:lnSpc>
                    <a:spcPct val="90000"/>
                  </a:lnSpc>
                  <a:spcBef>
                    <a:spcPts val="341"/>
                  </a:spcBef>
                  <a:buSzPct val="100000"/>
                </a:pPr>
                <a:r>
                  <a:rPr lang="en-US" sz="900" b="1" dirty="0">
                    <a:latin typeface="Arial" panose="020B0604020202020204" pitchFamily="34" charset="0"/>
                    <a:sym typeface="+mn-lt"/>
                  </a:rPr>
                  <a:t>Best-in-class</a:t>
                </a:r>
              </a:p>
            </p:txBody>
          </p:sp>
          <p:sp>
            <p:nvSpPr>
              <p:cNvPr id="120" name="Freeform 5">
                <a:extLst>
                  <a:ext uri="{FF2B5EF4-FFF2-40B4-BE49-F238E27FC236}">
                    <a16:creationId xmlns:a16="http://schemas.microsoft.com/office/drawing/2014/main" id="{7510B969-5D08-43DE-A562-A4C1E234155C}"/>
                  </a:ext>
                </a:extLst>
              </p:cNvPr>
              <p:cNvSpPr>
                <a:spLocks noChangeAspect="1" noEditPoints="1"/>
              </p:cNvSpPr>
              <p:nvPr/>
            </p:nvSpPr>
            <p:spPr bwMode="auto">
              <a:xfrm>
                <a:off x="1217914" y="4164519"/>
                <a:ext cx="215094" cy="261151"/>
              </a:xfrm>
              <a:custGeom>
                <a:avLst/>
                <a:gdLst>
                  <a:gd name="T0" fmla="*/ 734 w 1655"/>
                  <a:gd name="T1" fmla="*/ 1570 h 2093"/>
                  <a:gd name="T2" fmla="*/ 690 w 1655"/>
                  <a:gd name="T3" fmla="*/ 2093 h 2093"/>
                  <a:gd name="T4" fmla="*/ 474 w 1655"/>
                  <a:gd name="T5" fmla="*/ 1899 h 2093"/>
                  <a:gd name="T6" fmla="*/ 74 w 1655"/>
                  <a:gd name="T7" fmla="*/ 1931 h 2093"/>
                  <a:gd name="T8" fmla="*/ 24 w 1655"/>
                  <a:gd name="T9" fmla="*/ 1881 h 2093"/>
                  <a:gd name="T10" fmla="*/ 285 w 1655"/>
                  <a:gd name="T11" fmla="*/ 1322 h 2093"/>
                  <a:gd name="T12" fmla="*/ 654 w 1655"/>
                  <a:gd name="T13" fmla="*/ 1484 h 2093"/>
                  <a:gd name="T14" fmla="*/ 1342 w 1655"/>
                  <a:gd name="T15" fmla="*/ 1316 h 2093"/>
                  <a:gd name="T16" fmla="*/ 1619 w 1655"/>
                  <a:gd name="T17" fmla="*/ 1868 h 2093"/>
                  <a:gd name="T18" fmla="*/ 1567 w 1655"/>
                  <a:gd name="T19" fmla="*/ 1920 h 2093"/>
                  <a:gd name="T20" fmla="*/ 1234 w 1655"/>
                  <a:gd name="T21" fmla="*/ 1820 h 2093"/>
                  <a:gd name="T22" fmla="*/ 1016 w 1655"/>
                  <a:gd name="T23" fmla="*/ 2025 h 2093"/>
                  <a:gd name="T24" fmla="*/ 945 w 1655"/>
                  <a:gd name="T25" fmla="*/ 2010 h 2093"/>
                  <a:gd name="T26" fmla="*/ 835 w 1655"/>
                  <a:gd name="T27" fmla="*/ 1462 h 2093"/>
                  <a:gd name="T28" fmla="*/ 1063 w 1655"/>
                  <a:gd name="T29" fmla="*/ 1402 h 2093"/>
                  <a:gd name="T30" fmla="*/ 1342 w 1655"/>
                  <a:gd name="T31" fmla="*/ 1316 h 2093"/>
                  <a:gd name="T32" fmla="*/ 341 w 1655"/>
                  <a:gd name="T33" fmla="*/ 216 h 2093"/>
                  <a:gd name="T34" fmla="*/ 883 w 1655"/>
                  <a:gd name="T35" fmla="*/ 88 h 2093"/>
                  <a:gd name="T36" fmla="*/ 1088 w 1655"/>
                  <a:gd name="T37" fmla="*/ 144 h 2093"/>
                  <a:gd name="T38" fmla="*/ 1453 w 1655"/>
                  <a:gd name="T39" fmla="*/ 372 h 2093"/>
                  <a:gd name="T40" fmla="*/ 1488 w 1655"/>
                  <a:gd name="T41" fmla="*/ 655 h 2093"/>
                  <a:gd name="T42" fmla="*/ 1426 w 1655"/>
                  <a:gd name="T43" fmla="*/ 1141 h 2093"/>
                  <a:gd name="T44" fmla="*/ 1184 w 1655"/>
                  <a:gd name="T45" fmla="*/ 1290 h 2093"/>
                  <a:gd name="T46" fmla="*/ 903 w 1655"/>
                  <a:gd name="T47" fmla="*/ 1361 h 2093"/>
                  <a:gd name="T48" fmla="*/ 654 w 1655"/>
                  <a:gd name="T49" fmla="*/ 1404 h 2093"/>
                  <a:gd name="T50" fmla="*/ 324 w 1655"/>
                  <a:gd name="T51" fmla="*/ 1244 h 2093"/>
                  <a:gd name="T52" fmla="*/ 160 w 1655"/>
                  <a:gd name="T53" fmla="*/ 943 h 2093"/>
                  <a:gd name="T54" fmla="*/ 72 w 1655"/>
                  <a:gd name="T55" fmla="*/ 756 h 2093"/>
                  <a:gd name="T56" fmla="*/ 222 w 1655"/>
                  <a:gd name="T57" fmla="*/ 426 h 2093"/>
                  <a:gd name="T58" fmla="*/ 382 w 1655"/>
                  <a:gd name="T59" fmla="*/ 722 h 2093"/>
                  <a:gd name="T60" fmla="*/ 1222 w 1655"/>
                  <a:gd name="T61" fmla="*/ 722 h 2093"/>
                  <a:gd name="T62" fmla="*/ 1142 w 1655"/>
                  <a:gd name="T63" fmla="*/ 722 h 2093"/>
                  <a:gd name="T64" fmla="*/ 462 w 1655"/>
                  <a:gd name="T65" fmla="*/ 722 h 2093"/>
                  <a:gd name="T66" fmla="*/ 1142 w 1655"/>
                  <a:gd name="T67" fmla="*/ 722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55" h="2093">
                    <a:moveTo>
                      <a:pt x="739" y="1479"/>
                    </a:moveTo>
                    <a:cubicBezTo>
                      <a:pt x="737" y="1508"/>
                      <a:pt x="736" y="1538"/>
                      <a:pt x="734" y="1570"/>
                    </a:cubicBezTo>
                    <a:cubicBezTo>
                      <a:pt x="726" y="1718"/>
                      <a:pt x="717" y="1893"/>
                      <a:pt x="701" y="2013"/>
                    </a:cubicBezTo>
                    <a:cubicBezTo>
                      <a:pt x="690" y="2093"/>
                      <a:pt x="690" y="2093"/>
                      <a:pt x="690" y="2093"/>
                    </a:cubicBezTo>
                    <a:cubicBezTo>
                      <a:pt x="633" y="2036"/>
                      <a:pt x="633" y="2036"/>
                      <a:pt x="633" y="2036"/>
                    </a:cubicBezTo>
                    <a:cubicBezTo>
                      <a:pt x="565" y="1968"/>
                      <a:pt x="515" y="1925"/>
                      <a:pt x="474" y="1899"/>
                    </a:cubicBezTo>
                    <a:cubicBezTo>
                      <a:pt x="405" y="1854"/>
                      <a:pt x="351" y="1854"/>
                      <a:pt x="273" y="1872"/>
                    </a:cubicBezTo>
                    <a:cubicBezTo>
                      <a:pt x="226" y="1882"/>
                      <a:pt x="164" y="1902"/>
                      <a:pt x="74" y="1931"/>
                    </a:cubicBezTo>
                    <a:cubicBezTo>
                      <a:pt x="0" y="1955"/>
                      <a:pt x="0" y="1955"/>
                      <a:pt x="0" y="1955"/>
                    </a:cubicBezTo>
                    <a:cubicBezTo>
                      <a:pt x="24" y="1881"/>
                      <a:pt x="24" y="1881"/>
                      <a:pt x="24" y="1881"/>
                    </a:cubicBezTo>
                    <a:cubicBezTo>
                      <a:pt x="49" y="1803"/>
                      <a:pt x="90" y="1708"/>
                      <a:pt x="135" y="1612"/>
                    </a:cubicBezTo>
                    <a:cubicBezTo>
                      <a:pt x="183" y="1510"/>
                      <a:pt x="238" y="1406"/>
                      <a:pt x="285" y="1322"/>
                    </a:cubicBezTo>
                    <a:cubicBezTo>
                      <a:pt x="337" y="1382"/>
                      <a:pt x="404" y="1430"/>
                      <a:pt x="498" y="1460"/>
                    </a:cubicBezTo>
                    <a:cubicBezTo>
                      <a:pt x="549" y="1477"/>
                      <a:pt x="602" y="1484"/>
                      <a:pt x="654" y="1484"/>
                    </a:cubicBezTo>
                    <a:cubicBezTo>
                      <a:pt x="682" y="1484"/>
                      <a:pt x="711" y="1482"/>
                      <a:pt x="739" y="1479"/>
                    </a:cubicBezTo>
                    <a:close/>
                    <a:moveTo>
                      <a:pt x="1342" y="1316"/>
                    </a:moveTo>
                    <a:cubicBezTo>
                      <a:pt x="1380" y="1382"/>
                      <a:pt x="1422" y="1458"/>
                      <a:pt x="1462" y="1536"/>
                    </a:cubicBezTo>
                    <a:cubicBezTo>
                      <a:pt x="1524" y="1655"/>
                      <a:pt x="1581" y="1777"/>
                      <a:pt x="1619" y="1868"/>
                    </a:cubicBezTo>
                    <a:cubicBezTo>
                      <a:pt x="1655" y="1956"/>
                      <a:pt x="1655" y="1956"/>
                      <a:pt x="1655" y="1956"/>
                    </a:cubicBezTo>
                    <a:cubicBezTo>
                      <a:pt x="1567" y="1920"/>
                      <a:pt x="1567" y="1920"/>
                      <a:pt x="1567" y="1920"/>
                    </a:cubicBezTo>
                    <a:cubicBezTo>
                      <a:pt x="1532" y="1906"/>
                      <a:pt x="1498" y="1892"/>
                      <a:pt x="1468" y="1880"/>
                    </a:cubicBezTo>
                    <a:cubicBezTo>
                      <a:pt x="1339" y="1826"/>
                      <a:pt x="1284" y="1804"/>
                      <a:pt x="1234" y="1820"/>
                    </a:cubicBezTo>
                    <a:cubicBezTo>
                      <a:pt x="1209" y="1828"/>
                      <a:pt x="1182" y="1844"/>
                      <a:pt x="1148" y="1874"/>
                    </a:cubicBezTo>
                    <a:cubicBezTo>
                      <a:pt x="1111" y="1907"/>
                      <a:pt x="1068" y="1955"/>
                      <a:pt x="1016" y="2025"/>
                    </a:cubicBezTo>
                    <a:cubicBezTo>
                      <a:pt x="964" y="2093"/>
                      <a:pt x="964" y="2093"/>
                      <a:pt x="964" y="2093"/>
                    </a:cubicBezTo>
                    <a:cubicBezTo>
                      <a:pt x="945" y="2010"/>
                      <a:pt x="945" y="2010"/>
                      <a:pt x="945" y="2010"/>
                    </a:cubicBezTo>
                    <a:cubicBezTo>
                      <a:pt x="926" y="1930"/>
                      <a:pt x="903" y="1823"/>
                      <a:pt x="882" y="1714"/>
                    </a:cubicBezTo>
                    <a:cubicBezTo>
                      <a:pt x="865" y="1628"/>
                      <a:pt x="848" y="1539"/>
                      <a:pt x="835" y="1462"/>
                    </a:cubicBezTo>
                    <a:cubicBezTo>
                      <a:pt x="867" y="1454"/>
                      <a:pt x="896" y="1446"/>
                      <a:pt x="924" y="1438"/>
                    </a:cubicBezTo>
                    <a:cubicBezTo>
                      <a:pt x="971" y="1425"/>
                      <a:pt x="1016" y="1414"/>
                      <a:pt x="1063" y="1402"/>
                    </a:cubicBezTo>
                    <a:cubicBezTo>
                      <a:pt x="1108" y="1392"/>
                      <a:pt x="1153" y="1381"/>
                      <a:pt x="1205" y="1367"/>
                    </a:cubicBezTo>
                    <a:cubicBezTo>
                      <a:pt x="1258" y="1352"/>
                      <a:pt x="1301" y="1337"/>
                      <a:pt x="1342" y="1316"/>
                    </a:cubicBezTo>
                    <a:close/>
                    <a:moveTo>
                      <a:pt x="222" y="426"/>
                    </a:moveTo>
                    <a:cubicBezTo>
                      <a:pt x="254" y="358"/>
                      <a:pt x="292" y="282"/>
                      <a:pt x="341" y="216"/>
                    </a:cubicBezTo>
                    <a:cubicBezTo>
                      <a:pt x="392" y="146"/>
                      <a:pt x="454" y="85"/>
                      <a:pt x="532" y="51"/>
                    </a:cubicBezTo>
                    <a:cubicBezTo>
                      <a:pt x="649" y="0"/>
                      <a:pt x="771" y="46"/>
                      <a:pt x="883" y="88"/>
                    </a:cubicBezTo>
                    <a:cubicBezTo>
                      <a:pt x="915" y="100"/>
                      <a:pt x="946" y="112"/>
                      <a:pt x="974" y="121"/>
                    </a:cubicBezTo>
                    <a:cubicBezTo>
                      <a:pt x="1003" y="129"/>
                      <a:pt x="1044" y="136"/>
                      <a:pt x="1088" y="144"/>
                    </a:cubicBezTo>
                    <a:cubicBezTo>
                      <a:pt x="1208" y="165"/>
                      <a:pt x="1354" y="190"/>
                      <a:pt x="1412" y="268"/>
                    </a:cubicBezTo>
                    <a:cubicBezTo>
                      <a:pt x="1433" y="296"/>
                      <a:pt x="1446" y="334"/>
                      <a:pt x="1453" y="372"/>
                    </a:cubicBezTo>
                    <a:cubicBezTo>
                      <a:pt x="1462" y="418"/>
                      <a:pt x="1466" y="466"/>
                      <a:pt x="1469" y="513"/>
                    </a:cubicBezTo>
                    <a:cubicBezTo>
                      <a:pt x="1472" y="561"/>
                      <a:pt x="1476" y="612"/>
                      <a:pt x="1488" y="655"/>
                    </a:cubicBezTo>
                    <a:cubicBezTo>
                      <a:pt x="1510" y="737"/>
                      <a:pt x="1522" y="835"/>
                      <a:pt x="1511" y="928"/>
                    </a:cubicBezTo>
                    <a:cubicBezTo>
                      <a:pt x="1502" y="1006"/>
                      <a:pt x="1476" y="1081"/>
                      <a:pt x="1426" y="1141"/>
                    </a:cubicBezTo>
                    <a:cubicBezTo>
                      <a:pt x="1390" y="1185"/>
                      <a:pt x="1356" y="1215"/>
                      <a:pt x="1317" y="1238"/>
                    </a:cubicBezTo>
                    <a:cubicBezTo>
                      <a:pt x="1278" y="1260"/>
                      <a:pt x="1236" y="1275"/>
                      <a:pt x="1184" y="1290"/>
                    </a:cubicBezTo>
                    <a:cubicBezTo>
                      <a:pt x="1136" y="1303"/>
                      <a:pt x="1090" y="1314"/>
                      <a:pt x="1045" y="1325"/>
                    </a:cubicBezTo>
                    <a:cubicBezTo>
                      <a:pt x="997" y="1336"/>
                      <a:pt x="950" y="1348"/>
                      <a:pt x="903" y="1361"/>
                    </a:cubicBezTo>
                    <a:cubicBezTo>
                      <a:pt x="864" y="1372"/>
                      <a:pt x="825" y="1383"/>
                      <a:pt x="782" y="1392"/>
                    </a:cubicBezTo>
                    <a:cubicBezTo>
                      <a:pt x="783" y="1396"/>
                      <a:pt x="664" y="1404"/>
                      <a:pt x="654" y="1404"/>
                    </a:cubicBezTo>
                    <a:cubicBezTo>
                      <a:pt x="610" y="1404"/>
                      <a:pt x="565" y="1398"/>
                      <a:pt x="523" y="1384"/>
                    </a:cubicBezTo>
                    <a:cubicBezTo>
                      <a:pt x="431" y="1355"/>
                      <a:pt x="370" y="1306"/>
                      <a:pt x="324" y="1244"/>
                    </a:cubicBezTo>
                    <a:cubicBezTo>
                      <a:pt x="281" y="1184"/>
                      <a:pt x="252" y="1114"/>
                      <a:pt x="222" y="1036"/>
                    </a:cubicBezTo>
                    <a:cubicBezTo>
                      <a:pt x="208" y="1003"/>
                      <a:pt x="184" y="973"/>
                      <a:pt x="160" y="943"/>
                    </a:cubicBezTo>
                    <a:cubicBezTo>
                      <a:pt x="150" y="930"/>
                      <a:pt x="140" y="918"/>
                      <a:pt x="130" y="905"/>
                    </a:cubicBezTo>
                    <a:cubicBezTo>
                      <a:pt x="97" y="859"/>
                      <a:pt x="77" y="808"/>
                      <a:pt x="72" y="756"/>
                    </a:cubicBezTo>
                    <a:cubicBezTo>
                      <a:pt x="66" y="704"/>
                      <a:pt x="74" y="650"/>
                      <a:pt x="98" y="599"/>
                    </a:cubicBezTo>
                    <a:cubicBezTo>
                      <a:pt x="129" y="532"/>
                      <a:pt x="191" y="490"/>
                      <a:pt x="222" y="426"/>
                    </a:cubicBezTo>
                    <a:close/>
                    <a:moveTo>
                      <a:pt x="802" y="302"/>
                    </a:moveTo>
                    <a:cubicBezTo>
                      <a:pt x="570" y="302"/>
                      <a:pt x="382" y="490"/>
                      <a:pt x="382" y="722"/>
                    </a:cubicBezTo>
                    <a:cubicBezTo>
                      <a:pt x="382" y="954"/>
                      <a:pt x="570" y="1142"/>
                      <a:pt x="802" y="1142"/>
                    </a:cubicBezTo>
                    <a:cubicBezTo>
                      <a:pt x="1034" y="1142"/>
                      <a:pt x="1222" y="954"/>
                      <a:pt x="1222" y="722"/>
                    </a:cubicBezTo>
                    <a:cubicBezTo>
                      <a:pt x="1222" y="490"/>
                      <a:pt x="1034" y="302"/>
                      <a:pt x="802" y="302"/>
                    </a:cubicBezTo>
                    <a:close/>
                    <a:moveTo>
                      <a:pt x="1142" y="722"/>
                    </a:moveTo>
                    <a:cubicBezTo>
                      <a:pt x="1142" y="910"/>
                      <a:pt x="990" y="1062"/>
                      <a:pt x="802" y="1062"/>
                    </a:cubicBezTo>
                    <a:cubicBezTo>
                      <a:pt x="614" y="1062"/>
                      <a:pt x="462" y="910"/>
                      <a:pt x="462" y="722"/>
                    </a:cubicBezTo>
                    <a:cubicBezTo>
                      <a:pt x="462" y="534"/>
                      <a:pt x="614" y="382"/>
                      <a:pt x="802" y="382"/>
                    </a:cubicBezTo>
                    <a:cubicBezTo>
                      <a:pt x="990" y="382"/>
                      <a:pt x="1142" y="534"/>
                      <a:pt x="1142" y="722"/>
                    </a:cubicBezTo>
                    <a:close/>
                  </a:path>
                </a:pathLst>
              </a:custGeom>
              <a:solidFill>
                <a:schemeClr val="accent6"/>
              </a:solidFill>
              <a:ln>
                <a:noFill/>
              </a:ln>
            </p:spPr>
            <p:txBody>
              <a:bodyPr vert="horz" wrap="square" lIns="77925" tIns="38963" rIns="77925" bIns="38963" numCol="1" anchor="t" anchorCtr="0" compatLnSpc="1">
                <a:prstTxWarp prst="textNoShape">
                  <a:avLst/>
                </a:prstTxWarp>
              </a:bodyPr>
              <a:lstStyle/>
              <a:p>
                <a:endParaRPr lang="en-US" b="1" dirty="0">
                  <a:latin typeface="Arial" panose="020B0604020202020204" pitchFamily="34" charset="0"/>
                  <a:sym typeface="+mn-lt"/>
                </a:endParaRPr>
              </a:p>
            </p:txBody>
          </p:sp>
          <p:pic>
            <p:nvPicPr>
              <p:cNvPr id="4618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66231" y="4219931"/>
                <a:ext cx="671458" cy="202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183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23042" y="4156946"/>
                <a:ext cx="342904" cy="285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1827"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61439" y="4143023"/>
                <a:ext cx="847359" cy="281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1830"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23318" y="4166262"/>
                <a:ext cx="586184" cy="24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1829" name="Picture 5"/>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7837" y="4149022"/>
                <a:ext cx="915931" cy="328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le1919">
                <a:extLst>
                  <a:ext uri="{FF2B5EF4-FFF2-40B4-BE49-F238E27FC236}">
                    <a16:creationId xmlns:a16="http://schemas.microsoft.com/office/drawing/2014/main" id="{F3170F8C-D783-47F7-B64F-B0E2F6522A46}"/>
                  </a:ext>
                </a:extLst>
              </p:cNvPr>
              <p:cNvSpPr txBox="1">
                <a:spLocks/>
              </p:cNvSpPr>
              <p:nvPr/>
            </p:nvSpPr>
            <p:spPr>
              <a:xfrm>
                <a:off x="2364091" y="1369316"/>
                <a:ext cx="1135590" cy="196476"/>
              </a:xfrm>
              <a:prstGeom prst="rect">
                <a:avLst/>
              </a:prstGeom>
              <a:noFill/>
              <a:ln w="9525">
                <a:noFill/>
              </a:ln>
            </p:spPr>
            <p:txBody>
              <a:bodyPr vert="horz" wrap="square" lIns="0" tIns="0" rIns="0" bIns="60464" rtlCol="0" anchor="b">
                <a:spAutoFit/>
              </a:bodyPr>
              <a:lstStyle/>
              <a:p>
                <a:pPr algn="ctr">
                  <a:lnSpc>
                    <a:spcPct val="80000"/>
                  </a:lnSpc>
                  <a:buClr>
                    <a:srgbClr val="000000"/>
                  </a:buClr>
                  <a:buSzPct val="100000"/>
                </a:pPr>
                <a:r>
                  <a:rPr lang="en-US" sz="1100" b="1" dirty="0">
                    <a:latin typeface="Arial" panose="020B0604020202020204" pitchFamily="34" charset="0"/>
                    <a:cs typeface="Arial Narrow" pitchFamily="34" charset="0"/>
                  </a:rPr>
                  <a:t>E-</a:t>
                </a:r>
                <a:r>
                  <a:rPr lang="en-US" sz="1100" b="1" noProof="0" dirty="0">
                    <a:latin typeface="Arial" panose="020B0604020202020204" pitchFamily="34" charset="0"/>
                    <a:cs typeface="Arial Narrow" pitchFamily="34" charset="0"/>
                  </a:rPr>
                  <a:t>commerce</a:t>
                </a:r>
              </a:p>
            </p:txBody>
          </p:sp>
          <p:cxnSp>
            <p:nvCxnSpPr>
              <p:cNvPr id="20" name="HorizontalLine20">
                <a:extLst>
                  <a:ext uri="{FF2B5EF4-FFF2-40B4-BE49-F238E27FC236}">
                    <a16:creationId xmlns:a16="http://schemas.microsoft.com/office/drawing/2014/main" id="{F089E405-D3B3-43E4-A01A-5A530E1C9532}"/>
                  </a:ext>
                </a:extLst>
              </p:cNvPr>
              <p:cNvCxnSpPr>
                <a:cxnSpLocks/>
              </p:cNvCxnSpPr>
              <p:nvPr/>
            </p:nvCxnSpPr>
            <p:spPr>
              <a:xfrm>
                <a:off x="1236885" y="1596216"/>
                <a:ext cx="7200000" cy="0"/>
              </a:xfrm>
              <a:prstGeom prst="line">
                <a:avLst/>
              </a:prstGeom>
              <a:ln w="22225">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22" name="Title2222">
                <a:extLst>
                  <a:ext uri="{FF2B5EF4-FFF2-40B4-BE49-F238E27FC236}">
                    <a16:creationId xmlns:a16="http://schemas.microsoft.com/office/drawing/2014/main" id="{85B6D63C-D1AB-48A8-9F7D-7D24DFB751EA}"/>
                  </a:ext>
                </a:extLst>
              </p:cNvPr>
              <p:cNvSpPr txBox="1">
                <a:spLocks/>
              </p:cNvSpPr>
              <p:nvPr/>
            </p:nvSpPr>
            <p:spPr>
              <a:xfrm>
                <a:off x="3527744" y="1369316"/>
                <a:ext cx="1146258" cy="196476"/>
              </a:xfrm>
              <a:prstGeom prst="rect">
                <a:avLst/>
              </a:prstGeom>
              <a:noFill/>
              <a:ln w="9525">
                <a:noFill/>
              </a:ln>
            </p:spPr>
            <p:txBody>
              <a:bodyPr vert="horz" wrap="square" lIns="0" tIns="0" rIns="0" bIns="60464" rtlCol="0" anchor="b">
                <a:spAutoFit/>
              </a:bodyPr>
              <a:lstStyle/>
              <a:p>
                <a:pPr algn="ctr">
                  <a:lnSpc>
                    <a:spcPct val="80000"/>
                  </a:lnSpc>
                  <a:buClr>
                    <a:srgbClr val="000000"/>
                  </a:buClr>
                  <a:buSzPct val="100000"/>
                </a:pPr>
                <a:r>
                  <a:rPr lang="en-US" sz="1100" b="1" noProof="0" dirty="0">
                    <a:latin typeface="Arial" panose="020B0604020202020204" pitchFamily="34" charset="0"/>
                    <a:cs typeface="Arial Narrow" pitchFamily="34" charset="0"/>
                  </a:rPr>
                  <a:t>Home services</a:t>
                </a:r>
              </a:p>
            </p:txBody>
          </p:sp>
          <p:sp>
            <p:nvSpPr>
              <p:cNvPr id="25" name="Title2525">
                <a:extLst>
                  <a:ext uri="{FF2B5EF4-FFF2-40B4-BE49-F238E27FC236}">
                    <a16:creationId xmlns:a16="http://schemas.microsoft.com/office/drawing/2014/main" id="{285C5B34-0EE3-4A48-9586-229B9DF3C2DC}"/>
                  </a:ext>
                </a:extLst>
              </p:cNvPr>
              <p:cNvSpPr txBox="1">
                <a:spLocks/>
              </p:cNvSpPr>
              <p:nvPr/>
            </p:nvSpPr>
            <p:spPr>
              <a:xfrm>
                <a:off x="4723679" y="1369316"/>
                <a:ext cx="1146258" cy="196476"/>
              </a:xfrm>
              <a:prstGeom prst="rect">
                <a:avLst/>
              </a:prstGeom>
              <a:noFill/>
              <a:ln w="9525">
                <a:noFill/>
              </a:ln>
            </p:spPr>
            <p:txBody>
              <a:bodyPr vert="horz" wrap="square" lIns="0" tIns="0" rIns="0" bIns="60464" rtlCol="0" anchor="b">
                <a:spAutoFit/>
              </a:bodyPr>
              <a:lstStyle/>
              <a:p>
                <a:pPr algn="ctr">
                  <a:lnSpc>
                    <a:spcPct val="80000"/>
                  </a:lnSpc>
                  <a:buClr>
                    <a:srgbClr val="000000"/>
                  </a:buClr>
                  <a:buSzPct val="100000"/>
                </a:pPr>
                <a:r>
                  <a:rPr lang="en-US" sz="1100" b="1" noProof="0" dirty="0">
                    <a:latin typeface="Arial" panose="020B0604020202020204" pitchFamily="34" charset="0"/>
                    <a:cs typeface="Arial Narrow" pitchFamily="34" charset="0"/>
                  </a:rPr>
                  <a:t>Travel</a:t>
                </a:r>
                <a:endParaRPr lang="en-US" sz="1100" b="1" dirty="0">
                  <a:latin typeface="Arial" panose="020B0604020202020204" pitchFamily="34" charset="0"/>
                  <a:cs typeface="Arial Narrow" pitchFamily="34" charset="0"/>
                </a:endParaRPr>
              </a:p>
            </p:txBody>
          </p:sp>
          <p:sp>
            <p:nvSpPr>
              <p:cNvPr id="34" name="Title3434">
                <a:extLst>
                  <a:ext uri="{FF2B5EF4-FFF2-40B4-BE49-F238E27FC236}">
                    <a16:creationId xmlns:a16="http://schemas.microsoft.com/office/drawing/2014/main" id="{E9B5BC23-D653-45A5-A54E-57FD500F02FE}"/>
                  </a:ext>
                </a:extLst>
              </p:cNvPr>
              <p:cNvSpPr txBox="1">
                <a:spLocks/>
              </p:cNvSpPr>
              <p:nvPr/>
            </p:nvSpPr>
            <p:spPr>
              <a:xfrm>
                <a:off x="6103453" y="1369316"/>
                <a:ext cx="1146258" cy="196476"/>
              </a:xfrm>
              <a:prstGeom prst="rect">
                <a:avLst/>
              </a:prstGeom>
              <a:noFill/>
              <a:ln w="9525">
                <a:noFill/>
              </a:ln>
            </p:spPr>
            <p:txBody>
              <a:bodyPr vert="horz" wrap="square" lIns="0" tIns="0" rIns="0" bIns="60464" rtlCol="0" anchor="b">
                <a:spAutoFit/>
              </a:bodyPr>
              <a:lstStyle/>
              <a:p>
                <a:pPr algn="ctr">
                  <a:lnSpc>
                    <a:spcPct val="80000"/>
                  </a:lnSpc>
                  <a:buClr>
                    <a:srgbClr val="000000"/>
                  </a:buClr>
                  <a:buSzPct val="100000"/>
                </a:pPr>
                <a:r>
                  <a:rPr lang="en-US" sz="1100" b="1" noProof="0" dirty="0">
                    <a:latin typeface="Arial" panose="020B0604020202020204" pitchFamily="34" charset="0"/>
                    <a:cs typeface="Arial Narrow" pitchFamily="34" charset="0"/>
                  </a:rPr>
                  <a:t>Gaming</a:t>
                </a:r>
              </a:p>
            </p:txBody>
          </p:sp>
          <p:sp>
            <p:nvSpPr>
              <p:cNvPr id="31" name="Title3131">
                <a:extLst>
                  <a:ext uri="{FF2B5EF4-FFF2-40B4-BE49-F238E27FC236}">
                    <a16:creationId xmlns:a16="http://schemas.microsoft.com/office/drawing/2014/main" id="{B43BE84A-E696-475F-9D12-9E32CC2FE52E}"/>
                  </a:ext>
                </a:extLst>
              </p:cNvPr>
              <p:cNvSpPr txBox="1">
                <a:spLocks/>
              </p:cNvSpPr>
              <p:nvPr/>
            </p:nvSpPr>
            <p:spPr>
              <a:xfrm>
                <a:off x="7396493" y="1264318"/>
                <a:ext cx="1146258" cy="331898"/>
              </a:xfrm>
              <a:prstGeom prst="rect">
                <a:avLst/>
              </a:prstGeom>
              <a:noFill/>
              <a:ln w="9525">
                <a:noFill/>
              </a:ln>
            </p:spPr>
            <p:txBody>
              <a:bodyPr vert="horz" wrap="square" lIns="0" tIns="0" rIns="0" bIns="60464" rtlCol="0" anchor="b">
                <a:spAutoFit/>
              </a:bodyPr>
              <a:lstStyle/>
              <a:p>
                <a:pPr>
                  <a:lnSpc>
                    <a:spcPct val="80000"/>
                  </a:lnSpc>
                  <a:buClr>
                    <a:srgbClr val="000000"/>
                  </a:buClr>
                  <a:buSzPct val="100000"/>
                </a:pPr>
                <a:r>
                  <a:rPr lang="en-US" sz="1100" b="1" noProof="0" dirty="0">
                    <a:latin typeface="Arial" panose="020B0604020202020204" pitchFamily="34" charset="0"/>
                    <a:cs typeface="Arial Narrow" pitchFamily="34" charset="0"/>
                  </a:rPr>
                  <a:t>Restaurant &amp; appt. booking</a:t>
                </a:r>
              </a:p>
            </p:txBody>
          </p:sp>
          <p:sp>
            <p:nvSpPr>
              <p:cNvPr id="53" name="RBContent52">
                <a:extLst>
                  <a:ext uri="{FF2B5EF4-FFF2-40B4-BE49-F238E27FC236}">
                    <a16:creationId xmlns:a16="http://schemas.microsoft.com/office/drawing/2014/main" id="{EBFF0093-0CD4-4844-ACFC-6064FA397F04}"/>
                  </a:ext>
                </a:extLst>
              </p:cNvPr>
              <p:cNvSpPr txBox="1">
                <a:spLocks/>
              </p:cNvSpPr>
              <p:nvPr/>
            </p:nvSpPr>
            <p:spPr>
              <a:xfrm>
                <a:off x="3656897" y="1617010"/>
                <a:ext cx="1146258" cy="283556"/>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Service providers visits</a:t>
                </a:r>
              </a:p>
            </p:txBody>
          </p:sp>
          <p:sp>
            <p:nvSpPr>
              <p:cNvPr id="4" name="Rectangle 3">
                <a:extLst>
                  <a:ext uri="{FF2B5EF4-FFF2-40B4-BE49-F238E27FC236}">
                    <a16:creationId xmlns:a16="http://schemas.microsoft.com/office/drawing/2014/main" id="{78C45FF9-E66A-4CED-AB04-0069B162CF40}"/>
                  </a:ext>
                </a:extLst>
              </p:cNvPr>
              <p:cNvSpPr>
                <a:spLocks/>
              </p:cNvSpPr>
              <p:nvPr/>
            </p:nvSpPr>
            <p:spPr>
              <a:xfrm>
                <a:off x="1578289" y="1617010"/>
                <a:ext cx="694804" cy="186607"/>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0" tIns="61358" rIns="0" bIns="0" rtlCol="0" anchor="t" anchorCtr="0">
                <a:spAutoFit/>
              </a:bodyPr>
              <a:lstStyle/>
              <a:p>
                <a:pPr>
                  <a:lnSpc>
                    <a:spcPct val="90000"/>
                  </a:lnSpc>
                  <a:spcBef>
                    <a:spcPts val="341"/>
                  </a:spcBef>
                </a:pPr>
                <a:r>
                  <a:rPr lang="en-US" sz="900" b="1" dirty="0">
                    <a:latin typeface="Arial" panose="020B0604020202020204" pitchFamily="34" charset="0"/>
                  </a:rPr>
                  <a:t>Logistics</a:t>
                </a:r>
              </a:p>
            </p:txBody>
          </p:sp>
          <p:grpSp>
            <p:nvGrpSpPr>
              <p:cNvPr id="106" name="Group 430">
                <a:extLst>
                  <a:ext uri="{FF2B5EF4-FFF2-40B4-BE49-F238E27FC236}">
                    <a16:creationId xmlns:a16="http://schemas.microsoft.com/office/drawing/2014/main" id="{8BEF7A57-8148-4394-BBB3-DD64CED059F1}"/>
                  </a:ext>
                </a:extLst>
              </p:cNvPr>
              <p:cNvGrpSpPr>
                <a:grpSpLocks noChangeAspect="1"/>
              </p:cNvGrpSpPr>
              <p:nvPr/>
            </p:nvGrpSpPr>
            <p:grpSpPr bwMode="auto">
              <a:xfrm>
                <a:off x="1224754" y="1655110"/>
                <a:ext cx="265532" cy="145273"/>
                <a:chOff x="1153" y="2537"/>
                <a:chExt cx="383" cy="257"/>
              </a:xfrm>
              <a:solidFill>
                <a:schemeClr val="accent6"/>
              </a:solidFill>
            </p:grpSpPr>
            <p:sp>
              <p:nvSpPr>
                <p:cNvPr id="107" name="Freeform 432">
                  <a:extLst>
                    <a:ext uri="{FF2B5EF4-FFF2-40B4-BE49-F238E27FC236}">
                      <a16:creationId xmlns:a16="http://schemas.microsoft.com/office/drawing/2014/main" id="{603BE45A-8BEB-4DFE-BCD5-921677941171}"/>
                    </a:ext>
                  </a:extLst>
                </p:cNvPr>
                <p:cNvSpPr>
                  <a:spLocks/>
                </p:cNvSpPr>
                <p:nvPr/>
              </p:nvSpPr>
              <p:spPr bwMode="auto">
                <a:xfrm>
                  <a:off x="1163" y="2746"/>
                  <a:ext cx="363" cy="48"/>
                </a:xfrm>
                <a:custGeom>
                  <a:avLst/>
                  <a:gdLst>
                    <a:gd name="T0" fmla="*/ 442 w 3269"/>
                    <a:gd name="T1" fmla="*/ 61 h 435"/>
                    <a:gd name="T2" fmla="*/ 461 w 3269"/>
                    <a:gd name="T3" fmla="*/ 94 h 435"/>
                    <a:gd name="T4" fmla="*/ 463 w 3269"/>
                    <a:gd name="T5" fmla="*/ 99 h 435"/>
                    <a:gd name="T6" fmla="*/ 592 w 3269"/>
                    <a:gd name="T7" fmla="*/ 239 h 435"/>
                    <a:gd name="T8" fmla="*/ 769 w 3269"/>
                    <a:gd name="T9" fmla="*/ 305 h 435"/>
                    <a:gd name="T10" fmla="*/ 957 w 3269"/>
                    <a:gd name="T11" fmla="*/ 283 h 435"/>
                    <a:gd name="T12" fmla="*/ 1112 w 3269"/>
                    <a:gd name="T13" fmla="*/ 179 h 435"/>
                    <a:gd name="T14" fmla="*/ 1194 w 3269"/>
                    <a:gd name="T15" fmla="*/ 57 h 435"/>
                    <a:gd name="T16" fmla="*/ 1219 w 3269"/>
                    <a:gd name="T17" fmla="*/ 12 h 435"/>
                    <a:gd name="T18" fmla="*/ 1224 w 3269"/>
                    <a:gd name="T19" fmla="*/ 3 h 435"/>
                    <a:gd name="T20" fmla="*/ 1258 w 3269"/>
                    <a:gd name="T21" fmla="*/ 65 h 435"/>
                    <a:gd name="T22" fmla="*/ 1277 w 3269"/>
                    <a:gd name="T23" fmla="*/ 97 h 435"/>
                    <a:gd name="T24" fmla="*/ 1280 w 3269"/>
                    <a:gd name="T25" fmla="*/ 102 h 435"/>
                    <a:gd name="T26" fmla="*/ 1392 w 3269"/>
                    <a:gd name="T27" fmla="*/ 231 h 435"/>
                    <a:gd name="T28" fmla="*/ 1547 w 3269"/>
                    <a:gd name="T29" fmla="*/ 300 h 435"/>
                    <a:gd name="T30" fmla="*/ 1720 w 3269"/>
                    <a:gd name="T31" fmla="*/ 299 h 435"/>
                    <a:gd name="T32" fmla="*/ 1875 w 3269"/>
                    <a:gd name="T33" fmla="*/ 229 h 435"/>
                    <a:gd name="T34" fmla="*/ 1989 w 3269"/>
                    <a:gd name="T35" fmla="*/ 99 h 435"/>
                    <a:gd name="T36" fmla="*/ 2029 w 3269"/>
                    <a:gd name="T37" fmla="*/ 26 h 435"/>
                    <a:gd name="T38" fmla="*/ 2041 w 3269"/>
                    <a:gd name="T39" fmla="*/ 2 h 435"/>
                    <a:gd name="T40" fmla="*/ 2056 w 3269"/>
                    <a:gd name="T41" fmla="*/ 25 h 435"/>
                    <a:gd name="T42" fmla="*/ 2089 w 3269"/>
                    <a:gd name="T43" fmla="*/ 83 h 435"/>
                    <a:gd name="T44" fmla="*/ 2098 w 3269"/>
                    <a:gd name="T45" fmla="*/ 98 h 435"/>
                    <a:gd name="T46" fmla="*/ 2154 w 3269"/>
                    <a:gd name="T47" fmla="*/ 177 h 435"/>
                    <a:gd name="T48" fmla="*/ 2309 w 3269"/>
                    <a:gd name="T49" fmla="*/ 282 h 435"/>
                    <a:gd name="T50" fmla="*/ 2495 w 3269"/>
                    <a:gd name="T51" fmla="*/ 306 h 435"/>
                    <a:gd name="T52" fmla="*/ 2657 w 3269"/>
                    <a:gd name="T53" fmla="*/ 251 h 435"/>
                    <a:gd name="T54" fmla="*/ 2782 w 3269"/>
                    <a:gd name="T55" fmla="*/ 137 h 435"/>
                    <a:gd name="T56" fmla="*/ 2838 w 3269"/>
                    <a:gd name="T57" fmla="*/ 39 h 435"/>
                    <a:gd name="T58" fmla="*/ 2857 w 3269"/>
                    <a:gd name="T59" fmla="*/ 5 h 435"/>
                    <a:gd name="T60" fmla="*/ 2859 w 3269"/>
                    <a:gd name="T61" fmla="*/ 0 h 435"/>
                    <a:gd name="T62" fmla="*/ 2900 w 3269"/>
                    <a:gd name="T63" fmla="*/ 74 h 435"/>
                    <a:gd name="T64" fmla="*/ 2914 w 3269"/>
                    <a:gd name="T65" fmla="*/ 97 h 435"/>
                    <a:gd name="T66" fmla="*/ 2938 w 3269"/>
                    <a:gd name="T67" fmla="*/ 137 h 435"/>
                    <a:gd name="T68" fmla="*/ 3062 w 3269"/>
                    <a:gd name="T69" fmla="*/ 251 h 435"/>
                    <a:gd name="T70" fmla="*/ 3225 w 3269"/>
                    <a:gd name="T71" fmla="*/ 306 h 435"/>
                    <a:gd name="T72" fmla="*/ 3269 w 3269"/>
                    <a:gd name="T73" fmla="*/ 390 h 435"/>
                    <a:gd name="T74" fmla="*/ 3269 w 3269"/>
                    <a:gd name="T75" fmla="*/ 430 h 435"/>
                    <a:gd name="T76" fmla="*/ 3216 w 3269"/>
                    <a:gd name="T77" fmla="*/ 431 h 435"/>
                    <a:gd name="T78" fmla="*/ 3019 w 3269"/>
                    <a:gd name="T79" fmla="*/ 371 h 435"/>
                    <a:gd name="T80" fmla="*/ 2859 w 3269"/>
                    <a:gd name="T81" fmla="*/ 240 h 435"/>
                    <a:gd name="T82" fmla="*/ 2700 w 3269"/>
                    <a:gd name="T83" fmla="*/ 371 h 435"/>
                    <a:gd name="T84" fmla="*/ 2503 w 3269"/>
                    <a:gd name="T85" fmla="*/ 431 h 435"/>
                    <a:gd name="T86" fmla="*/ 2298 w 3269"/>
                    <a:gd name="T87" fmla="*/ 410 h 435"/>
                    <a:gd name="T88" fmla="*/ 2118 w 3269"/>
                    <a:gd name="T89" fmla="*/ 314 h 435"/>
                    <a:gd name="T90" fmla="*/ 1970 w 3269"/>
                    <a:gd name="T91" fmla="*/ 315 h 435"/>
                    <a:gd name="T92" fmla="*/ 1788 w 3269"/>
                    <a:gd name="T93" fmla="*/ 412 h 435"/>
                    <a:gd name="T94" fmla="*/ 1580 w 3269"/>
                    <a:gd name="T95" fmla="*/ 432 h 435"/>
                    <a:gd name="T96" fmla="*/ 1383 w 3269"/>
                    <a:gd name="T97" fmla="*/ 372 h 435"/>
                    <a:gd name="T98" fmla="*/ 1224 w 3269"/>
                    <a:gd name="T99" fmla="*/ 242 h 435"/>
                    <a:gd name="T100" fmla="*/ 1065 w 3269"/>
                    <a:gd name="T101" fmla="*/ 371 h 435"/>
                    <a:gd name="T102" fmla="*/ 869 w 3269"/>
                    <a:gd name="T103" fmla="*/ 431 h 435"/>
                    <a:gd name="T104" fmla="*/ 663 w 3269"/>
                    <a:gd name="T105" fmla="*/ 410 h 435"/>
                    <a:gd name="T106" fmla="*/ 482 w 3269"/>
                    <a:gd name="T107" fmla="*/ 313 h 435"/>
                    <a:gd name="T108" fmla="*/ 334 w 3269"/>
                    <a:gd name="T109" fmla="*/ 314 h 435"/>
                    <a:gd name="T110" fmla="*/ 154 w 3269"/>
                    <a:gd name="T111" fmla="*/ 410 h 435"/>
                    <a:gd name="T112" fmla="*/ 0 w 3269"/>
                    <a:gd name="T113" fmla="*/ 308 h 435"/>
                    <a:gd name="T114" fmla="*/ 168 w 3269"/>
                    <a:gd name="T115" fmla="*/ 271 h 435"/>
                    <a:gd name="T116" fmla="*/ 304 w 3269"/>
                    <a:gd name="T117" fmla="*/ 170 h 435"/>
                    <a:gd name="T118" fmla="*/ 378 w 3269"/>
                    <a:gd name="T119" fmla="*/ 54 h 435"/>
                    <a:gd name="T120" fmla="*/ 403 w 3269"/>
                    <a:gd name="T121" fmla="*/ 9 h 435"/>
                    <a:gd name="T122" fmla="*/ 408 w 3269"/>
                    <a:gd name="T123"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69" h="435">
                      <a:moveTo>
                        <a:pt x="408" y="0"/>
                      </a:moveTo>
                      <a:lnTo>
                        <a:pt x="422" y="25"/>
                      </a:lnTo>
                      <a:lnTo>
                        <a:pt x="434" y="45"/>
                      </a:lnTo>
                      <a:lnTo>
                        <a:pt x="442" y="61"/>
                      </a:lnTo>
                      <a:lnTo>
                        <a:pt x="449" y="74"/>
                      </a:lnTo>
                      <a:lnTo>
                        <a:pt x="455" y="83"/>
                      </a:lnTo>
                      <a:lnTo>
                        <a:pt x="459" y="90"/>
                      </a:lnTo>
                      <a:lnTo>
                        <a:pt x="461" y="94"/>
                      </a:lnTo>
                      <a:lnTo>
                        <a:pt x="462" y="97"/>
                      </a:lnTo>
                      <a:lnTo>
                        <a:pt x="463" y="98"/>
                      </a:lnTo>
                      <a:lnTo>
                        <a:pt x="463" y="99"/>
                      </a:lnTo>
                      <a:lnTo>
                        <a:pt x="463" y="99"/>
                      </a:lnTo>
                      <a:lnTo>
                        <a:pt x="490" y="140"/>
                      </a:lnTo>
                      <a:lnTo>
                        <a:pt x="521" y="177"/>
                      </a:lnTo>
                      <a:lnTo>
                        <a:pt x="554" y="211"/>
                      </a:lnTo>
                      <a:lnTo>
                        <a:pt x="592" y="239"/>
                      </a:lnTo>
                      <a:lnTo>
                        <a:pt x="633" y="263"/>
                      </a:lnTo>
                      <a:lnTo>
                        <a:pt x="676" y="282"/>
                      </a:lnTo>
                      <a:lnTo>
                        <a:pt x="722" y="296"/>
                      </a:lnTo>
                      <a:lnTo>
                        <a:pt x="769" y="305"/>
                      </a:lnTo>
                      <a:lnTo>
                        <a:pt x="817" y="308"/>
                      </a:lnTo>
                      <a:lnTo>
                        <a:pt x="865" y="305"/>
                      </a:lnTo>
                      <a:lnTo>
                        <a:pt x="912" y="296"/>
                      </a:lnTo>
                      <a:lnTo>
                        <a:pt x="957" y="283"/>
                      </a:lnTo>
                      <a:lnTo>
                        <a:pt x="1000" y="264"/>
                      </a:lnTo>
                      <a:lnTo>
                        <a:pt x="1041" y="240"/>
                      </a:lnTo>
                      <a:lnTo>
                        <a:pt x="1079" y="212"/>
                      </a:lnTo>
                      <a:lnTo>
                        <a:pt x="1112" y="179"/>
                      </a:lnTo>
                      <a:lnTo>
                        <a:pt x="1143" y="143"/>
                      </a:lnTo>
                      <a:lnTo>
                        <a:pt x="1170" y="102"/>
                      </a:lnTo>
                      <a:lnTo>
                        <a:pt x="1183" y="77"/>
                      </a:lnTo>
                      <a:lnTo>
                        <a:pt x="1194" y="57"/>
                      </a:lnTo>
                      <a:lnTo>
                        <a:pt x="1203" y="42"/>
                      </a:lnTo>
                      <a:lnTo>
                        <a:pt x="1211" y="29"/>
                      </a:lnTo>
                      <a:lnTo>
                        <a:pt x="1216" y="20"/>
                      </a:lnTo>
                      <a:lnTo>
                        <a:pt x="1219" y="12"/>
                      </a:lnTo>
                      <a:lnTo>
                        <a:pt x="1222" y="8"/>
                      </a:lnTo>
                      <a:lnTo>
                        <a:pt x="1223" y="5"/>
                      </a:lnTo>
                      <a:lnTo>
                        <a:pt x="1224" y="4"/>
                      </a:lnTo>
                      <a:lnTo>
                        <a:pt x="1224" y="3"/>
                      </a:lnTo>
                      <a:lnTo>
                        <a:pt x="1224" y="3"/>
                      </a:lnTo>
                      <a:lnTo>
                        <a:pt x="1238" y="28"/>
                      </a:lnTo>
                      <a:lnTo>
                        <a:pt x="1249" y="48"/>
                      </a:lnTo>
                      <a:lnTo>
                        <a:pt x="1258" y="65"/>
                      </a:lnTo>
                      <a:lnTo>
                        <a:pt x="1265" y="77"/>
                      </a:lnTo>
                      <a:lnTo>
                        <a:pt x="1270" y="87"/>
                      </a:lnTo>
                      <a:lnTo>
                        <a:pt x="1275" y="93"/>
                      </a:lnTo>
                      <a:lnTo>
                        <a:pt x="1277" y="97"/>
                      </a:lnTo>
                      <a:lnTo>
                        <a:pt x="1279" y="100"/>
                      </a:lnTo>
                      <a:lnTo>
                        <a:pt x="1279" y="101"/>
                      </a:lnTo>
                      <a:lnTo>
                        <a:pt x="1280" y="102"/>
                      </a:lnTo>
                      <a:lnTo>
                        <a:pt x="1280" y="102"/>
                      </a:lnTo>
                      <a:lnTo>
                        <a:pt x="1303" y="139"/>
                      </a:lnTo>
                      <a:lnTo>
                        <a:pt x="1329" y="173"/>
                      </a:lnTo>
                      <a:lnTo>
                        <a:pt x="1359" y="203"/>
                      </a:lnTo>
                      <a:lnTo>
                        <a:pt x="1392" y="231"/>
                      </a:lnTo>
                      <a:lnTo>
                        <a:pt x="1427" y="253"/>
                      </a:lnTo>
                      <a:lnTo>
                        <a:pt x="1465" y="273"/>
                      </a:lnTo>
                      <a:lnTo>
                        <a:pt x="1505" y="289"/>
                      </a:lnTo>
                      <a:lnTo>
                        <a:pt x="1547" y="300"/>
                      </a:lnTo>
                      <a:lnTo>
                        <a:pt x="1589" y="307"/>
                      </a:lnTo>
                      <a:lnTo>
                        <a:pt x="1633" y="309"/>
                      </a:lnTo>
                      <a:lnTo>
                        <a:pt x="1677" y="307"/>
                      </a:lnTo>
                      <a:lnTo>
                        <a:pt x="1720" y="299"/>
                      </a:lnTo>
                      <a:lnTo>
                        <a:pt x="1762" y="288"/>
                      </a:lnTo>
                      <a:lnTo>
                        <a:pt x="1801" y="272"/>
                      </a:lnTo>
                      <a:lnTo>
                        <a:pt x="1839" y="252"/>
                      </a:lnTo>
                      <a:lnTo>
                        <a:pt x="1875" y="229"/>
                      </a:lnTo>
                      <a:lnTo>
                        <a:pt x="1908" y="201"/>
                      </a:lnTo>
                      <a:lnTo>
                        <a:pt x="1937" y="171"/>
                      </a:lnTo>
                      <a:lnTo>
                        <a:pt x="1965" y="137"/>
                      </a:lnTo>
                      <a:lnTo>
                        <a:pt x="1989" y="99"/>
                      </a:lnTo>
                      <a:lnTo>
                        <a:pt x="2001" y="74"/>
                      </a:lnTo>
                      <a:lnTo>
                        <a:pt x="2013" y="54"/>
                      </a:lnTo>
                      <a:lnTo>
                        <a:pt x="2021" y="39"/>
                      </a:lnTo>
                      <a:lnTo>
                        <a:pt x="2029" y="26"/>
                      </a:lnTo>
                      <a:lnTo>
                        <a:pt x="2033" y="17"/>
                      </a:lnTo>
                      <a:lnTo>
                        <a:pt x="2037" y="9"/>
                      </a:lnTo>
                      <a:lnTo>
                        <a:pt x="2039" y="5"/>
                      </a:lnTo>
                      <a:lnTo>
                        <a:pt x="2041" y="2"/>
                      </a:lnTo>
                      <a:lnTo>
                        <a:pt x="2041" y="1"/>
                      </a:lnTo>
                      <a:lnTo>
                        <a:pt x="2042" y="0"/>
                      </a:lnTo>
                      <a:lnTo>
                        <a:pt x="2042" y="0"/>
                      </a:lnTo>
                      <a:lnTo>
                        <a:pt x="2056" y="25"/>
                      </a:lnTo>
                      <a:lnTo>
                        <a:pt x="2067" y="45"/>
                      </a:lnTo>
                      <a:lnTo>
                        <a:pt x="2077" y="61"/>
                      </a:lnTo>
                      <a:lnTo>
                        <a:pt x="2084" y="74"/>
                      </a:lnTo>
                      <a:lnTo>
                        <a:pt x="2089" y="83"/>
                      </a:lnTo>
                      <a:lnTo>
                        <a:pt x="2094" y="90"/>
                      </a:lnTo>
                      <a:lnTo>
                        <a:pt x="2096" y="94"/>
                      </a:lnTo>
                      <a:lnTo>
                        <a:pt x="2098" y="97"/>
                      </a:lnTo>
                      <a:lnTo>
                        <a:pt x="2098" y="98"/>
                      </a:lnTo>
                      <a:lnTo>
                        <a:pt x="2099" y="99"/>
                      </a:lnTo>
                      <a:lnTo>
                        <a:pt x="2099" y="99"/>
                      </a:lnTo>
                      <a:lnTo>
                        <a:pt x="2124" y="140"/>
                      </a:lnTo>
                      <a:lnTo>
                        <a:pt x="2154" y="177"/>
                      </a:lnTo>
                      <a:lnTo>
                        <a:pt x="2189" y="211"/>
                      </a:lnTo>
                      <a:lnTo>
                        <a:pt x="2225" y="239"/>
                      </a:lnTo>
                      <a:lnTo>
                        <a:pt x="2266" y="263"/>
                      </a:lnTo>
                      <a:lnTo>
                        <a:pt x="2309" y="282"/>
                      </a:lnTo>
                      <a:lnTo>
                        <a:pt x="2355" y="296"/>
                      </a:lnTo>
                      <a:lnTo>
                        <a:pt x="2402" y="305"/>
                      </a:lnTo>
                      <a:lnTo>
                        <a:pt x="2451" y="308"/>
                      </a:lnTo>
                      <a:lnTo>
                        <a:pt x="2495" y="306"/>
                      </a:lnTo>
                      <a:lnTo>
                        <a:pt x="2538" y="298"/>
                      </a:lnTo>
                      <a:lnTo>
                        <a:pt x="2579" y="287"/>
                      </a:lnTo>
                      <a:lnTo>
                        <a:pt x="2619" y="271"/>
                      </a:lnTo>
                      <a:lnTo>
                        <a:pt x="2657" y="251"/>
                      </a:lnTo>
                      <a:lnTo>
                        <a:pt x="2692" y="228"/>
                      </a:lnTo>
                      <a:lnTo>
                        <a:pt x="2725" y="200"/>
                      </a:lnTo>
                      <a:lnTo>
                        <a:pt x="2754" y="170"/>
                      </a:lnTo>
                      <a:lnTo>
                        <a:pt x="2782" y="137"/>
                      </a:lnTo>
                      <a:lnTo>
                        <a:pt x="2805" y="99"/>
                      </a:lnTo>
                      <a:lnTo>
                        <a:pt x="2818" y="74"/>
                      </a:lnTo>
                      <a:lnTo>
                        <a:pt x="2830" y="54"/>
                      </a:lnTo>
                      <a:lnTo>
                        <a:pt x="2838" y="39"/>
                      </a:lnTo>
                      <a:lnTo>
                        <a:pt x="2845" y="26"/>
                      </a:lnTo>
                      <a:lnTo>
                        <a:pt x="2851" y="17"/>
                      </a:lnTo>
                      <a:lnTo>
                        <a:pt x="2854" y="9"/>
                      </a:lnTo>
                      <a:lnTo>
                        <a:pt x="2857" y="5"/>
                      </a:lnTo>
                      <a:lnTo>
                        <a:pt x="2858" y="2"/>
                      </a:lnTo>
                      <a:lnTo>
                        <a:pt x="2859" y="1"/>
                      </a:lnTo>
                      <a:lnTo>
                        <a:pt x="2859" y="0"/>
                      </a:lnTo>
                      <a:lnTo>
                        <a:pt x="2859" y="0"/>
                      </a:lnTo>
                      <a:lnTo>
                        <a:pt x="2873" y="25"/>
                      </a:lnTo>
                      <a:lnTo>
                        <a:pt x="2884" y="45"/>
                      </a:lnTo>
                      <a:lnTo>
                        <a:pt x="2894" y="61"/>
                      </a:lnTo>
                      <a:lnTo>
                        <a:pt x="2900" y="74"/>
                      </a:lnTo>
                      <a:lnTo>
                        <a:pt x="2905" y="83"/>
                      </a:lnTo>
                      <a:lnTo>
                        <a:pt x="2909" y="90"/>
                      </a:lnTo>
                      <a:lnTo>
                        <a:pt x="2911" y="94"/>
                      </a:lnTo>
                      <a:lnTo>
                        <a:pt x="2914" y="97"/>
                      </a:lnTo>
                      <a:lnTo>
                        <a:pt x="2915" y="98"/>
                      </a:lnTo>
                      <a:lnTo>
                        <a:pt x="2915" y="99"/>
                      </a:lnTo>
                      <a:lnTo>
                        <a:pt x="2915" y="99"/>
                      </a:lnTo>
                      <a:lnTo>
                        <a:pt x="2938" y="137"/>
                      </a:lnTo>
                      <a:lnTo>
                        <a:pt x="2965" y="170"/>
                      </a:lnTo>
                      <a:lnTo>
                        <a:pt x="2994" y="200"/>
                      </a:lnTo>
                      <a:lnTo>
                        <a:pt x="3027" y="228"/>
                      </a:lnTo>
                      <a:lnTo>
                        <a:pt x="3062" y="251"/>
                      </a:lnTo>
                      <a:lnTo>
                        <a:pt x="3100" y="271"/>
                      </a:lnTo>
                      <a:lnTo>
                        <a:pt x="3140" y="287"/>
                      </a:lnTo>
                      <a:lnTo>
                        <a:pt x="3182" y="298"/>
                      </a:lnTo>
                      <a:lnTo>
                        <a:pt x="3225" y="306"/>
                      </a:lnTo>
                      <a:lnTo>
                        <a:pt x="3269" y="308"/>
                      </a:lnTo>
                      <a:lnTo>
                        <a:pt x="3269" y="341"/>
                      </a:lnTo>
                      <a:lnTo>
                        <a:pt x="3269" y="368"/>
                      </a:lnTo>
                      <a:lnTo>
                        <a:pt x="3269" y="390"/>
                      </a:lnTo>
                      <a:lnTo>
                        <a:pt x="3269" y="406"/>
                      </a:lnTo>
                      <a:lnTo>
                        <a:pt x="3269" y="417"/>
                      </a:lnTo>
                      <a:lnTo>
                        <a:pt x="3269" y="425"/>
                      </a:lnTo>
                      <a:lnTo>
                        <a:pt x="3269" y="430"/>
                      </a:lnTo>
                      <a:lnTo>
                        <a:pt x="3269" y="432"/>
                      </a:lnTo>
                      <a:lnTo>
                        <a:pt x="3269" y="433"/>
                      </a:lnTo>
                      <a:lnTo>
                        <a:pt x="3269" y="433"/>
                      </a:lnTo>
                      <a:lnTo>
                        <a:pt x="3216" y="431"/>
                      </a:lnTo>
                      <a:lnTo>
                        <a:pt x="3164" y="422"/>
                      </a:lnTo>
                      <a:lnTo>
                        <a:pt x="3115" y="410"/>
                      </a:lnTo>
                      <a:lnTo>
                        <a:pt x="3065" y="393"/>
                      </a:lnTo>
                      <a:lnTo>
                        <a:pt x="3019" y="371"/>
                      </a:lnTo>
                      <a:lnTo>
                        <a:pt x="2975" y="344"/>
                      </a:lnTo>
                      <a:lnTo>
                        <a:pt x="2933" y="314"/>
                      </a:lnTo>
                      <a:lnTo>
                        <a:pt x="2895" y="279"/>
                      </a:lnTo>
                      <a:lnTo>
                        <a:pt x="2859" y="240"/>
                      </a:lnTo>
                      <a:lnTo>
                        <a:pt x="2825" y="279"/>
                      </a:lnTo>
                      <a:lnTo>
                        <a:pt x="2786" y="314"/>
                      </a:lnTo>
                      <a:lnTo>
                        <a:pt x="2744" y="344"/>
                      </a:lnTo>
                      <a:lnTo>
                        <a:pt x="2700" y="371"/>
                      </a:lnTo>
                      <a:lnTo>
                        <a:pt x="2654" y="393"/>
                      </a:lnTo>
                      <a:lnTo>
                        <a:pt x="2605" y="410"/>
                      </a:lnTo>
                      <a:lnTo>
                        <a:pt x="2554" y="422"/>
                      </a:lnTo>
                      <a:lnTo>
                        <a:pt x="2503" y="431"/>
                      </a:lnTo>
                      <a:lnTo>
                        <a:pt x="2451" y="433"/>
                      </a:lnTo>
                      <a:lnTo>
                        <a:pt x="2398" y="431"/>
                      </a:lnTo>
                      <a:lnTo>
                        <a:pt x="2348" y="422"/>
                      </a:lnTo>
                      <a:lnTo>
                        <a:pt x="2298" y="410"/>
                      </a:lnTo>
                      <a:lnTo>
                        <a:pt x="2250" y="393"/>
                      </a:lnTo>
                      <a:lnTo>
                        <a:pt x="2203" y="371"/>
                      </a:lnTo>
                      <a:lnTo>
                        <a:pt x="2158" y="344"/>
                      </a:lnTo>
                      <a:lnTo>
                        <a:pt x="2118" y="314"/>
                      </a:lnTo>
                      <a:lnTo>
                        <a:pt x="2079" y="279"/>
                      </a:lnTo>
                      <a:lnTo>
                        <a:pt x="2043" y="240"/>
                      </a:lnTo>
                      <a:lnTo>
                        <a:pt x="2009" y="280"/>
                      </a:lnTo>
                      <a:lnTo>
                        <a:pt x="1970" y="315"/>
                      </a:lnTo>
                      <a:lnTo>
                        <a:pt x="1928" y="345"/>
                      </a:lnTo>
                      <a:lnTo>
                        <a:pt x="1883" y="372"/>
                      </a:lnTo>
                      <a:lnTo>
                        <a:pt x="1837" y="394"/>
                      </a:lnTo>
                      <a:lnTo>
                        <a:pt x="1788" y="412"/>
                      </a:lnTo>
                      <a:lnTo>
                        <a:pt x="1737" y="425"/>
                      </a:lnTo>
                      <a:lnTo>
                        <a:pt x="1686" y="432"/>
                      </a:lnTo>
                      <a:lnTo>
                        <a:pt x="1633" y="435"/>
                      </a:lnTo>
                      <a:lnTo>
                        <a:pt x="1580" y="432"/>
                      </a:lnTo>
                      <a:lnTo>
                        <a:pt x="1529" y="425"/>
                      </a:lnTo>
                      <a:lnTo>
                        <a:pt x="1479" y="412"/>
                      </a:lnTo>
                      <a:lnTo>
                        <a:pt x="1431" y="394"/>
                      </a:lnTo>
                      <a:lnTo>
                        <a:pt x="1383" y="372"/>
                      </a:lnTo>
                      <a:lnTo>
                        <a:pt x="1339" y="346"/>
                      </a:lnTo>
                      <a:lnTo>
                        <a:pt x="1299" y="315"/>
                      </a:lnTo>
                      <a:lnTo>
                        <a:pt x="1260" y="281"/>
                      </a:lnTo>
                      <a:lnTo>
                        <a:pt x="1224" y="242"/>
                      </a:lnTo>
                      <a:lnTo>
                        <a:pt x="1189" y="280"/>
                      </a:lnTo>
                      <a:lnTo>
                        <a:pt x="1151" y="315"/>
                      </a:lnTo>
                      <a:lnTo>
                        <a:pt x="1109" y="345"/>
                      </a:lnTo>
                      <a:lnTo>
                        <a:pt x="1065" y="371"/>
                      </a:lnTo>
                      <a:lnTo>
                        <a:pt x="1019" y="393"/>
                      </a:lnTo>
                      <a:lnTo>
                        <a:pt x="970" y="410"/>
                      </a:lnTo>
                      <a:lnTo>
                        <a:pt x="921" y="422"/>
                      </a:lnTo>
                      <a:lnTo>
                        <a:pt x="869" y="431"/>
                      </a:lnTo>
                      <a:lnTo>
                        <a:pt x="817" y="433"/>
                      </a:lnTo>
                      <a:lnTo>
                        <a:pt x="765" y="430"/>
                      </a:lnTo>
                      <a:lnTo>
                        <a:pt x="713" y="422"/>
                      </a:lnTo>
                      <a:lnTo>
                        <a:pt x="663" y="410"/>
                      </a:lnTo>
                      <a:lnTo>
                        <a:pt x="615" y="392"/>
                      </a:lnTo>
                      <a:lnTo>
                        <a:pt x="568" y="370"/>
                      </a:lnTo>
                      <a:lnTo>
                        <a:pt x="524" y="344"/>
                      </a:lnTo>
                      <a:lnTo>
                        <a:pt x="482" y="313"/>
                      </a:lnTo>
                      <a:lnTo>
                        <a:pt x="444" y="279"/>
                      </a:lnTo>
                      <a:lnTo>
                        <a:pt x="408" y="240"/>
                      </a:lnTo>
                      <a:lnTo>
                        <a:pt x="373" y="279"/>
                      </a:lnTo>
                      <a:lnTo>
                        <a:pt x="334" y="314"/>
                      </a:lnTo>
                      <a:lnTo>
                        <a:pt x="293" y="344"/>
                      </a:lnTo>
                      <a:lnTo>
                        <a:pt x="249" y="371"/>
                      </a:lnTo>
                      <a:lnTo>
                        <a:pt x="202" y="393"/>
                      </a:lnTo>
                      <a:lnTo>
                        <a:pt x="154" y="410"/>
                      </a:lnTo>
                      <a:lnTo>
                        <a:pt x="104" y="422"/>
                      </a:lnTo>
                      <a:lnTo>
                        <a:pt x="52" y="431"/>
                      </a:lnTo>
                      <a:lnTo>
                        <a:pt x="0" y="433"/>
                      </a:lnTo>
                      <a:lnTo>
                        <a:pt x="0" y="308"/>
                      </a:lnTo>
                      <a:lnTo>
                        <a:pt x="44" y="306"/>
                      </a:lnTo>
                      <a:lnTo>
                        <a:pt x="86" y="298"/>
                      </a:lnTo>
                      <a:lnTo>
                        <a:pt x="128" y="287"/>
                      </a:lnTo>
                      <a:lnTo>
                        <a:pt x="168" y="271"/>
                      </a:lnTo>
                      <a:lnTo>
                        <a:pt x="205" y="251"/>
                      </a:lnTo>
                      <a:lnTo>
                        <a:pt x="241" y="228"/>
                      </a:lnTo>
                      <a:lnTo>
                        <a:pt x="273" y="200"/>
                      </a:lnTo>
                      <a:lnTo>
                        <a:pt x="304" y="170"/>
                      </a:lnTo>
                      <a:lnTo>
                        <a:pt x="330" y="137"/>
                      </a:lnTo>
                      <a:lnTo>
                        <a:pt x="353" y="99"/>
                      </a:lnTo>
                      <a:lnTo>
                        <a:pt x="367" y="74"/>
                      </a:lnTo>
                      <a:lnTo>
                        <a:pt x="378" y="54"/>
                      </a:lnTo>
                      <a:lnTo>
                        <a:pt x="388" y="39"/>
                      </a:lnTo>
                      <a:lnTo>
                        <a:pt x="394" y="26"/>
                      </a:lnTo>
                      <a:lnTo>
                        <a:pt x="399" y="17"/>
                      </a:lnTo>
                      <a:lnTo>
                        <a:pt x="403" y="9"/>
                      </a:lnTo>
                      <a:lnTo>
                        <a:pt x="405" y="5"/>
                      </a:lnTo>
                      <a:lnTo>
                        <a:pt x="407" y="2"/>
                      </a:lnTo>
                      <a:lnTo>
                        <a:pt x="408" y="1"/>
                      </a:lnTo>
                      <a:lnTo>
                        <a:pt x="408" y="0"/>
                      </a:lnTo>
                      <a:lnTo>
                        <a:pt x="4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a:solidFill>
                      <a:schemeClr val="bg1"/>
                    </a:solidFill>
                    <a:latin typeface="Arial" panose="020B0604020202020204" pitchFamily="34" charset="0"/>
                  </a:endParaRPr>
                </a:p>
              </p:txBody>
            </p:sp>
            <p:sp>
              <p:nvSpPr>
                <p:cNvPr id="108" name="Freeform 433">
                  <a:extLst>
                    <a:ext uri="{FF2B5EF4-FFF2-40B4-BE49-F238E27FC236}">
                      <a16:creationId xmlns:a16="http://schemas.microsoft.com/office/drawing/2014/main" id="{94D2B3CC-7801-4B75-B497-301AB8251C27}"/>
                    </a:ext>
                  </a:extLst>
                </p:cNvPr>
                <p:cNvSpPr>
                  <a:spLocks/>
                </p:cNvSpPr>
                <p:nvPr/>
              </p:nvSpPr>
              <p:spPr bwMode="auto">
                <a:xfrm>
                  <a:off x="1153" y="2578"/>
                  <a:ext cx="383" cy="188"/>
                </a:xfrm>
                <a:custGeom>
                  <a:avLst/>
                  <a:gdLst>
                    <a:gd name="T0" fmla="*/ 1665 w 3446"/>
                    <a:gd name="T1" fmla="*/ 325 h 1692"/>
                    <a:gd name="T2" fmla="*/ 1905 w 3446"/>
                    <a:gd name="T3" fmla="*/ 337 h 1692"/>
                    <a:gd name="T4" fmla="*/ 1930 w 3446"/>
                    <a:gd name="T5" fmla="*/ 385 h 1692"/>
                    <a:gd name="T6" fmla="*/ 3265 w 3446"/>
                    <a:gd name="T7" fmla="*/ 1638 h 1692"/>
                    <a:gd name="T8" fmla="*/ 3252 w 3446"/>
                    <a:gd name="T9" fmla="*/ 1677 h 1692"/>
                    <a:gd name="T10" fmla="*/ 3127 w 3446"/>
                    <a:gd name="T11" fmla="*/ 1618 h 1692"/>
                    <a:gd name="T12" fmla="*/ 3029 w 3446"/>
                    <a:gd name="T13" fmla="*/ 1522 h 1692"/>
                    <a:gd name="T14" fmla="*/ 3004 w 3446"/>
                    <a:gd name="T15" fmla="*/ 1482 h 1692"/>
                    <a:gd name="T16" fmla="*/ 2998 w 3446"/>
                    <a:gd name="T17" fmla="*/ 1473 h 1692"/>
                    <a:gd name="T18" fmla="*/ 2983 w 3446"/>
                    <a:gd name="T19" fmla="*/ 1444 h 1692"/>
                    <a:gd name="T20" fmla="*/ 2948 w 3446"/>
                    <a:gd name="T21" fmla="*/ 1384 h 1692"/>
                    <a:gd name="T22" fmla="*/ 2947 w 3446"/>
                    <a:gd name="T23" fmla="*/ 1386 h 1692"/>
                    <a:gd name="T24" fmla="*/ 2940 w 3446"/>
                    <a:gd name="T25" fmla="*/ 1399 h 1692"/>
                    <a:gd name="T26" fmla="*/ 2919 w 3446"/>
                    <a:gd name="T27" fmla="*/ 1438 h 1692"/>
                    <a:gd name="T28" fmla="*/ 2871 w 3446"/>
                    <a:gd name="T29" fmla="*/ 1519 h 1692"/>
                    <a:gd name="T30" fmla="*/ 2781 w 3446"/>
                    <a:gd name="T31" fmla="*/ 1611 h 1692"/>
                    <a:gd name="T32" fmla="*/ 2668 w 3446"/>
                    <a:gd name="T33" fmla="*/ 1670 h 1692"/>
                    <a:gd name="T34" fmla="*/ 2540 w 3446"/>
                    <a:gd name="T35" fmla="*/ 1690 h 1692"/>
                    <a:gd name="T36" fmla="*/ 2398 w 3446"/>
                    <a:gd name="T37" fmla="*/ 1665 h 1692"/>
                    <a:gd name="T38" fmla="*/ 2278 w 3446"/>
                    <a:gd name="T39" fmla="*/ 1593 h 1692"/>
                    <a:gd name="T40" fmla="*/ 2188 w 3446"/>
                    <a:gd name="T41" fmla="*/ 1482 h 1692"/>
                    <a:gd name="T42" fmla="*/ 2187 w 3446"/>
                    <a:gd name="T43" fmla="*/ 1480 h 1692"/>
                    <a:gd name="T44" fmla="*/ 2178 w 3446"/>
                    <a:gd name="T45" fmla="*/ 1466 h 1692"/>
                    <a:gd name="T46" fmla="*/ 2156 w 3446"/>
                    <a:gd name="T47" fmla="*/ 1429 h 1692"/>
                    <a:gd name="T48" fmla="*/ 2130 w 3446"/>
                    <a:gd name="T49" fmla="*/ 1384 h 1692"/>
                    <a:gd name="T50" fmla="*/ 2126 w 3446"/>
                    <a:gd name="T51" fmla="*/ 1393 h 1692"/>
                    <a:gd name="T52" fmla="*/ 2110 w 3446"/>
                    <a:gd name="T53" fmla="*/ 1421 h 1692"/>
                    <a:gd name="T54" fmla="*/ 2078 w 3446"/>
                    <a:gd name="T55" fmla="*/ 1482 h 1692"/>
                    <a:gd name="T56" fmla="*/ 1997 w 3446"/>
                    <a:gd name="T57" fmla="*/ 1585 h 1692"/>
                    <a:gd name="T58" fmla="*/ 1890 w 3446"/>
                    <a:gd name="T59" fmla="*/ 1656 h 1692"/>
                    <a:gd name="T60" fmla="*/ 1766 w 3446"/>
                    <a:gd name="T61" fmla="*/ 1689 h 1692"/>
                    <a:gd name="T62" fmla="*/ 1636 w 3446"/>
                    <a:gd name="T63" fmla="*/ 1683 h 1692"/>
                    <a:gd name="T64" fmla="*/ 1516 w 3446"/>
                    <a:gd name="T65" fmla="*/ 1637 h 1692"/>
                    <a:gd name="T66" fmla="*/ 1418 w 3446"/>
                    <a:gd name="T67" fmla="*/ 1556 h 1692"/>
                    <a:gd name="T68" fmla="*/ 1369 w 3446"/>
                    <a:gd name="T69" fmla="*/ 1485 h 1692"/>
                    <a:gd name="T70" fmla="*/ 1366 w 3446"/>
                    <a:gd name="T71" fmla="*/ 1481 h 1692"/>
                    <a:gd name="T72" fmla="*/ 1354 w 3446"/>
                    <a:gd name="T73" fmla="*/ 1460 h 1692"/>
                    <a:gd name="T74" fmla="*/ 1327 w 3446"/>
                    <a:gd name="T75" fmla="*/ 1411 h 1692"/>
                    <a:gd name="T76" fmla="*/ 1313 w 3446"/>
                    <a:gd name="T77" fmla="*/ 1387 h 1692"/>
                    <a:gd name="T78" fmla="*/ 1308 w 3446"/>
                    <a:gd name="T79" fmla="*/ 1396 h 1692"/>
                    <a:gd name="T80" fmla="*/ 1292 w 3446"/>
                    <a:gd name="T81" fmla="*/ 1424 h 1692"/>
                    <a:gd name="T82" fmla="*/ 1259 w 3446"/>
                    <a:gd name="T83" fmla="*/ 1485 h 1692"/>
                    <a:gd name="T84" fmla="*/ 1168 w 3446"/>
                    <a:gd name="T85" fmla="*/ 1595 h 1692"/>
                    <a:gd name="T86" fmla="*/ 1046 w 3446"/>
                    <a:gd name="T87" fmla="*/ 1665 h 1692"/>
                    <a:gd name="T88" fmla="*/ 906 w 3446"/>
                    <a:gd name="T89" fmla="*/ 1690 h 1692"/>
                    <a:gd name="T90" fmla="*/ 765 w 3446"/>
                    <a:gd name="T91" fmla="*/ 1665 h 1692"/>
                    <a:gd name="T92" fmla="*/ 643 w 3446"/>
                    <a:gd name="T93" fmla="*/ 1593 h 1692"/>
                    <a:gd name="T94" fmla="*/ 552 w 3446"/>
                    <a:gd name="T95" fmla="*/ 1482 h 1692"/>
                    <a:gd name="T96" fmla="*/ 551 w 3446"/>
                    <a:gd name="T97" fmla="*/ 1480 h 1692"/>
                    <a:gd name="T98" fmla="*/ 544 w 3446"/>
                    <a:gd name="T99" fmla="*/ 1466 h 1692"/>
                    <a:gd name="T100" fmla="*/ 523 w 3446"/>
                    <a:gd name="T101" fmla="*/ 1429 h 1692"/>
                    <a:gd name="T102" fmla="*/ 497 w 3446"/>
                    <a:gd name="T103" fmla="*/ 1384 h 1692"/>
                    <a:gd name="T104" fmla="*/ 494 w 3446"/>
                    <a:gd name="T105" fmla="*/ 1388 h 1692"/>
                    <a:gd name="T106" fmla="*/ 483 w 3446"/>
                    <a:gd name="T107" fmla="*/ 1409 h 1692"/>
                    <a:gd name="T108" fmla="*/ 456 w 3446"/>
                    <a:gd name="T109" fmla="*/ 1458 h 1692"/>
                    <a:gd name="T110" fmla="*/ 387 w 3446"/>
                    <a:gd name="T111" fmla="*/ 1558 h 1692"/>
                    <a:gd name="T112" fmla="*/ 280 w 3446"/>
                    <a:gd name="T113" fmla="*/ 1642 h 1692"/>
                    <a:gd name="T114" fmla="*/ 186 w 3446"/>
                    <a:gd name="T115" fmla="*/ 1665 h 1692"/>
                    <a:gd name="T116" fmla="*/ 0 w 3446"/>
                    <a:gd name="T117" fmla="*/ 960 h 1692"/>
                    <a:gd name="T118" fmla="*/ 370 w 3446"/>
                    <a:gd name="T119" fmla="*/ 366 h 1692"/>
                    <a:gd name="T120" fmla="*/ 408 w 3446"/>
                    <a:gd name="T121" fmla="*/ 328 h 1692"/>
                    <a:gd name="T122" fmla="*/ 1203 w 3446"/>
                    <a:gd name="T123" fmla="*/ 0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46" h="1692">
                      <a:moveTo>
                        <a:pt x="1203" y="0"/>
                      </a:moveTo>
                      <a:lnTo>
                        <a:pt x="1665" y="0"/>
                      </a:lnTo>
                      <a:lnTo>
                        <a:pt x="1665" y="325"/>
                      </a:lnTo>
                      <a:lnTo>
                        <a:pt x="1869" y="325"/>
                      </a:lnTo>
                      <a:lnTo>
                        <a:pt x="1888" y="328"/>
                      </a:lnTo>
                      <a:lnTo>
                        <a:pt x="1905" y="337"/>
                      </a:lnTo>
                      <a:lnTo>
                        <a:pt x="1918" y="350"/>
                      </a:lnTo>
                      <a:lnTo>
                        <a:pt x="1927" y="366"/>
                      </a:lnTo>
                      <a:lnTo>
                        <a:pt x="1930" y="385"/>
                      </a:lnTo>
                      <a:lnTo>
                        <a:pt x="1930" y="960"/>
                      </a:lnTo>
                      <a:lnTo>
                        <a:pt x="3446" y="960"/>
                      </a:lnTo>
                      <a:lnTo>
                        <a:pt x="3265" y="1638"/>
                      </a:lnTo>
                      <a:lnTo>
                        <a:pt x="3263" y="1653"/>
                      </a:lnTo>
                      <a:lnTo>
                        <a:pt x="3259" y="1665"/>
                      </a:lnTo>
                      <a:lnTo>
                        <a:pt x="3252" y="1677"/>
                      </a:lnTo>
                      <a:lnTo>
                        <a:pt x="3208" y="1662"/>
                      </a:lnTo>
                      <a:lnTo>
                        <a:pt x="3166" y="1642"/>
                      </a:lnTo>
                      <a:lnTo>
                        <a:pt x="3127" y="1618"/>
                      </a:lnTo>
                      <a:lnTo>
                        <a:pt x="3091" y="1590"/>
                      </a:lnTo>
                      <a:lnTo>
                        <a:pt x="3058" y="1558"/>
                      </a:lnTo>
                      <a:lnTo>
                        <a:pt x="3029" y="1522"/>
                      </a:lnTo>
                      <a:lnTo>
                        <a:pt x="3004" y="1482"/>
                      </a:lnTo>
                      <a:lnTo>
                        <a:pt x="3004" y="1482"/>
                      </a:lnTo>
                      <a:lnTo>
                        <a:pt x="3004" y="1482"/>
                      </a:lnTo>
                      <a:lnTo>
                        <a:pt x="3003" y="1480"/>
                      </a:lnTo>
                      <a:lnTo>
                        <a:pt x="3000" y="1478"/>
                      </a:lnTo>
                      <a:lnTo>
                        <a:pt x="2998" y="1473"/>
                      </a:lnTo>
                      <a:lnTo>
                        <a:pt x="2994" y="1466"/>
                      </a:lnTo>
                      <a:lnTo>
                        <a:pt x="2989" y="1457"/>
                      </a:lnTo>
                      <a:lnTo>
                        <a:pt x="2983" y="1444"/>
                      </a:lnTo>
                      <a:lnTo>
                        <a:pt x="2973" y="1429"/>
                      </a:lnTo>
                      <a:lnTo>
                        <a:pt x="2962" y="1408"/>
                      </a:lnTo>
                      <a:lnTo>
                        <a:pt x="2948" y="1384"/>
                      </a:lnTo>
                      <a:lnTo>
                        <a:pt x="2948" y="1384"/>
                      </a:lnTo>
                      <a:lnTo>
                        <a:pt x="2948" y="1384"/>
                      </a:lnTo>
                      <a:lnTo>
                        <a:pt x="2947" y="1386"/>
                      </a:lnTo>
                      <a:lnTo>
                        <a:pt x="2946" y="1388"/>
                      </a:lnTo>
                      <a:lnTo>
                        <a:pt x="2943" y="1393"/>
                      </a:lnTo>
                      <a:lnTo>
                        <a:pt x="2940" y="1399"/>
                      </a:lnTo>
                      <a:lnTo>
                        <a:pt x="2934" y="1409"/>
                      </a:lnTo>
                      <a:lnTo>
                        <a:pt x="2927" y="1421"/>
                      </a:lnTo>
                      <a:lnTo>
                        <a:pt x="2919" y="1438"/>
                      </a:lnTo>
                      <a:lnTo>
                        <a:pt x="2907" y="1458"/>
                      </a:lnTo>
                      <a:lnTo>
                        <a:pt x="2894" y="1482"/>
                      </a:lnTo>
                      <a:lnTo>
                        <a:pt x="2871" y="1519"/>
                      </a:lnTo>
                      <a:lnTo>
                        <a:pt x="2843" y="1553"/>
                      </a:lnTo>
                      <a:lnTo>
                        <a:pt x="2814" y="1584"/>
                      </a:lnTo>
                      <a:lnTo>
                        <a:pt x="2781" y="1611"/>
                      </a:lnTo>
                      <a:lnTo>
                        <a:pt x="2746" y="1635"/>
                      </a:lnTo>
                      <a:lnTo>
                        <a:pt x="2708" y="1654"/>
                      </a:lnTo>
                      <a:lnTo>
                        <a:pt x="2668" y="1670"/>
                      </a:lnTo>
                      <a:lnTo>
                        <a:pt x="2627" y="1681"/>
                      </a:lnTo>
                      <a:lnTo>
                        <a:pt x="2584" y="1688"/>
                      </a:lnTo>
                      <a:lnTo>
                        <a:pt x="2540" y="1690"/>
                      </a:lnTo>
                      <a:lnTo>
                        <a:pt x="2491" y="1687"/>
                      </a:lnTo>
                      <a:lnTo>
                        <a:pt x="2444" y="1679"/>
                      </a:lnTo>
                      <a:lnTo>
                        <a:pt x="2398" y="1665"/>
                      </a:lnTo>
                      <a:lnTo>
                        <a:pt x="2355" y="1646"/>
                      </a:lnTo>
                      <a:lnTo>
                        <a:pt x="2314" y="1622"/>
                      </a:lnTo>
                      <a:lnTo>
                        <a:pt x="2278" y="1593"/>
                      </a:lnTo>
                      <a:lnTo>
                        <a:pt x="2243" y="1560"/>
                      </a:lnTo>
                      <a:lnTo>
                        <a:pt x="2213" y="1523"/>
                      </a:lnTo>
                      <a:lnTo>
                        <a:pt x="2188" y="1482"/>
                      </a:lnTo>
                      <a:lnTo>
                        <a:pt x="2188" y="1482"/>
                      </a:lnTo>
                      <a:lnTo>
                        <a:pt x="2187" y="1482"/>
                      </a:lnTo>
                      <a:lnTo>
                        <a:pt x="2187" y="1480"/>
                      </a:lnTo>
                      <a:lnTo>
                        <a:pt x="2185" y="1478"/>
                      </a:lnTo>
                      <a:lnTo>
                        <a:pt x="2183" y="1473"/>
                      </a:lnTo>
                      <a:lnTo>
                        <a:pt x="2178" y="1466"/>
                      </a:lnTo>
                      <a:lnTo>
                        <a:pt x="2173" y="1457"/>
                      </a:lnTo>
                      <a:lnTo>
                        <a:pt x="2166" y="1444"/>
                      </a:lnTo>
                      <a:lnTo>
                        <a:pt x="2156" y="1429"/>
                      </a:lnTo>
                      <a:lnTo>
                        <a:pt x="2145" y="1408"/>
                      </a:lnTo>
                      <a:lnTo>
                        <a:pt x="2131" y="1384"/>
                      </a:lnTo>
                      <a:lnTo>
                        <a:pt x="2130" y="1384"/>
                      </a:lnTo>
                      <a:lnTo>
                        <a:pt x="2130" y="1386"/>
                      </a:lnTo>
                      <a:lnTo>
                        <a:pt x="2128" y="1388"/>
                      </a:lnTo>
                      <a:lnTo>
                        <a:pt x="2126" y="1393"/>
                      </a:lnTo>
                      <a:lnTo>
                        <a:pt x="2122" y="1399"/>
                      </a:lnTo>
                      <a:lnTo>
                        <a:pt x="2118" y="1409"/>
                      </a:lnTo>
                      <a:lnTo>
                        <a:pt x="2110" y="1421"/>
                      </a:lnTo>
                      <a:lnTo>
                        <a:pt x="2102" y="1438"/>
                      </a:lnTo>
                      <a:lnTo>
                        <a:pt x="2090" y="1458"/>
                      </a:lnTo>
                      <a:lnTo>
                        <a:pt x="2078" y="1482"/>
                      </a:lnTo>
                      <a:lnTo>
                        <a:pt x="2054" y="1519"/>
                      </a:lnTo>
                      <a:lnTo>
                        <a:pt x="2026" y="1554"/>
                      </a:lnTo>
                      <a:lnTo>
                        <a:pt x="1997" y="1585"/>
                      </a:lnTo>
                      <a:lnTo>
                        <a:pt x="1964" y="1612"/>
                      </a:lnTo>
                      <a:lnTo>
                        <a:pt x="1928" y="1636"/>
                      </a:lnTo>
                      <a:lnTo>
                        <a:pt x="1890" y="1656"/>
                      </a:lnTo>
                      <a:lnTo>
                        <a:pt x="1851" y="1672"/>
                      </a:lnTo>
                      <a:lnTo>
                        <a:pt x="1809" y="1683"/>
                      </a:lnTo>
                      <a:lnTo>
                        <a:pt x="1766" y="1689"/>
                      </a:lnTo>
                      <a:lnTo>
                        <a:pt x="1722" y="1692"/>
                      </a:lnTo>
                      <a:lnTo>
                        <a:pt x="1678" y="1689"/>
                      </a:lnTo>
                      <a:lnTo>
                        <a:pt x="1636" y="1683"/>
                      </a:lnTo>
                      <a:lnTo>
                        <a:pt x="1594" y="1672"/>
                      </a:lnTo>
                      <a:lnTo>
                        <a:pt x="1554" y="1656"/>
                      </a:lnTo>
                      <a:lnTo>
                        <a:pt x="1516" y="1637"/>
                      </a:lnTo>
                      <a:lnTo>
                        <a:pt x="1481" y="1613"/>
                      </a:lnTo>
                      <a:lnTo>
                        <a:pt x="1448" y="1587"/>
                      </a:lnTo>
                      <a:lnTo>
                        <a:pt x="1418" y="1556"/>
                      </a:lnTo>
                      <a:lnTo>
                        <a:pt x="1392" y="1522"/>
                      </a:lnTo>
                      <a:lnTo>
                        <a:pt x="1369" y="1485"/>
                      </a:lnTo>
                      <a:lnTo>
                        <a:pt x="1369" y="1485"/>
                      </a:lnTo>
                      <a:lnTo>
                        <a:pt x="1368" y="1485"/>
                      </a:lnTo>
                      <a:lnTo>
                        <a:pt x="1368" y="1483"/>
                      </a:lnTo>
                      <a:lnTo>
                        <a:pt x="1366" y="1481"/>
                      </a:lnTo>
                      <a:lnTo>
                        <a:pt x="1364" y="1477"/>
                      </a:lnTo>
                      <a:lnTo>
                        <a:pt x="1359" y="1469"/>
                      </a:lnTo>
                      <a:lnTo>
                        <a:pt x="1354" y="1460"/>
                      </a:lnTo>
                      <a:lnTo>
                        <a:pt x="1347" y="1447"/>
                      </a:lnTo>
                      <a:lnTo>
                        <a:pt x="1338" y="1432"/>
                      </a:lnTo>
                      <a:lnTo>
                        <a:pt x="1327" y="1411"/>
                      </a:lnTo>
                      <a:lnTo>
                        <a:pt x="1313" y="1387"/>
                      </a:lnTo>
                      <a:lnTo>
                        <a:pt x="1313" y="1387"/>
                      </a:lnTo>
                      <a:lnTo>
                        <a:pt x="1313" y="1387"/>
                      </a:lnTo>
                      <a:lnTo>
                        <a:pt x="1312" y="1389"/>
                      </a:lnTo>
                      <a:lnTo>
                        <a:pt x="1311" y="1391"/>
                      </a:lnTo>
                      <a:lnTo>
                        <a:pt x="1308" y="1396"/>
                      </a:lnTo>
                      <a:lnTo>
                        <a:pt x="1305" y="1402"/>
                      </a:lnTo>
                      <a:lnTo>
                        <a:pt x="1300" y="1412"/>
                      </a:lnTo>
                      <a:lnTo>
                        <a:pt x="1292" y="1424"/>
                      </a:lnTo>
                      <a:lnTo>
                        <a:pt x="1283" y="1441"/>
                      </a:lnTo>
                      <a:lnTo>
                        <a:pt x="1272" y="1461"/>
                      </a:lnTo>
                      <a:lnTo>
                        <a:pt x="1259" y="1485"/>
                      </a:lnTo>
                      <a:lnTo>
                        <a:pt x="1232" y="1526"/>
                      </a:lnTo>
                      <a:lnTo>
                        <a:pt x="1201" y="1562"/>
                      </a:lnTo>
                      <a:lnTo>
                        <a:pt x="1168" y="1595"/>
                      </a:lnTo>
                      <a:lnTo>
                        <a:pt x="1130" y="1624"/>
                      </a:lnTo>
                      <a:lnTo>
                        <a:pt x="1089" y="1647"/>
                      </a:lnTo>
                      <a:lnTo>
                        <a:pt x="1046" y="1665"/>
                      </a:lnTo>
                      <a:lnTo>
                        <a:pt x="1001" y="1679"/>
                      </a:lnTo>
                      <a:lnTo>
                        <a:pt x="954" y="1687"/>
                      </a:lnTo>
                      <a:lnTo>
                        <a:pt x="906" y="1690"/>
                      </a:lnTo>
                      <a:lnTo>
                        <a:pt x="858" y="1687"/>
                      </a:lnTo>
                      <a:lnTo>
                        <a:pt x="811" y="1679"/>
                      </a:lnTo>
                      <a:lnTo>
                        <a:pt x="765" y="1665"/>
                      </a:lnTo>
                      <a:lnTo>
                        <a:pt x="722" y="1646"/>
                      </a:lnTo>
                      <a:lnTo>
                        <a:pt x="681" y="1622"/>
                      </a:lnTo>
                      <a:lnTo>
                        <a:pt x="643" y="1593"/>
                      </a:lnTo>
                      <a:lnTo>
                        <a:pt x="610" y="1560"/>
                      </a:lnTo>
                      <a:lnTo>
                        <a:pt x="579" y="1523"/>
                      </a:lnTo>
                      <a:lnTo>
                        <a:pt x="552" y="1482"/>
                      </a:lnTo>
                      <a:lnTo>
                        <a:pt x="552" y="1482"/>
                      </a:lnTo>
                      <a:lnTo>
                        <a:pt x="552" y="1482"/>
                      </a:lnTo>
                      <a:lnTo>
                        <a:pt x="551" y="1480"/>
                      </a:lnTo>
                      <a:lnTo>
                        <a:pt x="550" y="1478"/>
                      </a:lnTo>
                      <a:lnTo>
                        <a:pt x="548" y="1473"/>
                      </a:lnTo>
                      <a:lnTo>
                        <a:pt x="544" y="1466"/>
                      </a:lnTo>
                      <a:lnTo>
                        <a:pt x="538" y="1457"/>
                      </a:lnTo>
                      <a:lnTo>
                        <a:pt x="531" y="1444"/>
                      </a:lnTo>
                      <a:lnTo>
                        <a:pt x="523" y="1429"/>
                      </a:lnTo>
                      <a:lnTo>
                        <a:pt x="511" y="1408"/>
                      </a:lnTo>
                      <a:lnTo>
                        <a:pt x="497" y="1384"/>
                      </a:lnTo>
                      <a:lnTo>
                        <a:pt x="497" y="1384"/>
                      </a:lnTo>
                      <a:lnTo>
                        <a:pt x="497" y="1384"/>
                      </a:lnTo>
                      <a:lnTo>
                        <a:pt x="496" y="1386"/>
                      </a:lnTo>
                      <a:lnTo>
                        <a:pt x="494" y="1388"/>
                      </a:lnTo>
                      <a:lnTo>
                        <a:pt x="492" y="1393"/>
                      </a:lnTo>
                      <a:lnTo>
                        <a:pt x="488" y="1399"/>
                      </a:lnTo>
                      <a:lnTo>
                        <a:pt x="483" y="1409"/>
                      </a:lnTo>
                      <a:lnTo>
                        <a:pt x="477" y="1421"/>
                      </a:lnTo>
                      <a:lnTo>
                        <a:pt x="467" y="1438"/>
                      </a:lnTo>
                      <a:lnTo>
                        <a:pt x="456" y="1458"/>
                      </a:lnTo>
                      <a:lnTo>
                        <a:pt x="442" y="1482"/>
                      </a:lnTo>
                      <a:lnTo>
                        <a:pt x="417" y="1522"/>
                      </a:lnTo>
                      <a:lnTo>
                        <a:pt x="387" y="1558"/>
                      </a:lnTo>
                      <a:lnTo>
                        <a:pt x="355" y="1590"/>
                      </a:lnTo>
                      <a:lnTo>
                        <a:pt x="318" y="1618"/>
                      </a:lnTo>
                      <a:lnTo>
                        <a:pt x="280" y="1642"/>
                      </a:lnTo>
                      <a:lnTo>
                        <a:pt x="238" y="1662"/>
                      </a:lnTo>
                      <a:lnTo>
                        <a:pt x="194" y="1677"/>
                      </a:lnTo>
                      <a:lnTo>
                        <a:pt x="186" y="1665"/>
                      </a:lnTo>
                      <a:lnTo>
                        <a:pt x="182" y="1653"/>
                      </a:lnTo>
                      <a:lnTo>
                        <a:pt x="180" y="1638"/>
                      </a:lnTo>
                      <a:lnTo>
                        <a:pt x="0" y="960"/>
                      </a:lnTo>
                      <a:lnTo>
                        <a:pt x="368" y="960"/>
                      </a:lnTo>
                      <a:lnTo>
                        <a:pt x="368" y="385"/>
                      </a:lnTo>
                      <a:lnTo>
                        <a:pt x="370" y="366"/>
                      </a:lnTo>
                      <a:lnTo>
                        <a:pt x="379" y="350"/>
                      </a:lnTo>
                      <a:lnTo>
                        <a:pt x="392" y="337"/>
                      </a:lnTo>
                      <a:lnTo>
                        <a:pt x="408" y="328"/>
                      </a:lnTo>
                      <a:lnTo>
                        <a:pt x="427" y="325"/>
                      </a:lnTo>
                      <a:lnTo>
                        <a:pt x="1203" y="325"/>
                      </a:lnTo>
                      <a:lnTo>
                        <a:pt x="1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a:solidFill>
                      <a:schemeClr val="bg1"/>
                    </a:solidFill>
                    <a:latin typeface="Arial" panose="020B0604020202020204" pitchFamily="34" charset="0"/>
                  </a:endParaRPr>
                </a:p>
              </p:txBody>
            </p:sp>
            <p:sp>
              <p:nvSpPr>
                <p:cNvPr id="109" name="Rectangle 434">
                  <a:extLst>
                    <a:ext uri="{FF2B5EF4-FFF2-40B4-BE49-F238E27FC236}">
                      <a16:creationId xmlns:a16="http://schemas.microsoft.com/office/drawing/2014/main" id="{191036A1-A6EE-400B-9A3B-B08566E4486B}"/>
                    </a:ext>
                  </a:extLst>
                </p:cNvPr>
                <p:cNvSpPr>
                  <a:spLocks noChangeArrowheads="1"/>
                </p:cNvSpPr>
                <p:nvPr/>
              </p:nvSpPr>
              <p:spPr bwMode="auto">
                <a:xfrm>
                  <a:off x="1390" y="2620"/>
                  <a:ext cx="50" cy="26"/>
                </a:xfrm>
                <a:prstGeom prst="rect">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a:solidFill>
                      <a:schemeClr val="bg1"/>
                    </a:solidFill>
                    <a:latin typeface="Arial" panose="020B0604020202020204" pitchFamily="34" charset="0"/>
                  </a:endParaRPr>
                </a:p>
              </p:txBody>
            </p:sp>
            <p:sp>
              <p:nvSpPr>
                <p:cNvPr id="111" name="Rectangle 435">
                  <a:extLst>
                    <a:ext uri="{FF2B5EF4-FFF2-40B4-BE49-F238E27FC236}">
                      <a16:creationId xmlns:a16="http://schemas.microsoft.com/office/drawing/2014/main" id="{DF136046-377A-457B-BD1B-D56293D04EC3}"/>
                    </a:ext>
                  </a:extLst>
                </p:cNvPr>
                <p:cNvSpPr>
                  <a:spLocks noChangeArrowheads="1"/>
                </p:cNvSpPr>
                <p:nvPr/>
              </p:nvSpPr>
              <p:spPr bwMode="auto">
                <a:xfrm>
                  <a:off x="1448" y="2620"/>
                  <a:ext cx="49" cy="26"/>
                </a:xfrm>
                <a:prstGeom prst="rect">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a:solidFill>
                      <a:schemeClr val="bg1"/>
                    </a:solidFill>
                    <a:latin typeface="Arial" panose="020B0604020202020204" pitchFamily="34" charset="0"/>
                  </a:endParaRPr>
                </a:p>
              </p:txBody>
            </p:sp>
            <p:sp>
              <p:nvSpPr>
                <p:cNvPr id="112" name="Rectangle 436">
                  <a:extLst>
                    <a:ext uri="{FF2B5EF4-FFF2-40B4-BE49-F238E27FC236}">
                      <a16:creationId xmlns:a16="http://schemas.microsoft.com/office/drawing/2014/main" id="{062945F3-B8E1-4CDD-8C60-463FC9811542}"/>
                    </a:ext>
                  </a:extLst>
                </p:cNvPr>
                <p:cNvSpPr>
                  <a:spLocks noChangeArrowheads="1"/>
                </p:cNvSpPr>
                <p:nvPr/>
              </p:nvSpPr>
              <p:spPr bwMode="auto">
                <a:xfrm>
                  <a:off x="1448" y="2652"/>
                  <a:ext cx="49" cy="26"/>
                </a:xfrm>
                <a:prstGeom prst="rect">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a:solidFill>
                      <a:schemeClr val="bg1"/>
                    </a:solidFill>
                    <a:latin typeface="Arial" panose="020B0604020202020204" pitchFamily="34" charset="0"/>
                  </a:endParaRPr>
                </a:p>
              </p:txBody>
            </p:sp>
            <p:sp>
              <p:nvSpPr>
                <p:cNvPr id="113" name="Rectangle 437">
                  <a:extLst>
                    <a:ext uri="{FF2B5EF4-FFF2-40B4-BE49-F238E27FC236}">
                      <a16:creationId xmlns:a16="http://schemas.microsoft.com/office/drawing/2014/main" id="{AC2F25F9-E3E5-4E28-8F5D-4E24EE29B493}"/>
                    </a:ext>
                  </a:extLst>
                </p:cNvPr>
                <p:cNvSpPr>
                  <a:spLocks noChangeArrowheads="1"/>
                </p:cNvSpPr>
                <p:nvPr/>
              </p:nvSpPr>
              <p:spPr bwMode="auto">
                <a:xfrm>
                  <a:off x="1390" y="2652"/>
                  <a:ext cx="50" cy="26"/>
                </a:xfrm>
                <a:prstGeom prst="rect">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a:solidFill>
                      <a:schemeClr val="bg1"/>
                    </a:solidFill>
                    <a:latin typeface="Arial" panose="020B0604020202020204" pitchFamily="34" charset="0"/>
                  </a:endParaRPr>
                </a:p>
              </p:txBody>
            </p:sp>
            <p:sp>
              <p:nvSpPr>
                <p:cNvPr id="114" name="Freeform 438">
                  <a:extLst>
                    <a:ext uri="{FF2B5EF4-FFF2-40B4-BE49-F238E27FC236}">
                      <a16:creationId xmlns:a16="http://schemas.microsoft.com/office/drawing/2014/main" id="{234A9C10-8188-4BFD-BAF7-F440EF6430E0}"/>
                    </a:ext>
                  </a:extLst>
                </p:cNvPr>
                <p:cNvSpPr>
                  <a:spLocks/>
                </p:cNvSpPr>
                <p:nvPr/>
              </p:nvSpPr>
              <p:spPr bwMode="auto">
                <a:xfrm>
                  <a:off x="1287" y="2537"/>
                  <a:ext cx="51" cy="26"/>
                </a:xfrm>
                <a:custGeom>
                  <a:avLst/>
                  <a:gdLst>
                    <a:gd name="T0" fmla="*/ 58 w 462"/>
                    <a:gd name="T1" fmla="*/ 0 h 230"/>
                    <a:gd name="T2" fmla="*/ 405 w 462"/>
                    <a:gd name="T3" fmla="*/ 0 h 230"/>
                    <a:gd name="T4" fmla="*/ 422 w 462"/>
                    <a:gd name="T5" fmla="*/ 3 h 230"/>
                    <a:gd name="T6" fmla="*/ 438 w 462"/>
                    <a:gd name="T7" fmla="*/ 12 h 230"/>
                    <a:gd name="T8" fmla="*/ 451 w 462"/>
                    <a:gd name="T9" fmla="*/ 25 h 230"/>
                    <a:gd name="T10" fmla="*/ 459 w 462"/>
                    <a:gd name="T11" fmla="*/ 42 h 230"/>
                    <a:gd name="T12" fmla="*/ 462 w 462"/>
                    <a:gd name="T13" fmla="*/ 62 h 230"/>
                    <a:gd name="T14" fmla="*/ 462 w 462"/>
                    <a:gd name="T15" fmla="*/ 230 h 230"/>
                    <a:gd name="T16" fmla="*/ 0 w 462"/>
                    <a:gd name="T17" fmla="*/ 230 h 230"/>
                    <a:gd name="T18" fmla="*/ 0 w 462"/>
                    <a:gd name="T19" fmla="*/ 62 h 230"/>
                    <a:gd name="T20" fmla="*/ 3 w 462"/>
                    <a:gd name="T21" fmla="*/ 42 h 230"/>
                    <a:gd name="T22" fmla="*/ 12 w 462"/>
                    <a:gd name="T23" fmla="*/ 25 h 230"/>
                    <a:gd name="T24" fmla="*/ 23 w 462"/>
                    <a:gd name="T25" fmla="*/ 12 h 230"/>
                    <a:gd name="T26" fmla="*/ 39 w 462"/>
                    <a:gd name="T27" fmla="*/ 3 h 230"/>
                    <a:gd name="T28" fmla="*/ 58 w 462"/>
                    <a:gd name="T29"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2" h="230">
                      <a:moveTo>
                        <a:pt x="58" y="0"/>
                      </a:moveTo>
                      <a:lnTo>
                        <a:pt x="405" y="0"/>
                      </a:lnTo>
                      <a:lnTo>
                        <a:pt x="422" y="3"/>
                      </a:lnTo>
                      <a:lnTo>
                        <a:pt x="438" y="12"/>
                      </a:lnTo>
                      <a:lnTo>
                        <a:pt x="451" y="25"/>
                      </a:lnTo>
                      <a:lnTo>
                        <a:pt x="459" y="42"/>
                      </a:lnTo>
                      <a:lnTo>
                        <a:pt x="462" y="62"/>
                      </a:lnTo>
                      <a:lnTo>
                        <a:pt x="462" y="230"/>
                      </a:lnTo>
                      <a:lnTo>
                        <a:pt x="0" y="230"/>
                      </a:lnTo>
                      <a:lnTo>
                        <a:pt x="0" y="62"/>
                      </a:lnTo>
                      <a:lnTo>
                        <a:pt x="3" y="42"/>
                      </a:lnTo>
                      <a:lnTo>
                        <a:pt x="12" y="25"/>
                      </a:lnTo>
                      <a:lnTo>
                        <a:pt x="23" y="12"/>
                      </a:lnTo>
                      <a:lnTo>
                        <a:pt x="39"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a:solidFill>
                      <a:schemeClr val="bg1"/>
                    </a:solidFill>
                    <a:latin typeface="Arial" panose="020B0604020202020204" pitchFamily="34" charset="0"/>
                  </a:endParaRPr>
                </a:p>
              </p:txBody>
            </p:sp>
          </p:grpSp>
          <p:sp>
            <p:nvSpPr>
              <p:cNvPr id="52" name="RBContent52">
                <a:extLst>
                  <a:ext uri="{FF2B5EF4-FFF2-40B4-BE49-F238E27FC236}">
                    <a16:creationId xmlns:a16="http://schemas.microsoft.com/office/drawing/2014/main" id="{50C453F4-25A2-41A9-A6E8-792506416CF8}"/>
                  </a:ext>
                </a:extLst>
              </p:cNvPr>
              <p:cNvSpPr txBox="1">
                <a:spLocks/>
              </p:cNvSpPr>
              <p:nvPr/>
            </p:nvSpPr>
            <p:spPr>
              <a:xfrm>
                <a:off x="2410365" y="1617010"/>
                <a:ext cx="1135590" cy="172757"/>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Products delivery</a:t>
                </a:r>
              </a:p>
            </p:txBody>
          </p:sp>
          <p:sp>
            <p:nvSpPr>
              <p:cNvPr id="54" name="RBContent52">
                <a:extLst>
                  <a:ext uri="{FF2B5EF4-FFF2-40B4-BE49-F238E27FC236}">
                    <a16:creationId xmlns:a16="http://schemas.microsoft.com/office/drawing/2014/main" id="{4090738C-B7C7-4E43-A592-8638103AD4FD}"/>
                  </a:ext>
                </a:extLst>
              </p:cNvPr>
              <p:cNvSpPr txBox="1">
                <a:spLocks/>
              </p:cNvSpPr>
              <p:nvPr/>
            </p:nvSpPr>
            <p:spPr>
              <a:xfrm>
                <a:off x="4903429" y="1617010"/>
                <a:ext cx="1146258" cy="172757"/>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N/A</a:t>
                </a:r>
              </a:p>
            </p:txBody>
          </p:sp>
          <p:sp>
            <p:nvSpPr>
              <p:cNvPr id="58" name="RBContent52">
                <a:extLst>
                  <a:ext uri="{FF2B5EF4-FFF2-40B4-BE49-F238E27FC236}">
                    <a16:creationId xmlns:a16="http://schemas.microsoft.com/office/drawing/2014/main" id="{474DE07B-D4D2-4B74-806A-3DA7F156544E}"/>
                  </a:ext>
                </a:extLst>
              </p:cNvPr>
              <p:cNvSpPr txBox="1">
                <a:spLocks/>
              </p:cNvSpPr>
              <p:nvPr/>
            </p:nvSpPr>
            <p:spPr>
              <a:xfrm>
                <a:off x="6149961" y="1617010"/>
                <a:ext cx="1146258" cy="172757"/>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N/A</a:t>
                </a:r>
              </a:p>
            </p:txBody>
          </p:sp>
          <p:sp>
            <p:nvSpPr>
              <p:cNvPr id="57" name="RBContent52">
                <a:extLst>
                  <a:ext uri="{FF2B5EF4-FFF2-40B4-BE49-F238E27FC236}">
                    <a16:creationId xmlns:a16="http://schemas.microsoft.com/office/drawing/2014/main" id="{9E24C33E-BE78-4ACD-B022-42168D654FC0}"/>
                  </a:ext>
                </a:extLst>
              </p:cNvPr>
              <p:cNvSpPr txBox="1">
                <a:spLocks/>
              </p:cNvSpPr>
              <p:nvPr/>
            </p:nvSpPr>
            <p:spPr>
              <a:xfrm>
                <a:off x="7396493" y="1617010"/>
                <a:ext cx="1146258" cy="172757"/>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N/A</a:t>
                </a:r>
              </a:p>
            </p:txBody>
          </p:sp>
          <p:sp>
            <p:nvSpPr>
              <p:cNvPr id="5" name="Rectangle 4">
                <a:extLst>
                  <a:ext uri="{FF2B5EF4-FFF2-40B4-BE49-F238E27FC236}">
                    <a16:creationId xmlns:a16="http://schemas.microsoft.com/office/drawing/2014/main" id="{C74428BB-EA96-4A4F-BB0A-1B94CD4CC08E}"/>
                  </a:ext>
                </a:extLst>
              </p:cNvPr>
              <p:cNvSpPr>
                <a:spLocks/>
              </p:cNvSpPr>
              <p:nvPr/>
            </p:nvSpPr>
            <p:spPr>
              <a:xfrm>
                <a:off x="1578289" y="1942154"/>
                <a:ext cx="694804" cy="186607"/>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0" tIns="61358" rIns="0" bIns="0" rtlCol="0" anchor="t" anchorCtr="0">
                <a:spAutoFit/>
              </a:bodyPr>
              <a:lstStyle/>
              <a:p>
                <a:pPr>
                  <a:lnSpc>
                    <a:spcPct val="90000"/>
                  </a:lnSpc>
                  <a:spcBef>
                    <a:spcPts val="341"/>
                  </a:spcBef>
                </a:pPr>
                <a:r>
                  <a:rPr lang="en-US" sz="900" b="1" dirty="0">
                    <a:latin typeface="Arial" panose="020B0604020202020204" pitchFamily="34" charset="0"/>
                  </a:rPr>
                  <a:t>Technology</a:t>
                </a:r>
              </a:p>
            </p:txBody>
          </p:sp>
          <p:sp>
            <p:nvSpPr>
              <p:cNvPr id="115" name="Freeform 5">
                <a:extLst>
                  <a:ext uri="{FF2B5EF4-FFF2-40B4-BE49-F238E27FC236}">
                    <a16:creationId xmlns:a16="http://schemas.microsoft.com/office/drawing/2014/main" id="{81AE6867-EDA7-4821-BBC3-E845FA832160}"/>
                  </a:ext>
                </a:extLst>
              </p:cNvPr>
              <p:cNvSpPr>
                <a:spLocks noChangeAspect="1" noEditPoints="1"/>
              </p:cNvSpPr>
              <p:nvPr/>
            </p:nvSpPr>
            <p:spPr bwMode="auto">
              <a:xfrm>
                <a:off x="1233546" y="1965014"/>
                <a:ext cx="265532" cy="216497"/>
              </a:xfrm>
              <a:custGeom>
                <a:avLst/>
                <a:gdLst>
                  <a:gd name="T0" fmla="*/ 512 w 1663"/>
                  <a:gd name="T1" fmla="*/ 128 h 1663"/>
                  <a:gd name="T2" fmla="*/ 1535 w 1663"/>
                  <a:gd name="T3" fmla="*/ 128 h 1663"/>
                  <a:gd name="T4" fmla="*/ 1663 w 1663"/>
                  <a:gd name="T5" fmla="*/ 576 h 1663"/>
                  <a:gd name="T6" fmla="*/ 1407 w 1663"/>
                  <a:gd name="T7" fmla="*/ 512 h 1663"/>
                  <a:gd name="T8" fmla="*/ 1535 w 1663"/>
                  <a:gd name="T9" fmla="*/ 704 h 1663"/>
                  <a:gd name="T10" fmla="*/ 1535 w 1663"/>
                  <a:gd name="T11" fmla="*/ 768 h 1663"/>
                  <a:gd name="T12" fmla="*/ 1407 w 1663"/>
                  <a:gd name="T13" fmla="*/ 768 h 1663"/>
                  <a:gd name="T14" fmla="*/ 1663 w 1663"/>
                  <a:gd name="T15" fmla="*/ 896 h 1663"/>
                  <a:gd name="T16" fmla="*/ 1535 w 1663"/>
                  <a:gd name="T17" fmla="*/ 896 h 1663"/>
                  <a:gd name="T18" fmla="*/ 1535 w 1663"/>
                  <a:gd name="T19" fmla="*/ 960 h 1663"/>
                  <a:gd name="T20" fmla="*/ 1663 w 1663"/>
                  <a:gd name="T21" fmla="*/ 1151 h 1663"/>
                  <a:gd name="T22" fmla="*/ 1407 w 1663"/>
                  <a:gd name="T23" fmla="*/ 1087 h 1663"/>
                  <a:gd name="T24" fmla="*/ 1535 w 1663"/>
                  <a:gd name="T25" fmla="*/ 1535 h 1663"/>
                  <a:gd name="T26" fmla="*/ 1087 w 1663"/>
                  <a:gd name="T27" fmla="*/ 1407 h 1663"/>
                  <a:gd name="T28" fmla="*/ 959 w 1663"/>
                  <a:gd name="T29" fmla="*/ 1407 h 1663"/>
                  <a:gd name="T30" fmla="*/ 767 w 1663"/>
                  <a:gd name="T31" fmla="*/ 1535 h 1663"/>
                  <a:gd name="T32" fmla="*/ 704 w 1663"/>
                  <a:gd name="T33" fmla="*/ 1535 h 1663"/>
                  <a:gd name="T34" fmla="*/ 512 w 1663"/>
                  <a:gd name="T35" fmla="*/ 1407 h 1663"/>
                  <a:gd name="T36" fmla="*/ 128 w 1663"/>
                  <a:gd name="T37" fmla="*/ 1151 h 1663"/>
                  <a:gd name="T38" fmla="*/ 128 w 1663"/>
                  <a:gd name="T39" fmla="*/ 1087 h 1663"/>
                  <a:gd name="T40" fmla="*/ 0 w 1663"/>
                  <a:gd name="T41" fmla="*/ 896 h 1663"/>
                  <a:gd name="T42" fmla="*/ 0 w 1663"/>
                  <a:gd name="T43" fmla="*/ 768 h 1663"/>
                  <a:gd name="T44" fmla="*/ 128 w 1663"/>
                  <a:gd name="T45" fmla="*/ 576 h 1663"/>
                  <a:gd name="T46" fmla="*/ 128 w 1663"/>
                  <a:gd name="T47" fmla="*/ 512 h 1663"/>
                  <a:gd name="T48" fmla="*/ 512 w 1663"/>
                  <a:gd name="T49" fmla="*/ 256 h 1663"/>
                  <a:gd name="T50" fmla="*/ 704 w 1663"/>
                  <a:gd name="T51" fmla="*/ 128 h 1663"/>
                  <a:gd name="T52" fmla="*/ 767 w 1663"/>
                  <a:gd name="T53" fmla="*/ 128 h 1663"/>
                  <a:gd name="T54" fmla="*/ 959 w 1663"/>
                  <a:gd name="T55" fmla="*/ 256 h 1663"/>
                  <a:gd name="T56" fmla="*/ 1087 w 1663"/>
                  <a:gd name="T57" fmla="*/ 256 h 1663"/>
                  <a:gd name="T58" fmla="*/ 1535 w 1663"/>
                  <a:gd name="T59" fmla="*/ 128 h 1663"/>
                  <a:gd name="T60" fmla="*/ 256 w 1663"/>
                  <a:gd name="T61" fmla="*/ 1087 h 1663"/>
                  <a:gd name="T62" fmla="*/ 128 w 1663"/>
                  <a:gd name="T63" fmla="*/ 960 h 1663"/>
                  <a:gd name="T64" fmla="*/ 128 w 1663"/>
                  <a:gd name="T65" fmla="*/ 896 h 1663"/>
                  <a:gd name="T66" fmla="*/ 256 w 1663"/>
                  <a:gd name="T67" fmla="*/ 768 h 1663"/>
                  <a:gd name="T68" fmla="*/ 128 w 1663"/>
                  <a:gd name="T69" fmla="*/ 768 h 1663"/>
                  <a:gd name="T70" fmla="*/ 256 w 1663"/>
                  <a:gd name="T71" fmla="*/ 512 h 1663"/>
                  <a:gd name="T72" fmla="*/ 576 w 1663"/>
                  <a:gd name="T73" fmla="*/ 1535 h 1663"/>
                  <a:gd name="T74" fmla="*/ 512 w 1663"/>
                  <a:gd name="T75" fmla="*/ 1535 h 1663"/>
                  <a:gd name="T76" fmla="*/ 1151 w 1663"/>
                  <a:gd name="T77" fmla="*/ 1663 h 1663"/>
                  <a:gd name="T78" fmla="*/ 1151 w 1663"/>
                  <a:gd name="T79" fmla="*/ 1535 h 1663"/>
                  <a:gd name="T80" fmla="*/ 895 w 1663"/>
                  <a:gd name="T81" fmla="*/ 1663 h 1663"/>
                  <a:gd name="T82" fmla="*/ 767 w 1663"/>
                  <a:gd name="T83" fmla="*/ 1535 h 1663"/>
                  <a:gd name="T84" fmla="*/ 704 w 1663"/>
                  <a:gd name="T85" fmla="*/ 1535 h 1663"/>
                  <a:gd name="T86" fmla="*/ 1151 w 1663"/>
                  <a:gd name="T87" fmla="*/ 128 h 1663"/>
                  <a:gd name="T88" fmla="*/ 1151 w 1663"/>
                  <a:gd name="T89" fmla="*/ 0 h 1663"/>
                  <a:gd name="T90" fmla="*/ 895 w 1663"/>
                  <a:gd name="T91" fmla="*/ 128 h 1663"/>
                  <a:gd name="T92" fmla="*/ 767 w 1663"/>
                  <a:gd name="T93" fmla="*/ 0 h 1663"/>
                  <a:gd name="T94" fmla="*/ 704 w 1663"/>
                  <a:gd name="T95" fmla="*/ 0 h 1663"/>
                  <a:gd name="T96" fmla="*/ 448 w 1663"/>
                  <a:gd name="T97" fmla="*/ 448 h 1663"/>
                  <a:gd name="T98" fmla="*/ 716 w 1663"/>
                  <a:gd name="T99" fmla="*/ 1151 h 1663"/>
                  <a:gd name="T100" fmla="*/ 1215 w 1663"/>
                  <a:gd name="T101" fmla="*/ 1215 h 1663"/>
                  <a:gd name="T102" fmla="*/ 512 w 1663"/>
                  <a:gd name="T103" fmla="*/ 512 h 1663"/>
                  <a:gd name="T104" fmla="*/ 691 w 1663"/>
                  <a:gd name="T105" fmla="*/ 1087 h 1663"/>
                  <a:gd name="T106" fmla="*/ 1151 w 1663"/>
                  <a:gd name="T107" fmla="*/ 1151 h 1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3" h="1663">
                    <a:moveTo>
                      <a:pt x="576" y="0"/>
                    </a:moveTo>
                    <a:lnTo>
                      <a:pt x="576" y="128"/>
                    </a:lnTo>
                    <a:lnTo>
                      <a:pt x="512" y="128"/>
                    </a:lnTo>
                    <a:lnTo>
                      <a:pt x="512" y="0"/>
                    </a:lnTo>
                    <a:lnTo>
                      <a:pt x="576" y="0"/>
                    </a:lnTo>
                    <a:close/>
                    <a:moveTo>
                      <a:pt x="1535" y="128"/>
                    </a:moveTo>
                    <a:lnTo>
                      <a:pt x="1535" y="512"/>
                    </a:lnTo>
                    <a:lnTo>
                      <a:pt x="1663" y="512"/>
                    </a:lnTo>
                    <a:lnTo>
                      <a:pt x="1663" y="576"/>
                    </a:lnTo>
                    <a:lnTo>
                      <a:pt x="1535" y="576"/>
                    </a:lnTo>
                    <a:lnTo>
                      <a:pt x="1535" y="512"/>
                    </a:lnTo>
                    <a:lnTo>
                      <a:pt x="1407" y="512"/>
                    </a:lnTo>
                    <a:lnTo>
                      <a:pt x="1407" y="576"/>
                    </a:lnTo>
                    <a:lnTo>
                      <a:pt x="1535" y="576"/>
                    </a:lnTo>
                    <a:lnTo>
                      <a:pt x="1535" y="704"/>
                    </a:lnTo>
                    <a:lnTo>
                      <a:pt x="1663" y="704"/>
                    </a:lnTo>
                    <a:lnTo>
                      <a:pt x="1663" y="768"/>
                    </a:lnTo>
                    <a:lnTo>
                      <a:pt x="1535" y="768"/>
                    </a:lnTo>
                    <a:lnTo>
                      <a:pt x="1535" y="704"/>
                    </a:lnTo>
                    <a:lnTo>
                      <a:pt x="1407" y="704"/>
                    </a:lnTo>
                    <a:lnTo>
                      <a:pt x="1407" y="768"/>
                    </a:lnTo>
                    <a:lnTo>
                      <a:pt x="1535" y="768"/>
                    </a:lnTo>
                    <a:lnTo>
                      <a:pt x="1535" y="896"/>
                    </a:lnTo>
                    <a:lnTo>
                      <a:pt x="1663" y="896"/>
                    </a:lnTo>
                    <a:lnTo>
                      <a:pt x="1663" y="960"/>
                    </a:lnTo>
                    <a:lnTo>
                      <a:pt x="1535" y="960"/>
                    </a:lnTo>
                    <a:lnTo>
                      <a:pt x="1535" y="896"/>
                    </a:lnTo>
                    <a:lnTo>
                      <a:pt x="1407" y="896"/>
                    </a:lnTo>
                    <a:lnTo>
                      <a:pt x="1407" y="960"/>
                    </a:lnTo>
                    <a:lnTo>
                      <a:pt x="1535" y="960"/>
                    </a:lnTo>
                    <a:lnTo>
                      <a:pt x="1535" y="1087"/>
                    </a:lnTo>
                    <a:lnTo>
                      <a:pt x="1663" y="1087"/>
                    </a:lnTo>
                    <a:lnTo>
                      <a:pt x="1663" y="1151"/>
                    </a:lnTo>
                    <a:lnTo>
                      <a:pt x="1535" y="1151"/>
                    </a:lnTo>
                    <a:lnTo>
                      <a:pt x="1535" y="1087"/>
                    </a:lnTo>
                    <a:lnTo>
                      <a:pt x="1407" y="1087"/>
                    </a:lnTo>
                    <a:lnTo>
                      <a:pt x="1407" y="1151"/>
                    </a:lnTo>
                    <a:lnTo>
                      <a:pt x="1535" y="1151"/>
                    </a:lnTo>
                    <a:lnTo>
                      <a:pt x="1535" y="1535"/>
                    </a:lnTo>
                    <a:lnTo>
                      <a:pt x="1151" y="1535"/>
                    </a:lnTo>
                    <a:lnTo>
                      <a:pt x="1151" y="1407"/>
                    </a:lnTo>
                    <a:lnTo>
                      <a:pt x="1087" y="1407"/>
                    </a:lnTo>
                    <a:lnTo>
                      <a:pt x="1087" y="1535"/>
                    </a:lnTo>
                    <a:lnTo>
                      <a:pt x="959" y="1535"/>
                    </a:lnTo>
                    <a:lnTo>
                      <a:pt x="959" y="1407"/>
                    </a:lnTo>
                    <a:lnTo>
                      <a:pt x="895" y="1407"/>
                    </a:lnTo>
                    <a:lnTo>
                      <a:pt x="895" y="1535"/>
                    </a:lnTo>
                    <a:lnTo>
                      <a:pt x="767" y="1535"/>
                    </a:lnTo>
                    <a:lnTo>
                      <a:pt x="767" y="1407"/>
                    </a:lnTo>
                    <a:lnTo>
                      <a:pt x="704" y="1407"/>
                    </a:lnTo>
                    <a:lnTo>
                      <a:pt x="704" y="1535"/>
                    </a:lnTo>
                    <a:lnTo>
                      <a:pt x="576" y="1535"/>
                    </a:lnTo>
                    <a:lnTo>
                      <a:pt x="576" y="1407"/>
                    </a:lnTo>
                    <a:lnTo>
                      <a:pt x="512" y="1407"/>
                    </a:lnTo>
                    <a:lnTo>
                      <a:pt x="512" y="1535"/>
                    </a:lnTo>
                    <a:lnTo>
                      <a:pt x="128" y="1535"/>
                    </a:lnTo>
                    <a:lnTo>
                      <a:pt x="128" y="1151"/>
                    </a:lnTo>
                    <a:lnTo>
                      <a:pt x="0" y="1151"/>
                    </a:lnTo>
                    <a:lnTo>
                      <a:pt x="0" y="1087"/>
                    </a:lnTo>
                    <a:lnTo>
                      <a:pt x="128" y="1087"/>
                    </a:lnTo>
                    <a:lnTo>
                      <a:pt x="128" y="960"/>
                    </a:lnTo>
                    <a:lnTo>
                      <a:pt x="0" y="960"/>
                    </a:lnTo>
                    <a:lnTo>
                      <a:pt x="0" y="896"/>
                    </a:lnTo>
                    <a:lnTo>
                      <a:pt x="128" y="896"/>
                    </a:lnTo>
                    <a:lnTo>
                      <a:pt x="128" y="768"/>
                    </a:lnTo>
                    <a:lnTo>
                      <a:pt x="0" y="768"/>
                    </a:lnTo>
                    <a:lnTo>
                      <a:pt x="0" y="704"/>
                    </a:lnTo>
                    <a:lnTo>
                      <a:pt x="128" y="704"/>
                    </a:lnTo>
                    <a:lnTo>
                      <a:pt x="128" y="576"/>
                    </a:lnTo>
                    <a:lnTo>
                      <a:pt x="0" y="576"/>
                    </a:lnTo>
                    <a:lnTo>
                      <a:pt x="0" y="512"/>
                    </a:lnTo>
                    <a:lnTo>
                      <a:pt x="128" y="512"/>
                    </a:lnTo>
                    <a:lnTo>
                      <a:pt x="128" y="128"/>
                    </a:lnTo>
                    <a:lnTo>
                      <a:pt x="512" y="128"/>
                    </a:lnTo>
                    <a:lnTo>
                      <a:pt x="512" y="256"/>
                    </a:lnTo>
                    <a:lnTo>
                      <a:pt x="576" y="256"/>
                    </a:lnTo>
                    <a:lnTo>
                      <a:pt x="576" y="128"/>
                    </a:lnTo>
                    <a:lnTo>
                      <a:pt x="704" y="128"/>
                    </a:lnTo>
                    <a:lnTo>
                      <a:pt x="704" y="256"/>
                    </a:lnTo>
                    <a:lnTo>
                      <a:pt x="767" y="256"/>
                    </a:lnTo>
                    <a:lnTo>
                      <a:pt x="767" y="128"/>
                    </a:lnTo>
                    <a:lnTo>
                      <a:pt x="895" y="128"/>
                    </a:lnTo>
                    <a:lnTo>
                      <a:pt x="895" y="256"/>
                    </a:lnTo>
                    <a:lnTo>
                      <a:pt x="959" y="256"/>
                    </a:lnTo>
                    <a:lnTo>
                      <a:pt x="959" y="128"/>
                    </a:lnTo>
                    <a:lnTo>
                      <a:pt x="1087" y="128"/>
                    </a:lnTo>
                    <a:lnTo>
                      <a:pt x="1087" y="256"/>
                    </a:lnTo>
                    <a:lnTo>
                      <a:pt x="1151" y="256"/>
                    </a:lnTo>
                    <a:lnTo>
                      <a:pt x="1151" y="128"/>
                    </a:lnTo>
                    <a:lnTo>
                      <a:pt x="1535" y="128"/>
                    </a:lnTo>
                    <a:close/>
                    <a:moveTo>
                      <a:pt x="128" y="1151"/>
                    </a:moveTo>
                    <a:lnTo>
                      <a:pt x="256" y="1151"/>
                    </a:lnTo>
                    <a:lnTo>
                      <a:pt x="256" y="1087"/>
                    </a:lnTo>
                    <a:lnTo>
                      <a:pt x="128" y="1087"/>
                    </a:lnTo>
                    <a:lnTo>
                      <a:pt x="128" y="1151"/>
                    </a:lnTo>
                    <a:close/>
                    <a:moveTo>
                      <a:pt x="128" y="960"/>
                    </a:moveTo>
                    <a:lnTo>
                      <a:pt x="256" y="960"/>
                    </a:lnTo>
                    <a:lnTo>
                      <a:pt x="256" y="896"/>
                    </a:lnTo>
                    <a:lnTo>
                      <a:pt x="128" y="896"/>
                    </a:lnTo>
                    <a:lnTo>
                      <a:pt x="128" y="960"/>
                    </a:lnTo>
                    <a:close/>
                    <a:moveTo>
                      <a:pt x="128" y="768"/>
                    </a:moveTo>
                    <a:lnTo>
                      <a:pt x="256" y="768"/>
                    </a:lnTo>
                    <a:lnTo>
                      <a:pt x="256" y="704"/>
                    </a:lnTo>
                    <a:lnTo>
                      <a:pt x="128" y="704"/>
                    </a:lnTo>
                    <a:lnTo>
                      <a:pt x="128" y="768"/>
                    </a:lnTo>
                    <a:close/>
                    <a:moveTo>
                      <a:pt x="128" y="576"/>
                    </a:moveTo>
                    <a:lnTo>
                      <a:pt x="256" y="576"/>
                    </a:lnTo>
                    <a:lnTo>
                      <a:pt x="256" y="512"/>
                    </a:lnTo>
                    <a:lnTo>
                      <a:pt x="128" y="512"/>
                    </a:lnTo>
                    <a:lnTo>
                      <a:pt x="128" y="576"/>
                    </a:lnTo>
                    <a:close/>
                    <a:moveTo>
                      <a:pt x="576" y="1535"/>
                    </a:moveTo>
                    <a:lnTo>
                      <a:pt x="576" y="1663"/>
                    </a:lnTo>
                    <a:lnTo>
                      <a:pt x="512" y="1663"/>
                    </a:lnTo>
                    <a:lnTo>
                      <a:pt x="512" y="1535"/>
                    </a:lnTo>
                    <a:lnTo>
                      <a:pt x="576" y="1535"/>
                    </a:lnTo>
                    <a:close/>
                    <a:moveTo>
                      <a:pt x="1151" y="1535"/>
                    </a:moveTo>
                    <a:lnTo>
                      <a:pt x="1151" y="1663"/>
                    </a:lnTo>
                    <a:lnTo>
                      <a:pt x="1087" y="1663"/>
                    </a:lnTo>
                    <a:lnTo>
                      <a:pt x="1087" y="1535"/>
                    </a:lnTo>
                    <a:lnTo>
                      <a:pt x="1151" y="1535"/>
                    </a:lnTo>
                    <a:close/>
                    <a:moveTo>
                      <a:pt x="959" y="1535"/>
                    </a:moveTo>
                    <a:lnTo>
                      <a:pt x="959" y="1663"/>
                    </a:lnTo>
                    <a:lnTo>
                      <a:pt x="895" y="1663"/>
                    </a:lnTo>
                    <a:lnTo>
                      <a:pt x="895" y="1535"/>
                    </a:lnTo>
                    <a:lnTo>
                      <a:pt x="959" y="1535"/>
                    </a:lnTo>
                    <a:close/>
                    <a:moveTo>
                      <a:pt x="767" y="1535"/>
                    </a:moveTo>
                    <a:lnTo>
                      <a:pt x="767" y="1663"/>
                    </a:lnTo>
                    <a:lnTo>
                      <a:pt x="704" y="1663"/>
                    </a:lnTo>
                    <a:lnTo>
                      <a:pt x="704" y="1535"/>
                    </a:lnTo>
                    <a:lnTo>
                      <a:pt x="767" y="1535"/>
                    </a:lnTo>
                    <a:close/>
                    <a:moveTo>
                      <a:pt x="1151" y="0"/>
                    </a:moveTo>
                    <a:lnTo>
                      <a:pt x="1151" y="128"/>
                    </a:lnTo>
                    <a:lnTo>
                      <a:pt x="1087" y="128"/>
                    </a:lnTo>
                    <a:lnTo>
                      <a:pt x="1087" y="0"/>
                    </a:lnTo>
                    <a:lnTo>
                      <a:pt x="1151" y="0"/>
                    </a:lnTo>
                    <a:close/>
                    <a:moveTo>
                      <a:pt x="959" y="0"/>
                    </a:moveTo>
                    <a:lnTo>
                      <a:pt x="959" y="128"/>
                    </a:lnTo>
                    <a:lnTo>
                      <a:pt x="895" y="128"/>
                    </a:lnTo>
                    <a:lnTo>
                      <a:pt x="895" y="0"/>
                    </a:lnTo>
                    <a:lnTo>
                      <a:pt x="959" y="0"/>
                    </a:lnTo>
                    <a:close/>
                    <a:moveTo>
                      <a:pt x="767" y="0"/>
                    </a:moveTo>
                    <a:lnTo>
                      <a:pt x="767" y="128"/>
                    </a:lnTo>
                    <a:lnTo>
                      <a:pt x="704" y="128"/>
                    </a:lnTo>
                    <a:lnTo>
                      <a:pt x="704" y="0"/>
                    </a:lnTo>
                    <a:lnTo>
                      <a:pt x="767" y="0"/>
                    </a:lnTo>
                    <a:close/>
                    <a:moveTo>
                      <a:pt x="1215" y="448"/>
                    </a:moveTo>
                    <a:lnTo>
                      <a:pt x="448" y="448"/>
                    </a:lnTo>
                    <a:lnTo>
                      <a:pt x="448" y="1215"/>
                    </a:lnTo>
                    <a:lnTo>
                      <a:pt x="652" y="1215"/>
                    </a:lnTo>
                    <a:lnTo>
                      <a:pt x="716" y="1151"/>
                    </a:lnTo>
                    <a:lnTo>
                      <a:pt x="947" y="1151"/>
                    </a:lnTo>
                    <a:lnTo>
                      <a:pt x="1010" y="1215"/>
                    </a:lnTo>
                    <a:lnTo>
                      <a:pt x="1215" y="1215"/>
                    </a:lnTo>
                    <a:lnTo>
                      <a:pt x="1215" y="448"/>
                    </a:lnTo>
                    <a:close/>
                    <a:moveTo>
                      <a:pt x="1151" y="512"/>
                    </a:moveTo>
                    <a:lnTo>
                      <a:pt x="512" y="512"/>
                    </a:lnTo>
                    <a:lnTo>
                      <a:pt x="512" y="1151"/>
                    </a:lnTo>
                    <a:lnTo>
                      <a:pt x="627" y="1151"/>
                    </a:lnTo>
                    <a:lnTo>
                      <a:pt x="691" y="1087"/>
                    </a:lnTo>
                    <a:lnTo>
                      <a:pt x="972" y="1087"/>
                    </a:lnTo>
                    <a:lnTo>
                      <a:pt x="1036" y="1151"/>
                    </a:lnTo>
                    <a:lnTo>
                      <a:pt x="1151" y="1151"/>
                    </a:lnTo>
                    <a:lnTo>
                      <a:pt x="1151" y="512"/>
                    </a:lnTo>
                    <a:close/>
                  </a:path>
                </a:pathLst>
              </a:custGeom>
              <a:solidFill>
                <a:schemeClr val="accent6"/>
              </a:solidFill>
              <a:ln>
                <a:noFill/>
              </a:ln>
            </p:spPr>
            <p:txBody>
              <a:bodyPr vert="horz" wrap="square" lIns="77925" tIns="38963" rIns="77925" bIns="38963" numCol="1" anchor="t" anchorCtr="0" compatLnSpc="1">
                <a:prstTxWarp prst="textNoShape">
                  <a:avLst/>
                </a:prstTxWarp>
              </a:bodyPr>
              <a:lstStyle/>
              <a:p>
                <a:endParaRPr lang="en-US" b="1" dirty="0">
                  <a:latin typeface="Arial" panose="020B0604020202020204" pitchFamily="34" charset="0"/>
                  <a:sym typeface="+mn-lt"/>
                </a:endParaRPr>
              </a:p>
            </p:txBody>
          </p:sp>
          <p:sp>
            <p:nvSpPr>
              <p:cNvPr id="59" name="RBContent52">
                <a:extLst>
                  <a:ext uri="{FF2B5EF4-FFF2-40B4-BE49-F238E27FC236}">
                    <a16:creationId xmlns:a16="http://schemas.microsoft.com/office/drawing/2014/main" id="{3385D0D6-4023-45C1-8B01-F9CD95A0ACD8}"/>
                  </a:ext>
                </a:extLst>
              </p:cNvPr>
              <p:cNvSpPr txBox="1">
                <a:spLocks/>
              </p:cNvSpPr>
              <p:nvPr/>
            </p:nvSpPr>
            <p:spPr>
              <a:xfrm>
                <a:off x="2410365" y="1942154"/>
                <a:ext cx="1135590" cy="172757"/>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Magento</a:t>
                </a:r>
              </a:p>
            </p:txBody>
          </p:sp>
          <p:sp>
            <p:nvSpPr>
              <p:cNvPr id="60" name="RBContent52">
                <a:extLst>
                  <a:ext uri="{FF2B5EF4-FFF2-40B4-BE49-F238E27FC236}">
                    <a16:creationId xmlns:a16="http://schemas.microsoft.com/office/drawing/2014/main" id="{DF203916-92E8-4A1A-B384-5CAAC8313604}"/>
                  </a:ext>
                </a:extLst>
              </p:cNvPr>
              <p:cNvSpPr txBox="1">
                <a:spLocks/>
              </p:cNvSpPr>
              <p:nvPr/>
            </p:nvSpPr>
            <p:spPr>
              <a:xfrm>
                <a:off x="3656897" y="1942154"/>
                <a:ext cx="1146258" cy="283556"/>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Custom devt / ride hailing</a:t>
                </a:r>
              </a:p>
            </p:txBody>
          </p:sp>
          <p:sp>
            <p:nvSpPr>
              <p:cNvPr id="61" name="RBContent52">
                <a:extLst>
                  <a:ext uri="{FF2B5EF4-FFF2-40B4-BE49-F238E27FC236}">
                    <a16:creationId xmlns:a16="http://schemas.microsoft.com/office/drawing/2014/main" id="{E75FA670-8088-489C-8560-CE13B3AEDBD9}"/>
                  </a:ext>
                </a:extLst>
              </p:cNvPr>
              <p:cNvSpPr txBox="1">
                <a:spLocks/>
              </p:cNvSpPr>
              <p:nvPr/>
            </p:nvSpPr>
            <p:spPr>
              <a:xfrm>
                <a:off x="4903429" y="1942154"/>
                <a:ext cx="1146258" cy="172757"/>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Amadeus</a:t>
                </a:r>
              </a:p>
            </p:txBody>
          </p:sp>
          <p:sp>
            <p:nvSpPr>
              <p:cNvPr id="99" name="RBContent52">
                <a:extLst>
                  <a:ext uri="{FF2B5EF4-FFF2-40B4-BE49-F238E27FC236}">
                    <a16:creationId xmlns:a16="http://schemas.microsoft.com/office/drawing/2014/main" id="{474DE07B-D4D2-4B74-806A-3DA7F156544E}"/>
                  </a:ext>
                </a:extLst>
              </p:cNvPr>
              <p:cNvSpPr txBox="1">
                <a:spLocks/>
              </p:cNvSpPr>
              <p:nvPr/>
            </p:nvSpPr>
            <p:spPr>
              <a:xfrm>
                <a:off x="6149961" y="1942154"/>
                <a:ext cx="1146258" cy="172757"/>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TBD</a:t>
                </a:r>
              </a:p>
            </p:txBody>
          </p:sp>
          <p:sp>
            <p:nvSpPr>
              <p:cNvPr id="63" name="RBContent52">
                <a:extLst>
                  <a:ext uri="{FF2B5EF4-FFF2-40B4-BE49-F238E27FC236}">
                    <a16:creationId xmlns:a16="http://schemas.microsoft.com/office/drawing/2014/main" id="{C152EB6C-E9B0-4E88-A373-FC0836434C51}"/>
                  </a:ext>
                </a:extLst>
              </p:cNvPr>
              <p:cNvSpPr txBox="1">
                <a:spLocks/>
              </p:cNvSpPr>
              <p:nvPr/>
            </p:nvSpPr>
            <p:spPr>
              <a:xfrm>
                <a:off x="7396493" y="1942154"/>
                <a:ext cx="1146258" cy="172757"/>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Magento-add on</a:t>
                </a:r>
              </a:p>
            </p:txBody>
          </p:sp>
          <p:sp>
            <p:nvSpPr>
              <p:cNvPr id="6" name="Rectangle 5">
                <a:extLst>
                  <a:ext uri="{FF2B5EF4-FFF2-40B4-BE49-F238E27FC236}">
                    <a16:creationId xmlns:a16="http://schemas.microsoft.com/office/drawing/2014/main" id="{A00DE628-AF97-4845-AC22-C90DA15A7019}"/>
                  </a:ext>
                </a:extLst>
              </p:cNvPr>
              <p:cNvSpPr>
                <a:spLocks/>
              </p:cNvSpPr>
              <p:nvPr/>
            </p:nvSpPr>
            <p:spPr>
              <a:xfrm>
                <a:off x="1578289" y="2267298"/>
                <a:ext cx="694804" cy="311256"/>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0" tIns="61358" rIns="0" bIns="0" rtlCol="0" anchor="t" anchorCtr="0">
                <a:spAutoFit/>
              </a:bodyPr>
              <a:lstStyle/>
              <a:p>
                <a:pPr>
                  <a:lnSpc>
                    <a:spcPct val="90000"/>
                  </a:lnSpc>
                  <a:spcBef>
                    <a:spcPts val="341"/>
                  </a:spcBef>
                </a:pPr>
                <a:r>
                  <a:rPr lang="en-US" sz="900" b="1" dirty="0">
                    <a:latin typeface="Arial" panose="020B0604020202020204" pitchFamily="34" charset="0"/>
                  </a:rPr>
                  <a:t>Customer support</a:t>
                </a:r>
              </a:p>
            </p:txBody>
          </p:sp>
          <p:sp>
            <p:nvSpPr>
              <p:cNvPr id="14" name="Freeform 10">
                <a:extLst>
                  <a:ext uri="{FF2B5EF4-FFF2-40B4-BE49-F238E27FC236}">
                    <a16:creationId xmlns:a16="http://schemas.microsoft.com/office/drawing/2014/main" id="{69B9AFF2-9A98-4447-A778-49ED198D40BC}"/>
                  </a:ext>
                </a:extLst>
              </p:cNvPr>
              <p:cNvSpPr>
                <a:spLocks noEditPoints="1"/>
              </p:cNvSpPr>
              <p:nvPr/>
            </p:nvSpPr>
            <p:spPr bwMode="auto">
              <a:xfrm>
                <a:off x="1241726" y="2302019"/>
                <a:ext cx="215599" cy="245981"/>
              </a:xfrm>
              <a:custGeom>
                <a:avLst/>
                <a:gdLst>
                  <a:gd name="T0" fmla="*/ 409 w 409"/>
                  <a:gd name="T1" fmla="*/ 391 h 451"/>
                  <a:gd name="T2" fmla="*/ 409 w 409"/>
                  <a:gd name="T3" fmla="*/ 451 h 451"/>
                  <a:gd name="T4" fmla="*/ 0 w 409"/>
                  <a:gd name="T5" fmla="*/ 451 h 451"/>
                  <a:gd name="T6" fmla="*/ 0 w 409"/>
                  <a:gd name="T7" fmla="*/ 391 h 451"/>
                  <a:gd name="T8" fmla="*/ 54 w 409"/>
                  <a:gd name="T9" fmla="*/ 313 h 451"/>
                  <a:gd name="T10" fmla="*/ 121 w 409"/>
                  <a:gd name="T11" fmla="*/ 282 h 451"/>
                  <a:gd name="T12" fmla="*/ 167 w 409"/>
                  <a:gd name="T13" fmla="*/ 378 h 451"/>
                  <a:gd name="T14" fmla="*/ 190 w 409"/>
                  <a:gd name="T15" fmla="*/ 314 h 451"/>
                  <a:gd name="T16" fmla="*/ 204 w 409"/>
                  <a:gd name="T17" fmla="*/ 316 h 451"/>
                  <a:gd name="T18" fmla="*/ 219 w 409"/>
                  <a:gd name="T19" fmla="*/ 314 h 451"/>
                  <a:gd name="T20" fmla="*/ 241 w 409"/>
                  <a:gd name="T21" fmla="*/ 375 h 451"/>
                  <a:gd name="T22" fmla="*/ 286 w 409"/>
                  <a:gd name="T23" fmla="*/ 281 h 451"/>
                  <a:gd name="T24" fmla="*/ 355 w 409"/>
                  <a:gd name="T25" fmla="*/ 313 h 451"/>
                  <a:gd name="T26" fmla="*/ 409 w 409"/>
                  <a:gd name="T27" fmla="*/ 391 h 451"/>
                  <a:gd name="T28" fmla="*/ 60 w 409"/>
                  <a:gd name="T29" fmla="*/ 180 h 451"/>
                  <a:gd name="T30" fmla="*/ 60 w 409"/>
                  <a:gd name="T31" fmla="*/ 137 h 451"/>
                  <a:gd name="T32" fmla="*/ 70 w 409"/>
                  <a:gd name="T33" fmla="*/ 120 h 451"/>
                  <a:gd name="T34" fmla="*/ 204 w 409"/>
                  <a:gd name="T35" fmla="*/ 0 h 451"/>
                  <a:gd name="T36" fmla="*/ 339 w 409"/>
                  <a:gd name="T37" fmla="*/ 120 h 451"/>
                  <a:gd name="T38" fmla="*/ 349 w 409"/>
                  <a:gd name="T39" fmla="*/ 137 h 451"/>
                  <a:gd name="T40" fmla="*/ 349 w 409"/>
                  <a:gd name="T41" fmla="*/ 180 h 451"/>
                  <a:gd name="T42" fmla="*/ 328 w 409"/>
                  <a:gd name="T43" fmla="*/ 201 h 451"/>
                  <a:gd name="T44" fmla="*/ 307 w 409"/>
                  <a:gd name="T45" fmla="*/ 180 h 451"/>
                  <a:gd name="T46" fmla="*/ 307 w 409"/>
                  <a:gd name="T47" fmla="*/ 171 h 451"/>
                  <a:gd name="T48" fmla="*/ 204 w 409"/>
                  <a:gd name="T49" fmla="*/ 281 h 451"/>
                  <a:gd name="T50" fmla="*/ 102 w 409"/>
                  <a:gd name="T51" fmla="*/ 171 h 451"/>
                  <a:gd name="T52" fmla="*/ 102 w 409"/>
                  <a:gd name="T53" fmla="*/ 180 h 451"/>
                  <a:gd name="T54" fmla="*/ 87 w 409"/>
                  <a:gd name="T55" fmla="*/ 200 h 451"/>
                  <a:gd name="T56" fmla="*/ 139 w 409"/>
                  <a:gd name="T57" fmla="*/ 269 h 451"/>
                  <a:gd name="T58" fmla="*/ 156 w 409"/>
                  <a:gd name="T59" fmla="*/ 271 h 451"/>
                  <a:gd name="T60" fmla="*/ 166 w 409"/>
                  <a:gd name="T61" fmla="*/ 291 h 451"/>
                  <a:gd name="T62" fmla="*/ 143 w 409"/>
                  <a:gd name="T63" fmla="*/ 295 h 451"/>
                  <a:gd name="T64" fmla="*/ 132 w 409"/>
                  <a:gd name="T65" fmla="*/ 280 h 451"/>
                  <a:gd name="T66" fmla="*/ 73 w 409"/>
                  <a:gd name="T67" fmla="*/ 200 h 451"/>
                  <a:gd name="T68" fmla="*/ 60 w 409"/>
                  <a:gd name="T69" fmla="*/ 180 h 451"/>
                  <a:gd name="T70" fmla="*/ 84 w 409"/>
                  <a:gd name="T71" fmla="*/ 115 h 451"/>
                  <a:gd name="T72" fmla="*/ 86 w 409"/>
                  <a:gd name="T73" fmla="*/ 115 h 451"/>
                  <a:gd name="T74" fmla="*/ 89 w 409"/>
                  <a:gd name="T75" fmla="*/ 118 h 451"/>
                  <a:gd name="T76" fmla="*/ 100 w 409"/>
                  <a:gd name="T77" fmla="*/ 128 h 451"/>
                  <a:gd name="T78" fmla="*/ 204 w 409"/>
                  <a:gd name="T79" fmla="*/ 40 h 451"/>
                  <a:gd name="T80" fmla="*/ 309 w 409"/>
                  <a:gd name="T81" fmla="*/ 128 h 451"/>
                  <a:gd name="T82" fmla="*/ 325 w 409"/>
                  <a:gd name="T83" fmla="*/ 116 h 451"/>
                  <a:gd name="T84" fmla="*/ 204 w 409"/>
                  <a:gd name="T85" fmla="*/ 13 h 451"/>
                  <a:gd name="T86" fmla="*/ 84 w 409"/>
                  <a:gd name="T87" fmla="*/ 115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 h="451">
                    <a:moveTo>
                      <a:pt x="409" y="391"/>
                    </a:moveTo>
                    <a:lnTo>
                      <a:pt x="409" y="451"/>
                    </a:lnTo>
                    <a:lnTo>
                      <a:pt x="0" y="451"/>
                    </a:lnTo>
                    <a:lnTo>
                      <a:pt x="0" y="391"/>
                    </a:lnTo>
                    <a:cubicBezTo>
                      <a:pt x="0" y="362"/>
                      <a:pt x="24" y="327"/>
                      <a:pt x="54" y="313"/>
                    </a:cubicBezTo>
                    <a:lnTo>
                      <a:pt x="121" y="282"/>
                    </a:lnTo>
                    <a:lnTo>
                      <a:pt x="167" y="378"/>
                    </a:lnTo>
                    <a:lnTo>
                      <a:pt x="190" y="314"/>
                    </a:lnTo>
                    <a:cubicBezTo>
                      <a:pt x="195" y="315"/>
                      <a:pt x="200" y="316"/>
                      <a:pt x="204" y="316"/>
                    </a:cubicBezTo>
                    <a:cubicBezTo>
                      <a:pt x="209" y="316"/>
                      <a:pt x="214" y="315"/>
                      <a:pt x="219" y="314"/>
                    </a:cubicBezTo>
                    <a:lnTo>
                      <a:pt x="241" y="375"/>
                    </a:lnTo>
                    <a:lnTo>
                      <a:pt x="286" y="281"/>
                    </a:lnTo>
                    <a:lnTo>
                      <a:pt x="355" y="313"/>
                    </a:lnTo>
                    <a:cubicBezTo>
                      <a:pt x="384" y="327"/>
                      <a:pt x="409" y="362"/>
                      <a:pt x="409" y="391"/>
                    </a:cubicBezTo>
                    <a:close/>
                    <a:moveTo>
                      <a:pt x="60" y="180"/>
                    </a:moveTo>
                    <a:lnTo>
                      <a:pt x="60" y="137"/>
                    </a:lnTo>
                    <a:cubicBezTo>
                      <a:pt x="60" y="130"/>
                      <a:pt x="64" y="123"/>
                      <a:pt x="70" y="120"/>
                    </a:cubicBezTo>
                    <a:cubicBezTo>
                      <a:pt x="78" y="52"/>
                      <a:pt x="135" y="0"/>
                      <a:pt x="204" y="0"/>
                    </a:cubicBezTo>
                    <a:cubicBezTo>
                      <a:pt x="274" y="0"/>
                      <a:pt x="331" y="52"/>
                      <a:pt x="339" y="120"/>
                    </a:cubicBezTo>
                    <a:cubicBezTo>
                      <a:pt x="345" y="123"/>
                      <a:pt x="349" y="130"/>
                      <a:pt x="349" y="137"/>
                    </a:cubicBezTo>
                    <a:lnTo>
                      <a:pt x="349" y="180"/>
                    </a:lnTo>
                    <a:cubicBezTo>
                      <a:pt x="349" y="192"/>
                      <a:pt x="339" y="201"/>
                      <a:pt x="328" y="201"/>
                    </a:cubicBezTo>
                    <a:cubicBezTo>
                      <a:pt x="316" y="201"/>
                      <a:pt x="307" y="192"/>
                      <a:pt x="307" y="180"/>
                    </a:cubicBezTo>
                    <a:lnTo>
                      <a:pt x="307" y="171"/>
                    </a:lnTo>
                    <a:cubicBezTo>
                      <a:pt x="296" y="228"/>
                      <a:pt x="254" y="281"/>
                      <a:pt x="204" y="281"/>
                    </a:cubicBezTo>
                    <a:cubicBezTo>
                      <a:pt x="155" y="281"/>
                      <a:pt x="113" y="228"/>
                      <a:pt x="102" y="171"/>
                    </a:cubicBezTo>
                    <a:lnTo>
                      <a:pt x="102" y="180"/>
                    </a:lnTo>
                    <a:cubicBezTo>
                      <a:pt x="102" y="190"/>
                      <a:pt x="96" y="198"/>
                      <a:pt x="87" y="200"/>
                    </a:cubicBezTo>
                    <a:cubicBezTo>
                      <a:pt x="96" y="228"/>
                      <a:pt x="114" y="253"/>
                      <a:pt x="139" y="269"/>
                    </a:cubicBezTo>
                    <a:cubicBezTo>
                      <a:pt x="144" y="267"/>
                      <a:pt x="150" y="268"/>
                      <a:pt x="156" y="271"/>
                    </a:cubicBezTo>
                    <a:cubicBezTo>
                      <a:pt x="165" y="275"/>
                      <a:pt x="170" y="285"/>
                      <a:pt x="166" y="291"/>
                    </a:cubicBezTo>
                    <a:cubicBezTo>
                      <a:pt x="163" y="298"/>
                      <a:pt x="152" y="299"/>
                      <a:pt x="143" y="295"/>
                    </a:cubicBezTo>
                    <a:cubicBezTo>
                      <a:pt x="136" y="291"/>
                      <a:pt x="132" y="285"/>
                      <a:pt x="132" y="280"/>
                    </a:cubicBezTo>
                    <a:cubicBezTo>
                      <a:pt x="103" y="261"/>
                      <a:pt x="82" y="233"/>
                      <a:pt x="73" y="200"/>
                    </a:cubicBezTo>
                    <a:cubicBezTo>
                      <a:pt x="66" y="197"/>
                      <a:pt x="60" y="189"/>
                      <a:pt x="60" y="180"/>
                    </a:cubicBezTo>
                    <a:close/>
                    <a:moveTo>
                      <a:pt x="84" y="115"/>
                    </a:moveTo>
                    <a:cubicBezTo>
                      <a:pt x="85" y="115"/>
                      <a:pt x="85" y="115"/>
                      <a:pt x="86" y="115"/>
                    </a:cubicBezTo>
                    <a:cubicBezTo>
                      <a:pt x="87" y="115"/>
                      <a:pt x="89" y="117"/>
                      <a:pt x="89" y="118"/>
                    </a:cubicBezTo>
                    <a:cubicBezTo>
                      <a:pt x="94" y="120"/>
                      <a:pt x="97" y="123"/>
                      <a:pt x="100" y="128"/>
                    </a:cubicBezTo>
                    <a:cubicBezTo>
                      <a:pt x="106" y="70"/>
                      <a:pt x="150" y="40"/>
                      <a:pt x="204" y="40"/>
                    </a:cubicBezTo>
                    <a:cubicBezTo>
                      <a:pt x="259" y="40"/>
                      <a:pt x="303" y="70"/>
                      <a:pt x="309" y="128"/>
                    </a:cubicBezTo>
                    <a:cubicBezTo>
                      <a:pt x="312" y="122"/>
                      <a:pt x="318" y="117"/>
                      <a:pt x="325" y="116"/>
                    </a:cubicBezTo>
                    <a:cubicBezTo>
                      <a:pt x="316" y="58"/>
                      <a:pt x="266" y="13"/>
                      <a:pt x="204" y="13"/>
                    </a:cubicBezTo>
                    <a:cubicBezTo>
                      <a:pt x="144" y="13"/>
                      <a:pt x="94" y="57"/>
                      <a:pt x="84" y="115"/>
                    </a:cubicBezTo>
                    <a:close/>
                  </a:path>
                </a:pathLst>
              </a:custGeom>
              <a:solidFill>
                <a:schemeClr val="accent6"/>
              </a:solidFill>
              <a:ln>
                <a:noFill/>
              </a:ln>
            </p:spPr>
            <p:txBody>
              <a:bodyPr vert="horz" wrap="square" lIns="77925" tIns="38963" rIns="77925" bIns="38963" numCol="1" anchor="t" anchorCtr="0" compatLnSpc="1">
                <a:prstTxWarp prst="textNoShape">
                  <a:avLst/>
                </a:prstTxWarp>
              </a:bodyPr>
              <a:lstStyle/>
              <a:p>
                <a:endParaRPr lang="en-US" b="1">
                  <a:latin typeface="Arial" panose="020B0604020202020204" pitchFamily="34" charset="0"/>
                </a:endParaRPr>
              </a:p>
            </p:txBody>
          </p:sp>
          <p:sp>
            <p:nvSpPr>
              <p:cNvPr id="65" name="RBContent52">
                <a:extLst>
                  <a:ext uri="{FF2B5EF4-FFF2-40B4-BE49-F238E27FC236}">
                    <a16:creationId xmlns:a16="http://schemas.microsoft.com/office/drawing/2014/main" id="{75C28605-5426-4BCD-9B1A-A2CBC8AD616F}"/>
                  </a:ext>
                </a:extLst>
              </p:cNvPr>
              <p:cNvSpPr txBox="1">
                <a:spLocks/>
              </p:cNvSpPr>
              <p:nvPr/>
            </p:nvSpPr>
            <p:spPr>
              <a:xfrm>
                <a:off x="2410365" y="2267299"/>
                <a:ext cx="1135590" cy="283556"/>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Logistics/ returns handling</a:t>
                </a:r>
              </a:p>
            </p:txBody>
          </p:sp>
          <p:sp>
            <p:nvSpPr>
              <p:cNvPr id="66" name="RBContent52">
                <a:extLst>
                  <a:ext uri="{FF2B5EF4-FFF2-40B4-BE49-F238E27FC236}">
                    <a16:creationId xmlns:a16="http://schemas.microsoft.com/office/drawing/2014/main" id="{DF4E3DCB-F894-42CC-8FB2-B712760D7B4E}"/>
                  </a:ext>
                </a:extLst>
              </p:cNvPr>
              <p:cNvSpPr txBox="1">
                <a:spLocks/>
              </p:cNvSpPr>
              <p:nvPr/>
            </p:nvSpPr>
            <p:spPr>
              <a:xfrm>
                <a:off x="3656897" y="2267298"/>
                <a:ext cx="1146258" cy="172757"/>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Scheduling change</a:t>
                </a:r>
              </a:p>
            </p:txBody>
          </p:sp>
          <p:sp>
            <p:nvSpPr>
              <p:cNvPr id="67" name="RBContent52">
                <a:extLst>
                  <a:ext uri="{FF2B5EF4-FFF2-40B4-BE49-F238E27FC236}">
                    <a16:creationId xmlns:a16="http://schemas.microsoft.com/office/drawing/2014/main" id="{5582CC91-69B9-44CC-B634-3321E74E8E3E}"/>
                  </a:ext>
                </a:extLst>
              </p:cNvPr>
              <p:cNvSpPr txBox="1">
                <a:spLocks/>
              </p:cNvSpPr>
              <p:nvPr/>
            </p:nvSpPr>
            <p:spPr>
              <a:xfrm>
                <a:off x="4903429" y="2267299"/>
                <a:ext cx="1146258" cy="283556"/>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Flight change / inquiries</a:t>
                </a:r>
              </a:p>
            </p:txBody>
          </p:sp>
          <p:sp>
            <p:nvSpPr>
              <p:cNvPr id="70" name="RBContent52">
                <a:extLst>
                  <a:ext uri="{FF2B5EF4-FFF2-40B4-BE49-F238E27FC236}">
                    <a16:creationId xmlns:a16="http://schemas.microsoft.com/office/drawing/2014/main" id="{612F13C8-32DD-462B-A7CF-DF8FF73C531B}"/>
                  </a:ext>
                </a:extLst>
              </p:cNvPr>
              <p:cNvSpPr txBox="1">
                <a:spLocks/>
              </p:cNvSpPr>
              <p:nvPr/>
            </p:nvSpPr>
            <p:spPr>
              <a:xfrm>
                <a:off x="6149961" y="2267298"/>
                <a:ext cx="1146258" cy="172757"/>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Money withdrawal</a:t>
                </a:r>
              </a:p>
            </p:txBody>
          </p:sp>
          <p:sp>
            <p:nvSpPr>
              <p:cNvPr id="69" name="RBContent52">
                <a:extLst>
                  <a:ext uri="{FF2B5EF4-FFF2-40B4-BE49-F238E27FC236}">
                    <a16:creationId xmlns:a16="http://schemas.microsoft.com/office/drawing/2014/main" id="{04341800-45B7-4544-AEB9-A373C14F302C}"/>
                  </a:ext>
                </a:extLst>
              </p:cNvPr>
              <p:cNvSpPr txBox="1">
                <a:spLocks/>
              </p:cNvSpPr>
              <p:nvPr/>
            </p:nvSpPr>
            <p:spPr>
              <a:xfrm>
                <a:off x="7396493" y="2267298"/>
                <a:ext cx="1146258" cy="172757"/>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Cancellation</a:t>
                </a:r>
              </a:p>
            </p:txBody>
          </p:sp>
          <p:sp>
            <p:nvSpPr>
              <p:cNvPr id="7" name="Rectangle 6">
                <a:extLst>
                  <a:ext uri="{FF2B5EF4-FFF2-40B4-BE49-F238E27FC236}">
                    <a16:creationId xmlns:a16="http://schemas.microsoft.com/office/drawing/2014/main" id="{5B846C3B-2300-4C93-B92C-9967B8C7EFB9}"/>
                  </a:ext>
                </a:extLst>
              </p:cNvPr>
              <p:cNvSpPr>
                <a:spLocks/>
              </p:cNvSpPr>
              <p:nvPr/>
            </p:nvSpPr>
            <p:spPr>
              <a:xfrm>
                <a:off x="1578289" y="2620142"/>
                <a:ext cx="694804" cy="311256"/>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0" tIns="61358" rIns="0" bIns="0" rtlCol="0" anchor="t" anchorCtr="0">
                <a:spAutoFit/>
              </a:bodyPr>
              <a:lstStyle/>
              <a:p>
                <a:pPr>
                  <a:lnSpc>
                    <a:spcPct val="90000"/>
                  </a:lnSpc>
                  <a:spcBef>
                    <a:spcPts val="341"/>
                  </a:spcBef>
                </a:pPr>
                <a:r>
                  <a:rPr lang="en-US" sz="900" b="1" dirty="0">
                    <a:latin typeface="Arial" panose="020B0604020202020204" pitchFamily="34" charset="0"/>
                  </a:rPr>
                  <a:t>Revenue model</a:t>
                </a:r>
              </a:p>
            </p:txBody>
          </p:sp>
          <p:sp>
            <p:nvSpPr>
              <p:cNvPr id="116" name="Freeform 9">
                <a:extLst>
                  <a:ext uri="{FF2B5EF4-FFF2-40B4-BE49-F238E27FC236}">
                    <a16:creationId xmlns:a16="http://schemas.microsoft.com/office/drawing/2014/main" id="{4C67EC9E-410F-4978-9817-A589176AC7F4}"/>
                  </a:ext>
                </a:extLst>
              </p:cNvPr>
              <p:cNvSpPr>
                <a:spLocks noChangeAspect="1" noEditPoints="1"/>
              </p:cNvSpPr>
              <p:nvPr/>
            </p:nvSpPr>
            <p:spPr bwMode="auto">
              <a:xfrm>
                <a:off x="1217913" y="2675759"/>
                <a:ext cx="280469" cy="211094"/>
              </a:xfrm>
              <a:custGeom>
                <a:avLst/>
                <a:gdLst>
                  <a:gd name="T0" fmla="*/ 1086 w 2172"/>
                  <a:gd name="T1" fmla="*/ 0 h 2005"/>
                  <a:gd name="T2" fmla="*/ 1583 w 2172"/>
                  <a:gd name="T3" fmla="*/ 919 h 2005"/>
                  <a:gd name="T4" fmla="*/ 589 w 2172"/>
                  <a:gd name="T5" fmla="*/ 919 h 2005"/>
                  <a:gd name="T6" fmla="*/ 1086 w 2172"/>
                  <a:gd name="T7" fmla="*/ 0 h 2005"/>
                  <a:gd name="T8" fmla="*/ 1990 w 2172"/>
                  <a:gd name="T9" fmla="*/ 1671 h 2005"/>
                  <a:gd name="T10" fmla="*/ 2172 w 2172"/>
                  <a:gd name="T11" fmla="*/ 2005 h 2005"/>
                  <a:gd name="T12" fmla="*/ 0 w 2172"/>
                  <a:gd name="T13" fmla="*/ 2005 h 2005"/>
                  <a:gd name="T14" fmla="*/ 182 w 2172"/>
                  <a:gd name="T15" fmla="*/ 1671 h 2005"/>
                  <a:gd name="T16" fmla="*/ 1990 w 2172"/>
                  <a:gd name="T17" fmla="*/ 1671 h 2005"/>
                  <a:gd name="T18" fmla="*/ 1916 w 2172"/>
                  <a:gd name="T19" fmla="*/ 1796 h 2005"/>
                  <a:gd name="T20" fmla="*/ 256 w 2172"/>
                  <a:gd name="T21" fmla="*/ 1796 h 2005"/>
                  <a:gd name="T22" fmla="*/ 211 w 2172"/>
                  <a:gd name="T23" fmla="*/ 1880 h 2005"/>
                  <a:gd name="T24" fmla="*/ 1961 w 2172"/>
                  <a:gd name="T25" fmla="*/ 1880 h 2005"/>
                  <a:gd name="T26" fmla="*/ 1916 w 2172"/>
                  <a:gd name="T27" fmla="*/ 1796 h 2005"/>
                  <a:gd name="T28" fmla="*/ 1554 w 2172"/>
                  <a:gd name="T29" fmla="*/ 1128 h 2005"/>
                  <a:gd name="T30" fmla="*/ 618 w 2172"/>
                  <a:gd name="T31" fmla="*/ 1128 h 2005"/>
                  <a:gd name="T32" fmla="*/ 437 w 2172"/>
                  <a:gd name="T33" fmla="*/ 1462 h 2005"/>
                  <a:gd name="T34" fmla="*/ 1736 w 2172"/>
                  <a:gd name="T35" fmla="*/ 1462 h 2005"/>
                  <a:gd name="T36" fmla="*/ 1554 w 2172"/>
                  <a:gd name="T37" fmla="*/ 1128 h 2005"/>
                  <a:gd name="T38" fmla="*/ 1629 w 2172"/>
                  <a:gd name="T39" fmla="*/ 1003 h 2005"/>
                  <a:gd name="T40" fmla="*/ 1945 w 2172"/>
                  <a:gd name="T41" fmla="*/ 1587 h 2005"/>
                  <a:gd name="T42" fmla="*/ 227 w 2172"/>
                  <a:gd name="T43" fmla="*/ 1587 h 2005"/>
                  <a:gd name="T44" fmla="*/ 543 w 2172"/>
                  <a:gd name="T45" fmla="*/ 1003 h 2005"/>
                  <a:gd name="T46" fmla="*/ 1629 w 2172"/>
                  <a:gd name="T47" fmla="*/ 1003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2" h="2005">
                    <a:moveTo>
                      <a:pt x="1086" y="0"/>
                    </a:moveTo>
                    <a:lnTo>
                      <a:pt x="1583" y="919"/>
                    </a:lnTo>
                    <a:lnTo>
                      <a:pt x="589" y="919"/>
                    </a:lnTo>
                    <a:lnTo>
                      <a:pt x="1086" y="0"/>
                    </a:lnTo>
                    <a:close/>
                    <a:moveTo>
                      <a:pt x="1990" y="1671"/>
                    </a:moveTo>
                    <a:lnTo>
                      <a:pt x="2172" y="2005"/>
                    </a:lnTo>
                    <a:lnTo>
                      <a:pt x="0" y="2005"/>
                    </a:lnTo>
                    <a:lnTo>
                      <a:pt x="182" y="1671"/>
                    </a:lnTo>
                    <a:lnTo>
                      <a:pt x="1990" y="1671"/>
                    </a:lnTo>
                    <a:close/>
                    <a:moveTo>
                      <a:pt x="1916" y="1796"/>
                    </a:moveTo>
                    <a:lnTo>
                      <a:pt x="256" y="1796"/>
                    </a:lnTo>
                    <a:lnTo>
                      <a:pt x="211" y="1880"/>
                    </a:lnTo>
                    <a:lnTo>
                      <a:pt x="1961" y="1880"/>
                    </a:lnTo>
                    <a:lnTo>
                      <a:pt x="1916" y="1796"/>
                    </a:lnTo>
                    <a:close/>
                    <a:moveTo>
                      <a:pt x="1554" y="1128"/>
                    </a:moveTo>
                    <a:lnTo>
                      <a:pt x="618" y="1128"/>
                    </a:lnTo>
                    <a:lnTo>
                      <a:pt x="437" y="1462"/>
                    </a:lnTo>
                    <a:lnTo>
                      <a:pt x="1736" y="1462"/>
                    </a:lnTo>
                    <a:lnTo>
                      <a:pt x="1554" y="1128"/>
                    </a:lnTo>
                    <a:close/>
                    <a:moveTo>
                      <a:pt x="1629" y="1003"/>
                    </a:moveTo>
                    <a:lnTo>
                      <a:pt x="1945" y="1587"/>
                    </a:lnTo>
                    <a:lnTo>
                      <a:pt x="227" y="1587"/>
                    </a:lnTo>
                    <a:lnTo>
                      <a:pt x="543" y="1003"/>
                    </a:lnTo>
                    <a:lnTo>
                      <a:pt x="1629" y="1003"/>
                    </a:lnTo>
                    <a:close/>
                  </a:path>
                </a:pathLst>
              </a:custGeom>
              <a:solidFill>
                <a:schemeClr val="accent6"/>
              </a:solidFill>
              <a:ln>
                <a:noFill/>
              </a:ln>
            </p:spPr>
            <p:txBody>
              <a:bodyPr vert="horz" wrap="square" lIns="77925" tIns="38963" rIns="77925" bIns="38963" numCol="1" anchor="t" anchorCtr="0" compatLnSpc="1">
                <a:prstTxWarp prst="textNoShape">
                  <a:avLst/>
                </a:prstTxWarp>
              </a:bodyPr>
              <a:lstStyle/>
              <a:p>
                <a:endParaRPr lang="en-US" b="1" dirty="0">
                  <a:latin typeface="Arial" panose="020B0604020202020204" pitchFamily="34" charset="0"/>
                  <a:sym typeface="+mn-lt"/>
                </a:endParaRPr>
              </a:p>
            </p:txBody>
          </p:sp>
          <p:sp>
            <p:nvSpPr>
              <p:cNvPr id="71" name="RBContent52">
                <a:extLst>
                  <a:ext uri="{FF2B5EF4-FFF2-40B4-BE49-F238E27FC236}">
                    <a16:creationId xmlns:a16="http://schemas.microsoft.com/office/drawing/2014/main" id="{88D72920-1462-4A1A-89B8-870BE64355C0}"/>
                  </a:ext>
                </a:extLst>
              </p:cNvPr>
              <p:cNvSpPr txBox="1">
                <a:spLocks/>
              </p:cNvSpPr>
              <p:nvPr/>
            </p:nvSpPr>
            <p:spPr>
              <a:xfrm>
                <a:off x="2410365" y="2620143"/>
                <a:ext cx="1135590" cy="172757"/>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Item sold</a:t>
                </a:r>
              </a:p>
            </p:txBody>
          </p:sp>
          <p:sp>
            <p:nvSpPr>
              <p:cNvPr id="72" name="RBContent52">
                <a:extLst>
                  <a:ext uri="{FF2B5EF4-FFF2-40B4-BE49-F238E27FC236}">
                    <a16:creationId xmlns:a16="http://schemas.microsoft.com/office/drawing/2014/main" id="{7956348D-22DF-4DAB-9496-84C3CD0B3611}"/>
                  </a:ext>
                </a:extLst>
              </p:cNvPr>
              <p:cNvSpPr txBox="1">
                <a:spLocks/>
              </p:cNvSpPr>
              <p:nvPr/>
            </p:nvSpPr>
            <p:spPr>
              <a:xfrm>
                <a:off x="3656897" y="2620142"/>
                <a:ext cx="1146258" cy="172757"/>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Visit</a:t>
                </a:r>
              </a:p>
            </p:txBody>
          </p:sp>
          <p:sp>
            <p:nvSpPr>
              <p:cNvPr id="73" name="RBContent52">
                <a:extLst>
                  <a:ext uri="{FF2B5EF4-FFF2-40B4-BE49-F238E27FC236}">
                    <a16:creationId xmlns:a16="http://schemas.microsoft.com/office/drawing/2014/main" id="{7B9A631F-45C4-499C-ADF4-73DF3638D980}"/>
                  </a:ext>
                </a:extLst>
              </p:cNvPr>
              <p:cNvSpPr txBox="1">
                <a:spLocks/>
              </p:cNvSpPr>
              <p:nvPr/>
            </p:nvSpPr>
            <p:spPr>
              <a:xfrm>
                <a:off x="4903429" y="2620143"/>
                <a:ext cx="1146258" cy="172757"/>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Booking</a:t>
                </a:r>
              </a:p>
            </p:txBody>
          </p:sp>
          <p:sp>
            <p:nvSpPr>
              <p:cNvPr id="76" name="RBContent52">
                <a:extLst>
                  <a:ext uri="{FF2B5EF4-FFF2-40B4-BE49-F238E27FC236}">
                    <a16:creationId xmlns:a16="http://schemas.microsoft.com/office/drawing/2014/main" id="{1FE06C87-C16E-4A4D-AD8C-69B010170BA3}"/>
                  </a:ext>
                </a:extLst>
              </p:cNvPr>
              <p:cNvSpPr txBox="1">
                <a:spLocks/>
              </p:cNvSpPr>
              <p:nvPr/>
            </p:nvSpPr>
            <p:spPr>
              <a:xfrm>
                <a:off x="6149961" y="2620142"/>
                <a:ext cx="1077733" cy="283556"/>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Fee per bet and odds</a:t>
                </a:r>
              </a:p>
            </p:txBody>
          </p:sp>
          <p:sp>
            <p:nvSpPr>
              <p:cNvPr id="75" name="RBContent52">
                <a:extLst>
                  <a:ext uri="{FF2B5EF4-FFF2-40B4-BE49-F238E27FC236}">
                    <a16:creationId xmlns:a16="http://schemas.microsoft.com/office/drawing/2014/main" id="{147A18DC-A6EF-4180-BA4C-DFC490931CF8}"/>
                  </a:ext>
                </a:extLst>
              </p:cNvPr>
              <p:cNvSpPr txBox="1">
                <a:spLocks/>
              </p:cNvSpPr>
              <p:nvPr/>
            </p:nvSpPr>
            <p:spPr>
              <a:xfrm>
                <a:off x="7396493" y="2620143"/>
                <a:ext cx="1146258" cy="283556"/>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Advertising/ subscription fee</a:t>
                </a:r>
              </a:p>
            </p:txBody>
          </p:sp>
          <p:sp>
            <p:nvSpPr>
              <p:cNvPr id="8" name="Rectangle 7">
                <a:extLst>
                  <a:ext uri="{FF2B5EF4-FFF2-40B4-BE49-F238E27FC236}">
                    <a16:creationId xmlns:a16="http://schemas.microsoft.com/office/drawing/2014/main" id="{6F6557B6-4D8B-41C2-A37E-DA78708AD6D8}"/>
                  </a:ext>
                </a:extLst>
              </p:cNvPr>
              <p:cNvSpPr>
                <a:spLocks/>
              </p:cNvSpPr>
              <p:nvPr/>
            </p:nvSpPr>
            <p:spPr>
              <a:xfrm>
                <a:off x="1578289" y="2972986"/>
                <a:ext cx="694804" cy="311256"/>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0" tIns="61358" rIns="0" bIns="0" rtlCol="0" anchor="t" anchorCtr="0">
                <a:spAutoFit/>
              </a:bodyPr>
              <a:lstStyle/>
              <a:p>
                <a:pPr>
                  <a:lnSpc>
                    <a:spcPct val="90000"/>
                  </a:lnSpc>
                  <a:spcBef>
                    <a:spcPts val="341"/>
                  </a:spcBef>
                </a:pPr>
                <a:r>
                  <a:rPr lang="en-US" sz="900" b="1" dirty="0">
                    <a:latin typeface="Arial" panose="020B0604020202020204" pitchFamily="34" charset="0"/>
                  </a:rPr>
                  <a:t>SKUs/ products</a:t>
                </a:r>
              </a:p>
            </p:txBody>
          </p:sp>
          <p:sp>
            <p:nvSpPr>
              <p:cNvPr id="117" name="Freeform 9">
                <a:extLst>
                  <a:ext uri="{FF2B5EF4-FFF2-40B4-BE49-F238E27FC236}">
                    <a16:creationId xmlns:a16="http://schemas.microsoft.com/office/drawing/2014/main" id="{1B9C67D0-4339-4A44-AC98-54AB7B377DCA}"/>
                  </a:ext>
                </a:extLst>
              </p:cNvPr>
              <p:cNvSpPr>
                <a:spLocks noChangeAspect="1" noEditPoints="1"/>
              </p:cNvSpPr>
              <p:nvPr/>
            </p:nvSpPr>
            <p:spPr bwMode="auto">
              <a:xfrm>
                <a:off x="1219049" y="3034259"/>
                <a:ext cx="270982" cy="170110"/>
              </a:xfrm>
              <a:custGeom>
                <a:avLst/>
                <a:gdLst>
                  <a:gd name="T0" fmla="*/ 120 w 2080"/>
                  <a:gd name="T1" fmla="*/ 0 h 1600"/>
                  <a:gd name="T2" fmla="*/ 1960 w 2080"/>
                  <a:gd name="T3" fmla="*/ 0 h 1600"/>
                  <a:gd name="T4" fmla="*/ 2080 w 2080"/>
                  <a:gd name="T5" fmla="*/ 120 h 1600"/>
                  <a:gd name="T6" fmla="*/ 2080 w 2080"/>
                  <a:gd name="T7" fmla="*/ 1480 h 1600"/>
                  <a:gd name="T8" fmla="*/ 1960 w 2080"/>
                  <a:gd name="T9" fmla="*/ 1600 h 1600"/>
                  <a:gd name="T10" fmla="*/ 120 w 2080"/>
                  <a:gd name="T11" fmla="*/ 1600 h 1600"/>
                  <a:gd name="T12" fmla="*/ 0 w 2080"/>
                  <a:gd name="T13" fmla="*/ 1480 h 1600"/>
                  <a:gd name="T14" fmla="*/ 0 w 2080"/>
                  <a:gd name="T15" fmla="*/ 120 h 1600"/>
                  <a:gd name="T16" fmla="*/ 120 w 2080"/>
                  <a:gd name="T17" fmla="*/ 0 h 1600"/>
                  <a:gd name="T18" fmla="*/ 1840 w 2080"/>
                  <a:gd name="T19" fmla="*/ 160 h 1600"/>
                  <a:gd name="T20" fmla="*/ 1680 w 2080"/>
                  <a:gd name="T21" fmla="*/ 160 h 1600"/>
                  <a:gd name="T22" fmla="*/ 1680 w 2080"/>
                  <a:gd name="T23" fmla="*/ 1440 h 1600"/>
                  <a:gd name="T24" fmla="*/ 1840 w 2080"/>
                  <a:gd name="T25" fmla="*/ 1440 h 1600"/>
                  <a:gd name="T26" fmla="*/ 1840 w 2080"/>
                  <a:gd name="T27" fmla="*/ 160 h 1600"/>
                  <a:gd name="T28" fmla="*/ 1600 w 2080"/>
                  <a:gd name="T29" fmla="*/ 160 h 1600"/>
                  <a:gd name="T30" fmla="*/ 1520 w 2080"/>
                  <a:gd name="T31" fmla="*/ 160 h 1600"/>
                  <a:gd name="T32" fmla="*/ 1520 w 2080"/>
                  <a:gd name="T33" fmla="*/ 1440 h 1600"/>
                  <a:gd name="T34" fmla="*/ 1600 w 2080"/>
                  <a:gd name="T35" fmla="*/ 1440 h 1600"/>
                  <a:gd name="T36" fmla="*/ 1600 w 2080"/>
                  <a:gd name="T37" fmla="*/ 160 h 1600"/>
                  <a:gd name="T38" fmla="*/ 1360 w 2080"/>
                  <a:gd name="T39" fmla="*/ 160 h 1600"/>
                  <a:gd name="T40" fmla="*/ 1280 w 2080"/>
                  <a:gd name="T41" fmla="*/ 160 h 1600"/>
                  <a:gd name="T42" fmla="*/ 1280 w 2080"/>
                  <a:gd name="T43" fmla="*/ 1440 h 1600"/>
                  <a:gd name="T44" fmla="*/ 1360 w 2080"/>
                  <a:gd name="T45" fmla="*/ 1440 h 1600"/>
                  <a:gd name="T46" fmla="*/ 1360 w 2080"/>
                  <a:gd name="T47" fmla="*/ 160 h 1600"/>
                  <a:gd name="T48" fmla="*/ 1200 w 2080"/>
                  <a:gd name="T49" fmla="*/ 160 h 1600"/>
                  <a:gd name="T50" fmla="*/ 1120 w 2080"/>
                  <a:gd name="T51" fmla="*/ 160 h 1600"/>
                  <a:gd name="T52" fmla="*/ 1120 w 2080"/>
                  <a:gd name="T53" fmla="*/ 1440 h 1600"/>
                  <a:gd name="T54" fmla="*/ 1200 w 2080"/>
                  <a:gd name="T55" fmla="*/ 1440 h 1600"/>
                  <a:gd name="T56" fmla="*/ 1200 w 2080"/>
                  <a:gd name="T57" fmla="*/ 160 h 1600"/>
                  <a:gd name="T58" fmla="*/ 1040 w 2080"/>
                  <a:gd name="T59" fmla="*/ 160 h 1600"/>
                  <a:gd name="T60" fmla="*/ 880 w 2080"/>
                  <a:gd name="T61" fmla="*/ 160 h 1600"/>
                  <a:gd name="T62" fmla="*/ 880 w 2080"/>
                  <a:gd name="T63" fmla="*/ 1440 h 1600"/>
                  <a:gd name="T64" fmla="*/ 1040 w 2080"/>
                  <a:gd name="T65" fmla="*/ 1440 h 1600"/>
                  <a:gd name="T66" fmla="*/ 1040 w 2080"/>
                  <a:gd name="T67" fmla="*/ 160 h 1600"/>
                  <a:gd name="T68" fmla="*/ 800 w 2080"/>
                  <a:gd name="T69" fmla="*/ 160 h 1600"/>
                  <a:gd name="T70" fmla="*/ 720 w 2080"/>
                  <a:gd name="T71" fmla="*/ 160 h 1600"/>
                  <a:gd name="T72" fmla="*/ 720 w 2080"/>
                  <a:gd name="T73" fmla="*/ 1440 h 1600"/>
                  <a:gd name="T74" fmla="*/ 800 w 2080"/>
                  <a:gd name="T75" fmla="*/ 1440 h 1600"/>
                  <a:gd name="T76" fmla="*/ 800 w 2080"/>
                  <a:gd name="T77" fmla="*/ 160 h 1600"/>
                  <a:gd name="T78" fmla="*/ 560 w 2080"/>
                  <a:gd name="T79" fmla="*/ 160 h 1600"/>
                  <a:gd name="T80" fmla="*/ 400 w 2080"/>
                  <a:gd name="T81" fmla="*/ 160 h 1600"/>
                  <a:gd name="T82" fmla="*/ 400 w 2080"/>
                  <a:gd name="T83" fmla="*/ 1440 h 1600"/>
                  <a:gd name="T84" fmla="*/ 560 w 2080"/>
                  <a:gd name="T85" fmla="*/ 1440 h 1600"/>
                  <a:gd name="T86" fmla="*/ 560 w 2080"/>
                  <a:gd name="T87" fmla="*/ 160 h 1600"/>
                  <a:gd name="T88" fmla="*/ 320 w 2080"/>
                  <a:gd name="T89" fmla="*/ 160 h 1600"/>
                  <a:gd name="T90" fmla="*/ 240 w 2080"/>
                  <a:gd name="T91" fmla="*/ 160 h 1600"/>
                  <a:gd name="T92" fmla="*/ 240 w 2080"/>
                  <a:gd name="T93" fmla="*/ 1440 h 1600"/>
                  <a:gd name="T94" fmla="*/ 320 w 2080"/>
                  <a:gd name="T95" fmla="*/ 1440 h 1600"/>
                  <a:gd name="T96" fmla="*/ 320 w 2080"/>
                  <a:gd name="T97" fmla="*/ 160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0" h="1600">
                    <a:moveTo>
                      <a:pt x="120" y="0"/>
                    </a:moveTo>
                    <a:cubicBezTo>
                      <a:pt x="1960" y="0"/>
                      <a:pt x="1960" y="0"/>
                      <a:pt x="1960" y="0"/>
                    </a:cubicBezTo>
                    <a:cubicBezTo>
                      <a:pt x="2026" y="0"/>
                      <a:pt x="2080" y="54"/>
                      <a:pt x="2080" y="120"/>
                    </a:cubicBezTo>
                    <a:cubicBezTo>
                      <a:pt x="2080" y="1480"/>
                      <a:pt x="2080" y="1480"/>
                      <a:pt x="2080" y="1480"/>
                    </a:cubicBezTo>
                    <a:cubicBezTo>
                      <a:pt x="2080" y="1546"/>
                      <a:pt x="2026" y="1600"/>
                      <a:pt x="1960" y="1600"/>
                    </a:cubicBezTo>
                    <a:cubicBezTo>
                      <a:pt x="120" y="1600"/>
                      <a:pt x="120" y="1600"/>
                      <a:pt x="120" y="1600"/>
                    </a:cubicBezTo>
                    <a:cubicBezTo>
                      <a:pt x="54" y="1600"/>
                      <a:pt x="0" y="1546"/>
                      <a:pt x="0" y="1480"/>
                    </a:cubicBezTo>
                    <a:cubicBezTo>
                      <a:pt x="0" y="120"/>
                      <a:pt x="0" y="120"/>
                      <a:pt x="0" y="120"/>
                    </a:cubicBezTo>
                    <a:cubicBezTo>
                      <a:pt x="0" y="54"/>
                      <a:pt x="54" y="0"/>
                      <a:pt x="120" y="0"/>
                    </a:cubicBezTo>
                    <a:close/>
                    <a:moveTo>
                      <a:pt x="1840" y="160"/>
                    </a:moveTo>
                    <a:cubicBezTo>
                      <a:pt x="1680" y="160"/>
                      <a:pt x="1680" y="160"/>
                      <a:pt x="1680" y="160"/>
                    </a:cubicBezTo>
                    <a:cubicBezTo>
                      <a:pt x="1680" y="1440"/>
                      <a:pt x="1680" y="1440"/>
                      <a:pt x="1680" y="1440"/>
                    </a:cubicBezTo>
                    <a:cubicBezTo>
                      <a:pt x="1840" y="1440"/>
                      <a:pt x="1840" y="1440"/>
                      <a:pt x="1840" y="1440"/>
                    </a:cubicBezTo>
                    <a:lnTo>
                      <a:pt x="1840" y="160"/>
                    </a:lnTo>
                    <a:close/>
                    <a:moveTo>
                      <a:pt x="1600" y="160"/>
                    </a:moveTo>
                    <a:cubicBezTo>
                      <a:pt x="1520" y="160"/>
                      <a:pt x="1520" y="160"/>
                      <a:pt x="1520" y="160"/>
                    </a:cubicBezTo>
                    <a:cubicBezTo>
                      <a:pt x="1520" y="1440"/>
                      <a:pt x="1520" y="1440"/>
                      <a:pt x="1520" y="1440"/>
                    </a:cubicBezTo>
                    <a:cubicBezTo>
                      <a:pt x="1600" y="1440"/>
                      <a:pt x="1600" y="1440"/>
                      <a:pt x="1600" y="1440"/>
                    </a:cubicBezTo>
                    <a:lnTo>
                      <a:pt x="1600" y="160"/>
                    </a:lnTo>
                    <a:close/>
                    <a:moveTo>
                      <a:pt x="1360" y="160"/>
                    </a:moveTo>
                    <a:cubicBezTo>
                      <a:pt x="1280" y="160"/>
                      <a:pt x="1280" y="160"/>
                      <a:pt x="1280" y="160"/>
                    </a:cubicBezTo>
                    <a:cubicBezTo>
                      <a:pt x="1280" y="1440"/>
                      <a:pt x="1280" y="1440"/>
                      <a:pt x="1280" y="1440"/>
                    </a:cubicBezTo>
                    <a:cubicBezTo>
                      <a:pt x="1360" y="1440"/>
                      <a:pt x="1360" y="1440"/>
                      <a:pt x="1360" y="1440"/>
                    </a:cubicBezTo>
                    <a:lnTo>
                      <a:pt x="1360" y="160"/>
                    </a:lnTo>
                    <a:close/>
                    <a:moveTo>
                      <a:pt x="1200" y="160"/>
                    </a:moveTo>
                    <a:cubicBezTo>
                      <a:pt x="1120" y="160"/>
                      <a:pt x="1120" y="160"/>
                      <a:pt x="1120" y="160"/>
                    </a:cubicBezTo>
                    <a:cubicBezTo>
                      <a:pt x="1120" y="1440"/>
                      <a:pt x="1120" y="1440"/>
                      <a:pt x="1120" y="1440"/>
                    </a:cubicBezTo>
                    <a:cubicBezTo>
                      <a:pt x="1200" y="1440"/>
                      <a:pt x="1200" y="1440"/>
                      <a:pt x="1200" y="1440"/>
                    </a:cubicBezTo>
                    <a:lnTo>
                      <a:pt x="1200" y="160"/>
                    </a:lnTo>
                    <a:close/>
                    <a:moveTo>
                      <a:pt x="1040" y="160"/>
                    </a:moveTo>
                    <a:cubicBezTo>
                      <a:pt x="880" y="160"/>
                      <a:pt x="880" y="160"/>
                      <a:pt x="880" y="160"/>
                    </a:cubicBezTo>
                    <a:cubicBezTo>
                      <a:pt x="880" y="1440"/>
                      <a:pt x="880" y="1440"/>
                      <a:pt x="880" y="1440"/>
                    </a:cubicBezTo>
                    <a:cubicBezTo>
                      <a:pt x="1040" y="1440"/>
                      <a:pt x="1040" y="1440"/>
                      <a:pt x="1040" y="1440"/>
                    </a:cubicBezTo>
                    <a:lnTo>
                      <a:pt x="1040" y="160"/>
                    </a:lnTo>
                    <a:close/>
                    <a:moveTo>
                      <a:pt x="800" y="160"/>
                    </a:moveTo>
                    <a:cubicBezTo>
                      <a:pt x="720" y="160"/>
                      <a:pt x="720" y="160"/>
                      <a:pt x="720" y="160"/>
                    </a:cubicBezTo>
                    <a:cubicBezTo>
                      <a:pt x="720" y="1440"/>
                      <a:pt x="720" y="1440"/>
                      <a:pt x="720" y="1440"/>
                    </a:cubicBezTo>
                    <a:cubicBezTo>
                      <a:pt x="800" y="1440"/>
                      <a:pt x="800" y="1440"/>
                      <a:pt x="800" y="1440"/>
                    </a:cubicBezTo>
                    <a:lnTo>
                      <a:pt x="800" y="160"/>
                    </a:lnTo>
                    <a:close/>
                    <a:moveTo>
                      <a:pt x="560" y="160"/>
                    </a:moveTo>
                    <a:cubicBezTo>
                      <a:pt x="400" y="160"/>
                      <a:pt x="400" y="160"/>
                      <a:pt x="400" y="160"/>
                    </a:cubicBezTo>
                    <a:cubicBezTo>
                      <a:pt x="400" y="1440"/>
                      <a:pt x="400" y="1440"/>
                      <a:pt x="400" y="1440"/>
                    </a:cubicBezTo>
                    <a:cubicBezTo>
                      <a:pt x="560" y="1440"/>
                      <a:pt x="560" y="1440"/>
                      <a:pt x="560" y="1440"/>
                    </a:cubicBezTo>
                    <a:lnTo>
                      <a:pt x="560" y="160"/>
                    </a:lnTo>
                    <a:close/>
                    <a:moveTo>
                      <a:pt x="320" y="160"/>
                    </a:moveTo>
                    <a:cubicBezTo>
                      <a:pt x="240" y="160"/>
                      <a:pt x="240" y="160"/>
                      <a:pt x="240" y="160"/>
                    </a:cubicBezTo>
                    <a:cubicBezTo>
                      <a:pt x="240" y="1440"/>
                      <a:pt x="240" y="1440"/>
                      <a:pt x="240" y="1440"/>
                    </a:cubicBezTo>
                    <a:cubicBezTo>
                      <a:pt x="320" y="1440"/>
                      <a:pt x="320" y="1440"/>
                      <a:pt x="320" y="1440"/>
                    </a:cubicBezTo>
                    <a:lnTo>
                      <a:pt x="320" y="160"/>
                    </a:lnTo>
                    <a:close/>
                  </a:path>
                </a:pathLst>
              </a:custGeom>
              <a:solidFill>
                <a:schemeClr val="accent6"/>
              </a:solidFill>
              <a:ln>
                <a:noFill/>
              </a:ln>
            </p:spPr>
            <p:txBody>
              <a:bodyPr vert="horz" wrap="square" lIns="77925" tIns="38963" rIns="77925" bIns="38963" numCol="1" anchor="t" anchorCtr="0" compatLnSpc="1">
                <a:prstTxWarp prst="textNoShape">
                  <a:avLst/>
                </a:prstTxWarp>
              </a:bodyPr>
              <a:lstStyle/>
              <a:p>
                <a:endParaRPr lang="en-US" b="1" dirty="0">
                  <a:latin typeface="Arial" panose="020B0604020202020204" pitchFamily="34" charset="0"/>
                  <a:sym typeface="+mn-lt"/>
                </a:endParaRPr>
              </a:p>
            </p:txBody>
          </p:sp>
          <p:sp>
            <p:nvSpPr>
              <p:cNvPr id="77" name="RBContent52">
                <a:extLst>
                  <a:ext uri="{FF2B5EF4-FFF2-40B4-BE49-F238E27FC236}">
                    <a16:creationId xmlns:a16="http://schemas.microsoft.com/office/drawing/2014/main" id="{F75C1298-93AE-4D8F-B617-793E1FC598B8}"/>
                  </a:ext>
                </a:extLst>
              </p:cNvPr>
              <p:cNvSpPr txBox="1">
                <a:spLocks/>
              </p:cNvSpPr>
              <p:nvPr/>
            </p:nvSpPr>
            <p:spPr>
              <a:xfrm>
                <a:off x="2410365" y="2972987"/>
                <a:ext cx="1146258" cy="283556"/>
              </a:xfrm>
              <a:prstGeom prst="rect">
                <a:avLst/>
              </a:prstGeom>
              <a:noFill/>
              <a:ln w="9525">
                <a:noFill/>
              </a:ln>
            </p:spPr>
            <p:txBody>
              <a:bodyPr vert="horz" wrap="square" lIns="0" tIns="61358" rIns="0" bIns="0" rtlCol="0" anchor="t" anchorCtr="0">
                <a:spAutoFit/>
              </a:bodyPr>
              <a:lstStyle/>
              <a:p>
                <a:pPr marL="92075" lvl="1" indent="-92075">
                  <a:lnSpc>
                    <a:spcPct val="80000"/>
                  </a:lnSpc>
                  <a:buClr>
                    <a:schemeClr val="accent1"/>
                  </a:buClr>
                  <a:buSzPct val="100000"/>
                  <a:buFont typeface="Arial" panose="020B0604020202020204" pitchFamily="34" charset="0"/>
                  <a:buChar char="•"/>
                </a:pPr>
                <a:r>
                  <a:rPr lang="en-US" sz="900" dirty="0">
                    <a:latin typeface="+mj-lt"/>
                    <a:sym typeface="+mn-lt"/>
                  </a:rPr>
                  <a:t>Electronics</a:t>
                </a:r>
              </a:p>
              <a:p>
                <a:pPr marL="92075" lvl="1" indent="-92075">
                  <a:lnSpc>
                    <a:spcPct val="80000"/>
                  </a:lnSpc>
                  <a:buClr>
                    <a:schemeClr val="accent1"/>
                  </a:buClr>
                  <a:buSzPct val="100000"/>
                  <a:buFont typeface="Arial" panose="020B0604020202020204" pitchFamily="34" charset="0"/>
                  <a:buChar char="•"/>
                </a:pPr>
                <a:r>
                  <a:rPr lang="en-US" sz="900" dirty="0">
                    <a:latin typeface="+mj-lt"/>
                    <a:sym typeface="+mn-lt"/>
                  </a:rPr>
                  <a:t>Fashion</a:t>
                </a:r>
              </a:p>
            </p:txBody>
          </p:sp>
          <p:sp>
            <p:nvSpPr>
              <p:cNvPr id="78" name="RBContent52">
                <a:extLst>
                  <a:ext uri="{FF2B5EF4-FFF2-40B4-BE49-F238E27FC236}">
                    <a16:creationId xmlns:a16="http://schemas.microsoft.com/office/drawing/2014/main" id="{5C27910F-C328-4828-9E13-81EDF887B7DD}"/>
                  </a:ext>
                </a:extLst>
              </p:cNvPr>
              <p:cNvSpPr txBox="1">
                <a:spLocks/>
              </p:cNvSpPr>
              <p:nvPr/>
            </p:nvSpPr>
            <p:spPr>
              <a:xfrm>
                <a:off x="3656897" y="2972987"/>
                <a:ext cx="1146258" cy="283556"/>
              </a:xfrm>
              <a:prstGeom prst="rect">
                <a:avLst/>
              </a:prstGeom>
              <a:noFill/>
              <a:ln w="9525">
                <a:noFill/>
              </a:ln>
            </p:spPr>
            <p:txBody>
              <a:bodyPr vert="horz" wrap="square" lIns="0" tIns="61358" rIns="0" bIns="0" rtlCol="0" anchor="t" anchorCtr="0">
                <a:spAutoFit/>
              </a:bodyPr>
              <a:lstStyle/>
              <a:p>
                <a:pPr marL="92075" lvl="1" indent="-92075">
                  <a:lnSpc>
                    <a:spcPct val="80000"/>
                  </a:lnSpc>
                  <a:buClr>
                    <a:schemeClr val="accent1"/>
                  </a:buClr>
                  <a:buSzPct val="100000"/>
                  <a:buFont typeface="Arial" panose="020B0604020202020204" pitchFamily="34" charset="0"/>
                  <a:buChar char="•"/>
                </a:pPr>
                <a:r>
                  <a:rPr lang="en-US" sz="900" dirty="0">
                    <a:latin typeface="+mj-lt"/>
                    <a:sym typeface="+mn-lt"/>
                  </a:rPr>
                  <a:t>Cleaning</a:t>
                </a:r>
              </a:p>
              <a:p>
                <a:pPr marL="92075" lvl="1" indent="-92075">
                  <a:lnSpc>
                    <a:spcPct val="80000"/>
                  </a:lnSpc>
                  <a:buClr>
                    <a:schemeClr val="accent1"/>
                  </a:buClr>
                  <a:buSzPct val="100000"/>
                  <a:buFont typeface="Arial" panose="020B0604020202020204" pitchFamily="34" charset="0"/>
                  <a:buChar char="•"/>
                </a:pPr>
                <a:r>
                  <a:rPr lang="en-US" sz="900" dirty="0">
                    <a:latin typeface="+mj-lt"/>
                    <a:sym typeface="+mn-lt"/>
                  </a:rPr>
                  <a:t>Maintenance</a:t>
                </a:r>
              </a:p>
            </p:txBody>
          </p:sp>
          <p:sp>
            <p:nvSpPr>
              <p:cNvPr id="79" name="RBContent52">
                <a:extLst>
                  <a:ext uri="{FF2B5EF4-FFF2-40B4-BE49-F238E27FC236}">
                    <a16:creationId xmlns:a16="http://schemas.microsoft.com/office/drawing/2014/main" id="{79E16C6F-61AD-4E80-AF5C-84C5763AFEA6}"/>
                  </a:ext>
                </a:extLst>
              </p:cNvPr>
              <p:cNvSpPr txBox="1">
                <a:spLocks/>
              </p:cNvSpPr>
              <p:nvPr/>
            </p:nvSpPr>
            <p:spPr>
              <a:xfrm>
                <a:off x="4903429" y="2972987"/>
                <a:ext cx="1146258" cy="283556"/>
              </a:xfrm>
              <a:prstGeom prst="rect">
                <a:avLst/>
              </a:prstGeom>
              <a:noFill/>
              <a:ln w="9525">
                <a:noFill/>
              </a:ln>
            </p:spPr>
            <p:txBody>
              <a:bodyPr vert="horz" wrap="square" lIns="0" tIns="61358" rIns="0" bIns="0" rtlCol="0" anchor="t" anchorCtr="0">
                <a:spAutoFit/>
              </a:bodyPr>
              <a:lstStyle/>
              <a:p>
                <a:pPr marL="92075" lvl="1" indent="-92075">
                  <a:lnSpc>
                    <a:spcPct val="80000"/>
                  </a:lnSpc>
                  <a:buClr>
                    <a:schemeClr val="accent1"/>
                  </a:buClr>
                  <a:buSzPct val="100000"/>
                  <a:buFont typeface="Arial" panose="020B0604020202020204" pitchFamily="34" charset="0"/>
                  <a:buChar char="•"/>
                </a:pPr>
                <a:r>
                  <a:rPr lang="en-US" sz="900" dirty="0">
                    <a:latin typeface="+mj-lt"/>
                    <a:sym typeface="+mn-lt"/>
                  </a:rPr>
                  <a:t>Airline</a:t>
                </a:r>
              </a:p>
              <a:p>
                <a:pPr marL="92075" lvl="1" indent="-92075">
                  <a:lnSpc>
                    <a:spcPct val="80000"/>
                  </a:lnSpc>
                  <a:buClr>
                    <a:schemeClr val="accent1"/>
                  </a:buClr>
                  <a:buSzPct val="100000"/>
                  <a:buFont typeface="Arial" panose="020B0604020202020204" pitchFamily="34" charset="0"/>
                  <a:buChar char="•"/>
                </a:pPr>
                <a:r>
                  <a:rPr lang="en-US" sz="900" dirty="0">
                    <a:latin typeface="+mj-lt"/>
                    <a:sym typeface="+mn-lt"/>
                  </a:rPr>
                  <a:t>Accommodation</a:t>
                </a:r>
              </a:p>
            </p:txBody>
          </p:sp>
          <p:sp>
            <p:nvSpPr>
              <p:cNvPr id="82" name="RBContent52">
                <a:extLst>
                  <a:ext uri="{FF2B5EF4-FFF2-40B4-BE49-F238E27FC236}">
                    <a16:creationId xmlns:a16="http://schemas.microsoft.com/office/drawing/2014/main" id="{9B6B785A-C5BA-4E6C-AB8B-3DB3C489658C}"/>
                  </a:ext>
                </a:extLst>
              </p:cNvPr>
              <p:cNvSpPr txBox="1">
                <a:spLocks/>
              </p:cNvSpPr>
              <p:nvPr/>
            </p:nvSpPr>
            <p:spPr>
              <a:xfrm>
                <a:off x="6149961" y="2972987"/>
                <a:ext cx="1146258" cy="283556"/>
              </a:xfrm>
              <a:prstGeom prst="rect">
                <a:avLst/>
              </a:prstGeom>
              <a:noFill/>
              <a:ln w="9525">
                <a:noFill/>
              </a:ln>
            </p:spPr>
            <p:txBody>
              <a:bodyPr vert="horz" wrap="square" lIns="0" tIns="61358" rIns="0" bIns="0" rtlCol="0" anchor="t" anchorCtr="0">
                <a:spAutoFit/>
              </a:bodyPr>
              <a:lstStyle/>
              <a:p>
                <a:pPr marL="92075" lvl="1" indent="-92075">
                  <a:lnSpc>
                    <a:spcPct val="80000"/>
                  </a:lnSpc>
                  <a:buClr>
                    <a:schemeClr val="accent1"/>
                  </a:buClr>
                  <a:buSzPct val="100000"/>
                  <a:buFont typeface="Arial" panose="020B0604020202020204" pitchFamily="34" charset="0"/>
                  <a:buChar char="•"/>
                </a:pPr>
                <a:r>
                  <a:rPr lang="en-US" sz="900" dirty="0">
                    <a:latin typeface="+mj-lt"/>
                    <a:sym typeface="+mn-lt"/>
                  </a:rPr>
                  <a:t>Betting</a:t>
                </a:r>
              </a:p>
              <a:p>
                <a:pPr marL="92075" lvl="1" indent="-92075">
                  <a:lnSpc>
                    <a:spcPct val="80000"/>
                  </a:lnSpc>
                  <a:buClr>
                    <a:schemeClr val="accent1"/>
                  </a:buClr>
                  <a:buSzPct val="100000"/>
                  <a:buFont typeface="Arial" panose="020B0604020202020204" pitchFamily="34" charset="0"/>
                  <a:buChar char="•"/>
                </a:pPr>
                <a:r>
                  <a:rPr lang="en-US" sz="900" dirty="0">
                    <a:latin typeface="+mj-lt"/>
                    <a:sym typeface="+mn-lt"/>
                  </a:rPr>
                  <a:t>Online gaming</a:t>
                </a:r>
              </a:p>
            </p:txBody>
          </p:sp>
          <p:sp>
            <p:nvSpPr>
              <p:cNvPr id="81" name="RBContent52">
                <a:extLst>
                  <a:ext uri="{FF2B5EF4-FFF2-40B4-BE49-F238E27FC236}">
                    <a16:creationId xmlns:a16="http://schemas.microsoft.com/office/drawing/2014/main" id="{A54F00A4-9892-4A3F-865A-6EE6CD2C7481}"/>
                  </a:ext>
                </a:extLst>
              </p:cNvPr>
              <p:cNvSpPr txBox="1">
                <a:spLocks/>
              </p:cNvSpPr>
              <p:nvPr/>
            </p:nvSpPr>
            <p:spPr>
              <a:xfrm>
                <a:off x="7396493" y="2972987"/>
                <a:ext cx="1146258" cy="283556"/>
              </a:xfrm>
              <a:prstGeom prst="rect">
                <a:avLst/>
              </a:prstGeom>
              <a:noFill/>
              <a:ln w="9525">
                <a:noFill/>
              </a:ln>
            </p:spPr>
            <p:txBody>
              <a:bodyPr vert="horz" wrap="square" lIns="0" tIns="61358" rIns="0" bIns="0" rtlCol="0" anchor="t" anchorCtr="0">
                <a:spAutoFit/>
              </a:bodyPr>
              <a:lstStyle/>
              <a:p>
                <a:pPr marL="92075" lvl="1" indent="-92075">
                  <a:lnSpc>
                    <a:spcPct val="80000"/>
                  </a:lnSpc>
                  <a:buClr>
                    <a:schemeClr val="accent1"/>
                  </a:buClr>
                  <a:buSzPct val="100000"/>
                  <a:buFont typeface="Arial" panose="020B0604020202020204" pitchFamily="34" charset="0"/>
                  <a:buChar char="•"/>
                </a:pPr>
                <a:r>
                  <a:rPr lang="en-US" sz="900" dirty="0">
                    <a:latin typeface="+mj-lt"/>
                    <a:sym typeface="+mn-lt"/>
                  </a:rPr>
                  <a:t>Restaurants</a:t>
                </a:r>
              </a:p>
              <a:p>
                <a:pPr marL="92075" lvl="1" indent="-92075">
                  <a:lnSpc>
                    <a:spcPct val="80000"/>
                  </a:lnSpc>
                  <a:buClr>
                    <a:schemeClr val="accent1"/>
                  </a:buClr>
                  <a:buSzPct val="100000"/>
                  <a:buFont typeface="Arial" panose="020B0604020202020204" pitchFamily="34" charset="0"/>
                  <a:buChar char="•"/>
                </a:pPr>
                <a:r>
                  <a:rPr lang="en-US" sz="900" dirty="0">
                    <a:latin typeface="+mj-lt"/>
                    <a:sym typeface="+mn-lt"/>
                  </a:rPr>
                  <a:t>Beauty salon</a:t>
                </a:r>
              </a:p>
            </p:txBody>
          </p:sp>
          <p:sp>
            <p:nvSpPr>
              <p:cNvPr id="9" name="Rectangle 8">
                <a:extLst>
                  <a:ext uri="{FF2B5EF4-FFF2-40B4-BE49-F238E27FC236}">
                    <a16:creationId xmlns:a16="http://schemas.microsoft.com/office/drawing/2014/main" id="{AC67F60D-AED7-433C-BD26-7E502CD633B1}"/>
                  </a:ext>
                </a:extLst>
              </p:cNvPr>
              <p:cNvSpPr>
                <a:spLocks/>
              </p:cNvSpPr>
              <p:nvPr/>
            </p:nvSpPr>
            <p:spPr>
              <a:xfrm>
                <a:off x="1578289" y="3325830"/>
                <a:ext cx="694804" cy="311256"/>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0" tIns="61358" rIns="0" bIns="0" rtlCol="0" anchor="t" anchorCtr="0">
                <a:spAutoFit/>
              </a:bodyPr>
              <a:lstStyle/>
              <a:p>
                <a:pPr>
                  <a:lnSpc>
                    <a:spcPct val="90000"/>
                  </a:lnSpc>
                  <a:spcBef>
                    <a:spcPts val="341"/>
                  </a:spcBef>
                </a:pPr>
                <a:r>
                  <a:rPr lang="en-US" sz="900" b="1" dirty="0">
                    <a:latin typeface="Arial" panose="020B0604020202020204" pitchFamily="34" charset="0"/>
                  </a:rPr>
                  <a:t>Org. structure</a:t>
                </a:r>
              </a:p>
            </p:txBody>
          </p:sp>
          <p:sp>
            <p:nvSpPr>
              <p:cNvPr id="118" name="Freeform 9">
                <a:extLst>
                  <a:ext uri="{FF2B5EF4-FFF2-40B4-BE49-F238E27FC236}">
                    <a16:creationId xmlns:a16="http://schemas.microsoft.com/office/drawing/2014/main" id="{B40F7BDB-500D-43E8-B3A8-69DF899E5282}"/>
                  </a:ext>
                </a:extLst>
              </p:cNvPr>
              <p:cNvSpPr>
                <a:spLocks noChangeAspect="1"/>
              </p:cNvSpPr>
              <p:nvPr/>
            </p:nvSpPr>
            <p:spPr bwMode="auto">
              <a:xfrm>
                <a:off x="1215217" y="3372210"/>
                <a:ext cx="282720" cy="240134"/>
              </a:xfrm>
              <a:custGeom>
                <a:avLst/>
                <a:gdLst>
                  <a:gd name="T0" fmla="*/ 40 w 1920"/>
                  <a:gd name="T1" fmla="*/ 0 h 2000"/>
                  <a:gd name="T2" fmla="*/ 680 w 1920"/>
                  <a:gd name="T3" fmla="*/ 0 h 2000"/>
                  <a:gd name="T4" fmla="*/ 720 w 1920"/>
                  <a:gd name="T5" fmla="*/ 40 h 2000"/>
                  <a:gd name="T6" fmla="*/ 720 w 1920"/>
                  <a:gd name="T7" fmla="*/ 520 h 2000"/>
                  <a:gd name="T8" fmla="*/ 680 w 1920"/>
                  <a:gd name="T9" fmla="*/ 560 h 2000"/>
                  <a:gd name="T10" fmla="*/ 400 w 1920"/>
                  <a:gd name="T11" fmla="*/ 560 h 2000"/>
                  <a:gd name="T12" fmla="*/ 400 w 1920"/>
                  <a:gd name="T13" fmla="*/ 960 h 2000"/>
                  <a:gd name="T14" fmla="*/ 600 w 1920"/>
                  <a:gd name="T15" fmla="*/ 960 h 2000"/>
                  <a:gd name="T16" fmla="*/ 600 w 1920"/>
                  <a:gd name="T17" fmla="*/ 760 h 2000"/>
                  <a:gd name="T18" fmla="*/ 640 w 1920"/>
                  <a:gd name="T19" fmla="*/ 720 h 2000"/>
                  <a:gd name="T20" fmla="*/ 1280 w 1920"/>
                  <a:gd name="T21" fmla="*/ 720 h 2000"/>
                  <a:gd name="T22" fmla="*/ 1320 w 1920"/>
                  <a:gd name="T23" fmla="*/ 760 h 2000"/>
                  <a:gd name="T24" fmla="*/ 1320 w 1920"/>
                  <a:gd name="T25" fmla="*/ 1240 h 2000"/>
                  <a:gd name="T26" fmla="*/ 1280 w 1920"/>
                  <a:gd name="T27" fmla="*/ 1280 h 2000"/>
                  <a:gd name="T28" fmla="*/ 1000 w 1920"/>
                  <a:gd name="T29" fmla="*/ 1280 h 2000"/>
                  <a:gd name="T30" fmla="*/ 1000 w 1920"/>
                  <a:gd name="T31" fmla="*/ 1680 h 2000"/>
                  <a:gd name="T32" fmla="*/ 1200 w 1920"/>
                  <a:gd name="T33" fmla="*/ 1680 h 2000"/>
                  <a:gd name="T34" fmla="*/ 1200 w 1920"/>
                  <a:gd name="T35" fmla="*/ 1480 h 2000"/>
                  <a:gd name="T36" fmla="*/ 1240 w 1920"/>
                  <a:gd name="T37" fmla="*/ 1440 h 2000"/>
                  <a:gd name="T38" fmla="*/ 1880 w 1920"/>
                  <a:gd name="T39" fmla="*/ 1440 h 2000"/>
                  <a:gd name="T40" fmla="*/ 1920 w 1920"/>
                  <a:gd name="T41" fmla="*/ 1480 h 2000"/>
                  <a:gd name="T42" fmla="*/ 1920 w 1920"/>
                  <a:gd name="T43" fmla="*/ 1960 h 2000"/>
                  <a:gd name="T44" fmla="*/ 1880 w 1920"/>
                  <a:gd name="T45" fmla="*/ 2000 h 2000"/>
                  <a:gd name="T46" fmla="*/ 1240 w 1920"/>
                  <a:gd name="T47" fmla="*/ 2000 h 2000"/>
                  <a:gd name="T48" fmla="*/ 1200 w 1920"/>
                  <a:gd name="T49" fmla="*/ 1960 h 2000"/>
                  <a:gd name="T50" fmla="*/ 1200 w 1920"/>
                  <a:gd name="T51" fmla="*/ 1760 h 2000"/>
                  <a:gd name="T52" fmla="*/ 920 w 1920"/>
                  <a:gd name="T53" fmla="*/ 1760 h 2000"/>
                  <a:gd name="T54" fmla="*/ 920 w 1920"/>
                  <a:gd name="T55" fmla="*/ 1280 h 2000"/>
                  <a:gd name="T56" fmla="*/ 640 w 1920"/>
                  <a:gd name="T57" fmla="*/ 1280 h 2000"/>
                  <a:gd name="T58" fmla="*/ 600 w 1920"/>
                  <a:gd name="T59" fmla="*/ 1240 h 2000"/>
                  <a:gd name="T60" fmla="*/ 600 w 1920"/>
                  <a:gd name="T61" fmla="*/ 1040 h 2000"/>
                  <a:gd name="T62" fmla="*/ 320 w 1920"/>
                  <a:gd name="T63" fmla="*/ 1040 h 2000"/>
                  <a:gd name="T64" fmla="*/ 320 w 1920"/>
                  <a:gd name="T65" fmla="*/ 560 h 2000"/>
                  <a:gd name="T66" fmla="*/ 40 w 1920"/>
                  <a:gd name="T67" fmla="*/ 560 h 2000"/>
                  <a:gd name="T68" fmla="*/ 0 w 1920"/>
                  <a:gd name="T69" fmla="*/ 520 h 2000"/>
                  <a:gd name="T70" fmla="*/ 0 w 1920"/>
                  <a:gd name="T71" fmla="*/ 40 h 2000"/>
                  <a:gd name="T72" fmla="*/ 40 w 1920"/>
                  <a:gd name="T73" fmla="*/ 0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0" h="2000">
                    <a:moveTo>
                      <a:pt x="40" y="0"/>
                    </a:moveTo>
                    <a:cubicBezTo>
                      <a:pt x="680" y="0"/>
                      <a:pt x="680" y="0"/>
                      <a:pt x="680" y="0"/>
                    </a:cubicBezTo>
                    <a:cubicBezTo>
                      <a:pt x="702" y="0"/>
                      <a:pt x="720" y="18"/>
                      <a:pt x="720" y="40"/>
                    </a:cubicBezTo>
                    <a:cubicBezTo>
                      <a:pt x="720" y="520"/>
                      <a:pt x="720" y="520"/>
                      <a:pt x="720" y="520"/>
                    </a:cubicBezTo>
                    <a:cubicBezTo>
                      <a:pt x="720" y="542"/>
                      <a:pt x="702" y="560"/>
                      <a:pt x="680" y="560"/>
                    </a:cubicBezTo>
                    <a:cubicBezTo>
                      <a:pt x="400" y="560"/>
                      <a:pt x="400" y="560"/>
                      <a:pt x="400" y="560"/>
                    </a:cubicBezTo>
                    <a:cubicBezTo>
                      <a:pt x="400" y="960"/>
                      <a:pt x="400" y="960"/>
                      <a:pt x="400" y="960"/>
                    </a:cubicBezTo>
                    <a:cubicBezTo>
                      <a:pt x="600" y="960"/>
                      <a:pt x="600" y="960"/>
                      <a:pt x="600" y="960"/>
                    </a:cubicBezTo>
                    <a:cubicBezTo>
                      <a:pt x="600" y="760"/>
                      <a:pt x="600" y="760"/>
                      <a:pt x="600" y="760"/>
                    </a:cubicBezTo>
                    <a:cubicBezTo>
                      <a:pt x="600" y="738"/>
                      <a:pt x="618" y="720"/>
                      <a:pt x="640" y="720"/>
                    </a:cubicBezTo>
                    <a:cubicBezTo>
                      <a:pt x="1280" y="720"/>
                      <a:pt x="1280" y="720"/>
                      <a:pt x="1280" y="720"/>
                    </a:cubicBezTo>
                    <a:cubicBezTo>
                      <a:pt x="1302" y="720"/>
                      <a:pt x="1320" y="738"/>
                      <a:pt x="1320" y="760"/>
                    </a:cubicBezTo>
                    <a:cubicBezTo>
                      <a:pt x="1320" y="1240"/>
                      <a:pt x="1320" y="1240"/>
                      <a:pt x="1320" y="1240"/>
                    </a:cubicBezTo>
                    <a:cubicBezTo>
                      <a:pt x="1320" y="1262"/>
                      <a:pt x="1302" y="1280"/>
                      <a:pt x="1280" y="1280"/>
                    </a:cubicBezTo>
                    <a:cubicBezTo>
                      <a:pt x="1000" y="1280"/>
                      <a:pt x="1000" y="1280"/>
                      <a:pt x="1000" y="1280"/>
                    </a:cubicBezTo>
                    <a:cubicBezTo>
                      <a:pt x="1000" y="1680"/>
                      <a:pt x="1000" y="1680"/>
                      <a:pt x="1000" y="1680"/>
                    </a:cubicBezTo>
                    <a:cubicBezTo>
                      <a:pt x="1200" y="1680"/>
                      <a:pt x="1200" y="1680"/>
                      <a:pt x="1200" y="1680"/>
                    </a:cubicBezTo>
                    <a:cubicBezTo>
                      <a:pt x="1200" y="1480"/>
                      <a:pt x="1200" y="1480"/>
                      <a:pt x="1200" y="1480"/>
                    </a:cubicBezTo>
                    <a:cubicBezTo>
                      <a:pt x="1200" y="1458"/>
                      <a:pt x="1218" y="1440"/>
                      <a:pt x="1240" y="1440"/>
                    </a:cubicBezTo>
                    <a:cubicBezTo>
                      <a:pt x="1880" y="1440"/>
                      <a:pt x="1880" y="1440"/>
                      <a:pt x="1880" y="1440"/>
                    </a:cubicBezTo>
                    <a:cubicBezTo>
                      <a:pt x="1902" y="1440"/>
                      <a:pt x="1920" y="1458"/>
                      <a:pt x="1920" y="1480"/>
                    </a:cubicBezTo>
                    <a:cubicBezTo>
                      <a:pt x="1920" y="1960"/>
                      <a:pt x="1920" y="1960"/>
                      <a:pt x="1920" y="1960"/>
                    </a:cubicBezTo>
                    <a:cubicBezTo>
                      <a:pt x="1920" y="1982"/>
                      <a:pt x="1902" y="2000"/>
                      <a:pt x="1880" y="2000"/>
                    </a:cubicBezTo>
                    <a:cubicBezTo>
                      <a:pt x="1240" y="2000"/>
                      <a:pt x="1240" y="2000"/>
                      <a:pt x="1240" y="2000"/>
                    </a:cubicBezTo>
                    <a:cubicBezTo>
                      <a:pt x="1218" y="2000"/>
                      <a:pt x="1200" y="1982"/>
                      <a:pt x="1200" y="1960"/>
                    </a:cubicBezTo>
                    <a:cubicBezTo>
                      <a:pt x="1200" y="1760"/>
                      <a:pt x="1200" y="1760"/>
                      <a:pt x="1200" y="1760"/>
                    </a:cubicBezTo>
                    <a:cubicBezTo>
                      <a:pt x="920" y="1760"/>
                      <a:pt x="920" y="1760"/>
                      <a:pt x="920" y="1760"/>
                    </a:cubicBezTo>
                    <a:cubicBezTo>
                      <a:pt x="920" y="1280"/>
                      <a:pt x="920" y="1280"/>
                      <a:pt x="920" y="1280"/>
                    </a:cubicBezTo>
                    <a:cubicBezTo>
                      <a:pt x="640" y="1280"/>
                      <a:pt x="640" y="1280"/>
                      <a:pt x="640" y="1280"/>
                    </a:cubicBezTo>
                    <a:cubicBezTo>
                      <a:pt x="618" y="1280"/>
                      <a:pt x="600" y="1262"/>
                      <a:pt x="600" y="1240"/>
                    </a:cubicBezTo>
                    <a:cubicBezTo>
                      <a:pt x="600" y="1040"/>
                      <a:pt x="600" y="1040"/>
                      <a:pt x="600" y="1040"/>
                    </a:cubicBezTo>
                    <a:cubicBezTo>
                      <a:pt x="320" y="1040"/>
                      <a:pt x="320" y="1040"/>
                      <a:pt x="320" y="1040"/>
                    </a:cubicBezTo>
                    <a:cubicBezTo>
                      <a:pt x="320" y="560"/>
                      <a:pt x="320" y="560"/>
                      <a:pt x="320" y="560"/>
                    </a:cubicBezTo>
                    <a:cubicBezTo>
                      <a:pt x="40" y="560"/>
                      <a:pt x="40" y="560"/>
                      <a:pt x="40" y="560"/>
                    </a:cubicBezTo>
                    <a:cubicBezTo>
                      <a:pt x="18" y="560"/>
                      <a:pt x="0" y="542"/>
                      <a:pt x="0" y="520"/>
                    </a:cubicBezTo>
                    <a:cubicBezTo>
                      <a:pt x="0" y="40"/>
                      <a:pt x="0" y="40"/>
                      <a:pt x="0" y="40"/>
                    </a:cubicBezTo>
                    <a:cubicBezTo>
                      <a:pt x="0" y="18"/>
                      <a:pt x="18" y="0"/>
                      <a:pt x="40" y="0"/>
                    </a:cubicBezTo>
                    <a:close/>
                  </a:path>
                </a:pathLst>
              </a:custGeom>
              <a:solidFill>
                <a:schemeClr val="accent6"/>
              </a:solidFill>
              <a:ln>
                <a:noFill/>
              </a:ln>
            </p:spPr>
            <p:txBody>
              <a:bodyPr vert="horz" wrap="square" lIns="77925" tIns="38963" rIns="77925" bIns="38963" numCol="1" anchor="t" anchorCtr="0" compatLnSpc="1">
                <a:prstTxWarp prst="textNoShape">
                  <a:avLst/>
                </a:prstTxWarp>
              </a:bodyPr>
              <a:lstStyle/>
              <a:p>
                <a:endParaRPr lang="en-US" b="1" dirty="0">
                  <a:latin typeface="Arial" panose="020B0604020202020204" pitchFamily="34" charset="0"/>
                  <a:sym typeface="+mn-lt"/>
                </a:endParaRPr>
              </a:p>
            </p:txBody>
          </p:sp>
          <p:sp>
            <p:nvSpPr>
              <p:cNvPr id="83" name="RBContent52">
                <a:extLst>
                  <a:ext uri="{FF2B5EF4-FFF2-40B4-BE49-F238E27FC236}">
                    <a16:creationId xmlns:a16="http://schemas.microsoft.com/office/drawing/2014/main" id="{7DA6ACA3-79CD-4D0F-A066-55A6BB79AA3D}"/>
                  </a:ext>
                </a:extLst>
              </p:cNvPr>
              <p:cNvSpPr txBox="1">
                <a:spLocks/>
              </p:cNvSpPr>
              <p:nvPr/>
            </p:nvSpPr>
            <p:spPr>
              <a:xfrm>
                <a:off x="2410365" y="3325830"/>
                <a:ext cx="1135590" cy="283556"/>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Field sales / onboarding team</a:t>
                </a:r>
              </a:p>
            </p:txBody>
          </p:sp>
          <p:sp>
            <p:nvSpPr>
              <p:cNvPr id="84" name="RBContent52">
                <a:extLst>
                  <a:ext uri="{FF2B5EF4-FFF2-40B4-BE49-F238E27FC236}">
                    <a16:creationId xmlns:a16="http://schemas.microsoft.com/office/drawing/2014/main" id="{2E5CCEE9-C8E8-437D-AA45-15B5F50354E9}"/>
                  </a:ext>
                </a:extLst>
              </p:cNvPr>
              <p:cNvSpPr txBox="1">
                <a:spLocks/>
              </p:cNvSpPr>
              <p:nvPr/>
            </p:nvSpPr>
            <p:spPr>
              <a:xfrm>
                <a:off x="3656897" y="3325830"/>
                <a:ext cx="1146258" cy="283556"/>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Field sales/ onboarding team</a:t>
                </a:r>
              </a:p>
            </p:txBody>
          </p:sp>
          <p:sp>
            <p:nvSpPr>
              <p:cNvPr id="96" name="RBContent52">
                <a:extLst>
                  <a:ext uri="{FF2B5EF4-FFF2-40B4-BE49-F238E27FC236}">
                    <a16:creationId xmlns:a16="http://schemas.microsoft.com/office/drawing/2014/main" id="{C450E7E5-5816-4B32-AD68-A34A5D395BAE}"/>
                  </a:ext>
                </a:extLst>
              </p:cNvPr>
              <p:cNvSpPr txBox="1">
                <a:spLocks/>
              </p:cNvSpPr>
              <p:nvPr/>
            </p:nvSpPr>
            <p:spPr>
              <a:xfrm>
                <a:off x="4903429" y="3325830"/>
                <a:ext cx="1146258" cy="172757"/>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Loyalty</a:t>
                </a:r>
              </a:p>
            </p:txBody>
          </p:sp>
          <p:sp>
            <p:nvSpPr>
              <p:cNvPr id="98" name="RBContent52">
                <a:extLst>
                  <a:ext uri="{FF2B5EF4-FFF2-40B4-BE49-F238E27FC236}">
                    <a16:creationId xmlns:a16="http://schemas.microsoft.com/office/drawing/2014/main" id="{B3A59C5B-8466-4F07-97FA-BC994DE3B7E9}"/>
                  </a:ext>
                </a:extLst>
              </p:cNvPr>
              <p:cNvSpPr txBox="1">
                <a:spLocks/>
              </p:cNvSpPr>
              <p:nvPr/>
            </p:nvSpPr>
            <p:spPr>
              <a:xfrm>
                <a:off x="6149961" y="3325830"/>
                <a:ext cx="1146258" cy="172757"/>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Loyalty</a:t>
                </a:r>
              </a:p>
            </p:txBody>
          </p:sp>
          <p:sp>
            <p:nvSpPr>
              <p:cNvPr id="97" name="RBContent52">
                <a:extLst>
                  <a:ext uri="{FF2B5EF4-FFF2-40B4-BE49-F238E27FC236}">
                    <a16:creationId xmlns:a16="http://schemas.microsoft.com/office/drawing/2014/main" id="{493B78B3-7A3B-49EA-8E7F-081AC801B3CE}"/>
                  </a:ext>
                </a:extLst>
              </p:cNvPr>
              <p:cNvSpPr txBox="1">
                <a:spLocks/>
              </p:cNvSpPr>
              <p:nvPr/>
            </p:nvSpPr>
            <p:spPr>
              <a:xfrm>
                <a:off x="7396493" y="3325830"/>
                <a:ext cx="1146258" cy="172757"/>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Merchant relations</a:t>
                </a:r>
              </a:p>
            </p:txBody>
          </p:sp>
          <p:sp>
            <p:nvSpPr>
              <p:cNvPr id="85" name="RBContent85">
                <a:extLst>
                  <a:ext uri="{FF2B5EF4-FFF2-40B4-BE49-F238E27FC236}">
                    <a16:creationId xmlns:a16="http://schemas.microsoft.com/office/drawing/2014/main" id="{86DC3B6C-421A-4F6E-8D7E-EC4A1BE009B1}"/>
                  </a:ext>
                </a:extLst>
              </p:cNvPr>
              <p:cNvSpPr txBox="1">
                <a:spLocks/>
              </p:cNvSpPr>
              <p:nvPr/>
            </p:nvSpPr>
            <p:spPr>
              <a:xfrm>
                <a:off x="1578289" y="3678674"/>
                <a:ext cx="694804" cy="311256"/>
              </a:xfrm>
              <a:prstGeom prst="rect">
                <a:avLst/>
              </a:prstGeom>
              <a:noFill/>
              <a:ln w="9525">
                <a:noFill/>
              </a:ln>
            </p:spPr>
            <p:txBody>
              <a:bodyPr vert="horz" wrap="square" lIns="0" tIns="61358" rIns="0" bIns="0" rtlCol="0" anchor="t" anchorCtr="0">
                <a:spAutoFit/>
              </a:bodyPr>
              <a:lstStyle/>
              <a:p>
                <a:pPr>
                  <a:lnSpc>
                    <a:spcPct val="90000"/>
                  </a:lnSpc>
                  <a:spcBef>
                    <a:spcPts val="341"/>
                  </a:spcBef>
                  <a:buSzPct val="100000"/>
                </a:pPr>
                <a:r>
                  <a:rPr lang="en-US" sz="900" b="1" dirty="0">
                    <a:latin typeface="Arial" panose="020B0604020202020204" pitchFamily="34" charset="0"/>
                    <a:sym typeface="+mn-lt"/>
                  </a:rPr>
                  <a:t>Success factors</a:t>
                </a:r>
              </a:p>
            </p:txBody>
          </p:sp>
          <p:sp>
            <p:nvSpPr>
              <p:cNvPr id="119" name="Freeform 5">
                <a:extLst>
                  <a:ext uri="{FF2B5EF4-FFF2-40B4-BE49-F238E27FC236}">
                    <a16:creationId xmlns:a16="http://schemas.microsoft.com/office/drawing/2014/main" id="{EE341ED4-BE7D-4513-86CF-89A86623FEE9}"/>
                  </a:ext>
                </a:extLst>
              </p:cNvPr>
              <p:cNvSpPr>
                <a:spLocks noChangeAspect="1" noEditPoints="1"/>
              </p:cNvSpPr>
              <p:nvPr/>
            </p:nvSpPr>
            <p:spPr bwMode="auto">
              <a:xfrm>
                <a:off x="1221297" y="3727121"/>
                <a:ext cx="216227" cy="235062"/>
              </a:xfrm>
              <a:custGeom>
                <a:avLst/>
                <a:gdLst>
                  <a:gd name="T0" fmla="*/ 1360 w 1440"/>
                  <a:gd name="T1" fmla="*/ 749 h 1921"/>
                  <a:gd name="T2" fmla="*/ 1080 w 1440"/>
                  <a:gd name="T3" fmla="*/ 703 h 1921"/>
                  <a:gd name="T4" fmla="*/ 1080 w 1440"/>
                  <a:gd name="T5" fmla="*/ 981 h 1921"/>
                  <a:gd name="T6" fmla="*/ 1360 w 1440"/>
                  <a:gd name="T7" fmla="*/ 1024 h 1921"/>
                  <a:gd name="T8" fmla="*/ 1360 w 1440"/>
                  <a:gd name="T9" fmla="*/ 749 h 1921"/>
                  <a:gd name="T10" fmla="*/ 760 w 1440"/>
                  <a:gd name="T11" fmla="*/ 1038 h 1921"/>
                  <a:gd name="T12" fmla="*/ 760 w 1440"/>
                  <a:gd name="T13" fmla="*/ 761 h 1921"/>
                  <a:gd name="T14" fmla="*/ 1080 w 1440"/>
                  <a:gd name="T15" fmla="*/ 701 h 1921"/>
                  <a:gd name="T16" fmla="*/ 1080 w 1440"/>
                  <a:gd name="T17" fmla="*/ 383 h 1921"/>
                  <a:gd name="T18" fmla="*/ 760 w 1440"/>
                  <a:gd name="T19" fmla="*/ 443 h 1921"/>
                  <a:gd name="T20" fmla="*/ 760 w 1440"/>
                  <a:gd name="T21" fmla="*/ 164 h 1921"/>
                  <a:gd name="T22" fmla="*/ 440 w 1440"/>
                  <a:gd name="T23" fmla="*/ 221 h 1921"/>
                  <a:gd name="T24" fmla="*/ 440 w 1440"/>
                  <a:gd name="T25" fmla="*/ 501 h 1921"/>
                  <a:gd name="T26" fmla="*/ 760 w 1440"/>
                  <a:gd name="T27" fmla="*/ 441 h 1921"/>
                  <a:gd name="T28" fmla="*/ 760 w 1440"/>
                  <a:gd name="T29" fmla="*/ 763 h 1921"/>
                  <a:gd name="T30" fmla="*/ 440 w 1440"/>
                  <a:gd name="T31" fmla="*/ 823 h 1921"/>
                  <a:gd name="T32" fmla="*/ 440 w 1440"/>
                  <a:gd name="T33" fmla="*/ 1101 h 1921"/>
                  <a:gd name="T34" fmla="*/ 745 w 1440"/>
                  <a:gd name="T35" fmla="*/ 1044 h 1921"/>
                  <a:gd name="T36" fmla="*/ 760 w 1440"/>
                  <a:gd name="T37" fmla="*/ 1038 h 1921"/>
                  <a:gd name="T38" fmla="*/ 1080 w 1440"/>
                  <a:gd name="T39" fmla="*/ 101 h 1921"/>
                  <a:gd name="T40" fmla="*/ 1080 w 1440"/>
                  <a:gd name="T41" fmla="*/ 381 h 1921"/>
                  <a:gd name="T42" fmla="*/ 1360 w 1440"/>
                  <a:gd name="T43" fmla="*/ 426 h 1921"/>
                  <a:gd name="T44" fmla="*/ 1360 w 1440"/>
                  <a:gd name="T45" fmla="*/ 149 h 1921"/>
                  <a:gd name="T46" fmla="*/ 1080 w 1440"/>
                  <a:gd name="T47" fmla="*/ 101 h 1921"/>
                  <a:gd name="T48" fmla="*/ 160 w 1440"/>
                  <a:gd name="T49" fmla="*/ 458 h 1921"/>
                  <a:gd name="T50" fmla="*/ 160 w 1440"/>
                  <a:gd name="T51" fmla="*/ 93 h 1921"/>
                  <a:gd name="T52" fmla="*/ 745 w 1440"/>
                  <a:gd name="T53" fmla="*/ 84 h 1921"/>
                  <a:gd name="T54" fmla="*/ 1415 w 1440"/>
                  <a:gd name="T55" fmla="*/ 84 h 1921"/>
                  <a:gd name="T56" fmla="*/ 1440 w 1440"/>
                  <a:gd name="T57" fmla="*/ 94 h 1921"/>
                  <a:gd name="T58" fmla="*/ 1440 w 1440"/>
                  <a:gd name="T59" fmla="*/ 1140 h 1921"/>
                  <a:gd name="T60" fmla="*/ 1385 w 1440"/>
                  <a:gd name="T61" fmla="*/ 1118 h 1921"/>
                  <a:gd name="T62" fmla="*/ 775 w 1440"/>
                  <a:gd name="T63" fmla="*/ 1118 h 1921"/>
                  <a:gd name="T64" fmla="*/ 160 w 1440"/>
                  <a:gd name="T65" fmla="*/ 1138 h 1921"/>
                  <a:gd name="T66" fmla="*/ 160 w 1440"/>
                  <a:gd name="T67" fmla="*/ 776 h 1921"/>
                  <a:gd name="T68" fmla="*/ 440 w 1440"/>
                  <a:gd name="T69" fmla="*/ 821 h 1921"/>
                  <a:gd name="T70" fmla="*/ 440 w 1440"/>
                  <a:gd name="T71" fmla="*/ 503 h 1921"/>
                  <a:gd name="T72" fmla="*/ 160 w 1440"/>
                  <a:gd name="T73" fmla="*/ 458 h 1921"/>
                  <a:gd name="T74" fmla="*/ 80 w 1440"/>
                  <a:gd name="T75" fmla="*/ 1 h 1921"/>
                  <a:gd name="T76" fmla="*/ 80 w 1440"/>
                  <a:gd name="T77" fmla="*/ 1921 h 1921"/>
                  <a:gd name="T78" fmla="*/ 0 w 1440"/>
                  <a:gd name="T79" fmla="*/ 1921 h 1921"/>
                  <a:gd name="T80" fmla="*/ 0 w 1440"/>
                  <a:gd name="T81" fmla="*/ 1 h 1921"/>
                  <a:gd name="T82" fmla="*/ 80 w 1440"/>
                  <a:gd name="T83" fmla="*/ 1 h 1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0" h="1921">
                    <a:moveTo>
                      <a:pt x="1360" y="749"/>
                    </a:moveTo>
                    <a:cubicBezTo>
                      <a:pt x="1271" y="719"/>
                      <a:pt x="1176" y="703"/>
                      <a:pt x="1080" y="703"/>
                    </a:cubicBezTo>
                    <a:cubicBezTo>
                      <a:pt x="1080" y="981"/>
                      <a:pt x="1080" y="981"/>
                      <a:pt x="1080" y="981"/>
                    </a:cubicBezTo>
                    <a:cubicBezTo>
                      <a:pt x="1175" y="981"/>
                      <a:pt x="1270" y="995"/>
                      <a:pt x="1360" y="1024"/>
                    </a:cubicBezTo>
                    <a:lnTo>
                      <a:pt x="1360" y="749"/>
                    </a:lnTo>
                    <a:close/>
                    <a:moveTo>
                      <a:pt x="760" y="1038"/>
                    </a:moveTo>
                    <a:cubicBezTo>
                      <a:pt x="760" y="761"/>
                      <a:pt x="760" y="761"/>
                      <a:pt x="760" y="761"/>
                    </a:cubicBezTo>
                    <a:cubicBezTo>
                      <a:pt x="860" y="721"/>
                      <a:pt x="970" y="701"/>
                      <a:pt x="1080" y="701"/>
                    </a:cubicBezTo>
                    <a:cubicBezTo>
                      <a:pt x="1080" y="383"/>
                      <a:pt x="1080" y="383"/>
                      <a:pt x="1080" y="383"/>
                    </a:cubicBezTo>
                    <a:cubicBezTo>
                      <a:pt x="970" y="383"/>
                      <a:pt x="860" y="403"/>
                      <a:pt x="760" y="443"/>
                    </a:cubicBezTo>
                    <a:cubicBezTo>
                      <a:pt x="760" y="164"/>
                      <a:pt x="760" y="164"/>
                      <a:pt x="760" y="164"/>
                    </a:cubicBezTo>
                    <a:cubicBezTo>
                      <a:pt x="659" y="202"/>
                      <a:pt x="550" y="221"/>
                      <a:pt x="440" y="221"/>
                    </a:cubicBezTo>
                    <a:cubicBezTo>
                      <a:pt x="440" y="501"/>
                      <a:pt x="440" y="501"/>
                      <a:pt x="440" y="501"/>
                    </a:cubicBezTo>
                    <a:cubicBezTo>
                      <a:pt x="550" y="501"/>
                      <a:pt x="660" y="481"/>
                      <a:pt x="760" y="441"/>
                    </a:cubicBezTo>
                    <a:cubicBezTo>
                      <a:pt x="760" y="763"/>
                      <a:pt x="760" y="763"/>
                      <a:pt x="760" y="763"/>
                    </a:cubicBezTo>
                    <a:cubicBezTo>
                      <a:pt x="660" y="803"/>
                      <a:pt x="550" y="823"/>
                      <a:pt x="440" y="823"/>
                    </a:cubicBezTo>
                    <a:cubicBezTo>
                      <a:pt x="440" y="1101"/>
                      <a:pt x="440" y="1101"/>
                      <a:pt x="440" y="1101"/>
                    </a:cubicBezTo>
                    <a:cubicBezTo>
                      <a:pt x="545" y="1101"/>
                      <a:pt x="650" y="1082"/>
                      <a:pt x="745" y="1044"/>
                    </a:cubicBezTo>
                    <a:cubicBezTo>
                      <a:pt x="750" y="1042"/>
                      <a:pt x="755" y="1040"/>
                      <a:pt x="760" y="1038"/>
                    </a:cubicBezTo>
                    <a:close/>
                    <a:moveTo>
                      <a:pt x="1080" y="101"/>
                    </a:moveTo>
                    <a:cubicBezTo>
                      <a:pt x="1080" y="381"/>
                      <a:pt x="1080" y="381"/>
                      <a:pt x="1080" y="381"/>
                    </a:cubicBezTo>
                    <a:cubicBezTo>
                      <a:pt x="1176" y="381"/>
                      <a:pt x="1271" y="396"/>
                      <a:pt x="1360" y="426"/>
                    </a:cubicBezTo>
                    <a:cubicBezTo>
                      <a:pt x="1360" y="149"/>
                      <a:pt x="1360" y="149"/>
                      <a:pt x="1360" y="149"/>
                    </a:cubicBezTo>
                    <a:cubicBezTo>
                      <a:pt x="1272" y="117"/>
                      <a:pt x="1176" y="101"/>
                      <a:pt x="1080" y="101"/>
                    </a:cubicBezTo>
                    <a:close/>
                    <a:moveTo>
                      <a:pt x="160" y="458"/>
                    </a:moveTo>
                    <a:cubicBezTo>
                      <a:pt x="160" y="93"/>
                      <a:pt x="160" y="93"/>
                      <a:pt x="160" y="93"/>
                    </a:cubicBezTo>
                    <a:cubicBezTo>
                      <a:pt x="345" y="160"/>
                      <a:pt x="563" y="157"/>
                      <a:pt x="745" y="84"/>
                    </a:cubicBezTo>
                    <a:cubicBezTo>
                      <a:pt x="955" y="0"/>
                      <a:pt x="1205" y="0"/>
                      <a:pt x="1415" y="84"/>
                    </a:cubicBezTo>
                    <a:cubicBezTo>
                      <a:pt x="1440" y="94"/>
                      <a:pt x="1440" y="94"/>
                      <a:pt x="1440" y="94"/>
                    </a:cubicBezTo>
                    <a:cubicBezTo>
                      <a:pt x="1440" y="1140"/>
                      <a:pt x="1440" y="1140"/>
                      <a:pt x="1440" y="1140"/>
                    </a:cubicBezTo>
                    <a:cubicBezTo>
                      <a:pt x="1385" y="1118"/>
                      <a:pt x="1385" y="1118"/>
                      <a:pt x="1385" y="1118"/>
                    </a:cubicBezTo>
                    <a:cubicBezTo>
                      <a:pt x="1195" y="1042"/>
                      <a:pt x="965" y="1042"/>
                      <a:pt x="775" y="1118"/>
                    </a:cubicBezTo>
                    <a:cubicBezTo>
                      <a:pt x="582" y="1195"/>
                      <a:pt x="357" y="1201"/>
                      <a:pt x="160" y="1138"/>
                    </a:cubicBezTo>
                    <a:cubicBezTo>
                      <a:pt x="160" y="776"/>
                      <a:pt x="160" y="776"/>
                      <a:pt x="160" y="776"/>
                    </a:cubicBezTo>
                    <a:cubicBezTo>
                      <a:pt x="249" y="806"/>
                      <a:pt x="344" y="821"/>
                      <a:pt x="440" y="821"/>
                    </a:cubicBezTo>
                    <a:cubicBezTo>
                      <a:pt x="440" y="503"/>
                      <a:pt x="440" y="503"/>
                      <a:pt x="440" y="503"/>
                    </a:cubicBezTo>
                    <a:cubicBezTo>
                      <a:pt x="344" y="503"/>
                      <a:pt x="249" y="488"/>
                      <a:pt x="160" y="458"/>
                    </a:cubicBezTo>
                    <a:close/>
                    <a:moveTo>
                      <a:pt x="80" y="1"/>
                    </a:moveTo>
                    <a:cubicBezTo>
                      <a:pt x="80" y="641"/>
                      <a:pt x="80" y="1281"/>
                      <a:pt x="80" y="1921"/>
                    </a:cubicBezTo>
                    <a:cubicBezTo>
                      <a:pt x="0" y="1921"/>
                      <a:pt x="0" y="1921"/>
                      <a:pt x="0" y="1921"/>
                    </a:cubicBezTo>
                    <a:cubicBezTo>
                      <a:pt x="0" y="1"/>
                      <a:pt x="0" y="1"/>
                      <a:pt x="0" y="1"/>
                    </a:cubicBezTo>
                    <a:lnTo>
                      <a:pt x="80" y="1"/>
                    </a:lnTo>
                    <a:close/>
                  </a:path>
                </a:pathLst>
              </a:custGeom>
              <a:solidFill>
                <a:schemeClr val="accent6"/>
              </a:solidFill>
              <a:ln>
                <a:noFill/>
              </a:ln>
            </p:spPr>
            <p:txBody>
              <a:bodyPr vert="horz" wrap="square" lIns="77925" tIns="38963" rIns="77925" bIns="38963" numCol="1" anchor="t" anchorCtr="0" compatLnSpc="1">
                <a:prstTxWarp prst="textNoShape">
                  <a:avLst/>
                </a:prstTxWarp>
              </a:bodyPr>
              <a:lstStyle/>
              <a:p>
                <a:endParaRPr lang="en-US" b="1" dirty="0">
                  <a:latin typeface="Arial" panose="020B0604020202020204" pitchFamily="34" charset="0"/>
                  <a:sym typeface="+mn-lt"/>
                </a:endParaRPr>
              </a:p>
            </p:txBody>
          </p:sp>
          <p:sp>
            <p:nvSpPr>
              <p:cNvPr id="100" name="RBContent52">
                <a:extLst>
                  <a:ext uri="{FF2B5EF4-FFF2-40B4-BE49-F238E27FC236}">
                    <a16:creationId xmlns:a16="http://schemas.microsoft.com/office/drawing/2014/main" id="{7DA6ACA3-79CD-4D0F-A066-55A6BB79AA3D}"/>
                  </a:ext>
                </a:extLst>
              </p:cNvPr>
              <p:cNvSpPr txBox="1">
                <a:spLocks/>
              </p:cNvSpPr>
              <p:nvPr/>
            </p:nvSpPr>
            <p:spPr>
              <a:xfrm>
                <a:off x="2410365" y="3678674"/>
                <a:ext cx="1135590" cy="394356"/>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Strong logistics network, effective pricing strategies</a:t>
                </a:r>
              </a:p>
            </p:txBody>
          </p:sp>
          <p:sp>
            <p:nvSpPr>
              <p:cNvPr id="101" name="RBContent52">
                <a:extLst>
                  <a:ext uri="{FF2B5EF4-FFF2-40B4-BE49-F238E27FC236}">
                    <a16:creationId xmlns:a16="http://schemas.microsoft.com/office/drawing/2014/main" id="{7DA6ACA3-79CD-4D0F-A066-55A6BB79AA3D}"/>
                  </a:ext>
                </a:extLst>
              </p:cNvPr>
              <p:cNvSpPr txBox="1">
                <a:spLocks/>
              </p:cNvSpPr>
              <p:nvPr/>
            </p:nvSpPr>
            <p:spPr>
              <a:xfrm>
                <a:off x="3656897" y="3678674"/>
                <a:ext cx="1146258" cy="394356"/>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High service quality assurance, cust. service</a:t>
                </a:r>
              </a:p>
            </p:txBody>
          </p:sp>
          <p:sp>
            <p:nvSpPr>
              <p:cNvPr id="102" name="RBContent52">
                <a:extLst>
                  <a:ext uri="{FF2B5EF4-FFF2-40B4-BE49-F238E27FC236}">
                    <a16:creationId xmlns:a16="http://schemas.microsoft.com/office/drawing/2014/main" id="{7DA6ACA3-79CD-4D0F-A066-55A6BB79AA3D}"/>
                  </a:ext>
                </a:extLst>
              </p:cNvPr>
              <p:cNvSpPr txBox="1">
                <a:spLocks/>
              </p:cNvSpPr>
              <p:nvPr/>
            </p:nvSpPr>
            <p:spPr>
              <a:xfrm>
                <a:off x="4903429" y="3678674"/>
                <a:ext cx="1064426" cy="394356"/>
              </a:xfrm>
              <a:prstGeom prst="rect">
                <a:avLst/>
              </a:prstGeom>
              <a:noFill/>
              <a:ln w="9525">
                <a:noFill/>
              </a:ln>
            </p:spPr>
            <p:txBody>
              <a:bodyPr vert="horz" wrap="square" lIns="0" tIns="61358" rIns="0" bIns="0" rtlCol="0" anchor="t" anchorCtr="0">
                <a:spAutoFit/>
              </a:bodyPr>
              <a:lstStyle/>
              <a:p>
                <a:pPr>
                  <a:lnSpc>
                    <a:spcPct val="80000"/>
                  </a:lnSpc>
                  <a:buSzPct val="100000"/>
                </a:pPr>
                <a:r>
                  <a:rPr lang="en-US" sz="900" dirty="0">
                    <a:latin typeface="+mj-lt"/>
                    <a:sym typeface="+mn-lt"/>
                  </a:rPr>
                  <a:t>Aggregation capability, merchant relations </a:t>
                </a:r>
              </a:p>
            </p:txBody>
          </p:sp>
          <p:sp>
            <p:nvSpPr>
              <p:cNvPr id="105" name="RBContent52">
                <a:extLst>
                  <a:ext uri="{FF2B5EF4-FFF2-40B4-BE49-F238E27FC236}">
                    <a16:creationId xmlns:a16="http://schemas.microsoft.com/office/drawing/2014/main" id="{7DA6ACA3-79CD-4D0F-A066-55A6BB79AA3D}"/>
                  </a:ext>
                </a:extLst>
              </p:cNvPr>
              <p:cNvSpPr txBox="1">
                <a:spLocks/>
              </p:cNvSpPr>
              <p:nvPr/>
            </p:nvSpPr>
            <p:spPr>
              <a:xfrm>
                <a:off x="6149961" y="3678674"/>
                <a:ext cx="1146258" cy="172757"/>
              </a:xfrm>
              <a:prstGeom prst="rect">
                <a:avLst/>
              </a:prstGeom>
              <a:noFill/>
              <a:ln w="9525">
                <a:noFill/>
              </a:ln>
            </p:spPr>
            <p:txBody>
              <a:bodyPr vert="horz" wrap="square" lIns="0" tIns="61358" rIns="0" bIns="0" rtlCol="0" anchor="t" anchorCtr="0">
                <a:spAutoFit/>
              </a:bodyPr>
              <a:lstStyle/>
              <a:p>
                <a:pPr>
                  <a:lnSpc>
                    <a:spcPct val="80000"/>
                  </a:lnSpc>
                  <a:buSzPct val="100000"/>
                </a:pPr>
                <a:r>
                  <a:rPr lang="de-DE" sz="900" dirty="0">
                    <a:latin typeface="+mj-lt"/>
                    <a:sym typeface="+mn-lt"/>
                  </a:rPr>
                  <a:t>Strong UX/UI </a:t>
                </a:r>
                <a:endParaRPr lang="en-US" sz="900" dirty="0">
                  <a:latin typeface="+mj-lt"/>
                  <a:sym typeface="+mn-lt"/>
                </a:endParaRPr>
              </a:p>
            </p:txBody>
          </p:sp>
          <p:sp>
            <p:nvSpPr>
              <p:cNvPr id="104" name="RBContent52">
                <a:extLst>
                  <a:ext uri="{FF2B5EF4-FFF2-40B4-BE49-F238E27FC236}">
                    <a16:creationId xmlns:a16="http://schemas.microsoft.com/office/drawing/2014/main" id="{7DA6ACA3-79CD-4D0F-A066-55A6BB79AA3D}"/>
                  </a:ext>
                </a:extLst>
              </p:cNvPr>
              <p:cNvSpPr txBox="1">
                <a:spLocks/>
              </p:cNvSpPr>
              <p:nvPr/>
            </p:nvSpPr>
            <p:spPr>
              <a:xfrm>
                <a:off x="7396493" y="3678674"/>
                <a:ext cx="1159565" cy="394356"/>
              </a:xfrm>
              <a:prstGeom prst="rect">
                <a:avLst/>
              </a:prstGeom>
              <a:noFill/>
              <a:ln w="9525">
                <a:noFill/>
              </a:ln>
            </p:spPr>
            <p:txBody>
              <a:bodyPr vert="horz" wrap="square" lIns="0" tIns="61358" rIns="0" bIns="0" rtlCol="0" anchor="t" anchorCtr="0">
                <a:spAutoFit/>
              </a:bodyPr>
              <a:lstStyle/>
              <a:p>
                <a:pPr>
                  <a:lnSpc>
                    <a:spcPct val="80000"/>
                  </a:lnSpc>
                  <a:buSzPct val="100000"/>
                </a:pPr>
                <a:r>
                  <a:rPr lang="de-DE" sz="900" dirty="0">
                    <a:latin typeface="+mj-lt"/>
                    <a:sym typeface="+mn-lt"/>
                  </a:rPr>
                  <a:t>Integration of merchant system, booking flexibility</a:t>
                </a:r>
                <a:endParaRPr lang="en-US" sz="900" dirty="0">
                  <a:latin typeface="+mj-lt"/>
                  <a:sym typeface="+mn-lt"/>
                </a:endParaRPr>
              </a:p>
            </p:txBody>
          </p:sp>
          <p:cxnSp>
            <p:nvCxnSpPr>
              <p:cNvPr id="88" name="Straight Connector 87"/>
              <p:cNvCxnSpPr/>
              <p:nvPr/>
            </p:nvCxnSpPr>
            <p:spPr>
              <a:xfrm>
                <a:off x="3461482" y="1282862"/>
                <a:ext cx="0" cy="313200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4721322" y="1282862"/>
                <a:ext cx="0" cy="313200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5981162" y="1282862"/>
                <a:ext cx="0" cy="313200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241002" y="1282862"/>
                <a:ext cx="0" cy="313200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2273093" y="1307946"/>
                <a:ext cx="0" cy="313200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2" name="TextBox 11"/>
          <p:cNvSpPr txBox="1"/>
          <p:nvPr/>
        </p:nvSpPr>
        <p:spPr>
          <a:xfrm>
            <a:off x="1015762" y="1101890"/>
            <a:ext cx="978153" cy="246221"/>
          </a:xfrm>
          <a:prstGeom prst="rect">
            <a:avLst/>
          </a:prstGeom>
          <a:solidFill>
            <a:schemeClr val="bg1"/>
          </a:solidFill>
        </p:spPr>
        <p:txBody>
          <a:bodyPr wrap="none" rtlCol="0">
            <a:spAutoFit/>
          </a:bodyPr>
          <a:lstStyle/>
          <a:p>
            <a:r>
              <a:rPr lang="en-GB" sz="1000" dirty="0">
                <a:solidFill>
                  <a:srgbClr val="DE002B"/>
                </a:solidFill>
                <a:latin typeface="+mj-lt"/>
              </a:rPr>
              <a:t>Business Line</a:t>
            </a:r>
          </a:p>
        </p:txBody>
      </p:sp>
      <p:sp>
        <p:nvSpPr>
          <p:cNvPr id="103" name="TextBox 102"/>
          <p:cNvSpPr txBox="1"/>
          <p:nvPr/>
        </p:nvSpPr>
        <p:spPr>
          <a:xfrm rot="5400000">
            <a:off x="356762" y="1723108"/>
            <a:ext cx="979755" cy="246221"/>
          </a:xfrm>
          <a:prstGeom prst="rect">
            <a:avLst/>
          </a:prstGeom>
          <a:solidFill>
            <a:schemeClr val="bg1"/>
          </a:solidFill>
        </p:spPr>
        <p:txBody>
          <a:bodyPr wrap="none" rtlCol="0">
            <a:spAutoFit/>
          </a:bodyPr>
          <a:lstStyle/>
          <a:p>
            <a:r>
              <a:rPr lang="en-GB" sz="1000" dirty="0">
                <a:solidFill>
                  <a:srgbClr val="DE002B"/>
                </a:solidFill>
                <a:latin typeface="+mj-lt"/>
              </a:rPr>
              <a:t>Requirements</a:t>
            </a:r>
          </a:p>
        </p:txBody>
      </p:sp>
      <p:cxnSp>
        <p:nvCxnSpPr>
          <p:cNvPr id="15" name="Straight Arrow Connector 14"/>
          <p:cNvCxnSpPr/>
          <p:nvPr/>
        </p:nvCxnSpPr>
        <p:spPr>
          <a:xfrm>
            <a:off x="1993915" y="1211581"/>
            <a:ext cx="2335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45819" y="2336096"/>
            <a:ext cx="0" cy="257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0" name="Picture 109" descr="Application&#10;&#10;Description automatically generated">
            <a:extLst>
              <a:ext uri="{FF2B5EF4-FFF2-40B4-BE49-F238E27FC236}">
                <a16:creationId xmlns:a16="http://schemas.microsoft.com/office/drawing/2014/main" id="{6072818B-FE0F-4E24-90E4-81C9B2A07B0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3456402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p:cNvGraphicFramePr>
            <a:graphicFrameLocks noChangeAspect="1"/>
          </p:cNvGraphicFramePr>
          <p:nvPr>
            <p:custDataLst>
              <p:tags r:id="rId1"/>
            </p:custDataLst>
          </p:nvPr>
        </p:nvGraphicFramePr>
        <p:xfrm>
          <a:off x="1144100" y="198927"/>
          <a:ext cx="1099" cy="1099"/>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5" name="Object 24" hidden="1"/>
                      <p:cNvPicPr/>
                      <p:nvPr/>
                    </p:nvPicPr>
                    <p:blipFill>
                      <a:blip r:embed="rId5"/>
                      <a:stretch>
                        <a:fillRect/>
                      </a:stretch>
                    </p:blipFill>
                    <p:spPr>
                      <a:xfrm>
                        <a:off x="1144100" y="198927"/>
                        <a:ext cx="1099" cy="1099"/>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B4DA1674-5ED1-4BAA-B139-E5149CD34CA3}"/>
              </a:ext>
            </a:extLst>
          </p:cNvPr>
          <p:cNvSpPr>
            <a:spLocks noGrp="1"/>
          </p:cNvSpPr>
          <p:nvPr>
            <p:ph type="title"/>
          </p:nvPr>
        </p:nvSpPr>
        <p:spPr>
          <a:xfrm>
            <a:off x="1197114" y="396000"/>
            <a:ext cx="7414624" cy="857250"/>
          </a:xfrm>
        </p:spPr>
        <p:txBody>
          <a:bodyPr vert="horz" wrap="square" lIns="0" tIns="0" rIns="0" bIns="0" rtlCol="0" anchor="t" anchorCtr="0">
            <a:noAutofit/>
          </a:bodyPr>
          <a:lstStyle/>
          <a:p>
            <a:r>
              <a:rPr lang="en-GB" dirty="0"/>
              <a:t>Leading online marketplaces show by example how they started with a specific offering and diversified later</a:t>
            </a:r>
            <a:endParaRPr lang="en-US" dirty="0"/>
          </a:p>
        </p:txBody>
      </p:sp>
      <p:sp>
        <p:nvSpPr>
          <p:cNvPr id="133" name="Slide Number Placeholder 1">
            <a:extLst>
              <a:ext uri="{FF2B5EF4-FFF2-40B4-BE49-F238E27FC236}">
                <a16:creationId xmlns:a16="http://schemas.microsoft.com/office/drawing/2014/main" id="{5FB742EE-84E0-4E3D-BE93-0AB7B3D65463}"/>
              </a:ext>
            </a:extLst>
          </p:cNvPr>
          <p:cNvSpPr>
            <a:spLocks noGrp="1"/>
          </p:cNvSpPr>
          <p:nvPr>
            <p:ph type="sldNum" sz="quarter" idx="15"/>
          </p:nvPr>
        </p:nvSpPr>
        <p:spPr>
          <a:xfrm>
            <a:off x="420688" y="4826858"/>
            <a:ext cx="2133600" cy="273844"/>
          </a:xfrm>
        </p:spPr>
        <p:txBody>
          <a:bodyPr/>
          <a:lstStyle/>
          <a:p>
            <a:fld id="{01940DDA-0656-452C-A408-68789653BD9B}" type="slidenum">
              <a:rPr lang="en-US" smtClean="0">
                <a:latin typeface="Arial" panose="020B0604020202020204" pitchFamily="34" charset="0"/>
              </a:rPr>
              <a:pPr/>
              <a:t>15</a:t>
            </a:fld>
            <a:endParaRPr lang="en-US">
              <a:latin typeface="Arial" panose="020B0604020202020204" pitchFamily="34" charset="0"/>
            </a:endParaRPr>
          </a:p>
        </p:txBody>
      </p:sp>
      <p:sp>
        <p:nvSpPr>
          <p:cNvPr id="138" name="Source">
            <a:extLst>
              <a:ext uri="{FF2B5EF4-FFF2-40B4-BE49-F238E27FC236}">
                <a16:creationId xmlns:a16="http://schemas.microsoft.com/office/drawing/2014/main" id="{81628F9E-E565-4627-97E8-47A979333928}"/>
              </a:ext>
            </a:extLst>
          </p:cNvPr>
          <p:cNvSpPr txBox="1"/>
          <p:nvPr/>
        </p:nvSpPr>
        <p:spPr>
          <a:xfrm>
            <a:off x="1197113" y="4910672"/>
            <a:ext cx="2356414"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Company websites, expert interviews, Roland Berger</a:t>
            </a:r>
          </a:p>
        </p:txBody>
      </p:sp>
      <p:pic>
        <p:nvPicPr>
          <p:cNvPr id="143" name="Picture 8">
            <a:extLst>
              <a:ext uri="{FF2B5EF4-FFF2-40B4-BE49-F238E27FC236}">
                <a16:creationId xmlns:a16="http://schemas.microsoft.com/office/drawing/2014/main" id="{D48211C0-D794-442D-8F29-29A8EA64836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0699" b="34651"/>
          <a:stretch/>
        </p:blipFill>
        <p:spPr bwMode="auto">
          <a:xfrm>
            <a:off x="1311144" y="3043798"/>
            <a:ext cx="845008" cy="29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4" name="Picture 143">
            <a:extLst>
              <a:ext uri="{FF2B5EF4-FFF2-40B4-BE49-F238E27FC236}">
                <a16:creationId xmlns:a16="http://schemas.microsoft.com/office/drawing/2014/main" id="{456136F0-6339-4D47-B6C6-D7259A61FD77}"/>
              </a:ext>
            </a:extLst>
          </p:cNvPr>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65466" y="1933421"/>
            <a:ext cx="959087" cy="350885"/>
          </a:xfrm>
          <a:prstGeom prst="rect">
            <a:avLst/>
          </a:prstGeom>
        </p:spPr>
      </p:pic>
      <p:pic>
        <p:nvPicPr>
          <p:cNvPr id="145" name="Picture 137" descr="Image result for alibaba logo">
            <a:extLst>
              <a:ext uri="{FF2B5EF4-FFF2-40B4-BE49-F238E27FC236}">
                <a16:creationId xmlns:a16="http://schemas.microsoft.com/office/drawing/2014/main" id="{8ED8CA1E-63AB-4B5D-949E-8E16570E165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65672" y="2433134"/>
            <a:ext cx="864089" cy="377318"/>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0" descr="Image result for mpesa logo">
            <a:extLst>
              <a:ext uri="{FF2B5EF4-FFF2-40B4-BE49-F238E27FC236}">
                <a16:creationId xmlns:a16="http://schemas.microsoft.com/office/drawing/2014/main" id="{C4B93C40-410D-48DA-981D-8E40524366F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02080" y="3536382"/>
            <a:ext cx="687251" cy="345915"/>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51" descr="Image result for souq.com logo">
            <a:extLst>
              <a:ext uri="{FF2B5EF4-FFF2-40B4-BE49-F238E27FC236}">
                <a16:creationId xmlns:a16="http://schemas.microsoft.com/office/drawing/2014/main" id="{9D2807BD-DAE4-4ED7-9148-CA1D41A6C9DD}"/>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096" t="28797" r="6482" b="36579"/>
          <a:stretch/>
        </p:blipFill>
        <p:spPr bwMode="auto">
          <a:xfrm>
            <a:off x="1197114" y="4149643"/>
            <a:ext cx="916810" cy="207373"/>
          </a:xfrm>
          <a:prstGeom prst="rect">
            <a:avLst/>
          </a:prstGeom>
          <a:noFill/>
          <a:extLst>
            <a:ext uri="{909E8E84-426E-40DD-AFC4-6F175D3DCCD1}">
              <a14:hiddenFill xmlns:a14="http://schemas.microsoft.com/office/drawing/2010/main">
                <a:solidFill>
                  <a:srgbClr val="FFFFFF"/>
                </a:solidFill>
              </a14:hiddenFill>
            </a:ext>
          </a:extLst>
        </p:spPr>
      </p:pic>
      <p:sp>
        <p:nvSpPr>
          <p:cNvPr id="148" name="RBContent4"/>
          <p:cNvSpPr txBox="1">
            <a:spLocks/>
          </p:cNvSpPr>
          <p:nvPr/>
        </p:nvSpPr>
        <p:spPr>
          <a:xfrm>
            <a:off x="1258074" y="1475046"/>
            <a:ext cx="796446" cy="166199"/>
          </a:xfrm>
          <a:prstGeom prst="rect">
            <a:avLst/>
          </a:prstGeom>
          <a:noFill/>
          <a:ln w="9525">
            <a:noFill/>
          </a:ln>
        </p:spPr>
        <p:txBody>
          <a:bodyPr vert="horz" wrap="square" lIns="0" tIns="0" rIns="0" bIns="0" rtlCol="0">
            <a:spAutoFit/>
          </a:bodyPr>
          <a:lstStyle/>
          <a:p>
            <a:pPr algn="ctr">
              <a:lnSpc>
                <a:spcPct val="90000"/>
              </a:lnSpc>
              <a:spcBef>
                <a:spcPts val="277"/>
              </a:spcBef>
              <a:buSzPct val="100000"/>
            </a:pPr>
            <a:r>
              <a:rPr lang="en-US" sz="1200" b="1" dirty="0">
                <a:solidFill>
                  <a:srgbClr val="DE002B"/>
                </a:solidFill>
                <a:latin typeface="Arial" panose="020B0604020202020204" pitchFamily="34" charset="0"/>
                <a:sym typeface="+mn-lt"/>
              </a:rPr>
              <a:t>Player</a:t>
            </a:r>
          </a:p>
        </p:txBody>
      </p:sp>
      <p:cxnSp>
        <p:nvCxnSpPr>
          <p:cNvPr id="149" name="Straight Connector 148"/>
          <p:cNvCxnSpPr>
            <a:cxnSpLocks/>
          </p:cNvCxnSpPr>
          <p:nvPr/>
        </p:nvCxnSpPr>
        <p:spPr>
          <a:xfrm>
            <a:off x="1197114" y="1686692"/>
            <a:ext cx="897545" cy="0"/>
          </a:xfrm>
          <a:prstGeom prst="line">
            <a:avLst/>
          </a:prstGeom>
          <a:ln w="28575" cmpd="sng">
            <a:solidFill>
              <a:schemeClr val="tx2"/>
            </a:solidFill>
          </a:ln>
          <a:effectLst/>
        </p:spPr>
        <p:style>
          <a:lnRef idx="1">
            <a:schemeClr val="accent1"/>
          </a:lnRef>
          <a:fillRef idx="0">
            <a:schemeClr val="accent1"/>
          </a:fillRef>
          <a:effectRef idx="0">
            <a:schemeClr val="accent1"/>
          </a:effectRef>
          <a:fontRef idx="minor">
            <a:schemeClr val="tx1"/>
          </a:fontRef>
        </p:style>
      </p:cxnSp>
      <p:sp>
        <p:nvSpPr>
          <p:cNvPr id="150" name="RBContent4"/>
          <p:cNvSpPr txBox="1">
            <a:spLocks/>
          </p:cNvSpPr>
          <p:nvPr/>
        </p:nvSpPr>
        <p:spPr>
          <a:xfrm>
            <a:off x="2435744" y="1475046"/>
            <a:ext cx="1584198" cy="166199"/>
          </a:xfrm>
          <a:prstGeom prst="rect">
            <a:avLst/>
          </a:prstGeom>
          <a:noFill/>
          <a:ln w="9525">
            <a:noFill/>
          </a:ln>
        </p:spPr>
        <p:txBody>
          <a:bodyPr vert="horz" wrap="square" lIns="0" tIns="0" rIns="0" bIns="0" rtlCol="0">
            <a:spAutoFit/>
          </a:bodyPr>
          <a:lstStyle/>
          <a:p>
            <a:pPr>
              <a:lnSpc>
                <a:spcPct val="90000"/>
              </a:lnSpc>
              <a:spcBef>
                <a:spcPts val="277"/>
              </a:spcBef>
              <a:buSzPct val="100000"/>
            </a:pPr>
            <a:r>
              <a:rPr lang="en-US" sz="1200" b="1" dirty="0">
                <a:solidFill>
                  <a:srgbClr val="DE002B"/>
                </a:solidFill>
                <a:latin typeface="Arial" panose="020B0604020202020204" pitchFamily="34" charset="0"/>
                <a:sym typeface="+mn-lt"/>
              </a:rPr>
              <a:t>Platform launch</a:t>
            </a:r>
          </a:p>
        </p:txBody>
      </p:sp>
      <p:cxnSp>
        <p:nvCxnSpPr>
          <p:cNvPr id="152" name="Straight Connector 151"/>
          <p:cNvCxnSpPr>
            <a:cxnSpLocks/>
          </p:cNvCxnSpPr>
          <p:nvPr/>
        </p:nvCxnSpPr>
        <p:spPr>
          <a:xfrm>
            <a:off x="2315288" y="1686692"/>
            <a:ext cx="6386733" cy="0"/>
          </a:xfrm>
          <a:prstGeom prst="line">
            <a:avLst/>
          </a:prstGeom>
          <a:ln w="28575" cmpd="sng">
            <a:solidFill>
              <a:schemeClr val="tx2"/>
            </a:solidFill>
            <a:headEnd type="oval"/>
            <a:tailEnd type="triangle" w="lg" len="lg"/>
          </a:ln>
          <a:effectLst/>
        </p:spPr>
        <p:style>
          <a:lnRef idx="1">
            <a:schemeClr val="accent1"/>
          </a:lnRef>
          <a:fillRef idx="0">
            <a:schemeClr val="accent1"/>
          </a:fillRef>
          <a:effectRef idx="0">
            <a:schemeClr val="accent1"/>
          </a:effectRef>
          <a:fontRef idx="minor">
            <a:schemeClr val="tx1"/>
          </a:fontRef>
        </p:style>
      </p:cxnSp>
      <p:sp>
        <p:nvSpPr>
          <p:cNvPr id="155" name="RbLeanShape Arrow Option 1 9">
            <a:extLst>
              <a:ext uri="{FF2B5EF4-FFF2-40B4-BE49-F238E27FC236}">
                <a16:creationId xmlns:a16="http://schemas.microsoft.com/office/drawing/2014/main" id="{0CCFB7A4-1C7E-4D5F-97DB-AE60B4E630CA}"/>
              </a:ext>
            </a:extLst>
          </p:cNvPr>
          <p:cNvSpPr>
            <a:spLocks/>
          </p:cNvSpPr>
          <p:nvPr/>
        </p:nvSpPr>
        <p:spPr>
          <a:xfrm>
            <a:off x="2472920" y="2942473"/>
            <a:ext cx="1230696" cy="443351"/>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619610"/>
              <a:gd name="connsiteY0" fmla="*/ 0 h 476250"/>
              <a:gd name="connsiteX1" fmla="*/ 352839 w 619610"/>
              <a:gd name="connsiteY1" fmla="*/ 0 h 476250"/>
              <a:gd name="connsiteX2" fmla="*/ 619610 w 619610"/>
              <a:gd name="connsiteY2" fmla="*/ 238125 h 476250"/>
              <a:gd name="connsiteX3" fmla="*/ 352839 w 619610"/>
              <a:gd name="connsiteY3" fmla="*/ 476250 h 476250"/>
              <a:gd name="connsiteX4" fmla="*/ 0 w 619610"/>
              <a:gd name="connsiteY4" fmla="*/ 476250 h 476250"/>
              <a:gd name="connsiteX0" fmla="*/ 0 w 604593"/>
              <a:gd name="connsiteY0" fmla="*/ 0 h 476250"/>
              <a:gd name="connsiteX1" fmla="*/ 352839 w 604593"/>
              <a:gd name="connsiteY1" fmla="*/ 0 h 476250"/>
              <a:gd name="connsiteX2" fmla="*/ 604593 w 604593"/>
              <a:gd name="connsiteY2" fmla="*/ 238125 h 476250"/>
              <a:gd name="connsiteX3" fmla="*/ 352839 w 604593"/>
              <a:gd name="connsiteY3" fmla="*/ 476250 h 476250"/>
              <a:gd name="connsiteX4" fmla="*/ 0 w 604593"/>
              <a:gd name="connsiteY4" fmla="*/ 476250 h 476250"/>
              <a:gd name="connsiteX0" fmla="*/ 0 w 589940"/>
              <a:gd name="connsiteY0" fmla="*/ 0 h 476250"/>
              <a:gd name="connsiteX1" fmla="*/ 352839 w 589940"/>
              <a:gd name="connsiteY1" fmla="*/ 0 h 476250"/>
              <a:gd name="connsiteX2" fmla="*/ 589940 w 589940"/>
              <a:gd name="connsiteY2" fmla="*/ 238125 h 476250"/>
              <a:gd name="connsiteX3" fmla="*/ 352839 w 589940"/>
              <a:gd name="connsiteY3" fmla="*/ 476250 h 476250"/>
              <a:gd name="connsiteX4" fmla="*/ 0 w 589940"/>
              <a:gd name="connsiteY4" fmla="*/ 476250 h 476250"/>
              <a:gd name="connsiteX0" fmla="*/ 0 w 575642"/>
              <a:gd name="connsiteY0" fmla="*/ 0 h 476250"/>
              <a:gd name="connsiteX1" fmla="*/ 352839 w 575642"/>
              <a:gd name="connsiteY1" fmla="*/ 0 h 476250"/>
              <a:gd name="connsiteX2" fmla="*/ 575642 w 575642"/>
              <a:gd name="connsiteY2" fmla="*/ 238125 h 476250"/>
              <a:gd name="connsiteX3" fmla="*/ 352839 w 575642"/>
              <a:gd name="connsiteY3" fmla="*/ 476250 h 476250"/>
              <a:gd name="connsiteX4" fmla="*/ 0 w 575642"/>
              <a:gd name="connsiteY4" fmla="*/ 476250 h 476250"/>
              <a:gd name="connsiteX0" fmla="*/ 0 w 561691"/>
              <a:gd name="connsiteY0" fmla="*/ 0 h 476250"/>
              <a:gd name="connsiteX1" fmla="*/ 352839 w 561691"/>
              <a:gd name="connsiteY1" fmla="*/ 0 h 476250"/>
              <a:gd name="connsiteX2" fmla="*/ 561691 w 561691"/>
              <a:gd name="connsiteY2" fmla="*/ 238125 h 476250"/>
              <a:gd name="connsiteX3" fmla="*/ 352839 w 561691"/>
              <a:gd name="connsiteY3" fmla="*/ 476250 h 476250"/>
              <a:gd name="connsiteX4" fmla="*/ 0 w 561691"/>
              <a:gd name="connsiteY4" fmla="*/ 476250 h 476250"/>
              <a:gd name="connsiteX0" fmla="*/ 0 w 548078"/>
              <a:gd name="connsiteY0" fmla="*/ 0 h 476250"/>
              <a:gd name="connsiteX1" fmla="*/ 352839 w 548078"/>
              <a:gd name="connsiteY1" fmla="*/ 0 h 476250"/>
              <a:gd name="connsiteX2" fmla="*/ 548078 w 548078"/>
              <a:gd name="connsiteY2" fmla="*/ 238125 h 476250"/>
              <a:gd name="connsiteX3" fmla="*/ 352839 w 548078"/>
              <a:gd name="connsiteY3" fmla="*/ 476250 h 476250"/>
              <a:gd name="connsiteX4" fmla="*/ 0 w 548078"/>
              <a:gd name="connsiteY4" fmla="*/ 476250 h 476250"/>
              <a:gd name="connsiteX0" fmla="*/ 0 w 534795"/>
              <a:gd name="connsiteY0" fmla="*/ 0 h 476250"/>
              <a:gd name="connsiteX1" fmla="*/ 352839 w 534795"/>
              <a:gd name="connsiteY1" fmla="*/ 0 h 476250"/>
              <a:gd name="connsiteX2" fmla="*/ 534795 w 534795"/>
              <a:gd name="connsiteY2" fmla="*/ 238125 h 476250"/>
              <a:gd name="connsiteX3" fmla="*/ 352839 w 534795"/>
              <a:gd name="connsiteY3" fmla="*/ 476250 h 476250"/>
              <a:gd name="connsiteX4" fmla="*/ 0 w 534795"/>
              <a:gd name="connsiteY4" fmla="*/ 476250 h 476250"/>
              <a:gd name="connsiteX0" fmla="*/ 0 w 521834"/>
              <a:gd name="connsiteY0" fmla="*/ 0 h 476250"/>
              <a:gd name="connsiteX1" fmla="*/ 352839 w 521834"/>
              <a:gd name="connsiteY1" fmla="*/ 0 h 476250"/>
              <a:gd name="connsiteX2" fmla="*/ 521834 w 521834"/>
              <a:gd name="connsiteY2" fmla="*/ 238125 h 476250"/>
              <a:gd name="connsiteX3" fmla="*/ 352839 w 521834"/>
              <a:gd name="connsiteY3" fmla="*/ 476250 h 476250"/>
              <a:gd name="connsiteX4" fmla="*/ 0 w 521834"/>
              <a:gd name="connsiteY4" fmla="*/ 476250 h 476250"/>
              <a:gd name="connsiteX0" fmla="*/ 0 w 509187"/>
              <a:gd name="connsiteY0" fmla="*/ 0 h 476250"/>
              <a:gd name="connsiteX1" fmla="*/ 352839 w 509187"/>
              <a:gd name="connsiteY1" fmla="*/ 0 h 476250"/>
              <a:gd name="connsiteX2" fmla="*/ 509187 w 509187"/>
              <a:gd name="connsiteY2" fmla="*/ 238125 h 476250"/>
              <a:gd name="connsiteX3" fmla="*/ 352839 w 509187"/>
              <a:gd name="connsiteY3" fmla="*/ 476250 h 476250"/>
              <a:gd name="connsiteX4" fmla="*/ 0 w 509187"/>
              <a:gd name="connsiteY4" fmla="*/ 476250 h 476250"/>
              <a:gd name="connsiteX0" fmla="*/ 0 w 496846"/>
              <a:gd name="connsiteY0" fmla="*/ 0 h 476250"/>
              <a:gd name="connsiteX1" fmla="*/ 352839 w 496846"/>
              <a:gd name="connsiteY1" fmla="*/ 0 h 476250"/>
              <a:gd name="connsiteX2" fmla="*/ 496846 w 496846"/>
              <a:gd name="connsiteY2" fmla="*/ 238125 h 476250"/>
              <a:gd name="connsiteX3" fmla="*/ 352839 w 496846"/>
              <a:gd name="connsiteY3" fmla="*/ 476250 h 476250"/>
              <a:gd name="connsiteX4" fmla="*/ 0 w 496846"/>
              <a:gd name="connsiteY4" fmla="*/ 476250 h 476250"/>
              <a:gd name="connsiteX0" fmla="*/ 0 w 484805"/>
              <a:gd name="connsiteY0" fmla="*/ 0 h 476250"/>
              <a:gd name="connsiteX1" fmla="*/ 352839 w 484805"/>
              <a:gd name="connsiteY1" fmla="*/ 0 h 476250"/>
              <a:gd name="connsiteX2" fmla="*/ 484805 w 484805"/>
              <a:gd name="connsiteY2" fmla="*/ 238125 h 476250"/>
              <a:gd name="connsiteX3" fmla="*/ 352839 w 484805"/>
              <a:gd name="connsiteY3" fmla="*/ 476250 h 476250"/>
              <a:gd name="connsiteX4" fmla="*/ 0 w 484805"/>
              <a:gd name="connsiteY4" fmla="*/ 476250 h 476250"/>
              <a:gd name="connsiteX0" fmla="*/ 0 w 473055"/>
              <a:gd name="connsiteY0" fmla="*/ 0 h 476250"/>
              <a:gd name="connsiteX1" fmla="*/ 352839 w 473055"/>
              <a:gd name="connsiteY1" fmla="*/ 0 h 476250"/>
              <a:gd name="connsiteX2" fmla="*/ 473055 w 473055"/>
              <a:gd name="connsiteY2" fmla="*/ 238125 h 476250"/>
              <a:gd name="connsiteX3" fmla="*/ 352839 w 473055"/>
              <a:gd name="connsiteY3" fmla="*/ 476250 h 476250"/>
              <a:gd name="connsiteX4" fmla="*/ 0 w 473055"/>
              <a:gd name="connsiteY4" fmla="*/ 476250 h 476250"/>
              <a:gd name="connsiteX0" fmla="*/ 0 w 461590"/>
              <a:gd name="connsiteY0" fmla="*/ 0 h 476250"/>
              <a:gd name="connsiteX1" fmla="*/ 352839 w 461590"/>
              <a:gd name="connsiteY1" fmla="*/ 0 h 476250"/>
              <a:gd name="connsiteX2" fmla="*/ 461590 w 461590"/>
              <a:gd name="connsiteY2" fmla="*/ 238125 h 476250"/>
              <a:gd name="connsiteX3" fmla="*/ 352839 w 461590"/>
              <a:gd name="connsiteY3" fmla="*/ 476250 h 476250"/>
              <a:gd name="connsiteX4" fmla="*/ 0 w 461590"/>
              <a:gd name="connsiteY4" fmla="*/ 476250 h 476250"/>
              <a:gd name="connsiteX0" fmla="*/ 0 w 450403"/>
              <a:gd name="connsiteY0" fmla="*/ 0 h 476250"/>
              <a:gd name="connsiteX1" fmla="*/ 352839 w 450403"/>
              <a:gd name="connsiteY1" fmla="*/ 0 h 476250"/>
              <a:gd name="connsiteX2" fmla="*/ 450403 w 450403"/>
              <a:gd name="connsiteY2" fmla="*/ 238125 h 476250"/>
              <a:gd name="connsiteX3" fmla="*/ 352839 w 450403"/>
              <a:gd name="connsiteY3" fmla="*/ 476250 h 476250"/>
              <a:gd name="connsiteX4" fmla="*/ 0 w 450403"/>
              <a:gd name="connsiteY4" fmla="*/ 476250 h 476250"/>
              <a:gd name="connsiteX0" fmla="*/ 0 w 439487"/>
              <a:gd name="connsiteY0" fmla="*/ 0 h 476250"/>
              <a:gd name="connsiteX1" fmla="*/ 352839 w 439487"/>
              <a:gd name="connsiteY1" fmla="*/ 0 h 476250"/>
              <a:gd name="connsiteX2" fmla="*/ 439487 w 439487"/>
              <a:gd name="connsiteY2" fmla="*/ 238125 h 476250"/>
              <a:gd name="connsiteX3" fmla="*/ 352839 w 439487"/>
              <a:gd name="connsiteY3" fmla="*/ 476250 h 476250"/>
              <a:gd name="connsiteX4" fmla="*/ 0 w 439487"/>
              <a:gd name="connsiteY4" fmla="*/ 476250 h 476250"/>
              <a:gd name="connsiteX0" fmla="*/ 0 w 428836"/>
              <a:gd name="connsiteY0" fmla="*/ 0 h 476250"/>
              <a:gd name="connsiteX1" fmla="*/ 352839 w 428836"/>
              <a:gd name="connsiteY1" fmla="*/ 0 h 476250"/>
              <a:gd name="connsiteX2" fmla="*/ 428836 w 428836"/>
              <a:gd name="connsiteY2" fmla="*/ 238125 h 476250"/>
              <a:gd name="connsiteX3" fmla="*/ 352839 w 428836"/>
              <a:gd name="connsiteY3" fmla="*/ 476250 h 476250"/>
              <a:gd name="connsiteX4" fmla="*/ 0 w 428836"/>
              <a:gd name="connsiteY4" fmla="*/ 476250 h 476250"/>
              <a:gd name="connsiteX0" fmla="*/ 0 w 418443"/>
              <a:gd name="connsiteY0" fmla="*/ 0 h 476250"/>
              <a:gd name="connsiteX1" fmla="*/ 352839 w 418443"/>
              <a:gd name="connsiteY1" fmla="*/ 0 h 476250"/>
              <a:gd name="connsiteX2" fmla="*/ 418443 w 418443"/>
              <a:gd name="connsiteY2" fmla="*/ 238125 h 476250"/>
              <a:gd name="connsiteX3" fmla="*/ 352839 w 418443"/>
              <a:gd name="connsiteY3" fmla="*/ 476250 h 476250"/>
              <a:gd name="connsiteX4" fmla="*/ 0 w 418443"/>
              <a:gd name="connsiteY4" fmla="*/ 476250 h 476250"/>
              <a:gd name="connsiteX0" fmla="*/ 0 w 408302"/>
              <a:gd name="connsiteY0" fmla="*/ 0 h 476250"/>
              <a:gd name="connsiteX1" fmla="*/ 352839 w 408302"/>
              <a:gd name="connsiteY1" fmla="*/ 0 h 476250"/>
              <a:gd name="connsiteX2" fmla="*/ 408302 w 408302"/>
              <a:gd name="connsiteY2" fmla="*/ 238125 h 476250"/>
              <a:gd name="connsiteX3" fmla="*/ 352839 w 408302"/>
              <a:gd name="connsiteY3" fmla="*/ 476250 h 476250"/>
              <a:gd name="connsiteX4" fmla="*/ 0 w 408302"/>
              <a:gd name="connsiteY4" fmla="*/ 476250 h 476250"/>
              <a:gd name="connsiteX0" fmla="*/ 0 w 398406"/>
              <a:gd name="connsiteY0" fmla="*/ 0 h 476250"/>
              <a:gd name="connsiteX1" fmla="*/ 352839 w 398406"/>
              <a:gd name="connsiteY1" fmla="*/ 0 h 476250"/>
              <a:gd name="connsiteX2" fmla="*/ 398406 w 398406"/>
              <a:gd name="connsiteY2" fmla="*/ 238125 h 476250"/>
              <a:gd name="connsiteX3" fmla="*/ 352839 w 398406"/>
              <a:gd name="connsiteY3" fmla="*/ 476250 h 476250"/>
              <a:gd name="connsiteX4" fmla="*/ 0 w 398406"/>
              <a:gd name="connsiteY4" fmla="*/ 476250 h 476250"/>
              <a:gd name="connsiteX0" fmla="*/ 0 w 388750"/>
              <a:gd name="connsiteY0" fmla="*/ 0 h 476250"/>
              <a:gd name="connsiteX1" fmla="*/ 352839 w 388750"/>
              <a:gd name="connsiteY1" fmla="*/ 0 h 476250"/>
              <a:gd name="connsiteX2" fmla="*/ 388750 w 388750"/>
              <a:gd name="connsiteY2" fmla="*/ 238125 h 476250"/>
              <a:gd name="connsiteX3" fmla="*/ 352839 w 388750"/>
              <a:gd name="connsiteY3" fmla="*/ 476250 h 476250"/>
              <a:gd name="connsiteX4" fmla="*/ 0 w 388750"/>
              <a:gd name="connsiteY4" fmla="*/ 476250 h 476250"/>
              <a:gd name="connsiteX0" fmla="*/ 0 w 379328"/>
              <a:gd name="connsiteY0" fmla="*/ 0 h 476250"/>
              <a:gd name="connsiteX1" fmla="*/ 352839 w 379328"/>
              <a:gd name="connsiteY1" fmla="*/ 0 h 476250"/>
              <a:gd name="connsiteX2" fmla="*/ 379328 w 379328"/>
              <a:gd name="connsiteY2" fmla="*/ 238125 h 476250"/>
              <a:gd name="connsiteX3" fmla="*/ 352839 w 379328"/>
              <a:gd name="connsiteY3" fmla="*/ 476250 h 476250"/>
              <a:gd name="connsiteX4" fmla="*/ 0 w 379328"/>
              <a:gd name="connsiteY4" fmla="*/ 476250 h 476250"/>
              <a:gd name="connsiteX0" fmla="*/ 0 w 370135"/>
              <a:gd name="connsiteY0" fmla="*/ 0 h 476250"/>
              <a:gd name="connsiteX1" fmla="*/ 352839 w 370135"/>
              <a:gd name="connsiteY1" fmla="*/ 0 h 476250"/>
              <a:gd name="connsiteX2" fmla="*/ 370135 w 370135"/>
              <a:gd name="connsiteY2" fmla="*/ 238125 h 476250"/>
              <a:gd name="connsiteX3" fmla="*/ 352839 w 370135"/>
              <a:gd name="connsiteY3" fmla="*/ 476250 h 476250"/>
              <a:gd name="connsiteX4" fmla="*/ 0 w 370135"/>
              <a:gd name="connsiteY4" fmla="*/ 476250 h 476250"/>
              <a:gd name="connsiteX0" fmla="*/ 0 w 379106"/>
              <a:gd name="connsiteY0" fmla="*/ 0 h 476250"/>
              <a:gd name="connsiteX1" fmla="*/ 352839 w 379106"/>
              <a:gd name="connsiteY1" fmla="*/ 0 h 476250"/>
              <a:gd name="connsiteX2" fmla="*/ 379106 w 379106"/>
              <a:gd name="connsiteY2" fmla="*/ 238125 h 476250"/>
              <a:gd name="connsiteX3" fmla="*/ 352839 w 379106"/>
              <a:gd name="connsiteY3" fmla="*/ 476250 h 476250"/>
              <a:gd name="connsiteX4" fmla="*/ 0 w 379106"/>
              <a:gd name="connsiteY4" fmla="*/ 476250 h 476250"/>
              <a:gd name="connsiteX0" fmla="*/ 0 w 372437"/>
              <a:gd name="connsiteY0" fmla="*/ 0 h 476250"/>
              <a:gd name="connsiteX1" fmla="*/ 352839 w 372437"/>
              <a:gd name="connsiteY1" fmla="*/ 0 h 476250"/>
              <a:gd name="connsiteX2" fmla="*/ 372437 w 372437"/>
              <a:gd name="connsiteY2" fmla="*/ 238125 h 476250"/>
              <a:gd name="connsiteX3" fmla="*/ 352839 w 372437"/>
              <a:gd name="connsiteY3" fmla="*/ 476250 h 476250"/>
              <a:gd name="connsiteX4" fmla="*/ 0 w 372437"/>
              <a:gd name="connsiteY4" fmla="*/ 476250 h 476250"/>
              <a:gd name="connsiteX0" fmla="*/ 0 w 394035"/>
              <a:gd name="connsiteY0" fmla="*/ 0 h 476250"/>
              <a:gd name="connsiteX1" fmla="*/ 352839 w 394035"/>
              <a:gd name="connsiteY1" fmla="*/ 0 h 476250"/>
              <a:gd name="connsiteX2" fmla="*/ 394035 w 394035"/>
              <a:gd name="connsiteY2" fmla="*/ 238125 h 476250"/>
              <a:gd name="connsiteX3" fmla="*/ 352839 w 394035"/>
              <a:gd name="connsiteY3" fmla="*/ 476250 h 476250"/>
              <a:gd name="connsiteX4" fmla="*/ 0 w 394035"/>
              <a:gd name="connsiteY4" fmla="*/ 476250 h 476250"/>
              <a:gd name="connsiteX0" fmla="*/ 0 w 416885"/>
              <a:gd name="connsiteY0" fmla="*/ 0 h 476250"/>
              <a:gd name="connsiteX1" fmla="*/ 352839 w 416885"/>
              <a:gd name="connsiteY1" fmla="*/ 0 h 476250"/>
              <a:gd name="connsiteX2" fmla="*/ 416885 w 416885"/>
              <a:gd name="connsiteY2" fmla="*/ 238125 h 476250"/>
              <a:gd name="connsiteX3" fmla="*/ 352839 w 416885"/>
              <a:gd name="connsiteY3" fmla="*/ 476250 h 476250"/>
              <a:gd name="connsiteX4" fmla="*/ 0 w 41688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885" h="476250">
                <a:moveTo>
                  <a:pt x="0" y="0"/>
                </a:moveTo>
                <a:lnTo>
                  <a:pt x="352839" y="0"/>
                </a:lnTo>
                <a:lnTo>
                  <a:pt x="416885" y="238125"/>
                </a:lnTo>
                <a:lnTo>
                  <a:pt x="352839" y="476250"/>
                </a:lnTo>
                <a:lnTo>
                  <a:pt x="0" y="476250"/>
                </a:lnTo>
              </a:path>
            </a:pathLst>
          </a:custGeom>
          <a:noFill/>
          <a:ln w="12700">
            <a:solidFill>
              <a:schemeClr val="accent2"/>
            </a:solidFill>
          </a:ln>
          <a:effectLst/>
        </p:spPr>
        <p:style>
          <a:lnRef idx="1">
            <a:schemeClr val="accent1"/>
          </a:lnRef>
          <a:fillRef idx="0">
            <a:schemeClr val="accent1"/>
          </a:fillRef>
          <a:effectRef idx="0">
            <a:schemeClr val="accent1"/>
          </a:effectRef>
          <a:fontRef idx="minor">
            <a:schemeClr val="tx1"/>
          </a:fontRef>
        </p:style>
        <p:txBody>
          <a:bodyPr lIns="72000" tIns="0" rIns="0" bIns="0" rtlCol="0" anchor="ctr"/>
          <a:lstStyle/>
          <a:p>
            <a:pPr>
              <a:lnSpc>
                <a:spcPct val="90000"/>
              </a:lnSpc>
            </a:pPr>
            <a:r>
              <a:rPr lang="en-US" sz="761" dirty="0">
                <a:latin typeface="Arial" panose="020B0604020202020204" pitchFamily="34" charset="0"/>
              </a:rPr>
              <a:t>E-Commerce</a:t>
            </a:r>
          </a:p>
        </p:txBody>
      </p:sp>
      <p:sp>
        <p:nvSpPr>
          <p:cNvPr id="156" name="RbLeanShape Arrow Option 1 9">
            <a:extLst>
              <a:ext uri="{FF2B5EF4-FFF2-40B4-BE49-F238E27FC236}">
                <a16:creationId xmlns:a16="http://schemas.microsoft.com/office/drawing/2014/main" id="{94088CE6-6181-4C7D-8CBE-4B358206B0BE}"/>
              </a:ext>
            </a:extLst>
          </p:cNvPr>
          <p:cNvSpPr>
            <a:spLocks/>
          </p:cNvSpPr>
          <p:nvPr/>
        </p:nvSpPr>
        <p:spPr>
          <a:xfrm>
            <a:off x="3769751" y="3202303"/>
            <a:ext cx="1244296" cy="183521"/>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619610"/>
              <a:gd name="connsiteY0" fmla="*/ 0 h 476250"/>
              <a:gd name="connsiteX1" fmla="*/ 352839 w 619610"/>
              <a:gd name="connsiteY1" fmla="*/ 0 h 476250"/>
              <a:gd name="connsiteX2" fmla="*/ 619610 w 619610"/>
              <a:gd name="connsiteY2" fmla="*/ 238125 h 476250"/>
              <a:gd name="connsiteX3" fmla="*/ 352839 w 619610"/>
              <a:gd name="connsiteY3" fmla="*/ 476250 h 476250"/>
              <a:gd name="connsiteX4" fmla="*/ 0 w 619610"/>
              <a:gd name="connsiteY4" fmla="*/ 476250 h 476250"/>
              <a:gd name="connsiteX0" fmla="*/ 0 w 604593"/>
              <a:gd name="connsiteY0" fmla="*/ 0 h 476250"/>
              <a:gd name="connsiteX1" fmla="*/ 352839 w 604593"/>
              <a:gd name="connsiteY1" fmla="*/ 0 h 476250"/>
              <a:gd name="connsiteX2" fmla="*/ 604593 w 604593"/>
              <a:gd name="connsiteY2" fmla="*/ 238125 h 476250"/>
              <a:gd name="connsiteX3" fmla="*/ 352839 w 604593"/>
              <a:gd name="connsiteY3" fmla="*/ 476250 h 476250"/>
              <a:gd name="connsiteX4" fmla="*/ 0 w 604593"/>
              <a:gd name="connsiteY4" fmla="*/ 476250 h 476250"/>
              <a:gd name="connsiteX0" fmla="*/ 0 w 589940"/>
              <a:gd name="connsiteY0" fmla="*/ 0 h 476250"/>
              <a:gd name="connsiteX1" fmla="*/ 352839 w 589940"/>
              <a:gd name="connsiteY1" fmla="*/ 0 h 476250"/>
              <a:gd name="connsiteX2" fmla="*/ 589940 w 589940"/>
              <a:gd name="connsiteY2" fmla="*/ 238125 h 476250"/>
              <a:gd name="connsiteX3" fmla="*/ 352839 w 589940"/>
              <a:gd name="connsiteY3" fmla="*/ 476250 h 476250"/>
              <a:gd name="connsiteX4" fmla="*/ 0 w 589940"/>
              <a:gd name="connsiteY4" fmla="*/ 476250 h 476250"/>
              <a:gd name="connsiteX0" fmla="*/ 0 w 575642"/>
              <a:gd name="connsiteY0" fmla="*/ 0 h 476250"/>
              <a:gd name="connsiteX1" fmla="*/ 352839 w 575642"/>
              <a:gd name="connsiteY1" fmla="*/ 0 h 476250"/>
              <a:gd name="connsiteX2" fmla="*/ 575642 w 575642"/>
              <a:gd name="connsiteY2" fmla="*/ 238125 h 476250"/>
              <a:gd name="connsiteX3" fmla="*/ 352839 w 575642"/>
              <a:gd name="connsiteY3" fmla="*/ 476250 h 476250"/>
              <a:gd name="connsiteX4" fmla="*/ 0 w 575642"/>
              <a:gd name="connsiteY4" fmla="*/ 476250 h 476250"/>
              <a:gd name="connsiteX0" fmla="*/ 0 w 561691"/>
              <a:gd name="connsiteY0" fmla="*/ 0 h 476250"/>
              <a:gd name="connsiteX1" fmla="*/ 352839 w 561691"/>
              <a:gd name="connsiteY1" fmla="*/ 0 h 476250"/>
              <a:gd name="connsiteX2" fmla="*/ 561691 w 561691"/>
              <a:gd name="connsiteY2" fmla="*/ 238125 h 476250"/>
              <a:gd name="connsiteX3" fmla="*/ 352839 w 561691"/>
              <a:gd name="connsiteY3" fmla="*/ 476250 h 476250"/>
              <a:gd name="connsiteX4" fmla="*/ 0 w 561691"/>
              <a:gd name="connsiteY4" fmla="*/ 476250 h 476250"/>
              <a:gd name="connsiteX0" fmla="*/ 0 w 548078"/>
              <a:gd name="connsiteY0" fmla="*/ 0 h 476250"/>
              <a:gd name="connsiteX1" fmla="*/ 352839 w 548078"/>
              <a:gd name="connsiteY1" fmla="*/ 0 h 476250"/>
              <a:gd name="connsiteX2" fmla="*/ 548078 w 548078"/>
              <a:gd name="connsiteY2" fmla="*/ 238125 h 476250"/>
              <a:gd name="connsiteX3" fmla="*/ 352839 w 548078"/>
              <a:gd name="connsiteY3" fmla="*/ 476250 h 476250"/>
              <a:gd name="connsiteX4" fmla="*/ 0 w 548078"/>
              <a:gd name="connsiteY4" fmla="*/ 476250 h 476250"/>
              <a:gd name="connsiteX0" fmla="*/ 0 w 534795"/>
              <a:gd name="connsiteY0" fmla="*/ 0 h 476250"/>
              <a:gd name="connsiteX1" fmla="*/ 352839 w 534795"/>
              <a:gd name="connsiteY1" fmla="*/ 0 h 476250"/>
              <a:gd name="connsiteX2" fmla="*/ 534795 w 534795"/>
              <a:gd name="connsiteY2" fmla="*/ 238125 h 476250"/>
              <a:gd name="connsiteX3" fmla="*/ 352839 w 534795"/>
              <a:gd name="connsiteY3" fmla="*/ 476250 h 476250"/>
              <a:gd name="connsiteX4" fmla="*/ 0 w 534795"/>
              <a:gd name="connsiteY4" fmla="*/ 476250 h 476250"/>
              <a:gd name="connsiteX0" fmla="*/ 0 w 521834"/>
              <a:gd name="connsiteY0" fmla="*/ 0 h 476250"/>
              <a:gd name="connsiteX1" fmla="*/ 352839 w 521834"/>
              <a:gd name="connsiteY1" fmla="*/ 0 h 476250"/>
              <a:gd name="connsiteX2" fmla="*/ 521834 w 521834"/>
              <a:gd name="connsiteY2" fmla="*/ 238125 h 476250"/>
              <a:gd name="connsiteX3" fmla="*/ 352839 w 521834"/>
              <a:gd name="connsiteY3" fmla="*/ 476250 h 476250"/>
              <a:gd name="connsiteX4" fmla="*/ 0 w 521834"/>
              <a:gd name="connsiteY4" fmla="*/ 476250 h 476250"/>
              <a:gd name="connsiteX0" fmla="*/ 0 w 509187"/>
              <a:gd name="connsiteY0" fmla="*/ 0 h 476250"/>
              <a:gd name="connsiteX1" fmla="*/ 352839 w 509187"/>
              <a:gd name="connsiteY1" fmla="*/ 0 h 476250"/>
              <a:gd name="connsiteX2" fmla="*/ 509187 w 509187"/>
              <a:gd name="connsiteY2" fmla="*/ 238125 h 476250"/>
              <a:gd name="connsiteX3" fmla="*/ 352839 w 509187"/>
              <a:gd name="connsiteY3" fmla="*/ 476250 h 476250"/>
              <a:gd name="connsiteX4" fmla="*/ 0 w 509187"/>
              <a:gd name="connsiteY4" fmla="*/ 476250 h 476250"/>
              <a:gd name="connsiteX0" fmla="*/ 0 w 496846"/>
              <a:gd name="connsiteY0" fmla="*/ 0 h 476250"/>
              <a:gd name="connsiteX1" fmla="*/ 352839 w 496846"/>
              <a:gd name="connsiteY1" fmla="*/ 0 h 476250"/>
              <a:gd name="connsiteX2" fmla="*/ 496846 w 496846"/>
              <a:gd name="connsiteY2" fmla="*/ 238125 h 476250"/>
              <a:gd name="connsiteX3" fmla="*/ 352839 w 496846"/>
              <a:gd name="connsiteY3" fmla="*/ 476250 h 476250"/>
              <a:gd name="connsiteX4" fmla="*/ 0 w 496846"/>
              <a:gd name="connsiteY4" fmla="*/ 476250 h 476250"/>
              <a:gd name="connsiteX0" fmla="*/ 0 w 484805"/>
              <a:gd name="connsiteY0" fmla="*/ 0 h 476250"/>
              <a:gd name="connsiteX1" fmla="*/ 352839 w 484805"/>
              <a:gd name="connsiteY1" fmla="*/ 0 h 476250"/>
              <a:gd name="connsiteX2" fmla="*/ 484805 w 484805"/>
              <a:gd name="connsiteY2" fmla="*/ 238125 h 476250"/>
              <a:gd name="connsiteX3" fmla="*/ 352839 w 484805"/>
              <a:gd name="connsiteY3" fmla="*/ 476250 h 476250"/>
              <a:gd name="connsiteX4" fmla="*/ 0 w 484805"/>
              <a:gd name="connsiteY4" fmla="*/ 476250 h 476250"/>
              <a:gd name="connsiteX0" fmla="*/ 0 w 473055"/>
              <a:gd name="connsiteY0" fmla="*/ 0 h 476250"/>
              <a:gd name="connsiteX1" fmla="*/ 352839 w 473055"/>
              <a:gd name="connsiteY1" fmla="*/ 0 h 476250"/>
              <a:gd name="connsiteX2" fmla="*/ 473055 w 473055"/>
              <a:gd name="connsiteY2" fmla="*/ 238125 h 476250"/>
              <a:gd name="connsiteX3" fmla="*/ 352839 w 473055"/>
              <a:gd name="connsiteY3" fmla="*/ 476250 h 476250"/>
              <a:gd name="connsiteX4" fmla="*/ 0 w 473055"/>
              <a:gd name="connsiteY4" fmla="*/ 476250 h 476250"/>
              <a:gd name="connsiteX0" fmla="*/ 0 w 461590"/>
              <a:gd name="connsiteY0" fmla="*/ 0 h 476250"/>
              <a:gd name="connsiteX1" fmla="*/ 352839 w 461590"/>
              <a:gd name="connsiteY1" fmla="*/ 0 h 476250"/>
              <a:gd name="connsiteX2" fmla="*/ 461590 w 461590"/>
              <a:gd name="connsiteY2" fmla="*/ 238125 h 476250"/>
              <a:gd name="connsiteX3" fmla="*/ 352839 w 461590"/>
              <a:gd name="connsiteY3" fmla="*/ 476250 h 476250"/>
              <a:gd name="connsiteX4" fmla="*/ 0 w 461590"/>
              <a:gd name="connsiteY4" fmla="*/ 476250 h 476250"/>
              <a:gd name="connsiteX0" fmla="*/ 0 w 450403"/>
              <a:gd name="connsiteY0" fmla="*/ 0 h 476250"/>
              <a:gd name="connsiteX1" fmla="*/ 352839 w 450403"/>
              <a:gd name="connsiteY1" fmla="*/ 0 h 476250"/>
              <a:gd name="connsiteX2" fmla="*/ 450403 w 450403"/>
              <a:gd name="connsiteY2" fmla="*/ 238125 h 476250"/>
              <a:gd name="connsiteX3" fmla="*/ 352839 w 450403"/>
              <a:gd name="connsiteY3" fmla="*/ 476250 h 476250"/>
              <a:gd name="connsiteX4" fmla="*/ 0 w 450403"/>
              <a:gd name="connsiteY4" fmla="*/ 476250 h 476250"/>
              <a:gd name="connsiteX0" fmla="*/ 0 w 439487"/>
              <a:gd name="connsiteY0" fmla="*/ 0 h 476250"/>
              <a:gd name="connsiteX1" fmla="*/ 352839 w 439487"/>
              <a:gd name="connsiteY1" fmla="*/ 0 h 476250"/>
              <a:gd name="connsiteX2" fmla="*/ 439487 w 439487"/>
              <a:gd name="connsiteY2" fmla="*/ 238125 h 476250"/>
              <a:gd name="connsiteX3" fmla="*/ 352839 w 439487"/>
              <a:gd name="connsiteY3" fmla="*/ 476250 h 476250"/>
              <a:gd name="connsiteX4" fmla="*/ 0 w 439487"/>
              <a:gd name="connsiteY4" fmla="*/ 476250 h 476250"/>
              <a:gd name="connsiteX0" fmla="*/ 0 w 428836"/>
              <a:gd name="connsiteY0" fmla="*/ 0 h 476250"/>
              <a:gd name="connsiteX1" fmla="*/ 352839 w 428836"/>
              <a:gd name="connsiteY1" fmla="*/ 0 h 476250"/>
              <a:gd name="connsiteX2" fmla="*/ 428836 w 428836"/>
              <a:gd name="connsiteY2" fmla="*/ 238125 h 476250"/>
              <a:gd name="connsiteX3" fmla="*/ 352839 w 428836"/>
              <a:gd name="connsiteY3" fmla="*/ 476250 h 476250"/>
              <a:gd name="connsiteX4" fmla="*/ 0 w 428836"/>
              <a:gd name="connsiteY4" fmla="*/ 476250 h 476250"/>
              <a:gd name="connsiteX0" fmla="*/ 0 w 418443"/>
              <a:gd name="connsiteY0" fmla="*/ 0 h 476250"/>
              <a:gd name="connsiteX1" fmla="*/ 352839 w 418443"/>
              <a:gd name="connsiteY1" fmla="*/ 0 h 476250"/>
              <a:gd name="connsiteX2" fmla="*/ 418443 w 418443"/>
              <a:gd name="connsiteY2" fmla="*/ 238125 h 476250"/>
              <a:gd name="connsiteX3" fmla="*/ 352839 w 418443"/>
              <a:gd name="connsiteY3" fmla="*/ 476250 h 476250"/>
              <a:gd name="connsiteX4" fmla="*/ 0 w 418443"/>
              <a:gd name="connsiteY4" fmla="*/ 476250 h 476250"/>
              <a:gd name="connsiteX0" fmla="*/ 0 w 408302"/>
              <a:gd name="connsiteY0" fmla="*/ 0 h 476250"/>
              <a:gd name="connsiteX1" fmla="*/ 352839 w 408302"/>
              <a:gd name="connsiteY1" fmla="*/ 0 h 476250"/>
              <a:gd name="connsiteX2" fmla="*/ 408302 w 408302"/>
              <a:gd name="connsiteY2" fmla="*/ 238125 h 476250"/>
              <a:gd name="connsiteX3" fmla="*/ 352839 w 408302"/>
              <a:gd name="connsiteY3" fmla="*/ 476250 h 476250"/>
              <a:gd name="connsiteX4" fmla="*/ 0 w 408302"/>
              <a:gd name="connsiteY4" fmla="*/ 476250 h 476250"/>
              <a:gd name="connsiteX0" fmla="*/ 0 w 398406"/>
              <a:gd name="connsiteY0" fmla="*/ 0 h 476250"/>
              <a:gd name="connsiteX1" fmla="*/ 352839 w 398406"/>
              <a:gd name="connsiteY1" fmla="*/ 0 h 476250"/>
              <a:gd name="connsiteX2" fmla="*/ 398406 w 398406"/>
              <a:gd name="connsiteY2" fmla="*/ 238125 h 476250"/>
              <a:gd name="connsiteX3" fmla="*/ 352839 w 398406"/>
              <a:gd name="connsiteY3" fmla="*/ 476250 h 476250"/>
              <a:gd name="connsiteX4" fmla="*/ 0 w 398406"/>
              <a:gd name="connsiteY4" fmla="*/ 476250 h 476250"/>
              <a:gd name="connsiteX0" fmla="*/ 0 w 388750"/>
              <a:gd name="connsiteY0" fmla="*/ 0 h 476250"/>
              <a:gd name="connsiteX1" fmla="*/ 352839 w 388750"/>
              <a:gd name="connsiteY1" fmla="*/ 0 h 476250"/>
              <a:gd name="connsiteX2" fmla="*/ 388750 w 388750"/>
              <a:gd name="connsiteY2" fmla="*/ 238125 h 476250"/>
              <a:gd name="connsiteX3" fmla="*/ 352839 w 388750"/>
              <a:gd name="connsiteY3" fmla="*/ 476250 h 476250"/>
              <a:gd name="connsiteX4" fmla="*/ 0 w 388750"/>
              <a:gd name="connsiteY4" fmla="*/ 476250 h 476250"/>
              <a:gd name="connsiteX0" fmla="*/ 0 w 379328"/>
              <a:gd name="connsiteY0" fmla="*/ 0 h 476250"/>
              <a:gd name="connsiteX1" fmla="*/ 352839 w 379328"/>
              <a:gd name="connsiteY1" fmla="*/ 0 h 476250"/>
              <a:gd name="connsiteX2" fmla="*/ 379328 w 379328"/>
              <a:gd name="connsiteY2" fmla="*/ 238125 h 476250"/>
              <a:gd name="connsiteX3" fmla="*/ 352839 w 379328"/>
              <a:gd name="connsiteY3" fmla="*/ 476250 h 476250"/>
              <a:gd name="connsiteX4" fmla="*/ 0 w 379328"/>
              <a:gd name="connsiteY4" fmla="*/ 476250 h 476250"/>
              <a:gd name="connsiteX0" fmla="*/ 0 w 370135"/>
              <a:gd name="connsiteY0" fmla="*/ 0 h 476250"/>
              <a:gd name="connsiteX1" fmla="*/ 352839 w 370135"/>
              <a:gd name="connsiteY1" fmla="*/ 0 h 476250"/>
              <a:gd name="connsiteX2" fmla="*/ 370135 w 370135"/>
              <a:gd name="connsiteY2" fmla="*/ 238125 h 476250"/>
              <a:gd name="connsiteX3" fmla="*/ 352839 w 370135"/>
              <a:gd name="connsiteY3" fmla="*/ 476250 h 476250"/>
              <a:gd name="connsiteX4" fmla="*/ 0 w 370135"/>
              <a:gd name="connsiteY4" fmla="*/ 476250 h 476250"/>
              <a:gd name="connsiteX0" fmla="*/ 0 w 379106"/>
              <a:gd name="connsiteY0" fmla="*/ 0 h 476250"/>
              <a:gd name="connsiteX1" fmla="*/ 352839 w 379106"/>
              <a:gd name="connsiteY1" fmla="*/ 0 h 476250"/>
              <a:gd name="connsiteX2" fmla="*/ 379106 w 379106"/>
              <a:gd name="connsiteY2" fmla="*/ 238125 h 476250"/>
              <a:gd name="connsiteX3" fmla="*/ 352839 w 379106"/>
              <a:gd name="connsiteY3" fmla="*/ 476250 h 476250"/>
              <a:gd name="connsiteX4" fmla="*/ 0 w 379106"/>
              <a:gd name="connsiteY4" fmla="*/ 476250 h 476250"/>
              <a:gd name="connsiteX0" fmla="*/ 0 w 372437"/>
              <a:gd name="connsiteY0" fmla="*/ 0 h 476250"/>
              <a:gd name="connsiteX1" fmla="*/ 352839 w 372437"/>
              <a:gd name="connsiteY1" fmla="*/ 0 h 476250"/>
              <a:gd name="connsiteX2" fmla="*/ 372437 w 372437"/>
              <a:gd name="connsiteY2" fmla="*/ 238125 h 476250"/>
              <a:gd name="connsiteX3" fmla="*/ 352839 w 372437"/>
              <a:gd name="connsiteY3" fmla="*/ 476250 h 476250"/>
              <a:gd name="connsiteX4" fmla="*/ 0 w 372437"/>
              <a:gd name="connsiteY4" fmla="*/ 476250 h 476250"/>
              <a:gd name="connsiteX0" fmla="*/ 0 w 367802"/>
              <a:gd name="connsiteY0" fmla="*/ 0 h 476250"/>
              <a:gd name="connsiteX1" fmla="*/ 352839 w 367802"/>
              <a:gd name="connsiteY1" fmla="*/ 0 h 476250"/>
              <a:gd name="connsiteX2" fmla="*/ 367802 w 367802"/>
              <a:gd name="connsiteY2" fmla="*/ 238125 h 476250"/>
              <a:gd name="connsiteX3" fmla="*/ 352839 w 367802"/>
              <a:gd name="connsiteY3" fmla="*/ 476250 h 476250"/>
              <a:gd name="connsiteX4" fmla="*/ 0 w 367802"/>
              <a:gd name="connsiteY4" fmla="*/ 476250 h 476250"/>
              <a:gd name="connsiteX0" fmla="*/ 0 w 376907"/>
              <a:gd name="connsiteY0" fmla="*/ 0 h 476250"/>
              <a:gd name="connsiteX1" fmla="*/ 352839 w 376907"/>
              <a:gd name="connsiteY1" fmla="*/ 0 h 476250"/>
              <a:gd name="connsiteX2" fmla="*/ 376907 w 376907"/>
              <a:gd name="connsiteY2" fmla="*/ 238125 h 476250"/>
              <a:gd name="connsiteX3" fmla="*/ 352839 w 376907"/>
              <a:gd name="connsiteY3" fmla="*/ 476250 h 476250"/>
              <a:gd name="connsiteX4" fmla="*/ 0 w 376907"/>
              <a:gd name="connsiteY4" fmla="*/ 476250 h 476250"/>
              <a:gd name="connsiteX0" fmla="*/ 0 w 386238"/>
              <a:gd name="connsiteY0" fmla="*/ 0 h 476250"/>
              <a:gd name="connsiteX1" fmla="*/ 352839 w 386238"/>
              <a:gd name="connsiteY1" fmla="*/ 0 h 476250"/>
              <a:gd name="connsiteX2" fmla="*/ 386238 w 386238"/>
              <a:gd name="connsiteY2" fmla="*/ 238125 h 476250"/>
              <a:gd name="connsiteX3" fmla="*/ 352839 w 386238"/>
              <a:gd name="connsiteY3" fmla="*/ 476250 h 476250"/>
              <a:gd name="connsiteX4" fmla="*/ 0 w 386238"/>
              <a:gd name="connsiteY4" fmla="*/ 476250 h 476250"/>
              <a:gd name="connsiteX0" fmla="*/ 0 w 376676"/>
              <a:gd name="connsiteY0" fmla="*/ 0 h 476250"/>
              <a:gd name="connsiteX1" fmla="*/ 352839 w 376676"/>
              <a:gd name="connsiteY1" fmla="*/ 0 h 476250"/>
              <a:gd name="connsiteX2" fmla="*/ 376676 w 376676"/>
              <a:gd name="connsiteY2" fmla="*/ 238125 h 476250"/>
              <a:gd name="connsiteX3" fmla="*/ 352839 w 376676"/>
              <a:gd name="connsiteY3" fmla="*/ 476250 h 476250"/>
              <a:gd name="connsiteX4" fmla="*/ 0 w 376676"/>
              <a:gd name="connsiteY4" fmla="*/ 476250 h 476250"/>
              <a:gd name="connsiteX0" fmla="*/ 0 w 391591"/>
              <a:gd name="connsiteY0" fmla="*/ 0 h 476250"/>
              <a:gd name="connsiteX1" fmla="*/ 352839 w 391591"/>
              <a:gd name="connsiteY1" fmla="*/ 0 h 476250"/>
              <a:gd name="connsiteX2" fmla="*/ 391591 w 391591"/>
              <a:gd name="connsiteY2" fmla="*/ 238125 h 476250"/>
              <a:gd name="connsiteX3" fmla="*/ 352839 w 391591"/>
              <a:gd name="connsiteY3" fmla="*/ 476250 h 476250"/>
              <a:gd name="connsiteX4" fmla="*/ 0 w 391591"/>
              <a:gd name="connsiteY4" fmla="*/ 476250 h 476250"/>
              <a:gd name="connsiteX0" fmla="*/ 0 w 379145"/>
              <a:gd name="connsiteY0" fmla="*/ 0 h 476250"/>
              <a:gd name="connsiteX1" fmla="*/ 352839 w 379145"/>
              <a:gd name="connsiteY1" fmla="*/ 0 h 476250"/>
              <a:gd name="connsiteX2" fmla="*/ 379145 w 379145"/>
              <a:gd name="connsiteY2" fmla="*/ 238126 h 476250"/>
              <a:gd name="connsiteX3" fmla="*/ 352839 w 379145"/>
              <a:gd name="connsiteY3" fmla="*/ 476250 h 476250"/>
              <a:gd name="connsiteX4" fmla="*/ 0 w 379145"/>
              <a:gd name="connsiteY4" fmla="*/ 476250 h 476250"/>
              <a:gd name="connsiteX0" fmla="*/ 0 w 367094"/>
              <a:gd name="connsiteY0" fmla="*/ 0 h 476250"/>
              <a:gd name="connsiteX1" fmla="*/ 352839 w 367094"/>
              <a:gd name="connsiteY1" fmla="*/ 0 h 476250"/>
              <a:gd name="connsiteX2" fmla="*/ 367094 w 367094"/>
              <a:gd name="connsiteY2" fmla="*/ 238126 h 476250"/>
              <a:gd name="connsiteX3" fmla="*/ 352839 w 367094"/>
              <a:gd name="connsiteY3" fmla="*/ 476250 h 476250"/>
              <a:gd name="connsiteX4" fmla="*/ 0 w 367094"/>
              <a:gd name="connsiteY4" fmla="*/ 476250 h 476250"/>
              <a:gd name="connsiteX0" fmla="*/ 0 w 378762"/>
              <a:gd name="connsiteY0" fmla="*/ 0 h 476250"/>
              <a:gd name="connsiteX1" fmla="*/ 352839 w 378762"/>
              <a:gd name="connsiteY1" fmla="*/ 0 h 476250"/>
              <a:gd name="connsiteX2" fmla="*/ 378762 w 378762"/>
              <a:gd name="connsiteY2" fmla="*/ 238126 h 476250"/>
              <a:gd name="connsiteX3" fmla="*/ 352839 w 378762"/>
              <a:gd name="connsiteY3" fmla="*/ 476250 h 476250"/>
              <a:gd name="connsiteX4" fmla="*/ 0 w 378762"/>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62" h="476250">
                <a:moveTo>
                  <a:pt x="0" y="0"/>
                </a:moveTo>
                <a:lnTo>
                  <a:pt x="352839" y="0"/>
                </a:lnTo>
                <a:lnTo>
                  <a:pt x="378762" y="238126"/>
                </a:lnTo>
                <a:lnTo>
                  <a:pt x="352839" y="476250"/>
                </a:lnTo>
                <a:lnTo>
                  <a:pt x="0" y="476250"/>
                </a:lnTo>
              </a:path>
            </a:pathLst>
          </a:custGeom>
          <a:noFill/>
          <a:ln w="12700">
            <a:solidFill>
              <a:schemeClr val="accent2"/>
            </a:solidFill>
          </a:ln>
          <a:effectLst/>
        </p:spPr>
        <p:style>
          <a:lnRef idx="1">
            <a:schemeClr val="accent1"/>
          </a:lnRef>
          <a:fillRef idx="0">
            <a:schemeClr val="accent1"/>
          </a:fillRef>
          <a:effectRef idx="0">
            <a:schemeClr val="accent1"/>
          </a:effectRef>
          <a:fontRef idx="minor">
            <a:schemeClr val="tx1"/>
          </a:fontRef>
        </p:style>
        <p:txBody>
          <a:bodyPr lIns="72000" tIns="0" rIns="0" bIns="0" rtlCol="0" anchor="ctr"/>
          <a:lstStyle/>
          <a:p>
            <a:pPr>
              <a:lnSpc>
                <a:spcPct val="90000"/>
              </a:lnSpc>
            </a:pPr>
            <a:r>
              <a:rPr lang="en-US" sz="761" dirty="0">
                <a:latin typeface="Arial" panose="020B0604020202020204" pitchFamily="34" charset="0"/>
              </a:rPr>
              <a:t>Travel</a:t>
            </a:r>
          </a:p>
        </p:txBody>
      </p:sp>
      <p:sp>
        <p:nvSpPr>
          <p:cNvPr id="159" name="RbLeanShape Arrow Option 1 9">
            <a:extLst>
              <a:ext uri="{FF2B5EF4-FFF2-40B4-BE49-F238E27FC236}">
                <a16:creationId xmlns:a16="http://schemas.microsoft.com/office/drawing/2014/main" id="{B72396B9-27AF-4B68-AA4C-55C681BFE126}"/>
              </a:ext>
            </a:extLst>
          </p:cNvPr>
          <p:cNvSpPr>
            <a:spLocks/>
          </p:cNvSpPr>
          <p:nvPr/>
        </p:nvSpPr>
        <p:spPr>
          <a:xfrm>
            <a:off x="3769751" y="2942473"/>
            <a:ext cx="1244296" cy="183521"/>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619610"/>
              <a:gd name="connsiteY0" fmla="*/ 0 h 476250"/>
              <a:gd name="connsiteX1" fmla="*/ 352839 w 619610"/>
              <a:gd name="connsiteY1" fmla="*/ 0 h 476250"/>
              <a:gd name="connsiteX2" fmla="*/ 619610 w 619610"/>
              <a:gd name="connsiteY2" fmla="*/ 238125 h 476250"/>
              <a:gd name="connsiteX3" fmla="*/ 352839 w 619610"/>
              <a:gd name="connsiteY3" fmla="*/ 476250 h 476250"/>
              <a:gd name="connsiteX4" fmla="*/ 0 w 619610"/>
              <a:gd name="connsiteY4" fmla="*/ 476250 h 476250"/>
              <a:gd name="connsiteX0" fmla="*/ 0 w 604593"/>
              <a:gd name="connsiteY0" fmla="*/ 0 h 476250"/>
              <a:gd name="connsiteX1" fmla="*/ 352839 w 604593"/>
              <a:gd name="connsiteY1" fmla="*/ 0 h 476250"/>
              <a:gd name="connsiteX2" fmla="*/ 604593 w 604593"/>
              <a:gd name="connsiteY2" fmla="*/ 238125 h 476250"/>
              <a:gd name="connsiteX3" fmla="*/ 352839 w 604593"/>
              <a:gd name="connsiteY3" fmla="*/ 476250 h 476250"/>
              <a:gd name="connsiteX4" fmla="*/ 0 w 604593"/>
              <a:gd name="connsiteY4" fmla="*/ 476250 h 476250"/>
              <a:gd name="connsiteX0" fmla="*/ 0 w 589940"/>
              <a:gd name="connsiteY0" fmla="*/ 0 h 476250"/>
              <a:gd name="connsiteX1" fmla="*/ 352839 w 589940"/>
              <a:gd name="connsiteY1" fmla="*/ 0 h 476250"/>
              <a:gd name="connsiteX2" fmla="*/ 589940 w 589940"/>
              <a:gd name="connsiteY2" fmla="*/ 238125 h 476250"/>
              <a:gd name="connsiteX3" fmla="*/ 352839 w 589940"/>
              <a:gd name="connsiteY3" fmla="*/ 476250 h 476250"/>
              <a:gd name="connsiteX4" fmla="*/ 0 w 589940"/>
              <a:gd name="connsiteY4" fmla="*/ 476250 h 476250"/>
              <a:gd name="connsiteX0" fmla="*/ 0 w 575642"/>
              <a:gd name="connsiteY0" fmla="*/ 0 h 476250"/>
              <a:gd name="connsiteX1" fmla="*/ 352839 w 575642"/>
              <a:gd name="connsiteY1" fmla="*/ 0 h 476250"/>
              <a:gd name="connsiteX2" fmla="*/ 575642 w 575642"/>
              <a:gd name="connsiteY2" fmla="*/ 238125 h 476250"/>
              <a:gd name="connsiteX3" fmla="*/ 352839 w 575642"/>
              <a:gd name="connsiteY3" fmla="*/ 476250 h 476250"/>
              <a:gd name="connsiteX4" fmla="*/ 0 w 575642"/>
              <a:gd name="connsiteY4" fmla="*/ 476250 h 476250"/>
              <a:gd name="connsiteX0" fmla="*/ 0 w 561691"/>
              <a:gd name="connsiteY0" fmla="*/ 0 h 476250"/>
              <a:gd name="connsiteX1" fmla="*/ 352839 w 561691"/>
              <a:gd name="connsiteY1" fmla="*/ 0 h 476250"/>
              <a:gd name="connsiteX2" fmla="*/ 561691 w 561691"/>
              <a:gd name="connsiteY2" fmla="*/ 238125 h 476250"/>
              <a:gd name="connsiteX3" fmla="*/ 352839 w 561691"/>
              <a:gd name="connsiteY3" fmla="*/ 476250 h 476250"/>
              <a:gd name="connsiteX4" fmla="*/ 0 w 561691"/>
              <a:gd name="connsiteY4" fmla="*/ 476250 h 476250"/>
              <a:gd name="connsiteX0" fmla="*/ 0 w 548078"/>
              <a:gd name="connsiteY0" fmla="*/ 0 h 476250"/>
              <a:gd name="connsiteX1" fmla="*/ 352839 w 548078"/>
              <a:gd name="connsiteY1" fmla="*/ 0 h 476250"/>
              <a:gd name="connsiteX2" fmla="*/ 548078 w 548078"/>
              <a:gd name="connsiteY2" fmla="*/ 238125 h 476250"/>
              <a:gd name="connsiteX3" fmla="*/ 352839 w 548078"/>
              <a:gd name="connsiteY3" fmla="*/ 476250 h 476250"/>
              <a:gd name="connsiteX4" fmla="*/ 0 w 548078"/>
              <a:gd name="connsiteY4" fmla="*/ 476250 h 476250"/>
              <a:gd name="connsiteX0" fmla="*/ 0 w 534795"/>
              <a:gd name="connsiteY0" fmla="*/ 0 h 476250"/>
              <a:gd name="connsiteX1" fmla="*/ 352839 w 534795"/>
              <a:gd name="connsiteY1" fmla="*/ 0 h 476250"/>
              <a:gd name="connsiteX2" fmla="*/ 534795 w 534795"/>
              <a:gd name="connsiteY2" fmla="*/ 238125 h 476250"/>
              <a:gd name="connsiteX3" fmla="*/ 352839 w 534795"/>
              <a:gd name="connsiteY3" fmla="*/ 476250 h 476250"/>
              <a:gd name="connsiteX4" fmla="*/ 0 w 534795"/>
              <a:gd name="connsiteY4" fmla="*/ 476250 h 476250"/>
              <a:gd name="connsiteX0" fmla="*/ 0 w 521834"/>
              <a:gd name="connsiteY0" fmla="*/ 0 h 476250"/>
              <a:gd name="connsiteX1" fmla="*/ 352839 w 521834"/>
              <a:gd name="connsiteY1" fmla="*/ 0 h 476250"/>
              <a:gd name="connsiteX2" fmla="*/ 521834 w 521834"/>
              <a:gd name="connsiteY2" fmla="*/ 238125 h 476250"/>
              <a:gd name="connsiteX3" fmla="*/ 352839 w 521834"/>
              <a:gd name="connsiteY3" fmla="*/ 476250 h 476250"/>
              <a:gd name="connsiteX4" fmla="*/ 0 w 521834"/>
              <a:gd name="connsiteY4" fmla="*/ 476250 h 476250"/>
              <a:gd name="connsiteX0" fmla="*/ 0 w 509187"/>
              <a:gd name="connsiteY0" fmla="*/ 0 h 476250"/>
              <a:gd name="connsiteX1" fmla="*/ 352839 w 509187"/>
              <a:gd name="connsiteY1" fmla="*/ 0 h 476250"/>
              <a:gd name="connsiteX2" fmla="*/ 509187 w 509187"/>
              <a:gd name="connsiteY2" fmla="*/ 238125 h 476250"/>
              <a:gd name="connsiteX3" fmla="*/ 352839 w 509187"/>
              <a:gd name="connsiteY3" fmla="*/ 476250 h 476250"/>
              <a:gd name="connsiteX4" fmla="*/ 0 w 509187"/>
              <a:gd name="connsiteY4" fmla="*/ 476250 h 476250"/>
              <a:gd name="connsiteX0" fmla="*/ 0 w 496846"/>
              <a:gd name="connsiteY0" fmla="*/ 0 h 476250"/>
              <a:gd name="connsiteX1" fmla="*/ 352839 w 496846"/>
              <a:gd name="connsiteY1" fmla="*/ 0 h 476250"/>
              <a:gd name="connsiteX2" fmla="*/ 496846 w 496846"/>
              <a:gd name="connsiteY2" fmla="*/ 238125 h 476250"/>
              <a:gd name="connsiteX3" fmla="*/ 352839 w 496846"/>
              <a:gd name="connsiteY3" fmla="*/ 476250 h 476250"/>
              <a:gd name="connsiteX4" fmla="*/ 0 w 496846"/>
              <a:gd name="connsiteY4" fmla="*/ 476250 h 476250"/>
              <a:gd name="connsiteX0" fmla="*/ 0 w 484805"/>
              <a:gd name="connsiteY0" fmla="*/ 0 h 476250"/>
              <a:gd name="connsiteX1" fmla="*/ 352839 w 484805"/>
              <a:gd name="connsiteY1" fmla="*/ 0 h 476250"/>
              <a:gd name="connsiteX2" fmla="*/ 484805 w 484805"/>
              <a:gd name="connsiteY2" fmla="*/ 238125 h 476250"/>
              <a:gd name="connsiteX3" fmla="*/ 352839 w 484805"/>
              <a:gd name="connsiteY3" fmla="*/ 476250 h 476250"/>
              <a:gd name="connsiteX4" fmla="*/ 0 w 484805"/>
              <a:gd name="connsiteY4" fmla="*/ 476250 h 476250"/>
              <a:gd name="connsiteX0" fmla="*/ 0 w 473055"/>
              <a:gd name="connsiteY0" fmla="*/ 0 h 476250"/>
              <a:gd name="connsiteX1" fmla="*/ 352839 w 473055"/>
              <a:gd name="connsiteY1" fmla="*/ 0 h 476250"/>
              <a:gd name="connsiteX2" fmla="*/ 473055 w 473055"/>
              <a:gd name="connsiteY2" fmla="*/ 238125 h 476250"/>
              <a:gd name="connsiteX3" fmla="*/ 352839 w 473055"/>
              <a:gd name="connsiteY3" fmla="*/ 476250 h 476250"/>
              <a:gd name="connsiteX4" fmla="*/ 0 w 473055"/>
              <a:gd name="connsiteY4" fmla="*/ 476250 h 476250"/>
              <a:gd name="connsiteX0" fmla="*/ 0 w 461590"/>
              <a:gd name="connsiteY0" fmla="*/ 0 h 476250"/>
              <a:gd name="connsiteX1" fmla="*/ 352839 w 461590"/>
              <a:gd name="connsiteY1" fmla="*/ 0 h 476250"/>
              <a:gd name="connsiteX2" fmla="*/ 461590 w 461590"/>
              <a:gd name="connsiteY2" fmla="*/ 238125 h 476250"/>
              <a:gd name="connsiteX3" fmla="*/ 352839 w 461590"/>
              <a:gd name="connsiteY3" fmla="*/ 476250 h 476250"/>
              <a:gd name="connsiteX4" fmla="*/ 0 w 461590"/>
              <a:gd name="connsiteY4" fmla="*/ 476250 h 476250"/>
              <a:gd name="connsiteX0" fmla="*/ 0 w 450403"/>
              <a:gd name="connsiteY0" fmla="*/ 0 h 476250"/>
              <a:gd name="connsiteX1" fmla="*/ 352839 w 450403"/>
              <a:gd name="connsiteY1" fmla="*/ 0 h 476250"/>
              <a:gd name="connsiteX2" fmla="*/ 450403 w 450403"/>
              <a:gd name="connsiteY2" fmla="*/ 238125 h 476250"/>
              <a:gd name="connsiteX3" fmla="*/ 352839 w 450403"/>
              <a:gd name="connsiteY3" fmla="*/ 476250 h 476250"/>
              <a:gd name="connsiteX4" fmla="*/ 0 w 450403"/>
              <a:gd name="connsiteY4" fmla="*/ 476250 h 476250"/>
              <a:gd name="connsiteX0" fmla="*/ 0 w 439487"/>
              <a:gd name="connsiteY0" fmla="*/ 0 h 476250"/>
              <a:gd name="connsiteX1" fmla="*/ 352839 w 439487"/>
              <a:gd name="connsiteY1" fmla="*/ 0 h 476250"/>
              <a:gd name="connsiteX2" fmla="*/ 439487 w 439487"/>
              <a:gd name="connsiteY2" fmla="*/ 238125 h 476250"/>
              <a:gd name="connsiteX3" fmla="*/ 352839 w 439487"/>
              <a:gd name="connsiteY3" fmla="*/ 476250 h 476250"/>
              <a:gd name="connsiteX4" fmla="*/ 0 w 439487"/>
              <a:gd name="connsiteY4" fmla="*/ 476250 h 476250"/>
              <a:gd name="connsiteX0" fmla="*/ 0 w 428836"/>
              <a:gd name="connsiteY0" fmla="*/ 0 h 476250"/>
              <a:gd name="connsiteX1" fmla="*/ 352839 w 428836"/>
              <a:gd name="connsiteY1" fmla="*/ 0 h 476250"/>
              <a:gd name="connsiteX2" fmla="*/ 428836 w 428836"/>
              <a:gd name="connsiteY2" fmla="*/ 238125 h 476250"/>
              <a:gd name="connsiteX3" fmla="*/ 352839 w 428836"/>
              <a:gd name="connsiteY3" fmla="*/ 476250 h 476250"/>
              <a:gd name="connsiteX4" fmla="*/ 0 w 428836"/>
              <a:gd name="connsiteY4" fmla="*/ 476250 h 476250"/>
              <a:gd name="connsiteX0" fmla="*/ 0 w 418443"/>
              <a:gd name="connsiteY0" fmla="*/ 0 h 476250"/>
              <a:gd name="connsiteX1" fmla="*/ 352839 w 418443"/>
              <a:gd name="connsiteY1" fmla="*/ 0 h 476250"/>
              <a:gd name="connsiteX2" fmla="*/ 418443 w 418443"/>
              <a:gd name="connsiteY2" fmla="*/ 238125 h 476250"/>
              <a:gd name="connsiteX3" fmla="*/ 352839 w 418443"/>
              <a:gd name="connsiteY3" fmla="*/ 476250 h 476250"/>
              <a:gd name="connsiteX4" fmla="*/ 0 w 418443"/>
              <a:gd name="connsiteY4" fmla="*/ 476250 h 476250"/>
              <a:gd name="connsiteX0" fmla="*/ 0 w 408302"/>
              <a:gd name="connsiteY0" fmla="*/ 0 h 476250"/>
              <a:gd name="connsiteX1" fmla="*/ 352839 w 408302"/>
              <a:gd name="connsiteY1" fmla="*/ 0 h 476250"/>
              <a:gd name="connsiteX2" fmla="*/ 408302 w 408302"/>
              <a:gd name="connsiteY2" fmla="*/ 238125 h 476250"/>
              <a:gd name="connsiteX3" fmla="*/ 352839 w 408302"/>
              <a:gd name="connsiteY3" fmla="*/ 476250 h 476250"/>
              <a:gd name="connsiteX4" fmla="*/ 0 w 408302"/>
              <a:gd name="connsiteY4" fmla="*/ 476250 h 476250"/>
              <a:gd name="connsiteX0" fmla="*/ 0 w 398406"/>
              <a:gd name="connsiteY0" fmla="*/ 0 h 476250"/>
              <a:gd name="connsiteX1" fmla="*/ 352839 w 398406"/>
              <a:gd name="connsiteY1" fmla="*/ 0 h 476250"/>
              <a:gd name="connsiteX2" fmla="*/ 398406 w 398406"/>
              <a:gd name="connsiteY2" fmla="*/ 238125 h 476250"/>
              <a:gd name="connsiteX3" fmla="*/ 352839 w 398406"/>
              <a:gd name="connsiteY3" fmla="*/ 476250 h 476250"/>
              <a:gd name="connsiteX4" fmla="*/ 0 w 398406"/>
              <a:gd name="connsiteY4" fmla="*/ 476250 h 476250"/>
              <a:gd name="connsiteX0" fmla="*/ 0 w 388750"/>
              <a:gd name="connsiteY0" fmla="*/ 0 h 476250"/>
              <a:gd name="connsiteX1" fmla="*/ 352839 w 388750"/>
              <a:gd name="connsiteY1" fmla="*/ 0 h 476250"/>
              <a:gd name="connsiteX2" fmla="*/ 388750 w 388750"/>
              <a:gd name="connsiteY2" fmla="*/ 238125 h 476250"/>
              <a:gd name="connsiteX3" fmla="*/ 352839 w 388750"/>
              <a:gd name="connsiteY3" fmla="*/ 476250 h 476250"/>
              <a:gd name="connsiteX4" fmla="*/ 0 w 388750"/>
              <a:gd name="connsiteY4" fmla="*/ 476250 h 476250"/>
              <a:gd name="connsiteX0" fmla="*/ 0 w 379328"/>
              <a:gd name="connsiteY0" fmla="*/ 0 h 476250"/>
              <a:gd name="connsiteX1" fmla="*/ 352839 w 379328"/>
              <a:gd name="connsiteY1" fmla="*/ 0 h 476250"/>
              <a:gd name="connsiteX2" fmla="*/ 379328 w 379328"/>
              <a:gd name="connsiteY2" fmla="*/ 238125 h 476250"/>
              <a:gd name="connsiteX3" fmla="*/ 352839 w 379328"/>
              <a:gd name="connsiteY3" fmla="*/ 476250 h 476250"/>
              <a:gd name="connsiteX4" fmla="*/ 0 w 379328"/>
              <a:gd name="connsiteY4" fmla="*/ 476250 h 476250"/>
              <a:gd name="connsiteX0" fmla="*/ 0 w 370135"/>
              <a:gd name="connsiteY0" fmla="*/ 0 h 476250"/>
              <a:gd name="connsiteX1" fmla="*/ 352839 w 370135"/>
              <a:gd name="connsiteY1" fmla="*/ 0 h 476250"/>
              <a:gd name="connsiteX2" fmla="*/ 370135 w 370135"/>
              <a:gd name="connsiteY2" fmla="*/ 238125 h 476250"/>
              <a:gd name="connsiteX3" fmla="*/ 352839 w 370135"/>
              <a:gd name="connsiteY3" fmla="*/ 476250 h 476250"/>
              <a:gd name="connsiteX4" fmla="*/ 0 w 370135"/>
              <a:gd name="connsiteY4" fmla="*/ 476250 h 476250"/>
              <a:gd name="connsiteX0" fmla="*/ 0 w 379106"/>
              <a:gd name="connsiteY0" fmla="*/ 0 h 476250"/>
              <a:gd name="connsiteX1" fmla="*/ 352839 w 379106"/>
              <a:gd name="connsiteY1" fmla="*/ 0 h 476250"/>
              <a:gd name="connsiteX2" fmla="*/ 379106 w 379106"/>
              <a:gd name="connsiteY2" fmla="*/ 238125 h 476250"/>
              <a:gd name="connsiteX3" fmla="*/ 352839 w 379106"/>
              <a:gd name="connsiteY3" fmla="*/ 476250 h 476250"/>
              <a:gd name="connsiteX4" fmla="*/ 0 w 379106"/>
              <a:gd name="connsiteY4" fmla="*/ 476250 h 476250"/>
              <a:gd name="connsiteX0" fmla="*/ 0 w 372437"/>
              <a:gd name="connsiteY0" fmla="*/ 0 h 476250"/>
              <a:gd name="connsiteX1" fmla="*/ 352839 w 372437"/>
              <a:gd name="connsiteY1" fmla="*/ 0 h 476250"/>
              <a:gd name="connsiteX2" fmla="*/ 372437 w 372437"/>
              <a:gd name="connsiteY2" fmla="*/ 238125 h 476250"/>
              <a:gd name="connsiteX3" fmla="*/ 352839 w 372437"/>
              <a:gd name="connsiteY3" fmla="*/ 476250 h 476250"/>
              <a:gd name="connsiteX4" fmla="*/ 0 w 372437"/>
              <a:gd name="connsiteY4" fmla="*/ 476250 h 476250"/>
              <a:gd name="connsiteX0" fmla="*/ 0 w 367802"/>
              <a:gd name="connsiteY0" fmla="*/ 0 h 476250"/>
              <a:gd name="connsiteX1" fmla="*/ 352839 w 367802"/>
              <a:gd name="connsiteY1" fmla="*/ 0 h 476250"/>
              <a:gd name="connsiteX2" fmla="*/ 367802 w 367802"/>
              <a:gd name="connsiteY2" fmla="*/ 238125 h 476250"/>
              <a:gd name="connsiteX3" fmla="*/ 352839 w 367802"/>
              <a:gd name="connsiteY3" fmla="*/ 476250 h 476250"/>
              <a:gd name="connsiteX4" fmla="*/ 0 w 367802"/>
              <a:gd name="connsiteY4" fmla="*/ 476250 h 476250"/>
              <a:gd name="connsiteX0" fmla="*/ 0 w 376907"/>
              <a:gd name="connsiteY0" fmla="*/ 0 h 476250"/>
              <a:gd name="connsiteX1" fmla="*/ 352839 w 376907"/>
              <a:gd name="connsiteY1" fmla="*/ 0 h 476250"/>
              <a:gd name="connsiteX2" fmla="*/ 376907 w 376907"/>
              <a:gd name="connsiteY2" fmla="*/ 238125 h 476250"/>
              <a:gd name="connsiteX3" fmla="*/ 352839 w 376907"/>
              <a:gd name="connsiteY3" fmla="*/ 476250 h 476250"/>
              <a:gd name="connsiteX4" fmla="*/ 0 w 376907"/>
              <a:gd name="connsiteY4" fmla="*/ 476250 h 476250"/>
              <a:gd name="connsiteX0" fmla="*/ 0 w 386238"/>
              <a:gd name="connsiteY0" fmla="*/ 0 h 476250"/>
              <a:gd name="connsiteX1" fmla="*/ 352839 w 386238"/>
              <a:gd name="connsiteY1" fmla="*/ 0 h 476250"/>
              <a:gd name="connsiteX2" fmla="*/ 386238 w 386238"/>
              <a:gd name="connsiteY2" fmla="*/ 238125 h 476250"/>
              <a:gd name="connsiteX3" fmla="*/ 352839 w 386238"/>
              <a:gd name="connsiteY3" fmla="*/ 476250 h 476250"/>
              <a:gd name="connsiteX4" fmla="*/ 0 w 386238"/>
              <a:gd name="connsiteY4" fmla="*/ 476250 h 476250"/>
              <a:gd name="connsiteX0" fmla="*/ 0 w 376676"/>
              <a:gd name="connsiteY0" fmla="*/ 0 h 476250"/>
              <a:gd name="connsiteX1" fmla="*/ 352839 w 376676"/>
              <a:gd name="connsiteY1" fmla="*/ 0 h 476250"/>
              <a:gd name="connsiteX2" fmla="*/ 376676 w 376676"/>
              <a:gd name="connsiteY2" fmla="*/ 238125 h 476250"/>
              <a:gd name="connsiteX3" fmla="*/ 352839 w 376676"/>
              <a:gd name="connsiteY3" fmla="*/ 476250 h 476250"/>
              <a:gd name="connsiteX4" fmla="*/ 0 w 376676"/>
              <a:gd name="connsiteY4" fmla="*/ 476250 h 476250"/>
              <a:gd name="connsiteX0" fmla="*/ 0 w 391591"/>
              <a:gd name="connsiteY0" fmla="*/ 0 h 476250"/>
              <a:gd name="connsiteX1" fmla="*/ 352839 w 391591"/>
              <a:gd name="connsiteY1" fmla="*/ 0 h 476250"/>
              <a:gd name="connsiteX2" fmla="*/ 391591 w 391591"/>
              <a:gd name="connsiteY2" fmla="*/ 238125 h 476250"/>
              <a:gd name="connsiteX3" fmla="*/ 352839 w 391591"/>
              <a:gd name="connsiteY3" fmla="*/ 476250 h 476250"/>
              <a:gd name="connsiteX4" fmla="*/ 0 w 391591"/>
              <a:gd name="connsiteY4" fmla="*/ 476250 h 476250"/>
              <a:gd name="connsiteX0" fmla="*/ 0 w 379145"/>
              <a:gd name="connsiteY0" fmla="*/ 0 h 476250"/>
              <a:gd name="connsiteX1" fmla="*/ 352839 w 379145"/>
              <a:gd name="connsiteY1" fmla="*/ 0 h 476250"/>
              <a:gd name="connsiteX2" fmla="*/ 379145 w 379145"/>
              <a:gd name="connsiteY2" fmla="*/ 238126 h 476250"/>
              <a:gd name="connsiteX3" fmla="*/ 352839 w 379145"/>
              <a:gd name="connsiteY3" fmla="*/ 476250 h 476250"/>
              <a:gd name="connsiteX4" fmla="*/ 0 w 379145"/>
              <a:gd name="connsiteY4" fmla="*/ 476250 h 476250"/>
              <a:gd name="connsiteX0" fmla="*/ 0 w 367094"/>
              <a:gd name="connsiteY0" fmla="*/ 0 h 476250"/>
              <a:gd name="connsiteX1" fmla="*/ 352839 w 367094"/>
              <a:gd name="connsiteY1" fmla="*/ 0 h 476250"/>
              <a:gd name="connsiteX2" fmla="*/ 367094 w 367094"/>
              <a:gd name="connsiteY2" fmla="*/ 238126 h 476250"/>
              <a:gd name="connsiteX3" fmla="*/ 352839 w 367094"/>
              <a:gd name="connsiteY3" fmla="*/ 476250 h 476250"/>
              <a:gd name="connsiteX4" fmla="*/ 0 w 367094"/>
              <a:gd name="connsiteY4" fmla="*/ 476250 h 476250"/>
              <a:gd name="connsiteX0" fmla="*/ 0 w 378762"/>
              <a:gd name="connsiteY0" fmla="*/ 0 h 476250"/>
              <a:gd name="connsiteX1" fmla="*/ 352839 w 378762"/>
              <a:gd name="connsiteY1" fmla="*/ 0 h 476250"/>
              <a:gd name="connsiteX2" fmla="*/ 378762 w 378762"/>
              <a:gd name="connsiteY2" fmla="*/ 238126 h 476250"/>
              <a:gd name="connsiteX3" fmla="*/ 352839 w 378762"/>
              <a:gd name="connsiteY3" fmla="*/ 476250 h 476250"/>
              <a:gd name="connsiteX4" fmla="*/ 0 w 378762"/>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62" h="476250">
                <a:moveTo>
                  <a:pt x="0" y="0"/>
                </a:moveTo>
                <a:lnTo>
                  <a:pt x="352839" y="0"/>
                </a:lnTo>
                <a:lnTo>
                  <a:pt x="378762" y="238126"/>
                </a:lnTo>
                <a:lnTo>
                  <a:pt x="352839" y="476250"/>
                </a:lnTo>
                <a:lnTo>
                  <a:pt x="0" y="476250"/>
                </a:lnTo>
              </a:path>
            </a:pathLst>
          </a:custGeom>
          <a:noFill/>
          <a:ln w="12700">
            <a:solidFill>
              <a:schemeClr val="accent2"/>
            </a:solidFill>
          </a:ln>
          <a:effectLst/>
        </p:spPr>
        <p:style>
          <a:lnRef idx="1">
            <a:schemeClr val="accent1"/>
          </a:lnRef>
          <a:fillRef idx="0">
            <a:schemeClr val="accent1"/>
          </a:fillRef>
          <a:effectRef idx="0">
            <a:schemeClr val="accent1"/>
          </a:effectRef>
          <a:fontRef idx="minor">
            <a:schemeClr val="tx1"/>
          </a:fontRef>
        </p:style>
        <p:txBody>
          <a:bodyPr lIns="72000" tIns="0" rIns="0" bIns="0" rtlCol="0" anchor="ctr"/>
          <a:lstStyle/>
          <a:p>
            <a:pPr>
              <a:lnSpc>
                <a:spcPct val="90000"/>
              </a:lnSpc>
            </a:pPr>
            <a:r>
              <a:rPr lang="en-GB" sz="761" dirty="0">
                <a:latin typeface="Arial" panose="020B0604020202020204" pitchFamily="34" charset="0"/>
              </a:rPr>
              <a:t>F</a:t>
            </a:r>
            <a:r>
              <a:rPr lang="en-US" sz="761" dirty="0">
                <a:latin typeface="Arial" panose="020B0604020202020204" pitchFamily="34" charset="0"/>
              </a:rPr>
              <a:t>ood delivery</a:t>
            </a:r>
          </a:p>
        </p:txBody>
      </p:sp>
      <p:grpSp>
        <p:nvGrpSpPr>
          <p:cNvPr id="160" name="Group 159">
            <a:extLst>
              <a:ext uri="{FF2B5EF4-FFF2-40B4-BE49-F238E27FC236}">
                <a16:creationId xmlns:a16="http://schemas.microsoft.com/office/drawing/2014/main" id="{9C141DE4-4DE9-4C06-AB54-941367AEF4F1}"/>
              </a:ext>
            </a:extLst>
          </p:cNvPr>
          <p:cNvGrpSpPr/>
          <p:nvPr/>
        </p:nvGrpSpPr>
        <p:grpSpPr>
          <a:xfrm>
            <a:off x="3291187" y="3062508"/>
            <a:ext cx="235901" cy="242155"/>
            <a:chOff x="2757488" y="3593747"/>
            <a:chExt cx="336538" cy="349779"/>
          </a:xfrm>
          <a:solidFill>
            <a:schemeClr val="tx2"/>
          </a:solidFill>
        </p:grpSpPr>
        <p:sp>
          <p:nvSpPr>
            <p:cNvPr id="162" name="Freeform 5">
              <a:extLst>
                <a:ext uri="{FF2B5EF4-FFF2-40B4-BE49-F238E27FC236}">
                  <a16:creationId xmlns:a16="http://schemas.microsoft.com/office/drawing/2014/main" id="{73781692-9527-438F-AC37-4106968FA595}"/>
                </a:ext>
              </a:extLst>
            </p:cNvPr>
            <p:cNvSpPr>
              <a:spLocks noChangeAspect="1" noEditPoints="1"/>
            </p:cNvSpPr>
            <p:nvPr/>
          </p:nvSpPr>
          <p:spPr bwMode="auto">
            <a:xfrm>
              <a:off x="2757488" y="3593747"/>
              <a:ext cx="336538" cy="349779"/>
            </a:xfrm>
            <a:custGeom>
              <a:avLst/>
              <a:gdLst>
                <a:gd name="T0" fmla="*/ 1281 w 2044"/>
                <a:gd name="T1" fmla="*/ 146 h 2124"/>
                <a:gd name="T2" fmla="*/ 1340 w 2044"/>
                <a:gd name="T3" fmla="*/ 237 h 2124"/>
                <a:gd name="T4" fmla="*/ 1329 w 2044"/>
                <a:gd name="T5" fmla="*/ 284 h 2124"/>
                <a:gd name="T6" fmla="*/ 509 w 2044"/>
                <a:gd name="T7" fmla="*/ 284 h 2124"/>
                <a:gd name="T8" fmla="*/ 558 w 2044"/>
                <a:gd name="T9" fmla="*/ 64 h 2124"/>
                <a:gd name="T10" fmla="*/ 643 w 2044"/>
                <a:gd name="T11" fmla="*/ 5 h 2124"/>
                <a:gd name="T12" fmla="*/ 1281 w 2044"/>
                <a:gd name="T13" fmla="*/ 146 h 2124"/>
                <a:gd name="T14" fmla="*/ 411 w 2044"/>
                <a:gd name="T15" fmla="*/ 1744 h 2124"/>
                <a:gd name="T16" fmla="*/ 524 w 2044"/>
                <a:gd name="T17" fmla="*/ 1924 h 2124"/>
                <a:gd name="T18" fmla="*/ 324 w 2044"/>
                <a:gd name="T19" fmla="*/ 2124 h 2124"/>
                <a:gd name="T20" fmla="*/ 124 w 2044"/>
                <a:gd name="T21" fmla="*/ 1924 h 2124"/>
                <a:gd name="T22" fmla="*/ 237 w 2044"/>
                <a:gd name="T23" fmla="*/ 1744 h 2124"/>
                <a:gd name="T24" fmla="*/ 124 w 2044"/>
                <a:gd name="T25" fmla="*/ 1744 h 2124"/>
                <a:gd name="T26" fmla="*/ 124 w 2044"/>
                <a:gd name="T27" fmla="*/ 1624 h 2124"/>
                <a:gd name="T28" fmla="*/ 1454 w 2044"/>
                <a:gd name="T29" fmla="*/ 1624 h 2124"/>
                <a:gd name="T30" fmla="*/ 1510 w 2044"/>
                <a:gd name="T31" fmla="*/ 1588 h 2124"/>
                <a:gd name="T32" fmla="*/ 1499 w 2044"/>
                <a:gd name="T33" fmla="*/ 1524 h 2124"/>
                <a:gd name="T34" fmla="*/ 1320 w 2044"/>
                <a:gd name="T35" fmla="*/ 1324 h 2124"/>
                <a:gd name="T36" fmla="*/ 487 w 2044"/>
                <a:gd name="T37" fmla="*/ 1324 h 2124"/>
                <a:gd name="T38" fmla="*/ 262 w 2044"/>
                <a:gd name="T39" fmla="*/ 1166 h 2124"/>
                <a:gd name="T40" fmla="*/ 9 w 2044"/>
                <a:gd name="T41" fmla="*/ 471 h 2124"/>
                <a:gd name="T42" fmla="*/ 18 w 2044"/>
                <a:gd name="T43" fmla="*/ 398 h 2124"/>
                <a:gd name="T44" fmla="*/ 84 w 2044"/>
                <a:gd name="T45" fmla="*/ 364 h 2124"/>
                <a:gd name="T46" fmla="*/ 1564 w 2044"/>
                <a:gd name="T47" fmla="*/ 364 h 2124"/>
                <a:gd name="T48" fmla="*/ 1602 w 2044"/>
                <a:gd name="T49" fmla="*/ 235 h 2124"/>
                <a:gd name="T50" fmla="*/ 1774 w 2044"/>
                <a:gd name="T51" fmla="*/ 104 h 2124"/>
                <a:gd name="T52" fmla="*/ 2044 w 2044"/>
                <a:gd name="T53" fmla="*/ 104 h 2124"/>
                <a:gd name="T54" fmla="*/ 2044 w 2044"/>
                <a:gd name="T55" fmla="*/ 224 h 2124"/>
                <a:gd name="T56" fmla="*/ 1774 w 2044"/>
                <a:gd name="T57" fmla="*/ 224 h 2124"/>
                <a:gd name="T58" fmla="*/ 1717 w 2044"/>
                <a:gd name="T59" fmla="*/ 268 h 2124"/>
                <a:gd name="T60" fmla="*/ 1431 w 2044"/>
                <a:gd name="T61" fmla="*/ 1269 h 2124"/>
                <a:gd name="T62" fmla="*/ 1588 w 2044"/>
                <a:gd name="T63" fmla="*/ 1444 h 2124"/>
                <a:gd name="T64" fmla="*/ 1619 w 2044"/>
                <a:gd name="T65" fmla="*/ 1637 h 2124"/>
                <a:gd name="T66" fmla="*/ 1454 w 2044"/>
                <a:gd name="T67" fmla="*/ 1744 h 2124"/>
                <a:gd name="T68" fmla="*/ 1451 w 2044"/>
                <a:gd name="T69" fmla="*/ 1744 h 2124"/>
                <a:gd name="T70" fmla="*/ 1564 w 2044"/>
                <a:gd name="T71" fmla="*/ 1924 h 2124"/>
                <a:gd name="T72" fmla="*/ 1364 w 2044"/>
                <a:gd name="T73" fmla="*/ 2124 h 2124"/>
                <a:gd name="T74" fmla="*/ 1164 w 2044"/>
                <a:gd name="T75" fmla="*/ 1924 h 2124"/>
                <a:gd name="T76" fmla="*/ 1277 w 2044"/>
                <a:gd name="T77" fmla="*/ 1744 h 2124"/>
                <a:gd name="T78" fmla="*/ 411 w 2044"/>
                <a:gd name="T79" fmla="*/ 1744 h 2124"/>
                <a:gd name="T80" fmla="*/ 1276 w 2044"/>
                <a:gd name="T81" fmla="*/ 524 h 2124"/>
                <a:gd name="T82" fmla="*/ 456 w 2044"/>
                <a:gd name="T83" fmla="*/ 524 h 2124"/>
                <a:gd name="T84" fmla="*/ 366 w 2044"/>
                <a:gd name="T85" fmla="*/ 931 h 2124"/>
                <a:gd name="T86" fmla="*/ 424 w 2044"/>
                <a:gd name="T87" fmla="*/ 1022 h 2124"/>
                <a:gd name="T88" fmla="*/ 1062 w 2044"/>
                <a:gd name="T89" fmla="*/ 1163 h 2124"/>
                <a:gd name="T90" fmla="*/ 1147 w 2044"/>
                <a:gd name="T91" fmla="*/ 1104 h 2124"/>
                <a:gd name="T92" fmla="*/ 1276 w 2044"/>
                <a:gd name="T93" fmla="*/ 52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4" h="2124">
                  <a:moveTo>
                    <a:pt x="1281" y="146"/>
                  </a:moveTo>
                  <a:cubicBezTo>
                    <a:pt x="1322" y="155"/>
                    <a:pt x="1349" y="196"/>
                    <a:pt x="1340" y="237"/>
                  </a:cubicBezTo>
                  <a:cubicBezTo>
                    <a:pt x="1329" y="284"/>
                    <a:pt x="1329" y="284"/>
                    <a:pt x="1329" y="284"/>
                  </a:cubicBezTo>
                  <a:cubicBezTo>
                    <a:pt x="509" y="284"/>
                    <a:pt x="509" y="284"/>
                    <a:pt x="509" y="284"/>
                  </a:cubicBezTo>
                  <a:cubicBezTo>
                    <a:pt x="558" y="64"/>
                    <a:pt x="558" y="64"/>
                    <a:pt x="558" y="64"/>
                  </a:cubicBezTo>
                  <a:cubicBezTo>
                    <a:pt x="567" y="25"/>
                    <a:pt x="604" y="0"/>
                    <a:pt x="643" y="5"/>
                  </a:cubicBezTo>
                  <a:lnTo>
                    <a:pt x="1281" y="146"/>
                  </a:lnTo>
                  <a:close/>
                  <a:moveTo>
                    <a:pt x="411" y="1744"/>
                  </a:moveTo>
                  <a:cubicBezTo>
                    <a:pt x="478" y="1776"/>
                    <a:pt x="524" y="1845"/>
                    <a:pt x="524" y="1924"/>
                  </a:cubicBezTo>
                  <a:cubicBezTo>
                    <a:pt x="524" y="2034"/>
                    <a:pt x="434" y="2124"/>
                    <a:pt x="324" y="2124"/>
                  </a:cubicBezTo>
                  <a:cubicBezTo>
                    <a:pt x="214" y="2124"/>
                    <a:pt x="124" y="2034"/>
                    <a:pt x="124" y="1924"/>
                  </a:cubicBezTo>
                  <a:cubicBezTo>
                    <a:pt x="124" y="1845"/>
                    <a:pt x="170" y="1776"/>
                    <a:pt x="237" y="1744"/>
                  </a:cubicBezTo>
                  <a:cubicBezTo>
                    <a:pt x="124" y="1744"/>
                    <a:pt x="124" y="1744"/>
                    <a:pt x="124" y="1744"/>
                  </a:cubicBezTo>
                  <a:cubicBezTo>
                    <a:pt x="124" y="1624"/>
                    <a:pt x="124" y="1624"/>
                    <a:pt x="124" y="1624"/>
                  </a:cubicBezTo>
                  <a:cubicBezTo>
                    <a:pt x="1454" y="1624"/>
                    <a:pt x="1454" y="1624"/>
                    <a:pt x="1454" y="1624"/>
                  </a:cubicBezTo>
                  <a:cubicBezTo>
                    <a:pt x="1480" y="1624"/>
                    <a:pt x="1499" y="1611"/>
                    <a:pt x="1510" y="1588"/>
                  </a:cubicBezTo>
                  <a:cubicBezTo>
                    <a:pt x="1520" y="1566"/>
                    <a:pt x="1516" y="1542"/>
                    <a:pt x="1499" y="1524"/>
                  </a:cubicBezTo>
                  <a:cubicBezTo>
                    <a:pt x="1320" y="1324"/>
                    <a:pt x="1320" y="1324"/>
                    <a:pt x="1320" y="1324"/>
                  </a:cubicBezTo>
                  <a:cubicBezTo>
                    <a:pt x="487" y="1324"/>
                    <a:pt x="487" y="1324"/>
                    <a:pt x="487" y="1324"/>
                  </a:cubicBezTo>
                  <a:cubicBezTo>
                    <a:pt x="385" y="1324"/>
                    <a:pt x="296" y="1262"/>
                    <a:pt x="262" y="1166"/>
                  </a:cubicBezTo>
                  <a:cubicBezTo>
                    <a:pt x="9" y="471"/>
                    <a:pt x="9" y="471"/>
                    <a:pt x="9" y="471"/>
                  </a:cubicBezTo>
                  <a:cubicBezTo>
                    <a:pt x="0" y="446"/>
                    <a:pt x="4" y="420"/>
                    <a:pt x="18" y="398"/>
                  </a:cubicBezTo>
                  <a:cubicBezTo>
                    <a:pt x="34" y="376"/>
                    <a:pt x="57" y="364"/>
                    <a:pt x="84" y="364"/>
                  </a:cubicBezTo>
                  <a:cubicBezTo>
                    <a:pt x="1564" y="364"/>
                    <a:pt x="1564" y="364"/>
                    <a:pt x="1564" y="364"/>
                  </a:cubicBezTo>
                  <a:cubicBezTo>
                    <a:pt x="1602" y="235"/>
                    <a:pt x="1602" y="235"/>
                    <a:pt x="1602" y="235"/>
                  </a:cubicBezTo>
                  <a:cubicBezTo>
                    <a:pt x="1624" y="157"/>
                    <a:pt x="1694" y="104"/>
                    <a:pt x="1774" y="104"/>
                  </a:cubicBezTo>
                  <a:cubicBezTo>
                    <a:pt x="2044" y="104"/>
                    <a:pt x="2044" y="104"/>
                    <a:pt x="2044" y="104"/>
                  </a:cubicBezTo>
                  <a:cubicBezTo>
                    <a:pt x="2044" y="224"/>
                    <a:pt x="2044" y="224"/>
                    <a:pt x="2044" y="224"/>
                  </a:cubicBezTo>
                  <a:cubicBezTo>
                    <a:pt x="1774" y="224"/>
                    <a:pt x="1774" y="224"/>
                    <a:pt x="1774" y="224"/>
                  </a:cubicBezTo>
                  <a:cubicBezTo>
                    <a:pt x="1747" y="224"/>
                    <a:pt x="1724" y="241"/>
                    <a:pt x="1717" y="268"/>
                  </a:cubicBezTo>
                  <a:cubicBezTo>
                    <a:pt x="1431" y="1269"/>
                    <a:pt x="1431" y="1269"/>
                    <a:pt x="1431" y="1269"/>
                  </a:cubicBezTo>
                  <a:cubicBezTo>
                    <a:pt x="1588" y="1444"/>
                    <a:pt x="1588" y="1444"/>
                    <a:pt x="1588" y="1444"/>
                  </a:cubicBezTo>
                  <a:cubicBezTo>
                    <a:pt x="1636" y="1497"/>
                    <a:pt x="1648" y="1572"/>
                    <a:pt x="1619" y="1637"/>
                  </a:cubicBezTo>
                  <a:cubicBezTo>
                    <a:pt x="1590" y="1703"/>
                    <a:pt x="1526" y="1744"/>
                    <a:pt x="1454" y="1744"/>
                  </a:cubicBezTo>
                  <a:cubicBezTo>
                    <a:pt x="1451" y="1744"/>
                    <a:pt x="1451" y="1744"/>
                    <a:pt x="1451" y="1744"/>
                  </a:cubicBezTo>
                  <a:cubicBezTo>
                    <a:pt x="1518" y="1776"/>
                    <a:pt x="1564" y="1845"/>
                    <a:pt x="1564" y="1924"/>
                  </a:cubicBezTo>
                  <a:cubicBezTo>
                    <a:pt x="1564" y="2034"/>
                    <a:pt x="1474" y="2124"/>
                    <a:pt x="1364" y="2124"/>
                  </a:cubicBezTo>
                  <a:cubicBezTo>
                    <a:pt x="1254" y="2124"/>
                    <a:pt x="1164" y="2034"/>
                    <a:pt x="1164" y="1924"/>
                  </a:cubicBezTo>
                  <a:cubicBezTo>
                    <a:pt x="1164" y="1845"/>
                    <a:pt x="1210" y="1776"/>
                    <a:pt x="1277" y="1744"/>
                  </a:cubicBezTo>
                  <a:lnTo>
                    <a:pt x="411" y="1744"/>
                  </a:lnTo>
                  <a:close/>
                  <a:moveTo>
                    <a:pt x="1276" y="524"/>
                  </a:moveTo>
                  <a:cubicBezTo>
                    <a:pt x="456" y="524"/>
                    <a:pt x="456" y="524"/>
                    <a:pt x="456" y="524"/>
                  </a:cubicBezTo>
                  <a:cubicBezTo>
                    <a:pt x="366" y="931"/>
                    <a:pt x="366" y="931"/>
                    <a:pt x="366" y="931"/>
                  </a:cubicBezTo>
                  <a:cubicBezTo>
                    <a:pt x="357" y="972"/>
                    <a:pt x="383" y="1013"/>
                    <a:pt x="424" y="1022"/>
                  </a:cubicBezTo>
                  <a:cubicBezTo>
                    <a:pt x="1062" y="1163"/>
                    <a:pt x="1062" y="1163"/>
                    <a:pt x="1062" y="1163"/>
                  </a:cubicBezTo>
                  <a:cubicBezTo>
                    <a:pt x="1102" y="1168"/>
                    <a:pt x="1139" y="1143"/>
                    <a:pt x="1147" y="1104"/>
                  </a:cubicBezTo>
                  <a:lnTo>
                    <a:pt x="1276" y="524"/>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latin typeface="Arial" panose="020B0604020202020204" pitchFamily="34" charset="0"/>
                <a:sym typeface="+mn-lt"/>
              </a:endParaRPr>
            </a:p>
          </p:txBody>
        </p:sp>
        <p:sp>
          <p:nvSpPr>
            <p:cNvPr id="164" name="RBContent87">
              <a:extLst>
                <a:ext uri="{FF2B5EF4-FFF2-40B4-BE49-F238E27FC236}">
                  <a16:creationId xmlns:a16="http://schemas.microsoft.com/office/drawing/2014/main" id="{D9A51181-7930-49F1-B5D2-66282AD6B69E}"/>
                </a:ext>
              </a:extLst>
            </p:cNvPr>
            <p:cNvSpPr txBox="1">
              <a:spLocks/>
            </p:cNvSpPr>
            <p:nvPr/>
          </p:nvSpPr>
          <p:spPr>
            <a:xfrm>
              <a:off x="2868766" y="3675127"/>
              <a:ext cx="159693" cy="83171"/>
            </a:xfrm>
            <a:prstGeom prst="rect">
              <a:avLst/>
            </a:prstGeom>
            <a:grpFill/>
            <a:ln w="9525">
              <a:noFill/>
            </a:ln>
          </p:spPr>
          <p:txBody>
            <a:bodyPr vert="horz" wrap="square" lIns="0" tIns="0" rIns="0" bIns="0" rtlCol="0">
              <a:spAutoFit/>
            </a:bodyPr>
            <a:lstStyle/>
            <a:p>
              <a:pPr>
                <a:lnSpc>
                  <a:spcPct val="90000"/>
                </a:lnSpc>
                <a:spcBef>
                  <a:spcPts val="277"/>
                </a:spcBef>
                <a:buSzPct val="100000"/>
              </a:pPr>
              <a:r>
                <a:rPr lang="en-US" sz="416" dirty="0">
                  <a:solidFill>
                    <a:schemeClr val="bg2"/>
                  </a:solidFill>
                  <a:latin typeface="Arial" panose="020B0604020202020204" pitchFamily="34" charset="0"/>
                  <a:sym typeface="+mn-lt"/>
                </a:rPr>
                <a:t>@</a:t>
              </a:r>
            </a:p>
          </p:txBody>
        </p:sp>
      </p:grpSp>
      <p:sp>
        <p:nvSpPr>
          <p:cNvPr id="165" name="Freeform 150">
            <a:extLst>
              <a:ext uri="{FF2B5EF4-FFF2-40B4-BE49-F238E27FC236}">
                <a16:creationId xmlns:a16="http://schemas.microsoft.com/office/drawing/2014/main" id="{7FB6E2D5-F7A1-44DB-B121-4490240595EE}"/>
              </a:ext>
            </a:extLst>
          </p:cNvPr>
          <p:cNvSpPr>
            <a:spLocks/>
          </p:cNvSpPr>
          <p:nvPr/>
        </p:nvSpPr>
        <p:spPr bwMode="auto">
          <a:xfrm>
            <a:off x="4725030" y="3233496"/>
            <a:ext cx="122653" cy="121136"/>
          </a:xfrm>
          <a:custGeom>
            <a:avLst/>
            <a:gdLst>
              <a:gd name="T0" fmla="*/ 3293 w 3375"/>
              <a:gd name="T1" fmla="*/ 15 h 3374"/>
              <a:gd name="T2" fmla="*/ 3340 w 3375"/>
              <a:gd name="T3" fmla="*/ 50 h 3374"/>
              <a:gd name="T4" fmla="*/ 3372 w 3375"/>
              <a:gd name="T5" fmla="*/ 135 h 3374"/>
              <a:gd name="T6" fmla="*/ 3336 w 3375"/>
              <a:gd name="T7" fmla="*/ 353 h 3374"/>
              <a:gd name="T8" fmla="*/ 3192 w 3375"/>
              <a:gd name="T9" fmla="*/ 626 h 3374"/>
              <a:gd name="T10" fmla="*/ 2995 w 3375"/>
              <a:gd name="T11" fmla="*/ 864 h 3374"/>
              <a:gd name="T12" fmla="*/ 2728 w 3375"/>
              <a:gd name="T13" fmla="*/ 1126 h 3374"/>
              <a:gd name="T14" fmla="*/ 2668 w 3375"/>
              <a:gd name="T15" fmla="*/ 1701 h 3374"/>
              <a:gd name="T16" fmla="*/ 2749 w 3375"/>
              <a:gd name="T17" fmla="*/ 1676 h 3374"/>
              <a:gd name="T18" fmla="*/ 2879 w 3375"/>
              <a:gd name="T19" fmla="*/ 1788 h 3374"/>
              <a:gd name="T20" fmla="*/ 2888 w 3375"/>
              <a:gd name="T21" fmla="*/ 1872 h 3374"/>
              <a:gd name="T22" fmla="*/ 2793 w 3375"/>
              <a:gd name="T23" fmla="*/ 2057 h 3374"/>
              <a:gd name="T24" fmla="*/ 2881 w 3375"/>
              <a:gd name="T25" fmla="*/ 2064 h 3374"/>
              <a:gd name="T26" fmla="*/ 2993 w 3375"/>
              <a:gd name="T27" fmla="*/ 2193 h 3374"/>
              <a:gd name="T28" fmla="*/ 2968 w 3375"/>
              <a:gd name="T29" fmla="*/ 2275 h 3374"/>
              <a:gd name="T30" fmla="*/ 2992 w 3375"/>
              <a:gd name="T31" fmla="*/ 2832 h 3374"/>
              <a:gd name="T32" fmla="*/ 2808 w 3375"/>
              <a:gd name="T33" fmla="*/ 3042 h 3374"/>
              <a:gd name="T34" fmla="*/ 2725 w 3375"/>
              <a:gd name="T35" fmla="*/ 3049 h 3374"/>
              <a:gd name="T36" fmla="*/ 2205 w 3375"/>
              <a:gd name="T37" fmla="*/ 2149 h 3374"/>
              <a:gd name="T38" fmla="*/ 1857 w 3375"/>
              <a:gd name="T39" fmla="*/ 1972 h 3374"/>
              <a:gd name="T40" fmla="*/ 1426 w 3375"/>
              <a:gd name="T41" fmla="*/ 2353 h 3374"/>
              <a:gd name="T42" fmla="*/ 1274 w 3375"/>
              <a:gd name="T43" fmla="*/ 3192 h 3374"/>
              <a:gd name="T44" fmla="*/ 1254 w 3375"/>
              <a:gd name="T45" fmla="*/ 3263 h 3374"/>
              <a:gd name="T46" fmla="*/ 1112 w 3375"/>
              <a:gd name="T47" fmla="*/ 3374 h 3374"/>
              <a:gd name="T48" fmla="*/ 1047 w 3375"/>
              <a:gd name="T49" fmla="*/ 3341 h 3374"/>
              <a:gd name="T50" fmla="*/ 803 w 3375"/>
              <a:gd name="T51" fmla="*/ 2841 h 3374"/>
              <a:gd name="T52" fmla="*/ 650 w 3375"/>
              <a:gd name="T53" fmla="*/ 2818 h 3374"/>
              <a:gd name="T54" fmla="*/ 588 w 3375"/>
              <a:gd name="T55" fmla="*/ 2786 h 3374"/>
              <a:gd name="T56" fmla="*/ 557 w 3375"/>
              <a:gd name="T57" fmla="*/ 2672 h 3374"/>
              <a:gd name="T58" fmla="*/ 523 w 3375"/>
              <a:gd name="T59" fmla="*/ 2562 h 3374"/>
              <a:gd name="T60" fmla="*/ 8 w 3375"/>
              <a:gd name="T61" fmla="*/ 2298 h 3374"/>
              <a:gd name="T62" fmla="*/ 15 w 3375"/>
              <a:gd name="T63" fmla="*/ 2215 h 3374"/>
              <a:gd name="T64" fmla="*/ 153 w 3375"/>
              <a:gd name="T65" fmla="*/ 2103 h 3374"/>
              <a:gd name="T66" fmla="*/ 894 w 3375"/>
              <a:gd name="T67" fmla="*/ 2107 h 3374"/>
              <a:gd name="T68" fmla="*/ 1241 w 3375"/>
              <a:gd name="T69" fmla="*/ 1695 h 3374"/>
              <a:gd name="T70" fmla="*/ 1237 w 3375"/>
              <a:gd name="T71" fmla="*/ 1179 h 3374"/>
              <a:gd name="T72" fmla="*/ 347 w 3375"/>
              <a:gd name="T73" fmla="*/ 677 h 3374"/>
              <a:gd name="T74" fmla="*/ 319 w 3375"/>
              <a:gd name="T75" fmla="*/ 597 h 3374"/>
              <a:gd name="T76" fmla="*/ 503 w 3375"/>
              <a:gd name="T77" fmla="*/ 397 h 3374"/>
              <a:gd name="T78" fmla="*/ 592 w 3375"/>
              <a:gd name="T79" fmla="*/ 384 h 3374"/>
              <a:gd name="T80" fmla="*/ 1146 w 3375"/>
              <a:gd name="T81" fmla="*/ 382 h 3374"/>
              <a:gd name="T82" fmla="*/ 1227 w 3375"/>
              <a:gd name="T83" fmla="*/ 407 h 3374"/>
              <a:gd name="T84" fmla="*/ 1326 w 3375"/>
              <a:gd name="T85" fmla="*/ 543 h 3374"/>
              <a:gd name="T86" fmla="*/ 1474 w 3375"/>
              <a:gd name="T87" fmla="*/ 506 h 3374"/>
              <a:gd name="T88" fmla="*/ 1554 w 3375"/>
              <a:gd name="T89" fmla="*/ 482 h 3374"/>
              <a:gd name="T90" fmla="*/ 1684 w 3375"/>
              <a:gd name="T91" fmla="*/ 593 h 3374"/>
              <a:gd name="T92" fmla="*/ 1692 w 3375"/>
              <a:gd name="T93" fmla="*/ 677 h 3374"/>
              <a:gd name="T94" fmla="*/ 2131 w 3375"/>
              <a:gd name="T95" fmla="*/ 768 h 3374"/>
              <a:gd name="T96" fmla="*/ 2411 w 3375"/>
              <a:gd name="T97" fmla="*/ 477 h 3374"/>
              <a:gd name="T98" fmla="*/ 2648 w 3375"/>
              <a:gd name="T99" fmla="*/ 257 h 3374"/>
              <a:gd name="T100" fmla="*/ 2915 w 3375"/>
              <a:gd name="T101" fmla="*/ 84 h 3374"/>
              <a:gd name="T102" fmla="*/ 3165 w 3375"/>
              <a:gd name="T103" fmla="*/ 3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75" h="3374">
                <a:moveTo>
                  <a:pt x="3208" y="0"/>
                </a:moveTo>
                <a:lnTo>
                  <a:pt x="3208" y="0"/>
                </a:lnTo>
                <a:lnTo>
                  <a:pt x="3239" y="3"/>
                </a:lnTo>
                <a:lnTo>
                  <a:pt x="3268" y="7"/>
                </a:lnTo>
                <a:lnTo>
                  <a:pt x="3293" y="15"/>
                </a:lnTo>
                <a:lnTo>
                  <a:pt x="3315" y="28"/>
                </a:lnTo>
                <a:lnTo>
                  <a:pt x="3318" y="30"/>
                </a:lnTo>
                <a:lnTo>
                  <a:pt x="3324" y="34"/>
                </a:lnTo>
                <a:lnTo>
                  <a:pt x="3333" y="41"/>
                </a:lnTo>
                <a:lnTo>
                  <a:pt x="3340" y="50"/>
                </a:lnTo>
                <a:lnTo>
                  <a:pt x="3345" y="56"/>
                </a:lnTo>
                <a:lnTo>
                  <a:pt x="3348" y="61"/>
                </a:lnTo>
                <a:lnTo>
                  <a:pt x="3359" y="82"/>
                </a:lnTo>
                <a:lnTo>
                  <a:pt x="3367" y="106"/>
                </a:lnTo>
                <a:lnTo>
                  <a:pt x="3372" y="135"/>
                </a:lnTo>
                <a:lnTo>
                  <a:pt x="3375" y="166"/>
                </a:lnTo>
                <a:lnTo>
                  <a:pt x="3371" y="209"/>
                </a:lnTo>
                <a:lnTo>
                  <a:pt x="3364" y="255"/>
                </a:lnTo>
                <a:lnTo>
                  <a:pt x="3353" y="303"/>
                </a:lnTo>
                <a:lnTo>
                  <a:pt x="3336" y="353"/>
                </a:lnTo>
                <a:lnTo>
                  <a:pt x="3315" y="406"/>
                </a:lnTo>
                <a:lnTo>
                  <a:pt x="3290" y="460"/>
                </a:lnTo>
                <a:lnTo>
                  <a:pt x="3261" y="515"/>
                </a:lnTo>
                <a:lnTo>
                  <a:pt x="3229" y="570"/>
                </a:lnTo>
                <a:lnTo>
                  <a:pt x="3192" y="626"/>
                </a:lnTo>
                <a:lnTo>
                  <a:pt x="3152" y="681"/>
                </a:lnTo>
                <a:lnTo>
                  <a:pt x="3117" y="726"/>
                </a:lnTo>
                <a:lnTo>
                  <a:pt x="3079" y="771"/>
                </a:lnTo>
                <a:lnTo>
                  <a:pt x="3039" y="817"/>
                </a:lnTo>
                <a:lnTo>
                  <a:pt x="2995" y="864"/>
                </a:lnTo>
                <a:lnTo>
                  <a:pt x="2948" y="913"/>
                </a:lnTo>
                <a:lnTo>
                  <a:pt x="2899" y="963"/>
                </a:lnTo>
                <a:lnTo>
                  <a:pt x="2846" y="1015"/>
                </a:lnTo>
                <a:lnTo>
                  <a:pt x="2789" y="1070"/>
                </a:lnTo>
                <a:lnTo>
                  <a:pt x="2728" y="1126"/>
                </a:lnTo>
                <a:lnTo>
                  <a:pt x="2665" y="1187"/>
                </a:lnTo>
                <a:lnTo>
                  <a:pt x="2607" y="1243"/>
                </a:lnTo>
                <a:lnTo>
                  <a:pt x="2546" y="1300"/>
                </a:lnTo>
                <a:lnTo>
                  <a:pt x="2667" y="1702"/>
                </a:lnTo>
                <a:lnTo>
                  <a:pt x="2668" y="1701"/>
                </a:lnTo>
                <a:lnTo>
                  <a:pt x="2681" y="1690"/>
                </a:lnTo>
                <a:lnTo>
                  <a:pt x="2697" y="1681"/>
                </a:lnTo>
                <a:lnTo>
                  <a:pt x="2714" y="1676"/>
                </a:lnTo>
                <a:lnTo>
                  <a:pt x="2731" y="1675"/>
                </a:lnTo>
                <a:lnTo>
                  <a:pt x="2749" y="1676"/>
                </a:lnTo>
                <a:lnTo>
                  <a:pt x="2766" y="1681"/>
                </a:lnTo>
                <a:lnTo>
                  <a:pt x="2782" y="1690"/>
                </a:lnTo>
                <a:lnTo>
                  <a:pt x="2795" y="1701"/>
                </a:lnTo>
                <a:lnTo>
                  <a:pt x="2868" y="1774"/>
                </a:lnTo>
                <a:lnTo>
                  <a:pt x="2879" y="1788"/>
                </a:lnTo>
                <a:lnTo>
                  <a:pt x="2888" y="1803"/>
                </a:lnTo>
                <a:lnTo>
                  <a:pt x="2893" y="1820"/>
                </a:lnTo>
                <a:lnTo>
                  <a:pt x="2894" y="1837"/>
                </a:lnTo>
                <a:lnTo>
                  <a:pt x="2893" y="1855"/>
                </a:lnTo>
                <a:lnTo>
                  <a:pt x="2888" y="1872"/>
                </a:lnTo>
                <a:lnTo>
                  <a:pt x="2879" y="1888"/>
                </a:lnTo>
                <a:lnTo>
                  <a:pt x="2868" y="1901"/>
                </a:lnTo>
                <a:lnTo>
                  <a:pt x="2760" y="2010"/>
                </a:lnTo>
                <a:lnTo>
                  <a:pt x="2776" y="2067"/>
                </a:lnTo>
                <a:lnTo>
                  <a:pt x="2793" y="2057"/>
                </a:lnTo>
                <a:lnTo>
                  <a:pt x="2812" y="2050"/>
                </a:lnTo>
                <a:lnTo>
                  <a:pt x="2832" y="2048"/>
                </a:lnTo>
                <a:lnTo>
                  <a:pt x="2849" y="2050"/>
                </a:lnTo>
                <a:lnTo>
                  <a:pt x="2866" y="2055"/>
                </a:lnTo>
                <a:lnTo>
                  <a:pt x="2881" y="2064"/>
                </a:lnTo>
                <a:lnTo>
                  <a:pt x="2895" y="2074"/>
                </a:lnTo>
                <a:lnTo>
                  <a:pt x="2968" y="2147"/>
                </a:lnTo>
                <a:lnTo>
                  <a:pt x="2980" y="2161"/>
                </a:lnTo>
                <a:lnTo>
                  <a:pt x="2988" y="2177"/>
                </a:lnTo>
                <a:lnTo>
                  <a:pt x="2993" y="2193"/>
                </a:lnTo>
                <a:lnTo>
                  <a:pt x="2994" y="2211"/>
                </a:lnTo>
                <a:lnTo>
                  <a:pt x="2992" y="2229"/>
                </a:lnTo>
                <a:lnTo>
                  <a:pt x="2988" y="2246"/>
                </a:lnTo>
                <a:lnTo>
                  <a:pt x="2980" y="2262"/>
                </a:lnTo>
                <a:lnTo>
                  <a:pt x="2968" y="2275"/>
                </a:lnTo>
                <a:lnTo>
                  <a:pt x="2869" y="2375"/>
                </a:lnTo>
                <a:lnTo>
                  <a:pt x="2991" y="2783"/>
                </a:lnTo>
                <a:lnTo>
                  <a:pt x="2993" y="2797"/>
                </a:lnTo>
                <a:lnTo>
                  <a:pt x="2994" y="2811"/>
                </a:lnTo>
                <a:lnTo>
                  <a:pt x="2992" y="2832"/>
                </a:lnTo>
                <a:lnTo>
                  <a:pt x="2987" y="2852"/>
                </a:lnTo>
                <a:lnTo>
                  <a:pt x="2978" y="2871"/>
                </a:lnTo>
                <a:lnTo>
                  <a:pt x="2965" y="2887"/>
                </a:lnTo>
                <a:lnTo>
                  <a:pt x="2820" y="3031"/>
                </a:lnTo>
                <a:lnTo>
                  <a:pt x="2808" y="3042"/>
                </a:lnTo>
                <a:lnTo>
                  <a:pt x="2793" y="3050"/>
                </a:lnTo>
                <a:lnTo>
                  <a:pt x="2778" y="3055"/>
                </a:lnTo>
                <a:lnTo>
                  <a:pt x="2761" y="3056"/>
                </a:lnTo>
                <a:lnTo>
                  <a:pt x="2743" y="3054"/>
                </a:lnTo>
                <a:lnTo>
                  <a:pt x="2725" y="3049"/>
                </a:lnTo>
                <a:lnTo>
                  <a:pt x="2711" y="3040"/>
                </a:lnTo>
                <a:lnTo>
                  <a:pt x="2697" y="3027"/>
                </a:lnTo>
                <a:lnTo>
                  <a:pt x="2686" y="3011"/>
                </a:lnTo>
                <a:lnTo>
                  <a:pt x="2208" y="2154"/>
                </a:lnTo>
                <a:lnTo>
                  <a:pt x="2205" y="2149"/>
                </a:lnTo>
                <a:lnTo>
                  <a:pt x="2200" y="2143"/>
                </a:lnTo>
                <a:lnTo>
                  <a:pt x="2195" y="2137"/>
                </a:lnTo>
                <a:lnTo>
                  <a:pt x="2192" y="2133"/>
                </a:lnTo>
                <a:lnTo>
                  <a:pt x="1946" y="1888"/>
                </a:lnTo>
                <a:lnTo>
                  <a:pt x="1857" y="1972"/>
                </a:lnTo>
                <a:lnTo>
                  <a:pt x="1768" y="2054"/>
                </a:lnTo>
                <a:lnTo>
                  <a:pt x="1680" y="2134"/>
                </a:lnTo>
                <a:lnTo>
                  <a:pt x="1593" y="2210"/>
                </a:lnTo>
                <a:lnTo>
                  <a:pt x="1508" y="2282"/>
                </a:lnTo>
                <a:lnTo>
                  <a:pt x="1426" y="2353"/>
                </a:lnTo>
                <a:lnTo>
                  <a:pt x="1346" y="2419"/>
                </a:lnTo>
                <a:lnTo>
                  <a:pt x="1268" y="2480"/>
                </a:lnTo>
                <a:lnTo>
                  <a:pt x="1213" y="2522"/>
                </a:lnTo>
                <a:lnTo>
                  <a:pt x="1272" y="3189"/>
                </a:lnTo>
                <a:lnTo>
                  <a:pt x="1274" y="3192"/>
                </a:lnTo>
                <a:lnTo>
                  <a:pt x="1274" y="3195"/>
                </a:lnTo>
                <a:lnTo>
                  <a:pt x="1274" y="3198"/>
                </a:lnTo>
                <a:lnTo>
                  <a:pt x="1270" y="3221"/>
                </a:lnTo>
                <a:lnTo>
                  <a:pt x="1264" y="3243"/>
                </a:lnTo>
                <a:lnTo>
                  <a:pt x="1254" y="3263"/>
                </a:lnTo>
                <a:lnTo>
                  <a:pt x="1240" y="3281"/>
                </a:lnTo>
                <a:lnTo>
                  <a:pt x="1172" y="3349"/>
                </a:lnTo>
                <a:lnTo>
                  <a:pt x="1154" y="3362"/>
                </a:lnTo>
                <a:lnTo>
                  <a:pt x="1134" y="3372"/>
                </a:lnTo>
                <a:lnTo>
                  <a:pt x="1112" y="3374"/>
                </a:lnTo>
                <a:lnTo>
                  <a:pt x="1112" y="3374"/>
                </a:lnTo>
                <a:lnTo>
                  <a:pt x="1093" y="3372"/>
                </a:lnTo>
                <a:lnTo>
                  <a:pt x="1077" y="3365"/>
                </a:lnTo>
                <a:lnTo>
                  <a:pt x="1061" y="3355"/>
                </a:lnTo>
                <a:lnTo>
                  <a:pt x="1047" y="3341"/>
                </a:lnTo>
                <a:lnTo>
                  <a:pt x="1038" y="3325"/>
                </a:lnTo>
                <a:lnTo>
                  <a:pt x="816" y="2858"/>
                </a:lnTo>
                <a:lnTo>
                  <a:pt x="813" y="2852"/>
                </a:lnTo>
                <a:lnTo>
                  <a:pt x="807" y="2846"/>
                </a:lnTo>
                <a:lnTo>
                  <a:pt x="803" y="2841"/>
                </a:lnTo>
                <a:lnTo>
                  <a:pt x="765" y="2802"/>
                </a:lnTo>
                <a:lnTo>
                  <a:pt x="732" y="2811"/>
                </a:lnTo>
                <a:lnTo>
                  <a:pt x="702" y="2818"/>
                </a:lnTo>
                <a:lnTo>
                  <a:pt x="675" y="2820"/>
                </a:lnTo>
                <a:lnTo>
                  <a:pt x="650" y="2818"/>
                </a:lnTo>
                <a:lnTo>
                  <a:pt x="627" y="2811"/>
                </a:lnTo>
                <a:lnTo>
                  <a:pt x="607" y="2802"/>
                </a:lnTo>
                <a:lnTo>
                  <a:pt x="590" y="2787"/>
                </a:lnTo>
                <a:lnTo>
                  <a:pt x="589" y="2787"/>
                </a:lnTo>
                <a:lnTo>
                  <a:pt x="588" y="2786"/>
                </a:lnTo>
                <a:lnTo>
                  <a:pt x="573" y="2768"/>
                </a:lnTo>
                <a:lnTo>
                  <a:pt x="562" y="2747"/>
                </a:lnTo>
                <a:lnTo>
                  <a:pt x="556" y="2724"/>
                </a:lnTo>
                <a:lnTo>
                  <a:pt x="554" y="2699"/>
                </a:lnTo>
                <a:lnTo>
                  <a:pt x="557" y="2672"/>
                </a:lnTo>
                <a:lnTo>
                  <a:pt x="562" y="2643"/>
                </a:lnTo>
                <a:lnTo>
                  <a:pt x="573" y="2610"/>
                </a:lnTo>
                <a:lnTo>
                  <a:pt x="534" y="2572"/>
                </a:lnTo>
                <a:lnTo>
                  <a:pt x="529" y="2567"/>
                </a:lnTo>
                <a:lnTo>
                  <a:pt x="523" y="2562"/>
                </a:lnTo>
                <a:lnTo>
                  <a:pt x="516" y="2559"/>
                </a:lnTo>
                <a:lnTo>
                  <a:pt x="49" y="2336"/>
                </a:lnTo>
                <a:lnTo>
                  <a:pt x="32" y="2326"/>
                </a:lnTo>
                <a:lnTo>
                  <a:pt x="19" y="2314"/>
                </a:lnTo>
                <a:lnTo>
                  <a:pt x="8" y="2298"/>
                </a:lnTo>
                <a:lnTo>
                  <a:pt x="2" y="2280"/>
                </a:lnTo>
                <a:lnTo>
                  <a:pt x="0" y="2262"/>
                </a:lnTo>
                <a:lnTo>
                  <a:pt x="2" y="2245"/>
                </a:lnTo>
                <a:lnTo>
                  <a:pt x="7" y="2230"/>
                </a:lnTo>
                <a:lnTo>
                  <a:pt x="15" y="2215"/>
                </a:lnTo>
                <a:lnTo>
                  <a:pt x="26" y="2202"/>
                </a:lnTo>
                <a:lnTo>
                  <a:pt x="93" y="2135"/>
                </a:lnTo>
                <a:lnTo>
                  <a:pt x="111" y="2120"/>
                </a:lnTo>
                <a:lnTo>
                  <a:pt x="131" y="2110"/>
                </a:lnTo>
                <a:lnTo>
                  <a:pt x="153" y="2103"/>
                </a:lnTo>
                <a:lnTo>
                  <a:pt x="175" y="2101"/>
                </a:lnTo>
                <a:lnTo>
                  <a:pt x="182" y="2101"/>
                </a:lnTo>
                <a:lnTo>
                  <a:pt x="186" y="2101"/>
                </a:lnTo>
                <a:lnTo>
                  <a:pt x="851" y="2162"/>
                </a:lnTo>
                <a:lnTo>
                  <a:pt x="894" y="2107"/>
                </a:lnTo>
                <a:lnTo>
                  <a:pt x="956" y="2029"/>
                </a:lnTo>
                <a:lnTo>
                  <a:pt x="1022" y="1948"/>
                </a:lnTo>
                <a:lnTo>
                  <a:pt x="1091" y="1866"/>
                </a:lnTo>
                <a:lnTo>
                  <a:pt x="1165" y="1782"/>
                </a:lnTo>
                <a:lnTo>
                  <a:pt x="1241" y="1695"/>
                </a:lnTo>
                <a:lnTo>
                  <a:pt x="1320" y="1607"/>
                </a:lnTo>
                <a:lnTo>
                  <a:pt x="1402" y="1518"/>
                </a:lnTo>
                <a:lnTo>
                  <a:pt x="1487" y="1428"/>
                </a:lnTo>
                <a:lnTo>
                  <a:pt x="1242" y="1183"/>
                </a:lnTo>
                <a:lnTo>
                  <a:pt x="1237" y="1179"/>
                </a:lnTo>
                <a:lnTo>
                  <a:pt x="1232" y="1174"/>
                </a:lnTo>
                <a:lnTo>
                  <a:pt x="1225" y="1170"/>
                </a:lnTo>
                <a:lnTo>
                  <a:pt x="1221" y="1167"/>
                </a:lnTo>
                <a:lnTo>
                  <a:pt x="361" y="687"/>
                </a:lnTo>
                <a:lnTo>
                  <a:pt x="347" y="677"/>
                </a:lnTo>
                <a:lnTo>
                  <a:pt x="334" y="663"/>
                </a:lnTo>
                <a:lnTo>
                  <a:pt x="325" y="649"/>
                </a:lnTo>
                <a:lnTo>
                  <a:pt x="319" y="631"/>
                </a:lnTo>
                <a:lnTo>
                  <a:pt x="317" y="613"/>
                </a:lnTo>
                <a:lnTo>
                  <a:pt x="319" y="597"/>
                </a:lnTo>
                <a:lnTo>
                  <a:pt x="325" y="582"/>
                </a:lnTo>
                <a:lnTo>
                  <a:pt x="332" y="567"/>
                </a:lnTo>
                <a:lnTo>
                  <a:pt x="342" y="554"/>
                </a:lnTo>
                <a:lnTo>
                  <a:pt x="487" y="410"/>
                </a:lnTo>
                <a:lnTo>
                  <a:pt x="503" y="397"/>
                </a:lnTo>
                <a:lnTo>
                  <a:pt x="520" y="388"/>
                </a:lnTo>
                <a:lnTo>
                  <a:pt x="541" y="382"/>
                </a:lnTo>
                <a:lnTo>
                  <a:pt x="562" y="380"/>
                </a:lnTo>
                <a:lnTo>
                  <a:pt x="577" y="381"/>
                </a:lnTo>
                <a:lnTo>
                  <a:pt x="592" y="384"/>
                </a:lnTo>
                <a:lnTo>
                  <a:pt x="1000" y="506"/>
                </a:lnTo>
                <a:lnTo>
                  <a:pt x="1100" y="407"/>
                </a:lnTo>
                <a:lnTo>
                  <a:pt x="1113" y="395"/>
                </a:lnTo>
                <a:lnTo>
                  <a:pt x="1129" y="387"/>
                </a:lnTo>
                <a:lnTo>
                  <a:pt x="1146" y="382"/>
                </a:lnTo>
                <a:lnTo>
                  <a:pt x="1164" y="381"/>
                </a:lnTo>
                <a:lnTo>
                  <a:pt x="1181" y="382"/>
                </a:lnTo>
                <a:lnTo>
                  <a:pt x="1198" y="387"/>
                </a:lnTo>
                <a:lnTo>
                  <a:pt x="1214" y="395"/>
                </a:lnTo>
                <a:lnTo>
                  <a:pt x="1227" y="407"/>
                </a:lnTo>
                <a:lnTo>
                  <a:pt x="1300" y="479"/>
                </a:lnTo>
                <a:lnTo>
                  <a:pt x="1311" y="493"/>
                </a:lnTo>
                <a:lnTo>
                  <a:pt x="1320" y="508"/>
                </a:lnTo>
                <a:lnTo>
                  <a:pt x="1325" y="525"/>
                </a:lnTo>
                <a:lnTo>
                  <a:pt x="1326" y="543"/>
                </a:lnTo>
                <a:lnTo>
                  <a:pt x="1324" y="563"/>
                </a:lnTo>
                <a:lnTo>
                  <a:pt x="1318" y="582"/>
                </a:lnTo>
                <a:lnTo>
                  <a:pt x="1307" y="598"/>
                </a:lnTo>
                <a:lnTo>
                  <a:pt x="1365" y="615"/>
                </a:lnTo>
                <a:lnTo>
                  <a:pt x="1474" y="506"/>
                </a:lnTo>
                <a:lnTo>
                  <a:pt x="1487" y="496"/>
                </a:lnTo>
                <a:lnTo>
                  <a:pt x="1502" y="487"/>
                </a:lnTo>
                <a:lnTo>
                  <a:pt x="1519" y="482"/>
                </a:lnTo>
                <a:lnTo>
                  <a:pt x="1536" y="480"/>
                </a:lnTo>
                <a:lnTo>
                  <a:pt x="1554" y="482"/>
                </a:lnTo>
                <a:lnTo>
                  <a:pt x="1571" y="487"/>
                </a:lnTo>
                <a:lnTo>
                  <a:pt x="1587" y="496"/>
                </a:lnTo>
                <a:lnTo>
                  <a:pt x="1600" y="506"/>
                </a:lnTo>
                <a:lnTo>
                  <a:pt x="1674" y="580"/>
                </a:lnTo>
                <a:lnTo>
                  <a:pt x="1684" y="593"/>
                </a:lnTo>
                <a:lnTo>
                  <a:pt x="1692" y="609"/>
                </a:lnTo>
                <a:lnTo>
                  <a:pt x="1698" y="626"/>
                </a:lnTo>
                <a:lnTo>
                  <a:pt x="1700" y="643"/>
                </a:lnTo>
                <a:lnTo>
                  <a:pt x="1698" y="660"/>
                </a:lnTo>
                <a:lnTo>
                  <a:pt x="1692" y="677"/>
                </a:lnTo>
                <a:lnTo>
                  <a:pt x="1685" y="693"/>
                </a:lnTo>
                <a:lnTo>
                  <a:pt x="1674" y="706"/>
                </a:lnTo>
                <a:lnTo>
                  <a:pt x="1673" y="707"/>
                </a:lnTo>
                <a:lnTo>
                  <a:pt x="2074" y="828"/>
                </a:lnTo>
                <a:lnTo>
                  <a:pt x="2131" y="768"/>
                </a:lnTo>
                <a:lnTo>
                  <a:pt x="2186" y="711"/>
                </a:lnTo>
                <a:lnTo>
                  <a:pt x="2247" y="648"/>
                </a:lnTo>
                <a:lnTo>
                  <a:pt x="2304" y="587"/>
                </a:lnTo>
                <a:lnTo>
                  <a:pt x="2359" y="530"/>
                </a:lnTo>
                <a:lnTo>
                  <a:pt x="2411" y="477"/>
                </a:lnTo>
                <a:lnTo>
                  <a:pt x="2461" y="427"/>
                </a:lnTo>
                <a:lnTo>
                  <a:pt x="2509" y="380"/>
                </a:lnTo>
                <a:lnTo>
                  <a:pt x="2557" y="336"/>
                </a:lnTo>
                <a:lnTo>
                  <a:pt x="2603" y="295"/>
                </a:lnTo>
                <a:lnTo>
                  <a:pt x="2648" y="257"/>
                </a:lnTo>
                <a:lnTo>
                  <a:pt x="2693" y="222"/>
                </a:lnTo>
                <a:lnTo>
                  <a:pt x="2749" y="183"/>
                </a:lnTo>
                <a:lnTo>
                  <a:pt x="2805" y="146"/>
                </a:lnTo>
                <a:lnTo>
                  <a:pt x="2860" y="114"/>
                </a:lnTo>
                <a:lnTo>
                  <a:pt x="2915" y="84"/>
                </a:lnTo>
                <a:lnTo>
                  <a:pt x="2968" y="59"/>
                </a:lnTo>
                <a:lnTo>
                  <a:pt x="3021" y="39"/>
                </a:lnTo>
                <a:lnTo>
                  <a:pt x="3072" y="22"/>
                </a:lnTo>
                <a:lnTo>
                  <a:pt x="3120" y="10"/>
                </a:lnTo>
                <a:lnTo>
                  <a:pt x="3165" y="3"/>
                </a:lnTo>
                <a:lnTo>
                  <a:pt x="3208" y="0"/>
                </a:lnTo>
                <a:close/>
              </a:path>
            </a:pathLst>
          </a:custGeom>
          <a:solidFill>
            <a:schemeClr val="tx2"/>
          </a:solidFill>
          <a:ln w="0">
            <a:noFill/>
            <a:prstDash val="solid"/>
            <a:round/>
            <a:headEnd/>
            <a:tailEnd/>
          </a:ln>
        </p:spPr>
        <p:txBody>
          <a:bodyPr vert="horz" wrap="square" lIns="63305" tIns="31652" rIns="63305" bIns="31652" numCol="1" anchor="t" anchorCtr="0" compatLnSpc="1">
            <a:prstTxWarp prst="textNoShape">
              <a:avLst/>
            </a:prstTxWarp>
          </a:bodyPr>
          <a:lstStyle/>
          <a:p>
            <a:endParaRPr lang="en-US" sz="1247" dirty="0">
              <a:latin typeface="Arial" panose="020B0604020202020204" pitchFamily="34" charset="0"/>
            </a:endParaRPr>
          </a:p>
        </p:txBody>
      </p:sp>
      <p:grpSp>
        <p:nvGrpSpPr>
          <p:cNvPr id="207" name="Group 206">
            <a:extLst>
              <a:ext uri="{FF2B5EF4-FFF2-40B4-BE49-F238E27FC236}">
                <a16:creationId xmlns:a16="http://schemas.microsoft.com/office/drawing/2014/main" id="{0F33B22A-CBD0-4EEF-A62C-B31D84610F13}"/>
              </a:ext>
            </a:extLst>
          </p:cNvPr>
          <p:cNvGrpSpPr/>
          <p:nvPr/>
        </p:nvGrpSpPr>
        <p:grpSpPr>
          <a:xfrm>
            <a:off x="4718941" y="2965712"/>
            <a:ext cx="139099" cy="137044"/>
            <a:chOff x="4648200" y="2709863"/>
            <a:chExt cx="647700" cy="646113"/>
          </a:xfrm>
          <a:solidFill>
            <a:schemeClr val="tx2"/>
          </a:solidFill>
        </p:grpSpPr>
        <p:sp>
          <p:nvSpPr>
            <p:cNvPr id="208" name="Freeform 143">
              <a:extLst>
                <a:ext uri="{FF2B5EF4-FFF2-40B4-BE49-F238E27FC236}">
                  <a16:creationId xmlns:a16="http://schemas.microsoft.com/office/drawing/2014/main" id="{6B3C7CE6-773E-45A5-A51E-3748281B57D7}"/>
                </a:ext>
              </a:extLst>
            </p:cNvPr>
            <p:cNvSpPr>
              <a:spLocks/>
            </p:cNvSpPr>
            <p:nvPr/>
          </p:nvSpPr>
          <p:spPr bwMode="auto">
            <a:xfrm>
              <a:off x="4648200" y="3182938"/>
              <a:ext cx="461963" cy="69850"/>
            </a:xfrm>
            <a:custGeom>
              <a:avLst/>
              <a:gdLst>
                <a:gd name="T0" fmla="*/ 4632 w 4876"/>
                <a:gd name="T1" fmla="*/ 0 h 731"/>
                <a:gd name="T2" fmla="*/ 244 w 4876"/>
                <a:gd name="T3" fmla="*/ 0 h 731"/>
                <a:gd name="T4" fmla="*/ 0 w 4876"/>
                <a:gd name="T5" fmla="*/ 244 h 731"/>
                <a:gd name="T6" fmla="*/ 0 w 4876"/>
                <a:gd name="T7" fmla="*/ 487 h 731"/>
                <a:gd name="T8" fmla="*/ 244 w 4876"/>
                <a:gd name="T9" fmla="*/ 731 h 731"/>
                <a:gd name="T10" fmla="*/ 4632 w 4876"/>
                <a:gd name="T11" fmla="*/ 731 h 731"/>
                <a:gd name="T12" fmla="*/ 4876 w 4876"/>
                <a:gd name="T13" fmla="*/ 487 h 731"/>
                <a:gd name="T14" fmla="*/ 4876 w 4876"/>
                <a:gd name="T15" fmla="*/ 244 h 731"/>
                <a:gd name="T16" fmla="*/ 4632 w 4876"/>
                <a:gd name="T17"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6" h="731">
                  <a:moveTo>
                    <a:pt x="4632" y="0"/>
                  </a:moveTo>
                  <a:lnTo>
                    <a:pt x="244" y="0"/>
                  </a:lnTo>
                  <a:cubicBezTo>
                    <a:pt x="109" y="0"/>
                    <a:pt x="0" y="109"/>
                    <a:pt x="0" y="244"/>
                  </a:cubicBezTo>
                  <a:lnTo>
                    <a:pt x="0" y="487"/>
                  </a:lnTo>
                  <a:cubicBezTo>
                    <a:pt x="0" y="622"/>
                    <a:pt x="109" y="731"/>
                    <a:pt x="244" y="731"/>
                  </a:cubicBezTo>
                  <a:lnTo>
                    <a:pt x="4632" y="731"/>
                  </a:lnTo>
                  <a:cubicBezTo>
                    <a:pt x="4767" y="731"/>
                    <a:pt x="4876" y="622"/>
                    <a:pt x="4876" y="487"/>
                  </a:cubicBezTo>
                  <a:lnTo>
                    <a:pt x="4876" y="244"/>
                  </a:lnTo>
                  <a:cubicBezTo>
                    <a:pt x="4876" y="109"/>
                    <a:pt x="4767" y="0"/>
                    <a:pt x="4632" y="0"/>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endParaRPr lang="en-US" sz="1247">
                <a:latin typeface="Arial" panose="020B0604020202020204" pitchFamily="34" charset="0"/>
              </a:endParaRPr>
            </a:p>
          </p:txBody>
        </p:sp>
        <p:sp>
          <p:nvSpPr>
            <p:cNvPr id="209" name="Freeform 144">
              <a:extLst>
                <a:ext uri="{FF2B5EF4-FFF2-40B4-BE49-F238E27FC236}">
                  <a16:creationId xmlns:a16="http://schemas.microsoft.com/office/drawing/2014/main" id="{96419004-9D4C-49B2-BAA5-30F977928FD1}"/>
                </a:ext>
              </a:extLst>
            </p:cNvPr>
            <p:cNvSpPr>
              <a:spLocks/>
            </p:cNvSpPr>
            <p:nvPr/>
          </p:nvSpPr>
          <p:spPr bwMode="auto">
            <a:xfrm>
              <a:off x="4648200" y="3275013"/>
              <a:ext cx="461963" cy="80963"/>
            </a:xfrm>
            <a:custGeom>
              <a:avLst/>
              <a:gdLst>
                <a:gd name="T0" fmla="*/ 4731 w 4881"/>
                <a:gd name="T1" fmla="*/ 0 h 853"/>
                <a:gd name="T2" fmla="*/ 150 w 4881"/>
                <a:gd name="T3" fmla="*/ 0 h 853"/>
                <a:gd name="T4" fmla="*/ 2 w 4881"/>
                <a:gd name="T5" fmla="*/ 152 h 853"/>
                <a:gd name="T6" fmla="*/ 2 w 4881"/>
                <a:gd name="T7" fmla="*/ 427 h 853"/>
                <a:gd name="T8" fmla="*/ 419 w 4881"/>
                <a:gd name="T9" fmla="*/ 853 h 853"/>
                <a:gd name="T10" fmla="*/ 4461 w 4881"/>
                <a:gd name="T11" fmla="*/ 853 h 853"/>
                <a:gd name="T12" fmla="*/ 4878 w 4881"/>
                <a:gd name="T13" fmla="*/ 427 h 853"/>
                <a:gd name="T14" fmla="*/ 4878 w 4881"/>
                <a:gd name="T15" fmla="*/ 152 h 853"/>
                <a:gd name="T16" fmla="*/ 4731 w 4881"/>
                <a:gd name="T17" fmla="*/ 0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1" h="853">
                  <a:moveTo>
                    <a:pt x="4731" y="0"/>
                  </a:moveTo>
                  <a:lnTo>
                    <a:pt x="150" y="0"/>
                  </a:lnTo>
                  <a:cubicBezTo>
                    <a:pt x="67" y="1"/>
                    <a:pt x="1" y="70"/>
                    <a:pt x="2" y="152"/>
                  </a:cubicBezTo>
                  <a:lnTo>
                    <a:pt x="2" y="427"/>
                  </a:lnTo>
                  <a:cubicBezTo>
                    <a:pt x="0" y="659"/>
                    <a:pt x="186" y="850"/>
                    <a:pt x="419" y="853"/>
                  </a:cubicBezTo>
                  <a:lnTo>
                    <a:pt x="4461" y="853"/>
                  </a:lnTo>
                  <a:cubicBezTo>
                    <a:pt x="4694" y="850"/>
                    <a:pt x="4881" y="659"/>
                    <a:pt x="4878" y="427"/>
                  </a:cubicBezTo>
                  <a:lnTo>
                    <a:pt x="4878" y="152"/>
                  </a:lnTo>
                  <a:cubicBezTo>
                    <a:pt x="4879" y="70"/>
                    <a:pt x="4813" y="1"/>
                    <a:pt x="4731" y="0"/>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endParaRPr lang="en-US" sz="1247">
                <a:latin typeface="Arial" panose="020B0604020202020204" pitchFamily="34" charset="0"/>
              </a:endParaRPr>
            </a:p>
          </p:txBody>
        </p:sp>
        <p:sp>
          <p:nvSpPr>
            <p:cNvPr id="210" name="Rectangle 145">
              <a:extLst>
                <a:ext uri="{FF2B5EF4-FFF2-40B4-BE49-F238E27FC236}">
                  <a16:creationId xmlns:a16="http://schemas.microsoft.com/office/drawing/2014/main" id="{A254EB37-9C2E-4D71-81A8-B6BB214B2CEF}"/>
                </a:ext>
              </a:extLst>
            </p:cNvPr>
            <p:cNvSpPr>
              <a:spLocks noChangeArrowheads="1"/>
            </p:cNvSpPr>
            <p:nvPr/>
          </p:nvSpPr>
          <p:spPr bwMode="auto">
            <a:xfrm>
              <a:off x="5041900" y="2709863"/>
              <a:ext cx="22225" cy="58738"/>
            </a:xfrm>
            <a:prstGeom prst="rect">
              <a:avLst/>
            </a:prstGeom>
            <a:grpFill/>
            <a:ln w="9525">
              <a:noFill/>
              <a:miter lim="800000"/>
              <a:headEnd/>
              <a:tailEnd/>
            </a:ln>
          </p:spPr>
          <p:txBody>
            <a:bodyPr vert="horz" wrap="square" lIns="63305" tIns="31652" rIns="63305" bIns="31652" numCol="1" anchor="t" anchorCtr="0" compatLnSpc="1">
              <a:prstTxWarp prst="textNoShape">
                <a:avLst/>
              </a:prstTxWarp>
            </a:bodyPr>
            <a:lstStyle/>
            <a:p>
              <a:endParaRPr lang="en-US" sz="1247">
                <a:latin typeface="Arial" panose="020B0604020202020204" pitchFamily="34" charset="0"/>
              </a:endParaRPr>
            </a:p>
          </p:txBody>
        </p:sp>
        <p:sp>
          <p:nvSpPr>
            <p:cNvPr id="211" name="Freeform 146">
              <a:extLst>
                <a:ext uri="{FF2B5EF4-FFF2-40B4-BE49-F238E27FC236}">
                  <a16:creationId xmlns:a16="http://schemas.microsoft.com/office/drawing/2014/main" id="{C953D8D4-1477-438C-8EC9-D5835D9C887D}"/>
                </a:ext>
              </a:extLst>
            </p:cNvPr>
            <p:cNvSpPr>
              <a:spLocks noEditPoints="1"/>
            </p:cNvSpPr>
            <p:nvPr/>
          </p:nvSpPr>
          <p:spPr bwMode="auto">
            <a:xfrm>
              <a:off x="4648200" y="2987676"/>
              <a:ext cx="461963" cy="173038"/>
            </a:xfrm>
            <a:custGeom>
              <a:avLst/>
              <a:gdLst>
                <a:gd name="T0" fmla="*/ 3 w 4883"/>
                <a:gd name="T1" fmla="*/ 1398 h 1829"/>
                <a:gd name="T2" fmla="*/ 4462 w 4883"/>
                <a:gd name="T3" fmla="*/ 1829 h 1829"/>
                <a:gd name="T4" fmla="*/ 2441 w 4883"/>
                <a:gd name="T5" fmla="*/ 0 h 1829"/>
                <a:gd name="T6" fmla="*/ 978 w 4883"/>
                <a:gd name="T7" fmla="*/ 976 h 1829"/>
                <a:gd name="T8" fmla="*/ 770 w 4883"/>
                <a:gd name="T9" fmla="*/ 818 h 1829"/>
                <a:gd name="T10" fmla="*/ 943 w 4883"/>
                <a:gd name="T11" fmla="*/ 646 h 1829"/>
                <a:gd name="T12" fmla="*/ 1100 w 4883"/>
                <a:gd name="T13" fmla="*/ 854 h 1829"/>
                <a:gd name="T14" fmla="*/ 1552 w 4883"/>
                <a:gd name="T15" fmla="*/ 1184 h 1829"/>
                <a:gd name="T16" fmla="*/ 1259 w 4883"/>
                <a:gd name="T17" fmla="*/ 1305 h 1829"/>
                <a:gd name="T18" fmla="*/ 1380 w 4883"/>
                <a:gd name="T19" fmla="*/ 1011 h 1829"/>
                <a:gd name="T20" fmla="*/ 1552 w 4883"/>
                <a:gd name="T21" fmla="*/ 1184 h 1829"/>
                <a:gd name="T22" fmla="*/ 1588 w 4883"/>
                <a:gd name="T23" fmla="*/ 732 h 1829"/>
                <a:gd name="T24" fmla="*/ 1380 w 4883"/>
                <a:gd name="T25" fmla="*/ 574 h 1829"/>
                <a:gd name="T26" fmla="*/ 1552 w 4883"/>
                <a:gd name="T27" fmla="*/ 402 h 1829"/>
                <a:gd name="T28" fmla="*/ 1710 w 4883"/>
                <a:gd name="T29" fmla="*/ 610 h 1829"/>
                <a:gd name="T30" fmla="*/ 2284 w 4883"/>
                <a:gd name="T31" fmla="*/ 1184 h 1829"/>
                <a:gd name="T32" fmla="*/ 1990 w 4883"/>
                <a:gd name="T33" fmla="*/ 1305 h 1829"/>
                <a:gd name="T34" fmla="*/ 2111 w 4883"/>
                <a:gd name="T35" fmla="*/ 1011 h 1829"/>
                <a:gd name="T36" fmla="*/ 2284 w 4883"/>
                <a:gd name="T37" fmla="*/ 1184 h 1829"/>
                <a:gd name="T38" fmla="*/ 2197 w 4883"/>
                <a:gd name="T39" fmla="*/ 610 h 1829"/>
                <a:gd name="T40" fmla="*/ 1989 w 4883"/>
                <a:gd name="T41" fmla="*/ 452 h 1829"/>
                <a:gd name="T42" fmla="*/ 2162 w 4883"/>
                <a:gd name="T43" fmla="*/ 280 h 1829"/>
                <a:gd name="T44" fmla="*/ 2319 w 4883"/>
                <a:gd name="T45" fmla="*/ 488 h 1829"/>
                <a:gd name="T46" fmla="*/ 3015 w 4883"/>
                <a:gd name="T47" fmla="*/ 1184 h 1829"/>
                <a:gd name="T48" fmla="*/ 2721 w 4883"/>
                <a:gd name="T49" fmla="*/ 1305 h 1829"/>
                <a:gd name="T50" fmla="*/ 2843 w 4883"/>
                <a:gd name="T51" fmla="*/ 1011 h 1829"/>
                <a:gd name="T52" fmla="*/ 3015 w 4883"/>
                <a:gd name="T53" fmla="*/ 1184 h 1829"/>
                <a:gd name="T54" fmla="*/ 2929 w 4883"/>
                <a:gd name="T55" fmla="*/ 610 h 1829"/>
                <a:gd name="T56" fmla="*/ 2721 w 4883"/>
                <a:gd name="T57" fmla="*/ 452 h 1829"/>
                <a:gd name="T58" fmla="*/ 2893 w 4883"/>
                <a:gd name="T59" fmla="*/ 280 h 1829"/>
                <a:gd name="T60" fmla="*/ 3051 w 4883"/>
                <a:gd name="T61" fmla="*/ 488 h 1829"/>
                <a:gd name="T62" fmla="*/ 3452 w 4883"/>
                <a:gd name="T63" fmla="*/ 696 h 1829"/>
                <a:gd name="T64" fmla="*/ 3331 w 4883"/>
                <a:gd name="T65" fmla="*/ 402 h 1829"/>
                <a:gd name="T66" fmla="*/ 3624 w 4883"/>
                <a:gd name="T67" fmla="*/ 524 h 1829"/>
                <a:gd name="T68" fmla="*/ 3570 w 4883"/>
                <a:gd name="T69" fmla="*/ 729 h 1829"/>
                <a:gd name="T70" fmla="*/ 3868 w 4883"/>
                <a:gd name="T71" fmla="*/ 1184 h 1829"/>
                <a:gd name="T72" fmla="*/ 3575 w 4883"/>
                <a:gd name="T73" fmla="*/ 1305 h 1829"/>
                <a:gd name="T74" fmla="*/ 3696 w 4883"/>
                <a:gd name="T75" fmla="*/ 1011 h 1829"/>
                <a:gd name="T76" fmla="*/ 3868 w 4883"/>
                <a:gd name="T77" fmla="*/ 1184 h 1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83" h="1829">
                  <a:moveTo>
                    <a:pt x="2441" y="0"/>
                  </a:moveTo>
                  <a:cubicBezTo>
                    <a:pt x="1097" y="0"/>
                    <a:pt x="3" y="627"/>
                    <a:pt x="3" y="1398"/>
                  </a:cubicBezTo>
                  <a:cubicBezTo>
                    <a:pt x="0" y="1632"/>
                    <a:pt x="186" y="1825"/>
                    <a:pt x="420" y="1829"/>
                  </a:cubicBezTo>
                  <a:lnTo>
                    <a:pt x="4462" y="1829"/>
                  </a:lnTo>
                  <a:cubicBezTo>
                    <a:pt x="4696" y="1825"/>
                    <a:pt x="4883" y="1632"/>
                    <a:pt x="4879" y="1398"/>
                  </a:cubicBezTo>
                  <a:cubicBezTo>
                    <a:pt x="4879" y="627"/>
                    <a:pt x="3785" y="0"/>
                    <a:pt x="2441" y="0"/>
                  </a:cubicBezTo>
                  <a:close/>
                  <a:moveTo>
                    <a:pt x="1064" y="940"/>
                  </a:moveTo>
                  <a:cubicBezTo>
                    <a:pt x="1042" y="963"/>
                    <a:pt x="1011" y="976"/>
                    <a:pt x="978" y="976"/>
                  </a:cubicBezTo>
                  <a:cubicBezTo>
                    <a:pt x="946" y="976"/>
                    <a:pt x="915" y="963"/>
                    <a:pt x="892" y="940"/>
                  </a:cubicBezTo>
                  <a:lnTo>
                    <a:pt x="770" y="818"/>
                  </a:lnTo>
                  <a:cubicBezTo>
                    <a:pt x="723" y="770"/>
                    <a:pt x="723" y="694"/>
                    <a:pt x="771" y="646"/>
                  </a:cubicBezTo>
                  <a:cubicBezTo>
                    <a:pt x="818" y="599"/>
                    <a:pt x="895" y="599"/>
                    <a:pt x="943" y="646"/>
                  </a:cubicBezTo>
                  <a:lnTo>
                    <a:pt x="1064" y="768"/>
                  </a:lnTo>
                  <a:cubicBezTo>
                    <a:pt x="1087" y="790"/>
                    <a:pt x="1100" y="821"/>
                    <a:pt x="1100" y="854"/>
                  </a:cubicBezTo>
                  <a:cubicBezTo>
                    <a:pt x="1100" y="886"/>
                    <a:pt x="1087" y="917"/>
                    <a:pt x="1064" y="940"/>
                  </a:cubicBezTo>
                  <a:close/>
                  <a:moveTo>
                    <a:pt x="1552" y="1184"/>
                  </a:moveTo>
                  <a:lnTo>
                    <a:pt x="1430" y="1306"/>
                  </a:lnTo>
                  <a:cubicBezTo>
                    <a:pt x="1382" y="1352"/>
                    <a:pt x="1306" y="1352"/>
                    <a:pt x="1259" y="1305"/>
                  </a:cubicBezTo>
                  <a:cubicBezTo>
                    <a:pt x="1211" y="1257"/>
                    <a:pt x="1211" y="1181"/>
                    <a:pt x="1258" y="1133"/>
                  </a:cubicBezTo>
                  <a:lnTo>
                    <a:pt x="1380" y="1011"/>
                  </a:lnTo>
                  <a:cubicBezTo>
                    <a:pt x="1427" y="964"/>
                    <a:pt x="1504" y="965"/>
                    <a:pt x="1551" y="1012"/>
                  </a:cubicBezTo>
                  <a:cubicBezTo>
                    <a:pt x="1599" y="1059"/>
                    <a:pt x="1599" y="1136"/>
                    <a:pt x="1552" y="1184"/>
                  </a:cubicBezTo>
                  <a:close/>
                  <a:moveTo>
                    <a:pt x="1674" y="696"/>
                  </a:moveTo>
                  <a:cubicBezTo>
                    <a:pt x="1651" y="719"/>
                    <a:pt x="1620" y="732"/>
                    <a:pt x="1588" y="732"/>
                  </a:cubicBezTo>
                  <a:cubicBezTo>
                    <a:pt x="1555" y="732"/>
                    <a:pt x="1524" y="719"/>
                    <a:pt x="1502" y="696"/>
                  </a:cubicBezTo>
                  <a:lnTo>
                    <a:pt x="1380" y="574"/>
                  </a:lnTo>
                  <a:cubicBezTo>
                    <a:pt x="1333" y="526"/>
                    <a:pt x="1333" y="450"/>
                    <a:pt x="1380" y="402"/>
                  </a:cubicBezTo>
                  <a:cubicBezTo>
                    <a:pt x="1428" y="355"/>
                    <a:pt x="1504" y="355"/>
                    <a:pt x="1552" y="402"/>
                  </a:cubicBezTo>
                  <a:lnTo>
                    <a:pt x="1674" y="524"/>
                  </a:lnTo>
                  <a:cubicBezTo>
                    <a:pt x="1697" y="547"/>
                    <a:pt x="1710" y="578"/>
                    <a:pt x="1710" y="610"/>
                  </a:cubicBezTo>
                  <a:cubicBezTo>
                    <a:pt x="1710" y="642"/>
                    <a:pt x="1697" y="673"/>
                    <a:pt x="1674" y="696"/>
                  </a:cubicBezTo>
                  <a:close/>
                  <a:moveTo>
                    <a:pt x="2284" y="1184"/>
                  </a:moveTo>
                  <a:lnTo>
                    <a:pt x="2162" y="1306"/>
                  </a:lnTo>
                  <a:cubicBezTo>
                    <a:pt x="2114" y="1352"/>
                    <a:pt x="2037" y="1352"/>
                    <a:pt x="1990" y="1305"/>
                  </a:cubicBezTo>
                  <a:cubicBezTo>
                    <a:pt x="1943" y="1257"/>
                    <a:pt x="1942" y="1181"/>
                    <a:pt x="1989" y="1133"/>
                  </a:cubicBezTo>
                  <a:lnTo>
                    <a:pt x="2111" y="1011"/>
                  </a:lnTo>
                  <a:cubicBezTo>
                    <a:pt x="2159" y="964"/>
                    <a:pt x="2235" y="965"/>
                    <a:pt x="2283" y="1012"/>
                  </a:cubicBezTo>
                  <a:cubicBezTo>
                    <a:pt x="2330" y="1059"/>
                    <a:pt x="2330" y="1136"/>
                    <a:pt x="2284" y="1184"/>
                  </a:cubicBezTo>
                  <a:close/>
                  <a:moveTo>
                    <a:pt x="2284" y="574"/>
                  </a:moveTo>
                  <a:cubicBezTo>
                    <a:pt x="2261" y="597"/>
                    <a:pt x="2230" y="610"/>
                    <a:pt x="2197" y="610"/>
                  </a:cubicBezTo>
                  <a:cubicBezTo>
                    <a:pt x="2165" y="610"/>
                    <a:pt x="2134" y="597"/>
                    <a:pt x="2111" y="574"/>
                  </a:cubicBezTo>
                  <a:lnTo>
                    <a:pt x="1989" y="452"/>
                  </a:lnTo>
                  <a:cubicBezTo>
                    <a:pt x="1942" y="405"/>
                    <a:pt x="1942" y="328"/>
                    <a:pt x="1990" y="280"/>
                  </a:cubicBezTo>
                  <a:cubicBezTo>
                    <a:pt x="2037" y="233"/>
                    <a:pt x="2114" y="233"/>
                    <a:pt x="2162" y="280"/>
                  </a:cubicBezTo>
                  <a:lnTo>
                    <a:pt x="2284" y="402"/>
                  </a:lnTo>
                  <a:cubicBezTo>
                    <a:pt x="2306" y="425"/>
                    <a:pt x="2319" y="456"/>
                    <a:pt x="2319" y="488"/>
                  </a:cubicBezTo>
                  <a:cubicBezTo>
                    <a:pt x="2319" y="520"/>
                    <a:pt x="2306" y="551"/>
                    <a:pt x="2284" y="574"/>
                  </a:cubicBezTo>
                  <a:close/>
                  <a:moveTo>
                    <a:pt x="3015" y="1184"/>
                  </a:moveTo>
                  <a:lnTo>
                    <a:pt x="2893" y="1306"/>
                  </a:lnTo>
                  <a:cubicBezTo>
                    <a:pt x="2845" y="1352"/>
                    <a:pt x="2769" y="1352"/>
                    <a:pt x="2721" y="1305"/>
                  </a:cubicBezTo>
                  <a:cubicBezTo>
                    <a:pt x="2674" y="1257"/>
                    <a:pt x="2674" y="1181"/>
                    <a:pt x="2721" y="1133"/>
                  </a:cubicBezTo>
                  <a:lnTo>
                    <a:pt x="2843" y="1011"/>
                  </a:lnTo>
                  <a:cubicBezTo>
                    <a:pt x="2890" y="964"/>
                    <a:pt x="2967" y="965"/>
                    <a:pt x="3014" y="1012"/>
                  </a:cubicBezTo>
                  <a:cubicBezTo>
                    <a:pt x="3061" y="1059"/>
                    <a:pt x="3062" y="1136"/>
                    <a:pt x="3015" y="1184"/>
                  </a:cubicBezTo>
                  <a:close/>
                  <a:moveTo>
                    <a:pt x="3015" y="574"/>
                  </a:moveTo>
                  <a:cubicBezTo>
                    <a:pt x="2992" y="597"/>
                    <a:pt x="2961" y="610"/>
                    <a:pt x="2929" y="610"/>
                  </a:cubicBezTo>
                  <a:cubicBezTo>
                    <a:pt x="2896" y="610"/>
                    <a:pt x="2865" y="597"/>
                    <a:pt x="2843" y="574"/>
                  </a:cubicBezTo>
                  <a:lnTo>
                    <a:pt x="2721" y="452"/>
                  </a:lnTo>
                  <a:cubicBezTo>
                    <a:pt x="2674" y="405"/>
                    <a:pt x="2674" y="328"/>
                    <a:pt x="2721" y="280"/>
                  </a:cubicBezTo>
                  <a:cubicBezTo>
                    <a:pt x="2769" y="233"/>
                    <a:pt x="2845" y="233"/>
                    <a:pt x="2893" y="280"/>
                  </a:cubicBezTo>
                  <a:lnTo>
                    <a:pt x="3015" y="402"/>
                  </a:lnTo>
                  <a:cubicBezTo>
                    <a:pt x="3038" y="425"/>
                    <a:pt x="3051" y="456"/>
                    <a:pt x="3051" y="488"/>
                  </a:cubicBezTo>
                  <a:cubicBezTo>
                    <a:pt x="3051" y="520"/>
                    <a:pt x="3038" y="551"/>
                    <a:pt x="3015" y="574"/>
                  </a:cubicBezTo>
                  <a:close/>
                  <a:moveTo>
                    <a:pt x="3452" y="696"/>
                  </a:moveTo>
                  <a:lnTo>
                    <a:pt x="3330" y="574"/>
                  </a:lnTo>
                  <a:cubicBezTo>
                    <a:pt x="3283" y="526"/>
                    <a:pt x="3283" y="450"/>
                    <a:pt x="3331" y="402"/>
                  </a:cubicBezTo>
                  <a:cubicBezTo>
                    <a:pt x="3378" y="355"/>
                    <a:pt x="3455" y="355"/>
                    <a:pt x="3503" y="402"/>
                  </a:cubicBezTo>
                  <a:lnTo>
                    <a:pt x="3624" y="524"/>
                  </a:lnTo>
                  <a:cubicBezTo>
                    <a:pt x="3656" y="554"/>
                    <a:pt x="3668" y="599"/>
                    <a:pt x="3657" y="642"/>
                  </a:cubicBezTo>
                  <a:cubicBezTo>
                    <a:pt x="3646" y="684"/>
                    <a:pt x="3613" y="717"/>
                    <a:pt x="3570" y="729"/>
                  </a:cubicBezTo>
                  <a:cubicBezTo>
                    <a:pt x="3528" y="740"/>
                    <a:pt x="3483" y="727"/>
                    <a:pt x="3452" y="696"/>
                  </a:cubicBezTo>
                  <a:close/>
                  <a:moveTo>
                    <a:pt x="3868" y="1184"/>
                  </a:moveTo>
                  <a:lnTo>
                    <a:pt x="3746" y="1306"/>
                  </a:lnTo>
                  <a:cubicBezTo>
                    <a:pt x="3699" y="1352"/>
                    <a:pt x="3622" y="1352"/>
                    <a:pt x="3575" y="1305"/>
                  </a:cubicBezTo>
                  <a:cubicBezTo>
                    <a:pt x="3527" y="1257"/>
                    <a:pt x="3527" y="1181"/>
                    <a:pt x="3574" y="1133"/>
                  </a:cubicBezTo>
                  <a:lnTo>
                    <a:pt x="3696" y="1011"/>
                  </a:lnTo>
                  <a:cubicBezTo>
                    <a:pt x="3744" y="964"/>
                    <a:pt x="3820" y="965"/>
                    <a:pt x="3868" y="1012"/>
                  </a:cubicBezTo>
                  <a:cubicBezTo>
                    <a:pt x="3915" y="1059"/>
                    <a:pt x="3915" y="1136"/>
                    <a:pt x="3868" y="1184"/>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endParaRPr lang="en-US" sz="1247">
                <a:latin typeface="Arial" panose="020B0604020202020204" pitchFamily="34" charset="0"/>
              </a:endParaRPr>
            </a:p>
          </p:txBody>
        </p:sp>
        <p:sp>
          <p:nvSpPr>
            <p:cNvPr id="212" name="Freeform 147">
              <a:extLst>
                <a:ext uri="{FF2B5EF4-FFF2-40B4-BE49-F238E27FC236}">
                  <a16:creationId xmlns:a16="http://schemas.microsoft.com/office/drawing/2014/main" id="{7B9D783F-3605-42AF-AA0C-F23C15ACF896}"/>
                </a:ext>
              </a:extLst>
            </p:cNvPr>
            <p:cNvSpPr>
              <a:spLocks/>
            </p:cNvSpPr>
            <p:nvPr/>
          </p:nvSpPr>
          <p:spPr bwMode="auto">
            <a:xfrm>
              <a:off x="5060950" y="2849563"/>
              <a:ext cx="139700" cy="506413"/>
            </a:xfrm>
            <a:custGeom>
              <a:avLst/>
              <a:gdLst>
                <a:gd name="T0" fmla="*/ 1470 w 1485"/>
                <a:gd name="T1" fmla="*/ 0 h 5365"/>
                <a:gd name="T2" fmla="*/ 912 w 1485"/>
                <a:gd name="T3" fmla="*/ 0 h 5365"/>
                <a:gd name="T4" fmla="*/ 0 w 1485"/>
                <a:gd name="T5" fmla="*/ 1709 h 5365"/>
                <a:gd name="T6" fmla="*/ 773 w 1485"/>
                <a:gd name="T7" fmla="*/ 2861 h 5365"/>
                <a:gd name="T8" fmla="*/ 546 w 1485"/>
                <a:gd name="T9" fmla="*/ 3369 h 5365"/>
                <a:gd name="T10" fmla="*/ 773 w 1485"/>
                <a:gd name="T11" fmla="*/ 3780 h 5365"/>
                <a:gd name="T12" fmla="*/ 773 w 1485"/>
                <a:gd name="T13" fmla="*/ 4023 h 5365"/>
                <a:gd name="T14" fmla="*/ 634 w 1485"/>
                <a:gd name="T15" fmla="*/ 4363 h 5365"/>
                <a:gd name="T16" fmla="*/ 773 w 1485"/>
                <a:gd name="T17" fmla="*/ 4663 h 5365"/>
                <a:gd name="T18" fmla="*/ 773 w 1485"/>
                <a:gd name="T19" fmla="*/ 4938 h 5365"/>
                <a:gd name="T20" fmla="*/ 622 w 1485"/>
                <a:gd name="T21" fmla="*/ 5364 h 5365"/>
                <a:gd name="T22" fmla="*/ 1173 w 1485"/>
                <a:gd name="T23" fmla="*/ 5364 h 5365"/>
                <a:gd name="T24" fmla="*/ 1294 w 1485"/>
                <a:gd name="T25" fmla="*/ 5261 h 5365"/>
                <a:gd name="T26" fmla="*/ 1485 w 1485"/>
                <a:gd name="T27" fmla="*/ 4007 h 5365"/>
                <a:gd name="T28" fmla="*/ 1470 w 1485"/>
                <a:gd name="T29" fmla="*/ 0 h 5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5" h="5365">
                  <a:moveTo>
                    <a:pt x="1470" y="0"/>
                  </a:moveTo>
                  <a:lnTo>
                    <a:pt x="912" y="0"/>
                  </a:lnTo>
                  <a:cubicBezTo>
                    <a:pt x="934" y="309"/>
                    <a:pt x="874" y="1035"/>
                    <a:pt x="0" y="1709"/>
                  </a:cubicBezTo>
                  <a:cubicBezTo>
                    <a:pt x="478" y="2006"/>
                    <a:pt x="773" y="2413"/>
                    <a:pt x="773" y="2861"/>
                  </a:cubicBezTo>
                  <a:cubicBezTo>
                    <a:pt x="773" y="3055"/>
                    <a:pt x="691" y="3240"/>
                    <a:pt x="546" y="3369"/>
                  </a:cubicBezTo>
                  <a:cubicBezTo>
                    <a:pt x="687" y="3458"/>
                    <a:pt x="773" y="3613"/>
                    <a:pt x="773" y="3780"/>
                  </a:cubicBezTo>
                  <a:lnTo>
                    <a:pt x="773" y="4023"/>
                  </a:lnTo>
                  <a:cubicBezTo>
                    <a:pt x="773" y="4150"/>
                    <a:pt x="723" y="4272"/>
                    <a:pt x="634" y="4363"/>
                  </a:cubicBezTo>
                  <a:cubicBezTo>
                    <a:pt x="722" y="4438"/>
                    <a:pt x="773" y="4548"/>
                    <a:pt x="773" y="4663"/>
                  </a:cubicBezTo>
                  <a:lnTo>
                    <a:pt x="773" y="4938"/>
                  </a:lnTo>
                  <a:cubicBezTo>
                    <a:pt x="773" y="5093"/>
                    <a:pt x="720" y="5244"/>
                    <a:pt x="622" y="5364"/>
                  </a:cubicBezTo>
                  <a:lnTo>
                    <a:pt x="1173" y="5364"/>
                  </a:lnTo>
                  <a:cubicBezTo>
                    <a:pt x="1233" y="5365"/>
                    <a:pt x="1285" y="5320"/>
                    <a:pt x="1294" y="5261"/>
                  </a:cubicBezTo>
                  <a:lnTo>
                    <a:pt x="1485" y="4007"/>
                  </a:lnTo>
                  <a:cubicBezTo>
                    <a:pt x="884" y="2699"/>
                    <a:pt x="1327" y="590"/>
                    <a:pt x="1470" y="0"/>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endParaRPr lang="en-US" sz="1247">
                <a:latin typeface="Arial" panose="020B0604020202020204" pitchFamily="34" charset="0"/>
              </a:endParaRPr>
            </a:p>
          </p:txBody>
        </p:sp>
        <p:sp>
          <p:nvSpPr>
            <p:cNvPr id="213" name="Freeform 148">
              <a:extLst>
                <a:ext uri="{FF2B5EF4-FFF2-40B4-BE49-F238E27FC236}">
                  <a16:creationId xmlns:a16="http://schemas.microsoft.com/office/drawing/2014/main" id="{2BCC9A45-711D-42FE-A817-DEE677173BDE}"/>
                </a:ext>
              </a:extLst>
            </p:cNvPr>
            <p:cNvSpPr>
              <a:spLocks/>
            </p:cNvSpPr>
            <p:nvPr/>
          </p:nvSpPr>
          <p:spPr bwMode="auto">
            <a:xfrm>
              <a:off x="4846638" y="2849563"/>
              <a:ext cx="279400" cy="149225"/>
            </a:xfrm>
            <a:custGeom>
              <a:avLst/>
              <a:gdLst>
                <a:gd name="T0" fmla="*/ 2020 w 2942"/>
                <a:gd name="T1" fmla="*/ 1580 h 1580"/>
                <a:gd name="T2" fmla="*/ 2923 w 2942"/>
                <a:gd name="T3" fmla="*/ 0 h 1580"/>
                <a:gd name="T4" fmla="*/ 0 w 2942"/>
                <a:gd name="T5" fmla="*/ 0 h 1580"/>
                <a:gd name="T6" fmla="*/ 187 w 2942"/>
                <a:gd name="T7" fmla="*/ 1223 h 1580"/>
                <a:gd name="T8" fmla="*/ 346 w 2942"/>
                <a:gd name="T9" fmla="*/ 1220 h 1580"/>
                <a:gd name="T10" fmla="*/ 2020 w 2942"/>
                <a:gd name="T11" fmla="*/ 1580 h 1580"/>
              </a:gdLst>
              <a:ahLst/>
              <a:cxnLst>
                <a:cxn ang="0">
                  <a:pos x="T0" y="T1"/>
                </a:cxn>
                <a:cxn ang="0">
                  <a:pos x="T2" y="T3"/>
                </a:cxn>
                <a:cxn ang="0">
                  <a:pos x="T4" y="T5"/>
                </a:cxn>
                <a:cxn ang="0">
                  <a:pos x="T6" y="T7"/>
                </a:cxn>
                <a:cxn ang="0">
                  <a:pos x="T8" y="T9"/>
                </a:cxn>
                <a:cxn ang="0">
                  <a:pos x="T10" y="T11"/>
                </a:cxn>
              </a:cxnLst>
              <a:rect l="0" t="0" r="r" b="b"/>
              <a:pathLst>
                <a:path w="2942" h="1580">
                  <a:moveTo>
                    <a:pt x="2020" y="1580"/>
                  </a:moveTo>
                  <a:cubicBezTo>
                    <a:pt x="2906" y="941"/>
                    <a:pt x="2942" y="246"/>
                    <a:pt x="2923" y="0"/>
                  </a:cubicBezTo>
                  <a:lnTo>
                    <a:pt x="0" y="0"/>
                  </a:lnTo>
                  <a:lnTo>
                    <a:pt x="187" y="1223"/>
                  </a:lnTo>
                  <a:cubicBezTo>
                    <a:pt x="240" y="1221"/>
                    <a:pt x="293" y="1220"/>
                    <a:pt x="346" y="1220"/>
                  </a:cubicBezTo>
                  <a:cubicBezTo>
                    <a:pt x="924" y="1212"/>
                    <a:pt x="1496" y="1336"/>
                    <a:pt x="2020" y="1580"/>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endParaRPr lang="en-US" sz="1247">
                <a:latin typeface="Arial" panose="020B0604020202020204" pitchFamily="34" charset="0"/>
              </a:endParaRPr>
            </a:p>
          </p:txBody>
        </p:sp>
        <p:sp>
          <p:nvSpPr>
            <p:cNvPr id="214" name="Freeform 149">
              <a:extLst>
                <a:ext uri="{FF2B5EF4-FFF2-40B4-BE49-F238E27FC236}">
                  <a16:creationId xmlns:a16="http://schemas.microsoft.com/office/drawing/2014/main" id="{8F895E01-E5D9-4EF0-9DE8-4AFD13BB1BE0}"/>
                </a:ext>
              </a:extLst>
            </p:cNvPr>
            <p:cNvSpPr>
              <a:spLocks/>
            </p:cNvSpPr>
            <p:nvPr/>
          </p:nvSpPr>
          <p:spPr bwMode="auto">
            <a:xfrm>
              <a:off x="5175250" y="2849563"/>
              <a:ext cx="84138" cy="330200"/>
            </a:xfrm>
            <a:custGeom>
              <a:avLst/>
              <a:gdLst>
                <a:gd name="T0" fmla="*/ 345 w 878"/>
                <a:gd name="T1" fmla="*/ 3501 h 3501"/>
                <a:gd name="T2" fmla="*/ 878 w 878"/>
                <a:gd name="T3" fmla="*/ 0 h 3501"/>
                <a:gd name="T4" fmla="*/ 505 w 878"/>
                <a:gd name="T5" fmla="*/ 0 h 3501"/>
                <a:gd name="T6" fmla="*/ 345 w 878"/>
                <a:gd name="T7" fmla="*/ 3501 h 3501"/>
              </a:gdLst>
              <a:ahLst/>
              <a:cxnLst>
                <a:cxn ang="0">
                  <a:pos x="T0" y="T1"/>
                </a:cxn>
                <a:cxn ang="0">
                  <a:pos x="T2" y="T3"/>
                </a:cxn>
                <a:cxn ang="0">
                  <a:pos x="T4" y="T5"/>
                </a:cxn>
                <a:cxn ang="0">
                  <a:pos x="T6" y="T7"/>
                </a:cxn>
              </a:cxnLst>
              <a:rect l="0" t="0" r="r" b="b"/>
              <a:pathLst>
                <a:path w="878" h="3501">
                  <a:moveTo>
                    <a:pt x="345" y="3501"/>
                  </a:moveTo>
                  <a:lnTo>
                    <a:pt x="878" y="0"/>
                  </a:lnTo>
                  <a:lnTo>
                    <a:pt x="505" y="0"/>
                  </a:lnTo>
                  <a:cubicBezTo>
                    <a:pt x="403" y="418"/>
                    <a:pt x="0" y="2220"/>
                    <a:pt x="345" y="3501"/>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endParaRPr lang="en-US" sz="1247">
                <a:latin typeface="Arial" panose="020B0604020202020204" pitchFamily="34" charset="0"/>
              </a:endParaRPr>
            </a:p>
          </p:txBody>
        </p:sp>
        <p:sp>
          <p:nvSpPr>
            <p:cNvPr id="215" name="Freeform 150">
              <a:extLst>
                <a:ext uri="{FF2B5EF4-FFF2-40B4-BE49-F238E27FC236}">
                  <a16:creationId xmlns:a16="http://schemas.microsoft.com/office/drawing/2014/main" id="{51AF2EF7-5AEF-4BE7-8103-8F6E1B5F2BC5}"/>
                </a:ext>
              </a:extLst>
            </p:cNvPr>
            <p:cNvSpPr>
              <a:spLocks/>
            </p:cNvSpPr>
            <p:nvPr/>
          </p:nvSpPr>
          <p:spPr bwMode="auto">
            <a:xfrm>
              <a:off x="4810125" y="2790826"/>
              <a:ext cx="485775" cy="34925"/>
            </a:xfrm>
            <a:custGeom>
              <a:avLst/>
              <a:gdLst>
                <a:gd name="T0" fmla="*/ 4998 w 5120"/>
                <a:gd name="T1" fmla="*/ 0 h 366"/>
                <a:gd name="T2" fmla="*/ 122 w 5120"/>
                <a:gd name="T3" fmla="*/ 0 h 366"/>
                <a:gd name="T4" fmla="*/ 0 w 5120"/>
                <a:gd name="T5" fmla="*/ 122 h 366"/>
                <a:gd name="T6" fmla="*/ 0 w 5120"/>
                <a:gd name="T7" fmla="*/ 244 h 366"/>
                <a:gd name="T8" fmla="*/ 122 w 5120"/>
                <a:gd name="T9" fmla="*/ 366 h 366"/>
                <a:gd name="T10" fmla="*/ 4998 w 5120"/>
                <a:gd name="T11" fmla="*/ 366 h 366"/>
                <a:gd name="T12" fmla="*/ 5120 w 5120"/>
                <a:gd name="T13" fmla="*/ 244 h 366"/>
                <a:gd name="T14" fmla="*/ 5120 w 5120"/>
                <a:gd name="T15" fmla="*/ 122 h 366"/>
                <a:gd name="T16" fmla="*/ 4998 w 5120"/>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0" h="366">
                  <a:moveTo>
                    <a:pt x="4998" y="0"/>
                  </a:moveTo>
                  <a:lnTo>
                    <a:pt x="122" y="0"/>
                  </a:lnTo>
                  <a:cubicBezTo>
                    <a:pt x="54" y="0"/>
                    <a:pt x="0" y="55"/>
                    <a:pt x="0" y="122"/>
                  </a:cubicBezTo>
                  <a:lnTo>
                    <a:pt x="0" y="244"/>
                  </a:lnTo>
                  <a:cubicBezTo>
                    <a:pt x="0" y="311"/>
                    <a:pt x="54" y="366"/>
                    <a:pt x="122" y="366"/>
                  </a:cubicBezTo>
                  <a:lnTo>
                    <a:pt x="4998" y="366"/>
                  </a:lnTo>
                  <a:cubicBezTo>
                    <a:pt x="5065" y="366"/>
                    <a:pt x="5120" y="311"/>
                    <a:pt x="5120" y="244"/>
                  </a:cubicBezTo>
                  <a:lnTo>
                    <a:pt x="5120" y="122"/>
                  </a:lnTo>
                  <a:cubicBezTo>
                    <a:pt x="5120" y="55"/>
                    <a:pt x="5065" y="0"/>
                    <a:pt x="4998" y="0"/>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endParaRPr lang="en-US" sz="1247">
                <a:latin typeface="Arial" panose="020B0604020202020204" pitchFamily="34" charset="0"/>
              </a:endParaRPr>
            </a:p>
          </p:txBody>
        </p:sp>
      </p:grpSp>
      <p:sp>
        <p:nvSpPr>
          <p:cNvPr id="216" name="TextBox 215">
            <a:extLst>
              <a:ext uri="{FF2B5EF4-FFF2-40B4-BE49-F238E27FC236}">
                <a16:creationId xmlns:a16="http://schemas.microsoft.com/office/drawing/2014/main" id="{B5E243F6-F095-4A93-AB81-520C1C4AD6AD}"/>
              </a:ext>
            </a:extLst>
          </p:cNvPr>
          <p:cNvSpPr txBox="1"/>
          <p:nvPr/>
        </p:nvSpPr>
        <p:spPr>
          <a:xfrm>
            <a:off x="2509053" y="3258339"/>
            <a:ext cx="328782" cy="84382"/>
          </a:xfrm>
          <a:prstGeom prst="rect">
            <a:avLst/>
          </a:prstGeom>
          <a:noFill/>
          <a:ln w="9525">
            <a:noFill/>
          </a:ln>
        </p:spPr>
        <p:txBody>
          <a:bodyPr vert="horz" wrap="square" lIns="0" tIns="0" rIns="0" bIns="0" rtlCol="0">
            <a:spAutoFit/>
          </a:bodyPr>
          <a:lstStyle/>
          <a:p>
            <a:pPr algn="ctr">
              <a:lnSpc>
                <a:spcPct val="70000"/>
              </a:lnSpc>
              <a:buClr>
                <a:srgbClr val="000000"/>
              </a:buClr>
              <a:buSzPct val="100000"/>
            </a:pPr>
            <a:r>
              <a:rPr lang="en-GB" sz="761" dirty="0">
                <a:solidFill>
                  <a:srgbClr val="C00000"/>
                </a:solidFill>
                <a:latin typeface="Arial" panose="020B0604020202020204" pitchFamily="34" charset="0"/>
                <a:cs typeface="Arial" panose="020B0604020202020204" pitchFamily="34" charset="0"/>
              </a:rPr>
              <a:t>1 year</a:t>
            </a:r>
            <a:endParaRPr lang="en-US" sz="761" dirty="0">
              <a:solidFill>
                <a:srgbClr val="C00000"/>
              </a:solidFill>
              <a:latin typeface="Arial" panose="020B0604020202020204" pitchFamily="34" charset="0"/>
              <a:cs typeface="Arial" panose="020B0604020202020204" pitchFamily="34" charset="0"/>
            </a:endParaRPr>
          </a:p>
        </p:txBody>
      </p:sp>
      <p:sp>
        <p:nvSpPr>
          <p:cNvPr id="217" name="RbLeanShape Arrow Option 1 9">
            <a:extLst>
              <a:ext uri="{FF2B5EF4-FFF2-40B4-BE49-F238E27FC236}">
                <a16:creationId xmlns:a16="http://schemas.microsoft.com/office/drawing/2014/main" id="{D1FA0D48-DC7F-4BF4-86CA-ED86CB2A33F3}"/>
              </a:ext>
            </a:extLst>
          </p:cNvPr>
          <p:cNvSpPr>
            <a:spLocks/>
          </p:cNvSpPr>
          <p:nvPr/>
        </p:nvSpPr>
        <p:spPr>
          <a:xfrm>
            <a:off x="2472921" y="1886080"/>
            <a:ext cx="3157542" cy="443351"/>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619610"/>
              <a:gd name="connsiteY0" fmla="*/ 0 h 476250"/>
              <a:gd name="connsiteX1" fmla="*/ 352839 w 619610"/>
              <a:gd name="connsiteY1" fmla="*/ 0 h 476250"/>
              <a:gd name="connsiteX2" fmla="*/ 619610 w 619610"/>
              <a:gd name="connsiteY2" fmla="*/ 238125 h 476250"/>
              <a:gd name="connsiteX3" fmla="*/ 352839 w 619610"/>
              <a:gd name="connsiteY3" fmla="*/ 476250 h 476250"/>
              <a:gd name="connsiteX4" fmla="*/ 0 w 619610"/>
              <a:gd name="connsiteY4" fmla="*/ 476250 h 476250"/>
              <a:gd name="connsiteX0" fmla="*/ 0 w 604593"/>
              <a:gd name="connsiteY0" fmla="*/ 0 h 476250"/>
              <a:gd name="connsiteX1" fmla="*/ 352839 w 604593"/>
              <a:gd name="connsiteY1" fmla="*/ 0 h 476250"/>
              <a:gd name="connsiteX2" fmla="*/ 604593 w 604593"/>
              <a:gd name="connsiteY2" fmla="*/ 238125 h 476250"/>
              <a:gd name="connsiteX3" fmla="*/ 352839 w 604593"/>
              <a:gd name="connsiteY3" fmla="*/ 476250 h 476250"/>
              <a:gd name="connsiteX4" fmla="*/ 0 w 604593"/>
              <a:gd name="connsiteY4" fmla="*/ 476250 h 476250"/>
              <a:gd name="connsiteX0" fmla="*/ 0 w 589940"/>
              <a:gd name="connsiteY0" fmla="*/ 0 h 476250"/>
              <a:gd name="connsiteX1" fmla="*/ 352839 w 589940"/>
              <a:gd name="connsiteY1" fmla="*/ 0 h 476250"/>
              <a:gd name="connsiteX2" fmla="*/ 589940 w 589940"/>
              <a:gd name="connsiteY2" fmla="*/ 238125 h 476250"/>
              <a:gd name="connsiteX3" fmla="*/ 352839 w 589940"/>
              <a:gd name="connsiteY3" fmla="*/ 476250 h 476250"/>
              <a:gd name="connsiteX4" fmla="*/ 0 w 589940"/>
              <a:gd name="connsiteY4" fmla="*/ 476250 h 476250"/>
              <a:gd name="connsiteX0" fmla="*/ 0 w 575642"/>
              <a:gd name="connsiteY0" fmla="*/ 0 h 476250"/>
              <a:gd name="connsiteX1" fmla="*/ 352839 w 575642"/>
              <a:gd name="connsiteY1" fmla="*/ 0 h 476250"/>
              <a:gd name="connsiteX2" fmla="*/ 575642 w 575642"/>
              <a:gd name="connsiteY2" fmla="*/ 238125 h 476250"/>
              <a:gd name="connsiteX3" fmla="*/ 352839 w 575642"/>
              <a:gd name="connsiteY3" fmla="*/ 476250 h 476250"/>
              <a:gd name="connsiteX4" fmla="*/ 0 w 575642"/>
              <a:gd name="connsiteY4" fmla="*/ 476250 h 476250"/>
              <a:gd name="connsiteX0" fmla="*/ 0 w 561691"/>
              <a:gd name="connsiteY0" fmla="*/ 0 h 476250"/>
              <a:gd name="connsiteX1" fmla="*/ 352839 w 561691"/>
              <a:gd name="connsiteY1" fmla="*/ 0 h 476250"/>
              <a:gd name="connsiteX2" fmla="*/ 561691 w 561691"/>
              <a:gd name="connsiteY2" fmla="*/ 238125 h 476250"/>
              <a:gd name="connsiteX3" fmla="*/ 352839 w 561691"/>
              <a:gd name="connsiteY3" fmla="*/ 476250 h 476250"/>
              <a:gd name="connsiteX4" fmla="*/ 0 w 561691"/>
              <a:gd name="connsiteY4" fmla="*/ 476250 h 476250"/>
              <a:gd name="connsiteX0" fmla="*/ 0 w 548078"/>
              <a:gd name="connsiteY0" fmla="*/ 0 h 476250"/>
              <a:gd name="connsiteX1" fmla="*/ 352839 w 548078"/>
              <a:gd name="connsiteY1" fmla="*/ 0 h 476250"/>
              <a:gd name="connsiteX2" fmla="*/ 548078 w 548078"/>
              <a:gd name="connsiteY2" fmla="*/ 238125 h 476250"/>
              <a:gd name="connsiteX3" fmla="*/ 352839 w 548078"/>
              <a:gd name="connsiteY3" fmla="*/ 476250 h 476250"/>
              <a:gd name="connsiteX4" fmla="*/ 0 w 548078"/>
              <a:gd name="connsiteY4" fmla="*/ 476250 h 476250"/>
              <a:gd name="connsiteX0" fmla="*/ 0 w 534795"/>
              <a:gd name="connsiteY0" fmla="*/ 0 h 476250"/>
              <a:gd name="connsiteX1" fmla="*/ 352839 w 534795"/>
              <a:gd name="connsiteY1" fmla="*/ 0 h 476250"/>
              <a:gd name="connsiteX2" fmla="*/ 534795 w 534795"/>
              <a:gd name="connsiteY2" fmla="*/ 238125 h 476250"/>
              <a:gd name="connsiteX3" fmla="*/ 352839 w 534795"/>
              <a:gd name="connsiteY3" fmla="*/ 476250 h 476250"/>
              <a:gd name="connsiteX4" fmla="*/ 0 w 534795"/>
              <a:gd name="connsiteY4" fmla="*/ 476250 h 476250"/>
              <a:gd name="connsiteX0" fmla="*/ 0 w 521834"/>
              <a:gd name="connsiteY0" fmla="*/ 0 h 476250"/>
              <a:gd name="connsiteX1" fmla="*/ 352839 w 521834"/>
              <a:gd name="connsiteY1" fmla="*/ 0 h 476250"/>
              <a:gd name="connsiteX2" fmla="*/ 521834 w 521834"/>
              <a:gd name="connsiteY2" fmla="*/ 238125 h 476250"/>
              <a:gd name="connsiteX3" fmla="*/ 352839 w 521834"/>
              <a:gd name="connsiteY3" fmla="*/ 476250 h 476250"/>
              <a:gd name="connsiteX4" fmla="*/ 0 w 521834"/>
              <a:gd name="connsiteY4" fmla="*/ 476250 h 476250"/>
              <a:gd name="connsiteX0" fmla="*/ 0 w 509187"/>
              <a:gd name="connsiteY0" fmla="*/ 0 h 476250"/>
              <a:gd name="connsiteX1" fmla="*/ 352839 w 509187"/>
              <a:gd name="connsiteY1" fmla="*/ 0 h 476250"/>
              <a:gd name="connsiteX2" fmla="*/ 509187 w 509187"/>
              <a:gd name="connsiteY2" fmla="*/ 238125 h 476250"/>
              <a:gd name="connsiteX3" fmla="*/ 352839 w 509187"/>
              <a:gd name="connsiteY3" fmla="*/ 476250 h 476250"/>
              <a:gd name="connsiteX4" fmla="*/ 0 w 509187"/>
              <a:gd name="connsiteY4" fmla="*/ 476250 h 476250"/>
              <a:gd name="connsiteX0" fmla="*/ 0 w 496846"/>
              <a:gd name="connsiteY0" fmla="*/ 0 h 476250"/>
              <a:gd name="connsiteX1" fmla="*/ 352839 w 496846"/>
              <a:gd name="connsiteY1" fmla="*/ 0 h 476250"/>
              <a:gd name="connsiteX2" fmla="*/ 496846 w 496846"/>
              <a:gd name="connsiteY2" fmla="*/ 238125 h 476250"/>
              <a:gd name="connsiteX3" fmla="*/ 352839 w 496846"/>
              <a:gd name="connsiteY3" fmla="*/ 476250 h 476250"/>
              <a:gd name="connsiteX4" fmla="*/ 0 w 496846"/>
              <a:gd name="connsiteY4" fmla="*/ 476250 h 476250"/>
              <a:gd name="connsiteX0" fmla="*/ 0 w 484805"/>
              <a:gd name="connsiteY0" fmla="*/ 0 h 476250"/>
              <a:gd name="connsiteX1" fmla="*/ 352839 w 484805"/>
              <a:gd name="connsiteY1" fmla="*/ 0 h 476250"/>
              <a:gd name="connsiteX2" fmla="*/ 484805 w 484805"/>
              <a:gd name="connsiteY2" fmla="*/ 238125 h 476250"/>
              <a:gd name="connsiteX3" fmla="*/ 352839 w 484805"/>
              <a:gd name="connsiteY3" fmla="*/ 476250 h 476250"/>
              <a:gd name="connsiteX4" fmla="*/ 0 w 484805"/>
              <a:gd name="connsiteY4" fmla="*/ 476250 h 476250"/>
              <a:gd name="connsiteX0" fmla="*/ 0 w 473055"/>
              <a:gd name="connsiteY0" fmla="*/ 0 h 476250"/>
              <a:gd name="connsiteX1" fmla="*/ 352839 w 473055"/>
              <a:gd name="connsiteY1" fmla="*/ 0 h 476250"/>
              <a:gd name="connsiteX2" fmla="*/ 473055 w 473055"/>
              <a:gd name="connsiteY2" fmla="*/ 238125 h 476250"/>
              <a:gd name="connsiteX3" fmla="*/ 352839 w 473055"/>
              <a:gd name="connsiteY3" fmla="*/ 476250 h 476250"/>
              <a:gd name="connsiteX4" fmla="*/ 0 w 473055"/>
              <a:gd name="connsiteY4" fmla="*/ 476250 h 476250"/>
              <a:gd name="connsiteX0" fmla="*/ 0 w 461590"/>
              <a:gd name="connsiteY0" fmla="*/ 0 h 476250"/>
              <a:gd name="connsiteX1" fmla="*/ 352839 w 461590"/>
              <a:gd name="connsiteY1" fmla="*/ 0 h 476250"/>
              <a:gd name="connsiteX2" fmla="*/ 461590 w 461590"/>
              <a:gd name="connsiteY2" fmla="*/ 238125 h 476250"/>
              <a:gd name="connsiteX3" fmla="*/ 352839 w 461590"/>
              <a:gd name="connsiteY3" fmla="*/ 476250 h 476250"/>
              <a:gd name="connsiteX4" fmla="*/ 0 w 461590"/>
              <a:gd name="connsiteY4" fmla="*/ 476250 h 476250"/>
              <a:gd name="connsiteX0" fmla="*/ 0 w 450403"/>
              <a:gd name="connsiteY0" fmla="*/ 0 h 476250"/>
              <a:gd name="connsiteX1" fmla="*/ 352839 w 450403"/>
              <a:gd name="connsiteY1" fmla="*/ 0 h 476250"/>
              <a:gd name="connsiteX2" fmla="*/ 450403 w 450403"/>
              <a:gd name="connsiteY2" fmla="*/ 238125 h 476250"/>
              <a:gd name="connsiteX3" fmla="*/ 352839 w 450403"/>
              <a:gd name="connsiteY3" fmla="*/ 476250 h 476250"/>
              <a:gd name="connsiteX4" fmla="*/ 0 w 450403"/>
              <a:gd name="connsiteY4" fmla="*/ 476250 h 476250"/>
              <a:gd name="connsiteX0" fmla="*/ 0 w 439487"/>
              <a:gd name="connsiteY0" fmla="*/ 0 h 476250"/>
              <a:gd name="connsiteX1" fmla="*/ 352839 w 439487"/>
              <a:gd name="connsiteY1" fmla="*/ 0 h 476250"/>
              <a:gd name="connsiteX2" fmla="*/ 439487 w 439487"/>
              <a:gd name="connsiteY2" fmla="*/ 238125 h 476250"/>
              <a:gd name="connsiteX3" fmla="*/ 352839 w 439487"/>
              <a:gd name="connsiteY3" fmla="*/ 476250 h 476250"/>
              <a:gd name="connsiteX4" fmla="*/ 0 w 439487"/>
              <a:gd name="connsiteY4" fmla="*/ 476250 h 476250"/>
              <a:gd name="connsiteX0" fmla="*/ 0 w 428836"/>
              <a:gd name="connsiteY0" fmla="*/ 0 h 476250"/>
              <a:gd name="connsiteX1" fmla="*/ 352839 w 428836"/>
              <a:gd name="connsiteY1" fmla="*/ 0 h 476250"/>
              <a:gd name="connsiteX2" fmla="*/ 428836 w 428836"/>
              <a:gd name="connsiteY2" fmla="*/ 238125 h 476250"/>
              <a:gd name="connsiteX3" fmla="*/ 352839 w 428836"/>
              <a:gd name="connsiteY3" fmla="*/ 476250 h 476250"/>
              <a:gd name="connsiteX4" fmla="*/ 0 w 428836"/>
              <a:gd name="connsiteY4" fmla="*/ 476250 h 476250"/>
              <a:gd name="connsiteX0" fmla="*/ 0 w 418443"/>
              <a:gd name="connsiteY0" fmla="*/ 0 h 476250"/>
              <a:gd name="connsiteX1" fmla="*/ 352839 w 418443"/>
              <a:gd name="connsiteY1" fmla="*/ 0 h 476250"/>
              <a:gd name="connsiteX2" fmla="*/ 418443 w 418443"/>
              <a:gd name="connsiteY2" fmla="*/ 238125 h 476250"/>
              <a:gd name="connsiteX3" fmla="*/ 352839 w 418443"/>
              <a:gd name="connsiteY3" fmla="*/ 476250 h 476250"/>
              <a:gd name="connsiteX4" fmla="*/ 0 w 418443"/>
              <a:gd name="connsiteY4" fmla="*/ 476250 h 476250"/>
              <a:gd name="connsiteX0" fmla="*/ 0 w 408302"/>
              <a:gd name="connsiteY0" fmla="*/ 0 h 476250"/>
              <a:gd name="connsiteX1" fmla="*/ 352839 w 408302"/>
              <a:gd name="connsiteY1" fmla="*/ 0 h 476250"/>
              <a:gd name="connsiteX2" fmla="*/ 408302 w 408302"/>
              <a:gd name="connsiteY2" fmla="*/ 238125 h 476250"/>
              <a:gd name="connsiteX3" fmla="*/ 352839 w 408302"/>
              <a:gd name="connsiteY3" fmla="*/ 476250 h 476250"/>
              <a:gd name="connsiteX4" fmla="*/ 0 w 408302"/>
              <a:gd name="connsiteY4" fmla="*/ 476250 h 476250"/>
              <a:gd name="connsiteX0" fmla="*/ 0 w 398406"/>
              <a:gd name="connsiteY0" fmla="*/ 0 h 476250"/>
              <a:gd name="connsiteX1" fmla="*/ 352839 w 398406"/>
              <a:gd name="connsiteY1" fmla="*/ 0 h 476250"/>
              <a:gd name="connsiteX2" fmla="*/ 398406 w 398406"/>
              <a:gd name="connsiteY2" fmla="*/ 238125 h 476250"/>
              <a:gd name="connsiteX3" fmla="*/ 352839 w 398406"/>
              <a:gd name="connsiteY3" fmla="*/ 476250 h 476250"/>
              <a:gd name="connsiteX4" fmla="*/ 0 w 398406"/>
              <a:gd name="connsiteY4" fmla="*/ 476250 h 476250"/>
              <a:gd name="connsiteX0" fmla="*/ 0 w 388750"/>
              <a:gd name="connsiteY0" fmla="*/ 0 h 476250"/>
              <a:gd name="connsiteX1" fmla="*/ 352839 w 388750"/>
              <a:gd name="connsiteY1" fmla="*/ 0 h 476250"/>
              <a:gd name="connsiteX2" fmla="*/ 388750 w 388750"/>
              <a:gd name="connsiteY2" fmla="*/ 238125 h 476250"/>
              <a:gd name="connsiteX3" fmla="*/ 352839 w 388750"/>
              <a:gd name="connsiteY3" fmla="*/ 476250 h 476250"/>
              <a:gd name="connsiteX4" fmla="*/ 0 w 388750"/>
              <a:gd name="connsiteY4" fmla="*/ 476250 h 476250"/>
              <a:gd name="connsiteX0" fmla="*/ 0 w 379328"/>
              <a:gd name="connsiteY0" fmla="*/ 0 h 476250"/>
              <a:gd name="connsiteX1" fmla="*/ 352839 w 379328"/>
              <a:gd name="connsiteY1" fmla="*/ 0 h 476250"/>
              <a:gd name="connsiteX2" fmla="*/ 379328 w 379328"/>
              <a:gd name="connsiteY2" fmla="*/ 238125 h 476250"/>
              <a:gd name="connsiteX3" fmla="*/ 352839 w 379328"/>
              <a:gd name="connsiteY3" fmla="*/ 476250 h 476250"/>
              <a:gd name="connsiteX4" fmla="*/ 0 w 379328"/>
              <a:gd name="connsiteY4" fmla="*/ 476250 h 476250"/>
              <a:gd name="connsiteX0" fmla="*/ 0 w 370135"/>
              <a:gd name="connsiteY0" fmla="*/ 0 h 476250"/>
              <a:gd name="connsiteX1" fmla="*/ 352839 w 370135"/>
              <a:gd name="connsiteY1" fmla="*/ 0 h 476250"/>
              <a:gd name="connsiteX2" fmla="*/ 370135 w 370135"/>
              <a:gd name="connsiteY2" fmla="*/ 238125 h 476250"/>
              <a:gd name="connsiteX3" fmla="*/ 352839 w 370135"/>
              <a:gd name="connsiteY3" fmla="*/ 476250 h 476250"/>
              <a:gd name="connsiteX4" fmla="*/ 0 w 370135"/>
              <a:gd name="connsiteY4" fmla="*/ 476250 h 476250"/>
              <a:gd name="connsiteX0" fmla="*/ 0 w 379106"/>
              <a:gd name="connsiteY0" fmla="*/ 0 h 476250"/>
              <a:gd name="connsiteX1" fmla="*/ 352839 w 379106"/>
              <a:gd name="connsiteY1" fmla="*/ 0 h 476250"/>
              <a:gd name="connsiteX2" fmla="*/ 379106 w 379106"/>
              <a:gd name="connsiteY2" fmla="*/ 238125 h 476250"/>
              <a:gd name="connsiteX3" fmla="*/ 352839 w 379106"/>
              <a:gd name="connsiteY3" fmla="*/ 476250 h 476250"/>
              <a:gd name="connsiteX4" fmla="*/ 0 w 379106"/>
              <a:gd name="connsiteY4" fmla="*/ 476250 h 476250"/>
              <a:gd name="connsiteX0" fmla="*/ 0 w 372437"/>
              <a:gd name="connsiteY0" fmla="*/ 0 h 476250"/>
              <a:gd name="connsiteX1" fmla="*/ 352839 w 372437"/>
              <a:gd name="connsiteY1" fmla="*/ 0 h 476250"/>
              <a:gd name="connsiteX2" fmla="*/ 372437 w 372437"/>
              <a:gd name="connsiteY2" fmla="*/ 238125 h 476250"/>
              <a:gd name="connsiteX3" fmla="*/ 352839 w 372437"/>
              <a:gd name="connsiteY3" fmla="*/ 476250 h 476250"/>
              <a:gd name="connsiteX4" fmla="*/ 0 w 372437"/>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37" h="476250">
                <a:moveTo>
                  <a:pt x="0" y="0"/>
                </a:moveTo>
                <a:lnTo>
                  <a:pt x="352839" y="0"/>
                </a:lnTo>
                <a:lnTo>
                  <a:pt x="372437" y="238125"/>
                </a:lnTo>
                <a:lnTo>
                  <a:pt x="352839" y="476250"/>
                </a:lnTo>
                <a:lnTo>
                  <a:pt x="0" y="476250"/>
                </a:lnTo>
              </a:path>
            </a:pathLst>
          </a:custGeom>
          <a:noFill/>
          <a:ln w="12700">
            <a:solidFill>
              <a:schemeClr val="accent2"/>
            </a:solidFill>
          </a:ln>
          <a:effectLst/>
        </p:spPr>
        <p:style>
          <a:lnRef idx="1">
            <a:schemeClr val="accent1"/>
          </a:lnRef>
          <a:fillRef idx="0">
            <a:schemeClr val="accent1"/>
          </a:fillRef>
          <a:effectRef idx="0">
            <a:schemeClr val="accent1"/>
          </a:effectRef>
          <a:fontRef idx="minor">
            <a:schemeClr val="tx1"/>
          </a:fontRef>
        </p:style>
        <p:txBody>
          <a:bodyPr lIns="72000" tIns="0" rIns="0" bIns="0" rtlCol="0" anchor="ctr"/>
          <a:lstStyle/>
          <a:p>
            <a:pPr>
              <a:lnSpc>
                <a:spcPct val="90000"/>
              </a:lnSpc>
            </a:pPr>
            <a:r>
              <a:rPr lang="en-US" sz="761" dirty="0">
                <a:latin typeface="Arial" panose="020B0604020202020204" pitchFamily="34" charset="0"/>
              </a:rPr>
              <a:t>E-Commerce</a:t>
            </a:r>
          </a:p>
        </p:txBody>
      </p:sp>
      <p:sp>
        <p:nvSpPr>
          <p:cNvPr id="218" name="RbLeanShape Arrow Option 1 9">
            <a:extLst>
              <a:ext uri="{FF2B5EF4-FFF2-40B4-BE49-F238E27FC236}">
                <a16:creationId xmlns:a16="http://schemas.microsoft.com/office/drawing/2014/main" id="{3FE702D8-BDA3-4213-870F-0EF08F537735}"/>
              </a:ext>
            </a:extLst>
          </p:cNvPr>
          <p:cNvSpPr>
            <a:spLocks/>
          </p:cNvSpPr>
          <p:nvPr/>
        </p:nvSpPr>
        <p:spPr>
          <a:xfrm>
            <a:off x="2472921" y="2402470"/>
            <a:ext cx="4354511" cy="443351"/>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619610"/>
              <a:gd name="connsiteY0" fmla="*/ 0 h 476250"/>
              <a:gd name="connsiteX1" fmla="*/ 352839 w 619610"/>
              <a:gd name="connsiteY1" fmla="*/ 0 h 476250"/>
              <a:gd name="connsiteX2" fmla="*/ 619610 w 619610"/>
              <a:gd name="connsiteY2" fmla="*/ 238125 h 476250"/>
              <a:gd name="connsiteX3" fmla="*/ 352839 w 619610"/>
              <a:gd name="connsiteY3" fmla="*/ 476250 h 476250"/>
              <a:gd name="connsiteX4" fmla="*/ 0 w 619610"/>
              <a:gd name="connsiteY4" fmla="*/ 476250 h 476250"/>
              <a:gd name="connsiteX0" fmla="*/ 0 w 604593"/>
              <a:gd name="connsiteY0" fmla="*/ 0 h 476250"/>
              <a:gd name="connsiteX1" fmla="*/ 352839 w 604593"/>
              <a:gd name="connsiteY1" fmla="*/ 0 h 476250"/>
              <a:gd name="connsiteX2" fmla="*/ 604593 w 604593"/>
              <a:gd name="connsiteY2" fmla="*/ 238125 h 476250"/>
              <a:gd name="connsiteX3" fmla="*/ 352839 w 604593"/>
              <a:gd name="connsiteY3" fmla="*/ 476250 h 476250"/>
              <a:gd name="connsiteX4" fmla="*/ 0 w 604593"/>
              <a:gd name="connsiteY4" fmla="*/ 476250 h 476250"/>
              <a:gd name="connsiteX0" fmla="*/ 0 w 589940"/>
              <a:gd name="connsiteY0" fmla="*/ 0 h 476250"/>
              <a:gd name="connsiteX1" fmla="*/ 352839 w 589940"/>
              <a:gd name="connsiteY1" fmla="*/ 0 h 476250"/>
              <a:gd name="connsiteX2" fmla="*/ 589940 w 589940"/>
              <a:gd name="connsiteY2" fmla="*/ 238125 h 476250"/>
              <a:gd name="connsiteX3" fmla="*/ 352839 w 589940"/>
              <a:gd name="connsiteY3" fmla="*/ 476250 h 476250"/>
              <a:gd name="connsiteX4" fmla="*/ 0 w 589940"/>
              <a:gd name="connsiteY4" fmla="*/ 476250 h 476250"/>
              <a:gd name="connsiteX0" fmla="*/ 0 w 575642"/>
              <a:gd name="connsiteY0" fmla="*/ 0 h 476250"/>
              <a:gd name="connsiteX1" fmla="*/ 352839 w 575642"/>
              <a:gd name="connsiteY1" fmla="*/ 0 h 476250"/>
              <a:gd name="connsiteX2" fmla="*/ 575642 w 575642"/>
              <a:gd name="connsiteY2" fmla="*/ 238125 h 476250"/>
              <a:gd name="connsiteX3" fmla="*/ 352839 w 575642"/>
              <a:gd name="connsiteY3" fmla="*/ 476250 h 476250"/>
              <a:gd name="connsiteX4" fmla="*/ 0 w 575642"/>
              <a:gd name="connsiteY4" fmla="*/ 476250 h 476250"/>
              <a:gd name="connsiteX0" fmla="*/ 0 w 561691"/>
              <a:gd name="connsiteY0" fmla="*/ 0 h 476250"/>
              <a:gd name="connsiteX1" fmla="*/ 352839 w 561691"/>
              <a:gd name="connsiteY1" fmla="*/ 0 h 476250"/>
              <a:gd name="connsiteX2" fmla="*/ 561691 w 561691"/>
              <a:gd name="connsiteY2" fmla="*/ 238125 h 476250"/>
              <a:gd name="connsiteX3" fmla="*/ 352839 w 561691"/>
              <a:gd name="connsiteY3" fmla="*/ 476250 h 476250"/>
              <a:gd name="connsiteX4" fmla="*/ 0 w 561691"/>
              <a:gd name="connsiteY4" fmla="*/ 476250 h 476250"/>
              <a:gd name="connsiteX0" fmla="*/ 0 w 548078"/>
              <a:gd name="connsiteY0" fmla="*/ 0 h 476250"/>
              <a:gd name="connsiteX1" fmla="*/ 352839 w 548078"/>
              <a:gd name="connsiteY1" fmla="*/ 0 h 476250"/>
              <a:gd name="connsiteX2" fmla="*/ 548078 w 548078"/>
              <a:gd name="connsiteY2" fmla="*/ 238125 h 476250"/>
              <a:gd name="connsiteX3" fmla="*/ 352839 w 548078"/>
              <a:gd name="connsiteY3" fmla="*/ 476250 h 476250"/>
              <a:gd name="connsiteX4" fmla="*/ 0 w 548078"/>
              <a:gd name="connsiteY4" fmla="*/ 476250 h 476250"/>
              <a:gd name="connsiteX0" fmla="*/ 0 w 534795"/>
              <a:gd name="connsiteY0" fmla="*/ 0 h 476250"/>
              <a:gd name="connsiteX1" fmla="*/ 352839 w 534795"/>
              <a:gd name="connsiteY1" fmla="*/ 0 h 476250"/>
              <a:gd name="connsiteX2" fmla="*/ 534795 w 534795"/>
              <a:gd name="connsiteY2" fmla="*/ 238125 h 476250"/>
              <a:gd name="connsiteX3" fmla="*/ 352839 w 534795"/>
              <a:gd name="connsiteY3" fmla="*/ 476250 h 476250"/>
              <a:gd name="connsiteX4" fmla="*/ 0 w 534795"/>
              <a:gd name="connsiteY4" fmla="*/ 476250 h 476250"/>
              <a:gd name="connsiteX0" fmla="*/ 0 w 521834"/>
              <a:gd name="connsiteY0" fmla="*/ 0 h 476250"/>
              <a:gd name="connsiteX1" fmla="*/ 352839 w 521834"/>
              <a:gd name="connsiteY1" fmla="*/ 0 h 476250"/>
              <a:gd name="connsiteX2" fmla="*/ 521834 w 521834"/>
              <a:gd name="connsiteY2" fmla="*/ 238125 h 476250"/>
              <a:gd name="connsiteX3" fmla="*/ 352839 w 521834"/>
              <a:gd name="connsiteY3" fmla="*/ 476250 h 476250"/>
              <a:gd name="connsiteX4" fmla="*/ 0 w 521834"/>
              <a:gd name="connsiteY4" fmla="*/ 476250 h 476250"/>
              <a:gd name="connsiteX0" fmla="*/ 0 w 509187"/>
              <a:gd name="connsiteY0" fmla="*/ 0 h 476250"/>
              <a:gd name="connsiteX1" fmla="*/ 352839 w 509187"/>
              <a:gd name="connsiteY1" fmla="*/ 0 h 476250"/>
              <a:gd name="connsiteX2" fmla="*/ 509187 w 509187"/>
              <a:gd name="connsiteY2" fmla="*/ 238125 h 476250"/>
              <a:gd name="connsiteX3" fmla="*/ 352839 w 509187"/>
              <a:gd name="connsiteY3" fmla="*/ 476250 h 476250"/>
              <a:gd name="connsiteX4" fmla="*/ 0 w 509187"/>
              <a:gd name="connsiteY4" fmla="*/ 476250 h 476250"/>
              <a:gd name="connsiteX0" fmla="*/ 0 w 496846"/>
              <a:gd name="connsiteY0" fmla="*/ 0 h 476250"/>
              <a:gd name="connsiteX1" fmla="*/ 352839 w 496846"/>
              <a:gd name="connsiteY1" fmla="*/ 0 h 476250"/>
              <a:gd name="connsiteX2" fmla="*/ 496846 w 496846"/>
              <a:gd name="connsiteY2" fmla="*/ 238125 h 476250"/>
              <a:gd name="connsiteX3" fmla="*/ 352839 w 496846"/>
              <a:gd name="connsiteY3" fmla="*/ 476250 h 476250"/>
              <a:gd name="connsiteX4" fmla="*/ 0 w 496846"/>
              <a:gd name="connsiteY4" fmla="*/ 476250 h 476250"/>
              <a:gd name="connsiteX0" fmla="*/ 0 w 484805"/>
              <a:gd name="connsiteY0" fmla="*/ 0 h 476250"/>
              <a:gd name="connsiteX1" fmla="*/ 352839 w 484805"/>
              <a:gd name="connsiteY1" fmla="*/ 0 h 476250"/>
              <a:gd name="connsiteX2" fmla="*/ 484805 w 484805"/>
              <a:gd name="connsiteY2" fmla="*/ 238125 h 476250"/>
              <a:gd name="connsiteX3" fmla="*/ 352839 w 484805"/>
              <a:gd name="connsiteY3" fmla="*/ 476250 h 476250"/>
              <a:gd name="connsiteX4" fmla="*/ 0 w 484805"/>
              <a:gd name="connsiteY4" fmla="*/ 476250 h 476250"/>
              <a:gd name="connsiteX0" fmla="*/ 0 w 473055"/>
              <a:gd name="connsiteY0" fmla="*/ 0 h 476250"/>
              <a:gd name="connsiteX1" fmla="*/ 352839 w 473055"/>
              <a:gd name="connsiteY1" fmla="*/ 0 h 476250"/>
              <a:gd name="connsiteX2" fmla="*/ 473055 w 473055"/>
              <a:gd name="connsiteY2" fmla="*/ 238125 h 476250"/>
              <a:gd name="connsiteX3" fmla="*/ 352839 w 473055"/>
              <a:gd name="connsiteY3" fmla="*/ 476250 h 476250"/>
              <a:gd name="connsiteX4" fmla="*/ 0 w 473055"/>
              <a:gd name="connsiteY4" fmla="*/ 476250 h 476250"/>
              <a:gd name="connsiteX0" fmla="*/ 0 w 461590"/>
              <a:gd name="connsiteY0" fmla="*/ 0 h 476250"/>
              <a:gd name="connsiteX1" fmla="*/ 352839 w 461590"/>
              <a:gd name="connsiteY1" fmla="*/ 0 h 476250"/>
              <a:gd name="connsiteX2" fmla="*/ 461590 w 461590"/>
              <a:gd name="connsiteY2" fmla="*/ 238125 h 476250"/>
              <a:gd name="connsiteX3" fmla="*/ 352839 w 461590"/>
              <a:gd name="connsiteY3" fmla="*/ 476250 h 476250"/>
              <a:gd name="connsiteX4" fmla="*/ 0 w 461590"/>
              <a:gd name="connsiteY4" fmla="*/ 476250 h 476250"/>
              <a:gd name="connsiteX0" fmla="*/ 0 w 450403"/>
              <a:gd name="connsiteY0" fmla="*/ 0 h 476250"/>
              <a:gd name="connsiteX1" fmla="*/ 352839 w 450403"/>
              <a:gd name="connsiteY1" fmla="*/ 0 h 476250"/>
              <a:gd name="connsiteX2" fmla="*/ 450403 w 450403"/>
              <a:gd name="connsiteY2" fmla="*/ 238125 h 476250"/>
              <a:gd name="connsiteX3" fmla="*/ 352839 w 450403"/>
              <a:gd name="connsiteY3" fmla="*/ 476250 h 476250"/>
              <a:gd name="connsiteX4" fmla="*/ 0 w 450403"/>
              <a:gd name="connsiteY4" fmla="*/ 476250 h 476250"/>
              <a:gd name="connsiteX0" fmla="*/ 0 w 439487"/>
              <a:gd name="connsiteY0" fmla="*/ 0 h 476250"/>
              <a:gd name="connsiteX1" fmla="*/ 352839 w 439487"/>
              <a:gd name="connsiteY1" fmla="*/ 0 h 476250"/>
              <a:gd name="connsiteX2" fmla="*/ 439487 w 439487"/>
              <a:gd name="connsiteY2" fmla="*/ 238125 h 476250"/>
              <a:gd name="connsiteX3" fmla="*/ 352839 w 439487"/>
              <a:gd name="connsiteY3" fmla="*/ 476250 h 476250"/>
              <a:gd name="connsiteX4" fmla="*/ 0 w 439487"/>
              <a:gd name="connsiteY4" fmla="*/ 476250 h 476250"/>
              <a:gd name="connsiteX0" fmla="*/ 0 w 428836"/>
              <a:gd name="connsiteY0" fmla="*/ 0 h 476250"/>
              <a:gd name="connsiteX1" fmla="*/ 352839 w 428836"/>
              <a:gd name="connsiteY1" fmla="*/ 0 h 476250"/>
              <a:gd name="connsiteX2" fmla="*/ 428836 w 428836"/>
              <a:gd name="connsiteY2" fmla="*/ 238125 h 476250"/>
              <a:gd name="connsiteX3" fmla="*/ 352839 w 428836"/>
              <a:gd name="connsiteY3" fmla="*/ 476250 h 476250"/>
              <a:gd name="connsiteX4" fmla="*/ 0 w 428836"/>
              <a:gd name="connsiteY4" fmla="*/ 476250 h 476250"/>
              <a:gd name="connsiteX0" fmla="*/ 0 w 418443"/>
              <a:gd name="connsiteY0" fmla="*/ 0 h 476250"/>
              <a:gd name="connsiteX1" fmla="*/ 352839 w 418443"/>
              <a:gd name="connsiteY1" fmla="*/ 0 h 476250"/>
              <a:gd name="connsiteX2" fmla="*/ 418443 w 418443"/>
              <a:gd name="connsiteY2" fmla="*/ 238125 h 476250"/>
              <a:gd name="connsiteX3" fmla="*/ 352839 w 418443"/>
              <a:gd name="connsiteY3" fmla="*/ 476250 h 476250"/>
              <a:gd name="connsiteX4" fmla="*/ 0 w 418443"/>
              <a:gd name="connsiteY4" fmla="*/ 476250 h 476250"/>
              <a:gd name="connsiteX0" fmla="*/ 0 w 408302"/>
              <a:gd name="connsiteY0" fmla="*/ 0 h 476250"/>
              <a:gd name="connsiteX1" fmla="*/ 352839 w 408302"/>
              <a:gd name="connsiteY1" fmla="*/ 0 h 476250"/>
              <a:gd name="connsiteX2" fmla="*/ 408302 w 408302"/>
              <a:gd name="connsiteY2" fmla="*/ 238125 h 476250"/>
              <a:gd name="connsiteX3" fmla="*/ 352839 w 408302"/>
              <a:gd name="connsiteY3" fmla="*/ 476250 h 476250"/>
              <a:gd name="connsiteX4" fmla="*/ 0 w 408302"/>
              <a:gd name="connsiteY4" fmla="*/ 476250 h 476250"/>
              <a:gd name="connsiteX0" fmla="*/ 0 w 398406"/>
              <a:gd name="connsiteY0" fmla="*/ 0 h 476250"/>
              <a:gd name="connsiteX1" fmla="*/ 352839 w 398406"/>
              <a:gd name="connsiteY1" fmla="*/ 0 h 476250"/>
              <a:gd name="connsiteX2" fmla="*/ 398406 w 398406"/>
              <a:gd name="connsiteY2" fmla="*/ 238125 h 476250"/>
              <a:gd name="connsiteX3" fmla="*/ 352839 w 398406"/>
              <a:gd name="connsiteY3" fmla="*/ 476250 h 476250"/>
              <a:gd name="connsiteX4" fmla="*/ 0 w 398406"/>
              <a:gd name="connsiteY4" fmla="*/ 476250 h 476250"/>
              <a:gd name="connsiteX0" fmla="*/ 0 w 388750"/>
              <a:gd name="connsiteY0" fmla="*/ 0 h 476250"/>
              <a:gd name="connsiteX1" fmla="*/ 352839 w 388750"/>
              <a:gd name="connsiteY1" fmla="*/ 0 h 476250"/>
              <a:gd name="connsiteX2" fmla="*/ 388750 w 388750"/>
              <a:gd name="connsiteY2" fmla="*/ 238125 h 476250"/>
              <a:gd name="connsiteX3" fmla="*/ 352839 w 388750"/>
              <a:gd name="connsiteY3" fmla="*/ 476250 h 476250"/>
              <a:gd name="connsiteX4" fmla="*/ 0 w 388750"/>
              <a:gd name="connsiteY4" fmla="*/ 476250 h 476250"/>
              <a:gd name="connsiteX0" fmla="*/ 0 w 379328"/>
              <a:gd name="connsiteY0" fmla="*/ 0 h 476250"/>
              <a:gd name="connsiteX1" fmla="*/ 352839 w 379328"/>
              <a:gd name="connsiteY1" fmla="*/ 0 h 476250"/>
              <a:gd name="connsiteX2" fmla="*/ 379328 w 379328"/>
              <a:gd name="connsiteY2" fmla="*/ 238125 h 476250"/>
              <a:gd name="connsiteX3" fmla="*/ 352839 w 379328"/>
              <a:gd name="connsiteY3" fmla="*/ 476250 h 476250"/>
              <a:gd name="connsiteX4" fmla="*/ 0 w 379328"/>
              <a:gd name="connsiteY4" fmla="*/ 476250 h 476250"/>
              <a:gd name="connsiteX0" fmla="*/ 0 w 370135"/>
              <a:gd name="connsiteY0" fmla="*/ 0 h 476250"/>
              <a:gd name="connsiteX1" fmla="*/ 352839 w 370135"/>
              <a:gd name="connsiteY1" fmla="*/ 0 h 476250"/>
              <a:gd name="connsiteX2" fmla="*/ 370135 w 370135"/>
              <a:gd name="connsiteY2" fmla="*/ 238125 h 476250"/>
              <a:gd name="connsiteX3" fmla="*/ 352839 w 370135"/>
              <a:gd name="connsiteY3" fmla="*/ 476250 h 476250"/>
              <a:gd name="connsiteX4" fmla="*/ 0 w 370135"/>
              <a:gd name="connsiteY4" fmla="*/ 476250 h 476250"/>
              <a:gd name="connsiteX0" fmla="*/ 0 w 379106"/>
              <a:gd name="connsiteY0" fmla="*/ 0 h 476250"/>
              <a:gd name="connsiteX1" fmla="*/ 352839 w 379106"/>
              <a:gd name="connsiteY1" fmla="*/ 0 h 476250"/>
              <a:gd name="connsiteX2" fmla="*/ 379106 w 379106"/>
              <a:gd name="connsiteY2" fmla="*/ 238125 h 476250"/>
              <a:gd name="connsiteX3" fmla="*/ 352839 w 379106"/>
              <a:gd name="connsiteY3" fmla="*/ 476250 h 476250"/>
              <a:gd name="connsiteX4" fmla="*/ 0 w 379106"/>
              <a:gd name="connsiteY4" fmla="*/ 476250 h 476250"/>
              <a:gd name="connsiteX0" fmla="*/ 0 w 372437"/>
              <a:gd name="connsiteY0" fmla="*/ 0 h 476250"/>
              <a:gd name="connsiteX1" fmla="*/ 352839 w 372437"/>
              <a:gd name="connsiteY1" fmla="*/ 0 h 476250"/>
              <a:gd name="connsiteX2" fmla="*/ 372437 w 372437"/>
              <a:gd name="connsiteY2" fmla="*/ 238125 h 476250"/>
              <a:gd name="connsiteX3" fmla="*/ 352839 w 372437"/>
              <a:gd name="connsiteY3" fmla="*/ 476250 h 476250"/>
              <a:gd name="connsiteX4" fmla="*/ 0 w 372437"/>
              <a:gd name="connsiteY4" fmla="*/ 476250 h 476250"/>
              <a:gd name="connsiteX0" fmla="*/ 0 w 367802"/>
              <a:gd name="connsiteY0" fmla="*/ 0 h 476250"/>
              <a:gd name="connsiteX1" fmla="*/ 352839 w 367802"/>
              <a:gd name="connsiteY1" fmla="*/ 0 h 476250"/>
              <a:gd name="connsiteX2" fmla="*/ 367802 w 367802"/>
              <a:gd name="connsiteY2" fmla="*/ 238125 h 476250"/>
              <a:gd name="connsiteX3" fmla="*/ 352839 w 367802"/>
              <a:gd name="connsiteY3" fmla="*/ 476250 h 476250"/>
              <a:gd name="connsiteX4" fmla="*/ 0 w 367802"/>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802" h="476250">
                <a:moveTo>
                  <a:pt x="0" y="0"/>
                </a:moveTo>
                <a:lnTo>
                  <a:pt x="352839" y="0"/>
                </a:lnTo>
                <a:lnTo>
                  <a:pt x="367802" y="238125"/>
                </a:lnTo>
                <a:lnTo>
                  <a:pt x="352839" y="476250"/>
                </a:lnTo>
                <a:lnTo>
                  <a:pt x="0" y="476250"/>
                </a:lnTo>
              </a:path>
            </a:pathLst>
          </a:custGeom>
          <a:noFill/>
          <a:ln w="12700">
            <a:solidFill>
              <a:schemeClr val="accent2"/>
            </a:solidFill>
          </a:ln>
          <a:effectLst/>
        </p:spPr>
        <p:style>
          <a:lnRef idx="1">
            <a:schemeClr val="accent1"/>
          </a:lnRef>
          <a:fillRef idx="0">
            <a:schemeClr val="accent1"/>
          </a:fillRef>
          <a:effectRef idx="0">
            <a:schemeClr val="accent1"/>
          </a:effectRef>
          <a:fontRef idx="minor">
            <a:schemeClr val="tx1"/>
          </a:fontRef>
        </p:style>
        <p:txBody>
          <a:bodyPr lIns="72000" tIns="0" rIns="0" bIns="0" rtlCol="0" anchor="ctr"/>
          <a:lstStyle/>
          <a:p>
            <a:pPr>
              <a:lnSpc>
                <a:spcPct val="90000"/>
              </a:lnSpc>
            </a:pPr>
            <a:r>
              <a:rPr lang="en-US" sz="761" dirty="0">
                <a:latin typeface="Arial" panose="020B0604020202020204" pitchFamily="34" charset="0"/>
              </a:rPr>
              <a:t>E-Commerce</a:t>
            </a:r>
          </a:p>
        </p:txBody>
      </p:sp>
      <p:sp>
        <p:nvSpPr>
          <p:cNvPr id="219" name="RbLeanShape Arrow Option 1 9">
            <a:extLst>
              <a:ext uri="{FF2B5EF4-FFF2-40B4-BE49-F238E27FC236}">
                <a16:creationId xmlns:a16="http://schemas.microsoft.com/office/drawing/2014/main" id="{311436B3-1C40-48B1-B457-8FA69996F39B}"/>
              </a:ext>
            </a:extLst>
          </p:cNvPr>
          <p:cNvSpPr>
            <a:spLocks/>
          </p:cNvSpPr>
          <p:nvPr/>
        </p:nvSpPr>
        <p:spPr>
          <a:xfrm>
            <a:off x="6890718" y="2402470"/>
            <a:ext cx="1416152" cy="443351"/>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619610"/>
              <a:gd name="connsiteY0" fmla="*/ 0 h 476250"/>
              <a:gd name="connsiteX1" fmla="*/ 352839 w 619610"/>
              <a:gd name="connsiteY1" fmla="*/ 0 h 476250"/>
              <a:gd name="connsiteX2" fmla="*/ 619610 w 619610"/>
              <a:gd name="connsiteY2" fmla="*/ 238125 h 476250"/>
              <a:gd name="connsiteX3" fmla="*/ 352839 w 619610"/>
              <a:gd name="connsiteY3" fmla="*/ 476250 h 476250"/>
              <a:gd name="connsiteX4" fmla="*/ 0 w 619610"/>
              <a:gd name="connsiteY4" fmla="*/ 476250 h 476250"/>
              <a:gd name="connsiteX0" fmla="*/ 0 w 604593"/>
              <a:gd name="connsiteY0" fmla="*/ 0 h 476250"/>
              <a:gd name="connsiteX1" fmla="*/ 352839 w 604593"/>
              <a:gd name="connsiteY1" fmla="*/ 0 h 476250"/>
              <a:gd name="connsiteX2" fmla="*/ 604593 w 604593"/>
              <a:gd name="connsiteY2" fmla="*/ 238125 h 476250"/>
              <a:gd name="connsiteX3" fmla="*/ 352839 w 604593"/>
              <a:gd name="connsiteY3" fmla="*/ 476250 h 476250"/>
              <a:gd name="connsiteX4" fmla="*/ 0 w 604593"/>
              <a:gd name="connsiteY4" fmla="*/ 476250 h 476250"/>
              <a:gd name="connsiteX0" fmla="*/ 0 w 589940"/>
              <a:gd name="connsiteY0" fmla="*/ 0 h 476250"/>
              <a:gd name="connsiteX1" fmla="*/ 352839 w 589940"/>
              <a:gd name="connsiteY1" fmla="*/ 0 h 476250"/>
              <a:gd name="connsiteX2" fmla="*/ 589940 w 589940"/>
              <a:gd name="connsiteY2" fmla="*/ 238125 h 476250"/>
              <a:gd name="connsiteX3" fmla="*/ 352839 w 589940"/>
              <a:gd name="connsiteY3" fmla="*/ 476250 h 476250"/>
              <a:gd name="connsiteX4" fmla="*/ 0 w 589940"/>
              <a:gd name="connsiteY4" fmla="*/ 476250 h 476250"/>
              <a:gd name="connsiteX0" fmla="*/ 0 w 575642"/>
              <a:gd name="connsiteY0" fmla="*/ 0 h 476250"/>
              <a:gd name="connsiteX1" fmla="*/ 352839 w 575642"/>
              <a:gd name="connsiteY1" fmla="*/ 0 h 476250"/>
              <a:gd name="connsiteX2" fmla="*/ 575642 w 575642"/>
              <a:gd name="connsiteY2" fmla="*/ 238125 h 476250"/>
              <a:gd name="connsiteX3" fmla="*/ 352839 w 575642"/>
              <a:gd name="connsiteY3" fmla="*/ 476250 h 476250"/>
              <a:gd name="connsiteX4" fmla="*/ 0 w 575642"/>
              <a:gd name="connsiteY4" fmla="*/ 476250 h 476250"/>
              <a:gd name="connsiteX0" fmla="*/ 0 w 561691"/>
              <a:gd name="connsiteY0" fmla="*/ 0 h 476250"/>
              <a:gd name="connsiteX1" fmla="*/ 352839 w 561691"/>
              <a:gd name="connsiteY1" fmla="*/ 0 h 476250"/>
              <a:gd name="connsiteX2" fmla="*/ 561691 w 561691"/>
              <a:gd name="connsiteY2" fmla="*/ 238125 h 476250"/>
              <a:gd name="connsiteX3" fmla="*/ 352839 w 561691"/>
              <a:gd name="connsiteY3" fmla="*/ 476250 h 476250"/>
              <a:gd name="connsiteX4" fmla="*/ 0 w 561691"/>
              <a:gd name="connsiteY4" fmla="*/ 476250 h 476250"/>
              <a:gd name="connsiteX0" fmla="*/ 0 w 548078"/>
              <a:gd name="connsiteY0" fmla="*/ 0 h 476250"/>
              <a:gd name="connsiteX1" fmla="*/ 352839 w 548078"/>
              <a:gd name="connsiteY1" fmla="*/ 0 h 476250"/>
              <a:gd name="connsiteX2" fmla="*/ 548078 w 548078"/>
              <a:gd name="connsiteY2" fmla="*/ 238125 h 476250"/>
              <a:gd name="connsiteX3" fmla="*/ 352839 w 548078"/>
              <a:gd name="connsiteY3" fmla="*/ 476250 h 476250"/>
              <a:gd name="connsiteX4" fmla="*/ 0 w 548078"/>
              <a:gd name="connsiteY4" fmla="*/ 476250 h 476250"/>
              <a:gd name="connsiteX0" fmla="*/ 0 w 534795"/>
              <a:gd name="connsiteY0" fmla="*/ 0 h 476250"/>
              <a:gd name="connsiteX1" fmla="*/ 352839 w 534795"/>
              <a:gd name="connsiteY1" fmla="*/ 0 h 476250"/>
              <a:gd name="connsiteX2" fmla="*/ 534795 w 534795"/>
              <a:gd name="connsiteY2" fmla="*/ 238125 h 476250"/>
              <a:gd name="connsiteX3" fmla="*/ 352839 w 534795"/>
              <a:gd name="connsiteY3" fmla="*/ 476250 h 476250"/>
              <a:gd name="connsiteX4" fmla="*/ 0 w 534795"/>
              <a:gd name="connsiteY4" fmla="*/ 476250 h 476250"/>
              <a:gd name="connsiteX0" fmla="*/ 0 w 521834"/>
              <a:gd name="connsiteY0" fmla="*/ 0 h 476250"/>
              <a:gd name="connsiteX1" fmla="*/ 352839 w 521834"/>
              <a:gd name="connsiteY1" fmla="*/ 0 h 476250"/>
              <a:gd name="connsiteX2" fmla="*/ 521834 w 521834"/>
              <a:gd name="connsiteY2" fmla="*/ 238125 h 476250"/>
              <a:gd name="connsiteX3" fmla="*/ 352839 w 521834"/>
              <a:gd name="connsiteY3" fmla="*/ 476250 h 476250"/>
              <a:gd name="connsiteX4" fmla="*/ 0 w 521834"/>
              <a:gd name="connsiteY4" fmla="*/ 476250 h 476250"/>
              <a:gd name="connsiteX0" fmla="*/ 0 w 509187"/>
              <a:gd name="connsiteY0" fmla="*/ 0 h 476250"/>
              <a:gd name="connsiteX1" fmla="*/ 352839 w 509187"/>
              <a:gd name="connsiteY1" fmla="*/ 0 h 476250"/>
              <a:gd name="connsiteX2" fmla="*/ 509187 w 509187"/>
              <a:gd name="connsiteY2" fmla="*/ 238125 h 476250"/>
              <a:gd name="connsiteX3" fmla="*/ 352839 w 509187"/>
              <a:gd name="connsiteY3" fmla="*/ 476250 h 476250"/>
              <a:gd name="connsiteX4" fmla="*/ 0 w 509187"/>
              <a:gd name="connsiteY4" fmla="*/ 476250 h 476250"/>
              <a:gd name="connsiteX0" fmla="*/ 0 w 496846"/>
              <a:gd name="connsiteY0" fmla="*/ 0 h 476250"/>
              <a:gd name="connsiteX1" fmla="*/ 352839 w 496846"/>
              <a:gd name="connsiteY1" fmla="*/ 0 h 476250"/>
              <a:gd name="connsiteX2" fmla="*/ 496846 w 496846"/>
              <a:gd name="connsiteY2" fmla="*/ 238125 h 476250"/>
              <a:gd name="connsiteX3" fmla="*/ 352839 w 496846"/>
              <a:gd name="connsiteY3" fmla="*/ 476250 h 476250"/>
              <a:gd name="connsiteX4" fmla="*/ 0 w 496846"/>
              <a:gd name="connsiteY4" fmla="*/ 476250 h 476250"/>
              <a:gd name="connsiteX0" fmla="*/ 0 w 484805"/>
              <a:gd name="connsiteY0" fmla="*/ 0 h 476250"/>
              <a:gd name="connsiteX1" fmla="*/ 352839 w 484805"/>
              <a:gd name="connsiteY1" fmla="*/ 0 h 476250"/>
              <a:gd name="connsiteX2" fmla="*/ 484805 w 484805"/>
              <a:gd name="connsiteY2" fmla="*/ 238125 h 476250"/>
              <a:gd name="connsiteX3" fmla="*/ 352839 w 484805"/>
              <a:gd name="connsiteY3" fmla="*/ 476250 h 476250"/>
              <a:gd name="connsiteX4" fmla="*/ 0 w 484805"/>
              <a:gd name="connsiteY4" fmla="*/ 476250 h 476250"/>
              <a:gd name="connsiteX0" fmla="*/ 0 w 473055"/>
              <a:gd name="connsiteY0" fmla="*/ 0 h 476250"/>
              <a:gd name="connsiteX1" fmla="*/ 352839 w 473055"/>
              <a:gd name="connsiteY1" fmla="*/ 0 h 476250"/>
              <a:gd name="connsiteX2" fmla="*/ 473055 w 473055"/>
              <a:gd name="connsiteY2" fmla="*/ 238125 h 476250"/>
              <a:gd name="connsiteX3" fmla="*/ 352839 w 473055"/>
              <a:gd name="connsiteY3" fmla="*/ 476250 h 476250"/>
              <a:gd name="connsiteX4" fmla="*/ 0 w 473055"/>
              <a:gd name="connsiteY4" fmla="*/ 476250 h 476250"/>
              <a:gd name="connsiteX0" fmla="*/ 0 w 461590"/>
              <a:gd name="connsiteY0" fmla="*/ 0 h 476250"/>
              <a:gd name="connsiteX1" fmla="*/ 352839 w 461590"/>
              <a:gd name="connsiteY1" fmla="*/ 0 h 476250"/>
              <a:gd name="connsiteX2" fmla="*/ 461590 w 461590"/>
              <a:gd name="connsiteY2" fmla="*/ 238125 h 476250"/>
              <a:gd name="connsiteX3" fmla="*/ 352839 w 461590"/>
              <a:gd name="connsiteY3" fmla="*/ 476250 h 476250"/>
              <a:gd name="connsiteX4" fmla="*/ 0 w 461590"/>
              <a:gd name="connsiteY4" fmla="*/ 476250 h 476250"/>
              <a:gd name="connsiteX0" fmla="*/ 0 w 450403"/>
              <a:gd name="connsiteY0" fmla="*/ 0 h 476250"/>
              <a:gd name="connsiteX1" fmla="*/ 352839 w 450403"/>
              <a:gd name="connsiteY1" fmla="*/ 0 h 476250"/>
              <a:gd name="connsiteX2" fmla="*/ 450403 w 450403"/>
              <a:gd name="connsiteY2" fmla="*/ 238125 h 476250"/>
              <a:gd name="connsiteX3" fmla="*/ 352839 w 450403"/>
              <a:gd name="connsiteY3" fmla="*/ 476250 h 476250"/>
              <a:gd name="connsiteX4" fmla="*/ 0 w 450403"/>
              <a:gd name="connsiteY4" fmla="*/ 476250 h 476250"/>
              <a:gd name="connsiteX0" fmla="*/ 0 w 439487"/>
              <a:gd name="connsiteY0" fmla="*/ 0 h 476250"/>
              <a:gd name="connsiteX1" fmla="*/ 352839 w 439487"/>
              <a:gd name="connsiteY1" fmla="*/ 0 h 476250"/>
              <a:gd name="connsiteX2" fmla="*/ 439487 w 439487"/>
              <a:gd name="connsiteY2" fmla="*/ 238125 h 476250"/>
              <a:gd name="connsiteX3" fmla="*/ 352839 w 439487"/>
              <a:gd name="connsiteY3" fmla="*/ 476250 h 476250"/>
              <a:gd name="connsiteX4" fmla="*/ 0 w 439487"/>
              <a:gd name="connsiteY4" fmla="*/ 476250 h 476250"/>
              <a:gd name="connsiteX0" fmla="*/ 0 w 428836"/>
              <a:gd name="connsiteY0" fmla="*/ 0 h 476250"/>
              <a:gd name="connsiteX1" fmla="*/ 352839 w 428836"/>
              <a:gd name="connsiteY1" fmla="*/ 0 h 476250"/>
              <a:gd name="connsiteX2" fmla="*/ 428836 w 428836"/>
              <a:gd name="connsiteY2" fmla="*/ 238125 h 476250"/>
              <a:gd name="connsiteX3" fmla="*/ 352839 w 428836"/>
              <a:gd name="connsiteY3" fmla="*/ 476250 h 476250"/>
              <a:gd name="connsiteX4" fmla="*/ 0 w 428836"/>
              <a:gd name="connsiteY4" fmla="*/ 476250 h 476250"/>
              <a:gd name="connsiteX0" fmla="*/ 0 w 418443"/>
              <a:gd name="connsiteY0" fmla="*/ 0 h 476250"/>
              <a:gd name="connsiteX1" fmla="*/ 352839 w 418443"/>
              <a:gd name="connsiteY1" fmla="*/ 0 h 476250"/>
              <a:gd name="connsiteX2" fmla="*/ 418443 w 418443"/>
              <a:gd name="connsiteY2" fmla="*/ 238125 h 476250"/>
              <a:gd name="connsiteX3" fmla="*/ 352839 w 418443"/>
              <a:gd name="connsiteY3" fmla="*/ 476250 h 476250"/>
              <a:gd name="connsiteX4" fmla="*/ 0 w 418443"/>
              <a:gd name="connsiteY4" fmla="*/ 476250 h 476250"/>
              <a:gd name="connsiteX0" fmla="*/ 0 w 408302"/>
              <a:gd name="connsiteY0" fmla="*/ 0 h 476250"/>
              <a:gd name="connsiteX1" fmla="*/ 352839 w 408302"/>
              <a:gd name="connsiteY1" fmla="*/ 0 h 476250"/>
              <a:gd name="connsiteX2" fmla="*/ 408302 w 408302"/>
              <a:gd name="connsiteY2" fmla="*/ 238125 h 476250"/>
              <a:gd name="connsiteX3" fmla="*/ 352839 w 408302"/>
              <a:gd name="connsiteY3" fmla="*/ 476250 h 476250"/>
              <a:gd name="connsiteX4" fmla="*/ 0 w 408302"/>
              <a:gd name="connsiteY4" fmla="*/ 476250 h 476250"/>
              <a:gd name="connsiteX0" fmla="*/ 0 w 398406"/>
              <a:gd name="connsiteY0" fmla="*/ 0 h 476250"/>
              <a:gd name="connsiteX1" fmla="*/ 352839 w 398406"/>
              <a:gd name="connsiteY1" fmla="*/ 0 h 476250"/>
              <a:gd name="connsiteX2" fmla="*/ 398406 w 398406"/>
              <a:gd name="connsiteY2" fmla="*/ 238125 h 476250"/>
              <a:gd name="connsiteX3" fmla="*/ 352839 w 398406"/>
              <a:gd name="connsiteY3" fmla="*/ 476250 h 476250"/>
              <a:gd name="connsiteX4" fmla="*/ 0 w 398406"/>
              <a:gd name="connsiteY4" fmla="*/ 476250 h 476250"/>
              <a:gd name="connsiteX0" fmla="*/ 0 w 388750"/>
              <a:gd name="connsiteY0" fmla="*/ 0 h 476250"/>
              <a:gd name="connsiteX1" fmla="*/ 352839 w 388750"/>
              <a:gd name="connsiteY1" fmla="*/ 0 h 476250"/>
              <a:gd name="connsiteX2" fmla="*/ 388750 w 388750"/>
              <a:gd name="connsiteY2" fmla="*/ 238125 h 476250"/>
              <a:gd name="connsiteX3" fmla="*/ 352839 w 388750"/>
              <a:gd name="connsiteY3" fmla="*/ 476250 h 476250"/>
              <a:gd name="connsiteX4" fmla="*/ 0 w 388750"/>
              <a:gd name="connsiteY4" fmla="*/ 476250 h 476250"/>
              <a:gd name="connsiteX0" fmla="*/ 0 w 379328"/>
              <a:gd name="connsiteY0" fmla="*/ 0 h 476250"/>
              <a:gd name="connsiteX1" fmla="*/ 352839 w 379328"/>
              <a:gd name="connsiteY1" fmla="*/ 0 h 476250"/>
              <a:gd name="connsiteX2" fmla="*/ 379328 w 379328"/>
              <a:gd name="connsiteY2" fmla="*/ 238125 h 476250"/>
              <a:gd name="connsiteX3" fmla="*/ 352839 w 379328"/>
              <a:gd name="connsiteY3" fmla="*/ 476250 h 476250"/>
              <a:gd name="connsiteX4" fmla="*/ 0 w 379328"/>
              <a:gd name="connsiteY4" fmla="*/ 476250 h 476250"/>
              <a:gd name="connsiteX0" fmla="*/ 0 w 370135"/>
              <a:gd name="connsiteY0" fmla="*/ 0 h 476250"/>
              <a:gd name="connsiteX1" fmla="*/ 352839 w 370135"/>
              <a:gd name="connsiteY1" fmla="*/ 0 h 476250"/>
              <a:gd name="connsiteX2" fmla="*/ 370135 w 370135"/>
              <a:gd name="connsiteY2" fmla="*/ 238125 h 476250"/>
              <a:gd name="connsiteX3" fmla="*/ 352839 w 370135"/>
              <a:gd name="connsiteY3" fmla="*/ 476250 h 476250"/>
              <a:gd name="connsiteX4" fmla="*/ 0 w 370135"/>
              <a:gd name="connsiteY4" fmla="*/ 476250 h 476250"/>
              <a:gd name="connsiteX0" fmla="*/ 0 w 379106"/>
              <a:gd name="connsiteY0" fmla="*/ 0 h 476250"/>
              <a:gd name="connsiteX1" fmla="*/ 352839 w 379106"/>
              <a:gd name="connsiteY1" fmla="*/ 0 h 476250"/>
              <a:gd name="connsiteX2" fmla="*/ 379106 w 379106"/>
              <a:gd name="connsiteY2" fmla="*/ 238125 h 476250"/>
              <a:gd name="connsiteX3" fmla="*/ 352839 w 379106"/>
              <a:gd name="connsiteY3" fmla="*/ 476250 h 476250"/>
              <a:gd name="connsiteX4" fmla="*/ 0 w 379106"/>
              <a:gd name="connsiteY4" fmla="*/ 476250 h 476250"/>
              <a:gd name="connsiteX0" fmla="*/ 0 w 372437"/>
              <a:gd name="connsiteY0" fmla="*/ 0 h 476250"/>
              <a:gd name="connsiteX1" fmla="*/ 352839 w 372437"/>
              <a:gd name="connsiteY1" fmla="*/ 0 h 476250"/>
              <a:gd name="connsiteX2" fmla="*/ 372437 w 372437"/>
              <a:gd name="connsiteY2" fmla="*/ 238125 h 476250"/>
              <a:gd name="connsiteX3" fmla="*/ 352839 w 372437"/>
              <a:gd name="connsiteY3" fmla="*/ 476250 h 476250"/>
              <a:gd name="connsiteX4" fmla="*/ 0 w 372437"/>
              <a:gd name="connsiteY4" fmla="*/ 476250 h 476250"/>
              <a:gd name="connsiteX0" fmla="*/ 0 w 367802"/>
              <a:gd name="connsiteY0" fmla="*/ 0 h 476250"/>
              <a:gd name="connsiteX1" fmla="*/ 352839 w 367802"/>
              <a:gd name="connsiteY1" fmla="*/ 0 h 476250"/>
              <a:gd name="connsiteX2" fmla="*/ 367802 w 367802"/>
              <a:gd name="connsiteY2" fmla="*/ 238125 h 476250"/>
              <a:gd name="connsiteX3" fmla="*/ 352839 w 367802"/>
              <a:gd name="connsiteY3" fmla="*/ 476250 h 476250"/>
              <a:gd name="connsiteX4" fmla="*/ 0 w 367802"/>
              <a:gd name="connsiteY4" fmla="*/ 476250 h 476250"/>
              <a:gd name="connsiteX0" fmla="*/ 0 w 376907"/>
              <a:gd name="connsiteY0" fmla="*/ 0 h 476250"/>
              <a:gd name="connsiteX1" fmla="*/ 352839 w 376907"/>
              <a:gd name="connsiteY1" fmla="*/ 0 h 476250"/>
              <a:gd name="connsiteX2" fmla="*/ 376907 w 376907"/>
              <a:gd name="connsiteY2" fmla="*/ 238125 h 476250"/>
              <a:gd name="connsiteX3" fmla="*/ 352839 w 376907"/>
              <a:gd name="connsiteY3" fmla="*/ 476250 h 476250"/>
              <a:gd name="connsiteX4" fmla="*/ 0 w 376907"/>
              <a:gd name="connsiteY4" fmla="*/ 476250 h 476250"/>
              <a:gd name="connsiteX0" fmla="*/ 0 w 386238"/>
              <a:gd name="connsiteY0" fmla="*/ 0 h 476250"/>
              <a:gd name="connsiteX1" fmla="*/ 352839 w 386238"/>
              <a:gd name="connsiteY1" fmla="*/ 0 h 476250"/>
              <a:gd name="connsiteX2" fmla="*/ 386238 w 386238"/>
              <a:gd name="connsiteY2" fmla="*/ 238125 h 476250"/>
              <a:gd name="connsiteX3" fmla="*/ 352839 w 386238"/>
              <a:gd name="connsiteY3" fmla="*/ 476250 h 476250"/>
              <a:gd name="connsiteX4" fmla="*/ 0 w 386238"/>
              <a:gd name="connsiteY4" fmla="*/ 476250 h 476250"/>
              <a:gd name="connsiteX0" fmla="*/ 0 w 376676"/>
              <a:gd name="connsiteY0" fmla="*/ 0 h 476250"/>
              <a:gd name="connsiteX1" fmla="*/ 352839 w 376676"/>
              <a:gd name="connsiteY1" fmla="*/ 0 h 476250"/>
              <a:gd name="connsiteX2" fmla="*/ 376676 w 376676"/>
              <a:gd name="connsiteY2" fmla="*/ 238125 h 476250"/>
              <a:gd name="connsiteX3" fmla="*/ 352839 w 376676"/>
              <a:gd name="connsiteY3" fmla="*/ 476250 h 476250"/>
              <a:gd name="connsiteX4" fmla="*/ 0 w 376676"/>
              <a:gd name="connsiteY4" fmla="*/ 476250 h 476250"/>
              <a:gd name="connsiteX0" fmla="*/ 0 w 391591"/>
              <a:gd name="connsiteY0" fmla="*/ 0 h 476250"/>
              <a:gd name="connsiteX1" fmla="*/ 352839 w 391591"/>
              <a:gd name="connsiteY1" fmla="*/ 0 h 476250"/>
              <a:gd name="connsiteX2" fmla="*/ 391591 w 391591"/>
              <a:gd name="connsiteY2" fmla="*/ 238125 h 476250"/>
              <a:gd name="connsiteX3" fmla="*/ 352839 w 391591"/>
              <a:gd name="connsiteY3" fmla="*/ 476250 h 476250"/>
              <a:gd name="connsiteX4" fmla="*/ 0 w 391591"/>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91" h="476250">
                <a:moveTo>
                  <a:pt x="0" y="0"/>
                </a:moveTo>
                <a:lnTo>
                  <a:pt x="352839" y="0"/>
                </a:lnTo>
                <a:lnTo>
                  <a:pt x="391591" y="238125"/>
                </a:lnTo>
                <a:lnTo>
                  <a:pt x="352839" y="476250"/>
                </a:lnTo>
                <a:lnTo>
                  <a:pt x="0" y="476250"/>
                </a:lnTo>
              </a:path>
            </a:pathLst>
          </a:custGeom>
          <a:noFill/>
          <a:ln w="12700">
            <a:solidFill>
              <a:schemeClr val="accent2"/>
            </a:solidFill>
          </a:ln>
          <a:effectLst/>
        </p:spPr>
        <p:style>
          <a:lnRef idx="1">
            <a:schemeClr val="accent1"/>
          </a:lnRef>
          <a:fillRef idx="0">
            <a:schemeClr val="accent1"/>
          </a:fillRef>
          <a:effectRef idx="0">
            <a:schemeClr val="accent1"/>
          </a:effectRef>
          <a:fontRef idx="minor">
            <a:schemeClr val="tx1"/>
          </a:fontRef>
        </p:style>
        <p:txBody>
          <a:bodyPr lIns="72000" tIns="0" rIns="0" bIns="0" rtlCol="0" anchor="ctr"/>
          <a:lstStyle/>
          <a:p>
            <a:pPr>
              <a:lnSpc>
                <a:spcPct val="90000"/>
              </a:lnSpc>
            </a:pPr>
            <a:r>
              <a:rPr lang="en-US" sz="761" dirty="0">
                <a:latin typeface="Arial" panose="020B0604020202020204" pitchFamily="34" charset="0"/>
              </a:rPr>
              <a:t>Digital </a:t>
            </a:r>
            <a:br>
              <a:rPr lang="en-US" sz="761" dirty="0">
                <a:latin typeface="Arial" panose="020B0604020202020204" pitchFamily="34" charset="0"/>
              </a:rPr>
            </a:br>
            <a:r>
              <a:rPr lang="en-US" sz="761" dirty="0">
                <a:latin typeface="Arial" panose="020B0604020202020204" pitchFamily="34" charset="0"/>
              </a:rPr>
              <a:t>Content</a:t>
            </a:r>
          </a:p>
        </p:txBody>
      </p:sp>
      <p:sp>
        <p:nvSpPr>
          <p:cNvPr id="220" name="RbLeanShape Arrow Option 1 9">
            <a:extLst>
              <a:ext uri="{FF2B5EF4-FFF2-40B4-BE49-F238E27FC236}">
                <a16:creationId xmlns:a16="http://schemas.microsoft.com/office/drawing/2014/main" id="{6CA42371-FF82-470D-AD4B-B08285D0E05E}"/>
              </a:ext>
            </a:extLst>
          </p:cNvPr>
          <p:cNvSpPr>
            <a:spLocks/>
          </p:cNvSpPr>
          <p:nvPr/>
        </p:nvSpPr>
        <p:spPr>
          <a:xfrm>
            <a:off x="5674675" y="1886080"/>
            <a:ext cx="1574661" cy="443351"/>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619610"/>
              <a:gd name="connsiteY0" fmla="*/ 0 h 476250"/>
              <a:gd name="connsiteX1" fmla="*/ 352839 w 619610"/>
              <a:gd name="connsiteY1" fmla="*/ 0 h 476250"/>
              <a:gd name="connsiteX2" fmla="*/ 619610 w 619610"/>
              <a:gd name="connsiteY2" fmla="*/ 238125 h 476250"/>
              <a:gd name="connsiteX3" fmla="*/ 352839 w 619610"/>
              <a:gd name="connsiteY3" fmla="*/ 476250 h 476250"/>
              <a:gd name="connsiteX4" fmla="*/ 0 w 619610"/>
              <a:gd name="connsiteY4" fmla="*/ 476250 h 476250"/>
              <a:gd name="connsiteX0" fmla="*/ 0 w 604593"/>
              <a:gd name="connsiteY0" fmla="*/ 0 h 476250"/>
              <a:gd name="connsiteX1" fmla="*/ 352839 w 604593"/>
              <a:gd name="connsiteY1" fmla="*/ 0 h 476250"/>
              <a:gd name="connsiteX2" fmla="*/ 604593 w 604593"/>
              <a:gd name="connsiteY2" fmla="*/ 238125 h 476250"/>
              <a:gd name="connsiteX3" fmla="*/ 352839 w 604593"/>
              <a:gd name="connsiteY3" fmla="*/ 476250 h 476250"/>
              <a:gd name="connsiteX4" fmla="*/ 0 w 604593"/>
              <a:gd name="connsiteY4" fmla="*/ 476250 h 476250"/>
              <a:gd name="connsiteX0" fmla="*/ 0 w 589940"/>
              <a:gd name="connsiteY0" fmla="*/ 0 h 476250"/>
              <a:gd name="connsiteX1" fmla="*/ 352839 w 589940"/>
              <a:gd name="connsiteY1" fmla="*/ 0 h 476250"/>
              <a:gd name="connsiteX2" fmla="*/ 589940 w 589940"/>
              <a:gd name="connsiteY2" fmla="*/ 238125 h 476250"/>
              <a:gd name="connsiteX3" fmla="*/ 352839 w 589940"/>
              <a:gd name="connsiteY3" fmla="*/ 476250 h 476250"/>
              <a:gd name="connsiteX4" fmla="*/ 0 w 589940"/>
              <a:gd name="connsiteY4" fmla="*/ 476250 h 476250"/>
              <a:gd name="connsiteX0" fmla="*/ 0 w 575642"/>
              <a:gd name="connsiteY0" fmla="*/ 0 h 476250"/>
              <a:gd name="connsiteX1" fmla="*/ 352839 w 575642"/>
              <a:gd name="connsiteY1" fmla="*/ 0 h 476250"/>
              <a:gd name="connsiteX2" fmla="*/ 575642 w 575642"/>
              <a:gd name="connsiteY2" fmla="*/ 238125 h 476250"/>
              <a:gd name="connsiteX3" fmla="*/ 352839 w 575642"/>
              <a:gd name="connsiteY3" fmla="*/ 476250 h 476250"/>
              <a:gd name="connsiteX4" fmla="*/ 0 w 575642"/>
              <a:gd name="connsiteY4" fmla="*/ 476250 h 476250"/>
              <a:gd name="connsiteX0" fmla="*/ 0 w 561691"/>
              <a:gd name="connsiteY0" fmla="*/ 0 h 476250"/>
              <a:gd name="connsiteX1" fmla="*/ 352839 w 561691"/>
              <a:gd name="connsiteY1" fmla="*/ 0 h 476250"/>
              <a:gd name="connsiteX2" fmla="*/ 561691 w 561691"/>
              <a:gd name="connsiteY2" fmla="*/ 238125 h 476250"/>
              <a:gd name="connsiteX3" fmla="*/ 352839 w 561691"/>
              <a:gd name="connsiteY3" fmla="*/ 476250 h 476250"/>
              <a:gd name="connsiteX4" fmla="*/ 0 w 561691"/>
              <a:gd name="connsiteY4" fmla="*/ 476250 h 476250"/>
              <a:gd name="connsiteX0" fmla="*/ 0 w 548078"/>
              <a:gd name="connsiteY0" fmla="*/ 0 h 476250"/>
              <a:gd name="connsiteX1" fmla="*/ 352839 w 548078"/>
              <a:gd name="connsiteY1" fmla="*/ 0 h 476250"/>
              <a:gd name="connsiteX2" fmla="*/ 548078 w 548078"/>
              <a:gd name="connsiteY2" fmla="*/ 238125 h 476250"/>
              <a:gd name="connsiteX3" fmla="*/ 352839 w 548078"/>
              <a:gd name="connsiteY3" fmla="*/ 476250 h 476250"/>
              <a:gd name="connsiteX4" fmla="*/ 0 w 548078"/>
              <a:gd name="connsiteY4" fmla="*/ 476250 h 476250"/>
              <a:gd name="connsiteX0" fmla="*/ 0 w 534795"/>
              <a:gd name="connsiteY0" fmla="*/ 0 h 476250"/>
              <a:gd name="connsiteX1" fmla="*/ 352839 w 534795"/>
              <a:gd name="connsiteY1" fmla="*/ 0 h 476250"/>
              <a:gd name="connsiteX2" fmla="*/ 534795 w 534795"/>
              <a:gd name="connsiteY2" fmla="*/ 238125 h 476250"/>
              <a:gd name="connsiteX3" fmla="*/ 352839 w 534795"/>
              <a:gd name="connsiteY3" fmla="*/ 476250 h 476250"/>
              <a:gd name="connsiteX4" fmla="*/ 0 w 534795"/>
              <a:gd name="connsiteY4" fmla="*/ 476250 h 476250"/>
              <a:gd name="connsiteX0" fmla="*/ 0 w 521834"/>
              <a:gd name="connsiteY0" fmla="*/ 0 h 476250"/>
              <a:gd name="connsiteX1" fmla="*/ 352839 w 521834"/>
              <a:gd name="connsiteY1" fmla="*/ 0 h 476250"/>
              <a:gd name="connsiteX2" fmla="*/ 521834 w 521834"/>
              <a:gd name="connsiteY2" fmla="*/ 238125 h 476250"/>
              <a:gd name="connsiteX3" fmla="*/ 352839 w 521834"/>
              <a:gd name="connsiteY3" fmla="*/ 476250 h 476250"/>
              <a:gd name="connsiteX4" fmla="*/ 0 w 521834"/>
              <a:gd name="connsiteY4" fmla="*/ 476250 h 476250"/>
              <a:gd name="connsiteX0" fmla="*/ 0 w 509187"/>
              <a:gd name="connsiteY0" fmla="*/ 0 h 476250"/>
              <a:gd name="connsiteX1" fmla="*/ 352839 w 509187"/>
              <a:gd name="connsiteY1" fmla="*/ 0 h 476250"/>
              <a:gd name="connsiteX2" fmla="*/ 509187 w 509187"/>
              <a:gd name="connsiteY2" fmla="*/ 238125 h 476250"/>
              <a:gd name="connsiteX3" fmla="*/ 352839 w 509187"/>
              <a:gd name="connsiteY3" fmla="*/ 476250 h 476250"/>
              <a:gd name="connsiteX4" fmla="*/ 0 w 509187"/>
              <a:gd name="connsiteY4" fmla="*/ 476250 h 476250"/>
              <a:gd name="connsiteX0" fmla="*/ 0 w 496846"/>
              <a:gd name="connsiteY0" fmla="*/ 0 h 476250"/>
              <a:gd name="connsiteX1" fmla="*/ 352839 w 496846"/>
              <a:gd name="connsiteY1" fmla="*/ 0 h 476250"/>
              <a:gd name="connsiteX2" fmla="*/ 496846 w 496846"/>
              <a:gd name="connsiteY2" fmla="*/ 238125 h 476250"/>
              <a:gd name="connsiteX3" fmla="*/ 352839 w 496846"/>
              <a:gd name="connsiteY3" fmla="*/ 476250 h 476250"/>
              <a:gd name="connsiteX4" fmla="*/ 0 w 496846"/>
              <a:gd name="connsiteY4" fmla="*/ 476250 h 476250"/>
              <a:gd name="connsiteX0" fmla="*/ 0 w 484805"/>
              <a:gd name="connsiteY0" fmla="*/ 0 h 476250"/>
              <a:gd name="connsiteX1" fmla="*/ 352839 w 484805"/>
              <a:gd name="connsiteY1" fmla="*/ 0 h 476250"/>
              <a:gd name="connsiteX2" fmla="*/ 484805 w 484805"/>
              <a:gd name="connsiteY2" fmla="*/ 238125 h 476250"/>
              <a:gd name="connsiteX3" fmla="*/ 352839 w 484805"/>
              <a:gd name="connsiteY3" fmla="*/ 476250 h 476250"/>
              <a:gd name="connsiteX4" fmla="*/ 0 w 484805"/>
              <a:gd name="connsiteY4" fmla="*/ 476250 h 476250"/>
              <a:gd name="connsiteX0" fmla="*/ 0 w 473055"/>
              <a:gd name="connsiteY0" fmla="*/ 0 h 476250"/>
              <a:gd name="connsiteX1" fmla="*/ 352839 w 473055"/>
              <a:gd name="connsiteY1" fmla="*/ 0 h 476250"/>
              <a:gd name="connsiteX2" fmla="*/ 473055 w 473055"/>
              <a:gd name="connsiteY2" fmla="*/ 238125 h 476250"/>
              <a:gd name="connsiteX3" fmla="*/ 352839 w 473055"/>
              <a:gd name="connsiteY3" fmla="*/ 476250 h 476250"/>
              <a:gd name="connsiteX4" fmla="*/ 0 w 473055"/>
              <a:gd name="connsiteY4" fmla="*/ 476250 h 476250"/>
              <a:gd name="connsiteX0" fmla="*/ 0 w 461590"/>
              <a:gd name="connsiteY0" fmla="*/ 0 h 476250"/>
              <a:gd name="connsiteX1" fmla="*/ 352839 w 461590"/>
              <a:gd name="connsiteY1" fmla="*/ 0 h 476250"/>
              <a:gd name="connsiteX2" fmla="*/ 461590 w 461590"/>
              <a:gd name="connsiteY2" fmla="*/ 238125 h 476250"/>
              <a:gd name="connsiteX3" fmla="*/ 352839 w 461590"/>
              <a:gd name="connsiteY3" fmla="*/ 476250 h 476250"/>
              <a:gd name="connsiteX4" fmla="*/ 0 w 461590"/>
              <a:gd name="connsiteY4" fmla="*/ 476250 h 476250"/>
              <a:gd name="connsiteX0" fmla="*/ 0 w 450403"/>
              <a:gd name="connsiteY0" fmla="*/ 0 h 476250"/>
              <a:gd name="connsiteX1" fmla="*/ 352839 w 450403"/>
              <a:gd name="connsiteY1" fmla="*/ 0 h 476250"/>
              <a:gd name="connsiteX2" fmla="*/ 450403 w 450403"/>
              <a:gd name="connsiteY2" fmla="*/ 238125 h 476250"/>
              <a:gd name="connsiteX3" fmla="*/ 352839 w 450403"/>
              <a:gd name="connsiteY3" fmla="*/ 476250 h 476250"/>
              <a:gd name="connsiteX4" fmla="*/ 0 w 450403"/>
              <a:gd name="connsiteY4" fmla="*/ 476250 h 476250"/>
              <a:gd name="connsiteX0" fmla="*/ 0 w 439487"/>
              <a:gd name="connsiteY0" fmla="*/ 0 h 476250"/>
              <a:gd name="connsiteX1" fmla="*/ 352839 w 439487"/>
              <a:gd name="connsiteY1" fmla="*/ 0 h 476250"/>
              <a:gd name="connsiteX2" fmla="*/ 439487 w 439487"/>
              <a:gd name="connsiteY2" fmla="*/ 238125 h 476250"/>
              <a:gd name="connsiteX3" fmla="*/ 352839 w 439487"/>
              <a:gd name="connsiteY3" fmla="*/ 476250 h 476250"/>
              <a:gd name="connsiteX4" fmla="*/ 0 w 439487"/>
              <a:gd name="connsiteY4" fmla="*/ 476250 h 476250"/>
              <a:gd name="connsiteX0" fmla="*/ 0 w 428836"/>
              <a:gd name="connsiteY0" fmla="*/ 0 h 476250"/>
              <a:gd name="connsiteX1" fmla="*/ 352839 w 428836"/>
              <a:gd name="connsiteY1" fmla="*/ 0 h 476250"/>
              <a:gd name="connsiteX2" fmla="*/ 428836 w 428836"/>
              <a:gd name="connsiteY2" fmla="*/ 238125 h 476250"/>
              <a:gd name="connsiteX3" fmla="*/ 352839 w 428836"/>
              <a:gd name="connsiteY3" fmla="*/ 476250 h 476250"/>
              <a:gd name="connsiteX4" fmla="*/ 0 w 428836"/>
              <a:gd name="connsiteY4" fmla="*/ 476250 h 476250"/>
              <a:gd name="connsiteX0" fmla="*/ 0 w 418443"/>
              <a:gd name="connsiteY0" fmla="*/ 0 h 476250"/>
              <a:gd name="connsiteX1" fmla="*/ 352839 w 418443"/>
              <a:gd name="connsiteY1" fmla="*/ 0 h 476250"/>
              <a:gd name="connsiteX2" fmla="*/ 418443 w 418443"/>
              <a:gd name="connsiteY2" fmla="*/ 238125 h 476250"/>
              <a:gd name="connsiteX3" fmla="*/ 352839 w 418443"/>
              <a:gd name="connsiteY3" fmla="*/ 476250 h 476250"/>
              <a:gd name="connsiteX4" fmla="*/ 0 w 418443"/>
              <a:gd name="connsiteY4" fmla="*/ 476250 h 476250"/>
              <a:gd name="connsiteX0" fmla="*/ 0 w 408302"/>
              <a:gd name="connsiteY0" fmla="*/ 0 h 476250"/>
              <a:gd name="connsiteX1" fmla="*/ 352839 w 408302"/>
              <a:gd name="connsiteY1" fmla="*/ 0 h 476250"/>
              <a:gd name="connsiteX2" fmla="*/ 408302 w 408302"/>
              <a:gd name="connsiteY2" fmla="*/ 238125 h 476250"/>
              <a:gd name="connsiteX3" fmla="*/ 352839 w 408302"/>
              <a:gd name="connsiteY3" fmla="*/ 476250 h 476250"/>
              <a:gd name="connsiteX4" fmla="*/ 0 w 408302"/>
              <a:gd name="connsiteY4" fmla="*/ 476250 h 476250"/>
              <a:gd name="connsiteX0" fmla="*/ 0 w 398406"/>
              <a:gd name="connsiteY0" fmla="*/ 0 h 476250"/>
              <a:gd name="connsiteX1" fmla="*/ 352839 w 398406"/>
              <a:gd name="connsiteY1" fmla="*/ 0 h 476250"/>
              <a:gd name="connsiteX2" fmla="*/ 398406 w 398406"/>
              <a:gd name="connsiteY2" fmla="*/ 238125 h 476250"/>
              <a:gd name="connsiteX3" fmla="*/ 352839 w 398406"/>
              <a:gd name="connsiteY3" fmla="*/ 476250 h 476250"/>
              <a:gd name="connsiteX4" fmla="*/ 0 w 398406"/>
              <a:gd name="connsiteY4" fmla="*/ 476250 h 476250"/>
              <a:gd name="connsiteX0" fmla="*/ 0 w 388750"/>
              <a:gd name="connsiteY0" fmla="*/ 0 h 476250"/>
              <a:gd name="connsiteX1" fmla="*/ 352839 w 388750"/>
              <a:gd name="connsiteY1" fmla="*/ 0 h 476250"/>
              <a:gd name="connsiteX2" fmla="*/ 388750 w 388750"/>
              <a:gd name="connsiteY2" fmla="*/ 238125 h 476250"/>
              <a:gd name="connsiteX3" fmla="*/ 352839 w 388750"/>
              <a:gd name="connsiteY3" fmla="*/ 476250 h 476250"/>
              <a:gd name="connsiteX4" fmla="*/ 0 w 388750"/>
              <a:gd name="connsiteY4" fmla="*/ 476250 h 476250"/>
              <a:gd name="connsiteX0" fmla="*/ 0 w 379328"/>
              <a:gd name="connsiteY0" fmla="*/ 0 h 476250"/>
              <a:gd name="connsiteX1" fmla="*/ 352839 w 379328"/>
              <a:gd name="connsiteY1" fmla="*/ 0 h 476250"/>
              <a:gd name="connsiteX2" fmla="*/ 379328 w 379328"/>
              <a:gd name="connsiteY2" fmla="*/ 238125 h 476250"/>
              <a:gd name="connsiteX3" fmla="*/ 352839 w 379328"/>
              <a:gd name="connsiteY3" fmla="*/ 476250 h 476250"/>
              <a:gd name="connsiteX4" fmla="*/ 0 w 379328"/>
              <a:gd name="connsiteY4" fmla="*/ 476250 h 476250"/>
              <a:gd name="connsiteX0" fmla="*/ 0 w 370135"/>
              <a:gd name="connsiteY0" fmla="*/ 0 h 476250"/>
              <a:gd name="connsiteX1" fmla="*/ 352839 w 370135"/>
              <a:gd name="connsiteY1" fmla="*/ 0 h 476250"/>
              <a:gd name="connsiteX2" fmla="*/ 370135 w 370135"/>
              <a:gd name="connsiteY2" fmla="*/ 238125 h 476250"/>
              <a:gd name="connsiteX3" fmla="*/ 352839 w 370135"/>
              <a:gd name="connsiteY3" fmla="*/ 476250 h 476250"/>
              <a:gd name="connsiteX4" fmla="*/ 0 w 370135"/>
              <a:gd name="connsiteY4" fmla="*/ 476250 h 476250"/>
              <a:gd name="connsiteX0" fmla="*/ 0 w 379106"/>
              <a:gd name="connsiteY0" fmla="*/ 0 h 476250"/>
              <a:gd name="connsiteX1" fmla="*/ 352839 w 379106"/>
              <a:gd name="connsiteY1" fmla="*/ 0 h 476250"/>
              <a:gd name="connsiteX2" fmla="*/ 379106 w 379106"/>
              <a:gd name="connsiteY2" fmla="*/ 238125 h 476250"/>
              <a:gd name="connsiteX3" fmla="*/ 352839 w 379106"/>
              <a:gd name="connsiteY3" fmla="*/ 476250 h 476250"/>
              <a:gd name="connsiteX4" fmla="*/ 0 w 379106"/>
              <a:gd name="connsiteY4" fmla="*/ 476250 h 476250"/>
              <a:gd name="connsiteX0" fmla="*/ 0 w 372437"/>
              <a:gd name="connsiteY0" fmla="*/ 0 h 476250"/>
              <a:gd name="connsiteX1" fmla="*/ 352839 w 372437"/>
              <a:gd name="connsiteY1" fmla="*/ 0 h 476250"/>
              <a:gd name="connsiteX2" fmla="*/ 372437 w 372437"/>
              <a:gd name="connsiteY2" fmla="*/ 238125 h 476250"/>
              <a:gd name="connsiteX3" fmla="*/ 352839 w 372437"/>
              <a:gd name="connsiteY3" fmla="*/ 476250 h 476250"/>
              <a:gd name="connsiteX4" fmla="*/ 0 w 372437"/>
              <a:gd name="connsiteY4" fmla="*/ 476250 h 476250"/>
              <a:gd name="connsiteX0" fmla="*/ 0 w 367802"/>
              <a:gd name="connsiteY0" fmla="*/ 0 h 476250"/>
              <a:gd name="connsiteX1" fmla="*/ 352839 w 367802"/>
              <a:gd name="connsiteY1" fmla="*/ 0 h 476250"/>
              <a:gd name="connsiteX2" fmla="*/ 367802 w 367802"/>
              <a:gd name="connsiteY2" fmla="*/ 238125 h 476250"/>
              <a:gd name="connsiteX3" fmla="*/ 352839 w 367802"/>
              <a:gd name="connsiteY3" fmla="*/ 476250 h 476250"/>
              <a:gd name="connsiteX4" fmla="*/ 0 w 367802"/>
              <a:gd name="connsiteY4" fmla="*/ 476250 h 476250"/>
              <a:gd name="connsiteX0" fmla="*/ 0 w 376907"/>
              <a:gd name="connsiteY0" fmla="*/ 0 h 476250"/>
              <a:gd name="connsiteX1" fmla="*/ 352839 w 376907"/>
              <a:gd name="connsiteY1" fmla="*/ 0 h 476250"/>
              <a:gd name="connsiteX2" fmla="*/ 376907 w 376907"/>
              <a:gd name="connsiteY2" fmla="*/ 238125 h 476250"/>
              <a:gd name="connsiteX3" fmla="*/ 352839 w 376907"/>
              <a:gd name="connsiteY3" fmla="*/ 476250 h 476250"/>
              <a:gd name="connsiteX4" fmla="*/ 0 w 376907"/>
              <a:gd name="connsiteY4" fmla="*/ 476250 h 476250"/>
              <a:gd name="connsiteX0" fmla="*/ 0 w 386238"/>
              <a:gd name="connsiteY0" fmla="*/ 0 h 476250"/>
              <a:gd name="connsiteX1" fmla="*/ 352839 w 386238"/>
              <a:gd name="connsiteY1" fmla="*/ 0 h 476250"/>
              <a:gd name="connsiteX2" fmla="*/ 386238 w 386238"/>
              <a:gd name="connsiteY2" fmla="*/ 238125 h 476250"/>
              <a:gd name="connsiteX3" fmla="*/ 352839 w 386238"/>
              <a:gd name="connsiteY3" fmla="*/ 476250 h 476250"/>
              <a:gd name="connsiteX4" fmla="*/ 0 w 386238"/>
              <a:gd name="connsiteY4" fmla="*/ 476250 h 476250"/>
              <a:gd name="connsiteX0" fmla="*/ 0 w 376676"/>
              <a:gd name="connsiteY0" fmla="*/ 0 h 476250"/>
              <a:gd name="connsiteX1" fmla="*/ 352839 w 376676"/>
              <a:gd name="connsiteY1" fmla="*/ 0 h 476250"/>
              <a:gd name="connsiteX2" fmla="*/ 376676 w 376676"/>
              <a:gd name="connsiteY2" fmla="*/ 238125 h 476250"/>
              <a:gd name="connsiteX3" fmla="*/ 352839 w 376676"/>
              <a:gd name="connsiteY3" fmla="*/ 476250 h 476250"/>
              <a:gd name="connsiteX4" fmla="*/ 0 w 376676"/>
              <a:gd name="connsiteY4" fmla="*/ 476250 h 476250"/>
              <a:gd name="connsiteX0" fmla="*/ 0 w 391591"/>
              <a:gd name="connsiteY0" fmla="*/ 0 h 476250"/>
              <a:gd name="connsiteX1" fmla="*/ 352839 w 391591"/>
              <a:gd name="connsiteY1" fmla="*/ 0 h 476250"/>
              <a:gd name="connsiteX2" fmla="*/ 391591 w 391591"/>
              <a:gd name="connsiteY2" fmla="*/ 238125 h 476250"/>
              <a:gd name="connsiteX3" fmla="*/ 352839 w 391591"/>
              <a:gd name="connsiteY3" fmla="*/ 476250 h 476250"/>
              <a:gd name="connsiteX4" fmla="*/ 0 w 391591"/>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91" h="476250">
                <a:moveTo>
                  <a:pt x="0" y="0"/>
                </a:moveTo>
                <a:lnTo>
                  <a:pt x="352839" y="0"/>
                </a:lnTo>
                <a:lnTo>
                  <a:pt x="391591" y="238125"/>
                </a:lnTo>
                <a:lnTo>
                  <a:pt x="352839" y="476250"/>
                </a:lnTo>
                <a:lnTo>
                  <a:pt x="0" y="476250"/>
                </a:lnTo>
              </a:path>
            </a:pathLst>
          </a:custGeom>
          <a:noFill/>
          <a:ln w="12700">
            <a:solidFill>
              <a:schemeClr val="accent2"/>
            </a:solidFill>
          </a:ln>
          <a:effectLst/>
        </p:spPr>
        <p:style>
          <a:lnRef idx="1">
            <a:schemeClr val="accent1"/>
          </a:lnRef>
          <a:fillRef idx="0">
            <a:schemeClr val="accent1"/>
          </a:fillRef>
          <a:effectRef idx="0">
            <a:schemeClr val="accent1"/>
          </a:effectRef>
          <a:fontRef idx="minor">
            <a:schemeClr val="tx1"/>
          </a:fontRef>
        </p:style>
        <p:txBody>
          <a:bodyPr lIns="72000" tIns="0" rIns="0" bIns="0" rtlCol="0" anchor="ctr"/>
          <a:lstStyle/>
          <a:p>
            <a:pPr>
              <a:lnSpc>
                <a:spcPct val="90000"/>
              </a:lnSpc>
            </a:pPr>
            <a:r>
              <a:rPr lang="en-US" sz="761" dirty="0">
                <a:latin typeface="Arial" panose="020B0604020202020204" pitchFamily="34" charset="0"/>
              </a:rPr>
              <a:t>Digital </a:t>
            </a:r>
            <a:br>
              <a:rPr lang="en-US" sz="761" dirty="0">
                <a:latin typeface="Arial" panose="020B0604020202020204" pitchFamily="34" charset="0"/>
              </a:rPr>
            </a:br>
            <a:r>
              <a:rPr lang="en-US" sz="761" dirty="0">
                <a:latin typeface="Arial" panose="020B0604020202020204" pitchFamily="34" charset="0"/>
              </a:rPr>
              <a:t>Content</a:t>
            </a:r>
          </a:p>
        </p:txBody>
      </p:sp>
      <p:sp>
        <p:nvSpPr>
          <p:cNvPr id="221" name="RbLeanShape Arrow Option 1 9">
            <a:extLst>
              <a:ext uri="{FF2B5EF4-FFF2-40B4-BE49-F238E27FC236}">
                <a16:creationId xmlns:a16="http://schemas.microsoft.com/office/drawing/2014/main" id="{3EB4EBE1-4862-4144-AD65-381A25A29127}"/>
              </a:ext>
            </a:extLst>
          </p:cNvPr>
          <p:cNvSpPr>
            <a:spLocks/>
          </p:cNvSpPr>
          <p:nvPr/>
        </p:nvSpPr>
        <p:spPr>
          <a:xfrm>
            <a:off x="7298997" y="1886079"/>
            <a:ext cx="1244296" cy="183521"/>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619610"/>
              <a:gd name="connsiteY0" fmla="*/ 0 h 476250"/>
              <a:gd name="connsiteX1" fmla="*/ 352839 w 619610"/>
              <a:gd name="connsiteY1" fmla="*/ 0 h 476250"/>
              <a:gd name="connsiteX2" fmla="*/ 619610 w 619610"/>
              <a:gd name="connsiteY2" fmla="*/ 238125 h 476250"/>
              <a:gd name="connsiteX3" fmla="*/ 352839 w 619610"/>
              <a:gd name="connsiteY3" fmla="*/ 476250 h 476250"/>
              <a:gd name="connsiteX4" fmla="*/ 0 w 619610"/>
              <a:gd name="connsiteY4" fmla="*/ 476250 h 476250"/>
              <a:gd name="connsiteX0" fmla="*/ 0 w 604593"/>
              <a:gd name="connsiteY0" fmla="*/ 0 h 476250"/>
              <a:gd name="connsiteX1" fmla="*/ 352839 w 604593"/>
              <a:gd name="connsiteY1" fmla="*/ 0 h 476250"/>
              <a:gd name="connsiteX2" fmla="*/ 604593 w 604593"/>
              <a:gd name="connsiteY2" fmla="*/ 238125 h 476250"/>
              <a:gd name="connsiteX3" fmla="*/ 352839 w 604593"/>
              <a:gd name="connsiteY3" fmla="*/ 476250 h 476250"/>
              <a:gd name="connsiteX4" fmla="*/ 0 w 604593"/>
              <a:gd name="connsiteY4" fmla="*/ 476250 h 476250"/>
              <a:gd name="connsiteX0" fmla="*/ 0 w 589940"/>
              <a:gd name="connsiteY0" fmla="*/ 0 h 476250"/>
              <a:gd name="connsiteX1" fmla="*/ 352839 w 589940"/>
              <a:gd name="connsiteY1" fmla="*/ 0 h 476250"/>
              <a:gd name="connsiteX2" fmla="*/ 589940 w 589940"/>
              <a:gd name="connsiteY2" fmla="*/ 238125 h 476250"/>
              <a:gd name="connsiteX3" fmla="*/ 352839 w 589940"/>
              <a:gd name="connsiteY3" fmla="*/ 476250 h 476250"/>
              <a:gd name="connsiteX4" fmla="*/ 0 w 589940"/>
              <a:gd name="connsiteY4" fmla="*/ 476250 h 476250"/>
              <a:gd name="connsiteX0" fmla="*/ 0 w 575642"/>
              <a:gd name="connsiteY0" fmla="*/ 0 h 476250"/>
              <a:gd name="connsiteX1" fmla="*/ 352839 w 575642"/>
              <a:gd name="connsiteY1" fmla="*/ 0 h 476250"/>
              <a:gd name="connsiteX2" fmla="*/ 575642 w 575642"/>
              <a:gd name="connsiteY2" fmla="*/ 238125 h 476250"/>
              <a:gd name="connsiteX3" fmla="*/ 352839 w 575642"/>
              <a:gd name="connsiteY3" fmla="*/ 476250 h 476250"/>
              <a:gd name="connsiteX4" fmla="*/ 0 w 575642"/>
              <a:gd name="connsiteY4" fmla="*/ 476250 h 476250"/>
              <a:gd name="connsiteX0" fmla="*/ 0 w 561691"/>
              <a:gd name="connsiteY0" fmla="*/ 0 h 476250"/>
              <a:gd name="connsiteX1" fmla="*/ 352839 w 561691"/>
              <a:gd name="connsiteY1" fmla="*/ 0 h 476250"/>
              <a:gd name="connsiteX2" fmla="*/ 561691 w 561691"/>
              <a:gd name="connsiteY2" fmla="*/ 238125 h 476250"/>
              <a:gd name="connsiteX3" fmla="*/ 352839 w 561691"/>
              <a:gd name="connsiteY3" fmla="*/ 476250 h 476250"/>
              <a:gd name="connsiteX4" fmla="*/ 0 w 561691"/>
              <a:gd name="connsiteY4" fmla="*/ 476250 h 476250"/>
              <a:gd name="connsiteX0" fmla="*/ 0 w 548078"/>
              <a:gd name="connsiteY0" fmla="*/ 0 h 476250"/>
              <a:gd name="connsiteX1" fmla="*/ 352839 w 548078"/>
              <a:gd name="connsiteY1" fmla="*/ 0 h 476250"/>
              <a:gd name="connsiteX2" fmla="*/ 548078 w 548078"/>
              <a:gd name="connsiteY2" fmla="*/ 238125 h 476250"/>
              <a:gd name="connsiteX3" fmla="*/ 352839 w 548078"/>
              <a:gd name="connsiteY3" fmla="*/ 476250 h 476250"/>
              <a:gd name="connsiteX4" fmla="*/ 0 w 548078"/>
              <a:gd name="connsiteY4" fmla="*/ 476250 h 476250"/>
              <a:gd name="connsiteX0" fmla="*/ 0 w 534795"/>
              <a:gd name="connsiteY0" fmla="*/ 0 h 476250"/>
              <a:gd name="connsiteX1" fmla="*/ 352839 w 534795"/>
              <a:gd name="connsiteY1" fmla="*/ 0 h 476250"/>
              <a:gd name="connsiteX2" fmla="*/ 534795 w 534795"/>
              <a:gd name="connsiteY2" fmla="*/ 238125 h 476250"/>
              <a:gd name="connsiteX3" fmla="*/ 352839 w 534795"/>
              <a:gd name="connsiteY3" fmla="*/ 476250 h 476250"/>
              <a:gd name="connsiteX4" fmla="*/ 0 w 534795"/>
              <a:gd name="connsiteY4" fmla="*/ 476250 h 476250"/>
              <a:gd name="connsiteX0" fmla="*/ 0 w 521834"/>
              <a:gd name="connsiteY0" fmla="*/ 0 h 476250"/>
              <a:gd name="connsiteX1" fmla="*/ 352839 w 521834"/>
              <a:gd name="connsiteY1" fmla="*/ 0 h 476250"/>
              <a:gd name="connsiteX2" fmla="*/ 521834 w 521834"/>
              <a:gd name="connsiteY2" fmla="*/ 238125 h 476250"/>
              <a:gd name="connsiteX3" fmla="*/ 352839 w 521834"/>
              <a:gd name="connsiteY3" fmla="*/ 476250 h 476250"/>
              <a:gd name="connsiteX4" fmla="*/ 0 w 521834"/>
              <a:gd name="connsiteY4" fmla="*/ 476250 h 476250"/>
              <a:gd name="connsiteX0" fmla="*/ 0 w 509187"/>
              <a:gd name="connsiteY0" fmla="*/ 0 h 476250"/>
              <a:gd name="connsiteX1" fmla="*/ 352839 w 509187"/>
              <a:gd name="connsiteY1" fmla="*/ 0 h 476250"/>
              <a:gd name="connsiteX2" fmla="*/ 509187 w 509187"/>
              <a:gd name="connsiteY2" fmla="*/ 238125 h 476250"/>
              <a:gd name="connsiteX3" fmla="*/ 352839 w 509187"/>
              <a:gd name="connsiteY3" fmla="*/ 476250 h 476250"/>
              <a:gd name="connsiteX4" fmla="*/ 0 w 509187"/>
              <a:gd name="connsiteY4" fmla="*/ 476250 h 476250"/>
              <a:gd name="connsiteX0" fmla="*/ 0 w 496846"/>
              <a:gd name="connsiteY0" fmla="*/ 0 h 476250"/>
              <a:gd name="connsiteX1" fmla="*/ 352839 w 496846"/>
              <a:gd name="connsiteY1" fmla="*/ 0 h 476250"/>
              <a:gd name="connsiteX2" fmla="*/ 496846 w 496846"/>
              <a:gd name="connsiteY2" fmla="*/ 238125 h 476250"/>
              <a:gd name="connsiteX3" fmla="*/ 352839 w 496846"/>
              <a:gd name="connsiteY3" fmla="*/ 476250 h 476250"/>
              <a:gd name="connsiteX4" fmla="*/ 0 w 496846"/>
              <a:gd name="connsiteY4" fmla="*/ 476250 h 476250"/>
              <a:gd name="connsiteX0" fmla="*/ 0 w 484805"/>
              <a:gd name="connsiteY0" fmla="*/ 0 h 476250"/>
              <a:gd name="connsiteX1" fmla="*/ 352839 w 484805"/>
              <a:gd name="connsiteY1" fmla="*/ 0 h 476250"/>
              <a:gd name="connsiteX2" fmla="*/ 484805 w 484805"/>
              <a:gd name="connsiteY2" fmla="*/ 238125 h 476250"/>
              <a:gd name="connsiteX3" fmla="*/ 352839 w 484805"/>
              <a:gd name="connsiteY3" fmla="*/ 476250 h 476250"/>
              <a:gd name="connsiteX4" fmla="*/ 0 w 484805"/>
              <a:gd name="connsiteY4" fmla="*/ 476250 h 476250"/>
              <a:gd name="connsiteX0" fmla="*/ 0 w 473055"/>
              <a:gd name="connsiteY0" fmla="*/ 0 h 476250"/>
              <a:gd name="connsiteX1" fmla="*/ 352839 w 473055"/>
              <a:gd name="connsiteY1" fmla="*/ 0 h 476250"/>
              <a:gd name="connsiteX2" fmla="*/ 473055 w 473055"/>
              <a:gd name="connsiteY2" fmla="*/ 238125 h 476250"/>
              <a:gd name="connsiteX3" fmla="*/ 352839 w 473055"/>
              <a:gd name="connsiteY3" fmla="*/ 476250 h 476250"/>
              <a:gd name="connsiteX4" fmla="*/ 0 w 473055"/>
              <a:gd name="connsiteY4" fmla="*/ 476250 h 476250"/>
              <a:gd name="connsiteX0" fmla="*/ 0 w 461590"/>
              <a:gd name="connsiteY0" fmla="*/ 0 h 476250"/>
              <a:gd name="connsiteX1" fmla="*/ 352839 w 461590"/>
              <a:gd name="connsiteY1" fmla="*/ 0 h 476250"/>
              <a:gd name="connsiteX2" fmla="*/ 461590 w 461590"/>
              <a:gd name="connsiteY2" fmla="*/ 238125 h 476250"/>
              <a:gd name="connsiteX3" fmla="*/ 352839 w 461590"/>
              <a:gd name="connsiteY3" fmla="*/ 476250 h 476250"/>
              <a:gd name="connsiteX4" fmla="*/ 0 w 461590"/>
              <a:gd name="connsiteY4" fmla="*/ 476250 h 476250"/>
              <a:gd name="connsiteX0" fmla="*/ 0 w 450403"/>
              <a:gd name="connsiteY0" fmla="*/ 0 h 476250"/>
              <a:gd name="connsiteX1" fmla="*/ 352839 w 450403"/>
              <a:gd name="connsiteY1" fmla="*/ 0 h 476250"/>
              <a:gd name="connsiteX2" fmla="*/ 450403 w 450403"/>
              <a:gd name="connsiteY2" fmla="*/ 238125 h 476250"/>
              <a:gd name="connsiteX3" fmla="*/ 352839 w 450403"/>
              <a:gd name="connsiteY3" fmla="*/ 476250 h 476250"/>
              <a:gd name="connsiteX4" fmla="*/ 0 w 450403"/>
              <a:gd name="connsiteY4" fmla="*/ 476250 h 476250"/>
              <a:gd name="connsiteX0" fmla="*/ 0 w 439487"/>
              <a:gd name="connsiteY0" fmla="*/ 0 h 476250"/>
              <a:gd name="connsiteX1" fmla="*/ 352839 w 439487"/>
              <a:gd name="connsiteY1" fmla="*/ 0 h 476250"/>
              <a:gd name="connsiteX2" fmla="*/ 439487 w 439487"/>
              <a:gd name="connsiteY2" fmla="*/ 238125 h 476250"/>
              <a:gd name="connsiteX3" fmla="*/ 352839 w 439487"/>
              <a:gd name="connsiteY3" fmla="*/ 476250 h 476250"/>
              <a:gd name="connsiteX4" fmla="*/ 0 w 439487"/>
              <a:gd name="connsiteY4" fmla="*/ 476250 h 476250"/>
              <a:gd name="connsiteX0" fmla="*/ 0 w 428836"/>
              <a:gd name="connsiteY0" fmla="*/ 0 h 476250"/>
              <a:gd name="connsiteX1" fmla="*/ 352839 w 428836"/>
              <a:gd name="connsiteY1" fmla="*/ 0 h 476250"/>
              <a:gd name="connsiteX2" fmla="*/ 428836 w 428836"/>
              <a:gd name="connsiteY2" fmla="*/ 238125 h 476250"/>
              <a:gd name="connsiteX3" fmla="*/ 352839 w 428836"/>
              <a:gd name="connsiteY3" fmla="*/ 476250 h 476250"/>
              <a:gd name="connsiteX4" fmla="*/ 0 w 428836"/>
              <a:gd name="connsiteY4" fmla="*/ 476250 h 476250"/>
              <a:gd name="connsiteX0" fmla="*/ 0 w 418443"/>
              <a:gd name="connsiteY0" fmla="*/ 0 h 476250"/>
              <a:gd name="connsiteX1" fmla="*/ 352839 w 418443"/>
              <a:gd name="connsiteY1" fmla="*/ 0 h 476250"/>
              <a:gd name="connsiteX2" fmla="*/ 418443 w 418443"/>
              <a:gd name="connsiteY2" fmla="*/ 238125 h 476250"/>
              <a:gd name="connsiteX3" fmla="*/ 352839 w 418443"/>
              <a:gd name="connsiteY3" fmla="*/ 476250 h 476250"/>
              <a:gd name="connsiteX4" fmla="*/ 0 w 418443"/>
              <a:gd name="connsiteY4" fmla="*/ 476250 h 476250"/>
              <a:gd name="connsiteX0" fmla="*/ 0 w 408302"/>
              <a:gd name="connsiteY0" fmla="*/ 0 h 476250"/>
              <a:gd name="connsiteX1" fmla="*/ 352839 w 408302"/>
              <a:gd name="connsiteY1" fmla="*/ 0 h 476250"/>
              <a:gd name="connsiteX2" fmla="*/ 408302 w 408302"/>
              <a:gd name="connsiteY2" fmla="*/ 238125 h 476250"/>
              <a:gd name="connsiteX3" fmla="*/ 352839 w 408302"/>
              <a:gd name="connsiteY3" fmla="*/ 476250 h 476250"/>
              <a:gd name="connsiteX4" fmla="*/ 0 w 408302"/>
              <a:gd name="connsiteY4" fmla="*/ 476250 h 476250"/>
              <a:gd name="connsiteX0" fmla="*/ 0 w 398406"/>
              <a:gd name="connsiteY0" fmla="*/ 0 h 476250"/>
              <a:gd name="connsiteX1" fmla="*/ 352839 w 398406"/>
              <a:gd name="connsiteY1" fmla="*/ 0 h 476250"/>
              <a:gd name="connsiteX2" fmla="*/ 398406 w 398406"/>
              <a:gd name="connsiteY2" fmla="*/ 238125 h 476250"/>
              <a:gd name="connsiteX3" fmla="*/ 352839 w 398406"/>
              <a:gd name="connsiteY3" fmla="*/ 476250 h 476250"/>
              <a:gd name="connsiteX4" fmla="*/ 0 w 398406"/>
              <a:gd name="connsiteY4" fmla="*/ 476250 h 476250"/>
              <a:gd name="connsiteX0" fmla="*/ 0 w 388750"/>
              <a:gd name="connsiteY0" fmla="*/ 0 h 476250"/>
              <a:gd name="connsiteX1" fmla="*/ 352839 w 388750"/>
              <a:gd name="connsiteY1" fmla="*/ 0 h 476250"/>
              <a:gd name="connsiteX2" fmla="*/ 388750 w 388750"/>
              <a:gd name="connsiteY2" fmla="*/ 238125 h 476250"/>
              <a:gd name="connsiteX3" fmla="*/ 352839 w 388750"/>
              <a:gd name="connsiteY3" fmla="*/ 476250 h 476250"/>
              <a:gd name="connsiteX4" fmla="*/ 0 w 388750"/>
              <a:gd name="connsiteY4" fmla="*/ 476250 h 476250"/>
              <a:gd name="connsiteX0" fmla="*/ 0 w 379328"/>
              <a:gd name="connsiteY0" fmla="*/ 0 h 476250"/>
              <a:gd name="connsiteX1" fmla="*/ 352839 w 379328"/>
              <a:gd name="connsiteY1" fmla="*/ 0 h 476250"/>
              <a:gd name="connsiteX2" fmla="*/ 379328 w 379328"/>
              <a:gd name="connsiteY2" fmla="*/ 238125 h 476250"/>
              <a:gd name="connsiteX3" fmla="*/ 352839 w 379328"/>
              <a:gd name="connsiteY3" fmla="*/ 476250 h 476250"/>
              <a:gd name="connsiteX4" fmla="*/ 0 w 379328"/>
              <a:gd name="connsiteY4" fmla="*/ 476250 h 476250"/>
              <a:gd name="connsiteX0" fmla="*/ 0 w 370135"/>
              <a:gd name="connsiteY0" fmla="*/ 0 h 476250"/>
              <a:gd name="connsiteX1" fmla="*/ 352839 w 370135"/>
              <a:gd name="connsiteY1" fmla="*/ 0 h 476250"/>
              <a:gd name="connsiteX2" fmla="*/ 370135 w 370135"/>
              <a:gd name="connsiteY2" fmla="*/ 238125 h 476250"/>
              <a:gd name="connsiteX3" fmla="*/ 352839 w 370135"/>
              <a:gd name="connsiteY3" fmla="*/ 476250 h 476250"/>
              <a:gd name="connsiteX4" fmla="*/ 0 w 370135"/>
              <a:gd name="connsiteY4" fmla="*/ 476250 h 476250"/>
              <a:gd name="connsiteX0" fmla="*/ 0 w 379106"/>
              <a:gd name="connsiteY0" fmla="*/ 0 h 476250"/>
              <a:gd name="connsiteX1" fmla="*/ 352839 w 379106"/>
              <a:gd name="connsiteY1" fmla="*/ 0 h 476250"/>
              <a:gd name="connsiteX2" fmla="*/ 379106 w 379106"/>
              <a:gd name="connsiteY2" fmla="*/ 238125 h 476250"/>
              <a:gd name="connsiteX3" fmla="*/ 352839 w 379106"/>
              <a:gd name="connsiteY3" fmla="*/ 476250 h 476250"/>
              <a:gd name="connsiteX4" fmla="*/ 0 w 379106"/>
              <a:gd name="connsiteY4" fmla="*/ 476250 h 476250"/>
              <a:gd name="connsiteX0" fmla="*/ 0 w 372437"/>
              <a:gd name="connsiteY0" fmla="*/ 0 h 476250"/>
              <a:gd name="connsiteX1" fmla="*/ 352839 w 372437"/>
              <a:gd name="connsiteY1" fmla="*/ 0 h 476250"/>
              <a:gd name="connsiteX2" fmla="*/ 372437 w 372437"/>
              <a:gd name="connsiteY2" fmla="*/ 238125 h 476250"/>
              <a:gd name="connsiteX3" fmla="*/ 352839 w 372437"/>
              <a:gd name="connsiteY3" fmla="*/ 476250 h 476250"/>
              <a:gd name="connsiteX4" fmla="*/ 0 w 372437"/>
              <a:gd name="connsiteY4" fmla="*/ 476250 h 476250"/>
              <a:gd name="connsiteX0" fmla="*/ 0 w 367802"/>
              <a:gd name="connsiteY0" fmla="*/ 0 h 476250"/>
              <a:gd name="connsiteX1" fmla="*/ 352839 w 367802"/>
              <a:gd name="connsiteY1" fmla="*/ 0 h 476250"/>
              <a:gd name="connsiteX2" fmla="*/ 367802 w 367802"/>
              <a:gd name="connsiteY2" fmla="*/ 238125 h 476250"/>
              <a:gd name="connsiteX3" fmla="*/ 352839 w 367802"/>
              <a:gd name="connsiteY3" fmla="*/ 476250 h 476250"/>
              <a:gd name="connsiteX4" fmla="*/ 0 w 367802"/>
              <a:gd name="connsiteY4" fmla="*/ 476250 h 476250"/>
              <a:gd name="connsiteX0" fmla="*/ 0 w 376907"/>
              <a:gd name="connsiteY0" fmla="*/ 0 h 476250"/>
              <a:gd name="connsiteX1" fmla="*/ 352839 w 376907"/>
              <a:gd name="connsiteY1" fmla="*/ 0 h 476250"/>
              <a:gd name="connsiteX2" fmla="*/ 376907 w 376907"/>
              <a:gd name="connsiteY2" fmla="*/ 238125 h 476250"/>
              <a:gd name="connsiteX3" fmla="*/ 352839 w 376907"/>
              <a:gd name="connsiteY3" fmla="*/ 476250 h 476250"/>
              <a:gd name="connsiteX4" fmla="*/ 0 w 376907"/>
              <a:gd name="connsiteY4" fmla="*/ 476250 h 476250"/>
              <a:gd name="connsiteX0" fmla="*/ 0 w 386238"/>
              <a:gd name="connsiteY0" fmla="*/ 0 h 476250"/>
              <a:gd name="connsiteX1" fmla="*/ 352839 w 386238"/>
              <a:gd name="connsiteY1" fmla="*/ 0 h 476250"/>
              <a:gd name="connsiteX2" fmla="*/ 386238 w 386238"/>
              <a:gd name="connsiteY2" fmla="*/ 238125 h 476250"/>
              <a:gd name="connsiteX3" fmla="*/ 352839 w 386238"/>
              <a:gd name="connsiteY3" fmla="*/ 476250 h 476250"/>
              <a:gd name="connsiteX4" fmla="*/ 0 w 386238"/>
              <a:gd name="connsiteY4" fmla="*/ 476250 h 476250"/>
              <a:gd name="connsiteX0" fmla="*/ 0 w 376676"/>
              <a:gd name="connsiteY0" fmla="*/ 0 h 476250"/>
              <a:gd name="connsiteX1" fmla="*/ 352839 w 376676"/>
              <a:gd name="connsiteY1" fmla="*/ 0 h 476250"/>
              <a:gd name="connsiteX2" fmla="*/ 376676 w 376676"/>
              <a:gd name="connsiteY2" fmla="*/ 238125 h 476250"/>
              <a:gd name="connsiteX3" fmla="*/ 352839 w 376676"/>
              <a:gd name="connsiteY3" fmla="*/ 476250 h 476250"/>
              <a:gd name="connsiteX4" fmla="*/ 0 w 376676"/>
              <a:gd name="connsiteY4" fmla="*/ 476250 h 476250"/>
              <a:gd name="connsiteX0" fmla="*/ 0 w 391591"/>
              <a:gd name="connsiteY0" fmla="*/ 0 h 476250"/>
              <a:gd name="connsiteX1" fmla="*/ 352839 w 391591"/>
              <a:gd name="connsiteY1" fmla="*/ 0 h 476250"/>
              <a:gd name="connsiteX2" fmla="*/ 391591 w 391591"/>
              <a:gd name="connsiteY2" fmla="*/ 238125 h 476250"/>
              <a:gd name="connsiteX3" fmla="*/ 352839 w 391591"/>
              <a:gd name="connsiteY3" fmla="*/ 476250 h 476250"/>
              <a:gd name="connsiteX4" fmla="*/ 0 w 391591"/>
              <a:gd name="connsiteY4" fmla="*/ 476250 h 476250"/>
              <a:gd name="connsiteX0" fmla="*/ 0 w 379145"/>
              <a:gd name="connsiteY0" fmla="*/ 0 h 476250"/>
              <a:gd name="connsiteX1" fmla="*/ 352839 w 379145"/>
              <a:gd name="connsiteY1" fmla="*/ 0 h 476250"/>
              <a:gd name="connsiteX2" fmla="*/ 379145 w 379145"/>
              <a:gd name="connsiteY2" fmla="*/ 238126 h 476250"/>
              <a:gd name="connsiteX3" fmla="*/ 352839 w 379145"/>
              <a:gd name="connsiteY3" fmla="*/ 476250 h 476250"/>
              <a:gd name="connsiteX4" fmla="*/ 0 w 379145"/>
              <a:gd name="connsiteY4" fmla="*/ 476250 h 476250"/>
              <a:gd name="connsiteX0" fmla="*/ 0 w 367094"/>
              <a:gd name="connsiteY0" fmla="*/ 0 h 476250"/>
              <a:gd name="connsiteX1" fmla="*/ 352839 w 367094"/>
              <a:gd name="connsiteY1" fmla="*/ 0 h 476250"/>
              <a:gd name="connsiteX2" fmla="*/ 367094 w 367094"/>
              <a:gd name="connsiteY2" fmla="*/ 238126 h 476250"/>
              <a:gd name="connsiteX3" fmla="*/ 352839 w 367094"/>
              <a:gd name="connsiteY3" fmla="*/ 476250 h 476250"/>
              <a:gd name="connsiteX4" fmla="*/ 0 w 367094"/>
              <a:gd name="connsiteY4" fmla="*/ 476250 h 476250"/>
              <a:gd name="connsiteX0" fmla="*/ 0 w 378762"/>
              <a:gd name="connsiteY0" fmla="*/ 0 h 476250"/>
              <a:gd name="connsiteX1" fmla="*/ 352839 w 378762"/>
              <a:gd name="connsiteY1" fmla="*/ 0 h 476250"/>
              <a:gd name="connsiteX2" fmla="*/ 378762 w 378762"/>
              <a:gd name="connsiteY2" fmla="*/ 238126 h 476250"/>
              <a:gd name="connsiteX3" fmla="*/ 352839 w 378762"/>
              <a:gd name="connsiteY3" fmla="*/ 476250 h 476250"/>
              <a:gd name="connsiteX4" fmla="*/ 0 w 378762"/>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62" h="476250">
                <a:moveTo>
                  <a:pt x="0" y="0"/>
                </a:moveTo>
                <a:lnTo>
                  <a:pt x="352839" y="0"/>
                </a:lnTo>
                <a:lnTo>
                  <a:pt x="378762" y="238126"/>
                </a:lnTo>
                <a:lnTo>
                  <a:pt x="352839" y="476250"/>
                </a:lnTo>
                <a:lnTo>
                  <a:pt x="0" y="476250"/>
                </a:lnTo>
              </a:path>
            </a:pathLst>
          </a:custGeom>
          <a:noFill/>
          <a:ln w="12700">
            <a:solidFill>
              <a:schemeClr val="accent2"/>
            </a:solidFill>
          </a:ln>
          <a:effectLst/>
        </p:spPr>
        <p:style>
          <a:lnRef idx="1">
            <a:schemeClr val="accent1"/>
          </a:lnRef>
          <a:fillRef idx="0">
            <a:schemeClr val="accent1"/>
          </a:fillRef>
          <a:effectRef idx="0">
            <a:schemeClr val="accent1"/>
          </a:effectRef>
          <a:fontRef idx="minor">
            <a:schemeClr val="tx1"/>
          </a:fontRef>
        </p:style>
        <p:txBody>
          <a:bodyPr lIns="72000" tIns="0" rIns="0" bIns="0" rtlCol="0" anchor="ctr"/>
          <a:lstStyle/>
          <a:p>
            <a:pPr>
              <a:lnSpc>
                <a:spcPct val="90000"/>
              </a:lnSpc>
            </a:pPr>
            <a:r>
              <a:rPr lang="en-US" sz="761" dirty="0">
                <a:latin typeface="Arial" panose="020B0604020202020204" pitchFamily="34" charset="0"/>
              </a:rPr>
              <a:t>Home services</a:t>
            </a:r>
          </a:p>
        </p:txBody>
      </p:sp>
      <p:sp>
        <p:nvSpPr>
          <p:cNvPr id="222" name="RbLeanShape Arrow Option 1 9">
            <a:extLst>
              <a:ext uri="{FF2B5EF4-FFF2-40B4-BE49-F238E27FC236}">
                <a16:creationId xmlns:a16="http://schemas.microsoft.com/office/drawing/2014/main" id="{B9A1F1F4-1CDF-4198-A66E-421C6AD7E691}"/>
              </a:ext>
            </a:extLst>
          </p:cNvPr>
          <p:cNvSpPr>
            <a:spLocks/>
          </p:cNvSpPr>
          <p:nvPr/>
        </p:nvSpPr>
        <p:spPr>
          <a:xfrm>
            <a:off x="7298997" y="2145910"/>
            <a:ext cx="1244296" cy="183521"/>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619610"/>
              <a:gd name="connsiteY0" fmla="*/ 0 h 476250"/>
              <a:gd name="connsiteX1" fmla="*/ 352839 w 619610"/>
              <a:gd name="connsiteY1" fmla="*/ 0 h 476250"/>
              <a:gd name="connsiteX2" fmla="*/ 619610 w 619610"/>
              <a:gd name="connsiteY2" fmla="*/ 238125 h 476250"/>
              <a:gd name="connsiteX3" fmla="*/ 352839 w 619610"/>
              <a:gd name="connsiteY3" fmla="*/ 476250 h 476250"/>
              <a:gd name="connsiteX4" fmla="*/ 0 w 619610"/>
              <a:gd name="connsiteY4" fmla="*/ 476250 h 476250"/>
              <a:gd name="connsiteX0" fmla="*/ 0 w 604593"/>
              <a:gd name="connsiteY0" fmla="*/ 0 h 476250"/>
              <a:gd name="connsiteX1" fmla="*/ 352839 w 604593"/>
              <a:gd name="connsiteY1" fmla="*/ 0 h 476250"/>
              <a:gd name="connsiteX2" fmla="*/ 604593 w 604593"/>
              <a:gd name="connsiteY2" fmla="*/ 238125 h 476250"/>
              <a:gd name="connsiteX3" fmla="*/ 352839 w 604593"/>
              <a:gd name="connsiteY3" fmla="*/ 476250 h 476250"/>
              <a:gd name="connsiteX4" fmla="*/ 0 w 604593"/>
              <a:gd name="connsiteY4" fmla="*/ 476250 h 476250"/>
              <a:gd name="connsiteX0" fmla="*/ 0 w 589940"/>
              <a:gd name="connsiteY0" fmla="*/ 0 h 476250"/>
              <a:gd name="connsiteX1" fmla="*/ 352839 w 589940"/>
              <a:gd name="connsiteY1" fmla="*/ 0 h 476250"/>
              <a:gd name="connsiteX2" fmla="*/ 589940 w 589940"/>
              <a:gd name="connsiteY2" fmla="*/ 238125 h 476250"/>
              <a:gd name="connsiteX3" fmla="*/ 352839 w 589940"/>
              <a:gd name="connsiteY3" fmla="*/ 476250 h 476250"/>
              <a:gd name="connsiteX4" fmla="*/ 0 w 589940"/>
              <a:gd name="connsiteY4" fmla="*/ 476250 h 476250"/>
              <a:gd name="connsiteX0" fmla="*/ 0 w 575642"/>
              <a:gd name="connsiteY0" fmla="*/ 0 h 476250"/>
              <a:gd name="connsiteX1" fmla="*/ 352839 w 575642"/>
              <a:gd name="connsiteY1" fmla="*/ 0 h 476250"/>
              <a:gd name="connsiteX2" fmla="*/ 575642 w 575642"/>
              <a:gd name="connsiteY2" fmla="*/ 238125 h 476250"/>
              <a:gd name="connsiteX3" fmla="*/ 352839 w 575642"/>
              <a:gd name="connsiteY3" fmla="*/ 476250 h 476250"/>
              <a:gd name="connsiteX4" fmla="*/ 0 w 575642"/>
              <a:gd name="connsiteY4" fmla="*/ 476250 h 476250"/>
              <a:gd name="connsiteX0" fmla="*/ 0 w 561691"/>
              <a:gd name="connsiteY0" fmla="*/ 0 h 476250"/>
              <a:gd name="connsiteX1" fmla="*/ 352839 w 561691"/>
              <a:gd name="connsiteY1" fmla="*/ 0 h 476250"/>
              <a:gd name="connsiteX2" fmla="*/ 561691 w 561691"/>
              <a:gd name="connsiteY2" fmla="*/ 238125 h 476250"/>
              <a:gd name="connsiteX3" fmla="*/ 352839 w 561691"/>
              <a:gd name="connsiteY3" fmla="*/ 476250 h 476250"/>
              <a:gd name="connsiteX4" fmla="*/ 0 w 561691"/>
              <a:gd name="connsiteY4" fmla="*/ 476250 h 476250"/>
              <a:gd name="connsiteX0" fmla="*/ 0 w 548078"/>
              <a:gd name="connsiteY0" fmla="*/ 0 h 476250"/>
              <a:gd name="connsiteX1" fmla="*/ 352839 w 548078"/>
              <a:gd name="connsiteY1" fmla="*/ 0 h 476250"/>
              <a:gd name="connsiteX2" fmla="*/ 548078 w 548078"/>
              <a:gd name="connsiteY2" fmla="*/ 238125 h 476250"/>
              <a:gd name="connsiteX3" fmla="*/ 352839 w 548078"/>
              <a:gd name="connsiteY3" fmla="*/ 476250 h 476250"/>
              <a:gd name="connsiteX4" fmla="*/ 0 w 548078"/>
              <a:gd name="connsiteY4" fmla="*/ 476250 h 476250"/>
              <a:gd name="connsiteX0" fmla="*/ 0 w 534795"/>
              <a:gd name="connsiteY0" fmla="*/ 0 h 476250"/>
              <a:gd name="connsiteX1" fmla="*/ 352839 w 534795"/>
              <a:gd name="connsiteY1" fmla="*/ 0 h 476250"/>
              <a:gd name="connsiteX2" fmla="*/ 534795 w 534795"/>
              <a:gd name="connsiteY2" fmla="*/ 238125 h 476250"/>
              <a:gd name="connsiteX3" fmla="*/ 352839 w 534795"/>
              <a:gd name="connsiteY3" fmla="*/ 476250 h 476250"/>
              <a:gd name="connsiteX4" fmla="*/ 0 w 534795"/>
              <a:gd name="connsiteY4" fmla="*/ 476250 h 476250"/>
              <a:gd name="connsiteX0" fmla="*/ 0 w 521834"/>
              <a:gd name="connsiteY0" fmla="*/ 0 h 476250"/>
              <a:gd name="connsiteX1" fmla="*/ 352839 w 521834"/>
              <a:gd name="connsiteY1" fmla="*/ 0 h 476250"/>
              <a:gd name="connsiteX2" fmla="*/ 521834 w 521834"/>
              <a:gd name="connsiteY2" fmla="*/ 238125 h 476250"/>
              <a:gd name="connsiteX3" fmla="*/ 352839 w 521834"/>
              <a:gd name="connsiteY3" fmla="*/ 476250 h 476250"/>
              <a:gd name="connsiteX4" fmla="*/ 0 w 521834"/>
              <a:gd name="connsiteY4" fmla="*/ 476250 h 476250"/>
              <a:gd name="connsiteX0" fmla="*/ 0 w 509187"/>
              <a:gd name="connsiteY0" fmla="*/ 0 h 476250"/>
              <a:gd name="connsiteX1" fmla="*/ 352839 w 509187"/>
              <a:gd name="connsiteY1" fmla="*/ 0 h 476250"/>
              <a:gd name="connsiteX2" fmla="*/ 509187 w 509187"/>
              <a:gd name="connsiteY2" fmla="*/ 238125 h 476250"/>
              <a:gd name="connsiteX3" fmla="*/ 352839 w 509187"/>
              <a:gd name="connsiteY3" fmla="*/ 476250 h 476250"/>
              <a:gd name="connsiteX4" fmla="*/ 0 w 509187"/>
              <a:gd name="connsiteY4" fmla="*/ 476250 h 476250"/>
              <a:gd name="connsiteX0" fmla="*/ 0 w 496846"/>
              <a:gd name="connsiteY0" fmla="*/ 0 h 476250"/>
              <a:gd name="connsiteX1" fmla="*/ 352839 w 496846"/>
              <a:gd name="connsiteY1" fmla="*/ 0 h 476250"/>
              <a:gd name="connsiteX2" fmla="*/ 496846 w 496846"/>
              <a:gd name="connsiteY2" fmla="*/ 238125 h 476250"/>
              <a:gd name="connsiteX3" fmla="*/ 352839 w 496846"/>
              <a:gd name="connsiteY3" fmla="*/ 476250 h 476250"/>
              <a:gd name="connsiteX4" fmla="*/ 0 w 496846"/>
              <a:gd name="connsiteY4" fmla="*/ 476250 h 476250"/>
              <a:gd name="connsiteX0" fmla="*/ 0 w 484805"/>
              <a:gd name="connsiteY0" fmla="*/ 0 h 476250"/>
              <a:gd name="connsiteX1" fmla="*/ 352839 w 484805"/>
              <a:gd name="connsiteY1" fmla="*/ 0 h 476250"/>
              <a:gd name="connsiteX2" fmla="*/ 484805 w 484805"/>
              <a:gd name="connsiteY2" fmla="*/ 238125 h 476250"/>
              <a:gd name="connsiteX3" fmla="*/ 352839 w 484805"/>
              <a:gd name="connsiteY3" fmla="*/ 476250 h 476250"/>
              <a:gd name="connsiteX4" fmla="*/ 0 w 484805"/>
              <a:gd name="connsiteY4" fmla="*/ 476250 h 476250"/>
              <a:gd name="connsiteX0" fmla="*/ 0 w 473055"/>
              <a:gd name="connsiteY0" fmla="*/ 0 h 476250"/>
              <a:gd name="connsiteX1" fmla="*/ 352839 w 473055"/>
              <a:gd name="connsiteY1" fmla="*/ 0 h 476250"/>
              <a:gd name="connsiteX2" fmla="*/ 473055 w 473055"/>
              <a:gd name="connsiteY2" fmla="*/ 238125 h 476250"/>
              <a:gd name="connsiteX3" fmla="*/ 352839 w 473055"/>
              <a:gd name="connsiteY3" fmla="*/ 476250 h 476250"/>
              <a:gd name="connsiteX4" fmla="*/ 0 w 473055"/>
              <a:gd name="connsiteY4" fmla="*/ 476250 h 476250"/>
              <a:gd name="connsiteX0" fmla="*/ 0 w 461590"/>
              <a:gd name="connsiteY0" fmla="*/ 0 h 476250"/>
              <a:gd name="connsiteX1" fmla="*/ 352839 w 461590"/>
              <a:gd name="connsiteY1" fmla="*/ 0 h 476250"/>
              <a:gd name="connsiteX2" fmla="*/ 461590 w 461590"/>
              <a:gd name="connsiteY2" fmla="*/ 238125 h 476250"/>
              <a:gd name="connsiteX3" fmla="*/ 352839 w 461590"/>
              <a:gd name="connsiteY3" fmla="*/ 476250 h 476250"/>
              <a:gd name="connsiteX4" fmla="*/ 0 w 461590"/>
              <a:gd name="connsiteY4" fmla="*/ 476250 h 476250"/>
              <a:gd name="connsiteX0" fmla="*/ 0 w 450403"/>
              <a:gd name="connsiteY0" fmla="*/ 0 h 476250"/>
              <a:gd name="connsiteX1" fmla="*/ 352839 w 450403"/>
              <a:gd name="connsiteY1" fmla="*/ 0 h 476250"/>
              <a:gd name="connsiteX2" fmla="*/ 450403 w 450403"/>
              <a:gd name="connsiteY2" fmla="*/ 238125 h 476250"/>
              <a:gd name="connsiteX3" fmla="*/ 352839 w 450403"/>
              <a:gd name="connsiteY3" fmla="*/ 476250 h 476250"/>
              <a:gd name="connsiteX4" fmla="*/ 0 w 450403"/>
              <a:gd name="connsiteY4" fmla="*/ 476250 h 476250"/>
              <a:gd name="connsiteX0" fmla="*/ 0 w 439487"/>
              <a:gd name="connsiteY0" fmla="*/ 0 h 476250"/>
              <a:gd name="connsiteX1" fmla="*/ 352839 w 439487"/>
              <a:gd name="connsiteY1" fmla="*/ 0 h 476250"/>
              <a:gd name="connsiteX2" fmla="*/ 439487 w 439487"/>
              <a:gd name="connsiteY2" fmla="*/ 238125 h 476250"/>
              <a:gd name="connsiteX3" fmla="*/ 352839 w 439487"/>
              <a:gd name="connsiteY3" fmla="*/ 476250 h 476250"/>
              <a:gd name="connsiteX4" fmla="*/ 0 w 439487"/>
              <a:gd name="connsiteY4" fmla="*/ 476250 h 476250"/>
              <a:gd name="connsiteX0" fmla="*/ 0 w 428836"/>
              <a:gd name="connsiteY0" fmla="*/ 0 h 476250"/>
              <a:gd name="connsiteX1" fmla="*/ 352839 w 428836"/>
              <a:gd name="connsiteY1" fmla="*/ 0 h 476250"/>
              <a:gd name="connsiteX2" fmla="*/ 428836 w 428836"/>
              <a:gd name="connsiteY2" fmla="*/ 238125 h 476250"/>
              <a:gd name="connsiteX3" fmla="*/ 352839 w 428836"/>
              <a:gd name="connsiteY3" fmla="*/ 476250 h 476250"/>
              <a:gd name="connsiteX4" fmla="*/ 0 w 428836"/>
              <a:gd name="connsiteY4" fmla="*/ 476250 h 476250"/>
              <a:gd name="connsiteX0" fmla="*/ 0 w 418443"/>
              <a:gd name="connsiteY0" fmla="*/ 0 h 476250"/>
              <a:gd name="connsiteX1" fmla="*/ 352839 w 418443"/>
              <a:gd name="connsiteY1" fmla="*/ 0 h 476250"/>
              <a:gd name="connsiteX2" fmla="*/ 418443 w 418443"/>
              <a:gd name="connsiteY2" fmla="*/ 238125 h 476250"/>
              <a:gd name="connsiteX3" fmla="*/ 352839 w 418443"/>
              <a:gd name="connsiteY3" fmla="*/ 476250 h 476250"/>
              <a:gd name="connsiteX4" fmla="*/ 0 w 418443"/>
              <a:gd name="connsiteY4" fmla="*/ 476250 h 476250"/>
              <a:gd name="connsiteX0" fmla="*/ 0 w 408302"/>
              <a:gd name="connsiteY0" fmla="*/ 0 h 476250"/>
              <a:gd name="connsiteX1" fmla="*/ 352839 w 408302"/>
              <a:gd name="connsiteY1" fmla="*/ 0 h 476250"/>
              <a:gd name="connsiteX2" fmla="*/ 408302 w 408302"/>
              <a:gd name="connsiteY2" fmla="*/ 238125 h 476250"/>
              <a:gd name="connsiteX3" fmla="*/ 352839 w 408302"/>
              <a:gd name="connsiteY3" fmla="*/ 476250 h 476250"/>
              <a:gd name="connsiteX4" fmla="*/ 0 w 408302"/>
              <a:gd name="connsiteY4" fmla="*/ 476250 h 476250"/>
              <a:gd name="connsiteX0" fmla="*/ 0 w 398406"/>
              <a:gd name="connsiteY0" fmla="*/ 0 h 476250"/>
              <a:gd name="connsiteX1" fmla="*/ 352839 w 398406"/>
              <a:gd name="connsiteY1" fmla="*/ 0 h 476250"/>
              <a:gd name="connsiteX2" fmla="*/ 398406 w 398406"/>
              <a:gd name="connsiteY2" fmla="*/ 238125 h 476250"/>
              <a:gd name="connsiteX3" fmla="*/ 352839 w 398406"/>
              <a:gd name="connsiteY3" fmla="*/ 476250 h 476250"/>
              <a:gd name="connsiteX4" fmla="*/ 0 w 398406"/>
              <a:gd name="connsiteY4" fmla="*/ 476250 h 476250"/>
              <a:gd name="connsiteX0" fmla="*/ 0 w 388750"/>
              <a:gd name="connsiteY0" fmla="*/ 0 h 476250"/>
              <a:gd name="connsiteX1" fmla="*/ 352839 w 388750"/>
              <a:gd name="connsiteY1" fmla="*/ 0 h 476250"/>
              <a:gd name="connsiteX2" fmla="*/ 388750 w 388750"/>
              <a:gd name="connsiteY2" fmla="*/ 238125 h 476250"/>
              <a:gd name="connsiteX3" fmla="*/ 352839 w 388750"/>
              <a:gd name="connsiteY3" fmla="*/ 476250 h 476250"/>
              <a:gd name="connsiteX4" fmla="*/ 0 w 388750"/>
              <a:gd name="connsiteY4" fmla="*/ 476250 h 476250"/>
              <a:gd name="connsiteX0" fmla="*/ 0 w 379328"/>
              <a:gd name="connsiteY0" fmla="*/ 0 h 476250"/>
              <a:gd name="connsiteX1" fmla="*/ 352839 w 379328"/>
              <a:gd name="connsiteY1" fmla="*/ 0 h 476250"/>
              <a:gd name="connsiteX2" fmla="*/ 379328 w 379328"/>
              <a:gd name="connsiteY2" fmla="*/ 238125 h 476250"/>
              <a:gd name="connsiteX3" fmla="*/ 352839 w 379328"/>
              <a:gd name="connsiteY3" fmla="*/ 476250 h 476250"/>
              <a:gd name="connsiteX4" fmla="*/ 0 w 379328"/>
              <a:gd name="connsiteY4" fmla="*/ 476250 h 476250"/>
              <a:gd name="connsiteX0" fmla="*/ 0 w 370135"/>
              <a:gd name="connsiteY0" fmla="*/ 0 h 476250"/>
              <a:gd name="connsiteX1" fmla="*/ 352839 w 370135"/>
              <a:gd name="connsiteY1" fmla="*/ 0 h 476250"/>
              <a:gd name="connsiteX2" fmla="*/ 370135 w 370135"/>
              <a:gd name="connsiteY2" fmla="*/ 238125 h 476250"/>
              <a:gd name="connsiteX3" fmla="*/ 352839 w 370135"/>
              <a:gd name="connsiteY3" fmla="*/ 476250 h 476250"/>
              <a:gd name="connsiteX4" fmla="*/ 0 w 370135"/>
              <a:gd name="connsiteY4" fmla="*/ 476250 h 476250"/>
              <a:gd name="connsiteX0" fmla="*/ 0 w 379106"/>
              <a:gd name="connsiteY0" fmla="*/ 0 h 476250"/>
              <a:gd name="connsiteX1" fmla="*/ 352839 w 379106"/>
              <a:gd name="connsiteY1" fmla="*/ 0 h 476250"/>
              <a:gd name="connsiteX2" fmla="*/ 379106 w 379106"/>
              <a:gd name="connsiteY2" fmla="*/ 238125 h 476250"/>
              <a:gd name="connsiteX3" fmla="*/ 352839 w 379106"/>
              <a:gd name="connsiteY3" fmla="*/ 476250 h 476250"/>
              <a:gd name="connsiteX4" fmla="*/ 0 w 379106"/>
              <a:gd name="connsiteY4" fmla="*/ 476250 h 476250"/>
              <a:gd name="connsiteX0" fmla="*/ 0 w 372437"/>
              <a:gd name="connsiteY0" fmla="*/ 0 h 476250"/>
              <a:gd name="connsiteX1" fmla="*/ 352839 w 372437"/>
              <a:gd name="connsiteY1" fmla="*/ 0 h 476250"/>
              <a:gd name="connsiteX2" fmla="*/ 372437 w 372437"/>
              <a:gd name="connsiteY2" fmla="*/ 238125 h 476250"/>
              <a:gd name="connsiteX3" fmla="*/ 352839 w 372437"/>
              <a:gd name="connsiteY3" fmla="*/ 476250 h 476250"/>
              <a:gd name="connsiteX4" fmla="*/ 0 w 372437"/>
              <a:gd name="connsiteY4" fmla="*/ 476250 h 476250"/>
              <a:gd name="connsiteX0" fmla="*/ 0 w 367802"/>
              <a:gd name="connsiteY0" fmla="*/ 0 h 476250"/>
              <a:gd name="connsiteX1" fmla="*/ 352839 w 367802"/>
              <a:gd name="connsiteY1" fmla="*/ 0 h 476250"/>
              <a:gd name="connsiteX2" fmla="*/ 367802 w 367802"/>
              <a:gd name="connsiteY2" fmla="*/ 238125 h 476250"/>
              <a:gd name="connsiteX3" fmla="*/ 352839 w 367802"/>
              <a:gd name="connsiteY3" fmla="*/ 476250 h 476250"/>
              <a:gd name="connsiteX4" fmla="*/ 0 w 367802"/>
              <a:gd name="connsiteY4" fmla="*/ 476250 h 476250"/>
              <a:gd name="connsiteX0" fmla="*/ 0 w 376907"/>
              <a:gd name="connsiteY0" fmla="*/ 0 h 476250"/>
              <a:gd name="connsiteX1" fmla="*/ 352839 w 376907"/>
              <a:gd name="connsiteY1" fmla="*/ 0 h 476250"/>
              <a:gd name="connsiteX2" fmla="*/ 376907 w 376907"/>
              <a:gd name="connsiteY2" fmla="*/ 238125 h 476250"/>
              <a:gd name="connsiteX3" fmla="*/ 352839 w 376907"/>
              <a:gd name="connsiteY3" fmla="*/ 476250 h 476250"/>
              <a:gd name="connsiteX4" fmla="*/ 0 w 376907"/>
              <a:gd name="connsiteY4" fmla="*/ 476250 h 476250"/>
              <a:gd name="connsiteX0" fmla="*/ 0 w 386238"/>
              <a:gd name="connsiteY0" fmla="*/ 0 h 476250"/>
              <a:gd name="connsiteX1" fmla="*/ 352839 w 386238"/>
              <a:gd name="connsiteY1" fmla="*/ 0 h 476250"/>
              <a:gd name="connsiteX2" fmla="*/ 386238 w 386238"/>
              <a:gd name="connsiteY2" fmla="*/ 238125 h 476250"/>
              <a:gd name="connsiteX3" fmla="*/ 352839 w 386238"/>
              <a:gd name="connsiteY3" fmla="*/ 476250 h 476250"/>
              <a:gd name="connsiteX4" fmla="*/ 0 w 386238"/>
              <a:gd name="connsiteY4" fmla="*/ 476250 h 476250"/>
              <a:gd name="connsiteX0" fmla="*/ 0 w 376676"/>
              <a:gd name="connsiteY0" fmla="*/ 0 h 476250"/>
              <a:gd name="connsiteX1" fmla="*/ 352839 w 376676"/>
              <a:gd name="connsiteY1" fmla="*/ 0 h 476250"/>
              <a:gd name="connsiteX2" fmla="*/ 376676 w 376676"/>
              <a:gd name="connsiteY2" fmla="*/ 238125 h 476250"/>
              <a:gd name="connsiteX3" fmla="*/ 352839 w 376676"/>
              <a:gd name="connsiteY3" fmla="*/ 476250 h 476250"/>
              <a:gd name="connsiteX4" fmla="*/ 0 w 376676"/>
              <a:gd name="connsiteY4" fmla="*/ 476250 h 476250"/>
              <a:gd name="connsiteX0" fmla="*/ 0 w 391591"/>
              <a:gd name="connsiteY0" fmla="*/ 0 h 476250"/>
              <a:gd name="connsiteX1" fmla="*/ 352839 w 391591"/>
              <a:gd name="connsiteY1" fmla="*/ 0 h 476250"/>
              <a:gd name="connsiteX2" fmla="*/ 391591 w 391591"/>
              <a:gd name="connsiteY2" fmla="*/ 238125 h 476250"/>
              <a:gd name="connsiteX3" fmla="*/ 352839 w 391591"/>
              <a:gd name="connsiteY3" fmla="*/ 476250 h 476250"/>
              <a:gd name="connsiteX4" fmla="*/ 0 w 391591"/>
              <a:gd name="connsiteY4" fmla="*/ 476250 h 476250"/>
              <a:gd name="connsiteX0" fmla="*/ 0 w 379145"/>
              <a:gd name="connsiteY0" fmla="*/ 0 h 476250"/>
              <a:gd name="connsiteX1" fmla="*/ 352839 w 379145"/>
              <a:gd name="connsiteY1" fmla="*/ 0 h 476250"/>
              <a:gd name="connsiteX2" fmla="*/ 379145 w 379145"/>
              <a:gd name="connsiteY2" fmla="*/ 238126 h 476250"/>
              <a:gd name="connsiteX3" fmla="*/ 352839 w 379145"/>
              <a:gd name="connsiteY3" fmla="*/ 476250 h 476250"/>
              <a:gd name="connsiteX4" fmla="*/ 0 w 379145"/>
              <a:gd name="connsiteY4" fmla="*/ 476250 h 476250"/>
              <a:gd name="connsiteX0" fmla="*/ 0 w 367094"/>
              <a:gd name="connsiteY0" fmla="*/ 0 h 476250"/>
              <a:gd name="connsiteX1" fmla="*/ 352839 w 367094"/>
              <a:gd name="connsiteY1" fmla="*/ 0 h 476250"/>
              <a:gd name="connsiteX2" fmla="*/ 367094 w 367094"/>
              <a:gd name="connsiteY2" fmla="*/ 238126 h 476250"/>
              <a:gd name="connsiteX3" fmla="*/ 352839 w 367094"/>
              <a:gd name="connsiteY3" fmla="*/ 476250 h 476250"/>
              <a:gd name="connsiteX4" fmla="*/ 0 w 367094"/>
              <a:gd name="connsiteY4" fmla="*/ 476250 h 476250"/>
              <a:gd name="connsiteX0" fmla="*/ 0 w 378762"/>
              <a:gd name="connsiteY0" fmla="*/ 0 h 476250"/>
              <a:gd name="connsiteX1" fmla="*/ 352839 w 378762"/>
              <a:gd name="connsiteY1" fmla="*/ 0 h 476250"/>
              <a:gd name="connsiteX2" fmla="*/ 378762 w 378762"/>
              <a:gd name="connsiteY2" fmla="*/ 238126 h 476250"/>
              <a:gd name="connsiteX3" fmla="*/ 352839 w 378762"/>
              <a:gd name="connsiteY3" fmla="*/ 476250 h 476250"/>
              <a:gd name="connsiteX4" fmla="*/ 0 w 378762"/>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62" h="476250">
                <a:moveTo>
                  <a:pt x="0" y="0"/>
                </a:moveTo>
                <a:lnTo>
                  <a:pt x="352839" y="0"/>
                </a:lnTo>
                <a:lnTo>
                  <a:pt x="378762" y="238126"/>
                </a:lnTo>
                <a:lnTo>
                  <a:pt x="352839" y="476250"/>
                </a:lnTo>
                <a:lnTo>
                  <a:pt x="0" y="476250"/>
                </a:lnTo>
              </a:path>
            </a:pathLst>
          </a:custGeom>
          <a:noFill/>
          <a:ln w="12700">
            <a:solidFill>
              <a:schemeClr val="accent2"/>
            </a:solidFill>
          </a:ln>
          <a:effectLst/>
        </p:spPr>
        <p:style>
          <a:lnRef idx="1">
            <a:schemeClr val="accent1"/>
          </a:lnRef>
          <a:fillRef idx="0">
            <a:schemeClr val="accent1"/>
          </a:fillRef>
          <a:effectRef idx="0">
            <a:schemeClr val="accent1"/>
          </a:effectRef>
          <a:fontRef idx="minor">
            <a:schemeClr val="tx1"/>
          </a:fontRef>
        </p:style>
        <p:txBody>
          <a:bodyPr lIns="72000" tIns="0" rIns="0" bIns="0" rtlCol="0" anchor="ctr"/>
          <a:lstStyle/>
          <a:p>
            <a:pPr>
              <a:lnSpc>
                <a:spcPct val="90000"/>
              </a:lnSpc>
            </a:pPr>
            <a:r>
              <a:rPr lang="en-GB" sz="761" dirty="0">
                <a:latin typeface="Arial" panose="020B0604020202020204" pitchFamily="34" charset="0"/>
              </a:rPr>
              <a:t>F</a:t>
            </a:r>
            <a:r>
              <a:rPr lang="en-US" sz="761" dirty="0" err="1">
                <a:latin typeface="Arial" panose="020B0604020202020204" pitchFamily="34" charset="0"/>
              </a:rPr>
              <a:t>ood</a:t>
            </a:r>
            <a:r>
              <a:rPr lang="en-US" sz="761" dirty="0">
                <a:latin typeface="Arial" panose="020B0604020202020204" pitchFamily="34" charset="0"/>
              </a:rPr>
              <a:t> delivery</a:t>
            </a:r>
          </a:p>
        </p:txBody>
      </p:sp>
      <p:grpSp>
        <p:nvGrpSpPr>
          <p:cNvPr id="223" name="Group 222">
            <a:extLst>
              <a:ext uri="{FF2B5EF4-FFF2-40B4-BE49-F238E27FC236}">
                <a16:creationId xmlns:a16="http://schemas.microsoft.com/office/drawing/2014/main" id="{80B52621-ADC6-4166-A961-4383478CDD51}"/>
              </a:ext>
            </a:extLst>
          </p:cNvPr>
          <p:cNvGrpSpPr/>
          <p:nvPr/>
        </p:nvGrpSpPr>
        <p:grpSpPr>
          <a:xfrm>
            <a:off x="5216160" y="1984980"/>
            <a:ext cx="235901" cy="242155"/>
            <a:chOff x="2757488" y="3593747"/>
            <a:chExt cx="336538" cy="349779"/>
          </a:xfrm>
          <a:solidFill>
            <a:schemeClr val="tx2"/>
          </a:solidFill>
        </p:grpSpPr>
        <p:sp>
          <p:nvSpPr>
            <p:cNvPr id="224" name="Freeform 5">
              <a:extLst>
                <a:ext uri="{FF2B5EF4-FFF2-40B4-BE49-F238E27FC236}">
                  <a16:creationId xmlns:a16="http://schemas.microsoft.com/office/drawing/2014/main" id="{C39DC630-06FD-45E5-B21F-8DE238794D15}"/>
                </a:ext>
              </a:extLst>
            </p:cNvPr>
            <p:cNvSpPr>
              <a:spLocks noChangeAspect="1" noEditPoints="1"/>
            </p:cNvSpPr>
            <p:nvPr/>
          </p:nvSpPr>
          <p:spPr bwMode="auto">
            <a:xfrm>
              <a:off x="2757488" y="3593747"/>
              <a:ext cx="336538" cy="349779"/>
            </a:xfrm>
            <a:custGeom>
              <a:avLst/>
              <a:gdLst>
                <a:gd name="T0" fmla="*/ 1281 w 2044"/>
                <a:gd name="T1" fmla="*/ 146 h 2124"/>
                <a:gd name="T2" fmla="*/ 1340 w 2044"/>
                <a:gd name="T3" fmla="*/ 237 h 2124"/>
                <a:gd name="T4" fmla="*/ 1329 w 2044"/>
                <a:gd name="T5" fmla="*/ 284 h 2124"/>
                <a:gd name="T6" fmla="*/ 509 w 2044"/>
                <a:gd name="T7" fmla="*/ 284 h 2124"/>
                <a:gd name="T8" fmla="*/ 558 w 2044"/>
                <a:gd name="T9" fmla="*/ 64 h 2124"/>
                <a:gd name="T10" fmla="*/ 643 w 2044"/>
                <a:gd name="T11" fmla="*/ 5 h 2124"/>
                <a:gd name="T12" fmla="*/ 1281 w 2044"/>
                <a:gd name="T13" fmla="*/ 146 h 2124"/>
                <a:gd name="T14" fmla="*/ 411 w 2044"/>
                <a:gd name="T15" fmla="*/ 1744 h 2124"/>
                <a:gd name="T16" fmla="*/ 524 w 2044"/>
                <a:gd name="T17" fmla="*/ 1924 h 2124"/>
                <a:gd name="T18" fmla="*/ 324 w 2044"/>
                <a:gd name="T19" fmla="*/ 2124 h 2124"/>
                <a:gd name="T20" fmla="*/ 124 w 2044"/>
                <a:gd name="T21" fmla="*/ 1924 h 2124"/>
                <a:gd name="T22" fmla="*/ 237 w 2044"/>
                <a:gd name="T23" fmla="*/ 1744 h 2124"/>
                <a:gd name="T24" fmla="*/ 124 w 2044"/>
                <a:gd name="T25" fmla="*/ 1744 h 2124"/>
                <a:gd name="T26" fmla="*/ 124 w 2044"/>
                <a:gd name="T27" fmla="*/ 1624 h 2124"/>
                <a:gd name="T28" fmla="*/ 1454 w 2044"/>
                <a:gd name="T29" fmla="*/ 1624 h 2124"/>
                <a:gd name="T30" fmla="*/ 1510 w 2044"/>
                <a:gd name="T31" fmla="*/ 1588 h 2124"/>
                <a:gd name="T32" fmla="*/ 1499 w 2044"/>
                <a:gd name="T33" fmla="*/ 1524 h 2124"/>
                <a:gd name="T34" fmla="*/ 1320 w 2044"/>
                <a:gd name="T35" fmla="*/ 1324 h 2124"/>
                <a:gd name="T36" fmla="*/ 487 w 2044"/>
                <a:gd name="T37" fmla="*/ 1324 h 2124"/>
                <a:gd name="T38" fmla="*/ 262 w 2044"/>
                <a:gd name="T39" fmla="*/ 1166 h 2124"/>
                <a:gd name="T40" fmla="*/ 9 w 2044"/>
                <a:gd name="T41" fmla="*/ 471 h 2124"/>
                <a:gd name="T42" fmla="*/ 18 w 2044"/>
                <a:gd name="T43" fmla="*/ 398 h 2124"/>
                <a:gd name="T44" fmla="*/ 84 w 2044"/>
                <a:gd name="T45" fmla="*/ 364 h 2124"/>
                <a:gd name="T46" fmla="*/ 1564 w 2044"/>
                <a:gd name="T47" fmla="*/ 364 h 2124"/>
                <a:gd name="T48" fmla="*/ 1602 w 2044"/>
                <a:gd name="T49" fmla="*/ 235 h 2124"/>
                <a:gd name="T50" fmla="*/ 1774 w 2044"/>
                <a:gd name="T51" fmla="*/ 104 h 2124"/>
                <a:gd name="T52" fmla="*/ 2044 w 2044"/>
                <a:gd name="T53" fmla="*/ 104 h 2124"/>
                <a:gd name="T54" fmla="*/ 2044 w 2044"/>
                <a:gd name="T55" fmla="*/ 224 h 2124"/>
                <a:gd name="T56" fmla="*/ 1774 w 2044"/>
                <a:gd name="T57" fmla="*/ 224 h 2124"/>
                <a:gd name="T58" fmla="*/ 1717 w 2044"/>
                <a:gd name="T59" fmla="*/ 268 h 2124"/>
                <a:gd name="T60" fmla="*/ 1431 w 2044"/>
                <a:gd name="T61" fmla="*/ 1269 h 2124"/>
                <a:gd name="T62" fmla="*/ 1588 w 2044"/>
                <a:gd name="T63" fmla="*/ 1444 h 2124"/>
                <a:gd name="T64" fmla="*/ 1619 w 2044"/>
                <a:gd name="T65" fmla="*/ 1637 h 2124"/>
                <a:gd name="T66" fmla="*/ 1454 w 2044"/>
                <a:gd name="T67" fmla="*/ 1744 h 2124"/>
                <a:gd name="T68" fmla="*/ 1451 w 2044"/>
                <a:gd name="T69" fmla="*/ 1744 h 2124"/>
                <a:gd name="T70" fmla="*/ 1564 w 2044"/>
                <a:gd name="T71" fmla="*/ 1924 h 2124"/>
                <a:gd name="T72" fmla="*/ 1364 w 2044"/>
                <a:gd name="T73" fmla="*/ 2124 h 2124"/>
                <a:gd name="T74" fmla="*/ 1164 w 2044"/>
                <a:gd name="T75" fmla="*/ 1924 h 2124"/>
                <a:gd name="T76" fmla="*/ 1277 w 2044"/>
                <a:gd name="T77" fmla="*/ 1744 h 2124"/>
                <a:gd name="T78" fmla="*/ 411 w 2044"/>
                <a:gd name="T79" fmla="*/ 1744 h 2124"/>
                <a:gd name="T80" fmla="*/ 1276 w 2044"/>
                <a:gd name="T81" fmla="*/ 524 h 2124"/>
                <a:gd name="T82" fmla="*/ 456 w 2044"/>
                <a:gd name="T83" fmla="*/ 524 h 2124"/>
                <a:gd name="T84" fmla="*/ 366 w 2044"/>
                <a:gd name="T85" fmla="*/ 931 h 2124"/>
                <a:gd name="T86" fmla="*/ 424 w 2044"/>
                <a:gd name="T87" fmla="*/ 1022 h 2124"/>
                <a:gd name="T88" fmla="*/ 1062 w 2044"/>
                <a:gd name="T89" fmla="*/ 1163 h 2124"/>
                <a:gd name="T90" fmla="*/ 1147 w 2044"/>
                <a:gd name="T91" fmla="*/ 1104 h 2124"/>
                <a:gd name="T92" fmla="*/ 1276 w 2044"/>
                <a:gd name="T93" fmla="*/ 52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4" h="2124">
                  <a:moveTo>
                    <a:pt x="1281" y="146"/>
                  </a:moveTo>
                  <a:cubicBezTo>
                    <a:pt x="1322" y="155"/>
                    <a:pt x="1349" y="196"/>
                    <a:pt x="1340" y="237"/>
                  </a:cubicBezTo>
                  <a:cubicBezTo>
                    <a:pt x="1329" y="284"/>
                    <a:pt x="1329" y="284"/>
                    <a:pt x="1329" y="284"/>
                  </a:cubicBezTo>
                  <a:cubicBezTo>
                    <a:pt x="509" y="284"/>
                    <a:pt x="509" y="284"/>
                    <a:pt x="509" y="284"/>
                  </a:cubicBezTo>
                  <a:cubicBezTo>
                    <a:pt x="558" y="64"/>
                    <a:pt x="558" y="64"/>
                    <a:pt x="558" y="64"/>
                  </a:cubicBezTo>
                  <a:cubicBezTo>
                    <a:pt x="567" y="25"/>
                    <a:pt x="604" y="0"/>
                    <a:pt x="643" y="5"/>
                  </a:cubicBezTo>
                  <a:lnTo>
                    <a:pt x="1281" y="146"/>
                  </a:lnTo>
                  <a:close/>
                  <a:moveTo>
                    <a:pt x="411" y="1744"/>
                  </a:moveTo>
                  <a:cubicBezTo>
                    <a:pt x="478" y="1776"/>
                    <a:pt x="524" y="1845"/>
                    <a:pt x="524" y="1924"/>
                  </a:cubicBezTo>
                  <a:cubicBezTo>
                    <a:pt x="524" y="2034"/>
                    <a:pt x="434" y="2124"/>
                    <a:pt x="324" y="2124"/>
                  </a:cubicBezTo>
                  <a:cubicBezTo>
                    <a:pt x="214" y="2124"/>
                    <a:pt x="124" y="2034"/>
                    <a:pt x="124" y="1924"/>
                  </a:cubicBezTo>
                  <a:cubicBezTo>
                    <a:pt x="124" y="1845"/>
                    <a:pt x="170" y="1776"/>
                    <a:pt x="237" y="1744"/>
                  </a:cubicBezTo>
                  <a:cubicBezTo>
                    <a:pt x="124" y="1744"/>
                    <a:pt x="124" y="1744"/>
                    <a:pt x="124" y="1744"/>
                  </a:cubicBezTo>
                  <a:cubicBezTo>
                    <a:pt x="124" y="1624"/>
                    <a:pt x="124" y="1624"/>
                    <a:pt x="124" y="1624"/>
                  </a:cubicBezTo>
                  <a:cubicBezTo>
                    <a:pt x="1454" y="1624"/>
                    <a:pt x="1454" y="1624"/>
                    <a:pt x="1454" y="1624"/>
                  </a:cubicBezTo>
                  <a:cubicBezTo>
                    <a:pt x="1480" y="1624"/>
                    <a:pt x="1499" y="1611"/>
                    <a:pt x="1510" y="1588"/>
                  </a:cubicBezTo>
                  <a:cubicBezTo>
                    <a:pt x="1520" y="1566"/>
                    <a:pt x="1516" y="1542"/>
                    <a:pt x="1499" y="1524"/>
                  </a:cubicBezTo>
                  <a:cubicBezTo>
                    <a:pt x="1320" y="1324"/>
                    <a:pt x="1320" y="1324"/>
                    <a:pt x="1320" y="1324"/>
                  </a:cubicBezTo>
                  <a:cubicBezTo>
                    <a:pt x="487" y="1324"/>
                    <a:pt x="487" y="1324"/>
                    <a:pt x="487" y="1324"/>
                  </a:cubicBezTo>
                  <a:cubicBezTo>
                    <a:pt x="385" y="1324"/>
                    <a:pt x="296" y="1262"/>
                    <a:pt x="262" y="1166"/>
                  </a:cubicBezTo>
                  <a:cubicBezTo>
                    <a:pt x="9" y="471"/>
                    <a:pt x="9" y="471"/>
                    <a:pt x="9" y="471"/>
                  </a:cubicBezTo>
                  <a:cubicBezTo>
                    <a:pt x="0" y="446"/>
                    <a:pt x="4" y="420"/>
                    <a:pt x="18" y="398"/>
                  </a:cubicBezTo>
                  <a:cubicBezTo>
                    <a:pt x="34" y="376"/>
                    <a:pt x="57" y="364"/>
                    <a:pt x="84" y="364"/>
                  </a:cubicBezTo>
                  <a:cubicBezTo>
                    <a:pt x="1564" y="364"/>
                    <a:pt x="1564" y="364"/>
                    <a:pt x="1564" y="364"/>
                  </a:cubicBezTo>
                  <a:cubicBezTo>
                    <a:pt x="1602" y="235"/>
                    <a:pt x="1602" y="235"/>
                    <a:pt x="1602" y="235"/>
                  </a:cubicBezTo>
                  <a:cubicBezTo>
                    <a:pt x="1624" y="157"/>
                    <a:pt x="1694" y="104"/>
                    <a:pt x="1774" y="104"/>
                  </a:cubicBezTo>
                  <a:cubicBezTo>
                    <a:pt x="2044" y="104"/>
                    <a:pt x="2044" y="104"/>
                    <a:pt x="2044" y="104"/>
                  </a:cubicBezTo>
                  <a:cubicBezTo>
                    <a:pt x="2044" y="224"/>
                    <a:pt x="2044" y="224"/>
                    <a:pt x="2044" y="224"/>
                  </a:cubicBezTo>
                  <a:cubicBezTo>
                    <a:pt x="1774" y="224"/>
                    <a:pt x="1774" y="224"/>
                    <a:pt x="1774" y="224"/>
                  </a:cubicBezTo>
                  <a:cubicBezTo>
                    <a:pt x="1747" y="224"/>
                    <a:pt x="1724" y="241"/>
                    <a:pt x="1717" y="268"/>
                  </a:cubicBezTo>
                  <a:cubicBezTo>
                    <a:pt x="1431" y="1269"/>
                    <a:pt x="1431" y="1269"/>
                    <a:pt x="1431" y="1269"/>
                  </a:cubicBezTo>
                  <a:cubicBezTo>
                    <a:pt x="1588" y="1444"/>
                    <a:pt x="1588" y="1444"/>
                    <a:pt x="1588" y="1444"/>
                  </a:cubicBezTo>
                  <a:cubicBezTo>
                    <a:pt x="1636" y="1497"/>
                    <a:pt x="1648" y="1572"/>
                    <a:pt x="1619" y="1637"/>
                  </a:cubicBezTo>
                  <a:cubicBezTo>
                    <a:pt x="1590" y="1703"/>
                    <a:pt x="1526" y="1744"/>
                    <a:pt x="1454" y="1744"/>
                  </a:cubicBezTo>
                  <a:cubicBezTo>
                    <a:pt x="1451" y="1744"/>
                    <a:pt x="1451" y="1744"/>
                    <a:pt x="1451" y="1744"/>
                  </a:cubicBezTo>
                  <a:cubicBezTo>
                    <a:pt x="1518" y="1776"/>
                    <a:pt x="1564" y="1845"/>
                    <a:pt x="1564" y="1924"/>
                  </a:cubicBezTo>
                  <a:cubicBezTo>
                    <a:pt x="1564" y="2034"/>
                    <a:pt x="1474" y="2124"/>
                    <a:pt x="1364" y="2124"/>
                  </a:cubicBezTo>
                  <a:cubicBezTo>
                    <a:pt x="1254" y="2124"/>
                    <a:pt x="1164" y="2034"/>
                    <a:pt x="1164" y="1924"/>
                  </a:cubicBezTo>
                  <a:cubicBezTo>
                    <a:pt x="1164" y="1845"/>
                    <a:pt x="1210" y="1776"/>
                    <a:pt x="1277" y="1744"/>
                  </a:cubicBezTo>
                  <a:lnTo>
                    <a:pt x="411" y="1744"/>
                  </a:lnTo>
                  <a:close/>
                  <a:moveTo>
                    <a:pt x="1276" y="524"/>
                  </a:moveTo>
                  <a:cubicBezTo>
                    <a:pt x="456" y="524"/>
                    <a:pt x="456" y="524"/>
                    <a:pt x="456" y="524"/>
                  </a:cubicBezTo>
                  <a:cubicBezTo>
                    <a:pt x="366" y="931"/>
                    <a:pt x="366" y="931"/>
                    <a:pt x="366" y="931"/>
                  </a:cubicBezTo>
                  <a:cubicBezTo>
                    <a:pt x="357" y="972"/>
                    <a:pt x="383" y="1013"/>
                    <a:pt x="424" y="1022"/>
                  </a:cubicBezTo>
                  <a:cubicBezTo>
                    <a:pt x="1062" y="1163"/>
                    <a:pt x="1062" y="1163"/>
                    <a:pt x="1062" y="1163"/>
                  </a:cubicBezTo>
                  <a:cubicBezTo>
                    <a:pt x="1102" y="1168"/>
                    <a:pt x="1139" y="1143"/>
                    <a:pt x="1147" y="1104"/>
                  </a:cubicBezTo>
                  <a:lnTo>
                    <a:pt x="1276" y="524"/>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latin typeface="Arial" panose="020B0604020202020204" pitchFamily="34" charset="0"/>
                <a:sym typeface="+mn-lt"/>
              </a:endParaRPr>
            </a:p>
          </p:txBody>
        </p:sp>
        <p:sp>
          <p:nvSpPr>
            <p:cNvPr id="225" name="RBContent87">
              <a:extLst>
                <a:ext uri="{FF2B5EF4-FFF2-40B4-BE49-F238E27FC236}">
                  <a16:creationId xmlns:a16="http://schemas.microsoft.com/office/drawing/2014/main" id="{C292111A-7996-4E1D-A64E-B0C075A98E33}"/>
                </a:ext>
              </a:extLst>
            </p:cNvPr>
            <p:cNvSpPr txBox="1">
              <a:spLocks/>
            </p:cNvSpPr>
            <p:nvPr/>
          </p:nvSpPr>
          <p:spPr>
            <a:xfrm>
              <a:off x="2868766" y="3675127"/>
              <a:ext cx="159693" cy="83171"/>
            </a:xfrm>
            <a:prstGeom prst="rect">
              <a:avLst/>
            </a:prstGeom>
            <a:grpFill/>
            <a:ln w="9525">
              <a:noFill/>
            </a:ln>
          </p:spPr>
          <p:txBody>
            <a:bodyPr vert="horz" wrap="square" lIns="0" tIns="0" rIns="0" bIns="0" rtlCol="0">
              <a:spAutoFit/>
            </a:bodyPr>
            <a:lstStyle/>
            <a:p>
              <a:pPr>
                <a:lnSpc>
                  <a:spcPct val="90000"/>
                </a:lnSpc>
                <a:spcBef>
                  <a:spcPts val="277"/>
                </a:spcBef>
                <a:buSzPct val="100000"/>
              </a:pPr>
              <a:r>
                <a:rPr lang="en-US" sz="416" dirty="0">
                  <a:solidFill>
                    <a:schemeClr val="bg2"/>
                  </a:solidFill>
                  <a:latin typeface="Arial" panose="020B0604020202020204" pitchFamily="34" charset="0"/>
                  <a:sym typeface="+mn-lt"/>
                </a:rPr>
                <a:t>@</a:t>
              </a:r>
            </a:p>
          </p:txBody>
        </p:sp>
      </p:grpSp>
      <p:grpSp>
        <p:nvGrpSpPr>
          <p:cNvPr id="226" name="Group 225">
            <a:extLst>
              <a:ext uri="{FF2B5EF4-FFF2-40B4-BE49-F238E27FC236}">
                <a16:creationId xmlns:a16="http://schemas.microsoft.com/office/drawing/2014/main" id="{D76C2E8A-C495-429B-A14E-2B84F3D779ED}"/>
              </a:ext>
            </a:extLst>
          </p:cNvPr>
          <p:cNvGrpSpPr/>
          <p:nvPr/>
        </p:nvGrpSpPr>
        <p:grpSpPr>
          <a:xfrm>
            <a:off x="6354828" y="2503068"/>
            <a:ext cx="235901" cy="242155"/>
            <a:chOff x="2757488" y="3593747"/>
            <a:chExt cx="336538" cy="349779"/>
          </a:xfrm>
          <a:solidFill>
            <a:schemeClr val="tx2"/>
          </a:solidFill>
        </p:grpSpPr>
        <p:sp>
          <p:nvSpPr>
            <p:cNvPr id="227" name="Freeform 5">
              <a:extLst>
                <a:ext uri="{FF2B5EF4-FFF2-40B4-BE49-F238E27FC236}">
                  <a16:creationId xmlns:a16="http://schemas.microsoft.com/office/drawing/2014/main" id="{55823464-055F-4296-8B69-93EB844AC1D1}"/>
                </a:ext>
              </a:extLst>
            </p:cNvPr>
            <p:cNvSpPr>
              <a:spLocks noChangeAspect="1" noEditPoints="1"/>
            </p:cNvSpPr>
            <p:nvPr/>
          </p:nvSpPr>
          <p:spPr bwMode="auto">
            <a:xfrm>
              <a:off x="2757488" y="3593747"/>
              <a:ext cx="336538" cy="349779"/>
            </a:xfrm>
            <a:custGeom>
              <a:avLst/>
              <a:gdLst>
                <a:gd name="T0" fmla="*/ 1281 w 2044"/>
                <a:gd name="T1" fmla="*/ 146 h 2124"/>
                <a:gd name="T2" fmla="*/ 1340 w 2044"/>
                <a:gd name="T3" fmla="*/ 237 h 2124"/>
                <a:gd name="T4" fmla="*/ 1329 w 2044"/>
                <a:gd name="T5" fmla="*/ 284 h 2124"/>
                <a:gd name="T6" fmla="*/ 509 w 2044"/>
                <a:gd name="T7" fmla="*/ 284 h 2124"/>
                <a:gd name="T8" fmla="*/ 558 w 2044"/>
                <a:gd name="T9" fmla="*/ 64 h 2124"/>
                <a:gd name="T10" fmla="*/ 643 w 2044"/>
                <a:gd name="T11" fmla="*/ 5 h 2124"/>
                <a:gd name="T12" fmla="*/ 1281 w 2044"/>
                <a:gd name="T13" fmla="*/ 146 h 2124"/>
                <a:gd name="T14" fmla="*/ 411 w 2044"/>
                <a:gd name="T15" fmla="*/ 1744 h 2124"/>
                <a:gd name="T16" fmla="*/ 524 w 2044"/>
                <a:gd name="T17" fmla="*/ 1924 h 2124"/>
                <a:gd name="T18" fmla="*/ 324 w 2044"/>
                <a:gd name="T19" fmla="*/ 2124 h 2124"/>
                <a:gd name="T20" fmla="*/ 124 w 2044"/>
                <a:gd name="T21" fmla="*/ 1924 h 2124"/>
                <a:gd name="T22" fmla="*/ 237 w 2044"/>
                <a:gd name="T23" fmla="*/ 1744 h 2124"/>
                <a:gd name="T24" fmla="*/ 124 w 2044"/>
                <a:gd name="T25" fmla="*/ 1744 h 2124"/>
                <a:gd name="T26" fmla="*/ 124 w 2044"/>
                <a:gd name="T27" fmla="*/ 1624 h 2124"/>
                <a:gd name="T28" fmla="*/ 1454 w 2044"/>
                <a:gd name="T29" fmla="*/ 1624 h 2124"/>
                <a:gd name="T30" fmla="*/ 1510 w 2044"/>
                <a:gd name="T31" fmla="*/ 1588 h 2124"/>
                <a:gd name="T32" fmla="*/ 1499 w 2044"/>
                <a:gd name="T33" fmla="*/ 1524 h 2124"/>
                <a:gd name="T34" fmla="*/ 1320 w 2044"/>
                <a:gd name="T35" fmla="*/ 1324 h 2124"/>
                <a:gd name="T36" fmla="*/ 487 w 2044"/>
                <a:gd name="T37" fmla="*/ 1324 h 2124"/>
                <a:gd name="T38" fmla="*/ 262 w 2044"/>
                <a:gd name="T39" fmla="*/ 1166 h 2124"/>
                <a:gd name="T40" fmla="*/ 9 w 2044"/>
                <a:gd name="T41" fmla="*/ 471 h 2124"/>
                <a:gd name="T42" fmla="*/ 18 w 2044"/>
                <a:gd name="T43" fmla="*/ 398 h 2124"/>
                <a:gd name="T44" fmla="*/ 84 w 2044"/>
                <a:gd name="T45" fmla="*/ 364 h 2124"/>
                <a:gd name="T46" fmla="*/ 1564 w 2044"/>
                <a:gd name="T47" fmla="*/ 364 h 2124"/>
                <a:gd name="T48" fmla="*/ 1602 w 2044"/>
                <a:gd name="T49" fmla="*/ 235 h 2124"/>
                <a:gd name="T50" fmla="*/ 1774 w 2044"/>
                <a:gd name="T51" fmla="*/ 104 h 2124"/>
                <a:gd name="T52" fmla="*/ 2044 w 2044"/>
                <a:gd name="T53" fmla="*/ 104 h 2124"/>
                <a:gd name="T54" fmla="*/ 2044 w 2044"/>
                <a:gd name="T55" fmla="*/ 224 h 2124"/>
                <a:gd name="T56" fmla="*/ 1774 w 2044"/>
                <a:gd name="T57" fmla="*/ 224 h 2124"/>
                <a:gd name="T58" fmla="*/ 1717 w 2044"/>
                <a:gd name="T59" fmla="*/ 268 h 2124"/>
                <a:gd name="T60" fmla="*/ 1431 w 2044"/>
                <a:gd name="T61" fmla="*/ 1269 h 2124"/>
                <a:gd name="T62" fmla="*/ 1588 w 2044"/>
                <a:gd name="T63" fmla="*/ 1444 h 2124"/>
                <a:gd name="T64" fmla="*/ 1619 w 2044"/>
                <a:gd name="T65" fmla="*/ 1637 h 2124"/>
                <a:gd name="T66" fmla="*/ 1454 w 2044"/>
                <a:gd name="T67" fmla="*/ 1744 h 2124"/>
                <a:gd name="T68" fmla="*/ 1451 w 2044"/>
                <a:gd name="T69" fmla="*/ 1744 h 2124"/>
                <a:gd name="T70" fmla="*/ 1564 w 2044"/>
                <a:gd name="T71" fmla="*/ 1924 h 2124"/>
                <a:gd name="T72" fmla="*/ 1364 w 2044"/>
                <a:gd name="T73" fmla="*/ 2124 h 2124"/>
                <a:gd name="T74" fmla="*/ 1164 w 2044"/>
                <a:gd name="T75" fmla="*/ 1924 h 2124"/>
                <a:gd name="T76" fmla="*/ 1277 w 2044"/>
                <a:gd name="T77" fmla="*/ 1744 h 2124"/>
                <a:gd name="T78" fmla="*/ 411 w 2044"/>
                <a:gd name="T79" fmla="*/ 1744 h 2124"/>
                <a:gd name="T80" fmla="*/ 1276 w 2044"/>
                <a:gd name="T81" fmla="*/ 524 h 2124"/>
                <a:gd name="T82" fmla="*/ 456 w 2044"/>
                <a:gd name="T83" fmla="*/ 524 h 2124"/>
                <a:gd name="T84" fmla="*/ 366 w 2044"/>
                <a:gd name="T85" fmla="*/ 931 h 2124"/>
                <a:gd name="T86" fmla="*/ 424 w 2044"/>
                <a:gd name="T87" fmla="*/ 1022 h 2124"/>
                <a:gd name="T88" fmla="*/ 1062 w 2044"/>
                <a:gd name="T89" fmla="*/ 1163 h 2124"/>
                <a:gd name="T90" fmla="*/ 1147 w 2044"/>
                <a:gd name="T91" fmla="*/ 1104 h 2124"/>
                <a:gd name="T92" fmla="*/ 1276 w 2044"/>
                <a:gd name="T93" fmla="*/ 52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4" h="2124">
                  <a:moveTo>
                    <a:pt x="1281" y="146"/>
                  </a:moveTo>
                  <a:cubicBezTo>
                    <a:pt x="1322" y="155"/>
                    <a:pt x="1349" y="196"/>
                    <a:pt x="1340" y="237"/>
                  </a:cubicBezTo>
                  <a:cubicBezTo>
                    <a:pt x="1329" y="284"/>
                    <a:pt x="1329" y="284"/>
                    <a:pt x="1329" y="284"/>
                  </a:cubicBezTo>
                  <a:cubicBezTo>
                    <a:pt x="509" y="284"/>
                    <a:pt x="509" y="284"/>
                    <a:pt x="509" y="284"/>
                  </a:cubicBezTo>
                  <a:cubicBezTo>
                    <a:pt x="558" y="64"/>
                    <a:pt x="558" y="64"/>
                    <a:pt x="558" y="64"/>
                  </a:cubicBezTo>
                  <a:cubicBezTo>
                    <a:pt x="567" y="25"/>
                    <a:pt x="604" y="0"/>
                    <a:pt x="643" y="5"/>
                  </a:cubicBezTo>
                  <a:lnTo>
                    <a:pt x="1281" y="146"/>
                  </a:lnTo>
                  <a:close/>
                  <a:moveTo>
                    <a:pt x="411" y="1744"/>
                  </a:moveTo>
                  <a:cubicBezTo>
                    <a:pt x="478" y="1776"/>
                    <a:pt x="524" y="1845"/>
                    <a:pt x="524" y="1924"/>
                  </a:cubicBezTo>
                  <a:cubicBezTo>
                    <a:pt x="524" y="2034"/>
                    <a:pt x="434" y="2124"/>
                    <a:pt x="324" y="2124"/>
                  </a:cubicBezTo>
                  <a:cubicBezTo>
                    <a:pt x="214" y="2124"/>
                    <a:pt x="124" y="2034"/>
                    <a:pt x="124" y="1924"/>
                  </a:cubicBezTo>
                  <a:cubicBezTo>
                    <a:pt x="124" y="1845"/>
                    <a:pt x="170" y="1776"/>
                    <a:pt x="237" y="1744"/>
                  </a:cubicBezTo>
                  <a:cubicBezTo>
                    <a:pt x="124" y="1744"/>
                    <a:pt x="124" y="1744"/>
                    <a:pt x="124" y="1744"/>
                  </a:cubicBezTo>
                  <a:cubicBezTo>
                    <a:pt x="124" y="1624"/>
                    <a:pt x="124" y="1624"/>
                    <a:pt x="124" y="1624"/>
                  </a:cubicBezTo>
                  <a:cubicBezTo>
                    <a:pt x="1454" y="1624"/>
                    <a:pt x="1454" y="1624"/>
                    <a:pt x="1454" y="1624"/>
                  </a:cubicBezTo>
                  <a:cubicBezTo>
                    <a:pt x="1480" y="1624"/>
                    <a:pt x="1499" y="1611"/>
                    <a:pt x="1510" y="1588"/>
                  </a:cubicBezTo>
                  <a:cubicBezTo>
                    <a:pt x="1520" y="1566"/>
                    <a:pt x="1516" y="1542"/>
                    <a:pt x="1499" y="1524"/>
                  </a:cubicBezTo>
                  <a:cubicBezTo>
                    <a:pt x="1320" y="1324"/>
                    <a:pt x="1320" y="1324"/>
                    <a:pt x="1320" y="1324"/>
                  </a:cubicBezTo>
                  <a:cubicBezTo>
                    <a:pt x="487" y="1324"/>
                    <a:pt x="487" y="1324"/>
                    <a:pt x="487" y="1324"/>
                  </a:cubicBezTo>
                  <a:cubicBezTo>
                    <a:pt x="385" y="1324"/>
                    <a:pt x="296" y="1262"/>
                    <a:pt x="262" y="1166"/>
                  </a:cubicBezTo>
                  <a:cubicBezTo>
                    <a:pt x="9" y="471"/>
                    <a:pt x="9" y="471"/>
                    <a:pt x="9" y="471"/>
                  </a:cubicBezTo>
                  <a:cubicBezTo>
                    <a:pt x="0" y="446"/>
                    <a:pt x="4" y="420"/>
                    <a:pt x="18" y="398"/>
                  </a:cubicBezTo>
                  <a:cubicBezTo>
                    <a:pt x="34" y="376"/>
                    <a:pt x="57" y="364"/>
                    <a:pt x="84" y="364"/>
                  </a:cubicBezTo>
                  <a:cubicBezTo>
                    <a:pt x="1564" y="364"/>
                    <a:pt x="1564" y="364"/>
                    <a:pt x="1564" y="364"/>
                  </a:cubicBezTo>
                  <a:cubicBezTo>
                    <a:pt x="1602" y="235"/>
                    <a:pt x="1602" y="235"/>
                    <a:pt x="1602" y="235"/>
                  </a:cubicBezTo>
                  <a:cubicBezTo>
                    <a:pt x="1624" y="157"/>
                    <a:pt x="1694" y="104"/>
                    <a:pt x="1774" y="104"/>
                  </a:cubicBezTo>
                  <a:cubicBezTo>
                    <a:pt x="2044" y="104"/>
                    <a:pt x="2044" y="104"/>
                    <a:pt x="2044" y="104"/>
                  </a:cubicBezTo>
                  <a:cubicBezTo>
                    <a:pt x="2044" y="224"/>
                    <a:pt x="2044" y="224"/>
                    <a:pt x="2044" y="224"/>
                  </a:cubicBezTo>
                  <a:cubicBezTo>
                    <a:pt x="1774" y="224"/>
                    <a:pt x="1774" y="224"/>
                    <a:pt x="1774" y="224"/>
                  </a:cubicBezTo>
                  <a:cubicBezTo>
                    <a:pt x="1747" y="224"/>
                    <a:pt x="1724" y="241"/>
                    <a:pt x="1717" y="268"/>
                  </a:cubicBezTo>
                  <a:cubicBezTo>
                    <a:pt x="1431" y="1269"/>
                    <a:pt x="1431" y="1269"/>
                    <a:pt x="1431" y="1269"/>
                  </a:cubicBezTo>
                  <a:cubicBezTo>
                    <a:pt x="1588" y="1444"/>
                    <a:pt x="1588" y="1444"/>
                    <a:pt x="1588" y="1444"/>
                  </a:cubicBezTo>
                  <a:cubicBezTo>
                    <a:pt x="1636" y="1497"/>
                    <a:pt x="1648" y="1572"/>
                    <a:pt x="1619" y="1637"/>
                  </a:cubicBezTo>
                  <a:cubicBezTo>
                    <a:pt x="1590" y="1703"/>
                    <a:pt x="1526" y="1744"/>
                    <a:pt x="1454" y="1744"/>
                  </a:cubicBezTo>
                  <a:cubicBezTo>
                    <a:pt x="1451" y="1744"/>
                    <a:pt x="1451" y="1744"/>
                    <a:pt x="1451" y="1744"/>
                  </a:cubicBezTo>
                  <a:cubicBezTo>
                    <a:pt x="1518" y="1776"/>
                    <a:pt x="1564" y="1845"/>
                    <a:pt x="1564" y="1924"/>
                  </a:cubicBezTo>
                  <a:cubicBezTo>
                    <a:pt x="1564" y="2034"/>
                    <a:pt x="1474" y="2124"/>
                    <a:pt x="1364" y="2124"/>
                  </a:cubicBezTo>
                  <a:cubicBezTo>
                    <a:pt x="1254" y="2124"/>
                    <a:pt x="1164" y="2034"/>
                    <a:pt x="1164" y="1924"/>
                  </a:cubicBezTo>
                  <a:cubicBezTo>
                    <a:pt x="1164" y="1845"/>
                    <a:pt x="1210" y="1776"/>
                    <a:pt x="1277" y="1744"/>
                  </a:cubicBezTo>
                  <a:lnTo>
                    <a:pt x="411" y="1744"/>
                  </a:lnTo>
                  <a:close/>
                  <a:moveTo>
                    <a:pt x="1276" y="524"/>
                  </a:moveTo>
                  <a:cubicBezTo>
                    <a:pt x="456" y="524"/>
                    <a:pt x="456" y="524"/>
                    <a:pt x="456" y="524"/>
                  </a:cubicBezTo>
                  <a:cubicBezTo>
                    <a:pt x="366" y="931"/>
                    <a:pt x="366" y="931"/>
                    <a:pt x="366" y="931"/>
                  </a:cubicBezTo>
                  <a:cubicBezTo>
                    <a:pt x="357" y="972"/>
                    <a:pt x="383" y="1013"/>
                    <a:pt x="424" y="1022"/>
                  </a:cubicBezTo>
                  <a:cubicBezTo>
                    <a:pt x="1062" y="1163"/>
                    <a:pt x="1062" y="1163"/>
                    <a:pt x="1062" y="1163"/>
                  </a:cubicBezTo>
                  <a:cubicBezTo>
                    <a:pt x="1102" y="1168"/>
                    <a:pt x="1139" y="1143"/>
                    <a:pt x="1147" y="1104"/>
                  </a:cubicBezTo>
                  <a:lnTo>
                    <a:pt x="1276" y="524"/>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latin typeface="Arial" panose="020B0604020202020204" pitchFamily="34" charset="0"/>
                <a:sym typeface="+mn-lt"/>
              </a:endParaRPr>
            </a:p>
          </p:txBody>
        </p:sp>
        <p:sp>
          <p:nvSpPr>
            <p:cNvPr id="228" name="RBContent87">
              <a:extLst>
                <a:ext uri="{FF2B5EF4-FFF2-40B4-BE49-F238E27FC236}">
                  <a16:creationId xmlns:a16="http://schemas.microsoft.com/office/drawing/2014/main" id="{AF11E405-A428-4042-9407-B04A23E49FBD}"/>
                </a:ext>
              </a:extLst>
            </p:cNvPr>
            <p:cNvSpPr txBox="1">
              <a:spLocks/>
            </p:cNvSpPr>
            <p:nvPr/>
          </p:nvSpPr>
          <p:spPr>
            <a:xfrm>
              <a:off x="2868766" y="3675127"/>
              <a:ext cx="159693" cy="83171"/>
            </a:xfrm>
            <a:prstGeom prst="rect">
              <a:avLst/>
            </a:prstGeom>
            <a:grpFill/>
            <a:ln w="9525">
              <a:noFill/>
            </a:ln>
          </p:spPr>
          <p:txBody>
            <a:bodyPr vert="horz" wrap="square" lIns="0" tIns="0" rIns="0" bIns="0" rtlCol="0">
              <a:spAutoFit/>
            </a:bodyPr>
            <a:lstStyle/>
            <a:p>
              <a:pPr>
                <a:lnSpc>
                  <a:spcPct val="90000"/>
                </a:lnSpc>
                <a:spcBef>
                  <a:spcPts val="277"/>
                </a:spcBef>
                <a:buSzPct val="100000"/>
              </a:pPr>
              <a:r>
                <a:rPr lang="en-US" sz="416" dirty="0">
                  <a:solidFill>
                    <a:schemeClr val="bg2"/>
                  </a:solidFill>
                  <a:latin typeface="Arial" panose="020B0604020202020204" pitchFamily="34" charset="0"/>
                  <a:sym typeface="+mn-lt"/>
                </a:rPr>
                <a:t>@</a:t>
              </a:r>
            </a:p>
          </p:txBody>
        </p:sp>
      </p:grpSp>
      <p:grpSp>
        <p:nvGrpSpPr>
          <p:cNvPr id="229" name="Group 228">
            <a:extLst>
              <a:ext uri="{FF2B5EF4-FFF2-40B4-BE49-F238E27FC236}">
                <a16:creationId xmlns:a16="http://schemas.microsoft.com/office/drawing/2014/main" id="{9C9B8DCE-E846-4013-8709-8B15419D4197}"/>
              </a:ext>
            </a:extLst>
          </p:cNvPr>
          <p:cNvGrpSpPr/>
          <p:nvPr/>
        </p:nvGrpSpPr>
        <p:grpSpPr>
          <a:xfrm>
            <a:off x="8286525" y="1916037"/>
            <a:ext cx="125765" cy="123605"/>
            <a:chOff x="-2551113" y="4102100"/>
            <a:chExt cx="325438" cy="323850"/>
          </a:xfrm>
          <a:solidFill>
            <a:schemeClr val="tx2"/>
          </a:solidFill>
        </p:grpSpPr>
        <p:sp>
          <p:nvSpPr>
            <p:cNvPr id="230" name="Freeform 450">
              <a:extLst>
                <a:ext uri="{FF2B5EF4-FFF2-40B4-BE49-F238E27FC236}">
                  <a16:creationId xmlns:a16="http://schemas.microsoft.com/office/drawing/2014/main" id="{ACF5F208-A35A-42A4-ADC5-FCCB9B2636F0}"/>
                </a:ext>
              </a:extLst>
            </p:cNvPr>
            <p:cNvSpPr>
              <a:spLocks/>
            </p:cNvSpPr>
            <p:nvPr/>
          </p:nvSpPr>
          <p:spPr bwMode="auto">
            <a:xfrm>
              <a:off x="-2508250" y="4102100"/>
              <a:ext cx="258763" cy="104775"/>
            </a:xfrm>
            <a:custGeom>
              <a:avLst/>
              <a:gdLst>
                <a:gd name="T0" fmla="*/ 69 w 163"/>
                <a:gd name="T1" fmla="*/ 55 h 66"/>
                <a:gd name="T2" fmla="*/ 111 w 163"/>
                <a:gd name="T3" fmla="*/ 10 h 66"/>
                <a:gd name="T4" fmla="*/ 154 w 163"/>
                <a:gd name="T5" fmla="*/ 65 h 66"/>
                <a:gd name="T6" fmla="*/ 163 w 163"/>
                <a:gd name="T7" fmla="*/ 66 h 66"/>
                <a:gd name="T8" fmla="*/ 114 w 163"/>
                <a:gd name="T9" fmla="*/ 0 h 66"/>
                <a:gd name="T10" fmla="*/ 43 w 163"/>
                <a:gd name="T11" fmla="*/ 17 h 66"/>
                <a:gd name="T12" fmla="*/ 0 w 163"/>
                <a:gd name="T13" fmla="*/ 63 h 66"/>
                <a:gd name="T14" fmla="*/ 69 w 163"/>
                <a:gd name="T15" fmla="*/ 55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66">
                  <a:moveTo>
                    <a:pt x="69" y="55"/>
                  </a:moveTo>
                  <a:lnTo>
                    <a:pt x="111" y="10"/>
                  </a:lnTo>
                  <a:lnTo>
                    <a:pt x="154" y="65"/>
                  </a:lnTo>
                  <a:lnTo>
                    <a:pt x="163" y="66"/>
                  </a:lnTo>
                  <a:lnTo>
                    <a:pt x="114" y="0"/>
                  </a:lnTo>
                  <a:lnTo>
                    <a:pt x="43" y="17"/>
                  </a:lnTo>
                  <a:lnTo>
                    <a:pt x="0" y="63"/>
                  </a:lnTo>
                  <a:lnTo>
                    <a:pt x="69" y="55"/>
                  </a:ln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endParaRPr lang="en-US" sz="1247">
                <a:latin typeface="Arial" panose="020B0604020202020204" pitchFamily="34" charset="0"/>
              </a:endParaRPr>
            </a:p>
          </p:txBody>
        </p:sp>
        <p:sp>
          <p:nvSpPr>
            <p:cNvPr id="231" name="Freeform 451">
              <a:extLst>
                <a:ext uri="{FF2B5EF4-FFF2-40B4-BE49-F238E27FC236}">
                  <a16:creationId xmlns:a16="http://schemas.microsoft.com/office/drawing/2014/main" id="{452DE099-D092-4BA4-8F38-86A55C54F95E}"/>
                </a:ext>
              </a:extLst>
            </p:cNvPr>
            <p:cNvSpPr>
              <a:spLocks noEditPoints="1"/>
            </p:cNvSpPr>
            <p:nvPr/>
          </p:nvSpPr>
          <p:spPr bwMode="auto">
            <a:xfrm>
              <a:off x="-2551113" y="4127500"/>
              <a:ext cx="325438" cy="298450"/>
            </a:xfrm>
            <a:custGeom>
              <a:avLst/>
              <a:gdLst>
                <a:gd name="T0" fmla="*/ 366 w 427"/>
                <a:gd name="T1" fmla="*/ 102 h 390"/>
                <a:gd name="T2" fmla="*/ 204 w 427"/>
                <a:gd name="T3" fmla="*/ 89 h 390"/>
                <a:gd name="T4" fmla="*/ 63 w 427"/>
                <a:gd name="T5" fmla="*/ 214 h 390"/>
                <a:gd name="T6" fmla="*/ 38 w 427"/>
                <a:gd name="T7" fmla="*/ 267 h 390"/>
                <a:gd name="T8" fmla="*/ 202 w 427"/>
                <a:gd name="T9" fmla="*/ 390 h 390"/>
                <a:gd name="T10" fmla="*/ 302 w 427"/>
                <a:gd name="T11" fmla="*/ 277 h 390"/>
                <a:gd name="T12" fmla="*/ 361 w 427"/>
                <a:gd name="T13" fmla="*/ 374 h 390"/>
                <a:gd name="T14" fmla="*/ 391 w 427"/>
                <a:gd name="T15" fmla="*/ 270 h 390"/>
                <a:gd name="T16" fmla="*/ 366 w 427"/>
                <a:gd name="T17" fmla="*/ 214 h 390"/>
                <a:gd name="T18" fmla="*/ 120 w 427"/>
                <a:gd name="T19" fmla="*/ 127 h 390"/>
                <a:gd name="T20" fmla="*/ 80 w 427"/>
                <a:gd name="T21" fmla="*/ 176 h 390"/>
                <a:gd name="T22" fmla="*/ 122 w 427"/>
                <a:gd name="T23" fmla="*/ 327 h 390"/>
                <a:gd name="T24" fmla="*/ 81 w 427"/>
                <a:gd name="T25" fmla="*/ 280 h 390"/>
                <a:gd name="T26" fmla="*/ 122 w 427"/>
                <a:gd name="T27" fmla="*/ 327 h 390"/>
                <a:gd name="T28" fmla="*/ 81 w 427"/>
                <a:gd name="T29" fmla="*/ 252 h 390"/>
                <a:gd name="T30" fmla="*/ 122 w 427"/>
                <a:gd name="T31" fmla="*/ 205 h 390"/>
                <a:gd name="T32" fmla="*/ 140 w 427"/>
                <a:gd name="T33" fmla="*/ 124 h 390"/>
                <a:gd name="T34" fmla="*/ 184 w 427"/>
                <a:gd name="T35" fmla="*/ 168 h 390"/>
                <a:gd name="T36" fmla="*/ 140 w 427"/>
                <a:gd name="T37" fmla="*/ 124 h 390"/>
                <a:gd name="T38" fmla="*/ 141 w 427"/>
                <a:gd name="T39" fmla="*/ 327 h 390"/>
                <a:gd name="T40" fmla="*/ 186 w 427"/>
                <a:gd name="T41" fmla="*/ 281 h 390"/>
                <a:gd name="T42" fmla="*/ 186 w 427"/>
                <a:gd name="T43" fmla="*/ 251 h 390"/>
                <a:gd name="T44" fmla="*/ 141 w 427"/>
                <a:gd name="T45" fmla="*/ 204 h 390"/>
                <a:gd name="T46" fmla="*/ 186 w 427"/>
                <a:gd name="T47" fmla="*/ 251 h 390"/>
                <a:gd name="T48" fmla="*/ 271 w 427"/>
                <a:gd name="T49" fmla="*/ 124 h 390"/>
                <a:gd name="T50" fmla="*/ 222 w 427"/>
                <a:gd name="T51" fmla="*/ 169 h 390"/>
                <a:gd name="T52" fmla="*/ 224 w 427"/>
                <a:gd name="T53" fmla="*/ 201 h 390"/>
                <a:gd name="T54" fmla="*/ 272 w 427"/>
                <a:gd name="T55" fmla="*/ 250 h 390"/>
                <a:gd name="T56" fmla="*/ 224 w 427"/>
                <a:gd name="T57" fmla="*/ 201 h 390"/>
                <a:gd name="T58" fmla="*/ 226 w 427"/>
                <a:gd name="T59" fmla="*/ 329 h 390"/>
                <a:gd name="T60" fmla="*/ 274 w 427"/>
                <a:gd name="T61" fmla="*/ 279 h 390"/>
                <a:gd name="T62" fmla="*/ 283 w 427"/>
                <a:gd name="T63" fmla="*/ 85 h 390"/>
                <a:gd name="T64" fmla="*/ 283 w 427"/>
                <a:gd name="T65" fmla="*/ 36 h 390"/>
                <a:gd name="T66" fmla="*/ 283 w 427"/>
                <a:gd name="T67" fmla="*/ 85 h 390"/>
                <a:gd name="T68" fmla="*/ 341 w 427"/>
                <a:gd name="T69" fmla="*/ 132 h 390"/>
                <a:gd name="T70" fmla="*/ 298 w 427"/>
                <a:gd name="T71" fmla="*/ 174 h 390"/>
                <a:gd name="T72" fmla="*/ 343 w 427"/>
                <a:gd name="T73" fmla="*/ 250 h 390"/>
                <a:gd name="T74" fmla="*/ 300 w 427"/>
                <a:gd name="T75" fmla="*/ 204 h 390"/>
                <a:gd name="T76" fmla="*/ 343 w 427"/>
                <a:gd name="T7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7" h="390">
                  <a:moveTo>
                    <a:pt x="366" y="214"/>
                  </a:moveTo>
                  <a:lnTo>
                    <a:pt x="366" y="102"/>
                  </a:lnTo>
                  <a:lnTo>
                    <a:pt x="286" y="0"/>
                  </a:lnTo>
                  <a:lnTo>
                    <a:pt x="204" y="89"/>
                  </a:lnTo>
                  <a:lnTo>
                    <a:pt x="63" y="106"/>
                  </a:lnTo>
                  <a:lnTo>
                    <a:pt x="63" y="214"/>
                  </a:lnTo>
                  <a:lnTo>
                    <a:pt x="0" y="267"/>
                  </a:lnTo>
                  <a:lnTo>
                    <a:pt x="38" y="267"/>
                  </a:lnTo>
                  <a:lnTo>
                    <a:pt x="38" y="372"/>
                  </a:lnTo>
                  <a:lnTo>
                    <a:pt x="202" y="390"/>
                  </a:lnTo>
                  <a:lnTo>
                    <a:pt x="302" y="380"/>
                  </a:lnTo>
                  <a:lnTo>
                    <a:pt x="302" y="277"/>
                  </a:lnTo>
                  <a:lnTo>
                    <a:pt x="361" y="275"/>
                  </a:lnTo>
                  <a:lnTo>
                    <a:pt x="361" y="374"/>
                  </a:lnTo>
                  <a:lnTo>
                    <a:pt x="391" y="371"/>
                  </a:lnTo>
                  <a:lnTo>
                    <a:pt x="391" y="270"/>
                  </a:lnTo>
                  <a:lnTo>
                    <a:pt x="427" y="270"/>
                  </a:lnTo>
                  <a:lnTo>
                    <a:pt x="366" y="214"/>
                  </a:lnTo>
                  <a:close/>
                  <a:moveTo>
                    <a:pt x="80" y="131"/>
                  </a:moveTo>
                  <a:lnTo>
                    <a:pt x="120" y="127"/>
                  </a:lnTo>
                  <a:lnTo>
                    <a:pt x="120" y="173"/>
                  </a:lnTo>
                  <a:lnTo>
                    <a:pt x="80" y="176"/>
                  </a:lnTo>
                  <a:lnTo>
                    <a:pt x="80" y="131"/>
                  </a:lnTo>
                  <a:close/>
                  <a:moveTo>
                    <a:pt x="122" y="327"/>
                  </a:moveTo>
                  <a:lnTo>
                    <a:pt x="81" y="324"/>
                  </a:lnTo>
                  <a:lnTo>
                    <a:pt x="81" y="280"/>
                  </a:lnTo>
                  <a:lnTo>
                    <a:pt x="122" y="280"/>
                  </a:lnTo>
                  <a:lnTo>
                    <a:pt x="122" y="327"/>
                  </a:lnTo>
                  <a:close/>
                  <a:moveTo>
                    <a:pt x="122" y="252"/>
                  </a:moveTo>
                  <a:lnTo>
                    <a:pt x="81" y="252"/>
                  </a:lnTo>
                  <a:lnTo>
                    <a:pt x="81" y="207"/>
                  </a:lnTo>
                  <a:lnTo>
                    <a:pt x="122" y="205"/>
                  </a:lnTo>
                  <a:lnTo>
                    <a:pt x="122" y="252"/>
                  </a:lnTo>
                  <a:close/>
                  <a:moveTo>
                    <a:pt x="140" y="124"/>
                  </a:moveTo>
                  <a:lnTo>
                    <a:pt x="184" y="120"/>
                  </a:lnTo>
                  <a:lnTo>
                    <a:pt x="184" y="168"/>
                  </a:lnTo>
                  <a:lnTo>
                    <a:pt x="140" y="171"/>
                  </a:lnTo>
                  <a:lnTo>
                    <a:pt x="140" y="124"/>
                  </a:lnTo>
                  <a:close/>
                  <a:moveTo>
                    <a:pt x="186" y="330"/>
                  </a:moveTo>
                  <a:lnTo>
                    <a:pt x="141" y="327"/>
                  </a:lnTo>
                  <a:lnTo>
                    <a:pt x="141" y="280"/>
                  </a:lnTo>
                  <a:lnTo>
                    <a:pt x="186" y="281"/>
                  </a:lnTo>
                  <a:lnTo>
                    <a:pt x="186" y="330"/>
                  </a:lnTo>
                  <a:close/>
                  <a:moveTo>
                    <a:pt x="186" y="251"/>
                  </a:moveTo>
                  <a:lnTo>
                    <a:pt x="141" y="251"/>
                  </a:lnTo>
                  <a:lnTo>
                    <a:pt x="141" y="204"/>
                  </a:lnTo>
                  <a:lnTo>
                    <a:pt x="186" y="203"/>
                  </a:lnTo>
                  <a:lnTo>
                    <a:pt x="186" y="251"/>
                  </a:lnTo>
                  <a:close/>
                  <a:moveTo>
                    <a:pt x="222" y="119"/>
                  </a:moveTo>
                  <a:lnTo>
                    <a:pt x="271" y="124"/>
                  </a:lnTo>
                  <a:lnTo>
                    <a:pt x="271" y="172"/>
                  </a:lnTo>
                  <a:lnTo>
                    <a:pt x="222" y="169"/>
                  </a:lnTo>
                  <a:lnTo>
                    <a:pt x="222" y="119"/>
                  </a:lnTo>
                  <a:close/>
                  <a:moveTo>
                    <a:pt x="224" y="201"/>
                  </a:moveTo>
                  <a:lnTo>
                    <a:pt x="272" y="202"/>
                  </a:lnTo>
                  <a:lnTo>
                    <a:pt x="272" y="250"/>
                  </a:lnTo>
                  <a:lnTo>
                    <a:pt x="224" y="250"/>
                  </a:lnTo>
                  <a:lnTo>
                    <a:pt x="224" y="201"/>
                  </a:lnTo>
                  <a:close/>
                  <a:moveTo>
                    <a:pt x="274" y="326"/>
                  </a:moveTo>
                  <a:lnTo>
                    <a:pt x="226" y="329"/>
                  </a:lnTo>
                  <a:lnTo>
                    <a:pt x="226" y="280"/>
                  </a:lnTo>
                  <a:lnTo>
                    <a:pt x="274" y="279"/>
                  </a:lnTo>
                  <a:lnTo>
                    <a:pt x="274" y="326"/>
                  </a:lnTo>
                  <a:close/>
                  <a:moveTo>
                    <a:pt x="283" y="85"/>
                  </a:moveTo>
                  <a:cubicBezTo>
                    <a:pt x="274" y="84"/>
                    <a:pt x="267" y="72"/>
                    <a:pt x="267" y="58"/>
                  </a:cubicBezTo>
                  <a:cubicBezTo>
                    <a:pt x="267" y="44"/>
                    <a:pt x="274" y="34"/>
                    <a:pt x="283" y="36"/>
                  </a:cubicBezTo>
                  <a:cubicBezTo>
                    <a:pt x="292" y="37"/>
                    <a:pt x="300" y="49"/>
                    <a:pt x="300" y="63"/>
                  </a:cubicBezTo>
                  <a:cubicBezTo>
                    <a:pt x="300" y="76"/>
                    <a:pt x="292" y="86"/>
                    <a:pt x="283" y="85"/>
                  </a:cubicBezTo>
                  <a:close/>
                  <a:moveTo>
                    <a:pt x="298" y="127"/>
                  </a:moveTo>
                  <a:lnTo>
                    <a:pt x="341" y="132"/>
                  </a:lnTo>
                  <a:lnTo>
                    <a:pt x="341" y="176"/>
                  </a:lnTo>
                  <a:lnTo>
                    <a:pt x="298" y="174"/>
                  </a:lnTo>
                  <a:lnTo>
                    <a:pt x="298" y="127"/>
                  </a:lnTo>
                  <a:close/>
                  <a:moveTo>
                    <a:pt x="343" y="250"/>
                  </a:moveTo>
                  <a:lnTo>
                    <a:pt x="300" y="250"/>
                  </a:lnTo>
                  <a:lnTo>
                    <a:pt x="300" y="204"/>
                  </a:lnTo>
                  <a:lnTo>
                    <a:pt x="343" y="206"/>
                  </a:lnTo>
                  <a:lnTo>
                    <a:pt x="343" y="250"/>
                  </a:ln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endParaRPr lang="en-US" sz="1247">
                <a:latin typeface="Arial" panose="020B0604020202020204" pitchFamily="34" charset="0"/>
              </a:endParaRPr>
            </a:p>
          </p:txBody>
        </p:sp>
      </p:grpSp>
      <p:grpSp>
        <p:nvGrpSpPr>
          <p:cNvPr id="232" name="Group 9">
            <a:extLst>
              <a:ext uri="{FF2B5EF4-FFF2-40B4-BE49-F238E27FC236}">
                <a16:creationId xmlns:a16="http://schemas.microsoft.com/office/drawing/2014/main" id="{82E08434-B2F6-4891-827C-7D265567ABEA}"/>
              </a:ext>
            </a:extLst>
          </p:cNvPr>
          <p:cNvGrpSpPr>
            <a:grpSpLocks/>
          </p:cNvGrpSpPr>
          <p:nvPr/>
        </p:nvGrpSpPr>
        <p:grpSpPr bwMode="auto">
          <a:xfrm>
            <a:off x="7892935" y="2487125"/>
            <a:ext cx="225457" cy="274040"/>
            <a:chOff x="3404" y="1333"/>
            <a:chExt cx="2137" cy="2630"/>
          </a:xfrm>
          <a:solidFill>
            <a:schemeClr val="tx2"/>
          </a:solidFill>
        </p:grpSpPr>
        <p:sp>
          <p:nvSpPr>
            <p:cNvPr id="233" name="Freeform 11">
              <a:extLst>
                <a:ext uri="{FF2B5EF4-FFF2-40B4-BE49-F238E27FC236}">
                  <a16:creationId xmlns:a16="http://schemas.microsoft.com/office/drawing/2014/main" id="{21FCE596-444B-4D6D-B8BD-2F07F6185D12}"/>
                </a:ext>
              </a:extLst>
            </p:cNvPr>
            <p:cNvSpPr>
              <a:spLocks/>
            </p:cNvSpPr>
            <p:nvPr/>
          </p:nvSpPr>
          <p:spPr bwMode="auto">
            <a:xfrm>
              <a:off x="3489" y="2066"/>
              <a:ext cx="622" cy="411"/>
            </a:xfrm>
            <a:custGeom>
              <a:avLst/>
              <a:gdLst>
                <a:gd name="T0" fmla="*/ 101 w 1246"/>
                <a:gd name="T1" fmla="*/ 36 h 821"/>
                <a:gd name="T2" fmla="*/ 222 w 1246"/>
                <a:gd name="T3" fmla="*/ 111 h 821"/>
                <a:gd name="T4" fmla="*/ 377 w 1246"/>
                <a:gd name="T5" fmla="*/ 183 h 821"/>
                <a:gd name="T6" fmla="*/ 372 w 1246"/>
                <a:gd name="T7" fmla="*/ 233 h 821"/>
                <a:gd name="T8" fmla="*/ 391 w 1246"/>
                <a:gd name="T9" fmla="*/ 325 h 821"/>
                <a:gd name="T10" fmla="*/ 442 w 1246"/>
                <a:gd name="T11" fmla="*/ 400 h 821"/>
                <a:gd name="T12" fmla="*/ 517 w 1246"/>
                <a:gd name="T13" fmla="*/ 451 h 821"/>
                <a:gd name="T14" fmla="*/ 609 w 1246"/>
                <a:gd name="T15" fmla="*/ 470 h 821"/>
                <a:gd name="T16" fmla="*/ 692 w 1246"/>
                <a:gd name="T17" fmla="*/ 456 h 821"/>
                <a:gd name="T18" fmla="*/ 763 w 1246"/>
                <a:gd name="T19" fmla="*/ 414 h 821"/>
                <a:gd name="T20" fmla="*/ 815 w 1246"/>
                <a:gd name="T21" fmla="*/ 352 h 821"/>
                <a:gd name="T22" fmla="*/ 927 w 1246"/>
                <a:gd name="T23" fmla="*/ 333 h 821"/>
                <a:gd name="T24" fmla="*/ 1131 w 1246"/>
                <a:gd name="T25" fmla="*/ 363 h 821"/>
                <a:gd name="T26" fmla="*/ 1246 w 1246"/>
                <a:gd name="T27" fmla="*/ 386 h 821"/>
                <a:gd name="T28" fmla="*/ 1023 w 1246"/>
                <a:gd name="T29" fmla="*/ 617 h 821"/>
                <a:gd name="T30" fmla="*/ 1010 w 1246"/>
                <a:gd name="T31" fmla="*/ 611 h 821"/>
                <a:gd name="T32" fmla="*/ 980 w 1246"/>
                <a:gd name="T33" fmla="*/ 593 h 821"/>
                <a:gd name="T34" fmla="*/ 944 w 1246"/>
                <a:gd name="T35" fmla="*/ 572 h 821"/>
                <a:gd name="T36" fmla="*/ 903 w 1246"/>
                <a:gd name="T37" fmla="*/ 584 h 821"/>
                <a:gd name="T38" fmla="*/ 877 w 1246"/>
                <a:gd name="T39" fmla="*/ 620 h 821"/>
                <a:gd name="T40" fmla="*/ 881 w 1246"/>
                <a:gd name="T41" fmla="*/ 667 h 821"/>
                <a:gd name="T42" fmla="*/ 884 w 1246"/>
                <a:gd name="T43" fmla="*/ 706 h 821"/>
                <a:gd name="T44" fmla="*/ 885 w 1246"/>
                <a:gd name="T45" fmla="*/ 724 h 821"/>
                <a:gd name="T46" fmla="*/ 574 w 1246"/>
                <a:gd name="T47" fmla="*/ 821 h 821"/>
                <a:gd name="T48" fmla="*/ 498 w 1246"/>
                <a:gd name="T49" fmla="*/ 740 h 821"/>
                <a:gd name="T50" fmla="*/ 495 w 1246"/>
                <a:gd name="T51" fmla="*/ 710 h 821"/>
                <a:gd name="T52" fmla="*/ 491 w 1246"/>
                <a:gd name="T53" fmla="*/ 668 h 821"/>
                <a:gd name="T54" fmla="*/ 452 w 1246"/>
                <a:gd name="T55" fmla="*/ 638 h 821"/>
                <a:gd name="T56" fmla="*/ 402 w 1246"/>
                <a:gd name="T57" fmla="*/ 635 h 821"/>
                <a:gd name="T58" fmla="*/ 372 w 1246"/>
                <a:gd name="T59" fmla="*/ 662 h 821"/>
                <a:gd name="T60" fmla="*/ 343 w 1246"/>
                <a:gd name="T61" fmla="*/ 686 h 821"/>
                <a:gd name="T62" fmla="*/ 332 w 1246"/>
                <a:gd name="T63" fmla="*/ 695 h 821"/>
                <a:gd name="T64" fmla="*/ 329 w 1246"/>
                <a:gd name="T65" fmla="*/ 697 h 821"/>
                <a:gd name="T66" fmla="*/ 324 w 1246"/>
                <a:gd name="T67" fmla="*/ 700 h 821"/>
                <a:gd name="T68" fmla="*/ 318 w 1246"/>
                <a:gd name="T69" fmla="*/ 703 h 821"/>
                <a:gd name="T70" fmla="*/ 297 w 1246"/>
                <a:gd name="T71" fmla="*/ 702 h 821"/>
                <a:gd name="T72" fmla="*/ 259 w 1246"/>
                <a:gd name="T73" fmla="*/ 698 h 821"/>
                <a:gd name="T74" fmla="*/ 228 w 1246"/>
                <a:gd name="T75" fmla="*/ 695 h 821"/>
                <a:gd name="T76" fmla="*/ 70 w 1246"/>
                <a:gd name="T77" fmla="*/ 515 h 821"/>
                <a:gd name="T78" fmla="*/ 73 w 1246"/>
                <a:gd name="T79" fmla="*/ 403 h 821"/>
                <a:gd name="T80" fmla="*/ 91 w 1246"/>
                <a:gd name="T81" fmla="*/ 389 h 821"/>
                <a:gd name="T82" fmla="*/ 118 w 1246"/>
                <a:gd name="T83" fmla="*/ 367 h 821"/>
                <a:gd name="T84" fmla="*/ 147 w 1246"/>
                <a:gd name="T85" fmla="*/ 341 h 821"/>
                <a:gd name="T86" fmla="*/ 152 w 1246"/>
                <a:gd name="T87" fmla="*/ 295 h 821"/>
                <a:gd name="T88" fmla="*/ 131 w 1246"/>
                <a:gd name="T89" fmla="*/ 250 h 821"/>
                <a:gd name="T90" fmla="*/ 94 w 1246"/>
                <a:gd name="T91" fmla="*/ 233 h 821"/>
                <a:gd name="T92" fmla="*/ 58 w 1246"/>
                <a:gd name="T93" fmla="*/ 217 h 821"/>
                <a:gd name="T94" fmla="*/ 35 w 1246"/>
                <a:gd name="T95" fmla="*/ 206 h 821"/>
                <a:gd name="T96" fmla="*/ 0 w 1246"/>
                <a:gd name="T97" fmla="*/ 115 h 821"/>
                <a:gd name="T98" fmla="*/ 50 w 1246"/>
                <a:gd name="T99"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821">
                  <a:moveTo>
                    <a:pt x="50" y="0"/>
                  </a:moveTo>
                  <a:lnTo>
                    <a:pt x="101" y="36"/>
                  </a:lnTo>
                  <a:lnTo>
                    <a:pt x="158" y="75"/>
                  </a:lnTo>
                  <a:lnTo>
                    <a:pt x="222" y="111"/>
                  </a:lnTo>
                  <a:lnTo>
                    <a:pt x="295" y="148"/>
                  </a:lnTo>
                  <a:lnTo>
                    <a:pt x="377" y="183"/>
                  </a:lnTo>
                  <a:lnTo>
                    <a:pt x="373" y="207"/>
                  </a:lnTo>
                  <a:lnTo>
                    <a:pt x="372" y="233"/>
                  </a:lnTo>
                  <a:lnTo>
                    <a:pt x="377" y="280"/>
                  </a:lnTo>
                  <a:lnTo>
                    <a:pt x="391" y="325"/>
                  </a:lnTo>
                  <a:lnTo>
                    <a:pt x="413" y="365"/>
                  </a:lnTo>
                  <a:lnTo>
                    <a:pt x="442" y="400"/>
                  </a:lnTo>
                  <a:lnTo>
                    <a:pt x="477" y="429"/>
                  </a:lnTo>
                  <a:lnTo>
                    <a:pt x="517" y="451"/>
                  </a:lnTo>
                  <a:lnTo>
                    <a:pt x="562" y="466"/>
                  </a:lnTo>
                  <a:lnTo>
                    <a:pt x="609" y="470"/>
                  </a:lnTo>
                  <a:lnTo>
                    <a:pt x="653" y="466"/>
                  </a:lnTo>
                  <a:lnTo>
                    <a:pt x="692" y="456"/>
                  </a:lnTo>
                  <a:lnTo>
                    <a:pt x="731" y="438"/>
                  </a:lnTo>
                  <a:lnTo>
                    <a:pt x="763" y="414"/>
                  </a:lnTo>
                  <a:lnTo>
                    <a:pt x="791" y="386"/>
                  </a:lnTo>
                  <a:lnTo>
                    <a:pt x="815" y="352"/>
                  </a:lnTo>
                  <a:lnTo>
                    <a:pt x="833" y="316"/>
                  </a:lnTo>
                  <a:lnTo>
                    <a:pt x="927" y="333"/>
                  </a:lnTo>
                  <a:lnTo>
                    <a:pt x="1026" y="349"/>
                  </a:lnTo>
                  <a:lnTo>
                    <a:pt x="1131" y="363"/>
                  </a:lnTo>
                  <a:lnTo>
                    <a:pt x="1243" y="378"/>
                  </a:lnTo>
                  <a:lnTo>
                    <a:pt x="1246" y="386"/>
                  </a:lnTo>
                  <a:lnTo>
                    <a:pt x="1126" y="590"/>
                  </a:lnTo>
                  <a:lnTo>
                    <a:pt x="1023" y="617"/>
                  </a:lnTo>
                  <a:lnTo>
                    <a:pt x="1019" y="615"/>
                  </a:lnTo>
                  <a:lnTo>
                    <a:pt x="1010" y="611"/>
                  </a:lnTo>
                  <a:lnTo>
                    <a:pt x="996" y="603"/>
                  </a:lnTo>
                  <a:lnTo>
                    <a:pt x="980" y="593"/>
                  </a:lnTo>
                  <a:lnTo>
                    <a:pt x="962" y="582"/>
                  </a:lnTo>
                  <a:lnTo>
                    <a:pt x="944" y="572"/>
                  </a:lnTo>
                  <a:lnTo>
                    <a:pt x="930" y="564"/>
                  </a:lnTo>
                  <a:lnTo>
                    <a:pt x="903" y="584"/>
                  </a:lnTo>
                  <a:lnTo>
                    <a:pt x="876" y="601"/>
                  </a:lnTo>
                  <a:lnTo>
                    <a:pt x="877" y="620"/>
                  </a:lnTo>
                  <a:lnTo>
                    <a:pt x="879" y="643"/>
                  </a:lnTo>
                  <a:lnTo>
                    <a:pt x="881" y="667"/>
                  </a:lnTo>
                  <a:lnTo>
                    <a:pt x="882" y="689"/>
                  </a:lnTo>
                  <a:lnTo>
                    <a:pt x="884" y="706"/>
                  </a:lnTo>
                  <a:lnTo>
                    <a:pt x="885" y="719"/>
                  </a:lnTo>
                  <a:lnTo>
                    <a:pt x="885" y="724"/>
                  </a:lnTo>
                  <a:lnTo>
                    <a:pt x="810" y="800"/>
                  </a:lnTo>
                  <a:lnTo>
                    <a:pt x="574" y="821"/>
                  </a:lnTo>
                  <a:lnTo>
                    <a:pt x="498" y="746"/>
                  </a:lnTo>
                  <a:lnTo>
                    <a:pt x="498" y="740"/>
                  </a:lnTo>
                  <a:lnTo>
                    <a:pt x="496" y="727"/>
                  </a:lnTo>
                  <a:lnTo>
                    <a:pt x="495" y="710"/>
                  </a:lnTo>
                  <a:lnTo>
                    <a:pt x="493" y="689"/>
                  </a:lnTo>
                  <a:lnTo>
                    <a:pt x="491" y="668"/>
                  </a:lnTo>
                  <a:lnTo>
                    <a:pt x="490" y="651"/>
                  </a:lnTo>
                  <a:lnTo>
                    <a:pt x="452" y="638"/>
                  </a:lnTo>
                  <a:lnTo>
                    <a:pt x="416" y="623"/>
                  </a:lnTo>
                  <a:lnTo>
                    <a:pt x="402" y="635"/>
                  </a:lnTo>
                  <a:lnTo>
                    <a:pt x="388" y="647"/>
                  </a:lnTo>
                  <a:lnTo>
                    <a:pt x="372" y="662"/>
                  </a:lnTo>
                  <a:lnTo>
                    <a:pt x="356" y="674"/>
                  </a:lnTo>
                  <a:lnTo>
                    <a:pt x="343" y="686"/>
                  </a:lnTo>
                  <a:lnTo>
                    <a:pt x="335" y="692"/>
                  </a:lnTo>
                  <a:lnTo>
                    <a:pt x="332" y="695"/>
                  </a:lnTo>
                  <a:lnTo>
                    <a:pt x="330" y="695"/>
                  </a:lnTo>
                  <a:lnTo>
                    <a:pt x="329" y="697"/>
                  </a:lnTo>
                  <a:lnTo>
                    <a:pt x="327" y="698"/>
                  </a:lnTo>
                  <a:lnTo>
                    <a:pt x="324" y="700"/>
                  </a:lnTo>
                  <a:lnTo>
                    <a:pt x="321" y="702"/>
                  </a:lnTo>
                  <a:lnTo>
                    <a:pt x="318" y="703"/>
                  </a:lnTo>
                  <a:lnTo>
                    <a:pt x="311" y="703"/>
                  </a:lnTo>
                  <a:lnTo>
                    <a:pt x="297" y="702"/>
                  </a:lnTo>
                  <a:lnTo>
                    <a:pt x="279" y="700"/>
                  </a:lnTo>
                  <a:lnTo>
                    <a:pt x="259" y="698"/>
                  </a:lnTo>
                  <a:lnTo>
                    <a:pt x="241" y="697"/>
                  </a:lnTo>
                  <a:lnTo>
                    <a:pt x="228" y="695"/>
                  </a:lnTo>
                  <a:lnTo>
                    <a:pt x="223" y="695"/>
                  </a:lnTo>
                  <a:lnTo>
                    <a:pt x="70" y="515"/>
                  </a:lnTo>
                  <a:lnTo>
                    <a:pt x="70" y="406"/>
                  </a:lnTo>
                  <a:lnTo>
                    <a:pt x="73" y="403"/>
                  </a:lnTo>
                  <a:lnTo>
                    <a:pt x="80" y="399"/>
                  </a:lnTo>
                  <a:lnTo>
                    <a:pt x="91" y="389"/>
                  </a:lnTo>
                  <a:lnTo>
                    <a:pt x="104" y="378"/>
                  </a:lnTo>
                  <a:lnTo>
                    <a:pt x="118" y="367"/>
                  </a:lnTo>
                  <a:lnTo>
                    <a:pt x="133" y="354"/>
                  </a:lnTo>
                  <a:lnTo>
                    <a:pt x="147" y="341"/>
                  </a:lnTo>
                  <a:lnTo>
                    <a:pt x="160" y="332"/>
                  </a:lnTo>
                  <a:lnTo>
                    <a:pt x="152" y="295"/>
                  </a:lnTo>
                  <a:lnTo>
                    <a:pt x="147" y="257"/>
                  </a:lnTo>
                  <a:lnTo>
                    <a:pt x="131" y="250"/>
                  </a:lnTo>
                  <a:lnTo>
                    <a:pt x="113" y="242"/>
                  </a:lnTo>
                  <a:lnTo>
                    <a:pt x="94" y="233"/>
                  </a:lnTo>
                  <a:lnTo>
                    <a:pt x="75" y="225"/>
                  </a:lnTo>
                  <a:lnTo>
                    <a:pt x="58" y="217"/>
                  </a:lnTo>
                  <a:lnTo>
                    <a:pt x="45" y="210"/>
                  </a:lnTo>
                  <a:lnTo>
                    <a:pt x="35" y="206"/>
                  </a:lnTo>
                  <a:lnTo>
                    <a:pt x="32" y="204"/>
                  </a:lnTo>
                  <a:lnTo>
                    <a:pt x="0" y="115"/>
                  </a:lnTo>
                  <a:lnTo>
                    <a:pt x="3" y="100"/>
                  </a:lnTo>
                  <a:lnTo>
                    <a:pt x="50"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34" name="Freeform 12">
              <a:extLst>
                <a:ext uri="{FF2B5EF4-FFF2-40B4-BE49-F238E27FC236}">
                  <a16:creationId xmlns:a16="http://schemas.microsoft.com/office/drawing/2014/main" id="{9AD8E26A-F63A-419C-9907-9BDDC5B7FC6A}"/>
                </a:ext>
              </a:extLst>
            </p:cNvPr>
            <p:cNvSpPr>
              <a:spLocks noEditPoints="1"/>
            </p:cNvSpPr>
            <p:nvPr/>
          </p:nvSpPr>
          <p:spPr bwMode="auto">
            <a:xfrm>
              <a:off x="3924" y="2407"/>
              <a:ext cx="471" cy="446"/>
            </a:xfrm>
            <a:custGeom>
              <a:avLst/>
              <a:gdLst>
                <a:gd name="T0" fmla="*/ 381 w 941"/>
                <a:gd name="T1" fmla="*/ 284 h 892"/>
                <a:gd name="T2" fmla="*/ 300 w 941"/>
                <a:gd name="T3" fmla="*/ 367 h 892"/>
                <a:gd name="T4" fmla="*/ 286 w 941"/>
                <a:gd name="T5" fmla="*/ 486 h 892"/>
                <a:gd name="T6" fmla="*/ 349 w 941"/>
                <a:gd name="T7" fmla="*/ 585 h 892"/>
                <a:gd name="T8" fmla="*/ 461 w 941"/>
                <a:gd name="T9" fmla="*/ 625 h 892"/>
                <a:gd name="T10" fmla="*/ 574 w 941"/>
                <a:gd name="T11" fmla="*/ 585 h 892"/>
                <a:gd name="T12" fmla="*/ 637 w 941"/>
                <a:gd name="T13" fmla="*/ 486 h 892"/>
                <a:gd name="T14" fmla="*/ 622 w 941"/>
                <a:gd name="T15" fmla="*/ 367 h 892"/>
                <a:gd name="T16" fmla="*/ 541 w 941"/>
                <a:gd name="T17" fmla="*/ 284 h 892"/>
                <a:gd name="T18" fmla="*/ 511 w 941"/>
                <a:gd name="T19" fmla="*/ 0 h 892"/>
                <a:gd name="T20" fmla="*/ 570 w 941"/>
                <a:gd name="T21" fmla="*/ 75 h 892"/>
                <a:gd name="T22" fmla="*/ 573 w 941"/>
                <a:gd name="T23" fmla="*/ 126 h 892"/>
                <a:gd name="T24" fmla="*/ 651 w 941"/>
                <a:gd name="T25" fmla="*/ 142 h 892"/>
                <a:gd name="T26" fmla="*/ 686 w 941"/>
                <a:gd name="T27" fmla="*/ 110 h 892"/>
                <a:gd name="T28" fmla="*/ 779 w 941"/>
                <a:gd name="T29" fmla="*/ 102 h 892"/>
                <a:gd name="T30" fmla="*/ 893 w 941"/>
                <a:gd name="T31" fmla="*/ 322 h 892"/>
                <a:gd name="T32" fmla="*/ 863 w 941"/>
                <a:gd name="T33" fmla="*/ 348 h 892"/>
                <a:gd name="T34" fmla="*/ 825 w 941"/>
                <a:gd name="T35" fmla="*/ 380 h 892"/>
                <a:gd name="T36" fmla="*/ 846 w 941"/>
                <a:gd name="T37" fmla="*/ 439 h 892"/>
                <a:gd name="T38" fmla="*/ 895 w 941"/>
                <a:gd name="T39" fmla="*/ 467 h 892"/>
                <a:gd name="T40" fmla="*/ 921 w 941"/>
                <a:gd name="T41" fmla="*/ 482 h 892"/>
                <a:gd name="T42" fmla="*/ 772 w 941"/>
                <a:gd name="T43" fmla="*/ 737 h 892"/>
                <a:gd name="T44" fmla="*/ 747 w 941"/>
                <a:gd name="T45" fmla="*/ 721 h 892"/>
                <a:gd name="T46" fmla="*/ 704 w 941"/>
                <a:gd name="T47" fmla="*/ 697 h 892"/>
                <a:gd name="T48" fmla="*/ 664 w 941"/>
                <a:gd name="T49" fmla="*/ 742 h 892"/>
                <a:gd name="T50" fmla="*/ 669 w 941"/>
                <a:gd name="T51" fmla="*/ 799 h 892"/>
                <a:gd name="T52" fmla="*/ 613 w 941"/>
                <a:gd name="T53" fmla="*/ 874 h 892"/>
                <a:gd name="T54" fmla="*/ 377 w 941"/>
                <a:gd name="T55" fmla="*/ 828 h 892"/>
                <a:gd name="T56" fmla="*/ 372 w 941"/>
                <a:gd name="T57" fmla="*/ 778 h 892"/>
                <a:gd name="T58" fmla="*/ 314 w 941"/>
                <a:gd name="T59" fmla="*/ 742 h 892"/>
                <a:gd name="T60" fmla="*/ 281 w 941"/>
                <a:gd name="T61" fmla="*/ 770 h 892"/>
                <a:gd name="T62" fmla="*/ 254 w 941"/>
                <a:gd name="T63" fmla="*/ 793 h 892"/>
                <a:gd name="T64" fmla="*/ 249 w 941"/>
                <a:gd name="T65" fmla="*/ 796 h 892"/>
                <a:gd name="T66" fmla="*/ 239 w 941"/>
                <a:gd name="T67" fmla="*/ 801 h 892"/>
                <a:gd name="T68" fmla="*/ 203 w 941"/>
                <a:gd name="T69" fmla="*/ 799 h 892"/>
                <a:gd name="T70" fmla="*/ 169 w 941"/>
                <a:gd name="T71" fmla="*/ 794 h 892"/>
                <a:gd name="T72" fmla="*/ 56 w 941"/>
                <a:gd name="T73" fmla="*/ 574 h 892"/>
                <a:gd name="T74" fmla="*/ 85 w 941"/>
                <a:gd name="T75" fmla="*/ 550 h 892"/>
                <a:gd name="T76" fmla="*/ 120 w 941"/>
                <a:gd name="T77" fmla="*/ 520 h 892"/>
                <a:gd name="T78" fmla="*/ 97 w 941"/>
                <a:gd name="T79" fmla="*/ 458 h 892"/>
                <a:gd name="T80" fmla="*/ 50 w 941"/>
                <a:gd name="T81" fmla="*/ 435 h 892"/>
                <a:gd name="T82" fmla="*/ 24 w 941"/>
                <a:gd name="T83" fmla="*/ 424 h 892"/>
                <a:gd name="T84" fmla="*/ 78 w 941"/>
                <a:gd name="T85" fmla="*/ 182 h 892"/>
                <a:gd name="T86" fmla="*/ 171 w 941"/>
                <a:gd name="T87" fmla="*/ 167 h 892"/>
                <a:gd name="T88" fmla="*/ 217 w 941"/>
                <a:gd name="T89" fmla="*/ 190 h 892"/>
                <a:gd name="T90" fmla="*/ 281 w 941"/>
                <a:gd name="T91" fmla="*/ 163 h 892"/>
                <a:gd name="T92" fmla="*/ 276 w 941"/>
                <a:gd name="T93" fmla="*/ 107 h 892"/>
                <a:gd name="T94" fmla="*/ 274 w 941"/>
                <a:gd name="T95" fmla="*/ 72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1" h="892">
                  <a:moveTo>
                    <a:pt x="461" y="265"/>
                  </a:moveTo>
                  <a:lnTo>
                    <a:pt x="420" y="269"/>
                  </a:lnTo>
                  <a:lnTo>
                    <a:pt x="381" y="284"/>
                  </a:lnTo>
                  <a:lnTo>
                    <a:pt x="349" y="305"/>
                  </a:lnTo>
                  <a:lnTo>
                    <a:pt x="321" y="333"/>
                  </a:lnTo>
                  <a:lnTo>
                    <a:pt x="300" y="367"/>
                  </a:lnTo>
                  <a:lnTo>
                    <a:pt x="286" y="403"/>
                  </a:lnTo>
                  <a:lnTo>
                    <a:pt x="281" y="445"/>
                  </a:lnTo>
                  <a:lnTo>
                    <a:pt x="286" y="486"/>
                  </a:lnTo>
                  <a:lnTo>
                    <a:pt x="300" y="525"/>
                  </a:lnTo>
                  <a:lnTo>
                    <a:pt x="321" y="558"/>
                  </a:lnTo>
                  <a:lnTo>
                    <a:pt x="349" y="585"/>
                  </a:lnTo>
                  <a:lnTo>
                    <a:pt x="381" y="606"/>
                  </a:lnTo>
                  <a:lnTo>
                    <a:pt x="420" y="620"/>
                  </a:lnTo>
                  <a:lnTo>
                    <a:pt x="461" y="625"/>
                  </a:lnTo>
                  <a:lnTo>
                    <a:pt x="503" y="620"/>
                  </a:lnTo>
                  <a:lnTo>
                    <a:pt x="541" y="606"/>
                  </a:lnTo>
                  <a:lnTo>
                    <a:pt x="574" y="585"/>
                  </a:lnTo>
                  <a:lnTo>
                    <a:pt x="602" y="558"/>
                  </a:lnTo>
                  <a:lnTo>
                    <a:pt x="622" y="525"/>
                  </a:lnTo>
                  <a:lnTo>
                    <a:pt x="637" y="486"/>
                  </a:lnTo>
                  <a:lnTo>
                    <a:pt x="641" y="445"/>
                  </a:lnTo>
                  <a:lnTo>
                    <a:pt x="637" y="403"/>
                  </a:lnTo>
                  <a:lnTo>
                    <a:pt x="622" y="367"/>
                  </a:lnTo>
                  <a:lnTo>
                    <a:pt x="602" y="333"/>
                  </a:lnTo>
                  <a:lnTo>
                    <a:pt x="574" y="305"/>
                  </a:lnTo>
                  <a:lnTo>
                    <a:pt x="541" y="284"/>
                  </a:lnTo>
                  <a:lnTo>
                    <a:pt x="503" y="269"/>
                  </a:lnTo>
                  <a:lnTo>
                    <a:pt x="461" y="265"/>
                  </a:lnTo>
                  <a:close/>
                  <a:moveTo>
                    <a:pt x="511" y="0"/>
                  </a:moveTo>
                  <a:lnTo>
                    <a:pt x="568" y="57"/>
                  </a:lnTo>
                  <a:lnTo>
                    <a:pt x="568" y="62"/>
                  </a:lnTo>
                  <a:lnTo>
                    <a:pt x="570" y="75"/>
                  </a:lnTo>
                  <a:lnTo>
                    <a:pt x="570" y="92"/>
                  </a:lnTo>
                  <a:lnTo>
                    <a:pt x="571" y="110"/>
                  </a:lnTo>
                  <a:lnTo>
                    <a:pt x="573" y="126"/>
                  </a:lnTo>
                  <a:lnTo>
                    <a:pt x="608" y="137"/>
                  </a:lnTo>
                  <a:lnTo>
                    <a:pt x="640" y="151"/>
                  </a:lnTo>
                  <a:lnTo>
                    <a:pt x="651" y="142"/>
                  </a:lnTo>
                  <a:lnTo>
                    <a:pt x="664" y="131"/>
                  </a:lnTo>
                  <a:lnTo>
                    <a:pt x="676" y="119"/>
                  </a:lnTo>
                  <a:lnTo>
                    <a:pt x="686" y="110"/>
                  </a:lnTo>
                  <a:lnTo>
                    <a:pt x="694" y="104"/>
                  </a:lnTo>
                  <a:lnTo>
                    <a:pt x="697" y="102"/>
                  </a:lnTo>
                  <a:lnTo>
                    <a:pt x="779" y="102"/>
                  </a:lnTo>
                  <a:lnTo>
                    <a:pt x="897" y="238"/>
                  </a:lnTo>
                  <a:lnTo>
                    <a:pt x="897" y="319"/>
                  </a:lnTo>
                  <a:lnTo>
                    <a:pt x="893" y="322"/>
                  </a:lnTo>
                  <a:lnTo>
                    <a:pt x="885" y="327"/>
                  </a:lnTo>
                  <a:lnTo>
                    <a:pt x="876" y="336"/>
                  </a:lnTo>
                  <a:lnTo>
                    <a:pt x="863" y="348"/>
                  </a:lnTo>
                  <a:lnTo>
                    <a:pt x="849" y="359"/>
                  </a:lnTo>
                  <a:lnTo>
                    <a:pt x="836" y="370"/>
                  </a:lnTo>
                  <a:lnTo>
                    <a:pt x="825" y="380"/>
                  </a:lnTo>
                  <a:lnTo>
                    <a:pt x="830" y="405"/>
                  </a:lnTo>
                  <a:lnTo>
                    <a:pt x="831" y="431"/>
                  </a:lnTo>
                  <a:lnTo>
                    <a:pt x="846" y="439"/>
                  </a:lnTo>
                  <a:lnTo>
                    <a:pt x="862" y="448"/>
                  </a:lnTo>
                  <a:lnTo>
                    <a:pt x="879" y="458"/>
                  </a:lnTo>
                  <a:lnTo>
                    <a:pt x="895" y="467"/>
                  </a:lnTo>
                  <a:lnTo>
                    <a:pt x="908" y="475"/>
                  </a:lnTo>
                  <a:lnTo>
                    <a:pt x="917" y="480"/>
                  </a:lnTo>
                  <a:lnTo>
                    <a:pt x="921" y="482"/>
                  </a:lnTo>
                  <a:lnTo>
                    <a:pt x="941" y="561"/>
                  </a:lnTo>
                  <a:lnTo>
                    <a:pt x="852" y="716"/>
                  </a:lnTo>
                  <a:lnTo>
                    <a:pt x="772" y="737"/>
                  </a:lnTo>
                  <a:lnTo>
                    <a:pt x="769" y="735"/>
                  </a:lnTo>
                  <a:lnTo>
                    <a:pt x="759" y="729"/>
                  </a:lnTo>
                  <a:lnTo>
                    <a:pt x="747" y="721"/>
                  </a:lnTo>
                  <a:lnTo>
                    <a:pt x="731" y="713"/>
                  </a:lnTo>
                  <a:lnTo>
                    <a:pt x="716" y="703"/>
                  </a:lnTo>
                  <a:lnTo>
                    <a:pt x="704" y="697"/>
                  </a:lnTo>
                  <a:lnTo>
                    <a:pt x="683" y="711"/>
                  </a:lnTo>
                  <a:lnTo>
                    <a:pt x="662" y="724"/>
                  </a:lnTo>
                  <a:lnTo>
                    <a:pt x="664" y="742"/>
                  </a:lnTo>
                  <a:lnTo>
                    <a:pt x="665" y="762"/>
                  </a:lnTo>
                  <a:lnTo>
                    <a:pt x="667" y="781"/>
                  </a:lnTo>
                  <a:lnTo>
                    <a:pt x="669" y="799"/>
                  </a:lnTo>
                  <a:lnTo>
                    <a:pt x="670" y="812"/>
                  </a:lnTo>
                  <a:lnTo>
                    <a:pt x="670" y="817"/>
                  </a:lnTo>
                  <a:lnTo>
                    <a:pt x="613" y="874"/>
                  </a:lnTo>
                  <a:lnTo>
                    <a:pt x="434" y="892"/>
                  </a:lnTo>
                  <a:lnTo>
                    <a:pt x="377" y="833"/>
                  </a:lnTo>
                  <a:lnTo>
                    <a:pt x="377" y="828"/>
                  </a:lnTo>
                  <a:lnTo>
                    <a:pt x="375" y="815"/>
                  </a:lnTo>
                  <a:lnTo>
                    <a:pt x="373" y="797"/>
                  </a:lnTo>
                  <a:lnTo>
                    <a:pt x="372" y="778"/>
                  </a:lnTo>
                  <a:lnTo>
                    <a:pt x="370" y="761"/>
                  </a:lnTo>
                  <a:lnTo>
                    <a:pt x="341" y="753"/>
                  </a:lnTo>
                  <a:lnTo>
                    <a:pt x="314" y="742"/>
                  </a:lnTo>
                  <a:lnTo>
                    <a:pt x="305" y="750"/>
                  </a:lnTo>
                  <a:lnTo>
                    <a:pt x="292" y="759"/>
                  </a:lnTo>
                  <a:lnTo>
                    <a:pt x="281" y="770"/>
                  </a:lnTo>
                  <a:lnTo>
                    <a:pt x="270" y="780"/>
                  </a:lnTo>
                  <a:lnTo>
                    <a:pt x="260" y="788"/>
                  </a:lnTo>
                  <a:lnTo>
                    <a:pt x="254" y="793"/>
                  </a:lnTo>
                  <a:lnTo>
                    <a:pt x="251" y="794"/>
                  </a:lnTo>
                  <a:lnTo>
                    <a:pt x="251" y="796"/>
                  </a:lnTo>
                  <a:lnTo>
                    <a:pt x="249" y="796"/>
                  </a:lnTo>
                  <a:lnTo>
                    <a:pt x="246" y="797"/>
                  </a:lnTo>
                  <a:lnTo>
                    <a:pt x="243" y="799"/>
                  </a:lnTo>
                  <a:lnTo>
                    <a:pt x="239" y="801"/>
                  </a:lnTo>
                  <a:lnTo>
                    <a:pt x="233" y="801"/>
                  </a:lnTo>
                  <a:lnTo>
                    <a:pt x="220" y="801"/>
                  </a:lnTo>
                  <a:lnTo>
                    <a:pt x="203" y="799"/>
                  </a:lnTo>
                  <a:lnTo>
                    <a:pt x="187" y="797"/>
                  </a:lnTo>
                  <a:lnTo>
                    <a:pt x="174" y="796"/>
                  </a:lnTo>
                  <a:lnTo>
                    <a:pt x="169" y="794"/>
                  </a:lnTo>
                  <a:lnTo>
                    <a:pt x="54" y="659"/>
                  </a:lnTo>
                  <a:lnTo>
                    <a:pt x="54" y="577"/>
                  </a:lnTo>
                  <a:lnTo>
                    <a:pt x="56" y="574"/>
                  </a:lnTo>
                  <a:lnTo>
                    <a:pt x="62" y="569"/>
                  </a:lnTo>
                  <a:lnTo>
                    <a:pt x="73" y="560"/>
                  </a:lnTo>
                  <a:lnTo>
                    <a:pt x="85" y="550"/>
                  </a:lnTo>
                  <a:lnTo>
                    <a:pt x="97" y="539"/>
                  </a:lnTo>
                  <a:lnTo>
                    <a:pt x="110" y="529"/>
                  </a:lnTo>
                  <a:lnTo>
                    <a:pt x="120" y="520"/>
                  </a:lnTo>
                  <a:lnTo>
                    <a:pt x="115" y="493"/>
                  </a:lnTo>
                  <a:lnTo>
                    <a:pt x="112" y="464"/>
                  </a:lnTo>
                  <a:lnTo>
                    <a:pt x="97" y="458"/>
                  </a:lnTo>
                  <a:lnTo>
                    <a:pt x="81" y="451"/>
                  </a:lnTo>
                  <a:lnTo>
                    <a:pt x="64" y="443"/>
                  </a:lnTo>
                  <a:lnTo>
                    <a:pt x="50" y="435"/>
                  </a:lnTo>
                  <a:lnTo>
                    <a:pt x="37" y="431"/>
                  </a:lnTo>
                  <a:lnTo>
                    <a:pt x="27" y="426"/>
                  </a:lnTo>
                  <a:lnTo>
                    <a:pt x="24" y="424"/>
                  </a:lnTo>
                  <a:lnTo>
                    <a:pt x="0" y="357"/>
                  </a:lnTo>
                  <a:lnTo>
                    <a:pt x="3" y="344"/>
                  </a:lnTo>
                  <a:lnTo>
                    <a:pt x="78" y="182"/>
                  </a:lnTo>
                  <a:lnTo>
                    <a:pt x="156" y="161"/>
                  </a:lnTo>
                  <a:lnTo>
                    <a:pt x="160" y="164"/>
                  </a:lnTo>
                  <a:lnTo>
                    <a:pt x="171" y="167"/>
                  </a:lnTo>
                  <a:lnTo>
                    <a:pt x="185" y="175"/>
                  </a:lnTo>
                  <a:lnTo>
                    <a:pt x="201" y="182"/>
                  </a:lnTo>
                  <a:lnTo>
                    <a:pt x="217" y="190"/>
                  </a:lnTo>
                  <a:lnTo>
                    <a:pt x="231" y="196"/>
                  </a:lnTo>
                  <a:lnTo>
                    <a:pt x="255" y="179"/>
                  </a:lnTo>
                  <a:lnTo>
                    <a:pt x="281" y="163"/>
                  </a:lnTo>
                  <a:lnTo>
                    <a:pt x="279" y="145"/>
                  </a:lnTo>
                  <a:lnTo>
                    <a:pt x="278" y="126"/>
                  </a:lnTo>
                  <a:lnTo>
                    <a:pt x="276" y="107"/>
                  </a:lnTo>
                  <a:lnTo>
                    <a:pt x="274" y="89"/>
                  </a:lnTo>
                  <a:lnTo>
                    <a:pt x="274" y="76"/>
                  </a:lnTo>
                  <a:lnTo>
                    <a:pt x="274" y="72"/>
                  </a:lnTo>
                  <a:lnTo>
                    <a:pt x="332" y="14"/>
                  </a:lnTo>
                  <a:lnTo>
                    <a:pt x="511"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35" name="Freeform 13">
              <a:extLst>
                <a:ext uri="{FF2B5EF4-FFF2-40B4-BE49-F238E27FC236}">
                  <a16:creationId xmlns:a16="http://schemas.microsoft.com/office/drawing/2014/main" id="{C79501F2-420C-4AD5-8A8B-B73CD102A1DD}"/>
                </a:ext>
              </a:extLst>
            </p:cNvPr>
            <p:cNvSpPr>
              <a:spLocks noEditPoints="1"/>
            </p:cNvSpPr>
            <p:nvPr/>
          </p:nvSpPr>
          <p:spPr bwMode="auto">
            <a:xfrm>
              <a:off x="3404" y="1333"/>
              <a:ext cx="2064" cy="1111"/>
            </a:xfrm>
            <a:custGeom>
              <a:avLst/>
              <a:gdLst>
                <a:gd name="T0" fmla="*/ 2198 w 4128"/>
                <a:gd name="T1" fmla="*/ 1431 h 2222"/>
                <a:gd name="T2" fmla="*/ 2139 w 4128"/>
                <a:gd name="T3" fmla="*/ 1485 h 2222"/>
                <a:gd name="T4" fmla="*/ 2118 w 4128"/>
                <a:gd name="T5" fmla="*/ 1565 h 2222"/>
                <a:gd name="T6" fmla="*/ 2139 w 4128"/>
                <a:gd name="T7" fmla="*/ 1643 h 2222"/>
                <a:gd name="T8" fmla="*/ 2198 w 4128"/>
                <a:gd name="T9" fmla="*/ 1699 h 2222"/>
                <a:gd name="T10" fmla="*/ 3352 w 4128"/>
                <a:gd name="T11" fmla="*/ 1712 h 2222"/>
                <a:gd name="T12" fmla="*/ 3438 w 4128"/>
                <a:gd name="T13" fmla="*/ 1685 h 2222"/>
                <a:gd name="T14" fmla="*/ 3484 w 4128"/>
                <a:gd name="T15" fmla="*/ 1619 h 2222"/>
                <a:gd name="T16" fmla="*/ 3492 w 4128"/>
                <a:gd name="T17" fmla="*/ 1538 h 2222"/>
                <a:gd name="T18" fmla="*/ 3458 w 4128"/>
                <a:gd name="T19" fmla="*/ 1463 h 2222"/>
                <a:gd name="T20" fmla="*/ 3385 w 4128"/>
                <a:gd name="T21" fmla="*/ 1421 h 2222"/>
                <a:gd name="T22" fmla="*/ 1083 w 4128"/>
                <a:gd name="T23" fmla="*/ 721 h 2222"/>
                <a:gd name="T24" fmla="*/ 997 w 4128"/>
                <a:gd name="T25" fmla="*/ 748 h 2222"/>
                <a:gd name="T26" fmla="*/ 949 w 4128"/>
                <a:gd name="T27" fmla="*/ 814 h 2222"/>
                <a:gd name="T28" fmla="*/ 943 w 4128"/>
                <a:gd name="T29" fmla="*/ 895 h 2222"/>
                <a:gd name="T30" fmla="*/ 976 w 4128"/>
                <a:gd name="T31" fmla="*/ 968 h 2222"/>
                <a:gd name="T32" fmla="*/ 1050 w 4128"/>
                <a:gd name="T33" fmla="*/ 1012 h 2222"/>
                <a:gd name="T34" fmla="*/ 3385 w 4128"/>
                <a:gd name="T35" fmla="*/ 1012 h 2222"/>
                <a:gd name="T36" fmla="*/ 3458 w 4128"/>
                <a:gd name="T37" fmla="*/ 968 h 2222"/>
                <a:gd name="T38" fmla="*/ 3492 w 4128"/>
                <a:gd name="T39" fmla="*/ 895 h 2222"/>
                <a:gd name="T40" fmla="*/ 3484 w 4128"/>
                <a:gd name="T41" fmla="*/ 814 h 2222"/>
                <a:gd name="T42" fmla="*/ 3438 w 4128"/>
                <a:gd name="T43" fmla="*/ 748 h 2222"/>
                <a:gd name="T44" fmla="*/ 3352 w 4128"/>
                <a:gd name="T45" fmla="*/ 721 h 2222"/>
                <a:gd name="T46" fmla="*/ 4128 w 4128"/>
                <a:gd name="T47" fmla="*/ 0 h 2222"/>
                <a:gd name="T48" fmla="*/ 3865 w 4128"/>
                <a:gd name="T49" fmla="*/ 2208 h 2222"/>
                <a:gd name="T50" fmla="*/ 3782 w 4128"/>
                <a:gd name="T51" fmla="*/ 2162 h 2222"/>
                <a:gd name="T52" fmla="*/ 3674 w 4128"/>
                <a:gd name="T53" fmla="*/ 2107 h 2222"/>
                <a:gd name="T54" fmla="*/ 3530 w 4128"/>
                <a:gd name="T55" fmla="*/ 2050 h 2222"/>
                <a:gd name="T56" fmla="*/ 3342 w 4128"/>
                <a:gd name="T57" fmla="*/ 1994 h 2222"/>
                <a:gd name="T58" fmla="*/ 3100 w 4128"/>
                <a:gd name="T59" fmla="*/ 1946 h 2222"/>
                <a:gd name="T60" fmla="*/ 2796 w 4128"/>
                <a:gd name="T61" fmla="*/ 1908 h 2222"/>
                <a:gd name="T62" fmla="*/ 2423 w 4128"/>
                <a:gd name="T63" fmla="*/ 1884 h 2222"/>
                <a:gd name="T64" fmla="*/ 1972 w 4128"/>
                <a:gd name="T65" fmla="*/ 1878 h 2222"/>
                <a:gd name="T66" fmla="*/ 1541 w 4128"/>
                <a:gd name="T67" fmla="*/ 1857 h 2222"/>
                <a:gd name="T68" fmla="*/ 1383 w 4128"/>
                <a:gd name="T69" fmla="*/ 1747 h 2222"/>
                <a:gd name="T70" fmla="*/ 1343 w 4128"/>
                <a:gd name="T71" fmla="*/ 1723 h 2222"/>
                <a:gd name="T72" fmla="*/ 1284 w 4128"/>
                <a:gd name="T73" fmla="*/ 1689 h 2222"/>
                <a:gd name="T74" fmla="*/ 1260 w 4128"/>
                <a:gd name="T75" fmla="*/ 1613 h 2222"/>
                <a:gd name="T76" fmla="*/ 1303 w 4128"/>
                <a:gd name="T77" fmla="*/ 1576 h 2222"/>
                <a:gd name="T78" fmla="*/ 1343 w 4128"/>
                <a:gd name="T79" fmla="*/ 1543 h 2222"/>
                <a:gd name="T80" fmla="*/ 1354 w 4128"/>
                <a:gd name="T81" fmla="*/ 1425 h 2222"/>
                <a:gd name="T82" fmla="*/ 1090 w 4128"/>
                <a:gd name="T83" fmla="*/ 1248 h 2222"/>
                <a:gd name="T84" fmla="*/ 1056 w 4128"/>
                <a:gd name="T85" fmla="*/ 1276 h 2222"/>
                <a:gd name="T86" fmla="*/ 1015 w 4128"/>
                <a:gd name="T87" fmla="*/ 1311 h 2222"/>
                <a:gd name="T88" fmla="*/ 927 w 4128"/>
                <a:gd name="T89" fmla="*/ 1262 h 2222"/>
                <a:gd name="T90" fmla="*/ 922 w 4128"/>
                <a:gd name="T91" fmla="*/ 1205 h 2222"/>
                <a:gd name="T92" fmla="*/ 844 w 4128"/>
                <a:gd name="T93" fmla="*/ 1110 h 2222"/>
                <a:gd name="T94" fmla="*/ 531 w 4128"/>
                <a:gd name="T95" fmla="*/ 1211 h 2222"/>
                <a:gd name="T96" fmla="*/ 536 w 4128"/>
                <a:gd name="T97" fmla="*/ 1262 h 2222"/>
                <a:gd name="T98" fmla="*/ 541 w 4128"/>
                <a:gd name="T99" fmla="*/ 1326 h 2222"/>
                <a:gd name="T100" fmla="*/ 459 w 4128"/>
                <a:gd name="T101" fmla="*/ 1364 h 2222"/>
                <a:gd name="T102" fmla="*/ 405 w 4128"/>
                <a:gd name="T103" fmla="*/ 1339 h 2222"/>
                <a:gd name="T104" fmla="*/ 376 w 4128"/>
                <a:gd name="T105" fmla="*/ 1326 h 2222"/>
                <a:gd name="T106" fmla="*/ 163 w 4128"/>
                <a:gd name="T107" fmla="*/ 1420 h 2222"/>
                <a:gd name="T108" fmla="*/ 51 w 4128"/>
                <a:gd name="T109" fmla="*/ 1286 h 2222"/>
                <a:gd name="T110" fmla="*/ 8 w 4128"/>
                <a:gd name="T111" fmla="*/ 1189 h 2222"/>
                <a:gd name="T112" fmla="*/ 0 w 4128"/>
                <a:gd name="T113" fmla="*/ 1152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28" h="2222">
                  <a:moveTo>
                    <a:pt x="2262" y="1418"/>
                  </a:moveTo>
                  <a:lnTo>
                    <a:pt x="2229" y="1421"/>
                  </a:lnTo>
                  <a:lnTo>
                    <a:pt x="2198" y="1431"/>
                  </a:lnTo>
                  <a:lnTo>
                    <a:pt x="2174" y="1445"/>
                  </a:lnTo>
                  <a:lnTo>
                    <a:pt x="2154" y="1463"/>
                  </a:lnTo>
                  <a:lnTo>
                    <a:pt x="2139" y="1485"/>
                  </a:lnTo>
                  <a:lnTo>
                    <a:pt x="2128" y="1511"/>
                  </a:lnTo>
                  <a:lnTo>
                    <a:pt x="2122" y="1538"/>
                  </a:lnTo>
                  <a:lnTo>
                    <a:pt x="2118" y="1565"/>
                  </a:lnTo>
                  <a:lnTo>
                    <a:pt x="2122" y="1592"/>
                  </a:lnTo>
                  <a:lnTo>
                    <a:pt x="2128" y="1619"/>
                  </a:lnTo>
                  <a:lnTo>
                    <a:pt x="2139" y="1643"/>
                  </a:lnTo>
                  <a:lnTo>
                    <a:pt x="2154" y="1666"/>
                  </a:lnTo>
                  <a:lnTo>
                    <a:pt x="2174" y="1685"/>
                  </a:lnTo>
                  <a:lnTo>
                    <a:pt x="2198" y="1699"/>
                  </a:lnTo>
                  <a:lnTo>
                    <a:pt x="2229" y="1709"/>
                  </a:lnTo>
                  <a:lnTo>
                    <a:pt x="2262" y="1712"/>
                  </a:lnTo>
                  <a:lnTo>
                    <a:pt x="3352" y="1712"/>
                  </a:lnTo>
                  <a:lnTo>
                    <a:pt x="3385" y="1709"/>
                  </a:lnTo>
                  <a:lnTo>
                    <a:pt x="3414" y="1699"/>
                  </a:lnTo>
                  <a:lnTo>
                    <a:pt x="3438" y="1685"/>
                  </a:lnTo>
                  <a:lnTo>
                    <a:pt x="3458" y="1666"/>
                  </a:lnTo>
                  <a:lnTo>
                    <a:pt x="3473" y="1643"/>
                  </a:lnTo>
                  <a:lnTo>
                    <a:pt x="3484" y="1619"/>
                  </a:lnTo>
                  <a:lnTo>
                    <a:pt x="3492" y="1592"/>
                  </a:lnTo>
                  <a:lnTo>
                    <a:pt x="3494" y="1565"/>
                  </a:lnTo>
                  <a:lnTo>
                    <a:pt x="3492" y="1538"/>
                  </a:lnTo>
                  <a:lnTo>
                    <a:pt x="3484" y="1511"/>
                  </a:lnTo>
                  <a:lnTo>
                    <a:pt x="3473" y="1485"/>
                  </a:lnTo>
                  <a:lnTo>
                    <a:pt x="3458" y="1463"/>
                  </a:lnTo>
                  <a:lnTo>
                    <a:pt x="3438" y="1445"/>
                  </a:lnTo>
                  <a:lnTo>
                    <a:pt x="3414" y="1431"/>
                  </a:lnTo>
                  <a:lnTo>
                    <a:pt x="3385" y="1421"/>
                  </a:lnTo>
                  <a:lnTo>
                    <a:pt x="3352" y="1418"/>
                  </a:lnTo>
                  <a:lnTo>
                    <a:pt x="2262" y="1418"/>
                  </a:lnTo>
                  <a:close/>
                  <a:moveTo>
                    <a:pt x="1083" y="721"/>
                  </a:moveTo>
                  <a:lnTo>
                    <a:pt x="1050" y="724"/>
                  </a:lnTo>
                  <a:lnTo>
                    <a:pt x="1021" y="734"/>
                  </a:lnTo>
                  <a:lnTo>
                    <a:pt x="997" y="748"/>
                  </a:lnTo>
                  <a:lnTo>
                    <a:pt x="976" y="767"/>
                  </a:lnTo>
                  <a:lnTo>
                    <a:pt x="960" y="790"/>
                  </a:lnTo>
                  <a:lnTo>
                    <a:pt x="949" y="814"/>
                  </a:lnTo>
                  <a:lnTo>
                    <a:pt x="943" y="841"/>
                  </a:lnTo>
                  <a:lnTo>
                    <a:pt x="941" y="868"/>
                  </a:lnTo>
                  <a:lnTo>
                    <a:pt x="943" y="895"/>
                  </a:lnTo>
                  <a:lnTo>
                    <a:pt x="949" y="922"/>
                  </a:lnTo>
                  <a:lnTo>
                    <a:pt x="960" y="948"/>
                  </a:lnTo>
                  <a:lnTo>
                    <a:pt x="976" y="968"/>
                  </a:lnTo>
                  <a:lnTo>
                    <a:pt x="997" y="988"/>
                  </a:lnTo>
                  <a:lnTo>
                    <a:pt x="1021" y="1002"/>
                  </a:lnTo>
                  <a:lnTo>
                    <a:pt x="1050" y="1012"/>
                  </a:lnTo>
                  <a:lnTo>
                    <a:pt x="1083" y="1015"/>
                  </a:lnTo>
                  <a:lnTo>
                    <a:pt x="3352" y="1015"/>
                  </a:lnTo>
                  <a:lnTo>
                    <a:pt x="3385" y="1012"/>
                  </a:lnTo>
                  <a:lnTo>
                    <a:pt x="3414" y="1002"/>
                  </a:lnTo>
                  <a:lnTo>
                    <a:pt x="3438" y="988"/>
                  </a:lnTo>
                  <a:lnTo>
                    <a:pt x="3458" y="968"/>
                  </a:lnTo>
                  <a:lnTo>
                    <a:pt x="3473" y="948"/>
                  </a:lnTo>
                  <a:lnTo>
                    <a:pt x="3484" y="922"/>
                  </a:lnTo>
                  <a:lnTo>
                    <a:pt x="3492" y="895"/>
                  </a:lnTo>
                  <a:lnTo>
                    <a:pt x="3494" y="868"/>
                  </a:lnTo>
                  <a:lnTo>
                    <a:pt x="3492" y="841"/>
                  </a:lnTo>
                  <a:lnTo>
                    <a:pt x="3484" y="814"/>
                  </a:lnTo>
                  <a:lnTo>
                    <a:pt x="3473" y="790"/>
                  </a:lnTo>
                  <a:lnTo>
                    <a:pt x="3458" y="767"/>
                  </a:lnTo>
                  <a:lnTo>
                    <a:pt x="3438" y="748"/>
                  </a:lnTo>
                  <a:lnTo>
                    <a:pt x="3414" y="734"/>
                  </a:lnTo>
                  <a:lnTo>
                    <a:pt x="3385" y="724"/>
                  </a:lnTo>
                  <a:lnTo>
                    <a:pt x="3352" y="721"/>
                  </a:lnTo>
                  <a:lnTo>
                    <a:pt x="1083" y="721"/>
                  </a:lnTo>
                  <a:close/>
                  <a:moveTo>
                    <a:pt x="0" y="0"/>
                  </a:moveTo>
                  <a:lnTo>
                    <a:pt x="4128" y="0"/>
                  </a:lnTo>
                  <a:lnTo>
                    <a:pt x="4128" y="2222"/>
                  </a:lnTo>
                  <a:lnTo>
                    <a:pt x="3888" y="2222"/>
                  </a:lnTo>
                  <a:lnTo>
                    <a:pt x="3865" y="2208"/>
                  </a:lnTo>
                  <a:lnTo>
                    <a:pt x="3840" y="2194"/>
                  </a:lnTo>
                  <a:lnTo>
                    <a:pt x="3813" y="2178"/>
                  </a:lnTo>
                  <a:lnTo>
                    <a:pt x="3782" y="2162"/>
                  </a:lnTo>
                  <a:lnTo>
                    <a:pt x="3750" y="2144"/>
                  </a:lnTo>
                  <a:lnTo>
                    <a:pt x="3714" y="2127"/>
                  </a:lnTo>
                  <a:lnTo>
                    <a:pt x="3674" y="2107"/>
                  </a:lnTo>
                  <a:lnTo>
                    <a:pt x="3631" y="2088"/>
                  </a:lnTo>
                  <a:lnTo>
                    <a:pt x="3583" y="2069"/>
                  </a:lnTo>
                  <a:lnTo>
                    <a:pt x="3530" y="2050"/>
                  </a:lnTo>
                  <a:lnTo>
                    <a:pt x="3473" y="2031"/>
                  </a:lnTo>
                  <a:lnTo>
                    <a:pt x="3409" y="2013"/>
                  </a:lnTo>
                  <a:lnTo>
                    <a:pt x="3342" y="1994"/>
                  </a:lnTo>
                  <a:lnTo>
                    <a:pt x="3267" y="1978"/>
                  </a:lnTo>
                  <a:lnTo>
                    <a:pt x="3187" y="1961"/>
                  </a:lnTo>
                  <a:lnTo>
                    <a:pt x="3100" y="1946"/>
                  </a:lnTo>
                  <a:lnTo>
                    <a:pt x="3007" y="1932"/>
                  </a:lnTo>
                  <a:lnTo>
                    <a:pt x="2905" y="1919"/>
                  </a:lnTo>
                  <a:lnTo>
                    <a:pt x="2796" y="1908"/>
                  </a:lnTo>
                  <a:lnTo>
                    <a:pt x="2680" y="1898"/>
                  </a:lnTo>
                  <a:lnTo>
                    <a:pt x="2556" y="1890"/>
                  </a:lnTo>
                  <a:lnTo>
                    <a:pt x="2423" y="1884"/>
                  </a:lnTo>
                  <a:lnTo>
                    <a:pt x="2281" y="1881"/>
                  </a:lnTo>
                  <a:lnTo>
                    <a:pt x="2131" y="1879"/>
                  </a:lnTo>
                  <a:lnTo>
                    <a:pt x="1972" y="1878"/>
                  </a:lnTo>
                  <a:lnTo>
                    <a:pt x="1820" y="1873"/>
                  </a:lnTo>
                  <a:lnTo>
                    <a:pt x="1677" y="1867"/>
                  </a:lnTo>
                  <a:lnTo>
                    <a:pt x="1541" y="1857"/>
                  </a:lnTo>
                  <a:lnTo>
                    <a:pt x="1412" y="1846"/>
                  </a:lnTo>
                  <a:lnTo>
                    <a:pt x="1386" y="1748"/>
                  </a:lnTo>
                  <a:lnTo>
                    <a:pt x="1383" y="1747"/>
                  </a:lnTo>
                  <a:lnTo>
                    <a:pt x="1374" y="1742"/>
                  </a:lnTo>
                  <a:lnTo>
                    <a:pt x="1359" y="1733"/>
                  </a:lnTo>
                  <a:lnTo>
                    <a:pt x="1343" y="1723"/>
                  </a:lnTo>
                  <a:lnTo>
                    <a:pt x="1324" y="1712"/>
                  </a:lnTo>
                  <a:lnTo>
                    <a:pt x="1303" y="1701"/>
                  </a:lnTo>
                  <a:lnTo>
                    <a:pt x="1284" y="1689"/>
                  </a:lnTo>
                  <a:lnTo>
                    <a:pt x="1268" y="1680"/>
                  </a:lnTo>
                  <a:lnTo>
                    <a:pt x="1265" y="1646"/>
                  </a:lnTo>
                  <a:lnTo>
                    <a:pt x="1260" y="1613"/>
                  </a:lnTo>
                  <a:lnTo>
                    <a:pt x="1273" y="1602"/>
                  </a:lnTo>
                  <a:lnTo>
                    <a:pt x="1287" y="1589"/>
                  </a:lnTo>
                  <a:lnTo>
                    <a:pt x="1303" y="1576"/>
                  </a:lnTo>
                  <a:lnTo>
                    <a:pt x="1319" y="1563"/>
                  </a:lnTo>
                  <a:lnTo>
                    <a:pt x="1332" y="1552"/>
                  </a:lnTo>
                  <a:lnTo>
                    <a:pt x="1343" y="1543"/>
                  </a:lnTo>
                  <a:lnTo>
                    <a:pt x="1351" y="1536"/>
                  </a:lnTo>
                  <a:lnTo>
                    <a:pt x="1354" y="1533"/>
                  </a:lnTo>
                  <a:lnTo>
                    <a:pt x="1354" y="1425"/>
                  </a:lnTo>
                  <a:lnTo>
                    <a:pt x="1200" y="1246"/>
                  </a:lnTo>
                  <a:lnTo>
                    <a:pt x="1091" y="1246"/>
                  </a:lnTo>
                  <a:lnTo>
                    <a:pt x="1090" y="1248"/>
                  </a:lnTo>
                  <a:lnTo>
                    <a:pt x="1082" y="1254"/>
                  </a:lnTo>
                  <a:lnTo>
                    <a:pt x="1070" y="1265"/>
                  </a:lnTo>
                  <a:lnTo>
                    <a:pt x="1056" y="1276"/>
                  </a:lnTo>
                  <a:lnTo>
                    <a:pt x="1042" y="1289"/>
                  </a:lnTo>
                  <a:lnTo>
                    <a:pt x="1027" y="1300"/>
                  </a:lnTo>
                  <a:lnTo>
                    <a:pt x="1015" y="1311"/>
                  </a:lnTo>
                  <a:lnTo>
                    <a:pt x="972" y="1292"/>
                  </a:lnTo>
                  <a:lnTo>
                    <a:pt x="927" y="1278"/>
                  </a:lnTo>
                  <a:lnTo>
                    <a:pt x="927" y="1262"/>
                  </a:lnTo>
                  <a:lnTo>
                    <a:pt x="924" y="1241"/>
                  </a:lnTo>
                  <a:lnTo>
                    <a:pt x="922" y="1222"/>
                  </a:lnTo>
                  <a:lnTo>
                    <a:pt x="922" y="1205"/>
                  </a:lnTo>
                  <a:lnTo>
                    <a:pt x="920" y="1192"/>
                  </a:lnTo>
                  <a:lnTo>
                    <a:pt x="920" y="1187"/>
                  </a:lnTo>
                  <a:lnTo>
                    <a:pt x="844" y="1110"/>
                  </a:lnTo>
                  <a:lnTo>
                    <a:pt x="608" y="1130"/>
                  </a:lnTo>
                  <a:lnTo>
                    <a:pt x="531" y="1206"/>
                  </a:lnTo>
                  <a:lnTo>
                    <a:pt x="531" y="1211"/>
                  </a:lnTo>
                  <a:lnTo>
                    <a:pt x="533" y="1224"/>
                  </a:lnTo>
                  <a:lnTo>
                    <a:pt x="534" y="1241"/>
                  </a:lnTo>
                  <a:lnTo>
                    <a:pt x="536" y="1262"/>
                  </a:lnTo>
                  <a:lnTo>
                    <a:pt x="538" y="1286"/>
                  </a:lnTo>
                  <a:lnTo>
                    <a:pt x="539" y="1307"/>
                  </a:lnTo>
                  <a:lnTo>
                    <a:pt x="541" y="1326"/>
                  </a:lnTo>
                  <a:lnTo>
                    <a:pt x="507" y="1348"/>
                  </a:lnTo>
                  <a:lnTo>
                    <a:pt x="475" y="1370"/>
                  </a:lnTo>
                  <a:lnTo>
                    <a:pt x="459" y="1364"/>
                  </a:lnTo>
                  <a:lnTo>
                    <a:pt x="442" y="1354"/>
                  </a:lnTo>
                  <a:lnTo>
                    <a:pt x="423" y="1346"/>
                  </a:lnTo>
                  <a:lnTo>
                    <a:pt x="405" y="1339"/>
                  </a:lnTo>
                  <a:lnTo>
                    <a:pt x="391" y="1332"/>
                  </a:lnTo>
                  <a:lnTo>
                    <a:pt x="380" y="1327"/>
                  </a:lnTo>
                  <a:lnTo>
                    <a:pt x="376" y="1326"/>
                  </a:lnTo>
                  <a:lnTo>
                    <a:pt x="271" y="1353"/>
                  </a:lnTo>
                  <a:lnTo>
                    <a:pt x="219" y="1468"/>
                  </a:lnTo>
                  <a:lnTo>
                    <a:pt x="163" y="1420"/>
                  </a:lnTo>
                  <a:lnTo>
                    <a:pt x="116" y="1372"/>
                  </a:lnTo>
                  <a:lnTo>
                    <a:pt x="80" y="1327"/>
                  </a:lnTo>
                  <a:lnTo>
                    <a:pt x="51" y="1286"/>
                  </a:lnTo>
                  <a:lnTo>
                    <a:pt x="32" y="1248"/>
                  </a:lnTo>
                  <a:lnTo>
                    <a:pt x="18" y="1216"/>
                  </a:lnTo>
                  <a:lnTo>
                    <a:pt x="8" y="1189"/>
                  </a:lnTo>
                  <a:lnTo>
                    <a:pt x="3" y="1169"/>
                  </a:lnTo>
                  <a:lnTo>
                    <a:pt x="0" y="1157"/>
                  </a:lnTo>
                  <a:lnTo>
                    <a:pt x="0" y="1152"/>
                  </a:lnTo>
                  <a:lnTo>
                    <a:pt x="0"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36" name="Freeform 14">
              <a:extLst>
                <a:ext uri="{FF2B5EF4-FFF2-40B4-BE49-F238E27FC236}">
                  <a16:creationId xmlns:a16="http://schemas.microsoft.com/office/drawing/2014/main" id="{14DBA431-A466-457A-8473-AEF0281C1299}"/>
                </a:ext>
              </a:extLst>
            </p:cNvPr>
            <p:cNvSpPr>
              <a:spLocks/>
            </p:cNvSpPr>
            <p:nvPr/>
          </p:nvSpPr>
          <p:spPr bwMode="auto">
            <a:xfrm>
              <a:off x="3677" y="2063"/>
              <a:ext cx="236" cy="161"/>
            </a:xfrm>
            <a:custGeom>
              <a:avLst/>
              <a:gdLst>
                <a:gd name="T0" fmla="*/ 232 w 472"/>
                <a:gd name="T1" fmla="*/ 0 h 323"/>
                <a:gd name="T2" fmla="*/ 280 w 472"/>
                <a:gd name="T3" fmla="*/ 5 h 323"/>
                <a:gd name="T4" fmla="*/ 327 w 472"/>
                <a:gd name="T5" fmla="*/ 19 h 323"/>
                <a:gd name="T6" fmla="*/ 366 w 472"/>
                <a:gd name="T7" fmla="*/ 42 h 323"/>
                <a:gd name="T8" fmla="*/ 402 w 472"/>
                <a:gd name="T9" fmla="*/ 71 h 323"/>
                <a:gd name="T10" fmla="*/ 430 w 472"/>
                <a:gd name="T11" fmla="*/ 106 h 323"/>
                <a:gd name="T12" fmla="*/ 453 w 472"/>
                <a:gd name="T13" fmla="*/ 147 h 323"/>
                <a:gd name="T14" fmla="*/ 467 w 472"/>
                <a:gd name="T15" fmla="*/ 192 h 323"/>
                <a:gd name="T16" fmla="*/ 472 w 472"/>
                <a:gd name="T17" fmla="*/ 240 h 323"/>
                <a:gd name="T18" fmla="*/ 467 w 472"/>
                <a:gd name="T19" fmla="*/ 283 h 323"/>
                <a:gd name="T20" fmla="*/ 456 w 472"/>
                <a:gd name="T21" fmla="*/ 323 h 323"/>
                <a:gd name="T22" fmla="*/ 351 w 472"/>
                <a:gd name="T23" fmla="*/ 299 h 323"/>
                <a:gd name="T24" fmla="*/ 252 w 472"/>
                <a:gd name="T25" fmla="*/ 275 h 323"/>
                <a:gd name="T26" fmla="*/ 161 w 472"/>
                <a:gd name="T27" fmla="*/ 248 h 323"/>
                <a:gd name="T28" fmla="*/ 76 w 472"/>
                <a:gd name="T29" fmla="*/ 219 h 323"/>
                <a:gd name="T30" fmla="*/ 0 w 472"/>
                <a:gd name="T31" fmla="*/ 190 h 323"/>
                <a:gd name="T32" fmla="*/ 14 w 472"/>
                <a:gd name="T33" fmla="*/ 146 h 323"/>
                <a:gd name="T34" fmla="*/ 36 w 472"/>
                <a:gd name="T35" fmla="*/ 106 h 323"/>
                <a:gd name="T36" fmla="*/ 65 w 472"/>
                <a:gd name="T37" fmla="*/ 71 h 323"/>
                <a:gd name="T38" fmla="*/ 100 w 472"/>
                <a:gd name="T39" fmla="*/ 42 h 323"/>
                <a:gd name="T40" fmla="*/ 142 w 472"/>
                <a:gd name="T41" fmla="*/ 19 h 323"/>
                <a:gd name="T42" fmla="*/ 185 w 472"/>
                <a:gd name="T43" fmla="*/ 5 h 323"/>
                <a:gd name="T44" fmla="*/ 232 w 472"/>
                <a:gd name="T4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2" h="323">
                  <a:moveTo>
                    <a:pt x="232" y="0"/>
                  </a:moveTo>
                  <a:lnTo>
                    <a:pt x="280" y="5"/>
                  </a:lnTo>
                  <a:lnTo>
                    <a:pt x="327" y="19"/>
                  </a:lnTo>
                  <a:lnTo>
                    <a:pt x="366" y="42"/>
                  </a:lnTo>
                  <a:lnTo>
                    <a:pt x="402" y="71"/>
                  </a:lnTo>
                  <a:lnTo>
                    <a:pt x="430" y="106"/>
                  </a:lnTo>
                  <a:lnTo>
                    <a:pt x="453" y="147"/>
                  </a:lnTo>
                  <a:lnTo>
                    <a:pt x="467" y="192"/>
                  </a:lnTo>
                  <a:lnTo>
                    <a:pt x="472" y="240"/>
                  </a:lnTo>
                  <a:lnTo>
                    <a:pt x="467" y="283"/>
                  </a:lnTo>
                  <a:lnTo>
                    <a:pt x="456" y="323"/>
                  </a:lnTo>
                  <a:lnTo>
                    <a:pt x="351" y="299"/>
                  </a:lnTo>
                  <a:lnTo>
                    <a:pt x="252" y="275"/>
                  </a:lnTo>
                  <a:lnTo>
                    <a:pt x="161" y="248"/>
                  </a:lnTo>
                  <a:lnTo>
                    <a:pt x="76" y="219"/>
                  </a:lnTo>
                  <a:lnTo>
                    <a:pt x="0" y="190"/>
                  </a:lnTo>
                  <a:lnTo>
                    <a:pt x="14" y="146"/>
                  </a:lnTo>
                  <a:lnTo>
                    <a:pt x="36" y="106"/>
                  </a:lnTo>
                  <a:lnTo>
                    <a:pt x="65" y="71"/>
                  </a:lnTo>
                  <a:lnTo>
                    <a:pt x="100" y="42"/>
                  </a:lnTo>
                  <a:lnTo>
                    <a:pt x="142" y="19"/>
                  </a:lnTo>
                  <a:lnTo>
                    <a:pt x="185" y="5"/>
                  </a:lnTo>
                  <a:lnTo>
                    <a:pt x="232"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37" name="Freeform 15">
              <a:extLst>
                <a:ext uri="{FF2B5EF4-FFF2-40B4-BE49-F238E27FC236}">
                  <a16:creationId xmlns:a16="http://schemas.microsoft.com/office/drawing/2014/main" id="{BFE87779-A369-4C51-9731-28A673BDBA52}"/>
                </a:ext>
              </a:extLst>
            </p:cNvPr>
            <p:cNvSpPr>
              <a:spLocks noEditPoints="1"/>
            </p:cNvSpPr>
            <p:nvPr/>
          </p:nvSpPr>
          <p:spPr bwMode="auto">
            <a:xfrm>
              <a:off x="4253" y="2959"/>
              <a:ext cx="1020" cy="969"/>
            </a:xfrm>
            <a:custGeom>
              <a:avLst/>
              <a:gdLst>
                <a:gd name="T0" fmla="*/ 898 w 2039"/>
                <a:gd name="T1" fmla="*/ 588 h 1938"/>
                <a:gd name="T2" fmla="*/ 751 w 2039"/>
                <a:gd name="T3" fmla="*/ 663 h 1938"/>
                <a:gd name="T4" fmla="*/ 649 w 2039"/>
                <a:gd name="T5" fmla="*/ 791 h 1938"/>
                <a:gd name="T6" fmla="*/ 606 w 2039"/>
                <a:gd name="T7" fmla="*/ 955 h 1938"/>
                <a:gd name="T8" fmla="*/ 638 w 2039"/>
                <a:gd name="T9" fmla="*/ 1123 h 1938"/>
                <a:gd name="T10" fmla="*/ 732 w 2039"/>
                <a:gd name="T11" fmla="*/ 1257 h 1938"/>
                <a:gd name="T12" fmla="*/ 874 w 2039"/>
                <a:gd name="T13" fmla="*/ 1340 h 1938"/>
                <a:gd name="T14" fmla="*/ 1045 w 2039"/>
                <a:gd name="T15" fmla="*/ 1359 h 1938"/>
                <a:gd name="T16" fmla="*/ 1203 w 2039"/>
                <a:gd name="T17" fmla="*/ 1305 h 1938"/>
                <a:gd name="T18" fmla="*/ 1322 w 2039"/>
                <a:gd name="T19" fmla="*/ 1193 h 1938"/>
                <a:gd name="T20" fmla="*/ 1386 w 2039"/>
                <a:gd name="T21" fmla="*/ 1038 h 1938"/>
                <a:gd name="T22" fmla="*/ 1380 w 2039"/>
                <a:gd name="T23" fmla="*/ 867 h 1938"/>
                <a:gd name="T24" fmla="*/ 1305 w 2039"/>
                <a:gd name="T25" fmla="*/ 721 h 1938"/>
                <a:gd name="T26" fmla="*/ 1177 w 2039"/>
                <a:gd name="T27" fmla="*/ 617 h 1938"/>
                <a:gd name="T28" fmla="*/ 1013 w 2039"/>
                <a:gd name="T29" fmla="*/ 576 h 1938"/>
                <a:gd name="T30" fmla="*/ 1259 w 2039"/>
                <a:gd name="T31" fmla="*/ 134 h 1938"/>
                <a:gd name="T32" fmla="*/ 1262 w 2039"/>
                <a:gd name="T33" fmla="*/ 186 h 1938"/>
                <a:gd name="T34" fmla="*/ 1265 w 2039"/>
                <a:gd name="T35" fmla="*/ 260 h 1938"/>
                <a:gd name="T36" fmla="*/ 1409 w 2039"/>
                <a:gd name="T37" fmla="*/ 339 h 1938"/>
                <a:gd name="T38" fmla="*/ 1461 w 2039"/>
                <a:gd name="T39" fmla="*/ 296 h 1938"/>
                <a:gd name="T40" fmla="*/ 1515 w 2039"/>
                <a:gd name="T41" fmla="*/ 255 h 1938"/>
                <a:gd name="T42" fmla="*/ 1539 w 2039"/>
                <a:gd name="T43" fmla="*/ 236 h 1938"/>
                <a:gd name="T44" fmla="*/ 1956 w 2039"/>
                <a:gd name="T45" fmla="*/ 724 h 1938"/>
                <a:gd name="T46" fmla="*/ 1932 w 2039"/>
                <a:gd name="T47" fmla="*/ 743 h 1938"/>
                <a:gd name="T48" fmla="*/ 1876 w 2039"/>
                <a:gd name="T49" fmla="*/ 788 h 1938"/>
                <a:gd name="T50" fmla="*/ 1814 w 2039"/>
                <a:gd name="T51" fmla="*/ 837 h 1938"/>
                <a:gd name="T52" fmla="*/ 1807 w 2039"/>
                <a:gd name="T53" fmla="*/ 962 h 1938"/>
                <a:gd name="T54" fmla="*/ 1876 w 2039"/>
                <a:gd name="T55" fmla="*/ 1005 h 1938"/>
                <a:gd name="T56" fmla="*/ 1949 w 2039"/>
                <a:gd name="T57" fmla="*/ 1049 h 1938"/>
                <a:gd name="T58" fmla="*/ 1994 w 2039"/>
                <a:gd name="T59" fmla="*/ 1078 h 1938"/>
                <a:gd name="T60" fmla="*/ 1831 w 2039"/>
                <a:gd name="T61" fmla="*/ 1585 h 1938"/>
                <a:gd name="T62" fmla="*/ 1464 w 2039"/>
                <a:gd name="T63" fmla="*/ 1563 h 1938"/>
                <a:gd name="T64" fmla="*/ 1420 w 2039"/>
                <a:gd name="T65" fmla="*/ 1643 h 1938"/>
                <a:gd name="T66" fmla="*/ 1424 w 2039"/>
                <a:gd name="T67" fmla="*/ 1730 h 1938"/>
                <a:gd name="T68" fmla="*/ 1428 w 2039"/>
                <a:gd name="T69" fmla="*/ 1788 h 1938"/>
                <a:gd name="T70" fmla="*/ 909 w 2039"/>
                <a:gd name="T71" fmla="*/ 1938 h 1938"/>
                <a:gd name="T72" fmla="*/ 786 w 2039"/>
                <a:gd name="T73" fmla="*/ 1791 h 1938"/>
                <a:gd name="T74" fmla="*/ 782 w 2039"/>
                <a:gd name="T75" fmla="*/ 1722 h 1938"/>
                <a:gd name="T76" fmla="*/ 778 w 2039"/>
                <a:gd name="T77" fmla="*/ 1651 h 1938"/>
                <a:gd name="T78" fmla="*/ 641 w 2039"/>
                <a:gd name="T79" fmla="*/ 1617 h 1938"/>
                <a:gd name="T80" fmla="*/ 579 w 2039"/>
                <a:gd name="T81" fmla="*/ 1665 h 1938"/>
                <a:gd name="T82" fmla="*/ 528 w 2039"/>
                <a:gd name="T83" fmla="*/ 1707 h 1938"/>
                <a:gd name="T84" fmla="*/ 491 w 2039"/>
                <a:gd name="T85" fmla="*/ 1727 h 1938"/>
                <a:gd name="T86" fmla="*/ 448 w 2039"/>
                <a:gd name="T87" fmla="*/ 1726 h 1938"/>
                <a:gd name="T88" fmla="*/ 376 w 2039"/>
                <a:gd name="T89" fmla="*/ 1716 h 1938"/>
                <a:gd name="T90" fmla="*/ 338 w 2039"/>
                <a:gd name="T91" fmla="*/ 1710 h 1938"/>
                <a:gd name="T92" fmla="*/ 104 w 2039"/>
                <a:gd name="T93" fmla="*/ 1225 h 1938"/>
                <a:gd name="T94" fmla="*/ 139 w 2039"/>
                <a:gd name="T95" fmla="*/ 1196 h 1938"/>
                <a:gd name="T96" fmla="*/ 196 w 2039"/>
                <a:gd name="T97" fmla="*/ 1151 h 1938"/>
                <a:gd name="T98" fmla="*/ 250 w 2039"/>
                <a:gd name="T99" fmla="*/ 1108 h 1938"/>
                <a:gd name="T100" fmla="*/ 214 w 2039"/>
                <a:gd name="T101" fmla="*/ 974 h 1938"/>
                <a:gd name="T102" fmla="*/ 142 w 2039"/>
                <a:gd name="T103" fmla="*/ 939 h 1938"/>
                <a:gd name="T104" fmla="*/ 75 w 2039"/>
                <a:gd name="T105" fmla="*/ 906 h 1938"/>
                <a:gd name="T106" fmla="*/ 46 w 2039"/>
                <a:gd name="T107" fmla="*/ 891 h 1938"/>
                <a:gd name="T108" fmla="*/ 182 w 2039"/>
                <a:gd name="T109" fmla="*/ 368 h 1938"/>
                <a:gd name="T110" fmla="*/ 368 w 2039"/>
                <a:gd name="T111" fmla="*/ 336 h 1938"/>
                <a:gd name="T112" fmla="*/ 427 w 2039"/>
                <a:gd name="T113" fmla="*/ 365 h 1938"/>
                <a:gd name="T114" fmla="*/ 498 w 2039"/>
                <a:gd name="T115" fmla="*/ 398 h 1938"/>
                <a:gd name="T116" fmla="*/ 627 w 2039"/>
                <a:gd name="T117" fmla="*/ 339 h 1938"/>
                <a:gd name="T118" fmla="*/ 622 w 2039"/>
                <a:gd name="T119" fmla="*/ 258 h 1938"/>
                <a:gd name="T120" fmla="*/ 619 w 2039"/>
                <a:gd name="T121" fmla="*/ 177 h 1938"/>
                <a:gd name="T122" fmla="*/ 617 w 2039"/>
                <a:gd name="T123" fmla="*/ 140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39" h="1938">
                  <a:moveTo>
                    <a:pt x="1013" y="576"/>
                  </a:moveTo>
                  <a:lnTo>
                    <a:pt x="954" y="579"/>
                  </a:lnTo>
                  <a:lnTo>
                    <a:pt x="898" y="588"/>
                  </a:lnTo>
                  <a:lnTo>
                    <a:pt x="845" y="607"/>
                  </a:lnTo>
                  <a:lnTo>
                    <a:pt x="796" y="631"/>
                  </a:lnTo>
                  <a:lnTo>
                    <a:pt x="751" y="663"/>
                  </a:lnTo>
                  <a:lnTo>
                    <a:pt x="711" y="702"/>
                  </a:lnTo>
                  <a:lnTo>
                    <a:pt x="676" y="743"/>
                  </a:lnTo>
                  <a:lnTo>
                    <a:pt x="649" y="791"/>
                  </a:lnTo>
                  <a:lnTo>
                    <a:pt x="627" y="842"/>
                  </a:lnTo>
                  <a:lnTo>
                    <a:pt x="613" y="898"/>
                  </a:lnTo>
                  <a:lnTo>
                    <a:pt x="606" y="955"/>
                  </a:lnTo>
                  <a:lnTo>
                    <a:pt x="609" y="1014"/>
                  </a:lnTo>
                  <a:lnTo>
                    <a:pt x="620" y="1070"/>
                  </a:lnTo>
                  <a:lnTo>
                    <a:pt x="638" y="1123"/>
                  </a:lnTo>
                  <a:lnTo>
                    <a:pt x="664" y="1171"/>
                  </a:lnTo>
                  <a:lnTo>
                    <a:pt x="695" y="1215"/>
                  </a:lnTo>
                  <a:lnTo>
                    <a:pt x="732" y="1257"/>
                  </a:lnTo>
                  <a:lnTo>
                    <a:pt x="775" y="1290"/>
                  </a:lnTo>
                  <a:lnTo>
                    <a:pt x="823" y="1319"/>
                  </a:lnTo>
                  <a:lnTo>
                    <a:pt x="874" y="1340"/>
                  </a:lnTo>
                  <a:lnTo>
                    <a:pt x="928" y="1354"/>
                  </a:lnTo>
                  <a:lnTo>
                    <a:pt x="987" y="1360"/>
                  </a:lnTo>
                  <a:lnTo>
                    <a:pt x="1045" y="1359"/>
                  </a:lnTo>
                  <a:lnTo>
                    <a:pt x="1101" y="1348"/>
                  </a:lnTo>
                  <a:lnTo>
                    <a:pt x="1153" y="1330"/>
                  </a:lnTo>
                  <a:lnTo>
                    <a:pt x="1203" y="1305"/>
                  </a:lnTo>
                  <a:lnTo>
                    <a:pt x="1247" y="1273"/>
                  </a:lnTo>
                  <a:lnTo>
                    <a:pt x="1287" y="1236"/>
                  </a:lnTo>
                  <a:lnTo>
                    <a:pt x="1322" y="1193"/>
                  </a:lnTo>
                  <a:lnTo>
                    <a:pt x="1350" y="1145"/>
                  </a:lnTo>
                  <a:lnTo>
                    <a:pt x="1372" y="1094"/>
                  </a:lnTo>
                  <a:lnTo>
                    <a:pt x="1386" y="1038"/>
                  </a:lnTo>
                  <a:lnTo>
                    <a:pt x="1393" y="981"/>
                  </a:lnTo>
                  <a:lnTo>
                    <a:pt x="1389" y="923"/>
                  </a:lnTo>
                  <a:lnTo>
                    <a:pt x="1380" y="867"/>
                  </a:lnTo>
                  <a:lnTo>
                    <a:pt x="1361" y="815"/>
                  </a:lnTo>
                  <a:lnTo>
                    <a:pt x="1335" y="765"/>
                  </a:lnTo>
                  <a:lnTo>
                    <a:pt x="1305" y="721"/>
                  </a:lnTo>
                  <a:lnTo>
                    <a:pt x="1267" y="681"/>
                  </a:lnTo>
                  <a:lnTo>
                    <a:pt x="1223" y="646"/>
                  </a:lnTo>
                  <a:lnTo>
                    <a:pt x="1177" y="617"/>
                  </a:lnTo>
                  <a:lnTo>
                    <a:pt x="1125" y="596"/>
                  </a:lnTo>
                  <a:lnTo>
                    <a:pt x="1070" y="582"/>
                  </a:lnTo>
                  <a:lnTo>
                    <a:pt x="1013" y="576"/>
                  </a:lnTo>
                  <a:close/>
                  <a:moveTo>
                    <a:pt x="1137" y="0"/>
                  </a:moveTo>
                  <a:lnTo>
                    <a:pt x="1259" y="129"/>
                  </a:lnTo>
                  <a:lnTo>
                    <a:pt x="1259" y="134"/>
                  </a:lnTo>
                  <a:lnTo>
                    <a:pt x="1260" y="146"/>
                  </a:lnTo>
                  <a:lnTo>
                    <a:pt x="1260" y="164"/>
                  </a:lnTo>
                  <a:lnTo>
                    <a:pt x="1262" y="186"/>
                  </a:lnTo>
                  <a:lnTo>
                    <a:pt x="1263" y="210"/>
                  </a:lnTo>
                  <a:lnTo>
                    <a:pt x="1263" y="236"/>
                  </a:lnTo>
                  <a:lnTo>
                    <a:pt x="1265" y="260"/>
                  </a:lnTo>
                  <a:lnTo>
                    <a:pt x="1267" y="280"/>
                  </a:lnTo>
                  <a:lnTo>
                    <a:pt x="1340" y="308"/>
                  </a:lnTo>
                  <a:lnTo>
                    <a:pt x="1409" y="339"/>
                  </a:lnTo>
                  <a:lnTo>
                    <a:pt x="1424" y="327"/>
                  </a:lnTo>
                  <a:lnTo>
                    <a:pt x="1442" y="312"/>
                  </a:lnTo>
                  <a:lnTo>
                    <a:pt x="1461" y="296"/>
                  </a:lnTo>
                  <a:lnTo>
                    <a:pt x="1480" y="282"/>
                  </a:lnTo>
                  <a:lnTo>
                    <a:pt x="1499" y="268"/>
                  </a:lnTo>
                  <a:lnTo>
                    <a:pt x="1515" y="255"/>
                  </a:lnTo>
                  <a:lnTo>
                    <a:pt x="1528" y="244"/>
                  </a:lnTo>
                  <a:lnTo>
                    <a:pt x="1536" y="237"/>
                  </a:lnTo>
                  <a:lnTo>
                    <a:pt x="1539" y="236"/>
                  </a:lnTo>
                  <a:lnTo>
                    <a:pt x="1716" y="241"/>
                  </a:lnTo>
                  <a:lnTo>
                    <a:pt x="1962" y="545"/>
                  </a:lnTo>
                  <a:lnTo>
                    <a:pt x="1956" y="724"/>
                  </a:lnTo>
                  <a:lnTo>
                    <a:pt x="1953" y="725"/>
                  </a:lnTo>
                  <a:lnTo>
                    <a:pt x="1945" y="732"/>
                  </a:lnTo>
                  <a:lnTo>
                    <a:pt x="1932" y="743"/>
                  </a:lnTo>
                  <a:lnTo>
                    <a:pt x="1916" y="756"/>
                  </a:lnTo>
                  <a:lnTo>
                    <a:pt x="1897" y="772"/>
                  </a:lnTo>
                  <a:lnTo>
                    <a:pt x="1876" y="788"/>
                  </a:lnTo>
                  <a:lnTo>
                    <a:pt x="1855" y="804"/>
                  </a:lnTo>
                  <a:lnTo>
                    <a:pt x="1834" y="821"/>
                  </a:lnTo>
                  <a:lnTo>
                    <a:pt x="1814" y="837"/>
                  </a:lnTo>
                  <a:lnTo>
                    <a:pt x="1798" y="850"/>
                  </a:lnTo>
                  <a:lnTo>
                    <a:pt x="1804" y="906"/>
                  </a:lnTo>
                  <a:lnTo>
                    <a:pt x="1807" y="962"/>
                  </a:lnTo>
                  <a:lnTo>
                    <a:pt x="1828" y="974"/>
                  </a:lnTo>
                  <a:lnTo>
                    <a:pt x="1852" y="989"/>
                  </a:lnTo>
                  <a:lnTo>
                    <a:pt x="1876" y="1005"/>
                  </a:lnTo>
                  <a:lnTo>
                    <a:pt x="1901" y="1021"/>
                  </a:lnTo>
                  <a:lnTo>
                    <a:pt x="1927" y="1037"/>
                  </a:lnTo>
                  <a:lnTo>
                    <a:pt x="1949" y="1049"/>
                  </a:lnTo>
                  <a:lnTo>
                    <a:pt x="1968" y="1062"/>
                  </a:lnTo>
                  <a:lnTo>
                    <a:pt x="1984" y="1072"/>
                  </a:lnTo>
                  <a:lnTo>
                    <a:pt x="1994" y="1078"/>
                  </a:lnTo>
                  <a:lnTo>
                    <a:pt x="1999" y="1081"/>
                  </a:lnTo>
                  <a:lnTo>
                    <a:pt x="2039" y="1253"/>
                  </a:lnTo>
                  <a:lnTo>
                    <a:pt x="1831" y="1585"/>
                  </a:lnTo>
                  <a:lnTo>
                    <a:pt x="1657" y="1625"/>
                  </a:lnTo>
                  <a:lnTo>
                    <a:pt x="1509" y="1533"/>
                  </a:lnTo>
                  <a:lnTo>
                    <a:pt x="1464" y="1563"/>
                  </a:lnTo>
                  <a:lnTo>
                    <a:pt x="1417" y="1590"/>
                  </a:lnTo>
                  <a:lnTo>
                    <a:pt x="1418" y="1614"/>
                  </a:lnTo>
                  <a:lnTo>
                    <a:pt x="1420" y="1643"/>
                  </a:lnTo>
                  <a:lnTo>
                    <a:pt x="1421" y="1673"/>
                  </a:lnTo>
                  <a:lnTo>
                    <a:pt x="1423" y="1702"/>
                  </a:lnTo>
                  <a:lnTo>
                    <a:pt x="1424" y="1730"/>
                  </a:lnTo>
                  <a:lnTo>
                    <a:pt x="1426" y="1756"/>
                  </a:lnTo>
                  <a:lnTo>
                    <a:pt x="1426" y="1775"/>
                  </a:lnTo>
                  <a:lnTo>
                    <a:pt x="1428" y="1788"/>
                  </a:lnTo>
                  <a:lnTo>
                    <a:pt x="1428" y="1793"/>
                  </a:lnTo>
                  <a:lnTo>
                    <a:pt x="1298" y="1915"/>
                  </a:lnTo>
                  <a:lnTo>
                    <a:pt x="909" y="1938"/>
                  </a:lnTo>
                  <a:lnTo>
                    <a:pt x="788" y="1807"/>
                  </a:lnTo>
                  <a:lnTo>
                    <a:pt x="786" y="1804"/>
                  </a:lnTo>
                  <a:lnTo>
                    <a:pt x="786" y="1791"/>
                  </a:lnTo>
                  <a:lnTo>
                    <a:pt x="785" y="1772"/>
                  </a:lnTo>
                  <a:lnTo>
                    <a:pt x="783" y="1748"/>
                  </a:lnTo>
                  <a:lnTo>
                    <a:pt x="782" y="1722"/>
                  </a:lnTo>
                  <a:lnTo>
                    <a:pt x="780" y="1697"/>
                  </a:lnTo>
                  <a:lnTo>
                    <a:pt x="780" y="1671"/>
                  </a:lnTo>
                  <a:lnTo>
                    <a:pt x="778" y="1651"/>
                  </a:lnTo>
                  <a:lnTo>
                    <a:pt x="716" y="1628"/>
                  </a:lnTo>
                  <a:lnTo>
                    <a:pt x="657" y="1603"/>
                  </a:lnTo>
                  <a:lnTo>
                    <a:pt x="641" y="1617"/>
                  </a:lnTo>
                  <a:lnTo>
                    <a:pt x="620" y="1633"/>
                  </a:lnTo>
                  <a:lnTo>
                    <a:pt x="600" y="1649"/>
                  </a:lnTo>
                  <a:lnTo>
                    <a:pt x="579" y="1665"/>
                  </a:lnTo>
                  <a:lnTo>
                    <a:pt x="560" y="1681"/>
                  </a:lnTo>
                  <a:lnTo>
                    <a:pt x="542" y="1695"/>
                  </a:lnTo>
                  <a:lnTo>
                    <a:pt x="528" y="1707"/>
                  </a:lnTo>
                  <a:lnTo>
                    <a:pt x="520" y="1713"/>
                  </a:lnTo>
                  <a:lnTo>
                    <a:pt x="515" y="1716"/>
                  </a:lnTo>
                  <a:lnTo>
                    <a:pt x="491" y="1727"/>
                  </a:lnTo>
                  <a:lnTo>
                    <a:pt x="485" y="1729"/>
                  </a:lnTo>
                  <a:lnTo>
                    <a:pt x="469" y="1727"/>
                  </a:lnTo>
                  <a:lnTo>
                    <a:pt x="448" y="1726"/>
                  </a:lnTo>
                  <a:lnTo>
                    <a:pt x="424" y="1722"/>
                  </a:lnTo>
                  <a:lnTo>
                    <a:pt x="399" y="1719"/>
                  </a:lnTo>
                  <a:lnTo>
                    <a:pt x="376" y="1716"/>
                  </a:lnTo>
                  <a:lnTo>
                    <a:pt x="356" y="1713"/>
                  </a:lnTo>
                  <a:lnTo>
                    <a:pt x="343" y="1711"/>
                  </a:lnTo>
                  <a:lnTo>
                    <a:pt x="338" y="1710"/>
                  </a:lnTo>
                  <a:lnTo>
                    <a:pt x="96" y="1403"/>
                  </a:lnTo>
                  <a:lnTo>
                    <a:pt x="100" y="1226"/>
                  </a:lnTo>
                  <a:lnTo>
                    <a:pt x="104" y="1225"/>
                  </a:lnTo>
                  <a:lnTo>
                    <a:pt x="112" y="1218"/>
                  </a:lnTo>
                  <a:lnTo>
                    <a:pt x="124" y="1209"/>
                  </a:lnTo>
                  <a:lnTo>
                    <a:pt x="139" y="1196"/>
                  </a:lnTo>
                  <a:lnTo>
                    <a:pt x="156" y="1182"/>
                  </a:lnTo>
                  <a:lnTo>
                    <a:pt x="175" y="1166"/>
                  </a:lnTo>
                  <a:lnTo>
                    <a:pt x="196" y="1151"/>
                  </a:lnTo>
                  <a:lnTo>
                    <a:pt x="215" y="1135"/>
                  </a:lnTo>
                  <a:lnTo>
                    <a:pt x="234" y="1121"/>
                  </a:lnTo>
                  <a:lnTo>
                    <a:pt x="250" y="1108"/>
                  </a:lnTo>
                  <a:lnTo>
                    <a:pt x="239" y="1048"/>
                  </a:lnTo>
                  <a:lnTo>
                    <a:pt x="234" y="984"/>
                  </a:lnTo>
                  <a:lnTo>
                    <a:pt x="214" y="974"/>
                  </a:lnTo>
                  <a:lnTo>
                    <a:pt x="191" y="963"/>
                  </a:lnTo>
                  <a:lnTo>
                    <a:pt x="166" y="950"/>
                  </a:lnTo>
                  <a:lnTo>
                    <a:pt x="142" y="939"/>
                  </a:lnTo>
                  <a:lnTo>
                    <a:pt x="116" y="926"/>
                  </a:lnTo>
                  <a:lnTo>
                    <a:pt x="94" y="915"/>
                  </a:lnTo>
                  <a:lnTo>
                    <a:pt x="75" y="906"/>
                  </a:lnTo>
                  <a:lnTo>
                    <a:pt x="61" y="899"/>
                  </a:lnTo>
                  <a:lnTo>
                    <a:pt x="51" y="893"/>
                  </a:lnTo>
                  <a:lnTo>
                    <a:pt x="46" y="891"/>
                  </a:lnTo>
                  <a:lnTo>
                    <a:pt x="0" y="741"/>
                  </a:lnTo>
                  <a:lnTo>
                    <a:pt x="6" y="718"/>
                  </a:lnTo>
                  <a:lnTo>
                    <a:pt x="182" y="368"/>
                  </a:lnTo>
                  <a:lnTo>
                    <a:pt x="354" y="328"/>
                  </a:lnTo>
                  <a:lnTo>
                    <a:pt x="359" y="330"/>
                  </a:lnTo>
                  <a:lnTo>
                    <a:pt x="368" y="336"/>
                  </a:lnTo>
                  <a:lnTo>
                    <a:pt x="384" y="343"/>
                  </a:lnTo>
                  <a:lnTo>
                    <a:pt x="405" y="354"/>
                  </a:lnTo>
                  <a:lnTo>
                    <a:pt x="427" y="365"/>
                  </a:lnTo>
                  <a:lnTo>
                    <a:pt x="451" y="376"/>
                  </a:lnTo>
                  <a:lnTo>
                    <a:pt x="475" y="389"/>
                  </a:lnTo>
                  <a:lnTo>
                    <a:pt x="498" y="398"/>
                  </a:lnTo>
                  <a:lnTo>
                    <a:pt x="517" y="410"/>
                  </a:lnTo>
                  <a:lnTo>
                    <a:pt x="569" y="371"/>
                  </a:lnTo>
                  <a:lnTo>
                    <a:pt x="627" y="339"/>
                  </a:lnTo>
                  <a:lnTo>
                    <a:pt x="625" y="316"/>
                  </a:lnTo>
                  <a:lnTo>
                    <a:pt x="624" y="287"/>
                  </a:lnTo>
                  <a:lnTo>
                    <a:pt x="622" y="258"/>
                  </a:lnTo>
                  <a:lnTo>
                    <a:pt x="622" y="229"/>
                  </a:lnTo>
                  <a:lnTo>
                    <a:pt x="620" y="202"/>
                  </a:lnTo>
                  <a:lnTo>
                    <a:pt x="619" y="177"/>
                  </a:lnTo>
                  <a:lnTo>
                    <a:pt x="617" y="158"/>
                  </a:lnTo>
                  <a:lnTo>
                    <a:pt x="617" y="145"/>
                  </a:lnTo>
                  <a:lnTo>
                    <a:pt x="617" y="140"/>
                  </a:lnTo>
                  <a:lnTo>
                    <a:pt x="747" y="19"/>
                  </a:lnTo>
                  <a:lnTo>
                    <a:pt x="1137"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38" name="Freeform 16">
              <a:extLst>
                <a:ext uri="{FF2B5EF4-FFF2-40B4-BE49-F238E27FC236}">
                  <a16:creationId xmlns:a16="http://schemas.microsoft.com/office/drawing/2014/main" id="{B09884A0-55A7-4850-AA02-B1D56D0230C0}"/>
                </a:ext>
              </a:extLst>
            </p:cNvPr>
            <p:cNvSpPr>
              <a:spLocks/>
            </p:cNvSpPr>
            <p:nvPr/>
          </p:nvSpPr>
          <p:spPr bwMode="auto">
            <a:xfrm>
              <a:off x="4444" y="2444"/>
              <a:ext cx="1097" cy="874"/>
            </a:xfrm>
            <a:custGeom>
              <a:avLst/>
              <a:gdLst>
                <a:gd name="T0" fmla="*/ 1355 w 2194"/>
                <a:gd name="T1" fmla="*/ 139 h 1749"/>
                <a:gd name="T2" fmla="*/ 1355 w 2194"/>
                <a:gd name="T3" fmla="*/ 157 h 1749"/>
                <a:gd name="T4" fmla="*/ 1358 w 2194"/>
                <a:gd name="T5" fmla="*/ 200 h 1749"/>
                <a:gd name="T6" fmla="*/ 1359 w 2194"/>
                <a:gd name="T7" fmla="*/ 254 h 1749"/>
                <a:gd name="T8" fmla="*/ 1363 w 2194"/>
                <a:gd name="T9" fmla="*/ 302 h 1749"/>
                <a:gd name="T10" fmla="*/ 1516 w 2194"/>
                <a:gd name="T11" fmla="*/ 366 h 1749"/>
                <a:gd name="T12" fmla="*/ 1552 w 2194"/>
                <a:gd name="T13" fmla="*/ 335 h 1749"/>
                <a:gd name="T14" fmla="*/ 1594 w 2194"/>
                <a:gd name="T15" fmla="*/ 303 h 1749"/>
                <a:gd name="T16" fmla="*/ 1631 w 2194"/>
                <a:gd name="T17" fmla="*/ 273 h 1749"/>
                <a:gd name="T18" fmla="*/ 1653 w 2194"/>
                <a:gd name="T19" fmla="*/ 255 h 1749"/>
                <a:gd name="T20" fmla="*/ 1847 w 2194"/>
                <a:gd name="T21" fmla="*/ 259 h 1749"/>
                <a:gd name="T22" fmla="*/ 2104 w 2194"/>
                <a:gd name="T23" fmla="*/ 779 h 1749"/>
                <a:gd name="T24" fmla="*/ 2092 w 2194"/>
                <a:gd name="T25" fmla="*/ 788 h 1749"/>
                <a:gd name="T26" fmla="*/ 2061 w 2194"/>
                <a:gd name="T27" fmla="*/ 814 h 1749"/>
                <a:gd name="T28" fmla="*/ 2018 w 2194"/>
                <a:gd name="T29" fmla="*/ 847 h 1749"/>
                <a:gd name="T30" fmla="*/ 1974 w 2194"/>
                <a:gd name="T31" fmla="*/ 884 h 1749"/>
                <a:gd name="T32" fmla="*/ 1934 w 2194"/>
                <a:gd name="T33" fmla="*/ 914 h 1749"/>
                <a:gd name="T34" fmla="*/ 1943 w 2194"/>
                <a:gd name="T35" fmla="*/ 1034 h 1749"/>
                <a:gd name="T36" fmla="*/ 1986 w 2194"/>
                <a:gd name="T37" fmla="*/ 1061 h 1749"/>
                <a:gd name="T38" fmla="*/ 2036 w 2194"/>
                <a:gd name="T39" fmla="*/ 1091 h 1749"/>
                <a:gd name="T40" fmla="*/ 2084 w 2194"/>
                <a:gd name="T41" fmla="*/ 1122 h 1749"/>
                <a:gd name="T42" fmla="*/ 2123 w 2194"/>
                <a:gd name="T43" fmla="*/ 1146 h 1749"/>
                <a:gd name="T44" fmla="*/ 2146 w 2194"/>
                <a:gd name="T45" fmla="*/ 1160 h 1749"/>
                <a:gd name="T46" fmla="*/ 2194 w 2194"/>
                <a:gd name="T47" fmla="*/ 1350 h 1749"/>
                <a:gd name="T48" fmla="*/ 1784 w 2194"/>
                <a:gd name="T49" fmla="*/ 1749 h 1749"/>
                <a:gd name="T50" fmla="*/ 1771 w 2194"/>
                <a:gd name="T51" fmla="*/ 1741 h 1749"/>
                <a:gd name="T52" fmla="*/ 1739 w 2194"/>
                <a:gd name="T53" fmla="*/ 1720 h 1749"/>
                <a:gd name="T54" fmla="*/ 1694 w 2194"/>
                <a:gd name="T55" fmla="*/ 1693 h 1749"/>
                <a:gd name="T56" fmla="*/ 1701 w 2194"/>
                <a:gd name="T57" fmla="*/ 1536 h 1749"/>
                <a:gd name="T58" fmla="*/ 1453 w 2194"/>
                <a:gd name="T59" fmla="*/ 1229 h 1749"/>
                <a:gd name="T60" fmla="*/ 1492 w 2194"/>
                <a:gd name="T61" fmla="*/ 1115 h 1749"/>
                <a:gd name="T62" fmla="*/ 1495 w 2194"/>
                <a:gd name="T63" fmla="*/ 992 h 1749"/>
                <a:gd name="T64" fmla="*/ 1465 w 2194"/>
                <a:gd name="T65" fmla="*/ 876 h 1749"/>
                <a:gd name="T66" fmla="*/ 1402 w 2194"/>
                <a:gd name="T67" fmla="*/ 774 h 1749"/>
                <a:gd name="T68" fmla="*/ 1316 w 2194"/>
                <a:gd name="T69" fmla="*/ 694 h 1749"/>
                <a:gd name="T70" fmla="*/ 1211 w 2194"/>
                <a:gd name="T71" fmla="*/ 640 h 1749"/>
                <a:gd name="T72" fmla="*/ 1088 w 2194"/>
                <a:gd name="T73" fmla="*/ 619 h 1749"/>
                <a:gd name="T74" fmla="*/ 964 w 2194"/>
                <a:gd name="T75" fmla="*/ 634 h 1749"/>
                <a:gd name="T76" fmla="*/ 854 w 2194"/>
                <a:gd name="T77" fmla="*/ 683 h 1749"/>
                <a:gd name="T78" fmla="*/ 763 w 2194"/>
                <a:gd name="T79" fmla="*/ 760 h 1749"/>
                <a:gd name="T80" fmla="*/ 696 w 2194"/>
                <a:gd name="T81" fmla="*/ 860 h 1749"/>
                <a:gd name="T82" fmla="*/ 361 w 2194"/>
                <a:gd name="T83" fmla="*/ 932 h 1749"/>
                <a:gd name="T84" fmla="*/ 286 w 2194"/>
                <a:gd name="T85" fmla="*/ 964 h 1749"/>
                <a:gd name="T86" fmla="*/ 180 w 2194"/>
                <a:gd name="T87" fmla="*/ 1024 h 1749"/>
                <a:gd name="T88" fmla="*/ 128 w 2194"/>
                <a:gd name="T89" fmla="*/ 997 h 1749"/>
                <a:gd name="T90" fmla="*/ 82 w 2194"/>
                <a:gd name="T91" fmla="*/ 975 h 1749"/>
                <a:gd name="T92" fmla="*/ 54 w 2194"/>
                <a:gd name="T93" fmla="*/ 961 h 1749"/>
                <a:gd name="T94" fmla="*/ 0 w 2194"/>
                <a:gd name="T95" fmla="*/ 798 h 1749"/>
                <a:gd name="T96" fmla="*/ 195 w 2194"/>
                <a:gd name="T97" fmla="*/ 396 h 1749"/>
                <a:gd name="T98" fmla="*/ 386 w 2194"/>
                <a:gd name="T99" fmla="*/ 354 h 1749"/>
                <a:gd name="T100" fmla="*/ 409 w 2194"/>
                <a:gd name="T101" fmla="*/ 367 h 1749"/>
                <a:gd name="T102" fmla="*/ 447 w 2194"/>
                <a:gd name="T103" fmla="*/ 386 h 1749"/>
                <a:gd name="T104" fmla="*/ 493 w 2194"/>
                <a:gd name="T105" fmla="*/ 409 h 1749"/>
                <a:gd name="T106" fmla="*/ 538 w 2194"/>
                <a:gd name="T107" fmla="*/ 431 h 1749"/>
                <a:gd name="T108" fmla="*/ 614 w 2194"/>
                <a:gd name="T109" fmla="*/ 401 h 1749"/>
                <a:gd name="T110" fmla="*/ 673 w 2194"/>
                <a:gd name="T111" fmla="*/ 338 h 1749"/>
                <a:gd name="T112" fmla="*/ 670 w 2194"/>
                <a:gd name="T113" fmla="*/ 278 h 1749"/>
                <a:gd name="T114" fmla="*/ 667 w 2194"/>
                <a:gd name="T115" fmla="*/ 217 h 1749"/>
                <a:gd name="T116" fmla="*/ 665 w 2194"/>
                <a:gd name="T117" fmla="*/ 169 h 1749"/>
                <a:gd name="T118" fmla="*/ 664 w 2194"/>
                <a:gd name="T119" fmla="*/ 150 h 1749"/>
                <a:gd name="T120" fmla="*/ 1224 w 2194"/>
                <a:gd name="T121" fmla="*/ 0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94" h="1749">
                  <a:moveTo>
                    <a:pt x="1224" y="0"/>
                  </a:moveTo>
                  <a:lnTo>
                    <a:pt x="1355" y="139"/>
                  </a:lnTo>
                  <a:lnTo>
                    <a:pt x="1355" y="144"/>
                  </a:lnTo>
                  <a:lnTo>
                    <a:pt x="1355" y="157"/>
                  </a:lnTo>
                  <a:lnTo>
                    <a:pt x="1356" y="176"/>
                  </a:lnTo>
                  <a:lnTo>
                    <a:pt x="1358" y="200"/>
                  </a:lnTo>
                  <a:lnTo>
                    <a:pt x="1358" y="227"/>
                  </a:lnTo>
                  <a:lnTo>
                    <a:pt x="1359" y="254"/>
                  </a:lnTo>
                  <a:lnTo>
                    <a:pt x="1361" y="279"/>
                  </a:lnTo>
                  <a:lnTo>
                    <a:pt x="1363" y="302"/>
                  </a:lnTo>
                  <a:lnTo>
                    <a:pt x="1441" y="330"/>
                  </a:lnTo>
                  <a:lnTo>
                    <a:pt x="1516" y="366"/>
                  </a:lnTo>
                  <a:lnTo>
                    <a:pt x="1533" y="351"/>
                  </a:lnTo>
                  <a:lnTo>
                    <a:pt x="1552" y="335"/>
                  </a:lnTo>
                  <a:lnTo>
                    <a:pt x="1573" y="319"/>
                  </a:lnTo>
                  <a:lnTo>
                    <a:pt x="1594" y="303"/>
                  </a:lnTo>
                  <a:lnTo>
                    <a:pt x="1613" y="287"/>
                  </a:lnTo>
                  <a:lnTo>
                    <a:pt x="1631" y="273"/>
                  </a:lnTo>
                  <a:lnTo>
                    <a:pt x="1643" y="262"/>
                  </a:lnTo>
                  <a:lnTo>
                    <a:pt x="1653" y="255"/>
                  </a:lnTo>
                  <a:lnTo>
                    <a:pt x="1656" y="252"/>
                  </a:lnTo>
                  <a:lnTo>
                    <a:pt x="1847" y="259"/>
                  </a:lnTo>
                  <a:lnTo>
                    <a:pt x="2111" y="587"/>
                  </a:lnTo>
                  <a:lnTo>
                    <a:pt x="2104" y="779"/>
                  </a:lnTo>
                  <a:lnTo>
                    <a:pt x="2101" y="780"/>
                  </a:lnTo>
                  <a:lnTo>
                    <a:pt x="2092" y="788"/>
                  </a:lnTo>
                  <a:lnTo>
                    <a:pt x="2079" y="799"/>
                  </a:lnTo>
                  <a:lnTo>
                    <a:pt x="2061" y="814"/>
                  </a:lnTo>
                  <a:lnTo>
                    <a:pt x="2041" y="830"/>
                  </a:lnTo>
                  <a:lnTo>
                    <a:pt x="2018" y="847"/>
                  </a:lnTo>
                  <a:lnTo>
                    <a:pt x="1996" y="865"/>
                  </a:lnTo>
                  <a:lnTo>
                    <a:pt x="1974" y="884"/>
                  </a:lnTo>
                  <a:lnTo>
                    <a:pt x="1951" y="900"/>
                  </a:lnTo>
                  <a:lnTo>
                    <a:pt x="1934" y="914"/>
                  </a:lnTo>
                  <a:lnTo>
                    <a:pt x="1942" y="975"/>
                  </a:lnTo>
                  <a:lnTo>
                    <a:pt x="1943" y="1034"/>
                  </a:lnTo>
                  <a:lnTo>
                    <a:pt x="1964" y="1047"/>
                  </a:lnTo>
                  <a:lnTo>
                    <a:pt x="1986" y="1061"/>
                  </a:lnTo>
                  <a:lnTo>
                    <a:pt x="2012" y="1077"/>
                  </a:lnTo>
                  <a:lnTo>
                    <a:pt x="2036" y="1091"/>
                  </a:lnTo>
                  <a:lnTo>
                    <a:pt x="2061" y="1107"/>
                  </a:lnTo>
                  <a:lnTo>
                    <a:pt x="2084" y="1122"/>
                  </a:lnTo>
                  <a:lnTo>
                    <a:pt x="2106" y="1134"/>
                  </a:lnTo>
                  <a:lnTo>
                    <a:pt x="2123" y="1146"/>
                  </a:lnTo>
                  <a:lnTo>
                    <a:pt x="2138" y="1155"/>
                  </a:lnTo>
                  <a:lnTo>
                    <a:pt x="2146" y="1160"/>
                  </a:lnTo>
                  <a:lnTo>
                    <a:pt x="2149" y="1162"/>
                  </a:lnTo>
                  <a:lnTo>
                    <a:pt x="2194" y="1350"/>
                  </a:lnTo>
                  <a:lnTo>
                    <a:pt x="1970" y="1705"/>
                  </a:lnTo>
                  <a:lnTo>
                    <a:pt x="1784" y="1749"/>
                  </a:lnTo>
                  <a:lnTo>
                    <a:pt x="1780" y="1747"/>
                  </a:lnTo>
                  <a:lnTo>
                    <a:pt x="1771" y="1741"/>
                  </a:lnTo>
                  <a:lnTo>
                    <a:pt x="1757" y="1731"/>
                  </a:lnTo>
                  <a:lnTo>
                    <a:pt x="1739" y="1720"/>
                  </a:lnTo>
                  <a:lnTo>
                    <a:pt x="1717" y="1707"/>
                  </a:lnTo>
                  <a:lnTo>
                    <a:pt x="1694" y="1693"/>
                  </a:lnTo>
                  <a:lnTo>
                    <a:pt x="1699" y="1581"/>
                  </a:lnTo>
                  <a:lnTo>
                    <a:pt x="1701" y="1536"/>
                  </a:lnTo>
                  <a:lnTo>
                    <a:pt x="1672" y="1503"/>
                  </a:lnTo>
                  <a:lnTo>
                    <a:pt x="1453" y="1229"/>
                  </a:lnTo>
                  <a:lnTo>
                    <a:pt x="1476" y="1174"/>
                  </a:lnTo>
                  <a:lnTo>
                    <a:pt x="1492" y="1115"/>
                  </a:lnTo>
                  <a:lnTo>
                    <a:pt x="1498" y="1055"/>
                  </a:lnTo>
                  <a:lnTo>
                    <a:pt x="1495" y="992"/>
                  </a:lnTo>
                  <a:lnTo>
                    <a:pt x="1484" y="932"/>
                  </a:lnTo>
                  <a:lnTo>
                    <a:pt x="1465" y="876"/>
                  </a:lnTo>
                  <a:lnTo>
                    <a:pt x="1438" y="822"/>
                  </a:lnTo>
                  <a:lnTo>
                    <a:pt x="1402" y="774"/>
                  </a:lnTo>
                  <a:lnTo>
                    <a:pt x="1363" y="731"/>
                  </a:lnTo>
                  <a:lnTo>
                    <a:pt x="1316" y="694"/>
                  </a:lnTo>
                  <a:lnTo>
                    <a:pt x="1265" y="664"/>
                  </a:lnTo>
                  <a:lnTo>
                    <a:pt x="1211" y="640"/>
                  </a:lnTo>
                  <a:lnTo>
                    <a:pt x="1150" y="626"/>
                  </a:lnTo>
                  <a:lnTo>
                    <a:pt x="1088" y="619"/>
                  </a:lnTo>
                  <a:lnTo>
                    <a:pt x="1026" y="622"/>
                  </a:lnTo>
                  <a:lnTo>
                    <a:pt x="964" y="634"/>
                  </a:lnTo>
                  <a:lnTo>
                    <a:pt x="906" y="654"/>
                  </a:lnTo>
                  <a:lnTo>
                    <a:pt x="854" y="683"/>
                  </a:lnTo>
                  <a:lnTo>
                    <a:pt x="806" y="718"/>
                  </a:lnTo>
                  <a:lnTo>
                    <a:pt x="763" y="760"/>
                  </a:lnTo>
                  <a:lnTo>
                    <a:pt x="726" y="807"/>
                  </a:lnTo>
                  <a:lnTo>
                    <a:pt x="696" y="860"/>
                  </a:lnTo>
                  <a:lnTo>
                    <a:pt x="673" y="917"/>
                  </a:lnTo>
                  <a:lnTo>
                    <a:pt x="361" y="932"/>
                  </a:lnTo>
                  <a:lnTo>
                    <a:pt x="318" y="935"/>
                  </a:lnTo>
                  <a:lnTo>
                    <a:pt x="286" y="964"/>
                  </a:lnTo>
                  <a:lnTo>
                    <a:pt x="208" y="1037"/>
                  </a:lnTo>
                  <a:lnTo>
                    <a:pt x="180" y="1024"/>
                  </a:lnTo>
                  <a:lnTo>
                    <a:pt x="153" y="1010"/>
                  </a:lnTo>
                  <a:lnTo>
                    <a:pt x="128" y="997"/>
                  </a:lnTo>
                  <a:lnTo>
                    <a:pt x="102" y="984"/>
                  </a:lnTo>
                  <a:lnTo>
                    <a:pt x="82" y="975"/>
                  </a:lnTo>
                  <a:lnTo>
                    <a:pt x="66" y="965"/>
                  </a:lnTo>
                  <a:lnTo>
                    <a:pt x="54" y="961"/>
                  </a:lnTo>
                  <a:lnTo>
                    <a:pt x="50" y="959"/>
                  </a:lnTo>
                  <a:lnTo>
                    <a:pt x="0" y="798"/>
                  </a:lnTo>
                  <a:lnTo>
                    <a:pt x="8" y="772"/>
                  </a:lnTo>
                  <a:lnTo>
                    <a:pt x="195" y="396"/>
                  </a:lnTo>
                  <a:lnTo>
                    <a:pt x="381" y="353"/>
                  </a:lnTo>
                  <a:lnTo>
                    <a:pt x="386" y="354"/>
                  </a:lnTo>
                  <a:lnTo>
                    <a:pt x="394" y="359"/>
                  </a:lnTo>
                  <a:lnTo>
                    <a:pt x="409" y="367"/>
                  </a:lnTo>
                  <a:lnTo>
                    <a:pt x="426" y="375"/>
                  </a:lnTo>
                  <a:lnTo>
                    <a:pt x="447" y="386"/>
                  </a:lnTo>
                  <a:lnTo>
                    <a:pt x="471" y="397"/>
                  </a:lnTo>
                  <a:lnTo>
                    <a:pt x="493" y="409"/>
                  </a:lnTo>
                  <a:lnTo>
                    <a:pt x="515" y="420"/>
                  </a:lnTo>
                  <a:lnTo>
                    <a:pt x="538" y="431"/>
                  </a:lnTo>
                  <a:lnTo>
                    <a:pt x="557" y="440"/>
                  </a:lnTo>
                  <a:lnTo>
                    <a:pt x="614" y="401"/>
                  </a:lnTo>
                  <a:lnTo>
                    <a:pt x="675" y="364"/>
                  </a:lnTo>
                  <a:lnTo>
                    <a:pt x="673" y="338"/>
                  </a:lnTo>
                  <a:lnTo>
                    <a:pt x="672" y="310"/>
                  </a:lnTo>
                  <a:lnTo>
                    <a:pt x="670" y="278"/>
                  </a:lnTo>
                  <a:lnTo>
                    <a:pt x="669" y="246"/>
                  </a:lnTo>
                  <a:lnTo>
                    <a:pt x="667" y="217"/>
                  </a:lnTo>
                  <a:lnTo>
                    <a:pt x="665" y="190"/>
                  </a:lnTo>
                  <a:lnTo>
                    <a:pt x="665" y="169"/>
                  </a:lnTo>
                  <a:lnTo>
                    <a:pt x="664" y="157"/>
                  </a:lnTo>
                  <a:lnTo>
                    <a:pt x="664" y="150"/>
                  </a:lnTo>
                  <a:lnTo>
                    <a:pt x="804" y="21"/>
                  </a:lnTo>
                  <a:lnTo>
                    <a:pt x="1224"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39" name="Freeform 17">
              <a:extLst>
                <a:ext uri="{FF2B5EF4-FFF2-40B4-BE49-F238E27FC236}">
                  <a16:creationId xmlns:a16="http://schemas.microsoft.com/office/drawing/2014/main" id="{9F068DC6-2C2D-4DCB-93B2-0EC8C01ACCB7}"/>
                </a:ext>
              </a:extLst>
            </p:cNvPr>
            <p:cNvSpPr>
              <a:spLocks noEditPoints="1"/>
            </p:cNvSpPr>
            <p:nvPr/>
          </p:nvSpPr>
          <p:spPr bwMode="auto">
            <a:xfrm>
              <a:off x="3429" y="2574"/>
              <a:ext cx="154" cy="241"/>
            </a:xfrm>
            <a:custGeom>
              <a:avLst/>
              <a:gdLst>
                <a:gd name="T0" fmla="*/ 130 w 310"/>
                <a:gd name="T1" fmla="*/ 53 h 484"/>
                <a:gd name="T2" fmla="*/ 90 w 310"/>
                <a:gd name="T3" fmla="*/ 82 h 484"/>
                <a:gd name="T4" fmla="*/ 71 w 310"/>
                <a:gd name="T5" fmla="*/ 128 h 484"/>
                <a:gd name="T6" fmla="*/ 61 w 310"/>
                <a:gd name="T7" fmla="*/ 198 h 484"/>
                <a:gd name="T8" fmla="*/ 61 w 310"/>
                <a:gd name="T9" fmla="*/ 286 h 484"/>
                <a:gd name="T10" fmla="*/ 69 w 310"/>
                <a:gd name="T11" fmla="*/ 354 h 484"/>
                <a:gd name="T12" fmla="*/ 87 w 310"/>
                <a:gd name="T13" fmla="*/ 397 h 484"/>
                <a:gd name="T14" fmla="*/ 130 w 310"/>
                <a:gd name="T15" fmla="*/ 431 h 484"/>
                <a:gd name="T16" fmla="*/ 181 w 310"/>
                <a:gd name="T17" fmla="*/ 431 h 484"/>
                <a:gd name="T18" fmla="*/ 222 w 310"/>
                <a:gd name="T19" fmla="*/ 397 h 484"/>
                <a:gd name="T20" fmla="*/ 240 w 310"/>
                <a:gd name="T21" fmla="*/ 354 h 484"/>
                <a:gd name="T22" fmla="*/ 248 w 310"/>
                <a:gd name="T23" fmla="*/ 286 h 484"/>
                <a:gd name="T24" fmla="*/ 248 w 310"/>
                <a:gd name="T25" fmla="*/ 198 h 484"/>
                <a:gd name="T26" fmla="*/ 240 w 310"/>
                <a:gd name="T27" fmla="*/ 129 h 484"/>
                <a:gd name="T28" fmla="*/ 222 w 310"/>
                <a:gd name="T29" fmla="*/ 86 h 484"/>
                <a:gd name="T30" fmla="*/ 179 w 310"/>
                <a:gd name="T31" fmla="*/ 53 h 484"/>
                <a:gd name="T32" fmla="*/ 155 w 310"/>
                <a:gd name="T33" fmla="*/ 0 h 484"/>
                <a:gd name="T34" fmla="*/ 221 w 310"/>
                <a:gd name="T35" fmla="*/ 16 h 484"/>
                <a:gd name="T36" fmla="*/ 256 w 310"/>
                <a:gd name="T37" fmla="*/ 42 h 484"/>
                <a:gd name="T38" fmla="*/ 286 w 310"/>
                <a:gd name="T39" fmla="*/ 93 h 484"/>
                <a:gd name="T40" fmla="*/ 304 w 310"/>
                <a:gd name="T41" fmla="*/ 161 h 484"/>
                <a:gd name="T42" fmla="*/ 310 w 310"/>
                <a:gd name="T43" fmla="*/ 243 h 484"/>
                <a:gd name="T44" fmla="*/ 302 w 310"/>
                <a:gd name="T45" fmla="*/ 338 h 484"/>
                <a:gd name="T46" fmla="*/ 278 w 310"/>
                <a:gd name="T47" fmla="*/ 409 h 484"/>
                <a:gd name="T48" fmla="*/ 241 w 310"/>
                <a:gd name="T49" fmla="*/ 456 h 484"/>
                <a:gd name="T50" fmla="*/ 187 w 310"/>
                <a:gd name="T51" fmla="*/ 480 h 484"/>
                <a:gd name="T52" fmla="*/ 122 w 310"/>
                <a:gd name="T53" fmla="*/ 480 h 484"/>
                <a:gd name="T54" fmla="*/ 67 w 310"/>
                <a:gd name="T55" fmla="*/ 456 h 484"/>
                <a:gd name="T56" fmla="*/ 29 w 310"/>
                <a:gd name="T57" fmla="*/ 409 h 484"/>
                <a:gd name="T58" fmla="*/ 7 w 310"/>
                <a:gd name="T59" fmla="*/ 337 h 484"/>
                <a:gd name="T60" fmla="*/ 0 w 310"/>
                <a:gd name="T61" fmla="*/ 243 h 484"/>
                <a:gd name="T62" fmla="*/ 7 w 310"/>
                <a:gd name="T63" fmla="*/ 145 h 484"/>
                <a:gd name="T64" fmla="*/ 31 w 310"/>
                <a:gd name="T65" fmla="*/ 75 h 484"/>
                <a:gd name="T66" fmla="*/ 69 w 310"/>
                <a:gd name="T67" fmla="*/ 27 h 484"/>
                <a:gd name="T68" fmla="*/ 122 w 310"/>
                <a:gd name="T69" fmla="*/ 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0" h="484">
                  <a:moveTo>
                    <a:pt x="154" y="48"/>
                  </a:moveTo>
                  <a:lnTo>
                    <a:pt x="130" y="53"/>
                  </a:lnTo>
                  <a:lnTo>
                    <a:pt x="107" y="64"/>
                  </a:lnTo>
                  <a:lnTo>
                    <a:pt x="90" y="82"/>
                  </a:lnTo>
                  <a:lnTo>
                    <a:pt x="79" y="102"/>
                  </a:lnTo>
                  <a:lnTo>
                    <a:pt x="71" y="128"/>
                  </a:lnTo>
                  <a:lnTo>
                    <a:pt x="64" y="160"/>
                  </a:lnTo>
                  <a:lnTo>
                    <a:pt x="61" y="198"/>
                  </a:lnTo>
                  <a:lnTo>
                    <a:pt x="59" y="243"/>
                  </a:lnTo>
                  <a:lnTo>
                    <a:pt x="61" y="286"/>
                  </a:lnTo>
                  <a:lnTo>
                    <a:pt x="64" y="322"/>
                  </a:lnTo>
                  <a:lnTo>
                    <a:pt x="69" y="354"/>
                  </a:lnTo>
                  <a:lnTo>
                    <a:pt x="77" y="378"/>
                  </a:lnTo>
                  <a:lnTo>
                    <a:pt x="87" y="397"/>
                  </a:lnTo>
                  <a:lnTo>
                    <a:pt x="107" y="418"/>
                  </a:lnTo>
                  <a:lnTo>
                    <a:pt x="130" y="431"/>
                  </a:lnTo>
                  <a:lnTo>
                    <a:pt x="155" y="436"/>
                  </a:lnTo>
                  <a:lnTo>
                    <a:pt x="181" y="431"/>
                  </a:lnTo>
                  <a:lnTo>
                    <a:pt x="203" y="418"/>
                  </a:lnTo>
                  <a:lnTo>
                    <a:pt x="222" y="397"/>
                  </a:lnTo>
                  <a:lnTo>
                    <a:pt x="232" y="378"/>
                  </a:lnTo>
                  <a:lnTo>
                    <a:pt x="240" y="354"/>
                  </a:lnTo>
                  <a:lnTo>
                    <a:pt x="245" y="322"/>
                  </a:lnTo>
                  <a:lnTo>
                    <a:pt x="248" y="286"/>
                  </a:lnTo>
                  <a:lnTo>
                    <a:pt x="249" y="243"/>
                  </a:lnTo>
                  <a:lnTo>
                    <a:pt x="248" y="198"/>
                  </a:lnTo>
                  <a:lnTo>
                    <a:pt x="245" y="161"/>
                  </a:lnTo>
                  <a:lnTo>
                    <a:pt x="240" y="129"/>
                  </a:lnTo>
                  <a:lnTo>
                    <a:pt x="232" y="106"/>
                  </a:lnTo>
                  <a:lnTo>
                    <a:pt x="222" y="86"/>
                  </a:lnTo>
                  <a:lnTo>
                    <a:pt x="201" y="66"/>
                  </a:lnTo>
                  <a:lnTo>
                    <a:pt x="179" y="53"/>
                  </a:lnTo>
                  <a:lnTo>
                    <a:pt x="154" y="48"/>
                  </a:lnTo>
                  <a:close/>
                  <a:moveTo>
                    <a:pt x="155" y="0"/>
                  </a:moveTo>
                  <a:lnTo>
                    <a:pt x="190" y="5"/>
                  </a:lnTo>
                  <a:lnTo>
                    <a:pt x="221" y="16"/>
                  </a:lnTo>
                  <a:lnTo>
                    <a:pt x="240" y="27"/>
                  </a:lnTo>
                  <a:lnTo>
                    <a:pt x="256" y="42"/>
                  </a:lnTo>
                  <a:lnTo>
                    <a:pt x="268" y="59"/>
                  </a:lnTo>
                  <a:lnTo>
                    <a:pt x="286" y="93"/>
                  </a:lnTo>
                  <a:lnTo>
                    <a:pt x="299" y="131"/>
                  </a:lnTo>
                  <a:lnTo>
                    <a:pt x="304" y="161"/>
                  </a:lnTo>
                  <a:lnTo>
                    <a:pt x="308" y="198"/>
                  </a:lnTo>
                  <a:lnTo>
                    <a:pt x="310" y="243"/>
                  </a:lnTo>
                  <a:lnTo>
                    <a:pt x="307" y="294"/>
                  </a:lnTo>
                  <a:lnTo>
                    <a:pt x="302" y="338"/>
                  </a:lnTo>
                  <a:lnTo>
                    <a:pt x="292" y="377"/>
                  </a:lnTo>
                  <a:lnTo>
                    <a:pt x="278" y="409"/>
                  </a:lnTo>
                  <a:lnTo>
                    <a:pt x="262" y="436"/>
                  </a:lnTo>
                  <a:lnTo>
                    <a:pt x="241" y="456"/>
                  </a:lnTo>
                  <a:lnTo>
                    <a:pt x="216" y="472"/>
                  </a:lnTo>
                  <a:lnTo>
                    <a:pt x="187" y="480"/>
                  </a:lnTo>
                  <a:lnTo>
                    <a:pt x="155" y="484"/>
                  </a:lnTo>
                  <a:lnTo>
                    <a:pt x="122" y="480"/>
                  </a:lnTo>
                  <a:lnTo>
                    <a:pt x="93" y="472"/>
                  </a:lnTo>
                  <a:lnTo>
                    <a:pt x="67" y="456"/>
                  </a:lnTo>
                  <a:lnTo>
                    <a:pt x="47" y="436"/>
                  </a:lnTo>
                  <a:lnTo>
                    <a:pt x="29" y="409"/>
                  </a:lnTo>
                  <a:lnTo>
                    <a:pt x="16" y="375"/>
                  </a:lnTo>
                  <a:lnTo>
                    <a:pt x="7" y="337"/>
                  </a:lnTo>
                  <a:lnTo>
                    <a:pt x="2" y="292"/>
                  </a:lnTo>
                  <a:lnTo>
                    <a:pt x="0" y="243"/>
                  </a:lnTo>
                  <a:lnTo>
                    <a:pt x="2" y="190"/>
                  </a:lnTo>
                  <a:lnTo>
                    <a:pt x="7" y="145"/>
                  </a:lnTo>
                  <a:lnTo>
                    <a:pt x="16" y="107"/>
                  </a:lnTo>
                  <a:lnTo>
                    <a:pt x="31" y="75"/>
                  </a:lnTo>
                  <a:lnTo>
                    <a:pt x="48" y="50"/>
                  </a:lnTo>
                  <a:lnTo>
                    <a:pt x="69" y="27"/>
                  </a:lnTo>
                  <a:lnTo>
                    <a:pt x="93" y="13"/>
                  </a:lnTo>
                  <a:lnTo>
                    <a:pt x="122" y="3"/>
                  </a:lnTo>
                  <a:lnTo>
                    <a:pt x="155"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40" name="Freeform 18">
              <a:extLst>
                <a:ext uri="{FF2B5EF4-FFF2-40B4-BE49-F238E27FC236}">
                  <a16:creationId xmlns:a16="http://schemas.microsoft.com/office/drawing/2014/main" id="{3920CF21-1961-4AD5-9DAF-4DE9EE99226C}"/>
                </a:ext>
              </a:extLst>
            </p:cNvPr>
            <p:cNvSpPr>
              <a:spLocks/>
            </p:cNvSpPr>
            <p:nvPr/>
          </p:nvSpPr>
          <p:spPr bwMode="auto">
            <a:xfrm>
              <a:off x="3635" y="2574"/>
              <a:ext cx="87" cy="237"/>
            </a:xfrm>
            <a:custGeom>
              <a:avLst/>
              <a:gdLst>
                <a:gd name="T0" fmla="*/ 137 w 176"/>
                <a:gd name="T1" fmla="*/ 0 h 476"/>
                <a:gd name="T2" fmla="*/ 176 w 176"/>
                <a:gd name="T3" fmla="*/ 0 h 476"/>
                <a:gd name="T4" fmla="*/ 176 w 176"/>
                <a:gd name="T5" fmla="*/ 476 h 476"/>
                <a:gd name="T6" fmla="*/ 116 w 176"/>
                <a:gd name="T7" fmla="*/ 476 h 476"/>
                <a:gd name="T8" fmla="*/ 116 w 176"/>
                <a:gd name="T9" fmla="*/ 106 h 476"/>
                <a:gd name="T10" fmla="*/ 93 w 176"/>
                <a:gd name="T11" fmla="*/ 125 h 476"/>
                <a:gd name="T12" fmla="*/ 62 w 176"/>
                <a:gd name="T13" fmla="*/ 145 h 476"/>
                <a:gd name="T14" fmla="*/ 29 w 176"/>
                <a:gd name="T15" fmla="*/ 163 h 476"/>
                <a:gd name="T16" fmla="*/ 0 w 176"/>
                <a:gd name="T17" fmla="*/ 176 h 476"/>
                <a:gd name="T18" fmla="*/ 0 w 176"/>
                <a:gd name="T19" fmla="*/ 118 h 476"/>
                <a:gd name="T20" fmla="*/ 46 w 176"/>
                <a:gd name="T21" fmla="*/ 94 h 476"/>
                <a:gd name="T22" fmla="*/ 86 w 176"/>
                <a:gd name="T23" fmla="*/ 64 h 476"/>
                <a:gd name="T24" fmla="*/ 109 w 176"/>
                <a:gd name="T25" fmla="*/ 42 h 476"/>
                <a:gd name="T26" fmla="*/ 124 w 176"/>
                <a:gd name="T27" fmla="*/ 21 h 476"/>
                <a:gd name="T28" fmla="*/ 137 w 176"/>
                <a:gd name="T29"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476">
                  <a:moveTo>
                    <a:pt x="137" y="0"/>
                  </a:moveTo>
                  <a:lnTo>
                    <a:pt x="176" y="0"/>
                  </a:lnTo>
                  <a:lnTo>
                    <a:pt x="176" y="476"/>
                  </a:lnTo>
                  <a:lnTo>
                    <a:pt x="116" y="476"/>
                  </a:lnTo>
                  <a:lnTo>
                    <a:pt x="116" y="106"/>
                  </a:lnTo>
                  <a:lnTo>
                    <a:pt x="93" y="125"/>
                  </a:lnTo>
                  <a:lnTo>
                    <a:pt x="62" y="145"/>
                  </a:lnTo>
                  <a:lnTo>
                    <a:pt x="29" y="163"/>
                  </a:lnTo>
                  <a:lnTo>
                    <a:pt x="0" y="176"/>
                  </a:lnTo>
                  <a:lnTo>
                    <a:pt x="0" y="118"/>
                  </a:lnTo>
                  <a:lnTo>
                    <a:pt x="46" y="94"/>
                  </a:lnTo>
                  <a:lnTo>
                    <a:pt x="86" y="64"/>
                  </a:lnTo>
                  <a:lnTo>
                    <a:pt x="109" y="42"/>
                  </a:lnTo>
                  <a:lnTo>
                    <a:pt x="124" y="21"/>
                  </a:lnTo>
                  <a:lnTo>
                    <a:pt x="137"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41" name="Freeform 19">
              <a:extLst>
                <a:ext uri="{FF2B5EF4-FFF2-40B4-BE49-F238E27FC236}">
                  <a16:creationId xmlns:a16="http://schemas.microsoft.com/office/drawing/2014/main" id="{300E52C9-3600-414A-A85A-165F7048EB9E}"/>
                </a:ext>
              </a:extLst>
            </p:cNvPr>
            <p:cNvSpPr>
              <a:spLocks noEditPoints="1"/>
            </p:cNvSpPr>
            <p:nvPr/>
          </p:nvSpPr>
          <p:spPr bwMode="auto">
            <a:xfrm>
              <a:off x="3434" y="2927"/>
              <a:ext cx="154" cy="242"/>
            </a:xfrm>
            <a:custGeom>
              <a:avLst/>
              <a:gdLst>
                <a:gd name="T0" fmla="*/ 129 w 308"/>
                <a:gd name="T1" fmla="*/ 53 h 483"/>
                <a:gd name="T2" fmla="*/ 89 w 308"/>
                <a:gd name="T3" fmla="*/ 81 h 483"/>
                <a:gd name="T4" fmla="*/ 70 w 308"/>
                <a:gd name="T5" fmla="*/ 128 h 483"/>
                <a:gd name="T6" fmla="*/ 60 w 308"/>
                <a:gd name="T7" fmla="*/ 198 h 483"/>
                <a:gd name="T8" fmla="*/ 60 w 308"/>
                <a:gd name="T9" fmla="*/ 285 h 483"/>
                <a:gd name="T10" fmla="*/ 68 w 308"/>
                <a:gd name="T11" fmla="*/ 354 h 483"/>
                <a:gd name="T12" fmla="*/ 86 w 308"/>
                <a:gd name="T13" fmla="*/ 397 h 483"/>
                <a:gd name="T14" fmla="*/ 129 w 308"/>
                <a:gd name="T15" fmla="*/ 431 h 483"/>
                <a:gd name="T16" fmla="*/ 178 w 308"/>
                <a:gd name="T17" fmla="*/ 431 h 483"/>
                <a:gd name="T18" fmla="*/ 221 w 308"/>
                <a:gd name="T19" fmla="*/ 397 h 483"/>
                <a:gd name="T20" fmla="*/ 239 w 308"/>
                <a:gd name="T21" fmla="*/ 354 h 483"/>
                <a:gd name="T22" fmla="*/ 247 w 308"/>
                <a:gd name="T23" fmla="*/ 285 h 483"/>
                <a:gd name="T24" fmla="*/ 247 w 308"/>
                <a:gd name="T25" fmla="*/ 198 h 483"/>
                <a:gd name="T26" fmla="*/ 239 w 308"/>
                <a:gd name="T27" fmla="*/ 129 h 483"/>
                <a:gd name="T28" fmla="*/ 221 w 308"/>
                <a:gd name="T29" fmla="*/ 86 h 483"/>
                <a:gd name="T30" fmla="*/ 178 w 308"/>
                <a:gd name="T31" fmla="*/ 53 h 483"/>
                <a:gd name="T32" fmla="*/ 153 w 308"/>
                <a:gd name="T33" fmla="*/ 0 h 483"/>
                <a:gd name="T34" fmla="*/ 201 w 308"/>
                <a:gd name="T35" fmla="*/ 6 h 483"/>
                <a:gd name="T36" fmla="*/ 239 w 308"/>
                <a:gd name="T37" fmla="*/ 27 h 483"/>
                <a:gd name="T38" fmla="*/ 268 w 308"/>
                <a:gd name="T39" fmla="*/ 59 h 483"/>
                <a:gd name="T40" fmla="*/ 298 w 308"/>
                <a:gd name="T41" fmla="*/ 129 h 483"/>
                <a:gd name="T42" fmla="*/ 308 w 308"/>
                <a:gd name="T43" fmla="*/ 198 h 483"/>
                <a:gd name="T44" fmla="*/ 306 w 308"/>
                <a:gd name="T45" fmla="*/ 293 h 483"/>
                <a:gd name="T46" fmla="*/ 292 w 308"/>
                <a:gd name="T47" fmla="*/ 376 h 483"/>
                <a:gd name="T48" fmla="*/ 260 w 308"/>
                <a:gd name="T49" fmla="*/ 434 h 483"/>
                <a:gd name="T50" fmla="*/ 215 w 308"/>
                <a:gd name="T51" fmla="*/ 470 h 483"/>
                <a:gd name="T52" fmla="*/ 153 w 308"/>
                <a:gd name="T53" fmla="*/ 483 h 483"/>
                <a:gd name="T54" fmla="*/ 92 w 308"/>
                <a:gd name="T55" fmla="*/ 472 h 483"/>
                <a:gd name="T56" fmla="*/ 46 w 308"/>
                <a:gd name="T57" fmla="*/ 434 h 483"/>
                <a:gd name="T58" fmla="*/ 16 w 308"/>
                <a:gd name="T59" fmla="*/ 375 h 483"/>
                <a:gd name="T60" fmla="*/ 1 w 308"/>
                <a:gd name="T61" fmla="*/ 292 h 483"/>
                <a:gd name="T62" fmla="*/ 1 w 308"/>
                <a:gd name="T63" fmla="*/ 190 h 483"/>
                <a:gd name="T64" fmla="*/ 17 w 308"/>
                <a:gd name="T65" fmla="*/ 107 h 483"/>
                <a:gd name="T66" fmla="*/ 47 w 308"/>
                <a:gd name="T67" fmla="*/ 49 h 483"/>
                <a:gd name="T68" fmla="*/ 92 w 308"/>
                <a:gd name="T69" fmla="*/ 13 h 483"/>
                <a:gd name="T70" fmla="*/ 153 w 308"/>
                <a:gd name="T7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8" h="483">
                  <a:moveTo>
                    <a:pt x="153" y="48"/>
                  </a:moveTo>
                  <a:lnTo>
                    <a:pt x="129" y="53"/>
                  </a:lnTo>
                  <a:lnTo>
                    <a:pt x="107" y="64"/>
                  </a:lnTo>
                  <a:lnTo>
                    <a:pt x="89" y="81"/>
                  </a:lnTo>
                  <a:lnTo>
                    <a:pt x="78" y="102"/>
                  </a:lnTo>
                  <a:lnTo>
                    <a:pt x="70" y="128"/>
                  </a:lnTo>
                  <a:lnTo>
                    <a:pt x="63" y="161"/>
                  </a:lnTo>
                  <a:lnTo>
                    <a:pt x="60" y="198"/>
                  </a:lnTo>
                  <a:lnTo>
                    <a:pt x="59" y="242"/>
                  </a:lnTo>
                  <a:lnTo>
                    <a:pt x="60" y="285"/>
                  </a:lnTo>
                  <a:lnTo>
                    <a:pt x="63" y="322"/>
                  </a:lnTo>
                  <a:lnTo>
                    <a:pt x="68" y="354"/>
                  </a:lnTo>
                  <a:lnTo>
                    <a:pt x="76" y="378"/>
                  </a:lnTo>
                  <a:lnTo>
                    <a:pt x="86" y="397"/>
                  </a:lnTo>
                  <a:lnTo>
                    <a:pt x="107" y="418"/>
                  </a:lnTo>
                  <a:lnTo>
                    <a:pt x="129" y="431"/>
                  </a:lnTo>
                  <a:lnTo>
                    <a:pt x="153" y="435"/>
                  </a:lnTo>
                  <a:lnTo>
                    <a:pt x="178" y="431"/>
                  </a:lnTo>
                  <a:lnTo>
                    <a:pt x="201" y="418"/>
                  </a:lnTo>
                  <a:lnTo>
                    <a:pt x="221" y="397"/>
                  </a:lnTo>
                  <a:lnTo>
                    <a:pt x="231" y="378"/>
                  </a:lnTo>
                  <a:lnTo>
                    <a:pt x="239" y="354"/>
                  </a:lnTo>
                  <a:lnTo>
                    <a:pt x="244" y="322"/>
                  </a:lnTo>
                  <a:lnTo>
                    <a:pt x="247" y="285"/>
                  </a:lnTo>
                  <a:lnTo>
                    <a:pt x="248" y="242"/>
                  </a:lnTo>
                  <a:lnTo>
                    <a:pt x="247" y="198"/>
                  </a:lnTo>
                  <a:lnTo>
                    <a:pt x="244" y="161"/>
                  </a:lnTo>
                  <a:lnTo>
                    <a:pt x="239" y="129"/>
                  </a:lnTo>
                  <a:lnTo>
                    <a:pt x="231" y="105"/>
                  </a:lnTo>
                  <a:lnTo>
                    <a:pt x="221" y="86"/>
                  </a:lnTo>
                  <a:lnTo>
                    <a:pt x="202" y="65"/>
                  </a:lnTo>
                  <a:lnTo>
                    <a:pt x="178" y="53"/>
                  </a:lnTo>
                  <a:lnTo>
                    <a:pt x="153" y="48"/>
                  </a:lnTo>
                  <a:close/>
                  <a:moveTo>
                    <a:pt x="153" y="0"/>
                  </a:moveTo>
                  <a:lnTo>
                    <a:pt x="178" y="1"/>
                  </a:lnTo>
                  <a:lnTo>
                    <a:pt x="201" y="6"/>
                  </a:lnTo>
                  <a:lnTo>
                    <a:pt x="221" y="16"/>
                  </a:lnTo>
                  <a:lnTo>
                    <a:pt x="239" y="27"/>
                  </a:lnTo>
                  <a:lnTo>
                    <a:pt x="255" y="41"/>
                  </a:lnTo>
                  <a:lnTo>
                    <a:pt x="268" y="59"/>
                  </a:lnTo>
                  <a:lnTo>
                    <a:pt x="285" y="91"/>
                  </a:lnTo>
                  <a:lnTo>
                    <a:pt x="298" y="129"/>
                  </a:lnTo>
                  <a:lnTo>
                    <a:pt x="303" y="161"/>
                  </a:lnTo>
                  <a:lnTo>
                    <a:pt x="308" y="198"/>
                  </a:lnTo>
                  <a:lnTo>
                    <a:pt x="308" y="242"/>
                  </a:lnTo>
                  <a:lnTo>
                    <a:pt x="306" y="293"/>
                  </a:lnTo>
                  <a:lnTo>
                    <a:pt x="301" y="338"/>
                  </a:lnTo>
                  <a:lnTo>
                    <a:pt x="292" y="376"/>
                  </a:lnTo>
                  <a:lnTo>
                    <a:pt x="277" y="408"/>
                  </a:lnTo>
                  <a:lnTo>
                    <a:pt x="260" y="434"/>
                  </a:lnTo>
                  <a:lnTo>
                    <a:pt x="239" y="456"/>
                  </a:lnTo>
                  <a:lnTo>
                    <a:pt x="215" y="470"/>
                  </a:lnTo>
                  <a:lnTo>
                    <a:pt x="186" y="480"/>
                  </a:lnTo>
                  <a:lnTo>
                    <a:pt x="153" y="483"/>
                  </a:lnTo>
                  <a:lnTo>
                    <a:pt x="121" y="480"/>
                  </a:lnTo>
                  <a:lnTo>
                    <a:pt x="92" y="472"/>
                  </a:lnTo>
                  <a:lnTo>
                    <a:pt x="67" y="456"/>
                  </a:lnTo>
                  <a:lnTo>
                    <a:pt x="46" y="434"/>
                  </a:lnTo>
                  <a:lnTo>
                    <a:pt x="28" y="408"/>
                  </a:lnTo>
                  <a:lnTo>
                    <a:pt x="16" y="375"/>
                  </a:lnTo>
                  <a:lnTo>
                    <a:pt x="6" y="336"/>
                  </a:lnTo>
                  <a:lnTo>
                    <a:pt x="1" y="292"/>
                  </a:lnTo>
                  <a:lnTo>
                    <a:pt x="0" y="242"/>
                  </a:lnTo>
                  <a:lnTo>
                    <a:pt x="1" y="190"/>
                  </a:lnTo>
                  <a:lnTo>
                    <a:pt x="8" y="145"/>
                  </a:lnTo>
                  <a:lnTo>
                    <a:pt x="17" y="107"/>
                  </a:lnTo>
                  <a:lnTo>
                    <a:pt x="30" y="75"/>
                  </a:lnTo>
                  <a:lnTo>
                    <a:pt x="47" y="49"/>
                  </a:lnTo>
                  <a:lnTo>
                    <a:pt x="68" y="29"/>
                  </a:lnTo>
                  <a:lnTo>
                    <a:pt x="92" y="13"/>
                  </a:lnTo>
                  <a:lnTo>
                    <a:pt x="121" y="3"/>
                  </a:lnTo>
                  <a:lnTo>
                    <a:pt x="153"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42" name="Freeform 20">
              <a:extLst>
                <a:ext uri="{FF2B5EF4-FFF2-40B4-BE49-F238E27FC236}">
                  <a16:creationId xmlns:a16="http://schemas.microsoft.com/office/drawing/2014/main" id="{4F0FFFED-9312-4C94-95BF-DE89B4CD2D0E}"/>
                </a:ext>
              </a:extLst>
            </p:cNvPr>
            <p:cNvSpPr>
              <a:spLocks/>
            </p:cNvSpPr>
            <p:nvPr/>
          </p:nvSpPr>
          <p:spPr bwMode="auto">
            <a:xfrm>
              <a:off x="3640" y="2927"/>
              <a:ext cx="88" cy="238"/>
            </a:xfrm>
            <a:custGeom>
              <a:avLst/>
              <a:gdLst>
                <a:gd name="T0" fmla="*/ 137 w 176"/>
                <a:gd name="T1" fmla="*/ 0 h 475"/>
                <a:gd name="T2" fmla="*/ 176 w 176"/>
                <a:gd name="T3" fmla="*/ 0 h 475"/>
                <a:gd name="T4" fmla="*/ 176 w 176"/>
                <a:gd name="T5" fmla="*/ 475 h 475"/>
                <a:gd name="T6" fmla="*/ 117 w 176"/>
                <a:gd name="T7" fmla="*/ 475 h 475"/>
                <a:gd name="T8" fmla="*/ 117 w 176"/>
                <a:gd name="T9" fmla="*/ 105 h 475"/>
                <a:gd name="T10" fmla="*/ 93 w 176"/>
                <a:gd name="T11" fmla="*/ 124 h 475"/>
                <a:gd name="T12" fmla="*/ 62 w 176"/>
                <a:gd name="T13" fmla="*/ 145 h 475"/>
                <a:gd name="T14" fmla="*/ 29 w 176"/>
                <a:gd name="T15" fmla="*/ 163 h 475"/>
                <a:gd name="T16" fmla="*/ 0 w 176"/>
                <a:gd name="T17" fmla="*/ 175 h 475"/>
                <a:gd name="T18" fmla="*/ 0 w 176"/>
                <a:gd name="T19" fmla="*/ 118 h 475"/>
                <a:gd name="T20" fmla="*/ 46 w 176"/>
                <a:gd name="T21" fmla="*/ 92 h 475"/>
                <a:gd name="T22" fmla="*/ 86 w 176"/>
                <a:gd name="T23" fmla="*/ 62 h 475"/>
                <a:gd name="T24" fmla="*/ 117 w 176"/>
                <a:gd name="T25" fmla="*/ 30 h 475"/>
                <a:gd name="T26" fmla="*/ 137 w 176"/>
                <a:gd name="T27"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475">
                  <a:moveTo>
                    <a:pt x="137" y="0"/>
                  </a:moveTo>
                  <a:lnTo>
                    <a:pt x="176" y="0"/>
                  </a:lnTo>
                  <a:lnTo>
                    <a:pt x="176" y="475"/>
                  </a:lnTo>
                  <a:lnTo>
                    <a:pt x="117" y="475"/>
                  </a:lnTo>
                  <a:lnTo>
                    <a:pt x="117" y="105"/>
                  </a:lnTo>
                  <a:lnTo>
                    <a:pt x="93" y="124"/>
                  </a:lnTo>
                  <a:lnTo>
                    <a:pt x="62" y="145"/>
                  </a:lnTo>
                  <a:lnTo>
                    <a:pt x="29" y="163"/>
                  </a:lnTo>
                  <a:lnTo>
                    <a:pt x="0" y="175"/>
                  </a:lnTo>
                  <a:lnTo>
                    <a:pt x="0" y="118"/>
                  </a:lnTo>
                  <a:lnTo>
                    <a:pt x="46" y="92"/>
                  </a:lnTo>
                  <a:lnTo>
                    <a:pt x="86" y="62"/>
                  </a:lnTo>
                  <a:lnTo>
                    <a:pt x="117" y="30"/>
                  </a:lnTo>
                  <a:lnTo>
                    <a:pt x="137"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43" name="Freeform 21">
              <a:extLst>
                <a:ext uri="{FF2B5EF4-FFF2-40B4-BE49-F238E27FC236}">
                  <a16:creationId xmlns:a16="http://schemas.microsoft.com/office/drawing/2014/main" id="{B35E2546-12C8-4BF3-B830-11976197BF59}"/>
                </a:ext>
              </a:extLst>
            </p:cNvPr>
            <p:cNvSpPr>
              <a:spLocks/>
            </p:cNvSpPr>
            <p:nvPr/>
          </p:nvSpPr>
          <p:spPr bwMode="auto">
            <a:xfrm>
              <a:off x="3800" y="2927"/>
              <a:ext cx="87" cy="238"/>
            </a:xfrm>
            <a:custGeom>
              <a:avLst/>
              <a:gdLst>
                <a:gd name="T0" fmla="*/ 137 w 174"/>
                <a:gd name="T1" fmla="*/ 0 h 475"/>
                <a:gd name="T2" fmla="*/ 174 w 174"/>
                <a:gd name="T3" fmla="*/ 0 h 475"/>
                <a:gd name="T4" fmla="*/ 174 w 174"/>
                <a:gd name="T5" fmla="*/ 475 h 475"/>
                <a:gd name="T6" fmla="*/ 117 w 174"/>
                <a:gd name="T7" fmla="*/ 475 h 475"/>
                <a:gd name="T8" fmla="*/ 117 w 174"/>
                <a:gd name="T9" fmla="*/ 105 h 475"/>
                <a:gd name="T10" fmla="*/ 93 w 174"/>
                <a:gd name="T11" fmla="*/ 124 h 475"/>
                <a:gd name="T12" fmla="*/ 62 w 174"/>
                <a:gd name="T13" fmla="*/ 145 h 475"/>
                <a:gd name="T14" fmla="*/ 29 w 174"/>
                <a:gd name="T15" fmla="*/ 163 h 475"/>
                <a:gd name="T16" fmla="*/ 0 w 174"/>
                <a:gd name="T17" fmla="*/ 175 h 475"/>
                <a:gd name="T18" fmla="*/ 0 w 174"/>
                <a:gd name="T19" fmla="*/ 118 h 475"/>
                <a:gd name="T20" fmla="*/ 47 w 174"/>
                <a:gd name="T21" fmla="*/ 92 h 475"/>
                <a:gd name="T22" fmla="*/ 86 w 174"/>
                <a:gd name="T23" fmla="*/ 62 h 475"/>
                <a:gd name="T24" fmla="*/ 117 w 174"/>
                <a:gd name="T25" fmla="*/ 30 h 475"/>
                <a:gd name="T26" fmla="*/ 137 w 174"/>
                <a:gd name="T27"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475">
                  <a:moveTo>
                    <a:pt x="137" y="0"/>
                  </a:moveTo>
                  <a:lnTo>
                    <a:pt x="174" y="0"/>
                  </a:lnTo>
                  <a:lnTo>
                    <a:pt x="174" y="475"/>
                  </a:lnTo>
                  <a:lnTo>
                    <a:pt x="117" y="475"/>
                  </a:lnTo>
                  <a:lnTo>
                    <a:pt x="117" y="105"/>
                  </a:lnTo>
                  <a:lnTo>
                    <a:pt x="93" y="124"/>
                  </a:lnTo>
                  <a:lnTo>
                    <a:pt x="62" y="145"/>
                  </a:lnTo>
                  <a:lnTo>
                    <a:pt x="29" y="163"/>
                  </a:lnTo>
                  <a:lnTo>
                    <a:pt x="0" y="175"/>
                  </a:lnTo>
                  <a:lnTo>
                    <a:pt x="0" y="118"/>
                  </a:lnTo>
                  <a:lnTo>
                    <a:pt x="47" y="92"/>
                  </a:lnTo>
                  <a:lnTo>
                    <a:pt x="86" y="62"/>
                  </a:lnTo>
                  <a:lnTo>
                    <a:pt x="117" y="30"/>
                  </a:lnTo>
                  <a:lnTo>
                    <a:pt x="137"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44" name="Freeform 22">
              <a:extLst>
                <a:ext uri="{FF2B5EF4-FFF2-40B4-BE49-F238E27FC236}">
                  <a16:creationId xmlns:a16="http://schemas.microsoft.com/office/drawing/2014/main" id="{76989DCE-76A1-4E16-B954-D6ACCBD16C32}"/>
                </a:ext>
              </a:extLst>
            </p:cNvPr>
            <p:cNvSpPr>
              <a:spLocks noEditPoints="1"/>
            </p:cNvSpPr>
            <p:nvPr/>
          </p:nvSpPr>
          <p:spPr bwMode="auto">
            <a:xfrm>
              <a:off x="3962" y="2927"/>
              <a:ext cx="154" cy="242"/>
            </a:xfrm>
            <a:custGeom>
              <a:avLst/>
              <a:gdLst>
                <a:gd name="T0" fmla="*/ 129 w 310"/>
                <a:gd name="T1" fmla="*/ 53 h 483"/>
                <a:gd name="T2" fmla="*/ 91 w 310"/>
                <a:gd name="T3" fmla="*/ 81 h 483"/>
                <a:gd name="T4" fmla="*/ 70 w 310"/>
                <a:gd name="T5" fmla="*/ 128 h 483"/>
                <a:gd name="T6" fmla="*/ 61 w 310"/>
                <a:gd name="T7" fmla="*/ 198 h 483"/>
                <a:gd name="T8" fmla="*/ 61 w 310"/>
                <a:gd name="T9" fmla="*/ 285 h 483"/>
                <a:gd name="T10" fmla="*/ 70 w 310"/>
                <a:gd name="T11" fmla="*/ 354 h 483"/>
                <a:gd name="T12" fmla="*/ 88 w 310"/>
                <a:gd name="T13" fmla="*/ 397 h 483"/>
                <a:gd name="T14" fmla="*/ 129 w 310"/>
                <a:gd name="T15" fmla="*/ 431 h 483"/>
                <a:gd name="T16" fmla="*/ 180 w 310"/>
                <a:gd name="T17" fmla="*/ 431 h 483"/>
                <a:gd name="T18" fmla="*/ 222 w 310"/>
                <a:gd name="T19" fmla="*/ 397 h 483"/>
                <a:gd name="T20" fmla="*/ 239 w 310"/>
                <a:gd name="T21" fmla="*/ 354 h 483"/>
                <a:gd name="T22" fmla="*/ 249 w 310"/>
                <a:gd name="T23" fmla="*/ 285 h 483"/>
                <a:gd name="T24" fmla="*/ 249 w 310"/>
                <a:gd name="T25" fmla="*/ 198 h 483"/>
                <a:gd name="T26" fmla="*/ 239 w 310"/>
                <a:gd name="T27" fmla="*/ 129 h 483"/>
                <a:gd name="T28" fmla="*/ 222 w 310"/>
                <a:gd name="T29" fmla="*/ 86 h 483"/>
                <a:gd name="T30" fmla="*/ 180 w 310"/>
                <a:gd name="T31" fmla="*/ 53 h 483"/>
                <a:gd name="T32" fmla="*/ 155 w 310"/>
                <a:gd name="T33" fmla="*/ 0 h 483"/>
                <a:gd name="T34" fmla="*/ 201 w 310"/>
                <a:gd name="T35" fmla="*/ 6 h 483"/>
                <a:gd name="T36" fmla="*/ 247 w 310"/>
                <a:gd name="T37" fmla="*/ 33 h 483"/>
                <a:gd name="T38" fmla="*/ 286 w 310"/>
                <a:gd name="T39" fmla="*/ 91 h 483"/>
                <a:gd name="T40" fmla="*/ 305 w 310"/>
                <a:gd name="T41" fmla="*/ 161 h 483"/>
                <a:gd name="T42" fmla="*/ 310 w 310"/>
                <a:gd name="T43" fmla="*/ 242 h 483"/>
                <a:gd name="T44" fmla="*/ 302 w 310"/>
                <a:gd name="T45" fmla="*/ 340 h 483"/>
                <a:gd name="T46" fmla="*/ 279 w 310"/>
                <a:gd name="T47" fmla="*/ 408 h 483"/>
                <a:gd name="T48" fmla="*/ 241 w 310"/>
                <a:gd name="T49" fmla="*/ 456 h 483"/>
                <a:gd name="T50" fmla="*/ 187 w 310"/>
                <a:gd name="T51" fmla="*/ 480 h 483"/>
                <a:gd name="T52" fmla="*/ 123 w 310"/>
                <a:gd name="T53" fmla="*/ 480 h 483"/>
                <a:gd name="T54" fmla="*/ 69 w 310"/>
                <a:gd name="T55" fmla="*/ 456 h 483"/>
                <a:gd name="T56" fmla="*/ 30 w 310"/>
                <a:gd name="T57" fmla="*/ 408 h 483"/>
                <a:gd name="T58" fmla="*/ 8 w 310"/>
                <a:gd name="T59" fmla="*/ 336 h 483"/>
                <a:gd name="T60" fmla="*/ 0 w 310"/>
                <a:gd name="T61" fmla="*/ 242 h 483"/>
                <a:gd name="T62" fmla="*/ 8 w 310"/>
                <a:gd name="T63" fmla="*/ 145 h 483"/>
                <a:gd name="T64" fmla="*/ 30 w 310"/>
                <a:gd name="T65" fmla="*/ 75 h 483"/>
                <a:gd name="T66" fmla="*/ 69 w 310"/>
                <a:gd name="T67" fmla="*/ 29 h 483"/>
                <a:gd name="T68" fmla="*/ 121 w 310"/>
                <a:gd name="T69" fmla="*/ 3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0" h="483">
                  <a:moveTo>
                    <a:pt x="153" y="48"/>
                  </a:moveTo>
                  <a:lnTo>
                    <a:pt x="129" y="53"/>
                  </a:lnTo>
                  <a:lnTo>
                    <a:pt x="109" y="64"/>
                  </a:lnTo>
                  <a:lnTo>
                    <a:pt x="91" y="81"/>
                  </a:lnTo>
                  <a:lnTo>
                    <a:pt x="80" y="102"/>
                  </a:lnTo>
                  <a:lnTo>
                    <a:pt x="70" y="128"/>
                  </a:lnTo>
                  <a:lnTo>
                    <a:pt x="65" y="161"/>
                  </a:lnTo>
                  <a:lnTo>
                    <a:pt x="61" y="198"/>
                  </a:lnTo>
                  <a:lnTo>
                    <a:pt x="61" y="242"/>
                  </a:lnTo>
                  <a:lnTo>
                    <a:pt x="61" y="285"/>
                  </a:lnTo>
                  <a:lnTo>
                    <a:pt x="64" y="322"/>
                  </a:lnTo>
                  <a:lnTo>
                    <a:pt x="70" y="354"/>
                  </a:lnTo>
                  <a:lnTo>
                    <a:pt x="77" y="378"/>
                  </a:lnTo>
                  <a:lnTo>
                    <a:pt x="88" y="397"/>
                  </a:lnTo>
                  <a:lnTo>
                    <a:pt x="107" y="418"/>
                  </a:lnTo>
                  <a:lnTo>
                    <a:pt x="129" y="431"/>
                  </a:lnTo>
                  <a:lnTo>
                    <a:pt x="155" y="435"/>
                  </a:lnTo>
                  <a:lnTo>
                    <a:pt x="180" y="431"/>
                  </a:lnTo>
                  <a:lnTo>
                    <a:pt x="203" y="418"/>
                  </a:lnTo>
                  <a:lnTo>
                    <a:pt x="222" y="397"/>
                  </a:lnTo>
                  <a:lnTo>
                    <a:pt x="231" y="378"/>
                  </a:lnTo>
                  <a:lnTo>
                    <a:pt x="239" y="354"/>
                  </a:lnTo>
                  <a:lnTo>
                    <a:pt x="246" y="322"/>
                  </a:lnTo>
                  <a:lnTo>
                    <a:pt x="249" y="285"/>
                  </a:lnTo>
                  <a:lnTo>
                    <a:pt x="249" y="242"/>
                  </a:lnTo>
                  <a:lnTo>
                    <a:pt x="249" y="198"/>
                  </a:lnTo>
                  <a:lnTo>
                    <a:pt x="246" y="161"/>
                  </a:lnTo>
                  <a:lnTo>
                    <a:pt x="239" y="129"/>
                  </a:lnTo>
                  <a:lnTo>
                    <a:pt x="231" y="105"/>
                  </a:lnTo>
                  <a:lnTo>
                    <a:pt x="222" y="86"/>
                  </a:lnTo>
                  <a:lnTo>
                    <a:pt x="203" y="65"/>
                  </a:lnTo>
                  <a:lnTo>
                    <a:pt x="180" y="53"/>
                  </a:lnTo>
                  <a:lnTo>
                    <a:pt x="153" y="48"/>
                  </a:lnTo>
                  <a:close/>
                  <a:moveTo>
                    <a:pt x="155" y="0"/>
                  </a:moveTo>
                  <a:lnTo>
                    <a:pt x="179" y="1"/>
                  </a:lnTo>
                  <a:lnTo>
                    <a:pt x="201" y="6"/>
                  </a:lnTo>
                  <a:lnTo>
                    <a:pt x="222" y="16"/>
                  </a:lnTo>
                  <a:lnTo>
                    <a:pt x="247" y="33"/>
                  </a:lnTo>
                  <a:lnTo>
                    <a:pt x="270" y="59"/>
                  </a:lnTo>
                  <a:lnTo>
                    <a:pt x="286" y="91"/>
                  </a:lnTo>
                  <a:lnTo>
                    <a:pt x="298" y="131"/>
                  </a:lnTo>
                  <a:lnTo>
                    <a:pt x="305" y="161"/>
                  </a:lnTo>
                  <a:lnTo>
                    <a:pt x="308" y="198"/>
                  </a:lnTo>
                  <a:lnTo>
                    <a:pt x="310" y="242"/>
                  </a:lnTo>
                  <a:lnTo>
                    <a:pt x="308" y="293"/>
                  </a:lnTo>
                  <a:lnTo>
                    <a:pt x="302" y="340"/>
                  </a:lnTo>
                  <a:lnTo>
                    <a:pt x="292" y="376"/>
                  </a:lnTo>
                  <a:lnTo>
                    <a:pt x="279" y="408"/>
                  </a:lnTo>
                  <a:lnTo>
                    <a:pt x="262" y="434"/>
                  </a:lnTo>
                  <a:lnTo>
                    <a:pt x="241" y="456"/>
                  </a:lnTo>
                  <a:lnTo>
                    <a:pt x="215" y="470"/>
                  </a:lnTo>
                  <a:lnTo>
                    <a:pt x="187" y="480"/>
                  </a:lnTo>
                  <a:lnTo>
                    <a:pt x="155" y="483"/>
                  </a:lnTo>
                  <a:lnTo>
                    <a:pt x="123" y="480"/>
                  </a:lnTo>
                  <a:lnTo>
                    <a:pt x="94" y="472"/>
                  </a:lnTo>
                  <a:lnTo>
                    <a:pt x="69" y="456"/>
                  </a:lnTo>
                  <a:lnTo>
                    <a:pt x="46" y="434"/>
                  </a:lnTo>
                  <a:lnTo>
                    <a:pt x="30" y="408"/>
                  </a:lnTo>
                  <a:lnTo>
                    <a:pt x="18" y="375"/>
                  </a:lnTo>
                  <a:lnTo>
                    <a:pt x="8" y="336"/>
                  </a:lnTo>
                  <a:lnTo>
                    <a:pt x="2" y="292"/>
                  </a:lnTo>
                  <a:lnTo>
                    <a:pt x="0" y="242"/>
                  </a:lnTo>
                  <a:lnTo>
                    <a:pt x="2" y="190"/>
                  </a:lnTo>
                  <a:lnTo>
                    <a:pt x="8" y="145"/>
                  </a:lnTo>
                  <a:lnTo>
                    <a:pt x="18" y="107"/>
                  </a:lnTo>
                  <a:lnTo>
                    <a:pt x="30" y="75"/>
                  </a:lnTo>
                  <a:lnTo>
                    <a:pt x="48" y="49"/>
                  </a:lnTo>
                  <a:lnTo>
                    <a:pt x="69" y="29"/>
                  </a:lnTo>
                  <a:lnTo>
                    <a:pt x="93" y="13"/>
                  </a:lnTo>
                  <a:lnTo>
                    <a:pt x="121" y="3"/>
                  </a:lnTo>
                  <a:lnTo>
                    <a:pt x="155"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45" name="Freeform 23">
              <a:extLst>
                <a:ext uri="{FF2B5EF4-FFF2-40B4-BE49-F238E27FC236}">
                  <a16:creationId xmlns:a16="http://schemas.microsoft.com/office/drawing/2014/main" id="{6F642B87-3560-4082-B9A2-B9F12668DFCB}"/>
                </a:ext>
              </a:extLst>
            </p:cNvPr>
            <p:cNvSpPr>
              <a:spLocks noEditPoints="1"/>
            </p:cNvSpPr>
            <p:nvPr/>
          </p:nvSpPr>
          <p:spPr bwMode="auto">
            <a:xfrm>
              <a:off x="3434" y="3324"/>
              <a:ext cx="154" cy="242"/>
            </a:xfrm>
            <a:custGeom>
              <a:avLst/>
              <a:gdLst>
                <a:gd name="T0" fmla="*/ 129 w 308"/>
                <a:gd name="T1" fmla="*/ 51 h 484"/>
                <a:gd name="T2" fmla="*/ 89 w 308"/>
                <a:gd name="T3" fmla="*/ 83 h 484"/>
                <a:gd name="T4" fmla="*/ 70 w 308"/>
                <a:gd name="T5" fmla="*/ 128 h 484"/>
                <a:gd name="T6" fmla="*/ 60 w 308"/>
                <a:gd name="T7" fmla="*/ 198 h 484"/>
                <a:gd name="T8" fmla="*/ 60 w 308"/>
                <a:gd name="T9" fmla="*/ 286 h 484"/>
                <a:gd name="T10" fmla="*/ 68 w 308"/>
                <a:gd name="T11" fmla="*/ 354 h 484"/>
                <a:gd name="T12" fmla="*/ 86 w 308"/>
                <a:gd name="T13" fmla="*/ 397 h 484"/>
                <a:gd name="T14" fmla="*/ 129 w 308"/>
                <a:gd name="T15" fmla="*/ 433 h 484"/>
                <a:gd name="T16" fmla="*/ 178 w 308"/>
                <a:gd name="T17" fmla="*/ 431 h 484"/>
                <a:gd name="T18" fmla="*/ 221 w 308"/>
                <a:gd name="T19" fmla="*/ 397 h 484"/>
                <a:gd name="T20" fmla="*/ 239 w 308"/>
                <a:gd name="T21" fmla="*/ 354 h 484"/>
                <a:gd name="T22" fmla="*/ 247 w 308"/>
                <a:gd name="T23" fmla="*/ 286 h 484"/>
                <a:gd name="T24" fmla="*/ 247 w 308"/>
                <a:gd name="T25" fmla="*/ 198 h 484"/>
                <a:gd name="T26" fmla="*/ 239 w 308"/>
                <a:gd name="T27" fmla="*/ 129 h 484"/>
                <a:gd name="T28" fmla="*/ 221 w 308"/>
                <a:gd name="T29" fmla="*/ 86 h 484"/>
                <a:gd name="T30" fmla="*/ 178 w 308"/>
                <a:gd name="T31" fmla="*/ 53 h 484"/>
                <a:gd name="T32" fmla="*/ 153 w 308"/>
                <a:gd name="T33" fmla="*/ 0 h 484"/>
                <a:gd name="T34" fmla="*/ 201 w 308"/>
                <a:gd name="T35" fmla="*/ 7 h 484"/>
                <a:gd name="T36" fmla="*/ 247 w 308"/>
                <a:gd name="T37" fmla="*/ 34 h 484"/>
                <a:gd name="T38" fmla="*/ 285 w 308"/>
                <a:gd name="T39" fmla="*/ 91 h 484"/>
                <a:gd name="T40" fmla="*/ 303 w 308"/>
                <a:gd name="T41" fmla="*/ 161 h 484"/>
                <a:gd name="T42" fmla="*/ 308 w 308"/>
                <a:gd name="T43" fmla="*/ 241 h 484"/>
                <a:gd name="T44" fmla="*/ 301 w 308"/>
                <a:gd name="T45" fmla="*/ 338 h 484"/>
                <a:gd name="T46" fmla="*/ 277 w 308"/>
                <a:gd name="T47" fmla="*/ 409 h 484"/>
                <a:gd name="T48" fmla="*/ 239 w 308"/>
                <a:gd name="T49" fmla="*/ 456 h 484"/>
                <a:gd name="T50" fmla="*/ 186 w 308"/>
                <a:gd name="T51" fmla="*/ 480 h 484"/>
                <a:gd name="T52" fmla="*/ 121 w 308"/>
                <a:gd name="T53" fmla="*/ 480 h 484"/>
                <a:gd name="T54" fmla="*/ 67 w 308"/>
                <a:gd name="T55" fmla="*/ 456 h 484"/>
                <a:gd name="T56" fmla="*/ 28 w 308"/>
                <a:gd name="T57" fmla="*/ 409 h 484"/>
                <a:gd name="T58" fmla="*/ 6 w 308"/>
                <a:gd name="T59" fmla="*/ 337 h 484"/>
                <a:gd name="T60" fmla="*/ 0 w 308"/>
                <a:gd name="T61" fmla="*/ 241 h 484"/>
                <a:gd name="T62" fmla="*/ 8 w 308"/>
                <a:gd name="T63" fmla="*/ 145 h 484"/>
                <a:gd name="T64" fmla="*/ 30 w 308"/>
                <a:gd name="T65" fmla="*/ 75 h 484"/>
                <a:gd name="T66" fmla="*/ 68 w 308"/>
                <a:gd name="T67" fmla="*/ 27 h 484"/>
                <a:gd name="T68" fmla="*/ 121 w 308"/>
                <a:gd name="T69" fmla="*/ 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8" h="484">
                  <a:moveTo>
                    <a:pt x="153" y="48"/>
                  </a:moveTo>
                  <a:lnTo>
                    <a:pt x="129" y="51"/>
                  </a:lnTo>
                  <a:lnTo>
                    <a:pt x="107" y="64"/>
                  </a:lnTo>
                  <a:lnTo>
                    <a:pt x="89" y="83"/>
                  </a:lnTo>
                  <a:lnTo>
                    <a:pt x="78" y="102"/>
                  </a:lnTo>
                  <a:lnTo>
                    <a:pt x="70" y="128"/>
                  </a:lnTo>
                  <a:lnTo>
                    <a:pt x="63" y="160"/>
                  </a:lnTo>
                  <a:lnTo>
                    <a:pt x="60" y="198"/>
                  </a:lnTo>
                  <a:lnTo>
                    <a:pt x="59" y="241"/>
                  </a:lnTo>
                  <a:lnTo>
                    <a:pt x="60" y="286"/>
                  </a:lnTo>
                  <a:lnTo>
                    <a:pt x="63" y="323"/>
                  </a:lnTo>
                  <a:lnTo>
                    <a:pt x="68" y="354"/>
                  </a:lnTo>
                  <a:lnTo>
                    <a:pt x="76" y="378"/>
                  </a:lnTo>
                  <a:lnTo>
                    <a:pt x="86" y="397"/>
                  </a:lnTo>
                  <a:lnTo>
                    <a:pt x="107" y="418"/>
                  </a:lnTo>
                  <a:lnTo>
                    <a:pt x="129" y="433"/>
                  </a:lnTo>
                  <a:lnTo>
                    <a:pt x="153" y="436"/>
                  </a:lnTo>
                  <a:lnTo>
                    <a:pt x="178" y="431"/>
                  </a:lnTo>
                  <a:lnTo>
                    <a:pt x="201" y="418"/>
                  </a:lnTo>
                  <a:lnTo>
                    <a:pt x="221" y="397"/>
                  </a:lnTo>
                  <a:lnTo>
                    <a:pt x="231" y="378"/>
                  </a:lnTo>
                  <a:lnTo>
                    <a:pt x="239" y="354"/>
                  </a:lnTo>
                  <a:lnTo>
                    <a:pt x="244" y="323"/>
                  </a:lnTo>
                  <a:lnTo>
                    <a:pt x="247" y="286"/>
                  </a:lnTo>
                  <a:lnTo>
                    <a:pt x="248" y="241"/>
                  </a:lnTo>
                  <a:lnTo>
                    <a:pt x="247" y="198"/>
                  </a:lnTo>
                  <a:lnTo>
                    <a:pt x="244" y="161"/>
                  </a:lnTo>
                  <a:lnTo>
                    <a:pt x="239" y="129"/>
                  </a:lnTo>
                  <a:lnTo>
                    <a:pt x="231" y="106"/>
                  </a:lnTo>
                  <a:lnTo>
                    <a:pt x="221" y="86"/>
                  </a:lnTo>
                  <a:lnTo>
                    <a:pt x="202" y="66"/>
                  </a:lnTo>
                  <a:lnTo>
                    <a:pt x="178" y="53"/>
                  </a:lnTo>
                  <a:lnTo>
                    <a:pt x="153" y="48"/>
                  </a:lnTo>
                  <a:close/>
                  <a:moveTo>
                    <a:pt x="153" y="0"/>
                  </a:moveTo>
                  <a:lnTo>
                    <a:pt x="178" y="2"/>
                  </a:lnTo>
                  <a:lnTo>
                    <a:pt x="201" y="7"/>
                  </a:lnTo>
                  <a:lnTo>
                    <a:pt x="221" y="15"/>
                  </a:lnTo>
                  <a:lnTo>
                    <a:pt x="247" y="34"/>
                  </a:lnTo>
                  <a:lnTo>
                    <a:pt x="268" y="59"/>
                  </a:lnTo>
                  <a:lnTo>
                    <a:pt x="285" y="91"/>
                  </a:lnTo>
                  <a:lnTo>
                    <a:pt x="298" y="129"/>
                  </a:lnTo>
                  <a:lnTo>
                    <a:pt x="303" y="161"/>
                  </a:lnTo>
                  <a:lnTo>
                    <a:pt x="308" y="198"/>
                  </a:lnTo>
                  <a:lnTo>
                    <a:pt x="308" y="241"/>
                  </a:lnTo>
                  <a:lnTo>
                    <a:pt x="306" y="294"/>
                  </a:lnTo>
                  <a:lnTo>
                    <a:pt x="301" y="338"/>
                  </a:lnTo>
                  <a:lnTo>
                    <a:pt x="292" y="377"/>
                  </a:lnTo>
                  <a:lnTo>
                    <a:pt x="277" y="409"/>
                  </a:lnTo>
                  <a:lnTo>
                    <a:pt x="260" y="434"/>
                  </a:lnTo>
                  <a:lnTo>
                    <a:pt x="239" y="456"/>
                  </a:lnTo>
                  <a:lnTo>
                    <a:pt x="215" y="471"/>
                  </a:lnTo>
                  <a:lnTo>
                    <a:pt x="186" y="480"/>
                  </a:lnTo>
                  <a:lnTo>
                    <a:pt x="153" y="484"/>
                  </a:lnTo>
                  <a:lnTo>
                    <a:pt x="121" y="480"/>
                  </a:lnTo>
                  <a:lnTo>
                    <a:pt x="92" y="471"/>
                  </a:lnTo>
                  <a:lnTo>
                    <a:pt x="67" y="456"/>
                  </a:lnTo>
                  <a:lnTo>
                    <a:pt x="46" y="434"/>
                  </a:lnTo>
                  <a:lnTo>
                    <a:pt x="28" y="409"/>
                  </a:lnTo>
                  <a:lnTo>
                    <a:pt x="16" y="375"/>
                  </a:lnTo>
                  <a:lnTo>
                    <a:pt x="6" y="337"/>
                  </a:lnTo>
                  <a:lnTo>
                    <a:pt x="1" y="292"/>
                  </a:lnTo>
                  <a:lnTo>
                    <a:pt x="0" y="241"/>
                  </a:lnTo>
                  <a:lnTo>
                    <a:pt x="1" y="190"/>
                  </a:lnTo>
                  <a:lnTo>
                    <a:pt x="8" y="145"/>
                  </a:lnTo>
                  <a:lnTo>
                    <a:pt x="17" y="107"/>
                  </a:lnTo>
                  <a:lnTo>
                    <a:pt x="30" y="75"/>
                  </a:lnTo>
                  <a:lnTo>
                    <a:pt x="47" y="50"/>
                  </a:lnTo>
                  <a:lnTo>
                    <a:pt x="68" y="27"/>
                  </a:lnTo>
                  <a:lnTo>
                    <a:pt x="92" y="13"/>
                  </a:lnTo>
                  <a:lnTo>
                    <a:pt x="121" y="3"/>
                  </a:lnTo>
                  <a:lnTo>
                    <a:pt x="153"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46" name="Freeform 24">
              <a:extLst>
                <a:ext uri="{FF2B5EF4-FFF2-40B4-BE49-F238E27FC236}">
                  <a16:creationId xmlns:a16="http://schemas.microsoft.com/office/drawing/2014/main" id="{B613AA52-0B40-44F2-80A9-4367FD27C468}"/>
                </a:ext>
              </a:extLst>
            </p:cNvPr>
            <p:cNvSpPr>
              <a:spLocks noEditPoints="1"/>
            </p:cNvSpPr>
            <p:nvPr/>
          </p:nvSpPr>
          <p:spPr bwMode="auto">
            <a:xfrm>
              <a:off x="3618" y="3324"/>
              <a:ext cx="155" cy="242"/>
            </a:xfrm>
            <a:custGeom>
              <a:avLst/>
              <a:gdLst>
                <a:gd name="T0" fmla="*/ 129 w 309"/>
                <a:gd name="T1" fmla="*/ 51 h 484"/>
                <a:gd name="T2" fmla="*/ 90 w 309"/>
                <a:gd name="T3" fmla="*/ 83 h 484"/>
                <a:gd name="T4" fmla="*/ 71 w 309"/>
                <a:gd name="T5" fmla="*/ 128 h 484"/>
                <a:gd name="T6" fmla="*/ 62 w 309"/>
                <a:gd name="T7" fmla="*/ 198 h 484"/>
                <a:gd name="T8" fmla="*/ 62 w 309"/>
                <a:gd name="T9" fmla="*/ 286 h 484"/>
                <a:gd name="T10" fmla="*/ 70 w 309"/>
                <a:gd name="T11" fmla="*/ 354 h 484"/>
                <a:gd name="T12" fmla="*/ 87 w 309"/>
                <a:gd name="T13" fmla="*/ 397 h 484"/>
                <a:gd name="T14" fmla="*/ 129 w 309"/>
                <a:gd name="T15" fmla="*/ 433 h 484"/>
                <a:gd name="T16" fmla="*/ 180 w 309"/>
                <a:gd name="T17" fmla="*/ 431 h 484"/>
                <a:gd name="T18" fmla="*/ 223 w 309"/>
                <a:gd name="T19" fmla="*/ 397 h 484"/>
                <a:gd name="T20" fmla="*/ 239 w 309"/>
                <a:gd name="T21" fmla="*/ 354 h 484"/>
                <a:gd name="T22" fmla="*/ 248 w 309"/>
                <a:gd name="T23" fmla="*/ 286 h 484"/>
                <a:gd name="T24" fmla="*/ 248 w 309"/>
                <a:gd name="T25" fmla="*/ 198 h 484"/>
                <a:gd name="T26" fmla="*/ 239 w 309"/>
                <a:gd name="T27" fmla="*/ 129 h 484"/>
                <a:gd name="T28" fmla="*/ 223 w 309"/>
                <a:gd name="T29" fmla="*/ 86 h 484"/>
                <a:gd name="T30" fmla="*/ 180 w 309"/>
                <a:gd name="T31" fmla="*/ 53 h 484"/>
                <a:gd name="T32" fmla="*/ 154 w 309"/>
                <a:gd name="T33" fmla="*/ 0 h 484"/>
                <a:gd name="T34" fmla="*/ 201 w 309"/>
                <a:gd name="T35" fmla="*/ 7 h 484"/>
                <a:gd name="T36" fmla="*/ 248 w 309"/>
                <a:gd name="T37" fmla="*/ 34 h 484"/>
                <a:gd name="T38" fmla="*/ 285 w 309"/>
                <a:gd name="T39" fmla="*/ 91 h 484"/>
                <a:gd name="T40" fmla="*/ 304 w 309"/>
                <a:gd name="T41" fmla="*/ 161 h 484"/>
                <a:gd name="T42" fmla="*/ 309 w 309"/>
                <a:gd name="T43" fmla="*/ 241 h 484"/>
                <a:gd name="T44" fmla="*/ 301 w 309"/>
                <a:gd name="T45" fmla="*/ 338 h 484"/>
                <a:gd name="T46" fmla="*/ 279 w 309"/>
                <a:gd name="T47" fmla="*/ 409 h 484"/>
                <a:gd name="T48" fmla="*/ 240 w 309"/>
                <a:gd name="T49" fmla="*/ 456 h 484"/>
                <a:gd name="T50" fmla="*/ 186 w 309"/>
                <a:gd name="T51" fmla="*/ 480 h 484"/>
                <a:gd name="T52" fmla="*/ 122 w 309"/>
                <a:gd name="T53" fmla="*/ 480 h 484"/>
                <a:gd name="T54" fmla="*/ 68 w 309"/>
                <a:gd name="T55" fmla="*/ 456 h 484"/>
                <a:gd name="T56" fmla="*/ 30 w 309"/>
                <a:gd name="T57" fmla="*/ 409 h 484"/>
                <a:gd name="T58" fmla="*/ 8 w 309"/>
                <a:gd name="T59" fmla="*/ 337 h 484"/>
                <a:gd name="T60" fmla="*/ 0 w 309"/>
                <a:gd name="T61" fmla="*/ 241 h 484"/>
                <a:gd name="T62" fmla="*/ 8 w 309"/>
                <a:gd name="T63" fmla="*/ 145 h 484"/>
                <a:gd name="T64" fmla="*/ 31 w 309"/>
                <a:gd name="T65" fmla="*/ 75 h 484"/>
                <a:gd name="T66" fmla="*/ 68 w 309"/>
                <a:gd name="T67" fmla="*/ 27 h 484"/>
                <a:gd name="T68" fmla="*/ 122 w 309"/>
                <a:gd name="T69" fmla="*/ 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9" h="484">
                  <a:moveTo>
                    <a:pt x="154" y="48"/>
                  </a:moveTo>
                  <a:lnTo>
                    <a:pt x="129" y="51"/>
                  </a:lnTo>
                  <a:lnTo>
                    <a:pt x="108" y="64"/>
                  </a:lnTo>
                  <a:lnTo>
                    <a:pt x="90" y="83"/>
                  </a:lnTo>
                  <a:lnTo>
                    <a:pt x="79" y="102"/>
                  </a:lnTo>
                  <a:lnTo>
                    <a:pt x="71" y="128"/>
                  </a:lnTo>
                  <a:lnTo>
                    <a:pt x="65" y="160"/>
                  </a:lnTo>
                  <a:lnTo>
                    <a:pt x="62" y="198"/>
                  </a:lnTo>
                  <a:lnTo>
                    <a:pt x="60" y="241"/>
                  </a:lnTo>
                  <a:lnTo>
                    <a:pt x="62" y="286"/>
                  </a:lnTo>
                  <a:lnTo>
                    <a:pt x="65" y="323"/>
                  </a:lnTo>
                  <a:lnTo>
                    <a:pt x="70" y="354"/>
                  </a:lnTo>
                  <a:lnTo>
                    <a:pt x="78" y="378"/>
                  </a:lnTo>
                  <a:lnTo>
                    <a:pt x="87" y="397"/>
                  </a:lnTo>
                  <a:lnTo>
                    <a:pt x="106" y="418"/>
                  </a:lnTo>
                  <a:lnTo>
                    <a:pt x="129" y="433"/>
                  </a:lnTo>
                  <a:lnTo>
                    <a:pt x="154" y="436"/>
                  </a:lnTo>
                  <a:lnTo>
                    <a:pt x="180" y="431"/>
                  </a:lnTo>
                  <a:lnTo>
                    <a:pt x="202" y="418"/>
                  </a:lnTo>
                  <a:lnTo>
                    <a:pt x="223" y="397"/>
                  </a:lnTo>
                  <a:lnTo>
                    <a:pt x="232" y="378"/>
                  </a:lnTo>
                  <a:lnTo>
                    <a:pt x="239" y="354"/>
                  </a:lnTo>
                  <a:lnTo>
                    <a:pt x="245" y="323"/>
                  </a:lnTo>
                  <a:lnTo>
                    <a:pt x="248" y="286"/>
                  </a:lnTo>
                  <a:lnTo>
                    <a:pt x="250" y="241"/>
                  </a:lnTo>
                  <a:lnTo>
                    <a:pt x="248" y="198"/>
                  </a:lnTo>
                  <a:lnTo>
                    <a:pt x="245" y="161"/>
                  </a:lnTo>
                  <a:lnTo>
                    <a:pt x="239" y="129"/>
                  </a:lnTo>
                  <a:lnTo>
                    <a:pt x="232" y="106"/>
                  </a:lnTo>
                  <a:lnTo>
                    <a:pt x="223" y="86"/>
                  </a:lnTo>
                  <a:lnTo>
                    <a:pt x="202" y="66"/>
                  </a:lnTo>
                  <a:lnTo>
                    <a:pt x="180" y="53"/>
                  </a:lnTo>
                  <a:lnTo>
                    <a:pt x="154" y="48"/>
                  </a:lnTo>
                  <a:close/>
                  <a:moveTo>
                    <a:pt x="154" y="0"/>
                  </a:moveTo>
                  <a:lnTo>
                    <a:pt x="180" y="2"/>
                  </a:lnTo>
                  <a:lnTo>
                    <a:pt x="201" y="7"/>
                  </a:lnTo>
                  <a:lnTo>
                    <a:pt x="221" y="15"/>
                  </a:lnTo>
                  <a:lnTo>
                    <a:pt x="248" y="34"/>
                  </a:lnTo>
                  <a:lnTo>
                    <a:pt x="269" y="59"/>
                  </a:lnTo>
                  <a:lnTo>
                    <a:pt x="285" y="91"/>
                  </a:lnTo>
                  <a:lnTo>
                    <a:pt x="298" y="129"/>
                  </a:lnTo>
                  <a:lnTo>
                    <a:pt x="304" y="161"/>
                  </a:lnTo>
                  <a:lnTo>
                    <a:pt x="307" y="198"/>
                  </a:lnTo>
                  <a:lnTo>
                    <a:pt x="309" y="241"/>
                  </a:lnTo>
                  <a:lnTo>
                    <a:pt x="307" y="294"/>
                  </a:lnTo>
                  <a:lnTo>
                    <a:pt x="301" y="338"/>
                  </a:lnTo>
                  <a:lnTo>
                    <a:pt x="291" y="377"/>
                  </a:lnTo>
                  <a:lnTo>
                    <a:pt x="279" y="409"/>
                  </a:lnTo>
                  <a:lnTo>
                    <a:pt x="261" y="434"/>
                  </a:lnTo>
                  <a:lnTo>
                    <a:pt x="240" y="456"/>
                  </a:lnTo>
                  <a:lnTo>
                    <a:pt x="216" y="471"/>
                  </a:lnTo>
                  <a:lnTo>
                    <a:pt x="186" y="480"/>
                  </a:lnTo>
                  <a:lnTo>
                    <a:pt x="154" y="484"/>
                  </a:lnTo>
                  <a:lnTo>
                    <a:pt x="122" y="480"/>
                  </a:lnTo>
                  <a:lnTo>
                    <a:pt x="94" y="471"/>
                  </a:lnTo>
                  <a:lnTo>
                    <a:pt x="68" y="456"/>
                  </a:lnTo>
                  <a:lnTo>
                    <a:pt x="47" y="434"/>
                  </a:lnTo>
                  <a:lnTo>
                    <a:pt x="30" y="409"/>
                  </a:lnTo>
                  <a:lnTo>
                    <a:pt x="17" y="375"/>
                  </a:lnTo>
                  <a:lnTo>
                    <a:pt x="8" y="337"/>
                  </a:lnTo>
                  <a:lnTo>
                    <a:pt x="3" y="292"/>
                  </a:lnTo>
                  <a:lnTo>
                    <a:pt x="0" y="241"/>
                  </a:lnTo>
                  <a:lnTo>
                    <a:pt x="3" y="190"/>
                  </a:lnTo>
                  <a:lnTo>
                    <a:pt x="8" y="145"/>
                  </a:lnTo>
                  <a:lnTo>
                    <a:pt x="17" y="107"/>
                  </a:lnTo>
                  <a:lnTo>
                    <a:pt x="31" y="75"/>
                  </a:lnTo>
                  <a:lnTo>
                    <a:pt x="47" y="50"/>
                  </a:lnTo>
                  <a:lnTo>
                    <a:pt x="68" y="27"/>
                  </a:lnTo>
                  <a:lnTo>
                    <a:pt x="94" y="13"/>
                  </a:lnTo>
                  <a:lnTo>
                    <a:pt x="122" y="3"/>
                  </a:lnTo>
                  <a:lnTo>
                    <a:pt x="154"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47" name="Freeform 25">
              <a:extLst>
                <a:ext uri="{FF2B5EF4-FFF2-40B4-BE49-F238E27FC236}">
                  <a16:creationId xmlns:a16="http://schemas.microsoft.com/office/drawing/2014/main" id="{B012FFC5-8B47-49F3-97A8-A2A147E29A6D}"/>
                </a:ext>
              </a:extLst>
            </p:cNvPr>
            <p:cNvSpPr>
              <a:spLocks noEditPoints="1"/>
            </p:cNvSpPr>
            <p:nvPr/>
          </p:nvSpPr>
          <p:spPr bwMode="auto">
            <a:xfrm>
              <a:off x="3802" y="3324"/>
              <a:ext cx="155" cy="242"/>
            </a:xfrm>
            <a:custGeom>
              <a:avLst/>
              <a:gdLst>
                <a:gd name="T0" fmla="*/ 129 w 310"/>
                <a:gd name="T1" fmla="*/ 51 h 484"/>
                <a:gd name="T2" fmla="*/ 89 w 310"/>
                <a:gd name="T3" fmla="*/ 83 h 484"/>
                <a:gd name="T4" fmla="*/ 72 w 310"/>
                <a:gd name="T5" fmla="*/ 128 h 484"/>
                <a:gd name="T6" fmla="*/ 61 w 310"/>
                <a:gd name="T7" fmla="*/ 198 h 484"/>
                <a:gd name="T8" fmla="*/ 61 w 310"/>
                <a:gd name="T9" fmla="*/ 286 h 484"/>
                <a:gd name="T10" fmla="*/ 70 w 310"/>
                <a:gd name="T11" fmla="*/ 354 h 484"/>
                <a:gd name="T12" fmla="*/ 88 w 310"/>
                <a:gd name="T13" fmla="*/ 397 h 484"/>
                <a:gd name="T14" fmla="*/ 129 w 310"/>
                <a:gd name="T15" fmla="*/ 433 h 484"/>
                <a:gd name="T16" fmla="*/ 180 w 310"/>
                <a:gd name="T17" fmla="*/ 431 h 484"/>
                <a:gd name="T18" fmla="*/ 222 w 310"/>
                <a:gd name="T19" fmla="*/ 397 h 484"/>
                <a:gd name="T20" fmla="*/ 239 w 310"/>
                <a:gd name="T21" fmla="*/ 354 h 484"/>
                <a:gd name="T22" fmla="*/ 249 w 310"/>
                <a:gd name="T23" fmla="*/ 286 h 484"/>
                <a:gd name="T24" fmla="*/ 249 w 310"/>
                <a:gd name="T25" fmla="*/ 198 h 484"/>
                <a:gd name="T26" fmla="*/ 239 w 310"/>
                <a:gd name="T27" fmla="*/ 129 h 484"/>
                <a:gd name="T28" fmla="*/ 222 w 310"/>
                <a:gd name="T29" fmla="*/ 86 h 484"/>
                <a:gd name="T30" fmla="*/ 180 w 310"/>
                <a:gd name="T31" fmla="*/ 53 h 484"/>
                <a:gd name="T32" fmla="*/ 155 w 310"/>
                <a:gd name="T33" fmla="*/ 0 h 484"/>
                <a:gd name="T34" fmla="*/ 201 w 310"/>
                <a:gd name="T35" fmla="*/ 7 h 484"/>
                <a:gd name="T36" fmla="*/ 247 w 310"/>
                <a:gd name="T37" fmla="*/ 34 h 484"/>
                <a:gd name="T38" fmla="*/ 286 w 310"/>
                <a:gd name="T39" fmla="*/ 91 h 484"/>
                <a:gd name="T40" fmla="*/ 305 w 310"/>
                <a:gd name="T41" fmla="*/ 161 h 484"/>
                <a:gd name="T42" fmla="*/ 310 w 310"/>
                <a:gd name="T43" fmla="*/ 241 h 484"/>
                <a:gd name="T44" fmla="*/ 302 w 310"/>
                <a:gd name="T45" fmla="*/ 338 h 484"/>
                <a:gd name="T46" fmla="*/ 279 w 310"/>
                <a:gd name="T47" fmla="*/ 409 h 484"/>
                <a:gd name="T48" fmla="*/ 241 w 310"/>
                <a:gd name="T49" fmla="*/ 456 h 484"/>
                <a:gd name="T50" fmla="*/ 187 w 310"/>
                <a:gd name="T51" fmla="*/ 480 h 484"/>
                <a:gd name="T52" fmla="*/ 121 w 310"/>
                <a:gd name="T53" fmla="*/ 480 h 484"/>
                <a:gd name="T54" fmla="*/ 69 w 310"/>
                <a:gd name="T55" fmla="*/ 456 h 484"/>
                <a:gd name="T56" fmla="*/ 30 w 310"/>
                <a:gd name="T57" fmla="*/ 409 h 484"/>
                <a:gd name="T58" fmla="*/ 8 w 310"/>
                <a:gd name="T59" fmla="*/ 337 h 484"/>
                <a:gd name="T60" fmla="*/ 0 w 310"/>
                <a:gd name="T61" fmla="*/ 241 h 484"/>
                <a:gd name="T62" fmla="*/ 8 w 310"/>
                <a:gd name="T63" fmla="*/ 145 h 484"/>
                <a:gd name="T64" fmla="*/ 30 w 310"/>
                <a:gd name="T65" fmla="*/ 75 h 484"/>
                <a:gd name="T66" fmla="*/ 69 w 310"/>
                <a:gd name="T67" fmla="*/ 27 h 484"/>
                <a:gd name="T68" fmla="*/ 123 w 310"/>
                <a:gd name="T69" fmla="*/ 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0" h="484">
                  <a:moveTo>
                    <a:pt x="155" y="48"/>
                  </a:moveTo>
                  <a:lnTo>
                    <a:pt x="129" y="51"/>
                  </a:lnTo>
                  <a:lnTo>
                    <a:pt x="109" y="64"/>
                  </a:lnTo>
                  <a:lnTo>
                    <a:pt x="89" y="83"/>
                  </a:lnTo>
                  <a:lnTo>
                    <a:pt x="80" y="102"/>
                  </a:lnTo>
                  <a:lnTo>
                    <a:pt x="72" y="128"/>
                  </a:lnTo>
                  <a:lnTo>
                    <a:pt x="65" y="160"/>
                  </a:lnTo>
                  <a:lnTo>
                    <a:pt x="61" y="198"/>
                  </a:lnTo>
                  <a:lnTo>
                    <a:pt x="61" y="241"/>
                  </a:lnTo>
                  <a:lnTo>
                    <a:pt x="61" y="286"/>
                  </a:lnTo>
                  <a:lnTo>
                    <a:pt x="64" y="323"/>
                  </a:lnTo>
                  <a:lnTo>
                    <a:pt x="70" y="354"/>
                  </a:lnTo>
                  <a:lnTo>
                    <a:pt x="78" y="378"/>
                  </a:lnTo>
                  <a:lnTo>
                    <a:pt x="88" y="397"/>
                  </a:lnTo>
                  <a:lnTo>
                    <a:pt x="107" y="418"/>
                  </a:lnTo>
                  <a:lnTo>
                    <a:pt x="129" y="433"/>
                  </a:lnTo>
                  <a:lnTo>
                    <a:pt x="155" y="436"/>
                  </a:lnTo>
                  <a:lnTo>
                    <a:pt x="180" y="431"/>
                  </a:lnTo>
                  <a:lnTo>
                    <a:pt x="203" y="418"/>
                  </a:lnTo>
                  <a:lnTo>
                    <a:pt x="222" y="397"/>
                  </a:lnTo>
                  <a:lnTo>
                    <a:pt x="231" y="378"/>
                  </a:lnTo>
                  <a:lnTo>
                    <a:pt x="239" y="354"/>
                  </a:lnTo>
                  <a:lnTo>
                    <a:pt x="246" y="323"/>
                  </a:lnTo>
                  <a:lnTo>
                    <a:pt x="249" y="286"/>
                  </a:lnTo>
                  <a:lnTo>
                    <a:pt x="250" y="241"/>
                  </a:lnTo>
                  <a:lnTo>
                    <a:pt x="249" y="198"/>
                  </a:lnTo>
                  <a:lnTo>
                    <a:pt x="246" y="161"/>
                  </a:lnTo>
                  <a:lnTo>
                    <a:pt x="239" y="129"/>
                  </a:lnTo>
                  <a:lnTo>
                    <a:pt x="233" y="106"/>
                  </a:lnTo>
                  <a:lnTo>
                    <a:pt x="222" y="86"/>
                  </a:lnTo>
                  <a:lnTo>
                    <a:pt x="203" y="66"/>
                  </a:lnTo>
                  <a:lnTo>
                    <a:pt x="180" y="53"/>
                  </a:lnTo>
                  <a:lnTo>
                    <a:pt x="155" y="48"/>
                  </a:lnTo>
                  <a:close/>
                  <a:moveTo>
                    <a:pt x="155" y="0"/>
                  </a:moveTo>
                  <a:lnTo>
                    <a:pt x="179" y="2"/>
                  </a:lnTo>
                  <a:lnTo>
                    <a:pt x="201" y="7"/>
                  </a:lnTo>
                  <a:lnTo>
                    <a:pt x="222" y="15"/>
                  </a:lnTo>
                  <a:lnTo>
                    <a:pt x="247" y="34"/>
                  </a:lnTo>
                  <a:lnTo>
                    <a:pt x="268" y="59"/>
                  </a:lnTo>
                  <a:lnTo>
                    <a:pt x="286" y="91"/>
                  </a:lnTo>
                  <a:lnTo>
                    <a:pt x="298" y="129"/>
                  </a:lnTo>
                  <a:lnTo>
                    <a:pt x="305" y="161"/>
                  </a:lnTo>
                  <a:lnTo>
                    <a:pt x="308" y="198"/>
                  </a:lnTo>
                  <a:lnTo>
                    <a:pt x="310" y="241"/>
                  </a:lnTo>
                  <a:lnTo>
                    <a:pt x="308" y="294"/>
                  </a:lnTo>
                  <a:lnTo>
                    <a:pt x="302" y="338"/>
                  </a:lnTo>
                  <a:lnTo>
                    <a:pt x="292" y="377"/>
                  </a:lnTo>
                  <a:lnTo>
                    <a:pt x="279" y="409"/>
                  </a:lnTo>
                  <a:lnTo>
                    <a:pt x="262" y="434"/>
                  </a:lnTo>
                  <a:lnTo>
                    <a:pt x="241" y="456"/>
                  </a:lnTo>
                  <a:lnTo>
                    <a:pt x="215" y="471"/>
                  </a:lnTo>
                  <a:lnTo>
                    <a:pt x="187" y="480"/>
                  </a:lnTo>
                  <a:lnTo>
                    <a:pt x="155" y="484"/>
                  </a:lnTo>
                  <a:lnTo>
                    <a:pt x="121" y="480"/>
                  </a:lnTo>
                  <a:lnTo>
                    <a:pt x="93" y="471"/>
                  </a:lnTo>
                  <a:lnTo>
                    <a:pt x="69" y="456"/>
                  </a:lnTo>
                  <a:lnTo>
                    <a:pt x="46" y="434"/>
                  </a:lnTo>
                  <a:lnTo>
                    <a:pt x="30" y="409"/>
                  </a:lnTo>
                  <a:lnTo>
                    <a:pt x="18" y="375"/>
                  </a:lnTo>
                  <a:lnTo>
                    <a:pt x="8" y="337"/>
                  </a:lnTo>
                  <a:lnTo>
                    <a:pt x="2" y="292"/>
                  </a:lnTo>
                  <a:lnTo>
                    <a:pt x="0" y="241"/>
                  </a:lnTo>
                  <a:lnTo>
                    <a:pt x="2" y="190"/>
                  </a:lnTo>
                  <a:lnTo>
                    <a:pt x="8" y="145"/>
                  </a:lnTo>
                  <a:lnTo>
                    <a:pt x="18" y="107"/>
                  </a:lnTo>
                  <a:lnTo>
                    <a:pt x="30" y="75"/>
                  </a:lnTo>
                  <a:lnTo>
                    <a:pt x="48" y="50"/>
                  </a:lnTo>
                  <a:lnTo>
                    <a:pt x="69" y="27"/>
                  </a:lnTo>
                  <a:lnTo>
                    <a:pt x="94" y="13"/>
                  </a:lnTo>
                  <a:lnTo>
                    <a:pt x="123" y="3"/>
                  </a:lnTo>
                  <a:lnTo>
                    <a:pt x="155"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48" name="Freeform 26">
              <a:extLst>
                <a:ext uri="{FF2B5EF4-FFF2-40B4-BE49-F238E27FC236}">
                  <a16:creationId xmlns:a16="http://schemas.microsoft.com/office/drawing/2014/main" id="{B833D049-104E-4D9D-9062-FBFDD7164C4A}"/>
                </a:ext>
              </a:extLst>
            </p:cNvPr>
            <p:cNvSpPr>
              <a:spLocks/>
            </p:cNvSpPr>
            <p:nvPr/>
          </p:nvSpPr>
          <p:spPr bwMode="auto">
            <a:xfrm>
              <a:off x="4009" y="3324"/>
              <a:ext cx="87" cy="238"/>
            </a:xfrm>
            <a:custGeom>
              <a:avLst/>
              <a:gdLst>
                <a:gd name="T0" fmla="*/ 137 w 174"/>
                <a:gd name="T1" fmla="*/ 0 h 476"/>
                <a:gd name="T2" fmla="*/ 174 w 174"/>
                <a:gd name="T3" fmla="*/ 0 h 476"/>
                <a:gd name="T4" fmla="*/ 174 w 174"/>
                <a:gd name="T5" fmla="*/ 476 h 476"/>
                <a:gd name="T6" fmla="*/ 117 w 174"/>
                <a:gd name="T7" fmla="*/ 476 h 476"/>
                <a:gd name="T8" fmla="*/ 117 w 174"/>
                <a:gd name="T9" fmla="*/ 106 h 476"/>
                <a:gd name="T10" fmla="*/ 93 w 174"/>
                <a:gd name="T11" fmla="*/ 125 h 476"/>
                <a:gd name="T12" fmla="*/ 61 w 174"/>
                <a:gd name="T13" fmla="*/ 145 h 476"/>
                <a:gd name="T14" fmla="*/ 29 w 174"/>
                <a:gd name="T15" fmla="*/ 163 h 476"/>
                <a:gd name="T16" fmla="*/ 0 w 174"/>
                <a:gd name="T17" fmla="*/ 176 h 476"/>
                <a:gd name="T18" fmla="*/ 0 w 174"/>
                <a:gd name="T19" fmla="*/ 120 h 476"/>
                <a:gd name="T20" fmla="*/ 46 w 174"/>
                <a:gd name="T21" fmla="*/ 94 h 476"/>
                <a:gd name="T22" fmla="*/ 85 w 174"/>
                <a:gd name="T23" fmla="*/ 64 h 476"/>
                <a:gd name="T24" fmla="*/ 117 w 174"/>
                <a:gd name="T25" fmla="*/ 31 h 476"/>
                <a:gd name="T26" fmla="*/ 137 w 174"/>
                <a:gd name="T27"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476">
                  <a:moveTo>
                    <a:pt x="137" y="0"/>
                  </a:moveTo>
                  <a:lnTo>
                    <a:pt x="174" y="0"/>
                  </a:lnTo>
                  <a:lnTo>
                    <a:pt x="174" y="476"/>
                  </a:lnTo>
                  <a:lnTo>
                    <a:pt x="117" y="476"/>
                  </a:lnTo>
                  <a:lnTo>
                    <a:pt x="117" y="106"/>
                  </a:lnTo>
                  <a:lnTo>
                    <a:pt x="93" y="125"/>
                  </a:lnTo>
                  <a:lnTo>
                    <a:pt x="61" y="145"/>
                  </a:lnTo>
                  <a:lnTo>
                    <a:pt x="29" y="163"/>
                  </a:lnTo>
                  <a:lnTo>
                    <a:pt x="0" y="176"/>
                  </a:lnTo>
                  <a:lnTo>
                    <a:pt x="0" y="120"/>
                  </a:lnTo>
                  <a:lnTo>
                    <a:pt x="46" y="94"/>
                  </a:lnTo>
                  <a:lnTo>
                    <a:pt x="85" y="64"/>
                  </a:lnTo>
                  <a:lnTo>
                    <a:pt x="117" y="31"/>
                  </a:lnTo>
                  <a:lnTo>
                    <a:pt x="137"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49" name="Freeform 27">
              <a:extLst>
                <a:ext uri="{FF2B5EF4-FFF2-40B4-BE49-F238E27FC236}">
                  <a16:creationId xmlns:a16="http://schemas.microsoft.com/office/drawing/2014/main" id="{DBD60140-81B1-44E6-9D64-30B68A91551C}"/>
                </a:ext>
              </a:extLst>
            </p:cNvPr>
            <p:cNvSpPr>
              <a:spLocks/>
            </p:cNvSpPr>
            <p:nvPr/>
          </p:nvSpPr>
          <p:spPr bwMode="auto">
            <a:xfrm>
              <a:off x="4210" y="3709"/>
              <a:ext cx="87" cy="239"/>
            </a:xfrm>
            <a:custGeom>
              <a:avLst/>
              <a:gdLst>
                <a:gd name="T0" fmla="*/ 135 w 174"/>
                <a:gd name="T1" fmla="*/ 0 h 477"/>
                <a:gd name="T2" fmla="*/ 174 w 174"/>
                <a:gd name="T3" fmla="*/ 0 h 477"/>
                <a:gd name="T4" fmla="*/ 174 w 174"/>
                <a:gd name="T5" fmla="*/ 477 h 477"/>
                <a:gd name="T6" fmla="*/ 115 w 174"/>
                <a:gd name="T7" fmla="*/ 477 h 477"/>
                <a:gd name="T8" fmla="*/ 115 w 174"/>
                <a:gd name="T9" fmla="*/ 105 h 477"/>
                <a:gd name="T10" fmla="*/ 91 w 174"/>
                <a:gd name="T11" fmla="*/ 126 h 477"/>
                <a:gd name="T12" fmla="*/ 60 w 174"/>
                <a:gd name="T13" fmla="*/ 145 h 477"/>
                <a:gd name="T14" fmla="*/ 29 w 174"/>
                <a:gd name="T15" fmla="*/ 162 h 477"/>
                <a:gd name="T16" fmla="*/ 0 w 174"/>
                <a:gd name="T17" fmla="*/ 175 h 477"/>
                <a:gd name="T18" fmla="*/ 0 w 174"/>
                <a:gd name="T19" fmla="*/ 119 h 477"/>
                <a:gd name="T20" fmla="*/ 44 w 174"/>
                <a:gd name="T21" fmla="*/ 94 h 477"/>
                <a:gd name="T22" fmla="*/ 84 w 174"/>
                <a:gd name="T23" fmla="*/ 64 h 477"/>
                <a:gd name="T24" fmla="*/ 107 w 174"/>
                <a:gd name="T25" fmla="*/ 43 h 477"/>
                <a:gd name="T26" fmla="*/ 124 w 174"/>
                <a:gd name="T27" fmla="*/ 20 h 477"/>
                <a:gd name="T28" fmla="*/ 135 w 174"/>
                <a:gd name="T2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4" h="477">
                  <a:moveTo>
                    <a:pt x="135" y="0"/>
                  </a:moveTo>
                  <a:lnTo>
                    <a:pt x="174" y="0"/>
                  </a:lnTo>
                  <a:lnTo>
                    <a:pt x="174" y="477"/>
                  </a:lnTo>
                  <a:lnTo>
                    <a:pt x="115" y="477"/>
                  </a:lnTo>
                  <a:lnTo>
                    <a:pt x="115" y="105"/>
                  </a:lnTo>
                  <a:lnTo>
                    <a:pt x="91" y="126"/>
                  </a:lnTo>
                  <a:lnTo>
                    <a:pt x="60" y="145"/>
                  </a:lnTo>
                  <a:lnTo>
                    <a:pt x="29" y="162"/>
                  </a:lnTo>
                  <a:lnTo>
                    <a:pt x="0" y="175"/>
                  </a:lnTo>
                  <a:lnTo>
                    <a:pt x="0" y="119"/>
                  </a:lnTo>
                  <a:lnTo>
                    <a:pt x="44" y="94"/>
                  </a:lnTo>
                  <a:lnTo>
                    <a:pt x="84" y="64"/>
                  </a:lnTo>
                  <a:lnTo>
                    <a:pt x="107" y="43"/>
                  </a:lnTo>
                  <a:lnTo>
                    <a:pt x="124" y="20"/>
                  </a:lnTo>
                  <a:lnTo>
                    <a:pt x="135"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50" name="Freeform 28">
              <a:extLst>
                <a:ext uri="{FF2B5EF4-FFF2-40B4-BE49-F238E27FC236}">
                  <a16:creationId xmlns:a16="http://schemas.microsoft.com/office/drawing/2014/main" id="{66639AB7-CF36-4248-9903-861AF469EC4D}"/>
                </a:ext>
              </a:extLst>
            </p:cNvPr>
            <p:cNvSpPr>
              <a:spLocks noEditPoints="1"/>
            </p:cNvSpPr>
            <p:nvPr/>
          </p:nvSpPr>
          <p:spPr bwMode="auto">
            <a:xfrm>
              <a:off x="3434" y="3721"/>
              <a:ext cx="154" cy="242"/>
            </a:xfrm>
            <a:custGeom>
              <a:avLst/>
              <a:gdLst>
                <a:gd name="T0" fmla="*/ 129 w 308"/>
                <a:gd name="T1" fmla="*/ 51 h 483"/>
                <a:gd name="T2" fmla="*/ 89 w 308"/>
                <a:gd name="T3" fmla="*/ 81 h 483"/>
                <a:gd name="T4" fmla="*/ 70 w 308"/>
                <a:gd name="T5" fmla="*/ 127 h 483"/>
                <a:gd name="T6" fmla="*/ 60 w 308"/>
                <a:gd name="T7" fmla="*/ 197 h 483"/>
                <a:gd name="T8" fmla="*/ 60 w 308"/>
                <a:gd name="T9" fmla="*/ 285 h 483"/>
                <a:gd name="T10" fmla="*/ 68 w 308"/>
                <a:gd name="T11" fmla="*/ 354 h 483"/>
                <a:gd name="T12" fmla="*/ 86 w 308"/>
                <a:gd name="T13" fmla="*/ 397 h 483"/>
                <a:gd name="T14" fmla="*/ 129 w 308"/>
                <a:gd name="T15" fmla="*/ 430 h 483"/>
                <a:gd name="T16" fmla="*/ 178 w 308"/>
                <a:gd name="T17" fmla="*/ 430 h 483"/>
                <a:gd name="T18" fmla="*/ 221 w 308"/>
                <a:gd name="T19" fmla="*/ 397 h 483"/>
                <a:gd name="T20" fmla="*/ 239 w 308"/>
                <a:gd name="T21" fmla="*/ 354 h 483"/>
                <a:gd name="T22" fmla="*/ 247 w 308"/>
                <a:gd name="T23" fmla="*/ 285 h 483"/>
                <a:gd name="T24" fmla="*/ 247 w 308"/>
                <a:gd name="T25" fmla="*/ 197 h 483"/>
                <a:gd name="T26" fmla="*/ 239 w 308"/>
                <a:gd name="T27" fmla="*/ 129 h 483"/>
                <a:gd name="T28" fmla="*/ 221 w 308"/>
                <a:gd name="T29" fmla="*/ 86 h 483"/>
                <a:gd name="T30" fmla="*/ 178 w 308"/>
                <a:gd name="T31" fmla="*/ 52 h 483"/>
                <a:gd name="T32" fmla="*/ 153 w 308"/>
                <a:gd name="T33" fmla="*/ 0 h 483"/>
                <a:gd name="T34" fmla="*/ 201 w 308"/>
                <a:gd name="T35" fmla="*/ 6 h 483"/>
                <a:gd name="T36" fmla="*/ 239 w 308"/>
                <a:gd name="T37" fmla="*/ 27 h 483"/>
                <a:gd name="T38" fmla="*/ 268 w 308"/>
                <a:gd name="T39" fmla="*/ 59 h 483"/>
                <a:gd name="T40" fmla="*/ 298 w 308"/>
                <a:gd name="T41" fmla="*/ 129 h 483"/>
                <a:gd name="T42" fmla="*/ 308 w 308"/>
                <a:gd name="T43" fmla="*/ 197 h 483"/>
                <a:gd name="T44" fmla="*/ 306 w 308"/>
                <a:gd name="T45" fmla="*/ 293 h 483"/>
                <a:gd name="T46" fmla="*/ 292 w 308"/>
                <a:gd name="T47" fmla="*/ 376 h 483"/>
                <a:gd name="T48" fmla="*/ 260 w 308"/>
                <a:gd name="T49" fmla="*/ 434 h 483"/>
                <a:gd name="T50" fmla="*/ 215 w 308"/>
                <a:gd name="T51" fmla="*/ 470 h 483"/>
                <a:gd name="T52" fmla="*/ 153 w 308"/>
                <a:gd name="T53" fmla="*/ 483 h 483"/>
                <a:gd name="T54" fmla="*/ 92 w 308"/>
                <a:gd name="T55" fmla="*/ 470 h 483"/>
                <a:gd name="T56" fmla="*/ 46 w 308"/>
                <a:gd name="T57" fmla="*/ 434 h 483"/>
                <a:gd name="T58" fmla="*/ 16 w 308"/>
                <a:gd name="T59" fmla="*/ 375 h 483"/>
                <a:gd name="T60" fmla="*/ 1 w 308"/>
                <a:gd name="T61" fmla="*/ 292 h 483"/>
                <a:gd name="T62" fmla="*/ 1 w 308"/>
                <a:gd name="T63" fmla="*/ 189 h 483"/>
                <a:gd name="T64" fmla="*/ 17 w 308"/>
                <a:gd name="T65" fmla="*/ 105 h 483"/>
                <a:gd name="T66" fmla="*/ 47 w 308"/>
                <a:gd name="T67" fmla="*/ 48 h 483"/>
                <a:gd name="T68" fmla="*/ 92 w 308"/>
                <a:gd name="T69" fmla="*/ 12 h 483"/>
                <a:gd name="T70" fmla="*/ 153 w 308"/>
                <a:gd name="T7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8" h="483">
                  <a:moveTo>
                    <a:pt x="153" y="48"/>
                  </a:moveTo>
                  <a:lnTo>
                    <a:pt x="129" y="51"/>
                  </a:lnTo>
                  <a:lnTo>
                    <a:pt x="107" y="62"/>
                  </a:lnTo>
                  <a:lnTo>
                    <a:pt x="89" y="81"/>
                  </a:lnTo>
                  <a:lnTo>
                    <a:pt x="78" y="102"/>
                  </a:lnTo>
                  <a:lnTo>
                    <a:pt x="70" y="127"/>
                  </a:lnTo>
                  <a:lnTo>
                    <a:pt x="63" y="159"/>
                  </a:lnTo>
                  <a:lnTo>
                    <a:pt x="60" y="197"/>
                  </a:lnTo>
                  <a:lnTo>
                    <a:pt x="59" y="242"/>
                  </a:lnTo>
                  <a:lnTo>
                    <a:pt x="60" y="285"/>
                  </a:lnTo>
                  <a:lnTo>
                    <a:pt x="63" y="322"/>
                  </a:lnTo>
                  <a:lnTo>
                    <a:pt x="68" y="354"/>
                  </a:lnTo>
                  <a:lnTo>
                    <a:pt x="76" y="378"/>
                  </a:lnTo>
                  <a:lnTo>
                    <a:pt x="86" y="397"/>
                  </a:lnTo>
                  <a:lnTo>
                    <a:pt x="107" y="418"/>
                  </a:lnTo>
                  <a:lnTo>
                    <a:pt x="129" y="430"/>
                  </a:lnTo>
                  <a:lnTo>
                    <a:pt x="153" y="435"/>
                  </a:lnTo>
                  <a:lnTo>
                    <a:pt x="178" y="430"/>
                  </a:lnTo>
                  <a:lnTo>
                    <a:pt x="201" y="418"/>
                  </a:lnTo>
                  <a:lnTo>
                    <a:pt x="221" y="397"/>
                  </a:lnTo>
                  <a:lnTo>
                    <a:pt x="231" y="378"/>
                  </a:lnTo>
                  <a:lnTo>
                    <a:pt x="239" y="354"/>
                  </a:lnTo>
                  <a:lnTo>
                    <a:pt x="244" y="322"/>
                  </a:lnTo>
                  <a:lnTo>
                    <a:pt x="247" y="285"/>
                  </a:lnTo>
                  <a:lnTo>
                    <a:pt x="248" y="242"/>
                  </a:lnTo>
                  <a:lnTo>
                    <a:pt x="247" y="197"/>
                  </a:lnTo>
                  <a:lnTo>
                    <a:pt x="244" y="161"/>
                  </a:lnTo>
                  <a:lnTo>
                    <a:pt x="239" y="129"/>
                  </a:lnTo>
                  <a:lnTo>
                    <a:pt x="231" y="105"/>
                  </a:lnTo>
                  <a:lnTo>
                    <a:pt x="221" y="86"/>
                  </a:lnTo>
                  <a:lnTo>
                    <a:pt x="202" y="65"/>
                  </a:lnTo>
                  <a:lnTo>
                    <a:pt x="178" y="52"/>
                  </a:lnTo>
                  <a:lnTo>
                    <a:pt x="153" y="48"/>
                  </a:lnTo>
                  <a:close/>
                  <a:moveTo>
                    <a:pt x="153" y="0"/>
                  </a:moveTo>
                  <a:lnTo>
                    <a:pt x="178" y="1"/>
                  </a:lnTo>
                  <a:lnTo>
                    <a:pt x="201" y="6"/>
                  </a:lnTo>
                  <a:lnTo>
                    <a:pt x="221" y="16"/>
                  </a:lnTo>
                  <a:lnTo>
                    <a:pt x="239" y="27"/>
                  </a:lnTo>
                  <a:lnTo>
                    <a:pt x="255" y="41"/>
                  </a:lnTo>
                  <a:lnTo>
                    <a:pt x="268" y="59"/>
                  </a:lnTo>
                  <a:lnTo>
                    <a:pt x="285" y="91"/>
                  </a:lnTo>
                  <a:lnTo>
                    <a:pt x="298" y="129"/>
                  </a:lnTo>
                  <a:lnTo>
                    <a:pt x="303" y="161"/>
                  </a:lnTo>
                  <a:lnTo>
                    <a:pt x="308" y="197"/>
                  </a:lnTo>
                  <a:lnTo>
                    <a:pt x="308" y="242"/>
                  </a:lnTo>
                  <a:lnTo>
                    <a:pt x="306" y="293"/>
                  </a:lnTo>
                  <a:lnTo>
                    <a:pt x="301" y="338"/>
                  </a:lnTo>
                  <a:lnTo>
                    <a:pt x="292" y="376"/>
                  </a:lnTo>
                  <a:lnTo>
                    <a:pt x="277" y="408"/>
                  </a:lnTo>
                  <a:lnTo>
                    <a:pt x="260" y="434"/>
                  </a:lnTo>
                  <a:lnTo>
                    <a:pt x="239" y="456"/>
                  </a:lnTo>
                  <a:lnTo>
                    <a:pt x="215" y="470"/>
                  </a:lnTo>
                  <a:lnTo>
                    <a:pt x="186" y="480"/>
                  </a:lnTo>
                  <a:lnTo>
                    <a:pt x="153" y="483"/>
                  </a:lnTo>
                  <a:lnTo>
                    <a:pt x="121" y="480"/>
                  </a:lnTo>
                  <a:lnTo>
                    <a:pt x="92" y="470"/>
                  </a:lnTo>
                  <a:lnTo>
                    <a:pt x="67" y="456"/>
                  </a:lnTo>
                  <a:lnTo>
                    <a:pt x="46" y="434"/>
                  </a:lnTo>
                  <a:lnTo>
                    <a:pt x="28" y="408"/>
                  </a:lnTo>
                  <a:lnTo>
                    <a:pt x="16" y="375"/>
                  </a:lnTo>
                  <a:lnTo>
                    <a:pt x="6" y="336"/>
                  </a:lnTo>
                  <a:lnTo>
                    <a:pt x="1" y="292"/>
                  </a:lnTo>
                  <a:lnTo>
                    <a:pt x="0" y="242"/>
                  </a:lnTo>
                  <a:lnTo>
                    <a:pt x="1" y="189"/>
                  </a:lnTo>
                  <a:lnTo>
                    <a:pt x="8" y="143"/>
                  </a:lnTo>
                  <a:lnTo>
                    <a:pt x="17" y="105"/>
                  </a:lnTo>
                  <a:lnTo>
                    <a:pt x="30" y="75"/>
                  </a:lnTo>
                  <a:lnTo>
                    <a:pt x="47" y="48"/>
                  </a:lnTo>
                  <a:lnTo>
                    <a:pt x="68" y="27"/>
                  </a:lnTo>
                  <a:lnTo>
                    <a:pt x="92" y="12"/>
                  </a:lnTo>
                  <a:lnTo>
                    <a:pt x="121" y="3"/>
                  </a:lnTo>
                  <a:lnTo>
                    <a:pt x="153"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51" name="Freeform 29">
              <a:extLst>
                <a:ext uri="{FF2B5EF4-FFF2-40B4-BE49-F238E27FC236}">
                  <a16:creationId xmlns:a16="http://schemas.microsoft.com/office/drawing/2014/main" id="{CC8701D7-670B-45AE-85F5-55166B611823}"/>
                </a:ext>
              </a:extLst>
            </p:cNvPr>
            <p:cNvSpPr>
              <a:spLocks/>
            </p:cNvSpPr>
            <p:nvPr/>
          </p:nvSpPr>
          <p:spPr bwMode="auto">
            <a:xfrm>
              <a:off x="3640" y="3721"/>
              <a:ext cx="88" cy="238"/>
            </a:xfrm>
            <a:custGeom>
              <a:avLst/>
              <a:gdLst>
                <a:gd name="T0" fmla="*/ 137 w 176"/>
                <a:gd name="T1" fmla="*/ 0 h 475"/>
                <a:gd name="T2" fmla="*/ 176 w 176"/>
                <a:gd name="T3" fmla="*/ 0 h 475"/>
                <a:gd name="T4" fmla="*/ 176 w 176"/>
                <a:gd name="T5" fmla="*/ 475 h 475"/>
                <a:gd name="T6" fmla="*/ 117 w 176"/>
                <a:gd name="T7" fmla="*/ 475 h 475"/>
                <a:gd name="T8" fmla="*/ 117 w 176"/>
                <a:gd name="T9" fmla="*/ 105 h 475"/>
                <a:gd name="T10" fmla="*/ 93 w 176"/>
                <a:gd name="T11" fmla="*/ 124 h 475"/>
                <a:gd name="T12" fmla="*/ 62 w 176"/>
                <a:gd name="T13" fmla="*/ 145 h 475"/>
                <a:gd name="T14" fmla="*/ 29 w 176"/>
                <a:gd name="T15" fmla="*/ 162 h 475"/>
                <a:gd name="T16" fmla="*/ 0 w 176"/>
                <a:gd name="T17" fmla="*/ 174 h 475"/>
                <a:gd name="T18" fmla="*/ 0 w 176"/>
                <a:gd name="T19" fmla="*/ 118 h 475"/>
                <a:gd name="T20" fmla="*/ 46 w 176"/>
                <a:gd name="T21" fmla="*/ 92 h 475"/>
                <a:gd name="T22" fmla="*/ 86 w 176"/>
                <a:gd name="T23" fmla="*/ 62 h 475"/>
                <a:gd name="T24" fmla="*/ 117 w 176"/>
                <a:gd name="T25" fmla="*/ 30 h 475"/>
                <a:gd name="T26" fmla="*/ 137 w 176"/>
                <a:gd name="T27"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475">
                  <a:moveTo>
                    <a:pt x="137" y="0"/>
                  </a:moveTo>
                  <a:lnTo>
                    <a:pt x="176" y="0"/>
                  </a:lnTo>
                  <a:lnTo>
                    <a:pt x="176" y="475"/>
                  </a:lnTo>
                  <a:lnTo>
                    <a:pt x="117" y="475"/>
                  </a:lnTo>
                  <a:lnTo>
                    <a:pt x="117" y="105"/>
                  </a:lnTo>
                  <a:lnTo>
                    <a:pt x="93" y="124"/>
                  </a:lnTo>
                  <a:lnTo>
                    <a:pt x="62" y="145"/>
                  </a:lnTo>
                  <a:lnTo>
                    <a:pt x="29" y="162"/>
                  </a:lnTo>
                  <a:lnTo>
                    <a:pt x="0" y="174"/>
                  </a:lnTo>
                  <a:lnTo>
                    <a:pt x="0" y="118"/>
                  </a:lnTo>
                  <a:lnTo>
                    <a:pt x="46" y="92"/>
                  </a:lnTo>
                  <a:lnTo>
                    <a:pt x="86" y="62"/>
                  </a:lnTo>
                  <a:lnTo>
                    <a:pt x="117" y="30"/>
                  </a:lnTo>
                  <a:lnTo>
                    <a:pt x="137"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52" name="Freeform 30">
              <a:extLst>
                <a:ext uri="{FF2B5EF4-FFF2-40B4-BE49-F238E27FC236}">
                  <a16:creationId xmlns:a16="http://schemas.microsoft.com/office/drawing/2014/main" id="{8C0D3450-C44A-4D26-AEFF-CF71B33C1EBA}"/>
                </a:ext>
              </a:extLst>
            </p:cNvPr>
            <p:cNvSpPr>
              <a:spLocks/>
            </p:cNvSpPr>
            <p:nvPr/>
          </p:nvSpPr>
          <p:spPr bwMode="auto">
            <a:xfrm>
              <a:off x="3800" y="3721"/>
              <a:ext cx="87" cy="238"/>
            </a:xfrm>
            <a:custGeom>
              <a:avLst/>
              <a:gdLst>
                <a:gd name="T0" fmla="*/ 137 w 176"/>
                <a:gd name="T1" fmla="*/ 0 h 475"/>
                <a:gd name="T2" fmla="*/ 176 w 176"/>
                <a:gd name="T3" fmla="*/ 0 h 475"/>
                <a:gd name="T4" fmla="*/ 176 w 176"/>
                <a:gd name="T5" fmla="*/ 475 h 475"/>
                <a:gd name="T6" fmla="*/ 117 w 176"/>
                <a:gd name="T7" fmla="*/ 475 h 475"/>
                <a:gd name="T8" fmla="*/ 117 w 176"/>
                <a:gd name="T9" fmla="*/ 105 h 475"/>
                <a:gd name="T10" fmla="*/ 93 w 176"/>
                <a:gd name="T11" fmla="*/ 124 h 475"/>
                <a:gd name="T12" fmla="*/ 62 w 176"/>
                <a:gd name="T13" fmla="*/ 145 h 475"/>
                <a:gd name="T14" fmla="*/ 29 w 176"/>
                <a:gd name="T15" fmla="*/ 162 h 475"/>
                <a:gd name="T16" fmla="*/ 0 w 176"/>
                <a:gd name="T17" fmla="*/ 174 h 475"/>
                <a:gd name="T18" fmla="*/ 0 w 176"/>
                <a:gd name="T19" fmla="*/ 118 h 475"/>
                <a:gd name="T20" fmla="*/ 47 w 176"/>
                <a:gd name="T21" fmla="*/ 92 h 475"/>
                <a:gd name="T22" fmla="*/ 86 w 176"/>
                <a:gd name="T23" fmla="*/ 62 h 475"/>
                <a:gd name="T24" fmla="*/ 117 w 176"/>
                <a:gd name="T25" fmla="*/ 30 h 475"/>
                <a:gd name="T26" fmla="*/ 137 w 176"/>
                <a:gd name="T27"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475">
                  <a:moveTo>
                    <a:pt x="137" y="0"/>
                  </a:moveTo>
                  <a:lnTo>
                    <a:pt x="176" y="0"/>
                  </a:lnTo>
                  <a:lnTo>
                    <a:pt x="176" y="475"/>
                  </a:lnTo>
                  <a:lnTo>
                    <a:pt x="117" y="475"/>
                  </a:lnTo>
                  <a:lnTo>
                    <a:pt x="117" y="105"/>
                  </a:lnTo>
                  <a:lnTo>
                    <a:pt x="93" y="124"/>
                  </a:lnTo>
                  <a:lnTo>
                    <a:pt x="62" y="145"/>
                  </a:lnTo>
                  <a:lnTo>
                    <a:pt x="29" y="162"/>
                  </a:lnTo>
                  <a:lnTo>
                    <a:pt x="0" y="174"/>
                  </a:lnTo>
                  <a:lnTo>
                    <a:pt x="0" y="118"/>
                  </a:lnTo>
                  <a:lnTo>
                    <a:pt x="47" y="92"/>
                  </a:lnTo>
                  <a:lnTo>
                    <a:pt x="86" y="62"/>
                  </a:lnTo>
                  <a:lnTo>
                    <a:pt x="117" y="30"/>
                  </a:lnTo>
                  <a:lnTo>
                    <a:pt x="137"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53" name="Freeform 31">
              <a:extLst>
                <a:ext uri="{FF2B5EF4-FFF2-40B4-BE49-F238E27FC236}">
                  <a16:creationId xmlns:a16="http://schemas.microsoft.com/office/drawing/2014/main" id="{B65DB4A9-CCB3-4CC2-80A7-4BEDE49B513D}"/>
                </a:ext>
              </a:extLst>
            </p:cNvPr>
            <p:cNvSpPr>
              <a:spLocks noEditPoints="1"/>
            </p:cNvSpPr>
            <p:nvPr/>
          </p:nvSpPr>
          <p:spPr bwMode="auto">
            <a:xfrm>
              <a:off x="3962" y="3721"/>
              <a:ext cx="154" cy="242"/>
            </a:xfrm>
            <a:custGeom>
              <a:avLst/>
              <a:gdLst>
                <a:gd name="T0" fmla="*/ 129 w 310"/>
                <a:gd name="T1" fmla="*/ 51 h 483"/>
                <a:gd name="T2" fmla="*/ 91 w 310"/>
                <a:gd name="T3" fmla="*/ 81 h 483"/>
                <a:gd name="T4" fmla="*/ 70 w 310"/>
                <a:gd name="T5" fmla="*/ 127 h 483"/>
                <a:gd name="T6" fmla="*/ 61 w 310"/>
                <a:gd name="T7" fmla="*/ 197 h 483"/>
                <a:gd name="T8" fmla="*/ 61 w 310"/>
                <a:gd name="T9" fmla="*/ 285 h 483"/>
                <a:gd name="T10" fmla="*/ 70 w 310"/>
                <a:gd name="T11" fmla="*/ 354 h 483"/>
                <a:gd name="T12" fmla="*/ 88 w 310"/>
                <a:gd name="T13" fmla="*/ 397 h 483"/>
                <a:gd name="T14" fmla="*/ 129 w 310"/>
                <a:gd name="T15" fmla="*/ 430 h 483"/>
                <a:gd name="T16" fmla="*/ 180 w 310"/>
                <a:gd name="T17" fmla="*/ 430 h 483"/>
                <a:gd name="T18" fmla="*/ 222 w 310"/>
                <a:gd name="T19" fmla="*/ 397 h 483"/>
                <a:gd name="T20" fmla="*/ 239 w 310"/>
                <a:gd name="T21" fmla="*/ 354 h 483"/>
                <a:gd name="T22" fmla="*/ 249 w 310"/>
                <a:gd name="T23" fmla="*/ 285 h 483"/>
                <a:gd name="T24" fmla="*/ 249 w 310"/>
                <a:gd name="T25" fmla="*/ 197 h 483"/>
                <a:gd name="T26" fmla="*/ 239 w 310"/>
                <a:gd name="T27" fmla="*/ 129 h 483"/>
                <a:gd name="T28" fmla="*/ 222 w 310"/>
                <a:gd name="T29" fmla="*/ 86 h 483"/>
                <a:gd name="T30" fmla="*/ 180 w 310"/>
                <a:gd name="T31" fmla="*/ 52 h 483"/>
                <a:gd name="T32" fmla="*/ 155 w 310"/>
                <a:gd name="T33" fmla="*/ 0 h 483"/>
                <a:gd name="T34" fmla="*/ 201 w 310"/>
                <a:gd name="T35" fmla="*/ 6 h 483"/>
                <a:gd name="T36" fmla="*/ 239 w 310"/>
                <a:gd name="T37" fmla="*/ 27 h 483"/>
                <a:gd name="T38" fmla="*/ 270 w 310"/>
                <a:gd name="T39" fmla="*/ 59 h 483"/>
                <a:gd name="T40" fmla="*/ 298 w 310"/>
                <a:gd name="T41" fmla="*/ 129 h 483"/>
                <a:gd name="T42" fmla="*/ 308 w 310"/>
                <a:gd name="T43" fmla="*/ 197 h 483"/>
                <a:gd name="T44" fmla="*/ 308 w 310"/>
                <a:gd name="T45" fmla="*/ 293 h 483"/>
                <a:gd name="T46" fmla="*/ 292 w 310"/>
                <a:gd name="T47" fmla="*/ 376 h 483"/>
                <a:gd name="T48" fmla="*/ 262 w 310"/>
                <a:gd name="T49" fmla="*/ 434 h 483"/>
                <a:gd name="T50" fmla="*/ 215 w 310"/>
                <a:gd name="T51" fmla="*/ 470 h 483"/>
                <a:gd name="T52" fmla="*/ 155 w 310"/>
                <a:gd name="T53" fmla="*/ 483 h 483"/>
                <a:gd name="T54" fmla="*/ 94 w 310"/>
                <a:gd name="T55" fmla="*/ 470 h 483"/>
                <a:gd name="T56" fmla="*/ 46 w 310"/>
                <a:gd name="T57" fmla="*/ 434 h 483"/>
                <a:gd name="T58" fmla="*/ 18 w 310"/>
                <a:gd name="T59" fmla="*/ 375 h 483"/>
                <a:gd name="T60" fmla="*/ 2 w 310"/>
                <a:gd name="T61" fmla="*/ 292 h 483"/>
                <a:gd name="T62" fmla="*/ 2 w 310"/>
                <a:gd name="T63" fmla="*/ 189 h 483"/>
                <a:gd name="T64" fmla="*/ 18 w 310"/>
                <a:gd name="T65" fmla="*/ 105 h 483"/>
                <a:gd name="T66" fmla="*/ 48 w 310"/>
                <a:gd name="T67" fmla="*/ 48 h 483"/>
                <a:gd name="T68" fmla="*/ 93 w 310"/>
                <a:gd name="T69" fmla="*/ 12 h 483"/>
                <a:gd name="T70" fmla="*/ 155 w 310"/>
                <a:gd name="T7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0" h="483">
                  <a:moveTo>
                    <a:pt x="153" y="48"/>
                  </a:moveTo>
                  <a:lnTo>
                    <a:pt x="129" y="51"/>
                  </a:lnTo>
                  <a:lnTo>
                    <a:pt x="109" y="62"/>
                  </a:lnTo>
                  <a:lnTo>
                    <a:pt x="91" y="81"/>
                  </a:lnTo>
                  <a:lnTo>
                    <a:pt x="80" y="102"/>
                  </a:lnTo>
                  <a:lnTo>
                    <a:pt x="70" y="127"/>
                  </a:lnTo>
                  <a:lnTo>
                    <a:pt x="65" y="159"/>
                  </a:lnTo>
                  <a:lnTo>
                    <a:pt x="61" y="197"/>
                  </a:lnTo>
                  <a:lnTo>
                    <a:pt x="61" y="242"/>
                  </a:lnTo>
                  <a:lnTo>
                    <a:pt x="61" y="285"/>
                  </a:lnTo>
                  <a:lnTo>
                    <a:pt x="64" y="322"/>
                  </a:lnTo>
                  <a:lnTo>
                    <a:pt x="70" y="354"/>
                  </a:lnTo>
                  <a:lnTo>
                    <a:pt x="77" y="378"/>
                  </a:lnTo>
                  <a:lnTo>
                    <a:pt x="88" y="397"/>
                  </a:lnTo>
                  <a:lnTo>
                    <a:pt x="107" y="418"/>
                  </a:lnTo>
                  <a:lnTo>
                    <a:pt x="129" y="430"/>
                  </a:lnTo>
                  <a:lnTo>
                    <a:pt x="155" y="435"/>
                  </a:lnTo>
                  <a:lnTo>
                    <a:pt x="180" y="430"/>
                  </a:lnTo>
                  <a:lnTo>
                    <a:pt x="203" y="418"/>
                  </a:lnTo>
                  <a:lnTo>
                    <a:pt x="222" y="397"/>
                  </a:lnTo>
                  <a:lnTo>
                    <a:pt x="231" y="378"/>
                  </a:lnTo>
                  <a:lnTo>
                    <a:pt x="239" y="354"/>
                  </a:lnTo>
                  <a:lnTo>
                    <a:pt x="246" y="322"/>
                  </a:lnTo>
                  <a:lnTo>
                    <a:pt x="249" y="285"/>
                  </a:lnTo>
                  <a:lnTo>
                    <a:pt x="249" y="242"/>
                  </a:lnTo>
                  <a:lnTo>
                    <a:pt x="249" y="197"/>
                  </a:lnTo>
                  <a:lnTo>
                    <a:pt x="246" y="161"/>
                  </a:lnTo>
                  <a:lnTo>
                    <a:pt x="239" y="129"/>
                  </a:lnTo>
                  <a:lnTo>
                    <a:pt x="231" y="105"/>
                  </a:lnTo>
                  <a:lnTo>
                    <a:pt x="222" y="86"/>
                  </a:lnTo>
                  <a:lnTo>
                    <a:pt x="203" y="65"/>
                  </a:lnTo>
                  <a:lnTo>
                    <a:pt x="180" y="52"/>
                  </a:lnTo>
                  <a:lnTo>
                    <a:pt x="153" y="48"/>
                  </a:lnTo>
                  <a:close/>
                  <a:moveTo>
                    <a:pt x="155" y="0"/>
                  </a:moveTo>
                  <a:lnTo>
                    <a:pt x="179" y="1"/>
                  </a:lnTo>
                  <a:lnTo>
                    <a:pt x="201" y="6"/>
                  </a:lnTo>
                  <a:lnTo>
                    <a:pt x="222" y="16"/>
                  </a:lnTo>
                  <a:lnTo>
                    <a:pt x="239" y="27"/>
                  </a:lnTo>
                  <a:lnTo>
                    <a:pt x="255" y="41"/>
                  </a:lnTo>
                  <a:lnTo>
                    <a:pt x="270" y="59"/>
                  </a:lnTo>
                  <a:lnTo>
                    <a:pt x="286" y="91"/>
                  </a:lnTo>
                  <a:lnTo>
                    <a:pt x="298" y="129"/>
                  </a:lnTo>
                  <a:lnTo>
                    <a:pt x="305" y="161"/>
                  </a:lnTo>
                  <a:lnTo>
                    <a:pt x="308" y="197"/>
                  </a:lnTo>
                  <a:lnTo>
                    <a:pt x="310" y="242"/>
                  </a:lnTo>
                  <a:lnTo>
                    <a:pt x="308" y="293"/>
                  </a:lnTo>
                  <a:lnTo>
                    <a:pt x="302" y="338"/>
                  </a:lnTo>
                  <a:lnTo>
                    <a:pt x="292" y="376"/>
                  </a:lnTo>
                  <a:lnTo>
                    <a:pt x="279" y="408"/>
                  </a:lnTo>
                  <a:lnTo>
                    <a:pt x="262" y="434"/>
                  </a:lnTo>
                  <a:lnTo>
                    <a:pt x="241" y="456"/>
                  </a:lnTo>
                  <a:lnTo>
                    <a:pt x="215" y="470"/>
                  </a:lnTo>
                  <a:lnTo>
                    <a:pt x="187" y="480"/>
                  </a:lnTo>
                  <a:lnTo>
                    <a:pt x="155" y="483"/>
                  </a:lnTo>
                  <a:lnTo>
                    <a:pt x="123" y="480"/>
                  </a:lnTo>
                  <a:lnTo>
                    <a:pt x="94" y="470"/>
                  </a:lnTo>
                  <a:lnTo>
                    <a:pt x="69" y="456"/>
                  </a:lnTo>
                  <a:lnTo>
                    <a:pt x="46" y="434"/>
                  </a:lnTo>
                  <a:lnTo>
                    <a:pt x="30" y="408"/>
                  </a:lnTo>
                  <a:lnTo>
                    <a:pt x="18" y="375"/>
                  </a:lnTo>
                  <a:lnTo>
                    <a:pt x="8" y="336"/>
                  </a:lnTo>
                  <a:lnTo>
                    <a:pt x="2" y="292"/>
                  </a:lnTo>
                  <a:lnTo>
                    <a:pt x="0" y="242"/>
                  </a:lnTo>
                  <a:lnTo>
                    <a:pt x="2" y="189"/>
                  </a:lnTo>
                  <a:lnTo>
                    <a:pt x="8" y="143"/>
                  </a:lnTo>
                  <a:lnTo>
                    <a:pt x="18" y="105"/>
                  </a:lnTo>
                  <a:lnTo>
                    <a:pt x="30" y="75"/>
                  </a:lnTo>
                  <a:lnTo>
                    <a:pt x="48" y="48"/>
                  </a:lnTo>
                  <a:lnTo>
                    <a:pt x="69" y="27"/>
                  </a:lnTo>
                  <a:lnTo>
                    <a:pt x="93" y="12"/>
                  </a:lnTo>
                  <a:lnTo>
                    <a:pt x="121" y="3"/>
                  </a:lnTo>
                  <a:lnTo>
                    <a:pt x="155"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grpSp>
      <p:grpSp>
        <p:nvGrpSpPr>
          <p:cNvPr id="254" name="Group 9">
            <a:extLst>
              <a:ext uri="{FF2B5EF4-FFF2-40B4-BE49-F238E27FC236}">
                <a16:creationId xmlns:a16="http://schemas.microsoft.com/office/drawing/2014/main" id="{6F5D9B36-339A-48CB-818E-A5D1F2632158}"/>
              </a:ext>
            </a:extLst>
          </p:cNvPr>
          <p:cNvGrpSpPr>
            <a:grpSpLocks/>
          </p:cNvGrpSpPr>
          <p:nvPr/>
        </p:nvGrpSpPr>
        <p:grpSpPr bwMode="auto">
          <a:xfrm>
            <a:off x="6802240" y="1970735"/>
            <a:ext cx="225457" cy="274040"/>
            <a:chOff x="3404" y="1333"/>
            <a:chExt cx="2137" cy="2630"/>
          </a:xfrm>
          <a:solidFill>
            <a:schemeClr val="tx2"/>
          </a:solidFill>
        </p:grpSpPr>
        <p:sp>
          <p:nvSpPr>
            <p:cNvPr id="255" name="Freeform 11">
              <a:extLst>
                <a:ext uri="{FF2B5EF4-FFF2-40B4-BE49-F238E27FC236}">
                  <a16:creationId xmlns:a16="http://schemas.microsoft.com/office/drawing/2014/main" id="{80D0F221-94DC-442D-AA89-17A139C45572}"/>
                </a:ext>
              </a:extLst>
            </p:cNvPr>
            <p:cNvSpPr>
              <a:spLocks/>
            </p:cNvSpPr>
            <p:nvPr/>
          </p:nvSpPr>
          <p:spPr bwMode="auto">
            <a:xfrm>
              <a:off x="3489" y="2066"/>
              <a:ext cx="622" cy="411"/>
            </a:xfrm>
            <a:custGeom>
              <a:avLst/>
              <a:gdLst>
                <a:gd name="T0" fmla="*/ 101 w 1246"/>
                <a:gd name="T1" fmla="*/ 36 h 821"/>
                <a:gd name="T2" fmla="*/ 222 w 1246"/>
                <a:gd name="T3" fmla="*/ 111 h 821"/>
                <a:gd name="T4" fmla="*/ 377 w 1246"/>
                <a:gd name="T5" fmla="*/ 183 h 821"/>
                <a:gd name="T6" fmla="*/ 372 w 1246"/>
                <a:gd name="T7" fmla="*/ 233 h 821"/>
                <a:gd name="T8" fmla="*/ 391 w 1246"/>
                <a:gd name="T9" fmla="*/ 325 h 821"/>
                <a:gd name="T10" fmla="*/ 442 w 1246"/>
                <a:gd name="T11" fmla="*/ 400 h 821"/>
                <a:gd name="T12" fmla="*/ 517 w 1246"/>
                <a:gd name="T13" fmla="*/ 451 h 821"/>
                <a:gd name="T14" fmla="*/ 609 w 1246"/>
                <a:gd name="T15" fmla="*/ 470 h 821"/>
                <a:gd name="T16" fmla="*/ 692 w 1246"/>
                <a:gd name="T17" fmla="*/ 456 h 821"/>
                <a:gd name="T18" fmla="*/ 763 w 1246"/>
                <a:gd name="T19" fmla="*/ 414 h 821"/>
                <a:gd name="T20" fmla="*/ 815 w 1246"/>
                <a:gd name="T21" fmla="*/ 352 h 821"/>
                <a:gd name="T22" fmla="*/ 927 w 1246"/>
                <a:gd name="T23" fmla="*/ 333 h 821"/>
                <a:gd name="T24" fmla="*/ 1131 w 1246"/>
                <a:gd name="T25" fmla="*/ 363 h 821"/>
                <a:gd name="T26" fmla="*/ 1246 w 1246"/>
                <a:gd name="T27" fmla="*/ 386 h 821"/>
                <a:gd name="T28" fmla="*/ 1023 w 1246"/>
                <a:gd name="T29" fmla="*/ 617 h 821"/>
                <a:gd name="T30" fmla="*/ 1010 w 1246"/>
                <a:gd name="T31" fmla="*/ 611 h 821"/>
                <a:gd name="T32" fmla="*/ 980 w 1246"/>
                <a:gd name="T33" fmla="*/ 593 h 821"/>
                <a:gd name="T34" fmla="*/ 944 w 1246"/>
                <a:gd name="T35" fmla="*/ 572 h 821"/>
                <a:gd name="T36" fmla="*/ 903 w 1246"/>
                <a:gd name="T37" fmla="*/ 584 h 821"/>
                <a:gd name="T38" fmla="*/ 877 w 1246"/>
                <a:gd name="T39" fmla="*/ 620 h 821"/>
                <a:gd name="T40" fmla="*/ 881 w 1246"/>
                <a:gd name="T41" fmla="*/ 667 h 821"/>
                <a:gd name="T42" fmla="*/ 884 w 1246"/>
                <a:gd name="T43" fmla="*/ 706 h 821"/>
                <a:gd name="T44" fmla="*/ 885 w 1246"/>
                <a:gd name="T45" fmla="*/ 724 h 821"/>
                <a:gd name="T46" fmla="*/ 574 w 1246"/>
                <a:gd name="T47" fmla="*/ 821 h 821"/>
                <a:gd name="T48" fmla="*/ 498 w 1246"/>
                <a:gd name="T49" fmla="*/ 740 h 821"/>
                <a:gd name="T50" fmla="*/ 495 w 1246"/>
                <a:gd name="T51" fmla="*/ 710 h 821"/>
                <a:gd name="T52" fmla="*/ 491 w 1246"/>
                <a:gd name="T53" fmla="*/ 668 h 821"/>
                <a:gd name="T54" fmla="*/ 452 w 1246"/>
                <a:gd name="T55" fmla="*/ 638 h 821"/>
                <a:gd name="T56" fmla="*/ 402 w 1246"/>
                <a:gd name="T57" fmla="*/ 635 h 821"/>
                <a:gd name="T58" fmla="*/ 372 w 1246"/>
                <a:gd name="T59" fmla="*/ 662 h 821"/>
                <a:gd name="T60" fmla="*/ 343 w 1246"/>
                <a:gd name="T61" fmla="*/ 686 h 821"/>
                <a:gd name="T62" fmla="*/ 332 w 1246"/>
                <a:gd name="T63" fmla="*/ 695 h 821"/>
                <a:gd name="T64" fmla="*/ 329 w 1246"/>
                <a:gd name="T65" fmla="*/ 697 h 821"/>
                <a:gd name="T66" fmla="*/ 324 w 1246"/>
                <a:gd name="T67" fmla="*/ 700 h 821"/>
                <a:gd name="T68" fmla="*/ 318 w 1246"/>
                <a:gd name="T69" fmla="*/ 703 h 821"/>
                <a:gd name="T70" fmla="*/ 297 w 1246"/>
                <a:gd name="T71" fmla="*/ 702 h 821"/>
                <a:gd name="T72" fmla="*/ 259 w 1246"/>
                <a:gd name="T73" fmla="*/ 698 h 821"/>
                <a:gd name="T74" fmla="*/ 228 w 1246"/>
                <a:gd name="T75" fmla="*/ 695 h 821"/>
                <a:gd name="T76" fmla="*/ 70 w 1246"/>
                <a:gd name="T77" fmla="*/ 515 h 821"/>
                <a:gd name="T78" fmla="*/ 73 w 1246"/>
                <a:gd name="T79" fmla="*/ 403 h 821"/>
                <a:gd name="T80" fmla="*/ 91 w 1246"/>
                <a:gd name="T81" fmla="*/ 389 h 821"/>
                <a:gd name="T82" fmla="*/ 118 w 1246"/>
                <a:gd name="T83" fmla="*/ 367 h 821"/>
                <a:gd name="T84" fmla="*/ 147 w 1246"/>
                <a:gd name="T85" fmla="*/ 341 h 821"/>
                <a:gd name="T86" fmla="*/ 152 w 1246"/>
                <a:gd name="T87" fmla="*/ 295 h 821"/>
                <a:gd name="T88" fmla="*/ 131 w 1246"/>
                <a:gd name="T89" fmla="*/ 250 h 821"/>
                <a:gd name="T90" fmla="*/ 94 w 1246"/>
                <a:gd name="T91" fmla="*/ 233 h 821"/>
                <a:gd name="T92" fmla="*/ 58 w 1246"/>
                <a:gd name="T93" fmla="*/ 217 h 821"/>
                <a:gd name="T94" fmla="*/ 35 w 1246"/>
                <a:gd name="T95" fmla="*/ 206 h 821"/>
                <a:gd name="T96" fmla="*/ 0 w 1246"/>
                <a:gd name="T97" fmla="*/ 115 h 821"/>
                <a:gd name="T98" fmla="*/ 50 w 1246"/>
                <a:gd name="T99"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821">
                  <a:moveTo>
                    <a:pt x="50" y="0"/>
                  </a:moveTo>
                  <a:lnTo>
                    <a:pt x="101" y="36"/>
                  </a:lnTo>
                  <a:lnTo>
                    <a:pt x="158" y="75"/>
                  </a:lnTo>
                  <a:lnTo>
                    <a:pt x="222" y="111"/>
                  </a:lnTo>
                  <a:lnTo>
                    <a:pt x="295" y="148"/>
                  </a:lnTo>
                  <a:lnTo>
                    <a:pt x="377" y="183"/>
                  </a:lnTo>
                  <a:lnTo>
                    <a:pt x="373" y="207"/>
                  </a:lnTo>
                  <a:lnTo>
                    <a:pt x="372" y="233"/>
                  </a:lnTo>
                  <a:lnTo>
                    <a:pt x="377" y="280"/>
                  </a:lnTo>
                  <a:lnTo>
                    <a:pt x="391" y="325"/>
                  </a:lnTo>
                  <a:lnTo>
                    <a:pt x="413" y="365"/>
                  </a:lnTo>
                  <a:lnTo>
                    <a:pt x="442" y="400"/>
                  </a:lnTo>
                  <a:lnTo>
                    <a:pt x="477" y="429"/>
                  </a:lnTo>
                  <a:lnTo>
                    <a:pt x="517" y="451"/>
                  </a:lnTo>
                  <a:lnTo>
                    <a:pt x="562" y="466"/>
                  </a:lnTo>
                  <a:lnTo>
                    <a:pt x="609" y="470"/>
                  </a:lnTo>
                  <a:lnTo>
                    <a:pt x="653" y="466"/>
                  </a:lnTo>
                  <a:lnTo>
                    <a:pt x="692" y="456"/>
                  </a:lnTo>
                  <a:lnTo>
                    <a:pt x="731" y="438"/>
                  </a:lnTo>
                  <a:lnTo>
                    <a:pt x="763" y="414"/>
                  </a:lnTo>
                  <a:lnTo>
                    <a:pt x="791" y="386"/>
                  </a:lnTo>
                  <a:lnTo>
                    <a:pt x="815" y="352"/>
                  </a:lnTo>
                  <a:lnTo>
                    <a:pt x="833" y="316"/>
                  </a:lnTo>
                  <a:lnTo>
                    <a:pt x="927" y="333"/>
                  </a:lnTo>
                  <a:lnTo>
                    <a:pt x="1026" y="349"/>
                  </a:lnTo>
                  <a:lnTo>
                    <a:pt x="1131" y="363"/>
                  </a:lnTo>
                  <a:lnTo>
                    <a:pt x="1243" y="378"/>
                  </a:lnTo>
                  <a:lnTo>
                    <a:pt x="1246" y="386"/>
                  </a:lnTo>
                  <a:lnTo>
                    <a:pt x="1126" y="590"/>
                  </a:lnTo>
                  <a:lnTo>
                    <a:pt x="1023" y="617"/>
                  </a:lnTo>
                  <a:lnTo>
                    <a:pt x="1019" y="615"/>
                  </a:lnTo>
                  <a:lnTo>
                    <a:pt x="1010" y="611"/>
                  </a:lnTo>
                  <a:lnTo>
                    <a:pt x="996" y="603"/>
                  </a:lnTo>
                  <a:lnTo>
                    <a:pt x="980" y="593"/>
                  </a:lnTo>
                  <a:lnTo>
                    <a:pt x="962" y="582"/>
                  </a:lnTo>
                  <a:lnTo>
                    <a:pt x="944" y="572"/>
                  </a:lnTo>
                  <a:lnTo>
                    <a:pt x="930" y="564"/>
                  </a:lnTo>
                  <a:lnTo>
                    <a:pt x="903" y="584"/>
                  </a:lnTo>
                  <a:lnTo>
                    <a:pt x="876" y="601"/>
                  </a:lnTo>
                  <a:lnTo>
                    <a:pt x="877" y="620"/>
                  </a:lnTo>
                  <a:lnTo>
                    <a:pt x="879" y="643"/>
                  </a:lnTo>
                  <a:lnTo>
                    <a:pt x="881" y="667"/>
                  </a:lnTo>
                  <a:lnTo>
                    <a:pt x="882" y="689"/>
                  </a:lnTo>
                  <a:lnTo>
                    <a:pt x="884" y="706"/>
                  </a:lnTo>
                  <a:lnTo>
                    <a:pt x="885" y="719"/>
                  </a:lnTo>
                  <a:lnTo>
                    <a:pt x="885" y="724"/>
                  </a:lnTo>
                  <a:lnTo>
                    <a:pt x="810" y="800"/>
                  </a:lnTo>
                  <a:lnTo>
                    <a:pt x="574" y="821"/>
                  </a:lnTo>
                  <a:lnTo>
                    <a:pt x="498" y="746"/>
                  </a:lnTo>
                  <a:lnTo>
                    <a:pt x="498" y="740"/>
                  </a:lnTo>
                  <a:lnTo>
                    <a:pt x="496" y="727"/>
                  </a:lnTo>
                  <a:lnTo>
                    <a:pt x="495" y="710"/>
                  </a:lnTo>
                  <a:lnTo>
                    <a:pt x="493" y="689"/>
                  </a:lnTo>
                  <a:lnTo>
                    <a:pt x="491" y="668"/>
                  </a:lnTo>
                  <a:lnTo>
                    <a:pt x="490" y="651"/>
                  </a:lnTo>
                  <a:lnTo>
                    <a:pt x="452" y="638"/>
                  </a:lnTo>
                  <a:lnTo>
                    <a:pt x="416" y="623"/>
                  </a:lnTo>
                  <a:lnTo>
                    <a:pt x="402" y="635"/>
                  </a:lnTo>
                  <a:lnTo>
                    <a:pt x="388" y="647"/>
                  </a:lnTo>
                  <a:lnTo>
                    <a:pt x="372" y="662"/>
                  </a:lnTo>
                  <a:lnTo>
                    <a:pt x="356" y="674"/>
                  </a:lnTo>
                  <a:lnTo>
                    <a:pt x="343" y="686"/>
                  </a:lnTo>
                  <a:lnTo>
                    <a:pt x="335" y="692"/>
                  </a:lnTo>
                  <a:lnTo>
                    <a:pt x="332" y="695"/>
                  </a:lnTo>
                  <a:lnTo>
                    <a:pt x="330" y="695"/>
                  </a:lnTo>
                  <a:lnTo>
                    <a:pt x="329" y="697"/>
                  </a:lnTo>
                  <a:lnTo>
                    <a:pt x="327" y="698"/>
                  </a:lnTo>
                  <a:lnTo>
                    <a:pt x="324" y="700"/>
                  </a:lnTo>
                  <a:lnTo>
                    <a:pt x="321" y="702"/>
                  </a:lnTo>
                  <a:lnTo>
                    <a:pt x="318" y="703"/>
                  </a:lnTo>
                  <a:lnTo>
                    <a:pt x="311" y="703"/>
                  </a:lnTo>
                  <a:lnTo>
                    <a:pt x="297" y="702"/>
                  </a:lnTo>
                  <a:lnTo>
                    <a:pt x="279" y="700"/>
                  </a:lnTo>
                  <a:lnTo>
                    <a:pt x="259" y="698"/>
                  </a:lnTo>
                  <a:lnTo>
                    <a:pt x="241" y="697"/>
                  </a:lnTo>
                  <a:lnTo>
                    <a:pt x="228" y="695"/>
                  </a:lnTo>
                  <a:lnTo>
                    <a:pt x="223" y="695"/>
                  </a:lnTo>
                  <a:lnTo>
                    <a:pt x="70" y="515"/>
                  </a:lnTo>
                  <a:lnTo>
                    <a:pt x="70" y="406"/>
                  </a:lnTo>
                  <a:lnTo>
                    <a:pt x="73" y="403"/>
                  </a:lnTo>
                  <a:lnTo>
                    <a:pt x="80" y="399"/>
                  </a:lnTo>
                  <a:lnTo>
                    <a:pt x="91" y="389"/>
                  </a:lnTo>
                  <a:lnTo>
                    <a:pt x="104" y="378"/>
                  </a:lnTo>
                  <a:lnTo>
                    <a:pt x="118" y="367"/>
                  </a:lnTo>
                  <a:lnTo>
                    <a:pt x="133" y="354"/>
                  </a:lnTo>
                  <a:lnTo>
                    <a:pt x="147" y="341"/>
                  </a:lnTo>
                  <a:lnTo>
                    <a:pt x="160" y="332"/>
                  </a:lnTo>
                  <a:lnTo>
                    <a:pt x="152" y="295"/>
                  </a:lnTo>
                  <a:lnTo>
                    <a:pt x="147" y="257"/>
                  </a:lnTo>
                  <a:lnTo>
                    <a:pt x="131" y="250"/>
                  </a:lnTo>
                  <a:lnTo>
                    <a:pt x="113" y="242"/>
                  </a:lnTo>
                  <a:lnTo>
                    <a:pt x="94" y="233"/>
                  </a:lnTo>
                  <a:lnTo>
                    <a:pt x="75" y="225"/>
                  </a:lnTo>
                  <a:lnTo>
                    <a:pt x="58" y="217"/>
                  </a:lnTo>
                  <a:lnTo>
                    <a:pt x="45" y="210"/>
                  </a:lnTo>
                  <a:lnTo>
                    <a:pt x="35" y="206"/>
                  </a:lnTo>
                  <a:lnTo>
                    <a:pt x="32" y="204"/>
                  </a:lnTo>
                  <a:lnTo>
                    <a:pt x="0" y="115"/>
                  </a:lnTo>
                  <a:lnTo>
                    <a:pt x="3" y="100"/>
                  </a:lnTo>
                  <a:lnTo>
                    <a:pt x="50"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56" name="Freeform 12">
              <a:extLst>
                <a:ext uri="{FF2B5EF4-FFF2-40B4-BE49-F238E27FC236}">
                  <a16:creationId xmlns:a16="http://schemas.microsoft.com/office/drawing/2014/main" id="{1D42A6D9-2FA9-4301-A512-E118DDCAB106}"/>
                </a:ext>
              </a:extLst>
            </p:cNvPr>
            <p:cNvSpPr>
              <a:spLocks noEditPoints="1"/>
            </p:cNvSpPr>
            <p:nvPr/>
          </p:nvSpPr>
          <p:spPr bwMode="auto">
            <a:xfrm>
              <a:off x="3924" y="2407"/>
              <a:ext cx="471" cy="446"/>
            </a:xfrm>
            <a:custGeom>
              <a:avLst/>
              <a:gdLst>
                <a:gd name="T0" fmla="*/ 381 w 941"/>
                <a:gd name="T1" fmla="*/ 284 h 892"/>
                <a:gd name="T2" fmla="*/ 300 w 941"/>
                <a:gd name="T3" fmla="*/ 367 h 892"/>
                <a:gd name="T4" fmla="*/ 286 w 941"/>
                <a:gd name="T5" fmla="*/ 486 h 892"/>
                <a:gd name="T6" fmla="*/ 349 w 941"/>
                <a:gd name="T7" fmla="*/ 585 h 892"/>
                <a:gd name="T8" fmla="*/ 461 w 941"/>
                <a:gd name="T9" fmla="*/ 625 h 892"/>
                <a:gd name="T10" fmla="*/ 574 w 941"/>
                <a:gd name="T11" fmla="*/ 585 h 892"/>
                <a:gd name="T12" fmla="*/ 637 w 941"/>
                <a:gd name="T13" fmla="*/ 486 h 892"/>
                <a:gd name="T14" fmla="*/ 622 w 941"/>
                <a:gd name="T15" fmla="*/ 367 h 892"/>
                <a:gd name="T16" fmla="*/ 541 w 941"/>
                <a:gd name="T17" fmla="*/ 284 h 892"/>
                <a:gd name="T18" fmla="*/ 511 w 941"/>
                <a:gd name="T19" fmla="*/ 0 h 892"/>
                <a:gd name="T20" fmla="*/ 570 w 941"/>
                <a:gd name="T21" fmla="*/ 75 h 892"/>
                <a:gd name="T22" fmla="*/ 573 w 941"/>
                <a:gd name="T23" fmla="*/ 126 h 892"/>
                <a:gd name="T24" fmla="*/ 651 w 941"/>
                <a:gd name="T25" fmla="*/ 142 h 892"/>
                <a:gd name="T26" fmla="*/ 686 w 941"/>
                <a:gd name="T27" fmla="*/ 110 h 892"/>
                <a:gd name="T28" fmla="*/ 779 w 941"/>
                <a:gd name="T29" fmla="*/ 102 h 892"/>
                <a:gd name="T30" fmla="*/ 893 w 941"/>
                <a:gd name="T31" fmla="*/ 322 h 892"/>
                <a:gd name="T32" fmla="*/ 863 w 941"/>
                <a:gd name="T33" fmla="*/ 348 h 892"/>
                <a:gd name="T34" fmla="*/ 825 w 941"/>
                <a:gd name="T35" fmla="*/ 380 h 892"/>
                <a:gd name="T36" fmla="*/ 846 w 941"/>
                <a:gd name="T37" fmla="*/ 439 h 892"/>
                <a:gd name="T38" fmla="*/ 895 w 941"/>
                <a:gd name="T39" fmla="*/ 467 h 892"/>
                <a:gd name="T40" fmla="*/ 921 w 941"/>
                <a:gd name="T41" fmla="*/ 482 h 892"/>
                <a:gd name="T42" fmla="*/ 772 w 941"/>
                <a:gd name="T43" fmla="*/ 737 h 892"/>
                <a:gd name="T44" fmla="*/ 747 w 941"/>
                <a:gd name="T45" fmla="*/ 721 h 892"/>
                <a:gd name="T46" fmla="*/ 704 w 941"/>
                <a:gd name="T47" fmla="*/ 697 h 892"/>
                <a:gd name="T48" fmla="*/ 664 w 941"/>
                <a:gd name="T49" fmla="*/ 742 h 892"/>
                <a:gd name="T50" fmla="*/ 669 w 941"/>
                <a:gd name="T51" fmla="*/ 799 h 892"/>
                <a:gd name="T52" fmla="*/ 613 w 941"/>
                <a:gd name="T53" fmla="*/ 874 h 892"/>
                <a:gd name="T54" fmla="*/ 377 w 941"/>
                <a:gd name="T55" fmla="*/ 828 h 892"/>
                <a:gd name="T56" fmla="*/ 372 w 941"/>
                <a:gd name="T57" fmla="*/ 778 h 892"/>
                <a:gd name="T58" fmla="*/ 314 w 941"/>
                <a:gd name="T59" fmla="*/ 742 h 892"/>
                <a:gd name="T60" fmla="*/ 281 w 941"/>
                <a:gd name="T61" fmla="*/ 770 h 892"/>
                <a:gd name="T62" fmla="*/ 254 w 941"/>
                <a:gd name="T63" fmla="*/ 793 h 892"/>
                <a:gd name="T64" fmla="*/ 249 w 941"/>
                <a:gd name="T65" fmla="*/ 796 h 892"/>
                <a:gd name="T66" fmla="*/ 239 w 941"/>
                <a:gd name="T67" fmla="*/ 801 h 892"/>
                <a:gd name="T68" fmla="*/ 203 w 941"/>
                <a:gd name="T69" fmla="*/ 799 h 892"/>
                <a:gd name="T70" fmla="*/ 169 w 941"/>
                <a:gd name="T71" fmla="*/ 794 h 892"/>
                <a:gd name="T72" fmla="*/ 56 w 941"/>
                <a:gd name="T73" fmla="*/ 574 h 892"/>
                <a:gd name="T74" fmla="*/ 85 w 941"/>
                <a:gd name="T75" fmla="*/ 550 h 892"/>
                <a:gd name="T76" fmla="*/ 120 w 941"/>
                <a:gd name="T77" fmla="*/ 520 h 892"/>
                <a:gd name="T78" fmla="*/ 97 w 941"/>
                <a:gd name="T79" fmla="*/ 458 h 892"/>
                <a:gd name="T80" fmla="*/ 50 w 941"/>
                <a:gd name="T81" fmla="*/ 435 h 892"/>
                <a:gd name="T82" fmla="*/ 24 w 941"/>
                <a:gd name="T83" fmla="*/ 424 h 892"/>
                <a:gd name="T84" fmla="*/ 78 w 941"/>
                <a:gd name="T85" fmla="*/ 182 h 892"/>
                <a:gd name="T86" fmla="*/ 171 w 941"/>
                <a:gd name="T87" fmla="*/ 167 h 892"/>
                <a:gd name="T88" fmla="*/ 217 w 941"/>
                <a:gd name="T89" fmla="*/ 190 h 892"/>
                <a:gd name="T90" fmla="*/ 281 w 941"/>
                <a:gd name="T91" fmla="*/ 163 h 892"/>
                <a:gd name="T92" fmla="*/ 276 w 941"/>
                <a:gd name="T93" fmla="*/ 107 h 892"/>
                <a:gd name="T94" fmla="*/ 274 w 941"/>
                <a:gd name="T95" fmla="*/ 72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1" h="892">
                  <a:moveTo>
                    <a:pt x="461" y="265"/>
                  </a:moveTo>
                  <a:lnTo>
                    <a:pt x="420" y="269"/>
                  </a:lnTo>
                  <a:lnTo>
                    <a:pt x="381" y="284"/>
                  </a:lnTo>
                  <a:lnTo>
                    <a:pt x="349" y="305"/>
                  </a:lnTo>
                  <a:lnTo>
                    <a:pt x="321" y="333"/>
                  </a:lnTo>
                  <a:lnTo>
                    <a:pt x="300" y="367"/>
                  </a:lnTo>
                  <a:lnTo>
                    <a:pt x="286" y="403"/>
                  </a:lnTo>
                  <a:lnTo>
                    <a:pt x="281" y="445"/>
                  </a:lnTo>
                  <a:lnTo>
                    <a:pt x="286" y="486"/>
                  </a:lnTo>
                  <a:lnTo>
                    <a:pt x="300" y="525"/>
                  </a:lnTo>
                  <a:lnTo>
                    <a:pt x="321" y="558"/>
                  </a:lnTo>
                  <a:lnTo>
                    <a:pt x="349" y="585"/>
                  </a:lnTo>
                  <a:lnTo>
                    <a:pt x="381" y="606"/>
                  </a:lnTo>
                  <a:lnTo>
                    <a:pt x="420" y="620"/>
                  </a:lnTo>
                  <a:lnTo>
                    <a:pt x="461" y="625"/>
                  </a:lnTo>
                  <a:lnTo>
                    <a:pt x="503" y="620"/>
                  </a:lnTo>
                  <a:lnTo>
                    <a:pt x="541" y="606"/>
                  </a:lnTo>
                  <a:lnTo>
                    <a:pt x="574" y="585"/>
                  </a:lnTo>
                  <a:lnTo>
                    <a:pt x="602" y="558"/>
                  </a:lnTo>
                  <a:lnTo>
                    <a:pt x="622" y="525"/>
                  </a:lnTo>
                  <a:lnTo>
                    <a:pt x="637" y="486"/>
                  </a:lnTo>
                  <a:lnTo>
                    <a:pt x="641" y="445"/>
                  </a:lnTo>
                  <a:lnTo>
                    <a:pt x="637" y="403"/>
                  </a:lnTo>
                  <a:lnTo>
                    <a:pt x="622" y="367"/>
                  </a:lnTo>
                  <a:lnTo>
                    <a:pt x="602" y="333"/>
                  </a:lnTo>
                  <a:lnTo>
                    <a:pt x="574" y="305"/>
                  </a:lnTo>
                  <a:lnTo>
                    <a:pt x="541" y="284"/>
                  </a:lnTo>
                  <a:lnTo>
                    <a:pt x="503" y="269"/>
                  </a:lnTo>
                  <a:lnTo>
                    <a:pt x="461" y="265"/>
                  </a:lnTo>
                  <a:close/>
                  <a:moveTo>
                    <a:pt x="511" y="0"/>
                  </a:moveTo>
                  <a:lnTo>
                    <a:pt x="568" y="57"/>
                  </a:lnTo>
                  <a:lnTo>
                    <a:pt x="568" y="62"/>
                  </a:lnTo>
                  <a:lnTo>
                    <a:pt x="570" y="75"/>
                  </a:lnTo>
                  <a:lnTo>
                    <a:pt x="570" y="92"/>
                  </a:lnTo>
                  <a:lnTo>
                    <a:pt x="571" y="110"/>
                  </a:lnTo>
                  <a:lnTo>
                    <a:pt x="573" y="126"/>
                  </a:lnTo>
                  <a:lnTo>
                    <a:pt x="608" y="137"/>
                  </a:lnTo>
                  <a:lnTo>
                    <a:pt x="640" y="151"/>
                  </a:lnTo>
                  <a:lnTo>
                    <a:pt x="651" y="142"/>
                  </a:lnTo>
                  <a:lnTo>
                    <a:pt x="664" y="131"/>
                  </a:lnTo>
                  <a:lnTo>
                    <a:pt x="676" y="119"/>
                  </a:lnTo>
                  <a:lnTo>
                    <a:pt x="686" y="110"/>
                  </a:lnTo>
                  <a:lnTo>
                    <a:pt x="694" y="104"/>
                  </a:lnTo>
                  <a:lnTo>
                    <a:pt x="697" y="102"/>
                  </a:lnTo>
                  <a:lnTo>
                    <a:pt x="779" y="102"/>
                  </a:lnTo>
                  <a:lnTo>
                    <a:pt x="897" y="238"/>
                  </a:lnTo>
                  <a:lnTo>
                    <a:pt x="897" y="319"/>
                  </a:lnTo>
                  <a:lnTo>
                    <a:pt x="893" y="322"/>
                  </a:lnTo>
                  <a:lnTo>
                    <a:pt x="885" y="327"/>
                  </a:lnTo>
                  <a:lnTo>
                    <a:pt x="876" y="336"/>
                  </a:lnTo>
                  <a:lnTo>
                    <a:pt x="863" y="348"/>
                  </a:lnTo>
                  <a:lnTo>
                    <a:pt x="849" y="359"/>
                  </a:lnTo>
                  <a:lnTo>
                    <a:pt x="836" y="370"/>
                  </a:lnTo>
                  <a:lnTo>
                    <a:pt x="825" y="380"/>
                  </a:lnTo>
                  <a:lnTo>
                    <a:pt x="830" y="405"/>
                  </a:lnTo>
                  <a:lnTo>
                    <a:pt x="831" y="431"/>
                  </a:lnTo>
                  <a:lnTo>
                    <a:pt x="846" y="439"/>
                  </a:lnTo>
                  <a:lnTo>
                    <a:pt x="862" y="448"/>
                  </a:lnTo>
                  <a:lnTo>
                    <a:pt x="879" y="458"/>
                  </a:lnTo>
                  <a:lnTo>
                    <a:pt x="895" y="467"/>
                  </a:lnTo>
                  <a:lnTo>
                    <a:pt x="908" y="475"/>
                  </a:lnTo>
                  <a:lnTo>
                    <a:pt x="917" y="480"/>
                  </a:lnTo>
                  <a:lnTo>
                    <a:pt x="921" y="482"/>
                  </a:lnTo>
                  <a:lnTo>
                    <a:pt x="941" y="561"/>
                  </a:lnTo>
                  <a:lnTo>
                    <a:pt x="852" y="716"/>
                  </a:lnTo>
                  <a:lnTo>
                    <a:pt x="772" y="737"/>
                  </a:lnTo>
                  <a:lnTo>
                    <a:pt x="769" y="735"/>
                  </a:lnTo>
                  <a:lnTo>
                    <a:pt x="759" y="729"/>
                  </a:lnTo>
                  <a:lnTo>
                    <a:pt x="747" y="721"/>
                  </a:lnTo>
                  <a:lnTo>
                    <a:pt x="731" y="713"/>
                  </a:lnTo>
                  <a:lnTo>
                    <a:pt x="716" y="703"/>
                  </a:lnTo>
                  <a:lnTo>
                    <a:pt x="704" y="697"/>
                  </a:lnTo>
                  <a:lnTo>
                    <a:pt x="683" y="711"/>
                  </a:lnTo>
                  <a:lnTo>
                    <a:pt x="662" y="724"/>
                  </a:lnTo>
                  <a:lnTo>
                    <a:pt x="664" y="742"/>
                  </a:lnTo>
                  <a:lnTo>
                    <a:pt x="665" y="762"/>
                  </a:lnTo>
                  <a:lnTo>
                    <a:pt x="667" y="781"/>
                  </a:lnTo>
                  <a:lnTo>
                    <a:pt x="669" y="799"/>
                  </a:lnTo>
                  <a:lnTo>
                    <a:pt x="670" y="812"/>
                  </a:lnTo>
                  <a:lnTo>
                    <a:pt x="670" y="817"/>
                  </a:lnTo>
                  <a:lnTo>
                    <a:pt x="613" y="874"/>
                  </a:lnTo>
                  <a:lnTo>
                    <a:pt x="434" y="892"/>
                  </a:lnTo>
                  <a:lnTo>
                    <a:pt x="377" y="833"/>
                  </a:lnTo>
                  <a:lnTo>
                    <a:pt x="377" y="828"/>
                  </a:lnTo>
                  <a:lnTo>
                    <a:pt x="375" y="815"/>
                  </a:lnTo>
                  <a:lnTo>
                    <a:pt x="373" y="797"/>
                  </a:lnTo>
                  <a:lnTo>
                    <a:pt x="372" y="778"/>
                  </a:lnTo>
                  <a:lnTo>
                    <a:pt x="370" y="761"/>
                  </a:lnTo>
                  <a:lnTo>
                    <a:pt x="341" y="753"/>
                  </a:lnTo>
                  <a:lnTo>
                    <a:pt x="314" y="742"/>
                  </a:lnTo>
                  <a:lnTo>
                    <a:pt x="305" y="750"/>
                  </a:lnTo>
                  <a:lnTo>
                    <a:pt x="292" y="759"/>
                  </a:lnTo>
                  <a:lnTo>
                    <a:pt x="281" y="770"/>
                  </a:lnTo>
                  <a:lnTo>
                    <a:pt x="270" y="780"/>
                  </a:lnTo>
                  <a:lnTo>
                    <a:pt x="260" y="788"/>
                  </a:lnTo>
                  <a:lnTo>
                    <a:pt x="254" y="793"/>
                  </a:lnTo>
                  <a:lnTo>
                    <a:pt x="251" y="794"/>
                  </a:lnTo>
                  <a:lnTo>
                    <a:pt x="251" y="796"/>
                  </a:lnTo>
                  <a:lnTo>
                    <a:pt x="249" y="796"/>
                  </a:lnTo>
                  <a:lnTo>
                    <a:pt x="246" y="797"/>
                  </a:lnTo>
                  <a:lnTo>
                    <a:pt x="243" y="799"/>
                  </a:lnTo>
                  <a:lnTo>
                    <a:pt x="239" y="801"/>
                  </a:lnTo>
                  <a:lnTo>
                    <a:pt x="233" y="801"/>
                  </a:lnTo>
                  <a:lnTo>
                    <a:pt x="220" y="801"/>
                  </a:lnTo>
                  <a:lnTo>
                    <a:pt x="203" y="799"/>
                  </a:lnTo>
                  <a:lnTo>
                    <a:pt x="187" y="797"/>
                  </a:lnTo>
                  <a:lnTo>
                    <a:pt x="174" y="796"/>
                  </a:lnTo>
                  <a:lnTo>
                    <a:pt x="169" y="794"/>
                  </a:lnTo>
                  <a:lnTo>
                    <a:pt x="54" y="659"/>
                  </a:lnTo>
                  <a:lnTo>
                    <a:pt x="54" y="577"/>
                  </a:lnTo>
                  <a:lnTo>
                    <a:pt x="56" y="574"/>
                  </a:lnTo>
                  <a:lnTo>
                    <a:pt x="62" y="569"/>
                  </a:lnTo>
                  <a:lnTo>
                    <a:pt x="73" y="560"/>
                  </a:lnTo>
                  <a:lnTo>
                    <a:pt x="85" y="550"/>
                  </a:lnTo>
                  <a:lnTo>
                    <a:pt x="97" y="539"/>
                  </a:lnTo>
                  <a:lnTo>
                    <a:pt x="110" y="529"/>
                  </a:lnTo>
                  <a:lnTo>
                    <a:pt x="120" y="520"/>
                  </a:lnTo>
                  <a:lnTo>
                    <a:pt x="115" y="493"/>
                  </a:lnTo>
                  <a:lnTo>
                    <a:pt x="112" y="464"/>
                  </a:lnTo>
                  <a:lnTo>
                    <a:pt x="97" y="458"/>
                  </a:lnTo>
                  <a:lnTo>
                    <a:pt x="81" y="451"/>
                  </a:lnTo>
                  <a:lnTo>
                    <a:pt x="64" y="443"/>
                  </a:lnTo>
                  <a:lnTo>
                    <a:pt x="50" y="435"/>
                  </a:lnTo>
                  <a:lnTo>
                    <a:pt x="37" y="431"/>
                  </a:lnTo>
                  <a:lnTo>
                    <a:pt x="27" y="426"/>
                  </a:lnTo>
                  <a:lnTo>
                    <a:pt x="24" y="424"/>
                  </a:lnTo>
                  <a:lnTo>
                    <a:pt x="0" y="357"/>
                  </a:lnTo>
                  <a:lnTo>
                    <a:pt x="3" y="344"/>
                  </a:lnTo>
                  <a:lnTo>
                    <a:pt x="78" y="182"/>
                  </a:lnTo>
                  <a:lnTo>
                    <a:pt x="156" y="161"/>
                  </a:lnTo>
                  <a:lnTo>
                    <a:pt x="160" y="164"/>
                  </a:lnTo>
                  <a:lnTo>
                    <a:pt x="171" y="167"/>
                  </a:lnTo>
                  <a:lnTo>
                    <a:pt x="185" y="175"/>
                  </a:lnTo>
                  <a:lnTo>
                    <a:pt x="201" y="182"/>
                  </a:lnTo>
                  <a:lnTo>
                    <a:pt x="217" y="190"/>
                  </a:lnTo>
                  <a:lnTo>
                    <a:pt x="231" y="196"/>
                  </a:lnTo>
                  <a:lnTo>
                    <a:pt x="255" y="179"/>
                  </a:lnTo>
                  <a:lnTo>
                    <a:pt x="281" y="163"/>
                  </a:lnTo>
                  <a:lnTo>
                    <a:pt x="279" y="145"/>
                  </a:lnTo>
                  <a:lnTo>
                    <a:pt x="278" y="126"/>
                  </a:lnTo>
                  <a:lnTo>
                    <a:pt x="276" y="107"/>
                  </a:lnTo>
                  <a:lnTo>
                    <a:pt x="274" y="89"/>
                  </a:lnTo>
                  <a:lnTo>
                    <a:pt x="274" y="76"/>
                  </a:lnTo>
                  <a:lnTo>
                    <a:pt x="274" y="72"/>
                  </a:lnTo>
                  <a:lnTo>
                    <a:pt x="332" y="14"/>
                  </a:lnTo>
                  <a:lnTo>
                    <a:pt x="511"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57" name="Freeform 13">
              <a:extLst>
                <a:ext uri="{FF2B5EF4-FFF2-40B4-BE49-F238E27FC236}">
                  <a16:creationId xmlns:a16="http://schemas.microsoft.com/office/drawing/2014/main" id="{F5AC136F-3DC0-4EAD-8AAB-581C0AC10781}"/>
                </a:ext>
              </a:extLst>
            </p:cNvPr>
            <p:cNvSpPr>
              <a:spLocks noEditPoints="1"/>
            </p:cNvSpPr>
            <p:nvPr/>
          </p:nvSpPr>
          <p:spPr bwMode="auto">
            <a:xfrm>
              <a:off x="3404" y="1333"/>
              <a:ext cx="2064" cy="1111"/>
            </a:xfrm>
            <a:custGeom>
              <a:avLst/>
              <a:gdLst>
                <a:gd name="T0" fmla="*/ 2198 w 4128"/>
                <a:gd name="T1" fmla="*/ 1431 h 2222"/>
                <a:gd name="T2" fmla="*/ 2139 w 4128"/>
                <a:gd name="T3" fmla="*/ 1485 h 2222"/>
                <a:gd name="T4" fmla="*/ 2118 w 4128"/>
                <a:gd name="T5" fmla="*/ 1565 h 2222"/>
                <a:gd name="T6" fmla="*/ 2139 w 4128"/>
                <a:gd name="T7" fmla="*/ 1643 h 2222"/>
                <a:gd name="T8" fmla="*/ 2198 w 4128"/>
                <a:gd name="T9" fmla="*/ 1699 h 2222"/>
                <a:gd name="T10" fmla="*/ 3352 w 4128"/>
                <a:gd name="T11" fmla="*/ 1712 h 2222"/>
                <a:gd name="T12" fmla="*/ 3438 w 4128"/>
                <a:gd name="T13" fmla="*/ 1685 h 2222"/>
                <a:gd name="T14" fmla="*/ 3484 w 4128"/>
                <a:gd name="T15" fmla="*/ 1619 h 2222"/>
                <a:gd name="T16" fmla="*/ 3492 w 4128"/>
                <a:gd name="T17" fmla="*/ 1538 h 2222"/>
                <a:gd name="T18" fmla="*/ 3458 w 4128"/>
                <a:gd name="T19" fmla="*/ 1463 h 2222"/>
                <a:gd name="T20" fmla="*/ 3385 w 4128"/>
                <a:gd name="T21" fmla="*/ 1421 h 2222"/>
                <a:gd name="T22" fmla="*/ 1083 w 4128"/>
                <a:gd name="T23" fmla="*/ 721 h 2222"/>
                <a:gd name="T24" fmla="*/ 997 w 4128"/>
                <a:gd name="T25" fmla="*/ 748 h 2222"/>
                <a:gd name="T26" fmla="*/ 949 w 4128"/>
                <a:gd name="T27" fmla="*/ 814 h 2222"/>
                <a:gd name="T28" fmla="*/ 943 w 4128"/>
                <a:gd name="T29" fmla="*/ 895 h 2222"/>
                <a:gd name="T30" fmla="*/ 976 w 4128"/>
                <a:gd name="T31" fmla="*/ 968 h 2222"/>
                <a:gd name="T32" fmla="*/ 1050 w 4128"/>
                <a:gd name="T33" fmla="*/ 1012 h 2222"/>
                <a:gd name="T34" fmla="*/ 3385 w 4128"/>
                <a:gd name="T35" fmla="*/ 1012 h 2222"/>
                <a:gd name="T36" fmla="*/ 3458 w 4128"/>
                <a:gd name="T37" fmla="*/ 968 h 2222"/>
                <a:gd name="T38" fmla="*/ 3492 w 4128"/>
                <a:gd name="T39" fmla="*/ 895 h 2222"/>
                <a:gd name="T40" fmla="*/ 3484 w 4128"/>
                <a:gd name="T41" fmla="*/ 814 h 2222"/>
                <a:gd name="T42" fmla="*/ 3438 w 4128"/>
                <a:gd name="T43" fmla="*/ 748 h 2222"/>
                <a:gd name="T44" fmla="*/ 3352 w 4128"/>
                <a:gd name="T45" fmla="*/ 721 h 2222"/>
                <a:gd name="T46" fmla="*/ 4128 w 4128"/>
                <a:gd name="T47" fmla="*/ 0 h 2222"/>
                <a:gd name="T48" fmla="*/ 3865 w 4128"/>
                <a:gd name="T49" fmla="*/ 2208 h 2222"/>
                <a:gd name="T50" fmla="*/ 3782 w 4128"/>
                <a:gd name="T51" fmla="*/ 2162 h 2222"/>
                <a:gd name="T52" fmla="*/ 3674 w 4128"/>
                <a:gd name="T53" fmla="*/ 2107 h 2222"/>
                <a:gd name="T54" fmla="*/ 3530 w 4128"/>
                <a:gd name="T55" fmla="*/ 2050 h 2222"/>
                <a:gd name="T56" fmla="*/ 3342 w 4128"/>
                <a:gd name="T57" fmla="*/ 1994 h 2222"/>
                <a:gd name="T58" fmla="*/ 3100 w 4128"/>
                <a:gd name="T59" fmla="*/ 1946 h 2222"/>
                <a:gd name="T60" fmla="*/ 2796 w 4128"/>
                <a:gd name="T61" fmla="*/ 1908 h 2222"/>
                <a:gd name="T62" fmla="*/ 2423 w 4128"/>
                <a:gd name="T63" fmla="*/ 1884 h 2222"/>
                <a:gd name="T64" fmla="*/ 1972 w 4128"/>
                <a:gd name="T65" fmla="*/ 1878 h 2222"/>
                <a:gd name="T66" fmla="*/ 1541 w 4128"/>
                <a:gd name="T67" fmla="*/ 1857 h 2222"/>
                <a:gd name="T68" fmla="*/ 1383 w 4128"/>
                <a:gd name="T69" fmla="*/ 1747 h 2222"/>
                <a:gd name="T70" fmla="*/ 1343 w 4128"/>
                <a:gd name="T71" fmla="*/ 1723 h 2222"/>
                <a:gd name="T72" fmla="*/ 1284 w 4128"/>
                <a:gd name="T73" fmla="*/ 1689 h 2222"/>
                <a:gd name="T74" fmla="*/ 1260 w 4128"/>
                <a:gd name="T75" fmla="*/ 1613 h 2222"/>
                <a:gd name="T76" fmla="*/ 1303 w 4128"/>
                <a:gd name="T77" fmla="*/ 1576 h 2222"/>
                <a:gd name="T78" fmla="*/ 1343 w 4128"/>
                <a:gd name="T79" fmla="*/ 1543 h 2222"/>
                <a:gd name="T80" fmla="*/ 1354 w 4128"/>
                <a:gd name="T81" fmla="*/ 1425 h 2222"/>
                <a:gd name="T82" fmla="*/ 1090 w 4128"/>
                <a:gd name="T83" fmla="*/ 1248 h 2222"/>
                <a:gd name="T84" fmla="*/ 1056 w 4128"/>
                <a:gd name="T85" fmla="*/ 1276 h 2222"/>
                <a:gd name="T86" fmla="*/ 1015 w 4128"/>
                <a:gd name="T87" fmla="*/ 1311 h 2222"/>
                <a:gd name="T88" fmla="*/ 927 w 4128"/>
                <a:gd name="T89" fmla="*/ 1262 h 2222"/>
                <a:gd name="T90" fmla="*/ 922 w 4128"/>
                <a:gd name="T91" fmla="*/ 1205 h 2222"/>
                <a:gd name="T92" fmla="*/ 844 w 4128"/>
                <a:gd name="T93" fmla="*/ 1110 h 2222"/>
                <a:gd name="T94" fmla="*/ 531 w 4128"/>
                <a:gd name="T95" fmla="*/ 1211 h 2222"/>
                <a:gd name="T96" fmla="*/ 536 w 4128"/>
                <a:gd name="T97" fmla="*/ 1262 h 2222"/>
                <a:gd name="T98" fmla="*/ 541 w 4128"/>
                <a:gd name="T99" fmla="*/ 1326 h 2222"/>
                <a:gd name="T100" fmla="*/ 459 w 4128"/>
                <a:gd name="T101" fmla="*/ 1364 h 2222"/>
                <a:gd name="T102" fmla="*/ 405 w 4128"/>
                <a:gd name="T103" fmla="*/ 1339 h 2222"/>
                <a:gd name="T104" fmla="*/ 376 w 4128"/>
                <a:gd name="T105" fmla="*/ 1326 h 2222"/>
                <a:gd name="T106" fmla="*/ 163 w 4128"/>
                <a:gd name="T107" fmla="*/ 1420 h 2222"/>
                <a:gd name="T108" fmla="*/ 51 w 4128"/>
                <a:gd name="T109" fmla="*/ 1286 h 2222"/>
                <a:gd name="T110" fmla="*/ 8 w 4128"/>
                <a:gd name="T111" fmla="*/ 1189 h 2222"/>
                <a:gd name="T112" fmla="*/ 0 w 4128"/>
                <a:gd name="T113" fmla="*/ 1152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28" h="2222">
                  <a:moveTo>
                    <a:pt x="2262" y="1418"/>
                  </a:moveTo>
                  <a:lnTo>
                    <a:pt x="2229" y="1421"/>
                  </a:lnTo>
                  <a:lnTo>
                    <a:pt x="2198" y="1431"/>
                  </a:lnTo>
                  <a:lnTo>
                    <a:pt x="2174" y="1445"/>
                  </a:lnTo>
                  <a:lnTo>
                    <a:pt x="2154" y="1463"/>
                  </a:lnTo>
                  <a:lnTo>
                    <a:pt x="2139" y="1485"/>
                  </a:lnTo>
                  <a:lnTo>
                    <a:pt x="2128" y="1511"/>
                  </a:lnTo>
                  <a:lnTo>
                    <a:pt x="2122" y="1538"/>
                  </a:lnTo>
                  <a:lnTo>
                    <a:pt x="2118" y="1565"/>
                  </a:lnTo>
                  <a:lnTo>
                    <a:pt x="2122" y="1592"/>
                  </a:lnTo>
                  <a:lnTo>
                    <a:pt x="2128" y="1619"/>
                  </a:lnTo>
                  <a:lnTo>
                    <a:pt x="2139" y="1643"/>
                  </a:lnTo>
                  <a:lnTo>
                    <a:pt x="2154" y="1666"/>
                  </a:lnTo>
                  <a:lnTo>
                    <a:pt x="2174" y="1685"/>
                  </a:lnTo>
                  <a:lnTo>
                    <a:pt x="2198" y="1699"/>
                  </a:lnTo>
                  <a:lnTo>
                    <a:pt x="2229" y="1709"/>
                  </a:lnTo>
                  <a:lnTo>
                    <a:pt x="2262" y="1712"/>
                  </a:lnTo>
                  <a:lnTo>
                    <a:pt x="3352" y="1712"/>
                  </a:lnTo>
                  <a:lnTo>
                    <a:pt x="3385" y="1709"/>
                  </a:lnTo>
                  <a:lnTo>
                    <a:pt x="3414" y="1699"/>
                  </a:lnTo>
                  <a:lnTo>
                    <a:pt x="3438" y="1685"/>
                  </a:lnTo>
                  <a:lnTo>
                    <a:pt x="3458" y="1666"/>
                  </a:lnTo>
                  <a:lnTo>
                    <a:pt x="3473" y="1643"/>
                  </a:lnTo>
                  <a:lnTo>
                    <a:pt x="3484" y="1619"/>
                  </a:lnTo>
                  <a:lnTo>
                    <a:pt x="3492" y="1592"/>
                  </a:lnTo>
                  <a:lnTo>
                    <a:pt x="3494" y="1565"/>
                  </a:lnTo>
                  <a:lnTo>
                    <a:pt x="3492" y="1538"/>
                  </a:lnTo>
                  <a:lnTo>
                    <a:pt x="3484" y="1511"/>
                  </a:lnTo>
                  <a:lnTo>
                    <a:pt x="3473" y="1485"/>
                  </a:lnTo>
                  <a:lnTo>
                    <a:pt x="3458" y="1463"/>
                  </a:lnTo>
                  <a:lnTo>
                    <a:pt x="3438" y="1445"/>
                  </a:lnTo>
                  <a:lnTo>
                    <a:pt x="3414" y="1431"/>
                  </a:lnTo>
                  <a:lnTo>
                    <a:pt x="3385" y="1421"/>
                  </a:lnTo>
                  <a:lnTo>
                    <a:pt x="3352" y="1418"/>
                  </a:lnTo>
                  <a:lnTo>
                    <a:pt x="2262" y="1418"/>
                  </a:lnTo>
                  <a:close/>
                  <a:moveTo>
                    <a:pt x="1083" y="721"/>
                  </a:moveTo>
                  <a:lnTo>
                    <a:pt x="1050" y="724"/>
                  </a:lnTo>
                  <a:lnTo>
                    <a:pt x="1021" y="734"/>
                  </a:lnTo>
                  <a:lnTo>
                    <a:pt x="997" y="748"/>
                  </a:lnTo>
                  <a:lnTo>
                    <a:pt x="976" y="767"/>
                  </a:lnTo>
                  <a:lnTo>
                    <a:pt x="960" y="790"/>
                  </a:lnTo>
                  <a:lnTo>
                    <a:pt x="949" y="814"/>
                  </a:lnTo>
                  <a:lnTo>
                    <a:pt x="943" y="841"/>
                  </a:lnTo>
                  <a:lnTo>
                    <a:pt x="941" y="868"/>
                  </a:lnTo>
                  <a:lnTo>
                    <a:pt x="943" y="895"/>
                  </a:lnTo>
                  <a:lnTo>
                    <a:pt x="949" y="922"/>
                  </a:lnTo>
                  <a:lnTo>
                    <a:pt x="960" y="948"/>
                  </a:lnTo>
                  <a:lnTo>
                    <a:pt x="976" y="968"/>
                  </a:lnTo>
                  <a:lnTo>
                    <a:pt x="997" y="988"/>
                  </a:lnTo>
                  <a:lnTo>
                    <a:pt x="1021" y="1002"/>
                  </a:lnTo>
                  <a:lnTo>
                    <a:pt x="1050" y="1012"/>
                  </a:lnTo>
                  <a:lnTo>
                    <a:pt x="1083" y="1015"/>
                  </a:lnTo>
                  <a:lnTo>
                    <a:pt x="3352" y="1015"/>
                  </a:lnTo>
                  <a:lnTo>
                    <a:pt x="3385" y="1012"/>
                  </a:lnTo>
                  <a:lnTo>
                    <a:pt x="3414" y="1002"/>
                  </a:lnTo>
                  <a:lnTo>
                    <a:pt x="3438" y="988"/>
                  </a:lnTo>
                  <a:lnTo>
                    <a:pt x="3458" y="968"/>
                  </a:lnTo>
                  <a:lnTo>
                    <a:pt x="3473" y="948"/>
                  </a:lnTo>
                  <a:lnTo>
                    <a:pt x="3484" y="922"/>
                  </a:lnTo>
                  <a:lnTo>
                    <a:pt x="3492" y="895"/>
                  </a:lnTo>
                  <a:lnTo>
                    <a:pt x="3494" y="868"/>
                  </a:lnTo>
                  <a:lnTo>
                    <a:pt x="3492" y="841"/>
                  </a:lnTo>
                  <a:lnTo>
                    <a:pt x="3484" y="814"/>
                  </a:lnTo>
                  <a:lnTo>
                    <a:pt x="3473" y="790"/>
                  </a:lnTo>
                  <a:lnTo>
                    <a:pt x="3458" y="767"/>
                  </a:lnTo>
                  <a:lnTo>
                    <a:pt x="3438" y="748"/>
                  </a:lnTo>
                  <a:lnTo>
                    <a:pt x="3414" y="734"/>
                  </a:lnTo>
                  <a:lnTo>
                    <a:pt x="3385" y="724"/>
                  </a:lnTo>
                  <a:lnTo>
                    <a:pt x="3352" y="721"/>
                  </a:lnTo>
                  <a:lnTo>
                    <a:pt x="1083" y="721"/>
                  </a:lnTo>
                  <a:close/>
                  <a:moveTo>
                    <a:pt x="0" y="0"/>
                  </a:moveTo>
                  <a:lnTo>
                    <a:pt x="4128" y="0"/>
                  </a:lnTo>
                  <a:lnTo>
                    <a:pt x="4128" y="2222"/>
                  </a:lnTo>
                  <a:lnTo>
                    <a:pt x="3888" y="2222"/>
                  </a:lnTo>
                  <a:lnTo>
                    <a:pt x="3865" y="2208"/>
                  </a:lnTo>
                  <a:lnTo>
                    <a:pt x="3840" y="2194"/>
                  </a:lnTo>
                  <a:lnTo>
                    <a:pt x="3813" y="2178"/>
                  </a:lnTo>
                  <a:lnTo>
                    <a:pt x="3782" y="2162"/>
                  </a:lnTo>
                  <a:lnTo>
                    <a:pt x="3750" y="2144"/>
                  </a:lnTo>
                  <a:lnTo>
                    <a:pt x="3714" y="2127"/>
                  </a:lnTo>
                  <a:lnTo>
                    <a:pt x="3674" y="2107"/>
                  </a:lnTo>
                  <a:lnTo>
                    <a:pt x="3631" y="2088"/>
                  </a:lnTo>
                  <a:lnTo>
                    <a:pt x="3583" y="2069"/>
                  </a:lnTo>
                  <a:lnTo>
                    <a:pt x="3530" y="2050"/>
                  </a:lnTo>
                  <a:lnTo>
                    <a:pt x="3473" y="2031"/>
                  </a:lnTo>
                  <a:lnTo>
                    <a:pt x="3409" y="2013"/>
                  </a:lnTo>
                  <a:lnTo>
                    <a:pt x="3342" y="1994"/>
                  </a:lnTo>
                  <a:lnTo>
                    <a:pt x="3267" y="1978"/>
                  </a:lnTo>
                  <a:lnTo>
                    <a:pt x="3187" y="1961"/>
                  </a:lnTo>
                  <a:lnTo>
                    <a:pt x="3100" y="1946"/>
                  </a:lnTo>
                  <a:lnTo>
                    <a:pt x="3007" y="1932"/>
                  </a:lnTo>
                  <a:lnTo>
                    <a:pt x="2905" y="1919"/>
                  </a:lnTo>
                  <a:lnTo>
                    <a:pt x="2796" y="1908"/>
                  </a:lnTo>
                  <a:lnTo>
                    <a:pt x="2680" y="1898"/>
                  </a:lnTo>
                  <a:lnTo>
                    <a:pt x="2556" y="1890"/>
                  </a:lnTo>
                  <a:lnTo>
                    <a:pt x="2423" y="1884"/>
                  </a:lnTo>
                  <a:lnTo>
                    <a:pt x="2281" y="1881"/>
                  </a:lnTo>
                  <a:lnTo>
                    <a:pt x="2131" y="1879"/>
                  </a:lnTo>
                  <a:lnTo>
                    <a:pt x="1972" y="1878"/>
                  </a:lnTo>
                  <a:lnTo>
                    <a:pt x="1820" y="1873"/>
                  </a:lnTo>
                  <a:lnTo>
                    <a:pt x="1677" y="1867"/>
                  </a:lnTo>
                  <a:lnTo>
                    <a:pt x="1541" y="1857"/>
                  </a:lnTo>
                  <a:lnTo>
                    <a:pt x="1412" y="1846"/>
                  </a:lnTo>
                  <a:lnTo>
                    <a:pt x="1386" y="1748"/>
                  </a:lnTo>
                  <a:lnTo>
                    <a:pt x="1383" y="1747"/>
                  </a:lnTo>
                  <a:lnTo>
                    <a:pt x="1374" y="1742"/>
                  </a:lnTo>
                  <a:lnTo>
                    <a:pt x="1359" y="1733"/>
                  </a:lnTo>
                  <a:lnTo>
                    <a:pt x="1343" y="1723"/>
                  </a:lnTo>
                  <a:lnTo>
                    <a:pt x="1324" y="1712"/>
                  </a:lnTo>
                  <a:lnTo>
                    <a:pt x="1303" y="1701"/>
                  </a:lnTo>
                  <a:lnTo>
                    <a:pt x="1284" y="1689"/>
                  </a:lnTo>
                  <a:lnTo>
                    <a:pt x="1268" y="1680"/>
                  </a:lnTo>
                  <a:lnTo>
                    <a:pt x="1265" y="1646"/>
                  </a:lnTo>
                  <a:lnTo>
                    <a:pt x="1260" y="1613"/>
                  </a:lnTo>
                  <a:lnTo>
                    <a:pt x="1273" y="1602"/>
                  </a:lnTo>
                  <a:lnTo>
                    <a:pt x="1287" y="1589"/>
                  </a:lnTo>
                  <a:lnTo>
                    <a:pt x="1303" y="1576"/>
                  </a:lnTo>
                  <a:lnTo>
                    <a:pt x="1319" y="1563"/>
                  </a:lnTo>
                  <a:lnTo>
                    <a:pt x="1332" y="1552"/>
                  </a:lnTo>
                  <a:lnTo>
                    <a:pt x="1343" y="1543"/>
                  </a:lnTo>
                  <a:lnTo>
                    <a:pt x="1351" y="1536"/>
                  </a:lnTo>
                  <a:lnTo>
                    <a:pt x="1354" y="1533"/>
                  </a:lnTo>
                  <a:lnTo>
                    <a:pt x="1354" y="1425"/>
                  </a:lnTo>
                  <a:lnTo>
                    <a:pt x="1200" y="1246"/>
                  </a:lnTo>
                  <a:lnTo>
                    <a:pt x="1091" y="1246"/>
                  </a:lnTo>
                  <a:lnTo>
                    <a:pt x="1090" y="1248"/>
                  </a:lnTo>
                  <a:lnTo>
                    <a:pt x="1082" y="1254"/>
                  </a:lnTo>
                  <a:lnTo>
                    <a:pt x="1070" y="1265"/>
                  </a:lnTo>
                  <a:lnTo>
                    <a:pt x="1056" y="1276"/>
                  </a:lnTo>
                  <a:lnTo>
                    <a:pt x="1042" y="1289"/>
                  </a:lnTo>
                  <a:lnTo>
                    <a:pt x="1027" y="1300"/>
                  </a:lnTo>
                  <a:lnTo>
                    <a:pt x="1015" y="1311"/>
                  </a:lnTo>
                  <a:lnTo>
                    <a:pt x="972" y="1292"/>
                  </a:lnTo>
                  <a:lnTo>
                    <a:pt x="927" y="1278"/>
                  </a:lnTo>
                  <a:lnTo>
                    <a:pt x="927" y="1262"/>
                  </a:lnTo>
                  <a:lnTo>
                    <a:pt x="924" y="1241"/>
                  </a:lnTo>
                  <a:lnTo>
                    <a:pt x="922" y="1222"/>
                  </a:lnTo>
                  <a:lnTo>
                    <a:pt x="922" y="1205"/>
                  </a:lnTo>
                  <a:lnTo>
                    <a:pt x="920" y="1192"/>
                  </a:lnTo>
                  <a:lnTo>
                    <a:pt x="920" y="1187"/>
                  </a:lnTo>
                  <a:lnTo>
                    <a:pt x="844" y="1110"/>
                  </a:lnTo>
                  <a:lnTo>
                    <a:pt x="608" y="1130"/>
                  </a:lnTo>
                  <a:lnTo>
                    <a:pt x="531" y="1206"/>
                  </a:lnTo>
                  <a:lnTo>
                    <a:pt x="531" y="1211"/>
                  </a:lnTo>
                  <a:lnTo>
                    <a:pt x="533" y="1224"/>
                  </a:lnTo>
                  <a:lnTo>
                    <a:pt x="534" y="1241"/>
                  </a:lnTo>
                  <a:lnTo>
                    <a:pt x="536" y="1262"/>
                  </a:lnTo>
                  <a:lnTo>
                    <a:pt x="538" y="1286"/>
                  </a:lnTo>
                  <a:lnTo>
                    <a:pt x="539" y="1307"/>
                  </a:lnTo>
                  <a:lnTo>
                    <a:pt x="541" y="1326"/>
                  </a:lnTo>
                  <a:lnTo>
                    <a:pt x="507" y="1348"/>
                  </a:lnTo>
                  <a:lnTo>
                    <a:pt x="475" y="1370"/>
                  </a:lnTo>
                  <a:lnTo>
                    <a:pt x="459" y="1364"/>
                  </a:lnTo>
                  <a:lnTo>
                    <a:pt x="442" y="1354"/>
                  </a:lnTo>
                  <a:lnTo>
                    <a:pt x="423" y="1346"/>
                  </a:lnTo>
                  <a:lnTo>
                    <a:pt x="405" y="1339"/>
                  </a:lnTo>
                  <a:lnTo>
                    <a:pt x="391" y="1332"/>
                  </a:lnTo>
                  <a:lnTo>
                    <a:pt x="380" y="1327"/>
                  </a:lnTo>
                  <a:lnTo>
                    <a:pt x="376" y="1326"/>
                  </a:lnTo>
                  <a:lnTo>
                    <a:pt x="271" y="1353"/>
                  </a:lnTo>
                  <a:lnTo>
                    <a:pt x="219" y="1468"/>
                  </a:lnTo>
                  <a:lnTo>
                    <a:pt x="163" y="1420"/>
                  </a:lnTo>
                  <a:lnTo>
                    <a:pt x="116" y="1372"/>
                  </a:lnTo>
                  <a:lnTo>
                    <a:pt x="80" y="1327"/>
                  </a:lnTo>
                  <a:lnTo>
                    <a:pt x="51" y="1286"/>
                  </a:lnTo>
                  <a:lnTo>
                    <a:pt x="32" y="1248"/>
                  </a:lnTo>
                  <a:lnTo>
                    <a:pt x="18" y="1216"/>
                  </a:lnTo>
                  <a:lnTo>
                    <a:pt x="8" y="1189"/>
                  </a:lnTo>
                  <a:lnTo>
                    <a:pt x="3" y="1169"/>
                  </a:lnTo>
                  <a:lnTo>
                    <a:pt x="0" y="1157"/>
                  </a:lnTo>
                  <a:lnTo>
                    <a:pt x="0" y="1152"/>
                  </a:lnTo>
                  <a:lnTo>
                    <a:pt x="0"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58" name="Freeform 14">
              <a:extLst>
                <a:ext uri="{FF2B5EF4-FFF2-40B4-BE49-F238E27FC236}">
                  <a16:creationId xmlns:a16="http://schemas.microsoft.com/office/drawing/2014/main" id="{ACC3BEA5-5F49-4596-9E9A-9139A600DD81}"/>
                </a:ext>
              </a:extLst>
            </p:cNvPr>
            <p:cNvSpPr>
              <a:spLocks/>
            </p:cNvSpPr>
            <p:nvPr/>
          </p:nvSpPr>
          <p:spPr bwMode="auto">
            <a:xfrm>
              <a:off x="3677" y="2063"/>
              <a:ext cx="236" cy="161"/>
            </a:xfrm>
            <a:custGeom>
              <a:avLst/>
              <a:gdLst>
                <a:gd name="T0" fmla="*/ 232 w 472"/>
                <a:gd name="T1" fmla="*/ 0 h 323"/>
                <a:gd name="T2" fmla="*/ 280 w 472"/>
                <a:gd name="T3" fmla="*/ 5 h 323"/>
                <a:gd name="T4" fmla="*/ 327 w 472"/>
                <a:gd name="T5" fmla="*/ 19 h 323"/>
                <a:gd name="T6" fmla="*/ 366 w 472"/>
                <a:gd name="T7" fmla="*/ 42 h 323"/>
                <a:gd name="T8" fmla="*/ 402 w 472"/>
                <a:gd name="T9" fmla="*/ 71 h 323"/>
                <a:gd name="T10" fmla="*/ 430 w 472"/>
                <a:gd name="T11" fmla="*/ 106 h 323"/>
                <a:gd name="T12" fmla="*/ 453 w 472"/>
                <a:gd name="T13" fmla="*/ 147 h 323"/>
                <a:gd name="T14" fmla="*/ 467 w 472"/>
                <a:gd name="T15" fmla="*/ 192 h 323"/>
                <a:gd name="T16" fmla="*/ 472 w 472"/>
                <a:gd name="T17" fmla="*/ 240 h 323"/>
                <a:gd name="T18" fmla="*/ 467 w 472"/>
                <a:gd name="T19" fmla="*/ 283 h 323"/>
                <a:gd name="T20" fmla="*/ 456 w 472"/>
                <a:gd name="T21" fmla="*/ 323 h 323"/>
                <a:gd name="T22" fmla="*/ 351 w 472"/>
                <a:gd name="T23" fmla="*/ 299 h 323"/>
                <a:gd name="T24" fmla="*/ 252 w 472"/>
                <a:gd name="T25" fmla="*/ 275 h 323"/>
                <a:gd name="T26" fmla="*/ 161 w 472"/>
                <a:gd name="T27" fmla="*/ 248 h 323"/>
                <a:gd name="T28" fmla="*/ 76 w 472"/>
                <a:gd name="T29" fmla="*/ 219 h 323"/>
                <a:gd name="T30" fmla="*/ 0 w 472"/>
                <a:gd name="T31" fmla="*/ 190 h 323"/>
                <a:gd name="T32" fmla="*/ 14 w 472"/>
                <a:gd name="T33" fmla="*/ 146 h 323"/>
                <a:gd name="T34" fmla="*/ 36 w 472"/>
                <a:gd name="T35" fmla="*/ 106 h 323"/>
                <a:gd name="T36" fmla="*/ 65 w 472"/>
                <a:gd name="T37" fmla="*/ 71 h 323"/>
                <a:gd name="T38" fmla="*/ 100 w 472"/>
                <a:gd name="T39" fmla="*/ 42 h 323"/>
                <a:gd name="T40" fmla="*/ 142 w 472"/>
                <a:gd name="T41" fmla="*/ 19 h 323"/>
                <a:gd name="T42" fmla="*/ 185 w 472"/>
                <a:gd name="T43" fmla="*/ 5 h 323"/>
                <a:gd name="T44" fmla="*/ 232 w 472"/>
                <a:gd name="T4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2" h="323">
                  <a:moveTo>
                    <a:pt x="232" y="0"/>
                  </a:moveTo>
                  <a:lnTo>
                    <a:pt x="280" y="5"/>
                  </a:lnTo>
                  <a:lnTo>
                    <a:pt x="327" y="19"/>
                  </a:lnTo>
                  <a:lnTo>
                    <a:pt x="366" y="42"/>
                  </a:lnTo>
                  <a:lnTo>
                    <a:pt x="402" y="71"/>
                  </a:lnTo>
                  <a:lnTo>
                    <a:pt x="430" y="106"/>
                  </a:lnTo>
                  <a:lnTo>
                    <a:pt x="453" y="147"/>
                  </a:lnTo>
                  <a:lnTo>
                    <a:pt x="467" y="192"/>
                  </a:lnTo>
                  <a:lnTo>
                    <a:pt x="472" y="240"/>
                  </a:lnTo>
                  <a:lnTo>
                    <a:pt x="467" y="283"/>
                  </a:lnTo>
                  <a:lnTo>
                    <a:pt x="456" y="323"/>
                  </a:lnTo>
                  <a:lnTo>
                    <a:pt x="351" y="299"/>
                  </a:lnTo>
                  <a:lnTo>
                    <a:pt x="252" y="275"/>
                  </a:lnTo>
                  <a:lnTo>
                    <a:pt x="161" y="248"/>
                  </a:lnTo>
                  <a:lnTo>
                    <a:pt x="76" y="219"/>
                  </a:lnTo>
                  <a:lnTo>
                    <a:pt x="0" y="190"/>
                  </a:lnTo>
                  <a:lnTo>
                    <a:pt x="14" y="146"/>
                  </a:lnTo>
                  <a:lnTo>
                    <a:pt x="36" y="106"/>
                  </a:lnTo>
                  <a:lnTo>
                    <a:pt x="65" y="71"/>
                  </a:lnTo>
                  <a:lnTo>
                    <a:pt x="100" y="42"/>
                  </a:lnTo>
                  <a:lnTo>
                    <a:pt x="142" y="19"/>
                  </a:lnTo>
                  <a:lnTo>
                    <a:pt x="185" y="5"/>
                  </a:lnTo>
                  <a:lnTo>
                    <a:pt x="232"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59" name="Freeform 15">
              <a:extLst>
                <a:ext uri="{FF2B5EF4-FFF2-40B4-BE49-F238E27FC236}">
                  <a16:creationId xmlns:a16="http://schemas.microsoft.com/office/drawing/2014/main" id="{518050C5-1E91-486C-AD1F-A2034BCCBB2E}"/>
                </a:ext>
              </a:extLst>
            </p:cNvPr>
            <p:cNvSpPr>
              <a:spLocks noEditPoints="1"/>
            </p:cNvSpPr>
            <p:nvPr/>
          </p:nvSpPr>
          <p:spPr bwMode="auto">
            <a:xfrm>
              <a:off x="4253" y="2959"/>
              <a:ext cx="1020" cy="969"/>
            </a:xfrm>
            <a:custGeom>
              <a:avLst/>
              <a:gdLst>
                <a:gd name="T0" fmla="*/ 898 w 2039"/>
                <a:gd name="T1" fmla="*/ 588 h 1938"/>
                <a:gd name="T2" fmla="*/ 751 w 2039"/>
                <a:gd name="T3" fmla="*/ 663 h 1938"/>
                <a:gd name="T4" fmla="*/ 649 w 2039"/>
                <a:gd name="T5" fmla="*/ 791 h 1938"/>
                <a:gd name="T6" fmla="*/ 606 w 2039"/>
                <a:gd name="T7" fmla="*/ 955 h 1938"/>
                <a:gd name="T8" fmla="*/ 638 w 2039"/>
                <a:gd name="T9" fmla="*/ 1123 h 1938"/>
                <a:gd name="T10" fmla="*/ 732 w 2039"/>
                <a:gd name="T11" fmla="*/ 1257 h 1938"/>
                <a:gd name="T12" fmla="*/ 874 w 2039"/>
                <a:gd name="T13" fmla="*/ 1340 h 1938"/>
                <a:gd name="T14" fmla="*/ 1045 w 2039"/>
                <a:gd name="T15" fmla="*/ 1359 h 1938"/>
                <a:gd name="T16" fmla="*/ 1203 w 2039"/>
                <a:gd name="T17" fmla="*/ 1305 h 1938"/>
                <a:gd name="T18" fmla="*/ 1322 w 2039"/>
                <a:gd name="T19" fmla="*/ 1193 h 1938"/>
                <a:gd name="T20" fmla="*/ 1386 w 2039"/>
                <a:gd name="T21" fmla="*/ 1038 h 1938"/>
                <a:gd name="T22" fmla="*/ 1380 w 2039"/>
                <a:gd name="T23" fmla="*/ 867 h 1938"/>
                <a:gd name="T24" fmla="*/ 1305 w 2039"/>
                <a:gd name="T25" fmla="*/ 721 h 1938"/>
                <a:gd name="T26" fmla="*/ 1177 w 2039"/>
                <a:gd name="T27" fmla="*/ 617 h 1938"/>
                <a:gd name="T28" fmla="*/ 1013 w 2039"/>
                <a:gd name="T29" fmla="*/ 576 h 1938"/>
                <a:gd name="T30" fmla="*/ 1259 w 2039"/>
                <a:gd name="T31" fmla="*/ 134 h 1938"/>
                <a:gd name="T32" fmla="*/ 1262 w 2039"/>
                <a:gd name="T33" fmla="*/ 186 h 1938"/>
                <a:gd name="T34" fmla="*/ 1265 w 2039"/>
                <a:gd name="T35" fmla="*/ 260 h 1938"/>
                <a:gd name="T36" fmla="*/ 1409 w 2039"/>
                <a:gd name="T37" fmla="*/ 339 h 1938"/>
                <a:gd name="T38" fmla="*/ 1461 w 2039"/>
                <a:gd name="T39" fmla="*/ 296 h 1938"/>
                <a:gd name="T40" fmla="*/ 1515 w 2039"/>
                <a:gd name="T41" fmla="*/ 255 h 1938"/>
                <a:gd name="T42" fmla="*/ 1539 w 2039"/>
                <a:gd name="T43" fmla="*/ 236 h 1938"/>
                <a:gd name="T44" fmla="*/ 1956 w 2039"/>
                <a:gd name="T45" fmla="*/ 724 h 1938"/>
                <a:gd name="T46" fmla="*/ 1932 w 2039"/>
                <a:gd name="T47" fmla="*/ 743 h 1938"/>
                <a:gd name="T48" fmla="*/ 1876 w 2039"/>
                <a:gd name="T49" fmla="*/ 788 h 1938"/>
                <a:gd name="T50" fmla="*/ 1814 w 2039"/>
                <a:gd name="T51" fmla="*/ 837 h 1938"/>
                <a:gd name="T52" fmla="*/ 1807 w 2039"/>
                <a:gd name="T53" fmla="*/ 962 h 1938"/>
                <a:gd name="T54" fmla="*/ 1876 w 2039"/>
                <a:gd name="T55" fmla="*/ 1005 h 1938"/>
                <a:gd name="T56" fmla="*/ 1949 w 2039"/>
                <a:gd name="T57" fmla="*/ 1049 h 1938"/>
                <a:gd name="T58" fmla="*/ 1994 w 2039"/>
                <a:gd name="T59" fmla="*/ 1078 h 1938"/>
                <a:gd name="T60" fmla="*/ 1831 w 2039"/>
                <a:gd name="T61" fmla="*/ 1585 h 1938"/>
                <a:gd name="T62" fmla="*/ 1464 w 2039"/>
                <a:gd name="T63" fmla="*/ 1563 h 1938"/>
                <a:gd name="T64" fmla="*/ 1420 w 2039"/>
                <a:gd name="T65" fmla="*/ 1643 h 1938"/>
                <a:gd name="T66" fmla="*/ 1424 w 2039"/>
                <a:gd name="T67" fmla="*/ 1730 h 1938"/>
                <a:gd name="T68" fmla="*/ 1428 w 2039"/>
                <a:gd name="T69" fmla="*/ 1788 h 1938"/>
                <a:gd name="T70" fmla="*/ 909 w 2039"/>
                <a:gd name="T71" fmla="*/ 1938 h 1938"/>
                <a:gd name="T72" fmla="*/ 786 w 2039"/>
                <a:gd name="T73" fmla="*/ 1791 h 1938"/>
                <a:gd name="T74" fmla="*/ 782 w 2039"/>
                <a:gd name="T75" fmla="*/ 1722 h 1938"/>
                <a:gd name="T76" fmla="*/ 778 w 2039"/>
                <a:gd name="T77" fmla="*/ 1651 h 1938"/>
                <a:gd name="T78" fmla="*/ 641 w 2039"/>
                <a:gd name="T79" fmla="*/ 1617 h 1938"/>
                <a:gd name="T80" fmla="*/ 579 w 2039"/>
                <a:gd name="T81" fmla="*/ 1665 h 1938"/>
                <a:gd name="T82" fmla="*/ 528 w 2039"/>
                <a:gd name="T83" fmla="*/ 1707 h 1938"/>
                <a:gd name="T84" fmla="*/ 491 w 2039"/>
                <a:gd name="T85" fmla="*/ 1727 h 1938"/>
                <a:gd name="T86" fmla="*/ 448 w 2039"/>
                <a:gd name="T87" fmla="*/ 1726 h 1938"/>
                <a:gd name="T88" fmla="*/ 376 w 2039"/>
                <a:gd name="T89" fmla="*/ 1716 h 1938"/>
                <a:gd name="T90" fmla="*/ 338 w 2039"/>
                <a:gd name="T91" fmla="*/ 1710 h 1938"/>
                <a:gd name="T92" fmla="*/ 104 w 2039"/>
                <a:gd name="T93" fmla="*/ 1225 h 1938"/>
                <a:gd name="T94" fmla="*/ 139 w 2039"/>
                <a:gd name="T95" fmla="*/ 1196 h 1938"/>
                <a:gd name="T96" fmla="*/ 196 w 2039"/>
                <a:gd name="T97" fmla="*/ 1151 h 1938"/>
                <a:gd name="T98" fmla="*/ 250 w 2039"/>
                <a:gd name="T99" fmla="*/ 1108 h 1938"/>
                <a:gd name="T100" fmla="*/ 214 w 2039"/>
                <a:gd name="T101" fmla="*/ 974 h 1938"/>
                <a:gd name="T102" fmla="*/ 142 w 2039"/>
                <a:gd name="T103" fmla="*/ 939 h 1938"/>
                <a:gd name="T104" fmla="*/ 75 w 2039"/>
                <a:gd name="T105" fmla="*/ 906 h 1938"/>
                <a:gd name="T106" fmla="*/ 46 w 2039"/>
                <a:gd name="T107" fmla="*/ 891 h 1938"/>
                <a:gd name="T108" fmla="*/ 182 w 2039"/>
                <a:gd name="T109" fmla="*/ 368 h 1938"/>
                <a:gd name="T110" fmla="*/ 368 w 2039"/>
                <a:gd name="T111" fmla="*/ 336 h 1938"/>
                <a:gd name="T112" fmla="*/ 427 w 2039"/>
                <a:gd name="T113" fmla="*/ 365 h 1938"/>
                <a:gd name="T114" fmla="*/ 498 w 2039"/>
                <a:gd name="T115" fmla="*/ 398 h 1938"/>
                <a:gd name="T116" fmla="*/ 627 w 2039"/>
                <a:gd name="T117" fmla="*/ 339 h 1938"/>
                <a:gd name="T118" fmla="*/ 622 w 2039"/>
                <a:gd name="T119" fmla="*/ 258 h 1938"/>
                <a:gd name="T120" fmla="*/ 619 w 2039"/>
                <a:gd name="T121" fmla="*/ 177 h 1938"/>
                <a:gd name="T122" fmla="*/ 617 w 2039"/>
                <a:gd name="T123" fmla="*/ 140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39" h="1938">
                  <a:moveTo>
                    <a:pt x="1013" y="576"/>
                  </a:moveTo>
                  <a:lnTo>
                    <a:pt x="954" y="579"/>
                  </a:lnTo>
                  <a:lnTo>
                    <a:pt x="898" y="588"/>
                  </a:lnTo>
                  <a:lnTo>
                    <a:pt x="845" y="607"/>
                  </a:lnTo>
                  <a:lnTo>
                    <a:pt x="796" y="631"/>
                  </a:lnTo>
                  <a:lnTo>
                    <a:pt x="751" y="663"/>
                  </a:lnTo>
                  <a:lnTo>
                    <a:pt x="711" y="702"/>
                  </a:lnTo>
                  <a:lnTo>
                    <a:pt x="676" y="743"/>
                  </a:lnTo>
                  <a:lnTo>
                    <a:pt x="649" y="791"/>
                  </a:lnTo>
                  <a:lnTo>
                    <a:pt x="627" y="842"/>
                  </a:lnTo>
                  <a:lnTo>
                    <a:pt x="613" y="898"/>
                  </a:lnTo>
                  <a:lnTo>
                    <a:pt x="606" y="955"/>
                  </a:lnTo>
                  <a:lnTo>
                    <a:pt x="609" y="1014"/>
                  </a:lnTo>
                  <a:lnTo>
                    <a:pt x="620" y="1070"/>
                  </a:lnTo>
                  <a:lnTo>
                    <a:pt x="638" y="1123"/>
                  </a:lnTo>
                  <a:lnTo>
                    <a:pt x="664" y="1171"/>
                  </a:lnTo>
                  <a:lnTo>
                    <a:pt x="695" y="1215"/>
                  </a:lnTo>
                  <a:lnTo>
                    <a:pt x="732" y="1257"/>
                  </a:lnTo>
                  <a:lnTo>
                    <a:pt x="775" y="1290"/>
                  </a:lnTo>
                  <a:lnTo>
                    <a:pt x="823" y="1319"/>
                  </a:lnTo>
                  <a:lnTo>
                    <a:pt x="874" y="1340"/>
                  </a:lnTo>
                  <a:lnTo>
                    <a:pt x="928" y="1354"/>
                  </a:lnTo>
                  <a:lnTo>
                    <a:pt x="987" y="1360"/>
                  </a:lnTo>
                  <a:lnTo>
                    <a:pt x="1045" y="1359"/>
                  </a:lnTo>
                  <a:lnTo>
                    <a:pt x="1101" y="1348"/>
                  </a:lnTo>
                  <a:lnTo>
                    <a:pt x="1153" y="1330"/>
                  </a:lnTo>
                  <a:lnTo>
                    <a:pt x="1203" y="1305"/>
                  </a:lnTo>
                  <a:lnTo>
                    <a:pt x="1247" y="1273"/>
                  </a:lnTo>
                  <a:lnTo>
                    <a:pt x="1287" y="1236"/>
                  </a:lnTo>
                  <a:lnTo>
                    <a:pt x="1322" y="1193"/>
                  </a:lnTo>
                  <a:lnTo>
                    <a:pt x="1350" y="1145"/>
                  </a:lnTo>
                  <a:lnTo>
                    <a:pt x="1372" y="1094"/>
                  </a:lnTo>
                  <a:lnTo>
                    <a:pt x="1386" y="1038"/>
                  </a:lnTo>
                  <a:lnTo>
                    <a:pt x="1393" y="981"/>
                  </a:lnTo>
                  <a:lnTo>
                    <a:pt x="1389" y="923"/>
                  </a:lnTo>
                  <a:lnTo>
                    <a:pt x="1380" y="867"/>
                  </a:lnTo>
                  <a:lnTo>
                    <a:pt x="1361" y="815"/>
                  </a:lnTo>
                  <a:lnTo>
                    <a:pt x="1335" y="765"/>
                  </a:lnTo>
                  <a:lnTo>
                    <a:pt x="1305" y="721"/>
                  </a:lnTo>
                  <a:lnTo>
                    <a:pt x="1267" y="681"/>
                  </a:lnTo>
                  <a:lnTo>
                    <a:pt x="1223" y="646"/>
                  </a:lnTo>
                  <a:lnTo>
                    <a:pt x="1177" y="617"/>
                  </a:lnTo>
                  <a:lnTo>
                    <a:pt x="1125" y="596"/>
                  </a:lnTo>
                  <a:lnTo>
                    <a:pt x="1070" y="582"/>
                  </a:lnTo>
                  <a:lnTo>
                    <a:pt x="1013" y="576"/>
                  </a:lnTo>
                  <a:close/>
                  <a:moveTo>
                    <a:pt x="1137" y="0"/>
                  </a:moveTo>
                  <a:lnTo>
                    <a:pt x="1259" y="129"/>
                  </a:lnTo>
                  <a:lnTo>
                    <a:pt x="1259" y="134"/>
                  </a:lnTo>
                  <a:lnTo>
                    <a:pt x="1260" y="146"/>
                  </a:lnTo>
                  <a:lnTo>
                    <a:pt x="1260" y="164"/>
                  </a:lnTo>
                  <a:lnTo>
                    <a:pt x="1262" y="186"/>
                  </a:lnTo>
                  <a:lnTo>
                    <a:pt x="1263" y="210"/>
                  </a:lnTo>
                  <a:lnTo>
                    <a:pt x="1263" y="236"/>
                  </a:lnTo>
                  <a:lnTo>
                    <a:pt x="1265" y="260"/>
                  </a:lnTo>
                  <a:lnTo>
                    <a:pt x="1267" y="280"/>
                  </a:lnTo>
                  <a:lnTo>
                    <a:pt x="1340" y="308"/>
                  </a:lnTo>
                  <a:lnTo>
                    <a:pt x="1409" y="339"/>
                  </a:lnTo>
                  <a:lnTo>
                    <a:pt x="1424" y="327"/>
                  </a:lnTo>
                  <a:lnTo>
                    <a:pt x="1442" y="312"/>
                  </a:lnTo>
                  <a:lnTo>
                    <a:pt x="1461" y="296"/>
                  </a:lnTo>
                  <a:lnTo>
                    <a:pt x="1480" y="282"/>
                  </a:lnTo>
                  <a:lnTo>
                    <a:pt x="1499" y="268"/>
                  </a:lnTo>
                  <a:lnTo>
                    <a:pt x="1515" y="255"/>
                  </a:lnTo>
                  <a:lnTo>
                    <a:pt x="1528" y="244"/>
                  </a:lnTo>
                  <a:lnTo>
                    <a:pt x="1536" y="237"/>
                  </a:lnTo>
                  <a:lnTo>
                    <a:pt x="1539" y="236"/>
                  </a:lnTo>
                  <a:lnTo>
                    <a:pt x="1716" y="241"/>
                  </a:lnTo>
                  <a:lnTo>
                    <a:pt x="1962" y="545"/>
                  </a:lnTo>
                  <a:lnTo>
                    <a:pt x="1956" y="724"/>
                  </a:lnTo>
                  <a:lnTo>
                    <a:pt x="1953" y="725"/>
                  </a:lnTo>
                  <a:lnTo>
                    <a:pt x="1945" y="732"/>
                  </a:lnTo>
                  <a:lnTo>
                    <a:pt x="1932" y="743"/>
                  </a:lnTo>
                  <a:lnTo>
                    <a:pt x="1916" y="756"/>
                  </a:lnTo>
                  <a:lnTo>
                    <a:pt x="1897" y="772"/>
                  </a:lnTo>
                  <a:lnTo>
                    <a:pt x="1876" y="788"/>
                  </a:lnTo>
                  <a:lnTo>
                    <a:pt x="1855" y="804"/>
                  </a:lnTo>
                  <a:lnTo>
                    <a:pt x="1834" y="821"/>
                  </a:lnTo>
                  <a:lnTo>
                    <a:pt x="1814" y="837"/>
                  </a:lnTo>
                  <a:lnTo>
                    <a:pt x="1798" y="850"/>
                  </a:lnTo>
                  <a:lnTo>
                    <a:pt x="1804" y="906"/>
                  </a:lnTo>
                  <a:lnTo>
                    <a:pt x="1807" y="962"/>
                  </a:lnTo>
                  <a:lnTo>
                    <a:pt x="1828" y="974"/>
                  </a:lnTo>
                  <a:lnTo>
                    <a:pt x="1852" y="989"/>
                  </a:lnTo>
                  <a:lnTo>
                    <a:pt x="1876" y="1005"/>
                  </a:lnTo>
                  <a:lnTo>
                    <a:pt x="1901" y="1021"/>
                  </a:lnTo>
                  <a:lnTo>
                    <a:pt x="1927" y="1037"/>
                  </a:lnTo>
                  <a:lnTo>
                    <a:pt x="1949" y="1049"/>
                  </a:lnTo>
                  <a:lnTo>
                    <a:pt x="1968" y="1062"/>
                  </a:lnTo>
                  <a:lnTo>
                    <a:pt x="1984" y="1072"/>
                  </a:lnTo>
                  <a:lnTo>
                    <a:pt x="1994" y="1078"/>
                  </a:lnTo>
                  <a:lnTo>
                    <a:pt x="1999" y="1081"/>
                  </a:lnTo>
                  <a:lnTo>
                    <a:pt x="2039" y="1253"/>
                  </a:lnTo>
                  <a:lnTo>
                    <a:pt x="1831" y="1585"/>
                  </a:lnTo>
                  <a:lnTo>
                    <a:pt x="1657" y="1625"/>
                  </a:lnTo>
                  <a:lnTo>
                    <a:pt x="1509" y="1533"/>
                  </a:lnTo>
                  <a:lnTo>
                    <a:pt x="1464" y="1563"/>
                  </a:lnTo>
                  <a:lnTo>
                    <a:pt x="1417" y="1590"/>
                  </a:lnTo>
                  <a:lnTo>
                    <a:pt x="1418" y="1614"/>
                  </a:lnTo>
                  <a:lnTo>
                    <a:pt x="1420" y="1643"/>
                  </a:lnTo>
                  <a:lnTo>
                    <a:pt x="1421" y="1673"/>
                  </a:lnTo>
                  <a:lnTo>
                    <a:pt x="1423" y="1702"/>
                  </a:lnTo>
                  <a:lnTo>
                    <a:pt x="1424" y="1730"/>
                  </a:lnTo>
                  <a:lnTo>
                    <a:pt x="1426" y="1756"/>
                  </a:lnTo>
                  <a:lnTo>
                    <a:pt x="1426" y="1775"/>
                  </a:lnTo>
                  <a:lnTo>
                    <a:pt x="1428" y="1788"/>
                  </a:lnTo>
                  <a:lnTo>
                    <a:pt x="1428" y="1793"/>
                  </a:lnTo>
                  <a:lnTo>
                    <a:pt x="1298" y="1915"/>
                  </a:lnTo>
                  <a:lnTo>
                    <a:pt x="909" y="1938"/>
                  </a:lnTo>
                  <a:lnTo>
                    <a:pt x="788" y="1807"/>
                  </a:lnTo>
                  <a:lnTo>
                    <a:pt x="786" y="1804"/>
                  </a:lnTo>
                  <a:lnTo>
                    <a:pt x="786" y="1791"/>
                  </a:lnTo>
                  <a:lnTo>
                    <a:pt x="785" y="1772"/>
                  </a:lnTo>
                  <a:lnTo>
                    <a:pt x="783" y="1748"/>
                  </a:lnTo>
                  <a:lnTo>
                    <a:pt x="782" y="1722"/>
                  </a:lnTo>
                  <a:lnTo>
                    <a:pt x="780" y="1697"/>
                  </a:lnTo>
                  <a:lnTo>
                    <a:pt x="780" y="1671"/>
                  </a:lnTo>
                  <a:lnTo>
                    <a:pt x="778" y="1651"/>
                  </a:lnTo>
                  <a:lnTo>
                    <a:pt x="716" y="1628"/>
                  </a:lnTo>
                  <a:lnTo>
                    <a:pt x="657" y="1603"/>
                  </a:lnTo>
                  <a:lnTo>
                    <a:pt x="641" y="1617"/>
                  </a:lnTo>
                  <a:lnTo>
                    <a:pt x="620" y="1633"/>
                  </a:lnTo>
                  <a:lnTo>
                    <a:pt x="600" y="1649"/>
                  </a:lnTo>
                  <a:lnTo>
                    <a:pt x="579" y="1665"/>
                  </a:lnTo>
                  <a:lnTo>
                    <a:pt x="560" y="1681"/>
                  </a:lnTo>
                  <a:lnTo>
                    <a:pt x="542" y="1695"/>
                  </a:lnTo>
                  <a:lnTo>
                    <a:pt x="528" y="1707"/>
                  </a:lnTo>
                  <a:lnTo>
                    <a:pt x="520" y="1713"/>
                  </a:lnTo>
                  <a:lnTo>
                    <a:pt x="515" y="1716"/>
                  </a:lnTo>
                  <a:lnTo>
                    <a:pt x="491" y="1727"/>
                  </a:lnTo>
                  <a:lnTo>
                    <a:pt x="485" y="1729"/>
                  </a:lnTo>
                  <a:lnTo>
                    <a:pt x="469" y="1727"/>
                  </a:lnTo>
                  <a:lnTo>
                    <a:pt x="448" y="1726"/>
                  </a:lnTo>
                  <a:lnTo>
                    <a:pt x="424" y="1722"/>
                  </a:lnTo>
                  <a:lnTo>
                    <a:pt x="399" y="1719"/>
                  </a:lnTo>
                  <a:lnTo>
                    <a:pt x="376" y="1716"/>
                  </a:lnTo>
                  <a:lnTo>
                    <a:pt x="356" y="1713"/>
                  </a:lnTo>
                  <a:lnTo>
                    <a:pt x="343" y="1711"/>
                  </a:lnTo>
                  <a:lnTo>
                    <a:pt x="338" y="1710"/>
                  </a:lnTo>
                  <a:lnTo>
                    <a:pt x="96" y="1403"/>
                  </a:lnTo>
                  <a:lnTo>
                    <a:pt x="100" y="1226"/>
                  </a:lnTo>
                  <a:lnTo>
                    <a:pt x="104" y="1225"/>
                  </a:lnTo>
                  <a:lnTo>
                    <a:pt x="112" y="1218"/>
                  </a:lnTo>
                  <a:lnTo>
                    <a:pt x="124" y="1209"/>
                  </a:lnTo>
                  <a:lnTo>
                    <a:pt x="139" y="1196"/>
                  </a:lnTo>
                  <a:lnTo>
                    <a:pt x="156" y="1182"/>
                  </a:lnTo>
                  <a:lnTo>
                    <a:pt x="175" y="1166"/>
                  </a:lnTo>
                  <a:lnTo>
                    <a:pt x="196" y="1151"/>
                  </a:lnTo>
                  <a:lnTo>
                    <a:pt x="215" y="1135"/>
                  </a:lnTo>
                  <a:lnTo>
                    <a:pt x="234" y="1121"/>
                  </a:lnTo>
                  <a:lnTo>
                    <a:pt x="250" y="1108"/>
                  </a:lnTo>
                  <a:lnTo>
                    <a:pt x="239" y="1048"/>
                  </a:lnTo>
                  <a:lnTo>
                    <a:pt x="234" y="984"/>
                  </a:lnTo>
                  <a:lnTo>
                    <a:pt x="214" y="974"/>
                  </a:lnTo>
                  <a:lnTo>
                    <a:pt x="191" y="963"/>
                  </a:lnTo>
                  <a:lnTo>
                    <a:pt x="166" y="950"/>
                  </a:lnTo>
                  <a:lnTo>
                    <a:pt x="142" y="939"/>
                  </a:lnTo>
                  <a:lnTo>
                    <a:pt x="116" y="926"/>
                  </a:lnTo>
                  <a:lnTo>
                    <a:pt x="94" y="915"/>
                  </a:lnTo>
                  <a:lnTo>
                    <a:pt x="75" y="906"/>
                  </a:lnTo>
                  <a:lnTo>
                    <a:pt x="61" y="899"/>
                  </a:lnTo>
                  <a:lnTo>
                    <a:pt x="51" y="893"/>
                  </a:lnTo>
                  <a:lnTo>
                    <a:pt x="46" y="891"/>
                  </a:lnTo>
                  <a:lnTo>
                    <a:pt x="0" y="741"/>
                  </a:lnTo>
                  <a:lnTo>
                    <a:pt x="6" y="718"/>
                  </a:lnTo>
                  <a:lnTo>
                    <a:pt x="182" y="368"/>
                  </a:lnTo>
                  <a:lnTo>
                    <a:pt x="354" y="328"/>
                  </a:lnTo>
                  <a:lnTo>
                    <a:pt x="359" y="330"/>
                  </a:lnTo>
                  <a:lnTo>
                    <a:pt x="368" y="336"/>
                  </a:lnTo>
                  <a:lnTo>
                    <a:pt x="384" y="343"/>
                  </a:lnTo>
                  <a:lnTo>
                    <a:pt x="405" y="354"/>
                  </a:lnTo>
                  <a:lnTo>
                    <a:pt x="427" y="365"/>
                  </a:lnTo>
                  <a:lnTo>
                    <a:pt x="451" y="376"/>
                  </a:lnTo>
                  <a:lnTo>
                    <a:pt x="475" y="389"/>
                  </a:lnTo>
                  <a:lnTo>
                    <a:pt x="498" y="398"/>
                  </a:lnTo>
                  <a:lnTo>
                    <a:pt x="517" y="410"/>
                  </a:lnTo>
                  <a:lnTo>
                    <a:pt x="569" y="371"/>
                  </a:lnTo>
                  <a:lnTo>
                    <a:pt x="627" y="339"/>
                  </a:lnTo>
                  <a:lnTo>
                    <a:pt x="625" y="316"/>
                  </a:lnTo>
                  <a:lnTo>
                    <a:pt x="624" y="287"/>
                  </a:lnTo>
                  <a:lnTo>
                    <a:pt x="622" y="258"/>
                  </a:lnTo>
                  <a:lnTo>
                    <a:pt x="622" y="229"/>
                  </a:lnTo>
                  <a:lnTo>
                    <a:pt x="620" y="202"/>
                  </a:lnTo>
                  <a:lnTo>
                    <a:pt x="619" y="177"/>
                  </a:lnTo>
                  <a:lnTo>
                    <a:pt x="617" y="158"/>
                  </a:lnTo>
                  <a:lnTo>
                    <a:pt x="617" y="145"/>
                  </a:lnTo>
                  <a:lnTo>
                    <a:pt x="617" y="140"/>
                  </a:lnTo>
                  <a:lnTo>
                    <a:pt x="747" y="19"/>
                  </a:lnTo>
                  <a:lnTo>
                    <a:pt x="1137"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60" name="Freeform 16">
              <a:extLst>
                <a:ext uri="{FF2B5EF4-FFF2-40B4-BE49-F238E27FC236}">
                  <a16:creationId xmlns:a16="http://schemas.microsoft.com/office/drawing/2014/main" id="{4361314B-4B93-481A-B99F-4B5A5813764F}"/>
                </a:ext>
              </a:extLst>
            </p:cNvPr>
            <p:cNvSpPr>
              <a:spLocks/>
            </p:cNvSpPr>
            <p:nvPr/>
          </p:nvSpPr>
          <p:spPr bwMode="auto">
            <a:xfrm>
              <a:off x="4444" y="2444"/>
              <a:ext cx="1097" cy="874"/>
            </a:xfrm>
            <a:custGeom>
              <a:avLst/>
              <a:gdLst>
                <a:gd name="T0" fmla="*/ 1355 w 2194"/>
                <a:gd name="T1" fmla="*/ 139 h 1749"/>
                <a:gd name="T2" fmla="*/ 1355 w 2194"/>
                <a:gd name="T3" fmla="*/ 157 h 1749"/>
                <a:gd name="T4" fmla="*/ 1358 w 2194"/>
                <a:gd name="T5" fmla="*/ 200 h 1749"/>
                <a:gd name="T6" fmla="*/ 1359 w 2194"/>
                <a:gd name="T7" fmla="*/ 254 h 1749"/>
                <a:gd name="T8" fmla="*/ 1363 w 2194"/>
                <a:gd name="T9" fmla="*/ 302 h 1749"/>
                <a:gd name="T10" fmla="*/ 1516 w 2194"/>
                <a:gd name="T11" fmla="*/ 366 h 1749"/>
                <a:gd name="T12" fmla="*/ 1552 w 2194"/>
                <a:gd name="T13" fmla="*/ 335 h 1749"/>
                <a:gd name="T14" fmla="*/ 1594 w 2194"/>
                <a:gd name="T15" fmla="*/ 303 h 1749"/>
                <a:gd name="T16" fmla="*/ 1631 w 2194"/>
                <a:gd name="T17" fmla="*/ 273 h 1749"/>
                <a:gd name="T18" fmla="*/ 1653 w 2194"/>
                <a:gd name="T19" fmla="*/ 255 h 1749"/>
                <a:gd name="T20" fmla="*/ 1847 w 2194"/>
                <a:gd name="T21" fmla="*/ 259 h 1749"/>
                <a:gd name="T22" fmla="*/ 2104 w 2194"/>
                <a:gd name="T23" fmla="*/ 779 h 1749"/>
                <a:gd name="T24" fmla="*/ 2092 w 2194"/>
                <a:gd name="T25" fmla="*/ 788 h 1749"/>
                <a:gd name="T26" fmla="*/ 2061 w 2194"/>
                <a:gd name="T27" fmla="*/ 814 h 1749"/>
                <a:gd name="T28" fmla="*/ 2018 w 2194"/>
                <a:gd name="T29" fmla="*/ 847 h 1749"/>
                <a:gd name="T30" fmla="*/ 1974 w 2194"/>
                <a:gd name="T31" fmla="*/ 884 h 1749"/>
                <a:gd name="T32" fmla="*/ 1934 w 2194"/>
                <a:gd name="T33" fmla="*/ 914 h 1749"/>
                <a:gd name="T34" fmla="*/ 1943 w 2194"/>
                <a:gd name="T35" fmla="*/ 1034 h 1749"/>
                <a:gd name="T36" fmla="*/ 1986 w 2194"/>
                <a:gd name="T37" fmla="*/ 1061 h 1749"/>
                <a:gd name="T38" fmla="*/ 2036 w 2194"/>
                <a:gd name="T39" fmla="*/ 1091 h 1749"/>
                <a:gd name="T40" fmla="*/ 2084 w 2194"/>
                <a:gd name="T41" fmla="*/ 1122 h 1749"/>
                <a:gd name="T42" fmla="*/ 2123 w 2194"/>
                <a:gd name="T43" fmla="*/ 1146 h 1749"/>
                <a:gd name="T44" fmla="*/ 2146 w 2194"/>
                <a:gd name="T45" fmla="*/ 1160 h 1749"/>
                <a:gd name="T46" fmla="*/ 2194 w 2194"/>
                <a:gd name="T47" fmla="*/ 1350 h 1749"/>
                <a:gd name="T48" fmla="*/ 1784 w 2194"/>
                <a:gd name="T49" fmla="*/ 1749 h 1749"/>
                <a:gd name="T50" fmla="*/ 1771 w 2194"/>
                <a:gd name="T51" fmla="*/ 1741 h 1749"/>
                <a:gd name="T52" fmla="*/ 1739 w 2194"/>
                <a:gd name="T53" fmla="*/ 1720 h 1749"/>
                <a:gd name="T54" fmla="*/ 1694 w 2194"/>
                <a:gd name="T55" fmla="*/ 1693 h 1749"/>
                <a:gd name="T56" fmla="*/ 1701 w 2194"/>
                <a:gd name="T57" fmla="*/ 1536 h 1749"/>
                <a:gd name="T58" fmla="*/ 1453 w 2194"/>
                <a:gd name="T59" fmla="*/ 1229 h 1749"/>
                <a:gd name="T60" fmla="*/ 1492 w 2194"/>
                <a:gd name="T61" fmla="*/ 1115 h 1749"/>
                <a:gd name="T62" fmla="*/ 1495 w 2194"/>
                <a:gd name="T63" fmla="*/ 992 h 1749"/>
                <a:gd name="T64" fmla="*/ 1465 w 2194"/>
                <a:gd name="T65" fmla="*/ 876 h 1749"/>
                <a:gd name="T66" fmla="*/ 1402 w 2194"/>
                <a:gd name="T67" fmla="*/ 774 h 1749"/>
                <a:gd name="T68" fmla="*/ 1316 w 2194"/>
                <a:gd name="T69" fmla="*/ 694 h 1749"/>
                <a:gd name="T70" fmla="*/ 1211 w 2194"/>
                <a:gd name="T71" fmla="*/ 640 h 1749"/>
                <a:gd name="T72" fmla="*/ 1088 w 2194"/>
                <a:gd name="T73" fmla="*/ 619 h 1749"/>
                <a:gd name="T74" fmla="*/ 964 w 2194"/>
                <a:gd name="T75" fmla="*/ 634 h 1749"/>
                <a:gd name="T76" fmla="*/ 854 w 2194"/>
                <a:gd name="T77" fmla="*/ 683 h 1749"/>
                <a:gd name="T78" fmla="*/ 763 w 2194"/>
                <a:gd name="T79" fmla="*/ 760 h 1749"/>
                <a:gd name="T80" fmla="*/ 696 w 2194"/>
                <a:gd name="T81" fmla="*/ 860 h 1749"/>
                <a:gd name="T82" fmla="*/ 361 w 2194"/>
                <a:gd name="T83" fmla="*/ 932 h 1749"/>
                <a:gd name="T84" fmla="*/ 286 w 2194"/>
                <a:gd name="T85" fmla="*/ 964 h 1749"/>
                <a:gd name="T86" fmla="*/ 180 w 2194"/>
                <a:gd name="T87" fmla="*/ 1024 h 1749"/>
                <a:gd name="T88" fmla="*/ 128 w 2194"/>
                <a:gd name="T89" fmla="*/ 997 h 1749"/>
                <a:gd name="T90" fmla="*/ 82 w 2194"/>
                <a:gd name="T91" fmla="*/ 975 h 1749"/>
                <a:gd name="T92" fmla="*/ 54 w 2194"/>
                <a:gd name="T93" fmla="*/ 961 h 1749"/>
                <a:gd name="T94" fmla="*/ 0 w 2194"/>
                <a:gd name="T95" fmla="*/ 798 h 1749"/>
                <a:gd name="T96" fmla="*/ 195 w 2194"/>
                <a:gd name="T97" fmla="*/ 396 h 1749"/>
                <a:gd name="T98" fmla="*/ 386 w 2194"/>
                <a:gd name="T99" fmla="*/ 354 h 1749"/>
                <a:gd name="T100" fmla="*/ 409 w 2194"/>
                <a:gd name="T101" fmla="*/ 367 h 1749"/>
                <a:gd name="T102" fmla="*/ 447 w 2194"/>
                <a:gd name="T103" fmla="*/ 386 h 1749"/>
                <a:gd name="T104" fmla="*/ 493 w 2194"/>
                <a:gd name="T105" fmla="*/ 409 h 1749"/>
                <a:gd name="T106" fmla="*/ 538 w 2194"/>
                <a:gd name="T107" fmla="*/ 431 h 1749"/>
                <a:gd name="T108" fmla="*/ 614 w 2194"/>
                <a:gd name="T109" fmla="*/ 401 h 1749"/>
                <a:gd name="T110" fmla="*/ 673 w 2194"/>
                <a:gd name="T111" fmla="*/ 338 h 1749"/>
                <a:gd name="T112" fmla="*/ 670 w 2194"/>
                <a:gd name="T113" fmla="*/ 278 h 1749"/>
                <a:gd name="T114" fmla="*/ 667 w 2194"/>
                <a:gd name="T115" fmla="*/ 217 h 1749"/>
                <a:gd name="T116" fmla="*/ 665 w 2194"/>
                <a:gd name="T117" fmla="*/ 169 h 1749"/>
                <a:gd name="T118" fmla="*/ 664 w 2194"/>
                <a:gd name="T119" fmla="*/ 150 h 1749"/>
                <a:gd name="T120" fmla="*/ 1224 w 2194"/>
                <a:gd name="T121" fmla="*/ 0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94" h="1749">
                  <a:moveTo>
                    <a:pt x="1224" y="0"/>
                  </a:moveTo>
                  <a:lnTo>
                    <a:pt x="1355" y="139"/>
                  </a:lnTo>
                  <a:lnTo>
                    <a:pt x="1355" y="144"/>
                  </a:lnTo>
                  <a:lnTo>
                    <a:pt x="1355" y="157"/>
                  </a:lnTo>
                  <a:lnTo>
                    <a:pt x="1356" y="176"/>
                  </a:lnTo>
                  <a:lnTo>
                    <a:pt x="1358" y="200"/>
                  </a:lnTo>
                  <a:lnTo>
                    <a:pt x="1358" y="227"/>
                  </a:lnTo>
                  <a:lnTo>
                    <a:pt x="1359" y="254"/>
                  </a:lnTo>
                  <a:lnTo>
                    <a:pt x="1361" y="279"/>
                  </a:lnTo>
                  <a:lnTo>
                    <a:pt x="1363" y="302"/>
                  </a:lnTo>
                  <a:lnTo>
                    <a:pt x="1441" y="330"/>
                  </a:lnTo>
                  <a:lnTo>
                    <a:pt x="1516" y="366"/>
                  </a:lnTo>
                  <a:lnTo>
                    <a:pt x="1533" y="351"/>
                  </a:lnTo>
                  <a:lnTo>
                    <a:pt x="1552" y="335"/>
                  </a:lnTo>
                  <a:lnTo>
                    <a:pt x="1573" y="319"/>
                  </a:lnTo>
                  <a:lnTo>
                    <a:pt x="1594" y="303"/>
                  </a:lnTo>
                  <a:lnTo>
                    <a:pt x="1613" y="287"/>
                  </a:lnTo>
                  <a:lnTo>
                    <a:pt x="1631" y="273"/>
                  </a:lnTo>
                  <a:lnTo>
                    <a:pt x="1643" y="262"/>
                  </a:lnTo>
                  <a:lnTo>
                    <a:pt x="1653" y="255"/>
                  </a:lnTo>
                  <a:lnTo>
                    <a:pt x="1656" y="252"/>
                  </a:lnTo>
                  <a:lnTo>
                    <a:pt x="1847" y="259"/>
                  </a:lnTo>
                  <a:lnTo>
                    <a:pt x="2111" y="587"/>
                  </a:lnTo>
                  <a:lnTo>
                    <a:pt x="2104" y="779"/>
                  </a:lnTo>
                  <a:lnTo>
                    <a:pt x="2101" y="780"/>
                  </a:lnTo>
                  <a:lnTo>
                    <a:pt x="2092" y="788"/>
                  </a:lnTo>
                  <a:lnTo>
                    <a:pt x="2079" y="799"/>
                  </a:lnTo>
                  <a:lnTo>
                    <a:pt x="2061" y="814"/>
                  </a:lnTo>
                  <a:lnTo>
                    <a:pt x="2041" y="830"/>
                  </a:lnTo>
                  <a:lnTo>
                    <a:pt x="2018" y="847"/>
                  </a:lnTo>
                  <a:lnTo>
                    <a:pt x="1996" y="865"/>
                  </a:lnTo>
                  <a:lnTo>
                    <a:pt x="1974" y="884"/>
                  </a:lnTo>
                  <a:lnTo>
                    <a:pt x="1951" y="900"/>
                  </a:lnTo>
                  <a:lnTo>
                    <a:pt x="1934" y="914"/>
                  </a:lnTo>
                  <a:lnTo>
                    <a:pt x="1942" y="975"/>
                  </a:lnTo>
                  <a:lnTo>
                    <a:pt x="1943" y="1034"/>
                  </a:lnTo>
                  <a:lnTo>
                    <a:pt x="1964" y="1047"/>
                  </a:lnTo>
                  <a:lnTo>
                    <a:pt x="1986" y="1061"/>
                  </a:lnTo>
                  <a:lnTo>
                    <a:pt x="2012" y="1077"/>
                  </a:lnTo>
                  <a:lnTo>
                    <a:pt x="2036" y="1091"/>
                  </a:lnTo>
                  <a:lnTo>
                    <a:pt x="2061" y="1107"/>
                  </a:lnTo>
                  <a:lnTo>
                    <a:pt x="2084" y="1122"/>
                  </a:lnTo>
                  <a:lnTo>
                    <a:pt x="2106" y="1134"/>
                  </a:lnTo>
                  <a:lnTo>
                    <a:pt x="2123" y="1146"/>
                  </a:lnTo>
                  <a:lnTo>
                    <a:pt x="2138" y="1155"/>
                  </a:lnTo>
                  <a:lnTo>
                    <a:pt x="2146" y="1160"/>
                  </a:lnTo>
                  <a:lnTo>
                    <a:pt x="2149" y="1162"/>
                  </a:lnTo>
                  <a:lnTo>
                    <a:pt x="2194" y="1350"/>
                  </a:lnTo>
                  <a:lnTo>
                    <a:pt x="1970" y="1705"/>
                  </a:lnTo>
                  <a:lnTo>
                    <a:pt x="1784" y="1749"/>
                  </a:lnTo>
                  <a:lnTo>
                    <a:pt x="1780" y="1747"/>
                  </a:lnTo>
                  <a:lnTo>
                    <a:pt x="1771" y="1741"/>
                  </a:lnTo>
                  <a:lnTo>
                    <a:pt x="1757" y="1731"/>
                  </a:lnTo>
                  <a:lnTo>
                    <a:pt x="1739" y="1720"/>
                  </a:lnTo>
                  <a:lnTo>
                    <a:pt x="1717" y="1707"/>
                  </a:lnTo>
                  <a:lnTo>
                    <a:pt x="1694" y="1693"/>
                  </a:lnTo>
                  <a:lnTo>
                    <a:pt x="1699" y="1581"/>
                  </a:lnTo>
                  <a:lnTo>
                    <a:pt x="1701" y="1536"/>
                  </a:lnTo>
                  <a:lnTo>
                    <a:pt x="1672" y="1503"/>
                  </a:lnTo>
                  <a:lnTo>
                    <a:pt x="1453" y="1229"/>
                  </a:lnTo>
                  <a:lnTo>
                    <a:pt x="1476" y="1174"/>
                  </a:lnTo>
                  <a:lnTo>
                    <a:pt x="1492" y="1115"/>
                  </a:lnTo>
                  <a:lnTo>
                    <a:pt x="1498" y="1055"/>
                  </a:lnTo>
                  <a:lnTo>
                    <a:pt x="1495" y="992"/>
                  </a:lnTo>
                  <a:lnTo>
                    <a:pt x="1484" y="932"/>
                  </a:lnTo>
                  <a:lnTo>
                    <a:pt x="1465" y="876"/>
                  </a:lnTo>
                  <a:lnTo>
                    <a:pt x="1438" y="822"/>
                  </a:lnTo>
                  <a:lnTo>
                    <a:pt x="1402" y="774"/>
                  </a:lnTo>
                  <a:lnTo>
                    <a:pt x="1363" y="731"/>
                  </a:lnTo>
                  <a:lnTo>
                    <a:pt x="1316" y="694"/>
                  </a:lnTo>
                  <a:lnTo>
                    <a:pt x="1265" y="664"/>
                  </a:lnTo>
                  <a:lnTo>
                    <a:pt x="1211" y="640"/>
                  </a:lnTo>
                  <a:lnTo>
                    <a:pt x="1150" y="626"/>
                  </a:lnTo>
                  <a:lnTo>
                    <a:pt x="1088" y="619"/>
                  </a:lnTo>
                  <a:lnTo>
                    <a:pt x="1026" y="622"/>
                  </a:lnTo>
                  <a:lnTo>
                    <a:pt x="964" y="634"/>
                  </a:lnTo>
                  <a:lnTo>
                    <a:pt x="906" y="654"/>
                  </a:lnTo>
                  <a:lnTo>
                    <a:pt x="854" y="683"/>
                  </a:lnTo>
                  <a:lnTo>
                    <a:pt x="806" y="718"/>
                  </a:lnTo>
                  <a:lnTo>
                    <a:pt x="763" y="760"/>
                  </a:lnTo>
                  <a:lnTo>
                    <a:pt x="726" y="807"/>
                  </a:lnTo>
                  <a:lnTo>
                    <a:pt x="696" y="860"/>
                  </a:lnTo>
                  <a:lnTo>
                    <a:pt x="673" y="917"/>
                  </a:lnTo>
                  <a:lnTo>
                    <a:pt x="361" y="932"/>
                  </a:lnTo>
                  <a:lnTo>
                    <a:pt x="318" y="935"/>
                  </a:lnTo>
                  <a:lnTo>
                    <a:pt x="286" y="964"/>
                  </a:lnTo>
                  <a:lnTo>
                    <a:pt x="208" y="1037"/>
                  </a:lnTo>
                  <a:lnTo>
                    <a:pt x="180" y="1024"/>
                  </a:lnTo>
                  <a:lnTo>
                    <a:pt x="153" y="1010"/>
                  </a:lnTo>
                  <a:lnTo>
                    <a:pt x="128" y="997"/>
                  </a:lnTo>
                  <a:lnTo>
                    <a:pt x="102" y="984"/>
                  </a:lnTo>
                  <a:lnTo>
                    <a:pt x="82" y="975"/>
                  </a:lnTo>
                  <a:lnTo>
                    <a:pt x="66" y="965"/>
                  </a:lnTo>
                  <a:lnTo>
                    <a:pt x="54" y="961"/>
                  </a:lnTo>
                  <a:lnTo>
                    <a:pt x="50" y="959"/>
                  </a:lnTo>
                  <a:lnTo>
                    <a:pt x="0" y="798"/>
                  </a:lnTo>
                  <a:lnTo>
                    <a:pt x="8" y="772"/>
                  </a:lnTo>
                  <a:lnTo>
                    <a:pt x="195" y="396"/>
                  </a:lnTo>
                  <a:lnTo>
                    <a:pt x="381" y="353"/>
                  </a:lnTo>
                  <a:lnTo>
                    <a:pt x="386" y="354"/>
                  </a:lnTo>
                  <a:lnTo>
                    <a:pt x="394" y="359"/>
                  </a:lnTo>
                  <a:lnTo>
                    <a:pt x="409" y="367"/>
                  </a:lnTo>
                  <a:lnTo>
                    <a:pt x="426" y="375"/>
                  </a:lnTo>
                  <a:lnTo>
                    <a:pt x="447" y="386"/>
                  </a:lnTo>
                  <a:lnTo>
                    <a:pt x="471" y="397"/>
                  </a:lnTo>
                  <a:lnTo>
                    <a:pt x="493" y="409"/>
                  </a:lnTo>
                  <a:lnTo>
                    <a:pt x="515" y="420"/>
                  </a:lnTo>
                  <a:lnTo>
                    <a:pt x="538" y="431"/>
                  </a:lnTo>
                  <a:lnTo>
                    <a:pt x="557" y="440"/>
                  </a:lnTo>
                  <a:lnTo>
                    <a:pt x="614" y="401"/>
                  </a:lnTo>
                  <a:lnTo>
                    <a:pt x="675" y="364"/>
                  </a:lnTo>
                  <a:lnTo>
                    <a:pt x="673" y="338"/>
                  </a:lnTo>
                  <a:lnTo>
                    <a:pt x="672" y="310"/>
                  </a:lnTo>
                  <a:lnTo>
                    <a:pt x="670" y="278"/>
                  </a:lnTo>
                  <a:lnTo>
                    <a:pt x="669" y="246"/>
                  </a:lnTo>
                  <a:lnTo>
                    <a:pt x="667" y="217"/>
                  </a:lnTo>
                  <a:lnTo>
                    <a:pt x="665" y="190"/>
                  </a:lnTo>
                  <a:lnTo>
                    <a:pt x="665" y="169"/>
                  </a:lnTo>
                  <a:lnTo>
                    <a:pt x="664" y="157"/>
                  </a:lnTo>
                  <a:lnTo>
                    <a:pt x="664" y="150"/>
                  </a:lnTo>
                  <a:lnTo>
                    <a:pt x="804" y="21"/>
                  </a:lnTo>
                  <a:lnTo>
                    <a:pt x="1224"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61" name="Freeform 17">
              <a:extLst>
                <a:ext uri="{FF2B5EF4-FFF2-40B4-BE49-F238E27FC236}">
                  <a16:creationId xmlns:a16="http://schemas.microsoft.com/office/drawing/2014/main" id="{F69C3785-C590-476B-B575-050493FFDB90}"/>
                </a:ext>
              </a:extLst>
            </p:cNvPr>
            <p:cNvSpPr>
              <a:spLocks noEditPoints="1"/>
            </p:cNvSpPr>
            <p:nvPr/>
          </p:nvSpPr>
          <p:spPr bwMode="auto">
            <a:xfrm>
              <a:off x="3429" y="2574"/>
              <a:ext cx="154" cy="241"/>
            </a:xfrm>
            <a:custGeom>
              <a:avLst/>
              <a:gdLst>
                <a:gd name="T0" fmla="*/ 130 w 310"/>
                <a:gd name="T1" fmla="*/ 53 h 484"/>
                <a:gd name="T2" fmla="*/ 90 w 310"/>
                <a:gd name="T3" fmla="*/ 82 h 484"/>
                <a:gd name="T4" fmla="*/ 71 w 310"/>
                <a:gd name="T5" fmla="*/ 128 h 484"/>
                <a:gd name="T6" fmla="*/ 61 w 310"/>
                <a:gd name="T7" fmla="*/ 198 h 484"/>
                <a:gd name="T8" fmla="*/ 61 w 310"/>
                <a:gd name="T9" fmla="*/ 286 h 484"/>
                <a:gd name="T10" fmla="*/ 69 w 310"/>
                <a:gd name="T11" fmla="*/ 354 h 484"/>
                <a:gd name="T12" fmla="*/ 87 w 310"/>
                <a:gd name="T13" fmla="*/ 397 h 484"/>
                <a:gd name="T14" fmla="*/ 130 w 310"/>
                <a:gd name="T15" fmla="*/ 431 h 484"/>
                <a:gd name="T16" fmla="*/ 181 w 310"/>
                <a:gd name="T17" fmla="*/ 431 h 484"/>
                <a:gd name="T18" fmla="*/ 222 w 310"/>
                <a:gd name="T19" fmla="*/ 397 h 484"/>
                <a:gd name="T20" fmla="*/ 240 w 310"/>
                <a:gd name="T21" fmla="*/ 354 h 484"/>
                <a:gd name="T22" fmla="*/ 248 w 310"/>
                <a:gd name="T23" fmla="*/ 286 h 484"/>
                <a:gd name="T24" fmla="*/ 248 w 310"/>
                <a:gd name="T25" fmla="*/ 198 h 484"/>
                <a:gd name="T26" fmla="*/ 240 w 310"/>
                <a:gd name="T27" fmla="*/ 129 h 484"/>
                <a:gd name="T28" fmla="*/ 222 w 310"/>
                <a:gd name="T29" fmla="*/ 86 h 484"/>
                <a:gd name="T30" fmla="*/ 179 w 310"/>
                <a:gd name="T31" fmla="*/ 53 h 484"/>
                <a:gd name="T32" fmla="*/ 155 w 310"/>
                <a:gd name="T33" fmla="*/ 0 h 484"/>
                <a:gd name="T34" fmla="*/ 221 w 310"/>
                <a:gd name="T35" fmla="*/ 16 h 484"/>
                <a:gd name="T36" fmla="*/ 256 w 310"/>
                <a:gd name="T37" fmla="*/ 42 h 484"/>
                <a:gd name="T38" fmla="*/ 286 w 310"/>
                <a:gd name="T39" fmla="*/ 93 h 484"/>
                <a:gd name="T40" fmla="*/ 304 w 310"/>
                <a:gd name="T41" fmla="*/ 161 h 484"/>
                <a:gd name="T42" fmla="*/ 310 w 310"/>
                <a:gd name="T43" fmla="*/ 243 h 484"/>
                <a:gd name="T44" fmla="*/ 302 w 310"/>
                <a:gd name="T45" fmla="*/ 338 h 484"/>
                <a:gd name="T46" fmla="*/ 278 w 310"/>
                <a:gd name="T47" fmla="*/ 409 h 484"/>
                <a:gd name="T48" fmla="*/ 241 w 310"/>
                <a:gd name="T49" fmla="*/ 456 h 484"/>
                <a:gd name="T50" fmla="*/ 187 w 310"/>
                <a:gd name="T51" fmla="*/ 480 h 484"/>
                <a:gd name="T52" fmla="*/ 122 w 310"/>
                <a:gd name="T53" fmla="*/ 480 h 484"/>
                <a:gd name="T54" fmla="*/ 67 w 310"/>
                <a:gd name="T55" fmla="*/ 456 h 484"/>
                <a:gd name="T56" fmla="*/ 29 w 310"/>
                <a:gd name="T57" fmla="*/ 409 h 484"/>
                <a:gd name="T58" fmla="*/ 7 w 310"/>
                <a:gd name="T59" fmla="*/ 337 h 484"/>
                <a:gd name="T60" fmla="*/ 0 w 310"/>
                <a:gd name="T61" fmla="*/ 243 h 484"/>
                <a:gd name="T62" fmla="*/ 7 w 310"/>
                <a:gd name="T63" fmla="*/ 145 h 484"/>
                <a:gd name="T64" fmla="*/ 31 w 310"/>
                <a:gd name="T65" fmla="*/ 75 h 484"/>
                <a:gd name="T66" fmla="*/ 69 w 310"/>
                <a:gd name="T67" fmla="*/ 27 h 484"/>
                <a:gd name="T68" fmla="*/ 122 w 310"/>
                <a:gd name="T69" fmla="*/ 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0" h="484">
                  <a:moveTo>
                    <a:pt x="154" y="48"/>
                  </a:moveTo>
                  <a:lnTo>
                    <a:pt x="130" y="53"/>
                  </a:lnTo>
                  <a:lnTo>
                    <a:pt x="107" y="64"/>
                  </a:lnTo>
                  <a:lnTo>
                    <a:pt x="90" y="82"/>
                  </a:lnTo>
                  <a:lnTo>
                    <a:pt x="79" y="102"/>
                  </a:lnTo>
                  <a:lnTo>
                    <a:pt x="71" y="128"/>
                  </a:lnTo>
                  <a:lnTo>
                    <a:pt x="64" y="160"/>
                  </a:lnTo>
                  <a:lnTo>
                    <a:pt x="61" y="198"/>
                  </a:lnTo>
                  <a:lnTo>
                    <a:pt x="59" y="243"/>
                  </a:lnTo>
                  <a:lnTo>
                    <a:pt x="61" y="286"/>
                  </a:lnTo>
                  <a:lnTo>
                    <a:pt x="64" y="322"/>
                  </a:lnTo>
                  <a:lnTo>
                    <a:pt x="69" y="354"/>
                  </a:lnTo>
                  <a:lnTo>
                    <a:pt x="77" y="378"/>
                  </a:lnTo>
                  <a:lnTo>
                    <a:pt x="87" y="397"/>
                  </a:lnTo>
                  <a:lnTo>
                    <a:pt x="107" y="418"/>
                  </a:lnTo>
                  <a:lnTo>
                    <a:pt x="130" y="431"/>
                  </a:lnTo>
                  <a:lnTo>
                    <a:pt x="155" y="436"/>
                  </a:lnTo>
                  <a:lnTo>
                    <a:pt x="181" y="431"/>
                  </a:lnTo>
                  <a:lnTo>
                    <a:pt x="203" y="418"/>
                  </a:lnTo>
                  <a:lnTo>
                    <a:pt x="222" y="397"/>
                  </a:lnTo>
                  <a:lnTo>
                    <a:pt x="232" y="378"/>
                  </a:lnTo>
                  <a:lnTo>
                    <a:pt x="240" y="354"/>
                  </a:lnTo>
                  <a:lnTo>
                    <a:pt x="245" y="322"/>
                  </a:lnTo>
                  <a:lnTo>
                    <a:pt x="248" y="286"/>
                  </a:lnTo>
                  <a:lnTo>
                    <a:pt x="249" y="243"/>
                  </a:lnTo>
                  <a:lnTo>
                    <a:pt x="248" y="198"/>
                  </a:lnTo>
                  <a:lnTo>
                    <a:pt x="245" y="161"/>
                  </a:lnTo>
                  <a:lnTo>
                    <a:pt x="240" y="129"/>
                  </a:lnTo>
                  <a:lnTo>
                    <a:pt x="232" y="106"/>
                  </a:lnTo>
                  <a:lnTo>
                    <a:pt x="222" y="86"/>
                  </a:lnTo>
                  <a:lnTo>
                    <a:pt x="201" y="66"/>
                  </a:lnTo>
                  <a:lnTo>
                    <a:pt x="179" y="53"/>
                  </a:lnTo>
                  <a:lnTo>
                    <a:pt x="154" y="48"/>
                  </a:lnTo>
                  <a:close/>
                  <a:moveTo>
                    <a:pt x="155" y="0"/>
                  </a:moveTo>
                  <a:lnTo>
                    <a:pt x="190" y="5"/>
                  </a:lnTo>
                  <a:lnTo>
                    <a:pt x="221" y="16"/>
                  </a:lnTo>
                  <a:lnTo>
                    <a:pt x="240" y="27"/>
                  </a:lnTo>
                  <a:lnTo>
                    <a:pt x="256" y="42"/>
                  </a:lnTo>
                  <a:lnTo>
                    <a:pt x="268" y="59"/>
                  </a:lnTo>
                  <a:lnTo>
                    <a:pt x="286" y="93"/>
                  </a:lnTo>
                  <a:lnTo>
                    <a:pt x="299" y="131"/>
                  </a:lnTo>
                  <a:lnTo>
                    <a:pt x="304" y="161"/>
                  </a:lnTo>
                  <a:lnTo>
                    <a:pt x="308" y="198"/>
                  </a:lnTo>
                  <a:lnTo>
                    <a:pt x="310" y="243"/>
                  </a:lnTo>
                  <a:lnTo>
                    <a:pt x="307" y="294"/>
                  </a:lnTo>
                  <a:lnTo>
                    <a:pt x="302" y="338"/>
                  </a:lnTo>
                  <a:lnTo>
                    <a:pt x="292" y="377"/>
                  </a:lnTo>
                  <a:lnTo>
                    <a:pt x="278" y="409"/>
                  </a:lnTo>
                  <a:lnTo>
                    <a:pt x="262" y="436"/>
                  </a:lnTo>
                  <a:lnTo>
                    <a:pt x="241" y="456"/>
                  </a:lnTo>
                  <a:lnTo>
                    <a:pt x="216" y="472"/>
                  </a:lnTo>
                  <a:lnTo>
                    <a:pt x="187" y="480"/>
                  </a:lnTo>
                  <a:lnTo>
                    <a:pt x="155" y="484"/>
                  </a:lnTo>
                  <a:lnTo>
                    <a:pt x="122" y="480"/>
                  </a:lnTo>
                  <a:lnTo>
                    <a:pt x="93" y="472"/>
                  </a:lnTo>
                  <a:lnTo>
                    <a:pt x="67" y="456"/>
                  </a:lnTo>
                  <a:lnTo>
                    <a:pt x="47" y="436"/>
                  </a:lnTo>
                  <a:lnTo>
                    <a:pt x="29" y="409"/>
                  </a:lnTo>
                  <a:lnTo>
                    <a:pt x="16" y="375"/>
                  </a:lnTo>
                  <a:lnTo>
                    <a:pt x="7" y="337"/>
                  </a:lnTo>
                  <a:lnTo>
                    <a:pt x="2" y="292"/>
                  </a:lnTo>
                  <a:lnTo>
                    <a:pt x="0" y="243"/>
                  </a:lnTo>
                  <a:lnTo>
                    <a:pt x="2" y="190"/>
                  </a:lnTo>
                  <a:lnTo>
                    <a:pt x="7" y="145"/>
                  </a:lnTo>
                  <a:lnTo>
                    <a:pt x="16" y="107"/>
                  </a:lnTo>
                  <a:lnTo>
                    <a:pt x="31" y="75"/>
                  </a:lnTo>
                  <a:lnTo>
                    <a:pt x="48" y="50"/>
                  </a:lnTo>
                  <a:lnTo>
                    <a:pt x="69" y="27"/>
                  </a:lnTo>
                  <a:lnTo>
                    <a:pt x="93" y="13"/>
                  </a:lnTo>
                  <a:lnTo>
                    <a:pt x="122" y="3"/>
                  </a:lnTo>
                  <a:lnTo>
                    <a:pt x="155"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62" name="Freeform 18">
              <a:extLst>
                <a:ext uri="{FF2B5EF4-FFF2-40B4-BE49-F238E27FC236}">
                  <a16:creationId xmlns:a16="http://schemas.microsoft.com/office/drawing/2014/main" id="{8CCF8540-42F4-4F44-8F48-9ACB85277A71}"/>
                </a:ext>
              </a:extLst>
            </p:cNvPr>
            <p:cNvSpPr>
              <a:spLocks/>
            </p:cNvSpPr>
            <p:nvPr/>
          </p:nvSpPr>
          <p:spPr bwMode="auto">
            <a:xfrm>
              <a:off x="3635" y="2574"/>
              <a:ext cx="87" cy="237"/>
            </a:xfrm>
            <a:custGeom>
              <a:avLst/>
              <a:gdLst>
                <a:gd name="T0" fmla="*/ 137 w 176"/>
                <a:gd name="T1" fmla="*/ 0 h 476"/>
                <a:gd name="T2" fmla="*/ 176 w 176"/>
                <a:gd name="T3" fmla="*/ 0 h 476"/>
                <a:gd name="T4" fmla="*/ 176 w 176"/>
                <a:gd name="T5" fmla="*/ 476 h 476"/>
                <a:gd name="T6" fmla="*/ 116 w 176"/>
                <a:gd name="T7" fmla="*/ 476 h 476"/>
                <a:gd name="T8" fmla="*/ 116 w 176"/>
                <a:gd name="T9" fmla="*/ 106 h 476"/>
                <a:gd name="T10" fmla="*/ 93 w 176"/>
                <a:gd name="T11" fmla="*/ 125 h 476"/>
                <a:gd name="T12" fmla="*/ 62 w 176"/>
                <a:gd name="T13" fmla="*/ 145 h 476"/>
                <a:gd name="T14" fmla="*/ 29 w 176"/>
                <a:gd name="T15" fmla="*/ 163 h 476"/>
                <a:gd name="T16" fmla="*/ 0 w 176"/>
                <a:gd name="T17" fmla="*/ 176 h 476"/>
                <a:gd name="T18" fmla="*/ 0 w 176"/>
                <a:gd name="T19" fmla="*/ 118 h 476"/>
                <a:gd name="T20" fmla="*/ 46 w 176"/>
                <a:gd name="T21" fmla="*/ 94 h 476"/>
                <a:gd name="T22" fmla="*/ 86 w 176"/>
                <a:gd name="T23" fmla="*/ 64 h 476"/>
                <a:gd name="T24" fmla="*/ 109 w 176"/>
                <a:gd name="T25" fmla="*/ 42 h 476"/>
                <a:gd name="T26" fmla="*/ 124 w 176"/>
                <a:gd name="T27" fmla="*/ 21 h 476"/>
                <a:gd name="T28" fmla="*/ 137 w 176"/>
                <a:gd name="T29"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476">
                  <a:moveTo>
                    <a:pt x="137" y="0"/>
                  </a:moveTo>
                  <a:lnTo>
                    <a:pt x="176" y="0"/>
                  </a:lnTo>
                  <a:lnTo>
                    <a:pt x="176" y="476"/>
                  </a:lnTo>
                  <a:lnTo>
                    <a:pt x="116" y="476"/>
                  </a:lnTo>
                  <a:lnTo>
                    <a:pt x="116" y="106"/>
                  </a:lnTo>
                  <a:lnTo>
                    <a:pt x="93" y="125"/>
                  </a:lnTo>
                  <a:lnTo>
                    <a:pt x="62" y="145"/>
                  </a:lnTo>
                  <a:lnTo>
                    <a:pt x="29" y="163"/>
                  </a:lnTo>
                  <a:lnTo>
                    <a:pt x="0" y="176"/>
                  </a:lnTo>
                  <a:lnTo>
                    <a:pt x="0" y="118"/>
                  </a:lnTo>
                  <a:lnTo>
                    <a:pt x="46" y="94"/>
                  </a:lnTo>
                  <a:lnTo>
                    <a:pt x="86" y="64"/>
                  </a:lnTo>
                  <a:lnTo>
                    <a:pt x="109" y="42"/>
                  </a:lnTo>
                  <a:lnTo>
                    <a:pt x="124" y="21"/>
                  </a:lnTo>
                  <a:lnTo>
                    <a:pt x="137"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63" name="Freeform 19">
              <a:extLst>
                <a:ext uri="{FF2B5EF4-FFF2-40B4-BE49-F238E27FC236}">
                  <a16:creationId xmlns:a16="http://schemas.microsoft.com/office/drawing/2014/main" id="{692347BD-9B61-46AB-8BB8-2640AD6B3AF1}"/>
                </a:ext>
              </a:extLst>
            </p:cNvPr>
            <p:cNvSpPr>
              <a:spLocks noEditPoints="1"/>
            </p:cNvSpPr>
            <p:nvPr/>
          </p:nvSpPr>
          <p:spPr bwMode="auto">
            <a:xfrm>
              <a:off x="3434" y="2927"/>
              <a:ext cx="154" cy="242"/>
            </a:xfrm>
            <a:custGeom>
              <a:avLst/>
              <a:gdLst>
                <a:gd name="T0" fmla="*/ 129 w 308"/>
                <a:gd name="T1" fmla="*/ 53 h 483"/>
                <a:gd name="T2" fmla="*/ 89 w 308"/>
                <a:gd name="T3" fmla="*/ 81 h 483"/>
                <a:gd name="T4" fmla="*/ 70 w 308"/>
                <a:gd name="T5" fmla="*/ 128 h 483"/>
                <a:gd name="T6" fmla="*/ 60 w 308"/>
                <a:gd name="T7" fmla="*/ 198 h 483"/>
                <a:gd name="T8" fmla="*/ 60 w 308"/>
                <a:gd name="T9" fmla="*/ 285 h 483"/>
                <a:gd name="T10" fmla="*/ 68 w 308"/>
                <a:gd name="T11" fmla="*/ 354 h 483"/>
                <a:gd name="T12" fmla="*/ 86 w 308"/>
                <a:gd name="T13" fmla="*/ 397 h 483"/>
                <a:gd name="T14" fmla="*/ 129 w 308"/>
                <a:gd name="T15" fmla="*/ 431 h 483"/>
                <a:gd name="T16" fmla="*/ 178 w 308"/>
                <a:gd name="T17" fmla="*/ 431 h 483"/>
                <a:gd name="T18" fmla="*/ 221 w 308"/>
                <a:gd name="T19" fmla="*/ 397 h 483"/>
                <a:gd name="T20" fmla="*/ 239 w 308"/>
                <a:gd name="T21" fmla="*/ 354 h 483"/>
                <a:gd name="T22" fmla="*/ 247 w 308"/>
                <a:gd name="T23" fmla="*/ 285 h 483"/>
                <a:gd name="T24" fmla="*/ 247 w 308"/>
                <a:gd name="T25" fmla="*/ 198 h 483"/>
                <a:gd name="T26" fmla="*/ 239 w 308"/>
                <a:gd name="T27" fmla="*/ 129 h 483"/>
                <a:gd name="T28" fmla="*/ 221 w 308"/>
                <a:gd name="T29" fmla="*/ 86 h 483"/>
                <a:gd name="T30" fmla="*/ 178 w 308"/>
                <a:gd name="T31" fmla="*/ 53 h 483"/>
                <a:gd name="T32" fmla="*/ 153 w 308"/>
                <a:gd name="T33" fmla="*/ 0 h 483"/>
                <a:gd name="T34" fmla="*/ 201 w 308"/>
                <a:gd name="T35" fmla="*/ 6 h 483"/>
                <a:gd name="T36" fmla="*/ 239 w 308"/>
                <a:gd name="T37" fmla="*/ 27 h 483"/>
                <a:gd name="T38" fmla="*/ 268 w 308"/>
                <a:gd name="T39" fmla="*/ 59 h 483"/>
                <a:gd name="T40" fmla="*/ 298 w 308"/>
                <a:gd name="T41" fmla="*/ 129 h 483"/>
                <a:gd name="T42" fmla="*/ 308 w 308"/>
                <a:gd name="T43" fmla="*/ 198 h 483"/>
                <a:gd name="T44" fmla="*/ 306 w 308"/>
                <a:gd name="T45" fmla="*/ 293 h 483"/>
                <a:gd name="T46" fmla="*/ 292 w 308"/>
                <a:gd name="T47" fmla="*/ 376 h 483"/>
                <a:gd name="T48" fmla="*/ 260 w 308"/>
                <a:gd name="T49" fmla="*/ 434 h 483"/>
                <a:gd name="T50" fmla="*/ 215 w 308"/>
                <a:gd name="T51" fmla="*/ 470 h 483"/>
                <a:gd name="T52" fmla="*/ 153 w 308"/>
                <a:gd name="T53" fmla="*/ 483 h 483"/>
                <a:gd name="T54" fmla="*/ 92 w 308"/>
                <a:gd name="T55" fmla="*/ 472 h 483"/>
                <a:gd name="T56" fmla="*/ 46 w 308"/>
                <a:gd name="T57" fmla="*/ 434 h 483"/>
                <a:gd name="T58" fmla="*/ 16 w 308"/>
                <a:gd name="T59" fmla="*/ 375 h 483"/>
                <a:gd name="T60" fmla="*/ 1 w 308"/>
                <a:gd name="T61" fmla="*/ 292 h 483"/>
                <a:gd name="T62" fmla="*/ 1 w 308"/>
                <a:gd name="T63" fmla="*/ 190 h 483"/>
                <a:gd name="T64" fmla="*/ 17 w 308"/>
                <a:gd name="T65" fmla="*/ 107 h 483"/>
                <a:gd name="T66" fmla="*/ 47 w 308"/>
                <a:gd name="T67" fmla="*/ 49 h 483"/>
                <a:gd name="T68" fmla="*/ 92 w 308"/>
                <a:gd name="T69" fmla="*/ 13 h 483"/>
                <a:gd name="T70" fmla="*/ 153 w 308"/>
                <a:gd name="T7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8" h="483">
                  <a:moveTo>
                    <a:pt x="153" y="48"/>
                  </a:moveTo>
                  <a:lnTo>
                    <a:pt x="129" y="53"/>
                  </a:lnTo>
                  <a:lnTo>
                    <a:pt x="107" y="64"/>
                  </a:lnTo>
                  <a:lnTo>
                    <a:pt x="89" y="81"/>
                  </a:lnTo>
                  <a:lnTo>
                    <a:pt x="78" y="102"/>
                  </a:lnTo>
                  <a:lnTo>
                    <a:pt x="70" y="128"/>
                  </a:lnTo>
                  <a:lnTo>
                    <a:pt x="63" y="161"/>
                  </a:lnTo>
                  <a:lnTo>
                    <a:pt x="60" y="198"/>
                  </a:lnTo>
                  <a:lnTo>
                    <a:pt x="59" y="242"/>
                  </a:lnTo>
                  <a:lnTo>
                    <a:pt x="60" y="285"/>
                  </a:lnTo>
                  <a:lnTo>
                    <a:pt x="63" y="322"/>
                  </a:lnTo>
                  <a:lnTo>
                    <a:pt x="68" y="354"/>
                  </a:lnTo>
                  <a:lnTo>
                    <a:pt x="76" y="378"/>
                  </a:lnTo>
                  <a:lnTo>
                    <a:pt x="86" y="397"/>
                  </a:lnTo>
                  <a:lnTo>
                    <a:pt x="107" y="418"/>
                  </a:lnTo>
                  <a:lnTo>
                    <a:pt x="129" y="431"/>
                  </a:lnTo>
                  <a:lnTo>
                    <a:pt x="153" y="435"/>
                  </a:lnTo>
                  <a:lnTo>
                    <a:pt x="178" y="431"/>
                  </a:lnTo>
                  <a:lnTo>
                    <a:pt x="201" y="418"/>
                  </a:lnTo>
                  <a:lnTo>
                    <a:pt x="221" y="397"/>
                  </a:lnTo>
                  <a:lnTo>
                    <a:pt x="231" y="378"/>
                  </a:lnTo>
                  <a:lnTo>
                    <a:pt x="239" y="354"/>
                  </a:lnTo>
                  <a:lnTo>
                    <a:pt x="244" y="322"/>
                  </a:lnTo>
                  <a:lnTo>
                    <a:pt x="247" y="285"/>
                  </a:lnTo>
                  <a:lnTo>
                    <a:pt x="248" y="242"/>
                  </a:lnTo>
                  <a:lnTo>
                    <a:pt x="247" y="198"/>
                  </a:lnTo>
                  <a:lnTo>
                    <a:pt x="244" y="161"/>
                  </a:lnTo>
                  <a:lnTo>
                    <a:pt x="239" y="129"/>
                  </a:lnTo>
                  <a:lnTo>
                    <a:pt x="231" y="105"/>
                  </a:lnTo>
                  <a:lnTo>
                    <a:pt x="221" y="86"/>
                  </a:lnTo>
                  <a:lnTo>
                    <a:pt x="202" y="65"/>
                  </a:lnTo>
                  <a:lnTo>
                    <a:pt x="178" y="53"/>
                  </a:lnTo>
                  <a:lnTo>
                    <a:pt x="153" y="48"/>
                  </a:lnTo>
                  <a:close/>
                  <a:moveTo>
                    <a:pt x="153" y="0"/>
                  </a:moveTo>
                  <a:lnTo>
                    <a:pt x="178" y="1"/>
                  </a:lnTo>
                  <a:lnTo>
                    <a:pt x="201" y="6"/>
                  </a:lnTo>
                  <a:lnTo>
                    <a:pt x="221" y="16"/>
                  </a:lnTo>
                  <a:lnTo>
                    <a:pt x="239" y="27"/>
                  </a:lnTo>
                  <a:lnTo>
                    <a:pt x="255" y="41"/>
                  </a:lnTo>
                  <a:lnTo>
                    <a:pt x="268" y="59"/>
                  </a:lnTo>
                  <a:lnTo>
                    <a:pt x="285" y="91"/>
                  </a:lnTo>
                  <a:lnTo>
                    <a:pt x="298" y="129"/>
                  </a:lnTo>
                  <a:lnTo>
                    <a:pt x="303" y="161"/>
                  </a:lnTo>
                  <a:lnTo>
                    <a:pt x="308" y="198"/>
                  </a:lnTo>
                  <a:lnTo>
                    <a:pt x="308" y="242"/>
                  </a:lnTo>
                  <a:lnTo>
                    <a:pt x="306" y="293"/>
                  </a:lnTo>
                  <a:lnTo>
                    <a:pt x="301" y="338"/>
                  </a:lnTo>
                  <a:lnTo>
                    <a:pt x="292" y="376"/>
                  </a:lnTo>
                  <a:lnTo>
                    <a:pt x="277" y="408"/>
                  </a:lnTo>
                  <a:lnTo>
                    <a:pt x="260" y="434"/>
                  </a:lnTo>
                  <a:lnTo>
                    <a:pt x="239" y="456"/>
                  </a:lnTo>
                  <a:lnTo>
                    <a:pt x="215" y="470"/>
                  </a:lnTo>
                  <a:lnTo>
                    <a:pt x="186" y="480"/>
                  </a:lnTo>
                  <a:lnTo>
                    <a:pt x="153" y="483"/>
                  </a:lnTo>
                  <a:lnTo>
                    <a:pt x="121" y="480"/>
                  </a:lnTo>
                  <a:lnTo>
                    <a:pt x="92" y="472"/>
                  </a:lnTo>
                  <a:lnTo>
                    <a:pt x="67" y="456"/>
                  </a:lnTo>
                  <a:lnTo>
                    <a:pt x="46" y="434"/>
                  </a:lnTo>
                  <a:lnTo>
                    <a:pt x="28" y="408"/>
                  </a:lnTo>
                  <a:lnTo>
                    <a:pt x="16" y="375"/>
                  </a:lnTo>
                  <a:lnTo>
                    <a:pt x="6" y="336"/>
                  </a:lnTo>
                  <a:lnTo>
                    <a:pt x="1" y="292"/>
                  </a:lnTo>
                  <a:lnTo>
                    <a:pt x="0" y="242"/>
                  </a:lnTo>
                  <a:lnTo>
                    <a:pt x="1" y="190"/>
                  </a:lnTo>
                  <a:lnTo>
                    <a:pt x="8" y="145"/>
                  </a:lnTo>
                  <a:lnTo>
                    <a:pt x="17" y="107"/>
                  </a:lnTo>
                  <a:lnTo>
                    <a:pt x="30" y="75"/>
                  </a:lnTo>
                  <a:lnTo>
                    <a:pt x="47" y="49"/>
                  </a:lnTo>
                  <a:lnTo>
                    <a:pt x="68" y="29"/>
                  </a:lnTo>
                  <a:lnTo>
                    <a:pt x="92" y="13"/>
                  </a:lnTo>
                  <a:lnTo>
                    <a:pt x="121" y="3"/>
                  </a:lnTo>
                  <a:lnTo>
                    <a:pt x="153"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64" name="Freeform 20">
              <a:extLst>
                <a:ext uri="{FF2B5EF4-FFF2-40B4-BE49-F238E27FC236}">
                  <a16:creationId xmlns:a16="http://schemas.microsoft.com/office/drawing/2014/main" id="{D4E244F8-7792-4790-A27E-EFD5232EEB78}"/>
                </a:ext>
              </a:extLst>
            </p:cNvPr>
            <p:cNvSpPr>
              <a:spLocks/>
            </p:cNvSpPr>
            <p:nvPr/>
          </p:nvSpPr>
          <p:spPr bwMode="auto">
            <a:xfrm>
              <a:off x="3640" y="2927"/>
              <a:ext cx="88" cy="238"/>
            </a:xfrm>
            <a:custGeom>
              <a:avLst/>
              <a:gdLst>
                <a:gd name="T0" fmla="*/ 137 w 176"/>
                <a:gd name="T1" fmla="*/ 0 h 475"/>
                <a:gd name="T2" fmla="*/ 176 w 176"/>
                <a:gd name="T3" fmla="*/ 0 h 475"/>
                <a:gd name="T4" fmla="*/ 176 w 176"/>
                <a:gd name="T5" fmla="*/ 475 h 475"/>
                <a:gd name="T6" fmla="*/ 117 w 176"/>
                <a:gd name="T7" fmla="*/ 475 h 475"/>
                <a:gd name="T8" fmla="*/ 117 w 176"/>
                <a:gd name="T9" fmla="*/ 105 h 475"/>
                <a:gd name="T10" fmla="*/ 93 w 176"/>
                <a:gd name="T11" fmla="*/ 124 h 475"/>
                <a:gd name="T12" fmla="*/ 62 w 176"/>
                <a:gd name="T13" fmla="*/ 145 h 475"/>
                <a:gd name="T14" fmla="*/ 29 w 176"/>
                <a:gd name="T15" fmla="*/ 163 h 475"/>
                <a:gd name="T16" fmla="*/ 0 w 176"/>
                <a:gd name="T17" fmla="*/ 175 h 475"/>
                <a:gd name="T18" fmla="*/ 0 w 176"/>
                <a:gd name="T19" fmla="*/ 118 h 475"/>
                <a:gd name="T20" fmla="*/ 46 w 176"/>
                <a:gd name="T21" fmla="*/ 92 h 475"/>
                <a:gd name="T22" fmla="*/ 86 w 176"/>
                <a:gd name="T23" fmla="*/ 62 h 475"/>
                <a:gd name="T24" fmla="*/ 117 w 176"/>
                <a:gd name="T25" fmla="*/ 30 h 475"/>
                <a:gd name="T26" fmla="*/ 137 w 176"/>
                <a:gd name="T27"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475">
                  <a:moveTo>
                    <a:pt x="137" y="0"/>
                  </a:moveTo>
                  <a:lnTo>
                    <a:pt x="176" y="0"/>
                  </a:lnTo>
                  <a:lnTo>
                    <a:pt x="176" y="475"/>
                  </a:lnTo>
                  <a:lnTo>
                    <a:pt x="117" y="475"/>
                  </a:lnTo>
                  <a:lnTo>
                    <a:pt x="117" y="105"/>
                  </a:lnTo>
                  <a:lnTo>
                    <a:pt x="93" y="124"/>
                  </a:lnTo>
                  <a:lnTo>
                    <a:pt x="62" y="145"/>
                  </a:lnTo>
                  <a:lnTo>
                    <a:pt x="29" y="163"/>
                  </a:lnTo>
                  <a:lnTo>
                    <a:pt x="0" y="175"/>
                  </a:lnTo>
                  <a:lnTo>
                    <a:pt x="0" y="118"/>
                  </a:lnTo>
                  <a:lnTo>
                    <a:pt x="46" y="92"/>
                  </a:lnTo>
                  <a:lnTo>
                    <a:pt x="86" y="62"/>
                  </a:lnTo>
                  <a:lnTo>
                    <a:pt x="117" y="30"/>
                  </a:lnTo>
                  <a:lnTo>
                    <a:pt x="137"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65" name="Freeform 21">
              <a:extLst>
                <a:ext uri="{FF2B5EF4-FFF2-40B4-BE49-F238E27FC236}">
                  <a16:creationId xmlns:a16="http://schemas.microsoft.com/office/drawing/2014/main" id="{8004B84C-BB9F-4FAC-967F-A26D1A33842E}"/>
                </a:ext>
              </a:extLst>
            </p:cNvPr>
            <p:cNvSpPr>
              <a:spLocks/>
            </p:cNvSpPr>
            <p:nvPr/>
          </p:nvSpPr>
          <p:spPr bwMode="auto">
            <a:xfrm>
              <a:off x="3800" y="2927"/>
              <a:ext cx="87" cy="238"/>
            </a:xfrm>
            <a:custGeom>
              <a:avLst/>
              <a:gdLst>
                <a:gd name="T0" fmla="*/ 137 w 174"/>
                <a:gd name="T1" fmla="*/ 0 h 475"/>
                <a:gd name="T2" fmla="*/ 174 w 174"/>
                <a:gd name="T3" fmla="*/ 0 h 475"/>
                <a:gd name="T4" fmla="*/ 174 w 174"/>
                <a:gd name="T5" fmla="*/ 475 h 475"/>
                <a:gd name="T6" fmla="*/ 117 w 174"/>
                <a:gd name="T7" fmla="*/ 475 h 475"/>
                <a:gd name="T8" fmla="*/ 117 w 174"/>
                <a:gd name="T9" fmla="*/ 105 h 475"/>
                <a:gd name="T10" fmla="*/ 93 w 174"/>
                <a:gd name="T11" fmla="*/ 124 h 475"/>
                <a:gd name="T12" fmla="*/ 62 w 174"/>
                <a:gd name="T13" fmla="*/ 145 h 475"/>
                <a:gd name="T14" fmla="*/ 29 w 174"/>
                <a:gd name="T15" fmla="*/ 163 h 475"/>
                <a:gd name="T16" fmla="*/ 0 w 174"/>
                <a:gd name="T17" fmla="*/ 175 h 475"/>
                <a:gd name="T18" fmla="*/ 0 w 174"/>
                <a:gd name="T19" fmla="*/ 118 h 475"/>
                <a:gd name="T20" fmla="*/ 47 w 174"/>
                <a:gd name="T21" fmla="*/ 92 h 475"/>
                <a:gd name="T22" fmla="*/ 86 w 174"/>
                <a:gd name="T23" fmla="*/ 62 h 475"/>
                <a:gd name="T24" fmla="*/ 117 w 174"/>
                <a:gd name="T25" fmla="*/ 30 h 475"/>
                <a:gd name="T26" fmla="*/ 137 w 174"/>
                <a:gd name="T27"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475">
                  <a:moveTo>
                    <a:pt x="137" y="0"/>
                  </a:moveTo>
                  <a:lnTo>
                    <a:pt x="174" y="0"/>
                  </a:lnTo>
                  <a:lnTo>
                    <a:pt x="174" y="475"/>
                  </a:lnTo>
                  <a:lnTo>
                    <a:pt x="117" y="475"/>
                  </a:lnTo>
                  <a:lnTo>
                    <a:pt x="117" y="105"/>
                  </a:lnTo>
                  <a:lnTo>
                    <a:pt x="93" y="124"/>
                  </a:lnTo>
                  <a:lnTo>
                    <a:pt x="62" y="145"/>
                  </a:lnTo>
                  <a:lnTo>
                    <a:pt x="29" y="163"/>
                  </a:lnTo>
                  <a:lnTo>
                    <a:pt x="0" y="175"/>
                  </a:lnTo>
                  <a:lnTo>
                    <a:pt x="0" y="118"/>
                  </a:lnTo>
                  <a:lnTo>
                    <a:pt x="47" y="92"/>
                  </a:lnTo>
                  <a:lnTo>
                    <a:pt x="86" y="62"/>
                  </a:lnTo>
                  <a:lnTo>
                    <a:pt x="117" y="30"/>
                  </a:lnTo>
                  <a:lnTo>
                    <a:pt x="137"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66" name="Freeform 22">
              <a:extLst>
                <a:ext uri="{FF2B5EF4-FFF2-40B4-BE49-F238E27FC236}">
                  <a16:creationId xmlns:a16="http://schemas.microsoft.com/office/drawing/2014/main" id="{D2D09E05-4008-45AF-9E3C-AC59BA85C645}"/>
                </a:ext>
              </a:extLst>
            </p:cNvPr>
            <p:cNvSpPr>
              <a:spLocks noEditPoints="1"/>
            </p:cNvSpPr>
            <p:nvPr/>
          </p:nvSpPr>
          <p:spPr bwMode="auto">
            <a:xfrm>
              <a:off x="3962" y="2927"/>
              <a:ext cx="154" cy="242"/>
            </a:xfrm>
            <a:custGeom>
              <a:avLst/>
              <a:gdLst>
                <a:gd name="T0" fmla="*/ 129 w 310"/>
                <a:gd name="T1" fmla="*/ 53 h 483"/>
                <a:gd name="T2" fmla="*/ 91 w 310"/>
                <a:gd name="T3" fmla="*/ 81 h 483"/>
                <a:gd name="T4" fmla="*/ 70 w 310"/>
                <a:gd name="T5" fmla="*/ 128 h 483"/>
                <a:gd name="T6" fmla="*/ 61 w 310"/>
                <a:gd name="T7" fmla="*/ 198 h 483"/>
                <a:gd name="T8" fmla="*/ 61 w 310"/>
                <a:gd name="T9" fmla="*/ 285 h 483"/>
                <a:gd name="T10" fmla="*/ 70 w 310"/>
                <a:gd name="T11" fmla="*/ 354 h 483"/>
                <a:gd name="T12" fmla="*/ 88 w 310"/>
                <a:gd name="T13" fmla="*/ 397 h 483"/>
                <a:gd name="T14" fmla="*/ 129 w 310"/>
                <a:gd name="T15" fmla="*/ 431 h 483"/>
                <a:gd name="T16" fmla="*/ 180 w 310"/>
                <a:gd name="T17" fmla="*/ 431 h 483"/>
                <a:gd name="T18" fmla="*/ 222 w 310"/>
                <a:gd name="T19" fmla="*/ 397 h 483"/>
                <a:gd name="T20" fmla="*/ 239 w 310"/>
                <a:gd name="T21" fmla="*/ 354 h 483"/>
                <a:gd name="T22" fmla="*/ 249 w 310"/>
                <a:gd name="T23" fmla="*/ 285 h 483"/>
                <a:gd name="T24" fmla="*/ 249 w 310"/>
                <a:gd name="T25" fmla="*/ 198 h 483"/>
                <a:gd name="T26" fmla="*/ 239 w 310"/>
                <a:gd name="T27" fmla="*/ 129 h 483"/>
                <a:gd name="T28" fmla="*/ 222 w 310"/>
                <a:gd name="T29" fmla="*/ 86 h 483"/>
                <a:gd name="T30" fmla="*/ 180 w 310"/>
                <a:gd name="T31" fmla="*/ 53 h 483"/>
                <a:gd name="T32" fmla="*/ 155 w 310"/>
                <a:gd name="T33" fmla="*/ 0 h 483"/>
                <a:gd name="T34" fmla="*/ 201 w 310"/>
                <a:gd name="T35" fmla="*/ 6 h 483"/>
                <a:gd name="T36" fmla="*/ 247 w 310"/>
                <a:gd name="T37" fmla="*/ 33 h 483"/>
                <a:gd name="T38" fmla="*/ 286 w 310"/>
                <a:gd name="T39" fmla="*/ 91 h 483"/>
                <a:gd name="T40" fmla="*/ 305 w 310"/>
                <a:gd name="T41" fmla="*/ 161 h 483"/>
                <a:gd name="T42" fmla="*/ 310 w 310"/>
                <a:gd name="T43" fmla="*/ 242 h 483"/>
                <a:gd name="T44" fmla="*/ 302 w 310"/>
                <a:gd name="T45" fmla="*/ 340 h 483"/>
                <a:gd name="T46" fmla="*/ 279 w 310"/>
                <a:gd name="T47" fmla="*/ 408 h 483"/>
                <a:gd name="T48" fmla="*/ 241 w 310"/>
                <a:gd name="T49" fmla="*/ 456 h 483"/>
                <a:gd name="T50" fmla="*/ 187 w 310"/>
                <a:gd name="T51" fmla="*/ 480 h 483"/>
                <a:gd name="T52" fmla="*/ 123 w 310"/>
                <a:gd name="T53" fmla="*/ 480 h 483"/>
                <a:gd name="T54" fmla="*/ 69 w 310"/>
                <a:gd name="T55" fmla="*/ 456 h 483"/>
                <a:gd name="T56" fmla="*/ 30 w 310"/>
                <a:gd name="T57" fmla="*/ 408 h 483"/>
                <a:gd name="T58" fmla="*/ 8 w 310"/>
                <a:gd name="T59" fmla="*/ 336 h 483"/>
                <a:gd name="T60" fmla="*/ 0 w 310"/>
                <a:gd name="T61" fmla="*/ 242 h 483"/>
                <a:gd name="T62" fmla="*/ 8 w 310"/>
                <a:gd name="T63" fmla="*/ 145 h 483"/>
                <a:gd name="T64" fmla="*/ 30 w 310"/>
                <a:gd name="T65" fmla="*/ 75 h 483"/>
                <a:gd name="T66" fmla="*/ 69 w 310"/>
                <a:gd name="T67" fmla="*/ 29 h 483"/>
                <a:gd name="T68" fmla="*/ 121 w 310"/>
                <a:gd name="T69" fmla="*/ 3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0" h="483">
                  <a:moveTo>
                    <a:pt x="153" y="48"/>
                  </a:moveTo>
                  <a:lnTo>
                    <a:pt x="129" y="53"/>
                  </a:lnTo>
                  <a:lnTo>
                    <a:pt x="109" y="64"/>
                  </a:lnTo>
                  <a:lnTo>
                    <a:pt x="91" y="81"/>
                  </a:lnTo>
                  <a:lnTo>
                    <a:pt x="80" y="102"/>
                  </a:lnTo>
                  <a:lnTo>
                    <a:pt x="70" y="128"/>
                  </a:lnTo>
                  <a:lnTo>
                    <a:pt x="65" y="161"/>
                  </a:lnTo>
                  <a:lnTo>
                    <a:pt x="61" y="198"/>
                  </a:lnTo>
                  <a:lnTo>
                    <a:pt x="61" y="242"/>
                  </a:lnTo>
                  <a:lnTo>
                    <a:pt x="61" y="285"/>
                  </a:lnTo>
                  <a:lnTo>
                    <a:pt x="64" y="322"/>
                  </a:lnTo>
                  <a:lnTo>
                    <a:pt x="70" y="354"/>
                  </a:lnTo>
                  <a:lnTo>
                    <a:pt x="77" y="378"/>
                  </a:lnTo>
                  <a:lnTo>
                    <a:pt x="88" y="397"/>
                  </a:lnTo>
                  <a:lnTo>
                    <a:pt x="107" y="418"/>
                  </a:lnTo>
                  <a:lnTo>
                    <a:pt x="129" y="431"/>
                  </a:lnTo>
                  <a:lnTo>
                    <a:pt x="155" y="435"/>
                  </a:lnTo>
                  <a:lnTo>
                    <a:pt x="180" y="431"/>
                  </a:lnTo>
                  <a:lnTo>
                    <a:pt x="203" y="418"/>
                  </a:lnTo>
                  <a:lnTo>
                    <a:pt x="222" y="397"/>
                  </a:lnTo>
                  <a:lnTo>
                    <a:pt x="231" y="378"/>
                  </a:lnTo>
                  <a:lnTo>
                    <a:pt x="239" y="354"/>
                  </a:lnTo>
                  <a:lnTo>
                    <a:pt x="246" y="322"/>
                  </a:lnTo>
                  <a:lnTo>
                    <a:pt x="249" y="285"/>
                  </a:lnTo>
                  <a:lnTo>
                    <a:pt x="249" y="242"/>
                  </a:lnTo>
                  <a:lnTo>
                    <a:pt x="249" y="198"/>
                  </a:lnTo>
                  <a:lnTo>
                    <a:pt x="246" y="161"/>
                  </a:lnTo>
                  <a:lnTo>
                    <a:pt x="239" y="129"/>
                  </a:lnTo>
                  <a:lnTo>
                    <a:pt x="231" y="105"/>
                  </a:lnTo>
                  <a:lnTo>
                    <a:pt x="222" y="86"/>
                  </a:lnTo>
                  <a:lnTo>
                    <a:pt x="203" y="65"/>
                  </a:lnTo>
                  <a:lnTo>
                    <a:pt x="180" y="53"/>
                  </a:lnTo>
                  <a:lnTo>
                    <a:pt x="153" y="48"/>
                  </a:lnTo>
                  <a:close/>
                  <a:moveTo>
                    <a:pt x="155" y="0"/>
                  </a:moveTo>
                  <a:lnTo>
                    <a:pt x="179" y="1"/>
                  </a:lnTo>
                  <a:lnTo>
                    <a:pt x="201" y="6"/>
                  </a:lnTo>
                  <a:lnTo>
                    <a:pt x="222" y="16"/>
                  </a:lnTo>
                  <a:lnTo>
                    <a:pt x="247" y="33"/>
                  </a:lnTo>
                  <a:lnTo>
                    <a:pt x="270" y="59"/>
                  </a:lnTo>
                  <a:lnTo>
                    <a:pt x="286" y="91"/>
                  </a:lnTo>
                  <a:lnTo>
                    <a:pt x="298" y="131"/>
                  </a:lnTo>
                  <a:lnTo>
                    <a:pt x="305" y="161"/>
                  </a:lnTo>
                  <a:lnTo>
                    <a:pt x="308" y="198"/>
                  </a:lnTo>
                  <a:lnTo>
                    <a:pt x="310" y="242"/>
                  </a:lnTo>
                  <a:lnTo>
                    <a:pt x="308" y="293"/>
                  </a:lnTo>
                  <a:lnTo>
                    <a:pt x="302" y="340"/>
                  </a:lnTo>
                  <a:lnTo>
                    <a:pt x="292" y="376"/>
                  </a:lnTo>
                  <a:lnTo>
                    <a:pt x="279" y="408"/>
                  </a:lnTo>
                  <a:lnTo>
                    <a:pt x="262" y="434"/>
                  </a:lnTo>
                  <a:lnTo>
                    <a:pt x="241" y="456"/>
                  </a:lnTo>
                  <a:lnTo>
                    <a:pt x="215" y="470"/>
                  </a:lnTo>
                  <a:lnTo>
                    <a:pt x="187" y="480"/>
                  </a:lnTo>
                  <a:lnTo>
                    <a:pt x="155" y="483"/>
                  </a:lnTo>
                  <a:lnTo>
                    <a:pt x="123" y="480"/>
                  </a:lnTo>
                  <a:lnTo>
                    <a:pt x="94" y="472"/>
                  </a:lnTo>
                  <a:lnTo>
                    <a:pt x="69" y="456"/>
                  </a:lnTo>
                  <a:lnTo>
                    <a:pt x="46" y="434"/>
                  </a:lnTo>
                  <a:lnTo>
                    <a:pt x="30" y="408"/>
                  </a:lnTo>
                  <a:lnTo>
                    <a:pt x="18" y="375"/>
                  </a:lnTo>
                  <a:lnTo>
                    <a:pt x="8" y="336"/>
                  </a:lnTo>
                  <a:lnTo>
                    <a:pt x="2" y="292"/>
                  </a:lnTo>
                  <a:lnTo>
                    <a:pt x="0" y="242"/>
                  </a:lnTo>
                  <a:lnTo>
                    <a:pt x="2" y="190"/>
                  </a:lnTo>
                  <a:lnTo>
                    <a:pt x="8" y="145"/>
                  </a:lnTo>
                  <a:lnTo>
                    <a:pt x="18" y="107"/>
                  </a:lnTo>
                  <a:lnTo>
                    <a:pt x="30" y="75"/>
                  </a:lnTo>
                  <a:lnTo>
                    <a:pt x="48" y="49"/>
                  </a:lnTo>
                  <a:lnTo>
                    <a:pt x="69" y="29"/>
                  </a:lnTo>
                  <a:lnTo>
                    <a:pt x="93" y="13"/>
                  </a:lnTo>
                  <a:lnTo>
                    <a:pt x="121" y="3"/>
                  </a:lnTo>
                  <a:lnTo>
                    <a:pt x="155"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67" name="Freeform 23">
              <a:extLst>
                <a:ext uri="{FF2B5EF4-FFF2-40B4-BE49-F238E27FC236}">
                  <a16:creationId xmlns:a16="http://schemas.microsoft.com/office/drawing/2014/main" id="{F9715AD9-1380-4BA3-9FED-E82F0F734970}"/>
                </a:ext>
              </a:extLst>
            </p:cNvPr>
            <p:cNvSpPr>
              <a:spLocks noEditPoints="1"/>
            </p:cNvSpPr>
            <p:nvPr/>
          </p:nvSpPr>
          <p:spPr bwMode="auto">
            <a:xfrm>
              <a:off x="3434" y="3324"/>
              <a:ext cx="154" cy="242"/>
            </a:xfrm>
            <a:custGeom>
              <a:avLst/>
              <a:gdLst>
                <a:gd name="T0" fmla="*/ 129 w 308"/>
                <a:gd name="T1" fmla="*/ 51 h 484"/>
                <a:gd name="T2" fmla="*/ 89 w 308"/>
                <a:gd name="T3" fmla="*/ 83 h 484"/>
                <a:gd name="T4" fmla="*/ 70 w 308"/>
                <a:gd name="T5" fmla="*/ 128 h 484"/>
                <a:gd name="T6" fmla="*/ 60 w 308"/>
                <a:gd name="T7" fmla="*/ 198 h 484"/>
                <a:gd name="T8" fmla="*/ 60 w 308"/>
                <a:gd name="T9" fmla="*/ 286 h 484"/>
                <a:gd name="T10" fmla="*/ 68 w 308"/>
                <a:gd name="T11" fmla="*/ 354 h 484"/>
                <a:gd name="T12" fmla="*/ 86 w 308"/>
                <a:gd name="T13" fmla="*/ 397 h 484"/>
                <a:gd name="T14" fmla="*/ 129 w 308"/>
                <a:gd name="T15" fmla="*/ 433 h 484"/>
                <a:gd name="T16" fmla="*/ 178 w 308"/>
                <a:gd name="T17" fmla="*/ 431 h 484"/>
                <a:gd name="T18" fmla="*/ 221 w 308"/>
                <a:gd name="T19" fmla="*/ 397 h 484"/>
                <a:gd name="T20" fmla="*/ 239 w 308"/>
                <a:gd name="T21" fmla="*/ 354 h 484"/>
                <a:gd name="T22" fmla="*/ 247 w 308"/>
                <a:gd name="T23" fmla="*/ 286 h 484"/>
                <a:gd name="T24" fmla="*/ 247 w 308"/>
                <a:gd name="T25" fmla="*/ 198 h 484"/>
                <a:gd name="T26" fmla="*/ 239 w 308"/>
                <a:gd name="T27" fmla="*/ 129 h 484"/>
                <a:gd name="T28" fmla="*/ 221 w 308"/>
                <a:gd name="T29" fmla="*/ 86 h 484"/>
                <a:gd name="T30" fmla="*/ 178 w 308"/>
                <a:gd name="T31" fmla="*/ 53 h 484"/>
                <a:gd name="T32" fmla="*/ 153 w 308"/>
                <a:gd name="T33" fmla="*/ 0 h 484"/>
                <a:gd name="T34" fmla="*/ 201 w 308"/>
                <a:gd name="T35" fmla="*/ 7 h 484"/>
                <a:gd name="T36" fmla="*/ 247 w 308"/>
                <a:gd name="T37" fmla="*/ 34 h 484"/>
                <a:gd name="T38" fmla="*/ 285 w 308"/>
                <a:gd name="T39" fmla="*/ 91 h 484"/>
                <a:gd name="T40" fmla="*/ 303 w 308"/>
                <a:gd name="T41" fmla="*/ 161 h 484"/>
                <a:gd name="T42" fmla="*/ 308 w 308"/>
                <a:gd name="T43" fmla="*/ 241 h 484"/>
                <a:gd name="T44" fmla="*/ 301 w 308"/>
                <a:gd name="T45" fmla="*/ 338 h 484"/>
                <a:gd name="T46" fmla="*/ 277 w 308"/>
                <a:gd name="T47" fmla="*/ 409 h 484"/>
                <a:gd name="T48" fmla="*/ 239 w 308"/>
                <a:gd name="T49" fmla="*/ 456 h 484"/>
                <a:gd name="T50" fmla="*/ 186 w 308"/>
                <a:gd name="T51" fmla="*/ 480 h 484"/>
                <a:gd name="T52" fmla="*/ 121 w 308"/>
                <a:gd name="T53" fmla="*/ 480 h 484"/>
                <a:gd name="T54" fmla="*/ 67 w 308"/>
                <a:gd name="T55" fmla="*/ 456 h 484"/>
                <a:gd name="T56" fmla="*/ 28 w 308"/>
                <a:gd name="T57" fmla="*/ 409 h 484"/>
                <a:gd name="T58" fmla="*/ 6 w 308"/>
                <a:gd name="T59" fmla="*/ 337 h 484"/>
                <a:gd name="T60" fmla="*/ 0 w 308"/>
                <a:gd name="T61" fmla="*/ 241 h 484"/>
                <a:gd name="T62" fmla="*/ 8 w 308"/>
                <a:gd name="T63" fmla="*/ 145 h 484"/>
                <a:gd name="T64" fmla="*/ 30 w 308"/>
                <a:gd name="T65" fmla="*/ 75 h 484"/>
                <a:gd name="T66" fmla="*/ 68 w 308"/>
                <a:gd name="T67" fmla="*/ 27 h 484"/>
                <a:gd name="T68" fmla="*/ 121 w 308"/>
                <a:gd name="T69" fmla="*/ 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8" h="484">
                  <a:moveTo>
                    <a:pt x="153" y="48"/>
                  </a:moveTo>
                  <a:lnTo>
                    <a:pt x="129" y="51"/>
                  </a:lnTo>
                  <a:lnTo>
                    <a:pt x="107" y="64"/>
                  </a:lnTo>
                  <a:lnTo>
                    <a:pt x="89" y="83"/>
                  </a:lnTo>
                  <a:lnTo>
                    <a:pt x="78" y="102"/>
                  </a:lnTo>
                  <a:lnTo>
                    <a:pt x="70" y="128"/>
                  </a:lnTo>
                  <a:lnTo>
                    <a:pt x="63" y="160"/>
                  </a:lnTo>
                  <a:lnTo>
                    <a:pt x="60" y="198"/>
                  </a:lnTo>
                  <a:lnTo>
                    <a:pt x="59" y="241"/>
                  </a:lnTo>
                  <a:lnTo>
                    <a:pt x="60" y="286"/>
                  </a:lnTo>
                  <a:lnTo>
                    <a:pt x="63" y="323"/>
                  </a:lnTo>
                  <a:lnTo>
                    <a:pt x="68" y="354"/>
                  </a:lnTo>
                  <a:lnTo>
                    <a:pt x="76" y="378"/>
                  </a:lnTo>
                  <a:lnTo>
                    <a:pt x="86" y="397"/>
                  </a:lnTo>
                  <a:lnTo>
                    <a:pt x="107" y="418"/>
                  </a:lnTo>
                  <a:lnTo>
                    <a:pt x="129" y="433"/>
                  </a:lnTo>
                  <a:lnTo>
                    <a:pt x="153" y="436"/>
                  </a:lnTo>
                  <a:lnTo>
                    <a:pt x="178" y="431"/>
                  </a:lnTo>
                  <a:lnTo>
                    <a:pt x="201" y="418"/>
                  </a:lnTo>
                  <a:lnTo>
                    <a:pt x="221" y="397"/>
                  </a:lnTo>
                  <a:lnTo>
                    <a:pt x="231" y="378"/>
                  </a:lnTo>
                  <a:lnTo>
                    <a:pt x="239" y="354"/>
                  </a:lnTo>
                  <a:lnTo>
                    <a:pt x="244" y="323"/>
                  </a:lnTo>
                  <a:lnTo>
                    <a:pt x="247" y="286"/>
                  </a:lnTo>
                  <a:lnTo>
                    <a:pt x="248" y="241"/>
                  </a:lnTo>
                  <a:lnTo>
                    <a:pt x="247" y="198"/>
                  </a:lnTo>
                  <a:lnTo>
                    <a:pt x="244" y="161"/>
                  </a:lnTo>
                  <a:lnTo>
                    <a:pt x="239" y="129"/>
                  </a:lnTo>
                  <a:lnTo>
                    <a:pt x="231" y="106"/>
                  </a:lnTo>
                  <a:lnTo>
                    <a:pt x="221" y="86"/>
                  </a:lnTo>
                  <a:lnTo>
                    <a:pt x="202" y="66"/>
                  </a:lnTo>
                  <a:lnTo>
                    <a:pt x="178" y="53"/>
                  </a:lnTo>
                  <a:lnTo>
                    <a:pt x="153" y="48"/>
                  </a:lnTo>
                  <a:close/>
                  <a:moveTo>
                    <a:pt x="153" y="0"/>
                  </a:moveTo>
                  <a:lnTo>
                    <a:pt x="178" y="2"/>
                  </a:lnTo>
                  <a:lnTo>
                    <a:pt x="201" y="7"/>
                  </a:lnTo>
                  <a:lnTo>
                    <a:pt x="221" y="15"/>
                  </a:lnTo>
                  <a:lnTo>
                    <a:pt x="247" y="34"/>
                  </a:lnTo>
                  <a:lnTo>
                    <a:pt x="268" y="59"/>
                  </a:lnTo>
                  <a:lnTo>
                    <a:pt x="285" y="91"/>
                  </a:lnTo>
                  <a:lnTo>
                    <a:pt x="298" y="129"/>
                  </a:lnTo>
                  <a:lnTo>
                    <a:pt x="303" y="161"/>
                  </a:lnTo>
                  <a:lnTo>
                    <a:pt x="308" y="198"/>
                  </a:lnTo>
                  <a:lnTo>
                    <a:pt x="308" y="241"/>
                  </a:lnTo>
                  <a:lnTo>
                    <a:pt x="306" y="294"/>
                  </a:lnTo>
                  <a:lnTo>
                    <a:pt x="301" y="338"/>
                  </a:lnTo>
                  <a:lnTo>
                    <a:pt x="292" y="377"/>
                  </a:lnTo>
                  <a:lnTo>
                    <a:pt x="277" y="409"/>
                  </a:lnTo>
                  <a:lnTo>
                    <a:pt x="260" y="434"/>
                  </a:lnTo>
                  <a:lnTo>
                    <a:pt x="239" y="456"/>
                  </a:lnTo>
                  <a:lnTo>
                    <a:pt x="215" y="471"/>
                  </a:lnTo>
                  <a:lnTo>
                    <a:pt x="186" y="480"/>
                  </a:lnTo>
                  <a:lnTo>
                    <a:pt x="153" y="484"/>
                  </a:lnTo>
                  <a:lnTo>
                    <a:pt x="121" y="480"/>
                  </a:lnTo>
                  <a:lnTo>
                    <a:pt x="92" y="471"/>
                  </a:lnTo>
                  <a:lnTo>
                    <a:pt x="67" y="456"/>
                  </a:lnTo>
                  <a:lnTo>
                    <a:pt x="46" y="434"/>
                  </a:lnTo>
                  <a:lnTo>
                    <a:pt x="28" y="409"/>
                  </a:lnTo>
                  <a:lnTo>
                    <a:pt x="16" y="375"/>
                  </a:lnTo>
                  <a:lnTo>
                    <a:pt x="6" y="337"/>
                  </a:lnTo>
                  <a:lnTo>
                    <a:pt x="1" y="292"/>
                  </a:lnTo>
                  <a:lnTo>
                    <a:pt x="0" y="241"/>
                  </a:lnTo>
                  <a:lnTo>
                    <a:pt x="1" y="190"/>
                  </a:lnTo>
                  <a:lnTo>
                    <a:pt x="8" y="145"/>
                  </a:lnTo>
                  <a:lnTo>
                    <a:pt x="17" y="107"/>
                  </a:lnTo>
                  <a:lnTo>
                    <a:pt x="30" y="75"/>
                  </a:lnTo>
                  <a:lnTo>
                    <a:pt x="47" y="50"/>
                  </a:lnTo>
                  <a:lnTo>
                    <a:pt x="68" y="27"/>
                  </a:lnTo>
                  <a:lnTo>
                    <a:pt x="92" y="13"/>
                  </a:lnTo>
                  <a:lnTo>
                    <a:pt x="121" y="3"/>
                  </a:lnTo>
                  <a:lnTo>
                    <a:pt x="153"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68" name="Freeform 24">
              <a:extLst>
                <a:ext uri="{FF2B5EF4-FFF2-40B4-BE49-F238E27FC236}">
                  <a16:creationId xmlns:a16="http://schemas.microsoft.com/office/drawing/2014/main" id="{6957BA2D-DA47-46CE-ABF2-4E801E6E73E6}"/>
                </a:ext>
              </a:extLst>
            </p:cNvPr>
            <p:cNvSpPr>
              <a:spLocks noEditPoints="1"/>
            </p:cNvSpPr>
            <p:nvPr/>
          </p:nvSpPr>
          <p:spPr bwMode="auto">
            <a:xfrm>
              <a:off x="3618" y="3324"/>
              <a:ext cx="155" cy="242"/>
            </a:xfrm>
            <a:custGeom>
              <a:avLst/>
              <a:gdLst>
                <a:gd name="T0" fmla="*/ 129 w 309"/>
                <a:gd name="T1" fmla="*/ 51 h 484"/>
                <a:gd name="T2" fmla="*/ 90 w 309"/>
                <a:gd name="T3" fmla="*/ 83 h 484"/>
                <a:gd name="T4" fmla="*/ 71 w 309"/>
                <a:gd name="T5" fmla="*/ 128 h 484"/>
                <a:gd name="T6" fmla="*/ 62 w 309"/>
                <a:gd name="T7" fmla="*/ 198 h 484"/>
                <a:gd name="T8" fmla="*/ 62 w 309"/>
                <a:gd name="T9" fmla="*/ 286 h 484"/>
                <a:gd name="T10" fmla="*/ 70 w 309"/>
                <a:gd name="T11" fmla="*/ 354 h 484"/>
                <a:gd name="T12" fmla="*/ 87 w 309"/>
                <a:gd name="T13" fmla="*/ 397 h 484"/>
                <a:gd name="T14" fmla="*/ 129 w 309"/>
                <a:gd name="T15" fmla="*/ 433 h 484"/>
                <a:gd name="T16" fmla="*/ 180 w 309"/>
                <a:gd name="T17" fmla="*/ 431 h 484"/>
                <a:gd name="T18" fmla="*/ 223 w 309"/>
                <a:gd name="T19" fmla="*/ 397 h 484"/>
                <a:gd name="T20" fmla="*/ 239 w 309"/>
                <a:gd name="T21" fmla="*/ 354 h 484"/>
                <a:gd name="T22" fmla="*/ 248 w 309"/>
                <a:gd name="T23" fmla="*/ 286 h 484"/>
                <a:gd name="T24" fmla="*/ 248 w 309"/>
                <a:gd name="T25" fmla="*/ 198 h 484"/>
                <a:gd name="T26" fmla="*/ 239 w 309"/>
                <a:gd name="T27" fmla="*/ 129 h 484"/>
                <a:gd name="T28" fmla="*/ 223 w 309"/>
                <a:gd name="T29" fmla="*/ 86 h 484"/>
                <a:gd name="T30" fmla="*/ 180 w 309"/>
                <a:gd name="T31" fmla="*/ 53 h 484"/>
                <a:gd name="T32" fmla="*/ 154 w 309"/>
                <a:gd name="T33" fmla="*/ 0 h 484"/>
                <a:gd name="T34" fmla="*/ 201 w 309"/>
                <a:gd name="T35" fmla="*/ 7 h 484"/>
                <a:gd name="T36" fmla="*/ 248 w 309"/>
                <a:gd name="T37" fmla="*/ 34 h 484"/>
                <a:gd name="T38" fmla="*/ 285 w 309"/>
                <a:gd name="T39" fmla="*/ 91 h 484"/>
                <a:gd name="T40" fmla="*/ 304 w 309"/>
                <a:gd name="T41" fmla="*/ 161 h 484"/>
                <a:gd name="T42" fmla="*/ 309 w 309"/>
                <a:gd name="T43" fmla="*/ 241 h 484"/>
                <a:gd name="T44" fmla="*/ 301 w 309"/>
                <a:gd name="T45" fmla="*/ 338 h 484"/>
                <a:gd name="T46" fmla="*/ 279 w 309"/>
                <a:gd name="T47" fmla="*/ 409 h 484"/>
                <a:gd name="T48" fmla="*/ 240 w 309"/>
                <a:gd name="T49" fmla="*/ 456 h 484"/>
                <a:gd name="T50" fmla="*/ 186 w 309"/>
                <a:gd name="T51" fmla="*/ 480 h 484"/>
                <a:gd name="T52" fmla="*/ 122 w 309"/>
                <a:gd name="T53" fmla="*/ 480 h 484"/>
                <a:gd name="T54" fmla="*/ 68 w 309"/>
                <a:gd name="T55" fmla="*/ 456 h 484"/>
                <a:gd name="T56" fmla="*/ 30 w 309"/>
                <a:gd name="T57" fmla="*/ 409 h 484"/>
                <a:gd name="T58" fmla="*/ 8 w 309"/>
                <a:gd name="T59" fmla="*/ 337 h 484"/>
                <a:gd name="T60" fmla="*/ 0 w 309"/>
                <a:gd name="T61" fmla="*/ 241 h 484"/>
                <a:gd name="T62" fmla="*/ 8 w 309"/>
                <a:gd name="T63" fmla="*/ 145 h 484"/>
                <a:gd name="T64" fmla="*/ 31 w 309"/>
                <a:gd name="T65" fmla="*/ 75 h 484"/>
                <a:gd name="T66" fmla="*/ 68 w 309"/>
                <a:gd name="T67" fmla="*/ 27 h 484"/>
                <a:gd name="T68" fmla="*/ 122 w 309"/>
                <a:gd name="T69" fmla="*/ 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9" h="484">
                  <a:moveTo>
                    <a:pt x="154" y="48"/>
                  </a:moveTo>
                  <a:lnTo>
                    <a:pt x="129" y="51"/>
                  </a:lnTo>
                  <a:lnTo>
                    <a:pt x="108" y="64"/>
                  </a:lnTo>
                  <a:lnTo>
                    <a:pt x="90" y="83"/>
                  </a:lnTo>
                  <a:lnTo>
                    <a:pt x="79" y="102"/>
                  </a:lnTo>
                  <a:lnTo>
                    <a:pt x="71" y="128"/>
                  </a:lnTo>
                  <a:lnTo>
                    <a:pt x="65" y="160"/>
                  </a:lnTo>
                  <a:lnTo>
                    <a:pt x="62" y="198"/>
                  </a:lnTo>
                  <a:lnTo>
                    <a:pt x="60" y="241"/>
                  </a:lnTo>
                  <a:lnTo>
                    <a:pt x="62" y="286"/>
                  </a:lnTo>
                  <a:lnTo>
                    <a:pt x="65" y="323"/>
                  </a:lnTo>
                  <a:lnTo>
                    <a:pt x="70" y="354"/>
                  </a:lnTo>
                  <a:lnTo>
                    <a:pt x="78" y="378"/>
                  </a:lnTo>
                  <a:lnTo>
                    <a:pt x="87" y="397"/>
                  </a:lnTo>
                  <a:lnTo>
                    <a:pt x="106" y="418"/>
                  </a:lnTo>
                  <a:lnTo>
                    <a:pt x="129" y="433"/>
                  </a:lnTo>
                  <a:lnTo>
                    <a:pt x="154" y="436"/>
                  </a:lnTo>
                  <a:lnTo>
                    <a:pt x="180" y="431"/>
                  </a:lnTo>
                  <a:lnTo>
                    <a:pt x="202" y="418"/>
                  </a:lnTo>
                  <a:lnTo>
                    <a:pt x="223" y="397"/>
                  </a:lnTo>
                  <a:lnTo>
                    <a:pt x="232" y="378"/>
                  </a:lnTo>
                  <a:lnTo>
                    <a:pt x="239" y="354"/>
                  </a:lnTo>
                  <a:lnTo>
                    <a:pt x="245" y="323"/>
                  </a:lnTo>
                  <a:lnTo>
                    <a:pt x="248" y="286"/>
                  </a:lnTo>
                  <a:lnTo>
                    <a:pt x="250" y="241"/>
                  </a:lnTo>
                  <a:lnTo>
                    <a:pt x="248" y="198"/>
                  </a:lnTo>
                  <a:lnTo>
                    <a:pt x="245" y="161"/>
                  </a:lnTo>
                  <a:lnTo>
                    <a:pt x="239" y="129"/>
                  </a:lnTo>
                  <a:lnTo>
                    <a:pt x="232" y="106"/>
                  </a:lnTo>
                  <a:lnTo>
                    <a:pt x="223" y="86"/>
                  </a:lnTo>
                  <a:lnTo>
                    <a:pt x="202" y="66"/>
                  </a:lnTo>
                  <a:lnTo>
                    <a:pt x="180" y="53"/>
                  </a:lnTo>
                  <a:lnTo>
                    <a:pt x="154" y="48"/>
                  </a:lnTo>
                  <a:close/>
                  <a:moveTo>
                    <a:pt x="154" y="0"/>
                  </a:moveTo>
                  <a:lnTo>
                    <a:pt x="180" y="2"/>
                  </a:lnTo>
                  <a:lnTo>
                    <a:pt x="201" y="7"/>
                  </a:lnTo>
                  <a:lnTo>
                    <a:pt x="221" y="15"/>
                  </a:lnTo>
                  <a:lnTo>
                    <a:pt x="248" y="34"/>
                  </a:lnTo>
                  <a:lnTo>
                    <a:pt x="269" y="59"/>
                  </a:lnTo>
                  <a:lnTo>
                    <a:pt x="285" y="91"/>
                  </a:lnTo>
                  <a:lnTo>
                    <a:pt x="298" y="129"/>
                  </a:lnTo>
                  <a:lnTo>
                    <a:pt x="304" y="161"/>
                  </a:lnTo>
                  <a:lnTo>
                    <a:pt x="307" y="198"/>
                  </a:lnTo>
                  <a:lnTo>
                    <a:pt x="309" y="241"/>
                  </a:lnTo>
                  <a:lnTo>
                    <a:pt x="307" y="294"/>
                  </a:lnTo>
                  <a:lnTo>
                    <a:pt x="301" y="338"/>
                  </a:lnTo>
                  <a:lnTo>
                    <a:pt x="291" y="377"/>
                  </a:lnTo>
                  <a:lnTo>
                    <a:pt x="279" y="409"/>
                  </a:lnTo>
                  <a:lnTo>
                    <a:pt x="261" y="434"/>
                  </a:lnTo>
                  <a:lnTo>
                    <a:pt x="240" y="456"/>
                  </a:lnTo>
                  <a:lnTo>
                    <a:pt x="216" y="471"/>
                  </a:lnTo>
                  <a:lnTo>
                    <a:pt x="186" y="480"/>
                  </a:lnTo>
                  <a:lnTo>
                    <a:pt x="154" y="484"/>
                  </a:lnTo>
                  <a:lnTo>
                    <a:pt x="122" y="480"/>
                  </a:lnTo>
                  <a:lnTo>
                    <a:pt x="94" y="471"/>
                  </a:lnTo>
                  <a:lnTo>
                    <a:pt x="68" y="456"/>
                  </a:lnTo>
                  <a:lnTo>
                    <a:pt x="47" y="434"/>
                  </a:lnTo>
                  <a:lnTo>
                    <a:pt x="30" y="409"/>
                  </a:lnTo>
                  <a:lnTo>
                    <a:pt x="17" y="375"/>
                  </a:lnTo>
                  <a:lnTo>
                    <a:pt x="8" y="337"/>
                  </a:lnTo>
                  <a:lnTo>
                    <a:pt x="3" y="292"/>
                  </a:lnTo>
                  <a:lnTo>
                    <a:pt x="0" y="241"/>
                  </a:lnTo>
                  <a:lnTo>
                    <a:pt x="3" y="190"/>
                  </a:lnTo>
                  <a:lnTo>
                    <a:pt x="8" y="145"/>
                  </a:lnTo>
                  <a:lnTo>
                    <a:pt x="17" y="107"/>
                  </a:lnTo>
                  <a:lnTo>
                    <a:pt x="31" y="75"/>
                  </a:lnTo>
                  <a:lnTo>
                    <a:pt x="47" y="50"/>
                  </a:lnTo>
                  <a:lnTo>
                    <a:pt x="68" y="27"/>
                  </a:lnTo>
                  <a:lnTo>
                    <a:pt x="94" y="13"/>
                  </a:lnTo>
                  <a:lnTo>
                    <a:pt x="122" y="3"/>
                  </a:lnTo>
                  <a:lnTo>
                    <a:pt x="154"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69" name="Freeform 25">
              <a:extLst>
                <a:ext uri="{FF2B5EF4-FFF2-40B4-BE49-F238E27FC236}">
                  <a16:creationId xmlns:a16="http://schemas.microsoft.com/office/drawing/2014/main" id="{DB2112D2-5BE6-426D-8D7A-B588D5C808D0}"/>
                </a:ext>
              </a:extLst>
            </p:cNvPr>
            <p:cNvSpPr>
              <a:spLocks noEditPoints="1"/>
            </p:cNvSpPr>
            <p:nvPr/>
          </p:nvSpPr>
          <p:spPr bwMode="auto">
            <a:xfrm>
              <a:off x="3802" y="3324"/>
              <a:ext cx="155" cy="242"/>
            </a:xfrm>
            <a:custGeom>
              <a:avLst/>
              <a:gdLst>
                <a:gd name="T0" fmla="*/ 129 w 310"/>
                <a:gd name="T1" fmla="*/ 51 h 484"/>
                <a:gd name="T2" fmla="*/ 89 w 310"/>
                <a:gd name="T3" fmla="*/ 83 h 484"/>
                <a:gd name="T4" fmla="*/ 72 w 310"/>
                <a:gd name="T5" fmla="*/ 128 h 484"/>
                <a:gd name="T6" fmla="*/ 61 w 310"/>
                <a:gd name="T7" fmla="*/ 198 h 484"/>
                <a:gd name="T8" fmla="*/ 61 w 310"/>
                <a:gd name="T9" fmla="*/ 286 h 484"/>
                <a:gd name="T10" fmla="*/ 70 w 310"/>
                <a:gd name="T11" fmla="*/ 354 h 484"/>
                <a:gd name="T12" fmla="*/ 88 w 310"/>
                <a:gd name="T13" fmla="*/ 397 h 484"/>
                <a:gd name="T14" fmla="*/ 129 w 310"/>
                <a:gd name="T15" fmla="*/ 433 h 484"/>
                <a:gd name="T16" fmla="*/ 180 w 310"/>
                <a:gd name="T17" fmla="*/ 431 h 484"/>
                <a:gd name="T18" fmla="*/ 222 w 310"/>
                <a:gd name="T19" fmla="*/ 397 h 484"/>
                <a:gd name="T20" fmla="*/ 239 w 310"/>
                <a:gd name="T21" fmla="*/ 354 h 484"/>
                <a:gd name="T22" fmla="*/ 249 w 310"/>
                <a:gd name="T23" fmla="*/ 286 h 484"/>
                <a:gd name="T24" fmla="*/ 249 w 310"/>
                <a:gd name="T25" fmla="*/ 198 h 484"/>
                <a:gd name="T26" fmla="*/ 239 w 310"/>
                <a:gd name="T27" fmla="*/ 129 h 484"/>
                <a:gd name="T28" fmla="*/ 222 w 310"/>
                <a:gd name="T29" fmla="*/ 86 h 484"/>
                <a:gd name="T30" fmla="*/ 180 w 310"/>
                <a:gd name="T31" fmla="*/ 53 h 484"/>
                <a:gd name="T32" fmla="*/ 155 w 310"/>
                <a:gd name="T33" fmla="*/ 0 h 484"/>
                <a:gd name="T34" fmla="*/ 201 w 310"/>
                <a:gd name="T35" fmla="*/ 7 h 484"/>
                <a:gd name="T36" fmla="*/ 247 w 310"/>
                <a:gd name="T37" fmla="*/ 34 h 484"/>
                <a:gd name="T38" fmla="*/ 286 w 310"/>
                <a:gd name="T39" fmla="*/ 91 h 484"/>
                <a:gd name="T40" fmla="*/ 305 w 310"/>
                <a:gd name="T41" fmla="*/ 161 h 484"/>
                <a:gd name="T42" fmla="*/ 310 w 310"/>
                <a:gd name="T43" fmla="*/ 241 h 484"/>
                <a:gd name="T44" fmla="*/ 302 w 310"/>
                <a:gd name="T45" fmla="*/ 338 h 484"/>
                <a:gd name="T46" fmla="*/ 279 w 310"/>
                <a:gd name="T47" fmla="*/ 409 h 484"/>
                <a:gd name="T48" fmla="*/ 241 w 310"/>
                <a:gd name="T49" fmla="*/ 456 h 484"/>
                <a:gd name="T50" fmla="*/ 187 w 310"/>
                <a:gd name="T51" fmla="*/ 480 h 484"/>
                <a:gd name="T52" fmla="*/ 121 w 310"/>
                <a:gd name="T53" fmla="*/ 480 h 484"/>
                <a:gd name="T54" fmla="*/ 69 w 310"/>
                <a:gd name="T55" fmla="*/ 456 h 484"/>
                <a:gd name="T56" fmla="*/ 30 w 310"/>
                <a:gd name="T57" fmla="*/ 409 h 484"/>
                <a:gd name="T58" fmla="*/ 8 w 310"/>
                <a:gd name="T59" fmla="*/ 337 h 484"/>
                <a:gd name="T60" fmla="*/ 0 w 310"/>
                <a:gd name="T61" fmla="*/ 241 h 484"/>
                <a:gd name="T62" fmla="*/ 8 w 310"/>
                <a:gd name="T63" fmla="*/ 145 h 484"/>
                <a:gd name="T64" fmla="*/ 30 w 310"/>
                <a:gd name="T65" fmla="*/ 75 h 484"/>
                <a:gd name="T66" fmla="*/ 69 w 310"/>
                <a:gd name="T67" fmla="*/ 27 h 484"/>
                <a:gd name="T68" fmla="*/ 123 w 310"/>
                <a:gd name="T69" fmla="*/ 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0" h="484">
                  <a:moveTo>
                    <a:pt x="155" y="48"/>
                  </a:moveTo>
                  <a:lnTo>
                    <a:pt x="129" y="51"/>
                  </a:lnTo>
                  <a:lnTo>
                    <a:pt x="109" y="64"/>
                  </a:lnTo>
                  <a:lnTo>
                    <a:pt x="89" y="83"/>
                  </a:lnTo>
                  <a:lnTo>
                    <a:pt x="80" y="102"/>
                  </a:lnTo>
                  <a:lnTo>
                    <a:pt x="72" y="128"/>
                  </a:lnTo>
                  <a:lnTo>
                    <a:pt x="65" y="160"/>
                  </a:lnTo>
                  <a:lnTo>
                    <a:pt x="61" y="198"/>
                  </a:lnTo>
                  <a:lnTo>
                    <a:pt x="61" y="241"/>
                  </a:lnTo>
                  <a:lnTo>
                    <a:pt x="61" y="286"/>
                  </a:lnTo>
                  <a:lnTo>
                    <a:pt x="64" y="323"/>
                  </a:lnTo>
                  <a:lnTo>
                    <a:pt x="70" y="354"/>
                  </a:lnTo>
                  <a:lnTo>
                    <a:pt x="78" y="378"/>
                  </a:lnTo>
                  <a:lnTo>
                    <a:pt x="88" y="397"/>
                  </a:lnTo>
                  <a:lnTo>
                    <a:pt x="107" y="418"/>
                  </a:lnTo>
                  <a:lnTo>
                    <a:pt x="129" y="433"/>
                  </a:lnTo>
                  <a:lnTo>
                    <a:pt x="155" y="436"/>
                  </a:lnTo>
                  <a:lnTo>
                    <a:pt x="180" y="431"/>
                  </a:lnTo>
                  <a:lnTo>
                    <a:pt x="203" y="418"/>
                  </a:lnTo>
                  <a:lnTo>
                    <a:pt x="222" y="397"/>
                  </a:lnTo>
                  <a:lnTo>
                    <a:pt x="231" y="378"/>
                  </a:lnTo>
                  <a:lnTo>
                    <a:pt x="239" y="354"/>
                  </a:lnTo>
                  <a:lnTo>
                    <a:pt x="246" y="323"/>
                  </a:lnTo>
                  <a:lnTo>
                    <a:pt x="249" y="286"/>
                  </a:lnTo>
                  <a:lnTo>
                    <a:pt x="250" y="241"/>
                  </a:lnTo>
                  <a:lnTo>
                    <a:pt x="249" y="198"/>
                  </a:lnTo>
                  <a:lnTo>
                    <a:pt x="246" y="161"/>
                  </a:lnTo>
                  <a:lnTo>
                    <a:pt x="239" y="129"/>
                  </a:lnTo>
                  <a:lnTo>
                    <a:pt x="233" y="106"/>
                  </a:lnTo>
                  <a:lnTo>
                    <a:pt x="222" y="86"/>
                  </a:lnTo>
                  <a:lnTo>
                    <a:pt x="203" y="66"/>
                  </a:lnTo>
                  <a:lnTo>
                    <a:pt x="180" y="53"/>
                  </a:lnTo>
                  <a:lnTo>
                    <a:pt x="155" y="48"/>
                  </a:lnTo>
                  <a:close/>
                  <a:moveTo>
                    <a:pt x="155" y="0"/>
                  </a:moveTo>
                  <a:lnTo>
                    <a:pt x="179" y="2"/>
                  </a:lnTo>
                  <a:lnTo>
                    <a:pt x="201" y="7"/>
                  </a:lnTo>
                  <a:lnTo>
                    <a:pt x="222" y="15"/>
                  </a:lnTo>
                  <a:lnTo>
                    <a:pt x="247" y="34"/>
                  </a:lnTo>
                  <a:lnTo>
                    <a:pt x="268" y="59"/>
                  </a:lnTo>
                  <a:lnTo>
                    <a:pt x="286" y="91"/>
                  </a:lnTo>
                  <a:lnTo>
                    <a:pt x="298" y="129"/>
                  </a:lnTo>
                  <a:lnTo>
                    <a:pt x="305" y="161"/>
                  </a:lnTo>
                  <a:lnTo>
                    <a:pt x="308" y="198"/>
                  </a:lnTo>
                  <a:lnTo>
                    <a:pt x="310" y="241"/>
                  </a:lnTo>
                  <a:lnTo>
                    <a:pt x="308" y="294"/>
                  </a:lnTo>
                  <a:lnTo>
                    <a:pt x="302" y="338"/>
                  </a:lnTo>
                  <a:lnTo>
                    <a:pt x="292" y="377"/>
                  </a:lnTo>
                  <a:lnTo>
                    <a:pt x="279" y="409"/>
                  </a:lnTo>
                  <a:lnTo>
                    <a:pt x="262" y="434"/>
                  </a:lnTo>
                  <a:lnTo>
                    <a:pt x="241" y="456"/>
                  </a:lnTo>
                  <a:lnTo>
                    <a:pt x="215" y="471"/>
                  </a:lnTo>
                  <a:lnTo>
                    <a:pt x="187" y="480"/>
                  </a:lnTo>
                  <a:lnTo>
                    <a:pt x="155" y="484"/>
                  </a:lnTo>
                  <a:lnTo>
                    <a:pt x="121" y="480"/>
                  </a:lnTo>
                  <a:lnTo>
                    <a:pt x="93" y="471"/>
                  </a:lnTo>
                  <a:lnTo>
                    <a:pt x="69" y="456"/>
                  </a:lnTo>
                  <a:lnTo>
                    <a:pt x="46" y="434"/>
                  </a:lnTo>
                  <a:lnTo>
                    <a:pt x="30" y="409"/>
                  </a:lnTo>
                  <a:lnTo>
                    <a:pt x="18" y="375"/>
                  </a:lnTo>
                  <a:lnTo>
                    <a:pt x="8" y="337"/>
                  </a:lnTo>
                  <a:lnTo>
                    <a:pt x="2" y="292"/>
                  </a:lnTo>
                  <a:lnTo>
                    <a:pt x="0" y="241"/>
                  </a:lnTo>
                  <a:lnTo>
                    <a:pt x="2" y="190"/>
                  </a:lnTo>
                  <a:lnTo>
                    <a:pt x="8" y="145"/>
                  </a:lnTo>
                  <a:lnTo>
                    <a:pt x="18" y="107"/>
                  </a:lnTo>
                  <a:lnTo>
                    <a:pt x="30" y="75"/>
                  </a:lnTo>
                  <a:lnTo>
                    <a:pt x="48" y="50"/>
                  </a:lnTo>
                  <a:lnTo>
                    <a:pt x="69" y="27"/>
                  </a:lnTo>
                  <a:lnTo>
                    <a:pt x="94" y="13"/>
                  </a:lnTo>
                  <a:lnTo>
                    <a:pt x="123" y="3"/>
                  </a:lnTo>
                  <a:lnTo>
                    <a:pt x="155"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70" name="Freeform 26">
              <a:extLst>
                <a:ext uri="{FF2B5EF4-FFF2-40B4-BE49-F238E27FC236}">
                  <a16:creationId xmlns:a16="http://schemas.microsoft.com/office/drawing/2014/main" id="{4F10AD1A-E077-4D02-A16F-3CF84C4C3030}"/>
                </a:ext>
              </a:extLst>
            </p:cNvPr>
            <p:cNvSpPr>
              <a:spLocks/>
            </p:cNvSpPr>
            <p:nvPr/>
          </p:nvSpPr>
          <p:spPr bwMode="auto">
            <a:xfrm>
              <a:off x="4009" y="3324"/>
              <a:ext cx="87" cy="238"/>
            </a:xfrm>
            <a:custGeom>
              <a:avLst/>
              <a:gdLst>
                <a:gd name="T0" fmla="*/ 137 w 174"/>
                <a:gd name="T1" fmla="*/ 0 h 476"/>
                <a:gd name="T2" fmla="*/ 174 w 174"/>
                <a:gd name="T3" fmla="*/ 0 h 476"/>
                <a:gd name="T4" fmla="*/ 174 w 174"/>
                <a:gd name="T5" fmla="*/ 476 h 476"/>
                <a:gd name="T6" fmla="*/ 117 w 174"/>
                <a:gd name="T7" fmla="*/ 476 h 476"/>
                <a:gd name="T8" fmla="*/ 117 w 174"/>
                <a:gd name="T9" fmla="*/ 106 h 476"/>
                <a:gd name="T10" fmla="*/ 93 w 174"/>
                <a:gd name="T11" fmla="*/ 125 h 476"/>
                <a:gd name="T12" fmla="*/ 61 w 174"/>
                <a:gd name="T13" fmla="*/ 145 h 476"/>
                <a:gd name="T14" fmla="*/ 29 w 174"/>
                <a:gd name="T15" fmla="*/ 163 h 476"/>
                <a:gd name="T16" fmla="*/ 0 w 174"/>
                <a:gd name="T17" fmla="*/ 176 h 476"/>
                <a:gd name="T18" fmla="*/ 0 w 174"/>
                <a:gd name="T19" fmla="*/ 120 h 476"/>
                <a:gd name="T20" fmla="*/ 46 w 174"/>
                <a:gd name="T21" fmla="*/ 94 h 476"/>
                <a:gd name="T22" fmla="*/ 85 w 174"/>
                <a:gd name="T23" fmla="*/ 64 h 476"/>
                <a:gd name="T24" fmla="*/ 117 w 174"/>
                <a:gd name="T25" fmla="*/ 31 h 476"/>
                <a:gd name="T26" fmla="*/ 137 w 174"/>
                <a:gd name="T27"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476">
                  <a:moveTo>
                    <a:pt x="137" y="0"/>
                  </a:moveTo>
                  <a:lnTo>
                    <a:pt x="174" y="0"/>
                  </a:lnTo>
                  <a:lnTo>
                    <a:pt x="174" y="476"/>
                  </a:lnTo>
                  <a:lnTo>
                    <a:pt x="117" y="476"/>
                  </a:lnTo>
                  <a:lnTo>
                    <a:pt x="117" y="106"/>
                  </a:lnTo>
                  <a:lnTo>
                    <a:pt x="93" y="125"/>
                  </a:lnTo>
                  <a:lnTo>
                    <a:pt x="61" y="145"/>
                  </a:lnTo>
                  <a:lnTo>
                    <a:pt x="29" y="163"/>
                  </a:lnTo>
                  <a:lnTo>
                    <a:pt x="0" y="176"/>
                  </a:lnTo>
                  <a:lnTo>
                    <a:pt x="0" y="120"/>
                  </a:lnTo>
                  <a:lnTo>
                    <a:pt x="46" y="94"/>
                  </a:lnTo>
                  <a:lnTo>
                    <a:pt x="85" y="64"/>
                  </a:lnTo>
                  <a:lnTo>
                    <a:pt x="117" y="31"/>
                  </a:lnTo>
                  <a:lnTo>
                    <a:pt x="137"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71" name="Freeform 27">
              <a:extLst>
                <a:ext uri="{FF2B5EF4-FFF2-40B4-BE49-F238E27FC236}">
                  <a16:creationId xmlns:a16="http://schemas.microsoft.com/office/drawing/2014/main" id="{D112ACA8-82CE-4089-A63C-F16A4BD30F6F}"/>
                </a:ext>
              </a:extLst>
            </p:cNvPr>
            <p:cNvSpPr>
              <a:spLocks/>
            </p:cNvSpPr>
            <p:nvPr/>
          </p:nvSpPr>
          <p:spPr bwMode="auto">
            <a:xfrm>
              <a:off x="4210" y="3709"/>
              <a:ext cx="87" cy="239"/>
            </a:xfrm>
            <a:custGeom>
              <a:avLst/>
              <a:gdLst>
                <a:gd name="T0" fmla="*/ 135 w 174"/>
                <a:gd name="T1" fmla="*/ 0 h 477"/>
                <a:gd name="T2" fmla="*/ 174 w 174"/>
                <a:gd name="T3" fmla="*/ 0 h 477"/>
                <a:gd name="T4" fmla="*/ 174 w 174"/>
                <a:gd name="T5" fmla="*/ 477 h 477"/>
                <a:gd name="T6" fmla="*/ 115 w 174"/>
                <a:gd name="T7" fmla="*/ 477 h 477"/>
                <a:gd name="T8" fmla="*/ 115 w 174"/>
                <a:gd name="T9" fmla="*/ 105 h 477"/>
                <a:gd name="T10" fmla="*/ 91 w 174"/>
                <a:gd name="T11" fmla="*/ 126 h 477"/>
                <a:gd name="T12" fmla="*/ 60 w 174"/>
                <a:gd name="T13" fmla="*/ 145 h 477"/>
                <a:gd name="T14" fmla="*/ 29 w 174"/>
                <a:gd name="T15" fmla="*/ 162 h 477"/>
                <a:gd name="T16" fmla="*/ 0 w 174"/>
                <a:gd name="T17" fmla="*/ 175 h 477"/>
                <a:gd name="T18" fmla="*/ 0 w 174"/>
                <a:gd name="T19" fmla="*/ 119 h 477"/>
                <a:gd name="T20" fmla="*/ 44 w 174"/>
                <a:gd name="T21" fmla="*/ 94 h 477"/>
                <a:gd name="T22" fmla="*/ 84 w 174"/>
                <a:gd name="T23" fmla="*/ 64 h 477"/>
                <a:gd name="T24" fmla="*/ 107 w 174"/>
                <a:gd name="T25" fmla="*/ 43 h 477"/>
                <a:gd name="T26" fmla="*/ 124 w 174"/>
                <a:gd name="T27" fmla="*/ 20 h 477"/>
                <a:gd name="T28" fmla="*/ 135 w 174"/>
                <a:gd name="T2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4" h="477">
                  <a:moveTo>
                    <a:pt x="135" y="0"/>
                  </a:moveTo>
                  <a:lnTo>
                    <a:pt x="174" y="0"/>
                  </a:lnTo>
                  <a:lnTo>
                    <a:pt x="174" y="477"/>
                  </a:lnTo>
                  <a:lnTo>
                    <a:pt x="115" y="477"/>
                  </a:lnTo>
                  <a:lnTo>
                    <a:pt x="115" y="105"/>
                  </a:lnTo>
                  <a:lnTo>
                    <a:pt x="91" y="126"/>
                  </a:lnTo>
                  <a:lnTo>
                    <a:pt x="60" y="145"/>
                  </a:lnTo>
                  <a:lnTo>
                    <a:pt x="29" y="162"/>
                  </a:lnTo>
                  <a:lnTo>
                    <a:pt x="0" y="175"/>
                  </a:lnTo>
                  <a:lnTo>
                    <a:pt x="0" y="119"/>
                  </a:lnTo>
                  <a:lnTo>
                    <a:pt x="44" y="94"/>
                  </a:lnTo>
                  <a:lnTo>
                    <a:pt x="84" y="64"/>
                  </a:lnTo>
                  <a:lnTo>
                    <a:pt x="107" y="43"/>
                  </a:lnTo>
                  <a:lnTo>
                    <a:pt x="124" y="20"/>
                  </a:lnTo>
                  <a:lnTo>
                    <a:pt x="135"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72" name="Freeform 28">
              <a:extLst>
                <a:ext uri="{FF2B5EF4-FFF2-40B4-BE49-F238E27FC236}">
                  <a16:creationId xmlns:a16="http://schemas.microsoft.com/office/drawing/2014/main" id="{EE59A938-4A0A-4434-82DD-86DC4D81FB2D}"/>
                </a:ext>
              </a:extLst>
            </p:cNvPr>
            <p:cNvSpPr>
              <a:spLocks noEditPoints="1"/>
            </p:cNvSpPr>
            <p:nvPr/>
          </p:nvSpPr>
          <p:spPr bwMode="auto">
            <a:xfrm>
              <a:off x="3434" y="3721"/>
              <a:ext cx="154" cy="242"/>
            </a:xfrm>
            <a:custGeom>
              <a:avLst/>
              <a:gdLst>
                <a:gd name="T0" fmla="*/ 129 w 308"/>
                <a:gd name="T1" fmla="*/ 51 h 483"/>
                <a:gd name="T2" fmla="*/ 89 w 308"/>
                <a:gd name="T3" fmla="*/ 81 h 483"/>
                <a:gd name="T4" fmla="*/ 70 w 308"/>
                <a:gd name="T5" fmla="*/ 127 h 483"/>
                <a:gd name="T6" fmla="*/ 60 w 308"/>
                <a:gd name="T7" fmla="*/ 197 h 483"/>
                <a:gd name="T8" fmla="*/ 60 w 308"/>
                <a:gd name="T9" fmla="*/ 285 h 483"/>
                <a:gd name="T10" fmla="*/ 68 w 308"/>
                <a:gd name="T11" fmla="*/ 354 h 483"/>
                <a:gd name="T12" fmla="*/ 86 w 308"/>
                <a:gd name="T13" fmla="*/ 397 h 483"/>
                <a:gd name="T14" fmla="*/ 129 w 308"/>
                <a:gd name="T15" fmla="*/ 430 h 483"/>
                <a:gd name="T16" fmla="*/ 178 w 308"/>
                <a:gd name="T17" fmla="*/ 430 h 483"/>
                <a:gd name="T18" fmla="*/ 221 w 308"/>
                <a:gd name="T19" fmla="*/ 397 h 483"/>
                <a:gd name="T20" fmla="*/ 239 w 308"/>
                <a:gd name="T21" fmla="*/ 354 h 483"/>
                <a:gd name="T22" fmla="*/ 247 w 308"/>
                <a:gd name="T23" fmla="*/ 285 h 483"/>
                <a:gd name="T24" fmla="*/ 247 w 308"/>
                <a:gd name="T25" fmla="*/ 197 h 483"/>
                <a:gd name="T26" fmla="*/ 239 w 308"/>
                <a:gd name="T27" fmla="*/ 129 h 483"/>
                <a:gd name="T28" fmla="*/ 221 w 308"/>
                <a:gd name="T29" fmla="*/ 86 h 483"/>
                <a:gd name="T30" fmla="*/ 178 w 308"/>
                <a:gd name="T31" fmla="*/ 52 h 483"/>
                <a:gd name="T32" fmla="*/ 153 w 308"/>
                <a:gd name="T33" fmla="*/ 0 h 483"/>
                <a:gd name="T34" fmla="*/ 201 w 308"/>
                <a:gd name="T35" fmla="*/ 6 h 483"/>
                <a:gd name="T36" fmla="*/ 239 w 308"/>
                <a:gd name="T37" fmla="*/ 27 h 483"/>
                <a:gd name="T38" fmla="*/ 268 w 308"/>
                <a:gd name="T39" fmla="*/ 59 h 483"/>
                <a:gd name="T40" fmla="*/ 298 w 308"/>
                <a:gd name="T41" fmla="*/ 129 h 483"/>
                <a:gd name="T42" fmla="*/ 308 w 308"/>
                <a:gd name="T43" fmla="*/ 197 h 483"/>
                <a:gd name="T44" fmla="*/ 306 w 308"/>
                <a:gd name="T45" fmla="*/ 293 h 483"/>
                <a:gd name="T46" fmla="*/ 292 w 308"/>
                <a:gd name="T47" fmla="*/ 376 h 483"/>
                <a:gd name="T48" fmla="*/ 260 w 308"/>
                <a:gd name="T49" fmla="*/ 434 h 483"/>
                <a:gd name="T50" fmla="*/ 215 w 308"/>
                <a:gd name="T51" fmla="*/ 470 h 483"/>
                <a:gd name="T52" fmla="*/ 153 w 308"/>
                <a:gd name="T53" fmla="*/ 483 h 483"/>
                <a:gd name="T54" fmla="*/ 92 w 308"/>
                <a:gd name="T55" fmla="*/ 470 h 483"/>
                <a:gd name="T56" fmla="*/ 46 w 308"/>
                <a:gd name="T57" fmla="*/ 434 h 483"/>
                <a:gd name="T58" fmla="*/ 16 w 308"/>
                <a:gd name="T59" fmla="*/ 375 h 483"/>
                <a:gd name="T60" fmla="*/ 1 w 308"/>
                <a:gd name="T61" fmla="*/ 292 h 483"/>
                <a:gd name="T62" fmla="*/ 1 w 308"/>
                <a:gd name="T63" fmla="*/ 189 h 483"/>
                <a:gd name="T64" fmla="*/ 17 w 308"/>
                <a:gd name="T65" fmla="*/ 105 h 483"/>
                <a:gd name="T66" fmla="*/ 47 w 308"/>
                <a:gd name="T67" fmla="*/ 48 h 483"/>
                <a:gd name="T68" fmla="*/ 92 w 308"/>
                <a:gd name="T69" fmla="*/ 12 h 483"/>
                <a:gd name="T70" fmla="*/ 153 w 308"/>
                <a:gd name="T7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8" h="483">
                  <a:moveTo>
                    <a:pt x="153" y="48"/>
                  </a:moveTo>
                  <a:lnTo>
                    <a:pt x="129" y="51"/>
                  </a:lnTo>
                  <a:lnTo>
                    <a:pt x="107" y="62"/>
                  </a:lnTo>
                  <a:lnTo>
                    <a:pt x="89" y="81"/>
                  </a:lnTo>
                  <a:lnTo>
                    <a:pt x="78" y="102"/>
                  </a:lnTo>
                  <a:lnTo>
                    <a:pt x="70" y="127"/>
                  </a:lnTo>
                  <a:lnTo>
                    <a:pt x="63" y="159"/>
                  </a:lnTo>
                  <a:lnTo>
                    <a:pt x="60" y="197"/>
                  </a:lnTo>
                  <a:lnTo>
                    <a:pt x="59" y="242"/>
                  </a:lnTo>
                  <a:lnTo>
                    <a:pt x="60" y="285"/>
                  </a:lnTo>
                  <a:lnTo>
                    <a:pt x="63" y="322"/>
                  </a:lnTo>
                  <a:lnTo>
                    <a:pt x="68" y="354"/>
                  </a:lnTo>
                  <a:lnTo>
                    <a:pt x="76" y="378"/>
                  </a:lnTo>
                  <a:lnTo>
                    <a:pt x="86" y="397"/>
                  </a:lnTo>
                  <a:lnTo>
                    <a:pt x="107" y="418"/>
                  </a:lnTo>
                  <a:lnTo>
                    <a:pt x="129" y="430"/>
                  </a:lnTo>
                  <a:lnTo>
                    <a:pt x="153" y="435"/>
                  </a:lnTo>
                  <a:lnTo>
                    <a:pt x="178" y="430"/>
                  </a:lnTo>
                  <a:lnTo>
                    <a:pt x="201" y="418"/>
                  </a:lnTo>
                  <a:lnTo>
                    <a:pt x="221" y="397"/>
                  </a:lnTo>
                  <a:lnTo>
                    <a:pt x="231" y="378"/>
                  </a:lnTo>
                  <a:lnTo>
                    <a:pt x="239" y="354"/>
                  </a:lnTo>
                  <a:lnTo>
                    <a:pt x="244" y="322"/>
                  </a:lnTo>
                  <a:lnTo>
                    <a:pt x="247" y="285"/>
                  </a:lnTo>
                  <a:lnTo>
                    <a:pt x="248" y="242"/>
                  </a:lnTo>
                  <a:lnTo>
                    <a:pt x="247" y="197"/>
                  </a:lnTo>
                  <a:lnTo>
                    <a:pt x="244" y="161"/>
                  </a:lnTo>
                  <a:lnTo>
                    <a:pt x="239" y="129"/>
                  </a:lnTo>
                  <a:lnTo>
                    <a:pt x="231" y="105"/>
                  </a:lnTo>
                  <a:lnTo>
                    <a:pt x="221" y="86"/>
                  </a:lnTo>
                  <a:lnTo>
                    <a:pt x="202" y="65"/>
                  </a:lnTo>
                  <a:lnTo>
                    <a:pt x="178" y="52"/>
                  </a:lnTo>
                  <a:lnTo>
                    <a:pt x="153" y="48"/>
                  </a:lnTo>
                  <a:close/>
                  <a:moveTo>
                    <a:pt x="153" y="0"/>
                  </a:moveTo>
                  <a:lnTo>
                    <a:pt x="178" y="1"/>
                  </a:lnTo>
                  <a:lnTo>
                    <a:pt x="201" y="6"/>
                  </a:lnTo>
                  <a:lnTo>
                    <a:pt x="221" y="16"/>
                  </a:lnTo>
                  <a:lnTo>
                    <a:pt x="239" y="27"/>
                  </a:lnTo>
                  <a:lnTo>
                    <a:pt x="255" y="41"/>
                  </a:lnTo>
                  <a:lnTo>
                    <a:pt x="268" y="59"/>
                  </a:lnTo>
                  <a:lnTo>
                    <a:pt x="285" y="91"/>
                  </a:lnTo>
                  <a:lnTo>
                    <a:pt x="298" y="129"/>
                  </a:lnTo>
                  <a:lnTo>
                    <a:pt x="303" y="161"/>
                  </a:lnTo>
                  <a:lnTo>
                    <a:pt x="308" y="197"/>
                  </a:lnTo>
                  <a:lnTo>
                    <a:pt x="308" y="242"/>
                  </a:lnTo>
                  <a:lnTo>
                    <a:pt x="306" y="293"/>
                  </a:lnTo>
                  <a:lnTo>
                    <a:pt x="301" y="338"/>
                  </a:lnTo>
                  <a:lnTo>
                    <a:pt x="292" y="376"/>
                  </a:lnTo>
                  <a:lnTo>
                    <a:pt x="277" y="408"/>
                  </a:lnTo>
                  <a:lnTo>
                    <a:pt x="260" y="434"/>
                  </a:lnTo>
                  <a:lnTo>
                    <a:pt x="239" y="456"/>
                  </a:lnTo>
                  <a:lnTo>
                    <a:pt x="215" y="470"/>
                  </a:lnTo>
                  <a:lnTo>
                    <a:pt x="186" y="480"/>
                  </a:lnTo>
                  <a:lnTo>
                    <a:pt x="153" y="483"/>
                  </a:lnTo>
                  <a:lnTo>
                    <a:pt x="121" y="480"/>
                  </a:lnTo>
                  <a:lnTo>
                    <a:pt x="92" y="470"/>
                  </a:lnTo>
                  <a:lnTo>
                    <a:pt x="67" y="456"/>
                  </a:lnTo>
                  <a:lnTo>
                    <a:pt x="46" y="434"/>
                  </a:lnTo>
                  <a:lnTo>
                    <a:pt x="28" y="408"/>
                  </a:lnTo>
                  <a:lnTo>
                    <a:pt x="16" y="375"/>
                  </a:lnTo>
                  <a:lnTo>
                    <a:pt x="6" y="336"/>
                  </a:lnTo>
                  <a:lnTo>
                    <a:pt x="1" y="292"/>
                  </a:lnTo>
                  <a:lnTo>
                    <a:pt x="0" y="242"/>
                  </a:lnTo>
                  <a:lnTo>
                    <a:pt x="1" y="189"/>
                  </a:lnTo>
                  <a:lnTo>
                    <a:pt x="8" y="143"/>
                  </a:lnTo>
                  <a:lnTo>
                    <a:pt x="17" y="105"/>
                  </a:lnTo>
                  <a:lnTo>
                    <a:pt x="30" y="75"/>
                  </a:lnTo>
                  <a:lnTo>
                    <a:pt x="47" y="48"/>
                  </a:lnTo>
                  <a:lnTo>
                    <a:pt x="68" y="27"/>
                  </a:lnTo>
                  <a:lnTo>
                    <a:pt x="92" y="12"/>
                  </a:lnTo>
                  <a:lnTo>
                    <a:pt x="121" y="3"/>
                  </a:lnTo>
                  <a:lnTo>
                    <a:pt x="153"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73" name="Freeform 29">
              <a:extLst>
                <a:ext uri="{FF2B5EF4-FFF2-40B4-BE49-F238E27FC236}">
                  <a16:creationId xmlns:a16="http://schemas.microsoft.com/office/drawing/2014/main" id="{56B8D1C8-11B9-488D-A891-CFA870EACBF0}"/>
                </a:ext>
              </a:extLst>
            </p:cNvPr>
            <p:cNvSpPr>
              <a:spLocks/>
            </p:cNvSpPr>
            <p:nvPr/>
          </p:nvSpPr>
          <p:spPr bwMode="auto">
            <a:xfrm>
              <a:off x="3640" y="3721"/>
              <a:ext cx="88" cy="238"/>
            </a:xfrm>
            <a:custGeom>
              <a:avLst/>
              <a:gdLst>
                <a:gd name="T0" fmla="*/ 137 w 176"/>
                <a:gd name="T1" fmla="*/ 0 h 475"/>
                <a:gd name="T2" fmla="*/ 176 w 176"/>
                <a:gd name="T3" fmla="*/ 0 h 475"/>
                <a:gd name="T4" fmla="*/ 176 w 176"/>
                <a:gd name="T5" fmla="*/ 475 h 475"/>
                <a:gd name="T6" fmla="*/ 117 w 176"/>
                <a:gd name="T7" fmla="*/ 475 h 475"/>
                <a:gd name="T8" fmla="*/ 117 w 176"/>
                <a:gd name="T9" fmla="*/ 105 h 475"/>
                <a:gd name="T10" fmla="*/ 93 w 176"/>
                <a:gd name="T11" fmla="*/ 124 h 475"/>
                <a:gd name="T12" fmla="*/ 62 w 176"/>
                <a:gd name="T13" fmla="*/ 145 h 475"/>
                <a:gd name="T14" fmla="*/ 29 w 176"/>
                <a:gd name="T15" fmla="*/ 162 h 475"/>
                <a:gd name="T16" fmla="*/ 0 w 176"/>
                <a:gd name="T17" fmla="*/ 174 h 475"/>
                <a:gd name="T18" fmla="*/ 0 w 176"/>
                <a:gd name="T19" fmla="*/ 118 h 475"/>
                <a:gd name="T20" fmla="*/ 46 w 176"/>
                <a:gd name="T21" fmla="*/ 92 h 475"/>
                <a:gd name="T22" fmla="*/ 86 w 176"/>
                <a:gd name="T23" fmla="*/ 62 h 475"/>
                <a:gd name="T24" fmla="*/ 117 w 176"/>
                <a:gd name="T25" fmla="*/ 30 h 475"/>
                <a:gd name="T26" fmla="*/ 137 w 176"/>
                <a:gd name="T27"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475">
                  <a:moveTo>
                    <a:pt x="137" y="0"/>
                  </a:moveTo>
                  <a:lnTo>
                    <a:pt x="176" y="0"/>
                  </a:lnTo>
                  <a:lnTo>
                    <a:pt x="176" y="475"/>
                  </a:lnTo>
                  <a:lnTo>
                    <a:pt x="117" y="475"/>
                  </a:lnTo>
                  <a:lnTo>
                    <a:pt x="117" y="105"/>
                  </a:lnTo>
                  <a:lnTo>
                    <a:pt x="93" y="124"/>
                  </a:lnTo>
                  <a:lnTo>
                    <a:pt x="62" y="145"/>
                  </a:lnTo>
                  <a:lnTo>
                    <a:pt x="29" y="162"/>
                  </a:lnTo>
                  <a:lnTo>
                    <a:pt x="0" y="174"/>
                  </a:lnTo>
                  <a:lnTo>
                    <a:pt x="0" y="118"/>
                  </a:lnTo>
                  <a:lnTo>
                    <a:pt x="46" y="92"/>
                  </a:lnTo>
                  <a:lnTo>
                    <a:pt x="86" y="62"/>
                  </a:lnTo>
                  <a:lnTo>
                    <a:pt x="117" y="30"/>
                  </a:lnTo>
                  <a:lnTo>
                    <a:pt x="137"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74" name="Freeform 30">
              <a:extLst>
                <a:ext uri="{FF2B5EF4-FFF2-40B4-BE49-F238E27FC236}">
                  <a16:creationId xmlns:a16="http://schemas.microsoft.com/office/drawing/2014/main" id="{914E4018-FFF6-4C0B-B69C-A3CA19653AB2}"/>
                </a:ext>
              </a:extLst>
            </p:cNvPr>
            <p:cNvSpPr>
              <a:spLocks/>
            </p:cNvSpPr>
            <p:nvPr/>
          </p:nvSpPr>
          <p:spPr bwMode="auto">
            <a:xfrm>
              <a:off x="3800" y="3721"/>
              <a:ext cx="87" cy="238"/>
            </a:xfrm>
            <a:custGeom>
              <a:avLst/>
              <a:gdLst>
                <a:gd name="T0" fmla="*/ 137 w 176"/>
                <a:gd name="T1" fmla="*/ 0 h 475"/>
                <a:gd name="T2" fmla="*/ 176 w 176"/>
                <a:gd name="T3" fmla="*/ 0 h 475"/>
                <a:gd name="T4" fmla="*/ 176 w 176"/>
                <a:gd name="T5" fmla="*/ 475 h 475"/>
                <a:gd name="T6" fmla="*/ 117 w 176"/>
                <a:gd name="T7" fmla="*/ 475 h 475"/>
                <a:gd name="T8" fmla="*/ 117 w 176"/>
                <a:gd name="T9" fmla="*/ 105 h 475"/>
                <a:gd name="T10" fmla="*/ 93 w 176"/>
                <a:gd name="T11" fmla="*/ 124 h 475"/>
                <a:gd name="T12" fmla="*/ 62 w 176"/>
                <a:gd name="T13" fmla="*/ 145 h 475"/>
                <a:gd name="T14" fmla="*/ 29 w 176"/>
                <a:gd name="T15" fmla="*/ 162 h 475"/>
                <a:gd name="T16" fmla="*/ 0 w 176"/>
                <a:gd name="T17" fmla="*/ 174 h 475"/>
                <a:gd name="T18" fmla="*/ 0 w 176"/>
                <a:gd name="T19" fmla="*/ 118 h 475"/>
                <a:gd name="T20" fmla="*/ 47 w 176"/>
                <a:gd name="T21" fmla="*/ 92 h 475"/>
                <a:gd name="T22" fmla="*/ 86 w 176"/>
                <a:gd name="T23" fmla="*/ 62 h 475"/>
                <a:gd name="T24" fmla="*/ 117 w 176"/>
                <a:gd name="T25" fmla="*/ 30 h 475"/>
                <a:gd name="T26" fmla="*/ 137 w 176"/>
                <a:gd name="T27"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475">
                  <a:moveTo>
                    <a:pt x="137" y="0"/>
                  </a:moveTo>
                  <a:lnTo>
                    <a:pt x="176" y="0"/>
                  </a:lnTo>
                  <a:lnTo>
                    <a:pt x="176" y="475"/>
                  </a:lnTo>
                  <a:lnTo>
                    <a:pt x="117" y="475"/>
                  </a:lnTo>
                  <a:lnTo>
                    <a:pt x="117" y="105"/>
                  </a:lnTo>
                  <a:lnTo>
                    <a:pt x="93" y="124"/>
                  </a:lnTo>
                  <a:lnTo>
                    <a:pt x="62" y="145"/>
                  </a:lnTo>
                  <a:lnTo>
                    <a:pt x="29" y="162"/>
                  </a:lnTo>
                  <a:lnTo>
                    <a:pt x="0" y="174"/>
                  </a:lnTo>
                  <a:lnTo>
                    <a:pt x="0" y="118"/>
                  </a:lnTo>
                  <a:lnTo>
                    <a:pt x="47" y="92"/>
                  </a:lnTo>
                  <a:lnTo>
                    <a:pt x="86" y="62"/>
                  </a:lnTo>
                  <a:lnTo>
                    <a:pt x="117" y="30"/>
                  </a:lnTo>
                  <a:lnTo>
                    <a:pt x="137"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sp>
          <p:nvSpPr>
            <p:cNvPr id="275" name="Freeform 31">
              <a:extLst>
                <a:ext uri="{FF2B5EF4-FFF2-40B4-BE49-F238E27FC236}">
                  <a16:creationId xmlns:a16="http://schemas.microsoft.com/office/drawing/2014/main" id="{504C84E0-F52F-40B5-B6CF-742FC486819D}"/>
                </a:ext>
              </a:extLst>
            </p:cNvPr>
            <p:cNvSpPr>
              <a:spLocks noEditPoints="1"/>
            </p:cNvSpPr>
            <p:nvPr/>
          </p:nvSpPr>
          <p:spPr bwMode="auto">
            <a:xfrm>
              <a:off x="3962" y="3721"/>
              <a:ext cx="154" cy="242"/>
            </a:xfrm>
            <a:custGeom>
              <a:avLst/>
              <a:gdLst>
                <a:gd name="T0" fmla="*/ 129 w 310"/>
                <a:gd name="T1" fmla="*/ 51 h 483"/>
                <a:gd name="T2" fmla="*/ 91 w 310"/>
                <a:gd name="T3" fmla="*/ 81 h 483"/>
                <a:gd name="T4" fmla="*/ 70 w 310"/>
                <a:gd name="T5" fmla="*/ 127 h 483"/>
                <a:gd name="T6" fmla="*/ 61 w 310"/>
                <a:gd name="T7" fmla="*/ 197 h 483"/>
                <a:gd name="T8" fmla="*/ 61 w 310"/>
                <a:gd name="T9" fmla="*/ 285 h 483"/>
                <a:gd name="T10" fmla="*/ 70 w 310"/>
                <a:gd name="T11" fmla="*/ 354 h 483"/>
                <a:gd name="T12" fmla="*/ 88 w 310"/>
                <a:gd name="T13" fmla="*/ 397 h 483"/>
                <a:gd name="T14" fmla="*/ 129 w 310"/>
                <a:gd name="T15" fmla="*/ 430 h 483"/>
                <a:gd name="T16" fmla="*/ 180 w 310"/>
                <a:gd name="T17" fmla="*/ 430 h 483"/>
                <a:gd name="T18" fmla="*/ 222 w 310"/>
                <a:gd name="T19" fmla="*/ 397 h 483"/>
                <a:gd name="T20" fmla="*/ 239 w 310"/>
                <a:gd name="T21" fmla="*/ 354 h 483"/>
                <a:gd name="T22" fmla="*/ 249 w 310"/>
                <a:gd name="T23" fmla="*/ 285 h 483"/>
                <a:gd name="T24" fmla="*/ 249 w 310"/>
                <a:gd name="T25" fmla="*/ 197 h 483"/>
                <a:gd name="T26" fmla="*/ 239 w 310"/>
                <a:gd name="T27" fmla="*/ 129 h 483"/>
                <a:gd name="T28" fmla="*/ 222 w 310"/>
                <a:gd name="T29" fmla="*/ 86 h 483"/>
                <a:gd name="T30" fmla="*/ 180 w 310"/>
                <a:gd name="T31" fmla="*/ 52 h 483"/>
                <a:gd name="T32" fmla="*/ 155 w 310"/>
                <a:gd name="T33" fmla="*/ 0 h 483"/>
                <a:gd name="T34" fmla="*/ 201 w 310"/>
                <a:gd name="T35" fmla="*/ 6 h 483"/>
                <a:gd name="T36" fmla="*/ 239 w 310"/>
                <a:gd name="T37" fmla="*/ 27 h 483"/>
                <a:gd name="T38" fmla="*/ 270 w 310"/>
                <a:gd name="T39" fmla="*/ 59 h 483"/>
                <a:gd name="T40" fmla="*/ 298 w 310"/>
                <a:gd name="T41" fmla="*/ 129 h 483"/>
                <a:gd name="T42" fmla="*/ 308 w 310"/>
                <a:gd name="T43" fmla="*/ 197 h 483"/>
                <a:gd name="T44" fmla="*/ 308 w 310"/>
                <a:gd name="T45" fmla="*/ 293 h 483"/>
                <a:gd name="T46" fmla="*/ 292 w 310"/>
                <a:gd name="T47" fmla="*/ 376 h 483"/>
                <a:gd name="T48" fmla="*/ 262 w 310"/>
                <a:gd name="T49" fmla="*/ 434 h 483"/>
                <a:gd name="T50" fmla="*/ 215 w 310"/>
                <a:gd name="T51" fmla="*/ 470 h 483"/>
                <a:gd name="T52" fmla="*/ 155 w 310"/>
                <a:gd name="T53" fmla="*/ 483 h 483"/>
                <a:gd name="T54" fmla="*/ 94 w 310"/>
                <a:gd name="T55" fmla="*/ 470 h 483"/>
                <a:gd name="T56" fmla="*/ 46 w 310"/>
                <a:gd name="T57" fmla="*/ 434 h 483"/>
                <a:gd name="T58" fmla="*/ 18 w 310"/>
                <a:gd name="T59" fmla="*/ 375 h 483"/>
                <a:gd name="T60" fmla="*/ 2 w 310"/>
                <a:gd name="T61" fmla="*/ 292 h 483"/>
                <a:gd name="T62" fmla="*/ 2 w 310"/>
                <a:gd name="T63" fmla="*/ 189 h 483"/>
                <a:gd name="T64" fmla="*/ 18 w 310"/>
                <a:gd name="T65" fmla="*/ 105 h 483"/>
                <a:gd name="T66" fmla="*/ 48 w 310"/>
                <a:gd name="T67" fmla="*/ 48 h 483"/>
                <a:gd name="T68" fmla="*/ 93 w 310"/>
                <a:gd name="T69" fmla="*/ 12 h 483"/>
                <a:gd name="T70" fmla="*/ 155 w 310"/>
                <a:gd name="T7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0" h="483">
                  <a:moveTo>
                    <a:pt x="153" y="48"/>
                  </a:moveTo>
                  <a:lnTo>
                    <a:pt x="129" y="51"/>
                  </a:lnTo>
                  <a:lnTo>
                    <a:pt x="109" y="62"/>
                  </a:lnTo>
                  <a:lnTo>
                    <a:pt x="91" y="81"/>
                  </a:lnTo>
                  <a:lnTo>
                    <a:pt x="80" y="102"/>
                  </a:lnTo>
                  <a:lnTo>
                    <a:pt x="70" y="127"/>
                  </a:lnTo>
                  <a:lnTo>
                    <a:pt x="65" y="159"/>
                  </a:lnTo>
                  <a:lnTo>
                    <a:pt x="61" y="197"/>
                  </a:lnTo>
                  <a:lnTo>
                    <a:pt x="61" y="242"/>
                  </a:lnTo>
                  <a:lnTo>
                    <a:pt x="61" y="285"/>
                  </a:lnTo>
                  <a:lnTo>
                    <a:pt x="64" y="322"/>
                  </a:lnTo>
                  <a:lnTo>
                    <a:pt x="70" y="354"/>
                  </a:lnTo>
                  <a:lnTo>
                    <a:pt x="77" y="378"/>
                  </a:lnTo>
                  <a:lnTo>
                    <a:pt x="88" y="397"/>
                  </a:lnTo>
                  <a:lnTo>
                    <a:pt x="107" y="418"/>
                  </a:lnTo>
                  <a:lnTo>
                    <a:pt x="129" y="430"/>
                  </a:lnTo>
                  <a:lnTo>
                    <a:pt x="155" y="435"/>
                  </a:lnTo>
                  <a:lnTo>
                    <a:pt x="180" y="430"/>
                  </a:lnTo>
                  <a:lnTo>
                    <a:pt x="203" y="418"/>
                  </a:lnTo>
                  <a:lnTo>
                    <a:pt x="222" y="397"/>
                  </a:lnTo>
                  <a:lnTo>
                    <a:pt x="231" y="378"/>
                  </a:lnTo>
                  <a:lnTo>
                    <a:pt x="239" y="354"/>
                  </a:lnTo>
                  <a:lnTo>
                    <a:pt x="246" y="322"/>
                  </a:lnTo>
                  <a:lnTo>
                    <a:pt x="249" y="285"/>
                  </a:lnTo>
                  <a:lnTo>
                    <a:pt x="249" y="242"/>
                  </a:lnTo>
                  <a:lnTo>
                    <a:pt x="249" y="197"/>
                  </a:lnTo>
                  <a:lnTo>
                    <a:pt x="246" y="161"/>
                  </a:lnTo>
                  <a:lnTo>
                    <a:pt x="239" y="129"/>
                  </a:lnTo>
                  <a:lnTo>
                    <a:pt x="231" y="105"/>
                  </a:lnTo>
                  <a:lnTo>
                    <a:pt x="222" y="86"/>
                  </a:lnTo>
                  <a:lnTo>
                    <a:pt x="203" y="65"/>
                  </a:lnTo>
                  <a:lnTo>
                    <a:pt x="180" y="52"/>
                  </a:lnTo>
                  <a:lnTo>
                    <a:pt x="153" y="48"/>
                  </a:lnTo>
                  <a:close/>
                  <a:moveTo>
                    <a:pt x="155" y="0"/>
                  </a:moveTo>
                  <a:lnTo>
                    <a:pt x="179" y="1"/>
                  </a:lnTo>
                  <a:lnTo>
                    <a:pt x="201" y="6"/>
                  </a:lnTo>
                  <a:lnTo>
                    <a:pt x="222" y="16"/>
                  </a:lnTo>
                  <a:lnTo>
                    <a:pt x="239" y="27"/>
                  </a:lnTo>
                  <a:lnTo>
                    <a:pt x="255" y="41"/>
                  </a:lnTo>
                  <a:lnTo>
                    <a:pt x="270" y="59"/>
                  </a:lnTo>
                  <a:lnTo>
                    <a:pt x="286" y="91"/>
                  </a:lnTo>
                  <a:lnTo>
                    <a:pt x="298" y="129"/>
                  </a:lnTo>
                  <a:lnTo>
                    <a:pt x="305" y="161"/>
                  </a:lnTo>
                  <a:lnTo>
                    <a:pt x="308" y="197"/>
                  </a:lnTo>
                  <a:lnTo>
                    <a:pt x="310" y="242"/>
                  </a:lnTo>
                  <a:lnTo>
                    <a:pt x="308" y="293"/>
                  </a:lnTo>
                  <a:lnTo>
                    <a:pt x="302" y="338"/>
                  </a:lnTo>
                  <a:lnTo>
                    <a:pt x="292" y="376"/>
                  </a:lnTo>
                  <a:lnTo>
                    <a:pt x="279" y="408"/>
                  </a:lnTo>
                  <a:lnTo>
                    <a:pt x="262" y="434"/>
                  </a:lnTo>
                  <a:lnTo>
                    <a:pt x="241" y="456"/>
                  </a:lnTo>
                  <a:lnTo>
                    <a:pt x="215" y="470"/>
                  </a:lnTo>
                  <a:lnTo>
                    <a:pt x="187" y="480"/>
                  </a:lnTo>
                  <a:lnTo>
                    <a:pt x="155" y="483"/>
                  </a:lnTo>
                  <a:lnTo>
                    <a:pt x="123" y="480"/>
                  </a:lnTo>
                  <a:lnTo>
                    <a:pt x="94" y="470"/>
                  </a:lnTo>
                  <a:lnTo>
                    <a:pt x="69" y="456"/>
                  </a:lnTo>
                  <a:lnTo>
                    <a:pt x="46" y="434"/>
                  </a:lnTo>
                  <a:lnTo>
                    <a:pt x="30" y="408"/>
                  </a:lnTo>
                  <a:lnTo>
                    <a:pt x="18" y="375"/>
                  </a:lnTo>
                  <a:lnTo>
                    <a:pt x="8" y="336"/>
                  </a:lnTo>
                  <a:lnTo>
                    <a:pt x="2" y="292"/>
                  </a:lnTo>
                  <a:lnTo>
                    <a:pt x="0" y="242"/>
                  </a:lnTo>
                  <a:lnTo>
                    <a:pt x="2" y="189"/>
                  </a:lnTo>
                  <a:lnTo>
                    <a:pt x="8" y="143"/>
                  </a:lnTo>
                  <a:lnTo>
                    <a:pt x="18" y="105"/>
                  </a:lnTo>
                  <a:lnTo>
                    <a:pt x="30" y="75"/>
                  </a:lnTo>
                  <a:lnTo>
                    <a:pt x="48" y="48"/>
                  </a:lnTo>
                  <a:lnTo>
                    <a:pt x="69" y="27"/>
                  </a:lnTo>
                  <a:lnTo>
                    <a:pt x="93" y="12"/>
                  </a:lnTo>
                  <a:lnTo>
                    <a:pt x="121" y="3"/>
                  </a:lnTo>
                  <a:lnTo>
                    <a:pt x="155" y="0"/>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solidFill>
                  <a:schemeClr val="bg1"/>
                </a:solidFill>
                <a:latin typeface="Arial" panose="020B0604020202020204" pitchFamily="34" charset="0"/>
              </a:endParaRPr>
            </a:p>
          </p:txBody>
        </p:sp>
      </p:grpSp>
      <p:grpSp>
        <p:nvGrpSpPr>
          <p:cNvPr id="276" name="Group 275">
            <a:extLst>
              <a:ext uri="{FF2B5EF4-FFF2-40B4-BE49-F238E27FC236}">
                <a16:creationId xmlns:a16="http://schemas.microsoft.com/office/drawing/2014/main" id="{8E3C5032-335F-42C7-9DB5-1BCE9D220634}"/>
              </a:ext>
            </a:extLst>
          </p:cNvPr>
          <p:cNvGrpSpPr/>
          <p:nvPr/>
        </p:nvGrpSpPr>
        <p:grpSpPr>
          <a:xfrm>
            <a:off x="8281590" y="2169148"/>
            <a:ext cx="139099" cy="137044"/>
            <a:chOff x="4648200" y="2709863"/>
            <a:chExt cx="647700" cy="646113"/>
          </a:xfrm>
          <a:solidFill>
            <a:schemeClr val="tx2"/>
          </a:solidFill>
        </p:grpSpPr>
        <p:sp>
          <p:nvSpPr>
            <p:cNvPr id="277" name="Freeform 143">
              <a:extLst>
                <a:ext uri="{FF2B5EF4-FFF2-40B4-BE49-F238E27FC236}">
                  <a16:creationId xmlns:a16="http://schemas.microsoft.com/office/drawing/2014/main" id="{5A209B77-8254-4B22-915E-8DBC99D4B481}"/>
                </a:ext>
              </a:extLst>
            </p:cNvPr>
            <p:cNvSpPr>
              <a:spLocks/>
            </p:cNvSpPr>
            <p:nvPr/>
          </p:nvSpPr>
          <p:spPr bwMode="auto">
            <a:xfrm>
              <a:off x="4648200" y="3182938"/>
              <a:ext cx="461963" cy="69850"/>
            </a:xfrm>
            <a:custGeom>
              <a:avLst/>
              <a:gdLst>
                <a:gd name="T0" fmla="*/ 4632 w 4876"/>
                <a:gd name="T1" fmla="*/ 0 h 731"/>
                <a:gd name="T2" fmla="*/ 244 w 4876"/>
                <a:gd name="T3" fmla="*/ 0 h 731"/>
                <a:gd name="T4" fmla="*/ 0 w 4876"/>
                <a:gd name="T5" fmla="*/ 244 h 731"/>
                <a:gd name="T6" fmla="*/ 0 w 4876"/>
                <a:gd name="T7" fmla="*/ 487 h 731"/>
                <a:gd name="T8" fmla="*/ 244 w 4876"/>
                <a:gd name="T9" fmla="*/ 731 h 731"/>
                <a:gd name="T10" fmla="*/ 4632 w 4876"/>
                <a:gd name="T11" fmla="*/ 731 h 731"/>
                <a:gd name="T12" fmla="*/ 4876 w 4876"/>
                <a:gd name="T13" fmla="*/ 487 h 731"/>
                <a:gd name="T14" fmla="*/ 4876 w 4876"/>
                <a:gd name="T15" fmla="*/ 244 h 731"/>
                <a:gd name="T16" fmla="*/ 4632 w 4876"/>
                <a:gd name="T17"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6" h="731">
                  <a:moveTo>
                    <a:pt x="4632" y="0"/>
                  </a:moveTo>
                  <a:lnTo>
                    <a:pt x="244" y="0"/>
                  </a:lnTo>
                  <a:cubicBezTo>
                    <a:pt x="109" y="0"/>
                    <a:pt x="0" y="109"/>
                    <a:pt x="0" y="244"/>
                  </a:cubicBezTo>
                  <a:lnTo>
                    <a:pt x="0" y="487"/>
                  </a:lnTo>
                  <a:cubicBezTo>
                    <a:pt x="0" y="622"/>
                    <a:pt x="109" y="731"/>
                    <a:pt x="244" y="731"/>
                  </a:cubicBezTo>
                  <a:lnTo>
                    <a:pt x="4632" y="731"/>
                  </a:lnTo>
                  <a:cubicBezTo>
                    <a:pt x="4767" y="731"/>
                    <a:pt x="4876" y="622"/>
                    <a:pt x="4876" y="487"/>
                  </a:cubicBezTo>
                  <a:lnTo>
                    <a:pt x="4876" y="244"/>
                  </a:lnTo>
                  <a:cubicBezTo>
                    <a:pt x="4876" y="109"/>
                    <a:pt x="4767" y="0"/>
                    <a:pt x="4632" y="0"/>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endParaRPr lang="en-US" sz="1247">
                <a:latin typeface="Arial" panose="020B0604020202020204" pitchFamily="34" charset="0"/>
              </a:endParaRPr>
            </a:p>
          </p:txBody>
        </p:sp>
        <p:sp>
          <p:nvSpPr>
            <p:cNvPr id="278" name="Freeform 144">
              <a:extLst>
                <a:ext uri="{FF2B5EF4-FFF2-40B4-BE49-F238E27FC236}">
                  <a16:creationId xmlns:a16="http://schemas.microsoft.com/office/drawing/2014/main" id="{E3DAECDF-33A7-4BB6-9CB7-CCDE41E4AEDB}"/>
                </a:ext>
              </a:extLst>
            </p:cNvPr>
            <p:cNvSpPr>
              <a:spLocks/>
            </p:cNvSpPr>
            <p:nvPr/>
          </p:nvSpPr>
          <p:spPr bwMode="auto">
            <a:xfrm>
              <a:off x="4648200" y="3275013"/>
              <a:ext cx="461963" cy="80963"/>
            </a:xfrm>
            <a:custGeom>
              <a:avLst/>
              <a:gdLst>
                <a:gd name="T0" fmla="*/ 4731 w 4881"/>
                <a:gd name="T1" fmla="*/ 0 h 853"/>
                <a:gd name="T2" fmla="*/ 150 w 4881"/>
                <a:gd name="T3" fmla="*/ 0 h 853"/>
                <a:gd name="T4" fmla="*/ 2 w 4881"/>
                <a:gd name="T5" fmla="*/ 152 h 853"/>
                <a:gd name="T6" fmla="*/ 2 w 4881"/>
                <a:gd name="T7" fmla="*/ 427 h 853"/>
                <a:gd name="T8" fmla="*/ 419 w 4881"/>
                <a:gd name="T9" fmla="*/ 853 h 853"/>
                <a:gd name="T10" fmla="*/ 4461 w 4881"/>
                <a:gd name="T11" fmla="*/ 853 h 853"/>
                <a:gd name="T12" fmla="*/ 4878 w 4881"/>
                <a:gd name="T13" fmla="*/ 427 h 853"/>
                <a:gd name="T14" fmla="*/ 4878 w 4881"/>
                <a:gd name="T15" fmla="*/ 152 h 853"/>
                <a:gd name="T16" fmla="*/ 4731 w 4881"/>
                <a:gd name="T17" fmla="*/ 0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1" h="853">
                  <a:moveTo>
                    <a:pt x="4731" y="0"/>
                  </a:moveTo>
                  <a:lnTo>
                    <a:pt x="150" y="0"/>
                  </a:lnTo>
                  <a:cubicBezTo>
                    <a:pt x="67" y="1"/>
                    <a:pt x="1" y="70"/>
                    <a:pt x="2" y="152"/>
                  </a:cubicBezTo>
                  <a:lnTo>
                    <a:pt x="2" y="427"/>
                  </a:lnTo>
                  <a:cubicBezTo>
                    <a:pt x="0" y="659"/>
                    <a:pt x="186" y="850"/>
                    <a:pt x="419" y="853"/>
                  </a:cubicBezTo>
                  <a:lnTo>
                    <a:pt x="4461" y="853"/>
                  </a:lnTo>
                  <a:cubicBezTo>
                    <a:pt x="4694" y="850"/>
                    <a:pt x="4881" y="659"/>
                    <a:pt x="4878" y="427"/>
                  </a:cubicBezTo>
                  <a:lnTo>
                    <a:pt x="4878" y="152"/>
                  </a:lnTo>
                  <a:cubicBezTo>
                    <a:pt x="4879" y="70"/>
                    <a:pt x="4813" y="1"/>
                    <a:pt x="4731" y="0"/>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endParaRPr lang="en-US" sz="1247">
                <a:latin typeface="Arial" panose="020B0604020202020204" pitchFamily="34" charset="0"/>
              </a:endParaRPr>
            </a:p>
          </p:txBody>
        </p:sp>
        <p:sp>
          <p:nvSpPr>
            <p:cNvPr id="279" name="Rectangle 145">
              <a:extLst>
                <a:ext uri="{FF2B5EF4-FFF2-40B4-BE49-F238E27FC236}">
                  <a16:creationId xmlns:a16="http://schemas.microsoft.com/office/drawing/2014/main" id="{B6689CB6-7846-408D-9D1E-230285C6385D}"/>
                </a:ext>
              </a:extLst>
            </p:cNvPr>
            <p:cNvSpPr>
              <a:spLocks noChangeArrowheads="1"/>
            </p:cNvSpPr>
            <p:nvPr/>
          </p:nvSpPr>
          <p:spPr bwMode="auto">
            <a:xfrm>
              <a:off x="5041900" y="2709863"/>
              <a:ext cx="22225" cy="58738"/>
            </a:xfrm>
            <a:prstGeom prst="rect">
              <a:avLst/>
            </a:prstGeom>
            <a:grpFill/>
            <a:ln w="9525">
              <a:noFill/>
              <a:miter lim="800000"/>
              <a:headEnd/>
              <a:tailEnd/>
            </a:ln>
          </p:spPr>
          <p:txBody>
            <a:bodyPr vert="horz" wrap="square" lIns="63305" tIns="31652" rIns="63305" bIns="31652" numCol="1" anchor="t" anchorCtr="0" compatLnSpc="1">
              <a:prstTxWarp prst="textNoShape">
                <a:avLst/>
              </a:prstTxWarp>
            </a:bodyPr>
            <a:lstStyle/>
            <a:p>
              <a:endParaRPr lang="en-US" sz="1247">
                <a:latin typeface="Arial" panose="020B0604020202020204" pitchFamily="34" charset="0"/>
              </a:endParaRPr>
            </a:p>
          </p:txBody>
        </p:sp>
        <p:sp>
          <p:nvSpPr>
            <p:cNvPr id="280" name="Freeform 146">
              <a:extLst>
                <a:ext uri="{FF2B5EF4-FFF2-40B4-BE49-F238E27FC236}">
                  <a16:creationId xmlns:a16="http://schemas.microsoft.com/office/drawing/2014/main" id="{6E9A4BDE-4B12-4B81-B790-AF365E8E6672}"/>
                </a:ext>
              </a:extLst>
            </p:cNvPr>
            <p:cNvSpPr>
              <a:spLocks noEditPoints="1"/>
            </p:cNvSpPr>
            <p:nvPr/>
          </p:nvSpPr>
          <p:spPr bwMode="auto">
            <a:xfrm>
              <a:off x="4648200" y="2987676"/>
              <a:ext cx="461963" cy="173038"/>
            </a:xfrm>
            <a:custGeom>
              <a:avLst/>
              <a:gdLst>
                <a:gd name="T0" fmla="*/ 3 w 4883"/>
                <a:gd name="T1" fmla="*/ 1398 h 1829"/>
                <a:gd name="T2" fmla="*/ 4462 w 4883"/>
                <a:gd name="T3" fmla="*/ 1829 h 1829"/>
                <a:gd name="T4" fmla="*/ 2441 w 4883"/>
                <a:gd name="T5" fmla="*/ 0 h 1829"/>
                <a:gd name="T6" fmla="*/ 978 w 4883"/>
                <a:gd name="T7" fmla="*/ 976 h 1829"/>
                <a:gd name="T8" fmla="*/ 770 w 4883"/>
                <a:gd name="T9" fmla="*/ 818 h 1829"/>
                <a:gd name="T10" fmla="*/ 943 w 4883"/>
                <a:gd name="T11" fmla="*/ 646 h 1829"/>
                <a:gd name="T12" fmla="*/ 1100 w 4883"/>
                <a:gd name="T13" fmla="*/ 854 h 1829"/>
                <a:gd name="T14" fmla="*/ 1552 w 4883"/>
                <a:gd name="T15" fmla="*/ 1184 h 1829"/>
                <a:gd name="T16" fmla="*/ 1259 w 4883"/>
                <a:gd name="T17" fmla="*/ 1305 h 1829"/>
                <a:gd name="T18" fmla="*/ 1380 w 4883"/>
                <a:gd name="T19" fmla="*/ 1011 h 1829"/>
                <a:gd name="T20" fmla="*/ 1552 w 4883"/>
                <a:gd name="T21" fmla="*/ 1184 h 1829"/>
                <a:gd name="T22" fmla="*/ 1588 w 4883"/>
                <a:gd name="T23" fmla="*/ 732 h 1829"/>
                <a:gd name="T24" fmla="*/ 1380 w 4883"/>
                <a:gd name="T25" fmla="*/ 574 h 1829"/>
                <a:gd name="T26" fmla="*/ 1552 w 4883"/>
                <a:gd name="T27" fmla="*/ 402 h 1829"/>
                <a:gd name="T28" fmla="*/ 1710 w 4883"/>
                <a:gd name="T29" fmla="*/ 610 h 1829"/>
                <a:gd name="T30" fmla="*/ 2284 w 4883"/>
                <a:gd name="T31" fmla="*/ 1184 h 1829"/>
                <a:gd name="T32" fmla="*/ 1990 w 4883"/>
                <a:gd name="T33" fmla="*/ 1305 h 1829"/>
                <a:gd name="T34" fmla="*/ 2111 w 4883"/>
                <a:gd name="T35" fmla="*/ 1011 h 1829"/>
                <a:gd name="T36" fmla="*/ 2284 w 4883"/>
                <a:gd name="T37" fmla="*/ 1184 h 1829"/>
                <a:gd name="T38" fmla="*/ 2197 w 4883"/>
                <a:gd name="T39" fmla="*/ 610 h 1829"/>
                <a:gd name="T40" fmla="*/ 1989 w 4883"/>
                <a:gd name="T41" fmla="*/ 452 h 1829"/>
                <a:gd name="T42" fmla="*/ 2162 w 4883"/>
                <a:gd name="T43" fmla="*/ 280 h 1829"/>
                <a:gd name="T44" fmla="*/ 2319 w 4883"/>
                <a:gd name="T45" fmla="*/ 488 h 1829"/>
                <a:gd name="T46" fmla="*/ 3015 w 4883"/>
                <a:gd name="T47" fmla="*/ 1184 h 1829"/>
                <a:gd name="T48" fmla="*/ 2721 w 4883"/>
                <a:gd name="T49" fmla="*/ 1305 h 1829"/>
                <a:gd name="T50" fmla="*/ 2843 w 4883"/>
                <a:gd name="T51" fmla="*/ 1011 h 1829"/>
                <a:gd name="T52" fmla="*/ 3015 w 4883"/>
                <a:gd name="T53" fmla="*/ 1184 h 1829"/>
                <a:gd name="T54" fmla="*/ 2929 w 4883"/>
                <a:gd name="T55" fmla="*/ 610 h 1829"/>
                <a:gd name="T56" fmla="*/ 2721 w 4883"/>
                <a:gd name="T57" fmla="*/ 452 h 1829"/>
                <a:gd name="T58" fmla="*/ 2893 w 4883"/>
                <a:gd name="T59" fmla="*/ 280 h 1829"/>
                <a:gd name="T60" fmla="*/ 3051 w 4883"/>
                <a:gd name="T61" fmla="*/ 488 h 1829"/>
                <a:gd name="T62" fmla="*/ 3452 w 4883"/>
                <a:gd name="T63" fmla="*/ 696 h 1829"/>
                <a:gd name="T64" fmla="*/ 3331 w 4883"/>
                <a:gd name="T65" fmla="*/ 402 h 1829"/>
                <a:gd name="T66" fmla="*/ 3624 w 4883"/>
                <a:gd name="T67" fmla="*/ 524 h 1829"/>
                <a:gd name="T68" fmla="*/ 3570 w 4883"/>
                <a:gd name="T69" fmla="*/ 729 h 1829"/>
                <a:gd name="T70" fmla="*/ 3868 w 4883"/>
                <a:gd name="T71" fmla="*/ 1184 h 1829"/>
                <a:gd name="T72" fmla="*/ 3575 w 4883"/>
                <a:gd name="T73" fmla="*/ 1305 h 1829"/>
                <a:gd name="T74" fmla="*/ 3696 w 4883"/>
                <a:gd name="T75" fmla="*/ 1011 h 1829"/>
                <a:gd name="T76" fmla="*/ 3868 w 4883"/>
                <a:gd name="T77" fmla="*/ 1184 h 1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83" h="1829">
                  <a:moveTo>
                    <a:pt x="2441" y="0"/>
                  </a:moveTo>
                  <a:cubicBezTo>
                    <a:pt x="1097" y="0"/>
                    <a:pt x="3" y="627"/>
                    <a:pt x="3" y="1398"/>
                  </a:cubicBezTo>
                  <a:cubicBezTo>
                    <a:pt x="0" y="1632"/>
                    <a:pt x="186" y="1825"/>
                    <a:pt x="420" y="1829"/>
                  </a:cubicBezTo>
                  <a:lnTo>
                    <a:pt x="4462" y="1829"/>
                  </a:lnTo>
                  <a:cubicBezTo>
                    <a:pt x="4696" y="1825"/>
                    <a:pt x="4883" y="1632"/>
                    <a:pt x="4879" y="1398"/>
                  </a:cubicBezTo>
                  <a:cubicBezTo>
                    <a:pt x="4879" y="627"/>
                    <a:pt x="3785" y="0"/>
                    <a:pt x="2441" y="0"/>
                  </a:cubicBezTo>
                  <a:close/>
                  <a:moveTo>
                    <a:pt x="1064" y="940"/>
                  </a:moveTo>
                  <a:cubicBezTo>
                    <a:pt x="1042" y="963"/>
                    <a:pt x="1011" y="976"/>
                    <a:pt x="978" y="976"/>
                  </a:cubicBezTo>
                  <a:cubicBezTo>
                    <a:pt x="946" y="976"/>
                    <a:pt x="915" y="963"/>
                    <a:pt x="892" y="940"/>
                  </a:cubicBezTo>
                  <a:lnTo>
                    <a:pt x="770" y="818"/>
                  </a:lnTo>
                  <a:cubicBezTo>
                    <a:pt x="723" y="770"/>
                    <a:pt x="723" y="694"/>
                    <a:pt x="771" y="646"/>
                  </a:cubicBezTo>
                  <a:cubicBezTo>
                    <a:pt x="818" y="599"/>
                    <a:pt x="895" y="599"/>
                    <a:pt x="943" y="646"/>
                  </a:cubicBezTo>
                  <a:lnTo>
                    <a:pt x="1064" y="768"/>
                  </a:lnTo>
                  <a:cubicBezTo>
                    <a:pt x="1087" y="790"/>
                    <a:pt x="1100" y="821"/>
                    <a:pt x="1100" y="854"/>
                  </a:cubicBezTo>
                  <a:cubicBezTo>
                    <a:pt x="1100" y="886"/>
                    <a:pt x="1087" y="917"/>
                    <a:pt x="1064" y="940"/>
                  </a:cubicBezTo>
                  <a:close/>
                  <a:moveTo>
                    <a:pt x="1552" y="1184"/>
                  </a:moveTo>
                  <a:lnTo>
                    <a:pt x="1430" y="1306"/>
                  </a:lnTo>
                  <a:cubicBezTo>
                    <a:pt x="1382" y="1352"/>
                    <a:pt x="1306" y="1352"/>
                    <a:pt x="1259" y="1305"/>
                  </a:cubicBezTo>
                  <a:cubicBezTo>
                    <a:pt x="1211" y="1257"/>
                    <a:pt x="1211" y="1181"/>
                    <a:pt x="1258" y="1133"/>
                  </a:cubicBezTo>
                  <a:lnTo>
                    <a:pt x="1380" y="1011"/>
                  </a:lnTo>
                  <a:cubicBezTo>
                    <a:pt x="1427" y="964"/>
                    <a:pt x="1504" y="965"/>
                    <a:pt x="1551" y="1012"/>
                  </a:cubicBezTo>
                  <a:cubicBezTo>
                    <a:pt x="1599" y="1059"/>
                    <a:pt x="1599" y="1136"/>
                    <a:pt x="1552" y="1184"/>
                  </a:cubicBezTo>
                  <a:close/>
                  <a:moveTo>
                    <a:pt x="1674" y="696"/>
                  </a:moveTo>
                  <a:cubicBezTo>
                    <a:pt x="1651" y="719"/>
                    <a:pt x="1620" y="732"/>
                    <a:pt x="1588" y="732"/>
                  </a:cubicBezTo>
                  <a:cubicBezTo>
                    <a:pt x="1555" y="732"/>
                    <a:pt x="1524" y="719"/>
                    <a:pt x="1502" y="696"/>
                  </a:cubicBezTo>
                  <a:lnTo>
                    <a:pt x="1380" y="574"/>
                  </a:lnTo>
                  <a:cubicBezTo>
                    <a:pt x="1333" y="526"/>
                    <a:pt x="1333" y="450"/>
                    <a:pt x="1380" y="402"/>
                  </a:cubicBezTo>
                  <a:cubicBezTo>
                    <a:pt x="1428" y="355"/>
                    <a:pt x="1504" y="355"/>
                    <a:pt x="1552" y="402"/>
                  </a:cubicBezTo>
                  <a:lnTo>
                    <a:pt x="1674" y="524"/>
                  </a:lnTo>
                  <a:cubicBezTo>
                    <a:pt x="1697" y="547"/>
                    <a:pt x="1710" y="578"/>
                    <a:pt x="1710" y="610"/>
                  </a:cubicBezTo>
                  <a:cubicBezTo>
                    <a:pt x="1710" y="642"/>
                    <a:pt x="1697" y="673"/>
                    <a:pt x="1674" y="696"/>
                  </a:cubicBezTo>
                  <a:close/>
                  <a:moveTo>
                    <a:pt x="2284" y="1184"/>
                  </a:moveTo>
                  <a:lnTo>
                    <a:pt x="2162" y="1306"/>
                  </a:lnTo>
                  <a:cubicBezTo>
                    <a:pt x="2114" y="1352"/>
                    <a:pt x="2037" y="1352"/>
                    <a:pt x="1990" y="1305"/>
                  </a:cubicBezTo>
                  <a:cubicBezTo>
                    <a:pt x="1943" y="1257"/>
                    <a:pt x="1942" y="1181"/>
                    <a:pt x="1989" y="1133"/>
                  </a:cubicBezTo>
                  <a:lnTo>
                    <a:pt x="2111" y="1011"/>
                  </a:lnTo>
                  <a:cubicBezTo>
                    <a:pt x="2159" y="964"/>
                    <a:pt x="2235" y="965"/>
                    <a:pt x="2283" y="1012"/>
                  </a:cubicBezTo>
                  <a:cubicBezTo>
                    <a:pt x="2330" y="1059"/>
                    <a:pt x="2330" y="1136"/>
                    <a:pt x="2284" y="1184"/>
                  </a:cubicBezTo>
                  <a:close/>
                  <a:moveTo>
                    <a:pt x="2284" y="574"/>
                  </a:moveTo>
                  <a:cubicBezTo>
                    <a:pt x="2261" y="597"/>
                    <a:pt x="2230" y="610"/>
                    <a:pt x="2197" y="610"/>
                  </a:cubicBezTo>
                  <a:cubicBezTo>
                    <a:pt x="2165" y="610"/>
                    <a:pt x="2134" y="597"/>
                    <a:pt x="2111" y="574"/>
                  </a:cubicBezTo>
                  <a:lnTo>
                    <a:pt x="1989" y="452"/>
                  </a:lnTo>
                  <a:cubicBezTo>
                    <a:pt x="1942" y="405"/>
                    <a:pt x="1942" y="328"/>
                    <a:pt x="1990" y="280"/>
                  </a:cubicBezTo>
                  <a:cubicBezTo>
                    <a:pt x="2037" y="233"/>
                    <a:pt x="2114" y="233"/>
                    <a:pt x="2162" y="280"/>
                  </a:cubicBezTo>
                  <a:lnTo>
                    <a:pt x="2284" y="402"/>
                  </a:lnTo>
                  <a:cubicBezTo>
                    <a:pt x="2306" y="425"/>
                    <a:pt x="2319" y="456"/>
                    <a:pt x="2319" y="488"/>
                  </a:cubicBezTo>
                  <a:cubicBezTo>
                    <a:pt x="2319" y="520"/>
                    <a:pt x="2306" y="551"/>
                    <a:pt x="2284" y="574"/>
                  </a:cubicBezTo>
                  <a:close/>
                  <a:moveTo>
                    <a:pt x="3015" y="1184"/>
                  </a:moveTo>
                  <a:lnTo>
                    <a:pt x="2893" y="1306"/>
                  </a:lnTo>
                  <a:cubicBezTo>
                    <a:pt x="2845" y="1352"/>
                    <a:pt x="2769" y="1352"/>
                    <a:pt x="2721" y="1305"/>
                  </a:cubicBezTo>
                  <a:cubicBezTo>
                    <a:pt x="2674" y="1257"/>
                    <a:pt x="2674" y="1181"/>
                    <a:pt x="2721" y="1133"/>
                  </a:cubicBezTo>
                  <a:lnTo>
                    <a:pt x="2843" y="1011"/>
                  </a:lnTo>
                  <a:cubicBezTo>
                    <a:pt x="2890" y="964"/>
                    <a:pt x="2967" y="965"/>
                    <a:pt x="3014" y="1012"/>
                  </a:cubicBezTo>
                  <a:cubicBezTo>
                    <a:pt x="3061" y="1059"/>
                    <a:pt x="3062" y="1136"/>
                    <a:pt x="3015" y="1184"/>
                  </a:cubicBezTo>
                  <a:close/>
                  <a:moveTo>
                    <a:pt x="3015" y="574"/>
                  </a:moveTo>
                  <a:cubicBezTo>
                    <a:pt x="2992" y="597"/>
                    <a:pt x="2961" y="610"/>
                    <a:pt x="2929" y="610"/>
                  </a:cubicBezTo>
                  <a:cubicBezTo>
                    <a:pt x="2896" y="610"/>
                    <a:pt x="2865" y="597"/>
                    <a:pt x="2843" y="574"/>
                  </a:cubicBezTo>
                  <a:lnTo>
                    <a:pt x="2721" y="452"/>
                  </a:lnTo>
                  <a:cubicBezTo>
                    <a:pt x="2674" y="405"/>
                    <a:pt x="2674" y="328"/>
                    <a:pt x="2721" y="280"/>
                  </a:cubicBezTo>
                  <a:cubicBezTo>
                    <a:pt x="2769" y="233"/>
                    <a:pt x="2845" y="233"/>
                    <a:pt x="2893" y="280"/>
                  </a:cubicBezTo>
                  <a:lnTo>
                    <a:pt x="3015" y="402"/>
                  </a:lnTo>
                  <a:cubicBezTo>
                    <a:pt x="3038" y="425"/>
                    <a:pt x="3051" y="456"/>
                    <a:pt x="3051" y="488"/>
                  </a:cubicBezTo>
                  <a:cubicBezTo>
                    <a:pt x="3051" y="520"/>
                    <a:pt x="3038" y="551"/>
                    <a:pt x="3015" y="574"/>
                  </a:cubicBezTo>
                  <a:close/>
                  <a:moveTo>
                    <a:pt x="3452" y="696"/>
                  </a:moveTo>
                  <a:lnTo>
                    <a:pt x="3330" y="574"/>
                  </a:lnTo>
                  <a:cubicBezTo>
                    <a:pt x="3283" y="526"/>
                    <a:pt x="3283" y="450"/>
                    <a:pt x="3331" y="402"/>
                  </a:cubicBezTo>
                  <a:cubicBezTo>
                    <a:pt x="3378" y="355"/>
                    <a:pt x="3455" y="355"/>
                    <a:pt x="3503" y="402"/>
                  </a:cubicBezTo>
                  <a:lnTo>
                    <a:pt x="3624" y="524"/>
                  </a:lnTo>
                  <a:cubicBezTo>
                    <a:pt x="3656" y="554"/>
                    <a:pt x="3668" y="599"/>
                    <a:pt x="3657" y="642"/>
                  </a:cubicBezTo>
                  <a:cubicBezTo>
                    <a:pt x="3646" y="684"/>
                    <a:pt x="3613" y="717"/>
                    <a:pt x="3570" y="729"/>
                  </a:cubicBezTo>
                  <a:cubicBezTo>
                    <a:pt x="3528" y="740"/>
                    <a:pt x="3483" y="727"/>
                    <a:pt x="3452" y="696"/>
                  </a:cubicBezTo>
                  <a:close/>
                  <a:moveTo>
                    <a:pt x="3868" y="1184"/>
                  </a:moveTo>
                  <a:lnTo>
                    <a:pt x="3746" y="1306"/>
                  </a:lnTo>
                  <a:cubicBezTo>
                    <a:pt x="3699" y="1352"/>
                    <a:pt x="3622" y="1352"/>
                    <a:pt x="3575" y="1305"/>
                  </a:cubicBezTo>
                  <a:cubicBezTo>
                    <a:pt x="3527" y="1257"/>
                    <a:pt x="3527" y="1181"/>
                    <a:pt x="3574" y="1133"/>
                  </a:cubicBezTo>
                  <a:lnTo>
                    <a:pt x="3696" y="1011"/>
                  </a:lnTo>
                  <a:cubicBezTo>
                    <a:pt x="3744" y="964"/>
                    <a:pt x="3820" y="965"/>
                    <a:pt x="3868" y="1012"/>
                  </a:cubicBezTo>
                  <a:cubicBezTo>
                    <a:pt x="3915" y="1059"/>
                    <a:pt x="3915" y="1136"/>
                    <a:pt x="3868" y="1184"/>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endParaRPr lang="en-US" sz="1247">
                <a:latin typeface="Arial" panose="020B0604020202020204" pitchFamily="34" charset="0"/>
              </a:endParaRPr>
            </a:p>
          </p:txBody>
        </p:sp>
        <p:sp>
          <p:nvSpPr>
            <p:cNvPr id="281" name="Freeform 147">
              <a:extLst>
                <a:ext uri="{FF2B5EF4-FFF2-40B4-BE49-F238E27FC236}">
                  <a16:creationId xmlns:a16="http://schemas.microsoft.com/office/drawing/2014/main" id="{17886026-B92B-49B0-85B9-275593DD73BF}"/>
                </a:ext>
              </a:extLst>
            </p:cNvPr>
            <p:cNvSpPr>
              <a:spLocks/>
            </p:cNvSpPr>
            <p:nvPr/>
          </p:nvSpPr>
          <p:spPr bwMode="auto">
            <a:xfrm>
              <a:off x="5060950" y="2849563"/>
              <a:ext cx="139700" cy="506413"/>
            </a:xfrm>
            <a:custGeom>
              <a:avLst/>
              <a:gdLst>
                <a:gd name="T0" fmla="*/ 1470 w 1485"/>
                <a:gd name="T1" fmla="*/ 0 h 5365"/>
                <a:gd name="T2" fmla="*/ 912 w 1485"/>
                <a:gd name="T3" fmla="*/ 0 h 5365"/>
                <a:gd name="T4" fmla="*/ 0 w 1485"/>
                <a:gd name="T5" fmla="*/ 1709 h 5365"/>
                <a:gd name="T6" fmla="*/ 773 w 1485"/>
                <a:gd name="T7" fmla="*/ 2861 h 5365"/>
                <a:gd name="T8" fmla="*/ 546 w 1485"/>
                <a:gd name="T9" fmla="*/ 3369 h 5365"/>
                <a:gd name="T10" fmla="*/ 773 w 1485"/>
                <a:gd name="T11" fmla="*/ 3780 h 5365"/>
                <a:gd name="T12" fmla="*/ 773 w 1485"/>
                <a:gd name="T13" fmla="*/ 4023 h 5365"/>
                <a:gd name="T14" fmla="*/ 634 w 1485"/>
                <a:gd name="T15" fmla="*/ 4363 h 5365"/>
                <a:gd name="T16" fmla="*/ 773 w 1485"/>
                <a:gd name="T17" fmla="*/ 4663 h 5365"/>
                <a:gd name="T18" fmla="*/ 773 w 1485"/>
                <a:gd name="T19" fmla="*/ 4938 h 5365"/>
                <a:gd name="T20" fmla="*/ 622 w 1485"/>
                <a:gd name="T21" fmla="*/ 5364 h 5365"/>
                <a:gd name="T22" fmla="*/ 1173 w 1485"/>
                <a:gd name="T23" fmla="*/ 5364 h 5365"/>
                <a:gd name="T24" fmla="*/ 1294 w 1485"/>
                <a:gd name="T25" fmla="*/ 5261 h 5365"/>
                <a:gd name="T26" fmla="*/ 1485 w 1485"/>
                <a:gd name="T27" fmla="*/ 4007 h 5365"/>
                <a:gd name="T28" fmla="*/ 1470 w 1485"/>
                <a:gd name="T29" fmla="*/ 0 h 5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5" h="5365">
                  <a:moveTo>
                    <a:pt x="1470" y="0"/>
                  </a:moveTo>
                  <a:lnTo>
                    <a:pt x="912" y="0"/>
                  </a:lnTo>
                  <a:cubicBezTo>
                    <a:pt x="934" y="309"/>
                    <a:pt x="874" y="1035"/>
                    <a:pt x="0" y="1709"/>
                  </a:cubicBezTo>
                  <a:cubicBezTo>
                    <a:pt x="478" y="2006"/>
                    <a:pt x="773" y="2413"/>
                    <a:pt x="773" y="2861"/>
                  </a:cubicBezTo>
                  <a:cubicBezTo>
                    <a:pt x="773" y="3055"/>
                    <a:pt x="691" y="3240"/>
                    <a:pt x="546" y="3369"/>
                  </a:cubicBezTo>
                  <a:cubicBezTo>
                    <a:pt x="687" y="3458"/>
                    <a:pt x="773" y="3613"/>
                    <a:pt x="773" y="3780"/>
                  </a:cubicBezTo>
                  <a:lnTo>
                    <a:pt x="773" y="4023"/>
                  </a:lnTo>
                  <a:cubicBezTo>
                    <a:pt x="773" y="4150"/>
                    <a:pt x="723" y="4272"/>
                    <a:pt x="634" y="4363"/>
                  </a:cubicBezTo>
                  <a:cubicBezTo>
                    <a:pt x="722" y="4438"/>
                    <a:pt x="773" y="4548"/>
                    <a:pt x="773" y="4663"/>
                  </a:cubicBezTo>
                  <a:lnTo>
                    <a:pt x="773" y="4938"/>
                  </a:lnTo>
                  <a:cubicBezTo>
                    <a:pt x="773" y="5093"/>
                    <a:pt x="720" y="5244"/>
                    <a:pt x="622" y="5364"/>
                  </a:cubicBezTo>
                  <a:lnTo>
                    <a:pt x="1173" y="5364"/>
                  </a:lnTo>
                  <a:cubicBezTo>
                    <a:pt x="1233" y="5365"/>
                    <a:pt x="1285" y="5320"/>
                    <a:pt x="1294" y="5261"/>
                  </a:cubicBezTo>
                  <a:lnTo>
                    <a:pt x="1485" y="4007"/>
                  </a:lnTo>
                  <a:cubicBezTo>
                    <a:pt x="884" y="2699"/>
                    <a:pt x="1327" y="590"/>
                    <a:pt x="1470" y="0"/>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endParaRPr lang="en-US" sz="1247">
                <a:latin typeface="Arial" panose="020B0604020202020204" pitchFamily="34" charset="0"/>
              </a:endParaRPr>
            </a:p>
          </p:txBody>
        </p:sp>
        <p:sp>
          <p:nvSpPr>
            <p:cNvPr id="282" name="Freeform 148">
              <a:extLst>
                <a:ext uri="{FF2B5EF4-FFF2-40B4-BE49-F238E27FC236}">
                  <a16:creationId xmlns:a16="http://schemas.microsoft.com/office/drawing/2014/main" id="{71B68FCF-B503-4101-9E44-CF3E8CC76CC6}"/>
                </a:ext>
              </a:extLst>
            </p:cNvPr>
            <p:cNvSpPr>
              <a:spLocks/>
            </p:cNvSpPr>
            <p:nvPr/>
          </p:nvSpPr>
          <p:spPr bwMode="auto">
            <a:xfrm>
              <a:off x="4846638" y="2849563"/>
              <a:ext cx="279400" cy="149225"/>
            </a:xfrm>
            <a:custGeom>
              <a:avLst/>
              <a:gdLst>
                <a:gd name="T0" fmla="*/ 2020 w 2942"/>
                <a:gd name="T1" fmla="*/ 1580 h 1580"/>
                <a:gd name="T2" fmla="*/ 2923 w 2942"/>
                <a:gd name="T3" fmla="*/ 0 h 1580"/>
                <a:gd name="T4" fmla="*/ 0 w 2942"/>
                <a:gd name="T5" fmla="*/ 0 h 1580"/>
                <a:gd name="T6" fmla="*/ 187 w 2942"/>
                <a:gd name="T7" fmla="*/ 1223 h 1580"/>
                <a:gd name="T8" fmla="*/ 346 w 2942"/>
                <a:gd name="T9" fmla="*/ 1220 h 1580"/>
                <a:gd name="T10" fmla="*/ 2020 w 2942"/>
                <a:gd name="T11" fmla="*/ 1580 h 1580"/>
              </a:gdLst>
              <a:ahLst/>
              <a:cxnLst>
                <a:cxn ang="0">
                  <a:pos x="T0" y="T1"/>
                </a:cxn>
                <a:cxn ang="0">
                  <a:pos x="T2" y="T3"/>
                </a:cxn>
                <a:cxn ang="0">
                  <a:pos x="T4" y="T5"/>
                </a:cxn>
                <a:cxn ang="0">
                  <a:pos x="T6" y="T7"/>
                </a:cxn>
                <a:cxn ang="0">
                  <a:pos x="T8" y="T9"/>
                </a:cxn>
                <a:cxn ang="0">
                  <a:pos x="T10" y="T11"/>
                </a:cxn>
              </a:cxnLst>
              <a:rect l="0" t="0" r="r" b="b"/>
              <a:pathLst>
                <a:path w="2942" h="1580">
                  <a:moveTo>
                    <a:pt x="2020" y="1580"/>
                  </a:moveTo>
                  <a:cubicBezTo>
                    <a:pt x="2906" y="941"/>
                    <a:pt x="2942" y="246"/>
                    <a:pt x="2923" y="0"/>
                  </a:cubicBezTo>
                  <a:lnTo>
                    <a:pt x="0" y="0"/>
                  </a:lnTo>
                  <a:lnTo>
                    <a:pt x="187" y="1223"/>
                  </a:lnTo>
                  <a:cubicBezTo>
                    <a:pt x="240" y="1221"/>
                    <a:pt x="293" y="1220"/>
                    <a:pt x="346" y="1220"/>
                  </a:cubicBezTo>
                  <a:cubicBezTo>
                    <a:pt x="924" y="1212"/>
                    <a:pt x="1496" y="1336"/>
                    <a:pt x="2020" y="1580"/>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endParaRPr lang="en-US" sz="1247">
                <a:latin typeface="Arial" panose="020B0604020202020204" pitchFamily="34" charset="0"/>
              </a:endParaRPr>
            </a:p>
          </p:txBody>
        </p:sp>
        <p:sp>
          <p:nvSpPr>
            <p:cNvPr id="283" name="Freeform 149">
              <a:extLst>
                <a:ext uri="{FF2B5EF4-FFF2-40B4-BE49-F238E27FC236}">
                  <a16:creationId xmlns:a16="http://schemas.microsoft.com/office/drawing/2014/main" id="{D22F3A3A-FF4E-41C8-89FB-FA72881CF8F7}"/>
                </a:ext>
              </a:extLst>
            </p:cNvPr>
            <p:cNvSpPr>
              <a:spLocks/>
            </p:cNvSpPr>
            <p:nvPr/>
          </p:nvSpPr>
          <p:spPr bwMode="auto">
            <a:xfrm>
              <a:off x="5175250" y="2849563"/>
              <a:ext cx="84138" cy="330200"/>
            </a:xfrm>
            <a:custGeom>
              <a:avLst/>
              <a:gdLst>
                <a:gd name="T0" fmla="*/ 345 w 878"/>
                <a:gd name="T1" fmla="*/ 3501 h 3501"/>
                <a:gd name="T2" fmla="*/ 878 w 878"/>
                <a:gd name="T3" fmla="*/ 0 h 3501"/>
                <a:gd name="T4" fmla="*/ 505 w 878"/>
                <a:gd name="T5" fmla="*/ 0 h 3501"/>
                <a:gd name="T6" fmla="*/ 345 w 878"/>
                <a:gd name="T7" fmla="*/ 3501 h 3501"/>
              </a:gdLst>
              <a:ahLst/>
              <a:cxnLst>
                <a:cxn ang="0">
                  <a:pos x="T0" y="T1"/>
                </a:cxn>
                <a:cxn ang="0">
                  <a:pos x="T2" y="T3"/>
                </a:cxn>
                <a:cxn ang="0">
                  <a:pos x="T4" y="T5"/>
                </a:cxn>
                <a:cxn ang="0">
                  <a:pos x="T6" y="T7"/>
                </a:cxn>
              </a:cxnLst>
              <a:rect l="0" t="0" r="r" b="b"/>
              <a:pathLst>
                <a:path w="878" h="3501">
                  <a:moveTo>
                    <a:pt x="345" y="3501"/>
                  </a:moveTo>
                  <a:lnTo>
                    <a:pt x="878" y="0"/>
                  </a:lnTo>
                  <a:lnTo>
                    <a:pt x="505" y="0"/>
                  </a:lnTo>
                  <a:cubicBezTo>
                    <a:pt x="403" y="418"/>
                    <a:pt x="0" y="2220"/>
                    <a:pt x="345" y="3501"/>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endParaRPr lang="en-US" sz="1247">
                <a:latin typeface="Arial" panose="020B0604020202020204" pitchFamily="34" charset="0"/>
              </a:endParaRPr>
            </a:p>
          </p:txBody>
        </p:sp>
        <p:sp>
          <p:nvSpPr>
            <p:cNvPr id="284" name="Freeform 150">
              <a:extLst>
                <a:ext uri="{FF2B5EF4-FFF2-40B4-BE49-F238E27FC236}">
                  <a16:creationId xmlns:a16="http://schemas.microsoft.com/office/drawing/2014/main" id="{51F576A1-70D8-4490-8CAC-4668C456AB70}"/>
                </a:ext>
              </a:extLst>
            </p:cNvPr>
            <p:cNvSpPr>
              <a:spLocks/>
            </p:cNvSpPr>
            <p:nvPr/>
          </p:nvSpPr>
          <p:spPr bwMode="auto">
            <a:xfrm>
              <a:off x="4810125" y="2790826"/>
              <a:ext cx="485775" cy="34925"/>
            </a:xfrm>
            <a:custGeom>
              <a:avLst/>
              <a:gdLst>
                <a:gd name="T0" fmla="*/ 4998 w 5120"/>
                <a:gd name="T1" fmla="*/ 0 h 366"/>
                <a:gd name="T2" fmla="*/ 122 w 5120"/>
                <a:gd name="T3" fmla="*/ 0 h 366"/>
                <a:gd name="T4" fmla="*/ 0 w 5120"/>
                <a:gd name="T5" fmla="*/ 122 h 366"/>
                <a:gd name="T6" fmla="*/ 0 w 5120"/>
                <a:gd name="T7" fmla="*/ 244 h 366"/>
                <a:gd name="T8" fmla="*/ 122 w 5120"/>
                <a:gd name="T9" fmla="*/ 366 h 366"/>
                <a:gd name="T10" fmla="*/ 4998 w 5120"/>
                <a:gd name="T11" fmla="*/ 366 h 366"/>
                <a:gd name="T12" fmla="*/ 5120 w 5120"/>
                <a:gd name="T13" fmla="*/ 244 h 366"/>
                <a:gd name="T14" fmla="*/ 5120 w 5120"/>
                <a:gd name="T15" fmla="*/ 122 h 366"/>
                <a:gd name="T16" fmla="*/ 4998 w 5120"/>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0" h="366">
                  <a:moveTo>
                    <a:pt x="4998" y="0"/>
                  </a:moveTo>
                  <a:lnTo>
                    <a:pt x="122" y="0"/>
                  </a:lnTo>
                  <a:cubicBezTo>
                    <a:pt x="54" y="0"/>
                    <a:pt x="0" y="55"/>
                    <a:pt x="0" y="122"/>
                  </a:cubicBezTo>
                  <a:lnTo>
                    <a:pt x="0" y="244"/>
                  </a:lnTo>
                  <a:cubicBezTo>
                    <a:pt x="0" y="311"/>
                    <a:pt x="54" y="366"/>
                    <a:pt x="122" y="366"/>
                  </a:cubicBezTo>
                  <a:lnTo>
                    <a:pt x="4998" y="366"/>
                  </a:lnTo>
                  <a:cubicBezTo>
                    <a:pt x="5065" y="366"/>
                    <a:pt x="5120" y="311"/>
                    <a:pt x="5120" y="244"/>
                  </a:cubicBezTo>
                  <a:lnTo>
                    <a:pt x="5120" y="122"/>
                  </a:lnTo>
                  <a:cubicBezTo>
                    <a:pt x="5120" y="55"/>
                    <a:pt x="5065" y="0"/>
                    <a:pt x="4998" y="0"/>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endParaRPr lang="en-US" sz="1247">
                <a:latin typeface="Arial" panose="020B0604020202020204" pitchFamily="34" charset="0"/>
              </a:endParaRPr>
            </a:p>
          </p:txBody>
        </p:sp>
      </p:grpSp>
      <p:sp>
        <p:nvSpPr>
          <p:cNvPr id="285" name="TextBox 284">
            <a:extLst>
              <a:ext uri="{FF2B5EF4-FFF2-40B4-BE49-F238E27FC236}">
                <a16:creationId xmlns:a16="http://schemas.microsoft.com/office/drawing/2014/main" id="{A2A7F010-873C-4FC6-AC9A-870BBC893A87}"/>
              </a:ext>
            </a:extLst>
          </p:cNvPr>
          <p:cNvSpPr txBox="1"/>
          <p:nvPr/>
        </p:nvSpPr>
        <p:spPr>
          <a:xfrm>
            <a:off x="3740691" y="2065564"/>
            <a:ext cx="436145" cy="84382"/>
          </a:xfrm>
          <a:prstGeom prst="rect">
            <a:avLst/>
          </a:prstGeom>
          <a:noFill/>
          <a:ln w="9525">
            <a:noFill/>
          </a:ln>
        </p:spPr>
        <p:txBody>
          <a:bodyPr vert="horz" wrap="square" lIns="0" tIns="0" rIns="0" bIns="0" rtlCol="0">
            <a:spAutoFit/>
          </a:bodyPr>
          <a:lstStyle/>
          <a:p>
            <a:pPr algn="ctr">
              <a:lnSpc>
                <a:spcPct val="70000"/>
              </a:lnSpc>
              <a:buClr>
                <a:srgbClr val="000000"/>
              </a:buClr>
              <a:buSzPct val="100000"/>
            </a:pPr>
            <a:r>
              <a:rPr lang="en-GB" sz="761" dirty="0">
                <a:solidFill>
                  <a:srgbClr val="C00000"/>
                </a:solidFill>
                <a:latin typeface="Arial" panose="020B0604020202020204" pitchFamily="34" charset="0"/>
                <a:cs typeface="Arial" panose="020B0604020202020204" pitchFamily="34" charset="0"/>
              </a:rPr>
              <a:t>13 years</a:t>
            </a:r>
            <a:endParaRPr lang="en-US" sz="761" dirty="0">
              <a:solidFill>
                <a:srgbClr val="C00000"/>
              </a:solidFill>
              <a:latin typeface="Arial" panose="020B0604020202020204" pitchFamily="34" charset="0"/>
              <a:cs typeface="Arial" panose="020B0604020202020204" pitchFamily="34" charset="0"/>
            </a:endParaRPr>
          </a:p>
        </p:txBody>
      </p:sp>
      <p:sp>
        <p:nvSpPr>
          <p:cNvPr id="286" name="TextBox 285">
            <a:extLst>
              <a:ext uri="{FF2B5EF4-FFF2-40B4-BE49-F238E27FC236}">
                <a16:creationId xmlns:a16="http://schemas.microsoft.com/office/drawing/2014/main" id="{5BFCE438-9290-4A40-82BF-ED68A0CBEC8E}"/>
              </a:ext>
            </a:extLst>
          </p:cNvPr>
          <p:cNvSpPr txBox="1"/>
          <p:nvPr/>
        </p:nvSpPr>
        <p:spPr>
          <a:xfrm>
            <a:off x="6208228" y="2065564"/>
            <a:ext cx="363559" cy="84382"/>
          </a:xfrm>
          <a:prstGeom prst="rect">
            <a:avLst/>
          </a:prstGeom>
          <a:noFill/>
          <a:ln w="9525">
            <a:noFill/>
          </a:ln>
        </p:spPr>
        <p:txBody>
          <a:bodyPr vert="horz" wrap="square" lIns="0" tIns="0" rIns="0" bIns="0" rtlCol="0">
            <a:spAutoFit/>
          </a:bodyPr>
          <a:lstStyle/>
          <a:p>
            <a:pPr algn="ctr">
              <a:lnSpc>
                <a:spcPct val="70000"/>
              </a:lnSpc>
              <a:buClr>
                <a:srgbClr val="000000"/>
              </a:buClr>
              <a:buSzPct val="100000"/>
            </a:pPr>
            <a:r>
              <a:rPr lang="en-GB" sz="761" dirty="0">
                <a:solidFill>
                  <a:srgbClr val="C00000"/>
                </a:solidFill>
                <a:latin typeface="Arial" panose="020B0604020202020204" pitchFamily="34" charset="0"/>
                <a:cs typeface="Arial" panose="020B0604020202020204" pitchFamily="34" charset="0"/>
              </a:rPr>
              <a:t>8 years</a:t>
            </a:r>
            <a:endParaRPr lang="en-US" sz="761" dirty="0">
              <a:solidFill>
                <a:srgbClr val="C00000"/>
              </a:solidFill>
              <a:latin typeface="Arial" panose="020B0604020202020204" pitchFamily="34" charset="0"/>
              <a:cs typeface="Arial" panose="020B0604020202020204" pitchFamily="34" charset="0"/>
            </a:endParaRPr>
          </a:p>
        </p:txBody>
      </p:sp>
      <p:sp>
        <p:nvSpPr>
          <p:cNvPr id="287" name="TextBox 286">
            <a:extLst>
              <a:ext uri="{FF2B5EF4-FFF2-40B4-BE49-F238E27FC236}">
                <a16:creationId xmlns:a16="http://schemas.microsoft.com/office/drawing/2014/main" id="{610B8B3E-5B3E-4107-B9AB-41A8102E2DC6}"/>
              </a:ext>
            </a:extLst>
          </p:cNvPr>
          <p:cNvSpPr txBox="1"/>
          <p:nvPr/>
        </p:nvSpPr>
        <p:spPr>
          <a:xfrm>
            <a:off x="4277939" y="2581954"/>
            <a:ext cx="451012" cy="84382"/>
          </a:xfrm>
          <a:prstGeom prst="rect">
            <a:avLst/>
          </a:prstGeom>
          <a:noFill/>
          <a:ln w="9525">
            <a:noFill/>
          </a:ln>
        </p:spPr>
        <p:txBody>
          <a:bodyPr vert="horz" wrap="square" lIns="0" tIns="0" rIns="0" bIns="0" rtlCol="0">
            <a:spAutoFit/>
          </a:bodyPr>
          <a:lstStyle/>
          <a:p>
            <a:pPr algn="ctr">
              <a:lnSpc>
                <a:spcPct val="70000"/>
              </a:lnSpc>
              <a:buClr>
                <a:srgbClr val="000000"/>
              </a:buClr>
              <a:buSzPct val="100000"/>
            </a:pPr>
            <a:r>
              <a:rPr lang="en-GB" sz="761" dirty="0">
                <a:solidFill>
                  <a:srgbClr val="C00000"/>
                </a:solidFill>
                <a:latin typeface="Arial" panose="020B0604020202020204" pitchFamily="34" charset="0"/>
                <a:cs typeface="Arial" panose="020B0604020202020204" pitchFamily="34" charset="0"/>
              </a:rPr>
              <a:t>16 years</a:t>
            </a:r>
            <a:endParaRPr lang="en-US" sz="761" dirty="0">
              <a:solidFill>
                <a:srgbClr val="C00000"/>
              </a:solidFill>
              <a:latin typeface="Arial" panose="020B0604020202020204" pitchFamily="34" charset="0"/>
              <a:cs typeface="Arial" panose="020B0604020202020204" pitchFamily="34" charset="0"/>
            </a:endParaRPr>
          </a:p>
        </p:txBody>
      </p:sp>
      <p:pic>
        <p:nvPicPr>
          <p:cNvPr id="288" name="Picture 18" descr="Image result for masoko logo">
            <a:extLst>
              <a:ext uri="{FF2B5EF4-FFF2-40B4-BE49-F238E27FC236}">
                <a16:creationId xmlns:a16="http://schemas.microsoft.com/office/drawing/2014/main" id="{85803153-0675-457A-A1BE-8B9110EBE0F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19725" y="3528392"/>
            <a:ext cx="339493" cy="335300"/>
          </a:xfrm>
          <a:prstGeom prst="rect">
            <a:avLst/>
          </a:prstGeom>
          <a:noFill/>
          <a:extLst>
            <a:ext uri="{909E8E84-426E-40DD-AFC4-6F175D3DCCD1}">
              <a14:hiddenFill xmlns:a14="http://schemas.microsoft.com/office/drawing/2010/main">
                <a:solidFill>
                  <a:srgbClr val="FFFFFF"/>
                </a:solidFill>
              </a14:hiddenFill>
            </a:ext>
          </a:extLst>
        </p:spPr>
      </p:pic>
      <p:sp>
        <p:nvSpPr>
          <p:cNvPr id="289" name="RbLeanShape Arrow Option 1 9">
            <a:extLst>
              <a:ext uri="{FF2B5EF4-FFF2-40B4-BE49-F238E27FC236}">
                <a16:creationId xmlns:a16="http://schemas.microsoft.com/office/drawing/2014/main" id="{30D9B789-1CF6-4D7C-9529-BC461585F6A2}"/>
              </a:ext>
            </a:extLst>
          </p:cNvPr>
          <p:cNvSpPr>
            <a:spLocks/>
          </p:cNvSpPr>
          <p:nvPr/>
        </p:nvSpPr>
        <p:spPr>
          <a:xfrm>
            <a:off x="2472921" y="3496170"/>
            <a:ext cx="2055814" cy="443351"/>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619610"/>
              <a:gd name="connsiteY0" fmla="*/ 0 h 476250"/>
              <a:gd name="connsiteX1" fmla="*/ 352839 w 619610"/>
              <a:gd name="connsiteY1" fmla="*/ 0 h 476250"/>
              <a:gd name="connsiteX2" fmla="*/ 619610 w 619610"/>
              <a:gd name="connsiteY2" fmla="*/ 238125 h 476250"/>
              <a:gd name="connsiteX3" fmla="*/ 352839 w 619610"/>
              <a:gd name="connsiteY3" fmla="*/ 476250 h 476250"/>
              <a:gd name="connsiteX4" fmla="*/ 0 w 619610"/>
              <a:gd name="connsiteY4" fmla="*/ 476250 h 476250"/>
              <a:gd name="connsiteX0" fmla="*/ 0 w 604593"/>
              <a:gd name="connsiteY0" fmla="*/ 0 h 476250"/>
              <a:gd name="connsiteX1" fmla="*/ 352839 w 604593"/>
              <a:gd name="connsiteY1" fmla="*/ 0 h 476250"/>
              <a:gd name="connsiteX2" fmla="*/ 604593 w 604593"/>
              <a:gd name="connsiteY2" fmla="*/ 238125 h 476250"/>
              <a:gd name="connsiteX3" fmla="*/ 352839 w 604593"/>
              <a:gd name="connsiteY3" fmla="*/ 476250 h 476250"/>
              <a:gd name="connsiteX4" fmla="*/ 0 w 604593"/>
              <a:gd name="connsiteY4" fmla="*/ 476250 h 476250"/>
              <a:gd name="connsiteX0" fmla="*/ 0 w 589940"/>
              <a:gd name="connsiteY0" fmla="*/ 0 h 476250"/>
              <a:gd name="connsiteX1" fmla="*/ 352839 w 589940"/>
              <a:gd name="connsiteY1" fmla="*/ 0 h 476250"/>
              <a:gd name="connsiteX2" fmla="*/ 589940 w 589940"/>
              <a:gd name="connsiteY2" fmla="*/ 238125 h 476250"/>
              <a:gd name="connsiteX3" fmla="*/ 352839 w 589940"/>
              <a:gd name="connsiteY3" fmla="*/ 476250 h 476250"/>
              <a:gd name="connsiteX4" fmla="*/ 0 w 589940"/>
              <a:gd name="connsiteY4" fmla="*/ 476250 h 476250"/>
              <a:gd name="connsiteX0" fmla="*/ 0 w 575642"/>
              <a:gd name="connsiteY0" fmla="*/ 0 h 476250"/>
              <a:gd name="connsiteX1" fmla="*/ 352839 w 575642"/>
              <a:gd name="connsiteY1" fmla="*/ 0 h 476250"/>
              <a:gd name="connsiteX2" fmla="*/ 575642 w 575642"/>
              <a:gd name="connsiteY2" fmla="*/ 238125 h 476250"/>
              <a:gd name="connsiteX3" fmla="*/ 352839 w 575642"/>
              <a:gd name="connsiteY3" fmla="*/ 476250 h 476250"/>
              <a:gd name="connsiteX4" fmla="*/ 0 w 575642"/>
              <a:gd name="connsiteY4" fmla="*/ 476250 h 476250"/>
              <a:gd name="connsiteX0" fmla="*/ 0 w 561691"/>
              <a:gd name="connsiteY0" fmla="*/ 0 h 476250"/>
              <a:gd name="connsiteX1" fmla="*/ 352839 w 561691"/>
              <a:gd name="connsiteY1" fmla="*/ 0 h 476250"/>
              <a:gd name="connsiteX2" fmla="*/ 561691 w 561691"/>
              <a:gd name="connsiteY2" fmla="*/ 238125 h 476250"/>
              <a:gd name="connsiteX3" fmla="*/ 352839 w 561691"/>
              <a:gd name="connsiteY3" fmla="*/ 476250 h 476250"/>
              <a:gd name="connsiteX4" fmla="*/ 0 w 561691"/>
              <a:gd name="connsiteY4" fmla="*/ 476250 h 476250"/>
              <a:gd name="connsiteX0" fmla="*/ 0 w 548078"/>
              <a:gd name="connsiteY0" fmla="*/ 0 h 476250"/>
              <a:gd name="connsiteX1" fmla="*/ 352839 w 548078"/>
              <a:gd name="connsiteY1" fmla="*/ 0 h 476250"/>
              <a:gd name="connsiteX2" fmla="*/ 548078 w 548078"/>
              <a:gd name="connsiteY2" fmla="*/ 238125 h 476250"/>
              <a:gd name="connsiteX3" fmla="*/ 352839 w 548078"/>
              <a:gd name="connsiteY3" fmla="*/ 476250 h 476250"/>
              <a:gd name="connsiteX4" fmla="*/ 0 w 548078"/>
              <a:gd name="connsiteY4" fmla="*/ 476250 h 476250"/>
              <a:gd name="connsiteX0" fmla="*/ 0 w 534795"/>
              <a:gd name="connsiteY0" fmla="*/ 0 h 476250"/>
              <a:gd name="connsiteX1" fmla="*/ 352839 w 534795"/>
              <a:gd name="connsiteY1" fmla="*/ 0 h 476250"/>
              <a:gd name="connsiteX2" fmla="*/ 534795 w 534795"/>
              <a:gd name="connsiteY2" fmla="*/ 238125 h 476250"/>
              <a:gd name="connsiteX3" fmla="*/ 352839 w 534795"/>
              <a:gd name="connsiteY3" fmla="*/ 476250 h 476250"/>
              <a:gd name="connsiteX4" fmla="*/ 0 w 534795"/>
              <a:gd name="connsiteY4" fmla="*/ 476250 h 476250"/>
              <a:gd name="connsiteX0" fmla="*/ 0 w 521834"/>
              <a:gd name="connsiteY0" fmla="*/ 0 h 476250"/>
              <a:gd name="connsiteX1" fmla="*/ 352839 w 521834"/>
              <a:gd name="connsiteY1" fmla="*/ 0 h 476250"/>
              <a:gd name="connsiteX2" fmla="*/ 521834 w 521834"/>
              <a:gd name="connsiteY2" fmla="*/ 238125 h 476250"/>
              <a:gd name="connsiteX3" fmla="*/ 352839 w 521834"/>
              <a:gd name="connsiteY3" fmla="*/ 476250 h 476250"/>
              <a:gd name="connsiteX4" fmla="*/ 0 w 521834"/>
              <a:gd name="connsiteY4" fmla="*/ 476250 h 476250"/>
              <a:gd name="connsiteX0" fmla="*/ 0 w 509187"/>
              <a:gd name="connsiteY0" fmla="*/ 0 h 476250"/>
              <a:gd name="connsiteX1" fmla="*/ 352839 w 509187"/>
              <a:gd name="connsiteY1" fmla="*/ 0 h 476250"/>
              <a:gd name="connsiteX2" fmla="*/ 509187 w 509187"/>
              <a:gd name="connsiteY2" fmla="*/ 238125 h 476250"/>
              <a:gd name="connsiteX3" fmla="*/ 352839 w 509187"/>
              <a:gd name="connsiteY3" fmla="*/ 476250 h 476250"/>
              <a:gd name="connsiteX4" fmla="*/ 0 w 509187"/>
              <a:gd name="connsiteY4" fmla="*/ 476250 h 476250"/>
              <a:gd name="connsiteX0" fmla="*/ 0 w 496846"/>
              <a:gd name="connsiteY0" fmla="*/ 0 h 476250"/>
              <a:gd name="connsiteX1" fmla="*/ 352839 w 496846"/>
              <a:gd name="connsiteY1" fmla="*/ 0 h 476250"/>
              <a:gd name="connsiteX2" fmla="*/ 496846 w 496846"/>
              <a:gd name="connsiteY2" fmla="*/ 238125 h 476250"/>
              <a:gd name="connsiteX3" fmla="*/ 352839 w 496846"/>
              <a:gd name="connsiteY3" fmla="*/ 476250 h 476250"/>
              <a:gd name="connsiteX4" fmla="*/ 0 w 496846"/>
              <a:gd name="connsiteY4" fmla="*/ 476250 h 476250"/>
              <a:gd name="connsiteX0" fmla="*/ 0 w 484805"/>
              <a:gd name="connsiteY0" fmla="*/ 0 h 476250"/>
              <a:gd name="connsiteX1" fmla="*/ 352839 w 484805"/>
              <a:gd name="connsiteY1" fmla="*/ 0 h 476250"/>
              <a:gd name="connsiteX2" fmla="*/ 484805 w 484805"/>
              <a:gd name="connsiteY2" fmla="*/ 238125 h 476250"/>
              <a:gd name="connsiteX3" fmla="*/ 352839 w 484805"/>
              <a:gd name="connsiteY3" fmla="*/ 476250 h 476250"/>
              <a:gd name="connsiteX4" fmla="*/ 0 w 484805"/>
              <a:gd name="connsiteY4" fmla="*/ 476250 h 476250"/>
              <a:gd name="connsiteX0" fmla="*/ 0 w 473055"/>
              <a:gd name="connsiteY0" fmla="*/ 0 h 476250"/>
              <a:gd name="connsiteX1" fmla="*/ 352839 w 473055"/>
              <a:gd name="connsiteY1" fmla="*/ 0 h 476250"/>
              <a:gd name="connsiteX2" fmla="*/ 473055 w 473055"/>
              <a:gd name="connsiteY2" fmla="*/ 238125 h 476250"/>
              <a:gd name="connsiteX3" fmla="*/ 352839 w 473055"/>
              <a:gd name="connsiteY3" fmla="*/ 476250 h 476250"/>
              <a:gd name="connsiteX4" fmla="*/ 0 w 473055"/>
              <a:gd name="connsiteY4" fmla="*/ 476250 h 476250"/>
              <a:gd name="connsiteX0" fmla="*/ 0 w 461590"/>
              <a:gd name="connsiteY0" fmla="*/ 0 h 476250"/>
              <a:gd name="connsiteX1" fmla="*/ 352839 w 461590"/>
              <a:gd name="connsiteY1" fmla="*/ 0 h 476250"/>
              <a:gd name="connsiteX2" fmla="*/ 461590 w 461590"/>
              <a:gd name="connsiteY2" fmla="*/ 238125 h 476250"/>
              <a:gd name="connsiteX3" fmla="*/ 352839 w 461590"/>
              <a:gd name="connsiteY3" fmla="*/ 476250 h 476250"/>
              <a:gd name="connsiteX4" fmla="*/ 0 w 461590"/>
              <a:gd name="connsiteY4" fmla="*/ 476250 h 476250"/>
              <a:gd name="connsiteX0" fmla="*/ 0 w 450403"/>
              <a:gd name="connsiteY0" fmla="*/ 0 h 476250"/>
              <a:gd name="connsiteX1" fmla="*/ 352839 w 450403"/>
              <a:gd name="connsiteY1" fmla="*/ 0 h 476250"/>
              <a:gd name="connsiteX2" fmla="*/ 450403 w 450403"/>
              <a:gd name="connsiteY2" fmla="*/ 238125 h 476250"/>
              <a:gd name="connsiteX3" fmla="*/ 352839 w 450403"/>
              <a:gd name="connsiteY3" fmla="*/ 476250 h 476250"/>
              <a:gd name="connsiteX4" fmla="*/ 0 w 450403"/>
              <a:gd name="connsiteY4" fmla="*/ 476250 h 476250"/>
              <a:gd name="connsiteX0" fmla="*/ 0 w 439487"/>
              <a:gd name="connsiteY0" fmla="*/ 0 h 476250"/>
              <a:gd name="connsiteX1" fmla="*/ 352839 w 439487"/>
              <a:gd name="connsiteY1" fmla="*/ 0 h 476250"/>
              <a:gd name="connsiteX2" fmla="*/ 439487 w 439487"/>
              <a:gd name="connsiteY2" fmla="*/ 238125 h 476250"/>
              <a:gd name="connsiteX3" fmla="*/ 352839 w 439487"/>
              <a:gd name="connsiteY3" fmla="*/ 476250 h 476250"/>
              <a:gd name="connsiteX4" fmla="*/ 0 w 439487"/>
              <a:gd name="connsiteY4" fmla="*/ 476250 h 476250"/>
              <a:gd name="connsiteX0" fmla="*/ 0 w 428836"/>
              <a:gd name="connsiteY0" fmla="*/ 0 h 476250"/>
              <a:gd name="connsiteX1" fmla="*/ 352839 w 428836"/>
              <a:gd name="connsiteY1" fmla="*/ 0 h 476250"/>
              <a:gd name="connsiteX2" fmla="*/ 428836 w 428836"/>
              <a:gd name="connsiteY2" fmla="*/ 238125 h 476250"/>
              <a:gd name="connsiteX3" fmla="*/ 352839 w 428836"/>
              <a:gd name="connsiteY3" fmla="*/ 476250 h 476250"/>
              <a:gd name="connsiteX4" fmla="*/ 0 w 428836"/>
              <a:gd name="connsiteY4" fmla="*/ 476250 h 476250"/>
              <a:gd name="connsiteX0" fmla="*/ 0 w 418443"/>
              <a:gd name="connsiteY0" fmla="*/ 0 h 476250"/>
              <a:gd name="connsiteX1" fmla="*/ 352839 w 418443"/>
              <a:gd name="connsiteY1" fmla="*/ 0 h 476250"/>
              <a:gd name="connsiteX2" fmla="*/ 418443 w 418443"/>
              <a:gd name="connsiteY2" fmla="*/ 238125 h 476250"/>
              <a:gd name="connsiteX3" fmla="*/ 352839 w 418443"/>
              <a:gd name="connsiteY3" fmla="*/ 476250 h 476250"/>
              <a:gd name="connsiteX4" fmla="*/ 0 w 418443"/>
              <a:gd name="connsiteY4" fmla="*/ 476250 h 476250"/>
              <a:gd name="connsiteX0" fmla="*/ 0 w 408302"/>
              <a:gd name="connsiteY0" fmla="*/ 0 h 476250"/>
              <a:gd name="connsiteX1" fmla="*/ 352839 w 408302"/>
              <a:gd name="connsiteY1" fmla="*/ 0 h 476250"/>
              <a:gd name="connsiteX2" fmla="*/ 408302 w 408302"/>
              <a:gd name="connsiteY2" fmla="*/ 238125 h 476250"/>
              <a:gd name="connsiteX3" fmla="*/ 352839 w 408302"/>
              <a:gd name="connsiteY3" fmla="*/ 476250 h 476250"/>
              <a:gd name="connsiteX4" fmla="*/ 0 w 408302"/>
              <a:gd name="connsiteY4" fmla="*/ 476250 h 476250"/>
              <a:gd name="connsiteX0" fmla="*/ 0 w 398406"/>
              <a:gd name="connsiteY0" fmla="*/ 0 h 476250"/>
              <a:gd name="connsiteX1" fmla="*/ 352839 w 398406"/>
              <a:gd name="connsiteY1" fmla="*/ 0 h 476250"/>
              <a:gd name="connsiteX2" fmla="*/ 398406 w 398406"/>
              <a:gd name="connsiteY2" fmla="*/ 238125 h 476250"/>
              <a:gd name="connsiteX3" fmla="*/ 352839 w 398406"/>
              <a:gd name="connsiteY3" fmla="*/ 476250 h 476250"/>
              <a:gd name="connsiteX4" fmla="*/ 0 w 398406"/>
              <a:gd name="connsiteY4" fmla="*/ 476250 h 476250"/>
              <a:gd name="connsiteX0" fmla="*/ 0 w 388750"/>
              <a:gd name="connsiteY0" fmla="*/ 0 h 476250"/>
              <a:gd name="connsiteX1" fmla="*/ 352839 w 388750"/>
              <a:gd name="connsiteY1" fmla="*/ 0 h 476250"/>
              <a:gd name="connsiteX2" fmla="*/ 388750 w 388750"/>
              <a:gd name="connsiteY2" fmla="*/ 238125 h 476250"/>
              <a:gd name="connsiteX3" fmla="*/ 352839 w 388750"/>
              <a:gd name="connsiteY3" fmla="*/ 476250 h 476250"/>
              <a:gd name="connsiteX4" fmla="*/ 0 w 388750"/>
              <a:gd name="connsiteY4" fmla="*/ 476250 h 476250"/>
              <a:gd name="connsiteX0" fmla="*/ 0 w 379328"/>
              <a:gd name="connsiteY0" fmla="*/ 0 h 476250"/>
              <a:gd name="connsiteX1" fmla="*/ 352839 w 379328"/>
              <a:gd name="connsiteY1" fmla="*/ 0 h 476250"/>
              <a:gd name="connsiteX2" fmla="*/ 379328 w 379328"/>
              <a:gd name="connsiteY2" fmla="*/ 238125 h 476250"/>
              <a:gd name="connsiteX3" fmla="*/ 352839 w 379328"/>
              <a:gd name="connsiteY3" fmla="*/ 476250 h 476250"/>
              <a:gd name="connsiteX4" fmla="*/ 0 w 379328"/>
              <a:gd name="connsiteY4" fmla="*/ 476250 h 476250"/>
              <a:gd name="connsiteX0" fmla="*/ 0 w 370135"/>
              <a:gd name="connsiteY0" fmla="*/ 0 h 476250"/>
              <a:gd name="connsiteX1" fmla="*/ 352839 w 370135"/>
              <a:gd name="connsiteY1" fmla="*/ 0 h 476250"/>
              <a:gd name="connsiteX2" fmla="*/ 370135 w 370135"/>
              <a:gd name="connsiteY2" fmla="*/ 238125 h 476250"/>
              <a:gd name="connsiteX3" fmla="*/ 352839 w 370135"/>
              <a:gd name="connsiteY3" fmla="*/ 476250 h 476250"/>
              <a:gd name="connsiteX4" fmla="*/ 0 w 370135"/>
              <a:gd name="connsiteY4" fmla="*/ 476250 h 476250"/>
              <a:gd name="connsiteX0" fmla="*/ 0 w 379106"/>
              <a:gd name="connsiteY0" fmla="*/ 0 h 476250"/>
              <a:gd name="connsiteX1" fmla="*/ 352839 w 379106"/>
              <a:gd name="connsiteY1" fmla="*/ 0 h 476250"/>
              <a:gd name="connsiteX2" fmla="*/ 379106 w 379106"/>
              <a:gd name="connsiteY2" fmla="*/ 238125 h 476250"/>
              <a:gd name="connsiteX3" fmla="*/ 352839 w 379106"/>
              <a:gd name="connsiteY3" fmla="*/ 476250 h 476250"/>
              <a:gd name="connsiteX4" fmla="*/ 0 w 379106"/>
              <a:gd name="connsiteY4" fmla="*/ 476250 h 476250"/>
              <a:gd name="connsiteX0" fmla="*/ 0 w 372437"/>
              <a:gd name="connsiteY0" fmla="*/ 0 h 476250"/>
              <a:gd name="connsiteX1" fmla="*/ 352839 w 372437"/>
              <a:gd name="connsiteY1" fmla="*/ 0 h 476250"/>
              <a:gd name="connsiteX2" fmla="*/ 372437 w 372437"/>
              <a:gd name="connsiteY2" fmla="*/ 238125 h 476250"/>
              <a:gd name="connsiteX3" fmla="*/ 352839 w 372437"/>
              <a:gd name="connsiteY3" fmla="*/ 476250 h 476250"/>
              <a:gd name="connsiteX4" fmla="*/ 0 w 372437"/>
              <a:gd name="connsiteY4" fmla="*/ 476250 h 476250"/>
              <a:gd name="connsiteX0" fmla="*/ 0 w 367802"/>
              <a:gd name="connsiteY0" fmla="*/ 0 h 476250"/>
              <a:gd name="connsiteX1" fmla="*/ 352839 w 367802"/>
              <a:gd name="connsiteY1" fmla="*/ 0 h 476250"/>
              <a:gd name="connsiteX2" fmla="*/ 367802 w 367802"/>
              <a:gd name="connsiteY2" fmla="*/ 238125 h 476250"/>
              <a:gd name="connsiteX3" fmla="*/ 352839 w 367802"/>
              <a:gd name="connsiteY3" fmla="*/ 476250 h 476250"/>
              <a:gd name="connsiteX4" fmla="*/ 0 w 367802"/>
              <a:gd name="connsiteY4" fmla="*/ 476250 h 476250"/>
              <a:gd name="connsiteX0" fmla="*/ 0 w 376907"/>
              <a:gd name="connsiteY0" fmla="*/ 0 h 476250"/>
              <a:gd name="connsiteX1" fmla="*/ 352839 w 376907"/>
              <a:gd name="connsiteY1" fmla="*/ 0 h 476250"/>
              <a:gd name="connsiteX2" fmla="*/ 376907 w 376907"/>
              <a:gd name="connsiteY2" fmla="*/ 238125 h 476250"/>
              <a:gd name="connsiteX3" fmla="*/ 352839 w 376907"/>
              <a:gd name="connsiteY3" fmla="*/ 476250 h 476250"/>
              <a:gd name="connsiteX4" fmla="*/ 0 w 376907"/>
              <a:gd name="connsiteY4" fmla="*/ 476250 h 476250"/>
              <a:gd name="connsiteX0" fmla="*/ 0 w 386238"/>
              <a:gd name="connsiteY0" fmla="*/ 0 h 476250"/>
              <a:gd name="connsiteX1" fmla="*/ 352839 w 386238"/>
              <a:gd name="connsiteY1" fmla="*/ 0 h 476250"/>
              <a:gd name="connsiteX2" fmla="*/ 386238 w 386238"/>
              <a:gd name="connsiteY2" fmla="*/ 238125 h 476250"/>
              <a:gd name="connsiteX3" fmla="*/ 352839 w 386238"/>
              <a:gd name="connsiteY3" fmla="*/ 476250 h 476250"/>
              <a:gd name="connsiteX4" fmla="*/ 0 w 386238"/>
              <a:gd name="connsiteY4" fmla="*/ 476250 h 476250"/>
              <a:gd name="connsiteX0" fmla="*/ 0 w 376676"/>
              <a:gd name="connsiteY0" fmla="*/ 0 h 476250"/>
              <a:gd name="connsiteX1" fmla="*/ 352839 w 376676"/>
              <a:gd name="connsiteY1" fmla="*/ 0 h 476250"/>
              <a:gd name="connsiteX2" fmla="*/ 376676 w 376676"/>
              <a:gd name="connsiteY2" fmla="*/ 238125 h 476250"/>
              <a:gd name="connsiteX3" fmla="*/ 352839 w 376676"/>
              <a:gd name="connsiteY3" fmla="*/ 476250 h 476250"/>
              <a:gd name="connsiteX4" fmla="*/ 0 w 376676"/>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676" h="476250">
                <a:moveTo>
                  <a:pt x="0" y="0"/>
                </a:moveTo>
                <a:lnTo>
                  <a:pt x="352839" y="0"/>
                </a:lnTo>
                <a:lnTo>
                  <a:pt x="376676" y="238125"/>
                </a:lnTo>
                <a:lnTo>
                  <a:pt x="352839" y="476250"/>
                </a:lnTo>
                <a:lnTo>
                  <a:pt x="0" y="476250"/>
                </a:lnTo>
              </a:path>
            </a:pathLst>
          </a:custGeom>
          <a:noFill/>
          <a:ln w="12700">
            <a:solidFill>
              <a:schemeClr val="accent2"/>
            </a:solidFill>
          </a:ln>
          <a:effectLst/>
        </p:spPr>
        <p:style>
          <a:lnRef idx="1">
            <a:schemeClr val="accent1"/>
          </a:lnRef>
          <a:fillRef idx="0">
            <a:schemeClr val="accent1"/>
          </a:fillRef>
          <a:effectRef idx="0">
            <a:schemeClr val="accent1"/>
          </a:effectRef>
          <a:fontRef idx="minor">
            <a:schemeClr val="tx1"/>
          </a:fontRef>
        </p:style>
        <p:txBody>
          <a:bodyPr lIns="72000" tIns="0" rIns="0" bIns="0" rtlCol="0" anchor="ctr"/>
          <a:lstStyle/>
          <a:p>
            <a:pPr>
              <a:lnSpc>
                <a:spcPct val="90000"/>
              </a:lnSpc>
            </a:pPr>
            <a:r>
              <a:rPr lang="en-US" sz="761" dirty="0">
                <a:latin typeface="Arial" panose="020B0604020202020204" pitchFamily="34" charset="0"/>
              </a:rPr>
              <a:t>Mobile Money</a:t>
            </a:r>
          </a:p>
        </p:txBody>
      </p:sp>
      <p:sp>
        <p:nvSpPr>
          <p:cNvPr id="290" name="RbLeanShape Arrow Option 1 9">
            <a:extLst>
              <a:ext uri="{FF2B5EF4-FFF2-40B4-BE49-F238E27FC236}">
                <a16:creationId xmlns:a16="http://schemas.microsoft.com/office/drawing/2014/main" id="{C37FF2AF-5D9E-4317-88E2-8C5E3A2C5EA4}"/>
              </a:ext>
            </a:extLst>
          </p:cNvPr>
          <p:cNvSpPr>
            <a:spLocks/>
          </p:cNvSpPr>
          <p:nvPr/>
        </p:nvSpPr>
        <p:spPr>
          <a:xfrm>
            <a:off x="4593472" y="3496170"/>
            <a:ext cx="1350635" cy="443351"/>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619610"/>
              <a:gd name="connsiteY0" fmla="*/ 0 h 476250"/>
              <a:gd name="connsiteX1" fmla="*/ 352839 w 619610"/>
              <a:gd name="connsiteY1" fmla="*/ 0 h 476250"/>
              <a:gd name="connsiteX2" fmla="*/ 619610 w 619610"/>
              <a:gd name="connsiteY2" fmla="*/ 238125 h 476250"/>
              <a:gd name="connsiteX3" fmla="*/ 352839 w 619610"/>
              <a:gd name="connsiteY3" fmla="*/ 476250 h 476250"/>
              <a:gd name="connsiteX4" fmla="*/ 0 w 619610"/>
              <a:gd name="connsiteY4" fmla="*/ 476250 h 476250"/>
              <a:gd name="connsiteX0" fmla="*/ 0 w 604593"/>
              <a:gd name="connsiteY0" fmla="*/ 0 h 476250"/>
              <a:gd name="connsiteX1" fmla="*/ 352839 w 604593"/>
              <a:gd name="connsiteY1" fmla="*/ 0 h 476250"/>
              <a:gd name="connsiteX2" fmla="*/ 604593 w 604593"/>
              <a:gd name="connsiteY2" fmla="*/ 238125 h 476250"/>
              <a:gd name="connsiteX3" fmla="*/ 352839 w 604593"/>
              <a:gd name="connsiteY3" fmla="*/ 476250 h 476250"/>
              <a:gd name="connsiteX4" fmla="*/ 0 w 604593"/>
              <a:gd name="connsiteY4" fmla="*/ 476250 h 476250"/>
              <a:gd name="connsiteX0" fmla="*/ 0 w 589940"/>
              <a:gd name="connsiteY0" fmla="*/ 0 h 476250"/>
              <a:gd name="connsiteX1" fmla="*/ 352839 w 589940"/>
              <a:gd name="connsiteY1" fmla="*/ 0 h 476250"/>
              <a:gd name="connsiteX2" fmla="*/ 589940 w 589940"/>
              <a:gd name="connsiteY2" fmla="*/ 238125 h 476250"/>
              <a:gd name="connsiteX3" fmla="*/ 352839 w 589940"/>
              <a:gd name="connsiteY3" fmla="*/ 476250 h 476250"/>
              <a:gd name="connsiteX4" fmla="*/ 0 w 589940"/>
              <a:gd name="connsiteY4" fmla="*/ 476250 h 476250"/>
              <a:gd name="connsiteX0" fmla="*/ 0 w 575642"/>
              <a:gd name="connsiteY0" fmla="*/ 0 h 476250"/>
              <a:gd name="connsiteX1" fmla="*/ 352839 w 575642"/>
              <a:gd name="connsiteY1" fmla="*/ 0 h 476250"/>
              <a:gd name="connsiteX2" fmla="*/ 575642 w 575642"/>
              <a:gd name="connsiteY2" fmla="*/ 238125 h 476250"/>
              <a:gd name="connsiteX3" fmla="*/ 352839 w 575642"/>
              <a:gd name="connsiteY3" fmla="*/ 476250 h 476250"/>
              <a:gd name="connsiteX4" fmla="*/ 0 w 575642"/>
              <a:gd name="connsiteY4" fmla="*/ 476250 h 476250"/>
              <a:gd name="connsiteX0" fmla="*/ 0 w 561691"/>
              <a:gd name="connsiteY0" fmla="*/ 0 h 476250"/>
              <a:gd name="connsiteX1" fmla="*/ 352839 w 561691"/>
              <a:gd name="connsiteY1" fmla="*/ 0 h 476250"/>
              <a:gd name="connsiteX2" fmla="*/ 561691 w 561691"/>
              <a:gd name="connsiteY2" fmla="*/ 238125 h 476250"/>
              <a:gd name="connsiteX3" fmla="*/ 352839 w 561691"/>
              <a:gd name="connsiteY3" fmla="*/ 476250 h 476250"/>
              <a:gd name="connsiteX4" fmla="*/ 0 w 561691"/>
              <a:gd name="connsiteY4" fmla="*/ 476250 h 476250"/>
              <a:gd name="connsiteX0" fmla="*/ 0 w 548078"/>
              <a:gd name="connsiteY0" fmla="*/ 0 h 476250"/>
              <a:gd name="connsiteX1" fmla="*/ 352839 w 548078"/>
              <a:gd name="connsiteY1" fmla="*/ 0 h 476250"/>
              <a:gd name="connsiteX2" fmla="*/ 548078 w 548078"/>
              <a:gd name="connsiteY2" fmla="*/ 238125 h 476250"/>
              <a:gd name="connsiteX3" fmla="*/ 352839 w 548078"/>
              <a:gd name="connsiteY3" fmla="*/ 476250 h 476250"/>
              <a:gd name="connsiteX4" fmla="*/ 0 w 548078"/>
              <a:gd name="connsiteY4" fmla="*/ 476250 h 476250"/>
              <a:gd name="connsiteX0" fmla="*/ 0 w 534795"/>
              <a:gd name="connsiteY0" fmla="*/ 0 h 476250"/>
              <a:gd name="connsiteX1" fmla="*/ 352839 w 534795"/>
              <a:gd name="connsiteY1" fmla="*/ 0 h 476250"/>
              <a:gd name="connsiteX2" fmla="*/ 534795 w 534795"/>
              <a:gd name="connsiteY2" fmla="*/ 238125 h 476250"/>
              <a:gd name="connsiteX3" fmla="*/ 352839 w 534795"/>
              <a:gd name="connsiteY3" fmla="*/ 476250 h 476250"/>
              <a:gd name="connsiteX4" fmla="*/ 0 w 534795"/>
              <a:gd name="connsiteY4" fmla="*/ 476250 h 476250"/>
              <a:gd name="connsiteX0" fmla="*/ 0 w 521834"/>
              <a:gd name="connsiteY0" fmla="*/ 0 h 476250"/>
              <a:gd name="connsiteX1" fmla="*/ 352839 w 521834"/>
              <a:gd name="connsiteY1" fmla="*/ 0 h 476250"/>
              <a:gd name="connsiteX2" fmla="*/ 521834 w 521834"/>
              <a:gd name="connsiteY2" fmla="*/ 238125 h 476250"/>
              <a:gd name="connsiteX3" fmla="*/ 352839 w 521834"/>
              <a:gd name="connsiteY3" fmla="*/ 476250 h 476250"/>
              <a:gd name="connsiteX4" fmla="*/ 0 w 521834"/>
              <a:gd name="connsiteY4" fmla="*/ 476250 h 476250"/>
              <a:gd name="connsiteX0" fmla="*/ 0 w 509187"/>
              <a:gd name="connsiteY0" fmla="*/ 0 h 476250"/>
              <a:gd name="connsiteX1" fmla="*/ 352839 w 509187"/>
              <a:gd name="connsiteY1" fmla="*/ 0 h 476250"/>
              <a:gd name="connsiteX2" fmla="*/ 509187 w 509187"/>
              <a:gd name="connsiteY2" fmla="*/ 238125 h 476250"/>
              <a:gd name="connsiteX3" fmla="*/ 352839 w 509187"/>
              <a:gd name="connsiteY3" fmla="*/ 476250 h 476250"/>
              <a:gd name="connsiteX4" fmla="*/ 0 w 509187"/>
              <a:gd name="connsiteY4" fmla="*/ 476250 h 476250"/>
              <a:gd name="connsiteX0" fmla="*/ 0 w 496846"/>
              <a:gd name="connsiteY0" fmla="*/ 0 h 476250"/>
              <a:gd name="connsiteX1" fmla="*/ 352839 w 496846"/>
              <a:gd name="connsiteY1" fmla="*/ 0 h 476250"/>
              <a:gd name="connsiteX2" fmla="*/ 496846 w 496846"/>
              <a:gd name="connsiteY2" fmla="*/ 238125 h 476250"/>
              <a:gd name="connsiteX3" fmla="*/ 352839 w 496846"/>
              <a:gd name="connsiteY3" fmla="*/ 476250 h 476250"/>
              <a:gd name="connsiteX4" fmla="*/ 0 w 496846"/>
              <a:gd name="connsiteY4" fmla="*/ 476250 h 476250"/>
              <a:gd name="connsiteX0" fmla="*/ 0 w 484805"/>
              <a:gd name="connsiteY0" fmla="*/ 0 h 476250"/>
              <a:gd name="connsiteX1" fmla="*/ 352839 w 484805"/>
              <a:gd name="connsiteY1" fmla="*/ 0 h 476250"/>
              <a:gd name="connsiteX2" fmla="*/ 484805 w 484805"/>
              <a:gd name="connsiteY2" fmla="*/ 238125 h 476250"/>
              <a:gd name="connsiteX3" fmla="*/ 352839 w 484805"/>
              <a:gd name="connsiteY3" fmla="*/ 476250 h 476250"/>
              <a:gd name="connsiteX4" fmla="*/ 0 w 484805"/>
              <a:gd name="connsiteY4" fmla="*/ 476250 h 476250"/>
              <a:gd name="connsiteX0" fmla="*/ 0 w 473055"/>
              <a:gd name="connsiteY0" fmla="*/ 0 h 476250"/>
              <a:gd name="connsiteX1" fmla="*/ 352839 w 473055"/>
              <a:gd name="connsiteY1" fmla="*/ 0 h 476250"/>
              <a:gd name="connsiteX2" fmla="*/ 473055 w 473055"/>
              <a:gd name="connsiteY2" fmla="*/ 238125 h 476250"/>
              <a:gd name="connsiteX3" fmla="*/ 352839 w 473055"/>
              <a:gd name="connsiteY3" fmla="*/ 476250 h 476250"/>
              <a:gd name="connsiteX4" fmla="*/ 0 w 473055"/>
              <a:gd name="connsiteY4" fmla="*/ 476250 h 476250"/>
              <a:gd name="connsiteX0" fmla="*/ 0 w 461590"/>
              <a:gd name="connsiteY0" fmla="*/ 0 h 476250"/>
              <a:gd name="connsiteX1" fmla="*/ 352839 w 461590"/>
              <a:gd name="connsiteY1" fmla="*/ 0 h 476250"/>
              <a:gd name="connsiteX2" fmla="*/ 461590 w 461590"/>
              <a:gd name="connsiteY2" fmla="*/ 238125 h 476250"/>
              <a:gd name="connsiteX3" fmla="*/ 352839 w 461590"/>
              <a:gd name="connsiteY3" fmla="*/ 476250 h 476250"/>
              <a:gd name="connsiteX4" fmla="*/ 0 w 461590"/>
              <a:gd name="connsiteY4" fmla="*/ 476250 h 476250"/>
              <a:gd name="connsiteX0" fmla="*/ 0 w 450403"/>
              <a:gd name="connsiteY0" fmla="*/ 0 h 476250"/>
              <a:gd name="connsiteX1" fmla="*/ 352839 w 450403"/>
              <a:gd name="connsiteY1" fmla="*/ 0 h 476250"/>
              <a:gd name="connsiteX2" fmla="*/ 450403 w 450403"/>
              <a:gd name="connsiteY2" fmla="*/ 238125 h 476250"/>
              <a:gd name="connsiteX3" fmla="*/ 352839 w 450403"/>
              <a:gd name="connsiteY3" fmla="*/ 476250 h 476250"/>
              <a:gd name="connsiteX4" fmla="*/ 0 w 450403"/>
              <a:gd name="connsiteY4" fmla="*/ 476250 h 476250"/>
              <a:gd name="connsiteX0" fmla="*/ 0 w 439487"/>
              <a:gd name="connsiteY0" fmla="*/ 0 h 476250"/>
              <a:gd name="connsiteX1" fmla="*/ 352839 w 439487"/>
              <a:gd name="connsiteY1" fmla="*/ 0 h 476250"/>
              <a:gd name="connsiteX2" fmla="*/ 439487 w 439487"/>
              <a:gd name="connsiteY2" fmla="*/ 238125 h 476250"/>
              <a:gd name="connsiteX3" fmla="*/ 352839 w 439487"/>
              <a:gd name="connsiteY3" fmla="*/ 476250 h 476250"/>
              <a:gd name="connsiteX4" fmla="*/ 0 w 439487"/>
              <a:gd name="connsiteY4" fmla="*/ 476250 h 476250"/>
              <a:gd name="connsiteX0" fmla="*/ 0 w 428836"/>
              <a:gd name="connsiteY0" fmla="*/ 0 h 476250"/>
              <a:gd name="connsiteX1" fmla="*/ 352839 w 428836"/>
              <a:gd name="connsiteY1" fmla="*/ 0 h 476250"/>
              <a:gd name="connsiteX2" fmla="*/ 428836 w 428836"/>
              <a:gd name="connsiteY2" fmla="*/ 238125 h 476250"/>
              <a:gd name="connsiteX3" fmla="*/ 352839 w 428836"/>
              <a:gd name="connsiteY3" fmla="*/ 476250 h 476250"/>
              <a:gd name="connsiteX4" fmla="*/ 0 w 428836"/>
              <a:gd name="connsiteY4" fmla="*/ 476250 h 476250"/>
              <a:gd name="connsiteX0" fmla="*/ 0 w 418443"/>
              <a:gd name="connsiteY0" fmla="*/ 0 h 476250"/>
              <a:gd name="connsiteX1" fmla="*/ 352839 w 418443"/>
              <a:gd name="connsiteY1" fmla="*/ 0 h 476250"/>
              <a:gd name="connsiteX2" fmla="*/ 418443 w 418443"/>
              <a:gd name="connsiteY2" fmla="*/ 238125 h 476250"/>
              <a:gd name="connsiteX3" fmla="*/ 352839 w 418443"/>
              <a:gd name="connsiteY3" fmla="*/ 476250 h 476250"/>
              <a:gd name="connsiteX4" fmla="*/ 0 w 418443"/>
              <a:gd name="connsiteY4" fmla="*/ 476250 h 476250"/>
              <a:gd name="connsiteX0" fmla="*/ 0 w 408302"/>
              <a:gd name="connsiteY0" fmla="*/ 0 h 476250"/>
              <a:gd name="connsiteX1" fmla="*/ 352839 w 408302"/>
              <a:gd name="connsiteY1" fmla="*/ 0 h 476250"/>
              <a:gd name="connsiteX2" fmla="*/ 408302 w 408302"/>
              <a:gd name="connsiteY2" fmla="*/ 238125 h 476250"/>
              <a:gd name="connsiteX3" fmla="*/ 352839 w 408302"/>
              <a:gd name="connsiteY3" fmla="*/ 476250 h 476250"/>
              <a:gd name="connsiteX4" fmla="*/ 0 w 408302"/>
              <a:gd name="connsiteY4" fmla="*/ 476250 h 476250"/>
              <a:gd name="connsiteX0" fmla="*/ 0 w 398406"/>
              <a:gd name="connsiteY0" fmla="*/ 0 h 476250"/>
              <a:gd name="connsiteX1" fmla="*/ 352839 w 398406"/>
              <a:gd name="connsiteY1" fmla="*/ 0 h 476250"/>
              <a:gd name="connsiteX2" fmla="*/ 398406 w 398406"/>
              <a:gd name="connsiteY2" fmla="*/ 238125 h 476250"/>
              <a:gd name="connsiteX3" fmla="*/ 352839 w 398406"/>
              <a:gd name="connsiteY3" fmla="*/ 476250 h 476250"/>
              <a:gd name="connsiteX4" fmla="*/ 0 w 398406"/>
              <a:gd name="connsiteY4" fmla="*/ 476250 h 476250"/>
              <a:gd name="connsiteX0" fmla="*/ 0 w 388750"/>
              <a:gd name="connsiteY0" fmla="*/ 0 h 476250"/>
              <a:gd name="connsiteX1" fmla="*/ 352839 w 388750"/>
              <a:gd name="connsiteY1" fmla="*/ 0 h 476250"/>
              <a:gd name="connsiteX2" fmla="*/ 388750 w 388750"/>
              <a:gd name="connsiteY2" fmla="*/ 238125 h 476250"/>
              <a:gd name="connsiteX3" fmla="*/ 352839 w 388750"/>
              <a:gd name="connsiteY3" fmla="*/ 476250 h 476250"/>
              <a:gd name="connsiteX4" fmla="*/ 0 w 388750"/>
              <a:gd name="connsiteY4" fmla="*/ 476250 h 476250"/>
              <a:gd name="connsiteX0" fmla="*/ 0 w 379328"/>
              <a:gd name="connsiteY0" fmla="*/ 0 h 476250"/>
              <a:gd name="connsiteX1" fmla="*/ 352839 w 379328"/>
              <a:gd name="connsiteY1" fmla="*/ 0 h 476250"/>
              <a:gd name="connsiteX2" fmla="*/ 379328 w 379328"/>
              <a:gd name="connsiteY2" fmla="*/ 238125 h 476250"/>
              <a:gd name="connsiteX3" fmla="*/ 352839 w 379328"/>
              <a:gd name="connsiteY3" fmla="*/ 476250 h 476250"/>
              <a:gd name="connsiteX4" fmla="*/ 0 w 379328"/>
              <a:gd name="connsiteY4" fmla="*/ 476250 h 476250"/>
              <a:gd name="connsiteX0" fmla="*/ 0 w 370135"/>
              <a:gd name="connsiteY0" fmla="*/ 0 h 476250"/>
              <a:gd name="connsiteX1" fmla="*/ 352839 w 370135"/>
              <a:gd name="connsiteY1" fmla="*/ 0 h 476250"/>
              <a:gd name="connsiteX2" fmla="*/ 370135 w 370135"/>
              <a:gd name="connsiteY2" fmla="*/ 238125 h 476250"/>
              <a:gd name="connsiteX3" fmla="*/ 352839 w 370135"/>
              <a:gd name="connsiteY3" fmla="*/ 476250 h 476250"/>
              <a:gd name="connsiteX4" fmla="*/ 0 w 370135"/>
              <a:gd name="connsiteY4" fmla="*/ 476250 h 476250"/>
              <a:gd name="connsiteX0" fmla="*/ 0 w 379106"/>
              <a:gd name="connsiteY0" fmla="*/ 0 h 476250"/>
              <a:gd name="connsiteX1" fmla="*/ 352839 w 379106"/>
              <a:gd name="connsiteY1" fmla="*/ 0 h 476250"/>
              <a:gd name="connsiteX2" fmla="*/ 379106 w 379106"/>
              <a:gd name="connsiteY2" fmla="*/ 238125 h 476250"/>
              <a:gd name="connsiteX3" fmla="*/ 352839 w 379106"/>
              <a:gd name="connsiteY3" fmla="*/ 476250 h 476250"/>
              <a:gd name="connsiteX4" fmla="*/ 0 w 379106"/>
              <a:gd name="connsiteY4" fmla="*/ 476250 h 476250"/>
              <a:gd name="connsiteX0" fmla="*/ 0 w 372437"/>
              <a:gd name="connsiteY0" fmla="*/ 0 h 476250"/>
              <a:gd name="connsiteX1" fmla="*/ 352839 w 372437"/>
              <a:gd name="connsiteY1" fmla="*/ 0 h 476250"/>
              <a:gd name="connsiteX2" fmla="*/ 372437 w 372437"/>
              <a:gd name="connsiteY2" fmla="*/ 238125 h 476250"/>
              <a:gd name="connsiteX3" fmla="*/ 352839 w 372437"/>
              <a:gd name="connsiteY3" fmla="*/ 476250 h 476250"/>
              <a:gd name="connsiteX4" fmla="*/ 0 w 372437"/>
              <a:gd name="connsiteY4" fmla="*/ 476250 h 476250"/>
              <a:gd name="connsiteX0" fmla="*/ 0 w 394035"/>
              <a:gd name="connsiteY0" fmla="*/ 0 h 476250"/>
              <a:gd name="connsiteX1" fmla="*/ 352839 w 394035"/>
              <a:gd name="connsiteY1" fmla="*/ 0 h 476250"/>
              <a:gd name="connsiteX2" fmla="*/ 394035 w 394035"/>
              <a:gd name="connsiteY2" fmla="*/ 238125 h 476250"/>
              <a:gd name="connsiteX3" fmla="*/ 352839 w 394035"/>
              <a:gd name="connsiteY3" fmla="*/ 476250 h 476250"/>
              <a:gd name="connsiteX4" fmla="*/ 0 w 394035"/>
              <a:gd name="connsiteY4" fmla="*/ 476250 h 476250"/>
              <a:gd name="connsiteX0" fmla="*/ 0 w 416885"/>
              <a:gd name="connsiteY0" fmla="*/ 0 h 476250"/>
              <a:gd name="connsiteX1" fmla="*/ 352839 w 416885"/>
              <a:gd name="connsiteY1" fmla="*/ 0 h 476250"/>
              <a:gd name="connsiteX2" fmla="*/ 416885 w 416885"/>
              <a:gd name="connsiteY2" fmla="*/ 238125 h 476250"/>
              <a:gd name="connsiteX3" fmla="*/ 352839 w 416885"/>
              <a:gd name="connsiteY3" fmla="*/ 476250 h 476250"/>
              <a:gd name="connsiteX4" fmla="*/ 0 w 41688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885" h="476250">
                <a:moveTo>
                  <a:pt x="0" y="0"/>
                </a:moveTo>
                <a:lnTo>
                  <a:pt x="352839" y="0"/>
                </a:lnTo>
                <a:lnTo>
                  <a:pt x="416885" y="238125"/>
                </a:lnTo>
                <a:lnTo>
                  <a:pt x="352839" y="476250"/>
                </a:lnTo>
                <a:lnTo>
                  <a:pt x="0" y="476250"/>
                </a:lnTo>
              </a:path>
            </a:pathLst>
          </a:custGeom>
          <a:noFill/>
          <a:ln w="12700">
            <a:solidFill>
              <a:schemeClr val="accent2"/>
            </a:solidFill>
          </a:ln>
          <a:effectLst/>
        </p:spPr>
        <p:style>
          <a:lnRef idx="1">
            <a:schemeClr val="accent1"/>
          </a:lnRef>
          <a:fillRef idx="0">
            <a:schemeClr val="accent1"/>
          </a:fillRef>
          <a:effectRef idx="0">
            <a:schemeClr val="accent1"/>
          </a:effectRef>
          <a:fontRef idx="minor">
            <a:schemeClr val="tx1"/>
          </a:fontRef>
        </p:style>
        <p:txBody>
          <a:bodyPr lIns="72000" tIns="0" rIns="0" bIns="0" rtlCol="0" anchor="ctr"/>
          <a:lstStyle/>
          <a:p>
            <a:pPr>
              <a:lnSpc>
                <a:spcPct val="90000"/>
              </a:lnSpc>
            </a:pPr>
            <a:r>
              <a:rPr lang="en-US" sz="761" dirty="0">
                <a:latin typeface="Arial" panose="020B0604020202020204" pitchFamily="34" charset="0"/>
              </a:rPr>
              <a:t>E-Commerce</a:t>
            </a:r>
          </a:p>
        </p:txBody>
      </p:sp>
      <p:grpSp>
        <p:nvGrpSpPr>
          <p:cNvPr id="291" name="Group 290">
            <a:extLst>
              <a:ext uri="{FF2B5EF4-FFF2-40B4-BE49-F238E27FC236}">
                <a16:creationId xmlns:a16="http://schemas.microsoft.com/office/drawing/2014/main" id="{3258C24D-0A77-4B66-ACC4-652AACF92D99}"/>
              </a:ext>
            </a:extLst>
          </p:cNvPr>
          <p:cNvGrpSpPr/>
          <p:nvPr/>
        </p:nvGrpSpPr>
        <p:grpSpPr>
          <a:xfrm>
            <a:off x="4076652" y="3577434"/>
            <a:ext cx="271878" cy="278677"/>
            <a:chOff x="3529452" y="5000415"/>
            <a:chExt cx="368666" cy="371569"/>
          </a:xfrm>
          <a:solidFill>
            <a:schemeClr val="tx2"/>
          </a:solidFill>
        </p:grpSpPr>
        <p:sp>
          <p:nvSpPr>
            <p:cNvPr id="292" name="Freeform 90">
              <a:extLst>
                <a:ext uri="{FF2B5EF4-FFF2-40B4-BE49-F238E27FC236}">
                  <a16:creationId xmlns:a16="http://schemas.microsoft.com/office/drawing/2014/main" id="{8AF565BA-444C-40A0-B0FA-9D507064D9DE}"/>
                </a:ext>
              </a:extLst>
            </p:cNvPr>
            <p:cNvSpPr>
              <a:spLocks/>
            </p:cNvSpPr>
            <p:nvPr/>
          </p:nvSpPr>
          <p:spPr bwMode="auto">
            <a:xfrm>
              <a:off x="3814420" y="5170717"/>
              <a:ext cx="83697" cy="42576"/>
            </a:xfrm>
            <a:custGeom>
              <a:avLst/>
              <a:gdLst>
                <a:gd name="T0" fmla="*/ 174 w 718"/>
                <a:gd name="T1" fmla="*/ 0 h 368"/>
                <a:gd name="T2" fmla="*/ 542 w 718"/>
                <a:gd name="T3" fmla="*/ 0 h 368"/>
                <a:gd name="T4" fmla="*/ 574 w 718"/>
                <a:gd name="T5" fmla="*/ 3 h 368"/>
                <a:gd name="T6" fmla="*/ 603 w 718"/>
                <a:gd name="T7" fmla="*/ 10 h 368"/>
                <a:gd name="T8" fmla="*/ 631 w 718"/>
                <a:gd name="T9" fmla="*/ 24 h 368"/>
                <a:gd name="T10" fmla="*/ 655 w 718"/>
                <a:gd name="T11" fmla="*/ 41 h 368"/>
                <a:gd name="T12" fmla="*/ 676 w 718"/>
                <a:gd name="T13" fmla="*/ 62 h 368"/>
                <a:gd name="T14" fmla="*/ 693 w 718"/>
                <a:gd name="T15" fmla="*/ 87 h 368"/>
                <a:gd name="T16" fmla="*/ 706 w 718"/>
                <a:gd name="T17" fmla="*/ 113 h 368"/>
                <a:gd name="T18" fmla="*/ 715 w 718"/>
                <a:gd name="T19" fmla="*/ 143 h 368"/>
                <a:gd name="T20" fmla="*/ 718 w 718"/>
                <a:gd name="T21" fmla="*/ 174 h 368"/>
                <a:gd name="T22" fmla="*/ 718 w 718"/>
                <a:gd name="T23" fmla="*/ 194 h 368"/>
                <a:gd name="T24" fmla="*/ 715 w 718"/>
                <a:gd name="T25" fmla="*/ 225 h 368"/>
                <a:gd name="T26" fmla="*/ 706 w 718"/>
                <a:gd name="T27" fmla="*/ 255 h 368"/>
                <a:gd name="T28" fmla="*/ 693 w 718"/>
                <a:gd name="T29" fmla="*/ 281 h 368"/>
                <a:gd name="T30" fmla="*/ 676 w 718"/>
                <a:gd name="T31" fmla="*/ 305 h 368"/>
                <a:gd name="T32" fmla="*/ 655 w 718"/>
                <a:gd name="T33" fmla="*/ 327 h 368"/>
                <a:gd name="T34" fmla="*/ 631 w 718"/>
                <a:gd name="T35" fmla="*/ 344 h 368"/>
                <a:gd name="T36" fmla="*/ 603 w 718"/>
                <a:gd name="T37" fmla="*/ 357 h 368"/>
                <a:gd name="T38" fmla="*/ 574 w 718"/>
                <a:gd name="T39" fmla="*/ 365 h 368"/>
                <a:gd name="T40" fmla="*/ 542 w 718"/>
                <a:gd name="T41" fmla="*/ 368 h 368"/>
                <a:gd name="T42" fmla="*/ 175 w 718"/>
                <a:gd name="T43" fmla="*/ 368 h 368"/>
                <a:gd name="T44" fmla="*/ 143 w 718"/>
                <a:gd name="T45" fmla="*/ 365 h 368"/>
                <a:gd name="T46" fmla="*/ 113 w 718"/>
                <a:gd name="T47" fmla="*/ 357 h 368"/>
                <a:gd name="T48" fmla="*/ 86 w 718"/>
                <a:gd name="T49" fmla="*/ 344 h 368"/>
                <a:gd name="T50" fmla="*/ 61 w 718"/>
                <a:gd name="T51" fmla="*/ 327 h 368"/>
                <a:gd name="T52" fmla="*/ 41 w 718"/>
                <a:gd name="T53" fmla="*/ 306 h 368"/>
                <a:gd name="T54" fmla="*/ 23 w 718"/>
                <a:gd name="T55" fmla="*/ 281 h 368"/>
                <a:gd name="T56" fmla="*/ 11 w 718"/>
                <a:gd name="T57" fmla="*/ 255 h 368"/>
                <a:gd name="T58" fmla="*/ 3 w 718"/>
                <a:gd name="T59" fmla="*/ 225 h 368"/>
                <a:gd name="T60" fmla="*/ 0 w 718"/>
                <a:gd name="T61" fmla="*/ 194 h 368"/>
                <a:gd name="T62" fmla="*/ 0 w 718"/>
                <a:gd name="T63" fmla="*/ 174 h 368"/>
                <a:gd name="T64" fmla="*/ 3 w 718"/>
                <a:gd name="T65" fmla="*/ 143 h 368"/>
                <a:gd name="T66" fmla="*/ 11 w 718"/>
                <a:gd name="T67" fmla="*/ 113 h 368"/>
                <a:gd name="T68" fmla="*/ 23 w 718"/>
                <a:gd name="T69" fmla="*/ 87 h 368"/>
                <a:gd name="T70" fmla="*/ 41 w 718"/>
                <a:gd name="T71" fmla="*/ 62 h 368"/>
                <a:gd name="T72" fmla="*/ 61 w 718"/>
                <a:gd name="T73" fmla="*/ 41 h 368"/>
                <a:gd name="T74" fmla="*/ 86 w 718"/>
                <a:gd name="T75" fmla="*/ 24 h 368"/>
                <a:gd name="T76" fmla="*/ 113 w 718"/>
                <a:gd name="T77" fmla="*/ 10 h 368"/>
                <a:gd name="T78" fmla="*/ 143 w 718"/>
                <a:gd name="T79" fmla="*/ 3 h 368"/>
                <a:gd name="T80" fmla="*/ 174 w 718"/>
                <a:gd name="T81"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8" h="368">
                  <a:moveTo>
                    <a:pt x="174" y="0"/>
                  </a:moveTo>
                  <a:lnTo>
                    <a:pt x="542" y="0"/>
                  </a:lnTo>
                  <a:lnTo>
                    <a:pt x="574" y="3"/>
                  </a:lnTo>
                  <a:lnTo>
                    <a:pt x="603" y="10"/>
                  </a:lnTo>
                  <a:lnTo>
                    <a:pt x="631" y="24"/>
                  </a:lnTo>
                  <a:lnTo>
                    <a:pt x="655" y="41"/>
                  </a:lnTo>
                  <a:lnTo>
                    <a:pt x="676" y="62"/>
                  </a:lnTo>
                  <a:lnTo>
                    <a:pt x="693" y="87"/>
                  </a:lnTo>
                  <a:lnTo>
                    <a:pt x="706" y="113"/>
                  </a:lnTo>
                  <a:lnTo>
                    <a:pt x="715" y="143"/>
                  </a:lnTo>
                  <a:lnTo>
                    <a:pt x="718" y="174"/>
                  </a:lnTo>
                  <a:lnTo>
                    <a:pt x="718" y="194"/>
                  </a:lnTo>
                  <a:lnTo>
                    <a:pt x="715" y="225"/>
                  </a:lnTo>
                  <a:lnTo>
                    <a:pt x="706" y="255"/>
                  </a:lnTo>
                  <a:lnTo>
                    <a:pt x="693" y="281"/>
                  </a:lnTo>
                  <a:lnTo>
                    <a:pt x="676" y="305"/>
                  </a:lnTo>
                  <a:lnTo>
                    <a:pt x="655" y="327"/>
                  </a:lnTo>
                  <a:lnTo>
                    <a:pt x="631" y="344"/>
                  </a:lnTo>
                  <a:lnTo>
                    <a:pt x="603" y="357"/>
                  </a:lnTo>
                  <a:lnTo>
                    <a:pt x="574" y="365"/>
                  </a:lnTo>
                  <a:lnTo>
                    <a:pt x="542" y="368"/>
                  </a:lnTo>
                  <a:lnTo>
                    <a:pt x="175" y="368"/>
                  </a:lnTo>
                  <a:lnTo>
                    <a:pt x="143" y="365"/>
                  </a:lnTo>
                  <a:lnTo>
                    <a:pt x="113" y="357"/>
                  </a:lnTo>
                  <a:lnTo>
                    <a:pt x="86" y="344"/>
                  </a:lnTo>
                  <a:lnTo>
                    <a:pt x="61" y="327"/>
                  </a:lnTo>
                  <a:lnTo>
                    <a:pt x="41" y="306"/>
                  </a:lnTo>
                  <a:lnTo>
                    <a:pt x="23" y="281"/>
                  </a:lnTo>
                  <a:lnTo>
                    <a:pt x="11" y="255"/>
                  </a:lnTo>
                  <a:lnTo>
                    <a:pt x="3" y="225"/>
                  </a:lnTo>
                  <a:lnTo>
                    <a:pt x="0" y="194"/>
                  </a:lnTo>
                  <a:lnTo>
                    <a:pt x="0" y="174"/>
                  </a:lnTo>
                  <a:lnTo>
                    <a:pt x="3" y="143"/>
                  </a:lnTo>
                  <a:lnTo>
                    <a:pt x="11" y="113"/>
                  </a:lnTo>
                  <a:lnTo>
                    <a:pt x="23" y="87"/>
                  </a:lnTo>
                  <a:lnTo>
                    <a:pt x="41" y="62"/>
                  </a:lnTo>
                  <a:lnTo>
                    <a:pt x="61" y="41"/>
                  </a:lnTo>
                  <a:lnTo>
                    <a:pt x="86" y="24"/>
                  </a:lnTo>
                  <a:lnTo>
                    <a:pt x="113" y="10"/>
                  </a:lnTo>
                  <a:lnTo>
                    <a:pt x="143" y="3"/>
                  </a:lnTo>
                  <a:lnTo>
                    <a:pt x="174" y="0"/>
                  </a:lnTo>
                  <a:close/>
                </a:path>
              </a:pathLst>
            </a:custGeom>
            <a:grpFill/>
            <a:ln w="0">
              <a:noFill/>
              <a:prstDash val="solid"/>
              <a:round/>
              <a:headEnd/>
              <a:tailEnd/>
            </a:ln>
          </p:spPr>
          <p:txBody>
            <a:bodyPr vert="horz" wrap="square" lIns="63305" tIns="31652" rIns="63305" bIns="31652" numCol="1" anchor="t" anchorCtr="0" compatLnSpc="1">
              <a:prstTxWarp prst="textNoShape">
                <a:avLst/>
              </a:prstTxWarp>
            </a:bodyPr>
            <a:lstStyle/>
            <a:p>
              <a:endParaRPr lang="en-US" sz="1247" dirty="0">
                <a:latin typeface="Arial" panose="020B0604020202020204" pitchFamily="34" charset="0"/>
              </a:endParaRPr>
            </a:p>
          </p:txBody>
        </p:sp>
        <p:sp>
          <p:nvSpPr>
            <p:cNvPr id="293" name="Freeform 91">
              <a:extLst>
                <a:ext uri="{FF2B5EF4-FFF2-40B4-BE49-F238E27FC236}">
                  <a16:creationId xmlns:a16="http://schemas.microsoft.com/office/drawing/2014/main" id="{B8FC744E-074B-43FD-B501-D1BD80DE6504}"/>
                </a:ext>
              </a:extLst>
            </p:cNvPr>
            <p:cNvSpPr>
              <a:spLocks noEditPoints="1"/>
            </p:cNvSpPr>
            <p:nvPr/>
          </p:nvSpPr>
          <p:spPr bwMode="auto">
            <a:xfrm>
              <a:off x="3529452" y="5000415"/>
              <a:ext cx="368666" cy="371569"/>
            </a:xfrm>
            <a:custGeom>
              <a:avLst/>
              <a:gdLst>
                <a:gd name="T0" fmla="*/ 1864 w 3150"/>
                <a:gd name="T1" fmla="*/ 2976 h 3264"/>
                <a:gd name="T2" fmla="*/ 1850 w 3150"/>
                <a:gd name="T3" fmla="*/ 3092 h 3264"/>
                <a:gd name="T4" fmla="*/ 1949 w 3150"/>
                <a:gd name="T5" fmla="*/ 3154 h 3264"/>
                <a:gd name="T6" fmla="*/ 2049 w 3150"/>
                <a:gd name="T7" fmla="*/ 3092 h 3264"/>
                <a:gd name="T8" fmla="*/ 2036 w 3150"/>
                <a:gd name="T9" fmla="*/ 2974 h 3264"/>
                <a:gd name="T10" fmla="*/ 1718 w 3150"/>
                <a:gd name="T11" fmla="*/ 159 h 3264"/>
                <a:gd name="T12" fmla="*/ 1693 w 3150"/>
                <a:gd name="T13" fmla="*/ 197 h 3264"/>
                <a:gd name="T14" fmla="*/ 2194 w 3150"/>
                <a:gd name="T15" fmla="*/ 210 h 3264"/>
                <a:gd name="T16" fmla="*/ 2202 w 3150"/>
                <a:gd name="T17" fmla="*/ 167 h 3264"/>
                <a:gd name="T18" fmla="*/ 2678 w 3150"/>
                <a:gd name="T19" fmla="*/ 0 h 3264"/>
                <a:gd name="T20" fmla="*/ 2833 w 3150"/>
                <a:gd name="T21" fmla="*/ 65 h 3264"/>
                <a:gd name="T22" fmla="*/ 2898 w 3150"/>
                <a:gd name="T23" fmla="*/ 220 h 3264"/>
                <a:gd name="T24" fmla="*/ 3063 w 3150"/>
                <a:gd name="T25" fmla="*/ 1089 h 3264"/>
                <a:gd name="T26" fmla="*/ 3147 w 3150"/>
                <a:gd name="T27" fmla="*/ 1208 h 3264"/>
                <a:gd name="T28" fmla="*/ 3125 w 3150"/>
                <a:gd name="T29" fmla="*/ 1347 h 3264"/>
                <a:gd name="T30" fmla="*/ 3006 w 3150"/>
                <a:gd name="T31" fmla="*/ 1430 h 3264"/>
                <a:gd name="T32" fmla="*/ 2518 w 3150"/>
                <a:gd name="T33" fmla="*/ 1408 h 3264"/>
                <a:gd name="T34" fmla="*/ 2435 w 3150"/>
                <a:gd name="T35" fmla="*/ 1290 h 3264"/>
                <a:gd name="T36" fmla="*/ 2455 w 3150"/>
                <a:gd name="T37" fmla="*/ 1151 h 3264"/>
                <a:gd name="T38" fmla="*/ 2575 w 3150"/>
                <a:gd name="T39" fmla="*/ 1067 h 3264"/>
                <a:gd name="T40" fmla="*/ 2745 w 3150"/>
                <a:gd name="T41" fmla="*/ 350 h 3264"/>
                <a:gd name="T42" fmla="*/ 1299 w 3150"/>
                <a:gd name="T43" fmla="*/ 659 h 3264"/>
                <a:gd name="T44" fmla="*/ 1482 w 3150"/>
                <a:gd name="T45" fmla="*/ 559 h 3264"/>
                <a:gd name="T46" fmla="*/ 1642 w 3150"/>
                <a:gd name="T47" fmla="*/ 508 h 3264"/>
                <a:gd name="T48" fmla="*/ 1759 w 3150"/>
                <a:gd name="T49" fmla="*/ 553 h 3264"/>
                <a:gd name="T50" fmla="*/ 1801 w 3150"/>
                <a:gd name="T51" fmla="*/ 669 h 3264"/>
                <a:gd name="T52" fmla="*/ 1744 w 3150"/>
                <a:gd name="T53" fmla="*/ 817 h 3264"/>
                <a:gd name="T54" fmla="*/ 1556 w 3150"/>
                <a:gd name="T55" fmla="*/ 986 h 3264"/>
                <a:gd name="T56" fmla="*/ 1328 w 3150"/>
                <a:gd name="T57" fmla="*/ 1158 h 3264"/>
                <a:gd name="T58" fmla="*/ 1155 w 3150"/>
                <a:gd name="T59" fmla="*/ 1273 h 3264"/>
                <a:gd name="T60" fmla="*/ 2575 w 3150"/>
                <a:gd name="T61" fmla="*/ 2735 h 3264"/>
                <a:gd name="T62" fmla="*/ 2455 w 3150"/>
                <a:gd name="T63" fmla="*/ 2652 h 3264"/>
                <a:gd name="T64" fmla="*/ 2435 w 3150"/>
                <a:gd name="T65" fmla="*/ 2513 h 3264"/>
                <a:gd name="T66" fmla="*/ 2518 w 3150"/>
                <a:gd name="T67" fmla="*/ 2393 h 3264"/>
                <a:gd name="T68" fmla="*/ 3006 w 3150"/>
                <a:gd name="T69" fmla="*/ 2373 h 3264"/>
                <a:gd name="T70" fmla="*/ 3125 w 3150"/>
                <a:gd name="T71" fmla="*/ 2456 h 3264"/>
                <a:gd name="T72" fmla="*/ 3147 w 3150"/>
                <a:gd name="T73" fmla="*/ 2594 h 3264"/>
                <a:gd name="T74" fmla="*/ 3063 w 3150"/>
                <a:gd name="T75" fmla="*/ 2714 h 3264"/>
                <a:gd name="T76" fmla="*/ 2931 w 3150"/>
                <a:gd name="T77" fmla="*/ 2739 h 3264"/>
                <a:gd name="T78" fmla="*/ 2874 w 3150"/>
                <a:gd name="T79" fmla="*/ 3144 h 3264"/>
                <a:gd name="T80" fmla="*/ 2747 w 3150"/>
                <a:gd name="T81" fmla="*/ 3253 h 3264"/>
                <a:gd name="T82" fmla="*/ 1153 w 3150"/>
                <a:gd name="T83" fmla="*/ 3253 h 3264"/>
                <a:gd name="T84" fmla="*/ 1026 w 3150"/>
                <a:gd name="T85" fmla="*/ 3144 h 3264"/>
                <a:gd name="T86" fmla="*/ 738 w 3150"/>
                <a:gd name="T87" fmla="*/ 2793 h 3264"/>
                <a:gd name="T88" fmla="*/ 673 w 3150"/>
                <a:gd name="T89" fmla="*/ 2788 h 3264"/>
                <a:gd name="T90" fmla="*/ 515 w 3150"/>
                <a:gd name="T91" fmla="*/ 2752 h 3264"/>
                <a:gd name="T92" fmla="*/ 317 w 3150"/>
                <a:gd name="T93" fmla="*/ 2656 h 3264"/>
                <a:gd name="T94" fmla="*/ 133 w 3150"/>
                <a:gd name="T95" fmla="*/ 2471 h 3264"/>
                <a:gd name="T96" fmla="*/ 72 w 3150"/>
                <a:gd name="T97" fmla="*/ 2357 h 3264"/>
                <a:gd name="T98" fmla="*/ 19 w 3150"/>
                <a:gd name="T99" fmla="*/ 2176 h 3264"/>
                <a:gd name="T100" fmla="*/ 0 w 3150"/>
                <a:gd name="T101" fmla="*/ 1967 h 3264"/>
                <a:gd name="T102" fmla="*/ 40 w 3150"/>
                <a:gd name="T103" fmla="*/ 1634 h 3264"/>
                <a:gd name="T104" fmla="*/ 141 w 3150"/>
                <a:gd name="T105" fmla="*/ 1398 h 3264"/>
                <a:gd name="T106" fmla="*/ 272 w 3150"/>
                <a:gd name="T107" fmla="*/ 1247 h 3264"/>
                <a:gd name="T108" fmla="*/ 405 w 3150"/>
                <a:gd name="T109" fmla="*/ 1166 h 3264"/>
                <a:gd name="T110" fmla="*/ 463 w 3150"/>
                <a:gd name="T111" fmla="*/ 1132 h 3264"/>
                <a:gd name="T112" fmla="*/ 612 w 3150"/>
                <a:gd name="T113" fmla="*/ 1048 h 3264"/>
                <a:gd name="T114" fmla="*/ 818 w 3150"/>
                <a:gd name="T115" fmla="*/ 930 h 3264"/>
                <a:gd name="T116" fmla="*/ 1001 w 3150"/>
                <a:gd name="T117" fmla="*/ 220 h 3264"/>
                <a:gd name="T118" fmla="*/ 1066 w 3150"/>
                <a:gd name="T119" fmla="*/ 65 h 3264"/>
                <a:gd name="T120" fmla="*/ 1222 w 3150"/>
                <a:gd name="T121"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0" h="3264">
                  <a:moveTo>
                    <a:pt x="1949" y="2934"/>
                  </a:moveTo>
                  <a:lnTo>
                    <a:pt x="1925" y="2936"/>
                  </a:lnTo>
                  <a:lnTo>
                    <a:pt x="1901" y="2945"/>
                  </a:lnTo>
                  <a:lnTo>
                    <a:pt x="1881" y="2958"/>
                  </a:lnTo>
                  <a:lnTo>
                    <a:pt x="1864" y="2976"/>
                  </a:lnTo>
                  <a:lnTo>
                    <a:pt x="1850" y="2995"/>
                  </a:lnTo>
                  <a:lnTo>
                    <a:pt x="1842" y="3019"/>
                  </a:lnTo>
                  <a:lnTo>
                    <a:pt x="1840" y="3044"/>
                  </a:lnTo>
                  <a:lnTo>
                    <a:pt x="1842" y="3069"/>
                  </a:lnTo>
                  <a:lnTo>
                    <a:pt x="1850" y="3092"/>
                  </a:lnTo>
                  <a:lnTo>
                    <a:pt x="1864" y="3113"/>
                  </a:lnTo>
                  <a:lnTo>
                    <a:pt x="1881" y="3130"/>
                  </a:lnTo>
                  <a:lnTo>
                    <a:pt x="1901" y="3143"/>
                  </a:lnTo>
                  <a:lnTo>
                    <a:pt x="1925" y="3152"/>
                  </a:lnTo>
                  <a:lnTo>
                    <a:pt x="1949" y="3154"/>
                  </a:lnTo>
                  <a:lnTo>
                    <a:pt x="1975" y="3152"/>
                  </a:lnTo>
                  <a:lnTo>
                    <a:pt x="1999" y="3143"/>
                  </a:lnTo>
                  <a:lnTo>
                    <a:pt x="2018" y="3130"/>
                  </a:lnTo>
                  <a:lnTo>
                    <a:pt x="2036" y="3113"/>
                  </a:lnTo>
                  <a:lnTo>
                    <a:pt x="2049" y="3092"/>
                  </a:lnTo>
                  <a:lnTo>
                    <a:pt x="2058" y="3069"/>
                  </a:lnTo>
                  <a:lnTo>
                    <a:pt x="2061" y="3044"/>
                  </a:lnTo>
                  <a:lnTo>
                    <a:pt x="2058" y="3019"/>
                  </a:lnTo>
                  <a:lnTo>
                    <a:pt x="2049" y="2995"/>
                  </a:lnTo>
                  <a:lnTo>
                    <a:pt x="2036" y="2974"/>
                  </a:lnTo>
                  <a:lnTo>
                    <a:pt x="2018" y="2958"/>
                  </a:lnTo>
                  <a:lnTo>
                    <a:pt x="1999" y="2945"/>
                  </a:lnTo>
                  <a:lnTo>
                    <a:pt x="1975" y="2936"/>
                  </a:lnTo>
                  <a:lnTo>
                    <a:pt x="1949" y="2934"/>
                  </a:lnTo>
                  <a:close/>
                  <a:moveTo>
                    <a:pt x="1718" y="159"/>
                  </a:moveTo>
                  <a:lnTo>
                    <a:pt x="1707" y="162"/>
                  </a:lnTo>
                  <a:lnTo>
                    <a:pt x="1698" y="167"/>
                  </a:lnTo>
                  <a:lnTo>
                    <a:pt x="1693" y="175"/>
                  </a:lnTo>
                  <a:lnTo>
                    <a:pt x="1691" y="186"/>
                  </a:lnTo>
                  <a:lnTo>
                    <a:pt x="1693" y="197"/>
                  </a:lnTo>
                  <a:lnTo>
                    <a:pt x="1698" y="205"/>
                  </a:lnTo>
                  <a:lnTo>
                    <a:pt x="1707" y="210"/>
                  </a:lnTo>
                  <a:lnTo>
                    <a:pt x="1718" y="212"/>
                  </a:lnTo>
                  <a:lnTo>
                    <a:pt x="2183" y="212"/>
                  </a:lnTo>
                  <a:lnTo>
                    <a:pt x="2194" y="210"/>
                  </a:lnTo>
                  <a:lnTo>
                    <a:pt x="2202" y="205"/>
                  </a:lnTo>
                  <a:lnTo>
                    <a:pt x="2207" y="197"/>
                  </a:lnTo>
                  <a:lnTo>
                    <a:pt x="2209" y="186"/>
                  </a:lnTo>
                  <a:lnTo>
                    <a:pt x="2207" y="175"/>
                  </a:lnTo>
                  <a:lnTo>
                    <a:pt x="2202" y="167"/>
                  </a:lnTo>
                  <a:lnTo>
                    <a:pt x="2194" y="162"/>
                  </a:lnTo>
                  <a:lnTo>
                    <a:pt x="2183" y="159"/>
                  </a:lnTo>
                  <a:lnTo>
                    <a:pt x="1718" y="159"/>
                  </a:lnTo>
                  <a:close/>
                  <a:moveTo>
                    <a:pt x="1222" y="0"/>
                  </a:moveTo>
                  <a:lnTo>
                    <a:pt x="2678" y="0"/>
                  </a:lnTo>
                  <a:lnTo>
                    <a:pt x="2713" y="3"/>
                  </a:lnTo>
                  <a:lnTo>
                    <a:pt x="2747" y="11"/>
                  </a:lnTo>
                  <a:lnTo>
                    <a:pt x="2779" y="25"/>
                  </a:lnTo>
                  <a:lnTo>
                    <a:pt x="2808" y="43"/>
                  </a:lnTo>
                  <a:lnTo>
                    <a:pt x="2833" y="65"/>
                  </a:lnTo>
                  <a:lnTo>
                    <a:pt x="2855" y="91"/>
                  </a:lnTo>
                  <a:lnTo>
                    <a:pt x="2874" y="120"/>
                  </a:lnTo>
                  <a:lnTo>
                    <a:pt x="2887" y="151"/>
                  </a:lnTo>
                  <a:lnTo>
                    <a:pt x="2895" y="185"/>
                  </a:lnTo>
                  <a:lnTo>
                    <a:pt x="2898" y="220"/>
                  </a:lnTo>
                  <a:lnTo>
                    <a:pt x="2898" y="1065"/>
                  </a:lnTo>
                  <a:lnTo>
                    <a:pt x="2976" y="1065"/>
                  </a:lnTo>
                  <a:lnTo>
                    <a:pt x="3006" y="1067"/>
                  </a:lnTo>
                  <a:lnTo>
                    <a:pt x="3035" y="1076"/>
                  </a:lnTo>
                  <a:lnTo>
                    <a:pt x="3063" y="1089"/>
                  </a:lnTo>
                  <a:lnTo>
                    <a:pt x="3087" y="1106"/>
                  </a:lnTo>
                  <a:lnTo>
                    <a:pt x="3108" y="1127"/>
                  </a:lnTo>
                  <a:lnTo>
                    <a:pt x="3125" y="1151"/>
                  </a:lnTo>
                  <a:lnTo>
                    <a:pt x="3138" y="1178"/>
                  </a:lnTo>
                  <a:lnTo>
                    <a:pt x="3147" y="1208"/>
                  </a:lnTo>
                  <a:lnTo>
                    <a:pt x="3150" y="1238"/>
                  </a:lnTo>
                  <a:lnTo>
                    <a:pt x="3150" y="1258"/>
                  </a:lnTo>
                  <a:lnTo>
                    <a:pt x="3147" y="1290"/>
                  </a:lnTo>
                  <a:lnTo>
                    <a:pt x="3138" y="1319"/>
                  </a:lnTo>
                  <a:lnTo>
                    <a:pt x="3125" y="1347"/>
                  </a:lnTo>
                  <a:lnTo>
                    <a:pt x="3108" y="1370"/>
                  </a:lnTo>
                  <a:lnTo>
                    <a:pt x="3087" y="1392"/>
                  </a:lnTo>
                  <a:lnTo>
                    <a:pt x="3063" y="1408"/>
                  </a:lnTo>
                  <a:lnTo>
                    <a:pt x="3035" y="1422"/>
                  </a:lnTo>
                  <a:lnTo>
                    <a:pt x="3006" y="1430"/>
                  </a:lnTo>
                  <a:lnTo>
                    <a:pt x="2976" y="1432"/>
                  </a:lnTo>
                  <a:lnTo>
                    <a:pt x="2606" y="1432"/>
                  </a:lnTo>
                  <a:lnTo>
                    <a:pt x="2575" y="1430"/>
                  </a:lnTo>
                  <a:lnTo>
                    <a:pt x="2545" y="1422"/>
                  </a:lnTo>
                  <a:lnTo>
                    <a:pt x="2518" y="1408"/>
                  </a:lnTo>
                  <a:lnTo>
                    <a:pt x="2493" y="1392"/>
                  </a:lnTo>
                  <a:lnTo>
                    <a:pt x="2473" y="1370"/>
                  </a:lnTo>
                  <a:lnTo>
                    <a:pt x="2455" y="1347"/>
                  </a:lnTo>
                  <a:lnTo>
                    <a:pt x="2443" y="1319"/>
                  </a:lnTo>
                  <a:lnTo>
                    <a:pt x="2435" y="1290"/>
                  </a:lnTo>
                  <a:lnTo>
                    <a:pt x="2432" y="1258"/>
                  </a:lnTo>
                  <a:lnTo>
                    <a:pt x="2432" y="1239"/>
                  </a:lnTo>
                  <a:lnTo>
                    <a:pt x="2435" y="1208"/>
                  </a:lnTo>
                  <a:lnTo>
                    <a:pt x="2443" y="1179"/>
                  </a:lnTo>
                  <a:lnTo>
                    <a:pt x="2455" y="1151"/>
                  </a:lnTo>
                  <a:lnTo>
                    <a:pt x="2473" y="1127"/>
                  </a:lnTo>
                  <a:lnTo>
                    <a:pt x="2494" y="1106"/>
                  </a:lnTo>
                  <a:lnTo>
                    <a:pt x="2518" y="1089"/>
                  </a:lnTo>
                  <a:lnTo>
                    <a:pt x="2546" y="1076"/>
                  </a:lnTo>
                  <a:lnTo>
                    <a:pt x="2575" y="1067"/>
                  </a:lnTo>
                  <a:lnTo>
                    <a:pt x="2607" y="1065"/>
                  </a:lnTo>
                  <a:lnTo>
                    <a:pt x="2649" y="1065"/>
                  </a:lnTo>
                  <a:lnTo>
                    <a:pt x="2649" y="1064"/>
                  </a:lnTo>
                  <a:lnTo>
                    <a:pt x="2745" y="1064"/>
                  </a:lnTo>
                  <a:lnTo>
                    <a:pt x="2745" y="350"/>
                  </a:lnTo>
                  <a:lnTo>
                    <a:pt x="1155" y="350"/>
                  </a:lnTo>
                  <a:lnTo>
                    <a:pt x="1155" y="740"/>
                  </a:lnTo>
                  <a:lnTo>
                    <a:pt x="1205" y="712"/>
                  </a:lnTo>
                  <a:lnTo>
                    <a:pt x="1254" y="685"/>
                  </a:lnTo>
                  <a:lnTo>
                    <a:pt x="1299" y="659"/>
                  </a:lnTo>
                  <a:lnTo>
                    <a:pt x="1342" y="635"/>
                  </a:lnTo>
                  <a:lnTo>
                    <a:pt x="1383" y="613"/>
                  </a:lnTo>
                  <a:lnTo>
                    <a:pt x="1420" y="592"/>
                  </a:lnTo>
                  <a:lnTo>
                    <a:pt x="1453" y="575"/>
                  </a:lnTo>
                  <a:lnTo>
                    <a:pt x="1482" y="559"/>
                  </a:lnTo>
                  <a:lnTo>
                    <a:pt x="1505" y="547"/>
                  </a:lnTo>
                  <a:lnTo>
                    <a:pt x="1543" y="530"/>
                  </a:lnTo>
                  <a:lnTo>
                    <a:pt x="1578" y="517"/>
                  </a:lnTo>
                  <a:lnTo>
                    <a:pt x="1611" y="510"/>
                  </a:lnTo>
                  <a:lnTo>
                    <a:pt x="1642" y="508"/>
                  </a:lnTo>
                  <a:lnTo>
                    <a:pt x="1671" y="509"/>
                  </a:lnTo>
                  <a:lnTo>
                    <a:pt x="1697" y="515"/>
                  </a:lnTo>
                  <a:lnTo>
                    <a:pt x="1721" y="524"/>
                  </a:lnTo>
                  <a:lnTo>
                    <a:pt x="1741" y="538"/>
                  </a:lnTo>
                  <a:lnTo>
                    <a:pt x="1759" y="553"/>
                  </a:lnTo>
                  <a:lnTo>
                    <a:pt x="1773" y="572"/>
                  </a:lnTo>
                  <a:lnTo>
                    <a:pt x="1786" y="593"/>
                  </a:lnTo>
                  <a:lnTo>
                    <a:pt x="1794" y="617"/>
                  </a:lnTo>
                  <a:lnTo>
                    <a:pt x="1799" y="642"/>
                  </a:lnTo>
                  <a:lnTo>
                    <a:pt x="1801" y="669"/>
                  </a:lnTo>
                  <a:lnTo>
                    <a:pt x="1800" y="696"/>
                  </a:lnTo>
                  <a:lnTo>
                    <a:pt x="1795" y="725"/>
                  </a:lnTo>
                  <a:lnTo>
                    <a:pt x="1784" y="755"/>
                  </a:lnTo>
                  <a:lnTo>
                    <a:pt x="1767" y="786"/>
                  </a:lnTo>
                  <a:lnTo>
                    <a:pt x="1744" y="817"/>
                  </a:lnTo>
                  <a:lnTo>
                    <a:pt x="1715" y="849"/>
                  </a:lnTo>
                  <a:lnTo>
                    <a:pt x="1681" y="882"/>
                  </a:lnTo>
                  <a:lnTo>
                    <a:pt x="1643" y="916"/>
                  </a:lnTo>
                  <a:lnTo>
                    <a:pt x="1601" y="950"/>
                  </a:lnTo>
                  <a:lnTo>
                    <a:pt x="1556" y="986"/>
                  </a:lnTo>
                  <a:lnTo>
                    <a:pt x="1507" y="1023"/>
                  </a:lnTo>
                  <a:lnTo>
                    <a:pt x="1457" y="1061"/>
                  </a:lnTo>
                  <a:lnTo>
                    <a:pt x="1404" y="1100"/>
                  </a:lnTo>
                  <a:lnTo>
                    <a:pt x="1352" y="1141"/>
                  </a:lnTo>
                  <a:lnTo>
                    <a:pt x="1328" y="1158"/>
                  </a:lnTo>
                  <a:lnTo>
                    <a:pt x="1299" y="1179"/>
                  </a:lnTo>
                  <a:lnTo>
                    <a:pt x="1267" y="1200"/>
                  </a:lnTo>
                  <a:lnTo>
                    <a:pt x="1232" y="1223"/>
                  </a:lnTo>
                  <a:lnTo>
                    <a:pt x="1195" y="1248"/>
                  </a:lnTo>
                  <a:lnTo>
                    <a:pt x="1155" y="1273"/>
                  </a:lnTo>
                  <a:lnTo>
                    <a:pt x="1155" y="2856"/>
                  </a:lnTo>
                  <a:lnTo>
                    <a:pt x="2745" y="2856"/>
                  </a:lnTo>
                  <a:lnTo>
                    <a:pt x="2745" y="2739"/>
                  </a:lnTo>
                  <a:lnTo>
                    <a:pt x="2607" y="2739"/>
                  </a:lnTo>
                  <a:lnTo>
                    <a:pt x="2575" y="2735"/>
                  </a:lnTo>
                  <a:lnTo>
                    <a:pt x="2545" y="2727"/>
                  </a:lnTo>
                  <a:lnTo>
                    <a:pt x="2518" y="2715"/>
                  </a:lnTo>
                  <a:lnTo>
                    <a:pt x="2493" y="2697"/>
                  </a:lnTo>
                  <a:lnTo>
                    <a:pt x="2473" y="2677"/>
                  </a:lnTo>
                  <a:lnTo>
                    <a:pt x="2455" y="2652"/>
                  </a:lnTo>
                  <a:lnTo>
                    <a:pt x="2443" y="2625"/>
                  </a:lnTo>
                  <a:lnTo>
                    <a:pt x="2435" y="2595"/>
                  </a:lnTo>
                  <a:lnTo>
                    <a:pt x="2432" y="2564"/>
                  </a:lnTo>
                  <a:lnTo>
                    <a:pt x="2432" y="2545"/>
                  </a:lnTo>
                  <a:lnTo>
                    <a:pt x="2435" y="2513"/>
                  </a:lnTo>
                  <a:lnTo>
                    <a:pt x="2443" y="2484"/>
                  </a:lnTo>
                  <a:lnTo>
                    <a:pt x="2455" y="2456"/>
                  </a:lnTo>
                  <a:lnTo>
                    <a:pt x="2473" y="2433"/>
                  </a:lnTo>
                  <a:lnTo>
                    <a:pt x="2493" y="2411"/>
                  </a:lnTo>
                  <a:lnTo>
                    <a:pt x="2518" y="2393"/>
                  </a:lnTo>
                  <a:lnTo>
                    <a:pt x="2545" y="2381"/>
                  </a:lnTo>
                  <a:lnTo>
                    <a:pt x="2575" y="2373"/>
                  </a:lnTo>
                  <a:lnTo>
                    <a:pt x="2606" y="2370"/>
                  </a:lnTo>
                  <a:lnTo>
                    <a:pt x="2974" y="2370"/>
                  </a:lnTo>
                  <a:lnTo>
                    <a:pt x="3006" y="2373"/>
                  </a:lnTo>
                  <a:lnTo>
                    <a:pt x="3035" y="2381"/>
                  </a:lnTo>
                  <a:lnTo>
                    <a:pt x="3063" y="2393"/>
                  </a:lnTo>
                  <a:lnTo>
                    <a:pt x="3087" y="2411"/>
                  </a:lnTo>
                  <a:lnTo>
                    <a:pt x="3108" y="2433"/>
                  </a:lnTo>
                  <a:lnTo>
                    <a:pt x="3125" y="2456"/>
                  </a:lnTo>
                  <a:lnTo>
                    <a:pt x="3138" y="2484"/>
                  </a:lnTo>
                  <a:lnTo>
                    <a:pt x="3147" y="2513"/>
                  </a:lnTo>
                  <a:lnTo>
                    <a:pt x="3150" y="2545"/>
                  </a:lnTo>
                  <a:lnTo>
                    <a:pt x="3150" y="2563"/>
                  </a:lnTo>
                  <a:lnTo>
                    <a:pt x="3147" y="2594"/>
                  </a:lnTo>
                  <a:lnTo>
                    <a:pt x="3138" y="2624"/>
                  </a:lnTo>
                  <a:lnTo>
                    <a:pt x="3125" y="2651"/>
                  </a:lnTo>
                  <a:lnTo>
                    <a:pt x="3108" y="2676"/>
                  </a:lnTo>
                  <a:lnTo>
                    <a:pt x="3087" y="2696"/>
                  </a:lnTo>
                  <a:lnTo>
                    <a:pt x="3063" y="2714"/>
                  </a:lnTo>
                  <a:lnTo>
                    <a:pt x="3035" y="2727"/>
                  </a:lnTo>
                  <a:lnTo>
                    <a:pt x="3006" y="2735"/>
                  </a:lnTo>
                  <a:lnTo>
                    <a:pt x="2974" y="2738"/>
                  </a:lnTo>
                  <a:lnTo>
                    <a:pt x="2931" y="2738"/>
                  </a:lnTo>
                  <a:lnTo>
                    <a:pt x="2931" y="2739"/>
                  </a:lnTo>
                  <a:lnTo>
                    <a:pt x="2898" y="2739"/>
                  </a:lnTo>
                  <a:lnTo>
                    <a:pt x="2898" y="3044"/>
                  </a:lnTo>
                  <a:lnTo>
                    <a:pt x="2895" y="3080"/>
                  </a:lnTo>
                  <a:lnTo>
                    <a:pt x="2887" y="3114"/>
                  </a:lnTo>
                  <a:lnTo>
                    <a:pt x="2874" y="3144"/>
                  </a:lnTo>
                  <a:lnTo>
                    <a:pt x="2855" y="3173"/>
                  </a:lnTo>
                  <a:lnTo>
                    <a:pt x="2833" y="3199"/>
                  </a:lnTo>
                  <a:lnTo>
                    <a:pt x="2808" y="3222"/>
                  </a:lnTo>
                  <a:lnTo>
                    <a:pt x="2779" y="3239"/>
                  </a:lnTo>
                  <a:lnTo>
                    <a:pt x="2747" y="3253"/>
                  </a:lnTo>
                  <a:lnTo>
                    <a:pt x="2713" y="3261"/>
                  </a:lnTo>
                  <a:lnTo>
                    <a:pt x="2678" y="3264"/>
                  </a:lnTo>
                  <a:lnTo>
                    <a:pt x="1222" y="3264"/>
                  </a:lnTo>
                  <a:lnTo>
                    <a:pt x="1187" y="3261"/>
                  </a:lnTo>
                  <a:lnTo>
                    <a:pt x="1153" y="3253"/>
                  </a:lnTo>
                  <a:lnTo>
                    <a:pt x="1121" y="3239"/>
                  </a:lnTo>
                  <a:lnTo>
                    <a:pt x="1092" y="3222"/>
                  </a:lnTo>
                  <a:lnTo>
                    <a:pt x="1066" y="3199"/>
                  </a:lnTo>
                  <a:lnTo>
                    <a:pt x="1045" y="3173"/>
                  </a:lnTo>
                  <a:lnTo>
                    <a:pt x="1026" y="3144"/>
                  </a:lnTo>
                  <a:lnTo>
                    <a:pt x="1013" y="3114"/>
                  </a:lnTo>
                  <a:lnTo>
                    <a:pt x="1005" y="3080"/>
                  </a:lnTo>
                  <a:lnTo>
                    <a:pt x="1001" y="3044"/>
                  </a:lnTo>
                  <a:lnTo>
                    <a:pt x="1001" y="2793"/>
                  </a:lnTo>
                  <a:lnTo>
                    <a:pt x="738" y="2793"/>
                  </a:lnTo>
                  <a:lnTo>
                    <a:pt x="735" y="2793"/>
                  </a:lnTo>
                  <a:lnTo>
                    <a:pt x="726" y="2793"/>
                  </a:lnTo>
                  <a:lnTo>
                    <a:pt x="713" y="2792"/>
                  </a:lnTo>
                  <a:lnTo>
                    <a:pt x="695" y="2790"/>
                  </a:lnTo>
                  <a:lnTo>
                    <a:pt x="673" y="2788"/>
                  </a:lnTo>
                  <a:lnTo>
                    <a:pt x="647" y="2784"/>
                  </a:lnTo>
                  <a:lnTo>
                    <a:pt x="618" y="2779"/>
                  </a:lnTo>
                  <a:lnTo>
                    <a:pt x="586" y="2772"/>
                  </a:lnTo>
                  <a:lnTo>
                    <a:pt x="551" y="2763"/>
                  </a:lnTo>
                  <a:lnTo>
                    <a:pt x="515" y="2752"/>
                  </a:lnTo>
                  <a:lnTo>
                    <a:pt x="477" y="2739"/>
                  </a:lnTo>
                  <a:lnTo>
                    <a:pt x="438" y="2723"/>
                  </a:lnTo>
                  <a:lnTo>
                    <a:pt x="398" y="2704"/>
                  </a:lnTo>
                  <a:lnTo>
                    <a:pt x="358" y="2682"/>
                  </a:lnTo>
                  <a:lnTo>
                    <a:pt x="317" y="2656"/>
                  </a:lnTo>
                  <a:lnTo>
                    <a:pt x="278" y="2627"/>
                  </a:lnTo>
                  <a:lnTo>
                    <a:pt x="239" y="2594"/>
                  </a:lnTo>
                  <a:lnTo>
                    <a:pt x="202" y="2558"/>
                  </a:lnTo>
                  <a:lnTo>
                    <a:pt x="167" y="2517"/>
                  </a:lnTo>
                  <a:lnTo>
                    <a:pt x="133" y="2471"/>
                  </a:lnTo>
                  <a:lnTo>
                    <a:pt x="130" y="2467"/>
                  </a:lnTo>
                  <a:lnTo>
                    <a:pt x="127" y="2461"/>
                  </a:lnTo>
                  <a:lnTo>
                    <a:pt x="101" y="2417"/>
                  </a:lnTo>
                  <a:lnTo>
                    <a:pt x="81" y="2377"/>
                  </a:lnTo>
                  <a:lnTo>
                    <a:pt x="72" y="2357"/>
                  </a:lnTo>
                  <a:lnTo>
                    <a:pt x="64" y="2337"/>
                  </a:lnTo>
                  <a:lnTo>
                    <a:pt x="47" y="2293"/>
                  </a:lnTo>
                  <a:lnTo>
                    <a:pt x="34" y="2247"/>
                  </a:lnTo>
                  <a:lnTo>
                    <a:pt x="28" y="2218"/>
                  </a:lnTo>
                  <a:lnTo>
                    <a:pt x="19" y="2176"/>
                  </a:lnTo>
                  <a:lnTo>
                    <a:pt x="11" y="2132"/>
                  </a:lnTo>
                  <a:lnTo>
                    <a:pt x="7" y="2097"/>
                  </a:lnTo>
                  <a:lnTo>
                    <a:pt x="4" y="2055"/>
                  </a:lnTo>
                  <a:lnTo>
                    <a:pt x="1" y="2012"/>
                  </a:lnTo>
                  <a:lnTo>
                    <a:pt x="0" y="1967"/>
                  </a:lnTo>
                  <a:lnTo>
                    <a:pt x="2" y="1892"/>
                  </a:lnTo>
                  <a:lnTo>
                    <a:pt x="7" y="1822"/>
                  </a:lnTo>
                  <a:lnTo>
                    <a:pt x="15" y="1755"/>
                  </a:lnTo>
                  <a:lnTo>
                    <a:pt x="27" y="1692"/>
                  </a:lnTo>
                  <a:lnTo>
                    <a:pt x="40" y="1634"/>
                  </a:lnTo>
                  <a:lnTo>
                    <a:pt x="57" y="1579"/>
                  </a:lnTo>
                  <a:lnTo>
                    <a:pt x="75" y="1529"/>
                  </a:lnTo>
                  <a:lnTo>
                    <a:pt x="95" y="1482"/>
                  </a:lnTo>
                  <a:lnTo>
                    <a:pt x="117" y="1438"/>
                  </a:lnTo>
                  <a:lnTo>
                    <a:pt x="141" y="1398"/>
                  </a:lnTo>
                  <a:lnTo>
                    <a:pt x="166" y="1362"/>
                  </a:lnTo>
                  <a:lnTo>
                    <a:pt x="192" y="1328"/>
                  </a:lnTo>
                  <a:lnTo>
                    <a:pt x="218" y="1298"/>
                  </a:lnTo>
                  <a:lnTo>
                    <a:pt x="245" y="1271"/>
                  </a:lnTo>
                  <a:lnTo>
                    <a:pt x="272" y="1247"/>
                  </a:lnTo>
                  <a:lnTo>
                    <a:pt x="300" y="1225"/>
                  </a:lnTo>
                  <a:lnTo>
                    <a:pt x="327" y="1206"/>
                  </a:lnTo>
                  <a:lnTo>
                    <a:pt x="353" y="1191"/>
                  </a:lnTo>
                  <a:lnTo>
                    <a:pt x="380" y="1177"/>
                  </a:lnTo>
                  <a:lnTo>
                    <a:pt x="405" y="1166"/>
                  </a:lnTo>
                  <a:lnTo>
                    <a:pt x="407" y="1164"/>
                  </a:lnTo>
                  <a:lnTo>
                    <a:pt x="415" y="1160"/>
                  </a:lnTo>
                  <a:lnTo>
                    <a:pt x="427" y="1153"/>
                  </a:lnTo>
                  <a:lnTo>
                    <a:pt x="443" y="1145"/>
                  </a:lnTo>
                  <a:lnTo>
                    <a:pt x="463" y="1132"/>
                  </a:lnTo>
                  <a:lnTo>
                    <a:pt x="486" y="1119"/>
                  </a:lnTo>
                  <a:lnTo>
                    <a:pt x="513" y="1103"/>
                  </a:lnTo>
                  <a:lnTo>
                    <a:pt x="543" y="1087"/>
                  </a:lnTo>
                  <a:lnTo>
                    <a:pt x="576" y="1068"/>
                  </a:lnTo>
                  <a:lnTo>
                    <a:pt x="612" y="1048"/>
                  </a:lnTo>
                  <a:lnTo>
                    <a:pt x="649" y="1026"/>
                  </a:lnTo>
                  <a:lnTo>
                    <a:pt x="689" y="1004"/>
                  </a:lnTo>
                  <a:lnTo>
                    <a:pt x="730" y="980"/>
                  </a:lnTo>
                  <a:lnTo>
                    <a:pt x="774" y="955"/>
                  </a:lnTo>
                  <a:lnTo>
                    <a:pt x="818" y="930"/>
                  </a:lnTo>
                  <a:lnTo>
                    <a:pt x="863" y="905"/>
                  </a:lnTo>
                  <a:lnTo>
                    <a:pt x="909" y="879"/>
                  </a:lnTo>
                  <a:lnTo>
                    <a:pt x="955" y="852"/>
                  </a:lnTo>
                  <a:lnTo>
                    <a:pt x="1001" y="826"/>
                  </a:lnTo>
                  <a:lnTo>
                    <a:pt x="1001" y="220"/>
                  </a:lnTo>
                  <a:lnTo>
                    <a:pt x="1005" y="185"/>
                  </a:lnTo>
                  <a:lnTo>
                    <a:pt x="1013" y="151"/>
                  </a:lnTo>
                  <a:lnTo>
                    <a:pt x="1026" y="120"/>
                  </a:lnTo>
                  <a:lnTo>
                    <a:pt x="1045" y="91"/>
                  </a:lnTo>
                  <a:lnTo>
                    <a:pt x="1066" y="65"/>
                  </a:lnTo>
                  <a:lnTo>
                    <a:pt x="1092" y="43"/>
                  </a:lnTo>
                  <a:lnTo>
                    <a:pt x="1121" y="25"/>
                  </a:lnTo>
                  <a:lnTo>
                    <a:pt x="1153" y="11"/>
                  </a:lnTo>
                  <a:lnTo>
                    <a:pt x="1187" y="3"/>
                  </a:lnTo>
                  <a:lnTo>
                    <a:pt x="1222" y="0"/>
                  </a:lnTo>
                  <a:close/>
                </a:path>
              </a:pathLst>
            </a:custGeom>
            <a:grpFill/>
            <a:ln w="0">
              <a:noFill/>
              <a:prstDash val="solid"/>
              <a:round/>
              <a:headEnd/>
              <a:tailEnd/>
            </a:ln>
          </p:spPr>
          <p:txBody>
            <a:bodyPr vert="horz" wrap="square" lIns="63305" tIns="31652" rIns="63305" bIns="31652" numCol="1" anchor="t" anchorCtr="0" compatLnSpc="1">
              <a:prstTxWarp prst="textNoShape">
                <a:avLst/>
              </a:prstTxWarp>
            </a:bodyPr>
            <a:lstStyle/>
            <a:p>
              <a:endParaRPr lang="en-US" sz="1247" dirty="0">
                <a:latin typeface="Arial" panose="020B0604020202020204" pitchFamily="34" charset="0"/>
              </a:endParaRPr>
            </a:p>
          </p:txBody>
        </p:sp>
        <p:sp>
          <p:nvSpPr>
            <p:cNvPr id="294" name="Freeform 92">
              <a:extLst>
                <a:ext uri="{FF2B5EF4-FFF2-40B4-BE49-F238E27FC236}">
                  <a16:creationId xmlns:a16="http://schemas.microsoft.com/office/drawing/2014/main" id="{2E71100C-BC7F-4838-99E1-10D03AA8B93B}"/>
                </a:ext>
              </a:extLst>
            </p:cNvPr>
            <p:cNvSpPr>
              <a:spLocks/>
            </p:cNvSpPr>
            <p:nvPr/>
          </p:nvSpPr>
          <p:spPr bwMode="auto">
            <a:xfrm>
              <a:off x="3814420" y="5221034"/>
              <a:ext cx="83697" cy="40641"/>
            </a:xfrm>
            <a:custGeom>
              <a:avLst/>
              <a:gdLst>
                <a:gd name="T0" fmla="*/ 174 w 718"/>
                <a:gd name="T1" fmla="*/ 0 h 368"/>
                <a:gd name="T2" fmla="*/ 542 w 718"/>
                <a:gd name="T3" fmla="*/ 0 h 368"/>
                <a:gd name="T4" fmla="*/ 574 w 718"/>
                <a:gd name="T5" fmla="*/ 3 h 368"/>
                <a:gd name="T6" fmla="*/ 603 w 718"/>
                <a:gd name="T7" fmla="*/ 11 h 368"/>
                <a:gd name="T8" fmla="*/ 631 w 718"/>
                <a:gd name="T9" fmla="*/ 24 h 368"/>
                <a:gd name="T10" fmla="*/ 655 w 718"/>
                <a:gd name="T11" fmla="*/ 41 h 368"/>
                <a:gd name="T12" fmla="*/ 676 w 718"/>
                <a:gd name="T13" fmla="*/ 62 h 368"/>
                <a:gd name="T14" fmla="*/ 693 w 718"/>
                <a:gd name="T15" fmla="*/ 86 h 368"/>
                <a:gd name="T16" fmla="*/ 706 w 718"/>
                <a:gd name="T17" fmla="*/ 113 h 368"/>
                <a:gd name="T18" fmla="*/ 715 w 718"/>
                <a:gd name="T19" fmla="*/ 143 h 368"/>
                <a:gd name="T20" fmla="*/ 718 w 718"/>
                <a:gd name="T21" fmla="*/ 174 h 368"/>
                <a:gd name="T22" fmla="*/ 718 w 718"/>
                <a:gd name="T23" fmla="*/ 194 h 368"/>
                <a:gd name="T24" fmla="*/ 715 w 718"/>
                <a:gd name="T25" fmla="*/ 226 h 368"/>
                <a:gd name="T26" fmla="*/ 706 w 718"/>
                <a:gd name="T27" fmla="*/ 254 h 368"/>
                <a:gd name="T28" fmla="*/ 693 w 718"/>
                <a:gd name="T29" fmla="*/ 282 h 368"/>
                <a:gd name="T30" fmla="*/ 676 w 718"/>
                <a:gd name="T31" fmla="*/ 306 h 368"/>
                <a:gd name="T32" fmla="*/ 655 w 718"/>
                <a:gd name="T33" fmla="*/ 328 h 368"/>
                <a:gd name="T34" fmla="*/ 631 w 718"/>
                <a:gd name="T35" fmla="*/ 344 h 368"/>
                <a:gd name="T36" fmla="*/ 603 w 718"/>
                <a:gd name="T37" fmla="*/ 357 h 368"/>
                <a:gd name="T38" fmla="*/ 573 w 718"/>
                <a:gd name="T39" fmla="*/ 366 h 368"/>
                <a:gd name="T40" fmla="*/ 542 w 718"/>
                <a:gd name="T41" fmla="*/ 368 h 368"/>
                <a:gd name="T42" fmla="*/ 174 w 718"/>
                <a:gd name="T43" fmla="*/ 368 h 368"/>
                <a:gd name="T44" fmla="*/ 143 w 718"/>
                <a:gd name="T45" fmla="*/ 366 h 368"/>
                <a:gd name="T46" fmla="*/ 113 w 718"/>
                <a:gd name="T47" fmla="*/ 357 h 368"/>
                <a:gd name="T48" fmla="*/ 86 w 718"/>
                <a:gd name="T49" fmla="*/ 344 h 368"/>
                <a:gd name="T50" fmla="*/ 61 w 718"/>
                <a:gd name="T51" fmla="*/ 328 h 368"/>
                <a:gd name="T52" fmla="*/ 41 w 718"/>
                <a:gd name="T53" fmla="*/ 306 h 368"/>
                <a:gd name="T54" fmla="*/ 23 w 718"/>
                <a:gd name="T55" fmla="*/ 282 h 368"/>
                <a:gd name="T56" fmla="*/ 11 w 718"/>
                <a:gd name="T57" fmla="*/ 254 h 368"/>
                <a:gd name="T58" fmla="*/ 3 w 718"/>
                <a:gd name="T59" fmla="*/ 226 h 368"/>
                <a:gd name="T60" fmla="*/ 0 w 718"/>
                <a:gd name="T61" fmla="*/ 194 h 368"/>
                <a:gd name="T62" fmla="*/ 0 w 718"/>
                <a:gd name="T63" fmla="*/ 174 h 368"/>
                <a:gd name="T64" fmla="*/ 3 w 718"/>
                <a:gd name="T65" fmla="*/ 143 h 368"/>
                <a:gd name="T66" fmla="*/ 11 w 718"/>
                <a:gd name="T67" fmla="*/ 113 h 368"/>
                <a:gd name="T68" fmla="*/ 23 w 718"/>
                <a:gd name="T69" fmla="*/ 86 h 368"/>
                <a:gd name="T70" fmla="*/ 41 w 718"/>
                <a:gd name="T71" fmla="*/ 62 h 368"/>
                <a:gd name="T72" fmla="*/ 61 w 718"/>
                <a:gd name="T73" fmla="*/ 41 h 368"/>
                <a:gd name="T74" fmla="*/ 86 w 718"/>
                <a:gd name="T75" fmla="*/ 24 h 368"/>
                <a:gd name="T76" fmla="*/ 113 w 718"/>
                <a:gd name="T77" fmla="*/ 11 h 368"/>
                <a:gd name="T78" fmla="*/ 143 w 718"/>
                <a:gd name="T79" fmla="*/ 3 h 368"/>
                <a:gd name="T80" fmla="*/ 174 w 718"/>
                <a:gd name="T81"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8" h="368">
                  <a:moveTo>
                    <a:pt x="174" y="0"/>
                  </a:moveTo>
                  <a:lnTo>
                    <a:pt x="542" y="0"/>
                  </a:lnTo>
                  <a:lnTo>
                    <a:pt x="574" y="3"/>
                  </a:lnTo>
                  <a:lnTo>
                    <a:pt x="603" y="11"/>
                  </a:lnTo>
                  <a:lnTo>
                    <a:pt x="631" y="24"/>
                  </a:lnTo>
                  <a:lnTo>
                    <a:pt x="655" y="41"/>
                  </a:lnTo>
                  <a:lnTo>
                    <a:pt x="676" y="62"/>
                  </a:lnTo>
                  <a:lnTo>
                    <a:pt x="693" y="86"/>
                  </a:lnTo>
                  <a:lnTo>
                    <a:pt x="706" y="113"/>
                  </a:lnTo>
                  <a:lnTo>
                    <a:pt x="715" y="143"/>
                  </a:lnTo>
                  <a:lnTo>
                    <a:pt x="718" y="174"/>
                  </a:lnTo>
                  <a:lnTo>
                    <a:pt x="718" y="194"/>
                  </a:lnTo>
                  <a:lnTo>
                    <a:pt x="715" y="226"/>
                  </a:lnTo>
                  <a:lnTo>
                    <a:pt x="706" y="254"/>
                  </a:lnTo>
                  <a:lnTo>
                    <a:pt x="693" y="282"/>
                  </a:lnTo>
                  <a:lnTo>
                    <a:pt x="676" y="306"/>
                  </a:lnTo>
                  <a:lnTo>
                    <a:pt x="655" y="328"/>
                  </a:lnTo>
                  <a:lnTo>
                    <a:pt x="631" y="344"/>
                  </a:lnTo>
                  <a:lnTo>
                    <a:pt x="603" y="357"/>
                  </a:lnTo>
                  <a:lnTo>
                    <a:pt x="573" y="366"/>
                  </a:lnTo>
                  <a:lnTo>
                    <a:pt x="542" y="368"/>
                  </a:lnTo>
                  <a:lnTo>
                    <a:pt x="174" y="368"/>
                  </a:lnTo>
                  <a:lnTo>
                    <a:pt x="143" y="366"/>
                  </a:lnTo>
                  <a:lnTo>
                    <a:pt x="113" y="357"/>
                  </a:lnTo>
                  <a:lnTo>
                    <a:pt x="86" y="344"/>
                  </a:lnTo>
                  <a:lnTo>
                    <a:pt x="61" y="328"/>
                  </a:lnTo>
                  <a:lnTo>
                    <a:pt x="41" y="306"/>
                  </a:lnTo>
                  <a:lnTo>
                    <a:pt x="23" y="282"/>
                  </a:lnTo>
                  <a:lnTo>
                    <a:pt x="11" y="254"/>
                  </a:lnTo>
                  <a:lnTo>
                    <a:pt x="3" y="226"/>
                  </a:lnTo>
                  <a:lnTo>
                    <a:pt x="0" y="194"/>
                  </a:lnTo>
                  <a:lnTo>
                    <a:pt x="0" y="174"/>
                  </a:lnTo>
                  <a:lnTo>
                    <a:pt x="3" y="143"/>
                  </a:lnTo>
                  <a:lnTo>
                    <a:pt x="11" y="113"/>
                  </a:lnTo>
                  <a:lnTo>
                    <a:pt x="23" y="86"/>
                  </a:lnTo>
                  <a:lnTo>
                    <a:pt x="41" y="62"/>
                  </a:lnTo>
                  <a:lnTo>
                    <a:pt x="61" y="41"/>
                  </a:lnTo>
                  <a:lnTo>
                    <a:pt x="86" y="24"/>
                  </a:lnTo>
                  <a:lnTo>
                    <a:pt x="113" y="11"/>
                  </a:lnTo>
                  <a:lnTo>
                    <a:pt x="143" y="3"/>
                  </a:lnTo>
                  <a:lnTo>
                    <a:pt x="174" y="0"/>
                  </a:lnTo>
                  <a:close/>
                </a:path>
              </a:pathLst>
            </a:custGeom>
            <a:grpFill/>
            <a:ln w="0">
              <a:noFill/>
              <a:prstDash val="solid"/>
              <a:round/>
              <a:headEnd/>
              <a:tailEnd/>
            </a:ln>
          </p:spPr>
          <p:txBody>
            <a:bodyPr vert="horz" wrap="square" lIns="63305" tIns="31652" rIns="63305" bIns="31652" numCol="1" anchor="t" anchorCtr="0" compatLnSpc="1">
              <a:prstTxWarp prst="textNoShape">
                <a:avLst/>
              </a:prstTxWarp>
            </a:bodyPr>
            <a:lstStyle/>
            <a:p>
              <a:endParaRPr lang="en-US" sz="1247" dirty="0">
                <a:latin typeface="Arial" panose="020B0604020202020204" pitchFamily="34" charset="0"/>
              </a:endParaRPr>
            </a:p>
          </p:txBody>
        </p:sp>
      </p:grpSp>
      <p:sp>
        <p:nvSpPr>
          <p:cNvPr id="295" name="RbLeanShape Arrow Option 1 9">
            <a:extLst>
              <a:ext uri="{FF2B5EF4-FFF2-40B4-BE49-F238E27FC236}">
                <a16:creationId xmlns:a16="http://schemas.microsoft.com/office/drawing/2014/main" id="{8B3770EB-6341-4040-8FEB-E0174F945361}"/>
              </a:ext>
            </a:extLst>
          </p:cNvPr>
          <p:cNvSpPr>
            <a:spLocks/>
          </p:cNvSpPr>
          <p:nvPr/>
        </p:nvSpPr>
        <p:spPr>
          <a:xfrm>
            <a:off x="2472921" y="4063095"/>
            <a:ext cx="2602829" cy="443351"/>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619610"/>
              <a:gd name="connsiteY0" fmla="*/ 0 h 476250"/>
              <a:gd name="connsiteX1" fmla="*/ 352839 w 619610"/>
              <a:gd name="connsiteY1" fmla="*/ 0 h 476250"/>
              <a:gd name="connsiteX2" fmla="*/ 619610 w 619610"/>
              <a:gd name="connsiteY2" fmla="*/ 238125 h 476250"/>
              <a:gd name="connsiteX3" fmla="*/ 352839 w 619610"/>
              <a:gd name="connsiteY3" fmla="*/ 476250 h 476250"/>
              <a:gd name="connsiteX4" fmla="*/ 0 w 619610"/>
              <a:gd name="connsiteY4" fmla="*/ 476250 h 476250"/>
              <a:gd name="connsiteX0" fmla="*/ 0 w 604593"/>
              <a:gd name="connsiteY0" fmla="*/ 0 h 476250"/>
              <a:gd name="connsiteX1" fmla="*/ 352839 w 604593"/>
              <a:gd name="connsiteY1" fmla="*/ 0 h 476250"/>
              <a:gd name="connsiteX2" fmla="*/ 604593 w 604593"/>
              <a:gd name="connsiteY2" fmla="*/ 238125 h 476250"/>
              <a:gd name="connsiteX3" fmla="*/ 352839 w 604593"/>
              <a:gd name="connsiteY3" fmla="*/ 476250 h 476250"/>
              <a:gd name="connsiteX4" fmla="*/ 0 w 604593"/>
              <a:gd name="connsiteY4" fmla="*/ 476250 h 476250"/>
              <a:gd name="connsiteX0" fmla="*/ 0 w 589940"/>
              <a:gd name="connsiteY0" fmla="*/ 0 h 476250"/>
              <a:gd name="connsiteX1" fmla="*/ 352839 w 589940"/>
              <a:gd name="connsiteY1" fmla="*/ 0 h 476250"/>
              <a:gd name="connsiteX2" fmla="*/ 589940 w 589940"/>
              <a:gd name="connsiteY2" fmla="*/ 238125 h 476250"/>
              <a:gd name="connsiteX3" fmla="*/ 352839 w 589940"/>
              <a:gd name="connsiteY3" fmla="*/ 476250 h 476250"/>
              <a:gd name="connsiteX4" fmla="*/ 0 w 589940"/>
              <a:gd name="connsiteY4" fmla="*/ 476250 h 476250"/>
              <a:gd name="connsiteX0" fmla="*/ 0 w 575642"/>
              <a:gd name="connsiteY0" fmla="*/ 0 h 476250"/>
              <a:gd name="connsiteX1" fmla="*/ 352839 w 575642"/>
              <a:gd name="connsiteY1" fmla="*/ 0 h 476250"/>
              <a:gd name="connsiteX2" fmla="*/ 575642 w 575642"/>
              <a:gd name="connsiteY2" fmla="*/ 238125 h 476250"/>
              <a:gd name="connsiteX3" fmla="*/ 352839 w 575642"/>
              <a:gd name="connsiteY3" fmla="*/ 476250 h 476250"/>
              <a:gd name="connsiteX4" fmla="*/ 0 w 575642"/>
              <a:gd name="connsiteY4" fmla="*/ 476250 h 476250"/>
              <a:gd name="connsiteX0" fmla="*/ 0 w 561691"/>
              <a:gd name="connsiteY0" fmla="*/ 0 h 476250"/>
              <a:gd name="connsiteX1" fmla="*/ 352839 w 561691"/>
              <a:gd name="connsiteY1" fmla="*/ 0 h 476250"/>
              <a:gd name="connsiteX2" fmla="*/ 561691 w 561691"/>
              <a:gd name="connsiteY2" fmla="*/ 238125 h 476250"/>
              <a:gd name="connsiteX3" fmla="*/ 352839 w 561691"/>
              <a:gd name="connsiteY3" fmla="*/ 476250 h 476250"/>
              <a:gd name="connsiteX4" fmla="*/ 0 w 561691"/>
              <a:gd name="connsiteY4" fmla="*/ 476250 h 476250"/>
              <a:gd name="connsiteX0" fmla="*/ 0 w 548078"/>
              <a:gd name="connsiteY0" fmla="*/ 0 h 476250"/>
              <a:gd name="connsiteX1" fmla="*/ 352839 w 548078"/>
              <a:gd name="connsiteY1" fmla="*/ 0 h 476250"/>
              <a:gd name="connsiteX2" fmla="*/ 548078 w 548078"/>
              <a:gd name="connsiteY2" fmla="*/ 238125 h 476250"/>
              <a:gd name="connsiteX3" fmla="*/ 352839 w 548078"/>
              <a:gd name="connsiteY3" fmla="*/ 476250 h 476250"/>
              <a:gd name="connsiteX4" fmla="*/ 0 w 548078"/>
              <a:gd name="connsiteY4" fmla="*/ 476250 h 476250"/>
              <a:gd name="connsiteX0" fmla="*/ 0 w 534795"/>
              <a:gd name="connsiteY0" fmla="*/ 0 h 476250"/>
              <a:gd name="connsiteX1" fmla="*/ 352839 w 534795"/>
              <a:gd name="connsiteY1" fmla="*/ 0 h 476250"/>
              <a:gd name="connsiteX2" fmla="*/ 534795 w 534795"/>
              <a:gd name="connsiteY2" fmla="*/ 238125 h 476250"/>
              <a:gd name="connsiteX3" fmla="*/ 352839 w 534795"/>
              <a:gd name="connsiteY3" fmla="*/ 476250 h 476250"/>
              <a:gd name="connsiteX4" fmla="*/ 0 w 534795"/>
              <a:gd name="connsiteY4" fmla="*/ 476250 h 476250"/>
              <a:gd name="connsiteX0" fmla="*/ 0 w 521834"/>
              <a:gd name="connsiteY0" fmla="*/ 0 h 476250"/>
              <a:gd name="connsiteX1" fmla="*/ 352839 w 521834"/>
              <a:gd name="connsiteY1" fmla="*/ 0 h 476250"/>
              <a:gd name="connsiteX2" fmla="*/ 521834 w 521834"/>
              <a:gd name="connsiteY2" fmla="*/ 238125 h 476250"/>
              <a:gd name="connsiteX3" fmla="*/ 352839 w 521834"/>
              <a:gd name="connsiteY3" fmla="*/ 476250 h 476250"/>
              <a:gd name="connsiteX4" fmla="*/ 0 w 521834"/>
              <a:gd name="connsiteY4" fmla="*/ 476250 h 476250"/>
              <a:gd name="connsiteX0" fmla="*/ 0 w 509187"/>
              <a:gd name="connsiteY0" fmla="*/ 0 h 476250"/>
              <a:gd name="connsiteX1" fmla="*/ 352839 w 509187"/>
              <a:gd name="connsiteY1" fmla="*/ 0 h 476250"/>
              <a:gd name="connsiteX2" fmla="*/ 509187 w 509187"/>
              <a:gd name="connsiteY2" fmla="*/ 238125 h 476250"/>
              <a:gd name="connsiteX3" fmla="*/ 352839 w 509187"/>
              <a:gd name="connsiteY3" fmla="*/ 476250 h 476250"/>
              <a:gd name="connsiteX4" fmla="*/ 0 w 509187"/>
              <a:gd name="connsiteY4" fmla="*/ 476250 h 476250"/>
              <a:gd name="connsiteX0" fmla="*/ 0 w 496846"/>
              <a:gd name="connsiteY0" fmla="*/ 0 h 476250"/>
              <a:gd name="connsiteX1" fmla="*/ 352839 w 496846"/>
              <a:gd name="connsiteY1" fmla="*/ 0 h 476250"/>
              <a:gd name="connsiteX2" fmla="*/ 496846 w 496846"/>
              <a:gd name="connsiteY2" fmla="*/ 238125 h 476250"/>
              <a:gd name="connsiteX3" fmla="*/ 352839 w 496846"/>
              <a:gd name="connsiteY3" fmla="*/ 476250 h 476250"/>
              <a:gd name="connsiteX4" fmla="*/ 0 w 496846"/>
              <a:gd name="connsiteY4" fmla="*/ 476250 h 476250"/>
              <a:gd name="connsiteX0" fmla="*/ 0 w 484805"/>
              <a:gd name="connsiteY0" fmla="*/ 0 h 476250"/>
              <a:gd name="connsiteX1" fmla="*/ 352839 w 484805"/>
              <a:gd name="connsiteY1" fmla="*/ 0 h 476250"/>
              <a:gd name="connsiteX2" fmla="*/ 484805 w 484805"/>
              <a:gd name="connsiteY2" fmla="*/ 238125 h 476250"/>
              <a:gd name="connsiteX3" fmla="*/ 352839 w 484805"/>
              <a:gd name="connsiteY3" fmla="*/ 476250 h 476250"/>
              <a:gd name="connsiteX4" fmla="*/ 0 w 484805"/>
              <a:gd name="connsiteY4" fmla="*/ 476250 h 476250"/>
              <a:gd name="connsiteX0" fmla="*/ 0 w 473055"/>
              <a:gd name="connsiteY0" fmla="*/ 0 h 476250"/>
              <a:gd name="connsiteX1" fmla="*/ 352839 w 473055"/>
              <a:gd name="connsiteY1" fmla="*/ 0 h 476250"/>
              <a:gd name="connsiteX2" fmla="*/ 473055 w 473055"/>
              <a:gd name="connsiteY2" fmla="*/ 238125 h 476250"/>
              <a:gd name="connsiteX3" fmla="*/ 352839 w 473055"/>
              <a:gd name="connsiteY3" fmla="*/ 476250 h 476250"/>
              <a:gd name="connsiteX4" fmla="*/ 0 w 473055"/>
              <a:gd name="connsiteY4" fmla="*/ 476250 h 476250"/>
              <a:gd name="connsiteX0" fmla="*/ 0 w 461590"/>
              <a:gd name="connsiteY0" fmla="*/ 0 h 476250"/>
              <a:gd name="connsiteX1" fmla="*/ 352839 w 461590"/>
              <a:gd name="connsiteY1" fmla="*/ 0 h 476250"/>
              <a:gd name="connsiteX2" fmla="*/ 461590 w 461590"/>
              <a:gd name="connsiteY2" fmla="*/ 238125 h 476250"/>
              <a:gd name="connsiteX3" fmla="*/ 352839 w 461590"/>
              <a:gd name="connsiteY3" fmla="*/ 476250 h 476250"/>
              <a:gd name="connsiteX4" fmla="*/ 0 w 461590"/>
              <a:gd name="connsiteY4" fmla="*/ 476250 h 476250"/>
              <a:gd name="connsiteX0" fmla="*/ 0 w 450403"/>
              <a:gd name="connsiteY0" fmla="*/ 0 h 476250"/>
              <a:gd name="connsiteX1" fmla="*/ 352839 w 450403"/>
              <a:gd name="connsiteY1" fmla="*/ 0 h 476250"/>
              <a:gd name="connsiteX2" fmla="*/ 450403 w 450403"/>
              <a:gd name="connsiteY2" fmla="*/ 238125 h 476250"/>
              <a:gd name="connsiteX3" fmla="*/ 352839 w 450403"/>
              <a:gd name="connsiteY3" fmla="*/ 476250 h 476250"/>
              <a:gd name="connsiteX4" fmla="*/ 0 w 450403"/>
              <a:gd name="connsiteY4" fmla="*/ 476250 h 476250"/>
              <a:gd name="connsiteX0" fmla="*/ 0 w 439487"/>
              <a:gd name="connsiteY0" fmla="*/ 0 h 476250"/>
              <a:gd name="connsiteX1" fmla="*/ 352839 w 439487"/>
              <a:gd name="connsiteY1" fmla="*/ 0 h 476250"/>
              <a:gd name="connsiteX2" fmla="*/ 439487 w 439487"/>
              <a:gd name="connsiteY2" fmla="*/ 238125 h 476250"/>
              <a:gd name="connsiteX3" fmla="*/ 352839 w 439487"/>
              <a:gd name="connsiteY3" fmla="*/ 476250 h 476250"/>
              <a:gd name="connsiteX4" fmla="*/ 0 w 439487"/>
              <a:gd name="connsiteY4" fmla="*/ 476250 h 476250"/>
              <a:gd name="connsiteX0" fmla="*/ 0 w 428836"/>
              <a:gd name="connsiteY0" fmla="*/ 0 h 476250"/>
              <a:gd name="connsiteX1" fmla="*/ 352839 w 428836"/>
              <a:gd name="connsiteY1" fmla="*/ 0 h 476250"/>
              <a:gd name="connsiteX2" fmla="*/ 428836 w 428836"/>
              <a:gd name="connsiteY2" fmla="*/ 238125 h 476250"/>
              <a:gd name="connsiteX3" fmla="*/ 352839 w 428836"/>
              <a:gd name="connsiteY3" fmla="*/ 476250 h 476250"/>
              <a:gd name="connsiteX4" fmla="*/ 0 w 428836"/>
              <a:gd name="connsiteY4" fmla="*/ 476250 h 476250"/>
              <a:gd name="connsiteX0" fmla="*/ 0 w 418443"/>
              <a:gd name="connsiteY0" fmla="*/ 0 h 476250"/>
              <a:gd name="connsiteX1" fmla="*/ 352839 w 418443"/>
              <a:gd name="connsiteY1" fmla="*/ 0 h 476250"/>
              <a:gd name="connsiteX2" fmla="*/ 418443 w 418443"/>
              <a:gd name="connsiteY2" fmla="*/ 238125 h 476250"/>
              <a:gd name="connsiteX3" fmla="*/ 352839 w 418443"/>
              <a:gd name="connsiteY3" fmla="*/ 476250 h 476250"/>
              <a:gd name="connsiteX4" fmla="*/ 0 w 418443"/>
              <a:gd name="connsiteY4" fmla="*/ 476250 h 476250"/>
              <a:gd name="connsiteX0" fmla="*/ 0 w 408302"/>
              <a:gd name="connsiteY0" fmla="*/ 0 h 476250"/>
              <a:gd name="connsiteX1" fmla="*/ 352839 w 408302"/>
              <a:gd name="connsiteY1" fmla="*/ 0 h 476250"/>
              <a:gd name="connsiteX2" fmla="*/ 408302 w 408302"/>
              <a:gd name="connsiteY2" fmla="*/ 238125 h 476250"/>
              <a:gd name="connsiteX3" fmla="*/ 352839 w 408302"/>
              <a:gd name="connsiteY3" fmla="*/ 476250 h 476250"/>
              <a:gd name="connsiteX4" fmla="*/ 0 w 408302"/>
              <a:gd name="connsiteY4" fmla="*/ 476250 h 476250"/>
              <a:gd name="connsiteX0" fmla="*/ 0 w 398406"/>
              <a:gd name="connsiteY0" fmla="*/ 0 h 476250"/>
              <a:gd name="connsiteX1" fmla="*/ 352839 w 398406"/>
              <a:gd name="connsiteY1" fmla="*/ 0 h 476250"/>
              <a:gd name="connsiteX2" fmla="*/ 398406 w 398406"/>
              <a:gd name="connsiteY2" fmla="*/ 238125 h 476250"/>
              <a:gd name="connsiteX3" fmla="*/ 352839 w 398406"/>
              <a:gd name="connsiteY3" fmla="*/ 476250 h 476250"/>
              <a:gd name="connsiteX4" fmla="*/ 0 w 398406"/>
              <a:gd name="connsiteY4" fmla="*/ 476250 h 476250"/>
              <a:gd name="connsiteX0" fmla="*/ 0 w 388750"/>
              <a:gd name="connsiteY0" fmla="*/ 0 h 476250"/>
              <a:gd name="connsiteX1" fmla="*/ 352839 w 388750"/>
              <a:gd name="connsiteY1" fmla="*/ 0 h 476250"/>
              <a:gd name="connsiteX2" fmla="*/ 388750 w 388750"/>
              <a:gd name="connsiteY2" fmla="*/ 238125 h 476250"/>
              <a:gd name="connsiteX3" fmla="*/ 352839 w 388750"/>
              <a:gd name="connsiteY3" fmla="*/ 476250 h 476250"/>
              <a:gd name="connsiteX4" fmla="*/ 0 w 388750"/>
              <a:gd name="connsiteY4" fmla="*/ 476250 h 476250"/>
              <a:gd name="connsiteX0" fmla="*/ 0 w 379328"/>
              <a:gd name="connsiteY0" fmla="*/ 0 h 476250"/>
              <a:gd name="connsiteX1" fmla="*/ 352839 w 379328"/>
              <a:gd name="connsiteY1" fmla="*/ 0 h 476250"/>
              <a:gd name="connsiteX2" fmla="*/ 379328 w 379328"/>
              <a:gd name="connsiteY2" fmla="*/ 238125 h 476250"/>
              <a:gd name="connsiteX3" fmla="*/ 352839 w 379328"/>
              <a:gd name="connsiteY3" fmla="*/ 476250 h 476250"/>
              <a:gd name="connsiteX4" fmla="*/ 0 w 379328"/>
              <a:gd name="connsiteY4" fmla="*/ 476250 h 476250"/>
              <a:gd name="connsiteX0" fmla="*/ 0 w 370135"/>
              <a:gd name="connsiteY0" fmla="*/ 0 h 476250"/>
              <a:gd name="connsiteX1" fmla="*/ 352839 w 370135"/>
              <a:gd name="connsiteY1" fmla="*/ 0 h 476250"/>
              <a:gd name="connsiteX2" fmla="*/ 370135 w 370135"/>
              <a:gd name="connsiteY2" fmla="*/ 238125 h 476250"/>
              <a:gd name="connsiteX3" fmla="*/ 352839 w 370135"/>
              <a:gd name="connsiteY3" fmla="*/ 476250 h 476250"/>
              <a:gd name="connsiteX4" fmla="*/ 0 w 370135"/>
              <a:gd name="connsiteY4" fmla="*/ 476250 h 476250"/>
              <a:gd name="connsiteX0" fmla="*/ 0 w 379106"/>
              <a:gd name="connsiteY0" fmla="*/ 0 h 476250"/>
              <a:gd name="connsiteX1" fmla="*/ 352839 w 379106"/>
              <a:gd name="connsiteY1" fmla="*/ 0 h 476250"/>
              <a:gd name="connsiteX2" fmla="*/ 379106 w 379106"/>
              <a:gd name="connsiteY2" fmla="*/ 238125 h 476250"/>
              <a:gd name="connsiteX3" fmla="*/ 352839 w 379106"/>
              <a:gd name="connsiteY3" fmla="*/ 476250 h 476250"/>
              <a:gd name="connsiteX4" fmla="*/ 0 w 379106"/>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106" h="476250">
                <a:moveTo>
                  <a:pt x="0" y="0"/>
                </a:moveTo>
                <a:lnTo>
                  <a:pt x="352839" y="0"/>
                </a:lnTo>
                <a:lnTo>
                  <a:pt x="379106" y="238125"/>
                </a:lnTo>
                <a:lnTo>
                  <a:pt x="352839" y="476250"/>
                </a:lnTo>
                <a:lnTo>
                  <a:pt x="0" y="476250"/>
                </a:lnTo>
              </a:path>
            </a:pathLst>
          </a:custGeom>
          <a:noFill/>
          <a:ln w="12700">
            <a:solidFill>
              <a:schemeClr val="accent2"/>
            </a:solidFill>
          </a:ln>
          <a:effectLst/>
        </p:spPr>
        <p:style>
          <a:lnRef idx="1">
            <a:schemeClr val="accent1"/>
          </a:lnRef>
          <a:fillRef idx="0">
            <a:schemeClr val="accent1"/>
          </a:fillRef>
          <a:effectRef idx="0">
            <a:schemeClr val="accent1"/>
          </a:effectRef>
          <a:fontRef idx="minor">
            <a:schemeClr val="tx1"/>
          </a:fontRef>
        </p:style>
        <p:txBody>
          <a:bodyPr lIns="72000" tIns="0" rIns="0" bIns="0" rtlCol="0" anchor="ctr"/>
          <a:lstStyle/>
          <a:p>
            <a:pPr>
              <a:lnSpc>
                <a:spcPct val="90000"/>
              </a:lnSpc>
            </a:pPr>
            <a:r>
              <a:rPr lang="en-US" sz="761" dirty="0">
                <a:latin typeface="Arial" panose="020B0604020202020204" pitchFamily="34" charset="0"/>
              </a:rPr>
              <a:t>E-Commerce</a:t>
            </a:r>
          </a:p>
        </p:txBody>
      </p:sp>
      <p:sp>
        <p:nvSpPr>
          <p:cNvPr id="296" name="RbLeanShape Arrow Option 1 9">
            <a:extLst>
              <a:ext uri="{FF2B5EF4-FFF2-40B4-BE49-F238E27FC236}">
                <a16:creationId xmlns:a16="http://schemas.microsoft.com/office/drawing/2014/main" id="{4FC71D48-A01D-4ED9-97D4-AB09D1795D75}"/>
              </a:ext>
            </a:extLst>
          </p:cNvPr>
          <p:cNvSpPr>
            <a:spLocks/>
          </p:cNvSpPr>
          <p:nvPr/>
        </p:nvSpPr>
        <p:spPr>
          <a:xfrm>
            <a:off x="5154235" y="4063095"/>
            <a:ext cx="1106696" cy="443351"/>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619610"/>
              <a:gd name="connsiteY0" fmla="*/ 0 h 476250"/>
              <a:gd name="connsiteX1" fmla="*/ 352839 w 619610"/>
              <a:gd name="connsiteY1" fmla="*/ 0 h 476250"/>
              <a:gd name="connsiteX2" fmla="*/ 619610 w 619610"/>
              <a:gd name="connsiteY2" fmla="*/ 238125 h 476250"/>
              <a:gd name="connsiteX3" fmla="*/ 352839 w 619610"/>
              <a:gd name="connsiteY3" fmla="*/ 476250 h 476250"/>
              <a:gd name="connsiteX4" fmla="*/ 0 w 619610"/>
              <a:gd name="connsiteY4" fmla="*/ 476250 h 476250"/>
              <a:gd name="connsiteX0" fmla="*/ 0 w 604593"/>
              <a:gd name="connsiteY0" fmla="*/ 0 h 476250"/>
              <a:gd name="connsiteX1" fmla="*/ 352839 w 604593"/>
              <a:gd name="connsiteY1" fmla="*/ 0 h 476250"/>
              <a:gd name="connsiteX2" fmla="*/ 604593 w 604593"/>
              <a:gd name="connsiteY2" fmla="*/ 238125 h 476250"/>
              <a:gd name="connsiteX3" fmla="*/ 352839 w 604593"/>
              <a:gd name="connsiteY3" fmla="*/ 476250 h 476250"/>
              <a:gd name="connsiteX4" fmla="*/ 0 w 604593"/>
              <a:gd name="connsiteY4" fmla="*/ 476250 h 476250"/>
              <a:gd name="connsiteX0" fmla="*/ 0 w 589940"/>
              <a:gd name="connsiteY0" fmla="*/ 0 h 476250"/>
              <a:gd name="connsiteX1" fmla="*/ 352839 w 589940"/>
              <a:gd name="connsiteY1" fmla="*/ 0 h 476250"/>
              <a:gd name="connsiteX2" fmla="*/ 589940 w 589940"/>
              <a:gd name="connsiteY2" fmla="*/ 238125 h 476250"/>
              <a:gd name="connsiteX3" fmla="*/ 352839 w 589940"/>
              <a:gd name="connsiteY3" fmla="*/ 476250 h 476250"/>
              <a:gd name="connsiteX4" fmla="*/ 0 w 589940"/>
              <a:gd name="connsiteY4" fmla="*/ 476250 h 476250"/>
              <a:gd name="connsiteX0" fmla="*/ 0 w 575642"/>
              <a:gd name="connsiteY0" fmla="*/ 0 h 476250"/>
              <a:gd name="connsiteX1" fmla="*/ 352839 w 575642"/>
              <a:gd name="connsiteY1" fmla="*/ 0 h 476250"/>
              <a:gd name="connsiteX2" fmla="*/ 575642 w 575642"/>
              <a:gd name="connsiteY2" fmla="*/ 238125 h 476250"/>
              <a:gd name="connsiteX3" fmla="*/ 352839 w 575642"/>
              <a:gd name="connsiteY3" fmla="*/ 476250 h 476250"/>
              <a:gd name="connsiteX4" fmla="*/ 0 w 575642"/>
              <a:gd name="connsiteY4" fmla="*/ 476250 h 476250"/>
              <a:gd name="connsiteX0" fmla="*/ 0 w 561691"/>
              <a:gd name="connsiteY0" fmla="*/ 0 h 476250"/>
              <a:gd name="connsiteX1" fmla="*/ 352839 w 561691"/>
              <a:gd name="connsiteY1" fmla="*/ 0 h 476250"/>
              <a:gd name="connsiteX2" fmla="*/ 561691 w 561691"/>
              <a:gd name="connsiteY2" fmla="*/ 238125 h 476250"/>
              <a:gd name="connsiteX3" fmla="*/ 352839 w 561691"/>
              <a:gd name="connsiteY3" fmla="*/ 476250 h 476250"/>
              <a:gd name="connsiteX4" fmla="*/ 0 w 561691"/>
              <a:gd name="connsiteY4" fmla="*/ 476250 h 476250"/>
              <a:gd name="connsiteX0" fmla="*/ 0 w 548078"/>
              <a:gd name="connsiteY0" fmla="*/ 0 h 476250"/>
              <a:gd name="connsiteX1" fmla="*/ 352839 w 548078"/>
              <a:gd name="connsiteY1" fmla="*/ 0 h 476250"/>
              <a:gd name="connsiteX2" fmla="*/ 548078 w 548078"/>
              <a:gd name="connsiteY2" fmla="*/ 238125 h 476250"/>
              <a:gd name="connsiteX3" fmla="*/ 352839 w 548078"/>
              <a:gd name="connsiteY3" fmla="*/ 476250 h 476250"/>
              <a:gd name="connsiteX4" fmla="*/ 0 w 548078"/>
              <a:gd name="connsiteY4" fmla="*/ 476250 h 476250"/>
              <a:gd name="connsiteX0" fmla="*/ 0 w 534795"/>
              <a:gd name="connsiteY0" fmla="*/ 0 h 476250"/>
              <a:gd name="connsiteX1" fmla="*/ 352839 w 534795"/>
              <a:gd name="connsiteY1" fmla="*/ 0 h 476250"/>
              <a:gd name="connsiteX2" fmla="*/ 534795 w 534795"/>
              <a:gd name="connsiteY2" fmla="*/ 238125 h 476250"/>
              <a:gd name="connsiteX3" fmla="*/ 352839 w 534795"/>
              <a:gd name="connsiteY3" fmla="*/ 476250 h 476250"/>
              <a:gd name="connsiteX4" fmla="*/ 0 w 534795"/>
              <a:gd name="connsiteY4" fmla="*/ 476250 h 476250"/>
              <a:gd name="connsiteX0" fmla="*/ 0 w 521834"/>
              <a:gd name="connsiteY0" fmla="*/ 0 h 476250"/>
              <a:gd name="connsiteX1" fmla="*/ 352839 w 521834"/>
              <a:gd name="connsiteY1" fmla="*/ 0 h 476250"/>
              <a:gd name="connsiteX2" fmla="*/ 521834 w 521834"/>
              <a:gd name="connsiteY2" fmla="*/ 238125 h 476250"/>
              <a:gd name="connsiteX3" fmla="*/ 352839 w 521834"/>
              <a:gd name="connsiteY3" fmla="*/ 476250 h 476250"/>
              <a:gd name="connsiteX4" fmla="*/ 0 w 521834"/>
              <a:gd name="connsiteY4" fmla="*/ 476250 h 476250"/>
              <a:gd name="connsiteX0" fmla="*/ 0 w 509187"/>
              <a:gd name="connsiteY0" fmla="*/ 0 h 476250"/>
              <a:gd name="connsiteX1" fmla="*/ 352839 w 509187"/>
              <a:gd name="connsiteY1" fmla="*/ 0 h 476250"/>
              <a:gd name="connsiteX2" fmla="*/ 509187 w 509187"/>
              <a:gd name="connsiteY2" fmla="*/ 238125 h 476250"/>
              <a:gd name="connsiteX3" fmla="*/ 352839 w 509187"/>
              <a:gd name="connsiteY3" fmla="*/ 476250 h 476250"/>
              <a:gd name="connsiteX4" fmla="*/ 0 w 509187"/>
              <a:gd name="connsiteY4" fmla="*/ 476250 h 476250"/>
              <a:gd name="connsiteX0" fmla="*/ 0 w 496846"/>
              <a:gd name="connsiteY0" fmla="*/ 0 h 476250"/>
              <a:gd name="connsiteX1" fmla="*/ 352839 w 496846"/>
              <a:gd name="connsiteY1" fmla="*/ 0 h 476250"/>
              <a:gd name="connsiteX2" fmla="*/ 496846 w 496846"/>
              <a:gd name="connsiteY2" fmla="*/ 238125 h 476250"/>
              <a:gd name="connsiteX3" fmla="*/ 352839 w 496846"/>
              <a:gd name="connsiteY3" fmla="*/ 476250 h 476250"/>
              <a:gd name="connsiteX4" fmla="*/ 0 w 496846"/>
              <a:gd name="connsiteY4" fmla="*/ 476250 h 476250"/>
              <a:gd name="connsiteX0" fmla="*/ 0 w 484805"/>
              <a:gd name="connsiteY0" fmla="*/ 0 h 476250"/>
              <a:gd name="connsiteX1" fmla="*/ 352839 w 484805"/>
              <a:gd name="connsiteY1" fmla="*/ 0 h 476250"/>
              <a:gd name="connsiteX2" fmla="*/ 484805 w 484805"/>
              <a:gd name="connsiteY2" fmla="*/ 238125 h 476250"/>
              <a:gd name="connsiteX3" fmla="*/ 352839 w 484805"/>
              <a:gd name="connsiteY3" fmla="*/ 476250 h 476250"/>
              <a:gd name="connsiteX4" fmla="*/ 0 w 484805"/>
              <a:gd name="connsiteY4" fmla="*/ 476250 h 476250"/>
              <a:gd name="connsiteX0" fmla="*/ 0 w 473055"/>
              <a:gd name="connsiteY0" fmla="*/ 0 h 476250"/>
              <a:gd name="connsiteX1" fmla="*/ 352839 w 473055"/>
              <a:gd name="connsiteY1" fmla="*/ 0 h 476250"/>
              <a:gd name="connsiteX2" fmla="*/ 473055 w 473055"/>
              <a:gd name="connsiteY2" fmla="*/ 238125 h 476250"/>
              <a:gd name="connsiteX3" fmla="*/ 352839 w 473055"/>
              <a:gd name="connsiteY3" fmla="*/ 476250 h 476250"/>
              <a:gd name="connsiteX4" fmla="*/ 0 w 473055"/>
              <a:gd name="connsiteY4" fmla="*/ 476250 h 476250"/>
              <a:gd name="connsiteX0" fmla="*/ 0 w 461590"/>
              <a:gd name="connsiteY0" fmla="*/ 0 h 476250"/>
              <a:gd name="connsiteX1" fmla="*/ 352839 w 461590"/>
              <a:gd name="connsiteY1" fmla="*/ 0 h 476250"/>
              <a:gd name="connsiteX2" fmla="*/ 461590 w 461590"/>
              <a:gd name="connsiteY2" fmla="*/ 238125 h 476250"/>
              <a:gd name="connsiteX3" fmla="*/ 352839 w 461590"/>
              <a:gd name="connsiteY3" fmla="*/ 476250 h 476250"/>
              <a:gd name="connsiteX4" fmla="*/ 0 w 461590"/>
              <a:gd name="connsiteY4" fmla="*/ 476250 h 476250"/>
              <a:gd name="connsiteX0" fmla="*/ 0 w 450403"/>
              <a:gd name="connsiteY0" fmla="*/ 0 h 476250"/>
              <a:gd name="connsiteX1" fmla="*/ 352839 w 450403"/>
              <a:gd name="connsiteY1" fmla="*/ 0 h 476250"/>
              <a:gd name="connsiteX2" fmla="*/ 450403 w 450403"/>
              <a:gd name="connsiteY2" fmla="*/ 238125 h 476250"/>
              <a:gd name="connsiteX3" fmla="*/ 352839 w 450403"/>
              <a:gd name="connsiteY3" fmla="*/ 476250 h 476250"/>
              <a:gd name="connsiteX4" fmla="*/ 0 w 450403"/>
              <a:gd name="connsiteY4" fmla="*/ 476250 h 476250"/>
              <a:gd name="connsiteX0" fmla="*/ 0 w 439487"/>
              <a:gd name="connsiteY0" fmla="*/ 0 h 476250"/>
              <a:gd name="connsiteX1" fmla="*/ 352839 w 439487"/>
              <a:gd name="connsiteY1" fmla="*/ 0 h 476250"/>
              <a:gd name="connsiteX2" fmla="*/ 439487 w 439487"/>
              <a:gd name="connsiteY2" fmla="*/ 238125 h 476250"/>
              <a:gd name="connsiteX3" fmla="*/ 352839 w 439487"/>
              <a:gd name="connsiteY3" fmla="*/ 476250 h 476250"/>
              <a:gd name="connsiteX4" fmla="*/ 0 w 439487"/>
              <a:gd name="connsiteY4" fmla="*/ 476250 h 476250"/>
              <a:gd name="connsiteX0" fmla="*/ 0 w 428836"/>
              <a:gd name="connsiteY0" fmla="*/ 0 h 476250"/>
              <a:gd name="connsiteX1" fmla="*/ 352839 w 428836"/>
              <a:gd name="connsiteY1" fmla="*/ 0 h 476250"/>
              <a:gd name="connsiteX2" fmla="*/ 428836 w 428836"/>
              <a:gd name="connsiteY2" fmla="*/ 238125 h 476250"/>
              <a:gd name="connsiteX3" fmla="*/ 352839 w 428836"/>
              <a:gd name="connsiteY3" fmla="*/ 476250 h 476250"/>
              <a:gd name="connsiteX4" fmla="*/ 0 w 428836"/>
              <a:gd name="connsiteY4" fmla="*/ 476250 h 476250"/>
              <a:gd name="connsiteX0" fmla="*/ 0 w 418443"/>
              <a:gd name="connsiteY0" fmla="*/ 0 h 476250"/>
              <a:gd name="connsiteX1" fmla="*/ 352839 w 418443"/>
              <a:gd name="connsiteY1" fmla="*/ 0 h 476250"/>
              <a:gd name="connsiteX2" fmla="*/ 418443 w 418443"/>
              <a:gd name="connsiteY2" fmla="*/ 238125 h 476250"/>
              <a:gd name="connsiteX3" fmla="*/ 352839 w 418443"/>
              <a:gd name="connsiteY3" fmla="*/ 476250 h 476250"/>
              <a:gd name="connsiteX4" fmla="*/ 0 w 418443"/>
              <a:gd name="connsiteY4" fmla="*/ 476250 h 476250"/>
              <a:gd name="connsiteX0" fmla="*/ 0 w 408302"/>
              <a:gd name="connsiteY0" fmla="*/ 0 h 476250"/>
              <a:gd name="connsiteX1" fmla="*/ 352839 w 408302"/>
              <a:gd name="connsiteY1" fmla="*/ 0 h 476250"/>
              <a:gd name="connsiteX2" fmla="*/ 408302 w 408302"/>
              <a:gd name="connsiteY2" fmla="*/ 238125 h 476250"/>
              <a:gd name="connsiteX3" fmla="*/ 352839 w 408302"/>
              <a:gd name="connsiteY3" fmla="*/ 476250 h 476250"/>
              <a:gd name="connsiteX4" fmla="*/ 0 w 408302"/>
              <a:gd name="connsiteY4" fmla="*/ 476250 h 476250"/>
              <a:gd name="connsiteX0" fmla="*/ 0 w 398406"/>
              <a:gd name="connsiteY0" fmla="*/ 0 h 476250"/>
              <a:gd name="connsiteX1" fmla="*/ 352839 w 398406"/>
              <a:gd name="connsiteY1" fmla="*/ 0 h 476250"/>
              <a:gd name="connsiteX2" fmla="*/ 398406 w 398406"/>
              <a:gd name="connsiteY2" fmla="*/ 238125 h 476250"/>
              <a:gd name="connsiteX3" fmla="*/ 352839 w 398406"/>
              <a:gd name="connsiteY3" fmla="*/ 476250 h 476250"/>
              <a:gd name="connsiteX4" fmla="*/ 0 w 398406"/>
              <a:gd name="connsiteY4" fmla="*/ 476250 h 476250"/>
              <a:gd name="connsiteX0" fmla="*/ 0 w 388750"/>
              <a:gd name="connsiteY0" fmla="*/ 0 h 476250"/>
              <a:gd name="connsiteX1" fmla="*/ 352839 w 388750"/>
              <a:gd name="connsiteY1" fmla="*/ 0 h 476250"/>
              <a:gd name="connsiteX2" fmla="*/ 388750 w 388750"/>
              <a:gd name="connsiteY2" fmla="*/ 238125 h 476250"/>
              <a:gd name="connsiteX3" fmla="*/ 352839 w 388750"/>
              <a:gd name="connsiteY3" fmla="*/ 476250 h 476250"/>
              <a:gd name="connsiteX4" fmla="*/ 0 w 388750"/>
              <a:gd name="connsiteY4" fmla="*/ 476250 h 476250"/>
              <a:gd name="connsiteX0" fmla="*/ 0 w 379328"/>
              <a:gd name="connsiteY0" fmla="*/ 0 h 476250"/>
              <a:gd name="connsiteX1" fmla="*/ 352839 w 379328"/>
              <a:gd name="connsiteY1" fmla="*/ 0 h 476250"/>
              <a:gd name="connsiteX2" fmla="*/ 379328 w 379328"/>
              <a:gd name="connsiteY2" fmla="*/ 238125 h 476250"/>
              <a:gd name="connsiteX3" fmla="*/ 352839 w 379328"/>
              <a:gd name="connsiteY3" fmla="*/ 476250 h 476250"/>
              <a:gd name="connsiteX4" fmla="*/ 0 w 379328"/>
              <a:gd name="connsiteY4" fmla="*/ 476250 h 476250"/>
              <a:gd name="connsiteX0" fmla="*/ 0 w 370135"/>
              <a:gd name="connsiteY0" fmla="*/ 0 h 476250"/>
              <a:gd name="connsiteX1" fmla="*/ 352839 w 370135"/>
              <a:gd name="connsiteY1" fmla="*/ 0 h 476250"/>
              <a:gd name="connsiteX2" fmla="*/ 370135 w 370135"/>
              <a:gd name="connsiteY2" fmla="*/ 238125 h 476250"/>
              <a:gd name="connsiteX3" fmla="*/ 352839 w 370135"/>
              <a:gd name="connsiteY3" fmla="*/ 476250 h 476250"/>
              <a:gd name="connsiteX4" fmla="*/ 0 w 370135"/>
              <a:gd name="connsiteY4" fmla="*/ 476250 h 476250"/>
              <a:gd name="connsiteX0" fmla="*/ 0 w 379106"/>
              <a:gd name="connsiteY0" fmla="*/ 0 h 476250"/>
              <a:gd name="connsiteX1" fmla="*/ 352839 w 379106"/>
              <a:gd name="connsiteY1" fmla="*/ 0 h 476250"/>
              <a:gd name="connsiteX2" fmla="*/ 379106 w 379106"/>
              <a:gd name="connsiteY2" fmla="*/ 238125 h 476250"/>
              <a:gd name="connsiteX3" fmla="*/ 352839 w 379106"/>
              <a:gd name="connsiteY3" fmla="*/ 476250 h 476250"/>
              <a:gd name="connsiteX4" fmla="*/ 0 w 379106"/>
              <a:gd name="connsiteY4" fmla="*/ 476250 h 476250"/>
              <a:gd name="connsiteX0" fmla="*/ 0 w 372437"/>
              <a:gd name="connsiteY0" fmla="*/ 0 h 476250"/>
              <a:gd name="connsiteX1" fmla="*/ 352839 w 372437"/>
              <a:gd name="connsiteY1" fmla="*/ 0 h 476250"/>
              <a:gd name="connsiteX2" fmla="*/ 372437 w 372437"/>
              <a:gd name="connsiteY2" fmla="*/ 238125 h 476250"/>
              <a:gd name="connsiteX3" fmla="*/ 352839 w 372437"/>
              <a:gd name="connsiteY3" fmla="*/ 476250 h 476250"/>
              <a:gd name="connsiteX4" fmla="*/ 0 w 372437"/>
              <a:gd name="connsiteY4" fmla="*/ 476250 h 476250"/>
              <a:gd name="connsiteX0" fmla="*/ 0 w 394035"/>
              <a:gd name="connsiteY0" fmla="*/ 0 h 476250"/>
              <a:gd name="connsiteX1" fmla="*/ 352839 w 394035"/>
              <a:gd name="connsiteY1" fmla="*/ 0 h 476250"/>
              <a:gd name="connsiteX2" fmla="*/ 394035 w 394035"/>
              <a:gd name="connsiteY2" fmla="*/ 238125 h 476250"/>
              <a:gd name="connsiteX3" fmla="*/ 352839 w 394035"/>
              <a:gd name="connsiteY3" fmla="*/ 476250 h 476250"/>
              <a:gd name="connsiteX4" fmla="*/ 0 w 394035"/>
              <a:gd name="connsiteY4" fmla="*/ 476250 h 476250"/>
              <a:gd name="connsiteX0" fmla="*/ 0 w 416885"/>
              <a:gd name="connsiteY0" fmla="*/ 0 h 476250"/>
              <a:gd name="connsiteX1" fmla="*/ 352839 w 416885"/>
              <a:gd name="connsiteY1" fmla="*/ 0 h 476250"/>
              <a:gd name="connsiteX2" fmla="*/ 416885 w 416885"/>
              <a:gd name="connsiteY2" fmla="*/ 238125 h 476250"/>
              <a:gd name="connsiteX3" fmla="*/ 352839 w 416885"/>
              <a:gd name="connsiteY3" fmla="*/ 476250 h 476250"/>
              <a:gd name="connsiteX4" fmla="*/ 0 w 41688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885" h="476250">
                <a:moveTo>
                  <a:pt x="0" y="0"/>
                </a:moveTo>
                <a:lnTo>
                  <a:pt x="352839" y="0"/>
                </a:lnTo>
                <a:lnTo>
                  <a:pt x="416885" y="238125"/>
                </a:lnTo>
                <a:lnTo>
                  <a:pt x="352839" y="476250"/>
                </a:lnTo>
                <a:lnTo>
                  <a:pt x="0" y="476250"/>
                </a:lnTo>
              </a:path>
            </a:pathLst>
          </a:custGeom>
          <a:noFill/>
          <a:ln w="12700">
            <a:solidFill>
              <a:schemeClr val="accent2"/>
            </a:solidFill>
          </a:ln>
          <a:effectLst/>
        </p:spPr>
        <p:style>
          <a:lnRef idx="1">
            <a:schemeClr val="accent1"/>
          </a:lnRef>
          <a:fillRef idx="0">
            <a:schemeClr val="accent1"/>
          </a:fillRef>
          <a:effectRef idx="0">
            <a:schemeClr val="accent1"/>
          </a:effectRef>
          <a:fontRef idx="minor">
            <a:schemeClr val="tx1"/>
          </a:fontRef>
        </p:style>
        <p:txBody>
          <a:bodyPr lIns="72000" tIns="0" rIns="0" bIns="0" rtlCol="0" anchor="ctr"/>
          <a:lstStyle/>
          <a:p>
            <a:pPr>
              <a:lnSpc>
                <a:spcPct val="90000"/>
              </a:lnSpc>
            </a:pPr>
            <a:r>
              <a:rPr lang="en-US" sz="761" dirty="0">
                <a:latin typeface="Arial" panose="020B0604020202020204" pitchFamily="34" charset="0"/>
              </a:rPr>
              <a:t>Home </a:t>
            </a:r>
            <a:br>
              <a:rPr lang="en-US" sz="761" dirty="0">
                <a:latin typeface="Arial" panose="020B0604020202020204" pitchFamily="34" charset="0"/>
              </a:rPr>
            </a:br>
            <a:r>
              <a:rPr lang="en-US" sz="761" dirty="0">
                <a:latin typeface="Arial" panose="020B0604020202020204" pitchFamily="34" charset="0"/>
              </a:rPr>
              <a:t>services</a:t>
            </a:r>
          </a:p>
        </p:txBody>
      </p:sp>
      <p:grpSp>
        <p:nvGrpSpPr>
          <p:cNvPr id="297" name="Group 296">
            <a:extLst>
              <a:ext uri="{FF2B5EF4-FFF2-40B4-BE49-F238E27FC236}">
                <a16:creationId xmlns:a16="http://schemas.microsoft.com/office/drawing/2014/main" id="{D598E354-6DF5-4F39-978F-48AE30758FE3}"/>
              </a:ext>
            </a:extLst>
          </p:cNvPr>
          <p:cNvGrpSpPr/>
          <p:nvPr/>
        </p:nvGrpSpPr>
        <p:grpSpPr>
          <a:xfrm>
            <a:off x="5866995" y="4157999"/>
            <a:ext cx="257972" cy="253543"/>
            <a:chOff x="-2551113" y="4102100"/>
            <a:chExt cx="325438" cy="323850"/>
          </a:xfrm>
          <a:solidFill>
            <a:schemeClr val="tx2"/>
          </a:solidFill>
        </p:grpSpPr>
        <p:sp>
          <p:nvSpPr>
            <p:cNvPr id="298" name="Freeform 450">
              <a:extLst>
                <a:ext uri="{FF2B5EF4-FFF2-40B4-BE49-F238E27FC236}">
                  <a16:creationId xmlns:a16="http://schemas.microsoft.com/office/drawing/2014/main" id="{AA6D70E6-21D5-4642-994B-0E928163731E}"/>
                </a:ext>
              </a:extLst>
            </p:cNvPr>
            <p:cNvSpPr>
              <a:spLocks/>
            </p:cNvSpPr>
            <p:nvPr/>
          </p:nvSpPr>
          <p:spPr bwMode="auto">
            <a:xfrm>
              <a:off x="-2508250" y="4102100"/>
              <a:ext cx="258763" cy="104775"/>
            </a:xfrm>
            <a:custGeom>
              <a:avLst/>
              <a:gdLst>
                <a:gd name="T0" fmla="*/ 69 w 163"/>
                <a:gd name="T1" fmla="*/ 55 h 66"/>
                <a:gd name="T2" fmla="*/ 111 w 163"/>
                <a:gd name="T3" fmla="*/ 10 h 66"/>
                <a:gd name="T4" fmla="*/ 154 w 163"/>
                <a:gd name="T5" fmla="*/ 65 h 66"/>
                <a:gd name="T6" fmla="*/ 163 w 163"/>
                <a:gd name="T7" fmla="*/ 66 h 66"/>
                <a:gd name="T8" fmla="*/ 114 w 163"/>
                <a:gd name="T9" fmla="*/ 0 h 66"/>
                <a:gd name="T10" fmla="*/ 43 w 163"/>
                <a:gd name="T11" fmla="*/ 17 h 66"/>
                <a:gd name="T12" fmla="*/ 0 w 163"/>
                <a:gd name="T13" fmla="*/ 63 h 66"/>
                <a:gd name="T14" fmla="*/ 69 w 163"/>
                <a:gd name="T15" fmla="*/ 55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66">
                  <a:moveTo>
                    <a:pt x="69" y="55"/>
                  </a:moveTo>
                  <a:lnTo>
                    <a:pt x="111" y="10"/>
                  </a:lnTo>
                  <a:lnTo>
                    <a:pt x="154" y="65"/>
                  </a:lnTo>
                  <a:lnTo>
                    <a:pt x="163" y="66"/>
                  </a:lnTo>
                  <a:lnTo>
                    <a:pt x="114" y="0"/>
                  </a:lnTo>
                  <a:lnTo>
                    <a:pt x="43" y="17"/>
                  </a:lnTo>
                  <a:lnTo>
                    <a:pt x="0" y="63"/>
                  </a:lnTo>
                  <a:lnTo>
                    <a:pt x="69" y="55"/>
                  </a:ln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endParaRPr lang="en-US" sz="1247">
                <a:latin typeface="Arial" panose="020B0604020202020204" pitchFamily="34" charset="0"/>
              </a:endParaRPr>
            </a:p>
          </p:txBody>
        </p:sp>
        <p:sp>
          <p:nvSpPr>
            <p:cNvPr id="299" name="Freeform 451">
              <a:extLst>
                <a:ext uri="{FF2B5EF4-FFF2-40B4-BE49-F238E27FC236}">
                  <a16:creationId xmlns:a16="http://schemas.microsoft.com/office/drawing/2014/main" id="{7A54FCE4-4DFD-4AB7-AFD3-4E943B93E8B8}"/>
                </a:ext>
              </a:extLst>
            </p:cNvPr>
            <p:cNvSpPr>
              <a:spLocks noEditPoints="1"/>
            </p:cNvSpPr>
            <p:nvPr/>
          </p:nvSpPr>
          <p:spPr bwMode="auto">
            <a:xfrm>
              <a:off x="-2551113" y="4127500"/>
              <a:ext cx="325438" cy="298450"/>
            </a:xfrm>
            <a:custGeom>
              <a:avLst/>
              <a:gdLst>
                <a:gd name="T0" fmla="*/ 366 w 427"/>
                <a:gd name="T1" fmla="*/ 102 h 390"/>
                <a:gd name="T2" fmla="*/ 204 w 427"/>
                <a:gd name="T3" fmla="*/ 89 h 390"/>
                <a:gd name="T4" fmla="*/ 63 w 427"/>
                <a:gd name="T5" fmla="*/ 214 h 390"/>
                <a:gd name="T6" fmla="*/ 38 w 427"/>
                <a:gd name="T7" fmla="*/ 267 h 390"/>
                <a:gd name="T8" fmla="*/ 202 w 427"/>
                <a:gd name="T9" fmla="*/ 390 h 390"/>
                <a:gd name="T10" fmla="*/ 302 w 427"/>
                <a:gd name="T11" fmla="*/ 277 h 390"/>
                <a:gd name="T12" fmla="*/ 361 w 427"/>
                <a:gd name="T13" fmla="*/ 374 h 390"/>
                <a:gd name="T14" fmla="*/ 391 w 427"/>
                <a:gd name="T15" fmla="*/ 270 h 390"/>
                <a:gd name="T16" fmla="*/ 366 w 427"/>
                <a:gd name="T17" fmla="*/ 214 h 390"/>
                <a:gd name="T18" fmla="*/ 120 w 427"/>
                <a:gd name="T19" fmla="*/ 127 h 390"/>
                <a:gd name="T20" fmla="*/ 80 w 427"/>
                <a:gd name="T21" fmla="*/ 176 h 390"/>
                <a:gd name="T22" fmla="*/ 122 w 427"/>
                <a:gd name="T23" fmla="*/ 327 h 390"/>
                <a:gd name="T24" fmla="*/ 81 w 427"/>
                <a:gd name="T25" fmla="*/ 280 h 390"/>
                <a:gd name="T26" fmla="*/ 122 w 427"/>
                <a:gd name="T27" fmla="*/ 327 h 390"/>
                <a:gd name="T28" fmla="*/ 81 w 427"/>
                <a:gd name="T29" fmla="*/ 252 h 390"/>
                <a:gd name="T30" fmla="*/ 122 w 427"/>
                <a:gd name="T31" fmla="*/ 205 h 390"/>
                <a:gd name="T32" fmla="*/ 140 w 427"/>
                <a:gd name="T33" fmla="*/ 124 h 390"/>
                <a:gd name="T34" fmla="*/ 184 w 427"/>
                <a:gd name="T35" fmla="*/ 168 h 390"/>
                <a:gd name="T36" fmla="*/ 140 w 427"/>
                <a:gd name="T37" fmla="*/ 124 h 390"/>
                <a:gd name="T38" fmla="*/ 141 w 427"/>
                <a:gd name="T39" fmla="*/ 327 h 390"/>
                <a:gd name="T40" fmla="*/ 186 w 427"/>
                <a:gd name="T41" fmla="*/ 281 h 390"/>
                <a:gd name="T42" fmla="*/ 186 w 427"/>
                <a:gd name="T43" fmla="*/ 251 h 390"/>
                <a:gd name="T44" fmla="*/ 141 w 427"/>
                <a:gd name="T45" fmla="*/ 204 h 390"/>
                <a:gd name="T46" fmla="*/ 186 w 427"/>
                <a:gd name="T47" fmla="*/ 251 h 390"/>
                <a:gd name="T48" fmla="*/ 271 w 427"/>
                <a:gd name="T49" fmla="*/ 124 h 390"/>
                <a:gd name="T50" fmla="*/ 222 w 427"/>
                <a:gd name="T51" fmla="*/ 169 h 390"/>
                <a:gd name="T52" fmla="*/ 224 w 427"/>
                <a:gd name="T53" fmla="*/ 201 h 390"/>
                <a:gd name="T54" fmla="*/ 272 w 427"/>
                <a:gd name="T55" fmla="*/ 250 h 390"/>
                <a:gd name="T56" fmla="*/ 224 w 427"/>
                <a:gd name="T57" fmla="*/ 201 h 390"/>
                <a:gd name="T58" fmla="*/ 226 w 427"/>
                <a:gd name="T59" fmla="*/ 329 h 390"/>
                <a:gd name="T60" fmla="*/ 274 w 427"/>
                <a:gd name="T61" fmla="*/ 279 h 390"/>
                <a:gd name="T62" fmla="*/ 283 w 427"/>
                <a:gd name="T63" fmla="*/ 85 h 390"/>
                <a:gd name="T64" fmla="*/ 283 w 427"/>
                <a:gd name="T65" fmla="*/ 36 h 390"/>
                <a:gd name="T66" fmla="*/ 283 w 427"/>
                <a:gd name="T67" fmla="*/ 85 h 390"/>
                <a:gd name="T68" fmla="*/ 341 w 427"/>
                <a:gd name="T69" fmla="*/ 132 h 390"/>
                <a:gd name="T70" fmla="*/ 298 w 427"/>
                <a:gd name="T71" fmla="*/ 174 h 390"/>
                <a:gd name="T72" fmla="*/ 343 w 427"/>
                <a:gd name="T73" fmla="*/ 250 h 390"/>
                <a:gd name="T74" fmla="*/ 300 w 427"/>
                <a:gd name="T75" fmla="*/ 204 h 390"/>
                <a:gd name="T76" fmla="*/ 343 w 427"/>
                <a:gd name="T7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7" h="390">
                  <a:moveTo>
                    <a:pt x="366" y="214"/>
                  </a:moveTo>
                  <a:lnTo>
                    <a:pt x="366" y="102"/>
                  </a:lnTo>
                  <a:lnTo>
                    <a:pt x="286" y="0"/>
                  </a:lnTo>
                  <a:lnTo>
                    <a:pt x="204" y="89"/>
                  </a:lnTo>
                  <a:lnTo>
                    <a:pt x="63" y="106"/>
                  </a:lnTo>
                  <a:lnTo>
                    <a:pt x="63" y="214"/>
                  </a:lnTo>
                  <a:lnTo>
                    <a:pt x="0" y="267"/>
                  </a:lnTo>
                  <a:lnTo>
                    <a:pt x="38" y="267"/>
                  </a:lnTo>
                  <a:lnTo>
                    <a:pt x="38" y="372"/>
                  </a:lnTo>
                  <a:lnTo>
                    <a:pt x="202" y="390"/>
                  </a:lnTo>
                  <a:lnTo>
                    <a:pt x="302" y="380"/>
                  </a:lnTo>
                  <a:lnTo>
                    <a:pt x="302" y="277"/>
                  </a:lnTo>
                  <a:lnTo>
                    <a:pt x="361" y="275"/>
                  </a:lnTo>
                  <a:lnTo>
                    <a:pt x="361" y="374"/>
                  </a:lnTo>
                  <a:lnTo>
                    <a:pt x="391" y="371"/>
                  </a:lnTo>
                  <a:lnTo>
                    <a:pt x="391" y="270"/>
                  </a:lnTo>
                  <a:lnTo>
                    <a:pt x="427" y="270"/>
                  </a:lnTo>
                  <a:lnTo>
                    <a:pt x="366" y="214"/>
                  </a:lnTo>
                  <a:close/>
                  <a:moveTo>
                    <a:pt x="80" y="131"/>
                  </a:moveTo>
                  <a:lnTo>
                    <a:pt x="120" y="127"/>
                  </a:lnTo>
                  <a:lnTo>
                    <a:pt x="120" y="173"/>
                  </a:lnTo>
                  <a:lnTo>
                    <a:pt x="80" y="176"/>
                  </a:lnTo>
                  <a:lnTo>
                    <a:pt x="80" y="131"/>
                  </a:lnTo>
                  <a:close/>
                  <a:moveTo>
                    <a:pt x="122" y="327"/>
                  </a:moveTo>
                  <a:lnTo>
                    <a:pt x="81" y="324"/>
                  </a:lnTo>
                  <a:lnTo>
                    <a:pt x="81" y="280"/>
                  </a:lnTo>
                  <a:lnTo>
                    <a:pt x="122" y="280"/>
                  </a:lnTo>
                  <a:lnTo>
                    <a:pt x="122" y="327"/>
                  </a:lnTo>
                  <a:close/>
                  <a:moveTo>
                    <a:pt x="122" y="252"/>
                  </a:moveTo>
                  <a:lnTo>
                    <a:pt x="81" y="252"/>
                  </a:lnTo>
                  <a:lnTo>
                    <a:pt x="81" y="207"/>
                  </a:lnTo>
                  <a:lnTo>
                    <a:pt x="122" y="205"/>
                  </a:lnTo>
                  <a:lnTo>
                    <a:pt x="122" y="252"/>
                  </a:lnTo>
                  <a:close/>
                  <a:moveTo>
                    <a:pt x="140" y="124"/>
                  </a:moveTo>
                  <a:lnTo>
                    <a:pt x="184" y="120"/>
                  </a:lnTo>
                  <a:lnTo>
                    <a:pt x="184" y="168"/>
                  </a:lnTo>
                  <a:lnTo>
                    <a:pt x="140" y="171"/>
                  </a:lnTo>
                  <a:lnTo>
                    <a:pt x="140" y="124"/>
                  </a:lnTo>
                  <a:close/>
                  <a:moveTo>
                    <a:pt x="186" y="330"/>
                  </a:moveTo>
                  <a:lnTo>
                    <a:pt x="141" y="327"/>
                  </a:lnTo>
                  <a:lnTo>
                    <a:pt x="141" y="280"/>
                  </a:lnTo>
                  <a:lnTo>
                    <a:pt x="186" y="281"/>
                  </a:lnTo>
                  <a:lnTo>
                    <a:pt x="186" y="330"/>
                  </a:lnTo>
                  <a:close/>
                  <a:moveTo>
                    <a:pt x="186" y="251"/>
                  </a:moveTo>
                  <a:lnTo>
                    <a:pt x="141" y="251"/>
                  </a:lnTo>
                  <a:lnTo>
                    <a:pt x="141" y="204"/>
                  </a:lnTo>
                  <a:lnTo>
                    <a:pt x="186" y="203"/>
                  </a:lnTo>
                  <a:lnTo>
                    <a:pt x="186" y="251"/>
                  </a:lnTo>
                  <a:close/>
                  <a:moveTo>
                    <a:pt x="222" y="119"/>
                  </a:moveTo>
                  <a:lnTo>
                    <a:pt x="271" y="124"/>
                  </a:lnTo>
                  <a:lnTo>
                    <a:pt x="271" y="172"/>
                  </a:lnTo>
                  <a:lnTo>
                    <a:pt x="222" y="169"/>
                  </a:lnTo>
                  <a:lnTo>
                    <a:pt x="222" y="119"/>
                  </a:lnTo>
                  <a:close/>
                  <a:moveTo>
                    <a:pt x="224" y="201"/>
                  </a:moveTo>
                  <a:lnTo>
                    <a:pt x="272" y="202"/>
                  </a:lnTo>
                  <a:lnTo>
                    <a:pt x="272" y="250"/>
                  </a:lnTo>
                  <a:lnTo>
                    <a:pt x="224" y="250"/>
                  </a:lnTo>
                  <a:lnTo>
                    <a:pt x="224" y="201"/>
                  </a:lnTo>
                  <a:close/>
                  <a:moveTo>
                    <a:pt x="274" y="326"/>
                  </a:moveTo>
                  <a:lnTo>
                    <a:pt x="226" y="329"/>
                  </a:lnTo>
                  <a:lnTo>
                    <a:pt x="226" y="280"/>
                  </a:lnTo>
                  <a:lnTo>
                    <a:pt x="274" y="279"/>
                  </a:lnTo>
                  <a:lnTo>
                    <a:pt x="274" y="326"/>
                  </a:lnTo>
                  <a:close/>
                  <a:moveTo>
                    <a:pt x="283" y="85"/>
                  </a:moveTo>
                  <a:cubicBezTo>
                    <a:pt x="274" y="84"/>
                    <a:pt x="267" y="72"/>
                    <a:pt x="267" y="58"/>
                  </a:cubicBezTo>
                  <a:cubicBezTo>
                    <a:pt x="267" y="44"/>
                    <a:pt x="274" y="34"/>
                    <a:pt x="283" y="36"/>
                  </a:cubicBezTo>
                  <a:cubicBezTo>
                    <a:pt x="292" y="37"/>
                    <a:pt x="300" y="49"/>
                    <a:pt x="300" y="63"/>
                  </a:cubicBezTo>
                  <a:cubicBezTo>
                    <a:pt x="300" y="76"/>
                    <a:pt x="292" y="86"/>
                    <a:pt x="283" y="85"/>
                  </a:cubicBezTo>
                  <a:close/>
                  <a:moveTo>
                    <a:pt x="298" y="127"/>
                  </a:moveTo>
                  <a:lnTo>
                    <a:pt x="341" y="132"/>
                  </a:lnTo>
                  <a:lnTo>
                    <a:pt x="341" y="176"/>
                  </a:lnTo>
                  <a:lnTo>
                    <a:pt x="298" y="174"/>
                  </a:lnTo>
                  <a:lnTo>
                    <a:pt x="298" y="127"/>
                  </a:lnTo>
                  <a:close/>
                  <a:moveTo>
                    <a:pt x="343" y="250"/>
                  </a:moveTo>
                  <a:lnTo>
                    <a:pt x="300" y="250"/>
                  </a:lnTo>
                  <a:lnTo>
                    <a:pt x="300" y="204"/>
                  </a:lnTo>
                  <a:lnTo>
                    <a:pt x="343" y="206"/>
                  </a:lnTo>
                  <a:lnTo>
                    <a:pt x="343" y="250"/>
                  </a:ln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endParaRPr lang="en-US" sz="1247" dirty="0">
                <a:latin typeface="Arial" panose="020B0604020202020204" pitchFamily="34" charset="0"/>
              </a:endParaRPr>
            </a:p>
          </p:txBody>
        </p:sp>
      </p:grpSp>
      <p:sp>
        <p:nvSpPr>
          <p:cNvPr id="300" name="TextBox 299">
            <a:extLst>
              <a:ext uri="{FF2B5EF4-FFF2-40B4-BE49-F238E27FC236}">
                <a16:creationId xmlns:a16="http://schemas.microsoft.com/office/drawing/2014/main" id="{87A04AEF-C78D-4EAD-A653-B9E4A3E8B024}"/>
              </a:ext>
            </a:extLst>
          </p:cNvPr>
          <p:cNvSpPr txBox="1"/>
          <p:nvPr/>
        </p:nvSpPr>
        <p:spPr>
          <a:xfrm>
            <a:off x="3423259" y="4242579"/>
            <a:ext cx="451011" cy="84382"/>
          </a:xfrm>
          <a:prstGeom prst="rect">
            <a:avLst/>
          </a:prstGeom>
          <a:noFill/>
          <a:ln w="9525">
            <a:noFill/>
          </a:ln>
        </p:spPr>
        <p:txBody>
          <a:bodyPr vert="horz" wrap="square" lIns="0" tIns="0" rIns="0" bIns="0" rtlCol="0">
            <a:spAutoFit/>
          </a:bodyPr>
          <a:lstStyle/>
          <a:p>
            <a:pPr algn="ctr">
              <a:lnSpc>
                <a:spcPct val="70000"/>
              </a:lnSpc>
              <a:buClr>
                <a:srgbClr val="000000"/>
              </a:buClr>
              <a:buSzPct val="100000"/>
            </a:pPr>
            <a:r>
              <a:rPr lang="en-GB" sz="761" dirty="0">
                <a:solidFill>
                  <a:srgbClr val="C00000"/>
                </a:solidFill>
                <a:latin typeface="Arial" panose="020B0604020202020204" pitchFamily="34" charset="0"/>
                <a:cs typeface="Arial" panose="020B0604020202020204" pitchFamily="34" charset="0"/>
              </a:rPr>
              <a:t>11 years</a:t>
            </a:r>
            <a:endParaRPr lang="en-US" sz="761" dirty="0">
              <a:solidFill>
                <a:srgbClr val="C00000"/>
              </a:solidFill>
              <a:latin typeface="Arial" panose="020B0604020202020204" pitchFamily="34" charset="0"/>
              <a:cs typeface="Arial" panose="020B0604020202020204" pitchFamily="34" charset="0"/>
            </a:endParaRPr>
          </a:p>
        </p:txBody>
      </p:sp>
      <p:sp>
        <p:nvSpPr>
          <p:cNvPr id="301" name="TextBox 300">
            <a:extLst>
              <a:ext uri="{FF2B5EF4-FFF2-40B4-BE49-F238E27FC236}">
                <a16:creationId xmlns:a16="http://schemas.microsoft.com/office/drawing/2014/main" id="{0786518A-C640-49AE-80BE-BD6C95A5DA73}"/>
              </a:ext>
            </a:extLst>
          </p:cNvPr>
          <p:cNvSpPr txBox="1"/>
          <p:nvPr/>
        </p:nvSpPr>
        <p:spPr>
          <a:xfrm>
            <a:off x="3227843" y="3679469"/>
            <a:ext cx="373779" cy="76752"/>
          </a:xfrm>
          <a:prstGeom prst="rect">
            <a:avLst/>
          </a:prstGeom>
          <a:noFill/>
          <a:ln w="9525">
            <a:noFill/>
          </a:ln>
        </p:spPr>
        <p:txBody>
          <a:bodyPr vert="horz" wrap="square" lIns="0" tIns="0" rIns="0" bIns="0" rtlCol="0">
            <a:spAutoFit/>
          </a:bodyPr>
          <a:lstStyle/>
          <a:p>
            <a:pPr algn="ctr">
              <a:lnSpc>
                <a:spcPct val="70000"/>
              </a:lnSpc>
              <a:buClr>
                <a:srgbClr val="000000"/>
              </a:buClr>
              <a:buSzPct val="100000"/>
            </a:pPr>
            <a:r>
              <a:rPr lang="en-GB" sz="692" dirty="0">
                <a:solidFill>
                  <a:srgbClr val="C00000"/>
                </a:solidFill>
                <a:latin typeface="Arial" panose="020B0604020202020204" pitchFamily="34" charset="0"/>
                <a:cs typeface="Arial" panose="020B0604020202020204" pitchFamily="34" charset="0"/>
              </a:rPr>
              <a:t>10 years</a:t>
            </a:r>
            <a:endParaRPr lang="en-US" sz="692" dirty="0">
              <a:solidFill>
                <a:srgbClr val="C00000"/>
              </a:solidFill>
              <a:latin typeface="Arial" panose="020B0604020202020204" pitchFamily="34" charset="0"/>
              <a:cs typeface="Arial" panose="020B0604020202020204" pitchFamily="34" charset="0"/>
            </a:endParaRPr>
          </a:p>
        </p:txBody>
      </p:sp>
      <p:grpSp>
        <p:nvGrpSpPr>
          <p:cNvPr id="302" name="Group 301">
            <a:extLst>
              <a:ext uri="{FF2B5EF4-FFF2-40B4-BE49-F238E27FC236}">
                <a16:creationId xmlns:a16="http://schemas.microsoft.com/office/drawing/2014/main" id="{6529526D-75B0-4A0A-883F-D61A257F5C0F}"/>
              </a:ext>
            </a:extLst>
          </p:cNvPr>
          <p:cNvGrpSpPr/>
          <p:nvPr/>
        </p:nvGrpSpPr>
        <p:grpSpPr>
          <a:xfrm>
            <a:off x="4593415" y="4157999"/>
            <a:ext cx="235901" cy="242155"/>
            <a:chOff x="2757488" y="3593747"/>
            <a:chExt cx="336538" cy="349779"/>
          </a:xfrm>
          <a:solidFill>
            <a:schemeClr val="tx2"/>
          </a:solidFill>
        </p:grpSpPr>
        <p:sp>
          <p:nvSpPr>
            <p:cNvPr id="303" name="Freeform 5">
              <a:extLst>
                <a:ext uri="{FF2B5EF4-FFF2-40B4-BE49-F238E27FC236}">
                  <a16:creationId xmlns:a16="http://schemas.microsoft.com/office/drawing/2014/main" id="{82AC0464-BF69-47B5-9B97-E78E915AD1C1}"/>
                </a:ext>
              </a:extLst>
            </p:cNvPr>
            <p:cNvSpPr>
              <a:spLocks noChangeAspect="1" noEditPoints="1"/>
            </p:cNvSpPr>
            <p:nvPr/>
          </p:nvSpPr>
          <p:spPr bwMode="auto">
            <a:xfrm>
              <a:off x="2757488" y="3593747"/>
              <a:ext cx="336538" cy="349779"/>
            </a:xfrm>
            <a:custGeom>
              <a:avLst/>
              <a:gdLst>
                <a:gd name="T0" fmla="*/ 1281 w 2044"/>
                <a:gd name="T1" fmla="*/ 146 h 2124"/>
                <a:gd name="T2" fmla="*/ 1340 w 2044"/>
                <a:gd name="T3" fmla="*/ 237 h 2124"/>
                <a:gd name="T4" fmla="*/ 1329 w 2044"/>
                <a:gd name="T5" fmla="*/ 284 h 2124"/>
                <a:gd name="T6" fmla="*/ 509 w 2044"/>
                <a:gd name="T7" fmla="*/ 284 h 2124"/>
                <a:gd name="T8" fmla="*/ 558 w 2044"/>
                <a:gd name="T9" fmla="*/ 64 h 2124"/>
                <a:gd name="T10" fmla="*/ 643 w 2044"/>
                <a:gd name="T11" fmla="*/ 5 h 2124"/>
                <a:gd name="T12" fmla="*/ 1281 w 2044"/>
                <a:gd name="T13" fmla="*/ 146 h 2124"/>
                <a:gd name="T14" fmla="*/ 411 w 2044"/>
                <a:gd name="T15" fmla="*/ 1744 h 2124"/>
                <a:gd name="T16" fmla="*/ 524 w 2044"/>
                <a:gd name="T17" fmla="*/ 1924 h 2124"/>
                <a:gd name="T18" fmla="*/ 324 w 2044"/>
                <a:gd name="T19" fmla="*/ 2124 h 2124"/>
                <a:gd name="T20" fmla="*/ 124 w 2044"/>
                <a:gd name="T21" fmla="*/ 1924 h 2124"/>
                <a:gd name="T22" fmla="*/ 237 w 2044"/>
                <a:gd name="T23" fmla="*/ 1744 h 2124"/>
                <a:gd name="T24" fmla="*/ 124 w 2044"/>
                <a:gd name="T25" fmla="*/ 1744 h 2124"/>
                <a:gd name="T26" fmla="*/ 124 w 2044"/>
                <a:gd name="T27" fmla="*/ 1624 h 2124"/>
                <a:gd name="T28" fmla="*/ 1454 w 2044"/>
                <a:gd name="T29" fmla="*/ 1624 h 2124"/>
                <a:gd name="T30" fmla="*/ 1510 w 2044"/>
                <a:gd name="T31" fmla="*/ 1588 h 2124"/>
                <a:gd name="T32" fmla="*/ 1499 w 2044"/>
                <a:gd name="T33" fmla="*/ 1524 h 2124"/>
                <a:gd name="T34" fmla="*/ 1320 w 2044"/>
                <a:gd name="T35" fmla="*/ 1324 h 2124"/>
                <a:gd name="T36" fmla="*/ 487 w 2044"/>
                <a:gd name="T37" fmla="*/ 1324 h 2124"/>
                <a:gd name="T38" fmla="*/ 262 w 2044"/>
                <a:gd name="T39" fmla="*/ 1166 h 2124"/>
                <a:gd name="T40" fmla="*/ 9 w 2044"/>
                <a:gd name="T41" fmla="*/ 471 h 2124"/>
                <a:gd name="T42" fmla="*/ 18 w 2044"/>
                <a:gd name="T43" fmla="*/ 398 h 2124"/>
                <a:gd name="T44" fmla="*/ 84 w 2044"/>
                <a:gd name="T45" fmla="*/ 364 h 2124"/>
                <a:gd name="T46" fmla="*/ 1564 w 2044"/>
                <a:gd name="T47" fmla="*/ 364 h 2124"/>
                <a:gd name="T48" fmla="*/ 1602 w 2044"/>
                <a:gd name="T49" fmla="*/ 235 h 2124"/>
                <a:gd name="T50" fmla="*/ 1774 w 2044"/>
                <a:gd name="T51" fmla="*/ 104 h 2124"/>
                <a:gd name="T52" fmla="*/ 2044 w 2044"/>
                <a:gd name="T53" fmla="*/ 104 h 2124"/>
                <a:gd name="T54" fmla="*/ 2044 w 2044"/>
                <a:gd name="T55" fmla="*/ 224 h 2124"/>
                <a:gd name="T56" fmla="*/ 1774 w 2044"/>
                <a:gd name="T57" fmla="*/ 224 h 2124"/>
                <a:gd name="T58" fmla="*/ 1717 w 2044"/>
                <a:gd name="T59" fmla="*/ 268 h 2124"/>
                <a:gd name="T60" fmla="*/ 1431 w 2044"/>
                <a:gd name="T61" fmla="*/ 1269 h 2124"/>
                <a:gd name="T62" fmla="*/ 1588 w 2044"/>
                <a:gd name="T63" fmla="*/ 1444 h 2124"/>
                <a:gd name="T64" fmla="*/ 1619 w 2044"/>
                <a:gd name="T65" fmla="*/ 1637 h 2124"/>
                <a:gd name="T66" fmla="*/ 1454 w 2044"/>
                <a:gd name="T67" fmla="*/ 1744 h 2124"/>
                <a:gd name="T68" fmla="*/ 1451 w 2044"/>
                <a:gd name="T69" fmla="*/ 1744 h 2124"/>
                <a:gd name="T70" fmla="*/ 1564 w 2044"/>
                <a:gd name="T71" fmla="*/ 1924 h 2124"/>
                <a:gd name="T72" fmla="*/ 1364 w 2044"/>
                <a:gd name="T73" fmla="*/ 2124 h 2124"/>
                <a:gd name="T74" fmla="*/ 1164 w 2044"/>
                <a:gd name="T75" fmla="*/ 1924 h 2124"/>
                <a:gd name="T76" fmla="*/ 1277 w 2044"/>
                <a:gd name="T77" fmla="*/ 1744 h 2124"/>
                <a:gd name="T78" fmla="*/ 411 w 2044"/>
                <a:gd name="T79" fmla="*/ 1744 h 2124"/>
                <a:gd name="T80" fmla="*/ 1276 w 2044"/>
                <a:gd name="T81" fmla="*/ 524 h 2124"/>
                <a:gd name="T82" fmla="*/ 456 w 2044"/>
                <a:gd name="T83" fmla="*/ 524 h 2124"/>
                <a:gd name="T84" fmla="*/ 366 w 2044"/>
                <a:gd name="T85" fmla="*/ 931 h 2124"/>
                <a:gd name="T86" fmla="*/ 424 w 2044"/>
                <a:gd name="T87" fmla="*/ 1022 h 2124"/>
                <a:gd name="T88" fmla="*/ 1062 w 2044"/>
                <a:gd name="T89" fmla="*/ 1163 h 2124"/>
                <a:gd name="T90" fmla="*/ 1147 w 2044"/>
                <a:gd name="T91" fmla="*/ 1104 h 2124"/>
                <a:gd name="T92" fmla="*/ 1276 w 2044"/>
                <a:gd name="T93" fmla="*/ 52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4" h="2124">
                  <a:moveTo>
                    <a:pt x="1281" y="146"/>
                  </a:moveTo>
                  <a:cubicBezTo>
                    <a:pt x="1322" y="155"/>
                    <a:pt x="1349" y="196"/>
                    <a:pt x="1340" y="237"/>
                  </a:cubicBezTo>
                  <a:cubicBezTo>
                    <a:pt x="1329" y="284"/>
                    <a:pt x="1329" y="284"/>
                    <a:pt x="1329" y="284"/>
                  </a:cubicBezTo>
                  <a:cubicBezTo>
                    <a:pt x="509" y="284"/>
                    <a:pt x="509" y="284"/>
                    <a:pt x="509" y="284"/>
                  </a:cubicBezTo>
                  <a:cubicBezTo>
                    <a:pt x="558" y="64"/>
                    <a:pt x="558" y="64"/>
                    <a:pt x="558" y="64"/>
                  </a:cubicBezTo>
                  <a:cubicBezTo>
                    <a:pt x="567" y="25"/>
                    <a:pt x="604" y="0"/>
                    <a:pt x="643" y="5"/>
                  </a:cubicBezTo>
                  <a:lnTo>
                    <a:pt x="1281" y="146"/>
                  </a:lnTo>
                  <a:close/>
                  <a:moveTo>
                    <a:pt x="411" y="1744"/>
                  </a:moveTo>
                  <a:cubicBezTo>
                    <a:pt x="478" y="1776"/>
                    <a:pt x="524" y="1845"/>
                    <a:pt x="524" y="1924"/>
                  </a:cubicBezTo>
                  <a:cubicBezTo>
                    <a:pt x="524" y="2034"/>
                    <a:pt x="434" y="2124"/>
                    <a:pt x="324" y="2124"/>
                  </a:cubicBezTo>
                  <a:cubicBezTo>
                    <a:pt x="214" y="2124"/>
                    <a:pt x="124" y="2034"/>
                    <a:pt x="124" y="1924"/>
                  </a:cubicBezTo>
                  <a:cubicBezTo>
                    <a:pt x="124" y="1845"/>
                    <a:pt x="170" y="1776"/>
                    <a:pt x="237" y="1744"/>
                  </a:cubicBezTo>
                  <a:cubicBezTo>
                    <a:pt x="124" y="1744"/>
                    <a:pt x="124" y="1744"/>
                    <a:pt x="124" y="1744"/>
                  </a:cubicBezTo>
                  <a:cubicBezTo>
                    <a:pt x="124" y="1624"/>
                    <a:pt x="124" y="1624"/>
                    <a:pt x="124" y="1624"/>
                  </a:cubicBezTo>
                  <a:cubicBezTo>
                    <a:pt x="1454" y="1624"/>
                    <a:pt x="1454" y="1624"/>
                    <a:pt x="1454" y="1624"/>
                  </a:cubicBezTo>
                  <a:cubicBezTo>
                    <a:pt x="1480" y="1624"/>
                    <a:pt x="1499" y="1611"/>
                    <a:pt x="1510" y="1588"/>
                  </a:cubicBezTo>
                  <a:cubicBezTo>
                    <a:pt x="1520" y="1566"/>
                    <a:pt x="1516" y="1542"/>
                    <a:pt x="1499" y="1524"/>
                  </a:cubicBezTo>
                  <a:cubicBezTo>
                    <a:pt x="1320" y="1324"/>
                    <a:pt x="1320" y="1324"/>
                    <a:pt x="1320" y="1324"/>
                  </a:cubicBezTo>
                  <a:cubicBezTo>
                    <a:pt x="487" y="1324"/>
                    <a:pt x="487" y="1324"/>
                    <a:pt x="487" y="1324"/>
                  </a:cubicBezTo>
                  <a:cubicBezTo>
                    <a:pt x="385" y="1324"/>
                    <a:pt x="296" y="1262"/>
                    <a:pt x="262" y="1166"/>
                  </a:cubicBezTo>
                  <a:cubicBezTo>
                    <a:pt x="9" y="471"/>
                    <a:pt x="9" y="471"/>
                    <a:pt x="9" y="471"/>
                  </a:cubicBezTo>
                  <a:cubicBezTo>
                    <a:pt x="0" y="446"/>
                    <a:pt x="4" y="420"/>
                    <a:pt x="18" y="398"/>
                  </a:cubicBezTo>
                  <a:cubicBezTo>
                    <a:pt x="34" y="376"/>
                    <a:pt x="57" y="364"/>
                    <a:pt x="84" y="364"/>
                  </a:cubicBezTo>
                  <a:cubicBezTo>
                    <a:pt x="1564" y="364"/>
                    <a:pt x="1564" y="364"/>
                    <a:pt x="1564" y="364"/>
                  </a:cubicBezTo>
                  <a:cubicBezTo>
                    <a:pt x="1602" y="235"/>
                    <a:pt x="1602" y="235"/>
                    <a:pt x="1602" y="235"/>
                  </a:cubicBezTo>
                  <a:cubicBezTo>
                    <a:pt x="1624" y="157"/>
                    <a:pt x="1694" y="104"/>
                    <a:pt x="1774" y="104"/>
                  </a:cubicBezTo>
                  <a:cubicBezTo>
                    <a:pt x="2044" y="104"/>
                    <a:pt x="2044" y="104"/>
                    <a:pt x="2044" y="104"/>
                  </a:cubicBezTo>
                  <a:cubicBezTo>
                    <a:pt x="2044" y="224"/>
                    <a:pt x="2044" y="224"/>
                    <a:pt x="2044" y="224"/>
                  </a:cubicBezTo>
                  <a:cubicBezTo>
                    <a:pt x="1774" y="224"/>
                    <a:pt x="1774" y="224"/>
                    <a:pt x="1774" y="224"/>
                  </a:cubicBezTo>
                  <a:cubicBezTo>
                    <a:pt x="1747" y="224"/>
                    <a:pt x="1724" y="241"/>
                    <a:pt x="1717" y="268"/>
                  </a:cubicBezTo>
                  <a:cubicBezTo>
                    <a:pt x="1431" y="1269"/>
                    <a:pt x="1431" y="1269"/>
                    <a:pt x="1431" y="1269"/>
                  </a:cubicBezTo>
                  <a:cubicBezTo>
                    <a:pt x="1588" y="1444"/>
                    <a:pt x="1588" y="1444"/>
                    <a:pt x="1588" y="1444"/>
                  </a:cubicBezTo>
                  <a:cubicBezTo>
                    <a:pt x="1636" y="1497"/>
                    <a:pt x="1648" y="1572"/>
                    <a:pt x="1619" y="1637"/>
                  </a:cubicBezTo>
                  <a:cubicBezTo>
                    <a:pt x="1590" y="1703"/>
                    <a:pt x="1526" y="1744"/>
                    <a:pt x="1454" y="1744"/>
                  </a:cubicBezTo>
                  <a:cubicBezTo>
                    <a:pt x="1451" y="1744"/>
                    <a:pt x="1451" y="1744"/>
                    <a:pt x="1451" y="1744"/>
                  </a:cubicBezTo>
                  <a:cubicBezTo>
                    <a:pt x="1518" y="1776"/>
                    <a:pt x="1564" y="1845"/>
                    <a:pt x="1564" y="1924"/>
                  </a:cubicBezTo>
                  <a:cubicBezTo>
                    <a:pt x="1564" y="2034"/>
                    <a:pt x="1474" y="2124"/>
                    <a:pt x="1364" y="2124"/>
                  </a:cubicBezTo>
                  <a:cubicBezTo>
                    <a:pt x="1254" y="2124"/>
                    <a:pt x="1164" y="2034"/>
                    <a:pt x="1164" y="1924"/>
                  </a:cubicBezTo>
                  <a:cubicBezTo>
                    <a:pt x="1164" y="1845"/>
                    <a:pt x="1210" y="1776"/>
                    <a:pt x="1277" y="1744"/>
                  </a:cubicBezTo>
                  <a:lnTo>
                    <a:pt x="411" y="1744"/>
                  </a:lnTo>
                  <a:close/>
                  <a:moveTo>
                    <a:pt x="1276" y="524"/>
                  </a:moveTo>
                  <a:cubicBezTo>
                    <a:pt x="456" y="524"/>
                    <a:pt x="456" y="524"/>
                    <a:pt x="456" y="524"/>
                  </a:cubicBezTo>
                  <a:cubicBezTo>
                    <a:pt x="366" y="931"/>
                    <a:pt x="366" y="931"/>
                    <a:pt x="366" y="931"/>
                  </a:cubicBezTo>
                  <a:cubicBezTo>
                    <a:pt x="357" y="972"/>
                    <a:pt x="383" y="1013"/>
                    <a:pt x="424" y="1022"/>
                  </a:cubicBezTo>
                  <a:cubicBezTo>
                    <a:pt x="1062" y="1163"/>
                    <a:pt x="1062" y="1163"/>
                    <a:pt x="1062" y="1163"/>
                  </a:cubicBezTo>
                  <a:cubicBezTo>
                    <a:pt x="1102" y="1168"/>
                    <a:pt x="1139" y="1143"/>
                    <a:pt x="1147" y="1104"/>
                  </a:cubicBezTo>
                  <a:lnTo>
                    <a:pt x="1276" y="524"/>
                  </a:lnTo>
                  <a:close/>
                </a:path>
              </a:pathLst>
            </a:custGeom>
            <a:grpFill/>
            <a:ln>
              <a:noFill/>
            </a:ln>
          </p:spPr>
          <p:txBody>
            <a:bodyPr vert="horz" wrap="square" lIns="63305" tIns="31652" rIns="63305" bIns="31652" numCol="1" anchor="t" anchorCtr="0" compatLnSpc="1">
              <a:prstTxWarp prst="textNoShape">
                <a:avLst/>
              </a:prstTxWarp>
            </a:bodyPr>
            <a:lstStyle/>
            <a:p>
              <a:endParaRPr lang="en-US" sz="1247" dirty="0">
                <a:latin typeface="Arial" panose="020B0604020202020204" pitchFamily="34" charset="0"/>
                <a:sym typeface="+mn-lt"/>
              </a:endParaRPr>
            </a:p>
          </p:txBody>
        </p:sp>
        <p:sp>
          <p:nvSpPr>
            <p:cNvPr id="304" name="RBContent87">
              <a:extLst>
                <a:ext uri="{FF2B5EF4-FFF2-40B4-BE49-F238E27FC236}">
                  <a16:creationId xmlns:a16="http://schemas.microsoft.com/office/drawing/2014/main" id="{83125325-3253-4B9F-89BD-8E8D40F7C0F0}"/>
                </a:ext>
              </a:extLst>
            </p:cNvPr>
            <p:cNvSpPr txBox="1">
              <a:spLocks/>
            </p:cNvSpPr>
            <p:nvPr/>
          </p:nvSpPr>
          <p:spPr>
            <a:xfrm>
              <a:off x="2868766" y="3675127"/>
              <a:ext cx="159693" cy="83171"/>
            </a:xfrm>
            <a:prstGeom prst="rect">
              <a:avLst/>
            </a:prstGeom>
            <a:grpFill/>
            <a:ln w="9525">
              <a:noFill/>
            </a:ln>
          </p:spPr>
          <p:txBody>
            <a:bodyPr vert="horz" wrap="square" lIns="0" tIns="0" rIns="0" bIns="0" rtlCol="0">
              <a:spAutoFit/>
            </a:bodyPr>
            <a:lstStyle/>
            <a:p>
              <a:pPr>
                <a:lnSpc>
                  <a:spcPct val="90000"/>
                </a:lnSpc>
                <a:spcBef>
                  <a:spcPts val="277"/>
                </a:spcBef>
                <a:buSzPct val="100000"/>
              </a:pPr>
              <a:r>
                <a:rPr lang="en-US" sz="416" dirty="0">
                  <a:solidFill>
                    <a:schemeClr val="bg2"/>
                  </a:solidFill>
                  <a:latin typeface="Arial" panose="020B0604020202020204" pitchFamily="34" charset="0"/>
                  <a:sym typeface="+mn-lt"/>
                </a:rPr>
                <a:t>@</a:t>
              </a:r>
            </a:p>
          </p:txBody>
        </p:sp>
      </p:grpSp>
      <p:sp>
        <p:nvSpPr>
          <p:cNvPr id="305" name="Rectangle 304"/>
          <p:cNvSpPr/>
          <p:nvPr/>
        </p:nvSpPr>
        <p:spPr>
          <a:xfrm>
            <a:off x="7476859" y="1198871"/>
            <a:ext cx="1174220" cy="261304"/>
          </a:xfrm>
          <a:prstGeom prst="rect">
            <a:avLst/>
          </a:prstGeom>
          <a:noFill/>
          <a:ln w="9525" cap="flat" cmpd="sng" algn="ctr">
            <a:solidFill>
              <a:srgbClr val="FF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262626"/>
                </a:solidFill>
                <a:effectLst/>
                <a:uLnTx/>
                <a:uFillTx/>
                <a:latin typeface="Arial" panose="020B0604020202020204"/>
                <a:ea typeface="+mn-ea"/>
                <a:cs typeface="+mn-cs"/>
              </a:rPr>
              <a:t>NON-EXHAUSTIVE</a:t>
            </a:r>
          </a:p>
        </p:txBody>
      </p:sp>
      <p:cxnSp>
        <p:nvCxnSpPr>
          <p:cNvPr id="306" name="Straight Connector 305">
            <a:extLst>
              <a:ext uri="{FF2B5EF4-FFF2-40B4-BE49-F238E27FC236}">
                <a16:creationId xmlns:a16="http://schemas.microsoft.com/office/drawing/2014/main" id="{2147EB41-5B02-4AA6-92F2-0015D93B87B0}"/>
              </a:ext>
            </a:extLst>
          </p:cNvPr>
          <p:cNvCxnSpPr>
            <a:cxnSpLocks/>
          </p:cNvCxnSpPr>
          <p:nvPr/>
        </p:nvCxnSpPr>
        <p:spPr>
          <a:xfrm>
            <a:off x="1197114" y="2362744"/>
            <a:ext cx="897545"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605FB70F-54F6-45ED-BE4F-A01EC3E8C68E}"/>
              </a:ext>
            </a:extLst>
          </p:cNvPr>
          <p:cNvCxnSpPr>
            <a:cxnSpLocks/>
          </p:cNvCxnSpPr>
          <p:nvPr/>
        </p:nvCxnSpPr>
        <p:spPr>
          <a:xfrm>
            <a:off x="1197114" y="2897173"/>
            <a:ext cx="897545"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64D5D861-90C5-4BF8-9900-3E9F84A7B911}"/>
              </a:ext>
            </a:extLst>
          </p:cNvPr>
          <p:cNvCxnSpPr>
            <a:cxnSpLocks/>
          </p:cNvCxnSpPr>
          <p:nvPr/>
        </p:nvCxnSpPr>
        <p:spPr>
          <a:xfrm>
            <a:off x="1197114" y="3431972"/>
            <a:ext cx="897545"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091F715B-811C-4298-964E-4F95D51FC3D7}"/>
              </a:ext>
            </a:extLst>
          </p:cNvPr>
          <p:cNvCxnSpPr>
            <a:cxnSpLocks/>
          </p:cNvCxnSpPr>
          <p:nvPr/>
        </p:nvCxnSpPr>
        <p:spPr>
          <a:xfrm>
            <a:off x="1197114" y="3985661"/>
            <a:ext cx="897545"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310" name="Picture 18" descr="Image result for masoko logo">
            <a:extLst>
              <a:ext uri="{FF2B5EF4-FFF2-40B4-BE49-F238E27FC236}">
                <a16:creationId xmlns:a16="http://schemas.microsoft.com/office/drawing/2014/main" id="{85803153-0675-457A-A1BE-8B9110EBE0F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71649" y="3548226"/>
            <a:ext cx="339493" cy="335300"/>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descr="Application&#10;&#10;Description automatically generated">
            <a:extLst>
              <a:ext uri="{FF2B5EF4-FFF2-40B4-BE49-F238E27FC236}">
                <a16:creationId xmlns:a16="http://schemas.microsoft.com/office/drawing/2014/main" id="{1AB396A5-B80C-4DDD-9DC7-D5B77014EC5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2725492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54AC8BA-3287-48F4-B6FD-D2274F151885}"/>
              </a:ext>
            </a:extLst>
          </p:cNvPr>
          <p:cNvGraphicFramePr>
            <a:graphicFrameLocks noChangeAspect="1"/>
          </p:cNvGraphicFramePr>
          <p:nvPr>
            <p:custDataLst>
              <p:tags r:id="rId1"/>
            </p:custDataLst>
            <p:extLst>
              <p:ext uri="{D42A27DB-BD31-4B8C-83A1-F6EECF244321}">
                <p14:modId xmlns:p14="http://schemas.microsoft.com/office/powerpoint/2010/main" val="19784508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954AC8BA-3287-48F4-B6FD-D2274F15188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2E9FA88-CD7E-40DE-966E-06414AFEA66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200" b="1" dirty="0">
              <a:latin typeface="Arial" panose="020B0604020202020204" pitchFamily="34" charset="0"/>
              <a:ea typeface="+mj-ea"/>
              <a:cs typeface="Arial" panose="020B0604020202020204" pitchFamily="34" charset="0"/>
              <a:sym typeface="Arial" panose="020B0604020202020204" pitchFamily="34" charset="0"/>
            </a:endParaRPr>
          </a:p>
        </p:txBody>
      </p:sp>
      <p:pic>
        <p:nvPicPr>
          <p:cNvPr id="7" name="Picture 6">
            <a:extLst>
              <a:ext uri="{FF2B5EF4-FFF2-40B4-BE49-F238E27FC236}">
                <a16:creationId xmlns:a16="http://schemas.microsoft.com/office/drawing/2014/main" id="{39AD8173-F7F9-423D-BF3F-EC54D1A6E6D7}"/>
              </a:ext>
            </a:extLst>
          </p:cNvPr>
          <p:cNvPicPr>
            <a:picLocks noChangeAspect="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t="5417" b="13333"/>
          <a:stretch/>
        </p:blipFill>
        <p:spPr>
          <a:xfrm>
            <a:off x="0" y="0"/>
            <a:ext cx="9144000" cy="5143500"/>
          </a:xfrm>
          <a:prstGeom prst="rect">
            <a:avLst/>
          </a:prstGeom>
        </p:spPr>
      </p:pic>
      <p:sp>
        <p:nvSpPr>
          <p:cNvPr id="3" name="Title 2"/>
          <p:cNvSpPr>
            <a:spLocks noGrp="1"/>
          </p:cNvSpPr>
          <p:nvPr>
            <p:ph type="ctrTitle"/>
          </p:nvPr>
        </p:nvSpPr>
        <p:spPr>
          <a:xfrm>
            <a:off x="350520" y="3703920"/>
            <a:ext cx="8300720" cy="1081440"/>
          </a:xfrm>
        </p:spPr>
        <p:txBody>
          <a:bodyPr/>
          <a:lstStyle/>
          <a:p>
            <a:r>
              <a:rPr lang="en-US" dirty="0"/>
              <a:t>2. How do I offer it?</a:t>
            </a:r>
          </a:p>
        </p:txBody>
      </p:sp>
      <p:sp>
        <p:nvSpPr>
          <p:cNvPr id="5" name="Rounded Rectangle 4"/>
          <p:cNvSpPr/>
          <p:nvPr/>
        </p:nvSpPr>
        <p:spPr>
          <a:xfrm>
            <a:off x="6052088" y="4328160"/>
            <a:ext cx="2949672" cy="662940"/>
          </a:xfrm>
          <a:prstGeom prst="roundRect">
            <a:avLst/>
          </a:prstGeom>
          <a:solidFill>
            <a:srgbClr val="DE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latin typeface="+mj-lt"/>
              </a:rPr>
              <a:t>SELF DIAGNOSTIC</a:t>
            </a:r>
            <a:r>
              <a:rPr lang="en-US" sz="1000" dirty="0">
                <a:latin typeface="+mj-lt"/>
              </a:rPr>
              <a:t> section to support planning and test implementation readiness. </a:t>
            </a:r>
            <a:r>
              <a:rPr lang="en-GB" sz="1400" b="1" dirty="0">
                <a:latin typeface="+mj-lt"/>
                <a:hlinkClick r:id="rId8" action="ppaction://hlinksldjump"/>
              </a:rPr>
              <a:t>GO</a:t>
            </a:r>
            <a:endParaRPr lang="en-US" sz="1400" b="1" dirty="0">
              <a:latin typeface="+mj-lt"/>
            </a:endParaRPr>
          </a:p>
        </p:txBody>
      </p:sp>
      <p:pic>
        <p:nvPicPr>
          <p:cNvPr id="8" name="Picture 7" descr="Application&#10;&#10;Description automatically generated">
            <a:extLst>
              <a:ext uri="{FF2B5EF4-FFF2-40B4-BE49-F238E27FC236}">
                <a16:creationId xmlns:a16="http://schemas.microsoft.com/office/drawing/2014/main" id="{875F30EC-7B57-46CF-AAAF-FD35D6579E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2799817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7C12698-C543-4BB2-8387-EEBDE84A3D67}"/>
              </a:ext>
            </a:extLst>
          </p:cNvPr>
          <p:cNvGraphicFramePr>
            <a:graphicFrameLocks noChangeAspect="1"/>
          </p:cNvGraphicFramePr>
          <p:nvPr>
            <p:custDataLst>
              <p:tags r:id="rId1"/>
            </p:custDataLst>
            <p:extLst>
              <p:ext uri="{D42A27DB-BD31-4B8C-83A1-F6EECF244321}">
                <p14:modId xmlns:p14="http://schemas.microsoft.com/office/powerpoint/2010/main" val="231992315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Slide Number Placeholder 2"/>
          <p:cNvSpPr>
            <a:spLocks noGrp="1"/>
          </p:cNvSpPr>
          <p:nvPr>
            <p:ph type="sldNum" sz="quarter" idx="15"/>
          </p:nvPr>
        </p:nvSpPr>
        <p:spPr/>
        <p:txBody>
          <a:bodyPr/>
          <a:lstStyle/>
          <a:p>
            <a:fld id="{E52D2AFC-71C4-4511-B128-4ECEE52D3027}" type="slidenum">
              <a:rPr lang="en-ZA" smtClean="0"/>
              <a:pPr/>
              <a:t>17</a:t>
            </a:fld>
            <a:endParaRPr lang="en-ZA" dirty="0"/>
          </a:p>
        </p:txBody>
      </p:sp>
      <p:sp>
        <p:nvSpPr>
          <p:cNvPr id="4" name="Title 3"/>
          <p:cNvSpPr>
            <a:spLocks noGrp="1"/>
          </p:cNvSpPr>
          <p:nvPr>
            <p:ph type="title"/>
          </p:nvPr>
        </p:nvSpPr>
        <p:spPr/>
        <p:txBody>
          <a:bodyPr vert="horz" wrap="square" lIns="0" tIns="0" rIns="0" bIns="0" rtlCol="0" anchor="t" anchorCtr="0">
            <a:noAutofit/>
          </a:bodyPr>
          <a:lstStyle/>
          <a:p>
            <a:r>
              <a:rPr lang="en-GB" dirty="0"/>
              <a:t>Several channels may be used to provide customers access to an online marketplace</a:t>
            </a:r>
          </a:p>
        </p:txBody>
      </p:sp>
      <p:grpSp>
        <p:nvGrpSpPr>
          <p:cNvPr id="6" name="Group 5"/>
          <p:cNvGrpSpPr/>
          <p:nvPr/>
        </p:nvGrpSpPr>
        <p:grpSpPr>
          <a:xfrm>
            <a:off x="1029473" y="1347788"/>
            <a:ext cx="7367766" cy="2774632"/>
            <a:chOff x="1197113" y="1347788"/>
            <a:chExt cx="7367766" cy="2774632"/>
          </a:xfrm>
        </p:grpSpPr>
        <p:sp>
          <p:nvSpPr>
            <p:cNvPr id="14" name="RBContent14">
              <a:extLst>
                <a:ext uri="{FF2B5EF4-FFF2-40B4-BE49-F238E27FC236}">
                  <a16:creationId xmlns:a16="http://schemas.microsoft.com/office/drawing/2014/main" id="{0DE91D4D-7DD8-4049-90FB-1DDCEA4D55C5}"/>
                </a:ext>
              </a:extLst>
            </p:cNvPr>
            <p:cNvSpPr txBox="1"/>
            <p:nvPr/>
          </p:nvSpPr>
          <p:spPr>
            <a:xfrm>
              <a:off x="1197113" y="1347788"/>
              <a:ext cx="2363607" cy="2749888"/>
            </a:xfrm>
            <a:prstGeom prst="rect">
              <a:avLst/>
            </a:prstGeom>
            <a:noFill/>
            <a:ln w="3175" cmpd="sng">
              <a:solidFill>
                <a:schemeClr val="bg1">
                  <a:lumMod val="85000"/>
                </a:schemeClr>
              </a:solidFill>
            </a:ln>
          </p:spPr>
          <p:txBody>
            <a:bodyPr vert="horz" wrap="square" lIns="108000" tIns="108000" rIns="0" rtlCol="0">
              <a:noAutofit/>
            </a:bodyPr>
            <a:lstStyle/>
            <a:p>
              <a:pPr algn="ctr"/>
              <a:r>
                <a:rPr lang="en-US" sz="1900" b="1" dirty="0">
                  <a:solidFill>
                    <a:srgbClr val="DE002B"/>
                  </a:solidFill>
                  <a:latin typeface="+mj-lt"/>
                </a:rPr>
                <a:t>Web</a:t>
              </a:r>
            </a:p>
          </p:txBody>
        </p:sp>
        <p:sp>
          <p:nvSpPr>
            <p:cNvPr id="20" name="RBContent14">
              <a:extLst>
                <a:ext uri="{FF2B5EF4-FFF2-40B4-BE49-F238E27FC236}">
                  <a16:creationId xmlns:a16="http://schemas.microsoft.com/office/drawing/2014/main" id="{7ADCDF09-FF4D-4608-A1A7-360EC4A67683}"/>
                </a:ext>
              </a:extLst>
            </p:cNvPr>
            <p:cNvSpPr txBox="1"/>
            <p:nvPr/>
          </p:nvSpPr>
          <p:spPr>
            <a:xfrm>
              <a:off x="3705517" y="1347788"/>
              <a:ext cx="2318188" cy="2774632"/>
            </a:xfrm>
            <a:prstGeom prst="rect">
              <a:avLst/>
            </a:prstGeom>
            <a:noFill/>
            <a:ln w="3175" cmpd="sng">
              <a:solidFill>
                <a:schemeClr val="bg1">
                  <a:lumMod val="85000"/>
                </a:schemeClr>
              </a:solidFill>
            </a:ln>
          </p:spPr>
          <p:txBody>
            <a:bodyPr vert="horz" wrap="square" lIns="108000" tIns="108000" rIns="0" rtlCol="0">
              <a:noAutofit/>
            </a:bodyPr>
            <a:lstStyle/>
            <a:p>
              <a:pPr algn="ctr"/>
              <a:r>
                <a:rPr lang="en-US" sz="1900" b="1" dirty="0">
                  <a:solidFill>
                    <a:srgbClr val="DE002B"/>
                  </a:solidFill>
                  <a:latin typeface="+mj-lt"/>
                </a:rPr>
                <a:t>App</a:t>
              </a:r>
            </a:p>
          </p:txBody>
        </p:sp>
        <p:sp>
          <p:nvSpPr>
            <p:cNvPr id="26" name="RBContent14">
              <a:extLst>
                <a:ext uri="{FF2B5EF4-FFF2-40B4-BE49-F238E27FC236}">
                  <a16:creationId xmlns:a16="http://schemas.microsoft.com/office/drawing/2014/main" id="{A505A33A-4DE3-4042-873D-850EFD20E21B}"/>
                </a:ext>
              </a:extLst>
            </p:cNvPr>
            <p:cNvSpPr txBox="1"/>
            <p:nvPr/>
          </p:nvSpPr>
          <p:spPr>
            <a:xfrm>
              <a:off x="6168502" y="1347788"/>
              <a:ext cx="2396377" cy="2774632"/>
            </a:xfrm>
            <a:prstGeom prst="rect">
              <a:avLst/>
            </a:prstGeom>
            <a:noFill/>
            <a:ln w="3175" cmpd="sng">
              <a:solidFill>
                <a:schemeClr val="bg1">
                  <a:lumMod val="85000"/>
                </a:schemeClr>
              </a:solidFill>
            </a:ln>
          </p:spPr>
          <p:txBody>
            <a:bodyPr vert="horz" wrap="square" lIns="108000" tIns="108000" rIns="0" rtlCol="0">
              <a:noAutofit/>
            </a:bodyPr>
            <a:lstStyle/>
            <a:p>
              <a:pPr algn="ctr"/>
              <a:r>
                <a:rPr lang="en-US" sz="1900" b="1" dirty="0">
                  <a:solidFill>
                    <a:srgbClr val="DE002B"/>
                  </a:solidFill>
                  <a:latin typeface="+mj-lt"/>
                </a:rPr>
                <a:t>USSD</a:t>
              </a:r>
            </a:p>
          </p:txBody>
        </p:sp>
        <p:pic>
          <p:nvPicPr>
            <p:cNvPr id="22" name="Picture 21">
              <a:extLst>
                <a:ext uri="{FF2B5EF4-FFF2-40B4-BE49-F238E27FC236}">
                  <a16:creationId xmlns:a16="http://schemas.microsoft.com/office/drawing/2014/main" id="{7D923AB1-1518-4434-86AF-E02856B510B6}"/>
                </a:ext>
              </a:extLst>
            </p:cNvPr>
            <p:cNvPicPr>
              <a:picLocks noChangeAspect="1"/>
            </p:cNvPicPr>
            <p:nvPr/>
          </p:nvPicPr>
          <p:blipFill rotWithShape="1">
            <a:blip r:embed="rId5"/>
            <a:srcRect l="10285" r="5193"/>
            <a:stretch/>
          </p:blipFill>
          <p:spPr>
            <a:xfrm>
              <a:off x="3818124" y="1821670"/>
              <a:ext cx="2110235" cy="1441100"/>
            </a:xfrm>
            <a:prstGeom prst="rect">
              <a:avLst/>
            </a:prstGeom>
            <a:ln w="15875" cmpd="sng">
              <a:noFill/>
            </a:ln>
          </p:spPr>
        </p:pic>
        <p:sp>
          <p:nvSpPr>
            <p:cNvPr id="8" name="TextBox 7"/>
            <p:cNvSpPr txBox="1"/>
            <p:nvPr/>
          </p:nvSpPr>
          <p:spPr>
            <a:xfrm>
              <a:off x="1197114" y="3421009"/>
              <a:ext cx="2224266" cy="369332"/>
            </a:xfrm>
            <a:prstGeom prst="rect">
              <a:avLst/>
            </a:prstGeom>
            <a:noFill/>
          </p:spPr>
          <p:txBody>
            <a:bodyPr wrap="square" lIns="108000" tIns="0" rIns="0" bIns="0" rtlCol="0">
              <a:spAutoFit/>
            </a:bodyPr>
            <a:lstStyle/>
            <a:p>
              <a:r>
                <a:rPr lang="en-GB" sz="1200" dirty="0">
                  <a:latin typeface="+mj-lt"/>
                </a:rPr>
                <a:t>Mostly </a:t>
              </a:r>
              <a:r>
                <a:rPr lang="en-GB" sz="1200" b="1" dirty="0">
                  <a:latin typeface="+mj-lt"/>
                </a:rPr>
                <a:t>commonly used </a:t>
              </a:r>
              <a:r>
                <a:rPr lang="en-GB" sz="1200" dirty="0">
                  <a:latin typeface="+mj-lt"/>
                </a:rPr>
                <a:t>by </a:t>
              </a:r>
              <a:r>
                <a:rPr lang="en-GB" sz="1200" b="1" dirty="0">
                  <a:latin typeface="+mj-lt"/>
                </a:rPr>
                <a:t>leading marketplaces </a:t>
              </a:r>
              <a:r>
                <a:rPr lang="en-GB" sz="1200" dirty="0">
                  <a:latin typeface="+mj-lt"/>
                </a:rPr>
                <a:t>globally</a:t>
              </a:r>
            </a:p>
          </p:txBody>
        </p:sp>
        <p:pic>
          <p:nvPicPr>
            <p:cNvPr id="11" name="Picture 10">
              <a:extLst>
                <a:ext uri="{FF2B5EF4-FFF2-40B4-BE49-F238E27FC236}">
                  <a16:creationId xmlns:a16="http://schemas.microsoft.com/office/drawing/2014/main" id="{9773B671-64A2-4AEE-8DF0-5CEC711D7514}"/>
                </a:ext>
              </a:extLst>
            </p:cNvPr>
            <p:cNvPicPr>
              <a:picLocks/>
            </p:cNvPicPr>
            <p:nvPr/>
          </p:nvPicPr>
          <p:blipFill rotWithShape="1">
            <a:blip r:embed="rId6" cstate="print">
              <a:extLst>
                <a:ext uri="{28A0092B-C50C-407E-A947-70E740481C1C}">
                  <a14:useLocalDpi xmlns:a14="http://schemas.microsoft.com/office/drawing/2010/main" val="0"/>
                </a:ext>
              </a:extLst>
            </a:blip>
            <a:srcRect l="15262"/>
            <a:stretch/>
          </p:blipFill>
          <p:spPr>
            <a:xfrm>
              <a:off x="1327656" y="1821669"/>
              <a:ext cx="2110235" cy="1437426"/>
            </a:xfrm>
            <a:prstGeom prst="rect">
              <a:avLst/>
            </a:prstGeom>
            <a:ln w="15875" cmpd="sng">
              <a:noFill/>
            </a:ln>
          </p:spPr>
        </p:pic>
        <p:sp>
          <p:nvSpPr>
            <p:cNvPr id="18" name="TextBox 17">
              <a:extLst>
                <a:ext uri="{FF2B5EF4-FFF2-40B4-BE49-F238E27FC236}">
                  <a16:creationId xmlns:a16="http://schemas.microsoft.com/office/drawing/2014/main" id="{60316A22-0686-4721-AB6F-1F6061BB8E6E}"/>
                </a:ext>
              </a:extLst>
            </p:cNvPr>
            <p:cNvSpPr txBox="1"/>
            <p:nvPr/>
          </p:nvSpPr>
          <p:spPr>
            <a:xfrm>
              <a:off x="3695202" y="3421009"/>
              <a:ext cx="2187438" cy="553998"/>
            </a:xfrm>
            <a:prstGeom prst="rect">
              <a:avLst/>
            </a:prstGeom>
            <a:noFill/>
          </p:spPr>
          <p:txBody>
            <a:bodyPr wrap="square" lIns="108000" tIns="0" rIns="0" bIns="0" rtlCol="0">
              <a:spAutoFit/>
            </a:bodyPr>
            <a:lstStyle/>
            <a:p>
              <a:r>
                <a:rPr lang="en-US" sz="1200" dirty="0">
                  <a:latin typeface="+mj-lt"/>
                </a:rPr>
                <a:t>Often the </a:t>
              </a:r>
              <a:r>
                <a:rPr lang="en-US" sz="1200" b="1" dirty="0">
                  <a:latin typeface="+mj-lt"/>
                </a:rPr>
                <a:t>counterpart </a:t>
              </a:r>
              <a:r>
                <a:rPr lang="en-US" sz="1200" dirty="0">
                  <a:latin typeface="+mj-lt"/>
                </a:rPr>
                <a:t>of a </a:t>
              </a:r>
              <a:r>
                <a:rPr lang="en-US" sz="1200" b="1" dirty="0">
                  <a:latin typeface="+mj-lt"/>
                </a:rPr>
                <a:t>good website</a:t>
              </a:r>
              <a:r>
                <a:rPr lang="en-US" sz="1200" dirty="0">
                  <a:latin typeface="+mj-lt"/>
                </a:rPr>
                <a:t>, also offered by many leading marketplaces</a:t>
              </a:r>
            </a:p>
          </p:txBody>
        </p:sp>
        <p:pic>
          <p:nvPicPr>
            <p:cNvPr id="24" name="Picture 23">
              <a:extLst>
                <a:ext uri="{FF2B5EF4-FFF2-40B4-BE49-F238E27FC236}">
                  <a16:creationId xmlns:a16="http://schemas.microsoft.com/office/drawing/2014/main" id="{D23C3348-E2F7-412B-B4F1-D1A59CDB9154}"/>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316018" y="1821669"/>
              <a:ext cx="2110235" cy="1437426"/>
            </a:xfrm>
            <a:prstGeom prst="rect">
              <a:avLst/>
            </a:prstGeom>
            <a:ln>
              <a:noFill/>
            </a:ln>
          </p:spPr>
        </p:pic>
        <p:sp>
          <p:nvSpPr>
            <p:cNvPr id="28" name="TextBox 27">
              <a:extLst>
                <a:ext uri="{FF2B5EF4-FFF2-40B4-BE49-F238E27FC236}">
                  <a16:creationId xmlns:a16="http://schemas.microsoft.com/office/drawing/2014/main" id="{92964E15-8FB3-4894-8EE5-8532F0322F1F}"/>
                </a:ext>
              </a:extLst>
            </p:cNvPr>
            <p:cNvSpPr txBox="1"/>
            <p:nvPr/>
          </p:nvSpPr>
          <p:spPr>
            <a:xfrm>
              <a:off x="6178860" y="3421009"/>
              <a:ext cx="2317440" cy="553998"/>
            </a:xfrm>
            <a:prstGeom prst="rect">
              <a:avLst/>
            </a:prstGeom>
            <a:noFill/>
          </p:spPr>
          <p:txBody>
            <a:bodyPr wrap="square" lIns="108000" tIns="0" rIns="0" bIns="0" rtlCol="0">
              <a:spAutoFit/>
            </a:bodyPr>
            <a:lstStyle/>
            <a:p>
              <a:r>
                <a:rPr lang="en-US" sz="1200" b="1" dirty="0">
                  <a:latin typeface="+mj-lt"/>
                </a:rPr>
                <a:t>Limited use cases</a:t>
              </a:r>
              <a:r>
                <a:rPr lang="en-US" sz="1200" dirty="0">
                  <a:latin typeface="+mj-lt"/>
                </a:rPr>
                <a:t>; however it is the </a:t>
              </a:r>
              <a:r>
                <a:rPr lang="en-US" sz="1200" b="1" dirty="0">
                  <a:solidFill>
                    <a:srgbClr val="C00000"/>
                  </a:solidFill>
                  <a:latin typeface="+mj-lt"/>
                </a:rPr>
                <a:t>most widely adopted channel </a:t>
              </a:r>
              <a:r>
                <a:rPr lang="en-US" sz="1200" dirty="0">
                  <a:latin typeface="+mj-lt"/>
                </a:rPr>
                <a:t>for mobile money users</a:t>
              </a:r>
            </a:p>
          </p:txBody>
        </p:sp>
      </p:grpSp>
      <p:sp>
        <p:nvSpPr>
          <p:cNvPr id="19" name="Source">
            <a:extLst>
              <a:ext uri="{FF2B5EF4-FFF2-40B4-BE49-F238E27FC236}">
                <a16:creationId xmlns:a16="http://schemas.microsoft.com/office/drawing/2014/main" id="{F4775DD0-A433-4DDD-B71C-AAF67084029E}"/>
              </a:ext>
            </a:extLst>
          </p:cNvPr>
          <p:cNvSpPr txBox="1"/>
          <p:nvPr/>
        </p:nvSpPr>
        <p:spPr>
          <a:xfrm>
            <a:off x="1197113" y="4918292"/>
            <a:ext cx="1183016"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GSMA, Roland Berger</a:t>
            </a:r>
          </a:p>
        </p:txBody>
      </p:sp>
      <p:pic>
        <p:nvPicPr>
          <p:cNvPr id="16" name="Picture 15" descr="Application&#10;&#10;Description automatically generated">
            <a:extLst>
              <a:ext uri="{FF2B5EF4-FFF2-40B4-BE49-F238E27FC236}">
                <a16:creationId xmlns:a16="http://schemas.microsoft.com/office/drawing/2014/main" id="{398CBD05-7879-483F-BF4B-DAD5A9654E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45592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52D2AFC-71C4-4511-B128-4ECEE52D3027}" type="slidenum">
              <a:rPr lang="en-ZA" smtClean="0"/>
              <a:pPr/>
              <a:t>18</a:t>
            </a:fld>
            <a:endParaRPr lang="en-ZA" dirty="0"/>
          </a:p>
        </p:txBody>
      </p:sp>
      <p:sp>
        <p:nvSpPr>
          <p:cNvPr id="129" name="Source">
            <a:extLst>
              <a:ext uri="{FF2B5EF4-FFF2-40B4-BE49-F238E27FC236}">
                <a16:creationId xmlns:a16="http://schemas.microsoft.com/office/drawing/2014/main" id="{7F38AAD3-B8C2-4A7C-8386-E06B34D614C7}"/>
              </a:ext>
            </a:extLst>
          </p:cNvPr>
          <p:cNvSpPr txBox="1"/>
          <p:nvPr/>
        </p:nvSpPr>
        <p:spPr>
          <a:xfrm>
            <a:off x="1197113" y="4918292"/>
            <a:ext cx="1183016"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GSMA, Roland Berger</a:t>
            </a:r>
          </a:p>
        </p:txBody>
      </p:sp>
      <p:sp>
        <p:nvSpPr>
          <p:cNvPr id="132" name="Title 3"/>
          <p:cNvSpPr>
            <a:spLocks noGrp="1"/>
          </p:cNvSpPr>
          <p:nvPr>
            <p:ph type="title"/>
          </p:nvPr>
        </p:nvSpPr>
        <p:spPr>
          <a:xfrm>
            <a:off x="1197114" y="396000"/>
            <a:ext cx="7489686" cy="857250"/>
          </a:xfrm>
        </p:spPr>
        <p:txBody>
          <a:bodyPr vert="horz" wrap="square" lIns="0" tIns="0" rIns="0" bIns="0" rtlCol="0" anchor="t" anchorCtr="0">
            <a:noAutofit/>
          </a:bodyPr>
          <a:lstStyle/>
          <a:p>
            <a:r>
              <a:rPr lang="en-GB" dirty="0"/>
              <a:t>A marketplace with multiple products / business lines may be offered either through a </a:t>
            </a:r>
            <a:r>
              <a:rPr lang="en-GB" dirty="0">
                <a:solidFill>
                  <a:srgbClr val="DE002B"/>
                </a:solidFill>
              </a:rPr>
              <a:t>‘super app’ </a:t>
            </a:r>
            <a:r>
              <a:rPr lang="en-GB" dirty="0"/>
              <a:t>or a </a:t>
            </a:r>
            <a:r>
              <a:rPr lang="en-GB" dirty="0">
                <a:solidFill>
                  <a:srgbClr val="DE002B"/>
                </a:solidFill>
              </a:rPr>
              <a:t>suite of apps</a:t>
            </a:r>
          </a:p>
        </p:txBody>
      </p:sp>
      <p:sp>
        <p:nvSpPr>
          <p:cNvPr id="134" name="Rectangle 133"/>
          <p:cNvSpPr/>
          <p:nvPr/>
        </p:nvSpPr>
        <p:spPr>
          <a:xfrm>
            <a:off x="524033" y="1196340"/>
            <a:ext cx="3970020" cy="3413760"/>
          </a:xfrm>
          <a:prstGeom prst="rect">
            <a:avLst/>
          </a:prstGeom>
          <a:solidFill>
            <a:schemeClr val="bg1">
              <a:lumMod val="95000"/>
            </a:schemeClr>
          </a:solid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Title1919">
            <a:extLst>
              <a:ext uri="{FF2B5EF4-FFF2-40B4-BE49-F238E27FC236}">
                <a16:creationId xmlns:a16="http://schemas.microsoft.com/office/drawing/2014/main" id="{D1C8BE56-BF7F-475A-ACC5-F14E1E24260B}"/>
              </a:ext>
            </a:extLst>
          </p:cNvPr>
          <p:cNvSpPr txBox="1">
            <a:spLocks/>
          </p:cNvSpPr>
          <p:nvPr/>
        </p:nvSpPr>
        <p:spPr>
          <a:xfrm>
            <a:off x="665384" y="1371259"/>
            <a:ext cx="3668963" cy="233409"/>
          </a:xfrm>
          <a:prstGeom prst="rect">
            <a:avLst/>
          </a:prstGeom>
          <a:noFill/>
          <a:ln w="9525">
            <a:noFill/>
          </a:ln>
        </p:spPr>
        <p:txBody>
          <a:bodyPr vert="horz" wrap="square" lIns="0" tIns="0" rIns="0" bIns="60464" rtlCol="0" anchor="b">
            <a:spAutoFit/>
          </a:bodyPr>
          <a:lstStyle/>
          <a:p>
            <a:pPr algn="ctr">
              <a:lnSpc>
                <a:spcPct val="80000"/>
              </a:lnSpc>
              <a:buClr>
                <a:srgbClr val="000000"/>
              </a:buClr>
              <a:buSzPct val="100000"/>
            </a:pPr>
            <a:r>
              <a:rPr lang="en-GB" sz="1400" b="1" noProof="0" dirty="0">
                <a:solidFill>
                  <a:srgbClr val="DE002B"/>
                </a:solidFill>
                <a:latin typeface="Arial" panose="020B0604020202020204" pitchFamily="34" charset="0"/>
                <a:cs typeface="Arial Narrow" pitchFamily="34" charset="0"/>
              </a:rPr>
              <a:t>Super App</a:t>
            </a:r>
            <a:endParaRPr lang="en-US" sz="1400" b="1" noProof="0" dirty="0">
              <a:solidFill>
                <a:srgbClr val="DE002B"/>
              </a:solidFill>
              <a:latin typeface="Arial" panose="020B0604020202020204" pitchFamily="34" charset="0"/>
              <a:cs typeface="Arial Narrow" pitchFamily="34" charset="0"/>
            </a:endParaRPr>
          </a:p>
        </p:txBody>
      </p:sp>
      <p:cxnSp>
        <p:nvCxnSpPr>
          <p:cNvPr id="137" name="HorizontalLine20">
            <a:extLst>
              <a:ext uri="{FF2B5EF4-FFF2-40B4-BE49-F238E27FC236}">
                <a16:creationId xmlns:a16="http://schemas.microsoft.com/office/drawing/2014/main" id="{62291865-0584-4174-819E-C9B0F9E1858E}"/>
              </a:ext>
            </a:extLst>
          </p:cNvPr>
          <p:cNvCxnSpPr>
            <a:cxnSpLocks/>
          </p:cNvCxnSpPr>
          <p:nvPr/>
        </p:nvCxnSpPr>
        <p:spPr>
          <a:xfrm>
            <a:off x="665384" y="1642768"/>
            <a:ext cx="3668963" cy="0"/>
          </a:xfrm>
          <a:prstGeom prst="line">
            <a:avLst/>
          </a:prstGeom>
          <a:ln w="22225">
            <a:solidFill>
              <a:schemeClr val="accent6"/>
            </a:solidFill>
          </a:ln>
          <a:effectLst/>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E380BA0B-2C34-43A6-ACE2-53801E694CC6}"/>
              </a:ext>
            </a:extLst>
          </p:cNvPr>
          <p:cNvGrpSpPr/>
          <p:nvPr/>
        </p:nvGrpSpPr>
        <p:grpSpPr>
          <a:xfrm>
            <a:off x="2373469" y="3076109"/>
            <a:ext cx="282441" cy="234072"/>
            <a:chOff x="2213786" y="4917041"/>
            <a:chExt cx="390462" cy="356463"/>
          </a:xfrm>
          <a:solidFill>
            <a:schemeClr val="accent1"/>
          </a:solidFill>
        </p:grpSpPr>
        <p:sp>
          <p:nvSpPr>
            <p:cNvPr id="258" name="Freeform 285">
              <a:extLst>
                <a:ext uri="{FF2B5EF4-FFF2-40B4-BE49-F238E27FC236}">
                  <a16:creationId xmlns:a16="http://schemas.microsoft.com/office/drawing/2014/main" id="{5C8E74AE-C991-44AA-B42F-11AFC752AE7C}"/>
                </a:ext>
              </a:extLst>
            </p:cNvPr>
            <p:cNvSpPr>
              <a:spLocks/>
            </p:cNvSpPr>
            <p:nvPr/>
          </p:nvSpPr>
          <p:spPr bwMode="auto">
            <a:xfrm>
              <a:off x="2320931" y="4917041"/>
              <a:ext cx="99934" cy="99933"/>
            </a:xfrm>
            <a:custGeom>
              <a:avLst/>
              <a:gdLst>
                <a:gd name="T0" fmla="*/ 437 w 874"/>
                <a:gd name="T1" fmla="*/ 0 h 871"/>
                <a:gd name="T2" fmla="*/ 488 w 874"/>
                <a:gd name="T3" fmla="*/ 3 h 871"/>
                <a:gd name="T4" fmla="*/ 537 w 874"/>
                <a:gd name="T5" fmla="*/ 13 h 871"/>
                <a:gd name="T6" fmla="*/ 584 w 874"/>
                <a:gd name="T7" fmla="*/ 26 h 871"/>
                <a:gd name="T8" fmla="*/ 629 w 874"/>
                <a:gd name="T9" fmla="*/ 45 h 871"/>
                <a:gd name="T10" fmla="*/ 671 w 874"/>
                <a:gd name="T11" fmla="*/ 68 h 871"/>
                <a:gd name="T12" fmla="*/ 710 w 874"/>
                <a:gd name="T13" fmla="*/ 96 h 871"/>
                <a:gd name="T14" fmla="*/ 746 w 874"/>
                <a:gd name="T15" fmla="*/ 128 h 871"/>
                <a:gd name="T16" fmla="*/ 778 w 874"/>
                <a:gd name="T17" fmla="*/ 164 h 871"/>
                <a:gd name="T18" fmla="*/ 806 w 874"/>
                <a:gd name="T19" fmla="*/ 202 h 871"/>
                <a:gd name="T20" fmla="*/ 829 w 874"/>
                <a:gd name="T21" fmla="*/ 245 h 871"/>
                <a:gd name="T22" fmla="*/ 848 w 874"/>
                <a:gd name="T23" fmla="*/ 289 h 871"/>
                <a:gd name="T24" fmla="*/ 862 w 874"/>
                <a:gd name="T25" fmla="*/ 336 h 871"/>
                <a:gd name="T26" fmla="*/ 871 w 874"/>
                <a:gd name="T27" fmla="*/ 386 h 871"/>
                <a:gd name="T28" fmla="*/ 874 w 874"/>
                <a:gd name="T29" fmla="*/ 436 h 871"/>
                <a:gd name="T30" fmla="*/ 871 w 874"/>
                <a:gd name="T31" fmla="*/ 487 h 871"/>
                <a:gd name="T32" fmla="*/ 862 w 874"/>
                <a:gd name="T33" fmla="*/ 536 h 871"/>
                <a:gd name="T34" fmla="*/ 848 w 874"/>
                <a:gd name="T35" fmla="*/ 583 h 871"/>
                <a:gd name="T36" fmla="*/ 829 w 874"/>
                <a:gd name="T37" fmla="*/ 628 h 871"/>
                <a:gd name="T38" fmla="*/ 806 w 874"/>
                <a:gd name="T39" fmla="*/ 669 h 871"/>
                <a:gd name="T40" fmla="*/ 778 w 874"/>
                <a:gd name="T41" fmla="*/ 709 h 871"/>
                <a:gd name="T42" fmla="*/ 746 w 874"/>
                <a:gd name="T43" fmla="*/ 745 h 871"/>
                <a:gd name="T44" fmla="*/ 710 w 874"/>
                <a:gd name="T45" fmla="*/ 777 h 871"/>
                <a:gd name="T46" fmla="*/ 671 w 874"/>
                <a:gd name="T47" fmla="*/ 804 h 871"/>
                <a:gd name="T48" fmla="*/ 629 w 874"/>
                <a:gd name="T49" fmla="*/ 827 h 871"/>
                <a:gd name="T50" fmla="*/ 584 w 874"/>
                <a:gd name="T51" fmla="*/ 847 h 871"/>
                <a:gd name="T52" fmla="*/ 537 w 874"/>
                <a:gd name="T53" fmla="*/ 860 h 871"/>
                <a:gd name="T54" fmla="*/ 488 w 874"/>
                <a:gd name="T55" fmla="*/ 869 h 871"/>
                <a:gd name="T56" fmla="*/ 437 w 874"/>
                <a:gd name="T57" fmla="*/ 871 h 871"/>
                <a:gd name="T58" fmla="*/ 386 w 874"/>
                <a:gd name="T59" fmla="*/ 869 h 871"/>
                <a:gd name="T60" fmla="*/ 336 w 874"/>
                <a:gd name="T61" fmla="*/ 860 h 871"/>
                <a:gd name="T62" fmla="*/ 290 w 874"/>
                <a:gd name="T63" fmla="*/ 847 h 871"/>
                <a:gd name="T64" fmla="*/ 244 w 874"/>
                <a:gd name="T65" fmla="*/ 827 h 871"/>
                <a:gd name="T66" fmla="*/ 203 w 874"/>
                <a:gd name="T67" fmla="*/ 804 h 871"/>
                <a:gd name="T68" fmla="*/ 164 w 874"/>
                <a:gd name="T69" fmla="*/ 777 h 871"/>
                <a:gd name="T70" fmla="*/ 128 w 874"/>
                <a:gd name="T71" fmla="*/ 745 h 871"/>
                <a:gd name="T72" fmla="*/ 96 w 874"/>
                <a:gd name="T73" fmla="*/ 709 h 871"/>
                <a:gd name="T74" fmla="*/ 68 w 874"/>
                <a:gd name="T75" fmla="*/ 669 h 871"/>
                <a:gd name="T76" fmla="*/ 45 w 874"/>
                <a:gd name="T77" fmla="*/ 628 h 871"/>
                <a:gd name="T78" fmla="*/ 25 w 874"/>
                <a:gd name="T79" fmla="*/ 583 h 871"/>
                <a:gd name="T80" fmla="*/ 12 w 874"/>
                <a:gd name="T81" fmla="*/ 536 h 871"/>
                <a:gd name="T82" fmla="*/ 3 w 874"/>
                <a:gd name="T83" fmla="*/ 487 h 871"/>
                <a:gd name="T84" fmla="*/ 0 w 874"/>
                <a:gd name="T85" fmla="*/ 436 h 871"/>
                <a:gd name="T86" fmla="*/ 3 w 874"/>
                <a:gd name="T87" fmla="*/ 386 h 871"/>
                <a:gd name="T88" fmla="*/ 12 w 874"/>
                <a:gd name="T89" fmla="*/ 336 h 871"/>
                <a:gd name="T90" fmla="*/ 25 w 874"/>
                <a:gd name="T91" fmla="*/ 289 h 871"/>
                <a:gd name="T92" fmla="*/ 45 w 874"/>
                <a:gd name="T93" fmla="*/ 245 h 871"/>
                <a:gd name="T94" fmla="*/ 68 w 874"/>
                <a:gd name="T95" fmla="*/ 202 h 871"/>
                <a:gd name="T96" fmla="*/ 96 w 874"/>
                <a:gd name="T97" fmla="*/ 164 h 871"/>
                <a:gd name="T98" fmla="*/ 128 w 874"/>
                <a:gd name="T99" fmla="*/ 128 h 871"/>
                <a:gd name="T100" fmla="*/ 164 w 874"/>
                <a:gd name="T101" fmla="*/ 96 h 871"/>
                <a:gd name="T102" fmla="*/ 203 w 874"/>
                <a:gd name="T103" fmla="*/ 68 h 871"/>
                <a:gd name="T104" fmla="*/ 244 w 874"/>
                <a:gd name="T105" fmla="*/ 45 h 871"/>
                <a:gd name="T106" fmla="*/ 290 w 874"/>
                <a:gd name="T107" fmla="*/ 26 h 871"/>
                <a:gd name="T108" fmla="*/ 336 w 874"/>
                <a:gd name="T109" fmla="*/ 13 h 871"/>
                <a:gd name="T110" fmla="*/ 386 w 874"/>
                <a:gd name="T111" fmla="*/ 3 h 871"/>
                <a:gd name="T112" fmla="*/ 437 w 874"/>
                <a:gd name="T113" fmla="*/ 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4" h="871">
                  <a:moveTo>
                    <a:pt x="437" y="0"/>
                  </a:moveTo>
                  <a:lnTo>
                    <a:pt x="488" y="3"/>
                  </a:lnTo>
                  <a:lnTo>
                    <a:pt x="537" y="13"/>
                  </a:lnTo>
                  <a:lnTo>
                    <a:pt x="584" y="26"/>
                  </a:lnTo>
                  <a:lnTo>
                    <a:pt x="629" y="45"/>
                  </a:lnTo>
                  <a:lnTo>
                    <a:pt x="671" y="68"/>
                  </a:lnTo>
                  <a:lnTo>
                    <a:pt x="710" y="96"/>
                  </a:lnTo>
                  <a:lnTo>
                    <a:pt x="746" y="128"/>
                  </a:lnTo>
                  <a:lnTo>
                    <a:pt x="778" y="164"/>
                  </a:lnTo>
                  <a:lnTo>
                    <a:pt x="806" y="202"/>
                  </a:lnTo>
                  <a:lnTo>
                    <a:pt x="829" y="245"/>
                  </a:lnTo>
                  <a:lnTo>
                    <a:pt x="848" y="289"/>
                  </a:lnTo>
                  <a:lnTo>
                    <a:pt x="862" y="336"/>
                  </a:lnTo>
                  <a:lnTo>
                    <a:pt x="871" y="386"/>
                  </a:lnTo>
                  <a:lnTo>
                    <a:pt x="874" y="436"/>
                  </a:lnTo>
                  <a:lnTo>
                    <a:pt x="871" y="487"/>
                  </a:lnTo>
                  <a:lnTo>
                    <a:pt x="862" y="536"/>
                  </a:lnTo>
                  <a:lnTo>
                    <a:pt x="848" y="583"/>
                  </a:lnTo>
                  <a:lnTo>
                    <a:pt x="829" y="628"/>
                  </a:lnTo>
                  <a:lnTo>
                    <a:pt x="806" y="669"/>
                  </a:lnTo>
                  <a:lnTo>
                    <a:pt x="778" y="709"/>
                  </a:lnTo>
                  <a:lnTo>
                    <a:pt x="746" y="745"/>
                  </a:lnTo>
                  <a:lnTo>
                    <a:pt x="710" y="777"/>
                  </a:lnTo>
                  <a:lnTo>
                    <a:pt x="671" y="804"/>
                  </a:lnTo>
                  <a:lnTo>
                    <a:pt x="629" y="827"/>
                  </a:lnTo>
                  <a:lnTo>
                    <a:pt x="584" y="847"/>
                  </a:lnTo>
                  <a:lnTo>
                    <a:pt x="537" y="860"/>
                  </a:lnTo>
                  <a:lnTo>
                    <a:pt x="488" y="869"/>
                  </a:lnTo>
                  <a:lnTo>
                    <a:pt x="437" y="871"/>
                  </a:lnTo>
                  <a:lnTo>
                    <a:pt x="386" y="869"/>
                  </a:lnTo>
                  <a:lnTo>
                    <a:pt x="336" y="860"/>
                  </a:lnTo>
                  <a:lnTo>
                    <a:pt x="290" y="847"/>
                  </a:lnTo>
                  <a:lnTo>
                    <a:pt x="244" y="827"/>
                  </a:lnTo>
                  <a:lnTo>
                    <a:pt x="203" y="804"/>
                  </a:lnTo>
                  <a:lnTo>
                    <a:pt x="164" y="777"/>
                  </a:lnTo>
                  <a:lnTo>
                    <a:pt x="128" y="745"/>
                  </a:lnTo>
                  <a:lnTo>
                    <a:pt x="96" y="709"/>
                  </a:lnTo>
                  <a:lnTo>
                    <a:pt x="68" y="669"/>
                  </a:lnTo>
                  <a:lnTo>
                    <a:pt x="45" y="628"/>
                  </a:lnTo>
                  <a:lnTo>
                    <a:pt x="25" y="583"/>
                  </a:lnTo>
                  <a:lnTo>
                    <a:pt x="12" y="536"/>
                  </a:lnTo>
                  <a:lnTo>
                    <a:pt x="3" y="487"/>
                  </a:lnTo>
                  <a:lnTo>
                    <a:pt x="0" y="436"/>
                  </a:lnTo>
                  <a:lnTo>
                    <a:pt x="3" y="386"/>
                  </a:lnTo>
                  <a:lnTo>
                    <a:pt x="12" y="336"/>
                  </a:lnTo>
                  <a:lnTo>
                    <a:pt x="25" y="289"/>
                  </a:lnTo>
                  <a:lnTo>
                    <a:pt x="45" y="245"/>
                  </a:lnTo>
                  <a:lnTo>
                    <a:pt x="68" y="202"/>
                  </a:lnTo>
                  <a:lnTo>
                    <a:pt x="96" y="164"/>
                  </a:lnTo>
                  <a:lnTo>
                    <a:pt x="128" y="128"/>
                  </a:lnTo>
                  <a:lnTo>
                    <a:pt x="164" y="96"/>
                  </a:lnTo>
                  <a:lnTo>
                    <a:pt x="203" y="68"/>
                  </a:lnTo>
                  <a:lnTo>
                    <a:pt x="244" y="45"/>
                  </a:lnTo>
                  <a:lnTo>
                    <a:pt x="290" y="26"/>
                  </a:lnTo>
                  <a:lnTo>
                    <a:pt x="336" y="13"/>
                  </a:lnTo>
                  <a:lnTo>
                    <a:pt x="386" y="3"/>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59" name="Freeform 286">
              <a:extLst>
                <a:ext uri="{FF2B5EF4-FFF2-40B4-BE49-F238E27FC236}">
                  <a16:creationId xmlns:a16="http://schemas.microsoft.com/office/drawing/2014/main" id="{75191E8A-B8BE-43F2-B68C-FF087F6CC999}"/>
                </a:ext>
              </a:extLst>
            </p:cNvPr>
            <p:cNvSpPr>
              <a:spLocks/>
            </p:cNvSpPr>
            <p:nvPr/>
          </p:nvSpPr>
          <p:spPr bwMode="auto">
            <a:xfrm>
              <a:off x="2294145" y="5151936"/>
              <a:ext cx="157627" cy="121568"/>
            </a:xfrm>
            <a:custGeom>
              <a:avLst/>
              <a:gdLst>
                <a:gd name="T0" fmla="*/ 515 w 1372"/>
                <a:gd name="T1" fmla="*/ 0 h 1059"/>
                <a:gd name="T2" fmla="*/ 857 w 1372"/>
                <a:gd name="T3" fmla="*/ 0 h 1059"/>
                <a:gd name="T4" fmla="*/ 913 w 1372"/>
                <a:gd name="T5" fmla="*/ 3 h 1059"/>
                <a:gd name="T6" fmla="*/ 967 w 1372"/>
                <a:gd name="T7" fmla="*/ 11 h 1059"/>
                <a:gd name="T8" fmla="*/ 1019 w 1372"/>
                <a:gd name="T9" fmla="*/ 26 h 1059"/>
                <a:gd name="T10" fmla="*/ 1069 w 1372"/>
                <a:gd name="T11" fmla="*/ 45 h 1059"/>
                <a:gd name="T12" fmla="*/ 1116 w 1372"/>
                <a:gd name="T13" fmla="*/ 70 h 1059"/>
                <a:gd name="T14" fmla="*/ 1161 w 1372"/>
                <a:gd name="T15" fmla="*/ 99 h 1059"/>
                <a:gd name="T16" fmla="*/ 1202 w 1372"/>
                <a:gd name="T17" fmla="*/ 132 h 1059"/>
                <a:gd name="T18" fmla="*/ 1239 w 1372"/>
                <a:gd name="T19" fmla="*/ 169 h 1059"/>
                <a:gd name="T20" fmla="*/ 1272 w 1372"/>
                <a:gd name="T21" fmla="*/ 210 h 1059"/>
                <a:gd name="T22" fmla="*/ 1301 w 1372"/>
                <a:gd name="T23" fmla="*/ 255 h 1059"/>
                <a:gd name="T24" fmla="*/ 1326 w 1372"/>
                <a:gd name="T25" fmla="*/ 302 h 1059"/>
                <a:gd name="T26" fmla="*/ 1346 w 1372"/>
                <a:gd name="T27" fmla="*/ 352 h 1059"/>
                <a:gd name="T28" fmla="*/ 1360 w 1372"/>
                <a:gd name="T29" fmla="*/ 403 h 1059"/>
                <a:gd name="T30" fmla="*/ 1369 w 1372"/>
                <a:gd name="T31" fmla="*/ 458 h 1059"/>
                <a:gd name="T32" fmla="*/ 1372 w 1372"/>
                <a:gd name="T33" fmla="*/ 514 h 1059"/>
                <a:gd name="T34" fmla="*/ 1372 w 1372"/>
                <a:gd name="T35" fmla="*/ 930 h 1059"/>
                <a:gd name="T36" fmla="*/ 1369 w 1372"/>
                <a:gd name="T37" fmla="*/ 930 h 1059"/>
                <a:gd name="T38" fmla="*/ 1342 w 1372"/>
                <a:gd name="T39" fmla="*/ 944 h 1059"/>
                <a:gd name="T40" fmla="*/ 1336 w 1372"/>
                <a:gd name="T41" fmla="*/ 947 h 1059"/>
                <a:gd name="T42" fmla="*/ 1326 w 1372"/>
                <a:gd name="T43" fmla="*/ 952 h 1059"/>
                <a:gd name="T44" fmla="*/ 1310 w 1372"/>
                <a:gd name="T45" fmla="*/ 959 h 1059"/>
                <a:gd name="T46" fmla="*/ 1288 w 1372"/>
                <a:gd name="T47" fmla="*/ 967 h 1059"/>
                <a:gd name="T48" fmla="*/ 1262 w 1372"/>
                <a:gd name="T49" fmla="*/ 977 h 1059"/>
                <a:gd name="T50" fmla="*/ 1230 w 1372"/>
                <a:gd name="T51" fmla="*/ 987 h 1059"/>
                <a:gd name="T52" fmla="*/ 1193 w 1372"/>
                <a:gd name="T53" fmla="*/ 998 h 1059"/>
                <a:gd name="T54" fmla="*/ 1151 w 1372"/>
                <a:gd name="T55" fmla="*/ 1010 h 1059"/>
                <a:gd name="T56" fmla="*/ 1105 w 1372"/>
                <a:gd name="T57" fmla="*/ 1020 h 1059"/>
                <a:gd name="T58" fmla="*/ 1054 w 1372"/>
                <a:gd name="T59" fmla="*/ 1030 h 1059"/>
                <a:gd name="T60" fmla="*/ 998 w 1372"/>
                <a:gd name="T61" fmla="*/ 1039 h 1059"/>
                <a:gd name="T62" fmla="*/ 939 w 1372"/>
                <a:gd name="T63" fmla="*/ 1048 h 1059"/>
                <a:gd name="T64" fmla="*/ 873 w 1372"/>
                <a:gd name="T65" fmla="*/ 1053 h 1059"/>
                <a:gd name="T66" fmla="*/ 804 w 1372"/>
                <a:gd name="T67" fmla="*/ 1057 h 1059"/>
                <a:gd name="T68" fmla="*/ 731 w 1372"/>
                <a:gd name="T69" fmla="*/ 1059 h 1059"/>
                <a:gd name="T70" fmla="*/ 665 w 1372"/>
                <a:gd name="T71" fmla="*/ 1058 h 1059"/>
                <a:gd name="T72" fmla="*/ 595 w 1372"/>
                <a:gd name="T73" fmla="*/ 1054 h 1059"/>
                <a:gd name="T74" fmla="*/ 523 w 1372"/>
                <a:gd name="T75" fmla="*/ 1048 h 1059"/>
                <a:gd name="T76" fmla="*/ 448 w 1372"/>
                <a:gd name="T77" fmla="*/ 1039 h 1059"/>
                <a:gd name="T78" fmla="*/ 370 w 1372"/>
                <a:gd name="T79" fmla="*/ 1028 h 1059"/>
                <a:gd name="T80" fmla="*/ 288 w 1372"/>
                <a:gd name="T81" fmla="*/ 1013 h 1059"/>
                <a:gd name="T82" fmla="*/ 206 w 1372"/>
                <a:gd name="T83" fmla="*/ 994 h 1059"/>
                <a:gd name="T84" fmla="*/ 119 w 1372"/>
                <a:gd name="T85" fmla="*/ 972 h 1059"/>
                <a:gd name="T86" fmla="*/ 30 w 1372"/>
                <a:gd name="T87" fmla="*/ 946 h 1059"/>
                <a:gd name="T88" fmla="*/ 1 w 1372"/>
                <a:gd name="T89" fmla="*/ 936 h 1059"/>
                <a:gd name="T90" fmla="*/ 0 w 1372"/>
                <a:gd name="T91" fmla="*/ 930 h 1059"/>
                <a:gd name="T92" fmla="*/ 0 w 1372"/>
                <a:gd name="T93" fmla="*/ 514 h 1059"/>
                <a:gd name="T94" fmla="*/ 3 w 1372"/>
                <a:gd name="T95" fmla="*/ 458 h 1059"/>
                <a:gd name="T96" fmla="*/ 12 w 1372"/>
                <a:gd name="T97" fmla="*/ 403 h 1059"/>
                <a:gd name="T98" fmla="*/ 27 w 1372"/>
                <a:gd name="T99" fmla="*/ 352 h 1059"/>
                <a:gd name="T100" fmla="*/ 46 w 1372"/>
                <a:gd name="T101" fmla="*/ 302 h 1059"/>
                <a:gd name="T102" fmla="*/ 70 w 1372"/>
                <a:gd name="T103" fmla="*/ 255 h 1059"/>
                <a:gd name="T104" fmla="*/ 99 w 1372"/>
                <a:gd name="T105" fmla="*/ 210 h 1059"/>
                <a:gd name="T106" fmla="*/ 133 w 1372"/>
                <a:gd name="T107" fmla="*/ 169 h 1059"/>
                <a:gd name="T108" fmla="*/ 171 w 1372"/>
                <a:gd name="T109" fmla="*/ 132 h 1059"/>
                <a:gd name="T110" fmla="*/ 211 w 1372"/>
                <a:gd name="T111" fmla="*/ 99 h 1059"/>
                <a:gd name="T112" fmla="*/ 255 w 1372"/>
                <a:gd name="T113" fmla="*/ 70 h 1059"/>
                <a:gd name="T114" fmla="*/ 303 w 1372"/>
                <a:gd name="T115" fmla="*/ 45 h 1059"/>
                <a:gd name="T116" fmla="*/ 352 w 1372"/>
                <a:gd name="T117" fmla="*/ 26 h 1059"/>
                <a:gd name="T118" fmla="*/ 405 w 1372"/>
                <a:gd name="T119" fmla="*/ 11 h 1059"/>
                <a:gd name="T120" fmla="*/ 459 w 1372"/>
                <a:gd name="T121" fmla="*/ 3 h 1059"/>
                <a:gd name="T122" fmla="*/ 515 w 1372"/>
                <a:gd name="T123" fmla="*/ 0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2" h="1059">
                  <a:moveTo>
                    <a:pt x="515" y="0"/>
                  </a:moveTo>
                  <a:lnTo>
                    <a:pt x="857" y="0"/>
                  </a:lnTo>
                  <a:lnTo>
                    <a:pt x="913" y="3"/>
                  </a:lnTo>
                  <a:lnTo>
                    <a:pt x="967" y="11"/>
                  </a:lnTo>
                  <a:lnTo>
                    <a:pt x="1019" y="26"/>
                  </a:lnTo>
                  <a:lnTo>
                    <a:pt x="1069" y="45"/>
                  </a:lnTo>
                  <a:lnTo>
                    <a:pt x="1116" y="70"/>
                  </a:lnTo>
                  <a:lnTo>
                    <a:pt x="1161" y="99"/>
                  </a:lnTo>
                  <a:lnTo>
                    <a:pt x="1202" y="132"/>
                  </a:lnTo>
                  <a:lnTo>
                    <a:pt x="1239" y="169"/>
                  </a:lnTo>
                  <a:lnTo>
                    <a:pt x="1272" y="210"/>
                  </a:lnTo>
                  <a:lnTo>
                    <a:pt x="1301" y="255"/>
                  </a:lnTo>
                  <a:lnTo>
                    <a:pt x="1326" y="302"/>
                  </a:lnTo>
                  <a:lnTo>
                    <a:pt x="1346" y="352"/>
                  </a:lnTo>
                  <a:lnTo>
                    <a:pt x="1360" y="403"/>
                  </a:lnTo>
                  <a:lnTo>
                    <a:pt x="1369" y="458"/>
                  </a:lnTo>
                  <a:lnTo>
                    <a:pt x="1372" y="514"/>
                  </a:lnTo>
                  <a:lnTo>
                    <a:pt x="1372" y="930"/>
                  </a:lnTo>
                  <a:lnTo>
                    <a:pt x="1369" y="930"/>
                  </a:lnTo>
                  <a:lnTo>
                    <a:pt x="1342" y="944"/>
                  </a:lnTo>
                  <a:lnTo>
                    <a:pt x="1336" y="947"/>
                  </a:lnTo>
                  <a:lnTo>
                    <a:pt x="1326" y="952"/>
                  </a:lnTo>
                  <a:lnTo>
                    <a:pt x="1310" y="959"/>
                  </a:lnTo>
                  <a:lnTo>
                    <a:pt x="1288" y="967"/>
                  </a:lnTo>
                  <a:lnTo>
                    <a:pt x="1262" y="977"/>
                  </a:lnTo>
                  <a:lnTo>
                    <a:pt x="1230" y="987"/>
                  </a:lnTo>
                  <a:lnTo>
                    <a:pt x="1193" y="998"/>
                  </a:lnTo>
                  <a:lnTo>
                    <a:pt x="1151" y="1010"/>
                  </a:lnTo>
                  <a:lnTo>
                    <a:pt x="1105" y="1020"/>
                  </a:lnTo>
                  <a:lnTo>
                    <a:pt x="1054" y="1030"/>
                  </a:lnTo>
                  <a:lnTo>
                    <a:pt x="998" y="1039"/>
                  </a:lnTo>
                  <a:lnTo>
                    <a:pt x="939" y="1048"/>
                  </a:lnTo>
                  <a:lnTo>
                    <a:pt x="873" y="1053"/>
                  </a:lnTo>
                  <a:lnTo>
                    <a:pt x="804" y="1057"/>
                  </a:lnTo>
                  <a:lnTo>
                    <a:pt x="731" y="1059"/>
                  </a:lnTo>
                  <a:lnTo>
                    <a:pt x="665" y="1058"/>
                  </a:lnTo>
                  <a:lnTo>
                    <a:pt x="595" y="1054"/>
                  </a:lnTo>
                  <a:lnTo>
                    <a:pt x="523" y="1048"/>
                  </a:lnTo>
                  <a:lnTo>
                    <a:pt x="448" y="1039"/>
                  </a:lnTo>
                  <a:lnTo>
                    <a:pt x="370" y="1028"/>
                  </a:lnTo>
                  <a:lnTo>
                    <a:pt x="288" y="1013"/>
                  </a:lnTo>
                  <a:lnTo>
                    <a:pt x="206" y="994"/>
                  </a:lnTo>
                  <a:lnTo>
                    <a:pt x="119" y="972"/>
                  </a:lnTo>
                  <a:lnTo>
                    <a:pt x="30" y="946"/>
                  </a:lnTo>
                  <a:lnTo>
                    <a:pt x="1" y="936"/>
                  </a:lnTo>
                  <a:lnTo>
                    <a:pt x="0" y="930"/>
                  </a:lnTo>
                  <a:lnTo>
                    <a:pt x="0" y="514"/>
                  </a:lnTo>
                  <a:lnTo>
                    <a:pt x="3" y="458"/>
                  </a:lnTo>
                  <a:lnTo>
                    <a:pt x="12" y="403"/>
                  </a:lnTo>
                  <a:lnTo>
                    <a:pt x="27" y="352"/>
                  </a:lnTo>
                  <a:lnTo>
                    <a:pt x="46" y="302"/>
                  </a:lnTo>
                  <a:lnTo>
                    <a:pt x="70" y="255"/>
                  </a:lnTo>
                  <a:lnTo>
                    <a:pt x="99" y="210"/>
                  </a:lnTo>
                  <a:lnTo>
                    <a:pt x="133" y="169"/>
                  </a:lnTo>
                  <a:lnTo>
                    <a:pt x="171" y="132"/>
                  </a:lnTo>
                  <a:lnTo>
                    <a:pt x="211" y="99"/>
                  </a:lnTo>
                  <a:lnTo>
                    <a:pt x="255" y="70"/>
                  </a:lnTo>
                  <a:lnTo>
                    <a:pt x="303" y="45"/>
                  </a:lnTo>
                  <a:lnTo>
                    <a:pt x="352" y="26"/>
                  </a:lnTo>
                  <a:lnTo>
                    <a:pt x="405" y="11"/>
                  </a:lnTo>
                  <a:lnTo>
                    <a:pt x="459" y="3"/>
                  </a:lnTo>
                  <a:lnTo>
                    <a:pt x="5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60" name="Freeform 287">
              <a:extLst>
                <a:ext uri="{FF2B5EF4-FFF2-40B4-BE49-F238E27FC236}">
                  <a16:creationId xmlns:a16="http://schemas.microsoft.com/office/drawing/2014/main" id="{503D5FA7-1B62-470E-9086-FEE0B2AC8D77}"/>
                </a:ext>
              </a:extLst>
            </p:cNvPr>
            <p:cNvSpPr>
              <a:spLocks/>
            </p:cNvSpPr>
            <p:nvPr/>
          </p:nvSpPr>
          <p:spPr bwMode="auto">
            <a:xfrm>
              <a:off x="2213786" y="5104545"/>
              <a:ext cx="119508" cy="120538"/>
            </a:xfrm>
            <a:custGeom>
              <a:avLst/>
              <a:gdLst>
                <a:gd name="T0" fmla="*/ 515 w 1047"/>
                <a:gd name="T1" fmla="*/ 0 h 1054"/>
                <a:gd name="T2" fmla="*/ 857 w 1047"/>
                <a:gd name="T3" fmla="*/ 0 h 1054"/>
                <a:gd name="T4" fmla="*/ 875 w 1047"/>
                <a:gd name="T5" fmla="*/ 1 h 1054"/>
                <a:gd name="T6" fmla="*/ 894 w 1047"/>
                <a:gd name="T7" fmla="*/ 2 h 1054"/>
                <a:gd name="T8" fmla="*/ 898 w 1047"/>
                <a:gd name="T9" fmla="*/ 51 h 1054"/>
                <a:gd name="T10" fmla="*/ 908 w 1047"/>
                <a:gd name="T11" fmla="*/ 100 h 1054"/>
                <a:gd name="T12" fmla="*/ 921 w 1047"/>
                <a:gd name="T13" fmla="*/ 146 h 1054"/>
                <a:gd name="T14" fmla="*/ 939 w 1047"/>
                <a:gd name="T15" fmla="*/ 190 h 1054"/>
                <a:gd name="T16" fmla="*/ 960 w 1047"/>
                <a:gd name="T17" fmla="*/ 233 h 1054"/>
                <a:gd name="T18" fmla="*/ 986 w 1047"/>
                <a:gd name="T19" fmla="*/ 273 h 1054"/>
                <a:gd name="T20" fmla="*/ 1015 w 1047"/>
                <a:gd name="T21" fmla="*/ 310 h 1054"/>
                <a:gd name="T22" fmla="*/ 1047 w 1047"/>
                <a:gd name="T23" fmla="*/ 344 h 1054"/>
                <a:gd name="T24" fmla="*/ 990 w 1047"/>
                <a:gd name="T25" fmla="*/ 365 h 1054"/>
                <a:gd name="T26" fmla="*/ 936 w 1047"/>
                <a:gd name="T27" fmla="*/ 389 h 1054"/>
                <a:gd name="T28" fmla="*/ 885 w 1047"/>
                <a:gd name="T29" fmla="*/ 420 h 1054"/>
                <a:gd name="T30" fmla="*/ 837 w 1047"/>
                <a:gd name="T31" fmla="*/ 455 h 1054"/>
                <a:gd name="T32" fmla="*/ 793 w 1047"/>
                <a:gd name="T33" fmla="*/ 495 h 1054"/>
                <a:gd name="T34" fmla="*/ 752 w 1047"/>
                <a:gd name="T35" fmla="*/ 538 h 1054"/>
                <a:gd name="T36" fmla="*/ 716 w 1047"/>
                <a:gd name="T37" fmla="*/ 585 h 1054"/>
                <a:gd name="T38" fmla="*/ 685 w 1047"/>
                <a:gd name="T39" fmla="*/ 636 h 1054"/>
                <a:gd name="T40" fmla="*/ 659 w 1047"/>
                <a:gd name="T41" fmla="*/ 689 h 1054"/>
                <a:gd name="T42" fmla="*/ 638 w 1047"/>
                <a:gd name="T43" fmla="*/ 746 h 1054"/>
                <a:gd name="T44" fmla="*/ 623 w 1047"/>
                <a:gd name="T45" fmla="*/ 805 h 1054"/>
                <a:gd name="T46" fmla="*/ 613 w 1047"/>
                <a:gd name="T47" fmla="*/ 866 h 1054"/>
                <a:gd name="T48" fmla="*/ 610 w 1047"/>
                <a:gd name="T49" fmla="*/ 929 h 1054"/>
                <a:gd name="T50" fmla="*/ 610 w 1047"/>
                <a:gd name="T51" fmla="*/ 1054 h 1054"/>
                <a:gd name="T52" fmla="*/ 536 w 1047"/>
                <a:gd name="T53" fmla="*/ 1048 h 1054"/>
                <a:gd name="T54" fmla="*/ 459 w 1047"/>
                <a:gd name="T55" fmla="*/ 1040 h 1054"/>
                <a:gd name="T56" fmla="*/ 379 w 1047"/>
                <a:gd name="T57" fmla="*/ 1029 h 1054"/>
                <a:gd name="T58" fmla="*/ 297 w 1047"/>
                <a:gd name="T59" fmla="*/ 1013 h 1054"/>
                <a:gd name="T60" fmla="*/ 211 w 1047"/>
                <a:gd name="T61" fmla="*/ 995 h 1054"/>
                <a:gd name="T62" fmla="*/ 122 w 1047"/>
                <a:gd name="T63" fmla="*/ 972 h 1054"/>
                <a:gd name="T64" fmla="*/ 30 w 1047"/>
                <a:gd name="T65" fmla="*/ 945 h 1054"/>
                <a:gd name="T66" fmla="*/ 1 w 1047"/>
                <a:gd name="T67" fmla="*/ 937 h 1054"/>
                <a:gd name="T68" fmla="*/ 0 w 1047"/>
                <a:gd name="T69" fmla="*/ 930 h 1054"/>
                <a:gd name="T70" fmla="*/ 0 w 1047"/>
                <a:gd name="T71" fmla="*/ 513 h 1054"/>
                <a:gd name="T72" fmla="*/ 3 w 1047"/>
                <a:gd name="T73" fmla="*/ 457 h 1054"/>
                <a:gd name="T74" fmla="*/ 12 w 1047"/>
                <a:gd name="T75" fmla="*/ 404 h 1054"/>
                <a:gd name="T76" fmla="*/ 26 w 1047"/>
                <a:gd name="T77" fmla="*/ 351 h 1054"/>
                <a:gd name="T78" fmla="*/ 45 w 1047"/>
                <a:gd name="T79" fmla="*/ 302 h 1054"/>
                <a:gd name="T80" fmla="*/ 70 w 1047"/>
                <a:gd name="T81" fmla="*/ 254 h 1054"/>
                <a:gd name="T82" fmla="*/ 99 w 1047"/>
                <a:gd name="T83" fmla="*/ 210 h 1054"/>
                <a:gd name="T84" fmla="*/ 133 w 1047"/>
                <a:gd name="T85" fmla="*/ 170 h 1054"/>
                <a:gd name="T86" fmla="*/ 171 w 1047"/>
                <a:gd name="T87" fmla="*/ 132 h 1054"/>
                <a:gd name="T88" fmla="*/ 211 w 1047"/>
                <a:gd name="T89" fmla="*/ 99 h 1054"/>
                <a:gd name="T90" fmla="*/ 255 w 1047"/>
                <a:gd name="T91" fmla="*/ 70 h 1054"/>
                <a:gd name="T92" fmla="*/ 303 w 1047"/>
                <a:gd name="T93" fmla="*/ 45 h 1054"/>
                <a:gd name="T94" fmla="*/ 352 w 1047"/>
                <a:gd name="T95" fmla="*/ 25 h 1054"/>
                <a:gd name="T96" fmla="*/ 405 w 1047"/>
                <a:gd name="T97" fmla="*/ 11 h 1054"/>
                <a:gd name="T98" fmla="*/ 459 w 1047"/>
                <a:gd name="T99" fmla="*/ 3 h 1054"/>
                <a:gd name="T100" fmla="*/ 515 w 1047"/>
                <a:gd name="T101" fmla="*/ 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7" h="1054">
                  <a:moveTo>
                    <a:pt x="515" y="0"/>
                  </a:moveTo>
                  <a:lnTo>
                    <a:pt x="857" y="0"/>
                  </a:lnTo>
                  <a:lnTo>
                    <a:pt x="875" y="1"/>
                  </a:lnTo>
                  <a:lnTo>
                    <a:pt x="894" y="2"/>
                  </a:lnTo>
                  <a:lnTo>
                    <a:pt x="898" y="51"/>
                  </a:lnTo>
                  <a:lnTo>
                    <a:pt x="908" y="100"/>
                  </a:lnTo>
                  <a:lnTo>
                    <a:pt x="921" y="146"/>
                  </a:lnTo>
                  <a:lnTo>
                    <a:pt x="939" y="190"/>
                  </a:lnTo>
                  <a:lnTo>
                    <a:pt x="960" y="233"/>
                  </a:lnTo>
                  <a:lnTo>
                    <a:pt x="986" y="273"/>
                  </a:lnTo>
                  <a:lnTo>
                    <a:pt x="1015" y="310"/>
                  </a:lnTo>
                  <a:lnTo>
                    <a:pt x="1047" y="344"/>
                  </a:lnTo>
                  <a:lnTo>
                    <a:pt x="990" y="365"/>
                  </a:lnTo>
                  <a:lnTo>
                    <a:pt x="936" y="389"/>
                  </a:lnTo>
                  <a:lnTo>
                    <a:pt x="885" y="420"/>
                  </a:lnTo>
                  <a:lnTo>
                    <a:pt x="837" y="455"/>
                  </a:lnTo>
                  <a:lnTo>
                    <a:pt x="793" y="495"/>
                  </a:lnTo>
                  <a:lnTo>
                    <a:pt x="752" y="538"/>
                  </a:lnTo>
                  <a:lnTo>
                    <a:pt x="716" y="585"/>
                  </a:lnTo>
                  <a:lnTo>
                    <a:pt x="685" y="636"/>
                  </a:lnTo>
                  <a:lnTo>
                    <a:pt x="659" y="689"/>
                  </a:lnTo>
                  <a:lnTo>
                    <a:pt x="638" y="746"/>
                  </a:lnTo>
                  <a:lnTo>
                    <a:pt x="623" y="805"/>
                  </a:lnTo>
                  <a:lnTo>
                    <a:pt x="613" y="866"/>
                  </a:lnTo>
                  <a:lnTo>
                    <a:pt x="610" y="929"/>
                  </a:lnTo>
                  <a:lnTo>
                    <a:pt x="610" y="1054"/>
                  </a:lnTo>
                  <a:lnTo>
                    <a:pt x="536" y="1048"/>
                  </a:lnTo>
                  <a:lnTo>
                    <a:pt x="459" y="1040"/>
                  </a:lnTo>
                  <a:lnTo>
                    <a:pt x="379" y="1029"/>
                  </a:lnTo>
                  <a:lnTo>
                    <a:pt x="297" y="1013"/>
                  </a:lnTo>
                  <a:lnTo>
                    <a:pt x="211" y="995"/>
                  </a:lnTo>
                  <a:lnTo>
                    <a:pt x="122" y="972"/>
                  </a:lnTo>
                  <a:lnTo>
                    <a:pt x="30" y="945"/>
                  </a:lnTo>
                  <a:lnTo>
                    <a:pt x="1" y="937"/>
                  </a:lnTo>
                  <a:lnTo>
                    <a:pt x="0" y="930"/>
                  </a:lnTo>
                  <a:lnTo>
                    <a:pt x="0" y="513"/>
                  </a:lnTo>
                  <a:lnTo>
                    <a:pt x="3" y="457"/>
                  </a:lnTo>
                  <a:lnTo>
                    <a:pt x="12" y="404"/>
                  </a:lnTo>
                  <a:lnTo>
                    <a:pt x="26" y="351"/>
                  </a:lnTo>
                  <a:lnTo>
                    <a:pt x="45" y="302"/>
                  </a:lnTo>
                  <a:lnTo>
                    <a:pt x="70" y="254"/>
                  </a:lnTo>
                  <a:lnTo>
                    <a:pt x="99" y="210"/>
                  </a:lnTo>
                  <a:lnTo>
                    <a:pt x="133" y="170"/>
                  </a:lnTo>
                  <a:lnTo>
                    <a:pt x="171" y="132"/>
                  </a:lnTo>
                  <a:lnTo>
                    <a:pt x="211" y="99"/>
                  </a:lnTo>
                  <a:lnTo>
                    <a:pt x="255" y="70"/>
                  </a:lnTo>
                  <a:lnTo>
                    <a:pt x="303" y="45"/>
                  </a:lnTo>
                  <a:lnTo>
                    <a:pt x="352" y="25"/>
                  </a:lnTo>
                  <a:lnTo>
                    <a:pt x="405" y="11"/>
                  </a:lnTo>
                  <a:lnTo>
                    <a:pt x="459" y="3"/>
                  </a:lnTo>
                  <a:lnTo>
                    <a:pt x="5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61" name="Freeform 288">
              <a:extLst>
                <a:ext uri="{FF2B5EF4-FFF2-40B4-BE49-F238E27FC236}">
                  <a16:creationId xmlns:a16="http://schemas.microsoft.com/office/drawing/2014/main" id="{48EAF838-A9F6-4680-B1DF-73752C17928A}"/>
                </a:ext>
              </a:extLst>
            </p:cNvPr>
            <p:cNvSpPr>
              <a:spLocks/>
            </p:cNvSpPr>
            <p:nvPr/>
          </p:nvSpPr>
          <p:spPr bwMode="auto">
            <a:xfrm>
              <a:off x="2412623" y="5104545"/>
              <a:ext cx="115387" cy="121568"/>
            </a:xfrm>
            <a:custGeom>
              <a:avLst/>
              <a:gdLst>
                <a:gd name="T0" fmla="*/ 152 w 1006"/>
                <a:gd name="T1" fmla="*/ 0 h 1056"/>
                <a:gd name="T2" fmla="*/ 492 w 1006"/>
                <a:gd name="T3" fmla="*/ 0 h 1056"/>
                <a:gd name="T4" fmla="*/ 547 w 1006"/>
                <a:gd name="T5" fmla="*/ 3 h 1056"/>
                <a:gd name="T6" fmla="*/ 602 w 1006"/>
                <a:gd name="T7" fmla="*/ 11 h 1056"/>
                <a:gd name="T8" fmla="*/ 654 w 1006"/>
                <a:gd name="T9" fmla="*/ 25 h 1056"/>
                <a:gd name="T10" fmla="*/ 704 w 1006"/>
                <a:gd name="T11" fmla="*/ 45 h 1056"/>
                <a:gd name="T12" fmla="*/ 751 w 1006"/>
                <a:gd name="T13" fmla="*/ 70 h 1056"/>
                <a:gd name="T14" fmla="*/ 795 w 1006"/>
                <a:gd name="T15" fmla="*/ 99 h 1056"/>
                <a:gd name="T16" fmla="*/ 837 w 1006"/>
                <a:gd name="T17" fmla="*/ 132 h 1056"/>
                <a:gd name="T18" fmla="*/ 874 w 1006"/>
                <a:gd name="T19" fmla="*/ 170 h 1056"/>
                <a:gd name="T20" fmla="*/ 907 w 1006"/>
                <a:gd name="T21" fmla="*/ 210 h 1056"/>
                <a:gd name="T22" fmla="*/ 936 w 1006"/>
                <a:gd name="T23" fmla="*/ 254 h 1056"/>
                <a:gd name="T24" fmla="*/ 961 w 1006"/>
                <a:gd name="T25" fmla="*/ 302 h 1056"/>
                <a:gd name="T26" fmla="*/ 980 w 1006"/>
                <a:gd name="T27" fmla="*/ 351 h 1056"/>
                <a:gd name="T28" fmla="*/ 995 w 1006"/>
                <a:gd name="T29" fmla="*/ 403 h 1056"/>
                <a:gd name="T30" fmla="*/ 1003 w 1006"/>
                <a:gd name="T31" fmla="*/ 457 h 1056"/>
                <a:gd name="T32" fmla="*/ 1006 w 1006"/>
                <a:gd name="T33" fmla="*/ 513 h 1056"/>
                <a:gd name="T34" fmla="*/ 1006 w 1006"/>
                <a:gd name="T35" fmla="*/ 930 h 1056"/>
                <a:gd name="T36" fmla="*/ 1004 w 1006"/>
                <a:gd name="T37" fmla="*/ 930 h 1056"/>
                <a:gd name="T38" fmla="*/ 976 w 1006"/>
                <a:gd name="T39" fmla="*/ 944 h 1056"/>
                <a:gd name="T40" fmla="*/ 971 w 1006"/>
                <a:gd name="T41" fmla="*/ 946 h 1056"/>
                <a:gd name="T42" fmla="*/ 961 w 1006"/>
                <a:gd name="T43" fmla="*/ 951 h 1056"/>
                <a:gd name="T44" fmla="*/ 944 w 1006"/>
                <a:gd name="T45" fmla="*/ 959 h 1056"/>
                <a:gd name="T46" fmla="*/ 923 w 1006"/>
                <a:gd name="T47" fmla="*/ 967 h 1056"/>
                <a:gd name="T48" fmla="*/ 896 w 1006"/>
                <a:gd name="T49" fmla="*/ 976 h 1056"/>
                <a:gd name="T50" fmla="*/ 865 w 1006"/>
                <a:gd name="T51" fmla="*/ 987 h 1056"/>
                <a:gd name="T52" fmla="*/ 827 w 1006"/>
                <a:gd name="T53" fmla="*/ 998 h 1056"/>
                <a:gd name="T54" fmla="*/ 786 w 1006"/>
                <a:gd name="T55" fmla="*/ 1009 h 1056"/>
                <a:gd name="T56" fmla="*/ 740 w 1006"/>
                <a:gd name="T57" fmla="*/ 1020 h 1056"/>
                <a:gd name="T58" fmla="*/ 688 w 1006"/>
                <a:gd name="T59" fmla="*/ 1030 h 1056"/>
                <a:gd name="T60" fmla="*/ 632 w 1006"/>
                <a:gd name="T61" fmla="*/ 1039 h 1056"/>
                <a:gd name="T62" fmla="*/ 571 w 1006"/>
                <a:gd name="T63" fmla="*/ 1047 h 1056"/>
                <a:gd name="T64" fmla="*/ 506 w 1006"/>
                <a:gd name="T65" fmla="*/ 1053 h 1056"/>
                <a:gd name="T66" fmla="*/ 437 w 1006"/>
                <a:gd name="T67" fmla="*/ 1056 h 1056"/>
                <a:gd name="T68" fmla="*/ 437 w 1006"/>
                <a:gd name="T69" fmla="*/ 929 h 1056"/>
                <a:gd name="T70" fmla="*/ 434 w 1006"/>
                <a:gd name="T71" fmla="*/ 866 h 1056"/>
                <a:gd name="T72" fmla="*/ 424 w 1006"/>
                <a:gd name="T73" fmla="*/ 805 h 1056"/>
                <a:gd name="T74" fmla="*/ 409 w 1006"/>
                <a:gd name="T75" fmla="*/ 746 h 1056"/>
                <a:gd name="T76" fmla="*/ 388 w 1006"/>
                <a:gd name="T77" fmla="*/ 689 h 1056"/>
                <a:gd name="T78" fmla="*/ 361 w 1006"/>
                <a:gd name="T79" fmla="*/ 636 h 1056"/>
                <a:gd name="T80" fmla="*/ 330 w 1006"/>
                <a:gd name="T81" fmla="*/ 585 h 1056"/>
                <a:gd name="T82" fmla="*/ 294 w 1006"/>
                <a:gd name="T83" fmla="*/ 538 h 1056"/>
                <a:gd name="T84" fmla="*/ 254 w 1006"/>
                <a:gd name="T85" fmla="*/ 495 h 1056"/>
                <a:gd name="T86" fmla="*/ 210 w 1006"/>
                <a:gd name="T87" fmla="*/ 455 h 1056"/>
                <a:gd name="T88" fmla="*/ 162 w 1006"/>
                <a:gd name="T89" fmla="*/ 420 h 1056"/>
                <a:gd name="T90" fmla="*/ 111 w 1006"/>
                <a:gd name="T91" fmla="*/ 389 h 1056"/>
                <a:gd name="T92" fmla="*/ 56 w 1006"/>
                <a:gd name="T93" fmla="*/ 365 h 1056"/>
                <a:gd name="T94" fmla="*/ 0 w 1006"/>
                <a:gd name="T95" fmla="*/ 344 h 1056"/>
                <a:gd name="T96" fmla="*/ 33 w 1006"/>
                <a:gd name="T97" fmla="*/ 310 h 1056"/>
                <a:gd name="T98" fmla="*/ 62 w 1006"/>
                <a:gd name="T99" fmla="*/ 273 h 1056"/>
                <a:gd name="T100" fmla="*/ 87 w 1006"/>
                <a:gd name="T101" fmla="*/ 233 h 1056"/>
                <a:gd name="T102" fmla="*/ 109 w 1006"/>
                <a:gd name="T103" fmla="*/ 189 h 1056"/>
                <a:gd name="T104" fmla="*/ 127 w 1006"/>
                <a:gd name="T105" fmla="*/ 145 h 1056"/>
                <a:gd name="T106" fmla="*/ 140 w 1006"/>
                <a:gd name="T107" fmla="*/ 99 h 1056"/>
                <a:gd name="T108" fmla="*/ 148 w 1006"/>
                <a:gd name="T109" fmla="*/ 50 h 1056"/>
                <a:gd name="T110" fmla="*/ 152 w 1006"/>
                <a:gd name="T111" fmla="*/ 0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6" h="1056">
                  <a:moveTo>
                    <a:pt x="152" y="0"/>
                  </a:moveTo>
                  <a:lnTo>
                    <a:pt x="492" y="0"/>
                  </a:lnTo>
                  <a:lnTo>
                    <a:pt x="547" y="3"/>
                  </a:lnTo>
                  <a:lnTo>
                    <a:pt x="602" y="11"/>
                  </a:lnTo>
                  <a:lnTo>
                    <a:pt x="654" y="25"/>
                  </a:lnTo>
                  <a:lnTo>
                    <a:pt x="704" y="45"/>
                  </a:lnTo>
                  <a:lnTo>
                    <a:pt x="751" y="70"/>
                  </a:lnTo>
                  <a:lnTo>
                    <a:pt x="795" y="99"/>
                  </a:lnTo>
                  <a:lnTo>
                    <a:pt x="837" y="132"/>
                  </a:lnTo>
                  <a:lnTo>
                    <a:pt x="874" y="170"/>
                  </a:lnTo>
                  <a:lnTo>
                    <a:pt x="907" y="210"/>
                  </a:lnTo>
                  <a:lnTo>
                    <a:pt x="936" y="254"/>
                  </a:lnTo>
                  <a:lnTo>
                    <a:pt x="961" y="302"/>
                  </a:lnTo>
                  <a:lnTo>
                    <a:pt x="980" y="351"/>
                  </a:lnTo>
                  <a:lnTo>
                    <a:pt x="995" y="403"/>
                  </a:lnTo>
                  <a:lnTo>
                    <a:pt x="1003" y="457"/>
                  </a:lnTo>
                  <a:lnTo>
                    <a:pt x="1006" y="513"/>
                  </a:lnTo>
                  <a:lnTo>
                    <a:pt x="1006" y="930"/>
                  </a:lnTo>
                  <a:lnTo>
                    <a:pt x="1004" y="930"/>
                  </a:lnTo>
                  <a:lnTo>
                    <a:pt x="976" y="944"/>
                  </a:lnTo>
                  <a:lnTo>
                    <a:pt x="971" y="946"/>
                  </a:lnTo>
                  <a:lnTo>
                    <a:pt x="961" y="951"/>
                  </a:lnTo>
                  <a:lnTo>
                    <a:pt x="944" y="959"/>
                  </a:lnTo>
                  <a:lnTo>
                    <a:pt x="923" y="967"/>
                  </a:lnTo>
                  <a:lnTo>
                    <a:pt x="896" y="976"/>
                  </a:lnTo>
                  <a:lnTo>
                    <a:pt x="865" y="987"/>
                  </a:lnTo>
                  <a:lnTo>
                    <a:pt x="827" y="998"/>
                  </a:lnTo>
                  <a:lnTo>
                    <a:pt x="786" y="1009"/>
                  </a:lnTo>
                  <a:lnTo>
                    <a:pt x="740" y="1020"/>
                  </a:lnTo>
                  <a:lnTo>
                    <a:pt x="688" y="1030"/>
                  </a:lnTo>
                  <a:lnTo>
                    <a:pt x="632" y="1039"/>
                  </a:lnTo>
                  <a:lnTo>
                    <a:pt x="571" y="1047"/>
                  </a:lnTo>
                  <a:lnTo>
                    <a:pt x="506" y="1053"/>
                  </a:lnTo>
                  <a:lnTo>
                    <a:pt x="437" y="1056"/>
                  </a:lnTo>
                  <a:lnTo>
                    <a:pt x="437" y="929"/>
                  </a:lnTo>
                  <a:lnTo>
                    <a:pt x="434" y="866"/>
                  </a:lnTo>
                  <a:lnTo>
                    <a:pt x="424" y="805"/>
                  </a:lnTo>
                  <a:lnTo>
                    <a:pt x="409" y="746"/>
                  </a:lnTo>
                  <a:lnTo>
                    <a:pt x="388" y="689"/>
                  </a:lnTo>
                  <a:lnTo>
                    <a:pt x="361" y="636"/>
                  </a:lnTo>
                  <a:lnTo>
                    <a:pt x="330" y="585"/>
                  </a:lnTo>
                  <a:lnTo>
                    <a:pt x="294" y="538"/>
                  </a:lnTo>
                  <a:lnTo>
                    <a:pt x="254" y="495"/>
                  </a:lnTo>
                  <a:lnTo>
                    <a:pt x="210" y="455"/>
                  </a:lnTo>
                  <a:lnTo>
                    <a:pt x="162" y="420"/>
                  </a:lnTo>
                  <a:lnTo>
                    <a:pt x="111" y="389"/>
                  </a:lnTo>
                  <a:lnTo>
                    <a:pt x="56" y="365"/>
                  </a:lnTo>
                  <a:lnTo>
                    <a:pt x="0" y="344"/>
                  </a:lnTo>
                  <a:lnTo>
                    <a:pt x="33" y="310"/>
                  </a:lnTo>
                  <a:lnTo>
                    <a:pt x="62" y="273"/>
                  </a:lnTo>
                  <a:lnTo>
                    <a:pt x="87" y="233"/>
                  </a:lnTo>
                  <a:lnTo>
                    <a:pt x="109" y="189"/>
                  </a:lnTo>
                  <a:lnTo>
                    <a:pt x="127" y="145"/>
                  </a:lnTo>
                  <a:lnTo>
                    <a:pt x="140" y="99"/>
                  </a:lnTo>
                  <a:lnTo>
                    <a:pt x="148" y="50"/>
                  </a:lnTo>
                  <a:lnTo>
                    <a:pt x="1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62" name="Freeform 289">
              <a:extLst>
                <a:ext uri="{FF2B5EF4-FFF2-40B4-BE49-F238E27FC236}">
                  <a16:creationId xmlns:a16="http://schemas.microsoft.com/office/drawing/2014/main" id="{AB752583-5765-4A9E-8CF3-C01A9ACD850D}"/>
                </a:ext>
              </a:extLst>
            </p:cNvPr>
            <p:cNvSpPr>
              <a:spLocks/>
            </p:cNvSpPr>
            <p:nvPr/>
          </p:nvSpPr>
          <p:spPr bwMode="auto">
            <a:xfrm>
              <a:off x="2488861" y="5058184"/>
              <a:ext cx="115387" cy="121568"/>
            </a:xfrm>
            <a:custGeom>
              <a:avLst/>
              <a:gdLst>
                <a:gd name="T0" fmla="*/ 153 w 1007"/>
                <a:gd name="T1" fmla="*/ 0 h 1058"/>
                <a:gd name="T2" fmla="*/ 492 w 1007"/>
                <a:gd name="T3" fmla="*/ 0 h 1058"/>
                <a:gd name="T4" fmla="*/ 548 w 1007"/>
                <a:gd name="T5" fmla="*/ 4 h 1058"/>
                <a:gd name="T6" fmla="*/ 602 w 1007"/>
                <a:gd name="T7" fmla="*/ 13 h 1058"/>
                <a:gd name="T8" fmla="*/ 654 w 1007"/>
                <a:gd name="T9" fmla="*/ 27 h 1058"/>
                <a:gd name="T10" fmla="*/ 704 w 1007"/>
                <a:gd name="T11" fmla="*/ 47 h 1058"/>
                <a:gd name="T12" fmla="*/ 752 w 1007"/>
                <a:gd name="T13" fmla="*/ 71 h 1058"/>
                <a:gd name="T14" fmla="*/ 796 w 1007"/>
                <a:gd name="T15" fmla="*/ 99 h 1058"/>
                <a:gd name="T16" fmla="*/ 836 w 1007"/>
                <a:gd name="T17" fmla="*/ 133 h 1058"/>
                <a:gd name="T18" fmla="*/ 875 w 1007"/>
                <a:gd name="T19" fmla="*/ 171 h 1058"/>
                <a:gd name="T20" fmla="*/ 908 w 1007"/>
                <a:gd name="T21" fmla="*/ 211 h 1058"/>
                <a:gd name="T22" fmla="*/ 937 w 1007"/>
                <a:gd name="T23" fmla="*/ 255 h 1058"/>
                <a:gd name="T24" fmla="*/ 961 w 1007"/>
                <a:gd name="T25" fmla="*/ 303 h 1058"/>
                <a:gd name="T26" fmla="*/ 981 w 1007"/>
                <a:gd name="T27" fmla="*/ 352 h 1058"/>
                <a:gd name="T28" fmla="*/ 995 w 1007"/>
                <a:gd name="T29" fmla="*/ 405 h 1058"/>
                <a:gd name="T30" fmla="*/ 1004 w 1007"/>
                <a:gd name="T31" fmla="*/ 458 h 1058"/>
                <a:gd name="T32" fmla="*/ 1007 w 1007"/>
                <a:gd name="T33" fmla="*/ 515 h 1058"/>
                <a:gd name="T34" fmla="*/ 1007 w 1007"/>
                <a:gd name="T35" fmla="*/ 932 h 1058"/>
                <a:gd name="T36" fmla="*/ 1004 w 1007"/>
                <a:gd name="T37" fmla="*/ 932 h 1058"/>
                <a:gd name="T38" fmla="*/ 977 w 1007"/>
                <a:gd name="T39" fmla="*/ 945 h 1058"/>
                <a:gd name="T40" fmla="*/ 972 w 1007"/>
                <a:gd name="T41" fmla="*/ 947 h 1058"/>
                <a:gd name="T42" fmla="*/ 960 w 1007"/>
                <a:gd name="T43" fmla="*/ 952 h 1058"/>
                <a:gd name="T44" fmla="*/ 945 w 1007"/>
                <a:gd name="T45" fmla="*/ 959 h 1058"/>
                <a:gd name="T46" fmla="*/ 923 w 1007"/>
                <a:gd name="T47" fmla="*/ 968 h 1058"/>
                <a:gd name="T48" fmla="*/ 896 w 1007"/>
                <a:gd name="T49" fmla="*/ 978 h 1058"/>
                <a:gd name="T50" fmla="*/ 864 w 1007"/>
                <a:gd name="T51" fmla="*/ 988 h 1058"/>
                <a:gd name="T52" fmla="*/ 828 w 1007"/>
                <a:gd name="T53" fmla="*/ 1000 h 1058"/>
                <a:gd name="T54" fmla="*/ 786 w 1007"/>
                <a:gd name="T55" fmla="*/ 1010 h 1058"/>
                <a:gd name="T56" fmla="*/ 739 w 1007"/>
                <a:gd name="T57" fmla="*/ 1021 h 1058"/>
                <a:gd name="T58" fmla="*/ 689 w 1007"/>
                <a:gd name="T59" fmla="*/ 1032 h 1058"/>
                <a:gd name="T60" fmla="*/ 633 w 1007"/>
                <a:gd name="T61" fmla="*/ 1041 h 1058"/>
                <a:gd name="T62" fmla="*/ 572 w 1007"/>
                <a:gd name="T63" fmla="*/ 1048 h 1058"/>
                <a:gd name="T64" fmla="*/ 507 w 1007"/>
                <a:gd name="T65" fmla="*/ 1054 h 1058"/>
                <a:gd name="T66" fmla="*/ 437 w 1007"/>
                <a:gd name="T67" fmla="*/ 1058 h 1058"/>
                <a:gd name="T68" fmla="*/ 437 w 1007"/>
                <a:gd name="T69" fmla="*/ 929 h 1058"/>
                <a:gd name="T70" fmla="*/ 434 w 1007"/>
                <a:gd name="T71" fmla="*/ 867 h 1058"/>
                <a:gd name="T72" fmla="*/ 425 w 1007"/>
                <a:gd name="T73" fmla="*/ 806 h 1058"/>
                <a:gd name="T74" fmla="*/ 409 w 1007"/>
                <a:gd name="T75" fmla="*/ 747 h 1058"/>
                <a:gd name="T76" fmla="*/ 388 w 1007"/>
                <a:gd name="T77" fmla="*/ 690 h 1058"/>
                <a:gd name="T78" fmla="*/ 362 w 1007"/>
                <a:gd name="T79" fmla="*/ 637 h 1058"/>
                <a:gd name="T80" fmla="*/ 331 w 1007"/>
                <a:gd name="T81" fmla="*/ 586 h 1058"/>
                <a:gd name="T82" fmla="*/ 295 w 1007"/>
                <a:gd name="T83" fmla="*/ 539 h 1058"/>
                <a:gd name="T84" fmla="*/ 254 w 1007"/>
                <a:gd name="T85" fmla="*/ 495 h 1058"/>
                <a:gd name="T86" fmla="*/ 210 w 1007"/>
                <a:gd name="T87" fmla="*/ 456 h 1058"/>
                <a:gd name="T88" fmla="*/ 162 w 1007"/>
                <a:gd name="T89" fmla="*/ 421 h 1058"/>
                <a:gd name="T90" fmla="*/ 112 w 1007"/>
                <a:gd name="T91" fmla="*/ 390 h 1058"/>
                <a:gd name="T92" fmla="*/ 57 w 1007"/>
                <a:gd name="T93" fmla="*/ 365 h 1058"/>
                <a:gd name="T94" fmla="*/ 0 w 1007"/>
                <a:gd name="T95" fmla="*/ 345 h 1058"/>
                <a:gd name="T96" fmla="*/ 33 w 1007"/>
                <a:gd name="T97" fmla="*/ 311 h 1058"/>
                <a:gd name="T98" fmla="*/ 62 w 1007"/>
                <a:gd name="T99" fmla="*/ 274 h 1058"/>
                <a:gd name="T100" fmla="*/ 88 w 1007"/>
                <a:gd name="T101" fmla="*/ 234 h 1058"/>
                <a:gd name="T102" fmla="*/ 110 w 1007"/>
                <a:gd name="T103" fmla="*/ 191 h 1058"/>
                <a:gd name="T104" fmla="*/ 127 w 1007"/>
                <a:gd name="T105" fmla="*/ 146 h 1058"/>
                <a:gd name="T106" fmla="*/ 141 w 1007"/>
                <a:gd name="T107" fmla="*/ 99 h 1058"/>
                <a:gd name="T108" fmla="*/ 149 w 1007"/>
                <a:gd name="T109" fmla="*/ 51 h 1058"/>
                <a:gd name="T110" fmla="*/ 153 w 1007"/>
                <a:gd name="T111"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7" h="1058">
                  <a:moveTo>
                    <a:pt x="153" y="0"/>
                  </a:moveTo>
                  <a:lnTo>
                    <a:pt x="492" y="0"/>
                  </a:lnTo>
                  <a:lnTo>
                    <a:pt x="548" y="4"/>
                  </a:lnTo>
                  <a:lnTo>
                    <a:pt x="602" y="13"/>
                  </a:lnTo>
                  <a:lnTo>
                    <a:pt x="654" y="27"/>
                  </a:lnTo>
                  <a:lnTo>
                    <a:pt x="704" y="47"/>
                  </a:lnTo>
                  <a:lnTo>
                    <a:pt x="752" y="71"/>
                  </a:lnTo>
                  <a:lnTo>
                    <a:pt x="796" y="99"/>
                  </a:lnTo>
                  <a:lnTo>
                    <a:pt x="836" y="133"/>
                  </a:lnTo>
                  <a:lnTo>
                    <a:pt x="875" y="171"/>
                  </a:lnTo>
                  <a:lnTo>
                    <a:pt x="908" y="211"/>
                  </a:lnTo>
                  <a:lnTo>
                    <a:pt x="937" y="255"/>
                  </a:lnTo>
                  <a:lnTo>
                    <a:pt x="961" y="303"/>
                  </a:lnTo>
                  <a:lnTo>
                    <a:pt x="981" y="352"/>
                  </a:lnTo>
                  <a:lnTo>
                    <a:pt x="995" y="405"/>
                  </a:lnTo>
                  <a:lnTo>
                    <a:pt x="1004" y="458"/>
                  </a:lnTo>
                  <a:lnTo>
                    <a:pt x="1007" y="515"/>
                  </a:lnTo>
                  <a:lnTo>
                    <a:pt x="1007" y="932"/>
                  </a:lnTo>
                  <a:lnTo>
                    <a:pt x="1004" y="932"/>
                  </a:lnTo>
                  <a:lnTo>
                    <a:pt x="977" y="945"/>
                  </a:lnTo>
                  <a:lnTo>
                    <a:pt x="972" y="947"/>
                  </a:lnTo>
                  <a:lnTo>
                    <a:pt x="960" y="952"/>
                  </a:lnTo>
                  <a:lnTo>
                    <a:pt x="945" y="959"/>
                  </a:lnTo>
                  <a:lnTo>
                    <a:pt x="923" y="968"/>
                  </a:lnTo>
                  <a:lnTo>
                    <a:pt x="896" y="978"/>
                  </a:lnTo>
                  <a:lnTo>
                    <a:pt x="864" y="988"/>
                  </a:lnTo>
                  <a:lnTo>
                    <a:pt x="828" y="1000"/>
                  </a:lnTo>
                  <a:lnTo>
                    <a:pt x="786" y="1010"/>
                  </a:lnTo>
                  <a:lnTo>
                    <a:pt x="739" y="1021"/>
                  </a:lnTo>
                  <a:lnTo>
                    <a:pt x="689" y="1032"/>
                  </a:lnTo>
                  <a:lnTo>
                    <a:pt x="633" y="1041"/>
                  </a:lnTo>
                  <a:lnTo>
                    <a:pt x="572" y="1048"/>
                  </a:lnTo>
                  <a:lnTo>
                    <a:pt x="507" y="1054"/>
                  </a:lnTo>
                  <a:lnTo>
                    <a:pt x="437" y="1058"/>
                  </a:lnTo>
                  <a:lnTo>
                    <a:pt x="437" y="929"/>
                  </a:lnTo>
                  <a:lnTo>
                    <a:pt x="434" y="867"/>
                  </a:lnTo>
                  <a:lnTo>
                    <a:pt x="425" y="806"/>
                  </a:lnTo>
                  <a:lnTo>
                    <a:pt x="409" y="747"/>
                  </a:lnTo>
                  <a:lnTo>
                    <a:pt x="388" y="690"/>
                  </a:lnTo>
                  <a:lnTo>
                    <a:pt x="362" y="637"/>
                  </a:lnTo>
                  <a:lnTo>
                    <a:pt x="331" y="586"/>
                  </a:lnTo>
                  <a:lnTo>
                    <a:pt x="295" y="539"/>
                  </a:lnTo>
                  <a:lnTo>
                    <a:pt x="254" y="495"/>
                  </a:lnTo>
                  <a:lnTo>
                    <a:pt x="210" y="456"/>
                  </a:lnTo>
                  <a:lnTo>
                    <a:pt x="162" y="421"/>
                  </a:lnTo>
                  <a:lnTo>
                    <a:pt x="112" y="390"/>
                  </a:lnTo>
                  <a:lnTo>
                    <a:pt x="57" y="365"/>
                  </a:lnTo>
                  <a:lnTo>
                    <a:pt x="0" y="345"/>
                  </a:lnTo>
                  <a:lnTo>
                    <a:pt x="33" y="311"/>
                  </a:lnTo>
                  <a:lnTo>
                    <a:pt x="62" y="274"/>
                  </a:lnTo>
                  <a:lnTo>
                    <a:pt x="88" y="234"/>
                  </a:lnTo>
                  <a:lnTo>
                    <a:pt x="110" y="191"/>
                  </a:lnTo>
                  <a:lnTo>
                    <a:pt x="127" y="146"/>
                  </a:lnTo>
                  <a:lnTo>
                    <a:pt x="141" y="99"/>
                  </a:lnTo>
                  <a:lnTo>
                    <a:pt x="149" y="51"/>
                  </a:lnTo>
                  <a:lnTo>
                    <a:pt x="1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63" name="Freeform 290">
              <a:extLst>
                <a:ext uri="{FF2B5EF4-FFF2-40B4-BE49-F238E27FC236}">
                  <a16:creationId xmlns:a16="http://schemas.microsoft.com/office/drawing/2014/main" id="{B40B68E5-8F95-4CDB-BB59-0801895B0FB5}"/>
                </a:ext>
              </a:extLst>
            </p:cNvPr>
            <p:cNvSpPr>
              <a:spLocks/>
            </p:cNvSpPr>
            <p:nvPr/>
          </p:nvSpPr>
          <p:spPr bwMode="auto">
            <a:xfrm>
              <a:off x="2327113" y="5057154"/>
              <a:ext cx="91692" cy="91691"/>
            </a:xfrm>
            <a:custGeom>
              <a:avLst/>
              <a:gdLst>
                <a:gd name="T0" fmla="*/ 403 w 805"/>
                <a:gd name="T1" fmla="*/ 0 h 802"/>
                <a:gd name="T2" fmla="*/ 454 w 805"/>
                <a:gd name="T3" fmla="*/ 3 h 802"/>
                <a:gd name="T4" fmla="*/ 503 w 805"/>
                <a:gd name="T5" fmla="*/ 13 h 802"/>
                <a:gd name="T6" fmla="*/ 548 w 805"/>
                <a:gd name="T7" fmla="*/ 27 h 802"/>
                <a:gd name="T8" fmla="*/ 592 w 805"/>
                <a:gd name="T9" fmla="*/ 47 h 802"/>
                <a:gd name="T10" fmla="*/ 633 w 805"/>
                <a:gd name="T11" fmla="*/ 71 h 802"/>
                <a:gd name="T12" fmla="*/ 670 w 805"/>
                <a:gd name="T13" fmla="*/ 101 h 802"/>
                <a:gd name="T14" fmla="*/ 704 w 805"/>
                <a:gd name="T15" fmla="*/ 134 h 802"/>
                <a:gd name="T16" fmla="*/ 733 w 805"/>
                <a:gd name="T17" fmla="*/ 172 h 802"/>
                <a:gd name="T18" fmla="*/ 758 w 805"/>
                <a:gd name="T19" fmla="*/ 213 h 802"/>
                <a:gd name="T20" fmla="*/ 779 w 805"/>
                <a:gd name="T21" fmla="*/ 256 h 802"/>
                <a:gd name="T22" fmla="*/ 793 w 805"/>
                <a:gd name="T23" fmla="*/ 302 h 802"/>
                <a:gd name="T24" fmla="*/ 802 w 805"/>
                <a:gd name="T25" fmla="*/ 351 h 802"/>
                <a:gd name="T26" fmla="*/ 805 w 805"/>
                <a:gd name="T27" fmla="*/ 401 h 802"/>
                <a:gd name="T28" fmla="*/ 802 w 805"/>
                <a:gd name="T29" fmla="*/ 452 h 802"/>
                <a:gd name="T30" fmla="*/ 793 w 805"/>
                <a:gd name="T31" fmla="*/ 500 h 802"/>
                <a:gd name="T32" fmla="*/ 779 w 805"/>
                <a:gd name="T33" fmla="*/ 547 h 802"/>
                <a:gd name="T34" fmla="*/ 758 w 805"/>
                <a:gd name="T35" fmla="*/ 590 h 802"/>
                <a:gd name="T36" fmla="*/ 733 w 805"/>
                <a:gd name="T37" fmla="*/ 630 h 802"/>
                <a:gd name="T38" fmla="*/ 704 w 805"/>
                <a:gd name="T39" fmla="*/ 668 h 802"/>
                <a:gd name="T40" fmla="*/ 670 w 805"/>
                <a:gd name="T41" fmla="*/ 701 h 802"/>
                <a:gd name="T42" fmla="*/ 633 w 805"/>
                <a:gd name="T43" fmla="*/ 730 h 802"/>
                <a:gd name="T44" fmla="*/ 592 w 805"/>
                <a:gd name="T45" fmla="*/ 756 h 802"/>
                <a:gd name="T46" fmla="*/ 548 w 805"/>
                <a:gd name="T47" fmla="*/ 775 h 802"/>
                <a:gd name="T48" fmla="*/ 503 w 805"/>
                <a:gd name="T49" fmla="*/ 790 h 802"/>
                <a:gd name="T50" fmla="*/ 454 w 805"/>
                <a:gd name="T51" fmla="*/ 799 h 802"/>
                <a:gd name="T52" fmla="*/ 403 w 805"/>
                <a:gd name="T53" fmla="*/ 802 h 802"/>
                <a:gd name="T54" fmla="*/ 353 w 805"/>
                <a:gd name="T55" fmla="*/ 799 h 802"/>
                <a:gd name="T56" fmla="*/ 304 w 805"/>
                <a:gd name="T57" fmla="*/ 790 h 802"/>
                <a:gd name="T58" fmla="*/ 258 w 805"/>
                <a:gd name="T59" fmla="*/ 775 h 802"/>
                <a:gd name="T60" fmla="*/ 214 w 805"/>
                <a:gd name="T61" fmla="*/ 756 h 802"/>
                <a:gd name="T62" fmla="*/ 173 w 805"/>
                <a:gd name="T63" fmla="*/ 730 h 802"/>
                <a:gd name="T64" fmla="*/ 136 w 805"/>
                <a:gd name="T65" fmla="*/ 701 h 802"/>
                <a:gd name="T66" fmla="*/ 103 w 805"/>
                <a:gd name="T67" fmla="*/ 668 h 802"/>
                <a:gd name="T68" fmla="*/ 73 w 805"/>
                <a:gd name="T69" fmla="*/ 630 h 802"/>
                <a:gd name="T70" fmla="*/ 48 w 805"/>
                <a:gd name="T71" fmla="*/ 590 h 802"/>
                <a:gd name="T72" fmla="*/ 27 w 805"/>
                <a:gd name="T73" fmla="*/ 547 h 802"/>
                <a:gd name="T74" fmla="*/ 13 w 805"/>
                <a:gd name="T75" fmla="*/ 500 h 802"/>
                <a:gd name="T76" fmla="*/ 3 w 805"/>
                <a:gd name="T77" fmla="*/ 452 h 802"/>
                <a:gd name="T78" fmla="*/ 0 w 805"/>
                <a:gd name="T79" fmla="*/ 401 h 802"/>
                <a:gd name="T80" fmla="*/ 3 w 805"/>
                <a:gd name="T81" fmla="*/ 351 h 802"/>
                <a:gd name="T82" fmla="*/ 13 w 805"/>
                <a:gd name="T83" fmla="*/ 302 h 802"/>
                <a:gd name="T84" fmla="*/ 27 w 805"/>
                <a:gd name="T85" fmla="*/ 256 h 802"/>
                <a:gd name="T86" fmla="*/ 48 w 805"/>
                <a:gd name="T87" fmla="*/ 213 h 802"/>
                <a:gd name="T88" fmla="*/ 73 w 805"/>
                <a:gd name="T89" fmla="*/ 172 h 802"/>
                <a:gd name="T90" fmla="*/ 103 w 805"/>
                <a:gd name="T91" fmla="*/ 134 h 802"/>
                <a:gd name="T92" fmla="*/ 136 w 805"/>
                <a:gd name="T93" fmla="*/ 101 h 802"/>
                <a:gd name="T94" fmla="*/ 173 w 805"/>
                <a:gd name="T95" fmla="*/ 71 h 802"/>
                <a:gd name="T96" fmla="*/ 214 w 805"/>
                <a:gd name="T97" fmla="*/ 47 h 802"/>
                <a:gd name="T98" fmla="*/ 258 w 805"/>
                <a:gd name="T99" fmla="*/ 27 h 802"/>
                <a:gd name="T100" fmla="*/ 304 w 805"/>
                <a:gd name="T101" fmla="*/ 13 h 802"/>
                <a:gd name="T102" fmla="*/ 353 w 805"/>
                <a:gd name="T103" fmla="*/ 3 h 802"/>
                <a:gd name="T104" fmla="*/ 403 w 805"/>
                <a:gd name="T105"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5" h="802">
                  <a:moveTo>
                    <a:pt x="403" y="0"/>
                  </a:moveTo>
                  <a:lnTo>
                    <a:pt x="454" y="3"/>
                  </a:lnTo>
                  <a:lnTo>
                    <a:pt x="503" y="13"/>
                  </a:lnTo>
                  <a:lnTo>
                    <a:pt x="548" y="27"/>
                  </a:lnTo>
                  <a:lnTo>
                    <a:pt x="592" y="47"/>
                  </a:lnTo>
                  <a:lnTo>
                    <a:pt x="633" y="71"/>
                  </a:lnTo>
                  <a:lnTo>
                    <a:pt x="670" y="101"/>
                  </a:lnTo>
                  <a:lnTo>
                    <a:pt x="704" y="134"/>
                  </a:lnTo>
                  <a:lnTo>
                    <a:pt x="733" y="172"/>
                  </a:lnTo>
                  <a:lnTo>
                    <a:pt x="758" y="213"/>
                  </a:lnTo>
                  <a:lnTo>
                    <a:pt x="779" y="256"/>
                  </a:lnTo>
                  <a:lnTo>
                    <a:pt x="793" y="302"/>
                  </a:lnTo>
                  <a:lnTo>
                    <a:pt x="802" y="351"/>
                  </a:lnTo>
                  <a:lnTo>
                    <a:pt x="805" y="401"/>
                  </a:lnTo>
                  <a:lnTo>
                    <a:pt x="802" y="452"/>
                  </a:lnTo>
                  <a:lnTo>
                    <a:pt x="793" y="500"/>
                  </a:lnTo>
                  <a:lnTo>
                    <a:pt x="779" y="547"/>
                  </a:lnTo>
                  <a:lnTo>
                    <a:pt x="758" y="590"/>
                  </a:lnTo>
                  <a:lnTo>
                    <a:pt x="733" y="630"/>
                  </a:lnTo>
                  <a:lnTo>
                    <a:pt x="704" y="668"/>
                  </a:lnTo>
                  <a:lnTo>
                    <a:pt x="670" y="701"/>
                  </a:lnTo>
                  <a:lnTo>
                    <a:pt x="633" y="730"/>
                  </a:lnTo>
                  <a:lnTo>
                    <a:pt x="592" y="756"/>
                  </a:lnTo>
                  <a:lnTo>
                    <a:pt x="548" y="775"/>
                  </a:lnTo>
                  <a:lnTo>
                    <a:pt x="503" y="790"/>
                  </a:lnTo>
                  <a:lnTo>
                    <a:pt x="454" y="799"/>
                  </a:lnTo>
                  <a:lnTo>
                    <a:pt x="403" y="802"/>
                  </a:lnTo>
                  <a:lnTo>
                    <a:pt x="353" y="799"/>
                  </a:lnTo>
                  <a:lnTo>
                    <a:pt x="304" y="790"/>
                  </a:lnTo>
                  <a:lnTo>
                    <a:pt x="258" y="775"/>
                  </a:lnTo>
                  <a:lnTo>
                    <a:pt x="214" y="756"/>
                  </a:lnTo>
                  <a:lnTo>
                    <a:pt x="173" y="730"/>
                  </a:lnTo>
                  <a:lnTo>
                    <a:pt x="136" y="701"/>
                  </a:lnTo>
                  <a:lnTo>
                    <a:pt x="103" y="668"/>
                  </a:lnTo>
                  <a:lnTo>
                    <a:pt x="73" y="630"/>
                  </a:lnTo>
                  <a:lnTo>
                    <a:pt x="48" y="590"/>
                  </a:lnTo>
                  <a:lnTo>
                    <a:pt x="27" y="547"/>
                  </a:lnTo>
                  <a:lnTo>
                    <a:pt x="13" y="500"/>
                  </a:lnTo>
                  <a:lnTo>
                    <a:pt x="3" y="452"/>
                  </a:lnTo>
                  <a:lnTo>
                    <a:pt x="0" y="401"/>
                  </a:lnTo>
                  <a:lnTo>
                    <a:pt x="3" y="351"/>
                  </a:lnTo>
                  <a:lnTo>
                    <a:pt x="13" y="302"/>
                  </a:lnTo>
                  <a:lnTo>
                    <a:pt x="27" y="256"/>
                  </a:lnTo>
                  <a:lnTo>
                    <a:pt x="48" y="213"/>
                  </a:lnTo>
                  <a:lnTo>
                    <a:pt x="73" y="172"/>
                  </a:lnTo>
                  <a:lnTo>
                    <a:pt x="103" y="134"/>
                  </a:lnTo>
                  <a:lnTo>
                    <a:pt x="136" y="101"/>
                  </a:lnTo>
                  <a:lnTo>
                    <a:pt x="173" y="71"/>
                  </a:lnTo>
                  <a:lnTo>
                    <a:pt x="214" y="47"/>
                  </a:lnTo>
                  <a:lnTo>
                    <a:pt x="258" y="27"/>
                  </a:lnTo>
                  <a:lnTo>
                    <a:pt x="304" y="13"/>
                  </a:lnTo>
                  <a:lnTo>
                    <a:pt x="353" y="3"/>
                  </a:lnTo>
                  <a:lnTo>
                    <a:pt x="4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64" name="Freeform 291">
              <a:extLst>
                <a:ext uri="{FF2B5EF4-FFF2-40B4-BE49-F238E27FC236}">
                  <a16:creationId xmlns:a16="http://schemas.microsoft.com/office/drawing/2014/main" id="{D1F03FD4-8666-473F-AE1A-5BB9AF068605}"/>
                </a:ext>
              </a:extLst>
            </p:cNvPr>
            <p:cNvSpPr>
              <a:spLocks/>
            </p:cNvSpPr>
            <p:nvPr/>
          </p:nvSpPr>
          <p:spPr bwMode="auto">
            <a:xfrm>
              <a:off x="2403351" y="5009763"/>
              <a:ext cx="91692" cy="91691"/>
            </a:xfrm>
            <a:custGeom>
              <a:avLst/>
              <a:gdLst>
                <a:gd name="T0" fmla="*/ 402 w 804"/>
                <a:gd name="T1" fmla="*/ 0 h 802"/>
                <a:gd name="T2" fmla="*/ 452 w 804"/>
                <a:gd name="T3" fmla="*/ 3 h 802"/>
                <a:gd name="T4" fmla="*/ 501 w 804"/>
                <a:gd name="T5" fmla="*/ 12 h 802"/>
                <a:gd name="T6" fmla="*/ 547 w 804"/>
                <a:gd name="T7" fmla="*/ 26 h 802"/>
                <a:gd name="T8" fmla="*/ 591 w 804"/>
                <a:gd name="T9" fmla="*/ 46 h 802"/>
                <a:gd name="T10" fmla="*/ 631 w 804"/>
                <a:gd name="T11" fmla="*/ 72 h 802"/>
                <a:gd name="T12" fmla="*/ 669 w 804"/>
                <a:gd name="T13" fmla="*/ 101 h 802"/>
                <a:gd name="T14" fmla="*/ 703 w 804"/>
                <a:gd name="T15" fmla="*/ 134 h 802"/>
                <a:gd name="T16" fmla="*/ 732 w 804"/>
                <a:gd name="T17" fmla="*/ 172 h 802"/>
                <a:gd name="T18" fmla="*/ 757 w 804"/>
                <a:gd name="T19" fmla="*/ 212 h 802"/>
                <a:gd name="T20" fmla="*/ 777 w 804"/>
                <a:gd name="T21" fmla="*/ 255 h 802"/>
                <a:gd name="T22" fmla="*/ 792 w 804"/>
                <a:gd name="T23" fmla="*/ 302 h 802"/>
                <a:gd name="T24" fmla="*/ 801 w 804"/>
                <a:gd name="T25" fmla="*/ 350 h 802"/>
                <a:gd name="T26" fmla="*/ 804 w 804"/>
                <a:gd name="T27" fmla="*/ 401 h 802"/>
                <a:gd name="T28" fmla="*/ 801 w 804"/>
                <a:gd name="T29" fmla="*/ 451 h 802"/>
                <a:gd name="T30" fmla="*/ 792 w 804"/>
                <a:gd name="T31" fmla="*/ 500 h 802"/>
                <a:gd name="T32" fmla="*/ 777 w 804"/>
                <a:gd name="T33" fmla="*/ 546 h 802"/>
                <a:gd name="T34" fmla="*/ 757 w 804"/>
                <a:gd name="T35" fmla="*/ 589 h 802"/>
                <a:gd name="T36" fmla="*/ 732 w 804"/>
                <a:gd name="T37" fmla="*/ 630 h 802"/>
                <a:gd name="T38" fmla="*/ 703 w 804"/>
                <a:gd name="T39" fmla="*/ 668 h 802"/>
                <a:gd name="T40" fmla="*/ 669 w 804"/>
                <a:gd name="T41" fmla="*/ 701 h 802"/>
                <a:gd name="T42" fmla="*/ 631 w 804"/>
                <a:gd name="T43" fmla="*/ 731 h 802"/>
                <a:gd name="T44" fmla="*/ 591 w 804"/>
                <a:gd name="T45" fmla="*/ 755 h 802"/>
                <a:gd name="T46" fmla="*/ 547 w 804"/>
                <a:gd name="T47" fmla="*/ 775 h 802"/>
                <a:gd name="T48" fmla="*/ 501 w 804"/>
                <a:gd name="T49" fmla="*/ 790 h 802"/>
                <a:gd name="T50" fmla="*/ 452 w 804"/>
                <a:gd name="T51" fmla="*/ 799 h 802"/>
                <a:gd name="T52" fmla="*/ 402 w 804"/>
                <a:gd name="T53" fmla="*/ 802 h 802"/>
                <a:gd name="T54" fmla="*/ 356 w 804"/>
                <a:gd name="T55" fmla="*/ 800 h 802"/>
                <a:gd name="T56" fmla="*/ 313 w 804"/>
                <a:gd name="T57" fmla="*/ 793 h 802"/>
                <a:gd name="T58" fmla="*/ 272 w 804"/>
                <a:gd name="T59" fmla="*/ 780 h 802"/>
                <a:gd name="T60" fmla="*/ 231 w 804"/>
                <a:gd name="T61" fmla="*/ 765 h 802"/>
                <a:gd name="T62" fmla="*/ 223 w 804"/>
                <a:gd name="T63" fmla="*/ 713 h 802"/>
                <a:gd name="T64" fmla="*/ 211 w 804"/>
                <a:gd name="T65" fmla="*/ 664 h 802"/>
                <a:gd name="T66" fmla="*/ 192 w 804"/>
                <a:gd name="T67" fmla="*/ 617 h 802"/>
                <a:gd name="T68" fmla="*/ 170 w 804"/>
                <a:gd name="T69" fmla="*/ 572 h 802"/>
                <a:gd name="T70" fmla="*/ 144 w 804"/>
                <a:gd name="T71" fmla="*/ 531 h 802"/>
                <a:gd name="T72" fmla="*/ 113 w 804"/>
                <a:gd name="T73" fmla="*/ 491 h 802"/>
                <a:gd name="T74" fmla="*/ 78 w 804"/>
                <a:gd name="T75" fmla="*/ 455 h 802"/>
                <a:gd name="T76" fmla="*/ 40 w 804"/>
                <a:gd name="T77" fmla="*/ 423 h 802"/>
                <a:gd name="T78" fmla="*/ 0 w 804"/>
                <a:gd name="T79" fmla="*/ 395 h 802"/>
                <a:gd name="T80" fmla="*/ 3 w 804"/>
                <a:gd name="T81" fmla="*/ 345 h 802"/>
                <a:gd name="T82" fmla="*/ 13 w 804"/>
                <a:gd name="T83" fmla="*/ 298 h 802"/>
                <a:gd name="T84" fmla="*/ 28 w 804"/>
                <a:gd name="T85" fmla="*/ 251 h 802"/>
                <a:gd name="T86" fmla="*/ 48 w 804"/>
                <a:gd name="T87" fmla="*/ 209 h 802"/>
                <a:gd name="T88" fmla="*/ 73 w 804"/>
                <a:gd name="T89" fmla="*/ 169 h 802"/>
                <a:gd name="T90" fmla="*/ 103 w 804"/>
                <a:gd name="T91" fmla="*/ 132 h 802"/>
                <a:gd name="T92" fmla="*/ 136 w 804"/>
                <a:gd name="T93" fmla="*/ 99 h 802"/>
                <a:gd name="T94" fmla="*/ 174 w 804"/>
                <a:gd name="T95" fmla="*/ 70 h 802"/>
                <a:gd name="T96" fmla="*/ 214 w 804"/>
                <a:gd name="T97" fmla="*/ 46 h 802"/>
                <a:gd name="T98" fmla="*/ 257 w 804"/>
                <a:gd name="T99" fmla="*/ 26 h 802"/>
                <a:gd name="T100" fmla="*/ 304 w 804"/>
                <a:gd name="T101" fmla="*/ 11 h 802"/>
                <a:gd name="T102" fmla="*/ 351 w 804"/>
                <a:gd name="T103" fmla="*/ 3 h 802"/>
                <a:gd name="T104" fmla="*/ 402 w 804"/>
                <a:gd name="T105"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4" h="802">
                  <a:moveTo>
                    <a:pt x="402" y="0"/>
                  </a:moveTo>
                  <a:lnTo>
                    <a:pt x="452" y="3"/>
                  </a:lnTo>
                  <a:lnTo>
                    <a:pt x="501" y="12"/>
                  </a:lnTo>
                  <a:lnTo>
                    <a:pt x="547" y="26"/>
                  </a:lnTo>
                  <a:lnTo>
                    <a:pt x="591" y="46"/>
                  </a:lnTo>
                  <a:lnTo>
                    <a:pt x="631" y="72"/>
                  </a:lnTo>
                  <a:lnTo>
                    <a:pt x="669" y="101"/>
                  </a:lnTo>
                  <a:lnTo>
                    <a:pt x="703" y="134"/>
                  </a:lnTo>
                  <a:lnTo>
                    <a:pt x="732" y="172"/>
                  </a:lnTo>
                  <a:lnTo>
                    <a:pt x="757" y="212"/>
                  </a:lnTo>
                  <a:lnTo>
                    <a:pt x="777" y="255"/>
                  </a:lnTo>
                  <a:lnTo>
                    <a:pt x="792" y="302"/>
                  </a:lnTo>
                  <a:lnTo>
                    <a:pt x="801" y="350"/>
                  </a:lnTo>
                  <a:lnTo>
                    <a:pt x="804" y="401"/>
                  </a:lnTo>
                  <a:lnTo>
                    <a:pt x="801" y="451"/>
                  </a:lnTo>
                  <a:lnTo>
                    <a:pt x="792" y="500"/>
                  </a:lnTo>
                  <a:lnTo>
                    <a:pt x="777" y="546"/>
                  </a:lnTo>
                  <a:lnTo>
                    <a:pt x="757" y="589"/>
                  </a:lnTo>
                  <a:lnTo>
                    <a:pt x="732" y="630"/>
                  </a:lnTo>
                  <a:lnTo>
                    <a:pt x="703" y="668"/>
                  </a:lnTo>
                  <a:lnTo>
                    <a:pt x="669" y="701"/>
                  </a:lnTo>
                  <a:lnTo>
                    <a:pt x="631" y="731"/>
                  </a:lnTo>
                  <a:lnTo>
                    <a:pt x="591" y="755"/>
                  </a:lnTo>
                  <a:lnTo>
                    <a:pt x="547" y="775"/>
                  </a:lnTo>
                  <a:lnTo>
                    <a:pt x="501" y="790"/>
                  </a:lnTo>
                  <a:lnTo>
                    <a:pt x="452" y="799"/>
                  </a:lnTo>
                  <a:lnTo>
                    <a:pt x="402" y="802"/>
                  </a:lnTo>
                  <a:lnTo>
                    <a:pt x="356" y="800"/>
                  </a:lnTo>
                  <a:lnTo>
                    <a:pt x="313" y="793"/>
                  </a:lnTo>
                  <a:lnTo>
                    <a:pt x="272" y="780"/>
                  </a:lnTo>
                  <a:lnTo>
                    <a:pt x="231" y="765"/>
                  </a:lnTo>
                  <a:lnTo>
                    <a:pt x="223" y="713"/>
                  </a:lnTo>
                  <a:lnTo>
                    <a:pt x="211" y="664"/>
                  </a:lnTo>
                  <a:lnTo>
                    <a:pt x="192" y="617"/>
                  </a:lnTo>
                  <a:lnTo>
                    <a:pt x="170" y="572"/>
                  </a:lnTo>
                  <a:lnTo>
                    <a:pt x="144" y="531"/>
                  </a:lnTo>
                  <a:lnTo>
                    <a:pt x="113" y="491"/>
                  </a:lnTo>
                  <a:lnTo>
                    <a:pt x="78" y="455"/>
                  </a:lnTo>
                  <a:lnTo>
                    <a:pt x="40" y="423"/>
                  </a:lnTo>
                  <a:lnTo>
                    <a:pt x="0" y="395"/>
                  </a:lnTo>
                  <a:lnTo>
                    <a:pt x="3" y="345"/>
                  </a:lnTo>
                  <a:lnTo>
                    <a:pt x="13" y="298"/>
                  </a:lnTo>
                  <a:lnTo>
                    <a:pt x="28" y="251"/>
                  </a:lnTo>
                  <a:lnTo>
                    <a:pt x="48" y="209"/>
                  </a:lnTo>
                  <a:lnTo>
                    <a:pt x="73" y="169"/>
                  </a:lnTo>
                  <a:lnTo>
                    <a:pt x="103" y="132"/>
                  </a:lnTo>
                  <a:lnTo>
                    <a:pt x="136" y="99"/>
                  </a:lnTo>
                  <a:lnTo>
                    <a:pt x="174" y="70"/>
                  </a:lnTo>
                  <a:lnTo>
                    <a:pt x="214" y="46"/>
                  </a:lnTo>
                  <a:lnTo>
                    <a:pt x="257" y="26"/>
                  </a:lnTo>
                  <a:lnTo>
                    <a:pt x="304" y="11"/>
                  </a:lnTo>
                  <a:lnTo>
                    <a:pt x="351"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65" name="Freeform 292">
              <a:extLst>
                <a:ext uri="{FF2B5EF4-FFF2-40B4-BE49-F238E27FC236}">
                  <a16:creationId xmlns:a16="http://schemas.microsoft.com/office/drawing/2014/main" id="{891D43A3-7ED5-447C-9BB0-83CB7BE84B85}"/>
                </a:ext>
              </a:extLst>
            </p:cNvPr>
            <p:cNvSpPr>
              <a:spLocks/>
            </p:cNvSpPr>
            <p:nvPr/>
          </p:nvSpPr>
          <p:spPr bwMode="auto">
            <a:xfrm>
              <a:off x="2245724" y="5009763"/>
              <a:ext cx="92722" cy="91691"/>
            </a:xfrm>
            <a:custGeom>
              <a:avLst/>
              <a:gdLst>
                <a:gd name="T0" fmla="*/ 403 w 805"/>
                <a:gd name="T1" fmla="*/ 0 h 802"/>
                <a:gd name="T2" fmla="*/ 453 w 805"/>
                <a:gd name="T3" fmla="*/ 3 h 802"/>
                <a:gd name="T4" fmla="*/ 502 w 805"/>
                <a:gd name="T5" fmla="*/ 12 h 802"/>
                <a:gd name="T6" fmla="*/ 548 w 805"/>
                <a:gd name="T7" fmla="*/ 26 h 802"/>
                <a:gd name="T8" fmla="*/ 592 w 805"/>
                <a:gd name="T9" fmla="*/ 46 h 802"/>
                <a:gd name="T10" fmla="*/ 633 w 805"/>
                <a:gd name="T11" fmla="*/ 72 h 802"/>
                <a:gd name="T12" fmla="*/ 670 w 805"/>
                <a:gd name="T13" fmla="*/ 101 h 802"/>
                <a:gd name="T14" fmla="*/ 704 w 805"/>
                <a:gd name="T15" fmla="*/ 134 h 802"/>
                <a:gd name="T16" fmla="*/ 733 w 805"/>
                <a:gd name="T17" fmla="*/ 172 h 802"/>
                <a:gd name="T18" fmla="*/ 758 w 805"/>
                <a:gd name="T19" fmla="*/ 212 h 802"/>
                <a:gd name="T20" fmla="*/ 779 w 805"/>
                <a:gd name="T21" fmla="*/ 255 h 802"/>
                <a:gd name="T22" fmla="*/ 793 w 805"/>
                <a:gd name="T23" fmla="*/ 302 h 802"/>
                <a:gd name="T24" fmla="*/ 802 w 805"/>
                <a:gd name="T25" fmla="*/ 350 h 802"/>
                <a:gd name="T26" fmla="*/ 805 w 805"/>
                <a:gd name="T27" fmla="*/ 401 h 802"/>
                <a:gd name="T28" fmla="*/ 804 w 805"/>
                <a:gd name="T29" fmla="*/ 423 h 802"/>
                <a:gd name="T30" fmla="*/ 764 w 805"/>
                <a:gd name="T31" fmla="*/ 458 h 802"/>
                <a:gd name="T32" fmla="*/ 728 w 805"/>
                <a:gd name="T33" fmla="*/ 497 h 802"/>
                <a:gd name="T34" fmla="*/ 696 w 805"/>
                <a:gd name="T35" fmla="*/ 540 h 802"/>
                <a:gd name="T36" fmla="*/ 668 w 805"/>
                <a:gd name="T37" fmla="*/ 585 h 802"/>
                <a:gd name="T38" fmla="*/ 645 w 805"/>
                <a:gd name="T39" fmla="*/ 635 h 802"/>
                <a:gd name="T40" fmla="*/ 629 w 805"/>
                <a:gd name="T41" fmla="*/ 686 h 802"/>
                <a:gd name="T42" fmla="*/ 617 w 805"/>
                <a:gd name="T43" fmla="*/ 740 h 802"/>
                <a:gd name="T44" fmla="*/ 578 w 805"/>
                <a:gd name="T45" fmla="*/ 762 h 802"/>
                <a:gd name="T46" fmla="*/ 538 w 805"/>
                <a:gd name="T47" fmla="*/ 779 h 802"/>
                <a:gd name="T48" fmla="*/ 494 w 805"/>
                <a:gd name="T49" fmla="*/ 792 h 802"/>
                <a:gd name="T50" fmla="*/ 450 w 805"/>
                <a:gd name="T51" fmla="*/ 800 h 802"/>
                <a:gd name="T52" fmla="*/ 403 w 805"/>
                <a:gd name="T53" fmla="*/ 802 h 802"/>
                <a:gd name="T54" fmla="*/ 353 w 805"/>
                <a:gd name="T55" fmla="*/ 799 h 802"/>
                <a:gd name="T56" fmla="*/ 304 w 805"/>
                <a:gd name="T57" fmla="*/ 790 h 802"/>
                <a:gd name="T58" fmla="*/ 258 w 805"/>
                <a:gd name="T59" fmla="*/ 775 h 802"/>
                <a:gd name="T60" fmla="*/ 214 w 805"/>
                <a:gd name="T61" fmla="*/ 755 h 802"/>
                <a:gd name="T62" fmla="*/ 173 w 805"/>
                <a:gd name="T63" fmla="*/ 731 h 802"/>
                <a:gd name="T64" fmla="*/ 136 w 805"/>
                <a:gd name="T65" fmla="*/ 701 h 802"/>
                <a:gd name="T66" fmla="*/ 103 w 805"/>
                <a:gd name="T67" fmla="*/ 668 h 802"/>
                <a:gd name="T68" fmla="*/ 73 w 805"/>
                <a:gd name="T69" fmla="*/ 631 h 802"/>
                <a:gd name="T70" fmla="*/ 48 w 805"/>
                <a:gd name="T71" fmla="*/ 589 h 802"/>
                <a:gd name="T72" fmla="*/ 28 w 805"/>
                <a:gd name="T73" fmla="*/ 546 h 802"/>
                <a:gd name="T74" fmla="*/ 13 w 805"/>
                <a:gd name="T75" fmla="*/ 500 h 802"/>
                <a:gd name="T76" fmla="*/ 3 w 805"/>
                <a:gd name="T77" fmla="*/ 451 h 802"/>
                <a:gd name="T78" fmla="*/ 0 w 805"/>
                <a:gd name="T79" fmla="*/ 401 h 802"/>
                <a:gd name="T80" fmla="*/ 3 w 805"/>
                <a:gd name="T81" fmla="*/ 350 h 802"/>
                <a:gd name="T82" fmla="*/ 13 w 805"/>
                <a:gd name="T83" fmla="*/ 302 h 802"/>
                <a:gd name="T84" fmla="*/ 28 w 805"/>
                <a:gd name="T85" fmla="*/ 255 h 802"/>
                <a:gd name="T86" fmla="*/ 48 w 805"/>
                <a:gd name="T87" fmla="*/ 212 h 802"/>
                <a:gd name="T88" fmla="*/ 73 w 805"/>
                <a:gd name="T89" fmla="*/ 172 h 802"/>
                <a:gd name="T90" fmla="*/ 103 w 805"/>
                <a:gd name="T91" fmla="*/ 134 h 802"/>
                <a:gd name="T92" fmla="*/ 136 w 805"/>
                <a:gd name="T93" fmla="*/ 101 h 802"/>
                <a:gd name="T94" fmla="*/ 173 w 805"/>
                <a:gd name="T95" fmla="*/ 72 h 802"/>
                <a:gd name="T96" fmla="*/ 214 w 805"/>
                <a:gd name="T97" fmla="*/ 46 h 802"/>
                <a:gd name="T98" fmla="*/ 258 w 805"/>
                <a:gd name="T99" fmla="*/ 26 h 802"/>
                <a:gd name="T100" fmla="*/ 304 w 805"/>
                <a:gd name="T101" fmla="*/ 12 h 802"/>
                <a:gd name="T102" fmla="*/ 353 w 805"/>
                <a:gd name="T103" fmla="*/ 3 h 802"/>
                <a:gd name="T104" fmla="*/ 403 w 805"/>
                <a:gd name="T105"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5" h="802">
                  <a:moveTo>
                    <a:pt x="403" y="0"/>
                  </a:moveTo>
                  <a:lnTo>
                    <a:pt x="453" y="3"/>
                  </a:lnTo>
                  <a:lnTo>
                    <a:pt x="502" y="12"/>
                  </a:lnTo>
                  <a:lnTo>
                    <a:pt x="548" y="26"/>
                  </a:lnTo>
                  <a:lnTo>
                    <a:pt x="592" y="46"/>
                  </a:lnTo>
                  <a:lnTo>
                    <a:pt x="633" y="72"/>
                  </a:lnTo>
                  <a:lnTo>
                    <a:pt x="670" y="101"/>
                  </a:lnTo>
                  <a:lnTo>
                    <a:pt x="704" y="134"/>
                  </a:lnTo>
                  <a:lnTo>
                    <a:pt x="733" y="172"/>
                  </a:lnTo>
                  <a:lnTo>
                    <a:pt x="758" y="212"/>
                  </a:lnTo>
                  <a:lnTo>
                    <a:pt x="779" y="255"/>
                  </a:lnTo>
                  <a:lnTo>
                    <a:pt x="793" y="302"/>
                  </a:lnTo>
                  <a:lnTo>
                    <a:pt x="802" y="350"/>
                  </a:lnTo>
                  <a:lnTo>
                    <a:pt x="805" y="401"/>
                  </a:lnTo>
                  <a:lnTo>
                    <a:pt x="804" y="423"/>
                  </a:lnTo>
                  <a:lnTo>
                    <a:pt x="764" y="458"/>
                  </a:lnTo>
                  <a:lnTo>
                    <a:pt x="728" y="497"/>
                  </a:lnTo>
                  <a:lnTo>
                    <a:pt x="696" y="540"/>
                  </a:lnTo>
                  <a:lnTo>
                    <a:pt x="668" y="585"/>
                  </a:lnTo>
                  <a:lnTo>
                    <a:pt x="645" y="635"/>
                  </a:lnTo>
                  <a:lnTo>
                    <a:pt x="629" y="686"/>
                  </a:lnTo>
                  <a:lnTo>
                    <a:pt x="617" y="740"/>
                  </a:lnTo>
                  <a:lnTo>
                    <a:pt x="578" y="762"/>
                  </a:lnTo>
                  <a:lnTo>
                    <a:pt x="538" y="779"/>
                  </a:lnTo>
                  <a:lnTo>
                    <a:pt x="494" y="792"/>
                  </a:lnTo>
                  <a:lnTo>
                    <a:pt x="450" y="800"/>
                  </a:lnTo>
                  <a:lnTo>
                    <a:pt x="403" y="802"/>
                  </a:lnTo>
                  <a:lnTo>
                    <a:pt x="353" y="799"/>
                  </a:lnTo>
                  <a:lnTo>
                    <a:pt x="304" y="790"/>
                  </a:lnTo>
                  <a:lnTo>
                    <a:pt x="258" y="775"/>
                  </a:lnTo>
                  <a:lnTo>
                    <a:pt x="214" y="755"/>
                  </a:lnTo>
                  <a:lnTo>
                    <a:pt x="173" y="731"/>
                  </a:lnTo>
                  <a:lnTo>
                    <a:pt x="136" y="701"/>
                  </a:lnTo>
                  <a:lnTo>
                    <a:pt x="103" y="668"/>
                  </a:lnTo>
                  <a:lnTo>
                    <a:pt x="73" y="631"/>
                  </a:lnTo>
                  <a:lnTo>
                    <a:pt x="48" y="589"/>
                  </a:lnTo>
                  <a:lnTo>
                    <a:pt x="28" y="546"/>
                  </a:lnTo>
                  <a:lnTo>
                    <a:pt x="13" y="500"/>
                  </a:lnTo>
                  <a:lnTo>
                    <a:pt x="3" y="451"/>
                  </a:lnTo>
                  <a:lnTo>
                    <a:pt x="0" y="401"/>
                  </a:lnTo>
                  <a:lnTo>
                    <a:pt x="3" y="350"/>
                  </a:lnTo>
                  <a:lnTo>
                    <a:pt x="13" y="302"/>
                  </a:lnTo>
                  <a:lnTo>
                    <a:pt x="28" y="255"/>
                  </a:lnTo>
                  <a:lnTo>
                    <a:pt x="48" y="212"/>
                  </a:lnTo>
                  <a:lnTo>
                    <a:pt x="73" y="172"/>
                  </a:lnTo>
                  <a:lnTo>
                    <a:pt x="103" y="134"/>
                  </a:lnTo>
                  <a:lnTo>
                    <a:pt x="136" y="101"/>
                  </a:lnTo>
                  <a:lnTo>
                    <a:pt x="173" y="72"/>
                  </a:lnTo>
                  <a:lnTo>
                    <a:pt x="214" y="46"/>
                  </a:lnTo>
                  <a:lnTo>
                    <a:pt x="258" y="26"/>
                  </a:lnTo>
                  <a:lnTo>
                    <a:pt x="304" y="12"/>
                  </a:lnTo>
                  <a:lnTo>
                    <a:pt x="353" y="3"/>
                  </a:lnTo>
                  <a:lnTo>
                    <a:pt x="4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66" name="Freeform 293">
              <a:extLst>
                <a:ext uri="{FF2B5EF4-FFF2-40B4-BE49-F238E27FC236}">
                  <a16:creationId xmlns:a16="http://schemas.microsoft.com/office/drawing/2014/main" id="{3558C605-5C54-4F28-825B-62F9A55EC666}"/>
                </a:ext>
              </a:extLst>
            </p:cNvPr>
            <p:cNvSpPr>
              <a:spLocks/>
            </p:cNvSpPr>
            <p:nvPr/>
          </p:nvSpPr>
          <p:spPr bwMode="auto">
            <a:xfrm>
              <a:off x="2479589" y="4963402"/>
              <a:ext cx="91692" cy="91691"/>
            </a:xfrm>
            <a:custGeom>
              <a:avLst/>
              <a:gdLst>
                <a:gd name="T0" fmla="*/ 402 w 805"/>
                <a:gd name="T1" fmla="*/ 0 h 803"/>
                <a:gd name="T2" fmla="*/ 452 w 805"/>
                <a:gd name="T3" fmla="*/ 3 h 803"/>
                <a:gd name="T4" fmla="*/ 501 w 805"/>
                <a:gd name="T5" fmla="*/ 12 h 803"/>
                <a:gd name="T6" fmla="*/ 547 w 805"/>
                <a:gd name="T7" fmla="*/ 26 h 803"/>
                <a:gd name="T8" fmla="*/ 591 w 805"/>
                <a:gd name="T9" fmla="*/ 47 h 803"/>
                <a:gd name="T10" fmla="*/ 632 w 805"/>
                <a:gd name="T11" fmla="*/ 72 h 803"/>
                <a:gd name="T12" fmla="*/ 669 w 805"/>
                <a:gd name="T13" fmla="*/ 101 h 803"/>
                <a:gd name="T14" fmla="*/ 702 w 805"/>
                <a:gd name="T15" fmla="*/ 135 h 803"/>
                <a:gd name="T16" fmla="*/ 732 w 805"/>
                <a:gd name="T17" fmla="*/ 172 h 803"/>
                <a:gd name="T18" fmla="*/ 757 w 805"/>
                <a:gd name="T19" fmla="*/ 212 h 803"/>
                <a:gd name="T20" fmla="*/ 778 w 805"/>
                <a:gd name="T21" fmla="*/ 256 h 803"/>
                <a:gd name="T22" fmla="*/ 792 w 805"/>
                <a:gd name="T23" fmla="*/ 303 h 803"/>
                <a:gd name="T24" fmla="*/ 802 w 805"/>
                <a:gd name="T25" fmla="*/ 351 h 803"/>
                <a:gd name="T26" fmla="*/ 805 w 805"/>
                <a:gd name="T27" fmla="*/ 401 h 803"/>
                <a:gd name="T28" fmla="*/ 802 w 805"/>
                <a:gd name="T29" fmla="*/ 451 h 803"/>
                <a:gd name="T30" fmla="*/ 792 w 805"/>
                <a:gd name="T31" fmla="*/ 500 h 803"/>
                <a:gd name="T32" fmla="*/ 778 w 805"/>
                <a:gd name="T33" fmla="*/ 546 h 803"/>
                <a:gd name="T34" fmla="*/ 757 w 805"/>
                <a:gd name="T35" fmla="*/ 589 h 803"/>
                <a:gd name="T36" fmla="*/ 732 w 805"/>
                <a:gd name="T37" fmla="*/ 630 h 803"/>
                <a:gd name="T38" fmla="*/ 702 w 805"/>
                <a:gd name="T39" fmla="*/ 668 h 803"/>
                <a:gd name="T40" fmla="*/ 669 w 805"/>
                <a:gd name="T41" fmla="*/ 701 h 803"/>
                <a:gd name="T42" fmla="*/ 632 w 805"/>
                <a:gd name="T43" fmla="*/ 731 h 803"/>
                <a:gd name="T44" fmla="*/ 591 w 805"/>
                <a:gd name="T45" fmla="*/ 755 h 803"/>
                <a:gd name="T46" fmla="*/ 547 w 805"/>
                <a:gd name="T47" fmla="*/ 775 h 803"/>
                <a:gd name="T48" fmla="*/ 501 w 805"/>
                <a:gd name="T49" fmla="*/ 790 h 803"/>
                <a:gd name="T50" fmla="*/ 452 w 805"/>
                <a:gd name="T51" fmla="*/ 800 h 803"/>
                <a:gd name="T52" fmla="*/ 402 w 805"/>
                <a:gd name="T53" fmla="*/ 803 h 803"/>
                <a:gd name="T54" fmla="*/ 357 w 805"/>
                <a:gd name="T55" fmla="*/ 800 h 803"/>
                <a:gd name="T56" fmla="*/ 314 w 805"/>
                <a:gd name="T57" fmla="*/ 792 h 803"/>
                <a:gd name="T58" fmla="*/ 272 w 805"/>
                <a:gd name="T59" fmla="*/ 780 h 803"/>
                <a:gd name="T60" fmla="*/ 232 w 805"/>
                <a:gd name="T61" fmla="*/ 765 h 803"/>
                <a:gd name="T62" fmla="*/ 224 w 805"/>
                <a:gd name="T63" fmla="*/ 713 h 803"/>
                <a:gd name="T64" fmla="*/ 211 w 805"/>
                <a:gd name="T65" fmla="*/ 663 h 803"/>
                <a:gd name="T66" fmla="*/ 193 w 805"/>
                <a:gd name="T67" fmla="*/ 617 h 803"/>
                <a:gd name="T68" fmla="*/ 170 w 805"/>
                <a:gd name="T69" fmla="*/ 572 h 803"/>
                <a:gd name="T70" fmla="*/ 144 w 805"/>
                <a:gd name="T71" fmla="*/ 530 h 803"/>
                <a:gd name="T72" fmla="*/ 113 w 805"/>
                <a:gd name="T73" fmla="*/ 491 h 803"/>
                <a:gd name="T74" fmla="*/ 79 w 805"/>
                <a:gd name="T75" fmla="*/ 455 h 803"/>
                <a:gd name="T76" fmla="*/ 41 w 805"/>
                <a:gd name="T77" fmla="*/ 423 h 803"/>
                <a:gd name="T78" fmla="*/ 0 w 805"/>
                <a:gd name="T79" fmla="*/ 394 h 803"/>
                <a:gd name="T80" fmla="*/ 4 w 805"/>
                <a:gd name="T81" fmla="*/ 345 h 803"/>
                <a:gd name="T82" fmla="*/ 14 w 805"/>
                <a:gd name="T83" fmla="*/ 297 h 803"/>
                <a:gd name="T84" fmla="*/ 28 w 805"/>
                <a:gd name="T85" fmla="*/ 252 h 803"/>
                <a:gd name="T86" fmla="*/ 49 w 805"/>
                <a:gd name="T87" fmla="*/ 209 h 803"/>
                <a:gd name="T88" fmla="*/ 74 w 805"/>
                <a:gd name="T89" fmla="*/ 169 h 803"/>
                <a:gd name="T90" fmla="*/ 104 w 805"/>
                <a:gd name="T91" fmla="*/ 133 h 803"/>
                <a:gd name="T92" fmla="*/ 137 w 805"/>
                <a:gd name="T93" fmla="*/ 100 h 803"/>
                <a:gd name="T94" fmla="*/ 174 w 805"/>
                <a:gd name="T95" fmla="*/ 71 h 803"/>
                <a:gd name="T96" fmla="*/ 214 w 805"/>
                <a:gd name="T97" fmla="*/ 46 h 803"/>
                <a:gd name="T98" fmla="*/ 258 w 805"/>
                <a:gd name="T99" fmla="*/ 26 h 803"/>
                <a:gd name="T100" fmla="*/ 304 w 805"/>
                <a:gd name="T101" fmla="*/ 12 h 803"/>
                <a:gd name="T102" fmla="*/ 352 w 805"/>
                <a:gd name="T103" fmla="*/ 3 h 803"/>
                <a:gd name="T104" fmla="*/ 402 w 805"/>
                <a:gd name="T105" fmla="*/ 0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5" h="803">
                  <a:moveTo>
                    <a:pt x="402" y="0"/>
                  </a:moveTo>
                  <a:lnTo>
                    <a:pt x="452" y="3"/>
                  </a:lnTo>
                  <a:lnTo>
                    <a:pt x="501" y="12"/>
                  </a:lnTo>
                  <a:lnTo>
                    <a:pt x="547" y="26"/>
                  </a:lnTo>
                  <a:lnTo>
                    <a:pt x="591" y="47"/>
                  </a:lnTo>
                  <a:lnTo>
                    <a:pt x="632" y="72"/>
                  </a:lnTo>
                  <a:lnTo>
                    <a:pt x="669" y="101"/>
                  </a:lnTo>
                  <a:lnTo>
                    <a:pt x="702" y="135"/>
                  </a:lnTo>
                  <a:lnTo>
                    <a:pt x="732" y="172"/>
                  </a:lnTo>
                  <a:lnTo>
                    <a:pt x="757" y="212"/>
                  </a:lnTo>
                  <a:lnTo>
                    <a:pt x="778" y="256"/>
                  </a:lnTo>
                  <a:lnTo>
                    <a:pt x="792" y="303"/>
                  </a:lnTo>
                  <a:lnTo>
                    <a:pt x="802" y="351"/>
                  </a:lnTo>
                  <a:lnTo>
                    <a:pt x="805" y="401"/>
                  </a:lnTo>
                  <a:lnTo>
                    <a:pt x="802" y="451"/>
                  </a:lnTo>
                  <a:lnTo>
                    <a:pt x="792" y="500"/>
                  </a:lnTo>
                  <a:lnTo>
                    <a:pt x="778" y="546"/>
                  </a:lnTo>
                  <a:lnTo>
                    <a:pt x="757" y="589"/>
                  </a:lnTo>
                  <a:lnTo>
                    <a:pt x="732" y="630"/>
                  </a:lnTo>
                  <a:lnTo>
                    <a:pt x="702" y="668"/>
                  </a:lnTo>
                  <a:lnTo>
                    <a:pt x="669" y="701"/>
                  </a:lnTo>
                  <a:lnTo>
                    <a:pt x="632" y="731"/>
                  </a:lnTo>
                  <a:lnTo>
                    <a:pt x="591" y="755"/>
                  </a:lnTo>
                  <a:lnTo>
                    <a:pt x="547" y="775"/>
                  </a:lnTo>
                  <a:lnTo>
                    <a:pt x="501" y="790"/>
                  </a:lnTo>
                  <a:lnTo>
                    <a:pt x="452" y="800"/>
                  </a:lnTo>
                  <a:lnTo>
                    <a:pt x="402" y="803"/>
                  </a:lnTo>
                  <a:lnTo>
                    <a:pt x="357" y="800"/>
                  </a:lnTo>
                  <a:lnTo>
                    <a:pt x="314" y="792"/>
                  </a:lnTo>
                  <a:lnTo>
                    <a:pt x="272" y="780"/>
                  </a:lnTo>
                  <a:lnTo>
                    <a:pt x="232" y="765"/>
                  </a:lnTo>
                  <a:lnTo>
                    <a:pt x="224" y="713"/>
                  </a:lnTo>
                  <a:lnTo>
                    <a:pt x="211" y="663"/>
                  </a:lnTo>
                  <a:lnTo>
                    <a:pt x="193" y="617"/>
                  </a:lnTo>
                  <a:lnTo>
                    <a:pt x="170" y="572"/>
                  </a:lnTo>
                  <a:lnTo>
                    <a:pt x="144" y="530"/>
                  </a:lnTo>
                  <a:lnTo>
                    <a:pt x="113" y="491"/>
                  </a:lnTo>
                  <a:lnTo>
                    <a:pt x="79" y="455"/>
                  </a:lnTo>
                  <a:lnTo>
                    <a:pt x="41" y="423"/>
                  </a:lnTo>
                  <a:lnTo>
                    <a:pt x="0" y="394"/>
                  </a:lnTo>
                  <a:lnTo>
                    <a:pt x="4" y="345"/>
                  </a:lnTo>
                  <a:lnTo>
                    <a:pt x="14" y="297"/>
                  </a:lnTo>
                  <a:lnTo>
                    <a:pt x="28" y="252"/>
                  </a:lnTo>
                  <a:lnTo>
                    <a:pt x="49" y="209"/>
                  </a:lnTo>
                  <a:lnTo>
                    <a:pt x="74" y="169"/>
                  </a:lnTo>
                  <a:lnTo>
                    <a:pt x="104" y="133"/>
                  </a:lnTo>
                  <a:lnTo>
                    <a:pt x="137" y="100"/>
                  </a:lnTo>
                  <a:lnTo>
                    <a:pt x="174" y="71"/>
                  </a:lnTo>
                  <a:lnTo>
                    <a:pt x="214" y="46"/>
                  </a:lnTo>
                  <a:lnTo>
                    <a:pt x="258" y="26"/>
                  </a:lnTo>
                  <a:lnTo>
                    <a:pt x="304" y="12"/>
                  </a:lnTo>
                  <a:lnTo>
                    <a:pt x="352"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67" name="Freeform 294">
              <a:extLst>
                <a:ext uri="{FF2B5EF4-FFF2-40B4-BE49-F238E27FC236}">
                  <a16:creationId xmlns:a16="http://schemas.microsoft.com/office/drawing/2014/main" id="{79EE64F0-0744-48D5-989F-EC4226FBC1F9}"/>
                </a:ext>
              </a:extLst>
            </p:cNvPr>
            <p:cNvSpPr>
              <a:spLocks/>
            </p:cNvSpPr>
            <p:nvPr/>
          </p:nvSpPr>
          <p:spPr bwMode="auto">
            <a:xfrm>
              <a:off x="2336385" y="5020065"/>
              <a:ext cx="69026" cy="32968"/>
            </a:xfrm>
            <a:custGeom>
              <a:avLst/>
              <a:gdLst>
                <a:gd name="T0" fmla="*/ 114 w 598"/>
                <a:gd name="T1" fmla="*/ 0 h 287"/>
                <a:gd name="T2" fmla="*/ 484 w 598"/>
                <a:gd name="T3" fmla="*/ 0 h 287"/>
                <a:gd name="T4" fmla="*/ 543 w 598"/>
                <a:gd name="T5" fmla="*/ 3 h 287"/>
                <a:gd name="T6" fmla="*/ 598 w 598"/>
                <a:gd name="T7" fmla="*/ 13 h 287"/>
                <a:gd name="T8" fmla="*/ 574 w 598"/>
                <a:gd name="T9" fmla="*/ 50 h 287"/>
                <a:gd name="T10" fmla="*/ 553 w 598"/>
                <a:gd name="T11" fmla="*/ 90 h 287"/>
                <a:gd name="T12" fmla="*/ 535 w 598"/>
                <a:gd name="T13" fmla="*/ 131 h 287"/>
                <a:gd name="T14" fmla="*/ 522 w 598"/>
                <a:gd name="T15" fmla="*/ 176 h 287"/>
                <a:gd name="T16" fmla="*/ 514 w 598"/>
                <a:gd name="T17" fmla="*/ 221 h 287"/>
                <a:gd name="T18" fmla="*/ 508 w 598"/>
                <a:gd name="T19" fmla="*/ 267 h 287"/>
                <a:gd name="T20" fmla="*/ 464 w 598"/>
                <a:gd name="T21" fmla="*/ 251 h 287"/>
                <a:gd name="T22" fmla="*/ 418 w 598"/>
                <a:gd name="T23" fmla="*/ 239 h 287"/>
                <a:gd name="T24" fmla="*/ 369 w 598"/>
                <a:gd name="T25" fmla="*/ 231 h 287"/>
                <a:gd name="T26" fmla="*/ 319 w 598"/>
                <a:gd name="T27" fmla="*/ 228 h 287"/>
                <a:gd name="T28" fmla="*/ 270 w 598"/>
                <a:gd name="T29" fmla="*/ 231 h 287"/>
                <a:gd name="T30" fmla="*/ 222 w 598"/>
                <a:gd name="T31" fmla="*/ 239 h 287"/>
                <a:gd name="T32" fmla="*/ 176 w 598"/>
                <a:gd name="T33" fmla="*/ 250 h 287"/>
                <a:gd name="T34" fmla="*/ 132 w 598"/>
                <a:gd name="T35" fmla="*/ 266 h 287"/>
                <a:gd name="T36" fmla="*/ 90 w 598"/>
                <a:gd name="T37" fmla="*/ 287 h 287"/>
                <a:gd name="T38" fmla="*/ 87 w 598"/>
                <a:gd name="T39" fmla="*/ 236 h 287"/>
                <a:gd name="T40" fmla="*/ 78 w 598"/>
                <a:gd name="T41" fmla="*/ 188 h 287"/>
                <a:gd name="T42" fmla="*/ 65 w 598"/>
                <a:gd name="T43" fmla="*/ 141 h 287"/>
                <a:gd name="T44" fmla="*/ 47 w 598"/>
                <a:gd name="T45" fmla="*/ 95 h 287"/>
                <a:gd name="T46" fmla="*/ 26 w 598"/>
                <a:gd name="T47" fmla="*/ 53 h 287"/>
                <a:gd name="T48" fmla="*/ 0 w 598"/>
                <a:gd name="T49" fmla="*/ 13 h 287"/>
                <a:gd name="T50" fmla="*/ 56 w 598"/>
                <a:gd name="T51" fmla="*/ 3 h 287"/>
                <a:gd name="T52" fmla="*/ 114 w 598"/>
                <a:gd name="T5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8" h="287">
                  <a:moveTo>
                    <a:pt x="114" y="0"/>
                  </a:moveTo>
                  <a:lnTo>
                    <a:pt x="484" y="0"/>
                  </a:lnTo>
                  <a:lnTo>
                    <a:pt x="543" y="3"/>
                  </a:lnTo>
                  <a:lnTo>
                    <a:pt x="598" y="13"/>
                  </a:lnTo>
                  <a:lnTo>
                    <a:pt x="574" y="50"/>
                  </a:lnTo>
                  <a:lnTo>
                    <a:pt x="553" y="90"/>
                  </a:lnTo>
                  <a:lnTo>
                    <a:pt x="535" y="131"/>
                  </a:lnTo>
                  <a:lnTo>
                    <a:pt x="522" y="176"/>
                  </a:lnTo>
                  <a:lnTo>
                    <a:pt x="514" y="221"/>
                  </a:lnTo>
                  <a:lnTo>
                    <a:pt x="508" y="267"/>
                  </a:lnTo>
                  <a:lnTo>
                    <a:pt x="464" y="251"/>
                  </a:lnTo>
                  <a:lnTo>
                    <a:pt x="418" y="239"/>
                  </a:lnTo>
                  <a:lnTo>
                    <a:pt x="369" y="231"/>
                  </a:lnTo>
                  <a:lnTo>
                    <a:pt x="319" y="228"/>
                  </a:lnTo>
                  <a:lnTo>
                    <a:pt x="270" y="231"/>
                  </a:lnTo>
                  <a:lnTo>
                    <a:pt x="222" y="239"/>
                  </a:lnTo>
                  <a:lnTo>
                    <a:pt x="176" y="250"/>
                  </a:lnTo>
                  <a:lnTo>
                    <a:pt x="132" y="266"/>
                  </a:lnTo>
                  <a:lnTo>
                    <a:pt x="90" y="287"/>
                  </a:lnTo>
                  <a:lnTo>
                    <a:pt x="87" y="236"/>
                  </a:lnTo>
                  <a:lnTo>
                    <a:pt x="78" y="188"/>
                  </a:lnTo>
                  <a:lnTo>
                    <a:pt x="65" y="141"/>
                  </a:lnTo>
                  <a:lnTo>
                    <a:pt x="47" y="95"/>
                  </a:lnTo>
                  <a:lnTo>
                    <a:pt x="26" y="53"/>
                  </a:lnTo>
                  <a:lnTo>
                    <a:pt x="0" y="13"/>
                  </a:lnTo>
                  <a:lnTo>
                    <a:pt x="56" y="3"/>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sp>
        <p:nvSpPr>
          <p:cNvPr id="227" name="Oval 226">
            <a:extLst>
              <a:ext uri="{FF2B5EF4-FFF2-40B4-BE49-F238E27FC236}">
                <a16:creationId xmlns:a16="http://schemas.microsoft.com/office/drawing/2014/main" id="{D1A98007-8BBC-4ECA-8B96-C25EBD612BD4}"/>
              </a:ext>
            </a:extLst>
          </p:cNvPr>
          <p:cNvSpPr/>
          <p:nvPr/>
        </p:nvSpPr>
        <p:spPr>
          <a:xfrm>
            <a:off x="3128515" y="2307858"/>
            <a:ext cx="265839" cy="241327"/>
          </a:xfrm>
          <a:prstGeom prst="ellipse">
            <a:avLst/>
          </a:prstGeom>
          <a:solidFill>
            <a:srgbClr val="FFFFFF"/>
          </a:solidFill>
          <a:ln w="15875" cap="flat" cmpd="sng" algn="ctr">
            <a:solidFill>
              <a:schemeClr val="accent3">
                <a:lumMod val="75000"/>
              </a:schemeClr>
            </a:solidFill>
            <a:prstDash val="solid"/>
          </a:ln>
          <a:effectLst/>
        </p:spPr>
        <p:txBody>
          <a:bodyPr lIns="72000" tIns="72000" rIns="72000" bIns="72000" rtlCol="0" anchor="t" anchorCtr="0">
            <a:noAutofit/>
          </a:bodyPr>
          <a:lstStyle/>
          <a:p>
            <a:pPr marL="0" marR="0" lvl="0" indent="0" defTabSz="914400" eaLnBrk="1" fontAlgn="base" latinLnBrk="0" hangingPunct="1">
              <a:lnSpc>
                <a:spcPct val="90000"/>
              </a:lnSpc>
              <a:spcBef>
                <a:spcPts val="40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28" name="Freeform 9">
            <a:extLst>
              <a:ext uri="{FF2B5EF4-FFF2-40B4-BE49-F238E27FC236}">
                <a16:creationId xmlns:a16="http://schemas.microsoft.com/office/drawing/2014/main" id="{7E348552-9B74-4B05-B9DD-8094BB7EFB68}"/>
              </a:ext>
            </a:extLst>
          </p:cNvPr>
          <p:cNvSpPr>
            <a:spLocks noChangeAspect="1"/>
          </p:cNvSpPr>
          <p:nvPr/>
        </p:nvSpPr>
        <p:spPr bwMode="auto">
          <a:xfrm>
            <a:off x="2049394" y="2228115"/>
            <a:ext cx="930591" cy="501622"/>
          </a:xfrm>
          <a:custGeom>
            <a:avLst/>
            <a:gdLst>
              <a:gd name="T0" fmla="*/ 462 w 2080"/>
              <a:gd name="T1" fmla="*/ 1440 h 1440"/>
              <a:gd name="T2" fmla="*/ 0 w 2080"/>
              <a:gd name="T3" fmla="*/ 986 h 1440"/>
              <a:gd name="T4" fmla="*/ 307 w 2080"/>
              <a:gd name="T5" fmla="*/ 555 h 1440"/>
              <a:gd name="T6" fmla="*/ 786 w 2080"/>
              <a:gd name="T7" fmla="*/ 3 h 1440"/>
              <a:gd name="T8" fmla="*/ 847 w 2080"/>
              <a:gd name="T9" fmla="*/ 0 h 1440"/>
              <a:gd name="T10" fmla="*/ 1292 w 2080"/>
              <a:gd name="T11" fmla="*/ 231 h 1440"/>
              <a:gd name="T12" fmla="*/ 1702 w 2080"/>
              <a:gd name="T13" fmla="*/ 292 h 1440"/>
              <a:gd name="T14" fmla="*/ 1852 w 2080"/>
              <a:gd name="T15" fmla="*/ 714 h 1440"/>
              <a:gd name="T16" fmla="*/ 2080 w 2080"/>
              <a:gd name="T17" fmla="*/ 1062 h 1440"/>
              <a:gd name="T18" fmla="*/ 1696 w 2080"/>
              <a:gd name="T19" fmla="*/ 1440 h 1440"/>
              <a:gd name="T20" fmla="*/ 462 w 2080"/>
              <a:gd name="T21" fmla="*/ 144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0" h="1440">
                <a:moveTo>
                  <a:pt x="462" y="1440"/>
                </a:moveTo>
                <a:cubicBezTo>
                  <a:pt x="210" y="1440"/>
                  <a:pt x="0" y="1240"/>
                  <a:pt x="0" y="986"/>
                </a:cubicBezTo>
                <a:cubicBezTo>
                  <a:pt x="0" y="777"/>
                  <a:pt x="111" y="625"/>
                  <a:pt x="307" y="555"/>
                </a:cubicBezTo>
                <a:cubicBezTo>
                  <a:pt x="293" y="260"/>
                  <a:pt x="493" y="30"/>
                  <a:pt x="786" y="3"/>
                </a:cubicBezTo>
                <a:cubicBezTo>
                  <a:pt x="807" y="1"/>
                  <a:pt x="828" y="0"/>
                  <a:pt x="847" y="0"/>
                </a:cubicBezTo>
                <a:cubicBezTo>
                  <a:pt x="1040" y="0"/>
                  <a:pt x="1175" y="84"/>
                  <a:pt x="1292" y="231"/>
                </a:cubicBezTo>
                <a:cubicBezTo>
                  <a:pt x="1430" y="183"/>
                  <a:pt x="1586" y="200"/>
                  <a:pt x="1702" y="292"/>
                </a:cubicBezTo>
                <a:cubicBezTo>
                  <a:pt x="1832" y="394"/>
                  <a:pt x="1875" y="555"/>
                  <a:pt x="1852" y="714"/>
                </a:cubicBezTo>
                <a:cubicBezTo>
                  <a:pt x="2003" y="784"/>
                  <a:pt x="2080" y="894"/>
                  <a:pt x="2080" y="1062"/>
                </a:cubicBezTo>
                <a:cubicBezTo>
                  <a:pt x="2080" y="1273"/>
                  <a:pt x="1905" y="1440"/>
                  <a:pt x="1696" y="1440"/>
                </a:cubicBezTo>
                <a:cubicBezTo>
                  <a:pt x="1415" y="1440"/>
                  <a:pt x="1625" y="1440"/>
                  <a:pt x="462" y="1440"/>
                </a:cubicBezTo>
                <a:close/>
              </a:path>
            </a:pathLst>
          </a:custGeom>
          <a:solidFill>
            <a:srgbClr val="DE002B"/>
          </a:solidFill>
          <a:ln w="53975">
            <a:solidFill>
              <a:srgbClr val="DE002B"/>
            </a:solid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mn-lt"/>
            </a:endParaRPr>
          </a:p>
        </p:txBody>
      </p:sp>
      <p:sp>
        <p:nvSpPr>
          <p:cNvPr id="229" name="SplitText97">
            <a:extLst>
              <a:ext uri="{FF2B5EF4-FFF2-40B4-BE49-F238E27FC236}">
                <a16:creationId xmlns:a16="http://schemas.microsoft.com/office/drawing/2014/main" id="{0FC6141D-CC04-4757-8426-FA503D2F5485}"/>
              </a:ext>
            </a:extLst>
          </p:cNvPr>
          <p:cNvSpPr txBox="1">
            <a:spLocks/>
          </p:cNvSpPr>
          <p:nvPr/>
        </p:nvSpPr>
        <p:spPr>
          <a:xfrm>
            <a:off x="2073220" y="2315698"/>
            <a:ext cx="862966" cy="415498"/>
          </a:xfrm>
          <a:prstGeom prst="rect">
            <a:avLst/>
          </a:prstGeom>
          <a:noFill/>
          <a:ln w="9525">
            <a:noFill/>
          </a:ln>
        </p:spPr>
        <p:txBody>
          <a:bodyPr vert="horz" wrap="square" lIns="0" tIns="0" rIns="0" bIns="0" rtlCol="0">
            <a:spAutoFit/>
          </a:bodyPr>
          <a:lstStyle/>
          <a:p>
            <a:pPr algn="ctr" fontAlgn="base">
              <a:lnSpc>
                <a:spcPct val="90000"/>
              </a:lnSpc>
              <a:spcBef>
                <a:spcPts val="400"/>
              </a:spcBef>
              <a:spcAft>
                <a:spcPct val="0"/>
              </a:spcAft>
              <a:buSzPct val="100000"/>
            </a:pPr>
            <a:r>
              <a:rPr lang="en-US" sz="1500" dirty="0">
                <a:solidFill>
                  <a:srgbClr val="FFFFFF">
                    <a:lumMod val="100000"/>
                  </a:srgbClr>
                </a:solidFill>
                <a:latin typeface="Arial" panose="020B0604020202020204" pitchFamily="34" charset="0"/>
                <a:cs typeface="Arial" panose="020B0604020202020204" pitchFamily="34" charset="0"/>
                <a:sym typeface="+mn-lt"/>
              </a:rPr>
              <a:t>Market place</a:t>
            </a:r>
          </a:p>
        </p:txBody>
      </p:sp>
      <p:cxnSp>
        <p:nvCxnSpPr>
          <p:cNvPr id="230" name="Straight Arrow Connector 229">
            <a:extLst>
              <a:ext uri="{FF2B5EF4-FFF2-40B4-BE49-F238E27FC236}">
                <a16:creationId xmlns:a16="http://schemas.microsoft.com/office/drawing/2014/main" id="{687D5468-D36C-448F-A222-A7407EC4C8E7}"/>
              </a:ext>
            </a:extLst>
          </p:cNvPr>
          <p:cNvCxnSpPr>
            <a:cxnSpLocks/>
          </p:cNvCxnSpPr>
          <p:nvPr/>
        </p:nvCxnSpPr>
        <p:spPr>
          <a:xfrm flipV="1">
            <a:off x="2517138" y="2769806"/>
            <a:ext cx="0" cy="304104"/>
          </a:xfrm>
          <a:prstGeom prst="straightConnector1">
            <a:avLst/>
          </a:prstGeom>
          <a:noFill/>
          <a:ln w="28575" cap="flat" cmpd="sng" algn="ctr">
            <a:solidFill>
              <a:schemeClr val="accent1"/>
            </a:solidFill>
            <a:prstDash val="solid"/>
            <a:tailEnd type="triangle" w="lg" len="lg"/>
          </a:ln>
          <a:effectLst/>
        </p:spPr>
      </p:cxnSp>
      <p:grpSp>
        <p:nvGrpSpPr>
          <p:cNvPr id="26" name="Group 25"/>
          <p:cNvGrpSpPr/>
          <p:nvPr/>
        </p:nvGrpSpPr>
        <p:grpSpPr>
          <a:xfrm>
            <a:off x="1723296" y="2925877"/>
            <a:ext cx="265839" cy="241327"/>
            <a:chOff x="1723296" y="2925877"/>
            <a:chExt cx="265839" cy="241327"/>
          </a:xfrm>
        </p:grpSpPr>
        <p:sp>
          <p:nvSpPr>
            <p:cNvPr id="233" name="Oval 232">
              <a:extLst>
                <a:ext uri="{FF2B5EF4-FFF2-40B4-BE49-F238E27FC236}">
                  <a16:creationId xmlns:a16="http://schemas.microsoft.com/office/drawing/2014/main" id="{80AFB49C-9E19-47F9-9AF7-5A866844F3EE}"/>
                </a:ext>
              </a:extLst>
            </p:cNvPr>
            <p:cNvSpPr/>
            <p:nvPr/>
          </p:nvSpPr>
          <p:spPr>
            <a:xfrm>
              <a:off x="1723296" y="2925877"/>
              <a:ext cx="265839" cy="241327"/>
            </a:xfrm>
            <a:prstGeom prst="ellipse">
              <a:avLst/>
            </a:prstGeom>
            <a:solidFill>
              <a:srgbClr val="FFFFFF"/>
            </a:solidFill>
            <a:ln w="15875" cap="flat" cmpd="sng" algn="ctr">
              <a:solidFill>
                <a:schemeClr val="accent1"/>
              </a:solidFill>
              <a:prstDash val="solid"/>
            </a:ln>
            <a:effectLst/>
          </p:spPr>
          <p:txBody>
            <a:bodyPr lIns="72000" tIns="72000" rIns="72000" bIns="72000" rtlCol="0" anchor="t" anchorCtr="0">
              <a:noAutofit/>
            </a:bodyPr>
            <a:lstStyle/>
            <a:p>
              <a:pPr marL="0" marR="0" lvl="0" indent="0" defTabSz="914400" eaLnBrk="1" fontAlgn="base" latinLnBrk="0" hangingPunct="1">
                <a:lnSpc>
                  <a:spcPct val="90000"/>
                </a:lnSpc>
                <a:spcBef>
                  <a:spcPts val="40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35" name="Freeform 9">
              <a:extLst>
                <a:ext uri="{FF2B5EF4-FFF2-40B4-BE49-F238E27FC236}">
                  <a16:creationId xmlns:a16="http://schemas.microsoft.com/office/drawing/2014/main" id="{9F4F02DF-8A27-475A-9869-18350EABA26C}"/>
                </a:ext>
              </a:extLst>
            </p:cNvPr>
            <p:cNvSpPr>
              <a:spLocks noChangeAspect="1" noEditPoints="1"/>
            </p:cNvSpPr>
            <p:nvPr/>
          </p:nvSpPr>
          <p:spPr bwMode="auto">
            <a:xfrm>
              <a:off x="1778659" y="2990914"/>
              <a:ext cx="159098" cy="113496"/>
            </a:xfrm>
            <a:custGeom>
              <a:avLst/>
              <a:gdLst>
                <a:gd name="T0" fmla="*/ 2240 w 2240"/>
                <a:gd name="T1" fmla="*/ 1360 h 1760"/>
                <a:gd name="T2" fmla="*/ 2240 w 2240"/>
                <a:gd name="T3" fmla="*/ 1560 h 1760"/>
                <a:gd name="T4" fmla="*/ 2040 w 2240"/>
                <a:gd name="T5" fmla="*/ 1760 h 1760"/>
                <a:gd name="T6" fmla="*/ 200 w 2240"/>
                <a:gd name="T7" fmla="*/ 1760 h 1760"/>
                <a:gd name="T8" fmla="*/ 0 w 2240"/>
                <a:gd name="T9" fmla="*/ 1560 h 1760"/>
                <a:gd name="T10" fmla="*/ 0 w 2240"/>
                <a:gd name="T11" fmla="*/ 1360 h 1760"/>
                <a:gd name="T12" fmla="*/ 2240 w 2240"/>
                <a:gd name="T13" fmla="*/ 1360 h 1760"/>
                <a:gd name="T14" fmla="*/ 160 w 2240"/>
                <a:gd name="T15" fmla="*/ 1280 h 1760"/>
                <a:gd name="T16" fmla="*/ 160 w 2240"/>
                <a:gd name="T17" fmla="*/ 120 h 1760"/>
                <a:gd name="T18" fmla="*/ 280 w 2240"/>
                <a:gd name="T19" fmla="*/ 0 h 1760"/>
                <a:gd name="T20" fmla="*/ 1960 w 2240"/>
                <a:gd name="T21" fmla="*/ 0 h 1760"/>
                <a:gd name="T22" fmla="*/ 2080 w 2240"/>
                <a:gd name="T23" fmla="*/ 120 h 1760"/>
                <a:gd name="T24" fmla="*/ 2080 w 2240"/>
                <a:gd name="T25" fmla="*/ 1280 h 1760"/>
                <a:gd name="T26" fmla="*/ 2000 w 2240"/>
                <a:gd name="T27" fmla="*/ 1280 h 1760"/>
                <a:gd name="T28" fmla="*/ 2000 w 2240"/>
                <a:gd name="T29" fmla="*/ 120 h 1760"/>
                <a:gd name="T30" fmla="*/ 1960 w 2240"/>
                <a:gd name="T31" fmla="*/ 80 h 1760"/>
                <a:gd name="T32" fmla="*/ 280 w 2240"/>
                <a:gd name="T33" fmla="*/ 80 h 1760"/>
                <a:gd name="T34" fmla="*/ 240 w 2240"/>
                <a:gd name="T35" fmla="*/ 120 h 1760"/>
                <a:gd name="T36" fmla="*/ 240 w 2240"/>
                <a:gd name="T37" fmla="*/ 1280 h 1760"/>
                <a:gd name="T38" fmla="*/ 160 w 2240"/>
                <a:gd name="T39" fmla="*/ 1280 h 1760"/>
                <a:gd name="T40" fmla="*/ 960 w 2240"/>
                <a:gd name="T41" fmla="*/ 1600 h 1760"/>
                <a:gd name="T42" fmla="*/ 1280 w 2240"/>
                <a:gd name="T43" fmla="*/ 1600 h 1760"/>
                <a:gd name="T44" fmla="*/ 1320 w 2240"/>
                <a:gd name="T45" fmla="*/ 1560 h 1760"/>
                <a:gd name="T46" fmla="*/ 1280 w 2240"/>
                <a:gd name="T47" fmla="*/ 1520 h 1760"/>
                <a:gd name="T48" fmla="*/ 960 w 2240"/>
                <a:gd name="T49" fmla="*/ 1520 h 1760"/>
                <a:gd name="T50" fmla="*/ 920 w 2240"/>
                <a:gd name="T51" fmla="*/ 1560 h 1760"/>
                <a:gd name="T52" fmla="*/ 960 w 2240"/>
                <a:gd name="T53" fmla="*/ 1600 h 1760"/>
                <a:gd name="T54" fmla="*/ 320 w 2240"/>
                <a:gd name="T55" fmla="*/ 1280 h 1760"/>
                <a:gd name="T56" fmla="*/ 320 w 2240"/>
                <a:gd name="T57" fmla="*/ 160 h 1760"/>
                <a:gd name="T58" fmla="*/ 1920 w 2240"/>
                <a:gd name="T59" fmla="*/ 160 h 1760"/>
                <a:gd name="T60" fmla="*/ 1920 w 2240"/>
                <a:gd name="T61" fmla="*/ 1280 h 1760"/>
                <a:gd name="T62" fmla="*/ 320 w 2240"/>
                <a:gd name="T63" fmla="*/ 1280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0" h="1760">
                  <a:moveTo>
                    <a:pt x="2240" y="1360"/>
                  </a:moveTo>
                  <a:cubicBezTo>
                    <a:pt x="2240" y="1560"/>
                    <a:pt x="2240" y="1560"/>
                    <a:pt x="2240" y="1560"/>
                  </a:cubicBezTo>
                  <a:cubicBezTo>
                    <a:pt x="2240" y="1670"/>
                    <a:pt x="2150" y="1760"/>
                    <a:pt x="2040" y="1760"/>
                  </a:cubicBezTo>
                  <a:cubicBezTo>
                    <a:pt x="200" y="1760"/>
                    <a:pt x="200" y="1760"/>
                    <a:pt x="200" y="1760"/>
                  </a:cubicBezTo>
                  <a:cubicBezTo>
                    <a:pt x="90" y="1760"/>
                    <a:pt x="0" y="1670"/>
                    <a:pt x="0" y="1560"/>
                  </a:cubicBezTo>
                  <a:cubicBezTo>
                    <a:pt x="0" y="1360"/>
                    <a:pt x="0" y="1360"/>
                    <a:pt x="0" y="1360"/>
                  </a:cubicBezTo>
                  <a:cubicBezTo>
                    <a:pt x="747" y="1360"/>
                    <a:pt x="1493" y="1360"/>
                    <a:pt x="2240" y="1360"/>
                  </a:cubicBezTo>
                  <a:close/>
                  <a:moveTo>
                    <a:pt x="160" y="1280"/>
                  </a:moveTo>
                  <a:cubicBezTo>
                    <a:pt x="160" y="120"/>
                    <a:pt x="160" y="120"/>
                    <a:pt x="160" y="120"/>
                  </a:cubicBezTo>
                  <a:cubicBezTo>
                    <a:pt x="160" y="54"/>
                    <a:pt x="214" y="0"/>
                    <a:pt x="280" y="0"/>
                  </a:cubicBezTo>
                  <a:cubicBezTo>
                    <a:pt x="1960" y="0"/>
                    <a:pt x="1960" y="0"/>
                    <a:pt x="1960" y="0"/>
                  </a:cubicBezTo>
                  <a:cubicBezTo>
                    <a:pt x="2026" y="0"/>
                    <a:pt x="2080" y="54"/>
                    <a:pt x="2080" y="120"/>
                  </a:cubicBezTo>
                  <a:cubicBezTo>
                    <a:pt x="2080" y="1280"/>
                    <a:pt x="2080" y="1280"/>
                    <a:pt x="2080" y="1280"/>
                  </a:cubicBezTo>
                  <a:cubicBezTo>
                    <a:pt x="2000" y="1280"/>
                    <a:pt x="2000" y="1280"/>
                    <a:pt x="2000" y="1280"/>
                  </a:cubicBezTo>
                  <a:cubicBezTo>
                    <a:pt x="2000" y="120"/>
                    <a:pt x="2000" y="120"/>
                    <a:pt x="2000" y="120"/>
                  </a:cubicBezTo>
                  <a:cubicBezTo>
                    <a:pt x="2000" y="98"/>
                    <a:pt x="1982" y="80"/>
                    <a:pt x="1960" y="80"/>
                  </a:cubicBezTo>
                  <a:cubicBezTo>
                    <a:pt x="280" y="80"/>
                    <a:pt x="280" y="80"/>
                    <a:pt x="280" y="80"/>
                  </a:cubicBezTo>
                  <a:cubicBezTo>
                    <a:pt x="258" y="80"/>
                    <a:pt x="240" y="98"/>
                    <a:pt x="240" y="120"/>
                  </a:cubicBezTo>
                  <a:cubicBezTo>
                    <a:pt x="240" y="1280"/>
                    <a:pt x="240" y="1280"/>
                    <a:pt x="240" y="1280"/>
                  </a:cubicBezTo>
                  <a:lnTo>
                    <a:pt x="160" y="1280"/>
                  </a:lnTo>
                  <a:close/>
                  <a:moveTo>
                    <a:pt x="960" y="1600"/>
                  </a:moveTo>
                  <a:cubicBezTo>
                    <a:pt x="1280" y="1600"/>
                    <a:pt x="1280" y="1600"/>
                    <a:pt x="1280" y="1600"/>
                  </a:cubicBezTo>
                  <a:cubicBezTo>
                    <a:pt x="1302" y="1600"/>
                    <a:pt x="1320" y="1582"/>
                    <a:pt x="1320" y="1560"/>
                  </a:cubicBezTo>
                  <a:cubicBezTo>
                    <a:pt x="1320" y="1538"/>
                    <a:pt x="1302" y="1520"/>
                    <a:pt x="1280" y="1520"/>
                  </a:cubicBezTo>
                  <a:cubicBezTo>
                    <a:pt x="960" y="1520"/>
                    <a:pt x="960" y="1520"/>
                    <a:pt x="960" y="1520"/>
                  </a:cubicBezTo>
                  <a:cubicBezTo>
                    <a:pt x="938" y="1520"/>
                    <a:pt x="920" y="1538"/>
                    <a:pt x="920" y="1560"/>
                  </a:cubicBezTo>
                  <a:cubicBezTo>
                    <a:pt x="920" y="1582"/>
                    <a:pt x="938" y="1600"/>
                    <a:pt x="960" y="1600"/>
                  </a:cubicBezTo>
                  <a:close/>
                  <a:moveTo>
                    <a:pt x="320" y="1280"/>
                  </a:moveTo>
                  <a:cubicBezTo>
                    <a:pt x="320" y="160"/>
                    <a:pt x="320" y="160"/>
                    <a:pt x="320" y="160"/>
                  </a:cubicBezTo>
                  <a:cubicBezTo>
                    <a:pt x="1920" y="160"/>
                    <a:pt x="1920" y="160"/>
                    <a:pt x="1920" y="160"/>
                  </a:cubicBezTo>
                  <a:cubicBezTo>
                    <a:pt x="1920" y="1280"/>
                    <a:pt x="1920" y="1280"/>
                    <a:pt x="1920" y="1280"/>
                  </a:cubicBezTo>
                  <a:lnTo>
                    <a:pt x="320" y="128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mn-lt"/>
              </a:endParaRPr>
            </a:p>
          </p:txBody>
        </p:sp>
      </p:grpSp>
      <p:grpSp>
        <p:nvGrpSpPr>
          <p:cNvPr id="24" name="Group 23"/>
          <p:cNvGrpSpPr/>
          <p:nvPr/>
        </p:nvGrpSpPr>
        <p:grpSpPr>
          <a:xfrm>
            <a:off x="1588924" y="2621773"/>
            <a:ext cx="265839" cy="241327"/>
            <a:chOff x="1588924" y="2621773"/>
            <a:chExt cx="265839" cy="241327"/>
          </a:xfrm>
        </p:grpSpPr>
        <p:sp>
          <p:nvSpPr>
            <p:cNvPr id="232" name="Oval 231">
              <a:extLst>
                <a:ext uri="{FF2B5EF4-FFF2-40B4-BE49-F238E27FC236}">
                  <a16:creationId xmlns:a16="http://schemas.microsoft.com/office/drawing/2014/main" id="{BB6268CE-5428-442C-B37E-8D2B19BE8B32}"/>
                </a:ext>
              </a:extLst>
            </p:cNvPr>
            <p:cNvSpPr/>
            <p:nvPr/>
          </p:nvSpPr>
          <p:spPr>
            <a:xfrm>
              <a:off x="1588924" y="2621773"/>
              <a:ext cx="265839" cy="241327"/>
            </a:xfrm>
            <a:prstGeom prst="ellipse">
              <a:avLst/>
            </a:prstGeom>
            <a:solidFill>
              <a:srgbClr val="FFFFFF"/>
            </a:solidFill>
            <a:ln w="15875" cap="flat" cmpd="sng" algn="ctr">
              <a:solidFill>
                <a:schemeClr val="accent1"/>
              </a:solidFill>
              <a:prstDash val="solid"/>
            </a:ln>
            <a:effectLst/>
          </p:spPr>
          <p:txBody>
            <a:bodyPr lIns="72000" tIns="72000" rIns="72000" bIns="72000" rtlCol="0" anchor="t" anchorCtr="0">
              <a:noAutofit/>
            </a:bodyPr>
            <a:lstStyle/>
            <a:p>
              <a:pPr marL="0" marR="0" lvl="0" indent="0" defTabSz="914400" eaLnBrk="1" fontAlgn="base" latinLnBrk="0" hangingPunct="1">
                <a:lnSpc>
                  <a:spcPct val="90000"/>
                </a:lnSpc>
                <a:spcBef>
                  <a:spcPts val="40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36" name="Freeform 18">
              <a:extLst>
                <a:ext uri="{FF2B5EF4-FFF2-40B4-BE49-F238E27FC236}">
                  <a16:creationId xmlns:a16="http://schemas.microsoft.com/office/drawing/2014/main" id="{38AC4619-C0D3-4C86-BB77-28CDDF656EA4}"/>
                </a:ext>
              </a:extLst>
            </p:cNvPr>
            <p:cNvSpPr>
              <a:spLocks noChangeAspect="1" noEditPoints="1"/>
            </p:cNvSpPr>
            <p:nvPr/>
          </p:nvSpPr>
          <p:spPr bwMode="auto">
            <a:xfrm>
              <a:off x="1663885" y="2672816"/>
              <a:ext cx="110284" cy="144340"/>
            </a:xfrm>
            <a:custGeom>
              <a:avLst/>
              <a:gdLst>
                <a:gd name="T0" fmla="*/ 1226 w 1844"/>
                <a:gd name="T1" fmla="*/ 2826 h 3322"/>
                <a:gd name="T2" fmla="*/ 1205 w 1844"/>
                <a:gd name="T3" fmla="*/ 2868 h 3322"/>
                <a:gd name="T4" fmla="*/ 1226 w 1844"/>
                <a:gd name="T5" fmla="*/ 2909 h 3322"/>
                <a:gd name="T6" fmla="*/ 1525 w 1844"/>
                <a:gd name="T7" fmla="*/ 2919 h 3322"/>
                <a:gd name="T8" fmla="*/ 1566 w 1844"/>
                <a:gd name="T9" fmla="*/ 2898 h 3322"/>
                <a:gd name="T10" fmla="*/ 1574 w 1844"/>
                <a:gd name="T11" fmla="*/ 2851 h 3322"/>
                <a:gd name="T12" fmla="*/ 1541 w 1844"/>
                <a:gd name="T13" fmla="*/ 2818 h 3322"/>
                <a:gd name="T14" fmla="*/ 319 w 1844"/>
                <a:gd name="T15" fmla="*/ 2815 h 3322"/>
                <a:gd name="T16" fmla="*/ 278 w 1844"/>
                <a:gd name="T17" fmla="*/ 2837 h 3322"/>
                <a:gd name="T18" fmla="*/ 270 w 1844"/>
                <a:gd name="T19" fmla="*/ 2884 h 3322"/>
                <a:gd name="T20" fmla="*/ 303 w 1844"/>
                <a:gd name="T21" fmla="*/ 2917 h 3322"/>
                <a:gd name="T22" fmla="*/ 604 w 1844"/>
                <a:gd name="T23" fmla="*/ 2917 h 3322"/>
                <a:gd name="T24" fmla="*/ 637 w 1844"/>
                <a:gd name="T25" fmla="*/ 2884 h 3322"/>
                <a:gd name="T26" fmla="*/ 630 w 1844"/>
                <a:gd name="T27" fmla="*/ 2837 h 3322"/>
                <a:gd name="T28" fmla="*/ 587 w 1844"/>
                <a:gd name="T29" fmla="*/ 2815 h 3322"/>
                <a:gd name="T30" fmla="*/ 892 w 1844"/>
                <a:gd name="T31" fmla="*/ 2719 h 3322"/>
                <a:gd name="T32" fmla="*/ 814 w 1844"/>
                <a:gd name="T33" fmla="*/ 2760 h 3322"/>
                <a:gd name="T34" fmla="*/ 778 w 1844"/>
                <a:gd name="T35" fmla="*/ 2819 h 3322"/>
                <a:gd name="T36" fmla="*/ 772 w 1844"/>
                <a:gd name="T37" fmla="*/ 2892 h 3322"/>
                <a:gd name="T38" fmla="*/ 799 w 1844"/>
                <a:gd name="T39" fmla="*/ 2958 h 3322"/>
                <a:gd name="T40" fmla="*/ 840 w 1844"/>
                <a:gd name="T41" fmla="*/ 2996 h 3322"/>
                <a:gd name="T42" fmla="*/ 922 w 1844"/>
                <a:gd name="T43" fmla="*/ 3020 h 3322"/>
                <a:gd name="T44" fmla="*/ 991 w 1844"/>
                <a:gd name="T45" fmla="*/ 3003 h 3322"/>
                <a:gd name="T46" fmla="*/ 1048 w 1844"/>
                <a:gd name="T47" fmla="*/ 2953 h 3322"/>
                <a:gd name="T48" fmla="*/ 1074 w 1844"/>
                <a:gd name="T49" fmla="*/ 2868 h 3322"/>
                <a:gd name="T50" fmla="*/ 1048 w 1844"/>
                <a:gd name="T51" fmla="*/ 2783 h 3322"/>
                <a:gd name="T52" fmla="*/ 1007 w 1844"/>
                <a:gd name="T53" fmla="*/ 2741 h 3322"/>
                <a:gd name="T54" fmla="*/ 922 w 1844"/>
                <a:gd name="T55" fmla="*/ 2716 h 3322"/>
                <a:gd name="T56" fmla="*/ 289 w 1844"/>
                <a:gd name="T57" fmla="*/ 279 h 3322"/>
                <a:gd name="T58" fmla="*/ 268 w 1844"/>
                <a:gd name="T59" fmla="*/ 320 h 3322"/>
                <a:gd name="T60" fmla="*/ 278 w 1844"/>
                <a:gd name="T61" fmla="*/ 2497 h 3322"/>
                <a:gd name="T62" fmla="*/ 319 w 1844"/>
                <a:gd name="T63" fmla="*/ 2518 h 3322"/>
                <a:gd name="T64" fmla="*/ 1555 w 1844"/>
                <a:gd name="T65" fmla="*/ 2508 h 3322"/>
                <a:gd name="T66" fmla="*/ 1576 w 1844"/>
                <a:gd name="T67" fmla="*/ 2465 h 3322"/>
                <a:gd name="T68" fmla="*/ 1555 w 1844"/>
                <a:gd name="T69" fmla="*/ 2424 h 3322"/>
                <a:gd name="T70" fmla="*/ 372 w 1844"/>
                <a:gd name="T71" fmla="*/ 2414 h 3322"/>
                <a:gd name="T72" fmla="*/ 1472 w 1844"/>
                <a:gd name="T73" fmla="*/ 2198 h 3322"/>
                <a:gd name="T74" fmla="*/ 1494 w 1844"/>
                <a:gd name="T75" fmla="*/ 2239 h 3322"/>
                <a:gd name="T76" fmla="*/ 1541 w 1844"/>
                <a:gd name="T77" fmla="*/ 2246 h 3322"/>
                <a:gd name="T78" fmla="*/ 1574 w 1844"/>
                <a:gd name="T79" fmla="*/ 2214 h 3322"/>
                <a:gd name="T80" fmla="*/ 1574 w 1844"/>
                <a:gd name="T81" fmla="*/ 304 h 3322"/>
                <a:gd name="T82" fmla="*/ 1541 w 1844"/>
                <a:gd name="T83" fmla="*/ 272 h 3322"/>
                <a:gd name="T84" fmla="*/ 319 w 1844"/>
                <a:gd name="T85" fmla="*/ 0 h 3322"/>
                <a:gd name="T86" fmla="*/ 1607 w 1844"/>
                <a:gd name="T87" fmla="*/ 11 h 3322"/>
                <a:gd name="T88" fmla="*/ 1716 w 1844"/>
                <a:gd name="T89" fmla="*/ 65 h 3322"/>
                <a:gd name="T90" fmla="*/ 1777 w 1844"/>
                <a:gd name="T91" fmla="*/ 125 h 3322"/>
                <a:gd name="T92" fmla="*/ 1833 w 1844"/>
                <a:gd name="T93" fmla="*/ 235 h 3322"/>
                <a:gd name="T94" fmla="*/ 1844 w 1844"/>
                <a:gd name="T95" fmla="*/ 3001 h 3322"/>
                <a:gd name="T96" fmla="*/ 1819 w 1844"/>
                <a:gd name="T97" fmla="*/ 3126 h 3322"/>
                <a:gd name="T98" fmla="*/ 1750 w 1844"/>
                <a:gd name="T99" fmla="*/ 3228 h 3322"/>
                <a:gd name="T100" fmla="*/ 1648 w 1844"/>
                <a:gd name="T101" fmla="*/ 3297 h 3322"/>
                <a:gd name="T102" fmla="*/ 1525 w 1844"/>
                <a:gd name="T103" fmla="*/ 3322 h 3322"/>
                <a:gd name="T104" fmla="*/ 237 w 1844"/>
                <a:gd name="T105" fmla="*/ 3311 h 3322"/>
                <a:gd name="T106" fmla="*/ 128 w 1844"/>
                <a:gd name="T107" fmla="*/ 3257 h 3322"/>
                <a:gd name="T108" fmla="*/ 67 w 1844"/>
                <a:gd name="T109" fmla="*/ 3197 h 3322"/>
                <a:gd name="T110" fmla="*/ 11 w 1844"/>
                <a:gd name="T111" fmla="*/ 3087 h 3322"/>
                <a:gd name="T112" fmla="*/ 0 w 1844"/>
                <a:gd name="T113" fmla="*/ 320 h 3322"/>
                <a:gd name="T114" fmla="*/ 25 w 1844"/>
                <a:gd name="T115" fmla="*/ 196 h 3322"/>
                <a:gd name="T116" fmla="*/ 94 w 1844"/>
                <a:gd name="T117" fmla="*/ 94 h 3322"/>
                <a:gd name="T118" fmla="*/ 195 w 1844"/>
                <a:gd name="T119" fmla="*/ 25 h 3322"/>
                <a:gd name="T120" fmla="*/ 319 w 1844"/>
                <a:gd name="T121" fmla="*/ 0 h 3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4" h="3322">
                  <a:moveTo>
                    <a:pt x="1256" y="2815"/>
                  </a:moveTo>
                  <a:lnTo>
                    <a:pt x="1240" y="2818"/>
                  </a:lnTo>
                  <a:lnTo>
                    <a:pt x="1226" y="2826"/>
                  </a:lnTo>
                  <a:lnTo>
                    <a:pt x="1215" y="2837"/>
                  </a:lnTo>
                  <a:lnTo>
                    <a:pt x="1208" y="2851"/>
                  </a:lnTo>
                  <a:lnTo>
                    <a:pt x="1205" y="2868"/>
                  </a:lnTo>
                  <a:lnTo>
                    <a:pt x="1208" y="2884"/>
                  </a:lnTo>
                  <a:lnTo>
                    <a:pt x="1215" y="2898"/>
                  </a:lnTo>
                  <a:lnTo>
                    <a:pt x="1226" y="2909"/>
                  </a:lnTo>
                  <a:lnTo>
                    <a:pt x="1240" y="2917"/>
                  </a:lnTo>
                  <a:lnTo>
                    <a:pt x="1256" y="2919"/>
                  </a:lnTo>
                  <a:lnTo>
                    <a:pt x="1525" y="2919"/>
                  </a:lnTo>
                  <a:lnTo>
                    <a:pt x="1541" y="2917"/>
                  </a:lnTo>
                  <a:lnTo>
                    <a:pt x="1555" y="2909"/>
                  </a:lnTo>
                  <a:lnTo>
                    <a:pt x="1566" y="2898"/>
                  </a:lnTo>
                  <a:lnTo>
                    <a:pt x="1574" y="2884"/>
                  </a:lnTo>
                  <a:lnTo>
                    <a:pt x="1576" y="2868"/>
                  </a:lnTo>
                  <a:lnTo>
                    <a:pt x="1574" y="2851"/>
                  </a:lnTo>
                  <a:lnTo>
                    <a:pt x="1566" y="2837"/>
                  </a:lnTo>
                  <a:lnTo>
                    <a:pt x="1555" y="2826"/>
                  </a:lnTo>
                  <a:lnTo>
                    <a:pt x="1541" y="2818"/>
                  </a:lnTo>
                  <a:lnTo>
                    <a:pt x="1525" y="2815"/>
                  </a:lnTo>
                  <a:lnTo>
                    <a:pt x="1256" y="2815"/>
                  </a:lnTo>
                  <a:close/>
                  <a:moveTo>
                    <a:pt x="319" y="2815"/>
                  </a:moveTo>
                  <a:lnTo>
                    <a:pt x="303" y="2818"/>
                  </a:lnTo>
                  <a:lnTo>
                    <a:pt x="289" y="2826"/>
                  </a:lnTo>
                  <a:lnTo>
                    <a:pt x="278" y="2837"/>
                  </a:lnTo>
                  <a:lnTo>
                    <a:pt x="270" y="2851"/>
                  </a:lnTo>
                  <a:lnTo>
                    <a:pt x="268" y="2868"/>
                  </a:lnTo>
                  <a:lnTo>
                    <a:pt x="270" y="2884"/>
                  </a:lnTo>
                  <a:lnTo>
                    <a:pt x="278" y="2898"/>
                  </a:lnTo>
                  <a:lnTo>
                    <a:pt x="289" y="2909"/>
                  </a:lnTo>
                  <a:lnTo>
                    <a:pt x="303" y="2917"/>
                  </a:lnTo>
                  <a:lnTo>
                    <a:pt x="319" y="2919"/>
                  </a:lnTo>
                  <a:lnTo>
                    <a:pt x="587" y="2919"/>
                  </a:lnTo>
                  <a:lnTo>
                    <a:pt x="604" y="2917"/>
                  </a:lnTo>
                  <a:lnTo>
                    <a:pt x="618" y="2909"/>
                  </a:lnTo>
                  <a:lnTo>
                    <a:pt x="630" y="2898"/>
                  </a:lnTo>
                  <a:lnTo>
                    <a:pt x="637" y="2884"/>
                  </a:lnTo>
                  <a:lnTo>
                    <a:pt x="640" y="2868"/>
                  </a:lnTo>
                  <a:lnTo>
                    <a:pt x="637" y="2851"/>
                  </a:lnTo>
                  <a:lnTo>
                    <a:pt x="630" y="2837"/>
                  </a:lnTo>
                  <a:lnTo>
                    <a:pt x="618" y="2826"/>
                  </a:lnTo>
                  <a:lnTo>
                    <a:pt x="604" y="2818"/>
                  </a:lnTo>
                  <a:lnTo>
                    <a:pt x="587" y="2815"/>
                  </a:lnTo>
                  <a:lnTo>
                    <a:pt x="319" y="2815"/>
                  </a:lnTo>
                  <a:close/>
                  <a:moveTo>
                    <a:pt x="922" y="2716"/>
                  </a:moveTo>
                  <a:lnTo>
                    <a:pt x="892" y="2719"/>
                  </a:lnTo>
                  <a:lnTo>
                    <a:pt x="863" y="2728"/>
                  </a:lnTo>
                  <a:lnTo>
                    <a:pt x="837" y="2741"/>
                  </a:lnTo>
                  <a:lnTo>
                    <a:pt x="814" y="2760"/>
                  </a:lnTo>
                  <a:lnTo>
                    <a:pt x="799" y="2777"/>
                  </a:lnTo>
                  <a:lnTo>
                    <a:pt x="787" y="2797"/>
                  </a:lnTo>
                  <a:lnTo>
                    <a:pt x="778" y="2819"/>
                  </a:lnTo>
                  <a:lnTo>
                    <a:pt x="772" y="2843"/>
                  </a:lnTo>
                  <a:lnTo>
                    <a:pt x="770" y="2868"/>
                  </a:lnTo>
                  <a:lnTo>
                    <a:pt x="772" y="2892"/>
                  </a:lnTo>
                  <a:lnTo>
                    <a:pt x="778" y="2915"/>
                  </a:lnTo>
                  <a:lnTo>
                    <a:pt x="787" y="2938"/>
                  </a:lnTo>
                  <a:lnTo>
                    <a:pt x="799" y="2958"/>
                  </a:lnTo>
                  <a:lnTo>
                    <a:pt x="814" y="2976"/>
                  </a:lnTo>
                  <a:lnTo>
                    <a:pt x="818" y="2979"/>
                  </a:lnTo>
                  <a:lnTo>
                    <a:pt x="840" y="2996"/>
                  </a:lnTo>
                  <a:lnTo>
                    <a:pt x="866" y="3009"/>
                  </a:lnTo>
                  <a:lnTo>
                    <a:pt x="893" y="3017"/>
                  </a:lnTo>
                  <a:lnTo>
                    <a:pt x="922" y="3020"/>
                  </a:lnTo>
                  <a:lnTo>
                    <a:pt x="946" y="3018"/>
                  </a:lnTo>
                  <a:lnTo>
                    <a:pt x="970" y="3012"/>
                  </a:lnTo>
                  <a:lnTo>
                    <a:pt x="991" y="3003"/>
                  </a:lnTo>
                  <a:lnTo>
                    <a:pt x="1012" y="2991"/>
                  </a:lnTo>
                  <a:lnTo>
                    <a:pt x="1030" y="2976"/>
                  </a:lnTo>
                  <a:lnTo>
                    <a:pt x="1048" y="2953"/>
                  </a:lnTo>
                  <a:lnTo>
                    <a:pt x="1062" y="2926"/>
                  </a:lnTo>
                  <a:lnTo>
                    <a:pt x="1071" y="2898"/>
                  </a:lnTo>
                  <a:lnTo>
                    <a:pt x="1074" y="2868"/>
                  </a:lnTo>
                  <a:lnTo>
                    <a:pt x="1071" y="2837"/>
                  </a:lnTo>
                  <a:lnTo>
                    <a:pt x="1062" y="2808"/>
                  </a:lnTo>
                  <a:lnTo>
                    <a:pt x="1048" y="2783"/>
                  </a:lnTo>
                  <a:lnTo>
                    <a:pt x="1030" y="2760"/>
                  </a:lnTo>
                  <a:lnTo>
                    <a:pt x="1030" y="2760"/>
                  </a:lnTo>
                  <a:lnTo>
                    <a:pt x="1007" y="2741"/>
                  </a:lnTo>
                  <a:lnTo>
                    <a:pt x="981" y="2728"/>
                  </a:lnTo>
                  <a:lnTo>
                    <a:pt x="953" y="2719"/>
                  </a:lnTo>
                  <a:lnTo>
                    <a:pt x="922" y="2716"/>
                  </a:lnTo>
                  <a:close/>
                  <a:moveTo>
                    <a:pt x="319" y="268"/>
                  </a:moveTo>
                  <a:lnTo>
                    <a:pt x="303" y="272"/>
                  </a:lnTo>
                  <a:lnTo>
                    <a:pt x="289" y="279"/>
                  </a:lnTo>
                  <a:lnTo>
                    <a:pt x="278" y="290"/>
                  </a:lnTo>
                  <a:lnTo>
                    <a:pt x="270" y="304"/>
                  </a:lnTo>
                  <a:lnTo>
                    <a:pt x="268" y="320"/>
                  </a:lnTo>
                  <a:lnTo>
                    <a:pt x="268" y="2465"/>
                  </a:lnTo>
                  <a:lnTo>
                    <a:pt x="270" y="2482"/>
                  </a:lnTo>
                  <a:lnTo>
                    <a:pt x="278" y="2497"/>
                  </a:lnTo>
                  <a:lnTo>
                    <a:pt x="289" y="2508"/>
                  </a:lnTo>
                  <a:lnTo>
                    <a:pt x="303" y="2515"/>
                  </a:lnTo>
                  <a:lnTo>
                    <a:pt x="319" y="2518"/>
                  </a:lnTo>
                  <a:lnTo>
                    <a:pt x="1525" y="2518"/>
                  </a:lnTo>
                  <a:lnTo>
                    <a:pt x="1541" y="2515"/>
                  </a:lnTo>
                  <a:lnTo>
                    <a:pt x="1555" y="2508"/>
                  </a:lnTo>
                  <a:lnTo>
                    <a:pt x="1566" y="2497"/>
                  </a:lnTo>
                  <a:lnTo>
                    <a:pt x="1574" y="2482"/>
                  </a:lnTo>
                  <a:lnTo>
                    <a:pt x="1576" y="2465"/>
                  </a:lnTo>
                  <a:lnTo>
                    <a:pt x="1574" y="2449"/>
                  </a:lnTo>
                  <a:lnTo>
                    <a:pt x="1566" y="2435"/>
                  </a:lnTo>
                  <a:lnTo>
                    <a:pt x="1555" y="2424"/>
                  </a:lnTo>
                  <a:lnTo>
                    <a:pt x="1541" y="2416"/>
                  </a:lnTo>
                  <a:lnTo>
                    <a:pt x="1525" y="2414"/>
                  </a:lnTo>
                  <a:lnTo>
                    <a:pt x="372" y="2414"/>
                  </a:lnTo>
                  <a:lnTo>
                    <a:pt x="372" y="372"/>
                  </a:lnTo>
                  <a:lnTo>
                    <a:pt x="1472" y="372"/>
                  </a:lnTo>
                  <a:lnTo>
                    <a:pt x="1472" y="2198"/>
                  </a:lnTo>
                  <a:lnTo>
                    <a:pt x="1475" y="2214"/>
                  </a:lnTo>
                  <a:lnTo>
                    <a:pt x="1482" y="2228"/>
                  </a:lnTo>
                  <a:lnTo>
                    <a:pt x="1494" y="2239"/>
                  </a:lnTo>
                  <a:lnTo>
                    <a:pt x="1508" y="2246"/>
                  </a:lnTo>
                  <a:lnTo>
                    <a:pt x="1525" y="2249"/>
                  </a:lnTo>
                  <a:lnTo>
                    <a:pt x="1541" y="2246"/>
                  </a:lnTo>
                  <a:lnTo>
                    <a:pt x="1555" y="2239"/>
                  </a:lnTo>
                  <a:lnTo>
                    <a:pt x="1566" y="2228"/>
                  </a:lnTo>
                  <a:lnTo>
                    <a:pt x="1574" y="2214"/>
                  </a:lnTo>
                  <a:lnTo>
                    <a:pt x="1576" y="2198"/>
                  </a:lnTo>
                  <a:lnTo>
                    <a:pt x="1576" y="320"/>
                  </a:lnTo>
                  <a:lnTo>
                    <a:pt x="1574" y="304"/>
                  </a:lnTo>
                  <a:lnTo>
                    <a:pt x="1566" y="290"/>
                  </a:lnTo>
                  <a:lnTo>
                    <a:pt x="1555" y="279"/>
                  </a:lnTo>
                  <a:lnTo>
                    <a:pt x="1541" y="272"/>
                  </a:lnTo>
                  <a:lnTo>
                    <a:pt x="1525" y="268"/>
                  </a:lnTo>
                  <a:lnTo>
                    <a:pt x="319" y="268"/>
                  </a:lnTo>
                  <a:close/>
                  <a:moveTo>
                    <a:pt x="319" y="0"/>
                  </a:moveTo>
                  <a:lnTo>
                    <a:pt x="1525" y="0"/>
                  </a:lnTo>
                  <a:lnTo>
                    <a:pt x="1567" y="3"/>
                  </a:lnTo>
                  <a:lnTo>
                    <a:pt x="1607" y="11"/>
                  </a:lnTo>
                  <a:lnTo>
                    <a:pt x="1646" y="24"/>
                  </a:lnTo>
                  <a:lnTo>
                    <a:pt x="1683" y="42"/>
                  </a:lnTo>
                  <a:lnTo>
                    <a:pt x="1716" y="65"/>
                  </a:lnTo>
                  <a:lnTo>
                    <a:pt x="1746" y="91"/>
                  </a:lnTo>
                  <a:lnTo>
                    <a:pt x="1750" y="94"/>
                  </a:lnTo>
                  <a:lnTo>
                    <a:pt x="1777" y="125"/>
                  </a:lnTo>
                  <a:lnTo>
                    <a:pt x="1801" y="160"/>
                  </a:lnTo>
                  <a:lnTo>
                    <a:pt x="1819" y="196"/>
                  </a:lnTo>
                  <a:lnTo>
                    <a:pt x="1833" y="235"/>
                  </a:lnTo>
                  <a:lnTo>
                    <a:pt x="1841" y="278"/>
                  </a:lnTo>
                  <a:lnTo>
                    <a:pt x="1844" y="320"/>
                  </a:lnTo>
                  <a:lnTo>
                    <a:pt x="1844" y="3001"/>
                  </a:lnTo>
                  <a:lnTo>
                    <a:pt x="1841" y="3045"/>
                  </a:lnTo>
                  <a:lnTo>
                    <a:pt x="1833" y="3087"/>
                  </a:lnTo>
                  <a:lnTo>
                    <a:pt x="1819" y="3126"/>
                  </a:lnTo>
                  <a:lnTo>
                    <a:pt x="1801" y="3164"/>
                  </a:lnTo>
                  <a:lnTo>
                    <a:pt x="1777" y="3197"/>
                  </a:lnTo>
                  <a:lnTo>
                    <a:pt x="1750" y="3228"/>
                  </a:lnTo>
                  <a:lnTo>
                    <a:pt x="1719" y="3255"/>
                  </a:lnTo>
                  <a:lnTo>
                    <a:pt x="1686" y="3278"/>
                  </a:lnTo>
                  <a:lnTo>
                    <a:pt x="1648" y="3297"/>
                  </a:lnTo>
                  <a:lnTo>
                    <a:pt x="1609" y="3311"/>
                  </a:lnTo>
                  <a:lnTo>
                    <a:pt x="1568" y="3319"/>
                  </a:lnTo>
                  <a:lnTo>
                    <a:pt x="1525" y="3322"/>
                  </a:lnTo>
                  <a:lnTo>
                    <a:pt x="319" y="3322"/>
                  </a:lnTo>
                  <a:lnTo>
                    <a:pt x="277" y="3319"/>
                  </a:lnTo>
                  <a:lnTo>
                    <a:pt x="237" y="3311"/>
                  </a:lnTo>
                  <a:lnTo>
                    <a:pt x="197" y="3298"/>
                  </a:lnTo>
                  <a:lnTo>
                    <a:pt x="161" y="3280"/>
                  </a:lnTo>
                  <a:lnTo>
                    <a:pt x="128" y="3257"/>
                  </a:lnTo>
                  <a:lnTo>
                    <a:pt x="98" y="3231"/>
                  </a:lnTo>
                  <a:lnTo>
                    <a:pt x="94" y="3227"/>
                  </a:lnTo>
                  <a:lnTo>
                    <a:pt x="67" y="3197"/>
                  </a:lnTo>
                  <a:lnTo>
                    <a:pt x="43" y="3163"/>
                  </a:lnTo>
                  <a:lnTo>
                    <a:pt x="25" y="3126"/>
                  </a:lnTo>
                  <a:lnTo>
                    <a:pt x="11" y="3087"/>
                  </a:lnTo>
                  <a:lnTo>
                    <a:pt x="3" y="3045"/>
                  </a:lnTo>
                  <a:lnTo>
                    <a:pt x="0" y="3001"/>
                  </a:lnTo>
                  <a:lnTo>
                    <a:pt x="0" y="320"/>
                  </a:lnTo>
                  <a:lnTo>
                    <a:pt x="3" y="277"/>
                  </a:lnTo>
                  <a:lnTo>
                    <a:pt x="11" y="235"/>
                  </a:lnTo>
                  <a:lnTo>
                    <a:pt x="25" y="196"/>
                  </a:lnTo>
                  <a:lnTo>
                    <a:pt x="43" y="160"/>
                  </a:lnTo>
                  <a:lnTo>
                    <a:pt x="67" y="125"/>
                  </a:lnTo>
                  <a:lnTo>
                    <a:pt x="94" y="94"/>
                  </a:lnTo>
                  <a:lnTo>
                    <a:pt x="125" y="68"/>
                  </a:lnTo>
                  <a:lnTo>
                    <a:pt x="158" y="44"/>
                  </a:lnTo>
                  <a:lnTo>
                    <a:pt x="195" y="25"/>
                  </a:lnTo>
                  <a:lnTo>
                    <a:pt x="235" y="12"/>
                  </a:lnTo>
                  <a:lnTo>
                    <a:pt x="276" y="3"/>
                  </a:lnTo>
                  <a:lnTo>
                    <a:pt x="319"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22" name="Group 21"/>
          <p:cNvGrpSpPr/>
          <p:nvPr/>
        </p:nvGrpSpPr>
        <p:grpSpPr>
          <a:xfrm>
            <a:off x="1634293" y="2307854"/>
            <a:ext cx="265839" cy="241327"/>
            <a:chOff x="1634293" y="2307854"/>
            <a:chExt cx="265839" cy="241327"/>
          </a:xfrm>
        </p:grpSpPr>
        <p:sp>
          <p:nvSpPr>
            <p:cNvPr id="231" name="Oval 230">
              <a:extLst>
                <a:ext uri="{FF2B5EF4-FFF2-40B4-BE49-F238E27FC236}">
                  <a16:creationId xmlns:a16="http://schemas.microsoft.com/office/drawing/2014/main" id="{7D6D79AE-8D82-4463-9314-FF0A5C858260}"/>
                </a:ext>
              </a:extLst>
            </p:cNvPr>
            <p:cNvSpPr/>
            <p:nvPr/>
          </p:nvSpPr>
          <p:spPr>
            <a:xfrm>
              <a:off x="1634293" y="2307854"/>
              <a:ext cx="265839" cy="241327"/>
            </a:xfrm>
            <a:prstGeom prst="ellipse">
              <a:avLst/>
            </a:prstGeom>
            <a:solidFill>
              <a:srgbClr val="FFFFFF"/>
            </a:solidFill>
            <a:ln w="15875" cap="flat" cmpd="sng" algn="ctr">
              <a:solidFill>
                <a:schemeClr val="accent1"/>
              </a:solidFill>
              <a:prstDash val="solid"/>
            </a:ln>
            <a:effectLst/>
          </p:spPr>
          <p:txBody>
            <a:bodyPr lIns="72000" tIns="72000" rIns="72000" bIns="72000" rtlCol="0" anchor="t" anchorCtr="0">
              <a:noAutofit/>
            </a:bodyPr>
            <a:lstStyle/>
            <a:p>
              <a:pPr marL="0" marR="0" lvl="0" indent="0" defTabSz="914400" eaLnBrk="1" fontAlgn="base" latinLnBrk="0" hangingPunct="1">
                <a:lnSpc>
                  <a:spcPct val="90000"/>
                </a:lnSpc>
                <a:spcBef>
                  <a:spcPts val="40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37" name="Freeform 6">
              <a:extLst>
                <a:ext uri="{FF2B5EF4-FFF2-40B4-BE49-F238E27FC236}">
                  <a16:creationId xmlns:a16="http://schemas.microsoft.com/office/drawing/2014/main" id="{5F9DFF0C-60F2-4C77-970A-2CBAA5F80E66}"/>
                </a:ext>
              </a:extLst>
            </p:cNvPr>
            <p:cNvSpPr>
              <a:spLocks noChangeAspect="1" noEditPoints="1"/>
            </p:cNvSpPr>
            <p:nvPr>
              <p:custDataLst>
                <p:tags r:id="rId2"/>
              </p:custDataLst>
            </p:nvPr>
          </p:nvSpPr>
          <p:spPr bwMode="auto">
            <a:xfrm>
              <a:off x="1675800" y="2356830"/>
              <a:ext cx="169178" cy="146544"/>
            </a:xfrm>
            <a:custGeom>
              <a:avLst/>
              <a:gdLst>
                <a:gd name="T0" fmla="*/ 1772 w 4322"/>
                <a:gd name="T1" fmla="*/ 222 h 4123"/>
                <a:gd name="T2" fmla="*/ 1755 w 4322"/>
                <a:gd name="T3" fmla="*/ 224 h 4123"/>
                <a:gd name="T4" fmla="*/ 1741 w 4322"/>
                <a:gd name="T5" fmla="*/ 230 h 4123"/>
                <a:gd name="T6" fmla="*/ 1729 w 4322"/>
                <a:gd name="T7" fmla="*/ 242 h 4123"/>
                <a:gd name="T8" fmla="*/ 1720 w 4322"/>
                <a:gd name="T9" fmla="*/ 255 h 4123"/>
                <a:gd name="T10" fmla="*/ 1714 w 4322"/>
                <a:gd name="T11" fmla="*/ 271 h 4123"/>
                <a:gd name="T12" fmla="*/ 1713 w 4322"/>
                <a:gd name="T13" fmla="*/ 288 h 4123"/>
                <a:gd name="T14" fmla="*/ 1718 w 4322"/>
                <a:gd name="T15" fmla="*/ 304 h 4123"/>
                <a:gd name="T16" fmla="*/ 1726 w 4322"/>
                <a:gd name="T17" fmla="*/ 318 h 4123"/>
                <a:gd name="T18" fmla="*/ 2160 w 4322"/>
                <a:gd name="T19" fmla="*/ 858 h 4123"/>
                <a:gd name="T20" fmla="*/ 2596 w 4322"/>
                <a:gd name="T21" fmla="*/ 318 h 4123"/>
                <a:gd name="T22" fmla="*/ 2604 w 4322"/>
                <a:gd name="T23" fmla="*/ 304 h 4123"/>
                <a:gd name="T24" fmla="*/ 2608 w 4322"/>
                <a:gd name="T25" fmla="*/ 288 h 4123"/>
                <a:gd name="T26" fmla="*/ 2608 w 4322"/>
                <a:gd name="T27" fmla="*/ 271 h 4123"/>
                <a:gd name="T28" fmla="*/ 2602 w 4322"/>
                <a:gd name="T29" fmla="*/ 255 h 4123"/>
                <a:gd name="T30" fmla="*/ 2593 w 4322"/>
                <a:gd name="T31" fmla="*/ 242 h 4123"/>
                <a:gd name="T32" fmla="*/ 2581 w 4322"/>
                <a:gd name="T33" fmla="*/ 230 h 4123"/>
                <a:gd name="T34" fmla="*/ 2566 w 4322"/>
                <a:gd name="T35" fmla="*/ 224 h 4123"/>
                <a:gd name="T36" fmla="*/ 2550 w 4322"/>
                <a:gd name="T37" fmla="*/ 222 h 4123"/>
                <a:gd name="T38" fmla="*/ 1772 w 4322"/>
                <a:gd name="T39" fmla="*/ 222 h 4123"/>
                <a:gd name="T40" fmla="*/ 1758 w 4322"/>
                <a:gd name="T41" fmla="*/ 0 h 4123"/>
                <a:gd name="T42" fmla="*/ 2564 w 4322"/>
                <a:gd name="T43" fmla="*/ 0 h 4123"/>
                <a:gd name="T44" fmla="*/ 3371 w 4322"/>
                <a:gd name="T45" fmla="*/ 307 h 4123"/>
                <a:gd name="T46" fmla="*/ 4322 w 4322"/>
                <a:gd name="T47" fmla="*/ 1370 h 4123"/>
                <a:gd name="T48" fmla="*/ 3687 w 4322"/>
                <a:gd name="T49" fmla="*/ 1907 h 4123"/>
                <a:gd name="T50" fmla="*/ 3371 w 4322"/>
                <a:gd name="T51" fmla="*/ 1604 h 4123"/>
                <a:gd name="T52" fmla="*/ 3371 w 4322"/>
                <a:gd name="T53" fmla="*/ 4123 h 4123"/>
                <a:gd name="T54" fmla="*/ 951 w 4322"/>
                <a:gd name="T55" fmla="*/ 4123 h 4123"/>
                <a:gd name="T56" fmla="*/ 951 w 4322"/>
                <a:gd name="T57" fmla="*/ 1604 h 4123"/>
                <a:gd name="T58" fmla="*/ 634 w 4322"/>
                <a:gd name="T59" fmla="*/ 1907 h 4123"/>
                <a:gd name="T60" fmla="*/ 0 w 4322"/>
                <a:gd name="T61" fmla="*/ 1370 h 4123"/>
                <a:gd name="T62" fmla="*/ 951 w 4322"/>
                <a:gd name="T63" fmla="*/ 307 h 4123"/>
                <a:gd name="T64" fmla="*/ 1758 w 4322"/>
                <a:gd name="T65" fmla="*/ 0 h 4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22" h="4123">
                  <a:moveTo>
                    <a:pt x="1772" y="222"/>
                  </a:moveTo>
                  <a:lnTo>
                    <a:pt x="1755" y="224"/>
                  </a:lnTo>
                  <a:lnTo>
                    <a:pt x="1741" y="230"/>
                  </a:lnTo>
                  <a:lnTo>
                    <a:pt x="1729" y="242"/>
                  </a:lnTo>
                  <a:lnTo>
                    <a:pt x="1720" y="255"/>
                  </a:lnTo>
                  <a:lnTo>
                    <a:pt x="1714" y="271"/>
                  </a:lnTo>
                  <a:lnTo>
                    <a:pt x="1713" y="288"/>
                  </a:lnTo>
                  <a:lnTo>
                    <a:pt x="1718" y="304"/>
                  </a:lnTo>
                  <a:lnTo>
                    <a:pt x="1726" y="318"/>
                  </a:lnTo>
                  <a:lnTo>
                    <a:pt x="2160" y="858"/>
                  </a:lnTo>
                  <a:lnTo>
                    <a:pt x="2596" y="318"/>
                  </a:lnTo>
                  <a:lnTo>
                    <a:pt x="2604" y="304"/>
                  </a:lnTo>
                  <a:lnTo>
                    <a:pt x="2608" y="288"/>
                  </a:lnTo>
                  <a:lnTo>
                    <a:pt x="2608" y="271"/>
                  </a:lnTo>
                  <a:lnTo>
                    <a:pt x="2602" y="255"/>
                  </a:lnTo>
                  <a:lnTo>
                    <a:pt x="2593" y="242"/>
                  </a:lnTo>
                  <a:lnTo>
                    <a:pt x="2581" y="230"/>
                  </a:lnTo>
                  <a:lnTo>
                    <a:pt x="2566" y="224"/>
                  </a:lnTo>
                  <a:lnTo>
                    <a:pt x="2550" y="222"/>
                  </a:lnTo>
                  <a:lnTo>
                    <a:pt x="1772" y="222"/>
                  </a:lnTo>
                  <a:close/>
                  <a:moveTo>
                    <a:pt x="1758" y="0"/>
                  </a:moveTo>
                  <a:lnTo>
                    <a:pt x="2564" y="0"/>
                  </a:lnTo>
                  <a:lnTo>
                    <a:pt x="3371" y="307"/>
                  </a:lnTo>
                  <a:lnTo>
                    <a:pt x="4322" y="1370"/>
                  </a:lnTo>
                  <a:lnTo>
                    <a:pt x="3687" y="1907"/>
                  </a:lnTo>
                  <a:lnTo>
                    <a:pt x="3371" y="1604"/>
                  </a:lnTo>
                  <a:lnTo>
                    <a:pt x="3371" y="4123"/>
                  </a:lnTo>
                  <a:lnTo>
                    <a:pt x="951" y="4123"/>
                  </a:lnTo>
                  <a:lnTo>
                    <a:pt x="951" y="1604"/>
                  </a:lnTo>
                  <a:lnTo>
                    <a:pt x="634" y="1907"/>
                  </a:lnTo>
                  <a:lnTo>
                    <a:pt x="0" y="1370"/>
                  </a:lnTo>
                  <a:lnTo>
                    <a:pt x="951" y="307"/>
                  </a:lnTo>
                  <a:lnTo>
                    <a:pt x="175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21" name="Group 20"/>
          <p:cNvGrpSpPr/>
          <p:nvPr/>
        </p:nvGrpSpPr>
        <p:grpSpPr>
          <a:xfrm>
            <a:off x="1820666" y="2039723"/>
            <a:ext cx="265839" cy="241327"/>
            <a:chOff x="1820666" y="2039723"/>
            <a:chExt cx="265839" cy="241327"/>
          </a:xfrm>
        </p:grpSpPr>
        <p:sp>
          <p:nvSpPr>
            <p:cNvPr id="234" name="Oval 233">
              <a:extLst>
                <a:ext uri="{FF2B5EF4-FFF2-40B4-BE49-F238E27FC236}">
                  <a16:creationId xmlns:a16="http://schemas.microsoft.com/office/drawing/2014/main" id="{653A6F63-7BDA-44CD-974D-EF2A208E7DED}"/>
                </a:ext>
              </a:extLst>
            </p:cNvPr>
            <p:cNvSpPr/>
            <p:nvPr/>
          </p:nvSpPr>
          <p:spPr>
            <a:xfrm>
              <a:off x="1820666" y="2039723"/>
              <a:ext cx="265839" cy="241327"/>
            </a:xfrm>
            <a:prstGeom prst="ellipse">
              <a:avLst/>
            </a:prstGeom>
            <a:solidFill>
              <a:srgbClr val="FFFFFF"/>
            </a:solidFill>
            <a:ln w="15875" cap="flat" cmpd="sng" algn="ctr">
              <a:solidFill>
                <a:schemeClr val="accent1"/>
              </a:solidFill>
              <a:prstDash val="solid"/>
            </a:ln>
            <a:effectLst/>
          </p:spPr>
          <p:txBody>
            <a:bodyPr lIns="72000" tIns="72000" rIns="72000" bIns="72000" rtlCol="0" anchor="t" anchorCtr="0">
              <a:noAutofit/>
            </a:bodyPr>
            <a:lstStyle/>
            <a:p>
              <a:pPr marL="0" marR="0" lvl="0" indent="0" defTabSz="914400" eaLnBrk="1" fontAlgn="base" latinLnBrk="0" hangingPunct="1">
                <a:lnSpc>
                  <a:spcPct val="90000"/>
                </a:lnSpc>
                <a:spcBef>
                  <a:spcPts val="40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38" name="Freeform 9">
              <a:extLst>
                <a:ext uri="{FF2B5EF4-FFF2-40B4-BE49-F238E27FC236}">
                  <a16:creationId xmlns:a16="http://schemas.microsoft.com/office/drawing/2014/main" id="{B5431AA0-2D63-49AE-A365-5C1A27761328}"/>
                </a:ext>
              </a:extLst>
            </p:cNvPr>
            <p:cNvSpPr>
              <a:spLocks noChangeAspect="1" noEditPoints="1"/>
            </p:cNvSpPr>
            <p:nvPr/>
          </p:nvSpPr>
          <p:spPr bwMode="auto">
            <a:xfrm>
              <a:off x="1892028" y="2086161"/>
              <a:ext cx="112788" cy="147743"/>
            </a:xfrm>
            <a:custGeom>
              <a:avLst/>
              <a:gdLst>
                <a:gd name="T0" fmla="*/ 1400 w 1440"/>
                <a:gd name="T1" fmla="*/ 800 h 2080"/>
                <a:gd name="T2" fmla="*/ 1360 w 1440"/>
                <a:gd name="T3" fmla="*/ 1200 h 2080"/>
                <a:gd name="T4" fmla="*/ 320 w 1440"/>
                <a:gd name="T5" fmla="*/ 1440 h 2080"/>
                <a:gd name="T6" fmla="*/ 80 w 1440"/>
                <a:gd name="T7" fmla="*/ 840 h 2080"/>
                <a:gd name="T8" fmla="*/ 0 w 1440"/>
                <a:gd name="T9" fmla="*/ 800 h 2080"/>
                <a:gd name="T10" fmla="*/ 40 w 1440"/>
                <a:gd name="T11" fmla="*/ 720 h 2080"/>
                <a:gd name="T12" fmla="*/ 160 w 1440"/>
                <a:gd name="T13" fmla="*/ 1200 h 2080"/>
                <a:gd name="T14" fmla="*/ 1120 w 1440"/>
                <a:gd name="T15" fmla="*/ 1360 h 2080"/>
                <a:gd name="T16" fmla="*/ 1280 w 1440"/>
                <a:gd name="T17" fmla="*/ 840 h 2080"/>
                <a:gd name="T18" fmla="*/ 1440 w 1440"/>
                <a:gd name="T19" fmla="*/ 720 h 2080"/>
                <a:gd name="T20" fmla="*/ 1200 w 1440"/>
                <a:gd name="T21" fmla="*/ 1920 h 2080"/>
                <a:gd name="T22" fmla="*/ 1200 w 1440"/>
                <a:gd name="T23" fmla="*/ 2080 h 2080"/>
                <a:gd name="T24" fmla="*/ 1200 w 1440"/>
                <a:gd name="T25" fmla="*/ 1920 h 2080"/>
                <a:gd name="T26" fmla="*/ 320 w 1440"/>
                <a:gd name="T27" fmla="*/ 2000 h 2080"/>
                <a:gd name="T28" fmla="*/ 160 w 1440"/>
                <a:gd name="T29" fmla="*/ 2000 h 2080"/>
                <a:gd name="T30" fmla="*/ 720 w 1440"/>
                <a:gd name="T31" fmla="*/ 1920 h 2080"/>
                <a:gd name="T32" fmla="*/ 720 w 1440"/>
                <a:gd name="T33" fmla="*/ 2080 h 2080"/>
                <a:gd name="T34" fmla="*/ 720 w 1440"/>
                <a:gd name="T35" fmla="*/ 1920 h 2080"/>
                <a:gd name="T36" fmla="*/ 760 w 1440"/>
                <a:gd name="T37" fmla="*/ 1569 h 2080"/>
                <a:gd name="T38" fmla="*/ 1240 w 1440"/>
                <a:gd name="T39" fmla="*/ 1880 h 2080"/>
                <a:gd name="T40" fmla="*/ 1160 w 1440"/>
                <a:gd name="T41" fmla="*/ 1751 h 2080"/>
                <a:gd name="T42" fmla="*/ 760 w 1440"/>
                <a:gd name="T43" fmla="*/ 1880 h 2080"/>
                <a:gd name="T44" fmla="*/ 680 w 1440"/>
                <a:gd name="T45" fmla="*/ 1651 h 2080"/>
                <a:gd name="T46" fmla="*/ 280 w 1440"/>
                <a:gd name="T47" fmla="*/ 1880 h 2080"/>
                <a:gd name="T48" fmla="*/ 200 w 1440"/>
                <a:gd name="T49" fmla="*/ 1689 h 2080"/>
                <a:gd name="T50" fmla="*/ 680 w 1440"/>
                <a:gd name="T51" fmla="*/ 1480 h 2080"/>
                <a:gd name="T52" fmla="*/ 640 w 1440"/>
                <a:gd name="T53" fmla="*/ 0 h 2080"/>
                <a:gd name="T54" fmla="*/ 1240 w 1440"/>
                <a:gd name="T55" fmla="*/ 440 h 2080"/>
                <a:gd name="T56" fmla="*/ 1223 w 1440"/>
                <a:gd name="T57" fmla="*/ 663 h 2080"/>
                <a:gd name="T58" fmla="*/ 1011 w 1440"/>
                <a:gd name="T59" fmla="*/ 1200 h 2080"/>
                <a:gd name="T60" fmla="*/ 720 w 1440"/>
                <a:gd name="T61" fmla="*/ 1160 h 2080"/>
                <a:gd name="T62" fmla="*/ 429 w 1440"/>
                <a:gd name="T63" fmla="*/ 1200 h 2080"/>
                <a:gd name="T64" fmla="*/ 217 w 1440"/>
                <a:gd name="T65" fmla="*/ 663 h 2080"/>
                <a:gd name="T66" fmla="*/ 200 w 1440"/>
                <a:gd name="T67" fmla="*/ 440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0" h="2080">
                  <a:moveTo>
                    <a:pt x="1440" y="800"/>
                  </a:moveTo>
                  <a:cubicBezTo>
                    <a:pt x="1400" y="800"/>
                    <a:pt x="1400" y="800"/>
                    <a:pt x="1400" y="800"/>
                  </a:cubicBezTo>
                  <a:cubicBezTo>
                    <a:pt x="1378" y="800"/>
                    <a:pt x="1360" y="818"/>
                    <a:pt x="1360" y="840"/>
                  </a:cubicBezTo>
                  <a:cubicBezTo>
                    <a:pt x="1360" y="1200"/>
                    <a:pt x="1360" y="1200"/>
                    <a:pt x="1360" y="1200"/>
                  </a:cubicBezTo>
                  <a:cubicBezTo>
                    <a:pt x="1360" y="1334"/>
                    <a:pt x="1254" y="1440"/>
                    <a:pt x="1120" y="1440"/>
                  </a:cubicBezTo>
                  <a:cubicBezTo>
                    <a:pt x="320" y="1440"/>
                    <a:pt x="320" y="1440"/>
                    <a:pt x="320" y="1440"/>
                  </a:cubicBezTo>
                  <a:cubicBezTo>
                    <a:pt x="186" y="1440"/>
                    <a:pt x="80" y="1334"/>
                    <a:pt x="80" y="1200"/>
                  </a:cubicBezTo>
                  <a:cubicBezTo>
                    <a:pt x="80" y="840"/>
                    <a:pt x="80" y="840"/>
                    <a:pt x="80" y="840"/>
                  </a:cubicBezTo>
                  <a:cubicBezTo>
                    <a:pt x="80" y="818"/>
                    <a:pt x="62" y="800"/>
                    <a:pt x="40" y="800"/>
                  </a:cubicBezTo>
                  <a:cubicBezTo>
                    <a:pt x="0" y="800"/>
                    <a:pt x="0" y="800"/>
                    <a:pt x="0" y="800"/>
                  </a:cubicBezTo>
                  <a:cubicBezTo>
                    <a:pt x="0" y="720"/>
                    <a:pt x="0" y="720"/>
                    <a:pt x="0" y="720"/>
                  </a:cubicBezTo>
                  <a:cubicBezTo>
                    <a:pt x="40" y="720"/>
                    <a:pt x="40" y="720"/>
                    <a:pt x="40" y="720"/>
                  </a:cubicBezTo>
                  <a:cubicBezTo>
                    <a:pt x="106" y="720"/>
                    <a:pt x="160" y="774"/>
                    <a:pt x="160" y="840"/>
                  </a:cubicBezTo>
                  <a:cubicBezTo>
                    <a:pt x="160" y="1200"/>
                    <a:pt x="160" y="1200"/>
                    <a:pt x="160" y="1200"/>
                  </a:cubicBezTo>
                  <a:cubicBezTo>
                    <a:pt x="160" y="1290"/>
                    <a:pt x="230" y="1360"/>
                    <a:pt x="320" y="1360"/>
                  </a:cubicBezTo>
                  <a:cubicBezTo>
                    <a:pt x="1120" y="1360"/>
                    <a:pt x="1120" y="1360"/>
                    <a:pt x="1120" y="1360"/>
                  </a:cubicBezTo>
                  <a:cubicBezTo>
                    <a:pt x="1210" y="1360"/>
                    <a:pt x="1280" y="1290"/>
                    <a:pt x="1280" y="1200"/>
                  </a:cubicBezTo>
                  <a:cubicBezTo>
                    <a:pt x="1280" y="840"/>
                    <a:pt x="1280" y="840"/>
                    <a:pt x="1280" y="840"/>
                  </a:cubicBezTo>
                  <a:cubicBezTo>
                    <a:pt x="1280" y="774"/>
                    <a:pt x="1334" y="720"/>
                    <a:pt x="1400" y="720"/>
                  </a:cubicBezTo>
                  <a:cubicBezTo>
                    <a:pt x="1440" y="720"/>
                    <a:pt x="1440" y="720"/>
                    <a:pt x="1440" y="720"/>
                  </a:cubicBezTo>
                  <a:lnTo>
                    <a:pt x="1440" y="800"/>
                  </a:lnTo>
                  <a:close/>
                  <a:moveTo>
                    <a:pt x="1200" y="1920"/>
                  </a:moveTo>
                  <a:cubicBezTo>
                    <a:pt x="1244" y="1920"/>
                    <a:pt x="1280" y="1956"/>
                    <a:pt x="1280" y="2000"/>
                  </a:cubicBezTo>
                  <a:cubicBezTo>
                    <a:pt x="1280" y="2044"/>
                    <a:pt x="1244" y="2080"/>
                    <a:pt x="1200" y="2080"/>
                  </a:cubicBezTo>
                  <a:cubicBezTo>
                    <a:pt x="1156" y="2080"/>
                    <a:pt x="1120" y="2044"/>
                    <a:pt x="1120" y="2000"/>
                  </a:cubicBezTo>
                  <a:cubicBezTo>
                    <a:pt x="1120" y="1956"/>
                    <a:pt x="1156" y="1920"/>
                    <a:pt x="1200" y="1920"/>
                  </a:cubicBezTo>
                  <a:close/>
                  <a:moveTo>
                    <a:pt x="240" y="1920"/>
                  </a:moveTo>
                  <a:cubicBezTo>
                    <a:pt x="284" y="1920"/>
                    <a:pt x="320" y="1956"/>
                    <a:pt x="320" y="2000"/>
                  </a:cubicBezTo>
                  <a:cubicBezTo>
                    <a:pt x="320" y="2044"/>
                    <a:pt x="284" y="2080"/>
                    <a:pt x="240" y="2080"/>
                  </a:cubicBezTo>
                  <a:cubicBezTo>
                    <a:pt x="196" y="2080"/>
                    <a:pt x="160" y="2044"/>
                    <a:pt x="160" y="2000"/>
                  </a:cubicBezTo>
                  <a:cubicBezTo>
                    <a:pt x="160" y="1956"/>
                    <a:pt x="196" y="1920"/>
                    <a:pt x="240" y="1920"/>
                  </a:cubicBezTo>
                  <a:close/>
                  <a:moveTo>
                    <a:pt x="720" y="1920"/>
                  </a:moveTo>
                  <a:cubicBezTo>
                    <a:pt x="764" y="1920"/>
                    <a:pt x="800" y="1956"/>
                    <a:pt x="800" y="2000"/>
                  </a:cubicBezTo>
                  <a:cubicBezTo>
                    <a:pt x="800" y="2044"/>
                    <a:pt x="764" y="2080"/>
                    <a:pt x="720" y="2080"/>
                  </a:cubicBezTo>
                  <a:cubicBezTo>
                    <a:pt x="676" y="2080"/>
                    <a:pt x="640" y="2044"/>
                    <a:pt x="640" y="2000"/>
                  </a:cubicBezTo>
                  <a:cubicBezTo>
                    <a:pt x="640" y="1956"/>
                    <a:pt x="676" y="1920"/>
                    <a:pt x="720" y="1920"/>
                  </a:cubicBezTo>
                  <a:close/>
                  <a:moveTo>
                    <a:pt x="760" y="1480"/>
                  </a:moveTo>
                  <a:cubicBezTo>
                    <a:pt x="760" y="1569"/>
                    <a:pt x="760" y="1569"/>
                    <a:pt x="760" y="1569"/>
                  </a:cubicBezTo>
                  <a:cubicBezTo>
                    <a:pt x="1240" y="1689"/>
                    <a:pt x="1240" y="1689"/>
                    <a:pt x="1240" y="1689"/>
                  </a:cubicBezTo>
                  <a:cubicBezTo>
                    <a:pt x="1240" y="1880"/>
                    <a:pt x="1240" y="1880"/>
                    <a:pt x="1240" y="1880"/>
                  </a:cubicBezTo>
                  <a:cubicBezTo>
                    <a:pt x="1160" y="1880"/>
                    <a:pt x="1160" y="1880"/>
                    <a:pt x="1160" y="1880"/>
                  </a:cubicBezTo>
                  <a:cubicBezTo>
                    <a:pt x="1160" y="1751"/>
                    <a:pt x="1160" y="1751"/>
                    <a:pt x="1160" y="1751"/>
                  </a:cubicBezTo>
                  <a:cubicBezTo>
                    <a:pt x="760" y="1651"/>
                    <a:pt x="760" y="1651"/>
                    <a:pt x="760" y="1651"/>
                  </a:cubicBezTo>
                  <a:cubicBezTo>
                    <a:pt x="760" y="1880"/>
                    <a:pt x="760" y="1880"/>
                    <a:pt x="760" y="1880"/>
                  </a:cubicBezTo>
                  <a:cubicBezTo>
                    <a:pt x="680" y="1880"/>
                    <a:pt x="680" y="1880"/>
                    <a:pt x="680" y="1880"/>
                  </a:cubicBezTo>
                  <a:cubicBezTo>
                    <a:pt x="680" y="1651"/>
                    <a:pt x="680" y="1651"/>
                    <a:pt x="680" y="1651"/>
                  </a:cubicBezTo>
                  <a:cubicBezTo>
                    <a:pt x="280" y="1751"/>
                    <a:pt x="280" y="1751"/>
                    <a:pt x="280" y="1751"/>
                  </a:cubicBezTo>
                  <a:cubicBezTo>
                    <a:pt x="280" y="1880"/>
                    <a:pt x="280" y="1880"/>
                    <a:pt x="280" y="1880"/>
                  </a:cubicBezTo>
                  <a:cubicBezTo>
                    <a:pt x="200" y="1880"/>
                    <a:pt x="200" y="1880"/>
                    <a:pt x="200" y="1880"/>
                  </a:cubicBezTo>
                  <a:cubicBezTo>
                    <a:pt x="200" y="1689"/>
                    <a:pt x="200" y="1689"/>
                    <a:pt x="200" y="1689"/>
                  </a:cubicBezTo>
                  <a:cubicBezTo>
                    <a:pt x="680" y="1569"/>
                    <a:pt x="680" y="1569"/>
                    <a:pt x="680" y="1569"/>
                  </a:cubicBezTo>
                  <a:cubicBezTo>
                    <a:pt x="680" y="1480"/>
                    <a:pt x="680" y="1480"/>
                    <a:pt x="680" y="1480"/>
                  </a:cubicBezTo>
                  <a:lnTo>
                    <a:pt x="760" y="1480"/>
                  </a:lnTo>
                  <a:close/>
                  <a:moveTo>
                    <a:pt x="640" y="0"/>
                  </a:moveTo>
                  <a:cubicBezTo>
                    <a:pt x="800" y="0"/>
                    <a:pt x="800" y="0"/>
                    <a:pt x="800" y="0"/>
                  </a:cubicBezTo>
                  <a:cubicBezTo>
                    <a:pt x="1052" y="0"/>
                    <a:pt x="1240" y="188"/>
                    <a:pt x="1240" y="440"/>
                  </a:cubicBezTo>
                  <a:cubicBezTo>
                    <a:pt x="1240" y="477"/>
                    <a:pt x="1240" y="512"/>
                    <a:pt x="1238" y="550"/>
                  </a:cubicBezTo>
                  <a:cubicBezTo>
                    <a:pt x="1235" y="586"/>
                    <a:pt x="1231" y="624"/>
                    <a:pt x="1223" y="663"/>
                  </a:cubicBezTo>
                  <a:cubicBezTo>
                    <a:pt x="1134" y="1106"/>
                    <a:pt x="1134" y="1106"/>
                    <a:pt x="1134" y="1106"/>
                  </a:cubicBezTo>
                  <a:cubicBezTo>
                    <a:pt x="1122" y="1162"/>
                    <a:pt x="1068" y="1205"/>
                    <a:pt x="1011" y="1200"/>
                  </a:cubicBezTo>
                  <a:cubicBezTo>
                    <a:pt x="977" y="1195"/>
                    <a:pt x="948" y="1189"/>
                    <a:pt x="919" y="1183"/>
                  </a:cubicBezTo>
                  <a:cubicBezTo>
                    <a:pt x="864" y="1171"/>
                    <a:pt x="810" y="1160"/>
                    <a:pt x="720" y="1160"/>
                  </a:cubicBezTo>
                  <a:cubicBezTo>
                    <a:pt x="630" y="1160"/>
                    <a:pt x="576" y="1171"/>
                    <a:pt x="521" y="1183"/>
                  </a:cubicBezTo>
                  <a:cubicBezTo>
                    <a:pt x="492" y="1189"/>
                    <a:pt x="463" y="1195"/>
                    <a:pt x="429" y="1200"/>
                  </a:cubicBezTo>
                  <a:cubicBezTo>
                    <a:pt x="372" y="1205"/>
                    <a:pt x="318" y="1162"/>
                    <a:pt x="306" y="1106"/>
                  </a:cubicBezTo>
                  <a:cubicBezTo>
                    <a:pt x="217" y="663"/>
                    <a:pt x="217" y="663"/>
                    <a:pt x="217" y="663"/>
                  </a:cubicBezTo>
                  <a:cubicBezTo>
                    <a:pt x="209" y="624"/>
                    <a:pt x="205" y="586"/>
                    <a:pt x="202" y="550"/>
                  </a:cubicBezTo>
                  <a:cubicBezTo>
                    <a:pt x="200" y="512"/>
                    <a:pt x="200" y="477"/>
                    <a:pt x="200" y="440"/>
                  </a:cubicBezTo>
                  <a:cubicBezTo>
                    <a:pt x="200" y="188"/>
                    <a:pt x="388" y="0"/>
                    <a:pt x="64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mn-lt"/>
              </a:endParaRPr>
            </a:p>
          </p:txBody>
        </p:sp>
      </p:grpSp>
      <p:sp>
        <p:nvSpPr>
          <p:cNvPr id="241" name="Oval 240">
            <a:extLst>
              <a:ext uri="{FF2B5EF4-FFF2-40B4-BE49-F238E27FC236}">
                <a16:creationId xmlns:a16="http://schemas.microsoft.com/office/drawing/2014/main" id="{5554CC8C-AB99-4B17-9377-A12C1EF63468}"/>
              </a:ext>
            </a:extLst>
          </p:cNvPr>
          <p:cNvSpPr/>
          <p:nvPr/>
        </p:nvSpPr>
        <p:spPr>
          <a:xfrm>
            <a:off x="2951813" y="2035469"/>
            <a:ext cx="265839" cy="241327"/>
          </a:xfrm>
          <a:prstGeom prst="ellipse">
            <a:avLst/>
          </a:prstGeom>
          <a:solidFill>
            <a:srgbClr val="FFFFFF"/>
          </a:solidFill>
          <a:ln w="15875" cap="flat" cmpd="sng" algn="ctr">
            <a:solidFill>
              <a:schemeClr val="accent3">
                <a:lumMod val="75000"/>
              </a:schemeClr>
            </a:solidFill>
            <a:prstDash val="solid"/>
          </a:ln>
          <a:effectLst/>
        </p:spPr>
        <p:txBody>
          <a:bodyPr lIns="72000" tIns="72000" rIns="72000" bIns="72000" rtlCol="0" anchor="t" anchorCtr="0">
            <a:noAutofit/>
          </a:bodyPr>
          <a:lstStyle/>
          <a:p>
            <a:pPr marL="0" marR="0" lvl="0" indent="0" defTabSz="914400" eaLnBrk="1" fontAlgn="base" latinLnBrk="0" hangingPunct="1">
              <a:lnSpc>
                <a:spcPct val="90000"/>
              </a:lnSpc>
              <a:spcBef>
                <a:spcPts val="40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42" name="Freeform 9">
            <a:extLst>
              <a:ext uri="{FF2B5EF4-FFF2-40B4-BE49-F238E27FC236}">
                <a16:creationId xmlns:a16="http://schemas.microsoft.com/office/drawing/2014/main" id="{7930B428-1612-43E1-A98C-9C77DFBFCCE3}"/>
              </a:ext>
            </a:extLst>
          </p:cNvPr>
          <p:cNvSpPr>
            <a:spLocks noChangeAspect="1" noEditPoints="1"/>
          </p:cNvSpPr>
          <p:nvPr/>
        </p:nvSpPr>
        <p:spPr bwMode="auto">
          <a:xfrm>
            <a:off x="2993610" y="2108330"/>
            <a:ext cx="193268" cy="101344"/>
          </a:xfrm>
          <a:custGeom>
            <a:avLst/>
            <a:gdLst>
              <a:gd name="T0" fmla="*/ 1718 w 2080"/>
              <a:gd name="T1" fmla="*/ 720 h 1200"/>
              <a:gd name="T2" fmla="*/ 2000 w 2080"/>
              <a:gd name="T3" fmla="*/ 720 h 1200"/>
              <a:gd name="T4" fmla="*/ 2000 w 2080"/>
              <a:gd name="T5" fmla="*/ 0 h 1200"/>
              <a:gd name="T6" fmla="*/ 2080 w 2080"/>
              <a:gd name="T7" fmla="*/ 0 h 1200"/>
              <a:gd name="T8" fmla="*/ 2080 w 2080"/>
              <a:gd name="T9" fmla="*/ 1200 h 1200"/>
              <a:gd name="T10" fmla="*/ 2000 w 2080"/>
              <a:gd name="T11" fmla="*/ 1200 h 1200"/>
              <a:gd name="T12" fmla="*/ 2000 w 2080"/>
              <a:gd name="T13" fmla="*/ 1040 h 1200"/>
              <a:gd name="T14" fmla="*/ 80 w 2080"/>
              <a:gd name="T15" fmla="*/ 1040 h 1200"/>
              <a:gd name="T16" fmla="*/ 80 w 2080"/>
              <a:gd name="T17" fmla="*/ 1200 h 1200"/>
              <a:gd name="T18" fmla="*/ 0 w 2080"/>
              <a:gd name="T19" fmla="*/ 1200 h 1200"/>
              <a:gd name="T20" fmla="*/ 0 w 2080"/>
              <a:gd name="T21" fmla="*/ 320 h 1200"/>
              <a:gd name="T22" fmla="*/ 80 w 2080"/>
              <a:gd name="T23" fmla="*/ 320 h 1200"/>
              <a:gd name="T24" fmla="*/ 80 w 2080"/>
              <a:gd name="T25" fmla="*/ 720 h 1200"/>
              <a:gd name="T26" fmla="*/ 307 w 2080"/>
              <a:gd name="T27" fmla="*/ 720 h 1200"/>
              <a:gd name="T28" fmla="*/ 160 w 2080"/>
              <a:gd name="T29" fmla="*/ 536 h 1200"/>
              <a:gd name="T30" fmla="*/ 720 w 2080"/>
              <a:gd name="T31" fmla="*/ 320 h 1200"/>
              <a:gd name="T32" fmla="*/ 1320 w 2080"/>
              <a:gd name="T33" fmla="*/ 551 h 1200"/>
              <a:gd name="T34" fmla="*/ 1200 w 2080"/>
              <a:gd name="T35" fmla="*/ 720 h 1200"/>
              <a:gd name="T36" fmla="*/ 1562 w 2080"/>
              <a:gd name="T37" fmla="*/ 720 h 1200"/>
              <a:gd name="T38" fmla="*/ 1360 w 2080"/>
              <a:gd name="T39" fmla="*/ 607 h 1200"/>
              <a:gd name="T40" fmla="*/ 1460 w 2080"/>
              <a:gd name="T41" fmla="*/ 440 h 1200"/>
              <a:gd name="T42" fmla="*/ 1680 w 2080"/>
              <a:gd name="T43" fmla="*/ 384 h 1200"/>
              <a:gd name="T44" fmla="*/ 1888 w 2080"/>
              <a:gd name="T45" fmla="*/ 462 h 1200"/>
              <a:gd name="T46" fmla="*/ 1920 w 2080"/>
              <a:gd name="T47" fmla="*/ 607 h 1200"/>
              <a:gd name="T48" fmla="*/ 1718 w 2080"/>
              <a:gd name="T49" fmla="*/ 720 h 1200"/>
              <a:gd name="T50" fmla="*/ 2000 w 2080"/>
              <a:gd name="T51" fmla="*/ 800 h 1200"/>
              <a:gd name="T52" fmla="*/ 80 w 2080"/>
              <a:gd name="T53" fmla="*/ 800 h 1200"/>
              <a:gd name="T54" fmla="*/ 80 w 2080"/>
              <a:gd name="T55" fmla="*/ 960 h 1200"/>
              <a:gd name="T56" fmla="*/ 2000 w 2080"/>
              <a:gd name="T57" fmla="*/ 960 h 1200"/>
              <a:gd name="T58" fmla="*/ 2000 w 2080"/>
              <a:gd name="T59" fmla="*/ 8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80" h="1200">
                <a:moveTo>
                  <a:pt x="1718" y="720"/>
                </a:moveTo>
                <a:cubicBezTo>
                  <a:pt x="2000" y="720"/>
                  <a:pt x="2000" y="720"/>
                  <a:pt x="2000" y="720"/>
                </a:cubicBezTo>
                <a:cubicBezTo>
                  <a:pt x="2000" y="0"/>
                  <a:pt x="2000" y="0"/>
                  <a:pt x="2000" y="0"/>
                </a:cubicBezTo>
                <a:cubicBezTo>
                  <a:pt x="2080" y="0"/>
                  <a:pt x="2080" y="0"/>
                  <a:pt x="2080" y="0"/>
                </a:cubicBezTo>
                <a:cubicBezTo>
                  <a:pt x="2080" y="1200"/>
                  <a:pt x="2080" y="1200"/>
                  <a:pt x="2080" y="1200"/>
                </a:cubicBezTo>
                <a:cubicBezTo>
                  <a:pt x="2000" y="1200"/>
                  <a:pt x="2000" y="1200"/>
                  <a:pt x="2000" y="1200"/>
                </a:cubicBezTo>
                <a:cubicBezTo>
                  <a:pt x="2000" y="1040"/>
                  <a:pt x="2000" y="1040"/>
                  <a:pt x="2000" y="1040"/>
                </a:cubicBezTo>
                <a:cubicBezTo>
                  <a:pt x="80" y="1040"/>
                  <a:pt x="80" y="1040"/>
                  <a:pt x="80" y="1040"/>
                </a:cubicBezTo>
                <a:cubicBezTo>
                  <a:pt x="80" y="1200"/>
                  <a:pt x="80" y="1200"/>
                  <a:pt x="80" y="1200"/>
                </a:cubicBezTo>
                <a:cubicBezTo>
                  <a:pt x="0" y="1200"/>
                  <a:pt x="0" y="1200"/>
                  <a:pt x="0" y="1200"/>
                </a:cubicBezTo>
                <a:cubicBezTo>
                  <a:pt x="0" y="320"/>
                  <a:pt x="0" y="320"/>
                  <a:pt x="0" y="320"/>
                </a:cubicBezTo>
                <a:cubicBezTo>
                  <a:pt x="80" y="320"/>
                  <a:pt x="80" y="320"/>
                  <a:pt x="80" y="320"/>
                </a:cubicBezTo>
                <a:cubicBezTo>
                  <a:pt x="80" y="720"/>
                  <a:pt x="80" y="720"/>
                  <a:pt x="80" y="720"/>
                </a:cubicBezTo>
                <a:cubicBezTo>
                  <a:pt x="307" y="720"/>
                  <a:pt x="307" y="720"/>
                  <a:pt x="307" y="720"/>
                </a:cubicBezTo>
                <a:cubicBezTo>
                  <a:pt x="230" y="720"/>
                  <a:pt x="155" y="613"/>
                  <a:pt x="160" y="536"/>
                </a:cubicBezTo>
                <a:cubicBezTo>
                  <a:pt x="175" y="329"/>
                  <a:pt x="582" y="320"/>
                  <a:pt x="720" y="320"/>
                </a:cubicBezTo>
                <a:cubicBezTo>
                  <a:pt x="870" y="320"/>
                  <a:pt x="1294" y="334"/>
                  <a:pt x="1320" y="551"/>
                </a:cubicBezTo>
                <a:cubicBezTo>
                  <a:pt x="1328" y="621"/>
                  <a:pt x="1275" y="720"/>
                  <a:pt x="1200" y="720"/>
                </a:cubicBezTo>
                <a:cubicBezTo>
                  <a:pt x="1562" y="720"/>
                  <a:pt x="1562" y="720"/>
                  <a:pt x="1562" y="720"/>
                </a:cubicBezTo>
                <a:cubicBezTo>
                  <a:pt x="1458" y="718"/>
                  <a:pt x="1360" y="704"/>
                  <a:pt x="1360" y="607"/>
                </a:cubicBezTo>
                <a:cubicBezTo>
                  <a:pt x="1360" y="550"/>
                  <a:pt x="1390" y="485"/>
                  <a:pt x="1460" y="440"/>
                </a:cubicBezTo>
                <a:cubicBezTo>
                  <a:pt x="1510" y="407"/>
                  <a:pt x="1583" y="384"/>
                  <a:pt x="1680" y="384"/>
                </a:cubicBezTo>
                <a:cubicBezTo>
                  <a:pt x="1796" y="384"/>
                  <a:pt x="1856" y="417"/>
                  <a:pt x="1888" y="462"/>
                </a:cubicBezTo>
                <a:cubicBezTo>
                  <a:pt x="1920" y="508"/>
                  <a:pt x="1920" y="560"/>
                  <a:pt x="1920" y="607"/>
                </a:cubicBezTo>
                <a:cubicBezTo>
                  <a:pt x="1920" y="704"/>
                  <a:pt x="1822" y="718"/>
                  <a:pt x="1718" y="720"/>
                </a:cubicBezTo>
                <a:close/>
                <a:moveTo>
                  <a:pt x="2000" y="800"/>
                </a:moveTo>
                <a:cubicBezTo>
                  <a:pt x="80" y="800"/>
                  <a:pt x="80" y="800"/>
                  <a:pt x="80" y="800"/>
                </a:cubicBezTo>
                <a:cubicBezTo>
                  <a:pt x="80" y="960"/>
                  <a:pt x="80" y="960"/>
                  <a:pt x="80" y="960"/>
                </a:cubicBezTo>
                <a:cubicBezTo>
                  <a:pt x="2000" y="960"/>
                  <a:pt x="2000" y="960"/>
                  <a:pt x="2000" y="960"/>
                </a:cubicBezTo>
                <a:lnTo>
                  <a:pt x="2000" y="80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mn-lt"/>
            </a:endParaRPr>
          </a:p>
        </p:txBody>
      </p:sp>
      <p:grpSp>
        <p:nvGrpSpPr>
          <p:cNvPr id="243" name="Group 8">
            <a:extLst>
              <a:ext uri="{FF2B5EF4-FFF2-40B4-BE49-F238E27FC236}">
                <a16:creationId xmlns:a16="http://schemas.microsoft.com/office/drawing/2014/main" id="{FD6F5BDA-24FC-48DB-9EB9-C0CEA1D5FFD4}"/>
              </a:ext>
            </a:extLst>
          </p:cNvPr>
          <p:cNvGrpSpPr>
            <a:grpSpLocks noChangeAspect="1"/>
          </p:cNvGrpSpPr>
          <p:nvPr/>
        </p:nvGrpSpPr>
        <p:grpSpPr bwMode="auto">
          <a:xfrm>
            <a:off x="3180716" y="2375346"/>
            <a:ext cx="143038" cy="106348"/>
            <a:chOff x="3152" y="1575"/>
            <a:chExt cx="2630" cy="2154"/>
          </a:xfrm>
          <a:solidFill>
            <a:schemeClr val="accent3">
              <a:lumMod val="75000"/>
            </a:schemeClr>
          </a:solidFill>
        </p:grpSpPr>
        <p:sp>
          <p:nvSpPr>
            <p:cNvPr id="252" name="Freeform 10">
              <a:extLst>
                <a:ext uri="{FF2B5EF4-FFF2-40B4-BE49-F238E27FC236}">
                  <a16:creationId xmlns:a16="http://schemas.microsoft.com/office/drawing/2014/main" id="{3F8051C5-D64B-49AB-9470-B7FCBC479113}"/>
                </a:ext>
              </a:extLst>
            </p:cNvPr>
            <p:cNvSpPr>
              <a:spLocks noEditPoints="1"/>
            </p:cNvSpPr>
            <p:nvPr/>
          </p:nvSpPr>
          <p:spPr bwMode="auto">
            <a:xfrm>
              <a:off x="4197" y="1575"/>
              <a:ext cx="1585" cy="2154"/>
            </a:xfrm>
            <a:custGeom>
              <a:avLst/>
              <a:gdLst>
                <a:gd name="T0" fmla="*/ 2011 w 3171"/>
                <a:gd name="T1" fmla="*/ 1472 h 4307"/>
                <a:gd name="T2" fmla="*/ 2089 w 3171"/>
                <a:gd name="T3" fmla="*/ 1711 h 4307"/>
                <a:gd name="T4" fmla="*/ 2345 w 3171"/>
                <a:gd name="T5" fmla="*/ 1589 h 4307"/>
                <a:gd name="T6" fmla="*/ 2172 w 3171"/>
                <a:gd name="T7" fmla="*/ 1407 h 4307"/>
                <a:gd name="T8" fmla="*/ 1683 w 3171"/>
                <a:gd name="T9" fmla="*/ 1431 h 4307"/>
                <a:gd name="T10" fmla="*/ 1710 w 3171"/>
                <a:gd name="T11" fmla="*/ 1691 h 4307"/>
                <a:gd name="T12" fmla="*/ 1853 w 3171"/>
                <a:gd name="T13" fmla="*/ 1487 h 4307"/>
                <a:gd name="T14" fmla="*/ 1698 w 3171"/>
                <a:gd name="T15" fmla="*/ 1407 h 4307"/>
                <a:gd name="T16" fmla="*/ 2281 w 3171"/>
                <a:gd name="T17" fmla="*/ 1300 h 4307"/>
                <a:gd name="T18" fmla="*/ 2463 w 3171"/>
                <a:gd name="T19" fmla="*/ 1472 h 4307"/>
                <a:gd name="T20" fmla="*/ 2587 w 3171"/>
                <a:gd name="T21" fmla="*/ 1217 h 4307"/>
                <a:gd name="T22" fmla="*/ 2349 w 3171"/>
                <a:gd name="T23" fmla="*/ 1140 h 4307"/>
                <a:gd name="T24" fmla="*/ 1496 w 3171"/>
                <a:gd name="T25" fmla="*/ 1142 h 4307"/>
                <a:gd name="T26" fmla="*/ 1330 w 3171"/>
                <a:gd name="T27" fmla="*/ 1351 h 4307"/>
                <a:gd name="T28" fmla="*/ 1572 w 3171"/>
                <a:gd name="T29" fmla="*/ 1308 h 4307"/>
                <a:gd name="T30" fmla="*/ 1536 w 3171"/>
                <a:gd name="T31" fmla="*/ 1195 h 4307"/>
                <a:gd name="T32" fmla="*/ 2301 w 3171"/>
                <a:gd name="T33" fmla="*/ 815 h 4307"/>
                <a:gd name="T34" fmla="*/ 2338 w 3171"/>
                <a:gd name="T35" fmla="*/ 927 h 4307"/>
                <a:gd name="T36" fmla="*/ 2376 w 3171"/>
                <a:gd name="T37" fmla="*/ 981 h 4307"/>
                <a:gd name="T38" fmla="*/ 2542 w 3171"/>
                <a:gd name="T39" fmla="*/ 770 h 4307"/>
                <a:gd name="T40" fmla="*/ 1364 w 3171"/>
                <a:gd name="T41" fmla="*/ 703 h 4307"/>
                <a:gd name="T42" fmla="*/ 1268 w 3171"/>
                <a:gd name="T43" fmla="*/ 978 h 4307"/>
                <a:gd name="T44" fmla="*/ 1533 w 3171"/>
                <a:gd name="T45" fmla="*/ 923 h 4307"/>
                <a:gd name="T46" fmla="*/ 1568 w 3171"/>
                <a:gd name="T47" fmla="*/ 807 h 4307"/>
                <a:gd name="T48" fmla="*/ 2019 w 3171"/>
                <a:gd name="T49" fmla="*/ 631 h 4307"/>
                <a:gd name="T50" fmla="*/ 2177 w 3171"/>
                <a:gd name="T51" fmla="*/ 710 h 4307"/>
                <a:gd name="T52" fmla="*/ 2293 w 3171"/>
                <a:gd name="T53" fmla="*/ 488 h 4307"/>
                <a:gd name="T54" fmla="*/ 2021 w 3171"/>
                <a:gd name="T55" fmla="*/ 389 h 4307"/>
                <a:gd name="T56" fmla="*/ 1643 w 3171"/>
                <a:gd name="T57" fmla="*/ 451 h 4307"/>
                <a:gd name="T58" fmla="*/ 1691 w 3171"/>
                <a:gd name="T59" fmla="*/ 698 h 4307"/>
                <a:gd name="T60" fmla="*/ 1858 w 3171"/>
                <a:gd name="T61" fmla="*/ 641 h 4307"/>
                <a:gd name="T62" fmla="*/ 1756 w 3171"/>
                <a:gd name="T63" fmla="*/ 0 h 4307"/>
                <a:gd name="T64" fmla="*/ 2266 w 3171"/>
                <a:gd name="T65" fmla="*/ 48 h 4307"/>
                <a:gd name="T66" fmla="*/ 2745 w 3171"/>
                <a:gd name="T67" fmla="*/ 218 h 4307"/>
                <a:gd name="T68" fmla="*/ 3171 w 3171"/>
                <a:gd name="T69" fmla="*/ 504 h 4307"/>
                <a:gd name="T70" fmla="*/ 2893 w 3171"/>
                <a:gd name="T71" fmla="*/ 1973 h 4307"/>
                <a:gd name="T72" fmla="*/ 2825 w 3171"/>
                <a:gd name="T73" fmla="*/ 2082 h 4307"/>
                <a:gd name="T74" fmla="*/ 2857 w 3171"/>
                <a:gd name="T75" fmla="*/ 2509 h 4307"/>
                <a:gd name="T76" fmla="*/ 2842 w 3171"/>
                <a:gd name="T77" fmla="*/ 3045 h 4307"/>
                <a:gd name="T78" fmla="*/ 2761 w 3171"/>
                <a:gd name="T79" fmla="*/ 3627 h 4307"/>
                <a:gd name="T80" fmla="*/ 2641 w 3171"/>
                <a:gd name="T81" fmla="*/ 4159 h 4307"/>
                <a:gd name="T82" fmla="*/ 2528 w 3171"/>
                <a:gd name="T83" fmla="*/ 4280 h 4307"/>
                <a:gd name="T84" fmla="*/ 1931 w 3171"/>
                <a:gd name="T85" fmla="*/ 4288 h 4307"/>
                <a:gd name="T86" fmla="*/ 1772 w 3171"/>
                <a:gd name="T87" fmla="*/ 4221 h 4307"/>
                <a:gd name="T88" fmla="*/ 1695 w 3171"/>
                <a:gd name="T89" fmla="*/ 4066 h 4307"/>
                <a:gd name="T90" fmla="*/ 1777 w 3171"/>
                <a:gd name="T91" fmla="*/ 3645 h 4307"/>
                <a:gd name="T92" fmla="*/ 1868 w 3171"/>
                <a:gd name="T93" fmla="*/ 3037 h 4307"/>
                <a:gd name="T94" fmla="*/ 1732 w 3171"/>
                <a:gd name="T95" fmla="*/ 2748 h 4307"/>
                <a:gd name="T96" fmla="*/ 1635 w 3171"/>
                <a:gd name="T97" fmla="*/ 2670 h 4307"/>
                <a:gd name="T98" fmla="*/ 1545 w 3171"/>
                <a:gd name="T99" fmla="*/ 2255 h 4307"/>
                <a:gd name="T100" fmla="*/ 1159 w 3171"/>
                <a:gd name="T101" fmla="*/ 2203 h 4307"/>
                <a:gd name="T102" fmla="*/ 641 w 3171"/>
                <a:gd name="T103" fmla="*/ 2096 h 4307"/>
                <a:gd name="T104" fmla="*/ 3 w 3171"/>
                <a:gd name="T105" fmla="*/ 1916 h 4307"/>
                <a:gd name="T106" fmla="*/ 116 w 3171"/>
                <a:gd name="T107" fmla="*/ 319 h 4307"/>
                <a:gd name="T108" fmla="*/ 639 w 3171"/>
                <a:gd name="T109" fmla="*/ 170 h 4307"/>
                <a:gd name="T110" fmla="*/ 1212 w 3171"/>
                <a:gd name="T111" fmla="*/ 56 h 4307"/>
                <a:gd name="T112" fmla="*/ 1756 w 3171"/>
                <a:gd name="T113" fmla="*/ 0 h 4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71" h="4307">
                  <a:moveTo>
                    <a:pt x="2172" y="1407"/>
                  </a:moveTo>
                  <a:lnTo>
                    <a:pt x="2123" y="1436"/>
                  </a:lnTo>
                  <a:lnTo>
                    <a:pt x="2069" y="1458"/>
                  </a:lnTo>
                  <a:lnTo>
                    <a:pt x="2011" y="1472"/>
                  </a:lnTo>
                  <a:lnTo>
                    <a:pt x="2016" y="1487"/>
                  </a:lnTo>
                  <a:lnTo>
                    <a:pt x="2018" y="1503"/>
                  </a:lnTo>
                  <a:lnTo>
                    <a:pt x="2018" y="1724"/>
                  </a:lnTo>
                  <a:lnTo>
                    <a:pt x="2089" y="1711"/>
                  </a:lnTo>
                  <a:lnTo>
                    <a:pt x="2159" y="1691"/>
                  </a:lnTo>
                  <a:lnTo>
                    <a:pt x="2225" y="1664"/>
                  </a:lnTo>
                  <a:lnTo>
                    <a:pt x="2287" y="1629"/>
                  </a:lnTo>
                  <a:lnTo>
                    <a:pt x="2345" y="1589"/>
                  </a:lnTo>
                  <a:lnTo>
                    <a:pt x="2188" y="1432"/>
                  </a:lnTo>
                  <a:lnTo>
                    <a:pt x="2182" y="1424"/>
                  </a:lnTo>
                  <a:lnTo>
                    <a:pt x="2175" y="1416"/>
                  </a:lnTo>
                  <a:lnTo>
                    <a:pt x="2172" y="1407"/>
                  </a:lnTo>
                  <a:close/>
                  <a:moveTo>
                    <a:pt x="1698" y="1407"/>
                  </a:moveTo>
                  <a:lnTo>
                    <a:pt x="1694" y="1415"/>
                  </a:lnTo>
                  <a:lnTo>
                    <a:pt x="1689" y="1423"/>
                  </a:lnTo>
                  <a:lnTo>
                    <a:pt x="1683" y="1431"/>
                  </a:lnTo>
                  <a:lnTo>
                    <a:pt x="1525" y="1589"/>
                  </a:lnTo>
                  <a:lnTo>
                    <a:pt x="1582" y="1629"/>
                  </a:lnTo>
                  <a:lnTo>
                    <a:pt x="1644" y="1664"/>
                  </a:lnTo>
                  <a:lnTo>
                    <a:pt x="1710" y="1691"/>
                  </a:lnTo>
                  <a:lnTo>
                    <a:pt x="1780" y="1711"/>
                  </a:lnTo>
                  <a:lnTo>
                    <a:pt x="1852" y="1724"/>
                  </a:lnTo>
                  <a:lnTo>
                    <a:pt x="1852" y="1503"/>
                  </a:lnTo>
                  <a:lnTo>
                    <a:pt x="1853" y="1487"/>
                  </a:lnTo>
                  <a:lnTo>
                    <a:pt x="1858" y="1472"/>
                  </a:lnTo>
                  <a:lnTo>
                    <a:pt x="1801" y="1458"/>
                  </a:lnTo>
                  <a:lnTo>
                    <a:pt x="1748" y="1436"/>
                  </a:lnTo>
                  <a:lnTo>
                    <a:pt x="1698" y="1407"/>
                  </a:lnTo>
                  <a:close/>
                  <a:moveTo>
                    <a:pt x="2349" y="1140"/>
                  </a:moveTo>
                  <a:lnTo>
                    <a:pt x="2333" y="1196"/>
                  </a:lnTo>
                  <a:lnTo>
                    <a:pt x="2311" y="1250"/>
                  </a:lnTo>
                  <a:lnTo>
                    <a:pt x="2281" y="1300"/>
                  </a:lnTo>
                  <a:lnTo>
                    <a:pt x="2290" y="1303"/>
                  </a:lnTo>
                  <a:lnTo>
                    <a:pt x="2298" y="1309"/>
                  </a:lnTo>
                  <a:lnTo>
                    <a:pt x="2305" y="1316"/>
                  </a:lnTo>
                  <a:lnTo>
                    <a:pt x="2463" y="1472"/>
                  </a:lnTo>
                  <a:lnTo>
                    <a:pt x="2504" y="1415"/>
                  </a:lnTo>
                  <a:lnTo>
                    <a:pt x="2538" y="1353"/>
                  </a:lnTo>
                  <a:lnTo>
                    <a:pt x="2566" y="1287"/>
                  </a:lnTo>
                  <a:lnTo>
                    <a:pt x="2587" y="1217"/>
                  </a:lnTo>
                  <a:lnTo>
                    <a:pt x="2601" y="1145"/>
                  </a:lnTo>
                  <a:lnTo>
                    <a:pt x="2376" y="1145"/>
                  </a:lnTo>
                  <a:lnTo>
                    <a:pt x="2364" y="1144"/>
                  </a:lnTo>
                  <a:lnTo>
                    <a:pt x="2349" y="1140"/>
                  </a:lnTo>
                  <a:close/>
                  <a:moveTo>
                    <a:pt x="1520" y="1139"/>
                  </a:moveTo>
                  <a:lnTo>
                    <a:pt x="1512" y="1140"/>
                  </a:lnTo>
                  <a:lnTo>
                    <a:pt x="1504" y="1142"/>
                  </a:lnTo>
                  <a:lnTo>
                    <a:pt x="1496" y="1142"/>
                  </a:lnTo>
                  <a:lnTo>
                    <a:pt x="1268" y="1142"/>
                  </a:lnTo>
                  <a:lnTo>
                    <a:pt x="1282" y="1215"/>
                  </a:lnTo>
                  <a:lnTo>
                    <a:pt x="1303" y="1286"/>
                  </a:lnTo>
                  <a:lnTo>
                    <a:pt x="1330" y="1351"/>
                  </a:lnTo>
                  <a:lnTo>
                    <a:pt x="1365" y="1415"/>
                  </a:lnTo>
                  <a:lnTo>
                    <a:pt x="1407" y="1472"/>
                  </a:lnTo>
                  <a:lnTo>
                    <a:pt x="1566" y="1314"/>
                  </a:lnTo>
                  <a:lnTo>
                    <a:pt x="1572" y="1308"/>
                  </a:lnTo>
                  <a:lnTo>
                    <a:pt x="1580" y="1303"/>
                  </a:lnTo>
                  <a:lnTo>
                    <a:pt x="1588" y="1298"/>
                  </a:lnTo>
                  <a:lnTo>
                    <a:pt x="1558" y="1249"/>
                  </a:lnTo>
                  <a:lnTo>
                    <a:pt x="1536" y="1195"/>
                  </a:lnTo>
                  <a:lnTo>
                    <a:pt x="1520" y="1139"/>
                  </a:lnTo>
                  <a:close/>
                  <a:moveTo>
                    <a:pt x="2469" y="647"/>
                  </a:moveTo>
                  <a:lnTo>
                    <a:pt x="2308" y="809"/>
                  </a:lnTo>
                  <a:lnTo>
                    <a:pt x="2301" y="815"/>
                  </a:lnTo>
                  <a:lnTo>
                    <a:pt x="2295" y="820"/>
                  </a:lnTo>
                  <a:lnTo>
                    <a:pt x="2287" y="823"/>
                  </a:lnTo>
                  <a:lnTo>
                    <a:pt x="2316" y="874"/>
                  </a:lnTo>
                  <a:lnTo>
                    <a:pt x="2338" y="927"/>
                  </a:lnTo>
                  <a:lnTo>
                    <a:pt x="2351" y="984"/>
                  </a:lnTo>
                  <a:lnTo>
                    <a:pt x="2360" y="982"/>
                  </a:lnTo>
                  <a:lnTo>
                    <a:pt x="2368" y="981"/>
                  </a:lnTo>
                  <a:lnTo>
                    <a:pt x="2376" y="981"/>
                  </a:lnTo>
                  <a:lnTo>
                    <a:pt x="2603" y="981"/>
                  </a:lnTo>
                  <a:lnTo>
                    <a:pt x="2590" y="907"/>
                  </a:lnTo>
                  <a:lnTo>
                    <a:pt x="2571" y="837"/>
                  </a:lnTo>
                  <a:lnTo>
                    <a:pt x="2542" y="770"/>
                  </a:lnTo>
                  <a:lnTo>
                    <a:pt x="2509" y="706"/>
                  </a:lnTo>
                  <a:lnTo>
                    <a:pt x="2469" y="647"/>
                  </a:lnTo>
                  <a:close/>
                  <a:moveTo>
                    <a:pt x="1405" y="644"/>
                  </a:moveTo>
                  <a:lnTo>
                    <a:pt x="1364" y="703"/>
                  </a:lnTo>
                  <a:lnTo>
                    <a:pt x="1328" y="765"/>
                  </a:lnTo>
                  <a:lnTo>
                    <a:pt x="1301" y="832"/>
                  </a:lnTo>
                  <a:lnTo>
                    <a:pt x="1281" y="904"/>
                  </a:lnTo>
                  <a:lnTo>
                    <a:pt x="1268" y="978"/>
                  </a:lnTo>
                  <a:lnTo>
                    <a:pt x="1496" y="978"/>
                  </a:lnTo>
                  <a:lnTo>
                    <a:pt x="1507" y="978"/>
                  </a:lnTo>
                  <a:lnTo>
                    <a:pt x="1518" y="981"/>
                  </a:lnTo>
                  <a:lnTo>
                    <a:pt x="1533" y="923"/>
                  </a:lnTo>
                  <a:lnTo>
                    <a:pt x="1555" y="869"/>
                  </a:lnTo>
                  <a:lnTo>
                    <a:pt x="1584" y="820"/>
                  </a:lnTo>
                  <a:lnTo>
                    <a:pt x="1576" y="813"/>
                  </a:lnTo>
                  <a:lnTo>
                    <a:pt x="1568" y="807"/>
                  </a:lnTo>
                  <a:lnTo>
                    <a:pt x="1405" y="644"/>
                  </a:lnTo>
                  <a:close/>
                  <a:moveTo>
                    <a:pt x="2021" y="389"/>
                  </a:moveTo>
                  <a:lnTo>
                    <a:pt x="2021" y="620"/>
                  </a:lnTo>
                  <a:lnTo>
                    <a:pt x="2019" y="631"/>
                  </a:lnTo>
                  <a:lnTo>
                    <a:pt x="2018" y="641"/>
                  </a:lnTo>
                  <a:lnTo>
                    <a:pt x="2075" y="657"/>
                  </a:lnTo>
                  <a:lnTo>
                    <a:pt x="2128" y="679"/>
                  </a:lnTo>
                  <a:lnTo>
                    <a:pt x="2177" y="710"/>
                  </a:lnTo>
                  <a:lnTo>
                    <a:pt x="2183" y="702"/>
                  </a:lnTo>
                  <a:lnTo>
                    <a:pt x="2190" y="692"/>
                  </a:lnTo>
                  <a:lnTo>
                    <a:pt x="2352" y="529"/>
                  </a:lnTo>
                  <a:lnTo>
                    <a:pt x="2293" y="488"/>
                  </a:lnTo>
                  <a:lnTo>
                    <a:pt x="2231" y="453"/>
                  </a:lnTo>
                  <a:lnTo>
                    <a:pt x="2164" y="424"/>
                  </a:lnTo>
                  <a:lnTo>
                    <a:pt x="2094" y="403"/>
                  </a:lnTo>
                  <a:lnTo>
                    <a:pt x="2021" y="389"/>
                  </a:lnTo>
                  <a:close/>
                  <a:moveTo>
                    <a:pt x="1855" y="389"/>
                  </a:moveTo>
                  <a:lnTo>
                    <a:pt x="1781" y="402"/>
                  </a:lnTo>
                  <a:lnTo>
                    <a:pt x="1711" y="423"/>
                  </a:lnTo>
                  <a:lnTo>
                    <a:pt x="1643" y="451"/>
                  </a:lnTo>
                  <a:lnTo>
                    <a:pt x="1580" y="486"/>
                  </a:lnTo>
                  <a:lnTo>
                    <a:pt x="1521" y="526"/>
                  </a:lnTo>
                  <a:lnTo>
                    <a:pt x="1684" y="691"/>
                  </a:lnTo>
                  <a:lnTo>
                    <a:pt x="1691" y="698"/>
                  </a:lnTo>
                  <a:lnTo>
                    <a:pt x="1697" y="706"/>
                  </a:lnTo>
                  <a:lnTo>
                    <a:pt x="1746" y="678"/>
                  </a:lnTo>
                  <a:lnTo>
                    <a:pt x="1801" y="655"/>
                  </a:lnTo>
                  <a:lnTo>
                    <a:pt x="1858" y="641"/>
                  </a:lnTo>
                  <a:lnTo>
                    <a:pt x="1856" y="631"/>
                  </a:lnTo>
                  <a:lnTo>
                    <a:pt x="1855" y="620"/>
                  </a:lnTo>
                  <a:lnTo>
                    <a:pt x="1855" y="389"/>
                  </a:lnTo>
                  <a:close/>
                  <a:moveTo>
                    <a:pt x="1756" y="0"/>
                  </a:moveTo>
                  <a:lnTo>
                    <a:pt x="1885" y="0"/>
                  </a:lnTo>
                  <a:lnTo>
                    <a:pt x="2014" y="8"/>
                  </a:lnTo>
                  <a:lnTo>
                    <a:pt x="2140" y="24"/>
                  </a:lnTo>
                  <a:lnTo>
                    <a:pt x="2266" y="48"/>
                  </a:lnTo>
                  <a:lnTo>
                    <a:pt x="2389" y="80"/>
                  </a:lnTo>
                  <a:lnTo>
                    <a:pt x="2510" y="119"/>
                  </a:lnTo>
                  <a:lnTo>
                    <a:pt x="2630" y="166"/>
                  </a:lnTo>
                  <a:lnTo>
                    <a:pt x="2745" y="218"/>
                  </a:lnTo>
                  <a:lnTo>
                    <a:pt x="2858" y="281"/>
                  </a:lnTo>
                  <a:lnTo>
                    <a:pt x="2967" y="348"/>
                  </a:lnTo>
                  <a:lnTo>
                    <a:pt x="3070" y="423"/>
                  </a:lnTo>
                  <a:lnTo>
                    <a:pt x="3171" y="504"/>
                  </a:lnTo>
                  <a:lnTo>
                    <a:pt x="3171" y="1769"/>
                  </a:lnTo>
                  <a:lnTo>
                    <a:pt x="3081" y="1842"/>
                  </a:lnTo>
                  <a:lnTo>
                    <a:pt x="2989" y="1909"/>
                  </a:lnTo>
                  <a:lnTo>
                    <a:pt x="2893" y="1973"/>
                  </a:lnTo>
                  <a:lnTo>
                    <a:pt x="2866" y="1994"/>
                  </a:lnTo>
                  <a:lnTo>
                    <a:pt x="2845" y="2019"/>
                  </a:lnTo>
                  <a:lnTo>
                    <a:pt x="2831" y="2048"/>
                  </a:lnTo>
                  <a:lnTo>
                    <a:pt x="2825" y="2082"/>
                  </a:lnTo>
                  <a:lnTo>
                    <a:pt x="2825" y="2115"/>
                  </a:lnTo>
                  <a:lnTo>
                    <a:pt x="2839" y="2246"/>
                  </a:lnTo>
                  <a:lnTo>
                    <a:pt x="2850" y="2378"/>
                  </a:lnTo>
                  <a:lnTo>
                    <a:pt x="2857" y="2509"/>
                  </a:lnTo>
                  <a:lnTo>
                    <a:pt x="2858" y="2642"/>
                  </a:lnTo>
                  <a:lnTo>
                    <a:pt x="2857" y="2774"/>
                  </a:lnTo>
                  <a:lnTo>
                    <a:pt x="2852" y="2908"/>
                  </a:lnTo>
                  <a:lnTo>
                    <a:pt x="2842" y="3045"/>
                  </a:lnTo>
                  <a:lnTo>
                    <a:pt x="2828" y="3186"/>
                  </a:lnTo>
                  <a:lnTo>
                    <a:pt x="2809" y="3329"/>
                  </a:lnTo>
                  <a:lnTo>
                    <a:pt x="2786" y="3476"/>
                  </a:lnTo>
                  <a:lnTo>
                    <a:pt x="2761" y="3627"/>
                  </a:lnTo>
                  <a:lnTo>
                    <a:pt x="2729" y="3785"/>
                  </a:lnTo>
                  <a:lnTo>
                    <a:pt x="2694" y="3948"/>
                  </a:lnTo>
                  <a:lnTo>
                    <a:pt x="2656" y="4117"/>
                  </a:lnTo>
                  <a:lnTo>
                    <a:pt x="2641" y="4159"/>
                  </a:lnTo>
                  <a:lnTo>
                    <a:pt x="2620" y="4195"/>
                  </a:lnTo>
                  <a:lnTo>
                    <a:pt x="2595" y="4229"/>
                  </a:lnTo>
                  <a:lnTo>
                    <a:pt x="2563" y="4258"/>
                  </a:lnTo>
                  <a:lnTo>
                    <a:pt x="2528" y="4280"/>
                  </a:lnTo>
                  <a:lnTo>
                    <a:pt x="2488" y="4296"/>
                  </a:lnTo>
                  <a:lnTo>
                    <a:pt x="2447" y="4305"/>
                  </a:lnTo>
                  <a:lnTo>
                    <a:pt x="2404" y="4307"/>
                  </a:lnTo>
                  <a:lnTo>
                    <a:pt x="1931" y="4288"/>
                  </a:lnTo>
                  <a:lnTo>
                    <a:pt x="1888" y="4281"/>
                  </a:lnTo>
                  <a:lnTo>
                    <a:pt x="1845" y="4269"/>
                  </a:lnTo>
                  <a:lnTo>
                    <a:pt x="1807" y="4248"/>
                  </a:lnTo>
                  <a:lnTo>
                    <a:pt x="1772" y="4221"/>
                  </a:lnTo>
                  <a:lnTo>
                    <a:pt x="1743" y="4189"/>
                  </a:lnTo>
                  <a:lnTo>
                    <a:pt x="1719" y="4151"/>
                  </a:lnTo>
                  <a:lnTo>
                    <a:pt x="1703" y="4109"/>
                  </a:lnTo>
                  <a:lnTo>
                    <a:pt x="1695" y="4066"/>
                  </a:lnTo>
                  <a:lnTo>
                    <a:pt x="1694" y="4023"/>
                  </a:lnTo>
                  <a:lnTo>
                    <a:pt x="1700" y="3978"/>
                  </a:lnTo>
                  <a:lnTo>
                    <a:pt x="1740" y="3809"/>
                  </a:lnTo>
                  <a:lnTo>
                    <a:pt x="1777" y="3645"/>
                  </a:lnTo>
                  <a:lnTo>
                    <a:pt x="1807" y="3487"/>
                  </a:lnTo>
                  <a:lnTo>
                    <a:pt x="1832" y="3334"/>
                  </a:lnTo>
                  <a:lnTo>
                    <a:pt x="1853" y="3184"/>
                  </a:lnTo>
                  <a:lnTo>
                    <a:pt x="1868" y="3037"/>
                  </a:lnTo>
                  <a:lnTo>
                    <a:pt x="1879" y="2894"/>
                  </a:lnTo>
                  <a:lnTo>
                    <a:pt x="1885" y="2753"/>
                  </a:lnTo>
                  <a:lnTo>
                    <a:pt x="1765" y="2753"/>
                  </a:lnTo>
                  <a:lnTo>
                    <a:pt x="1732" y="2748"/>
                  </a:lnTo>
                  <a:lnTo>
                    <a:pt x="1702" y="2737"/>
                  </a:lnTo>
                  <a:lnTo>
                    <a:pt x="1675" y="2721"/>
                  </a:lnTo>
                  <a:lnTo>
                    <a:pt x="1652" y="2697"/>
                  </a:lnTo>
                  <a:lnTo>
                    <a:pt x="1635" y="2670"/>
                  </a:lnTo>
                  <a:lnTo>
                    <a:pt x="1624" y="2640"/>
                  </a:lnTo>
                  <a:lnTo>
                    <a:pt x="1620" y="2606"/>
                  </a:lnTo>
                  <a:lnTo>
                    <a:pt x="1620" y="2262"/>
                  </a:lnTo>
                  <a:lnTo>
                    <a:pt x="1545" y="2255"/>
                  </a:lnTo>
                  <a:lnTo>
                    <a:pt x="1462" y="2248"/>
                  </a:lnTo>
                  <a:lnTo>
                    <a:pt x="1370" y="2235"/>
                  </a:lnTo>
                  <a:lnTo>
                    <a:pt x="1268" y="2220"/>
                  </a:lnTo>
                  <a:lnTo>
                    <a:pt x="1159" y="2203"/>
                  </a:lnTo>
                  <a:lnTo>
                    <a:pt x="1041" y="2182"/>
                  </a:lnTo>
                  <a:lnTo>
                    <a:pt x="915" y="2158"/>
                  </a:lnTo>
                  <a:lnTo>
                    <a:pt x="781" y="2129"/>
                  </a:lnTo>
                  <a:lnTo>
                    <a:pt x="641" y="2096"/>
                  </a:lnTo>
                  <a:lnTo>
                    <a:pt x="491" y="2059"/>
                  </a:lnTo>
                  <a:lnTo>
                    <a:pt x="336" y="2016"/>
                  </a:lnTo>
                  <a:lnTo>
                    <a:pt x="174" y="1968"/>
                  </a:lnTo>
                  <a:lnTo>
                    <a:pt x="3" y="1916"/>
                  </a:lnTo>
                  <a:lnTo>
                    <a:pt x="0" y="1914"/>
                  </a:lnTo>
                  <a:lnTo>
                    <a:pt x="0" y="359"/>
                  </a:lnTo>
                  <a:lnTo>
                    <a:pt x="3" y="357"/>
                  </a:lnTo>
                  <a:lnTo>
                    <a:pt x="116" y="319"/>
                  </a:lnTo>
                  <a:lnTo>
                    <a:pt x="239" y="281"/>
                  </a:lnTo>
                  <a:lnTo>
                    <a:pt x="367" y="242"/>
                  </a:lnTo>
                  <a:lnTo>
                    <a:pt x="501" y="206"/>
                  </a:lnTo>
                  <a:lnTo>
                    <a:pt x="639" y="170"/>
                  </a:lnTo>
                  <a:lnTo>
                    <a:pt x="780" y="139"/>
                  </a:lnTo>
                  <a:lnTo>
                    <a:pt x="923" y="107"/>
                  </a:lnTo>
                  <a:lnTo>
                    <a:pt x="1068" y="80"/>
                  </a:lnTo>
                  <a:lnTo>
                    <a:pt x="1212" y="56"/>
                  </a:lnTo>
                  <a:lnTo>
                    <a:pt x="1354" y="35"/>
                  </a:lnTo>
                  <a:lnTo>
                    <a:pt x="1493" y="17"/>
                  </a:lnTo>
                  <a:lnTo>
                    <a:pt x="1627" y="6"/>
                  </a:lnTo>
                  <a:lnTo>
                    <a:pt x="1756" y="0"/>
                  </a:lnTo>
                  <a:close/>
                </a:path>
              </a:pathLst>
            </a:custGeom>
            <a:grpFill/>
            <a:ln w="0">
              <a:noFill/>
              <a:prstDash val="solid"/>
              <a:round/>
              <a:headEnd/>
              <a:tailEnd/>
            </a:ln>
            <a:extLst>
              <a:ext uri="{91240B29-F687-4F45-9708-019B960494DF}">
                <a14:hiddenLine xmlns:a14="http://schemas.microsoft.com/office/drawing/2010/main" w="0">
                  <a:solidFill>
                    <a:schemeClr val="accent6"/>
                  </a:solidFill>
                  <a:prstDash val="solid"/>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53" name="Freeform 11">
              <a:extLst>
                <a:ext uri="{FF2B5EF4-FFF2-40B4-BE49-F238E27FC236}">
                  <a16:creationId xmlns:a16="http://schemas.microsoft.com/office/drawing/2014/main" id="{DA7A36B8-8B60-4FBF-9463-AB5C3379ABAD}"/>
                </a:ext>
              </a:extLst>
            </p:cNvPr>
            <p:cNvSpPr>
              <a:spLocks/>
            </p:cNvSpPr>
            <p:nvPr/>
          </p:nvSpPr>
          <p:spPr bwMode="auto">
            <a:xfrm>
              <a:off x="3339" y="1748"/>
              <a:ext cx="730" cy="193"/>
            </a:xfrm>
            <a:custGeom>
              <a:avLst/>
              <a:gdLst>
                <a:gd name="T0" fmla="*/ 1155 w 1461"/>
                <a:gd name="T1" fmla="*/ 0 h 388"/>
                <a:gd name="T2" fmla="*/ 1227 w 1461"/>
                <a:gd name="T3" fmla="*/ 4 h 388"/>
                <a:gd name="T4" fmla="*/ 1297 w 1461"/>
                <a:gd name="T5" fmla="*/ 16 h 388"/>
                <a:gd name="T6" fmla="*/ 1369 w 1461"/>
                <a:gd name="T7" fmla="*/ 39 h 388"/>
                <a:gd name="T8" fmla="*/ 1439 w 1461"/>
                <a:gd name="T9" fmla="*/ 71 h 388"/>
                <a:gd name="T10" fmla="*/ 1452 w 1461"/>
                <a:gd name="T11" fmla="*/ 80 h 388"/>
                <a:gd name="T12" fmla="*/ 1458 w 1461"/>
                <a:gd name="T13" fmla="*/ 94 h 388"/>
                <a:gd name="T14" fmla="*/ 1461 w 1461"/>
                <a:gd name="T15" fmla="*/ 110 h 388"/>
                <a:gd name="T16" fmla="*/ 1461 w 1461"/>
                <a:gd name="T17" fmla="*/ 278 h 388"/>
                <a:gd name="T18" fmla="*/ 1460 w 1461"/>
                <a:gd name="T19" fmla="*/ 283 h 388"/>
                <a:gd name="T20" fmla="*/ 1458 w 1461"/>
                <a:gd name="T21" fmla="*/ 287 h 388"/>
                <a:gd name="T22" fmla="*/ 1453 w 1461"/>
                <a:gd name="T23" fmla="*/ 292 h 388"/>
                <a:gd name="T24" fmla="*/ 1449 w 1461"/>
                <a:gd name="T25" fmla="*/ 294 h 388"/>
                <a:gd name="T26" fmla="*/ 1444 w 1461"/>
                <a:gd name="T27" fmla="*/ 294 h 388"/>
                <a:gd name="T28" fmla="*/ 1439 w 1461"/>
                <a:gd name="T29" fmla="*/ 292 h 388"/>
                <a:gd name="T30" fmla="*/ 1367 w 1461"/>
                <a:gd name="T31" fmla="*/ 260 h 388"/>
                <a:gd name="T32" fmla="*/ 1297 w 1461"/>
                <a:gd name="T33" fmla="*/ 238 h 388"/>
                <a:gd name="T34" fmla="*/ 1227 w 1461"/>
                <a:gd name="T35" fmla="*/ 225 h 388"/>
                <a:gd name="T36" fmla="*/ 1155 w 1461"/>
                <a:gd name="T37" fmla="*/ 222 h 388"/>
                <a:gd name="T38" fmla="*/ 1085 w 1461"/>
                <a:gd name="T39" fmla="*/ 225 h 388"/>
                <a:gd name="T40" fmla="*/ 1013 w 1461"/>
                <a:gd name="T41" fmla="*/ 233 h 388"/>
                <a:gd name="T42" fmla="*/ 943 w 1461"/>
                <a:gd name="T43" fmla="*/ 248 h 388"/>
                <a:gd name="T44" fmla="*/ 873 w 1461"/>
                <a:gd name="T45" fmla="*/ 265 h 388"/>
                <a:gd name="T46" fmla="*/ 801 w 1461"/>
                <a:gd name="T47" fmla="*/ 284 h 388"/>
                <a:gd name="T48" fmla="*/ 731 w 1461"/>
                <a:gd name="T49" fmla="*/ 305 h 388"/>
                <a:gd name="T50" fmla="*/ 661 w 1461"/>
                <a:gd name="T51" fmla="*/ 326 h 388"/>
                <a:gd name="T52" fmla="*/ 589 w 1461"/>
                <a:gd name="T53" fmla="*/ 345 h 388"/>
                <a:gd name="T54" fmla="*/ 519 w 1461"/>
                <a:gd name="T55" fmla="*/ 362 h 388"/>
                <a:gd name="T56" fmla="*/ 447 w 1461"/>
                <a:gd name="T57" fmla="*/ 377 h 388"/>
                <a:gd name="T58" fmla="*/ 377 w 1461"/>
                <a:gd name="T59" fmla="*/ 385 h 388"/>
                <a:gd name="T60" fmla="*/ 307 w 1461"/>
                <a:gd name="T61" fmla="*/ 388 h 388"/>
                <a:gd name="T62" fmla="*/ 235 w 1461"/>
                <a:gd name="T63" fmla="*/ 385 h 388"/>
                <a:gd name="T64" fmla="*/ 165 w 1461"/>
                <a:gd name="T65" fmla="*/ 372 h 388"/>
                <a:gd name="T66" fmla="*/ 93 w 1461"/>
                <a:gd name="T67" fmla="*/ 350 h 388"/>
                <a:gd name="T68" fmla="*/ 23 w 1461"/>
                <a:gd name="T69" fmla="*/ 318 h 388"/>
                <a:gd name="T70" fmla="*/ 10 w 1461"/>
                <a:gd name="T71" fmla="*/ 308 h 388"/>
                <a:gd name="T72" fmla="*/ 2 w 1461"/>
                <a:gd name="T73" fmla="*/ 294 h 388"/>
                <a:gd name="T74" fmla="*/ 0 w 1461"/>
                <a:gd name="T75" fmla="*/ 278 h 388"/>
                <a:gd name="T76" fmla="*/ 0 w 1461"/>
                <a:gd name="T77" fmla="*/ 110 h 388"/>
                <a:gd name="T78" fmla="*/ 0 w 1461"/>
                <a:gd name="T79" fmla="*/ 106 h 388"/>
                <a:gd name="T80" fmla="*/ 3 w 1461"/>
                <a:gd name="T81" fmla="*/ 101 h 388"/>
                <a:gd name="T82" fmla="*/ 8 w 1461"/>
                <a:gd name="T83" fmla="*/ 96 h 388"/>
                <a:gd name="T84" fmla="*/ 13 w 1461"/>
                <a:gd name="T85" fmla="*/ 94 h 388"/>
                <a:gd name="T86" fmla="*/ 18 w 1461"/>
                <a:gd name="T87" fmla="*/ 94 h 388"/>
                <a:gd name="T88" fmla="*/ 23 w 1461"/>
                <a:gd name="T89" fmla="*/ 96 h 388"/>
                <a:gd name="T90" fmla="*/ 94 w 1461"/>
                <a:gd name="T91" fmla="*/ 128 h 388"/>
                <a:gd name="T92" fmla="*/ 165 w 1461"/>
                <a:gd name="T93" fmla="*/ 150 h 388"/>
                <a:gd name="T94" fmla="*/ 235 w 1461"/>
                <a:gd name="T95" fmla="*/ 163 h 388"/>
                <a:gd name="T96" fmla="*/ 307 w 1461"/>
                <a:gd name="T97" fmla="*/ 166 h 388"/>
                <a:gd name="T98" fmla="*/ 377 w 1461"/>
                <a:gd name="T99" fmla="*/ 163 h 388"/>
                <a:gd name="T100" fmla="*/ 449 w 1461"/>
                <a:gd name="T101" fmla="*/ 155 h 388"/>
                <a:gd name="T102" fmla="*/ 519 w 1461"/>
                <a:gd name="T103" fmla="*/ 141 h 388"/>
                <a:gd name="T104" fmla="*/ 589 w 1461"/>
                <a:gd name="T105" fmla="*/ 123 h 388"/>
                <a:gd name="T106" fmla="*/ 661 w 1461"/>
                <a:gd name="T107" fmla="*/ 104 h 388"/>
                <a:gd name="T108" fmla="*/ 731 w 1461"/>
                <a:gd name="T109" fmla="*/ 83 h 388"/>
                <a:gd name="T110" fmla="*/ 803 w 1461"/>
                <a:gd name="T111" fmla="*/ 63 h 388"/>
                <a:gd name="T112" fmla="*/ 873 w 1461"/>
                <a:gd name="T113" fmla="*/ 43 h 388"/>
                <a:gd name="T114" fmla="*/ 943 w 1461"/>
                <a:gd name="T115" fmla="*/ 26 h 388"/>
                <a:gd name="T116" fmla="*/ 1015 w 1461"/>
                <a:gd name="T117" fmla="*/ 12 h 388"/>
                <a:gd name="T118" fmla="*/ 1085 w 1461"/>
                <a:gd name="T119" fmla="*/ 4 h 388"/>
                <a:gd name="T120" fmla="*/ 1155 w 1461"/>
                <a:gd name="T121"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1" h="388">
                  <a:moveTo>
                    <a:pt x="1155" y="0"/>
                  </a:moveTo>
                  <a:lnTo>
                    <a:pt x="1227" y="4"/>
                  </a:lnTo>
                  <a:lnTo>
                    <a:pt x="1297" y="16"/>
                  </a:lnTo>
                  <a:lnTo>
                    <a:pt x="1369" y="39"/>
                  </a:lnTo>
                  <a:lnTo>
                    <a:pt x="1439" y="71"/>
                  </a:lnTo>
                  <a:lnTo>
                    <a:pt x="1452" y="80"/>
                  </a:lnTo>
                  <a:lnTo>
                    <a:pt x="1458" y="94"/>
                  </a:lnTo>
                  <a:lnTo>
                    <a:pt x="1461" y="110"/>
                  </a:lnTo>
                  <a:lnTo>
                    <a:pt x="1461" y="278"/>
                  </a:lnTo>
                  <a:lnTo>
                    <a:pt x="1460" y="283"/>
                  </a:lnTo>
                  <a:lnTo>
                    <a:pt x="1458" y="287"/>
                  </a:lnTo>
                  <a:lnTo>
                    <a:pt x="1453" y="292"/>
                  </a:lnTo>
                  <a:lnTo>
                    <a:pt x="1449" y="294"/>
                  </a:lnTo>
                  <a:lnTo>
                    <a:pt x="1444" y="294"/>
                  </a:lnTo>
                  <a:lnTo>
                    <a:pt x="1439" y="292"/>
                  </a:lnTo>
                  <a:lnTo>
                    <a:pt x="1367" y="260"/>
                  </a:lnTo>
                  <a:lnTo>
                    <a:pt x="1297" y="238"/>
                  </a:lnTo>
                  <a:lnTo>
                    <a:pt x="1227" y="225"/>
                  </a:lnTo>
                  <a:lnTo>
                    <a:pt x="1155" y="222"/>
                  </a:lnTo>
                  <a:lnTo>
                    <a:pt x="1085" y="225"/>
                  </a:lnTo>
                  <a:lnTo>
                    <a:pt x="1013" y="233"/>
                  </a:lnTo>
                  <a:lnTo>
                    <a:pt x="943" y="248"/>
                  </a:lnTo>
                  <a:lnTo>
                    <a:pt x="873" y="265"/>
                  </a:lnTo>
                  <a:lnTo>
                    <a:pt x="801" y="284"/>
                  </a:lnTo>
                  <a:lnTo>
                    <a:pt x="731" y="305"/>
                  </a:lnTo>
                  <a:lnTo>
                    <a:pt x="661" y="326"/>
                  </a:lnTo>
                  <a:lnTo>
                    <a:pt x="589" y="345"/>
                  </a:lnTo>
                  <a:lnTo>
                    <a:pt x="519" y="362"/>
                  </a:lnTo>
                  <a:lnTo>
                    <a:pt x="447" y="377"/>
                  </a:lnTo>
                  <a:lnTo>
                    <a:pt x="377" y="385"/>
                  </a:lnTo>
                  <a:lnTo>
                    <a:pt x="307" y="388"/>
                  </a:lnTo>
                  <a:lnTo>
                    <a:pt x="235" y="385"/>
                  </a:lnTo>
                  <a:lnTo>
                    <a:pt x="165" y="372"/>
                  </a:lnTo>
                  <a:lnTo>
                    <a:pt x="93" y="350"/>
                  </a:lnTo>
                  <a:lnTo>
                    <a:pt x="23" y="318"/>
                  </a:lnTo>
                  <a:lnTo>
                    <a:pt x="10" y="308"/>
                  </a:lnTo>
                  <a:lnTo>
                    <a:pt x="2" y="294"/>
                  </a:lnTo>
                  <a:lnTo>
                    <a:pt x="0" y="278"/>
                  </a:lnTo>
                  <a:lnTo>
                    <a:pt x="0" y="110"/>
                  </a:lnTo>
                  <a:lnTo>
                    <a:pt x="0" y="106"/>
                  </a:lnTo>
                  <a:lnTo>
                    <a:pt x="3" y="101"/>
                  </a:lnTo>
                  <a:lnTo>
                    <a:pt x="8" y="96"/>
                  </a:lnTo>
                  <a:lnTo>
                    <a:pt x="13" y="94"/>
                  </a:lnTo>
                  <a:lnTo>
                    <a:pt x="18" y="94"/>
                  </a:lnTo>
                  <a:lnTo>
                    <a:pt x="23" y="96"/>
                  </a:lnTo>
                  <a:lnTo>
                    <a:pt x="94" y="128"/>
                  </a:lnTo>
                  <a:lnTo>
                    <a:pt x="165" y="150"/>
                  </a:lnTo>
                  <a:lnTo>
                    <a:pt x="235" y="163"/>
                  </a:lnTo>
                  <a:lnTo>
                    <a:pt x="307" y="166"/>
                  </a:lnTo>
                  <a:lnTo>
                    <a:pt x="377" y="163"/>
                  </a:lnTo>
                  <a:lnTo>
                    <a:pt x="449" y="155"/>
                  </a:lnTo>
                  <a:lnTo>
                    <a:pt x="519" y="141"/>
                  </a:lnTo>
                  <a:lnTo>
                    <a:pt x="589" y="123"/>
                  </a:lnTo>
                  <a:lnTo>
                    <a:pt x="661" y="104"/>
                  </a:lnTo>
                  <a:lnTo>
                    <a:pt x="731" y="83"/>
                  </a:lnTo>
                  <a:lnTo>
                    <a:pt x="803" y="63"/>
                  </a:lnTo>
                  <a:lnTo>
                    <a:pt x="873" y="43"/>
                  </a:lnTo>
                  <a:lnTo>
                    <a:pt x="943" y="26"/>
                  </a:lnTo>
                  <a:lnTo>
                    <a:pt x="1015" y="12"/>
                  </a:lnTo>
                  <a:lnTo>
                    <a:pt x="1085" y="4"/>
                  </a:lnTo>
                  <a:lnTo>
                    <a:pt x="1155" y="0"/>
                  </a:lnTo>
                  <a:close/>
                </a:path>
              </a:pathLst>
            </a:custGeom>
            <a:grpFill/>
            <a:ln w="0">
              <a:noFill/>
              <a:prstDash val="solid"/>
              <a:round/>
              <a:headEnd/>
              <a:tailEnd/>
            </a:ln>
            <a:extLst>
              <a:ext uri="{91240B29-F687-4F45-9708-019B960494DF}">
                <a14:hiddenLine xmlns:a14="http://schemas.microsoft.com/office/drawing/2010/main" w="0">
                  <a:solidFill>
                    <a:schemeClr val="accent6"/>
                  </a:solidFill>
                  <a:prstDash val="solid"/>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54" name="Freeform 12">
              <a:extLst>
                <a:ext uri="{FF2B5EF4-FFF2-40B4-BE49-F238E27FC236}">
                  <a16:creationId xmlns:a16="http://schemas.microsoft.com/office/drawing/2014/main" id="{CC6DB280-AA49-4F8B-ACD0-EE04CBE419CE}"/>
                </a:ext>
              </a:extLst>
            </p:cNvPr>
            <p:cNvSpPr>
              <a:spLocks/>
            </p:cNvSpPr>
            <p:nvPr/>
          </p:nvSpPr>
          <p:spPr bwMode="auto">
            <a:xfrm>
              <a:off x="3152" y="2048"/>
              <a:ext cx="731" cy="194"/>
            </a:xfrm>
            <a:custGeom>
              <a:avLst/>
              <a:gdLst>
                <a:gd name="T0" fmla="*/ 1156 w 1461"/>
                <a:gd name="T1" fmla="*/ 0 h 387"/>
                <a:gd name="T2" fmla="*/ 1227 w 1461"/>
                <a:gd name="T3" fmla="*/ 3 h 387"/>
                <a:gd name="T4" fmla="*/ 1297 w 1461"/>
                <a:gd name="T5" fmla="*/ 16 h 387"/>
                <a:gd name="T6" fmla="*/ 1369 w 1461"/>
                <a:gd name="T7" fmla="*/ 38 h 387"/>
                <a:gd name="T8" fmla="*/ 1439 w 1461"/>
                <a:gd name="T9" fmla="*/ 70 h 387"/>
                <a:gd name="T10" fmla="*/ 1452 w 1461"/>
                <a:gd name="T11" fmla="*/ 80 h 387"/>
                <a:gd name="T12" fmla="*/ 1460 w 1461"/>
                <a:gd name="T13" fmla="*/ 94 h 387"/>
                <a:gd name="T14" fmla="*/ 1461 w 1461"/>
                <a:gd name="T15" fmla="*/ 110 h 387"/>
                <a:gd name="T16" fmla="*/ 1461 w 1461"/>
                <a:gd name="T17" fmla="*/ 277 h 387"/>
                <a:gd name="T18" fmla="*/ 1461 w 1461"/>
                <a:gd name="T19" fmla="*/ 282 h 387"/>
                <a:gd name="T20" fmla="*/ 1458 w 1461"/>
                <a:gd name="T21" fmla="*/ 287 h 387"/>
                <a:gd name="T22" fmla="*/ 1455 w 1461"/>
                <a:gd name="T23" fmla="*/ 290 h 387"/>
                <a:gd name="T24" fmla="*/ 1450 w 1461"/>
                <a:gd name="T25" fmla="*/ 293 h 387"/>
                <a:gd name="T26" fmla="*/ 1444 w 1461"/>
                <a:gd name="T27" fmla="*/ 293 h 387"/>
                <a:gd name="T28" fmla="*/ 1439 w 1461"/>
                <a:gd name="T29" fmla="*/ 292 h 387"/>
                <a:gd name="T30" fmla="*/ 1369 w 1461"/>
                <a:gd name="T31" fmla="*/ 260 h 387"/>
                <a:gd name="T32" fmla="*/ 1297 w 1461"/>
                <a:gd name="T33" fmla="*/ 237 h 387"/>
                <a:gd name="T34" fmla="*/ 1227 w 1461"/>
                <a:gd name="T35" fmla="*/ 225 h 387"/>
                <a:gd name="T36" fmla="*/ 1155 w 1461"/>
                <a:gd name="T37" fmla="*/ 222 h 387"/>
                <a:gd name="T38" fmla="*/ 1085 w 1461"/>
                <a:gd name="T39" fmla="*/ 225 h 387"/>
                <a:gd name="T40" fmla="*/ 1015 w 1461"/>
                <a:gd name="T41" fmla="*/ 233 h 387"/>
                <a:gd name="T42" fmla="*/ 943 w 1461"/>
                <a:gd name="T43" fmla="*/ 247 h 387"/>
                <a:gd name="T44" fmla="*/ 873 w 1461"/>
                <a:gd name="T45" fmla="*/ 265 h 387"/>
                <a:gd name="T46" fmla="*/ 801 w 1461"/>
                <a:gd name="T47" fmla="*/ 284 h 387"/>
                <a:gd name="T48" fmla="*/ 731 w 1461"/>
                <a:gd name="T49" fmla="*/ 304 h 387"/>
                <a:gd name="T50" fmla="*/ 660 w 1461"/>
                <a:gd name="T51" fmla="*/ 325 h 387"/>
                <a:gd name="T52" fmla="*/ 589 w 1461"/>
                <a:gd name="T53" fmla="*/ 344 h 387"/>
                <a:gd name="T54" fmla="*/ 518 w 1461"/>
                <a:gd name="T55" fmla="*/ 362 h 387"/>
                <a:gd name="T56" fmla="*/ 447 w 1461"/>
                <a:gd name="T57" fmla="*/ 376 h 387"/>
                <a:gd name="T58" fmla="*/ 376 w 1461"/>
                <a:gd name="T59" fmla="*/ 384 h 387"/>
                <a:gd name="T60" fmla="*/ 306 w 1461"/>
                <a:gd name="T61" fmla="*/ 387 h 387"/>
                <a:gd name="T62" fmla="*/ 234 w 1461"/>
                <a:gd name="T63" fmla="*/ 384 h 387"/>
                <a:gd name="T64" fmla="*/ 164 w 1461"/>
                <a:gd name="T65" fmla="*/ 371 h 387"/>
                <a:gd name="T66" fmla="*/ 93 w 1461"/>
                <a:gd name="T67" fmla="*/ 349 h 387"/>
                <a:gd name="T68" fmla="*/ 22 w 1461"/>
                <a:gd name="T69" fmla="*/ 317 h 387"/>
                <a:gd name="T70" fmla="*/ 10 w 1461"/>
                <a:gd name="T71" fmla="*/ 306 h 387"/>
                <a:gd name="T72" fmla="*/ 3 w 1461"/>
                <a:gd name="T73" fmla="*/ 293 h 387"/>
                <a:gd name="T74" fmla="*/ 0 w 1461"/>
                <a:gd name="T75" fmla="*/ 277 h 387"/>
                <a:gd name="T76" fmla="*/ 0 w 1461"/>
                <a:gd name="T77" fmla="*/ 110 h 387"/>
                <a:gd name="T78" fmla="*/ 2 w 1461"/>
                <a:gd name="T79" fmla="*/ 103 h 387"/>
                <a:gd name="T80" fmla="*/ 3 w 1461"/>
                <a:gd name="T81" fmla="*/ 99 h 387"/>
                <a:gd name="T82" fmla="*/ 8 w 1461"/>
                <a:gd name="T83" fmla="*/ 95 h 387"/>
                <a:gd name="T84" fmla="*/ 13 w 1461"/>
                <a:gd name="T85" fmla="*/ 94 h 387"/>
                <a:gd name="T86" fmla="*/ 18 w 1461"/>
                <a:gd name="T87" fmla="*/ 94 h 387"/>
                <a:gd name="T88" fmla="*/ 22 w 1461"/>
                <a:gd name="T89" fmla="*/ 95 h 387"/>
                <a:gd name="T90" fmla="*/ 94 w 1461"/>
                <a:gd name="T91" fmla="*/ 127 h 387"/>
                <a:gd name="T92" fmla="*/ 164 w 1461"/>
                <a:gd name="T93" fmla="*/ 150 h 387"/>
                <a:gd name="T94" fmla="*/ 236 w 1461"/>
                <a:gd name="T95" fmla="*/ 162 h 387"/>
                <a:gd name="T96" fmla="*/ 306 w 1461"/>
                <a:gd name="T97" fmla="*/ 166 h 387"/>
                <a:gd name="T98" fmla="*/ 376 w 1461"/>
                <a:gd name="T99" fmla="*/ 162 h 387"/>
                <a:gd name="T100" fmla="*/ 448 w 1461"/>
                <a:gd name="T101" fmla="*/ 155 h 387"/>
                <a:gd name="T102" fmla="*/ 518 w 1461"/>
                <a:gd name="T103" fmla="*/ 140 h 387"/>
                <a:gd name="T104" fmla="*/ 589 w 1461"/>
                <a:gd name="T105" fmla="*/ 123 h 387"/>
                <a:gd name="T106" fmla="*/ 660 w 1461"/>
                <a:gd name="T107" fmla="*/ 103 h 387"/>
                <a:gd name="T108" fmla="*/ 731 w 1461"/>
                <a:gd name="T109" fmla="*/ 83 h 387"/>
                <a:gd name="T110" fmla="*/ 802 w 1461"/>
                <a:gd name="T111" fmla="*/ 62 h 387"/>
                <a:gd name="T112" fmla="*/ 873 w 1461"/>
                <a:gd name="T113" fmla="*/ 43 h 387"/>
                <a:gd name="T114" fmla="*/ 943 w 1461"/>
                <a:gd name="T115" fmla="*/ 25 h 387"/>
                <a:gd name="T116" fmla="*/ 1015 w 1461"/>
                <a:gd name="T117" fmla="*/ 11 h 387"/>
                <a:gd name="T118" fmla="*/ 1085 w 1461"/>
                <a:gd name="T119" fmla="*/ 3 h 387"/>
                <a:gd name="T120" fmla="*/ 1156 w 1461"/>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1" h="387">
                  <a:moveTo>
                    <a:pt x="1156" y="0"/>
                  </a:moveTo>
                  <a:lnTo>
                    <a:pt x="1227" y="3"/>
                  </a:lnTo>
                  <a:lnTo>
                    <a:pt x="1297" y="16"/>
                  </a:lnTo>
                  <a:lnTo>
                    <a:pt x="1369" y="38"/>
                  </a:lnTo>
                  <a:lnTo>
                    <a:pt x="1439" y="70"/>
                  </a:lnTo>
                  <a:lnTo>
                    <a:pt x="1452" y="80"/>
                  </a:lnTo>
                  <a:lnTo>
                    <a:pt x="1460" y="94"/>
                  </a:lnTo>
                  <a:lnTo>
                    <a:pt x="1461" y="110"/>
                  </a:lnTo>
                  <a:lnTo>
                    <a:pt x="1461" y="277"/>
                  </a:lnTo>
                  <a:lnTo>
                    <a:pt x="1461" y="282"/>
                  </a:lnTo>
                  <a:lnTo>
                    <a:pt x="1458" y="287"/>
                  </a:lnTo>
                  <a:lnTo>
                    <a:pt x="1455" y="290"/>
                  </a:lnTo>
                  <a:lnTo>
                    <a:pt x="1450" y="293"/>
                  </a:lnTo>
                  <a:lnTo>
                    <a:pt x="1444" y="293"/>
                  </a:lnTo>
                  <a:lnTo>
                    <a:pt x="1439" y="292"/>
                  </a:lnTo>
                  <a:lnTo>
                    <a:pt x="1369" y="260"/>
                  </a:lnTo>
                  <a:lnTo>
                    <a:pt x="1297" y="237"/>
                  </a:lnTo>
                  <a:lnTo>
                    <a:pt x="1227" y="225"/>
                  </a:lnTo>
                  <a:lnTo>
                    <a:pt x="1155" y="222"/>
                  </a:lnTo>
                  <a:lnTo>
                    <a:pt x="1085" y="225"/>
                  </a:lnTo>
                  <a:lnTo>
                    <a:pt x="1015" y="233"/>
                  </a:lnTo>
                  <a:lnTo>
                    <a:pt x="943" y="247"/>
                  </a:lnTo>
                  <a:lnTo>
                    <a:pt x="873" y="265"/>
                  </a:lnTo>
                  <a:lnTo>
                    <a:pt x="801" y="284"/>
                  </a:lnTo>
                  <a:lnTo>
                    <a:pt x="731" y="304"/>
                  </a:lnTo>
                  <a:lnTo>
                    <a:pt x="660" y="325"/>
                  </a:lnTo>
                  <a:lnTo>
                    <a:pt x="589" y="344"/>
                  </a:lnTo>
                  <a:lnTo>
                    <a:pt x="518" y="362"/>
                  </a:lnTo>
                  <a:lnTo>
                    <a:pt x="447" y="376"/>
                  </a:lnTo>
                  <a:lnTo>
                    <a:pt x="376" y="384"/>
                  </a:lnTo>
                  <a:lnTo>
                    <a:pt x="306" y="387"/>
                  </a:lnTo>
                  <a:lnTo>
                    <a:pt x="234" y="384"/>
                  </a:lnTo>
                  <a:lnTo>
                    <a:pt x="164" y="371"/>
                  </a:lnTo>
                  <a:lnTo>
                    <a:pt x="93" y="349"/>
                  </a:lnTo>
                  <a:lnTo>
                    <a:pt x="22" y="317"/>
                  </a:lnTo>
                  <a:lnTo>
                    <a:pt x="10" y="306"/>
                  </a:lnTo>
                  <a:lnTo>
                    <a:pt x="3" y="293"/>
                  </a:lnTo>
                  <a:lnTo>
                    <a:pt x="0" y="277"/>
                  </a:lnTo>
                  <a:lnTo>
                    <a:pt x="0" y="110"/>
                  </a:lnTo>
                  <a:lnTo>
                    <a:pt x="2" y="103"/>
                  </a:lnTo>
                  <a:lnTo>
                    <a:pt x="3" y="99"/>
                  </a:lnTo>
                  <a:lnTo>
                    <a:pt x="8" y="95"/>
                  </a:lnTo>
                  <a:lnTo>
                    <a:pt x="13" y="94"/>
                  </a:lnTo>
                  <a:lnTo>
                    <a:pt x="18" y="94"/>
                  </a:lnTo>
                  <a:lnTo>
                    <a:pt x="22" y="95"/>
                  </a:lnTo>
                  <a:lnTo>
                    <a:pt x="94" y="127"/>
                  </a:lnTo>
                  <a:lnTo>
                    <a:pt x="164" y="150"/>
                  </a:lnTo>
                  <a:lnTo>
                    <a:pt x="236" y="162"/>
                  </a:lnTo>
                  <a:lnTo>
                    <a:pt x="306" y="166"/>
                  </a:lnTo>
                  <a:lnTo>
                    <a:pt x="376" y="162"/>
                  </a:lnTo>
                  <a:lnTo>
                    <a:pt x="448" y="155"/>
                  </a:lnTo>
                  <a:lnTo>
                    <a:pt x="518" y="140"/>
                  </a:lnTo>
                  <a:lnTo>
                    <a:pt x="589" y="123"/>
                  </a:lnTo>
                  <a:lnTo>
                    <a:pt x="660" y="103"/>
                  </a:lnTo>
                  <a:lnTo>
                    <a:pt x="731" y="83"/>
                  </a:lnTo>
                  <a:lnTo>
                    <a:pt x="802" y="62"/>
                  </a:lnTo>
                  <a:lnTo>
                    <a:pt x="873" y="43"/>
                  </a:lnTo>
                  <a:lnTo>
                    <a:pt x="943" y="25"/>
                  </a:lnTo>
                  <a:lnTo>
                    <a:pt x="1015" y="11"/>
                  </a:lnTo>
                  <a:lnTo>
                    <a:pt x="1085" y="3"/>
                  </a:lnTo>
                  <a:lnTo>
                    <a:pt x="1156" y="0"/>
                  </a:lnTo>
                  <a:close/>
                </a:path>
              </a:pathLst>
            </a:custGeom>
            <a:grpFill/>
            <a:ln w="0">
              <a:noFill/>
              <a:prstDash val="solid"/>
              <a:round/>
              <a:headEnd/>
              <a:tailEnd/>
            </a:ln>
            <a:extLst>
              <a:ext uri="{91240B29-F687-4F45-9708-019B960494DF}">
                <a14:hiddenLine xmlns:a14="http://schemas.microsoft.com/office/drawing/2010/main" w="0">
                  <a:solidFill>
                    <a:schemeClr val="accent6"/>
                  </a:solidFill>
                  <a:prstDash val="solid"/>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55" name="Freeform 13">
              <a:extLst>
                <a:ext uri="{FF2B5EF4-FFF2-40B4-BE49-F238E27FC236}">
                  <a16:creationId xmlns:a16="http://schemas.microsoft.com/office/drawing/2014/main" id="{EB59A214-BE73-44CB-B320-496277D8B5B6}"/>
                </a:ext>
              </a:extLst>
            </p:cNvPr>
            <p:cNvSpPr>
              <a:spLocks/>
            </p:cNvSpPr>
            <p:nvPr/>
          </p:nvSpPr>
          <p:spPr bwMode="auto">
            <a:xfrm>
              <a:off x="3339" y="2324"/>
              <a:ext cx="730" cy="194"/>
            </a:xfrm>
            <a:custGeom>
              <a:avLst/>
              <a:gdLst>
                <a:gd name="T0" fmla="*/ 1155 w 1461"/>
                <a:gd name="T1" fmla="*/ 0 h 389"/>
                <a:gd name="T2" fmla="*/ 1227 w 1461"/>
                <a:gd name="T3" fmla="*/ 5 h 389"/>
                <a:gd name="T4" fmla="*/ 1297 w 1461"/>
                <a:gd name="T5" fmla="*/ 18 h 389"/>
                <a:gd name="T6" fmla="*/ 1369 w 1461"/>
                <a:gd name="T7" fmla="*/ 38 h 389"/>
                <a:gd name="T8" fmla="*/ 1439 w 1461"/>
                <a:gd name="T9" fmla="*/ 72 h 389"/>
                <a:gd name="T10" fmla="*/ 1452 w 1461"/>
                <a:gd name="T11" fmla="*/ 81 h 389"/>
                <a:gd name="T12" fmla="*/ 1458 w 1461"/>
                <a:gd name="T13" fmla="*/ 96 h 389"/>
                <a:gd name="T14" fmla="*/ 1461 w 1461"/>
                <a:gd name="T15" fmla="*/ 112 h 389"/>
                <a:gd name="T16" fmla="*/ 1461 w 1461"/>
                <a:gd name="T17" fmla="*/ 278 h 389"/>
                <a:gd name="T18" fmla="*/ 1460 w 1461"/>
                <a:gd name="T19" fmla="*/ 284 h 389"/>
                <a:gd name="T20" fmla="*/ 1458 w 1461"/>
                <a:gd name="T21" fmla="*/ 289 h 389"/>
                <a:gd name="T22" fmla="*/ 1453 w 1461"/>
                <a:gd name="T23" fmla="*/ 292 h 389"/>
                <a:gd name="T24" fmla="*/ 1449 w 1461"/>
                <a:gd name="T25" fmla="*/ 294 h 389"/>
                <a:gd name="T26" fmla="*/ 1444 w 1461"/>
                <a:gd name="T27" fmla="*/ 295 h 389"/>
                <a:gd name="T28" fmla="*/ 1439 w 1461"/>
                <a:gd name="T29" fmla="*/ 294 h 389"/>
                <a:gd name="T30" fmla="*/ 1367 w 1461"/>
                <a:gd name="T31" fmla="*/ 260 h 389"/>
                <a:gd name="T32" fmla="*/ 1297 w 1461"/>
                <a:gd name="T33" fmla="*/ 239 h 389"/>
                <a:gd name="T34" fmla="*/ 1227 w 1461"/>
                <a:gd name="T35" fmla="*/ 227 h 389"/>
                <a:gd name="T36" fmla="*/ 1155 w 1461"/>
                <a:gd name="T37" fmla="*/ 222 h 389"/>
                <a:gd name="T38" fmla="*/ 1085 w 1461"/>
                <a:gd name="T39" fmla="*/ 225 h 389"/>
                <a:gd name="T40" fmla="*/ 1013 w 1461"/>
                <a:gd name="T41" fmla="*/ 235 h 389"/>
                <a:gd name="T42" fmla="*/ 943 w 1461"/>
                <a:gd name="T43" fmla="*/ 249 h 389"/>
                <a:gd name="T44" fmla="*/ 873 w 1461"/>
                <a:gd name="T45" fmla="*/ 265 h 389"/>
                <a:gd name="T46" fmla="*/ 801 w 1461"/>
                <a:gd name="T47" fmla="*/ 286 h 389"/>
                <a:gd name="T48" fmla="*/ 731 w 1461"/>
                <a:gd name="T49" fmla="*/ 306 h 389"/>
                <a:gd name="T50" fmla="*/ 661 w 1461"/>
                <a:gd name="T51" fmla="*/ 327 h 389"/>
                <a:gd name="T52" fmla="*/ 589 w 1461"/>
                <a:gd name="T53" fmla="*/ 346 h 389"/>
                <a:gd name="T54" fmla="*/ 519 w 1461"/>
                <a:gd name="T55" fmla="*/ 364 h 389"/>
                <a:gd name="T56" fmla="*/ 447 w 1461"/>
                <a:gd name="T57" fmla="*/ 377 h 389"/>
                <a:gd name="T58" fmla="*/ 377 w 1461"/>
                <a:gd name="T59" fmla="*/ 386 h 389"/>
                <a:gd name="T60" fmla="*/ 307 w 1461"/>
                <a:gd name="T61" fmla="*/ 389 h 389"/>
                <a:gd name="T62" fmla="*/ 235 w 1461"/>
                <a:gd name="T63" fmla="*/ 385 h 389"/>
                <a:gd name="T64" fmla="*/ 165 w 1461"/>
                <a:gd name="T65" fmla="*/ 373 h 389"/>
                <a:gd name="T66" fmla="*/ 93 w 1461"/>
                <a:gd name="T67" fmla="*/ 351 h 389"/>
                <a:gd name="T68" fmla="*/ 23 w 1461"/>
                <a:gd name="T69" fmla="*/ 319 h 389"/>
                <a:gd name="T70" fmla="*/ 10 w 1461"/>
                <a:gd name="T71" fmla="*/ 308 h 389"/>
                <a:gd name="T72" fmla="*/ 2 w 1461"/>
                <a:gd name="T73" fmla="*/ 294 h 389"/>
                <a:gd name="T74" fmla="*/ 0 w 1461"/>
                <a:gd name="T75" fmla="*/ 278 h 389"/>
                <a:gd name="T76" fmla="*/ 0 w 1461"/>
                <a:gd name="T77" fmla="*/ 112 h 389"/>
                <a:gd name="T78" fmla="*/ 0 w 1461"/>
                <a:gd name="T79" fmla="*/ 105 h 389"/>
                <a:gd name="T80" fmla="*/ 3 w 1461"/>
                <a:gd name="T81" fmla="*/ 101 h 389"/>
                <a:gd name="T82" fmla="*/ 8 w 1461"/>
                <a:gd name="T83" fmla="*/ 97 h 389"/>
                <a:gd name="T84" fmla="*/ 13 w 1461"/>
                <a:gd name="T85" fmla="*/ 96 h 389"/>
                <a:gd name="T86" fmla="*/ 18 w 1461"/>
                <a:gd name="T87" fmla="*/ 96 h 389"/>
                <a:gd name="T88" fmla="*/ 23 w 1461"/>
                <a:gd name="T89" fmla="*/ 97 h 389"/>
                <a:gd name="T90" fmla="*/ 94 w 1461"/>
                <a:gd name="T91" fmla="*/ 129 h 389"/>
                <a:gd name="T92" fmla="*/ 165 w 1461"/>
                <a:gd name="T93" fmla="*/ 152 h 389"/>
                <a:gd name="T94" fmla="*/ 235 w 1461"/>
                <a:gd name="T95" fmla="*/ 163 h 389"/>
                <a:gd name="T96" fmla="*/ 307 w 1461"/>
                <a:gd name="T97" fmla="*/ 168 h 389"/>
                <a:gd name="T98" fmla="*/ 377 w 1461"/>
                <a:gd name="T99" fmla="*/ 164 h 389"/>
                <a:gd name="T100" fmla="*/ 449 w 1461"/>
                <a:gd name="T101" fmla="*/ 155 h 389"/>
                <a:gd name="T102" fmla="*/ 519 w 1461"/>
                <a:gd name="T103" fmla="*/ 142 h 389"/>
                <a:gd name="T104" fmla="*/ 589 w 1461"/>
                <a:gd name="T105" fmla="*/ 125 h 389"/>
                <a:gd name="T106" fmla="*/ 661 w 1461"/>
                <a:gd name="T107" fmla="*/ 105 h 389"/>
                <a:gd name="T108" fmla="*/ 731 w 1461"/>
                <a:gd name="T109" fmla="*/ 85 h 389"/>
                <a:gd name="T110" fmla="*/ 803 w 1461"/>
                <a:gd name="T111" fmla="*/ 64 h 389"/>
                <a:gd name="T112" fmla="*/ 873 w 1461"/>
                <a:gd name="T113" fmla="*/ 43 h 389"/>
                <a:gd name="T114" fmla="*/ 943 w 1461"/>
                <a:gd name="T115" fmla="*/ 26 h 389"/>
                <a:gd name="T116" fmla="*/ 1015 w 1461"/>
                <a:gd name="T117" fmla="*/ 13 h 389"/>
                <a:gd name="T118" fmla="*/ 1085 w 1461"/>
                <a:gd name="T119" fmla="*/ 3 h 389"/>
                <a:gd name="T120" fmla="*/ 1155 w 1461"/>
                <a:gd name="T121"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1" h="389">
                  <a:moveTo>
                    <a:pt x="1155" y="0"/>
                  </a:moveTo>
                  <a:lnTo>
                    <a:pt x="1227" y="5"/>
                  </a:lnTo>
                  <a:lnTo>
                    <a:pt x="1297" y="18"/>
                  </a:lnTo>
                  <a:lnTo>
                    <a:pt x="1369" y="38"/>
                  </a:lnTo>
                  <a:lnTo>
                    <a:pt x="1439" y="72"/>
                  </a:lnTo>
                  <a:lnTo>
                    <a:pt x="1452" y="81"/>
                  </a:lnTo>
                  <a:lnTo>
                    <a:pt x="1458" y="96"/>
                  </a:lnTo>
                  <a:lnTo>
                    <a:pt x="1461" y="112"/>
                  </a:lnTo>
                  <a:lnTo>
                    <a:pt x="1461" y="278"/>
                  </a:lnTo>
                  <a:lnTo>
                    <a:pt x="1460" y="284"/>
                  </a:lnTo>
                  <a:lnTo>
                    <a:pt x="1458" y="289"/>
                  </a:lnTo>
                  <a:lnTo>
                    <a:pt x="1453" y="292"/>
                  </a:lnTo>
                  <a:lnTo>
                    <a:pt x="1449" y="294"/>
                  </a:lnTo>
                  <a:lnTo>
                    <a:pt x="1444" y="295"/>
                  </a:lnTo>
                  <a:lnTo>
                    <a:pt x="1439" y="294"/>
                  </a:lnTo>
                  <a:lnTo>
                    <a:pt x="1367" y="260"/>
                  </a:lnTo>
                  <a:lnTo>
                    <a:pt x="1297" y="239"/>
                  </a:lnTo>
                  <a:lnTo>
                    <a:pt x="1227" y="227"/>
                  </a:lnTo>
                  <a:lnTo>
                    <a:pt x="1155" y="222"/>
                  </a:lnTo>
                  <a:lnTo>
                    <a:pt x="1085" y="225"/>
                  </a:lnTo>
                  <a:lnTo>
                    <a:pt x="1013" y="235"/>
                  </a:lnTo>
                  <a:lnTo>
                    <a:pt x="943" y="249"/>
                  </a:lnTo>
                  <a:lnTo>
                    <a:pt x="873" y="265"/>
                  </a:lnTo>
                  <a:lnTo>
                    <a:pt x="801" y="286"/>
                  </a:lnTo>
                  <a:lnTo>
                    <a:pt x="731" y="306"/>
                  </a:lnTo>
                  <a:lnTo>
                    <a:pt x="661" y="327"/>
                  </a:lnTo>
                  <a:lnTo>
                    <a:pt x="589" y="346"/>
                  </a:lnTo>
                  <a:lnTo>
                    <a:pt x="519" y="364"/>
                  </a:lnTo>
                  <a:lnTo>
                    <a:pt x="447" y="377"/>
                  </a:lnTo>
                  <a:lnTo>
                    <a:pt x="377" y="386"/>
                  </a:lnTo>
                  <a:lnTo>
                    <a:pt x="307" y="389"/>
                  </a:lnTo>
                  <a:lnTo>
                    <a:pt x="235" y="385"/>
                  </a:lnTo>
                  <a:lnTo>
                    <a:pt x="165" y="373"/>
                  </a:lnTo>
                  <a:lnTo>
                    <a:pt x="93" y="351"/>
                  </a:lnTo>
                  <a:lnTo>
                    <a:pt x="23" y="319"/>
                  </a:lnTo>
                  <a:lnTo>
                    <a:pt x="10" y="308"/>
                  </a:lnTo>
                  <a:lnTo>
                    <a:pt x="2" y="294"/>
                  </a:lnTo>
                  <a:lnTo>
                    <a:pt x="0" y="278"/>
                  </a:lnTo>
                  <a:lnTo>
                    <a:pt x="0" y="112"/>
                  </a:lnTo>
                  <a:lnTo>
                    <a:pt x="0" y="105"/>
                  </a:lnTo>
                  <a:lnTo>
                    <a:pt x="3" y="101"/>
                  </a:lnTo>
                  <a:lnTo>
                    <a:pt x="8" y="97"/>
                  </a:lnTo>
                  <a:lnTo>
                    <a:pt x="13" y="96"/>
                  </a:lnTo>
                  <a:lnTo>
                    <a:pt x="18" y="96"/>
                  </a:lnTo>
                  <a:lnTo>
                    <a:pt x="23" y="97"/>
                  </a:lnTo>
                  <a:lnTo>
                    <a:pt x="94" y="129"/>
                  </a:lnTo>
                  <a:lnTo>
                    <a:pt x="165" y="152"/>
                  </a:lnTo>
                  <a:lnTo>
                    <a:pt x="235" y="163"/>
                  </a:lnTo>
                  <a:lnTo>
                    <a:pt x="307" y="168"/>
                  </a:lnTo>
                  <a:lnTo>
                    <a:pt x="377" y="164"/>
                  </a:lnTo>
                  <a:lnTo>
                    <a:pt x="449" y="155"/>
                  </a:lnTo>
                  <a:lnTo>
                    <a:pt x="519" y="142"/>
                  </a:lnTo>
                  <a:lnTo>
                    <a:pt x="589" y="125"/>
                  </a:lnTo>
                  <a:lnTo>
                    <a:pt x="661" y="105"/>
                  </a:lnTo>
                  <a:lnTo>
                    <a:pt x="731" y="85"/>
                  </a:lnTo>
                  <a:lnTo>
                    <a:pt x="803" y="64"/>
                  </a:lnTo>
                  <a:lnTo>
                    <a:pt x="873" y="43"/>
                  </a:lnTo>
                  <a:lnTo>
                    <a:pt x="943" y="26"/>
                  </a:lnTo>
                  <a:lnTo>
                    <a:pt x="1015" y="13"/>
                  </a:lnTo>
                  <a:lnTo>
                    <a:pt x="1085" y="3"/>
                  </a:lnTo>
                  <a:lnTo>
                    <a:pt x="1155" y="0"/>
                  </a:lnTo>
                  <a:close/>
                </a:path>
              </a:pathLst>
            </a:custGeom>
            <a:grpFill/>
            <a:ln w="0">
              <a:noFill/>
              <a:prstDash val="solid"/>
              <a:round/>
              <a:headEnd/>
              <a:tailEnd/>
            </a:ln>
            <a:extLst>
              <a:ext uri="{91240B29-F687-4F45-9708-019B960494DF}">
                <a14:hiddenLine xmlns:a14="http://schemas.microsoft.com/office/drawing/2010/main" w="0">
                  <a:solidFill>
                    <a:schemeClr val="accent6"/>
                  </a:solidFill>
                  <a:prstDash val="solid"/>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sp>
        <p:nvSpPr>
          <p:cNvPr id="244" name="Oval 243">
            <a:extLst>
              <a:ext uri="{FF2B5EF4-FFF2-40B4-BE49-F238E27FC236}">
                <a16:creationId xmlns:a16="http://schemas.microsoft.com/office/drawing/2014/main" id="{1A0364C3-F674-44B7-9211-DD43AB3805FE}"/>
              </a:ext>
            </a:extLst>
          </p:cNvPr>
          <p:cNvSpPr/>
          <p:nvPr/>
        </p:nvSpPr>
        <p:spPr>
          <a:xfrm>
            <a:off x="3197229" y="2621776"/>
            <a:ext cx="265839" cy="241327"/>
          </a:xfrm>
          <a:prstGeom prst="ellipse">
            <a:avLst/>
          </a:prstGeom>
          <a:solidFill>
            <a:srgbClr val="FFFFFF"/>
          </a:solidFill>
          <a:ln w="15875" cap="flat" cmpd="sng" algn="ctr">
            <a:solidFill>
              <a:schemeClr val="accent3">
                <a:lumMod val="75000"/>
              </a:schemeClr>
            </a:solidFill>
            <a:prstDash val="solid"/>
          </a:ln>
          <a:effectLst/>
        </p:spPr>
        <p:txBody>
          <a:bodyPr lIns="72000" tIns="72000" rIns="72000" bIns="72000" rtlCol="0" anchor="t" anchorCtr="0">
            <a:noAutofit/>
          </a:bodyPr>
          <a:lstStyle/>
          <a:p>
            <a:pPr marL="0" marR="0" lvl="0" indent="0" defTabSz="914400" eaLnBrk="1" fontAlgn="base" latinLnBrk="0" hangingPunct="1">
              <a:lnSpc>
                <a:spcPct val="90000"/>
              </a:lnSpc>
              <a:spcBef>
                <a:spcPts val="40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nvGrpSpPr>
          <p:cNvPr id="246" name="Group 60">
            <a:extLst>
              <a:ext uri="{FF2B5EF4-FFF2-40B4-BE49-F238E27FC236}">
                <a16:creationId xmlns:a16="http://schemas.microsoft.com/office/drawing/2014/main" id="{A9EDBB29-5712-48E7-B27D-8520A40EF07D}"/>
              </a:ext>
            </a:extLst>
          </p:cNvPr>
          <p:cNvGrpSpPr>
            <a:grpSpLocks noChangeAspect="1"/>
          </p:cNvGrpSpPr>
          <p:nvPr/>
        </p:nvGrpSpPr>
        <p:grpSpPr bwMode="auto">
          <a:xfrm>
            <a:off x="3251072" y="2690858"/>
            <a:ext cx="171018" cy="119063"/>
            <a:chOff x="2425" y="3189"/>
            <a:chExt cx="266" cy="204"/>
          </a:xfrm>
          <a:solidFill>
            <a:schemeClr val="accent3">
              <a:lumMod val="75000"/>
            </a:schemeClr>
          </a:solidFill>
        </p:grpSpPr>
        <p:sp>
          <p:nvSpPr>
            <p:cNvPr id="248" name="Freeform 62">
              <a:extLst>
                <a:ext uri="{FF2B5EF4-FFF2-40B4-BE49-F238E27FC236}">
                  <a16:creationId xmlns:a16="http://schemas.microsoft.com/office/drawing/2014/main" id="{B4D8A6EF-9327-4590-84CE-95B820EC923E}"/>
                </a:ext>
              </a:extLst>
            </p:cNvPr>
            <p:cNvSpPr>
              <a:spLocks noEditPoints="1"/>
            </p:cNvSpPr>
            <p:nvPr/>
          </p:nvSpPr>
          <p:spPr bwMode="auto">
            <a:xfrm>
              <a:off x="2527" y="3229"/>
              <a:ext cx="164" cy="164"/>
            </a:xfrm>
            <a:custGeom>
              <a:avLst/>
              <a:gdLst>
                <a:gd name="T0" fmla="*/ 670 w 2133"/>
                <a:gd name="T1" fmla="*/ 1913 h 2138"/>
                <a:gd name="T2" fmla="*/ 828 w 2133"/>
                <a:gd name="T3" fmla="*/ 1972 h 2138"/>
                <a:gd name="T4" fmla="*/ 904 w 2133"/>
                <a:gd name="T5" fmla="*/ 1840 h 2138"/>
                <a:gd name="T6" fmla="*/ 639 w 2133"/>
                <a:gd name="T7" fmla="*/ 1719 h 2138"/>
                <a:gd name="T8" fmla="*/ 1455 w 2133"/>
                <a:gd name="T9" fmla="*/ 1743 h 2138"/>
                <a:gd name="T10" fmla="*/ 1316 w 2133"/>
                <a:gd name="T11" fmla="*/ 1806 h 2138"/>
                <a:gd name="T12" fmla="*/ 1381 w 2133"/>
                <a:gd name="T13" fmla="*/ 1934 h 2138"/>
                <a:gd name="T14" fmla="*/ 1495 w 2133"/>
                <a:gd name="T15" fmla="*/ 1719 h 2138"/>
                <a:gd name="T16" fmla="*/ 194 w 2133"/>
                <a:gd name="T17" fmla="*/ 1363 h 2138"/>
                <a:gd name="T18" fmla="*/ 259 w 2133"/>
                <a:gd name="T19" fmla="*/ 1505 h 2138"/>
                <a:gd name="T20" fmla="*/ 293 w 2133"/>
                <a:gd name="T21" fmla="*/ 1560 h 2138"/>
                <a:gd name="T22" fmla="*/ 330 w 2133"/>
                <a:gd name="T23" fmla="*/ 1318 h 2138"/>
                <a:gd name="T24" fmla="*/ 1838 w 2133"/>
                <a:gd name="T25" fmla="*/ 1217 h 2138"/>
                <a:gd name="T26" fmla="*/ 1800 w 2133"/>
                <a:gd name="T27" fmla="*/ 1334 h 2138"/>
                <a:gd name="T28" fmla="*/ 1839 w 2133"/>
                <a:gd name="T29" fmla="*/ 1560 h 2138"/>
                <a:gd name="T30" fmla="*/ 1975 w 2133"/>
                <a:gd name="T31" fmla="*/ 1284 h 2138"/>
                <a:gd name="T32" fmla="*/ 269 w 2133"/>
                <a:gd name="T33" fmla="*/ 614 h 2138"/>
                <a:gd name="T34" fmla="*/ 198 w 2133"/>
                <a:gd name="T35" fmla="*/ 788 h 2138"/>
                <a:gd name="T36" fmla="*/ 179 w 2133"/>
                <a:gd name="T37" fmla="*/ 863 h 2138"/>
                <a:gd name="T38" fmla="*/ 386 w 2133"/>
                <a:gd name="T39" fmla="*/ 664 h 2138"/>
                <a:gd name="T40" fmla="*/ 1711 w 2133"/>
                <a:gd name="T41" fmla="*/ 610 h 2138"/>
                <a:gd name="T42" fmla="*/ 1753 w 2133"/>
                <a:gd name="T43" fmla="*/ 685 h 2138"/>
                <a:gd name="T44" fmla="*/ 1814 w 2133"/>
                <a:gd name="T45" fmla="*/ 843 h 2138"/>
                <a:gd name="T46" fmla="*/ 1946 w 2133"/>
                <a:gd name="T47" fmla="*/ 778 h 2138"/>
                <a:gd name="T48" fmla="*/ 1823 w 2133"/>
                <a:gd name="T49" fmla="*/ 527 h 2138"/>
                <a:gd name="T50" fmla="*/ 830 w 2133"/>
                <a:gd name="T51" fmla="*/ 549 h 2138"/>
                <a:gd name="T52" fmla="*/ 606 w 2133"/>
                <a:gd name="T53" fmla="*/ 732 h 2138"/>
                <a:gd name="T54" fmla="*/ 500 w 2133"/>
                <a:gd name="T55" fmla="*/ 1007 h 2138"/>
                <a:gd name="T56" fmla="*/ 548 w 2133"/>
                <a:gd name="T57" fmla="*/ 1305 h 2138"/>
                <a:gd name="T58" fmla="*/ 730 w 2133"/>
                <a:gd name="T59" fmla="*/ 1530 h 2138"/>
                <a:gd name="T60" fmla="*/ 1004 w 2133"/>
                <a:gd name="T61" fmla="*/ 1636 h 2138"/>
                <a:gd name="T62" fmla="*/ 1302 w 2133"/>
                <a:gd name="T63" fmla="*/ 1589 h 2138"/>
                <a:gd name="T64" fmla="*/ 1526 w 2133"/>
                <a:gd name="T65" fmla="*/ 1406 h 2138"/>
                <a:gd name="T66" fmla="*/ 1632 w 2133"/>
                <a:gd name="T67" fmla="*/ 1132 h 2138"/>
                <a:gd name="T68" fmla="*/ 1585 w 2133"/>
                <a:gd name="T69" fmla="*/ 834 h 2138"/>
                <a:gd name="T70" fmla="*/ 1403 w 2133"/>
                <a:gd name="T71" fmla="*/ 609 h 2138"/>
                <a:gd name="T72" fmla="*/ 1128 w 2133"/>
                <a:gd name="T73" fmla="*/ 502 h 2138"/>
                <a:gd name="T74" fmla="*/ 1329 w 2133"/>
                <a:gd name="T75" fmla="*/ 339 h 2138"/>
                <a:gd name="T76" fmla="*/ 1542 w 2133"/>
                <a:gd name="T77" fmla="*/ 278 h 2138"/>
                <a:gd name="T78" fmla="*/ 1352 w 2133"/>
                <a:gd name="T79" fmla="*/ 192 h 2138"/>
                <a:gd name="T80" fmla="*/ 1250 w 2133"/>
                <a:gd name="T81" fmla="*/ 163 h 2138"/>
                <a:gd name="T82" fmla="*/ 789 w 2133"/>
                <a:gd name="T83" fmla="*/ 184 h 2138"/>
                <a:gd name="T84" fmla="*/ 624 w 2133"/>
                <a:gd name="T85" fmla="*/ 253 h 2138"/>
                <a:gd name="T86" fmla="*/ 548 w 2133"/>
                <a:gd name="T87" fmla="*/ 297 h 2138"/>
                <a:gd name="T88" fmla="*/ 746 w 2133"/>
                <a:gd name="T89" fmla="*/ 349 h 2138"/>
                <a:gd name="T90" fmla="*/ 921 w 2133"/>
                <a:gd name="T91" fmla="*/ 150 h 2138"/>
                <a:gd name="T92" fmla="*/ 1388 w 2133"/>
                <a:gd name="T93" fmla="*/ 50 h 2138"/>
                <a:gd name="T94" fmla="*/ 1733 w 2133"/>
                <a:gd name="T95" fmla="*/ 235 h 2138"/>
                <a:gd name="T96" fmla="*/ 1987 w 2133"/>
                <a:gd name="T97" fmla="*/ 530 h 2138"/>
                <a:gd name="T98" fmla="*/ 2120 w 2133"/>
                <a:gd name="T99" fmla="*/ 904 h 2138"/>
                <a:gd name="T100" fmla="*/ 2104 w 2133"/>
                <a:gd name="T101" fmla="*/ 1314 h 2138"/>
                <a:gd name="T102" fmla="*/ 1945 w 2133"/>
                <a:gd name="T103" fmla="*/ 1674 h 2138"/>
                <a:gd name="T104" fmla="*/ 1671 w 2133"/>
                <a:gd name="T105" fmla="*/ 1949 h 2138"/>
                <a:gd name="T106" fmla="*/ 1310 w 2133"/>
                <a:gd name="T107" fmla="*/ 2110 h 2138"/>
                <a:gd name="T108" fmla="*/ 901 w 2133"/>
                <a:gd name="T109" fmla="*/ 2125 h 2138"/>
                <a:gd name="T110" fmla="*/ 528 w 2133"/>
                <a:gd name="T111" fmla="*/ 1992 h 2138"/>
                <a:gd name="T112" fmla="*/ 233 w 2133"/>
                <a:gd name="T113" fmla="*/ 1738 h 2138"/>
                <a:gd name="T114" fmla="*/ 49 w 2133"/>
                <a:gd name="T115" fmla="*/ 1392 h 2138"/>
                <a:gd name="T116" fmla="*/ 3 w 2133"/>
                <a:gd name="T117" fmla="*/ 985 h 2138"/>
                <a:gd name="T118" fmla="*/ 108 w 2133"/>
                <a:gd name="T119" fmla="*/ 600 h 2138"/>
                <a:gd name="T120" fmla="*/ 339 w 2133"/>
                <a:gd name="T121" fmla="*/ 287 h 2138"/>
                <a:gd name="T122" fmla="*/ 670 w 2133"/>
                <a:gd name="T123" fmla="*/ 77 h 2138"/>
                <a:gd name="T124" fmla="*/ 1066 w 2133"/>
                <a:gd name="T125" fmla="*/ 0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33" h="2138">
                  <a:moveTo>
                    <a:pt x="639" y="1719"/>
                  </a:moveTo>
                  <a:lnTo>
                    <a:pt x="546" y="1846"/>
                  </a:lnTo>
                  <a:lnTo>
                    <a:pt x="589" y="1871"/>
                  </a:lnTo>
                  <a:lnTo>
                    <a:pt x="630" y="1894"/>
                  </a:lnTo>
                  <a:lnTo>
                    <a:pt x="670" y="1913"/>
                  </a:lnTo>
                  <a:lnTo>
                    <a:pt x="707" y="1929"/>
                  </a:lnTo>
                  <a:lnTo>
                    <a:pt x="742" y="1943"/>
                  </a:lnTo>
                  <a:lnTo>
                    <a:pt x="775" y="1955"/>
                  </a:lnTo>
                  <a:lnTo>
                    <a:pt x="804" y="1964"/>
                  </a:lnTo>
                  <a:lnTo>
                    <a:pt x="828" y="1972"/>
                  </a:lnTo>
                  <a:lnTo>
                    <a:pt x="849" y="1977"/>
                  </a:lnTo>
                  <a:lnTo>
                    <a:pt x="864" y="1981"/>
                  </a:lnTo>
                  <a:lnTo>
                    <a:pt x="875" y="1983"/>
                  </a:lnTo>
                  <a:lnTo>
                    <a:pt x="879" y="1984"/>
                  </a:lnTo>
                  <a:lnTo>
                    <a:pt x="904" y="1840"/>
                  </a:lnTo>
                  <a:lnTo>
                    <a:pt x="852" y="1826"/>
                  </a:lnTo>
                  <a:lnTo>
                    <a:pt x="799" y="1808"/>
                  </a:lnTo>
                  <a:lnTo>
                    <a:pt x="745" y="1784"/>
                  </a:lnTo>
                  <a:lnTo>
                    <a:pt x="693" y="1754"/>
                  </a:lnTo>
                  <a:lnTo>
                    <a:pt x="639" y="1719"/>
                  </a:lnTo>
                  <a:close/>
                  <a:moveTo>
                    <a:pt x="1495" y="1719"/>
                  </a:moveTo>
                  <a:lnTo>
                    <a:pt x="1492" y="1721"/>
                  </a:lnTo>
                  <a:lnTo>
                    <a:pt x="1484" y="1726"/>
                  </a:lnTo>
                  <a:lnTo>
                    <a:pt x="1472" y="1733"/>
                  </a:lnTo>
                  <a:lnTo>
                    <a:pt x="1455" y="1743"/>
                  </a:lnTo>
                  <a:lnTo>
                    <a:pt x="1435" y="1754"/>
                  </a:lnTo>
                  <a:lnTo>
                    <a:pt x="1410" y="1766"/>
                  </a:lnTo>
                  <a:lnTo>
                    <a:pt x="1383" y="1780"/>
                  </a:lnTo>
                  <a:lnTo>
                    <a:pt x="1351" y="1792"/>
                  </a:lnTo>
                  <a:lnTo>
                    <a:pt x="1316" y="1806"/>
                  </a:lnTo>
                  <a:lnTo>
                    <a:pt x="1280" y="1819"/>
                  </a:lnTo>
                  <a:lnTo>
                    <a:pt x="1240" y="1829"/>
                  </a:lnTo>
                  <a:lnTo>
                    <a:pt x="1259" y="1960"/>
                  </a:lnTo>
                  <a:lnTo>
                    <a:pt x="1322" y="1948"/>
                  </a:lnTo>
                  <a:lnTo>
                    <a:pt x="1381" y="1934"/>
                  </a:lnTo>
                  <a:lnTo>
                    <a:pt x="1436" y="1915"/>
                  </a:lnTo>
                  <a:lnTo>
                    <a:pt x="1488" y="1894"/>
                  </a:lnTo>
                  <a:lnTo>
                    <a:pt x="1537" y="1869"/>
                  </a:lnTo>
                  <a:lnTo>
                    <a:pt x="1583" y="1843"/>
                  </a:lnTo>
                  <a:lnTo>
                    <a:pt x="1495" y="1719"/>
                  </a:lnTo>
                  <a:close/>
                  <a:moveTo>
                    <a:pt x="308" y="1220"/>
                  </a:moveTo>
                  <a:lnTo>
                    <a:pt x="156" y="1242"/>
                  </a:lnTo>
                  <a:lnTo>
                    <a:pt x="168" y="1285"/>
                  </a:lnTo>
                  <a:lnTo>
                    <a:pt x="180" y="1325"/>
                  </a:lnTo>
                  <a:lnTo>
                    <a:pt x="194" y="1363"/>
                  </a:lnTo>
                  <a:lnTo>
                    <a:pt x="208" y="1396"/>
                  </a:lnTo>
                  <a:lnTo>
                    <a:pt x="221" y="1429"/>
                  </a:lnTo>
                  <a:lnTo>
                    <a:pt x="235" y="1457"/>
                  </a:lnTo>
                  <a:lnTo>
                    <a:pt x="248" y="1483"/>
                  </a:lnTo>
                  <a:lnTo>
                    <a:pt x="259" y="1505"/>
                  </a:lnTo>
                  <a:lnTo>
                    <a:pt x="270" y="1524"/>
                  </a:lnTo>
                  <a:lnTo>
                    <a:pt x="279" y="1538"/>
                  </a:lnTo>
                  <a:lnTo>
                    <a:pt x="286" y="1550"/>
                  </a:lnTo>
                  <a:lnTo>
                    <a:pt x="291" y="1556"/>
                  </a:lnTo>
                  <a:lnTo>
                    <a:pt x="293" y="1560"/>
                  </a:lnTo>
                  <a:lnTo>
                    <a:pt x="401" y="1482"/>
                  </a:lnTo>
                  <a:lnTo>
                    <a:pt x="380" y="1445"/>
                  </a:lnTo>
                  <a:lnTo>
                    <a:pt x="361" y="1405"/>
                  </a:lnTo>
                  <a:lnTo>
                    <a:pt x="345" y="1363"/>
                  </a:lnTo>
                  <a:lnTo>
                    <a:pt x="330" y="1318"/>
                  </a:lnTo>
                  <a:lnTo>
                    <a:pt x="317" y="1270"/>
                  </a:lnTo>
                  <a:lnTo>
                    <a:pt x="308" y="1220"/>
                  </a:lnTo>
                  <a:close/>
                  <a:moveTo>
                    <a:pt x="1841" y="1203"/>
                  </a:moveTo>
                  <a:lnTo>
                    <a:pt x="1840" y="1208"/>
                  </a:lnTo>
                  <a:lnTo>
                    <a:pt x="1838" y="1217"/>
                  </a:lnTo>
                  <a:lnTo>
                    <a:pt x="1835" y="1232"/>
                  </a:lnTo>
                  <a:lnTo>
                    <a:pt x="1830" y="1252"/>
                  </a:lnTo>
                  <a:lnTo>
                    <a:pt x="1822" y="1276"/>
                  </a:lnTo>
                  <a:lnTo>
                    <a:pt x="1813" y="1304"/>
                  </a:lnTo>
                  <a:lnTo>
                    <a:pt x="1800" y="1334"/>
                  </a:lnTo>
                  <a:lnTo>
                    <a:pt x="1787" y="1368"/>
                  </a:lnTo>
                  <a:lnTo>
                    <a:pt x="1770" y="1404"/>
                  </a:lnTo>
                  <a:lnTo>
                    <a:pt x="1750" y="1440"/>
                  </a:lnTo>
                  <a:lnTo>
                    <a:pt x="1728" y="1478"/>
                  </a:lnTo>
                  <a:lnTo>
                    <a:pt x="1839" y="1560"/>
                  </a:lnTo>
                  <a:lnTo>
                    <a:pt x="1877" y="1504"/>
                  </a:lnTo>
                  <a:lnTo>
                    <a:pt x="1909" y="1448"/>
                  </a:lnTo>
                  <a:lnTo>
                    <a:pt x="1935" y="1393"/>
                  </a:lnTo>
                  <a:lnTo>
                    <a:pt x="1957" y="1338"/>
                  </a:lnTo>
                  <a:lnTo>
                    <a:pt x="1975" y="1284"/>
                  </a:lnTo>
                  <a:lnTo>
                    <a:pt x="1987" y="1229"/>
                  </a:lnTo>
                  <a:lnTo>
                    <a:pt x="1841" y="1203"/>
                  </a:lnTo>
                  <a:close/>
                  <a:moveTo>
                    <a:pt x="316" y="531"/>
                  </a:moveTo>
                  <a:lnTo>
                    <a:pt x="291" y="573"/>
                  </a:lnTo>
                  <a:lnTo>
                    <a:pt x="269" y="614"/>
                  </a:lnTo>
                  <a:lnTo>
                    <a:pt x="250" y="654"/>
                  </a:lnTo>
                  <a:lnTo>
                    <a:pt x="233" y="692"/>
                  </a:lnTo>
                  <a:lnTo>
                    <a:pt x="219" y="727"/>
                  </a:lnTo>
                  <a:lnTo>
                    <a:pt x="208" y="760"/>
                  </a:lnTo>
                  <a:lnTo>
                    <a:pt x="198" y="788"/>
                  </a:lnTo>
                  <a:lnTo>
                    <a:pt x="191" y="814"/>
                  </a:lnTo>
                  <a:lnTo>
                    <a:pt x="186" y="834"/>
                  </a:lnTo>
                  <a:lnTo>
                    <a:pt x="183" y="848"/>
                  </a:lnTo>
                  <a:lnTo>
                    <a:pt x="180" y="859"/>
                  </a:lnTo>
                  <a:lnTo>
                    <a:pt x="179" y="863"/>
                  </a:lnTo>
                  <a:lnTo>
                    <a:pt x="300" y="884"/>
                  </a:lnTo>
                  <a:lnTo>
                    <a:pt x="313" y="830"/>
                  </a:lnTo>
                  <a:lnTo>
                    <a:pt x="332" y="776"/>
                  </a:lnTo>
                  <a:lnTo>
                    <a:pt x="355" y="720"/>
                  </a:lnTo>
                  <a:lnTo>
                    <a:pt x="386" y="664"/>
                  </a:lnTo>
                  <a:lnTo>
                    <a:pt x="422" y="609"/>
                  </a:lnTo>
                  <a:lnTo>
                    <a:pt x="316" y="531"/>
                  </a:lnTo>
                  <a:close/>
                  <a:moveTo>
                    <a:pt x="1823" y="527"/>
                  </a:moveTo>
                  <a:lnTo>
                    <a:pt x="1709" y="608"/>
                  </a:lnTo>
                  <a:lnTo>
                    <a:pt x="1711" y="610"/>
                  </a:lnTo>
                  <a:lnTo>
                    <a:pt x="1716" y="618"/>
                  </a:lnTo>
                  <a:lnTo>
                    <a:pt x="1722" y="629"/>
                  </a:lnTo>
                  <a:lnTo>
                    <a:pt x="1731" y="644"/>
                  </a:lnTo>
                  <a:lnTo>
                    <a:pt x="1741" y="663"/>
                  </a:lnTo>
                  <a:lnTo>
                    <a:pt x="1753" y="685"/>
                  </a:lnTo>
                  <a:lnTo>
                    <a:pt x="1766" y="710"/>
                  </a:lnTo>
                  <a:lnTo>
                    <a:pt x="1778" y="740"/>
                  </a:lnTo>
                  <a:lnTo>
                    <a:pt x="1791" y="771"/>
                  </a:lnTo>
                  <a:lnTo>
                    <a:pt x="1803" y="806"/>
                  </a:lnTo>
                  <a:lnTo>
                    <a:pt x="1814" y="843"/>
                  </a:lnTo>
                  <a:lnTo>
                    <a:pt x="1824" y="882"/>
                  </a:lnTo>
                  <a:lnTo>
                    <a:pt x="1833" y="924"/>
                  </a:lnTo>
                  <a:lnTo>
                    <a:pt x="1974" y="903"/>
                  </a:lnTo>
                  <a:lnTo>
                    <a:pt x="1962" y="838"/>
                  </a:lnTo>
                  <a:lnTo>
                    <a:pt x="1946" y="778"/>
                  </a:lnTo>
                  <a:lnTo>
                    <a:pt x="1928" y="721"/>
                  </a:lnTo>
                  <a:lnTo>
                    <a:pt x="1905" y="667"/>
                  </a:lnTo>
                  <a:lnTo>
                    <a:pt x="1880" y="618"/>
                  </a:lnTo>
                  <a:lnTo>
                    <a:pt x="1853" y="570"/>
                  </a:lnTo>
                  <a:lnTo>
                    <a:pt x="1823" y="527"/>
                  </a:lnTo>
                  <a:close/>
                  <a:moveTo>
                    <a:pt x="1066" y="499"/>
                  </a:moveTo>
                  <a:lnTo>
                    <a:pt x="1004" y="502"/>
                  </a:lnTo>
                  <a:lnTo>
                    <a:pt x="944" y="512"/>
                  </a:lnTo>
                  <a:lnTo>
                    <a:pt x="886" y="528"/>
                  </a:lnTo>
                  <a:lnTo>
                    <a:pt x="830" y="549"/>
                  </a:lnTo>
                  <a:lnTo>
                    <a:pt x="779" y="577"/>
                  </a:lnTo>
                  <a:lnTo>
                    <a:pt x="730" y="609"/>
                  </a:lnTo>
                  <a:lnTo>
                    <a:pt x="684" y="646"/>
                  </a:lnTo>
                  <a:lnTo>
                    <a:pt x="643" y="687"/>
                  </a:lnTo>
                  <a:lnTo>
                    <a:pt x="606" y="732"/>
                  </a:lnTo>
                  <a:lnTo>
                    <a:pt x="574" y="781"/>
                  </a:lnTo>
                  <a:lnTo>
                    <a:pt x="548" y="834"/>
                  </a:lnTo>
                  <a:lnTo>
                    <a:pt x="525" y="888"/>
                  </a:lnTo>
                  <a:lnTo>
                    <a:pt x="510" y="946"/>
                  </a:lnTo>
                  <a:lnTo>
                    <a:pt x="500" y="1007"/>
                  </a:lnTo>
                  <a:lnTo>
                    <a:pt x="496" y="1070"/>
                  </a:lnTo>
                  <a:lnTo>
                    <a:pt x="500" y="1132"/>
                  </a:lnTo>
                  <a:lnTo>
                    <a:pt x="510" y="1192"/>
                  </a:lnTo>
                  <a:lnTo>
                    <a:pt x="525" y="1250"/>
                  </a:lnTo>
                  <a:lnTo>
                    <a:pt x="548" y="1305"/>
                  </a:lnTo>
                  <a:lnTo>
                    <a:pt x="574" y="1357"/>
                  </a:lnTo>
                  <a:lnTo>
                    <a:pt x="606" y="1406"/>
                  </a:lnTo>
                  <a:lnTo>
                    <a:pt x="643" y="1451"/>
                  </a:lnTo>
                  <a:lnTo>
                    <a:pt x="684" y="1493"/>
                  </a:lnTo>
                  <a:lnTo>
                    <a:pt x="730" y="1530"/>
                  </a:lnTo>
                  <a:lnTo>
                    <a:pt x="779" y="1562"/>
                  </a:lnTo>
                  <a:lnTo>
                    <a:pt x="830" y="1589"/>
                  </a:lnTo>
                  <a:lnTo>
                    <a:pt x="886" y="1610"/>
                  </a:lnTo>
                  <a:lnTo>
                    <a:pt x="944" y="1627"/>
                  </a:lnTo>
                  <a:lnTo>
                    <a:pt x="1004" y="1636"/>
                  </a:lnTo>
                  <a:lnTo>
                    <a:pt x="1066" y="1640"/>
                  </a:lnTo>
                  <a:lnTo>
                    <a:pt x="1128" y="1636"/>
                  </a:lnTo>
                  <a:lnTo>
                    <a:pt x="1188" y="1627"/>
                  </a:lnTo>
                  <a:lnTo>
                    <a:pt x="1246" y="1610"/>
                  </a:lnTo>
                  <a:lnTo>
                    <a:pt x="1302" y="1589"/>
                  </a:lnTo>
                  <a:lnTo>
                    <a:pt x="1353" y="1562"/>
                  </a:lnTo>
                  <a:lnTo>
                    <a:pt x="1403" y="1530"/>
                  </a:lnTo>
                  <a:lnTo>
                    <a:pt x="1448" y="1493"/>
                  </a:lnTo>
                  <a:lnTo>
                    <a:pt x="1489" y="1451"/>
                  </a:lnTo>
                  <a:lnTo>
                    <a:pt x="1526" y="1406"/>
                  </a:lnTo>
                  <a:lnTo>
                    <a:pt x="1557" y="1357"/>
                  </a:lnTo>
                  <a:lnTo>
                    <a:pt x="1585" y="1305"/>
                  </a:lnTo>
                  <a:lnTo>
                    <a:pt x="1607" y="1250"/>
                  </a:lnTo>
                  <a:lnTo>
                    <a:pt x="1623" y="1192"/>
                  </a:lnTo>
                  <a:lnTo>
                    <a:pt x="1632" y="1132"/>
                  </a:lnTo>
                  <a:lnTo>
                    <a:pt x="1635" y="1070"/>
                  </a:lnTo>
                  <a:lnTo>
                    <a:pt x="1632" y="1007"/>
                  </a:lnTo>
                  <a:lnTo>
                    <a:pt x="1623" y="946"/>
                  </a:lnTo>
                  <a:lnTo>
                    <a:pt x="1607" y="888"/>
                  </a:lnTo>
                  <a:lnTo>
                    <a:pt x="1585" y="834"/>
                  </a:lnTo>
                  <a:lnTo>
                    <a:pt x="1557" y="781"/>
                  </a:lnTo>
                  <a:lnTo>
                    <a:pt x="1526" y="732"/>
                  </a:lnTo>
                  <a:lnTo>
                    <a:pt x="1489" y="687"/>
                  </a:lnTo>
                  <a:lnTo>
                    <a:pt x="1448" y="646"/>
                  </a:lnTo>
                  <a:lnTo>
                    <a:pt x="1403" y="609"/>
                  </a:lnTo>
                  <a:lnTo>
                    <a:pt x="1353" y="577"/>
                  </a:lnTo>
                  <a:lnTo>
                    <a:pt x="1302" y="549"/>
                  </a:lnTo>
                  <a:lnTo>
                    <a:pt x="1246" y="528"/>
                  </a:lnTo>
                  <a:lnTo>
                    <a:pt x="1188" y="512"/>
                  </a:lnTo>
                  <a:lnTo>
                    <a:pt x="1128" y="502"/>
                  </a:lnTo>
                  <a:lnTo>
                    <a:pt x="1066" y="499"/>
                  </a:lnTo>
                  <a:close/>
                  <a:moveTo>
                    <a:pt x="1246" y="162"/>
                  </a:moveTo>
                  <a:lnTo>
                    <a:pt x="1221" y="308"/>
                  </a:lnTo>
                  <a:lnTo>
                    <a:pt x="1274" y="320"/>
                  </a:lnTo>
                  <a:lnTo>
                    <a:pt x="1329" y="339"/>
                  </a:lnTo>
                  <a:lnTo>
                    <a:pt x="1384" y="363"/>
                  </a:lnTo>
                  <a:lnTo>
                    <a:pt x="1438" y="393"/>
                  </a:lnTo>
                  <a:lnTo>
                    <a:pt x="1494" y="430"/>
                  </a:lnTo>
                  <a:lnTo>
                    <a:pt x="1585" y="305"/>
                  </a:lnTo>
                  <a:lnTo>
                    <a:pt x="1542" y="278"/>
                  </a:lnTo>
                  <a:lnTo>
                    <a:pt x="1500" y="255"/>
                  </a:lnTo>
                  <a:lnTo>
                    <a:pt x="1459" y="235"/>
                  </a:lnTo>
                  <a:lnTo>
                    <a:pt x="1422" y="218"/>
                  </a:lnTo>
                  <a:lnTo>
                    <a:pt x="1385" y="204"/>
                  </a:lnTo>
                  <a:lnTo>
                    <a:pt x="1352" y="192"/>
                  </a:lnTo>
                  <a:lnTo>
                    <a:pt x="1323" y="182"/>
                  </a:lnTo>
                  <a:lnTo>
                    <a:pt x="1297" y="175"/>
                  </a:lnTo>
                  <a:lnTo>
                    <a:pt x="1276" y="169"/>
                  </a:lnTo>
                  <a:lnTo>
                    <a:pt x="1261" y="166"/>
                  </a:lnTo>
                  <a:lnTo>
                    <a:pt x="1250" y="163"/>
                  </a:lnTo>
                  <a:lnTo>
                    <a:pt x="1246" y="162"/>
                  </a:lnTo>
                  <a:close/>
                  <a:moveTo>
                    <a:pt x="921" y="150"/>
                  </a:moveTo>
                  <a:lnTo>
                    <a:pt x="875" y="160"/>
                  </a:lnTo>
                  <a:lnTo>
                    <a:pt x="832" y="171"/>
                  </a:lnTo>
                  <a:lnTo>
                    <a:pt x="789" y="184"/>
                  </a:lnTo>
                  <a:lnTo>
                    <a:pt x="751" y="197"/>
                  </a:lnTo>
                  <a:lnTo>
                    <a:pt x="715" y="212"/>
                  </a:lnTo>
                  <a:lnTo>
                    <a:pt x="681" y="226"/>
                  </a:lnTo>
                  <a:lnTo>
                    <a:pt x="652" y="239"/>
                  </a:lnTo>
                  <a:lnTo>
                    <a:pt x="624" y="253"/>
                  </a:lnTo>
                  <a:lnTo>
                    <a:pt x="601" y="266"/>
                  </a:lnTo>
                  <a:lnTo>
                    <a:pt x="582" y="276"/>
                  </a:lnTo>
                  <a:lnTo>
                    <a:pt x="566" y="286"/>
                  </a:lnTo>
                  <a:lnTo>
                    <a:pt x="555" y="293"/>
                  </a:lnTo>
                  <a:lnTo>
                    <a:pt x="548" y="297"/>
                  </a:lnTo>
                  <a:lnTo>
                    <a:pt x="544" y="299"/>
                  </a:lnTo>
                  <a:lnTo>
                    <a:pt x="630" y="420"/>
                  </a:lnTo>
                  <a:lnTo>
                    <a:pt x="665" y="394"/>
                  </a:lnTo>
                  <a:lnTo>
                    <a:pt x="704" y="371"/>
                  </a:lnTo>
                  <a:lnTo>
                    <a:pt x="746" y="349"/>
                  </a:lnTo>
                  <a:lnTo>
                    <a:pt x="791" y="331"/>
                  </a:lnTo>
                  <a:lnTo>
                    <a:pt x="838" y="314"/>
                  </a:lnTo>
                  <a:lnTo>
                    <a:pt x="888" y="302"/>
                  </a:lnTo>
                  <a:lnTo>
                    <a:pt x="942" y="291"/>
                  </a:lnTo>
                  <a:lnTo>
                    <a:pt x="921" y="150"/>
                  </a:lnTo>
                  <a:close/>
                  <a:moveTo>
                    <a:pt x="1066" y="0"/>
                  </a:moveTo>
                  <a:lnTo>
                    <a:pt x="1149" y="3"/>
                  </a:lnTo>
                  <a:lnTo>
                    <a:pt x="1231" y="13"/>
                  </a:lnTo>
                  <a:lnTo>
                    <a:pt x="1310" y="29"/>
                  </a:lnTo>
                  <a:lnTo>
                    <a:pt x="1388" y="50"/>
                  </a:lnTo>
                  <a:lnTo>
                    <a:pt x="1463" y="77"/>
                  </a:lnTo>
                  <a:lnTo>
                    <a:pt x="1535" y="109"/>
                  </a:lnTo>
                  <a:lnTo>
                    <a:pt x="1605" y="147"/>
                  </a:lnTo>
                  <a:lnTo>
                    <a:pt x="1671" y="189"/>
                  </a:lnTo>
                  <a:lnTo>
                    <a:pt x="1733" y="235"/>
                  </a:lnTo>
                  <a:lnTo>
                    <a:pt x="1792" y="287"/>
                  </a:lnTo>
                  <a:lnTo>
                    <a:pt x="1848" y="342"/>
                  </a:lnTo>
                  <a:lnTo>
                    <a:pt x="1898" y="401"/>
                  </a:lnTo>
                  <a:lnTo>
                    <a:pt x="1945" y="464"/>
                  </a:lnTo>
                  <a:lnTo>
                    <a:pt x="1987" y="530"/>
                  </a:lnTo>
                  <a:lnTo>
                    <a:pt x="2024" y="600"/>
                  </a:lnTo>
                  <a:lnTo>
                    <a:pt x="2057" y="671"/>
                  </a:lnTo>
                  <a:lnTo>
                    <a:pt x="2083" y="747"/>
                  </a:lnTo>
                  <a:lnTo>
                    <a:pt x="2104" y="824"/>
                  </a:lnTo>
                  <a:lnTo>
                    <a:pt x="2120" y="904"/>
                  </a:lnTo>
                  <a:lnTo>
                    <a:pt x="2129" y="985"/>
                  </a:lnTo>
                  <a:lnTo>
                    <a:pt x="2133" y="1070"/>
                  </a:lnTo>
                  <a:lnTo>
                    <a:pt x="2129" y="1153"/>
                  </a:lnTo>
                  <a:lnTo>
                    <a:pt x="2120" y="1234"/>
                  </a:lnTo>
                  <a:lnTo>
                    <a:pt x="2104" y="1314"/>
                  </a:lnTo>
                  <a:lnTo>
                    <a:pt x="2083" y="1392"/>
                  </a:lnTo>
                  <a:lnTo>
                    <a:pt x="2057" y="1467"/>
                  </a:lnTo>
                  <a:lnTo>
                    <a:pt x="2024" y="1540"/>
                  </a:lnTo>
                  <a:lnTo>
                    <a:pt x="1987" y="1609"/>
                  </a:lnTo>
                  <a:lnTo>
                    <a:pt x="1945" y="1674"/>
                  </a:lnTo>
                  <a:lnTo>
                    <a:pt x="1898" y="1738"/>
                  </a:lnTo>
                  <a:lnTo>
                    <a:pt x="1848" y="1797"/>
                  </a:lnTo>
                  <a:lnTo>
                    <a:pt x="1792" y="1852"/>
                  </a:lnTo>
                  <a:lnTo>
                    <a:pt x="1733" y="1903"/>
                  </a:lnTo>
                  <a:lnTo>
                    <a:pt x="1671" y="1949"/>
                  </a:lnTo>
                  <a:lnTo>
                    <a:pt x="1605" y="1992"/>
                  </a:lnTo>
                  <a:lnTo>
                    <a:pt x="1535" y="2029"/>
                  </a:lnTo>
                  <a:lnTo>
                    <a:pt x="1463" y="2061"/>
                  </a:lnTo>
                  <a:lnTo>
                    <a:pt x="1388" y="2088"/>
                  </a:lnTo>
                  <a:lnTo>
                    <a:pt x="1310" y="2110"/>
                  </a:lnTo>
                  <a:lnTo>
                    <a:pt x="1231" y="2125"/>
                  </a:lnTo>
                  <a:lnTo>
                    <a:pt x="1149" y="2135"/>
                  </a:lnTo>
                  <a:lnTo>
                    <a:pt x="1066" y="2138"/>
                  </a:lnTo>
                  <a:lnTo>
                    <a:pt x="983" y="2135"/>
                  </a:lnTo>
                  <a:lnTo>
                    <a:pt x="901" y="2125"/>
                  </a:lnTo>
                  <a:lnTo>
                    <a:pt x="821" y="2110"/>
                  </a:lnTo>
                  <a:lnTo>
                    <a:pt x="744" y="2088"/>
                  </a:lnTo>
                  <a:lnTo>
                    <a:pt x="670" y="2061"/>
                  </a:lnTo>
                  <a:lnTo>
                    <a:pt x="597" y="2029"/>
                  </a:lnTo>
                  <a:lnTo>
                    <a:pt x="528" y="1992"/>
                  </a:lnTo>
                  <a:lnTo>
                    <a:pt x="461" y="1949"/>
                  </a:lnTo>
                  <a:lnTo>
                    <a:pt x="399" y="1903"/>
                  </a:lnTo>
                  <a:lnTo>
                    <a:pt x="339" y="1852"/>
                  </a:lnTo>
                  <a:lnTo>
                    <a:pt x="285" y="1797"/>
                  </a:lnTo>
                  <a:lnTo>
                    <a:pt x="233" y="1738"/>
                  </a:lnTo>
                  <a:lnTo>
                    <a:pt x="187" y="1674"/>
                  </a:lnTo>
                  <a:lnTo>
                    <a:pt x="145" y="1609"/>
                  </a:lnTo>
                  <a:lnTo>
                    <a:pt x="108" y="1540"/>
                  </a:lnTo>
                  <a:lnTo>
                    <a:pt x="75" y="1467"/>
                  </a:lnTo>
                  <a:lnTo>
                    <a:pt x="49" y="1392"/>
                  </a:lnTo>
                  <a:lnTo>
                    <a:pt x="27" y="1314"/>
                  </a:lnTo>
                  <a:lnTo>
                    <a:pt x="12" y="1234"/>
                  </a:lnTo>
                  <a:lnTo>
                    <a:pt x="3" y="1153"/>
                  </a:lnTo>
                  <a:lnTo>
                    <a:pt x="0" y="1070"/>
                  </a:lnTo>
                  <a:lnTo>
                    <a:pt x="3" y="985"/>
                  </a:lnTo>
                  <a:lnTo>
                    <a:pt x="12" y="904"/>
                  </a:lnTo>
                  <a:lnTo>
                    <a:pt x="27" y="824"/>
                  </a:lnTo>
                  <a:lnTo>
                    <a:pt x="49" y="747"/>
                  </a:lnTo>
                  <a:lnTo>
                    <a:pt x="75" y="671"/>
                  </a:lnTo>
                  <a:lnTo>
                    <a:pt x="108" y="600"/>
                  </a:lnTo>
                  <a:lnTo>
                    <a:pt x="145" y="530"/>
                  </a:lnTo>
                  <a:lnTo>
                    <a:pt x="187" y="464"/>
                  </a:lnTo>
                  <a:lnTo>
                    <a:pt x="233" y="401"/>
                  </a:lnTo>
                  <a:lnTo>
                    <a:pt x="285" y="342"/>
                  </a:lnTo>
                  <a:lnTo>
                    <a:pt x="339" y="287"/>
                  </a:lnTo>
                  <a:lnTo>
                    <a:pt x="399" y="235"/>
                  </a:lnTo>
                  <a:lnTo>
                    <a:pt x="461" y="189"/>
                  </a:lnTo>
                  <a:lnTo>
                    <a:pt x="528" y="147"/>
                  </a:lnTo>
                  <a:lnTo>
                    <a:pt x="597" y="109"/>
                  </a:lnTo>
                  <a:lnTo>
                    <a:pt x="670" y="77"/>
                  </a:lnTo>
                  <a:lnTo>
                    <a:pt x="744" y="50"/>
                  </a:lnTo>
                  <a:lnTo>
                    <a:pt x="821" y="29"/>
                  </a:lnTo>
                  <a:lnTo>
                    <a:pt x="901" y="13"/>
                  </a:lnTo>
                  <a:lnTo>
                    <a:pt x="983" y="3"/>
                  </a:lnTo>
                  <a:lnTo>
                    <a:pt x="10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49" name="Freeform 63">
              <a:extLst>
                <a:ext uri="{FF2B5EF4-FFF2-40B4-BE49-F238E27FC236}">
                  <a16:creationId xmlns:a16="http://schemas.microsoft.com/office/drawing/2014/main" id="{8C58E656-FE97-42DB-975B-0567792C7D25}"/>
                </a:ext>
              </a:extLst>
            </p:cNvPr>
            <p:cNvSpPr>
              <a:spLocks/>
            </p:cNvSpPr>
            <p:nvPr/>
          </p:nvSpPr>
          <p:spPr bwMode="auto">
            <a:xfrm>
              <a:off x="2578" y="3279"/>
              <a:ext cx="63" cy="63"/>
            </a:xfrm>
            <a:custGeom>
              <a:avLst/>
              <a:gdLst>
                <a:gd name="T0" fmla="*/ 410 w 820"/>
                <a:gd name="T1" fmla="*/ 0 h 823"/>
                <a:gd name="T2" fmla="*/ 462 w 820"/>
                <a:gd name="T3" fmla="*/ 3 h 823"/>
                <a:gd name="T4" fmla="*/ 511 w 820"/>
                <a:gd name="T5" fmla="*/ 12 h 823"/>
                <a:gd name="T6" fmla="*/ 558 w 820"/>
                <a:gd name="T7" fmla="*/ 27 h 823"/>
                <a:gd name="T8" fmla="*/ 603 w 820"/>
                <a:gd name="T9" fmla="*/ 48 h 823"/>
                <a:gd name="T10" fmla="*/ 645 w 820"/>
                <a:gd name="T11" fmla="*/ 73 h 823"/>
                <a:gd name="T12" fmla="*/ 683 w 820"/>
                <a:gd name="T13" fmla="*/ 104 h 823"/>
                <a:gd name="T14" fmla="*/ 717 w 820"/>
                <a:gd name="T15" fmla="*/ 138 h 823"/>
                <a:gd name="T16" fmla="*/ 747 w 820"/>
                <a:gd name="T17" fmla="*/ 177 h 823"/>
                <a:gd name="T18" fmla="*/ 773 w 820"/>
                <a:gd name="T19" fmla="*/ 218 h 823"/>
                <a:gd name="T20" fmla="*/ 793 w 820"/>
                <a:gd name="T21" fmla="*/ 263 h 823"/>
                <a:gd name="T22" fmla="*/ 808 w 820"/>
                <a:gd name="T23" fmla="*/ 309 h 823"/>
                <a:gd name="T24" fmla="*/ 817 w 820"/>
                <a:gd name="T25" fmla="*/ 360 h 823"/>
                <a:gd name="T26" fmla="*/ 820 w 820"/>
                <a:gd name="T27" fmla="*/ 412 h 823"/>
                <a:gd name="T28" fmla="*/ 817 w 820"/>
                <a:gd name="T29" fmla="*/ 463 h 823"/>
                <a:gd name="T30" fmla="*/ 808 w 820"/>
                <a:gd name="T31" fmla="*/ 513 h 823"/>
                <a:gd name="T32" fmla="*/ 793 w 820"/>
                <a:gd name="T33" fmla="*/ 560 h 823"/>
                <a:gd name="T34" fmla="*/ 773 w 820"/>
                <a:gd name="T35" fmla="*/ 604 h 823"/>
                <a:gd name="T36" fmla="*/ 747 w 820"/>
                <a:gd name="T37" fmla="*/ 647 h 823"/>
                <a:gd name="T38" fmla="*/ 717 w 820"/>
                <a:gd name="T39" fmla="*/ 685 h 823"/>
                <a:gd name="T40" fmla="*/ 683 w 820"/>
                <a:gd name="T41" fmla="*/ 718 h 823"/>
                <a:gd name="T42" fmla="*/ 645 w 820"/>
                <a:gd name="T43" fmla="*/ 749 h 823"/>
                <a:gd name="T44" fmla="*/ 603 w 820"/>
                <a:gd name="T45" fmla="*/ 774 h 823"/>
                <a:gd name="T46" fmla="*/ 558 w 820"/>
                <a:gd name="T47" fmla="*/ 795 h 823"/>
                <a:gd name="T48" fmla="*/ 511 w 820"/>
                <a:gd name="T49" fmla="*/ 810 h 823"/>
                <a:gd name="T50" fmla="*/ 462 w 820"/>
                <a:gd name="T51" fmla="*/ 819 h 823"/>
                <a:gd name="T52" fmla="*/ 410 w 820"/>
                <a:gd name="T53" fmla="*/ 823 h 823"/>
                <a:gd name="T54" fmla="*/ 359 w 820"/>
                <a:gd name="T55" fmla="*/ 819 h 823"/>
                <a:gd name="T56" fmla="*/ 309 w 820"/>
                <a:gd name="T57" fmla="*/ 810 h 823"/>
                <a:gd name="T58" fmla="*/ 262 w 820"/>
                <a:gd name="T59" fmla="*/ 795 h 823"/>
                <a:gd name="T60" fmla="*/ 217 w 820"/>
                <a:gd name="T61" fmla="*/ 774 h 823"/>
                <a:gd name="T62" fmla="*/ 176 w 820"/>
                <a:gd name="T63" fmla="*/ 749 h 823"/>
                <a:gd name="T64" fmla="*/ 138 w 820"/>
                <a:gd name="T65" fmla="*/ 718 h 823"/>
                <a:gd name="T66" fmla="*/ 103 w 820"/>
                <a:gd name="T67" fmla="*/ 685 h 823"/>
                <a:gd name="T68" fmla="*/ 72 w 820"/>
                <a:gd name="T69" fmla="*/ 647 h 823"/>
                <a:gd name="T70" fmla="*/ 47 w 820"/>
                <a:gd name="T71" fmla="*/ 604 h 823"/>
                <a:gd name="T72" fmla="*/ 27 w 820"/>
                <a:gd name="T73" fmla="*/ 560 h 823"/>
                <a:gd name="T74" fmla="*/ 11 w 820"/>
                <a:gd name="T75" fmla="*/ 513 h 823"/>
                <a:gd name="T76" fmla="*/ 3 w 820"/>
                <a:gd name="T77" fmla="*/ 463 h 823"/>
                <a:gd name="T78" fmla="*/ 0 w 820"/>
                <a:gd name="T79" fmla="*/ 412 h 823"/>
                <a:gd name="T80" fmla="*/ 3 w 820"/>
                <a:gd name="T81" fmla="*/ 360 h 823"/>
                <a:gd name="T82" fmla="*/ 11 w 820"/>
                <a:gd name="T83" fmla="*/ 309 h 823"/>
                <a:gd name="T84" fmla="*/ 27 w 820"/>
                <a:gd name="T85" fmla="*/ 263 h 823"/>
                <a:gd name="T86" fmla="*/ 47 w 820"/>
                <a:gd name="T87" fmla="*/ 218 h 823"/>
                <a:gd name="T88" fmla="*/ 72 w 820"/>
                <a:gd name="T89" fmla="*/ 177 h 823"/>
                <a:gd name="T90" fmla="*/ 103 w 820"/>
                <a:gd name="T91" fmla="*/ 138 h 823"/>
                <a:gd name="T92" fmla="*/ 138 w 820"/>
                <a:gd name="T93" fmla="*/ 104 h 823"/>
                <a:gd name="T94" fmla="*/ 176 w 820"/>
                <a:gd name="T95" fmla="*/ 73 h 823"/>
                <a:gd name="T96" fmla="*/ 217 w 820"/>
                <a:gd name="T97" fmla="*/ 48 h 823"/>
                <a:gd name="T98" fmla="*/ 262 w 820"/>
                <a:gd name="T99" fmla="*/ 27 h 823"/>
                <a:gd name="T100" fmla="*/ 309 w 820"/>
                <a:gd name="T101" fmla="*/ 12 h 823"/>
                <a:gd name="T102" fmla="*/ 359 w 820"/>
                <a:gd name="T103" fmla="*/ 3 h 823"/>
                <a:gd name="T104" fmla="*/ 410 w 820"/>
                <a:gd name="T105"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0" h="823">
                  <a:moveTo>
                    <a:pt x="410" y="0"/>
                  </a:moveTo>
                  <a:lnTo>
                    <a:pt x="462" y="3"/>
                  </a:lnTo>
                  <a:lnTo>
                    <a:pt x="511" y="12"/>
                  </a:lnTo>
                  <a:lnTo>
                    <a:pt x="558" y="27"/>
                  </a:lnTo>
                  <a:lnTo>
                    <a:pt x="603" y="48"/>
                  </a:lnTo>
                  <a:lnTo>
                    <a:pt x="645" y="73"/>
                  </a:lnTo>
                  <a:lnTo>
                    <a:pt x="683" y="104"/>
                  </a:lnTo>
                  <a:lnTo>
                    <a:pt x="717" y="138"/>
                  </a:lnTo>
                  <a:lnTo>
                    <a:pt x="747" y="177"/>
                  </a:lnTo>
                  <a:lnTo>
                    <a:pt x="773" y="218"/>
                  </a:lnTo>
                  <a:lnTo>
                    <a:pt x="793" y="263"/>
                  </a:lnTo>
                  <a:lnTo>
                    <a:pt x="808" y="309"/>
                  </a:lnTo>
                  <a:lnTo>
                    <a:pt x="817" y="360"/>
                  </a:lnTo>
                  <a:lnTo>
                    <a:pt x="820" y="412"/>
                  </a:lnTo>
                  <a:lnTo>
                    <a:pt x="817" y="463"/>
                  </a:lnTo>
                  <a:lnTo>
                    <a:pt x="808" y="513"/>
                  </a:lnTo>
                  <a:lnTo>
                    <a:pt x="793" y="560"/>
                  </a:lnTo>
                  <a:lnTo>
                    <a:pt x="773" y="604"/>
                  </a:lnTo>
                  <a:lnTo>
                    <a:pt x="747" y="647"/>
                  </a:lnTo>
                  <a:lnTo>
                    <a:pt x="717" y="685"/>
                  </a:lnTo>
                  <a:lnTo>
                    <a:pt x="683" y="718"/>
                  </a:lnTo>
                  <a:lnTo>
                    <a:pt x="645" y="749"/>
                  </a:lnTo>
                  <a:lnTo>
                    <a:pt x="603" y="774"/>
                  </a:lnTo>
                  <a:lnTo>
                    <a:pt x="558" y="795"/>
                  </a:lnTo>
                  <a:lnTo>
                    <a:pt x="511" y="810"/>
                  </a:lnTo>
                  <a:lnTo>
                    <a:pt x="462" y="819"/>
                  </a:lnTo>
                  <a:lnTo>
                    <a:pt x="410" y="823"/>
                  </a:lnTo>
                  <a:lnTo>
                    <a:pt x="359" y="819"/>
                  </a:lnTo>
                  <a:lnTo>
                    <a:pt x="309" y="810"/>
                  </a:lnTo>
                  <a:lnTo>
                    <a:pt x="262" y="795"/>
                  </a:lnTo>
                  <a:lnTo>
                    <a:pt x="217" y="774"/>
                  </a:lnTo>
                  <a:lnTo>
                    <a:pt x="176" y="749"/>
                  </a:lnTo>
                  <a:lnTo>
                    <a:pt x="138" y="718"/>
                  </a:lnTo>
                  <a:lnTo>
                    <a:pt x="103" y="685"/>
                  </a:lnTo>
                  <a:lnTo>
                    <a:pt x="72" y="647"/>
                  </a:lnTo>
                  <a:lnTo>
                    <a:pt x="47" y="604"/>
                  </a:lnTo>
                  <a:lnTo>
                    <a:pt x="27" y="560"/>
                  </a:lnTo>
                  <a:lnTo>
                    <a:pt x="11" y="513"/>
                  </a:lnTo>
                  <a:lnTo>
                    <a:pt x="3" y="463"/>
                  </a:lnTo>
                  <a:lnTo>
                    <a:pt x="0" y="412"/>
                  </a:lnTo>
                  <a:lnTo>
                    <a:pt x="3" y="360"/>
                  </a:lnTo>
                  <a:lnTo>
                    <a:pt x="11" y="309"/>
                  </a:lnTo>
                  <a:lnTo>
                    <a:pt x="27" y="263"/>
                  </a:lnTo>
                  <a:lnTo>
                    <a:pt x="47" y="218"/>
                  </a:lnTo>
                  <a:lnTo>
                    <a:pt x="72" y="177"/>
                  </a:lnTo>
                  <a:lnTo>
                    <a:pt x="103" y="138"/>
                  </a:lnTo>
                  <a:lnTo>
                    <a:pt x="138" y="104"/>
                  </a:lnTo>
                  <a:lnTo>
                    <a:pt x="176" y="73"/>
                  </a:lnTo>
                  <a:lnTo>
                    <a:pt x="217" y="48"/>
                  </a:lnTo>
                  <a:lnTo>
                    <a:pt x="262" y="27"/>
                  </a:lnTo>
                  <a:lnTo>
                    <a:pt x="309" y="12"/>
                  </a:lnTo>
                  <a:lnTo>
                    <a:pt x="359" y="3"/>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50" name="Freeform 64">
              <a:extLst>
                <a:ext uri="{FF2B5EF4-FFF2-40B4-BE49-F238E27FC236}">
                  <a16:creationId xmlns:a16="http://schemas.microsoft.com/office/drawing/2014/main" id="{27457359-3C52-4A27-9C63-BFA44B50EEC1}"/>
                </a:ext>
              </a:extLst>
            </p:cNvPr>
            <p:cNvSpPr>
              <a:spLocks noEditPoints="1"/>
            </p:cNvSpPr>
            <p:nvPr/>
          </p:nvSpPr>
          <p:spPr bwMode="auto">
            <a:xfrm>
              <a:off x="2425" y="3189"/>
              <a:ext cx="151" cy="165"/>
            </a:xfrm>
            <a:custGeom>
              <a:avLst/>
              <a:gdLst>
                <a:gd name="T0" fmla="*/ 631 w 1968"/>
                <a:gd name="T1" fmla="*/ 1893 h 2137"/>
                <a:gd name="T2" fmla="*/ 776 w 1968"/>
                <a:gd name="T3" fmla="*/ 1955 h 2137"/>
                <a:gd name="T4" fmla="*/ 866 w 1968"/>
                <a:gd name="T5" fmla="*/ 1981 h 2137"/>
                <a:gd name="T6" fmla="*/ 852 w 1968"/>
                <a:gd name="T7" fmla="*/ 1826 h 2137"/>
                <a:gd name="T8" fmla="*/ 640 w 1968"/>
                <a:gd name="T9" fmla="*/ 1719 h 2137"/>
                <a:gd name="T10" fmla="*/ 181 w 1968"/>
                <a:gd name="T11" fmla="*/ 1325 h 2137"/>
                <a:gd name="T12" fmla="*/ 236 w 1968"/>
                <a:gd name="T13" fmla="*/ 1456 h 2137"/>
                <a:gd name="T14" fmla="*/ 280 w 1968"/>
                <a:gd name="T15" fmla="*/ 1538 h 2137"/>
                <a:gd name="T16" fmla="*/ 402 w 1968"/>
                <a:gd name="T17" fmla="*/ 1482 h 2137"/>
                <a:gd name="T18" fmla="*/ 330 w 1968"/>
                <a:gd name="T19" fmla="*/ 1317 h 2137"/>
                <a:gd name="T20" fmla="*/ 292 w 1968"/>
                <a:gd name="T21" fmla="*/ 573 h 2137"/>
                <a:gd name="T22" fmla="*/ 221 w 1968"/>
                <a:gd name="T23" fmla="*/ 727 h 2137"/>
                <a:gd name="T24" fmla="*/ 187 w 1968"/>
                <a:gd name="T25" fmla="*/ 832 h 2137"/>
                <a:gd name="T26" fmla="*/ 301 w 1968"/>
                <a:gd name="T27" fmla="*/ 883 h 2137"/>
                <a:gd name="T28" fmla="*/ 386 w 1968"/>
                <a:gd name="T29" fmla="*/ 664 h 2137"/>
                <a:gd name="T30" fmla="*/ 1221 w 1968"/>
                <a:gd name="T31" fmla="*/ 307 h 2137"/>
                <a:gd name="T32" fmla="*/ 1439 w 1968"/>
                <a:gd name="T33" fmla="*/ 393 h 2137"/>
                <a:gd name="T34" fmla="*/ 1501 w 1968"/>
                <a:gd name="T35" fmla="*/ 255 h 2137"/>
                <a:gd name="T36" fmla="*/ 1353 w 1968"/>
                <a:gd name="T37" fmla="*/ 192 h 2137"/>
                <a:gd name="T38" fmla="*/ 1261 w 1968"/>
                <a:gd name="T39" fmla="*/ 164 h 2137"/>
                <a:gd name="T40" fmla="*/ 876 w 1968"/>
                <a:gd name="T41" fmla="*/ 159 h 2137"/>
                <a:gd name="T42" fmla="*/ 715 w 1968"/>
                <a:gd name="T43" fmla="*/ 211 h 2137"/>
                <a:gd name="T44" fmla="*/ 603 w 1968"/>
                <a:gd name="T45" fmla="*/ 265 h 2137"/>
                <a:gd name="T46" fmla="*/ 548 w 1968"/>
                <a:gd name="T47" fmla="*/ 297 h 2137"/>
                <a:gd name="T48" fmla="*/ 706 w 1968"/>
                <a:gd name="T49" fmla="*/ 370 h 2137"/>
                <a:gd name="T50" fmla="*/ 889 w 1968"/>
                <a:gd name="T51" fmla="*/ 300 h 2137"/>
                <a:gd name="T52" fmla="*/ 1148 w 1968"/>
                <a:gd name="T53" fmla="*/ 3 h 2137"/>
                <a:gd name="T54" fmla="*/ 1450 w 1968"/>
                <a:gd name="T55" fmla="*/ 72 h 2137"/>
                <a:gd name="T56" fmla="*/ 1714 w 1968"/>
                <a:gd name="T57" fmla="*/ 219 h 2137"/>
                <a:gd name="T58" fmla="*/ 1925 w 1968"/>
                <a:gd name="T59" fmla="*/ 434 h 2137"/>
                <a:gd name="T60" fmla="*/ 1824 w 1968"/>
                <a:gd name="T61" fmla="*/ 526 h 2137"/>
                <a:gd name="T62" fmla="*/ 1713 w 1968"/>
                <a:gd name="T63" fmla="*/ 612 h 2137"/>
                <a:gd name="T64" fmla="*/ 1661 w 1968"/>
                <a:gd name="T65" fmla="*/ 668 h 2137"/>
                <a:gd name="T66" fmla="*/ 1481 w 1968"/>
                <a:gd name="T67" fmla="*/ 677 h 2137"/>
                <a:gd name="T68" fmla="*/ 1296 w 1968"/>
                <a:gd name="T69" fmla="*/ 546 h 2137"/>
                <a:gd name="T70" fmla="*/ 1067 w 1968"/>
                <a:gd name="T71" fmla="*/ 498 h 2137"/>
                <a:gd name="T72" fmla="*/ 832 w 1968"/>
                <a:gd name="T73" fmla="*/ 549 h 2137"/>
                <a:gd name="T74" fmla="*/ 644 w 1968"/>
                <a:gd name="T75" fmla="*/ 686 h 2137"/>
                <a:gd name="T76" fmla="*/ 526 w 1968"/>
                <a:gd name="T77" fmla="*/ 888 h 2137"/>
                <a:gd name="T78" fmla="*/ 501 w 1968"/>
                <a:gd name="T79" fmla="*/ 1131 h 2137"/>
                <a:gd name="T80" fmla="*/ 575 w 1968"/>
                <a:gd name="T81" fmla="*/ 1356 h 2137"/>
                <a:gd name="T82" fmla="*/ 730 w 1968"/>
                <a:gd name="T83" fmla="*/ 1529 h 2137"/>
                <a:gd name="T84" fmla="*/ 945 w 1968"/>
                <a:gd name="T85" fmla="*/ 1626 h 2137"/>
                <a:gd name="T86" fmla="*/ 1171 w 1968"/>
                <a:gd name="T87" fmla="*/ 1629 h 2137"/>
                <a:gd name="T88" fmla="*/ 1249 w 1968"/>
                <a:gd name="T89" fmla="*/ 1827 h 2137"/>
                <a:gd name="T90" fmla="*/ 1286 w 1968"/>
                <a:gd name="T91" fmla="*/ 1955 h 2137"/>
                <a:gd name="T92" fmla="*/ 1211 w 1968"/>
                <a:gd name="T93" fmla="*/ 2127 h 2137"/>
                <a:gd name="T94" fmla="*/ 901 w 1968"/>
                <a:gd name="T95" fmla="*/ 2124 h 2137"/>
                <a:gd name="T96" fmla="*/ 597 w 1968"/>
                <a:gd name="T97" fmla="*/ 2028 h 2137"/>
                <a:gd name="T98" fmla="*/ 341 w 1968"/>
                <a:gd name="T99" fmla="*/ 1851 h 2137"/>
                <a:gd name="T100" fmla="*/ 145 w 1968"/>
                <a:gd name="T101" fmla="*/ 1608 h 2137"/>
                <a:gd name="T102" fmla="*/ 28 w 1968"/>
                <a:gd name="T103" fmla="*/ 1314 h 2137"/>
                <a:gd name="T104" fmla="*/ 3 w 1968"/>
                <a:gd name="T105" fmla="*/ 985 h 2137"/>
                <a:gd name="T106" fmla="*/ 77 w 1968"/>
                <a:gd name="T107" fmla="*/ 671 h 2137"/>
                <a:gd name="T108" fmla="*/ 235 w 1968"/>
                <a:gd name="T109" fmla="*/ 400 h 2137"/>
                <a:gd name="T110" fmla="*/ 462 w 1968"/>
                <a:gd name="T111" fmla="*/ 188 h 2137"/>
                <a:gd name="T112" fmla="*/ 745 w 1968"/>
                <a:gd name="T113" fmla="*/ 50 h 2137"/>
                <a:gd name="T114" fmla="*/ 1067 w 1968"/>
                <a:gd name="T115" fmla="*/ 0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68" h="2137">
                  <a:moveTo>
                    <a:pt x="640" y="1719"/>
                  </a:moveTo>
                  <a:lnTo>
                    <a:pt x="548" y="1845"/>
                  </a:lnTo>
                  <a:lnTo>
                    <a:pt x="590" y="1870"/>
                  </a:lnTo>
                  <a:lnTo>
                    <a:pt x="631" y="1893"/>
                  </a:lnTo>
                  <a:lnTo>
                    <a:pt x="670" y="1912"/>
                  </a:lnTo>
                  <a:lnTo>
                    <a:pt x="708" y="1929"/>
                  </a:lnTo>
                  <a:lnTo>
                    <a:pt x="744" y="1943"/>
                  </a:lnTo>
                  <a:lnTo>
                    <a:pt x="776" y="1955"/>
                  </a:lnTo>
                  <a:lnTo>
                    <a:pt x="805" y="1964"/>
                  </a:lnTo>
                  <a:lnTo>
                    <a:pt x="830" y="1971"/>
                  </a:lnTo>
                  <a:lnTo>
                    <a:pt x="850" y="1977"/>
                  </a:lnTo>
                  <a:lnTo>
                    <a:pt x="866" y="1981"/>
                  </a:lnTo>
                  <a:lnTo>
                    <a:pt x="875" y="1983"/>
                  </a:lnTo>
                  <a:lnTo>
                    <a:pt x="879" y="1983"/>
                  </a:lnTo>
                  <a:lnTo>
                    <a:pt x="905" y="1840"/>
                  </a:lnTo>
                  <a:lnTo>
                    <a:pt x="852" y="1826"/>
                  </a:lnTo>
                  <a:lnTo>
                    <a:pt x="799" y="1807"/>
                  </a:lnTo>
                  <a:lnTo>
                    <a:pt x="747" y="1784"/>
                  </a:lnTo>
                  <a:lnTo>
                    <a:pt x="693" y="1754"/>
                  </a:lnTo>
                  <a:lnTo>
                    <a:pt x="640" y="1719"/>
                  </a:lnTo>
                  <a:close/>
                  <a:moveTo>
                    <a:pt x="309" y="1219"/>
                  </a:moveTo>
                  <a:lnTo>
                    <a:pt x="157" y="1242"/>
                  </a:lnTo>
                  <a:lnTo>
                    <a:pt x="168" y="1284"/>
                  </a:lnTo>
                  <a:lnTo>
                    <a:pt x="181" y="1325"/>
                  </a:lnTo>
                  <a:lnTo>
                    <a:pt x="195" y="1361"/>
                  </a:lnTo>
                  <a:lnTo>
                    <a:pt x="208" y="1396"/>
                  </a:lnTo>
                  <a:lnTo>
                    <a:pt x="222" y="1428"/>
                  </a:lnTo>
                  <a:lnTo>
                    <a:pt x="236" y="1456"/>
                  </a:lnTo>
                  <a:lnTo>
                    <a:pt x="248" y="1483"/>
                  </a:lnTo>
                  <a:lnTo>
                    <a:pt x="261" y="1505"/>
                  </a:lnTo>
                  <a:lnTo>
                    <a:pt x="271" y="1523"/>
                  </a:lnTo>
                  <a:lnTo>
                    <a:pt x="280" y="1538"/>
                  </a:lnTo>
                  <a:lnTo>
                    <a:pt x="287" y="1549"/>
                  </a:lnTo>
                  <a:lnTo>
                    <a:pt x="291" y="1556"/>
                  </a:lnTo>
                  <a:lnTo>
                    <a:pt x="293" y="1558"/>
                  </a:lnTo>
                  <a:lnTo>
                    <a:pt x="402" y="1482"/>
                  </a:lnTo>
                  <a:lnTo>
                    <a:pt x="381" y="1444"/>
                  </a:lnTo>
                  <a:lnTo>
                    <a:pt x="362" y="1405"/>
                  </a:lnTo>
                  <a:lnTo>
                    <a:pt x="345" y="1362"/>
                  </a:lnTo>
                  <a:lnTo>
                    <a:pt x="330" y="1317"/>
                  </a:lnTo>
                  <a:lnTo>
                    <a:pt x="318" y="1270"/>
                  </a:lnTo>
                  <a:lnTo>
                    <a:pt x="309" y="1219"/>
                  </a:lnTo>
                  <a:close/>
                  <a:moveTo>
                    <a:pt x="318" y="531"/>
                  </a:moveTo>
                  <a:lnTo>
                    <a:pt x="292" y="573"/>
                  </a:lnTo>
                  <a:lnTo>
                    <a:pt x="270" y="614"/>
                  </a:lnTo>
                  <a:lnTo>
                    <a:pt x="250" y="653"/>
                  </a:lnTo>
                  <a:lnTo>
                    <a:pt x="235" y="691"/>
                  </a:lnTo>
                  <a:lnTo>
                    <a:pt x="221" y="727"/>
                  </a:lnTo>
                  <a:lnTo>
                    <a:pt x="209" y="759"/>
                  </a:lnTo>
                  <a:lnTo>
                    <a:pt x="200" y="788"/>
                  </a:lnTo>
                  <a:lnTo>
                    <a:pt x="192" y="812"/>
                  </a:lnTo>
                  <a:lnTo>
                    <a:pt x="187" y="832"/>
                  </a:lnTo>
                  <a:lnTo>
                    <a:pt x="183" y="848"/>
                  </a:lnTo>
                  <a:lnTo>
                    <a:pt x="181" y="858"/>
                  </a:lnTo>
                  <a:lnTo>
                    <a:pt x="180" y="862"/>
                  </a:lnTo>
                  <a:lnTo>
                    <a:pt x="301" y="883"/>
                  </a:lnTo>
                  <a:lnTo>
                    <a:pt x="313" y="829"/>
                  </a:lnTo>
                  <a:lnTo>
                    <a:pt x="332" y="775"/>
                  </a:lnTo>
                  <a:lnTo>
                    <a:pt x="357" y="720"/>
                  </a:lnTo>
                  <a:lnTo>
                    <a:pt x="386" y="664"/>
                  </a:lnTo>
                  <a:lnTo>
                    <a:pt x="423" y="608"/>
                  </a:lnTo>
                  <a:lnTo>
                    <a:pt x="318" y="531"/>
                  </a:lnTo>
                  <a:close/>
                  <a:moveTo>
                    <a:pt x="1247" y="161"/>
                  </a:moveTo>
                  <a:lnTo>
                    <a:pt x="1221" y="307"/>
                  </a:lnTo>
                  <a:lnTo>
                    <a:pt x="1275" y="320"/>
                  </a:lnTo>
                  <a:lnTo>
                    <a:pt x="1329" y="338"/>
                  </a:lnTo>
                  <a:lnTo>
                    <a:pt x="1384" y="363"/>
                  </a:lnTo>
                  <a:lnTo>
                    <a:pt x="1439" y="393"/>
                  </a:lnTo>
                  <a:lnTo>
                    <a:pt x="1495" y="429"/>
                  </a:lnTo>
                  <a:lnTo>
                    <a:pt x="1585" y="304"/>
                  </a:lnTo>
                  <a:lnTo>
                    <a:pt x="1543" y="278"/>
                  </a:lnTo>
                  <a:lnTo>
                    <a:pt x="1501" y="255"/>
                  </a:lnTo>
                  <a:lnTo>
                    <a:pt x="1460" y="235"/>
                  </a:lnTo>
                  <a:lnTo>
                    <a:pt x="1422" y="218"/>
                  </a:lnTo>
                  <a:lnTo>
                    <a:pt x="1386" y="203"/>
                  </a:lnTo>
                  <a:lnTo>
                    <a:pt x="1353" y="192"/>
                  </a:lnTo>
                  <a:lnTo>
                    <a:pt x="1323" y="181"/>
                  </a:lnTo>
                  <a:lnTo>
                    <a:pt x="1298" y="174"/>
                  </a:lnTo>
                  <a:lnTo>
                    <a:pt x="1277" y="169"/>
                  </a:lnTo>
                  <a:lnTo>
                    <a:pt x="1261" y="164"/>
                  </a:lnTo>
                  <a:lnTo>
                    <a:pt x="1251" y="162"/>
                  </a:lnTo>
                  <a:lnTo>
                    <a:pt x="1247" y="161"/>
                  </a:lnTo>
                  <a:close/>
                  <a:moveTo>
                    <a:pt x="921" y="150"/>
                  </a:moveTo>
                  <a:lnTo>
                    <a:pt x="876" y="159"/>
                  </a:lnTo>
                  <a:lnTo>
                    <a:pt x="832" y="171"/>
                  </a:lnTo>
                  <a:lnTo>
                    <a:pt x="790" y="183"/>
                  </a:lnTo>
                  <a:lnTo>
                    <a:pt x="751" y="197"/>
                  </a:lnTo>
                  <a:lnTo>
                    <a:pt x="715" y="211"/>
                  </a:lnTo>
                  <a:lnTo>
                    <a:pt x="683" y="226"/>
                  </a:lnTo>
                  <a:lnTo>
                    <a:pt x="652" y="239"/>
                  </a:lnTo>
                  <a:lnTo>
                    <a:pt x="626" y="253"/>
                  </a:lnTo>
                  <a:lnTo>
                    <a:pt x="603" y="265"/>
                  </a:lnTo>
                  <a:lnTo>
                    <a:pt x="583" y="276"/>
                  </a:lnTo>
                  <a:lnTo>
                    <a:pt x="567" y="286"/>
                  </a:lnTo>
                  <a:lnTo>
                    <a:pt x="555" y="292"/>
                  </a:lnTo>
                  <a:lnTo>
                    <a:pt x="548" y="297"/>
                  </a:lnTo>
                  <a:lnTo>
                    <a:pt x="546" y="299"/>
                  </a:lnTo>
                  <a:lnTo>
                    <a:pt x="630" y="418"/>
                  </a:lnTo>
                  <a:lnTo>
                    <a:pt x="667" y="393"/>
                  </a:lnTo>
                  <a:lnTo>
                    <a:pt x="706" y="370"/>
                  </a:lnTo>
                  <a:lnTo>
                    <a:pt x="747" y="349"/>
                  </a:lnTo>
                  <a:lnTo>
                    <a:pt x="791" y="330"/>
                  </a:lnTo>
                  <a:lnTo>
                    <a:pt x="838" y="314"/>
                  </a:lnTo>
                  <a:lnTo>
                    <a:pt x="889" y="300"/>
                  </a:lnTo>
                  <a:lnTo>
                    <a:pt x="942" y="291"/>
                  </a:lnTo>
                  <a:lnTo>
                    <a:pt x="921" y="150"/>
                  </a:lnTo>
                  <a:close/>
                  <a:moveTo>
                    <a:pt x="1067" y="0"/>
                  </a:moveTo>
                  <a:lnTo>
                    <a:pt x="1148" y="3"/>
                  </a:lnTo>
                  <a:lnTo>
                    <a:pt x="1226" y="12"/>
                  </a:lnTo>
                  <a:lnTo>
                    <a:pt x="1303" y="26"/>
                  </a:lnTo>
                  <a:lnTo>
                    <a:pt x="1378" y="46"/>
                  </a:lnTo>
                  <a:lnTo>
                    <a:pt x="1450" y="72"/>
                  </a:lnTo>
                  <a:lnTo>
                    <a:pt x="1521" y="101"/>
                  </a:lnTo>
                  <a:lnTo>
                    <a:pt x="1588" y="136"/>
                  </a:lnTo>
                  <a:lnTo>
                    <a:pt x="1652" y="176"/>
                  </a:lnTo>
                  <a:lnTo>
                    <a:pt x="1714" y="219"/>
                  </a:lnTo>
                  <a:lnTo>
                    <a:pt x="1772" y="268"/>
                  </a:lnTo>
                  <a:lnTo>
                    <a:pt x="1827" y="319"/>
                  </a:lnTo>
                  <a:lnTo>
                    <a:pt x="1877" y="375"/>
                  </a:lnTo>
                  <a:lnTo>
                    <a:pt x="1925" y="434"/>
                  </a:lnTo>
                  <a:lnTo>
                    <a:pt x="1968" y="496"/>
                  </a:lnTo>
                  <a:lnTo>
                    <a:pt x="1904" y="523"/>
                  </a:lnTo>
                  <a:lnTo>
                    <a:pt x="1842" y="552"/>
                  </a:lnTo>
                  <a:lnTo>
                    <a:pt x="1824" y="526"/>
                  </a:lnTo>
                  <a:lnTo>
                    <a:pt x="1710" y="607"/>
                  </a:lnTo>
                  <a:lnTo>
                    <a:pt x="1710" y="608"/>
                  </a:lnTo>
                  <a:lnTo>
                    <a:pt x="1711" y="609"/>
                  </a:lnTo>
                  <a:lnTo>
                    <a:pt x="1713" y="612"/>
                  </a:lnTo>
                  <a:lnTo>
                    <a:pt x="1716" y="615"/>
                  </a:lnTo>
                  <a:lnTo>
                    <a:pt x="1718" y="620"/>
                  </a:lnTo>
                  <a:lnTo>
                    <a:pt x="1721" y="624"/>
                  </a:lnTo>
                  <a:lnTo>
                    <a:pt x="1661" y="668"/>
                  </a:lnTo>
                  <a:lnTo>
                    <a:pt x="1604" y="716"/>
                  </a:lnTo>
                  <a:lnTo>
                    <a:pt x="1550" y="767"/>
                  </a:lnTo>
                  <a:lnTo>
                    <a:pt x="1518" y="720"/>
                  </a:lnTo>
                  <a:lnTo>
                    <a:pt x="1481" y="677"/>
                  </a:lnTo>
                  <a:lnTo>
                    <a:pt x="1440" y="638"/>
                  </a:lnTo>
                  <a:lnTo>
                    <a:pt x="1395" y="603"/>
                  </a:lnTo>
                  <a:lnTo>
                    <a:pt x="1347" y="572"/>
                  </a:lnTo>
                  <a:lnTo>
                    <a:pt x="1296" y="546"/>
                  </a:lnTo>
                  <a:lnTo>
                    <a:pt x="1242" y="526"/>
                  </a:lnTo>
                  <a:lnTo>
                    <a:pt x="1185" y="511"/>
                  </a:lnTo>
                  <a:lnTo>
                    <a:pt x="1128" y="502"/>
                  </a:lnTo>
                  <a:lnTo>
                    <a:pt x="1067" y="498"/>
                  </a:lnTo>
                  <a:lnTo>
                    <a:pt x="1004" y="502"/>
                  </a:lnTo>
                  <a:lnTo>
                    <a:pt x="945" y="511"/>
                  </a:lnTo>
                  <a:lnTo>
                    <a:pt x="887" y="527"/>
                  </a:lnTo>
                  <a:lnTo>
                    <a:pt x="832" y="549"/>
                  </a:lnTo>
                  <a:lnTo>
                    <a:pt x="779" y="576"/>
                  </a:lnTo>
                  <a:lnTo>
                    <a:pt x="730" y="608"/>
                  </a:lnTo>
                  <a:lnTo>
                    <a:pt x="685" y="645"/>
                  </a:lnTo>
                  <a:lnTo>
                    <a:pt x="644" y="686"/>
                  </a:lnTo>
                  <a:lnTo>
                    <a:pt x="607" y="731"/>
                  </a:lnTo>
                  <a:lnTo>
                    <a:pt x="575" y="781"/>
                  </a:lnTo>
                  <a:lnTo>
                    <a:pt x="548" y="834"/>
                  </a:lnTo>
                  <a:lnTo>
                    <a:pt x="526" y="888"/>
                  </a:lnTo>
                  <a:lnTo>
                    <a:pt x="510" y="946"/>
                  </a:lnTo>
                  <a:lnTo>
                    <a:pt x="501" y="1006"/>
                  </a:lnTo>
                  <a:lnTo>
                    <a:pt x="498" y="1068"/>
                  </a:lnTo>
                  <a:lnTo>
                    <a:pt x="501" y="1131"/>
                  </a:lnTo>
                  <a:lnTo>
                    <a:pt x="510" y="1191"/>
                  </a:lnTo>
                  <a:lnTo>
                    <a:pt x="526" y="1249"/>
                  </a:lnTo>
                  <a:lnTo>
                    <a:pt x="548" y="1305"/>
                  </a:lnTo>
                  <a:lnTo>
                    <a:pt x="575" y="1356"/>
                  </a:lnTo>
                  <a:lnTo>
                    <a:pt x="607" y="1406"/>
                  </a:lnTo>
                  <a:lnTo>
                    <a:pt x="644" y="1451"/>
                  </a:lnTo>
                  <a:lnTo>
                    <a:pt x="685" y="1492"/>
                  </a:lnTo>
                  <a:lnTo>
                    <a:pt x="730" y="1529"/>
                  </a:lnTo>
                  <a:lnTo>
                    <a:pt x="779" y="1562"/>
                  </a:lnTo>
                  <a:lnTo>
                    <a:pt x="832" y="1588"/>
                  </a:lnTo>
                  <a:lnTo>
                    <a:pt x="887" y="1610"/>
                  </a:lnTo>
                  <a:lnTo>
                    <a:pt x="945" y="1626"/>
                  </a:lnTo>
                  <a:lnTo>
                    <a:pt x="1004" y="1635"/>
                  </a:lnTo>
                  <a:lnTo>
                    <a:pt x="1067" y="1640"/>
                  </a:lnTo>
                  <a:lnTo>
                    <a:pt x="1119" y="1636"/>
                  </a:lnTo>
                  <a:lnTo>
                    <a:pt x="1171" y="1629"/>
                  </a:lnTo>
                  <a:lnTo>
                    <a:pt x="1221" y="1617"/>
                  </a:lnTo>
                  <a:lnTo>
                    <a:pt x="1226" y="1689"/>
                  </a:lnTo>
                  <a:lnTo>
                    <a:pt x="1236" y="1759"/>
                  </a:lnTo>
                  <a:lnTo>
                    <a:pt x="1249" y="1827"/>
                  </a:lnTo>
                  <a:lnTo>
                    <a:pt x="1244" y="1828"/>
                  </a:lnTo>
                  <a:lnTo>
                    <a:pt x="1240" y="1829"/>
                  </a:lnTo>
                  <a:lnTo>
                    <a:pt x="1260" y="1960"/>
                  </a:lnTo>
                  <a:lnTo>
                    <a:pt x="1286" y="1955"/>
                  </a:lnTo>
                  <a:lnTo>
                    <a:pt x="1315" y="2028"/>
                  </a:lnTo>
                  <a:lnTo>
                    <a:pt x="1349" y="2099"/>
                  </a:lnTo>
                  <a:lnTo>
                    <a:pt x="1281" y="2116"/>
                  </a:lnTo>
                  <a:lnTo>
                    <a:pt x="1211" y="2127"/>
                  </a:lnTo>
                  <a:lnTo>
                    <a:pt x="1139" y="2135"/>
                  </a:lnTo>
                  <a:lnTo>
                    <a:pt x="1067" y="2137"/>
                  </a:lnTo>
                  <a:lnTo>
                    <a:pt x="983" y="2134"/>
                  </a:lnTo>
                  <a:lnTo>
                    <a:pt x="901" y="2124"/>
                  </a:lnTo>
                  <a:lnTo>
                    <a:pt x="823" y="2109"/>
                  </a:lnTo>
                  <a:lnTo>
                    <a:pt x="745" y="2087"/>
                  </a:lnTo>
                  <a:lnTo>
                    <a:pt x="670" y="2061"/>
                  </a:lnTo>
                  <a:lnTo>
                    <a:pt x="597" y="2028"/>
                  </a:lnTo>
                  <a:lnTo>
                    <a:pt x="528" y="1991"/>
                  </a:lnTo>
                  <a:lnTo>
                    <a:pt x="462" y="1949"/>
                  </a:lnTo>
                  <a:lnTo>
                    <a:pt x="400" y="1903"/>
                  </a:lnTo>
                  <a:lnTo>
                    <a:pt x="341" y="1851"/>
                  </a:lnTo>
                  <a:lnTo>
                    <a:pt x="285" y="1797"/>
                  </a:lnTo>
                  <a:lnTo>
                    <a:pt x="235" y="1738"/>
                  </a:lnTo>
                  <a:lnTo>
                    <a:pt x="187" y="1674"/>
                  </a:lnTo>
                  <a:lnTo>
                    <a:pt x="145" y="1608"/>
                  </a:lnTo>
                  <a:lnTo>
                    <a:pt x="108" y="1538"/>
                  </a:lnTo>
                  <a:lnTo>
                    <a:pt x="77" y="1467"/>
                  </a:lnTo>
                  <a:lnTo>
                    <a:pt x="49" y="1391"/>
                  </a:lnTo>
                  <a:lnTo>
                    <a:pt x="28" y="1314"/>
                  </a:lnTo>
                  <a:lnTo>
                    <a:pt x="13" y="1234"/>
                  </a:lnTo>
                  <a:lnTo>
                    <a:pt x="3" y="1152"/>
                  </a:lnTo>
                  <a:lnTo>
                    <a:pt x="0" y="1068"/>
                  </a:lnTo>
                  <a:lnTo>
                    <a:pt x="3" y="985"/>
                  </a:lnTo>
                  <a:lnTo>
                    <a:pt x="13" y="903"/>
                  </a:lnTo>
                  <a:lnTo>
                    <a:pt x="28" y="824"/>
                  </a:lnTo>
                  <a:lnTo>
                    <a:pt x="49" y="746"/>
                  </a:lnTo>
                  <a:lnTo>
                    <a:pt x="77" y="671"/>
                  </a:lnTo>
                  <a:lnTo>
                    <a:pt x="108" y="599"/>
                  </a:lnTo>
                  <a:lnTo>
                    <a:pt x="145" y="529"/>
                  </a:lnTo>
                  <a:lnTo>
                    <a:pt x="187" y="463"/>
                  </a:lnTo>
                  <a:lnTo>
                    <a:pt x="235" y="400"/>
                  </a:lnTo>
                  <a:lnTo>
                    <a:pt x="285" y="341"/>
                  </a:lnTo>
                  <a:lnTo>
                    <a:pt x="341" y="286"/>
                  </a:lnTo>
                  <a:lnTo>
                    <a:pt x="400" y="235"/>
                  </a:lnTo>
                  <a:lnTo>
                    <a:pt x="462" y="188"/>
                  </a:lnTo>
                  <a:lnTo>
                    <a:pt x="528" y="146"/>
                  </a:lnTo>
                  <a:lnTo>
                    <a:pt x="597" y="109"/>
                  </a:lnTo>
                  <a:lnTo>
                    <a:pt x="670" y="76"/>
                  </a:lnTo>
                  <a:lnTo>
                    <a:pt x="745" y="50"/>
                  </a:lnTo>
                  <a:lnTo>
                    <a:pt x="823" y="29"/>
                  </a:lnTo>
                  <a:lnTo>
                    <a:pt x="901" y="13"/>
                  </a:lnTo>
                  <a:lnTo>
                    <a:pt x="983" y="3"/>
                  </a:lnTo>
                  <a:lnTo>
                    <a:pt x="10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51" name="Freeform 65">
              <a:extLst>
                <a:ext uri="{FF2B5EF4-FFF2-40B4-BE49-F238E27FC236}">
                  <a16:creationId xmlns:a16="http://schemas.microsoft.com/office/drawing/2014/main" id="{DDB5CE61-E9D1-4D37-AF9A-33F1718FF00A}"/>
                </a:ext>
              </a:extLst>
            </p:cNvPr>
            <p:cNvSpPr>
              <a:spLocks/>
            </p:cNvSpPr>
            <p:nvPr/>
          </p:nvSpPr>
          <p:spPr bwMode="auto">
            <a:xfrm>
              <a:off x="2475" y="3240"/>
              <a:ext cx="61" cy="63"/>
            </a:xfrm>
            <a:custGeom>
              <a:avLst/>
              <a:gdLst>
                <a:gd name="T0" fmla="*/ 411 w 784"/>
                <a:gd name="T1" fmla="*/ 0 h 822"/>
                <a:gd name="T2" fmla="*/ 460 w 784"/>
                <a:gd name="T3" fmla="*/ 2 h 822"/>
                <a:gd name="T4" fmla="*/ 507 w 784"/>
                <a:gd name="T5" fmla="*/ 11 h 822"/>
                <a:gd name="T6" fmla="*/ 553 w 784"/>
                <a:gd name="T7" fmla="*/ 25 h 822"/>
                <a:gd name="T8" fmla="*/ 595 w 784"/>
                <a:gd name="T9" fmla="*/ 43 h 822"/>
                <a:gd name="T10" fmla="*/ 635 w 784"/>
                <a:gd name="T11" fmla="*/ 66 h 822"/>
                <a:gd name="T12" fmla="*/ 672 w 784"/>
                <a:gd name="T13" fmla="*/ 93 h 822"/>
                <a:gd name="T14" fmla="*/ 706 w 784"/>
                <a:gd name="T15" fmla="*/ 125 h 822"/>
                <a:gd name="T16" fmla="*/ 736 w 784"/>
                <a:gd name="T17" fmla="*/ 160 h 822"/>
                <a:gd name="T18" fmla="*/ 762 w 784"/>
                <a:gd name="T19" fmla="*/ 198 h 822"/>
                <a:gd name="T20" fmla="*/ 784 w 784"/>
                <a:gd name="T21" fmla="*/ 239 h 822"/>
                <a:gd name="T22" fmla="*/ 742 w 784"/>
                <a:gd name="T23" fmla="*/ 300 h 822"/>
                <a:gd name="T24" fmla="*/ 705 w 784"/>
                <a:gd name="T25" fmla="*/ 363 h 822"/>
                <a:gd name="T26" fmla="*/ 671 w 784"/>
                <a:gd name="T27" fmla="*/ 428 h 822"/>
                <a:gd name="T28" fmla="*/ 642 w 784"/>
                <a:gd name="T29" fmla="*/ 497 h 822"/>
                <a:gd name="T30" fmla="*/ 618 w 784"/>
                <a:gd name="T31" fmla="*/ 567 h 822"/>
                <a:gd name="T32" fmla="*/ 597 w 784"/>
                <a:gd name="T33" fmla="*/ 640 h 822"/>
                <a:gd name="T34" fmla="*/ 581 w 784"/>
                <a:gd name="T35" fmla="*/ 714 h 822"/>
                <a:gd name="T36" fmla="*/ 570 w 784"/>
                <a:gd name="T37" fmla="*/ 790 h 822"/>
                <a:gd name="T38" fmla="*/ 533 w 784"/>
                <a:gd name="T39" fmla="*/ 803 h 822"/>
                <a:gd name="T40" fmla="*/ 494 w 784"/>
                <a:gd name="T41" fmla="*/ 814 h 822"/>
                <a:gd name="T42" fmla="*/ 453 w 784"/>
                <a:gd name="T43" fmla="*/ 819 h 822"/>
                <a:gd name="T44" fmla="*/ 411 w 784"/>
                <a:gd name="T45" fmla="*/ 822 h 822"/>
                <a:gd name="T46" fmla="*/ 359 w 784"/>
                <a:gd name="T47" fmla="*/ 818 h 822"/>
                <a:gd name="T48" fmla="*/ 310 w 784"/>
                <a:gd name="T49" fmla="*/ 810 h 822"/>
                <a:gd name="T50" fmla="*/ 262 w 784"/>
                <a:gd name="T51" fmla="*/ 794 h 822"/>
                <a:gd name="T52" fmla="*/ 218 w 784"/>
                <a:gd name="T53" fmla="*/ 774 h 822"/>
                <a:gd name="T54" fmla="*/ 176 w 784"/>
                <a:gd name="T55" fmla="*/ 749 h 822"/>
                <a:gd name="T56" fmla="*/ 138 w 784"/>
                <a:gd name="T57" fmla="*/ 718 h 822"/>
                <a:gd name="T58" fmla="*/ 103 w 784"/>
                <a:gd name="T59" fmla="*/ 683 h 822"/>
                <a:gd name="T60" fmla="*/ 74 w 784"/>
                <a:gd name="T61" fmla="*/ 645 h 822"/>
                <a:gd name="T62" fmla="*/ 49 w 784"/>
                <a:gd name="T63" fmla="*/ 604 h 822"/>
                <a:gd name="T64" fmla="*/ 28 w 784"/>
                <a:gd name="T65" fmla="*/ 559 h 822"/>
                <a:gd name="T66" fmla="*/ 13 w 784"/>
                <a:gd name="T67" fmla="*/ 512 h 822"/>
                <a:gd name="T68" fmla="*/ 3 w 784"/>
                <a:gd name="T69" fmla="*/ 462 h 822"/>
                <a:gd name="T70" fmla="*/ 0 w 784"/>
                <a:gd name="T71" fmla="*/ 410 h 822"/>
                <a:gd name="T72" fmla="*/ 3 w 784"/>
                <a:gd name="T73" fmla="*/ 359 h 822"/>
                <a:gd name="T74" fmla="*/ 13 w 784"/>
                <a:gd name="T75" fmla="*/ 309 h 822"/>
                <a:gd name="T76" fmla="*/ 28 w 784"/>
                <a:gd name="T77" fmla="*/ 262 h 822"/>
                <a:gd name="T78" fmla="*/ 49 w 784"/>
                <a:gd name="T79" fmla="*/ 218 h 822"/>
                <a:gd name="T80" fmla="*/ 74 w 784"/>
                <a:gd name="T81" fmla="*/ 176 h 822"/>
                <a:gd name="T82" fmla="*/ 103 w 784"/>
                <a:gd name="T83" fmla="*/ 138 h 822"/>
                <a:gd name="T84" fmla="*/ 138 w 784"/>
                <a:gd name="T85" fmla="*/ 103 h 822"/>
                <a:gd name="T86" fmla="*/ 176 w 784"/>
                <a:gd name="T87" fmla="*/ 73 h 822"/>
                <a:gd name="T88" fmla="*/ 218 w 784"/>
                <a:gd name="T89" fmla="*/ 48 h 822"/>
                <a:gd name="T90" fmla="*/ 262 w 784"/>
                <a:gd name="T91" fmla="*/ 27 h 822"/>
                <a:gd name="T92" fmla="*/ 310 w 784"/>
                <a:gd name="T93" fmla="*/ 12 h 822"/>
                <a:gd name="T94" fmla="*/ 359 w 784"/>
                <a:gd name="T95" fmla="*/ 3 h 822"/>
                <a:gd name="T96" fmla="*/ 411 w 784"/>
                <a:gd name="T97" fmla="*/ 0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4" h="822">
                  <a:moveTo>
                    <a:pt x="411" y="0"/>
                  </a:moveTo>
                  <a:lnTo>
                    <a:pt x="460" y="2"/>
                  </a:lnTo>
                  <a:lnTo>
                    <a:pt x="507" y="11"/>
                  </a:lnTo>
                  <a:lnTo>
                    <a:pt x="553" y="25"/>
                  </a:lnTo>
                  <a:lnTo>
                    <a:pt x="595" y="43"/>
                  </a:lnTo>
                  <a:lnTo>
                    <a:pt x="635" y="66"/>
                  </a:lnTo>
                  <a:lnTo>
                    <a:pt x="672" y="93"/>
                  </a:lnTo>
                  <a:lnTo>
                    <a:pt x="706" y="125"/>
                  </a:lnTo>
                  <a:lnTo>
                    <a:pt x="736" y="160"/>
                  </a:lnTo>
                  <a:lnTo>
                    <a:pt x="762" y="198"/>
                  </a:lnTo>
                  <a:lnTo>
                    <a:pt x="784" y="239"/>
                  </a:lnTo>
                  <a:lnTo>
                    <a:pt x="742" y="300"/>
                  </a:lnTo>
                  <a:lnTo>
                    <a:pt x="705" y="363"/>
                  </a:lnTo>
                  <a:lnTo>
                    <a:pt x="671" y="428"/>
                  </a:lnTo>
                  <a:lnTo>
                    <a:pt x="642" y="497"/>
                  </a:lnTo>
                  <a:lnTo>
                    <a:pt x="618" y="567"/>
                  </a:lnTo>
                  <a:lnTo>
                    <a:pt x="597" y="640"/>
                  </a:lnTo>
                  <a:lnTo>
                    <a:pt x="581" y="714"/>
                  </a:lnTo>
                  <a:lnTo>
                    <a:pt x="570" y="790"/>
                  </a:lnTo>
                  <a:lnTo>
                    <a:pt x="533" y="803"/>
                  </a:lnTo>
                  <a:lnTo>
                    <a:pt x="494" y="814"/>
                  </a:lnTo>
                  <a:lnTo>
                    <a:pt x="453" y="819"/>
                  </a:lnTo>
                  <a:lnTo>
                    <a:pt x="411" y="822"/>
                  </a:lnTo>
                  <a:lnTo>
                    <a:pt x="359" y="818"/>
                  </a:lnTo>
                  <a:lnTo>
                    <a:pt x="310" y="810"/>
                  </a:lnTo>
                  <a:lnTo>
                    <a:pt x="262" y="794"/>
                  </a:lnTo>
                  <a:lnTo>
                    <a:pt x="218" y="774"/>
                  </a:lnTo>
                  <a:lnTo>
                    <a:pt x="176" y="749"/>
                  </a:lnTo>
                  <a:lnTo>
                    <a:pt x="138" y="718"/>
                  </a:lnTo>
                  <a:lnTo>
                    <a:pt x="103" y="683"/>
                  </a:lnTo>
                  <a:lnTo>
                    <a:pt x="74" y="645"/>
                  </a:lnTo>
                  <a:lnTo>
                    <a:pt x="49" y="604"/>
                  </a:lnTo>
                  <a:lnTo>
                    <a:pt x="28" y="559"/>
                  </a:lnTo>
                  <a:lnTo>
                    <a:pt x="13" y="512"/>
                  </a:lnTo>
                  <a:lnTo>
                    <a:pt x="3" y="462"/>
                  </a:lnTo>
                  <a:lnTo>
                    <a:pt x="0" y="410"/>
                  </a:lnTo>
                  <a:lnTo>
                    <a:pt x="3" y="359"/>
                  </a:lnTo>
                  <a:lnTo>
                    <a:pt x="13" y="309"/>
                  </a:lnTo>
                  <a:lnTo>
                    <a:pt x="28" y="262"/>
                  </a:lnTo>
                  <a:lnTo>
                    <a:pt x="49" y="218"/>
                  </a:lnTo>
                  <a:lnTo>
                    <a:pt x="74" y="176"/>
                  </a:lnTo>
                  <a:lnTo>
                    <a:pt x="103" y="138"/>
                  </a:lnTo>
                  <a:lnTo>
                    <a:pt x="138" y="103"/>
                  </a:lnTo>
                  <a:lnTo>
                    <a:pt x="176" y="73"/>
                  </a:lnTo>
                  <a:lnTo>
                    <a:pt x="218" y="48"/>
                  </a:lnTo>
                  <a:lnTo>
                    <a:pt x="262" y="27"/>
                  </a:lnTo>
                  <a:lnTo>
                    <a:pt x="310" y="12"/>
                  </a:lnTo>
                  <a:lnTo>
                    <a:pt x="359" y="3"/>
                  </a:lnTo>
                  <a:lnTo>
                    <a:pt x="4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27" name="Group 26"/>
          <p:cNvGrpSpPr/>
          <p:nvPr/>
        </p:nvGrpSpPr>
        <p:grpSpPr>
          <a:xfrm>
            <a:off x="3047797" y="2925881"/>
            <a:ext cx="265839" cy="241327"/>
            <a:chOff x="3047797" y="2925881"/>
            <a:chExt cx="265839" cy="241327"/>
          </a:xfrm>
        </p:grpSpPr>
        <p:sp>
          <p:nvSpPr>
            <p:cNvPr id="245" name="Oval 244">
              <a:extLst>
                <a:ext uri="{FF2B5EF4-FFF2-40B4-BE49-F238E27FC236}">
                  <a16:creationId xmlns:a16="http://schemas.microsoft.com/office/drawing/2014/main" id="{E9BFE591-816B-471E-9C1F-D30CE2B43BB5}"/>
                </a:ext>
              </a:extLst>
            </p:cNvPr>
            <p:cNvSpPr/>
            <p:nvPr/>
          </p:nvSpPr>
          <p:spPr>
            <a:xfrm>
              <a:off x="3047797" y="2925881"/>
              <a:ext cx="265839" cy="241327"/>
            </a:xfrm>
            <a:prstGeom prst="ellipse">
              <a:avLst/>
            </a:prstGeom>
            <a:solidFill>
              <a:srgbClr val="FFFFFF"/>
            </a:solidFill>
            <a:ln w="15875" cap="flat" cmpd="sng" algn="ctr">
              <a:solidFill>
                <a:schemeClr val="accent3">
                  <a:lumMod val="75000"/>
                </a:schemeClr>
              </a:solidFill>
              <a:prstDash val="solid"/>
            </a:ln>
            <a:effectLst/>
          </p:spPr>
          <p:txBody>
            <a:bodyPr lIns="72000" tIns="72000" rIns="72000" bIns="72000" rtlCol="0" anchor="t" anchorCtr="0">
              <a:noAutofit/>
            </a:bodyPr>
            <a:lstStyle/>
            <a:p>
              <a:pPr marL="0" marR="0" lvl="0" indent="0" defTabSz="914400" eaLnBrk="1" fontAlgn="base" latinLnBrk="0" hangingPunct="1">
                <a:lnSpc>
                  <a:spcPct val="90000"/>
                </a:lnSpc>
                <a:spcBef>
                  <a:spcPts val="40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47" name="Freeform 10">
              <a:extLst>
                <a:ext uri="{FF2B5EF4-FFF2-40B4-BE49-F238E27FC236}">
                  <a16:creationId xmlns:a16="http://schemas.microsoft.com/office/drawing/2014/main" id="{FCD4FA7D-8084-4C92-96F2-A84D1D0AF62C}"/>
                </a:ext>
              </a:extLst>
            </p:cNvPr>
            <p:cNvSpPr>
              <a:spLocks noChangeAspect="1" noEditPoints="1"/>
            </p:cNvSpPr>
            <p:nvPr/>
          </p:nvSpPr>
          <p:spPr bwMode="auto">
            <a:xfrm>
              <a:off x="3093087" y="2968116"/>
              <a:ext cx="175260" cy="159100"/>
            </a:xfrm>
            <a:custGeom>
              <a:avLst/>
              <a:gdLst>
                <a:gd name="T0" fmla="*/ 1040 w 2080"/>
                <a:gd name="T1" fmla="*/ 760 h 2080"/>
                <a:gd name="T2" fmla="*/ 920 w 2080"/>
                <a:gd name="T3" fmla="*/ 800 h 2080"/>
                <a:gd name="T4" fmla="*/ 920 w 2080"/>
                <a:gd name="T5" fmla="*/ 1040 h 2080"/>
                <a:gd name="T6" fmla="*/ 1040 w 2080"/>
                <a:gd name="T7" fmla="*/ 920 h 2080"/>
                <a:gd name="T8" fmla="*/ 920 w 2080"/>
                <a:gd name="T9" fmla="*/ 1120 h 2080"/>
                <a:gd name="T10" fmla="*/ 920 w 2080"/>
                <a:gd name="T11" fmla="*/ 720 h 2080"/>
                <a:gd name="T12" fmla="*/ 502 w 2080"/>
                <a:gd name="T13" fmla="*/ 1740 h 2080"/>
                <a:gd name="T14" fmla="*/ 920 w 2080"/>
                <a:gd name="T15" fmla="*/ 0 h 2080"/>
                <a:gd name="T16" fmla="*/ 1142 w 2080"/>
                <a:gd name="T17" fmla="*/ 575 h 2080"/>
                <a:gd name="T18" fmla="*/ 1085 w 2080"/>
                <a:gd name="T19" fmla="*/ 600 h 2080"/>
                <a:gd name="T20" fmla="*/ 560 w 2080"/>
                <a:gd name="T21" fmla="*/ 920 h 2080"/>
                <a:gd name="T22" fmla="*/ 1040 w 2080"/>
                <a:gd name="T23" fmla="*/ 1260 h 2080"/>
                <a:gd name="T24" fmla="*/ 920 w 2080"/>
                <a:gd name="T25" fmla="*/ 1482 h 2080"/>
                <a:gd name="T26" fmla="*/ 680 w 2080"/>
                <a:gd name="T27" fmla="*/ 1545 h 2080"/>
                <a:gd name="T28" fmla="*/ 702 w 2080"/>
                <a:gd name="T29" fmla="*/ 1302 h 2080"/>
                <a:gd name="T30" fmla="*/ 1840 w 2080"/>
                <a:gd name="T31" fmla="*/ 891 h 2080"/>
                <a:gd name="T32" fmla="*/ 1760 w 2080"/>
                <a:gd name="T33" fmla="*/ 1296 h 2080"/>
                <a:gd name="T34" fmla="*/ 1360 w 2080"/>
                <a:gd name="T35" fmla="*/ 1664 h 2080"/>
                <a:gd name="T36" fmla="*/ 1367 w 2080"/>
                <a:gd name="T37" fmla="*/ 1724 h 2080"/>
                <a:gd name="T38" fmla="*/ 1280 w 2080"/>
                <a:gd name="T39" fmla="*/ 1094 h 2080"/>
                <a:gd name="T40" fmla="*/ 1840 w 2080"/>
                <a:gd name="T41" fmla="*/ 891 h 2080"/>
                <a:gd name="T42" fmla="*/ 1138 w 2080"/>
                <a:gd name="T43" fmla="*/ 538 h 2080"/>
                <a:gd name="T44" fmla="*/ 1236 w 2080"/>
                <a:gd name="T45" fmla="*/ 129 h 2080"/>
                <a:gd name="T46" fmla="*/ 526 w 2080"/>
                <a:gd name="T47" fmla="*/ 1117 h 2080"/>
                <a:gd name="T48" fmla="*/ 113 w 2080"/>
                <a:gd name="T49" fmla="*/ 1192 h 2080"/>
                <a:gd name="T50" fmla="*/ 526 w 2080"/>
                <a:gd name="T51" fmla="*/ 1117 h 2080"/>
                <a:gd name="T52" fmla="*/ 920 w 2080"/>
                <a:gd name="T53" fmla="*/ 1562 h 2080"/>
                <a:gd name="T54" fmla="*/ 1120 w 2080"/>
                <a:gd name="T55" fmla="*/ 694 h 2080"/>
                <a:gd name="T56" fmla="*/ 2032 w 2080"/>
                <a:gd name="T57" fmla="*/ 467 h 2080"/>
                <a:gd name="T58" fmla="*/ 2080 w 2080"/>
                <a:gd name="T59" fmla="*/ 1592 h 2080"/>
                <a:gd name="T60" fmla="*/ 1720 w 2080"/>
                <a:gd name="T61" fmla="*/ 1892 h 2080"/>
                <a:gd name="T62" fmla="*/ 1440 w 2080"/>
                <a:gd name="T63" fmla="*/ 1664 h 2080"/>
                <a:gd name="T64" fmla="*/ 1800 w 2080"/>
                <a:gd name="T65" fmla="*/ 1374 h 2080"/>
                <a:gd name="T66" fmla="*/ 2000 w 2080"/>
                <a:gd name="T67" fmla="*/ 775 h 2080"/>
                <a:gd name="T68" fmla="*/ 1200 w 2080"/>
                <a:gd name="T69" fmla="*/ 1790 h 2080"/>
                <a:gd name="T70" fmla="*/ 840 w 2080"/>
                <a:gd name="T71" fmla="*/ 2080 h 2080"/>
                <a:gd name="T72" fmla="*/ 560 w 2080"/>
                <a:gd name="T73" fmla="*/ 1852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80" h="2080">
                  <a:moveTo>
                    <a:pt x="920" y="720"/>
                  </a:moveTo>
                  <a:cubicBezTo>
                    <a:pt x="965" y="720"/>
                    <a:pt x="1006" y="735"/>
                    <a:pt x="1040" y="760"/>
                  </a:cubicBezTo>
                  <a:cubicBezTo>
                    <a:pt x="1040" y="920"/>
                    <a:pt x="1040" y="920"/>
                    <a:pt x="1040" y="920"/>
                  </a:cubicBezTo>
                  <a:cubicBezTo>
                    <a:pt x="1040" y="854"/>
                    <a:pt x="986" y="800"/>
                    <a:pt x="920" y="800"/>
                  </a:cubicBezTo>
                  <a:cubicBezTo>
                    <a:pt x="854" y="800"/>
                    <a:pt x="800" y="854"/>
                    <a:pt x="800" y="920"/>
                  </a:cubicBezTo>
                  <a:cubicBezTo>
                    <a:pt x="800" y="986"/>
                    <a:pt x="854" y="1040"/>
                    <a:pt x="920" y="1040"/>
                  </a:cubicBezTo>
                  <a:cubicBezTo>
                    <a:pt x="953" y="1040"/>
                    <a:pt x="983" y="1026"/>
                    <a:pt x="1005" y="1005"/>
                  </a:cubicBezTo>
                  <a:cubicBezTo>
                    <a:pt x="1026" y="983"/>
                    <a:pt x="1040" y="953"/>
                    <a:pt x="1040" y="920"/>
                  </a:cubicBezTo>
                  <a:cubicBezTo>
                    <a:pt x="1040" y="1080"/>
                    <a:pt x="1040" y="1080"/>
                    <a:pt x="1040" y="1080"/>
                  </a:cubicBezTo>
                  <a:cubicBezTo>
                    <a:pt x="1006" y="1105"/>
                    <a:pt x="965" y="1120"/>
                    <a:pt x="920" y="1120"/>
                  </a:cubicBezTo>
                  <a:cubicBezTo>
                    <a:pt x="810" y="1120"/>
                    <a:pt x="720" y="1030"/>
                    <a:pt x="720" y="920"/>
                  </a:cubicBezTo>
                  <a:cubicBezTo>
                    <a:pt x="720" y="810"/>
                    <a:pt x="810" y="720"/>
                    <a:pt x="920" y="720"/>
                  </a:cubicBezTo>
                  <a:close/>
                  <a:moveTo>
                    <a:pt x="532" y="1678"/>
                  </a:moveTo>
                  <a:cubicBezTo>
                    <a:pt x="519" y="1697"/>
                    <a:pt x="510" y="1719"/>
                    <a:pt x="502" y="1740"/>
                  </a:cubicBezTo>
                  <a:cubicBezTo>
                    <a:pt x="194" y="1583"/>
                    <a:pt x="0" y="1267"/>
                    <a:pt x="0" y="920"/>
                  </a:cubicBezTo>
                  <a:cubicBezTo>
                    <a:pt x="0" y="412"/>
                    <a:pt x="412" y="0"/>
                    <a:pt x="920" y="0"/>
                  </a:cubicBezTo>
                  <a:cubicBezTo>
                    <a:pt x="1247" y="0"/>
                    <a:pt x="1548" y="173"/>
                    <a:pt x="1713" y="453"/>
                  </a:cubicBezTo>
                  <a:cubicBezTo>
                    <a:pt x="1142" y="575"/>
                    <a:pt x="1142" y="575"/>
                    <a:pt x="1142" y="575"/>
                  </a:cubicBezTo>
                  <a:cubicBezTo>
                    <a:pt x="1138" y="576"/>
                    <a:pt x="1134" y="577"/>
                    <a:pt x="1130" y="578"/>
                  </a:cubicBezTo>
                  <a:cubicBezTo>
                    <a:pt x="1113" y="582"/>
                    <a:pt x="1098" y="590"/>
                    <a:pt x="1085" y="600"/>
                  </a:cubicBezTo>
                  <a:cubicBezTo>
                    <a:pt x="1036" y="574"/>
                    <a:pt x="980" y="560"/>
                    <a:pt x="920" y="560"/>
                  </a:cubicBezTo>
                  <a:cubicBezTo>
                    <a:pt x="721" y="560"/>
                    <a:pt x="560" y="721"/>
                    <a:pt x="560" y="920"/>
                  </a:cubicBezTo>
                  <a:cubicBezTo>
                    <a:pt x="560" y="1119"/>
                    <a:pt x="721" y="1280"/>
                    <a:pt x="920" y="1280"/>
                  </a:cubicBezTo>
                  <a:cubicBezTo>
                    <a:pt x="962" y="1280"/>
                    <a:pt x="1002" y="1273"/>
                    <a:pt x="1040" y="1260"/>
                  </a:cubicBezTo>
                  <a:cubicBezTo>
                    <a:pt x="1040" y="1339"/>
                    <a:pt x="1040" y="1419"/>
                    <a:pt x="1040" y="1498"/>
                  </a:cubicBezTo>
                  <a:cubicBezTo>
                    <a:pt x="1002" y="1488"/>
                    <a:pt x="962" y="1482"/>
                    <a:pt x="920" y="1482"/>
                  </a:cubicBezTo>
                  <a:cubicBezTo>
                    <a:pt x="904" y="1482"/>
                    <a:pt x="886" y="1483"/>
                    <a:pt x="867" y="1485"/>
                  </a:cubicBezTo>
                  <a:cubicBezTo>
                    <a:pt x="799" y="1492"/>
                    <a:pt x="735" y="1514"/>
                    <a:pt x="680" y="1545"/>
                  </a:cubicBezTo>
                  <a:cubicBezTo>
                    <a:pt x="775" y="1336"/>
                    <a:pt x="775" y="1336"/>
                    <a:pt x="775" y="1336"/>
                  </a:cubicBezTo>
                  <a:cubicBezTo>
                    <a:pt x="750" y="1327"/>
                    <a:pt x="725" y="1316"/>
                    <a:pt x="702" y="1302"/>
                  </a:cubicBezTo>
                  <a:lnTo>
                    <a:pt x="532" y="1678"/>
                  </a:lnTo>
                  <a:close/>
                  <a:moveTo>
                    <a:pt x="1840" y="891"/>
                  </a:moveTo>
                  <a:cubicBezTo>
                    <a:pt x="1840" y="900"/>
                    <a:pt x="1840" y="910"/>
                    <a:pt x="1840" y="920"/>
                  </a:cubicBezTo>
                  <a:cubicBezTo>
                    <a:pt x="1840" y="1054"/>
                    <a:pt x="1811" y="1181"/>
                    <a:pt x="1760" y="1296"/>
                  </a:cubicBezTo>
                  <a:cubicBezTo>
                    <a:pt x="1756" y="1296"/>
                    <a:pt x="1751" y="1296"/>
                    <a:pt x="1747" y="1297"/>
                  </a:cubicBezTo>
                  <a:cubicBezTo>
                    <a:pt x="1559" y="1318"/>
                    <a:pt x="1360" y="1460"/>
                    <a:pt x="1360" y="1664"/>
                  </a:cubicBezTo>
                  <a:cubicBezTo>
                    <a:pt x="1360" y="1674"/>
                    <a:pt x="1361" y="1686"/>
                    <a:pt x="1363" y="1700"/>
                  </a:cubicBezTo>
                  <a:cubicBezTo>
                    <a:pt x="1364" y="1708"/>
                    <a:pt x="1365" y="1716"/>
                    <a:pt x="1367" y="1724"/>
                  </a:cubicBezTo>
                  <a:cubicBezTo>
                    <a:pt x="1339" y="1740"/>
                    <a:pt x="1310" y="1754"/>
                    <a:pt x="1280" y="1767"/>
                  </a:cubicBezTo>
                  <a:cubicBezTo>
                    <a:pt x="1280" y="1094"/>
                    <a:pt x="1280" y="1094"/>
                    <a:pt x="1280" y="1094"/>
                  </a:cubicBezTo>
                  <a:cubicBezTo>
                    <a:pt x="1294" y="1066"/>
                    <a:pt x="1304" y="1036"/>
                    <a:pt x="1311" y="1004"/>
                  </a:cubicBezTo>
                  <a:lnTo>
                    <a:pt x="1840" y="891"/>
                  </a:lnTo>
                  <a:close/>
                  <a:moveTo>
                    <a:pt x="1065" y="504"/>
                  </a:moveTo>
                  <a:cubicBezTo>
                    <a:pt x="1090" y="513"/>
                    <a:pt x="1115" y="524"/>
                    <a:pt x="1138" y="538"/>
                  </a:cubicBezTo>
                  <a:cubicBezTo>
                    <a:pt x="1308" y="162"/>
                    <a:pt x="1308" y="162"/>
                    <a:pt x="1308" y="162"/>
                  </a:cubicBezTo>
                  <a:cubicBezTo>
                    <a:pt x="1236" y="129"/>
                    <a:pt x="1236" y="129"/>
                    <a:pt x="1236" y="129"/>
                  </a:cubicBezTo>
                  <a:lnTo>
                    <a:pt x="1065" y="504"/>
                  </a:lnTo>
                  <a:close/>
                  <a:moveTo>
                    <a:pt x="526" y="1117"/>
                  </a:moveTo>
                  <a:cubicBezTo>
                    <a:pt x="514" y="1093"/>
                    <a:pt x="505" y="1068"/>
                    <a:pt x="497" y="1042"/>
                  </a:cubicBezTo>
                  <a:cubicBezTo>
                    <a:pt x="113" y="1192"/>
                    <a:pt x="113" y="1192"/>
                    <a:pt x="113" y="1192"/>
                  </a:cubicBezTo>
                  <a:cubicBezTo>
                    <a:pt x="142" y="1267"/>
                    <a:pt x="142" y="1267"/>
                    <a:pt x="142" y="1267"/>
                  </a:cubicBezTo>
                  <a:lnTo>
                    <a:pt x="526" y="1117"/>
                  </a:lnTo>
                  <a:close/>
                  <a:moveTo>
                    <a:pt x="876" y="1564"/>
                  </a:moveTo>
                  <a:cubicBezTo>
                    <a:pt x="891" y="1562"/>
                    <a:pt x="906" y="1562"/>
                    <a:pt x="920" y="1562"/>
                  </a:cubicBezTo>
                  <a:cubicBezTo>
                    <a:pt x="991" y="1562"/>
                    <a:pt x="1064" y="1582"/>
                    <a:pt x="1120" y="1627"/>
                  </a:cubicBezTo>
                  <a:cubicBezTo>
                    <a:pt x="1120" y="694"/>
                    <a:pt x="1120" y="694"/>
                    <a:pt x="1120" y="694"/>
                  </a:cubicBezTo>
                  <a:cubicBezTo>
                    <a:pt x="1120" y="674"/>
                    <a:pt x="1135" y="657"/>
                    <a:pt x="1154" y="654"/>
                  </a:cubicBezTo>
                  <a:cubicBezTo>
                    <a:pt x="2032" y="467"/>
                    <a:pt x="2032" y="467"/>
                    <a:pt x="2032" y="467"/>
                  </a:cubicBezTo>
                  <a:cubicBezTo>
                    <a:pt x="2057" y="462"/>
                    <a:pt x="2080" y="481"/>
                    <a:pt x="2080" y="506"/>
                  </a:cubicBezTo>
                  <a:cubicBezTo>
                    <a:pt x="2080" y="1592"/>
                    <a:pt x="2080" y="1592"/>
                    <a:pt x="2080" y="1592"/>
                  </a:cubicBezTo>
                  <a:cubicBezTo>
                    <a:pt x="2080" y="1762"/>
                    <a:pt x="1920" y="1872"/>
                    <a:pt x="1764" y="1890"/>
                  </a:cubicBezTo>
                  <a:cubicBezTo>
                    <a:pt x="1749" y="1891"/>
                    <a:pt x="1734" y="1892"/>
                    <a:pt x="1720" y="1892"/>
                  </a:cubicBezTo>
                  <a:cubicBezTo>
                    <a:pt x="1594" y="1892"/>
                    <a:pt x="1456" y="1824"/>
                    <a:pt x="1441" y="1686"/>
                  </a:cubicBezTo>
                  <a:cubicBezTo>
                    <a:pt x="1440" y="1679"/>
                    <a:pt x="1440" y="1671"/>
                    <a:pt x="1440" y="1664"/>
                  </a:cubicBezTo>
                  <a:cubicBezTo>
                    <a:pt x="1440" y="1502"/>
                    <a:pt x="1609" y="1392"/>
                    <a:pt x="1756" y="1376"/>
                  </a:cubicBezTo>
                  <a:cubicBezTo>
                    <a:pt x="1771" y="1375"/>
                    <a:pt x="1786" y="1374"/>
                    <a:pt x="1800" y="1374"/>
                  </a:cubicBezTo>
                  <a:cubicBezTo>
                    <a:pt x="1871" y="1374"/>
                    <a:pt x="1944" y="1394"/>
                    <a:pt x="2000" y="1440"/>
                  </a:cubicBezTo>
                  <a:cubicBezTo>
                    <a:pt x="2000" y="775"/>
                    <a:pt x="2000" y="775"/>
                    <a:pt x="2000" y="775"/>
                  </a:cubicBezTo>
                  <a:cubicBezTo>
                    <a:pt x="1200" y="946"/>
                    <a:pt x="1200" y="946"/>
                    <a:pt x="1200" y="946"/>
                  </a:cubicBezTo>
                  <a:cubicBezTo>
                    <a:pt x="1200" y="1790"/>
                    <a:pt x="1200" y="1790"/>
                    <a:pt x="1200" y="1790"/>
                  </a:cubicBezTo>
                  <a:cubicBezTo>
                    <a:pt x="1200" y="1952"/>
                    <a:pt x="1031" y="2061"/>
                    <a:pt x="884" y="2078"/>
                  </a:cubicBezTo>
                  <a:cubicBezTo>
                    <a:pt x="869" y="2079"/>
                    <a:pt x="854" y="2080"/>
                    <a:pt x="840" y="2080"/>
                  </a:cubicBezTo>
                  <a:cubicBezTo>
                    <a:pt x="714" y="2080"/>
                    <a:pt x="576" y="2012"/>
                    <a:pt x="561" y="1874"/>
                  </a:cubicBezTo>
                  <a:cubicBezTo>
                    <a:pt x="560" y="1866"/>
                    <a:pt x="560" y="1859"/>
                    <a:pt x="560" y="1852"/>
                  </a:cubicBezTo>
                  <a:cubicBezTo>
                    <a:pt x="560" y="1690"/>
                    <a:pt x="729" y="1580"/>
                    <a:pt x="876" y="1564"/>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mn-lt"/>
              </a:endParaRPr>
            </a:p>
          </p:txBody>
        </p:sp>
      </p:grpSp>
      <p:sp>
        <p:nvSpPr>
          <p:cNvPr id="268" name="RBContent234">
            <a:extLst>
              <a:ext uri="{FF2B5EF4-FFF2-40B4-BE49-F238E27FC236}">
                <a16:creationId xmlns:a16="http://schemas.microsoft.com/office/drawing/2014/main" id="{A197D593-3E9A-42B0-B745-CB209FB76F5B}"/>
              </a:ext>
            </a:extLst>
          </p:cNvPr>
          <p:cNvSpPr txBox="1">
            <a:spLocks/>
          </p:cNvSpPr>
          <p:nvPr/>
        </p:nvSpPr>
        <p:spPr>
          <a:xfrm>
            <a:off x="721263" y="3517086"/>
            <a:ext cx="3598008" cy="966418"/>
          </a:xfrm>
          <a:prstGeom prst="rect">
            <a:avLst/>
          </a:prstGeom>
          <a:noFill/>
          <a:ln w="9525">
            <a:noFill/>
          </a:ln>
        </p:spPr>
        <p:txBody>
          <a:bodyPr vert="horz" wrap="square" lIns="0" tIns="0" rIns="0" bIns="0" rtlCol="0">
            <a:spAutoFit/>
          </a:bodyPr>
          <a:lstStyle/>
          <a:p>
            <a:pPr marL="182563" lvl="1" indent="-182563" fontAlgn="base">
              <a:lnSpc>
                <a:spcPct val="80000"/>
              </a:lnSpc>
              <a:spcBef>
                <a:spcPts val="600"/>
              </a:spcBef>
              <a:spcAft>
                <a:spcPct val="0"/>
              </a:spcAft>
              <a:buClr>
                <a:schemeClr val="accent5"/>
              </a:buClr>
              <a:buSzPct val="100000"/>
              <a:buFont typeface="Wingdings" panose="05000000000000000000" pitchFamily="2" charset="2"/>
              <a:buChar char="§"/>
            </a:pPr>
            <a:r>
              <a:rPr lang="en-US" sz="1100" dirty="0">
                <a:latin typeface="Arial" panose="020B0604020202020204" pitchFamily="34" charset="0"/>
                <a:cs typeface="Arial" panose="020B0604020202020204" pitchFamily="34" charset="0"/>
                <a:sym typeface="+mn-lt"/>
              </a:rPr>
              <a:t>Typical approach in SEA and china where platforms expand offering on the same app (e.g. Taobao, </a:t>
            </a:r>
            <a:r>
              <a:rPr lang="en-US" sz="1100" dirty="0" err="1">
                <a:latin typeface="Arial" panose="020B0604020202020204" pitchFamily="34" charset="0"/>
                <a:cs typeface="Arial" panose="020B0604020202020204" pitchFamily="34" charset="0"/>
                <a:sym typeface="+mn-lt"/>
              </a:rPr>
              <a:t>GoJek</a:t>
            </a:r>
            <a:r>
              <a:rPr lang="en-US" sz="1100" dirty="0">
                <a:latin typeface="Arial" panose="020B0604020202020204" pitchFamily="34" charset="0"/>
                <a:cs typeface="Arial" panose="020B0604020202020204" pitchFamily="34" charset="0"/>
                <a:sym typeface="+mn-lt"/>
              </a:rPr>
              <a:t>)</a:t>
            </a:r>
          </a:p>
          <a:p>
            <a:pPr marL="182563" lvl="1" indent="-182563" fontAlgn="base">
              <a:lnSpc>
                <a:spcPct val="80000"/>
              </a:lnSpc>
              <a:spcBef>
                <a:spcPts val="600"/>
              </a:spcBef>
              <a:spcAft>
                <a:spcPct val="0"/>
              </a:spcAft>
              <a:buClr>
                <a:schemeClr val="accent5"/>
              </a:buClr>
              <a:buSzPct val="100000"/>
              <a:buFont typeface="Wingdings" panose="05000000000000000000" pitchFamily="2" charset="2"/>
              <a:buChar char="§"/>
            </a:pPr>
            <a:r>
              <a:rPr lang="en-US" sz="1100" b="1" dirty="0">
                <a:latin typeface="Arial" panose="020B0604020202020204" pitchFamily="34" charset="0"/>
                <a:cs typeface="Arial" panose="020B0604020202020204" pitchFamily="34" charset="0"/>
                <a:sym typeface="+mn-lt"/>
              </a:rPr>
              <a:t>Main benefit: </a:t>
            </a:r>
            <a:r>
              <a:rPr lang="en-US" sz="1100" dirty="0">
                <a:latin typeface="Arial" panose="020B0604020202020204" pitchFamily="34" charset="0"/>
                <a:cs typeface="Arial" panose="020B0604020202020204" pitchFamily="34" charset="0"/>
                <a:sym typeface="+mn-lt"/>
              </a:rPr>
              <a:t>High upselling potential and potential synergies</a:t>
            </a:r>
          </a:p>
          <a:p>
            <a:pPr marL="182563" lvl="1" indent="-182563" fontAlgn="base">
              <a:lnSpc>
                <a:spcPct val="80000"/>
              </a:lnSpc>
              <a:spcBef>
                <a:spcPts val="600"/>
              </a:spcBef>
              <a:spcAft>
                <a:spcPct val="0"/>
              </a:spcAft>
              <a:buClr>
                <a:schemeClr val="accent5"/>
              </a:buClr>
              <a:buSzPct val="100000"/>
              <a:buFont typeface="Wingdings" panose="05000000000000000000" pitchFamily="2" charset="2"/>
              <a:buChar char="§"/>
            </a:pPr>
            <a:r>
              <a:rPr lang="en-US" sz="1100" b="1" dirty="0">
                <a:latin typeface="Arial" panose="020B0604020202020204" pitchFamily="34" charset="0"/>
                <a:cs typeface="Arial" panose="020B0604020202020204" pitchFamily="34" charset="0"/>
                <a:sym typeface="+mn-lt"/>
              </a:rPr>
              <a:t>Risk: </a:t>
            </a:r>
            <a:r>
              <a:rPr lang="en-US" sz="1100" dirty="0">
                <a:latin typeface="Arial" panose="020B0604020202020204" pitchFamily="34" charset="0"/>
                <a:cs typeface="Arial" panose="020B0604020202020204" pitchFamily="34" charset="0"/>
                <a:sym typeface="+mn-lt"/>
              </a:rPr>
              <a:t>Complicated UX and technical design and potentially heavy app</a:t>
            </a:r>
            <a:endParaRPr lang="en-US" sz="1100" b="1" dirty="0">
              <a:latin typeface="Arial" panose="020B0604020202020204" pitchFamily="34" charset="0"/>
              <a:cs typeface="Arial" panose="020B0604020202020204" pitchFamily="34" charset="0"/>
              <a:sym typeface="+mn-lt"/>
            </a:endParaRPr>
          </a:p>
        </p:txBody>
      </p:sp>
      <p:sp>
        <p:nvSpPr>
          <p:cNvPr id="269" name="Rectangle 268"/>
          <p:cNvSpPr/>
          <p:nvPr/>
        </p:nvSpPr>
        <p:spPr>
          <a:xfrm>
            <a:off x="4684553" y="1203960"/>
            <a:ext cx="3970020" cy="3413760"/>
          </a:xfrm>
          <a:prstGeom prst="rect">
            <a:avLst/>
          </a:prstGeom>
          <a:solidFill>
            <a:schemeClr val="bg1">
              <a:lumMod val="95000"/>
            </a:schemeClr>
          </a:solid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Title1919">
            <a:extLst>
              <a:ext uri="{FF2B5EF4-FFF2-40B4-BE49-F238E27FC236}">
                <a16:creationId xmlns:a16="http://schemas.microsoft.com/office/drawing/2014/main" id="{D1C8BE56-BF7F-475A-ACC5-F14E1E24260B}"/>
              </a:ext>
            </a:extLst>
          </p:cNvPr>
          <p:cNvSpPr txBox="1">
            <a:spLocks/>
          </p:cNvSpPr>
          <p:nvPr/>
        </p:nvSpPr>
        <p:spPr>
          <a:xfrm>
            <a:off x="4825904" y="1378879"/>
            <a:ext cx="3668963" cy="233409"/>
          </a:xfrm>
          <a:prstGeom prst="rect">
            <a:avLst/>
          </a:prstGeom>
          <a:noFill/>
          <a:ln w="9525">
            <a:noFill/>
          </a:ln>
        </p:spPr>
        <p:txBody>
          <a:bodyPr vert="horz" wrap="square" lIns="0" tIns="0" rIns="0" bIns="60464" rtlCol="0" anchor="b">
            <a:spAutoFit/>
          </a:bodyPr>
          <a:lstStyle/>
          <a:p>
            <a:pPr algn="ctr">
              <a:lnSpc>
                <a:spcPct val="80000"/>
              </a:lnSpc>
              <a:buClr>
                <a:srgbClr val="000000"/>
              </a:buClr>
              <a:buSzPct val="100000"/>
            </a:pPr>
            <a:r>
              <a:rPr lang="en-GB" sz="1400" b="1" noProof="0" dirty="0">
                <a:solidFill>
                  <a:srgbClr val="DE002B"/>
                </a:solidFill>
                <a:latin typeface="Arial" panose="020B0604020202020204" pitchFamily="34" charset="0"/>
                <a:cs typeface="Arial Narrow" pitchFamily="34" charset="0"/>
              </a:rPr>
              <a:t>Suite of Apps</a:t>
            </a:r>
            <a:endParaRPr lang="en-US" sz="1400" b="1" noProof="0" dirty="0">
              <a:solidFill>
                <a:srgbClr val="DE002B"/>
              </a:solidFill>
              <a:latin typeface="Arial" panose="020B0604020202020204" pitchFamily="34" charset="0"/>
              <a:cs typeface="Arial Narrow" pitchFamily="34" charset="0"/>
            </a:endParaRPr>
          </a:p>
        </p:txBody>
      </p:sp>
      <p:cxnSp>
        <p:nvCxnSpPr>
          <p:cNvPr id="271" name="HorizontalLine20">
            <a:extLst>
              <a:ext uri="{FF2B5EF4-FFF2-40B4-BE49-F238E27FC236}">
                <a16:creationId xmlns:a16="http://schemas.microsoft.com/office/drawing/2014/main" id="{62291865-0584-4174-819E-C9B0F9E1858E}"/>
              </a:ext>
            </a:extLst>
          </p:cNvPr>
          <p:cNvCxnSpPr>
            <a:cxnSpLocks/>
          </p:cNvCxnSpPr>
          <p:nvPr/>
        </p:nvCxnSpPr>
        <p:spPr>
          <a:xfrm>
            <a:off x="4825904" y="1650388"/>
            <a:ext cx="3668963" cy="0"/>
          </a:xfrm>
          <a:prstGeom prst="line">
            <a:avLst/>
          </a:prstGeom>
          <a:ln w="22225">
            <a:solidFill>
              <a:schemeClr val="accent6"/>
            </a:solidFill>
          </a:ln>
          <a:effectLst/>
        </p:spPr>
        <p:style>
          <a:lnRef idx="1">
            <a:schemeClr val="accent1"/>
          </a:lnRef>
          <a:fillRef idx="0">
            <a:schemeClr val="accent1"/>
          </a:fillRef>
          <a:effectRef idx="0">
            <a:schemeClr val="accent1"/>
          </a:effectRef>
          <a:fontRef idx="minor">
            <a:schemeClr val="tx1"/>
          </a:fontRef>
        </p:style>
      </p:cxnSp>
      <p:sp>
        <p:nvSpPr>
          <p:cNvPr id="317" name="Rectangle: Rounded Corners 22">
            <a:extLst>
              <a:ext uri="{FF2B5EF4-FFF2-40B4-BE49-F238E27FC236}">
                <a16:creationId xmlns:a16="http://schemas.microsoft.com/office/drawing/2014/main" id="{8BB19BA7-443A-4349-BB42-A54125760C54}"/>
              </a:ext>
            </a:extLst>
          </p:cNvPr>
          <p:cNvSpPr/>
          <p:nvPr/>
        </p:nvSpPr>
        <p:spPr>
          <a:xfrm>
            <a:off x="4948710" y="2922548"/>
            <a:ext cx="3501870" cy="385515"/>
          </a:xfrm>
          <a:prstGeom prst="roundRect">
            <a:avLst/>
          </a:prstGeom>
          <a:noFill/>
          <a:ln w="9525" cap="flat" cmpd="sng" algn="ctr">
            <a:solidFill>
              <a:srgbClr val="8D9399"/>
            </a:solidFill>
            <a:prstDash val="solid"/>
          </a:ln>
          <a:effectLst/>
        </p:spPr>
        <p:txBody>
          <a:bodyPr lIns="72000" tIns="72000" rIns="72000" bIns="72000" rtlCol="0" anchor="t" anchorCtr="0">
            <a:noAutofit/>
          </a:bodyPr>
          <a:lstStyle/>
          <a:p>
            <a:pPr marL="0" marR="0" lvl="0" indent="0" defTabSz="914400" eaLnBrk="1" fontAlgn="base" latinLnBrk="0" hangingPunct="1">
              <a:lnSpc>
                <a:spcPct val="90000"/>
              </a:lnSpc>
              <a:spcBef>
                <a:spcPts val="400"/>
              </a:spcBef>
              <a:spcAft>
                <a:spcPct val="0"/>
              </a:spcAft>
              <a:buClrTx/>
              <a:buSzTx/>
              <a:buFontTx/>
              <a:buNone/>
              <a:tabLst/>
              <a:defRPr/>
            </a:pPr>
            <a:endParaRPr kumimoji="0" lang="en-US" sz="15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nvGrpSpPr>
          <p:cNvPr id="318" name="Group 317">
            <a:extLst>
              <a:ext uri="{FF2B5EF4-FFF2-40B4-BE49-F238E27FC236}">
                <a16:creationId xmlns:a16="http://schemas.microsoft.com/office/drawing/2014/main" id="{E5C643B8-2A25-4978-8FB0-918BCE19381C}"/>
              </a:ext>
            </a:extLst>
          </p:cNvPr>
          <p:cNvGrpSpPr/>
          <p:nvPr/>
        </p:nvGrpSpPr>
        <p:grpSpPr>
          <a:xfrm>
            <a:off x="6424412" y="2990914"/>
            <a:ext cx="281188" cy="249513"/>
            <a:chOff x="2213786" y="4917041"/>
            <a:chExt cx="390462" cy="356463"/>
          </a:xfrm>
          <a:solidFill>
            <a:schemeClr val="accent1"/>
          </a:solidFill>
        </p:grpSpPr>
        <p:sp>
          <p:nvSpPr>
            <p:cNvPr id="351" name="Freeform 285">
              <a:extLst>
                <a:ext uri="{FF2B5EF4-FFF2-40B4-BE49-F238E27FC236}">
                  <a16:creationId xmlns:a16="http://schemas.microsoft.com/office/drawing/2014/main" id="{2590BDFC-637A-4D48-A313-87932D792998}"/>
                </a:ext>
              </a:extLst>
            </p:cNvPr>
            <p:cNvSpPr>
              <a:spLocks/>
            </p:cNvSpPr>
            <p:nvPr/>
          </p:nvSpPr>
          <p:spPr bwMode="auto">
            <a:xfrm>
              <a:off x="2320931" y="4917041"/>
              <a:ext cx="99934" cy="99933"/>
            </a:xfrm>
            <a:custGeom>
              <a:avLst/>
              <a:gdLst>
                <a:gd name="T0" fmla="*/ 437 w 874"/>
                <a:gd name="T1" fmla="*/ 0 h 871"/>
                <a:gd name="T2" fmla="*/ 488 w 874"/>
                <a:gd name="T3" fmla="*/ 3 h 871"/>
                <a:gd name="T4" fmla="*/ 537 w 874"/>
                <a:gd name="T5" fmla="*/ 13 h 871"/>
                <a:gd name="T6" fmla="*/ 584 w 874"/>
                <a:gd name="T7" fmla="*/ 26 h 871"/>
                <a:gd name="T8" fmla="*/ 629 w 874"/>
                <a:gd name="T9" fmla="*/ 45 h 871"/>
                <a:gd name="T10" fmla="*/ 671 w 874"/>
                <a:gd name="T11" fmla="*/ 68 h 871"/>
                <a:gd name="T12" fmla="*/ 710 w 874"/>
                <a:gd name="T13" fmla="*/ 96 h 871"/>
                <a:gd name="T14" fmla="*/ 746 w 874"/>
                <a:gd name="T15" fmla="*/ 128 h 871"/>
                <a:gd name="T16" fmla="*/ 778 w 874"/>
                <a:gd name="T17" fmla="*/ 164 h 871"/>
                <a:gd name="T18" fmla="*/ 806 w 874"/>
                <a:gd name="T19" fmla="*/ 202 h 871"/>
                <a:gd name="T20" fmla="*/ 829 w 874"/>
                <a:gd name="T21" fmla="*/ 245 h 871"/>
                <a:gd name="T22" fmla="*/ 848 w 874"/>
                <a:gd name="T23" fmla="*/ 289 h 871"/>
                <a:gd name="T24" fmla="*/ 862 w 874"/>
                <a:gd name="T25" fmla="*/ 336 h 871"/>
                <a:gd name="T26" fmla="*/ 871 w 874"/>
                <a:gd name="T27" fmla="*/ 386 h 871"/>
                <a:gd name="T28" fmla="*/ 874 w 874"/>
                <a:gd name="T29" fmla="*/ 436 h 871"/>
                <a:gd name="T30" fmla="*/ 871 w 874"/>
                <a:gd name="T31" fmla="*/ 487 h 871"/>
                <a:gd name="T32" fmla="*/ 862 w 874"/>
                <a:gd name="T33" fmla="*/ 536 h 871"/>
                <a:gd name="T34" fmla="*/ 848 w 874"/>
                <a:gd name="T35" fmla="*/ 583 h 871"/>
                <a:gd name="T36" fmla="*/ 829 w 874"/>
                <a:gd name="T37" fmla="*/ 628 h 871"/>
                <a:gd name="T38" fmla="*/ 806 w 874"/>
                <a:gd name="T39" fmla="*/ 669 h 871"/>
                <a:gd name="T40" fmla="*/ 778 w 874"/>
                <a:gd name="T41" fmla="*/ 709 h 871"/>
                <a:gd name="T42" fmla="*/ 746 w 874"/>
                <a:gd name="T43" fmla="*/ 745 h 871"/>
                <a:gd name="T44" fmla="*/ 710 w 874"/>
                <a:gd name="T45" fmla="*/ 777 h 871"/>
                <a:gd name="T46" fmla="*/ 671 w 874"/>
                <a:gd name="T47" fmla="*/ 804 h 871"/>
                <a:gd name="T48" fmla="*/ 629 w 874"/>
                <a:gd name="T49" fmla="*/ 827 h 871"/>
                <a:gd name="T50" fmla="*/ 584 w 874"/>
                <a:gd name="T51" fmla="*/ 847 h 871"/>
                <a:gd name="T52" fmla="*/ 537 w 874"/>
                <a:gd name="T53" fmla="*/ 860 h 871"/>
                <a:gd name="T54" fmla="*/ 488 w 874"/>
                <a:gd name="T55" fmla="*/ 869 h 871"/>
                <a:gd name="T56" fmla="*/ 437 w 874"/>
                <a:gd name="T57" fmla="*/ 871 h 871"/>
                <a:gd name="T58" fmla="*/ 386 w 874"/>
                <a:gd name="T59" fmla="*/ 869 h 871"/>
                <a:gd name="T60" fmla="*/ 336 w 874"/>
                <a:gd name="T61" fmla="*/ 860 h 871"/>
                <a:gd name="T62" fmla="*/ 290 w 874"/>
                <a:gd name="T63" fmla="*/ 847 h 871"/>
                <a:gd name="T64" fmla="*/ 244 w 874"/>
                <a:gd name="T65" fmla="*/ 827 h 871"/>
                <a:gd name="T66" fmla="*/ 203 w 874"/>
                <a:gd name="T67" fmla="*/ 804 h 871"/>
                <a:gd name="T68" fmla="*/ 164 w 874"/>
                <a:gd name="T69" fmla="*/ 777 h 871"/>
                <a:gd name="T70" fmla="*/ 128 w 874"/>
                <a:gd name="T71" fmla="*/ 745 h 871"/>
                <a:gd name="T72" fmla="*/ 96 w 874"/>
                <a:gd name="T73" fmla="*/ 709 h 871"/>
                <a:gd name="T74" fmla="*/ 68 w 874"/>
                <a:gd name="T75" fmla="*/ 669 h 871"/>
                <a:gd name="T76" fmla="*/ 45 w 874"/>
                <a:gd name="T77" fmla="*/ 628 h 871"/>
                <a:gd name="T78" fmla="*/ 25 w 874"/>
                <a:gd name="T79" fmla="*/ 583 h 871"/>
                <a:gd name="T80" fmla="*/ 12 w 874"/>
                <a:gd name="T81" fmla="*/ 536 h 871"/>
                <a:gd name="T82" fmla="*/ 3 w 874"/>
                <a:gd name="T83" fmla="*/ 487 h 871"/>
                <a:gd name="T84" fmla="*/ 0 w 874"/>
                <a:gd name="T85" fmla="*/ 436 h 871"/>
                <a:gd name="T86" fmla="*/ 3 w 874"/>
                <a:gd name="T87" fmla="*/ 386 h 871"/>
                <a:gd name="T88" fmla="*/ 12 w 874"/>
                <a:gd name="T89" fmla="*/ 336 h 871"/>
                <a:gd name="T90" fmla="*/ 25 w 874"/>
                <a:gd name="T91" fmla="*/ 289 h 871"/>
                <a:gd name="T92" fmla="*/ 45 w 874"/>
                <a:gd name="T93" fmla="*/ 245 h 871"/>
                <a:gd name="T94" fmla="*/ 68 w 874"/>
                <a:gd name="T95" fmla="*/ 202 h 871"/>
                <a:gd name="T96" fmla="*/ 96 w 874"/>
                <a:gd name="T97" fmla="*/ 164 h 871"/>
                <a:gd name="T98" fmla="*/ 128 w 874"/>
                <a:gd name="T99" fmla="*/ 128 h 871"/>
                <a:gd name="T100" fmla="*/ 164 w 874"/>
                <a:gd name="T101" fmla="*/ 96 h 871"/>
                <a:gd name="T102" fmla="*/ 203 w 874"/>
                <a:gd name="T103" fmla="*/ 68 h 871"/>
                <a:gd name="T104" fmla="*/ 244 w 874"/>
                <a:gd name="T105" fmla="*/ 45 h 871"/>
                <a:gd name="T106" fmla="*/ 290 w 874"/>
                <a:gd name="T107" fmla="*/ 26 h 871"/>
                <a:gd name="T108" fmla="*/ 336 w 874"/>
                <a:gd name="T109" fmla="*/ 13 h 871"/>
                <a:gd name="T110" fmla="*/ 386 w 874"/>
                <a:gd name="T111" fmla="*/ 3 h 871"/>
                <a:gd name="T112" fmla="*/ 437 w 874"/>
                <a:gd name="T113" fmla="*/ 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4" h="871">
                  <a:moveTo>
                    <a:pt x="437" y="0"/>
                  </a:moveTo>
                  <a:lnTo>
                    <a:pt x="488" y="3"/>
                  </a:lnTo>
                  <a:lnTo>
                    <a:pt x="537" y="13"/>
                  </a:lnTo>
                  <a:lnTo>
                    <a:pt x="584" y="26"/>
                  </a:lnTo>
                  <a:lnTo>
                    <a:pt x="629" y="45"/>
                  </a:lnTo>
                  <a:lnTo>
                    <a:pt x="671" y="68"/>
                  </a:lnTo>
                  <a:lnTo>
                    <a:pt x="710" y="96"/>
                  </a:lnTo>
                  <a:lnTo>
                    <a:pt x="746" y="128"/>
                  </a:lnTo>
                  <a:lnTo>
                    <a:pt x="778" y="164"/>
                  </a:lnTo>
                  <a:lnTo>
                    <a:pt x="806" y="202"/>
                  </a:lnTo>
                  <a:lnTo>
                    <a:pt x="829" y="245"/>
                  </a:lnTo>
                  <a:lnTo>
                    <a:pt x="848" y="289"/>
                  </a:lnTo>
                  <a:lnTo>
                    <a:pt x="862" y="336"/>
                  </a:lnTo>
                  <a:lnTo>
                    <a:pt x="871" y="386"/>
                  </a:lnTo>
                  <a:lnTo>
                    <a:pt x="874" y="436"/>
                  </a:lnTo>
                  <a:lnTo>
                    <a:pt x="871" y="487"/>
                  </a:lnTo>
                  <a:lnTo>
                    <a:pt x="862" y="536"/>
                  </a:lnTo>
                  <a:lnTo>
                    <a:pt x="848" y="583"/>
                  </a:lnTo>
                  <a:lnTo>
                    <a:pt x="829" y="628"/>
                  </a:lnTo>
                  <a:lnTo>
                    <a:pt x="806" y="669"/>
                  </a:lnTo>
                  <a:lnTo>
                    <a:pt x="778" y="709"/>
                  </a:lnTo>
                  <a:lnTo>
                    <a:pt x="746" y="745"/>
                  </a:lnTo>
                  <a:lnTo>
                    <a:pt x="710" y="777"/>
                  </a:lnTo>
                  <a:lnTo>
                    <a:pt x="671" y="804"/>
                  </a:lnTo>
                  <a:lnTo>
                    <a:pt x="629" y="827"/>
                  </a:lnTo>
                  <a:lnTo>
                    <a:pt x="584" y="847"/>
                  </a:lnTo>
                  <a:lnTo>
                    <a:pt x="537" y="860"/>
                  </a:lnTo>
                  <a:lnTo>
                    <a:pt x="488" y="869"/>
                  </a:lnTo>
                  <a:lnTo>
                    <a:pt x="437" y="871"/>
                  </a:lnTo>
                  <a:lnTo>
                    <a:pt x="386" y="869"/>
                  </a:lnTo>
                  <a:lnTo>
                    <a:pt x="336" y="860"/>
                  </a:lnTo>
                  <a:lnTo>
                    <a:pt x="290" y="847"/>
                  </a:lnTo>
                  <a:lnTo>
                    <a:pt x="244" y="827"/>
                  </a:lnTo>
                  <a:lnTo>
                    <a:pt x="203" y="804"/>
                  </a:lnTo>
                  <a:lnTo>
                    <a:pt x="164" y="777"/>
                  </a:lnTo>
                  <a:lnTo>
                    <a:pt x="128" y="745"/>
                  </a:lnTo>
                  <a:lnTo>
                    <a:pt x="96" y="709"/>
                  </a:lnTo>
                  <a:lnTo>
                    <a:pt x="68" y="669"/>
                  </a:lnTo>
                  <a:lnTo>
                    <a:pt x="45" y="628"/>
                  </a:lnTo>
                  <a:lnTo>
                    <a:pt x="25" y="583"/>
                  </a:lnTo>
                  <a:lnTo>
                    <a:pt x="12" y="536"/>
                  </a:lnTo>
                  <a:lnTo>
                    <a:pt x="3" y="487"/>
                  </a:lnTo>
                  <a:lnTo>
                    <a:pt x="0" y="436"/>
                  </a:lnTo>
                  <a:lnTo>
                    <a:pt x="3" y="386"/>
                  </a:lnTo>
                  <a:lnTo>
                    <a:pt x="12" y="336"/>
                  </a:lnTo>
                  <a:lnTo>
                    <a:pt x="25" y="289"/>
                  </a:lnTo>
                  <a:lnTo>
                    <a:pt x="45" y="245"/>
                  </a:lnTo>
                  <a:lnTo>
                    <a:pt x="68" y="202"/>
                  </a:lnTo>
                  <a:lnTo>
                    <a:pt x="96" y="164"/>
                  </a:lnTo>
                  <a:lnTo>
                    <a:pt x="128" y="128"/>
                  </a:lnTo>
                  <a:lnTo>
                    <a:pt x="164" y="96"/>
                  </a:lnTo>
                  <a:lnTo>
                    <a:pt x="203" y="68"/>
                  </a:lnTo>
                  <a:lnTo>
                    <a:pt x="244" y="45"/>
                  </a:lnTo>
                  <a:lnTo>
                    <a:pt x="290" y="26"/>
                  </a:lnTo>
                  <a:lnTo>
                    <a:pt x="336" y="13"/>
                  </a:lnTo>
                  <a:lnTo>
                    <a:pt x="386" y="3"/>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352" name="Freeform 286">
              <a:extLst>
                <a:ext uri="{FF2B5EF4-FFF2-40B4-BE49-F238E27FC236}">
                  <a16:creationId xmlns:a16="http://schemas.microsoft.com/office/drawing/2014/main" id="{3C952EF9-FBB7-4EA6-B921-15D916BA2D10}"/>
                </a:ext>
              </a:extLst>
            </p:cNvPr>
            <p:cNvSpPr>
              <a:spLocks/>
            </p:cNvSpPr>
            <p:nvPr/>
          </p:nvSpPr>
          <p:spPr bwMode="auto">
            <a:xfrm>
              <a:off x="2294145" y="5151936"/>
              <a:ext cx="157627" cy="121568"/>
            </a:xfrm>
            <a:custGeom>
              <a:avLst/>
              <a:gdLst>
                <a:gd name="T0" fmla="*/ 515 w 1372"/>
                <a:gd name="T1" fmla="*/ 0 h 1059"/>
                <a:gd name="T2" fmla="*/ 857 w 1372"/>
                <a:gd name="T3" fmla="*/ 0 h 1059"/>
                <a:gd name="T4" fmla="*/ 913 w 1372"/>
                <a:gd name="T5" fmla="*/ 3 h 1059"/>
                <a:gd name="T6" fmla="*/ 967 w 1372"/>
                <a:gd name="T7" fmla="*/ 11 h 1059"/>
                <a:gd name="T8" fmla="*/ 1019 w 1372"/>
                <a:gd name="T9" fmla="*/ 26 h 1059"/>
                <a:gd name="T10" fmla="*/ 1069 w 1372"/>
                <a:gd name="T11" fmla="*/ 45 h 1059"/>
                <a:gd name="T12" fmla="*/ 1116 w 1372"/>
                <a:gd name="T13" fmla="*/ 70 h 1059"/>
                <a:gd name="T14" fmla="*/ 1161 w 1372"/>
                <a:gd name="T15" fmla="*/ 99 h 1059"/>
                <a:gd name="T16" fmla="*/ 1202 w 1372"/>
                <a:gd name="T17" fmla="*/ 132 h 1059"/>
                <a:gd name="T18" fmla="*/ 1239 w 1372"/>
                <a:gd name="T19" fmla="*/ 169 h 1059"/>
                <a:gd name="T20" fmla="*/ 1272 w 1372"/>
                <a:gd name="T21" fmla="*/ 210 h 1059"/>
                <a:gd name="T22" fmla="*/ 1301 w 1372"/>
                <a:gd name="T23" fmla="*/ 255 h 1059"/>
                <a:gd name="T24" fmla="*/ 1326 w 1372"/>
                <a:gd name="T25" fmla="*/ 302 h 1059"/>
                <a:gd name="T26" fmla="*/ 1346 w 1372"/>
                <a:gd name="T27" fmla="*/ 352 h 1059"/>
                <a:gd name="T28" fmla="*/ 1360 w 1372"/>
                <a:gd name="T29" fmla="*/ 403 h 1059"/>
                <a:gd name="T30" fmla="*/ 1369 w 1372"/>
                <a:gd name="T31" fmla="*/ 458 h 1059"/>
                <a:gd name="T32" fmla="*/ 1372 w 1372"/>
                <a:gd name="T33" fmla="*/ 514 h 1059"/>
                <a:gd name="T34" fmla="*/ 1372 w 1372"/>
                <a:gd name="T35" fmla="*/ 930 h 1059"/>
                <a:gd name="T36" fmla="*/ 1369 w 1372"/>
                <a:gd name="T37" fmla="*/ 930 h 1059"/>
                <a:gd name="T38" fmla="*/ 1342 w 1372"/>
                <a:gd name="T39" fmla="*/ 944 h 1059"/>
                <a:gd name="T40" fmla="*/ 1336 w 1372"/>
                <a:gd name="T41" fmla="*/ 947 h 1059"/>
                <a:gd name="T42" fmla="*/ 1326 w 1372"/>
                <a:gd name="T43" fmla="*/ 952 h 1059"/>
                <a:gd name="T44" fmla="*/ 1310 w 1372"/>
                <a:gd name="T45" fmla="*/ 959 h 1059"/>
                <a:gd name="T46" fmla="*/ 1288 w 1372"/>
                <a:gd name="T47" fmla="*/ 967 h 1059"/>
                <a:gd name="T48" fmla="*/ 1262 w 1372"/>
                <a:gd name="T49" fmla="*/ 977 h 1059"/>
                <a:gd name="T50" fmla="*/ 1230 w 1372"/>
                <a:gd name="T51" fmla="*/ 987 h 1059"/>
                <a:gd name="T52" fmla="*/ 1193 w 1372"/>
                <a:gd name="T53" fmla="*/ 998 h 1059"/>
                <a:gd name="T54" fmla="*/ 1151 w 1372"/>
                <a:gd name="T55" fmla="*/ 1010 h 1059"/>
                <a:gd name="T56" fmla="*/ 1105 w 1372"/>
                <a:gd name="T57" fmla="*/ 1020 h 1059"/>
                <a:gd name="T58" fmla="*/ 1054 w 1372"/>
                <a:gd name="T59" fmla="*/ 1030 h 1059"/>
                <a:gd name="T60" fmla="*/ 998 w 1372"/>
                <a:gd name="T61" fmla="*/ 1039 h 1059"/>
                <a:gd name="T62" fmla="*/ 939 w 1372"/>
                <a:gd name="T63" fmla="*/ 1048 h 1059"/>
                <a:gd name="T64" fmla="*/ 873 w 1372"/>
                <a:gd name="T65" fmla="*/ 1053 h 1059"/>
                <a:gd name="T66" fmla="*/ 804 w 1372"/>
                <a:gd name="T67" fmla="*/ 1057 h 1059"/>
                <a:gd name="T68" fmla="*/ 731 w 1372"/>
                <a:gd name="T69" fmla="*/ 1059 h 1059"/>
                <a:gd name="T70" fmla="*/ 665 w 1372"/>
                <a:gd name="T71" fmla="*/ 1058 h 1059"/>
                <a:gd name="T72" fmla="*/ 595 w 1372"/>
                <a:gd name="T73" fmla="*/ 1054 h 1059"/>
                <a:gd name="T74" fmla="*/ 523 w 1372"/>
                <a:gd name="T75" fmla="*/ 1048 h 1059"/>
                <a:gd name="T76" fmla="*/ 448 w 1372"/>
                <a:gd name="T77" fmla="*/ 1039 h 1059"/>
                <a:gd name="T78" fmla="*/ 370 w 1372"/>
                <a:gd name="T79" fmla="*/ 1028 h 1059"/>
                <a:gd name="T80" fmla="*/ 288 w 1372"/>
                <a:gd name="T81" fmla="*/ 1013 h 1059"/>
                <a:gd name="T82" fmla="*/ 206 w 1372"/>
                <a:gd name="T83" fmla="*/ 994 h 1059"/>
                <a:gd name="T84" fmla="*/ 119 w 1372"/>
                <a:gd name="T85" fmla="*/ 972 h 1059"/>
                <a:gd name="T86" fmla="*/ 30 w 1372"/>
                <a:gd name="T87" fmla="*/ 946 h 1059"/>
                <a:gd name="T88" fmla="*/ 1 w 1372"/>
                <a:gd name="T89" fmla="*/ 936 h 1059"/>
                <a:gd name="T90" fmla="*/ 0 w 1372"/>
                <a:gd name="T91" fmla="*/ 930 h 1059"/>
                <a:gd name="T92" fmla="*/ 0 w 1372"/>
                <a:gd name="T93" fmla="*/ 514 h 1059"/>
                <a:gd name="T94" fmla="*/ 3 w 1372"/>
                <a:gd name="T95" fmla="*/ 458 h 1059"/>
                <a:gd name="T96" fmla="*/ 12 w 1372"/>
                <a:gd name="T97" fmla="*/ 403 h 1059"/>
                <a:gd name="T98" fmla="*/ 27 w 1372"/>
                <a:gd name="T99" fmla="*/ 352 h 1059"/>
                <a:gd name="T100" fmla="*/ 46 w 1372"/>
                <a:gd name="T101" fmla="*/ 302 h 1059"/>
                <a:gd name="T102" fmla="*/ 70 w 1372"/>
                <a:gd name="T103" fmla="*/ 255 h 1059"/>
                <a:gd name="T104" fmla="*/ 99 w 1372"/>
                <a:gd name="T105" fmla="*/ 210 h 1059"/>
                <a:gd name="T106" fmla="*/ 133 w 1372"/>
                <a:gd name="T107" fmla="*/ 169 h 1059"/>
                <a:gd name="T108" fmla="*/ 171 w 1372"/>
                <a:gd name="T109" fmla="*/ 132 h 1059"/>
                <a:gd name="T110" fmla="*/ 211 w 1372"/>
                <a:gd name="T111" fmla="*/ 99 h 1059"/>
                <a:gd name="T112" fmla="*/ 255 w 1372"/>
                <a:gd name="T113" fmla="*/ 70 h 1059"/>
                <a:gd name="T114" fmla="*/ 303 w 1372"/>
                <a:gd name="T115" fmla="*/ 45 h 1059"/>
                <a:gd name="T116" fmla="*/ 352 w 1372"/>
                <a:gd name="T117" fmla="*/ 26 h 1059"/>
                <a:gd name="T118" fmla="*/ 405 w 1372"/>
                <a:gd name="T119" fmla="*/ 11 h 1059"/>
                <a:gd name="T120" fmla="*/ 459 w 1372"/>
                <a:gd name="T121" fmla="*/ 3 h 1059"/>
                <a:gd name="T122" fmla="*/ 515 w 1372"/>
                <a:gd name="T123" fmla="*/ 0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2" h="1059">
                  <a:moveTo>
                    <a:pt x="515" y="0"/>
                  </a:moveTo>
                  <a:lnTo>
                    <a:pt x="857" y="0"/>
                  </a:lnTo>
                  <a:lnTo>
                    <a:pt x="913" y="3"/>
                  </a:lnTo>
                  <a:lnTo>
                    <a:pt x="967" y="11"/>
                  </a:lnTo>
                  <a:lnTo>
                    <a:pt x="1019" y="26"/>
                  </a:lnTo>
                  <a:lnTo>
                    <a:pt x="1069" y="45"/>
                  </a:lnTo>
                  <a:lnTo>
                    <a:pt x="1116" y="70"/>
                  </a:lnTo>
                  <a:lnTo>
                    <a:pt x="1161" y="99"/>
                  </a:lnTo>
                  <a:lnTo>
                    <a:pt x="1202" y="132"/>
                  </a:lnTo>
                  <a:lnTo>
                    <a:pt x="1239" y="169"/>
                  </a:lnTo>
                  <a:lnTo>
                    <a:pt x="1272" y="210"/>
                  </a:lnTo>
                  <a:lnTo>
                    <a:pt x="1301" y="255"/>
                  </a:lnTo>
                  <a:lnTo>
                    <a:pt x="1326" y="302"/>
                  </a:lnTo>
                  <a:lnTo>
                    <a:pt x="1346" y="352"/>
                  </a:lnTo>
                  <a:lnTo>
                    <a:pt x="1360" y="403"/>
                  </a:lnTo>
                  <a:lnTo>
                    <a:pt x="1369" y="458"/>
                  </a:lnTo>
                  <a:lnTo>
                    <a:pt x="1372" y="514"/>
                  </a:lnTo>
                  <a:lnTo>
                    <a:pt x="1372" y="930"/>
                  </a:lnTo>
                  <a:lnTo>
                    <a:pt x="1369" y="930"/>
                  </a:lnTo>
                  <a:lnTo>
                    <a:pt x="1342" y="944"/>
                  </a:lnTo>
                  <a:lnTo>
                    <a:pt x="1336" y="947"/>
                  </a:lnTo>
                  <a:lnTo>
                    <a:pt x="1326" y="952"/>
                  </a:lnTo>
                  <a:lnTo>
                    <a:pt x="1310" y="959"/>
                  </a:lnTo>
                  <a:lnTo>
                    <a:pt x="1288" y="967"/>
                  </a:lnTo>
                  <a:lnTo>
                    <a:pt x="1262" y="977"/>
                  </a:lnTo>
                  <a:lnTo>
                    <a:pt x="1230" y="987"/>
                  </a:lnTo>
                  <a:lnTo>
                    <a:pt x="1193" y="998"/>
                  </a:lnTo>
                  <a:lnTo>
                    <a:pt x="1151" y="1010"/>
                  </a:lnTo>
                  <a:lnTo>
                    <a:pt x="1105" y="1020"/>
                  </a:lnTo>
                  <a:lnTo>
                    <a:pt x="1054" y="1030"/>
                  </a:lnTo>
                  <a:lnTo>
                    <a:pt x="998" y="1039"/>
                  </a:lnTo>
                  <a:lnTo>
                    <a:pt x="939" y="1048"/>
                  </a:lnTo>
                  <a:lnTo>
                    <a:pt x="873" y="1053"/>
                  </a:lnTo>
                  <a:lnTo>
                    <a:pt x="804" y="1057"/>
                  </a:lnTo>
                  <a:lnTo>
                    <a:pt x="731" y="1059"/>
                  </a:lnTo>
                  <a:lnTo>
                    <a:pt x="665" y="1058"/>
                  </a:lnTo>
                  <a:lnTo>
                    <a:pt x="595" y="1054"/>
                  </a:lnTo>
                  <a:lnTo>
                    <a:pt x="523" y="1048"/>
                  </a:lnTo>
                  <a:lnTo>
                    <a:pt x="448" y="1039"/>
                  </a:lnTo>
                  <a:lnTo>
                    <a:pt x="370" y="1028"/>
                  </a:lnTo>
                  <a:lnTo>
                    <a:pt x="288" y="1013"/>
                  </a:lnTo>
                  <a:lnTo>
                    <a:pt x="206" y="994"/>
                  </a:lnTo>
                  <a:lnTo>
                    <a:pt x="119" y="972"/>
                  </a:lnTo>
                  <a:lnTo>
                    <a:pt x="30" y="946"/>
                  </a:lnTo>
                  <a:lnTo>
                    <a:pt x="1" y="936"/>
                  </a:lnTo>
                  <a:lnTo>
                    <a:pt x="0" y="930"/>
                  </a:lnTo>
                  <a:lnTo>
                    <a:pt x="0" y="514"/>
                  </a:lnTo>
                  <a:lnTo>
                    <a:pt x="3" y="458"/>
                  </a:lnTo>
                  <a:lnTo>
                    <a:pt x="12" y="403"/>
                  </a:lnTo>
                  <a:lnTo>
                    <a:pt x="27" y="352"/>
                  </a:lnTo>
                  <a:lnTo>
                    <a:pt x="46" y="302"/>
                  </a:lnTo>
                  <a:lnTo>
                    <a:pt x="70" y="255"/>
                  </a:lnTo>
                  <a:lnTo>
                    <a:pt x="99" y="210"/>
                  </a:lnTo>
                  <a:lnTo>
                    <a:pt x="133" y="169"/>
                  </a:lnTo>
                  <a:lnTo>
                    <a:pt x="171" y="132"/>
                  </a:lnTo>
                  <a:lnTo>
                    <a:pt x="211" y="99"/>
                  </a:lnTo>
                  <a:lnTo>
                    <a:pt x="255" y="70"/>
                  </a:lnTo>
                  <a:lnTo>
                    <a:pt x="303" y="45"/>
                  </a:lnTo>
                  <a:lnTo>
                    <a:pt x="352" y="26"/>
                  </a:lnTo>
                  <a:lnTo>
                    <a:pt x="405" y="11"/>
                  </a:lnTo>
                  <a:lnTo>
                    <a:pt x="459" y="3"/>
                  </a:lnTo>
                  <a:lnTo>
                    <a:pt x="5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353" name="Freeform 287">
              <a:extLst>
                <a:ext uri="{FF2B5EF4-FFF2-40B4-BE49-F238E27FC236}">
                  <a16:creationId xmlns:a16="http://schemas.microsoft.com/office/drawing/2014/main" id="{2FFD1914-A97B-4D8B-8DF2-765DF912EC0D}"/>
                </a:ext>
              </a:extLst>
            </p:cNvPr>
            <p:cNvSpPr>
              <a:spLocks/>
            </p:cNvSpPr>
            <p:nvPr/>
          </p:nvSpPr>
          <p:spPr bwMode="auto">
            <a:xfrm>
              <a:off x="2213786" y="5104545"/>
              <a:ext cx="119508" cy="120538"/>
            </a:xfrm>
            <a:custGeom>
              <a:avLst/>
              <a:gdLst>
                <a:gd name="T0" fmla="*/ 515 w 1047"/>
                <a:gd name="T1" fmla="*/ 0 h 1054"/>
                <a:gd name="T2" fmla="*/ 857 w 1047"/>
                <a:gd name="T3" fmla="*/ 0 h 1054"/>
                <a:gd name="T4" fmla="*/ 875 w 1047"/>
                <a:gd name="T5" fmla="*/ 1 h 1054"/>
                <a:gd name="T6" fmla="*/ 894 w 1047"/>
                <a:gd name="T7" fmla="*/ 2 h 1054"/>
                <a:gd name="T8" fmla="*/ 898 w 1047"/>
                <a:gd name="T9" fmla="*/ 51 h 1054"/>
                <a:gd name="T10" fmla="*/ 908 w 1047"/>
                <a:gd name="T11" fmla="*/ 100 h 1054"/>
                <a:gd name="T12" fmla="*/ 921 w 1047"/>
                <a:gd name="T13" fmla="*/ 146 h 1054"/>
                <a:gd name="T14" fmla="*/ 939 w 1047"/>
                <a:gd name="T15" fmla="*/ 190 h 1054"/>
                <a:gd name="T16" fmla="*/ 960 w 1047"/>
                <a:gd name="T17" fmla="*/ 233 h 1054"/>
                <a:gd name="T18" fmla="*/ 986 w 1047"/>
                <a:gd name="T19" fmla="*/ 273 h 1054"/>
                <a:gd name="T20" fmla="*/ 1015 w 1047"/>
                <a:gd name="T21" fmla="*/ 310 h 1054"/>
                <a:gd name="T22" fmla="*/ 1047 w 1047"/>
                <a:gd name="T23" fmla="*/ 344 h 1054"/>
                <a:gd name="T24" fmla="*/ 990 w 1047"/>
                <a:gd name="T25" fmla="*/ 365 h 1054"/>
                <a:gd name="T26" fmla="*/ 936 w 1047"/>
                <a:gd name="T27" fmla="*/ 389 h 1054"/>
                <a:gd name="T28" fmla="*/ 885 w 1047"/>
                <a:gd name="T29" fmla="*/ 420 h 1054"/>
                <a:gd name="T30" fmla="*/ 837 w 1047"/>
                <a:gd name="T31" fmla="*/ 455 h 1054"/>
                <a:gd name="T32" fmla="*/ 793 w 1047"/>
                <a:gd name="T33" fmla="*/ 495 h 1054"/>
                <a:gd name="T34" fmla="*/ 752 w 1047"/>
                <a:gd name="T35" fmla="*/ 538 h 1054"/>
                <a:gd name="T36" fmla="*/ 716 w 1047"/>
                <a:gd name="T37" fmla="*/ 585 h 1054"/>
                <a:gd name="T38" fmla="*/ 685 w 1047"/>
                <a:gd name="T39" fmla="*/ 636 h 1054"/>
                <a:gd name="T40" fmla="*/ 659 w 1047"/>
                <a:gd name="T41" fmla="*/ 689 h 1054"/>
                <a:gd name="T42" fmla="*/ 638 w 1047"/>
                <a:gd name="T43" fmla="*/ 746 h 1054"/>
                <a:gd name="T44" fmla="*/ 623 w 1047"/>
                <a:gd name="T45" fmla="*/ 805 h 1054"/>
                <a:gd name="T46" fmla="*/ 613 w 1047"/>
                <a:gd name="T47" fmla="*/ 866 h 1054"/>
                <a:gd name="T48" fmla="*/ 610 w 1047"/>
                <a:gd name="T49" fmla="*/ 929 h 1054"/>
                <a:gd name="T50" fmla="*/ 610 w 1047"/>
                <a:gd name="T51" fmla="*/ 1054 h 1054"/>
                <a:gd name="T52" fmla="*/ 536 w 1047"/>
                <a:gd name="T53" fmla="*/ 1048 h 1054"/>
                <a:gd name="T54" fmla="*/ 459 w 1047"/>
                <a:gd name="T55" fmla="*/ 1040 h 1054"/>
                <a:gd name="T56" fmla="*/ 379 w 1047"/>
                <a:gd name="T57" fmla="*/ 1029 h 1054"/>
                <a:gd name="T58" fmla="*/ 297 w 1047"/>
                <a:gd name="T59" fmla="*/ 1013 h 1054"/>
                <a:gd name="T60" fmla="*/ 211 w 1047"/>
                <a:gd name="T61" fmla="*/ 995 h 1054"/>
                <a:gd name="T62" fmla="*/ 122 w 1047"/>
                <a:gd name="T63" fmla="*/ 972 h 1054"/>
                <a:gd name="T64" fmla="*/ 30 w 1047"/>
                <a:gd name="T65" fmla="*/ 945 h 1054"/>
                <a:gd name="T66" fmla="*/ 1 w 1047"/>
                <a:gd name="T67" fmla="*/ 937 h 1054"/>
                <a:gd name="T68" fmla="*/ 0 w 1047"/>
                <a:gd name="T69" fmla="*/ 930 h 1054"/>
                <a:gd name="T70" fmla="*/ 0 w 1047"/>
                <a:gd name="T71" fmla="*/ 513 h 1054"/>
                <a:gd name="T72" fmla="*/ 3 w 1047"/>
                <a:gd name="T73" fmla="*/ 457 h 1054"/>
                <a:gd name="T74" fmla="*/ 12 w 1047"/>
                <a:gd name="T75" fmla="*/ 404 h 1054"/>
                <a:gd name="T76" fmla="*/ 26 w 1047"/>
                <a:gd name="T77" fmla="*/ 351 h 1054"/>
                <a:gd name="T78" fmla="*/ 45 w 1047"/>
                <a:gd name="T79" fmla="*/ 302 h 1054"/>
                <a:gd name="T80" fmla="*/ 70 w 1047"/>
                <a:gd name="T81" fmla="*/ 254 h 1054"/>
                <a:gd name="T82" fmla="*/ 99 w 1047"/>
                <a:gd name="T83" fmla="*/ 210 h 1054"/>
                <a:gd name="T84" fmla="*/ 133 w 1047"/>
                <a:gd name="T85" fmla="*/ 170 h 1054"/>
                <a:gd name="T86" fmla="*/ 171 w 1047"/>
                <a:gd name="T87" fmla="*/ 132 h 1054"/>
                <a:gd name="T88" fmla="*/ 211 w 1047"/>
                <a:gd name="T89" fmla="*/ 99 h 1054"/>
                <a:gd name="T90" fmla="*/ 255 w 1047"/>
                <a:gd name="T91" fmla="*/ 70 h 1054"/>
                <a:gd name="T92" fmla="*/ 303 w 1047"/>
                <a:gd name="T93" fmla="*/ 45 h 1054"/>
                <a:gd name="T94" fmla="*/ 352 w 1047"/>
                <a:gd name="T95" fmla="*/ 25 h 1054"/>
                <a:gd name="T96" fmla="*/ 405 w 1047"/>
                <a:gd name="T97" fmla="*/ 11 h 1054"/>
                <a:gd name="T98" fmla="*/ 459 w 1047"/>
                <a:gd name="T99" fmla="*/ 3 h 1054"/>
                <a:gd name="T100" fmla="*/ 515 w 1047"/>
                <a:gd name="T101" fmla="*/ 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7" h="1054">
                  <a:moveTo>
                    <a:pt x="515" y="0"/>
                  </a:moveTo>
                  <a:lnTo>
                    <a:pt x="857" y="0"/>
                  </a:lnTo>
                  <a:lnTo>
                    <a:pt x="875" y="1"/>
                  </a:lnTo>
                  <a:lnTo>
                    <a:pt x="894" y="2"/>
                  </a:lnTo>
                  <a:lnTo>
                    <a:pt x="898" y="51"/>
                  </a:lnTo>
                  <a:lnTo>
                    <a:pt x="908" y="100"/>
                  </a:lnTo>
                  <a:lnTo>
                    <a:pt x="921" y="146"/>
                  </a:lnTo>
                  <a:lnTo>
                    <a:pt x="939" y="190"/>
                  </a:lnTo>
                  <a:lnTo>
                    <a:pt x="960" y="233"/>
                  </a:lnTo>
                  <a:lnTo>
                    <a:pt x="986" y="273"/>
                  </a:lnTo>
                  <a:lnTo>
                    <a:pt x="1015" y="310"/>
                  </a:lnTo>
                  <a:lnTo>
                    <a:pt x="1047" y="344"/>
                  </a:lnTo>
                  <a:lnTo>
                    <a:pt x="990" y="365"/>
                  </a:lnTo>
                  <a:lnTo>
                    <a:pt x="936" y="389"/>
                  </a:lnTo>
                  <a:lnTo>
                    <a:pt x="885" y="420"/>
                  </a:lnTo>
                  <a:lnTo>
                    <a:pt x="837" y="455"/>
                  </a:lnTo>
                  <a:lnTo>
                    <a:pt x="793" y="495"/>
                  </a:lnTo>
                  <a:lnTo>
                    <a:pt x="752" y="538"/>
                  </a:lnTo>
                  <a:lnTo>
                    <a:pt x="716" y="585"/>
                  </a:lnTo>
                  <a:lnTo>
                    <a:pt x="685" y="636"/>
                  </a:lnTo>
                  <a:lnTo>
                    <a:pt x="659" y="689"/>
                  </a:lnTo>
                  <a:lnTo>
                    <a:pt x="638" y="746"/>
                  </a:lnTo>
                  <a:lnTo>
                    <a:pt x="623" y="805"/>
                  </a:lnTo>
                  <a:lnTo>
                    <a:pt x="613" y="866"/>
                  </a:lnTo>
                  <a:lnTo>
                    <a:pt x="610" y="929"/>
                  </a:lnTo>
                  <a:lnTo>
                    <a:pt x="610" y="1054"/>
                  </a:lnTo>
                  <a:lnTo>
                    <a:pt x="536" y="1048"/>
                  </a:lnTo>
                  <a:lnTo>
                    <a:pt x="459" y="1040"/>
                  </a:lnTo>
                  <a:lnTo>
                    <a:pt x="379" y="1029"/>
                  </a:lnTo>
                  <a:lnTo>
                    <a:pt x="297" y="1013"/>
                  </a:lnTo>
                  <a:lnTo>
                    <a:pt x="211" y="995"/>
                  </a:lnTo>
                  <a:lnTo>
                    <a:pt x="122" y="972"/>
                  </a:lnTo>
                  <a:lnTo>
                    <a:pt x="30" y="945"/>
                  </a:lnTo>
                  <a:lnTo>
                    <a:pt x="1" y="937"/>
                  </a:lnTo>
                  <a:lnTo>
                    <a:pt x="0" y="930"/>
                  </a:lnTo>
                  <a:lnTo>
                    <a:pt x="0" y="513"/>
                  </a:lnTo>
                  <a:lnTo>
                    <a:pt x="3" y="457"/>
                  </a:lnTo>
                  <a:lnTo>
                    <a:pt x="12" y="404"/>
                  </a:lnTo>
                  <a:lnTo>
                    <a:pt x="26" y="351"/>
                  </a:lnTo>
                  <a:lnTo>
                    <a:pt x="45" y="302"/>
                  </a:lnTo>
                  <a:lnTo>
                    <a:pt x="70" y="254"/>
                  </a:lnTo>
                  <a:lnTo>
                    <a:pt x="99" y="210"/>
                  </a:lnTo>
                  <a:lnTo>
                    <a:pt x="133" y="170"/>
                  </a:lnTo>
                  <a:lnTo>
                    <a:pt x="171" y="132"/>
                  </a:lnTo>
                  <a:lnTo>
                    <a:pt x="211" y="99"/>
                  </a:lnTo>
                  <a:lnTo>
                    <a:pt x="255" y="70"/>
                  </a:lnTo>
                  <a:lnTo>
                    <a:pt x="303" y="45"/>
                  </a:lnTo>
                  <a:lnTo>
                    <a:pt x="352" y="25"/>
                  </a:lnTo>
                  <a:lnTo>
                    <a:pt x="405" y="11"/>
                  </a:lnTo>
                  <a:lnTo>
                    <a:pt x="459" y="3"/>
                  </a:lnTo>
                  <a:lnTo>
                    <a:pt x="5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354" name="Freeform 288">
              <a:extLst>
                <a:ext uri="{FF2B5EF4-FFF2-40B4-BE49-F238E27FC236}">
                  <a16:creationId xmlns:a16="http://schemas.microsoft.com/office/drawing/2014/main" id="{9D821571-D30C-416E-9DBE-83E8B4ABA349}"/>
                </a:ext>
              </a:extLst>
            </p:cNvPr>
            <p:cNvSpPr>
              <a:spLocks/>
            </p:cNvSpPr>
            <p:nvPr/>
          </p:nvSpPr>
          <p:spPr bwMode="auto">
            <a:xfrm>
              <a:off x="2412623" y="5104545"/>
              <a:ext cx="115387" cy="121568"/>
            </a:xfrm>
            <a:custGeom>
              <a:avLst/>
              <a:gdLst>
                <a:gd name="T0" fmla="*/ 152 w 1006"/>
                <a:gd name="T1" fmla="*/ 0 h 1056"/>
                <a:gd name="T2" fmla="*/ 492 w 1006"/>
                <a:gd name="T3" fmla="*/ 0 h 1056"/>
                <a:gd name="T4" fmla="*/ 547 w 1006"/>
                <a:gd name="T5" fmla="*/ 3 h 1056"/>
                <a:gd name="T6" fmla="*/ 602 w 1006"/>
                <a:gd name="T7" fmla="*/ 11 h 1056"/>
                <a:gd name="T8" fmla="*/ 654 w 1006"/>
                <a:gd name="T9" fmla="*/ 25 h 1056"/>
                <a:gd name="T10" fmla="*/ 704 w 1006"/>
                <a:gd name="T11" fmla="*/ 45 h 1056"/>
                <a:gd name="T12" fmla="*/ 751 w 1006"/>
                <a:gd name="T13" fmla="*/ 70 h 1056"/>
                <a:gd name="T14" fmla="*/ 795 w 1006"/>
                <a:gd name="T15" fmla="*/ 99 h 1056"/>
                <a:gd name="T16" fmla="*/ 837 w 1006"/>
                <a:gd name="T17" fmla="*/ 132 h 1056"/>
                <a:gd name="T18" fmla="*/ 874 w 1006"/>
                <a:gd name="T19" fmla="*/ 170 h 1056"/>
                <a:gd name="T20" fmla="*/ 907 w 1006"/>
                <a:gd name="T21" fmla="*/ 210 h 1056"/>
                <a:gd name="T22" fmla="*/ 936 w 1006"/>
                <a:gd name="T23" fmla="*/ 254 h 1056"/>
                <a:gd name="T24" fmla="*/ 961 w 1006"/>
                <a:gd name="T25" fmla="*/ 302 h 1056"/>
                <a:gd name="T26" fmla="*/ 980 w 1006"/>
                <a:gd name="T27" fmla="*/ 351 h 1056"/>
                <a:gd name="T28" fmla="*/ 995 w 1006"/>
                <a:gd name="T29" fmla="*/ 403 h 1056"/>
                <a:gd name="T30" fmla="*/ 1003 w 1006"/>
                <a:gd name="T31" fmla="*/ 457 h 1056"/>
                <a:gd name="T32" fmla="*/ 1006 w 1006"/>
                <a:gd name="T33" fmla="*/ 513 h 1056"/>
                <a:gd name="T34" fmla="*/ 1006 w 1006"/>
                <a:gd name="T35" fmla="*/ 930 h 1056"/>
                <a:gd name="T36" fmla="*/ 1004 w 1006"/>
                <a:gd name="T37" fmla="*/ 930 h 1056"/>
                <a:gd name="T38" fmla="*/ 976 w 1006"/>
                <a:gd name="T39" fmla="*/ 944 h 1056"/>
                <a:gd name="T40" fmla="*/ 971 w 1006"/>
                <a:gd name="T41" fmla="*/ 946 h 1056"/>
                <a:gd name="T42" fmla="*/ 961 w 1006"/>
                <a:gd name="T43" fmla="*/ 951 h 1056"/>
                <a:gd name="T44" fmla="*/ 944 w 1006"/>
                <a:gd name="T45" fmla="*/ 959 h 1056"/>
                <a:gd name="T46" fmla="*/ 923 w 1006"/>
                <a:gd name="T47" fmla="*/ 967 h 1056"/>
                <a:gd name="T48" fmla="*/ 896 w 1006"/>
                <a:gd name="T49" fmla="*/ 976 h 1056"/>
                <a:gd name="T50" fmla="*/ 865 w 1006"/>
                <a:gd name="T51" fmla="*/ 987 h 1056"/>
                <a:gd name="T52" fmla="*/ 827 w 1006"/>
                <a:gd name="T53" fmla="*/ 998 h 1056"/>
                <a:gd name="T54" fmla="*/ 786 w 1006"/>
                <a:gd name="T55" fmla="*/ 1009 h 1056"/>
                <a:gd name="T56" fmla="*/ 740 w 1006"/>
                <a:gd name="T57" fmla="*/ 1020 h 1056"/>
                <a:gd name="T58" fmla="*/ 688 w 1006"/>
                <a:gd name="T59" fmla="*/ 1030 h 1056"/>
                <a:gd name="T60" fmla="*/ 632 w 1006"/>
                <a:gd name="T61" fmla="*/ 1039 h 1056"/>
                <a:gd name="T62" fmla="*/ 571 w 1006"/>
                <a:gd name="T63" fmla="*/ 1047 h 1056"/>
                <a:gd name="T64" fmla="*/ 506 w 1006"/>
                <a:gd name="T65" fmla="*/ 1053 h 1056"/>
                <a:gd name="T66" fmla="*/ 437 w 1006"/>
                <a:gd name="T67" fmla="*/ 1056 h 1056"/>
                <a:gd name="T68" fmla="*/ 437 w 1006"/>
                <a:gd name="T69" fmla="*/ 929 h 1056"/>
                <a:gd name="T70" fmla="*/ 434 w 1006"/>
                <a:gd name="T71" fmla="*/ 866 h 1056"/>
                <a:gd name="T72" fmla="*/ 424 w 1006"/>
                <a:gd name="T73" fmla="*/ 805 h 1056"/>
                <a:gd name="T74" fmla="*/ 409 w 1006"/>
                <a:gd name="T75" fmla="*/ 746 h 1056"/>
                <a:gd name="T76" fmla="*/ 388 w 1006"/>
                <a:gd name="T77" fmla="*/ 689 h 1056"/>
                <a:gd name="T78" fmla="*/ 361 w 1006"/>
                <a:gd name="T79" fmla="*/ 636 h 1056"/>
                <a:gd name="T80" fmla="*/ 330 w 1006"/>
                <a:gd name="T81" fmla="*/ 585 h 1056"/>
                <a:gd name="T82" fmla="*/ 294 w 1006"/>
                <a:gd name="T83" fmla="*/ 538 h 1056"/>
                <a:gd name="T84" fmla="*/ 254 w 1006"/>
                <a:gd name="T85" fmla="*/ 495 h 1056"/>
                <a:gd name="T86" fmla="*/ 210 w 1006"/>
                <a:gd name="T87" fmla="*/ 455 h 1056"/>
                <a:gd name="T88" fmla="*/ 162 w 1006"/>
                <a:gd name="T89" fmla="*/ 420 h 1056"/>
                <a:gd name="T90" fmla="*/ 111 w 1006"/>
                <a:gd name="T91" fmla="*/ 389 h 1056"/>
                <a:gd name="T92" fmla="*/ 56 w 1006"/>
                <a:gd name="T93" fmla="*/ 365 h 1056"/>
                <a:gd name="T94" fmla="*/ 0 w 1006"/>
                <a:gd name="T95" fmla="*/ 344 h 1056"/>
                <a:gd name="T96" fmla="*/ 33 w 1006"/>
                <a:gd name="T97" fmla="*/ 310 h 1056"/>
                <a:gd name="T98" fmla="*/ 62 w 1006"/>
                <a:gd name="T99" fmla="*/ 273 h 1056"/>
                <a:gd name="T100" fmla="*/ 87 w 1006"/>
                <a:gd name="T101" fmla="*/ 233 h 1056"/>
                <a:gd name="T102" fmla="*/ 109 w 1006"/>
                <a:gd name="T103" fmla="*/ 189 h 1056"/>
                <a:gd name="T104" fmla="*/ 127 w 1006"/>
                <a:gd name="T105" fmla="*/ 145 h 1056"/>
                <a:gd name="T106" fmla="*/ 140 w 1006"/>
                <a:gd name="T107" fmla="*/ 99 h 1056"/>
                <a:gd name="T108" fmla="*/ 148 w 1006"/>
                <a:gd name="T109" fmla="*/ 50 h 1056"/>
                <a:gd name="T110" fmla="*/ 152 w 1006"/>
                <a:gd name="T111" fmla="*/ 0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6" h="1056">
                  <a:moveTo>
                    <a:pt x="152" y="0"/>
                  </a:moveTo>
                  <a:lnTo>
                    <a:pt x="492" y="0"/>
                  </a:lnTo>
                  <a:lnTo>
                    <a:pt x="547" y="3"/>
                  </a:lnTo>
                  <a:lnTo>
                    <a:pt x="602" y="11"/>
                  </a:lnTo>
                  <a:lnTo>
                    <a:pt x="654" y="25"/>
                  </a:lnTo>
                  <a:lnTo>
                    <a:pt x="704" y="45"/>
                  </a:lnTo>
                  <a:lnTo>
                    <a:pt x="751" y="70"/>
                  </a:lnTo>
                  <a:lnTo>
                    <a:pt x="795" y="99"/>
                  </a:lnTo>
                  <a:lnTo>
                    <a:pt x="837" y="132"/>
                  </a:lnTo>
                  <a:lnTo>
                    <a:pt x="874" y="170"/>
                  </a:lnTo>
                  <a:lnTo>
                    <a:pt x="907" y="210"/>
                  </a:lnTo>
                  <a:lnTo>
                    <a:pt x="936" y="254"/>
                  </a:lnTo>
                  <a:lnTo>
                    <a:pt x="961" y="302"/>
                  </a:lnTo>
                  <a:lnTo>
                    <a:pt x="980" y="351"/>
                  </a:lnTo>
                  <a:lnTo>
                    <a:pt x="995" y="403"/>
                  </a:lnTo>
                  <a:lnTo>
                    <a:pt x="1003" y="457"/>
                  </a:lnTo>
                  <a:lnTo>
                    <a:pt x="1006" y="513"/>
                  </a:lnTo>
                  <a:lnTo>
                    <a:pt x="1006" y="930"/>
                  </a:lnTo>
                  <a:lnTo>
                    <a:pt x="1004" y="930"/>
                  </a:lnTo>
                  <a:lnTo>
                    <a:pt x="976" y="944"/>
                  </a:lnTo>
                  <a:lnTo>
                    <a:pt x="971" y="946"/>
                  </a:lnTo>
                  <a:lnTo>
                    <a:pt x="961" y="951"/>
                  </a:lnTo>
                  <a:lnTo>
                    <a:pt x="944" y="959"/>
                  </a:lnTo>
                  <a:lnTo>
                    <a:pt x="923" y="967"/>
                  </a:lnTo>
                  <a:lnTo>
                    <a:pt x="896" y="976"/>
                  </a:lnTo>
                  <a:lnTo>
                    <a:pt x="865" y="987"/>
                  </a:lnTo>
                  <a:lnTo>
                    <a:pt x="827" y="998"/>
                  </a:lnTo>
                  <a:lnTo>
                    <a:pt x="786" y="1009"/>
                  </a:lnTo>
                  <a:lnTo>
                    <a:pt x="740" y="1020"/>
                  </a:lnTo>
                  <a:lnTo>
                    <a:pt x="688" y="1030"/>
                  </a:lnTo>
                  <a:lnTo>
                    <a:pt x="632" y="1039"/>
                  </a:lnTo>
                  <a:lnTo>
                    <a:pt x="571" y="1047"/>
                  </a:lnTo>
                  <a:lnTo>
                    <a:pt x="506" y="1053"/>
                  </a:lnTo>
                  <a:lnTo>
                    <a:pt x="437" y="1056"/>
                  </a:lnTo>
                  <a:lnTo>
                    <a:pt x="437" y="929"/>
                  </a:lnTo>
                  <a:lnTo>
                    <a:pt x="434" y="866"/>
                  </a:lnTo>
                  <a:lnTo>
                    <a:pt x="424" y="805"/>
                  </a:lnTo>
                  <a:lnTo>
                    <a:pt x="409" y="746"/>
                  </a:lnTo>
                  <a:lnTo>
                    <a:pt x="388" y="689"/>
                  </a:lnTo>
                  <a:lnTo>
                    <a:pt x="361" y="636"/>
                  </a:lnTo>
                  <a:lnTo>
                    <a:pt x="330" y="585"/>
                  </a:lnTo>
                  <a:lnTo>
                    <a:pt x="294" y="538"/>
                  </a:lnTo>
                  <a:lnTo>
                    <a:pt x="254" y="495"/>
                  </a:lnTo>
                  <a:lnTo>
                    <a:pt x="210" y="455"/>
                  </a:lnTo>
                  <a:lnTo>
                    <a:pt x="162" y="420"/>
                  </a:lnTo>
                  <a:lnTo>
                    <a:pt x="111" y="389"/>
                  </a:lnTo>
                  <a:lnTo>
                    <a:pt x="56" y="365"/>
                  </a:lnTo>
                  <a:lnTo>
                    <a:pt x="0" y="344"/>
                  </a:lnTo>
                  <a:lnTo>
                    <a:pt x="33" y="310"/>
                  </a:lnTo>
                  <a:lnTo>
                    <a:pt x="62" y="273"/>
                  </a:lnTo>
                  <a:lnTo>
                    <a:pt x="87" y="233"/>
                  </a:lnTo>
                  <a:lnTo>
                    <a:pt x="109" y="189"/>
                  </a:lnTo>
                  <a:lnTo>
                    <a:pt x="127" y="145"/>
                  </a:lnTo>
                  <a:lnTo>
                    <a:pt x="140" y="99"/>
                  </a:lnTo>
                  <a:lnTo>
                    <a:pt x="148" y="50"/>
                  </a:lnTo>
                  <a:lnTo>
                    <a:pt x="1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355" name="Freeform 289">
              <a:extLst>
                <a:ext uri="{FF2B5EF4-FFF2-40B4-BE49-F238E27FC236}">
                  <a16:creationId xmlns:a16="http://schemas.microsoft.com/office/drawing/2014/main" id="{5007AE51-F73F-4A70-B7C2-9FF6D29BCB20}"/>
                </a:ext>
              </a:extLst>
            </p:cNvPr>
            <p:cNvSpPr>
              <a:spLocks/>
            </p:cNvSpPr>
            <p:nvPr/>
          </p:nvSpPr>
          <p:spPr bwMode="auto">
            <a:xfrm>
              <a:off x="2488861" y="5058184"/>
              <a:ext cx="115387" cy="121568"/>
            </a:xfrm>
            <a:custGeom>
              <a:avLst/>
              <a:gdLst>
                <a:gd name="T0" fmla="*/ 153 w 1007"/>
                <a:gd name="T1" fmla="*/ 0 h 1058"/>
                <a:gd name="T2" fmla="*/ 492 w 1007"/>
                <a:gd name="T3" fmla="*/ 0 h 1058"/>
                <a:gd name="T4" fmla="*/ 548 w 1007"/>
                <a:gd name="T5" fmla="*/ 4 h 1058"/>
                <a:gd name="T6" fmla="*/ 602 w 1007"/>
                <a:gd name="T7" fmla="*/ 13 h 1058"/>
                <a:gd name="T8" fmla="*/ 654 w 1007"/>
                <a:gd name="T9" fmla="*/ 27 h 1058"/>
                <a:gd name="T10" fmla="*/ 704 w 1007"/>
                <a:gd name="T11" fmla="*/ 47 h 1058"/>
                <a:gd name="T12" fmla="*/ 752 w 1007"/>
                <a:gd name="T13" fmla="*/ 71 h 1058"/>
                <a:gd name="T14" fmla="*/ 796 w 1007"/>
                <a:gd name="T15" fmla="*/ 99 h 1058"/>
                <a:gd name="T16" fmla="*/ 836 w 1007"/>
                <a:gd name="T17" fmla="*/ 133 h 1058"/>
                <a:gd name="T18" fmla="*/ 875 w 1007"/>
                <a:gd name="T19" fmla="*/ 171 h 1058"/>
                <a:gd name="T20" fmla="*/ 908 w 1007"/>
                <a:gd name="T21" fmla="*/ 211 h 1058"/>
                <a:gd name="T22" fmla="*/ 937 w 1007"/>
                <a:gd name="T23" fmla="*/ 255 h 1058"/>
                <a:gd name="T24" fmla="*/ 961 w 1007"/>
                <a:gd name="T25" fmla="*/ 303 h 1058"/>
                <a:gd name="T26" fmla="*/ 981 w 1007"/>
                <a:gd name="T27" fmla="*/ 352 h 1058"/>
                <a:gd name="T28" fmla="*/ 995 w 1007"/>
                <a:gd name="T29" fmla="*/ 405 h 1058"/>
                <a:gd name="T30" fmla="*/ 1004 w 1007"/>
                <a:gd name="T31" fmla="*/ 458 h 1058"/>
                <a:gd name="T32" fmla="*/ 1007 w 1007"/>
                <a:gd name="T33" fmla="*/ 515 h 1058"/>
                <a:gd name="T34" fmla="*/ 1007 w 1007"/>
                <a:gd name="T35" fmla="*/ 932 h 1058"/>
                <a:gd name="T36" fmla="*/ 1004 w 1007"/>
                <a:gd name="T37" fmla="*/ 932 h 1058"/>
                <a:gd name="T38" fmla="*/ 977 w 1007"/>
                <a:gd name="T39" fmla="*/ 945 h 1058"/>
                <a:gd name="T40" fmla="*/ 972 w 1007"/>
                <a:gd name="T41" fmla="*/ 947 h 1058"/>
                <a:gd name="T42" fmla="*/ 960 w 1007"/>
                <a:gd name="T43" fmla="*/ 952 h 1058"/>
                <a:gd name="T44" fmla="*/ 945 w 1007"/>
                <a:gd name="T45" fmla="*/ 959 h 1058"/>
                <a:gd name="T46" fmla="*/ 923 w 1007"/>
                <a:gd name="T47" fmla="*/ 968 h 1058"/>
                <a:gd name="T48" fmla="*/ 896 w 1007"/>
                <a:gd name="T49" fmla="*/ 978 h 1058"/>
                <a:gd name="T50" fmla="*/ 864 w 1007"/>
                <a:gd name="T51" fmla="*/ 988 h 1058"/>
                <a:gd name="T52" fmla="*/ 828 w 1007"/>
                <a:gd name="T53" fmla="*/ 1000 h 1058"/>
                <a:gd name="T54" fmla="*/ 786 w 1007"/>
                <a:gd name="T55" fmla="*/ 1010 h 1058"/>
                <a:gd name="T56" fmla="*/ 739 w 1007"/>
                <a:gd name="T57" fmla="*/ 1021 h 1058"/>
                <a:gd name="T58" fmla="*/ 689 w 1007"/>
                <a:gd name="T59" fmla="*/ 1032 h 1058"/>
                <a:gd name="T60" fmla="*/ 633 w 1007"/>
                <a:gd name="T61" fmla="*/ 1041 h 1058"/>
                <a:gd name="T62" fmla="*/ 572 w 1007"/>
                <a:gd name="T63" fmla="*/ 1048 h 1058"/>
                <a:gd name="T64" fmla="*/ 507 w 1007"/>
                <a:gd name="T65" fmla="*/ 1054 h 1058"/>
                <a:gd name="T66" fmla="*/ 437 w 1007"/>
                <a:gd name="T67" fmla="*/ 1058 h 1058"/>
                <a:gd name="T68" fmla="*/ 437 w 1007"/>
                <a:gd name="T69" fmla="*/ 929 h 1058"/>
                <a:gd name="T70" fmla="*/ 434 w 1007"/>
                <a:gd name="T71" fmla="*/ 867 h 1058"/>
                <a:gd name="T72" fmla="*/ 425 w 1007"/>
                <a:gd name="T73" fmla="*/ 806 h 1058"/>
                <a:gd name="T74" fmla="*/ 409 w 1007"/>
                <a:gd name="T75" fmla="*/ 747 h 1058"/>
                <a:gd name="T76" fmla="*/ 388 w 1007"/>
                <a:gd name="T77" fmla="*/ 690 h 1058"/>
                <a:gd name="T78" fmla="*/ 362 w 1007"/>
                <a:gd name="T79" fmla="*/ 637 h 1058"/>
                <a:gd name="T80" fmla="*/ 331 w 1007"/>
                <a:gd name="T81" fmla="*/ 586 h 1058"/>
                <a:gd name="T82" fmla="*/ 295 w 1007"/>
                <a:gd name="T83" fmla="*/ 539 h 1058"/>
                <a:gd name="T84" fmla="*/ 254 w 1007"/>
                <a:gd name="T85" fmla="*/ 495 h 1058"/>
                <a:gd name="T86" fmla="*/ 210 w 1007"/>
                <a:gd name="T87" fmla="*/ 456 h 1058"/>
                <a:gd name="T88" fmla="*/ 162 w 1007"/>
                <a:gd name="T89" fmla="*/ 421 h 1058"/>
                <a:gd name="T90" fmla="*/ 112 w 1007"/>
                <a:gd name="T91" fmla="*/ 390 h 1058"/>
                <a:gd name="T92" fmla="*/ 57 w 1007"/>
                <a:gd name="T93" fmla="*/ 365 h 1058"/>
                <a:gd name="T94" fmla="*/ 0 w 1007"/>
                <a:gd name="T95" fmla="*/ 345 h 1058"/>
                <a:gd name="T96" fmla="*/ 33 w 1007"/>
                <a:gd name="T97" fmla="*/ 311 h 1058"/>
                <a:gd name="T98" fmla="*/ 62 w 1007"/>
                <a:gd name="T99" fmla="*/ 274 h 1058"/>
                <a:gd name="T100" fmla="*/ 88 w 1007"/>
                <a:gd name="T101" fmla="*/ 234 h 1058"/>
                <a:gd name="T102" fmla="*/ 110 w 1007"/>
                <a:gd name="T103" fmla="*/ 191 h 1058"/>
                <a:gd name="T104" fmla="*/ 127 w 1007"/>
                <a:gd name="T105" fmla="*/ 146 h 1058"/>
                <a:gd name="T106" fmla="*/ 141 w 1007"/>
                <a:gd name="T107" fmla="*/ 99 h 1058"/>
                <a:gd name="T108" fmla="*/ 149 w 1007"/>
                <a:gd name="T109" fmla="*/ 51 h 1058"/>
                <a:gd name="T110" fmla="*/ 153 w 1007"/>
                <a:gd name="T111"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7" h="1058">
                  <a:moveTo>
                    <a:pt x="153" y="0"/>
                  </a:moveTo>
                  <a:lnTo>
                    <a:pt x="492" y="0"/>
                  </a:lnTo>
                  <a:lnTo>
                    <a:pt x="548" y="4"/>
                  </a:lnTo>
                  <a:lnTo>
                    <a:pt x="602" y="13"/>
                  </a:lnTo>
                  <a:lnTo>
                    <a:pt x="654" y="27"/>
                  </a:lnTo>
                  <a:lnTo>
                    <a:pt x="704" y="47"/>
                  </a:lnTo>
                  <a:lnTo>
                    <a:pt x="752" y="71"/>
                  </a:lnTo>
                  <a:lnTo>
                    <a:pt x="796" y="99"/>
                  </a:lnTo>
                  <a:lnTo>
                    <a:pt x="836" y="133"/>
                  </a:lnTo>
                  <a:lnTo>
                    <a:pt x="875" y="171"/>
                  </a:lnTo>
                  <a:lnTo>
                    <a:pt x="908" y="211"/>
                  </a:lnTo>
                  <a:lnTo>
                    <a:pt x="937" y="255"/>
                  </a:lnTo>
                  <a:lnTo>
                    <a:pt x="961" y="303"/>
                  </a:lnTo>
                  <a:lnTo>
                    <a:pt x="981" y="352"/>
                  </a:lnTo>
                  <a:lnTo>
                    <a:pt x="995" y="405"/>
                  </a:lnTo>
                  <a:lnTo>
                    <a:pt x="1004" y="458"/>
                  </a:lnTo>
                  <a:lnTo>
                    <a:pt x="1007" y="515"/>
                  </a:lnTo>
                  <a:lnTo>
                    <a:pt x="1007" y="932"/>
                  </a:lnTo>
                  <a:lnTo>
                    <a:pt x="1004" y="932"/>
                  </a:lnTo>
                  <a:lnTo>
                    <a:pt x="977" y="945"/>
                  </a:lnTo>
                  <a:lnTo>
                    <a:pt x="972" y="947"/>
                  </a:lnTo>
                  <a:lnTo>
                    <a:pt x="960" y="952"/>
                  </a:lnTo>
                  <a:lnTo>
                    <a:pt x="945" y="959"/>
                  </a:lnTo>
                  <a:lnTo>
                    <a:pt x="923" y="968"/>
                  </a:lnTo>
                  <a:lnTo>
                    <a:pt x="896" y="978"/>
                  </a:lnTo>
                  <a:lnTo>
                    <a:pt x="864" y="988"/>
                  </a:lnTo>
                  <a:lnTo>
                    <a:pt x="828" y="1000"/>
                  </a:lnTo>
                  <a:lnTo>
                    <a:pt x="786" y="1010"/>
                  </a:lnTo>
                  <a:lnTo>
                    <a:pt x="739" y="1021"/>
                  </a:lnTo>
                  <a:lnTo>
                    <a:pt x="689" y="1032"/>
                  </a:lnTo>
                  <a:lnTo>
                    <a:pt x="633" y="1041"/>
                  </a:lnTo>
                  <a:lnTo>
                    <a:pt x="572" y="1048"/>
                  </a:lnTo>
                  <a:lnTo>
                    <a:pt x="507" y="1054"/>
                  </a:lnTo>
                  <a:lnTo>
                    <a:pt x="437" y="1058"/>
                  </a:lnTo>
                  <a:lnTo>
                    <a:pt x="437" y="929"/>
                  </a:lnTo>
                  <a:lnTo>
                    <a:pt x="434" y="867"/>
                  </a:lnTo>
                  <a:lnTo>
                    <a:pt x="425" y="806"/>
                  </a:lnTo>
                  <a:lnTo>
                    <a:pt x="409" y="747"/>
                  </a:lnTo>
                  <a:lnTo>
                    <a:pt x="388" y="690"/>
                  </a:lnTo>
                  <a:lnTo>
                    <a:pt x="362" y="637"/>
                  </a:lnTo>
                  <a:lnTo>
                    <a:pt x="331" y="586"/>
                  </a:lnTo>
                  <a:lnTo>
                    <a:pt x="295" y="539"/>
                  </a:lnTo>
                  <a:lnTo>
                    <a:pt x="254" y="495"/>
                  </a:lnTo>
                  <a:lnTo>
                    <a:pt x="210" y="456"/>
                  </a:lnTo>
                  <a:lnTo>
                    <a:pt x="162" y="421"/>
                  </a:lnTo>
                  <a:lnTo>
                    <a:pt x="112" y="390"/>
                  </a:lnTo>
                  <a:lnTo>
                    <a:pt x="57" y="365"/>
                  </a:lnTo>
                  <a:lnTo>
                    <a:pt x="0" y="345"/>
                  </a:lnTo>
                  <a:lnTo>
                    <a:pt x="33" y="311"/>
                  </a:lnTo>
                  <a:lnTo>
                    <a:pt x="62" y="274"/>
                  </a:lnTo>
                  <a:lnTo>
                    <a:pt x="88" y="234"/>
                  </a:lnTo>
                  <a:lnTo>
                    <a:pt x="110" y="191"/>
                  </a:lnTo>
                  <a:lnTo>
                    <a:pt x="127" y="146"/>
                  </a:lnTo>
                  <a:lnTo>
                    <a:pt x="141" y="99"/>
                  </a:lnTo>
                  <a:lnTo>
                    <a:pt x="149" y="51"/>
                  </a:lnTo>
                  <a:lnTo>
                    <a:pt x="1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356" name="Freeform 290">
              <a:extLst>
                <a:ext uri="{FF2B5EF4-FFF2-40B4-BE49-F238E27FC236}">
                  <a16:creationId xmlns:a16="http://schemas.microsoft.com/office/drawing/2014/main" id="{FC13B30A-3C85-4E68-84F6-9825E27C777A}"/>
                </a:ext>
              </a:extLst>
            </p:cNvPr>
            <p:cNvSpPr>
              <a:spLocks/>
            </p:cNvSpPr>
            <p:nvPr/>
          </p:nvSpPr>
          <p:spPr bwMode="auto">
            <a:xfrm>
              <a:off x="2327113" y="5057154"/>
              <a:ext cx="91692" cy="91691"/>
            </a:xfrm>
            <a:custGeom>
              <a:avLst/>
              <a:gdLst>
                <a:gd name="T0" fmla="*/ 403 w 805"/>
                <a:gd name="T1" fmla="*/ 0 h 802"/>
                <a:gd name="T2" fmla="*/ 454 w 805"/>
                <a:gd name="T3" fmla="*/ 3 h 802"/>
                <a:gd name="T4" fmla="*/ 503 w 805"/>
                <a:gd name="T5" fmla="*/ 13 h 802"/>
                <a:gd name="T6" fmla="*/ 548 w 805"/>
                <a:gd name="T7" fmla="*/ 27 h 802"/>
                <a:gd name="T8" fmla="*/ 592 w 805"/>
                <a:gd name="T9" fmla="*/ 47 h 802"/>
                <a:gd name="T10" fmla="*/ 633 w 805"/>
                <a:gd name="T11" fmla="*/ 71 h 802"/>
                <a:gd name="T12" fmla="*/ 670 w 805"/>
                <a:gd name="T13" fmla="*/ 101 h 802"/>
                <a:gd name="T14" fmla="*/ 704 w 805"/>
                <a:gd name="T15" fmla="*/ 134 h 802"/>
                <a:gd name="T16" fmla="*/ 733 w 805"/>
                <a:gd name="T17" fmla="*/ 172 h 802"/>
                <a:gd name="T18" fmla="*/ 758 w 805"/>
                <a:gd name="T19" fmla="*/ 213 h 802"/>
                <a:gd name="T20" fmla="*/ 779 w 805"/>
                <a:gd name="T21" fmla="*/ 256 h 802"/>
                <a:gd name="T22" fmla="*/ 793 w 805"/>
                <a:gd name="T23" fmla="*/ 302 h 802"/>
                <a:gd name="T24" fmla="*/ 802 w 805"/>
                <a:gd name="T25" fmla="*/ 351 h 802"/>
                <a:gd name="T26" fmla="*/ 805 w 805"/>
                <a:gd name="T27" fmla="*/ 401 h 802"/>
                <a:gd name="T28" fmla="*/ 802 w 805"/>
                <a:gd name="T29" fmla="*/ 452 h 802"/>
                <a:gd name="T30" fmla="*/ 793 w 805"/>
                <a:gd name="T31" fmla="*/ 500 h 802"/>
                <a:gd name="T32" fmla="*/ 779 w 805"/>
                <a:gd name="T33" fmla="*/ 547 h 802"/>
                <a:gd name="T34" fmla="*/ 758 w 805"/>
                <a:gd name="T35" fmla="*/ 590 h 802"/>
                <a:gd name="T36" fmla="*/ 733 w 805"/>
                <a:gd name="T37" fmla="*/ 630 h 802"/>
                <a:gd name="T38" fmla="*/ 704 w 805"/>
                <a:gd name="T39" fmla="*/ 668 h 802"/>
                <a:gd name="T40" fmla="*/ 670 w 805"/>
                <a:gd name="T41" fmla="*/ 701 h 802"/>
                <a:gd name="T42" fmla="*/ 633 w 805"/>
                <a:gd name="T43" fmla="*/ 730 h 802"/>
                <a:gd name="T44" fmla="*/ 592 w 805"/>
                <a:gd name="T45" fmla="*/ 756 h 802"/>
                <a:gd name="T46" fmla="*/ 548 w 805"/>
                <a:gd name="T47" fmla="*/ 775 h 802"/>
                <a:gd name="T48" fmla="*/ 503 w 805"/>
                <a:gd name="T49" fmla="*/ 790 h 802"/>
                <a:gd name="T50" fmla="*/ 454 w 805"/>
                <a:gd name="T51" fmla="*/ 799 h 802"/>
                <a:gd name="T52" fmla="*/ 403 w 805"/>
                <a:gd name="T53" fmla="*/ 802 h 802"/>
                <a:gd name="T54" fmla="*/ 353 w 805"/>
                <a:gd name="T55" fmla="*/ 799 h 802"/>
                <a:gd name="T56" fmla="*/ 304 w 805"/>
                <a:gd name="T57" fmla="*/ 790 h 802"/>
                <a:gd name="T58" fmla="*/ 258 w 805"/>
                <a:gd name="T59" fmla="*/ 775 h 802"/>
                <a:gd name="T60" fmla="*/ 214 w 805"/>
                <a:gd name="T61" fmla="*/ 756 h 802"/>
                <a:gd name="T62" fmla="*/ 173 w 805"/>
                <a:gd name="T63" fmla="*/ 730 h 802"/>
                <a:gd name="T64" fmla="*/ 136 w 805"/>
                <a:gd name="T65" fmla="*/ 701 h 802"/>
                <a:gd name="T66" fmla="*/ 103 w 805"/>
                <a:gd name="T67" fmla="*/ 668 h 802"/>
                <a:gd name="T68" fmla="*/ 73 w 805"/>
                <a:gd name="T69" fmla="*/ 630 h 802"/>
                <a:gd name="T70" fmla="*/ 48 w 805"/>
                <a:gd name="T71" fmla="*/ 590 h 802"/>
                <a:gd name="T72" fmla="*/ 27 w 805"/>
                <a:gd name="T73" fmla="*/ 547 h 802"/>
                <a:gd name="T74" fmla="*/ 13 w 805"/>
                <a:gd name="T75" fmla="*/ 500 h 802"/>
                <a:gd name="T76" fmla="*/ 3 w 805"/>
                <a:gd name="T77" fmla="*/ 452 h 802"/>
                <a:gd name="T78" fmla="*/ 0 w 805"/>
                <a:gd name="T79" fmla="*/ 401 h 802"/>
                <a:gd name="T80" fmla="*/ 3 w 805"/>
                <a:gd name="T81" fmla="*/ 351 h 802"/>
                <a:gd name="T82" fmla="*/ 13 w 805"/>
                <a:gd name="T83" fmla="*/ 302 h 802"/>
                <a:gd name="T84" fmla="*/ 27 w 805"/>
                <a:gd name="T85" fmla="*/ 256 h 802"/>
                <a:gd name="T86" fmla="*/ 48 w 805"/>
                <a:gd name="T87" fmla="*/ 213 h 802"/>
                <a:gd name="T88" fmla="*/ 73 w 805"/>
                <a:gd name="T89" fmla="*/ 172 h 802"/>
                <a:gd name="T90" fmla="*/ 103 w 805"/>
                <a:gd name="T91" fmla="*/ 134 h 802"/>
                <a:gd name="T92" fmla="*/ 136 w 805"/>
                <a:gd name="T93" fmla="*/ 101 h 802"/>
                <a:gd name="T94" fmla="*/ 173 w 805"/>
                <a:gd name="T95" fmla="*/ 71 h 802"/>
                <a:gd name="T96" fmla="*/ 214 w 805"/>
                <a:gd name="T97" fmla="*/ 47 h 802"/>
                <a:gd name="T98" fmla="*/ 258 w 805"/>
                <a:gd name="T99" fmla="*/ 27 h 802"/>
                <a:gd name="T100" fmla="*/ 304 w 805"/>
                <a:gd name="T101" fmla="*/ 13 h 802"/>
                <a:gd name="T102" fmla="*/ 353 w 805"/>
                <a:gd name="T103" fmla="*/ 3 h 802"/>
                <a:gd name="T104" fmla="*/ 403 w 805"/>
                <a:gd name="T105"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5" h="802">
                  <a:moveTo>
                    <a:pt x="403" y="0"/>
                  </a:moveTo>
                  <a:lnTo>
                    <a:pt x="454" y="3"/>
                  </a:lnTo>
                  <a:lnTo>
                    <a:pt x="503" y="13"/>
                  </a:lnTo>
                  <a:lnTo>
                    <a:pt x="548" y="27"/>
                  </a:lnTo>
                  <a:lnTo>
                    <a:pt x="592" y="47"/>
                  </a:lnTo>
                  <a:lnTo>
                    <a:pt x="633" y="71"/>
                  </a:lnTo>
                  <a:lnTo>
                    <a:pt x="670" y="101"/>
                  </a:lnTo>
                  <a:lnTo>
                    <a:pt x="704" y="134"/>
                  </a:lnTo>
                  <a:lnTo>
                    <a:pt x="733" y="172"/>
                  </a:lnTo>
                  <a:lnTo>
                    <a:pt x="758" y="213"/>
                  </a:lnTo>
                  <a:lnTo>
                    <a:pt x="779" y="256"/>
                  </a:lnTo>
                  <a:lnTo>
                    <a:pt x="793" y="302"/>
                  </a:lnTo>
                  <a:lnTo>
                    <a:pt x="802" y="351"/>
                  </a:lnTo>
                  <a:lnTo>
                    <a:pt x="805" y="401"/>
                  </a:lnTo>
                  <a:lnTo>
                    <a:pt x="802" y="452"/>
                  </a:lnTo>
                  <a:lnTo>
                    <a:pt x="793" y="500"/>
                  </a:lnTo>
                  <a:lnTo>
                    <a:pt x="779" y="547"/>
                  </a:lnTo>
                  <a:lnTo>
                    <a:pt x="758" y="590"/>
                  </a:lnTo>
                  <a:lnTo>
                    <a:pt x="733" y="630"/>
                  </a:lnTo>
                  <a:lnTo>
                    <a:pt x="704" y="668"/>
                  </a:lnTo>
                  <a:lnTo>
                    <a:pt x="670" y="701"/>
                  </a:lnTo>
                  <a:lnTo>
                    <a:pt x="633" y="730"/>
                  </a:lnTo>
                  <a:lnTo>
                    <a:pt x="592" y="756"/>
                  </a:lnTo>
                  <a:lnTo>
                    <a:pt x="548" y="775"/>
                  </a:lnTo>
                  <a:lnTo>
                    <a:pt x="503" y="790"/>
                  </a:lnTo>
                  <a:lnTo>
                    <a:pt x="454" y="799"/>
                  </a:lnTo>
                  <a:lnTo>
                    <a:pt x="403" y="802"/>
                  </a:lnTo>
                  <a:lnTo>
                    <a:pt x="353" y="799"/>
                  </a:lnTo>
                  <a:lnTo>
                    <a:pt x="304" y="790"/>
                  </a:lnTo>
                  <a:lnTo>
                    <a:pt x="258" y="775"/>
                  </a:lnTo>
                  <a:lnTo>
                    <a:pt x="214" y="756"/>
                  </a:lnTo>
                  <a:lnTo>
                    <a:pt x="173" y="730"/>
                  </a:lnTo>
                  <a:lnTo>
                    <a:pt x="136" y="701"/>
                  </a:lnTo>
                  <a:lnTo>
                    <a:pt x="103" y="668"/>
                  </a:lnTo>
                  <a:lnTo>
                    <a:pt x="73" y="630"/>
                  </a:lnTo>
                  <a:lnTo>
                    <a:pt x="48" y="590"/>
                  </a:lnTo>
                  <a:lnTo>
                    <a:pt x="27" y="547"/>
                  </a:lnTo>
                  <a:lnTo>
                    <a:pt x="13" y="500"/>
                  </a:lnTo>
                  <a:lnTo>
                    <a:pt x="3" y="452"/>
                  </a:lnTo>
                  <a:lnTo>
                    <a:pt x="0" y="401"/>
                  </a:lnTo>
                  <a:lnTo>
                    <a:pt x="3" y="351"/>
                  </a:lnTo>
                  <a:lnTo>
                    <a:pt x="13" y="302"/>
                  </a:lnTo>
                  <a:lnTo>
                    <a:pt x="27" y="256"/>
                  </a:lnTo>
                  <a:lnTo>
                    <a:pt x="48" y="213"/>
                  </a:lnTo>
                  <a:lnTo>
                    <a:pt x="73" y="172"/>
                  </a:lnTo>
                  <a:lnTo>
                    <a:pt x="103" y="134"/>
                  </a:lnTo>
                  <a:lnTo>
                    <a:pt x="136" y="101"/>
                  </a:lnTo>
                  <a:lnTo>
                    <a:pt x="173" y="71"/>
                  </a:lnTo>
                  <a:lnTo>
                    <a:pt x="214" y="47"/>
                  </a:lnTo>
                  <a:lnTo>
                    <a:pt x="258" y="27"/>
                  </a:lnTo>
                  <a:lnTo>
                    <a:pt x="304" y="13"/>
                  </a:lnTo>
                  <a:lnTo>
                    <a:pt x="353" y="3"/>
                  </a:lnTo>
                  <a:lnTo>
                    <a:pt x="4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357" name="Freeform 291">
              <a:extLst>
                <a:ext uri="{FF2B5EF4-FFF2-40B4-BE49-F238E27FC236}">
                  <a16:creationId xmlns:a16="http://schemas.microsoft.com/office/drawing/2014/main" id="{30982AEE-BEB7-4E47-83FE-658F5B3C8B84}"/>
                </a:ext>
              </a:extLst>
            </p:cNvPr>
            <p:cNvSpPr>
              <a:spLocks/>
            </p:cNvSpPr>
            <p:nvPr/>
          </p:nvSpPr>
          <p:spPr bwMode="auto">
            <a:xfrm>
              <a:off x="2403351" y="5009763"/>
              <a:ext cx="91692" cy="91691"/>
            </a:xfrm>
            <a:custGeom>
              <a:avLst/>
              <a:gdLst>
                <a:gd name="T0" fmla="*/ 402 w 804"/>
                <a:gd name="T1" fmla="*/ 0 h 802"/>
                <a:gd name="T2" fmla="*/ 452 w 804"/>
                <a:gd name="T3" fmla="*/ 3 h 802"/>
                <a:gd name="T4" fmla="*/ 501 w 804"/>
                <a:gd name="T5" fmla="*/ 12 h 802"/>
                <a:gd name="T6" fmla="*/ 547 w 804"/>
                <a:gd name="T7" fmla="*/ 26 h 802"/>
                <a:gd name="T8" fmla="*/ 591 w 804"/>
                <a:gd name="T9" fmla="*/ 46 h 802"/>
                <a:gd name="T10" fmla="*/ 631 w 804"/>
                <a:gd name="T11" fmla="*/ 72 h 802"/>
                <a:gd name="T12" fmla="*/ 669 w 804"/>
                <a:gd name="T13" fmla="*/ 101 h 802"/>
                <a:gd name="T14" fmla="*/ 703 w 804"/>
                <a:gd name="T15" fmla="*/ 134 h 802"/>
                <a:gd name="T16" fmla="*/ 732 w 804"/>
                <a:gd name="T17" fmla="*/ 172 h 802"/>
                <a:gd name="T18" fmla="*/ 757 w 804"/>
                <a:gd name="T19" fmla="*/ 212 h 802"/>
                <a:gd name="T20" fmla="*/ 777 w 804"/>
                <a:gd name="T21" fmla="*/ 255 h 802"/>
                <a:gd name="T22" fmla="*/ 792 w 804"/>
                <a:gd name="T23" fmla="*/ 302 h 802"/>
                <a:gd name="T24" fmla="*/ 801 w 804"/>
                <a:gd name="T25" fmla="*/ 350 h 802"/>
                <a:gd name="T26" fmla="*/ 804 w 804"/>
                <a:gd name="T27" fmla="*/ 401 h 802"/>
                <a:gd name="T28" fmla="*/ 801 w 804"/>
                <a:gd name="T29" fmla="*/ 451 h 802"/>
                <a:gd name="T30" fmla="*/ 792 w 804"/>
                <a:gd name="T31" fmla="*/ 500 h 802"/>
                <a:gd name="T32" fmla="*/ 777 w 804"/>
                <a:gd name="T33" fmla="*/ 546 h 802"/>
                <a:gd name="T34" fmla="*/ 757 w 804"/>
                <a:gd name="T35" fmla="*/ 589 h 802"/>
                <a:gd name="T36" fmla="*/ 732 w 804"/>
                <a:gd name="T37" fmla="*/ 630 h 802"/>
                <a:gd name="T38" fmla="*/ 703 w 804"/>
                <a:gd name="T39" fmla="*/ 668 h 802"/>
                <a:gd name="T40" fmla="*/ 669 w 804"/>
                <a:gd name="T41" fmla="*/ 701 h 802"/>
                <a:gd name="T42" fmla="*/ 631 w 804"/>
                <a:gd name="T43" fmla="*/ 731 h 802"/>
                <a:gd name="T44" fmla="*/ 591 w 804"/>
                <a:gd name="T45" fmla="*/ 755 h 802"/>
                <a:gd name="T46" fmla="*/ 547 w 804"/>
                <a:gd name="T47" fmla="*/ 775 h 802"/>
                <a:gd name="T48" fmla="*/ 501 w 804"/>
                <a:gd name="T49" fmla="*/ 790 h 802"/>
                <a:gd name="T50" fmla="*/ 452 w 804"/>
                <a:gd name="T51" fmla="*/ 799 h 802"/>
                <a:gd name="T52" fmla="*/ 402 w 804"/>
                <a:gd name="T53" fmla="*/ 802 h 802"/>
                <a:gd name="T54" fmla="*/ 356 w 804"/>
                <a:gd name="T55" fmla="*/ 800 h 802"/>
                <a:gd name="T56" fmla="*/ 313 w 804"/>
                <a:gd name="T57" fmla="*/ 793 h 802"/>
                <a:gd name="T58" fmla="*/ 272 w 804"/>
                <a:gd name="T59" fmla="*/ 780 h 802"/>
                <a:gd name="T60" fmla="*/ 231 w 804"/>
                <a:gd name="T61" fmla="*/ 765 h 802"/>
                <a:gd name="T62" fmla="*/ 223 w 804"/>
                <a:gd name="T63" fmla="*/ 713 h 802"/>
                <a:gd name="T64" fmla="*/ 211 w 804"/>
                <a:gd name="T65" fmla="*/ 664 h 802"/>
                <a:gd name="T66" fmla="*/ 192 w 804"/>
                <a:gd name="T67" fmla="*/ 617 h 802"/>
                <a:gd name="T68" fmla="*/ 170 w 804"/>
                <a:gd name="T69" fmla="*/ 572 h 802"/>
                <a:gd name="T70" fmla="*/ 144 w 804"/>
                <a:gd name="T71" fmla="*/ 531 h 802"/>
                <a:gd name="T72" fmla="*/ 113 w 804"/>
                <a:gd name="T73" fmla="*/ 491 h 802"/>
                <a:gd name="T74" fmla="*/ 78 w 804"/>
                <a:gd name="T75" fmla="*/ 455 h 802"/>
                <a:gd name="T76" fmla="*/ 40 w 804"/>
                <a:gd name="T77" fmla="*/ 423 h 802"/>
                <a:gd name="T78" fmla="*/ 0 w 804"/>
                <a:gd name="T79" fmla="*/ 395 h 802"/>
                <a:gd name="T80" fmla="*/ 3 w 804"/>
                <a:gd name="T81" fmla="*/ 345 h 802"/>
                <a:gd name="T82" fmla="*/ 13 w 804"/>
                <a:gd name="T83" fmla="*/ 298 h 802"/>
                <a:gd name="T84" fmla="*/ 28 w 804"/>
                <a:gd name="T85" fmla="*/ 251 h 802"/>
                <a:gd name="T86" fmla="*/ 48 w 804"/>
                <a:gd name="T87" fmla="*/ 209 h 802"/>
                <a:gd name="T88" fmla="*/ 73 w 804"/>
                <a:gd name="T89" fmla="*/ 169 h 802"/>
                <a:gd name="T90" fmla="*/ 103 w 804"/>
                <a:gd name="T91" fmla="*/ 132 h 802"/>
                <a:gd name="T92" fmla="*/ 136 w 804"/>
                <a:gd name="T93" fmla="*/ 99 h 802"/>
                <a:gd name="T94" fmla="*/ 174 w 804"/>
                <a:gd name="T95" fmla="*/ 70 h 802"/>
                <a:gd name="T96" fmla="*/ 214 w 804"/>
                <a:gd name="T97" fmla="*/ 46 h 802"/>
                <a:gd name="T98" fmla="*/ 257 w 804"/>
                <a:gd name="T99" fmla="*/ 26 h 802"/>
                <a:gd name="T100" fmla="*/ 304 w 804"/>
                <a:gd name="T101" fmla="*/ 11 h 802"/>
                <a:gd name="T102" fmla="*/ 351 w 804"/>
                <a:gd name="T103" fmla="*/ 3 h 802"/>
                <a:gd name="T104" fmla="*/ 402 w 804"/>
                <a:gd name="T105"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4" h="802">
                  <a:moveTo>
                    <a:pt x="402" y="0"/>
                  </a:moveTo>
                  <a:lnTo>
                    <a:pt x="452" y="3"/>
                  </a:lnTo>
                  <a:lnTo>
                    <a:pt x="501" y="12"/>
                  </a:lnTo>
                  <a:lnTo>
                    <a:pt x="547" y="26"/>
                  </a:lnTo>
                  <a:lnTo>
                    <a:pt x="591" y="46"/>
                  </a:lnTo>
                  <a:lnTo>
                    <a:pt x="631" y="72"/>
                  </a:lnTo>
                  <a:lnTo>
                    <a:pt x="669" y="101"/>
                  </a:lnTo>
                  <a:lnTo>
                    <a:pt x="703" y="134"/>
                  </a:lnTo>
                  <a:lnTo>
                    <a:pt x="732" y="172"/>
                  </a:lnTo>
                  <a:lnTo>
                    <a:pt x="757" y="212"/>
                  </a:lnTo>
                  <a:lnTo>
                    <a:pt x="777" y="255"/>
                  </a:lnTo>
                  <a:lnTo>
                    <a:pt x="792" y="302"/>
                  </a:lnTo>
                  <a:lnTo>
                    <a:pt x="801" y="350"/>
                  </a:lnTo>
                  <a:lnTo>
                    <a:pt x="804" y="401"/>
                  </a:lnTo>
                  <a:lnTo>
                    <a:pt x="801" y="451"/>
                  </a:lnTo>
                  <a:lnTo>
                    <a:pt x="792" y="500"/>
                  </a:lnTo>
                  <a:lnTo>
                    <a:pt x="777" y="546"/>
                  </a:lnTo>
                  <a:lnTo>
                    <a:pt x="757" y="589"/>
                  </a:lnTo>
                  <a:lnTo>
                    <a:pt x="732" y="630"/>
                  </a:lnTo>
                  <a:lnTo>
                    <a:pt x="703" y="668"/>
                  </a:lnTo>
                  <a:lnTo>
                    <a:pt x="669" y="701"/>
                  </a:lnTo>
                  <a:lnTo>
                    <a:pt x="631" y="731"/>
                  </a:lnTo>
                  <a:lnTo>
                    <a:pt x="591" y="755"/>
                  </a:lnTo>
                  <a:lnTo>
                    <a:pt x="547" y="775"/>
                  </a:lnTo>
                  <a:lnTo>
                    <a:pt x="501" y="790"/>
                  </a:lnTo>
                  <a:lnTo>
                    <a:pt x="452" y="799"/>
                  </a:lnTo>
                  <a:lnTo>
                    <a:pt x="402" y="802"/>
                  </a:lnTo>
                  <a:lnTo>
                    <a:pt x="356" y="800"/>
                  </a:lnTo>
                  <a:lnTo>
                    <a:pt x="313" y="793"/>
                  </a:lnTo>
                  <a:lnTo>
                    <a:pt x="272" y="780"/>
                  </a:lnTo>
                  <a:lnTo>
                    <a:pt x="231" y="765"/>
                  </a:lnTo>
                  <a:lnTo>
                    <a:pt x="223" y="713"/>
                  </a:lnTo>
                  <a:lnTo>
                    <a:pt x="211" y="664"/>
                  </a:lnTo>
                  <a:lnTo>
                    <a:pt x="192" y="617"/>
                  </a:lnTo>
                  <a:lnTo>
                    <a:pt x="170" y="572"/>
                  </a:lnTo>
                  <a:lnTo>
                    <a:pt x="144" y="531"/>
                  </a:lnTo>
                  <a:lnTo>
                    <a:pt x="113" y="491"/>
                  </a:lnTo>
                  <a:lnTo>
                    <a:pt x="78" y="455"/>
                  </a:lnTo>
                  <a:lnTo>
                    <a:pt x="40" y="423"/>
                  </a:lnTo>
                  <a:lnTo>
                    <a:pt x="0" y="395"/>
                  </a:lnTo>
                  <a:lnTo>
                    <a:pt x="3" y="345"/>
                  </a:lnTo>
                  <a:lnTo>
                    <a:pt x="13" y="298"/>
                  </a:lnTo>
                  <a:lnTo>
                    <a:pt x="28" y="251"/>
                  </a:lnTo>
                  <a:lnTo>
                    <a:pt x="48" y="209"/>
                  </a:lnTo>
                  <a:lnTo>
                    <a:pt x="73" y="169"/>
                  </a:lnTo>
                  <a:lnTo>
                    <a:pt x="103" y="132"/>
                  </a:lnTo>
                  <a:lnTo>
                    <a:pt x="136" y="99"/>
                  </a:lnTo>
                  <a:lnTo>
                    <a:pt x="174" y="70"/>
                  </a:lnTo>
                  <a:lnTo>
                    <a:pt x="214" y="46"/>
                  </a:lnTo>
                  <a:lnTo>
                    <a:pt x="257" y="26"/>
                  </a:lnTo>
                  <a:lnTo>
                    <a:pt x="304" y="11"/>
                  </a:lnTo>
                  <a:lnTo>
                    <a:pt x="351"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358" name="Freeform 292">
              <a:extLst>
                <a:ext uri="{FF2B5EF4-FFF2-40B4-BE49-F238E27FC236}">
                  <a16:creationId xmlns:a16="http://schemas.microsoft.com/office/drawing/2014/main" id="{D01E0FE3-9342-4A4B-BC0D-0A62D7D23253}"/>
                </a:ext>
              </a:extLst>
            </p:cNvPr>
            <p:cNvSpPr>
              <a:spLocks/>
            </p:cNvSpPr>
            <p:nvPr/>
          </p:nvSpPr>
          <p:spPr bwMode="auto">
            <a:xfrm>
              <a:off x="2245724" y="5009763"/>
              <a:ext cx="92722" cy="91691"/>
            </a:xfrm>
            <a:custGeom>
              <a:avLst/>
              <a:gdLst>
                <a:gd name="T0" fmla="*/ 403 w 805"/>
                <a:gd name="T1" fmla="*/ 0 h 802"/>
                <a:gd name="T2" fmla="*/ 453 w 805"/>
                <a:gd name="T3" fmla="*/ 3 h 802"/>
                <a:gd name="T4" fmla="*/ 502 w 805"/>
                <a:gd name="T5" fmla="*/ 12 h 802"/>
                <a:gd name="T6" fmla="*/ 548 w 805"/>
                <a:gd name="T7" fmla="*/ 26 h 802"/>
                <a:gd name="T8" fmla="*/ 592 w 805"/>
                <a:gd name="T9" fmla="*/ 46 h 802"/>
                <a:gd name="T10" fmla="*/ 633 w 805"/>
                <a:gd name="T11" fmla="*/ 72 h 802"/>
                <a:gd name="T12" fmla="*/ 670 w 805"/>
                <a:gd name="T13" fmla="*/ 101 h 802"/>
                <a:gd name="T14" fmla="*/ 704 w 805"/>
                <a:gd name="T15" fmla="*/ 134 h 802"/>
                <a:gd name="T16" fmla="*/ 733 w 805"/>
                <a:gd name="T17" fmla="*/ 172 h 802"/>
                <a:gd name="T18" fmla="*/ 758 w 805"/>
                <a:gd name="T19" fmla="*/ 212 h 802"/>
                <a:gd name="T20" fmla="*/ 779 w 805"/>
                <a:gd name="T21" fmla="*/ 255 h 802"/>
                <a:gd name="T22" fmla="*/ 793 w 805"/>
                <a:gd name="T23" fmla="*/ 302 h 802"/>
                <a:gd name="T24" fmla="*/ 802 w 805"/>
                <a:gd name="T25" fmla="*/ 350 h 802"/>
                <a:gd name="T26" fmla="*/ 805 w 805"/>
                <a:gd name="T27" fmla="*/ 401 h 802"/>
                <a:gd name="T28" fmla="*/ 804 w 805"/>
                <a:gd name="T29" fmla="*/ 423 h 802"/>
                <a:gd name="T30" fmla="*/ 764 w 805"/>
                <a:gd name="T31" fmla="*/ 458 h 802"/>
                <a:gd name="T32" fmla="*/ 728 w 805"/>
                <a:gd name="T33" fmla="*/ 497 h 802"/>
                <a:gd name="T34" fmla="*/ 696 w 805"/>
                <a:gd name="T35" fmla="*/ 540 h 802"/>
                <a:gd name="T36" fmla="*/ 668 w 805"/>
                <a:gd name="T37" fmla="*/ 585 h 802"/>
                <a:gd name="T38" fmla="*/ 645 w 805"/>
                <a:gd name="T39" fmla="*/ 635 h 802"/>
                <a:gd name="T40" fmla="*/ 629 w 805"/>
                <a:gd name="T41" fmla="*/ 686 h 802"/>
                <a:gd name="T42" fmla="*/ 617 w 805"/>
                <a:gd name="T43" fmla="*/ 740 h 802"/>
                <a:gd name="T44" fmla="*/ 578 w 805"/>
                <a:gd name="T45" fmla="*/ 762 h 802"/>
                <a:gd name="T46" fmla="*/ 538 w 805"/>
                <a:gd name="T47" fmla="*/ 779 h 802"/>
                <a:gd name="T48" fmla="*/ 494 w 805"/>
                <a:gd name="T49" fmla="*/ 792 h 802"/>
                <a:gd name="T50" fmla="*/ 450 w 805"/>
                <a:gd name="T51" fmla="*/ 800 h 802"/>
                <a:gd name="T52" fmla="*/ 403 w 805"/>
                <a:gd name="T53" fmla="*/ 802 h 802"/>
                <a:gd name="T54" fmla="*/ 353 w 805"/>
                <a:gd name="T55" fmla="*/ 799 h 802"/>
                <a:gd name="T56" fmla="*/ 304 w 805"/>
                <a:gd name="T57" fmla="*/ 790 h 802"/>
                <a:gd name="T58" fmla="*/ 258 w 805"/>
                <a:gd name="T59" fmla="*/ 775 h 802"/>
                <a:gd name="T60" fmla="*/ 214 w 805"/>
                <a:gd name="T61" fmla="*/ 755 h 802"/>
                <a:gd name="T62" fmla="*/ 173 w 805"/>
                <a:gd name="T63" fmla="*/ 731 h 802"/>
                <a:gd name="T64" fmla="*/ 136 w 805"/>
                <a:gd name="T65" fmla="*/ 701 h 802"/>
                <a:gd name="T66" fmla="*/ 103 w 805"/>
                <a:gd name="T67" fmla="*/ 668 h 802"/>
                <a:gd name="T68" fmla="*/ 73 w 805"/>
                <a:gd name="T69" fmla="*/ 631 h 802"/>
                <a:gd name="T70" fmla="*/ 48 w 805"/>
                <a:gd name="T71" fmla="*/ 589 h 802"/>
                <a:gd name="T72" fmla="*/ 28 w 805"/>
                <a:gd name="T73" fmla="*/ 546 h 802"/>
                <a:gd name="T74" fmla="*/ 13 w 805"/>
                <a:gd name="T75" fmla="*/ 500 h 802"/>
                <a:gd name="T76" fmla="*/ 3 w 805"/>
                <a:gd name="T77" fmla="*/ 451 h 802"/>
                <a:gd name="T78" fmla="*/ 0 w 805"/>
                <a:gd name="T79" fmla="*/ 401 h 802"/>
                <a:gd name="T80" fmla="*/ 3 w 805"/>
                <a:gd name="T81" fmla="*/ 350 h 802"/>
                <a:gd name="T82" fmla="*/ 13 w 805"/>
                <a:gd name="T83" fmla="*/ 302 h 802"/>
                <a:gd name="T84" fmla="*/ 28 w 805"/>
                <a:gd name="T85" fmla="*/ 255 h 802"/>
                <a:gd name="T86" fmla="*/ 48 w 805"/>
                <a:gd name="T87" fmla="*/ 212 h 802"/>
                <a:gd name="T88" fmla="*/ 73 w 805"/>
                <a:gd name="T89" fmla="*/ 172 h 802"/>
                <a:gd name="T90" fmla="*/ 103 w 805"/>
                <a:gd name="T91" fmla="*/ 134 h 802"/>
                <a:gd name="T92" fmla="*/ 136 w 805"/>
                <a:gd name="T93" fmla="*/ 101 h 802"/>
                <a:gd name="T94" fmla="*/ 173 w 805"/>
                <a:gd name="T95" fmla="*/ 72 h 802"/>
                <a:gd name="T96" fmla="*/ 214 w 805"/>
                <a:gd name="T97" fmla="*/ 46 h 802"/>
                <a:gd name="T98" fmla="*/ 258 w 805"/>
                <a:gd name="T99" fmla="*/ 26 h 802"/>
                <a:gd name="T100" fmla="*/ 304 w 805"/>
                <a:gd name="T101" fmla="*/ 12 h 802"/>
                <a:gd name="T102" fmla="*/ 353 w 805"/>
                <a:gd name="T103" fmla="*/ 3 h 802"/>
                <a:gd name="T104" fmla="*/ 403 w 805"/>
                <a:gd name="T105"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5" h="802">
                  <a:moveTo>
                    <a:pt x="403" y="0"/>
                  </a:moveTo>
                  <a:lnTo>
                    <a:pt x="453" y="3"/>
                  </a:lnTo>
                  <a:lnTo>
                    <a:pt x="502" y="12"/>
                  </a:lnTo>
                  <a:lnTo>
                    <a:pt x="548" y="26"/>
                  </a:lnTo>
                  <a:lnTo>
                    <a:pt x="592" y="46"/>
                  </a:lnTo>
                  <a:lnTo>
                    <a:pt x="633" y="72"/>
                  </a:lnTo>
                  <a:lnTo>
                    <a:pt x="670" y="101"/>
                  </a:lnTo>
                  <a:lnTo>
                    <a:pt x="704" y="134"/>
                  </a:lnTo>
                  <a:lnTo>
                    <a:pt x="733" y="172"/>
                  </a:lnTo>
                  <a:lnTo>
                    <a:pt x="758" y="212"/>
                  </a:lnTo>
                  <a:lnTo>
                    <a:pt x="779" y="255"/>
                  </a:lnTo>
                  <a:lnTo>
                    <a:pt x="793" y="302"/>
                  </a:lnTo>
                  <a:lnTo>
                    <a:pt x="802" y="350"/>
                  </a:lnTo>
                  <a:lnTo>
                    <a:pt x="805" y="401"/>
                  </a:lnTo>
                  <a:lnTo>
                    <a:pt x="804" y="423"/>
                  </a:lnTo>
                  <a:lnTo>
                    <a:pt x="764" y="458"/>
                  </a:lnTo>
                  <a:lnTo>
                    <a:pt x="728" y="497"/>
                  </a:lnTo>
                  <a:lnTo>
                    <a:pt x="696" y="540"/>
                  </a:lnTo>
                  <a:lnTo>
                    <a:pt x="668" y="585"/>
                  </a:lnTo>
                  <a:lnTo>
                    <a:pt x="645" y="635"/>
                  </a:lnTo>
                  <a:lnTo>
                    <a:pt x="629" y="686"/>
                  </a:lnTo>
                  <a:lnTo>
                    <a:pt x="617" y="740"/>
                  </a:lnTo>
                  <a:lnTo>
                    <a:pt x="578" y="762"/>
                  </a:lnTo>
                  <a:lnTo>
                    <a:pt x="538" y="779"/>
                  </a:lnTo>
                  <a:lnTo>
                    <a:pt x="494" y="792"/>
                  </a:lnTo>
                  <a:lnTo>
                    <a:pt x="450" y="800"/>
                  </a:lnTo>
                  <a:lnTo>
                    <a:pt x="403" y="802"/>
                  </a:lnTo>
                  <a:lnTo>
                    <a:pt x="353" y="799"/>
                  </a:lnTo>
                  <a:lnTo>
                    <a:pt x="304" y="790"/>
                  </a:lnTo>
                  <a:lnTo>
                    <a:pt x="258" y="775"/>
                  </a:lnTo>
                  <a:lnTo>
                    <a:pt x="214" y="755"/>
                  </a:lnTo>
                  <a:lnTo>
                    <a:pt x="173" y="731"/>
                  </a:lnTo>
                  <a:lnTo>
                    <a:pt x="136" y="701"/>
                  </a:lnTo>
                  <a:lnTo>
                    <a:pt x="103" y="668"/>
                  </a:lnTo>
                  <a:lnTo>
                    <a:pt x="73" y="631"/>
                  </a:lnTo>
                  <a:lnTo>
                    <a:pt x="48" y="589"/>
                  </a:lnTo>
                  <a:lnTo>
                    <a:pt x="28" y="546"/>
                  </a:lnTo>
                  <a:lnTo>
                    <a:pt x="13" y="500"/>
                  </a:lnTo>
                  <a:lnTo>
                    <a:pt x="3" y="451"/>
                  </a:lnTo>
                  <a:lnTo>
                    <a:pt x="0" y="401"/>
                  </a:lnTo>
                  <a:lnTo>
                    <a:pt x="3" y="350"/>
                  </a:lnTo>
                  <a:lnTo>
                    <a:pt x="13" y="302"/>
                  </a:lnTo>
                  <a:lnTo>
                    <a:pt x="28" y="255"/>
                  </a:lnTo>
                  <a:lnTo>
                    <a:pt x="48" y="212"/>
                  </a:lnTo>
                  <a:lnTo>
                    <a:pt x="73" y="172"/>
                  </a:lnTo>
                  <a:lnTo>
                    <a:pt x="103" y="134"/>
                  </a:lnTo>
                  <a:lnTo>
                    <a:pt x="136" y="101"/>
                  </a:lnTo>
                  <a:lnTo>
                    <a:pt x="173" y="72"/>
                  </a:lnTo>
                  <a:lnTo>
                    <a:pt x="214" y="46"/>
                  </a:lnTo>
                  <a:lnTo>
                    <a:pt x="258" y="26"/>
                  </a:lnTo>
                  <a:lnTo>
                    <a:pt x="304" y="12"/>
                  </a:lnTo>
                  <a:lnTo>
                    <a:pt x="353" y="3"/>
                  </a:lnTo>
                  <a:lnTo>
                    <a:pt x="4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359" name="Freeform 293">
              <a:extLst>
                <a:ext uri="{FF2B5EF4-FFF2-40B4-BE49-F238E27FC236}">
                  <a16:creationId xmlns:a16="http://schemas.microsoft.com/office/drawing/2014/main" id="{91419E46-5633-48D0-A03F-F23337CBA860}"/>
                </a:ext>
              </a:extLst>
            </p:cNvPr>
            <p:cNvSpPr>
              <a:spLocks/>
            </p:cNvSpPr>
            <p:nvPr/>
          </p:nvSpPr>
          <p:spPr bwMode="auto">
            <a:xfrm>
              <a:off x="2479589" y="4963402"/>
              <a:ext cx="91692" cy="91691"/>
            </a:xfrm>
            <a:custGeom>
              <a:avLst/>
              <a:gdLst>
                <a:gd name="T0" fmla="*/ 402 w 805"/>
                <a:gd name="T1" fmla="*/ 0 h 803"/>
                <a:gd name="T2" fmla="*/ 452 w 805"/>
                <a:gd name="T3" fmla="*/ 3 h 803"/>
                <a:gd name="T4" fmla="*/ 501 w 805"/>
                <a:gd name="T5" fmla="*/ 12 h 803"/>
                <a:gd name="T6" fmla="*/ 547 w 805"/>
                <a:gd name="T7" fmla="*/ 26 h 803"/>
                <a:gd name="T8" fmla="*/ 591 w 805"/>
                <a:gd name="T9" fmla="*/ 47 h 803"/>
                <a:gd name="T10" fmla="*/ 632 w 805"/>
                <a:gd name="T11" fmla="*/ 72 h 803"/>
                <a:gd name="T12" fmla="*/ 669 w 805"/>
                <a:gd name="T13" fmla="*/ 101 h 803"/>
                <a:gd name="T14" fmla="*/ 702 w 805"/>
                <a:gd name="T15" fmla="*/ 135 h 803"/>
                <a:gd name="T16" fmla="*/ 732 w 805"/>
                <a:gd name="T17" fmla="*/ 172 h 803"/>
                <a:gd name="T18" fmla="*/ 757 w 805"/>
                <a:gd name="T19" fmla="*/ 212 h 803"/>
                <a:gd name="T20" fmla="*/ 778 w 805"/>
                <a:gd name="T21" fmla="*/ 256 h 803"/>
                <a:gd name="T22" fmla="*/ 792 w 805"/>
                <a:gd name="T23" fmla="*/ 303 h 803"/>
                <a:gd name="T24" fmla="*/ 802 w 805"/>
                <a:gd name="T25" fmla="*/ 351 h 803"/>
                <a:gd name="T26" fmla="*/ 805 w 805"/>
                <a:gd name="T27" fmla="*/ 401 h 803"/>
                <a:gd name="T28" fmla="*/ 802 w 805"/>
                <a:gd name="T29" fmla="*/ 451 h 803"/>
                <a:gd name="T30" fmla="*/ 792 w 805"/>
                <a:gd name="T31" fmla="*/ 500 h 803"/>
                <a:gd name="T32" fmla="*/ 778 w 805"/>
                <a:gd name="T33" fmla="*/ 546 h 803"/>
                <a:gd name="T34" fmla="*/ 757 w 805"/>
                <a:gd name="T35" fmla="*/ 589 h 803"/>
                <a:gd name="T36" fmla="*/ 732 w 805"/>
                <a:gd name="T37" fmla="*/ 630 h 803"/>
                <a:gd name="T38" fmla="*/ 702 w 805"/>
                <a:gd name="T39" fmla="*/ 668 h 803"/>
                <a:gd name="T40" fmla="*/ 669 w 805"/>
                <a:gd name="T41" fmla="*/ 701 h 803"/>
                <a:gd name="T42" fmla="*/ 632 w 805"/>
                <a:gd name="T43" fmla="*/ 731 h 803"/>
                <a:gd name="T44" fmla="*/ 591 w 805"/>
                <a:gd name="T45" fmla="*/ 755 h 803"/>
                <a:gd name="T46" fmla="*/ 547 w 805"/>
                <a:gd name="T47" fmla="*/ 775 h 803"/>
                <a:gd name="T48" fmla="*/ 501 w 805"/>
                <a:gd name="T49" fmla="*/ 790 h 803"/>
                <a:gd name="T50" fmla="*/ 452 w 805"/>
                <a:gd name="T51" fmla="*/ 800 h 803"/>
                <a:gd name="T52" fmla="*/ 402 w 805"/>
                <a:gd name="T53" fmla="*/ 803 h 803"/>
                <a:gd name="T54" fmla="*/ 357 w 805"/>
                <a:gd name="T55" fmla="*/ 800 h 803"/>
                <a:gd name="T56" fmla="*/ 314 w 805"/>
                <a:gd name="T57" fmla="*/ 792 h 803"/>
                <a:gd name="T58" fmla="*/ 272 w 805"/>
                <a:gd name="T59" fmla="*/ 780 h 803"/>
                <a:gd name="T60" fmla="*/ 232 w 805"/>
                <a:gd name="T61" fmla="*/ 765 h 803"/>
                <a:gd name="T62" fmla="*/ 224 w 805"/>
                <a:gd name="T63" fmla="*/ 713 h 803"/>
                <a:gd name="T64" fmla="*/ 211 w 805"/>
                <a:gd name="T65" fmla="*/ 663 h 803"/>
                <a:gd name="T66" fmla="*/ 193 w 805"/>
                <a:gd name="T67" fmla="*/ 617 h 803"/>
                <a:gd name="T68" fmla="*/ 170 w 805"/>
                <a:gd name="T69" fmla="*/ 572 h 803"/>
                <a:gd name="T70" fmla="*/ 144 w 805"/>
                <a:gd name="T71" fmla="*/ 530 h 803"/>
                <a:gd name="T72" fmla="*/ 113 w 805"/>
                <a:gd name="T73" fmla="*/ 491 h 803"/>
                <a:gd name="T74" fmla="*/ 79 w 805"/>
                <a:gd name="T75" fmla="*/ 455 h 803"/>
                <a:gd name="T76" fmla="*/ 41 w 805"/>
                <a:gd name="T77" fmla="*/ 423 h 803"/>
                <a:gd name="T78" fmla="*/ 0 w 805"/>
                <a:gd name="T79" fmla="*/ 394 h 803"/>
                <a:gd name="T80" fmla="*/ 4 w 805"/>
                <a:gd name="T81" fmla="*/ 345 h 803"/>
                <a:gd name="T82" fmla="*/ 14 w 805"/>
                <a:gd name="T83" fmla="*/ 297 h 803"/>
                <a:gd name="T84" fmla="*/ 28 w 805"/>
                <a:gd name="T85" fmla="*/ 252 h 803"/>
                <a:gd name="T86" fmla="*/ 49 w 805"/>
                <a:gd name="T87" fmla="*/ 209 h 803"/>
                <a:gd name="T88" fmla="*/ 74 w 805"/>
                <a:gd name="T89" fmla="*/ 169 h 803"/>
                <a:gd name="T90" fmla="*/ 104 w 805"/>
                <a:gd name="T91" fmla="*/ 133 h 803"/>
                <a:gd name="T92" fmla="*/ 137 w 805"/>
                <a:gd name="T93" fmla="*/ 100 h 803"/>
                <a:gd name="T94" fmla="*/ 174 w 805"/>
                <a:gd name="T95" fmla="*/ 71 h 803"/>
                <a:gd name="T96" fmla="*/ 214 w 805"/>
                <a:gd name="T97" fmla="*/ 46 h 803"/>
                <a:gd name="T98" fmla="*/ 258 w 805"/>
                <a:gd name="T99" fmla="*/ 26 h 803"/>
                <a:gd name="T100" fmla="*/ 304 w 805"/>
                <a:gd name="T101" fmla="*/ 12 h 803"/>
                <a:gd name="T102" fmla="*/ 352 w 805"/>
                <a:gd name="T103" fmla="*/ 3 h 803"/>
                <a:gd name="T104" fmla="*/ 402 w 805"/>
                <a:gd name="T105" fmla="*/ 0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5" h="803">
                  <a:moveTo>
                    <a:pt x="402" y="0"/>
                  </a:moveTo>
                  <a:lnTo>
                    <a:pt x="452" y="3"/>
                  </a:lnTo>
                  <a:lnTo>
                    <a:pt x="501" y="12"/>
                  </a:lnTo>
                  <a:lnTo>
                    <a:pt x="547" y="26"/>
                  </a:lnTo>
                  <a:lnTo>
                    <a:pt x="591" y="47"/>
                  </a:lnTo>
                  <a:lnTo>
                    <a:pt x="632" y="72"/>
                  </a:lnTo>
                  <a:lnTo>
                    <a:pt x="669" y="101"/>
                  </a:lnTo>
                  <a:lnTo>
                    <a:pt x="702" y="135"/>
                  </a:lnTo>
                  <a:lnTo>
                    <a:pt x="732" y="172"/>
                  </a:lnTo>
                  <a:lnTo>
                    <a:pt x="757" y="212"/>
                  </a:lnTo>
                  <a:lnTo>
                    <a:pt x="778" y="256"/>
                  </a:lnTo>
                  <a:lnTo>
                    <a:pt x="792" y="303"/>
                  </a:lnTo>
                  <a:lnTo>
                    <a:pt x="802" y="351"/>
                  </a:lnTo>
                  <a:lnTo>
                    <a:pt x="805" y="401"/>
                  </a:lnTo>
                  <a:lnTo>
                    <a:pt x="802" y="451"/>
                  </a:lnTo>
                  <a:lnTo>
                    <a:pt x="792" y="500"/>
                  </a:lnTo>
                  <a:lnTo>
                    <a:pt x="778" y="546"/>
                  </a:lnTo>
                  <a:lnTo>
                    <a:pt x="757" y="589"/>
                  </a:lnTo>
                  <a:lnTo>
                    <a:pt x="732" y="630"/>
                  </a:lnTo>
                  <a:lnTo>
                    <a:pt x="702" y="668"/>
                  </a:lnTo>
                  <a:lnTo>
                    <a:pt x="669" y="701"/>
                  </a:lnTo>
                  <a:lnTo>
                    <a:pt x="632" y="731"/>
                  </a:lnTo>
                  <a:lnTo>
                    <a:pt x="591" y="755"/>
                  </a:lnTo>
                  <a:lnTo>
                    <a:pt x="547" y="775"/>
                  </a:lnTo>
                  <a:lnTo>
                    <a:pt x="501" y="790"/>
                  </a:lnTo>
                  <a:lnTo>
                    <a:pt x="452" y="800"/>
                  </a:lnTo>
                  <a:lnTo>
                    <a:pt x="402" y="803"/>
                  </a:lnTo>
                  <a:lnTo>
                    <a:pt x="357" y="800"/>
                  </a:lnTo>
                  <a:lnTo>
                    <a:pt x="314" y="792"/>
                  </a:lnTo>
                  <a:lnTo>
                    <a:pt x="272" y="780"/>
                  </a:lnTo>
                  <a:lnTo>
                    <a:pt x="232" y="765"/>
                  </a:lnTo>
                  <a:lnTo>
                    <a:pt x="224" y="713"/>
                  </a:lnTo>
                  <a:lnTo>
                    <a:pt x="211" y="663"/>
                  </a:lnTo>
                  <a:lnTo>
                    <a:pt x="193" y="617"/>
                  </a:lnTo>
                  <a:lnTo>
                    <a:pt x="170" y="572"/>
                  </a:lnTo>
                  <a:lnTo>
                    <a:pt x="144" y="530"/>
                  </a:lnTo>
                  <a:lnTo>
                    <a:pt x="113" y="491"/>
                  </a:lnTo>
                  <a:lnTo>
                    <a:pt x="79" y="455"/>
                  </a:lnTo>
                  <a:lnTo>
                    <a:pt x="41" y="423"/>
                  </a:lnTo>
                  <a:lnTo>
                    <a:pt x="0" y="394"/>
                  </a:lnTo>
                  <a:lnTo>
                    <a:pt x="4" y="345"/>
                  </a:lnTo>
                  <a:lnTo>
                    <a:pt x="14" y="297"/>
                  </a:lnTo>
                  <a:lnTo>
                    <a:pt x="28" y="252"/>
                  </a:lnTo>
                  <a:lnTo>
                    <a:pt x="49" y="209"/>
                  </a:lnTo>
                  <a:lnTo>
                    <a:pt x="74" y="169"/>
                  </a:lnTo>
                  <a:lnTo>
                    <a:pt x="104" y="133"/>
                  </a:lnTo>
                  <a:lnTo>
                    <a:pt x="137" y="100"/>
                  </a:lnTo>
                  <a:lnTo>
                    <a:pt x="174" y="71"/>
                  </a:lnTo>
                  <a:lnTo>
                    <a:pt x="214" y="46"/>
                  </a:lnTo>
                  <a:lnTo>
                    <a:pt x="258" y="26"/>
                  </a:lnTo>
                  <a:lnTo>
                    <a:pt x="304" y="12"/>
                  </a:lnTo>
                  <a:lnTo>
                    <a:pt x="352"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360" name="Freeform 294">
              <a:extLst>
                <a:ext uri="{FF2B5EF4-FFF2-40B4-BE49-F238E27FC236}">
                  <a16:creationId xmlns:a16="http://schemas.microsoft.com/office/drawing/2014/main" id="{27D682A8-1BB8-4FDA-A586-DD2B9180953E}"/>
                </a:ext>
              </a:extLst>
            </p:cNvPr>
            <p:cNvSpPr>
              <a:spLocks/>
            </p:cNvSpPr>
            <p:nvPr/>
          </p:nvSpPr>
          <p:spPr bwMode="auto">
            <a:xfrm>
              <a:off x="2336385" y="5020065"/>
              <a:ext cx="69026" cy="32968"/>
            </a:xfrm>
            <a:custGeom>
              <a:avLst/>
              <a:gdLst>
                <a:gd name="T0" fmla="*/ 114 w 598"/>
                <a:gd name="T1" fmla="*/ 0 h 287"/>
                <a:gd name="T2" fmla="*/ 484 w 598"/>
                <a:gd name="T3" fmla="*/ 0 h 287"/>
                <a:gd name="T4" fmla="*/ 543 w 598"/>
                <a:gd name="T5" fmla="*/ 3 h 287"/>
                <a:gd name="T6" fmla="*/ 598 w 598"/>
                <a:gd name="T7" fmla="*/ 13 h 287"/>
                <a:gd name="T8" fmla="*/ 574 w 598"/>
                <a:gd name="T9" fmla="*/ 50 h 287"/>
                <a:gd name="T10" fmla="*/ 553 w 598"/>
                <a:gd name="T11" fmla="*/ 90 h 287"/>
                <a:gd name="T12" fmla="*/ 535 w 598"/>
                <a:gd name="T13" fmla="*/ 131 h 287"/>
                <a:gd name="T14" fmla="*/ 522 w 598"/>
                <a:gd name="T15" fmla="*/ 176 h 287"/>
                <a:gd name="T16" fmla="*/ 514 w 598"/>
                <a:gd name="T17" fmla="*/ 221 h 287"/>
                <a:gd name="T18" fmla="*/ 508 w 598"/>
                <a:gd name="T19" fmla="*/ 267 h 287"/>
                <a:gd name="T20" fmla="*/ 464 w 598"/>
                <a:gd name="T21" fmla="*/ 251 h 287"/>
                <a:gd name="T22" fmla="*/ 418 w 598"/>
                <a:gd name="T23" fmla="*/ 239 h 287"/>
                <a:gd name="T24" fmla="*/ 369 w 598"/>
                <a:gd name="T25" fmla="*/ 231 h 287"/>
                <a:gd name="T26" fmla="*/ 319 w 598"/>
                <a:gd name="T27" fmla="*/ 228 h 287"/>
                <a:gd name="T28" fmla="*/ 270 w 598"/>
                <a:gd name="T29" fmla="*/ 231 h 287"/>
                <a:gd name="T30" fmla="*/ 222 w 598"/>
                <a:gd name="T31" fmla="*/ 239 h 287"/>
                <a:gd name="T32" fmla="*/ 176 w 598"/>
                <a:gd name="T33" fmla="*/ 250 h 287"/>
                <a:gd name="T34" fmla="*/ 132 w 598"/>
                <a:gd name="T35" fmla="*/ 266 h 287"/>
                <a:gd name="T36" fmla="*/ 90 w 598"/>
                <a:gd name="T37" fmla="*/ 287 h 287"/>
                <a:gd name="T38" fmla="*/ 87 w 598"/>
                <a:gd name="T39" fmla="*/ 236 h 287"/>
                <a:gd name="T40" fmla="*/ 78 w 598"/>
                <a:gd name="T41" fmla="*/ 188 h 287"/>
                <a:gd name="T42" fmla="*/ 65 w 598"/>
                <a:gd name="T43" fmla="*/ 141 h 287"/>
                <a:gd name="T44" fmla="*/ 47 w 598"/>
                <a:gd name="T45" fmla="*/ 95 h 287"/>
                <a:gd name="T46" fmla="*/ 26 w 598"/>
                <a:gd name="T47" fmla="*/ 53 h 287"/>
                <a:gd name="T48" fmla="*/ 0 w 598"/>
                <a:gd name="T49" fmla="*/ 13 h 287"/>
                <a:gd name="T50" fmla="*/ 56 w 598"/>
                <a:gd name="T51" fmla="*/ 3 h 287"/>
                <a:gd name="T52" fmla="*/ 114 w 598"/>
                <a:gd name="T5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8" h="287">
                  <a:moveTo>
                    <a:pt x="114" y="0"/>
                  </a:moveTo>
                  <a:lnTo>
                    <a:pt x="484" y="0"/>
                  </a:lnTo>
                  <a:lnTo>
                    <a:pt x="543" y="3"/>
                  </a:lnTo>
                  <a:lnTo>
                    <a:pt x="598" y="13"/>
                  </a:lnTo>
                  <a:lnTo>
                    <a:pt x="574" y="50"/>
                  </a:lnTo>
                  <a:lnTo>
                    <a:pt x="553" y="90"/>
                  </a:lnTo>
                  <a:lnTo>
                    <a:pt x="535" y="131"/>
                  </a:lnTo>
                  <a:lnTo>
                    <a:pt x="522" y="176"/>
                  </a:lnTo>
                  <a:lnTo>
                    <a:pt x="514" y="221"/>
                  </a:lnTo>
                  <a:lnTo>
                    <a:pt x="508" y="267"/>
                  </a:lnTo>
                  <a:lnTo>
                    <a:pt x="464" y="251"/>
                  </a:lnTo>
                  <a:lnTo>
                    <a:pt x="418" y="239"/>
                  </a:lnTo>
                  <a:lnTo>
                    <a:pt x="369" y="231"/>
                  </a:lnTo>
                  <a:lnTo>
                    <a:pt x="319" y="228"/>
                  </a:lnTo>
                  <a:lnTo>
                    <a:pt x="270" y="231"/>
                  </a:lnTo>
                  <a:lnTo>
                    <a:pt x="222" y="239"/>
                  </a:lnTo>
                  <a:lnTo>
                    <a:pt x="176" y="250"/>
                  </a:lnTo>
                  <a:lnTo>
                    <a:pt x="132" y="266"/>
                  </a:lnTo>
                  <a:lnTo>
                    <a:pt x="90" y="287"/>
                  </a:lnTo>
                  <a:lnTo>
                    <a:pt x="87" y="236"/>
                  </a:lnTo>
                  <a:lnTo>
                    <a:pt x="78" y="188"/>
                  </a:lnTo>
                  <a:lnTo>
                    <a:pt x="65" y="141"/>
                  </a:lnTo>
                  <a:lnTo>
                    <a:pt x="47" y="95"/>
                  </a:lnTo>
                  <a:lnTo>
                    <a:pt x="26" y="53"/>
                  </a:lnTo>
                  <a:lnTo>
                    <a:pt x="0" y="13"/>
                  </a:lnTo>
                  <a:lnTo>
                    <a:pt x="56" y="3"/>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16" name="Group 15"/>
          <p:cNvGrpSpPr/>
          <p:nvPr/>
        </p:nvGrpSpPr>
        <p:grpSpPr>
          <a:xfrm>
            <a:off x="6158108" y="2190119"/>
            <a:ext cx="545219" cy="571283"/>
            <a:chOff x="6257168" y="2129159"/>
            <a:chExt cx="545219" cy="571283"/>
          </a:xfrm>
        </p:grpSpPr>
        <p:cxnSp>
          <p:nvCxnSpPr>
            <p:cNvPr id="328" name="Straight Arrow Connector 327">
              <a:extLst>
                <a:ext uri="{FF2B5EF4-FFF2-40B4-BE49-F238E27FC236}">
                  <a16:creationId xmlns:a16="http://schemas.microsoft.com/office/drawing/2014/main" id="{5FB29B92-5EA9-470F-828D-664754017A58}"/>
                </a:ext>
              </a:extLst>
            </p:cNvPr>
            <p:cNvCxnSpPr>
              <a:cxnSpLocks/>
            </p:cNvCxnSpPr>
            <p:nvPr/>
          </p:nvCxnSpPr>
          <p:spPr>
            <a:xfrm flipV="1">
              <a:off x="6534503" y="2396338"/>
              <a:ext cx="0" cy="304104"/>
            </a:xfrm>
            <a:prstGeom prst="straightConnector1">
              <a:avLst/>
            </a:prstGeom>
            <a:solidFill>
              <a:srgbClr val="00AAC9"/>
            </a:solidFill>
            <a:ln w="28575" cap="flat" cmpd="sng" algn="ctr">
              <a:solidFill>
                <a:schemeClr val="accent3">
                  <a:lumMod val="75000"/>
                </a:schemeClr>
              </a:solidFill>
              <a:prstDash val="solid"/>
              <a:tailEnd type="triangle" w="lg" len="lg"/>
            </a:ln>
            <a:effectLst/>
          </p:spPr>
        </p:cxnSp>
        <p:grpSp>
          <p:nvGrpSpPr>
            <p:cNvPr id="329" name="Group 328">
              <a:extLst>
                <a:ext uri="{FF2B5EF4-FFF2-40B4-BE49-F238E27FC236}">
                  <a16:creationId xmlns:a16="http://schemas.microsoft.com/office/drawing/2014/main" id="{2AD71EAB-9E50-42E0-BE35-87592DD237A8}"/>
                </a:ext>
              </a:extLst>
            </p:cNvPr>
            <p:cNvGrpSpPr>
              <a:grpSpLocks/>
            </p:cNvGrpSpPr>
            <p:nvPr/>
          </p:nvGrpSpPr>
          <p:grpSpPr>
            <a:xfrm>
              <a:off x="6257168" y="2130165"/>
              <a:ext cx="244479" cy="241327"/>
              <a:chOff x="6061588" y="2069205"/>
              <a:chExt cx="307649" cy="241327"/>
            </a:xfrm>
          </p:grpSpPr>
          <p:sp>
            <p:nvSpPr>
              <p:cNvPr id="345" name="Oval 344">
                <a:extLst>
                  <a:ext uri="{FF2B5EF4-FFF2-40B4-BE49-F238E27FC236}">
                    <a16:creationId xmlns:a16="http://schemas.microsoft.com/office/drawing/2014/main" id="{99226FA5-37B9-4516-B715-F08F5455A84F}"/>
                  </a:ext>
                </a:extLst>
              </p:cNvPr>
              <p:cNvSpPr/>
              <p:nvPr/>
            </p:nvSpPr>
            <p:spPr>
              <a:xfrm>
                <a:off x="6061588" y="2069205"/>
                <a:ext cx="307649" cy="241327"/>
              </a:xfrm>
              <a:prstGeom prst="ellipse">
                <a:avLst/>
              </a:prstGeom>
              <a:solidFill>
                <a:srgbClr val="FFFFFF"/>
              </a:solidFill>
              <a:ln w="15875" cap="flat" cmpd="sng" algn="ctr">
                <a:solidFill>
                  <a:schemeClr val="accent3">
                    <a:lumMod val="75000"/>
                  </a:schemeClr>
                </a:solidFill>
                <a:prstDash val="solid"/>
              </a:ln>
              <a:effectLst/>
            </p:spPr>
            <p:txBody>
              <a:bodyPr lIns="72000" tIns="72000" rIns="72000" bIns="72000" rtlCol="0" anchor="t" anchorCtr="0">
                <a:noAutofit/>
              </a:bodyPr>
              <a:lstStyle/>
              <a:p>
                <a:pPr marL="0" marR="0" lvl="0" indent="0" defTabSz="914400" eaLnBrk="1" fontAlgn="base" latinLnBrk="0" hangingPunct="1">
                  <a:lnSpc>
                    <a:spcPct val="90000"/>
                  </a:lnSpc>
                  <a:spcBef>
                    <a:spcPts val="40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46" name="Freeform 9">
                <a:extLst>
                  <a:ext uri="{FF2B5EF4-FFF2-40B4-BE49-F238E27FC236}">
                    <a16:creationId xmlns:a16="http://schemas.microsoft.com/office/drawing/2014/main" id="{6B03A6ED-5601-4C03-8239-7F62CBB2C1B5}"/>
                  </a:ext>
                </a:extLst>
              </p:cNvPr>
              <p:cNvSpPr>
                <a:spLocks noChangeAspect="1"/>
              </p:cNvSpPr>
              <p:nvPr/>
            </p:nvSpPr>
            <p:spPr bwMode="auto">
              <a:xfrm>
                <a:off x="6099491" y="2159921"/>
                <a:ext cx="231393" cy="81900"/>
              </a:xfrm>
              <a:custGeom>
                <a:avLst/>
                <a:gdLst>
                  <a:gd name="T0" fmla="*/ 702 w 2091"/>
                  <a:gd name="T1" fmla="*/ 582 h 942"/>
                  <a:gd name="T2" fmla="*/ 249 w 2091"/>
                  <a:gd name="T3" fmla="*/ 418 h 942"/>
                  <a:gd name="T4" fmla="*/ 154 w 2091"/>
                  <a:gd name="T5" fmla="*/ 366 h 942"/>
                  <a:gd name="T6" fmla="*/ 90 w 2091"/>
                  <a:gd name="T7" fmla="*/ 311 h 942"/>
                  <a:gd name="T8" fmla="*/ 13 w 2091"/>
                  <a:gd name="T9" fmla="*/ 184 h 942"/>
                  <a:gd name="T10" fmla="*/ 62 w 2091"/>
                  <a:gd name="T11" fmla="*/ 50 h 942"/>
                  <a:gd name="T12" fmla="*/ 287 w 2091"/>
                  <a:gd name="T13" fmla="*/ 7 h 942"/>
                  <a:gd name="T14" fmla="*/ 406 w 2091"/>
                  <a:gd name="T15" fmla="*/ 33 h 942"/>
                  <a:gd name="T16" fmla="*/ 1305 w 2091"/>
                  <a:gd name="T17" fmla="*/ 359 h 942"/>
                  <a:gd name="T18" fmla="*/ 1355 w 2091"/>
                  <a:gd name="T19" fmla="*/ 367 h 942"/>
                  <a:gd name="T20" fmla="*/ 1405 w 2091"/>
                  <a:gd name="T21" fmla="*/ 355 h 942"/>
                  <a:gd name="T22" fmla="*/ 1849 w 2091"/>
                  <a:gd name="T23" fmla="*/ 153 h 942"/>
                  <a:gd name="T24" fmla="*/ 1903 w 2091"/>
                  <a:gd name="T25" fmla="*/ 150 h 942"/>
                  <a:gd name="T26" fmla="*/ 2042 w 2091"/>
                  <a:gd name="T27" fmla="*/ 200 h 942"/>
                  <a:gd name="T28" fmla="*/ 2086 w 2091"/>
                  <a:gd name="T29" fmla="*/ 250 h 942"/>
                  <a:gd name="T30" fmla="*/ 2072 w 2091"/>
                  <a:gd name="T31" fmla="*/ 314 h 942"/>
                  <a:gd name="T32" fmla="*/ 1869 w 2091"/>
                  <a:gd name="T33" fmla="*/ 564 h 942"/>
                  <a:gd name="T34" fmla="*/ 1852 w 2091"/>
                  <a:gd name="T35" fmla="*/ 599 h 942"/>
                  <a:gd name="T36" fmla="*/ 1850 w 2091"/>
                  <a:gd name="T37" fmla="*/ 657 h 942"/>
                  <a:gd name="T38" fmla="*/ 1866 w 2091"/>
                  <a:gd name="T39" fmla="*/ 693 h 942"/>
                  <a:gd name="T40" fmla="*/ 1868 w 2091"/>
                  <a:gd name="T41" fmla="*/ 748 h 942"/>
                  <a:gd name="T42" fmla="*/ 1840 w 2091"/>
                  <a:gd name="T43" fmla="*/ 822 h 942"/>
                  <a:gd name="T44" fmla="*/ 1803 w 2091"/>
                  <a:gd name="T45" fmla="*/ 861 h 942"/>
                  <a:gd name="T46" fmla="*/ 1765 w 2091"/>
                  <a:gd name="T47" fmla="*/ 878 h 942"/>
                  <a:gd name="T48" fmla="*/ 1720 w 2091"/>
                  <a:gd name="T49" fmla="*/ 883 h 942"/>
                  <a:gd name="T50" fmla="*/ 1352 w 2091"/>
                  <a:gd name="T51" fmla="*/ 797 h 942"/>
                  <a:gd name="T52" fmla="*/ 1257 w 2091"/>
                  <a:gd name="T53" fmla="*/ 596 h 942"/>
                  <a:gd name="T54" fmla="*/ 1150 w 2091"/>
                  <a:gd name="T55" fmla="*/ 558 h 942"/>
                  <a:gd name="T56" fmla="*/ 1302 w 2091"/>
                  <a:gd name="T57" fmla="*/ 880 h 942"/>
                  <a:gd name="T58" fmla="*/ 1304 w 2091"/>
                  <a:gd name="T59" fmla="*/ 910 h 942"/>
                  <a:gd name="T60" fmla="*/ 1252 w 2091"/>
                  <a:gd name="T61" fmla="*/ 934 h 942"/>
                  <a:gd name="T62" fmla="*/ 1123 w 2091"/>
                  <a:gd name="T63" fmla="*/ 886 h 942"/>
                  <a:gd name="T64" fmla="*/ 1071 w 2091"/>
                  <a:gd name="T65" fmla="*/ 851 h 942"/>
                  <a:gd name="T66" fmla="*/ 598 w 2091"/>
                  <a:gd name="T67" fmla="*/ 358 h 942"/>
                  <a:gd name="T68" fmla="*/ 500 w 2091"/>
                  <a:gd name="T69" fmla="*/ 322 h 942"/>
                  <a:gd name="T70" fmla="*/ 536 w 2091"/>
                  <a:gd name="T71" fmla="*/ 409 h 942"/>
                  <a:gd name="T72" fmla="*/ 702 w 2091"/>
                  <a:gd name="T73" fmla="*/ 582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91" h="942">
                    <a:moveTo>
                      <a:pt x="702" y="582"/>
                    </a:moveTo>
                    <a:cubicBezTo>
                      <a:pt x="249" y="418"/>
                      <a:pt x="249" y="418"/>
                      <a:pt x="249" y="418"/>
                    </a:cubicBezTo>
                    <a:cubicBezTo>
                      <a:pt x="213" y="400"/>
                      <a:pt x="188" y="391"/>
                      <a:pt x="154" y="366"/>
                    </a:cubicBezTo>
                    <a:cubicBezTo>
                      <a:pt x="131" y="351"/>
                      <a:pt x="109" y="332"/>
                      <a:pt x="90" y="311"/>
                    </a:cubicBezTo>
                    <a:cubicBezTo>
                      <a:pt x="56" y="277"/>
                      <a:pt x="24" y="231"/>
                      <a:pt x="13" y="184"/>
                    </a:cubicBezTo>
                    <a:cubicBezTo>
                      <a:pt x="0" y="130"/>
                      <a:pt x="15" y="83"/>
                      <a:pt x="62" y="50"/>
                    </a:cubicBezTo>
                    <a:cubicBezTo>
                      <a:pt x="122" y="8"/>
                      <a:pt x="216" y="0"/>
                      <a:pt x="287" y="7"/>
                    </a:cubicBezTo>
                    <a:cubicBezTo>
                      <a:pt x="328" y="10"/>
                      <a:pt x="368" y="18"/>
                      <a:pt x="406" y="33"/>
                    </a:cubicBezTo>
                    <a:cubicBezTo>
                      <a:pt x="1305" y="359"/>
                      <a:pt x="1305" y="359"/>
                      <a:pt x="1305" y="359"/>
                    </a:cubicBezTo>
                    <a:cubicBezTo>
                      <a:pt x="1322" y="365"/>
                      <a:pt x="1339" y="368"/>
                      <a:pt x="1355" y="367"/>
                    </a:cubicBezTo>
                    <a:cubicBezTo>
                      <a:pt x="1372" y="367"/>
                      <a:pt x="1388" y="363"/>
                      <a:pt x="1405" y="355"/>
                    </a:cubicBezTo>
                    <a:cubicBezTo>
                      <a:pt x="1849" y="153"/>
                      <a:pt x="1849" y="153"/>
                      <a:pt x="1849" y="153"/>
                    </a:cubicBezTo>
                    <a:cubicBezTo>
                      <a:pt x="1866" y="144"/>
                      <a:pt x="1885" y="144"/>
                      <a:pt x="1903" y="150"/>
                    </a:cubicBezTo>
                    <a:cubicBezTo>
                      <a:pt x="2042" y="200"/>
                      <a:pt x="2042" y="200"/>
                      <a:pt x="2042" y="200"/>
                    </a:cubicBezTo>
                    <a:cubicBezTo>
                      <a:pt x="2064" y="208"/>
                      <a:pt x="2080" y="226"/>
                      <a:pt x="2086" y="250"/>
                    </a:cubicBezTo>
                    <a:cubicBezTo>
                      <a:pt x="2091" y="272"/>
                      <a:pt x="2086" y="296"/>
                      <a:pt x="2072" y="314"/>
                    </a:cubicBezTo>
                    <a:cubicBezTo>
                      <a:pt x="1869" y="564"/>
                      <a:pt x="1869" y="564"/>
                      <a:pt x="1869" y="564"/>
                    </a:cubicBezTo>
                    <a:cubicBezTo>
                      <a:pt x="1862" y="573"/>
                      <a:pt x="1857" y="586"/>
                      <a:pt x="1852" y="599"/>
                    </a:cubicBezTo>
                    <a:cubicBezTo>
                      <a:pt x="1844" y="621"/>
                      <a:pt x="1840" y="635"/>
                      <a:pt x="1850" y="657"/>
                    </a:cubicBezTo>
                    <a:cubicBezTo>
                      <a:pt x="1866" y="693"/>
                      <a:pt x="1866" y="693"/>
                      <a:pt x="1866" y="693"/>
                    </a:cubicBezTo>
                    <a:cubicBezTo>
                      <a:pt x="1874" y="711"/>
                      <a:pt x="1875" y="730"/>
                      <a:pt x="1868" y="748"/>
                    </a:cubicBezTo>
                    <a:cubicBezTo>
                      <a:pt x="1840" y="822"/>
                      <a:pt x="1840" y="822"/>
                      <a:pt x="1840" y="822"/>
                    </a:cubicBezTo>
                    <a:cubicBezTo>
                      <a:pt x="1833" y="840"/>
                      <a:pt x="1821" y="853"/>
                      <a:pt x="1803" y="861"/>
                    </a:cubicBezTo>
                    <a:cubicBezTo>
                      <a:pt x="1765" y="878"/>
                      <a:pt x="1765" y="878"/>
                      <a:pt x="1765" y="878"/>
                    </a:cubicBezTo>
                    <a:cubicBezTo>
                      <a:pt x="1750" y="885"/>
                      <a:pt x="1736" y="887"/>
                      <a:pt x="1720" y="883"/>
                    </a:cubicBezTo>
                    <a:cubicBezTo>
                      <a:pt x="1352" y="797"/>
                      <a:pt x="1352" y="797"/>
                      <a:pt x="1352" y="797"/>
                    </a:cubicBezTo>
                    <a:cubicBezTo>
                      <a:pt x="1257" y="596"/>
                      <a:pt x="1257" y="596"/>
                      <a:pt x="1257" y="596"/>
                    </a:cubicBezTo>
                    <a:cubicBezTo>
                      <a:pt x="1150" y="558"/>
                      <a:pt x="1150" y="558"/>
                      <a:pt x="1150" y="558"/>
                    </a:cubicBezTo>
                    <a:cubicBezTo>
                      <a:pt x="1302" y="880"/>
                      <a:pt x="1302" y="880"/>
                      <a:pt x="1302" y="880"/>
                    </a:cubicBezTo>
                    <a:cubicBezTo>
                      <a:pt x="1302" y="880"/>
                      <a:pt x="1304" y="908"/>
                      <a:pt x="1304" y="910"/>
                    </a:cubicBezTo>
                    <a:cubicBezTo>
                      <a:pt x="1296" y="931"/>
                      <a:pt x="1273" y="942"/>
                      <a:pt x="1252" y="934"/>
                    </a:cubicBezTo>
                    <a:cubicBezTo>
                      <a:pt x="1123" y="886"/>
                      <a:pt x="1123" y="886"/>
                      <a:pt x="1123" y="886"/>
                    </a:cubicBezTo>
                    <a:cubicBezTo>
                      <a:pt x="1102" y="878"/>
                      <a:pt x="1087" y="867"/>
                      <a:pt x="1071" y="851"/>
                    </a:cubicBezTo>
                    <a:cubicBezTo>
                      <a:pt x="913" y="686"/>
                      <a:pt x="756" y="522"/>
                      <a:pt x="598" y="358"/>
                    </a:cubicBezTo>
                    <a:cubicBezTo>
                      <a:pt x="500" y="322"/>
                      <a:pt x="500" y="322"/>
                      <a:pt x="500" y="322"/>
                    </a:cubicBezTo>
                    <a:cubicBezTo>
                      <a:pt x="500" y="355"/>
                      <a:pt x="513" y="386"/>
                      <a:pt x="536" y="409"/>
                    </a:cubicBezTo>
                    <a:lnTo>
                      <a:pt x="702" y="582"/>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mn-lt"/>
                </a:endParaRPr>
              </a:p>
            </p:txBody>
          </p:sp>
        </p:grpSp>
        <p:grpSp>
          <p:nvGrpSpPr>
            <p:cNvPr id="330" name="Group 329">
              <a:extLst>
                <a:ext uri="{FF2B5EF4-FFF2-40B4-BE49-F238E27FC236}">
                  <a16:creationId xmlns:a16="http://schemas.microsoft.com/office/drawing/2014/main" id="{E4555327-3581-4FE0-A2E2-F92B34269D1B}"/>
                </a:ext>
              </a:extLst>
            </p:cNvPr>
            <p:cNvGrpSpPr>
              <a:grpSpLocks/>
            </p:cNvGrpSpPr>
            <p:nvPr/>
          </p:nvGrpSpPr>
          <p:grpSpPr>
            <a:xfrm>
              <a:off x="6557908" y="2129159"/>
              <a:ext cx="244479" cy="241327"/>
              <a:chOff x="6493138" y="2068199"/>
              <a:chExt cx="307649" cy="241327"/>
            </a:xfrm>
          </p:grpSpPr>
          <p:sp>
            <p:nvSpPr>
              <p:cNvPr id="343" name="Oval 342">
                <a:extLst>
                  <a:ext uri="{FF2B5EF4-FFF2-40B4-BE49-F238E27FC236}">
                    <a16:creationId xmlns:a16="http://schemas.microsoft.com/office/drawing/2014/main" id="{679FBDAF-B701-4B42-AE68-27E5E424ECC2}"/>
                  </a:ext>
                </a:extLst>
              </p:cNvPr>
              <p:cNvSpPr/>
              <p:nvPr/>
            </p:nvSpPr>
            <p:spPr>
              <a:xfrm>
                <a:off x="6493138" y="2068199"/>
                <a:ext cx="307649" cy="241327"/>
              </a:xfrm>
              <a:prstGeom prst="ellipse">
                <a:avLst/>
              </a:prstGeom>
              <a:solidFill>
                <a:srgbClr val="FFFFFF"/>
              </a:solidFill>
              <a:ln w="15875" cap="flat" cmpd="sng" algn="ctr">
                <a:solidFill>
                  <a:schemeClr val="accent3">
                    <a:lumMod val="75000"/>
                  </a:schemeClr>
                </a:solidFill>
                <a:prstDash val="solid"/>
              </a:ln>
              <a:effectLst/>
            </p:spPr>
            <p:txBody>
              <a:bodyPr lIns="72000" tIns="72000" rIns="72000" bIns="72000" rtlCol="0" anchor="t" anchorCtr="0">
                <a:noAutofit/>
              </a:bodyPr>
              <a:lstStyle/>
              <a:p>
                <a:pPr marL="0" marR="0" lvl="0" indent="0" defTabSz="914400" eaLnBrk="1" fontAlgn="base" latinLnBrk="0" hangingPunct="1">
                  <a:lnSpc>
                    <a:spcPct val="90000"/>
                  </a:lnSpc>
                  <a:spcBef>
                    <a:spcPts val="40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44" name="Freeform 9">
                <a:extLst>
                  <a:ext uri="{FF2B5EF4-FFF2-40B4-BE49-F238E27FC236}">
                    <a16:creationId xmlns:a16="http://schemas.microsoft.com/office/drawing/2014/main" id="{8F260336-89D5-40EC-AE75-0792AA24A9A1}"/>
                  </a:ext>
                </a:extLst>
              </p:cNvPr>
              <p:cNvSpPr>
                <a:spLocks noChangeAspect="1" noEditPoints="1"/>
              </p:cNvSpPr>
              <p:nvPr/>
            </p:nvSpPr>
            <p:spPr bwMode="auto">
              <a:xfrm>
                <a:off x="6541508" y="2141060"/>
                <a:ext cx="223665" cy="101344"/>
              </a:xfrm>
              <a:custGeom>
                <a:avLst/>
                <a:gdLst>
                  <a:gd name="T0" fmla="*/ 1718 w 2080"/>
                  <a:gd name="T1" fmla="*/ 720 h 1200"/>
                  <a:gd name="T2" fmla="*/ 2000 w 2080"/>
                  <a:gd name="T3" fmla="*/ 720 h 1200"/>
                  <a:gd name="T4" fmla="*/ 2000 w 2080"/>
                  <a:gd name="T5" fmla="*/ 0 h 1200"/>
                  <a:gd name="T6" fmla="*/ 2080 w 2080"/>
                  <a:gd name="T7" fmla="*/ 0 h 1200"/>
                  <a:gd name="T8" fmla="*/ 2080 w 2080"/>
                  <a:gd name="T9" fmla="*/ 1200 h 1200"/>
                  <a:gd name="T10" fmla="*/ 2000 w 2080"/>
                  <a:gd name="T11" fmla="*/ 1200 h 1200"/>
                  <a:gd name="T12" fmla="*/ 2000 w 2080"/>
                  <a:gd name="T13" fmla="*/ 1040 h 1200"/>
                  <a:gd name="T14" fmla="*/ 80 w 2080"/>
                  <a:gd name="T15" fmla="*/ 1040 h 1200"/>
                  <a:gd name="T16" fmla="*/ 80 w 2080"/>
                  <a:gd name="T17" fmla="*/ 1200 h 1200"/>
                  <a:gd name="T18" fmla="*/ 0 w 2080"/>
                  <a:gd name="T19" fmla="*/ 1200 h 1200"/>
                  <a:gd name="T20" fmla="*/ 0 w 2080"/>
                  <a:gd name="T21" fmla="*/ 320 h 1200"/>
                  <a:gd name="T22" fmla="*/ 80 w 2080"/>
                  <a:gd name="T23" fmla="*/ 320 h 1200"/>
                  <a:gd name="T24" fmla="*/ 80 w 2080"/>
                  <a:gd name="T25" fmla="*/ 720 h 1200"/>
                  <a:gd name="T26" fmla="*/ 307 w 2080"/>
                  <a:gd name="T27" fmla="*/ 720 h 1200"/>
                  <a:gd name="T28" fmla="*/ 160 w 2080"/>
                  <a:gd name="T29" fmla="*/ 536 h 1200"/>
                  <a:gd name="T30" fmla="*/ 720 w 2080"/>
                  <a:gd name="T31" fmla="*/ 320 h 1200"/>
                  <a:gd name="T32" fmla="*/ 1320 w 2080"/>
                  <a:gd name="T33" fmla="*/ 551 h 1200"/>
                  <a:gd name="T34" fmla="*/ 1200 w 2080"/>
                  <a:gd name="T35" fmla="*/ 720 h 1200"/>
                  <a:gd name="T36" fmla="*/ 1562 w 2080"/>
                  <a:gd name="T37" fmla="*/ 720 h 1200"/>
                  <a:gd name="T38" fmla="*/ 1360 w 2080"/>
                  <a:gd name="T39" fmla="*/ 607 h 1200"/>
                  <a:gd name="T40" fmla="*/ 1460 w 2080"/>
                  <a:gd name="T41" fmla="*/ 440 h 1200"/>
                  <a:gd name="T42" fmla="*/ 1680 w 2080"/>
                  <a:gd name="T43" fmla="*/ 384 h 1200"/>
                  <a:gd name="T44" fmla="*/ 1888 w 2080"/>
                  <a:gd name="T45" fmla="*/ 462 h 1200"/>
                  <a:gd name="T46" fmla="*/ 1920 w 2080"/>
                  <a:gd name="T47" fmla="*/ 607 h 1200"/>
                  <a:gd name="T48" fmla="*/ 1718 w 2080"/>
                  <a:gd name="T49" fmla="*/ 720 h 1200"/>
                  <a:gd name="T50" fmla="*/ 2000 w 2080"/>
                  <a:gd name="T51" fmla="*/ 800 h 1200"/>
                  <a:gd name="T52" fmla="*/ 80 w 2080"/>
                  <a:gd name="T53" fmla="*/ 800 h 1200"/>
                  <a:gd name="T54" fmla="*/ 80 w 2080"/>
                  <a:gd name="T55" fmla="*/ 960 h 1200"/>
                  <a:gd name="T56" fmla="*/ 2000 w 2080"/>
                  <a:gd name="T57" fmla="*/ 960 h 1200"/>
                  <a:gd name="T58" fmla="*/ 2000 w 2080"/>
                  <a:gd name="T59" fmla="*/ 8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80" h="1200">
                    <a:moveTo>
                      <a:pt x="1718" y="720"/>
                    </a:moveTo>
                    <a:cubicBezTo>
                      <a:pt x="2000" y="720"/>
                      <a:pt x="2000" y="720"/>
                      <a:pt x="2000" y="720"/>
                    </a:cubicBezTo>
                    <a:cubicBezTo>
                      <a:pt x="2000" y="0"/>
                      <a:pt x="2000" y="0"/>
                      <a:pt x="2000" y="0"/>
                    </a:cubicBezTo>
                    <a:cubicBezTo>
                      <a:pt x="2080" y="0"/>
                      <a:pt x="2080" y="0"/>
                      <a:pt x="2080" y="0"/>
                    </a:cubicBezTo>
                    <a:cubicBezTo>
                      <a:pt x="2080" y="1200"/>
                      <a:pt x="2080" y="1200"/>
                      <a:pt x="2080" y="1200"/>
                    </a:cubicBezTo>
                    <a:cubicBezTo>
                      <a:pt x="2000" y="1200"/>
                      <a:pt x="2000" y="1200"/>
                      <a:pt x="2000" y="1200"/>
                    </a:cubicBezTo>
                    <a:cubicBezTo>
                      <a:pt x="2000" y="1040"/>
                      <a:pt x="2000" y="1040"/>
                      <a:pt x="2000" y="1040"/>
                    </a:cubicBezTo>
                    <a:cubicBezTo>
                      <a:pt x="80" y="1040"/>
                      <a:pt x="80" y="1040"/>
                      <a:pt x="80" y="1040"/>
                    </a:cubicBezTo>
                    <a:cubicBezTo>
                      <a:pt x="80" y="1200"/>
                      <a:pt x="80" y="1200"/>
                      <a:pt x="80" y="1200"/>
                    </a:cubicBezTo>
                    <a:cubicBezTo>
                      <a:pt x="0" y="1200"/>
                      <a:pt x="0" y="1200"/>
                      <a:pt x="0" y="1200"/>
                    </a:cubicBezTo>
                    <a:cubicBezTo>
                      <a:pt x="0" y="320"/>
                      <a:pt x="0" y="320"/>
                      <a:pt x="0" y="320"/>
                    </a:cubicBezTo>
                    <a:cubicBezTo>
                      <a:pt x="80" y="320"/>
                      <a:pt x="80" y="320"/>
                      <a:pt x="80" y="320"/>
                    </a:cubicBezTo>
                    <a:cubicBezTo>
                      <a:pt x="80" y="720"/>
                      <a:pt x="80" y="720"/>
                      <a:pt x="80" y="720"/>
                    </a:cubicBezTo>
                    <a:cubicBezTo>
                      <a:pt x="307" y="720"/>
                      <a:pt x="307" y="720"/>
                      <a:pt x="307" y="720"/>
                    </a:cubicBezTo>
                    <a:cubicBezTo>
                      <a:pt x="230" y="720"/>
                      <a:pt x="155" y="613"/>
                      <a:pt x="160" y="536"/>
                    </a:cubicBezTo>
                    <a:cubicBezTo>
                      <a:pt x="175" y="329"/>
                      <a:pt x="582" y="320"/>
                      <a:pt x="720" y="320"/>
                    </a:cubicBezTo>
                    <a:cubicBezTo>
                      <a:pt x="870" y="320"/>
                      <a:pt x="1294" y="334"/>
                      <a:pt x="1320" y="551"/>
                    </a:cubicBezTo>
                    <a:cubicBezTo>
                      <a:pt x="1328" y="621"/>
                      <a:pt x="1275" y="720"/>
                      <a:pt x="1200" y="720"/>
                    </a:cubicBezTo>
                    <a:cubicBezTo>
                      <a:pt x="1562" y="720"/>
                      <a:pt x="1562" y="720"/>
                      <a:pt x="1562" y="720"/>
                    </a:cubicBezTo>
                    <a:cubicBezTo>
                      <a:pt x="1458" y="718"/>
                      <a:pt x="1360" y="704"/>
                      <a:pt x="1360" y="607"/>
                    </a:cubicBezTo>
                    <a:cubicBezTo>
                      <a:pt x="1360" y="550"/>
                      <a:pt x="1390" y="485"/>
                      <a:pt x="1460" y="440"/>
                    </a:cubicBezTo>
                    <a:cubicBezTo>
                      <a:pt x="1510" y="407"/>
                      <a:pt x="1583" y="384"/>
                      <a:pt x="1680" y="384"/>
                    </a:cubicBezTo>
                    <a:cubicBezTo>
                      <a:pt x="1796" y="384"/>
                      <a:pt x="1856" y="417"/>
                      <a:pt x="1888" y="462"/>
                    </a:cubicBezTo>
                    <a:cubicBezTo>
                      <a:pt x="1920" y="508"/>
                      <a:pt x="1920" y="560"/>
                      <a:pt x="1920" y="607"/>
                    </a:cubicBezTo>
                    <a:cubicBezTo>
                      <a:pt x="1920" y="704"/>
                      <a:pt x="1822" y="718"/>
                      <a:pt x="1718" y="720"/>
                    </a:cubicBezTo>
                    <a:close/>
                    <a:moveTo>
                      <a:pt x="2000" y="800"/>
                    </a:moveTo>
                    <a:cubicBezTo>
                      <a:pt x="80" y="800"/>
                      <a:pt x="80" y="800"/>
                      <a:pt x="80" y="800"/>
                    </a:cubicBezTo>
                    <a:cubicBezTo>
                      <a:pt x="80" y="960"/>
                      <a:pt x="80" y="960"/>
                      <a:pt x="80" y="960"/>
                    </a:cubicBezTo>
                    <a:cubicBezTo>
                      <a:pt x="2000" y="960"/>
                      <a:pt x="2000" y="960"/>
                      <a:pt x="2000" y="960"/>
                    </a:cubicBezTo>
                    <a:lnTo>
                      <a:pt x="2000" y="80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mn-lt"/>
                </a:endParaRPr>
              </a:p>
            </p:txBody>
          </p:sp>
        </p:grpSp>
      </p:grpSp>
      <p:grpSp>
        <p:nvGrpSpPr>
          <p:cNvPr id="17" name="Group 16"/>
          <p:cNvGrpSpPr/>
          <p:nvPr/>
        </p:nvGrpSpPr>
        <p:grpSpPr>
          <a:xfrm>
            <a:off x="7116530" y="2190119"/>
            <a:ext cx="244479" cy="575843"/>
            <a:chOff x="7215590" y="2129159"/>
            <a:chExt cx="244479" cy="575843"/>
          </a:xfrm>
        </p:grpSpPr>
        <p:cxnSp>
          <p:nvCxnSpPr>
            <p:cNvPr id="331" name="Straight Arrow Connector 330">
              <a:extLst>
                <a:ext uri="{FF2B5EF4-FFF2-40B4-BE49-F238E27FC236}">
                  <a16:creationId xmlns:a16="http://schemas.microsoft.com/office/drawing/2014/main" id="{F3ABCFB1-51FE-44A2-8541-F6846186A4DC}"/>
                </a:ext>
              </a:extLst>
            </p:cNvPr>
            <p:cNvCxnSpPr>
              <a:cxnSpLocks/>
            </p:cNvCxnSpPr>
            <p:nvPr/>
          </p:nvCxnSpPr>
          <p:spPr>
            <a:xfrm flipV="1">
              <a:off x="7339559" y="2400898"/>
              <a:ext cx="0" cy="304104"/>
            </a:xfrm>
            <a:prstGeom prst="straightConnector1">
              <a:avLst/>
            </a:prstGeom>
            <a:solidFill>
              <a:srgbClr val="00AAC9"/>
            </a:solidFill>
            <a:ln w="28575" cap="flat" cmpd="sng" algn="ctr">
              <a:solidFill>
                <a:schemeClr val="accent3">
                  <a:lumMod val="75000"/>
                </a:schemeClr>
              </a:solidFill>
              <a:prstDash val="solid"/>
              <a:tailEnd type="triangle" w="lg" len="lg"/>
            </a:ln>
            <a:effectLst/>
          </p:spPr>
        </p:cxnSp>
        <p:grpSp>
          <p:nvGrpSpPr>
            <p:cNvPr id="332" name="Group 331">
              <a:extLst>
                <a:ext uri="{FF2B5EF4-FFF2-40B4-BE49-F238E27FC236}">
                  <a16:creationId xmlns:a16="http://schemas.microsoft.com/office/drawing/2014/main" id="{FD7EFAB6-2441-458E-90C8-3D005CC0EA82}"/>
                </a:ext>
              </a:extLst>
            </p:cNvPr>
            <p:cNvGrpSpPr>
              <a:grpSpLocks/>
            </p:cNvGrpSpPr>
            <p:nvPr/>
          </p:nvGrpSpPr>
          <p:grpSpPr>
            <a:xfrm>
              <a:off x="7215590" y="2129159"/>
              <a:ext cx="244479" cy="241327"/>
              <a:chOff x="7149550" y="2068199"/>
              <a:chExt cx="307649" cy="241327"/>
            </a:xfrm>
          </p:grpSpPr>
          <p:sp>
            <p:nvSpPr>
              <p:cNvPr id="341" name="Oval 340">
                <a:extLst>
                  <a:ext uri="{FF2B5EF4-FFF2-40B4-BE49-F238E27FC236}">
                    <a16:creationId xmlns:a16="http://schemas.microsoft.com/office/drawing/2014/main" id="{48E28180-71AE-40E4-80BE-D1BD7703D9E1}"/>
                  </a:ext>
                </a:extLst>
              </p:cNvPr>
              <p:cNvSpPr/>
              <p:nvPr/>
            </p:nvSpPr>
            <p:spPr>
              <a:xfrm>
                <a:off x="7149550" y="2068199"/>
                <a:ext cx="307649" cy="241327"/>
              </a:xfrm>
              <a:prstGeom prst="ellipse">
                <a:avLst/>
              </a:prstGeom>
              <a:solidFill>
                <a:srgbClr val="FFFFFF"/>
              </a:solidFill>
              <a:ln w="15875" cap="flat" cmpd="sng" algn="ctr">
                <a:solidFill>
                  <a:schemeClr val="accent3">
                    <a:lumMod val="75000"/>
                  </a:schemeClr>
                </a:solidFill>
                <a:prstDash val="solid"/>
              </a:ln>
              <a:effectLst/>
            </p:spPr>
            <p:txBody>
              <a:bodyPr lIns="72000" tIns="72000" rIns="72000" bIns="72000" rtlCol="0" anchor="t" anchorCtr="0">
                <a:noAutofit/>
              </a:bodyPr>
              <a:lstStyle/>
              <a:p>
                <a:pPr marL="0" marR="0" lvl="0" indent="0" defTabSz="914400" eaLnBrk="1" fontAlgn="base" latinLnBrk="0" hangingPunct="1">
                  <a:lnSpc>
                    <a:spcPct val="90000"/>
                  </a:lnSpc>
                  <a:spcBef>
                    <a:spcPts val="40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42" name="Freeform 10">
                <a:extLst>
                  <a:ext uri="{FF2B5EF4-FFF2-40B4-BE49-F238E27FC236}">
                    <a16:creationId xmlns:a16="http://schemas.microsoft.com/office/drawing/2014/main" id="{EB9933CE-A8EE-4EC8-8087-4AFF4FEF4C7E}"/>
                  </a:ext>
                </a:extLst>
              </p:cNvPr>
              <p:cNvSpPr>
                <a:spLocks noChangeAspect="1" noEditPoints="1"/>
              </p:cNvSpPr>
              <p:nvPr/>
            </p:nvSpPr>
            <p:spPr bwMode="auto">
              <a:xfrm>
                <a:off x="7201962" y="2110435"/>
                <a:ext cx="202824" cy="159100"/>
              </a:xfrm>
              <a:custGeom>
                <a:avLst/>
                <a:gdLst>
                  <a:gd name="T0" fmla="*/ 1040 w 2080"/>
                  <a:gd name="T1" fmla="*/ 760 h 2080"/>
                  <a:gd name="T2" fmla="*/ 920 w 2080"/>
                  <a:gd name="T3" fmla="*/ 800 h 2080"/>
                  <a:gd name="T4" fmla="*/ 920 w 2080"/>
                  <a:gd name="T5" fmla="*/ 1040 h 2080"/>
                  <a:gd name="T6" fmla="*/ 1040 w 2080"/>
                  <a:gd name="T7" fmla="*/ 920 h 2080"/>
                  <a:gd name="T8" fmla="*/ 920 w 2080"/>
                  <a:gd name="T9" fmla="*/ 1120 h 2080"/>
                  <a:gd name="T10" fmla="*/ 920 w 2080"/>
                  <a:gd name="T11" fmla="*/ 720 h 2080"/>
                  <a:gd name="T12" fmla="*/ 502 w 2080"/>
                  <a:gd name="T13" fmla="*/ 1740 h 2080"/>
                  <a:gd name="T14" fmla="*/ 920 w 2080"/>
                  <a:gd name="T15" fmla="*/ 0 h 2080"/>
                  <a:gd name="T16" fmla="*/ 1142 w 2080"/>
                  <a:gd name="T17" fmla="*/ 575 h 2080"/>
                  <a:gd name="T18" fmla="*/ 1085 w 2080"/>
                  <a:gd name="T19" fmla="*/ 600 h 2080"/>
                  <a:gd name="T20" fmla="*/ 560 w 2080"/>
                  <a:gd name="T21" fmla="*/ 920 h 2080"/>
                  <a:gd name="T22" fmla="*/ 1040 w 2080"/>
                  <a:gd name="T23" fmla="*/ 1260 h 2080"/>
                  <a:gd name="T24" fmla="*/ 920 w 2080"/>
                  <a:gd name="T25" fmla="*/ 1482 h 2080"/>
                  <a:gd name="T26" fmla="*/ 680 w 2080"/>
                  <a:gd name="T27" fmla="*/ 1545 h 2080"/>
                  <a:gd name="T28" fmla="*/ 702 w 2080"/>
                  <a:gd name="T29" fmla="*/ 1302 h 2080"/>
                  <a:gd name="T30" fmla="*/ 1840 w 2080"/>
                  <a:gd name="T31" fmla="*/ 891 h 2080"/>
                  <a:gd name="T32" fmla="*/ 1760 w 2080"/>
                  <a:gd name="T33" fmla="*/ 1296 h 2080"/>
                  <a:gd name="T34" fmla="*/ 1360 w 2080"/>
                  <a:gd name="T35" fmla="*/ 1664 h 2080"/>
                  <a:gd name="T36" fmla="*/ 1367 w 2080"/>
                  <a:gd name="T37" fmla="*/ 1724 h 2080"/>
                  <a:gd name="T38" fmla="*/ 1280 w 2080"/>
                  <a:gd name="T39" fmla="*/ 1094 h 2080"/>
                  <a:gd name="T40" fmla="*/ 1840 w 2080"/>
                  <a:gd name="T41" fmla="*/ 891 h 2080"/>
                  <a:gd name="T42" fmla="*/ 1138 w 2080"/>
                  <a:gd name="T43" fmla="*/ 538 h 2080"/>
                  <a:gd name="T44" fmla="*/ 1236 w 2080"/>
                  <a:gd name="T45" fmla="*/ 129 h 2080"/>
                  <a:gd name="T46" fmla="*/ 526 w 2080"/>
                  <a:gd name="T47" fmla="*/ 1117 h 2080"/>
                  <a:gd name="T48" fmla="*/ 113 w 2080"/>
                  <a:gd name="T49" fmla="*/ 1192 h 2080"/>
                  <a:gd name="T50" fmla="*/ 526 w 2080"/>
                  <a:gd name="T51" fmla="*/ 1117 h 2080"/>
                  <a:gd name="T52" fmla="*/ 920 w 2080"/>
                  <a:gd name="T53" fmla="*/ 1562 h 2080"/>
                  <a:gd name="T54" fmla="*/ 1120 w 2080"/>
                  <a:gd name="T55" fmla="*/ 694 h 2080"/>
                  <a:gd name="T56" fmla="*/ 2032 w 2080"/>
                  <a:gd name="T57" fmla="*/ 467 h 2080"/>
                  <a:gd name="T58" fmla="*/ 2080 w 2080"/>
                  <a:gd name="T59" fmla="*/ 1592 h 2080"/>
                  <a:gd name="T60" fmla="*/ 1720 w 2080"/>
                  <a:gd name="T61" fmla="*/ 1892 h 2080"/>
                  <a:gd name="T62" fmla="*/ 1440 w 2080"/>
                  <a:gd name="T63" fmla="*/ 1664 h 2080"/>
                  <a:gd name="T64" fmla="*/ 1800 w 2080"/>
                  <a:gd name="T65" fmla="*/ 1374 h 2080"/>
                  <a:gd name="T66" fmla="*/ 2000 w 2080"/>
                  <a:gd name="T67" fmla="*/ 775 h 2080"/>
                  <a:gd name="T68" fmla="*/ 1200 w 2080"/>
                  <a:gd name="T69" fmla="*/ 1790 h 2080"/>
                  <a:gd name="T70" fmla="*/ 840 w 2080"/>
                  <a:gd name="T71" fmla="*/ 2080 h 2080"/>
                  <a:gd name="T72" fmla="*/ 560 w 2080"/>
                  <a:gd name="T73" fmla="*/ 1852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80" h="2080">
                    <a:moveTo>
                      <a:pt x="920" y="720"/>
                    </a:moveTo>
                    <a:cubicBezTo>
                      <a:pt x="965" y="720"/>
                      <a:pt x="1006" y="735"/>
                      <a:pt x="1040" y="760"/>
                    </a:cubicBezTo>
                    <a:cubicBezTo>
                      <a:pt x="1040" y="920"/>
                      <a:pt x="1040" y="920"/>
                      <a:pt x="1040" y="920"/>
                    </a:cubicBezTo>
                    <a:cubicBezTo>
                      <a:pt x="1040" y="854"/>
                      <a:pt x="986" y="800"/>
                      <a:pt x="920" y="800"/>
                    </a:cubicBezTo>
                    <a:cubicBezTo>
                      <a:pt x="854" y="800"/>
                      <a:pt x="800" y="854"/>
                      <a:pt x="800" y="920"/>
                    </a:cubicBezTo>
                    <a:cubicBezTo>
                      <a:pt x="800" y="986"/>
                      <a:pt x="854" y="1040"/>
                      <a:pt x="920" y="1040"/>
                    </a:cubicBezTo>
                    <a:cubicBezTo>
                      <a:pt x="953" y="1040"/>
                      <a:pt x="983" y="1026"/>
                      <a:pt x="1005" y="1005"/>
                    </a:cubicBezTo>
                    <a:cubicBezTo>
                      <a:pt x="1026" y="983"/>
                      <a:pt x="1040" y="953"/>
                      <a:pt x="1040" y="920"/>
                    </a:cubicBezTo>
                    <a:cubicBezTo>
                      <a:pt x="1040" y="1080"/>
                      <a:pt x="1040" y="1080"/>
                      <a:pt x="1040" y="1080"/>
                    </a:cubicBezTo>
                    <a:cubicBezTo>
                      <a:pt x="1006" y="1105"/>
                      <a:pt x="965" y="1120"/>
                      <a:pt x="920" y="1120"/>
                    </a:cubicBezTo>
                    <a:cubicBezTo>
                      <a:pt x="810" y="1120"/>
                      <a:pt x="720" y="1030"/>
                      <a:pt x="720" y="920"/>
                    </a:cubicBezTo>
                    <a:cubicBezTo>
                      <a:pt x="720" y="810"/>
                      <a:pt x="810" y="720"/>
                      <a:pt x="920" y="720"/>
                    </a:cubicBezTo>
                    <a:close/>
                    <a:moveTo>
                      <a:pt x="532" y="1678"/>
                    </a:moveTo>
                    <a:cubicBezTo>
                      <a:pt x="519" y="1697"/>
                      <a:pt x="510" y="1719"/>
                      <a:pt x="502" y="1740"/>
                    </a:cubicBezTo>
                    <a:cubicBezTo>
                      <a:pt x="194" y="1583"/>
                      <a:pt x="0" y="1267"/>
                      <a:pt x="0" y="920"/>
                    </a:cubicBezTo>
                    <a:cubicBezTo>
                      <a:pt x="0" y="412"/>
                      <a:pt x="412" y="0"/>
                      <a:pt x="920" y="0"/>
                    </a:cubicBezTo>
                    <a:cubicBezTo>
                      <a:pt x="1247" y="0"/>
                      <a:pt x="1548" y="173"/>
                      <a:pt x="1713" y="453"/>
                    </a:cubicBezTo>
                    <a:cubicBezTo>
                      <a:pt x="1142" y="575"/>
                      <a:pt x="1142" y="575"/>
                      <a:pt x="1142" y="575"/>
                    </a:cubicBezTo>
                    <a:cubicBezTo>
                      <a:pt x="1138" y="576"/>
                      <a:pt x="1134" y="577"/>
                      <a:pt x="1130" y="578"/>
                    </a:cubicBezTo>
                    <a:cubicBezTo>
                      <a:pt x="1113" y="582"/>
                      <a:pt x="1098" y="590"/>
                      <a:pt x="1085" y="600"/>
                    </a:cubicBezTo>
                    <a:cubicBezTo>
                      <a:pt x="1036" y="574"/>
                      <a:pt x="980" y="560"/>
                      <a:pt x="920" y="560"/>
                    </a:cubicBezTo>
                    <a:cubicBezTo>
                      <a:pt x="721" y="560"/>
                      <a:pt x="560" y="721"/>
                      <a:pt x="560" y="920"/>
                    </a:cubicBezTo>
                    <a:cubicBezTo>
                      <a:pt x="560" y="1119"/>
                      <a:pt x="721" y="1280"/>
                      <a:pt x="920" y="1280"/>
                    </a:cubicBezTo>
                    <a:cubicBezTo>
                      <a:pt x="962" y="1280"/>
                      <a:pt x="1002" y="1273"/>
                      <a:pt x="1040" y="1260"/>
                    </a:cubicBezTo>
                    <a:cubicBezTo>
                      <a:pt x="1040" y="1339"/>
                      <a:pt x="1040" y="1419"/>
                      <a:pt x="1040" y="1498"/>
                    </a:cubicBezTo>
                    <a:cubicBezTo>
                      <a:pt x="1002" y="1488"/>
                      <a:pt x="962" y="1482"/>
                      <a:pt x="920" y="1482"/>
                    </a:cubicBezTo>
                    <a:cubicBezTo>
                      <a:pt x="904" y="1482"/>
                      <a:pt x="886" y="1483"/>
                      <a:pt x="867" y="1485"/>
                    </a:cubicBezTo>
                    <a:cubicBezTo>
                      <a:pt x="799" y="1492"/>
                      <a:pt x="735" y="1514"/>
                      <a:pt x="680" y="1545"/>
                    </a:cubicBezTo>
                    <a:cubicBezTo>
                      <a:pt x="775" y="1336"/>
                      <a:pt x="775" y="1336"/>
                      <a:pt x="775" y="1336"/>
                    </a:cubicBezTo>
                    <a:cubicBezTo>
                      <a:pt x="750" y="1327"/>
                      <a:pt x="725" y="1316"/>
                      <a:pt x="702" y="1302"/>
                    </a:cubicBezTo>
                    <a:lnTo>
                      <a:pt x="532" y="1678"/>
                    </a:lnTo>
                    <a:close/>
                    <a:moveTo>
                      <a:pt x="1840" y="891"/>
                    </a:moveTo>
                    <a:cubicBezTo>
                      <a:pt x="1840" y="900"/>
                      <a:pt x="1840" y="910"/>
                      <a:pt x="1840" y="920"/>
                    </a:cubicBezTo>
                    <a:cubicBezTo>
                      <a:pt x="1840" y="1054"/>
                      <a:pt x="1811" y="1181"/>
                      <a:pt x="1760" y="1296"/>
                    </a:cubicBezTo>
                    <a:cubicBezTo>
                      <a:pt x="1756" y="1296"/>
                      <a:pt x="1751" y="1296"/>
                      <a:pt x="1747" y="1297"/>
                    </a:cubicBezTo>
                    <a:cubicBezTo>
                      <a:pt x="1559" y="1318"/>
                      <a:pt x="1360" y="1460"/>
                      <a:pt x="1360" y="1664"/>
                    </a:cubicBezTo>
                    <a:cubicBezTo>
                      <a:pt x="1360" y="1674"/>
                      <a:pt x="1361" y="1686"/>
                      <a:pt x="1363" y="1700"/>
                    </a:cubicBezTo>
                    <a:cubicBezTo>
                      <a:pt x="1364" y="1708"/>
                      <a:pt x="1365" y="1716"/>
                      <a:pt x="1367" y="1724"/>
                    </a:cubicBezTo>
                    <a:cubicBezTo>
                      <a:pt x="1339" y="1740"/>
                      <a:pt x="1310" y="1754"/>
                      <a:pt x="1280" y="1767"/>
                    </a:cubicBezTo>
                    <a:cubicBezTo>
                      <a:pt x="1280" y="1094"/>
                      <a:pt x="1280" y="1094"/>
                      <a:pt x="1280" y="1094"/>
                    </a:cubicBezTo>
                    <a:cubicBezTo>
                      <a:pt x="1294" y="1066"/>
                      <a:pt x="1304" y="1036"/>
                      <a:pt x="1311" y="1004"/>
                    </a:cubicBezTo>
                    <a:lnTo>
                      <a:pt x="1840" y="891"/>
                    </a:lnTo>
                    <a:close/>
                    <a:moveTo>
                      <a:pt x="1065" y="504"/>
                    </a:moveTo>
                    <a:cubicBezTo>
                      <a:pt x="1090" y="513"/>
                      <a:pt x="1115" y="524"/>
                      <a:pt x="1138" y="538"/>
                    </a:cubicBezTo>
                    <a:cubicBezTo>
                      <a:pt x="1308" y="162"/>
                      <a:pt x="1308" y="162"/>
                      <a:pt x="1308" y="162"/>
                    </a:cubicBezTo>
                    <a:cubicBezTo>
                      <a:pt x="1236" y="129"/>
                      <a:pt x="1236" y="129"/>
                      <a:pt x="1236" y="129"/>
                    </a:cubicBezTo>
                    <a:lnTo>
                      <a:pt x="1065" y="504"/>
                    </a:lnTo>
                    <a:close/>
                    <a:moveTo>
                      <a:pt x="526" y="1117"/>
                    </a:moveTo>
                    <a:cubicBezTo>
                      <a:pt x="514" y="1093"/>
                      <a:pt x="505" y="1068"/>
                      <a:pt x="497" y="1042"/>
                    </a:cubicBezTo>
                    <a:cubicBezTo>
                      <a:pt x="113" y="1192"/>
                      <a:pt x="113" y="1192"/>
                      <a:pt x="113" y="1192"/>
                    </a:cubicBezTo>
                    <a:cubicBezTo>
                      <a:pt x="142" y="1267"/>
                      <a:pt x="142" y="1267"/>
                      <a:pt x="142" y="1267"/>
                    </a:cubicBezTo>
                    <a:lnTo>
                      <a:pt x="526" y="1117"/>
                    </a:lnTo>
                    <a:close/>
                    <a:moveTo>
                      <a:pt x="876" y="1564"/>
                    </a:moveTo>
                    <a:cubicBezTo>
                      <a:pt x="891" y="1562"/>
                      <a:pt x="906" y="1562"/>
                      <a:pt x="920" y="1562"/>
                    </a:cubicBezTo>
                    <a:cubicBezTo>
                      <a:pt x="991" y="1562"/>
                      <a:pt x="1064" y="1582"/>
                      <a:pt x="1120" y="1627"/>
                    </a:cubicBezTo>
                    <a:cubicBezTo>
                      <a:pt x="1120" y="694"/>
                      <a:pt x="1120" y="694"/>
                      <a:pt x="1120" y="694"/>
                    </a:cubicBezTo>
                    <a:cubicBezTo>
                      <a:pt x="1120" y="674"/>
                      <a:pt x="1135" y="657"/>
                      <a:pt x="1154" y="654"/>
                    </a:cubicBezTo>
                    <a:cubicBezTo>
                      <a:pt x="2032" y="467"/>
                      <a:pt x="2032" y="467"/>
                      <a:pt x="2032" y="467"/>
                    </a:cubicBezTo>
                    <a:cubicBezTo>
                      <a:pt x="2057" y="462"/>
                      <a:pt x="2080" y="481"/>
                      <a:pt x="2080" y="506"/>
                    </a:cubicBezTo>
                    <a:cubicBezTo>
                      <a:pt x="2080" y="1592"/>
                      <a:pt x="2080" y="1592"/>
                      <a:pt x="2080" y="1592"/>
                    </a:cubicBezTo>
                    <a:cubicBezTo>
                      <a:pt x="2080" y="1762"/>
                      <a:pt x="1920" y="1872"/>
                      <a:pt x="1764" y="1890"/>
                    </a:cubicBezTo>
                    <a:cubicBezTo>
                      <a:pt x="1749" y="1891"/>
                      <a:pt x="1734" y="1892"/>
                      <a:pt x="1720" y="1892"/>
                    </a:cubicBezTo>
                    <a:cubicBezTo>
                      <a:pt x="1594" y="1892"/>
                      <a:pt x="1456" y="1824"/>
                      <a:pt x="1441" y="1686"/>
                    </a:cubicBezTo>
                    <a:cubicBezTo>
                      <a:pt x="1440" y="1679"/>
                      <a:pt x="1440" y="1671"/>
                      <a:pt x="1440" y="1664"/>
                    </a:cubicBezTo>
                    <a:cubicBezTo>
                      <a:pt x="1440" y="1502"/>
                      <a:pt x="1609" y="1392"/>
                      <a:pt x="1756" y="1376"/>
                    </a:cubicBezTo>
                    <a:cubicBezTo>
                      <a:pt x="1771" y="1375"/>
                      <a:pt x="1786" y="1374"/>
                      <a:pt x="1800" y="1374"/>
                    </a:cubicBezTo>
                    <a:cubicBezTo>
                      <a:pt x="1871" y="1374"/>
                      <a:pt x="1944" y="1394"/>
                      <a:pt x="2000" y="1440"/>
                    </a:cubicBezTo>
                    <a:cubicBezTo>
                      <a:pt x="2000" y="775"/>
                      <a:pt x="2000" y="775"/>
                      <a:pt x="2000" y="775"/>
                    </a:cubicBezTo>
                    <a:cubicBezTo>
                      <a:pt x="1200" y="946"/>
                      <a:pt x="1200" y="946"/>
                      <a:pt x="1200" y="946"/>
                    </a:cubicBezTo>
                    <a:cubicBezTo>
                      <a:pt x="1200" y="1790"/>
                      <a:pt x="1200" y="1790"/>
                      <a:pt x="1200" y="1790"/>
                    </a:cubicBezTo>
                    <a:cubicBezTo>
                      <a:pt x="1200" y="1952"/>
                      <a:pt x="1031" y="2061"/>
                      <a:pt x="884" y="2078"/>
                    </a:cubicBezTo>
                    <a:cubicBezTo>
                      <a:pt x="869" y="2079"/>
                      <a:pt x="854" y="2080"/>
                      <a:pt x="840" y="2080"/>
                    </a:cubicBezTo>
                    <a:cubicBezTo>
                      <a:pt x="714" y="2080"/>
                      <a:pt x="576" y="2012"/>
                      <a:pt x="561" y="1874"/>
                    </a:cubicBezTo>
                    <a:cubicBezTo>
                      <a:pt x="560" y="1866"/>
                      <a:pt x="560" y="1859"/>
                      <a:pt x="560" y="1852"/>
                    </a:cubicBezTo>
                    <a:cubicBezTo>
                      <a:pt x="560" y="1690"/>
                      <a:pt x="729" y="1580"/>
                      <a:pt x="876" y="1564"/>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mn-lt"/>
                </a:endParaRPr>
              </a:p>
            </p:txBody>
          </p:sp>
        </p:grpSp>
      </p:grpSp>
      <p:grpSp>
        <p:nvGrpSpPr>
          <p:cNvPr id="18" name="Group 17"/>
          <p:cNvGrpSpPr/>
          <p:nvPr/>
        </p:nvGrpSpPr>
        <p:grpSpPr>
          <a:xfrm>
            <a:off x="7869824" y="2191125"/>
            <a:ext cx="244479" cy="574837"/>
            <a:chOff x="7968884" y="2130165"/>
            <a:chExt cx="244479" cy="574837"/>
          </a:xfrm>
        </p:grpSpPr>
        <p:grpSp>
          <p:nvGrpSpPr>
            <p:cNvPr id="333" name="Group 332">
              <a:extLst>
                <a:ext uri="{FF2B5EF4-FFF2-40B4-BE49-F238E27FC236}">
                  <a16:creationId xmlns:a16="http://schemas.microsoft.com/office/drawing/2014/main" id="{07179767-686D-4E7F-B60B-BA324DDCC807}"/>
                </a:ext>
              </a:extLst>
            </p:cNvPr>
            <p:cNvGrpSpPr>
              <a:grpSpLocks/>
            </p:cNvGrpSpPr>
            <p:nvPr/>
          </p:nvGrpSpPr>
          <p:grpSpPr>
            <a:xfrm>
              <a:off x="7968884" y="2130165"/>
              <a:ext cx="244479" cy="241327"/>
              <a:chOff x="7836804" y="2069205"/>
              <a:chExt cx="307649" cy="241327"/>
            </a:xfrm>
          </p:grpSpPr>
          <p:sp>
            <p:nvSpPr>
              <p:cNvPr id="335" name="Oval 334">
                <a:extLst>
                  <a:ext uri="{FF2B5EF4-FFF2-40B4-BE49-F238E27FC236}">
                    <a16:creationId xmlns:a16="http://schemas.microsoft.com/office/drawing/2014/main" id="{1787099B-F3AA-4923-B369-B66FF9FAFF8F}"/>
                  </a:ext>
                </a:extLst>
              </p:cNvPr>
              <p:cNvSpPr/>
              <p:nvPr/>
            </p:nvSpPr>
            <p:spPr>
              <a:xfrm>
                <a:off x="7836804" y="2069205"/>
                <a:ext cx="307649" cy="241327"/>
              </a:xfrm>
              <a:prstGeom prst="ellipse">
                <a:avLst/>
              </a:prstGeom>
              <a:solidFill>
                <a:srgbClr val="FFFFFF"/>
              </a:solidFill>
              <a:ln w="15875" cap="flat" cmpd="sng" algn="ctr">
                <a:solidFill>
                  <a:schemeClr val="accent3">
                    <a:lumMod val="75000"/>
                  </a:schemeClr>
                </a:solidFill>
                <a:prstDash val="solid"/>
              </a:ln>
              <a:effectLst/>
            </p:spPr>
            <p:txBody>
              <a:bodyPr lIns="72000" tIns="72000" rIns="72000" bIns="72000" rtlCol="0" anchor="t" anchorCtr="0">
                <a:noAutofit/>
              </a:bodyPr>
              <a:lstStyle/>
              <a:p>
                <a:pPr marL="0" marR="0" lvl="0" indent="0" defTabSz="914400" eaLnBrk="1" fontAlgn="base" latinLnBrk="0" hangingPunct="1">
                  <a:lnSpc>
                    <a:spcPct val="90000"/>
                  </a:lnSpc>
                  <a:spcBef>
                    <a:spcPts val="40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nvGrpSpPr>
              <p:cNvPr id="336" name="Group 60">
                <a:extLst>
                  <a:ext uri="{FF2B5EF4-FFF2-40B4-BE49-F238E27FC236}">
                    <a16:creationId xmlns:a16="http://schemas.microsoft.com/office/drawing/2014/main" id="{B2271374-C1A7-4E2E-A96F-EC096EA3E267}"/>
                  </a:ext>
                </a:extLst>
              </p:cNvPr>
              <p:cNvGrpSpPr>
                <a:grpSpLocks noChangeAspect="1"/>
              </p:cNvGrpSpPr>
              <p:nvPr/>
            </p:nvGrpSpPr>
            <p:grpSpPr bwMode="auto">
              <a:xfrm>
                <a:off x="7899114" y="2138287"/>
                <a:ext cx="197915" cy="119063"/>
                <a:chOff x="2425" y="3189"/>
                <a:chExt cx="266" cy="204"/>
              </a:xfrm>
              <a:solidFill>
                <a:schemeClr val="accent3">
                  <a:lumMod val="75000"/>
                </a:schemeClr>
              </a:solidFill>
            </p:grpSpPr>
            <p:sp>
              <p:nvSpPr>
                <p:cNvPr id="337" name="Freeform 62">
                  <a:extLst>
                    <a:ext uri="{FF2B5EF4-FFF2-40B4-BE49-F238E27FC236}">
                      <a16:creationId xmlns:a16="http://schemas.microsoft.com/office/drawing/2014/main" id="{7B2AFFCB-42CC-4DAC-BFFE-C0F451A6E269}"/>
                    </a:ext>
                  </a:extLst>
                </p:cNvPr>
                <p:cNvSpPr>
                  <a:spLocks noEditPoints="1"/>
                </p:cNvSpPr>
                <p:nvPr/>
              </p:nvSpPr>
              <p:spPr bwMode="auto">
                <a:xfrm>
                  <a:off x="2527" y="3229"/>
                  <a:ext cx="164" cy="164"/>
                </a:xfrm>
                <a:custGeom>
                  <a:avLst/>
                  <a:gdLst>
                    <a:gd name="T0" fmla="*/ 670 w 2133"/>
                    <a:gd name="T1" fmla="*/ 1913 h 2138"/>
                    <a:gd name="T2" fmla="*/ 828 w 2133"/>
                    <a:gd name="T3" fmla="*/ 1972 h 2138"/>
                    <a:gd name="T4" fmla="*/ 904 w 2133"/>
                    <a:gd name="T5" fmla="*/ 1840 h 2138"/>
                    <a:gd name="T6" fmla="*/ 639 w 2133"/>
                    <a:gd name="T7" fmla="*/ 1719 h 2138"/>
                    <a:gd name="T8" fmla="*/ 1455 w 2133"/>
                    <a:gd name="T9" fmla="*/ 1743 h 2138"/>
                    <a:gd name="T10" fmla="*/ 1316 w 2133"/>
                    <a:gd name="T11" fmla="*/ 1806 h 2138"/>
                    <a:gd name="T12" fmla="*/ 1381 w 2133"/>
                    <a:gd name="T13" fmla="*/ 1934 h 2138"/>
                    <a:gd name="T14" fmla="*/ 1495 w 2133"/>
                    <a:gd name="T15" fmla="*/ 1719 h 2138"/>
                    <a:gd name="T16" fmla="*/ 194 w 2133"/>
                    <a:gd name="T17" fmla="*/ 1363 h 2138"/>
                    <a:gd name="T18" fmla="*/ 259 w 2133"/>
                    <a:gd name="T19" fmla="*/ 1505 h 2138"/>
                    <a:gd name="T20" fmla="*/ 293 w 2133"/>
                    <a:gd name="T21" fmla="*/ 1560 h 2138"/>
                    <a:gd name="T22" fmla="*/ 330 w 2133"/>
                    <a:gd name="T23" fmla="*/ 1318 h 2138"/>
                    <a:gd name="T24" fmla="*/ 1838 w 2133"/>
                    <a:gd name="T25" fmla="*/ 1217 h 2138"/>
                    <a:gd name="T26" fmla="*/ 1800 w 2133"/>
                    <a:gd name="T27" fmla="*/ 1334 h 2138"/>
                    <a:gd name="T28" fmla="*/ 1839 w 2133"/>
                    <a:gd name="T29" fmla="*/ 1560 h 2138"/>
                    <a:gd name="T30" fmla="*/ 1975 w 2133"/>
                    <a:gd name="T31" fmla="*/ 1284 h 2138"/>
                    <a:gd name="T32" fmla="*/ 269 w 2133"/>
                    <a:gd name="T33" fmla="*/ 614 h 2138"/>
                    <a:gd name="T34" fmla="*/ 198 w 2133"/>
                    <a:gd name="T35" fmla="*/ 788 h 2138"/>
                    <a:gd name="T36" fmla="*/ 179 w 2133"/>
                    <a:gd name="T37" fmla="*/ 863 h 2138"/>
                    <a:gd name="T38" fmla="*/ 386 w 2133"/>
                    <a:gd name="T39" fmla="*/ 664 h 2138"/>
                    <a:gd name="T40" fmla="*/ 1711 w 2133"/>
                    <a:gd name="T41" fmla="*/ 610 h 2138"/>
                    <a:gd name="T42" fmla="*/ 1753 w 2133"/>
                    <a:gd name="T43" fmla="*/ 685 h 2138"/>
                    <a:gd name="T44" fmla="*/ 1814 w 2133"/>
                    <a:gd name="T45" fmla="*/ 843 h 2138"/>
                    <a:gd name="T46" fmla="*/ 1946 w 2133"/>
                    <a:gd name="T47" fmla="*/ 778 h 2138"/>
                    <a:gd name="T48" fmla="*/ 1823 w 2133"/>
                    <a:gd name="T49" fmla="*/ 527 h 2138"/>
                    <a:gd name="T50" fmla="*/ 830 w 2133"/>
                    <a:gd name="T51" fmla="*/ 549 h 2138"/>
                    <a:gd name="T52" fmla="*/ 606 w 2133"/>
                    <a:gd name="T53" fmla="*/ 732 h 2138"/>
                    <a:gd name="T54" fmla="*/ 500 w 2133"/>
                    <a:gd name="T55" fmla="*/ 1007 h 2138"/>
                    <a:gd name="T56" fmla="*/ 548 w 2133"/>
                    <a:gd name="T57" fmla="*/ 1305 h 2138"/>
                    <a:gd name="T58" fmla="*/ 730 w 2133"/>
                    <a:gd name="T59" fmla="*/ 1530 h 2138"/>
                    <a:gd name="T60" fmla="*/ 1004 w 2133"/>
                    <a:gd name="T61" fmla="*/ 1636 h 2138"/>
                    <a:gd name="T62" fmla="*/ 1302 w 2133"/>
                    <a:gd name="T63" fmla="*/ 1589 h 2138"/>
                    <a:gd name="T64" fmla="*/ 1526 w 2133"/>
                    <a:gd name="T65" fmla="*/ 1406 h 2138"/>
                    <a:gd name="T66" fmla="*/ 1632 w 2133"/>
                    <a:gd name="T67" fmla="*/ 1132 h 2138"/>
                    <a:gd name="T68" fmla="*/ 1585 w 2133"/>
                    <a:gd name="T69" fmla="*/ 834 h 2138"/>
                    <a:gd name="T70" fmla="*/ 1403 w 2133"/>
                    <a:gd name="T71" fmla="*/ 609 h 2138"/>
                    <a:gd name="T72" fmla="*/ 1128 w 2133"/>
                    <a:gd name="T73" fmla="*/ 502 h 2138"/>
                    <a:gd name="T74" fmla="*/ 1329 w 2133"/>
                    <a:gd name="T75" fmla="*/ 339 h 2138"/>
                    <a:gd name="T76" fmla="*/ 1542 w 2133"/>
                    <a:gd name="T77" fmla="*/ 278 h 2138"/>
                    <a:gd name="T78" fmla="*/ 1352 w 2133"/>
                    <a:gd name="T79" fmla="*/ 192 h 2138"/>
                    <a:gd name="T80" fmla="*/ 1250 w 2133"/>
                    <a:gd name="T81" fmla="*/ 163 h 2138"/>
                    <a:gd name="T82" fmla="*/ 789 w 2133"/>
                    <a:gd name="T83" fmla="*/ 184 h 2138"/>
                    <a:gd name="T84" fmla="*/ 624 w 2133"/>
                    <a:gd name="T85" fmla="*/ 253 h 2138"/>
                    <a:gd name="T86" fmla="*/ 548 w 2133"/>
                    <a:gd name="T87" fmla="*/ 297 h 2138"/>
                    <a:gd name="T88" fmla="*/ 746 w 2133"/>
                    <a:gd name="T89" fmla="*/ 349 h 2138"/>
                    <a:gd name="T90" fmla="*/ 921 w 2133"/>
                    <a:gd name="T91" fmla="*/ 150 h 2138"/>
                    <a:gd name="T92" fmla="*/ 1388 w 2133"/>
                    <a:gd name="T93" fmla="*/ 50 h 2138"/>
                    <a:gd name="T94" fmla="*/ 1733 w 2133"/>
                    <a:gd name="T95" fmla="*/ 235 h 2138"/>
                    <a:gd name="T96" fmla="*/ 1987 w 2133"/>
                    <a:gd name="T97" fmla="*/ 530 h 2138"/>
                    <a:gd name="T98" fmla="*/ 2120 w 2133"/>
                    <a:gd name="T99" fmla="*/ 904 h 2138"/>
                    <a:gd name="T100" fmla="*/ 2104 w 2133"/>
                    <a:gd name="T101" fmla="*/ 1314 h 2138"/>
                    <a:gd name="T102" fmla="*/ 1945 w 2133"/>
                    <a:gd name="T103" fmla="*/ 1674 h 2138"/>
                    <a:gd name="T104" fmla="*/ 1671 w 2133"/>
                    <a:gd name="T105" fmla="*/ 1949 h 2138"/>
                    <a:gd name="T106" fmla="*/ 1310 w 2133"/>
                    <a:gd name="T107" fmla="*/ 2110 h 2138"/>
                    <a:gd name="T108" fmla="*/ 901 w 2133"/>
                    <a:gd name="T109" fmla="*/ 2125 h 2138"/>
                    <a:gd name="T110" fmla="*/ 528 w 2133"/>
                    <a:gd name="T111" fmla="*/ 1992 h 2138"/>
                    <a:gd name="T112" fmla="*/ 233 w 2133"/>
                    <a:gd name="T113" fmla="*/ 1738 h 2138"/>
                    <a:gd name="T114" fmla="*/ 49 w 2133"/>
                    <a:gd name="T115" fmla="*/ 1392 h 2138"/>
                    <a:gd name="T116" fmla="*/ 3 w 2133"/>
                    <a:gd name="T117" fmla="*/ 985 h 2138"/>
                    <a:gd name="T118" fmla="*/ 108 w 2133"/>
                    <a:gd name="T119" fmla="*/ 600 h 2138"/>
                    <a:gd name="T120" fmla="*/ 339 w 2133"/>
                    <a:gd name="T121" fmla="*/ 287 h 2138"/>
                    <a:gd name="T122" fmla="*/ 670 w 2133"/>
                    <a:gd name="T123" fmla="*/ 77 h 2138"/>
                    <a:gd name="T124" fmla="*/ 1066 w 2133"/>
                    <a:gd name="T125" fmla="*/ 0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33" h="2138">
                      <a:moveTo>
                        <a:pt x="639" y="1719"/>
                      </a:moveTo>
                      <a:lnTo>
                        <a:pt x="546" y="1846"/>
                      </a:lnTo>
                      <a:lnTo>
                        <a:pt x="589" y="1871"/>
                      </a:lnTo>
                      <a:lnTo>
                        <a:pt x="630" y="1894"/>
                      </a:lnTo>
                      <a:lnTo>
                        <a:pt x="670" y="1913"/>
                      </a:lnTo>
                      <a:lnTo>
                        <a:pt x="707" y="1929"/>
                      </a:lnTo>
                      <a:lnTo>
                        <a:pt x="742" y="1943"/>
                      </a:lnTo>
                      <a:lnTo>
                        <a:pt x="775" y="1955"/>
                      </a:lnTo>
                      <a:lnTo>
                        <a:pt x="804" y="1964"/>
                      </a:lnTo>
                      <a:lnTo>
                        <a:pt x="828" y="1972"/>
                      </a:lnTo>
                      <a:lnTo>
                        <a:pt x="849" y="1977"/>
                      </a:lnTo>
                      <a:lnTo>
                        <a:pt x="864" y="1981"/>
                      </a:lnTo>
                      <a:lnTo>
                        <a:pt x="875" y="1983"/>
                      </a:lnTo>
                      <a:lnTo>
                        <a:pt x="879" y="1984"/>
                      </a:lnTo>
                      <a:lnTo>
                        <a:pt x="904" y="1840"/>
                      </a:lnTo>
                      <a:lnTo>
                        <a:pt x="852" y="1826"/>
                      </a:lnTo>
                      <a:lnTo>
                        <a:pt x="799" y="1808"/>
                      </a:lnTo>
                      <a:lnTo>
                        <a:pt x="745" y="1784"/>
                      </a:lnTo>
                      <a:lnTo>
                        <a:pt x="693" y="1754"/>
                      </a:lnTo>
                      <a:lnTo>
                        <a:pt x="639" y="1719"/>
                      </a:lnTo>
                      <a:close/>
                      <a:moveTo>
                        <a:pt x="1495" y="1719"/>
                      </a:moveTo>
                      <a:lnTo>
                        <a:pt x="1492" y="1721"/>
                      </a:lnTo>
                      <a:lnTo>
                        <a:pt x="1484" y="1726"/>
                      </a:lnTo>
                      <a:lnTo>
                        <a:pt x="1472" y="1733"/>
                      </a:lnTo>
                      <a:lnTo>
                        <a:pt x="1455" y="1743"/>
                      </a:lnTo>
                      <a:lnTo>
                        <a:pt x="1435" y="1754"/>
                      </a:lnTo>
                      <a:lnTo>
                        <a:pt x="1410" y="1766"/>
                      </a:lnTo>
                      <a:lnTo>
                        <a:pt x="1383" y="1780"/>
                      </a:lnTo>
                      <a:lnTo>
                        <a:pt x="1351" y="1792"/>
                      </a:lnTo>
                      <a:lnTo>
                        <a:pt x="1316" y="1806"/>
                      </a:lnTo>
                      <a:lnTo>
                        <a:pt x="1280" y="1819"/>
                      </a:lnTo>
                      <a:lnTo>
                        <a:pt x="1240" y="1829"/>
                      </a:lnTo>
                      <a:lnTo>
                        <a:pt x="1259" y="1960"/>
                      </a:lnTo>
                      <a:lnTo>
                        <a:pt x="1322" y="1948"/>
                      </a:lnTo>
                      <a:lnTo>
                        <a:pt x="1381" y="1934"/>
                      </a:lnTo>
                      <a:lnTo>
                        <a:pt x="1436" y="1915"/>
                      </a:lnTo>
                      <a:lnTo>
                        <a:pt x="1488" y="1894"/>
                      </a:lnTo>
                      <a:lnTo>
                        <a:pt x="1537" y="1869"/>
                      </a:lnTo>
                      <a:lnTo>
                        <a:pt x="1583" y="1843"/>
                      </a:lnTo>
                      <a:lnTo>
                        <a:pt x="1495" y="1719"/>
                      </a:lnTo>
                      <a:close/>
                      <a:moveTo>
                        <a:pt x="308" y="1220"/>
                      </a:moveTo>
                      <a:lnTo>
                        <a:pt x="156" y="1242"/>
                      </a:lnTo>
                      <a:lnTo>
                        <a:pt x="168" y="1285"/>
                      </a:lnTo>
                      <a:lnTo>
                        <a:pt x="180" y="1325"/>
                      </a:lnTo>
                      <a:lnTo>
                        <a:pt x="194" y="1363"/>
                      </a:lnTo>
                      <a:lnTo>
                        <a:pt x="208" y="1396"/>
                      </a:lnTo>
                      <a:lnTo>
                        <a:pt x="221" y="1429"/>
                      </a:lnTo>
                      <a:lnTo>
                        <a:pt x="235" y="1457"/>
                      </a:lnTo>
                      <a:lnTo>
                        <a:pt x="248" y="1483"/>
                      </a:lnTo>
                      <a:lnTo>
                        <a:pt x="259" y="1505"/>
                      </a:lnTo>
                      <a:lnTo>
                        <a:pt x="270" y="1524"/>
                      </a:lnTo>
                      <a:lnTo>
                        <a:pt x="279" y="1538"/>
                      </a:lnTo>
                      <a:lnTo>
                        <a:pt x="286" y="1550"/>
                      </a:lnTo>
                      <a:lnTo>
                        <a:pt x="291" y="1556"/>
                      </a:lnTo>
                      <a:lnTo>
                        <a:pt x="293" y="1560"/>
                      </a:lnTo>
                      <a:lnTo>
                        <a:pt x="401" y="1482"/>
                      </a:lnTo>
                      <a:lnTo>
                        <a:pt x="380" y="1445"/>
                      </a:lnTo>
                      <a:lnTo>
                        <a:pt x="361" y="1405"/>
                      </a:lnTo>
                      <a:lnTo>
                        <a:pt x="345" y="1363"/>
                      </a:lnTo>
                      <a:lnTo>
                        <a:pt x="330" y="1318"/>
                      </a:lnTo>
                      <a:lnTo>
                        <a:pt x="317" y="1270"/>
                      </a:lnTo>
                      <a:lnTo>
                        <a:pt x="308" y="1220"/>
                      </a:lnTo>
                      <a:close/>
                      <a:moveTo>
                        <a:pt x="1841" y="1203"/>
                      </a:moveTo>
                      <a:lnTo>
                        <a:pt x="1840" y="1208"/>
                      </a:lnTo>
                      <a:lnTo>
                        <a:pt x="1838" y="1217"/>
                      </a:lnTo>
                      <a:lnTo>
                        <a:pt x="1835" y="1232"/>
                      </a:lnTo>
                      <a:lnTo>
                        <a:pt x="1830" y="1252"/>
                      </a:lnTo>
                      <a:lnTo>
                        <a:pt x="1822" y="1276"/>
                      </a:lnTo>
                      <a:lnTo>
                        <a:pt x="1813" y="1304"/>
                      </a:lnTo>
                      <a:lnTo>
                        <a:pt x="1800" y="1334"/>
                      </a:lnTo>
                      <a:lnTo>
                        <a:pt x="1787" y="1368"/>
                      </a:lnTo>
                      <a:lnTo>
                        <a:pt x="1770" y="1404"/>
                      </a:lnTo>
                      <a:lnTo>
                        <a:pt x="1750" y="1440"/>
                      </a:lnTo>
                      <a:lnTo>
                        <a:pt x="1728" y="1478"/>
                      </a:lnTo>
                      <a:lnTo>
                        <a:pt x="1839" y="1560"/>
                      </a:lnTo>
                      <a:lnTo>
                        <a:pt x="1877" y="1504"/>
                      </a:lnTo>
                      <a:lnTo>
                        <a:pt x="1909" y="1448"/>
                      </a:lnTo>
                      <a:lnTo>
                        <a:pt x="1935" y="1393"/>
                      </a:lnTo>
                      <a:lnTo>
                        <a:pt x="1957" y="1338"/>
                      </a:lnTo>
                      <a:lnTo>
                        <a:pt x="1975" y="1284"/>
                      </a:lnTo>
                      <a:lnTo>
                        <a:pt x="1987" y="1229"/>
                      </a:lnTo>
                      <a:lnTo>
                        <a:pt x="1841" y="1203"/>
                      </a:lnTo>
                      <a:close/>
                      <a:moveTo>
                        <a:pt x="316" y="531"/>
                      </a:moveTo>
                      <a:lnTo>
                        <a:pt x="291" y="573"/>
                      </a:lnTo>
                      <a:lnTo>
                        <a:pt x="269" y="614"/>
                      </a:lnTo>
                      <a:lnTo>
                        <a:pt x="250" y="654"/>
                      </a:lnTo>
                      <a:lnTo>
                        <a:pt x="233" y="692"/>
                      </a:lnTo>
                      <a:lnTo>
                        <a:pt x="219" y="727"/>
                      </a:lnTo>
                      <a:lnTo>
                        <a:pt x="208" y="760"/>
                      </a:lnTo>
                      <a:lnTo>
                        <a:pt x="198" y="788"/>
                      </a:lnTo>
                      <a:lnTo>
                        <a:pt x="191" y="814"/>
                      </a:lnTo>
                      <a:lnTo>
                        <a:pt x="186" y="834"/>
                      </a:lnTo>
                      <a:lnTo>
                        <a:pt x="183" y="848"/>
                      </a:lnTo>
                      <a:lnTo>
                        <a:pt x="180" y="859"/>
                      </a:lnTo>
                      <a:lnTo>
                        <a:pt x="179" y="863"/>
                      </a:lnTo>
                      <a:lnTo>
                        <a:pt x="300" y="884"/>
                      </a:lnTo>
                      <a:lnTo>
                        <a:pt x="313" y="830"/>
                      </a:lnTo>
                      <a:lnTo>
                        <a:pt x="332" y="776"/>
                      </a:lnTo>
                      <a:lnTo>
                        <a:pt x="355" y="720"/>
                      </a:lnTo>
                      <a:lnTo>
                        <a:pt x="386" y="664"/>
                      </a:lnTo>
                      <a:lnTo>
                        <a:pt x="422" y="609"/>
                      </a:lnTo>
                      <a:lnTo>
                        <a:pt x="316" y="531"/>
                      </a:lnTo>
                      <a:close/>
                      <a:moveTo>
                        <a:pt x="1823" y="527"/>
                      </a:moveTo>
                      <a:lnTo>
                        <a:pt x="1709" y="608"/>
                      </a:lnTo>
                      <a:lnTo>
                        <a:pt x="1711" y="610"/>
                      </a:lnTo>
                      <a:lnTo>
                        <a:pt x="1716" y="618"/>
                      </a:lnTo>
                      <a:lnTo>
                        <a:pt x="1722" y="629"/>
                      </a:lnTo>
                      <a:lnTo>
                        <a:pt x="1731" y="644"/>
                      </a:lnTo>
                      <a:lnTo>
                        <a:pt x="1741" y="663"/>
                      </a:lnTo>
                      <a:lnTo>
                        <a:pt x="1753" y="685"/>
                      </a:lnTo>
                      <a:lnTo>
                        <a:pt x="1766" y="710"/>
                      </a:lnTo>
                      <a:lnTo>
                        <a:pt x="1778" y="740"/>
                      </a:lnTo>
                      <a:lnTo>
                        <a:pt x="1791" y="771"/>
                      </a:lnTo>
                      <a:lnTo>
                        <a:pt x="1803" y="806"/>
                      </a:lnTo>
                      <a:lnTo>
                        <a:pt x="1814" y="843"/>
                      </a:lnTo>
                      <a:lnTo>
                        <a:pt x="1824" y="882"/>
                      </a:lnTo>
                      <a:lnTo>
                        <a:pt x="1833" y="924"/>
                      </a:lnTo>
                      <a:lnTo>
                        <a:pt x="1974" y="903"/>
                      </a:lnTo>
                      <a:lnTo>
                        <a:pt x="1962" y="838"/>
                      </a:lnTo>
                      <a:lnTo>
                        <a:pt x="1946" y="778"/>
                      </a:lnTo>
                      <a:lnTo>
                        <a:pt x="1928" y="721"/>
                      </a:lnTo>
                      <a:lnTo>
                        <a:pt x="1905" y="667"/>
                      </a:lnTo>
                      <a:lnTo>
                        <a:pt x="1880" y="618"/>
                      </a:lnTo>
                      <a:lnTo>
                        <a:pt x="1853" y="570"/>
                      </a:lnTo>
                      <a:lnTo>
                        <a:pt x="1823" y="527"/>
                      </a:lnTo>
                      <a:close/>
                      <a:moveTo>
                        <a:pt x="1066" y="499"/>
                      </a:moveTo>
                      <a:lnTo>
                        <a:pt x="1004" y="502"/>
                      </a:lnTo>
                      <a:lnTo>
                        <a:pt x="944" y="512"/>
                      </a:lnTo>
                      <a:lnTo>
                        <a:pt x="886" y="528"/>
                      </a:lnTo>
                      <a:lnTo>
                        <a:pt x="830" y="549"/>
                      </a:lnTo>
                      <a:lnTo>
                        <a:pt x="779" y="577"/>
                      </a:lnTo>
                      <a:lnTo>
                        <a:pt x="730" y="609"/>
                      </a:lnTo>
                      <a:lnTo>
                        <a:pt x="684" y="646"/>
                      </a:lnTo>
                      <a:lnTo>
                        <a:pt x="643" y="687"/>
                      </a:lnTo>
                      <a:lnTo>
                        <a:pt x="606" y="732"/>
                      </a:lnTo>
                      <a:lnTo>
                        <a:pt x="574" y="781"/>
                      </a:lnTo>
                      <a:lnTo>
                        <a:pt x="548" y="834"/>
                      </a:lnTo>
                      <a:lnTo>
                        <a:pt x="525" y="888"/>
                      </a:lnTo>
                      <a:lnTo>
                        <a:pt x="510" y="946"/>
                      </a:lnTo>
                      <a:lnTo>
                        <a:pt x="500" y="1007"/>
                      </a:lnTo>
                      <a:lnTo>
                        <a:pt x="496" y="1070"/>
                      </a:lnTo>
                      <a:lnTo>
                        <a:pt x="500" y="1132"/>
                      </a:lnTo>
                      <a:lnTo>
                        <a:pt x="510" y="1192"/>
                      </a:lnTo>
                      <a:lnTo>
                        <a:pt x="525" y="1250"/>
                      </a:lnTo>
                      <a:lnTo>
                        <a:pt x="548" y="1305"/>
                      </a:lnTo>
                      <a:lnTo>
                        <a:pt x="574" y="1357"/>
                      </a:lnTo>
                      <a:lnTo>
                        <a:pt x="606" y="1406"/>
                      </a:lnTo>
                      <a:lnTo>
                        <a:pt x="643" y="1451"/>
                      </a:lnTo>
                      <a:lnTo>
                        <a:pt x="684" y="1493"/>
                      </a:lnTo>
                      <a:lnTo>
                        <a:pt x="730" y="1530"/>
                      </a:lnTo>
                      <a:lnTo>
                        <a:pt x="779" y="1562"/>
                      </a:lnTo>
                      <a:lnTo>
                        <a:pt x="830" y="1589"/>
                      </a:lnTo>
                      <a:lnTo>
                        <a:pt x="886" y="1610"/>
                      </a:lnTo>
                      <a:lnTo>
                        <a:pt x="944" y="1627"/>
                      </a:lnTo>
                      <a:lnTo>
                        <a:pt x="1004" y="1636"/>
                      </a:lnTo>
                      <a:lnTo>
                        <a:pt x="1066" y="1640"/>
                      </a:lnTo>
                      <a:lnTo>
                        <a:pt x="1128" y="1636"/>
                      </a:lnTo>
                      <a:lnTo>
                        <a:pt x="1188" y="1627"/>
                      </a:lnTo>
                      <a:lnTo>
                        <a:pt x="1246" y="1610"/>
                      </a:lnTo>
                      <a:lnTo>
                        <a:pt x="1302" y="1589"/>
                      </a:lnTo>
                      <a:lnTo>
                        <a:pt x="1353" y="1562"/>
                      </a:lnTo>
                      <a:lnTo>
                        <a:pt x="1403" y="1530"/>
                      </a:lnTo>
                      <a:lnTo>
                        <a:pt x="1448" y="1493"/>
                      </a:lnTo>
                      <a:lnTo>
                        <a:pt x="1489" y="1451"/>
                      </a:lnTo>
                      <a:lnTo>
                        <a:pt x="1526" y="1406"/>
                      </a:lnTo>
                      <a:lnTo>
                        <a:pt x="1557" y="1357"/>
                      </a:lnTo>
                      <a:lnTo>
                        <a:pt x="1585" y="1305"/>
                      </a:lnTo>
                      <a:lnTo>
                        <a:pt x="1607" y="1250"/>
                      </a:lnTo>
                      <a:lnTo>
                        <a:pt x="1623" y="1192"/>
                      </a:lnTo>
                      <a:lnTo>
                        <a:pt x="1632" y="1132"/>
                      </a:lnTo>
                      <a:lnTo>
                        <a:pt x="1635" y="1070"/>
                      </a:lnTo>
                      <a:lnTo>
                        <a:pt x="1632" y="1007"/>
                      </a:lnTo>
                      <a:lnTo>
                        <a:pt x="1623" y="946"/>
                      </a:lnTo>
                      <a:lnTo>
                        <a:pt x="1607" y="888"/>
                      </a:lnTo>
                      <a:lnTo>
                        <a:pt x="1585" y="834"/>
                      </a:lnTo>
                      <a:lnTo>
                        <a:pt x="1557" y="781"/>
                      </a:lnTo>
                      <a:lnTo>
                        <a:pt x="1526" y="732"/>
                      </a:lnTo>
                      <a:lnTo>
                        <a:pt x="1489" y="687"/>
                      </a:lnTo>
                      <a:lnTo>
                        <a:pt x="1448" y="646"/>
                      </a:lnTo>
                      <a:lnTo>
                        <a:pt x="1403" y="609"/>
                      </a:lnTo>
                      <a:lnTo>
                        <a:pt x="1353" y="577"/>
                      </a:lnTo>
                      <a:lnTo>
                        <a:pt x="1302" y="549"/>
                      </a:lnTo>
                      <a:lnTo>
                        <a:pt x="1246" y="528"/>
                      </a:lnTo>
                      <a:lnTo>
                        <a:pt x="1188" y="512"/>
                      </a:lnTo>
                      <a:lnTo>
                        <a:pt x="1128" y="502"/>
                      </a:lnTo>
                      <a:lnTo>
                        <a:pt x="1066" y="499"/>
                      </a:lnTo>
                      <a:close/>
                      <a:moveTo>
                        <a:pt x="1246" y="162"/>
                      </a:moveTo>
                      <a:lnTo>
                        <a:pt x="1221" y="308"/>
                      </a:lnTo>
                      <a:lnTo>
                        <a:pt x="1274" y="320"/>
                      </a:lnTo>
                      <a:lnTo>
                        <a:pt x="1329" y="339"/>
                      </a:lnTo>
                      <a:lnTo>
                        <a:pt x="1384" y="363"/>
                      </a:lnTo>
                      <a:lnTo>
                        <a:pt x="1438" y="393"/>
                      </a:lnTo>
                      <a:lnTo>
                        <a:pt x="1494" y="430"/>
                      </a:lnTo>
                      <a:lnTo>
                        <a:pt x="1585" y="305"/>
                      </a:lnTo>
                      <a:lnTo>
                        <a:pt x="1542" y="278"/>
                      </a:lnTo>
                      <a:lnTo>
                        <a:pt x="1500" y="255"/>
                      </a:lnTo>
                      <a:lnTo>
                        <a:pt x="1459" y="235"/>
                      </a:lnTo>
                      <a:lnTo>
                        <a:pt x="1422" y="218"/>
                      </a:lnTo>
                      <a:lnTo>
                        <a:pt x="1385" y="204"/>
                      </a:lnTo>
                      <a:lnTo>
                        <a:pt x="1352" y="192"/>
                      </a:lnTo>
                      <a:lnTo>
                        <a:pt x="1323" y="182"/>
                      </a:lnTo>
                      <a:lnTo>
                        <a:pt x="1297" y="175"/>
                      </a:lnTo>
                      <a:lnTo>
                        <a:pt x="1276" y="169"/>
                      </a:lnTo>
                      <a:lnTo>
                        <a:pt x="1261" y="166"/>
                      </a:lnTo>
                      <a:lnTo>
                        <a:pt x="1250" y="163"/>
                      </a:lnTo>
                      <a:lnTo>
                        <a:pt x="1246" y="162"/>
                      </a:lnTo>
                      <a:close/>
                      <a:moveTo>
                        <a:pt x="921" y="150"/>
                      </a:moveTo>
                      <a:lnTo>
                        <a:pt x="875" y="160"/>
                      </a:lnTo>
                      <a:lnTo>
                        <a:pt x="832" y="171"/>
                      </a:lnTo>
                      <a:lnTo>
                        <a:pt x="789" y="184"/>
                      </a:lnTo>
                      <a:lnTo>
                        <a:pt x="751" y="197"/>
                      </a:lnTo>
                      <a:lnTo>
                        <a:pt x="715" y="212"/>
                      </a:lnTo>
                      <a:lnTo>
                        <a:pt x="681" y="226"/>
                      </a:lnTo>
                      <a:lnTo>
                        <a:pt x="652" y="239"/>
                      </a:lnTo>
                      <a:lnTo>
                        <a:pt x="624" y="253"/>
                      </a:lnTo>
                      <a:lnTo>
                        <a:pt x="601" y="266"/>
                      </a:lnTo>
                      <a:lnTo>
                        <a:pt x="582" y="276"/>
                      </a:lnTo>
                      <a:lnTo>
                        <a:pt x="566" y="286"/>
                      </a:lnTo>
                      <a:lnTo>
                        <a:pt x="555" y="293"/>
                      </a:lnTo>
                      <a:lnTo>
                        <a:pt x="548" y="297"/>
                      </a:lnTo>
                      <a:lnTo>
                        <a:pt x="544" y="299"/>
                      </a:lnTo>
                      <a:lnTo>
                        <a:pt x="630" y="420"/>
                      </a:lnTo>
                      <a:lnTo>
                        <a:pt x="665" y="394"/>
                      </a:lnTo>
                      <a:lnTo>
                        <a:pt x="704" y="371"/>
                      </a:lnTo>
                      <a:lnTo>
                        <a:pt x="746" y="349"/>
                      </a:lnTo>
                      <a:lnTo>
                        <a:pt x="791" y="331"/>
                      </a:lnTo>
                      <a:lnTo>
                        <a:pt x="838" y="314"/>
                      </a:lnTo>
                      <a:lnTo>
                        <a:pt x="888" y="302"/>
                      </a:lnTo>
                      <a:lnTo>
                        <a:pt x="942" y="291"/>
                      </a:lnTo>
                      <a:lnTo>
                        <a:pt x="921" y="150"/>
                      </a:lnTo>
                      <a:close/>
                      <a:moveTo>
                        <a:pt x="1066" y="0"/>
                      </a:moveTo>
                      <a:lnTo>
                        <a:pt x="1149" y="3"/>
                      </a:lnTo>
                      <a:lnTo>
                        <a:pt x="1231" y="13"/>
                      </a:lnTo>
                      <a:lnTo>
                        <a:pt x="1310" y="29"/>
                      </a:lnTo>
                      <a:lnTo>
                        <a:pt x="1388" y="50"/>
                      </a:lnTo>
                      <a:lnTo>
                        <a:pt x="1463" y="77"/>
                      </a:lnTo>
                      <a:lnTo>
                        <a:pt x="1535" y="109"/>
                      </a:lnTo>
                      <a:lnTo>
                        <a:pt x="1605" y="147"/>
                      </a:lnTo>
                      <a:lnTo>
                        <a:pt x="1671" y="189"/>
                      </a:lnTo>
                      <a:lnTo>
                        <a:pt x="1733" y="235"/>
                      </a:lnTo>
                      <a:lnTo>
                        <a:pt x="1792" y="287"/>
                      </a:lnTo>
                      <a:lnTo>
                        <a:pt x="1848" y="342"/>
                      </a:lnTo>
                      <a:lnTo>
                        <a:pt x="1898" y="401"/>
                      </a:lnTo>
                      <a:lnTo>
                        <a:pt x="1945" y="464"/>
                      </a:lnTo>
                      <a:lnTo>
                        <a:pt x="1987" y="530"/>
                      </a:lnTo>
                      <a:lnTo>
                        <a:pt x="2024" y="600"/>
                      </a:lnTo>
                      <a:lnTo>
                        <a:pt x="2057" y="671"/>
                      </a:lnTo>
                      <a:lnTo>
                        <a:pt x="2083" y="747"/>
                      </a:lnTo>
                      <a:lnTo>
                        <a:pt x="2104" y="824"/>
                      </a:lnTo>
                      <a:lnTo>
                        <a:pt x="2120" y="904"/>
                      </a:lnTo>
                      <a:lnTo>
                        <a:pt x="2129" y="985"/>
                      </a:lnTo>
                      <a:lnTo>
                        <a:pt x="2133" y="1070"/>
                      </a:lnTo>
                      <a:lnTo>
                        <a:pt x="2129" y="1153"/>
                      </a:lnTo>
                      <a:lnTo>
                        <a:pt x="2120" y="1234"/>
                      </a:lnTo>
                      <a:lnTo>
                        <a:pt x="2104" y="1314"/>
                      </a:lnTo>
                      <a:lnTo>
                        <a:pt x="2083" y="1392"/>
                      </a:lnTo>
                      <a:lnTo>
                        <a:pt x="2057" y="1467"/>
                      </a:lnTo>
                      <a:lnTo>
                        <a:pt x="2024" y="1540"/>
                      </a:lnTo>
                      <a:lnTo>
                        <a:pt x="1987" y="1609"/>
                      </a:lnTo>
                      <a:lnTo>
                        <a:pt x="1945" y="1674"/>
                      </a:lnTo>
                      <a:lnTo>
                        <a:pt x="1898" y="1738"/>
                      </a:lnTo>
                      <a:lnTo>
                        <a:pt x="1848" y="1797"/>
                      </a:lnTo>
                      <a:lnTo>
                        <a:pt x="1792" y="1852"/>
                      </a:lnTo>
                      <a:lnTo>
                        <a:pt x="1733" y="1903"/>
                      </a:lnTo>
                      <a:lnTo>
                        <a:pt x="1671" y="1949"/>
                      </a:lnTo>
                      <a:lnTo>
                        <a:pt x="1605" y="1992"/>
                      </a:lnTo>
                      <a:lnTo>
                        <a:pt x="1535" y="2029"/>
                      </a:lnTo>
                      <a:lnTo>
                        <a:pt x="1463" y="2061"/>
                      </a:lnTo>
                      <a:lnTo>
                        <a:pt x="1388" y="2088"/>
                      </a:lnTo>
                      <a:lnTo>
                        <a:pt x="1310" y="2110"/>
                      </a:lnTo>
                      <a:lnTo>
                        <a:pt x="1231" y="2125"/>
                      </a:lnTo>
                      <a:lnTo>
                        <a:pt x="1149" y="2135"/>
                      </a:lnTo>
                      <a:lnTo>
                        <a:pt x="1066" y="2138"/>
                      </a:lnTo>
                      <a:lnTo>
                        <a:pt x="983" y="2135"/>
                      </a:lnTo>
                      <a:lnTo>
                        <a:pt x="901" y="2125"/>
                      </a:lnTo>
                      <a:lnTo>
                        <a:pt x="821" y="2110"/>
                      </a:lnTo>
                      <a:lnTo>
                        <a:pt x="744" y="2088"/>
                      </a:lnTo>
                      <a:lnTo>
                        <a:pt x="670" y="2061"/>
                      </a:lnTo>
                      <a:lnTo>
                        <a:pt x="597" y="2029"/>
                      </a:lnTo>
                      <a:lnTo>
                        <a:pt x="528" y="1992"/>
                      </a:lnTo>
                      <a:lnTo>
                        <a:pt x="461" y="1949"/>
                      </a:lnTo>
                      <a:lnTo>
                        <a:pt x="399" y="1903"/>
                      </a:lnTo>
                      <a:lnTo>
                        <a:pt x="339" y="1852"/>
                      </a:lnTo>
                      <a:lnTo>
                        <a:pt x="285" y="1797"/>
                      </a:lnTo>
                      <a:lnTo>
                        <a:pt x="233" y="1738"/>
                      </a:lnTo>
                      <a:lnTo>
                        <a:pt x="187" y="1674"/>
                      </a:lnTo>
                      <a:lnTo>
                        <a:pt x="145" y="1609"/>
                      </a:lnTo>
                      <a:lnTo>
                        <a:pt x="108" y="1540"/>
                      </a:lnTo>
                      <a:lnTo>
                        <a:pt x="75" y="1467"/>
                      </a:lnTo>
                      <a:lnTo>
                        <a:pt x="49" y="1392"/>
                      </a:lnTo>
                      <a:lnTo>
                        <a:pt x="27" y="1314"/>
                      </a:lnTo>
                      <a:lnTo>
                        <a:pt x="12" y="1234"/>
                      </a:lnTo>
                      <a:lnTo>
                        <a:pt x="3" y="1153"/>
                      </a:lnTo>
                      <a:lnTo>
                        <a:pt x="0" y="1070"/>
                      </a:lnTo>
                      <a:lnTo>
                        <a:pt x="3" y="985"/>
                      </a:lnTo>
                      <a:lnTo>
                        <a:pt x="12" y="904"/>
                      </a:lnTo>
                      <a:lnTo>
                        <a:pt x="27" y="824"/>
                      </a:lnTo>
                      <a:lnTo>
                        <a:pt x="49" y="747"/>
                      </a:lnTo>
                      <a:lnTo>
                        <a:pt x="75" y="671"/>
                      </a:lnTo>
                      <a:lnTo>
                        <a:pt x="108" y="600"/>
                      </a:lnTo>
                      <a:lnTo>
                        <a:pt x="145" y="530"/>
                      </a:lnTo>
                      <a:lnTo>
                        <a:pt x="187" y="464"/>
                      </a:lnTo>
                      <a:lnTo>
                        <a:pt x="233" y="401"/>
                      </a:lnTo>
                      <a:lnTo>
                        <a:pt x="285" y="342"/>
                      </a:lnTo>
                      <a:lnTo>
                        <a:pt x="339" y="287"/>
                      </a:lnTo>
                      <a:lnTo>
                        <a:pt x="399" y="235"/>
                      </a:lnTo>
                      <a:lnTo>
                        <a:pt x="461" y="189"/>
                      </a:lnTo>
                      <a:lnTo>
                        <a:pt x="528" y="147"/>
                      </a:lnTo>
                      <a:lnTo>
                        <a:pt x="597" y="109"/>
                      </a:lnTo>
                      <a:lnTo>
                        <a:pt x="670" y="77"/>
                      </a:lnTo>
                      <a:lnTo>
                        <a:pt x="744" y="50"/>
                      </a:lnTo>
                      <a:lnTo>
                        <a:pt x="821" y="29"/>
                      </a:lnTo>
                      <a:lnTo>
                        <a:pt x="901" y="13"/>
                      </a:lnTo>
                      <a:lnTo>
                        <a:pt x="983" y="3"/>
                      </a:lnTo>
                      <a:lnTo>
                        <a:pt x="10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338" name="Freeform 63">
                  <a:extLst>
                    <a:ext uri="{FF2B5EF4-FFF2-40B4-BE49-F238E27FC236}">
                      <a16:creationId xmlns:a16="http://schemas.microsoft.com/office/drawing/2014/main" id="{6B44FE2E-230F-4BFF-B7A0-4116C2ADF91D}"/>
                    </a:ext>
                  </a:extLst>
                </p:cNvPr>
                <p:cNvSpPr>
                  <a:spLocks/>
                </p:cNvSpPr>
                <p:nvPr/>
              </p:nvSpPr>
              <p:spPr bwMode="auto">
                <a:xfrm>
                  <a:off x="2578" y="3279"/>
                  <a:ext cx="63" cy="63"/>
                </a:xfrm>
                <a:custGeom>
                  <a:avLst/>
                  <a:gdLst>
                    <a:gd name="T0" fmla="*/ 410 w 820"/>
                    <a:gd name="T1" fmla="*/ 0 h 823"/>
                    <a:gd name="T2" fmla="*/ 462 w 820"/>
                    <a:gd name="T3" fmla="*/ 3 h 823"/>
                    <a:gd name="T4" fmla="*/ 511 w 820"/>
                    <a:gd name="T5" fmla="*/ 12 h 823"/>
                    <a:gd name="T6" fmla="*/ 558 w 820"/>
                    <a:gd name="T7" fmla="*/ 27 h 823"/>
                    <a:gd name="T8" fmla="*/ 603 w 820"/>
                    <a:gd name="T9" fmla="*/ 48 h 823"/>
                    <a:gd name="T10" fmla="*/ 645 w 820"/>
                    <a:gd name="T11" fmla="*/ 73 h 823"/>
                    <a:gd name="T12" fmla="*/ 683 w 820"/>
                    <a:gd name="T13" fmla="*/ 104 h 823"/>
                    <a:gd name="T14" fmla="*/ 717 w 820"/>
                    <a:gd name="T15" fmla="*/ 138 h 823"/>
                    <a:gd name="T16" fmla="*/ 747 w 820"/>
                    <a:gd name="T17" fmla="*/ 177 h 823"/>
                    <a:gd name="T18" fmla="*/ 773 w 820"/>
                    <a:gd name="T19" fmla="*/ 218 h 823"/>
                    <a:gd name="T20" fmla="*/ 793 w 820"/>
                    <a:gd name="T21" fmla="*/ 263 h 823"/>
                    <a:gd name="T22" fmla="*/ 808 w 820"/>
                    <a:gd name="T23" fmla="*/ 309 h 823"/>
                    <a:gd name="T24" fmla="*/ 817 w 820"/>
                    <a:gd name="T25" fmla="*/ 360 h 823"/>
                    <a:gd name="T26" fmla="*/ 820 w 820"/>
                    <a:gd name="T27" fmla="*/ 412 h 823"/>
                    <a:gd name="T28" fmla="*/ 817 w 820"/>
                    <a:gd name="T29" fmla="*/ 463 h 823"/>
                    <a:gd name="T30" fmla="*/ 808 w 820"/>
                    <a:gd name="T31" fmla="*/ 513 h 823"/>
                    <a:gd name="T32" fmla="*/ 793 w 820"/>
                    <a:gd name="T33" fmla="*/ 560 h 823"/>
                    <a:gd name="T34" fmla="*/ 773 w 820"/>
                    <a:gd name="T35" fmla="*/ 604 h 823"/>
                    <a:gd name="T36" fmla="*/ 747 w 820"/>
                    <a:gd name="T37" fmla="*/ 647 h 823"/>
                    <a:gd name="T38" fmla="*/ 717 w 820"/>
                    <a:gd name="T39" fmla="*/ 685 h 823"/>
                    <a:gd name="T40" fmla="*/ 683 w 820"/>
                    <a:gd name="T41" fmla="*/ 718 h 823"/>
                    <a:gd name="T42" fmla="*/ 645 w 820"/>
                    <a:gd name="T43" fmla="*/ 749 h 823"/>
                    <a:gd name="T44" fmla="*/ 603 w 820"/>
                    <a:gd name="T45" fmla="*/ 774 h 823"/>
                    <a:gd name="T46" fmla="*/ 558 w 820"/>
                    <a:gd name="T47" fmla="*/ 795 h 823"/>
                    <a:gd name="T48" fmla="*/ 511 w 820"/>
                    <a:gd name="T49" fmla="*/ 810 h 823"/>
                    <a:gd name="T50" fmla="*/ 462 w 820"/>
                    <a:gd name="T51" fmla="*/ 819 h 823"/>
                    <a:gd name="T52" fmla="*/ 410 w 820"/>
                    <a:gd name="T53" fmla="*/ 823 h 823"/>
                    <a:gd name="T54" fmla="*/ 359 w 820"/>
                    <a:gd name="T55" fmla="*/ 819 h 823"/>
                    <a:gd name="T56" fmla="*/ 309 w 820"/>
                    <a:gd name="T57" fmla="*/ 810 h 823"/>
                    <a:gd name="T58" fmla="*/ 262 w 820"/>
                    <a:gd name="T59" fmla="*/ 795 h 823"/>
                    <a:gd name="T60" fmla="*/ 217 w 820"/>
                    <a:gd name="T61" fmla="*/ 774 h 823"/>
                    <a:gd name="T62" fmla="*/ 176 w 820"/>
                    <a:gd name="T63" fmla="*/ 749 h 823"/>
                    <a:gd name="T64" fmla="*/ 138 w 820"/>
                    <a:gd name="T65" fmla="*/ 718 h 823"/>
                    <a:gd name="T66" fmla="*/ 103 w 820"/>
                    <a:gd name="T67" fmla="*/ 685 h 823"/>
                    <a:gd name="T68" fmla="*/ 72 w 820"/>
                    <a:gd name="T69" fmla="*/ 647 h 823"/>
                    <a:gd name="T70" fmla="*/ 47 w 820"/>
                    <a:gd name="T71" fmla="*/ 604 h 823"/>
                    <a:gd name="T72" fmla="*/ 27 w 820"/>
                    <a:gd name="T73" fmla="*/ 560 h 823"/>
                    <a:gd name="T74" fmla="*/ 11 w 820"/>
                    <a:gd name="T75" fmla="*/ 513 h 823"/>
                    <a:gd name="T76" fmla="*/ 3 w 820"/>
                    <a:gd name="T77" fmla="*/ 463 h 823"/>
                    <a:gd name="T78" fmla="*/ 0 w 820"/>
                    <a:gd name="T79" fmla="*/ 412 h 823"/>
                    <a:gd name="T80" fmla="*/ 3 w 820"/>
                    <a:gd name="T81" fmla="*/ 360 h 823"/>
                    <a:gd name="T82" fmla="*/ 11 w 820"/>
                    <a:gd name="T83" fmla="*/ 309 h 823"/>
                    <a:gd name="T84" fmla="*/ 27 w 820"/>
                    <a:gd name="T85" fmla="*/ 263 h 823"/>
                    <a:gd name="T86" fmla="*/ 47 w 820"/>
                    <a:gd name="T87" fmla="*/ 218 h 823"/>
                    <a:gd name="T88" fmla="*/ 72 w 820"/>
                    <a:gd name="T89" fmla="*/ 177 h 823"/>
                    <a:gd name="T90" fmla="*/ 103 w 820"/>
                    <a:gd name="T91" fmla="*/ 138 h 823"/>
                    <a:gd name="T92" fmla="*/ 138 w 820"/>
                    <a:gd name="T93" fmla="*/ 104 h 823"/>
                    <a:gd name="T94" fmla="*/ 176 w 820"/>
                    <a:gd name="T95" fmla="*/ 73 h 823"/>
                    <a:gd name="T96" fmla="*/ 217 w 820"/>
                    <a:gd name="T97" fmla="*/ 48 h 823"/>
                    <a:gd name="T98" fmla="*/ 262 w 820"/>
                    <a:gd name="T99" fmla="*/ 27 h 823"/>
                    <a:gd name="T100" fmla="*/ 309 w 820"/>
                    <a:gd name="T101" fmla="*/ 12 h 823"/>
                    <a:gd name="T102" fmla="*/ 359 w 820"/>
                    <a:gd name="T103" fmla="*/ 3 h 823"/>
                    <a:gd name="T104" fmla="*/ 410 w 820"/>
                    <a:gd name="T105"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0" h="823">
                      <a:moveTo>
                        <a:pt x="410" y="0"/>
                      </a:moveTo>
                      <a:lnTo>
                        <a:pt x="462" y="3"/>
                      </a:lnTo>
                      <a:lnTo>
                        <a:pt x="511" y="12"/>
                      </a:lnTo>
                      <a:lnTo>
                        <a:pt x="558" y="27"/>
                      </a:lnTo>
                      <a:lnTo>
                        <a:pt x="603" y="48"/>
                      </a:lnTo>
                      <a:lnTo>
                        <a:pt x="645" y="73"/>
                      </a:lnTo>
                      <a:lnTo>
                        <a:pt x="683" y="104"/>
                      </a:lnTo>
                      <a:lnTo>
                        <a:pt x="717" y="138"/>
                      </a:lnTo>
                      <a:lnTo>
                        <a:pt x="747" y="177"/>
                      </a:lnTo>
                      <a:lnTo>
                        <a:pt x="773" y="218"/>
                      </a:lnTo>
                      <a:lnTo>
                        <a:pt x="793" y="263"/>
                      </a:lnTo>
                      <a:lnTo>
                        <a:pt x="808" y="309"/>
                      </a:lnTo>
                      <a:lnTo>
                        <a:pt x="817" y="360"/>
                      </a:lnTo>
                      <a:lnTo>
                        <a:pt x="820" y="412"/>
                      </a:lnTo>
                      <a:lnTo>
                        <a:pt x="817" y="463"/>
                      </a:lnTo>
                      <a:lnTo>
                        <a:pt x="808" y="513"/>
                      </a:lnTo>
                      <a:lnTo>
                        <a:pt x="793" y="560"/>
                      </a:lnTo>
                      <a:lnTo>
                        <a:pt x="773" y="604"/>
                      </a:lnTo>
                      <a:lnTo>
                        <a:pt x="747" y="647"/>
                      </a:lnTo>
                      <a:lnTo>
                        <a:pt x="717" y="685"/>
                      </a:lnTo>
                      <a:lnTo>
                        <a:pt x="683" y="718"/>
                      </a:lnTo>
                      <a:lnTo>
                        <a:pt x="645" y="749"/>
                      </a:lnTo>
                      <a:lnTo>
                        <a:pt x="603" y="774"/>
                      </a:lnTo>
                      <a:lnTo>
                        <a:pt x="558" y="795"/>
                      </a:lnTo>
                      <a:lnTo>
                        <a:pt x="511" y="810"/>
                      </a:lnTo>
                      <a:lnTo>
                        <a:pt x="462" y="819"/>
                      </a:lnTo>
                      <a:lnTo>
                        <a:pt x="410" y="823"/>
                      </a:lnTo>
                      <a:lnTo>
                        <a:pt x="359" y="819"/>
                      </a:lnTo>
                      <a:lnTo>
                        <a:pt x="309" y="810"/>
                      </a:lnTo>
                      <a:lnTo>
                        <a:pt x="262" y="795"/>
                      </a:lnTo>
                      <a:lnTo>
                        <a:pt x="217" y="774"/>
                      </a:lnTo>
                      <a:lnTo>
                        <a:pt x="176" y="749"/>
                      </a:lnTo>
                      <a:lnTo>
                        <a:pt x="138" y="718"/>
                      </a:lnTo>
                      <a:lnTo>
                        <a:pt x="103" y="685"/>
                      </a:lnTo>
                      <a:lnTo>
                        <a:pt x="72" y="647"/>
                      </a:lnTo>
                      <a:lnTo>
                        <a:pt x="47" y="604"/>
                      </a:lnTo>
                      <a:lnTo>
                        <a:pt x="27" y="560"/>
                      </a:lnTo>
                      <a:lnTo>
                        <a:pt x="11" y="513"/>
                      </a:lnTo>
                      <a:lnTo>
                        <a:pt x="3" y="463"/>
                      </a:lnTo>
                      <a:lnTo>
                        <a:pt x="0" y="412"/>
                      </a:lnTo>
                      <a:lnTo>
                        <a:pt x="3" y="360"/>
                      </a:lnTo>
                      <a:lnTo>
                        <a:pt x="11" y="309"/>
                      </a:lnTo>
                      <a:lnTo>
                        <a:pt x="27" y="263"/>
                      </a:lnTo>
                      <a:lnTo>
                        <a:pt x="47" y="218"/>
                      </a:lnTo>
                      <a:lnTo>
                        <a:pt x="72" y="177"/>
                      </a:lnTo>
                      <a:lnTo>
                        <a:pt x="103" y="138"/>
                      </a:lnTo>
                      <a:lnTo>
                        <a:pt x="138" y="104"/>
                      </a:lnTo>
                      <a:lnTo>
                        <a:pt x="176" y="73"/>
                      </a:lnTo>
                      <a:lnTo>
                        <a:pt x="217" y="48"/>
                      </a:lnTo>
                      <a:lnTo>
                        <a:pt x="262" y="27"/>
                      </a:lnTo>
                      <a:lnTo>
                        <a:pt x="309" y="12"/>
                      </a:lnTo>
                      <a:lnTo>
                        <a:pt x="359" y="3"/>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339" name="Freeform 64">
                  <a:extLst>
                    <a:ext uri="{FF2B5EF4-FFF2-40B4-BE49-F238E27FC236}">
                      <a16:creationId xmlns:a16="http://schemas.microsoft.com/office/drawing/2014/main" id="{82EA4541-BB71-43EE-9992-074C35E5AD96}"/>
                    </a:ext>
                  </a:extLst>
                </p:cNvPr>
                <p:cNvSpPr>
                  <a:spLocks noEditPoints="1"/>
                </p:cNvSpPr>
                <p:nvPr/>
              </p:nvSpPr>
              <p:spPr bwMode="auto">
                <a:xfrm>
                  <a:off x="2425" y="3189"/>
                  <a:ext cx="151" cy="165"/>
                </a:xfrm>
                <a:custGeom>
                  <a:avLst/>
                  <a:gdLst>
                    <a:gd name="T0" fmla="*/ 631 w 1968"/>
                    <a:gd name="T1" fmla="*/ 1893 h 2137"/>
                    <a:gd name="T2" fmla="*/ 776 w 1968"/>
                    <a:gd name="T3" fmla="*/ 1955 h 2137"/>
                    <a:gd name="T4" fmla="*/ 866 w 1968"/>
                    <a:gd name="T5" fmla="*/ 1981 h 2137"/>
                    <a:gd name="T6" fmla="*/ 852 w 1968"/>
                    <a:gd name="T7" fmla="*/ 1826 h 2137"/>
                    <a:gd name="T8" fmla="*/ 640 w 1968"/>
                    <a:gd name="T9" fmla="*/ 1719 h 2137"/>
                    <a:gd name="T10" fmla="*/ 181 w 1968"/>
                    <a:gd name="T11" fmla="*/ 1325 h 2137"/>
                    <a:gd name="T12" fmla="*/ 236 w 1968"/>
                    <a:gd name="T13" fmla="*/ 1456 h 2137"/>
                    <a:gd name="T14" fmla="*/ 280 w 1968"/>
                    <a:gd name="T15" fmla="*/ 1538 h 2137"/>
                    <a:gd name="T16" fmla="*/ 402 w 1968"/>
                    <a:gd name="T17" fmla="*/ 1482 h 2137"/>
                    <a:gd name="T18" fmla="*/ 330 w 1968"/>
                    <a:gd name="T19" fmla="*/ 1317 h 2137"/>
                    <a:gd name="T20" fmla="*/ 292 w 1968"/>
                    <a:gd name="T21" fmla="*/ 573 h 2137"/>
                    <a:gd name="T22" fmla="*/ 221 w 1968"/>
                    <a:gd name="T23" fmla="*/ 727 h 2137"/>
                    <a:gd name="T24" fmla="*/ 187 w 1968"/>
                    <a:gd name="T25" fmla="*/ 832 h 2137"/>
                    <a:gd name="T26" fmla="*/ 301 w 1968"/>
                    <a:gd name="T27" fmla="*/ 883 h 2137"/>
                    <a:gd name="T28" fmla="*/ 386 w 1968"/>
                    <a:gd name="T29" fmla="*/ 664 h 2137"/>
                    <a:gd name="T30" fmla="*/ 1221 w 1968"/>
                    <a:gd name="T31" fmla="*/ 307 h 2137"/>
                    <a:gd name="T32" fmla="*/ 1439 w 1968"/>
                    <a:gd name="T33" fmla="*/ 393 h 2137"/>
                    <a:gd name="T34" fmla="*/ 1501 w 1968"/>
                    <a:gd name="T35" fmla="*/ 255 h 2137"/>
                    <a:gd name="T36" fmla="*/ 1353 w 1968"/>
                    <a:gd name="T37" fmla="*/ 192 h 2137"/>
                    <a:gd name="T38" fmla="*/ 1261 w 1968"/>
                    <a:gd name="T39" fmla="*/ 164 h 2137"/>
                    <a:gd name="T40" fmla="*/ 876 w 1968"/>
                    <a:gd name="T41" fmla="*/ 159 h 2137"/>
                    <a:gd name="T42" fmla="*/ 715 w 1968"/>
                    <a:gd name="T43" fmla="*/ 211 h 2137"/>
                    <a:gd name="T44" fmla="*/ 603 w 1968"/>
                    <a:gd name="T45" fmla="*/ 265 h 2137"/>
                    <a:gd name="T46" fmla="*/ 548 w 1968"/>
                    <a:gd name="T47" fmla="*/ 297 h 2137"/>
                    <a:gd name="T48" fmla="*/ 706 w 1968"/>
                    <a:gd name="T49" fmla="*/ 370 h 2137"/>
                    <a:gd name="T50" fmla="*/ 889 w 1968"/>
                    <a:gd name="T51" fmla="*/ 300 h 2137"/>
                    <a:gd name="T52" fmla="*/ 1148 w 1968"/>
                    <a:gd name="T53" fmla="*/ 3 h 2137"/>
                    <a:gd name="T54" fmla="*/ 1450 w 1968"/>
                    <a:gd name="T55" fmla="*/ 72 h 2137"/>
                    <a:gd name="T56" fmla="*/ 1714 w 1968"/>
                    <a:gd name="T57" fmla="*/ 219 h 2137"/>
                    <a:gd name="T58" fmla="*/ 1925 w 1968"/>
                    <a:gd name="T59" fmla="*/ 434 h 2137"/>
                    <a:gd name="T60" fmla="*/ 1824 w 1968"/>
                    <a:gd name="T61" fmla="*/ 526 h 2137"/>
                    <a:gd name="T62" fmla="*/ 1713 w 1968"/>
                    <a:gd name="T63" fmla="*/ 612 h 2137"/>
                    <a:gd name="T64" fmla="*/ 1661 w 1968"/>
                    <a:gd name="T65" fmla="*/ 668 h 2137"/>
                    <a:gd name="T66" fmla="*/ 1481 w 1968"/>
                    <a:gd name="T67" fmla="*/ 677 h 2137"/>
                    <a:gd name="T68" fmla="*/ 1296 w 1968"/>
                    <a:gd name="T69" fmla="*/ 546 h 2137"/>
                    <a:gd name="T70" fmla="*/ 1067 w 1968"/>
                    <a:gd name="T71" fmla="*/ 498 h 2137"/>
                    <a:gd name="T72" fmla="*/ 832 w 1968"/>
                    <a:gd name="T73" fmla="*/ 549 h 2137"/>
                    <a:gd name="T74" fmla="*/ 644 w 1968"/>
                    <a:gd name="T75" fmla="*/ 686 h 2137"/>
                    <a:gd name="T76" fmla="*/ 526 w 1968"/>
                    <a:gd name="T77" fmla="*/ 888 h 2137"/>
                    <a:gd name="T78" fmla="*/ 501 w 1968"/>
                    <a:gd name="T79" fmla="*/ 1131 h 2137"/>
                    <a:gd name="T80" fmla="*/ 575 w 1968"/>
                    <a:gd name="T81" fmla="*/ 1356 h 2137"/>
                    <a:gd name="T82" fmla="*/ 730 w 1968"/>
                    <a:gd name="T83" fmla="*/ 1529 h 2137"/>
                    <a:gd name="T84" fmla="*/ 945 w 1968"/>
                    <a:gd name="T85" fmla="*/ 1626 h 2137"/>
                    <a:gd name="T86" fmla="*/ 1171 w 1968"/>
                    <a:gd name="T87" fmla="*/ 1629 h 2137"/>
                    <a:gd name="T88" fmla="*/ 1249 w 1968"/>
                    <a:gd name="T89" fmla="*/ 1827 h 2137"/>
                    <a:gd name="T90" fmla="*/ 1286 w 1968"/>
                    <a:gd name="T91" fmla="*/ 1955 h 2137"/>
                    <a:gd name="T92" fmla="*/ 1211 w 1968"/>
                    <a:gd name="T93" fmla="*/ 2127 h 2137"/>
                    <a:gd name="T94" fmla="*/ 901 w 1968"/>
                    <a:gd name="T95" fmla="*/ 2124 h 2137"/>
                    <a:gd name="T96" fmla="*/ 597 w 1968"/>
                    <a:gd name="T97" fmla="*/ 2028 h 2137"/>
                    <a:gd name="T98" fmla="*/ 341 w 1968"/>
                    <a:gd name="T99" fmla="*/ 1851 h 2137"/>
                    <a:gd name="T100" fmla="*/ 145 w 1968"/>
                    <a:gd name="T101" fmla="*/ 1608 h 2137"/>
                    <a:gd name="T102" fmla="*/ 28 w 1968"/>
                    <a:gd name="T103" fmla="*/ 1314 h 2137"/>
                    <a:gd name="T104" fmla="*/ 3 w 1968"/>
                    <a:gd name="T105" fmla="*/ 985 h 2137"/>
                    <a:gd name="T106" fmla="*/ 77 w 1968"/>
                    <a:gd name="T107" fmla="*/ 671 h 2137"/>
                    <a:gd name="T108" fmla="*/ 235 w 1968"/>
                    <a:gd name="T109" fmla="*/ 400 h 2137"/>
                    <a:gd name="T110" fmla="*/ 462 w 1968"/>
                    <a:gd name="T111" fmla="*/ 188 h 2137"/>
                    <a:gd name="T112" fmla="*/ 745 w 1968"/>
                    <a:gd name="T113" fmla="*/ 50 h 2137"/>
                    <a:gd name="T114" fmla="*/ 1067 w 1968"/>
                    <a:gd name="T115" fmla="*/ 0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68" h="2137">
                      <a:moveTo>
                        <a:pt x="640" y="1719"/>
                      </a:moveTo>
                      <a:lnTo>
                        <a:pt x="548" y="1845"/>
                      </a:lnTo>
                      <a:lnTo>
                        <a:pt x="590" y="1870"/>
                      </a:lnTo>
                      <a:lnTo>
                        <a:pt x="631" y="1893"/>
                      </a:lnTo>
                      <a:lnTo>
                        <a:pt x="670" y="1912"/>
                      </a:lnTo>
                      <a:lnTo>
                        <a:pt x="708" y="1929"/>
                      </a:lnTo>
                      <a:lnTo>
                        <a:pt x="744" y="1943"/>
                      </a:lnTo>
                      <a:lnTo>
                        <a:pt x="776" y="1955"/>
                      </a:lnTo>
                      <a:lnTo>
                        <a:pt x="805" y="1964"/>
                      </a:lnTo>
                      <a:lnTo>
                        <a:pt x="830" y="1971"/>
                      </a:lnTo>
                      <a:lnTo>
                        <a:pt x="850" y="1977"/>
                      </a:lnTo>
                      <a:lnTo>
                        <a:pt x="866" y="1981"/>
                      </a:lnTo>
                      <a:lnTo>
                        <a:pt x="875" y="1983"/>
                      </a:lnTo>
                      <a:lnTo>
                        <a:pt x="879" y="1983"/>
                      </a:lnTo>
                      <a:lnTo>
                        <a:pt x="905" y="1840"/>
                      </a:lnTo>
                      <a:lnTo>
                        <a:pt x="852" y="1826"/>
                      </a:lnTo>
                      <a:lnTo>
                        <a:pt x="799" y="1807"/>
                      </a:lnTo>
                      <a:lnTo>
                        <a:pt x="747" y="1784"/>
                      </a:lnTo>
                      <a:lnTo>
                        <a:pt x="693" y="1754"/>
                      </a:lnTo>
                      <a:lnTo>
                        <a:pt x="640" y="1719"/>
                      </a:lnTo>
                      <a:close/>
                      <a:moveTo>
                        <a:pt x="309" y="1219"/>
                      </a:moveTo>
                      <a:lnTo>
                        <a:pt x="157" y="1242"/>
                      </a:lnTo>
                      <a:lnTo>
                        <a:pt x="168" y="1284"/>
                      </a:lnTo>
                      <a:lnTo>
                        <a:pt x="181" y="1325"/>
                      </a:lnTo>
                      <a:lnTo>
                        <a:pt x="195" y="1361"/>
                      </a:lnTo>
                      <a:lnTo>
                        <a:pt x="208" y="1396"/>
                      </a:lnTo>
                      <a:lnTo>
                        <a:pt x="222" y="1428"/>
                      </a:lnTo>
                      <a:lnTo>
                        <a:pt x="236" y="1456"/>
                      </a:lnTo>
                      <a:lnTo>
                        <a:pt x="248" y="1483"/>
                      </a:lnTo>
                      <a:lnTo>
                        <a:pt x="261" y="1505"/>
                      </a:lnTo>
                      <a:lnTo>
                        <a:pt x="271" y="1523"/>
                      </a:lnTo>
                      <a:lnTo>
                        <a:pt x="280" y="1538"/>
                      </a:lnTo>
                      <a:lnTo>
                        <a:pt x="287" y="1549"/>
                      </a:lnTo>
                      <a:lnTo>
                        <a:pt x="291" y="1556"/>
                      </a:lnTo>
                      <a:lnTo>
                        <a:pt x="293" y="1558"/>
                      </a:lnTo>
                      <a:lnTo>
                        <a:pt x="402" y="1482"/>
                      </a:lnTo>
                      <a:lnTo>
                        <a:pt x="381" y="1444"/>
                      </a:lnTo>
                      <a:lnTo>
                        <a:pt x="362" y="1405"/>
                      </a:lnTo>
                      <a:lnTo>
                        <a:pt x="345" y="1362"/>
                      </a:lnTo>
                      <a:lnTo>
                        <a:pt x="330" y="1317"/>
                      </a:lnTo>
                      <a:lnTo>
                        <a:pt x="318" y="1270"/>
                      </a:lnTo>
                      <a:lnTo>
                        <a:pt x="309" y="1219"/>
                      </a:lnTo>
                      <a:close/>
                      <a:moveTo>
                        <a:pt x="318" y="531"/>
                      </a:moveTo>
                      <a:lnTo>
                        <a:pt x="292" y="573"/>
                      </a:lnTo>
                      <a:lnTo>
                        <a:pt x="270" y="614"/>
                      </a:lnTo>
                      <a:lnTo>
                        <a:pt x="250" y="653"/>
                      </a:lnTo>
                      <a:lnTo>
                        <a:pt x="235" y="691"/>
                      </a:lnTo>
                      <a:lnTo>
                        <a:pt x="221" y="727"/>
                      </a:lnTo>
                      <a:lnTo>
                        <a:pt x="209" y="759"/>
                      </a:lnTo>
                      <a:lnTo>
                        <a:pt x="200" y="788"/>
                      </a:lnTo>
                      <a:lnTo>
                        <a:pt x="192" y="812"/>
                      </a:lnTo>
                      <a:lnTo>
                        <a:pt x="187" y="832"/>
                      </a:lnTo>
                      <a:lnTo>
                        <a:pt x="183" y="848"/>
                      </a:lnTo>
                      <a:lnTo>
                        <a:pt x="181" y="858"/>
                      </a:lnTo>
                      <a:lnTo>
                        <a:pt x="180" y="862"/>
                      </a:lnTo>
                      <a:lnTo>
                        <a:pt x="301" y="883"/>
                      </a:lnTo>
                      <a:lnTo>
                        <a:pt x="313" y="829"/>
                      </a:lnTo>
                      <a:lnTo>
                        <a:pt x="332" y="775"/>
                      </a:lnTo>
                      <a:lnTo>
                        <a:pt x="357" y="720"/>
                      </a:lnTo>
                      <a:lnTo>
                        <a:pt x="386" y="664"/>
                      </a:lnTo>
                      <a:lnTo>
                        <a:pt x="423" y="608"/>
                      </a:lnTo>
                      <a:lnTo>
                        <a:pt x="318" y="531"/>
                      </a:lnTo>
                      <a:close/>
                      <a:moveTo>
                        <a:pt x="1247" y="161"/>
                      </a:moveTo>
                      <a:lnTo>
                        <a:pt x="1221" y="307"/>
                      </a:lnTo>
                      <a:lnTo>
                        <a:pt x="1275" y="320"/>
                      </a:lnTo>
                      <a:lnTo>
                        <a:pt x="1329" y="338"/>
                      </a:lnTo>
                      <a:lnTo>
                        <a:pt x="1384" y="363"/>
                      </a:lnTo>
                      <a:lnTo>
                        <a:pt x="1439" y="393"/>
                      </a:lnTo>
                      <a:lnTo>
                        <a:pt x="1495" y="429"/>
                      </a:lnTo>
                      <a:lnTo>
                        <a:pt x="1585" y="304"/>
                      </a:lnTo>
                      <a:lnTo>
                        <a:pt x="1543" y="278"/>
                      </a:lnTo>
                      <a:lnTo>
                        <a:pt x="1501" y="255"/>
                      </a:lnTo>
                      <a:lnTo>
                        <a:pt x="1460" y="235"/>
                      </a:lnTo>
                      <a:lnTo>
                        <a:pt x="1422" y="218"/>
                      </a:lnTo>
                      <a:lnTo>
                        <a:pt x="1386" y="203"/>
                      </a:lnTo>
                      <a:lnTo>
                        <a:pt x="1353" y="192"/>
                      </a:lnTo>
                      <a:lnTo>
                        <a:pt x="1323" y="181"/>
                      </a:lnTo>
                      <a:lnTo>
                        <a:pt x="1298" y="174"/>
                      </a:lnTo>
                      <a:lnTo>
                        <a:pt x="1277" y="169"/>
                      </a:lnTo>
                      <a:lnTo>
                        <a:pt x="1261" y="164"/>
                      </a:lnTo>
                      <a:lnTo>
                        <a:pt x="1251" y="162"/>
                      </a:lnTo>
                      <a:lnTo>
                        <a:pt x="1247" y="161"/>
                      </a:lnTo>
                      <a:close/>
                      <a:moveTo>
                        <a:pt x="921" y="150"/>
                      </a:moveTo>
                      <a:lnTo>
                        <a:pt x="876" y="159"/>
                      </a:lnTo>
                      <a:lnTo>
                        <a:pt x="832" y="171"/>
                      </a:lnTo>
                      <a:lnTo>
                        <a:pt x="790" y="183"/>
                      </a:lnTo>
                      <a:lnTo>
                        <a:pt x="751" y="197"/>
                      </a:lnTo>
                      <a:lnTo>
                        <a:pt x="715" y="211"/>
                      </a:lnTo>
                      <a:lnTo>
                        <a:pt x="683" y="226"/>
                      </a:lnTo>
                      <a:lnTo>
                        <a:pt x="652" y="239"/>
                      </a:lnTo>
                      <a:lnTo>
                        <a:pt x="626" y="253"/>
                      </a:lnTo>
                      <a:lnTo>
                        <a:pt x="603" y="265"/>
                      </a:lnTo>
                      <a:lnTo>
                        <a:pt x="583" y="276"/>
                      </a:lnTo>
                      <a:lnTo>
                        <a:pt x="567" y="286"/>
                      </a:lnTo>
                      <a:lnTo>
                        <a:pt x="555" y="292"/>
                      </a:lnTo>
                      <a:lnTo>
                        <a:pt x="548" y="297"/>
                      </a:lnTo>
                      <a:lnTo>
                        <a:pt x="546" y="299"/>
                      </a:lnTo>
                      <a:lnTo>
                        <a:pt x="630" y="418"/>
                      </a:lnTo>
                      <a:lnTo>
                        <a:pt x="667" y="393"/>
                      </a:lnTo>
                      <a:lnTo>
                        <a:pt x="706" y="370"/>
                      </a:lnTo>
                      <a:lnTo>
                        <a:pt x="747" y="349"/>
                      </a:lnTo>
                      <a:lnTo>
                        <a:pt x="791" y="330"/>
                      </a:lnTo>
                      <a:lnTo>
                        <a:pt x="838" y="314"/>
                      </a:lnTo>
                      <a:lnTo>
                        <a:pt x="889" y="300"/>
                      </a:lnTo>
                      <a:lnTo>
                        <a:pt x="942" y="291"/>
                      </a:lnTo>
                      <a:lnTo>
                        <a:pt x="921" y="150"/>
                      </a:lnTo>
                      <a:close/>
                      <a:moveTo>
                        <a:pt x="1067" y="0"/>
                      </a:moveTo>
                      <a:lnTo>
                        <a:pt x="1148" y="3"/>
                      </a:lnTo>
                      <a:lnTo>
                        <a:pt x="1226" y="12"/>
                      </a:lnTo>
                      <a:lnTo>
                        <a:pt x="1303" y="26"/>
                      </a:lnTo>
                      <a:lnTo>
                        <a:pt x="1378" y="46"/>
                      </a:lnTo>
                      <a:lnTo>
                        <a:pt x="1450" y="72"/>
                      </a:lnTo>
                      <a:lnTo>
                        <a:pt x="1521" y="101"/>
                      </a:lnTo>
                      <a:lnTo>
                        <a:pt x="1588" y="136"/>
                      </a:lnTo>
                      <a:lnTo>
                        <a:pt x="1652" y="176"/>
                      </a:lnTo>
                      <a:lnTo>
                        <a:pt x="1714" y="219"/>
                      </a:lnTo>
                      <a:lnTo>
                        <a:pt x="1772" y="268"/>
                      </a:lnTo>
                      <a:lnTo>
                        <a:pt x="1827" y="319"/>
                      </a:lnTo>
                      <a:lnTo>
                        <a:pt x="1877" y="375"/>
                      </a:lnTo>
                      <a:lnTo>
                        <a:pt x="1925" y="434"/>
                      </a:lnTo>
                      <a:lnTo>
                        <a:pt x="1968" y="496"/>
                      </a:lnTo>
                      <a:lnTo>
                        <a:pt x="1904" y="523"/>
                      </a:lnTo>
                      <a:lnTo>
                        <a:pt x="1842" y="552"/>
                      </a:lnTo>
                      <a:lnTo>
                        <a:pt x="1824" y="526"/>
                      </a:lnTo>
                      <a:lnTo>
                        <a:pt x="1710" y="607"/>
                      </a:lnTo>
                      <a:lnTo>
                        <a:pt x="1710" y="608"/>
                      </a:lnTo>
                      <a:lnTo>
                        <a:pt x="1711" y="609"/>
                      </a:lnTo>
                      <a:lnTo>
                        <a:pt x="1713" y="612"/>
                      </a:lnTo>
                      <a:lnTo>
                        <a:pt x="1716" y="615"/>
                      </a:lnTo>
                      <a:lnTo>
                        <a:pt x="1718" y="620"/>
                      </a:lnTo>
                      <a:lnTo>
                        <a:pt x="1721" y="624"/>
                      </a:lnTo>
                      <a:lnTo>
                        <a:pt x="1661" y="668"/>
                      </a:lnTo>
                      <a:lnTo>
                        <a:pt x="1604" y="716"/>
                      </a:lnTo>
                      <a:lnTo>
                        <a:pt x="1550" y="767"/>
                      </a:lnTo>
                      <a:lnTo>
                        <a:pt x="1518" y="720"/>
                      </a:lnTo>
                      <a:lnTo>
                        <a:pt x="1481" y="677"/>
                      </a:lnTo>
                      <a:lnTo>
                        <a:pt x="1440" y="638"/>
                      </a:lnTo>
                      <a:lnTo>
                        <a:pt x="1395" y="603"/>
                      </a:lnTo>
                      <a:lnTo>
                        <a:pt x="1347" y="572"/>
                      </a:lnTo>
                      <a:lnTo>
                        <a:pt x="1296" y="546"/>
                      </a:lnTo>
                      <a:lnTo>
                        <a:pt x="1242" y="526"/>
                      </a:lnTo>
                      <a:lnTo>
                        <a:pt x="1185" y="511"/>
                      </a:lnTo>
                      <a:lnTo>
                        <a:pt x="1128" y="502"/>
                      </a:lnTo>
                      <a:lnTo>
                        <a:pt x="1067" y="498"/>
                      </a:lnTo>
                      <a:lnTo>
                        <a:pt x="1004" y="502"/>
                      </a:lnTo>
                      <a:lnTo>
                        <a:pt x="945" y="511"/>
                      </a:lnTo>
                      <a:lnTo>
                        <a:pt x="887" y="527"/>
                      </a:lnTo>
                      <a:lnTo>
                        <a:pt x="832" y="549"/>
                      </a:lnTo>
                      <a:lnTo>
                        <a:pt x="779" y="576"/>
                      </a:lnTo>
                      <a:lnTo>
                        <a:pt x="730" y="608"/>
                      </a:lnTo>
                      <a:lnTo>
                        <a:pt x="685" y="645"/>
                      </a:lnTo>
                      <a:lnTo>
                        <a:pt x="644" y="686"/>
                      </a:lnTo>
                      <a:lnTo>
                        <a:pt x="607" y="731"/>
                      </a:lnTo>
                      <a:lnTo>
                        <a:pt x="575" y="781"/>
                      </a:lnTo>
                      <a:lnTo>
                        <a:pt x="548" y="834"/>
                      </a:lnTo>
                      <a:lnTo>
                        <a:pt x="526" y="888"/>
                      </a:lnTo>
                      <a:lnTo>
                        <a:pt x="510" y="946"/>
                      </a:lnTo>
                      <a:lnTo>
                        <a:pt x="501" y="1006"/>
                      </a:lnTo>
                      <a:lnTo>
                        <a:pt x="498" y="1068"/>
                      </a:lnTo>
                      <a:lnTo>
                        <a:pt x="501" y="1131"/>
                      </a:lnTo>
                      <a:lnTo>
                        <a:pt x="510" y="1191"/>
                      </a:lnTo>
                      <a:lnTo>
                        <a:pt x="526" y="1249"/>
                      </a:lnTo>
                      <a:lnTo>
                        <a:pt x="548" y="1305"/>
                      </a:lnTo>
                      <a:lnTo>
                        <a:pt x="575" y="1356"/>
                      </a:lnTo>
                      <a:lnTo>
                        <a:pt x="607" y="1406"/>
                      </a:lnTo>
                      <a:lnTo>
                        <a:pt x="644" y="1451"/>
                      </a:lnTo>
                      <a:lnTo>
                        <a:pt x="685" y="1492"/>
                      </a:lnTo>
                      <a:lnTo>
                        <a:pt x="730" y="1529"/>
                      </a:lnTo>
                      <a:lnTo>
                        <a:pt x="779" y="1562"/>
                      </a:lnTo>
                      <a:lnTo>
                        <a:pt x="832" y="1588"/>
                      </a:lnTo>
                      <a:lnTo>
                        <a:pt x="887" y="1610"/>
                      </a:lnTo>
                      <a:lnTo>
                        <a:pt x="945" y="1626"/>
                      </a:lnTo>
                      <a:lnTo>
                        <a:pt x="1004" y="1635"/>
                      </a:lnTo>
                      <a:lnTo>
                        <a:pt x="1067" y="1640"/>
                      </a:lnTo>
                      <a:lnTo>
                        <a:pt x="1119" y="1636"/>
                      </a:lnTo>
                      <a:lnTo>
                        <a:pt x="1171" y="1629"/>
                      </a:lnTo>
                      <a:lnTo>
                        <a:pt x="1221" y="1617"/>
                      </a:lnTo>
                      <a:lnTo>
                        <a:pt x="1226" y="1689"/>
                      </a:lnTo>
                      <a:lnTo>
                        <a:pt x="1236" y="1759"/>
                      </a:lnTo>
                      <a:lnTo>
                        <a:pt x="1249" y="1827"/>
                      </a:lnTo>
                      <a:lnTo>
                        <a:pt x="1244" y="1828"/>
                      </a:lnTo>
                      <a:lnTo>
                        <a:pt x="1240" y="1829"/>
                      </a:lnTo>
                      <a:lnTo>
                        <a:pt x="1260" y="1960"/>
                      </a:lnTo>
                      <a:lnTo>
                        <a:pt x="1286" y="1955"/>
                      </a:lnTo>
                      <a:lnTo>
                        <a:pt x="1315" y="2028"/>
                      </a:lnTo>
                      <a:lnTo>
                        <a:pt x="1349" y="2099"/>
                      </a:lnTo>
                      <a:lnTo>
                        <a:pt x="1281" y="2116"/>
                      </a:lnTo>
                      <a:lnTo>
                        <a:pt x="1211" y="2127"/>
                      </a:lnTo>
                      <a:lnTo>
                        <a:pt x="1139" y="2135"/>
                      </a:lnTo>
                      <a:lnTo>
                        <a:pt x="1067" y="2137"/>
                      </a:lnTo>
                      <a:lnTo>
                        <a:pt x="983" y="2134"/>
                      </a:lnTo>
                      <a:lnTo>
                        <a:pt x="901" y="2124"/>
                      </a:lnTo>
                      <a:lnTo>
                        <a:pt x="823" y="2109"/>
                      </a:lnTo>
                      <a:lnTo>
                        <a:pt x="745" y="2087"/>
                      </a:lnTo>
                      <a:lnTo>
                        <a:pt x="670" y="2061"/>
                      </a:lnTo>
                      <a:lnTo>
                        <a:pt x="597" y="2028"/>
                      </a:lnTo>
                      <a:lnTo>
                        <a:pt x="528" y="1991"/>
                      </a:lnTo>
                      <a:lnTo>
                        <a:pt x="462" y="1949"/>
                      </a:lnTo>
                      <a:lnTo>
                        <a:pt x="400" y="1903"/>
                      </a:lnTo>
                      <a:lnTo>
                        <a:pt x="341" y="1851"/>
                      </a:lnTo>
                      <a:lnTo>
                        <a:pt x="285" y="1797"/>
                      </a:lnTo>
                      <a:lnTo>
                        <a:pt x="235" y="1738"/>
                      </a:lnTo>
                      <a:lnTo>
                        <a:pt x="187" y="1674"/>
                      </a:lnTo>
                      <a:lnTo>
                        <a:pt x="145" y="1608"/>
                      </a:lnTo>
                      <a:lnTo>
                        <a:pt x="108" y="1538"/>
                      </a:lnTo>
                      <a:lnTo>
                        <a:pt x="77" y="1467"/>
                      </a:lnTo>
                      <a:lnTo>
                        <a:pt x="49" y="1391"/>
                      </a:lnTo>
                      <a:lnTo>
                        <a:pt x="28" y="1314"/>
                      </a:lnTo>
                      <a:lnTo>
                        <a:pt x="13" y="1234"/>
                      </a:lnTo>
                      <a:lnTo>
                        <a:pt x="3" y="1152"/>
                      </a:lnTo>
                      <a:lnTo>
                        <a:pt x="0" y="1068"/>
                      </a:lnTo>
                      <a:lnTo>
                        <a:pt x="3" y="985"/>
                      </a:lnTo>
                      <a:lnTo>
                        <a:pt x="13" y="903"/>
                      </a:lnTo>
                      <a:lnTo>
                        <a:pt x="28" y="824"/>
                      </a:lnTo>
                      <a:lnTo>
                        <a:pt x="49" y="746"/>
                      </a:lnTo>
                      <a:lnTo>
                        <a:pt x="77" y="671"/>
                      </a:lnTo>
                      <a:lnTo>
                        <a:pt x="108" y="599"/>
                      </a:lnTo>
                      <a:lnTo>
                        <a:pt x="145" y="529"/>
                      </a:lnTo>
                      <a:lnTo>
                        <a:pt x="187" y="463"/>
                      </a:lnTo>
                      <a:lnTo>
                        <a:pt x="235" y="400"/>
                      </a:lnTo>
                      <a:lnTo>
                        <a:pt x="285" y="341"/>
                      </a:lnTo>
                      <a:lnTo>
                        <a:pt x="341" y="286"/>
                      </a:lnTo>
                      <a:lnTo>
                        <a:pt x="400" y="235"/>
                      </a:lnTo>
                      <a:lnTo>
                        <a:pt x="462" y="188"/>
                      </a:lnTo>
                      <a:lnTo>
                        <a:pt x="528" y="146"/>
                      </a:lnTo>
                      <a:lnTo>
                        <a:pt x="597" y="109"/>
                      </a:lnTo>
                      <a:lnTo>
                        <a:pt x="670" y="76"/>
                      </a:lnTo>
                      <a:lnTo>
                        <a:pt x="745" y="50"/>
                      </a:lnTo>
                      <a:lnTo>
                        <a:pt x="823" y="29"/>
                      </a:lnTo>
                      <a:lnTo>
                        <a:pt x="901" y="13"/>
                      </a:lnTo>
                      <a:lnTo>
                        <a:pt x="983" y="3"/>
                      </a:lnTo>
                      <a:lnTo>
                        <a:pt x="10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340" name="Freeform 65">
                  <a:extLst>
                    <a:ext uri="{FF2B5EF4-FFF2-40B4-BE49-F238E27FC236}">
                      <a16:creationId xmlns:a16="http://schemas.microsoft.com/office/drawing/2014/main" id="{768A40D7-1CE5-4663-AFC9-D1E6A40E5D2C}"/>
                    </a:ext>
                  </a:extLst>
                </p:cNvPr>
                <p:cNvSpPr>
                  <a:spLocks/>
                </p:cNvSpPr>
                <p:nvPr/>
              </p:nvSpPr>
              <p:spPr bwMode="auto">
                <a:xfrm>
                  <a:off x="2475" y="3240"/>
                  <a:ext cx="61" cy="63"/>
                </a:xfrm>
                <a:custGeom>
                  <a:avLst/>
                  <a:gdLst>
                    <a:gd name="T0" fmla="*/ 411 w 784"/>
                    <a:gd name="T1" fmla="*/ 0 h 822"/>
                    <a:gd name="T2" fmla="*/ 460 w 784"/>
                    <a:gd name="T3" fmla="*/ 2 h 822"/>
                    <a:gd name="T4" fmla="*/ 507 w 784"/>
                    <a:gd name="T5" fmla="*/ 11 h 822"/>
                    <a:gd name="T6" fmla="*/ 553 w 784"/>
                    <a:gd name="T7" fmla="*/ 25 h 822"/>
                    <a:gd name="T8" fmla="*/ 595 w 784"/>
                    <a:gd name="T9" fmla="*/ 43 h 822"/>
                    <a:gd name="T10" fmla="*/ 635 w 784"/>
                    <a:gd name="T11" fmla="*/ 66 h 822"/>
                    <a:gd name="T12" fmla="*/ 672 w 784"/>
                    <a:gd name="T13" fmla="*/ 93 h 822"/>
                    <a:gd name="T14" fmla="*/ 706 w 784"/>
                    <a:gd name="T15" fmla="*/ 125 h 822"/>
                    <a:gd name="T16" fmla="*/ 736 w 784"/>
                    <a:gd name="T17" fmla="*/ 160 h 822"/>
                    <a:gd name="T18" fmla="*/ 762 w 784"/>
                    <a:gd name="T19" fmla="*/ 198 h 822"/>
                    <a:gd name="T20" fmla="*/ 784 w 784"/>
                    <a:gd name="T21" fmla="*/ 239 h 822"/>
                    <a:gd name="T22" fmla="*/ 742 w 784"/>
                    <a:gd name="T23" fmla="*/ 300 h 822"/>
                    <a:gd name="T24" fmla="*/ 705 w 784"/>
                    <a:gd name="T25" fmla="*/ 363 h 822"/>
                    <a:gd name="T26" fmla="*/ 671 w 784"/>
                    <a:gd name="T27" fmla="*/ 428 h 822"/>
                    <a:gd name="T28" fmla="*/ 642 w 784"/>
                    <a:gd name="T29" fmla="*/ 497 h 822"/>
                    <a:gd name="T30" fmla="*/ 618 w 784"/>
                    <a:gd name="T31" fmla="*/ 567 h 822"/>
                    <a:gd name="T32" fmla="*/ 597 w 784"/>
                    <a:gd name="T33" fmla="*/ 640 h 822"/>
                    <a:gd name="T34" fmla="*/ 581 w 784"/>
                    <a:gd name="T35" fmla="*/ 714 h 822"/>
                    <a:gd name="T36" fmla="*/ 570 w 784"/>
                    <a:gd name="T37" fmla="*/ 790 h 822"/>
                    <a:gd name="T38" fmla="*/ 533 w 784"/>
                    <a:gd name="T39" fmla="*/ 803 h 822"/>
                    <a:gd name="T40" fmla="*/ 494 w 784"/>
                    <a:gd name="T41" fmla="*/ 814 h 822"/>
                    <a:gd name="T42" fmla="*/ 453 w 784"/>
                    <a:gd name="T43" fmla="*/ 819 h 822"/>
                    <a:gd name="T44" fmla="*/ 411 w 784"/>
                    <a:gd name="T45" fmla="*/ 822 h 822"/>
                    <a:gd name="T46" fmla="*/ 359 w 784"/>
                    <a:gd name="T47" fmla="*/ 818 h 822"/>
                    <a:gd name="T48" fmla="*/ 310 w 784"/>
                    <a:gd name="T49" fmla="*/ 810 h 822"/>
                    <a:gd name="T50" fmla="*/ 262 w 784"/>
                    <a:gd name="T51" fmla="*/ 794 h 822"/>
                    <a:gd name="T52" fmla="*/ 218 w 784"/>
                    <a:gd name="T53" fmla="*/ 774 h 822"/>
                    <a:gd name="T54" fmla="*/ 176 w 784"/>
                    <a:gd name="T55" fmla="*/ 749 h 822"/>
                    <a:gd name="T56" fmla="*/ 138 w 784"/>
                    <a:gd name="T57" fmla="*/ 718 h 822"/>
                    <a:gd name="T58" fmla="*/ 103 w 784"/>
                    <a:gd name="T59" fmla="*/ 683 h 822"/>
                    <a:gd name="T60" fmla="*/ 74 w 784"/>
                    <a:gd name="T61" fmla="*/ 645 h 822"/>
                    <a:gd name="T62" fmla="*/ 49 w 784"/>
                    <a:gd name="T63" fmla="*/ 604 h 822"/>
                    <a:gd name="T64" fmla="*/ 28 w 784"/>
                    <a:gd name="T65" fmla="*/ 559 h 822"/>
                    <a:gd name="T66" fmla="*/ 13 w 784"/>
                    <a:gd name="T67" fmla="*/ 512 h 822"/>
                    <a:gd name="T68" fmla="*/ 3 w 784"/>
                    <a:gd name="T69" fmla="*/ 462 h 822"/>
                    <a:gd name="T70" fmla="*/ 0 w 784"/>
                    <a:gd name="T71" fmla="*/ 410 h 822"/>
                    <a:gd name="T72" fmla="*/ 3 w 784"/>
                    <a:gd name="T73" fmla="*/ 359 h 822"/>
                    <a:gd name="T74" fmla="*/ 13 w 784"/>
                    <a:gd name="T75" fmla="*/ 309 h 822"/>
                    <a:gd name="T76" fmla="*/ 28 w 784"/>
                    <a:gd name="T77" fmla="*/ 262 h 822"/>
                    <a:gd name="T78" fmla="*/ 49 w 784"/>
                    <a:gd name="T79" fmla="*/ 218 h 822"/>
                    <a:gd name="T80" fmla="*/ 74 w 784"/>
                    <a:gd name="T81" fmla="*/ 176 h 822"/>
                    <a:gd name="T82" fmla="*/ 103 w 784"/>
                    <a:gd name="T83" fmla="*/ 138 h 822"/>
                    <a:gd name="T84" fmla="*/ 138 w 784"/>
                    <a:gd name="T85" fmla="*/ 103 h 822"/>
                    <a:gd name="T86" fmla="*/ 176 w 784"/>
                    <a:gd name="T87" fmla="*/ 73 h 822"/>
                    <a:gd name="T88" fmla="*/ 218 w 784"/>
                    <a:gd name="T89" fmla="*/ 48 h 822"/>
                    <a:gd name="T90" fmla="*/ 262 w 784"/>
                    <a:gd name="T91" fmla="*/ 27 h 822"/>
                    <a:gd name="T92" fmla="*/ 310 w 784"/>
                    <a:gd name="T93" fmla="*/ 12 h 822"/>
                    <a:gd name="T94" fmla="*/ 359 w 784"/>
                    <a:gd name="T95" fmla="*/ 3 h 822"/>
                    <a:gd name="T96" fmla="*/ 411 w 784"/>
                    <a:gd name="T97" fmla="*/ 0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4" h="822">
                      <a:moveTo>
                        <a:pt x="411" y="0"/>
                      </a:moveTo>
                      <a:lnTo>
                        <a:pt x="460" y="2"/>
                      </a:lnTo>
                      <a:lnTo>
                        <a:pt x="507" y="11"/>
                      </a:lnTo>
                      <a:lnTo>
                        <a:pt x="553" y="25"/>
                      </a:lnTo>
                      <a:lnTo>
                        <a:pt x="595" y="43"/>
                      </a:lnTo>
                      <a:lnTo>
                        <a:pt x="635" y="66"/>
                      </a:lnTo>
                      <a:lnTo>
                        <a:pt x="672" y="93"/>
                      </a:lnTo>
                      <a:lnTo>
                        <a:pt x="706" y="125"/>
                      </a:lnTo>
                      <a:lnTo>
                        <a:pt x="736" y="160"/>
                      </a:lnTo>
                      <a:lnTo>
                        <a:pt x="762" y="198"/>
                      </a:lnTo>
                      <a:lnTo>
                        <a:pt x="784" y="239"/>
                      </a:lnTo>
                      <a:lnTo>
                        <a:pt x="742" y="300"/>
                      </a:lnTo>
                      <a:lnTo>
                        <a:pt x="705" y="363"/>
                      </a:lnTo>
                      <a:lnTo>
                        <a:pt x="671" y="428"/>
                      </a:lnTo>
                      <a:lnTo>
                        <a:pt x="642" y="497"/>
                      </a:lnTo>
                      <a:lnTo>
                        <a:pt x="618" y="567"/>
                      </a:lnTo>
                      <a:lnTo>
                        <a:pt x="597" y="640"/>
                      </a:lnTo>
                      <a:lnTo>
                        <a:pt x="581" y="714"/>
                      </a:lnTo>
                      <a:lnTo>
                        <a:pt x="570" y="790"/>
                      </a:lnTo>
                      <a:lnTo>
                        <a:pt x="533" y="803"/>
                      </a:lnTo>
                      <a:lnTo>
                        <a:pt x="494" y="814"/>
                      </a:lnTo>
                      <a:lnTo>
                        <a:pt x="453" y="819"/>
                      </a:lnTo>
                      <a:lnTo>
                        <a:pt x="411" y="822"/>
                      </a:lnTo>
                      <a:lnTo>
                        <a:pt x="359" y="818"/>
                      </a:lnTo>
                      <a:lnTo>
                        <a:pt x="310" y="810"/>
                      </a:lnTo>
                      <a:lnTo>
                        <a:pt x="262" y="794"/>
                      </a:lnTo>
                      <a:lnTo>
                        <a:pt x="218" y="774"/>
                      </a:lnTo>
                      <a:lnTo>
                        <a:pt x="176" y="749"/>
                      </a:lnTo>
                      <a:lnTo>
                        <a:pt x="138" y="718"/>
                      </a:lnTo>
                      <a:lnTo>
                        <a:pt x="103" y="683"/>
                      </a:lnTo>
                      <a:lnTo>
                        <a:pt x="74" y="645"/>
                      </a:lnTo>
                      <a:lnTo>
                        <a:pt x="49" y="604"/>
                      </a:lnTo>
                      <a:lnTo>
                        <a:pt x="28" y="559"/>
                      </a:lnTo>
                      <a:lnTo>
                        <a:pt x="13" y="512"/>
                      </a:lnTo>
                      <a:lnTo>
                        <a:pt x="3" y="462"/>
                      </a:lnTo>
                      <a:lnTo>
                        <a:pt x="0" y="410"/>
                      </a:lnTo>
                      <a:lnTo>
                        <a:pt x="3" y="359"/>
                      </a:lnTo>
                      <a:lnTo>
                        <a:pt x="13" y="309"/>
                      </a:lnTo>
                      <a:lnTo>
                        <a:pt x="28" y="262"/>
                      </a:lnTo>
                      <a:lnTo>
                        <a:pt x="49" y="218"/>
                      </a:lnTo>
                      <a:lnTo>
                        <a:pt x="74" y="176"/>
                      </a:lnTo>
                      <a:lnTo>
                        <a:pt x="103" y="138"/>
                      </a:lnTo>
                      <a:lnTo>
                        <a:pt x="138" y="103"/>
                      </a:lnTo>
                      <a:lnTo>
                        <a:pt x="176" y="73"/>
                      </a:lnTo>
                      <a:lnTo>
                        <a:pt x="218" y="48"/>
                      </a:lnTo>
                      <a:lnTo>
                        <a:pt x="262" y="27"/>
                      </a:lnTo>
                      <a:lnTo>
                        <a:pt x="310" y="12"/>
                      </a:lnTo>
                      <a:lnTo>
                        <a:pt x="359" y="3"/>
                      </a:lnTo>
                      <a:lnTo>
                        <a:pt x="4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grpSp>
        <p:cxnSp>
          <p:nvCxnSpPr>
            <p:cNvPr id="334" name="Straight Arrow Connector 333">
              <a:extLst>
                <a:ext uri="{FF2B5EF4-FFF2-40B4-BE49-F238E27FC236}">
                  <a16:creationId xmlns:a16="http://schemas.microsoft.com/office/drawing/2014/main" id="{39799EE4-D820-43F6-9364-95D56D846DDF}"/>
                </a:ext>
              </a:extLst>
            </p:cNvPr>
            <p:cNvCxnSpPr>
              <a:cxnSpLocks/>
            </p:cNvCxnSpPr>
            <p:nvPr/>
          </p:nvCxnSpPr>
          <p:spPr>
            <a:xfrm flipV="1">
              <a:off x="8106623" y="2400898"/>
              <a:ext cx="0" cy="304104"/>
            </a:xfrm>
            <a:prstGeom prst="straightConnector1">
              <a:avLst/>
            </a:prstGeom>
            <a:solidFill>
              <a:srgbClr val="00AAC9"/>
            </a:solidFill>
            <a:ln w="28575" cap="flat" cmpd="sng" algn="ctr">
              <a:solidFill>
                <a:schemeClr val="accent3">
                  <a:lumMod val="75000"/>
                </a:schemeClr>
              </a:solidFill>
              <a:prstDash val="solid"/>
              <a:tailEnd type="triangle" w="lg" len="lg"/>
            </a:ln>
            <a:effectLst/>
          </p:spPr>
        </p:cxnSp>
      </p:grpSp>
      <p:sp>
        <p:nvSpPr>
          <p:cNvPr id="361" name="RBContent234">
            <a:extLst>
              <a:ext uri="{FF2B5EF4-FFF2-40B4-BE49-F238E27FC236}">
                <a16:creationId xmlns:a16="http://schemas.microsoft.com/office/drawing/2014/main" id="{4187365C-B954-4CDB-9B31-680C638929F9}"/>
              </a:ext>
            </a:extLst>
          </p:cNvPr>
          <p:cNvSpPr txBox="1">
            <a:spLocks/>
          </p:cNvSpPr>
          <p:nvPr/>
        </p:nvSpPr>
        <p:spPr>
          <a:xfrm>
            <a:off x="4857277" y="3460138"/>
            <a:ext cx="3645210" cy="966418"/>
          </a:xfrm>
          <a:prstGeom prst="rect">
            <a:avLst/>
          </a:prstGeom>
          <a:noFill/>
          <a:ln w="9525">
            <a:noFill/>
          </a:ln>
        </p:spPr>
        <p:txBody>
          <a:bodyPr vert="horz" wrap="square" lIns="0" tIns="0" rIns="0" bIns="0" rtlCol="0">
            <a:spAutoFit/>
          </a:bodyPr>
          <a:lstStyle/>
          <a:p>
            <a:pPr marL="182563" lvl="1" indent="-182563" fontAlgn="base">
              <a:lnSpc>
                <a:spcPct val="80000"/>
              </a:lnSpc>
              <a:spcBef>
                <a:spcPts val="600"/>
              </a:spcBef>
              <a:spcAft>
                <a:spcPct val="0"/>
              </a:spcAft>
              <a:buClr>
                <a:schemeClr val="accent5"/>
              </a:buClr>
              <a:buSzPct val="100000"/>
              <a:buFont typeface="Wingdings" panose="05000000000000000000" pitchFamily="2" charset="2"/>
              <a:buChar char="§"/>
            </a:pPr>
            <a:r>
              <a:rPr lang="en-US" sz="1100" dirty="0">
                <a:latin typeface="Arial" panose="020B0604020202020204" pitchFamily="34" charset="0"/>
                <a:cs typeface="Arial" panose="020B0604020202020204" pitchFamily="34" charset="0"/>
                <a:sym typeface="+mn-lt"/>
              </a:rPr>
              <a:t>Typical approach in western countries (e.g. Amazon and Amazon Prime Video, Uber and Uber eats)</a:t>
            </a:r>
          </a:p>
          <a:p>
            <a:pPr marL="182563" lvl="1" indent="-182563" fontAlgn="base">
              <a:lnSpc>
                <a:spcPct val="80000"/>
              </a:lnSpc>
              <a:spcBef>
                <a:spcPts val="600"/>
              </a:spcBef>
              <a:spcAft>
                <a:spcPct val="0"/>
              </a:spcAft>
              <a:buClr>
                <a:schemeClr val="accent5"/>
              </a:buClr>
              <a:buSzPct val="100000"/>
              <a:buFont typeface="Wingdings" panose="05000000000000000000" pitchFamily="2" charset="2"/>
              <a:buChar char="§"/>
            </a:pPr>
            <a:r>
              <a:rPr lang="en-US" sz="1100" dirty="0">
                <a:latin typeface="Arial" panose="020B0604020202020204" pitchFamily="34" charset="0"/>
                <a:cs typeface="Arial" panose="020B0604020202020204" pitchFamily="34" charset="0"/>
                <a:sym typeface="+mn-lt"/>
              </a:rPr>
              <a:t>This is also the approach adopted by Jumia (Jumia, Jumia travel, Jumia realestate) (excluding/ Jumia one)</a:t>
            </a:r>
          </a:p>
          <a:p>
            <a:pPr marL="182563" lvl="1" indent="-182563" fontAlgn="base">
              <a:lnSpc>
                <a:spcPct val="80000"/>
              </a:lnSpc>
              <a:spcBef>
                <a:spcPts val="600"/>
              </a:spcBef>
              <a:spcAft>
                <a:spcPct val="0"/>
              </a:spcAft>
              <a:buClr>
                <a:schemeClr val="accent5"/>
              </a:buClr>
              <a:buSzPct val="100000"/>
              <a:buFont typeface="Wingdings" panose="05000000000000000000" pitchFamily="2" charset="2"/>
              <a:buChar char="§"/>
            </a:pPr>
            <a:r>
              <a:rPr lang="en-US" sz="1100" b="1" dirty="0">
                <a:latin typeface="Arial" panose="020B0604020202020204" pitchFamily="34" charset="0"/>
                <a:cs typeface="Arial" panose="020B0604020202020204" pitchFamily="34" charset="0"/>
                <a:sym typeface="+mn-lt"/>
              </a:rPr>
              <a:t>Main benefit: </a:t>
            </a:r>
            <a:r>
              <a:rPr lang="en-US" sz="1100" dirty="0">
                <a:latin typeface="Arial" panose="020B0604020202020204" pitchFamily="34" charset="0"/>
                <a:cs typeface="Arial" panose="020B0604020202020204" pitchFamily="34" charset="0"/>
                <a:sym typeface="+mn-lt"/>
              </a:rPr>
              <a:t>Simple UX, lower brand risk from one product failure</a:t>
            </a:r>
          </a:p>
        </p:txBody>
      </p:sp>
      <p:grpSp>
        <p:nvGrpSpPr>
          <p:cNvPr id="15" name="Group 14"/>
          <p:cNvGrpSpPr/>
          <p:nvPr/>
        </p:nvGrpSpPr>
        <p:grpSpPr>
          <a:xfrm>
            <a:off x="5207790" y="1974606"/>
            <a:ext cx="691995" cy="806409"/>
            <a:chOff x="5306850" y="1913646"/>
            <a:chExt cx="691995" cy="806409"/>
          </a:xfrm>
        </p:grpSpPr>
        <p:cxnSp>
          <p:nvCxnSpPr>
            <p:cNvPr id="319" name="Straight Arrow Connector 318">
              <a:extLst>
                <a:ext uri="{FF2B5EF4-FFF2-40B4-BE49-F238E27FC236}">
                  <a16:creationId xmlns:a16="http://schemas.microsoft.com/office/drawing/2014/main" id="{A544A9CF-6B60-4985-B1C1-4029CD76B95A}"/>
                </a:ext>
              </a:extLst>
            </p:cNvPr>
            <p:cNvCxnSpPr>
              <a:cxnSpLocks/>
            </p:cNvCxnSpPr>
            <p:nvPr/>
          </p:nvCxnSpPr>
          <p:spPr>
            <a:xfrm flipV="1">
              <a:off x="5648675" y="2415951"/>
              <a:ext cx="0" cy="304104"/>
            </a:xfrm>
            <a:prstGeom prst="straightConnector1">
              <a:avLst/>
            </a:prstGeom>
            <a:noFill/>
            <a:ln w="28575" cap="flat" cmpd="sng" algn="ctr">
              <a:solidFill>
                <a:schemeClr val="accent1"/>
              </a:solidFill>
              <a:prstDash val="solid"/>
              <a:tailEnd type="triangle" w="lg" len="lg"/>
            </a:ln>
            <a:effectLst/>
          </p:spPr>
        </p:cxnSp>
        <p:grpSp>
          <p:nvGrpSpPr>
            <p:cNvPr id="14" name="Group 13"/>
            <p:cNvGrpSpPr/>
            <p:nvPr/>
          </p:nvGrpSpPr>
          <p:grpSpPr>
            <a:xfrm>
              <a:off x="5534596" y="2127006"/>
              <a:ext cx="244479" cy="241327"/>
              <a:chOff x="5176456" y="2127006"/>
              <a:chExt cx="244479" cy="241327"/>
            </a:xfrm>
          </p:grpSpPr>
          <p:sp>
            <p:nvSpPr>
              <p:cNvPr id="320" name="Oval 319">
                <a:extLst>
                  <a:ext uri="{FF2B5EF4-FFF2-40B4-BE49-F238E27FC236}">
                    <a16:creationId xmlns:a16="http://schemas.microsoft.com/office/drawing/2014/main" id="{9F5C2F29-CA2D-43C3-BB90-65688B059CD9}"/>
                  </a:ext>
                </a:extLst>
              </p:cNvPr>
              <p:cNvSpPr/>
              <p:nvPr/>
            </p:nvSpPr>
            <p:spPr>
              <a:xfrm>
                <a:off x="5176456" y="2127006"/>
                <a:ext cx="244479" cy="241327"/>
              </a:xfrm>
              <a:prstGeom prst="ellipse">
                <a:avLst/>
              </a:prstGeom>
              <a:solidFill>
                <a:srgbClr val="FFFFFF"/>
              </a:solidFill>
              <a:ln w="15875" cap="flat" cmpd="sng" algn="ctr">
                <a:solidFill>
                  <a:schemeClr val="accent1"/>
                </a:solidFill>
                <a:prstDash val="solid"/>
              </a:ln>
              <a:effectLst/>
            </p:spPr>
            <p:txBody>
              <a:bodyPr lIns="72000" tIns="72000" rIns="72000" bIns="72000" rtlCol="0" anchor="t" anchorCtr="0">
                <a:noAutofit/>
              </a:bodyPr>
              <a:lstStyle/>
              <a:p>
                <a:pPr marL="0" marR="0" lvl="0" indent="0" defTabSz="914400" eaLnBrk="1" fontAlgn="base" latinLnBrk="0" hangingPunct="1">
                  <a:lnSpc>
                    <a:spcPct val="90000"/>
                  </a:lnSpc>
                  <a:spcBef>
                    <a:spcPts val="40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21" name="Freeform 9">
                <a:extLst>
                  <a:ext uri="{FF2B5EF4-FFF2-40B4-BE49-F238E27FC236}">
                    <a16:creationId xmlns:a16="http://schemas.microsoft.com/office/drawing/2014/main" id="{4CD99EEC-59D6-4EA3-82D2-C37BC6D2EA41}"/>
                  </a:ext>
                </a:extLst>
              </p:cNvPr>
              <p:cNvSpPr>
                <a:spLocks noChangeAspect="1" noEditPoints="1"/>
              </p:cNvSpPr>
              <p:nvPr/>
            </p:nvSpPr>
            <p:spPr bwMode="auto">
              <a:xfrm>
                <a:off x="5227370" y="2192043"/>
                <a:ext cx="146314" cy="113496"/>
              </a:xfrm>
              <a:custGeom>
                <a:avLst/>
                <a:gdLst>
                  <a:gd name="T0" fmla="*/ 2240 w 2240"/>
                  <a:gd name="T1" fmla="*/ 1360 h 1760"/>
                  <a:gd name="T2" fmla="*/ 2240 w 2240"/>
                  <a:gd name="T3" fmla="*/ 1560 h 1760"/>
                  <a:gd name="T4" fmla="*/ 2040 w 2240"/>
                  <a:gd name="T5" fmla="*/ 1760 h 1760"/>
                  <a:gd name="T6" fmla="*/ 200 w 2240"/>
                  <a:gd name="T7" fmla="*/ 1760 h 1760"/>
                  <a:gd name="T8" fmla="*/ 0 w 2240"/>
                  <a:gd name="T9" fmla="*/ 1560 h 1760"/>
                  <a:gd name="T10" fmla="*/ 0 w 2240"/>
                  <a:gd name="T11" fmla="*/ 1360 h 1760"/>
                  <a:gd name="T12" fmla="*/ 2240 w 2240"/>
                  <a:gd name="T13" fmla="*/ 1360 h 1760"/>
                  <a:gd name="T14" fmla="*/ 160 w 2240"/>
                  <a:gd name="T15" fmla="*/ 1280 h 1760"/>
                  <a:gd name="T16" fmla="*/ 160 w 2240"/>
                  <a:gd name="T17" fmla="*/ 120 h 1760"/>
                  <a:gd name="T18" fmla="*/ 280 w 2240"/>
                  <a:gd name="T19" fmla="*/ 0 h 1760"/>
                  <a:gd name="T20" fmla="*/ 1960 w 2240"/>
                  <a:gd name="T21" fmla="*/ 0 h 1760"/>
                  <a:gd name="T22" fmla="*/ 2080 w 2240"/>
                  <a:gd name="T23" fmla="*/ 120 h 1760"/>
                  <a:gd name="T24" fmla="*/ 2080 w 2240"/>
                  <a:gd name="T25" fmla="*/ 1280 h 1760"/>
                  <a:gd name="T26" fmla="*/ 2000 w 2240"/>
                  <a:gd name="T27" fmla="*/ 1280 h 1760"/>
                  <a:gd name="T28" fmla="*/ 2000 w 2240"/>
                  <a:gd name="T29" fmla="*/ 120 h 1760"/>
                  <a:gd name="T30" fmla="*/ 1960 w 2240"/>
                  <a:gd name="T31" fmla="*/ 80 h 1760"/>
                  <a:gd name="T32" fmla="*/ 280 w 2240"/>
                  <a:gd name="T33" fmla="*/ 80 h 1760"/>
                  <a:gd name="T34" fmla="*/ 240 w 2240"/>
                  <a:gd name="T35" fmla="*/ 120 h 1760"/>
                  <a:gd name="T36" fmla="*/ 240 w 2240"/>
                  <a:gd name="T37" fmla="*/ 1280 h 1760"/>
                  <a:gd name="T38" fmla="*/ 160 w 2240"/>
                  <a:gd name="T39" fmla="*/ 1280 h 1760"/>
                  <a:gd name="T40" fmla="*/ 960 w 2240"/>
                  <a:gd name="T41" fmla="*/ 1600 h 1760"/>
                  <a:gd name="T42" fmla="*/ 1280 w 2240"/>
                  <a:gd name="T43" fmla="*/ 1600 h 1760"/>
                  <a:gd name="T44" fmla="*/ 1320 w 2240"/>
                  <a:gd name="T45" fmla="*/ 1560 h 1760"/>
                  <a:gd name="T46" fmla="*/ 1280 w 2240"/>
                  <a:gd name="T47" fmla="*/ 1520 h 1760"/>
                  <a:gd name="T48" fmla="*/ 960 w 2240"/>
                  <a:gd name="T49" fmla="*/ 1520 h 1760"/>
                  <a:gd name="T50" fmla="*/ 920 w 2240"/>
                  <a:gd name="T51" fmla="*/ 1560 h 1760"/>
                  <a:gd name="T52" fmla="*/ 960 w 2240"/>
                  <a:gd name="T53" fmla="*/ 1600 h 1760"/>
                  <a:gd name="T54" fmla="*/ 320 w 2240"/>
                  <a:gd name="T55" fmla="*/ 1280 h 1760"/>
                  <a:gd name="T56" fmla="*/ 320 w 2240"/>
                  <a:gd name="T57" fmla="*/ 160 h 1760"/>
                  <a:gd name="T58" fmla="*/ 1920 w 2240"/>
                  <a:gd name="T59" fmla="*/ 160 h 1760"/>
                  <a:gd name="T60" fmla="*/ 1920 w 2240"/>
                  <a:gd name="T61" fmla="*/ 1280 h 1760"/>
                  <a:gd name="T62" fmla="*/ 320 w 2240"/>
                  <a:gd name="T63" fmla="*/ 1280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0" h="1760">
                    <a:moveTo>
                      <a:pt x="2240" y="1360"/>
                    </a:moveTo>
                    <a:cubicBezTo>
                      <a:pt x="2240" y="1560"/>
                      <a:pt x="2240" y="1560"/>
                      <a:pt x="2240" y="1560"/>
                    </a:cubicBezTo>
                    <a:cubicBezTo>
                      <a:pt x="2240" y="1670"/>
                      <a:pt x="2150" y="1760"/>
                      <a:pt x="2040" y="1760"/>
                    </a:cubicBezTo>
                    <a:cubicBezTo>
                      <a:pt x="200" y="1760"/>
                      <a:pt x="200" y="1760"/>
                      <a:pt x="200" y="1760"/>
                    </a:cubicBezTo>
                    <a:cubicBezTo>
                      <a:pt x="90" y="1760"/>
                      <a:pt x="0" y="1670"/>
                      <a:pt x="0" y="1560"/>
                    </a:cubicBezTo>
                    <a:cubicBezTo>
                      <a:pt x="0" y="1360"/>
                      <a:pt x="0" y="1360"/>
                      <a:pt x="0" y="1360"/>
                    </a:cubicBezTo>
                    <a:cubicBezTo>
                      <a:pt x="747" y="1360"/>
                      <a:pt x="1493" y="1360"/>
                      <a:pt x="2240" y="1360"/>
                    </a:cubicBezTo>
                    <a:close/>
                    <a:moveTo>
                      <a:pt x="160" y="1280"/>
                    </a:moveTo>
                    <a:cubicBezTo>
                      <a:pt x="160" y="120"/>
                      <a:pt x="160" y="120"/>
                      <a:pt x="160" y="120"/>
                    </a:cubicBezTo>
                    <a:cubicBezTo>
                      <a:pt x="160" y="54"/>
                      <a:pt x="214" y="0"/>
                      <a:pt x="280" y="0"/>
                    </a:cubicBezTo>
                    <a:cubicBezTo>
                      <a:pt x="1960" y="0"/>
                      <a:pt x="1960" y="0"/>
                      <a:pt x="1960" y="0"/>
                    </a:cubicBezTo>
                    <a:cubicBezTo>
                      <a:pt x="2026" y="0"/>
                      <a:pt x="2080" y="54"/>
                      <a:pt x="2080" y="120"/>
                    </a:cubicBezTo>
                    <a:cubicBezTo>
                      <a:pt x="2080" y="1280"/>
                      <a:pt x="2080" y="1280"/>
                      <a:pt x="2080" y="1280"/>
                    </a:cubicBezTo>
                    <a:cubicBezTo>
                      <a:pt x="2000" y="1280"/>
                      <a:pt x="2000" y="1280"/>
                      <a:pt x="2000" y="1280"/>
                    </a:cubicBezTo>
                    <a:cubicBezTo>
                      <a:pt x="2000" y="120"/>
                      <a:pt x="2000" y="120"/>
                      <a:pt x="2000" y="120"/>
                    </a:cubicBezTo>
                    <a:cubicBezTo>
                      <a:pt x="2000" y="98"/>
                      <a:pt x="1982" y="80"/>
                      <a:pt x="1960" y="80"/>
                    </a:cubicBezTo>
                    <a:cubicBezTo>
                      <a:pt x="280" y="80"/>
                      <a:pt x="280" y="80"/>
                      <a:pt x="280" y="80"/>
                    </a:cubicBezTo>
                    <a:cubicBezTo>
                      <a:pt x="258" y="80"/>
                      <a:pt x="240" y="98"/>
                      <a:pt x="240" y="120"/>
                    </a:cubicBezTo>
                    <a:cubicBezTo>
                      <a:pt x="240" y="1280"/>
                      <a:pt x="240" y="1280"/>
                      <a:pt x="240" y="1280"/>
                    </a:cubicBezTo>
                    <a:lnTo>
                      <a:pt x="160" y="1280"/>
                    </a:lnTo>
                    <a:close/>
                    <a:moveTo>
                      <a:pt x="960" y="1600"/>
                    </a:moveTo>
                    <a:cubicBezTo>
                      <a:pt x="1280" y="1600"/>
                      <a:pt x="1280" y="1600"/>
                      <a:pt x="1280" y="1600"/>
                    </a:cubicBezTo>
                    <a:cubicBezTo>
                      <a:pt x="1302" y="1600"/>
                      <a:pt x="1320" y="1582"/>
                      <a:pt x="1320" y="1560"/>
                    </a:cubicBezTo>
                    <a:cubicBezTo>
                      <a:pt x="1320" y="1538"/>
                      <a:pt x="1302" y="1520"/>
                      <a:pt x="1280" y="1520"/>
                    </a:cubicBezTo>
                    <a:cubicBezTo>
                      <a:pt x="960" y="1520"/>
                      <a:pt x="960" y="1520"/>
                      <a:pt x="960" y="1520"/>
                    </a:cubicBezTo>
                    <a:cubicBezTo>
                      <a:pt x="938" y="1520"/>
                      <a:pt x="920" y="1538"/>
                      <a:pt x="920" y="1560"/>
                    </a:cubicBezTo>
                    <a:cubicBezTo>
                      <a:pt x="920" y="1582"/>
                      <a:pt x="938" y="1600"/>
                      <a:pt x="960" y="1600"/>
                    </a:cubicBezTo>
                    <a:close/>
                    <a:moveTo>
                      <a:pt x="320" y="1280"/>
                    </a:moveTo>
                    <a:cubicBezTo>
                      <a:pt x="320" y="160"/>
                      <a:pt x="320" y="160"/>
                      <a:pt x="320" y="160"/>
                    </a:cubicBezTo>
                    <a:cubicBezTo>
                      <a:pt x="1920" y="160"/>
                      <a:pt x="1920" y="160"/>
                      <a:pt x="1920" y="160"/>
                    </a:cubicBezTo>
                    <a:cubicBezTo>
                      <a:pt x="1920" y="1280"/>
                      <a:pt x="1920" y="1280"/>
                      <a:pt x="1920" y="1280"/>
                    </a:cubicBezTo>
                    <a:lnTo>
                      <a:pt x="320" y="128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mn-lt"/>
                </a:endParaRPr>
              </a:p>
            </p:txBody>
          </p:sp>
        </p:grpSp>
        <p:grpSp>
          <p:nvGrpSpPr>
            <p:cNvPr id="13" name="Group 12"/>
            <p:cNvGrpSpPr/>
            <p:nvPr/>
          </p:nvGrpSpPr>
          <p:grpSpPr>
            <a:xfrm>
              <a:off x="5312634" y="2314234"/>
              <a:ext cx="244479" cy="241327"/>
              <a:chOff x="4954494" y="2314234"/>
              <a:chExt cx="244479" cy="241327"/>
            </a:xfrm>
          </p:grpSpPr>
          <p:sp>
            <p:nvSpPr>
              <p:cNvPr id="322" name="Oval 321">
                <a:extLst>
                  <a:ext uri="{FF2B5EF4-FFF2-40B4-BE49-F238E27FC236}">
                    <a16:creationId xmlns:a16="http://schemas.microsoft.com/office/drawing/2014/main" id="{956E102B-F4CB-431A-9FF3-0415933AC214}"/>
                  </a:ext>
                </a:extLst>
              </p:cNvPr>
              <p:cNvSpPr/>
              <p:nvPr/>
            </p:nvSpPr>
            <p:spPr>
              <a:xfrm>
                <a:off x="4954494" y="2314234"/>
                <a:ext cx="244479" cy="241327"/>
              </a:xfrm>
              <a:prstGeom prst="ellipse">
                <a:avLst/>
              </a:prstGeom>
              <a:solidFill>
                <a:srgbClr val="FFFFFF"/>
              </a:solidFill>
              <a:ln w="15875" cap="flat" cmpd="sng" algn="ctr">
                <a:solidFill>
                  <a:schemeClr val="accent1"/>
                </a:solidFill>
                <a:prstDash val="solid"/>
              </a:ln>
              <a:effectLst/>
            </p:spPr>
            <p:txBody>
              <a:bodyPr lIns="72000" tIns="72000" rIns="72000" bIns="72000" rtlCol="0" anchor="t" anchorCtr="0">
                <a:noAutofit/>
              </a:bodyPr>
              <a:lstStyle/>
              <a:p>
                <a:pPr marL="0" marR="0" lvl="0" indent="0" defTabSz="914400" eaLnBrk="1" fontAlgn="base" latinLnBrk="0" hangingPunct="1">
                  <a:lnSpc>
                    <a:spcPct val="90000"/>
                  </a:lnSpc>
                  <a:spcBef>
                    <a:spcPts val="40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23" name="Freeform 18">
                <a:extLst>
                  <a:ext uri="{FF2B5EF4-FFF2-40B4-BE49-F238E27FC236}">
                    <a16:creationId xmlns:a16="http://schemas.microsoft.com/office/drawing/2014/main" id="{A82D3B15-4280-46A5-85E9-4EFA8B384E47}"/>
                  </a:ext>
                </a:extLst>
              </p:cNvPr>
              <p:cNvSpPr>
                <a:spLocks noChangeAspect="1" noEditPoints="1"/>
              </p:cNvSpPr>
              <p:nvPr/>
            </p:nvSpPr>
            <p:spPr bwMode="auto">
              <a:xfrm>
                <a:off x="5023433" y="2365278"/>
                <a:ext cx="101423" cy="144340"/>
              </a:xfrm>
              <a:custGeom>
                <a:avLst/>
                <a:gdLst>
                  <a:gd name="T0" fmla="*/ 1226 w 1844"/>
                  <a:gd name="T1" fmla="*/ 2826 h 3322"/>
                  <a:gd name="T2" fmla="*/ 1205 w 1844"/>
                  <a:gd name="T3" fmla="*/ 2868 h 3322"/>
                  <a:gd name="T4" fmla="*/ 1226 w 1844"/>
                  <a:gd name="T5" fmla="*/ 2909 h 3322"/>
                  <a:gd name="T6" fmla="*/ 1525 w 1844"/>
                  <a:gd name="T7" fmla="*/ 2919 h 3322"/>
                  <a:gd name="T8" fmla="*/ 1566 w 1844"/>
                  <a:gd name="T9" fmla="*/ 2898 h 3322"/>
                  <a:gd name="T10" fmla="*/ 1574 w 1844"/>
                  <a:gd name="T11" fmla="*/ 2851 h 3322"/>
                  <a:gd name="T12" fmla="*/ 1541 w 1844"/>
                  <a:gd name="T13" fmla="*/ 2818 h 3322"/>
                  <a:gd name="T14" fmla="*/ 319 w 1844"/>
                  <a:gd name="T15" fmla="*/ 2815 h 3322"/>
                  <a:gd name="T16" fmla="*/ 278 w 1844"/>
                  <a:gd name="T17" fmla="*/ 2837 h 3322"/>
                  <a:gd name="T18" fmla="*/ 270 w 1844"/>
                  <a:gd name="T19" fmla="*/ 2884 h 3322"/>
                  <a:gd name="T20" fmla="*/ 303 w 1844"/>
                  <a:gd name="T21" fmla="*/ 2917 h 3322"/>
                  <a:gd name="T22" fmla="*/ 604 w 1844"/>
                  <a:gd name="T23" fmla="*/ 2917 h 3322"/>
                  <a:gd name="T24" fmla="*/ 637 w 1844"/>
                  <a:gd name="T25" fmla="*/ 2884 h 3322"/>
                  <a:gd name="T26" fmla="*/ 630 w 1844"/>
                  <a:gd name="T27" fmla="*/ 2837 h 3322"/>
                  <a:gd name="T28" fmla="*/ 587 w 1844"/>
                  <a:gd name="T29" fmla="*/ 2815 h 3322"/>
                  <a:gd name="T30" fmla="*/ 892 w 1844"/>
                  <a:gd name="T31" fmla="*/ 2719 h 3322"/>
                  <a:gd name="T32" fmla="*/ 814 w 1844"/>
                  <a:gd name="T33" fmla="*/ 2760 h 3322"/>
                  <a:gd name="T34" fmla="*/ 778 w 1844"/>
                  <a:gd name="T35" fmla="*/ 2819 h 3322"/>
                  <a:gd name="T36" fmla="*/ 772 w 1844"/>
                  <a:gd name="T37" fmla="*/ 2892 h 3322"/>
                  <a:gd name="T38" fmla="*/ 799 w 1844"/>
                  <a:gd name="T39" fmla="*/ 2958 h 3322"/>
                  <a:gd name="T40" fmla="*/ 840 w 1844"/>
                  <a:gd name="T41" fmla="*/ 2996 h 3322"/>
                  <a:gd name="T42" fmla="*/ 922 w 1844"/>
                  <a:gd name="T43" fmla="*/ 3020 h 3322"/>
                  <a:gd name="T44" fmla="*/ 991 w 1844"/>
                  <a:gd name="T45" fmla="*/ 3003 h 3322"/>
                  <a:gd name="T46" fmla="*/ 1048 w 1844"/>
                  <a:gd name="T47" fmla="*/ 2953 h 3322"/>
                  <a:gd name="T48" fmla="*/ 1074 w 1844"/>
                  <a:gd name="T49" fmla="*/ 2868 h 3322"/>
                  <a:gd name="T50" fmla="*/ 1048 w 1844"/>
                  <a:gd name="T51" fmla="*/ 2783 h 3322"/>
                  <a:gd name="T52" fmla="*/ 1007 w 1844"/>
                  <a:gd name="T53" fmla="*/ 2741 h 3322"/>
                  <a:gd name="T54" fmla="*/ 922 w 1844"/>
                  <a:gd name="T55" fmla="*/ 2716 h 3322"/>
                  <a:gd name="T56" fmla="*/ 289 w 1844"/>
                  <a:gd name="T57" fmla="*/ 279 h 3322"/>
                  <a:gd name="T58" fmla="*/ 268 w 1844"/>
                  <a:gd name="T59" fmla="*/ 320 h 3322"/>
                  <a:gd name="T60" fmla="*/ 278 w 1844"/>
                  <a:gd name="T61" fmla="*/ 2497 h 3322"/>
                  <a:gd name="T62" fmla="*/ 319 w 1844"/>
                  <a:gd name="T63" fmla="*/ 2518 h 3322"/>
                  <a:gd name="T64" fmla="*/ 1555 w 1844"/>
                  <a:gd name="T65" fmla="*/ 2508 h 3322"/>
                  <a:gd name="T66" fmla="*/ 1576 w 1844"/>
                  <a:gd name="T67" fmla="*/ 2465 h 3322"/>
                  <a:gd name="T68" fmla="*/ 1555 w 1844"/>
                  <a:gd name="T69" fmla="*/ 2424 h 3322"/>
                  <a:gd name="T70" fmla="*/ 372 w 1844"/>
                  <a:gd name="T71" fmla="*/ 2414 h 3322"/>
                  <a:gd name="T72" fmla="*/ 1472 w 1844"/>
                  <a:gd name="T73" fmla="*/ 2198 h 3322"/>
                  <a:gd name="T74" fmla="*/ 1494 w 1844"/>
                  <a:gd name="T75" fmla="*/ 2239 h 3322"/>
                  <a:gd name="T76" fmla="*/ 1541 w 1844"/>
                  <a:gd name="T77" fmla="*/ 2246 h 3322"/>
                  <a:gd name="T78" fmla="*/ 1574 w 1844"/>
                  <a:gd name="T79" fmla="*/ 2214 h 3322"/>
                  <a:gd name="T80" fmla="*/ 1574 w 1844"/>
                  <a:gd name="T81" fmla="*/ 304 h 3322"/>
                  <a:gd name="T82" fmla="*/ 1541 w 1844"/>
                  <a:gd name="T83" fmla="*/ 272 h 3322"/>
                  <a:gd name="T84" fmla="*/ 319 w 1844"/>
                  <a:gd name="T85" fmla="*/ 0 h 3322"/>
                  <a:gd name="T86" fmla="*/ 1607 w 1844"/>
                  <a:gd name="T87" fmla="*/ 11 h 3322"/>
                  <a:gd name="T88" fmla="*/ 1716 w 1844"/>
                  <a:gd name="T89" fmla="*/ 65 h 3322"/>
                  <a:gd name="T90" fmla="*/ 1777 w 1844"/>
                  <a:gd name="T91" fmla="*/ 125 h 3322"/>
                  <a:gd name="T92" fmla="*/ 1833 w 1844"/>
                  <a:gd name="T93" fmla="*/ 235 h 3322"/>
                  <a:gd name="T94" fmla="*/ 1844 w 1844"/>
                  <a:gd name="T95" fmla="*/ 3001 h 3322"/>
                  <a:gd name="T96" fmla="*/ 1819 w 1844"/>
                  <a:gd name="T97" fmla="*/ 3126 h 3322"/>
                  <a:gd name="T98" fmla="*/ 1750 w 1844"/>
                  <a:gd name="T99" fmla="*/ 3228 h 3322"/>
                  <a:gd name="T100" fmla="*/ 1648 w 1844"/>
                  <a:gd name="T101" fmla="*/ 3297 h 3322"/>
                  <a:gd name="T102" fmla="*/ 1525 w 1844"/>
                  <a:gd name="T103" fmla="*/ 3322 h 3322"/>
                  <a:gd name="T104" fmla="*/ 237 w 1844"/>
                  <a:gd name="T105" fmla="*/ 3311 h 3322"/>
                  <a:gd name="T106" fmla="*/ 128 w 1844"/>
                  <a:gd name="T107" fmla="*/ 3257 h 3322"/>
                  <a:gd name="T108" fmla="*/ 67 w 1844"/>
                  <a:gd name="T109" fmla="*/ 3197 h 3322"/>
                  <a:gd name="T110" fmla="*/ 11 w 1844"/>
                  <a:gd name="T111" fmla="*/ 3087 h 3322"/>
                  <a:gd name="T112" fmla="*/ 0 w 1844"/>
                  <a:gd name="T113" fmla="*/ 320 h 3322"/>
                  <a:gd name="T114" fmla="*/ 25 w 1844"/>
                  <a:gd name="T115" fmla="*/ 196 h 3322"/>
                  <a:gd name="T116" fmla="*/ 94 w 1844"/>
                  <a:gd name="T117" fmla="*/ 94 h 3322"/>
                  <a:gd name="T118" fmla="*/ 195 w 1844"/>
                  <a:gd name="T119" fmla="*/ 25 h 3322"/>
                  <a:gd name="T120" fmla="*/ 319 w 1844"/>
                  <a:gd name="T121" fmla="*/ 0 h 3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4" h="3322">
                    <a:moveTo>
                      <a:pt x="1256" y="2815"/>
                    </a:moveTo>
                    <a:lnTo>
                      <a:pt x="1240" y="2818"/>
                    </a:lnTo>
                    <a:lnTo>
                      <a:pt x="1226" y="2826"/>
                    </a:lnTo>
                    <a:lnTo>
                      <a:pt x="1215" y="2837"/>
                    </a:lnTo>
                    <a:lnTo>
                      <a:pt x="1208" y="2851"/>
                    </a:lnTo>
                    <a:lnTo>
                      <a:pt x="1205" y="2868"/>
                    </a:lnTo>
                    <a:lnTo>
                      <a:pt x="1208" y="2884"/>
                    </a:lnTo>
                    <a:lnTo>
                      <a:pt x="1215" y="2898"/>
                    </a:lnTo>
                    <a:lnTo>
                      <a:pt x="1226" y="2909"/>
                    </a:lnTo>
                    <a:lnTo>
                      <a:pt x="1240" y="2917"/>
                    </a:lnTo>
                    <a:lnTo>
                      <a:pt x="1256" y="2919"/>
                    </a:lnTo>
                    <a:lnTo>
                      <a:pt x="1525" y="2919"/>
                    </a:lnTo>
                    <a:lnTo>
                      <a:pt x="1541" y="2917"/>
                    </a:lnTo>
                    <a:lnTo>
                      <a:pt x="1555" y="2909"/>
                    </a:lnTo>
                    <a:lnTo>
                      <a:pt x="1566" y="2898"/>
                    </a:lnTo>
                    <a:lnTo>
                      <a:pt x="1574" y="2884"/>
                    </a:lnTo>
                    <a:lnTo>
                      <a:pt x="1576" y="2868"/>
                    </a:lnTo>
                    <a:lnTo>
                      <a:pt x="1574" y="2851"/>
                    </a:lnTo>
                    <a:lnTo>
                      <a:pt x="1566" y="2837"/>
                    </a:lnTo>
                    <a:lnTo>
                      <a:pt x="1555" y="2826"/>
                    </a:lnTo>
                    <a:lnTo>
                      <a:pt x="1541" y="2818"/>
                    </a:lnTo>
                    <a:lnTo>
                      <a:pt x="1525" y="2815"/>
                    </a:lnTo>
                    <a:lnTo>
                      <a:pt x="1256" y="2815"/>
                    </a:lnTo>
                    <a:close/>
                    <a:moveTo>
                      <a:pt x="319" y="2815"/>
                    </a:moveTo>
                    <a:lnTo>
                      <a:pt x="303" y="2818"/>
                    </a:lnTo>
                    <a:lnTo>
                      <a:pt x="289" y="2826"/>
                    </a:lnTo>
                    <a:lnTo>
                      <a:pt x="278" y="2837"/>
                    </a:lnTo>
                    <a:lnTo>
                      <a:pt x="270" y="2851"/>
                    </a:lnTo>
                    <a:lnTo>
                      <a:pt x="268" y="2868"/>
                    </a:lnTo>
                    <a:lnTo>
                      <a:pt x="270" y="2884"/>
                    </a:lnTo>
                    <a:lnTo>
                      <a:pt x="278" y="2898"/>
                    </a:lnTo>
                    <a:lnTo>
                      <a:pt x="289" y="2909"/>
                    </a:lnTo>
                    <a:lnTo>
                      <a:pt x="303" y="2917"/>
                    </a:lnTo>
                    <a:lnTo>
                      <a:pt x="319" y="2919"/>
                    </a:lnTo>
                    <a:lnTo>
                      <a:pt x="587" y="2919"/>
                    </a:lnTo>
                    <a:lnTo>
                      <a:pt x="604" y="2917"/>
                    </a:lnTo>
                    <a:lnTo>
                      <a:pt x="618" y="2909"/>
                    </a:lnTo>
                    <a:lnTo>
                      <a:pt x="630" y="2898"/>
                    </a:lnTo>
                    <a:lnTo>
                      <a:pt x="637" y="2884"/>
                    </a:lnTo>
                    <a:lnTo>
                      <a:pt x="640" y="2868"/>
                    </a:lnTo>
                    <a:lnTo>
                      <a:pt x="637" y="2851"/>
                    </a:lnTo>
                    <a:lnTo>
                      <a:pt x="630" y="2837"/>
                    </a:lnTo>
                    <a:lnTo>
                      <a:pt x="618" y="2826"/>
                    </a:lnTo>
                    <a:lnTo>
                      <a:pt x="604" y="2818"/>
                    </a:lnTo>
                    <a:lnTo>
                      <a:pt x="587" y="2815"/>
                    </a:lnTo>
                    <a:lnTo>
                      <a:pt x="319" y="2815"/>
                    </a:lnTo>
                    <a:close/>
                    <a:moveTo>
                      <a:pt x="922" y="2716"/>
                    </a:moveTo>
                    <a:lnTo>
                      <a:pt x="892" y="2719"/>
                    </a:lnTo>
                    <a:lnTo>
                      <a:pt x="863" y="2728"/>
                    </a:lnTo>
                    <a:lnTo>
                      <a:pt x="837" y="2741"/>
                    </a:lnTo>
                    <a:lnTo>
                      <a:pt x="814" y="2760"/>
                    </a:lnTo>
                    <a:lnTo>
                      <a:pt x="799" y="2777"/>
                    </a:lnTo>
                    <a:lnTo>
                      <a:pt x="787" y="2797"/>
                    </a:lnTo>
                    <a:lnTo>
                      <a:pt x="778" y="2819"/>
                    </a:lnTo>
                    <a:lnTo>
                      <a:pt x="772" y="2843"/>
                    </a:lnTo>
                    <a:lnTo>
                      <a:pt x="770" y="2868"/>
                    </a:lnTo>
                    <a:lnTo>
                      <a:pt x="772" y="2892"/>
                    </a:lnTo>
                    <a:lnTo>
                      <a:pt x="778" y="2915"/>
                    </a:lnTo>
                    <a:lnTo>
                      <a:pt x="787" y="2938"/>
                    </a:lnTo>
                    <a:lnTo>
                      <a:pt x="799" y="2958"/>
                    </a:lnTo>
                    <a:lnTo>
                      <a:pt x="814" y="2976"/>
                    </a:lnTo>
                    <a:lnTo>
                      <a:pt x="818" y="2979"/>
                    </a:lnTo>
                    <a:lnTo>
                      <a:pt x="840" y="2996"/>
                    </a:lnTo>
                    <a:lnTo>
                      <a:pt x="866" y="3009"/>
                    </a:lnTo>
                    <a:lnTo>
                      <a:pt x="893" y="3017"/>
                    </a:lnTo>
                    <a:lnTo>
                      <a:pt x="922" y="3020"/>
                    </a:lnTo>
                    <a:lnTo>
                      <a:pt x="946" y="3018"/>
                    </a:lnTo>
                    <a:lnTo>
                      <a:pt x="970" y="3012"/>
                    </a:lnTo>
                    <a:lnTo>
                      <a:pt x="991" y="3003"/>
                    </a:lnTo>
                    <a:lnTo>
                      <a:pt x="1012" y="2991"/>
                    </a:lnTo>
                    <a:lnTo>
                      <a:pt x="1030" y="2976"/>
                    </a:lnTo>
                    <a:lnTo>
                      <a:pt x="1048" y="2953"/>
                    </a:lnTo>
                    <a:lnTo>
                      <a:pt x="1062" y="2926"/>
                    </a:lnTo>
                    <a:lnTo>
                      <a:pt x="1071" y="2898"/>
                    </a:lnTo>
                    <a:lnTo>
                      <a:pt x="1074" y="2868"/>
                    </a:lnTo>
                    <a:lnTo>
                      <a:pt x="1071" y="2837"/>
                    </a:lnTo>
                    <a:lnTo>
                      <a:pt x="1062" y="2808"/>
                    </a:lnTo>
                    <a:lnTo>
                      <a:pt x="1048" y="2783"/>
                    </a:lnTo>
                    <a:lnTo>
                      <a:pt x="1030" y="2760"/>
                    </a:lnTo>
                    <a:lnTo>
                      <a:pt x="1030" y="2760"/>
                    </a:lnTo>
                    <a:lnTo>
                      <a:pt x="1007" y="2741"/>
                    </a:lnTo>
                    <a:lnTo>
                      <a:pt x="981" y="2728"/>
                    </a:lnTo>
                    <a:lnTo>
                      <a:pt x="953" y="2719"/>
                    </a:lnTo>
                    <a:lnTo>
                      <a:pt x="922" y="2716"/>
                    </a:lnTo>
                    <a:close/>
                    <a:moveTo>
                      <a:pt x="319" y="268"/>
                    </a:moveTo>
                    <a:lnTo>
                      <a:pt x="303" y="272"/>
                    </a:lnTo>
                    <a:lnTo>
                      <a:pt x="289" y="279"/>
                    </a:lnTo>
                    <a:lnTo>
                      <a:pt x="278" y="290"/>
                    </a:lnTo>
                    <a:lnTo>
                      <a:pt x="270" y="304"/>
                    </a:lnTo>
                    <a:lnTo>
                      <a:pt x="268" y="320"/>
                    </a:lnTo>
                    <a:lnTo>
                      <a:pt x="268" y="2465"/>
                    </a:lnTo>
                    <a:lnTo>
                      <a:pt x="270" y="2482"/>
                    </a:lnTo>
                    <a:lnTo>
                      <a:pt x="278" y="2497"/>
                    </a:lnTo>
                    <a:lnTo>
                      <a:pt x="289" y="2508"/>
                    </a:lnTo>
                    <a:lnTo>
                      <a:pt x="303" y="2515"/>
                    </a:lnTo>
                    <a:lnTo>
                      <a:pt x="319" y="2518"/>
                    </a:lnTo>
                    <a:lnTo>
                      <a:pt x="1525" y="2518"/>
                    </a:lnTo>
                    <a:lnTo>
                      <a:pt x="1541" y="2515"/>
                    </a:lnTo>
                    <a:lnTo>
                      <a:pt x="1555" y="2508"/>
                    </a:lnTo>
                    <a:lnTo>
                      <a:pt x="1566" y="2497"/>
                    </a:lnTo>
                    <a:lnTo>
                      <a:pt x="1574" y="2482"/>
                    </a:lnTo>
                    <a:lnTo>
                      <a:pt x="1576" y="2465"/>
                    </a:lnTo>
                    <a:lnTo>
                      <a:pt x="1574" y="2449"/>
                    </a:lnTo>
                    <a:lnTo>
                      <a:pt x="1566" y="2435"/>
                    </a:lnTo>
                    <a:lnTo>
                      <a:pt x="1555" y="2424"/>
                    </a:lnTo>
                    <a:lnTo>
                      <a:pt x="1541" y="2416"/>
                    </a:lnTo>
                    <a:lnTo>
                      <a:pt x="1525" y="2414"/>
                    </a:lnTo>
                    <a:lnTo>
                      <a:pt x="372" y="2414"/>
                    </a:lnTo>
                    <a:lnTo>
                      <a:pt x="372" y="372"/>
                    </a:lnTo>
                    <a:lnTo>
                      <a:pt x="1472" y="372"/>
                    </a:lnTo>
                    <a:lnTo>
                      <a:pt x="1472" y="2198"/>
                    </a:lnTo>
                    <a:lnTo>
                      <a:pt x="1475" y="2214"/>
                    </a:lnTo>
                    <a:lnTo>
                      <a:pt x="1482" y="2228"/>
                    </a:lnTo>
                    <a:lnTo>
                      <a:pt x="1494" y="2239"/>
                    </a:lnTo>
                    <a:lnTo>
                      <a:pt x="1508" y="2246"/>
                    </a:lnTo>
                    <a:lnTo>
                      <a:pt x="1525" y="2249"/>
                    </a:lnTo>
                    <a:lnTo>
                      <a:pt x="1541" y="2246"/>
                    </a:lnTo>
                    <a:lnTo>
                      <a:pt x="1555" y="2239"/>
                    </a:lnTo>
                    <a:lnTo>
                      <a:pt x="1566" y="2228"/>
                    </a:lnTo>
                    <a:lnTo>
                      <a:pt x="1574" y="2214"/>
                    </a:lnTo>
                    <a:lnTo>
                      <a:pt x="1576" y="2198"/>
                    </a:lnTo>
                    <a:lnTo>
                      <a:pt x="1576" y="320"/>
                    </a:lnTo>
                    <a:lnTo>
                      <a:pt x="1574" y="304"/>
                    </a:lnTo>
                    <a:lnTo>
                      <a:pt x="1566" y="290"/>
                    </a:lnTo>
                    <a:lnTo>
                      <a:pt x="1555" y="279"/>
                    </a:lnTo>
                    <a:lnTo>
                      <a:pt x="1541" y="272"/>
                    </a:lnTo>
                    <a:lnTo>
                      <a:pt x="1525" y="268"/>
                    </a:lnTo>
                    <a:lnTo>
                      <a:pt x="319" y="268"/>
                    </a:lnTo>
                    <a:close/>
                    <a:moveTo>
                      <a:pt x="319" y="0"/>
                    </a:moveTo>
                    <a:lnTo>
                      <a:pt x="1525" y="0"/>
                    </a:lnTo>
                    <a:lnTo>
                      <a:pt x="1567" y="3"/>
                    </a:lnTo>
                    <a:lnTo>
                      <a:pt x="1607" y="11"/>
                    </a:lnTo>
                    <a:lnTo>
                      <a:pt x="1646" y="24"/>
                    </a:lnTo>
                    <a:lnTo>
                      <a:pt x="1683" y="42"/>
                    </a:lnTo>
                    <a:lnTo>
                      <a:pt x="1716" y="65"/>
                    </a:lnTo>
                    <a:lnTo>
                      <a:pt x="1746" y="91"/>
                    </a:lnTo>
                    <a:lnTo>
                      <a:pt x="1750" y="94"/>
                    </a:lnTo>
                    <a:lnTo>
                      <a:pt x="1777" y="125"/>
                    </a:lnTo>
                    <a:lnTo>
                      <a:pt x="1801" y="160"/>
                    </a:lnTo>
                    <a:lnTo>
                      <a:pt x="1819" y="196"/>
                    </a:lnTo>
                    <a:lnTo>
                      <a:pt x="1833" y="235"/>
                    </a:lnTo>
                    <a:lnTo>
                      <a:pt x="1841" y="278"/>
                    </a:lnTo>
                    <a:lnTo>
                      <a:pt x="1844" y="320"/>
                    </a:lnTo>
                    <a:lnTo>
                      <a:pt x="1844" y="3001"/>
                    </a:lnTo>
                    <a:lnTo>
                      <a:pt x="1841" y="3045"/>
                    </a:lnTo>
                    <a:lnTo>
                      <a:pt x="1833" y="3087"/>
                    </a:lnTo>
                    <a:lnTo>
                      <a:pt x="1819" y="3126"/>
                    </a:lnTo>
                    <a:lnTo>
                      <a:pt x="1801" y="3164"/>
                    </a:lnTo>
                    <a:lnTo>
                      <a:pt x="1777" y="3197"/>
                    </a:lnTo>
                    <a:lnTo>
                      <a:pt x="1750" y="3228"/>
                    </a:lnTo>
                    <a:lnTo>
                      <a:pt x="1719" y="3255"/>
                    </a:lnTo>
                    <a:lnTo>
                      <a:pt x="1686" y="3278"/>
                    </a:lnTo>
                    <a:lnTo>
                      <a:pt x="1648" y="3297"/>
                    </a:lnTo>
                    <a:lnTo>
                      <a:pt x="1609" y="3311"/>
                    </a:lnTo>
                    <a:lnTo>
                      <a:pt x="1568" y="3319"/>
                    </a:lnTo>
                    <a:lnTo>
                      <a:pt x="1525" y="3322"/>
                    </a:lnTo>
                    <a:lnTo>
                      <a:pt x="319" y="3322"/>
                    </a:lnTo>
                    <a:lnTo>
                      <a:pt x="277" y="3319"/>
                    </a:lnTo>
                    <a:lnTo>
                      <a:pt x="237" y="3311"/>
                    </a:lnTo>
                    <a:lnTo>
                      <a:pt x="197" y="3298"/>
                    </a:lnTo>
                    <a:lnTo>
                      <a:pt x="161" y="3280"/>
                    </a:lnTo>
                    <a:lnTo>
                      <a:pt x="128" y="3257"/>
                    </a:lnTo>
                    <a:lnTo>
                      <a:pt x="98" y="3231"/>
                    </a:lnTo>
                    <a:lnTo>
                      <a:pt x="94" y="3227"/>
                    </a:lnTo>
                    <a:lnTo>
                      <a:pt x="67" y="3197"/>
                    </a:lnTo>
                    <a:lnTo>
                      <a:pt x="43" y="3163"/>
                    </a:lnTo>
                    <a:lnTo>
                      <a:pt x="25" y="3126"/>
                    </a:lnTo>
                    <a:lnTo>
                      <a:pt x="11" y="3087"/>
                    </a:lnTo>
                    <a:lnTo>
                      <a:pt x="3" y="3045"/>
                    </a:lnTo>
                    <a:lnTo>
                      <a:pt x="0" y="3001"/>
                    </a:lnTo>
                    <a:lnTo>
                      <a:pt x="0" y="320"/>
                    </a:lnTo>
                    <a:lnTo>
                      <a:pt x="3" y="277"/>
                    </a:lnTo>
                    <a:lnTo>
                      <a:pt x="11" y="235"/>
                    </a:lnTo>
                    <a:lnTo>
                      <a:pt x="25" y="196"/>
                    </a:lnTo>
                    <a:lnTo>
                      <a:pt x="43" y="160"/>
                    </a:lnTo>
                    <a:lnTo>
                      <a:pt x="67" y="125"/>
                    </a:lnTo>
                    <a:lnTo>
                      <a:pt x="94" y="94"/>
                    </a:lnTo>
                    <a:lnTo>
                      <a:pt x="125" y="68"/>
                    </a:lnTo>
                    <a:lnTo>
                      <a:pt x="158" y="44"/>
                    </a:lnTo>
                    <a:lnTo>
                      <a:pt x="195" y="25"/>
                    </a:lnTo>
                    <a:lnTo>
                      <a:pt x="235" y="12"/>
                    </a:lnTo>
                    <a:lnTo>
                      <a:pt x="276" y="3"/>
                    </a:lnTo>
                    <a:lnTo>
                      <a:pt x="319"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12" name="Group 11"/>
            <p:cNvGrpSpPr/>
            <p:nvPr/>
          </p:nvGrpSpPr>
          <p:grpSpPr>
            <a:xfrm>
              <a:off x="5306850" y="1938448"/>
              <a:ext cx="244479" cy="241327"/>
              <a:chOff x="4948710" y="1938448"/>
              <a:chExt cx="244479" cy="241327"/>
            </a:xfrm>
          </p:grpSpPr>
          <p:sp>
            <p:nvSpPr>
              <p:cNvPr id="324" name="Oval 323">
                <a:extLst>
                  <a:ext uri="{FF2B5EF4-FFF2-40B4-BE49-F238E27FC236}">
                    <a16:creationId xmlns:a16="http://schemas.microsoft.com/office/drawing/2014/main" id="{EFC90E34-FD3A-4FFD-A7DC-9EBF5DE6B532}"/>
                  </a:ext>
                </a:extLst>
              </p:cNvPr>
              <p:cNvSpPr/>
              <p:nvPr/>
            </p:nvSpPr>
            <p:spPr>
              <a:xfrm>
                <a:off x="4948710" y="1938448"/>
                <a:ext cx="244479" cy="241327"/>
              </a:xfrm>
              <a:prstGeom prst="ellipse">
                <a:avLst/>
              </a:prstGeom>
              <a:solidFill>
                <a:srgbClr val="FFFFFF"/>
              </a:solidFill>
              <a:ln w="15875" cap="flat" cmpd="sng" algn="ctr">
                <a:solidFill>
                  <a:schemeClr val="accent1"/>
                </a:solidFill>
                <a:prstDash val="solid"/>
              </a:ln>
              <a:effectLst/>
            </p:spPr>
            <p:txBody>
              <a:bodyPr lIns="72000" tIns="72000" rIns="72000" bIns="72000" rtlCol="0" anchor="t" anchorCtr="0">
                <a:noAutofit/>
              </a:bodyPr>
              <a:lstStyle/>
              <a:p>
                <a:pPr marL="0" marR="0" lvl="0" indent="0" defTabSz="914400" eaLnBrk="1" fontAlgn="base" latinLnBrk="0" hangingPunct="1">
                  <a:lnSpc>
                    <a:spcPct val="90000"/>
                  </a:lnSpc>
                  <a:spcBef>
                    <a:spcPts val="40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25" name="Freeform 6">
                <a:extLst>
                  <a:ext uri="{FF2B5EF4-FFF2-40B4-BE49-F238E27FC236}">
                    <a16:creationId xmlns:a16="http://schemas.microsoft.com/office/drawing/2014/main" id="{E1D6F518-9D70-44CC-8442-968937AC8FBE}"/>
                  </a:ext>
                </a:extLst>
              </p:cNvPr>
              <p:cNvSpPr>
                <a:spLocks noChangeAspect="1" noEditPoints="1"/>
              </p:cNvSpPr>
              <p:nvPr>
                <p:custDataLst>
                  <p:tags r:id="rId1"/>
                </p:custDataLst>
              </p:nvPr>
            </p:nvSpPr>
            <p:spPr bwMode="auto">
              <a:xfrm>
                <a:off x="4986882" y="1987424"/>
                <a:ext cx="155585" cy="146544"/>
              </a:xfrm>
              <a:custGeom>
                <a:avLst/>
                <a:gdLst>
                  <a:gd name="T0" fmla="*/ 1772 w 4322"/>
                  <a:gd name="T1" fmla="*/ 222 h 4123"/>
                  <a:gd name="T2" fmla="*/ 1755 w 4322"/>
                  <a:gd name="T3" fmla="*/ 224 h 4123"/>
                  <a:gd name="T4" fmla="*/ 1741 w 4322"/>
                  <a:gd name="T5" fmla="*/ 230 h 4123"/>
                  <a:gd name="T6" fmla="*/ 1729 w 4322"/>
                  <a:gd name="T7" fmla="*/ 242 h 4123"/>
                  <a:gd name="T8" fmla="*/ 1720 w 4322"/>
                  <a:gd name="T9" fmla="*/ 255 h 4123"/>
                  <a:gd name="T10" fmla="*/ 1714 w 4322"/>
                  <a:gd name="T11" fmla="*/ 271 h 4123"/>
                  <a:gd name="T12" fmla="*/ 1713 w 4322"/>
                  <a:gd name="T13" fmla="*/ 288 h 4123"/>
                  <a:gd name="T14" fmla="*/ 1718 w 4322"/>
                  <a:gd name="T15" fmla="*/ 304 h 4123"/>
                  <a:gd name="T16" fmla="*/ 1726 w 4322"/>
                  <a:gd name="T17" fmla="*/ 318 h 4123"/>
                  <a:gd name="T18" fmla="*/ 2160 w 4322"/>
                  <a:gd name="T19" fmla="*/ 858 h 4123"/>
                  <a:gd name="T20" fmla="*/ 2596 w 4322"/>
                  <a:gd name="T21" fmla="*/ 318 h 4123"/>
                  <a:gd name="T22" fmla="*/ 2604 w 4322"/>
                  <a:gd name="T23" fmla="*/ 304 h 4123"/>
                  <a:gd name="T24" fmla="*/ 2608 w 4322"/>
                  <a:gd name="T25" fmla="*/ 288 h 4123"/>
                  <a:gd name="T26" fmla="*/ 2608 w 4322"/>
                  <a:gd name="T27" fmla="*/ 271 h 4123"/>
                  <a:gd name="T28" fmla="*/ 2602 w 4322"/>
                  <a:gd name="T29" fmla="*/ 255 h 4123"/>
                  <a:gd name="T30" fmla="*/ 2593 w 4322"/>
                  <a:gd name="T31" fmla="*/ 242 h 4123"/>
                  <a:gd name="T32" fmla="*/ 2581 w 4322"/>
                  <a:gd name="T33" fmla="*/ 230 h 4123"/>
                  <a:gd name="T34" fmla="*/ 2566 w 4322"/>
                  <a:gd name="T35" fmla="*/ 224 h 4123"/>
                  <a:gd name="T36" fmla="*/ 2550 w 4322"/>
                  <a:gd name="T37" fmla="*/ 222 h 4123"/>
                  <a:gd name="T38" fmla="*/ 1772 w 4322"/>
                  <a:gd name="T39" fmla="*/ 222 h 4123"/>
                  <a:gd name="T40" fmla="*/ 1758 w 4322"/>
                  <a:gd name="T41" fmla="*/ 0 h 4123"/>
                  <a:gd name="T42" fmla="*/ 2564 w 4322"/>
                  <a:gd name="T43" fmla="*/ 0 h 4123"/>
                  <a:gd name="T44" fmla="*/ 3371 w 4322"/>
                  <a:gd name="T45" fmla="*/ 307 h 4123"/>
                  <a:gd name="T46" fmla="*/ 4322 w 4322"/>
                  <a:gd name="T47" fmla="*/ 1370 h 4123"/>
                  <a:gd name="T48" fmla="*/ 3687 w 4322"/>
                  <a:gd name="T49" fmla="*/ 1907 h 4123"/>
                  <a:gd name="T50" fmla="*/ 3371 w 4322"/>
                  <a:gd name="T51" fmla="*/ 1604 h 4123"/>
                  <a:gd name="T52" fmla="*/ 3371 w 4322"/>
                  <a:gd name="T53" fmla="*/ 4123 h 4123"/>
                  <a:gd name="T54" fmla="*/ 951 w 4322"/>
                  <a:gd name="T55" fmla="*/ 4123 h 4123"/>
                  <a:gd name="T56" fmla="*/ 951 w 4322"/>
                  <a:gd name="T57" fmla="*/ 1604 h 4123"/>
                  <a:gd name="T58" fmla="*/ 634 w 4322"/>
                  <a:gd name="T59" fmla="*/ 1907 h 4123"/>
                  <a:gd name="T60" fmla="*/ 0 w 4322"/>
                  <a:gd name="T61" fmla="*/ 1370 h 4123"/>
                  <a:gd name="T62" fmla="*/ 951 w 4322"/>
                  <a:gd name="T63" fmla="*/ 307 h 4123"/>
                  <a:gd name="T64" fmla="*/ 1758 w 4322"/>
                  <a:gd name="T65" fmla="*/ 0 h 4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22" h="4123">
                    <a:moveTo>
                      <a:pt x="1772" y="222"/>
                    </a:moveTo>
                    <a:lnTo>
                      <a:pt x="1755" y="224"/>
                    </a:lnTo>
                    <a:lnTo>
                      <a:pt x="1741" y="230"/>
                    </a:lnTo>
                    <a:lnTo>
                      <a:pt x="1729" y="242"/>
                    </a:lnTo>
                    <a:lnTo>
                      <a:pt x="1720" y="255"/>
                    </a:lnTo>
                    <a:lnTo>
                      <a:pt x="1714" y="271"/>
                    </a:lnTo>
                    <a:lnTo>
                      <a:pt x="1713" y="288"/>
                    </a:lnTo>
                    <a:lnTo>
                      <a:pt x="1718" y="304"/>
                    </a:lnTo>
                    <a:lnTo>
                      <a:pt x="1726" y="318"/>
                    </a:lnTo>
                    <a:lnTo>
                      <a:pt x="2160" y="858"/>
                    </a:lnTo>
                    <a:lnTo>
                      <a:pt x="2596" y="318"/>
                    </a:lnTo>
                    <a:lnTo>
                      <a:pt x="2604" y="304"/>
                    </a:lnTo>
                    <a:lnTo>
                      <a:pt x="2608" y="288"/>
                    </a:lnTo>
                    <a:lnTo>
                      <a:pt x="2608" y="271"/>
                    </a:lnTo>
                    <a:lnTo>
                      <a:pt x="2602" y="255"/>
                    </a:lnTo>
                    <a:lnTo>
                      <a:pt x="2593" y="242"/>
                    </a:lnTo>
                    <a:lnTo>
                      <a:pt x="2581" y="230"/>
                    </a:lnTo>
                    <a:lnTo>
                      <a:pt x="2566" y="224"/>
                    </a:lnTo>
                    <a:lnTo>
                      <a:pt x="2550" y="222"/>
                    </a:lnTo>
                    <a:lnTo>
                      <a:pt x="1772" y="222"/>
                    </a:lnTo>
                    <a:close/>
                    <a:moveTo>
                      <a:pt x="1758" y="0"/>
                    </a:moveTo>
                    <a:lnTo>
                      <a:pt x="2564" y="0"/>
                    </a:lnTo>
                    <a:lnTo>
                      <a:pt x="3371" y="307"/>
                    </a:lnTo>
                    <a:lnTo>
                      <a:pt x="4322" y="1370"/>
                    </a:lnTo>
                    <a:lnTo>
                      <a:pt x="3687" y="1907"/>
                    </a:lnTo>
                    <a:lnTo>
                      <a:pt x="3371" y="1604"/>
                    </a:lnTo>
                    <a:lnTo>
                      <a:pt x="3371" y="4123"/>
                    </a:lnTo>
                    <a:lnTo>
                      <a:pt x="951" y="4123"/>
                    </a:lnTo>
                    <a:lnTo>
                      <a:pt x="951" y="1604"/>
                    </a:lnTo>
                    <a:lnTo>
                      <a:pt x="634" y="1907"/>
                    </a:lnTo>
                    <a:lnTo>
                      <a:pt x="0" y="1370"/>
                    </a:lnTo>
                    <a:lnTo>
                      <a:pt x="951" y="307"/>
                    </a:lnTo>
                    <a:lnTo>
                      <a:pt x="175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327" name="Group 326">
              <a:extLst>
                <a:ext uri="{FF2B5EF4-FFF2-40B4-BE49-F238E27FC236}">
                  <a16:creationId xmlns:a16="http://schemas.microsoft.com/office/drawing/2014/main" id="{D6388662-82F7-4FAD-93F1-DC980EECF54A}"/>
                </a:ext>
              </a:extLst>
            </p:cNvPr>
            <p:cNvGrpSpPr>
              <a:grpSpLocks/>
            </p:cNvGrpSpPr>
            <p:nvPr/>
          </p:nvGrpSpPr>
          <p:grpSpPr>
            <a:xfrm>
              <a:off x="5754366" y="2326676"/>
              <a:ext cx="244479" cy="241327"/>
              <a:chOff x="5289546" y="2265716"/>
              <a:chExt cx="244479" cy="241327"/>
            </a:xfrm>
          </p:grpSpPr>
          <p:sp>
            <p:nvSpPr>
              <p:cNvPr id="347" name="Oval 346">
                <a:extLst>
                  <a:ext uri="{FF2B5EF4-FFF2-40B4-BE49-F238E27FC236}">
                    <a16:creationId xmlns:a16="http://schemas.microsoft.com/office/drawing/2014/main" id="{55A2E475-B82A-44EE-B2A3-DE1A0F401228}"/>
                  </a:ext>
                </a:extLst>
              </p:cNvPr>
              <p:cNvSpPr/>
              <p:nvPr/>
            </p:nvSpPr>
            <p:spPr>
              <a:xfrm>
                <a:off x="5289546" y="2265716"/>
                <a:ext cx="244479" cy="241327"/>
              </a:xfrm>
              <a:prstGeom prst="ellipse">
                <a:avLst/>
              </a:prstGeom>
              <a:solidFill>
                <a:srgbClr val="FFFFFF"/>
              </a:solidFill>
              <a:ln w="15875" cap="flat" cmpd="sng" algn="ctr">
                <a:solidFill>
                  <a:schemeClr val="accent1"/>
                </a:solidFill>
                <a:prstDash val="solid"/>
              </a:ln>
              <a:effectLst/>
            </p:spPr>
            <p:txBody>
              <a:bodyPr lIns="72000" tIns="72000" rIns="72000" bIns="72000" rtlCol="0" anchor="t" anchorCtr="0">
                <a:noAutofit/>
              </a:bodyPr>
              <a:lstStyle/>
              <a:p>
                <a:pPr marL="0" marR="0" lvl="0" indent="0" defTabSz="914400" eaLnBrk="1" fontAlgn="base" latinLnBrk="0" hangingPunct="1">
                  <a:lnSpc>
                    <a:spcPct val="90000"/>
                  </a:lnSpc>
                  <a:spcBef>
                    <a:spcPts val="40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nvGrpSpPr>
              <p:cNvPr id="348" name="Group 8">
                <a:extLst>
                  <a:ext uri="{FF2B5EF4-FFF2-40B4-BE49-F238E27FC236}">
                    <a16:creationId xmlns:a16="http://schemas.microsoft.com/office/drawing/2014/main" id="{D6BE0D5A-3866-40D1-950A-39AD00ADDBCA}"/>
                  </a:ext>
                </a:extLst>
              </p:cNvPr>
              <p:cNvGrpSpPr>
                <a:grpSpLocks noChangeAspect="1"/>
              </p:cNvGrpSpPr>
              <p:nvPr/>
            </p:nvGrpSpPr>
            <p:grpSpPr bwMode="auto">
              <a:xfrm>
                <a:off x="5359602" y="2313332"/>
                <a:ext cx="109331" cy="125336"/>
                <a:chOff x="3341" y="1338"/>
                <a:chExt cx="2262" cy="2627"/>
              </a:xfrm>
              <a:solidFill>
                <a:schemeClr val="accent1"/>
              </a:solidFill>
            </p:grpSpPr>
            <p:sp>
              <p:nvSpPr>
                <p:cNvPr id="349" name="Freeform 10">
                  <a:extLst>
                    <a:ext uri="{FF2B5EF4-FFF2-40B4-BE49-F238E27FC236}">
                      <a16:creationId xmlns:a16="http://schemas.microsoft.com/office/drawing/2014/main" id="{38438C8A-280D-4953-A626-2BAC92E3A7F5}"/>
                    </a:ext>
                  </a:extLst>
                </p:cNvPr>
                <p:cNvSpPr>
                  <a:spLocks/>
                </p:cNvSpPr>
                <p:nvPr/>
              </p:nvSpPr>
              <p:spPr bwMode="auto">
                <a:xfrm>
                  <a:off x="3341" y="2058"/>
                  <a:ext cx="1748" cy="1907"/>
                </a:xfrm>
                <a:custGeom>
                  <a:avLst/>
                  <a:gdLst>
                    <a:gd name="T0" fmla="*/ 1134 w 3496"/>
                    <a:gd name="T1" fmla="*/ 0 h 3814"/>
                    <a:gd name="T2" fmla="*/ 2360 w 3496"/>
                    <a:gd name="T3" fmla="*/ 0 h 3814"/>
                    <a:gd name="T4" fmla="*/ 2360 w 3496"/>
                    <a:gd name="T5" fmla="*/ 420 h 3814"/>
                    <a:gd name="T6" fmla="*/ 3038 w 3496"/>
                    <a:gd name="T7" fmla="*/ 420 h 3814"/>
                    <a:gd name="T8" fmla="*/ 3113 w 3496"/>
                    <a:gd name="T9" fmla="*/ 538 h 3814"/>
                    <a:gd name="T10" fmla="*/ 3181 w 3496"/>
                    <a:gd name="T11" fmla="*/ 664 h 3814"/>
                    <a:gd name="T12" fmla="*/ 3244 w 3496"/>
                    <a:gd name="T13" fmla="*/ 794 h 3814"/>
                    <a:gd name="T14" fmla="*/ 3301 w 3496"/>
                    <a:gd name="T15" fmla="*/ 932 h 3814"/>
                    <a:gd name="T16" fmla="*/ 3351 w 3496"/>
                    <a:gd name="T17" fmla="*/ 1074 h 3814"/>
                    <a:gd name="T18" fmla="*/ 3394 w 3496"/>
                    <a:gd name="T19" fmla="*/ 1220 h 3814"/>
                    <a:gd name="T20" fmla="*/ 3430 w 3496"/>
                    <a:gd name="T21" fmla="*/ 1373 h 3814"/>
                    <a:gd name="T22" fmla="*/ 3457 w 3496"/>
                    <a:gd name="T23" fmla="*/ 1528 h 3814"/>
                    <a:gd name="T24" fmla="*/ 3478 w 3496"/>
                    <a:gd name="T25" fmla="*/ 1689 h 3814"/>
                    <a:gd name="T26" fmla="*/ 3491 w 3496"/>
                    <a:gd name="T27" fmla="*/ 1852 h 3814"/>
                    <a:gd name="T28" fmla="*/ 3496 w 3496"/>
                    <a:gd name="T29" fmla="*/ 2019 h 3814"/>
                    <a:gd name="T30" fmla="*/ 3491 w 3496"/>
                    <a:gd name="T31" fmla="*/ 2184 h 3814"/>
                    <a:gd name="T32" fmla="*/ 3480 w 3496"/>
                    <a:gd name="T33" fmla="*/ 2345 h 3814"/>
                    <a:gd name="T34" fmla="*/ 3459 w 3496"/>
                    <a:gd name="T35" fmla="*/ 2503 h 3814"/>
                    <a:gd name="T36" fmla="*/ 3432 w 3496"/>
                    <a:gd name="T37" fmla="*/ 2656 h 3814"/>
                    <a:gd name="T38" fmla="*/ 3397 w 3496"/>
                    <a:gd name="T39" fmla="*/ 2806 h 3814"/>
                    <a:gd name="T40" fmla="*/ 3355 w 3496"/>
                    <a:gd name="T41" fmla="*/ 2951 h 3814"/>
                    <a:gd name="T42" fmla="*/ 3307 w 3496"/>
                    <a:gd name="T43" fmla="*/ 3093 h 3814"/>
                    <a:gd name="T44" fmla="*/ 3252 w 3496"/>
                    <a:gd name="T45" fmla="*/ 3227 h 3814"/>
                    <a:gd name="T46" fmla="*/ 3191 w 3496"/>
                    <a:gd name="T47" fmla="*/ 3358 h 3814"/>
                    <a:gd name="T48" fmla="*/ 3124 w 3496"/>
                    <a:gd name="T49" fmla="*/ 3482 h 3814"/>
                    <a:gd name="T50" fmla="*/ 3051 w 3496"/>
                    <a:gd name="T51" fmla="*/ 3599 h 3814"/>
                    <a:gd name="T52" fmla="*/ 2972 w 3496"/>
                    <a:gd name="T53" fmla="*/ 3710 h 3814"/>
                    <a:gd name="T54" fmla="*/ 2889 w 3496"/>
                    <a:gd name="T55" fmla="*/ 3814 h 3814"/>
                    <a:gd name="T56" fmla="*/ 605 w 3496"/>
                    <a:gd name="T57" fmla="*/ 3814 h 3814"/>
                    <a:gd name="T58" fmla="*/ 522 w 3496"/>
                    <a:gd name="T59" fmla="*/ 3710 h 3814"/>
                    <a:gd name="T60" fmla="*/ 444 w 3496"/>
                    <a:gd name="T61" fmla="*/ 3599 h 3814"/>
                    <a:gd name="T62" fmla="*/ 372 w 3496"/>
                    <a:gd name="T63" fmla="*/ 3482 h 3814"/>
                    <a:gd name="T64" fmla="*/ 305 w 3496"/>
                    <a:gd name="T65" fmla="*/ 3358 h 3814"/>
                    <a:gd name="T66" fmla="*/ 243 w 3496"/>
                    <a:gd name="T67" fmla="*/ 3227 h 3814"/>
                    <a:gd name="T68" fmla="*/ 188 w 3496"/>
                    <a:gd name="T69" fmla="*/ 3093 h 3814"/>
                    <a:gd name="T70" fmla="*/ 140 w 3496"/>
                    <a:gd name="T71" fmla="*/ 2951 h 3814"/>
                    <a:gd name="T72" fmla="*/ 97 w 3496"/>
                    <a:gd name="T73" fmla="*/ 2806 h 3814"/>
                    <a:gd name="T74" fmla="*/ 64 w 3496"/>
                    <a:gd name="T75" fmla="*/ 2656 h 3814"/>
                    <a:gd name="T76" fmla="*/ 35 w 3496"/>
                    <a:gd name="T77" fmla="*/ 2503 h 3814"/>
                    <a:gd name="T78" fmla="*/ 16 w 3496"/>
                    <a:gd name="T79" fmla="*/ 2345 h 3814"/>
                    <a:gd name="T80" fmla="*/ 3 w 3496"/>
                    <a:gd name="T81" fmla="*/ 2184 h 3814"/>
                    <a:gd name="T82" fmla="*/ 0 w 3496"/>
                    <a:gd name="T83" fmla="*/ 2019 h 3814"/>
                    <a:gd name="T84" fmla="*/ 3 w 3496"/>
                    <a:gd name="T85" fmla="*/ 1852 h 3814"/>
                    <a:gd name="T86" fmla="*/ 16 w 3496"/>
                    <a:gd name="T87" fmla="*/ 1689 h 3814"/>
                    <a:gd name="T88" fmla="*/ 37 w 3496"/>
                    <a:gd name="T89" fmla="*/ 1528 h 3814"/>
                    <a:gd name="T90" fmla="*/ 65 w 3496"/>
                    <a:gd name="T91" fmla="*/ 1373 h 3814"/>
                    <a:gd name="T92" fmla="*/ 101 w 3496"/>
                    <a:gd name="T93" fmla="*/ 1220 h 3814"/>
                    <a:gd name="T94" fmla="*/ 144 w 3496"/>
                    <a:gd name="T95" fmla="*/ 1074 h 3814"/>
                    <a:gd name="T96" fmla="*/ 195 w 3496"/>
                    <a:gd name="T97" fmla="*/ 932 h 3814"/>
                    <a:gd name="T98" fmla="*/ 250 w 3496"/>
                    <a:gd name="T99" fmla="*/ 794 h 3814"/>
                    <a:gd name="T100" fmla="*/ 314 w 3496"/>
                    <a:gd name="T101" fmla="*/ 664 h 3814"/>
                    <a:gd name="T102" fmla="*/ 383 w 3496"/>
                    <a:gd name="T103" fmla="*/ 538 h 3814"/>
                    <a:gd name="T104" fmla="*/ 458 w 3496"/>
                    <a:gd name="T105" fmla="*/ 420 h 3814"/>
                    <a:gd name="T106" fmla="*/ 1134 w 3496"/>
                    <a:gd name="T107" fmla="*/ 420 h 3814"/>
                    <a:gd name="T108" fmla="*/ 1134 w 3496"/>
                    <a:gd name="T109" fmla="*/ 0 h 3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96" h="3814">
                      <a:moveTo>
                        <a:pt x="1134" y="0"/>
                      </a:moveTo>
                      <a:lnTo>
                        <a:pt x="2360" y="0"/>
                      </a:lnTo>
                      <a:lnTo>
                        <a:pt x="2360" y="420"/>
                      </a:lnTo>
                      <a:lnTo>
                        <a:pt x="3038" y="420"/>
                      </a:lnTo>
                      <a:lnTo>
                        <a:pt x="3113" y="538"/>
                      </a:lnTo>
                      <a:lnTo>
                        <a:pt x="3181" y="664"/>
                      </a:lnTo>
                      <a:lnTo>
                        <a:pt x="3244" y="794"/>
                      </a:lnTo>
                      <a:lnTo>
                        <a:pt x="3301" y="932"/>
                      </a:lnTo>
                      <a:lnTo>
                        <a:pt x="3351" y="1074"/>
                      </a:lnTo>
                      <a:lnTo>
                        <a:pt x="3394" y="1220"/>
                      </a:lnTo>
                      <a:lnTo>
                        <a:pt x="3430" y="1373"/>
                      </a:lnTo>
                      <a:lnTo>
                        <a:pt x="3457" y="1528"/>
                      </a:lnTo>
                      <a:lnTo>
                        <a:pt x="3478" y="1689"/>
                      </a:lnTo>
                      <a:lnTo>
                        <a:pt x="3491" y="1852"/>
                      </a:lnTo>
                      <a:lnTo>
                        <a:pt x="3496" y="2019"/>
                      </a:lnTo>
                      <a:lnTo>
                        <a:pt x="3491" y="2184"/>
                      </a:lnTo>
                      <a:lnTo>
                        <a:pt x="3480" y="2345"/>
                      </a:lnTo>
                      <a:lnTo>
                        <a:pt x="3459" y="2503"/>
                      </a:lnTo>
                      <a:lnTo>
                        <a:pt x="3432" y="2656"/>
                      </a:lnTo>
                      <a:lnTo>
                        <a:pt x="3397" y="2806"/>
                      </a:lnTo>
                      <a:lnTo>
                        <a:pt x="3355" y="2951"/>
                      </a:lnTo>
                      <a:lnTo>
                        <a:pt x="3307" y="3093"/>
                      </a:lnTo>
                      <a:lnTo>
                        <a:pt x="3252" y="3227"/>
                      </a:lnTo>
                      <a:lnTo>
                        <a:pt x="3191" y="3358"/>
                      </a:lnTo>
                      <a:lnTo>
                        <a:pt x="3124" y="3482"/>
                      </a:lnTo>
                      <a:lnTo>
                        <a:pt x="3051" y="3599"/>
                      </a:lnTo>
                      <a:lnTo>
                        <a:pt x="2972" y="3710"/>
                      </a:lnTo>
                      <a:lnTo>
                        <a:pt x="2889" y="3814"/>
                      </a:lnTo>
                      <a:lnTo>
                        <a:pt x="605" y="3814"/>
                      </a:lnTo>
                      <a:lnTo>
                        <a:pt x="522" y="3710"/>
                      </a:lnTo>
                      <a:lnTo>
                        <a:pt x="444" y="3599"/>
                      </a:lnTo>
                      <a:lnTo>
                        <a:pt x="372" y="3482"/>
                      </a:lnTo>
                      <a:lnTo>
                        <a:pt x="305" y="3358"/>
                      </a:lnTo>
                      <a:lnTo>
                        <a:pt x="243" y="3227"/>
                      </a:lnTo>
                      <a:lnTo>
                        <a:pt x="188" y="3093"/>
                      </a:lnTo>
                      <a:lnTo>
                        <a:pt x="140" y="2951"/>
                      </a:lnTo>
                      <a:lnTo>
                        <a:pt x="97" y="2806"/>
                      </a:lnTo>
                      <a:lnTo>
                        <a:pt x="64" y="2656"/>
                      </a:lnTo>
                      <a:lnTo>
                        <a:pt x="35" y="2503"/>
                      </a:lnTo>
                      <a:lnTo>
                        <a:pt x="16" y="2345"/>
                      </a:lnTo>
                      <a:lnTo>
                        <a:pt x="3" y="2184"/>
                      </a:lnTo>
                      <a:lnTo>
                        <a:pt x="0" y="2019"/>
                      </a:lnTo>
                      <a:lnTo>
                        <a:pt x="3" y="1852"/>
                      </a:lnTo>
                      <a:lnTo>
                        <a:pt x="16" y="1689"/>
                      </a:lnTo>
                      <a:lnTo>
                        <a:pt x="37" y="1528"/>
                      </a:lnTo>
                      <a:lnTo>
                        <a:pt x="65" y="1373"/>
                      </a:lnTo>
                      <a:lnTo>
                        <a:pt x="101" y="1220"/>
                      </a:lnTo>
                      <a:lnTo>
                        <a:pt x="144" y="1074"/>
                      </a:lnTo>
                      <a:lnTo>
                        <a:pt x="195" y="932"/>
                      </a:lnTo>
                      <a:lnTo>
                        <a:pt x="250" y="794"/>
                      </a:lnTo>
                      <a:lnTo>
                        <a:pt x="314" y="664"/>
                      </a:lnTo>
                      <a:lnTo>
                        <a:pt x="383" y="538"/>
                      </a:lnTo>
                      <a:lnTo>
                        <a:pt x="458" y="420"/>
                      </a:lnTo>
                      <a:lnTo>
                        <a:pt x="1134" y="420"/>
                      </a:lnTo>
                      <a:lnTo>
                        <a:pt x="1134" y="0"/>
                      </a:lnTo>
                      <a:close/>
                    </a:path>
                  </a:pathLst>
                </a:custGeom>
                <a:grpFill/>
                <a:ln w="0">
                  <a:noFill/>
                  <a:prstDash val="solid"/>
                  <a:round/>
                  <a:headEnd/>
                  <a:tailEnd/>
                </a:ln>
                <a:extLst>
                  <a:ext uri="{91240B29-F687-4F45-9708-019B960494DF}">
                    <a14:hiddenLine xmlns:a14="http://schemas.microsoft.com/office/drawing/2010/main" w="0">
                      <a:solidFill>
                        <a:schemeClr val="accent6"/>
                      </a:solidFill>
                      <a:prstDash val="solid"/>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350" name="Freeform 11">
                  <a:extLst>
                    <a:ext uri="{FF2B5EF4-FFF2-40B4-BE49-F238E27FC236}">
                      <a16:creationId xmlns:a16="http://schemas.microsoft.com/office/drawing/2014/main" id="{7A0156E8-D837-4015-ABEF-925407D87A6C}"/>
                    </a:ext>
                  </a:extLst>
                </p:cNvPr>
                <p:cNvSpPr>
                  <a:spLocks/>
                </p:cNvSpPr>
                <p:nvPr/>
              </p:nvSpPr>
              <p:spPr bwMode="auto">
                <a:xfrm>
                  <a:off x="4062" y="1338"/>
                  <a:ext cx="1541" cy="828"/>
                </a:xfrm>
                <a:custGeom>
                  <a:avLst/>
                  <a:gdLst>
                    <a:gd name="T0" fmla="*/ 2076 w 3083"/>
                    <a:gd name="T1" fmla="*/ 4 h 1655"/>
                    <a:gd name="T2" fmla="*/ 2282 w 3083"/>
                    <a:gd name="T3" fmla="*/ 33 h 1655"/>
                    <a:gd name="T4" fmla="*/ 2472 w 3083"/>
                    <a:gd name="T5" fmla="*/ 89 h 1655"/>
                    <a:gd name="T6" fmla="*/ 2642 w 3083"/>
                    <a:gd name="T7" fmla="*/ 169 h 1655"/>
                    <a:gd name="T8" fmla="*/ 2791 w 3083"/>
                    <a:gd name="T9" fmla="*/ 269 h 1655"/>
                    <a:gd name="T10" fmla="*/ 2914 w 3083"/>
                    <a:gd name="T11" fmla="*/ 389 h 1655"/>
                    <a:gd name="T12" fmla="*/ 3005 w 3083"/>
                    <a:gd name="T13" fmla="*/ 523 h 1655"/>
                    <a:gd name="T14" fmla="*/ 3062 w 3083"/>
                    <a:gd name="T15" fmla="*/ 671 h 1655"/>
                    <a:gd name="T16" fmla="*/ 3083 w 3083"/>
                    <a:gd name="T17" fmla="*/ 827 h 1655"/>
                    <a:gd name="T18" fmla="*/ 3062 w 3083"/>
                    <a:gd name="T19" fmla="*/ 985 h 1655"/>
                    <a:gd name="T20" fmla="*/ 3005 w 3083"/>
                    <a:gd name="T21" fmla="*/ 1132 h 1655"/>
                    <a:gd name="T22" fmla="*/ 2914 w 3083"/>
                    <a:gd name="T23" fmla="*/ 1268 h 1655"/>
                    <a:gd name="T24" fmla="*/ 2791 w 3083"/>
                    <a:gd name="T25" fmla="*/ 1386 h 1655"/>
                    <a:gd name="T26" fmla="*/ 2642 w 3083"/>
                    <a:gd name="T27" fmla="*/ 1486 h 1655"/>
                    <a:gd name="T28" fmla="*/ 2472 w 3083"/>
                    <a:gd name="T29" fmla="*/ 1566 h 1655"/>
                    <a:gd name="T30" fmla="*/ 2282 w 3083"/>
                    <a:gd name="T31" fmla="*/ 1622 h 1655"/>
                    <a:gd name="T32" fmla="*/ 2076 w 3083"/>
                    <a:gd name="T33" fmla="*/ 1652 h 1655"/>
                    <a:gd name="T34" fmla="*/ 1864 w 3083"/>
                    <a:gd name="T35" fmla="*/ 1652 h 1655"/>
                    <a:gd name="T36" fmla="*/ 1663 w 3083"/>
                    <a:gd name="T37" fmla="*/ 1623 h 1655"/>
                    <a:gd name="T38" fmla="*/ 1476 w 3083"/>
                    <a:gd name="T39" fmla="*/ 1571 h 1655"/>
                    <a:gd name="T40" fmla="*/ 1307 w 3083"/>
                    <a:gd name="T41" fmla="*/ 1494 h 1655"/>
                    <a:gd name="T42" fmla="*/ 1160 w 3083"/>
                    <a:gd name="T43" fmla="*/ 1397 h 1655"/>
                    <a:gd name="T44" fmla="*/ 1037 w 3083"/>
                    <a:gd name="T45" fmla="*/ 1282 h 1655"/>
                    <a:gd name="T46" fmla="*/ 945 w 3083"/>
                    <a:gd name="T47" fmla="*/ 1151 h 1655"/>
                    <a:gd name="T48" fmla="*/ 883 w 3083"/>
                    <a:gd name="T49" fmla="*/ 1009 h 1655"/>
                    <a:gd name="T50" fmla="*/ 610 w 3083"/>
                    <a:gd name="T51" fmla="*/ 1196 h 1655"/>
                    <a:gd name="T52" fmla="*/ 0 w 3083"/>
                    <a:gd name="T53" fmla="*/ 947 h 1655"/>
                    <a:gd name="T54" fmla="*/ 169 w 3083"/>
                    <a:gd name="T55" fmla="*/ 701 h 1655"/>
                    <a:gd name="T56" fmla="*/ 0 w 3083"/>
                    <a:gd name="T57" fmla="*/ 454 h 1655"/>
                    <a:gd name="T58" fmla="*/ 610 w 3083"/>
                    <a:gd name="T59" fmla="*/ 634 h 1655"/>
                    <a:gd name="T60" fmla="*/ 916 w 3083"/>
                    <a:gd name="T61" fmla="*/ 558 h 1655"/>
                    <a:gd name="T62" fmla="*/ 1004 w 3083"/>
                    <a:gd name="T63" fmla="*/ 416 h 1655"/>
                    <a:gd name="T64" fmla="*/ 1125 w 3083"/>
                    <a:gd name="T65" fmla="*/ 288 h 1655"/>
                    <a:gd name="T66" fmla="*/ 1275 w 3083"/>
                    <a:gd name="T67" fmla="*/ 181 h 1655"/>
                    <a:gd name="T68" fmla="*/ 1449 w 3083"/>
                    <a:gd name="T69" fmla="*/ 95 h 1655"/>
                    <a:gd name="T70" fmla="*/ 1645 w 3083"/>
                    <a:gd name="T71" fmla="*/ 36 h 1655"/>
                    <a:gd name="T72" fmla="*/ 1857 w 3083"/>
                    <a:gd name="T73" fmla="*/ 4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83" h="1655">
                      <a:moveTo>
                        <a:pt x="1969" y="0"/>
                      </a:moveTo>
                      <a:lnTo>
                        <a:pt x="2076" y="4"/>
                      </a:lnTo>
                      <a:lnTo>
                        <a:pt x="2181" y="16"/>
                      </a:lnTo>
                      <a:lnTo>
                        <a:pt x="2282" y="33"/>
                      </a:lnTo>
                      <a:lnTo>
                        <a:pt x="2379" y="59"/>
                      </a:lnTo>
                      <a:lnTo>
                        <a:pt x="2472" y="89"/>
                      </a:lnTo>
                      <a:lnTo>
                        <a:pt x="2559" y="126"/>
                      </a:lnTo>
                      <a:lnTo>
                        <a:pt x="2642" y="169"/>
                      </a:lnTo>
                      <a:lnTo>
                        <a:pt x="2721" y="217"/>
                      </a:lnTo>
                      <a:lnTo>
                        <a:pt x="2791" y="269"/>
                      </a:lnTo>
                      <a:lnTo>
                        <a:pt x="2856" y="327"/>
                      </a:lnTo>
                      <a:lnTo>
                        <a:pt x="2914" y="389"/>
                      </a:lnTo>
                      <a:lnTo>
                        <a:pt x="2963" y="454"/>
                      </a:lnTo>
                      <a:lnTo>
                        <a:pt x="3005" y="523"/>
                      </a:lnTo>
                      <a:lnTo>
                        <a:pt x="3038" y="596"/>
                      </a:lnTo>
                      <a:lnTo>
                        <a:pt x="3062" y="671"/>
                      </a:lnTo>
                      <a:lnTo>
                        <a:pt x="3078" y="748"/>
                      </a:lnTo>
                      <a:lnTo>
                        <a:pt x="3083" y="827"/>
                      </a:lnTo>
                      <a:lnTo>
                        <a:pt x="3078" y="907"/>
                      </a:lnTo>
                      <a:lnTo>
                        <a:pt x="3062" y="985"/>
                      </a:lnTo>
                      <a:lnTo>
                        <a:pt x="3038" y="1060"/>
                      </a:lnTo>
                      <a:lnTo>
                        <a:pt x="3005" y="1132"/>
                      </a:lnTo>
                      <a:lnTo>
                        <a:pt x="2963" y="1202"/>
                      </a:lnTo>
                      <a:lnTo>
                        <a:pt x="2914" y="1268"/>
                      </a:lnTo>
                      <a:lnTo>
                        <a:pt x="2856" y="1328"/>
                      </a:lnTo>
                      <a:lnTo>
                        <a:pt x="2791" y="1386"/>
                      </a:lnTo>
                      <a:lnTo>
                        <a:pt x="2721" y="1438"/>
                      </a:lnTo>
                      <a:lnTo>
                        <a:pt x="2642" y="1486"/>
                      </a:lnTo>
                      <a:lnTo>
                        <a:pt x="2559" y="1529"/>
                      </a:lnTo>
                      <a:lnTo>
                        <a:pt x="2472" y="1566"/>
                      </a:lnTo>
                      <a:lnTo>
                        <a:pt x="2379" y="1598"/>
                      </a:lnTo>
                      <a:lnTo>
                        <a:pt x="2282" y="1622"/>
                      </a:lnTo>
                      <a:lnTo>
                        <a:pt x="2181" y="1641"/>
                      </a:lnTo>
                      <a:lnTo>
                        <a:pt x="2076" y="1652"/>
                      </a:lnTo>
                      <a:lnTo>
                        <a:pt x="1969" y="1655"/>
                      </a:lnTo>
                      <a:lnTo>
                        <a:pt x="1864" y="1652"/>
                      </a:lnTo>
                      <a:lnTo>
                        <a:pt x="1762" y="1641"/>
                      </a:lnTo>
                      <a:lnTo>
                        <a:pt x="1663" y="1623"/>
                      </a:lnTo>
                      <a:lnTo>
                        <a:pt x="1567" y="1600"/>
                      </a:lnTo>
                      <a:lnTo>
                        <a:pt x="1476" y="1571"/>
                      </a:lnTo>
                      <a:lnTo>
                        <a:pt x="1390" y="1534"/>
                      </a:lnTo>
                      <a:lnTo>
                        <a:pt x="1307" y="1494"/>
                      </a:lnTo>
                      <a:lnTo>
                        <a:pt x="1230" y="1448"/>
                      </a:lnTo>
                      <a:lnTo>
                        <a:pt x="1160" y="1397"/>
                      </a:lnTo>
                      <a:lnTo>
                        <a:pt x="1096" y="1341"/>
                      </a:lnTo>
                      <a:lnTo>
                        <a:pt x="1037" y="1282"/>
                      </a:lnTo>
                      <a:lnTo>
                        <a:pt x="988" y="1218"/>
                      </a:lnTo>
                      <a:lnTo>
                        <a:pt x="945" y="1151"/>
                      </a:lnTo>
                      <a:lnTo>
                        <a:pt x="910" y="1083"/>
                      </a:lnTo>
                      <a:lnTo>
                        <a:pt x="883" y="1009"/>
                      </a:lnTo>
                      <a:lnTo>
                        <a:pt x="610" y="1009"/>
                      </a:lnTo>
                      <a:lnTo>
                        <a:pt x="610" y="1196"/>
                      </a:lnTo>
                      <a:lnTo>
                        <a:pt x="0" y="1196"/>
                      </a:lnTo>
                      <a:lnTo>
                        <a:pt x="0" y="947"/>
                      </a:lnTo>
                      <a:lnTo>
                        <a:pt x="169" y="947"/>
                      </a:lnTo>
                      <a:lnTo>
                        <a:pt x="169" y="701"/>
                      </a:lnTo>
                      <a:lnTo>
                        <a:pt x="0" y="701"/>
                      </a:lnTo>
                      <a:lnTo>
                        <a:pt x="0" y="454"/>
                      </a:lnTo>
                      <a:lnTo>
                        <a:pt x="610" y="454"/>
                      </a:lnTo>
                      <a:lnTo>
                        <a:pt x="610" y="634"/>
                      </a:lnTo>
                      <a:lnTo>
                        <a:pt x="886" y="634"/>
                      </a:lnTo>
                      <a:lnTo>
                        <a:pt x="916" y="558"/>
                      </a:lnTo>
                      <a:lnTo>
                        <a:pt x="956" y="484"/>
                      </a:lnTo>
                      <a:lnTo>
                        <a:pt x="1004" y="416"/>
                      </a:lnTo>
                      <a:lnTo>
                        <a:pt x="1060" y="351"/>
                      </a:lnTo>
                      <a:lnTo>
                        <a:pt x="1125" y="288"/>
                      </a:lnTo>
                      <a:lnTo>
                        <a:pt x="1195" y="232"/>
                      </a:lnTo>
                      <a:lnTo>
                        <a:pt x="1275" y="181"/>
                      </a:lnTo>
                      <a:lnTo>
                        <a:pt x="1360" y="135"/>
                      </a:lnTo>
                      <a:lnTo>
                        <a:pt x="1449" y="95"/>
                      </a:lnTo>
                      <a:lnTo>
                        <a:pt x="1545" y="62"/>
                      </a:lnTo>
                      <a:lnTo>
                        <a:pt x="1645" y="36"/>
                      </a:lnTo>
                      <a:lnTo>
                        <a:pt x="1749" y="16"/>
                      </a:lnTo>
                      <a:lnTo>
                        <a:pt x="1857" y="4"/>
                      </a:lnTo>
                      <a:lnTo>
                        <a:pt x="1969" y="0"/>
                      </a:lnTo>
                      <a:close/>
                    </a:path>
                  </a:pathLst>
                </a:custGeom>
                <a:grpFill/>
                <a:ln w="0">
                  <a:noFill/>
                  <a:prstDash val="solid"/>
                  <a:round/>
                  <a:headEnd/>
                  <a:tailEnd/>
                </a:ln>
                <a:extLst>
                  <a:ext uri="{91240B29-F687-4F45-9708-019B960494DF}">
                    <a14:hiddenLine xmlns:a14="http://schemas.microsoft.com/office/drawing/2010/main" w="0">
                      <a:solidFill>
                        <a:schemeClr val="accent6"/>
                      </a:solidFill>
                      <a:prstDash val="solid"/>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grpSp>
        <p:grpSp>
          <p:nvGrpSpPr>
            <p:cNvPr id="9" name="Group 8"/>
            <p:cNvGrpSpPr/>
            <p:nvPr/>
          </p:nvGrpSpPr>
          <p:grpSpPr>
            <a:xfrm>
              <a:off x="5740336" y="1913646"/>
              <a:ext cx="244479" cy="241327"/>
              <a:chOff x="5633656" y="1883166"/>
              <a:chExt cx="244479" cy="241327"/>
            </a:xfrm>
          </p:grpSpPr>
          <p:sp>
            <p:nvSpPr>
              <p:cNvPr id="362" name="Oval 361">
                <a:extLst>
                  <a:ext uri="{FF2B5EF4-FFF2-40B4-BE49-F238E27FC236}">
                    <a16:creationId xmlns:a16="http://schemas.microsoft.com/office/drawing/2014/main" id="{9F5C2F29-CA2D-43C3-BB90-65688B059CD9}"/>
                  </a:ext>
                </a:extLst>
              </p:cNvPr>
              <p:cNvSpPr/>
              <p:nvPr/>
            </p:nvSpPr>
            <p:spPr>
              <a:xfrm>
                <a:off x="5633656" y="1883166"/>
                <a:ext cx="244479" cy="241327"/>
              </a:xfrm>
              <a:prstGeom prst="ellipse">
                <a:avLst/>
              </a:prstGeom>
              <a:solidFill>
                <a:srgbClr val="FFFFFF"/>
              </a:solidFill>
              <a:ln w="15875" cap="flat" cmpd="sng" algn="ctr">
                <a:solidFill>
                  <a:schemeClr val="accent1"/>
                </a:solidFill>
                <a:prstDash val="solid"/>
              </a:ln>
              <a:effectLst/>
            </p:spPr>
            <p:txBody>
              <a:bodyPr lIns="72000" tIns="72000" rIns="72000" bIns="72000" rtlCol="0" anchor="t" anchorCtr="0">
                <a:noAutofit/>
              </a:bodyPr>
              <a:lstStyle/>
              <a:p>
                <a:pPr marL="0" marR="0" lvl="0" indent="0" defTabSz="914400" eaLnBrk="1" fontAlgn="base" latinLnBrk="0" hangingPunct="1">
                  <a:lnSpc>
                    <a:spcPct val="90000"/>
                  </a:lnSpc>
                  <a:spcBef>
                    <a:spcPts val="40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26" name="Freeform 9">
                <a:extLst>
                  <a:ext uri="{FF2B5EF4-FFF2-40B4-BE49-F238E27FC236}">
                    <a16:creationId xmlns:a16="http://schemas.microsoft.com/office/drawing/2014/main" id="{9AABC540-2A5B-45A1-BBFA-A2596A65FE63}"/>
                  </a:ext>
                </a:extLst>
              </p:cNvPr>
              <p:cNvSpPr>
                <a:spLocks noChangeAspect="1" noEditPoints="1"/>
              </p:cNvSpPr>
              <p:nvPr/>
            </p:nvSpPr>
            <p:spPr bwMode="auto">
              <a:xfrm>
                <a:off x="5705078" y="1927976"/>
                <a:ext cx="103725" cy="147744"/>
              </a:xfrm>
              <a:custGeom>
                <a:avLst/>
                <a:gdLst>
                  <a:gd name="T0" fmla="*/ 1400 w 1440"/>
                  <a:gd name="T1" fmla="*/ 800 h 2080"/>
                  <a:gd name="T2" fmla="*/ 1360 w 1440"/>
                  <a:gd name="T3" fmla="*/ 1200 h 2080"/>
                  <a:gd name="T4" fmla="*/ 320 w 1440"/>
                  <a:gd name="T5" fmla="*/ 1440 h 2080"/>
                  <a:gd name="T6" fmla="*/ 80 w 1440"/>
                  <a:gd name="T7" fmla="*/ 840 h 2080"/>
                  <a:gd name="T8" fmla="*/ 0 w 1440"/>
                  <a:gd name="T9" fmla="*/ 800 h 2080"/>
                  <a:gd name="T10" fmla="*/ 40 w 1440"/>
                  <a:gd name="T11" fmla="*/ 720 h 2080"/>
                  <a:gd name="T12" fmla="*/ 160 w 1440"/>
                  <a:gd name="T13" fmla="*/ 1200 h 2080"/>
                  <a:gd name="T14" fmla="*/ 1120 w 1440"/>
                  <a:gd name="T15" fmla="*/ 1360 h 2080"/>
                  <a:gd name="T16" fmla="*/ 1280 w 1440"/>
                  <a:gd name="T17" fmla="*/ 840 h 2080"/>
                  <a:gd name="T18" fmla="*/ 1440 w 1440"/>
                  <a:gd name="T19" fmla="*/ 720 h 2080"/>
                  <a:gd name="T20" fmla="*/ 1200 w 1440"/>
                  <a:gd name="T21" fmla="*/ 1920 h 2080"/>
                  <a:gd name="T22" fmla="*/ 1200 w 1440"/>
                  <a:gd name="T23" fmla="*/ 2080 h 2080"/>
                  <a:gd name="T24" fmla="*/ 1200 w 1440"/>
                  <a:gd name="T25" fmla="*/ 1920 h 2080"/>
                  <a:gd name="T26" fmla="*/ 320 w 1440"/>
                  <a:gd name="T27" fmla="*/ 2000 h 2080"/>
                  <a:gd name="T28" fmla="*/ 160 w 1440"/>
                  <a:gd name="T29" fmla="*/ 2000 h 2080"/>
                  <a:gd name="T30" fmla="*/ 720 w 1440"/>
                  <a:gd name="T31" fmla="*/ 1920 h 2080"/>
                  <a:gd name="T32" fmla="*/ 720 w 1440"/>
                  <a:gd name="T33" fmla="*/ 2080 h 2080"/>
                  <a:gd name="T34" fmla="*/ 720 w 1440"/>
                  <a:gd name="T35" fmla="*/ 1920 h 2080"/>
                  <a:gd name="T36" fmla="*/ 760 w 1440"/>
                  <a:gd name="T37" fmla="*/ 1569 h 2080"/>
                  <a:gd name="T38" fmla="*/ 1240 w 1440"/>
                  <a:gd name="T39" fmla="*/ 1880 h 2080"/>
                  <a:gd name="T40" fmla="*/ 1160 w 1440"/>
                  <a:gd name="T41" fmla="*/ 1751 h 2080"/>
                  <a:gd name="T42" fmla="*/ 760 w 1440"/>
                  <a:gd name="T43" fmla="*/ 1880 h 2080"/>
                  <a:gd name="T44" fmla="*/ 680 w 1440"/>
                  <a:gd name="T45" fmla="*/ 1651 h 2080"/>
                  <a:gd name="T46" fmla="*/ 280 w 1440"/>
                  <a:gd name="T47" fmla="*/ 1880 h 2080"/>
                  <a:gd name="T48" fmla="*/ 200 w 1440"/>
                  <a:gd name="T49" fmla="*/ 1689 h 2080"/>
                  <a:gd name="T50" fmla="*/ 680 w 1440"/>
                  <a:gd name="T51" fmla="*/ 1480 h 2080"/>
                  <a:gd name="T52" fmla="*/ 640 w 1440"/>
                  <a:gd name="T53" fmla="*/ 0 h 2080"/>
                  <a:gd name="T54" fmla="*/ 1240 w 1440"/>
                  <a:gd name="T55" fmla="*/ 440 h 2080"/>
                  <a:gd name="T56" fmla="*/ 1223 w 1440"/>
                  <a:gd name="T57" fmla="*/ 663 h 2080"/>
                  <a:gd name="T58" fmla="*/ 1011 w 1440"/>
                  <a:gd name="T59" fmla="*/ 1200 h 2080"/>
                  <a:gd name="T60" fmla="*/ 720 w 1440"/>
                  <a:gd name="T61" fmla="*/ 1160 h 2080"/>
                  <a:gd name="T62" fmla="*/ 429 w 1440"/>
                  <a:gd name="T63" fmla="*/ 1200 h 2080"/>
                  <a:gd name="T64" fmla="*/ 217 w 1440"/>
                  <a:gd name="T65" fmla="*/ 663 h 2080"/>
                  <a:gd name="T66" fmla="*/ 200 w 1440"/>
                  <a:gd name="T67" fmla="*/ 440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0" h="2080">
                    <a:moveTo>
                      <a:pt x="1440" y="800"/>
                    </a:moveTo>
                    <a:cubicBezTo>
                      <a:pt x="1400" y="800"/>
                      <a:pt x="1400" y="800"/>
                      <a:pt x="1400" y="800"/>
                    </a:cubicBezTo>
                    <a:cubicBezTo>
                      <a:pt x="1378" y="800"/>
                      <a:pt x="1360" y="818"/>
                      <a:pt x="1360" y="840"/>
                    </a:cubicBezTo>
                    <a:cubicBezTo>
                      <a:pt x="1360" y="1200"/>
                      <a:pt x="1360" y="1200"/>
                      <a:pt x="1360" y="1200"/>
                    </a:cubicBezTo>
                    <a:cubicBezTo>
                      <a:pt x="1360" y="1334"/>
                      <a:pt x="1254" y="1440"/>
                      <a:pt x="1120" y="1440"/>
                    </a:cubicBezTo>
                    <a:cubicBezTo>
                      <a:pt x="320" y="1440"/>
                      <a:pt x="320" y="1440"/>
                      <a:pt x="320" y="1440"/>
                    </a:cubicBezTo>
                    <a:cubicBezTo>
                      <a:pt x="186" y="1440"/>
                      <a:pt x="80" y="1334"/>
                      <a:pt x="80" y="1200"/>
                    </a:cubicBezTo>
                    <a:cubicBezTo>
                      <a:pt x="80" y="840"/>
                      <a:pt x="80" y="840"/>
                      <a:pt x="80" y="840"/>
                    </a:cubicBezTo>
                    <a:cubicBezTo>
                      <a:pt x="80" y="818"/>
                      <a:pt x="62" y="800"/>
                      <a:pt x="40" y="800"/>
                    </a:cubicBezTo>
                    <a:cubicBezTo>
                      <a:pt x="0" y="800"/>
                      <a:pt x="0" y="800"/>
                      <a:pt x="0" y="800"/>
                    </a:cubicBezTo>
                    <a:cubicBezTo>
                      <a:pt x="0" y="720"/>
                      <a:pt x="0" y="720"/>
                      <a:pt x="0" y="720"/>
                    </a:cubicBezTo>
                    <a:cubicBezTo>
                      <a:pt x="40" y="720"/>
                      <a:pt x="40" y="720"/>
                      <a:pt x="40" y="720"/>
                    </a:cubicBezTo>
                    <a:cubicBezTo>
                      <a:pt x="106" y="720"/>
                      <a:pt x="160" y="774"/>
                      <a:pt x="160" y="840"/>
                    </a:cubicBezTo>
                    <a:cubicBezTo>
                      <a:pt x="160" y="1200"/>
                      <a:pt x="160" y="1200"/>
                      <a:pt x="160" y="1200"/>
                    </a:cubicBezTo>
                    <a:cubicBezTo>
                      <a:pt x="160" y="1290"/>
                      <a:pt x="230" y="1360"/>
                      <a:pt x="320" y="1360"/>
                    </a:cubicBezTo>
                    <a:cubicBezTo>
                      <a:pt x="1120" y="1360"/>
                      <a:pt x="1120" y="1360"/>
                      <a:pt x="1120" y="1360"/>
                    </a:cubicBezTo>
                    <a:cubicBezTo>
                      <a:pt x="1210" y="1360"/>
                      <a:pt x="1280" y="1290"/>
                      <a:pt x="1280" y="1200"/>
                    </a:cubicBezTo>
                    <a:cubicBezTo>
                      <a:pt x="1280" y="840"/>
                      <a:pt x="1280" y="840"/>
                      <a:pt x="1280" y="840"/>
                    </a:cubicBezTo>
                    <a:cubicBezTo>
                      <a:pt x="1280" y="774"/>
                      <a:pt x="1334" y="720"/>
                      <a:pt x="1400" y="720"/>
                    </a:cubicBezTo>
                    <a:cubicBezTo>
                      <a:pt x="1440" y="720"/>
                      <a:pt x="1440" y="720"/>
                      <a:pt x="1440" y="720"/>
                    </a:cubicBezTo>
                    <a:lnTo>
                      <a:pt x="1440" y="800"/>
                    </a:lnTo>
                    <a:close/>
                    <a:moveTo>
                      <a:pt x="1200" y="1920"/>
                    </a:moveTo>
                    <a:cubicBezTo>
                      <a:pt x="1244" y="1920"/>
                      <a:pt x="1280" y="1956"/>
                      <a:pt x="1280" y="2000"/>
                    </a:cubicBezTo>
                    <a:cubicBezTo>
                      <a:pt x="1280" y="2044"/>
                      <a:pt x="1244" y="2080"/>
                      <a:pt x="1200" y="2080"/>
                    </a:cubicBezTo>
                    <a:cubicBezTo>
                      <a:pt x="1156" y="2080"/>
                      <a:pt x="1120" y="2044"/>
                      <a:pt x="1120" y="2000"/>
                    </a:cubicBezTo>
                    <a:cubicBezTo>
                      <a:pt x="1120" y="1956"/>
                      <a:pt x="1156" y="1920"/>
                      <a:pt x="1200" y="1920"/>
                    </a:cubicBezTo>
                    <a:close/>
                    <a:moveTo>
                      <a:pt x="240" y="1920"/>
                    </a:moveTo>
                    <a:cubicBezTo>
                      <a:pt x="284" y="1920"/>
                      <a:pt x="320" y="1956"/>
                      <a:pt x="320" y="2000"/>
                    </a:cubicBezTo>
                    <a:cubicBezTo>
                      <a:pt x="320" y="2044"/>
                      <a:pt x="284" y="2080"/>
                      <a:pt x="240" y="2080"/>
                    </a:cubicBezTo>
                    <a:cubicBezTo>
                      <a:pt x="196" y="2080"/>
                      <a:pt x="160" y="2044"/>
                      <a:pt x="160" y="2000"/>
                    </a:cubicBezTo>
                    <a:cubicBezTo>
                      <a:pt x="160" y="1956"/>
                      <a:pt x="196" y="1920"/>
                      <a:pt x="240" y="1920"/>
                    </a:cubicBezTo>
                    <a:close/>
                    <a:moveTo>
                      <a:pt x="720" y="1920"/>
                    </a:moveTo>
                    <a:cubicBezTo>
                      <a:pt x="764" y="1920"/>
                      <a:pt x="800" y="1956"/>
                      <a:pt x="800" y="2000"/>
                    </a:cubicBezTo>
                    <a:cubicBezTo>
                      <a:pt x="800" y="2044"/>
                      <a:pt x="764" y="2080"/>
                      <a:pt x="720" y="2080"/>
                    </a:cubicBezTo>
                    <a:cubicBezTo>
                      <a:pt x="676" y="2080"/>
                      <a:pt x="640" y="2044"/>
                      <a:pt x="640" y="2000"/>
                    </a:cubicBezTo>
                    <a:cubicBezTo>
                      <a:pt x="640" y="1956"/>
                      <a:pt x="676" y="1920"/>
                      <a:pt x="720" y="1920"/>
                    </a:cubicBezTo>
                    <a:close/>
                    <a:moveTo>
                      <a:pt x="760" y="1480"/>
                    </a:moveTo>
                    <a:cubicBezTo>
                      <a:pt x="760" y="1569"/>
                      <a:pt x="760" y="1569"/>
                      <a:pt x="760" y="1569"/>
                    </a:cubicBezTo>
                    <a:cubicBezTo>
                      <a:pt x="1240" y="1689"/>
                      <a:pt x="1240" y="1689"/>
                      <a:pt x="1240" y="1689"/>
                    </a:cubicBezTo>
                    <a:cubicBezTo>
                      <a:pt x="1240" y="1880"/>
                      <a:pt x="1240" y="1880"/>
                      <a:pt x="1240" y="1880"/>
                    </a:cubicBezTo>
                    <a:cubicBezTo>
                      <a:pt x="1160" y="1880"/>
                      <a:pt x="1160" y="1880"/>
                      <a:pt x="1160" y="1880"/>
                    </a:cubicBezTo>
                    <a:cubicBezTo>
                      <a:pt x="1160" y="1751"/>
                      <a:pt x="1160" y="1751"/>
                      <a:pt x="1160" y="1751"/>
                    </a:cubicBezTo>
                    <a:cubicBezTo>
                      <a:pt x="760" y="1651"/>
                      <a:pt x="760" y="1651"/>
                      <a:pt x="760" y="1651"/>
                    </a:cubicBezTo>
                    <a:cubicBezTo>
                      <a:pt x="760" y="1880"/>
                      <a:pt x="760" y="1880"/>
                      <a:pt x="760" y="1880"/>
                    </a:cubicBezTo>
                    <a:cubicBezTo>
                      <a:pt x="680" y="1880"/>
                      <a:pt x="680" y="1880"/>
                      <a:pt x="680" y="1880"/>
                    </a:cubicBezTo>
                    <a:cubicBezTo>
                      <a:pt x="680" y="1651"/>
                      <a:pt x="680" y="1651"/>
                      <a:pt x="680" y="1651"/>
                    </a:cubicBezTo>
                    <a:cubicBezTo>
                      <a:pt x="280" y="1751"/>
                      <a:pt x="280" y="1751"/>
                      <a:pt x="280" y="1751"/>
                    </a:cubicBezTo>
                    <a:cubicBezTo>
                      <a:pt x="280" y="1880"/>
                      <a:pt x="280" y="1880"/>
                      <a:pt x="280" y="1880"/>
                    </a:cubicBezTo>
                    <a:cubicBezTo>
                      <a:pt x="200" y="1880"/>
                      <a:pt x="200" y="1880"/>
                      <a:pt x="200" y="1880"/>
                    </a:cubicBezTo>
                    <a:cubicBezTo>
                      <a:pt x="200" y="1689"/>
                      <a:pt x="200" y="1689"/>
                      <a:pt x="200" y="1689"/>
                    </a:cubicBezTo>
                    <a:cubicBezTo>
                      <a:pt x="680" y="1569"/>
                      <a:pt x="680" y="1569"/>
                      <a:pt x="680" y="1569"/>
                    </a:cubicBezTo>
                    <a:cubicBezTo>
                      <a:pt x="680" y="1480"/>
                      <a:pt x="680" y="1480"/>
                      <a:pt x="680" y="1480"/>
                    </a:cubicBezTo>
                    <a:lnTo>
                      <a:pt x="760" y="1480"/>
                    </a:lnTo>
                    <a:close/>
                    <a:moveTo>
                      <a:pt x="640" y="0"/>
                    </a:moveTo>
                    <a:cubicBezTo>
                      <a:pt x="800" y="0"/>
                      <a:pt x="800" y="0"/>
                      <a:pt x="800" y="0"/>
                    </a:cubicBezTo>
                    <a:cubicBezTo>
                      <a:pt x="1052" y="0"/>
                      <a:pt x="1240" y="188"/>
                      <a:pt x="1240" y="440"/>
                    </a:cubicBezTo>
                    <a:cubicBezTo>
                      <a:pt x="1240" y="477"/>
                      <a:pt x="1240" y="512"/>
                      <a:pt x="1238" y="550"/>
                    </a:cubicBezTo>
                    <a:cubicBezTo>
                      <a:pt x="1235" y="586"/>
                      <a:pt x="1231" y="624"/>
                      <a:pt x="1223" y="663"/>
                    </a:cubicBezTo>
                    <a:cubicBezTo>
                      <a:pt x="1134" y="1106"/>
                      <a:pt x="1134" y="1106"/>
                      <a:pt x="1134" y="1106"/>
                    </a:cubicBezTo>
                    <a:cubicBezTo>
                      <a:pt x="1122" y="1162"/>
                      <a:pt x="1068" y="1205"/>
                      <a:pt x="1011" y="1200"/>
                    </a:cubicBezTo>
                    <a:cubicBezTo>
                      <a:pt x="977" y="1195"/>
                      <a:pt x="948" y="1189"/>
                      <a:pt x="919" y="1183"/>
                    </a:cubicBezTo>
                    <a:cubicBezTo>
                      <a:pt x="864" y="1171"/>
                      <a:pt x="810" y="1160"/>
                      <a:pt x="720" y="1160"/>
                    </a:cubicBezTo>
                    <a:cubicBezTo>
                      <a:pt x="630" y="1160"/>
                      <a:pt x="576" y="1171"/>
                      <a:pt x="521" y="1183"/>
                    </a:cubicBezTo>
                    <a:cubicBezTo>
                      <a:pt x="492" y="1189"/>
                      <a:pt x="463" y="1195"/>
                      <a:pt x="429" y="1200"/>
                    </a:cubicBezTo>
                    <a:cubicBezTo>
                      <a:pt x="372" y="1205"/>
                      <a:pt x="318" y="1162"/>
                      <a:pt x="306" y="1106"/>
                    </a:cubicBezTo>
                    <a:cubicBezTo>
                      <a:pt x="217" y="663"/>
                      <a:pt x="217" y="663"/>
                      <a:pt x="217" y="663"/>
                    </a:cubicBezTo>
                    <a:cubicBezTo>
                      <a:pt x="209" y="624"/>
                      <a:pt x="205" y="586"/>
                      <a:pt x="202" y="550"/>
                    </a:cubicBezTo>
                    <a:cubicBezTo>
                      <a:pt x="200" y="512"/>
                      <a:pt x="200" y="477"/>
                      <a:pt x="200" y="440"/>
                    </a:cubicBezTo>
                    <a:cubicBezTo>
                      <a:pt x="200" y="188"/>
                      <a:pt x="388" y="0"/>
                      <a:pt x="64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mn-lt"/>
                </a:endParaRPr>
              </a:p>
            </p:txBody>
          </p:sp>
        </p:grpSp>
      </p:grpSp>
      <p:grpSp>
        <p:nvGrpSpPr>
          <p:cNvPr id="20" name="Group 19"/>
          <p:cNvGrpSpPr/>
          <p:nvPr/>
        </p:nvGrpSpPr>
        <p:grpSpPr>
          <a:xfrm>
            <a:off x="2110226" y="1856843"/>
            <a:ext cx="265839" cy="241327"/>
            <a:chOff x="2110226" y="1856843"/>
            <a:chExt cx="265839" cy="241327"/>
          </a:xfrm>
        </p:grpSpPr>
        <p:sp>
          <p:nvSpPr>
            <p:cNvPr id="363" name="Oval 362">
              <a:extLst>
                <a:ext uri="{FF2B5EF4-FFF2-40B4-BE49-F238E27FC236}">
                  <a16:creationId xmlns:a16="http://schemas.microsoft.com/office/drawing/2014/main" id="{653A6F63-7BDA-44CD-974D-EF2A208E7DED}"/>
                </a:ext>
              </a:extLst>
            </p:cNvPr>
            <p:cNvSpPr/>
            <p:nvPr/>
          </p:nvSpPr>
          <p:spPr>
            <a:xfrm>
              <a:off x="2110226" y="1856843"/>
              <a:ext cx="265839" cy="241327"/>
            </a:xfrm>
            <a:prstGeom prst="ellipse">
              <a:avLst/>
            </a:prstGeom>
            <a:solidFill>
              <a:srgbClr val="FFFFFF"/>
            </a:solidFill>
            <a:ln w="15875" cap="flat" cmpd="sng" algn="ctr">
              <a:solidFill>
                <a:schemeClr val="accent1"/>
              </a:solidFill>
              <a:prstDash val="solid"/>
            </a:ln>
            <a:effectLst/>
          </p:spPr>
          <p:txBody>
            <a:bodyPr lIns="72000" tIns="72000" rIns="72000" bIns="72000" rtlCol="0" anchor="t" anchorCtr="0">
              <a:noAutofit/>
            </a:bodyPr>
            <a:lstStyle/>
            <a:p>
              <a:pPr marL="0" marR="0" lvl="0" indent="0" defTabSz="914400" eaLnBrk="1" fontAlgn="base" latinLnBrk="0" hangingPunct="1">
                <a:lnSpc>
                  <a:spcPct val="90000"/>
                </a:lnSpc>
                <a:spcBef>
                  <a:spcPts val="40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nvGrpSpPr>
            <p:cNvPr id="239" name="Group 8">
              <a:extLst>
                <a:ext uri="{FF2B5EF4-FFF2-40B4-BE49-F238E27FC236}">
                  <a16:creationId xmlns:a16="http://schemas.microsoft.com/office/drawing/2014/main" id="{C415F35D-CD17-4AFC-BF17-C2D547B26861}"/>
                </a:ext>
              </a:extLst>
            </p:cNvPr>
            <p:cNvGrpSpPr>
              <a:grpSpLocks noChangeAspect="1"/>
            </p:cNvGrpSpPr>
            <p:nvPr/>
          </p:nvGrpSpPr>
          <p:grpSpPr bwMode="auto">
            <a:xfrm>
              <a:off x="2200414" y="1909592"/>
              <a:ext cx="118883" cy="125336"/>
              <a:chOff x="3341" y="1338"/>
              <a:chExt cx="2262" cy="2627"/>
            </a:xfrm>
            <a:solidFill>
              <a:schemeClr val="accent1"/>
            </a:solidFill>
          </p:grpSpPr>
          <p:sp>
            <p:nvSpPr>
              <p:cNvPr id="256" name="Freeform 10">
                <a:extLst>
                  <a:ext uri="{FF2B5EF4-FFF2-40B4-BE49-F238E27FC236}">
                    <a16:creationId xmlns:a16="http://schemas.microsoft.com/office/drawing/2014/main" id="{EC1CD080-5F8A-478C-B82D-5D0305910E26}"/>
                  </a:ext>
                </a:extLst>
              </p:cNvPr>
              <p:cNvSpPr>
                <a:spLocks/>
              </p:cNvSpPr>
              <p:nvPr/>
            </p:nvSpPr>
            <p:spPr bwMode="auto">
              <a:xfrm>
                <a:off x="3341" y="2058"/>
                <a:ext cx="1748" cy="1907"/>
              </a:xfrm>
              <a:custGeom>
                <a:avLst/>
                <a:gdLst>
                  <a:gd name="T0" fmla="*/ 1134 w 3496"/>
                  <a:gd name="T1" fmla="*/ 0 h 3814"/>
                  <a:gd name="T2" fmla="*/ 2360 w 3496"/>
                  <a:gd name="T3" fmla="*/ 0 h 3814"/>
                  <a:gd name="T4" fmla="*/ 2360 w 3496"/>
                  <a:gd name="T5" fmla="*/ 420 h 3814"/>
                  <a:gd name="T6" fmla="*/ 3038 w 3496"/>
                  <a:gd name="T7" fmla="*/ 420 h 3814"/>
                  <a:gd name="T8" fmla="*/ 3113 w 3496"/>
                  <a:gd name="T9" fmla="*/ 538 h 3814"/>
                  <a:gd name="T10" fmla="*/ 3181 w 3496"/>
                  <a:gd name="T11" fmla="*/ 664 h 3814"/>
                  <a:gd name="T12" fmla="*/ 3244 w 3496"/>
                  <a:gd name="T13" fmla="*/ 794 h 3814"/>
                  <a:gd name="T14" fmla="*/ 3301 w 3496"/>
                  <a:gd name="T15" fmla="*/ 932 h 3814"/>
                  <a:gd name="T16" fmla="*/ 3351 w 3496"/>
                  <a:gd name="T17" fmla="*/ 1074 h 3814"/>
                  <a:gd name="T18" fmla="*/ 3394 w 3496"/>
                  <a:gd name="T19" fmla="*/ 1220 h 3814"/>
                  <a:gd name="T20" fmla="*/ 3430 w 3496"/>
                  <a:gd name="T21" fmla="*/ 1373 h 3814"/>
                  <a:gd name="T22" fmla="*/ 3457 w 3496"/>
                  <a:gd name="T23" fmla="*/ 1528 h 3814"/>
                  <a:gd name="T24" fmla="*/ 3478 w 3496"/>
                  <a:gd name="T25" fmla="*/ 1689 h 3814"/>
                  <a:gd name="T26" fmla="*/ 3491 w 3496"/>
                  <a:gd name="T27" fmla="*/ 1852 h 3814"/>
                  <a:gd name="T28" fmla="*/ 3496 w 3496"/>
                  <a:gd name="T29" fmla="*/ 2019 h 3814"/>
                  <a:gd name="T30" fmla="*/ 3491 w 3496"/>
                  <a:gd name="T31" fmla="*/ 2184 h 3814"/>
                  <a:gd name="T32" fmla="*/ 3480 w 3496"/>
                  <a:gd name="T33" fmla="*/ 2345 h 3814"/>
                  <a:gd name="T34" fmla="*/ 3459 w 3496"/>
                  <a:gd name="T35" fmla="*/ 2503 h 3814"/>
                  <a:gd name="T36" fmla="*/ 3432 w 3496"/>
                  <a:gd name="T37" fmla="*/ 2656 h 3814"/>
                  <a:gd name="T38" fmla="*/ 3397 w 3496"/>
                  <a:gd name="T39" fmla="*/ 2806 h 3814"/>
                  <a:gd name="T40" fmla="*/ 3355 w 3496"/>
                  <a:gd name="T41" fmla="*/ 2951 h 3814"/>
                  <a:gd name="T42" fmla="*/ 3307 w 3496"/>
                  <a:gd name="T43" fmla="*/ 3093 h 3814"/>
                  <a:gd name="T44" fmla="*/ 3252 w 3496"/>
                  <a:gd name="T45" fmla="*/ 3227 h 3814"/>
                  <a:gd name="T46" fmla="*/ 3191 w 3496"/>
                  <a:gd name="T47" fmla="*/ 3358 h 3814"/>
                  <a:gd name="T48" fmla="*/ 3124 w 3496"/>
                  <a:gd name="T49" fmla="*/ 3482 h 3814"/>
                  <a:gd name="T50" fmla="*/ 3051 w 3496"/>
                  <a:gd name="T51" fmla="*/ 3599 h 3814"/>
                  <a:gd name="T52" fmla="*/ 2972 w 3496"/>
                  <a:gd name="T53" fmla="*/ 3710 h 3814"/>
                  <a:gd name="T54" fmla="*/ 2889 w 3496"/>
                  <a:gd name="T55" fmla="*/ 3814 h 3814"/>
                  <a:gd name="T56" fmla="*/ 605 w 3496"/>
                  <a:gd name="T57" fmla="*/ 3814 h 3814"/>
                  <a:gd name="T58" fmla="*/ 522 w 3496"/>
                  <a:gd name="T59" fmla="*/ 3710 h 3814"/>
                  <a:gd name="T60" fmla="*/ 444 w 3496"/>
                  <a:gd name="T61" fmla="*/ 3599 h 3814"/>
                  <a:gd name="T62" fmla="*/ 372 w 3496"/>
                  <a:gd name="T63" fmla="*/ 3482 h 3814"/>
                  <a:gd name="T64" fmla="*/ 305 w 3496"/>
                  <a:gd name="T65" fmla="*/ 3358 h 3814"/>
                  <a:gd name="T66" fmla="*/ 243 w 3496"/>
                  <a:gd name="T67" fmla="*/ 3227 h 3814"/>
                  <a:gd name="T68" fmla="*/ 188 w 3496"/>
                  <a:gd name="T69" fmla="*/ 3093 h 3814"/>
                  <a:gd name="T70" fmla="*/ 140 w 3496"/>
                  <a:gd name="T71" fmla="*/ 2951 h 3814"/>
                  <a:gd name="T72" fmla="*/ 97 w 3496"/>
                  <a:gd name="T73" fmla="*/ 2806 h 3814"/>
                  <a:gd name="T74" fmla="*/ 64 w 3496"/>
                  <a:gd name="T75" fmla="*/ 2656 h 3814"/>
                  <a:gd name="T76" fmla="*/ 35 w 3496"/>
                  <a:gd name="T77" fmla="*/ 2503 h 3814"/>
                  <a:gd name="T78" fmla="*/ 16 w 3496"/>
                  <a:gd name="T79" fmla="*/ 2345 h 3814"/>
                  <a:gd name="T80" fmla="*/ 3 w 3496"/>
                  <a:gd name="T81" fmla="*/ 2184 h 3814"/>
                  <a:gd name="T82" fmla="*/ 0 w 3496"/>
                  <a:gd name="T83" fmla="*/ 2019 h 3814"/>
                  <a:gd name="T84" fmla="*/ 3 w 3496"/>
                  <a:gd name="T85" fmla="*/ 1852 h 3814"/>
                  <a:gd name="T86" fmla="*/ 16 w 3496"/>
                  <a:gd name="T87" fmla="*/ 1689 h 3814"/>
                  <a:gd name="T88" fmla="*/ 37 w 3496"/>
                  <a:gd name="T89" fmla="*/ 1528 h 3814"/>
                  <a:gd name="T90" fmla="*/ 65 w 3496"/>
                  <a:gd name="T91" fmla="*/ 1373 h 3814"/>
                  <a:gd name="T92" fmla="*/ 101 w 3496"/>
                  <a:gd name="T93" fmla="*/ 1220 h 3814"/>
                  <a:gd name="T94" fmla="*/ 144 w 3496"/>
                  <a:gd name="T95" fmla="*/ 1074 h 3814"/>
                  <a:gd name="T96" fmla="*/ 195 w 3496"/>
                  <a:gd name="T97" fmla="*/ 932 h 3814"/>
                  <a:gd name="T98" fmla="*/ 250 w 3496"/>
                  <a:gd name="T99" fmla="*/ 794 h 3814"/>
                  <a:gd name="T100" fmla="*/ 314 w 3496"/>
                  <a:gd name="T101" fmla="*/ 664 h 3814"/>
                  <a:gd name="T102" fmla="*/ 383 w 3496"/>
                  <a:gd name="T103" fmla="*/ 538 h 3814"/>
                  <a:gd name="T104" fmla="*/ 458 w 3496"/>
                  <a:gd name="T105" fmla="*/ 420 h 3814"/>
                  <a:gd name="T106" fmla="*/ 1134 w 3496"/>
                  <a:gd name="T107" fmla="*/ 420 h 3814"/>
                  <a:gd name="T108" fmla="*/ 1134 w 3496"/>
                  <a:gd name="T109" fmla="*/ 0 h 3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96" h="3814">
                    <a:moveTo>
                      <a:pt x="1134" y="0"/>
                    </a:moveTo>
                    <a:lnTo>
                      <a:pt x="2360" y="0"/>
                    </a:lnTo>
                    <a:lnTo>
                      <a:pt x="2360" y="420"/>
                    </a:lnTo>
                    <a:lnTo>
                      <a:pt x="3038" y="420"/>
                    </a:lnTo>
                    <a:lnTo>
                      <a:pt x="3113" y="538"/>
                    </a:lnTo>
                    <a:lnTo>
                      <a:pt x="3181" y="664"/>
                    </a:lnTo>
                    <a:lnTo>
                      <a:pt x="3244" y="794"/>
                    </a:lnTo>
                    <a:lnTo>
                      <a:pt x="3301" y="932"/>
                    </a:lnTo>
                    <a:lnTo>
                      <a:pt x="3351" y="1074"/>
                    </a:lnTo>
                    <a:lnTo>
                      <a:pt x="3394" y="1220"/>
                    </a:lnTo>
                    <a:lnTo>
                      <a:pt x="3430" y="1373"/>
                    </a:lnTo>
                    <a:lnTo>
                      <a:pt x="3457" y="1528"/>
                    </a:lnTo>
                    <a:lnTo>
                      <a:pt x="3478" y="1689"/>
                    </a:lnTo>
                    <a:lnTo>
                      <a:pt x="3491" y="1852"/>
                    </a:lnTo>
                    <a:lnTo>
                      <a:pt x="3496" y="2019"/>
                    </a:lnTo>
                    <a:lnTo>
                      <a:pt x="3491" y="2184"/>
                    </a:lnTo>
                    <a:lnTo>
                      <a:pt x="3480" y="2345"/>
                    </a:lnTo>
                    <a:lnTo>
                      <a:pt x="3459" y="2503"/>
                    </a:lnTo>
                    <a:lnTo>
                      <a:pt x="3432" y="2656"/>
                    </a:lnTo>
                    <a:lnTo>
                      <a:pt x="3397" y="2806"/>
                    </a:lnTo>
                    <a:lnTo>
                      <a:pt x="3355" y="2951"/>
                    </a:lnTo>
                    <a:lnTo>
                      <a:pt x="3307" y="3093"/>
                    </a:lnTo>
                    <a:lnTo>
                      <a:pt x="3252" y="3227"/>
                    </a:lnTo>
                    <a:lnTo>
                      <a:pt x="3191" y="3358"/>
                    </a:lnTo>
                    <a:lnTo>
                      <a:pt x="3124" y="3482"/>
                    </a:lnTo>
                    <a:lnTo>
                      <a:pt x="3051" y="3599"/>
                    </a:lnTo>
                    <a:lnTo>
                      <a:pt x="2972" y="3710"/>
                    </a:lnTo>
                    <a:lnTo>
                      <a:pt x="2889" y="3814"/>
                    </a:lnTo>
                    <a:lnTo>
                      <a:pt x="605" y="3814"/>
                    </a:lnTo>
                    <a:lnTo>
                      <a:pt x="522" y="3710"/>
                    </a:lnTo>
                    <a:lnTo>
                      <a:pt x="444" y="3599"/>
                    </a:lnTo>
                    <a:lnTo>
                      <a:pt x="372" y="3482"/>
                    </a:lnTo>
                    <a:lnTo>
                      <a:pt x="305" y="3358"/>
                    </a:lnTo>
                    <a:lnTo>
                      <a:pt x="243" y="3227"/>
                    </a:lnTo>
                    <a:lnTo>
                      <a:pt x="188" y="3093"/>
                    </a:lnTo>
                    <a:lnTo>
                      <a:pt x="140" y="2951"/>
                    </a:lnTo>
                    <a:lnTo>
                      <a:pt x="97" y="2806"/>
                    </a:lnTo>
                    <a:lnTo>
                      <a:pt x="64" y="2656"/>
                    </a:lnTo>
                    <a:lnTo>
                      <a:pt x="35" y="2503"/>
                    </a:lnTo>
                    <a:lnTo>
                      <a:pt x="16" y="2345"/>
                    </a:lnTo>
                    <a:lnTo>
                      <a:pt x="3" y="2184"/>
                    </a:lnTo>
                    <a:lnTo>
                      <a:pt x="0" y="2019"/>
                    </a:lnTo>
                    <a:lnTo>
                      <a:pt x="3" y="1852"/>
                    </a:lnTo>
                    <a:lnTo>
                      <a:pt x="16" y="1689"/>
                    </a:lnTo>
                    <a:lnTo>
                      <a:pt x="37" y="1528"/>
                    </a:lnTo>
                    <a:lnTo>
                      <a:pt x="65" y="1373"/>
                    </a:lnTo>
                    <a:lnTo>
                      <a:pt x="101" y="1220"/>
                    </a:lnTo>
                    <a:lnTo>
                      <a:pt x="144" y="1074"/>
                    </a:lnTo>
                    <a:lnTo>
                      <a:pt x="195" y="932"/>
                    </a:lnTo>
                    <a:lnTo>
                      <a:pt x="250" y="794"/>
                    </a:lnTo>
                    <a:lnTo>
                      <a:pt x="314" y="664"/>
                    </a:lnTo>
                    <a:lnTo>
                      <a:pt x="383" y="538"/>
                    </a:lnTo>
                    <a:lnTo>
                      <a:pt x="458" y="420"/>
                    </a:lnTo>
                    <a:lnTo>
                      <a:pt x="1134" y="420"/>
                    </a:lnTo>
                    <a:lnTo>
                      <a:pt x="1134" y="0"/>
                    </a:lnTo>
                    <a:close/>
                  </a:path>
                </a:pathLst>
              </a:custGeom>
              <a:grpFill/>
              <a:ln w="0">
                <a:noFill/>
                <a:prstDash val="solid"/>
                <a:round/>
                <a:headEnd/>
                <a:tailEnd/>
              </a:ln>
              <a:extLst>
                <a:ext uri="{91240B29-F687-4F45-9708-019B960494DF}">
                  <a14:hiddenLine xmlns:a14="http://schemas.microsoft.com/office/drawing/2010/main" w="0">
                    <a:solidFill>
                      <a:schemeClr val="accent6"/>
                    </a:solidFill>
                    <a:prstDash val="solid"/>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57" name="Freeform 11">
                <a:extLst>
                  <a:ext uri="{FF2B5EF4-FFF2-40B4-BE49-F238E27FC236}">
                    <a16:creationId xmlns:a16="http://schemas.microsoft.com/office/drawing/2014/main" id="{BB70331C-2778-49F7-B0B5-F2DC9D860CAA}"/>
                  </a:ext>
                </a:extLst>
              </p:cNvPr>
              <p:cNvSpPr>
                <a:spLocks/>
              </p:cNvSpPr>
              <p:nvPr/>
            </p:nvSpPr>
            <p:spPr bwMode="auto">
              <a:xfrm>
                <a:off x="4062" y="1338"/>
                <a:ext cx="1541" cy="828"/>
              </a:xfrm>
              <a:custGeom>
                <a:avLst/>
                <a:gdLst>
                  <a:gd name="T0" fmla="*/ 2076 w 3083"/>
                  <a:gd name="T1" fmla="*/ 4 h 1655"/>
                  <a:gd name="T2" fmla="*/ 2282 w 3083"/>
                  <a:gd name="T3" fmla="*/ 33 h 1655"/>
                  <a:gd name="T4" fmla="*/ 2472 w 3083"/>
                  <a:gd name="T5" fmla="*/ 89 h 1655"/>
                  <a:gd name="T6" fmla="*/ 2642 w 3083"/>
                  <a:gd name="T7" fmla="*/ 169 h 1655"/>
                  <a:gd name="T8" fmla="*/ 2791 w 3083"/>
                  <a:gd name="T9" fmla="*/ 269 h 1655"/>
                  <a:gd name="T10" fmla="*/ 2914 w 3083"/>
                  <a:gd name="T11" fmla="*/ 389 h 1655"/>
                  <a:gd name="T12" fmla="*/ 3005 w 3083"/>
                  <a:gd name="T13" fmla="*/ 523 h 1655"/>
                  <a:gd name="T14" fmla="*/ 3062 w 3083"/>
                  <a:gd name="T15" fmla="*/ 671 h 1655"/>
                  <a:gd name="T16" fmla="*/ 3083 w 3083"/>
                  <a:gd name="T17" fmla="*/ 827 h 1655"/>
                  <a:gd name="T18" fmla="*/ 3062 w 3083"/>
                  <a:gd name="T19" fmla="*/ 985 h 1655"/>
                  <a:gd name="T20" fmla="*/ 3005 w 3083"/>
                  <a:gd name="T21" fmla="*/ 1132 h 1655"/>
                  <a:gd name="T22" fmla="*/ 2914 w 3083"/>
                  <a:gd name="T23" fmla="*/ 1268 h 1655"/>
                  <a:gd name="T24" fmla="*/ 2791 w 3083"/>
                  <a:gd name="T25" fmla="*/ 1386 h 1655"/>
                  <a:gd name="T26" fmla="*/ 2642 w 3083"/>
                  <a:gd name="T27" fmla="*/ 1486 h 1655"/>
                  <a:gd name="T28" fmla="*/ 2472 w 3083"/>
                  <a:gd name="T29" fmla="*/ 1566 h 1655"/>
                  <a:gd name="T30" fmla="*/ 2282 w 3083"/>
                  <a:gd name="T31" fmla="*/ 1622 h 1655"/>
                  <a:gd name="T32" fmla="*/ 2076 w 3083"/>
                  <a:gd name="T33" fmla="*/ 1652 h 1655"/>
                  <a:gd name="T34" fmla="*/ 1864 w 3083"/>
                  <a:gd name="T35" fmla="*/ 1652 h 1655"/>
                  <a:gd name="T36" fmla="*/ 1663 w 3083"/>
                  <a:gd name="T37" fmla="*/ 1623 h 1655"/>
                  <a:gd name="T38" fmla="*/ 1476 w 3083"/>
                  <a:gd name="T39" fmla="*/ 1571 h 1655"/>
                  <a:gd name="T40" fmla="*/ 1307 w 3083"/>
                  <a:gd name="T41" fmla="*/ 1494 h 1655"/>
                  <a:gd name="T42" fmla="*/ 1160 w 3083"/>
                  <a:gd name="T43" fmla="*/ 1397 h 1655"/>
                  <a:gd name="T44" fmla="*/ 1037 w 3083"/>
                  <a:gd name="T45" fmla="*/ 1282 h 1655"/>
                  <a:gd name="T46" fmla="*/ 945 w 3083"/>
                  <a:gd name="T47" fmla="*/ 1151 h 1655"/>
                  <a:gd name="T48" fmla="*/ 883 w 3083"/>
                  <a:gd name="T49" fmla="*/ 1009 h 1655"/>
                  <a:gd name="T50" fmla="*/ 610 w 3083"/>
                  <a:gd name="T51" fmla="*/ 1196 h 1655"/>
                  <a:gd name="T52" fmla="*/ 0 w 3083"/>
                  <a:gd name="T53" fmla="*/ 947 h 1655"/>
                  <a:gd name="T54" fmla="*/ 169 w 3083"/>
                  <a:gd name="T55" fmla="*/ 701 h 1655"/>
                  <a:gd name="T56" fmla="*/ 0 w 3083"/>
                  <a:gd name="T57" fmla="*/ 454 h 1655"/>
                  <a:gd name="T58" fmla="*/ 610 w 3083"/>
                  <a:gd name="T59" fmla="*/ 634 h 1655"/>
                  <a:gd name="T60" fmla="*/ 916 w 3083"/>
                  <a:gd name="T61" fmla="*/ 558 h 1655"/>
                  <a:gd name="T62" fmla="*/ 1004 w 3083"/>
                  <a:gd name="T63" fmla="*/ 416 h 1655"/>
                  <a:gd name="T64" fmla="*/ 1125 w 3083"/>
                  <a:gd name="T65" fmla="*/ 288 h 1655"/>
                  <a:gd name="T66" fmla="*/ 1275 w 3083"/>
                  <a:gd name="T67" fmla="*/ 181 h 1655"/>
                  <a:gd name="T68" fmla="*/ 1449 w 3083"/>
                  <a:gd name="T69" fmla="*/ 95 h 1655"/>
                  <a:gd name="T70" fmla="*/ 1645 w 3083"/>
                  <a:gd name="T71" fmla="*/ 36 h 1655"/>
                  <a:gd name="T72" fmla="*/ 1857 w 3083"/>
                  <a:gd name="T73" fmla="*/ 4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83" h="1655">
                    <a:moveTo>
                      <a:pt x="1969" y="0"/>
                    </a:moveTo>
                    <a:lnTo>
                      <a:pt x="2076" y="4"/>
                    </a:lnTo>
                    <a:lnTo>
                      <a:pt x="2181" y="16"/>
                    </a:lnTo>
                    <a:lnTo>
                      <a:pt x="2282" y="33"/>
                    </a:lnTo>
                    <a:lnTo>
                      <a:pt x="2379" y="59"/>
                    </a:lnTo>
                    <a:lnTo>
                      <a:pt x="2472" y="89"/>
                    </a:lnTo>
                    <a:lnTo>
                      <a:pt x="2559" y="126"/>
                    </a:lnTo>
                    <a:lnTo>
                      <a:pt x="2642" y="169"/>
                    </a:lnTo>
                    <a:lnTo>
                      <a:pt x="2721" y="217"/>
                    </a:lnTo>
                    <a:lnTo>
                      <a:pt x="2791" y="269"/>
                    </a:lnTo>
                    <a:lnTo>
                      <a:pt x="2856" y="327"/>
                    </a:lnTo>
                    <a:lnTo>
                      <a:pt x="2914" y="389"/>
                    </a:lnTo>
                    <a:lnTo>
                      <a:pt x="2963" y="454"/>
                    </a:lnTo>
                    <a:lnTo>
                      <a:pt x="3005" y="523"/>
                    </a:lnTo>
                    <a:lnTo>
                      <a:pt x="3038" y="596"/>
                    </a:lnTo>
                    <a:lnTo>
                      <a:pt x="3062" y="671"/>
                    </a:lnTo>
                    <a:lnTo>
                      <a:pt x="3078" y="748"/>
                    </a:lnTo>
                    <a:lnTo>
                      <a:pt x="3083" y="827"/>
                    </a:lnTo>
                    <a:lnTo>
                      <a:pt x="3078" y="907"/>
                    </a:lnTo>
                    <a:lnTo>
                      <a:pt x="3062" y="985"/>
                    </a:lnTo>
                    <a:lnTo>
                      <a:pt x="3038" y="1060"/>
                    </a:lnTo>
                    <a:lnTo>
                      <a:pt x="3005" y="1132"/>
                    </a:lnTo>
                    <a:lnTo>
                      <a:pt x="2963" y="1202"/>
                    </a:lnTo>
                    <a:lnTo>
                      <a:pt x="2914" y="1268"/>
                    </a:lnTo>
                    <a:lnTo>
                      <a:pt x="2856" y="1328"/>
                    </a:lnTo>
                    <a:lnTo>
                      <a:pt x="2791" y="1386"/>
                    </a:lnTo>
                    <a:lnTo>
                      <a:pt x="2721" y="1438"/>
                    </a:lnTo>
                    <a:lnTo>
                      <a:pt x="2642" y="1486"/>
                    </a:lnTo>
                    <a:lnTo>
                      <a:pt x="2559" y="1529"/>
                    </a:lnTo>
                    <a:lnTo>
                      <a:pt x="2472" y="1566"/>
                    </a:lnTo>
                    <a:lnTo>
                      <a:pt x="2379" y="1598"/>
                    </a:lnTo>
                    <a:lnTo>
                      <a:pt x="2282" y="1622"/>
                    </a:lnTo>
                    <a:lnTo>
                      <a:pt x="2181" y="1641"/>
                    </a:lnTo>
                    <a:lnTo>
                      <a:pt x="2076" y="1652"/>
                    </a:lnTo>
                    <a:lnTo>
                      <a:pt x="1969" y="1655"/>
                    </a:lnTo>
                    <a:lnTo>
                      <a:pt x="1864" y="1652"/>
                    </a:lnTo>
                    <a:lnTo>
                      <a:pt x="1762" y="1641"/>
                    </a:lnTo>
                    <a:lnTo>
                      <a:pt x="1663" y="1623"/>
                    </a:lnTo>
                    <a:lnTo>
                      <a:pt x="1567" y="1600"/>
                    </a:lnTo>
                    <a:lnTo>
                      <a:pt x="1476" y="1571"/>
                    </a:lnTo>
                    <a:lnTo>
                      <a:pt x="1390" y="1534"/>
                    </a:lnTo>
                    <a:lnTo>
                      <a:pt x="1307" y="1494"/>
                    </a:lnTo>
                    <a:lnTo>
                      <a:pt x="1230" y="1448"/>
                    </a:lnTo>
                    <a:lnTo>
                      <a:pt x="1160" y="1397"/>
                    </a:lnTo>
                    <a:lnTo>
                      <a:pt x="1096" y="1341"/>
                    </a:lnTo>
                    <a:lnTo>
                      <a:pt x="1037" y="1282"/>
                    </a:lnTo>
                    <a:lnTo>
                      <a:pt x="988" y="1218"/>
                    </a:lnTo>
                    <a:lnTo>
                      <a:pt x="945" y="1151"/>
                    </a:lnTo>
                    <a:lnTo>
                      <a:pt x="910" y="1083"/>
                    </a:lnTo>
                    <a:lnTo>
                      <a:pt x="883" y="1009"/>
                    </a:lnTo>
                    <a:lnTo>
                      <a:pt x="610" y="1009"/>
                    </a:lnTo>
                    <a:lnTo>
                      <a:pt x="610" y="1196"/>
                    </a:lnTo>
                    <a:lnTo>
                      <a:pt x="0" y="1196"/>
                    </a:lnTo>
                    <a:lnTo>
                      <a:pt x="0" y="947"/>
                    </a:lnTo>
                    <a:lnTo>
                      <a:pt x="169" y="947"/>
                    </a:lnTo>
                    <a:lnTo>
                      <a:pt x="169" y="701"/>
                    </a:lnTo>
                    <a:lnTo>
                      <a:pt x="0" y="701"/>
                    </a:lnTo>
                    <a:lnTo>
                      <a:pt x="0" y="454"/>
                    </a:lnTo>
                    <a:lnTo>
                      <a:pt x="610" y="454"/>
                    </a:lnTo>
                    <a:lnTo>
                      <a:pt x="610" y="634"/>
                    </a:lnTo>
                    <a:lnTo>
                      <a:pt x="886" y="634"/>
                    </a:lnTo>
                    <a:lnTo>
                      <a:pt x="916" y="558"/>
                    </a:lnTo>
                    <a:lnTo>
                      <a:pt x="956" y="484"/>
                    </a:lnTo>
                    <a:lnTo>
                      <a:pt x="1004" y="416"/>
                    </a:lnTo>
                    <a:lnTo>
                      <a:pt x="1060" y="351"/>
                    </a:lnTo>
                    <a:lnTo>
                      <a:pt x="1125" y="288"/>
                    </a:lnTo>
                    <a:lnTo>
                      <a:pt x="1195" y="232"/>
                    </a:lnTo>
                    <a:lnTo>
                      <a:pt x="1275" y="181"/>
                    </a:lnTo>
                    <a:lnTo>
                      <a:pt x="1360" y="135"/>
                    </a:lnTo>
                    <a:lnTo>
                      <a:pt x="1449" y="95"/>
                    </a:lnTo>
                    <a:lnTo>
                      <a:pt x="1545" y="62"/>
                    </a:lnTo>
                    <a:lnTo>
                      <a:pt x="1645" y="36"/>
                    </a:lnTo>
                    <a:lnTo>
                      <a:pt x="1749" y="16"/>
                    </a:lnTo>
                    <a:lnTo>
                      <a:pt x="1857" y="4"/>
                    </a:lnTo>
                    <a:lnTo>
                      <a:pt x="1969" y="0"/>
                    </a:lnTo>
                    <a:close/>
                  </a:path>
                </a:pathLst>
              </a:custGeom>
              <a:grpFill/>
              <a:ln w="0">
                <a:noFill/>
                <a:prstDash val="solid"/>
                <a:round/>
                <a:headEnd/>
                <a:tailEnd/>
              </a:ln>
              <a:extLst>
                <a:ext uri="{91240B29-F687-4F45-9708-019B960494DF}">
                  <a14:hiddenLine xmlns:a14="http://schemas.microsoft.com/office/drawing/2010/main" w="0">
                    <a:solidFill>
                      <a:schemeClr val="accent6"/>
                    </a:solidFill>
                    <a:prstDash val="solid"/>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grpSp>
      <p:grpSp>
        <p:nvGrpSpPr>
          <p:cNvPr id="19" name="Group 18"/>
          <p:cNvGrpSpPr/>
          <p:nvPr/>
        </p:nvGrpSpPr>
        <p:grpSpPr>
          <a:xfrm>
            <a:off x="2662253" y="1875449"/>
            <a:ext cx="265839" cy="241327"/>
            <a:chOff x="2662253" y="1875449"/>
            <a:chExt cx="265839" cy="241327"/>
          </a:xfrm>
        </p:grpSpPr>
        <p:sp>
          <p:nvSpPr>
            <p:cNvPr id="364" name="Oval 363">
              <a:extLst>
                <a:ext uri="{FF2B5EF4-FFF2-40B4-BE49-F238E27FC236}">
                  <a16:creationId xmlns:a16="http://schemas.microsoft.com/office/drawing/2014/main" id="{5554CC8C-AB99-4B17-9377-A12C1EF63468}"/>
                </a:ext>
              </a:extLst>
            </p:cNvPr>
            <p:cNvSpPr/>
            <p:nvPr/>
          </p:nvSpPr>
          <p:spPr>
            <a:xfrm>
              <a:off x="2662253" y="1875449"/>
              <a:ext cx="265839" cy="241327"/>
            </a:xfrm>
            <a:prstGeom prst="ellipse">
              <a:avLst/>
            </a:prstGeom>
            <a:solidFill>
              <a:srgbClr val="FFFFFF"/>
            </a:solidFill>
            <a:ln w="15875" cap="flat" cmpd="sng" algn="ctr">
              <a:solidFill>
                <a:schemeClr val="accent3">
                  <a:lumMod val="75000"/>
                </a:schemeClr>
              </a:solidFill>
              <a:prstDash val="solid"/>
            </a:ln>
            <a:effectLst/>
          </p:spPr>
          <p:txBody>
            <a:bodyPr lIns="72000" tIns="72000" rIns="72000" bIns="72000" rtlCol="0" anchor="t" anchorCtr="0">
              <a:noAutofit/>
            </a:bodyPr>
            <a:lstStyle/>
            <a:p>
              <a:pPr marL="0" marR="0" lvl="0" indent="0" defTabSz="914400" eaLnBrk="1" fontAlgn="base" latinLnBrk="0" hangingPunct="1">
                <a:lnSpc>
                  <a:spcPct val="90000"/>
                </a:lnSpc>
                <a:spcBef>
                  <a:spcPts val="400"/>
                </a:spcBef>
                <a:spcAft>
                  <a:spcPct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40" name="Freeform 9">
              <a:extLst>
                <a:ext uri="{FF2B5EF4-FFF2-40B4-BE49-F238E27FC236}">
                  <a16:creationId xmlns:a16="http://schemas.microsoft.com/office/drawing/2014/main" id="{346BF086-274E-4EC5-BE06-D23F08CB37DC}"/>
                </a:ext>
              </a:extLst>
            </p:cNvPr>
            <p:cNvSpPr>
              <a:spLocks noChangeAspect="1"/>
            </p:cNvSpPr>
            <p:nvPr/>
          </p:nvSpPr>
          <p:spPr bwMode="auto">
            <a:xfrm>
              <a:off x="2694579" y="1952695"/>
              <a:ext cx="199946" cy="81900"/>
            </a:xfrm>
            <a:custGeom>
              <a:avLst/>
              <a:gdLst>
                <a:gd name="T0" fmla="*/ 702 w 2091"/>
                <a:gd name="T1" fmla="*/ 582 h 942"/>
                <a:gd name="T2" fmla="*/ 249 w 2091"/>
                <a:gd name="T3" fmla="*/ 418 h 942"/>
                <a:gd name="T4" fmla="*/ 154 w 2091"/>
                <a:gd name="T5" fmla="*/ 366 h 942"/>
                <a:gd name="T6" fmla="*/ 90 w 2091"/>
                <a:gd name="T7" fmla="*/ 311 h 942"/>
                <a:gd name="T8" fmla="*/ 13 w 2091"/>
                <a:gd name="T9" fmla="*/ 184 h 942"/>
                <a:gd name="T10" fmla="*/ 62 w 2091"/>
                <a:gd name="T11" fmla="*/ 50 h 942"/>
                <a:gd name="T12" fmla="*/ 287 w 2091"/>
                <a:gd name="T13" fmla="*/ 7 h 942"/>
                <a:gd name="T14" fmla="*/ 406 w 2091"/>
                <a:gd name="T15" fmla="*/ 33 h 942"/>
                <a:gd name="T16" fmla="*/ 1305 w 2091"/>
                <a:gd name="T17" fmla="*/ 359 h 942"/>
                <a:gd name="T18" fmla="*/ 1355 w 2091"/>
                <a:gd name="T19" fmla="*/ 367 h 942"/>
                <a:gd name="T20" fmla="*/ 1405 w 2091"/>
                <a:gd name="T21" fmla="*/ 355 h 942"/>
                <a:gd name="T22" fmla="*/ 1849 w 2091"/>
                <a:gd name="T23" fmla="*/ 153 h 942"/>
                <a:gd name="T24" fmla="*/ 1903 w 2091"/>
                <a:gd name="T25" fmla="*/ 150 h 942"/>
                <a:gd name="T26" fmla="*/ 2042 w 2091"/>
                <a:gd name="T27" fmla="*/ 200 h 942"/>
                <a:gd name="T28" fmla="*/ 2086 w 2091"/>
                <a:gd name="T29" fmla="*/ 250 h 942"/>
                <a:gd name="T30" fmla="*/ 2072 w 2091"/>
                <a:gd name="T31" fmla="*/ 314 h 942"/>
                <a:gd name="T32" fmla="*/ 1869 w 2091"/>
                <a:gd name="T33" fmla="*/ 564 h 942"/>
                <a:gd name="T34" fmla="*/ 1852 w 2091"/>
                <a:gd name="T35" fmla="*/ 599 h 942"/>
                <a:gd name="T36" fmla="*/ 1850 w 2091"/>
                <a:gd name="T37" fmla="*/ 657 h 942"/>
                <a:gd name="T38" fmla="*/ 1866 w 2091"/>
                <a:gd name="T39" fmla="*/ 693 h 942"/>
                <a:gd name="T40" fmla="*/ 1868 w 2091"/>
                <a:gd name="T41" fmla="*/ 748 h 942"/>
                <a:gd name="T42" fmla="*/ 1840 w 2091"/>
                <a:gd name="T43" fmla="*/ 822 h 942"/>
                <a:gd name="T44" fmla="*/ 1803 w 2091"/>
                <a:gd name="T45" fmla="*/ 861 h 942"/>
                <a:gd name="T46" fmla="*/ 1765 w 2091"/>
                <a:gd name="T47" fmla="*/ 878 h 942"/>
                <a:gd name="T48" fmla="*/ 1720 w 2091"/>
                <a:gd name="T49" fmla="*/ 883 h 942"/>
                <a:gd name="T50" fmla="*/ 1352 w 2091"/>
                <a:gd name="T51" fmla="*/ 797 h 942"/>
                <a:gd name="T52" fmla="*/ 1257 w 2091"/>
                <a:gd name="T53" fmla="*/ 596 h 942"/>
                <a:gd name="T54" fmla="*/ 1150 w 2091"/>
                <a:gd name="T55" fmla="*/ 558 h 942"/>
                <a:gd name="T56" fmla="*/ 1302 w 2091"/>
                <a:gd name="T57" fmla="*/ 880 h 942"/>
                <a:gd name="T58" fmla="*/ 1304 w 2091"/>
                <a:gd name="T59" fmla="*/ 910 h 942"/>
                <a:gd name="T60" fmla="*/ 1252 w 2091"/>
                <a:gd name="T61" fmla="*/ 934 h 942"/>
                <a:gd name="T62" fmla="*/ 1123 w 2091"/>
                <a:gd name="T63" fmla="*/ 886 h 942"/>
                <a:gd name="T64" fmla="*/ 1071 w 2091"/>
                <a:gd name="T65" fmla="*/ 851 h 942"/>
                <a:gd name="T66" fmla="*/ 598 w 2091"/>
                <a:gd name="T67" fmla="*/ 358 h 942"/>
                <a:gd name="T68" fmla="*/ 500 w 2091"/>
                <a:gd name="T69" fmla="*/ 322 h 942"/>
                <a:gd name="T70" fmla="*/ 536 w 2091"/>
                <a:gd name="T71" fmla="*/ 409 h 942"/>
                <a:gd name="T72" fmla="*/ 702 w 2091"/>
                <a:gd name="T73" fmla="*/ 582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91" h="942">
                  <a:moveTo>
                    <a:pt x="702" y="582"/>
                  </a:moveTo>
                  <a:cubicBezTo>
                    <a:pt x="249" y="418"/>
                    <a:pt x="249" y="418"/>
                    <a:pt x="249" y="418"/>
                  </a:cubicBezTo>
                  <a:cubicBezTo>
                    <a:pt x="213" y="400"/>
                    <a:pt x="188" y="391"/>
                    <a:pt x="154" y="366"/>
                  </a:cubicBezTo>
                  <a:cubicBezTo>
                    <a:pt x="131" y="351"/>
                    <a:pt x="109" y="332"/>
                    <a:pt x="90" y="311"/>
                  </a:cubicBezTo>
                  <a:cubicBezTo>
                    <a:pt x="56" y="277"/>
                    <a:pt x="24" y="231"/>
                    <a:pt x="13" y="184"/>
                  </a:cubicBezTo>
                  <a:cubicBezTo>
                    <a:pt x="0" y="130"/>
                    <a:pt x="15" y="83"/>
                    <a:pt x="62" y="50"/>
                  </a:cubicBezTo>
                  <a:cubicBezTo>
                    <a:pt x="122" y="8"/>
                    <a:pt x="216" y="0"/>
                    <a:pt x="287" y="7"/>
                  </a:cubicBezTo>
                  <a:cubicBezTo>
                    <a:pt x="328" y="10"/>
                    <a:pt x="368" y="18"/>
                    <a:pt x="406" y="33"/>
                  </a:cubicBezTo>
                  <a:cubicBezTo>
                    <a:pt x="1305" y="359"/>
                    <a:pt x="1305" y="359"/>
                    <a:pt x="1305" y="359"/>
                  </a:cubicBezTo>
                  <a:cubicBezTo>
                    <a:pt x="1322" y="365"/>
                    <a:pt x="1339" y="368"/>
                    <a:pt x="1355" y="367"/>
                  </a:cubicBezTo>
                  <a:cubicBezTo>
                    <a:pt x="1372" y="367"/>
                    <a:pt x="1388" y="363"/>
                    <a:pt x="1405" y="355"/>
                  </a:cubicBezTo>
                  <a:cubicBezTo>
                    <a:pt x="1849" y="153"/>
                    <a:pt x="1849" y="153"/>
                    <a:pt x="1849" y="153"/>
                  </a:cubicBezTo>
                  <a:cubicBezTo>
                    <a:pt x="1866" y="144"/>
                    <a:pt x="1885" y="144"/>
                    <a:pt x="1903" y="150"/>
                  </a:cubicBezTo>
                  <a:cubicBezTo>
                    <a:pt x="2042" y="200"/>
                    <a:pt x="2042" y="200"/>
                    <a:pt x="2042" y="200"/>
                  </a:cubicBezTo>
                  <a:cubicBezTo>
                    <a:pt x="2064" y="208"/>
                    <a:pt x="2080" y="226"/>
                    <a:pt x="2086" y="250"/>
                  </a:cubicBezTo>
                  <a:cubicBezTo>
                    <a:pt x="2091" y="272"/>
                    <a:pt x="2086" y="296"/>
                    <a:pt x="2072" y="314"/>
                  </a:cubicBezTo>
                  <a:cubicBezTo>
                    <a:pt x="1869" y="564"/>
                    <a:pt x="1869" y="564"/>
                    <a:pt x="1869" y="564"/>
                  </a:cubicBezTo>
                  <a:cubicBezTo>
                    <a:pt x="1862" y="573"/>
                    <a:pt x="1857" y="586"/>
                    <a:pt x="1852" y="599"/>
                  </a:cubicBezTo>
                  <a:cubicBezTo>
                    <a:pt x="1844" y="621"/>
                    <a:pt x="1840" y="635"/>
                    <a:pt x="1850" y="657"/>
                  </a:cubicBezTo>
                  <a:cubicBezTo>
                    <a:pt x="1866" y="693"/>
                    <a:pt x="1866" y="693"/>
                    <a:pt x="1866" y="693"/>
                  </a:cubicBezTo>
                  <a:cubicBezTo>
                    <a:pt x="1874" y="711"/>
                    <a:pt x="1875" y="730"/>
                    <a:pt x="1868" y="748"/>
                  </a:cubicBezTo>
                  <a:cubicBezTo>
                    <a:pt x="1840" y="822"/>
                    <a:pt x="1840" y="822"/>
                    <a:pt x="1840" y="822"/>
                  </a:cubicBezTo>
                  <a:cubicBezTo>
                    <a:pt x="1833" y="840"/>
                    <a:pt x="1821" y="853"/>
                    <a:pt x="1803" y="861"/>
                  </a:cubicBezTo>
                  <a:cubicBezTo>
                    <a:pt x="1765" y="878"/>
                    <a:pt x="1765" y="878"/>
                    <a:pt x="1765" y="878"/>
                  </a:cubicBezTo>
                  <a:cubicBezTo>
                    <a:pt x="1750" y="885"/>
                    <a:pt x="1736" y="887"/>
                    <a:pt x="1720" y="883"/>
                  </a:cubicBezTo>
                  <a:cubicBezTo>
                    <a:pt x="1352" y="797"/>
                    <a:pt x="1352" y="797"/>
                    <a:pt x="1352" y="797"/>
                  </a:cubicBezTo>
                  <a:cubicBezTo>
                    <a:pt x="1257" y="596"/>
                    <a:pt x="1257" y="596"/>
                    <a:pt x="1257" y="596"/>
                  </a:cubicBezTo>
                  <a:cubicBezTo>
                    <a:pt x="1150" y="558"/>
                    <a:pt x="1150" y="558"/>
                    <a:pt x="1150" y="558"/>
                  </a:cubicBezTo>
                  <a:cubicBezTo>
                    <a:pt x="1302" y="880"/>
                    <a:pt x="1302" y="880"/>
                    <a:pt x="1302" y="880"/>
                  </a:cubicBezTo>
                  <a:cubicBezTo>
                    <a:pt x="1302" y="880"/>
                    <a:pt x="1304" y="908"/>
                    <a:pt x="1304" y="910"/>
                  </a:cubicBezTo>
                  <a:cubicBezTo>
                    <a:pt x="1296" y="931"/>
                    <a:pt x="1273" y="942"/>
                    <a:pt x="1252" y="934"/>
                  </a:cubicBezTo>
                  <a:cubicBezTo>
                    <a:pt x="1123" y="886"/>
                    <a:pt x="1123" y="886"/>
                    <a:pt x="1123" y="886"/>
                  </a:cubicBezTo>
                  <a:cubicBezTo>
                    <a:pt x="1102" y="878"/>
                    <a:pt x="1087" y="867"/>
                    <a:pt x="1071" y="851"/>
                  </a:cubicBezTo>
                  <a:cubicBezTo>
                    <a:pt x="913" y="686"/>
                    <a:pt x="756" y="522"/>
                    <a:pt x="598" y="358"/>
                  </a:cubicBezTo>
                  <a:cubicBezTo>
                    <a:pt x="500" y="322"/>
                    <a:pt x="500" y="322"/>
                    <a:pt x="500" y="322"/>
                  </a:cubicBezTo>
                  <a:cubicBezTo>
                    <a:pt x="500" y="355"/>
                    <a:pt x="513" y="386"/>
                    <a:pt x="536" y="409"/>
                  </a:cubicBezTo>
                  <a:lnTo>
                    <a:pt x="702" y="582"/>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mn-lt"/>
              </a:endParaRPr>
            </a:p>
          </p:txBody>
        </p:sp>
      </p:grpSp>
      <p:pic>
        <p:nvPicPr>
          <p:cNvPr id="117" name="Picture 116" descr="Application&#10;&#10;Description automatically generated">
            <a:extLst>
              <a:ext uri="{FF2B5EF4-FFF2-40B4-BE49-F238E27FC236}">
                <a16:creationId xmlns:a16="http://schemas.microsoft.com/office/drawing/2014/main" id="{C32B2AB0-8C01-4DFD-8665-A307E22C36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3749055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8939DE8-07CE-49E5-BCA6-2DF7128A9CFC}"/>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592" imgH="595" progId="TCLayout.ActiveDocument.1">
                  <p:embed/>
                </p:oleObj>
              </mc:Choice>
              <mc:Fallback>
                <p:oleObj name="think-cell Slide" r:id="rId7" imgW="592" imgH="595" progId="TCLayout.ActiveDocument.1">
                  <p:embed/>
                  <p:pic>
                    <p:nvPicPr>
                      <p:cNvPr id="13" name="Object 12" hidden="1">
                        <a:extLst>
                          <a:ext uri="{FF2B5EF4-FFF2-40B4-BE49-F238E27FC236}">
                            <a16:creationId xmlns:a16="http://schemas.microsoft.com/office/drawing/2014/main" id="{A8939DE8-07CE-49E5-BCA6-2DF7128A9CFC}"/>
                          </a:ext>
                        </a:extLst>
                      </p:cNvPr>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115" name="Rectangle 114">
            <a:extLst>
              <a:ext uri="{FF2B5EF4-FFF2-40B4-BE49-F238E27FC236}">
                <a16:creationId xmlns:a16="http://schemas.microsoft.com/office/drawing/2014/main" id="{B743EB65-AF9D-454A-B2A3-E5785EBAAFE9}"/>
              </a:ext>
            </a:extLst>
          </p:cNvPr>
          <p:cNvSpPr/>
          <p:nvPr/>
        </p:nvSpPr>
        <p:spPr>
          <a:xfrm>
            <a:off x="1534885" y="3416346"/>
            <a:ext cx="2826442" cy="8587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13" name="Rectangle 112">
            <a:extLst>
              <a:ext uri="{FF2B5EF4-FFF2-40B4-BE49-F238E27FC236}">
                <a16:creationId xmlns:a16="http://schemas.microsoft.com/office/drawing/2014/main" id="{9EDF39AF-1A32-43DC-87BB-A1748AB4C353}"/>
              </a:ext>
            </a:extLst>
          </p:cNvPr>
          <p:cNvSpPr/>
          <p:nvPr/>
        </p:nvSpPr>
        <p:spPr>
          <a:xfrm>
            <a:off x="5197672" y="1569140"/>
            <a:ext cx="2742613" cy="5772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3611A03-34B9-4C03-9D1B-C20EB9484A03}"/>
              </a:ext>
            </a:extLst>
          </p:cNvPr>
          <p:cNvSpPr/>
          <p:nvPr/>
        </p:nvSpPr>
        <p:spPr>
          <a:xfrm>
            <a:off x="1534885" y="1556158"/>
            <a:ext cx="2826442" cy="18206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5"/>
          </p:nvPr>
        </p:nvSpPr>
        <p:spPr/>
        <p:txBody>
          <a:bodyPr/>
          <a:lstStyle/>
          <a:p>
            <a:fld id="{E52D2AFC-71C4-4511-B128-4ECEE52D3027}" type="slidenum">
              <a:rPr lang="en-ZA" smtClean="0"/>
              <a:pPr/>
              <a:t>19</a:t>
            </a:fld>
            <a:endParaRPr lang="en-ZA" dirty="0"/>
          </a:p>
        </p:txBody>
      </p:sp>
      <p:sp>
        <p:nvSpPr>
          <p:cNvPr id="4" name="Title 3"/>
          <p:cNvSpPr>
            <a:spLocks noGrp="1"/>
          </p:cNvSpPr>
          <p:nvPr>
            <p:ph type="title"/>
          </p:nvPr>
        </p:nvSpPr>
        <p:spPr>
          <a:xfrm>
            <a:off x="1197114" y="396000"/>
            <a:ext cx="7399312" cy="857250"/>
          </a:xfrm>
        </p:spPr>
        <p:txBody>
          <a:bodyPr vert="horz" wrap="square" lIns="0" tIns="0" rIns="0" bIns="0" rtlCol="0" anchor="t" anchorCtr="0">
            <a:noAutofit/>
          </a:bodyPr>
          <a:lstStyle/>
          <a:p>
            <a:r>
              <a:rPr lang="en-GB" dirty="0"/>
              <a:t>While the concept of a ‘super app’ is appealing, it has been challenging to replicate outside Asia</a:t>
            </a:r>
            <a:endParaRPr lang="en-US" dirty="0"/>
          </a:p>
        </p:txBody>
      </p:sp>
      <p:sp>
        <p:nvSpPr>
          <p:cNvPr id="56" name="Source">
            <a:extLst>
              <a:ext uri="{FF2B5EF4-FFF2-40B4-BE49-F238E27FC236}">
                <a16:creationId xmlns:a16="http://schemas.microsoft.com/office/drawing/2014/main" id="{FAA70C4E-50B7-4BD6-B8DD-EE7C808908AF}"/>
              </a:ext>
            </a:extLst>
          </p:cNvPr>
          <p:cNvSpPr txBox="1"/>
          <p:nvPr/>
        </p:nvSpPr>
        <p:spPr>
          <a:xfrm>
            <a:off x="1197113" y="4918292"/>
            <a:ext cx="1485984"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Desk research, Roland Berger</a:t>
            </a:r>
          </a:p>
        </p:txBody>
      </p:sp>
      <p:cxnSp>
        <p:nvCxnSpPr>
          <p:cNvPr id="72" name="Straight Connector 71">
            <a:extLst>
              <a:ext uri="{FF2B5EF4-FFF2-40B4-BE49-F238E27FC236}">
                <a16:creationId xmlns:a16="http://schemas.microsoft.com/office/drawing/2014/main" id="{03517404-5F75-4593-9F0D-CEDE14F48C7F}"/>
              </a:ext>
            </a:extLst>
          </p:cNvPr>
          <p:cNvCxnSpPr>
            <a:cxnSpLocks/>
          </p:cNvCxnSpPr>
          <p:nvPr/>
        </p:nvCxnSpPr>
        <p:spPr>
          <a:xfrm>
            <a:off x="5098435" y="1280296"/>
            <a:ext cx="0" cy="2743172"/>
          </a:xfrm>
          <a:prstGeom prst="line">
            <a:avLst/>
          </a:prstGeom>
          <a:ln w="22225" cmpd="sng">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758BEFF-720B-422C-AE88-FE5B7F3EE7C3}"/>
              </a:ext>
            </a:extLst>
          </p:cNvPr>
          <p:cNvCxnSpPr/>
          <p:nvPr/>
        </p:nvCxnSpPr>
        <p:spPr>
          <a:xfrm>
            <a:off x="8024114" y="1280296"/>
            <a:ext cx="0" cy="2448000"/>
          </a:xfrm>
          <a:prstGeom prst="line">
            <a:avLst/>
          </a:prstGeom>
          <a:ln w="22225" cmpd="sng">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F031C4A-31FA-435A-8C06-E8AA6CC49802}"/>
              </a:ext>
            </a:extLst>
          </p:cNvPr>
          <p:cNvCxnSpPr/>
          <p:nvPr/>
        </p:nvCxnSpPr>
        <p:spPr>
          <a:xfrm>
            <a:off x="1503136" y="1280296"/>
            <a:ext cx="0" cy="3054073"/>
          </a:xfrm>
          <a:prstGeom prst="line">
            <a:avLst/>
          </a:prstGeom>
          <a:ln w="22225" cmpd="sng">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42FBCB7-D5BF-40EF-9147-3922F5E70327}"/>
              </a:ext>
            </a:extLst>
          </p:cNvPr>
          <p:cNvCxnSpPr/>
          <p:nvPr/>
        </p:nvCxnSpPr>
        <p:spPr>
          <a:xfrm>
            <a:off x="4405955" y="1280296"/>
            <a:ext cx="0" cy="2805936"/>
          </a:xfrm>
          <a:prstGeom prst="line">
            <a:avLst/>
          </a:prstGeom>
          <a:ln w="22225" cmpd="sng">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64" name="AutoShape 5">
            <a:extLst>
              <a:ext uri="{FF2B5EF4-FFF2-40B4-BE49-F238E27FC236}">
                <a16:creationId xmlns:a16="http://schemas.microsoft.com/office/drawing/2014/main" id="{79B48861-7BA7-4EF8-8C1F-790C1A227A9E}"/>
              </a:ext>
            </a:extLst>
          </p:cNvPr>
          <p:cNvSpPr>
            <a:spLocks noChangeArrowheads="1"/>
          </p:cNvSpPr>
          <p:nvPr/>
        </p:nvSpPr>
        <p:spPr bwMode="auto">
          <a:xfrm>
            <a:off x="4568156" y="4084473"/>
            <a:ext cx="394143" cy="265110"/>
          </a:xfrm>
          <a:prstGeom prst="triangle">
            <a:avLst>
              <a:gd name="adj" fmla="val 50000"/>
            </a:avLst>
          </a:prstGeom>
          <a:solidFill>
            <a:schemeClr val="accent2"/>
          </a:solidFill>
          <a:ln w="6350">
            <a:solidFill>
              <a:schemeClr val="accent2"/>
            </a:solidFill>
            <a:miter lim="800000"/>
            <a:headEnd/>
            <a:tailEnd/>
          </a:ln>
          <a:effectLst/>
        </p:spPr>
        <p:txBody>
          <a:bodyPr wrap="none" lIns="72000" tIns="0" rIns="0" bIns="0" anchor="ctr"/>
          <a:lstStyle/>
          <a:p>
            <a:endParaRPr lang="en-US" sz="1300" dirty="0">
              <a:latin typeface="+mn-lt"/>
              <a:cs typeface="Arial" pitchFamily="34" charset="0"/>
            </a:endParaRPr>
          </a:p>
        </p:txBody>
      </p:sp>
      <p:sp>
        <p:nvSpPr>
          <p:cNvPr id="65" name="Rectangle 17">
            <a:extLst>
              <a:ext uri="{FF2B5EF4-FFF2-40B4-BE49-F238E27FC236}">
                <a16:creationId xmlns:a16="http://schemas.microsoft.com/office/drawing/2014/main" id="{7C4B4A82-E6F4-4F54-A967-6906E8A9E598}"/>
              </a:ext>
            </a:extLst>
          </p:cNvPr>
          <p:cNvSpPr>
            <a:spLocks noChangeArrowheads="1"/>
          </p:cNvSpPr>
          <p:nvPr/>
        </p:nvSpPr>
        <p:spPr bwMode="auto">
          <a:xfrm rot="21291392">
            <a:off x="1339711" y="3947268"/>
            <a:ext cx="6875066" cy="125528"/>
          </a:xfrm>
          <a:prstGeom prst="rect">
            <a:avLst/>
          </a:prstGeom>
          <a:solidFill>
            <a:schemeClr val="accent2"/>
          </a:solidFill>
          <a:ln w="9525">
            <a:solidFill>
              <a:schemeClr val="accent2"/>
            </a:solidFill>
            <a:prstDash val="solid"/>
            <a:miter lim="800000"/>
            <a:headEnd/>
            <a:tailEnd/>
          </a:ln>
          <a:effectLst/>
        </p:spPr>
        <p:txBody>
          <a:bodyPr wrap="none" lIns="72000" tIns="0" rIns="0" bIns="0" anchor="ctr"/>
          <a:lstStyle/>
          <a:p>
            <a:endParaRPr lang="en-US" sz="1300" dirty="0">
              <a:latin typeface="+mn-lt"/>
              <a:cs typeface="Arial" pitchFamily="34" charset="0"/>
            </a:endParaRPr>
          </a:p>
        </p:txBody>
      </p:sp>
      <p:sp>
        <p:nvSpPr>
          <p:cNvPr id="66" name="Line 18">
            <a:extLst>
              <a:ext uri="{FF2B5EF4-FFF2-40B4-BE49-F238E27FC236}">
                <a16:creationId xmlns:a16="http://schemas.microsoft.com/office/drawing/2014/main" id="{4EA26063-7659-46E9-A7F8-8215F28CAC30}"/>
              </a:ext>
            </a:extLst>
          </p:cNvPr>
          <p:cNvSpPr>
            <a:spLocks noChangeShapeType="1"/>
          </p:cNvSpPr>
          <p:nvPr/>
        </p:nvSpPr>
        <p:spPr bwMode="auto">
          <a:xfrm>
            <a:off x="1197114" y="4078634"/>
            <a:ext cx="0" cy="359070"/>
          </a:xfrm>
          <a:prstGeom prst="line">
            <a:avLst/>
          </a:prstGeom>
          <a:noFill/>
          <a:ln w="9525" cmpd="sng">
            <a:solidFill>
              <a:srgbClr val="DE002B"/>
            </a:solidFill>
            <a:round/>
            <a:headEnd/>
            <a:tailEnd type="triangle" w="lg" len="lg"/>
          </a:ln>
          <a:effectLst/>
        </p:spPr>
        <p:txBody>
          <a:bodyPr wrap="none" lIns="0" tIns="0" rIns="0" bIns="0" anchor="ctr"/>
          <a:lstStyle/>
          <a:p>
            <a:endParaRPr lang="en-US" sz="1300" dirty="0">
              <a:latin typeface="+mn-lt"/>
              <a:cs typeface="Arial" pitchFamily="34" charset="0"/>
            </a:endParaRPr>
          </a:p>
        </p:txBody>
      </p:sp>
      <p:sp>
        <p:nvSpPr>
          <p:cNvPr id="67" name="Line 19">
            <a:extLst>
              <a:ext uri="{FF2B5EF4-FFF2-40B4-BE49-F238E27FC236}">
                <a16:creationId xmlns:a16="http://schemas.microsoft.com/office/drawing/2014/main" id="{467F50B1-37B7-4531-89EF-EAFF74487E62}"/>
              </a:ext>
            </a:extLst>
          </p:cNvPr>
          <p:cNvSpPr>
            <a:spLocks noChangeShapeType="1"/>
          </p:cNvSpPr>
          <p:nvPr/>
        </p:nvSpPr>
        <p:spPr bwMode="auto">
          <a:xfrm flipV="1">
            <a:off x="8368589" y="3588198"/>
            <a:ext cx="0" cy="359070"/>
          </a:xfrm>
          <a:prstGeom prst="line">
            <a:avLst/>
          </a:prstGeom>
          <a:noFill/>
          <a:ln w="9525" cmpd="sng">
            <a:solidFill>
              <a:srgbClr val="DE002B"/>
            </a:solidFill>
            <a:round/>
            <a:headEnd/>
            <a:tailEnd type="triangle" w="lg" len="lg"/>
          </a:ln>
          <a:effectLst/>
        </p:spPr>
        <p:txBody>
          <a:bodyPr wrap="none" lIns="0" tIns="0" rIns="0" bIns="0" anchor="ctr"/>
          <a:lstStyle/>
          <a:p>
            <a:endParaRPr lang="en-US" sz="1300" dirty="0">
              <a:latin typeface="+mn-lt"/>
              <a:cs typeface="Arial" pitchFamily="34" charset="0"/>
            </a:endParaRPr>
          </a:p>
        </p:txBody>
      </p:sp>
      <p:sp>
        <p:nvSpPr>
          <p:cNvPr id="68" name="Textframe 3">
            <a:extLst>
              <a:ext uri="{FF2B5EF4-FFF2-40B4-BE49-F238E27FC236}">
                <a16:creationId xmlns:a16="http://schemas.microsoft.com/office/drawing/2014/main" id="{AD987B79-94FB-4936-9E5A-FD882B492AC1}"/>
              </a:ext>
            </a:extLst>
          </p:cNvPr>
          <p:cNvSpPr txBox="1">
            <a:spLocks/>
          </p:cNvSpPr>
          <p:nvPr/>
        </p:nvSpPr>
        <p:spPr>
          <a:xfrm>
            <a:off x="1503136" y="1280296"/>
            <a:ext cx="2925679" cy="235449"/>
          </a:xfrm>
          <a:prstGeom prst="rect">
            <a:avLst/>
          </a:prstGeom>
          <a:noFill/>
          <a:ln w="9525">
            <a:noFill/>
          </a:ln>
        </p:spPr>
        <p:txBody>
          <a:bodyPr vert="horz" wrap="square" lIns="108000" tIns="0" rIns="108000" bIns="0" rtlCol="0">
            <a:spAutoFit/>
          </a:bodyPr>
          <a:lstStyle/>
          <a:p>
            <a:pPr>
              <a:lnSpc>
                <a:spcPct val="90000"/>
              </a:lnSpc>
              <a:spcBef>
                <a:spcPts val="400"/>
              </a:spcBef>
              <a:spcAft>
                <a:spcPts val="600"/>
              </a:spcAft>
              <a:buSzPct val="100000"/>
            </a:pPr>
            <a:r>
              <a:rPr lang="en-US" sz="1700" b="1" dirty="0">
                <a:solidFill>
                  <a:srgbClr val="DE002B"/>
                </a:solidFill>
                <a:latin typeface="+mj-lt"/>
                <a:cs typeface="Arial Narrow" pitchFamily="34" charset="0"/>
              </a:rPr>
              <a:t>Inside Asia</a:t>
            </a:r>
          </a:p>
        </p:txBody>
      </p:sp>
      <p:sp>
        <p:nvSpPr>
          <p:cNvPr id="69" name="Textframe 3">
            <a:extLst>
              <a:ext uri="{FF2B5EF4-FFF2-40B4-BE49-F238E27FC236}">
                <a16:creationId xmlns:a16="http://schemas.microsoft.com/office/drawing/2014/main" id="{4C4C165D-7064-4797-BB8D-94C5F0A97D61}"/>
              </a:ext>
            </a:extLst>
          </p:cNvPr>
          <p:cNvSpPr txBox="1">
            <a:spLocks/>
          </p:cNvSpPr>
          <p:nvPr/>
        </p:nvSpPr>
        <p:spPr>
          <a:xfrm>
            <a:off x="5098435" y="1280296"/>
            <a:ext cx="2925679" cy="235449"/>
          </a:xfrm>
          <a:prstGeom prst="rect">
            <a:avLst/>
          </a:prstGeom>
          <a:noFill/>
          <a:ln w="9525">
            <a:noFill/>
          </a:ln>
        </p:spPr>
        <p:txBody>
          <a:bodyPr vert="horz" wrap="square" lIns="108000" tIns="0" rIns="108000" bIns="0" rtlCol="0">
            <a:spAutoFit/>
          </a:bodyPr>
          <a:lstStyle/>
          <a:p>
            <a:pPr>
              <a:lnSpc>
                <a:spcPct val="90000"/>
              </a:lnSpc>
              <a:spcBef>
                <a:spcPts val="400"/>
              </a:spcBef>
              <a:spcAft>
                <a:spcPts val="600"/>
              </a:spcAft>
              <a:buSzPct val="100000"/>
            </a:pPr>
            <a:r>
              <a:rPr lang="en-US" sz="1700" b="1" dirty="0">
                <a:solidFill>
                  <a:srgbClr val="DE002B"/>
                </a:solidFill>
                <a:latin typeface="+mj-lt"/>
              </a:rPr>
              <a:t>Outside Asia</a:t>
            </a:r>
          </a:p>
        </p:txBody>
      </p:sp>
      <p:sp>
        <p:nvSpPr>
          <p:cNvPr id="75" name="Textframe 3">
            <a:extLst>
              <a:ext uri="{FF2B5EF4-FFF2-40B4-BE49-F238E27FC236}">
                <a16:creationId xmlns:a16="http://schemas.microsoft.com/office/drawing/2014/main" id="{413A73AF-C20C-4107-B6D0-49298A71D242}"/>
              </a:ext>
            </a:extLst>
          </p:cNvPr>
          <p:cNvSpPr txBox="1">
            <a:spLocks/>
          </p:cNvSpPr>
          <p:nvPr/>
        </p:nvSpPr>
        <p:spPr>
          <a:xfrm>
            <a:off x="2322286" y="4387942"/>
            <a:ext cx="1167673" cy="235449"/>
          </a:xfrm>
          <a:prstGeom prst="rect">
            <a:avLst/>
          </a:prstGeom>
          <a:noFill/>
          <a:ln w="9525">
            <a:noFill/>
          </a:ln>
        </p:spPr>
        <p:txBody>
          <a:bodyPr vert="horz" wrap="square" lIns="108000" tIns="0" rIns="108000" bIns="0" rtlCol="0">
            <a:spAutoFit/>
          </a:bodyPr>
          <a:lstStyle/>
          <a:p>
            <a:pPr>
              <a:lnSpc>
                <a:spcPct val="90000"/>
              </a:lnSpc>
              <a:spcBef>
                <a:spcPts val="400"/>
              </a:spcBef>
              <a:spcAft>
                <a:spcPts val="600"/>
              </a:spcAft>
              <a:buSzPct val="100000"/>
            </a:pPr>
            <a:r>
              <a:rPr lang="en-US" sz="1700" b="1" dirty="0">
                <a:solidFill>
                  <a:srgbClr val="DE002B"/>
                </a:solidFill>
                <a:latin typeface="+mj-lt"/>
                <a:cs typeface="Arial Narrow" pitchFamily="34" charset="0"/>
              </a:rPr>
              <a:t>Success</a:t>
            </a:r>
            <a:endParaRPr lang="en-US" sz="1500" b="1" noProof="0" dirty="0">
              <a:solidFill>
                <a:srgbClr val="DE002B"/>
              </a:solidFill>
              <a:latin typeface="+mj-lt"/>
              <a:cs typeface="Arial Narrow" pitchFamily="34" charset="0"/>
            </a:endParaRPr>
          </a:p>
        </p:txBody>
      </p:sp>
      <p:sp>
        <p:nvSpPr>
          <p:cNvPr id="76" name="Textframe 3">
            <a:extLst>
              <a:ext uri="{FF2B5EF4-FFF2-40B4-BE49-F238E27FC236}">
                <a16:creationId xmlns:a16="http://schemas.microsoft.com/office/drawing/2014/main" id="{449ED738-3F7D-40BE-8BD6-859909617CA1}"/>
              </a:ext>
            </a:extLst>
          </p:cNvPr>
          <p:cNvSpPr txBox="1">
            <a:spLocks/>
          </p:cNvSpPr>
          <p:nvPr/>
        </p:nvSpPr>
        <p:spPr>
          <a:xfrm>
            <a:off x="6297387" y="4387942"/>
            <a:ext cx="1051152" cy="235449"/>
          </a:xfrm>
          <a:prstGeom prst="rect">
            <a:avLst/>
          </a:prstGeom>
          <a:noFill/>
          <a:ln w="9525">
            <a:noFill/>
          </a:ln>
        </p:spPr>
        <p:txBody>
          <a:bodyPr vert="horz" wrap="square" lIns="108000" tIns="0" rIns="108000" bIns="0" rtlCol="0">
            <a:spAutoFit/>
          </a:bodyPr>
          <a:lstStyle/>
          <a:p>
            <a:pPr>
              <a:lnSpc>
                <a:spcPct val="90000"/>
              </a:lnSpc>
              <a:spcBef>
                <a:spcPts val="400"/>
              </a:spcBef>
              <a:spcAft>
                <a:spcPts val="600"/>
              </a:spcAft>
              <a:buSzPct val="100000"/>
            </a:pPr>
            <a:r>
              <a:rPr lang="en-US" sz="1700" b="1" dirty="0">
                <a:solidFill>
                  <a:srgbClr val="DE002B"/>
                </a:solidFill>
                <a:latin typeface="+mj-lt"/>
                <a:cs typeface="Arial Narrow" pitchFamily="34" charset="0"/>
              </a:rPr>
              <a:t>Failure</a:t>
            </a:r>
            <a:endParaRPr lang="en-US" sz="1500" b="1" noProof="0" dirty="0">
              <a:solidFill>
                <a:srgbClr val="DE002B"/>
              </a:solidFill>
              <a:latin typeface="+mj-lt"/>
              <a:cs typeface="Arial Narrow" pitchFamily="34" charset="0"/>
            </a:endParaRPr>
          </a:p>
        </p:txBody>
      </p:sp>
      <p:sp>
        <p:nvSpPr>
          <p:cNvPr id="77" name="Freeform 9">
            <a:extLst>
              <a:ext uri="{FF2B5EF4-FFF2-40B4-BE49-F238E27FC236}">
                <a16:creationId xmlns:a16="http://schemas.microsoft.com/office/drawing/2014/main" id="{F438DA1C-714C-4894-B021-089D39DFBA49}"/>
              </a:ext>
            </a:extLst>
          </p:cNvPr>
          <p:cNvSpPr>
            <a:spLocks noChangeAspect="1"/>
          </p:cNvSpPr>
          <p:nvPr/>
        </p:nvSpPr>
        <p:spPr bwMode="auto">
          <a:xfrm>
            <a:off x="7704836" y="1280296"/>
            <a:ext cx="235449" cy="235449"/>
          </a:xfrm>
          <a:custGeom>
            <a:avLst/>
            <a:gdLst>
              <a:gd name="T0" fmla="*/ 854 w 1844"/>
              <a:gd name="T1" fmla="*/ 1586 h 1844"/>
              <a:gd name="T2" fmla="*/ 854 w 1844"/>
              <a:gd name="T3" fmla="*/ 990 h 1844"/>
              <a:gd name="T4" fmla="*/ 258 w 1844"/>
              <a:gd name="T5" fmla="*/ 990 h 1844"/>
              <a:gd name="T6" fmla="*/ 412 w 1844"/>
              <a:gd name="T7" fmla="*/ 1145 h 1844"/>
              <a:gd name="T8" fmla="*/ 318 w 1844"/>
              <a:gd name="T9" fmla="*/ 1239 h 1844"/>
              <a:gd name="T10" fmla="*/ 0 w 1844"/>
              <a:gd name="T11" fmla="*/ 922 h 1844"/>
              <a:gd name="T12" fmla="*/ 318 w 1844"/>
              <a:gd name="T13" fmla="*/ 605 h 1844"/>
              <a:gd name="T14" fmla="*/ 412 w 1844"/>
              <a:gd name="T15" fmla="*/ 699 h 1844"/>
              <a:gd name="T16" fmla="*/ 258 w 1844"/>
              <a:gd name="T17" fmla="*/ 855 h 1844"/>
              <a:gd name="T18" fmla="*/ 854 w 1844"/>
              <a:gd name="T19" fmla="*/ 855 h 1844"/>
              <a:gd name="T20" fmla="*/ 854 w 1844"/>
              <a:gd name="T21" fmla="*/ 258 h 1844"/>
              <a:gd name="T22" fmla="*/ 699 w 1844"/>
              <a:gd name="T23" fmla="*/ 413 h 1844"/>
              <a:gd name="T24" fmla="*/ 605 w 1844"/>
              <a:gd name="T25" fmla="*/ 318 h 1844"/>
              <a:gd name="T26" fmla="*/ 922 w 1844"/>
              <a:gd name="T27" fmla="*/ 0 h 1844"/>
              <a:gd name="T28" fmla="*/ 1239 w 1844"/>
              <a:gd name="T29" fmla="*/ 318 h 1844"/>
              <a:gd name="T30" fmla="*/ 1145 w 1844"/>
              <a:gd name="T31" fmla="*/ 413 h 1844"/>
              <a:gd name="T32" fmla="*/ 989 w 1844"/>
              <a:gd name="T33" fmla="*/ 258 h 1844"/>
              <a:gd name="T34" fmla="*/ 989 w 1844"/>
              <a:gd name="T35" fmla="*/ 855 h 1844"/>
              <a:gd name="T36" fmla="*/ 1586 w 1844"/>
              <a:gd name="T37" fmla="*/ 855 h 1844"/>
              <a:gd name="T38" fmla="*/ 1432 w 1844"/>
              <a:gd name="T39" fmla="*/ 699 h 1844"/>
              <a:gd name="T40" fmla="*/ 1526 w 1844"/>
              <a:gd name="T41" fmla="*/ 605 h 1844"/>
              <a:gd name="T42" fmla="*/ 1844 w 1844"/>
              <a:gd name="T43" fmla="*/ 922 h 1844"/>
              <a:gd name="T44" fmla="*/ 1526 w 1844"/>
              <a:gd name="T45" fmla="*/ 1239 h 1844"/>
              <a:gd name="T46" fmla="*/ 1432 w 1844"/>
              <a:gd name="T47" fmla="*/ 1145 h 1844"/>
              <a:gd name="T48" fmla="*/ 1586 w 1844"/>
              <a:gd name="T49" fmla="*/ 990 h 1844"/>
              <a:gd name="T50" fmla="*/ 989 w 1844"/>
              <a:gd name="T51" fmla="*/ 990 h 1844"/>
              <a:gd name="T52" fmla="*/ 989 w 1844"/>
              <a:gd name="T53" fmla="*/ 1586 h 1844"/>
              <a:gd name="T54" fmla="*/ 1145 w 1844"/>
              <a:gd name="T55" fmla="*/ 1432 h 1844"/>
              <a:gd name="T56" fmla="*/ 1239 w 1844"/>
              <a:gd name="T57" fmla="*/ 1526 h 1844"/>
              <a:gd name="T58" fmla="*/ 922 w 1844"/>
              <a:gd name="T59" fmla="*/ 1844 h 1844"/>
              <a:gd name="T60" fmla="*/ 605 w 1844"/>
              <a:gd name="T61" fmla="*/ 1526 h 1844"/>
              <a:gd name="T62" fmla="*/ 699 w 1844"/>
              <a:gd name="T63" fmla="*/ 1432 h 1844"/>
              <a:gd name="T64" fmla="*/ 854 w 1844"/>
              <a:gd name="T65" fmla="*/ 1586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44" h="1844">
                <a:moveTo>
                  <a:pt x="854" y="1586"/>
                </a:moveTo>
                <a:lnTo>
                  <a:pt x="854" y="990"/>
                </a:lnTo>
                <a:lnTo>
                  <a:pt x="258" y="990"/>
                </a:lnTo>
                <a:lnTo>
                  <a:pt x="412" y="1145"/>
                </a:lnTo>
                <a:lnTo>
                  <a:pt x="318" y="1239"/>
                </a:lnTo>
                <a:lnTo>
                  <a:pt x="0" y="922"/>
                </a:lnTo>
                <a:lnTo>
                  <a:pt x="318" y="605"/>
                </a:lnTo>
                <a:lnTo>
                  <a:pt x="412" y="699"/>
                </a:lnTo>
                <a:lnTo>
                  <a:pt x="258" y="855"/>
                </a:lnTo>
                <a:lnTo>
                  <a:pt x="854" y="855"/>
                </a:lnTo>
                <a:lnTo>
                  <a:pt x="854" y="258"/>
                </a:lnTo>
                <a:lnTo>
                  <a:pt x="699" y="413"/>
                </a:lnTo>
                <a:lnTo>
                  <a:pt x="605" y="318"/>
                </a:lnTo>
                <a:lnTo>
                  <a:pt x="922" y="0"/>
                </a:lnTo>
                <a:lnTo>
                  <a:pt x="1239" y="318"/>
                </a:lnTo>
                <a:lnTo>
                  <a:pt x="1145" y="413"/>
                </a:lnTo>
                <a:lnTo>
                  <a:pt x="989" y="258"/>
                </a:lnTo>
                <a:lnTo>
                  <a:pt x="989" y="855"/>
                </a:lnTo>
                <a:lnTo>
                  <a:pt x="1586" y="855"/>
                </a:lnTo>
                <a:lnTo>
                  <a:pt x="1432" y="699"/>
                </a:lnTo>
                <a:lnTo>
                  <a:pt x="1526" y="605"/>
                </a:lnTo>
                <a:lnTo>
                  <a:pt x="1844" y="922"/>
                </a:lnTo>
                <a:lnTo>
                  <a:pt x="1526" y="1239"/>
                </a:lnTo>
                <a:lnTo>
                  <a:pt x="1432" y="1145"/>
                </a:lnTo>
                <a:lnTo>
                  <a:pt x="1586" y="990"/>
                </a:lnTo>
                <a:lnTo>
                  <a:pt x="989" y="990"/>
                </a:lnTo>
                <a:lnTo>
                  <a:pt x="989" y="1586"/>
                </a:lnTo>
                <a:lnTo>
                  <a:pt x="1145" y="1432"/>
                </a:lnTo>
                <a:lnTo>
                  <a:pt x="1239" y="1526"/>
                </a:lnTo>
                <a:lnTo>
                  <a:pt x="922" y="1844"/>
                </a:lnTo>
                <a:lnTo>
                  <a:pt x="605" y="1526"/>
                </a:lnTo>
                <a:lnTo>
                  <a:pt x="699" y="1432"/>
                </a:lnTo>
                <a:lnTo>
                  <a:pt x="854" y="1586"/>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78" name="Freeform 5">
            <a:extLst>
              <a:ext uri="{FF2B5EF4-FFF2-40B4-BE49-F238E27FC236}">
                <a16:creationId xmlns:a16="http://schemas.microsoft.com/office/drawing/2014/main" id="{3A2455CD-E85B-4AD6-98D1-D498286DD30B}"/>
              </a:ext>
            </a:extLst>
          </p:cNvPr>
          <p:cNvSpPr>
            <a:spLocks noChangeAspect="1" noEditPoints="1"/>
          </p:cNvSpPr>
          <p:nvPr/>
        </p:nvSpPr>
        <p:spPr bwMode="auto">
          <a:xfrm>
            <a:off x="4094702" y="1243517"/>
            <a:ext cx="245281" cy="245281"/>
          </a:xfrm>
          <a:custGeom>
            <a:avLst/>
            <a:gdLst>
              <a:gd name="T0" fmla="*/ 1921 w 1921"/>
              <a:gd name="T1" fmla="*/ 1034 h 1921"/>
              <a:gd name="T2" fmla="*/ 1434 w 1921"/>
              <a:gd name="T3" fmla="*/ 1034 h 1921"/>
              <a:gd name="T4" fmla="*/ 1603 w 1921"/>
              <a:gd name="T5" fmla="*/ 1204 h 1921"/>
              <a:gd name="T6" fmla="*/ 1500 w 1921"/>
              <a:gd name="T7" fmla="*/ 1308 h 1921"/>
              <a:gd name="T8" fmla="*/ 1152 w 1921"/>
              <a:gd name="T9" fmla="*/ 961 h 1921"/>
              <a:gd name="T10" fmla="*/ 1500 w 1921"/>
              <a:gd name="T11" fmla="*/ 613 h 1921"/>
              <a:gd name="T12" fmla="*/ 1603 w 1921"/>
              <a:gd name="T13" fmla="*/ 717 h 1921"/>
              <a:gd name="T14" fmla="*/ 1434 w 1921"/>
              <a:gd name="T15" fmla="*/ 887 h 1921"/>
              <a:gd name="T16" fmla="*/ 1921 w 1921"/>
              <a:gd name="T17" fmla="*/ 887 h 1921"/>
              <a:gd name="T18" fmla="*/ 1921 w 1921"/>
              <a:gd name="T19" fmla="*/ 1034 h 1921"/>
              <a:gd name="T20" fmla="*/ 1034 w 1921"/>
              <a:gd name="T21" fmla="*/ 0 h 1921"/>
              <a:gd name="T22" fmla="*/ 1034 w 1921"/>
              <a:gd name="T23" fmla="*/ 487 h 1921"/>
              <a:gd name="T24" fmla="*/ 1204 w 1921"/>
              <a:gd name="T25" fmla="*/ 318 h 1921"/>
              <a:gd name="T26" fmla="*/ 1308 w 1921"/>
              <a:gd name="T27" fmla="*/ 421 h 1921"/>
              <a:gd name="T28" fmla="*/ 960 w 1921"/>
              <a:gd name="T29" fmla="*/ 769 h 1921"/>
              <a:gd name="T30" fmla="*/ 613 w 1921"/>
              <a:gd name="T31" fmla="*/ 421 h 1921"/>
              <a:gd name="T32" fmla="*/ 717 w 1921"/>
              <a:gd name="T33" fmla="*/ 318 h 1921"/>
              <a:gd name="T34" fmla="*/ 887 w 1921"/>
              <a:gd name="T35" fmla="*/ 487 h 1921"/>
              <a:gd name="T36" fmla="*/ 887 w 1921"/>
              <a:gd name="T37" fmla="*/ 0 h 1921"/>
              <a:gd name="T38" fmla="*/ 1034 w 1921"/>
              <a:gd name="T39" fmla="*/ 0 h 1921"/>
              <a:gd name="T40" fmla="*/ 318 w 1921"/>
              <a:gd name="T41" fmla="*/ 1204 h 1921"/>
              <a:gd name="T42" fmla="*/ 487 w 1921"/>
              <a:gd name="T43" fmla="*/ 1034 h 1921"/>
              <a:gd name="T44" fmla="*/ 0 w 1921"/>
              <a:gd name="T45" fmla="*/ 1034 h 1921"/>
              <a:gd name="T46" fmla="*/ 0 w 1921"/>
              <a:gd name="T47" fmla="*/ 887 h 1921"/>
              <a:gd name="T48" fmla="*/ 487 w 1921"/>
              <a:gd name="T49" fmla="*/ 887 h 1921"/>
              <a:gd name="T50" fmla="*/ 318 w 1921"/>
              <a:gd name="T51" fmla="*/ 717 h 1921"/>
              <a:gd name="T52" fmla="*/ 421 w 1921"/>
              <a:gd name="T53" fmla="*/ 613 h 1921"/>
              <a:gd name="T54" fmla="*/ 769 w 1921"/>
              <a:gd name="T55" fmla="*/ 961 h 1921"/>
              <a:gd name="T56" fmla="*/ 421 w 1921"/>
              <a:gd name="T57" fmla="*/ 1308 h 1921"/>
              <a:gd name="T58" fmla="*/ 318 w 1921"/>
              <a:gd name="T59" fmla="*/ 1204 h 1921"/>
              <a:gd name="T60" fmla="*/ 1204 w 1921"/>
              <a:gd name="T61" fmla="*/ 1603 h 1921"/>
              <a:gd name="T62" fmla="*/ 1034 w 1921"/>
              <a:gd name="T63" fmla="*/ 1434 h 1921"/>
              <a:gd name="T64" fmla="*/ 1034 w 1921"/>
              <a:gd name="T65" fmla="*/ 1921 h 1921"/>
              <a:gd name="T66" fmla="*/ 887 w 1921"/>
              <a:gd name="T67" fmla="*/ 1921 h 1921"/>
              <a:gd name="T68" fmla="*/ 887 w 1921"/>
              <a:gd name="T69" fmla="*/ 1434 h 1921"/>
              <a:gd name="T70" fmla="*/ 717 w 1921"/>
              <a:gd name="T71" fmla="*/ 1603 h 1921"/>
              <a:gd name="T72" fmla="*/ 613 w 1921"/>
              <a:gd name="T73" fmla="*/ 1500 h 1921"/>
              <a:gd name="T74" fmla="*/ 960 w 1921"/>
              <a:gd name="T75" fmla="*/ 1152 h 1921"/>
              <a:gd name="T76" fmla="*/ 1308 w 1921"/>
              <a:gd name="T77" fmla="*/ 1500 h 1921"/>
              <a:gd name="T78" fmla="*/ 1204 w 1921"/>
              <a:gd name="T79" fmla="*/ 1603 h 1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21" h="1921">
                <a:moveTo>
                  <a:pt x="1921" y="1034"/>
                </a:moveTo>
                <a:lnTo>
                  <a:pt x="1434" y="1034"/>
                </a:lnTo>
                <a:lnTo>
                  <a:pt x="1603" y="1204"/>
                </a:lnTo>
                <a:lnTo>
                  <a:pt x="1500" y="1308"/>
                </a:lnTo>
                <a:lnTo>
                  <a:pt x="1152" y="961"/>
                </a:lnTo>
                <a:lnTo>
                  <a:pt x="1500" y="613"/>
                </a:lnTo>
                <a:lnTo>
                  <a:pt x="1603" y="717"/>
                </a:lnTo>
                <a:lnTo>
                  <a:pt x="1434" y="887"/>
                </a:lnTo>
                <a:lnTo>
                  <a:pt x="1921" y="887"/>
                </a:lnTo>
                <a:lnTo>
                  <a:pt x="1921" y="1034"/>
                </a:lnTo>
                <a:close/>
                <a:moveTo>
                  <a:pt x="1034" y="0"/>
                </a:moveTo>
                <a:lnTo>
                  <a:pt x="1034" y="487"/>
                </a:lnTo>
                <a:lnTo>
                  <a:pt x="1204" y="318"/>
                </a:lnTo>
                <a:lnTo>
                  <a:pt x="1308" y="421"/>
                </a:lnTo>
                <a:lnTo>
                  <a:pt x="960" y="769"/>
                </a:lnTo>
                <a:lnTo>
                  <a:pt x="613" y="421"/>
                </a:lnTo>
                <a:lnTo>
                  <a:pt x="717" y="318"/>
                </a:lnTo>
                <a:lnTo>
                  <a:pt x="887" y="487"/>
                </a:lnTo>
                <a:lnTo>
                  <a:pt x="887" y="0"/>
                </a:lnTo>
                <a:lnTo>
                  <a:pt x="1034" y="0"/>
                </a:lnTo>
                <a:close/>
                <a:moveTo>
                  <a:pt x="318" y="1204"/>
                </a:moveTo>
                <a:lnTo>
                  <a:pt x="487" y="1034"/>
                </a:lnTo>
                <a:lnTo>
                  <a:pt x="0" y="1034"/>
                </a:lnTo>
                <a:lnTo>
                  <a:pt x="0" y="887"/>
                </a:lnTo>
                <a:lnTo>
                  <a:pt x="487" y="887"/>
                </a:lnTo>
                <a:lnTo>
                  <a:pt x="318" y="717"/>
                </a:lnTo>
                <a:lnTo>
                  <a:pt x="421" y="613"/>
                </a:lnTo>
                <a:lnTo>
                  <a:pt x="769" y="961"/>
                </a:lnTo>
                <a:lnTo>
                  <a:pt x="421" y="1308"/>
                </a:lnTo>
                <a:lnTo>
                  <a:pt x="318" y="1204"/>
                </a:lnTo>
                <a:close/>
                <a:moveTo>
                  <a:pt x="1204" y="1603"/>
                </a:moveTo>
                <a:lnTo>
                  <a:pt x="1034" y="1434"/>
                </a:lnTo>
                <a:lnTo>
                  <a:pt x="1034" y="1921"/>
                </a:lnTo>
                <a:lnTo>
                  <a:pt x="887" y="1921"/>
                </a:lnTo>
                <a:lnTo>
                  <a:pt x="887" y="1434"/>
                </a:lnTo>
                <a:lnTo>
                  <a:pt x="717" y="1603"/>
                </a:lnTo>
                <a:lnTo>
                  <a:pt x="613" y="1500"/>
                </a:lnTo>
                <a:lnTo>
                  <a:pt x="960" y="1152"/>
                </a:lnTo>
                <a:lnTo>
                  <a:pt x="1308" y="1500"/>
                </a:lnTo>
                <a:lnTo>
                  <a:pt x="1204" y="1603"/>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pic>
        <p:nvPicPr>
          <p:cNvPr id="81" name="Picture 80">
            <a:extLst>
              <a:ext uri="{FF2B5EF4-FFF2-40B4-BE49-F238E27FC236}">
                <a16:creationId xmlns:a16="http://schemas.microsoft.com/office/drawing/2014/main" id="{5D51B425-FD30-4553-B5AA-28DAC894C47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4294" t="22275" r="28876" b="63253"/>
          <a:stretch/>
        </p:blipFill>
        <p:spPr>
          <a:xfrm>
            <a:off x="1761606" y="2425968"/>
            <a:ext cx="2034254" cy="3372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2" name="Picture 81">
            <a:extLst>
              <a:ext uri="{FF2B5EF4-FFF2-40B4-BE49-F238E27FC236}">
                <a16:creationId xmlns:a16="http://schemas.microsoft.com/office/drawing/2014/main" id="{DDC551B0-E560-4F3A-A6E8-3675AEF6223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180" t="51031" r="7234" b="23608"/>
          <a:stretch/>
        </p:blipFill>
        <p:spPr>
          <a:xfrm>
            <a:off x="2133805" y="2858860"/>
            <a:ext cx="2050300" cy="4358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4" name="Picture 83">
            <a:extLst>
              <a:ext uri="{FF2B5EF4-FFF2-40B4-BE49-F238E27FC236}">
                <a16:creationId xmlns:a16="http://schemas.microsoft.com/office/drawing/2014/main" id="{EFC4673B-B1B4-4D39-9BC5-215BD2EFBFF5}"/>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6924"/>
          <a:stretch/>
        </p:blipFill>
        <p:spPr>
          <a:xfrm>
            <a:off x="1602375" y="1872604"/>
            <a:ext cx="2046536" cy="4147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5" name="Picture 84">
            <a:extLst>
              <a:ext uri="{FF2B5EF4-FFF2-40B4-BE49-F238E27FC236}">
                <a16:creationId xmlns:a16="http://schemas.microsoft.com/office/drawing/2014/main" id="{1BCE4563-DA53-485E-A802-458B11A78F7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7013" r="27795" b="47604"/>
          <a:stretch/>
        </p:blipFill>
        <p:spPr>
          <a:xfrm>
            <a:off x="2716358" y="2178684"/>
            <a:ext cx="1480422" cy="2139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6" name="Textframe 3">
            <a:extLst>
              <a:ext uri="{FF2B5EF4-FFF2-40B4-BE49-F238E27FC236}">
                <a16:creationId xmlns:a16="http://schemas.microsoft.com/office/drawing/2014/main" id="{2B7A4865-A32B-43FC-9B30-E5B2602AD1BA}"/>
              </a:ext>
            </a:extLst>
          </p:cNvPr>
          <p:cNvSpPr txBox="1">
            <a:spLocks/>
          </p:cNvSpPr>
          <p:nvPr/>
        </p:nvSpPr>
        <p:spPr>
          <a:xfrm>
            <a:off x="1503136" y="1648804"/>
            <a:ext cx="2925679" cy="152349"/>
          </a:xfrm>
          <a:prstGeom prst="rect">
            <a:avLst/>
          </a:prstGeom>
          <a:noFill/>
          <a:ln w="9525">
            <a:noFill/>
          </a:ln>
        </p:spPr>
        <p:txBody>
          <a:bodyPr vert="horz" wrap="square" lIns="108000" tIns="0" rIns="108000" bIns="0" rtlCol="0">
            <a:spAutoFit/>
          </a:bodyPr>
          <a:lstStyle/>
          <a:p>
            <a:pPr>
              <a:lnSpc>
                <a:spcPct val="90000"/>
              </a:lnSpc>
              <a:spcBef>
                <a:spcPts val="400"/>
              </a:spcBef>
              <a:spcAft>
                <a:spcPts val="600"/>
              </a:spcAft>
              <a:buSzPct val="100000"/>
            </a:pPr>
            <a:r>
              <a:rPr lang="en-US" sz="1100" b="1" dirty="0">
                <a:solidFill>
                  <a:schemeClr val="accent2"/>
                </a:solidFill>
                <a:latin typeface="+mj-lt"/>
                <a:cs typeface="Arial Narrow" pitchFamily="34" charset="0"/>
              </a:rPr>
              <a:t>WeChat in China…</a:t>
            </a:r>
          </a:p>
        </p:txBody>
      </p:sp>
      <p:sp>
        <p:nvSpPr>
          <p:cNvPr id="87" name="Textframe 3">
            <a:extLst>
              <a:ext uri="{FF2B5EF4-FFF2-40B4-BE49-F238E27FC236}">
                <a16:creationId xmlns:a16="http://schemas.microsoft.com/office/drawing/2014/main" id="{399503C2-A6DE-40F2-BB32-25A0B8EC6441}"/>
              </a:ext>
            </a:extLst>
          </p:cNvPr>
          <p:cNvSpPr txBox="1">
            <a:spLocks/>
          </p:cNvSpPr>
          <p:nvPr/>
        </p:nvSpPr>
        <p:spPr>
          <a:xfrm>
            <a:off x="1503136" y="3433603"/>
            <a:ext cx="2925679" cy="152349"/>
          </a:xfrm>
          <a:prstGeom prst="rect">
            <a:avLst/>
          </a:prstGeom>
          <a:noFill/>
          <a:ln w="9525">
            <a:noFill/>
          </a:ln>
        </p:spPr>
        <p:txBody>
          <a:bodyPr vert="horz" wrap="square" lIns="108000" tIns="0" rIns="108000" bIns="0" rtlCol="0">
            <a:spAutoFit/>
          </a:bodyPr>
          <a:lstStyle/>
          <a:p>
            <a:pPr>
              <a:lnSpc>
                <a:spcPct val="90000"/>
              </a:lnSpc>
              <a:spcBef>
                <a:spcPts val="400"/>
              </a:spcBef>
              <a:spcAft>
                <a:spcPts val="600"/>
              </a:spcAft>
              <a:buSzPct val="100000"/>
            </a:pPr>
            <a:r>
              <a:rPr lang="en-US" sz="1100" b="1" dirty="0">
                <a:solidFill>
                  <a:schemeClr val="accent2"/>
                </a:solidFill>
                <a:latin typeface="+mj-lt"/>
                <a:cs typeface="Arial Narrow" pitchFamily="34" charset="0"/>
              </a:rPr>
              <a:t>…and across Asia</a:t>
            </a:r>
          </a:p>
        </p:txBody>
      </p:sp>
      <p:grpSp>
        <p:nvGrpSpPr>
          <p:cNvPr id="21" name="Group 20">
            <a:extLst>
              <a:ext uri="{FF2B5EF4-FFF2-40B4-BE49-F238E27FC236}">
                <a16:creationId xmlns:a16="http://schemas.microsoft.com/office/drawing/2014/main" id="{17458B19-5064-4D89-9A99-FCCFB78F3EBB}"/>
              </a:ext>
            </a:extLst>
          </p:cNvPr>
          <p:cNvGrpSpPr/>
          <p:nvPr/>
        </p:nvGrpSpPr>
        <p:grpSpPr>
          <a:xfrm>
            <a:off x="1503136" y="3730959"/>
            <a:ext cx="819151" cy="399583"/>
            <a:chOff x="1503136" y="3623009"/>
            <a:chExt cx="819151" cy="399583"/>
          </a:xfrm>
        </p:grpSpPr>
        <p:pic>
          <p:nvPicPr>
            <p:cNvPr id="90" name="Picture 2" descr="Image result for wechat logo">
              <a:extLst>
                <a:ext uri="{FF2B5EF4-FFF2-40B4-BE49-F238E27FC236}">
                  <a16:creationId xmlns:a16="http://schemas.microsoft.com/office/drawing/2014/main" id="{46FA0ED1-0642-4626-A345-4D41408FB79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95782" y="3623009"/>
              <a:ext cx="233859" cy="233860"/>
            </a:xfrm>
            <a:prstGeom prst="rect">
              <a:avLst/>
            </a:prstGeom>
            <a:noFill/>
            <a:extLst>
              <a:ext uri="{909E8E84-426E-40DD-AFC4-6F175D3DCCD1}">
                <a14:hiddenFill xmlns:a14="http://schemas.microsoft.com/office/drawing/2010/main">
                  <a:solidFill>
                    <a:srgbClr val="FFFFFF"/>
                  </a:solidFill>
                </a14:hiddenFill>
              </a:ext>
            </a:extLst>
          </p:spPr>
        </p:pic>
        <p:sp>
          <p:nvSpPr>
            <p:cNvPr id="92" name="Textframe 3">
              <a:extLst>
                <a:ext uri="{FF2B5EF4-FFF2-40B4-BE49-F238E27FC236}">
                  <a16:creationId xmlns:a16="http://schemas.microsoft.com/office/drawing/2014/main" id="{0DDE6658-5723-4C87-8E33-4D2F989066B2}"/>
                </a:ext>
              </a:extLst>
            </p:cNvPr>
            <p:cNvSpPr txBox="1">
              <a:spLocks/>
            </p:cNvSpPr>
            <p:nvPr/>
          </p:nvSpPr>
          <p:spPr>
            <a:xfrm>
              <a:off x="1503136" y="3897942"/>
              <a:ext cx="819151" cy="124650"/>
            </a:xfrm>
            <a:prstGeom prst="rect">
              <a:avLst/>
            </a:prstGeom>
            <a:noFill/>
            <a:ln w="9525">
              <a:noFill/>
            </a:ln>
          </p:spPr>
          <p:txBody>
            <a:bodyPr vert="horz" wrap="square" lIns="108000" tIns="0" rIns="108000" bIns="0" rtlCol="0">
              <a:spAutoFit/>
            </a:bodyPr>
            <a:lstStyle/>
            <a:p>
              <a:pPr>
                <a:lnSpc>
                  <a:spcPct val="90000"/>
                </a:lnSpc>
                <a:spcBef>
                  <a:spcPts val="400"/>
                </a:spcBef>
                <a:spcAft>
                  <a:spcPts val="600"/>
                </a:spcAft>
                <a:buSzPct val="100000"/>
              </a:pPr>
              <a:r>
                <a:rPr lang="en-US" sz="900" b="1" dirty="0">
                  <a:latin typeface="+mj-lt"/>
                  <a:cs typeface="Arial Narrow" pitchFamily="34" charset="0"/>
                </a:rPr>
                <a:t>Messaging</a:t>
              </a:r>
            </a:p>
          </p:txBody>
        </p:sp>
      </p:grpSp>
      <p:grpSp>
        <p:nvGrpSpPr>
          <p:cNvPr id="19" name="Group 18">
            <a:extLst>
              <a:ext uri="{FF2B5EF4-FFF2-40B4-BE49-F238E27FC236}">
                <a16:creationId xmlns:a16="http://schemas.microsoft.com/office/drawing/2014/main" id="{4050EC85-C651-4B78-A358-F85591DC57B2}"/>
              </a:ext>
            </a:extLst>
          </p:cNvPr>
          <p:cNvGrpSpPr/>
          <p:nvPr/>
        </p:nvGrpSpPr>
        <p:grpSpPr>
          <a:xfrm>
            <a:off x="2285150" y="3669925"/>
            <a:ext cx="1006690" cy="390470"/>
            <a:chOff x="2505018" y="3632122"/>
            <a:chExt cx="1006690" cy="390470"/>
          </a:xfrm>
        </p:grpSpPr>
        <p:pic>
          <p:nvPicPr>
            <p:cNvPr id="88" name="Picture 4" descr="Image result for baidu">
              <a:extLst>
                <a:ext uri="{FF2B5EF4-FFF2-40B4-BE49-F238E27FC236}">
                  <a16:creationId xmlns:a16="http://schemas.microsoft.com/office/drawing/2014/main" id="{10BC3D21-5176-4BAE-B4D2-E5874E011F61}"/>
                </a:ext>
              </a:extLst>
            </p:cNvPr>
            <p:cNvPicPr>
              <a:picLocks noChangeAspect="1" noChangeArrowheads="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t="29989" b="-2"/>
            <a:stretch/>
          </p:blipFill>
          <p:spPr bwMode="auto">
            <a:xfrm>
              <a:off x="2675819" y="3632122"/>
              <a:ext cx="626831" cy="209677"/>
            </a:xfrm>
            <a:prstGeom prst="rect">
              <a:avLst/>
            </a:prstGeom>
            <a:noFill/>
            <a:extLst>
              <a:ext uri="{909E8E84-426E-40DD-AFC4-6F175D3DCCD1}">
                <a14:hiddenFill xmlns:a14="http://schemas.microsoft.com/office/drawing/2010/main">
                  <a:solidFill>
                    <a:srgbClr val="FFFFFF"/>
                  </a:solidFill>
                </a14:hiddenFill>
              </a:ext>
            </a:extLst>
          </p:spPr>
        </p:pic>
        <p:sp>
          <p:nvSpPr>
            <p:cNvPr id="93" name="Textframe 3">
              <a:extLst>
                <a:ext uri="{FF2B5EF4-FFF2-40B4-BE49-F238E27FC236}">
                  <a16:creationId xmlns:a16="http://schemas.microsoft.com/office/drawing/2014/main" id="{63E1EBDE-0298-420D-9A7F-FE442195FE80}"/>
                </a:ext>
              </a:extLst>
            </p:cNvPr>
            <p:cNvSpPr txBox="1">
              <a:spLocks/>
            </p:cNvSpPr>
            <p:nvPr/>
          </p:nvSpPr>
          <p:spPr>
            <a:xfrm>
              <a:off x="2505018" y="3897942"/>
              <a:ext cx="1006690" cy="124650"/>
            </a:xfrm>
            <a:prstGeom prst="rect">
              <a:avLst/>
            </a:prstGeom>
            <a:noFill/>
            <a:ln w="9525">
              <a:noFill/>
            </a:ln>
          </p:spPr>
          <p:txBody>
            <a:bodyPr vert="horz" wrap="square" lIns="108000" tIns="0" rIns="108000" bIns="0" rtlCol="0">
              <a:spAutoFit/>
            </a:bodyPr>
            <a:lstStyle/>
            <a:p>
              <a:pPr>
                <a:lnSpc>
                  <a:spcPct val="90000"/>
                </a:lnSpc>
                <a:spcBef>
                  <a:spcPts val="400"/>
                </a:spcBef>
                <a:spcAft>
                  <a:spcPts val="600"/>
                </a:spcAft>
                <a:buSzPct val="100000"/>
              </a:pPr>
              <a:r>
                <a:rPr lang="en-US" sz="900" b="1" dirty="0">
                  <a:latin typeface="+mj-lt"/>
                  <a:cs typeface="Arial Narrow" pitchFamily="34" charset="0"/>
                </a:rPr>
                <a:t>Search engine</a:t>
              </a:r>
            </a:p>
          </p:txBody>
        </p:sp>
      </p:grpSp>
      <p:grpSp>
        <p:nvGrpSpPr>
          <p:cNvPr id="22" name="Group 21">
            <a:extLst>
              <a:ext uri="{FF2B5EF4-FFF2-40B4-BE49-F238E27FC236}">
                <a16:creationId xmlns:a16="http://schemas.microsoft.com/office/drawing/2014/main" id="{E86B5761-05A4-4E46-9B8D-7028EDAAFD3E}"/>
              </a:ext>
            </a:extLst>
          </p:cNvPr>
          <p:cNvGrpSpPr/>
          <p:nvPr/>
        </p:nvGrpSpPr>
        <p:grpSpPr>
          <a:xfrm>
            <a:off x="3155485" y="3607667"/>
            <a:ext cx="968432" cy="374688"/>
            <a:chOff x="3216445" y="3546707"/>
            <a:chExt cx="968432" cy="374688"/>
          </a:xfrm>
        </p:grpSpPr>
        <p:pic>
          <p:nvPicPr>
            <p:cNvPr id="91" name="Picture 6" descr="Image result for gojek logo">
              <a:extLst>
                <a:ext uri="{FF2B5EF4-FFF2-40B4-BE49-F238E27FC236}">
                  <a16:creationId xmlns:a16="http://schemas.microsoft.com/office/drawing/2014/main" id="{AE10FD4D-3A15-4265-BCB8-D4E7F9C05980}"/>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29787" b="29463"/>
            <a:stretch/>
          </p:blipFill>
          <p:spPr bwMode="auto">
            <a:xfrm>
              <a:off x="3387810" y="3546707"/>
              <a:ext cx="524102" cy="213573"/>
            </a:xfrm>
            <a:prstGeom prst="rect">
              <a:avLst/>
            </a:prstGeom>
            <a:noFill/>
            <a:extLst>
              <a:ext uri="{909E8E84-426E-40DD-AFC4-6F175D3DCCD1}">
                <a14:hiddenFill xmlns:a14="http://schemas.microsoft.com/office/drawing/2010/main">
                  <a:solidFill>
                    <a:srgbClr val="FFFFFF"/>
                  </a:solidFill>
                </a14:hiddenFill>
              </a:ext>
            </a:extLst>
          </p:spPr>
        </p:pic>
        <p:sp>
          <p:nvSpPr>
            <p:cNvPr id="94" name="Textframe 3">
              <a:extLst>
                <a:ext uri="{FF2B5EF4-FFF2-40B4-BE49-F238E27FC236}">
                  <a16:creationId xmlns:a16="http://schemas.microsoft.com/office/drawing/2014/main" id="{77AE9151-465F-4CF5-A5DF-1DD502D9DFD7}"/>
                </a:ext>
              </a:extLst>
            </p:cNvPr>
            <p:cNvSpPr txBox="1">
              <a:spLocks/>
            </p:cNvSpPr>
            <p:nvPr/>
          </p:nvSpPr>
          <p:spPr>
            <a:xfrm>
              <a:off x="3216445" y="3796745"/>
              <a:ext cx="968432" cy="124650"/>
            </a:xfrm>
            <a:prstGeom prst="rect">
              <a:avLst/>
            </a:prstGeom>
            <a:noFill/>
            <a:ln w="9525">
              <a:noFill/>
            </a:ln>
          </p:spPr>
          <p:txBody>
            <a:bodyPr vert="horz" wrap="square" lIns="108000" tIns="0" rIns="108000" bIns="0" rtlCol="0">
              <a:spAutoFit/>
            </a:bodyPr>
            <a:lstStyle/>
            <a:p>
              <a:pPr>
                <a:lnSpc>
                  <a:spcPct val="90000"/>
                </a:lnSpc>
                <a:spcBef>
                  <a:spcPts val="400"/>
                </a:spcBef>
                <a:spcAft>
                  <a:spcPts val="600"/>
                </a:spcAft>
                <a:buSzPct val="100000"/>
              </a:pPr>
              <a:r>
                <a:rPr lang="en-US" sz="900" b="1" dirty="0">
                  <a:latin typeface="+mj-lt"/>
                  <a:cs typeface="Arial Narrow" pitchFamily="34" charset="0"/>
                </a:rPr>
                <a:t>Ride-hailing</a:t>
              </a:r>
            </a:p>
          </p:txBody>
        </p:sp>
      </p:grpSp>
      <p:sp>
        <p:nvSpPr>
          <p:cNvPr id="97" name="TextBox 96">
            <a:extLst>
              <a:ext uri="{FF2B5EF4-FFF2-40B4-BE49-F238E27FC236}">
                <a16:creationId xmlns:a16="http://schemas.microsoft.com/office/drawing/2014/main" id="{D94999C4-4DAD-4201-A636-32109BE85845}"/>
              </a:ext>
            </a:extLst>
          </p:cNvPr>
          <p:cNvSpPr txBox="1"/>
          <p:nvPr/>
        </p:nvSpPr>
        <p:spPr>
          <a:xfrm>
            <a:off x="5240768" y="2223206"/>
            <a:ext cx="2437086" cy="664797"/>
          </a:xfrm>
          <a:prstGeom prst="rect">
            <a:avLst/>
          </a:prstGeom>
          <a:noFill/>
          <a:ln w="9525">
            <a:noFill/>
          </a:ln>
        </p:spPr>
        <p:txBody>
          <a:bodyPr vert="horz" wrap="square" lIns="0" tIns="0" rIns="0" bIns="0" rtlCol="0">
            <a:spAutoFit/>
          </a:bodyPr>
          <a:lstStyle/>
          <a:p>
            <a:pPr marL="171450" marR="0" lvl="1" indent="-171450" defTabSz="914400" eaLnBrk="1" fontAlgn="base" latinLnBrk="0" hangingPunct="1">
              <a:lnSpc>
                <a:spcPct val="80000"/>
              </a:lnSpc>
              <a:spcBef>
                <a:spcPts val="0"/>
              </a:spcBef>
              <a:spcAft>
                <a:spcPct val="0"/>
              </a:spcAft>
              <a:buClr>
                <a:schemeClr val="accent1"/>
              </a:buClr>
              <a:buSzPct val="100000"/>
              <a:buFont typeface="Wingdings" panose="05000000000000000000" pitchFamily="2" charset="2"/>
              <a:buChar char="§"/>
              <a:tabLst/>
              <a:defRPr/>
            </a:pPr>
            <a:r>
              <a:rPr kumimoji="0" lang="en-US" sz="9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Users </a:t>
            </a:r>
            <a:r>
              <a:rPr kumimoji="0" lang="en-US" sz="9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tend to </a:t>
            </a:r>
            <a:r>
              <a:rPr kumimoji="0" lang="en-US" sz="9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seek for go-to apps</a:t>
            </a:r>
          </a:p>
          <a:p>
            <a:pPr marL="289736" marR="0" lvl="2" indent="-171450" defTabSz="914400" eaLnBrk="1" fontAlgn="base" latinLnBrk="0" hangingPunct="1">
              <a:lnSpc>
                <a:spcPct val="80000"/>
              </a:lnSpc>
              <a:spcBef>
                <a:spcPts val="0"/>
              </a:spcBef>
              <a:spcAft>
                <a:spcPct val="0"/>
              </a:spcAft>
              <a:buClr>
                <a:schemeClr val="accent1"/>
              </a:buClr>
              <a:buSzPct val="100000"/>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Two different experiences require own platform</a:t>
            </a:r>
          </a:p>
          <a:p>
            <a:pPr marL="171450" marR="0" lvl="1" indent="-171450" defTabSz="914400" eaLnBrk="1" fontAlgn="base" latinLnBrk="0" hangingPunct="1">
              <a:lnSpc>
                <a:spcPct val="80000"/>
              </a:lnSpc>
              <a:spcBef>
                <a:spcPts val="0"/>
              </a:spcBef>
              <a:spcAft>
                <a:spcPct val="0"/>
              </a:spcAft>
              <a:buClr>
                <a:schemeClr val="accent1"/>
              </a:buClr>
              <a:buSzPct val="100000"/>
              <a:buFont typeface="Wingdings" panose="05000000000000000000" pitchFamily="2" charset="2"/>
              <a:buChar char="§"/>
              <a:tabLst/>
              <a:defRPr/>
            </a:pPr>
            <a:r>
              <a:rPr kumimoji="0" lang="en-US" sz="9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User hesitation for an all-encompassing data collection platform</a:t>
            </a:r>
          </a:p>
          <a:p>
            <a:pPr marL="171450" marR="0" lvl="1" indent="-171450" defTabSz="914400" eaLnBrk="1" fontAlgn="base" latinLnBrk="0" hangingPunct="1">
              <a:lnSpc>
                <a:spcPct val="80000"/>
              </a:lnSpc>
              <a:spcBef>
                <a:spcPts val="0"/>
              </a:spcBef>
              <a:spcAft>
                <a:spcPct val="0"/>
              </a:spcAft>
              <a:buClr>
                <a:schemeClr val="accent1"/>
              </a:buClr>
              <a:buSzPct val="100000"/>
              <a:buFont typeface="Wingdings" panose="05000000000000000000" pitchFamily="2" charset="2"/>
              <a:buChar char="§"/>
              <a:tabLst/>
              <a:defRPr/>
            </a:pPr>
            <a:r>
              <a:rPr kumimoji="0" lang="en-US" sz="9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Large technology requirements</a:t>
            </a:r>
          </a:p>
        </p:txBody>
      </p:sp>
      <p:grpSp>
        <p:nvGrpSpPr>
          <p:cNvPr id="18" name="Group 17">
            <a:extLst>
              <a:ext uri="{FF2B5EF4-FFF2-40B4-BE49-F238E27FC236}">
                <a16:creationId xmlns:a16="http://schemas.microsoft.com/office/drawing/2014/main" id="{B6FD29D9-4684-4B87-99F7-9AF7BEDBD805}"/>
              </a:ext>
            </a:extLst>
          </p:cNvPr>
          <p:cNvGrpSpPr/>
          <p:nvPr/>
        </p:nvGrpSpPr>
        <p:grpSpPr>
          <a:xfrm>
            <a:off x="5283816" y="1721710"/>
            <a:ext cx="640346" cy="304022"/>
            <a:chOff x="5283816" y="1721710"/>
            <a:chExt cx="640346" cy="304022"/>
          </a:xfrm>
        </p:grpSpPr>
        <p:pic>
          <p:nvPicPr>
            <p:cNvPr id="99" name="Picture 8" descr="Image result for uber logo">
              <a:extLst>
                <a:ext uri="{FF2B5EF4-FFF2-40B4-BE49-F238E27FC236}">
                  <a16:creationId xmlns:a16="http://schemas.microsoft.com/office/drawing/2014/main" id="{023EFF02-36E6-4C5F-A16F-00C74BB605BA}"/>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0351" t="17036" r="13130" b="13350"/>
            <a:stretch/>
          </p:blipFill>
          <p:spPr bwMode="auto">
            <a:xfrm>
              <a:off x="5283816" y="1721710"/>
              <a:ext cx="334664" cy="30402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0" descr="Image result for uber eats logo">
              <a:extLst>
                <a:ext uri="{FF2B5EF4-FFF2-40B4-BE49-F238E27FC236}">
                  <a16:creationId xmlns:a16="http://schemas.microsoft.com/office/drawing/2014/main" id="{A514D955-1F31-4621-971F-C7853B07477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579009" y="1776326"/>
              <a:ext cx="345153" cy="1684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D2FD135-6CF1-485A-8257-96404E5C382B}"/>
              </a:ext>
            </a:extLst>
          </p:cNvPr>
          <p:cNvGrpSpPr/>
          <p:nvPr/>
        </p:nvGrpSpPr>
        <p:grpSpPr>
          <a:xfrm>
            <a:off x="6395468" y="1669943"/>
            <a:ext cx="439246" cy="412146"/>
            <a:chOff x="6246815" y="1676293"/>
            <a:chExt cx="439246" cy="412146"/>
          </a:xfrm>
        </p:grpSpPr>
        <p:pic>
          <p:nvPicPr>
            <p:cNvPr id="109" name="Picture 83" descr="Image result for jumia travel logo">
              <a:extLst>
                <a:ext uri="{FF2B5EF4-FFF2-40B4-BE49-F238E27FC236}">
                  <a16:creationId xmlns:a16="http://schemas.microsoft.com/office/drawing/2014/main" id="{93BB2643-C1D9-4842-94EF-BDE11402721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246815" y="1766207"/>
              <a:ext cx="439246" cy="15467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87" descr="Image result for jumia logo">
              <a:extLst>
                <a:ext uri="{FF2B5EF4-FFF2-40B4-BE49-F238E27FC236}">
                  <a16:creationId xmlns:a16="http://schemas.microsoft.com/office/drawing/2014/main" id="{16D7B7F7-A063-476A-BAE5-EDE1E78F8F2E}"/>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8897" t="40980" r="5802" b="39273"/>
            <a:stretch/>
          </p:blipFill>
          <p:spPr bwMode="auto">
            <a:xfrm>
              <a:off x="6284216" y="1676293"/>
              <a:ext cx="364442" cy="843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98" descr="Image result for jumia house logo">
              <a:extLst>
                <a:ext uri="{FF2B5EF4-FFF2-40B4-BE49-F238E27FC236}">
                  <a16:creationId xmlns:a16="http://schemas.microsoft.com/office/drawing/2014/main" id="{B22E9B83-8453-4F27-9478-33E24FB734EB}"/>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34669" b="28447"/>
            <a:stretch/>
          </p:blipFill>
          <p:spPr bwMode="auto">
            <a:xfrm>
              <a:off x="6246815" y="1926428"/>
              <a:ext cx="439246" cy="1620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AEB5F8FA-ECE5-4F74-9505-23A9DAB41E40}"/>
              </a:ext>
            </a:extLst>
          </p:cNvPr>
          <p:cNvGrpSpPr/>
          <p:nvPr/>
        </p:nvGrpSpPr>
        <p:grpSpPr>
          <a:xfrm>
            <a:off x="7306019" y="1664001"/>
            <a:ext cx="436669" cy="415415"/>
            <a:chOff x="7306019" y="1664001"/>
            <a:chExt cx="436669" cy="415415"/>
          </a:xfrm>
        </p:grpSpPr>
        <p:pic>
          <p:nvPicPr>
            <p:cNvPr id="105" name="Picture 124" descr="Image result for amazon video app logo">
              <a:extLst>
                <a:ext uri="{FF2B5EF4-FFF2-40B4-BE49-F238E27FC236}">
                  <a16:creationId xmlns:a16="http://schemas.microsoft.com/office/drawing/2014/main" id="{EE5A08BF-3E4E-4E8C-82EA-F77E5BEA508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543452" y="1880180"/>
              <a:ext cx="199236" cy="199236"/>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6" descr="Image result for amazon go app logo">
              <a:extLst>
                <a:ext uri="{FF2B5EF4-FFF2-40B4-BE49-F238E27FC236}">
                  <a16:creationId xmlns:a16="http://schemas.microsoft.com/office/drawing/2014/main" id="{5FF1055D-7154-47A8-928B-FE499B483CC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306019" y="1665359"/>
              <a:ext cx="180841" cy="180841"/>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28" descr="Image result for amazon music app">
              <a:extLst>
                <a:ext uri="{FF2B5EF4-FFF2-40B4-BE49-F238E27FC236}">
                  <a16:creationId xmlns:a16="http://schemas.microsoft.com/office/drawing/2014/main" id="{63F90382-4B8E-43FF-8D3F-60812F79EBE9}"/>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543452" y="1664001"/>
              <a:ext cx="180841" cy="180841"/>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30" descr="Image result for amazon app logo">
              <a:extLst>
                <a:ext uri="{FF2B5EF4-FFF2-40B4-BE49-F238E27FC236}">
                  <a16:creationId xmlns:a16="http://schemas.microsoft.com/office/drawing/2014/main" id="{CED589FE-B9A7-47F2-804E-528A41EBAA3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306019" y="1885143"/>
              <a:ext cx="180841" cy="1808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6" name="Group 115">
            <a:extLst>
              <a:ext uri="{FF2B5EF4-FFF2-40B4-BE49-F238E27FC236}">
                <a16:creationId xmlns:a16="http://schemas.microsoft.com/office/drawing/2014/main" id="{71544862-5F00-4310-A843-5867ABBE9889}"/>
              </a:ext>
            </a:extLst>
          </p:cNvPr>
          <p:cNvGrpSpPr/>
          <p:nvPr/>
        </p:nvGrpSpPr>
        <p:grpSpPr>
          <a:xfrm>
            <a:off x="4005869" y="1586896"/>
            <a:ext cx="317275" cy="227309"/>
            <a:chOff x="169817" y="1157572"/>
            <a:chExt cx="1441632" cy="720000"/>
          </a:xfrm>
        </p:grpSpPr>
        <p:grpSp>
          <p:nvGrpSpPr>
            <p:cNvPr id="117" name="Group 116">
              <a:extLst>
                <a:ext uri="{FF2B5EF4-FFF2-40B4-BE49-F238E27FC236}">
                  <a16:creationId xmlns:a16="http://schemas.microsoft.com/office/drawing/2014/main" id="{7CFCE5E4-C015-4C4F-A92B-14EC98A2022D}"/>
                </a:ext>
              </a:extLst>
            </p:cNvPr>
            <p:cNvGrpSpPr/>
            <p:nvPr>
              <p:custDataLst>
                <p:tags r:id="rId2"/>
              </p:custDataLst>
            </p:nvPr>
          </p:nvGrpSpPr>
          <p:grpSpPr>
            <a:xfrm>
              <a:off x="169817" y="1157572"/>
              <a:ext cx="1441632" cy="720000"/>
              <a:chOff x="169817" y="1157572"/>
              <a:chExt cx="1441632" cy="720000"/>
            </a:xfrm>
          </p:grpSpPr>
          <p:pic>
            <p:nvPicPr>
              <p:cNvPr id="119" name="Picture 3" descr="d:\Documents and settings\Marc_Robisch\Desktop\Flaggen_gross\ch-lgflag.gif">
                <a:extLst>
                  <a:ext uri="{FF2B5EF4-FFF2-40B4-BE49-F238E27FC236}">
                    <a16:creationId xmlns:a16="http://schemas.microsoft.com/office/drawing/2014/main" id="{2B861694-8CD0-46B4-AE0C-19217B46F435}"/>
                  </a:ext>
                </a:extLst>
              </p:cNvPr>
              <p:cNvPicPr>
                <a:picLocks noChangeAspect="1" noChangeArrowheads="1"/>
              </p:cNvPicPr>
              <p:nvPr>
                <p:custDataLst>
                  <p:tags r:id="rId4"/>
                </p:custDataLst>
              </p:nvPr>
            </p:nvPicPr>
            <p:blipFill>
              <a:blip r:embed="rId25" cstate="print"/>
              <a:srcRect l="69928" t="773" r="912" b="4466"/>
              <a:stretch>
                <a:fillRect/>
              </a:stretch>
            </p:blipFill>
            <p:spPr bwMode="auto">
              <a:xfrm>
                <a:off x="169817" y="1157572"/>
                <a:ext cx="1441632" cy="720000"/>
              </a:xfrm>
              <a:prstGeom prst="rect">
                <a:avLst/>
              </a:prstGeom>
              <a:noFill/>
            </p:spPr>
          </p:pic>
          <p:pic>
            <p:nvPicPr>
              <p:cNvPr id="120" name="Picture 3" descr="d:\Documents and settings\Marc_Robisch\Desktop\Flaggen_gross\ch-lgflag.gif">
                <a:extLst>
                  <a:ext uri="{FF2B5EF4-FFF2-40B4-BE49-F238E27FC236}">
                    <a16:creationId xmlns:a16="http://schemas.microsoft.com/office/drawing/2014/main" id="{4BD2AD02-F0F3-4A2F-83C4-7030B132F5DE}"/>
                  </a:ext>
                </a:extLst>
              </p:cNvPr>
              <p:cNvPicPr>
                <a:picLocks noChangeAspect="1" noChangeArrowheads="1"/>
              </p:cNvPicPr>
              <p:nvPr>
                <p:custDataLst>
                  <p:tags r:id="rId5"/>
                </p:custDataLst>
              </p:nvPr>
            </p:nvPicPr>
            <p:blipFill>
              <a:blip r:embed="rId25" cstate="print"/>
              <a:srcRect l="766" t="773" r="10000" b="4466"/>
              <a:stretch>
                <a:fillRect/>
              </a:stretch>
            </p:blipFill>
            <p:spPr bwMode="auto">
              <a:xfrm>
                <a:off x="171449" y="1157572"/>
                <a:ext cx="1025980" cy="720000"/>
              </a:xfrm>
              <a:prstGeom prst="rect">
                <a:avLst/>
              </a:prstGeom>
              <a:noFill/>
            </p:spPr>
          </p:pic>
        </p:grpSp>
        <p:sp>
          <p:nvSpPr>
            <p:cNvPr id="118" name="Rectangle 117">
              <a:extLst>
                <a:ext uri="{FF2B5EF4-FFF2-40B4-BE49-F238E27FC236}">
                  <a16:creationId xmlns:a16="http://schemas.microsoft.com/office/drawing/2014/main" id="{9B8D52F8-2173-45AD-9CCB-392433FF89DA}"/>
                </a:ext>
              </a:extLst>
            </p:cNvPr>
            <p:cNvSpPr/>
            <p:nvPr>
              <p:custDataLst>
                <p:tags r:id="rId3"/>
              </p:custDataLst>
            </p:nvPr>
          </p:nvSpPr>
          <p:spPr>
            <a:xfrm>
              <a:off x="171449" y="1157572"/>
              <a:ext cx="1440000" cy="720000"/>
            </a:xfrm>
            <a:prstGeom prst="rect">
              <a:avLst/>
            </a:prstGeom>
            <a:noFill/>
            <a:ln w="3175" cmpd="sng">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300" b="0" dirty="0">
                <a:solidFill>
                  <a:schemeClr val="tx1"/>
                </a:solidFill>
                <a:cs typeface="Arial" pitchFamily="34" charset="0"/>
              </a:endParaRPr>
            </a:p>
          </p:txBody>
        </p:sp>
      </p:grpSp>
      <p:grpSp>
        <p:nvGrpSpPr>
          <p:cNvPr id="121" name="Group 120">
            <a:extLst>
              <a:ext uri="{FF2B5EF4-FFF2-40B4-BE49-F238E27FC236}">
                <a16:creationId xmlns:a16="http://schemas.microsoft.com/office/drawing/2014/main" id="{71446475-AD74-4E7B-A07F-54673D92DD62}"/>
              </a:ext>
            </a:extLst>
          </p:cNvPr>
          <p:cNvGrpSpPr>
            <a:grpSpLocks noChangeAspect="1"/>
          </p:cNvGrpSpPr>
          <p:nvPr/>
        </p:nvGrpSpPr>
        <p:grpSpPr>
          <a:xfrm>
            <a:off x="4009869" y="3443797"/>
            <a:ext cx="317203" cy="297534"/>
            <a:chOff x="738188" y="2263776"/>
            <a:chExt cx="3028949" cy="3028949"/>
          </a:xfrm>
          <a:solidFill>
            <a:srgbClr val="C00000"/>
          </a:solidFill>
        </p:grpSpPr>
        <p:sp>
          <p:nvSpPr>
            <p:cNvPr id="122" name="Freeform 13">
              <a:extLst>
                <a:ext uri="{FF2B5EF4-FFF2-40B4-BE49-F238E27FC236}">
                  <a16:creationId xmlns:a16="http://schemas.microsoft.com/office/drawing/2014/main" id="{D6D40CB7-C5C3-4339-9BD9-22CA6E06D963}"/>
                </a:ext>
              </a:extLst>
            </p:cNvPr>
            <p:cNvSpPr>
              <a:spLocks noEditPoints="1"/>
            </p:cNvSpPr>
            <p:nvPr/>
          </p:nvSpPr>
          <p:spPr bwMode="auto">
            <a:xfrm>
              <a:off x="738188" y="2263776"/>
              <a:ext cx="3028949" cy="3028949"/>
            </a:xfrm>
            <a:custGeom>
              <a:avLst/>
              <a:gdLst>
                <a:gd name="T0" fmla="*/ 1040 w 2080"/>
                <a:gd name="T1" fmla="*/ 0 h 2080"/>
                <a:gd name="T2" fmla="*/ 1212 w 2080"/>
                <a:gd name="T3" fmla="*/ 128 h 2080"/>
                <a:gd name="T4" fmla="*/ 995 w 2080"/>
                <a:gd name="T5" fmla="*/ 220 h 2080"/>
                <a:gd name="T6" fmla="*/ 743 w 2080"/>
                <a:gd name="T7" fmla="*/ 273 h 2080"/>
                <a:gd name="T8" fmla="*/ 587 w 2080"/>
                <a:gd name="T9" fmla="*/ 228 h 2080"/>
                <a:gd name="T10" fmla="*/ 493 w 2080"/>
                <a:gd name="T11" fmla="*/ 342 h 2080"/>
                <a:gd name="T12" fmla="*/ 549 w 2080"/>
                <a:gd name="T13" fmla="*/ 334 h 2080"/>
                <a:gd name="T14" fmla="*/ 350 w 2080"/>
                <a:gd name="T15" fmla="*/ 441 h 2080"/>
                <a:gd name="T16" fmla="*/ 227 w 2080"/>
                <a:gd name="T17" fmla="*/ 571 h 2080"/>
                <a:gd name="T18" fmla="*/ 288 w 2080"/>
                <a:gd name="T19" fmla="*/ 585 h 2080"/>
                <a:gd name="T20" fmla="*/ 410 w 2080"/>
                <a:gd name="T21" fmla="*/ 639 h 2080"/>
                <a:gd name="T22" fmla="*/ 503 w 2080"/>
                <a:gd name="T23" fmla="*/ 729 h 2080"/>
                <a:gd name="T24" fmla="*/ 266 w 2080"/>
                <a:gd name="T25" fmla="*/ 718 h 2080"/>
                <a:gd name="T26" fmla="*/ 171 w 2080"/>
                <a:gd name="T27" fmla="*/ 721 h 2080"/>
                <a:gd name="T28" fmla="*/ 741 w 2080"/>
                <a:gd name="T29" fmla="*/ 567 h 2080"/>
                <a:gd name="T30" fmla="*/ 689 w 2080"/>
                <a:gd name="T31" fmla="*/ 651 h 2080"/>
                <a:gd name="T32" fmla="*/ 691 w 2080"/>
                <a:gd name="T33" fmla="*/ 541 h 2080"/>
                <a:gd name="T34" fmla="*/ 465 w 2080"/>
                <a:gd name="T35" fmla="*/ 570 h 2080"/>
                <a:gd name="T36" fmla="*/ 554 w 2080"/>
                <a:gd name="T37" fmla="*/ 535 h 2080"/>
                <a:gd name="T38" fmla="*/ 615 w 2080"/>
                <a:gd name="T39" fmla="*/ 600 h 2080"/>
                <a:gd name="T40" fmla="*/ 511 w 2080"/>
                <a:gd name="T41" fmla="*/ 600 h 2080"/>
                <a:gd name="T42" fmla="*/ 86 w 2080"/>
                <a:gd name="T43" fmla="*/ 1146 h 2080"/>
                <a:gd name="T44" fmla="*/ 217 w 2080"/>
                <a:gd name="T45" fmla="*/ 1230 h 2080"/>
                <a:gd name="T46" fmla="*/ 309 w 2080"/>
                <a:gd name="T47" fmla="*/ 1494 h 2080"/>
                <a:gd name="T48" fmla="*/ 541 w 2080"/>
                <a:gd name="T49" fmla="*/ 1675 h 2080"/>
                <a:gd name="T50" fmla="*/ 554 w 2080"/>
                <a:gd name="T51" fmla="*/ 1474 h 2080"/>
                <a:gd name="T52" fmla="*/ 618 w 2080"/>
                <a:gd name="T53" fmla="*/ 1194 h 2080"/>
                <a:gd name="T54" fmla="*/ 531 w 2080"/>
                <a:gd name="T55" fmla="*/ 1024 h 2080"/>
                <a:gd name="T56" fmla="*/ 485 w 2080"/>
                <a:gd name="T57" fmla="*/ 807 h 2080"/>
                <a:gd name="T58" fmla="*/ 564 w 2080"/>
                <a:gd name="T59" fmla="*/ 1018 h 2080"/>
                <a:gd name="T60" fmla="*/ 763 w 2080"/>
                <a:gd name="T61" fmla="*/ 973 h 2080"/>
                <a:gd name="T62" fmla="*/ 704 w 2080"/>
                <a:gd name="T63" fmla="*/ 886 h 2080"/>
                <a:gd name="T64" fmla="*/ 692 w 2080"/>
                <a:gd name="T65" fmla="*/ 764 h 2080"/>
                <a:gd name="T66" fmla="*/ 842 w 2080"/>
                <a:gd name="T67" fmla="*/ 843 h 2080"/>
                <a:gd name="T68" fmla="*/ 990 w 2080"/>
                <a:gd name="T69" fmla="*/ 919 h 2080"/>
                <a:gd name="T70" fmla="*/ 1090 w 2080"/>
                <a:gd name="T71" fmla="*/ 1128 h 2080"/>
                <a:gd name="T72" fmla="*/ 1228 w 2080"/>
                <a:gd name="T73" fmla="*/ 901 h 2080"/>
                <a:gd name="T74" fmla="*/ 1355 w 2080"/>
                <a:gd name="T75" fmla="*/ 988 h 2080"/>
                <a:gd name="T76" fmla="*/ 1390 w 2080"/>
                <a:gd name="T77" fmla="*/ 1178 h 2080"/>
                <a:gd name="T78" fmla="*/ 1339 w 2080"/>
                <a:gd name="T79" fmla="*/ 1200 h 2080"/>
                <a:gd name="T80" fmla="*/ 1444 w 2080"/>
                <a:gd name="T81" fmla="*/ 1354 h 2080"/>
                <a:gd name="T82" fmla="*/ 1592 w 2080"/>
                <a:gd name="T83" fmla="*/ 1371 h 2080"/>
                <a:gd name="T84" fmla="*/ 1460 w 2080"/>
                <a:gd name="T85" fmla="*/ 1280 h 2080"/>
                <a:gd name="T86" fmla="*/ 1444 w 2080"/>
                <a:gd name="T87" fmla="*/ 1216 h 2080"/>
                <a:gd name="T88" fmla="*/ 1452 w 2080"/>
                <a:gd name="T89" fmla="*/ 1102 h 2080"/>
                <a:gd name="T90" fmla="*/ 1467 w 2080"/>
                <a:gd name="T91" fmla="*/ 960 h 2080"/>
                <a:gd name="T92" fmla="*/ 1597 w 2080"/>
                <a:gd name="T93" fmla="*/ 884 h 2080"/>
                <a:gd name="T94" fmla="*/ 1615 w 2080"/>
                <a:gd name="T95" fmla="*/ 729 h 2080"/>
                <a:gd name="T96" fmla="*/ 1564 w 2080"/>
                <a:gd name="T97" fmla="*/ 606 h 2080"/>
                <a:gd name="T98" fmla="*/ 1694 w 2080"/>
                <a:gd name="T99" fmla="*/ 688 h 2080"/>
                <a:gd name="T100" fmla="*/ 1702 w 2080"/>
                <a:gd name="T101" fmla="*/ 515 h 2080"/>
                <a:gd name="T102" fmla="*/ 1753 w 2080"/>
                <a:gd name="T103" fmla="*/ 595 h 2080"/>
                <a:gd name="T104" fmla="*/ 1688 w 2080"/>
                <a:gd name="T105" fmla="*/ 798 h 2080"/>
                <a:gd name="T106" fmla="*/ 1777 w 2080"/>
                <a:gd name="T107" fmla="*/ 640 h 2080"/>
                <a:gd name="T108" fmla="*/ 1669 w 2080"/>
                <a:gd name="T109" fmla="*/ 442 h 2080"/>
                <a:gd name="T110" fmla="*/ 1605 w 2080"/>
                <a:gd name="T111" fmla="*/ 406 h 2080"/>
                <a:gd name="T112" fmla="*/ 1684 w 2080"/>
                <a:gd name="T113" fmla="*/ 328 h 2080"/>
                <a:gd name="T114" fmla="*/ 1771 w 2080"/>
                <a:gd name="T115" fmla="*/ 459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80" h="2080">
                  <a:moveTo>
                    <a:pt x="1040" y="0"/>
                  </a:moveTo>
                  <a:cubicBezTo>
                    <a:pt x="466" y="0"/>
                    <a:pt x="0" y="466"/>
                    <a:pt x="0" y="1040"/>
                  </a:cubicBezTo>
                  <a:cubicBezTo>
                    <a:pt x="0" y="1614"/>
                    <a:pt x="466" y="2080"/>
                    <a:pt x="1040" y="2080"/>
                  </a:cubicBezTo>
                  <a:cubicBezTo>
                    <a:pt x="1614" y="2080"/>
                    <a:pt x="2080" y="1614"/>
                    <a:pt x="2080" y="1040"/>
                  </a:cubicBezTo>
                  <a:cubicBezTo>
                    <a:pt x="2080" y="466"/>
                    <a:pt x="1614" y="0"/>
                    <a:pt x="1040" y="0"/>
                  </a:cubicBezTo>
                  <a:close/>
                  <a:moveTo>
                    <a:pt x="1040" y="80"/>
                  </a:moveTo>
                  <a:cubicBezTo>
                    <a:pt x="1166" y="80"/>
                    <a:pt x="1286" y="104"/>
                    <a:pt x="1397" y="148"/>
                  </a:cubicBezTo>
                  <a:cubicBezTo>
                    <a:pt x="1386" y="159"/>
                    <a:pt x="1375" y="167"/>
                    <a:pt x="1365" y="164"/>
                  </a:cubicBezTo>
                  <a:cubicBezTo>
                    <a:pt x="1342" y="156"/>
                    <a:pt x="1273" y="154"/>
                    <a:pt x="1273" y="154"/>
                  </a:cubicBezTo>
                  <a:cubicBezTo>
                    <a:pt x="1273" y="154"/>
                    <a:pt x="1228" y="123"/>
                    <a:pt x="1212" y="128"/>
                  </a:cubicBezTo>
                  <a:cubicBezTo>
                    <a:pt x="1197" y="133"/>
                    <a:pt x="1166" y="144"/>
                    <a:pt x="1166" y="144"/>
                  </a:cubicBezTo>
                  <a:cubicBezTo>
                    <a:pt x="1166" y="144"/>
                    <a:pt x="1146" y="98"/>
                    <a:pt x="1128" y="105"/>
                  </a:cubicBezTo>
                  <a:cubicBezTo>
                    <a:pt x="1110" y="113"/>
                    <a:pt x="1062" y="156"/>
                    <a:pt x="1062" y="156"/>
                  </a:cubicBezTo>
                  <a:cubicBezTo>
                    <a:pt x="1062" y="156"/>
                    <a:pt x="1054" y="182"/>
                    <a:pt x="1036" y="194"/>
                  </a:cubicBezTo>
                  <a:cubicBezTo>
                    <a:pt x="1018" y="207"/>
                    <a:pt x="1023" y="235"/>
                    <a:pt x="995" y="220"/>
                  </a:cubicBezTo>
                  <a:cubicBezTo>
                    <a:pt x="967" y="205"/>
                    <a:pt x="965" y="179"/>
                    <a:pt x="944" y="177"/>
                  </a:cubicBezTo>
                  <a:cubicBezTo>
                    <a:pt x="924" y="174"/>
                    <a:pt x="901" y="194"/>
                    <a:pt x="886" y="200"/>
                  </a:cubicBezTo>
                  <a:cubicBezTo>
                    <a:pt x="870" y="205"/>
                    <a:pt x="817" y="225"/>
                    <a:pt x="817" y="225"/>
                  </a:cubicBezTo>
                  <a:cubicBezTo>
                    <a:pt x="789" y="253"/>
                    <a:pt x="789" y="253"/>
                    <a:pt x="789" y="253"/>
                  </a:cubicBezTo>
                  <a:cubicBezTo>
                    <a:pt x="789" y="253"/>
                    <a:pt x="771" y="278"/>
                    <a:pt x="743" y="273"/>
                  </a:cubicBezTo>
                  <a:cubicBezTo>
                    <a:pt x="715" y="268"/>
                    <a:pt x="707" y="261"/>
                    <a:pt x="712" y="248"/>
                  </a:cubicBezTo>
                  <a:cubicBezTo>
                    <a:pt x="717" y="235"/>
                    <a:pt x="725" y="240"/>
                    <a:pt x="743" y="215"/>
                  </a:cubicBezTo>
                  <a:cubicBezTo>
                    <a:pt x="761" y="189"/>
                    <a:pt x="778" y="177"/>
                    <a:pt x="755" y="172"/>
                  </a:cubicBezTo>
                  <a:cubicBezTo>
                    <a:pt x="733" y="166"/>
                    <a:pt x="643" y="197"/>
                    <a:pt x="643" y="197"/>
                  </a:cubicBezTo>
                  <a:cubicBezTo>
                    <a:pt x="643" y="197"/>
                    <a:pt x="605" y="215"/>
                    <a:pt x="587" y="228"/>
                  </a:cubicBezTo>
                  <a:cubicBezTo>
                    <a:pt x="569" y="240"/>
                    <a:pt x="536" y="266"/>
                    <a:pt x="518" y="278"/>
                  </a:cubicBezTo>
                  <a:cubicBezTo>
                    <a:pt x="500" y="291"/>
                    <a:pt x="511" y="278"/>
                    <a:pt x="485" y="301"/>
                  </a:cubicBezTo>
                  <a:cubicBezTo>
                    <a:pt x="460" y="324"/>
                    <a:pt x="454" y="334"/>
                    <a:pt x="454" y="334"/>
                  </a:cubicBezTo>
                  <a:cubicBezTo>
                    <a:pt x="454" y="334"/>
                    <a:pt x="416" y="378"/>
                    <a:pt x="442" y="367"/>
                  </a:cubicBezTo>
                  <a:cubicBezTo>
                    <a:pt x="467" y="357"/>
                    <a:pt x="470" y="357"/>
                    <a:pt x="493" y="342"/>
                  </a:cubicBezTo>
                  <a:cubicBezTo>
                    <a:pt x="516" y="327"/>
                    <a:pt x="500" y="332"/>
                    <a:pt x="544" y="299"/>
                  </a:cubicBezTo>
                  <a:cubicBezTo>
                    <a:pt x="587" y="266"/>
                    <a:pt x="587" y="263"/>
                    <a:pt x="615" y="253"/>
                  </a:cubicBezTo>
                  <a:cubicBezTo>
                    <a:pt x="643" y="243"/>
                    <a:pt x="661" y="222"/>
                    <a:pt x="659" y="238"/>
                  </a:cubicBezTo>
                  <a:cubicBezTo>
                    <a:pt x="656" y="253"/>
                    <a:pt x="620" y="289"/>
                    <a:pt x="597" y="301"/>
                  </a:cubicBezTo>
                  <a:cubicBezTo>
                    <a:pt x="574" y="314"/>
                    <a:pt x="564" y="322"/>
                    <a:pt x="549" y="334"/>
                  </a:cubicBezTo>
                  <a:cubicBezTo>
                    <a:pt x="534" y="347"/>
                    <a:pt x="531" y="357"/>
                    <a:pt x="508" y="372"/>
                  </a:cubicBezTo>
                  <a:cubicBezTo>
                    <a:pt x="485" y="388"/>
                    <a:pt x="467" y="413"/>
                    <a:pt x="454" y="408"/>
                  </a:cubicBezTo>
                  <a:cubicBezTo>
                    <a:pt x="442" y="403"/>
                    <a:pt x="447" y="380"/>
                    <a:pt x="426" y="390"/>
                  </a:cubicBezTo>
                  <a:cubicBezTo>
                    <a:pt x="406" y="400"/>
                    <a:pt x="411" y="403"/>
                    <a:pt x="391" y="413"/>
                  </a:cubicBezTo>
                  <a:cubicBezTo>
                    <a:pt x="370" y="423"/>
                    <a:pt x="363" y="413"/>
                    <a:pt x="350" y="441"/>
                  </a:cubicBezTo>
                  <a:cubicBezTo>
                    <a:pt x="337" y="469"/>
                    <a:pt x="360" y="454"/>
                    <a:pt x="337" y="472"/>
                  </a:cubicBezTo>
                  <a:cubicBezTo>
                    <a:pt x="314" y="489"/>
                    <a:pt x="332" y="464"/>
                    <a:pt x="304" y="495"/>
                  </a:cubicBezTo>
                  <a:cubicBezTo>
                    <a:pt x="276" y="525"/>
                    <a:pt x="291" y="517"/>
                    <a:pt x="278" y="535"/>
                  </a:cubicBezTo>
                  <a:cubicBezTo>
                    <a:pt x="266" y="553"/>
                    <a:pt x="268" y="553"/>
                    <a:pt x="253" y="563"/>
                  </a:cubicBezTo>
                  <a:cubicBezTo>
                    <a:pt x="238" y="573"/>
                    <a:pt x="248" y="556"/>
                    <a:pt x="227" y="571"/>
                  </a:cubicBezTo>
                  <a:cubicBezTo>
                    <a:pt x="207" y="586"/>
                    <a:pt x="192" y="624"/>
                    <a:pt x="192" y="624"/>
                  </a:cubicBezTo>
                  <a:cubicBezTo>
                    <a:pt x="192" y="624"/>
                    <a:pt x="153" y="640"/>
                    <a:pt x="181" y="650"/>
                  </a:cubicBezTo>
                  <a:cubicBezTo>
                    <a:pt x="209" y="660"/>
                    <a:pt x="210" y="655"/>
                    <a:pt x="228" y="648"/>
                  </a:cubicBezTo>
                  <a:cubicBezTo>
                    <a:pt x="247" y="641"/>
                    <a:pt x="244" y="637"/>
                    <a:pt x="253" y="614"/>
                  </a:cubicBezTo>
                  <a:cubicBezTo>
                    <a:pt x="262" y="591"/>
                    <a:pt x="249" y="580"/>
                    <a:pt x="288" y="585"/>
                  </a:cubicBezTo>
                  <a:cubicBezTo>
                    <a:pt x="326" y="590"/>
                    <a:pt x="301" y="581"/>
                    <a:pt x="319" y="591"/>
                  </a:cubicBezTo>
                  <a:cubicBezTo>
                    <a:pt x="337" y="601"/>
                    <a:pt x="341" y="601"/>
                    <a:pt x="346" y="579"/>
                  </a:cubicBezTo>
                  <a:cubicBezTo>
                    <a:pt x="351" y="558"/>
                    <a:pt x="369" y="533"/>
                    <a:pt x="371" y="546"/>
                  </a:cubicBezTo>
                  <a:cubicBezTo>
                    <a:pt x="374" y="559"/>
                    <a:pt x="365" y="585"/>
                    <a:pt x="375" y="609"/>
                  </a:cubicBezTo>
                  <a:cubicBezTo>
                    <a:pt x="386" y="634"/>
                    <a:pt x="397" y="659"/>
                    <a:pt x="410" y="639"/>
                  </a:cubicBezTo>
                  <a:cubicBezTo>
                    <a:pt x="422" y="619"/>
                    <a:pt x="421" y="548"/>
                    <a:pt x="429" y="596"/>
                  </a:cubicBezTo>
                  <a:cubicBezTo>
                    <a:pt x="437" y="645"/>
                    <a:pt x="437" y="652"/>
                    <a:pt x="437" y="652"/>
                  </a:cubicBezTo>
                  <a:cubicBezTo>
                    <a:pt x="437" y="652"/>
                    <a:pt x="429" y="660"/>
                    <a:pt x="460" y="670"/>
                  </a:cubicBezTo>
                  <a:cubicBezTo>
                    <a:pt x="490" y="680"/>
                    <a:pt x="528" y="632"/>
                    <a:pt x="516" y="678"/>
                  </a:cubicBezTo>
                  <a:cubicBezTo>
                    <a:pt x="503" y="723"/>
                    <a:pt x="564" y="683"/>
                    <a:pt x="503" y="729"/>
                  </a:cubicBezTo>
                  <a:cubicBezTo>
                    <a:pt x="442" y="774"/>
                    <a:pt x="477" y="805"/>
                    <a:pt x="421" y="767"/>
                  </a:cubicBezTo>
                  <a:cubicBezTo>
                    <a:pt x="365" y="729"/>
                    <a:pt x="378" y="668"/>
                    <a:pt x="350" y="723"/>
                  </a:cubicBezTo>
                  <a:cubicBezTo>
                    <a:pt x="322" y="779"/>
                    <a:pt x="312" y="792"/>
                    <a:pt x="306" y="774"/>
                  </a:cubicBezTo>
                  <a:cubicBezTo>
                    <a:pt x="301" y="757"/>
                    <a:pt x="304" y="751"/>
                    <a:pt x="291" y="741"/>
                  </a:cubicBezTo>
                  <a:cubicBezTo>
                    <a:pt x="278" y="731"/>
                    <a:pt x="268" y="731"/>
                    <a:pt x="266" y="718"/>
                  </a:cubicBezTo>
                  <a:cubicBezTo>
                    <a:pt x="263" y="706"/>
                    <a:pt x="277" y="697"/>
                    <a:pt x="278" y="690"/>
                  </a:cubicBezTo>
                  <a:cubicBezTo>
                    <a:pt x="280" y="684"/>
                    <a:pt x="289" y="665"/>
                    <a:pt x="263" y="673"/>
                  </a:cubicBezTo>
                  <a:cubicBezTo>
                    <a:pt x="238" y="680"/>
                    <a:pt x="266" y="675"/>
                    <a:pt x="235" y="685"/>
                  </a:cubicBezTo>
                  <a:cubicBezTo>
                    <a:pt x="204" y="695"/>
                    <a:pt x="215" y="655"/>
                    <a:pt x="199" y="680"/>
                  </a:cubicBezTo>
                  <a:cubicBezTo>
                    <a:pt x="184" y="706"/>
                    <a:pt x="187" y="688"/>
                    <a:pt x="171" y="721"/>
                  </a:cubicBezTo>
                  <a:cubicBezTo>
                    <a:pt x="156" y="754"/>
                    <a:pt x="141" y="779"/>
                    <a:pt x="135" y="792"/>
                  </a:cubicBezTo>
                  <a:cubicBezTo>
                    <a:pt x="130" y="805"/>
                    <a:pt x="125" y="820"/>
                    <a:pt x="123" y="835"/>
                  </a:cubicBezTo>
                  <a:cubicBezTo>
                    <a:pt x="120" y="849"/>
                    <a:pt x="94" y="927"/>
                    <a:pt x="83" y="960"/>
                  </a:cubicBezTo>
                  <a:cubicBezTo>
                    <a:pt x="124" y="467"/>
                    <a:pt x="536" y="80"/>
                    <a:pt x="1040" y="80"/>
                  </a:cubicBezTo>
                  <a:close/>
                  <a:moveTo>
                    <a:pt x="741" y="567"/>
                  </a:moveTo>
                  <a:cubicBezTo>
                    <a:pt x="744" y="577"/>
                    <a:pt x="751" y="585"/>
                    <a:pt x="763" y="587"/>
                  </a:cubicBezTo>
                  <a:cubicBezTo>
                    <a:pt x="776" y="589"/>
                    <a:pt x="753" y="621"/>
                    <a:pt x="751" y="629"/>
                  </a:cubicBezTo>
                  <a:cubicBezTo>
                    <a:pt x="749" y="637"/>
                    <a:pt x="761" y="646"/>
                    <a:pt x="763" y="657"/>
                  </a:cubicBezTo>
                  <a:cubicBezTo>
                    <a:pt x="766" y="668"/>
                    <a:pt x="746" y="682"/>
                    <a:pt x="740" y="679"/>
                  </a:cubicBezTo>
                  <a:cubicBezTo>
                    <a:pt x="734" y="675"/>
                    <a:pt x="703" y="664"/>
                    <a:pt x="689" y="651"/>
                  </a:cubicBezTo>
                  <a:cubicBezTo>
                    <a:pt x="675" y="637"/>
                    <a:pt x="684" y="638"/>
                    <a:pt x="690" y="632"/>
                  </a:cubicBezTo>
                  <a:cubicBezTo>
                    <a:pt x="696" y="625"/>
                    <a:pt x="707" y="614"/>
                    <a:pt x="713" y="609"/>
                  </a:cubicBezTo>
                  <a:cubicBezTo>
                    <a:pt x="719" y="605"/>
                    <a:pt x="709" y="592"/>
                    <a:pt x="706" y="589"/>
                  </a:cubicBezTo>
                  <a:cubicBezTo>
                    <a:pt x="703" y="587"/>
                    <a:pt x="692" y="576"/>
                    <a:pt x="689" y="573"/>
                  </a:cubicBezTo>
                  <a:cubicBezTo>
                    <a:pt x="686" y="571"/>
                    <a:pt x="682" y="546"/>
                    <a:pt x="691" y="541"/>
                  </a:cubicBezTo>
                  <a:cubicBezTo>
                    <a:pt x="700" y="536"/>
                    <a:pt x="710" y="524"/>
                    <a:pt x="714" y="521"/>
                  </a:cubicBezTo>
                  <a:cubicBezTo>
                    <a:pt x="717" y="518"/>
                    <a:pt x="744" y="507"/>
                    <a:pt x="766" y="509"/>
                  </a:cubicBezTo>
                  <a:cubicBezTo>
                    <a:pt x="788" y="511"/>
                    <a:pt x="749" y="544"/>
                    <a:pt x="742" y="549"/>
                  </a:cubicBezTo>
                  <a:cubicBezTo>
                    <a:pt x="735" y="555"/>
                    <a:pt x="738" y="557"/>
                    <a:pt x="741" y="567"/>
                  </a:cubicBezTo>
                  <a:close/>
                  <a:moveTo>
                    <a:pt x="465" y="570"/>
                  </a:moveTo>
                  <a:cubicBezTo>
                    <a:pt x="469" y="566"/>
                    <a:pt x="486" y="556"/>
                    <a:pt x="491" y="551"/>
                  </a:cubicBezTo>
                  <a:cubicBezTo>
                    <a:pt x="496" y="546"/>
                    <a:pt x="509" y="521"/>
                    <a:pt x="519" y="514"/>
                  </a:cubicBezTo>
                  <a:cubicBezTo>
                    <a:pt x="529" y="508"/>
                    <a:pt x="531" y="516"/>
                    <a:pt x="531" y="520"/>
                  </a:cubicBezTo>
                  <a:cubicBezTo>
                    <a:pt x="530" y="524"/>
                    <a:pt x="529" y="540"/>
                    <a:pt x="529" y="544"/>
                  </a:cubicBezTo>
                  <a:cubicBezTo>
                    <a:pt x="528" y="548"/>
                    <a:pt x="545" y="547"/>
                    <a:pt x="554" y="535"/>
                  </a:cubicBezTo>
                  <a:cubicBezTo>
                    <a:pt x="562" y="523"/>
                    <a:pt x="573" y="512"/>
                    <a:pt x="584" y="508"/>
                  </a:cubicBezTo>
                  <a:cubicBezTo>
                    <a:pt x="595" y="503"/>
                    <a:pt x="597" y="505"/>
                    <a:pt x="604" y="523"/>
                  </a:cubicBezTo>
                  <a:cubicBezTo>
                    <a:pt x="611" y="542"/>
                    <a:pt x="599" y="555"/>
                    <a:pt x="590" y="555"/>
                  </a:cubicBezTo>
                  <a:cubicBezTo>
                    <a:pt x="581" y="555"/>
                    <a:pt x="593" y="570"/>
                    <a:pt x="602" y="573"/>
                  </a:cubicBezTo>
                  <a:cubicBezTo>
                    <a:pt x="611" y="577"/>
                    <a:pt x="615" y="589"/>
                    <a:pt x="615" y="600"/>
                  </a:cubicBezTo>
                  <a:cubicBezTo>
                    <a:pt x="615" y="611"/>
                    <a:pt x="596" y="618"/>
                    <a:pt x="591" y="616"/>
                  </a:cubicBezTo>
                  <a:cubicBezTo>
                    <a:pt x="586" y="615"/>
                    <a:pt x="569" y="612"/>
                    <a:pt x="562" y="607"/>
                  </a:cubicBezTo>
                  <a:cubicBezTo>
                    <a:pt x="556" y="603"/>
                    <a:pt x="560" y="594"/>
                    <a:pt x="554" y="591"/>
                  </a:cubicBezTo>
                  <a:cubicBezTo>
                    <a:pt x="547" y="587"/>
                    <a:pt x="536" y="587"/>
                    <a:pt x="529" y="589"/>
                  </a:cubicBezTo>
                  <a:cubicBezTo>
                    <a:pt x="521" y="590"/>
                    <a:pt x="514" y="598"/>
                    <a:pt x="511" y="600"/>
                  </a:cubicBezTo>
                  <a:cubicBezTo>
                    <a:pt x="508" y="602"/>
                    <a:pt x="491" y="611"/>
                    <a:pt x="477" y="606"/>
                  </a:cubicBezTo>
                  <a:cubicBezTo>
                    <a:pt x="463" y="602"/>
                    <a:pt x="463" y="592"/>
                    <a:pt x="464" y="587"/>
                  </a:cubicBezTo>
                  <a:cubicBezTo>
                    <a:pt x="465" y="581"/>
                    <a:pt x="461" y="574"/>
                    <a:pt x="465" y="570"/>
                  </a:cubicBezTo>
                  <a:close/>
                  <a:moveTo>
                    <a:pt x="1040" y="2000"/>
                  </a:moveTo>
                  <a:cubicBezTo>
                    <a:pt x="545" y="2000"/>
                    <a:pt x="138" y="1626"/>
                    <a:pt x="86" y="1146"/>
                  </a:cubicBezTo>
                  <a:cubicBezTo>
                    <a:pt x="92" y="1167"/>
                    <a:pt x="103" y="1189"/>
                    <a:pt x="107" y="1186"/>
                  </a:cubicBezTo>
                  <a:cubicBezTo>
                    <a:pt x="113" y="1184"/>
                    <a:pt x="126" y="1180"/>
                    <a:pt x="138" y="1171"/>
                  </a:cubicBezTo>
                  <a:cubicBezTo>
                    <a:pt x="150" y="1162"/>
                    <a:pt x="159" y="1127"/>
                    <a:pt x="176" y="1133"/>
                  </a:cubicBezTo>
                  <a:cubicBezTo>
                    <a:pt x="193" y="1139"/>
                    <a:pt x="177" y="1170"/>
                    <a:pt x="184" y="1186"/>
                  </a:cubicBezTo>
                  <a:cubicBezTo>
                    <a:pt x="191" y="1203"/>
                    <a:pt x="211" y="1213"/>
                    <a:pt x="217" y="1230"/>
                  </a:cubicBezTo>
                  <a:cubicBezTo>
                    <a:pt x="223" y="1246"/>
                    <a:pt x="210" y="1262"/>
                    <a:pt x="217" y="1278"/>
                  </a:cubicBezTo>
                  <a:cubicBezTo>
                    <a:pt x="224" y="1294"/>
                    <a:pt x="242" y="1305"/>
                    <a:pt x="255" y="1321"/>
                  </a:cubicBezTo>
                  <a:cubicBezTo>
                    <a:pt x="269" y="1337"/>
                    <a:pt x="291" y="1354"/>
                    <a:pt x="299" y="1372"/>
                  </a:cubicBezTo>
                  <a:cubicBezTo>
                    <a:pt x="306" y="1390"/>
                    <a:pt x="299" y="1414"/>
                    <a:pt x="299" y="1423"/>
                  </a:cubicBezTo>
                  <a:cubicBezTo>
                    <a:pt x="299" y="1431"/>
                    <a:pt x="301" y="1479"/>
                    <a:pt x="309" y="1494"/>
                  </a:cubicBezTo>
                  <a:cubicBezTo>
                    <a:pt x="317" y="1509"/>
                    <a:pt x="354" y="1542"/>
                    <a:pt x="365" y="1555"/>
                  </a:cubicBezTo>
                  <a:cubicBezTo>
                    <a:pt x="377" y="1569"/>
                    <a:pt x="414" y="1609"/>
                    <a:pt x="434" y="1636"/>
                  </a:cubicBezTo>
                  <a:cubicBezTo>
                    <a:pt x="454" y="1664"/>
                    <a:pt x="466" y="1702"/>
                    <a:pt x="485" y="1718"/>
                  </a:cubicBezTo>
                  <a:cubicBezTo>
                    <a:pt x="504" y="1733"/>
                    <a:pt x="528" y="1720"/>
                    <a:pt x="536" y="1720"/>
                  </a:cubicBezTo>
                  <a:cubicBezTo>
                    <a:pt x="545" y="1721"/>
                    <a:pt x="549" y="1692"/>
                    <a:pt x="541" y="1675"/>
                  </a:cubicBezTo>
                  <a:cubicBezTo>
                    <a:pt x="534" y="1657"/>
                    <a:pt x="526" y="1636"/>
                    <a:pt x="531" y="1624"/>
                  </a:cubicBezTo>
                  <a:cubicBezTo>
                    <a:pt x="536" y="1611"/>
                    <a:pt x="567" y="1599"/>
                    <a:pt x="562" y="1593"/>
                  </a:cubicBezTo>
                  <a:cubicBezTo>
                    <a:pt x="556" y="1587"/>
                    <a:pt x="538" y="1569"/>
                    <a:pt x="531" y="1558"/>
                  </a:cubicBezTo>
                  <a:cubicBezTo>
                    <a:pt x="524" y="1546"/>
                    <a:pt x="519" y="1542"/>
                    <a:pt x="523" y="1527"/>
                  </a:cubicBezTo>
                  <a:cubicBezTo>
                    <a:pt x="527" y="1512"/>
                    <a:pt x="549" y="1483"/>
                    <a:pt x="554" y="1474"/>
                  </a:cubicBezTo>
                  <a:cubicBezTo>
                    <a:pt x="559" y="1465"/>
                    <a:pt x="556" y="1438"/>
                    <a:pt x="556" y="1425"/>
                  </a:cubicBezTo>
                  <a:cubicBezTo>
                    <a:pt x="556" y="1413"/>
                    <a:pt x="549" y="1400"/>
                    <a:pt x="544" y="1372"/>
                  </a:cubicBezTo>
                  <a:cubicBezTo>
                    <a:pt x="539" y="1344"/>
                    <a:pt x="528" y="1321"/>
                    <a:pt x="536" y="1303"/>
                  </a:cubicBezTo>
                  <a:cubicBezTo>
                    <a:pt x="544" y="1286"/>
                    <a:pt x="549" y="1260"/>
                    <a:pt x="564" y="1247"/>
                  </a:cubicBezTo>
                  <a:cubicBezTo>
                    <a:pt x="579" y="1235"/>
                    <a:pt x="608" y="1207"/>
                    <a:pt x="618" y="1194"/>
                  </a:cubicBezTo>
                  <a:cubicBezTo>
                    <a:pt x="628" y="1181"/>
                    <a:pt x="651" y="1130"/>
                    <a:pt x="659" y="1115"/>
                  </a:cubicBezTo>
                  <a:cubicBezTo>
                    <a:pt x="666" y="1100"/>
                    <a:pt x="666" y="1074"/>
                    <a:pt x="666" y="1074"/>
                  </a:cubicBezTo>
                  <a:cubicBezTo>
                    <a:pt x="666" y="1074"/>
                    <a:pt x="613" y="1074"/>
                    <a:pt x="597" y="1082"/>
                  </a:cubicBezTo>
                  <a:cubicBezTo>
                    <a:pt x="582" y="1090"/>
                    <a:pt x="569" y="1097"/>
                    <a:pt x="567" y="1085"/>
                  </a:cubicBezTo>
                  <a:cubicBezTo>
                    <a:pt x="564" y="1072"/>
                    <a:pt x="531" y="1024"/>
                    <a:pt x="531" y="1024"/>
                  </a:cubicBezTo>
                  <a:cubicBezTo>
                    <a:pt x="531" y="1024"/>
                    <a:pt x="513" y="1001"/>
                    <a:pt x="505" y="983"/>
                  </a:cubicBezTo>
                  <a:cubicBezTo>
                    <a:pt x="498" y="965"/>
                    <a:pt x="488" y="932"/>
                    <a:pt x="488" y="932"/>
                  </a:cubicBezTo>
                  <a:cubicBezTo>
                    <a:pt x="488" y="932"/>
                    <a:pt x="488" y="909"/>
                    <a:pt x="488" y="896"/>
                  </a:cubicBezTo>
                  <a:cubicBezTo>
                    <a:pt x="488" y="884"/>
                    <a:pt x="482" y="861"/>
                    <a:pt x="477" y="848"/>
                  </a:cubicBezTo>
                  <a:cubicBezTo>
                    <a:pt x="472" y="835"/>
                    <a:pt x="465" y="807"/>
                    <a:pt x="485" y="807"/>
                  </a:cubicBezTo>
                  <a:cubicBezTo>
                    <a:pt x="505" y="807"/>
                    <a:pt x="505" y="825"/>
                    <a:pt x="505" y="843"/>
                  </a:cubicBezTo>
                  <a:cubicBezTo>
                    <a:pt x="505" y="861"/>
                    <a:pt x="516" y="896"/>
                    <a:pt x="526" y="912"/>
                  </a:cubicBezTo>
                  <a:cubicBezTo>
                    <a:pt x="536" y="927"/>
                    <a:pt x="554" y="940"/>
                    <a:pt x="554" y="952"/>
                  </a:cubicBezTo>
                  <a:cubicBezTo>
                    <a:pt x="554" y="965"/>
                    <a:pt x="562" y="963"/>
                    <a:pt x="562" y="988"/>
                  </a:cubicBezTo>
                  <a:cubicBezTo>
                    <a:pt x="562" y="1013"/>
                    <a:pt x="549" y="996"/>
                    <a:pt x="564" y="1018"/>
                  </a:cubicBezTo>
                  <a:cubicBezTo>
                    <a:pt x="579" y="1041"/>
                    <a:pt x="592" y="1039"/>
                    <a:pt x="605" y="1041"/>
                  </a:cubicBezTo>
                  <a:cubicBezTo>
                    <a:pt x="618" y="1044"/>
                    <a:pt x="628" y="1029"/>
                    <a:pt x="641" y="1021"/>
                  </a:cubicBezTo>
                  <a:cubicBezTo>
                    <a:pt x="653" y="1013"/>
                    <a:pt x="687" y="1015"/>
                    <a:pt x="692" y="1011"/>
                  </a:cubicBezTo>
                  <a:cubicBezTo>
                    <a:pt x="697" y="1007"/>
                    <a:pt x="710" y="994"/>
                    <a:pt x="722" y="988"/>
                  </a:cubicBezTo>
                  <a:cubicBezTo>
                    <a:pt x="734" y="982"/>
                    <a:pt x="753" y="982"/>
                    <a:pt x="763" y="973"/>
                  </a:cubicBezTo>
                  <a:cubicBezTo>
                    <a:pt x="773" y="963"/>
                    <a:pt x="771" y="947"/>
                    <a:pt x="776" y="937"/>
                  </a:cubicBezTo>
                  <a:cubicBezTo>
                    <a:pt x="781" y="927"/>
                    <a:pt x="788" y="922"/>
                    <a:pt x="791" y="914"/>
                  </a:cubicBezTo>
                  <a:cubicBezTo>
                    <a:pt x="795" y="906"/>
                    <a:pt x="802" y="901"/>
                    <a:pt x="796" y="889"/>
                  </a:cubicBezTo>
                  <a:cubicBezTo>
                    <a:pt x="791" y="876"/>
                    <a:pt x="790" y="831"/>
                    <a:pt x="761" y="846"/>
                  </a:cubicBezTo>
                  <a:cubicBezTo>
                    <a:pt x="731" y="860"/>
                    <a:pt x="717" y="896"/>
                    <a:pt x="704" y="886"/>
                  </a:cubicBezTo>
                  <a:cubicBezTo>
                    <a:pt x="692" y="876"/>
                    <a:pt x="687" y="863"/>
                    <a:pt x="687" y="863"/>
                  </a:cubicBezTo>
                  <a:cubicBezTo>
                    <a:pt x="687" y="863"/>
                    <a:pt x="702" y="853"/>
                    <a:pt x="684" y="835"/>
                  </a:cubicBezTo>
                  <a:cubicBezTo>
                    <a:pt x="666" y="818"/>
                    <a:pt x="671" y="812"/>
                    <a:pt x="661" y="800"/>
                  </a:cubicBezTo>
                  <a:cubicBezTo>
                    <a:pt x="651" y="787"/>
                    <a:pt x="641" y="782"/>
                    <a:pt x="653" y="772"/>
                  </a:cubicBezTo>
                  <a:cubicBezTo>
                    <a:pt x="666" y="762"/>
                    <a:pt x="684" y="734"/>
                    <a:pt x="692" y="764"/>
                  </a:cubicBezTo>
                  <a:cubicBezTo>
                    <a:pt x="699" y="795"/>
                    <a:pt x="699" y="802"/>
                    <a:pt x="712" y="815"/>
                  </a:cubicBezTo>
                  <a:cubicBezTo>
                    <a:pt x="725" y="828"/>
                    <a:pt x="726" y="826"/>
                    <a:pt x="735" y="825"/>
                  </a:cubicBezTo>
                  <a:cubicBezTo>
                    <a:pt x="744" y="825"/>
                    <a:pt x="775" y="818"/>
                    <a:pt x="789" y="823"/>
                  </a:cubicBezTo>
                  <a:cubicBezTo>
                    <a:pt x="803" y="827"/>
                    <a:pt x="801" y="844"/>
                    <a:pt x="812" y="848"/>
                  </a:cubicBezTo>
                  <a:cubicBezTo>
                    <a:pt x="822" y="852"/>
                    <a:pt x="830" y="843"/>
                    <a:pt x="842" y="843"/>
                  </a:cubicBezTo>
                  <a:cubicBezTo>
                    <a:pt x="854" y="843"/>
                    <a:pt x="876" y="847"/>
                    <a:pt x="883" y="848"/>
                  </a:cubicBezTo>
                  <a:cubicBezTo>
                    <a:pt x="890" y="849"/>
                    <a:pt x="898" y="830"/>
                    <a:pt x="909" y="848"/>
                  </a:cubicBezTo>
                  <a:cubicBezTo>
                    <a:pt x="919" y="866"/>
                    <a:pt x="939" y="856"/>
                    <a:pt x="939" y="879"/>
                  </a:cubicBezTo>
                  <a:cubicBezTo>
                    <a:pt x="939" y="901"/>
                    <a:pt x="965" y="927"/>
                    <a:pt x="965" y="927"/>
                  </a:cubicBezTo>
                  <a:cubicBezTo>
                    <a:pt x="965" y="927"/>
                    <a:pt x="985" y="896"/>
                    <a:pt x="990" y="919"/>
                  </a:cubicBezTo>
                  <a:cubicBezTo>
                    <a:pt x="995" y="942"/>
                    <a:pt x="995" y="950"/>
                    <a:pt x="1003" y="968"/>
                  </a:cubicBezTo>
                  <a:cubicBezTo>
                    <a:pt x="1011" y="985"/>
                    <a:pt x="1015" y="1007"/>
                    <a:pt x="1021" y="1016"/>
                  </a:cubicBezTo>
                  <a:cubicBezTo>
                    <a:pt x="1026" y="1025"/>
                    <a:pt x="1048" y="1060"/>
                    <a:pt x="1054" y="1069"/>
                  </a:cubicBezTo>
                  <a:cubicBezTo>
                    <a:pt x="1060" y="1078"/>
                    <a:pt x="1044" y="1095"/>
                    <a:pt x="1057" y="1113"/>
                  </a:cubicBezTo>
                  <a:cubicBezTo>
                    <a:pt x="1069" y="1130"/>
                    <a:pt x="1082" y="1141"/>
                    <a:pt x="1090" y="1128"/>
                  </a:cubicBezTo>
                  <a:cubicBezTo>
                    <a:pt x="1097" y="1115"/>
                    <a:pt x="1102" y="1085"/>
                    <a:pt x="1102" y="1085"/>
                  </a:cubicBezTo>
                  <a:cubicBezTo>
                    <a:pt x="1102" y="1085"/>
                    <a:pt x="1100" y="1044"/>
                    <a:pt x="1108" y="1029"/>
                  </a:cubicBezTo>
                  <a:cubicBezTo>
                    <a:pt x="1115" y="1013"/>
                    <a:pt x="1102" y="1003"/>
                    <a:pt x="1131" y="996"/>
                  </a:cubicBezTo>
                  <a:cubicBezTo>
                    <a:pt x="1159" y="988"/>
                    <a:pt x="1171" y="965"/>
                    <a:pt x="1192" y="940"/>
                  </a:cubicBezTo>
                  <a:cubicBezTo>
                    <a:pt x="1212" y="914"/>
                    <a:pt x="1205" y="904"/>
                    <a:pt x="1228" y="901"/>
                  </a:cubicBezTo>
                  <a:cubicBezTo>
                    <a:pt x="1250" y="899"/>
                    <a:pt x="1248" y="889"/>
                    <a:pt x="1271" y="899"/>
                  </a:cubicBezTo>
                  <a:cubicBezTo>
                    <a:pt x="1294" y="909"/>
                    <a:pt x="1302" y="899"/>
                    <a:pt x="1302" y="919"/>
                  </a:cubicBezTo>
                  <a:cubicBezTo>
                    <a:pt x="1302" y="940"/>
                    <a:pt x="1291" y="927"/>
                    <a:pt x="1302" y="952"/>
                  </a:cubicBezTo>
                  <a:cubicBezTo>
                    <a:pt x="1312" y="978"/>
                    <a:pt x="1294" y="990"/>
                    <a:pt x="1309" y="1006"/>
                  </a:cubicBezTo>
                  <a:cubicBezTo>
                    <a:pt x="1324" y="1021"/>
                    <a:pt x="1355" y="988"/>
                    <a:pt x="1355" y="988"/>
                  </a:cubicBezTo>
                  <a:cubicBezTo>
                    <a:pt x="1355" y="988"/>
                    <a:pt x="1368" y="1008"/>
                    <a:pt x="1363" y="1029"/>
                  </a:cubicBezTo>
                  <a:cubicBezTo>
                    <a:pt x="1349" y="1084"/>
                    <a:pt x="1387" y="1033"/>
                    <a:pt x="1365" y="1083"/>
                  </a:cubicBezTo>
                  <a:cubicBezTo>
                    <a:pt x="1362" y="1092"/>
                    <a:pt x="1363" y="1112"/>
                    <a:pt x="1368" y="1125"/>
                  </a:cubicBezTo>
                  <a:cubicBezTo>
                    <a:pt x="1373" y="1138"/>
                    <a:pt x="1379" y="1148"/>
                    <a:pt x="1381" y="1154"/>
                  </a:cubicBezTo>
                  <a:cubicBezTo>
                    <a:pt x="1384" y="1161"/>
                    <a:pt x="1389" y="1162"/>
                    <a:pt x="1390" y="1178"/>
                  </a:cubicBezTo>
                  <a:cubicBezTo>
                    <a:pt x="1392" y="1194"/>
                    <a:pt x="1396" y="1207"/>
                    <a:pt x="1397" y="1213"/>
                  </a:cubicBezTo>
                  <a:cubicBezTo>
                    <a:pt x="1398" y="1219"/>
                    <a:pt x="1403" y="1227"/>
                    <a:pt x="1397" y="1219"/>
                  </a:cubicBezTo>
                  <a:cubicBezTo>
                    <a:pt x="1391" y="1212"/>
                    <a:pt x="1385" y="1198"/>
                    <a:pt x="1373" y="1188"/>
                  </a:cubicBezTo>
                  <a:cubicBezTo>
                    <a:pt x="1362" y="1178"/>
                    <a:pt x="1344" y="1170"/>
                    <a:pt x="1338" y="1167"/>
                  </a:cubicBezTo>
                  <a:cubicBezTo>
                    <a:pt x="1303" y="1153"/>
                    <a:pt x="1338" y="1199"/>
                    <a:pt x="1339" y="1200"/>
                  </a:cubicBezTo>
                  <a:cubicBezTo>
                    <a:pt x="1343" y="1211"/>
                    <a:pt x="1359" y="1227"/>
                    <a:pt x="1362" y="1232"/>
                  </a:cubicBezTo>
                  <a:cubicBezTo>
                    <a:pt x="1365" y="1238"/>
                    <a:pt x="1378" y="1258"/>
                    <a:pt x="1381" y="1264"/>
                  </a:cubicBezTo>
                  <a:cubicBezTo>
                    <a:pt x="1384" y="1269"/>
                    <a:pt x="1392" y="1292"/>
                    <a:pt x="1396" y="1302"/>
                  </a:cubicBezTo>
                  <a:cubicBezTo>
                    <a:pt x="1400" y="1311"/>
                    <a:pt x="1416" y="1326"/>
                    <a:pt x="1416" y="1331"/>
                  </a:cubicBezTo>
                  <a:cubicBezTo>
                    <a:pt x="1417" y="1335"/>
                    <a:pt x="1444" y="1347"/>
                    <a:pt x="1444" y="1354"/>
                  </a:cubicBezTo>
                  <a:cubicBezTo>
                    <a:pt x="1445" y="1361"/>
                    <a:pt x="1456" y="1380"/>
                    <a:pt x="1471" y="1382"/>
                  </a:cubicBezTo>
                  <a:cubicBezTo>
                    <a:pt x="1485" y="1383"/>
                    <a:pt x="1511" y="1393"/>
                    <a:pt x="1521" y="1395"/>
                  </a:cubicBezTo>
                  <a:cubicBezTo>
                    <a:pt x="1530" y="1396"/>
                    <a:pt x="1563" y="1402"/>
                    <a:pt x="1567" y="1401"/>
                  </a:cubicBezTo>
                  <a:cubicBezTo>
                    <a:pt x="1571" y="1400"/>
                    <a:pt x="1583" y="1396"/>
                    <a:pt x="1590" y="1396"/>
                  </a:cubicBezTo>
                  <a:cubicBezTo>
                    <a:pt x="1648" y="1399"/>
                    <a:pt x="1594" y="1371"/>
                    <a:pt x="1592" y="1371"/>
                  </a:cubicBezTo>
                  <a:cubicBezTo>
                    <a:pt x="1578" y="1371"/>
                    <a:pt x="1565" y="1379"/>
                    <a:pt x="1551" y="1370"/>
                  </a:cubicBezTo>
                  <a:cubicBezTo>
                    <a:pt x="1536" y="1360"/>
                    <a:pt x="1531" y="1349"/>
                    <a:pt x="1515" y="1346"/>
                  </a:cubicBezTo>
                  <a:cubicBezTo>
                    <a:pt x="1500" y="1343"/>
                    <a:pt x="1471" y="1347"/>
                    <a:pt x="1463" y="1338"/>
                  </a:cubicBezTo>
                  <a:cubicBezTo>
                    <a:pt x="1455" y="1329"/>
                    <a:pt x="1448" y="1322"/>
                    <a:pt x="1454" y="1314"/>
                  </a:cubicBezTo>
                  <a:cubicBezTo>
                    <a:pt x="1459" y="1307"/>
                    <a:pt x="1472" y="1292"/>
                    <a:pt x="1460" y="1280"/>
                  </a:cubicBezTo>
                  <a:cubicBezTo>
                    <a:pt x="1448" y="1268"/>
                    <a:pt x="1446" y="1258"/>
                    <a:pt x="1435" y="1251"/>
                  </a:cubicBezTo>
                  <a:cubicBezTo>
                    <a:pt x="1434" y="1251"/>
                    <a:pt x="1433" y="1250"/>
                    <a:pt x="1432" y="1250"/>
                  </a:cubicBezTo>
                  <a:cubicBezTo>
                    <a:pt x="1429" y="1256"/>
                    <a:pt x="1426" y="1248"/>
                    <a:pt x="1432" y="1250"/>
                  </a:cubicBezTo>
                  <a:cubicBezTo>
                    <a:pt x="1432" y="1250"/>
                    <a:pt x="1432" y="1250"/>
                    <a:pt x="1432" y="1250"/>
                  </a:cubicBezTo>
                  <a:cubicBezTo>
                    <a:pt x="1436" y="1241"/>
                    <a:pt x="1450" y="1224"/>
                    <a:pt x="1444" y="1216"/>
                  </a:cubicBezTo>
                  <a:cubicBezTo>
                    <a:pt x="1439" y="1208"/>
                    <a:pt x="1439" y="1197"/>
                    <a:pt x="1431" y="1186"/>
                  </a:cubicBezTo>
                  <a:cubicBezTo>
                    <a:pt x="1423" y="1174"/>
                    <a:pt x="1425" y="1175"/>
                    <a:pt x="1415" y="1159"/>
                  </a:cubicBezTo>
                  <a:cubicBezTo>
                    <a:pt x="1406" y="1144"/>
                    <a:pt x="1408" y="1133"/>
                    <a:pt x="1401" y="1125"/>
                  </a:cubicBezTo>
                  <a:cubicBezTo>
                    <a:pt x="1394" y="1117"/>
                    <a:pt x="1385" y="1121"/>
                    <a:pt x="1388" y="1102"/>
                  </a:cubicBezTo>
                  <a:cubicBezTo>
                    <a:pt x="1399" y="1034"/>
                    <a:pt x="1445" y="1069"/>
                    <a:pt x="1452" y="1102"/>
                  </a:cubicBezTo>
                  <a:cubicBezTo>
                    <a:pt x="1453" y="1107"/>
                    <a:pt x="1438" y="1127"/>
                    <a:pt x="1457" y="1128"/>
                  </a:cubicBezTo>
                  <a:cubicBezTo>
                    <a:pt x="1476" y="1128"/>
                    <a:pt x="1501" y="1070"/>
                    <a:pt x="1503" y="1067"/>
                  </a:cubicBezTo>
                  <a:cubicBezTo>
                    <a:pt x="1506" y="1063"/>
                    <a:pt x="1516" y="1050"/>
                    <a:pt x="1518" y="1046"/>
                  </a:cubicBezTo>
                  <a:cubicBezTo>
                    <a:pt x="1521" y="1043"/>
                    <a:pt x="1518" y="1021"/>
                    <a:pt x="1498" y="1008"/>
                  </a:cubicBezTo>
                  <a:cubicBezTo>
                    <a:pt x="1478" y="996"/>
                    <a:pt x="1467" y="975"/>
                    <a:pt x="1467" y="960"/>
                  </a:cubicBezTo>
                  <a:cubicBezTo>
                    <a:pt x="1467" y="945"/>
                    <a:pt x="1460" y="937"/>
                    <a:pt x="1478" y="927"/>
                  </a:cubicBezTo>
                  <a:cubicBezTo>
                    <a:pt x="1496" y="916"/>
                    <a:pt x="1520" y="923"/>
                    <a:pt x="1513" y="945"/>
                  </a:cubicBezTo>
                  <a:cubicBezTo>
                    <a:pt x="1511" y="954"/>
                    <a:pt x="1541" y="968"/>
                    <a:pt x="1541" y="952"/>
                  </a:cubicBezTo>
                  <a:cubicBezTo>
                    <a:pt x="1541" y="937"/>
                    <a:pt x="1513" y="940"/>
                    <a:pt x="1544" y="917"/>
                  </a:cubicBezTo>
                  <a:cubicBezTo>
                    <a:pt x="1574" y="894"/>
                    <a:pt x="1597" y="884"/>
                    <a:pt x="1597" y="884"/>
                  </a:cubicBezTo>
                  <a:cubicBezTo>
                    <a:pt x="1597" y="884"/>
                    <a:pt x="1608" y="863"/>
                    <a:pt x="1613" y="851"/>
                  </a:cubicBezTo>
                  <a:cubicBezTo>
                    <a:pt x="1618" y="838"/>
                    <a:pt x="1626" y="815"/>
                    <a:pt x="1628" y="810"/>
                  </a:cubicBezTo>
                  <a:cubicBezTo>
                    <a:pt x="1630" y="804"/>
                    <a:pt x="1636" y="787"/>
                    <a:pt x="1638" y="777"/>
                  </a:cubicBezTo>
                  <a:cubicBezTo>
                    <a:pt x="1640" y="767"/>
                    <a:pt x="1645" y="760"/>
                    <a:pt x="1641" y="751"/>
                  </a:cubicBezTo>
                  <a:cubicBezTo>
                    <a:pt x="1637" y="742"/>
                    <a:pt x="1625" y="737"/>
                    <a:pt x="1615" y="729"/>
                  </a:cubicBezTo>
                  <a:cubicBezTo>
                    <a:pt x="1606" y="720"/>
                    <a:pt x="1585" y="710"/>
                    <a:pt x="1582" y="698"/>
                  </a:cubicBezTo>
                  <a:cubicBezTo>
                    <a:pt x="1579" y="686"/>
                    <a:pt x="1599" y="679"/>
                    <a:pt x="1603" y="675"/>
                  </a:cubicBezTo>
                  <a:cubicBezTo>
                    <a:pt x="1606" y="671"/>
                    <a:pt x="1613" y="637"/>
                    <a:pt x="1600" y="642"/>
                  </a:cubicBezTo>
                  <a:cubicBezTo>
                    <a:pt x="1587" y="647"/>
                    <a:pt x="1554" y="637"/>
                    <a:pt x="1554" y="637"/>
                  </a:cubicBezTo>
                  <a:cubicBezTo>
                    <a:pt x="1554" y="637"/>
                    <a:pt x="1536" y="609"/>
                    <a:pt x="1564" y="606"/>
                  </a:cubicBezTo>
                  <a:cubicBezTo>
                    <a:pt x="1592" y="604"/>
                    <a:pt x="1616" y="606"/>
                    <a:pt x="1620" y="609"/>
                  </a:cubicBezTo>
                  <a:cubicBezTo>
                    <a:pt x="1625" y="612"/>
                    <a:pt x="1640" y="622"/>
                    <a:pt x="1646" y="629"/>
                  </a:cubicBezTo>
                  <a:cubicBezTo>
                    <a:pt x="1652" y="637"/>
                    <a:pt x="1652" y="645"/>
                    <a:pt x="1656" y="652"/>
                  </a:cubicBezTo>
                  <a:cubicBezTo>
                    <a:pt x="1660" y="660"/>
                    <a:pt x="1669" y="671"/>
                    <a:pt x="1671" y="675"/>
                  </a:cubicBezTo>
                  <a:cubicBezTo>
                    <a:pt x="1674" y="679"/>
                    <a:pt x="1684" y="703"/>
                    <a:pt x="1694" y="688"/>
                  </a:cubicBezTo>
                  <a:cubicBezTo>
                    <a:pt x="1705" y="673"/>
                    <a:pt x="1687" y="632"/>
                    <a:pt x="1687" y="632"/>
                  </a:cubicBezTo>
                  <a:cubicBezTo>
                    <a:pt x="1687" y="632"/>
                    <a:pt x="1664" y="627"/>
                    <a:pt x="1664" y="609"/>
                  </a:cubicBezTo>
                  <a:cubicBezTo>
                    <a:pt x="1664" y="591"/>
                    <a:pt x="1658" y="581"/>
                    <a:pt x="1664" y="576"/>
                  </a:cubicBezTo>
                  <a:cubicBezTo>
                    <a:pt x="1670" y="571"/>
                    <a:pt x="1694" y="551"/>
                    <a:pt x="1700" y="545"/>
                  </a:cubicBezTo>
                  <a:cubicBezTo>
                    <a:pt x="1705" y="540"/>
                    <a:pt x="1706" y="531"/>
                    <a:pt x="1702" y="515"/>
                  </a:cubicBezTo>
                  <a:cubicBezTo>
                    <a:pt x="1698" y="499"/>
                    <a:pt x="1698" y="495"/>
                    <a:pt x="1698" y="491"/>
                  </a:cubicBezTo>
                  <a:cubicBezTo>
                    <a:pt x="1698" y="488"/>
                    <a:pt x="1699" y="489"/>
                    <a:pt x="1701" y="495"/>
                  </a:cubicBezTo>
                  <a:cubicBezTo>
                    <a:pt x="1704" y="502"/>
                    <a:pt x="1708" y="521"/>
                    <a:pt x="1714" y="532"/>
                  </a:cubicBezTo>
                  <a:cubicBezTo>
                    <a:pt x="1721" y="543"/>
                    <a:pt x="1734" y="547"/>
                    <a:pt x="1740" y="558"/>
                  </a:cubicBezTo>
                  <a:cubicBezTo>
                    <a:pt x="1747" y="569"/>
                    <a:pt x="1750" y="579"/>
                    <a:pt x="1753" y="595"/>
                  </a:cubicBezTo>
                  <a:cubicBezTo>
                    <a:pt x="1757" y="610"/>
                    <a:pt x="1764" y="627"/>
                    <a:pt x="1760" y="651"/>
                  </a:cubicBezTo>
                  <a:cubicBezTo>
                    <a:pt x="1755" y="675"/>
                    <a:pt x="1745" y="692"/>
                    <a:pt x="1734" y="703"/>
                  </a:cubicBezTo>
                  <a:cubicBezTo>
                    <a:pt x="1723" y="714"/>
                    <a:pt x="1719" y="722"/>
                    <a:pt x="1719" y="722"/>
                  </a:cubicBezTo>
                  <a:cubicBezTo>
                    <a:pt x="1719" y="722"/>
                    <a:pt x="1701" y="729"/>
                    <a:pt x="1695" y="742"/>
                  </a:cubicBezTo>
                  <a:cubicBezTo>
                    <a:pt x="1688" y="755"/>
                    <a:pt x="1683" y="802"/>
                    <a:pt x="1688" y="798"/>
                  </a:cubicBezTo>
                  <a:cubicBezTo>
                    <a:pt x="1693" y="794"/>
                    <a:pt x="1710" y="786"/>
                    <a:pt x="1719" y="774"/>
                  </a:cubicBezTo>
                  <a:cubicBezTo>
                    <a:pt x="1728" y="763"/>
                    <a:pt x="1737" y="738"/>
                    <a:pt x="1740" y="731"/>
                  </a:cubicBezTo>
                  <a:cubicBezTo>
                    <a:pt x="1744" y="724"/>
                    <a:pt x="1777" y="733"/>
                    <a:pt x="1777" y="718"/>
                  </a:cubicBezTo>
                  <a:cubicBezTo>
                    <a:pt x="1777" y="703"/>
                    <a:pt x="1788" y="677"/>
                    <a:pt x="1788" y="677"/>
                  </a:cubicBezTo>
                  <a:cubicBezTo>
                    <a:pt x="1788" y="677"/>
                    <a:pt x="1784" y="662"/>
                    <a:pt x="1777" y="640"/>
                  </a:cubicBezTo>
                  <a:cubicBezTo>
                    <a:pt x="1771" y="619"/>
                    <a:pt x="1771" y="588"/>
                    <a:pt x="1771" y="588"/>
                  </a:cubicBezTo>
                  <a:cubicBezTo>
                    <a:pt x="1771" y="588"/>
                    <a:pt x="1797" y="537"/>
                    <a:pt x="1777" y="537"/>
                  </a:cubicBezTo>
                  <a:cubicBezTo>
                    <a:pt x="1758" y="537"/>
                    <a:pt x="1742" y="547"/>
                    <a:pt x="1738" y="524"/>
                  </a:cubicBezTo>
                  <a:cubicBezTo>
                    <a:pt x="1734" y="500"/>
                    <a:pt x="1719" y="453"/>
                    <a:pt x="1704" y="446"/>
                  </a:cubicBezTo>
                  <a:cubicBezTo>
                    <a:pt x="1688" y="439"/>
                    <a:pt x="1674" y="441"/>
                    <a:pt x="1669" y="442"/>
                  </a:cubicBezTo>
                  <a:cubicBezTo>
                    <a:pt x="1669" y="442"/>
                    <a:pt x="1669" y="442"/>
                    <a:pt x="1669" y="442"/>
                  </a:cubicBezTo>
                  <a:cubicBezTo>
                    <a:pt x="1676" y="450"/>
                    <a:pt x="1665" y="442"/>
                    <a:pt x="1669" y="442"/>
                  </a:cubicBezTo>
                  <a:cubicBezTo>
                    <a:pt x="1669" y="442"/>
                    <a:pt x="1669" y="441"/>
                    <a:pt x="1669" y="441"/>
                  </a:cubicBezTo>
                  <a:cubicBezTo>
                    <a:pt x="1661" y="432"/>
                    <a:pt x="1666" y="418"/>
                    <a:pt x="1648" y="416"/>
                  </a:cubicBezTo>
                  <a:cubicBezTo>
                    <a:pt x="1631" y="413"/>
                    <a:pt x="1615" y="418"/>
                    <a:pt x="1605" y="406"/>
                  </a:cubicBezTo>
                  <a:cubicBezTo>
                    <a:pt x="1595" y="393"/>
                    <a:pt x="1582" y="388"/>
                    <a:pt x="1587" y="370"/>
                  </a:cubicBezTo>
                  <a:cubicBezTo>
                    <a:pt x="1592" y="352"/>
                    <a:pt x="1600" y="333"/>
                    <a:pt x="1605" y="332"/>
                  </a:cubicBezTo>
                  <a:cubicBezTo>
                    <a:pt x="1610" y="331"/>
                    <a:pt x="1630" y="349"/>
                    <a:pt x="1636" y="327"/>
                  </a:cubicBezTo>
                  <a:cubicBezTo>
                    <a:pt x="1639" y="313"/>
                    <a:pt x="1639" y="300"/>
                    <a:pt x="1640" y="291"/>
                  </a:cubicBezTo>
                  <a:cubicBezTo>
                    <a:pt x="1655" y="303"/>
                    <a:pt x="1670" y="315"/>
                    <a:pt x="1684" y="328"/>
                  </a:cubicBezTo>
                  <a:cubicBezTo>
                    <a:pt x="1677" y="326"/>
                    <a:pt x="1670" y="324"/>
                    <a:pt x="1667" y="323"/>
                  </a:cubicBezTo>
                  <a:cubicBezTo>
                    <a:pt x="1659" y="319"/>
                    <a:pt x="1691" y="361"/>
                    <a:pt x="1693" y="372"/>
                  </a:cubicBezTo>
                  <a:cubicBezTo>
                    <a:pt x="1695" y="383"/>
                    <a:pt x="1712" y="390"/>
                    <a:pt x="1717" y="407"/>
                  </a:cubicBezTo>
                  <a:cubicBezTo>
                    <a:pt x="1721" y="424"/>
                    <a:pt x="1736" y="452"/>
                    <a:pt x="1749" y="459"/>
                  </a:cubicBezTo>
                  <a:cubicBezTo>
                    <a:pt x="1762" y="465"/>
                    <a:pt x="1775" y="472"/>
                    <a:pt x="1771" y="459"/>
                  </a:cubicBezTo>
                  <a:cubicBezTo>
                    <a:pt x="1766" y="446"/>
                    <a:pt x="1752" y="405"/>
                    <a:pt x="1747" y="396"/>
                  </a:cubicBezTo>
                  <a:cubicBezTo>
                    <a:pt x="1745" y="394"/>
                    <a:pt x="1743" y="389"/>
                    <a:pt x="1741" y="384"/>
                  </a:cubicBezTo>
                  <a:cubicBezTo>
                    <a:pt x="1902" y="556"/>
                    <a:pt x="2000" y="786"/>
                    <a:pt x="2000" y="1040"/>
                  </a:cubicBezTo>
                  <a:cubicBezTo>
                    <a:pt x="2000" y="1570"/>
                    <a:pt x="1570" y="2000"/>
                    <a:pt x="1040" y="20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23" name="Freeform 14">
              <a:extLst>
                <a:ext uri="{FF2B5EF4-FFF2-40B4-BE49-F238E27FC236}">
                  <a16:creationId xmlns:a16="http://schemas.microsoft.com/office/drawing/2014/main" id="{0487DB63-EAA7-461B-9E26-65E0D8BF56FB}"/>
                </a:ext>
              </a:extLst>
            </p:cNvPr>
            <p:cNvSpPr>
              <a:spLocks/>
            </p:cNvSpPr>
            <p:nvPr/>
          </p:nvSpPr>
          <p:spPr bwMode="auto">
            <a:xfrm>
              <a:off x="2316163" y="3871913"/>
              <a:ext cx="96837" cy="115887"/>
            </a:xfrm>
            <a:custGeom>
              <a:avLst/>
              <a:gdLst>
                <a:gd name="T0" fmla="*/ 57 w 66"/>
                <a:gd name="T1" fmla="*/ 29 h 80"/>
                <a:gd name="T2" fmla="*/ 13 w 66"/>
                <a:gd name="T3" fmla="*/ 54 h 80"/>
                <a:gd name="T4" fmla="*/ 40 w 66"/>
                <a:gd name="T5" fmla="*/ 74 h 80"/>
                <a:gd name="T6" fmla="*/ 50 w 66"/>
                <a:gd name="T7" fmla="*/ 51 h 80"/>
                <a:gd name="T8" fmla="*/ 57 w 66"/>
                <a:gd name="T9" fmla="*/ 29 h 80"/>
              </a:gdLst>
              <a:ahLst/>
              <a:cxnLst>
                <a:cxn ang="0">
                  <a:pos x="T0" y="T1"/>
                </a:cxn>
                <a:cxn ang="0">
                  <a:pos x="T2" y="T3"/>
                </a:cxn>
                <a:cxn ang="0">
                  <a:pos x="T4" y="T5"/>
                </a:cxn>
                <a:cxn ang="0">
                  <a:pos x="T6" y="T7"/>
                </a:cxn>
                <a:cxn ang="0">
                  <a:pos x="T8" y="T9"/>
                </a:cxn>
              </a:cxnLst>
              <a:rect l="0" t="0" r="r" b="b"/>
              <a:pathLst>
                <a:path w="66" h="80">
                  <a:moveTo>
                    <a:pt x="57" y="29"/>
                  </a:moveTo>
                  <a:cubicBezTo>
                    <a:pt x="31" y="15"/>
                    <a:pt x="0" y="0"/>
                    <a:pt x="13" y="54"/>
                  </a:cubicBezTo>
                  <a:cubicBezTo>
                    <a:pt x="16" y="65"/>
                    <a:pt x="36" y="80"/>
                    <a:pt x="40" y="74"/>
                  </a:cubicBezTo>
                  <a:cubicBezTo>
                    <a:pt x="44" y="67"/>
                    <a:pt x="49" y="58"/>
                    <a:pt x="50" y="51"/>
                  </a:cubicBezTo>
                  <a:cubicBezTo>
                    <a:pt x="51" y="45"/>
                    <a:pt x="66" y="34"/>
                    <a:pt x="57"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24" name="Freeform 15">
              <a:extLst>
                <a:ext uri="{FF2B5EF4-FFF2-40B4-BE49-F238E27FC236}">
                  <a16:creationId xmlns:a16="http://schemas.microsoft.com/office/drawing/2014/main" id="{70801DD1-D6F3-411D-850F-272568BCEB56}"/>
                </a:ext>
              </a:extLst>
            </p:cNvPr>
            <p:cNvSpPr>
              <a:spLocks/>
            </p:cNvSpPr>
            <p:nvPr/>
          </p:nvSpPr>
          <p:spPr bwMode="auto">
            <a:xfrm>
              <a:off x="3098800" y="3571875"/>
              <a:ext cx="153987" cy="393700"/>
            </a:xfrm>
            <a:custGeom>
              <a:avLst/>
              <a:gdLst>
                <a:gd name="T0" fmla="*/ 25 w 106"/>
                <a:gd name="T1" fmla="*/ 144 h 271"/>
                <a:gd name="T2" fmla="*/ 33 w 106"/>
                <a:gd name="T3" fmla="*/ 164 h 271"/>
                <a:gd name="T4" fmla="*/ 52 w 106"/>
                <a:gd name="T5" fmla="*/ 194 h 271"/>
                <a:gd name="T6" fmla="*/ 53 w 106"/>
                <a:gd name="T7" fmla="*/ 222 h 271"/>
                <a:gd name="T8" fmla="*/ 59 w 106"/>
                <a:gd name="T9" fmla="*/ 249 h 271"/>
                <a:gd name="T10" fmla="*/ 58 w 106"/>
                <a:gd name="T11" fmla="*/ 264 h 271"/>
                <a:gd name="T12" fmla="*/ 86 w 106"/>
                <a:gd name="T13" fmla="*/ 270 h 271"/>
                <a:gd name="T14" fmla="*/ 101 w 106"/>
                <a:gd name="T15" fmla="*/ 237 h 271"/>
                <a:gd name="T16" fmla="*/ 93 w 106"/>
                <a:gd name="T17" fmla="*/ 199 h 271"/>
                <a:gd name="T18" fmla="*/ 82 w 106"/>
                <a:gd name="T19" fmla="*/ 168 h 271"/>
                <a:gd name="T20" fmla="*/ 61 w 106"/>
                <a:gd name="T21" fmla="*/ 144 h 271"/>
                <a:gd name="T22" fmla="*/ 44 w 106"/>
                <a:gd name="T23" fmla="*/ 123 h 271"/>
                <a:gd name="T24" fmla="*/ 40 w 106"/>
                <a:gd name="T25" fmla="*/ 97 h 271"/>
                <a:gd name="T26" fmla="*/ 44 w 106"/>
                <a:gd name="T27" fmla="*/ 70 h 271"/>
                <a:gd name="T28" fmla="*/ 8 w 106"/>
                <a:gd name="T29" fmla="*/ 97 h 271"/>
                <a:gd name="T30" fmla="*/ 7 w 106"/>
                <a:gd name="T31" fmla="*/ 119 h 271"/>
                <a:gd name="T32" fmla="*/ 25 w 106"/>
                <a:gd name="T33" fmla="*/ 144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71">
                  <a:moveTo>
                    <a:pt x="25" y="144"/>
                  </a:moveTo>
                  <a:cubicBezTo>
                    <a:pt x="25" y="144"/>
                    <a:pt x="24" y="162"/>
                    <a:pt x="33" y="164"/>
                  </a:cubicBezTo>
                  <a:cubicBezTo>
                    <a:pt x="43" y="166"/>
                    <a:pt x="56" y="188"/>
                    <a:pt x="52" y="194"/>
                  </a:cubicBezTo>
                  <a:cubicBezTo>
                    <a:pt x="49" y="200"/>
                    <a:pt x="53" y="222"/>
                    <a:pt x="53" y="222"/>
                  </a:cubicBezTo>
                  <a:cubicBezTo>
                    <a:pt x="53" y="222"/>
                    <a:pt x="70" y="244"/>
                    <a:pt x="59" y="249"/>
                  </a:cubicBezTo>
                  <a:cubicBezTo>
                    <a:pt x="49" y="253"/>
                    <a:pt x="56" y="257"/>
                    <a:pt x="58" y="264"/>
                  </a:cubicBezTo>
                  <a:cubicBezTo>
                    <a:pt x="61" y="271"/>
                    <a:pt x="86" y="270"/>
                    <a:pt x="86" y="270"/>
                  </a:cubicBezTo>
                  <a:cubicBezTo>
                    <a:pt x="86" y="270"/>
                    <a:pt x="106" y="251"/>
                    <a:pt x="101" y="237"/>
                  </a:cubicBezTo>
                  <a:cubicBezTo>
                    <a:pt x="96" y="222"/>
                    <a:pt x="102" y="208"/>
                    <a:pt x="93" y="199"/>
                  </a:cubicBezTo>
                  <a:cubicBezTo>
                    <a:pt x="83" y="189"/>
                    <a:pt x="87" y="178"/>
                    <a:pt x="82" y="168"/>
                  </a:cubicBezTo>
                  <a:cubicBezTo>
                    <a:pt x="77" y="157"/>
                    <a:pt x="69" y="150"/>
                    <a:pt x="61" y="144"/>
                  </a:cubicBezTo>
                  <a:cubicBezTo>
                    <a:pt x="52" y="138"/>
                    <a:pt x="50" y="134"/>
                    <a:pt x="44" y="123"/>
                  </a:cubicBezTo>
                  <a:cubicBezTo>
                    <a:pt x="38" y="113"/>
                    <a:pt x="38" y="106"/>
                    <a:pt x="40" y="97"/>
                  </a:cubicBezTo>
                  <a:cubicBezTo>
                    <a:pt x="43" y="89"/>
                    <a:pt x="47" y="80"/>
                    <a:pt x="44" y="70"/>
                  </a:cubicBezTo>
                  <a:cubicBezTo>
                    <a:pt x="21" y="0"/>
                    <a:pt x="16" y="94"/>
                    <a:pt x="8" y="97"/>
                  </a:cubicBezTo>
                  <a:cubicBezTo>
                    <a:pt x="0" y="101"/>
                    <a:pt x="1" y="110"/>
                    <a:pt x="7" y="119"/>
                  </a:cubicBezTo>
                  <a:cubicBezTo>
                    <a:pt x="13" y="127"/>
                    <a:pt x="25" y="144"/>
                    <a:pt x="2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25" name="Freeform 16">
              <a:extLst>
                <a:ext uri="{FF2B5EF4-FFF2-40B4-BE49-F238E27FC236}">
                  <a16:creationId xmlns:a16="http://schemas.microsoft.com/office/drawing/2014/main" id="{2F3BD897-49E9-4405-AF3C-AA36124B183D}"/>
                </a:ext>
              </a:extLst>
            </p:cNvPr>
            <p:cNvSpPr>
              <a:spLocks/>
            </p:cNvSpPr>
            <p:nvPr/>
          </p:nvSpPr>
          <p:spPr bwMode="auto">
            <a:xfrm>
              <a:off x="2913063" y="3911600"/>
              <a:ext cx="200025" cy="274637"/>
            </a:xfrm>
            <a:custGeom>
              <a:avLst/>
              <a:gdLst>
                <a:gd name="T0" fmla="*/ 127 w 137"/>
                <a:gd name="T1" fmla="*/ 92 h 188"/>
                <a:gd name="T2" fmla="*/ 111 w 137"/>
                <a:gd name="T3" fmla="*/ 67 h 188"/>
                <a:gd name="T4" fmla="*/ 130 w 137"/>
                <a:gd name="T5" fmla="*/ 37 h 188"/>
                <a:gd name="T6" fmla="*/ 112 w 137"/>
                <a:gd name="T7" fmla="*/ 1 h 188"/>
                <a:gd name="T8" fmla="*/ 91 w 137"/>
                <a:gd name="T9" fmla="*/ 18 h 188"/>
                <a:gd name="T10" fmla="*/ 73 w 137"/>
                <a:gd name="T11" fmla="*/ 46 h 188"/>
                <a:gd name="T12" fmla="*/ 46 w 137"/>
                <a:gd name="T13" fmla="*/ 77 h 188"/>
                <a:gd name="T14" fmla="*/ 17 w 137"/>
                <a:gd name="T15" fmla="*/ 86 h 188"/>
                <a:gd name="T16" fmla="*/ 0 w 137"/>
                <a:gd name="T17" fmla="*/ 101 h 188"/>
                <a:gd name="T18" fmla="*/ 9 w 137"/>
                <a:gd name="T19" fmla="*/ 144 h 188"/>
                <a:gd name="T20" fmla="*/ 31 w 137"/>
                <a:gd name="T21" fmla="*/ 173 h 188"/>
                <a:gd name="T22" fmla="*/ 71 w 137"/>
                <a:gd name="T23" fmla="*/ 186 h 188"/>
                <a:gd name="T24" fmla="*/ 91 w 137"/>
                <a:gd name="T25" fmla="*/ 161 h 188"/>
                <a:gd name="T26" fmla="*/ 109 w 137"/>
                <a:gd name="T27" fmla="*/ 121 h 188"/>
                <a:gd name="T28" fmla="*/ 127 w 137"/>
                <a:gd name="T29" fmla="*/ 9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7" h="188">
                  <a:moveTo>
                    <a:pt x="127" y="92"/>
                  </a:moveTo>
                  <a:cubicBezTo>
                    <a:pt x="116" y="79"/>
                    <a:pt x="103" y="83"/>
                    <a:pt x="111" y="67"/>
                  </a:cubicBezTo>
                  <a:cubicBezTo>
                    <a:pt x="119" y="51"/>
                    <a:pt x="133" y="47"/>
                    <a:pt x="130" y="37"/>
                  </a:cubicBezTo>
                  <a:cubicBezTo>
                    <a:pt x="128" y="26"/>
                    <a:pt x="121" y="0"/>
                    <a:pt x="112" y="1"/>
                  </a:cubicBezTo>
                  <a:cubicBezTo>
                    <a:pt x="103" y="2"/>
                    <a:pt x="94" y="10"/>
                    <a:pt x="91" y="18"/>
                  </a:cubicBezTo>
                  <a:cubicBezTo>
                    <a:pt x="88" y="26"/>
                    <a:pt x="76" y="42"/>
                    <a:pt x="73" y="46"/>
                  </a:cubicBezTo>
                  <a:cubicBezTo>
                    <a:pt x="70" y="50"/>
                    <a:pt x="58" y="76"/>
                    <a:pt x="46" y="77"/>
                  </a:cubicBezTo>
                  <a:cubicBezTo>
                    <a:pt x="34" y="79"/>
                    <a:pt x="29" y="84"/>
                    <a:pt x="17" y="86"/>
                  </a:cubicBezTo>
                  <a:cubicBezTo>
                    <a:pt x="6" y="89"/>
                    <a:pt x="0" y="84"/>
                    <a:pt x="0" y="101"/>
                  </a:cubicBezTo>
                  <a:cubicBezTo>
                    <a:pt x="0" y="118"/>
                    <a:pt x="3" y="125"/>
                    <a:pt x="9" y="144"/>
                  </a:cubicBezTo>
                  <a:cubicBezTo>
                    <a:pt x="16" y="164"/>
                    <a:pt x="17" y="160"/>
                    <a:pt x="31" y="173"/>
                  </a:cubicBezTo>
                  <a:cubicBezTo>
                    <a:pt x="44" y="186"/>
                    <a:pt x="65" y="188"/>
                    <a:pt x="71" y="186"/>
                  </a:cubicBezTo>
                  <a:cubicBezTo>
                    <a:pt x="78" y="185"/>
                    <a:pt x="86" y="179"/>
                    <a:pt x="91" y="161"/>
                  </a:cubicBezTo>
                  <a:cubicBezTo>
                    <a:pt x="96" y="144"/>
                    <a:pt x="102" y="131"/>
                    <a:pt x="109" y="121"/>
                  </a:cubicBezTo>
                  <a:cubicBezTo>
                    <a:pt x="117" y="110"/>
                    <a:pt x="137" y="105"/>
                    <a:pt x="127"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26" name="Freeform 17">
              <a:extLst>
                <a:ext uri="{FF2B5EF4-FFF2-40B4-BE49-F238E27FC236}">
                  <a16:creationId xmlns:a16="http://schemas.microsoft.com/office/drawing/2014/main" id="{6712657B-96C9-46F4-BD02-F0A59153DFB2}"/>
                </a:ext>
              </a:extLst>
            </p:cNvPr>
            <p:cNvSpPr>
              <a:spLocks/>
            </p:cNvSpPr>
            <p:nvPr/>
          </p:nvSpPr>
          <p:spPr bwMode="auto">
            <a:xfrm>
              <a:off x="3281363" y="4083050"/>
              <a:ext cx="230187" cy="211137"/>
            </a:xfrm>
            <a:custGeom>
              <a:avLst/>
              <a:gdLst>
                <a:gd name="T0" fmla="*/ 135 w 159"/>
                <a:gd name="T1" fmla="*/ 76 h 145"/>
                <a:gd name="T2" fmla="*/ 109 w 159"/>
                <a:gd name="T3" fmla="*/ 63 h 145"/>
                <a:gd name="T4" fmla="*/ 83 w 159"/>
                <a:gd name="T5" fmla="*/ 43 h 145"/>
                <a:gd name="T6" fmla="*/ 60 w 159"/>
                <a:gd name="T7" fmla="*/ 25 h 145"/>
                <a:gd name="T8" fmla="*/ 35 w 159"/>
                <a:gd name="T9" fmla="*/ 18 h 145"/>
                <a:gd name="T10" fmla="*/ 11 w 159"/>
                <a:gd name="T11" fmla="*/ 10 h 145"/>
                <a:gd name="T12" fmla="*/ 24 w 159"/>
                <a:gd name="T13" fmla="*/ 52 h 145"/>
                <a:gd name="T14" fmla="*/ 47 w 159"/>
                <a:gd name="T15" fmla="*/ 83 h 145"/>
                <a:gd name="T16" fmla="*/ 56 w 159"/>
                <a:gd name="T17" fmla="*/ 105 h 145"/>
                <a:gd name="T18" fmla="*/ 56 w 159"/>
                <a:gd name="T19" fmla="*/ 139 h 145"/>
                <a:gd name="T20" fmla="*/ 95 w 159"/>
                <a:gd name="T21" fmla="*/ 138 h 145"/>
                <a:gd name="T22" fmla="*/ 111 w 159"/>
                <a:gd name="T23" fmla="*/ 121 h 145"/>
                <a:gd name="T24" fmla="*/ 141 w 159"/>
                <a:gd name="T25" fmla="*/ 103 h 145"/>
                <a:gd name="T26" fmla="*/ 135 w 159"/>
                <a:gd name="T27" fmla="*/ 7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9" h="145">
                  <a:moveTo>
                    <a:pt x="135" y="76"/>
                  </a:moveTo>
                  <a:cubicBezTo>
                    <a:pt x="111" y="73"/>
                    <a:pt x="118" y="70"/>
                    <a:pt x="109" y="63"/>
                  </a:cubicBezTo>
                  <a:cubicBezTo>
                    <a:pt x="99" y="56"/>
                    <a:pt x="95" y="55"/>
                    <a:pt x="83" y="43"/>
                  </a:cubicBezTo>
                  <a:cubicBezTo>
                    <a:pt x="72" y="31"/>
                    <a:pt x="76" y="26"/>
                    <a:pt x="60" y="25"/>
                  </a:cubicBezTo>
                  <a:cubicBezTo>
                    <a:pt x="43" y="24"/>
                    <a:pt x="39" y="19"/>
                    <a:pt x="35" y="18"/>
                  </a:cubicBezTo>
                  <a:cubicBezTo>
                    <a:pt x="31" y="17"/>
                    <a:pt x="22" y="0"/>
                    <a:pt x="11" y="10"/>
                  </a:cubicBezTo>
                  <a:cubicBezTo>
                    <a:pt x="0" y="19"/>
                    <a:pt x="18" y="44"/>
                    <a:pt x="24" y="52"/>
                  </a:cubicBezTo>
                  <a:cubicBezTo>
                    <a:pt x="30" y="59"/>
                    <a:pt x="46" y="77"/>
                    <a:pt x="47" y="83"/>
                  </a:cubicBezTo>
                  <a:cubicBezTo>
                    <a:pt x="48" y="89"/>
                    <a:pt x="65" y="95"/>
                    <a:pt x="56" y="105"/>
                  </a:cubicBezTo>
                  <a:cubicBezTo>
                    <a:pt x="48" y="114"/>
                    <a:pt x="48" y="135"/>
                    <a:pt x="56" y="139"/>
                  </a:cubicBezTo>
                  <a:cubicBezTo>
                    <a:pt x="65" y="144"/>
                    <a:pt x="94" y="145"/>
                    <a:pt x="95" y="138"/>
                  </a:cubicBezTo>
                  <a:cubicBezTo>
                    <a:pt x="96" y="131"/>
                    <a:pt x="106" y="115"/>
                    <a:pt x="111" y="121"/>
                  </a:cubicBezTo>
                  <a:cubicBezTo>
                    <a:pt x="115" y="126"/>
                    <a:pt x="143" y="115"/>
                    <a:pt x="141" y="103"/>
                  </a:cubicBezTo>
                  <a:cubicBezTo>
                    <a:pt x="138" y="91"/>
                    <a:pt x="159" y="80"/>
                    <a:pt x="135"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27" name="Freeform 18">
              <a:extLst>
                <a:ext uri="{FF2B5EF4-FFF2-40B4-BE49-F238E27FC236}">
                  <a16:creationId xmlns:a16="http://schemas.microsoft.com/office/drawing/2014/main" id="{E1A6DCC3-4F76-445B-A801-64EA576D6412}"/>
                </a:ext>
              </a:extLst>
            </p:cNvPr>
            <p:cNvSpPr>
              <a:spLocks/>
            </p:cNvSpPr>
            <p:nvPr/>
          </p:nvSpPr>
          <p:spPr bwMode="auto">
            <a:xfrm>
              <a:off x="1628775" y="4327525"/>
              <a:ext cx="141287" cy="292100"/>
            </a:xfrm>
            <a:custGeom>
              <a:avLst/>
              <a:gdLst>
                <a:gd name="T0" fmla="*/ 91 w 97"/>
                <a:gd name="T1" fmla="*/ 32 h 201"/>
                <a:gd name="T2" fmla="*/ 72 w 97"/>
                <a:gd name="T3" fmla="*/ 1 h 201"/>
                <a:gd name="T4" fmla="*/ 65 w 97"/>
                <a:gd name="T5" fmla="*/ 28 h 201"/>
                <a:gd name="T6" fmla="*/ 54 w 97"/>
                <a:gd name="T7" fmla="*/ 50 h 201"/>
                <a:gd name="T8" fmla="*/ 28 w 97"/>
                <a:gd name="T9" fmla="*/ 62 h 201"/>
                <a:gd name="T10" fmla="*/ 8 w 97"/>
                <a:gd name="T11" fmla="*/ 84 h 201"/>
                <a:gd name="T12" fmla="*/ 16 w 97"/>
                <a:gd name="T13" fmla="*/ 100 h 201"/>
                <a:gd name="T14" fmla="*/ 36 w 97"/>
                <a:gd name="T15" fmla="*/ 110 h 201"/>
                <a:gd name="T16" fmla="*/ 36 w 97"/>
                <a:gd name="T17" fmla="*/ 125 h 201"/>
                <a:gd name="T18" fmla="*/ 17 w 97"/>
                <a:gd name="T19" fmla="*/ 151 h 201"/>
                <a:gd name="T20" fmla="*/ 23 w 97"/>
                <a:gd name="T21" fmla="*/ 175 h 201"/>
                <a:gd name="T22" fmla="*/ 49 w 97"/>
                <a:gd name="T23" fmla="*/ 199 h 201"/>
                <a:gd name="T24" fmla="*/ 79 w 97"/>
                <a:gd name="T25" fmla="*/ 179 h 201"/>
                <a:gd name="T26" fmla="*/ 82 w 97"/>
                <a:gd name="T27" fmla="*/ 131 h 201"/>
                <a:gd name="T28" fmla="*/ 91 w 97"/>
                <a:gd name="T29" fmla="*/ 103 h 201"/>
                <a:gd name="T30" fmla="*/ 94 w 97"/>
                <a:gd name="T31" fmla="*/ 79 h 201"/>
                <a:gd name="T32" fmla="*/ 91 w 97"/>
                <a:gd name="T33" fmla="*/ 3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 h="201">
                  <a:moveTo>
                    <a:pt x="91" y="32"/>
                  </a:moveTo>
                  <a:cubicBezTo>
                    <a:pt x="91" y="32"/>
                    <a:pt x="79" y="3"/>
                    <a:pt x="72" y="1"/>
                  </a:cubicBezTo>
                  <a:cubicBezTo>
                    <a:pt x="66" y="0"/>
                    <a:pt x="65" y="8"/>
                    <a:pt x="65" y="28"/>
                  </a:cubicBezTo>
                  <a:cubicBezTo>
                    <a:pt x="65" y="47"/>
                    <a:pt x="54" y="50"/>
                    <a:pt x="54" y="50"/>
                  </a:cubicBezTo>
                  <a:cubicBezTo>
                    <a:pt x="54" y="50"/>
                    <a:pt x="34" y="58"/>
                    <a:pt x="28" y="62"/>
                  </a:cubicBezTo>
                  <a:cubicBezTo>
                    <a:pt x="21" y="66"/>
                    <a:pt x="16" y="71"/>
                    <a:pt x="8" y="84"/>
                  </a:cubicBezTo>
                  <a:cubicBezTo>
                    <a:pt x="0" y="97"/>
                    <a:pt x="7" y="99"/>
                    <a:pt x="16" y="100"/>
                  </a:cubicBezTo>
                  <a:cubicBezTo>
                    <a:pt x="25" y="101"/>
                    <a:pt x="26" y="108"/>
                    <a:pt x="36" y="110"/>
                  </a:cubicBezTo>
                  <a:cubicBezTo>
                    <a:pt x="45" y="113"/>
                    <a:pt x="36" y="125"/>
                    <a:pt x="36" y="125"/>
                  </a:cubicBezTo>
                  <a:cubicBezTo>
                    <a:pt x="36" y="125"/>
                    <a:pt x="15" y="139"/>
                    <a:pt x="17" y="151"/>
                  </a:cubicBezTo>
                  <a:cubicBezTo>
                    <a:pt x="20" y="163"/>
                    <a:pt x="17" y="163"/>
                    <a:pt x="23" y="175"/>
                  </a:cubicBezTo>
                  <a:cubicBezTo>
                    <a:pt x="28" y="187"/>
                    <a:pt x="34" y="196"/>
                    <a:pt x="49" y="199"/>
                  </a:cubicBezTo>
                  <a:cubicBezTo>
                    <a:pt x="63" y="201"/>
                    <a:pt x="72" y="195"/>
                    <a:pt x="79" y="179"/>
                  </a:cubicBezTo>
                  <a:cubicBezTo>
                    <a:pt x="86" y="163"/>
                    <a:pt x="76" y="145"/>
                    <a:pt x="82" y="131"/>
                  </a:cubicBezTo>
                  <a:cubicBezTo>
                    <a:pt x="87" y="118"/>
                    <a:pt x="84" y="114"/>
                    <a:pt x="91" y="103"/>
                  </a:cubicBezTo>
                  <a:cubicBezTo>
                    <a:pt x="97" y="91"/>
                    <a:pt x="91" y="88"/>
                    <a:pt x="94" y="79"/>
                  </a:cubicBezTo>
                  <a:cubicBezTo>
                    <a:pt x="96" y="70"/>
                    <a:pt x="91" y="32"/>
                    <a:pt x="9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28" name="Freeform 19">
              <a:extLst>
                <a:ext uri="{FF2B5EF4-FFF2-40B4-BE49-F238E27FC236}">
                  <a16:creationId xmlns:a16="http://schemas.microsoft.com/office/drawing/2014/main" id="{8C52D3E1-5874-4861-ADA8-C17AFA2B7789}"/>
                </a:ext>
              </a:extLst>
            </p:cNvPr>
            <p:cNvSpPr>
              <a:spLocks/>
            </p:cNvSpPr>
            <p:nvPr/>
          </p:nvSpPr>
          <p:spPr bwMode="auto">
            <a:xfrm>
              <a:off x="3079750" y="4094163"/>
              <a:ext cx="111125" cy="117475"/>
            </a:xfrm>
            <a:custGeom>
              <a:avLst/>
              <a:gdLst>
                <a:gd name="T0" fmla="*/ 46 w 76"/>
                <a:gd name="T1" fmla="*/ 72 h 80"/>
                <a:gd name="T2" fmla="*/ 44 w 76"/>
                <a:gd name="T3" fmla="*/ 45 h 80"/>
                <a:gd name="T4" fmla="*/ 60 w 76"/>
                <a:gd name="T5" fmla="*/ 26 h 80"/>
                <a:gd name="T6" fmla="*/ 57 w 76"/>
                <a:gd name="T7" fmla="*/ 2 h 80"/>
                <a:gd name="T8" fmla="*/ 20 w 76"/>
                <a:gd name="T9" fmla="*/ 15 h 80"/>
                <a:gd name="T10" fmla="*/ 1 w 76"/>
                <a:gd name="T11" fmla="*/ 51 h 80"/>
                <a:gd name="T12" fmla="*/ 14 w 76"/>
                <a:gd name="T13" fmla="*/ 70 h 80"/>
                <a:gd name="T14" fmla="*/ 46 w 76"/>
                <a:gd name="T15" fmla="*/ 7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0">
                  <a:moveTo>
                    <a:pt x="46" y="72"/>
                  </a:moveTo>
                  <a:cubicBezTo>
                    <a:pt x="52" y="64"/>
                    <a:pt x="38" y="55"/>
                    <a:pt x="44" y="45"/>
                  </a:cubicBezTo>
                  <a:cubicBezTo>
                    <a:pt x="50" y="34"/>
                    <a:pt x="60" y="36"/>
                    <a:pt x="60" y="26"/>
                  </a:cubicBezTo>
                  <a:cubicBezTo>
                    <a:pt x="60" y="15"/>
                    <a:pt x="76" y="3"/>
                    <a:pt x="57" y="2"/>
                  </a:cubicBezTo>
                  <a:cubicBezTo>
                    <a:pt x="38" y="0"/>
                    <a:pt x="20" y="15"/>
                    <a:pt x="20" y="15"/>
                  </a:cubicBezTo>
                  <a:cubicBezTo>
                    <a:pt x="20" y="15"/>
                    <a:pt x="1" y="40"/>
                    <a:pt x="1" y="51"/>
                  </a:cubicBezTo>
                  <a:cubicBezTo>
                    <a:pt x="1" y="61"/>
                    <a:pt x="0" y="67"/>
                    <a:pt x="14" y="70"/>
                  </a:cubicBezTo>
                  <a:cubicBezTo>
                    <a:pt x="28" y="72"/>
                    <a:pt x="40" y="80"/>
                    <a:pt x="4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29" name="Freeform 20">
              <a:extLst>
                <a:ext uri="{FF2B5EF4-FFF2-40B4-BE49-F238E27FC236}">
                  <a16:creationId xmlns:a16="http://schemas.microsoft.com/office/drawing/2014/main" id="{9E10A1E6-D3EE-4E20-BB82-66E6FE90E802}"/>
                </a:ext>
              </a:extLst>
            </p:cNvPr>
            <p:cNvSpPr>
              <a:spLocks/>
            </p:cNvSpPr>
            <p:nvPr/>
          </p:nvSpPr>
          <p:spPr bwMode="auto">
            <a:xfrm>
              <a:off x="2859088" y="4327525"/>
              <a:ext cx="547687" cy="531812"/>
            </a:xfrm>
            <a:custGeom>
              <a:avLst/>
              <a:gdLst>
                <a:gd name="T0" fmla="*/ 360 w 377"/>
                <a:gd name="T1" fmla="*/ 16 h 365"/>
                <a:gd name="T2" fmla="*/ 337 w 377"/>
                <a:gd name="T3" fmla="*/ 49 h 365"/>
                <a:gd name="T4" fmla="*/ 298 w 377"/>
                <a:gd name="T5" fmla="*/ 92 h 365"/>
                <a:gd name="T6" fmla="*/ 271 w 377"/>
                <a:gd name="T7" fmla="*/ 61 h 365"/>
                <a:gd name="T8" fmla="*/ 284 w 377"/>
                <a:gd name="T9" fmla="*/ 30 h 365"/>
                <a:gd name="T10" fmla="*/ 296 w 377"/>
                <a:gd name="T11" fmla="*/ 15 h 365"/>
                <a:gd name="T12" fmla="*/ 274 w 377"/>
                <a:gd name="T13" fmla="*/ 3 h 365"/>
                <a:gd name="T14" fmla="*/ 228 w 377"/>
                <a:gd name="T15" fmla="*/ 38 h 365"/>
                <a:gd name="T16" fmla="*/ 214 w 377"/>
                <a:gd name="T17" fmla="*/ 61 h 365"/>
                <a:gd name="T18" fmla="*/ 184 w 377"/>
                <a:gd name="T19" fmla="*/ 49 h 365"/>
                <a:gd name="T20" fmla="*/ 156 w 377"/>
                <a:gd name="T21" fmla="*/ 90 h 365"/>
                <a:gd name="T22" fmla="*/ 111 w 377"/>
                <a:gd name="T23" fmla="*/ 127 h 365"/>
                <a:gd name="T24" fmla="*/ 59 w 377"/>
                <a:gd name="T25" fmla="*/ 145 h 365"/>
                <a:gd name="T26" fmla="*/ 30 w 377"/>
                <a:gd name="T27" fmla="*/ 155 h 365"/>
                <a:gd name="T28" fmla="*/ 26 w 377"/>
                <a:gd name="T29" fmla="*/ 203 h 365"/>
                <a:gd name="T30" fmla="*/ 13 w 377"/>
                <a:gd name="T31" fmla="*/ 246 h 365"/>
                <a:gd name="T32" fmla="*/ 5 w 377"/>
                <a:gd name="T33" fmla="*/ 286 h 365"/>
                <a:gd name="T34" fmla="*/ 37 w 377"/>
                <a:gd name="T35" fmla="*/ 306 h 365"/>
                <a:gd name="T36" fmla="*/ 85 w 377"/>
                <a:gd name="T37" fmla="*/ 273 h 365"/>
                <a:gd name="T38" fmla="*/ 133 w 377"/>
                <a:gd name="T39" fmla="*/ 267 h 365"/>
                <a:gd name="T40" fmla="*/ 159 w 377"/>
                <a:gd name="T41" fmla="*/ 297 h 365"/>
                <a:gd name="T42" fmla="*/ 155 w 377"/>
                <a:gd name="T43" fmla="*/ 345 h 365"/>
                <a:gd name="T44" fmla="*/ 197 w 377"/>
                <a:gd name="T45" fmla="*/ 354 h 365"/>
                <a:gd name="T46" fmla="*/ 230 w 377"/>
                <a:gd name="T47" fmla="*/ 314 h 365"/>
                <a:gd name="T48" fmla="*/ 263 w 377"/>
                <a:gd name="T49" fmla="*/ 273 h 365"/>
                <a:gd name="T50" fmla="*/ 295 w 377"/>
                <a:gd name="T51" fmla="*/ 240 h 365"/>
                <a:gd name="T52" fmla="*/ 323 w 377"/>
                <a:gd name="T53" fmla="*/ 213 h 365"/>
                <a:gd name="T54" fmla="*/ 338 w 377"/>
                <a:gd name="T55" fmla="*/ 189 h 365"/>
                <a:gd name="T56" fmla="*/ 340 w 377"/>
                <a:gd name="T57" fmla="*/ 146 h 365"/>
                <a:gd name="T58" fmla="*/ 353 w 377"/>
                <a:gd name="T59" fmla="*/ 102 h 365"/>
                <a:gd name="T60" fmla="*/ 364 w 377"/>
                <a:gd name="T61" fmla="*/ 40 h 365"/>
                <a:gd name="T62" fmla="*/ 360 w 377"/>
                <a:gd name="T63" fmla="*/ 16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7" h="365">
                  <a:moveTo>
                    <a:pt x="360" y="16"/>
                  </a:moveTo>
                  <a:cubicBezTo>
                    <a:pt x="344" y="21"/>
                    <a:pt x="353" y="17"/>
                    <a:pt x="337" y="49"/>
                  </a:cubicBezTo>
                  <a:cubicBezTo>
                    <a:pt x="320" y="81"/>
                    <a:pt x="314" y="100"/>
                    <a:pt x="298" y="92"/>
                  </a:cubicBezTo>
                  <a:cubicBezTo>
                    <a:pt x="283" y="84"/>
                    <a:pt x="267" y="79"/>
                    <a:pt x="271" y="61"/>
                  </a:cubicBezTo>
                  <a:cubicBezTo>
                    <a:pt x="274" y="43"/>
                    <a:pt x="277" y="36"/>
                    <a:pt x="284" y="30"/>
                  </a:cubicBezTo>
                  <a:cubicBezTo>
                    <a:pt x="291" y="24"/>
                    <a:pt x="303" y="21"/>
                    <a:pt x="296" y="15"/>
                  </a:cubicBezTo>
                  <a:cubicBezTo>
                    <a:pt x="289" y="9"/>
                    <a:pt x="285" y="0"/>
                    <a:pt x="274" y="3"/>
                  </a:cubicBezTo>
                  <a:cubicBezTo>
                    <a:pt x="264" y="5"/>
                    <a:pt x="233" y="31"/>
                    <a:pt x="228" y="38"/>
                  </a:cubicBezTo>
                  <a:cubicBezTo>
                    <a:pt x="223" y="46"/>
                    <a:pt x="228" y="74"/>
                    <a:pt x="214" y="61"/>
                  </a:cubicBezTo>
                  <a:cubicBezTo>
                    <a:pt x="199" y="48"/>
                    <a:pt x="195" y="36"/>
                    <a:pt x="184" y="49"/>
                  </a:cubicBezTo>
                  <a:cubicBezTo>
                    <a:pt x="173" y="62"/>
                    <a:pt x="167" y="79"/>
                    <a:pt x="156" y="90"/>
                  </a:cubicBezTo>
                  <a:cubicBezTo>
                    <a:pt x="146" y="100"/>
                    <a:pt x="131" y="117"/>
                    <a:pt x="111" y="127"/>
                  </a:cubicBezTo>
                  <a:cubicBezTo>
                    <a:pt x="91" y="136"/>
                    <a:pt x="69" y="145"/>
                    <a:pt x="59" y="145"/>
                  </a:cubicBezTo>
                  <a:cubicBezTo>
                    <a:pt x="48" y="145"/>
                    <a:pt x="34" y="134"/>
                    <a:pt x="30" y="155"/>
                  </a:cubicBezTo>
                  <a:cubicBezTo>
                    <a:pt x="26" y="177"/>
                    <a:pt x="30" y="187"/>
                    <a:pt x="26" y="203"/>
                  </a:cubicBezTo>
                  <a:cubicBezTo>
                    <a:pt x="23" y="218"/>
                    <a:pt x="23" y="230"/>
                    <a:pt x="13" y="246"/>
                  </a:cubicBezTo>
                  <a:cubicBezTo>
                    <a:pt x="4" y="261"/>
                    <a:pt x="0" y="267"/>
                    <a:pt x="5" y="286"/>
                  </a:cubicBezTo>
                  <a:cubicBezTo>
                    <a:pt x="10" y="306"/>
                    <a:pt x="25" y="311"/>
                    <a:pt x="37" y="306"/>
                  </a:cubicBezTo>
                  <a:cubicBezTo>
                    <a:pt x="49" y="300"/>
                    <a:pt x="74" y="276"/>
                    <a:pt x="85" y="273"/>
                  </a:cubicBezTo>
                  <a:cubicBezTo>
                    <a:pt x="96" y="271"/>
                    <a:pt x="128" y="257"/>
                    <a:pt x="133" y="267"/>
                  </a:cubicBezTo>
                  <a:cubicBezTo>
                    <a:pt x="137" y="278"/>
                    <a:pt x="158" y="286"/>
                    <a:pt x="159" y="297"/>
                  </a:cubicBezTo>
                  <a:cubicBezTo>
                    <a:pt x="160" y="308"/>
                    <a:pt x="152" y="334"/>
                    <a:pt x="155" y="345"/>
                  </a:cubicBezTo>
                  <a:cubicBezTo>
                    <a:pt x="159" y="356"/>
                    <a:pt x="192" y="365"/>
                    <a:pt x="197" y="354"/>
                  </a:cubicBezTo>
                  <a:cubicBezTo>
                    <a:pt x="202" y="344"/>
                    <a:pt x="224" y="322"/>
                    <a:pt x="230" y="314"/>
                  </a:cubicBezTo>
                  <a:cubicBezTo>
                    <a:pt x="236" y="306"/>
                    <a:pt x="251" y="291"/>
                    <a:pt x="263" y="273"/>
                  </a:cubicBezTo>
                  <a:cubicBezTo>
                    <a:pt x="274" y="255"/>
                    <a:pt x="290" y="248"/>
                    <a:pt x="295" y="240"/>
                  </a:cubicBezTo>
                  <a:cubicBezTo>
                    <a:pt x="300" y="232"/>
                    <a:pt x="321" y="218"/>
                    <a:pt x="323" y="213"/>
                  </a:cubicBezTo>
                  <a:cubicBezTo>
                    <a:pt x="326" y="207"/>
                    <a:pt x="339" y="203"/>
                    <a:pt x="338" y="189"/>
                  </a:cubicBezTo>
                  <a:cubicBezTo>
                    <a:pt x="337" y="174"/>
                    <a:pt x="340" y="161"/>
                    <a:pt x="340" y="146"/>
                  </a:cubicBezTo>
                  <a:cubicBezTo>
                    <a:pt x="340" y="130"/>
                    <a:pt x="344" y="125"/>
                    <a:pt x="353" y="102"/>
                  </a:cubicBezTo>
                  <a:cubicBezTo>
                    <a:pt x="363" y="78"/>
                    <a:pt x="365" y="55"/>
                    <a:pt x="364" y="40"/>
                  </a:cubicBezTo>
                  <a:cubicBezTo>
                    <a:pt x="363" y="24"/>
                    <a:pt x="377" y="11"/>
                    <a:pt x="36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grpSp>
      <p:pic>
        <p:nvPicPr>
          <p:cNvPr id="178" name="Picture 29" descr="Image result for jumia one logo">
            <a:extLst>
              <a:ext uri="{FF2B5EF4-FFF2-40B4-BE49-F238E27FC236}">
                <a16:creationId xmlns:a16="http://schemas.microsoft.com/office/drawing/2014/main" id="{AC1E1D35-00A1-4C02-8C09-FC2D5F97A13C}"/>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197672" y="3191202"/>
            <a:ext cx="320497" cy="320497"/>
          </a:xfrm>
          <a:prstGeom prst="rect">
            <a:avLst/>
          </a:prstGeom>
          <a:noFill/>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72243BA0-2B7A-403D-BBA7-79C93DD3FE7D}"/>
              </a:ext>
            </a:extLst>
          </p:cNvPr>
          <p:cNvSpPr txBox="1"/>
          <p:nvPr/>
        </p:nvSpPr>
        <p:spPr>
          <a:xfrm>
            <a:off x="5623738" y="3081736"/>
            <a:ext cx="2349743" cy="553998"/>
          </a:xfrm>
          <a:prstGeom prst="rect">
            <a:avLst/>
          </a:prstGeom>
          <a:noFill/>
          <a:ln w="9525">
            <a:noFill/>
          </a:ln>
        </p:spPr>
        <p:txBody>
          <a:bodyPr vert="horz" wrap="square" lIns="0" tIns="0" rIns="0" bIns="0" rtlCol="0">
            <a:spAutoFit/>
          </a:bodyPr>
          <a:lstStyle/>
          <a:p>
            <a:pPr marL="171450" lvl="1" indent="-171450" fontAlgn="base">
              <a:lnSpc>
                <a:spcPct val="80000"/>
              </a:lnSpc>
              <a:spcAft>
                <a:spcPct val="0"/>
              </a:spcAft>
              <a:buClr>
                <a:schemeClr val="accent1"/>
              </a:buClr>
              <a:buSzPct val="100000"/>
              <a:buFont typeface="Wingdings" panose="05000000000000000000" pitchFamily="2" charset="2"/>
              <a:buChar char="§"/>
              <a:defRPr/>
            </a:pPr>
            <a:r>
              <a:rPr lang="en-US" sz="900" b="1" kern="0" dirty="0">
                <a:solidFill>
                  <a:srgbClr val="000000"/>
                </a:solidFill>
                <a:latin typeface="Arial" panose="020B0604020202020204" pitchFamily="34" charset="0"/>
                <a:cs typeface="Arial" panose="020B0604020202020204" pitchFamily="34" charset="0"/>
              </a:rPr>
              <a:t>Jumia launched all-in-one </a:t>
            </a:r>
            <a:r>
              <a:rPr lang="en-US" sz="900" kern="0" dirty="0">
                <a:solidFill>
                  <a:srgbClr val="000000"/>
                </a:solidFill>
                <a:latin typeface="Arial" panose="020B0604020202020204" pitchFamily="34" charset="0"/>
                <a:cs typeface="Arial" panose="020B0604020202020204" pitchFamily="34" charset="0"/>
              </a:rPr>
              <a:t>lifestyle app</a:t>
            </a:r>
          </a:p>
          <a:p>
            <a:pPr marL="171450" lvl="1" indent="-171450" fontAlgn="base">
              <a:lnSpc>
                <a:spcPct val="80000"/>
              </a:lnSpc>
              <a:spcAft>
                <a:spcPct val="0"/>
              </a:spcAft>
              <a:buClr>
                <a:schemeClr val="accent1"/>
              </a:buClr>
              <a:buSzPct val="100000"/>
              <a:buFont typeface="Wingdings" panose="05000000000000000000" pitchFamily="2" charset="2"/>
              <a:buChar char="§"/>
              <a:defRPr/>
            </a:pPr>
            <a:r>
              <a:rPr lang="en-US" sz="900" kern="0" dirty="0">
                <a:solidFill>
                  <a:srgbClr val="000000"/>
                </a:solidFill>
                <a:latin typeface="Arial" panose="020B0604020202020204" pitchFamily="34" charset="0"/>
                <a:cs typeface="Arial" panose="020B0604020202020204" pitchFamily="34" charset="0"/>
              </a:rPr>
              <a:t>However, this was </a:t>
            </a:r>
            <a:r>
              <a:rPr lang="en-US" sz="900" b="1" kern="0" dirty="0">
                <a:solidFill>
                  <a:srgbClr val="000000"/>
                </a:solidFill>
                <a:latin typeface="Arial" panose="020B0604020202020204" pitchFamily="34" charset="0"/>
                <a:cs typeface="Arial" panose="020B0604020202020204" pitchFamily="34" charset="0"/>
              </a:rPr>
              <a:t>more a PR campaign </a:t>
            </a:r>
            <a:r>
              <a:rPr lang="en-US" sz="900" kern="0" dirty="0">
                <a:solidFill>
                  <a:srgbClr val="000000"/>
                </a:solidFill>
                <a:latin typeface="Arial" panose="020B0604020202020204" pitchFamily="34" charset="0"/>
                <a:cs typeface="Arial" panose="020B0604020202020204" pitchFamily="34" charset="0"/>
              </a:rPr>
              <a:t>than a unique app experience</a:t>
            </a:r>
          </a:p>
          <a:p>
            <a:pPr marL="289736" lvl="2" indent="-171450" fontAlgn="base">
              <a:lnSpc>
                <a:spcPct val="80000"/>
              </a:lnSpc>
              <a:spcAft>
                <a:spcPct val="0"/>
              </a:spcAft>
              <a:buClr>
                <a:schemeClr val="accent1"/>
              </a:buClr>
              <a:buSzPct val="100000"/>
              <a:buFont typeface="Arial" panose="020B0604020202020204" pitchFamily="34" charset="0"/>
              <a:buChar char="‾"/>
              <a:defRPr/>
            </a:pPr>
            <a:r>
              <a:rPr lang="en-US" sz="900" kern="0" dirty="0">
                <a:solidFill>
                  <a:srgbClr val="000000"/>
                </a:solidFill>
                <a:latin typeface="Arial" panose="020B0604020202020204" pitchFamily="34" charset="0"/>
                <a:cs typeface="Arial" panose="020B0604020202020204" pitchFamily="34" charset="0"/>
              </a:rPr>
              <a:t>It is simply a web-browser that has been pre-loaded with bookmarks</a:t>
            </a:r>
          </a:p>
        </p:txBody>
      </p:sp>
      <p:cxnSp>
        <p:nvCxnSpPr>
          <p:cNvPr id="15" name="Straight Connector 14">
            <a:extLst>
              <a:ext uri="{FF2B5EF4-FFF2-40B4-BE49-F238E27FC236}">
                <a16:creationId xmlns:a16="http://schemas.microsoft.com/office/drawing/2014/main" id="{CCCD777D-E6AD-4177-9CD6-501F8EE14EF5}"/>
              </a:ext>
            </a:extLst>
          </p:cNvPr>
          <p:cNvCxnSpPr/>
          <p:nvPr/>
        </p:nvCxnSpPr>
        <p:spPr>
          <a:xfrm>
            <a:off x="5197672" y="2973139"/>
            <a:ext cx="248196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74" name="Picture 73" descr="Application&#10;&#10;Description automatically generated">
            <a:extLst>
              <a:ext uri="{FF2B5EF4-FFF2-40B4-BE49-F238E27FC236}">
                <a16:creationId xmlns:a16="http://schemas.microsoft.com/office/drawing/2014/main" id="{5DF5F6F9-B439-426F-806B-ADB1BE7B5554}"/>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2386192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7614749A-B9E7-4E91-94EA-F418A56C0E0C}"/>
              </a:ext>
            </a:extLst>
          </p:cNvPr>
          <p:cNvGraphicFramePr>
            <a:graphicFrameLocks noChangeAspect="1"/>
          </p:cNvGraphicFramePr>
          <p:nvPr>
            <p:custDataLst>
              <p:tags r:id="rId1"/>
            </p:custDataLst>
          </p:nvPr>
        </p:nvGraphicFramePr>
        <p:xfrm>
          <a:off x="1144100" y="198927"/>
          <a:ext cx="1099" cy="1099"/>
        </p:xfrm>
        <a:graphic>
          <a:graphicData uri="http://schemas.openxmlformats.org/presentationml/2006/ole">
            <mc:AlternateContent xmlns:mc="http://schemas.openxmlformats.org/markup-compatibility/2006">
              <mc:Choice xmlns:v="urn:schemas-microsoft-com:vml" Requires="v">
                <p:oleObj name="think-cell Slide" r:id="rId5" imgW="592" imgH="595" progId="TCLayout.ActiveDocument.1">
                  <p:embed/>
                </p:oleObj>
              </mc:Choice>
              <mc:Fallback>
                <p:oleObj name="think-cell Slide" r:id="rId5" imgW="592" imgH="595" progId="TCLayout.ActiveDocument.1">
                  <p:embed/>
                  <p:pic>
                    <p:nvPicPr>
                      <p:cNvPr id="15" name="Object 14" hidden="1">
                        <a:extLst>
                          <a:ext uri="{FF2B5EF4-FFF2-40B4-BE49-F238E27FC236}">
                            <a16:creationId xmlns:a16="http://schemas.microsoft.com/office/drawing/2014/main" id="{7614749A-B9E7-4E91-94EA-F418A56C0E0C}"/>
                          </a:ext>
                        </a:extLst>
                      </p:cNvPr>
                      <p:cNvPicPr/>
                      <p:nvPr/>
                    </p:nvPicPr>
                    <p:blipFill>
                      <a:blip r:embed="rId6"/>
                      <a:stretch>
                        <a:fillRect/>
                      </a:stretch>
                    </p:blipFill>
                    <p:spPr>
                      <a:xfrm>
                        <a:off x="1144100" y="198927"/>
                        <a:ext cx="1099" cy="109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F089C0D7-FA36-4126-990B-00AF4F0F79B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nvGrpSpPr>
          <p:cNvPr id="58" name="Group 57"/>
          <p:cNvGrpSpPr>
            <a:grpSpLocks noChangeAspect="1"/>
          </p:cNvGrpSpPr>
          <p:nvPr/>
        </p:nvGrpSpPr>
        <p:grpSpPr>
          <a:xfrm>
            <a:off x="880067" y="1465677"/>
            <a:ext cx="127944" cy="116477"/>
            <a:chOff x="736601" y="2144712"/>
            <a:chExt cx="2990849" cy="2990851"/>
          </a:xfrm>
          <a:solidFill>
            <a:schemeClr val="bg1"/>
          </a:solidFill>
        </p:grpSpPr>
        <p:sp>
          <p:nvSpPr>
            <p:cNvPr id="59" name="Freeform 9"/>
            <p:cNvSpPr>
              <a:spLocks noEditPoints="1"/>
            </p:cNvSpPr>
            <p:nvPr/>
          </p:nvSpPr>
          <p:spPr bwMode="auto">
            <a:xfrm>
              <a:off x="736601" y="2144712"/>
              <a:ext cx="2990849" cy="2990851"/>
            </a:xfrm>
            <a:custGeom>
              <a:avLst/>
              <a:gdLst>
                <a:gd name="T0" fmla="*/ 1040 w 2080"/>
                <a:gd name="T1" fmla="*/ 0 h 2080"/>
                <a:gd name="T2" fmla="*/ 0 w 2080"/>
                <a:gd name="T3" fmla="*/ 1040 h 2080"/>
                <a:gd name="T4" fmla="*/ 1040 w 2080"/>
                <a:gd name="T5" fmla="*/ 2080 h 2080"/>
                <a:gd name="T6" fmla="*/ 2080 w 2080"/>
                <a:gd name="T7" fmla="*/ 1040 h 2080"/>
                <a:gd name="T8" fmla="*/ 1040 w 2080"/>
                <a:gd name="T9" fmla="*/ 0 h 2080"/>
                <a:gd name="T10" fmla="*/ 1040 w 2080"/>
                <a:gd name="T11" fmla="*/ 2000 h 2080"/>
                <a:gd name="T12" fmla="*/ 80 w 2080"/>
                <a:gd name="T13" fmla="*/ 1040 h 2080"/>
                <a:gd name="T14" fmla="*/ 1040 w 2080"/>
                <a:gd name="T15" fmla="*/ 80 h 2080"/>
                <a:gd name="T16" fmla="*/ 2000 w 2080"/>
                <a:gd name="T17" fmla="*/ 1040 h 2080"/>
                <a:gd name="T18" fmla="*/ 1040 w 2080"/>
                <a:gd name="T19" fmla="*/ 2000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0" h="2080">
                  <a:moveTo>
                    <a:pt x="1040" y="0"/>
                  </a:moveTo>
                  <a:cubicBezTo>
                    <a:pt x="465" y="0"/>
                    <a:pt x="0" y="466"/>
                    <a:pt x="0" y="1040"/>
                  </a:cubicBezTo>
                  <a:cubicBezTo>
                    <a:pt x="0" y="1614"/>
                    <a:pt x="465" y="2080"/>
                    <a:pt x="1040" y="2080"/>
                  </a:cubicBezTo>
                  <a:cubicBezTo>
                    <a:pt x="1614" y="2080"/>
                    <a:pt x="2080" y="1614"/>
                    <a:pt x="2080" y="1040"/>
                  </a:cubicBezTo>
                  <a:cubicBezTo>
                    <a:pt x="2080" y="466"/>
                    <a:pt x="1614" y="0"/>
                    <a:pt x="1040" y="0"/>
                  </a:cubicBezTo>
                  <a:close/>
                  <a:moveTo>
                    <a:pt x="1040" y="2000"/>
                  </a:moveTo>
                  <a:cubicBezTo>
                    <a:pt x="510" y="2000"/>
                    <a:pt x="80" y="1570"/>
                    <a:pt x="80" y="1040"/>
                  </a:cubicBezTo>
                  <a:cubicBezTo>
                    <a:pt x="80" y="510"/>
                    <a:pt x="510" y="80"/>
                    <a:pt x="1040" y="80"/>
                  </a:cubicBezTo>
                  <a:cubicBezTo>
                    <a:pt x="1570" y="80"/>
                    <a:pt x="2000" y="510"/>
                    <a:pt x="2000" y="1040"/>
                  </a:cubicBezTo>
                  <a:cubicBezTo>
                    <a:pt x="2000" y="1570"/>
                    <a:pt x="1570" y="2000"/>
                    <a:pt x="1040" y="2000"/>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47" b="0" i="0" u="none" strike="noStrike" kern="1200" cap="none" spc="0" normalizeH="0" baseline="0" noProof="0" dirty="0">
                <a:ln>
                  <a:noFill/>
                </a:ln>
                <a:solidFill>
                  <a:srgbClr val="5C5C5C"/>
                </a:solidFill>
                <a:effectLst/>
                <a:uLnTx/>
                <a:uFillTx/>
                <a:latin typeface="Arial" panose="020B0604020202020204"/>
                <a:ea typeface="+mn-ea"/>
                <a:cs typeface="+mn-cs"/>
                <a:sym typeface="+mn-lt"/>
              </a:endParaRPr>
            </a:p>
          </p:txBody>
        </p:sp>
        <p:sp>
          <p:nvSpPr>
            <p:cNvPr id="60" name="Freeform 10"/>
            <p:cNvSpPr>
              <a:spLocks/>
            </p:cNvSpPr>
            <p:nvPr/>
          </p:nvSpPr>
          <p:spPr bwMode="auto">
            <a:xfrm>
              <a:off x="1781175" y="2703513"/>
              <a:ext cx="901700" cy="1873250"/>
            </a:xfrm>
            <a:custGeom>
              <a:avLst/>
              <a:gdLst>
                <a:gd name="T0" fmla="*/ 546 w 627"/>
                <a:gd name="T1" fmla="*/ 709 h 1302"/>
                <a:gd name="T2" fmla="*/ 352 w 627"/>
                <a:gd name="T3" fmla="*/ 612 h 1302"/>
                <a:gd name="T4" fmla="*/ 351 w 627"/>
                <a:gd name="T5" fmla="*/ 612 h 1302"/>
                <a:gd name="T6" fmla="*/ 117 w 627"/>
                <a:gd name="T7" fmla="*/ 409 h 1302"/>
                <a:gd name="T8" fmla="*/ 330 w 627"/>
                <a:gd name="T9" fmla="*/ 244 h 1302"/>
                <a:gd name="T10" fmla="*/ 552 w 627"/>
                <a:gd name="T11" fmla="*/ 323 h 1302"/>
                <a:gd name="T12" fmla="*/ 596 w 627"/>
                <a:gd name="T13" fmla="*/ 245 h 1302"/>
                <a:gd name="T14" fmla="*/ 389 w 627"/>
                <a:gd name="T15" fmla="*/ 161 h 1302"/>
                <a:gd name="T16" fmla="*/ 349 w 627"/>
                <a:gd name="T17" fmla="*/ 157 h 1302"/>
                <a:gd name="T18" fmla="*/ 349 w 627"/>
                <a:gd name="T19" fmla="*/ 0 h 1302"/>
                <a:gd name="T20" fmla="*/ 285 w 627"/>
                <a:gd name="T21" fmla="*/ 0 h 1302"/>
                <a:gd name="T22" fmla="*/ 285 w 627"/>
                <a:gd name="T23" fmla="*/ 157 h 1302"/>
                <a:gd name="T24" fmla="*/ 248 w 627"/>
                <a:gd name="T25" fmla="*/ 164 h 1302"/>
                <a:gd name="T26" fmla="*/ 11 w 627"/>
                <a:gd name="T27" fmla="*/ 412 h 1302"/>
                <a:gd name="T28" fmla="*/ 296 w 627"/>
                <a:gd name="T29" fmla="*/ 690 h 1302"/>
                <a:gd name="T30" fmla="*/ 297 w 627"/>
                <a:gd name="T31" fmla="*/ 690 h 1302"/>
                <a:gd name="T32" fmla="*/ 521 w 627"/>
                <a:gd name="T33" fmla="*/ 885 h 1302"/>
                <a:gd name="T34" fmla="*/ 317 w 627"/>
                <a:gd name="T35" fmla="*/ 1059 h 1302"/>
                <a:gd name="T36" fmla="*/ 56 w 627"/>
                <a:gd name="T37" fmla="*/ 956 h 1302"/>
                <a:gd name="T38" fmla="*/ 0 w 627"/>
                <a:gd name="T39" fmla="*/ 1029 h 1302"/>
                <a:gd name="T40" fmla="*/ 246 w 627"/>
                <a:gd name="T41" fmla="*/ 1142 h 1302"/>
                <a:gd name="T42" fmla="*/ 285 w 627"/>
                <a:gd name="T43" fmla="*/ 1147 h 1302"/>
                <a:gd name="T44" fmla="*/ 285 w 627"/>
                <a:gd name="T45" fmla="*/ 1302 h 1302"/>
                <a:gd name="T46" fmla="*/ 349 w 627"/>
                <a:gd name="T47" fmla="*/ 1302 h 1302"/>
                <a:gd name="T48" fmla="*/ 349 w 627"/>
                <a:gd name="T49" fmla="*/ 1148 h 1302"/>
                <a:gd name="T50" fmla="*/ 387 w 627"/>
                <a:gd name="T51" fmla="*/ 1142 h 1302"/>
                <a:gd name="T52" fmla="*/ 627 w 627"/>
                <a:gd name="T53" fmla="*/ 876 h 1302"/>
                <a:gd name="T54" fmla="*/ 546 w 627"/>
                <a:gd name="T55" fmla="*/ 709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7" h="1302">
                  <a:moveTo>
                    <a:pt x="546" y="709"/>
                  </a:moveTo>
                  <a:cubicBezTo>
                    <a:pt x="493" y="667"/>
                    <a:pt x="421" y="639"/>
                    <a:pt x="352" y="612"/>
                  </a:cubicBezTo>
                  <a:cubicBezTo>
                    <a:pt x="351" y="612"/>
                    <a:pt x="351" y="612"/>
                    <a:pt x="351" y="612"/>
                  </a:cubicBezTo>
                  <a:cubicBezTo>
                    <a:pt x="231" y="566"/>
                    <a:pt x="117" y="522"/>
                    <a:pt x="117" y="409"/>
                  </a:cubicBezTo>
                  <a:cubicBezTo>
                    <a:pt x="117" y="311"/>
                    <a:pt x="205" y="244"/>
                    <a:pt x="330" y="244"/>
                  </a:cubicBezTo>
                  <a:cubicBezTo>
                    <a:pt x="431" y="244"/>
                    <a:pt x="514" y="295"/>
                    <a:pt x="552" y="323"/>
                  </a:cubicBezTo>
                  <a:cubicBezTo>
                    <a:pt x="596" y="245"/>
                    <a:pt x="596" y="245"/>
                    <a:pt x="596" y="245"/>
                  </a:cubicBezTo>
                  <a:cubicBezTo>
                    <a:pt x="569" y="223"/>
                    <a:pt x="499" y="174"/>
                    <a:pt x="389" y="161"/>
                  </a:cubicBezTo>
                  <a:cubicBezTo>
                    <a:pt x="349" y="157"/>
                    <a:pt x="349" y="157"/>
                    <a:pt x="349" y="157"/>
                  </a:cubicBezTo>
                  <a:cubicBezTo>
                    <a:pt x="349" y="0"/>
                    <a:pt x="349" y="0"/>
                    <a:pt x="349" y="0"/>
                  </a:cubicBezTo>
                  <a:cubicBezTo>
                    <a:pt x="285" y="0"/>
                    <a:pt x="285" y="0"/>
                    <a:pt x="285" y="0"/>
                  </a:cubicBezTo>
                  <a:cubicBezTo>
                    <a:pt x="285" y="157"/>
                    <a:pt x="285" y="157"/>
                    <a:pt x="285" y="157"/>
                  </a:cubicBezTo>
                  <a:cubicBezTo>
                    <a:pt x="248" y="164"/>
                    <a:pt x="248" y="164"/>
                    <a:pt x="248" y="164"/>
                  </a:cubicBezTo>
                  <a:cubicBezTo>
                    <a:pt x="106" y="191"/>
                    <a:pt x="11" y="291"/>
                    <a:pt x="11" y="412"/>
                  </a:cubicBezTo>
                  <a:cubicBezTo>
                    <a:pt x="11" y="565"/>
                    <a:pt x="134" y="626"/>
                    <a:pt x="296" y="690"/>
                  </a:cubicBezTo>
                  <a:cubicBezTo>
                    <a:pt x="297" y="690"/>
                    <a:pt x="297" y="690"/>
                    <a:pt x="297" y="690"/>
                  </a:cubicBezTo>
                  <a:cubicBezTo>
                    <a:pt x="412" y="736"/>
                    <a:pt x="521" y="780"/>
                    <a:pt x="521" y="885"/>
                  </a:cubicBezTo>
                  <a:cubicBezTo>
                    <a:pt x="521" y="999"/>
                    <a:pt x="419" y="1059"/>
                    <a:pt x="317" y="1059"/>
                  </a:cubicBezTo>
                  <a:cubicBezTo>
                    <a:pt x="200" y="1059"/>
                    <a:pt x="103" y="994"/>
                    <a:pt x="56" y="956"/>
                  </a:cubicBezTo>
                  <a:cubicBezTo>
                    <a:pt x="0" y="1029"/>
                    <a:pt x="0" y="1029"/>
                    <a:pt x="0" y="1029"/>
                  </a:cubicBezTo>
                  <a:cubicBezTo>
                    <a:pt x="29" y="1055"/>
                    <a:pt x="113" y="1123"/>
                    <a:pt x="246" y="1142"/>
                  </a:cubicBezTo>
                  <a:cubicBezTo>
                    <a:pt x="285" y="1147"/>
                    <a:pt x="285" y="1147"/>
                    <a:pt x="285" y="1147"/>
                  </a:cubicBezTo>
                  <a:cubicBezTo>
                    <a:pt x="285" y="1302"/>
                    <a:pt x="285" y="1302"/>
                    <a:pt x="285" y="1302"/>
                  </a:cubicBezTo>
                  <a:cubicBezTo>
                    <a:pt x="349" y="1302"/>
                    <a:pt x="349" y="1302"/>
                    <a:pt x="349" y="1302"/>
                  </a:cubicBezTo>
                  <a:cubicBezTo>
                    <a:pt x="349" y="1148"/>
                    <a:pt x="349" y="1148"/>
                    <a:pt x="349" y="1148"/>
                  </a:cubicBezTo>
                  <a:cubicBezTo>
                    <a:pt x="387" y="1142"/>
                    <a:pt x="387" y="1142"/>
                    <a:pt x="387" y="1142"/>
                  </a:cubicBezTo>
                  <a:cubicBezTo>
                    <a:pt x="531" y="1118"/>
                    <a:pt x="627" y="1011"/>
                    <a:pt x="627" y="876"/>
                  </a:cubicBezTo>
                  <a:cubicBezTo>
                    <a:pt x="627" y="806"/>
                    <a:pt x="601" y="753"/>
                    <a:pt x="546" y="709"/>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47" b="0" i="0" u="none" strike="noStrike" kern="1200" cap="none" spc="0" normalizeH="0" baseline="0" noProof="0" dirty="0">
                <a:ln>
                  <a:noFill/>
                </a:ln>
                <a:solidFill>
                  <a:srgbClr val="5C5C5C"/>
                </a:solidFill>
                <a:effectLst/>
                <a:uLnTx/>
                <a:uFillTx/>
                <a:latin typeface="Arial" panose="020B0604020202020204"/>
                <a:ea typeface="+mn-ea"/>
                <a:cs typeface="+mn-cs"/>
                <a:sym typeface="+mn-lt"/>
              </a:endParaRPr>
            </a:p>
          </p:txBody>
        </p:sp>
      </p:grpSp>
      <p:grpSp>
        <p:nvGrpSpPr>
          <p:cNvPr id="24" name="Group 23"/>
          <p:cNvGrpSpPr/>
          <p:nvPr/>
        </p:nvGrpSpPr>
        <p:grpSpPr>
          <a:xfrm>
            <a:off x="325739" y="1093487"/>
            <a:ext cx="2603157" cy="1876978"/>
            <a:chOff x="325739" y="1093487"/>
            <a:chExt cx="2603157" cy="1876978"/>
          </a:xfrm>
        </p:grpSpPr>
        <p:sp>
          <p:nvSpPr>
            <p:cNvPr id="21" name="TextBox 20"/>
            <p:cNvSpPr txBox="1"/>
            <p:nvPr/>
          </p:nvSpPr>
          <p:spPr>
            <a:xfrm>
              <a:off x="325739" y="1523915"/>
              <a:ext cx="2603157"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5C5C5C"/>
                  </a:solidFill>
                  <a:effectLst/>
                  <a:uLnTx/>
                  <a:uFillTx/>
                  <a:latin typeface="Arial" panose="020B0604020202020204"/>
                  <a:ea typeface="+mn-ea"/>
                  <a:cs typeface="+mn-cs"/>
                </a:rPr>
                <a:t>The term SHOP-FAS is originated from providing faster and convenient service to customers at the comforts of their homes. Services in the form of e-commerce platform for general buying of products and also a bridge for foreign and local producers to sell and reach out to large audience.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5C5C5C"/>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5C5C5C"/>
                  </a:solidFill>
                  <a:effectLst/>
                  <a:uLnTx/>
                  <a:uFillTx/>
                  <a:latin typeface="Arial" panose="020B0604020202020204"/>
                  <a:ea typeface="+mn-ea"/>
                  <a:cs typeface="+mn-cs"/>
                </a:rPr>
                <a:t>Shop-</a:t>
              </a:r>
              <a:r>
                <a:rPr kumimoji="0" lang="en-GB" sz="800" b="0" i="0" u="none" strike="noStrike" kern="1200" cap="none" spc="0" normalizeH="0" baseline="0" noProof="0" dirty="0" err="1">
                  <a:ln>
                    <a:noFill/>
                  </a:ln>
                  <a:solidFill>
                    <a:srgbClr val="5C5C5C"/>
                  </a:solidFill>
                  <a:effectLst/>
                  <a:uLnTx/>
                  <a:uFillTx/>
                  <a:latin typeface="Arial" panose="020B0604020202020204"/>
                  <a:ea typeface="+mn-ea"/>
                  <a:cs typeface="+mn-cs"/>
                </a:rPr>
                <a:t>fas</a:t>
              </a:r>
              <a:r>
                <a:rPr kumimoji="0" lang="en-GB" sz="800" b="0" i="0" u="none" strike="noStrike" kern="1200" cap="none" spc="0" normalizeH="0" baseline="0" noProof="0" dirty="0">
                  <a:ln>
                    <a:noFill/>
                  </a:ln>
                  <a:solidFill>
                    <a:srgbClr val="5C5C5C"/>
                  </a:solidFill>
                  <a:effectLst/>
                  <a:uLnTx/>
                  <a:uFillTx/>
                  <a:latin typeface="Arial" panose="020B0604020202020204"/>
                  <a:ea typeface="+mn-ea"/>
                  <a:cs typeface="+mn-cs"/>
                </a:rPr>
                <a:t> originated as mf-24 an acronym for male-female 24 hours shop back in 2019. Incisive analyses shows delineation among sex so we prefer to include of classes of people by choosing shop-</a:t>
              </a:r>
              <a:r>
                <a:rPr kumimoji="0" lang="en-GB" sz="800" b="0" i="0" u="none" strike="noStrike" kern="1200" cap="none" spc="0" normalizeH="0" baseline="0" noProof="0" dirty="0" err="1">
                  <a:ln>
                    <a:noFill/>
                  </a:ln>
                  <a:solidFill>
                    <a:srgbClr val="5C5C5C"/>
                  </a:solidFill>
                  <a:effectLst/>
                  <a:uLnTx/>
                  <a:uFillTx/>
                  <a:latin typeface="Arial" panose="020B0604020202020204"/>
                  <a:ea typeface="+mn-ea"/>
                  <a:cs typeface="+mn-cs"/>
                </a:rPr>
                <a:t>fas</a:t>
              </a:r>
              <a:r>
                <a:rPr kumimoji="0" lang="en-GB" sz="800" b="0" i="0" u="none" strike="noStrike" kern="1200" cap="none" spc="0" normalizeH="0" baseline="0" noProof="0" dirty="0">
                  <a:ln>
                    <a:noFill/>
                  </a:ln>
                  <a:solidFill>
                    <a:srgbClr val="5C5C5C"/>
                  </a:solidFill>
                  <a:effectLst/>
                  <a:uLnTx/>
                  <a:uFillTx/>
                  <a:latin typeface="Arial" panose="020B0604020202020204"/>
                  <a:ea typeface="+mn-ea"/>
                  <a:cs typeface="+mn-cs"/>
                </a:rPr>
                <a:t>.</a:t>
              </a:r>
            </a:p>
          </p:txBody>
        </p:sp>
        <p:sp>
          <p:nvSpPr>
            <p:cNvPr id="22" name="TextBox 21"/>
            <p:cNvSpPr txBox="1"/>
            <p:nvPr/>
          </p:nvSpPr>
          <p:spPr>
            <a:xfrm>
              <a:off x="325739" y="1093487"/>
              <a:ext cx="207412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solidFill>
                    <a:srgbClr val="5C5C5C"/>
                  </a:solidFill>
                  <a:latin typeface="Arial" panose="020B0604020202020204"/>
                </a:rPr>
                <a:t>Introduction</a:t>
              </a:r>
              <a:endParaRPr kumimoji="0" lang="en-GB" sz="1400" b="1" i="0" u="none" strike="noStrike" kern="1200" cap="none" spc="0" normalizeH="0" baseline="0" noProof="0" dirty="0">
                <a:ln>
                  <a:noFill/>
                </a:ln>
                <a:solidFill>
                  <a:srgbClr val="5C5C5C"/>
                </a:solidFill>
                <a:effectLst/>
                <a:uLnTx/>
                <a:uFillTx/>
                <a:latin typeface="Arial" panose="020B0604020202020204"/>
                <a:ea typeface="+mn-ea"/>
                <a:cs typeface="+mn-cs"/>
              </a:endParaRPr>
            </a:p>
          </p:txBody>
        </p:sp>
      </p:grpSp>
      <p:cxnSp>
        <p:nvCxnSpPr>
          <p:cNvPr id="10" name="Straight Connector 9"/>
          <p:cNvCxnSpPr/>
          <p:nvPr/>
        </p:nvCxnSpPr>
        <p:spPr>
          <a:xfrm>
            <a:off x="408896" y="1493543"/>
            <a:ext cx="252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3238572" y="1093487"/>
            <a:ext cx="3009149" cy="2123199"/>
            <a:chOff x="3181867" y="1093487"/>
            <a:chExt cx="3009149" cy="2123199"/>
          </a:xfrm>
        </p:grpSpPr>
        <p:grpSp>
          <p:nvGrpSpPr>
            <p:cNvPr id="12" name="Group 11"/>
            <p:cNvGrpSpPr/>
            <p:nvPr/>
          </p:nvGrpSpPr>
          <p:grpSpPr>
            <a:xfrm>
              <a:off x="3181867" y="1093487"/>
              <a:ext cx="3009149" cy="2123199"/>
              <a:chOff x="3181867" y="1093487"/>
              <a:chExt cx="3009149" cy="2123199"/>
            </a:xfrm>
          </p:grpSpPr>
          <p:grpSp>
            <p:nvGrpSpPr>
              <p:cNvPr id="25" name="Group 24"/>
              <p:cNvGrpSpPr/>
              <p:nvPr/>
            </p:nvGrpSpPr>
            <p:grpSpPr>
              <a:xfrm>
                <a:off x="3181867" y="1093487"/>
                <a:ext cx="2872727" cy="2123199"/>
                <a:chOff x="3434707" y="1093487"/>
                <a:chExt cx="2872727" cy="2123199"/>
              </a:xfrm>
            </p:grpSpPr>
            <p:sp>
              <p:nvSpPr>
                <p:cNvPr id="23" name="TextBox 22"/>
                <p:cNvSpPr txBox="1"/>
                <p:nvPr/>
              </p:nvSpPr>
              <p:spPr>
                <a:xfrm>
                  <a:off x="3438559" y="1523915"/>
                  <a:ext cx="2868875" cy="16927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5C5C5C"/>
                      </a:solidFill>
                      <a:effectLst/>
                      <a:uLnTx/>
                      <a:uFillTx/>
                      <a:latin typeface="Arial" panose="020B0604020202020204"/>
                      <a:ea typeface="+mn-ea"/>
                      <a:cs typeface="+mn-cs"/>
                    </a:rPr>
                    <a:t>Shop-</a:t>
                  </a:r>
                  <a:r>
                    <a:rPr kumimoji="0" lang="en-GB" sz="800" b="0" i="0" u="none" strike="noStrike" kern="1200" cap="none" spc="0" normalizeH="0" baseline="0" noProof="0" dirty="0" err="1">
                      <a:ln>
                        <a:noFill/>
                      </a:ln>
                      <a:solidFill>
                        <a:srgbClr val="5C5C5C"/>
                      </a:solidFill>
                      <a:effectLst/>
                      <a:uLnTx/>
                      <a:uFillTx/>
                      <a:latin typeface="Arial" panose="020B0604020202020204"/>
                      <a:ea typeface="+mn-ea"/>
                      <a:cs typeface="+mn-cs"/>
                    </a:rPr>
                    <a:t>fas</a:t>
                  </a:r>
                  <a:r>
                    <a:rPr kumimoji="0" lang="en-GB" sz="800" b="0" i="0" u="none" strike="noStrike" kern="1200" cap="none" spc="0" normalizeH="0" baseline="0" noProof="0" dirty="0">
                      <a:ln>
                        <a:noFill/>
                      </a:ln>
                      <a:solidFill>
                        <a:srgbClr val="5C5C5C"/>
                      </a:solidFill>
                      <a:effectLst/>
                      <a:uLnTx/>
                      <a:uFillTx/>
                      <a:latin typeface="Arial" panose="020B0604020202020204"/>
                      <a:ea typeface="+mn-ea"/>
                      <a:cs typeface="+mn-cs"/>
                    </a:rPr>
                    <a:t> was generated with the purpose to provide a platform for fast and convenient </a:t>
                  </a:r>
                  <a:r>
                    <a:rPr lang="en-GB" sz="800" dirty="0">
                      <a:solidFill>
                        <a:srgbClr val="5C5C5C"/>
                      </a:solidFill>
                      <a:latin typeface="Arial" panose="020B0604020202020204"/>
                    </a:rPr>
                    <a:t> online shopping.</a:t>
                  </a:r>
                  <a:endParaRPr kumimoji="0" lang="en-GB" sz="800" b="0" i="0" u="none" strike="noStrike" kern="1200" cap="none" spc="0" normalizeH="0" baseline="0" noProof="0" dirty="0">
                    <a:ln>
                      <a:noFill/>
                    </a:ln>
                    <a:solidFill>
                      <a:srgbClr val="5C5C5C"/>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GB" sz="800" b="0" i="0" u="none" strike="noStrike" kern="1200" cap="none" spc="0" normalizeH="0" baseline="0" noProof="0" dirty="0">
                      <a:ln>
                        <a:noFill/>
                      </a:ln>
                      <a:solidFill>
                        <a:srgbClr val="5C5C5C"/>
                      </a:solidFill>
                      <a:effectLst/>
                      <a:uLnTx/>
                      <a:uFillTx/>
                      <a:latin typeface="Arial" panose="020B0604020202020204"/>
                      <a:ea typeface="+mn-ea"/>
                      <a:cs typeface="+mn-cs"/>
                    </a:rPr>
                  </a:br>
                  <a:endParaRPr kumimoji="0" lang="en-GB" sz="800" b="0" i="0" u="none" strike="noStrike" kern="1200" cap="none" spc="0" normalizeH="0" baseline="0" noProof="0" dirty="0">
                    <a:ln>
                      <a:noFill/>
                    </a:ln>
                    <a:solidFill>
                      <a:srgbClr val="5C5C5C"/>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1200" cap="none" spc="0" normalizeH="0" baseline="0" noProof="0" dirty="0">
                      <a:ln>
                        <a:noFill/>
                      </a:ln>
                      <a:solidFill>
                        <a:srgbClr val="5C5C5C"/>
                      </a:solidFill>
                      <a:effectLst/>
                      <a:uLnTx/>
                      <a:uFillTx/>
                      <a:latin typeface="Arial" panose="020B0604020202020204"/>
                      <a:ea typeface="+mn-ea"/>
                      <a:cs typeface="+mn-cs"/>
                    </a:rPr>
                    <a:t>Different from other shopping sites we are highly dependant of providing customers with products based on each seasonal changes.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dirty="0">
                      <a:solidFill>
                        <a:srgbClr val="5C5C5C"/>
                      </a:solidFill>
                      <a:latin typeface="Arial" panose="020B0604020202020204"/>
                    </a:rPr>
                    <a:t>Each customer having access to all products based on the specific season sports or activities.</a:t>
                  </a:r>
                  <a:endParaRPr kumimoji="0" lang="en-GB" sz="800" b="0" i="0" u="none" strike="noStrike" kern="1200" cap="none" spc="0" normalizeH="0" baseline="0" noProof="0" dirty="0">
                    <a:ln>
                      <a:noFill/>
                    </a:ln>
                    <a:solidFill>
                      <a:srgbClr val="5C5C5C"/>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5C5C5C"/>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800" dirty="0">
                    <a:solidFill>
                      <a:srgbClr val="5C5C5C"/>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5C5C5C"/>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5C5C5C"/>
                    </a:solidFill>
                    <a:effectLst/>
                    <a:uLnTx/>
                    <a:uFillTx/>
                    <a:latin typeface="Arial" panose="020B0604020202020204"/>
                    <a:ea typeface="+mn-ea"/>
                    <a:cs typeface="+mn-cs"/>
                  </a:endParaRPr>
                </a:p>
              </p:txBody>
            </p:sp>
            <p:sp>
              <p:nvSpPr>
                <p:cNvPr id="33" name="TextBox 32"/>
                <p:cNvSpPr txBox="1"/>
                <p:nvPr/>
              </p:nvSpPr>
              <p:spPr>
                <a:xfrm>
                  <a:off x="3434707" y="1093487"/>
                  <a:ext cx="25807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solidFill>
                        <a:srgbClr val="5C5C5C"/>
                      </a:solidFill>
                      <a:latin typeface="Arial" panose="020B0604020202020204"/>
                    </a:rPr>
                    <a:t>Purpose and goals</a:t>
                  </a:r>
                  <a:endParaRPr kumimoji="0" lang="en-GB" sz="1400" b="1" i="0" u="none" strike="noStrike" kern="1200" cap="none" spc="0" normalizeH="0" baseline="0" noProof="0" dirty="0">
                    <a:ln>
                      <a:noFill/>
                    </a:ln>
                    <a:solidFill>
                      <a:srgbClr val="5C5C5C"/>
                    </a:solidFill>
                    <a:effectLst/>
                    <a:uLnTx/>
                    <a:uFillTx/>
                    <a:latin typeface="Arial" panose="020B0604020202020204"/>
                    <a:ea typeface="+mn-ea"/>
                    <a:cs typeface="+mn-cs"/>
                  </a:endParaRPr>
                </a:p>
              </p:txBody>
            </p:sp>
          </p:grpSp>
          <p:sp>
            <p:nvSpPr>
              <p:cNvPr id="37" name="TextBox 36"/>
              <p:cNvSpPr txBox="1"/>
              <p:nvPr/>
            </p:nvSpPr>
            <p:spPr>
              <a:xfrm>
                <a:off x="3184538" y="2860725"/>
                <a:ext cx="30064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srgbClr val="5C5C5C"/>
                    </a:solidFill>
                    <a:effectLst/>
                    <a:uLnTx/>
                    <a:uFillTx/>
                    <a:latin typeface="Arial" panose="020B0604020202020204"/>
                    <a:ea typeface="+mn-ea"/>
                    <a:cs typeface="+mn-cs"/>
                  </a:rPr>
                  <a:t>CEO: </a:t>
                </a:r>
                <a:r>
                  <a:rPr kumimoji="0" lang="en-GB" sz="800" b="1" i="0" u="none" strike="noStrike" kern="1200" cap="none" spc="0" normalizeH="0" baseline="0" noProof="0" dirty="0" err="1">
                    <a:ln>
                      <a:noFill/>
                    </a:ln>
                    <a:solidFill>
                      <a:srgbClr val="5C5C5C"/>
                    </a:solidFill>
                    <a:effectLst/>
                    <a:uLnTx/>
                    <a:uFillTx/>
                    <a:latin typeface="Arial" panose="020B0604020202020204"/>
                    <a:ea typeface="+mn-ea"/>
                    <a:cs typeface="+mn-cs"/>
                  </a:rPr>
                  <a:t>Firibu</a:t>
                </a:r>
                <a:r>
                  <a:rPr kumimoji="0" lang="en-GB" sz="800" b="1" i="0" u="none" strike="noStrike" kern="1200" cap="none" spc="0" normalizeH="0" baseline="0" noProof="0" dirty="0">
                    <a:ln>
                      <a:noFill/>
                    </a:ln>
                    <a:solidFill>
                      <a:srgbClr val="5C5C5C"/>
                    </a:solidFill>
                    <a:effectLst/>
                    <a:uLnTx/>
                    <a:uFillTx/>
                    <a:latin typeface="Arial" panose="020B0604020202020204"/>
                    <a:ea typeface="+mn-ea"/>
                    <a:cs typeface="+mn-cs"/>
                  </a:rPr>
                  <a:t> Anyass</a:t>
                </a:r>
                <a:endParaRPr kumimoji="0" lang="en-GB" sz="800" b="0" i="0" u="none" strike="noStrike" kern="1200" cap="none" spc="0" normalizeH="0" baseline="0" noProof="0" dirty="0">
                  <a:ln>
                    <a:noFill/>
                  </a:ln>
                  <a:solidFill>
                    <a:srgbClr val="5C5C5C"/>
                  </a:solidFill>
                  <a:effectLst/>
                  <a:uLnTx/>
                  <a:uFillTx/>
                  <a:latin typeface="Arial" panose="020B0604020202020204"/>
                  <a:ea typeface="+mn-ea"/>
                  <a:cs typeface="+mn-cs"/>
                </a:endParaRPr>
              </a:p>
            </p:txBody>
          </p:sp>
        </p:grpSp>
        <p:cxnSp>
          <p:nvCxnSpPr>
            <p:cNvPr id="27" name="Straight Connector 26"/>
            <p:cNvCxnSpPr/>
            <p:nvPr/>
          </p:nvCxnSpPr>
          <p:spPr>
            <a:xfrm>
              <a:off x="3259775" y="1497529"/>
              <a:ext cx="234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4" name="Title 2">
            <a:extLst>
              <a:ext uri="{FF2B5EF4-FFF2-40B4-BE49-F238E27FC236}">
                <a16:creationId xmlns:a16="http://schemas.microsoft.com/office/drawing/2014/main" id="{34F9699F-7D63-43C3-B7D0-30A0E3ADD534}"/>
              </a:ext>
            </a:extLst>
          </p:cNvPr>
          <p:cNvSpPr>
            <a:spLocks noGrp="1"/>
          </p:cNvSpPr>
          <p:nvPr>
            <p:ph type="title"/>
          </p:nvPr>
        </p:nvSpPr>
        <p:spPr>
          <a:xfrm>
            <a:off x="1197113" y="396000"/>
            <a:ext cx="7504907" cy="857250"/>
          </a:xfrm>
        </p:spPr>
        <p:txBody>
          <a:bodyPr wrap="square" lIns="0" tIns="0" rIns="0" bIns="0">
            <a:noAutofit/>
          </a:bodyPr>
          <a:lstStyle/>
          <a:p>
            <a:r>
              <a:rPr lang="en-US" sz="2100" dirty="0">
                <a:solidFill>
                  <a:schemeClr val="tx2"/>
                </a:solidFill>
                <a:sym typeface="+mn-lt"/>
              </a:rPr>
              <a:t>General Over</a:t>
            </a:r>
            <a:r>
              <a:rPr lang="en-US" dirty="0">
                <a:solidFill>
                  <a:schemeClr val="tx2"/>
                </a:solidFill>
                <a:sym typeface="+mn-lt"/>
              </a:rPr>
              <a:t>view</a:t>
            </a:r>
            <a:endParaRPr lang="en-US" sz="2100" dirty="0"/>
          </a:p>
        </p:txBody>
      </p:sp>
      <p:grpSp>
        <p:nvGrpSpPr>
          <p:cNvPr id="14" name="Group 13"/>
          <p:cNvGrpSpPr/>
          <p:nvPr/>
        </p:nvGrpSpPr>
        <p:grpSpPr>
          <a:xfrm>
            <a:off x="5961721" y="1097902"/>
            <a:ext cx="2886525" cy="2220073"/>
            <a:chOff x="5997161" y="1097902"/>
            <a:chExt cx="2886525" cy="2220073"/>
          </a:xfrm>
        </p:grpSpPr>
        <p:sp>
          <p:nvSpPr>
            <p:cNvPr id="38" name="TextBox 37"/>
            <p:cNvSpPr txBox="1"/>
            <p:nvPr/>
          </p:nvSpPr>
          <p:spPr>
            <a:xfrm>
              <a:off x="5997161" y="2856310"/>
              <a:ext cx="2595562" cy="461665"/>
            </a:xfrm>
            <a:prstGeom prst="rect">
              <a:avLst/>
            </a:prstGeom>
            <a:noFill/>
          </p:spPr>
          <p:txBody>
            <a:bodyPr wrap="square" rtlCol="0">
              <a:spAutoFit/>
            </a:bodyPr>
            <a:lstStyle/>
            <a:p>
              <a:pPr marL="715963" marR="0" lvl="0" indent="-715963" algn="l" defTabSz="914400" rtl="0" eaLnBrk="1" fontAlgn="auto" latinLnBrk="0" hangingPunct="1">
                <a:lnSpc>
                  <a:spcPct val="100000"/>
                </a:lnSpc>
                <a:spcBef>
                  <a:spcPts val="0"/>
                </a:spcBef>
                <a:spcAft>
                  <a:spcPts val="0"/>
                </a:spcAft>
                <a:buClrTx/>
                <a:buSzTx/>
                <a:buFontTx/>
                <a:buNone/>
                <a:tabLst>
                  <a:tab pos="623888" algn="l"/>
                  <a:tab pos="715963" algn="l"/>
                </a:tabLst>
                <a:defRPr/>
              </a:pPr>
              <a:r>
                <a:rPr kumimoji="0" lang="en-GB" sz="800" b="1" i="0" u="none" strike="noStrike" kern="1200" cap="none" spc="0" normalizeH="0" baseline="0" noProof="0" dirty="0">
                  <a:ln>
                    <a:noFill/>
                  </a:ln>
                  <a:solidFill>
                    <a:srgbClr val="5C5C5C"/>
                  </a:solidFill>
                  <a:effectLst/>
                  <a:uLnTx/>
                  <a:uFillTx/>
                  <a:latin typeface="Arial" panose="020B0604020202020204"/>
                  <a:ea typeface="+mn-ea"/>
                  <a:cs typeface="+mn-cs"/>
                </a:rPr>
                <a:t>aim: reduces products and also provide local products are similar low prices to customers direct from producer.</a:t>
              </a:r>
              <a:endParaRPr kumimoji="0" lang="en-GB" sz="800" b="0" i="0" u="none" strike="noStrike" kern="1200" cap="none" spc="0" normalizeH="0" baseline="0" noProof="0" dirty="0">
                <a:ln>
                  <a:noFill/>
                </a:ln>
                <a:solidFill>
                  <a:srgbClr val="5C5C5C"/>
                </a:solidFill>
                <a:effectLst/>
                <a:uLnTx/>
                <a:uFillTx/>
                <a:latin typeface="Arial" panose="020B0604020202020204"/>
                <a:ea typeface="+mn-ea"/>
                <a:cs typeface="+mn-cs"/>
              </a:endParaRPr>
            </a:p>
          </p:txBody>
        </p:sp>
        <p:cxnSp>
          <p:nvCxnSpPr>
            <p:cNvPr id="29" name="Straight Connector 28"/>
            <p:cNvCxnSpPr/>
            <p:nvPr/>
          </p:nvCxnSpPr>
          <p:spPr>
            <a:xfrm>
              <a:off x="6085281" y="1497529"/>
              <a:ext cx="252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07723" y="1097902"/>
              <a:ext cx="25807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5C5C5C"/>
                  </a:solidFill>
                  <a:effectLst/>
                  <a:uLnTx/>
                  <a:uFillTx/>
                  <a:latin typeface="Arial" panose="020B0604020202020204"/>
                  <a:ea typeface="+mn-ea"/>
                  <a:cs typeface="+mn-cs"/>
                </a:rPr>
                <a:t>What’s different?</a:t>
              </a:r>
            </a:p>
          </p:txBody>
        </p:sp>
        <p:sp>
          <p:nvSpPr>
            <p:cNvPr id="35" name="TextBox 34"/>
            <p:cNvSpPr txBox="1"/>
            <p:nvPr/>
          </p:nvSpPr>
          <p:spPr>
            <a:xfrm>
              <a:off x="6014811" y="1523915"/>
              <a:ext cx="2868875"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5C5C5C"/>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rgbClr val="5C5C5C"/>
                  </a:solidFill>
                  <a:latin typeface="Arial" panose="020B0604020202020204"/>
                </a:rPr>
                <a:t>Most</a:t>
              </a:r>
              <a:r>
                <a:rPr lang="ko-KR" altLang="en-US" sz="800" dirty="0">
                  <a:solidFill>
                    <a:srgbClr val="5C5C5C"/>
                  </a:solidFill>
                  <a:latin typeface="Arial" panose="020B0604020202020204"/>
                </a:rPr>
                <a:t> </a:t>
              </a:r>
              <a:r>
                <a:rPr lang="en-US" altLang="ko-KR" sz="800" dirty="0">
                  <a:solidFill>
                    <a:srgbClr val="5C5C5C"/>
                  </a:solidFill>
                  <a:latin typeface="Arial" panose="020B0604020202020204"/>
                </a:rPr>
                <a:t>shopping</a:t>
              </a:r>
              <a:r>
                <a:rPr lang="ko-KR" altLang="en-US" sz="800" dirty="0">
                  <a:solidFill>
                    <a:srgbClr val="5C5C5C"/>
                  </a:solidFill>
                  <a:latin typeface="Arial" panose="020B0604020202020204"/>
                </a:rPr>
                <a:t> </a:t>
              </a:r>
              <a:r>
                <a:rPr lang="en-US" altLang="ko-KR" sz="800" dirty="0">
                  <a:solidFill>
                    <a:srgbClr val="5C5C5C"/>
                  </a:solidFill>
                  <a:latin typeface="Arial" panose="020B0604020202020204"/>
                </a:rPr>
                <a:t>sites</a:t>
              </a:r>
              <a:r>
                <a:rPr lang="ko-KR" altLang="en-US" sz="800" dirty="0">
                  <a:solidFill>
                    <a:srgbClr val="5C5C5C"/>
                  </a:solidFill>
                  <a:latin typeface="Arial" panose="020B0604020202020204"/>
                </a:rPr>
                <a:t> </a:t>
              </a:r>
              <a:r>
                <a:rPr lang="en-US" altLang="ko-KR" sz="800" dirty="0">
                  <a:solidFill>
                    <a:srgbClr val="5C5C5C"/>
                  </a:solidFill>
                  <a:latin typeface="Arial" panose="020B0604020202020204"/>
                </a:rPr>
                <a:t>provide</a:t>
              </a:r>
              <a:r>
                <a:rPr lang="ko-KR" altLang="en-US" sz="800" dirty="0">
                  <a:solidFill>
                    <a:srgbClr val="5C5C5C"/>
                  </a:solidFill>
                  <a:latin typeface="Arial" panose="020B0604020202020204"/>
                </a:rPr>
                <a:t> </a:t>
              </a:r>
              <a:r>
                <a:rPr lang="en-US" altLang="ko-KR" sz="800" dirty="0">
                  <a:solidFill>
                    <a:srgbClr val="5C5C5C"/>
                  </a:solidFill>
                  <a:latin typeface="Arial" panose="020B0604020202020204"/>
                </a:rPr>
                <a:t>products</a:t>
              </a:r>
              <a:r>
                <a:rPr lang="ko-KR" altLang="en-US" sz="800" dirty="0">
                  <a:solidFill>
                    <a:srgbClr val="5C5C5C"/>
                  </a:solidFill>
                  <a:latin typeface="Arial" panose="020B0604020202020204"/>
                </a:rPr>
                <a:t> </a:t>
              </a:r>
              <a:r>
                <a:rPr lang="en-US" altLang="ko-KR" sz="800" dirty="0">
                  <a:solidFill>
                    <a:srgbClr val="5C5C5C"/>
                  </a:solidFill>
                  <a:latin typeface="Arial" panose="020B0604020202020204"/>
                </a:rPr>
                <a:t>to</a:t>
              </a:r>
              <a:r>
                <a:rPr lang="ko-KR" altLang="en-US" sz="800" dirty="0">
                  <a:solidFill>
                    <a:srgbClr val="5C5C5C"/>
                  </a:solidFill>
                  <a:latin typeface="Arial" panose="020B0604020202020204"/>
                </a:rPr>
                <a:t> </a:t>
              </a:r>
              <a:r>
                <a:rPr lang="en-US" altLang="ko-KR" sz="800" dirty="0">
                  <a:solidFill>
                    <a:srgbClr val="5C5C5C"/>
                  </a:solidFill>
                  <a:latin typeface="Arial" panose="020B0604020202020204"/>
                </a:rPr>
                <a:t>customers at higher prices. And customers do not get to pick which customization they want.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800" dirty="0">
                <a:solidFill>
                  <a:srgbClr val="5C5C5C"/>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rgbClr val="5C5C5C"/>
                  </a:solidFill>
                  <a:latin typeface="Arial" panose="020B0604020202020204"/>
                </a:rPr>
                <a:t>Products are usually limited in accordance with seasons.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rgbClr val="5C5C5C"/>
                  </a:solidFill>
                  <a:latin typeface="Arial" panose="020B0604020202020204"/>
                </a:rPr>
                <a:t>Products are either locally limited or have restriction or higher charges for import.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rgbClr val="5C5C5C"/>
                  </a:solidFill>
                  <a:latin typeface="Arial" panose="020B0604020202020204"/>
                </a:rPr>
                <a:t>Prices locally are much higher than foreign.</a:t>
              </a:r>
              <a:endParaRPr lang="en-GB" sz="800" dirty="0">
                <a:solidFill>
                  <a:srgbClr val="5C5C5C"/>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5C5C5C"/>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5C5C5C"/>
                </a:solidFill>
                <a:effectLst/>
                <a:uLnTx/>
                <a:uFillTx/>
                <a:latin typeface="Arial" panose="020B0604020202020204"/>
                <a:ea typeface="+mn-ea"/>
                <a:cs typeface="+mn-cs"/>
              </a:endParaRPr>
            </a:p>
          </p:txBody>
        </p:sp>
      </p:grpSp>
      <p:pic>
        <p:nvPicPr>
          <p:cNvPr id="31" name="Picture 30" descr="Application&#10;&#10;Description automatically generated">
            <a:extLst>
              <a:ext uri="{FF2B5EF4-FFF2-40B4-BE49-F238E27FC236}">
                <a16:creationId xmlns:a16="http://schemas.microsoft.com/office/drawing/2014/main" id="{36194907-1F47-44CA-BD49-F1CE59A7D15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4141603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54AC8BA-3287-48F4-B6FD-D2274F151885}"/>
              </a:ext>
            </a:extLst>
          </p:cNvPr>
          <p:cNvGraphicFramePr>
            <a:graphicFrameLocks noChangeAspect="1"/>
          </p:cNvGraphicFramePr>
          <p:nvPr>
            <p:custDataLst>
              <p:tags r:id="rId1"/>
            </p:custDataLst>
            <p:extLst>
              <p:ext uri="{D42A27DB-BD31-4B8C-83A1-F6EECF244321}">
                <p14:modId xmlns:p14="http://schemas.microsoft.com/office/powerpoint/2010/main" val="37067389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954AC8BA-3287-48F4-B6FD-D2274F15188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2E9FA88-CD7E-40DE-966E-06414AFEA66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200" b="1" dirty="0">
              <a:latin typeface="Arial" panose="020B0604020202020204" pitchFamily="34" charset="0"/>
              <a:ea typeface="+mj-ea"/>
              <a:cs typeface="Arial" panose="020B0604020202020204" pitchFamily="34" charset="0"/>
              <a:sym typeface="Arial" panose="020B0604020202020204" pitchFamily="34" charset="0"/>
            </a:endParaRPr>
          </a:p>
        </p:txBody>
      </p:sp>
      <p:pic>
        <p:nvPicPr>
          <p:cNvPr id="9" name="Picture 8">
            <a:extLst>
              <a:ext uri="{FF2B5EF4-FFF2-40B4-BE49-F238E27FC236}">
                <a16:creationId xmlns:a16="http://schemas.microsoft.com/office/drawing/2014/main" id="{4F0AD105-C2C3-42AB-A97D-5CC5B2C7BD41}"/>
              </a:ext>
            </a:extLst>
          </p:cNvPr>
          <p:cNvPicPr>
            <a:picLocks noChangeAspect="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t="12188" b="6562"/>
          <a:stretch/>
        </p:blipFill>
        <p:spPr>
          <a:xfrm>
            <a:off x="-1" y="0"/>
            <a:ext cx="9143999" cy="5143500"/>
          </a:xfrm>
          <a:prstGeom prst="rect">
            <a:avLst/>
          </a:prstGeom>
        </p:spPr>
      </p:pic>
      <p:sp>
        <p:nvSpPr>
          <p:cNvPr id="3" name="Title 2"/>
          <p:cNvSpPr>
            <a:spLocks noGrp="1"/>
          </p:cNvSpPr>
          <p:nvPr>
            <p:ph type="ctrTitle"/>
          </p:nvPr>
        </p:nvSpPr>
        <p:spPr>
          <a:xfrm>
            <a:off x="350520" y="3703920"/>
            <a:ext cx="8300720" cy="1081440"/>
          </a:xfrm>
        </p:spPr>
        <p:txBody>
          <a:bodyPr/>
          <a:lstStyle/>
          <a:p>
            <a:r>
              <a:rPr lang="en-US" dirty="0"/>
              <a:t>3. What is my operational / org model?</a:t>
            </a:r>
          </a:p>
        </p:txBody>
      </p:sp>
      <p:pic>
        <p:nvPicPr>
          <p:cNvPr id="7" name="Picture 6" descr="Application&#10;&#10;Description automatically generated">
            <a:extLst>
              <a:ext uri="{FF2B5EF4-FFF2-40B4-BE49-F238E27FC236}">
                <a16:creationId xmlns:a16="http://schemas.microsoft.com/office/drawing/2014/main" id="{9706932B-30F0-4888-94F7-D302E4C85CB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1359344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52D2AFC-71C4-4511-B128-4ECEE52D3027}" type="slidenum">
              <a:rPr lang="en-ZA" smtClean="0"/>
              <a:pPr/>
              <a:t>21</a:t>
            </a:fld>
            <a:endParaRPr lang="en-ZA" dirty="0"/>
          </a:p>
        </p:txBody>
      </p:sp>
      <p:sp>
        <p:nvSpPr>
          <p:cNvPr id="6" name="Title 2">
            <a:extLst>
              <a:ext uri="{FF2B5EF4-FFF2-40B4-BE49-F238E27FC236}">
                <a16:creationId xmlns:a16="http://schemas.microsoft.com/office/drawing/2014/main" id="{694581E6-D0B9-4F15-B774-162BDC83D7B0}"/>
              </a:ext>
            </a:extLst>
          </p:cNvPr>
          <p:cNvSpPr>
            <a:spLocks noGrp="1"/>
          </p:cNvSpPr>
          <p:nvPr>
            <p:ph type="title"/>
          </p:nvPr>
        </p:nvSpPr>
        <p:spPr>
          <a:xfrm>
            <a:off x="1197114" y="396000"/>
            <a:ext cx="7399312" cy="857250"/>
          </a:xfrm>
        </p:spPr>
        <p:txBody>
          <a:bodyPr vert="horz" wrap="square" lIns="0" tIns="0" rIns="0" bIns="0" rtlCol="0" anchor="t" anchorCtr="0">
            <a:noAutofit/>
          </a:bodyPr>
          <a:lstStyle/>
          <a:p>
            <a:r>
              <a:rPr lang="en-US" dirty="0"/>
              <a:t>Key roles span across </a:t>
            </a:r>
            <a:r>
              <a:rPr lang="en-US" dirty="0">
                <a:solidFill>
                  <a:srgbClr val="DE002B"/>
                </a:solidFill>
              </a:rPr>
              <a:t>six broad departments </a:t>
            </a:r>
            <a:r>
              <a:rPr lang="en-US" dirty="0"/>
              <a:t>for marketplace – critical for launch and on-going operations</a:t>
            </a:r>
          </a:p>
        </p:txBody>
      </p:sp>
      <p:sp>
        <p:nvSpPr>
          <p:cNvPr id="80" name="Source">
            <a:extLst>
              <a:ext uri="{FF2B5EF4-FFF2-40B4-BE49-F238E27FC236}">
                <a16:creationId xmlns:a16="http://schemas.microsoft.com/office/drawing/2014/main" id="{1BCA23FF-D27F-4C76-AE4A-1DC88EA57B86}"/>
              </a:ext>
            </a:extLst>
          </p:cNvPr>
          <p:cNvSpPr txBox="1"/>
          <p:nvPr/>
        </p:nvSpPr>
        <p:spPr>
          <a:xfrm>
            <a:off x="1197113" y="4918292"/>
            <a:ext cx="880049"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Roland Berger</a:t>
            </a:r>
          </a:p>
        </p:txBody>
      </p:sp>
      <p:grpSp>
        <p:nvGrpSpPr>
          <p:cNvPr id="74" name="Group 73"/>
          <p:cNvGrpSpPr/>
          <p:nvPr/>
        </p:nvGrpSpPr>
        <p:grpSpPr>
          <a:xfrm>
            <a:off x="543931" y="1294035"/>
            <a:ext cx="8019318" cy="3412803"/>
            <a:chOff x="543931" y="1169349"/>
            <a:chExt cx="8019318" cy="3412803"/>
          </a:xfrm>
        </p:grpSpPr>
        <p:sp>
          <p:nvSpPr>
            <p:cNvPr id="32" name="Rectangle 31">
              <a:extLst>
                <a:ext uri="{FF2B5EF4-FFF2-40B4-BE49-F238E27FC236}">
                  <a16:creationId xmlns:a16="http://schemas.microsoft.com/office/drawing/2014/main" id="{D0168281-F715-4D92-8BA2-E1A5312AA36D}"/>
                </a:ext>
              </a:extLst>
            </p:cNvPr>
            <p:cNvSpPr>
              <a:spLocks/>
            </p:cNvSpPr>
            <p:nvPr/>
          </p:nvSpPr>
          <p:spPr>
            <a:xfrm>
              <a:off x="543931" y="3377181"/>
              <a:ext cx="942325" cy="226392"/>
            </a:xfrm>
            <a:prstGeom prst="rect">
              <a:avLst/>
            </a:prstGeom>
            <a:ln w="9525">
              <a:noFill/>
            </a:ln>
            <a:effectLst/>
          </p:spPr>
          <p:style>
            <a:lnRef idx="1">
              <a:schemeClr val="accent1"/>
            </a:lnRef>
            <a:fillRef idx="0">
              <a:schemeClr val="accent1"/>
            </a:fillRef>
            <a:effectRef idx="0">
              <a:schemeClr val="accent1"/>
            </a:effectRef>
            <a:fontRef idx="minor">
              <a:schemeClr val="tx1"/>
            </a:fontRef>
          </p:style>
          <p:txBody>
            <a:bodyPr lIns="0" tIns="0" rIns="0" bIns="0" rtlCol="0" anchor="ctr" anchorCtr="0">
              <a:noAutofit/>
            </a:bodyPr>
            <a:lstStyle/>
            <a:p>
              <a:pPr algn="ctr">
                <a:lnSpc>
                  <a:spcPct val="90000"/>
                </a:lnSpc>
                <a:spcBef>
                  <a:spcPts val="300"/>
                </a:spcBef>
              </a:pPr>
              <a:r>
                <a:rPr lang="en-US" sz="1000" b="1" dirty="0">
                  <a:solidFill>
                    <a:srgbClr val="DE002B"/>
                  </a:solidFill>
                  <a:latin typeface="+mj-lt"/>
                </a:rPr>
                <a:t>Key functions</a:t>
              </a:r>
            </a:p>
          </p:txBody>
        </p:sp>
        <p:sp>
          <p:nvSpPr>
            <p:cNvPr id="63" name="JoinText89">
              <a:extLst>
                <a:ext uri="{FF2B5EF4-FFF2-40B4-BE49-F238E27FC236}">
                  <a16:creationId xmlns:a16="http://schemas.microsoft.com/office/drawing/2014/main" id="{9A6AA1C1-72D0-4B37-9ACE-923CD928588E}"/>
                </a:ext>
              </a:extLst>
            </p:cNvPr>
            <p:cNvSpPr txBox="1">
              <a:spLocks/>
            </p:cNvSpPr>
            <p:nvPr/>
          </p:nvSpPr>
          <p:spPr>
            <a:xfrm>
              <a:off x="2570742" y="2974892"/>
              <a:ext cx="921675" cy="1607260"/>
            </a:xfrm>
            <a:prstGeom prst="rect">
              <a:avLst/>
            </a:prstGeom>
            <a:noFill/>
            <a:ln w="9525">
              <a:noFill/>
            </a:ln>
          </p:spPr>
          <p:txBody>
            <a:bodyPr vert="horz" wrap="square" lIns="0" tIns="0" rIns="54000" bIns="0" rtlCol="0">
              <a:noAutofit/>
            </a:bodyPr>
            <a:lstStyle/>
            <a:p>
              <a:pPr marL="171450" lvl="1" indent="-171450">
                <a:lnSpc>
                  <a:spcPct val="90000"/>
                </a:lnSpc>
                <a:spcBef>
                  <a:spcPts val="200"/>
                </a:spcBef>
                <a:buClr>
                  <a:schemeClr val="accent1"/>
                </a:buClr>
                <a:buSzPct val="100000"/>
                <a:buFont typeface="Wingdings" panose="05000000000000000000" pitchFamily="2" charset="2"/>
                <a:buChar char="§"/>
              </a:pPr>
              <a:r>
                <a:rPr lang="en-US" sz="950" dirty="0">
                  <a:solidFill>
                    <a:schemeClr val="tx2"/>
                  </a:solidFill>
                  <a:latin typeface="+mj-lt"/>
                  <a:sym typeface="+mn-lt"/>
                </a:rPr>
                <a:t>UI/UX </a:t>
              </a:r>
            </a:p>
            <a:p>
              <a:pPr marL="171450" lvl="1" indent="-171450">
                <a:lnSpc>
                  <a:spcPct val="90000"/>
                </a:lnSpc>
                <a:spcBef>
                  <a:spcPts val="200"/>
                </a:spcBef>
                <a:buClr>
                  <a:schemeClr val="accent1"/>
                </a:buClr>
                <a:buSzPct val="100000"/>
                <a:buFont typeface="Wingdings" panose="05000000000000000000" pitchFamily="2" charset="2"/>
                <a:buChar char="§"/>
              </a:pPr>
              <a:r>
                <a:rPr lang="en-US" sz="950" dirty="0">
                  <a:solidFill>
                    <a:schemeClr val="tx2"/>
                  </a:solidFill>
                  <a:latin typeface="+mj-lt"/>
                  <a:sym typeface="+mn-lt"/>
                </a:rPr>
                <a:t>Technology admin.</a:t>
              </a:r>
            </a:p>
            <a:p>
              <a:pPr marL="171450" lvl="1" indent="-171450">
                <a:lnSpc>
                  <a:spcPct val="90000"/>
                </a:lnSpc>
                <a:spcBef>
                  <a:spcPts val="200"/>
                </a:spcBef>
                <a:buClr>
                  <a:schemeClr val="accent1"/>
                </a:buClr>
                <a:buSzPct val="100000"/>
                <a:buFont typeface="Wingdings" panose="05000000000000000000" pitchFamily="2" charset="2"/>
                <a:buChar char="§"/>
              </a:pPr>
              <a:r>
                <a:rPr lang="en-US" sz="950" dirty="0">
                  <a:solidFill>
                    <a:schemeClr val="tx2"/>
                  </a:solidFill>
                  <a:latin typeface="+mj-lt"/>
                  <a:sym typeface="+mn-lt"/>
                </a:rPr>
                <a:t>Tech stack and platforms</a:t>
              </a:r>
            </a:p>
            <a:p>
              <a:pPr marL="171450" lvl="1" indent="-171450">
                <a:lnSpc>
                  <a:spcPct val="90000"/>
                </a:lnSpc>
                <a:spcBef>
                  <a:spcPts val="200"/>
                </a:spcBef>
                <a:buClr>
                  <a:schemeClr val="accent1"/>
                </a:buClr>
                <a:buSzPct val="100000"/>
                <a:buFont typeface="Wingdings" panose="05000000000000000000" pitchFamily="2" charset="2"/>
                <a:buChar char="§"/>
              </a:pPr>
              <a:r>
                <a:rPr lang="en-US" sz="950" dirty="0">
                  <a:solidFill>
                    <a:schemeClr val="tx2"/>
                  </a:solidFill>
                  <a:latin typeface="+mj-lt"/>
                  <a:sym typeface="+mn-lt"/>
                </a:rPr>
                <a:t>Architecture</a:t>
              </a:r>
            </a:p>
            <a:p>
              <a:pPr marL="171450" lvl="1" indent="-171450">
                <a:lnSpc>
                  <a:spcPct val="90000"/>
                </a:lnSpc>
                <a:spcBef>
                  <a:spcPts val="200"/>
                </a:spcBef>
                <a:buClr>
                  <a:schemeClr val="accent1"/>
                </a:buClr>
                <a:buSzPct val="100000"/>
                <a:buFont typeface="Wingdings" panose="05000000000000000000" pitchFamily="2" charset="2"/>
                <a:buChar char="§"/>
              </a:pPr>
              <a:r>
                <a:rPr lang="en-US" sz="950" dirty="0">
                  <a:solidFill>
                    <a:schemeClr val="tx2"/>
                  </a:solidFill>
                  <a:latin typeface="+mj-lt"/>
                  <a:sym typeface="+mn-lt"/>
                </a:rPr>
                <a:t>Cyber-security</a:t>
              </a:r>
            </a:p>
          </p:txBody>
        </p:sp>
        <p:grpSp>
          <p:nvGrpSpPr>
            <p:cNvPr id="73" name="Group 72"/>
            <p:cNvGrpSpPr/>
            <p:nvPr/>
          </p:nvGrpSpPr>
          <p:grpSpPr>
            <a:xfrm>
              <a:off x="730961" y="1169349"/>
              <a:ext cx="7832288" cy="3113646"/>
              <a:chOff x="730961" y="1169349"/>
              <a:chExt cx="7832288" cy="3113646"/>
            </a:xfrm>
          </p:grpSpPr>
          <p:sp>
            <p:nvSpPr>
              <p:cNvPr id="8" name="Rectangle: Rounded Corners 7">
                <a:extLst>
                  <a:ext uri="{FF2B5EF4-FFF2-40B4-BE49-F238E27FC236}">
                    <a16:creationId xmlns:a16="http://schemas.microsoft.com/office/drawing/2014/main" id="{2150F0F9-2FBF-48C8-B12E-DD44A2B4AA77}"/>
                  </a:ext>
                </a:extLst>
              </p:cNvPr>
              <p:cNvSpPr/>
              <p:nvPr/>
            </p:nvSpPr>
            <p:spPr>
              <a:xfrm>
                <a:off x="6863716" y="1604943"/>
                <a:ext cx="1699533" cy="2669878"/>
              </a:xfrm>
              <a:prstGeom prst="roundRect">
                <a:avLst>
                  <a:gd name="adj" fmla="val 7965"/>
                </a:avLst>
              </a:prstGeom>
              <a:solidFill>
                <a:schemeClr val="bg1"/>
              </a:solidFill>
              <a:ln w="22225" cmpd="sng">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0" tIns="27000" rIns="0" bIns="0" rtlCol="0" anchor="t" anchorCtr="0">
                <a:noAutofit/>
              </a:bodyPr>
              <a:lstStyle/>
              <a:p>
                <a:pPr algn="ctr">
                  <a:lnSpc>
                    <a:spcPct val="90000"/>
                  </a:lnSpc>
                  <a:spcBef>
                    <a:spcPts val="300"/>
                  </a:spcBef>
                </a:pPr>
                <a:endParaRPr lang="en-US" sz="1075" b="1" dirty="0">
                  <a:solidFill>
                    <a:schemeClr val="accent3">
                      <a:lumMod val="75000"/>
                    </a:schemeClr>
                  </a:solidFill>
                  <a:latin typeface="+mj-lt"/>
                </a:endParaRPr>
              </a:p>
            </p:txBody>
          </p:sp>
          <p:sp>
            <p:nvSpPr>
              <p:cNvPr id="9" name="Rounded Rectangle 66">
                <a:extLst>
                  <a:ext uri="{FF2B5EF4-FFF2-40B4-BE49-F238E27FC236}">
                    <a16:creationId xmlns:a16="http://schemas.microsoft.com/office/drawing/2014/main" id="{ED7859B9-6059-4A53-85D4-94677D07962F}"/>
                  </a:ext>
                </a:extLst>
              </p:cNvPr>
              <p:cNvSpPr>
                <a:spLocks/>
              </p:cNvSpPr>
              <p:nvPr/>
            </p:nvSpPr>
            <p:spPr>
              <a:xfrm>
                <a:off x="7743964" y="1700434"/>
                <a:ext cx="722625" cy="785940"/>
              </a:xfrm>
              <a:prstGeom prst="roundRect">
                <a:avLst/>
              </a:prstGeom>
              <a:noFill/>
              <a:ln w="15875" cmpd="sng">
                <a:solidFill>
                  <a:schemeClr val="accent3">
                    <a:lumMod val="75000"/>
                  </a:schemeClr>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gn="ctr">
                  <a:lnSpc>
                    <a:spcPct val="90000"/>
                  </a:lnSpc>
                  <a:spcBef>
                    <a:spcPts val="300"/>
                  </a:spcBef>
                </a:pPr>
                <a:r>
                  <a:rPr lang="en-US" sz="950" dirty="0">
                    <a:latin typeface="+mj-lt"/>
                  </a:rPr>
                  <a:t>HR</a:t>
                </a:r>
              </a:p>
            </p:txBody>
          </p:sp>
          <p:sp>
            <p:nvSpPr>
              <p:cNvPr id="11" name="Freeform 241">
                <a:extLst>
                  <a:ext uri="{FF2B5EF4-FFF2-40B4-BE49-F238E27FC236}">
                    <a16:creationId xmlns:a16="http://schemas.microsoft.com/office/drawing/2014/main" id="{0F309DC4-FA91-4027-ADB0-6A98F18689A3}"/>
                  </a:ext>
                </a:extLst>
              </p:cNvPr>
              <p:cNvSpPr>
                <a:spLocks/>
              </p:cNvSpPr>
              <p:nvPr/>
            </p:nvSpPr>
            <p:spPr bwMode="auto">
              <a:xfrm>
                <a:off x="7946424" y="2193989"/>
                <a:ext cx="120939" cy="121897"/>
              </a:xfrm>
              <a:custGeom>
                <a:avLst/>
                <a:gdLst>
                  <a:gd name="T0" fmla="*/ 559 w 1137"/>
                  <a:gd name="T1" fmla="*/ 0 h 1149"/>
                  <a:gd name="T2" fmla="*/ 929 w 1137"/>
                  <a:gd name="T3" fmla="*/ 0 h 1149"/>
                  <a:gd name="T4" fmla="*/ 970 w 1137"/>
                  <a:gd name="T5" fmla="*/ 2 h 1149"/>
                  <a:gd name="T6" fmla="*/ 976 w 1137"/>
                  <a:gd name="T7" fmla="*/ 57 h 1149"/>
                  <a:gd name="T8" fmla="*/ 985 w 1137"/>
                  <a:gd name="T9" fmla="*/ 109 h 1149"/>
                  <a:gd name="T10" fmla="*/ 999 w 1137"/>
                  <a:gd name="T11" fmla="*/ 159 h 1149"/>
                  <a:gd name="T12" fmla="*/ 1019 w 1137"/>
                  <a:gd name="T13" fmla="*/ 209 h 1149"/>
                  <a:gd name="T14" fmla="*/ 1042 w 1137"/>
                  <a:gd name="T15" fmla="*/ 254 h 1149"/>
                  <a:gd name="T16" fmla="*/ 1070 w 1137"/>
                  <a:gd name="T17" fmla="*/ 298 h 1149"/>
                  <a:gd name="T18" fmla="*/ 1101 w 1137"/>
                  <a:gd name="T19" fmla="*/ 338 h 1149"/>
                  <a:gd name="T20" fmla="*/ 1137 w 1137"/>
                  <a:gd name="T21" fmla="*/ 375 h 1149"/>
                  <a:gd name="T22" fmla="*/ 1079 w 1137"/>
                  <a:gd name="T23" fmla="*/ 396 h 1149"/>
                  <a:gd name="T24" fmla="*/ 1024 w 1137"/>
                  <a:gd name="T25" fmla="*/ 421 h 1149"/>
                  <a:gd name="T26" fmla="*/ 971 w 1137"/>
                  <a:gd name="T27" fmla="*/ 450 h 1149"/>
                  <a:gd name="T28" fmla="*/ 923 w 1137"/>
                  <a:gd name="T29" fmla="*/ 484 h 1149"/>
                  <a:gd name="T30" fmla="*/ 877 w 1137"/>
                  <a:gd name="T31" fmla="*/ 523 h 1149"/>
                  <a:gd name="T32" fmla="*/ 835 w 1137"/>
                  <a:gd name="T33" fmla="*/ 566 h 1149"/>
                  <a:gd name="T34" fmla="*/ 797 w 1137"/>
                  <a:gd name="T35" fmla="*/ 612 h 1149"/>
                  <a:gd name="T36" fmla="*/ 763 w 1137"/>
                  <a:gd name="T37" fmla="*/ 661 h 1149"/>
                  <a:gd name="T38" fmla="*/ 733 w 1137"/>
                  <a:gd name="T39" fmla="*/ 714 h 1149"/>
                  <a:gd name="T40" fmla="*/ 708 w 1137"/>
                  <a:gd name="T41" fmla="*/ 768 h 1149"/>
                  <a:gd name="T42" fmla="*/ 689 w 1137"/>
                  <a:gd name="T43" fmla="*/ 827 h 1149"/>
                  <a:gd name="T44" fmla="*/ 674 w 1137"/>
                  <a:gd name="T45" fmla="*/ 886 h 1149"/>
                  <a:gd name="T46" fmla="*/ 665 w 1137"/>
                  <a:gd name="T47" fmla="*/ 948 h 1149"/>
                  <a:gd name="T48" fmla="*/ 662 w 1137"/>
                  <a:gd name="T49" fmla="*/ 1012 h 1149"/>
                  <a:gd name="T50" fmla="*/ 662 w 1137"/>
                  <a:gd name="T51" fmla="*/ 1149 h 1149"/>
                  <a:gd name="T52" fmla="*/ 582 w 1137"/>
                  <a:gd name="T53" fmla="*/ 1142 h 1149"/>
                  <a:gd name="T54" fmla="*/ 499 w 1137"/>
                  <a:gd name="T55" fmla="*/ 1133 h 1149"/>
                  <a:gd name="T56" fmla="*/ 411 w 1137"/>
                  <a:gd name="T57" fmla="*/ 1121 h 1149"/>
                  <a:gd name="T58" fmla="*/ 322 w 1137"/>
                  <a:gd name="T59" fmla="*/ 1104 h 1149"/>
                  <a:gd name="T60" fmla="*/ 228 w 1137"/>
                  <a:gd name="T61" fmla="*/ 1084 h 1149"/>
                  <a:gd name="T62" fmla="*/ 132 w 1137"/>
                  <a:gd name="T63" fmla="*/ 1059 h 1149"/>
                  <a:gd name="T64" fmla="*/ 32 w 1137"/>
                  <a:gd name="T65" fmla="*/ 1030 h 1149"/>
                  <a:gd name="T66" fmla="*/ 1 w 1137"/>
                  <a:gd name="T67" fmla="*/ 1020 h 1149"/>
                  <a:gd name="T68" fmla="*/ 0 w 1137"/>
                  <a:gd name="T69" fmla="*/ 1014 h 1149"/>
                  <a:gd name="T70" fmla="*/ 0 w 1137"/>
                  <a:gd name="T71" fmla="*/ 559 h 1149"/>
                  <a:gd name="T72" fmla="*/ 2 w 1137"/>
                  <a:gd name="T73" fmla="*/ 503 h 1149"/>
                  <a:gd name="T74" fmla="*/ 11 w 1137"/>
                  <a:gd name="T75" fmla="*/ 447 h 1149"/>
                  <a:gd name="T76" fmla="*/ 25 w 1137"/>
                  <a:gd name="T77" fmla="*/ 394 h 1149"/>
                  <a:gd name="T78" fmla="*/ 43 w 1137"/>
                  <a:gd name="T79" fmla="*/ 342 h 1149"/>
                  <a:gd name="T80" fmla="*/ 67 w 1137"/>
                  <a:gd name="T81" fmla="*/ 293 h 1149"/>
                  <a:gd name="T82" fmla="*/ 96 w 1137"/>
                  <a:gd name="T83" fmla="*/ 247 h 1149"/>
                  <a:gd name="T84" fmla="*/ 127 w 1137"/>
                  <a:gd name="T85" fmla="*/ 205 h 1149"/>
                  <a:gd name="T86" fmla="*/ 163 w 1137"/>
                  <a:gd name="T87" fmla="*/ 165 h 1149"/>
                  <a:gd name="T88" fmla="*/ 204 w 1137"/>
                  <a:gd name="T89" fmla="*/ 129 h 1149"/>
                  <a:gd name="T90" fmla="*/ 247 w 1137"/>
                  <a:gd name="T91" fmla="*/ 96 h 1149"/>
                  <a:gd name="T92" fmla="*/ 293 w 1137"/>
                  <a:gd name="T93" fmla="*/ 68 h 1149"/>
                  <a:gd name="T94" fmla="*/ 341 w 1137"/>
                  <a:gd name="T95" fmla="*/ 44 h 1149"/>
                  <a:gd name="T96" fmla="*/ 393 w 1137"/>
                  <a:gd name="T97" fmla="*/ 26 h 1149"/>
                  <a:gd name="T98" fmla="*/ 446 w 1137"/>
                  <a:gd name="T99" fmla="*/ 11 h 1149"/>
                  <a:gd name="T100" fmla="*/ 502 w 1137"/>
                  <a:gd name="T101" fmla="*/ 3 h 1149"/>
                  <a:gd name="T102" fmla="*/ 559 w 1137"/>
                  <a:gd name="T103"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37" h="1149">
                    <a:moveTo>
                      <a:pt x="559" y="0"/>
                    </a:moveTo>
                    <a:lnTo>
                      <a:pt x="929" y="0"/>
                    </a:lnTo>
                    <a:lnTo>
                      <a:pt x="970" y="2"/>
                    </a:lnTo>
                    <a:lnTo>
                      <a:pt x="976" y="57"/>
                    </a:lnTo>
                    <a:lnTo>
                      <a:pt x="985" y="109"/>
                    </a:lnTo>
                    <a:lnTo>
                      <a:pt x="999" y="159"/>
                    </a:lnTo>
                    <a:lnTo>
                      <a:pt x="1019" y="209"/>
                    </a:lnTo>
                    <a:lnTo>
                      <a:pt x="1042" y="254"/>
                    </a:lnTo>
                    <a:lnTo>
                      <a:pt x="1070" y="298"/>
                    </a:lnTo>
                    <a:lnTo>
                      <a:pt x="1101" y="338"/>
                    </a:lnTo>
                    <a:lnTo>
                      <a:pt x="1137" y="375"/>
                    </a:lnTo>
                    <a:lnTo>
                      <a:pt x="1079" y="396"/>
                    </a:lnTo>
                    <a:lnTo>
                      <a:pt x="1024" y="421"/>
                    </a:lnTo>
                    <a:lnTo>
                      <a:pt x="971" y="450"/>
                    </a:lnTo>
                    <a:lnTo>
                      <a:pt x="923" y="484"/>
                    </a:lnTo>
                    <a:lnTo>
                      <a:pt x="877" y="523"/>
                    </a:lnTo>
                    <a:lnTo>
                      <a:pt x="835" y="566"/>
                    </a:lnTo>
                    <a:lnTo>
                      <a:pt x="797" y="612"/>
                    </a:lnTo>
                    <a:lnTo>
                      <a:pt x="763" y="661"/>
                    </a:lnTo>
                    <a:lnTo>
                      <a:pt x="733" y="714"/>
                    </a:lnTo>
                    <a:lnTo>
                      <a:pt x="708" y="768"/>
                    </a:lnTo>
                    <a:lnTo>
                      <a:pt x="689" y="827"/>
                    </a:lnTo>
                    <a:lnTo>
                      <a:pt x="674" y="886"/>
                    </a:lnTo>
                    <a:lnTo>
                      <a:pt x="665" y="948"/>
                    </a:lnTo>
                    <a:lnTo>
                      <a:pt x="662" y="1012"/>
                    </a:lnTo>
                    <a:lnTo>
                      <a:pt x="662" y="1149"/>
                    </a:lnTo>
                    <a:lnTo>
                      <a:pt x="582" y="1142"/>
                    </a:lnTo>
                    <a:lnTo>
                      <a:pt x="499" y="1133"/>
                    </a:lnTo>
                    <a:lnTo>
                      <a:pt x="411" y="1121"/>
                    </a:lnTo>
                    <a:lnTo>
                      <a:pt x="322" y="1104"/>
                    </a:lnTo>
                    <a:lnTo>
                      <a:pt x="228" y="1084"/>
                    </a:lnTo>
                    <a:lnTo>
                      <a:pt x="132" y="1059"/>
                    </a:lnTo>
                    <a:lnTo>
                      <a:pt x="32" y="1030"/>
                    </a:lnTo>
                    <a:lnTo>
                      <a:pt x="1" y="1020"/>
                    </a:lnTo>
                    <a:lnTo>
                      <a:pt x="0" y="1014"/>
                    </a:lnTo>
                    <a:lnTo>
                      <a:pt x="0" y="559"/>
                    </a:lnTo>
                    <a:lnTo>
                      <a:pt x="2" y="503"/>
                    </a:lnTo>
                    <a:lnTo>
                      <a:pt x="11" y="447"/>
                    </a:lnTo>
                    <a:lnTo>
                      <a:pt x="25" y="394"/>
                    </a:lnTo>
                    <a:lnTo>
                      <a:pt x="43" y="342"/>
                    </a:lnTo>
                    <a:lnTo>
                      <a:pt x="67" y="293"/>
                    </a:lnTo>
                    <a:lnTo>
                      <a:pt x="96" y="247"/>
                    </a:lnTo>
                    <a:lnTo>
                      <a:pt x="127" y="205"/>
                    </a:lnTo>
                    <a:lnTo>
                      <a:pt x="163" y="165"/>
                    </a:lnTo>
                    <a:lnTo>
                      <a:pt x="204" y="129"/>
                    </a:lnTo>
                    <a:lnTo>
                      <a:pt x="247" y="96"/>
                    </a:lnTo>
                    <a:lnTo>
                      <a:pt x="293" y="68"/>
                    </a:lnTo>
                    <a:lnTo>
                      <a:pt x="341" y="44"/>
                    </a:lnTo>
                    <a:lnTo>
                      <a:pt x="393" y="26"/>
                    </a:lnTo>
                    <a:lnTo>
                      <a:pt x="446" y="11"/>
                    </a:lnTo>
                    <a:lnTo>
                      <a:pt x="502" y="3"/>
                    </a:lnTo>
                    <a:lnTo>
                      <a:pt x="559"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solidFill>
                    <a:schemeClr val="bg1"/>
                  </a:solidFill>
                  <a:latin typeface="+mj-lt"/>
                </a:endParaRPr>
              </a:p>
            </p:txBody>
          </p:sp>
          <p:sp>
            <p:nvSpPr>
              <p:cNvPr id="12" name="Freeform 242">
                <a:extLst>
                  <a:ext uri="{FF2B5EF4-FFF2-40B4-BE49-F238E27FC236}">
                    <a16:creationId xmlns:a16="http://schemas.microsoft.com/office/drawing/2014/main" id="{517408BF-57AD-4DC0-A42B-08DD7155DFBD}"/>
                  </a:ext>
                </a:extLst>
              </p:cNvPr>
              <p:cNvSpPr>
                <a:spLocks/>
              </p:cNvSpPr>
              <p:nvPr/>
            </p:nvSpPr>
            <p:spPr bwMode="auto">
              <a:xfrm>
                <a:off x="8028010" y="2241980"/>
                <a:ext cx="159332" cy="122857"/>
              </a:xfrm>
              <a:custGeom>
                <a:avLst/>
                <a:gdLst>
                  <a:gd name="T0" fmla="*/ 930 w 1489"/>
                  <a:gd name="T1" fmla="*/ 0 h 1153"/>
                  <a:gd name="T2" fmla="*/ 1043 w 1489"/>
                  <a:gd name="T3" fmla="*/ 12 h 1153"/>
                  <a:gd name="T4" fmla="*/ 1148 w 1489"/>
                  <a:gd name="T5" fmla="*/ 45 h 1153"/>
                  <a:gd name="T6" fmla="*/ 1243 w 1489"/>
                  <a:gd name="T7" fmla="*/ 96 h 1153"/>
                  <a:gd name="T8" fmla="*/ 1326 w 1489"/>
                  <a:gd name="T9" fmla="*/ 165 h 1153"/>
                  <a:gd name="T10" fmla="*/ 1394 w 1489"/>
                  <a:gd name="T11" fmla="*/ 247 h 1153"/>
                  <a:gd name="T12" fmla="*/ 1445 w 1489"/>
                  <a:gd name="T13" fmla="*/ 343 h 1153"/>
                  <a:gd name="T14" fmla="*/ 1478 w 1489"/>
                  <a:gd name="T15" fmla="*/ 448 h 1153"/>
                  <a:gd name="T16" fmla="*/ 1489 w 1489"/>
                  <a:gd name="T17" fmla="*/ 560 h 1153"/>
                  <a:gd name="T18" fmla="*/ 1486 w 1489"/>
                  <a:gd name="T19" fmla="*/ 1013 h 1153"/>
                  <a:gd name="T20" fmla="*/ 1452 w 1489"/>
                  <a:gd name="T21" fmla="*/ 1031 h 1153"/>
                  <a:gd name="T22" fmla="*/ 1426 w 1489"/>
                  <a:gd name="T23" fmla="*/ 1043 h 1153"/>
                  <a:gd name="T24" fmla="*/ 1379 w 1489"/>
                  <a:gd name="T25" fmla="*/ 1060 h 1153"/>
                  <a:gd name="T26" fmla="*/ 1314 w 1489"/>
                  <a:gd name="T27" fmla="*/ 1082 h 1153"/>
                  <a:gd name="T28" fmla="*/ 1229 w 1489"/>
                  <a:gd name="T29" fmla="*/ 1105 h 1153"/>
                  <a:gd name="T30" fmla="*/ 1126 w 1489"/>
                  <a:gd name="T31" fmla="*/ 1125 h 1153"/>
                  <a:gd name="T32" fmla="*/ 1006 w 1489"/>
                  <a:gd name="T33" fmla="*/ 1142 h 1153"/>
                  <a:gd name="T34" fmla="*/ 868 w 1489"/>
                  <a:gd name="T35" fmla="*/ 1152 h 1153"/>
                  <a:gd name="T36" fmla="*/ 721 w 1489"/>
                  <a:gd name="T37" fmla="*/ 1152 h 1153"/>
                  <a:gd name="T38" fmla="*/ 568 w 1489"/>
                  <a:gd name="T39" fmla="*/ 1142 h 1153"/>
                  <a:gd name="T40" fmla="*/ 402 w 1489"/>
                  <a:gd name="T41" fmla="*/ 1119 h 1153"/>
                  <a:gd name="T42" fmla="*/ 223 w 1489"/>
                  <a:gd name="T43" fmla="*/ 1083 h 1153"/>
                  <a:gd name="T44" fmla="*/ 33 w 1489"/>
                  <a:gd name="T45" fmla="*/ 1031 h 1153"/>
                  <a:gd name="T46" fmla="*/ 0 w 1489"/>
                  <a:gd name="T47" fmla="*/ 1013 h 1153"/>
                  <a:gd name="T48" fmla="*/ 3 w 1489"/>
                  <a:gd name="T49" fmla="*/ 503 h 1153"/>
                  <a:gd name="T50" fmla="*/ 26 w 1489"/>
                  <a:gd name="T51" fmla="*/ 394 h 1153"/>
                  <a:gd name="T52" fmla="*/ 68 w 1489"/>
                  <a:gd name="T53" fmla="*/ 293 h 1153"/>
                  <a:gd name="T54" fmla="*/ 128 w 1489"/>
                  <a:gd name="T55" fmla="*/ 204 h 1153"/>
                  <a:gd name="T56" fmla="*/ 204 w 1489"/>
                  <a:gd name="T57" fmla="*/ 129 h 1153"/>
                  <a:gd name="T58" fmla="*/ 293 w 1489"/>
                  <a:gd name="T59" fmla="*/ 68 h 1153"/>
                  <a:gd name="T60" fmla="*/ 394 w 1489"/>
                  <a:gd name="T61" fmla="*/ 26 h 1153"/>
                  <a:gd name="T62" fmla="*/ 502 w 1489"/>
                  <a:gd name="T63" fmla="*/ 3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89" h="1153">
                    <a:moveTo>
                      <a:pt x="560" y="0"/>
                    </a:moveTo>
                    <a:lnTo>
                      <a:pt x="930" y="0"/>
                    </a:lnTo>
                    <a:lnTo>
                      <a:pt x="988" y="3"/>
                    </a:lnTo>
                    <a:lnTo>
                      <a:pt x="1043" y="12"/>
                    </a:lnTo>
                    <a:lnTo>
                      <a:pt x="1097" y="26"/>
                    </a:lnTo>
                    <a:lnTo>
                      <a:pt x="1148" y="45"/>
                    </a:lnTo>
                    <a:lnTo>
                      <a:pt x="1196" y="68"/>
                    </a:lnTo>
                    <a:lnTo>
                      <a:pt x="1243" y="96"/>
                    </a:lnTo>
                    <a:lnTo>
                      <a:pt x="1286" y="129"/>
                    </a:lnTo>
                    <a:lnTo>
                      <a:pt x="1326" y="165"/>
                    </a:lnTo>
                    <a:lnTo>
                      <a:pt x="1362" y="204"/>
                    </a:lnTo>
                    <a:lnTo>
                      <a:pt x="1394" y="247"/>
                    </a:lnTo>
                    <a:lnTo>
                      <a:pt x="1421" y="293"/>
                    </a:lnTo>
                    <a:lnTo>
                      <a:pt x="1445" y="343"/>
                    </a:lnTo>
                    <a:lnTo>
                      <a:pt x="1465" y="394"/>
                    </a:lnTo>
                    <a:lnTo>
                      <a:pt x="1478" y="448"/>
                    </a:lnTo>
                    <a:lnTo>
                      <a:pt x="1486" y="503"/>
                    </a:lnTo>
                    <a:lnTo>
                      <a:pt x="1489" y="560"/>
                    </a:lnTo>
                    <a:lnTo>
                      <a:pt x="1489" y="1013"/>
                    </a:lnTo>
                    <a:lnTo>
                      <a:pt x="1486" y="1013"/>
                    </a:lnTo>
                    <a:lnTo>
                      <a:pt x="1457" y="1029"/>
                    </a:lnTo>
                    <a:lnTo>
                      <a:pt x="1452" y="1031"/>
                    </a:lnTo>
                    <a:lnTo>
                      <a:pt x="1441" y="1036"/>
                    </a:lnTo>
                    <a:lnTo>
                      <a:pt x="1426" y="1043"/>
                    </a:lnTo>
                    <a:lnTo>
                      <a:pt x="1405" y="1051"/>
                    </a:lnTo>
                    <a:lnTo>
                      <a:pt x="1379" y="1060"/>
                    </a:lnTo>
                    <a:lnTo>
                      <a:pt x="1350" y="1071"/>
                    </a:lnTo>
                    <a:lnTo>
                      <a:pt x="1314" y="1082"/>
                    </a:lnTo>
                    <a:lnTo>
                      <a:pt x="1273" y="1093"/>
                    </a:lnTo>
                    <a:lnTo>
                      <a:pt x="1229" y="1105"/>
                    </a:lnTo>
                    <a:lnTo>
                      <a:pt x="1180" y="1116"/>
                    </a:lnTo>
                    <a:lnTo>
                      <a:pt x="1126" y="1125"/>
                    </a:lnTo>
                    <a:lnTo>
                      <a:pt x="1068" y="1134"/>
                    </a:lnTo>
                    <a:lnTo>
                      <a:pt x="1006" y="1142"/>
                    </a:lnTo>
                    <a:lnTo>
                      <a:pt x="939" y="1148"/>
                    </a:lnTo>
                    <a:lnTo>
                      <a:pt x="868" y="1152"/>
                    </a:lnTo>
                    <a:lnTo>
                      <a:pt x="793" y="1153"/>
                    </a:lnTo>
                    <a:lnTo>
                      <a:pt x="721" y="1152"/>
                    </a:lnTo>
                    <a:lnTo>
                      <a:pt x="646" y="1148"/>
                    </a:lnTo>
                    <a:lnTo>
                      <a:pt x="568" y="1142"/>
                    </a:lnTo>
                    <a:lnTo>
                      <a:pt x="486" y="1132"/>
                    </a:lnTo>
                    <a:lnTo>
                      <a:pt x="402" y="1119"/>
                    </a:lnTo>
                    <a:lnTo>
                      <a:pt x="313" y="1103"/>
                    </a:lnTo>
                    <a:lnTo>
                      <a:pt x="223" y="1083"/>
                    </a:lnTo>
                    <a:lnTo>
                      <a:pt x="129" y="1058"/>
                    </a:lnTo>
                    <a:lnTo>
                      <a:pt x="33" y="1031"/>
                    </a:lnTo>
                    <a:lnTo>
                      <a:pt x="2" y="1020"/>
                    </a:lnTo>
                    <a:lnTo>
                      <a:pt x="0" y="1013"/>
                    </a:lnTo>
                    <a:lnTo>
                      <a:pt x="0" y="560"/>
                    </a:lnTo>
                    <a:lnTo>
                      <a:pt x="3" y="503"/>
                    </a:lnTo>
                    <a:lnTo>
                      <a:pt x="11" y="448"/>
                    </a:lnTo>
                    <a:lnTo>
                      <a:pt x="26" y="394"/>
                    </a:lnTo>
                    <a:lnTo>
                      <a:pt x="44" y="343"/>
                    </a:lnTo>
                    <a:lnTo>
                      <a:pt x="68" y="293"/>
                    </a:lnTo>
                    <a:lnTo>
                      <a:pt x="95" y="247"/>
                    </a:lnTo>
                    <a:lnTo>
                      <a:pt x="128" y="204"/>
                    </a:lnTo>
                    <a:lnTo>
                      <a:pt x="164" y="165"/>
                    </a:lnTo>
                    <a:lnTo>
                      <a:pt x="204" y="129"/>
                    </a:lnTo>
                    <a:lnTo>
                      <a:pt x="247" y="96"/>
                    </a:lnTo>
                    <a:lnTo>
                      <a:pt x="293" y="68"/>
                    </a:lnTo>
                    <a:lnTo>
                      <a:pt x="342" y="45"/>
                    </a:lnTo>
                    <a:lnTo>
                      <a:pt x="394" y="26"/>
                    </a:lnTo>
                    <a:lnTo>
                      <a:pt x="447" y="12"/>
                    </a:lnTo>
                    <a:lnTo>
                      <a:pt x="502" y="3"/>
                    </a:lnTo>
                    <a:lnTo>
                      <a:pt x="560"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solidFill>
                    <a:schemeClr val="bg1"/>
                  </a:solidFill>
                  <a:latin typeface="+mj-lt"/>
                </a:endParaRPr>
              </a:p>
            </p:txBody>
          </p:sp>
          <p:sp>
            <p:nvSpPr>
              <p:cNvPr id="13" name="Freeform 243">
                <a:extLst>
                  <a:ext uri="{FF2B5EF4-FFF2-40B4-BE49-F238E27FC236}">
                    <a16:creationId xmlns:a16="http://schemas.microsoft.com/office/drawing/2014/main" id="{19D42A9D-B624-40C3-857E-01CB6307E394}"/>
                  </a:ext>
                </a:extLst>
              </p:cNvPr>
              <p:cNvSpPr>
                <a:spLocks/>
              </p:cNvSpPr>
              <p:nvPr/>
            </p:nvSpPr>
            <p:spPr bwMode="auto">
              <a:xfrm>
                <a:off x="8147029" y="2193989"/>
                <a:ext cx="117099" cy="122857"/>
              </a:xfrm>
              <a:custGeom>
                <a:avLst/>
                <a:gdLst>
                  <a:gd name="T0" fmla="*/ 167 w 1093"/>
                  <a:gd name="T1" fmla="*/ 0 h 1152"/>
                  <a:gd name="T2" fmla="*/ 534 w 1093"/>
                  <a:gd name="T3" fmla="*/ 0 h 1152"/>
                  <a:gd name="T4" fmla="*/ 591 w 1093"/>
                  <a:gd name="T5" fmla="*/ 3 h 1152"/>
                  <a:gd name="T6" fmla="*/ 647 w 1093"/>
                  <a:gd name="T7" fmla="*/ 11 h 1152"/>
                  <a:gd name="T8" fmla="*/ 700 w 1093"/>
                  <a:gd name="T9" fmla="*/ 26 h 1152"/>
                  <a:gd name="T10" fmla="*/ 752 w 1093"/>
                  <a:gd name="T11" fmla="*/ 44 h 1152"/>
                  <a:gd name="T12" fmla="*/ 800 w 1093"/>
                  <a:gd name="T13" fmla="*/ 68 h 1152"/>
                  <a:gd name="T14" fmla="*/ 846 w 1093"/>
                  <a:gd name="T15" fmla="*/ 96 h 1152"/>
                  <a:gd name="T16" fmla="*/ 889 w 1093"/>
                  <a:gd name="T17" fmla="*/ 129 h 1152"/>
                  <a:gd name="T18" fmla="*/ 930 w 1093"/>
                  <a:gd name="T19" fmla="*/ 165 h 1152"/>
                  <a:gd name="T20" fmla="*/ 966 w 1093"/>
                  <a:gd name="T21" fmla="*/ 205 h 1152"/>
                  <a:gd name="T22" fmla="*/ 997 w 1093"/>
                  <a:gd name="T23" fmla="*/ 247 h 1152"/>
                  <a:gd name="T24" fmla="*/ 1026 w 1093"/>
                  <a:gd name="T25" fmla="*/ 293 h 1152"/>
                  <a:gd name="T26" fmla="*/ 1050 w 1093"/>
                  <a:gd name="T27" fmla="*/ 342 h 1152"/>
                  <a:gd name="T28" fmla="*/ 1068 w 1093"/>
                  <a:gd name="T29" fmla="*/ 394 h 1152"/>
                  <a:gd name="T30" fmla="*/ 1082 w 1093"/>
                  <a:gd name="T31" fmla="*/ 447 h 1152"/>
                  <a:gd name="T32" fmla="*/ 1091 w 1093"/>
                  <a:gd name="T33" fmla="*/ 503 h 1152"/>
                  <a:gd name="T34" fmla="*/ 1093 w 1093"/>
                  <a:gd name="T35" fmla="*/ 559 h 1152"/>
                  <a:gd name="T36" fmla="*/ 1093 w 1093"/>
                  <a:gd name="T37" fmla="*/ 1014 h 1152"/>
                  <a:gd name="T38" fmla="*/ 1090 w 1093"/>
                  <a:gd name="T39" fmla="*/ 1014 h 1152"/>
                  <a:gd name="T40" fmla="*/ 1061 w 1093"/>
                  <a:gd name="T41" fmla="*/ 1028 h 1152"/>
                  <a:gd name="T42" fmla="*/ 1056 w 1093"/>
                  <a:gd name="T43" fmla="*/ 1031 h 1152"/>
                  <a:gd name="T44" fmla="*/ 1046 w 1093"/>
                  <a:gd name="T45" fmla="*/ 1035 h 1152"/>
                  <a:gd name="T46" fmla="*/ 1030 w 1093"/>
                  <a:gd name="T47" fmla="*/ 1043 h 1152"/>
                  <a:gd name="T48" fmla="*/ 1010 w 1093"/>
                  <a:gd name="T49" fmla="*/ 1051 h 1152"/>
                  <a:gd name="T50" fmla="*/ 984 w 1093"/>
                  <a:gd name="T51" fmla="*/ 1060 h 1152"/>
                  <a:gd name="T52" fmla="*/ 953 w 1093"/>
                  <a:gd name="T53" fmla="*/ 1070 h 1152"/>
                  <a:gd name="T54" fmla="*/ 918 w 1093"/>
                  <a:gd name="T55" fmla="*/ 1082 h 1152"/>
                  <a:gd name="T56" fmla="*/ 878 w 1093"/>
                  <a:gd name="T57" fmla="*/ 1093 h 1152"/>
                  <a:gd name="T58" fmla="*/ 834 w 1093"/>
                  <a:gd name="T59" fmla="*/ 1104 h 1152"/>
                  <a:gd name="T60" fmla="*/ 786 w 1093"/>
                  <a:gd name="T61" fmla="*/ 1116 h 1152"/>
                  <a:gd name="T62" fmla="*/ 732 w 1093"/>
                  <a:gd name="T63" fmla="*/ 1125 h 1152"/>
                  <a:gd name="T64" fmla="*/ 674 w 1093"/>
                  <a:gd name="T65" fmla="*/ 1134 h 1152"/>
                  <a:gd name="T66" fmla="*/ 612 w 1093"/>
                  <a:gd name="T67" fmla="*/ 1141 h 1152"/>
                  <a:gd name="T68" fmla="*/ 545 w 1093"/>
                  <a:gd name="T69" fmla="*/ 1147 h 1152"/>
                  <a:gd name="T70" fmla="*/ 475 w 1093"/>
                  <a:gd name="T71" fmla="*/ 1152 h 1152"/>
                  <a:gd name="T72" fmla="*/ 475 w 1093"/>
                  <a:gd name="T73" fmla="*/ 1012 h 1152"/>
                  <a:gd name="T74" fmla="*/ 472 w 1093"/>
                  <a:gd name="T75" fmla="*/ 948 h 1152"/>
                  <a:gd name="T76" fmla="*/ 463 w 1093"/>
                  <a:gd name="T77" fmla="*/ 886 h 1152"/>
                  <a:gd name="T78" fmla="*/ 448 w 1093"/>
                  <a:gd name="T79" fmla="*/ 827 h 1152"/>
                  <a:gd name="T80" fmla="*/ 429 w 1093"/>
                  <a:gd name="T81" fmla="*/ 768 h 1152"/>
                  <a:gd name="T82" fmla="*/ 404 w 1093"/>
                  <a:gd name="T83" fmla="*/ 714 h 1152"/>
                  <a:gd name="T84" fmla="*/ 374 w 1093"/>
                  <a:gd name="T85" fmla="*/ 661 h 1152"/>
                  <a:gd name="T86" fmla="*/ 341 w 1093"/>
                  <a:gd name="T87" fmla="*/ 612 h 1152"/>
                  <a:gd name="T88" fmla="*/ 302 w 1093"/>
                  <a:gd name="T89" fmla="*/ 566 h 1152"/>
                  <a:gd name="T90" fmla="*/ 260 w 1093"/>
                  <a:gd name="T91" fmla="*/ 523 h 1152"/>
                  <a:gd name="T92" fmla="*/ 214 w 1093"/>
                  <a:gd name="T93" fmla="*/ 484 h 1152"/>
                  <a:gd name="T94" fmla="*/ 165 w 1093"/>
                  <a:gd name="T95" fmla="*/ 450 h 1152"/>
                  <a:gd name="T96" fmla="*/ 112 w 1093"/>
                  <a:gd name="T97" fmla="*/ 421 h 1152"/>
                  <a:gd name="T98" fmla="*/ 58 w 1093"/>
                  <a:gd name="T99" fmla="*/ 396 h 1152"/>
                  <a:gd name="T100" fmla="*/ 0 w 1093"/>
                  <a:gd name="T101" fmla="*/ 375 h 1152"/>
                  <a:gd name="T102" fmla="*/ 35 w 1093"/>
                  <a:gd name="T103" fmla="*/ 338 h 1152"/>
                  <a:gd name="T104" fmla="*/ 67 w 1093"/>
                  <a:gd name="T105" fmla="*/ 297 h 1152"/>
                  <a:gd name="T106" fmla="*/ 95 w 1093"/>
                  <a:gd name="T107" fmla="*/ 254 h 1152"/>
                  <a:gd name="T108" fmla="*/ 118 w 1093"/>
                  <a:gd name="T109" fmla="*/ 208 h 1152"/>
                  <a:gd name="T110" fmla="*/ 138 w 1093"/>
                  <a:gd name="T111" fmla="*/ 158 h 1152"/>
                  <a:gd name="T112" fmla="*/ 152 w 1093"/>
                  <a:gd name="T113" fmla="*/ 108 h 1152"/>
                  <a:gd name="T114" fmla="*/ 162 w 1093"/>
                  <a:gd name="T115" fmla="*/ 55 h 1152"/>
                  <a:gd name="T116" fmla="*/ 167 w 1093"/>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3" h="1152">
                    <a:moveTo>
                      <a:pt x="167" y="0"/>
                    </a:moveTo>
                    <a:lnTo>
                      <a:pt x="534" y="0"/>
                    </a:lnTo>
                    <a:lnTo>
                      <a:pt x="591" y="3"/>
                    </a:lnTo>
                    <a:lnTo>
                      <a:pt x="647" y="11"/>
                    </a:lnTo>
                    <a:lnTo>
                      <a:pt x="700" y="26"/>
                    </a:lnTo>
                    <a:lnTo>
                      <a:pt x="752" y="44"/>
                    </a:lnTo>
                    <a:lnTo>
                      <a:pt x="800" y="68"/>
                    </a:lnTo>
                    <a:lnTo>
                      <a:pt x="846" y="96"/>
                    </a:lnTo>
                    <a:lnTo>
                      <a:pt x="889" y="129"/>
                    </a:lnTo>
                    <a:lnTo>
                      <a:pt x="930" y="165"/>
                    </a:lnTo>
                    <a:lnTo>
                      <a:pt x="966" y="205"/>
                    </a:lnTo>
                    <a:lnTo>
                      <a:pt x="997" y="247"/>
                    </a:lnTo>
                    <a:lnTo>
                      <a:pt x="1026" y="293"/>
                    </a:lnTo>
                    <a:lnTo>
                      <a:pt x="1050" y="342"/>
                    </a:lnTo>
                    <a:lnTo>
                      <a:pt x="1068" y="394"/>
                    </a:lnTo>
                    <a:lnTo>
                      <a:pt x="1082" y="447"/>
                    </a:lnTo>
                    <a:lnTo>
                      <a:pt x="1091" y="503"/>
                    </a:lnTo>
                    <a:lnTo>
                      <a:pt x="1093" y="559"/>
                    </a:lnTo>
                    <a:lnTo>
                      <a:pt x="1093" y="1014"/>
                    </a:lnTo>
                    <a:lnTo>
                      <a:pt x="1090" y="1014"/>
                    </a:lnTo>
                    <a:lnTo>
                      <a:pt x="1061" y="1028"/>
                    </a:lnTo>
                    <a:lnTo>
                      <a:pt x="1056" y="1031"/>
                    </a:lnTo>
                    <a:lnTo>
                      <a:pt x="1046" y="1035"/>
                    </a:lnTo>
                    <a:lnTo>
                      <a:pt x="1030" y="1043"/>
                    </a:lnTo>
                    <a:lnTo>
                      <a:pt x="1010" y="1051"/>
                    </a:lnTo>
                    <a:lnTo>
                      <a:pt x="984" y="1060"/>
                    </a:lnTo>
                    <a:lnTo>
                      <a:pt x="953" y="1070"/>
                    </a:lnTo>
                    <a:lnTo>
                      <a:pt x="918" y="1082"/>
                    </a:lnTo>
                    <a:lnTo>
                      <a:pt x="878" y="1093"/>
                    </a:lnTo>
                    <a:lnTo>
                      <a:pt x="834" y="1104"/>
                    </a:lnTo>
                    <a:lnTo>
                      <a:pt x="786" y="1116"/>
                    </a:lnTo>
                    <a:lnTo>
                      <a:pt x="732" y="1125"/>
                    </a:lnTo>
                    <a:lnTo>
                      <a:pt x="674" y="1134"/>
                    </a:lnTo>
                    <a:lnTo>
                      <a:pt x="612" y="1141"/>
                    </a:lnTo>
                    <a:lnTo>
                      <a:pt x="545" y="1147"/>
                    </a:lnTo>
                    <a:lnTo>
                      <a:pt x="475" y="1152"/>
                    </a:lnTo>
                    <a:lnTo>
                      <a:pt x="475" y="1012"/>
                    </a:lnTo>
                    <a:lnTo>
                      <a:pt x="472" y="948"/>
                    </a:lnTo>
                    <a:lnTo>
                      <a:pt x="463" y="886"/>
                    </a:lnTo>
                    <a:lnTo>
                      <a:pt x="448" y="827"/>
                    </a:lnTo>
                    <a:lnTo>
                      <a:pt x="429" y="768"/>
                    </a:lnTo>
                    <a:lnTo>
                      <a:pt x="404" y="714"/>
                    </a:lnTo>
                    <a:lnTo>
                      <a:pt x="374" y="661"/>
                    </a:lnTo>
                    <a:lnTo>
                      <a:pt x="341" y="612"/>
                    </a:lnTo>
                    <a:lnTo>
                      <a:pt x="302" y="566"/>
                    </a:lnTo>
                    <a:lnTo>
                      <a:pt x="260" y="523"/>
                    </a:lnTo>
                    <a:lnTo>
                      <a:pt x="214" y="484"/>
                    </a:lnTo>
                    <a:lnTo>
                      <a:pt x="165" y="450"/>
                    </a:lnTo>
                    <a:lnTo>
                      <a:pt x="112" y="421"/>
                    </a:lnTo>
                    <a:lnTo>
                      <a:pt x="58" y="396"/>
                    </a:lnTo>
                    <a:lnTo>
                      <a:pt x="0" y="375"/>
                    </a:lnTo>
                    <a:lnTo>
                      <a:pt x="35" y="338"/>
                    </a:lnTo>
                    <a:lnTo>
                      <a:pt x="67" y="297"/>
                    </a:lnTo>
                    <a:lnTo>
                      <a:pt x="95" y="254"/>
                    </a:lnTo>
                    <a:lnTo>
                      <a:pt x="118" y="208"/>
                    </a:lnTo>
                    <a:lnTo>
                      <a:pt x="138" y="158"/>
                    </a:lnTo>
                    <a:lnTo>
                      <a:pt x="152" y="108"/>
                    </a:lnTo>
                    <a:lnTo>
                      <a:pt x="162" y="55"/>
                    </a:lnTo>
                    <a:lnTo>
                      <a:pt x="167"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solidFill>
                    <a:schemeClr val="bg1"/>
                  </a:solidFill>
                  <a:latin typeface="+mj-lt"/>
                </a:endParaRPr>
              </a:p>
            </p:txBody>
          </p:sp>
          <p:sp>
            <p:nvSpPr>
              <p:cNvPr id="14" name="Freeform 244">
                <a:extLst>
                  <a:ext uri="{FF2B5EF4-FFF2-40B4-BE49-F238E27FC236}">
                    <a16:creationId xmlns:a16="http://schemas.microsoft.com/office/drawing/2014/main" id="{4020FACE-9493-48E0-A33C-B658E1CD883B}"/>
                  </a:ext>
                </a:extLst>
              </p:cNvPr>
              <p:cNvSpPr>
                <a:spLocks/>
              </p:cNvSpPr>
              <p:nvPr/>
            </p:nvSpPr>
            <p:spPr bwMode="auto">
              <a:xfrm>
                <a:off x="8138390" y="2097047"/>
                <a:ext cx="93104" cy="93103"/>
              </a:xfrm>
              <a:custGeom>
                <a:avLst/>
                <a:gdLst>
                  <a:gd name="T0" fmla="*/ 437 w 874"/>
                  <a:gd name="T1" fmla="*/ 0 h 874"/>
                  <a:gd name="T2" fmla="*/ 488 w 874"/>
                  <a:gd name="T3" fmla="*/ 3 h 874"/>
                  <a:gd name="T4" fmla="*/ 536 w 874"/>
                  <a:gd name="T5" fmla="*/ 13 h 874"/>
                  <a:gd name="T6" fmla="*/ 584 w 874"/>
                  <a:gd name="T7" fmla="*/ 26 h 874"/>
                  <a:gd name="T8" fmla="*/ 629 w 874"/>
                  <a:gd name="T9" fmla="*/ 46 h 874"/>
                  <a:gd name="T10" fmla="*/ 671 w 874"/>
                  <a:gd name="T11" fmla="*/ 69 h 874"/>
                  <a:gd name="T12" fmla="*/ 710 w 874"/>
                  <a:gd name="T13" fmla="*/ 97 h 874"/>
                  <a:gd name="T14" fmla="*/ 745 w 874"/>
                  <a:gd name="T15" fmla="*/ 129 h 874"/>
                  <a:gd name="T16" fmla="*/ 778 w 874"/>
                  <a:gd name="T17" fmla="*/ 165 h 874"/>
                  <a:gd name="T18" fmla="*/ 806 w 874"/>
                  <a:gd name="T19" fmla="*/ 204 h 874"/>
                  <a:gd name="T20" fmla="*/ 829 w 874"/>
                  <a:gd name="T21" fmla="*/ 246 h 874"/>
                  <a:gd name="T22" fmla="*/ 848 w 874"/>
                  <a:gd name="T23" fmla="*/ 290 h 874"/>
                  <a:gd name="T24" fmla="*/ 862 w 874"/>
                  <a:gd name="T25" fmla="*/ 338 h 874"/>
                  <a:gd name="T26" fmla="*/ 871 w 874"/>
                  <a:gd name="T27" fmla="*/ 387 h 874"/>
                  <a:gd name="T28" fmla="*/ 874 w 874"/>
                  <a:gd name="T29" fmla="*/ 437 h 874"/>
                  <a:gd name="T30" fmla="*/ 871 w 874"/>
                  <a:gd name="T31" fmla="*/ 489 h 874"/>
                  <a:gd name="T32" fmla="*/ 862 w 874"/>
                  <a:gd name="T33" fmla="*/ 538 h 874"/>
                  <a:gd name="T34" fmla="*/ 848 w 874"/>
                  <a:gd name="T35" fmla="*/ 585 h 874"/>
                  <a:gd name="T36" fmla="*/ 829 w 874"/>
                  <a:gd name="T37" fmla="*/ 630 h 874"/>
                  <a:gd name="T38" fmla="*/ 806 w 874"/>
                  <a:gd name="T39" fmla="*/ 672 h 874"/>
                  <a:gd name="T40" fmla="*/ 778 w 874"/>
                  <a:gd name="T41" fmla="*/ 711 h 874"/>
                  <a:gd name="T42" fmla="*/ 745 w 874"/>
                  <a:gd name="T43" fmla="*/ 747 h 874"/>
                  <a:gd name="T44" fmla="*/ 710 w 874"/>
                  <a:gd name="T45" fmla="*/ 779 h 874"/>
                  <a:gd name="T46" fmla="*/ 671 w 874"/>
                  <a:gd name="T47" fmla="*/ 806 h 874"/>
                  <a:gd name="T48" fmla="*/ 629 w 874"/>
                  <a:gd name="T49" fmla="*/ 830 h 874"/>
                  <a:gd name="T50" fmla="*/ 584 w 874"/>
                  <a:gd name="T51" fmla="*/ 850 h 874"/>
                  <a:gd name="T52" fmla="*/ 536 w 874"/>
                  <a:gd name="T53" fmla="*/ 863 h 874"/>
                  <a:gd name="T54" fmla="*/ 488 w 874"/>
                  <a:gd name="T55" fmla="*/ 872 h 874"/>
                  <a:gd name="T56" fmla="*/ 437 w 874"/>
                  <a:gd name="T57" fmla="*/ 874 h 874"/>
                  <a:gd name="T58" fmla="*/ 387 w 874"/>
                  <a:gd name="T59" fmla="*/ 872 h 874"/>
                  <a:gd name="T60" fmla="*/ 341 w 874"/>
                  <a:gd name="T61" fmla="*/ 864 h 874"/>
                  <a:gd name="T62" fmla="*/ 295 w 874"/>
                  <a:gd name="T63" fmla="*/ 851 h 874"/>
                  <a:gd name="T64" fmla="*/ 252 w 874"/>
                  <a:gd name="T65" fmla="*/ 833 h 874"/>
                  <a:gd name="T66" fmla="*/ 243 w 874"/>
                  <a:gd name="T67" fmla="*/ 778 h 874"/>
                  <a:gd name="T68" fmla="*/ 229 w 874"/>
                  <a:gd name="T69" fmla="*/ 724 h 874"/>
                  <a:gd name="T70" fmla="*/ 210 w 874"/>
                  <a:gd name="T71" fmla="*/ 673 h 874"/>
                  <a:gd name="T72" fmla="*/ 185 w 874"/>
                  <a:gd name="T73" fmla="*/ 624 h 874"/>
                  <a:gd name="T74" fmla="*/ 156 w 874"/>
                  <a:gd name="T75" fmla="*/ 578 h 874"/>
                  <a:gd name="T76" fmla="*/ 123 w 874"/>
                  <a:gd name="T77" fmla="*/ 536 h 874"/>
                  <a:gd name="T78" fmla="*/ 85 w 874"/>
                  <a:gd name="T79" fmla="*/ 497 h 874"/>
                  <a:gd name="T80" fmla="*/ 44 w 874"/>
                  <a:gd name="T81" fmla="*/ 462 h 874"/>
                  <a:gd name="T82" fmla="*/ 0 w 874"/>
                  <a:gd name="T83" fmla="*/ 431 h 874"/>
                  <a:gd name="T84" fmla="*/ 4 w 874"/>
                  <a:gd name="T85" fmla="*/ 381 h 874"/>
                  <a:gd name="T86" fmla="*/ 13 w 874"/>
                  <a:gd name="T87" fmla="*/ 332 h 874"/>
                  <a:gd name="T88" fmla="*/ 28 w 874"/>
                  <a:gd name="T89" fmla="*/ 286 h 874"/>
                  <a:gd name="T90" fmla="*/ 46 w 874"/>
                  <a:gd name="T91" fmla="*/ 242 h 874"/>
                  <a:gd name="T92" fmla="*/ 70 w 874"/>
                  <a:gd name="T93" fmla="*/ 200 h 874"/>
                  <a:gd name="T94" fmla="*/ 99 w 874"/>
                  <a:gd name="T95" fmla="*/ 162 h 874"/>
                  <a:gd name="T96" fmla="*/ 130 w 874"/>
                  <a:gd name="T97" fmla="*/ 127 h 874"/>
                  <a:gd name="T98" fmla="*/ 165 w 874"/>
                  <a:gd name="T99" fmla="*/ 95 h 874"/>
                  <a:gd name="T100" fmla="*/ 204 w 874"/>
                  <a:gd name="T101" fmla="*/ 67 h 874"/>
                  <a:gd name="T102" fmla="*/ 247 w 874"/>
                  <a:gd name="T103" fmla="*/ 44 h 874"/>
                  <a:gd name="T104" fmla="*/ 291 w 874"/>
                  <a:gd name="T105" fmla="*/ 26 h 874"/>
                  <a:gd name="T106" fmla="*/ 337 w 874"/>
                  <a:gd name="T107" fmla="*/ 12 h 874"/>
                  <a:gd name="T108" fmla="*/ 386 w 874"/>
                  <a:gd name="T109" fmla="*/ 3 h 874"/>
                  <a:gd name="T110" fmla="*/ 437 w 874"/>
                  <a:gd name="T111" fmla="*/ 0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4" h="874">
                    <a:moveTo>
                      <a:pt x="437" y="0"/>
                    </a:moveTo>
                    <a:lnTo>
                      <a:pt x="488" y="3"/>
                    </a:lnTo>
                    <a:lnTo>
                      <a:pt x="536" y="13"/>
                    </a:lnTo>
                    <a:lnTo>
                      <a:pt x="584" y="26"/>
                    </a:lnTo>
                    <a:lnTo>
                      <a:pt x="629" y="46"/>
                    </a:lnTo>
                    <a:lnTo>
                      <a:pt x="671" y="69"/>
                    </a:lnTo>
                    <a:lnTo>
                      <a:pt x="710" y="97"/>
                    </a:lnTo>
                    <a:lnTo>
                      <a:pt x="745" y="129"/>
                    </a:lnTo>
                    <a:lnTo>
                      <a:pt x="778" y="165"/>
                    </a:lnTo>
                    <a:lnTo>
                      <a:pt x="806" y="204"/>
                    </a:lnTo>
                    <a:lnTo>
                      <a:pt x="829" y="246"/>
                    </a:lnTo>
                    <a:lnTo>
                      <a:pt x="848" y="290"/>
                    </a:lnTo>
                    <a:lnTo>
                      <a:pt x="862" y="338"/>
                    </a:lnTo>
                    <a:lnTo>
                      <a:pt x="871" y="387"/>
                    </a:lnTo>
                    <a:lnTo>
                      <a:pt x="874" y="437"/>
                    </a:lnTo>
                    <a:lnTo>
                      <a:pt x="871" y="489"/>
                    </a:lnTo>
                    <a:lnTo>
                      <a:pt x="862" y="538"/>
                    </a:lnTo>
                    <a:lnTo>
                      <a:pt x="848" y="585"/>
                    </a:lnTo>
                    <a:lnTo>
                      <a:pt x="829" y="630"/>
                    </a:lnTo>
                    <a:lnTo>
                      <a:pt x="806" y="672"/>
                    </a:lnTo>
                    <a:lnTo>
                      <a:pt x="778" y="711"/>
                    </a:lnTo>
                    <a:lnTo>
                      <a:pt x="745" y="747"/>
                    </a:lnTo>
                    <a:lnTo>
                      <a:pt x="710" y="779"/>
                    </a:lnTo>
                    <a:lnTo>
                      <a:pt x="671" y="806"/>
                    </a:lnTo>
                    <a:lnTo>
                      <a:pt x="629" y="830"/>
                    </a:lnTo>
                    <a:lnTo>
                      <a:pt x="584" y="850"/>
                    </a:lnTo>
                    <a:lnTo>
                      <a:pt x="536" y="863"/>
                    </a:lnTo>
                    <a:lnTo>
                      <a:pt x="488" y="872"/>
                    </a:lnTo>
                    <a:lnTo>
                      <a:pt x="437" y="874"/>
                    </a:lnTo>
                    <a:lnTo>
                      <a:pt x="387" y="872"/>
                    </a:lnTo>
                    <a:lnTo>
                      <a:pt x="341" y="864"/>
                    </a:lnTo>
                    <a:lnTo>
                      <a:pt x="295" y="851"/>
                    </a:lnTo>
                    <a:lnTo>
                      <a:pt x="252" y="833"/>
                    </a:lnTo>
                    <a:lnTo>
                      <a:pt x="243" y="778"/>
                    </a:lnTo>
                    <a:lnTo>
                      <a:pt x="229" y="724"/>
                    </a:lnTo>
                    <a:lnTo>
                      <a:pt x="210" y="673"/>
                    </a:lnTo>
                    <a:lnTo>
                      <a:pt x="185" y="624"/>
                    </a:lnTo>
                    <a:lnTo>
                      <a:pt x="156" y="578"/>
                    </a:lnTo>
                    <a:lnTo>
                      <a:pt x="123" y="536"/>
                    </a:lnTo>
                    <a:lnTo>
                      <a:pt x="85" y="497"/>
                    </a:lnTo>
                    <a:lnTo>
                      <a:pt x="44" y="462"/>
                    </a:lnTo>
                    <a:lnTo>
                      <a:pt x="0" y="431"/>
                    </a:lnTo>
                    <a:lnTo>
                      <a:pt x="4" y="381"/>
                    </a:lnTo>
                    <a:lnTo>
                      <a:pt x="13" y="332"/>
                    </a:lnTo>
                    <a:lnTo>
                      <a:pt x="28" y="286"/>
                    </a:lnTo>
                    <a:lnTo>
                      <a:pt x="46" y="242"/>
                    </a:lnTo>
                    <a:lnTo>
                      <a:pt x="70" y="200"/>
                    </a:lnTo>
                    <a:lnTo>
                      <a:pt x="99" y="162"/>
                    </a:lnTo>
                    <a:lnTo>
                      <a:pt x="130" y="127"/>
                    </a:lnTo>
                    <a:lnTo>
                      <a:pt x="165" y="95"/>
                    </a:lnTo>
                    <a:lnTo>
                      <a:pt x="204" y="67"/>
                    </a:lnTo>
                    <a:lnTo>
                      <a:pt x="247" y="44"/>
                    </a:lnTo>
                    <a:lnTo>
                      <a:pt x="291" y="26"/>
                    </a:lnTo>
                    <a:lnTo>
                      <a:pt x="337" y="12"/>
                    </a:lnTo>
                    <a:lnTo>
                      <a:pt x="386" y="3"/>
                    </a:lnTo>
                    <a:lnTo>
                      <a:pt x="437"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solidFill>
                    <a:schemeClr val="bg1"/>
                  </a:solidFill>
                  <a:latin typeface="+mj-lt"/>
                </a:endParaRPr>
              </a:p>
            </p:txBody>
          </p:sp>
          <p:sp>
            <p:nvSpPr>
              <p:cNvPr id="15" name="Freeform 245">
                <a:extLst>
                  <a:ext uri="{FF2B5EF4-FFF2-40B4-BE49-F238E27FC236}">
                    <a16:creationId xmlns:a16="http://schemas.microsoft.com/office/drawing/2014/main" id="{A046136C-1033-4493-8261-8B6DB78A1748}"/>
                  </a:ext>
                </a:extLst>
              </p:cNvPr>
              <p:cNvSpPr>
                <a:spLocks/>
              </p:cNvSpPr>
              <p:nvPr/>
            </p:nvSpPr>
            <p:spPr bwMode="auto">
              <a:xfrm>
                <a:off x="7979058" y="2097047"/>
                <a:ext cx="93104" cy="93103"/>
              </a:xfrm>
              <a:custGeom>
                <a:avLst/>
                <a:gdLst>
                  <a:gd name="T0" fmla="*/ 437 w 874"/>
                  <a:gd name="T1" fmla="*/ 0 h 873"/>
                  <a:gd name="T2" fmla="*/ 489 w 874"/>
                  <a:gd name="T3" fmla="*/ 2 h 873"/>
                  <a:gd name="T4" fmla="*/ 538 w 874"/>
                  <a:gd name="T5" fmla="*/ 12 h 873"/>
                  <a:gd name="T6" fmla="*/ 584 w 874"/>
                  <a:gd name="T7" fmla="*/ 25 h 873"/>
                  <a:gd name="T8" fmla="*/ 629 w 874"/>
                  <a:gd name="T9" fmla="*/ 45 h 873"/>
                  <a:gd name="T10" fmla="*/ 672 w 874"/>
                  <a:gd name="T11" fmla="*/ 68 h 873"/>
                  <a:gd name="T12" fmla="*/ 711 w 874"/>
                  <a:gd name="T13" fmla="*/ 96 h 873"/>
                  <a:gd name="T14" fmla="*/ 747 w 874"/>
                  <a:gd name="T15" fmla="*/ 128 h 873"/>
                  <a:gd name="T16" fmla="*/ 779 w 874"/>
                  <a:gd name="T17" fmla="*/ 164 h 873"/>
                  <a:gd name="T18" fmla="*/ 806 w 874"/>
                  <a:gd name="T19" fmla="*/ 203 h 873"/>
                  <a:gd name="T20" fmla="*/ 830 w 874"/>
                  <a:gd name="T21" fmla="*/ 245 h 873"/>
                  <a:gd name="T22" fmla="*/ 848 w 874"/>
                  <a:gd name="T23" fmla="*/ 289 h 873"/>
                  <a:gd name="T24" fmla="*/ 863 w 874"/>
                  <a:gd name="T25" fmla="*/ 337 h 873"/>
                  <a:gd name="T26" fmla="*/ 871 w 874"/>
                  <a:gd name="T27" fmla="*/ 386 h 873"/>
                  <a:gd name="T28" fmla="*/ 874 w 874"/>
                  <a:gd name="T29" fmla="*/ 436 h 873"/>
                  <a:gd name="T30" fmla="*/ 873 w 874"/>
                  <a:gd name="T31" fmla="*/ 461 h 873"/>
                  <a:gd name="T32" fmla="*/ 834 w 874"/>
                  <a:gd name="T33" fmla="*/ 494 h 873"/>
                  <a:gd name="T34" fmla="*/ 799 w 874"/>
                  <a:gd name="T35" fmla="*/ 531 h 873"/>
                  <a:gd name="T36" fmla="*/ 767 w 874"/>
                  <a:gd name="T37" fmla="*/ 570 h 873"/>
                  <a:gd name="T38" fmla="*/ 739 w 874"/>
                  <a:gd name="T39" fmla="*/ 612 h 873"/>
                  <a:gd name="T40" fmla="*/ 715 w 874"/>
                  <a:gd name="T41" fmla="*/ 657 h 873"/>
                  <a:gd name="T42" fmla="*/ 695 w 874"/>
                  <a:gd name="T43" fmla="*/ 705 h 873"/>
                  <a:gd name="T44" fmla="*/ 680 w 874"/>
                  <a:gd name="T45" fmla="*/ 755 h 873"/>
                  <a:gd name="T46" fmla="*/ 670 w 874"/>
                  <a:gd name="T47" fmla="*/ 806 h 873"/>
                  <a:gd name="T48" fmla="*/ 627 w 874"/>
                  <a:gd name="T49" fmla="*/ 829 h 873"/>
                  <a:gd name="T50" fmla="*/ 583 w 874"/>
                  <a:gd name="T51" fmla="*/ 849 h 873"/>
                  <a:gd name="T52" fmla="*/ 537 w 874"/>
                  <a:gd name="T53" fmla="*/ 862 h 873"/>
                  <a:gd name="T54" fmla="*/ 488 w 874"/>
                  <a:gd name="T55" fmla="*/ 871 h 873"/>
                  <a:gd name="T56" fmla="*/ 437 w 874"/>
                  <a:gd name="T57" fmla="*/ 873 h 873"/>
                  <a:gd name="T58" fmla="*/ 387 w 874"/>
                  <a:gd name="T59" fmla="*/ 871 h 873"/>
                  <a:gd name="T60" fmla="*/ 338 w 874"/>
                  <a:gd name="T61" fmla="*/ 862 h 873"/>
                  <a:gd name="T62" fmla="*/ 290 w 874"/>
                  <a:gd name="T63" fmla="*/ 849 h 873"/>
                  <a:gd name="T64" fmla="*/ 245 w 874"/>
                  <a:gd name="T65" fmla="*/ 829 h 873"/>
                  <a:gd name="T66" fmla="*/ 203 w 874"/>
                  <a:gd name="T67" fmla="*/ 805 h 873"/>
                  <a:gd name="T68" fmla="*/ 164 w 874"/>
                  <a:gd name="T69" fmla="*/ 778 h 873"/>
                  <a:gd name="T70" fmla="*/ 129 w 874"/>
                  <a:gd name="T71" fmla="*/ 746 h 873"/>
                  <a:gd name="T72" fmla="*/ 96 w 874"/>
                  <a:gd name="T73" fmla="*/ 710 h 873"/>
                  <a:gd name="T74" fmla="*/ 68 w 874"/>
                  <a:gd name="T75" fmla="*/ 671 h 873"/>
                  <a:gd name="T76" fmla="*/ 45 w 874"/>
                  <a:gd name="T77" fmla="*/ 629 h 873"/>
                  <a:gd name="T78" fmla="*/ 26 w 874"/>
                  <a:gd name="T79" fmla="*/ 584 h 873"/>
                  <a:gd name="T80" fmla="*/ 12 w 874"/>
                  <a:gd name="T81" fmla="*/ 537 h 873"/>
                  <a:gd name="T82" fmla="*/ 3 w 874"/>
                  <a:gd name="T83" fmla="*/ 488 h 873"/>
                  <a:gd name="T84" fmla="*/ 0 w 874"/>
                  <a:gd name="T85" fmla="*/ 436 h 873"/>
                  <a:gd name="T86" fmla="*/ 3 w 874"/>
                  <a:gd name="T87" fmla="*/ 386 h 873"/>
                  <a:gd name="T88" fmla="*/ 12 w 874"/>
                  <a:gd name="T89" fmla="*/ 337 h 873"/>
                  <a:gd name="T90" fmla="*/ 26 w 874"/>
                  <a:gd name="T91" fmla="*/ 289 h 873"/>
                  <a:gd name="T92" fmla="*/ 45 w 874"/>
                  <a:gd name="T93" fmla="*/ 245 h 873"/>
                  <a:gd name="T94" fmla="*/ 68 w 874"/>
                  <a:gd name="T95" fmla="*/ 203 h 873"/>
                  <a:gd name="T96" fmla="*/ 96 w 874"/>
                  <a:gd name="T97" fmla="*/ 164 h 873"/>
                  <a:gd name="T98" fmla="*/ 129 w 874"/>
                  <a:gd name="T99" fmla="*/ 128 h 873"/>
                  <a:gd name="T100" fmla="*/ 164 w 874"/>
                  <a:gd name="T101" fmla="*/ 96 h 873"/>
                  <a:gd name="T102" fmla="*/ 203 w 874"/>
                  <a:gd name="T103" fmla="*/ 68 h 873"/>
                  <a:gd name="T104" fmla="*/ 245 w 874"/>
                  <a:gd name="T105" fmla="*/ 45 h 873"/>
                  <a:gd name="T106" fmla="*/ 290 w 874"/>
                  <a:gd name="T107" fmla="*/ 25 h 873"/>
                  <a:gd name="T108" fmla="*/ 338 w 874"/>
                  <a:gd name="T109" fmla="*/ 12 h 873"/>
                  <a:gd name="T110" fmla="*/ 387 w 874"/>
                  <a:gd name="T111" fmla="*/ 2 h 873"/>
                  <a:gd name="T112" fmla="*/ 437 w 874"/>
                  <a:gd name="T113" fmla="*/ 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4" h="873">
                    <a:moveTo>
                      <a:pt x="437" y="0"/>
                    </a:moveTo>
                    <a:lnTo>
                      <a:pt x="489" y="2"/>
                    </a:lnTo>
                    <a:lnTo>
                      <a:pt x="538" y="12"/>
                    </a:lnTo>
                    <a:lnTo>
                      <a:pt x="584" y="25"/>
                    </a:lnTo>
                    <a:lnTo>
                      <a:pt x="629" y="45"/>
                    </a:lnTo>
                    <a:lnTo>
                      <a:pt x="672" y="68"/>
                    </a:lnTo>
                    <a:lnTo>
                      <a:pt x="711" y="96"/>
                    </a:lnTo>
                    <a:lnTo>
                      <a:pt x="747" y="128"/>
                    </a:lnTo>
                    <a:lnTo>
                      <a:pt x="779" y="164"/>
                    </a:lnTo>
                    <a:lnTo>
                      <a:pt x="806" y="203"/>
                    </a:lnTo>
                    <a:lnTo>
                      <a:pt x="830" y="245"/>
                    </a:lnTo>
                    <a:lnTo>
                      <a:pt x="848" y="289"/>
                    </a:lnTo>
                    <a:lnTo>
                      <a:pt x="863" y="337"/>
                    </a:lnTo>
                    <a:lnTo>
                      <a:pt x="871" y="386"/>
                    </a:lnTo>
                    <a:lnTo>
                      <a:pt x="874" y="436"/>
                    </a:lnTo>
                    <a:lnTo>
                      <a:pt x="873" y="461"/>
                    </a:lnTo>
                    <a:lnTo>
                      <a:pt x="834" y="494"/>
                    </a:lnTo>
                    <a:lnTo>
                      <a:pt x="799" y="531"/>
                    </a:lnTo>
                    <a:lnTo>
                      <a:pt x="767" y="570"/>
                    </a:lnTo>
                    <a:lnTo>
                      <a:pt x="739" y="612"/>
                    </a:lnTo>
                    <a:lnTo>
                      <a:pt x="715" y="657"/>
                    </a:lnTo>
                    <a:lnTo>
                      <a:pt x="695" y="705"/>
                    </a:lnTo>
                    <a:lnTo>
                      <a:pt x="680" y="755"/>
                    </a:lnTo>
                    <a:lnTo>
                      <a:pt x="670" y="806"/>
                    </a:lnTo>
                    <a:lnTo>
                      <a:pt x="627" y="829"/>
                    </a:lnTo>
                    <a:lnTo>
                      <a:pt x="583" y="849"/>
                    </a:lnTo>
                    <a:lnTo>
                      <a:pt x="537" y="862"/>
                    </a:lnTo>
                    <a:lnTo>
                      <a:pt x="488" y="871"/>
                    </a:lnTo>
                    <a:lnTo>
                      <a:pt x="437" y="873"/>
                    </a:lnTo>
                    <a:lnTo>
                      <a:pt x="387" y="871"/>
                    </a:lnTo>
                    <a:lnTo>
                      <a:pt x="338" y="862"/>
                    </a:lnTo>
                    <a:lnTo>
                      <a:pt x="290" y="849"/>
                    </a:lnTo>
                    <a:lnTo>
                      <a:pt x="245" y="829"/>
                    </a:lnTo>
                    <a:lnTo>
                      <a:pt x="203" y="805"/>
                    </a:lnTo>
                    <a:lnTo>
                      <a:pt x="164" y="778"/>
                    </a:lnTo>
                    <a:lnTo>
                      <a:pt x="129" y="746"/>
                    </a:lnTo>
                    <a:lnTo>
                      <a:pt x="96" y="710"/>
                    </a:lnTo>
                    <a:lnTo>
                      <a:pt x="68" y="671"/>
                    </a:lnTo>
                    <a:lnTo>
                      <a:pt x="45" y="629"/>
                    </a:lnTo>
                    <a:lnTo>
                      <a:pt x="26" y="584"/>
                    </a:lnTo>
                    <a:lnTo>
                      <a:pt x="12" y="537"/>
                    </a:lnTo>
                    <a:lnTo>
                      <a:pt x="3" y="488"/>
                    </a:lnTo>
                    <a:lnTo>
                      <a:pt x="0" y="436"/>
                    </a:lnTo>
                    <a:lnTo>
                      <a:pt x="3" y="386"/>
                    </a:lnTo>
                    <a:lnTo>
                      <a:pt x="12" y="337"/>
                    </a:lnTo>
                    <a:lnTo>
                      <a:pt x="26" y="289"/>
                    </a:lnTo>
                    <a:lnTo>
                      <a:pt x="45" y="245"/>
                    </a:lnTo>
                    <a:lnTo>
                      <a:pt x="68" y="203"/>
                    </a:lnTo>
                    <a:lnTo>
                      <a:pt x="96" y="164"/>
                    </a:lnTo>
                    <a:lnTo>
                      <a:pt x="129" y="128"/>
                    </a:lnTo>
                    <a:lnTo>
                      <a:pt x="164" y="96"/>
                    </a:lnTo>
                    <a:lnTo>
                      <a:pt x="203" y="68"/>
                    </a:lnTo>
                    <a:lnTo>
                      <a:pt x="245" y="45"/>
                    </a:lnTo>
                    <a:lnTo>
                      <a:pt x="290" y="25"/>
                    </a:lnTo>
                    <a:lnTo>
                      <a:pt x="338" y="12"/>
                    </a:lnTo>
                    <a:lnTo>
                      <a:pt x="387" y="2"/>
                    </a:lnTo>
                    <a:lnTo>
                      <a:pt x="437"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solidFill>
                    <a:schemeClr val="bg1"/>
                  </a:solidFill>
                  <a:latin typeface="+mj-lt"/>
                </a:endParaRPr>
              </a:p>
            </p:txBody>
          </p:sp>
          <p:sp>
            <p:nvSpPr>
              <p:cNvPr id="16" name="Freeform 246">
                <a:extLst>
                  <a:ext uri="{FF2B5EF4-FFF2-40B4-BE49-F238E27FC236}">
                    <a16:creationId xmlns:a16="http://schemas.microsoft.com/office/drawing/2014/main" id="{ADA3E7E3-167A-4232-87DA-E2E36529CC28}"/>
                  </a:ext>
                </a:extLst>
              </p:cNvPr>
              <p:cNvSpPr>
                <a:spLocks/>
              </p:cNvSpPr>
              <p:nvPr/>
            </p:nvSpPr>
            <p:spPr bwMode="auto">
              <a:xfrm>
                <a:off x="8054885" y="2002984"/>
                <a:ext cx="100782" cy="101741"/>
              </a:xfrm>
              <a:custGeom>
                <a:avLst/>
                <a:gdLst>
                  <a:gd name="T0" fmla="*/ 473 w 948"/>
                  <a:gd name="T1" fmla="*/ 0 h 948"/>
                  <a:gd name="T2" fmla="*/ 529 w 948"/>
                  <a:gd name="T3" fmla="*/ 3 h 948"/>
                  <a:gd name="T4" fmla="*/ 582 w 948"/>
                  <a:gd name="T5" fmla="*/ 12 h 948"/>
                  <a:gd name="T6" fmla="*/ 634 w 948"/>
                  <a:gd name="T7" fmla="*/ 28 h 948"/>
                  <a:gd name="T8" fmla="*/ 682 w 948"/>
                  <a:gd name="T9" fmla="*/ 48 h 948"/>
                  <a:gd name="T10" fmla="*/ 728 w 948"/>
                  <a:gd name="T11" fmla="*/ 74 h 948"/>
                  <a:gd name="T12" fmla="*/ 771 w 948"/>
                  <a:gd name="T13" fmla="*/ 104 h 948"/>
                  <a:gd name="T14" fmla="*/ 810 w 948"/>
                  <a:gd name="T15" fmla="*/ 139 h 948"/>
                  <a:gd name="T16" fmla="*/ 845 w 948"/>
                  <a:gd name="T17" fmla="*/ 178 h 948"/>
                  <a:gd name="T18" fmla="*/ 874 w 948"/>
                  <a:gd name="T19" fmla="*/ 220 h 948"/>
                  <a:gd name="T20" fmla="*/ 900 w 948"/>
                  <a:gd name="T21" fmla="*/ 265 h 948"/>
                  <a:gd name="T22" fmla="*/ 921 w 948"/>
                  <a:gd name="T23" fmla="*/ 315 h 948"/>
                  <a:gd name="T24" fmla="*/ 936 w 948"/>
                  <a:gd name="T25" fmla="*/ 365 h 948"/>
                  <a:gd name="T26" fmla="*/ 945 w 948"/>
                  <a:gd name="T27" fmla="*/ 419 h 948"/>
                  <a:gd name="T28" fmla="*/ 948 w 948"/>
                  <a:gd name="T29" fmla="*/ 474 h 948"/>
                  <a:gd name="T30" fmla="*/ 945 w 948"/>
                  <a:gd name="T31" fmla="*/ 530 h 948"/>
                  <a:gd name="T32" fmla="*/ 936 w 948"/>
                  <a:gd name="T33" fmla="*/ 583 h 948"/>
                  <a:gd name="T34" fmla="*/ 921 w 948"/>
                  <a:gd name="T35" fmla="*/ 634 h 948"/>
                  <a:gd name="T36" fmla="*/ 900 w 948"/>
                  <a:gd name="T37" fmla="*/ 683 h 948"/>
                  <a:gd name="T38" fmla="*/ 874 w 948"/>
                  <a:gd name="T39" fmla="*/ 728 h 948"/>
                  <a:gd name="T40" fmla="*/ 845 w 948"/>
                  <a:gd name="T41" fmla="*/ 771 h 948"/>
                  <a:gd name="T42" fmla="*/ 810 w 948"/>
                  <a:gd name="T43" fmla="*/ 809 h 948"/>
                  <a:gd name="T44" fmla="*/ 771 w 948"/>
                  <a:gd name="T45" fmla="*/ 844 h 948"/>
                  <a:gd name="T46" fmla="*/ 728 w 948"/>
                  <a:gd name="T47" fmla="*/ 874 h 948"/>
                  <a:gd name="T48" fmla="*/ 682 w 948"/>
                  <a:gd name="T49" fmla="*/ 900 h 948"/>
                  <a:gd name="T50" fmla="*/ 634 w 948"/>
                  <a:gd name="T51" fmla="*/ 920 h 948"/>
                  <a:gd name="T52" fmla="*/ 582 w 948"/>
                  <a:gd name="T53" fmla="*/ 936 h 948"/>
                  <a:gd name="T54" fmla="*/ 529 w 948"/>
                  <a:gd name="T55" fmla="*/ 945 h 948"/>
                  <a:gd name="T56" fmla="*/ 473 w 948"/>
                  <a:gd name="T57" fmla="*/ 948 h 948"/>
                  <a:gd name="T58" fmla="*/ 419 w 948"/>
                  <a:gd name="T59" fmla="*/ 945 h 948"/>
                  <a:gd name="T60" fmla="*/ 366 w 948"/>
                  <a:gd name="T61" fmla="*/ 936 h 948"/>
                  <a:gd name="T62" fmla="*/ 314 w 948"/>
                  <a:gd name="T63" fmla="*/ 920 h 948"/>
                  <a:gd name="T64" fmla="*/ 266 w 948"/>
                  <a:gd name="T65" fmla="*/ 900 h 948"/>
                  <a:gd name="T66" fmla="*/ 220 w 948"/>
                  <a:gd name="T67" fmla="*/ 874 h 948"/>
                  <a:gd name="T68" fmla="*/ 177 w 948"/>
                  <a:gd name="T69" fmla="*/ 844 h 948"/>
                  <a:gd name="T70" fmla="*/ 138 w 948"/>
                  <a:gd name="T71" fmla="*/ 809 h 948"/>
                  <a:gd name="T72" fmla="*/ 104 w 948"/>
                  <a:gd name="T73" fmla="*/ 771 h 948"/>
                  <a:gd name="T74" fmla="*/ 74 w 948"/>
                  <a:gd name="T75" fmla="*/ 728 h 948"/>
                  <a:gd name="T76" fmla="*/ 48 w 948"/>
                  <a:gd name="T77" fmla="*/ 683 h 948"/>
                  <a:gd name="T78" fmla="*/ 27 w 948"/>
                  <a:gd name="T79" fmla="*/ 634 h 948"/>
                  <a:gd name="T80" fmla="*/ 12 w 948"/>
                  <a:gd name="T81" fmla="*/ 583 h 948"/>
                  <a:gd name="T82" fmla="*/ 3 w 948"/>
                  <a:gd name="T83" fmla="*/ 530 h 948"/>
                  <a:gd name="T84" fmla="*/ 0 w 948"/>
                  <a:gd name="T85" fmla="*/ 474 h 948"/>
                  <a:gd name="T86" fmla="*/ 3 w 948"/>
                  <a:gd name="T87" fmla="*/ 419 h 948"/>
                  <a:gd name="T88" fmla="*/ 12 w 948"/>
                  <a:gd name="T89" fmla="*/ 365 h 948"/>
                  <a:gd name="T90" fmla="*/ 27 w 948"/>
                  <a:gd name="T91" fmla="*/ 315 h 948"/>
                  <a:gd name="T92" fmla="*/ 48 w 948"/>
                  <a:gd name="T93" fmla="*/ 265 h 948"/>
                  <a:gd name="T94" fmla="*/ 74 w 948"/>
                  <a:gd name="T95" fmla="*/ 220 h 948"/>
                  <a:gd name="T96" fmla="*/ 104 w 948"/>
                  <a:gd name="T97" fmla="*/ 178 h 948"/>
                  <a:gd name="T98" fmla="*/ 138 w 948"/>
                  <a:gd name="T99" fmla="*/ 139 h 948"/>
                  <a:gd name="T100" fmla="*/ 177 w 948"/>
                  <a:gd name="T101" fmla="*/ 104 h 948"/>
                  <a:gd name="T102" fmla="*/ 220 w 948"/>
                  <a:gd name="T103" fmla="*/ 74 h 948"/>
                  <a:gd name="T104" fmla="*/ 266 w 948"/>
                  <a:gd name="T105" fmla="*/ 48 h 948"/>
                  <a:gd name="T106" fmla="*/ 314 w 948"/>
                  <a:gd name="T107" fmla="*/ 28 h 948"/>
                  <a:gd name="T108" fmla="*/ 366 w 948"/>
                  <a:gd name="T109" fmla="*/ 12 h 948"/>
                  <a:gd name="T110" fmla="*/ 419 w 948"/>
                  <a:gd name="T111" fmla="*/ 3 h 948"/>
                  <a:gd name="T112" fmla="*/ 473 w 948"/>
                  <a:gd name="T113"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8" h="948">
                    <a:moveTo>
                      <a:pt x="473" y="0"/>
                    </a:moveTo>
                    <a:lnTo>
                      <a:pt x="529" y="3"/>
                    </a:lnTo>
                    <a:lnTo>
                      <a:pt x="582" y="12"/>
                    </a:lnTo>
                    <a:lnTo>
                      <a:pt x="634" y="28"/>
                    </a:lnTo>
                    <a:lnTo>
                      <a:pt x="682" y="48"/>
                    </a:lnTo>
                    <a:lnTo>
                      <a:pt x="728" y="74"/>
                    </a:lnTo>
                    <a:lnTo>
                      <a:pt x="771" y="104"/>
                    </a:lnTo>
                    <a:lnTo>
                      <a:pt x="810" y="139"/>
                    </a:lnTo>
                    <a:lnTo>
                      <a:pt x="845" y="178"/>
                    </a:lnTo>
                    <a:lnTo>
                      <a:pt x="874" y="220"/>
                    </a:lnTo>
                    <a:lnTo>
                      <a:pt x="900" y="265"/>
                    </a:lnTo>
                    <a:lnTo>
                      <a:pt x="921" y="315"/>
                    </a:lnTo>
                    <a:lnTo>
                      <a:pt x="936" y="365"/>
                    </a:lnTo>
                    <a:lnTo>
                      <a:pt x="945" y="419"/>
                    </a:lnTo>
                    <a:lnTo>
                      <a:pt x="948" y="474"/>
                    </a:lnTo>
                    <a:lnTo>
                      <a:pt x="945" y="530"/>
                    </a:lnTo>
                    <a:lnTo>
                      <a:pt x="936" y="583"/>
                    </a:lnTo>
                    <a:lnTo>
                      <a:pt x="921" y="634"/>
                    </a:lnTo>
                    <a:lnTo>
                      <a:pt x="900" y="683"/>
                    </a:lnTo>
                    <a:lnTo>
                      <a:pt x="874" y="728"/>
                    </a:lnTo>
                    <a:lnTo>
                      <a:pt x="845" y="771"/>
                    </a:lnTo>
                    <a:lnTo>
                      <a:pt x="810" y="809"/>
                    </a:lnTo>
                    <a:lnTo>
                      <a:pt x="771" y="844"/>
                    </a:lnTo>
                    <a:lnTo>
                      <a:pt x="728" y="874"/>
                    </a:lnTo>
                    <a:lnTo>
                      <a:pt x="682" y="900"/>
                    </a:lnTo>
                    <a:lnTo>
                      <a:pt x="634" y="920"/>
                    </a:lnTo>
                    <a:lnTo>
                      <a:pt x="582" y="936"/>
                    </a:lnTo>
                    <a:lnTo>
                      <a:pt x="529" y="945"/>
                    </a:lnTo>
                    <a:lnTo>
                      <a:pt x="473" y="948"/>
                    </a:lnTo>
                    <a:lnTo>
                      <a:pt x="419" y="945"/>
                    </a:lnTo>
                    <a:lnTo>
                      <a:pt x="366" y="936"/>
                    </a:lnTo>
                    <a:lnTo>
                      <a:pt x="314" y="920"/>
                    </a:lnTo>
                    <a:lnTo>
                      <a:pt x="266" y="900"/>
                    </a:lnTo>
                    <a:lnTo>
                      <a:pt x="220" y="874"/>
                    </a:lnTo>
                    <a:lnTo>
                      <a:pt x="177" y="844"/>
                    </a:lnTo>
                    <a:lnTo>
                      <a:pt x="138" y="809"/>
                    </a:lnTo>
                    <a:lnTo>
                      <a:pt x="104" y="771"/>
                    </a:lnTo>
                    <a:lnTo>
                      <a:pt x="74" y="728"/>
                    </a:lnTo>
                    <a:lnTo>
                      <a:pt x="48" y="683"/>
                    </a:lnTo>
                    <a:lnTo>
                      <a:pt x="27" y="634"/>
                    </a:lnTo>
                    <a:lnTo>
                      <a:pt x="12" y="583"/>
                    </a:lnTo>
                    <a:lnTo>
                      <a:pt x="3" y="530"/>
                    </a:lnTo>
                    <a:lnTo>
                      <a:pt x="0" y="474"/>
                    </a:lnTo>
                    <a:lnTo>
                      <a:pt x="3" y="419"/>
                    </a:lnTo>
                    <a:lnTo>
                      <a:pt x="12" y="365"/>
                    </a:lnTo>
                    <a:lnTo>
                      <a:pt x="27" y="315"/>
                    </a:lnTo>
                    <a:lnTo>
                      <a:pt x="48" y="265"/>
                    </a:lnTo>
                    <a:lnTo>
                      <a:pt x="74" y="220"/>
                    </a:lnTo>
                    <a:lnTo>
                      <a:pt x="104" y="178"/>
                    </a:lnTo>
                    <a:lnTo>
                      <a:pt x="138" y="139"/>
                    </a:lnTo>
                    <a:lnTo>
                      <a:pt x="177" y="104"/>
                    </a:lnTo>
                    <a:lnTo>
                      <a:pt x="220" y="74"/>
                    </a:lnTo>
                    <a:lnTo>
                      <a:pt x="266" y="48"/>
                    </a:lnTo>
                    <a:lnTo>
                      <a:pt x="314" y="28"/>
                    </a:lnTo>
                    <a:lnTo>
                      <a:pt x="366" y="12"/>
                    </a:lnTo>
                    <a:lnTo>
                      <a:pt x="419" y="3"/>
                    </a:lnTo>
                    <a:lnTo>
                      <a:pt x="473"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solidFill>
                    <a:schemeClr val="bg1"/>
                  </a:solidFill>
                  <a:latin typeface="+mj-lt"/>
                </a:endParaRPr>
              </a:p>
            </p:txBody>
          </p:sp>
          <p:sp>
            <p:nvSpPr>
              <p:cNvPr id="17" name="Freeform 247">
                <a:extLst>
                  <a:ext uri="{FF2B5EF4-FFF2-40B4-BE49-F238E27FC236}">
                    <a16:creationId xmlns:a16="http://schemas.microsoft.com/office/drawing/2014/main" id="{8E2D77B7-C566-48ED-8214-33C1E518D428}"/>
                  </a:ext>
                </a:extLst>
              </p:cNvPr>
              <p:cNvSpPr>
                <a:spLocks/>
              </p:cNvSpPr>
              <p:nvPr/>
            </p:nvSpPr>
            <p:spPr bwMode="auto">
              <a:xfrm>
                <a:off x="8060644" y="2145998"/>
                <a:ext cx="93104" cy="93103"/>
              </a:xfrm>
              <a:custGeom>
                <a:avLst/>
                <a:gdLst>
                  <a:gd name="T0" fmla="*/ 437 w 874"/>
                  <a:gd name="T1" fmla="*/ 0 h 874"/>
                  <a:gd name="T2" fmla="*/ 487 w 874"/>
                  <a:gd name="T3" fmla="*/ 3 h 874"/>
                  <a:gd name="T4" fmla="*/ 537 w 874"/>
                  <a:gd name="T5" fmla="*/ 11 h 874"/>
                  <a:gd name="T6" fmla="*/ 584 w 874"/>
                  <a:gd name="T7" fmla="*/ 25 h 874"/>
                  <a:gd name="T8" fmla="*/ 629 w 874"/>
                  <a:gd name="T9" fmla="*/ 44 h 874"/>
                  <a:gd name="T10" fmla="*/ 671 w 874"/>
                  <a:gd name="T11" fmla="*/ 67 h 874"/>
                  <a:gd name="T12" fmla="*/ 711 w 874"/>
                  <a:gd name="T13" fmla="*/ 96 h 874"/>
                  <a:gd name="T14" fmla="*/ 745 w 874"/>
                  <a:gd name="T15" fmla="*/ 128 h 874"/>
                  <a:gd name="T16" fmla="*/ 778 w 874"/>
                  <a:gd name="T17" fmla="*/ 163 h 874"/>
                  <a:gd name="T18" fmla="*/ 806 w 874"/>
                  <a:gd name="T19" fmla="*/ 202 h 874"/>
                  <a:gd name="T20" fmla="*/ 830 w 874"/>
                  <a:gd name="T21" fmla="*/ 244 h 874"/>
                  <a:gd name="T22" fmla="*/ 848 w 874"/>
                  <a:gd name="T23" fmla="*/ 290 h 874"/>
                  <a:gd name="T24" fmla="*/ 863 w 874"/>
                  <a:gd name="T25" fmla="*/ 337 h 874"/>
                  <a:gd name="T26" fmla="*/ 871 w 874"/>
                  <a:gd name="T27" fmla="*/ 386 h 874"/>
                  <a:gd name="T28" fmla="*/ 874 w 874"/>
                  <a:gd name="T29" fmla="*/ 437 h 874"/>
                  <a:gd name="T30" fmla="*/ 871 w 874"/>
                  <a:gd name="T31" fmla="*/ 488 h 874"/>
                  <a:gd name="T32" fmla="*/ 863 w 874"/>
                  <a:gd name="T33" fmla="*/ 537 h 874"/>
                  <a:gd name="T34" fmla="*/ 848 w 874"/>
                  <a:gd name="T35" fmla="*/ 585 h 874"/>
                  <a:gd name="T36" fmla="*/ 830 w 874"/>
                  <a:gd name="T37" fmla="*/ 629 h 874"/>
                  <a:gd name="T38" fmla="*/ 806 w 874"/>
                  <a:gd name="T39" fmla="*/ 671 h 874"/>
                  <a:gd name="T40" fmla="*/ 778 w 874"/>
                  <a:gd name="T41" fmla="*/ 710 h 874"/>
                  <a:gd name="T42" fmla="*/ 745 w 874"/>
                  <a:gd name="T43" fmla="*/ 746 h 874"/>
                  <a:gd name="T44" fmla="*/ 711 w 874"/>
                  <a:gd name="T45" fmla="*/ 778 h 874"/>
                  <a:gd name="T46" fmla="*/ 671 w 874"/>
                  <a:gd name="T47" fmla="*/ 806 h 874"/>
                  <a:gd name="T48" fmla="*/ 629 w 874"/>
                  <a:gd name="T49" fmla="*/ 829 h 874"/>
                  <a:gd name="T50" fmla="*/ 584 w 874"/>
                  <a:gd name="T51" fmla="*/ 848 h 874"/>
                  <a:gd name="T52" fmla="*/ 537 w 874"/>
                  <a:gd name="T53" fmla="*/ 862 h 874"/>
                  <a:gd name="T54" fmla="*/ 487 w 874"/>
                  <a:gd name="T55" fmla="*/ 871 h 874"/>
                  <a:gd name="T56" fmla="*/ 437 w 874"/>
                  <a:gd name="T57" fmla="*/ 874 h 874"/>
                  <a:gd name="T58" fmla="*/ 386 w 874"/>
                  <a:gd name="T59" fmla="*/ 871 h 874"/>
                  <a:gd name="T60" fmla="*/ 336 w 874"/>
                  <a:gd name="T61" fmla="*/ 862 h 874"/>
                  <a:gd name="T62" fmla="*/ 290 w 874"/>
                  <a:gd name="T63" fmla="*/ 848 h 874"/>
                  <a:gd name="T64" fmla="*/ 245 w 874"/>
                  <a:gd name="T65" fmla="*/ 829 h 874"/>
                  <a:gd name="T66" fmla="*/ 203 w 874"/>
                  <a:gd name="T67" fmla="*/ 806 h 874"/>
                  <a:gd name="T68" fmla="*/ 164 w 874"/>
                  <a:gd name="T69" fmla="*/ 778 h 874"/>
                  <a:gd name="T70" fmla="*/ 128 w 874"/>
                  <a:gd name="T71" fmla="*/ 746 h 874"/>
                  <a:gd name="T72" fmla="*/ 96 w 874"/>
                  <a:gd name="T73" fmla="*/ 710 h 874"/>
                  <a:gd name="T74" fmla="*/ 68 w 874"/>
                  <a:gd name="T75" fmla="*/ 671 h 874"/>
                  <a:gd name="T76" fmla="*/ 44 w 874"/>
                  <a:gd name="T77" fmla="*/ 629 h 874"/>
                  <a:gd name="T78" fmla="*/ 26 w 874"/>
                  <a:gd name="T79" fmla="*/ 585 h 874"/>
                  <a:gd name="T80" fmla="*/ 12 w 874"/>
                  <a:gd name="T81" fmla="*/ 537 h 874"/>
                  <a:gd name="T82" fmla="*/ 3 w 874"/>
                  <a:gd name="T83" fmla="*/ 488 h 874"/>
                  <a:gd name="T84" fmla="*/ 0 w 874"/>
                  <a:gd name="T85" fmla="*/ 437 h 874"/>
                  <a:gd name="T86" fmla="*/ 3 w 874"/>
                  <a:gd name="T87" fmla="*/ 386 h 874"/>
                  <a:gd name="T88" fmla="*/ 12 w 874"/>
                  <a:gd name="T89" fmla="*/ 337 h 874"/>
                  <a:gd name="T90" fmla="*/ 26 w 874"/>
                  <a:gd name="T91" fmla="*/ 290 h 874"/>
                  <a:gd name="T92" fmla="*/ 44 w 874"/>
                  <a:gd name="T93" fmla="*/ 244 h 874"/>
                  <a:gd name="T94" fmla="*/ 68 w 874"/>
                  <a:gd name="T95" fmla="*/ 202 h 874"/>
                  <a:gd name="T96" fmla="*/ 96 w 874"/>
                  <a:gd name="T97" fmla="*/ 163 h 874"/>
                  <a:gd name="T98" fmla="*/ 128 w 874"/>
                  <a:gd name="T99" fmla="*/ 128 h 874"/>
                  <a:gd name="T100" fmla="*/ 164 w 874"/>
                  <a:gd name="T101" fmla="*/ 96 h 874"/>
                  <a:gd name="T102" fmla="*/ 203 w 874"/>
                  <a:gd name="T103" fmla="*/ 67 h 874"/>
                  <a:gd name="T104" fmla="*/ 245 w 874"/>
                  <a:gd name="T105" fmla="*/ 44 h 874"/>
                  <a:gd name="T106" fmla="*/ 290 w 874"/>
                  <a:gd name="T107" fmla="*/ 25 h 874"/>
                  <a:gd name="T108" fmla="*/ 336 w 874"/>
                  <a:gd name="T109" fmla="*/ 11 h 874"/>
                  <a:gd name="T110" fmla="*/ 386 w 874"/>
                  <a:gd name="T111" fmla="*/ 3 h 874"/>
                  <a:gd name="T112" fmla="*/ 437 w 874"/>
                  <a:gd name="T113" fmla="*/ 0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4" h="874">
                    <a:moveTo>
                      <a:pt x="437" y="0"/>
                    </a:moveTo>
                    <a:lnTo>
                      <a:pt x="487" y="3"/>
                    </a:lnTo>
                    <a:lnTo>
                      <a:pt x="537" y="11"/>
                    </a:lnTo>
                    <a:lnTo>
                      <a:pt x="584" y="25"/>
                    </a:lnTo>
                    <a:lnTo>
                      <a:pt x="629" y="44"/>
                    </a:lnTo>
                    <a:lnTo>
                      <a:pt x="671" y="67"/>
                    </a:lnTo>
                    <a:lnTo>
                      <a:pt x="711" y="96"/>
                    </a:lnTo>
                    <a:lnTo>
                      <a:pt x="745" y="128"/>
                    </a:lnTo>
                    <a:lnTo>
                      <a:pt x="778" y="163"/>
                    </a:lnTo>
                    <a:lnTo>
                      <a:pt x="806" y="202"/>
                    </a:lnTo>
                    <a:lnTo>
                      <a:pt x="830" y="244"/>
                    </a:lnTo>
                    <a:lnTo>
                      <a:pt x="848" y="290"/>
                    </a:lnTo>
                    <a:lnTo>
                      <a:pt x="863" y="337"/>
                    </a:lnTo>
                    <a:lnTo>
                      <a:pt x="871" y="386"/>
                    </a:lnTo>
                    <a:lnTo>
                      <a:pt x="874" y="437"/>
                    </a:lnTo>
                    <a:lnTo>
                      <a:pt x="871" y="488"/>
                    </a:lnTo>
                    <a:lnTo>
                      <a:pt x="863" y="537"/>
                    </a:lnTo>
                    <a:lnTo>
                      <a:pt x="848" y="585"/>
                    </a:lnTo>
                    <a:lnTo>
                      <a:pt x="830" y="629"/>
                    </a:lnTo>
                    <a:lnTo>
                      <a:pt x="806" y="671"/>
                    </a:lnTo>
                    <a:lnTo>
                      <a:pt x="778" y="710"/>
                    </a:lnTo>
                    <a:lnTo>
                      <a:pt x="745" y="746"/>
                    </a:lnTo>
                    <a:lnTo>
                      <a:pt x="711" y="778"/>
                    </a:lnTo>
                    <a:lnTo>
                      <a:pt x="671" y="806"/>
                    </a:lnTo>
                    <a:lnTo>
                      <a:pt x="629" y="829"/>
                    </a:lnTo>
                    <a:lnTo>
                      <a:pt x="584" y="848"/>
                    </a:lnTo>
                    <a:lnTo>
                      <a:pt x="537" y="862"/>
                    </a:lnTo>
                    <a:lnTo>
                      <a:pt x="487" y="871"/>
                    </a:lnTo>
                    <a:lnTo>
                      <a:pt x="437" y="874"/>
                    </a:lnTo>
                    <a:lnTo>
                      <a:pt x="386" y="871"/>
                    </a:lnTo>
                    <a:lnTo>
                      <a:pt x="336" y="862"/>
                    </a:lnTo>
                    <a:lnTo>
                      <a:pt x="290" y="848"/>
                    </a:lnTo>
                    <a:lnTo>
                      <a:pt x="245" y="829"/>
                    </a:lnTo>
                    <a:lnTo>
                      <a:pt x="203" y="806"/>
                    </a:lnTo>
                    <a:lnTo>
                      <a:pt x="164" y="778"/>
                    </a:lnTo>
                    <a:lnTo>
                      <a:pt x="128" y="746"/>
                    </a:lnTo>
                    <a:lnTo>
                      <a:pt x="96" y="710"/>
                    </a:lnTo>
                    <a:lnTo>
                      <a:pt x="68" y="671"/>
                    </a:lnTo>
                    <a:lnTo>
                      <a:pt x="44" y="629"/>
                    </a:lnTo>
                    <a:lnTo>
                      <a:pt x="26" y="585"/>
                    </a:lnTo>
                    <a:lnTo>
                      <a:pt x="12" y="537"/>
                    </a:lnTo>
                    <a:lnTo>
                      <a:pt x="3" y="488"/>
                    </a:lnTo>
                    <a:lnTo>
                      <a:pt x="0" y="437"/>
                    </a:lnTo>
                    <a:lnTo>
                      <a:pt x="3" y="386"/>
                    </a:lnTo>
                    <a:lnTo>
                      <a:pt x="12" y="337"/>
                    </a:lnTo>
                    <a:lnTo>
                      <a:pt x="26" y="290"/>
                    </a:lnTo>
                    <a:lnTo>
                      <a:pt x="44" y="244"/>
                    </a:lnTo>
                    <a:lnTo>
                      <a:pt x="68" y="202"/>
                    </a:lnTo>
                    <a:lnTo>
                      <a:pt x="96" y="163"/>
                    </a:lnTo>
                    <a:lnTo>
                      <a:pt x="128" y="128"/>
                    </a:lnTo>
                    <a:lnTo>
                      <a:pt x="164" y="96"/>
                    </a:lnTo>
                    <a:lnTo>
                      <a:pt x="203" y="67"/>
                    </a:lnTo>
                    <a:lnTo>
                      <a:pt x="245" y="44"/>
                    </a:lnTo>
                    <a:lnTo>
                      <a:pt x="290" y="25"/>
                    </a:lnTo>
                    <a:lnTo>
                      <a:pt x="336" y="11"/>
                    </a:lnTo>
                    <a:lnTo>
                      <a:pt x="386" y="3"/>
                    </a:lnTo>
                    <a:lnTo>
                      <a:pt x="437"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solidFill>
                    <a:schemeClr val="bg1"/>
                  </a:solidFill>
                  <a:latin typeface="+mj-lt"/>
                </a:endParaRPr>
              </a:p>
            </p:txBody>
          </p:sp>
          <p:sp>
            <p:nvSpPr>
              <p:cNvPr id="18" name="Freeform 248">
                <a:extLst>
                  <a:ext uri="{FF2B5EF4-FFF2-40B4-BE49-F238E27FC236}">
                    <a16:creationId xmlns:a16="http://schemas.microsoft.com/office/drawing/2014/main" id="{8517CCF0-DE70-4FB7-A94E-0DC2F9C735E9}"/>
                  </a:ext>
                </a:extLst>
              </p:cNvPr>
              <p:cNvSpPr>
                <a:spLocks/>
              </p:cNvSpPr>
              <p:nvPr/>
            </p:nvSpPr>
            <p:spPr bwMode="auto">
              <a:xfrm>
                <a:off x="8070242" y="2107605"/>
                <a:ext cx="70068" cy="33594"/>
              </a:xfrm>
              <a:custGeom>
                <a:avLst/>
                <a:gdLst>
                  <a:gd name="T0" fmla="*/ 123 w 649"/>
                  <a:gd name="T1" fmla="*/ 0 h 311"/>
                  <a:gd name="T2" fmla="*/ 525 w 649"/>
                  <a:gd name="T3" fmla="*/ 0 h 311"/>
                  <a:gd name="T4" fmla="*/ 589 w 649"/>
                  <a:gd name="T5" fmla="*/ 3 h 311"/>
                  <a:gd name="T6" fmla="*/ 649 w 649"/>
                  <a:gd name="T7" fmla="*/ 12 h 311"/>
                  <a:gd name="T8" fmla="*/ 623 w 649"/>
                  <a:gd name="T9" fmla="*/ 53 h 311"/>
                  <a:gd name="T10" fmla="*/ 600 w 649"/>
                  <a:gd name="T11" fmla="*/ 97 h 311"/>
                  <a:gd name="T12" fmla="*/ 581 w 649"/>
                  <a:gd name="T13" fmla="*/ 143 h 311"/>
                  <a:gd name="T14" fmla="*/ 567 w 649"/>
                  <a:gd name="T15" fmla="*/ 190 h 311"/>
                  <a:gd name="T16" fmla="*/ 557 w 649"/>
                  <a:gd name="T17" fmla="*/ 240 h 311"/>
                  <a:gd name="T18" fmla="*/ 552 w 649"/>
                  <a:gd name="T19" fmla="*/ 291 h 311"/>
                  <a:gd name="T20" fmla="*/ 503 w 649"/>
                  <a:gd name="T21" fmla="*/ 272 h 311"/>
                  <a:gd name="T22" fmla="*/ 453 w 649"/>
                  <a:gd name="T23" fmla="*/ 259 h 311"/>
                  <a:gd name="T24" fmla="*/ 401 w 649"/>
                  <a:gd name="T25" fmla="*/ 251 h 311"/>
                  <a:gd name="T26" fmla="*/ 346 w 649"/>
                  <a:gd name="T27" fmla="*/ 248 h 311"/>
                  <a:gd name="T28" fmla="*/ 293 w 649"/>
                  <a:gd name="T29" fmla="*/ 251 h 311"/>
                  <a:gd name="T30" fmla="*/ 240 w 649"/>
                  <a:gd name="T31" fmla="*/ 259 h 311"/>
                  <a:gd name="T32" fmla="*/ 191 w 649"/>
                  <a:gd name="T33" fmla="*/ 271 h 311"/>
                  <a:gd name="T34" fmla="*/ 143 w 649"/>
                  <a:gd name="T35" fmla="*/ 289 h 311"/>
                  <a:gd name="T36" fmla="*/ 97 w 649"/>
                  <a:gd name="T37" fmla="*/ 311 h 311"/>
                  <a:gd name="T38" fmla="*/ 94 w 649"/>
                  <a:gd name="T39" fmla="*/ 257 h 311"/>
                  <a:gd name="T40" fmla="*/ 85 w 649"/>
                  <a:gd name="T41" fmla="*/ 204 h 311"/>
                  <a:gd name="T42" fmla="*/ 71 w 649"/>
                  <a:gd name="T43" fmla="*/ 152 h 311"/>
                  <a:gd name="T44" fmla="*/ 51 w 649"/>
                  <a:gd name="T45" fmla="*/ 103 h 311"/>
                  <a:gd name="T46" fmla="*/ 27 w 649"/>
                  <a:gd name="T47" fmla="*/ 56 h 311"/>
                  <a:gd name="T48" fmla="*/ 0 w 649"/>
                  <a:gd name="T49" fmla="*/ 12 h 311"/>
                  <a:gd name="T50" fmla="*/ 60 w 649"/>
                  <a:gd name="T51" fmla="*/ 3 h 311"/>
                  <a:gd name="T52" fmla="*/ 123 w 649"/>
                  <a:gd name="T53"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9" h="311">
                    <a:moveTo>
                      <a:pt x="123" y="0"/>
                    </a:moveTo>
                    <a:lnTo>
                      <a:pt x="525" y="0"/>
                    </a:lnTo>
                    <a:lnTo>
                      <a:pt x="589" y="3"/>
                    </a:lnTo>
                    <a:lnTo>
                      <a:pt x="649" y="12"/>
                    </a:lnTo>
                    <a:lnTo>
                      <a:pt x="623" y="53"/>
                    </a:lnTo>
                    <a:lnTo>
                      <a:pt x="600" y="97"/>
                    </a:lnTo>
                    <a:lnTo>
                      <a:pt x="581" y="143"/>
                    </a:lnTo>
                    <a:lnTo>
                      <a:pt x="567" y="190"/>
                    </a:lnTo>
                    <a:lnTo>
                      <a:pt x="557" y="240"/>
                    </a:lnTo>
                    <a:lnTo>
                      <a:pt x="552" y="291"/>
                    </a:lnTo>
                    <a:lnTo>
                      <a:pt x="503" y="272"/>
                    </a:lnTo>
                    <a:lnTo>
                      <a:pt x="453" y="259"/>
                    </a:lnTo>
                    <a:lnTo>
                      <a:pt x="401" y="251"/>
                    </a:lnTo>
                    <a:lnTo>
                      <a:pt x="346" y="248"/>
                    </a:lnTo>
                    <a:lnTo>
                      <a:pt x="293" y="251"/>
                    </a:lnTo>
                    <a:lnTo>
                      <a:pt x="240" y="259"/>
                    </a:lnTo>
                    <a:lnTo>
                      <a:pt x="191" y="271"/>
                    </a:lnTo>
                    <a:lnTo>
                      <a:pt x="143" y="289"/>
                    </a:lnTo>
                    <a:lnTo>
                      <a:pt x="97" y="311"/>
                    </a:lnTo>
                    <a:lnTo>
                      <a:pt x="94" y="257"/>
                    </a:lnTo>
                    <a:lnTo>
                      <a:pt x="85" y="204"/>
                    </a:lnTo>
                    <a:lnTo>
                      <a:pt x="71" y="152"/>
                    </a:lnTo>
                    <a:lnTo>
                      <a:pt x="51" y="103"/>
                    </a:lnTo>
                    <a:lnTo>
                      <a:pt x="27" y="56"/>
                    </a:lnTo>
                    <a:lnTo>
                      <a:pt x="0" y="12"/>
                    </a:lnTo>
                    <a:lnTo>
                      <a:pt x="60" y="3"/>
                    </a:lnTo>
                    <a:lnTo>
                      <a:pt x="123"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solidFill>
                    <a:schemeClr val="bg1"/>
                  </a:solidFill>
                  <a:latin typeface="+mj-lt"/>
                </a:endParaRPr>
              </a:p>
            </p:txBody>
          </p:sp>
          <p:sp>
            <p:nvSpPr>
              <p:cNvPr id="19" name="Rounded Rectangle 65">
                <a:extLst>
                  <a:ext uri="{FF2B5EF4-FFF2-40B4-BE49-F238E27FC236}">
                    <a16:creationId xmlns:a16="http://schemas.microsoft.com/office/drawing/2014/main" id="{52A6E0B3-1585-4982-8AD0-3C922F604D4C}"/>
                  </a:ext>
                </a:extLst>
              </p:cNvPr>
              <p:cNvSpPr>
                <a:spLocks/>
              </p:cNvSpPr>
              <p:nvPr/>
            </p:nvSpPr>
            <p:spPr>
              <a:xfrm>
                <a:off x="6973145" y="1700435"/>
                <a:ext cx="722625" cy="785940"/>
              </a:xfrm>
              <a:prstGeom prst="roundRect">
                <a:avLst/>
              </a:prstGeom>
              <a:noFill/>
              <a:ln w="15875" cmpd="sng">
                <a:solidFill>
                  <a:schemeClr val="accent3">
                    <a:lumMod val="75000"/>
                  </a:schemeClr>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gn="ctr">
                  <a:lnSpc>
                    <a:spcPct val="90000"/>
                  </a:lnSpc>
                  <a:spcBef>
                    <a:spcPts val="300"/>
                  </a:spcBef>
                </a:pPr>
                <a:r>
                  <a:rPr lang="en-US" sz="950" dirty="0">
                    <a:latin typeface="+mj-lt"/>
                  </a:rPr>
                  <a:t>Finance</a:t>
                </a:r>
              </a:p>
            </p:txBody>
          </p:sp>
          <p:sp>
            <p:nvSpPr>
              <p:cNvPr id="21" name="Freeform 5">
                <a:extLst>
                  <a:ext uri="{FF2B5EF4-FFF2-40B4-BE49-F238E27FC236}">
                    <a16:creationId xmlns:a16="http://schemas.microsoft.com/office/drawing/2014/main" id="{1044772D-7ED5-487E-9B6C-40325BB3BD36}"/>
                  </a:ext>
                </a:extLst>
              </p:cNvPr>
              <p:cNvSpPr>
                <a:spLocks noEditPoints="1"/>
              </p:cNvSpPr>
              <p:nvPr/>
            </p:nvSpPr>
            <p:spPr bwMode="auto">
              <a:xfrm>
                <a:off x="7121686" y="2067344"/>
                <a:ext cx="425542" cy="233132"/>
              </a:xfrm>
              <a:custGeom>
                <a:avLst/>
                <a:gdLst>
                  <a:gd name="T0" fmla="*/ 0 w 2080"/>
                  <a:gd name="T1" fmla="*/ 0 h 1138"/>
                  <a:gd name="T2" fmla="*/ 0 w 2080"/>
                  <a:gd name="T3" fmla="*/ 1138 h 1138"/>
                  <a:gd name="T4" fmla="*/ 2080 w 2080"/>
                  <a:gd name="T5" fmla="*/ 1138 h 1138"/>
                  <a:gd name="T6" fmla="*/ 2080 w 2080"/>
                  <a:gd name="T7" fmla="*/ 0 h 1138"/>
                  <a:gd name="T8" fmla="*/ 0 w 2080"/>
                  <a:gd name="T9" fmla="*/ 0 h 1138"/>
                  <a:gd name="T10" fmla="*/ 80 w 2080"/>
                  <a:gd name="T11" fmla="*/ 80 h 1138"/>
                  <a:gd name="T12" fmla="*/ 317 w 2080"/>
                  <a:gd name="T13" fmla="*/ 80 h 1138"/>
                  <a:gd name="T14" fmla="*/ 80 w 2080"/>
                  <a:gd name="T15" fmla="*/ 318 h 1138"/>
                  <a:gd name="T16" fmla="*/ 80 w 2080"/>
                  <a:gd name="T17" fmla="*/ 80 h 1138"/>
                  <a:gd name="T18" fmla="*/ 80 w 2080"/>
                  <a:gd name="T19" fmla="*/ 1058 h 1138"/>
                  <a:gd name="T20" fmla="*/ 80 w 2080"/>
                  <a:gd name="T21" fmla="*/ 820 h 1138"/>
                  <a:gd name="T22" fmla="*/ 317 w 2080"/>
                  <a:gd name="T23" fmla="*/ 1058 h 1138"/>
                  <a:gd name="T24" fmla="*/ 80 w 2080"/>
                  <a:gd name="T25" fmla="*/ 1058 h 1138"/>
                  <a:gd name="T26" fmla="*/ 2000 w 2080"/>
                  <a:gd name="T27" fmla="*/ 1058 h 1138"/>
                  <a:gd name="T28" fmla="*/ 1763 w 2080"/>
                  <a:gd name="T29" fmla="*/ 1058 h 1138"/>
                  <a:gd name="T30" fmla="*/ 2000 w 2080"/>
                  <a:gd name="T31" fmla="*/ 820 h 1138"/>
                  <a:gd name="T32" fmla="*/ 2000 w 2080"/>
                  <a:gd name="T33" fmla="*/ 1058 h 1138"/>
                  <a:gd name="T34" fmla="*/ 2000 w 2080"/>
                  <a:gd name="T35" fmla="*/ 740 h 1138"/>
                  <a:gd name="T36" fmla="*/ 1682 w 2080"/>
                  <a:gd name="T37" fmla="*/ 1058 h 1138"/>
                  <a:gd name="T38" fmla="*/ 397 w 2080"/>
                  <a:gd name="T39" fmla="*/ 1058 h 1138"/>
                  <a:gd name="T40" fmla="*/ 80 w 2080"/>
                  <a:gd name="T41" fmla="*/ 740 h 1138"/>
                  <a:gd name="T42" fmla="*/ 80 w 2080"/>
                  <a:gd name="T43" fmla="*/ 398 h 1138"/>
                  <a:gd name="T44" fmla="*/ 397 w 2080"/>
                  <a:gd name="T45" fmla="*/ 80 h 1138"/>
                  <a:gd name="T46" fmla="*/ 1682 w 2080"/>
                  <a:gd name="T47" fmla="*/ 80 h 1138"/>
                  <a:gd name="T48" fmla="*/ 2000 w 2080"/>
                  <a:gd name="T49" fmla="*/ 398 h 1138"/>
                  <a:gd name="T50" fmla="*/ 2000 w 2080"/>
                  <a:gd name="T51" fmla="*/ 740 h 1138"/>
                  <a:gd name="T52" fmla="*/ 2000 w 2080"/>
                  <a:gd name="T53" fmla="*/ 318 h 1138"/>
                  <a:gd name="T54" fmla="*/ 1763 w 2080"/>
                  <a:gd name="T55" fmla="*/ 80 h 1138"/>
                  <a:gd name="T56" fmla="*/ 2000 w 2080"/>
                  <a:gd name="T57" fmla="*/ 80 h 1138"/>
                  <a:gd name="T58" fmla="*/ 2000 w 2080"/>
                  <a:gd name="T59" fmla="*/ 318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80" h="1138">
                    <a:moveTo>
                      <a:pt x="0" y="0"/>
                    </a:moveTo>
                    <a:cubicBezTo>
                      <a:pt x="0" y="1138"/>
                      <a:pt x="0" y="1138"/>
                      <a:pt x="0" y="1138"/>
                    </a:cubicBezTo>
                    <a:cubicBezTo>
                      <a:pt x="2080" y="1138"/>
                      <a:pt x="2080" y="1138"/>
                      <a:pt x="2080" y="1138"/>
                    </a:cubicBezTo>
                    <a:cubicBezTo>
                      <a:pt x="2080" y="0"/>
                      <a:pt x="2080" y="0"/>
                      <a:pt x="2080" y="0"/>
                    </a:cubicBezTo>
                    <a:lnTo>
                      <a:pt x="0" y="0"/>
                    </a:lnTo>
                    <a:close/>
                    <a:moveTo>
                      <a:pt x="80" y="80"/>
                    </a:moveTo>
                    <a:cubicBezTo>
                      <a:pt x="317" y="80"/>
                      <a:pt x="317" y="80"/>
                      <a:pt x="317" y="80"/>
                    </a:cubicBezTo>
                    <a:cubicBezTo>
                      <a:pt x="299" y="203"/>
                      <a:pt x="202" y="300"/>
                      <a:pt x="80" y="318"/>
                    </a:cubicBezTo>
                    <a:lnTo>
                      <a:pt x="80" y="80"/>
                    </a:lnTo>
                    <a:close/>
                    <a:moveTo>
                      <a:pt x="80" y="1058"/>
                    </a:moveTo>
                    <a:cubicBezTo>
                      <a:pt x="80" y="820"/>
                      <a:pt x="80" y="820"/>
                      <a:pt x="80" y="820"/>
                    </a:cubicBezTo>
                    <a:cubicBezTo>
                      <a:pt x="202" y="838"/>
                      <a:pt x="299" y="935"/>
                      <a:pt x="317" y="1058"/>
                    </a:cubicBezTo>
                    <a:lnTo>
                      <a:pt x="80" y="1058"/>
                    </a:lnTo>
                    <a:close/>
                    <a:moveTo>
                      <a:pt x="2000" y="1058"/>
                    </a:moveTo>
                    <a:cubicBezTo>
                      <a:pt x="1763" y="1058"/>
                      <a:pt x="1763" y="1058"/>
                      <a:pt x="1763" y="1058"/>
                    </a:cubicBezTo>
                    <a:cubicBezTo>
                      <a:pt x="1780" y="935"/>
                      <a:pt x="1877" y="838"/>
                      <a:pt x="2000" y="820"/>
                    </a:cubicBezTo>
                    <a:lnTo>
                      <a:pt x="2000" y="1058"/>
                    </a:lnTo>
                    <a:close/>
                    <a:moveTo>
                      <a:pt x="2000" y="740"/>
                    </a:moveTo>
                    <a:cubicBezTo>
                      <a:pt x="1833" y="758"/>
                      <a:pt x="1701" y="891"/>
                      <a:pt x="1682" y="1058"/>
                    </a:cubicBezTo>
                    <a:cubicBezTo>
                      <a:pt x="397" y="1058"/>
                      <a:pt x="397" y="1058"/>
                      <a:pt x="397" y="1058"/>
                    </a:cubicBezTo>
                    <a:cubicBezTo>
                      <a:pt x="379" y="891"/>
                      <a:pt x="246" y="758"/>
                      <a:pt x="80" y="740"/>
                    </a:cubicBezTo>
                    <a:cubicBezTo>
                      <a:pt x="80" y="398"/>
                      <a:pt x="80" y="398"/>
                      <a:pt x="80" y="398"/>
                    </a:cubicBezTo>
                    <a:cubicBezTo>
                      <a:pt x="246" y="380"/>
                      <a:pt x="379" y="247"/>
                      <a:pt x="397" y="80"/>
                    </a:cubicBezTo>
                    <a:cubicBezTo>
                      <a:pt x="1682" y="80"/>
                      <a:pt x="1682" y="80"/>
                      <a:pt x="1682" y="80"/>
                    </a:cubicBezTo>
                    <a:cubicBezTo>
                      <a:pt x="1701" y="247"/>
                      <a:pt x="1833" y="380"/>
                      <a:pt x="2000" y="398"/>
                    </a:cubicBezTo>
                    <a:lnTo>
                      <a:pt x="2000" y="740"/>
                    </a:lnTo>
                    <a:close/>
                    <a:moveTo>
                      <a:pt x="2000" y="318"/>
                    </a:moveTo>
                    <a:cubicBezTo>
                      <a:pt x="1877" y="300"/>
                      <a:pt x="1780" y="203"/>
                      <a:pt x="1763" y="80"/>
                    </a:cubicBezTo>
                    <a:cubicBezTo>
                      <a:pt x="2000" y="80"/>
                      <a:pt x="2000" y="80"/>
                      <a:pt x="2000" y="80"/>
                    </a:cubicBezTo>
                    <a:lnTo>
                      <a:pt x="2000" y="318"/>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mj-lt"/>
                  <a:sym typeface="+mn-lt"/>
                </a:endParaRPr>
              </a:p>
            </p:txBody>
          </p:sp>
          <p:sp>
            <p:nvSpPr>
              <p:cNvPr id="22" name="Freeform 6">
                <a:extLst>
                  <a:ext uri="{FF2B5EF4-FFF2-40B4-BE49-F238E27FC236}">
                    <a16:creationId xmlns:a16="http://schemas.microsoft.com/office/drawing/2014/main" id="{D6342AED-63E0-447A-AACF-DD0DC7F18FA8}"/>
                  </a:ext>
                </a:extLst>
              </p:cNvPr>
              <p:cNvSpPr>
                <a:spLocks noEditPoints="1"/>
              </p:cNvSpPr>
              <p:nvPr/>
            </p:nvSpPr>
            <p:spPr bwMode="auto">
              <a:xfrm>
                <a:off x="7250955" y="2100408"/>
                <a:ext cx="167004" cy="167190"/>
              </a:xfrm>
              <a:custGeom>
                <a:avLst/>
                <a:gdLst>
                  <a:gd name="T0" fmla="*/ 408 w 816"/>
                  <a:gd name="T1" fmla="*/ 0 h 816"/>
                  <a:gd name="T2" fmla="*/ 0 w 816"/>
                  <a:gd name="T3" fmla="*/ 408 h 816"/>
                  <a:gd name="T4" fmla="*/ 408 w 816"/>
                  <a:gd name="T5" fmla="*/ 816 h 816"/>
                  <a:gd name="T6" fmla="*/ 816 w 816"/>
                  <a:gd name="T7" fmla="*/ 408 h 816"/>
                  <a:gd name="T8" fmla="*/ 408 w 816"/>
                  <a:gd name="T9" fmla="*/ 0 h 816"/>
                  <a:gd name="T10" fmla="*/ 408 w 816"/>
                  <a:gd name="T11" fmla="*/ 733 h 816"/>
                  <a:gd name="T12" fmla="*/ 82 w 816"/>
                  <a:gd name="T13" fmla="*/ 408 h 816"/>
                  <a:gd name="T14" fmla="*/ 408 w 816"/>
                  <a:gd name="T15" fmla="*/ 83 h 816"/>
                  <a:gd name="T16" fmla="*/ 733 w 816"/>
                  <a:gd name="T17" fmla="*/ 408 h 816"/>
                  <a:gd name="T18" fmla="*/ 408 w 816"/>
                  <a:gd name="T19" fmla="*/ 733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6" h="816">
                    <a:moveTo>
                      <a:pt x="408" y="0"/>
                    </a:moveTo>
                    <a:cubicBezTo>
                      <a:pt x="183" y="0"/>
                      <a:pt x="0" y="183"/>
                      <a:pt x="0" y="408"/>
                    </a:cubicBezTo>
                    <a:cubicBezTo>
                      <a:pt x="0" y="633"/>
                      <a:pt x="183" y="816"/>
                      <a:pt x="408" y="816"/>
                    </a:cubicBezTo>
                    <a:cubicBezTo>
                      <a:pt x="633" y="816"/>
                      <a:pt x="816" y="633"/>
                      <a:pt x="816" y="408"/>
                    </a:cubicBezTo>
                    <a:cubicBezTo>
                      <a:pt x="816" y="183"/>
                      <a:pt x="633" y="0"/>
                      <a:pt x="408" y="0"/>
                    </a:cubicBezTo>
                    <a:close/>
                    <a:moveTo>
                      <a:pt x="408" y="733"/>
                    </a:moveTo>
                    <a:cubicBezTo>
                      <a:pt x="228" y="733"/>
                      <a:pt x="82" y="588"/>
                      <a:pt x="82" y="408"/>
                    </a:cubicBezTo>
                    <a:cubicBezTo>
                      <a:pt x="82" y="229"/>
                      <a:pt x="228" y="83"/>
                      <a:pt x="408" y="83"/>
                    </a:cubicBezTo>
                    <a:cubicBezTo>
                      <a:pt x="587" y="83"/>
                      <a:pt x="733" y="229"/>
                      <a:pt x="733" y="408"/>
                    </a:cubicBezTo>
                    <a:cubicBezTo>
                      <a:pt x="733" y="588"/>
                      <a:pt x="587" y="733"/>
                      <a:pt x="408" y="73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mj-lt"/>
                  <a:sym typeface="+mn-lt"/>
                </a:endParaRPr>
              </a:p>
            </p:txBody>
          </p:sp>
          <p:sp>
            <p:nvSpPr>
              <p:cNvPr id="23" name="Rounded Rectangle 68">
                <a:extLst>
                  <a:ext uri="{FF2B5EF4-FFF2-40B4-BE49-F238E27FC236}">
                    <a16:creationId xmlns:a16="http://schemas.microsoft.com/office/drawing/2014/main" id="{1E8B3A52-3DB1-446E-A9EB-38D9CBAFD29D}"/>
                  </a:ext>
                </a:extLst>
              </p:cNvPr>
              <p:cNvSpPr>
                <a:spLocks/>
              </p:cNvSpPr>
              <p:nvPr/>
            </p:nvSpPr>
            <p:spPr>
              <a:xfrm>
                <a:off x="7743964" y="2535825"/>
                <a:ext cx="722625" cy="785940"/>
              </a:xfrm>
              <a:prstGeom prst="roundRect">
                <a:avLst/>
              </a:prstGeom>
              <a:noFill/>
              <a:ln w="15875" cmpd="sng">
                <a:solidFill>
                  <a:schemeClr val="accent3">
                    <a:lumMod val="75000"/>
                  </a:schemeClr>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gn="ctr">
                  <a:lnSpc>
                    <a:spcPct val="90000"/>
                  </a:lnSpc>
                  <a:spcBef>
                    <a:spcPts val="300"/>
                  </a:spcBef>
                </a:pPr>
                <a:r>
                  <a:rPr lang="de-DE" sz="950" dirty="0">
                    <a:latin typeface="+mj-lt"/>
                  </a:rPr>
                  <a:t>IT </a:t>
                </a:r>
                <a:endParaRPr lang="en-US" sz="950" dirty="0">
                  <a:latin typeface="+mj-lt"/>
                </a:endParaRPr>
              </a:p>
            </p:txBody>
          </p:sp>
          <p:sp>
            <p:nvSpPr>
              <p:cNvPr id="24" name="Freeform 11">
                <a:extLst>
                  <a:ext uri="{FF2B5EF4-FFF2-40B4-BE49-F238E27FC236}">
                    <a16:creationId xmlns:a16="http://schemas.microsoft.com/office/drawing/2014/main" id="{10BE2333-687D-489A-B9A3-429C56F0B549}"/>
                  </a:ext>
                </a:extLst>
              </p:cNvPr>
              <p:cNvSpPr>
                <a:spLocks noChangeAspect="1" noEditPoints="1"/>
              </p:cNvSpPr>
              <p:nvPr/>
            </p:nvSpPr>
            <p:spPr bwMode="auto">
              <a:xfrm>
                <a:off x="7966586" y="2855994"/>
                <a:ext cx="277380" cy="334923"/>
              </a:xfrm>
              <a:custGeom>
                <a:avLst/>
                <a:gdLst>
                  <a:gd name="T0" fmla="*/ 1994 w 4349"/>
                  <a:gd name="T1" fmla="*/ 2762 h 5250"/>
                  <a:gd name="T2" fmla="*/ 1275 w 4349"/>
                  <a:gd name="T3" fmla="*/ 2687 h 5250"/>
                  <a:gd name="T4" fmla="*/ 3074 w 4349"/>
                  <a:gd name="T5" fmla="*/ 2328 h 5250"/>
                  <a:gd name="T6" fmla="*/ 2174 w 4349"/>
                  <a:gd name="T7" fmla="*/ 0 h 5250"/>
                  <a:gd name="T8" fmla="*/ 2412 w 4349"/>
                  <a:gd name="T9" fmla="*/ 209 h 5250"/>
                  <a:gd name="T10" fmla="*/ 2663 w 4349"/>
                  <a:gd name="T11" fmla="*/ 388 h 5250"/>
                  <a:gd name="T12" fmla="*/ 2927 w 4349"/>
                  <a:gd name="T13" fmla="*/ 533 h 5250"/>
                  <a:gd name="T14" fmla="*/ 3208 w 4349"/>
                  <a:gd name="T15" fmla="*/ 648 h 5250"/>
                  <a:gd name="T16" fmla="*/ 3506 w 4349"/>
                  <a:gd name="T17" fmla="*/ 734 h 5250"/>
                  <a:gd name="T18" fmla="*/ 3824 w 4349"/>
                  <a:gd name="T19" fmla="*/ 790 h 5250"/>
                  <a:gd name="T20" fmla="*/ 4161 w 4349"/>
                  <a:gd name="T21" fmla="*/ 817 h 5250"/>
                  <a:gd name="T22" fmla="*/ 4336 w 4349"/>
                  <a:gd name="T23" fmla="*/ 922 h 5250"/>
                  <a:gd name="T24" fmla="*/ 4339 w 4349"/>
                  <a:gd name="T25" fmla="*/ 1130 h 5250"/>
                  <a:gd name="T26" fmla="*/ 4344 w 4349"/>
                  <a:gd name="T27" fmla="*/ 1343 h 5250"/>
                  <a:gd name="T28" fmla="*/ 4347 w 4349"/>
                  <a:gd name="T29" fmla="*/ 1562 h 5250"/>
                  <a:gd name="T30" fmla="*/ 4349 w 4349"/>
                  <a:gd name="T31" fmla="*/ 1787 h 5250"/>
                  <a:gd name="T32" fmla="*/ 4346 w 4349"/>
                  <a:gd name="T33" fmla="*/ 2012 h 5250"/>
                  <a:gd name="T34" fmla="*/ 4336 w 4349"/>
                  <a:gd name="T35" fmla="*/ 2242 h 5250"/>
                  <a:gd name="T36" fmla="*/ 4320 w 4349"/>
                  <a:gd name="T37" fmla="*/ 2471 h 5250"/>
                  <a:gd name="T38" fmla="*/ 4295 w 4349"/>
                  <a:gd name="T39" fmla="*/ 2699 h 5250"/>
                  <a:gd name="T40" fmla="*/ 4259 w 4349"/>
                  <a:gd name="T41" fmla="*/ 2927 h 5250"/>
                  <a:gd name="T42" fmla="*/ 4210 w 4349"/>
                  <a:gd name="T43" fmla="*/ 3154 h 5250"/>
                  <a:gd name="T44" fmla="*/ 4146 w 4349"/>
                  <a:gd name="T45" fmla="*/ 3377 h 5250"/>
                  <a:gd name="T46" fmla="*/ 4066 w 4349"/>
                  <a:gd name="T47" fmla="*/ 3596 h 5250"/>
                  <a:gd name="T48" fmla="*/ 3969 w 4349"/>
                  <a:gd name="T49" fmla="*/ 3808 h 5250"/>
                  <a:gd name="T50" fmla="*/ 3853 w 4349"/>
                  <a:gd name="T51" fmla="*/ 4015 h 5250"/>
                  <a:gd name="T52" fmla="*/ 3714 w 4349"/>
                  <a:gd name="T53" fmla="*/ 4213 h 5250"/>
                  <a:gd name="T54" fmla="*/ 3553 w 4349"/>
                  <a:gd name="T55" fmla="*/ 4405 h 5250"/>
                  <a:gd name="T56" fmla="*/ 3366 w 4349"/>
                  <a:gd name="T57" fmla="*/ 4585 h 5250"/>
                  <a:gd name="T58" fmla="*/ 3152 w 4349"/>
                  <a:gd name="T59" fmla="*/ 4754 h 5250"/>
                  <a:gd name="T60" fmla="*/ 2911 w 4349"/>
                  <a:gd name="T61" fmla="*/ 4913 h 5250"/>
                  <a:gd name="T62" fmla="*/ 2640 w 4349"/>
                  <a:gd name="T63" fmla="*/ 5059 h 5250"/>
                  <a:gd name="T64" fmla="*/ 2337 w 4349"/>
                  <a:gd name="T65" fmla="*/ 5189 h 5250"/>
                  <a:gd name="T66" fmla="*/ 2010 w 4349"/>
                  <a:gd name="T67" fmla="*/ 5189 h 5250"/>
                  <a:gd name="T68" fmla="*/ 1707 w 4349"/>
                  <a:gd name="T69" fmla="*/ 5059 h 5250"/>
                  <a:gd name="T70" fmla="*/ 1436 w 4349"/>
                  <a:gd name="T71" fmla="*/ 4913 h 5250"/>
                  <a:gd name="T72" fmla="*/ 1195 w 4349"/>
                  <a:gd name="T73" fmla="*/ 4754 h 5250"/>
                  <a:gd name="T74" fmla="*/ 981 w 4349"/>
                  <a:gd name="T75" fmla="*/ 4585 h 5250"/>
                  <a:gd name="T76" fmla="*/ 796 w 4349"/>
                  <a:gd name="T77" fmla="*/ 4405 h 5250"/>
                  <a:gd name="T78" fmla="*/ 633 w 4349"/>
                  <a:gd name="T79" fmla="*/ 4213 h 5250"/>
                  <a:gd name="T80" fmla="*/ 496 w 4349"/>
                  <a:gd name="T81" fmla="*/ 4015 h 5250"/>
                  <a:gd name="T82" fmla="*/ 378 w 4349"/>
                  <a:gd name="T83" fmla="*/ 3808 h 5250"/>
                  <a:gd name="T84" fmla="*/ 281 w 4349"/>
                  <a:gd name="T85" fmla="*/ 3596 h 5250"/>
                  <a:gd name="T86" fmla="*/ 201 w 4349"/>
                  <a:gd name="T87" fmla="*/ 3377 h 5250"/>
                  <a:gd name="T88" fmla="*/ 139 w 4349"/>
                  <a:gd name="T89" fmla="*/ 3154 h 5250"/>
                  <a:gd name="T90" fmla="*/ 89 w 4349"/>
                  <a:gd name="T91" fmla="*/ 2927 h 5250"/>
                  <a:gd name="T92" fmla="*/ 53 w 4349"/>
                  <a:gd name="T93" fmla="*/ 2699 h 5250"/>
                  <a:gd name="T94" fmla="*/ 27 w 4349"/>
                  <a:gd name="T95" fmla="*/ 2471 h 5250"/>
                  <a:gd name="T96" fmla="*/ 11 w 4349"/>
                  <a:gd name="T97" fmla="*/ 2242 h 5250"/>
                  <a:gd name="T98" fmla="*/ 3 w 4349"/>
                  <a:gd name="T99" fmla="*/ 2012 h 5250"/>
                  <a:gd name="T100" fmla="*/ 0 w 4349"/>
                  <a:gd name="T101" fmla="*/ 1787 h 5250"/>
                  <a:gd name="T102" fmla="*/ 2 w 4349"/>
                  <a:gd name="T103" fmla="*/ 1562 h 5250"/>
                  <a:gd name="T104" fmla="*/ 5 w 4349"/>
                  <a:gd name="T105" fmla="*/ 1343 h 5250"/>
                  <a:gd name="T106" fmla="*/ 8 w 4349"/>
                  <a:gd name="T107" fmla="*/ 1130 h 5250"/>
                  <a:gd name="T108" fmla="*/ 11 w 4349"/>
                  <a:gd name="T109" fmla="*/ 922 h 5250"/>
                  <a:gd name="T110" fmla="*/ 188 w 4349"/>
                  <a:gd name="T111" fmla="*/ 817 h 5250"/>
                  <a:gd name="T112" fmla="*/ 525 w 4349"/>
                  <a:gd name="T113" fmla="*/ 790 h 5250"/>
                  <a:gd name="T114" fmla="*/ 841 w 4349"/>
                  <a:gd name="T115" fmla="*/ 734 h 5250"/>
                  <a:gd name="T116" fmla="*/ 1139 w 4349"/>
                  <a:gd name="T117" fmla="*/ 648 h 5250"/>
                  <a:gd name="T118" fmla="*/ 1420 w 4349"/>
                  <a:gd name="T119" fmla="*/ 533 h 5250"/>
                  <a:gd name="T120" fmla="*/ 1685 w 4349"/>
                  <a:gd name="T121" fmla="*/ 388 h 5250"/>
                  <a:gd name="T122" fmla="*/ 1935 w 4349"/>
                  <a:gd name="T123" fmla="*/ 209 h 5250"/>
                  <a:gd name="T124" fmla="*/ 2174 w 4349"/>
                  <a:gd name="T125" fmla="*/ 0 h 5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49" h="5250">
                    <a:moveTo>
                      <a:pt x="2750" y="2005"/>
                    </a:moveTo>
                    <a:lnTo>
                      <a:pt x="1994" y="2762"/>
                    </a:lnTo>
                    <a:lnTo>
                      <a:pt x="1597" y="2364"/>
                    </a:lnTo>
                    <a:lnTo>
                      <a:pt x="1275" y="2687"/>
                    </a:lnTo>
                    <a:lnTo>
                      <a:pt x="1994" y="3406"/>
                    </a:lnTo>
                    <a:lnTo>
                      <a:pt x="3074" y="2328"/>
                    </a:lnTo>
                    <a:lnTo>
                      <a:pt x="2750" y="2005"/>
                    </a:lnTo>
                    <a:close/>
                    <a:moveTo>
                      <a:pt x="2174" y="0"/>
                    </a:moveTo>
                    <a:lnTo>
                      <a:pt x="2291" y="109"/>
                    </a:lnTo>
                    <a:lnTo>
                      <a:pt x="2412" y="209"/>
                    </a:lnTo>
                    <a:lnTo>
                      <a:pt x="2535" y="303"/>
                    </a:lnTo>
                    <a:lnTo>
                      <a:pt x="2663" y="388"/>
                    </a:lnTo>
                    <a:lnTo>
                      <a:pt x="2793" y="465"/>
                    </a:lnTo>
                    <a:lnTo>
                      <a:pt x="2927" y="533"/>
                    </a:lnTo>
                    <a:lnTo>
                      <a:pt x="3066" y="594"/>
                    </a:lnTo>
                    <a:lnTo>
                      <a:pt x="3208" y="648"/>
                    </a:lnTo>
                    <a:lnTo>
                      <a:pt x="3355" y="694"/>
                    </a:lnTo>
                    <a:lnTo>
                      <a:pt x="3506" y="734"/>
                    </a:lnTo>
                    <a:lnTo>
                      <a:pt x="3663" y="766"/>
                    </a:lnTo>
                    <a:lnTo>
                      <a:pt x="3824" y="790"/>
                    </a:lnTo>
                    <a:lnTo>
                      <a:pt x="3988" y="808"/>
                    </a:lnTo>
                    <a:lnTo>
                      <a:pt x="4161" y="817"/>
                    </a:lnTo>
                    <a:lnTo>
                      <a:pt x="4336" y="820"/>
                    </a:lnTo>
                    <a:lnTo>
                      <a:pt x="4336" y="922"/>
                    </a:lnTo>
                    <a:lnTo>
                      <a:pt x="4338" y="1024"/>
                    </a:lnTo>
                    <a:lnTo>
                      <a:pt x="4339" y="1130"/>
                    </a:lnTo>
                    <a:lnTo>
                      <a:pt x="4341" y="1237"/>
                    </a:lnTo>
                    <a:lnTo>
                      <a:pt x="4344" y="1343"/>
                    </a:lnTo>
                    <a:lnTo>
                      <a:pt x="4346" y="1452"/>
                    </a:lnTo>
                    <a:lnTo>
                      <a:pt x="4347" y="1562"/>
                    </a:lnTo>
                    <a:lnTo>
                      <a:pt x="4347" y="1674"/>
                    </a:lnTo>
                    <a:lnTo>
                      <a:pt x="4349" y="1787"/>
                    </a:lnTo>
                    <a:lnTo>
                      <a:pt x="4347" y="1899"/>
                    </a:lnTo>
                    <a:lnTo>
                      <a:pt x="4346" y="2012"/>
                    </a:lnTo>
                    <a:lnTo>
                      <a:pt x="4342" y="2127"/>
                    </a:lnTo>
                    <a:lnTo>
                      <a:pt x="4336" y="2242"/>
                    </a:lnTo>
                    <a:lnTo>
                      <a:pt x="4330" y="2356"/>
                    </a:lnTo>
                    <a:lnTo>
                      <a:pt x="4320" y="2471"/>
                    </a:lnTo>
                    <a:lnTo>
                      <a:pt x="4309" y="2585"/>
                    </a:lnTo>
                    <a:lnTo>
                      <a:pt x="4295" y="2699"/>
                    </a:lnTo>
                    <a:lnTo>
                      <a:pt x="4279" y="2814"/>
                    </a:lnTo>
                    <a:lnTo>
                      <a:pt x="4259" y="2927"/>
                    </a:lnTo>
                    <a:lnTo>
                      <a:pt x="4236" y="3041"/>
                    </a:lnTo>
                    <a:lnTo>
                      <a:pt x="4210" y="3154"/>
                    </a:lnTo>
                    <a:lnTo>
                      <a:pt x="4180" y="3266"/>
                    </a:lnTo>
                    <a:lnTo>
                      <a:pt x="4146" y="3377"/>
                    </a:lnTo>
                    <a:lnTo>
                      <a:pt x="4110" y="3487"/>
                    </a:lnTo>
                    <a:lnTo>
                      <a:pt x="4066" y="3596"/>
                    </a:lnTo>
                    <a:lnTo>
                      <a:pt x="4020" y="3703"/>
                    </a:lnTo>
                    <a:lnTo>
                      <a:pt x="3969" y="3808"/>
                    </a:lnTo>
                    <a:lnTo>
                      <a:pt x="3913" y="3912"/>
                    </a:lnTo>
                    <a:lnTo>
                      <a:pt x="3853" y="4015"/>
                    </a:lnTo>
                    <a:lnTo>
                      <a:pt x="3786" y="4116"/>
                    </a:lnTo>
                    <a:lnTo>
                      <a:pt x="3714" y="4213"/>
                    </a:lnTo>
                    <a:lnTo>
                      <a:pt x="3636" y="4310"/>
                    </a:lnTo>
                    <a:lnTo>
                      <a:pt x="3553" y="4405"/>
                    </a:lnTo>
                    <a:lnTo>
                      <a:pt x="3462" y="4495"/>
                    </a:lnTo>
                    <a:lnTo>
                      <a:pt x="3366" y="4585"/>
                    </a:lnTo>
                    <a:lnTo>
                      <a:pt x="3262" y="4671"/>
                    </a:lnTo>
                    <a:lnTo>
                      <a:pt x="3152" y="4754"/>
                    </a:lnTo>
                    <a:lnTo>
                      <a:pt x="3036" y="4835"/>
                    </a:lnTo>
                    <a:lnTo>
                      <a:pt x="2911" y="4913"/>
                    </a:lnTo>
                    <a:lnTo>
                      <a:pt x="2781" y="4987"/>
                    </a:lnTo>
                    <a:lnTo>
                      <a:pt x="2640" y="5059"/>
                    </a:lnTo>
                    <a:lnTo>
                      <a:pt x="2493" y="5126"/>
                    </a:lnTo>
                    <a:lnTo>
                      <a:pt x="2337" y="5189"/>
                    </a:lnTo>
                    <a:lnTo>
                      <a:pt x="2174" y="5250"/>
                    </a:lnTo>
                    <a:lnTo>
                      <a:pt x="2010" y="5189"/>
                    </a:lnTo>
                    <a:lnTo>
                      <a:pt x="1854" y="5126"/>
                    </a:lnTo>
                    <a:lnTo>
                      <a:pt x="1707" y="5059"/>
                    </a:lnTo>
                    <a:lnTo>
                      <a:pt x="1568" y="4987"/>
                    </a:lnTo>
                    <a:lnTo>
                      <a:pt x="1436" y="4913"/>
                    </a:lnTo>
                    <a:lnTo>
                      <a:pt x="1311" y="4835"/>
                    </a:lnTo>
                    <a:lnTo>
                      <a:pt x="1195" y="4754"/>
                    </a:lnTo>
                    <a:lnTo>
                      <a:pt x="1085" y="4671"/>
                    </a:lnTo>
                    <a:lnTo>
                      <a:pt x="981" y="4585"/>
                    </a:lnTo>
                    <a:lnTo>
                      <a:pt x="885" y="4495"/>
                    </a:lnTo>
                    <a:lnTo>
                      <a:pt x="796" y="4405"/>
                    </a:lnTo>
                    <a:lnTo>
                      <a:pt x="712" y="4310"/>
                    </a:lnTo>
                    <a:lnTo>
                      <a:pt x="633" y="4213"/>
                    </a:lnTo>
                    <a:lnTo>
                      <a:pt x="562" y="4116"/>
                    </a:lnTo>
                    <a:lnTo>
                      <a:pt x="496" y="4015"/>
                    </a:lnTo>
                    <a:lnTo>
                      <a:pt x="434" y="3912"/>
                    </a:lnTo>
                    <a:lnTo>
                      <a:pt x="378" y="3808"/>
                    </a:lnTo>
                    <a:lnTo>
                      <a:pt x="327" y="3703"/>
                    </a:lnTo>
                    <a:lnTo>
                      <a:pt x="281" y="3596"/>
                    </a:lnTo>
                    <a:lnTo>
                      <a:pt x="239" y="3487"/>
                    </a:lnTo>
                    <a:lnTo>
                      <a:pt x="201" y="3377"/>
                    </a:lnTo>
                    <a:lnTo>
                      <a:pt x="168" y="3266"/>
                    </a:lnTo>
                    <a:lnTo>
                      <a:pt x="139" y="3154"/>
                    </a:lnTo>
                    <a:lnTo>
                      <a:pt x="112" y="3041"/>
                    </a:lnTo>
                    <a:lnTo>
                      <a:pt x="89" y="2927"/>
                    </a:lnTo>
                    <a:lnTo>
                      <a:pt x="70" y="2814"/>
                    </a:lnTo>
                    <a:lnTo>
                      <a:pt x="53" y="2699"/>
                    </a:lnTo>
                    <a:lnTo>
                      <a:pt x="38" y="2585"/>
                    </a:lnTo>
                    <a:lnTo>
                      <a:pt x="27" y="2471"/>
                    </a:lnTo>
                    <a:lnTo>
                      <a:pt x="19" y="2356"/>
                    </a:lnTo>
                    <a:lnTo>
                      <a:pt x="11" y="2242"/>
                    </a:lnTo>
                    <a:lnTo>
                      <a:pt x="6" y="2127"/>
                    </a:lnTo>
                    <a:lnTo>
                      <a:pt x="3" y="2012"/>
                    </a:lnTo>
                    <a:lnTo>
                      <a:pt x="0" y="1899"/>
                    </a:lnTo>
                    <a:lnTo>
                      <a:pt x="0" y="1787"/>
                    </a:lnTo>
                    <a:lnTo>
                      <a:pt x="0" y="1674"/>
                    </a:lnTo>
                    <a:lnTo>
                      <a:pt x="2" y="1562"/>
                    </a:lnTo>
                    <a:lnTo>
                      <a:pt x="3" y="1452"/>
                    </a:lnTo>
                    <a:lnTo>
                      <a:pt x="5" y="1343"/>
                    </a:lnTo>
                    <a:lnTo>
                      <a:pt x="6" y="1237"/>
                    </a:lnTo>
                    <a:lnTo>
                      <a:pt x="8" y="1130"/>
                    </a:lnTo>
                    <a:lnTo>
                      <a:pt x="10" y="1024"/>
                    </a:lnTo>
                    <a:lnTo>
                      <a:pt x="11" y="922"/>
                    </a:lnTo>
                    <a:lnTo>
                      <a:pt x="11" y="820"/>
                    </a:lnTo>
                    <a:lnTo>
                      <a:pt x="188" y="817"/>
                    </a:lnTo>
                    <a:lnTo>
                      <a:pt x="359" y="808"/>
                    </a:lnTo>
                    <a:lnTo>
                      <a:pt x="525" y="790"/>
                    </a:lnTo>
                    <a:lnTo>
                      <a:pt x="686" y="766"/>
                    </a:lnTo>
                    <a:lnTo>
                      <a:pt x="841" y="734"/>
                    </a:lnTo>
                    <a:lnTo>
                      <a:pt x="992" y="694"/>
                    </a:lnTo>
                    <a:lnTo>
                      <a:pt x="1139" y="648"/>
                    </a:lnTo>
                    <a:lnTo>
                      <a:pt x="1281" y="594"/>
                    </a:lnTo>
                    <a:lnTo>
                      <a:pt x="1420" y="533"/>
                    </a:lnTo>
                    <a:lnTo>
                      <a:pt x="1554" y="465"/>
                    </a:lnTo>
                    <a:lnTo>
                      <a:pt x="1685" y="388"/>
                    </a:lnTo>
                    <a:lnTo>
                      <a:pt x="1812" y="303"/>
                    </a:lnTo>
                    <a:lnTo>
                      <a:pt x="1935" y="209"/>
                    </a:lnTo>
                    <a:lnTo>
                      <a:pt x="2056" y="109"/>
                    </a:lnTo>
                    <a:lnTo>
                      <a:pt x="2174" y="0"/>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mj-lt"/>
                </a:endParaRPr>
              </a:p>
            </p:txBody>
          </p:sp>
          <p:sp>
            <p:nvSpPr>
              <p:cNvPr id="25" name="Rounded Rectangle 67">
                <a:extLst>
                  <a:ext uri="{FF2B5EF4-FFF2-40B4-BE49-F238E27FC236}">
                    <a16:creationId xmlns:a16="http://schemas.microsoft.com/office/drawing/2014/main" id="{38D913BA-0C78-4202-A466-80C77816318A}"/>
                  </a:ext>
                </a:extLst>
              </p:cNvPr>
              <p:cNvSpPr>
                <a:spLocks/>
              </p:cNvSpPr>
              <p:nvPr/>
            </p:nvSpPr>
            <p:spPr>
              <a:xfrm>
                <a:off x="6973145" y="2535826"/>
                <a:ext cx="722625" cy="785940"/>
              </a:xfrm>
              <a:prstGeom prst="roundRect">
                <a:avLst/>
              </a:prstGeom>
              <a:noFill/>
              <a:ln w="15875" cmpd="sng">
                <a:solidFill>
                  <a:schemeClr val="accent3">
                    <a:lumMod val="75000"/>
                  </a:schemeClr>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gn="ctr">
                  <a:lnSpc>
                    <a:spcPct val="90000"/>
                  </a:lnSpc>
                  <a:spcBef>
                    <a:spcPts val="300"/>
                  </a:spcBef>
                </a:pPr>
                <a:r>
                  <a:rPr lang="en-US" sz="950" dirty="0">
                    <a:latin typeface="+mj-lt"/>
                  </a:rPr>
                  <a:t>Legal</a:t>
                </a:r>
              </a:p>
            </p:txBody>
          </p:sp>
          <p:sp>
            <p:nvSpPr>
              <p:cNvPr id="26" name="Freeform 9">
                <a:extLst>
                  <a:ext uri="{FF2B5EF4-FFF2-40B4-BE49-F238E27FC236}">
                    <a16:creationId xmlns:a16="http://schemas.microsoft.com/office/drawing/2014/main" id="{38BF2DD4-C15E-4276-821F-00C85090C277}"/>
                  </a:ext>
                </a:extLst>
              </p:cNvPr>
              <p:cNvSpPr>
                <a:spLocks noChangeAspect="1" noEditPoints="1"/>
              </p:cNvSpPr>
              <p:nvPr/>
            </p:nvSpPr>
            <p:spPr bwMode="auto">
              <a:xfrm>
                <a:off x="7193335" y="2877816"/>
                <a:ext cx="282244" cy="282244"/>
              </a:xfrm>
              <a:custGeom>
                <a:avLst/>
                <a:gdLst>
                  <a:gd name="T0" fmla="*/ 23 w 2088"/>
                  <a:gd name="T1" fmla="*/ 2065 h 2088"/>
                  <a:gd name="T2" fmla="*/ 23 w 2088"/>
                  <a:gd name="T3" fmla="*/ 1980 h 2088"/>
                  <a:gd name="T4" fmla="*/ 72 w 2088"/>
                  <a:gd name="T5" fmla="*/ 1931 h 2088"/>
                  <a:gd name="T6" fmla="*/ 157 w 2088"/>
                  <a:gd name="T7" fmla="*/ 2016 h 2088"/>
                  <a:gd name="T8" fmla="*/ 108 w 2088"/>
                  <a:gd name="T9" fmla="*/ 2065 h 2088"/>
                  <a:gd name="T10" fmla="*/ 23 w 2088"/>
                  <a:gd name="T11" fmla="*/ 2065 h 2088"/>
                  <a:gd name="T12" fmla="*/ 791 w 2088"/>
                  <a:gd name="T13" fmla="*/ 788 h 2088"/>
                  <a:gd name="T14" fmla="*/ 815 w 2088"/>
                  <a:gd name="T15" fmla="*/ 845 h 2088"/>
                  <a:gd name="T16" fmla="*/ 735 w 2088"/>
                  <a:gd name="T17" fmla="*/ 925 h 2088"/>
                  <a:gd name="T18" fmla="*/ 655 w 2088"/>
                  <a:gd name="T19" fmla="*/ 845 h 2088"/>
                  <a:gd name="T20" fmla="*/ 681 w 2088"/>
                  <a:gd name="T21" fmla="*/ 785 h 2088"/>
                  <a:gd name="T22" fmla="*/ 1219 w 2088"/>
                  <a:gd name="T23" fmla="*/ 247 h 2088"/>
                  <a:gd name="T24" fmla="*/ 1308 w 2088"/>
                  <a:gd name="T25" fmla="*/ 218 h 2088"/>
                  <a:gd name="T26" fmla="*/ 1407 w 2088"/>
                  <a:gd name="T27" fmla="*/ 218 h 2088"/>
                  <a:gd name="T28" fmla="*/ 1449 w 2088"/>
                  <a:gd name="T29" fmla="*/ 205 h 2088"/>
                  <a:gd name="T30" fmla="*/ 1651 w 2088"/>
                  <a:gd name="T31" fmla="*/ 65 h 2088"/>
                  <a:gd name="T32" fmla="*/ 1826 w 2088"/>
                  <a:gd name="T33" fmla="*/ 9 h 2088"/>
                  <a:gd name="T34" fmla="*/ 1943 w 2088"/>
                  <a:gd name="T35" fmla="*/ 67 h 2088"/>
                  <a:gd name="T36" fmla="*/ 2021 w 2088"/>
                  <a:gd name="T37" fmla="*/ 145 h 2088"/>
                  <a:gd name="T38" fmla="*/ 2079 w 2088"/>
                  <a:gd name="T39" fmla="*/ 262 h 2088"/>
                  <a:gd name="T40" fmla="*/ 2023 w 2088"/>
                  <a:gd name="T41" fmla="*/ 437 h 2088"/>
                  <a:gd name="T42" fmla="*/ 1614 w 2088"/>
                  <a:gd name="T43" fmla="*/ 926 h 2088"/>
                  <a:gd name="T44" fmla="*/ 1586 w 2088"/>
                  <a:gd name="T45" fmla="*/ 954 h 2088"/>
                  <a:gd name="T46" fmla="*/ 1162 w 2088"/>
                  <a:gd name="T47" fmla="*/ 530 h 2088"/>
                  <a:gd name="T48" fmla="*/ 1315 w 2088"/>
                  <a:gd name="T49" fmla="*/ 377 h 2088"/>
                  <a:gd name="T50" fmla="*/ 1407 w 2088"/>
                  <a:gd name="T51" fmla="*/ 298 h 2088"/>
                  <a:gd name="T52" fmla="*/ 1308 w 2088"/>
                  <a:gd name="T53" fmla="*/ 297 h 2088"/>
                  <a:gd name="T54" fmla="*/ 1275 w 2088"/>
                  <a:gd name="T55" fmla="*/ 304 h 2088"/>
                  <a:gd name="T56" fmla="*/ 791 w 2088"/>
                  <a:gd name="T57" fmla="*/ 788 h 2088"/>
                  <a:gd name="T58" fmla="*/ 653 w 2088"/>
                  <a:gd name="T59" fmla="*/ 982 h 2088"/>
                  <a:gd name="T60" fmla="*/ 735 w 2088"/>
                  <a:gd name="T61" fmla="*/ 1005 h 2088"/>
                  <a:gd name="T62" fmla="*/ 895 w 2088"/>
                  <a:gd name="T63" fmla="*/ 845 h 2088"/>
                  <a:gd name="T64" fmla="*/ 889 w 2088"/>
                  <a:gd name="T65" fmla="*/ 803 h 2088"/>
                  <a:gd name="T66" fmla="*/ 1105 w 2088"/>
                  <a:gd name="T67" fmla="*/ 587 h 2088"/>
                  <a:gd name="T68" fmla="*/ 1529 w 2088"/>
                  <a:gd name="T69" fmla="*/ 1011 h 2088"/>
                  <a:gd name="T70" fmla="*/ 971 w 2088"/>
                  <a:gd name="T71" fmla="*/ 1568 h 2088"/>
                  <a:gd name="T72" fmla="*/ 717 w 2088"/>
                  <a:gd name="T73" fmla="*/ 1782 h 2088"/>
                  <a:gd name="T74" fmla="*/ 304 w 2088"/>
                  <a:gd name="T75" fmla="*/ 1369 h 2088"/>
                  <a:gd name="T76" fmla="*/ 511 w 2088"/>
                  <a:gd name="T77" fmla="*/ 1124 h 2088"/>
                  <a:gd name="T78" fmla="*/ 653 w 2088"/>
                  <a:gd name="T79" fmla="*/ 982 h 2088"/>
                  <a:gd name="T80" fmla="*/ 650 w 2088"/>
                  <a:gd name="T81" fmla="*/ 1828 h 2088"/>
                  <a:gd name="T82" fmla="*/ 513 w 2088"/>
                  <a:gd name="T83" fmla="*/ 1912 h 2088"/>
                  <a:gd name="T84" fmla="*/ 172 w 2088"/>
                  <a:gd name="T85" fmla="*/ 1973 h 2088"/>
                  <a:gd name="T86" fmla="*/ 115 w 2088"/>
                  <a:gd name="T87" fmla="*/ 1916 h 2088"/>
                  <a:gd name="T88" fmla="*/ 179 w 2088"/>
                  <a:gd name="T89" fmla="*/ 1564 h 2088"/>
                  <a:gd name="T90" fmla="*/ 258 w 2088"/>
                  <a:gd name="T91" fmla="*/ 1436 h 2088"/>
                  <a:gd name="T92" fmla="*/ 650 w 2088"/>
                  <a:gd name="T93" fmla="*/ 1828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88" h="2088">
                    <a:moveTo>
                      <a:pt x="23" y="2065"/>
                    </a:moveTo>
                    <a:cubicBezTo>
                      <a:pt x="0" y="2041"/>
                      <a:pt x="0" y="2003"/>
                      <a:pt x="23" y="1980"/>
                    </a:cubicBezTo>
                    <a:cubicBezTo>
                      <a:pt x="72" y="1931"/>
                      <a:pt x="72" y="1931"/>
                      <a:pt x="72" y="1931"/>
                    </a:cubicBezTo>
                    <a:cubicBezTo>
                      <a:pt x="100" y="1960"/>
                      <a:pt x="128" y="1988"/>
                      <a:pt x="157" y="2016"/>
                    </a:cubicBezTo>
                    <a:cubicBezTo>
                      <a:pt x="108" y="2065"/>
                      <a:pt x="108" y="2065"/>
                      <a:pt x="108" y="2065"/>
                    </a:cubicBezTo>
                    <a:cubicBezTo>
                      <a:pt x="85" y="2088"/>
                      <a:pt x="47" y="2088"/>
                      <a:pt x="23" y="2065"/>
                    </a:cubicBezTo>
                    <a:close/>
                    <a:moveTo>
                      <a:pt x="791" y="788"/>
                    </a:moveTo>
                    <a:cubicBezTo>
                      <a:pt x="805" y="802"/>
                      <a:pt x="815" y="822"/>
                      <a:pt x="815" y="845"/>
                    </a:cubicBezTo>
                    <a:cubicBezTo>
                      <a:pt x="815" y="889"/>
                      <a:pt x="779" y="925"/>
                      <a:pt x="735" y="925"/>
                    </a:cubicBezTo>
                    <a:cubicBezTo>
                      <a:pt x="690" y="925"/>
                      <a:pt x="655" y="889"/>
                      <a:pt x="655" y="845"/>
                    </a:cubicBezTo>
                    <a:cubicBezTo>
                      <a:pt x="655" y="821"/>
                      <a:pt x="664" y="800"/>
                      <a:pt x="681" y="785"/>
                    </a:cubicBezTo>
                    <a:cubicBezTo>
                      <a:pt x="1219" y="247"/>
                      <a:pt x="1219" y="247"/>
                      <a:pt x="1219" y="247"/>
                    </a:cubicBezTo>
                    <a:cubicBezTo>
                      <a:pt x="1242" y="224"/>
                      <a:pt x="1276" y="218"/>
                      <a:pt x="1308" y="218"/>
                    </a:cubicBezTo>
                    <a:cubicBezTo>
                      <a:pt x="1407" y="218"/>
                      <a:pt x="1407" y="218"/>
                      <a:pt x="1407" y="218"/>
                    </a:cubicBezTo>
                    <a:cubicBezTo>
                      <a:pt x="1420" y="218"/>
                      <a:pt x="1439" y="213"/>
                      <a:pt x="1449" y="205"/>
                    </a:cubicBezTo>
                    <a:cubicBezTo>
                      <a:pt x="1540" y="129"/>
                      <a:pt x="1593" y="98"/>
                      <a:pt x="1651" y="65"/>
                    </a:cubicBezTo>
                    <a:cubicBezTo>
                      <a:pt x="1711" y="30"/>
                      <a:pt x="1751" y="0"/>
                      <a:pt x="1826" y="9"/>
                    </a:cubicBezTo>
                    <a:cubicBezTo>
                      <a:pt x="1869" y="15"/>
                      <a:pt x="1911" y="34"/>
                      <a:pt x="1943" y="67"/>
                    </a:cubicBezTo>
                    <a:cubicBezTo>
                      <a:pt x="2021" y="145"/>
                      <a:pt x="2021" y="145"/>
                      <a:pt x="2021" y="145"/>
                    </a:cubicBezTo>
                    <a:cubicBezTo>
                      <a:pt x="2054" y="177"/>
                      <a:pt x="2073" y="219"/>
                      <a:pt x="2079" y="262"/>
                    </a:cubicBezTo>
                    <a:cubicBezTo>
                      <a:pt x="2088" y="339"/>
                      <a:pt x="2057" y="379"/>
                      <a:pt x="2023" y="437"/>
                    </a:cubicBezTo>
                    <a:cubicBezTo>
                      <a:pt x="1963" y="540"/>
                      <a:pt x="1912" y="629"/>
                      <a:pt x="1614" y="926"/>
                    </a:cubicBezTo>
                    <a:cubicBezTo>
                      <a:pt x="1586" y="954"/>
                      <a:pt x="1586" y="954"/>
                      <a:pt x="1586" y="954"/>
                    </a:cubicBezTo>
                    <a:cubicBezTo>
                      <a:pt x="1162" y="530"/>
                      <a:pt x="1162" y="530"/>
                      <a:pt x="1162" y="530"/>
                    </a:cubicBezTo>
                    <a:cubicBezTo>
                      <a:pt x="1315" y="377"/>
                      <a:pt x="1315" y="377"/>
                      <a:pt x="1315" y="377"/>
                    </a:cubicBezTo>
                    <a:cubicBezTo>
                      <a:pt x="1407" y="298"/>
                      <a:pt x="1407" y="298"/>
                      <a:pt x="1407" y="298"/>
                    </a:cubicBezTo>
                    <a:cubicBezTo>
                      <a:pt x="1308" y="297"/>
                      <a:pt x="1308" y="297"/>
                      <a:pt x="1308" y="297"/>
                    </a:cubicBezTo>
                    <a:cubicBezTo>
                      <a:pt x="1300" y="297"/>
                      <a:pt x="1281" y="298"/>
                      <a:pt x="1275" y="304"/>
                    </a:cubicBezTo>
                    <a:lnTo>
                      <a:pt x="791" y="788"/>
                    </a:lnTo>
                    <a:close/>
                    <a:moveTo>
                      <a:pt x="653" y="982"/>
                    </a:moveTo>
                    <a:cubicBezTo>
                      <a:pt x="677" y="996"/>
                      <a:pt x="705" y="1005"/>
                      <a:pt x="735" y="1005"/>
                    </a:cubicBezTo>
                    <a:cubicBezTo>
                      <a:pt x="823" y="1005"/>
                      <a:pt x="895" y="933"/>
                      <a:pt x="895" y="845"/>
                    </a:cubicBezTo>
                    <a:cubicBezTo>
                      <a:pt x="895" y="830"/>
                      <a:pt x="893" y="816"/>
                      <a:pt x="889" y="803"/>
                    </a:cubicBezTo>
                    <a:cubicBezTo>
                      <a:pt x="1105" y="587"/>
                      <a:pt x="1105" y="587"/>
                      <a:pt x="1105" y="587"/>
                    </a:cubicBezTo>
                    <a:cubicBezTo>
                      <a:pt x="1529" y="1011"/>
                      <a:pt x="1529" y="1011"/>
                      <a:pt x="1529" y="1011"/>
                    </a:cubicBezTo>
                    <a:cubicBezTo>
                      <a:pt x="971" y="1568"/>
                      <a:pt x="971" y="1568"/>
                      <a:pt x="971" y="1568"/>
                    </a:cubicBezTo>
                    <a:cubicBezTo>
                      <a:pt x="895" y="1643"/>
                      <a:pt x="806" y="1717"/>
                      <a:pt x="717" y="1782"/>
                    </a:cubicBezTo>
                    <a:cubicBezTo>
                      <a:pt x="304" y="1369"/>
                      <a:pt x="304" y="1369"/>
                      <a:pt x="304" y="1369"/>
                    </a:cubicBezTo>
                    <a:cubicBezTo>
                      <a:pt x="367" y="1283"/>
                      <a:pt x="438" y="1197"/>
                      <a:pt x="511" y="1124"/>
                    </a:cubicBezTo>
                    <a:lnTo>
                      <a:pt x="653" y="982"/>
                    </a:lnTo>
                    <a:close/>
                    <a:moveTo>
                      <a:pt x="650" y="1828"/>
                    </a:moveTo>
                    <a:cubicBezTo>
                      <a:pt x="603" y="1859"/>
                      <a:pt x="557" y="1887"/>
                      <a:pt x="513" y="1912"/>
                    </a:cubicBezTo>
                    <a:cubicBezTo>
                      <a:pt x="360" y="1995"/>
                      <a:pt x="227" y="2028"/>
                      <a:pt x="172" y="1973"/>
                    </a:cubicBezTo>
                    <a:cubicBezTo>
                      <a:pt x="115" y="1916"/>
                      <a:pt x="115" y="1916"/>
                      <a:pt x="115" y="1916"/>
                    </a:cubicBezTo>
                    <a:cubicBezTo>
                      <a:pt x="59" y="1859"/>
                      <a:pt x="93" y="1721"/>
                      <a:pt x="179" y="1564"/>
                    </a:cubicBezTo>
                    <a:cubicBezTo>
                      <a:pt x="202" y="1523"/>
                      <a:pt x="229" y="1480"/>
                      <a:pt x="258" y="1436"/>
                    </a:cubicBezTo>
                    <a:lnTo>
                      <a:pt x="650" y="1828"/>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mj-lt"/>
                  <a:sym typeface="+mn-lt"/>
                </a:endParaRPr>
              </a:p>
            </p:txBody>
          </p:sp>
          <p:sp>
            <p:nvSpPr>
              <p:cNvPr id="27" name="Rounded Rectangle 60">
                <a:extLst>
                  <a:ext uri="{FF2B5EF4-FFF2-40B4-BE49-F238E27FC236}">
                    <a16:creationId xmlns:a16="http://schemas.microsoft.com/office/drawing/2014/main" id="{D5564B5B-AE78-4334-9DA8-B12D856EB0B1}"/>
                  </a:ext>
                </a:extLst>
              </p:cNvPr>
              <p:cNvSpPr>
                <a:spLocks/>
              </p:cNvSpPr>
              <p:nvPr/>
            </p:nvSpPr>
            <p:spPr>
              <a:xfrm>
                <a:off x="6973145" y="3378837"/>
                <a:ext cx="1493443" cy="785940"/>
              </a:xfrm>
              <a:prstGeom prst="roundRect">
                <a:avLst/>
              </a:prstGeom>
              <a:noFill/>
              <a:ln w="15875" cmpd="sng">
                <a:solidFill>
                  <a:schemeClr val="accent3">
                    <a:lumMod val="75000"/>
                  </a:schemeClr>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gn="ctr">
                  <a:lnSpc>
                    <a:spcPct val="90000"/>
                  </a:lnSpc>
                  <a:spcBef>
                    <a:spcPts val="300"/>
                  </a:spcBef>
                </a:pPr>
                <a:r>
                  <a:rPr lang="de-DE" sz="950" dirty="0">
                    <a:latin typeface="+mj-lt"/>
                  </a:rPr>
                  <a:t>Marketing</a:t>
                </a:r>
                <a:endParaRPr lang="en-US" sz="950" dirty="0">
                  <a:latin typeface="+mj-lt"/>
                </a:endParaRPr>
              </a:p>
            </p:txBody>
          </p:sp>
          <p:sp>
            <p:nvSpPr>
              <p:cNvPr id="28" name="Freeform 9">
                <a:extLst>
                  <a:ext uri="{FF2B5EF4-FFF2-40B4-BE49-F238E27FC236}">
                    <a16:creationId xmlns:a16="http://schemas.microsoft.com/office/drawing/2014/main" id="{F8E30204-8123-4C4B-B8D9-73960C607828}"/>
                  </a:ext>
                </a:extLst>
              </p:cNvPr>
              <p:cNvSpPr>
                <a:spLocks noChangeAspect="1" noEditPoints="1"/>
              </p:cNvSpPr>
              <p:nvPr/>
            </p:nvSpPr>
            <p:spPr bwMode="auto">
              <a:xfrm>
                <a:off x="7531459" y="3668277"/>
                <a:ext cx="352755" cy="352559"/>
              </a:xfrm>
              <a:custGeom>
                <a:avLst/>
                <a:gdLst>
                  <a:gd name="T0" fmla="*/ 1840 w 2080"/>
                  <a:gd name="T1" fmla="*/ 80 h 2080"/>
                  <a:gd name="T2" fmla="*/ 1840 w 2080"/>
                  <a:gd name="T3" fmla="*/ 1680 h 2080"/>
                  <a:gd name="T4" fmla="*/ 1760 w 2080"/>
                  <a:gd name="T5" fmla="*/ 1760 h 2080"/>
                  <a:gd name="T6" fmla="*/ 1738 w 2080"/>
                  <a:gd name="T7" fmla="*/ 1760 h 2080"/>
                  <a:gd name="T8" fmla="*/ 1726 w 2080"/>
                  <a:gd name="T9" fmla="*/ 1742 h 2080"/>
                  <a:gd name="T10" fmla="*/ 880 w 2080"/>
                  <a:gd name="T11" fmla="*/ 1280 h 2080"/>
                  <a:gd name="T12" fmla="*/ 320 w 2080"/>
                  <a:gd name="T13" fmla="*/ 1280 h 2080"/>
                  <a:gd name="T14" fmla="*/ 160 w 2080"/>
                  <a:gd name="T15" fmla="*/ 1120 h 2080"/>
                  <a:gd name="T16" fmla="*/ 120 w 2080"/>
                  <a:gd name="T17" fmla="*/ 1120 h 2080"/>
                  <a:gd name="T18" fmla="*/ 0 w 2080"/>
                  <a:gd name="T19" fmla="*/ 1000 h 2080"/>
                  <a:gd name="T20" fmla="*/ 0 w 2080"/>
                  <a:gd name="T21" fmla="*/ 760 h 2080"/>
                  <a:gd name="T22" fmla="*/ 120 w 2080"/>
                  <a:gd name="T23" fmla="*/ 640 h 2080"/>
                  <a:gd name="T24" fmla="*/ 160 w 2080"/>
                  <a:gd name="T25" fmla="*/ 640 h 2080"/>
                  <a:gd name="T26" fmla="*/ 320 w 2080"/>
                  <a:gd name="T27" fmla="*/ 480 h 2080"/>
                  <a:gd name="T28" fmla="*/ 880 w 2080"/>
                  <a:gd name="T29" fmla="*/ 480 h 2080"/>
                  <a:gd name="T30" fmla="*/ 1726 w 2080"/>
                  <a:gd name="T31" fmla="*/ 18 h 2080"/>
                  <a:gd name="T32" fmla="*/ 1738 w 2080"/>
                  <a:gd name="T33" fmla="*/ 0 h 2080"/>
                  <a:gd name="T34" fmla="*/ 1760 w 2080"/>
                  <a:gd name="T35" fmla="*/ 0 h 2080"/>
                  <a:gd name="T36" fmla="*/ 1840 w 2080"/>
                  <a:gd name="T37" fmla="*/ 80 h 2080"/>
                  <a:gd name="T38" fmla="*/ 360 w 2080"/>
                  <a:gd name="T39" fmla="*/ 1040 h 2080"/>
                  <a:gd name="T40" fmla="*/ 360 w 2080"/>
                  <a:gd name="T41" fmla="*/ 1120 h 2080"/>
                  <a:gd name="T42" fmla="*/ 880 w 2080"/>
                  <a:gd name="T43" fmla="*/ 1120 h 2080"/>
                  <a:gd name="T44" fmla="*/ 1615 w 2080"/>
                  <a:gd name="T45" fmla="*/ 1380 h 2080"/>
                  <a:gd name="T46" fmla="*/ 1665 w 2080"/>
                  <a:gd name="T47" fmla="*/ 1318 h 2080"/>
                  <a:gd name="T48" fmla="*/ 880 w 2080"/>
                  <a:gd name="T49" fmla="*/ 1040 h 2080"/>
                  <a:gd name="T50" fmla="*/ 360 w 2080"/>
                  <a:gd name="T51" fmla="*/ 1040 h 2080"/>
                  <a:gd name="T52" fmla="*/ 1920 w 2080"/>
                  <a:gd name="T53" fmla="*/ 628 h 2080"/>
                  <a:gd name="T54" fmla="*/ 2080 w 2080"/>
                  <a:gd name="T55" fmla="*/ 880 h 2080"/>
                  <a:gd name="T56" fmla="*/ 1920 w 2080"/>
                  <a:gd name="T57" fmla="*/ 1132 h 2080"/>
                  <a:gd name="T58" fmla="*/ 1920 w 2080"/>
                  <a:gd name="T59" fmla="*/ 628 h 2080"/>
                  <a:gd name="T60" fmla="*/ 924 w 2080"/>
                  <a:gd name="T61" fmla="*/ 1360 h 2080"/>
                  <a:gd name="T62" fmla="*/ 886 w 2080"/>
                  <a:gd name="T63" fmla="*/ 1438 h 2080"/>
                  <a:gd name="T64" fmla="*/ 914 w 2080"/>
                  <a:gd name="T65" fmla="*/ 1578 h 2080"/>
                  <a:gd name="T66" fmla="*/ 1036 w 2080"/>
                  <a:gd name="T67" fmla="*/ 1822 h 2080"/>
                  <a:gd name="T68" fmla="*/ 1035 w 2080"/>
                  <a:gd name="T69" fmla="*/ 2001 h 2080"/>
                  <a:gd name="T70" fmla="*/ 880 w 2080"/>
                  <a:gd name="T71" fmla="*/ 2080 h 2080"/>
                  <a:gd name="T72" fmla="*/ 760 w 2080"/>
                  <a:gd name="T73" fmla="*/ 2080 h 2080"/>
                  <a:gd name="T74" fmla="*/ 640 w 2080"/>
                  <a:gd name="T75" fmla="*/ 2044 h 2080"/>
                  <a:gd name="T76" fmla="*/ 564 w 2080"/>
                  <a:gd name="T77" fmla="*/ 1936 h 2080"/>
                  <a:gd name="T78" fmla="*/ 372 w 2080"/>
                  <a:gd name="T79" fmla="*/ 1518 h 2080"/>
                  <a:gd name="T80" fmla="*/ 360 w 2080"/>
                  <a:gd name="T81" fmla="*/ 1445 h 2080"/>
                  <a:gd name="T82" fmla="*/ 360 w 2080"/>
                  <a:gd name="T83" fmla="*/ 1360 h 2080"/>
                  <a:gd name="T84" fmla="*/ 924 w 2080"/>
                  <a:gd name="T85" fmla="*/ 1360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80" h="2080">
                    <a:moveTo>
                      <a:pt x="1840" y="80"/>
                    </a:moveTo>
                    <a:cubicBezTo>
                      <a:pt x="1840" y="1680"/>
                      <a:pt x="1840" y="1680"/>
                      <a:pt x="1840" y="1680"/>
                    </a:cubicBezTo>
                    <a:cubicBezTo>
                      <a:pt x="1840" y="1724"/>
                      <a:pt x="1804" y="1760"/>
                      <a:pt x="1760" y="1760"/>
                    </a:cubicBezTo>
                    <a:cubicBezTo>
                      <a:pt x="1738" y="1760"/>
                      <a:pt x="1738" y="1760"/>
                      <a:pt x="1738" y="1760"/>
                    </a:cubicBezTo>
                    <a:cubicBezTo>
                      <a:pt x="1726" y="1742"/>
                      <a:pt x="1726" y="1742"/>
                      <a:pt x="1726" y="1742"/>
                    </a:cubicBezTo>
                    <a:cubicBezTo>
                      <a:pt x="1542" y="1453"/>
                      <a:pt x="1222" y="1280"/>
                      <a:pt x="880" y="1280"/>
                    </a:cubicBezTo>
                    <a:cubicBezTo>
                      <a:pt x="320" y="1280"/>
                      <a:pt x="320" y="1280"/>
                      <a:pt x="320" y="1280"/>
                    </a:cubicBezTo>
                    <a:cubicBezTo>
                      <a:pt x="232" y="1280"/>
                      <a:pt x="160" y="1208"/>
                      <a:pt x="160" y="1120"/>
                    </a:cubicBezTo>
                    <a:cubicBezTo>
                      <a:pt x="120" y="1120"/>
                      <a:pt x="120" y="1120"/>
                      <a:pt x="120" y="1120"/>
                    </a:cubicBezTo>
                    <a:cubicBezTo>
                      <a:pt x="54" y="1120"/>
                      <a:pt x="0" y="1066"/>
                      <a:pt x="0" y="1000"/>
                    </a:cubicBezTo>
                    <a:cubicBezTo>
                      <a:pt x="0" y="760"/>
                      <a:pt x="0" y="760"/>
                      <a:pt x="0" y="760"/>
                    </a:cubicBezTo>
                    <a:cubicBezTo>
                      <a:pt x="0" y="694"/>
                      <a:pt x="54" y="640"/>
                      <a:pt x="120" y="640"/>
                    </a:cubicBezTo>
                    <a:cubicBezTo>
                      <a:pt x="160" y="640"/>
                      <a:pt x="160" y="640"/>
                      <a:pt x="160" y="640"/>
                    </a:cubicBezTo>
                    <a:cubicBezTo>
                      <a:pt x="160" y="552"/>
                      <a:pt x="232" y="480"/>
                      <a:pt x="320" y="480"/>
                    </a:cubicBezTo>
                    <a:cubicBezTo>
                      <a:pt x="880" y="480"/>
                      <a:pt x="880" y="480"/>
                      <a:pt x="880" y="480"/>
                    </a:cubicBezTo>
                    <a:cubicBezTo>
                      <a:pt x="1222" y="480"/>
                      <a:pt x="1542" y="307"/>
                      <a:pt x="1726" y="18"/>
                    </a:cubicBezTo>
                    <a:cubicBezTo>
                      <a:pt x="1738" y="0"/>
                      <a:pt x="1738" y="0"/>
                      <a:pt x="1738" y="0"/>
                    </a:cubicBezTo>
                    <a:cubicBezTo>
                      <a:pt x="1760" y="0"/>
                      <a:pt x="1760" y="0"/>
                      <a:pt x="1760" y="0"/>
                    </a:cubicBezTo>
                    <a:cubicBezTo>
                      <a:pt x="1804" y="0"/>
                      <a:pt x="1840" y="36"/>
                      <a:pt x="1840" y="80"/>
                    </a:cubicBezTo>
                    <a:close/>
                    <a:moveTo>
                      <a:pt x="360" y="1040"/>
                    </a:moveTo>
                    <a:cubicBezTo>
                      <a:pt x="360" y="1120"/>
                      <a:pt x="360" y="1120"/>
                      <a:pt x="360" y="1120"/>
                    </a:cubicBezTo>
                    <a:cubicBezTo>
                      <a:pt x="880" y="1120"/>
                      <a:pt x="880" y="1120"/>
                      <a:pt x="880" y="1120"/>
                    </a:cubicBezTo>
                    <a:cubicBezTo>
                      <a:pt x="1147" y="1120"/>
                      <a:pt x="1407" y="1212"/>
                      <a:pt x="1615" y="1380"/>
                    </a:cubicBezTo>
                    <a:cubicBezTo>
                      <a:pt x="1665" y="1318"/>
                      <a:pt x="1665" y="1318"/>
                      <a:pt x="1665" y="1318"/>
                    </a:cubicBezTo>
                    <a:cubicBezTo>
                      <a:pt x="1443" y="1138"/>
                      <a:pt x="1166" y="1040"/>
                      <a:pt x="880" y="1040"/>
                    </a:cubicBezTo>
                    <a:lnTo>
                      <a:pt x="360" y="1040"/>
                    </a:lnTo>
                    <a:close/>
                    <a:moveTo>
                      <a:pt x="1920" y="628"/>
                    </a:moveTo>
                    <a:cubicBezTo>
                      <a:pt x="2017" y="675"/>
                      <a:pt x="2080" y="772"/>
                      <a:pt x="2080" y="880"/>
                    </a:cubicBezTo>
                    <a:cubicBezTo>
                      <a:pt x="2080" y="988"/>
                      <a:pt x="2017" y="1086"/>
                      <a:pt x="1920" y="1132"/>
                    </a:cubicBezTo>
                    <a:lnTo>
                      <a:pt x="1920" y="628"/>
                    </a:lnTo>
                    <a:close/>
                    <a:moveTo>
                      <a:pt x="924" y="1360"/>
                    </a:moveTo>
                    <a:cubicBezTo>
                      <a:pt x="886" y="1438"/>
                      <a:pt x="886" y="1438"/>
                      <a:pt x="886" y="1438"/>
                    </a:cubicBezTo>
                    <a:cubicBezTo>
                      <a:pt x="864" y="1480"/>
                      <a:pt x="881" y="1513"/>
                      <a:pt x="914" y="1578"/>
                    </a:cubicBezTo>
                    <a:cubicBezTo>
                      <a:pt x="1036" y="1822"/>
                      <a:pt x="1036" y="1822"/>
                      <a:pt x="1036" y="1822"/>
                    </a:cubicBezTo>
                    <a:cubicBezTo>
                      <a:pt x="1064" y="1879"/>
                      <a:pt x="1070" y="1945"/>
                      <a:pt x="1035" y="2001"/>
                    </a:cubicBezTo>
                    <a:cubicBezTo>
                      <a:pt x="1002" y="2054"/>
                      <a:pt x="942" y="2080"/>
                      <a:pt x="880" y="2080"/>
                    </a:cubicBezTo>
                    <a:cubicBezTo>
                      <a:pt x="760" y="2080"/>
                      <a:pt x="760" y="2080"/>
                      <a:pt x="760" y="2080"/>
                    </a:cubicBezTo>
                    <a:cubicBezTo>
                      <a:pt x="711" y="2080"/>
                      <a:pt x="673" y="2069"/>
                      <a:pt x="640" y="2044"/>
                    </a:cubicBezTo>
                    <a:cubicBezTo>
                      <a:pt x="610" y="2020"/>
                      <a:pt x="586" y="1986"/>
                      <a:pt x="564" y="1936"/>
                    </a:cubicBezTo>
                    <a:cubicBezTo>
                      <a:pt x="372" y="1518"/>
                      <a:pt x="372" y="1518"/>
                      <a:pt x="372" y="1518"/>
                    </a:cubicBezTo>
                    <a:cubicBezTo>
                      <a:pt x="360" y="1491"/>
                      <a:pt x="360" y="1470"/>
                      <a:pt x="360" y="1445"/>
                    </a:cubicBezTo>
                    <a:cubicBezTo>
                      <a:pt x="360" y="1360"/>
                      <a:pt x="360" y="1360"/>
                      <a:pt x="360" y="1360"/>
                    </a:cubicBezTo>
                    <a:lnTo>
                      <a:pt x="924" y="1360"/>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mj-lt"/>
                  <a:sym typeface="+mn-lt"/>
                </a:endParaRPr>
              </a:p>
            </p:txBody>
          </p:sp>
          <p:sp>
            <p:nvSpPr>
              <p:cNvPr id="31" name="Rectangle 30">
                <a:extLst>
                  <a:ext uri="{FF2B5EF4-FFF2-40B4-BE49-F238E27FC236}">
                    <a16:creationId xmlns:a16="http://schemas.microsoft.com/office/drawing/2014/main" id="{DF7481BE-454B-49A4-A3EC-99F2AA631456}"/>
                  </a:ext>
                </a:extLst>
              </p:cNvPr>
              <p:cNvSpPr>
                <a:spLocks/>
              </p:cNvSpPr>
              <p:nvPr/>
            </p:nvSpPr>
            <p:spPr>
              <a:xfrm>
                <a:off x="730961" y="2048915"/>
                <a:ext cx="732248" cy="155679"/>
              </a:xfrm>
              <a:prstGeom prst="rect">
                <a:avLst/>
              </a:prstGeom>
              <a:ln w="9525">
                <a:noFill/>
              </a:ln>
              <a:effectLst/>
            </p:spPr>
            <p:style>
              <a:lnRef idx="1">
                <a:schemeClr val="accent1"/>
              </a:lnRef>
              <a:fillRef idx="0">
                <a:schemeClr val="accent1"/>
              </a:fillRef>
              <a:effectRef idx="0">
                <a:schemeClr val="accent1"/>
              </a:effectRef>
              <a:fontRef idx="minor">
                <a:schemeClr val="tx1"/>
              </a:fontRef>
            </p:style>
            <p:txBody>
              <a:bodyPr lIns="0" tIns="0" rIns="0" bIns="0" rtlCol="0" anchor="ctr" anchorCtr="0">
                <a:noAutofit/>
              </a:bodyPr>
              <a:lstStyle/>
              <a:p>
                <a:pPr>
                  <a:lnSpc>
                    <a:spcPct val="90000"/>
                  </a:lnSpc>
                  <a:spcBef>
                    <a:spcPts val="300"/>
                  </a:spcBef>
                </a:pPr>
                <a:r>
                  <a:rPr lang="en-US" sz="1000" b="1" dirty="0">
                    <a:solidFill>
                      <a:srgbClr val="DE002B"/>
                    </a:solidFill>
                    <a:latin typeface="+mj-lt"/>
                  </a:rPr>
                  <a:t>Department </a:t>
                </a:r>
              </a:p>
            </p:txBody>
          </p:sp>
          <p:sp>
            <p:nvSpPr>
              <p:cNvPr id="34" name="JoinText88">
                <a:extLst>
                  <a:ext uri="{FF2B5EF4-FFF2-40B4-BE49-F238E27FC236}">
                    <a16:creationId xmlns:a16="http://schemas.microsoft.com/office/drawing/2014/main" id="{D47CC4E5-3148-4D67-AA0D-9AB82BF21F1A}"/>
                  </a:ext>
                </a:extLst>
              </p:cNvPr>
              <p:cNvSpPr txBox="1">
                <a:spLocks/>
              </p:cNvSpPr>
              <p:nvPr/>
            </p:nvSpPr>
            <p:spPr>
              <a:xfrm>
                <a:off x="1602018" y="2974892"/>
                <a:ext cx="921675" cy="1145852"/>
              </a:xfrm>
              <a:prstGeom prst="rect">
                <a:avLst/>
              </a:prstGeom>
              <a:noFill/>
              <a:ln w="9525">
                <a:noFill/>
              </a:ln>
            </p:spPr>
            <p:txBody>
              <a:bodyPr vert="horz" wrap="square" lIns="0" tIns="0" rIns="54000" bIns="0" rtlCol="0">
                <a:noAutofit/>
              </a:bodyPr>
              <a:lstStyle/>
              <a:p>
                <a:pPr marL="171450" lvl="1" indent="-171450">
                  <a:lnSpc>
                    <a:spcPct val="90000"/>
                  </a:lnSpc>
                  <a:spcBef>
                    <a:spcPts val="200"/>
                  </a:spcBef>
                  <a:buClr>
                    <a:schemeClr val="accent1"/>
                  </a:buClr>
                  <a:buSzPct val="100000"/>
                  <a:buFont typeface="Wingdings" panose="05000000000000000000" pitchFamily="2" charset="2"/>
                  <a:buChar char="§"/>
                </a:pPr>
                <a:r>
                  <a:rPr lang="en-US" sz="950" dirty="0">
                    <a:solidFill>
                      <a:schemeClr val="tx2"/>
                    </a:solidFill>
                    <a:latin typeface="+mj-lt"/>
                    <a:sym typeface="+mn-lt"/>
                  </a:rPr>
                  <a:t>Merchant mgmt.</a:t>
                </a:r>
              </a:p>
              <a:p>
                <a:pPr marL="171450" lvl="1" indent="-171450">
                  <a:lnSpc>
                    <a:spcPct val="90000"/>
                  </a:lnSpc>
                  <a:spcBef>
                    <a:spcPts val="200"/>
                  </a:spcBef>
                  <a:buClr>
                    <a:schemeClr val="accent1"/>
                  </a:buClr>
                  <a:buSzPct val="100000"/>
                  <a:buFont typeface="Wingdings" panose="05000000000000000000" pitchFamily="2" charset="2"/>
                  <a:buChar char="§"/>
                </a:pPr>
                <a:r>
                  <a:rPr lang="en-US" sz="950" dirty="0">
                    <a:solidFill>
                      <a:schemeClr val="tx2"/>
                    </a:solidFill>
                    <a:latin typeface="+mj-lt"/>
                    <a:sym typeface="+mn-lt"/>
                  </a:rPr>
                  <a:t>Category &amp; product mgmt.</a:t>
                </a:r>
              </a:p>
              <a:p>
                <a:pPr marL="171450" lvl="1" indent="-171450">
                  <a:lnSpc>
                    <a:spcPct val="90000"/>
                  </a:lnSpc>
                  <a:spcBef>
                    <a:spcPts val="200"/>
                  </a:spcBef>
                  <a:buClr>
                    <a:schemeClr val="accent1"/>
                  </a:buClr>
                  <a:buSzPct val="100000"/>
                  <a:buFont typeface="Wingdings" panose="05000000000000000000" pitchFamily="2" charset="2"/>
                  <a:buChar char="§"/>
                </a:pPr>
                <a:r>
                  <a:rPr lang="en-US" sz="950" dirty="0">
                    <a:solidFill>
                      <a:schemeClr val="tx2"/>
                    </a:solidFill>
                    <a:latin typeface="+mj-lt"/>
                    <a:sym typeface="+mn-lt"/>
                  </a:rPr>
                  <a:t>Logistics</a:t>
                </a:r>
              </a:p>
            </p:txBody>
          </p:sp>
          <p:sp>
            <p:nvSpPr>
              <p:cNvPr id="36" name="Rounded Rectangle 7">
                <a:extLst>
                  <a:ext uri="{FF2B5EF4-FFF2-40B4-BE49-F238E27FC236}">
                    <a16:creationId xmlns:a16="http://schemas.microsoft.com/office/drawing/2014/main" id="{CA716ED4-208F-4E1D-BEFB-B63447AD7B29}"/>
                  </a:ext>
                </a:extLst>
              </p:cNvPr>
              <p:cNvSpPr>
                <a:spLocks/>
              </p:cNvSpPr>
              <p:nvPr/>
            </p:nvSpPr>
            <p:spPr>
              <a:xfrm>
                <a:off x="1602018" y="1604943"/>
                <a:ext cx="921675" cy="1026878"/>
              </a:xfrm>
              <a:prstGeom prst="roundRect">
                <a:avLst/>
              </a:prstGeom>
              <a:solidFill>
                <a:schemeClr val="bg1"/>
              </a:solidFill>
              <a:ln w="22225" cmpd="sng">
                <a:solidFill>
                  <a:srgbClr val="C00000"/>
                </a:solidFill>
              </a:ln>
              <a:effectLst/>
            </p:spPr>
            <p:style>
              <a:lnRef idx="1">
                <a:schemeClr val="accent1"/>
              </a:lnRef>
              <a:fillRef idx="0">
                <a:schemeClr val="accent1"/>
              </a:fillRef>
              <a:effectRef idx="0">
                <a:schemeClr val="accent1"/>
              </a:effectRef>
              <a:fontRef idx="minor">
                <a:schemeClr val="tx1"/>
              </a:fontRef>
            </p:style>
            <p:txBody>
              <a:bodyPr lIns="36000" tIns="54000" rIns="36000" bIns="54000" rtlCol="0" anchor="t" anchorCtr="0">
                <a:noAutofit/>
              </a:bodyPr>
              <a:lstStyle/>
              <a:p>
                <a:pPr>
                  <a:lnSpc>
                    <a:spcPct val="90000"/>
                  </a:lnSpc>
                  <a:spcBef>
                    <a:spcPts val="300"/>
                  </a:spcBef>
                </a:pPr>
                <a:r>
                  <a:rPr lang="en-US" sz="950" b="1" dirty="0">
                    <a:latin typeface="+mj-lt"/>
                  </a:rPr>
                  <a:t>Logistics / Supply chain</a:t>
                </a:r>
              </a:p>
            </p:txBody>
          </p:sp>
          <p:grpSp>
            <p:nvGrpSpPr>
              <p:cNvPr id="37" name="Group 7">
                <a:extLst>
                  <a:ext uri="{FF2B5EF4-FFF2-40B4-BE49-F238E27FC236}">
                    <a16:creationId xmlns:a16="http://schemas.microsoft.com/office/drawing/2014/main" id="{00FBD56A-0C89-41D4-80E5-C5B4DBB534D2}"/>
                  </a:ext>
                </a:extLst>
              </p:cNvPr>
              <p:cNvGrpSpPr>
                <a:grpSpLocks noChangeAspect="1"/>
              </p:cNvGrpSpPr>
              <p:nvPr/>
            </p:nvGrpSpPr>
            <p:grpSpPr bwMode="auto">
              <a:xfrm>
                <a:off x="1765649" y="2188506"/>
                <a:ext cx="594413" cy="274675"/>
                <a:chOff x="3242" y="1912"/>
                <a:chExt cx="2618" cy="1393"/>
              </a:xfrm>
              <a:solidFill>
                <a:srgbClr val="C00000"/>
              </a:solidFill>
            </p:grpSpPr>
            <p:sp>
              <p:nvSpPr>
                <p:cNvPr id="38" name="Freeform 9">
                  <a:extLst>
                    <a:ext uri="{FF2B5EF4-FFF2-40B4-BE49-F238E27FC236}">
                      <a16:creationId xmlns:a16="http://schemas.microsoft.com/office/drawing/2014/main" id="{6CEA2D71-7265-403C-99DB-0481CF545499}"/>
                    </a:ext>
                  </a:extLst>
                </p:cNvPr>
                <p:cNvSpPr>
                  <a:spLocks noEditPoints="1"/>
                </p:cNvSpPr>
                <p:nvPr/>
              </p:nvSpPr>
              <p:spPr bwMode="auto">
                <a:xfrm>
                  <a:off x="3242" y="1912"/>
                  <a:ext cx="2618" cy="1216"/>
                </a:xfrm>
                <a:custGeom>
                  <a:avLst/>
                  <a:gdLst>
                    <a:gd name="T0" fmla="*/ 3988 w 5235"/>
                    <a:gd name="T1" fmla="*/ 2051 h 2431"/>
                    <a:gd name="T2" fmla="*/ 3988 w 5235"/>
                    <a:gd name="T3" fmla="*/ 2051 h 2431"/>
                    <a:gd name="T4" fmla="*/ 4011 w 5235"/>
                    <a:gd name="T5" fmla="*/ 1225 h 2431"/>
                    <a:gd name="T6" fmla="*/ 4202 w 5235"/>
                    <a:gd name="T7" fmla="*/ 1200 h 2431"/>
                    <a:gd name="T8" fmla="*/ 3856 w 5235"/>
                    <a:gd name="T9" fmla="*/ 320 h 2431"/>
                    <a:gd name="T10" fmla="*/ 3949 w 5235"/>
                    <a:gd name="T11" fmla="*/ 1981 h 2431"/>
                    <a:gd name="T12" fmla="*/ 4793 w 5235"/>
                    <a:gd name="T13" fmla="*/ 1211 h 2431"/>
                    <a:gd name="T14" fmla="*/ 3856 w 5235"/>
                    <a:gd name="T15" fmla="*/ 320 h 2431"/>
                    <a:gd name="T16" fmla="*/ 3608 w 5235"/>
                    <a:gd name="T17" fmla="*/ 0 h 2431"/>
                    <a:gd name="T18" fmla="*/ 3752 w 5235"/>
                    <a:gd name="T19" fmla="*/ 1804 h 2431"/>
                    <a:gd name="T20" fmla="*/ 4448 w 5235"/>
                    <a:gd name="T21" fmla="*/ 217 h 2431"/>
                    <a:gd name="T22" fmla="*/ 5132 w 5235"/>
                    <a:gd name="T23" fmla="*/ 1289 h 2431"/>
                    <a:gd name="T24" fmla="*/ 5235 w 5235"/>
                    <a:gd name="T25" fmla="*/ 2358 h 2431"/>
                    <a:gd name="T26" fmla="*/ 4817 w 5235"/>
                    <a:gd name="T27" fmla="*/ 2395 h 2431"/>
                    <a:gd name="T28" fmla="*/ 4715 w 5235"/>
                    <a:gd name="T29" fmla="*/ 2431 h 2431"/>
                    <a:gd name="T30" fmla="*/ 4698 w 5235"/>
                    <a:gd name="T31" fmla="*/ 2317 h 2431"/>
                    <a:gd name="T32" fmla="*/ 4650 w 5235"/>
                    <a:gd name="T33" fmla="*/ 2215 h 2431"/>
                    <a:gd name="T34" fmla="*/ 4577 w 5235"/>
                    <a:gd name="T35" fmla="*/ 2131 h 2431"/>
                    <a:gd name="T36" fmla="*/ 4485 w 5235"/>
                    <a:gd name="T37" fmla="*/ 2070 h 2431"/>
                    <a:gd name="T38" fmla="*/ 4375 w 5235"/>
                    <a:gd name="T39" fmla="*/ 2037 h 2431"/>
                    <a:gd name="T40" fmla="*/ 4257 w 5235"/>
                    <a:gd name="T41" fmla="*/ 2037 h 2431"/>
                    <a:gd name="T42" fmla="*/ 4148 w 5235"/>
                    <a:gd name="T43" fmla="*/ 2070 h 2431"/>
                    <a:gd name="T44" fmla="*/ 4055 w 5235"/>
                    <a:gd name="T45" fmla="*/ 2131 h 2431"/>
                    <a:gd name="T46" fmla="*/ 3982 w 5235"/>
                    <a:gd name="T47" fmla="*/ 2215 h 2431"/>
                    <a:gd name="T48" fmla="*/ 3934 w 5235"/>
                    <a:gd name="T49" fmla="*/ 2317 h 2431"/>
                    <a:gd name="T50" fmla="*/ 3917 w 5235"/>
                    <a:gd name="T51" fmla="*/ 2431 h 2431"/>
                    <a:gd name="T52" fmla="*/ 3817 w 5235"/>
                    <a:gd name="T53" fmla="*/ 2379 h 2431"/>
                    <a:gd name="T54" fmla="*/ 3837 w 5235"/>
                    <a:gd name="T55" fmla="*/ 2277 h 2431"/>
                    <a:gd name="T56" fmla="*/ 1668 w 5235"/>
                    <a:gd name="T57" fmla="*/ 2229 h 2431"/>
                    <a:gd name="T58" fmla="*/ 1700 w 5235"/>
                    <a:gd name="T59" fmla="*/ 2326 h 2431"/>
                    <a:gd name="T60" fmla="*/ 1711 w 5235"/>
                    <a:gd name="T61" fmla="*/ 2431 h 2431"/>
                    <a:gd name="T62" fmla="*/ 1603 w 5235"/>
                    <a:gd name="T63" fmla="*/ 2372 h 2431"/>
                    <a:gd name="T64" fmla="*/ 1570 w 5235"/>
                    <a:gd name="T65" fmla="*/ 2264 h 2431"/>
                    <a:gd name="T66" fmla="*/ 1509 w 5235"/>
                    <a:gd name="T67" fmla="*/ 2170 h 2431"/>
                    <a:gd name="T68" fmla="*/ 1425 w 5235"/>
                    <a:gd name="T69" fmla="*/ 2097 h 2431"/>
                    <a:gd name="T70" fmla="*/ 1323 w 5235"/>
                    <a:gd name="T71" fmla="*/ 2049 h 2431"/>
                    <a:gd name="T72" fmla="*/ 1209 w 5235"/>
                    <a:gd name="T73" fmla="*/ 2034 h 2431"/>
                    <a:gd name="T74" fmla="*/ 1093 w 5235"/>
                    <a:gd name="T75" fmla="*/ 2049 h 2431"/>
                    <a:gd name="T76" fmla="*/ 991 w 5235"/>
                    <a:gd name="T77" fmla="*/ 2097 h 2431"/>
                    <a:gd name="T78" fmla="*/ 906 w 5235"/>
                    <a:gd name="T79" fmla="*/ 2170 h 2431"/>
                    <a:gd name="T80" fmla="*/ 846 w 5235"/>
                    <a:gd name="T81" fmla="*/ 2264 h 2431"/>
                    <a:gd name="T82" fmla="*/ 814 w 5235"/>
                    <a:gd name="T83" fmla="*/ 2372 h 2431"/>
                    <a:gd name="T84" fmla="*/ 705 w 5235"/>
                    <a:gd name="T85" fmla="*/ 2431 h 2431"/>
                    <a:gd name="T86" fmla="*/ 716 w 5235"/>
                    <a:gd name="T87" fmla="*/ 2326 h 2431"/>
                    <a:gd name="T88" fmla="*/ 747 w 5235"/>
                    <a:gd name="T89" fmla="*/ 2229 h 2431"/>
                    <a:gd name="T90" fmla="*/ 417 w 5235"/>
                    <a:gd name="T91" fmla="*/ 1943 h 2431"/>
                    <a:gd name="T92" fmla="*/ 0 w 5235"/>
                    <a:gd name="T93" fmla="*/ 0 h 2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35" h="2431">
                      <a:moveTo>
                        <a:pt x="3988" y="2051"/>
                      </a:moveTo>
                      <a:lnTo>
                        <a:pt x="3988" y="2051"/>
                      </a:lnTo>
                      <a:lnTo>
                        <a:pt x="3988" y="2051"/>
                      </a:lnTo>
                      <a:lnTo>
                        <a:pt x="3988" y="2051"/>
                      </a:lnTo>
                      <a:close/>
                      <a:moveTo>
                        <a:pt x="4011" y="1178"/>
                      </a:moveTo>
                      <a:lnTo>
                        <a:pt x="4011" y="1225"/>
                      </a:lnTo>
                      <a:lnTo>
                        <a:pt x="4202" y="1248"/>
                      </a:lnTo>
                      <a:lnTo>
                        <a:pt x="4202" y="1200"/>
                      </a:lnTo>
                      <a:lnTo>
                        <a:pt x="4011" y="1178"/>
                      </a:lnTo>
                      <a:close/>
                      <a:moveTo>
                        <a:pt x="3856" y="320"/>
                      </a:moveTo>
                      <a:lnTo>
                        <a:pt x="3856" y="1981"/>
                      </a:lnTo>
                      <a:lnTo>
                        <a:pt x="3949" y="1981"/>
                      </a:lnTo>
                      <a:lnTo>
                        <a:pt x="3949" y="1095"/>
                      </a:lnTo>
                      <a:lnTo>
                        <a:pt x="4793" y="1211"/>
                      </a:lnTo>
                      <a:lnTo>
                        <a:pt x="4381" y="320"/>
                      </a:lnTo>
                      <a:lnTo>
                        <a:pt x="3856" y="320"/>
                      </a:lnTo>
                      <a:close/>
                      <a:moveTo>
                        <a:pt x="0" y="0"/>
                      </a:moveTo>
                      <a:lnTo>
                        <a:pt x="3608" y="0"/>
                      </a:lnTo>
                      <a:lnTo>
                        <a:pt x="3608" y="1804"/>
                      </a:lnTo>
                      <a:lnTo>
                        <a:pt x="3752" y="1804"/>
                      </a:lnTo>
                      <a:lnTo>
                        <a:pt x="3752" y="217"/>
                      </a:lnTo>
                      <a:lnTo>
                        <a:pt x="4448" y="217"/>
                      </a:lnTo>
                      <a:lnTo>
                        <a:pt x="4916" y="1227"/>
                      </a:lnTo>
                      <a:lnTo>
                        <a:pt x="5132" y="1289"/>
                      </a:lnTo>
                      <a:lnTo>
                        <a:pt x="5235" y="1583"/>
                      </a:lnTo>
                      <a:lnTo>
                        <a:pt x="5235" y="2358"/>
                      </a:lnTo>
                      <a:lnTo>
                        <a:pt x="4812" y="2358"/>
                      </a:lnTo>
                      <a:lnTo>
                        <a:pt x="4817" y="2395"/>
                      </a:lnTo>
                      <a:lnTo>
                        <a:pt x="4819" y="2431"/>
                      </a:lnTo>
                      <a:lnTo>
                        <a:pt x="4715" y="2431"/>
                      </a:lnTo>
                      <a:lnTo>
                        <a:pt x="4710" y="2372"/>
                      </a:lnTo>
                      <a:lnTo>
                        <a:pt x="4698" y="2317"/>
                      </a:lnTo>
                      <a:lnTo>
                        <a:pt x="4677" y="2264"/>
                      </a:lnTo>
                      <a:lnTo>
                        <a:pt x="4650" y="2215"/>
                      </a:lnTo>
                      <a:lnTo>
                        <a:pt x="4617" y="2170"/>
                      </a:lnTo>
                      <a:lnTo>
                        <a:pt x="4577" y="2131"/>
                      </a:lnTo>
                      <a:lnTo>
                        <a:pt x="4532" y="2097"/>
                      </a:lnTo>
                      <a:lnTo>
                        <a:pt x="4485" y="2070"/>
                      </a:lnTo>
                      <a:lnTo>
                        <a:pt x="4431" y="2049"/>
                      </a:lnTo>
                      <a:lnTo>
                        <a:pt x="4375" y="2037"/>
                      </a:lnTo>
                      <a:lnTo>
                        <a:pt x="4316" y="2034"/>
                      </a:lnTo>
                      <a:lnTo>
                        <a:pt x="4257" y="2037"/>
                      </a:lnTo>
                      <a:lnTo>
                        <a:pt x="4202" y="2049"/>
                      </a:lnTo>
                      <a:lnTo>
                        <a:pt x="4148" y="2070"/>
                      </a:lnTo>
                      <a:lnTo>
                        <a:pt x="4100" y="2097"/>
                      </a:lnTo>
                      <a:lnTo>
                        <a:pt x="4055" y="2131"/>
                      </a:lnTo>
                      <a:lnTo>
                        <a:pt x="4016" y="2170"/>
                      </a:lnTo>
                      <a:lnTo>
                        <a:pt x="3982" y="2215"/>
                      </a:lnTo>
                      <a:lnTo>
                        <a:pt x="3955" y="2264"/>
                      </a:lnTo>
                      <a:lnTo>
                        <a:pt x="3934" y="2317"/>
                      </a:lnTo>
                      <a:lnTo>
                        <a:pt x="3922" y="2372"/>
                      </a:lnTo>
                      <a:lnTo>
                        <a:pt x="3917" y="2431"/>
                      </a:lnTo>
                      <a:lnTo>
                        <a:pt x="3814" y="2431"/>
                      </a:lnTo>
                      <a:lnTo>
                        <a:pt x="3817" y="2379"/>
                      </a:lnTo>
                      <a:lnTo>
                        <a:pt x="3825" y="2326"/>
                      </a:lnTo>
                      <a:lnTo>
                        <a:pt x="3837" y="2277"/>
                      </a:lnTo>
                      <a:lnTo>
                        <a:pt x="3856" y="2229"/>
                      </a:lnTo>
                      <a:lnTo>
                        <a:pt x="1668" y="2229"/>
                      </a:lnTo>
                      <a:lnTo>
                        <a:pt x="1686" y="2277"/>
                      </a:lnTo>
                      <a:lnTo>
                        <a:pt x="1700" y="2326"/>
                      </a:lnTo>
                      <a:lnTo>
                        <a:pt x="1708" y="2379"/>
                      </a:lnTo>
                      <a:lnTo>
                        <a:pt x="1711" y="2431"/>
                      </a:lnTo>
                      <a:lnTo>
                        <a:pt x="1606" y="2431"/>
                      </a:lnTo>
                      <a:lnTo>
                        <a:pt x="1603" y="2372"/>
                      </a:lnTo>
                      <a:lnTo>
                        <a:pt x="1590" y="2317"/>
                      </a:lnTo>
                      <a:lnTo>
                        <a:pt x="1570" y="2264"/>
                      </a:lnTo>
                      <a:lnTo>
                        <a:pt x="1543" y="2215"/>
                      </a:lnTo>
                      <a:lnTo>
                        <a:pt x="1509" y="2170"/>
                      </a:lnTo>
                      <a:lnTo>
                        <a:pt x="1469" y="2131"/>
                      </a:lnTo>
                      <a:lnTo>
                        <a:pt x="1425" y="2097"/>
                      </a:lnTo>
                      <a:lnTo>
                        <a:pt x="1376" y="2070"/>
                      </a:lnTo>
                      <a:lnTo>
                        <a:pt x="1323" y="2049"/>
                      </a:lnTo>
                      <a:lnTo>
                        <a:pt x="1267" y="2037"/>
                      </a:lnTo>
                      <a:lnTo>
                        <a:pt x="1209" y="2034"/>
                      </a:lnTo>
                      <a:lnTo>
                        <a:pt x="1150" y="2037"/>
                      </a:lnTo>
                      <a:lnTo>
                        <a:pt x="1093" y="2049"/>
                      </a:lnTo>
                      <a:lnTo>
                        <a:pt x="1040" y="2070"/>
                      </a:lnTo>
                      <a:lnTo>
                        <a:pt x="991" y="2097"/>
                      </a:lnTo>
                      <a:lnTo>
                        <a:pt x="946" y="2131"/>
                      </a:lnTo>
                      <a:lnTo>
                        <a:pt x="906" y="2170"/>
                      </a:lnTo>
                      <a:lnTo>
                        <a:pt x="873" y="2215"/>
                      </a:lnTo>
                      <a:lnTo>
                        <a:pt x="846" y="2264"/>
                      </a:lnTo>
                      <a:lnTo>
                        <a:pt x="825" y="2317"/>
                      </a:lnTo>
                      <a:lnTo>
                        <a:pt x="814" y="2372"/>
                      </a:lnTo>
                      <a:lnTo>
                        <a:pt x="809" y="2431"/>
                      </a:lnTo>
                      <a:lnTo>
                        <a:pt x="705" y="2431"/>
                      </a:lnTo>
                      <a:lnTo>
                        <a:pt x="708" y="2379"/>
                      </a:lnTo>
                      <a:lnTo>
                        <a:pt x="716" y="2326"/>
                      </a:lnTo>
                      <a:lnTo>
                        <a:pt x="730" y="2277"/>
                      </a:lnTo>
                      <a:lnTo>
                        <a:pt x="747" y="2229"/>
                      </a:lnTo>
                      <a:lnTo>
                        <a:pt x="417" y="2229"/>
                      </a:lnTo>
                      <a:lnTo>
                        <a:pt x="417" y="1943"/>
                      </a:lnTo>
                      <a:lnTo>
                        <a:pt x="0" y="1943"/>
                      </a:lnTo>
                      <a:lnTo>
                        <a:pt x="0" y="0"/>
                      </a:lnTo>
                      <a:close/>
                    </a:path>
                  </a:pathLst>
                </a:custGeom>
                <a:solidFill>
                  <a:srgbClr val="DE002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39" name="Freeform 10">
                  <a:extLst>
                    <a:ext uri="{FF2B5EF4-FFF2-40B4-BE49-F238E27FC236}">
                      <a16:creationId xmlns:a16="http://schemas.microsoft.com/office/drawing/2014/main" id="{9E138D2E-80F1-4940-A9EC-D32DDFD18DFE}"/>
                    </a:ext>
                  </a:extLst>
                </p:cNvPr>
                <p:cNvSpPr>
                  <a:spLocks noEditPoints="1"/>
                </p:cNvSpPr>
                <p:nvPr/>
              </p:nvSpPr>
              <p:spPr bwMode="auto">
                <a:xfrm>
                  <a:off x="5223" y="2950"/>
                  <a:ext cx="354" cy="355"/>
                </a:xfrm>
                <a:custGeom>
                  <a:avLst/>
                  <a:gdLst>
                    <a:gd name="T0" fmla="*/ 311 w 710"/>
                    <a:gd name="T1" fmla="*/ 109 h 710"/>
                    <a:gd name="T2" fmla="*/ 229 w 710"/>
                    <a:gd name="T3" fmla="*/ 139 h 710"/>
                    <a:gd name="T4" fmla="*/ 164 w 710"/>
                    <a:gd name="T5" fmla="*/ 195 h 710"/>
                    <a:gd name="T6" fmla="*/ 120 w 710"/>
                    <a:gd name="T7" fmla="*/ 268 h 710"/>
                    <a:gd name="T8" fmla="*/ 104 w 710"/>
                    <a:gd name="T9" fmla="*/ 355 h 710"/>
                    <a:gd name="T10" fmla="*/ 120 w 710"/>
                    <a:gd name="T11" fmla="*/ 443 h 710"/>
                    <a:gd name="T12" fmla="*/ 164 w 710"/>
                    <a:gd name="T13" fmla="*/ 518 h 710"/>
                    <a:gd name="T14" fmla="*/ 229 w 710"/>
                    <a:gd name="T15" fmla="*/ 572 h 710"/>
                    <a:gd name="T16" fmla="*/ 311 w 710"/>
                    <a:gd name="T17" fmla="*/ 602 h 710"/>
                    <a:gd name="T18" fmla="*/ 400 w 710"/>
                    <a:gd name="T19" fmla="*/ 602 h 710"/>
                    <a:gd name="T20" fmla="*/ 482 w 710"/>
                    <a:gd name="T21" fmla="*/ 572 h 710"/>
                    <a:gd name="T22" fmla="*/ 548 w 710"/>
                    <a:gd name="T23" fmla="*/ 518 h 710"/>
                    <a:gd name="T24" fmla="*/ 590 w 710"/>
                    <a:gd name="T25" fmla="*/ 443 h 710"/>
                    <a:gd name="T26" fmla="*/ 606 w 710"/>
                    <a:gd name="T27" fmla="*/ 355 h 710"/>
                    <a:gd name="T28" fmla="*/ 590 w 710"/>
                    <a:gd name="T29" fmla="*/ 268 h 710"/>
                    <a:gd name="T30" fmla="*/ 548 w 710"/>
                    <a:gd name="T31" fmla="*/ 195 h 710"/>
                    <a:gd name="T32" fmla="*/ 482 w 710"/>
                    <a:gd name="T33" fmla="*/ 139 h 710"/>
                    <a:gd name="T34" fmla="*/ 400 w 710"/>
                    <a:gd name="T35" fmla="*/ 109 h 710"/>
                    <a:gd name="T36" fmla="*/ 355 w 710"/>
                    <a:gd name="T37" fmla="*/ 0 h 710"/>
                    <a:gd name="T38" fmla="*/ 468 w 710"/>
                    <a:gd name="T39" fmla="*/ 20 h 710"/>
                    <a:gd name="T40" fmla="*/ 565 w 710"/>
                    <a:gd name="T41" fmla="*/ 69 h 710"/>
                    <a:gd name="T42" fmla="*/ 641 w 710"/>
                    <a:gd name="T43" fmla="*/ 147 h 710"/>
                    <a:gd name="T44" fmla="*/ 692 w 710"/>
                    <a:gd name="T45" fmla="*/ 244 h 710"/>
                    <a:gd name="T46" fmla="*/ 710 w 710"/>
                    <a:gd name="T47" fmla="*/ 355 h 710"/>
                    <a:gd name="T48" fmla="*/ 692 w 710"/>
                    <a:gd name="T49" fmla="*/ 468 h 710"/>
                    <a:gd name="T50" fmla="*/ 641 w 710"/>
                    <a:gd name="T51" fmla="*/ 565 h 710"/>
                    <a:gd name="T52" fmla="*/ 565 w 710"/>
                    <a:gd name="T53" fmla="*/ 642 h 710"/>
                    <a:gd name="T54" fmla="*/ 468 w 710"/>
                    <a:gd name="T55" fmla="*/ 693 h 710"/>
                    <a:gd name="T56" fmla="*/ 355 w 710"/>
                    <a:gd name="T57" fmla="*/ 710 h 710"/>
                    <a:gd name="T58" fmla="*/ 244 w 710"/>
                    <a:gd name="T59" fmla="*/ 693 h 710"/>
                    <a:gd name="T60" fmla="*/ 145 w 710"/>
                    <a:gd name="T61" fmla="*/ 642 h 710"/>
                    <a:gd name="T62" fmla="*/ 69 w 710"/>
                    <a:gd name="T63" fmla="*/ 565 h 710"/>
                    <a:gd name="T64" fmla="*/ 18 w 710"/>
                    <a:gd name="T65" fmla="*/ 468 h 710"/>
                    <a:gd name="T66" fmla="*/ 0 w 710"/>
                    <a:gd name="T67" fmla="*/ 355 h 710"/>
                    <a:gd name="T68" fmla="*/ 18 w 710"/>
                    <a:gd name="T69" fmla="*/ 244 h 710"/>
                    <a:gd name="T70" fmla="*/ 69 w 710"/>
                    <a:gd name="T71" fmla="*/ 147 h 710"/>
                    <a:gd name="T72" fmla="*/ 145 w 710"/>
                    <a:gd name="T73" fmla="*/ 69 h 710"/>
                    <a:gd name="T74" fmla="*/ 244 w 710"/>
                    <a:gd name="T75" fmla="*/ 20 h 710"/>
                    <a:gd name="T76" fmla="*/ 355 w 710"/>
                    <a:gd name="T77"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10" h="710">
                      <a:moveTo>
                        <a:pt x="355" y="105"/>
                      </a:moveTo>
                      <a:lnTo>
                        <a:pt x="311" y="109"/>
                      </a:lnTo>
                      <a:lnTo>
                        <a:pt x="268" y="121"/>
                      </a:lnTo>
                      <a:lnTo>
                        <a:pt x="229" y="139"/>
                      </a:lnTo>
                      <a:lnTo>
                        <a:pt x="194" y="164"/>
                      </a:lnTo>
                      <a:lnTo>
                        <a:pt x="164" y="195"/>
                      </a:lnTo>
                      <a:lnTo>
                        <a:pt x="139" y="230"/>
                      </a:lnTo>
                      <a:lnTo>
                        <a:pt x="120" y="268"/>
                      </a:lnTo>
                      <a:lnTo>
                        <a:pt x="109" y="311"/>
                      </a:lnTo>
                      <a:lnTo>
                        <a:pt x="104" y="355"/>
                      </a:lnTo>
                      <a:lnTo>
                        <a:pt x="109" y="401"/>
                      </a:lnTo>
                      <a:lnTo>
                        <a:pt x="120" y="443"/>
                      </a:lnTo>
                      <a:lnTo>
                        <a:pt x="139" y="483"/>
                      </a:lnTo>
                      <a:lnTo>
                        <a:pt x="164" y="518"/>
                      </a:lnTo>
                      <a:lnTo>
                        <a:pt x="194" y="548"/>
                      </a:lnTo>
                      <a:lnTo>
                        <a:pt x="229" y="572"/>
                      </a:lnTo>
                      <a:lnTo>
                        <a:pt x="268" y="591"/>
                      </a:lnTo>
                      <a:lnTo>
                        <a:pt x="311" y="602"/>
                      </a:lnTo>
                      <a:lnTo>
                        <a:pt x="355" y="607"/>
                      </a:lnTo>
                      <a:lnTo>
                        <a:pt x="400" y="602"/>
                      </a:lnTo>
                      <a:lnTo>
                        <a:pt x="443" y="591"/>
                      </a:lnTo>
                      <a:lnTo>
                        <a:pt x="482" y="572"/>
                      </a:lnTo>
                      <a:lnTo>
                        <a:pt x="517" y="548"/>
                      </a:lnTo>
                      <a:lnTo>
                        <a:pt x="548" y="518"/>
                      </a:lnTo>
                      <a:lnTo>
                        <a:pt x="571" y="483"/>
                      </a:lnTo>
                      <a:lnTo>
                        <a:pt x="590" y="443"/>
                      </a:lnTo>
                      <a:lnTo>
                        <a:pt x="602" y="401"/>
                      </a:lnTo>
                      <a:lnTo>
                        <a:pt x="606" y="355"/>
                      </a:lnTo>
                      <a:lnTo>
                        <a:pt x="602" y="311"/>
                      </a:lnTo>
                      <a:lnTo>
                        <a:pt x="590" y="268"/>
                      </a:lnTo>
                      <a:lnTo>
                        <a:pt x="571" y="230"/>
                      </a:lnTo>
                      <a:lnTo>
                        <a:pt x="548" y="195"/>
                      </a:lnTo>
                      <a:lnTo>
                        <a:pt x="517" y="164"/>
                      </a:lnTo>
                      <a:lnTo>
                        <a:pt x="482" y="139"/>
                      </a:lnTo>
                      <a:lnTo>
                        <a:pt x="443" y="121"/>
                      </a:lnTo>
                      <a:lnTo>
                        <a:pt x="400" y="109"/>
                      </a:lnTo>
                      <a:lnTo>
                        <a:pt x="355" y="105"/>
                      </a:lnTo>
                      <a:close/>
                      <a:moveTo>
                        <a:pt x="355" y="0"/>
                      </a:moveTo>
                      <a:lnTo>
                        <a:pt x="412" y="5"/>
                      </a:lnTo>
                      <a:lnTo>
                        <a:pt x="468" y="20"/>
                      </a:lnTo>
                      <a:lnTo>
                        <a:pt x="519" y="40"/>
                      </a:lnTo>
                      <a:lnTo>
                        <a:pt x="565" y="69"/>
                      </a:lnTo>
                      <a:lnTo>
                        <a:pt x="606" y="105"/>
                      </a:lnTo>
                      <a:lnTo>
                        <a:pt x="641" y="147"/>
                      </a:lnTo>
                      <a:lnTo>
                        <a:pt x="670" y="193"/>
                      </a:lnTo>
                      <a:lnTo>
                        <a:pt x="692" y="244"/>
                      </a:lnTo>
                      <a:lnTo>
                        <a:pt x="705" y="298"/>
                      </a:lnTo>
                      <a:lnTo>
                        <a:pt x="710" y="355"/>
                      </a:lnTo>
                      <a:lnTo>
                        <a:pt x="705" y="413"/>
                      </a:lnTo>
                      <a:lnTo>
                        <a:pt x="692" y="468"/>
                      </a:lnTo>
                      <a:lnTo>
                        <a:pt x="670" y="519"/>
                      </a:lnTo>
                      <a:lnTo>
                        <a:pt x="641" y="565"/>
                      </a:lnTo>
                      <a:lnTo>
                        <a:pt x="606" y="607"/>
                      </a:lnTo>
                      <a:lnTo>
                        <a:pt x="565" y="642"/>
                      </a:lnTo>
                      <a:lnTo>
                        <a:pt x="519" y="670"/>
                      </a:lnTo>
                      <a:lnTo>
                        <a:pt x="468" y="693"/>
                      </a:lnTo>
                      <a:lnTo>
                        <a:pt x="412" y="705"/>
                      </a:lnTo>
                      <a:lnTo>
                        <a:pt x="355" y="710"/>
                      </a:lnTo>
                      <a:lnTo>
                        <a:pt x="298" y="705"/>
                      </a:lnTo>
                      <a:lnTo>
                        <a:pt x="244" y="693"/>
                      </a:lnTo>
                      <a:lnTo>
                        <a:pt x="193" y="670"/>
                      </a:lnTo>
                      <a:lnTo>
                        <a:pt x="145" y="642"/>
                      </a:lnTo>
                      <a:lnTo>
                        <a:pt x="104" y="607"/>
                      </a:lnTo>
                      <a:lnTo>
                        <a:pt x="69" y="565"/>
                      </a:lnTo>
                      <a:lnTo>
                        <a:pt x="40" y="519"/>
                      </a:lnTo>
                      <a:lnTo>
                        <a:pt x="18" y="468"/>
                      </a:lnTo>
                      <a:lnTo>
                        <a:pt x="5" y="413"/>
                      </a:lnTo>
                      <a:lnTo>
                        <a:pt x="0" y="355"/>
                      </a:lnTo>
                      <a:lnTo>
                        <a:pt x="5" y="298"/>
                      </a:lnTo>
                      <a:lnTo>
                        <a:pt x="18" y="244"/>
                      </a:lnTo>
                      <a:lnTo>
                        <a:pt x="40" y="193"/>
                      </a:lnTo>
                      <a:lnTo>
                        <a:pt x="69" y="147"/>
                      </a:lnTo>
                      <a:lnTo>
                        <a:pt x="104" y="105"/>
                      </a:lnTo>
                      <a:lnTo>
                        <a:pt x="145" y="69"/>
                      </a:lnTo>
                      <a:lnTo>
                        <a:pt x="193" y="40"/>
                      </a:lnTo>
                      <a:lnTo>
                        <a:pt x="244" y="20"/>
                      </a:lnTo>
                      <a:lnTo>
                        <a:pt x="298" y="5"/>
                      </a:lnTo>
                      <a:lnTo>
                        <a:pt x="35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40" name="Freeform 11">
                  <a:extLst>
                    <a:ext uri="{FF2B5EF4-FFF2-40B4-BE49-F238E27FC236}">
                      <a16:creationId xmlns:a16="http://schemas.microsoft.com/office/drawing/2014/main" id="{F6DD0B3A-AE1D-44C8-84E2-015B656752DA}"/>
                    </a:ext>
                  </a:extLst>
                </p:cNvPr>
                <p:cNvSpPr>
                  <a:spLocks/>
                </p:cNvSpPr>
                <p:nvPr/>
              </p:nvSpPr>
              <p:spPr bwMode="auto">
                <a:xfrm>
                  <a:off x="5327" y="3055"/>
                  <a:ext cx="112" cy="112"/>
                </a:xfrm>
                <a:custGeom>
                  <a:avLst/>
                  <a:gdLst>
                    <a:gd name="T0" fmla="*/ 46 w 224"/>
                    <a:gd name="T1" fmla="*/ 0 h 223"/>
                    <a:gd name="T2" fmla="*/ 119 w 224"/>
                    <a:gd name="T3" fmla="*/ 74 h 223"/>
                    <a:gd name="T4" fmla="*/ 140 w 224"/>
                    <a:gd name="T5" fmla="*/ 69 h 223"/>
                    <a:gd name="T6" fmla="*/ 162 w 224"/>
                    <a:gd name="T7" fmla="*/ 69 h 223"/>
                    <a:gd name="T8" fmla="*/ 183 w 224"/>
                    <a:gd name="T9" fmla="*/ 77 h 223"/>
                    <a:gd name="T10" fmla="*/ 202 w 224"/>
                    <a:gd name="T11" fmla="*/ 91 h 223"/>
                    <a:gd name="T12" fmla="*/ 216 w 224"/>
                    <a:gd name="T13" fmla="*/ 110 h 223"/>
                    <a:gd name="T14" fmla="*/ 224 w 224"/>
                    <a:gd name="T15" fmla="*/ 134 h 223"/>
                    <a:gd name="T16" fmla="*/ 224 w 224"/>
                    <a:gd name="T17" fmla="*/ 158 h 223"/>
                    <a:gd name="T18" fmla="*/ 216 w 224"/>
                    <a:gd name="T19" fmla="*/ 180 h 223"/>
                    <a:gd name="T20" fmla="*/ 202 w 224"/>
                    <a:gd name="T21" fmla="*/ 201 h 223"/>
                    <a:gd name="T22" fmla="*/ 181 w 224"/>
                    <a:gd name="T23" fmla="*/ 215 h 223"/>
                    <a:gd name="T24" fmla="*/ 159 w 224"/>
                    <a:gd name="T25" fmla="*/ 223 h 223"/>
                    <a:gd name="T26" fmla="*/ 135 w 224"/>
                    <a:gd name="T27" fmla="*/ 223 h 223"/>
                    <a:gd name="T28" fmla="*/ 111 w 224"/>
                    <a:gd name="T29" fmla="*/ 215 h 223"/>
                    <a:gd name="T30" fmla="*/ 90 w 224"/>
                    <a:gd name="T31" fmla="*/ 201 h 223"/>
                    <a:gd name="T32" fmla="*/ 78 w 224"/>
                    <a:gd name="T33" fmla="*/ 182 h 223"/>
                    <a:gd name="T34" fmla="*/ 70 w 224"/>
                    <a:gd name="T35" fmla="*/ 161 h 223"/>
                    <a:gd name="T36" fmla="*/ 68 w 224"/>
                    <a:gd name="T37" fmla="*/ 140 h 223"/>
                    <a:gd name="T38" fmla="*/ 73 w 224"/>
                    <a:gd name="T39" fmla="*/ 118 h 223"/>
                    <a:gd name="T40" fmla="*/ 0 w 224"/>
                    <a:gd name="T41" fmla="*/ 45 h 223"/>
                    <a:gd name="T42" fmla="*/ 12 w 224"/>
                    <a:gd name="T43" fmla="*/ 28 h 223"/>
                    <a:gd name="T44" fmla="*/ 28 w 224"/>
                    <a:gd name="T45" fmla="*/ 12 h 223"/>
                    <a:gd name="T46" fmla="*/ 46 w 224"/>
                    <a:gd name="T4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223">
                      <a:moveTo>
                        <a:pt x="46" y="0"/>
                      </a:moveTo>
                      <a:lnTo>
                        <a:pt x="119" y="74"/>
                      </a:lnTo>
                      <a:lnTo>
                        <a:pt x="140" y="69"/>
                      </a:lnTo>
                      <a:lnTo>
                        <a:pt x="162" y="69"/>
                      </a:lnTo>
                      <a:lnTo>
                        <a:pt x="183" y="77"/>
                      </a:lnTo>
                      <a:lnTo>
                        <a:pt x="202" y="91"/>
                      </a:lnTo>
                      <a:lnTo>
                        <a:pt x="216" y="110"/>
                      </a:lnTo>
                      <a:lnTo>
                        <a:pt x="224" y="134"/>
                      </a:lnTo>
                      <a:lnTo>
                        <a:pt x="224" y="158"/>
                      </a:lnTo>
                      <a:lnTo>
                        <a:pt x="216" y="180"/>
                      </a:lnTo>
                      <a:lnTo>
                        <a:pt x="202" y="201"/>
                      </a:lnTo>
                      <a:lnTo>
                        <a:pt x="181" y="215"/>
                      </a:lnTo>
                      <a:lnTo>
                        <a:pt x="159" y="223"/>
                      </a:lnTo>
                      <a:lnTo>
                        <a:pt x="135" y="223"/>
                      </a:lnTo>
                      <a:lnTo>
                        <a:pt x="111" y="215"/>
                      </a:lnTo>
                      <a:lnTo>
                        <a:pt x="90" y="201"/>
                      </a:lnTo>
                      <a:lnTo>
                        <a:pt x="78" y="182"/>
                      </a:lnTo>
                      <a:lnTo>
                        <a:pt x="70" y="161"/>
                      </a:lnTo>
                      <a:lnTo>
                        <a:pt x="68" y="140"/>
                      </a:lnTo>
                      <a:lnTo>
                        <a:pt x="73" y="118"/>
                      </a:lnTo>
                      <a:lnTo>
                        <a:pt x="0" y="45"/>
                      </a:lnTo>
                      <a:lnTo>
                        <a:pt x="12" y="28"/>
                      </a:lnTo>
                      <a:lnTo>
                        <a:pt x="28" y="12"/>
                      </a:lnTo>
                      <a:lnTo>
                        <a:pt x="4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41" name="Freeform 12">
                  <a:extLst>
                    <a:ext uri="{FF2B5EF4-FFF2-40B4-BE49-F238E27FC236}">
                      <a16:creationId xmlns:a16="http://schemas.microsoft.com/office/drawing/2014/main" id="{F65B810D-7F89-4D29-8841-13A584BF3842}"/>
                    </a:ext>
                  </a:extLst>
                </p:cNvPr>
                <p:cNvSpPr>
                  <a:spLocks noEditPoints="1"/>
                </p:cNvSpPr>
                <p:nvPr/>
              </p:nvSpPr>
              <p:spPr bwMode="auto">
                <a:xfrm>
                  <a:off x="3669" y="2950"/>
                  <a:ext cx="355" cy="355"/>
                </a:xfrm>
                <a:custGeom>
                  <a:avLst/>
                  <a:gdLst>
                    <a:gd name="T0" fmla="*/ 320 w 709"/>
                    <a:gd name="T1" fmla="*/ 107 h 710"/>
                    <a:gd name="T2" fmla="*/ 245 w 709"/>
                    <a:gd name="T3" fmla="*/ 129 h 710"/>
                    <a:gd name="T4" fmla="*/ 181 w 709"/>
                    <a:gd name="T5" fmla="*/ 174 h 710"/>
                    <a:gd name="T6" fmla="*/ 134 w 709"/>
                    <a:gd name="T7" fmla="*/ 238 h 710"/>
                    <a:gd name="T8" fmla="*/ 107 w 709"/>
                    <a:gd name="T9" fmla="*/ 311 h 710"/>
                    <a:gd name="T10" fmla="*/ 105 w 709"/>
                    <a:gd name="T11" fmla="*/ 390 h 710"/>
                    <a:gd name="T12" fmla="*/ 134 w 709"/>
                    <a:gd name="T13" fmla="*/ 476 h 710"/>
                    <a:gd name="T14" fmla="*/ 189 w 709"/>
                    <a:gd name="T15" fmla="*/ 545 h 710"/>
                    <a:gd name="T16" fmla="*/ 264 w 709"/>
                    <a:gd name="T17" fmla="*/ 591 h 710"/>
                    <a:gd name="T18" fmla="*/ 353 w 709"/>
                    <a:gd name="T19" fmla="*/ 607 h 710"/>
                    <a:gd name="T20" fmla="*/ 433 w 709"/>
                    <a:gd name="T21" fmla="*/ 594 h 710"/>
                    <a:gd name="T22" fmla="*/ 509 w 709"/>
                    <a:gd name="T23" fmla="*/ 553 h 710"/>
                    <a:gd name="T24" fmla="*/ 566 w 709"/>
                    <a:gd name="T25" fmla="*/ 490 h 710"/>
                    <a:gd name="T26" fmla="*/ 598 w 709"/>
                    <a:gd name="T27" fmla="*/ 411 h 710"/>
                    <a:gd name="T28" fmla="*/ 603 w 709"/>
                    <a:gd name="T29" fmla="*/ 322 h 710"/>
                    <a:gd name="T30" fmla="*/ 574 w 709"/>
                    <a:gd name="T31" fmla="*/ 236 h 710"/>
                    <a:gd name="T32" fmla="*/ 518 w 709"/>
                    <a:gd name="T33" fmla="*/ 168 h 710"/>
                    <a:gd name="T34" fmla="*/ 444 w 709"/>
                    <a:gd name="T35" fmla="*/ 121 h 710"/>
                    <a:gd name="T36" fmla="*/ 355 w 709"/>
                    <a:gd name="T37" fmla="*/ 105 h 710"/>
                    <a:gd name="T38" fmla="*/ 406 w 709"/>
                    <a:gd name="T39" fmla="*/ 5 h 710"/>
                    <a:gd name="T40" fmla="*/ 503 w 709"/>
                    <a:gd name="T41" fmla="*/ 34 h 710"/>
                    <a:gd name="T42" fmla="*/ 587 w 709"/>
                    <a:gd name="T43" fmla="*/ 88 h 710"/>
                    <a:gd name="T44" fmla="*/ 652 w 709"/>
                    <a:gd name="T45" fmla="*/ 163 h 710"/>
                    <a:gd name="T46" fmla="*/ 695 w 709"/>
                    <a:gd name="T47" fmla="*/ 257 h 710"/>
                    <a:gd name="T48" fmla="*/ 709 w 709"/>
                    <a:gd name="T49" fmla="*/ 365 h 710"/>
                    <a:gd name="T50" fmla="*/ 689 w 709"/>
                    <a:gd name="T51" fmla="*/ 475 h 710"/>
                    <a:gd name="T52" fmla="*/ 636 w 709"/>
                    <a:gd name="T53" fmla="*/ 570 h 710"/>
                    <a:gd name="T54" fmla="*/ 558 w 709"/>
                    <a:gd name="T55" fmla="*/ 646 h 710"/>
                    <a:gd name="T56" fmla="*/ 458 w 709"/>
                    <a:gd name="T57" fmla="*/ 694 h 710"/>
                    <a:gd name="T58" fmla="*/ 353 w 709"/>
                    <a:gd name="T59" fmla="*/ 710 h 710"/>
                    <a:gd name="T60" fmla="*/ 253 w 709"/>
                    <a:gd name="T61" fmla="*/ 696 h 710"/>
                    <a:gd name="T62" fmla="*/ 162 w 709"/>
                    <a:gd name="T63" fmla="*/ 654 h 710"/>
                    <a:gd name="T64" fmla="*/ 86 w 709"/>
                    <a:gd name="T65" fmla="*/ 589 h 710"/>
                    <a:gd name="T66" fmla="*/ 32 w 709"/>
                    <a:gd name="T67" fmla="*/ 503 h 710"/>
                    <a:gd name="T68" fmla="*/ 3 w 709"/>
                    <a:gd name="T69" fmla="*/ 403 h 710"/>
                    <a:gd name="T70" fmla="*/ 5 w 709"/>
                    <a:gd name="T71" fmla="*/ 290 h 710"/>
                    <a:gd name="T72" fmla="*/ 41 w 709"/>
                    <a:gd name="T73" fmla="*/ 187 h 710"/>
                    <a:gd name="T74" fmla="*/ 108 w 709"/>
                    <a:gd name="T75" fmla="*/ 101 h 710"/>
                    <a:gd name="T76" fmla="*/ 197 w 709"/>
                    <a:gd name="T77" fmla="*/ 37 h 710"/>
                    <a:gd name="T78" fmla="*/ 305 w 709"/>
                    <a:gd name="T79" fmla="*/ 4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9" h="710">
                      <a:moveTo>
                        <a:pt x="355" y="105"/>
                      </a:moveTo>
                      <a:lnTo>
                        <a:pt x="320" y="107"/>
                      </a:lnTo>
                      <a:lnTo>
                        <a:pt x="281" y="115"/>
                      </a:lnTo>
                      <a:lnTo>
                        <a:pt x="245" y="129"/>
                      </a:lnTo>
                      <a:lnTo>
                        <a:pt x="212" y="150"/>
                      </a:lnTo>
                      <a:lnTo>
                        <a:pt x="181" y="174"/>
                      </a:lnTo>
                      <a:lnTo>
                        <a:pt x="154" y="204"/>
                      </a:lnTo>
                      <a:lnTo>
                        <a:pt x="134" y="238"/>
                      </a:lnTo>
                      <a:lnTo>
                        <a:pt x="118" y="273"/>
                      </a:lnTo>
                      <a:lnTo>
                        <a:pt x="107" y="311"/>
                      </a:lnTo>
                      <a:lnTo>
                        <a:pt x="103" y="350"/>
                      </a:lnTo>
                      <a:lnTo>
                        <a:pt x="105" y="390"/>
                      </a:lnTo>
                      <a:lnTo>
                        <a:pt x="116" y="435"/>
                      </a:lnTo>
                      <a:lnTo>
                        <a:pt x="134" y="476"/>
                      </a:lnTo>
                      <a:lnTo>
                        <a:pt x="159" y="513"/>
                      </a:lnTo>
                      <a:lnTo>
                        <a:pt x="189" y="545"/>
                      </a:lnTo>
                      <a:lnTo>
                        <a:pt x="224" y="570"/>
                      </a:lnTo>
                      <a:lnTo>
                        <a:pt x="264" y="591"/>
                      </a:lnTo>
                      <a:lnTo>
                        <a:pt x="309" y="602"/>
                      </a:lnTo>
                      <a:lnTo>
                        <a:pt x="353" y="607"/>
                      </a:lnTo>
                      <a:lnTo>
                        <a:pt x="388" y="603"/>
                      </a:lnTo>
                      <a:lnTo>
                        <a:pt x="433" y="594"/>
                      </a:lnTo>
                      <a:lnTo>
                        <a:pt x="472" y="576"/>
                      </a:lnTo>
                      <a:lnTo>
                        <a:pt x="509" y="553"/>
                      </a:lnTo>
                      <a:lnTo>
                        <a:pt x="539" y="524"/>
                      </a:lnTo>
                      <a:lnTo>
                        <a:pt x="566" y="490"/>
                      </a:lnTo>
                      <a:lnTo>
                        <a:pt x="585" y="452"/>
                      </a:lnTo>
                      <a:lnTo>
                        <a:pt x="598" y="411"/>
                      </a:lnTo>
                      <a:lnTo>
                        <a:pt x="604" y="366"/>
                      </a:lnTo>
                      <a:lnTo>
                        <a:pt x="603" y="322"/>
                      </a:lnTo>
                      <a:lnTo>
                        <a:pt x="592" y="277"/>
                      </a:lnTo>
                      <a:lnTo>
                        <a:pt x="574" y="236"/>
                      </a:lnTo>
                      <a:lnTo>
                        <a:pt x="549" y="199"/>
                      </a:lnTo>
                      <a:lnTo>
                        <a:pt x="518" y="168"/>
                      </a:lnTo>
                      <a:lnTo>
                        <a:pt x="483" y="140"/>
                      </a:lnTo>
                      <a:lnTo>
                        <a:pt x="444" y="121"/>
                      </a:lnTo>
                      <a:lnTo>
                        <a:pt x="401" y="109"/>
                      </a:lnTo>
                      <a:lnTo>
                        <a:pt x="355" y="105"/>
                      </a:lnTo>
                      <a:close/>
                      <a:moveTo>
                        <a:pt x="355" y="0"/>
                      </a:moveTo>
                      <a:lnTo>
                        <a:pt x="406" y="5"/>
                      </a:lnTo>
                      <a:lnTo>
                        <a:pt x="456" y="16"/>
                      </a:lnTo>
                      <a:lnTo>
                        <a:pt x="503" y="34"/>
                      </a:lnTo>
                      <a:lnTo>
                        <a:pt x="547" y="58"/>
                      </a:lnTo>
                      <a:lnTo>
                        <a:pt x="587" y="88"/>
                      </a:lnTo>
                      <a:lnTo>
                        <a:pt x="622" y="123"/>
                      </a:lnTo>
                      <a:lnTo>
                        <a:pt x="652" y="163"/>
                      </a:lnTo>
                      <a:lnTo>
                        <a:pt x="676" y="207"/>
                      </a:lnTo>
                      <a:lnTo>
                        <a:pt x="695" y="257"/>
                      </a:lnTo>
                      <a:lnTo>
                        <a:pt x="706" y="308"/>
                      </a:lnTo>
                      <a:lnTo>
                        <a:pt x="709" y="365"/>
                      </a:lnTo>
                      <a:lnTo>
                        <a:pt x="703" y="422"/>
                      </a:lnTo>
                      <a:lnTo>
                        <a:pt x="689" y="475"/>
                      </a:lnTo>
                      <a:lnTo>
                        <a:pt x="666" y="524"/>
                      </a:lnTo>
                      <a:lnTo>
                        <a:pt x="636" y="570"/>
                      </a:lnTo>
                      <a:lnTo>
                        <a:pt x="600" y="611"/>
                      </a:lnTo>
                      <a:lnTo>
                        <a:pt x="558" y="646"/>
                      </a:lnTo>
                      <a:lnTo>
                        <a:pt x="510" y="673"/>
                      </a:lnTo>
                      <a:lnTo>
                        <a:pt x="458" y="694"/>
                      </a:lnTo>
                      <a:lnTo>
                        <a:pt x="402" y="707"/>
                      </a:lnTo>
                      <a:lnTo>
                        <a:pt x="353" y="710"/>
                      </a:lnTo>
                      <a:lnTo>
                        <a:pt x="302" y="707"/>
                      </a:lnTo>
                      <a:lnTo>
                        <a:pt x="253" y="696"/>
                      </a:lnTo>
                      <a:lnTo>
                        <a:pt x="205" y="678"/>
                      </a:lnTo>
                      <a:lnTo>
                        <a:pt x="162" y="654"/>
                      </a:lnTo>
                      <a:lnTo>
                        <a:pt x="122" y="624"/>
                      </a:lnTo>
                      <a:lnTo>
                        <a:pt x="86" y="589"/>
                      </a:lnTo>
                      <a:lnTo>
                        <a:pt x="56" y="548"/>
                      </a:lnTo>
                      <a:lnTo>
                        <a:pt x="32" y="503"/>
                      </a:lnTo>
                      <a:lnTo>
                        <a:pt x="14" y="455"/>
                      </a:lnTo>
                      <a:lnTo>
                        <a:pt x="3" y="403"/>
                      </a:lnTo>
                      <a:lnTo>
                        <a:pt x="0" y="346"/>
                      </a:lnTo>
                      <a:lnTo>
                        <a:pt x="5" y="290"/>
                      </a:lnTo>
                      <a:lnTo>
                        <a:pt x="19" y="238"/>
                      </a:lnTo>
                      <a:lnTo>
                        <a:pt x="41" y="187"/>
                      </a:lnTo>
                      <a:lnTo>
                        <a:pt x="72" y="140"/>
                      </a:lnTo>
                      <a:lnTo>
                        <a:pt x="108" y="101"/>
                      </a:lnTo>
                      <a:lnTo>
                        <a:pt x="149" y="66"/>
                      </a:lnTo>
                      <a:lnTo>
                        <a:pt x="197" y="37"/>
                      </a:lnTo>
                      <a:lnTo>
                        <a:pt x="250" y="16"/>
                      </a:lnTo>
                      <a:lnTo>
                        <a:pt x="305" y="4"/>
                      </a:lnTo>
                      <a:lnTo>
                        <a:pt x="35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42" name="Freeform 13">
                  <a:extLst>
                    <a:ext uri="{FF2B5EF4-FFF2-40B4-BE49-F238E27FC236}">
                      <a16:creationId xmlns:a16="http://schemas.microsoft.com/office/drawing/2014/main" id="{A4BD6E12-096A-446C-B7B4-EA2FCF4B29A7}"/>
                    </a:ext>
                  </a:extLst>
                </p:cNvPr>
                <p:cNvSpPr>
                  <a:spLocks/>
                </p:cNvSpPr>
                <p:nvPr/>
              </p:nvSpPr>
              <p:spPr bwMode="auto">
                <a:xfrm>
                  <a:off x="3807" y="3049"/>
                  <a:ext cx="105" cy="118"/>
                </a:xfrm>
                <a:custGeom>
                  <a:avLst/>
                  <a:gdLst>
                    <a:gd name="T0" fmla="*/ 157 w 208"/>
                    <a:gd name="T1" fmla="*/ 0 h 235"/>
                    <a:gd name="T2" fmla="*/ 176 w 208"/>
                    <a:gd name="T3" fmla="*/ 9 h 235"/>
                    <a:gd name="T4" fmla="*/ 194 w 208"/>
                    <a:gd name="T5" fmla="*/ 22 h 235"/>
                    <a:gd name="T6" fmla="*/ 208 w 208"/>
                    <a:gd name="T7" fmla="*/ 38 h 235"/>
                    <a:gd name="T8" fmla="*/ 146 w 208"/>
                    <a:gd name="T9" fmla="*/ 121 h 235"/>
                    <a:gd name="T10" fmla="*/ 152 w 208"/>
                    <a:gd name="T11" fmla="*/ 141 h 235"/>
                    <a:gd name="T12" fmla="*/ 156 w 208"/>
                    <a:gd name="T13" fmla="*/ 164 h 235"/>
                    <a:gd name="T14" fmla="*/ 151 w 208"/>
                    <a:gd name="T15" fmla="*/ 184 h 235"/>
                    <a:gd name="T16" fmla="*/ 140 w 208"/>
                    <a:gd name="T17" fmla="*/ 205 h 235"/>
                    <a:gd name="T18" fmla="*/ 121 w 208"/>
                    <a:gd name="T19" fmla="*/ 222 h 235"/>
                    <a:gd name="T20" fmla="*/ 100 w 208"/>
                    <a:gd name="T21" fmla="*/ 232 h 235"/>
                    <a:gd name="T22" fmla="*/ 76 w 208"/>
                    <a:gd name="T23" fmla="*/ 235 h 235"/>
                    <a:gd name="T24" fmla="*/ 52 w 208"/>
                    <a:gd name="T25" fmla="*/ 232 h 235"/>
                    <a:gd name="T26" fmla="*/ 30 w 208"/>
                    <a:gd name="T27" fmla="*/ 219 h 235"/>
                    <a:gd name="T28" fmla="*/ 12 w 208"/>
                    <a:gd name="T29" fmla="*/ 202 h 235"/>
                    <a:gd name="T30" fmla="*/ 3 w 208"/>
                    <a:gd name="T31" fmla="*/ 180 h 235"/>
                    <a:gd name="T32" fmla="*/ 0 w 208"/>
                    <a:gd name="T33" fmla="*/ 156 h 235"/>
                    <a:gd name="T34" fmla="*/ 3 w 208"/>
                    <a:gd name="T35" fmla="*/ 132 h 235"/>
                    <a:gd name="T36" fmla="*/ 16 w 208"/>
                    <a:gd name="T37" fmla="*/ 111 h 235"/>
                    <a:gd name="T38" fmla="*/ 32 w 208"/>
                    <a:gd name="T39" fmla="*/ 94 h 235"/>
                    <a:gd name="T40" fmla="*/ 51 w 208"/>
                    <a:gd name="T41" fmla="*/ 84 h 235"/>
                    <a:gd name="T42" fmla="*/ 73 w 208"/>
                    <a:gd name="T43" fmla="*/ 79 h 235"/>
                    <a:gd name="T44" fmla="*/ 95 w 208"/>
                    <a:gd name="T45" fmla="*/ 81 h 235"/>
                    <a:gd name="T46" fmla="*/ 157 w 208"/>
                    <a:gd name="T4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8" h="235">
                      <a:moveTo>
                        <a:pt x="157" y="0"/>
                      </a:moveTo>
                      <a:lnTo>
                        <a:pt x="176" y="9"/>
                      </a:lnTo>
                      <a:lnTo>
                        <a:pt x="194" y="22"/>
                      </a:lnTo>
                      <a:lnTo>
                        <a:pt x="208" y="38"/>
                      </a:lnTo>
                      <a:lnTo>
                        <a:pt x="146" y="121"/>
                      </a:lnTo>
                      <a:lnTo>
                        <a:pt x="152" y="141"/>
                      </a:lnTo>
                      <a:lnTo>
                        <a:pt x="156" y="164"/>
                      </a:lnTo>
                      <a:lnTo>
                        <a:pt x="151" y="184"/>
                      </a:lnTo>
                      <a:lnTo>
                        <a:pt x="140" y="205"/>
                      </a:lnTo>
                      <a:lnTo>
                        <a:pt x="121" y="222"/>
                      </a:lnTo>
                      <a:lnTo>
                        <a:pt x="100" y="232"/>
                      </a:lnTo>
                      <a:lnTo>
                        <a:pt x="76" y="235"/>
                      </a:lnTo>
                      <a:lnTo>
                        <a:pt x="52" y="232"/>
                      </a:lnTo>
                      <a:lnTo>
                        <a:pt x="30" y="219"/>
                      </a:lnTo>
                      <a:lnTo>
                        <a:pt x="12" y="202"/>
                      </a:lnTo>
                      <a:lnTo>
                        <a:pt x="3" y="180"/>
                      </a:lnTo>
                      <a:lnTo>
                        <a:pt x="0" y="156"/>
                      </a:lnTo>
                      <a:lnTo>
                        <a:pt x="3" y="132"/>
                      </a:lnTo>
                      <a:lnTo>
                        <a:pt x="16" y="111"/>
                      </a:lnTo>
                      <a:lnTo>
                        <a:pt x="32" y="94"/>
                      </a:lnTo>
                      <a:lnTo>
                        <a:pt x="51" y="84"/>
                      </a:lnTo>
                      <a:lnTo>
                        <a:pt x="73" y="79"/>
                      </a:lnTo>
                      <a:lnTo>
                        <a:pt x="95" y="81"/>
                      </a:lnTo>
                      <a:lnTo>
                        <a:pt x="1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grpSp>
          <p:sp>
            <p:nvSpPr>
              <p:cNvPr id="44" name="RBContent6">
                <a:extLst>
                  <a:ext uri="{FF2B5EF4-FFF2-40B4-BE49-F238E27FC236}">
                    <a16:creationId xmlns:a16="http://schemas.microsoft.com/office/drawing/2014/main" id="{E8A28CCD-0E49-48A6-9D0D-36724679F307}"/>
                  </a:ext>
                </a:extLst>
              </p:cNvPr>
              <p:cNvSpPr txBox="1">
                <a:spLocks/>
              </p:cNvSpPr>
              <p:nvPr/>
            </p:nvSpPr>
            <p:spPr>
              <a:xfrm>
                <a:off x="4462705" y="2974892"/>
                <a:ext cx="921675" cy="308086"/>
              </a:xfrm>
              <a:prstGeom prst="rect">
                <a:avLst/>
              </a:prstGeom>
              <a:noFill/>
              <a:ln w="9525">
                <a:noFill/>
              </a:ln>
            </p:spPr>
            <p:txBody>
              <a:bodyPr vert="horz" wrap="square" lIns="0" tIns="0" rIns="54000" bIns="0" rtlCol="0">
                <a:noAutofit/>
              </a:bodyPr>
              <a:lstStyle/>
              <a:p>
                <a:pPr marL="171450" lvl="1" indent="-171450">
                  <a:lnSpc>
                    <a:spcPct val="90000"/>
                  </a:lnSpc>
                  <a:spcBef>
                    <a:spcPts val="200"/>
                  </a:spcBef>
                  <a:buClr>
                    <a:schemeClr val="accent1"/>
                  </a:buClr>
                  <a:buSzPct val="100000"/>
                  <a:buFont typeface="Wingdings" panose="05000000000000000000" pitchFamily="2" charset="2"/>
                  <a:buChar char="§"/>
                </a:pPr>
                <a:r>
                  <a:rPr lang="en-US" sz="950" dirty="0">
                    <a:solidFill>
                      <a:schemeClr val="tx2"/>
                    </a:solidFill>
                    <a:latin typeface="+mj-lt"/>
                    <a:sym typeface="+mn-lt"/>
                  </a:rPr>
                  <a:t>Call </a:t>
                </a:r>
                <a:r>
                  <a:rPr lang="en-US" sz="950" dirty="0" err="1">
                    <a:solidFill>
                      <a:schemeClr val="tx2"/>
                    </a:solidFill>
                    <a:latin typeface="+mj-lt"/>
                    <a:sym typeface="+mn-lt"/>
                  </a:rPr>
                  <a:t>centre</a:t>
                </a:r>
                <a:endParaRPr lang="en-US" sz="950" dirty="0">
                  <a:solidFill>
                    <a:schemeClr val="tx2"/>
                  </a:solidFill>
                  <a:latin typeface="+mj-lt"/>
                  <a:sym typeface="+mn-lt"/>
                </a:endParaRPr>
              </a:p>
            </p:txBody>
          </p:sp>
          <p:sp>
            <p:nvSpPr>
              <p:cNvPr id="45" name="Rounded Rectangle 12">
                <a:extLst>
                  <a:ext uri="{FF2B5EF4-FFF2-40B4-BE49-F238E27FC236}">
                    <a16:creationId xmlns:a16="http://schemas.microsoft.com/office/drawing/2014/main" id="{E10AFBFF-1C2F-4CE1-8BDA-41E335FB7451}"/>
                  </a:ext>
                </a:extLst>
              </p:cNvPr>
              <p:cNvSpPr>
                <a:spLocks/>
              </p:cNvSpPr>
              <p:nvPr/>
            </p:nvSpPr>
            <p:spPr>
              <a:xfrm>
                <a:off x="4462705" y="1604943"/>
                <a:ext cx="921675" cy="1026878"/>
              </a:xfrm>
              <a:prstGeom prst="roundRect">
                <a:avLst/>
              </a:prstGeom>
              <a:solidFill>
                <a:schemeClr val="bg1"/>
              </a:solidFill>
              <a:ln w="22225" cmpd="sng">
                <a:solidFill>
                  <a:srgbClr val="C00000"/>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r>
                  <a:rPr lang="en-US" sz="950" b="1" dirty="0">
                    <a:latin typeface="+mj-lt"/>
                  </a:rPr>
                  <a:t>Customer support</a:t>
                </a:r>
              </a:p>
            </p:txBody>
          </p:sp>
          <p:grpSp>
            <p:nvGrpSpPr>
              <p:cNvPr id="46" name="Group 667">
                <a:extLst>
                  <a:ext uri="{FF2B5EF4-FFF2-40B4-BE49-F238E27FC236}">
                    <a16:creationId xmlns:a16="http://schemas.microsoft.com/office/drawing/2014/main" id="{DB35EA69-2374-4CA8-B812-29309BF1711F}"/>
                  </a:ext>
                </a:extLst>
              </p:cNvPr>
              <p:cNvGrpSpPr>
                <a:grpSpLocks/>
              </p:cNvGrpSpPr>
              <p:nvPr/>
            </p:nvGrpSpPr>
            <p:grpSpPr bwMode="auto">
              <a:xfrm>
                <a:off x="4609445" y="2164721"/>
                <a:ext cx="628196" cy="314254"/>
                <a:chOff x="4324" y="2968"/>
                <a:chExt cx="466" cy="269"/>
              </a:xfrm>
              <a:solidFill>
                <a:srgbClr val="C00000"/>
              </a:solidFill>
            </p:grpSpPr>
            <p:sp>
              <p:nvSpPr>
                <p:cNvPr id="47" name="Freeform 669">
                  <a:extLst>
                    <a:ext uri="{FF2B5EF4-FFF2-40B4-BE49-F238E27FC236}">
                      <a16:creationId xmlns:a16="http://schemas.microsoft.com/office/drawing/2014/main" id="{FF3DBB42-C69D-42FC-9114-29E55BA2B101}"/>
                    </a:ext>
                  </a:extLst>
                </p:cNvPr>
                <p:cNvSpPr>
                  <a:spLocks/>
                </p:cNvSpPr>
                <p:nvPr/>
              </p:nvSpPr>
              <p:spPr bwMode="auto">
                <a:xfrm>
                  <a:off x="4508" y="2968"/>
                  <a:ext cx="100" cy="100"/>
                </a:xfrm>
                <a:custGeom>
                  <a:avLst/>
                  <a:gdLst>
                    <a:gd name="T0" fmla="*/ 399 w 800"/>
                    <a:gd name="T1" fmla="*/ 0 h 798"/>
                    <a:gd name="T2" fmla="*/ 450 w 800"/>
                    <a:gd name="T3" fmla="*/ 2 h 798"/>
                    <a:gd name="T4" fmla="*/ 499 w 800"/>
                    <a:gd name="T5" fmla="*/ 11 h 798"/>
                    <a:gd name="T6" fmla="*/ 544 w 800"/>
                    <a:gd name="T7" fmla="*/ 26 h 798"/>
                    <a:gd name="T8" fmla="*/ 588 w 800"/>
                    <a:gd name="T9" fmla="*/ 46 h 798"/>
                    <a:gd name="T10" fmla="*/ 628 w 800"/>
                    <a:gd name="T11" fmla="*/ 71 h 798"/>
                    <a:gd name="T12" fmla="*/ 665 w 800"/>
                    <a:gd name="T13" fmla="*/ 101 h 798"/>
                    <a:gd name="T14" fmla="*/ 699 w 800"/>
                    <a:gd name="T15" fmla="*/ 133 h 798"/>
                    <a:gd name="T16" fmla="*/ 729 w 800"/>
                    <a:gd name="T17" fmla="*/ 171 h 798"/>
                    <a:gd name="T18" fmla="*/ 754 w 800"/>
                    <a:gd name="T19" fmla="*/ 211 h 798"/>
                    <a:gd name="T20" fmla="*/ 773 w 800"/>
                    <a:gd name="T21" fmla="*/ 254 h 798"/>
                    <a:gd name="T22" fmla="*/ 788 w 800"/>
                    <a:gd name="T23" fmla="*/ 301 h 798"/>
                    <a:gd name="T24" fmla="*/ 797 w 800"/>
                    <a:gd name="T25" fmla="*/ 349 h 798"/>
                    <a:gd name="T26" fmla="*/ 800 w 800"/>
                    <a:gd name="T27" fmla="*/ 399 h 798"/>
                    <a:gd name="T28" fmla="*/ 797 w 800"/>
                    <a:gd name="T29" fmla="*/ 449 h 798"/>
                    <a:gd name="T30" fmla="*/ 788 w 800"/>
                    <a:gd name="T31" fmla="*/ 497 h 798"/>
                    <a:gd name="T32" fmla="*/ 773 w 800"/>
                    <a:gd name="T33" fmla="*/ 543 h 798"/>
                    <a:gd name="T34" fmla="*/ 754 w 800"/>
                    <a:gd name="T35" fmla="*/ 586 h 798"/>
                    <a:gd name="T36" fmla="*/ 729 w 800"/>
                    <a:gd name="T37" fmla="*/ 627 h 798"/>
                    <a:gd name="T38" fmla="*/ 699 w 800"/>
                    <a:gd name="T39" fmla="*/ 664 h 798"/>
                    <a:gd name="T40" fmla="*/ 665 w 800"/>
                    <a:gd name="T41" fmla="*/ 697 h 798"/>
                    <a:gd name="T42" fmla="*/ 628 w 800"/>
                    <a:gd name="T43" fmla="*/ 727 h 798"/>
                    <a:gd name="T44" fmla="*/ 588 w 800"/>
                    <a:gd name="T45" fmla="*/ 751 h 798"/>
                    <a:gd name="T46" fmla="*/ 544 w 800"/>
                    <a:gd name="T47" fmla="*/ 772 h 798"/>
                    <a:gd name="T48" fmla="*/ 499 w 800"/>
                    <a:gd name="T49" fmla="*/ 786 h 798"/>
                    <a:gd name="T50" fmla="*/ 450 w 800"/>
                    <a:gd name="T51" fmla="*/ 795 h 798"/>
                    <a:gd name="T52" fmla="*/ 399 w 800"/>
                    <a:gd name="T53" fmla="*/ 798 h 798"/>
                    <a:gd name="T54" fmla="*/ 350 w 800"/>
                    <a:gd name="T55" fmla="*/ 795 h 798"/>
                    <a:gd name="T56" fmla="*/ 302 w 800"/>
                    <a:gd name="T57" fmla="*/ 786 h 798"/>
                    <a:gd name="T58" fmla="*/ 256 w 800"/>
                    <a:gd name="T59" fmla="*/ 772 h 798"/>
                    <a:gd name="T60" fmla="*/ 211 w 800"/>
                    <a:gd name="T61" fmla="*/ 751 h 798"/>
                    <a:gd name="T62" fmla="*/ 172 w 800"/>
                    <a:gd name="T63" fmla="*/ 727 h 798"/>
                    <a:gd name="T64" fmla="*/ 134 w 800"/>
                    <a:gd name="T65" fmla="*/ 697 h 798"/>
                    <a:gd name="T66" fmla="*/ 101 w 800"/>
                    <a:gd name="T67" fmla="*/ 664 h 798"/>
                    <a:gd name="T68" fmla="*/ 71 w 800"/>
                    <a:gd name="T69" fmla="*/ 627 h 798"/>
                    <a:gd name="T70" fmla="*/ 47 w 800"/>
                    <a:gd name="T71" fmla="*/ 586 h 798"/>
                    <a:gd name="T72" fmla="*/ 27 w 800"/>
                    <a:gd name="T73" fmla="*/ 543 h 798"/>
                    <a:gd name="T74" fmla="*/ 12 w 800"/>
                    <a:gd name="T75" fmla="*/ 497 h 798"/>
                    <a:gd name="T76" fmla="*/ 3 w 800"/>
                    <a:gd name="T77" fmla="*/ 449 h 798"/>
                    <a:gd name="T78" fmla="*/ 0 w 800"/>
                    <a:gd name="T79" fmla="*/ 399 h 798"/>
                    <a:gd name="T80" fmla="*/ 3 w 800"/>
                    <a:gd name="T81" fmla="*/ 349 h 798"/>
                    <a:gd name="T82" fmla="*/ 12 w 800"/>
                    <a:gd name="T83" fmla="*/ 301 h 798"/>
                    <a:gd name="T84" fmla="*/ 27 w 800"/>
                    <a:gd name="T85" fmla="*/ 254 h 798"/>
                    <a:gd name="T86" fmla="*/ 47 w 800"/>
                    <a:gd name="T87" fmla="*/ 211 h 798"/>
                    <a:gd name="T88" fmla="*/ 71 w 800"/>
                    <a:gd name="T89" fmla="*/ 171 h 798"/>
                    <a:gd name="T90" fmla="*/ 101 w 800"/>
                    <a:gd name="T91" fmla="*/ 133 h 798"/>
                    <a:gd name="T92" fmla="*/ 134 w 800"/>
                    <a:gd name="T93" fmla="*/ 101 h 798"/>
                    <a:gd name="T94" fmla="*/ 172 w 800"/>
                    <a:gd name="T95" fmla="*/ 71 h 798"/>
                    <a:gd name="T96" fmla="*/ 211 w 800"/>
                    <a:gd name="T97" fmla="*/ 46 h 798"/>
                    <a:gd name="T98" fmla="*/ 256 w 800"/>
                    <a:gd name="T99" fmla="*/ 26 h 798"/>
                    <a:gd name="T100" fmla="*/ 302 w 800"/>
                    <a:gd name="T101" fmla="*/ 11 h 798"/>
                    <a:gd name="T102" fmla="*/ 350 w 800"/>
                    <a:gd name="T103" fmla="*/ 2 h 798"/>
                    <a:gd name="T104" fmla="*/ 399 w 800"/>
                    <a:gd name="T10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0" h="798">
                      <a:moveTo>
                        <a:pt x="399" y="0"/>
                      </a:moveTo>
                      <a:lnTo>
                        <a:pt x="450" y="2"/>
                      </a:lnTo>
                      <a:lnTo>
                        <a:pt x="499" y="11"/>
                      </a:lnTo>
                      <a:lnTo>
                        <a:pt x="544" y="26"/>
                      </a:lnTo>
                      <a:lnTo>
                        <a:pt x="588" y="46"/>
                      </a:lnTo>
                      <a:lnTo>
                        <a:pt x="628" y="71"/>
                      </a:lnTo>
                      <a:lnTo>
                        <a:pt x="665" y="101"/>
                      </a:lnTo>
                      <a:lnTo>
                        <a:pt x="699" y="133"/>
                      </a:lnTo>
                      <a:lnTo>
                        <a:pt x="729" y="171"/>
                      </a:lnTo>
                      <a:lnTo>
                        <a:pt x="754" y="211"/>
                      </a:lnTo>
                      <a:lnTo>
                        <a:pt x="773" y="254"/>
                      </a:lnTo>
                      <a:lnTo>
                        <a:pt x="788" y="301"/>
                      </a:lnTo>
                      <a:lnTo>
                        <a:pt x="797" y="349"/>
                      </a:lnTo>
                      <a:lnTo>
                        <a:pt x="800" y="399"/>
                      </a:lnTo>
                      <a:lnTo>
                        <a:pt x="797" y="449"/>
                      </a:lnTo>
                      <a:lnTo>
                        <a:pt x="788" y="497"/>
                      </a:lnTo>
                      <a:lnTo>
                        <a:pt x="773" y="543"/>
                      </a:lnTo>
                      <a:lnTo>
                        <a:pt x="754" y="586"/>
                      </a:lnTo>
                      <a:lnTo>
                        <a:pt x="729" y="627"/>
                      </a:lnTo>
                      <a:lnTo>
                        <a:pt x="699" y="664"/>
                      </a:lnTo>
                      <a:lnTo>
                        <a:pt x="665" y="697"/>
                      </a:lnTo>
                      <a:lnTo>
                        <a:pt x="628" y="727"/>
                      </a:lnTo>
                      <a:lnTo>
                        <a:pt x="588" y="751"/>
                      </a:lnTo>
                      <a:lnTo>
                        <a:pt x="544" y="772"/>
                      </a:lnTo>
                      <a:lnTo>
                        <a:pt x="499" y="786"/>
                      </a:lnTo>
                      <a:lnTo>
                        <a:pt x="450" y="795"/>
                      </a:lnTo>
                      <a:lnTo>
                        <a:pt x="399" y="798"/>
                      </a:lnTo>
                      <a:lnTo>
                        <a:pt x="350" y="795"/>
                      </a:lnTo>
                      <a:lnTo>
                        <a:pt x="302" y="786"/>
                      </a:lnTo>
                      <a:lnTo>
                        <a:pt x="256" y="772"/>
                      </a:lnTo>
                      <a:lnTo>
                        <a:pt x="211" y="751"/>
                      </a:lnTo>
                      <a:lnTo>
                        <a:pt x="172" y="727"/>
                      </a:lnTo>
                      <a:lnTo>
                        <a:pt x="134" y="697"/>
                      </a:lnTo>
                      <a:lnTo>
                        <a:pt x="101" y="664"/>
                      </a:lnTo>
                      <a:lnTo>
                        <a:pt x="71" y="627"/>
                      </a:lnTo>
                      <a:lnTo>
                        <a:pt x="47" y="586"/>
                      </a:lnTo>
                      <a:lnTo>
                        <a:pt x="27" y="543"/>
                      </a:lnTo>
                      <a:lnTo>
                        <a:pt x="12" y="497"/>
                      </a:lnTo>
                      <a:lnTo>
                        <a:pt x="3" y="449"/>
                      </a:lnTo>
                      <a:lnTo>
                        <a:pt x="0" y="399"/>
                      </a:lnTo>
                      <a:lnTo>
                        <a:pt x="3" y="349"/>
                      </a:lnTo>
                      <a:lnTo>
                        <a:pt x="12" y="301"/>
                      </a:lnTo>
                      <a:lnTo>
                        <a:pt x="27" y="254"/>
                      </a:lnTo>
                      <a:lnTo>
                        <a:pt x="47" y="211"/>
                      </a:lnTo>
                      <a:lnTo>
                        <a:pt x="71" y="171"/>
                      </a:lnTo>
                      <a:lnTo>
                        <a:pt x="101" y="133"/>
                      </a:lnTo>
                      <a:lnTo>
                        <a:pt x="134" y="101"/>
                      </a:lnTo>
                      <a:lnTo>
                        <a:pt x="172" y="71"/>
                      </a:lnTo>
                      <a:lnTo>
                        <a:pt x="211" y="46"/>
                      </a:lnTo>
                      <a:lnTo>
                        <a:pt x="256" y="26"/>
                      </a:lnTo>
                      <a:lnTo>
                        <a:pt x="302" y="11"/>
                      </a:lnTo>
                      <a:lnTo>
                        <a:pt x="350" y="2"/>
                      </a:lnTo>
                      <a:lnTo>
                        <a:pt x="399" y="0"/>
                      </a:lnTo>
                      <a:close/>
                    </a:path>
                  </a:pathLst>
                </a:custGeom>
                <a:solidFill>
                  <a:srgbClr val="DE002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mj-lt"/>
                  </a:endParaRPr>
                </a:p>
              </p:txBody>
            </p:sp>
            <p:sp>
              <p:nvSpPr>
                <p:cNvPr id="48" name="Freeform 670">
                  <a:extLst>
                    <a:ext uri="{FF2B5EF4-FFF2-40B4-BE49-F238E27FC236}">
                      <a16:creationId xmlns:a16="http://schemas.microsoft.com/office/drawing/2014/main" id="{71847B9E-C2F2-4DA5-BBA4-E9B44AE9A706}"/>
                    </a:ext>
                  </a:extLst>
                </p:cNvPr>
                <p:cNvSpPr>
                  <a:spLocks/>
                </p:cNvSpPr>
                <p:nvPr/>
              </p:nvSpPr>
              <p:spPr bwMode="auto">
                <a:xfrm>
                  <a:off x="4607" y="3016"/>
                  <a:ext cx="81" cy="141"/>
                </a:xfrm>
                <a:custGeom>
                  <a:avLst/>
                  <a:gdLst>
                    <a:gd name="T0" fmla="*/ 425 w 650"/>
                    <a:gd name="T1" fmla="*/ 0 h 1125"/>
                    <a:gd name="T2" fmla="*/ 452 w 650"/>
                    <a:gd name="T3" fmla="*/ 14 h 1125"/>
                    <a:gd name="T4" fmla="*/ 477 w 650"/>
                    <a:gd name="T5" fmla="*/ 32 h 1125"/>
                    <a:gd name="T6" fmla="*/ 497 w 650"/>
                    <a:gd name="T7" fmla="*/ 54 h 1125"/>
                    <a:gd name="T8" fmla="*/ 515 w 650"/>
                    <a:gd name="T9" fmla="*/ 79 h 1125"/>
                    <a:gd name="T10" fmla="*/ 528 w 650"/>
                    <a:gd name="T11" fmla="*/ 107 h 1125"/>
                    <a:gd name="T12" fmla="*/ 537 w 650"/>
                    <a:gd name="T13" fmla="*/ 139 h 1125"/>
                    <a:gd name="T14" fmla="*/ 647 w 650"/>
                    <a:gd name="T15" fmla="*/ 766 h 1125"/>
                    <a:gd name="T16" fmla="*/ 650 w 650"/>
                    <a:gd name="T17" fmla="*/ 803 h 1125"/>
                    <a:gd name="T18" fmla="*/ 649 w 650"/>
                    <a:gd name="T19" fmla="*/ 839 h 1125"/>
                    <a:gd name="T20" fmla="*/ 643 w 650"/>
                    <a:gd name="T21" fmla="*/ 875 h 1125"/>
                    <a:gd name="T22" fmla="*/ 634 w 650"/>
                    <a:gd name="T23" fmla="*/ 910 h 1125"/>
                    <a:gd name="T24" fmla="*/ 620 w 650"/>
                    <a:gd name="T25" fmla="*/ 943 h 1125"/>
                    <a:gd name="T26" fmla="*/ 600 w 650"/>
                    <a:gd name="T27" fmla="*/ 975 h 1125"/>
                    <a:gd name="T28" fmla="*/ 578 w 650"/>
                    <a:gd name="T29" fmla="*/ 1004 h 1125"/>
                    <a:gd name="T30" fmla="*/ 552 w 650"/>
                    <a:gd name="T31" fmla="*/ 1030 h 1125"/>
                    <a:gd name="T32" fmla="*/ 519 w 650"/>
                    <a:gd name="T33" fmla="*/ 1054 h 1125"/>
                    <a:gd name="T34" fmla="*/ 484 w 650"/>
                    <a:gd name="T35" fmla="*/ 1073 h 1125"/>
                    <a:gd name="T36" fmla="*/ 445 w 650"/>
                    <a:gd name="T37" fmla="*/ 1087 h 1125"/>
                    <a:gd name="T38" fmla="*/ 407 w 650"/>
                    <a:gd name="T39" fmla="*/ 1095 h 1125"/>
                    <a:gd name="T40" fmla="*/ 366 w 650"/>
                    <a:gd name="T41" fmla="*/ 1098 h 1125"/>
                    <a:gd name="T42" fmla="*/ 335 w 650"/>
                    <a:gd name="T43" fmla="*/ 1096 h 1125"/>
                    <a:gd name="T44" fmla="*/ 306 w 650"/>
                    <a:gd name="T45" fmla="*/ 1091 h 1125"/>
                    <a:gd name="T46" fmla="*/ 275 w 650"/>
                    <a:gd name="T47" fmla="*/ 1083 h 1125"/>
                    <a:gd name="T48" fmla="*/ 74 w 650"/>
                    <a:gd name="T49" fmla="*/ 1014 h 1125"/>
                    <a:gd name="T50" fmla="*/ 86 w 650"/>
                    <a:gd name="T51" fmla="*/ 1125 h 1125"/>
                    <a:gd name="T52" fmla="*/ 64 w 650"/>
                    <a:gd name="T53" fmla="*/ 1119 h 1125"/>
                    <a:gd name="T54" fmla="*/ 46 w 650"/>
                    <a:gd name="T55" fmla="*/ 1112 h 1125"/>
                    <a:gd name="T56" fmla="*/ 31 w 650"/>
                    <a:gd name="T57" fmla="*/ 1101 h 1125"/>
                    <a:gd name="T58" fmla="*/ 18 w 650"/>
                    <a:gd name="T59" fmla="*/ 1090 h 1125"/>
                    <a:gd name="T60" fmla="*/ 9 w 650"/>
                    <a:gd name="T61" fmla="*/ 1073 h 1125"/>
                    <a:gd name="T62" fmla="*/ 3 w 650"/>
                    <a:gd name="T63" fmla="*/ 1054 h 1125"/>
                    <a:gd name="T64" fmla="*/ 0 w 650"/>
                    <a:gd name="T65" fmla="*/ 1034 h 1125"/>
                    <a:gd name="T66" fmla="*/ 0 w 650"/>
                    <a:gd name="T67" fmla="*/ 1012 h 1125"/>
                    <a:gd name="T68" fmla="*/ 3 w 650"/>
                    <a:gd name="T69" fmla="*/ 991 h 1125"/>
                    <a:gd name="T70" fmla="*/ 6 w 650"/>
                    <a:gd name="T71" fmla="*/ 965 h 1125"/>
                    <a:gd name="T72" fmla="*/ 12 w 650"/>
                    <a:gd name="T73" fmla="*/ 941 h 1125"/>
                    <a:gd name="T74" fmla="*/ 16 w 650"/>
                    <a:gd name="T75" fmla="*/ 924 h 1125"/>
                    <a:gd name="T76" fmla="*/ 67 w 650"/>
                    <a:gd name="T77" fmla="*/ 755 h 1125"/>
                    <a:gd name="T78" fmla="*/ 86 w 650"/>
                    <a:gd name="T79" fmla="*/ 746 h 1125"/>
                    <a:gd name="T80" fmla="*/ 103 w 650"/>
                    <a:gd name="T81" fmla="*/ 734 h 1125"/>
                    <a:gd name="T82" fmla="*/ 116 w 650"/>
                    <a:gd name="T83" fmla="*/ 718 h 1125"/>
                    <a:gd name="T84" fmla="*/ 126 w 650"/>
                    <a:gd name="T85" fmla="*/ 699 h 1125"/>
                    <a:gd name="T86" fmla="*/ 145 w 650"/>
                    <a:gd name="T87" fmla="*/ 645 h 1125"/>
                    <a:gd name="T88" fmla="*/ 253 w 650"/>
                    <a:gd name="T89" fmla="*/ 682 h 1125"/>
                    <a:gd name="T90" fmla="*/ 230 w 650"/>
                    <a:gd name="T91" fmla="*/ 551 h 1125"/>
                    <a:gd name="T92" fmla="*/ 256 w 650"/>
                    <a:gd name="T93" fmla="*/ 525 h 1125"/>
                    <a:gd name="T94" fmla="*/ 279 w 650"/>
                    <a:gd name="T95" fmla="*/ 496 h 1125"/>
                    <a:gd name="T96" fmla="*/ 297 w 650"/>
                    <a:gd name="T97" fmla="*/ 463 h 1125"/>
                    <a:gd name="T98" fmla="*/ 312 w 650"/>
                    <a:gd name="T99" fmla="*/ 429 h 1125"/>
                    <a:gd name="T100" fmla="*/ 411 w 650"/>
                    <a:gd name="T101" fmla="*/ 149 h 1125"/>
                    <a:gd name="T102" fmla="*/ 421 w 650"/>
                    <a:gd name="T103" fmla="*/ 112 h 1125"/>
                    <a:gd name="T104" fmla="*/ 427 w 650"/>
                    <a:gd name="T105" fmla="*/ 75 h 1125"/>
                    <a:gd name="T106" fmla="*/ 428 w 650"/>
                    <a:gd name="T107" fmla="*/ 37 h 1125"/>
                    <a:gd name="T108" fmla="*/ 425 w 650"/>
                    <a:gd name="T109"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50" h="1125">
                      <a:moveTo>
                        <a:pt x="425" y="0"/>
                      </a:moveTo>
                      <a:lnTo>
                        <a:pt x="452" y="14"/>
                      </a:lnTo>
                      <a:lnTo>
                        <a:pt x="477" y="32"/>
                      </a:lnTo>
                      <a:lnTo>
                        <a:pt x="497" y="54"/>
                      </a:lnTo>
                      <a:lnTo>
                        <a:pt x="515" y="79"/>
                      </a:lnTo>
                      <a:lnTo>
                        <a:pt x="528" y="107"/>
                      </a:lnTo>
                      <a:lnTo>
                        <a:pt x="537" y="139"/>
                      </a:lnTo>
                      <a:lnTo>
                        <a:pt x="647" y="766"/>
                      </a:lnTo>
                      <a:lnTo>
                        <a:pt x="650" y="803"/>
                      </a:lnTo>
                      <a:lnTo>
                        <a:pt x="649" y="839"/>
                      </a:lnTo>
                      <a:lnTo>
                        <a:pt x="643" y="875"/>
                      </a:lnTo>
                      <a:lnTo>
                        <a:pt x="634" y="910"/>
                      </a:lnTo>
                      <a:lnTo>
                        <a:pt x="620" y="943"/>
                      </a:lnTo>
                      <a:lnTo>
                        <a:pt x="600" y="975"/>
                      </a:lnTo>
                      <a:lnTo>
                        <a:pt x="578" y="1004"/>
                      </a:lnTo>
                      <a:lnTo>
                        <a:pt x="552" y="1030"/>
                      </a:lnTo>
                      <a:lnTo>
                        <a:pt x="519" y="1054"/>
                      </a:lnTo>
                      <a:lnTo>
                        <a:pt x="484" y="1073"/>
                      </a:lnTo>
                      <a:lnTo>
                        <a:pt x="445" y="1087"/>
                      </a:lnTo>
                      <a:lnTo>
                        <a:pt x="407" y="1095"/>
                      </a:lnTo>
                      <a:lnTo>
                        <a:pt x="366" y="1098"/>
                      </a:lnTo>
                      <a:lnTo>
                        <a:pt x="335" y="1096"/>
                      </a:lnTo>
                      <a:lnTo>
                        <a:pt x="306" y="1091"/>
                      </a:lnTo>
                      <a:lnTo>
                        <a:pt x="275" y="1083"/>
                      </a:lnTo>
                      <a:lnTo>
                        <a:pt x="74" y="1014"/>
                      </a:lnTo>
                      <a:lnTo>
                        <a:pt x="86" y="1125"/>
                      </a:lnTo>
                      <a:lnTo>
                        <a:pt x="64" y="1119"/>
                      </a:lnTo>
                      <a:lnTo>
                        <a:pt x="46" y="1112"/>
                      </a:lnTo>
                      <a:lnTo>
                        <a:pt x="31" y="1101"/>
                      </a:lnTo>
                      <a:lnTo>
                        <a:pt x="18" y="1090"/>
                      </a:lnTo>
                      <a:lnTo>
                        <a:pt x="9" y="1073"/>
                      </a:lnTo>
                      <a:lnTo>
                        <a:pt x="3" y="1054"/>
                      </a:lnTo>
                      <a:lnTo>
                        <a:pt x="0" y="1034"/>
                      </a:lnTo>
                      <a:lnTo>
                        <a:pt x="0" y="1012"/>
                      </a:lnTo>
                      <a:lnTo>
                        <a:pt x="3" y="991"/>
                      </a:lnTo>
                      <a:lnTo>
                        <a:pt x="6" y="965"/>
                      </a:lnTo>
                      <a:lnTo>
                        <a:pt x="12" y="941"/>
                      </a:lnTo>
                      <a:lnTo>
                        <a:pt x="16" y="924"/>
                      </a:lnTo>
                      <a:lnTo>
                        <a:pt x="67" y="755"/>
                      </a:lnTo>
                      <a:lnTo>
                        <a:pt x="86" y="746"/>
                      </a:lnTo>
                      <a:lnTo>
                        <a:pt x="103" y="734"/>
                      </a:lnTo>
                      <a:lnTo>
                        <a:pt x="116" y="718"/>
                      </a:lnTo>
                      <a:lnTo>
                        <a:pt x="126" y="699"/>
                      </a:lnTo>
                      <a:lnTo>
                        <a:pt x="145" y="645"/>
                      </a:lnTo>
                      <a:lnTo>
                        <a:pt x="253" y="682"/>
                      </a:lnTo>
                      <a:lnTo>
                        <a:pt x="230" y="551"/>
                      </a:lnTo>
                      <a:lnTo>
                        <a:pt x="256" y="525"/>
                      </a:lnTo>
                      <a:lnTo>
                        <a:pt x="279" y="496"/>
                      </a:lnTo>
                      <a:lnTo>
                        <a:pt x="297" y="463"/>
                      </a:lnTo>
                      <a:lnTo>
                        <a:pt x="312" y="429"/>
                      </a:lnTo>
                      <a:lnTo>
                        <a:pt x="411" y="149"/>
                      </a:lnTo>
                      <a:lnTo>
                        <a:pt x="421" y="112"/>
                      </a:lnTo>
                      <a:lnTo>
                        <a:pt x="427" y="75"/>
                      </a:lnTo>
                      <a:lnTo>
                        <a:pt x="428" y="37"/>
                      </a:lnTo>
                      <a:lnTo>
                        <a:pt x="42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mj-lt"/>
                  </a:endParaRPr>
                </a:p>
              </p:txBody>
            </p:sp>
            <p:sp>
              <p:nvSpPr>
                <p:cNvPr id="49" name="Freeform 671">
                  <a:extLst>
                    <a:ext uri="{FF2B5EF4-FFF2-40B4-BE49-F238E27FC236}">
                      <a16:creationId xmlns:a16="http://schemas.microsoft.com/office/drawing/2014/main" id="{47608C7D-4A96-46FF-BB9E-DDCDEECC5E56}"/>
                    </a:ext>
                  </a:extLst>
                </p:cNvPr>
                <p:cNvSpPr>
                  <a:spLocks noEditPoints="1"/>
                </p:cNvSpPr>
                <p:nvPr/>
              </p:nvSpPr>
              <p:spPr bwMode="auto">
                <a:xfrm>
                  <a:off x="4324" y="3083"/>
                  <a:ext cx="466" cy="154"/>
                </a:xfrm>
                <a:custGeom>
                  <a:avLst/>
                  <a:gdLst>
                    <a:gd name="T0" fmla="*/ 1720 w 3728"/>
                    <a:gd name="T1" fmla="*/ 529 h 1235"/>
                    <a:gd name="T2" fmla="*/ 1813 w 3728"/>
                    <a:gd name="T3" fmla="*/ 558 h 1235"/>
                    <a:gd name="T4" fmla="*/ 1876 w 3728"/>
                    <a:gd name="T5" fmla="*/ 628 h 1235"/>
                    <a:gd name="T6" fmla="*/ 1897 w 3728"/>
                    <a:gd name="T7" fmla="*/ 723 h 1235"/>
                    <a:gd name="T8" fmla="*/ 1865 w 3728"/>
                    <a:gd name="T9" fmla="*/ 820 h 1235"/>
                    <a:gd name="T10" fmla="*/ 1980 w 3728"/>
                    <a:gd name="T11" fmla="*/ 867 h 1235"/>
                    <a:gd name="T12" fmla="*/ 2017 w 3728"/>
                    <a:gd name="T13" fmla="*/ 767 h 1235"/>
                    <a:gd name="T14" fmla="*/ 2013 w 3728"/>
                    <a:gd name="T15" fmla="*/ 640 h 1235"/>
                    <a:gd name="T16" fmla="*/ 1955 w 3728"/>
                    <a:gd name="T17" fmla="*/ 523 h 1235"/>
                    <a:gd name="T18" fmla="*/ 1856 w 3728"/>
                    <a:gd name="T19" fmla="*/ 440 h 1235"/>
                    <a:gd name="T20" fmla="*/ 1726 w 3728"/>
                    <a:gd name="T21" fmla="*/ 405 h 1235"/>
                    <a:gd name="T22" fmla="*/ 1669 w 3728"/>
                    <a:gd name="T23" fmla="*/ 0 h 1235"/>
                    <a:gd name="T24" fmla="*/ 2113 w 3728"/>
                    <a:gd name="T25" fmla="*/ 21 h 1235"/>
                    <a:gd name="T26" fmla="*/ 2151 w 3728"/>
                    <a:gd name="T27" fmla="*/ 69 h 1235"/>
                    <a:gd name="T28" fmla="*/ 2144 w 3728"/>
                    <a:gd name="T29" fmla="*/ 126 h 1235"/>
                    <a:gd name="T30" fmla="*/ 2154 w 3728"/>
                    <a:gd name="T31" fmla="*/ 152 h 1235"/>
                    <a:gd name="T32" fmla="*/ 2101 w 3728"/>
                    <a:gd name="T33" fmla="*/ 338 h 1235"/>
                    <a:gd name="T34" fmla="*/ 2086 w 3728"/>
                    <a:gd name="T35" fmla="*/ 395 h 1235"/>
                    <a:gd name="T36" fmla="*/ 2076 w 3728"/>
                    <a:gd name="T37" fmla="*/ 477 h 1235"/>
                    <a:gd name="T38" fmla="*/ 2088 w 3728"/>
                    <a:gd name="T39" fmla="*/ 573 h 1235"/>
                    <a:gd name="T40" fmla="*/ 2134 w 3728"/>
                    <a:gd name="T41" fmla="*/ 669 h 1235"/>
                    <a:gd name="T42" fmla="*/ 2216 w 3728"/>
                    <a:gd name="T43" fmla="*/ 738 h 1235"/>
                    <a:gd name="T44" fmla="*/ 2327 w 3728"/>
                    <a:gd name="T45" fmla="*/ 775 h 1235"/>
                    <a:gd name="T46" fmla="*/ 3541 w 3728"/>
                    <a:gd name="T47" fmla="*/ 867 h 1235"/>
                    <a:gd name="T48" fmla="*/ 3635 w 3728"/>
                    <a:gd name="T49" fmla="*/ 893 h 1235"/>
                    <a:gd name="T50" fmla="*/ 3703 w 3728"/>
                    <a:gd name="T51" fmla="*/ 959 h 1235"/>
                    <a:gd name="T52" fmla="*/ 3728 w 3728"/>
                    <a:gd name="T53" fmla="*/ 1053 h 1235"/>
                    <a:gd name="T54" fmla="*/ 3704 w 3728"/>
                    <a:gd name="T55" fmla="*/ 1145 h 1235"/>
                    <a:gd name="T56" fmla="*/ 3640 w 3728"/>
                    <a:gd name="T57" fmla="*/ 1211 h 1235"/>
                    <a:gd name="T58" fmla="*/ 146 w 3728"/>
                    <a:gd name="T59" fmla="*/ 1235 h 1235"/>
                    <a:gd name="T60" fmla="*/ 63 w 3728"/>
                    <a:gd name="T61" fmla="*/ 1193 h 1235"/>
                    <a:gd name="T62" fmla="*/ 11 w 3728"/>
                    <a:gd name="T63" fmla="*/ 1116 h 1235"/>
                    <a:gd name="T64" fmla="*/ 3 w 3728"/>
                    <a:gd name="T65" fmla="*/ 1019 h 1235"/>
                    <a:gd name="T66" fmla="*/ 44 w 3728"/>
                    <a:gd name="T67" fmla="*/ 933 h 1235"/>
                    <a:gd name="T68" fmla="*/ 121 w 3728"/>
                    <a:gd name="T69" fmla="*/ 879 h 1235"/>
                    <a:gd name="T70" fmla="*/ 1112 w 3728"/>
                    <a:gd name="T71" fmla="*/ 867 h 1235"/>
                    <a:gd name="T72" fmla="*/ 1023 w 3728"/>
                    <a:gd name="T73" fmla="*/ 828 h 1235"/>
                    <a:gd name="T74" fmla="*/ 961 w 3728"/>
                    <a:gd name="T75" fmla="*/ 754 h 1235"/>
                    <a:gd name="T76" fmla="*/ 939 w 3728"/>
                    <a:gd name="T77" fmla="*/ 661 h 1235"/>
                    <a:gd name="T78" fmla="*/ 959 w 3728"/>
                    <a:gd name="T79" fmla="*/ 570 h 1235"/>
                    <a:gd name="T80" fmla="*/ 1303 w 3728"/>
                    <a:gd name="T81" fmla="*/ 70 h 1235"/>
                    <a:gd name="T82" fmla="*/ 1387 w 3728"/>
                    <a:gd name="T83" fmla="*/ 17 h 1235"/>
                    <a:gd name="T84" fmla="*/ 1486 w 3728"/>
                    <a:gd name="T85"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28" h="1235">
                      <a:moveTo>
                        <a:pt x="1524" y="402"/>
                      </a:moveTo>
                      <a:lnTo>
                        <a:pt x="1446" y="514"/>
                      </a:lnTo>
                      <a:lnTo>
                        <a:pt x="1720" y="529"/>
                      </a:lnTo>
                      <a:lnTo>
                        <a:pt x="1754" y="533"/>
                      </a:lnTo>
                      <a:lnTo>
                        <a:pt x="1784" y="544"/>
                      </a:lnTo>
                      <a:lnTo>
                        <a:pt x="1813" y="558"/>
                      </a:lnTo>
                      <a:lnTo>
                        <a:pt x="1837" y="579"/>
                      </a:lnTo>
                      <a:lnTo>
                        <a:pt x="1859" y="601"/>
                      </a:lnTo>
                      <a:lnTo>
                        <a:pt x="1876" y="628"/>
                      </a:lnTo>
                      <a:lnTo>
                        <a:pt x="1888" y="658"/>
                      </a:lnTo>
                      <a:lnTo>
                        <a:pt x="1896" y="691"/>
                      </a:lnTo>
                      <a:lnTo>
                        <a:pt x="1897" y="723"/>
                      </a:lnTo>
                      <a:lnTo>
                        <a:pt x="1892" y="758"/>
                      </a:lnTo>
                      <a:lnTo>
                        <a:pt x="1880" y="791"/>
                      </a:lnTo>
                      <a:lnTo>
                        <a:pt x="1865" y="820"/>
                      </a:lnTo>
                      <a:lnTo>
                        <a:pt x="1842" y="845"/>
                      </a:lnTo>
                      <a:lnTo>
                        <a:pt x="1817" y="867"/>
                      </a:lnTo>
                      <a:lnTo>
                        <a:pt x="1980" y="867"/>
                      </a:lnTo>
                      <a:lnTo>
                        <a:pt x="1996" y="835"/>
                      </a:lnTo>
                      <a:lnTo>
                        <a:pt x="2008" y="802"/>
                      </a:lnTo>
                      <a:lnTo>
                        <a:pt x="2017" y="767"/>
                      </a:lnTo>
                      <a:lnTo>
                        <a:pt x="2021" y="730"/>
                      </a:lnTo>
                      <a:lnTo>
                        <a:pt x="2021" y="684"/>
                      </a:lnTo>
                      <a:lnTo>
                        <a:pt x="2013" y="640"/>
                      </a:lnTo>
                      <a:lnTo>
                        <a:pt x="1999" y="598"/>
                      </a:lnTo>
                      <a:lnTo>
                        <a:pt x="1980" y="558"/>
                      </a:lnTo>
                      <a:lnTo>
                        <a:pt x="1955" y="523"/>
                      </a:lnTo>
                      <a:lnTo>
                        <a:pt x="1926" y="491"/>
                      </a:lnTo>
                      <a:lnTo>
                        <a:pt x="1893" y="462"/>
                      </a:lnTo>
                      <a:lnTo>
                        <a:pt x="1856" y="440"/>
                      </a:lnTo>
                      <a:lnTo>
                        <a:pt x="1815" y="422"/>
                      </a:lnTo>
                      <a:lnTo>
                        <a:pt x="1772" y="410"/>
                      </a:lnTo>
                      <a:lnTo>
                        <a:pt x="1726" y="405"/>
                      </a:lnTo>
                      <a:lnTo>
                        <a:pt x="1674" y="402"/>
                      </a:lnTo>
                      <a:lnTo>
                        <a:pt x="1524" y="402"/>
                      </a:lnTo>
                      <a:close/>
                      <a:moveTo>
                        <a:pt x="1669" y="0"/>
                      </a:moveTo>
                      <a:lnTo>
                        <a:pt x="1685" y="0"/>
                      </a:lnTo>
                      <a:lnTo>
                        <a:pt x="2106" y="0"/>
                      </a:lnTo>
                      <a:lnTo>
                        <a:pt x="2113" y="21"/>
                      </a:lnTo>
                      <a:lnTo>
                        <a:pt x="2123" y="40"/>
                      </a:lnTo>
                      <a:lnTo>
                        <a:pt x="2135" y="56"/>
                      </a:lnTo>
                      <a:lnTo>
                        <a:pt x="2151" y="69"/>
                      </a:lnTo>
                      <a:lnTo>
                        <a:pt x="2148" y="79"/>
                      </a:lnTo>
                      <a:lnTo>
                        <a:pt x="2143" y="102"/>
                      </a:lnTo>
                      <a:lnTo>
                        <a:pt x="2144" y="126"/>
                      </a:lnTo>
                      <a:lnTo>
                        <a:pt x="2151" y="147"/>
                      </a:lnTo>
                      <a:lnTo>
                        <a:pt x="2152" y="149"/>
                      </a:lnTo>
                      <a:lnTo>
                        <a:pt x="2154" y="152"/>
                      </a:lnTo>
                      <a:lnTo>
                        <a:pt x="2156" y="154"/>
                      </a:lnTo>
                      <a:lnTo>
                        <a:pt x="2103" y="330"/>
                      </a:lnTo>
                      <a:lnTo>
                        <a:pt x="2101" y="338"/>
                      </a:lnTo>
                      <a:lnTo>
                        <a:pt x="2097" y="353"/>
                      </a:lnTo>
                      <a:lnTo>
                        <a:pt x="2092" y="372"/>
                      </a:lnTo>
                      <a:lnTo>
                        <a:pt x="2086" y="395"/>
                      </a:lnTo>
                      <a:lnTo>
                        <a:pt x="2082" y="419"/>
                      </a:lnTo>
                      <a:lnTo>
                        <a:pt x="2079" y="448"/>
                      </a:lnTo>
                      <a:lnTo>
                        <a:pt x="2076" y="477"/>
                      </a:lnTo>
                      <a:lnTo>
                        <a:pt x="2077" y="509"/>
                      </a:lnTo>
                      <a:lnTo>
                        <a:pt x="2081" y="540"/>
                      </a:lnTo>
                      <a:lnTo>
                        <a:pt x="2088" y="573"/>
                      </a:lnTo>
                      <a:lnTo>
                        <a:pt x="2098" y="606"/>
                      </a:lnTo>
                      <a:lnTo>
                        <a:pt x="2114" y="639"/>
                      </a:lnTo>
                      <a:lnTo>
                        <a:pt x="2134" y="669"/>
                      </a:lnTo>
                      <a:lnTo>
                        <a:pt x="2158" y="696"/>
                      </a:lnTo>
                      <a:lnTo>
                        <a:pt x="2185" y="719"/>
                      </a:lnTo>
                      <a:lnTo>
                        <a:pt x="2216" y="738"/>
                      </a:lnTo>
                      <a:lnTo>
                        <a:pt x="2250" y="754"/>
                      </a:lnTo>
                      <a:lnTo>
                        <a:pt x="2287" y="766"/>
                      </a:lnTo>
                      <a:lnTo>
                        <a:pt x="2327" y="775"/>
                      </a:lnTo>
                      <a:lnTo>
                        <a:pt x="2370" y="780"/>
                      </a:lnTo>
                      <a:lnTo>
                        <a:pt x="2380" y="867"/>
                      </a:lnTo>
                      <a:lnTo>
                        <a:pt x="3541" y="867"/>
                      </a:lnTo>
                      <a:lnTo>
                        <a:pt x="3575" y="870"/>
                      </a:lnTo>
                      <a:lnTo>
                        <a:pt x="3607" y="879"/>
                      </a:lnTo>
                      <a:lnTo>
                        <a:pt x="3635" y="893"/>
                      </a:lnTo>
                      <a:lnTo>
                        <a:pt x="3661" y="911"/>
                      </a:lnTo>
                      <a:lnTo>
                        <a:pt x="3684" y="933"/>
                      </a:lnTo>
                      <a:lnTo>
                        <a:pt x="3703" y="959"/>
                      </a:lnTo>
                      <a:lnTo>
                        <a:pt x="3717" y="989"/>
                      </a:lnTo>
                      <a:lnTo>
                        <a:pt x="3725" y="1019"/>
                      </a:lnTo>
                      <a:lnTo>
                        <a:pt x="3728" y="1053"/>
                      </a:lnTo>
                      <a:lnTo>
                        <a:pt x="3726" y="1086"/>
                      </a:lnTo>
                      <a:lnTo>
                        <a:pt x="3717" y="1116"/>
                      </a:lnTo>
                      <a:lnTo>
                        <a:pt x="3704" y="1145"/>
                      </a:lnTo>
                      <a:lnTo>
                        <a:pt x="3686" y="1171"/>
                      </a:lnTo>
                      <a:lnTo>
                        <a:pt x="3665" y="1193"/>
                      </a:lnTo>
                      <a:lnTo>
                        <a:pt x="3640" y="1211"/>
                      </a:lnTo>
                      <a:lnTo>
                        <a:pt x="3613" y="1226"/>
                      </a:lnTo>
                      <a:lnTo>
                        <a:pt x="3582" y="1235"/>
                      </a:lnTo>
                      <a:lnTo>
                        <a:pt x="146" y="1235"/>
                      </a:lnTo>
                      <a:lnTo>
                        <a:pt x="115" y="1226"/>
                      </a:lnTo>
                      <a:lnTo>
                        <a:pt x="88" y="1211"/>
                      </a:lnTo>
                      <a:lnTo>
                        <a:pt x="63" y="1193"/>
                      </a:lnTo>
                      <a:lnTo>
                        <a:pt x="42" y="1171"/>
                      </a:lnTo>
                      <a:lnTo>
                        <a:pt x="24" y="1145"/>
                      </a:lnTo>
                      <a:lnTo>
                        <a:pt x="11" y="1116"/>
                      </a:lnTo>
                      <a:lnTo>
                        <a:pt x="3" y="1086"/>
                      </a:lnTo>
                      <a:lnTo>
                        <a:pt x="0" y="1053"/>
                      </a:lnTo>
                      <a:lnTo>
                        <a:pt x="3" y="1019"/>
                      </a:lnTo>
                      <a:lnTo>
                        <a:pt x="11" y="989"/>
                      </a:lnTo>
                      <a:lnTo>
                        <a:pt x="26" y="959"/>
                      </a:lnTo>
                      <a:lnTo>
                        <a:pt x="44" y="933"/>
                      </a:lnTo>
                      <a:lnTo>
                        <a:pt x="67" y="911"/>
                      </a:lnTo>
                      <a:lnTo>
                        <a:pt x="93" y="893"/>
                      </a:lnTo>
                      <a:lnTo>
                        <a:pt x="121" y="879"/>
                      </a:lnTo>
                      <a:lnTo>
                        <a:pt x="153" y="870"/>
                      </a:lnTo>
                      <a:lnTo>
                        <a:pt x="187" y="867"/>
                      </a:lnTo>
                      <a:lnTo>
                        <a:pt x="1112" y="867"/>
                      </a:lnTo>
                      <a:lnTo>
                        <a:pt x="1080" y="859"/>
                      </a:lnTo>
                      <a:lnTo>
                        <a:pt x="1051" y="845"/>
                      </a:lnTo>
                      <a:lnTo>
                        <a:pt x="1023" y="828"/>
                      </a:lnTo>
                      <a:lnTo>
                        <a:pt x="999" y="807"/>
                      </a:lnTo>
                      <a:lnTo>
                        <a:pt x="978" y="782"/>
                      </a:lnTo>
                      <a:lnTo>
                        <a:pt x="961" y="754"/>
                      </a:lnTo>
                      <a:lnTo>
                        <a:pt x="949" y="724"/>
                      </a:lnTo>
                      <a:lnTo>
                        <a:pt x="942" y="693"/>
                      </a:lnTo>
                      <a:lnTo>
                        <a:pt x="939" y="661"/>
                      </a:lnTo>
                      <a:lnTo>
                        <a:pt x="941" y="630"/>
                      </a:lnTo>
                      <a:lnTo>
                        <a:pt x="948" y="599"/>
                      </a:lnTo>
                      <a:lnTo>
                        <a:pt x="959" y="570"/>
                      </a:lnTo>
                      <a:lnTo>
                        <a:pt x="975" y="541"/>
                      </a:lnTo>
                      <a:lnTo>
                        <a:pt x="1283" y="95"/>
                      </a:lnTo>
                      <a:lnTo>
                        <a:pt x="1303" y="70"/>
                      </a:lnTo>
                      <a:lnTo>
                        <a:pt x="1328" y="49"/>
                      </a:lnTo>
                      <a:lnTo>
                        <a:pt x="1356" y="31"/>
                      </a:lnTo>
                      <a:lnTo>
                        <a:pt x="1387" y="17"/>
                      </a:lnTo>
                      <a:lnTo>
                        <a:pt x="1420" y="8"/>
                      </a:lnTo>
                      <a:lnTo>
                        <a:pt x="1453" y="3"/>
                      </a:lnTo>
                      <a:lnTo>
                        <a:pt x="1486" y="0"/>
                      </a:lnTo>
                      <a:lnTo>
                        <a:pt x="1648" y="0"/>
                      </a:lnTo>
                      <a:lnTo>
                        <a:pt x="1669" y="0"/>
                      </a:lnTo>
                      <a:close/>
                    </a:path>
                  </a:pathLst>
                </a:custGeom>
                <a:solidFill>
                  <a:srgbClr val="DE002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mj-lt"/>
                  </a:endParaRPr>
                </a:p>
              </p:txBody>
            </p:sp>
            <p:sp>
              <p:nvSpPr>
                <p:cNvPr id="50" name="Freeform 672">
                  <a:extLst>
                    <a:ext uri="{FF2B5EF4-FFF2-40B4-BE49-F238E27FC236}">
                      <a16:creationId xmlns:a16="http://schemas.microsoft.com/office/drawing/2014/main" id="{61BF8C29-4723-48E1-9E0A-95AEA583E991}"/>
                    </a:ext>
                  </a:extLst>
                </p:cNvPr>
                <p:cNvSpPr>
                  <a:spLocks/>
                </p:cNvSpPr>
                <p:nvPr/>
              </p:nvSpPr>
              <p:spPr bwMode="auto">
                <a:xfrm>
                  <a:off x="4591" y="2992"/>
                  <a:ext cx="185" cy="189"/>
                </a:xfrm>
                <a:custGeom>
                  <a:avLst/>
                  <a:gdLst>
                    <a:gd name="T0" fmla="*/ 391 w 1474"/>
                    <a:gd name="T1" fmla="*/ 36 h 1509"/>
                    <a:gd name="T2" fmla="*/ 475 w 1474"/>
                    <a:gd name="T3" fmla="*/ 146 h 1509"/>
                    <a:gd name="T4" fmla="*/ 488 w 1474"/>
                    <a:gd name="T5" fmla="*/ 284 h 1509"/>
                    <a:gd name="T6" fmla="*/ 345 w 1474"/>
                    <a:gd name="T7" fmla="*/ 663 h 1509"/>
                    <a:gd name="T8" fmla="*/ 236 w 1474"/>
                    <a:gd name="T9" fmla="*/ 747 h 1509"/>
                    <a:gd name="T10" fmla="*/ 166 w 1474"/>
                    <a:gd name="T11" fmla="*/ 887 h 1509"/>
                    <a:gd name="T12" fmla="*/ 129 w 1474"/>
                    <a:gd name="T13" fmla="*/ 941 h 1509"/>
                    <a:gd name="T14" fmla="*/ 73 w 1474"/>
                    <a:gd name="T15" fmla="*/ 1125 h 1509"/>
                    <a:gd name="T16" fmla="*/ 62 w 1474"/>
                    <a:gd name="T17" fmla="*/ 1217 h 1509"/>
                    <a:gd name="T18" fmla="*/ 95 w 1474"/>
                    <a:gd name="T19" fmla="*/ 1319 h 1509"/>
                    <a:gd name="T20" fmla="*/ 188 w 1474"/>
                    <a:gd name="T21" fmla="*/ 1371 h 1509"/>
                    <a:gd name="T22" fmla="*/ 344 w 1474"/>
                    <a:gd name="T23" fmla="*/ 1382 h 1509"/>
                    <a:gd name="T24" fmla="*/ 433 w 1474"/>
                    <a:gd name="T25" fmla="*/ 1382 h 1509"/>
                    <a:gd name="T26" fmla="*/ 592 w 1474"/>
                    <a:gd name="T27" fmla="*/ 1382 h 1509"/>
                    <a:gd name="T28" fmla="*/ 733 w 1474"/>
                    <a:gd name="T29" fmla="*/ 1382 h 1509"/>
                    <a:gd name="T30" fmla="*/ 794 w 1474"/>
                    <a:gd name="T31" fmla="*/ 1382 h 1509"/>
                    <a:gd name="T32" fmla="*/ 820 w 1474"/>
                    <a:gd name="T33" fmla="*/ 1236 h 1509"/>
                    <a:gd name="T34" fmla="*/ 894 w 1474"/>
                    <a:gd name="T35" fmla="*/ 1123 h 1509"/>
                    <a:gd name="T36" fmla="*/ 953 w 1474"/>
                    <a:gd name="T37" fmla="*/ 1080 h 1509"/>
                    <a:gd name="T38" fmla="*/ 1012 w 1474"/>
                    <a:gd name="T39" fmla="*/ 1123 h 1509"/>
                    <a:gd name="T40" fmla="*/ 1253 w 1474"/>
                    <a:gd name="T41" fmla="*/ 1142 h 1509"/>
                    <a:gd name="T42" fmla="*/ 1296 w 1474"/>
                    <a:gd name="T43" fmla="*/ 1083 h 1509"/>
                    <a:gd name="T44" fmla="*/ 1366 w 1474"/>
                    <a:gd name="T45" fmla="*/ 1106 h 1509"/>
                    <a:gd name="T46" fmla="*/ 1432 w 1474"/>
                    <a:gd name="T47" fmla="*/ 1232 h 1509"/>
                    <a:gd name="T48" fmla="*/ 1474 w 1474"/>
                    <a:gd name="T49" fmla="*/ 1275 h 1509"/>
                    <a:gd name="T50" fmla="*/ 1448 w 1474"/>
                    <a:gd name="T51" fmla="*/ 1506 h 1509"/>
                    <a:gd name="T52" fmla="*/ 807 w 1474"/>
                    <a:gd name="T53" fmla="*/ 1497 h 1509"/>
                    <a:gd name="T54" fmla="*/ 790 w 1474"/>
                    <a:gd name="T55" fmla="*/ 1444 h 1509"/>
                    <a:gd name="T56" fmla="*/ 704 w 1474"/>
                    <a:gd name="T57" fmla="*/ 1444 h 1509"/>
                    <a:gd name="T58" fmla="*/ 554 w 1474"/>
                    <a:gd name="T59" fmla="*/ 1443 h 1509"/>
                    <a:gd name="T60" fmla="*/ 405 w 1474"/>
                    <a:gd name="T61" fmla="*/ 1444 h 1509"/>
                    <a:gd name="T62" fmla="*/ 313 w 1474"/>
                    <a:gd name="T63" fmla="*/ 1444 h 1509"/>
                    <a:gd name="T64" fmla="*/ 191 w 1474"/>
                    <a:gd name="T65" fmla="*/ 1437 h 1509"/>
                    <a:gd name="T66" fmla="*/ 66 w 1474"/>
                    <a:gd name="T67" fmla="*/ 1380 h 1509"/>
                    <a:gd name="T68" fmla="*/ 5 w 1474"/>
                    <a:gd name="T69" fmla="*/ 1268 h 1509"/>
                    <a:gd name="T70" fmla="*/ 4 w 1474"/>
                    <a:gd name="T71" fmla="*/ 1152 h 1509"/>
                    <a:gd name="T72" fmla="*/ 21 w 1474"/>
                    <a:gd name="T73" fmla="*/ 1082 h 1509"/>
                    <a:gd name="T74" fmla="*/ 83 w 1474"/>
                    <a:gd name="T75" fmla="*/ 860 h 1509"/>
                    <a:gd name="T76" fmla="*/ 69 w 1474"/>
                    <a:gd name="T77" fmla="*/ 846 h 1509"/>
                    <a:gd name="T78" fmla="*/ 77 w 1474"/>
                    <a:gd name="T79" fmla="*/ 755 h 1509"/>
                    <a:gd name="T80" fmla="*/ 27 w 1474"/>
                    <a:gd name="T81" fmla="*/ 715 h 1509"/>
                    <a:gd name="T82" fmla="*/ 82 w 1474"/>
                    <a:gd name="T83" fmla="*/ 536 h 1509"/>
                    <a:gd name="T84" fmla="*/ 144 w 1474"/>
                    <a:gd name="T85" fmla="*/ 517 h 1509"/>
                    <a:gd name="T86" fmla="*/ 202 w 1474"/>
                    <a:gd name="T87" fmla="*/ 534 h 1509"/>
                    <a:gd name="T88" fmla="*/ 301 w 1474"/>
                    <a:gd name="T89" fmla="*/ 272 h 1509"/>
                    <a:gd name="T90" fmla="*/ 244 w 1474"/>
                    <a:gd name="T91" fmla="*/ 236 h 1509"/>
                    <a:gd name="T92" fmla="*/ 207 w 1474"/>
                    <a:gd name="T93" fmla="*/ 183 h 1509"/>
                    <a:gd name="T94" fmla="*/ 277 w 1474"/>
                    <a:gd name="T95" fmla="*/ 9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74" h="1509">
                      <a:moveTo>
                        <a:pt x="309" y="0"/>
                      </a:moveTo>
                      <a:lnTo>
                        <a:pt x="327" y="2"/>
                      </a:lnTo>
                      <a:lnTo>
                        <a:pt x="361" y="17"/>
                      </a:lnTo>
                      <a:lnTo>
                        <a:pt x="391" y="36"/>
                      </a:lnTo>
                      <a:lnTo>
                        <a:pt x="417" y="59"/>
                      </a:lnTo>
                      <a:lnTo>
                        <a:pt x="441" y="86"/>
                      </a:lnTo>
                      <a:lnTo>
                        <a:pt x="460" y="114"/>
                      </a:lnTo>
                      <a:lnTo>
                        <a:pt x="475" y="146"/>
                      </a:lnTo>
                      <a:lnTo>
                        <a:pt x="485" y="179"/>
                      </a:lnTo>
                      <a:lnTo>
                        <a:pt x="491" y="214"/>
                      </a:lnTo>
                      <a:lnTo>
                        <a:pt x="492" y="249"/>
                      </a:lnTo>
                      <a:lnTo>
                        <a:pt x="488" y="284"/>
                      </a:lnTo>
                      <a:lnTo>
                        <a:pt x="477" y="320"/>
                      </a:lnTo>
                      <a:lnTo>
                        <a:pt x="379" y="600"/>
                      </a:lnTo>
                      <a:lnTo>
                        <a:pt x="364" y="633"/>
                      </a:lnTo>
                      <a:lnTo>
                        <a:pt x="345" y="663"/>
                      </a:lnTo>
                      <a:lnTo>
                        <a:pt x="322" y="690"/>
                      </a:lnTo>
                      <a:lnTo>
                        <a:pt x="296" y="713"/>
                      </a:lnTo>
                      <a:lnTo>
                        <a:pt x="267" y="732"/>
                      </a:lnTo>
                      <a:lnTo>
                        <a:pt x="236" y="747"/>
                      </a:lnTo>
                      <a:lnTo>
                        <a:pt x="192" y="869"/>
                      </a:lnTo>
                      <a:lnTo>
                        <a:pt x="186" y="879"/>
                      </a:lnTo>
                      <a:lnTo>
                        <a:pt x="177" y="885"/>
                      </a:lnTo>
                      <a:lnTo>
                        <a:pt x="166" y="887"/>
                      </a:lnTo>
                      <a:lnTo>
                        <a:pt x="163" y="887"/>
                      </a:lnTo>
                      <a:lnTo>
                        <a:pt x="158" y="886"/>
                      </a:lnTo>
                      <a:lnTo>
                        <a:pt x="146" y="881"/>
                      </a:lnTo>
                      <a:lnTo>
                        <a:pt x="129" y="941"/>
                      </a:lnTo>
                      <a:lnTo>
                        <a:pt x="82" y="1097"/>
                      </a:lnTo>
                      <a:lnTo>
                        <a:pt x="81" y="1101"/>
                      </a:lnTo>
                      <a:lnTo>
                        <a:pt x="78" y="1110"/>
                      </a:lnTo>
                      <a:lnTo>
                        <a:pt x="73" y="1125"/>
                      </a:lnTo>
                      <a:lnTo>
                        <a:pt x="69" y="1144"/>
                      </a:lnTo>
                      <a:lnTo>
                        <a:pt x="65" y="1167"/>
                      </a:lnTo>
                      <a:lnTo>
                        <a:pt x="63" y="1191"/>
                      </a:lnTo>
                      <a:lnTo>
                        <a:pt x="62" y="1217"/>
                      </a:lnTo>
                      <a:lnTo>
                        <a:pt x="64" y="1244"/>
                      </a:lnTo>
                      <a:lnTo>
                        <a:pt x="70" y="1270"/>
                      </a:lnTo>
                      <a:lnTo>
                        <a:pt x="80" y="1296"/>
                      </a:lnTo>
                      <a:lnTo>
                        <a:pt x="95" y="1319"/>
                      </a:lnTo>
                      <a:lnTo>
                        <a:pt x="112" y="1338"/>
                      </a:lnTo>
                      <a:lnTo>
                        <a:pt x="133" y="1352"/>
                      </a:lnTo>
                      <a:lnTo>
                        <a:pt x="159" y="1364"/>
                      </a:lnTo>
                      <a:lnTo>
                        <a:pt x="188" y="1371"/>
                      </a:lnTo>
                      <a:lnTo>
                        <a:pt x="221" y="1377"/>
                      </a:lnTo>
                      <a:lnTo>
                        <a:pt x="258" y="1380"/>
                      </a:lnTo>
                      <a:lnTo>
                        <a:pt x="298" y="1382"/>
                      </a:lnTo>
                      <a:lnTo>
                        <a:pt x="344" y="1382"/>
                      </a:lnTo>
                      <a:lnTo>
                        <a:pt x="344" y="1382"/>
                      </a:lnTo>
                      <a:lnTo>
                        <a:pt x="369" y="1382"/>
                      </a:lnTo>
                      <a:lnTo>
                        <a:pt x="399" y="1382"/>
                      </a:lnTo>
                      <a:lnTo>
                        <a:pt x="433" y="1382"/>
                      </a:lnTo>
                      <a:lnTo>
                        <a:pt x="471" y="1382"/>
                      </a:lnTo>
                      <a:lnTo>
                        <a:pt x="510" y="1382"/>
                      </a:lnTo>
                      <a:lnTo>
                        <a:pt x="551" y="1382"/>
                      </a:lnTo>
                      <a:lnTo>
                        <a:pt x="592" y="1382"/>
                      </a:lnTo>
                      <a:lnTo>
                        <a:pt x="630" y="1382"/>
                      </a:lnTo>
                      <a:lnTo>
                        <a:pt x="669" y="1382"/>
                      </a:lnTo>
                      <a:lnTo>
                        <a:pt x="703" y="1382"/>
                      </a:lnTo>
                      <a:lnTo>
                        <a:pt x="733" y="1382"/>
                      </a:lnTo>
                      <a:lnTo>
                        <a:pt x="758" y="1382"/>
                      </a:lnTo>
                      <a:lnTo>
                        <a:pt x="777" y="1382"/>
                      </a:lnTo>
                      <a:lnTo>
                        <a:pt x="790" y="1382"/>
                      </a:lnTo>
                      <a:lnTo>
                        <a:pt x="794" y="1382"/>
                      </a:lnTo>
                      <a:lnTo>
                        <a:pt x="794" y="1275"/>
                      </a:lnTo>
                      <a:lnTo>
                        <a:pt x="798" y="1258"/>
                      </a:lnTo>
                      <a:lnTo>
                        <a:pt x="807" y="1245"/>
                      </a:lnTo>
                      <a:lnTo>
                        <a:pt x="820" y="1236"/>
                      </a:lnTo>
                      <a:lnTo>
                        <a:pt x="837" y="1232"/>
                      </a:lnTo>
                      <a:lnTo>
                        <a:pt x="891" y="1232"/>
                      </a:lnTo>
                      <a:lnTo>
                        <a:pt x="891" y="1142"/>
                      </a:lnTo>
                      <a:lnTo>
                        <a:pt x="894" y="1123"/>
                      </a:lnTo>
                      <a:lnTo>
                        <a:pt x="903" y="1106"/>
                      </a:lnTo>
                      <a:lnTo>
                        <a:pt x="917" y="1092"/>
                      </a:lnTo>
                      <a:lnTo>
                        <a:pt x="934" y="1083"/>
                      </a:lnTo>
                      <a:lnTo>
                        <a:pt x="953" y="1080"/>
                      </a:lnTo>
                      <a:lnTo>
                        <a:pt x="973" y="1083"/>
                      </a:lnTo>
                      <a:lnTo>
                        <a:pt x="990" y="1092"/>
                      </a:lnTo>
                      <a:lnTo>
                        <a:pt x="1004" y="1106"/>
                      </a:lnTo>
                      <a:lnTo>
                        <a:pt x="1012" y="1123"/>
                      </a:lnTo>
                      <a:lnTo>
                        <a:pt x="1015" y="1142"/>
                      </a:lnTo>
                      <a:lnTo>
                        <a:pt x="1015" y="1232"/>
                      </a:lnTo>
                      <a:lnTo>
                        <a:pt x="1253" y="1232"/>
                      </a:lnTo>
                      <a:lnTo>
                        <a:pt x="1253" y="1142"/>
                      </a:lnTo>
                      <a:lnTo>
                        <a:pt x="1256" y="1123"/>
                      </a:lnTo>
                      <a:lnTo>
                        <a:pt x="1265" y="1106"/>
                      </a:lnTo>
                      <a:lnTo>
                        <a:pt x="1279" y="1092"/>
                      </a:lnTo>
                      <a:lnTo>
                        <a:pt x="1296" y="1083"/>
                      </a:lnTo>
                      <a:lnTo>
                        <a:pt x="1315" y="1080"/>
                      </a:lnTo>
                      <a:lnTo>
                        <a:pt x="1335" y="1083"/>
                      </a:lnTo>
                      <a:lnTo>
                        <a:pt x="1352" y="1092"/>
                      </a:lnTo>
                      <a:lnTo>
                        <a:pt x="1366" y="1106"/>
                      </a:lnTo>
                      <a:lnTo>
                        <a:pt x="1374" y="1123"/>
                      </a:lnTo>
                      <a:lnTo>
                        <a:pt x="1377" y="1142"/>
                      </a:lnTo>
                      <a:lnTo>
                        <a:pt x="1377" y="1232"/>
                      </a:lnTo>
                      <a:lnTo>
                        <a:pt x="1432" y="1232"/>
                      </a:lnTo>
                      <a:lnTo>
                        <a:pt x="1448" y="1236"/>
                      </a:lnTo>
                      <a:lnTo>
                        <a:pt x="1461" y="1245"/>
                      </a:lnTo>
                      <a:lnTo>
                        <a:pt x="1470" y="1258"/>
                      </a:lnTo>
                      <a:lnTo>
                        <a:pt x="1474" y="1275"/>
                      </a:lnTo>
                      <a:lnTo>
                        <a:pt x="1474" y="1467"/>
                      </a:lnTo>
                      <a:lnTo>
                        <a:pt x="1470" y="1483"/>
                      </a:lnTo>
                      <a:lnTo>
                        <a:pt x="1461" y="1497"/>
                      </a:lnTo>
                      <a:lnTo>
                        <a:pt x="1448" y="1506"/>
                      </a:lnTo>
                      <a:lnTo>
                        <a:pt x="1432" y="1509"/>
                      </a:lnTo>
                      <a:lnTo>
                        <a:pt x="837" y="1509"/>
                      </a:lnTo>
                      <a:lnTo>
                        <a:pt x="820" y="1506"/>
                      </a:lnTo>
                      <a:lnTo>
                        <a:pt x="807" y="1497"/>
                      </a:lnTo>
                      <a:lnTo>
                        <a:pt x="798" y="1483"/>
                      </a:lnTo>
                      <a:lnTo>
                        <a:pt x="794" y="1467"/>
                      </a:lnTo>
                      <a:lnTo>
                        <a:pt x="794" y="1444"/>
                      </a:lnTo>
                      <a:lnTo>
                        <a:pt x="790" y="1444"/>
                      </a:lnTo>
                      <a:lnTo>
                        <a:pt x="778" y="1444"/>
                      </a:lnTo>
                      <a:lnTo>
                        <a:pt x="759" y="1444"/>
                      </a:lnTo>
                      <a:lnTo>
                        <a:pt x="734" y="1444"/>
                      </a:lnTo>
                      <a:lnTo>
                        <a:pt x="704" y="1444"/>
                      </a:lnTo>
                      <a:lnTo>
                        <a:pt x="670" y="1444"/>
                      </a:lnTo>
                      <a:lnTo>
                        <a:pt x="632" y="1444"/>
                      </a:lnTo>
                      <a:lnTo>
                        <a:pt x="594" y="1444"/>
                      </a:lnTo>
                      <a:lnTo>
                        <a:pt x="554" y="1443"/>
                      </a:lnTo>
                      <a:lnTo>
                        <a:pt x="515" y="1443"/>
                      </a:lnTo>
                      <a:lnTo>
                        <a:pt x="475" y="1443"/>
                      </a:lnTo>
                      <a:lnTo>
                        <a:pt x="439" y="1444"/>
                      </a:lnTo>
                      <a:lnTo>
                        <a:pt x="405" y="1444"/>
                      </a:lnTo>
                      <a:lnTo>
                        <a:pt x="374" y="1444"/>
                      </a:lnTo>
                      <a:lnTo>
                        <a:pt x="349" y="1444"/>
                      </a:lnTo>
                      <a:lnTo>
                        <a:pt x="334" y="1444"/>
                      </a:lnTo>
                      <a:lnTo>
                        <a:pt x="313" y="1444"/>
                      </a:lnTo>
                      <a:lnTo>
                        <a:pt x="294" y="1444"/>
                      </a:lnTo>
                      <a:lnTo>
                        <a:pt x="276" y="1445"/>
                      </a:lnTo>
                      <a:lnTo>
                        <a:pt x="231" y="1443"/>
                      </a:lnTo>
                      <a:lnTo>
                        <a:pt x="191" y="1437"/>
                      </a:lnTo>
                      <a:lnTo>
                        <a:pt x="154" y="1429"/>
                      </a:lnTo>
                      <a:lnTo>
                        <a:pt x="121" y="1417"/>
                      </a:lnTo>
                      <a:lnTo>
                        <a:pt x="91" y="1401"/>
                      </a:lnTo>
                      <a:lnTo>
                        <a:pt x="66" y="1380"/>
                      </a:lnTo>
                      <a:lnTo>
                        <a:pt x="45" y="1357"/>
                      </a:lnTo>
                      <a:lnTo>
                        <a:pt x="27" y="1329"/>
                      </a:lnTo>
                      <a:lnTo>
                        <a:pt x="13" y="1298"/>
                      </a:lnTo>
                      <a:lnTo>
                        <a:pt x="5" y="1268"/>
                      </a:lnTo>
                      <a:lnTo>
                        <a:pt x="1" y="1237"/>
                      </a:lnTo>
                      <a:lnTo>
                        <a:pt x="0" y="1207"/>
                      </a:lnTo>
                      <a:lnTo>
                        <a:pt x="2" y="1178"/>
                      </a:lnTo>
                      <a:lnTo>
                        <a:pt x="4" y="1152"/>
                      </a:lnTo>
                      <a:lnTo>
                        <a:pt x="9" y="1129"/>
                      </a:lnTo>
                      <a:lnTo>
                        <a:pt x="13" y="1108"/>
                      </a:lnTo>
                      <a:lnTo>
                        <a:pt x="18" y="1092"/>
                      </a:lnTo>
                      <a:lnTo>
                        <a:pt x="21" y="1082"/>
                      </a:lnTo>
                      <a:lnTo>
                        <a:pt x="23" y="1078"/>
                      </a:lnTo>
                      <a:lnTo>
                        <a:pt x="70" y="921"/>
                      </a:lnTo>
                      <a:lnTo>
                        <a:pt x="87" y="861"/>
                      </a:lnTo>
                      <a:lnTo>
                        <a:pt x="83" y="860"/>
                      </a:lnTo>
                      <a:lnTo>
                        <a:pt x="79" y="857"/>
                      </a:lnTo>
                      <a:lnTo>
                        <a:pt x="74" y="854"/>
                      </a:lnTo>
                      <a:lnTo>
                        <a:pt x="71" y="851"/>
                      </a:lnTo>
                      <a:lnTo>
                        <a:pt x="69" y="846"/>
                      </a:lnTo>
                      <a:lnTo>
                        <a:pt x="65" y="836"/>
                      </a:lnTo>
                      <a:lnTo>
                        <a:pt x="68" y="825"/>
                      </a:lnTo>
                      <a:lnTo>
                        <a:pt x="91" y="758"/>
                      </a:lnTo>
                      <a:lnTo>
                        <a:pt x="77" y="755"/>
                      </a:lnTo>
                      <a:lnTo>
                        <a:pt x="62" y="751"/>
                      </a:lnTo>
                      <a:lnTo>
                        <a:pt x="46" y="742"/>
                      </a:lnTo>
                      <a:lnTo>
                        <a:pt x="34" y="730"/>
                      </a:lnTo>
                      <a:lnTo>
                        <a:pt x="27" y="715"/>
                      </a:lnTo>
                      <a:lnTo>
                        <a:pt x="24" y="698"/>
                      </a:lnTo>
                      <a:lnTo>
                        <a:pt x="28" y="680"/>
                      </a:lnTo>
                      <a:lnTo>
                        <a:pt x="73" y="550"/>
                      </a:lnTo>
                      <a:lnTo>
                        <a:pt x="82" y="536"/>
                      </a:lnTo>
                      <a:lnTo>
                        <a:pt x="95" y="524"/>
                      </a:lnTo>
                      <a:lnTo>
                        <a:pt x="109" y="516"/>
                      </a:lnTo>
                      <a:lnTo>
                        <a:pt x="125" y="514"/>
                      </a:lnTo>
                      <a:lnTo>
                        <a:pt x="144" y="517"/>
                      </a:lnTo>
                      <a:lnTo>
                        <a:pt x="192" y="534"/>
                      </a:lnTo>
                      <a:lnTo>
                        <a:pt x="194" y="534"/>
                      </a:lnTo>
                      <a:lnTo>
                        <a:pt x="198" y="534"/>
                      </a:lnTo>
                      <a:lnTo>
                        <a:pt x="202" y="534"/>
                      </a:lnTo>
                      <a:lnTo>
                        <a:pt x="206" y="532"/>
                      </a:lnTo>
                      <a:lnTo>
                        <a:pt x="209" y="529"/>
                      </a:lnTo>
                      <a:lnTo>
                        <a:pt x="211" y="524"/>
                      </a:lnTo>
                      <a:lnTo>
                        <a:pt x="301" y="272"/>
                      </a:lnTo>
                      <a:lnTo>
                        <a:pt x="302" y="264"/>
                      </a:lnTo>
                      <a:lnTo>
                        <a:pt x="298" y="258"/>
                      </a:lnTo>
                      <a:lnTo>
                        <a:pt x="292" y="253"/>
                      </a:lnTo>
                      <a:lnTo>
                        <a:pt x="244" y="236"/>
                      </a:lnTo>
                      <a:lnTo>
                        <a:pt x="228" y="228"/>
                      </a:lnTo>
                      <a:lnTo>
                        <a:pt x="217" y="216"/>
                      </a:lnTo>
                      <a:lnTo>
                        <a:pt x="209" y="200"/>
                      </a:lnTo>
                      <a:lnTo>
                        <a:pt x="207" y="183"/>
                      </a:lnTo>
                      <a:lnTo>
                        <a:pt x="210" y="166"/>
                      </a:lnTo>
                      <a:lnTo>
                        <a:pt x="257" y="36"/>
                      </a:lnTo>
                      <a:lnTo>
                        <a:pt x="264" y="22"/>
                      </a:lnTo>
                      <a:lnTo>
                        <a:pt x="277" y="9"/>
                      </a:lnTo>
                      <a:lnTo>
                        <a:pt x="292" y="2"/>
                      </a:lnTo>
                      <a:lnTo>
                        <a:pt x="309" y="0"/>
                      </a:lnTo>
                      <a:close/>
                    </a:path>
                  </a:pathLst>
                </a:custGeom>
                <a:solidFill>
                  <a:srgbClr val="DE002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mj-lt"/>
                  </a:endParaRPr>
                </a:p>
              </p:txBody>
            </p:sp>
          </p:grpSp>
          <p:sp>
            <p:nvSpPr>
              <p:cNvPr id="52" name="JoinText91">
                <a:extLst>
                  <a:ext uri="{FF2B5EF4-FFF2-40B4-BE49-F238E27FC236}">
                    <a16:creationId xmlns:a16="http://schemas.microsoft.com/office/drawing/2014/main" id="{509001FE-E753-44B9-AADA-74A277807739}"/>
                  </a:ext>
                </a:extLst>
              </p:cNvPr>
              <p:cNvSpPr txBox="1">
                <a:spLocks/>
              </p:cNvSpPr>
              <p:nvPr/>
            </p:nvSpPr>
            <p:spPr>
              <a:xfrm>
                <a:off x="3495076" y="2974892"/>
                <a:ext cx="921675" cy="1005014"/>
              </a:xfrm>
              <a:prstGeom prst="rect">
                <a:avLst/>
              </a:prstGeom>
              <a:noFill/>
              <a:ln w="9525">
                <a:noFill/>
              </a:ln>
            </p:spPr>
            <p:txBody>
              <a:bodyPr vert="horz" wrap="square" lIns="0" tIns="0" rIns="54000" bIns="0" rtlCol="0">
                <a:noAutofit/>
              </a:bodyPr>
              <a:lstStyle/>
              <a:p>
                <a:pPr marL="171450" lvl="1" indent="-171450">
                  <a:lnSpc>
                    <a:spcPct val="90000"/>
                  </a:lnSpc>
                  <a:spcBef>
                    <a:spcPts val="200"/>
                  </a:spcBef>
                  <a:buClr>
                    <a:schemeClr val="accent1"/>
                  </a:buClr>
                  <a:buSzPct val="100000"/>
                  <a:buFont typeface="Wingdings" panose="05000000000000000000" pitchFamily="2" charset="2"/>
                  <a:buChar char="§"/>
                </a:pPr>
                <a:r>
                  <a:rPr lang="en-US" sz="950" dirty="0">
                    <a:solidFill>
                      <a:schemeClr val="tx2"/>
                    </a:solidFill>
                    <a:latin typeface="+mj-lt"/>
                    <a:sym typeface="+mn-lt"/>
                  </a:rPr>
                  <a:t>Platform</a:t>
                </a:r>
              </a:p>
              <a:p>
                <a:pPr marL="171450" lvl="1" indent="-171450">
                  <a:lnSpc>
                    <a:spcPct val="90000"/>
                  </a:lnSpc>
                  <a:spcBef>
                    <a:spcPts val="200"/>
                  </a:spcBef>
                  <a:buClr>
                    <a:schemeClr val="accent1"/>
                  </a:buClr>
                  <a:buSzPct val="100000"/>
                  <a:buFont typeface="Wingdings" panose="05000000000000000000" pitchFamily="2" charset="2"/>
                  <a:buChar char="§"/>
                </a:pPr>
                <a:r>
                  <a:rPr lang="en-US" sz="950" dirty="0">
                    <a:solidFill>
                      <a:schemeClr val="tx2"/>
                    </a:solidFill>
                    <a:latin typeface="+mj-lt"/>
                    <a:sym typeface="+mn-lt"/>
                  </a:rPr>
                  <a:t>CRM mgmt.</a:t>
                </a:r>
              </a:p>
              <a:p>
                <a:pPr marL="171450" lvl="1" indent="-171450">
                  <a:lnSpc>
                    <a:spcPct val="90000"/>
                  </a:lnSpc>
                  <a:spcBef>
                    <a:spcPts val="200"/>
                  </a:spcBef>
                  <a:buClr>
                    <a:schemeClr val="accent1"/>
                  </a:buClr>
                  <a:buSzPct val="100000"/>
                  <a:buFont typeface="Wingdings" panose="05000000000000000000" pitchFamily="2" charset="2"/>
                  <a:buChar char="§"/>
                </a:pPr>
                <a:r>
                  <a:rPr lang="en-US" sz="950" dirty="0">
                    <a:solidFill>
                      <a:schemeClr val="tx2"/>
                    </a:solidFill>
                    <a:latin typeface="+mj-lt"/>
                    <a:sym typeface="+mn-lt"/>
                  </a:rPr>
                  <a:t>Logistics (analytics)</a:t>
                </a:r>
              </a:p>
              <a:p>
                <a:pPr marL="171450" lvl="1" indent="-171450">
                  <a:lnSpc>
                    <a:spcPct val="90000"/>
                  </a:lnSpc>
                  <a:spcBef>
                    <a:spcPts val="200"/>
                  </a:spcBef>
                  <a:buClr>
                    <a:schemeClr val="accent1"/>
                  </a:buClr>
                  <a:buSzPct val="100000"/>
                  <a:buFont typeface="Wingdings" panose="05000000000000000000" pitchFamily="2" charset="2"/>
                  <a:buChar char="§"/>
                </a:pPr>
                <a:r>
                  <a:rPr lang="en-US" sz="950" dirty="0">
                    <a:solidFill>
                      <a:schemeClr val="tx2"/>
                    </a:solidFill>
                    <a:latin typeface="+mj-lt"/>
                    <a:sym typeface="+mn-lt"/>
                  </a:rPr>
                  <a:t>Marketing</a:t>
                </a:r>
              </a:p>
            </p:txBody>
          </p:sp>
          <p:sp>
            <p:nvSpPr>
              <p:cNvPr id="53" name="Rounded Rectangle 11">
                <a:extLst>
                  <a:ext uri="{FF2B5EF4-FFF2-40B4-BE49-F238E27FC236}">
                    <a16:creationId xmlns:a16="http://schemas.microsoft.com/office/drawing/2014/main" id="{96602845-5FDC-4A53-A97A-1846C769975C}"/>
                  </a:ext>
                </a:extLst>
              </p:cNvPr>
              <p:cNvSpPr>
                <a:spLocks/>
              </p:cNvSpPr>
              <p:nvPr/>
            </p:nvSpPr>
            <p:spPr>
              <a:xfrm>
                <a:off x="3495076" y="1604943"/>
                <a:ext cx="921675" cy="1026878"/>
              </a:xfrm>
              <a:prstGeom prst="roundRect">
                <a:avLst/>
              </a:prstGeom>
              <a:solidFill>
                <a:schemeClr val="bg1"/>
              </a:solidFill>
              <a:ln w="22225" cmpd="sng">
                <a:solidFill>
                  <a:srgbClr val="C00000"/>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r>
                  <a:rPr lang="en-US" sz="950" b="1" dirty="0">
                    <a:latin typeface="+mj-lt"/>
                  </a:rPr>
                  <a:t>Analytics</a:t>
                </a:r>
              </a:p>
            </p:txBody>
          </p:sp>
          <p:grpSp>
            <p:nvGrpSpPr>
              <p:cNvPr id="54" name="Group 53">
                <a:extLst>
                  <a:ext uri="{FF2B5EF4-FFF2-40B4-BE49-F238E27FC236}">
                    <a16:creationId xmlns:a16="http://schemas.microsoft.com/office/drawing/2014/main" id="{6C2E5982-863E-4166-ABCB-0DE58EF17DB3}"/>
                  </a:ext>
                </a:extLst>
              </p:cNvPr>
              <p:cNvGrpSpPr>
                <a:grpSpLocks/>
              </p:cNvGrpSpPr>
              <p:nvPr/>
            </p:nvGrpSpPr>
            <p:grpSpPr>
              <a:xfrm>
                <a:off x="3718873" y="2104968"/>
                <a:ext cx="440176" cy="413681"/>
                <a:chOff x="-1181100" y="5834063"/>
                <a:chExt cx="350837" cy="352426"/>
              </a:xfrm>
              <a:solidFill>
                <a:srgbClr val="C00000"/>
              </a:solidFill>
            </p:grpSpPr>
            <p:sp>
              <p:nvSpPr>
                <p:cNvPr id="55" name="Freeform 39">
                  <a:extLst>
                    <a:ext uri="{FF2B5EF4-FFF2-40B4-BE49-F238E27FC236}">
                      <a16:creationId xmlns:a16="http://schemas.microsoft.com/office/drawing/2014/main" id="{6B2D1C02-616F-4C74-863B-0D138CB06B9C}"/>
                    </a:ext>
                  </a:extLst>
                </p:cNvPr>
                <p:cNvSpPr>
                  <a:spLocks/>
                </p:cNvSpPr>
                <p:nvPr/>
              </p:nvSpPr>
              <p:spPr bwMode="auto">
                <a:xfrm>
                  <a:off x="-1181100" y="5834063"/>
                  <a:ext cx="249237" cy="163513"/>
                </a:xfrm>
                <a:custGeom>
                  <a:avLst/>
                  <a:gdLst>
                    <a:gd name="T0" fmla="*/ 1765 w 2358"/>
                    <a:gd name="T1" fmla="*/ 5 h 1549"/>
                    <a:gd name="T2" fmla="*/ 1961 w 2358"/>
                    <a:gd name="T3" fmla="*/ 32 h 1549"/>
                    <a:gd name="T4" fmla="*/ 2159 w 2358"/>
                    <a:gd name="T5" fmla="*/ 83 h 1549"/>
                    <a:gd name="T6" fmla="*/ 2358 w 2358"/>
                    <a:gd name="T7" fmla="*/ 155 h 1549"/>
                    <a:gd name="T8" fmla="*/ 2263 w 2358"/>
                    <a:gd name="T9" fmla="*/ 358 h 1549"/>
                    <a:gd name="T10" fmla="*/ 2125 w 2358"/>
                    <a:gd name="T11" fmla="*/ 419 h 1549"/>
                    <a:gd name="T12" fmla="*/ 1940 w 2358"/>
                    <a:gd name="T13" fmla="*/ 364 h 1549"/>
                    <a:gd name="T14" fmla="*/ 1756 w 2358"/>
                    <a:gd name="T15" fmla="*/ 337 h 1549"/>
                    <a:gd name="T16" fmla="*/ 1575 w 2358"/>
                    <a:gd name="T17" fmla="*/ 336 h 1549"/>
                    <a:gd name="T18" fmla="*/ 1400 w 2358"/>
                    <a:gd name="T19" fmla="*/ 359 h 1549"/>
                    <a:gd name="T20" fmla="*/ 1232 w 2358"/>
                    <a:gd name="T21" fmla="*/ 406 h 1549"/>
                    <a:gd name="T22" fmla="*/ 1073 w 2358"/>
                    <a:gd name="T23" fmla="*/ 471 h 1549"/>
                    <a:gd name="T24" fmla="*/ 924 w 2358"/>
                    <a:gd name="T25" fmla="*/ 557 h 1549"/>
                    <a:gd name="T26" fmla="*/ 788 w 2358"/>
                    <a:gd name="T27" fmla="*/ 660 h 1549"/>
                    <a:gd name="T28" fmla="*/ 666 w 2358"/>
                    <a:gd name="T29" fmla="*/ 779 h 1549"/>
                    <a:gd name="T30" fmla="*/ 559 w 2358"/>
                    <a:gd name="T31" fmla="*/ 912 h 1549"/>
                    <a:gd name="T32" fmla="*/ 470 w 2358"/>
                    <a:gd name="T33" fmla="*/ 1057 h 1549"/>
                    <a:gd name="T34" fmla="*/ 402 w 2358"/>
                    <a:gd name="T35" fmla="*/ 1212 h 1549"/>
                    <a:gd name="T36" fmla="*/ 355 w 2358"/>
                    <a:gd name="T37" fmla="*/ 1377 h 1549"/>
                    <a:gd name="T38" fmla="*/ 330 w 2358"/>
                    <a:gd name="T39" fmla="*/ 1549 h 1549"/>
                    <a:gd name="T40" fmla="*/ 112 w 2358"/>
                    <a:gd name="T41" fmla="*/ 1530 h 1549"/>
                    <a:gd name="T42" fmla="*/ 14 w 2358"/>
                    <a:gd name="T43" fmla="*/ 1423 h 1549"/>
                    <a:gd name="T44" fmla="*/ 53 w 2358"/>
                    <a:gd name="T45" fmla="*/ 1236 h 1549"/>
                    <a:gd name="T46" fmla="*/ 110 w 2358"/>
                    <a:gd name="T47" fmla="*/ 1059 h 1549"/>
                    <a:gd name="T48" fmla="*/ 183 w 2358"/>
                    <a:gd name="T49" fmla="*/ 893 h 1549"/>
                    <a:gd name="T50" fmla="*/ 273 w 2358"/>
                    <a:gd name="T51" fmla="*/ 739 h 1549"/>
                    <a:gd name="T52" fmla="*/ 381 w 2358"/>
                    <a:gd name="T53" fmla="*/ 597 h 1549"/>
                    <a:gd name="T54" fmla="*/ 506 w 2358"/>
                    <a:gd name="T55" fmla="*/ 465 h 1549"/>
                    <a:gd name="T56" fmla="*/ 648 w 2358"/>
                    <a:gd name="T57" fmla="*/ 346 h 1549"/>
                    <a:gd name="T58" fmla="*/ 808 w 2358"/>
                    <a:gd name="T59" fmla="*/ 238 h 1549"/>
                    <a:gd name="T60" fmla="*/ 995 w 2358"/>
                    <a:gd name="T61" fmla="*/ 140 h 1549"/>
                    <a:gd name="T62" fmla="*/ 1185 w 2358"/>
                    <a:gd name="T63" fmla="*/ 69 h 1549"/>
                    <a:gd name="T64" fmla="*/ 1376 w 2358"/>
                    <a:gd name="T65" fmla="*/ 23 h 1549"/>
                    <a:gd name="T66" fmla="*/ 1569 w 2358"/>
                    <a:gd name="T67" fmla="*/ 2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58" h="1549">
                      <a:moveTo>
                        <a:pt x="1667" y="0"/>
                      </a:moveTo>
                      <a:lnTo>
                        <a:pt x="1765" y="5"/>
                      </a:lnTo>
                      <a:lnTo>
                        <a:pt x="1862" y="16"/>
                      </a:lnTo>
                      <a:lnTo>
                        <a:pt x="1961" y="32"/>
                      </a:lnTo>
                      <a:lnTo>
                        <a:pt x="2060" y="55"/>
                      </a:lnTo>
                      <a:lnTo>
                        <a:pt x="2159" y="83"/>
                      </a:lnTo>
                      <a:lnTo>
                        <a:pt x="2258" y="116"/>
                      </a:lnTo>
                      <a:lnTo>
                        <a:pt x="2358" y="155"/>
                      </a:lnTo>
                      <a:lnTo>
                        <a:pt x="2310" y="258"/>
                      </a:lnTo>
                      <a:lnTo>
                        <a:pt x="2263" y="358"/>
                      </a:lnTo>
                      <a:lnTo>
                        <a:pt x="2218" y="457"/>
                      </a:lnTo>
                      <a:lnTo>
                        <a:pt x="2125" y="419"/>
                      </a:lnTo>
                      <a:lnTo>
                        <a:pt x="2033" y="388"/>
                      </a:lnTo>
                      <a:lnTo>
                        <a:pt x="1940" y="364"/>
                      </a:lnTo>
                      <a:lnTo>
                        <a:pt x="1847" y="347"/>
                      </a:lnTo>
                      <a:lnTo>
                        <a:pt x="1756" y="337"/>
                      </a:lnTo>
                      <a:lnTo>
                        <a:pt x="1665" y="334"/>
                      </a:lnTo>
                      <a:lnTo>
                        <a:pt x="1575" y="336"/>
                      </a:lnTo>
                      <a:lnTo>
                        <a:pt x="1487" y="345"/>
                      </a:lnTo>
                      <a:lnTo>
                        <a:pt x="1400" y="359"/>
                      </a:lnTo>
                      <a:lnTo>
                        <a:pt x="1316" y="380"/>
                      </a:lnTo>
                      <a:lnTo>
                        <a:pt x="1232" y="406"/>
                      </a:lnTo>
                      <a:lnTo>
                        <a:pt x="1151" y="436"/>
                      </a:lnTo>
                      <a:lnTo>
                        <a:pt x="1073" y="471"/>
                      </a:lnTo>
                      <a:lnTo>
                        <a:pt x="997" y="512"/>
                      </a:lnTo>
                      <a:lnTo>
                        <a:pt x="924" y="557"/>
                      </a:lnTo>
                      <a:lnTo>
                        <a:pt x="854" y="607"/>
                      </a:lnTo>
                      <a:lnTo>
                        <a:pt x="788" y="660"/>
                      </a:lnTo>
                      <a:lnTo>
                        <a:pt x="724" y="718"/>
                      </a:lnTo>
                      <a:lnTo>
                        <a:pt x="666" y="779"/>
                      </a:lnTo>
                      <a:lnTo>
                        <a:pt x="610" y="844"/>
                      </a:lnTo>
                      <a:lnTo>
                        <a:pt x="559" y="912"/>
                      </a:lnTo>
                      <a:lnTo>
                        <a:pt x="513" y="983"/>
                      </a:lnTo>
                      <a:lnTo>
                        <a:pt x="470" y="1057"/>
                      </a:lnTo>
                      <a:lnTo>
                        <a:pt x="433" y="1134"/>
                      </a:lnTo>
                      <a:lnTo>
                        <a:pt x="402" y="1212"/>
                      </a:lnTo>
                      <a:lnTo>
                        <a:pt x="375" y="1294"/>
                      </a:lnTo>
                      <a:lnTo>
                        <a:pt x="355" y="1377"/>
                      </a:lnTo>
                      <a:lnTo>
                        <a:pt x="339" y="1463"/>
                      </a:lnTo>
                      <a:lnTo>
                        <a:pt x="330" y="1549"/>
                      </a:lnTo>
                      <a:lnTo>
                        <a:pt x="222" y="1539"/>
                      </a:lnTo>
                      <a:lnTo>
                        <a:pt x="112" y="1530"/>
                      </a:lnTo>
                      <a:lnTo>
                        <a:pt x="0" y="1520"/>
                      </a:lnTo>
                      <a:lnTo>
                        <a:pt x="14" y="1423"/>
                      </a:lnTo>
                      <a:lnTo>
                        <a:pt x="32" y="1328"/>
                      </a:lnTo>
                      <a:lnTo>
                        <a:pt x="53" y="1236"/>
                      </a:lnTo>
                      <a:lnTo>
                        <a:pt x="80" y="1146"/>
                      </a:lnTo>
                      <a:lnTo>
                        <a:pt x="110" y="1059"/>
                      </a:lnTo>
                      <a:lnTo>
                        <a:pt x="144" y="975"/>
                      </a:lnTo>
                      <a:lnTo>
                        <a:pt x="183" y="893"/>
                      </a:lnTo>
                      <a:lnTo>
                        <a:pt x="226" y="815"/>
                      </a:lnTo>
                      <a:lnTo>
                        <a:pt x="273" y="739"/>
                      </a:lnTo>
                      <a:lnTo>
                        <a:pt x="324" y="666"/>
                      </a:lnTo>
                      <a:lnTo>
                        <a:pt x="381" y="597"/>
                      </a:lnTo>
                      <a:lnTo>
                        <a:pt x="440" y="529"/>
                      </a:lnTo>
                      <a:lnTo>
                        <a:pt x="506" y="465"/>
                      </a:lnTo>
                      <a:lnTo>
                        <a:pt x="574" y="404"/>
                      </a:lnTo>
                      <a:lnTo>
                        <a:pt x="648" y="346"/>
                      </a:lnTo>
                      <a:lnTo>
                        <a:pt x="725" y="291"/>
                      </a:lnTo>
                      <a:lnTo>
                        <a:pt x="808" y="238"/>
                      </a:lnTo>
                      <a:lnTo>
                        <a:pt x="902" y="187"/>
                      </a:lnTo>
                      <a:lnTo>
                        <a:pt x="995" y="140"/>
                      </a:lnTo>
                      <a:lnTo>
                        <a:pt x="1090" y="102"/>
                      </a:lnTo>
                      <a:lnTo>
                        <a:pt x="1185" y="69"/>
                      </a:lnTo>
                      <a:lnTo>
                        <a:pt x="1280" y="42"/>
                      </a:lnTo>
                      <a:lnTo>
                        <a:pt x="1376" y="23"/>
                      </a:lnTo>
                      <a:lnTo>
                        <a:pt x="1473" y="9"/>
                      </a:lnTo>
                      <a:lnTo>
                        <a:pt x="1569" y="2"/>
                      </a:lnTo>
                      <a:lnTo>
                        <a:pt x="166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56" name="Freeform 40">
                  <a:extLst>
                    <a:ext uri="{FF2B5EF4-FFF2-40B4-BE49-F238E27FC236}">
                      <a16:creationId xmlns:a16="http://schemas.microsoft.com/office/drawing/2014/main" id="{ED88ADD5-4B11-4D8C-8C0A-B045F7D1C2A5}"/>
                    </a:ext>
                  </a:extLst>
                </p:cNvPr>
                <p:cNvSpPr>
                  <a:spLocks/>
                </p:cNvSpPr>
                <p:nvPr/>
              </p:nvSpPr>
              <p:spPr bwMode="auto">
                <a:xfrm>
                  <a:off x="-993775" y="5980113"/>
                  <a:ext cx="163512" cy="204788"/>
                </a:xfrm>
                <a:custGeom>
                  <a:avLst/>
                  <a:gdLst>
                    <a:gd name="T0" fmla="*/ 1518 w 1541"/>
                    <a:gd name="T1" fmla="*/ 0 h 1937"/>
                    <a:gd name="T2" fmla="*/ 1532 w 1541"/>
                    <a:gd name="T3" fmla="*/ 102 h 1937"/>
                    <a:gd name="T4" fmla="*/ 1539 w 1541"/>
                    <a:gd name="T5" fmla="*/ 202 h 1937"/>
                    <a:gd name="T6" fmla="*/ 1541 w 1541"/>
                    <a:gd name="T7" fmla="*/ 301 h 1937"/>
                    <a:gd name="T8" fmla="*/ 1538 w 1541"/>
                    <a:gd name="T9" fmla="*/ 397 h 1937"/>
                    <a:gd name="T10" fmla="*/ 1530 w 1541"/>
                    <a:gd name="T11" fmla="*/ 491 h 1937"/>
                    <a:gd name="T12" fmla="*/ 1516 w 1541"/>
                    <a:gd name="T13" fmla="*/ 583 h 1937"/>
                    <a:gd name="T14" fmla="*/ 1497 w 1541"/>
                    <a:gd name="T15" fmla="*/ 673 h 1937"/>
                    <a:gd name="T16" fmla="*/ 1473 w 1541"/>
                    <a:gd name="T17" fmla="*/ 761 h 1937"/>
                    <a:gd name="T18" fmla="*/ 1446 w 1541"/>
                    <a:gd name="T19" fmla="*/ 847 h 1937"/>
                    <a:gd name="T20" fmla="*/ 1414 w 1541"/>
                    <a:gd name="T21" fmla="*/ 930 h 1937"/>
                    <a:gd name="T22" fmla="*/ 1378 w 1541"/>
                    <a:gd name="T23" fmla="*/ 1010 h 1937"/>
                    <a:gd name="T24" fmla="*/ 1337 w 1541"/>
                    <a:gd name="T25" fmla="*/ 1087 h 1937"/>
                    <a:gd name="T26" fmla="*/ 1293 w 1541"/>
                    <a:gd name="T27" fmla="*/ 1163 h 1937"/>
                    <a:gd name="T28" fmla="*/ 1246 w 1541"/>
                    <a:gd name="T29" fmla="*/ 1234 h 1937"/>
                    <a:gd name="T30" fmla="*/ 1195 w 1541"/>
                    <a:gd name="T31" fmla="*/ 1303 h 1937"/>
                    <a:gd name="T32" fmla="*/ 1142 w 1541"/>
                    <a:gd name="T33" fmla="*/ 1370 h 1937"/>
                    <a:gd name="T34" fmla="*/ 1086 w 1541"/>
                    <a:gd name="T35" fmla="*/ 1432 h 1937"/>
                    <a:gd name="T36" fmla="*/ 1026 w 1541"/>
                    <a:gd name="T37" fmla="*/ 1492 h 1937"/>
                    <a:gd name="T38" fmla="*/ 965 w 1541"/>
                    <a:gd name="T39" fmla="*/ 1548 h 1937"/>
                    <a:gd name="T40" fmla="*/ 900 w 1541"/>
                    <a:gd name="T41" fmla="*/ 1601 h 1937"/>
                    <a:gd name="T42" fmla="*/ 834 w 1541"/>
                    <a:gd name="T43" fmla="*/ 1650 h 1937"/>
                    <a:gd name="T44" fmla="*/ 766 w 1541"/>
                    <a:gd name="T45" fmla="*/ 1696 h 1937"/>
                    <a:gd name="T46" fmla="*/ 697 w 1541"/>
                    <a:gd name="T47" fmla="*/ 1738 h 1937"/>
                    <a:gd name="T48" fmla="*/ 625 w 1541"/>
                    <a:gd name="T49" fmla="*/ 1776 h 1937"/>
                    <a:gd name="T50" fmla="*/ 553 w 1541"/>
                    <a:gd name="T51" fmla="*/ 1811 h 1937"/>
                    <a:gd name="T52" fmla="*/ 479 w 1541"/>
                    <a:gd name="T53" fmla="*/ 1842 h 1937"/>
                    <a:gd name="T54" fmla="*/ 405 w 1541"/>
                    <a:gd name="T55" fmla="*/ 1868 h 1937"/>
                    <a:gd name="T56" fmla="*/ 330 w 1541"/>
                    <a:gd name="T57" fmla="*/ 1890 h 1937"/>
                    <a:gd name="T58" fmla="*/ 255 w 1541"/>
                    <a:gd name="T59" fmla="*/ 1909 h 1937"/>
                    <a:gd name="T60" fmla="*/ 179 w 1541"/>
                    <a:gd name="T61" fmla="*/ 1923 h 1937"/>
                    <a:gd name="T62" fmla="*/ 104 w 1541"/>
                    <a:gd name="T63" fmla="*/ 1932 h 1937"/>
                    <a:gd name="T64" fmla="*/ 27 w 1541"/>
                    <a:gd name="T65" fmla="*/ 1937 h 1937"/>
                    <a:gd name="T66" fmla="*/ 13 w 1541"/>
                    <a:gd name="T67" fmla="*/ 1776 h 1937"/>
                    <a:gd name="T68" fmla="*/ 0 w 1541"/>
                    <a:gd name="T69" fmla="*/ 1614 h 1937"/>
                    <a:gd name="T70" fmla="*/ 87 w 1541"/>
                    <a:gd name="T71" fmla="*/ 1602 h 1937"/>
                    <a:gd name="T72" fmla="*/ 172 w 1541"/>
                    <a:gd name="T73" fmla="*/ 1586 h 1937"/>
                    <a:gd name="T74" fmla="*/ 255 w 1541"/>
                    <a:gd name="T75" fmla="*/ 1564 h 1937"/>
                    <a:gd name="T76" fmla="*/ 334 w 1541"/>
                    <a:gd name="T77" fmla="*/ 1539 h 1937"/>
                    <a:gd name="T78" fmla="*/ 412 w 1541"/>
                    <a:gd name="T79" fmla="*/ 1509 h 1937"/>
                    <a:gd name="T80" fmla="*/ 486 w 1541"/>
                    <a:gd name="T81" fmla="*/ 1475 h 1937"/>
                    <a:gd name="T82" fmla="*/ 559 w 1541"/>
                    <a:gd name="T83" fmla="*/ 1435 h 1937"/>
                    <a:gd name="T84" fmla="*/ 628 w 1541"/>
                    <a:gd name="T85" fmla="*/ 1391 h 1937"/>
                    <a:gd name="T86" fmla="*/ 695 w 1541"/>
                    <a:gd name="T87" fmla="*/ 1342 h 1937"/>
                    <a:gd name="T88" fmla="*/ 758 w 1541"/>
                    <a:gd name="T89" fmla="*/ 1289 h 1937"/>
                    <a:gd name="T90" fmla="*/ 820 w 1541"/>
                    <a:gd name="T91" fmla="*/ 1230 h 1937"/>
                    <a:gd name="T92" fmla="*/ 878 w 1541"/>
                    <a:gd name="T93" fmla="*/ 1167 h 1937"/>
                    <a:gd name="T94" fmla="*/ 934 w 1541"/>
                    <a:gd name="T95" fmla="*/ 1099 h 1937"/>
                    <a:gd name="T96" fmla="*/ 986 w 1541"/>
                    <a:gd name="T97" fmla="*/ 1028 h 1937"/>
                    <a:gd name="T98" fmla="*/ 1032 w 1541"/>
                    <a:gd name="T99" fmla="*/ 955 h 1937"/>
                    <a:gd name="T100" fmla="*/ 1073 w 1541"/>
                    <a:gd name="T101" fmla="*/ 881 h 1937"/>
                    <a:gd name="T102" fmla="*/ 1108 w 1541"/>
                    <a:gd name="T103" fmla="*/ 804 h 1937"/>
                    <a:gd name="T104" fmla="*/ 1138 w 1541"/>
                    <a:gd name="T105" fmla="*/ 728 h 1937"/>
                    <a:gd name="T106" fmla="*/ 1163 w 1541"/>
                    <a:gd name="T107" fmla="*/ 649 h 1937"/>
                    <a:gd name="T108" fmla="*/ 1182 w 1541"/>
                    <a:gd name="T109" fmla="*/ 568 h 1937"/>
                    <a:gd name="T110" fmla="*/ 1196 w 1541"/>
                    <a:gd name="T111" fmla="*/ 486 h 1937"/>
                    <a:gd name="T112" fmla="*/ 1207 w 1541"/>
                    <a:gd name="T113" fmla="*/ 404 h 1937"/>
                    <a:gd name="T114" fmla="*/ 1211 w 1541"/>
                    <a:gd name="T115" fmla="*/ 319 h 1937"/>
                    <a:gd name="T116" fmla="*/ 1210 w 1541"/>
                    <a:gd name="T117" fmla="*/ 233 h 1937"/>
                    <a:gd name="T118" fmla="*/ 1204 w 1541"/>
                    <a:gd name="T119" fmla="*/ 145 h 1937"/>
                    <a:gd name="T120" fmla="*/ 1192 w 1541"/>
                    <a:gd name="T121" fmla="*/ 56 h 1937"/>
                    <a:gd name="T122" fmla="*/ 1357 w 1541"/>
                    <a:gd name="T123" fmla="*/ 27 h 1937"/>
                    <a:gd name="T124" fmla="*/ 1518 w 1541"/>
                    <a:gd name="T125"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1" h="1937">
                      <a:moveTo>
                        <a:pt x="1518" y="0"/>
                      </a:moveTo>
                      <a:lnTo>
                        <a:pt x="1532" y="102"/>
                      </a:lnTo>
                      <a:lnTo>
                        <a:pt x="1539" y="202"/>
                      </a:lnTo>
                      <a:lnTo>
                        <a:pt x="1541" y="301"/>
                      </a:lnTo>
                      <a:lnTo>
                        <a:pt x="1538" y="397"/>
                      </a:lnTo>
                      <a:lnTo>
                        <a:pt x="1530" y="491"/>
                      </a:lnTo>
                      <a:lnTo>
                        <a:pt x="1516" y="583"/>
                      </a:lnTo>
                      <a:lnTo>
                        <a:pt x="1497" y="673"/>
                      </a:lnTo>
                      <a:lnTo>
                        <a:pt x="1473" y="761"/>
                      </a:lnTo>
                      <a:lnTo>
                        <a:pt x="1446" y="847"/>
                      </a:lnTo>
                      <a:lnTo>
                        <a:pt x="1414" y="930"/>
                      </a:lnTo>
                      <a:lnTo>
                        <a:pt x="1378" y="1010"/>
                      </a:lnTo>
                      <a:lnTo>
                        <a:pt x="1337" y="1087"/>
                      </a:lnTo>
                      <a:lnTo>
                        <a:pt x="1293" y="1163"/>
                      </a:lnTo>
                      <a:lnTo>
                        <a:pt x="1246" y="1234"/>
                      </a:lnTo>
                      <a:lnTo>
                        <a:pt x="1195" y="1303"/>
                      </a:lnTo>
                      <a:lnTo>
                        <a:pt x="1142" y="1370"/>
                      </a:lnTo>
                      <a:lnTo>
                        <a:pt x="1086" y="1432"/>
                      </a:lnTo>
                      <a:lnTo>
                        <a:pt x="1026" y="1492"/>
                      </a:lnTo>
                      <a:lnTo>
                        <a:pt x="965" y="1548"/>
                      </a:lnTo>
                      <a:lnTo>
                        <a:pt x="900" y="1601"/>
                      </a:lnTo>
                      <a:lnTo>
                        <a:pt x="834" y="1650"/>
                      </a:lnTo>
                      <a:lnTo>
                        <a:pt x="766" y="1696"/>
                      </a:lnTo>
                      <a:lnTo>
                        <a:pt x="697" y="1738"/>
                      </a:lnTo>
                      <a:lnTo>
                        <a:pt x="625" y="1776"/>
                      </a:lnTo>
                      <a:lnTo>
                        <a:pt x="553" y="1811"/>
                      </a:lnTo>
                      <a:lnTo>
                        <a:pt x="479" y="1842"/>
                      </a:lnTo>
                      <a:lnTo>
                        <a:pt x="405" y="1868"/>
                      </a:lnTo>
                      <a:lnTo>
                        <a:pt x="330" y="1890"/>
                      </a:lnTo>
                      <a:lnTo>
                        <a:pt x="255" y="1909"/>
                      </a:lnTo>
                      <a:lnTo>
                        <a:pt x="179" y="1923"/>
                      </a:lnTo>
                      <a:lnTo>
                        <a:pt x="104" y="1932"/>
                      </a:lnTo>
                      <a:lnTo>
                        <a:pt x="27" y="1937"/>
                      </a:lnTo>
                      <a:lnTo>
                        <a:pt x="13" y="1776"/>
                      </a:lnTo>
                      <a:lnTo>
                        <a:pt x="0" y="1614"/>
                      </a:lnTo>
                      <a:lnTo>
                        <a:pt x="87" y="1602"/>
                      </a:lnTo>
                      <a:lnTo>
                        <a:pt x="172" y="1586"/>
                      </a:lnTo>
                      <a:lnTo>
                        <a:pt x="255" y="1564"/>
                      </a:lnTo>
                      <a:lnTo>
                        <a:pt x="334" y="1539"/>
                      </a:lnTo>
                      <a:lnTo>
                        <a:pt x="412" y="1509"/>
                      </a:lnTo>
                      <a:lnTo>
                        <a:pt x="486" y="1475"/>
                      </a:lnTo>
                      <a:lnTo>
                        <a:pt x="559" y="1435"/>
                      </a:lnTo>
                      <a:lnTo>
                        <a:pt x="628" y="1391"/>
                      </a:lnTo>
                      <a:lnTo>
                        <a:pt x="695" y="1342"/>
                      </a:lnTo>
                      <a:lnTo>
                        <a:pt x="758" y="1289"/>
                      </a:lnTo>
                      <a:lnTo>
                        <a:pt x="820" y="1230"/>
                      </a:lnTo>
                      <a:lnTo>
                        <a:pt x="878" y="1167"/>
                      </a:lnTo>
                      <a:lnTo>
                        <a:pt x="934" y="1099"/>
                      </a:lnTo>
                      <a:lnTo>
                        <a:pt x="986" y="1028"/>
                      </a:lnTo>
                      <a:lnTo>
                        <a:pt x="1032" y="955"/>
                      </a:lnTo>
                      <a:lnTo>
                        <a:pt x="1073" y="881"/>
                      </a:lnTo>
                      <a:lnTo>
                        <a:pt x="1108" y="804"/>
                      </a:lnTo>
                      <a:lnTo>
                        <a:pt x="1138" y="728"/>
                      </a:lnTo>
                      <a:lnTo>
                        <a:pt x="1163" y="649"/>
                      </a:lnTo>
                      <a:lnTo>
                        <a:pt x="1182" y="568"/>
                      </a:lnTo>
                      <a:lnTo>
                        <a:pt x="1196" y="486"/>
                      </a:lnTo>
                      <a:lnTo>
                        <a:pt x="1207" y="404"/>
                      </a:lnTo>
                      <a:lnTo>
                        <a:pt x="1211" y="319"/>
                      </a:lnTo>
                      <a:lnTo>
                        <a:pt x="1210" y="233"/>
                      </a:lnTo>
                      <a:lnTo>
                        <a:pt x="1204" y="145"/>
                      </a:lnTo>
                      <a:lnTo>
                        <a:pt x="1192" y="56"/>
                      </a:lnTo>
                      <a:lnTo>
                        <a:pt x="1357" y="27"/>
                      </a:lnTo>
                      <a:lnTo>
                        <a:pt x="151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57" name="Freeform 41">
                  <a:extLst>
                    <a:ext uri="{FF2B5EF4-FFF2-40B4-BE49-F238E27FC236}">
                      <a16:creationId xmlns:a16="http://schemas.microsoft.com/office/drawing/2014/main" id="{2FC3EF4B-FB9B-4267-89BA-B4658082A6F0}"/>
                    </a:ext>
                  </a:extLst>
                </p:cNvPr>
                <p:cNvSpPr>
                  <a:spLocks/>
                </p:cNvSpPr>
                <p:nvPr/>
              </p:nvSpPr>
              <p:spPr bwMode="auto">
                <a:xfrm>
                  <a:off x="-1179513" y="6022976"/>
                  <a:ext cx="161925" cy="163513"/>
                </a:xfrm>
                <a:custGeom>
                  <a:avLst/>
                  <a:gdLst>
                    <a:gd name="T0" fmla="*/ 315 w 1530"/>
                    <a:gd name="T1" fmla="*/ 0 h 1538"/>
                    <a:gd name="T2" fmla="*/ 334 w 1530"/>
                    <a:gd name="T3" fmla="*/ 98 h 1538"/>
                    <a:gd name="T4" fmla="*/ 357 w 1530"/>
                    <a:gd name="T5" fmla="*/ 191 h 1538"/>
                    <a:gd name="T6" fmla="*/ 383 w 1530"/>
                    <a:gd name="T7" fmla="*/ 281 h 1538"/>
                    <a:gd name="T8" fmla="*/ 414 w 1530"/>
                    <a:gd name="T9" fmla="*/ 366 h 1538"/>
                    <a:gd name="T10" fmla="*/ 448 w 1530"/>
                    <a:gd name="T11" fmla="*/ 448 h 1538"/>
                    <a:gd name="T12" fmla="*/ 487 w 1530"/>
                    <a:gd name="T13" fmla="*/ 526 h 1538"/>
                    <a:gd name="T14" fmla="*/ 528 w 1530"/>
                    <a:gd name="T15" fmla="*/ 599 h 1538"/>
                    <a:gd name="T16" fmla="*/ 574 w 1530"/>
                    <a:gd name="T17" fmla="*/ 669 h 1538"/>
                    <a:gd name="T18" fmla="*/ 625 w 1530"/>
                    <a:gd name="T19" fmla="*/ 735 h 1538"/>
                    <a:gd name="T20" fmla="*/ 678 w 1530"/>
                    <a:gd name="T21" fmla="*/ 797 h 1538"/>
                    <a:gd name="T22" fmla="*/ 735 w 1530"/>
                    <a:gd name="T23" fmla="*/ 855 h 1538"/>
                    <a:gd name="T24" fmla="*/ 798 w 1530"/>
                    <a:gd name="T25" fmla="*/ 909 h 1538"/>
                    <a:gd name="T26" fmla="*/ 863 w 1530"/>
                    <a:gd name="T27" fmla="*/ 959 h 1538"/>
                    <a:gd name="T28" fmla="*/ 933 w 1530"/>
                    <a:gd name="T29" fmla="*/ 1005 h 1538"/>
                    <a:gd name="T30" fmla="*/ 1006 w 1530"/>
                    <a:gd name="T31" fmla="*/ 1046 h 1538"/>
                    <a:gd name="T32" fmla="*/ 1084 w 1530"/>
                    <a:gd name="T33" fmla="*/ 1085 h 1538"/>
                    <a:gd name="T34" fmla="*/ 1164 w 1530"/>
                    <a:gd name="T35" fmla="*/ 1119 h 1538"/>
                    <a:gd name="T36" fmla="*/ 1250 w 1530"/>
                    <a:gd name="T37" fmla="*/ 1149 h 1538"/>
                    <a:gd name="T38" fmla="*/ 1340 w 1530"/>
                    <a:gd name="T39" fmla="*/ 1176 h 1538"/>
                    <a:gd name="T40" fmla="*/ 1432 w 1530"/>
                    <a:gd name="T41" fmla="*/ 1199 h 1538"/>
                    <a:gd name="T42" fmla="*/ 1530 w 1530"/>
                    <a:gd name="T43" fmla="*/ 1217 h 1538"/>
                    <a:gd name="T44" fmla="*/ 1516 w 1530"/>
                    <a:gd name="T45" fmla="*/ 1375 h 1538"/>
                    <a:gd name="T46" fmla="*/ 1502 w 1530"/>
                    <a:gd name="T47" fmla="*/ 1538 h 1538"/>
                    <a:gd name="T48" fmla="*/ 1408 w 1530"/>
                    <a:gd name="T49" fmla="*/ 1528 h 1538"/>
                    <a:gd name="T50" fmla="*/ 1317 w 1530"/>
                    <a:gd name="T51" fmla="*/ 1512 h 1538"/>
                    <a:gd name="T52" fmla="*/ 1227 w 1530"/>
                    <a:gd name="T53" fmla="*/ 1492 h 1538"/>
                    <a:gd name="T54" fmla="*/ 1140 w 1530"/>
                    <a:gd name="T55" fmla="*/ 1467 h 1538"/>
                    <a:gd name="T56" fmla="*/ 1057 w 1530"/>
                    <a:gd name="T57" fmla="*/ 1438 h 1538"/>
                    <a:gd name="T58" fmla="*/ 975 w 1530"/>
                    <a:gd name="T59" fmla="*/ 1404 h 1538"/>
                    <a:gd name="T60" fmla="*/ 896 w 1530"/>
                    <a:gd name="T61" fmla="*/ 1366 h 1538"/>
                    <a:gd name="T62" fmla="*/ 820 w 1530"/>
                    <a:gd name="T63" fmla="*/ 1325 h 1538"/>
                    <a:gd name="T64" fmla="*/ 747 w 1530"/>
                    <a:gd name="T65" fmla="*/ 1281 h 1538"/>
                    <a:gd name="T66" fmla="*/ 677 w 1530"/>
                    <a:gd name="T67" fmla="*/ 1232 h 1538"/>
                    <a:gd name="T68" fmla="*/ 609 w 1530"/>
                    <a:gd name="T69" fmla="*/ 1181 h 1538"/>
                    <a:gd name="T70" fmla="*/ 546 w 1530"/>
                    <a:gd name="T71" fmla="*/ 1126 h 1538"/>
                    <a:gd name="T72" fmla="*/ 485 w 1530"/>
                    <a:gd name="T73" fmla="*/ 1069 h 1538"/>
                    <a:gd name="T74" fmla="*/ 427 w 1530"/>
                    <a:gd name="T75" fmla="*/ 1009 h 1538"/>
                    <a:gd name="T76" fmla="*/ 373 w 1530"/>
                    <a:gd name="T77" fmla="*/ 947 h 1538"/>
                    <a:gd name="T78" fmla="*/ 321 w 1530"/>
                    <a:gd name="T79" fmla="*/ 883 h 1538"/>
                    <a:gd name="T80" fmla="*/ 274 w 1530"/>
                    <a:gd name="T81" fmla="*/ 817 h 1538"/>
                    <a:gd name="T82" fmla="*/ 231 w 1530"/>
                    <a:gd name="T83" fmla="*/ 750 h 1538"/>
                    <a:gd name="T84" fmla="*/ 189 w 1530"/>
                    <a:gd name="T85" fmla="*/ 681 h 1538"/>
                    <a:gd name="T86" fmla="*/ 153 w 1530"/>
                    <a:gd name="T87" fmla="*/ 610 h 1538"/>
                    <a:gd name="T88" fmla="*/ 120 w 1530"/>
                    <a:gd name="T89" fmla="*/ 539 h 1538"/>
                    <a:gd name="T90" fmla="*/ 91 w 1530"/>
                    <a:gd name="T91" fmla="*/ 467 h 1538"/>
                    <a:gd name="T92" fmla="*/ 66 w 1530"/>
                    <a:gd name="T93" fmla="*/ 393 h 1538"/>
                    <a:gd name="T94" fmla="*/ 44 w 1530"/>
                    <a:gd name="T95" fmla="*/ 321 h 1538"/>
                    <a:gd name="T96" fmla="*/ 27 w 1530"/>
                    <a:gd name="T97" fmla="*/ 247 h 1538"/>
                    <a:gd name="T98" fmla="*/ 14 w 1530"/>
                    <a:gd name="T99" fmla="*/ 173 h 1538"/>
                    <a:gd name="T100" fmla="*/ 5 w 1530"/>
                    <a:gd name="T101" fmla="*/ 101 h 1538"/>
                    <a:gd name="T102" fmla="*/ 0 w 1530"/>
                    <a:gd name="T103" fmla="*/ 27 h 1538"/>
                    <a:gd name="T104" fmla="*/ 159 w 1530"/>
                    <a:gd name="T105" fmla="*/ 14 h 1538"/>
                    <a:gd name="T106" fmla="*/ 315 w 1530"/>
                    <a:gd name="T107" fmla="*/ 0 h 1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0" h="1538">
                      <a:moveTo>
                        <a:pt x="315" y="0"/>
                      </a:moveTo>
                      <a:lnTo>
                        <a:pt x="334" y="98"/>
                      </a:lnTo>
                      <a:lnTo>
                        <a:pt x="357" y="191"/>
                      </a:lnTo>
                      <a:lnTo>
                        <a:pt x="383" y="281"/>
                      </a:lnTo>
                      <a:lnTo>
                        <a:pt x="414" y="366"/>
                      </a:lnTo>
                      <a:lnTo>
                        <a:pt x="448" y="448"/>
                      </a:lnTo>
                      <a:lnTo>
                        <a:pt x="487" y="526"/>
                      </a:lnTo>
                      <a:lnTo>
                        <a:pt x="528" y="599"/>
                      </a:lnTo>
                      <a:lnTo>
                        <a:pt x="574" y="669"/>
                      </a:lnTo>
                      <a:lnTo>
                        <a:pt x="625" y="735"/>
                      </a:lnTo>
                      <a:lnTo>
                        <a:pt x="678" y="797"/>
                      </a:lnTo>
                      <a:lnTo>
                        <a:pt x="735" y="855"/>
                      </a:lnTo>
                      <a:lnTo>
                        <a:pt x="798" y="909"/>
                      </a:lnTo>
                      <a:lnTo>
                        <a:pt x="863" y="959"/>
                      </a:lnTo>
                      <a:lnTo>
                        <a:pt x="933" y="1005"/>
                      </a:lnTo>
                      <a:lnTo>
                        <a:pt x="1006" y="1046"/>
                      </a:lnTo>
                      <a:lnTo>
                        <a:pt x="1084" y="1085"/>
                      </a:lnTo>
                      <a:lnTo>
                        <a:pt x="1164" y="1119"/>
                      </a:lnTo>
                      <a:lnTo>
                        <a:pt x="1250" y="1149"/>
                      </a:lnTo>
                      <a:lnTo>
                        <a:pt x="1340" y="1176"/>
                      </a:lnTo>
                      <a:lnTo>
                        <a:pt x="1432" y="1199"/>
                      </a:lnTo>
                      <a:lnTo>
                        <a:pt x="1530" y="1217"/>
                      </a:lnTo>
                      <a:lnTo>
                        <a:pt x="1516" y="1375"/>
                      </a:lnTo>
                      <a:lnTo>
                        <a:pt x="1502" y="1538"/>
                      </a:lnTo>
                      <a:lnTo>
                        <a:pt x="1408" y="1528"/>
                      </a:lnTo>
                      <a:lnTo>
                        <a:pt x="1317" y="1512"/>
                      </a:lnTo>
                      <a:lnTo>
                        <a:pt x="1227" y="1492"/>
                      </a:lnTo>
                      <a:lnTo>
                        <a:pt x="1140" y="1467"/>
                      </a:lnTo>
                      <a:lnTo>
                        <a:pt x="1057" y="1438"/>
                      </a:lnTo>
                      <a:lnTo>
                        <a:pt x="975" y="1404"/>
                      </a:lnTo>
                      <a:lnTo>
                        <a:pt x="896" y="1366"/>
                      </a:lnTo>
                      <a:lnTo>
                        <a:pt x="820" y="1325"/>
                      </a:lnTo>
                      <a:lnTo>
                        <a:pt x="747" y="1281"/>
                      </a:lnTo>
                      <a:lnTo>
                        <a:pt x="677" y="1232"/>
                      </a:lnTo>
                      <a:lnTo>
                        <a:pt x="609" y="1181"/>
                      </a:lnTo>
                      <a:lnTo>
                        <a:pt x="546" y="1126"/>
                      </a:lnTo>
                      <a:lnTo>
                        <a:pt x="485" y="1069"/>
                      </a:lnTo>
                      <a:lnTo>
                        <a:pt x="427" y="1009"/>
                      </a:lnTo>
                      <a:lnTo>
                        <a:pt x="373" y="947"/>
                      </a:lnTo>
                      <a:lnTo>
                        <a:pt x="321" y="883"/>
                      </a:lnTo>
                      <a:lnTo>
                        <a:pt x="274" y="817"/>
                      </a:lnTo>
                      <a:lnTo>
                        <a:pt x="231" y="750"/>
                      </a:lnTo>
                      <a:lnTo>
                        <a:pt x="189" y="681"/>
                      </a:lnTo>
                      <a:lnTo>
                        <a:pt x="153" y="610"/>
                      </a:lnTo>
                      <a:lnTo>
                        <a:pt x="120" y="539"/>
                      </a:lnTo>
                      <a:lnTo>
                        <a:pt x="91" y="467"/>
                      </a:lnTo>
                      <a:lnTo>
                        <a:pt x="66" y="393"/>
                      </a:lnTo>
                      <a:lnTo>
                        <a:pt x="44" y="321"/>
                      </a:lnTo>
                      <a:lnTo>
                        <a:pt x="27" y="247"/>
                      </a:lnTo>
                      <a:lnTo>
                        <a:pt x="14" y="173"/>
                      </a:lnTo>
                      <a:lnTo>
                        <a:pt x="5" y="101"/>
                      </a:lnTo>
                      <a:lnTo>
                        <a:pt x="0" y="27"/>
                      </a:lnTo>
                      <a:lnTo>
                        <a:pt x="159" y="14"/>
                      </a:lnTo>
                      <a:lnTo>
                        <a:pt x="3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58" name="Freeform 42">
                  <a:extLst>
                    <a:ext uri="{FF2B5EF4-FFF2-40B4-BE49-F238E27FC236}">
                      <a16:creationId xmlns:a16="http://schemas.microsoft.com/office/drawing/2014/main" id="{CB08A7B4-A67A-4789-B356-F0BD7F0F53FC}"/>
                    </a:ext>
                  </a:extLst>
                </p:cNvPr>
                <p:cNvSpPr>
                  <a:spLocks/>
                </p:cNvSpPr>
                <p:nvPr/>
              </p:nvSpPr>
              <p:spPr bwMode="auto">
                <a:xfrm>
                  <a:off x="-925513" y="5865813"/>
                  <a:ext cx="84137" cy="96838"/>
                </a:xfrm>
                <a:custGeom>
                  <a:avLst/>
                  <a:gdLst>
                    <a:gd name="T0" fmla="*/ 190 w 798"/>
                    <a:gd name="T1" fmla="*/ 0 h 906"/>
                    <a:gd name="T2" fmla="*/ 265 w 798"/>
                    <a:gd name="T3" fmla="*/ 56 h 906"/>
                    <a:gd name="T4" fmla="*/ 337 w 798"/>
                    <a:gd name="T5" fmla="*/ 117 h 906"/>
                    <a:gd name="T6" fmla="*/ 404 w 798"/>
                    <a:gd name="T7" fmla="*/ 180 h 906"/>
                    <a:gd name="T8" fmla="*/ 467 w 798"/>
                    <a:gd name="T9" fmla="*/ 245 h 906"/>
                    <a:gd name="T10" fmla="*/ 526 w 798"/>
                    <a:gd name="T11" fmla="*/ 315 h 906"/>
                    <a:gd name="T12" fmla="*/ 582 w 798"/>
                    <a:gd name="T13" fmla="*/ 386 h 906"/>
                    <a:gd name="T14" fmla="*/ 633 w 798"/>
                    <a:gd name="T15" fmla="*/ 461 h 906"/>
                    <a:gd name="T16" fmla="*/ 679 w 798"/>
                    <a:gd name="T17" fmla="*/ 539 h 906"/>
                    <a:gd name="T18" fmla="*/ 723 w 798"/>
                    <a:gd name="T19" fmla="*/ 621 h 906"/>
                    <a:gd name="T20" fmla="*/ 762 w 798"/>
                    <a:gd name="T21" fmla="*/ 705 h 906"/>
                    <a:gd name="T22" fmla="*/ 798 w 798"/>
                    <a:gd name="T23" fmla="*/ 793 h 906"/>
                    <a:gd name="T24" fmla="*/ 693 w 798"/>
                    <a:gd name="T25" fmla="*/ 832 h 906"/>
                    <a:gd name="T26" fmla="*/ 590 w 798"/>
                    <a:gd name="T27" fmla="*/ 869 h 906"/>
                    <a:gd name="T28" fmla="*/ 486 w 798"/>
                    <a:gd name="T29" fmla="*/ 906 h 906"/>
                    <a:gd name="T30" fmla="*/ 455 w 798"/>
                    <a:gd name="T31" fmla="*/ 830 h 906"/>
                    <a:gd name="T32" fmla="*/ 420 w 798"/>
                    <a:gd name="T33" fmla="*/ 756 h 906"/>
                    <a:gd name="T34" fmla="*/ 380 w 798"/>
                    <a:gd name="T35" fmla="*/ 685 h 906"/>
                    <a:gd name="T36" fmla="*/ 337 w 798"/>
                    <a:gd name="T37" fmla="*/ 617 h 906"/>
                    <a:gd name="T38" fmla="*/ 290 w 798"/>
                    <a:gd name="T39" fmla="*/ 551 h 906"/>
                    <a:gd name="T40" fmla="*/ 238 w 798"/>
                    <a:gd name="T41" fmla="*/ 488 h 906"/>
                    <a:gd name="T42" fmla="*/ 184 w 798"/>
                    <a:gd name="T43" fmla="*/ 429 h 906"/>
                    <a:gd name="T44" fmla="*/ 125 w 798"/>
                    <a:gd name="T45" fmla="*/ 373 h 906"/>
                    <a:gd name="T46" fmla="*/ 64 w 798"/>
                    <a:gd name="T47" fmla="*/ 321 h 906"/>
                    <a:gd name="T48" fmla="*/ 0 w 798"/>
                    <a:gd name="T49" fmla="*/ 271 h 906"/>
                    <a:gd name="T50" fmla="*/ 64 w 798"/>
                    <a:gd name="T51" fmla="*/ 180 h 906"/>
                    <a:gd name="T52" fmla="*/ 126 w 798"/>
                    <a:gd name="T53" fmla="*/ 90 h 906"/>
                    <a:gd name="T54" fmla="*/ 190 w 798"/>
                    <a:gd name="T55" fmla="*/ 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8" h="906">
                      <a:moveTo>
                        <a:pt x="190" y="0"/>
                      </a:moveTo>
                      <a:lnTo>
                        <a:pt x="265" y="56"/>
                      </a:lnTo>
                      <a:lnTo>
                        <a:pt x="337" y="117"/>
                      </a:lnTo>
                      <a:lnTo>
                        <a:pt x="404" y="180"/>
                      </a:lnTo>
                      <a:lnTo>
                        <a:pt x="467" y="245"/>
                      </a:lnTo>
                      <a:lnTo>
                        <a:pt x="526" y="315"/>
                      </a:lnTo>
                      <a:lnTo>
                        <a:pt x="582" y="386"/>
                      </a:lnTo>
                      <a:lnTo>
                        <a:pt x="633" y="461"/>
                      </a:lnTo>
                      <a:lnTo>
                        <a:pt x="679" y="539"/>
                      </a:lnTo>
                      <a:lnTo>
                        <a:pt x="723" y="621"/>
                      </a:lnTo>
                      <a:lnTo>
                        <a:pt x="762" y="705"/>
                      </a:lnTo>
                      <a:lnTo>
                        <a:pt x="798" y="793"/>
                      </a:lnTo>
                      <a:lnTo>
                        <a:pt x="693" y="832"/>
                      </a:lnTo>
                      <a:lnTo>
                        <a:pt x="590" y="869"/>
                      </a:lnTo>
                      <a:lnTo>
                        <a:pt x="486" y="906"/>
                      </a:lnTo>
                      <a:lnTo>
                        <a:pt x="455" y="830"/>
                      </a:lnTo>
                      <a:lnTo>
                        <a:pt x="420" y="756"/>
                      </a:lnTo>
                      <a:lnTo>
                        <a:pt x="380" y="685"/>
                      </a:lnTo>
                      <a:lnTo>
                        <a:pt x="337" y="617"/>
                      </a:lnTo>
                      <a:lnTo>
                        <a:pt x="290" y="551"/>
                      </a:lnTo>
                      <a:lnTo>
                        <a:pt x="238" y="488"/>
                      </a:lnTo>
                      <a:lnTo>
                        <a:pt x="184" y="429"/>
                      </a:lnTo>
                      <a:lnTo>
                        <a:pt x="125" y="373"/>
                      </a:lnTo>
                      <a:lnTo>
                        <a:pt x="64" y="321"/>
                      </a:lnTo>
                      <a:lnTo>
                        <a:pt x="0" y="271"/>
                      </a:lnTo>
                      <a:lnTo>
                        <a:pt x="64" y="180"/>
                      </a:lnTo>
                      <a:lnTo>
                        <a:pt x="126" y="90"/>
                      </a:lnTo>
                      <a:lnTo>
                        <a:pt x="19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59" name="Freeform 43">
                  <a:extLst>
                    <a:ext uri="{FF2B5EF4-FFF2-40B4-BE49-F238E27FC236}">
                      <a16:creationId xmlns:a16="http://schemas.microsoft.com/office/drawing/2014/main" id="{CF8CA17D-5B79-40E6-ACC9-C9EDC1EEF145}"/>
                    </a:ext>
                  </a:extLst>
                </p:cNvPr>
                <p:cNvSpPr>
                  <a:spLocks noEditPoints="1"/>
                </p:cNvSpPr>
                <p:nvPr/>
              </p:nvSpPr>
              <p:spPr bwMode="auto">
                <a:xfrm>
                  <a:off x="-968375" y="5962651"/>
                  <a:ext cx="50800" cy="125413"/>
                </a:xfrm>
                <a:custGeom>
                  <a:avLst/>
                  <a:gdLst>
                    <a:gd name="T0" fmla="*/ 107 w 477"/>
                    <a:gd name="T1" fmla="*/ 109 h 1178"/>
                    <a:gd name="T2" fmla="*/ 107 w 477"/>
                    <a:gd name="T3" fmla="*/ 1070 h 1178"/>
                    <a:gd name="T4" fmla="*/ 368 w 477"/>
                    <a:gd name="T5" fmla="*/ 1070 h 1178"/>
                    <a:gd name="T6" fmla="*/ 368 w 477"/>
                    <a:gd name="T7" fmla="*/ 109 h 1178"/>
                    <a:gd name="T8" fmla="*/ 107 w 477"/>
                    <a:gd name="T9" fmla="*/ 109 h 1178"/>
                    <a:gd name="T10" fmla="*/ 53 w 477"/>
                    <a:gd name="T11" fmla="*/ 0 h 1178"/>
                    <a:gd name="T12" fmla="*/ 423 w 477"/>
                    <a:gd name="T13" fmla="*/ 0 h 1178"/>
                    <a:gd name="T14" fmla="*/ 440 w 477"/>
                    <a:gd name="T15" fmla="*/ 3 h 1178"/>
                    <a:gd name="T16" fmla="*/ 455 w 477"/>
                    <a:gd name="T17" fmla="*/ 10 h 1178"/>
                    <a:gd name="T18" fmla="*/ 466 w 477"/>
                    <a:gd name="T19" fmla="*/ 23 h 1178"/>
                    <a:gd name="T20" fmla="*/ 474 w 477"/>
                    <a:gd name="T21" fmla="*/ 37 h 1178"/>
                    <a:gd name="T22" fmla="*/ 477 w 477"/>
                    <a:gd name="T23" fmla="*/ 55 h 1178"/>
                    <a:gd name="T24" fmla="*/ 477 w 477"/>
                    <a:gd name="T25" fmla="*/ 1124 h 1178"/>
                    <a:gd name="T26" fmla="*/ 474 w 477"/>
                    <a:gd name="T27" fmla="*/ 1141 h 1178"/>
                    <a:gd name="T28" fmla="*/ 466 w 477"/>
                    <a:gd name="T29" fmla="*/ 1156 h 1178"/>
                    <a:gd name="T30" fmla="*/ 455 w 477"/>
                    <a:gd name="T31" fmla="*/ 1168 h 1178"/>
                    <a:gd name="T32" fmla="*/ 440 w 477"/>
                    <a:gd name="T33" fmla="*/ 1175 h 1178"/>
                    <a:gd name="T34" fmla="*/ 423 w 477"/>
                    <a:gd name="T35" fmla="*/ 1178 h 1178"/>
                    <a:gd name="T36" fmla="*/ 53 w 477"/>
                    <a:gd name="T37" fmla="*/ 1178 h 1178"/>
                    <a:gd name="T38" fmla="*/ 36 w 477"/>
                    <a:gd name="T39" fmla="*/ 1175 h 1178"/>
                    <a:gd name="T40" fmla="*/ 21 w 477"/>
                    <a:gd name="T41" fmla="*/ 1168 h 1178"/>
                    <a:gd name="T42" fmla="*/ 10 w 477"/>
                    <a:gd name="T43" fmla="*/ 1156 h 1178"/>
                    <a:gd name="T44" fmla="*/ 2 w 477"/>
                    <a:gd name="T45" fmla="*/ 1141 h 1178"/>
                    <a:gd name="T46" fmla="*/ 0 w 477"/>
                    <a:gd name="T47" fmla="*/ 1124 h 1178"/>
                    <a:gd name="T48" fmla="*/ 0 w 477"/>
                    <a:gd name="T49" fmla="*/ 55 h 1178"/>
                    <a:gd name="T50" fmla="*/ 2 w 477"/>
                    <a:gd name="T51" fmla="*/ 37 h 1178"/>
                    <a:gd name="T52" fmla="*/ 10 w 477"/>
                    <a:gd name="T53" fmla="*/ 23 h 1178"/>
                    <a:gd name="T54" fmla="*/ 21 w 477"/>
                    <a:gd name="T55" fmla="*/ 10 h 1178"/>
                    <a:gd name="T56" fmla="*/ 36 w 477"/>
                    <a:gd name="T57" fmla="*/ 3 h 1178"/>
                    <a:gd name="T58" fmla="*/ 53 w 477"/>
                    <a:gd name="T59"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7" h="1178">
                      <a:moveTo>
                        <a:pt x="107" y="109"/>
                      </a:moveTo>
                      <a:lnTo>
                        <a:pt x="107" y="1070"/>
                      </a:lnTo>
                      <a:lnTo>
                        <a:pt x="368" y="1070"/>
                      </a:lnTo>
                      <a:lnTo>
                        <a:pt x="368" y="109"/>
                      </a:lnTo>
                      <a:lnTo>
                        <a:pt x="107" y="109"/>
                      </a:lnTo>
                      <a:close/>
                      <a:moveTo>
                        <a:pt x="53" y="0"/>
                      </a:moveTo>
                      <a:lnTo>
                        <a:pt x="423" y="0"/>
                      </a:lnTo>
                      <a:lnTo>
                        <a:pt x="440" y="3"/>
                      </a:lnTo>
                      <a:lnTo>
                        <a:pt x="455" y="10"/>
                      </a:lnTo>
                      <a:lnTo>
                        <a:pt x="466" y="23"/>
                      </a:lnTo>
                      <a:lnTo>
                        <a:pt x="474" y="37"/>
                      </a:lnTo>
                      <a:lnTo>
                        <a:pt x="477" y="55"/>
                      </a:lnTo>
                      <a:lnTo>
                        <a:pt x="477" y="1124"/>
                      </a:lnTo>
                      <a:lnTo>
                        <a:pt x="474" y="1141"/>
                      </a:lnTo>
                      <a:lnTo>
                        <a:pt x="466" y="1156"/>
                      </a:lnTo>
                      <a:lnTo>
                        <a:pt x="455" y="1168"/>
                      </a:lnTo>
                      <a:lnTo>
                        <a:pt x="440" y="1175"/>
                      </a:lnTo>
                      <a:lnTo>
                        <a:pt x="423" y="1178"/>
                      </a:lnTo>
                      <a:lnTo>
                        <a:pt x="53" y="1178"/>
                      </a:lnTo>
                      <a:lnTo>
                        <a:pt x="36" y="1175"/>
                      </a:lnTo>
                      <a:lnTo>
                        <a:pt x="21" y="1168"/>
                      </a:lnTo>
                      <a:lnTo>
                        <a:pt x="10" y="1156"/>
                      </a:lnTo>
                      <a:lnTo>
                        <a:pt x="2" y="1141"/>
                      </a:lnTo>
                      <a:lnTo>
                        <a:pt x="0" y="1124"/>
                      </a:lnTo>
                      <a:lnTo>
                        <a:pt x="0" y="55"/>
                      </a:lnTo>
                      <a:lnTo>
                        <a:pt x="2" y="37"/>
                      </a:lnTo>
                      <a:lnTo>
                        <a:pt x="10" y="23"/>
                      </a:lnTo>
                      <a:lnTo>
                        <a:pt x="21" y="10"/>
                      </a:lnTo>
                      <a:lnTo>
                        <a:pt x="36" y="3"/>
                      </a:lnTo>
                      <a:lnTo>
                        <a:pt x="5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60" name="Freeform 44">
                  <a:extLst>
                    <a:ext uri="{FF2B5EF4-FFF2-40B4-BE49-F238E27FC236}">
                      <a16:creationId xmlns:a16="http://schemas.microsoft.com/office/drawing/2014/main" id="{93556DA6-6DD5-432D-B921-F70E3574C5F9}"/>
                    </a:ext>
                  </a:extLst>
                </p:cNvPr>
                <p:cNvSpPr>
                  <a:spLocks noEditPoints="1"/>
                </p:cNvSpPr>
                <p:nvPr/>
              </p:nvSpPr>
              <p:spPr bwMode="auto">
                <a:xfrm>
                  <a:off x="-1093788" y="5992813"/>
                  <a:ext cx="50800" cy="95250"/>
                </a:xfrm>
                <a:custGeom>
                  <a:avLst/>
                  <a:gdLst>
                    <a:gd name="T0" fmla="*/ 108 w 477"/>
                    <a:gd name="T1" fmla="*/ 702 h 894"/>
                    <a:gd name="T2" fmla="*/ 108 w 477"/>
                    <a:gd name="T3" fmla="*/ 786 h 894"/>
                    <a:gd name="T4" fmla="*/ 192 w 477"/>
                    <a:gd name="T5" fmla="*/ 786 h 894"/>
                    <a:gd name="T6" fmla="*/ 108 w 477"/>
                    <a:gd name="T7" fmla="*/ 702 h 894"/>
                    <a:gd name="T8" fmla="*/ 108 w 477"/>
                    <a:gd name="T9" fmla="*/ 531 h 894"/>
                    <a:gd name="T10" fmla="*/ 108 w 477"/>
                    <a:gd name="T11" fmla="*/ 617 h 894"/>
                    <a:gd name="T12" fmla="*/ 277 w 477"/>
                    <a:gd name="T13" fmla="*/ 786 h 894"/>
                    <a:gd name="T14" fmla="*/ 277 w 477"/>
                    <a:gd name="T15" fmla="*/ 786 h 894"/>
                    <a:gd name="T16" fmla="*/ 364 w 477"/>
                    <a:gd name="T17" fmla="*/ 786 h 894"/>
                    <a:gd name="T18" fmla="*/ 108 w 477"/>
                    <a:gd name="T19" fmla="*/ 531 h 894"/>
                    <a:gd name="T20" fmla="*/ 108 w 477"/>
                    <a:gd name="T21" fmla="*/ 359 h 894"/>
                    <a:gd name="T22" fmla="*/ 108 w 477"/>
                    <a:gd name="T23" fmla="*/ 444 h 894"/>
                    <a:gd name="T24" fmla="*/ 370 w 477"/>
                    <a:gd name="T25" fmla="*/ 707 h 894"/>
                    <a:gd name="T26" fmla="*/ 370 w 477"/>
                    <a:gd name="T27" fmla="*/ 621 h 894"/>
                    <a:gd name="T28" fmla="*/ 108 w 477"/>
                    <a:gd name="T29" fmla="*/ 359 h 894"/>
                    <a:gd name="T30" fmla="*/ 108 w 477"/>
                    <a:gd name="T31" fmla="*/ 188 h 894"/>
                    <a:gd name="T32" fmla="*/ 108 w 477"/>
                    <a:gd name="T33" fmla="*/ 274 h 894"/>
                    <a:gd name="T34" fmla="*/ 370 w 477"/>
                    <a:gd name="T35" fmla="*/ 536 h 894"/>
                    <a:gd name="T36" fmla="*/ 370 w 477"/>
                    <a:gd name="T37" fmla="*/ 450 h 894"/>
                    <a:gd name="T38" fmla="*/ 108 w 477"/>
                    <a:gd name="T39" fmla="*/ 188 h 894"/>
                    <a:gd name="T40" fmla="*/ 115 w 477"/>
                    <a:gd name="T41" fmla="*/ 109 h 894"/>
                    <a:gd name="T42" fmla="*/ 370 w 477"/>
                    <a:gd name="T43" fmla="*/ 364 h 894"/>
                    <a:gd name="T44" fmla="*/ 370 w 477"/>
                    <a:gd name="T45" fmla="*/ 279 h 894"/>
                    <a:gd name="T46" fmla="*/ 200 w 477"/>
                    <a:gd name="T47" fmla="*/ 109 h 894"/>
                    <a:gd name="T48" fmla="*/ 115 w 477"/>
                    <a:gd name="T49" fmla="*/ 109 h 894"/>
                    <a:gd name="T50" fmla="*/ 286 w 477"/>
                    <a:gd name="T51" fmla="*/ 108 h 894"/>
                    <a:gd name="T52" fmla="*/ 370 w 477"/>
                    <a:gd name="T53" fmla="*/ 193 h 894"/>
                    <a:gd name="T54" fmla="*/ 370 w 477"/>
                    <a:gd name="T55" fmla="*/ 108 h 894"/>
                    <a:gd name="T56" fmla="*/ 286 w 477"/>
                    <a:gd name="T57" fmla="*/ 108 h 894"/>
                    <a:gd name="T58" fmla="*/ 54 w 477"/>
                    <a:gd name="T59" fmla="*/ 0 h 894"/>
                    <a:gd name="T60" fmla="*/ 424 w 477"/>
                    <a:gd name="T61" fmla="*/ 0 h 894"/>
                    <a:gd name="T62" fmla="*/ 441 w 477"/>
                    <a:gd name="T63" fmla="*/ 3 h 894"/>
                    <a:gd name="T64" fmla="*/ 455 w 477"/>
                    <a:gd name="T65" fmla="*/ 11 h 894"/>
                    <a:gd name="T66" fmla="*/ 467 w 477"/>
                    <a:gd name="T67" fmla="*/ 22 h 894"/>
                    <a:gd name="T68" fmla="*/ 474 w 477"/>
                    <a:gd name="T69" fmla="*/ 37 h 894"/>
                    <a:gd name="T70" fmla="*/ 477 w 477"/>
                    <a:gd name="T71" fmla="*/ 55 h 894"/>
                    <a:gd name="T72" fmla="*/ 477 w 477"/>
                    <a:gd name="T73" fmla="*/ 840 h 894"/>
                    <a:gd name="T74" fmla="*/ 474 w 477"/>
                    <a:gd name="T75" fmla="*/ 857 h 894"/>
                    <a:gd name="T76" fmla="*/ 467 w 477"/>
                    <a:gd name="T77" fmla="*/ 872 h 894"/>
                    <a:gd name="T78" fmla="*/ 455 w 477"/>
                    <a:gd name="T79" fmla="*/ 884 h 894"/>
                    <a:gd name="T80" fmla="*/ 441 w 477"/>
                    <a:gd name="T81" fmla="*/ 891 h 894"/>
                    <a:gd name="T82" fmla="*/ 424 w 477"/>
                    <a:gd name="T83" fmla="*/ 894 h 894"/>
                    <a:gd name="T84" fmla="*/ 54 w 477"/>
                    <a:gd name="T85" fmla="*/ 894 h 894"/>
                    <a:gd name="T86" fmla="*/ 37 w 477"/>
                    <a:gd name="T87" fmla="*/ 891 h 894"/>
                    <a:gd name="T88" fmla="*/ 22 w 477"/>
                    <a:gd name="T89" fmla="*/ 884 h 894"/>
                    <a:gd name="T90" fmla="*/ 10 w 477"/>
                    <a:gd name="T91" fmla="*/ 872 h 894"/>
                    <a:gd name="T92" fmla="*/ 3 w 477"/>
                    <a:gd name="T93" fmla="*/ 857 h 894"/>
                    <a:gd name="T94" fmla="*/ 0 w 477"/>
                    <a:gd name="T95" fmla="*/ 840 h 894"/>
                    <a:gd name="T96" fmla="*/ 0 w 477"/>
                    <a:gd name="T97" fmla="*/ 55 h 894"/>
                    <a:gd name="T98" fmla="*/ 3 w 477"/>
                    <a:gd name="T99" fmla="*/ 37 h 894"/>
                    <a:gd name="T100" fmla="*/ 10 w 477"/>
                    <a:gd name="T101" fmla="*/ 22 h 894"/>
                    <a:gd name="T102" fmla="*/ 22 w 477"/>
                    <a:gd name="T103" fmla="*/ 11 h 894"/>
                    <a:gd name="T104" fmla="*/ 37 w 477"/>
                    <a:gd name="T105" fmla="*/ 3 h 894"/>
                    <a:gd name="T106" fmla="*/ 54 w 477"/>
                    <a:gd name="T107"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7" h="894">
                      <a:moveTo>
                        <a:pt x="108" y="702"/>
                      </a:moveTo>
                      <a:lnTo>
                        <a:pt x="108" y="786"/>
                      </a:lnTo>
                      <a:lnTo>
                        <a:pt x="192" y="786"/>
                      </a:lnTo>
                      <a:lnTo>
                        <a:pt x="108" y="702"/>
                      </a:lnTo>
                      <a:close/>
                      <a:moveTo>
                        <a:pt x="108" y="531"/>
                      </a:moveTo>
                      <a:lnTo>
                        <a:pt x="108" y="617"/>
                      </a:lnTo>
                      <a:lnTo>
                        <a:pt x="277" y="786"/>
                      </a:lnTo>
                      <a:lnTo>
                        <a:pt x="277" y="786"/>
                      </a:lnTo>
                      <a:lnTo>
                        <a:pt x="364" y="786"/>
                      </a:lnTo>
                      <a:lnTo>
                        <a:pt x="108" y="531"/>
                      </a:lnTo>
                      <a:close/>
                      <a:moveTo>
                        <a:pt x="108" y="359"/>
                      </a:moveTo>
                      <a:lnTo>
                        <a:pt x="108" y="444"/>
                      </a:lnTo>
                      <a:lnTo>
                        <a:pt x="370" y="707"/>
                      </a:lnTo>
                      <a:lnTo>
                        <a:pt x="370" y="621"/>
                      </a:lnTo>
                      <a:lnTo>
                        <a:pt x="108" y="359"/>
                      </a:lnTo>
                      <a:close/>
                      <a:moveTo>
                        <a:pt x="108" y="188"/>
                      </a:moveTo>
                      <a:lnTo>
                        <a:pt x="108" y="274"/>
                      </a:lnTo>
                      <a:lnTo>
                        <a:pt x="370" y="536"/>
                      </a:lnTo>
                      <a:lnTo>
                        <a:pt x="370" y="450"/>
                      </a:lnTo>
                      <a:lnTo>
                        <a:pt x="108" y="188"/>
                      </a:lnTo>
                      <a:close/>
                      <a:moveTo>
                        <a:pt x="115" y="109"/>
                      </a:moveTo>
                      <a:lnTo>
                        <a:pt x="370" y="364"/>
                      </a:lnTo>
                      <a:lnTo>
                        <a:pt x="370" y="279"/>
                      </a:lnTo>
                      <a:lnTo>
                        <a:pt x="200" y="109"/>
                      </a:lnTo>
                      <a:lnTo>
                        <a:pt x="115" y="109"/>
                      </a:lnTo>
                      <a:close/>
                      <a:moveTo>
                        <a:pt x="286" y="108"/>
                      </a:moveTo>
                      <a:lnTo>
                        <a:pt x="370" y="193"/>
                      </a:lnTo>
                      <a:lnTo>
                        <a:pt x="370" y="108"/>
                      </a:lnTo>
                      <a:lnTo>
                        <a:pt x="286" y="108"/>
                      </a:lnTo>
                      <a:close/>
                      <a:moveTo>
                        <a:pt x="54" y="0"/>
                      </a:moveTo>
                      <a:lnTo>
                        <a:pt x="424" y="0"/>
                      </a:lnTo>
                      <a:lnTo>
                        <a:pt x="441" y="3"/>
                      </a:lnTo>
                      <a:lnTo>
                        <a:pt x="455" y="11"/>
                      </a:lnTo>
                      <a:lnTo>
                        <a:pt x="467" y="22"/>
                      </a:lnTo>
                      <a:lnTo>
                        <a:pt x="474" y="37"/>
                      </a:lnTo>
                      <a:lnTo>
                        <a:pt x="477" y="55"/>
                      </a:lnTo>
                      <a:lnTo>
                        <a:pt x="477" y="840"/>
                      </a:lnTo>
                      <a:lnTo>
                        <a:pt x="474" y="857"/>
                      </a:lnTo>
                      <a:lnTo>
                        <a:pt x="467" y="872"/>
                      </a:lnTo>
                      <a:lnTo>
                        <a:pt x="455" y="884"/>
                      </a:lnTo>
                      <a:lnTo>
                        <a:pt x="441" y="891"/>
                      </a:lnTo>
                      <a:lnTo>
                        <a:pt x="424" y="894"/>
                      </a:lnTo>
                      <a:lnTo>
                        <a:pt x="54" y="894"/>
                      </a:lnTo>
                      <a:lnTo>
                        <a:pt x="37" y="891"/>
                      </a:lnTo>
                      <a:lnTo>
                        <a:pt x="22" y="884"/>
                      </a:lnTo>
                      <a:lnTo>
                        <a:pt x="10" y="872"/>
                      </a:lnTo>
                      <a:lnTo>
                        <a:pt x="3" y="857"/>
                      </a:lnTo>
                      <a:lnTo>
                        <a:pt x="0" y="840"/>
                      </a:lnTo>
                      <a:lnTo>
                        <a:pt x="0" y="55"/>
                      </a:lnTo>
                      <a:lnTo>
                        <a:pt x="3" y="37"/>
                      </a:lnTo>
                      <a:lnTo>
                        <a:pt x="10" y="22"/>
                      </a:lnTo>
                      <a:lnTo>
                        <a:pt x="22" y="11"/>
                      </a:lnTo>
                      <a:lnTo>
                        <a:pt x="37" y="3"/>
                      </a:lnTo>
                      <a:lnTo>
                        <a:pt x="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61" name="Freeform 45">
                  <a:extLst>
                    <a:ext uri="{FF2B5EF4-FFF2-40B4-BE49-F238E27FC236}">
                      <a16:creationId xmlns:a16="http://schemas.microsoft.com/office/drawing/2014/main" id="{5177D0C2-E0E3-41A1-B35D-9E1097519DFE}"/>
                    </a:ext>
                  </a:extLst>
                </p:cNvPr>
                <p:cNvSpPr>
                  <a:spLocks/>
                </p:cNvSpPr>
                <p:nvPr/>
              </p:nvSpPr>
              <p:spPr bwMode="auto">
                <a:xfrm>
                  <a:off x="-1031875" y="5916613"/>
                  <a:ext cx="50800" cy="171450"/>
                </a:xfrm>
                <a:custGeom>
                  <a:avLst/>
                  <a:gdLst>
                    <a:gd name="T0" fmla="*/ 55 w 478"/>
                    <a:gd name="T1" fmla="*/ 0 h 1613"/>
                    <a:gd name="T2" fmla="*/ 423 w 478"/>
                    <a:gd name="T3" fmla="*/ 0 h 1613"/>
                    <a:gd name="T4" fmla="*/ 440 w 478"/>
                    <a:gd name="T5" fmla="*/ 3 h 1613"/>
                    <a:gd name="T6" fmla="*/ 456 w 478"/>
                    <a:gd name="T7" fmla="*/ 11 h 1613"/>
                    <a:gd name="T8" fmla="*/ 468 w 478"/>
                    <a:gd name="T9" fmla="*/ 23 h 1613"/>
                    <a:gd name="T10" fmla="*/ 475 w 478"/>
                    <a:gd name="T11" fmla="*/ 38 h 1613"/>
                    <a:gd name="T12" fmla="*/ 478 w 478"/>
                    <a:gd name="T13" fmla="*/ 55 h 1613"/>
                    <a:gd name="T14" fmla="*/ 478 w 478"/>
                    <a:gd name="T15" fmla="*/ 1559 h 1613"/>
                    <a:gd name="T16" fmla="*/ 475 w 478"/>
                    <a:gd name="T17" fmla="*/ 1576 h 1613"/>
                    <a:gd name="T18" fmla="*/ 468 w 478"/>
                    <a:gd name="T19" fmla="*/ 1591 h 1613"/>
                    <a:gd name="T20" fmla="*/ 456 w 478"/>
                    <a:gd name="T21" fmla="*/ 1603 h 1613"/>
                    <a:gd name="T22" fmla="*/ 440 w 478"/>
                    <a:gd name="T23" fmla="*/ 1610 h 1613"/>
                    <a:gd name="T24" fmla="*/ 423 w 478"/>
                    <a:gd name="T25" fmla="*/ 1613 h 1613"/>
                    <a:gd name="T26" fmla="*/ 55 w 478"/>
                    <a:gd name="T27" fmla="*/ 1613 h 1613"/>
                    <a:gd name="T28" fmla="*/ 38 w 478"/>
                    <a:gd name="T29" fmla="*/ 1610 h 1613"/>
                    <a:gd name="T30" fmla="*/ 22 w 478"/>
                    <a:gd name="T31" fmla="*/ 1603 h 1613"/>
                    <a:gd name="T32" fmla="*/ 10 w 478"/>
                    <a:gd name="T33" fmla="*/ 1591 h 1613"/>
                    <a:gd name="T34" fmla="*/ 3 w 478"/>
                    <a:gd name="T35" fmla="*/ 1576 h 1613"/>
                    <a:gd name="T36" fmla="*/ 0 w 478"/>
                    <a:gd name="T37" fmla="*/ 1559 h 1613"/>
                    <a:gd name="T38" fmla="*/ 0 w 478"/>
                    <a:gd name="T39" fmla="*/ 55 h 1613"/>
                    <a:gd name="T40" fmla="*/ 3 w 478"/>
                    <a:gd name="T41" fmla="*/ 38 h 1613"/>
                    <a:gd name="T42" fmla="*/ 10 w 478"/>
                    <a:gd name="T43" fmla="*/ 23 h 1613"/>
                    <a:gd name="T44" fmla="*/ 22 w 478"/>
                    <a:gd name="T45" fmla="*/ 11 h 1613"/>
                    <a:gd name="T46" fmla="*/ 38 w 478"/>
                    <a:gd name="T47" fmla="*/ 3 h 1613"/>
                    <a:gd name="T48" fmla="*/ 55 w 478"/>
                    <a:gd name="T49" fmla="*/ 0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8" h="1613">
                      <a:moveTo>
                        <a:pt x="55" y="0"/>
                      </a:moveTo>
                      <a:lnTo>
                        <a:pt x="423" y="0"/>
                      </a:lnTo>
                      <a:lnTo>
                        <a:pt x="440" y="3"/>
                      </a:lnTo>
                      <a:lnTo>
                        <a:pt x="456" y="11"/>
                      </a:lnTo>
                      <a:lnTo>
                        <a:pt x="468" y="23"/>
                      </a:lnTo>
                      <a:lnTo>
                        <a:pt x="475" y="38"/>
                      </a:lnTo>
                      <a:lnTo>
                        <a:pt x="478" y="55"/>
                      </a:lnTo>
                      <a:lnTo>
                        <a:pt x="478" y="1559"/>
                      </a:lnTo>
                      <a:lnTo>
                        <a:pt x="475" y="1576"/>
                      </a:lnTo>
                      <a:lnTo>
                        <a:pt x="468" y="1591"/>
                      </a:lnTo>
                      <a:lnTo>
                        <a:pt x="456" y="1603"/>
                      </a:lnTo>
                      <a:lnTo>
                        <a:pt x="440" y="1610"/>
                      </a:lnTo>
                      <a:lnTo>
                        <a:pt x="423" y="1613"/>
                      </a:lnTo>
                      <a:lnTo>
                        <a:pt x="55" y="1613"/>
                      </a:lnTo>
                      <a:lnTo>
                        <a:pt x="38" y="1610"/>
                      </a:lnTo>
                      <a:lnTo>
                        <a:pt x="22" y="1603"/>
                      </a:lnTo>
                      <a:lnTo>
                        <a:pt x="10" y="1591"/>
                      </a:lnTo>
                      <a:lnTo>
                        <a:pt x="3" y="1576"/>
                      </a:lnTo>
                      <a:lnTo>
                        <a:pt x="0" y="1559"/>
                      </a:lnTo>
                      <a:lnTo>
                        <a:pt x="0" y="55"/>
                      </a:lnTo>
                      <a:lnTo>
                        <a:pt x="3" y="38"/>
                      </a:lnTo>
                      <a:lnTo>
                        <a:pt x="10" y="23"/>
                      </a:lnTo>
                      <a:lnTo>
                        <a:pt x="22" y="11"/>
                      </a:lnTo>
                      <a:lnTo>
                        <a:pt x="38" y="3"/>
                      </a:lnTo>
                      <a:lnTo>
                        <a:pt x="5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grpSp>
          <p:sp>
            <p:nvSpPr>
              <p:cNvPr id="64" name="Rounded Rectangle 8">
                <a:extLst>
                  <a:ext uri="{FF2B5EF4-FFF2-40B4-BE49-F238E27FC236}">
                    <a16:creationId xmlns:a16="http://schemas.microsoft.com/office/drawing/2014/main" id="{7AFD2191-1302-4011-AE78-487A2C4670B3}"/>
                  </a:ext>
                </a:extLst>
              </p:cNvPr>
              <p:cNvSpPr>
                <a:spLocks/>
              </p:cNvSpPr>
              <p:nvPr/>
            </p:nvSpPr>
            <p:spPr>
              <a:xfrm>
                <a:off x="2570742" y="1604943"/>
                <a:ext cx="880482" cy="1026878"/>
              </a:xfrm>
              <a:prstGeom prst="roundRect">
                <a:avLst/>
              </a:prstGeom>
              <a:solidFill>
                <a:schemeClr val="bg1"/>
              </a:solidFill>
              <a:ln w="22225" cmpd="sng">
                <a:solidFill>
                  <a:srgbClr val="C00000"/>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r>
                  <a:rPr lang="en-US" sz="950" b="1" dirty="0">
                    <a:latin typeface="+mj-lt"/>
                  </a:rPr>
                  <a:t>Technology</a:t>
                </a:r>
              </a:p>
            </p:txBody>
          </p:sp>
          <p:sp>
            <p:nvSpPr>
              <p:cNvPr id="65" name="Freeform 36">
                <a:extLst>
                  <a:ext uri="{FF2B5EF4-FFF2-40B4-BE49-F238E27FC236}">
                    <a16:creationId xmlns:a16="http://schemas.microsoft.com/office/drawing/2014/main" id="{DF40F724-8248-48B0-9A1B-AE861CED417F}"/>
                  </a:ext>
                </a:extLst>
              </p:cNvPr>
              <p:cNvSpPr>
                <a:spLocks noEditPoints="1"/>
              </p:cNvSpPr>
              <p:nvPr/>
            </p:nvSpPr>
            <p:spPr bwMode="auto">
              <a:xfrm>
                <a:off x="2827942" y="2153573"/>
                <a:ext cx="366082" cy="332802"/>
              </a:xfrm>
              <a:custGeom>
                <a:avLst/>
                <a:gdLst>
                  <a:gd name="T0" fmla="*/ 1538 w 3358"/>
                  <a:gd name="T1" fmla="*/ 1584 h 3347"/>
                  <a:gd name="T2" fmla="*/ 1385 w 3358"/>
                  <a:gd name="T3" fmla="*/ 1689 h 3347"/>
                  <a:gd name="T4" fmla="*/ 1299 w 3358"/>
                  <a:gd name="T5" fmla="*/ 1852 h 3347"/>
                  <a:gd name="T6" fmla="*/ 1299 w 3358"/>
                  <a:gd name="T7" fmla="*/ 2044 h 3347"/>
                  <a:gd name="T8" fmla="*/ 1385 w 3358"/>
                  <a:gd name="T9" fmla="*/ 2208 h 3347"/>
                  <a:gd name="T10" fmla="*/ 1538 w 3358"/>
                  <a:gd name="T11" fmla="*/ 2313 h 3347"/>
                  <a:gd name="T12" fmla="*/ 1728 w 3358"/>
                  <a:gd name="T13" fmla="*/ 2337 h 3347"/>
                  <a:gd name="T14" fmla="*/ 1903 w 3358"/>
                  <a:gd name="T15" fmla="*/ 2269 h 3347"/>
                  <a:gd name="T16" fmla="*/ 2025 w 3358"/>
                  <a:gd name="T17" fmla="*/ 2132 h 3347"/>
                  <a:gd name="T18" fmla="*/ 2070 w 3358"/>
                  <a:gd name="T19" fmla="*/ 1948 h 3347"/>
                  <a:gd name="T20" fmla="*/ 2025 w 3358"/>
                  <a:gd name="T21" fmla="*/ 1764 h 3347"/>
                  <a:gd name="T22" fmla="*/ 1903 w 3358"/>
                  <a:gd name="T23" fmla="*/ 1628 h 3347"/>
                  <a:gd name="T24" fmla="*/ 1728 w 3358"/>
                  <a:gd name="T25" fmla="*/ 1560 h 3347"/>
                  <a:gd name="T26" fmla="*/ 1812 w 3358"/>
                  <a:gd name="T27" fmla="*/ 1287 h 3347"/>
                  <a:gd name="T28" fmla="*/ 2005 w 3358"/>
                  <a:gd name="T29" fmla="*/ 1364 h 3347"/>
                  <a:gd name="T30" fmla="*/ 2233 w 3358"/>
                  <a:gd name="T31" fmla="*/ 1583 h 3347"/>
                  <a:gd name="T32" fmla="*/ 2316 w 3358"/>
                  <a:gd name="T33" fmla="*/ 1766 h 3347"/>
                  <a:gd name="T34" fmla="*/ 2328 w 3358"/>
                  <a:gd name="T35" fmla="*/ 2081 h 3347"/>
                  <a:gd name="T36" fmla="*/ 2233 w 3358"/>
                  <a:gd name="T37" fmla="*/ 2313 h 3347"/>
                  <a:gd name="T38" fmla="*/ 2005 w 3358"/>
                  <a:gd name="T39" fmla="*/ 2533 h 3347"/>
                  <a:gd name="T40" fmla="*/ 1812 w 3358"/>
                  <a:gd name="T41" fmla="*/ 2609 h 3347"/>
                  <a:gd name="T42" fmla="*/ 1492 w 3358"/>
                  <a:gd name="T43" fmla="*/ 2604 h 3347"/>
                  <a:gd name="T44" fmla="*/ 1295 w 3358"/>
                  <a:gd name="T45" fmla="*/ 2519 h 3347"/>
                  <a:gd name="T46" fmla="*/ 1073 w 3358"/>
                  <a:gd name="T47" fmla="*/ 2289 h 3347"/>
                  <a:gd name="T48" fmla="*/ 994 w 3358"/>
                  <a:gd name="T49" fmla="*/ 2081 h 3347"/>
                  <a:gd name="T50" fmla="*/ 1008 w 3358"/>
                  <a:gd name="T51" fmla="*/ 1761 h 3347"/>
                  <a:gd name="T52" fmla="*/ 1103 w 3358"/>
                  <a:gd name="T53" fmla="*/ 1561 h 3347"/>
                  <a:gd name="T54" fmla="*/ 1341 w 3358"/>
                  <a:gd name="T55" fmla="*/ 1351 h 3347"/>
                  <a:gd name="T56" fmla="*/ 1546 w 3358"/>
                  <a:gd name="T57" fmla="*/ 1280 h 3347"/>
                  <a:gd name="T58" fmla="*/ 3057 w 3358"/>
                  <a:gd name="T59" fmla="*/ 3046 h 3347"/>
                  <a:gd name="T60" fmla="*/ 2890 w 3358"/>
                  <a:gd name="T61" fmla="*/ 303 h 3347"/>
                  <a:gd name="T62" fmla="*/ 2815 w 3358"/>
                  <a:gd name="T63" fmla="*/ 363 h 3347"/>
                  <a:gd name="T64" fmla="*/ 2815 w 3358"/>
                  <a:gd name="T65" fmla="*/ 461 h 3347"/>
                  <a:gd name="T66" fmla="*/ 2890 w 3358"/>
                  <a:gd name="T67" fmla="*/ 522 h 3347"/>
                  <a:gd name="T68" fmla="*/ 2986 w 3358"/>
                  <a:gd name="T69" fmla="*/ 499 h 3347"/>
                  <a:gd name="T70" fmla="*/ 3029 w 3358"/>
                  <a:gd name="T71" fmla="*/ 412 h 3347"/>
                  <a:gd name="T72" fmla="*/ 2986 w 3358"/>
                  <a:gd name="T73" fmla="*/ 324 h 3347"/>
                  <a:gd name="T74" fmla="*/ 2513 w 3358"/>
                  <a:gd name="T75" fmla="*/ 300 h 3347"/>
                  <a:gd name="T76" fmla="*/ 2424 w 3358"/>
                  <a:gd name="T77" fmla="*/ 341 h 3347"/>
                  <a:gd name="T78" fmla="*/ 2402 w 3358"/>
                  <a:gd name="T79" fmla="*/ 437 h 3347"/>
                  <a:gd name="T80" fmla="*/ 2463 w 3358"/>
                  <a:gd name="T81" fmla="*/ 512 h 3347"/>
                  <a:gd name="T82" fmla="*/ 2562 w 3358"/>
                  <a:gd name="T83" fmla="*/ 512 h 3347"/>
                  <a:gd name="T84" fmla="*/ 2622 w 3358"/>
                  <a:gd name="T85" fmla="*/ 437 h 3347"/>
                  <a:gd name="T86" fmla="*/ 2600 w 3358"/>
                  <a:gd name="T87" fmla="*/ 341 h 3347"/>
                  <a:gd name="T88" fmla="*/ 2513 w 3358"/>
                  <a:gd name="T89" fmla="*/ 300 h 3347"/>
                  <a:gd name="T90" fmla="*/ 3170 w 3358"/>
                  <a:gd name="T91" fmla="*/ 11 h 3347"/>
                  <a:gd name="T92" fmla="*/ 3293 w 3358"/>
                  <a:gd name="T93" fmla="*/ 91 h 3347"/>
                  <a:gd name="T94" fmla="*/ 3355 w 3358"/>
                  <a:gd name="T95" fmla="*/ 224 h 3347"/>
                  <a:gd name="T96" fmla="*/ 3347 w 3358"/>
                  <a:gd name="T97" fmla="*/ 3160 h 3347"/>
                  <a:gd name="T98" fmla="*/ 3267 w 3358"/>
                  <a:gd name="T99" fmla="*/ 3283 h 3347"/>
                  <a:gd name="T100" fmla="*/ 3133 w 3358"/>
                  <a:gd name="T101" fmla="*/ 3344 h 3347"/>
                  <a:gd name="T102" fmla="*/ 187 w 3358"/>
                  <a:gd name="T103" fmla="*/ 3336 h 3347"/>
                  <a:gd name="T104" fmla="*/ 64 w 3358"/>
                  <a:gd name="T105" fmla="*/ 3256 h 3347"/>
                  <a:gd name="T106" fmla="*/ 3 w 3358"/>
                  <a:gd name="T107" fmla="*/ 3123 h 3347"/>
                  <a:gd name="T108" fmla="*/ 11 w 3358"/>
                  <a:gd name="T109" fmla="*/ 188 h 3347"/>
                  <a:gd name="T110" fmla="*/ 91 w 3358"/>
                  <a:gd name="T111" fmla="*/ 65 h 3347"/>
                  <a:gd name="T112" fmla="*/ 225 w 3358"/>
                  <a:gd name="T113" fmla="*/ 3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58" h="3347">
                    <a:moveTo>
                      <a:pt x="1678" y="1557"/>
                    </a:moveTo>
                    <a:lnTo>
                      <a:pt x="1629" y="1560"/>
                    </a:lnTo>
                    <a:lnTo>
                      <a:pt x="1582" y="1569"/>
                    </a:lnTo>
                    <a:lnTo>
                      <a:pt x="1538" y="1584"/>
                    </a:lnTo>
                    <a:lnTo>
                      <a:pt x="1495" y="1603"/>
                    </a:lnTo>
                    <a:lnTo>
                      <a:pt x="1455" y="1628"/>
                    </a:lnTo>
                    <a:lnTo>
                      <a:pt x="1418" y="1656"/>
                    </a:lnTo>
                    <a:lnTo>
                      <a:pt x="1385" y="1689"/>
                    </a:lnTo>
                    <a:lnTo>
                      <a:pt x="1357" y="1724"/>
                    </a:lnTo>
                    <a:lnTo>
                      <a:pt x="1332" y="1764"/>
                    </a:lnTo>
                    <a:lnTo>
                      <a:pt x="1313" y="1807"/>
                    </a:lnTo>
                    <a:lnTo>
                      <a:pt x="1299" y="1852"/>
                    </a:lnTo>
                    <a:lnTo>
                      <a:pt x="1289" y="1900"/>
                    </a:lnTo>
                    <a:lnTo>
                      <a:pt x="1286" y="1948"/>
                    </a:lnTo>
                    <a:lnTo>
                      <a:pt x="1289" y="1997"/>
                    </a:lnTo>
                    <a:lnTo>
                      <a:pt x="1299" y="2044"/>
                    </a:lnTo>
                    <a:lnTo>
                      <a:pt x="1313" y="2090"/>
                    </a:lnTo>
                    <a:lnTo>
                      <a:pt x="1332" y="2132"/>
                    </a:lnTo>
                    <a:lnTo>
                      <a:pt x="1357" y="2172"/>
                    </a:lnTo>
                    <a:lnTo>
                      <a:pt x="1385" y="2208"/>
                    </a:lnTo>
                    <a:lnTo>
                      <a:pt x="1418" y="2241"/>
                    </a:lnTo>
                    <a:lnTo>
                      <a:pt x="1455" y="2269"/>
                    </a:lnTo>
                    <a:lnTo>
                      <a:pt x="1495" y="2294"/>
                    </a:lnTo>
                    <a:lnTo>
                      <a:pt x="1538" y="2313"/>
                    </a:lnTo>
                    <a:lnTo>
                      <a:pt x="1582" y="2327"/>
                    </a:lnTo>
                    <a:lnTo>
                      <a:pt x="1629" y="2337"/>
                    </a:lnTo>
                    <a:lnTo>
                      <a:pt x="1678" y="2340"/>
                    </a:lnTo>
                    <a:lnTo>
                      <a:pt x="1728" y="2337"/>
                    </a:lnTo>
                    <a:lnTo>
                      <a:pt x="1775" y="2327"/>
                    </a:lnTo>
                    <a:lnTo>
                      <a:pt x="1820" y="2313"/>
                    </a:lnTo>
                    <a:lnTo>
                      <a:pt x="1863" y="2294"/>
                    </a:lnTo>
                    <a:lnTo>
                      <a:pt x="1903" y="2269"/>
                    </a:lnTo>
                    <a:lnTo>
                      <a:pt x="1939" y="2241"/>
                    </a:lnTo>
                    <a:lnTo>
                      <a:pt x="1972" y="2208"/>
                    </a:lnTo>
                    <a:lnTo>
                      <a:pt x="2001" y="2172"/>
                    </a:lnTo>
                    <a:lnTo>
                      <a:pt x="2025" y="2132"/>
                    </a:lnTo>
                    <a:lnTo>
                      <a:pt x="2045" y="2090"/>
                    </a:lnTo>
                    <a:lnTo>
                      <a:pt x="2059" y="2044"/>
                    </a:lnTo>
                    <a:lnTo>
                      <a:pt x="2067" y="1997"/>
                    </a:lnTo>
                    <a:lnTo>
                      <a:pt x="2070" y="1948"/>
                    </a:lnTo>
                    <a:lnTo>
                      <a:pt x="2067" y="1900"/>
                    </a:lnTo>
                    <a:lnTo>
                      <a:pt x="2059" y="1852"/>
                    </a:lnTo>
                    <a:lnTo>
                      <a:pt x="2045" y="1807"/>
                    </a:lnTo>
                    <a:lnTo>
                      <a:pt x="2025" y="1764"/>
                    </a:lnTo>
                    <a:lnTo>
                      <a:pt x="2001" y="1724"/>
                    </a:lnTo>
                    <a:lnTo>
                      <a:pt x="1972" y="1689"/>
                    </a:lnTo>
                    <a:lnTo>
                      <a:pt x="1939" y="1656"/>
                    </a:lnTo>
                    <a:lnTo>
                      <a:pt x="1903" y="1628"/>
                    </a:lnTo>
                    <a:lnTo>
                      <a:pt x="1863" y="1603"/>
                    </a:lnTo>
                    <a:lnTo>
                      <a:pt x="1820" y="1584"/>
                    </a:lnTo>
                    <a:lnTo>
                      <a:pt x="1775" y="1569"/>
                    </a:lnTo>
                    <a:lnTo>
                      <a:pt x="1728" y="1560"/>
                    </a:lnTo>
                    <a:lnTo>
                      <a:pt x="1678" y="1557"/>
                    </a:lnTo>
                    <a:close/>
                    <a:moveTo>
                      <a:pt x="1546" y="1121"/>
                    </a:moveTo>
                    <a:lnTo>
                      <a:pt x="1812" y="1121"/>
                    </a:lnTo>
                    <a:lnTo>
                      <a:pt x="1812" y="1287"/>
                    </a:lnTo>
                    <a:lnTo>
                      <a:pt x="1863" y="1301"/>
                    </a:lnTo>
                    <a:lnTo>
                      <a:pt x="1912" y="1318"/>
                    </a:lnTo>
                    <a:lnTo>
                      <a:pt x="1960" y="1339"/>
                    </a:lnTo>
                    <a:lnTo>
                      <a:pt x="2005" y="1364"/>
                    </a:lnTo>
                    <a:lnTo>
                      <a:pt x="2049" y="1391"/>
                    </a:lnTo>
                    <a:lnTo>
                      <a:pt x="2171" y="1270"/>
                    </a:lnTo>
                    <a:lnTo>
                      <a:pt x="2358" y="1458"/>
                    </a:lnTo>
                    <a:lnTo>
                      <a:pt x="2233" y="1583"/>
                    </a:lnTo>
                    <a:lnTo>
                      <a:pt x="2258" y="1626"/>
                    </a:lnTo>
                    <a:lnTo>
                      <a:pt x="2281" y="1670"/>
                    </a:lnTo>
                    <a:lnTo>
                      <a:pt x="2300" y="1717"/>
                    </a:lnTo>
                    <a:lnTo>
                      <a:pt x="2316" y="1766"/>
                    </a:lnTo>
                    <a:lnTo>
                      <a:pt x="2328" y="1815"/>
                    </a:lnTo>
                    <a:lnTo>
                      <a:pt x="2507" y="1815"/>
                    </a:lnTo>
                    <a:lnTo>
                      <a:pt x="2507" y="2081"/>
                    </a:lnTo>
                    <a:lnTo>
                      <a:pt x="2328" y="2081"/>
                    </a:lnTo>
                    <a:lnTo>
                      <a:pt x="2312" y="2143"/>
                    </a:lnTo>
                    <a:lnTo>
                      <a:pt x="2291" y="2203"/>
                    </a:lnTo>
                    <a:lnTo>
                      <a:pt x="2264" y="2259"/>
                    </a:lnTo>
                    <a:lnTo>
                      <a:pt x="2233" y="2313"/>
                    </a:lnTo>
                    <a:lnTo>
                      <a:pt x="2358" y="2439"/>
                    </a:lnTo>
                    <a:lnTo>
                      <a:pt x="2171" y="2627"/>
                    </a:lnTo>
                    <a:lnTo>
                      <a:pt x="2049" y="2505"/>
                    </a:lnTo>
                    <a:lnTo>
                      <a:pt x="2005" y="2533"/>
                    </a:lnTo>
                    <a:lnTo>
                      <a:pt x="1960" y="2558"/>
                    </a:lnTo>
                    <a:lnTo>
                      <a:pt x="1912" y="2578"/>
                    </a:lnTo>
                    <a:lnTo>
                      <a:pt x="1863" y="2595"/>
                    </a:lnTo>
                    <a:lnTo>
                      <a:pt x="1812" y="2609"/>
                    </a:lnTo>
                    <a:lnTo>
                      <a:pt x="1812" y="2774"/>
                    </a:lnTo>
                    <a:lnTo>
                      <a:pt x="1546" y="2774"/>
                    </a:lnTo>
                    <a:lnTo>
                      <a:pt x="1546" y="2616"/>
                    </a:lnTo>
                    <a:lnTo>
                      <a:pt x="1492" y="2604"/>
                    </a:lnTo>
                    <a:lnTo>
                      <a:pt x="1440" y="2589"/>
                    </a:lnTo>
                    <a:lnTo>
                      <a:pt x="1390" y="2570"/>
                    </a:lnTo>
                    <a:lnTo>
                      <a:pt x="1341" y="2546"/>
                    </a:lnTo>
                    <a:lnTo>
                      <a:pt x="1295" y="2519"/>
                    </a:lnTo>
                    <a:lnTo>
                      <a:pt x="1187" y="2627"/>
                    </a:lnTo>
                    <a:lnTo>
                      <a:pt x="998" y="2439"/>
                    </a:lnTo>
                    <a:lnTo>
                      <a:pt x="1103" y="2336"/>
                    </a:lnTo>
                    <a:lnTo>
                      <a:pt x="1073" y="2289"/>
                    </a:lnTo>
                    <a:lnTo>
                      <a:pt x="1047" y="2240"/>
                    </a:lnTo>
                    <a:lnTo>
                      <a:pt x="1025" y="2189"/>
                    </a:lnTo>
                    <a:lnTo>
                      <a:pt x="1008" y="2136"/>
                    </a:lnTo>
                    <a:lnTo>
                      <a:pt x="994" y="2081"/>
                    </a:lnTo>
                    <a:lnTo>
                      <a:pt x="850" y="2081"/>
                    </a:lnTo>
                    <a:lnTo>
                      <a:pt x="850" y="1816"/>
                    </a:lnTo>
                    <a:lnTo>
                      <a:pt x="994" y="1816"/>
                    </a:lnTo>
                    <a:lnTo>
                      <a:pt x="1008" y="1761"/>
                    </a:lnTo>
                    <a:lnTo>
                      <a:pt x="1025" y="1707"/>
                    </a:lnTo>
                    <a:lnTo>
                      <a:pt x="1047" y="1656"/>
                    </a:lnTo>
                    <a:lnTo>
                      <a:pt x="1073" y="1607"/>
                    </a:lnTo>
                    <a:lnTo>
                      <a:pt x="1103" y="1561"/>
                    </a:lnTo>
                    <a:lnTo>
                      <a:pt x="998" y="1458"/>
                    </a:lnTo>
                    <a:lnTo>
                      <a:pt x="1187" y="1270"/>
                    </a:lnTo>
                    <a:lnTo>
                      <a:pt x="1295" y="1377"/>
                    </a:lnTo>
                    <a:lnTo>
                      <a:pt x="1341" y="1351"/>
                    </a:lnTo>
                    <a:lnTo>
                      <a:pt x="1390" y="1327"/>
                    </a:lnTo>
                    <a:lnTo>
                      <a:pt x="1440" y="1308"/>
                    </a:lnTo>
                    <a:lnTo>
                      <a:pt x="1492" y="1292"/>
                    </a:lnTo>
                    <a:lnTo>
                      <a:pt x="1546" y="1280"/>
                    </a:lnTo>
                    <a:lnTo>
                      <a:pt x="1546" y="1121"/>
                    </a:lnTo>
                    <a:close/>
                    <a:moveTo>
                      <a:pt x="301" y="804"/>
                    </a:moveTo>
                    <a:lnTo>
                      <a:pt x="301" y="3046"/>
                    </a:lnTo>
                    <a:lnTo>
                      <a:pt x="3057" y="3046"/>
                    </a:lnTo>
                    <a:lnTo>
                      <a:pt x="3057" y="804"/>
                    </a:lnTo>
                    <a:lnTo>
                      <a:pt x="301" y="804"/>
                    </a:lnTo>
                    <a:close/>
                    <a:moveTo>
                      <a:pt x="2916" y="300"/>
                    </a:moveTo>
                    <a:lnTo>
                      <a:pt x="2890" y="303"/>
                    </a:lnTo>
                    <a:lnTo>
                      <a:pt x="2867" y="311"/>
                    </a:lnTo>
                    <a:lnTo>
                      <a:pt x="2845" y="324"/>
                    </a:lnTo>
                    <a:lnTo>
                      <a:pt x="2828" y="341"/>
                    </a:lnTo>
                    <a:lnTo>
                      <a:pt x="2815" y="363"/>
                    </a:lnTo>
                    <a:lnTo>
                      <a:pt x="2807" y="386"/>
                    </a:lnTo>
                    <a:lnTo>
                      <a:pt x="2804" y="412"/>
                    </a:lnTo>
                    <a:lnTo>
                      <a:pt x="2807" y="437"/>
                    </a:lnTo>
                    <a:lnTo>
                      <a:pt x="2815" y="461"/>
                    </a:lnTo>
                    <a:lnTo>
                      <a:pt x="2828" y="482"/>
                    </a:lnTo>
                    <a:lnTo>
                      <a:pt x="2845" y="499"/>
                    </a:lnTo>
                    <a:lnTo>
                      <a:pt x="2867" y="512"/>
                    </a:lnTo>
                    <a:lnTo>
                      <a:pt x="2890" y="522"/>
                    </a:lnTo>
                    <a:lnTo>
                      <a:pt x="2916" y="525"/>
                    </a:lnTo>
                    <a:lnTo>
                      <a:pt x="2942" y="522"/>
                    </a:lnTo>
                    <a:lnTo>
                      <a:pt x="2966" y="512"/>
                    </a:lnTo>
                    <a:lnTo>
                      <a:pt x="2986" y="499"/>
                    </a:lnTo>
                    <a:lnTo>
                      <a:pt x="3005" y="482"/>
                    </a:lnTo>
                    <a:lnTo>
                      <a:pt x="3018" y="461"/>
                    </a:lnTo>
                    <a:lnTo>
                      <a:pt x="3026" y="437"/>
                    </a:lnTo>
                    <a:lnTo>
                      <a:pt x="3029" y="412"/>
                    </a:lnTo>
                    <a:lnTo>
                      <a:pt x="3026" y="386"/>
                    </a:lnTo>
                    <a:lnTo>
                      <a:pt x="3018" y="363"/>
                    </a:lnTo>
                    <a:lnTo>
                      <a:pt x="3005" y="341"/>
                    </a:lnTo>
                    <a:lnTo>
                      <a:pt x="2986" y="324"/>
                    </a:lnTo>
                    <a:lnTo>
                      <a:pt x="2966" y="311"/>
                    </a:lnTo>
                    <a:lnTo>
                      <a:pt x="2942" y="303"/>
                    </a:lnTo>
                    <a:lnTo>
                      <a:pt x="2916" y="300"/>
                    </a:lnTo>
                    <a:close/>
                    <a:moveTo>
                      <a:pt x="2513" y="300"/>
                    </a:moveTo>
                    <a:lnTo>
                      <a:pt x="2486" y="303"/>
                    </a:lnTo>
                    <a:lnTo>
                      <a:pt x="2463" y="311"/>
                    </a:lnTo>
                    <a:lnTo>
                      <a:pt x="2442" y="324"/>
                    </a:lnTo>
                    <a:lnTo>
                      <a:pt x="2424" y="341"/>
                    </a:lnTo>
                    <a:lnTo>
                      <a:pt x="2410" y="363"/>
                    </a:lnTo>
                    <a:lnTo>
                      <a:pt x="2402" y="386"/>
                    </a:lnTo>
                    <a:lnTo>
                      <a:pt x="2399" y="412"/>
                    </a:lnTo>
                    <a:lnTo>
                      <a:pt x="2402" y="437"/>
                    </a:lnTo>
                    <a:lnTo>
                      <a:pt x="2410" y="461"/>
                    </a:lnTo>
                    <a:lnTo>
                      <a:pt x="2424" y="482"/>
                    </a:lnTo>
                    <a:lnTo>
                      <a:pt x="2441" y="499"/>
                    </a:lnTo>
                    <a:lnTo>
                      <a:pt x="2463" y="512"/>
                    </a:lnTo>
                    <a:lnTo>
                      <a:pt x="2486" y="522"/>
                    </a:lnTo>
                    <a:lnTo>
                      <a:pt x="2513" y="525"/>
                    </a:lnTo>
                    <a:lnTo>
                      <a:pt x="2538" y="522"/>
                    </a:lnTo>
                    <a:lnTo>
                      <a:pt x="2562" y="512"/>
                    </a:lnTo>
                    <a:lnTo>
                      <a:pt x="2583" y="499"/>
                    </a:lnTo>
                    <a:lnTo>
                      <a:pt x="2600" y="482"/>
                    </a:lnTo>
                    <a:lnTo>
                      <a:pt x="2614" y="461"/>
                    </a:lnTo>
                    <a:lnTo>
                      <a:pt x="2622" y="437"/>
                    </a:lnTo>
                    <a:lnTo>
                      <a:pt x="2625" y="412"/>
                    </a:lnTo>
                    <a:lnTo>
                      <a:pt x="2622" y="386"/>
                    </a:lnTo>
                    <a:lnTo>
                      <a:pt x="2614" y="363"/>
                    </a:lnTo>
                    <a:lnTo>
                      <a:pt x="2600" y="341"/>
                    </a:lnTo>
                    <a:lnTo>
                      <a:pt x="2583" y="324"/>
                    </a:lnTo>
                    <a:lnTo>
                      <a:pt x="2562" y="311"/>
                    </a:lnTo>
                    <a:lnTo>
                      <a:pt x="2538" y="303"/>
                    </a:lnTo>
                    <a:lnTo>
                      <a:pt x="2513" y="300"/>
                    </a:lnTo>
                    <a:close/>
                    <a:moveTo>
                      <a:pt x="263" y="0"/>
                    </a:moveTo>
                    <a:lnTo>
                      <a:pt x="3095" y="0"/>
                    </a:lnTo>
                    <a:lnTo>
                      <a:pt x="3133" y="3"/>
                    </a:lnTo>
                    <a:lnTo>
                      <a:pt x="3170" y="11"/>
                    </a:lnTo>
                    <a:lnTo>
                      <a:pt x="3206" y="25"/>
                    </a:lnTo>
                    <a:lnTo>
                      <a:pt x="3237" y="43"/>
                    </a:lnTo>
                    <a:lnTo>
                      <a:pt x="3267" y="65"/>
                    </a:lnTo>
                    <a:lnTo>
                      <a:pt x="3293" y="91"/>
                    </a:lnTo>
                    <a:lnTo>
                      <a:pt x="3315" y="120"/>
                    </a:lnTo>
                    <a:lnTo>
                      <a:pt x="3333" y="152"/>
                    </a:lnTo>
                    <a:lnTo>
                      <a:pt x="3347" y="188"/>
                    </a:lnTo>
                    <a:lnTo>
                      <a:pt x="3355" y="224"/>
                    </a:lnTo>
                    <a:lnTo>
                      <a:pt x="3358" y="263"/>
                    </a:lnTo>
                    <a:lnTo>
                      <a:pt x="3358" y="3084"/>
                    </a:lnTo>
                    <a:lnTo>
                      <a:pt x="3355" y="3123"/>
                    </a:lnTo>
                    <a:lnTo>
                      <a:pt x="3347" y="3160"/>
                    </a:lnTo>
                    <a:lnTo>
                      <a:pt x="3333" y="3195"/>
                    </a:lnTo>
                    <a:lnTo>
                      <a:pt x="3315" y="3227"/>
                    </a:lnTo>
                    <a:lnTo>
                      <a:pt x="3293" y="3256"/>
                    </a:lnTo>
                    <a:lnTo>
                      <a:pt x="3267" y="3283"/>
                    </a:lnTo>
                    <a:lnTo>
                      <a:pt x="3237" y="3304"/>
                    </a:lnTo>
                    <a:lnTo>
                      <a:pt x="3206" y="3322"/>
                    </a:lnTo>
                    <a:lnTo>
                      <a:pt x="3170" y="3336"/>
                    </a:lnTo>
                    <a:lnTo>
                      <a:pt x="3133" y="3344"/>
                    </a:lnTo>
                    <a:lnTo>
                      <a:pt x="3095" y="3347"/>
                    </a:lnTo>
                    <a:lnTo>
                      <a:pt x="263" y="3347"/>
                    </a:lnTo>
                    <a:lnTo>
                      <a:pt x="225" y="3344"/>
                    </a:lnTo>
                    <a:lnTo>
                      <a:pt x="187" y="3336"/>
                    </a:lnTo>
                    <a:lnTo>
                      <a:pt x="152" y="3322"/>
                    </a:lnTo>
                    <a:lnTo>
                      <a:pt x="120" y="3304"/>
                    </a:lnTo>
                    <a:lnTo>
                      <a:pt x="91" y="3283"/>
                    </a:lnTo>
                    <a:lnTo>
                      <a:pt x="64" y="3256"/>
                    </a:lnTo>
                    <a:lnTo>
                      <a:pt x="43" y="3227"/>
                    </a:lnTo>
                    <a:lnTo>
                      <a:pt x="24" y="3195"/>
                    </a:lnTo>
                    <a:lnTo>
                      <a:pt x="11" y="3160"/>
                    </a:lnTo>
                    <a:lnTo>
                      <a:pt x="3" y="3123"/>
                    </a:lnTo>
                    <a:lnTo>
                      <a:pt x="0" y="3084"/>
                    </a:lnTo>
                    <a:lnTo>
                      <a:pt x="0" y="263"/>
                    </a:lnTo>
                    <a:lnTo>
                      <a:pt x="3" y="224"/>
                    </a:lnTo>
                    <a:lnTo>
                      <a:pt x="11" y="188"/>
                    </a:lnTo>
                    <a:lnTo>
                      <a:pt x="24" y="152"/>
                    </a:lnTo>
                    <a:lnTo>
                      <a:pt x="43" y="120"/>
                    </a:lnTo>
                    <a:lnTo>
                      <a:pt x="64" y="91"/>
                    </a:lnTo>
                    <a:lnTo>
                      <a:pt x="91" y="65"/>
                    </a:lnTo>
                    <a:lnTo>
                      <a:pt x="120" y="43"/>
                    </a:lnTo>
                    <a:lnTo>
                      <a:pt x="152" y="25"/>
                    </a:lnTo>
                    <a:lnTo>
                      <a:pt x="187" y="11"/>
                    </a:lnTo>
                    <a:lnTo>
                      <a:pt x="225" y="3"/>
                    </a:lnTo>
                    <a:lnTo>
                      <a:pt x="263" y="0"/>
                    </a:lnTo>
                    <a:close/>
                  </a:path>
                </a:pathLst>
              </a:custGeom>
              <a:solidFill>
                <a:srgbClr val="DE002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67" name="JoinText90">
                <a:extLst>
                  <a:ext uri="{FF2B5EF4-FFF2-40B4-BE49-F238E27FC236}">
                    <a16:creationId xmlns:a16="http://schemas.microsoft.com/office/drawing/2014/main" id="{C2D47498-AF91-49CB-B16A-FD3E7B16F981}"/>
                  </a:ext>
                </a:extLst>
              </p:cNvPr>
              <p:cNvSpPr txBox="1">
                <a:spLocks/>
              </p:cNvSpPr>
              <p:nvPr/>
            </p:nvSpPr>
            <p:spPr>
              <a:xfrm>
                <a:off x="5660585" y="2974892"/>
                <a:ext cx="1003733" cy="898432"/>
              </a:xfrm>
              <a:prstGeom prst="rect">
                <a:avLst/>
              </a:prstGeom>
              <a:noFill/>
              <a:ln w="9525">
                <a:noFill/>
              </a:ln>
            </p:spPr>
            <p:txBody>
              <a:bodyPr vert="horz" wrap="square" lIns="0" tIns="0" rIns="54000" bIns="0" rtlCol="0">
                <a:noAutofit/>
              </a:bodyPr>
              <a:lstStyle/>
              <a:p>
                <a:pPr marL="171450" lvl="1" indent="-171450">
                  <a:lnSpc>
                    <a:spcPct val="90000"/>
                  </a:lnSpc>
                  <a:spcBef>
                    <a:spcPts val="200"/>
                  </a:spcBef>
                  <a:buClr>
                    <a:schemeClr val="accent1"/>
                  </a:buClr>
                  <a:buSzPct val="100000"/>
                  <a:buFont typeface="Wingdings" panose="05000000000000000000" pitchFamily="2" charset="2"/>
                  <a:buChar char="§"/>
                </a:pPr>
                <a:r>
                  <a:rPr lang="de-DE" sz="950" dirty="0">
                    <a:solidFill>
                      <a:schemeClr val="tx2"/>
                    </a:solidFill>
                    <a:latin typeface="+mj-lt"/>
                    <a:sym typeface="+mn-lt"/>
                  </a:rPr>
                  <a:t>Strategy</a:t>
                </a:r>
                <a:endParaRPr lang="en-US" sz="950" dirty="0">
                  <a:solidFill>
                    <a:schemeClr val="tx2"/>
                  </a:solidFill>
                  <a:latin typeface="+mj-lt"/>
                  <a:sym typeface="+mn-lt"/>
                </a:endParaRPr>
              </a:p>
              <a:p>
                <a:pPr marL="171450" lvl="1" indent="-171450">
                  <a:lnSpc>
                    <a:spcPct val="90000"/>
                  </a:lnSpc>
                  <a:spcBef>
                    <a:spcPts val="200"/>
                  </a:spcBef>
                  <a:buClr>
                    <a:schemeClr val="accent1"/>
                  </a:buClr>
                  <a:buSzPct val="100000"/>
                  <a:buFont typeface="Wingdings" panose="05000000000000000000" pitchFamily="2" charset="2"/>
                  <a:buChar char="§"/>
                </a:pPr>
                <a:r>
                  <a:rPr lang="de-DE" sz="950" dirty="0">
                    <a:solidFill>
                      <a:schemeClr val="tx2"/>
                    </a:solidFill>
                    <a:latin typeface="+mj-lt"/>
                    <a:sym typeface="+mn-lt"/>
                  </a:rPr>
                  <a:t>Pricing </a:t>
                </a:r>
              </a:p>
              <a:p>
                <a:pPr marL="171450" lvl="1" indent="-171450">
                  <a:lnSpc>
                    <a:spcPct val="90000"/>
                  </a:lnSpc>
                  <a:spcBef>
                    <a:spcPts val="200"/>
                  </a:spcBef>
                  <a:buClr>
                    <a:schemeClr val="accent1"/>
                  </a:buClr>
                  <a:buSzPct val="100000"/>
                  <a:buFont typeface="Wingdings" panose="05000000000000000000" pitchFamily="2" charset="2"/>
                  <a:buChar char="§"/>
                </a:pPr>
                <a:r>
                  <a:rPr lang="de-DE" sz="950" dirty="0">
                    <a:solidFill>
                      <a:schemeClr val="tx2"/>
                    </a:solidFill>
                    <a:latin typeface="+mj-lt"/>
                    <a:sym typeface="+mn-lt"/>
                  </a:rPr>
                  <a:t>Retention</a:t>
                </a:r>
              </a:p>
              <a:p>
                <a:pPr marL="171450" lvl="1" indent="-171450">
                  <a:lnSpc>
                    <a:spcPct val="90000"/>
                  </a:lnSpc>
                  <a:spcBef>
                    <a:spcPts val="200"/>
                  </a:spcBef>
                  <a:buClr>
                    <a:schemeClr val="accent1"/>
                  </a:buClr>
                  <a:buSzPct val="100000"/>
                  <a:buFont typeface="Wingdings" panose="05000000000000000000" pitchFamily="2" charset="2"/>
                  <a:buChar char="§"/>
                </a:pPr>
                <a:r>
                  <a:rPr lang="de-DE" sz="950" dirty="0">
                    <a:solidFill>
                      <a:schemeClr val="tx2"/>
                    </a:solidFill>
                    <a:latin typeface="+mj-lt"/>
                    <a:sym typeface="+mn-lt"/>
                  </a:rPr>
                  <a:t>Promotions</a:t>
                </a:r>
              </a:p>
            </p:txBody>
          </p:sp>
          <p:sp>
            <p:nvSpPr>
              <p:cNvPr id="68" name="Rounded Rectangle 10">
                <a:extLst>
                  <a:ext uri="{FF2B5EF4-FFF2-40B4-BE49-F238E27FC236}">
                    <a16:creationId xmlns:a16="http://schemas.microsoft.com/office/drawing/2014/main" id="{79B0A947-3CEF-4F12-92C9-A0694E9F5E1C}"/>
                  </a:ext>
                </a:extLst>
              </p:cNvPr>
              <p:cNvSpPr>
                <a:spLocks/>
              </p:cNvSpPr>
              <p:nvPr/>
            </p:nvSpPr>
            <p:spPr>
              <a:xfrm>
                <a:off x="5629121" y="1604943"/>
                <a:ext cx="1003733" cy="1026878"/>
              </a:xfrm>
              <a:prstGeom prst="roundRect">
                <a:avLst/>
              </a:prstGeom>
              <a:noFill/>
              <a:ln w="22225" cmpd="sng">
                <a:solidFill>
                  <a:schemeClr val="tx2"/>
                </a:solidFill>
              </a:ln>
              <a:effectLst/>
            </p:spPr>
            <p:style>
              <a:lnRef idx="1">
                <a:schemeClr val="accent1"/>
              </a:lnRef>
              <a:fillRef idx="0">
                <a:schemeClr val="accent1"/>
              </a:fillRef>
              <a:effectRef idx="0">
                <a:schemeClr val="accent1"/>
              </a:effectRef>
              <a:fontRef idx="minor">
                <a:schemeClr val="tx1"/>
              </a:fontRef>
            </p:style>
            <p:txBody>
              <a:bodyPr lIns="54000" tIns="54000" rIns="36000" bIns="54000" rtlCol="0" anchor="t" anchorCtr="0">
                <a:noAutofit/>
              </a:bodyPr>
              <a:lstStyle/>
              <a:p>
                <a:pPr>
                  <a:lnSpc>
                    <a:spcPct val="90000"/>
                  </a:lnSpc>
                  <a:spcBef>
                    <a:spcPts val="300"/>
                  </a:spcBef>
                </a:pPr>
                <a:r>
                  <a:rPr lang="en-US" sz="950" b="1" dirty="0">
                    <a:latin typeface="+mj-lt"/>
                  </a:rPr>
                  <a:t>Commercial/ product (per business line)</a:t>
                </a:r>
              </a:p>
            </p:txBody>
          </p:sp>
          <p:sp>
            <p:nvSpPr>
              <p:cNvPr id="69" name="Freeform 5">
                <a:extLst>
                  <a:ext uri="{FF2B5EF4-FFF2-40B4-BE49-F238E27FC236}">
                    <a16:creationId xmlns:a16="http://schemas.microsoft.com/office/drawing/2014/main" id="{356E2860-1320-479F-BEE8-32B9CC6B5EA0}"/>
                  </a:ext>
                </a:extLst>
              </p:cNvPr>
              <p:cNvSpPr>
                <a:spLocks noChangeAspect="1" noEditPoints="1"/>
              </p:cNvSpPr>
              <p:nvPr/>
            </p:nvSpPr>
            <p:spPr bwMode="auto">
              <a:xfrm>
                <a:off x="5961334" y="2153573"/>
                <a:ext cx="403286" cy="334260"/>
              </a:xfrm>
              <a:custGeom>
                <a:avLst/>
                <a:gdLst>
                  <a:gd name="T0" fmla="*/ 1281 w 2044"/>
                  <a:gd name="T1" fmla="*/ 146 h 2124"/>
                  <a:gd name="T2" fmla="*/ 1340 w 2044"/>
                  <a:gd name="T3" fmla="*/ 237 h 2124"/>
                  <a:gd name="T4" fmla="*/ 1329 w 2044"/>
                  <a:gd name="T5" fmla="*/ 284 h 2124"/>
                  <a:gd name="T6" fmla="*/ 509 w 2044"/>
                  <a:gd name="T7" fmla="*/ 284 h 2124"/>
                  <a:gd name="T8" fmla="*/ 558 w 2044"/>
                  <a:gd name="T9" fmla="*/ 64 h 2124"/>
                  <a:gd name="T10" fmla="*/ 643 w 2044"/>
                  <a:gd name="T11" fmla="*/ 5 h 2124"/>
                  <a:gd name="T12" fmla="*/ 1281 w 2044"/>
                  <a:gd name="T13" fmla="*/ 146 h 2124"/>
                  <a:gd name="T14" fmla="*/ 411 w 2044"/>
                  <a:gd name="T15" fmla="*/ 1744 h 2124"/>
                  <a:gd name="T16" fmla="*/ 524 w 2044"/>
                  <a:gd name="T17" fmla="*/ 1924 h 2124"/>
                  <a:gd name="T18" fmla="*/ 324 w 2044"/>
                  <a:gd name="T19" fmla="*/ 2124 h 2124"/>
                  <a:gd name="T20" fmla="*/ 124 w 2044"/>
                  <a:gd name="T21" fmla="*/ 1924 h 2124"/>
                  <a:gd name="T22" fmla="*/ 237 w 2044"/>
                  <a:gd name="T23" fmla="*/ 1744 h 2124"/>
                  <a:gd name="T24" fmla="*/ 124 w 2044"/>
                  <a:gd name="T25" fmla="*/ 1744 h 2124"/>
                  <a:gd name="T26" fmla="*/ 124 w 2044"/>
                  <a:gd name="T27" fmla="*/ 1624 h 2124"/>
                  <a:gd name="T28" fmla="*/ 1454 w 2044"/>
                  <a:gd name="T29" fmla="*/ 1624 h 2124"/>
                  <a:gd name="T30" fmla="*/ 1510 w 2044"/>
                  <a:gd name="T31" fmla="*/ 1588 h 2124"/>
                  <a:gd name="T32" fmla="*/ 1499 w 2044"/>
                  <a:gd name="T33" fmla="*/ 1524 h 2124"/>
                  <a:gd name="T34" fmla="*/ 1320 w 2044"/>
                  <a:gd name="T35" fmla="*/ 1324 h 2124"/>
                  <a:gd name="T36" fmla="*/ 487 w 2044"/>
                  <a:gd name="T37" fmla="*/ 1324 h 2124"/>
                  <a:gd name="T38" fmla="*/ 262 w 2044"/>
                  <a:gd name="T39" fmla="*/ 1166 h 2124"/>
                  <a:gd name="T40" fmla="*/ 9 w 2044"/>
                  <a:gd name="T41" fmla="*/ 471 h 2124"/>
                  <a:gd name="T42" fmla="*/ 18 w 2044"/>
                  <a:gd name="T43" fmla="*/ 398 h 2124"/>
                  <a:gd name="T44" fmla="*/ 84 w 2044"/>
                  <a:gd name="T45" fmla="*/ 364 h 2124"/>
                  <a:gd name="T46" fmla="*/ 1564 w 2044"/>
                  <a:gd name="T47" fmla="*/ 364 h 2124"/>
                  <a:gd name="T48" fmla="*/ 1602 w 2044"/>
                  <a:gd name="T49" fmla="*/ 235 h 2124"/>
                  <a:gd name="T50" fmla="*/ 1774 w 2044"/>
                  <a:gd name="T51" fmla="*/ 104 h 2124"/>
                  <a:gd name="T52" fmla="*/ 2044 w 2044"/>
                  <a:gd name="T53" fmla="*/ 104 h 2124"/>
                  <a:gd name="T54" fmla="*/ 2044 w 2044"/>
                  <a:gd name="T55" fmla="*/ 224 h 2124"/>
                  <a:gd name="T56" fmla="*/ 1774 w 2044"/>
                  <a:gd name="T57" fmla="*/ 224 h 2124"/>
                  <a:gd name="T58" fmla="*/ 1717 w 2044"/>
                  <a:gd name="T59" fmla="*/ 268 h 2124"/>
                  <a:gd name="T60" fmla="*/ 1431 w 2044"/>
                  <a:gd name="T61" fmla="*/ 1269 h 2124"/>
                  <a:gd name="T62" fmla="*/ 1588 w 2044"/>
                  <a:gd name="T63" fmla="*/ 1444 h 2124"/>
                  <a:gd name="T64" fmla="*/ 1619 w 2044"/>
                  <a:gd name="T65" fmla="*/ 1637 h 2124"/>
                  <a:gd name="T66" fmla="*/ 1454 w 2044"/>
                  <a:gd name="T67" fmla="*/ 1744 h 2124"/>
                  <a:gd name="T68" fmla="*/ 1451 w 2044"/>
                  <a:gd name="T69" fmla="*/ 1744 h 2124"/>
                  <a:gd name="T70" fmla="*/ 1564 w 2044"/>
                  <a:gd name="T71" fmla="*/ 1924 h 2124"/>
                  <a:gd name="T72" fmla="*/ 1364 w 2044"/>
                  <a:gd name="T73" fmla="*/ 2124 h 2124"/>
                  <a:gd name="T74" fmla="*/ 1164 w 2044"/>
                  <a:gd name="T75" fmla="*/ 1924 h 2124"/>
                  <a:gd name="T76" fmla="*/ 1277 w 2044"/>
                  <a:gd name="T77" fmla="*/ 1744 h 2124"/>
                  <a:gd name="T78" fmla="*/ 411 w 2044"/>
                  <a:gd name="T79" fmla="*/ 1744 h 2124"/>
                  <a:gd name="T80" fmla="*/ 1276 w 2044"/>
                  <a:gd name="T81" fmla="*/ 524 h 2124"/>
                  <a:gd name="T82" fmla="*/ 456 w 2044"/>
                  <a:gd name="T83" fmla="*/ 524 h 2124"/>
                  <a:gd name="T84" fmla="*/ 366 w 2044"/>
                  <a:gd name="T85" fmla="*/ 931 h 2124"/>
                  <a:gd name="T86" fmla="*/ 424 w 2044"/>
                  <a:gd name="T87" fmla="*/ 1022 h 2124"/>
                  <a:gd name="T88" fmla="*/ 1062 w 2044"/>
                  <a:gd name="T89" fmla="*/ 1163 h 2124"/>
                  <a:gd name="T90" fmla="*/ 1147 w 2044"/>
                  <a:gd name="T91" fmla="*/ 1104 h 2124"/>
                  <a:gd name="T92" fmla="*/ 1276 w 2044"/>
                  <a:gd name="T93" fmla="*/ 52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4" h="2124">
                    <a:moveTo>
                      <a:pt x="1281" y="146"/>
                    </a:moveTo>
                    <a:cubicBezTo>
                      <a:pt x="1322" y="155"/>
                      <a:pt x="1349" y="196"/>
                      <a:pt x="1340" y="237"/>
                    </a:cubicBezTo>
                    <a:cubicBezTo>
                      <a:pt x="1329" y="284"/>
                      <a:pt x="1329" y="284"/>
                      <a:pt x="1329" y="284"/>
                    </a:cubicBezTo>
                    <a:cubicBezTo>
                      <a:pt x="509" y="284"/>
                      <a:pt x="509" y="284"/>
                      <a:pt x="509" y="284"/>
                    </a:cubicBezTo>
                    <a:cubicBezTo>
                      <a:pt x="558" y="64"/>
                      <a:pt x="558" y="64"/>
                      <a:pt x="558" y="64"/>
                    </a:cubicBezTo>
                    <a:cubicBezTo>
                      <a:pt x="567" y="25"/>
                      <a:pt x="604" y="0"/>
                      <a:pt x="643" y="5"/>
                    </a:cubicBezTo>
                    <a:lnTo>
                      <a:pt x="1281" y="146"/>
                    </a:lnTo>
                    <a:close/>
                    <a:moveTo>
                      <a:pt x="411" y="1744"/>
                    </a:moveTo>
                    <a:cubicBezTo>
                      <a:pt x="478" y="1776"/>
                      <a:pt x="524" y="1845"/>
                      <a:pt x="524" y="1924"/>
                    </a:cubicBezTo>
                    <a:cubicBezTo>
                      <a:pt x="524" y="2034"/>
                      <a:pt x="434" y="2124"/>
                      <a:pt x="324" y="2124"/>
                    </a:cubicBezTo>
                    <a:cubicBezTo>
                      <a:pt x="214" y="2124"/>
                      <a:pt x="124" y="2034"/>
                      <a:pt x="124" y="1924"/>
                    </a:cubicBezTo>
                    <a:cubicBezTo>
                      <a:pt x="124" y="1845"/>
                      <a:pt x="170" y="1776"/>
                      <a:pt x="237" y="1744"/>
                    </a:cubicBezTo>
                    <a:cubicBezTo>
                      <a:pt x="124" y="1744"/>
                      <a:pt x="124" y="1744"/>
                      <a:pt x="124" y="1744"/>
                    </a:cubicBezTo>
                    <a:cubicBezTo>
                      <a:pt x="124" y="1624"/>
                      <a:pt x="124" y="1624"/>
                      <a:pt x="124" y="1624"/>
                    </a:cubicBezTo>
                    <a:cubicBezTo>
                      <a:pt x="1454" y="1624"/>
                      <a:pt x="1454" y="1624"/>
                      <a:pt x="1454" y="1624"/>
                    </a:cubicBezTo>
                    <a:cubicBezTo>
                      <a:pt x="1480" y="1624"/>
                      <a:pt x="1499" y="1611"/>
                      <a:pt x="1510" y="1588"/>
                    </a:cubicBezTo>
                    <a:cubicBezTo>
                      <a:pt x="1520" y="1566"/>
                      <a:pt x="1516" y="1542"/>
                      <a:pt x="1499" y="1524"/>
                    </a:cubicBezTo>
                    <a:cubicBezTo>
                      <a:pt x="1320" y="1324"/>
                      <a:pt x="1320" y="1324"/>
                      <a:pt x="1320" y="1324"/>
                    </a:cubicBezTo>
                    <a:cubicBezTo>
                      <a:pt x="487" y="1324"/>
                      <a:pt x="487" y="1324"/>
                      <a:pt x="487" y="1324"/>
                    </a:cubicBezTo>
                    <a:cubicBezTo>
                      <a:pt x="385" y="1324"/>
                      <a:pt x="296" y="1262"/>
                      <a:pt x="262" y="1166"/>
                    </a:cubicBezTo>
                    <a:cubicBezTo>
                      <a:pt x="9" y="471"/>
                      <a:pt x="9" y="471"/>
                      <a:pt x="9" y="471"/>
                    </a:cubicBezTo>
                    <a:cubicBezTo>
                      <a:pt x="0" y="446"/>
                      <a:pt x="4" y="420"/>
                      <a:pt x="18" y="398"/>
                    </a:cubicBezTo>
                    <a:cubicBezTo>
                      <a:pt x="34" y="376"/>
                      <a:pt x="57" y="364"/>
                      <a:pt x="84" y="364"/>
                    </a:cubicBezTo>
                    <a:cubicBezTo>
                      <a:pt x="1564" y="364"/>
                      <a:pt x="1564" y="364"/>
                      <a:pt x="1564" y="364"/>
                    </a:cubicBezTo>
                    <a:cubicBezTo>
                      <a:pt x="1602" y="235"/>
                      <a:pt x="1602" y="235"/>
                      <a:pt x="1602" y="235"/>
                    </a:cubicBezTo>
                    <a:cubicBezTo>
                      <a:pt x="1624" y="157"/>
                      <a:pt x="1694" y="104"/>
                      <a:pt x="1774" y="104"/>
                    </a:cubicBezTo>
                    <a:cubicBezTo>
                      <a:pt x="2044" y="104"/>
                      <a:pt x="2044" y="104"/>
                      <a:pt x="2044" y="104"/>
                    </a:cubicBezTo>
                    <a:cubicBezTo>
                      <a:pt x="2044" y="224"/>
                      <a:pt x="2044" y="224"/>
                      <a:pt x="2044" y="224"/>
                    </a:cubicBezTo>
                    <a:cubicBezTo>
                      <a:pt x="1774" y="224"/>
                      <a:pt x="1774" y="224"/>
                      <a:pt x="1774" y="224"/>
                    </a:cubicBezTo>
                    <a:cubicBezTo>
                      <a:pt x="1747" y="224"/>
                      <a:pt x="1724" y="241"/>
                      <a:pt x="1717" y="268"/>
                    </a:cubicBezTo>
                    <a:cubicBezTo>
                      <a:pt x="1431" y="1269"/>
                      <a:pt x="1431" y="1269"/>
                      <a:pt x="1431" y="1269"/>
                    </a:cubicBezTo>
                    <a:cubicBezTo>
                      <a:pt x="1588" y="1444"/>
                      <a:pt x="1588" y="1444"/>
                      <a:pt x="1588" y="1444"/>
                    </a:cubicBezTo>
                    <a:cubicBezTo>
                      <a:pt x="1636" y="1497"/>
                      <a:pt x="1648" y="1572"/>
                      <a:pt x="1619" y="1637"/>
                    </a:cubicBezTo>
                    <a:cubicBezTo>
                      <a:pt x="1590" y="1703"/>
                      <a:pt x="1526" y="1744"/>
                      <a:pt x="1454" y="1744"/>
                    </a:cubicBezTo>
                    <a:cubicBezTo>
                      <a:pt x="1451" y="1744"/>
                      <a:pt x="1451" y="1744"/>
                      <a:pt x="1451" y="1744"/>
                    </a:cubicBezTo>
                    <a:cubicBezTo>
                      <a:pt x="1518" y="1776"/>
                      <a:pt x="1564" y="1845"/>
                      <a:pt x="1564" y="1924"/>
                    </a:cubicBezTo>
                    <a:cubicBezTo>
                      <a:pt x="1564" y="2034"/>
                      <a:pt x="1474" y="2124"/>
                      <a:pt x="1364" y="2124"/>
                    </a:cubicBezTo>
                    <a:cubicBezTo>
                      <a:pt x="1254" y="2124"/>
                      <a:pt x="1164" y="2034"/>
                      <a:pt x="1164" y="1924"/>
                    </a:cubicBezTo>
                    <a:cubicBezTo>
                      <a:pt x="1164" y="1845"/>
                      <a:pt x="1210" y="1776"/>
                      <a:pt x="1277" y="1744"/>
                    </a:cubicBezTo>
                    <a:lnTo>
                      <a:pt x="411" y="1744"/>
                    </a:lnTo>
                    <a:close/>
                    <a:moveTo>
                      <a:pt x="1276" y="524"/>
                    </a:moveTo>
                    <a:cubicBezTo>
                      <a:pt x="456" y="524"/>
                      <a:pt x="456" y="524"/>
                      <a:pt x="456" y="524"/>
                    </a:cubicBezTo>
                    <a:cubicBezTo>
                      <a:pt x="366" y="931"/>
                      <a:pt x="366" y="931"/>
                      <a:pt x="366" y="931"/>
                    </a:cubicBezTo>
                    <a:cubicBezTo>
                      <a:pt x="357" y="972"/>
                      <a:pt x="383" y="1013"/>
                      <a:pt x="424" y="1022"/>
                    </a:cubicBezTo>
                    <a:cubicBezTo>
                      <a:pt x="1062" y="1163"/>
                      <a:pt x="1062" y="1163"/>
                      <a:pt x="1062" y="1163"/>
                    </a:cubicBezTo>
                    <a:cubicBezTo>
                      <a:pt x="1102" y="1168"/>
                      <a:pt x="1139" y="1143"/>
                      <a:pt x="1147" y="1104"/>
                    </a:cubicBezTo>
                    <a:lnTo>
                      <a:pt x="1276" y="524"/>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mj-lt"/>
                  <a:sym typeface="+mn-lt"/>
                </a:endParaRPr>
              </a:p>
            </p:txBody>
          </p:sp>
          <p:cxnSp>
            <p:nvCxnSpPr>
              <p:cNvPr id="76" name="Straight Connector 75">
                <a:extLst>
                  <a:ext uri="{FF2B5EF4-FFF2-40B4-BE49-F238E27FC236}">
                    <a16:creationId xmlns:a16="http://schemas.microsoft.com/office/drawing/2014/main" id="{F1B34206-4C23-4D08-94B9-DF17D264BD99}"/>
                  </a:ext>
                </a:extLst>
              </p:cNvPr>
              <p:cNvCxnSpPr>
                <a:cxnSpLocks/>
              </p:cNvCxnSpPr>
              <p:nvPr/>
            </p:nvCxnSpPr>
            <p:spPr>
              <a:xfrm>
                <a:off x="1500162" y="1682512"/>
                <a:ext cx="0" cy="1010773"/>
              </a:xfrm>
              <a:prstGeom prst="line">
                <a:avLst/>
              </a:prstGeom>
              <a:ln w="28575" cmpd="sng">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9FEB18F-7F11-4547-BAE4-03712740ADB6}"/>
                  </a:ext>
                </a:extLst>
              </p:cNvPr>
              <p:cNvCxnSpPr>
                <a:cxnSpLocks/>
              </p:cNvCxnSpPr>
              <p:nvPr/>
            </p:nvCxnSpPr>
            <p:spPr>
              <a:xfrm>
                <a:off x="1500162" y="2913932"/>
                <a:ext cx="0" cy="1188000"/>
              </a:xfrm>
              <a:prstGeom prst="line">
                <a:avLst/>
              </a:prstGeom>
              <a:ln w="28575" cmpd="sng">
                <a:solidFill>
                  <a:schemeClr val="accent6"/>
                </a:solidFill>
              </a:ln>
              <a:effectLst/>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1529100" y="1169349"/>
                <a:ext cx="7025256" cy="145863"/>
                <a:chOff x="1529100" y="1268409"/>
                <a:chExt cx="7025256" cy="145863"/>
              </a:xfrm>
            </p:grpSpPr>
            <p:cxnSp>
              <p:nvCxnSpPr>
                <p:cNvPr id="5" name="Straight Arrow Connector 4"/>
                <p:cNvCxnSpPr/>
                <p:nvPr/>
              </p:nvCxnSpPr>
              <p:spPr>
                <a:xfrm>
                  <a:off x="1529100" y="1322257"/>
                  <a:ext cx="3855280" cy="6954"/>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F0C3C11-C8BE-437A-992B-A868B3886128}"/>
                    </a:ext>
                  </a:extLst>
                </p:cNvPr>
                <p:cNvSpPr/>
                <p:nvPr/>
              </p:nvSpPr>
              <p:spPr>
                <a:xfrm>
                  <a:off x="3218096" y="1272757"/>
                  <a:ext cx="850983" cy="141515"/>
                </a:xfrm>
                <a:prstGeom prst="rect">
                  <a:avLst/>
                </a:prstGeom>
                <a:solidFill>
                  <a:schemeClr val="bg1"/>
                </a:solidFill>
                <a:ln w="9525">
                  <a:noFill/>
                </a:ln>
                <a:effectLst/>
              </p:spPr>
              <p:style>
                <a:lnRef idx="1">
                  <a:schemeClr val="accent1"/>
                </a:lnRef>
                <a:fillRef idx="0">
                  <a:schemeClr val="accent1"/>
                </a:fillRef>
                <a:effectRef idx="0">
                  <a:schemeClr val="accent1"/>
                </a:effectRef>
                <a:fontRef idx="minor">
                  <a:schemeClr val="tx1"/>
                </a:fontRef>
              </p:style>
              <p:txBody>
                <a:bodyPr lIns="0" tIns="0" rIns="0" bIns="0" rtlCol="0" anchor="t" anchorCtr="0">
                  <a:noAutofit/>
                </a:bodyPr>
                <a:lstStyle/>
                <a:p>
                  <a:pPr algn="ctr">
                    <a:lnSpc>
                      <a:spcPct val="90000"/>
                    </a:lnSpc>
                    <a:spcBef>
                      <a:spcPts val="300"/>
                    </a:spcBef>
                  </a:pPr>
                  <a:r>
                    <a:rPr lang="de-DE" sz="1075" b="1" dirty="0">
                      <a:solidFill>
                        <a:srgbClr val="C00000"/>
                      </a:solidFill>
                      <a:latin typeface="+mj-lt"/>
                    </a:rPr>
                    <a:t>Functional</a:t>
                  </a:r>
                  <a:endParaRPr lang="en-US" sz="1075" b="1" dirty="0">
                    <a:solidFill>
                      <a:srgbClr val="C00000"/>
                    </a:solidFill>
                    <a:latin typeface="+mj-lt"/>
                  </a:endParaRPr>
                </a:p>
              </p:txBody>
            </p:sp>
            <p:cxnSp>
              <p:nvCxnSpPr>
                <p:cNvPr id="72" name="Straight Arrow Connector 71"/>
                <p:cNvCxnSpPr/>
                <p:nvPr/>
              </p:nvCxnSpPr>
              <p:spPr>
                <a:xfrm>
                  <a:off x="5615214" y="1329292"/>
                  <a:ext cx="1008000" cy="3623"/>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468AA83-3B04-4D2F-B3DF-3231884BC26F}"/>
                    </a:ext>
                  </a:extLst>
                </p:cNvPr>
                <p:cNvSpPr/>
                <p:nvPr/>
              </p:nvSpPr>
              <p:spPr>
                <a:xfrm>
                  <a:off x="5821585" y="1268490"/>
                  <a:ext cx="594455" cy="145782"/>
                </a:xfrm>
                <a:prstGeom prst="rect">
                  <a:avLst/>
                </a:prstGeom>
                <a:solidFill>
                  <a:schemeClr val="bg1"/>
                </a:solidFill>
                <a:ln w="9525">
                  <a:noFill/>
                </a:ln>
                <a:effectLst/>
              </p:spPr>
              <p:style>
                <a:lnRef idx="1">
                  <a:schemeClr val="accent1"/>
                </a:lnRef>
                <a:fillRef idx="0">
                  <a:schemeClr val="accent1"/>
                </a:fillRef>
                <a:effectRef idx="0">
                  <a:schemeClr val="accent1"/>
                </a:effectRef>
                <a:fontRef idx="minor">
                  <a:schemeClr val="tx1"/>
                </a:fontRef>
              </p:style>
              <p:txBody>
                <a:bodyPr lIns="0" tIns="0" rIns="0" bIns="0" rtlCol="0" anchor="t" anchorCtr="0">
                  <a:noAutofit/>
                </a:bodyPr>
                <a:lstStyle/>
                <a:p>
                  <a:pPr algn="ctr">
                    <a:lnSpc>
                      <a:spcPct val="90000"/>
                    </a:lnSpc>
                    <a:spcBef>
                      <a:spcPts val="300"/>
                    </a:spcBef>
                  </a:pPr>
                  <a:r>
                    <a:rPr lang="de-DE" sz="1075" b="1" dirty="0">
                      <a:solidFill>
                        <a:schemeClr val="accent6"/>
                      </a:solidFill>
                      <a:latin typeface="+mj-lt"/>
                    </a:rPr>
                    <a:t>Product</a:t>
                  </a:r>
                  <a:endParaRPr lang="en-US" sz="1075" b="1" dirty="0">
                    <a:solidFill>
                      <a:schemeClr val="accent6"/>
                    </a:solidFill>
                    <a:latin typeface="+mj-lt"/>
                  </a:endParaRPr>
                </a:p>
              </p:txBody>
            </p:sp>
            <p:cxnSp>
              <p:nvCxnSpPr>
                <p:cNvPr id="78" name="Straight Arrow Connector 77"/>
                <p:cNvCxnSpPr/>
                <p:nvPr/>
              </p:nvCxnSpPr>
              <p:spPr>
                <a:xfrm>
                  <a:off x="6790356" y="1329211"/>
                  <a:ext cx="1764000" cy="3623"/>
                </a:xfrm>
                <a:prstGeom prst="straightConnector1">
                  <a:avLst/>
                </a:prstGeom>
                <a:ln>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2468AA83-3B04-4D2F-B3DF-3231884BC26F}"/>
                    </a:ext>
                  </a:extLst>
                </p:cNvPr>
                <p:cNvSpPr/>
                <p:nvPr/>
              </p:nvSpPr>
              <p:spPr>
                <a:xfrm>
                  <a:off x="7408207" y="1268409"/>
                  <a:ext cx="594455" cy="145782"/>
                </a:xfrm>
                <a:prstGeom prst="rect">
                  <a:avLst/>
                </a:prstGeom>
                <a:solidFill>
                  <a:schemeClr val="bg1"/>
                </a:solidFill>
                <a:ln w="9525">
                  <a:noFill/>
                </a:ln>
                <a:effectLst/>
              </p:spPr>
              <p:style>
                <a:lnRef idx="1">
                  <a:schemeClr val="accent1"/>
                </a:lnRef>
                <a:fillRef idx="0">
                  <a:schemeClr val="accent1"/>
                </a:fillRef>
                <a:effectRef idx="0">
                  <a:schemeClr val="accent1"/>
                </a:effectRef>
                <a:fontRef idx="minor">
                  <a:schemeClr val="tx1"/>
                </a:fontRef>
              </p:style>
              <p:txBody>
                <a:bodyPr lIns="0" tIns="0" rIns="0" bIns="0" rtlCol="0" anchor="t" anchorCtr="0">
                  <a:noAutofit/>
                </a:bodyPr>
                <a:lstStyle/>
                <a:p>
                  <a:pPr algn="ctr">
                    <a:lnSpc>
                      <a:spcPct val="90000"/>
                    </a:lnSpc>
                    <a:spcBef>
                      <a:spcPts val="300"/>
                    </a:spcBef>
                  </a:pPr>
                  <a:r>
                    <a:rPr lang="de-DE" sz="1075" b="1" dirty="0">
                      <a:solidFill>
                        <a:schemeClr val="accent3">
                          <a:lumMod val="75000"/>
                        </a:schemeClr>
                      </a:solidFill>
                      <a:latin typeface="+mj-lt"/>
                    </a:rPr>
                    <a:t>Support</a:t>
                  </a:r>
                  <a:endParaRPr lang="en-US" sz="1075" b="1" dirty="0">
                    <a:solidFill>
                      <a:schemeClr val="accent3">
                        <a:lumMod val="75000"/>
                      </a:schemeClr>
                    </a:solidFill>
                    <a:latin typeface="+mj-lt"/>
                  </a:endParaRPr>
                </a:p>
              </p:txBody>
            </p:sp>
          </p:grpSp>
          <p:cxnSp>
            <p:nvCxnSpPr>
              <p:cNvPr id="88" name="Straight Connector 87"/>
              <p:cNvCxnSpPr/>
              <p:nvPr/>
            </p:nvCxnSpPr>
            <p:spPr>
              <a:xfrm>
                <a:off x="5489056" y="1186995"/>
                <a:ext cx="0" cy="309600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743174" y="1186995"/>
                <a:ext cx="0" cy="309600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90" name="RBContent38">
                <a:extLst>
                  <a:ext uri="{FF2B5EF4-FFF2-40B4-BE49-F238E27FC236}">
                    <a16:creationId xmlns:a16="http://schemas.microsoft.com/office/drawing/2014/main" id="{64D744B2-5793-454A-B7B4-61D4DBB48BE2}"/>
                  </a:ext>
                </a:extLst>
              </p:cNvPr>
              <p:cNvSpPr txBox="1">
                <a:spLocks/>
              </p:cNvSpPr>
              <p:nvPr/>
            </p:nvSpPr>
            <p:spPr>
              <a:xfrm>
                <a:off x="1988921" y="1338198"/>
                <a:ext cx="180000" cy="180000"/>
              </a:xfrm>
              <a:prstGeom prst="ellipse">
                <a:avLst/>
              </a:prstGeom>
              <a:noFill/>
              <a:ln w="22225" cmpd="sng">
                <a:solidFill>
                  <a:srgbClr val="C00000"/>
                </a:solidFill>
              </a:ln>
            </p:spPr>
            <p:txBody>
              <a:bodyPr vert="horz" wrap="square" lIns="0" tIns="0" rIns="0" bIns="0" rtlCol="0" anchor="ctr" anchorCtr="0">
                <a:noAutofit/>
              </a:bodyPr>
              <a:lstStyle/>
              <a:p>
                <a:pPr algn="ctr">
                  <a:lnSpc>
                    <a:spcPct val="90000"/>
                  </a:lnSpc>
                  <a:spcBef>
                    <a:spcPts val="300"/>
                  </a:spcBef>
                  <a:buSzPct val="100000"/>
                </a:pPr>
                <a:r>
                  <a:rPr lang="de-DE" sz="1000" b="1" dirty="0">
                    <a:solidFill>
                      <a:schemeClr val="tx2"/>
                    </a:solidFill>
                    <a:latin typeface="+mj-lt"/>
                    <a:sym typeface="+mn-lt"/>
                  </a:rPr>
                  <a:t>1</a:t>
                </a:r>
                <a:endParaRPr lang="en-US" sz="1000" b="1" dirty="0">
                  <a:solidFill>
                    <a:schemeClr val="tx2"/>
                  </a:solidFill>
                  <a:latin typeface="+mj-lt"/>
                  <a:sym typeface="+mn-lt"/>
                </a:endParaRPr>
              </a:p>
            </p:txBody>
          </p:sp>
          <p:sp>
            <p:nvSpPr>
              <p:cNvPr id="91" name="RBContent38">
                <a:extLst>
                  <a:ext uri="{FF2B5EF4-FFF2-40B4-BE49-F238E27FC236}">
                    <a16:creationId xmlns:a16="http://schemas.microsoft.com/office/drawing/2014/main" id="{64D744B2-5793-454A-B7B4-61D4DBB48BE2}"/>
                  </a:ext>
                </a:extLst>
              </p:cNvPr>
              <p:cNvSpPr txBox="1">
                <a:spLocks/>
              </p:cNvSpPr>
              <p:nvPr/>
            </p:nvSpPr>
            <p:spPr>
              <a:xfrm>
                <a:off x="2917555" y="1342941"/>
                <a:ext cx="180000" cy="180000"/>
              </a:xfrm>
              <a:prstGeom prst="ellipse">
                <a:avLst/>
              </a:prstGeom>
              <a:noFill/>
              <a:ln w="22225" cmpd="sng">
                <a:solidFill>
                  <a:srgbClr val="C00000"/>
                </a:solidFill>
              </a:ln>
            </p:spPr>
            <p:txBody>
              <a:bodyPr vert="horz" wrap="square" lIns="0" tIns="0" rIns="0" bIns="0" rtlCol="0" anchor="ctr" anchorCtr="0">
                <a:noAutofit/>
              </a:bodyPr>
              <a:lstStyle/>
              <a:p>
                <a:pPr algn="ctr">
                  <a:lnSpc>
                    <a:spcPct val="90000"/>
                  </a:lnSpc>
                  <a:spcBef>
                    <a:spcPts val="300"/>
                  </a:spcBef>
                  <a:buSzPct val="100000"/>
                </a:pPr>
                <a:r>
                  <a:rPr lang="de-DE" sz="1000" b="1" dirty="0">
                    <a:solidFill>
                      <a:schemeClr val="tx2"/>
                    </a:solidFill>
                    <a:latin typeface="+mj-lt"/>
                    <a:sym typeface="+mn-lt"/>
                  </a:rPr>
                  <a:t>2</a:t>
                </a:r>
                <a:endParaRPr lang="en-US" sz="1000" b="1" dirty="0">
                  <a:solidFill>
                    <a:schemeClr val="tx2"/>
                  </a:solidFill>
                  <a:latin typeface="+mj-lt"/>
                  <a:sym typeface="+mn-lt"/>
                </a:endParaRPr>
              </a:p>
            </p:txBody>
          </p:sp>
          <p:sp>
            <p:nvSpPr>
              <p:cNvPr id="92" name="RBContent38">
                <a:extLst>
                  <a:ext uri="{FF2B5EF4-FFF2-40B4-BE49-F238E27FC236}">
                    <a16:creationId xmlns:a16="http://schemas.microsoft.com/office/drawing/2014/main" id="{64D744B2-5793-454A-B7B4-61D4DBB48BE2}"/>
                  </a:ext>
                </a:extLst>
              </p:cNvPr>
              <p:cNvSpPr txBox="1">
                <a:spLocks/>
              </p:cNvSpPr>
              <p:nvPr/>
            </p:nvSpPr>
            <p:spPr>
              <a:xfrm>
                <a:off x="3884289" y="1347684"/>
                <a:ext cx="180000" cy="180000"/>
              </a:xfrm>
              <a:prstGeom prst="ellipse">
                <a:avLst/>
              </a:prstGeom>
              <a:noFill/>
              <a:ln w="22225" cmpd="sng">
                <a:solidFill>
                  <a:srgbClr val="C00000"/>
                </a:solidFill>
              </a:ln>
            </p:spPr>
            <p:txBody>
              <a:bodyPr vert="horz" wrap="square" lIns="0" tIns="0" rIns="0" bIns="0" rtlCol="0" anchor="ctr" anchorCtr="0">
                <a:noAutofit/>
              </a:bodyPr>
              <a:lstStyle/>
              <a:p>
                <a:pPr algn="ctr">
                  <a:lnSpc>
                    <a:spcPct val="90000"/>
                  </a:lnSpc>
                  <a:spcBef>
                    <a:spcPts val="300"/>
                  </a:spcBef>
                  <a:buSzPct val="100000"/>
                </a:pPr>
                <a:r>
                  <a:rPr lang="de-DE" sz="1000" b="1" dirty="0">
                    <a:solidFill>
                      <a:schemeClr val="tx2"/>
                    </a:solidFill>
                    <a:latin typeface="+mj-lt"/>
                    <a:sym typeface="+mn-lt"/>
                  </a:rPr>
                  <a:t>3</a:t>
                </a:r>
                <a:endParaRPr lang="en-US" sz="1000" b="1" dirty="0">
                  <a:solidFill>
                    <a:schemeClr val="tx2"/>
                  </a:solidFill>
                  <a:latin typeface="+mj-lt"/>
                  <a:sym typeface="+mn-lt"/>
                </a:endParaRPr>
              </a:p>
            </p:txBody>
          </p:sp>
          <p:sp>
            <p:nvSpPr>
              <p:cNvPr id="93" name="RBContent38">
                <a:extLst>
                  <a:ext uri="{FF2B5EF4-FFF2-40B4-BE49-F238E27FC236}">
                    <a16:creationId xmlns:a16="http://schemas.microsoft.com/office/drawing/2014/main" id="{64D744B2-5793-454A-B7B4-61D4DBB48BE2}"/>
                  </a:ext>
                </a:extLst>
              </p:cNvPr>
              <p:cNvSpPr txBox="1">
                <a:spLocks/>
              </p:cNvSpPr>
              <p:nvPr/>
            </p:nvSpPr>
            <p:spPr>
              <a:xfrm>
                <a:off x="4851023" y="1352427"/>
                <a:ext cx="180000" cy="180000"/>
              </a:xfrm>
              <a:prstGeom prst="ellipse">
                <a:avLst/>
              </a:prstGeom>
              <a:noFill/>
              <a:ln w="22225" cmpd="sng">
                <a:solidFill>
                  <a:srgbClr val="C00000"/>
                </a:solidFill>
              </a:ln>
            </p:spPr>
            <p:txBody>
              <a:bodyPr vert="horz" wrap="square" lIns="0" tIns="0" rIns="0" bIns="0" rtlCol="0" anchor="ctr" anchorCtr="0">
                <a:noAutofit/>
              </a:bodyPr>
              <a:lstStyle/>
              <a:p>
                <a:pPr algn="ctr">
                  <a:lnSpc>
                    <a:spcPct val="90000"/>
                  </a:lnSpc>
                  <a:spcBef>
                    <a:spcPts val="300"/>
                  </a:spcBef>
                  <a:buSzPct val="100000"/>
                </a:pPr>
                <a:r>
                  <a:rPr lang="de-DE" sz="1000" b="1" dirty="0">
                    <a:solidFill>
                      <a:schemeClr val="tx2"/>
                    </a:solidFill>
                    <a:latin typeface="+mj-lt"/>
                    <a:sym typeface="+mn-lt"/>
                  </a:rPr>
                  <a:t>4</a:t>
                </a:r>
                <a:endParaRPr lang="en-US" sz="1000" b="1" dirty="0">
                  <a:solidFill>
                    <a:schemeClr val="tx2"/>
                  </a:solidFill>
                  <a:latin typeface="+mj-lt"/>
                  <a:sym typeface="+mn-lt"/>
                </a:endParaRPr>
              </a:p>
            </p:txBody>
          </p:sp>
          <p:sp>
            <p:nvSpPr>
              <p:cNvPr id="94" name="RBContent38">
                <a:extLst>
                  <a:ext uri="{FF2B5EF4-FFF2-40B4-BE49-F238E27FC236}">
                    <a16:creationId xmlns:a16="http://schemas.microsoft.com/office/drawing/2014/main" id="{64D744B2-5793-454A-B7B4-61D4DBB48BE2}"/>
                  </a:ext>
                </a:extLst>
              </p:cNvPr>
              <p:cNvSpPr txBox="1">
                <a:spLocks/>
              </p:cNvSpPr>
              <p:nvPr/>
            </p:nvSpPr>
            <p:spPr>
              <a:xfrm>
                <a:off x="5985397" y="1357170"/>
                <a:ext cx="180000" cy="180000"/>
              </a:xfrm>
              <a:prstGeom prst="ellipse">
                <a:avLst/>
              </a:prstGeom>
              <a:noFill/>
              <a:ln w="22225" cmpd="sng">
                <a:solidFill>
                  <a:schemeClr val="tx2"/>
                </a:solidFill>
              </a:ln>
            </p:spPr>
            <p:txBody>
              <a:bodyPr vert="horz" wrap="square" lIns="0" tIns="0" rIns="0" bIns="0" rtlCol="0" anchor="ctr" anchorCtr="0">
                <a:noAutofit/>
              </a:bodyPr>
              <a:lstStyle/>
              <a:p>
                <a:pPr algn="ctr">
                  <a:lnSpc>
                    <a:spcPct val="90000"/>
                  </a:lnSpc>
                  <a:spcBef>
                    <a:spcPts val="300"/>
                  </a:spcBef>
                  <a:buSzPct val="100000"/>
                </a:pPr>
                <a:r>
                  <a:rPr lang="de-DE" sz="1000" b="1" dirty="0">
                    <a:solidFill>
                      <a:schemeClr val="tx2"/>
                    </a:solidFill>
                    <a:latin typeface="+mj-lt"/>
                    <a:sym typeface="+mn-lt"/>
                  </a:rPr>
                  <a:t>5</a:t>
                </a:r>
                <a:endParaRPr lang="en-US" sz="1000" b="1" dirty="0">
                  <a:solidFill>
                    <a:schemeClr val="tx2"/>
                  </a:solidFill>
                  <a:latin typeface="+mj-lt"/>
                  <a:sym typeface="+mn-lt"/>
                </a:endParaRPr>
              </a:p>
            </p:txBody>
          </p:sp>
          <p:sp>
            <p:nvSpPr>
              <p:cNvPr id="95" name="RBContent38">
                <a:extLst>
                  <a:ext uri="{FF2B5EF4-FFF2-40B4-BE49-F238E27FC236}">
                    <a16:creationId xmlns:a16="http://schemas.microsoft.com/office/drawing/2014/main" id="{64D744B2-5793-454A-B7B4-61D4DBB48BE2}"/>
                  </a:ext>
                </a:extLst>
              </p:cNvPr>
              <p:cNvSpPr txBox="1">
                <a:spLocks/>
              </p:cNvSpPr>
              <p:nvPr/>
            </p:nvSpPr>
            <p:spPr>
              <a:xfrm>
                <a:off x="7645551" y="1361913"/>
                <a:ext cx="180000" cy="180000"/>
              </a:xfrm>
              <a:prstGeom prst="ellipse">
                <a:avLst/>
              </a:prstGeom>
              <a:noFill/>
              <a:ln w="22225" cmpd="sng">
                <a:solidFill>
                  <a:schemeClr val="accent3">
                    <a:lumMod val="75000"/>
                  </a:schemeClr>
                </a:solidFill>
              </a:ln>
            </p:spPr>
            <p:txBody>
              <a:bodyPr vert="horz" wrap="square" lIns="0" tIns="0" rIns="0" bIns="0" rtlCol="0" anchor="ctr" anchorCtr="0">
                <a:noAutofit/>
              </a:bodyPr>
              <a:lstStyle/>
              <a:p>
                <a:pPr algn="ctr">
                  <a:lnSpc>
                    <a:spcPct val="90000"/>
                  </a:lnSpc>
                  <a:spcBef>
                    <a:spcPts val="300"/>
                  </a:spcBef>
                  <a:buSzPct val="100000"/>
                </a:pPr>
                <a:r>
                  <a:rPr lang="de-DE" sz="1000" b="1" dirty="0">
                    <a:solidFill>
                      <a:schemeClr val="tx2"/>
                    </a:solidFill>
                    <a:latin typeface="+mj-lt"/>
                    <a:sym typeface="+mn-lt"/>
                  </a:rPr>
                  <a:t>6</a:t>
                </a:r>
                <a:endParaRPr lang="en-US" sz="1000" b="1" dirty="0">
                  <a:solidFill>
                    <a:schemeClr val="tx2"/>
                  </a:solidFill>
                  <a:latin typeface="+mj-lt"/>
                  <a:sym typeface="+mn-lt"/>
                </a:endParaRPr>
              </a:p>
            </p:txBody>
          </p:sp>
          <p:cxnSp>
            <p:nvCxnSpPr>
              <p:cNvPr id="43" name="Straight Connector 42"/>
              <p:cNvCxnSpPr/>
              <p:nvPr/>
            </p:nvCxnSpPr>
            <p:spPr>
              <a:xfrm flipV="1">
                <a:off x="1080580" y="2779040"/>
                <a:ext cx="5747920" cy="14158"/>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grpSp>
      <p:pic>
        <p:nvPicPr>
          <p:cNvPr id="81" name="Picture 80" descr="Application&#10;&#10;Description automatically generated">
            <a:extLst>
              <a:ext uri="{FF2B5EF4-FFF2-40B4-BE49-F238E27FC236}">
                <a16:creationId xmlns:a16="http://schemas.microsoft.com/office/drawing/2014/main" id="{771052D3-1027-474E-B70F-494CE0B606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1220901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 name="Object 1" hidden="1">
            <a:extLst>
              <a:ext uri="{FF2B5EF4-FFF2-40B4-BE49-F238E27FC236}">
                <a16:creationId xmlns:a16="http://schemas.microsoft.com/office/drawing/2014/main" id="{954AC8BA-3287-48F4-B6FD-D2274F151885}"/>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954AC8BA-3287-48F4-B6FD-D2274F15188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2E9FA88-CD7E-40DE-966E-06414AFEA66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2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Title 2"/>
          <p:cNvSpPr>
            <a:spLocks noGrp="1"/>
          </p:cNvSpPr>
          <p:nvPr>
            <p:ph type="ctrTitle"/>
          </p:nvPr>
        </p:nvSpPr>
        <p:spPr>
          <a:xfrm>
            <a:off x="350520" y="3703920"/>
            <a:ext cx="8300720" cy="1081440"/>
          </a:xfrm>
        </p:spPr>
        <p:txBody>
          <a:bodyPr/>
          <a:lstStyle/>
          <a:p>
            <a:r>
              <a:rPr lang="en-US" dirty="0"/>
              <a:t>3. What is my operational / org model?</a:t>
            </a:r>
          </a:p>
        </p:txBody>
      </p:sp>
      <p:sp>
        <p:nvSpPr>
          <p:cNvPr id="5" name="Rounded Rectangle 4"/>
          <p:cNvSpPr/>
          <p:nvPr/>
        </p:nvSpPr>
        <p:spPr>
          <a:xfrm>
            <a:off x="6052088" y="4328160"/>
            <a:ext cx="2949672" cy="662940"/>
          </a:xfrm>
          <a:prstGeom prst="roundRect">
            <a:avLst/>
          </a:prstGeom>
          <a:solidFill>
            <a:srgbClr val="DE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latin typeface="+mj-lt"/>
              </a:rPr>
              <a:t>SELF DIAGNOSTIC </a:t>
            </a:r>
            <a:r>
              <a:rPr lang="en-US" sz="1000" dirty="0">
                <a:latin typeface="+mj-lt"/>
              </a:rPr>
              <a:t>section to support planning and test implementation readiness. </a:t>
            </a:r>
            <a:r>
              <a:rPr lang="en-GB" sz="1400" b="1" dirty="0">
                <a:latin typeface="+mj-lt"/>
                <a:hlinkClick r:id="rId7" action="ppaction://hlinksldjump"/>
              </a:rPr>
              <a:t>GO</a:t>
            </a:r>
            <a:endParaRPr lang="en-US" sz="1400" b="1" dirty="0">
              <a:latin typeface="+mj-lt"/>
            </a:endParaRPr>
          </a:p>
        </p:txBody>
      </p:sp>
      <p:grpSp>
        <p:nvGrpSpPr>
          <p:cNvPr id="15" name="Group 7">
            <a:extLst>
              <a:ext uri="{FF2B5EF4-FFF2-40B4-BE49-F238E27FC236}">
                <a16:creationId xmlns:a16="http://schemas.microsoft.com/office/drawing/2014/main" id="{942277CA-4707-4475-A6D1-84B118E18776}"/>
              </a:ext>
            </a:extLst>
          </p:cNvPr>
          <p:cNvGrpSpPr>
            <a:grpSpLocks noChangeAspect="1"/>
          </p:cNvGrpSpPr>
          <p:nvPr/>
        </p:nvGrpSpPr>
        <p:grpSpPr bwMode="auto">
          <a:xfrm>
            <a:off x="2988537" y="1607820"/>
            <a:ext cx="3542845" cy="1943700"/>
            <a:chOff x="3242" y="1912"/>
            <a:chExt cx="2618" cy="1393"/>
          </a:xfrm>
          <a:solidFill>
            <a:schemeClr val="tx2"/>
          </a:solidFill>
        </p:grpSpPr>
        <p:sp>
          <p:nvSpPr>
            <p:cNvPr id="16" name="Freeform 9">
              <a:extLst>
                <a:ext uri="{FF2B5EF4-FFF2-40B4-BE49-F238E27FC236}">
                  <a16:creationId xmlns:a16="http://schemas.microsoft.com/office/drawing/2014/main" id="{0DBA9D96-EF21-44E5-B0CA-46283FC25994}"/>
                </a:ext>
              </a:extLst>
            </p:cNvPr>
            <p:cNvSpPr>
              <a:spLocks noEditPoints="1"/>
            </p:cNvSpPr>
            <p:nvPr/>
          </p:nvSpPr>
          <p:spPr bwMode="auto">
            <a:xfrm>
              <a:off x="3242" y="1912"/>
              <a:ext cx="2618" cy="1216"/>
            </a:xfrm>
            <a:custGeom>
              <a:avLst/>
              <a:gdLst>
                <a:gd name="T0" fmla="*/ 3988 w 5235"/>
                <a:gd name="T1" fmla="*/ 2051 h 2431"/>
                <a:gd name="T2" fmla="*/ 3988 w 5235"/>
                <a:gd name="T3" fmla="*/ 2051 h 2431"/>
                <a:gd name="T4" fmla="*/ 4011 w 5235"/>
                <a:gd name="T5" fmla="*/ 1225 h 2431"/>
                <a:gd name="T6" fmla="*/ 4202 w 5235"/>
                <a:gd name="T7" fmla="*/ 1200 h 2431"/>
                <a:gd name="T8" fmla="*/ 3856 w 5235"/>
                <a:gd name="T9" fmla="*/ 320 h 2431"/>
                <a:gd name="T10" fmla="*/ 3949 w 5235"/>
                <a:gd name="T11" fmla="*/ 1981 h 2431"/>
                <a:gd name="T12" fmla="*/ 4793 w 5235"/>
                <a:gd name="T13" fmla="*/ 1211 h 2431"/>
                <a:gd name="T14" fmla="*/ 3856 w 5235"/>
                <a:gd name="T15" fmla="*/ 320 h 2431"/>
                <a:gd name="T16" fmla="*/ 3608 w 5235"/>
                <a:gd name="T17" fmla="*/ 0 h 2431"/>
                <a:gd name="T18" fmla="*/ 3752 w 5235"/>
                <a:gd name="T19" fmla="*/ 1804 h 2431"/>
                <a:gd name="T20" fmla="*/ 4448 w 5235"/>
                <a:gd name="T21" fmla="*/ 217 h 2431"/>
                <a:gd name="T22" fmla="*/ 5132 w 5235"/>
                <a:gd name="T23" fmla="*/ 1289 h 2431"/>
                <a:gd name="T24" fmla="*/ 5235 w 5235"/>
                <a:gd name="T25" fmla="*/ 2358 h 2431"/>
                <a:gd name="T26" fmla="*/ 4817 w 5235"/>
                <a:gd name="T27" fmla="*/ 2395 h 2431"/>
                <a:gd name="T28" fmla="*/ 4715 w 5235"/>
                <a:gd name="T29" fmla="*/ 2431 h 2431"/>
                <a:gd name="T30" fmla="*/ 4698 w 5235"/>
                <a:gd name="T31" fmla="*/ 2317 h 2431"/>
                <a:gd name="T32" fmla="*/ 4650 w 5235"/>
                <a:gd name="T33" fmla="*/ 2215 h 2431"/>
                <a:gd name="T34" fmla="*/ 4577 w 5235"/>
                <a:gd name="T35" fmla="*/ 2131 h 2431"/>
                <a:gd name="T36" fmla="*/ 4485 w 5235"/>
                <a:gd name="T37" fmla="*/ 2070 h 2431"/>
                <a:gd name="T38" fmla="*/ 4375 w 5235"/>
                <a:gd name="T39" fmla="*/ 2037 h 2431"/>
                <a:gd name="T40" fmla="*/ 4257 w 5235"/>
                <a:gd name="T41" fmla="*/ 2037 h 2431"/>
                <a:gd name="T42" fmla="*/ 4148 w 5235"/>
                <a:gd name="T43" fmla="*/ 2070 h 2431"/>
                <a:gd name="T44" fmla="*/ 4055 w 5235"/>
                <a:gd name="T45" fmla="*/ 2131 h 2431"/>
                <a:gd name="T46" fmla="*/ 3982 w 5235"/>
                <a:gd name="T47" fmla="*/ 2215 h 2431"/>
                <a:gd name="T48" fmla="*/ 3934 w 5235"/>
                <a:gd name="T49" fmla="*/ 2317 h 2431"/>
                <a:gd name="T50" fmla="*/ 3917 w 5235"/>
                <a:gd name="T51" fmla="*/ 2431 h 2431"/>
                <a:gd name="T52" fmla="*/ 3817 w 5235"/>
                <a:gd name="T53" fmla="*/ 2379 h 2431"/>
                <a:gd name="T54" fmla="*/ 3837 w 5235"/>
                <a:gd name="T55" fmla="*/ 2277 h 2431"/>
                <a:gd name="T56" fmla="*/ 1668 w 5235"/>
                <a:gd name="T57" fmla="*/ 2229 h 2431"/>
                <a:gd name="T58" fmla="*/ 1700 w 5235"/>
                <a:gd name="T59" fmla="*/ 2326 h 2431"/>
                <a:gd name="T60" fmla="*/ 1711 w 5235"/>
                <a:gd name="T61" fmla="*/ 2431 h 2431"/>
                <a:gd name="T62" fmla="*/ 1603 w 5235"/>
                <a:gd name="T63" fmla="*/ 2372 h 2431"/>
                <a:gd name="T64" fmla="*/ 1570 w 5235"/>
                <a:gd name="T65" fmla="*/ 2264 h 2431"/>
                <a:gd name="T66" fmla="*/ 1509 w 5235"/>
                <a:gd name="T67" fmla="*/ 2170 h 2431"/>
                <a:gd name="T68" fmla="*/ 1425 w 5235"/>
                <a:gd name="T69" fmla="*/ 2097 h 2431"/>
                <a:gd name="T70" fmla="*/ 1323 w 5235"/>
                <a:gd name="T71" fmla="*/ 2049 h 2431"/>
                <a:gd name="T72" fmla="*/ 1209 w 5235"/>
                <a:gd name="T73" fmla="*/ 2034 h 2431"/>
                <a:gd name="T74" fmla="*/ 1093 w 5235"/>
                <a:gd name="T75" fmla="*/ 2049 h 2431"/>
                <a:gd name="T76" fmla="*/ 991 w 5235"/>
                <a:gd name="T77" fmla="*/ 2097 h 2431"/>
                <a:gd name="T78" fmla="*/ 906 w 5235"/>
                <a:gd name="T79" fmla="*/ 2170 h 2431"/>
                <a:gd name="T80" fmla="*/ 846 w 5235"/>
                <a:gd name="T81" fmla="*/ 2264 h 2431"/>
                <a:gd name="T82" fmla="*/ 814 w 5235"/>
                <a:gd name="T83" fmla="*/ 2372 h 2431"/>
                <a:gd name="T84" fmla="*/ 705 w 5235"/>
                <a:gd name="T85" fmla="*/ 2431 h 2431"/>
                <a:gd name="T86" fmla="*/ 716 w 5235"/>
                <a:gd name="T87" fmla="*/ 2326 h 2431"/>
                <a:gd name="T88" fmla="*/ 747 w 5235"/>
                <a:gd name="T89" fmla="*/ 2229 h 2431"/>
                <a:gd name="T90" fmla="*/ 417 w 5235"/>
                <a:gd name="T91" fmla="*/ 1943 h 2431"/>
                <a:gd name="T92" fmla="*/ 0 w 5235"/>
                <a:gd name="T93" fmla="*/ 0 h 2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35" h="2431">
                  <a:moveTo>
                    <a:pt x="3988" y="2051"/>
                  </a:moveTo>
                  <a:lnTo>
                    <a:pt x="3988" y="2051"/>
                  </a:lnTo>
                  <a:lnTo>
                    <a:pt x="3988" y="2051"/>
                  </a:lnTo>
                  <a:lnTo>
                    <a:pt x="3988" y="2051"/>
                  </a:lnTo>
                  <a:close/>
                  <a:moveTo>
                    <a:pt x="4011" y="1178"/>
                  </a:moveTo>
                  <a:lnTo>
                    <a:pt x="4011" y="1225"/>
                  </a:lnTo>
                  <a:lnTo>
                    <a:pt x="4202" y="1248"/>
                  </a:lnTo>
                  <a:lnTo>
                    <a:pt x="4202" y="1200"/>
                  </a:lnTo>
                  <a:lnTo>
                    <a:pt x="4011" y="1178"/>
                  </a:lnTo>
                  <a:close/>
                  <a:moveTo>
                    <a:pt x="3856" y="320"/>
                  </a:moveTo>
                  <a:lnTo>
                    <a:pt x="3856" y="1981"/>
                  </a:lnTo>
                  <a:lnTo>
                    <a:pt x="3949" y="1981"/>
                  </a:lnTo>
                  <a:lnTo>
                    <a:pt x="3949" y="1095"/>
                  </a:lnTo>
                  <a:lnTo>
                    <a:pt x="4793" y="1211"/>
                  </a:lnTo>
                  <a:lnTo>
                    <a:pt x="4381" y="320"/>
                  </a:lnTo>
                  <a:lnTo>
                    <a:pt x="3856" y="320"/>
                  </a:lnTo>
                  <a:close/>
                  <a:moveTo>
                    <a:pt x="0" y="0"/>
                  </a:moveTo>
                  <a:lnTo>
                    <a:pt x="3608" y="0"/>
                  </a:lnTo>
                  <a:lnTo>
                    <a:pt x="3608" y="1804"/>
                  </a:lnTo>
                  <a:lnTo>
                    <a:pt x="3752" y="1804"/>
                  </a:lnTo>
                  <a:lnTo>
                    <a:pt x="3752" y="217"/>
                  </a:lnTo>
                  <a:lnTo>
                    <a:pt x="4448" y="217"/>
                  </a:lnTo>
                  <a:lnTo>
                    <a:pt x="4916" y="1227"/>
                  </a:lnTo>
                  <a:lnTo>
                    <a:pt x="5132" y="1289"/>
                  </a:lnTo>
                  <a:lnTo>
                    <a:pt x="5235" y="1583"/>
                  </a:lnTo>
                  <a:lnTo>
                    <a:pt x="5235" y="2358"/>
                  </a:lnTo>
                  <a:lnTo>
                    <a:pt x="4812" y="2358"/>
                  </a:lnTo>
                  <a:lnTo>
                    <a:pt x="4817" y="2395"/>
                  </a:lnTo>
                  <a:lnTo>
                    <a:pt x="4819" y="2431"/>
                  </a:lnTo>
                  <a:lnTo>
                    <a:pt x="4715" y="2431"/>
                  </a:lnTo>
                  <a:lnTo>
                    <a:pt x="4710" y="2372"/>
                  </a:lnTo>
                  <a:lnTo>
                    <a:pt x="4698" y="2317"/>
                  </a:lnTo>
                  <a:lnTo>
                    <a:pt x="4677" y="2264"/>
                  </a:lnTo>
                  <a:lnTo>
                    <a:pt x="4650" y="2215"/>
                  </a:lnTo>
                  <a:lnTo>
                    <a:pt x="4617" y="2170"/>
                  </a:lnTo>
                  <a:lnTo>
                    <a:pt x="4577" y="2131"/>
                  </a:lnTo>
                  <a:lnTo>
                    <a:pt x="4532" y="2097"/>
                  </a:lnTo>
                  <a:lnTo>
                    <a:pt x="4485" y="2070"/>
                  </a:lnTo>
                  <a:lnTo>
                    <a:pt x="4431" y="2049"/>
                  </a:lnTo>
                  <a:lnTo>
                    <a:pt x="4375" y="2037"/>
                  </a:lnTo>
                  <a:lnTo>
                    <a:pt x="4316" y="2034"/>
                  </a:lnTo>
                  <a:lnTo>
                    <a:pt x="4257" y="2037"/>
                  </a:lnTo>
                  <a:lnTo>
                    <a:pt x="4202" y="2049"/>
                  </a:lnTo>
                  <a:lnTo>
                    <a:pt x="4148" y="2070"/>
                  </a:lnTo>
                  <a:lnTo>
                    <a:pt x="4100" y="2097"/>
                  </a:lnTo>
                  <a:lnTo>
                    <a:pt x="4055" y="2131"/>
                  </a:lnTo>
                  <a:lnTo>
                    <a:pt x="4016" y="2170"/>
                  </a:lnTo>
                  <a:lnTo>
                    <a:pt x="3982" y="2215"/>
                  </a:lnTo>
                  <a:lnTo>
                    <a:pt x="3955" y="2264"/>
                  </a:lnTo>
                  <a:lnTo>
                    <a:pt x="3934" y="2317"/>
                  </a:lnTo>
                  <a:lnTo>
                    <a:pt x="3922" y="2372"/>
                  </a:lnTo>
                  <a:lnTo>
                    <a:pt x="3917" y="2431"/>
                  </a:lnTo>
                  <a:lnTo>
                    <a:pt x="3814" y="2431"/>
                  </a:lnTo>
                  <a:lnTo>
                    <a:pt x="3817" y="2379"/>
                  </a:lnTo>
                  <a:lnTo>
                    <a:pt x="3825" y="2326"/>
                  </a:lnTo>
                  <a:lnTo>
                    <a:pt x="3837" y="2277"/>
                  </a:lnTo>
                  <a:lnTo>
                    <a:pt x="3856" y="2229"/>
                  </a:lnTo>
                  <a:lnTo>
                    <a:pt x="1668" y="2229"/>
                  </a:lnTo>
                  <a:lnTo>
                    <a:pt x="1686" y="2277"/>
                  </a:lnTo>
                  <a:lnTo>
                    <a:pt x="1700" y="2326"/>
                  </a:lnTo>
                  <a:lnTo>
                    <a:pt x="1708" y="2379"/>
                  </a:lnTo>
                  <a:lnTo>
                    <a:pt x="1711" y="2431"/>
                  </a:lnTo>
                  <a:lnTo>
                    <a:pt x="1606" y="2431"/>
                  </a:lnTo>
                  <a:lnTo>
                    <a:pt x="1603" y="2372"/>
                  </a:lnTo>
                  <a:lnTo>
                    <a:pt x="1590" y="2317"/>
                  </a:lnTo>
                  <a:lnTo>
                    <a:pt x="1570" y="2264"/>
                  </a:lnTo>
                  <a:lnTo>
                    <a:pt x="1543" y="2215"/>
                  </a:lnTo>
                  <a:lnTo>
                    <a:pt x="1509" y="2170"/>
                  </a:lnTo>
                  <a:lnTo>
                    <a:pt x="1469" y="2131"/>
                  </a:lnTo>
                  <a:lnTo>
                    <a:pt x="1425" y="2097"/>
                  </a:lnTo>
                  <a:lnTo>
                    <a:pt x="1376" y="2070"/>
                  </a:lnTo>
                  <a:lnTo>
                    <a:pt x="1323" y="2049"/>
                  </a:lnTo>
                  <a:lnTo>
                    <a:pt x="1267" y="2037"/>
                  </a:lnTo>
                  <a:lnTo>
                    <a:pt x="1209" y="2034"/>
                  </a:lnTo>
                  <a:lnTo>
                    <a:pt x="1150" y="2037"/>
                  </a:lnTo>
                  <a:lnTo>
                    <a:pt x="1093" y="2049"/>
                  </a:lnTo>
                  <a:lnTo>
                    <a:pt x="1040" y="2070"/>
                  </a:lnTo>
                  <a:lnTo>
                    <a:pt x="991" y="2097"/>
                  </a:lnTo>
                  <a:lnTo>
                    <a:pt x="946" y="2131"/>
                  </a:lnTo>
                  <a:lnTo>
                    <a:pt x="906" y="2170"/>
                  </a:lnTo>
                  <a:lnTo>
                    <a:pt x="873" y="2215"/>
                  </a:lnTo>
                  <a:lnTo>
                    <a:pt x="846" y="2264"/>
                  </a:lnTo>
                  <a:lnTo>
                    <a:pt x="825" y="2317"/>
                  </a:lnTo>
                  <a:lnTo>
                    <a:pt x="814" y="2372"/>
                  </a:lnTo>
                  <a:lnTo>
                    <a:pt x="809" y="2431"/>
                  </a:lnTo>
                  <a:lnTo>
                    <a:pt x="705" y="2431"/>
                  </a:lnTo>
                  <a:lnTo>
                    <a:pt x="708" y="2379"/>
                  </a:lnTo>
                  <a:lnTo>
                    <a:pt x="716" y="2326"/>
                  </a:lnTo>
                  <a:lnTo>
                    <a:pt x="730" y="2277"/>
                  </a:lnTo>
                  <a:lnTo>
                    <a:pt x="747" y="2229"/>
                  </a:lnTo>
                  <a:lnTo>
                    <a:pt x="417" y="2229"/>
                  </a:lnTo>
                  <a:lnTo>
                    <a:pt x="417" y="1943"/>
                  </a:lnTo>
                  <a:lnTo>
                    <a:pt x="0" y="194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17" name="Freeform 10">
              <a:extLst>
                <a:ext uri="{FF2B5EF4-FFF2-40B4-BE49-F238E27FC236}">
                  <a16:creationId xmlns:a16="http://schemas.microsoft.com/office/drawing/2014/main" id="{D048D935-F8C4-4CAF-87DF-36C98FFF58D0}"/>
                </a:ext>
              </a:extLst>
            </p:cNvPr>
            <p:cNvSpPr>
              <a:spLocks noEditPoints="1"/>
            </p:cNvSpPr>
            <p:nvPr/>
          </p:nvSpPr>
          <p:spPr bwMode="auto">
            <a:xfrm>
              <a:off x="5223" y="2950"/>
              <a:ext cx="354" cy="355"/>
            </a:xfrm>
            <a:custGeom>
              <a:avLst/>
              <a:gdLst>
                <a:gd name="T0" fmla="*/ 311 w 710"/>
                <a:gd name="T1" fmla="*/ 109 h 710"/>
                <a:gd name="T2" fmla="*/ 229 w 710"/>
                <a:gd name="T3" fmla="*/ 139 h 710"/>
                <a:gd name="T4" fmla="*/ 164 w 710"/>
                <a:gd name="T5" fmla="*/ 195 h 710"/>
                <a:gd name="T6" fmla="*/ 120 w 710"/>
                <a:gd name="T7" fmla="*/ 268 h 710"/>
                <a:gd name="T8" fmla="*/ 104 w 710"/>
                <a:gd name="T9" fmla="*/ 355 h 710"/>
                <a:gd name="T10" fmla="*/ 120 w 710"/>
                <a:gd name="T11" fmla="*/ 443 h 710"/>
                <a:gd name="T12" fmla="*/ 164 w 710"/>
                <a:gd name="T13" fmla="*/ 518 h 710"/>
                <a:gd name="T14" fmla="*/ 229 w 710"/>
                <a:gd name="T15" fmla="*/ 572 h 710"/>
                <a:gd name="T16" fmla="*/ 311 w 710"/>
                <a:gd name="T17" fmla="*/ 602 h 710"/>
                <a:gd name="T18" fmla="*/ 400 w 710"/>
                <a:gd name="T19" fmla="*/ 602 h 710"/>
                <a:gd name="T20" fmla="*/ 482 w 710"/>
                <a:gd name="T21" fmla="*/ 572 h 710"/>
                <a:gd name="T22" fmla="*/ 548 w 710"/>
                <a:gd name="T23" fmla="*/ 518 h 710"/>
                <a:gd name="T24" fmla="*/ 590 w 710"/>
                <a:gd name="T25" fmla="*/ 443 h 710"/>
                <a:gd name="T26" fmla="*/ 606 w 710"/>
                <a:gd name="T27" fmla="*/ 355 h 710"/>
                <a:gd name="T28" fmla="*/ 590 w 710"/>
                <a:gd name="T29" fmla="*/ 268 h 710"/>
                <a:gd name="T30" fmla="*/ 548 w 710"/>
                <a:gd name="T31" fmla="*/ 195 h 710"/>
                <a:gd name="T32" fmla="*/ 482 w 710"/>
                <a:gd name="T33" fmla="*/ 139 h 710"/>
                <a:gd name="T34" fmla="*/ 400 w 710"/>
                <a:gd name="T35" fmla="*/ 109 h 710"/>
                <a:gd name="T36" fmla="*/ 355 w 710"/>
                <a:gd name="T37" fmla="*/ 0 h 710"/>
                <a:gd name="T38" fmla="*/ 468 w 710"/>
                <a:gd name="T39" fmla="*/ 20 h 710"/>
                <a:gd name="T40" fmla="*/ 565 w 710"/>
                <a:gd name="T41" fmla="*/ 69 h 710"/>
                <a:gd name="T42" fmla="*/ 641 w 710"/>
                <a:gd name="T43" fmla="*/ 147 h 710"/>
                <a:gd name="T44" fmla="*/ 692 w 710"/>
                <a:gd name="T45" fmla="*/ 244 h 710"/>
                <a:gd name="T46" fmla="*/ 710 w 710"/>
                <a:gd name="T47" fmla="*/ 355 h 710"/>
                <a:gd name="T48" fmla="*/ 692 w 710"/>
                <a:gd name="T49" fmla="*/ 468 h 710"/>
                <a:gd name="T50" fmla="*/ 641 w 710"/>
                <a:gd name="T51" fmla="*/ 565 h 710"/>
                <a:gd name="T52" fmla="*/ 565 w 710"/>
                <a:gd name="T53" fmla="*/ 642 h 710"/>
                <a:gd name="T54" fmla="*/ 468 w 710"/>
                <a:gd name="T55" fmla="*/ 693 h 710"/>
                <a:gd name="T56" fmla="*/ 355 w 710"/>
                <a:gd name="T57" fmla="*/ 710 h 710"/>
                <a:gd name="T58" fmla="*/ 244 w 710"/>
                <a:gd name="T59" fmla="*/ 693 h 710"/>
                <a:gd name="T60" fmla="*/ 145 w 710"/>
                <a:gd name="T61" fmla="*/ 642 h 710"/>
                <a:gd name="T62" fmla="*/ 69 w 710"/>
                <a:gd name="T63" fmla="*/ 565 h 710"/>
                <a:gd name="T64" fmla="*/ 18 w 710"/>
                <a:gd name="T65" fmla="*/ 468 h 710"/>
                <a:gd name="T66" fmla="*/ 0 w 710"/>
                <a:gd name="T67" fmla="*/ 355 h 710"/>
                <a:gd name="T68" fmla="*/ 18 w 710"/>
                <a:gd name="T69" fmla="*/ 244 h 710"/>
                <a:gd name="T70" fmla="*/ 69 w 710"/>
                <a:gd name="T71" fmla="*/ 147 h 710"/>
                <a:gd name="T72" fmla="*/ 145 w 710"/>
                <a:gd name="T73" fmla="*/ 69 h 710"/>
                <a:gd name="T74" fmla="*/ 244 w 710"/>
                <a:gd name="T75" fmla="*/ 20 h 710"/>
                <a:gd name="T76" fmla="*/ 355 w 710"/>
                <a:gd name="T77"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10" h="710">
                  <a:moveTo>
                    <a:pt x="355" y="105"/>
                  </a:moveTo>
                  <a:lnTo>
                    <a:pt x="311" y="109"/>
                  </a:lnTo>
                  <a:lnTo>
                    <a:pt x="268" y="121"/>
                  </a:lnTo>
                  <a:lnTo>
                    <a:pt x="229" y="139"/>
                  </a:lnTo>
                  <a:lnTo>
                    <a:pt x="194" y="164"/>
                  </a:lnTo>
                  <a:lnTo>
                    <a:pt x="164" y="195"/>
                  </a:lnTo>
                  <a:lnTo>
                    <a:pt x="139" y="230"/>
                  </a:lnTo>
                  <a:lnTo>
                    <a:pt x="120" y="268"/>
                  </a:lnTo>
                  <a:lnTo>
                    <a:pt x="109" y="311"/>
                  </a:lnTo>
                  <a:lnTo>
                    <a:pt x="104" y="355"/>
                  </a:lnTo>
                  <a:lnTo>
                    <a:pt x="109" y="401"/>
                  </a:lnTo>
                  <a:lnTo>
                    <a:pt x="120" y="443"/>
                  </a:lnTo>
                  <a:lnTo>
                    <a:pt x="139" y="483"/>
                  </a:lnTo>
                  <a:lnTo>
                    <a:pt x="164" y="518"/>
                  </a:lnTo>
                  <a:lnTo>
                    <a:pt x="194" y="548"/>
                  </a:lnTo>
                  <a:lnTo>
                    <a:pt x="229" y="572"/>
                  </a:lnTo>
                  <a:lnTo>
                    <a:pt x="268" y="591"/>
                  </a:lnTo>
                  <a:lnTo>
                    <a:pt x="311" y="602"/>
                  </a:lnTo>
                  <a:lnTo>
                    <a:pt x="355" y="607"/>
                  </a:lnTo>
                  <a:lnTo>
                    <a:pt x="400" y="602"/>
                  </a:lnTo>
                  <a:lnTo>
                    <a:pt x="443" y="591"/>
                  </a:lnTo>
                  <a:lnTo>
                    <a:pt x="482" y="572"/>
                  </a:lnTo>
                  <a:lnTo>
                    <a:pt x="517" y="548"/>
                  </a:lnTo>
                  <a:lnTo>
                    <a:pt x="548" y="518"/>
                  </a:lnTo>
                  <a:lnTo>
                    <a:pt x="571" y="483"/>
                  </a:lnTo>
                  <a:lnTo>
                    <a:pt x="590" y="443"/>
                  </a:lnTo>
                  <a:lnTo>
                    <a:pt x="602" y="401"/>
                  </a:lnTo>
                  <a:lnTo>
                    <a:pt x="606" y="355"/>
                  </a:lnTo>
                  <a:lnTo>
                    <a:pt x="602" y="311"/>
                  </a:lnTo>
                  <a:lnTo>
                    <a:pt x="590" y="268"/>
                  </a:lnTo>
                  <a:lnTo>
                    <a:pt x="571" y="230"/>
                  </a:lnTo>
                  <a:lnTo>
                    <a:pt x="548" y="195"/>
                  </a:lnTo>
                  <a:lnTo>
                    <a:pt x="517" y="164"/>
                  </a:lnTo>
                  <a:lnTo>
                    <a:pt x="482" y="139"/>
                  </a:lnTo>
                  <a:lnTo>
                    <a:pt x="443" y="121"/>
                  </a:lnTo>
                  <a:lnTo>
                    <a:pt x="400" y="109"/>
                  </a:lnTo>
                  <a:lnTo>
                    <a:pt x="355" y="105"/>
                  </a:lnTo>
                  <a:close/>
                  <a:moveTo>
                    <a:pt x="355" y="0"/>
                  </a:moveTo>
                  <a:lnTo>
                    <a:pt x="412" y="5"/>
                  </a:lnTo>
                  <a:lnTo>
                    <a:pt x="468" y="20"/>
                  </a:lnTo>
                  <a:lnTo>
                    <a:pt x="519" y="40"/>
                  </a:lnTo>
                  <a:lnTo>
                    <a:pt x="565" y="69"/>
                  </a:lnTo>
                  <a:lnTo>
                    <a:pt x="606" y="105"/>
                  </a:lnTo>
                  <a:lnTo>
                    <a:pt x="641" y="147"/>
                  </a:lnTo>
                  <a:lnTo>
                    <a:pt x="670" y="193"/>
                  </a:lnTo>
                  <a:lnTo>
                    <a:pt x="692" y="244"/>
                  </a:lnTo>
                  <a:lnTo>
                    <a:pt x="705" y="298"/>
                  </a:lnTo>
                  <a:lnTo>
                    <a:pt x="710" y="355"/>
                  </a:lnTo>
                  <a:lnTo>
                    <a:pt x="705" y="413"/>
                  </a:lnTo>
                  <a:lnTo>
                    <a:pt x="692" y="468"/>
                  </a:lnTo>
                  <a:lnTo>
                    <a:pt x="670" y="519"/>
                  </a:lnTo>
                  <a:lnTo>
                    <a:pt x="641" y="565"/>
                  </a:lnTo>
                  <a:lnTo>
                    <a:pt x="606" y="607"/>
                  </a:lnTo>
                  <a:lnTo>
                    <a:pt x="565" y="642"/>
                  </a:lnTo>
                  <a:lnTo>
                    <a:pt x="519" y="670"/>
                  </a:lnTo>
                  <a:lnTo>
                    <a:pt x="468" y="693"/>
                  </a:lnTo>
                  <a:lnTo>
                    <a:pt x="412" y="705"/>
                  </a:lnTo>
                  <a:lnTo>
                    <a:pt x="355" y="710"/>
                  </a:lnTo>
                  <a:lnTo>
                    <a:pt x="298" y="705"/>
                  </a:lnTo>
                  <a:lnTo>
                    <a:pt x="244" y="693"/>
                  </a:lnTo>
                  <a:lnTo>
                    <a:pt x="193" y="670"/>
                  </a:lnTo>
                  <a:lnTo>
                    <a:pt x="145" y="642"/>
                  </a:lnTo>
                  <a:lnTo>
                    <a:pt x="104" y="607"/>
                  </a:lnTo>
                  <a:lnTo>
                    <a:pt x="69" y="565"/>
                  </a:lnTo>
                  <a:lnTo>
                    <a:pt x="40" y="519"/>
                  </a:lnTo>
                  <a:lnTo>
                    <a:pt x="18" y="468"/>
                  </a:lnTo>
                  <a:lnTo>
                    <a:pt x="5" y="413"/>
                  </a:lnTo>
                  <a:lnTo>
                    <a:pt x="0" y="355"/>
                  </a:lnTo>
                  <a:lnTo>
                    <a:pt x="5" y="298"/>
                  </a:lnTo>
                  <a:lnTo>
                    <a:pt x="18" y="244"/>
                  </a:lnTo>
                  <a:lnTo>
                    <a:pt x="40" y="193"/>
                  </a:lnTo>
                  <a:lnTo>
                    <a:pt x="69" y="147"/>
                  </a:lnTo>
                  <a:lnTo>
                    <a:pt x="104" y="105"/>
                  </a:lnTo>
                  <a:lnTo>
                    <a:pt x="145" y="69"/>
                  </a:lnTo>
                  <a:lnTo>
                    <a:pt x="193" y="40"/>
                  </a:lnTo>
                  <a:lnTo>
                    <a:pt x="244" y="20"/>
                  </a:lnTo>
                  <a:lnTo>
                    <a:pt x="298" y="5"/>
                  </a:lnTo>
                  <a:lnTo>
                    <a:pt x="35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18" name="Freeform 11">
              <a:extLst>
                <a:ext uri="{FF2B5EF4-FFF2-40B4-BE49-F238E27FC236}">
                  <a16:creationId xmlns:a16="http://schemas.microsoft.com/office/drawing/2014/main" id="{8F00300E-438A-4FB5-B0F8-905D5286E24C}"/>
                </a:ext>
              </a:extLst>
            </p:cNvPr>
            <p:cNvSpPr>
              <a:spLocks/>
            </p:cNvSpPr>
            <p:nvPr/>
          </p:nvSpPr>
          <p:spPr bwMode="auto">
            <a:xfrm>
              <a:off x="5327" y="3055"/>
              <a:ext cx="112" cy="112"/>
            </a:xfrm>
            <a:custGeom>
              <a:avLst/>
              <a:gdLst>
                <a:gd name="T0" fmla="*/ 46 w 224"/>
                <a:gd name="T1" fmla="*/ 0 h 223"/>
                <a:gd name="T2" fmla="*/ 119 w 224"/>
                <a:gd name="T3" fmla="*/ 74 h 223"/>
                <a:gd name="T4" fmla="*/ 140 w 224"/>
                <a:gd name="T5" fmla="*/ 69 h 223"/>
                <a:gd name="T6" fmla="*/ 162 w 224"/>
                <a:gd name="T7" fmla="*/ 69 h 223"/>
                <a:gd name="T8" fmla="*/ 183 w 224"/>
                <a:gd name="T9" fmla="*/ 77 h 223"/>
                <a:gd name="T10" fmla="*/ 202 w 224"/>
                <a:gd name="T11" fmla="*/ 91 h 223"/>
                <a:gd name="T12" fmla="*/ 216 w 224"/>
                <a:gd name="T13" fmla="*/ 110 h 223"/>
                <a:gd name="T14" fmla="*/ 224 w 224"/>
                <a:gd name="T15" fmla="*/ 134 h 223"/>
                <a:gd name="T16" fmla="*/ 224 w 224"/>
                <a:gd name="T17" fmla="*/ 158 h 223"/>
                <a:gd name="T18" fmla="*/ 216 w 224"/>
                <a:gd name="T19" fmla="*/ 180 h 223"/>
                <a:gd name="T20" fmla="*/ 202 w 224"/>
                <a:gd name="T21" fmla="*/ 201 h 223"/>
                <a:gd name="T22" fmla="*/ 181 w 224"/>
                <a:gd name="T23" fmla="*/ 215 h 223"/>
                <a:gd name="T24" fmla="*/ 159 w 224"/>
                <a:gd name="T25" fmla="*/ 223 h 223"/>
                <a:gd name="T26" fmla="*/ 135 w 224"/>
                <a:gd name="T27" fmla="*/ 223 h 223"/>
                <a:gd name="T28" fmla="*/ 111 w 224"/>
                <a:gd name="T29" fmla="*/ 215 h 223"/>
                <a:gd name="T30" fmla="*/ 90 w 224"/>
                <a:gd name="T31" fmla="*/ 201 h 223"/>
                <a:gd name="T32" fmla="*/ 78 w 224"/>
                <a:gd name="T33" fmla="*/ 182 h 223"/>
                <a:gd name="T34" fmla="*/ 70 w 224"/>
                <a:gd name="T35" fmla="*/ 161 h 223"/>
                <a:gd name="T36" fmla="*/ 68 w 224"/>
                <a:gd name="T37" fmla="*/ 140 h 223"/>
                <a:gd name="T38" fmla="*/ 73 w 224"/>
                <a:gd name="T39" fmla="*/ 118 h 223"/>
                <a:gd name="T40" fmla="*/ 0 w 224"/>
                <a:gd name="T41" fmla="*/ 45 h 223"/>
                <a:gd name="T42" fmla="*/ 12 w 224"/>
                <a:gd name="T43" fmla="*/ 28 h 223"/>
                <a:gd name="T44" fmla="*/ 28 w 224"/>
                <a:gd name="T45" fmla="*/ 12 h 223"/>
                <a:gd name="T46" fmla="*/ 46 w 224"/>
                <a:gd name="T4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223">
                  <a:moveTo>
                    <a:pt x="46" y="0"/>
                  </a:moveTo>
                  <a:lnTo>
                    <a:pt x="119" y="74"/>
                  </a:lnTo>
                  <a:lnTo>
                    <a:pt x="140" y="69"/>
                  </a:lnTo>
                  <a:lnTo>
                    <a:pt x="162" y="69"/>
                  </a:lnTo>
                  <a:lnTo>
                    <a:pt x="183" y="77"/>
                  </a:lnTo>
                  <a:lnTo>
                    <a:pt x="202" y="91"/>
                  </a:lnTo>
                  <a:lnTo>
                    <a:pt x="216" y="110"/>
                  </a:lnTo>
                  <a:lnTo>
                    <a:pt x="224" y="134"/>
                  </a:lnTo>
                  <a:lnTo>
                    <a:pt x="224" y="158"/>
                  </a:lnTo>
                  <a:lnTo>
                    <a:pt x="216" y="180"/>
                  </a:lnTo>
                  <a:lnTo>
                    <a:pt x="202" y="201"/>
                  </a:lnTo>
                  <a:lnTo>
                    <a:pt x="181" y="215"/>
                  </a:lnTo>
                  <a:lnTo>
                    <a:pt x="159" y="223"/>
                  </a:lnTo>
                  <a:lnTo>
                    <a:pt x="135" y="223"/>
                  </a:lnTo>
                  <a:lnTo>
                    <a:pt x="111" y="215"/>
                  </a:lnTo>
                  <a:lnTo>
                    <a:pt x="90" y="201"/>
                  </a:lnTo>
                  <a:lnTo>
                    <a:pt x="78" y="182"/>
                  </a:lnTo>
                  <a:lnTo>
                    <a:pt x="70" y="161"/>
                  </a:lnTo>
                  <a:lnTo>
                    <a:pt x="68" y="140"/>
                  </a:lnTo>
                  <a:lnTo>
                    <a:pt x="73" y="118"/>
                  </a:lnTo>
                  <a:lnTo>
                    <a:pt x="0" y="45"/>
                  </a:lnTo>
                  <a:lnTo>
                    <a:pt x="12" y="28"/>
                  </a:lnTo>
                  <a:lnTo>
                    <a:pt x="28" y="12"/>
                  </a:lnTo>
                  <a:lnTo>
                    <a:pt x="4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19" name="Freeform 12">
              <a:extLst>
                <a:ext uri="{FF2B5EF4-FFF2-40B4-BE49-F238E27FC236}">
                  <a16:creationId xmlns:a16="http://schemas.microsoft.com/office/drawing/2014/main" id="{E4728EDE-D1C7-4722-A62F-0422F08EA952}"/>
                </a:ext>
              </a:extLst>
            </p:cNvPr>
            <p:cNvSpPr>
              <a:spLocks noEditPoints="1"/>
            </p:cNvSpPr>
            <p:nvPr/>
          </p:nvSpPr>
          <p:spPr bwMode="auto">
            <a:xfrm>
              <a:off x="3669" y="2950"/>
              <a:ext cx="355" cy="355"/>
            </a:xfrm>
            <a:custGeom>
              <a:avLst/>
              <a:gdLst>
                <a:gd name="T0" fmla="*/ 320 w 709"/>
                <a:gd name="T1" fmla="*/ 107 h 710"/>
                <a:gd name="T2" fmla="*/ 245 w 709"/>
                <a:gd name="T3" fmla="*/ 129 h 710"/>
                <a:gd name="T4" fmla="*/ 181 w 709"/>
                <a:gd name="T5" fmla="*/ 174 h 710"/>
                <a:gd name="T6" fmla="*/ 134 w 709"/>
                <a:gd name="T7" fmla="*/ 238 h 710"/>
                <a:gd name="T8" fmla="*/ 107 w 709"/>
                <a:gd name="T9" fmla="*/ 311 h 710"/>
                <a:gd name="T10" fmla="*/ 105 w 709"/>
                <a:gd name="T11" fmla="*/ 390 h 710"/>
                <a:gd name="T12" fmla="*/ 134 w 709"/>
                <a:gd name="T13" fmla="*/ 476 h 710"/>
                <a:gd name="T14" fmla="*/ 189 w 709"/>
                <a:gd name="T15" fmla="*/ 545 h 710"/>
                <a:gd name="T16" fmla="*/ 264 w 709"/>
                <a:gd name="T17" fmla="*/ 591 h 710"/>
                <a:gd name="T18" fmla="*/ 353 w 709"/>
                <a:gd name="T19" fmla="*/ 607 h 710"/>
                <a:gd name="T20" fmla="*/ 433 w 709"/>
                <a:gd name="T21" fmla="*/ 594 h 710"/>
                <a:gd name="T22" fmla="*/ 509 w 709"/>
                <a:gd name="T23" fmla="*/ 553 h 710"/>
                <a:gd name="T24" fmla="*/ 566 w 709"/>
                <a:gd name="T25" fmla="*/ 490 h 710"/>
                <a:gd name="T26" fmla="*/ 598 w 709"/>
                <a:gd name="T27" fmla="*/ 411 h 710"/>
                <a:gd name="T28" fmla="*/ 603 w 709"/>
                <a:gd name="T29" fmla="*/ 322 h 710"/>
                <a:gd name="T30" fmla="*/ 574 w 709"/>
                <a:gd name="T31" fmla="*/ 236 h 710"/>
                <a:gd name="T32" fmla="*/ 518 w 709"/>
                <a:gd name="T33" fmla="*/ 168 h 710"/>
                <a:gd name="T34" fmla="*/ 444 w 709"/>
                <a:gd name="T35" fmla="*/ 121 h 710"/>
                <a:gd name="T36" fmla="*/ 355 w 709"/>
                <a:gd name="T37" fmla="*/ 105 h 710"/>
                <a:gd name="T38" fmla="*/ 406 w 709"/>
                <a:gd name="T39" fmla="*/ 5 h 710"/>
                <a:gd name="T40" fmla="*/ 503 w 709"/>
                <a:gd name="T41" fmla="*/ 34 h 710"/>
                <a:gd name="T42" fmla="*/ 587 w 709"/>
                <a:gd name="T43" fmla="*/ 88 h 710"/>
                <a:gd name="T44" fmla="*/ 652 w 709"/>
                <a:gd name="T45" fmla="*/ 163 h 710"/>
                <a:gd name="T46" fmla="*/ 695 w 709"/>
                <a:gd name="T47" fmla="*/ 257 h 710"/>
                <a:gd name="T48" fmla="*/ 709 w 709"/>
                <a:gd name="T49" fmla="*/ 365 h 710"/>
                <a:gd name="T50" fmla="*/ 689 w 709"/>
                <a:gd name="T51" fmla="*/ 475 h 710"/>
                <a:gd name="T52" fmla="*/ 636 w 709"/>
                <a:gd name="T53" fmla="*/ 570 h 710"/>
                <a:gd name="T54" fmla="*/ 558 w 709"/>
                <a:gd name="T55" fmla="*/ 646 h 710"/>
                <a:gd name="T56" fmla="*/ 458 w 709"/>
                <a:gd name="T57" fmla="*/ 694 h 710"/>
                <a:gd name="T58" fmla="*/ 353 w 709"/>
                <a:gd name="T59" fmla="*/ 710 h 710"/>
                <a:gd name="T60" fmla="*/ 253 w 709"/>
                <a:gd name="T61" fmla="*/ 696 h 710"/>
                <a:gd name="T62" fmla="*/ 162 w 709"/>
                <a:gd name="T63" fmla="*/ 654 h 710"/>
                <a:gd name="T64" fmla="*/ 86 w 709"/>
                <a:gd name="T65" fmla="*/ 589 h 710"/>
                <a:gd name="T66" fmla="*/ 32 w 709"/>
                <a:gd name="T67" fmla="*/ 503 h 710"/>
                <a:gd name="T68" fmla="*/ 3 w 709"/>
                <a:gd name="T69" fmla="*/ 403 h 710"/>
                <a:gd name="T70" fmla="*/ 5 w 709"/>
                <a:gd name="T71" fmla="*/ 290 h 710"/>
                <a:gd name="T72" fmla="*/ 41 w 709"/>
                <a:gd name="T73" fmla="*/ 187 h 710"/>
                <a:gd name="T74" fmla="*/ 108 w 709"/>
                <a:gd name="T75" fmla="*/ 101 h 710"/>
                <a:gd name="T76" fmla="*/ 197 w 709"/>
                <a:gd name="T77" fmla="*/ 37 h 710"/>
                <a:gd name="T78" fmla="*/ 305 w 709"/>
                <a:gd name="T79" fmla="*/ 4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9" h="710">
                  <a:moveTo>
                    <a:pt x="355" y="105"/>
                  </a:moveTo>
                  <a:lnTo>
                    <a:pt x="320" y="107"/>
                  </a:lnTo>
                  <a:lnTo>
                    <a:pt x="281" y="115"/>
                  </a:lnTo>
                  <a:lnTo>
                    <a:pt x="245" y="129"/>
                  </a:lnTo>
                  <a:lnTo>
                    <a:pt x="212" y="150"/>
                  </a:lnTo>
                  <a:lnTo>
                    <a:pt x="181" y="174"/>
                  </a:lnTo>
                  <a:lnTo>
                    <a:pt x="154" y="204"/>
                  </a:lnTo>
                  <a:lnTo>
                    <a:pt x="134" y="238"/>
                  </a:lnTo>
                  <a:lnTo>
                    <a:pt x="118" y="273"/>
                  </a:lnTo>
                  <a:lnTo>
                    <a:pt x="107" y="311"/>
                  </a:lnTo>
                  <a:lnTo>
                    <a:pt x="103" y="350"/>
                  </a:lnTo>
                  <a:lnTo>
                    <a:pt x="105" y="390"/>
                  </a:lnTo>
                  <a:lnTo>
                    <a:pt x="116" y="435"/>
                  </a:lnTo>
                  <a:lnTo>
                    <a:pt x="134" y="476"/>
                  </a:lnTo>
                  <a:lnTo>
                    <a:pt x="159" y="513"/>
                  </a:lnTo>
                  <a:lnTo>
                    <a:pt x="189" y="545"/>
                  </a:lnTo>
                  <a:lnTo>
                    <a:pt x="224" y="570"/>
                  </a:lnTo>
                  <a:lnTo>
                    <a:pt x="264" y="591"/>
                  </a:lnTo>
                  <a:lnTo>
                    <a:pt x="309" y="602"/>
                  </a:lnTo>
                  <a:lnTo>
                    <a:pt x="353" y="607"/>
                  </a:lnTo>
                  <a:lnTo>
                    <a:pt x="388" y="603"/>
                  </a:lnTo>
                  <a:lnTo>
                    <a:pt x="433" y="594"/>
                  </a:lnTo>
                  <a:lnTo>
                    <a:pt x="472" y="576"/>
                  </a:lnTo>
                  <a:lnTo>
                    <a:pt x="509" y="553"/>
                  </a:lnTo>
                  <a:lnTo>
                    <a:pt x="539" y="524"/>
                  </a:lnTo>
                  <a:lnTo>
                    <a:pt x="566" y="490"/>
                  </a:lnTo>
                  <a:lnTo>
                    <a:pt x="585" y="452"/>
                  </a:lnTo>
                  <a:lnTo>
                    <a:pt x="598" y="411"/>
                  </a:lnTo>
                  <a:lnTo>
                    <a:pt x="604" y="366"/>
                  </a:lnTo>
                  <a:lnTo>
                    <a:pt x="603" y="322"/>
                  </a:lnTo>
                  <a:lnTo>
                    <a:pt x="592" y="277"/>
                  </a:lnTo>
                  <a:lnTo>
                    <a:pt x="574" y="236"/>
                  </a:lnTo>
                  <a:lnTo>
                    <a:pt x="549" y="199"/>
                  </a:lnTo>
                  <a:lnTo>
                    <a:pt x="518" y="168"/>
                  </a:lnTo>
                  <a:lnTo>
                    <a:pt x="483" y="140"/>
                  </a:lnTo>
                  <a:lnTo>
                    <a:pt x="444" y="121"/>
                  </a:lnTo>
                  <a:lnTo>
                    <a:pt x="401" y="109"/>
                  </a:lnTo>
                  <a:lnTo>
                    <a:pt x="355" y="105"/>
                  </a:lnTo>
                  <a:close/>
                  <a:moveTo>
                    <a:pt x="355" y="0"/>
                  </a:moveTo>
                  <a:lnTo>
                    <a:pt x="406" y="5"/>
                  </a:lnTo>
                  <a:lnTo>
                    <a:pt x="456" y="16"/>
                  </a:lnTo>
                  <a:lnTo>
                    <a:pt x="503" y="34"/>
                  </a:lnTo>
                  <a:lnTo>
                    <a:pt x="547" y="58"/>
                  </a:lnTo>
                  <a:lnTo>
                    <a:pt x="587" y="88"/>
                  </a:lnTo>
                  <a:lnTo>
                    <a:pt x="622" y="123"/>
                  </a:lnTo>
                  <a:lnTo>
                    <a:pt x="652" y="163"/>
                  </a:lnTo>
                  <a:lnTo>
                    <a:pt x="676" y="207"/>
                  </a:lnTo>
                  <a:lnTo>
                    <a:pt x="695" y="257"/>
                  </a:lnTo>
                  <a:lnTo>
                    <a:pt x="706" y="308"/>
                  </a:lnTo>
                  <a:lnTo>
                    <a:pt x="709" y="365"/>
                  </a:lnTo>
                  <a:lnTo>
                    <a:pt x="703" y="422"/>
                  </a:lnTo>
                  <a:lnTo>
                    <a:pt x="689" y="475"/>
                  </a:lnTo>
                  <a:lnTo>
                    <a:pt x="666" y="524"/>
                  </a:lnTo>
                  <a:lnTo>
                    <a:pt x="636" y="570"/>
                  </a:lnTo>
                  <a:lnTo>
                    <a:pt x="600" y="611"/>
                  </a:lnTo>
                  <a:lnTo>
                    <a:pt x="558" y="646"/>
                  </a:lnTo>
                  <a:lnTo>
                    <a:pt x="510" y="673"/>
                  </a:lnTo>
                  <a:lnTo>
                    <a:pt x="458" y="694"/>
                  </a:lnTo>
                  <a:lnTo>
                    <a:pt x="402" y="707"/>
                  </a:lnTo>
                  <a:lnTo>
                    <a:pt x="353" y="710"/>
                  </a:lnTo>
                  <a:lnTo>
                    <a:pt x="302" y="707"/>
                  </a:lnTo>
                  <a:lnTo>
                    <a:pt x="253" y="696"/>
                  </a:lnTo>
                  <a:lnTo>
                    <a:pt x="205" y="678"/>
                  </a:lnTo>
                  <a:lnTo>
                    <a:pt x="162" y="654"/>
                  </a:lnTo>
                  <a:lnTo>
                    <a:pt x="122" y="624"/>
                  </a:lnTo>
                  <a:lnTo>
                    <a:pt x="86" y="589"/>
                  </a:lnTo>
                  <a:lnTo>
                    <a:pt x="56" y="548"/>
                  </a:lnTo>
                  <a:lnTo>
                    <a:pt x="32" y="503"/>
                  </a:lnTo>
                  <a:lnTo>
                    <a:pt x="14" y="455"/>
                  </a:lnTo>
                  <a:lnTo>
                    <a:pt x="3" y="403"/>
                  </a:lnTo>
                  <a:lnTo>
                    <a:pt x="0" y="346"/>
                  </a:lnTo>
                  <a:lnTo>
                    <a:pt x="5" y="290"/>
                  </a:lnTo>
                  <a:lnTo>
                    <a:pt x="19" y="238"/>
                  </a:lnTo>
                  <a:lnTo>
                    <a:pt x="41" y="187"/>
                  </a:lnTo>
                  <a:lnTo>
                    <a:pt x="72" y="140"/>
                  </a:lnTo>
                  <a:lnTo>
                    <a:pt x="108" y="101"/>
                  </a:lnTo>
                  <a:lnTo>
                    <a:pt x="149" y="66"/>
                  </a:lnTo>
                  <a:lnTo>
                    <a:pt x="197" y="37"/>
                  </a:lnTo>
                  <a:lnTo>
                    <a:pt x="250" y="16"/>
                  </a:lnTo>
                  <a:lnTo>
                    <a:pt x="305" y="4"/>
                  </a:lnTo>
                  <a:lnTo>
                    <a:pt x="35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20" name="Freeform 13">
              <a:extLst>
                <a:ext uri="{FF2B5EF4-FFF2-40B4-BE49-F238E27FC236}">
                  <a16:creationId xmlns:a16="http://schemas.microsoft.com/office/drawing/2014/main" id="{F1A14334-DE88-4F53-B49B-3D4F6911A874}"/>
                </a:ext>
              </a:extLst>
            </p:cNvPr>
            <p:cNvSpPr>
              <a:spLocks/>
            </p:cNvSpPr>
            <p:nvPr/>
          </p:nvSpPr>
          <p:spPr bwMode="auto">
            <a:xfrm>
              <a:off x="3807" y="3049"/>
              <a:ext cx="105" cy="118"/>
            </a:xfrm>
            <a:custGeom>
              <a:avLst/>
              <a:gdLst>
                <a:gd name="T0" fmla="*/ 157 w 208"/>
                <a:gd name="T1" fmla="*/ 0 h 235"/>
                <a:gd name="T2" fmla="*/ 176 w 208"/>
                <a:gd name="T3" fmla="*/ 9 h 235"/>
                <a:gd name="T4" fmla="*/ 194 w 208"/>
                <a:gd name="T5" fmla="*/ 22 h 235"/>
                <a:gd name="T6" fmla="*/ 208 w 208"/>
                <a:gd name="T7" fmla="*/ 38 h 235"/>
                <a:gd name="T8" fmla="*/ 146 w 208"/>
                <a:gd name="T9" fmla="*/ 121 h 235"/>
                <a:gd name="T10" fmla="*/ 152 w 208"/>
                <a:gd name="T11" fmla="*/ 141 h 235"/>
                <a:gd name="T12" fmla="*/ 156 w 208"/>
                <a:gd name="T13" fmla="*/ 164 h 235"/>
                <a:gd name="T14" fmla="*/ 151 w 208"/>
                <a:gd name="T15" fmla="*/ 184 h 235"/>
                <a:gd name="T16" fmla="*/ 140 w 208"/>
                <a:gd name="T17" fmla="*/ 205 h 235"/>
                <a:gd name="T18" fmla="*/ 121 w 208"/>
                <a:gd name="T19" fmla="*/ 222 h 235"/>
                <a:gd name="T20" fmla="*/ 100 w 208"/>
                <a:gd name="T21" fmla="*/ 232 h 235"/>
                <a:gd name="T22" fmla="*/ 76 w 208"/>
                <a:gd name="T23" fmla="*/ 235 h 235"/>
                <a:gd name="T24" fmla="*/ 52 w 208"/>
                <a:gd name="T25" fmla="*/ 232 h 235"/>
                <a:gd name="T26" fmla="*/ 30 w 208"/>
                <a:gd name="T27" fmla="*/ 219 h 235"/>
                <a:gd name="T28" fmla="*/ 12 w 208"/>
                <a:gd name="T29" fmla="*/ 202 h 235"/>
                <a:gd name="T30" fmla="*/ 3 w 208"/>
                <a:gd name="T31" fmla="*/ 180 h 235"/>
                <a:gd name="T32" fmla="*/ 0 w 208"/>
                <a:gd name="T33" fmla="*/ 156 h 235"/>
                <a:gd name="T34" fmla="*/ 3 w 208"/>
                <a:gd name="T35" fmla="*/ 132 h 235"/>
                <a:gd name="T36" fmla="*/ 16 w 208"/>
                <a:gd name="T37" fmla="*/ 111 h 235"/>
                <a:gd name="T38" fmla="*/ 32 w 208"/>
                <a:gd name="T39" fmla="*/ 94 h 235"/>
                <a:gd name="T40" fmla="*/ 51 w 208"/>
                <a:gd name="T41" fmla="*/ 84 h 235"/>
                <a:gd name="T42" fmla="*/ 73 w 208"/>
                <a:gd name="T43" fmla="*/ 79 h 235"/>
                <a:gd name="T44" fmla="*/ 95 w 208"/>
                <a:gd name="T45" fmla="*/ 81 h 235"/>
                <a:gd name="T46" fmla="*/ 157 w 208"/>
                <a:gd name="T4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8" h="235">
                  <a:moveTo>
                    <a:pt x="157" y="0"/>
                  </a:moveTo>
                  <a:lnTo>
                    <a:pt x="176" y="9"/>
                  </a:lnTo>
                  <a:lnTo>
                    <a:pt x="194" y="22"/>
                  </a:lnTo>
                  <a:lnTo>
                    <a:pt x="208" y="38"/>
                  </a:lnTo>
                  <a:lnTo>
                    <a:pt x="146" y="121"/>
                  </a:lnTo>
                  <a:lnTo>
                    <a:pt x="152" y="141"/>
                  </a:lnTo>
                  <a:lnTo>
                    <a:pt x="156" y="164"/>
                  </a:lnTo>
                  <a:lnTo>
                    <a:pt x="151" y="184"/>
                  </a:lnTo>
                  <a:lnTo>
                    <a:pt x="140" y="205"/>
                  </a:lnTo>
                  <a:lnTo>
                    <a:pt x="121" y="222"/>
                  </a:lnTo>
                  <a:lnTo>
                    <a:pt x="100" y="232"/>
                  </a:lnTo>
                  <a:lnTo>
                    <a:pt x="76" y="235"/>
                  </a:lnTo>
                  <a:lnTo>
                    <a:pt x="52" y="232"/>
                  </a:lnTo>
                  <a:lnTo>
                    <a:pt x="30" y="219"/>
                  </a:lnTo>
                  <a:lnTo>
                    <a:pt x="12" y="202"/>
                  </a:lnTo>
                  <a:lnTo>
                    <a:pt x="3" y="180"/>
                  </a:lnTo>
                  <a:lnTo>
                    <a:pt x="0" y="156"/>
                  </a:lnTo>
                  <a:lnTo>
                    <a:pt x="3" y="132"/>
                  </a:lnTo>
                  <a:lnTo>
                    <a:pt x="16" y="111"/>
                  </a:lnTo>
                  <a:lnTo>
                    <a:pt x="32" y="94"/>
                  </a:lnTo>
                  <a:lnTo>
                    <a:pt x="51" y="84"/>
                  </a:lnTo>
                  <a:lnTo>
                    <a:pt x="73" y="79"/>
                  </a:lnTo>
                  <a:lnTo>
                    <a:pt x="95" y="81"/>
                  </a:lnTo>
                  <a:lnTo>
                    <a:pt x="1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grpSp>
      <p:sp>
        <p:nvSpPr>
          <p:cNvPr id="21" name="Title 2"/>
          <p:cNvSpPr txBox="1">
            <a:spLocks/>
          </p:cNvSpPr>
          <p:nvPr/>
        </p:nvSpPr>
        <p:spPr>
          <a:xfrm>
            <a:off x="502920" y="3856320"/>
            <a:ext cx="8300720" cy="1081440"/>
          </a:xfrm>
          <a:prstGeom prst="rect">
            <a:avLst/>
          </a:prstGeom>
        </p:spPr>
        <p:txBody>
          <a:bodyPr/>
          <a:lstStyle>
            <a:lvl1pPr algn="l" defTabSz="914400" rtl="0" eaLnBrk="1" latinLnBrk="0" hangingPunct="1">
              <a:spcBef>
                <a:spcPct val="0"/>
              </a:spcBef>
              <a:buNone/>
              <a:defRPr sz="3200" b="1" kern="1200">
                <a:solidFill>
                  <a:srgbClr val="FFFFFF"/>
                </a:solidFill>
                <a:latin typeface="Arial" panose="020B0604020202020204" pitchFamily="34" charset="0"/>
                <a:ea typeface="+mj-ea"/>
                <a:cs typeface="Arial" panose="020B0604020202020204" pitchFamily="34" charset="0"/>
              </a:defRPr>
            </a:lvl1pPr>
          </a:lstStyle>
          <a:p>
            <a:r>
              <a:rPr lang="en-US" dirty="0">
                <a:solidFill>
                  <a:schemeClr val="accent2"/>
                </a:solidFill>
              </a:rPr>
              <a:t>3.1 Logistics</a:t>
            </a:r>
          </a:p>
        </p:txBody>
      </p:sp>
      <p:pic>
        <p:nvPicPr>
          <p:cNvPr id="22" name="Picture 21" descr="Application&#10;&#10;Description automatically generated">
            <a:extLst>
              <a:ext uri="{FF2B5EF4-FFF2-40B4-BE49-F238E27FC236}">
                <a16:creationId xmlns:a16="http://schemas.microsoft.com/office/drawing/2014/main" id="{4BA7B9CB-3BE5-4C0A-9D42-2FB427F40C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2415351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B7EAD46-95D4-4AE6-84D3-715FC3910EFA}"/>
              </a:ext>
            </a:extLst>
          </p:cNvPr>
          <p:cNvGraphicFramePr>
            <a:graphicFrameLocks noChangeAspect="1"/>
          </p:cNvGraphicFramePr>
          <p:nvPr>
            <p:custDataLst>
              <p:tags r:id="rId1"/>
            </p:custDataLst>
            <p:extLst>
              <p:ext uri="{D42A27DB-BD31-4B8C-83A1-F6EECF244321}">
                <p14:modId xmlns:p14="http://schemas.microsoft.com/office/powerpoint/2010/main" val="4011052988"/>
              </p:ext>
            </p:extLst>
          </p:nvPr>
        </p:nvGraphicFramePr>
        <p:xfrm>
          <a:off x="858442" y="1192"/>
          <a:ext cx="1190" cy="1190"/>
        </p:xfrm>
        <a:graphic>
          <a:graphicData uri="http://schemas.openxmlformats.org/presentationml/2006/ole">
            <mc:AlternateContent xmlns:mc="http://schemas.openxmlformats.org/markup-compatibility/2006">
              <mc:Choice xmlns:v="urn:schemas-microsoft-com:vml" Requires="v">
                <p:oleObj name="think-cell Slide" r:id="rId5" imgW="351" imgH="351" progId="TCLayout.ActiveDocument.1">
                  <p:embed/>
                </p:oleObj>
              </mc:Choice>
              <mc:Fallback>
                <p:oleObj name="think-cell Slide" r:id="rId5" imgW="351" imgH="351" progId="TCLayout.ActiveDocument.1">
                  <p:embed/>
                  <p:pic>
                    <p:nvPicPr>
                      <p:cNvPr id="2" name="Object 1" hidden="1">
                        <a:extLst>
                          <a:ext uri="{FF2B5EF4-FFF2-40B4-BE49-F238E27FC236}">
                            <a16:creationId xmlns:a16="http://schemas.microsoft.com/office/drawing/2014/main" id="{9B7EAD46-95D4-4AE6-84D3-715FC3910EFA}"/>
                          </a:ext>
                        </a:extLst>
                      </p:cNvPr>
                      <p:cNvPicPr/>
                      <p:nvPr/>
                    </p:nvPicPr>
                    <p:blipFill>
                      <a:blip r:embed="rId6"/>
                      <a:stretch>
                        <a:fillRect/>
                      </a:stretch>
                    </p:blipFill>
                    <p:spPr>
                      <a:xfrm>
                        <a:off x="858442" y="1192"/>
                        <a:ext cx="1190" cy="119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5F19F4F-C7F6-4D99-8C89-01C184CF7916}"/>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21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Title 2">
            <a:extLst>
              <a:ext uri="{FF2B5EF4-FFF2-40B4-BE49-F238E27FC236}">
                <a16:creationId xmlns:a16="http://schemas.microsoft.com/office/drawing/2014/main" id="{BC64893C-F091-4C14-8427-AAEC0F5A56EE}"/>
              </a:ext>
            </a:extLst>
          </p:cNvPr>
          <p:cNvSpPr>
            <a:spLocks noGrp="1"/>
          </p:cNvSpPr>
          <p:nvPr>
            <p:ph type="title"/>
          </p:nvPr>
        </p:nvSpPr>
        <p:spPr>
          <a:xfrm>
            <a:off x="1197114" y="396000"/>
            <a:ext cx="7400976" cy="857250"/>
          </a:xfrm>
        </p:spPr>
        <p:txBody>
          <a:bodyPr wrap="square" lIns="0" tIns="0" rIns="0" bIns="0">
            <a:noAutofit/>
          </a:bodyPr>
          <a:lstStyle/>
          <a:p>
            <a:r>
              <a:rPr lang="en-US" dirty="0"/>
              <a:t>Your logistics strategy will be defined by the answers to three fundamental questions (and their sub-parts)</a:t>
            </a:r>
            <a:endParaRPr lang="en-US" dirty="0">
              <a:solidFill>
                <a:schemeClr val="accent5">
                  <a:lumMod val="75000"/>
                </a:schemeClr>
              </a:solidFill>
            </a:endParaRPr>
          </a:p>
        </p:txBody>
      </p:sp>
      <p:sp>
        <p:nvSpPr>
          <p:cNvPr id="53" name="Slide Number Placeholder 1">
            <a:extLst>
              <a:ext uri="{FF2B5EF4-FFF2-40B4-BE49-F238E27FC236}">
                <a16:creationId xmlns:a16="http://schemas.microsoft.com/office/drawing/2014/main" id="{AF926FB6-4EB3-490E-8948-937F71041916}"/>
              </a:ext>
            </a:extLst>
          </p:cNvPr>
          <p:cNvSpPr>
            <a:spLocks noGrp="1"/>
          </p:cNvSpPr>
          <p:nvPr>
            <p:ph type="sldNum" sz="quarter" idx="15"/>
          </p:nvPr>
        </p:nvSpPr>
        <p:spPr>
          <a:xfrm>
            <a:off x="420688" y="4826858"/>
            <a:ext cx="2133600" cy="273844"/>
          </a:xfrm>
        </p:spPr>
        <p:txBody>
          <a:bodyPr/>
          <a:lstStyle/>
          <a:p>
            <a:fld id="{01940DDA-0656-452C-A408-68789653BD9B}" type="slidenum">
              <a:rPr lang="en-US" smtClean="0">
                <a:latin typeface="Arial" panose="020B0604020202020204" pitchFamily="34" charset="0"/>
              </a:rPr>
              <a:pPr/>
              <a:t>23</a:t>
            </a:fld>
            <a:endParaRPr lang="en-US">
              <a:latin typeface="Arial" panose="020B0604020202020204" pitchFamily="34" charset="0"/>
            </a:endParaRPr>
          </a:p>
        </p:txBody>
      </p:sp>
      <p:sp>
        <p:nvSpPr>
          <p:cNvPr id="50" name="Source">
            <a:extLst>
              <a:ext uri="{FF2B5EF4-FFF2-40B4-BE49-F238E27FC236}">
                <a16:creationId xmlns:a16="http://schemas.microsoft.com/office/drawing/2014/main" id="{26A2F2DC-8B9B-4C2B-BED8-1F1C74546CBA}"/>
              </a:ext>
            </a:extLst>
          </p:cNvPr>
          <p:cNvSpPr txBox="1"/>
          <p:nvPr/>
        </p:nvSpPr>
        <p:spPr>
          <a:xfrm>
            <a:off x="1197113" y="4916584"/>
            <a:ext cx="880049"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Roland Berger</a:t>
            </a:r>
          </a:p>
        </p:txBody>
      </p:sp>
      <p:grpSp>
        <p:nvGrpSpPr>
          <p:cNvPr id="269" name="Group 268"/>
          <p:cNvGrpSpPr/>
          <p:nvPr/>
        </p:nvGrpSpPr>
        <p:grpSpPr>
          <a:xfrm>
            <a:off x="1112728" y="1209133"/>
            <a:ext cx="6742121" cy="3328282"/>
            <a:chOff x="1112728" y="1216882"/>
            <a:chExt cx="6742121" cy="3328282"/>
          </a:xfrm>
        </p:grpSpPr>
        <p:grpSp>
          <p:nvGrpSpPr>
            <p:cNvPr id="265" name="Group 264"/>
            <p:cNvGrpSpPr/>
            <p:nvPr/>
          </p:nvGrpSpPr>
          <p:grpSpPr>
            <a:xfrm>
              <a:off x="1621829" y="1216882"/>
              <a:ext cx="6233020" cy="3328282"/>
              <a:chOff x="1059701" y="1216882"/>
              <a:chExt cx="6233020" cy="3328282"/>
            </a:xfrm>
          </p:grpSpPr>
          <p:sp>
            <p:nvSpPr>
              <p:cNvPr id="127" name="Rectangle 126"/>
              <p:cNvSpPr/>
              <p:nvPr/>
            </p:nvSpPr>
            <p:spPr>
              <a:xfrm>
                <a:off x="1059701" y="1657889"/>
                <a:ext cx="1814512" cy="441957"/>
              </a:xfrm>
              <a:prstGeom prst="rect">
                <a:avLst/>
              </a:prstGeom>
              <a:solidFill>
                <a:schemeClr val="accent1">
                  <a:lumMod val="20000"/>
                  <a:lumOff val="80000"/>
                </a:schemeClr>
              </a:solidFill>
              <a:ln w="25400" cap="flat" cmpd="sng" algn="ctr">
                <a:solidFill>
                  <a:srgbClr val="FF0000">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GB" sz="1100" b="1" kern="0" dirty="0">
                    <a:solidFill>
                      <a:srgbClr val="C00000"/>
                    </a:solidFill>
                    <a:latin typeface="Arial" panose="020B0604020202020204"/>
                  </a:rPr>
                  <a:t>HOW</a:t>
                </a:r>
                <a:r>
                  <a:rPr lang="en-GB" sz="1100" kern="0" dirty="0">
                    <a:latin typeface="Arial" panose="020B0604020202020204"/>
                  </a:rPr>
                  <a:t> will you manage your logistics? </a:t>
                </a:r>
                <a:endParaRPr kumimoji="0" lang="en-GB" sz="1100" b="0" i="0" u="none" strike="noStrike" kern="0" cap="none" spc="0" normalizeH="0" baseline="0" noProof="0" dirty="0">
                  <a:ln>
                    <a:noFill/>
                  </a:ln>
                  <a:effectLst/>
                  <a:uLnTx/>
                  <a:uFillTx/>
                  <a:latin typeface="Arial" panose="020B0604020202020204"/>
                </a:endParaRPr>
              </a:p>
            </p:txBody>
          </p:sp>
          <p:sp>
            <p:nvSpPr>
              <p:cNvPr id="128" name="Rectangle 127"/>
              <p:cNvSpPr/>
              <p:nvPr/>
            </p:nvSpPr>
            <p:spPr>
              <a:xfrm>
                <a:off x="1059701" y="2624642"/>
                <a:ext cx="1814512" cy="441957"/>
              </a:xfrm>
              <a:prstGeom prst="rect">
                <a:avLst/>
              </a:prstGeom>
              <a:solidFill>
                <a:schemeClr val="accent1">
                  <a:lumMod val="20000"/>
                  <a:lumOff val="80000"/>
                </a:schemeClr>
              </a:solidFill>
              <a:ln w="25400" cap="flat" cmpd="sng" algn="ctr">
                <a:solidFill>
                  <a:srgbClr val="FF0000">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effectLst/>
                    <a:uLnTx/>
                    <a:uFillTx/>
                    <a:latin typeface="Arial" panose="020B0604020202020204"/>
                    <a:ea typeface="+mn-ea"/>
                    <a:cs typeface="+mn-cs"/>
                  </a:rPr>
                  <a:t>What is the </a:t>
                </a:r>
                <a:r>
                  <a:rPr kumimoji="0" lang="en-GB" sz="1100" b="1" i="0" u="none" strike="noStrike" kern="0" cap="none" spc="0" normalizeH="0" baseline="0" noProof="0" dirty="0">
                    <a:ln>
                      <a:noFill/>
                    </a:ln>
                    <a:solidFill>
                      <a:srgbClr val="C00000"/>
                    </a:solidFill>
                    <a:effectLst/>
                    <a:uLnTx/>
                    <a:uFillTx/>
                    <a:latin typeface="Arial" panose="020B0604020202020204"/>
                    <a:ea typeface="+mn-ea"/>
                    <a:cs typeface="+mn-cs"/>
                  </a:rPr>
                  <a:t>COST</a:t>
                </a:r>
                <a:r>
                  <a:rPr kumimoji="0" lang="en-GB" sz="1100" b="1" i="0" u="none" strike="noStrike" kern="0" cap="none" spc="0" normalizeH="0" baseline="0" noProof="0" dirty="0">
                    <a:ln>
                      <a:noFill/>
                    </a:ln>
                    <a:effectLst/>
                    <a:uLnTx/>
                    <a:uFillTx/>
                    <a:latin typeface="Arial" panose="020B0604020202020204"/>
                    <a:ea typeface="+mn-ea"/>
                    <a:cs typeface="+mn-cs"/>
                  </a:rPr>
                  <a:t> </a:t>
                </a:r>
                <a:r>
                  <a:rPr kumimoji="0" lang="en-GB" sz="1100" b="0" i="0" u="none" strike="noStrike" kern="0" cap="none" spc="0" normalizeH="0" noProof="0" dirty="0">
                    <a:ln>
                      <a:noFill/>
                    </a:ln>
                    <a:effectLst/>
                    <a:uLnTx/>
                    <a:uFillTx/>
                    <a:latin typeface="Arial" panose="020B0604020202020204"/>
                    <a:ea typeface="+mn-ea"/>
                    <a:cs typeface="+mn-cs"/>
                  </a:rPr>
                  <a:t>of your logistics?</a:t>
                </a:r>
                <a:endParaRPr kumimoji="0" lang="en-GB" sz="1100" b="0" i="0" u="none" strike="noStrike" kern="0" cap="none" spc="0" normalizeH="0" baseline="0" noProof="0" dirty="0">
                  <a:ln>
                    <a:noFill/>
                  </a:ln>
                  <a:effectLst/>
                  <a:uLnTx/>
                  <a:uFillTx/>
                  <a:latin typeface="Arial" panose="020B0604020202020204"/>
                  <a:ea typeface="+mn-ea"/>
                  <a:cs typeface="+mn-cs"/>
                </a:endParaRPr>
              </a:p>
            </p:txBody>
          </p:sp>
          <p:sp>
            <p:nvSpPr>
              <p:cNvPr id="129" name="Rectangle 128"/>
              <p:cNvSpPr/>
              <p:nvPr/>
            </p:nvSpPr>
            <p:spPr>
              <a:xfrm>
                <a:off x="1059701" y="3591396"/>
                <a:ext cx="1814512" cy="441957"/>
              </a:xfrm>
              <a:prstGeom prst="rect">
                <a:avLst/>
              </a:prstGeom>
              <a:solidFill>
                <a:schemeClr val="accent1">
                  <a:lumMod val="20000"/>
                  <a:lumOff val="80000"/>
                </a:schemeClr>
              </a:solidFill>
              <a:ln w="25400" cap="flat" cmpd="sng" algn="ctr">
                <a:solidFill>
                  <a:srgbClr val="FF0000">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C00000"/>
                    </a:solidFill>
                    <a:effectLst/>
                    <a:uLnTx/>
                    <a:uFillTx/>
                    <a:latin typeface="Arial" panose="020B0604020202020204"/>
                    <a:ea typeface="+mn-ea"/>
                    <a:cs typeface="+mn-cs"/>
                  </a:rPr>
                  <a:t>WHO</a:t>
                </a:r>
                <a:r>
                  <a:rPr kumimoji="0" lang="en-GB" sz="1100" b="0" i="0" u="none" strike="noStrike" kern="0" cap="none" spc="0" normalizeH="0" baseline="0" noProof="0" dirty="0">
                    <a:ln>
                      <a:noFill/>
                    </a:ln>
                    <a:effectLst/>
                    <a:uLnTx/>
                    <a:uFillTx/>
                    <a:latin typeface="Arial" panose="020B0604020202020204"/>
                    <a:ea typeface="+mn-ea"/>
                    <a:cs typeface="+mn-cs"/>
                  </a:rPr>
                  <a:t> will manage your logistics?</a:t>
                </a:r>
              </a:p>
            </p:txBody>
          </p:sp>
          <p:grpSp>
            <p:nvGrpSpPr>
              <p:cNvPr id="19" name="Group 18"/>
              <p:cNvGrpSpPr/>
              <p:nvPr/>
            </p:nvGrpSpPr>
            <p:grpSpPr>
              <a:xfrm>
                <a:off x="5018719" y="1216882"/>
                <a:ext cx="2274002" cy="305752"/>
                <a:chOff x="5565854" y="1182247"/>
                <a:chExt cx="2490564" cy="305752"/>
              </a:xfrm>
            </p:grpSpPr>
            <p:sp>
              <p:nvSpPr>
                <p:cNvPr id="152" name="Rectangle 151"/>
                <p:cNvSpPr/>
                <p:nvPr/>
              </p:nvSpPr>
              <p:spPr>
                <a:xfrm>
                  <a:off x="5565854" y="1182247"/>
                  <a:ext cx="2490564" cy="141835"/>
                </a:xfrm>
                <a:prstGeom prst="rect">
                  <a:avLst/>
                </a:prstGeom>
                <a:solidFill>
                  <a:schemeClr val="accent3">
                    <a:lumMod val="60000"/>
                    <a:lumOff val="40000"/>
                  </a:schemeClr>
                </a:solidFill>
                <a:ln w="3175" cap="flat" cmpd="sng" algn="ctr">
                  <a:solidFill>
                    <a:srgbClr val="5C5C5C"/>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262626"/>
                      </a:solidFill>
                      <a:effectLst/>
                      <a:uLnTx/>
                      <a:uFillTx/>
                      <a:latin typeface="Arial" panose="020B0604020202020204"/>
                      <a:ea typeface="+mn-ea"/>
                      <a:cs typeface="+mn-cs"/>
                    </a:rPr>
                    <a:t>Delivery options</a:t>
                  </a:r>
                </a:p>
              </p:txBody>
            </p:sp>
            <p:sp>
              <p:nvSpPr>
                <p:cNvPr id="153" name="Rectangle 152"/>
                <p:cNvSpPr/>
                <p:nvPr/>
              </p:nvSpPr>
              <p:spPr>
                <a:xfrm>
                  <a:off x="5565854" y="1346164"/>
                  <a:ext cx="2490564" cy="141835"/>
                </a:xfrm>
                <a:prstGeom prst="rect">
                  <a:avLst/>
                </a:prstGeom>
                <a:solidFill>
                  <a:schemeClr val="accent3">
                    <a:lumMod val="60000"/>
                    <a:lumOff val="40000"/>
                  </a:schemeClr>
                </a:solidFill>
                <a:ln w="3175" cap="flat" cmpd="sng" algn="ctr">
                  <a:solidFill>
                    <a:srgbClr val="5C5C5C"/>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262626"/>
                      </a:solidFill>
                      <a:effectLst/>
                      <a:uLnTx/>
                      <a:uFillTx/>
                      <a:latin typeface="Arial" panose="020B0604020202020204"/>
                      <a:ea typeface="+mn-ea"/>
                      <a:cs typeface="+mn-cs"/>
                    </a:rPr>
                    <a:t>Service level</a:t>
                  </a:r>
                  <a:r>
                    <a:rPr kumimoji="0" lang="en-GB" sz="800" b="0" i="0" u="none" strike="noStrike" kern="0" cap="none" spc="0" normalizeH="0" noProof="0" dirty="0">
                      <a:ln>
                        <a:noFill/>
                      </a:ln>
                      <a:solidFill>
                        <a:srgbClr val="262626"/>
                      </a:solidFill>
                      <a:effectLst/>
                      <a:uLnTx/>
                      <a:uFillTx/>
                      <a:latin typeface="Arial" panose="020B0604020202020204"/>
                      <a:ea typeface="+mn-ea"/>
                      <a:cs typeface="+mn-cs"/>
                    </a:rPr>
                    <a:t> requirements along value chain</a:t>
                  </a:r>
                  <a:endParaRPr kumimoji="0" lang="en-GB" sz="800" b="0" i="0" u="none" strike="noStrike" kern="0" cap="none" spc="0" normalizeH="0" baseline="0" noProof="0" dirty="0">
                    <a:ln>
                      <a:noFill/>
                    </a:ln>
                    <a:solidFill>
                      <a:srgbClr val="262626"/>
                    </a:solidFill>
                    <a:effectLst/>
                    <a:uLnTx/>
                    <a:uFillTx/>
                    <a:latin typeface="Arial" panose="020B0604020202020204"/>
                    <a:ea typeface="+mn-ea"/>
                    <a:cs typeface="+mn-cs"/>
                  </a:endParaRPr>
                </a:p>
              </p:txBody>
            </p:sp>
          </p:grpSp>
          <p:grpSp>
            <p:nvGrpSpPr>
              <p:cNvPr id="32" name="Group 31"/>
              <p:cNvGrpSpPr/>
              <p:nvPr/>
            </p:nvGrpSpPr>
            <p:grpSpPr>
              <a:xfrm>
                <a:off x="5018719" y="1647101"/>
                <a:ext cx="2274002" cy="305752"/>
                <a:chOff x="5565854" y="1647101"/>
                <a:chExt cx="2490564" cy="305752"/>
              </a:xfrm>
            </p:grpSpPr>
            <p:sp>
              <p:nvSpPr>
                <p:cNvPr id="154" name="Rectangle 153"/>
                <p:cNvSpPr/>
                <p:nvPr/>
              </p:nvSpPr>
              <p:spPr>
                <a:xfrm>
                  <a:off x="5565854" y="1647101"/>
                  <a:ext cx="2490564" cy="141835"/>
                </a:xfrm>
                <a:prstGeom prst="rect">
                  <a:avLst/>
                </a:prstGeom>
                <a:solidFill>
                  <a:schemeClr val="accent3">
                    <a:lumMod val="60000"/>
                    <a:lumOff val="40000"/>
                  </a:schemeClr>
                </a:solidFill>
                <a:ln w="3175" cap="flat" cmpd="sng" algn="ctr">
                  <a:solidFill>
                    <a:srgbClr val="5C5C5C"/>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262626"/>
                      </a:solidFill>
                      <a:effectLst/>
                      <a:uLnTx/>
                      <a:uFillTx/>
                      <a:latin typeface="Arial" panose="020B0604020202020204"/>
                      <a:ea typeface="+mn-ea"/>
                      <a:cs typeface="+mn-cs"/>
                    </a:rPr>
                    <a:t>Leve</a:t>
                  </a:r>
                  <a:r>
                    <a:rPr lang="en-GB" sz="800" kern="0" dirty="0">
                      <a:solidFill>
                        <a:srgbClr val="262626"/>
                      </a:solidFill>
                      <a:latin typeface="Arial" panose="020B0604020202020204"/>
                    </a:rPr>
                    <a:t>l of integration required</a:t>
                  </a:r>
                  <a:endParaRPr kumimoji="0" lang="en-GB" sz="800" b="0" i="0" u="none" strike="noStrike" kern="0" cap="none" spc="0" normalizeH="0" baseline="0" noProof="0" dirty="0">
                    <a:ln>
                      <a:noFill/>
                    </a:ln>
                    <a:solidFill>
                      <a:srgbClr val="262626"/>
                    </a:solidFill>
                    <a:effectLst/>
                    <a:uLnTx/>
                    <a:uFillTx/>
                    <a:latin typeface="Arial" panose="020B0604020202020204"/>
                    <a:ea typeface="+mn-ea"/>
                    <a:cs typeface="+mn-cs"/>
                  </a:endParaRPr>
                </a:p>
              </p:txBody>
            </p:sp>
            <p:sp>
              <p:nvSpPr>
                <p:cNvPr id="155" name="Rectangle 154"/>
                <p:cNvSpPr/>
                <p:nvPr/>
              </p:nvSpPr>
              <p:spPr>
                <a:xfrm>
                  <a:off x="5565854" y="1811018"/>
                  <a:ext cx="2490564" cy="141835"/>
                </a:xfrm>
                <a:prstGeom prst="rect">
                  <a:avLst/>
                </a:prstGeom>
                <a:solidFill>
                  <a:schemeClr val="accent3">
                    <a:lumMod val="60000"/>
                    <a:lumOff val="40000"/>
                  </a:schemeClr>
                </a:solidFill>
                <a:ln w="3175" cap="flat" cmpd="sng" algn="ctr">
                  <a:solidFill>
                    <a:srgbClr val="5C5C5C"/>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GB" sz="800" kern="0" dirty="0">
                      <a:solidFill>
                        <a:srgbClr val="262626"/>
                      </a:solidFill>
                      <a:latin typeface="Arial" panose="020B0604020202020204"/>
                    </a:rPr>
                    <a:t>Tracking steps</a:t>
                  </a:r>
                  <a:endParaRPr kumimoji="0" lang="en-GB" sz="800" b="0" i="0" u="none" strike="noStrike" kern="0" cap="none" spc="0" normalizeH="0" baseline="0" noProof="0" dirty="0">
                    <a:ln>
                      <a:noFill/>
                    </a:ln>
                    <a:solidFill>
                      <a:srgbClr val="262626"/>
                    </a:solidFill>
                    <a:effectLst/>
                    <a:uLnTx/>
                    <a:uFillTx/>
                    <a:latin typeface="Arial" panose="020B0604020202020204"/>
                    <a:ea typeface="+mn-ea"/>
                    <a:cs typeface="+mn-cs"/>
                  </a:endParaRPr>
                </a:p>
              </p:txBody>
            </p:sp>
          </p:grpSp>
          <p:grpSp>
            <p:nvGrpSpPr>
              <p:cNvPr id="31" name="Group 30"/>
              <p:cNvGrpSpPr/>
              <p:nvPr/>
            </p:nvGrpSpPr>
            <p:grpSpPr>
              <a:xfrm>
                <a:off x="5018719" y="2102120"/>
                <a:ext cx="2274002" cy="478440"/>
                <a:chOff x="5565854" y="2102120"/>
                <a:chExt cx="2490564" cy="478440"/>
              </a:xfrm>
            </p:grpSpPr>
            <p:sp>
              <p:nvSpPr>
                <p:cNvPr id="156" name="Rectangle 155"/>
                <p:cNvSpPr/>
                <p:nvPr/>
              </p:nvSpPr>
              <p:spPr>
                <a:xfrm>
                  <a:off x="5565854" y="2102120"/>
                  <a:ext cx="2490564" cy="141835"/>
                </a:xfrm>
                <a:prstGeom prst="rect">
                  <a:avLst/>
                </a:prstGeom>
                <a:solidFill>
                  <a:schemeClr val="accent3">
                    <a:lumMod val="60000"/>
                    <a:lumOff val="40000"/>
                  </a:schemeClr>
                </a:solidFill>
                <a:ln w="3175" cap="flat" cmpd="sng" algn="ctr">
                  <a:solidFill>
                    <a:srgbClr val="5C5C5C"/>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262626"/>
                      </a:solidFill>
                      <a:effectLst/>
                      <a:uLnTx/>
                      <a:uFillTx/>
                      <a:latin typeface="Arial" panose="020B0604020202020204"/>
                      <a:ea typeface="+mn-ea"/>
                      <a:cs typeface="+mn-cs"/>
                    </a:rPr>
                    <a:t>Customer touchpoints</a:t>
                  </a:r>
                </a:p>
              </p:txBody>
            </p:sp>
            <p:sp>
              <p:nvSpPr>
                <p:cNvPr id="157" name="Rectangle 156"/>
                <p:cNvSpPr/>
                <p:nvPr/>
              </p:nvSpPr>
              <p:spPr>
                <a:xfrm>
                  <a:off x="5565854" y="2269868"/>
                  <a:ext cx="2490564" cy="141835"/>
                </a:xfrm>
                <a:prstGeom prst="rect">
                  <a:avLst/>
                </a:prstGeom>
                <a:solidFill>
                  <a:schemeClr val="accent3">
                    <a:lumMod val="60000"/>
                    <a:lumOff val="40000"/>
                  </a:schemeClr>
                </a:solidFill>
                <a:ln w="3175" cap="flat" cmpd="sng" algn="ctr">
                  <a:solidFill>
                    <a:srgbClr val="5C5C5C"/>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GB" sz="800" kern="0" dirty="0">
                      <a:solidFill>
                        <a:srgbClr val="262626"/>
                      </a:solidFill>
                      <a:latin typeface="Arial" panose="020B0604020202020204"/>
                    </a:rPr>
                    <a:t>Customer support</a:t>
                  </a:r>
                  <a:endParaRPr kumimoji="0" lang="en-GB" sz="800" b="0" i="0" u="none" strike="noStrike" kern="0" cap="none" spc="0" normalizeH="0" baseline="0" noProof="0" dirty="0">
                    <a:ln>
                      <a:noFill/>
                    </a:ln>
                    <a:solidFill>
                      <a:srgbClr val="262626"/>
                    </a:solidFill>
                    <a:effectLst/>
                    <a:uLnTx/>
                    <a:uFillTx/>
                    <a:latin typeface="Arial" panose="020B0604020202020204"/>
                    <a:ea typeface="+mn-ea"/>
                    <a:cs typeface="+mn-cs"/>
                  </a:endParaRPr>
                </a:p>
              </p:txBody>
            </p:sp>
            <p:sp>
              <p:nvSpPr>
                <p:cNvPr id="158" name="Rectangle 157"/>
                <p:cNvSpPr/>
                <p:nvPr/>
              </p:nvSpPr>
              <p:spPr>
                <a:xfrm>
                  <a:off x="5565854" y="2438725"/>
                  <a:ext cx="2490564" cy="141835"/>
                </a:xfrm>
                <a:prstGeom prst="rect">
                  <a:avLst/>
                </a:prstGeom>
                <a:solidFill>
                  <a:schemeClr val="accent3">
                    <a:lumMod val="60000"/>
                    <a:lumOff val="40000"/>
                  </a:schemeClr>
                </a:solidFill>
                <a:ln w="3175" cap="flat" cmpd="sng" algn="ctr">
                  <a:solidFill>
                    <a:srgbClr val="5C5C5C"/>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GB" sz="800" kern="0" dirty="0">
                      <a:solidFill>
                        <a:srgbClr val="262626"/>
                      </a:solidFill>
                      <a:latin typeface="Arial" panose="020B0604020202020204"/>
                    </a:rPr>
                    <a:t>Packaging and branding</a:t>
                  </a:r>
                  <a:endParaRPr kumimoji="0" lang="en-GB" sz="800" b="0" i="0" u="none" strike="noStrike" kern="0" cap="none" spc="0" normalizeH="0" baseline="0" noProof="0" dirty="0">
                    <a:ln>
                      <a:noFill/>
                    </a:ln>
                    <a:solidFill>
                      <a:srgbClr val="262626"/>
                    </a:solidFill>
                    <a:effectLst/>
                    <a:uLnTx/>
                    <a:uFillTx/>
                    <a:latin typeface="Arial" panose="020B0604020202020204"/>
                    <a:ea typeface="+mn-ea"/>
                    <a:cs typeface="+mn-cs"/>
                  </a:endParaRPr>
                </a:p>
              </p:txBody>
            </p:sp>
          </p:grpSp>
          <p:grpSp>
            <p:nvGrpSpPr>
              <p:cNvPr id="30" name="Group 29"/>
              <p:cNvGrpSpPr/>
              <p:nvPr/>
            </p:nvGrpSpPr>
            <p:grpSpPr>
              <a:xfrm>
                <a:off x="5018719" y="3204065"/>
                <a:ext cx="2274002" cy="633898"/>
                <a:chOff x="5565854" y="3204065"/>
                <a:chExt cx="2490564" cy="633898"/>
              </a:xfrm>
            </p:grpSpPr>
            <p:sp>
              <p:nvSpPr>
                <p:cNvPr id="159" name="Rectangle 158"/>
                <p:cNvSpPr/>
                <p:nvPr/>
              </p:nvSpPr>
              <p:spPr>
                <a:xfrm>
                  <a:off x="5565854" y="3204065"/>
                  <a:ext cx="2490564" cy="141835"/>
                </a:xfrm>
                <a:prstGeom prst="rect">
                  <a:avLst/>
                </a:prstGeom>
                <a:solidFill>
                  <a:schemeClr val="accent3">
                    <a:lumMod val="60000"/>
                    <a:lumOff val="40000"/>
                  </a:schemeClr>
                </a:solidFill>
                <a:ln w="3175" cap="flat" cmpd="sng" algn="ctr">
                  <a:solidFill>
                    <a:srgbClr val="5C5C5C"/>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GB" sz="800" kern="0" dirty="0">
                      <a:solidFill>
                        <a:srgbClr val="262626"/>
                      </a:solidFill>
                      <a:latin typeface="Arial" panose="020B0604020202020204"/>
                    </a:rPr>
                    <a:t>Speed of delivery</a:t>
                  </a:r>
                  <a:endParaRPr kumimoji="0" lang="en-GB" sz="800" b="0" i="0" u="none" strike="noStrike" kern="0" cap="none" spc="0" normalizeH="0" baseline="0" noProof="0" dirty="0">
                    <a:ln>
                      <a:noFill/>
                    </a:ln>
                    <a:solidFill>
                      <a:srgbClr val="262626"/>
                    </a:solidFill>
                    <a:effectLst/>
                    <a:uLnTx/>
                    <a:uFillTx/>
                    <a:latin typeface="Arial" panose="020B0604020202020204"/>
                    <a:ea typeface="+mn-ea"/>
                    <a:cs typeface="+mn-cs"/>
                  </a:endParaRPr>
                </a:p>
              </p:txBody>
            </p:sp>
            <p:sp>
              <p:nvSpPr>
                <p:cNvPr id="160" name="Rectangle 159"/>
                <p:cNvSpPr/>
                <p:nvPr/>
              </p:nvSpPr>
              <p:spPr>
                <a:xfrm>
                  <a:off x="5565854" y="3368007"/>
                  <a:ext cx="2490564" cy="141835"/>
                </a:xfrm>
                <a:prstGeom prst="rect">
                  <a:avLst/>
                </a:prstGeom>
                <a:solidFill>
                  <a:schemeClr val="accent3">
                    <a:lumMod val="60000"/>
                    <a:lumOff val="40000"/>
                  </a:schemeClr>
                </a:solidFill>
                <a:ln w="3175" cap="flat" cmpd="sng" algn="ctr">
                  <a:solidFill>
                    <a:srgbClr val="5C5C5C"/>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GB" sz="800" kern="0" dirty="0">
                      <a:solidFill>
                        <a:srgbClr val="262626"/>
                      </a:solidFill>
                      <a:latin typeface="Arial" panose="020B0604020202020204"/>
                    </a:rPr>
                    <a:t>Level of guarantee</a:t>
                  </a:r>
                  <a:endParaRPr kumimoji="0" lang="en-GB" sz="800" b="0" i="0" u="none" strike="noStrike" kern="0" cap="none" spc="0" normalizeH="0" baseline="0" noProof="0" dirty="0">
                    <a:ln>
                      <a:noFill/>
                    </a:ln>
                    <a:solidFill>
                      <a:srgbClr val="262626"/>
                    </a:solidFill>
                    <a:effectLst/>
                    <a:uLnTx/>
                    <a:uFillTx/>
                    <a:latin typeface="Arial" panose="020B0604020202020204"/>
                    <a:ea typeface="+mn-ea"/>
                    <a:cs typeface="+mn-cs"/>
                  </a:endParaRPr>
                </a:p>
              </p:txBody>
            </p:sp>
            <p:sp>
              <p:nvSpPr>
                <p:cNvPr id="161" name="Rectangle 160"/>
                <p:cNvSpPr/>
                <p:nvPr/>
              </p:nvSpPr>
              <p:spPr>
                <a:xfrm>
                  <a:off x="5565854" y="3531949"/>
                  <a:ext cx="2490564" cy="141835"/>
                </a:xfrm>
                <a:prstGeom prst="rect">
                  <a:avLst/>
                </a:prstGeom>
                <a:solidFill>
                  <a:schemeClr val="accent3">
                    <a:lumMod val="60000"/>
                    <a:lumOff val="40000"/>
                  </a:schemeClr>
                </a:solidFill>
                <a:ln w="3175" cap="flat" cmpd="sng" algn="ctr">
                  <a:solidFill>
                    <a:srgbClr val="5C5C5C"/>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GB" sz="800" kern="0" dirty="0">
                      <a:solidFill>
                        <a:srgbClr val="262626"/>
                      </a:solidFill>
                      <a:latin typeface="Arial" panose="020B0604020202020204"/>
                    </a:rPr>
                    <a:t>Geographical presence</a:t>
                  </a:r>
                  <a:endParaRPr kumimoji="0" lang="en-GB" sz="800" b="0" i="0" u="none" strike="noStrike" kern="0" cap="none" spc="0" normalizeH="0" baseline="0" noProof="0" dirty="0">
                    <a:ln>
                      <a:noFill/>
                    </a:ln>
                    <a:solidFill>
                      <a:srgbClr val="262626"/>
                    </a:solidFill>
                    <a:effectLst/>
                    <a:uLnTx/>
                    <a:uFillTx/>
                    <a:latin typeface="Arial" panose="020B0604020202020204"/>
                    <a:ea typeface="+mn-ea"/>
                    <a:cs typeface="+mn-cs"/>
                  </a:endParaRPr>
                </a:p>
              </p:txBody>
            </p:sp>
            <p:sp>
              <p:nvSpPr>
                <p:cNvPr id="162" name="Rectangle 161"/>
                <p:cNvSpPr/>
                <p:nvPr/>
              </p:nvSpPr>
              <p:spPr>
                <a:xfrm>
                  <a:off x="5565854" y="3696128"/>
                  <a:ext cx="2490564" cy="141835"/>
                </a:xfrm>
                <a:prstGeom prst="rect">
                  <a:avLst/>
                </a:prstGeom>
                <a:solidFill>
                  <a:schemeClr val="accent3">
                    <a:lumMod val="60000"/>
                    <a:lumOff val="40000"/>
                  </a:schemeClr>
                </a:solidFill>
                <a:ln w="3175" cap="flat" cmpd="sng" algn="ctr">
                  <a:solidFill>
                    <a:srgbClr val="5C5C5C"/>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GB" sz="800" kern="0" dirty="0">
                      <a:solidFill>
                        <a:srgbClr val="262626"/>
                      </a:solidFill>
                      <a:latin typeface="Arial" panose="020B0604020202020204"/>
                    </a:rPr>
                    <a:t>Provider tier</a:t>
                  </a:r>
                  <a:endParaRPr kumimoji="0" lang="en-GB" sz="800" b="0" i="0" u="none" strike="noStrike" kern="0" cap="none" spc="0" normalizeH="0" baseline="0" noProof="0" dirty="0">
                    <a:ln>
                      <a:noFill/>
                    </a:ln>
                    <a:solidFill>
                      <a:srgbClr val="262626"/>
                    </a:solidFill>
                    <a:effectLst/>
                    <a:uLnTx/>
                    <a:uFillTx/>
                    <a:latin typeface="Arial" panose="020B0604020202020204"/>
                    <a:ea typeface="+mn-ea"/>
                    <a:cs typeface="+mn-cs"/>
                  </a:endParaRPr>
                </a:p>
              </p:txBody>
            </p:sp>
          </p:grpSp>
          <p:grpSp>
            <p:nvGrpSpPr>
              <p:cNvPr id="29" name="Group 28"/>
              <p:cNvGrpSpPr/>
              <p:nvPr/>
            </p:nvGrpSpPr>
            <p:grpSpPr>
              <a:xfrm>
                <a:off x="5018719" y="4075445"/>
                <a:ext cx="2274002" cy="469719"/>
                <a:chOff x="5565854" y="4075445"/>
                <a:chExt cx="2490564" cy="469719"/>
              </a:xfrm>
            </p:grpSpPr>
            <p:sp>
              <p:nvSpPr>
                <p:cNvPr id="164" name="Rectangle 163"/>
                <p:cNvSpPr/>
                <p:nvPr/>
              </p:nvSpPr>
              <p:spPr>
                <a:xfrm>
                  <a:off x="5565854" y="4075445"/>
                  <a:ext cx="2490564" cy="141835"/>
                </a:xfrm>
                <a:prstGeom prst="rect">
                  <a:avLst/>
                </a:prstGeom>
                <a:solidFill>
                  <a:schemeClr val="accent3">
                    <a:lumMod val="60000"/>
                    <a:lumOff val="40000"/>
                  </a:schemeClr>
                </a:solidFill>
                <a:ln w="3175" cap="flat" cmpd="sng" algn="ctr">
                  <a:solidFill>
                    <a:srgbClr val="5C5C5C"/>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GB" sz="800" kern="0" dirty="0">
                      <a:solidFill>
                        <a:srgbClr val="262626"/>
                      </a:solidFill>
                      <a:latin typeface="Arial" panose="020B0604020202020204"/>
                    </a:rPr>
                    <a:t>Merchants</a:t>
                  </a:r>
                  <a:endParaRPr kumimoji="0" lang="en-GB" sz="800" b="0" i="0" u="none" strike="noStrike" kern="0" cap="none" spc="0" normalizeH="0" baseline="0" noProof="0" dirty="0">
                    <a:ln>
                      <a:noFill/>
                    </a:ln>
                    <a:solidFill>
                      <a:srgbClr val="262626"/>
                    </a:solidFill>
                    <a:effectLst/>
                    <a:uLnTx/>
                    <a:uFillTx/>
                    <a:latin typeface="Arial" panose="020B0604020202020204"/>
                    <a:ea typeface="+mn-ea"/>
                    <a:cs typeface="+mn-cs"/>
                  </a:endParaRPr>
                </a:p>
              </p:txBody>
            </p:sp>
            <p:sp>
              <p:nvSpPr>
                <p:cNvPr id="165" name="Rectangle 164"/>
                <p:cNvSpPr/>
                <p:nvPr/>
              </p:nvSpPr>
              <p:spPr>
                <a:xfrm>
                  <a:off x="5565854" y="4239387"/>
                  <a:ext cx="2490564" cy="141835"/>
                </a:xfrm>
                <a:prstGeom prst="rect">
                  <a:avLst/>
                </a:prstGeom>
                <a:solidFill>
                  <a:schemeClr val="accent3">
                    <a:lumMod val="60000"/>
                    <a:lumOff val="40000"/>
                  </a:schemeClr>
                </a:solidFill>
                <a:ln w="3175" cap="flat" cmpd="sng" algn="ctr">
                  <a:solidFill>
                    <a:srgbClr val="5C5C5C"/>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GB" sz="800" kern="0" dirty="0">
                      <a:solidFill>
                        <a:srgbClr val="262626"/>
                      </a:solidFill>
                      <a:latin typeface="Arial" panose="020B0604020202020204"/>
                    </a:rPr>
                    <a:t>Third parties (hired or acquired)</a:t>
                  </a:r>
                  <a:endParaRPr kumimoji="0" lang="en-GB" sz="800" b="0" i="0" u="none" strike="noStrike" kern="0" cap="none" spc="0" normalizeH="0" baseline="0" noProof="0" dirty="0">
                    <a:ln>
                      <a:noFill/>
                    </a:ln>
                    <a:solidFill>
                      <a:srgbClr val="262626"/>
                    </a:solidFill>
                    <a:effectLst/>
                    <a:uLnTx/>
                    <a:uFillTx/>
                    <a:latin typeface="Arial" panose="020B0604020202020204"/>
                    <a:ea typeface="+mn-ea"/>
                    <a:cs typeface="+mn-cs"/>
                  </a:endParaRPr>
                </a:p>
              </p:txBody>
            </p:sp>
            <p:sp>
              <p:nvSpPr>
                <p:cNvPr id="166" name="Rectangle 165"/>
                <p:cNvSpPr/>
                <p:nvPr/>
              </p:nvSpPr>
              <p:spPr>
                <a:xfrm>
                  <a:off x="5565854" y="4403329"/>
                  <a:ext cx="2490564" cy="141835"/>
                </a:xfrm>
                <a:prstGeom prst="rect">
                  <a:avLst/>
                </a:prstGeom>
                <a:solidFill>
                  <a:schemeClr val="accent3">
                    <a:lumMod val="60000"/>
                    <a:lumOff val="40000"/>
                  </a:schemeClr>
                </a:solidFill>
                <a:ln w="3175" cap="flat" cmpd="sng" algn="ctr">
                  <a:solidFill>
                    <a:srgbClr val="5C5C5C"/>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GB" sz="800" kern="0" dirty="0">
                      <a:solidFill>
                        <a:srgbClr val="262626"/>
                      </a:solidFill>
                      <a:latin typeface="Arial" panose="020B0604020202020204"/>
                    </a:rPr>
                    <a:t>Internal fleet</a:t>
                  </a:r>
                  <a:endParaRPr kumimoji="0" lang="en-GB" sz="800" b="0" i="0" u="none" strike="noStrike" kern="0" cap="none" spc="0" normalizeH="0" baseline="0" noProof="0" dirty="0">
                    <a:ln>
                      <a:noFill/>
                    </a:ln>
                    <a:solidFill>
                      <a:srgbClr val="262626"/>
                    </a:solidFill>
                    <a:effectLst/>
                    <a:uLnTx/>
                    <a:uFillTx/>
                    <a:latin typeface="Arial" panose="020B0604020202020204"/>
                    <a:ea typeface="+mn-ea"/>
                    <a:cs typeface="+mn-cs"/>
                  </a:endParaRPr>
                </a:p>
              </p:txBody>
            </p:sp>
          </p:grpSp>
          <p:grpSp>
            <p:nvGrpSpPr>
              <p:cNvPr id="264" name="Group 263"/>
              <p:cNvGrpSpPr/>
              <p:nvPr/>
            </p:nvGrpSpPr>
            <p:grpSpPr>
              <a:xfrm>
                <a:off x="3332570" y="1439769"/>
                <a:ext cx="1172460" cy="2723027"/>
                <a:chOff x="3639865" y="1439769"/>
                <a:chExt cx="1172460" cy="2723027"/>
              </a:xfrm>
            </p:grpSpPr>
            <p:grpSp>
              <p:nvGrpSpPr>
                <p:cNvPr id="18" name="Group 17"/>
                <p:cNvGrpSpPr/>
                <p:nvPr/>
              </p:nvGrpSpPr>
              <p:grpSpPr>
                <a:xfrm>
                  <a:off x="3639866" y="1439769"/>
                  <a:ext cx="1157287" cy="1218494"/>
                  <a:chOff x="3626218" y="1429534"/>
                  <a:chExt cx="1157287" cy="1218494"/>
                </a:xfrm>
              </p:grpSpPr>
              <p:sp>
                <p:nvSpPr>
                  <p:cNvPr id="149" name="Rectangle 148"/>
                  <p:cNvSpPr/>
                  <p:nvPr/>
                </p:nvSpPr>
                <p:spPr>
                  <a:xfrm>
                    <a:off x="3626218" y="1429534"/>
                    <a:ext cx="1157287" cy="345996"/>
                  </a:xfrm>
                  <a:prstGeom prst="rect">
                    <a:avLst/>
                  </a:prstGeom>
                  <a:solidFill>
                    <a:srgbClr val="FFFFFF">
                      <a:lumMod val="85000"/>
                    </a:srgbClr>
                  </a:solidFill>
                  <a:ln w="15875" cap="flat" cmpd="sng" algn="ctr">
                    <a:solidFill>
                      <a:srgbClr val="5C5C5C"/>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262626"/>
                        </a:solidFill>
                        <a:effectLst/>
                        <a:uLnTx/>
                        <a:uFillTx/>
                        <a:latin typeface="Arial" panose="020B0604020202020204"/>
                        <a:ea typeface="+mn-ea"/>
                        <a:cs typeface="+mn-cs"/>
                      </a:rPr>
                      <a:t>Process requirements</a:t>
                    </a:r>
                  </a:p>
                </p:txBody>
              </p:sp>
              <p:sp>
                <p:nvSpPr>
                  <p:cNvPr id="150" name="Rectangle 149"/>
                  <p:cNvSpPr/>
                  <p:nvPr/>
                </p:nvSpPr>
                <p:spPr>
                  <a:xfrm>
                    <a:off x="3626218" y="1865783"/>
                    <a:ext cx="1157287" cy="345996"/>
                  </a:xfrm>
                  <a:prstGeom prst="rect">
                    <a:avLst/>
                  </a:prstGeom>
                  <a:solidFill>
                    <a:srgbClr val="FFFFFF">
                      <a:lumMod val="85000"/>
                    </a:srgbClr>
                  </a:solidFill>
                  <a:ln w="15875" cap="flat" cmpd="sng" algn="ctr">
                    <a:solidFill>
                      <a:srgbClr val="5C5C5C"/>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262626"/>
                        </a:solidFill>
                        <a:effectLst/>
                        <a:uLnTx/>
                        <a:uFillTx/>
                        <a:latin typeface="Arial" panose="020B0604020202020204"/>
                        <a:ea typeface="+mn-ea"/>
                        <a:cs typeface="+mn-cs"/>
                      </a:rPr>
                      <a:t>Technology</a:t>
                    </a:r>
                    <a:r>
                      <a:rPr kumimoji="0" lang="en-GB" sz="900" b="0" i="0" u="none" strike="noStrike" kern="0" cap="none" spc="0" normalizeH="0" noProof="0" dirty="0">
                        <a:ln>
                          <a:noFill/>
                        </a:ln>
                        <a:solidFill>
                          <a:srgbClr val="262626"/>
                        </a:solidFill>
                        <a:effectLst/>
                        <a:uLnTx/>
                        <a:uFillTx/>
                        <a:latin typeface="Arial" panose="020B0604020202020204"/>
                        <a:ea typeface="+mn-ea"/>
                        <a:cs typeface="+mn-cs"/>
                      </a:rPr>
                      <a:t> requirements</a:t>
                    </a:r>
                    <a:endParaRPr kumimoji="0" lang="en-GB" sz="900" b="0" i="0" u="none" strike="noStrike" kern="0" cap="none" spc="0" normalizeH="0" baseline="0" noProof="0" dirty="0">
                      <a:ln>
                        <a:noFill/>
                      </a:ln>
                      <a:solidFill>
                        <a:srgbClr val="262626"/>
                      </a:solidFill>
                      <a:effectLst/>
                      <a:uLnTx/>
                      <a:uFillTx/>
                      <a:latin typeface="Arial" panose="020B0604020202020204"/>
                      <a:ea typeface="+mn-ea"/>
                      <a:cs typeface="+mn-cs"/>
                    </a:endParaRPr>
                  </a:p>
                </p:txBody>
              </p:sp>
              <p:sp>
                <p:nvSpPr>
                  <p:cNvPr id="151" name="Rectangle 150"/>
                  <p:cNvSpPr/>
                  <p:nvPr/>
                </p:nvSpPr>
                <p:spPr>
                  <a:xfrm>
                    <a:off x="3626218" y="2302032"/>
                    <a:ext cx="1157287" cy="345996"/>
                  </a:xfrm>
                  <a:prstGeom prst="rect">
                    <a:avLst/>
                  </a:prstGeom>
                  <a:solidFill>
                    <a:srgbClr val="FFFFFF">
                      <a:lumMod val="85000"/>
                    </a:srgbClr>
                  </a:solidFill>
                  <a:ln w="15875" cap="flat" cmpd="sng" algn="ctr">
                    <a:solidFill>
                      <a:srgbClr val="5C5C5C"/>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262626"/>
                        </a:solidFill>
                        <a:effectLst/>
                        <a:uLnTx/>
                        <a:uFillTx/>
                        <a:latin typeface="Arial" panose="020B0604020202020204"/>
                        <a:ea typeface="+mn-ea"/>
                        <a:cs typeface="+mn-cs"/>
                      </a:rPr>
                      <a:t>Customer</a:t>
                    </a:r>
                    <a:r>
                      <a:rPr kumimoji="0" lang="en-GB" sz="900" b="0" i="0" u="none" strike="noStrike" kern="0" cap="none" spc="0" normalizeH="0" noProof="0" dirty="0">
                        <a:ln>
                          <a:noFill/>
                        </a:ln>
                        <a:solidFill>
                          <a:srgbClr val="262626"/>
                        </a:solidFill>
                        <a:effectLst/>
                        <a:uLnTx/>
                        <a:uFillTx/>
                        <a:latin typeface="Arial" panose="020B0604020202020204"/>
                        <a:ea typeface="+mn-ea"/>
                        <a:cs typeface="+mn-cs"/>
                      </a:rPr>
                      <a:t> experience reqts.</a:t>
                    </a:r>
                    <a:endParaRPr kumimoji="0" lang="en-GB" sz="900" b="0" i="0" u="none" strike="noStrike" kern="0" cap="none" spc="0" normalizeH="0" baseline="0" noProof="0" dirty="0">
                      <a:ln>
                        <a:noFill/>
                      </a:ln>
                      <a:solidFill>
                        <a:srgbClr val="262626"/>
                      </a:solidFill>
                      <a:effectLst/>
                      <a:uLnTx/>
                      <a:uFillTx/>
                      <a:latin typeface="Arial" panose="020B0604020202020204"/>
                      <a:ea typeface="+mn-ea"/>
                      <a:cs typeface="+mn-cs"/>
                    </a:endParaRPr>
                  </a:p>
                </p:txBody>
              </p:sp>
            </p:grpSp>
            <p:sp>
              <p:nvSpPr>
                <p:cNvPr id="163" name="Rectangle 162"/>
                <p:cNvSpPr/>
                <p:nvPr/>
              </p:nvSpPr>
              <p:spPr>
                <a:xfrm>
                  <a:off x="3639865" y="3064533"/>
                  <a:ext cx="1157287" cy="345996"/>
                </a:xfrm>
                <a:prstGeom prst="rect">
                  <a:avLst/>
                </a:prstGeom>
                <a:solidFill>
                  <a:srgbClr val="FFFFFF">
                    <a:lumMod val="85000"/>
                  </a:srgbClr>
                </a:solidFill>
                <a:ln w="15875" cap="flat" cmpd="sng" algn="ctr">
                  <a:solidFill>
                    <a:srgbClr val="5C5C5C"/>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262626"/>
                      </a:solidFill>
                      <a:effectLst/>
                      <a:uLnTx/>
                      <a:uFillTx/>
                      <a:latin typeface="Arial" panose="020B0604020202020204"/>
                      <a:ea typeface="+mn-ea"/>
                      <a:cs typeface="+mn-cs"/>
                    </a:rPr>
                    <a:t>Various decision parameters</a:t>
                  </a:r>
                </a:p>
              </p:txBody>
            </p:sp>
            <p:sp>
              <p:nvSpPr>
                <p:cNvPr id="168" name="Rectangle 167"/>
                <p:cNvSpPr/>
                <p:nvPr/>
              </p:nvSpPr>
              <p:spPr>
                <a:xfrm>
                  <a:off x="3655038" y="3816800"/>
                  <a:ext cx="1157287" cy="345996"/>
                </a:xfrm>
                <a:prstGeom prst="rect">
                  <a:avLst/>
                </a:prstGeom>
                <a:solidFill>
                  <a:srgbClr val="FFFFFF">
                    <a:lumMod val="85000"/>
                  </a:srgbClr>
                </a:solidFill>
                <a:ln w="15875" cap="flat" cmpd="sng" algn="ctr">
                  <a:solidFill>
                    <a:srgbClr val="5C5C5C"/>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262626"/>
                      </a:solidFill>
                      <a:effectLst/>
                      <a:uLnTx/>
                      <a:uFillTx/>
                      <a:latin typeface="Arial" panose="020B0604020202020204"/>
                      <a:ea typeface="+mn-ea"/>
                      <a:cs typeface="+mn-cs"/>
                    </a:rPr>
                    <a:t>Various</a:t>
                  </a:r>
                  <a:r>
                    <a:rPr kumimoji="0" lang="en-GB" sz="900" b="0" i="0" u="none" strike="noStrike" kern="0" cap="none" spc="0" normalizeH="0" noProof="0" dirty="0">
                      <a:ln>
                        <a:noFill/>
                      </a:ln>
                      <a:solidFill>
                        <a:srgbClr val="262626"/>
                      </a:solidFill>
                      <a:effectLst/>
                      <a:uLnTx/>
                      <a:uFillTx/>
                      <a:latin typeface="Arial" panose="020B0604020202020204"/>
                      <a:ea typeface="+mn-ea"/>
                      <a:cs typeface="+mn-cs"/>
                    </a:rPr>
                    <a:t> options</a:t>
                  </a:r>
                  <a:endParaRPr kumimoji="0" lang="en-GB" sz="900" b="0" i="0" u="none" strike="noStrike" kern="0" cap="none" spc="0" normalizeH="0" baseline="0" noProof="0" dirty="0">
                    <a:ln>
                      <a:noFill/>
                    </a:ln>
                    <a:solidFill>
                      <a:srgbClr val="262626"/>
                    </a:solidFill>
                    <a:effectLst/>
                    <a:uLnTx/>
                    <a:uFillTx/>
                    <a:latin typeface="Arial" panose="020B0604020202020204"/>
                    <a:ea typeface="+mn-ea"/>
                    <a:cs typeface="+mn-cs"/>
                  </a:endParaRPr>
                </a:p>
              </p:txBody>
            </p:sp>
          </p:grpSp>
          <p:grpSp>
            <p:nvGrpSpPr>
              <p:cNvPr id="263" name="Group 262"/>
              <p:cNvGrpSpPr/>
              <p:nvPr/>
            </p:nvGrpSpPr>
            <p:grpSpPr>
              <a:xfrm>
                <a:off x="2871164" y="1602734"/>
                <a:ext cx="470281" cy="2386560"/>
                <a:chOff x="2871163" y="1602734"/>
                <a:chExt cx="771752" cy="2386560"/>
              </a:xfrm>
            </p:grpSpPr>
            <p:cxnSp>
              <p:nvCxnSpPr>
                <p:cNvPr id="133" name="Straight Connector 132"/>
                <p:cNvCxnSpPr>
                  <a:stCxn id="149" idx="1"/>
                  <a:endCxn id="149" idx="1"/>
                </p:cNvCxnSpPr>
                <p:nvPr/>
              </p:nvCxnSpPr>
              <p:spPr>
                <a:xfrm>
                  <a:off x="3628352" y="1612767"/>
                  <a:ext cx="0" cy="0"/>
                </a:xfrm>
                <a:prstGeom prst="line">
                  <a:avLst/>
                </a:prstGeom>
                <a:noFill/>
                <a:ln w="9525" cap="flat" cmpd="sng" algn="ctr">
                  <a:solidFill>
                    <a:srgbClr val="FF0000">
                      <a:shade val="95000"/>
                      <a:satMod val="105000"/>
                    </a:srgbClr>
                  </a:solidFill>
                  <a:prstDash val="solid"/>
                </a:ln>
                <a:effectLst/>
              </p:spPr>
            </p:cxnSp>
            <p:grpSp>
              <p:nvGrpSpPr>
                <p:cNvPr id="196" name="Group 195"/>
                <p:cNvGrpSpPr/>
                <p:nvPr/>
              </p:nvGrpSpPr>
              <p:grpSpPr>
                <a:xfrm>
                  <a:off x="2871163" y="2829855"/>
                  <a:ext cx="768702" cy="421245"/>
                  <a:chOff x="394382" y="1133212"/>
                  <a:chExt cx="598644" cy="304239"/>
                </a:xfrm>
              </p:grpSpPr>
              <p:cxnSp>
                <p:nvCxnSpPr>
                  <p:cNvPr id="192" name="Straight Connector 191"/>
                  <p:cNvCxnSpPr/>
                  <p:nvPr/>
                </p:nvCxnSpPr>
                <p:spPr>
                  <a:xfrm>
                    <a:off x="694604" y="1437451"/>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394382" y="1133212"/>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694604" y="1133475"/>
                    <a:ext cx="0" cy="303976"/>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p:nvGrpSpPr>
              <p:grpSpPr>
                <a:xfrm>
                  <a:off x="3341443" y="1602734"/>
                  <a:ext cx="298422" cy="921832"/>
                  <a:chOff x="1778740" y="1016112"/>
                  <a:chExt cx="298422" cy="360238"/>
                </a:xfrm>
              </p:grpSpPr>
              <p:cxnSp>
                <p:nvCxnSpPr>
                  <p:cNvPr id="204" name="Straight Connector 203"/>
                  <p:cNvCxnSpPr/>
                  <p:nvPr/>
                </p:nvCxnSpPr>
                <p:spPr>
                  <a:xfrm>
                    <a:off x="1778740" y="1016112"/>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1778740" y="1195355"/>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1778740" y="1376350"/>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1778740" y="1016112"/>
                    <a:ext cx="0" cy="36000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2874213" y="3804633"/>
                  <a:ext cx="768702" cy="184661"/>
                  <a:chOff x="394382" y="1133212"/>
                  <a:chExt cx="598644" cy="304239"/>
                </a:xfrm>
              </p:grpSpPr>
              <p:cxnSp>
                <p:nvCxnSpPr>
                  <p:cNvPr id="216" name="Straight Connector 215"/>
                  <p:cNvCxnSpPr/>
                  <p:nvPr/>
                </p:nvCxnSpPr>
                <p:spPr>
                  <a:xfrm>
                    <a:off x="694604" y="1437451"/>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394382" y="1133212"/>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694604" y="1133475"/>
                    <a:ext cx="0" cy="303976"/>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19" name="Group 218"/>
                <p:cNvGrpSpPr/>
                <p:nvPr/>
              </p:nvGrpSpPr>
              <p:grpSpPr>
                <a:xfrm>
                  <a:off x="2886336" y="1894027"/>
                  <a:ext cx="455106" cy="167382"/>
                  <a:chOff x="394382" y="1133212"/>
                  <a:chExt cx="598644" cy="304239"/>
                </a:xfrm>
              </p:grpSpPr>
              <p:cxnSp>
                <p:nvCxnSpPr>
                  <p:cNvPr id="220" name="Straight Connector 219"/>
                  <p:cNvCxnSpPr/>
                  <p:nvPr/>
                </p:nvCxnSpPr>
                <p:spPr>
                  <a:xfrm>
                    <a:off x="694604" y="1437451"/>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394382" y="1133212"/>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a:off x="694604" y="1133475"/>
                    <a:ext cx="0" cy="303976"/>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grpSp>
          <p:grpSp>
            <p:nvGrpSpPr>
              <p:cNvPr id="262" name="Group 261"/>
              <p:cNvGrpSpPr/>
              <p:nvPr/>
            </p:nvGrpSpPr>
            <p:grpSpPr>
              <a:xfrm>
                <a:off x="4489559" y="1281991"/>
                <a:ext cx="529159" cy="3221077"/>
                <a:chOff x="4792608" y="1281991"/>
                <a:chExt cx="773246" cy="3221077"/>
              </a:xfrm>
            </p:grpSpPr>
            <p:grpSp>
              <p:nvGrpSpPr>
                <p:cNvPr id="202" name="Group 201"/>
                <p:cNvGrpSpPr/>
                <p:nvPr/>
              </p:nvGrpSpPr>
              <p:grpSpPr>
                <a:xfrm>
                  <a:off x="5267432" y="3251100"/>
                  <a:ext cx="298422" cy="540000"/>
                  <a:chOff x="1778740" y="1016112"/>
                  <a:chExt cx="298422" cy="540000"/>
                </a:xfrm>
              </p:grpSpPr>
              <p:cxnSp>
                <p:nvCxnSpPr>
                  <p:cNvPr id="197" name="Straight Connector 196"/>
                  <p:cNvCxnSpPr/>
                  <p:nvPr/>
                </p:nvCxnSpPr>
                <p:spPr>
                  <a:xfrm>
                    <a:off x="1778740" y="1016112"/>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1778740" y="1195355"/>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1778740" y="1374598"/>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1778740" y="1553842"/>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1778740" y="1016112"/>
                    <a:ext cx="0" cy="54000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p:nvGrpSpPr>
              <p:grpSpPr>
                <a:xfrm>
                  <a:off x="5267432" y="1281991"/>
                  <a:ext cx="298422" cy="180000"/>
                  <a:chOff x="1778740" y="1016112"/>
                  <a:chExt cx="298422" cy="180000"/>
                </a:xfrm>
              </p:grpSpPr>
              <p:cxnSp>
                <p:nvCxnSpPr>
                  <p:cNvPr id="210" name="Straight Connector 209"/>
                  <p:cNvCxnSpPr/>
                  <p:nvPr/>
                </p:nvCxnSpPr>
                <p:spPr>
                  <a:xfrm>
                    <a:off x="1778740" y="1016112"/>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1778740" y="1195355"/>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778740" y="1016112"/>
                    <a:ext cx="0" cy="18000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23" name="Group 222"/>
                <p:cNvGrpSpPr/>
                <p:nvPr/>
              </p:nvGrpSpPr>
              <p:grpSpPr>
                <a:xfrm>
                  <a:off x="5267432" y="1713379"/>
                  <a:ext cx="298422" cy="180000"/>
                  <a:chOff x="1778740" y="1016112"/>
                  <a:chExt cx="298422" cy="180000"/>
                </a:xfrm>
              </p:grpSpPr>
              <p:cxnSp>
                <p:nvCxnSpPr>
                  <p:cNvPr id="224" name="Straight Connector 223"/>
                  <p:cNvCxnSpPr/>
                  <p:nvPr/>
                </p:nvCxnSpPr>
                <p:spPr>
                  <a:xfrm>
                    <a:off x="1778740" y="1016112"/>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1778740" y="1195355"/>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1778740" y="1016112"/>
                    <a:ext cx="0" cy="18000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p:nvGrpSpPr>
              <p:grpSpPr>
                <a:xfrm>
                  <a:off x="5267432" y="2167252"/>
                  <a:ext cx="298422" cy="356706"/>
                  <a:chOff x="1778740" y="1016112"/>
                  <a:chExt cx="298422" cy="360000"/>
                </a:xfrm>
              </p:grpSpPr>
              <p:cxnSp>
                <p:nvCxnSpPr>
                  <p:cNvPr id="232" name="Straight Connector 231"/>
                  <p:cNvCxnSpPr/>
                  <p:nvPr/>
                </p:nvCxnSpPr>
                <p:spPr>
                  <a:xfrm>
                    <a:off x="1778740" y="1016112"/>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a:off x="1778740" y="1195355"/>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1778740" y="1374598"/>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1778740" y="1016112"/>
                    <a:ext cx="0" cy="36000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p:nvGrpSpPr>
              <p:grpSpPr>
                <a:xfrm>
                  <a:off x="5267432" y="4146362"/>
                  <a:ext cx="298422" cy="356706"/>
                  <a:chOff x="1778740" y="1016112"/>
                  <a:chExt cx="298422" cy="360000"/>
                </a:xfrm>
              </p:grpSpPr>
              <p:cxnSp>
                <p:nvCxnSpPr>
                  <p:cNvPr id="237" name="Straight Connector 236"/>
                  <p:cNvCxnSpPr/>
                  <p:nvPr/>
                </p:nvCxnSpPr>
                <p:spPr>
                  <a:xfrm>
                    <a:off x="1778740" y="1016112"/>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1778740" y="1195355"/>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1778740" y="1374598"/>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1778740" y="1016112"/>
                    <a:ext cx="0" cy="36000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p:nvGrpSpPr>
              <p:grpSpPr>
                <a:xfrm>
                  <a:off x="4795995" y="3219855"/>
                  <a:ext cx="471436" cy="296707"/>
                  <a:chOff x="394382" y="1133212"/>
                  <a:chExt cx="598644" cy="304239"/>
                </a:xfrm>
              </p:grpSpPr>
              <p:cxnSp>
                <p:nvCxnSpPr>
                  <p:cNvPr id="242" name="Straight Connector 241"/>
                  <p:cNvCxnSpPr/>
                  <p:nvPr/>
                </p:nvCxnSpPr>
                <p:spPr>
                  <a:xfrm>
                    <a:off x="694604" y="1437451"/>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394382" y="1133212"/>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694604" y="1133475"/>
                    <a:ext cx="0" cy="303976"/>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p:nvGrpSpPr>
              <p:grpSpPr>
                <a:xfrm>
                  <a:off x="4814930" y="3976692"/>
                  <a:ext cx="452501" cy="347273"/>
                  <a:chOff x="394382" y="1133212"/>
                  <a:chExt cx="598644" cy="304239"/>
                </a:xfrm>
              </p:grpSpPr>
              <p:cxnSp>
                <p:nvCxnSpPr>
                  <p:cNvPr id="246" name="Straight Connector 245"/>
                  <p:cNvCxnSpPr/>
                  <p:nvPr/>
                </p:nvCxnSpPr>
                <p:spPr>
                  <a:xfrm>
                    <a:off x="694604" y="1437451"/>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394382" y="1133212"/>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694604" y="1133475"/>
                    <a:ext cx="0" cy="303976"/>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p:nvGrpSpPr>
              <p:grpSpPr>
                <a:xfrm flipV="1">
                  <a:off x="4804782" y="2346496"/>
                  <a:ext cx="471436" cy="153682"/>
                  <a:chOff x="394382" y="1133212"/>
                  <a:chExt cx="598644" cy="304239"/>
                </a:xfrm>
              </p:grpSpPr>
              <p:cxnSp>
                <p:nvCxnSpPr>
                  <p:cNvPr id="250" name="Straight Connector 249"/>
                  <p:cNvCxnSpPr/>
                  <p:nvPr/>
                </p:nvCxnSpPr>
                <p:spPr>
                  <a:xfrm>
                    <a:off x="694604" y="1437451"/>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394382" y="1133212"/>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694604" y="1133475"/>
                    <a:ext cx="0" cy="303976"/>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p:nvGrpSpPr>
              <p:grpSpPr>
                <a:xfrm flipV="1">
                  <a:off x="4793317" y="1796520"/>
                  <a:ext cx="471436" cy="255995"/>
                  <a:chOff x="394382" y="1133212"/>
                  <a:chExt cx="598644" cy="304239"/>
                </a:xfrm>
              </p:grpSpPr>
              <p:cxnSp>
                <p:nvCxnSpPr>
                  <p:cNvPr id="254" name="Straight Connector 253"/>
                  <p:cNvCxnSpPr/>
                  <p:nvPr/>
                </p:nvCxnSpPr>
                <p:spPr>
                  <a:xfrm>
                    <a:off x="694604" y="1437451"/>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394382" y="1133212"/>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694604" y="1133475"/>
                    <a:ext cx="0" cy="303976"/>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57" name="Group 256"/>
                <p:cNvGrpSpPr/>
                <p:nvPr/>
              </p:nvGrpSpPr>
              <p:grpSpPr>
                <a:xfrm flipV="1">
                  <a:off x="4792608" y="1370908"/>
                  <a:ext cx="471436" cy="252217"/>
                  <a:chOff x="394382" y="1133212"/>
                  <a:chExt cx="598644" cy="304239"/>
                </a:xfrm>
              </p:grpSpPr>
              <p:cxnSp>
                <p:nvCxnSpPr>
                  <p:cNvPr id="258" name="Straight Connector 257"/>
                  <p:cNvCxnSpPr/>
                  <p:nvPr/>
                </p:nvCxnSpPr>
                <p:spPr>
                  <a:xfrm>
                    <a:off x="694604" y="1437451"/>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394382" y="1133212"/>
                    <a:ext cx="298422"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694604" y="1133475"/>
                    <a:ext cx="0" cy="303976"/>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grpSp>
        </p:grpSp>
        <p:sp>
          <p:nvSpPr>
            <p:cNvPr id="266" name="RBContent38">
              <a:extLst>
                <a:ext uri="{FF2B5EF4-FFF2-40B4-BE49-F238E27FC236}">
                  <a16:creationId xmlns:a16="http://schemas.microsoft.com/office/drawing/2014/main" id="{64D744B2-5793-454A-B7B4-61D4DBB48BE2}"/>
                </a:ext>
              </a:extLst>
            </p:cNvPr>
            <p:cNvSpPr txBox="1">
              <a:spLocks/>
            </p:cNvSpPr>
            <p:nvPr/>
          </p:nvSpPr>
          <p:spPr>
            <a:xfrm>
              <a:off x="1112728" y="1675626"/>
              <a:ext cx="360000" cy="360000"/>
            </a:xfrm>
            <a:prstGeom prst="ellipse">
              <a:avLst/>
            </a:prstGeom>
            <a:solidFill>
              <a:srgbClr val="DE002B"/>
            </a:solidFill>
            <a:ln w="22225" cmpd="sng">
              <a:solidFill>
                <a:schemeClr val="bg1"/>
              </a:solidFill>
            </a:ln>
          </p:spPr>
          <p:txBody>
            <a:bodyPr vert="horz" wrap="square" lIns="0" tIns="0" rIns="0" bIns="0" rtlCol="0" anchor="ctr" anchorCtr="0">
              <a:noAutofit/>
            </a:bodyPr>
            <a:lstStyle/>
            <a:p>
              <a:pPr algn="ctr">
                <a:lnSpc>
                  <a:spcPct val="90000"/>
                </a:lnSpc>
                <a:spcBef>
                  <a:spcPts val="300"/>
                </a:spcBef>
                <a:buSzPct val="100000"/>
              </a:pPr>
              <a:r>
                <a:rPr lang="de-DE" sz="1900" b="1" dirty="0">
                  <a:solidFill>
                    <a:schemeClr val="bg1"/>
                  </a:solidFill>
                  <a:latin typeface="+mj-lt"/>
                  <a:sym typeface="+mn-lt"/>
                </a:rPr>
                <a:t>1</a:t>
              </a:r>
              <a:endParaRPr lang="en-US" sz="1900" b="1" dirty="0">
                <a:solidFill>
                  <a:schemeClr val="bg1"/>
                </a:solidFill>
                <a:latin typeface="+mj-lt"/>
                <a:sym typeface="+mn-lt"/>
              </a:endParaRPr>
            </a:p>
          </p:txBody>
        </p:sp>
        <p:sp>
          <p:nvSpPr>
            <p:cNvPr id="267" name="RBContent38">
              <a:extLst>
                <a:ext uri="{FF2B5EF4-FFF2-40B4-BE49-F238E27FC236}">
                  <a16:creationId xmlns:a16="http://schemas.microsoft.com/office/drawing/2014/main" id="{64D744B2-5793-454A-B7B4-61D4DBB48BE2}"/>
                </a:ext>
              </a:extLst>
            </p:cNvPr>
            <p:cNvSpPr txBox="1">
              <a:spLocks/>
            </p:cNvSpPr>
            <p:nvPr/>
          </p:nvSpPr>
          <p:spPr>
            <a:xfrm>
              <a:off x="1112728" y="2647752"/>
              <a:ext cx="360000" cy="360000"/>
            </a:xfrm>
            <a:prstGeom prst="ellipse">
              <a:avLst/>
            </a:prstGeom>
            <a:solidFill>
              <a:srgbClr val="DE002B"/>
            </a:solidFill>
            <a:ln w="22225" cmpd="sng">
              <a:solidFill>
                <a:schemeClr val="bg1"/>
              </a:solidFill>
            </a:ln>
          </p:spPr>
          <p:txBody>
            <a:bodyPr vert="horz" wrap="square" lIns="0" tIns="0" rIns="0" bIns="0" rtlCol="0" anchor="ctr" anchorCtr="0">
              <a:noAutofit/>
            </a:bodyPr>
            <a:lstStyle/>
            <a:p>
              <a:pPr algn="ctr">
                <a:lnSpc>
                  <a:spcPct val="90000"/>
                </a:lnSpc>
                <a:spcBef>
                  <a:spcPts val="300"/>
                </a:spcBef>
                <a:buSzPct val="100000"/>
              </a:pPr>
              <a:r>
                <a:rPr lang="de-DE" sz="1900" b="1" dirty="0">
                  <a:solidFill>
                    <a:schemeClr val="bg1"/>
                  </a:solidFill>
                  <a:latin typeface="+mj-lt"/>
                  <a:sym typeface="+mn-lt"/>
                </a:rPr>
                <a:t>2</a:t>
              </a:r>
              <a:endParaRPr lang="en-US" sz="1900" b="1" dirty="0">
                <a:solidFill>
                  <a:schemeClr val="bg1"/>
                </a:solidFill>
                <a:latin typeface="+mj-lt"/>
                <a:sym typeface="+mn-lt"/>
              </a:endParaRPr>
            </a:p>
          </p:txBody>
        </p:sp>
        <p:sp>
          <p:nvSpPr>
            <p:cNvPr id="268" name="RBContent38">
              <a:extLst>
                <a:ext uri="{FF2B5EF4-FFF2-40B4-BE49-F238E27FC236}">
                  <a16:creationId xmlns:a16="http://schemas.microsoft.com/office/drawing/2014/main" id="{64D744B2-5793-454A-B7B4-61D4DBB48BE2}"/>
                </a:ext>
              </a:extLst>
            </p:cNvPr>
            <p:cNvSpPr txBox="1">
              <a:spLocks/>
            </p:cNvSpPr>
            <p:nvPr/>
          </p:nvSpPr>
          <p:spPr>
            <a:xfrm>
              <a:off x="1112728" y="3634868"/>
              <a:ext cx="360000" cy="360000"/>
            </a:xfrm>
            <a:prstGeom prst="ellipse">
              <a:avLst/>
            </a:prstGeom>
            <a:solidFill>
              <a:srgbClr val="DE002B"/>
            </a:solidFill>
            <a:ln w="22225" cmpd="sng">
              <a:solidFill>
                <a:schemeClr val="bg1"/>
              </a:solidFill>
            </a:ln>
          </p:spPr>
          <p:txBody>
            <a:bodyPr vert="horz" wrap="square" lIns="0" tIns="0" rIns="0" bIns="0" rtlCol="0" anchor="ctr" anchorCtr="0">
              <a:noAutofit/>
            </a:bodyPr>
            <a:lstStyle/>
            <a:p>
              <a:pPr algn="ctr">
                <a:lnSpc>
                  <a:spcPct val="90000"/>
                </a:lnSpc>
                <a:spcBef>
                  <a:spcPts val="300"/>
                </a:spcBef>
                <a:buSzPct val="100000"/>
              </a:pPr>
              <a:r>
                <a:rPr lang="de-DE" sz="1900" b="1" dirty="0">
                  <a:solidFill>
                    <a:schemeClr val="bg1"/>
                  </a:solidFill>
                  <a:latin typeface="+mj-lt"/>
                  <a:sym typeface="+mn-lt"/>
                </a:rPr>
                <a:t>3</a:t>
              </a:r>
              <a:endParaRPr lang="en-US" sz="1900" b="1" dirty="0">
                <a:solidFill>
                  <a:schemeClr val="bg1"/>
                </a:solidFill>
                <a:latin typeface="+mj-lt"/>
                <a:sym typeface="+mn-lt"/>
              </a:endParaRPr>
            </a:p>
          </p:txBody>
        </p:sp>
      </p:grpSp>
      <p:pic>
        <p:nvPicPr>
          <p:cNvPr id="105" name="Picture 104" descr="Application&#10;&#10;Description automatically generated">
            <a:extLst>
              <a:ext uri="{FF2B5EF4-FFF2-40B4-BE49-F238E27FC236}">
                <a16:creationId xmlns:a16="http://schemas.microsoft.com/office/drawing/2014/main" id="{2DFED77B-0665-466F-AAB5-5B069A0D79F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3312682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Object 46" hidden="1">
            <a:extLst>
              <a:ext uri="{FF2B5EF4-FFF2-40B4-BE49-F238E27FC236}">
                <a16:creationId xmlns:a16="http://schemas.microsoft.com/office/drawing/2014/main" id="{4431E6AA-FC9D-4DD9-ACED-C29FECE41579}"/>
              </a:ext>
            </a:extLst>
          </p:cNvPr>
          <p:cNvGraphicFramePr>
            <a:graphicFrameLocks noChangeAspect="1"/>
          </p:cNvGraphicFramePr>
          <p:nvPr>
            <p:custDataLst>
              <p:tags r:id="rId1"/>
            </p:custDataLst>
            <p:extLst>
              <p:ext uri="{D42A27DB-BD31-4B8C-83A1-F6EECF244321}">
                <p14:modId xmlns:p14="http://schemas.microsoft.com/office/powerpoint/2010/main" val="267160757"/>
              </p:ext>
            </p:extLst>
          </p:nvPr>
        </p:nvGraphicFramePr>
        <p:xfrm>
          <a:off x="858442" y="1192"/>
          <a:ext cx="1190" cy="1190"/>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47" name="Object 46" hidden="1">
                        <a:extLst>
                          <a:ext uri="{FF2B5EF4-FFF2-40B4-BE49-F238E27FC236}">
                            <a16:creationId xmlns:a16="http://schemas.microsoft.com/office/drawing/2014/main" id="{4431E6AA-FC9D-4DD9-ACED-C29FECE41579}"/>
                          </a:ext>
                        </a:extLst>
                      </p:cNvPr>
                      <p:cNvPicPr/>
                      <p:nvPr/>
                    </p:nvPicPr>
                    <p:blipFill>
                      <a:blip r:embed="rId7"/>
                      <a:stretch>
                        <a:fillRect/>
                      </a:stretch>
                    </p:blipFill>
                    <p:spPr>
                      <a:xfrm>
                        <a:off x="858442" y="1192"/>
                        <a:ext cx="1190" cy="119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4247EAC-07C1-42BF-A206-4F9E2BFDE398}"/>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21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Title 2">
            <a:extLst>
              <a:ext uri="{FF2B5EF4-FFF2-40B4-BE49-F238E27FC236}">
                <a16:creationId xmlns:a16="http://schemas.microsoft.com/office/drawing/2014/main" id="{268F1288-1558-4E7F-8002-E3D21B8B6BB5}"/>
              </a:ext>
            </a:extLst>
          </p:cNvPr>
          <p:cNvSpPr>
            <a:spLocks noGrp="1"/>
          </p:cNvSpPr>
          <p:nvPr>
            <p:ph type="title"/>
          </p:nvPr>
        </p:nvSpPr>
        <p:spPr>
          <a:xfrm>
            <a:off x="1197114" y="396000"/>
            <a:ext cx="7399312" cy="857250"/>
          </a:xfrm>
        </p:spPr>
        <p:txBody>
          <a:bodyPr wrap="square" lIns="0" tIns="0" rIns="0" bIns="0">
            <a:noAutofit/>
          </a:bodyPr>
          <a:lstStyle/>
          <a:p>
            <a:r>
              <a:rPr lang="en-US" dirty="0"/>
              <a:t>Managing logistics is not straightforward as cases and priorities vary by order; </a:t>
            </a:r>
            <a:r>
              <a:rPr lang="en-US" dirty="0">
                <a:solidFill>
                  <a:srgbClr val="DE002B"/>
                </a:solidFill>
              </a:rPr>
              <a:t>flexibility is key</a:t>
            </a:r>
          </a:p>
        </p:txBody>
      </p:sp>
      <p:grpSp>
        <p:nvGrpSpPr>
          <p:cNvPr id="16" name="Group 15"/>
          <p:cNvGrpSpPr/>
          <p:nvPr/>
        </p:nvGrpSpPr>
        <p:grpSpPr>
          <a:xfrm>
            <a:off x="5010989" y="3203124"/>
            <a:ext cx="695153" cy="1387854"/>
            <a:chOff x="5010989" y="3203124"/>
            <a:chExt cx="695153" cy="1387854"/>
          </a:xfrm>
        </p:grpSpPr>
        <p:sp>
          <p:nvSpPr>
            <p:cNvPr id="161" name="ListLeanHorizontalTextTopic0">
              <a:extLst>
                <a:ext uri="{FF2B5EF4-FFF2-40B4-BE49-F238E27FC236}">
                  <a16:creationId xmlns:a16="http://schemas.microsoft.com/office/drawing/2014/main" id="{AB263874-015D-4507-908B-9D9A0AD4A199}"/>
                </a:ext>
              </a:extLst>
            </p:cNvPr>
            <p:cNvSpPr txBox="1">
              <a:spLocks/>
            </p:cNvSpPr>
            <p:nvPr/>
          </p:nvSpPr>
          <p:spPr>
            <a:xfrm>
              <a:off x="5010989" y="3203124"/>
              <a:ext cx="695153" cy="1387854"/>
            </a:xfrm>
            <a:prstGeom prst="rect">
              <a:avLst/>
            </a:prstGeom>
            <a:noFill/>
            <a:ln w="9525">
              <a:noFill/>
            </a:ln>
          </p:spPr>
          <p:txBody>
            <a:bodyPr vert="horz" wrap="square" lIns="0" tIns="0" rIns="0" bIns="0" rtlCol="0" anchor="t" anchorCtr="0">
              <a:noAutofit/>
            </a:bodyPr>
            <a:lstStyle/>
            <a:p>
              <a:pPr>
                <a:lnSpc>
                  <a:spcPct val="90000"/>
                </a:lnSpc>
                <a:spcBef>
                  <a:spcPts val="300"/>
                </a:spcBef>
                <a:buSzPct val="100000"/>
              </a:pPr>
              <a:r>
                <a:rPr lang="en-US" sz="900" b="1" dirty="0">
                  <a:latin typeface="Arial" panose="020B0604020202020204" pitchFamily="34" charset="0"/>
                  <a:cs typeface="Arial Narrow" pitchFamily="34" charset="0"/>
                </a:rPr>
                <a:t>Geography</a:t>
              </a:r>
            </a:p>
          </p:txBody>
        </p:sp>
        <p:sp>
          <p:nvSpPr>
            <p:cNvPr id="105" name="Abgerundetes Rechteck 32">
              <a:extLst>
                <a:ext uri="{FF2B5EF4-FFF2-40B4-BE49-F238E27FC236}">
                  <a16:creationId xmlns:a16="http://schemas.microsoft.com/office/drawing/2014/main" id="{820D61E0-86F0-47D9-9D7A-148C4081FAD9}"/>
                </a:ext>
              </a:extLst>
            </p:cNvPr>
            <p:cNvSpPr/>
            <p:nvPr/>
          </p:nvSpPr>
          <p:spPr>
            <a:xfrm>
              <a:off x="5010989" y="3445719"/>
              <a:ext cx="361800" cy="361446"/>
            </a:xfrm>
            <a:prstGeom prst="ellipse">
              <a:avLst/>
            </a:prstGeom>
            <a:solidFill>
              <a:schemeClr val="bg1"/>
            </a:solidFill>
            <a:ln w="9525">
              <a:solidFill>
                <a:schemeClr val="accent2"/>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grpSp>
          <p:nvGrpSpPr>
            <p:cNvPr id="93" name="Group 92"/>
            <p:cNvGrpSpPr>
              <a:grpSpLocks noChangeAspect="1"/>
            </p:cNvGrpSpPr>
            <p:nvPr/>
          </p:nvGrpSpPr>
          <p:grpSpPr>
            <a:xfrm>
              <a:off x="5080887" y="3504950"/>
              <a:ext cx="237271" cy="237038"/>
              <a:chOff x="4043362" y="2385099"/>
              <a:chExt cx="3027363" cy="3027362"/>
            </a:xfrm>
            <a:solidFill>
              <a:schemeClr val="accent2"/>
            </a:solidFill>
          </p:grpSpPr>
          <p:sp>
            <p:nvSpPr>
              <p:cNvPr id="94" name="Freeform 5"/>
              <p:cNvSpPr>
                <a:spLocks/>
              </p:cNvSpPr>
              <p:nvPr/>
            </p:nvSpPr>
            <p:spPr bwMode="auto">
              <a:xfrm>
                <a:off x="6461125" y="2855913"/>
                <a:ext cx="15875" cy="11112"/>
              </a:xfrm>
              <a:custGeom>
                <a:avLst/>
                <a:gdLst>
                  <a:gd name="T0" fmla="*/ 5 w 11"/>
                  <a:gd name="T1" fmla="*/ 0 h 8"/>
                  <a:gd name="T2" fmla="*/ 5 w 11"/>
                  <a:gd name="T3" fmla="*/ 0 h 8"/>
                </a:gdLst>
                <a:ahLst/>
                <a:cxnLst>
                  <a:cxn ang="0">
                    <a:pos x="T0" y="T1"/>
                  </a:cxn>
                  <a:cxn ang="0">
                    <a:pos x="T2" y="T3"/>
                  </a:cxn>
                </a:cxnLst>
                <a:rect l="0" t="0" r="r" b="b"/>
                <a:pathLst>
                  <a:path w="11" h="8">
                    <a:moveTo>
                      <a:pt x="5" y="0"/>
                    </a:moveTo>
                    <a:cubicBezTo>
                      <a:pt x="0" y="1"/>
                      <a:pt x="11"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95" name="Freeform 6"/>
              <p:cNvSpPr>
                <a:spLocks/>
              </p:cNvSpPr>
              <p:nvPr/>
            </p:nvSpPr>
            <p:spPr bwMode="auto">
              <a:xfrm>
                <a:off x="5014913" y="2951163"/>
                <a:ext cx="165100" cy="255587"/>
              </a:xfrm>
              <a:custGeom>
                <a:avLst/>
                <a:gdLst>
                  <a:gd name="T0" fmla="*/ 67 w 113"/>
                  <a:gd name="T1" fmla="*/ 43 h 176"/>
                  <a:gd name="T2" fmla="*/ 92 w 113"/>
                  <a:gd name="T3" fmla="*/ 2 h 176"/>
                  <a:gd name="T4" fmla="*/ 39 w 113"/>
                  <a:gd name="T5" fmla="*/ 14 h 176"/>
                  <a:gd name="T6" fmla="*/ 16 w 113"/>
                  <a:gd name="T7" fmla="*/ 35 h 176"/>
                  <a:gd name="T8" fmla="*/ 14 w 113"/>
                  <a:gd name="T9" fmla="*/ 67 h 176"/>
                  <a:gd name="T10" fmla="*/ 32 w 113"/>
                  <a:gd name="T11" fmla="*/ 83 h 176"/>
                  <a:gd name="T12" fmla="*/ 39 w 113"/>
                  <a:gd name="T13" fmla="*/ 103 h 176"/>
                  <a:gd name="T14" fmla="*/ 15 w 113"/>
                  <a:gd name="T15" fmla="*/ 125 h 176"/>
                  <a:gd name="T16" fmla="*/ 14 w 113"/>
                  <a:gd name="T17" fmla="*/ 144 h 176"/>
                  <a:gd name="T18" fmla="*/ 65 w 113"/>
                  <a:gd name="T19" fmla="*/ 172 h 176"/>
                  <a:gd name="T20" fmla="*/ 89 w 113"/>
                  <a:gd name="T21" fmla="*/ 151 h 176"/>
                  <a:gd name="T22" fmla="*/ 77 w 113"/>
                  <a:gd name="T23" fmla="*/ 123 h 176"/>
                  <a:gd name="T24" fmla="*/ 89 w 113"/>
                  <a:gd name="T25" fmla="*/ 81 h 176"/>
                  <a:gd name="T26" fmla="*/ 66 w 113"/>
                  <a:gd name="T27" fmla="*/ 60 h 176"/>
                  <a:gd name="T28" fmla="*/ 67 w 113"/>
                  <a:gd name="T29" fmla="*/ 4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76">
                    <a:moveTo>
                      <a:pt x="67" y="43"/>
                    </a:moveTo>
                    <a:cubicBezTo>
                      <a:pt x="75" y="38"/>
                      <a:pt x="113" y="5"/>
                      <a:pt x="92" y="2"/>
                    </a:cubicBezTo>
                    <a:cubicBezTo>
                      <a:pt x="70" y="0"/>
                      <a:pt x="43" y="11"/>
                      <a:pt x="39" y="14"/>
                    </a:cubicBezTo>
                    <a:cubicBezTo>
                      <a:pt x="35" y="18"/>
                      <a:pt x="26" y="29"/>
                      <a:pt x="16" y="35"/>
                    </a:cubicBezTo>
                    <a:cubicBezTo>
                      <a:pt x="7" y="40"/>
                      <a:pt x="11" y="64"/>
                      <a:pt x="14" y="67"/>
                    </a:cubicBezTo>
                    <a:cubicBezTo>
                      <a:pt x="17" y="70"/>
                      <a:pt x="29" y="80"/>
                      <a:pt x="32" y="83"/>
                    </a:cubicBezTo>
                    <a:cubicBezTo>
                      <a:pt x="34" y="85"/>
                      <a:pt x="44" y="98"/>
                      <a:pt x="39" y="103"/>
                    </a:cubicBezTo>
                    <a:cubicBezTo>
                      <a:pt x="33" y="107"/>
                      <a:pt x="21" y="119"/>
                      <a:pt x="15" y="125"/>
                    </a:cubicBezTo>
                    <a:cubicBezTo>
                      <a:pt x="9" y="132"/>
                      <a:pt x="0" y="131"/>
                      <a:pt x="14" y="144"/>
                    </a:cubicBezTo>
                    <a:cubicBezTo>
                      <a:pt x="28" y="158"/>
                      <a:pt x="60" y="169"/>
                      <a:pt x="65" y="172"/>
                    </a:cubicBezTo>
                    <a:cubicBezTo>
                      <a:pt x="71" y="176"/>
                      <a:pt x="91" y="162"/>
                      <a:pt x="89" y="151"/>
                    </a:cubicBezTo>
                    <a:cubicBezTo>
                      <a:pt x="86" y="140"/>
                      <a:pt x="74" y="131"/>
                      <a:pt x="77" y="123"/>
                    </a:cubicBezTo>
                    <a:cubicBezTo>
                      <a:pt x="79" y="115"/>
                      <a:pt x="101" y="83"/>
                      <a:pt x="89" y="81"/>
                    </a:cubicBezTo>
                    <a:cubicBezTo>
                      <a:pt x="77" y="78"/>
                      <a:pt x="70" y="70"/>
                      <a:pt x="66" y="60"/>
                    </a:cubicBezTo>
                    <a:cubicBezTo>
                      <a:pt x="63" y="50"/>
                      <a:pt x="60" y="48"/>
                      <a:pt x="67"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96" name="Freeform 7"/>
              <p:cNvSpPr>
                <a:spLocks/>
              </p:cNvSpPr>
              <p:nvPr/>
            </p:nvSpPr>
            <p:spPr bwMode="auto">
              <a:xfrm>
                <a:off x="4702175" y="2946400"/>
                <a:ext cx="225425" cy="166687"/>
              </a:xfrm>
              <a:custGeom>
                <a:avLst/>
                <a:gdLst>
                  <a:gd name="T0" fmla="*/ 141 w 154"/>
                  <a:gd name="T1" fmla="*/ 70 h 114"/>
                  <a:gd name="T2" fmla="*/ 129 w 154"/>
                  <a:gd name="T3" fmla="*/ 51 h 114"/>
                  <a:gd name="T4" fmla="*/ 143 w 154"/>
                  <a:gd name="T5" fmla="*/ 20 h 114"/>
                  <a:gd name="T6" fmla="*/ 123 w 154"/>
                  <a:gd name="T7" fmla="*/ 4 h 114"/>
                  <a:gd name="T8" fmla="*/ 93 w 154"/>
                  <a:gd name="T9" fmla="*/ 32 h 114"/>
                  <a:gd name="T10" fmla="*/ 67 w 154"/>
                  <a:gd name="T11" fmla="*/ 40 h 114"/>
                  <a:gd name="T12" fmla="*/ 70 w 154"/>
                  <a:gd name="T13" fmla="*/ 16 h 114"/>
                  <a:gd name="T14" fmla="*/ 58 w 154"/>
                  <a:gd name="T15" fmla="*/ 11 h 114"/>
                  <a:gd name="T16" fmla="*/ 30 w 154"/>
                  <a:gd name="T17" fmla="*/ 48 h 114"/>
                  <a:gd name="T18" fmla="*/ 4 w 154"/>
                  <a:gd name="T19" fmla="*/ 67 h 114"/>
                  <a:gd name="T20" fmla="*/ 3 w 154"/>
                  <a:gd name="T21" fmla="*/ 83 h 114"/>
                  <a:gd name="T22" fmla="*/ 16 w 154"/>
                  <a:gd name="T23" fmla="*/ 103 h 114"/>
                  <a:gd name="T24" fmla="*/ 50 w 154"/>
                  <a:gd name="T25" fmla="*/ 96 h 114"/>
                  <a:gd name="T26" fmla="*/ 67 w 154"/>
                  <a:gd name="T27" fmla="*/ 85 h 114"/>
                  <a:gd name="T28" fmla="*/ 93 w 154"/>
                  <a:gd name="T29" fmla="*/ 88 h 114"/>
                  <a:gd name="T30" fmla="*/ 101 w 154"/>
                  <a:gd name="T31" fmla="*/ 104 h 114"/>
                  <a:gd name="T32" fmla="*/ 130 w 154"/>
                  <a:gd name="T33" fmla="*/ 113 h 114"/>
                  <a:gd name="T34" fmla="*/ 154 w 154"/>
                  <a:gd name="T35" fmla="*/ 96 h 114"/>
                  <a:gd name="T36" fmla="*/ 141 w 154"/>
                  <a:gd name="T37"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114">
                    <a:moveTo>
                      <a:pt x="141" y="70"/>
                    </a:moveTo>
                    <a:cubicBezTo>
                      <a:pt x="132" y="67"/>
                      <a:pt x="120" y="51"/>
                      <a:pt x="129" y="51"/>
                    </a:cubicBezTo>
                    <a:cubicBezTo>
                      <a:pt x="138" y="52"/>
                      <a:pt x="150" y="38"/>
                      <a:pt x="143" y="20"/>
                    </a:cubicBezTo>
                    <a:cubicBezTo>
                      <a:pt x="136" y="1"/>
                      <a:pt x="134" y="0"/>
                      <a:pt x="123" y="4"/>
                    </a:cubicBezTo>
                    <a:cubicBezTo>
                      <a:pt x="112" y="9"/>
                      <a:pt x="101" y="20"/>
                      <a:pt x="93" y="32"/>
                    </a:cubicBezTo>
                    <a:cubicBezTo>
                      <a:pt x="84" y="44"/>
                      <a:pt x="67" y="44"/>
                      <a:pt x="67" y="40"/>
                    </a:cubicBezTo>
                    <a:cubicBezTo>
                      <a:pt x="68" y="36"/>
                      <a:pt x="69" y="20"/>
                      <a:pt x="70" y="16"/>
                    </a:cubicBezTo>
                    <a:cubicBezTo>
                      <a:pt x="70" y="12"/>
                      <a:pt x="67" y="4"/>
                      <a:pt x="58" y="11"/>
                    </a:cubicBezTo>
                    <a:cubicBezTo>
                      <a:pt x="48" y="17"/>
                      <a:pt x="35" y="43"/>
                      <a:pt x="30" y="48"/>
                    </a:cubicBezTo>
                    <a:cubicBezTo>
                      <a:pt x="25" y="52"/>
                      <a:pt x="8" y="63"/>
                      <a:pt x="4" y="67"/>
                    </a:cubicBezTo>
                    <a:cubicBezTo>
                      <a:pt x="0" y="71"/>
                      <a:pt x="4" y="78"/>
                      <a:pt x="3" y="83"/>
                    </a:cubicBezTo>
                    <a:cubicBezTo>
                      <a:pt x="2" y="89"/>
                      <a:pt x="2" y="99"/>
                      <a:pt x="16" y="103"/>
                    </a:cubicBezTo>
                    <a:cubicBezTo>
                      <a:pt x="30" y="107"/>
                      <a:pt x="47" y="98"/>
                      <a:pt x="50" y="96"/>
                    </a:cubicBezTo>
                    <a:cubicBezTo>
                      <a:pt x="53" y="95"/>
                      <a:pt x="60" y="87"/>
                      <a:pt x="67" y="85"/>
                    </a:cubicBezTo>
                    <a:cubicBezTo>
                      <a:pt x="75" y="84"/>
                      <a:pt x="86" y="84"/>
                      <a:pt x="93" y="88"/>
                    </a:cubicBezTo>
                    <a:cubicBezTo>
                      <a:pt x="99" y="91"/>
                      <a:pt x="95" y="100"/>
                      <a:pt x="101" y="104"/>
                    </a:cubicBezTo>
                    <a:cubicBezTo>
                      <a:pt x="108" y="109"/>
                      <a:pt x="125" y="111"/>
                      <a:pt x="130" y="113"/>
                    </a:cubicBezTo>
                    <a:cubicBezTo>
                      <a:pt x="135" y="114"/>
                      <a:pt x="154" y="107"/>
                      <a:pt x="154" y="96"/>
                    </a:cubicBezTo>
                    <a:cubicBezTo>
                      <a:pt x="154" y="85"/>
                      <a:pt x="150" y="73"/>
                      <a:pt x="141"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97" name="Freeform 8"/>
              <p:cNvSpPr>
                <a:spLocks noEditPoints="1"/>
              </p:cNvSpPr>
              <p:nvPr/>
            </p:nvSpPr>
            <p:spPr bwMode="auto">
              <a:xfrm>
                <a:off x="4043362" y="2385099"/>
                <a:ext cx="3027363" cy="3027362"/>
              </a:xfrm>
              <a:custGeom>
                <a:avLst/>
                <a:gdLst>
                  <a:gd name="T0" fmla="*/ 1660 w 2076"/>
                  <a:gd name="T1" fmla="*/ 285 h 2076"/>
                  <a:gd name="T2" fmla="*/ 1710 w 2076"/>
                  <a:gd name="T3" fmla="*/ 369 h 2076"/>
                  <a:gd name="T4" fmla="*/ 652 w 2076"/>
                  <a:gd name="T5" fmla="*/ 1580 h 2076"/>
                  <a:gd name="T6" fmla="*/ 611 w 2076"/>
                  <a:gd name="T7" fmla="*/ 1466 h 2076"/>
                  <a:gd name="T8" fmla="*/ 697 w 2076"/>
                  <a:gd name="T9" fmla="*/ 1460 h 2076"/>
                  <a:gd name="T10" fmla="*/ 1126 w 2076"/>
                  <a:gd name="T11" fmla="*/ 1119 h 2076"/>
                  <a:gd name="T12" fmla="*/ 1331 w 2076"/>
                  <a:gd name="T13" fmla="*/ 1164 h 2076"/>
                  <a:gd name="T14" fmla="*/ 1374 w 2076"/>
                  <a:gd name="T15" fmla="*/ 1118 h 2076"/>
                  <a:gd name="T16" fmla="*/ 1294 w 2076"/>
                  <a:gd name="T17" fmla="*/ 916 h 2076"/>
                  <a:gd name="T18" fmla="*/ 1100 w 2076"/>
                  <a:gd name="T19" fmla="*/ 992 h 2076"/>
                  <a:gd name="T20" fmla="*/ 995 w 2076"/>
                  <a:gd name="T21" fmla="*/ 931 h 2076"/>
                  <a:gd name="T22" fmla="*/ 834 w 2076"/>
                  <a:gd name="T23" fmla="*/ 806 h 2076"/>
                  <a:gd name="T24" fmla="*/ 645 w 2076"/>
                  <a:gd name="T25" fmla="*/ 735 h 2076"/>
                  <a:gd name="T26" fmla="*/ 788 w 2076"/>
                  <a:gd name="T27" fmla="*/ 852 h 2076"/>
                  <a:gd name="T28" fmla="*/ 632 w 2076"/>
                  <a:gd name="T29" fmla="*/ 985 h 2076"/>
                  <a:gd name="T30" fmla="*/ 496 w 2076"/>
                  <a:gd name="T31" fmla="*/ 806 h 2076"/>
                  <a:gd name="T32" fmla="*/ 522 w 2076"/>
                  <a:gd name="T33" fmla="*/ 987 h 2076"/>
                  <a:gd name="T34" fmla="*/ 555 w 2076"/>
                  <a:gd name="T35" fmla="*/ 1211 h 2076"/>
                  <a:gd name="T36" fmla="*/ 522 w 2076"/>
                  <a:gd name="T37" fmla="*/ 1522 h 2076"/>
                  <a:gd name="T38" fmla="*/ 425 w 2076"/>
                  <a:gd name="T39" fmla="*/ 1601 h 2076"/>
                  <a:gd name="T40" fmla="*/ 207 w 2076"/>
                  <a:gd name="T41" fmla="*/ 1242 h 2076"/>
                  <a:gd name="T42" fmla="*/ 75 w 2076"/>
                  <a:gd name="T43" fmla="*/ 1104 h 2076"/>
                  <a:gd name="T44" fmla="*/ 161 w 2076"/>
                  <a:gd name="T45" fmla="*/ 684 h 2076"/>
                  <a:gd name="T46" fmla="*/ 282 w 2076"/>
                  <a:gd name="T47" fmla="*/ 704 h 2076"/>
                  <a:gd name="T48" fmla="*/ 450 w 2076"/>
                  <a:gd name="T49" fmla="*/ 633 h 2076"/>
                  <a:gd name="T50" fmla="*/ 336 w 2076"/>
                  <a:gd name="T51" fmla="*/ 542 h 2076"/>
                  <a:gd name="T52" fmla="*/ 182 w 2076"/>
                  <a:gd name="T53" fmla="*/ 587 h 2076"/>
                  <a:gd name="T54" fmla="*/ 340 w 2076"/>
                  <a:gd name="T55" fmla="*/ 403 h 2076"/>
                  <a:gd name="T56" fmla="*/ 588 w 2076"/>
                  <a:gd name="T57" fmla="*/ 263 h 2076"/>
                  <a:gd name="T58" fmla="*/ 445 w 2076"/>
                  <a:gd name="T59" fmla="*/ 296 h 2076"/>
                  <a:gd name="T60" fmla="*/ 734 w 2076"/>
                  <a:gd name="T61" fmla="*/ 177 h 2076"/>
                  <a:gd name="T62" fmla="*/ 936 w 2076"/>
                  <a:gd name="T63" fmla="*/ 138 h 2076"/>
                  <a:gd name="T64" fmla="*/ 1204 w 2076"/>
                  <a:gd name="T65" fmla="*/ 90 h 2076"/>
                  <a:gd name="T66" fmla="*/ 1598 w 2076"/>
                  <a:gd name="T67" fmla="*/ 294 h 2076"/>
                  <a:gd name="T68" fmla="*/ 1663 w 2076"/>
                  <a:gd name="T69" fmla="*/ 404 h 2076"/>
                  <a:gd name="T70" fmla="*/ 1781 w 2076"/>
                  <a:gd name="T71" fmla="*/ 640 h 2076"/>
                  <a:gd name="T72" fmla="*/ 1712 w 2076"/>
                  <a:gd name="T73" fmla="*/ 685 h 2076"/>
                  <a:gd name="T74" fmla="*/ 1695 w 2076"/>
                  <a:gd name="T75" fmla="*/ 458 h 2076"/>
                  <a:gd name="T76" fmla="*/ 1680 w 2076"/>
                  <a:gd name="T77" fmla="*/ 595 h 2076"/>
                  <a:gd name="T78" fmla="*/ 1557 w 2076"/>
                  <a:gd name="T79" fmla="*/ 569 h 2076"/>
                  <a:gd name="T80" fmla="*/ 1634 w 2076"/>
                  <a:gd name="T81" fmla="*/ 714 h 2076"/>
                  <a:gd name="T82" fmla="*/ 1534 w 2076"/>
                  <a:gd name="T83" fmla="*/ 916 h 2076"/>
                  <a:gd name="T84" fmla="*/ 1496 w 2076"/>
                  <a:gd name="T85" fmla="*/ 1030 h 2076"/>
                  <a:gd name="T86" fmla="*/ 1424 w 2076"/>
                  <a:gd name="T87" fmla="*/ 1150 h 2076"/>
                  <a:gd name="T88" fmla="*/ 1446 w 2076"/>
                  <a:gd name="T89" fmla="*/ 1279 h 2076"/>
                  <a:gd name="T90" fmla="*/ 1560 w 2076"/>
                  <a:gd name="T91" fmla="*/ 1366 h 2076"/>
                  <a:gd name="T92" fmla="*/ 1647 w 2076"/>
                  <a:gd name="T93" fmla="*/ 1026 h 2076"/>
                  <a:gd name="T94" fmla="*/ 1658 w 2076"/>
                  <a:gd name="T95" fmla="*/ 985 h 2076"/>
                  <a:gd name="T96" fmla="*/ 1672 w 2076"/>
                  <a:gd name="T97" fmla="*/ 1126 h 2076"/>
                  <a:gd name="T98" fmla="*/ 1621 w 2076"/>
                  <a:gd name="T99" fmla="*/ 1236 h 2076"/>
                  <a:gd name="T100" fmla="*/ 1597 w 2076"/>
                  <a:gd name="T101" fmla="*/ 1217 h 2076"/>
                  <a:gd name="T102" fmla="*/ 1504 w 2076"/>
                  <a:gd name="T103" fmla="*/ 1182 h 2076"/>
                  <a:gd name="T104" fmla="*/ 1598 w 2076"/>
                  <a:gd name="T105" fmla="*/ 1163 h 2076"/>
                  <a:gd name="T106" fmla="*/ 1773 w 2076"/>
                  <a:gd name="T107" fmla="*/ 1594 h 2076"/>
                  <a:gd name="T108" fmla="*/ 1608 w 2076"/>
                  <a:gd name="T109" fmla="*/ 1679 h 2076"/>
                  <a:gd name="T110" fmla="*/ 1475 w 2076"/>
                  <a:gd name="T111" fmla="*/ 1585 h 2076"/>
                  <a:gd name="T112" fmla="*/ 1663 w 2076"/>
                  <a:gd name="T113" fmla="*/ 1443 h 2076"/>
                  <a:gd name="T114" fmla="*/ 1748 w 2076"/>
                  <a:gd name="T115" fmla="*/ 1474 h 2076"/>
                  <a:gd name="T116" fmla="*/ 1796 w 2076"/>
                  <a:gd name="T117" fmla="*/ 1353 h 2076"/>
                  <a:gd name="T118" fmla="*/ 1799 w 2076"/>
                  <a:gd name="T119" fmla="*/ 1238 h 2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76" h="2076">
                    <a:moveTo>
                      <a:pt x="1038" y="0"/>
                    </a:moveTo>
                    <a:cubicBezTo>
                      <a:pt x="466" y="0"/>
                      <a:pt x="0" y="466"/>
                      <a:pt x="0" y="1038"/>
                    </a:cubicBezTo>
                    <a:cubicBezTo>
                      <a:pt x="0" y="1610"/>
                      <a:pt x="466" y="2076"/>
                      <a:pt x="1038" y="2076"/>
                    </a:cubicBezTo>
                    <a:cubicBezTo>
                      <a:pt x="1610" y="2076"/>
                      <a:pt x="2076" y="1610"/>
                      <a:pt x="2076" y="1038"/>
                    </a:cubicBezTo>
                    <a:cubicBezTo>
                      <a:pt x="2076" y="466"/>
                      <a:pt x="1610" y="0"/>
                      <a:pt x="1038" y="0"/>
                    </a:cubicBezTo>
                    <a:close/>
                    <a:moveTo>
                      <a:pt x="1660" y="285"/>
                    </a:moveTo>
                    <a:cubicBezTo>
                      <a:pt x="1665" y="287"/>
                      <a:pt x="1676" y="289"/>
                      <a:pt x="1687" y="293"/>
                    </a:cubicBezTo>
                    <a:cubicBezTo>
                      <a:pt x="1701" y="306"/>
                      <a:pt x="1715" y="320"/>
                      <a:pt x="1728" y="333"/>
                    </a:cubicBezTo>
                    <a:cubicBezTo>
                      <a:pt x="1733" y="344"/>
                      <a:pt x="1738" y="354"/>
                      <a:pt x="1740" y="358"/>
                    </a:cubicBezTo>
                    <a:cubicBezTo>
                      <a:pt x="1745" y="367"/>
                      <a:pt x="1760" y="408"/>
                      <a:pt x="1764" y="421"/>
                    </a:cubicBezTo>
                    <a:cubicBezTo>
                      <a:pt x="1768" y="434"/>
                      <a:pt x="1755" y="428"/>
                      <a:pt x="1742" y="421"/>
                    </a:cubicBezTo>
                    <a:cubicBezTo>
                      <a:pt x="1729" y="415"/>
                      <a:pt x="1714" y="386"/>
                      <a:pt x="1710" y="369"/>
                    </a:cubicBezTo>
                    <a:cubicBezTo>
                      <a:pt x="1706" y="352"/>
                      <a:pt x="1688" y="345"/>
                      <a:pt x="1686" y="334"/>
                    </a:cubicBezTo>
                    <a:cubicBezTo>
                      <a:pt x="1684" y="324"/>
                      <a:pt x="1652" y="281"/>
                      <a:pt x="1660" y="285"/>
                    </a:cubicBezTo>
                    <a:close/>
                    <a:moveTo>
                      <a:pt x="694" y="1484"/>
                    </a:moveTo>
                    <a:cubicBezTo>
                      <a:pt x="688" y="1496"/>
                      <a:pt x="690" y="1500"/>
                      <a:pt x="685" y="1513"/>
                    </a:cubicBezTo>
                    <a:cubicBezTo>
                      <a:pt x="680" y="1526"/>
                      <a:pt x="689" y="1545"/>
                      <a:pt x="682" y="1561"/>
                    </a:cubicBezTo>
                    <a:cubicBezTo>
                      <a:pt x="676" y="1576"/>
                      <a:pt x="666" y="1583"/>
                      <a:pt x="652" y="1580"/>
                    </a:cubicBezTo>
                    <a:cubicBezTo>
                      <a:pt x="638" y="1578"/>
                      <a:pt x="631" y="1568"/>
                      <a:pt x="626" y="1557"/>
                    </a:cubicBezTo>
                    <a:cubicBezTo>
                      <a:pt x="620" y="1545"/>
                      <a:pt x="623" y="1545"/>
                      <a:pt x="620" y="1533"/>
                    </a:cubicBezTo>
                    <a:cubicBezTo>
                      <a:pt x="618" y="1521"/>
                      <a:pt x="639" y="1506"/>
                      <a:pt x="639" y="1506"/>
                    </a:cubicBezTo>
                    <a:cubicBezTo>
                      <a:pt x="639" y="1506"/>
                      <a:pt x="648" y="1495"/>
                      <a:pt x="639" y="1492"/>
                    </a:cubicBezTo>
                    <a:cubicBezTo>
                      <a:pt x="630" y="1489"/>
                      <a:pt x="628" y="1483"/>
                      <a:pt x="619" y="1481"/>
                    </a:cubicBezTo>
                    <a:cubicBezTo>
                      <a:pt x="610" y="1480"/>
                      <a:pt x="603" y="1479"/>
                      <a:pt x="611" y="1466"/>
                    </a:cubicBezTo>
                    <a:cubicBezTo>
                      <a:pt x="619" y="1452"/>
                      <a:pt x="624" y="1447"/>
                      <a:pt x="631" y="1443"/>
                    </a:cubicBezTo>
                    <a:cubicBezTo>
                      <a:pt x="638" y="1439"/>
                      <a:pt x="657" y="1431"/>
                      <a:pt x="657" y="1431"/>
                    </a:cubicBezTo>
                    <a:cubicBezTo>
                      <a:pt x="657" y="1431"/>
                      <a:pt x="668" y="1429"/>
                      <a:pt x="668" y="1409"/>
                    </a:cubicBezTo>
                    <a:cubicBezTo>
                      <a:pt x="668" y="1389"/>
                      <a:pt x="669" y="1381"/>
                      <a:pt x="676" y="1383"/>
                    </a:cubicBezTo>
                    <a:cubicBezTo>
                      <a:pt x="682" y="1384"/>
                      <a:pt x="694" y="1413"/>
                      <a:pt x="694" y="1413"/>
                    </a:cubicBezTo>
                    <a:cubicBezTo>
                      <a:pt x="694" y="1413"/>
                      <a:pt x="699" y="1451"/>
                      <a:pt x="697" y="1460"/>
                    </a:cubicBezTo>
                    <a:cubicBezTo>
                      <a:pt x="694" y="1470"/>
                      <a:pt x="701" y="1472"/>
                      <a:pt x="694" y="1484"/>
                    </a:cubicBezTo>
                    <a:close/>
                    <a:moveTo>
                      <a:pt x="1126" y="1119"/>
                    </a:moveTo>
                    <a:cubicBezTo>
                      <a:pt x="1125" y="1126"/>
                      <a:pt x="1120" y="1135"/>
                      <a:pt x="1116" y="1142"/>
                    </a:cubicBezTo>
                    <a:cubicBezTo>
                      <a:pt x="1112" y="1148"/>
                      <a:pt x="1092" y="1132"/>
                      <a:pt x="1089" y="1122"/>
                    </a:cubicBezTo>
                    <a:cubicBezTo>
                      <a:pt x="1076" y="1067"/>
                      <a:pt x="1107" y="1082"/>
                      <a:pt x="1133" y="1097"/>
                    </a:cubicBezTo>
                    <a:cubicBezTo>
                      <a:pt x="1142" y="1102"/>
                      <a:pt x="1128" y="1113"/>
                      <a:pt x="1126" y="1119"/>
                    </a:cubicBezTo>
                    <a:close/>
                    <a:moveTo>
                      <a:pt x="1437" y="1318"/>
                    </a:moveTo>
                    <a:cubicBezTo>
                      <a:pt x="1436" y="1311"/>
                      <a:pt x="1409" y="1300"/>
                      <a:pt x="1409" y="1295"/>
                    </a:cubicBezTo>
                    <a:cubicBezTo>
                      <a:pt x="1409" y="1290"/>
                      <a:pt x="1393" y="1276"/>
                      <a:pt x="1388" y="1266"/>
                    </a:cubicBezTo>
                    <a:cubicBezTo>
                      <a:pt x="1384" y="1256"/>
                      <a:pt x="1377" y="1233"/>
                      <a:pt x="1373" y="1228"/>
                    </a:cubicBezTo>
                    <a:cubicBezTo>
                      <a:pt x="1370" y="1222"/>
                      <a:pt x="1357" y="1202"/>
                      <a:pt x="1354" y="1196"/>
                    </a:cubicBezTo>
                    <a:cubicBezTo>
                      <a:pt x="1351" y="1191"/>
                      <a:pt x="1335" y="1174"/>
                      <a:pt x="1331" y="1164"/>
                    </a:cubicBezTo>
                    <a:cubicBezTo>
                      <a:pt x="1331" y="1163"/>
                      <a:pt x="1296" y="1117"/>
                      <a:pt x="1330" y="1131"/>
                    </a:cubicBezTo>
                    <a:cubicBezTo>
                      <a:pt x="1337" y="1134"/>
                      <a:pt x="1355" y="1142"/>
                      <a:pt x="1366" y="1152"/>
                    </a:cubicBezTo>
                    <a:cubicBezTo>
                      <a:pt x="1377" y="1162"/>
                      <a:pt x="1384" y="1176"/>
                      <a:pt x="1390" y="1183"/>
                    </a:cubicBezTo>
                    <a:cubicBezTo>
                      <a:pt x="1395" y="1191"/>
                      <a:pt x="1390" y="1183"/>
                      <a:pt x="1390" y="1177"/>
                    </a:cubicBezTo>
                    <a:cubicBezTo>
                      <a:pt x="1389" y="1171"/>
                      <a:pt x="1384" y="1157"/>
                      <a:pt x="1383" y="1142"/>
                    </a:cubicBezTo>
                    <a:cubicBezTo>
                      <a:pt x="1382" y="1126"/>
                      <a:pt x="1377" y="1124"/>
                      <a:pt x="1374" y="1118"/>
                    </a:cubicBezTo>
                    <a:cubicBezTo>
                      <a:pt x="1371" y="1111"/>
                      <a:pt x="1366" y="1102"/>
                      <a:pt x="1361" y="1089"/>
                    </a:cubicBezTo>
                    <a:cubicBezTo>
                      <a:pt x="1355" y="1076"/>
                      <a:pt x="1354" y="1055"/>
                      <a:pt x="1358" y="1047"/>
                    </a:cubicBezTo>
                    <a:cubicBezTo>
                      <a:pt x="1380" y="996"/>
                      <a:pt x="1341" y="1048"/>
                      <a:pt x="1355" y="992"/>
                    </a:cubicBezTo>
                    <a:cubicBezTo>
                      <a:pt x="1360" y="972"/>
                      <a:pt x="1348" y="951"/>
                      <a:pt x="1348" y="951"/>
                    </a:cubicBezTo>
                    <a:cubicBezTo>
                      <a:pt x="1348" y="951"/>
                      <a:pt x="1317" y="985"/>
                      <a:pt x="1302" y="969"/>
                    </a:cubicBezTo>
                    <a:cubicBezTo>
                      <a:pt x="1286" y="954"/>
                      <a:pt x="1304" y="941"/>
                      <a:pt x="1294" y="916"/>
                    </a:cubicBezTo>
                    <a:cubicBezTo>
                      <a:pt x="1284" y="890"/>
                      <a:pt x="1294" y="903"/>
                      <a:pt x="1294" y="883"/>
                    </a:cubicBezTo>
                    <a:cubicBezTo>
                      <a:pt x="1294" y="862"/>
                      <a:pt x="1286" y="872"/>
                      <a:pt x="1263" y="862"/>
                    </a:cubicBezTo>
                    <a:cubicBezTo>
                      <a:pt x="1240" y="852"/>
                      <a:pt x="1243" y="862"/>
                      <a:pt x="1220" y="865"/>
                    </a:cubicBezTo>
                    <a:cubicBezTo>
                      <a:pt x="1197" y="867"/>
                      <a:pt x="1204" y="878"/>
                      <a:pt x="1184" y="903"/>
                    </a:cubicBezTo>
                    <a:cubicBezTo>
                      <a:pt x="1164" y="928"/>
                      <a:pt x="1151" y="951"/>
                      <a:pt x="1123" y="959"/>
                    </a:cubicBezTo>
                    <a:cubicBezTo>
                      <a:pt x="1095" y="967"/>
                      <a:pt x="1107" y="977"/>
                      <a:pt x="1100" y="992"/>
                    </a:cubicBezTo>
                    <a:cubicBezTo>
                      <a:pt x="1092" y="1007"/>
                      <a:pt x="1095" y="1048"/>
                      <a:pt x="1095" y="1048"/>
                    </a:cubicBezTo>
                    <a:cubicBezTo>
                      <a:pt x="1095" y="1048"/>
                      <a:pt x="1089" y="1079"/>
                      <a:pt x="1082" y="1092"/>
                    </a:cubicBezTo>
                    <a:cubicBezTo>
                      <a:pt x="1074" y="1104"/>
                      <a:pt x="1061" y="1094"/>
                      <a:pt x="1049" y="1076"/>
                    </a:cubicBezTo>
                    <a:cubicBezTo>
                      <a:pt x="1036" y="1058"/>
                      <a:pt x="1052" y="1042"/>
                      <a:pt x="1046" y="1033"/>
                    </a:cubicBezTo>
                    <a:cubicBezTo>
                      <a:pt x="1040" y="1024"/>
                      <a:pt x="1018" y="988"/>
                      <a:pt x="1013" y="979"/>
                    </a:cubicBezTo>
                    <a:cubicBezTo>
                      <a:pt x="1007" y="971"/>
                      <a:pt x="1003" y="949"/>
                      <a:pt x="995" y="931"/>
                    </a:cubicBezTo>
                    <a:cubicBezTo>
                      <a:pt x="987" y="913"/>
                      <a:pt x="987" y="906"/>
                      <a:pt x="982" y="883"/>
                    </a:cubicBezTo>
                    <a:cubicBezTo>
                      <a:pt x="977" y="860"/>
                      <a:pt x="957" y="890"/>
                      <a:pt x="957" y="890"/>
                    </a:cubicBezTo>
                    <a:cubicBezTo>
                      <a:pt x="957" y="890"/>
                      <a:pt x="931" y="865"/>
                      <a:pt x="931" y="842"/>
                    </a:cubicBezTo>
                    <a:cubicBezTo>
                      <a:pt x="931" y="819"/>
                      <a:pt x="910" y="829"/>
                      <a:pt x="900" y="811"/>
                    </a:cubicBezTo>
                    <a:cubicBezTo>
                      <a:pt x="890" y="793"/>
                      <a:pt x="882" y="812"/>
                      <a:pt x="875" y="811"/>
                    </a:cubicBezTo>
                    <a:cubicBezTo>
                      <a:pt x="868" y="810"/>
                      <a:pt x="846" y="806"/>
                      <a:pt x="834" y="806"/>
                    </a:cubicBezTo>
                    <a:cubicBezTo>
                      <a:pt x="822" y="806"/>
                      <a:pt x="813" y="815"/>
                      <a:pt x="803" y="811"/>
                    </a:cubicBezTo>
                    <a:cubicBezTo>
                      <a:pt x="793" y="807"/>
                      <a:pt x="794" y="790"/>
                      <a:pt x="780" y="786"/>
                    </a:cubicBezTo>
                    <a:cubicBezTo>
                      <a:pt x="766" y="782"/>
                      <a:pt x="735" y="788"/>
                      <a:pt x="726" y="788"/>
                    </a:cubicBezTo>
                    <a:cubicBezTo>
                      <a:pt x="717" y="789"/>
                      <a:pt x="716" y="791"/>
                      <a:pt x="703" y="778"/>
                    </a:cubicBezTo>
                    <a:cubicBezTo>
                      <a:pt x="691" y="765"/>
                      <a:pt x="691" y="758"/>
                      <a:pt x="683" y="727"/>
                    </a:cubicBezTo>
                    <a:cubicBezTo>
                      <a:pt x="675" y="697"/>
                      <a:pt x="657" y="725"/>
                      <a:pt x="645" y="735"/>
                    </a:cubicBezTo>
                    <a:cubicBezTo>
                      <a:pt x="632" y="745"/>
                      <a:pt x="642" y="750"/>
                      <a:pt x="652" y="763"/>
                    </a:cubicBezTo>
                    <a:cubicBezTo>
                      <a:pt x="662" y="776"/>
                      <a:pt x="657" y="781"/>
                      <a:pt x="675" y="798"/>
                    </a:cubicBezTo>
                    <a:cubicBezTo>
                      <a:pt x="693" y="816"/>
                      <a:pt x="678" y="827"/>
                      <a:pt x="678" y="827"/>
                    </a:cubicBezTo>
                    <a:cubicBezTo>
                      <a:pt x="678" y="827"/>
                      <a:pt x="683" y="839"/>
                      <a:pt x="696" y="849"/>
                    </a:cubicBezTo>
                    <a:cubicBezTo>
                      <a:pt x="709" y="860"/>
                      <a:pt x="723" y="823"/>
                      <a:pt x="752" y="809"/>
                    </a:cubicBezTo>
                    <a:cubicBezTo>
                      <a:pt x="781" y="794"/>
                      <a:pt x="782" y="840"/>
                      <a:pt x="788" y="852"/>
                    </a:cubicBezTo>
                    <a:cubicBezTo>
                      <a:pt x="793" y="865"/>
                      <a:pt x="786" y="869"/>
                      <a:pt x="783" y="878"/>
                    </a:cubicBezTo>
                    <a:cubicBezTo>
                      <a:pt x="779" y="886"/>
                      <a:pt x="772" y="891"/>
                      <a:pt x="767" y="900"/>
                    </a:cubicBezTo>
                    <a:cubicBezTo>
                      <a:pt x="763" y="910"/>
                      <a:pt x="764" y="927"/>
                      <a:pt x="755" y="936"/>
                    </a:cubicBezTo>
                    <a:cubicBezTo>
                      <a:pt x="745" y="945"/>
                      <a:pt x="726" y="945"/>
                      <a:pt x="714" y="951"/>
                    </a:cubicBezTo>
                    <a:cubicBezTo>
                      <a:pt x="702" y="958"/>
                      <a:pt x="688" y="971"/>
                      <a:pt x="683" y="974"/>
                    </a:cubicBezTo>
                    <a:cubicBezTo>
                      <a:pt x="678" y="978"/>
                      <a:pt x="645" y="977"/>
                      <a:pt x="632" y="985"/>
                    </a:cubicBezTo>
                    <a:cubicBezTo>
                      <a:pt x="619" y="992"/>
                      <a:pt x="609" y="1007"/>
                      <a:pt x="596" y="1005"/>
                    </a:cubicBezTo>
                    <a:cubicBezTo>
                      <a:pt x="583" y="1002"/>
                      <a:pt x="570" y="1005"/>
                      <a:pt x="555" y="982"/>
                    </a:cubicBezTo>
                    <a:cubicBezTo>
                      <a:pt x="540" y="959"/>
                      <a:pt x="553" y="977"/>
                      <a:pt x="553" y="951"/>
                    </a:cubicBezTo>
                    <a:cubicBezTo>
                      <a:pt x="553" y="926"/>
                      <a:pt x="545" y="928"/>
                      <a:pt x="545" y="916"/>
                    </a:cubicBezTo>
                    <a:cubicBezTo>
                      <a:pt x="545" y="903"/>
                      <a:pt x="527" y="890"/>
                      <a:pt x="517" y="875"/>
                    </a:cubicBezTo>
                    <a:cubicBezTo>
                      <a:pt x="507" y="860"/>
                      <a:pt x="496" y="824"/>
                      <a:pt x="496" y="806"/>
                    </a:cubicBezTo>
                    <a:cubicBezTo>
                      <a:pt x="496" y="788"/>
                      <a:pt x="496" y="770"/>
                      <a:pt x="476" y="770"/>
                    </a:cubicBezTo>
                    <a:cubicBezTo>
                      <a:pt x="455" y="770"/>
                      <a:pt x="463" y="798"/>
                      <a:pt x="468" y="811"/>
                    </a:cubicBezTo>
                    <a:cubicBezTo>
                      <a:pt x="473" y="824"/>
                      <a:pt x="478" y="847"/>
                      <a:pt x="478" y="860"/>
                    </a:cubicBezTo>
                    <a:cubicBezTo>
                      <a:pt x="478" y="872"/>
                      <a:pt x="478" y="895"/>
                      <a:pt x="478" y="895"/>
                    </a:cubicBezTo>
                    <a:cubicBezTo>
                      <a:pt x="478" y="895"/>
                      <a:pt x="489" y="928"/>
                      <a:pt x="496" y="946"/>
                    </a:cubicBezTo>
                    <a:cubicBezTo>
                      <a:pt x="504" y="964"/>
                      <a:pt x="522" y="987"/>
                      <a:pt x="522" y="987"/>
                    </a:cubicBezTo>
                    <a:cubicBezTo>
                      <a:pt x="522" y="987"/>
                      <a:pt x="555" y="1035"/>
                      <a:pt x="558" y="1048"/>
                    </a:cubicBezTo>
                    <a:cubicBezTo>
                      <a:pt x="560" y="1061"/>
                      <a:pt x="573" y="1053"/>
                      <a:pt x="588" y="1046"/>
                    </a:cubicBezTo>
                    <a:cubicBezTo>
                      <a:pt x="604" y="1038"/>
                      <a:pt x="657" y="1038"/>
                      <a:pt x="657" y="1038"/>
                    </a:cubicBezTo>
                    <a:cubicBezTo>
                      <a:pt x="657" y="1038"/>
                      <a:pt x="657" y="1064"/>
                      <a:pt x="650" y="1079"/>
                    </a:cubicBezTo>
                    <a:cubicBezTo>
                      <a:pt x="642" y="1094"/>
                      <a:pt x="619" y="1145"/>
                      <a:pt x="609" y="1158"/>
                    </a:cubicBezTo>
                    <a:cubicBezTo>
                      <a:pt x="599" y="1171"/>
                      <a:pt x="570" y="1199"/>
                      <a:pt x="555" y="1211"/>
                    </a:cubicBezTo>
                    <a:cubicBezTo>
                      <a:pt x="540" y="1224"/>
                      <a:pt x="535" y="1250"/>
                      <a:pt x="527" y="1267"/>
                    </a:cubicBezTo>
                    <a:cubicBezTo>
                      <a:pt x="519" y="1285"/>
                      <a:pt x="530" y="1308"/>
                      <a:pt x="535" y="1336"/>
                    </a:cubicBezTo>
                    <a:cubicBezTo>
                      <a:pt x="540" y="1364"/>
                      <a:pt x="547" y="1377"/>
                      <a:pt x="547" y="1390"/>
                    </a:cubicBezTo>
                    <a:cubicBezTo>
                      <a:pt x="547" y="1402"/>
                      <a:pt x="550" y="1429"/>
                      <a:pt x="545" y="1438"/>
                    </a:cubicBezTo>
                    <a:cubicBezTo>
                      <a:pt x="540" y="1447"/>
                      <a:pt x="518" y="1477"/>
                      <a:pt x="514" y="1492"/>
                    </a:cubicBezTo>
                    <a:cubicBezTo>
                      <a:pt x="510" y="1507"/>
                      <a:pt x="515" y="1511"/>
                      <a:pt x="522" y="1522"/>
                    </a:cubicBezTo>
                    <a:cubicBezTo>
                      <a:pt x="528" y="1534"/>
                      <a:pt x="547" y="1552"/>
                      <a:pt x="553" y="1558"/>
                    </a:cubicBezTo>
                    <a:cubicBezTo>
                      <a:pt x="558" y="1564"/>
                      <a:pt x="527" y="1576"/>
                      <a:pt x="522" y="1589"/>
                    </a:cubicBezTo>
                    <a:cubicBezTo>
                      <a:pt x="517" y="1601"/>
                      <a:pt x="524" y="1622"/>
                      <a:pt x="532" y="1639"/>
                    </a:cubicBezTo>
                    <a:cubicBezTo>
                      <a:pt x="540" y="1657"/>
                      <a:pt x="536" y="1686"/>
                      <a:pt x="527" y="1685"/>
                    </a:cubicBezTo>
                    <a:cubicBezTo>
                      <a:pt x="518" y="1685"/>
                      <a:pt x="495" y="1698"/>
                      <a:pt x="476" y="1683"/>
                    </a:cubicBezTo>
                    <a:cubicBezTo>
                      <a:pt x="457" y="1667"/>
                      <a:pt x="445" y="1629"/>
                      <a:pt x="425" y="1601"/>
                    </a:cubicBezTo>
                    <a:cubicBezTo>
                      <a:pt x="405" y="1574"/>
                      <a:pt x="367" y="1533"/>
                      <a:pt x="356" y="1520"/>
                    </a:cubicBezTo>
                    <a:cubicBezTo>
                      <a:pt x="344" y="1506"/>
                      <a:pt x="307" y="1474"/>
                      <a:pt x="299" y="1459"/>
                    </a:cubicBezTo>
                    <a:cubicBezTo>
                      <a:pt x="292" y="1443"/>
                      <a:pt x="289" y="1396"/>
                      <a:pt x="289" y="1387"/>
                    </a:cubicBezTo>
                    <a:cubicBezTo>
                      <a:pt x="289" y="1379"/>
                      <a:pt x="297" y="1354"/>
                      <a:pt x="289" y="1336"/>
                    </a:cubicBezTo>
                    <a:cubicBezTo>
                      <a:pt x="282" y="1318"/>
                      <a:pt x="259" y="1301"/>
                      <a:pt x="246" y="1285"/>
                    </a:cubicBezTo>
                    <a:cubicBezTo>
                      <a:pt x="232" y="1270"/>
                      <a:pt x="214" y="1258"/>
                      <a:pt x="207" y="1242"/>
                    </a:cubicBezTo>
                    <a:cubicBezTo>
                      <a:pt x="201" y="1226"/>
                      <a:pt x="213" y="1210"/>
                      <a:pt x="207" y="1194"/>
                    </a:cubicBezTo>
                    <a:cubicBezTo>
                      <a:pt x="202" y="1177"/>
                      <a:pt x="181" y="1167"/>
                      <a:pt x="174" y="1150"/>
                    </a:cubicBezTo>
                    <a:cubicBezTo>
                      <a:pt x="167" y="1134"/>
                      <a:pt x="184" y="1102"/>
                      <a:pt x="167" y="1097"/>
                    </a:cubicBezTo>
                    <a:cubicBezTo>
                      <a:pt x="149" y="1091"/>
                      <a:pt x="140" y="1126"/>
                      <a:pt x="128" y="1135"/>
                    </a:cubicBezTo>
                    <a:cubicBezTo>
                      <a:pt x="117" y="1144"/>
                      <a:pt x="103" y="1148"/>
                      <a:pt x="97" y="1150"/>
                    </a:cubicBezTo>
                    <a:cubicBezTo>
                      <a:pt x="92" y="1153"/>
                      <a:pt x="80" y="1127"/>
                      <a:pt x="75" y="1104"/>
                    </a:cubicBezTo>
                    <a:cubicBezTo>
                      <a:pt x="69" y="1081"/>
                      <a:pt x="67" y="1066"/>
                      <a:pt x="67" y="1043"/>
                    </a:cubicBezTo>
                    <a:cubicBezTo>
                      <a:pt x="67" y="1020"/>
                      <a:pt x="64" y="1002"/>
                      <a:pt x="64" y="990"/>
                    </a:cubicBezTo>
                    <a:cubicBezTo>
                      <a:pt x="64" y="977"/>
                      <a:pt x="64" y="954"/>
                      <a:pt x="69" y="936"/>
                    </a:cubicBezTo>
                    <a:cubicBezTo>
                      <a:pt x="75" y="918"/>
                      <a:pt x="110" y="814"/>
                      <a:pt x="113" y="798"/>
                    </a:cubicBezTo>
                    <a:cubicBezTo>
                      <a:pt x="115" y="783"/>
                      <a:pt x="120" y="768"/>
                      <a:pt x="126" y="755"/>
                    </a:cubicBezTo>
                    <a:cubicBezTo>
                      <a:pt x="131" y="742"/>
                      <a:pt x="146" y="717"/>
                      <a:pt x="161" y="684"/>
                    </a:cubicBezTo>
                    <a:cubicBezTo>
                      <a:pt x="177" y="651"/>
                      <a:pt x="174" y="669"/>
                      <a:pt x="190" y="643"/>
                    </a:cubicBezTo>
                    <a:cubicBezTo>
                      <a:pt x="205" y="618"/>
                      <a:pt x="195" y="658"/>
                      <a:pt x="225" y="648"/>
                    </a:cubicBezTo>
                    <a:cubicBezTo>
                      <a:pt x="256" y="638"/>
                      <a:pt x="228" y="643"/>
                      <a:pt x="253" y="635"/>
                    </a:cubicBezTo>
                    <a:cubicBezTo>
                      <a:pt x="279" y="628"/>
                      <a:pt x="270" y="647"/>
                      <a:pt x="269" y="653"/>
                    </a:cubicBezTo>
                    <a:cubicBezTo>
                      <a:pt x="268" y="660"/>
                      <a:pt x="253" y="669"/>
                      <a:pt x="256" y="681"/>
                    </a:cubicBezTo>
                    <a:cubicBezTo>
                      <a:pt x="259" y="694"/>
                      <a:pt x="269" y="694"/>
                      <a:pt x="282" y="704"/>
                    </a:cubicBezTo>
                    <a:cubicBezTo>
                      <a:pt x="294" y="714"/>
                      <a:pt x="292" y="719"/>
                      <a:pt x="297" y="737"/>
                    </a:cubicBezTo>
                    <a:cubicBezTo>
                      <a:pt x="302" y="755"/>
                      <a:pt x="312" y="742"/>
                      <a:pt x="340" y="686"/>
                    </a:cubicBezTo>
                    <a:cubicBezTo>
                      <a:pt x="368" y="630"/>
                      <a:pt x="356" y="691"/>
                      <a:pt x="412" y="730"/>
                    </a:cubicBezTo>
                    <a:cubicBezTo>
                      <a:pt x="468" y="768"/>
                      <a:pt x="432" y="737"/>
                      <a:pt x="494" y="691"/>
                    </a:cubicBezTo>
                    <a:cubicBezTo>
                      <a:pt x="555" y="646"/>
                      <a:pt x="494" y="686"/>
                      <a:pt x="507" y="640"/>
                    </a:cubicBezTo>
                    <a:cubicBezTo>
                      <a:pt x="519" y="595"/>
                      <a:pt x="481" y="643"/>
                      <a:pt x="450" y="633"/>
                    </a:cubicBezTo>
                    <a:cubicBezTo>
                      <a:pt x="420" y="623"/>
                      <a:pt x="427" y="615"/>
                      <a:pt x="427" y="615"/>
                    </a:cubicBezTo>
                    <a:cubicBezTo>
                      <a:pt x="427" y="615"/>
                      <a:pt x="427" y="607"/>
                      <a:pt x="420" y="559"/>
                    </a:cubicBezTo>
                    <a:cubicBezTo>
                      <a:pt x="412" y="511"/>
                      <a:pt x="413" y="582"/>
                      <a:pt x="400" y="601"/>
                    </a:cubicBezTo>
                    <a:cubicBezTo>
                      <a:pt x="388" y="621"/>
                      <a:pt x="376" y="597"/>
                      <a:pt x="366" y="572"/>
                    </a:cubicBezTo>
                    <a:cubicBezTo>
                      <a:pt x="355" y="548"/>
                      <a:pt x="364" y="521"/>
                      <a:pt x="362" y="509"/>
                    </a:cubicBezTo>
                    <a:cubicBezTo>
                      <a:pt x="360" y="496"/>
                      <a:pt x="342" y="520"/>
                      <a:pt x="336" y="542"/>
                    </a:cubicBezTo>
                    <a:cubicBezTo>
                      <a:pt x="331" y="564"/>
                      <a:pt x="328" y="564"/>
                      <a:pt x="310" y="554"/>
                    </a:cubicBezTo>
                    <a:cubicBezTo>
                      <a:pt x="292" y="544"/>
                      <a:pt x="316" y="553"/>
                      <a:pt x="278" y="548"/>
                    </a:cubicBezTo>
                    <a:cubicBezTo>
                      <a:pt x="240" y="543"/>
                      <a:pt x="252" y="553"/>
                      <a:pt x="243" y="577"/>
                    </a:cubicBezTo>
                    <a:cubicBezTo>
                      <a:pt x="234" y="600"/>
                      <a:pt x="237" y="603"/>
                      <a:pt x="219" y="611"/>
                    </a:cubicBezTo>
                    <a:cubicBezTo>
                      <a:pt x="200" y="618"/>
                      <a:pt x="200" y="623"/>
                      <a:pt x="172" y="612"/>
                    </a:cubicBezTo>
                    <a:cubicBezTo>
                      <a:pt x="144" y="602"/>
                      <a:pt x="182" y="587"/>
                      <a:pt x="182" y="587"/>
                    </a:cubicBezTo>
                    <a:cubicBezTo>
                      <a:pt x="182" y="587"/>
                      <a:pt x="197" y="549"/>
                      <a:pt x="218" y="533"/>
                    </a:cubicBezTo>
                    <a:cubicBezTo>
                      <a:pt x="238" y="518"/>
                      <a:pt x="228" y="536"/>
                      <a:pt x="243" y="526"/>
                    </a:cubicBezTo>
                    <a:cubicBezTo>
                      <a:pt x="259" y="516"/>
                      <a:pt x="256" y="516"/>
                      <a:pt x="269" y="498"/>
                    </a:cubicBezTo>
                    <a:cubicBezTo>
                      <a:pt x="282" y="480"/>
                      <a:pt x="266" y="488"/>
                      <a:pt x="294" y="457"/>
                    </a:cubicBezTo>
                    <a:cubicBezTo>
                      <a:pt x="322" y="426"/>
                      <a:pt x="305" y="452"/>
                      <a:pt x="328" y="434"/>
                    </a:cubicBezTo>
                    <a:cubicBezTo>
                      <a:pt x="351" y="416"/>
                      <a:pt x="328" y="432"/>
                      <a:pt x="340" y="403"/>
                    </a:cubicBezTo>
                    <a:cubicBezTo>
                      <a:pt x="353" y="375"/>
                      <a:pt x="361" y="386"/>
                      <a:pt x="381" y="375"/>
                    </a:cubicBezTo>
                    <a:cubicBezTo>
                      <a:pt x="402" y="365"/>
                      <a:pt x="397" y="363"/>
                      <a:pt x="417" y="353"/>
                    </a:cubicBezTo>
                    <a:cubicBezTo>
                      <a:pt x="438" y="342"/>
                      <a:pt x="432" y="365"/>
                      <a:pt x="445" y="370"/>
                    </a:cubicBezTo>
                    <a:cubicBezTo>
                      <a:pt x="458" y="375"/>
                      <a:pt x="476" y="350"/>
                      <a:pt x="499" y="335"/>
                    </a:cubicBezTo>
                    <a:cubicBezTo>
                      <a:pt x="522" y="319"/>
                      <a:pt x="524" y="309"/>
                      <a:pt x="540" y="296"/>
                    </a:cubicBezTo>
                    <a:cubicBezTo>
                      <a:pt x="555" y="284"/>
                      <a:pt x="565" y="276"/>
                      <a:pt x="588" y="263"/>
                    </a:cubicBezTo>
                    <a:cubicBezTo>
                      <a:pt x="611" y="251"/>
                      <a:pt x="647" y="215"/>
                      <a:pt x="650" y="200"/>
                    </a:cubicBezTo>
                    <a:cubicBezTo>
                      <a:pt x="652" y="184"/>
                      <a:pt x="634" y="205"/>
                      <a:pt x="606" y="215"/>
                    </a:cubicBezTo>
                    <a:cubicBezTo>
                      <a:pt x="578" y="225"/>
                      <a:pt x="578" y="228"/>
                      <a:pt x="535" y="261"/>
                    </a:cubicBezTo>
                    <a:cubicBezTo>
                      <a:pt x="491" y="294"/>
                      <a:pt x="507" y="289"/>
                      <a:pt x="484" y="304"/>
                    </a:cubicBezTo>
                    <a:cubicBezTo>
                      <a:pt x="461" y="319"/>
                      <a:pt x="458" y="319"/>
                      <a:pt x="432" y="330"/>
                    </a:cubicBezTo>
                    <a:cubicBezTo>
                      <a:pt x="407" y="340"/>
                      <a:pt x="445" y="296"/>
                      <a:pt x="445" y="296"/>
                    </a:cubicBezTo>
                    <a:cubicBezTo>
                      <a:pt x="445" y="296"/>
                      <a:pt x="450" y="286"/>
                      <a:pt x="476" y="263"/>
                    </a:cubicBezTo>
                    <a:cubicBezTo>
                      <a:pt x="501" y="240"/>
                      <a:pt x="491" y="253"/>
                      <a:pt x="509" y="240"/>
                    </a:cubicBezTo>
                    <a:cubicBezTo>
                      <a:pt x="527" y="228"/>
                      <a:pt x="560" y="202"/>
                      <a:pt x="578" y="189"/>
                    </a:cubicBezTo>
                    <a:cubicBezTo>
                      <a:pt x="596" y="177"/>
                      <a:pt x="634" y="159"/>
                      <a:pt x="634" y="159"/>
                    </a:cubicBezTo>
                    <a:cubicBezTo>
                      <a:pt x="634" y="159"/>
                      <a:pt x="724" y="128"/>
                      <a:pt x="747" y="133"/>
                    </a:cubicBezTo>
                    <a:cubicBezTo>
                      <a:pt x="770" y="138"/>
                      <a:pt x="752" y="151"/>
                      <a:pt x="734" y="177"/>
                    </a:cubicBezTo>
                    <a:cubicBezTo>
                      <a:pt x="716" y="202"/>
                      <a:pt x="709" y="197"/>
                      <a:pt x="703" y="210"/>
                    </a:cubicBezTo>
                    <a:cubicBezTo>
                      <a:pt x="698" y="223"/>
                      <a:pt x="706" y="230"/>
                      <a:pt x="734" y="235"/>
                    </a:cubicBezTo>
                    <a:cubicBezTo>
                      <a:pt x="762" y="240"/>
                      <a:pt x="780" y="215"/>
                      <a:pt x="780" y="215"/>
                    </a:cubicBezTo>
                    <a:cubicBezTo>
                      <a:pt x="808" y="187"/>
                      <a:pt x="808" y="187"/>
                      <a:pt x="808" y="187"/>
                    </a:cubicBezTo>
                    <a:cubicBezTo>
                      <a:pt x="808" y="187"/>
                      <a:pt x="862" y="166"/>
                      <a:pt x="877" y="161"/>
                    </a:cubicBezTo>
                    <a:cubicBezTo>
                      <a:pt x="893" y="156"/>
                      <a:pt x="916" y="136"/>
                      <a:pt x="936" y="138"/>
                    </a:cubicBezTo>
                    <a:cubicBezTo>
                      <a:pt x="957" y="141"/>
                      <a:pt x="959" y="166"/>
                      <a:pt x="987" y="182"/>
                    </a:cubicBezTo>
                    <a:cubicBezTo>
                      <a:pt x="1015" y="197"/>
                      <a:pt x="1010" y="169"/>
                      <a:pt x="1028" y="156"/>
                    </a:cubicBezTo>
                    <a:cubicBezTo>
                      <a:pt x="1046" y="144"/>
                      <a:pt x="1054" y="118"/>
                      <a:pt x="1054" y="118"/>
                    </a:cubicBezTo>
                    <a:cubicBezTo>
                      <a:pt x="1054" y="118"/>
                      <a:pt x="1102" y="75"/>
                      <a:pt x="1120" y="67"/>
                    </a:cubicBezTo>
                    <a:cubicBezTo>
                      <a:pt x="1138" y="59"/>
                      <a:pt x="1158" y="105"/>
                      <a:pt x="1158" y="105"/>
                    </a:cubicBezTo>
                    <a:cubicBezTo>
                      <a:pt x="1158" y="105"/>
                      <a:pt x="1189" y="95"/>
                      <a:pt x="1204" y="90"/>
                    </a:cubicBezTo>
                    <a:cubicBezTo>
                      <a:pt x="1220" y="85"/>
                      <a:pt x="1266" y="116"/>
                      <a:pt x="1266" y="116"/>
                    </a:cubicBezTo>
                    <a:cubicBezTo>
                      <a:pt x="1266" y="116"/>
                      <a:pt x="1335" y="118"/>
                      <a:pt x="1358" y="126"/>
                    </a:cubicBezTo>
                    <a:cubicBezTo>
                      <a:pt x="1368" y="129"/>
                      <a:pt x="1381" y="120"/>
                      <a:pt x="1391" y="108"/>
                    </a:cubicBezTo>
                    <a:cubicBezTo>
                      <a:pt x="1479" y="144"/>
                      <a:pt x="1561" y="191"/>
                      <a:pt x="1634" y="249"/>
                    </a:cubicBezTo>
                    <a:cubicBezTo>
                      <a:pt x="1631" y="258"/>
                      <a:pt x="1633" y="274"/>
                      <a:pt x="1629" y="289"/>
                    </a:cubicBezTo>
                    <a:cubicBezTo>
                      <a:pt x="1623" y="311"/>
                      <a:pt x="1603" y="293"/>
                      <a:pt x="1598" y="294"/>
                    </a:cubicBezTo>
                    <a:cubicBezTo>
                      <a:pt x="1593" y="295"/>
                      <a:pt x="1585" y="314"/>
                      <a:pt x="1580" y="332"/>
                    </a:cubicBezTo>
                    <a:cubicBezTo>
                      <a:pt x="1575" y="350"/>
                      <a:pt x="1588" y="355"/>
                      <a:pt x="1598" y="368"/>
                    </a:cubicBezTo>
                    <a:cubicBezTo>
                      <a:pt x="1608" y="381"/>
                      <a:pt x="1624" y="375"/>
                      <a:pt x="1642" y="378"/>
                    </a:cubicBezTo>
                    <a:cubicBezTo>
                      <a:pt x="1660" y="381"/>
                      <a:pt x="1654" y="394"/>
                      <a:pt x="1662" y="403"/>
                    </a:cubicBezTo>
                    <a:cubicBezTo>
                      <a:pt x="1662" y="404"/>
                      <a:pt x="1662" y="404"/>
                      <a:pt x="1663" y="404"/>
                    </a:cubicBezTo>
                    <a:cubicBezTo>
                      <a:pt x="1663" y="404"/>
                      <a:pt x="1663" y="404"/>
                      <a:pt x="1663" y="404"/>
                    </a:cubicBezTo>
                    <a:cubicBezTo>
                      <a:pt x="1667" y="404"/>
                      <a:pt x="1681" y="401"/>
                      <a:pt x="1697" y="408"/>
                    </a:cubicBezTo>
                    <a:cubicBezTo>
                      <a:pt x="1712" y="415"/>
                      <a:pt x="1727" y="462"/>
                      <a:pt x="1732" y="486"/>
                    </a:cubicBezTo>
                    <a:cubicBezTo>
                      <a:pt x="1736" y="510"/>
                      <a:pt x="1751" y="499"/>
                      <a:pt x="1771" y="499"/>
                    </a:cubicBezTo>
                    <a:cubicBezTo>
                      <a:pt x="1790" y="499"/>
                      <a:pt x="1764" y="551"/>
                      <a:pt x="1764" y="551"/>
                    </a:cubicBezTo>
                    <a:cubicBezTo>
                      <a:pt x="1764" y="551"/>
                      <a:pt x="1764" y="581"/>
                      <a:pt x="1771" y="603"/>
                    </a:cubicBezTo>
                    <a:cubicBezTo>
                      <a:pt x="1777" y="625"/>
                      <a:pt x="1781" y="640"/>
                      <a:pt x="1781" y="640"/>
                    </a:cubicBezTo>
                    <a:cubicBezTo>
                      <a:pt x="1781" y="640"/>
                      <a:pt x="1771" y="666"/>
                      <a:pt x="1771" y="681"/>
                    </a:cubicBezTo>
                    <a:cubicBezTo>
                      <a:pt x="1771" y="696"/>
                      <a:pt x="1737" y="687"/>
                      <a:pt x="1734" y="694"/>
                    </a:cubicBezTo>
                    <a:cubicBezTo>
                      <a:pt x="1730" y="701"/>
                      <a:pt x="1721" y="726"/>
                      <a:pt x="1712" y="737"/>
                    </a:cubicBezTo>
                    <a:cubicBezTo>
                      <a:pt x="1703" y="749"/>
                      <a:pt x="1687" y="757"/>
                      <a:pt x="1682" y="761"/>
                    </a:cubicBezTo>
                    <a:cubicBezTo>
                      <a:pt x="1677" y="765"/>
                      <a:pt x="1682" y="718"/>
                      <a:pt x="1688" y="705"/>
                    </a:cubicBezTo>
                    <a:cubicBezTo>
                      <a:pt x="1695" y="692"/>
                      <a:pt x="1712" y="685"/>
                      <a:pt x="1712" y="685"/>
                    </a:cubicBezTo>
                    <a:cubicBezTo>
                      <a:pt x="1712" y="685"/>
                      <a:pt x="1716" y="677"/>
                      <a:pt x="1727" y="666"/>
                    </a:cubicBezTo>
                    <a:cubicBezTo>
                      <a:pt x="1738" y="655"/>
                      <a:pt x="1749" y="638"/>
                      <a:pt x="1753" y="614"/>
                    </a:cubicBezTo>
                    <a:cubicBezTo>
                      <a:pt x="1758" y="590"/>
                      <a:pt x="1750" y="573"/>
                      <a:pt x="1747" y="558"/>
                    </a:cubicBezTo>
                    <a:cubicBezTo>
                      <a:pt x="1743" y="542"/>
                      <a:pt x="1740" y="531"/>
                      <a:pt x="1734" y="521"/>
                    </a:cubicBezTo>
                    <a:cubicBezTo>
                      <a:pt x="1727" y="510"/>
                      <a:pt x="1714" y="505"/>
                      <a:pt x="1708" y="495"/>
                    </a:cubicBezTo>
                    <a:cubicBezTo>
                      <a:pt x="1701" y="484"/>
                      <a:pt x="1697" y="465"/>
                      <a:pt x="1695" y="458"/>
                    </a:cubicBezTo>
                    <a:cubicBezTo>
                      <a:pt x="1692" y="451"/>
                      <a:pt x="1692" y="450"/>
                      <a:pt x="1691" y="454"/>
                    </a:cubicBezTo>
                    <a:cubicBezTo>
                      <a:pt x="1691" y="458"/>
                      <a:pt x="1691" y="462"/>
                      <a:pt x="1695" y="477"/>
                    </a:cubicBezTo>
                    <a:cubicBezTo>
                      <a:pt x="1699" y="493"/>
                      <a:pt x="1699" y="503"/>
                      <a:pt x="1693" y="508"/>
                    </a:cubicBezTo>
                    <a:cubicBezTo>
                      <a:pt x="1687" y="513"/>
                      <a:pt x="1663" y="533"/>
                      <a:pt x="1657" y="539"/>
                    </a:cubicBezTo>
                    <a:cubicBezTo>
                      <a:pt x="1651" y="544"/>
                      <a:pt x="1657" y="554"/>
                      <a:pt x="1657" y="572"/>
                    </a:cubicBezTo>
                    <a:cubicBezTo>
                      <a:pt x="1657" y="590"/>
                      <a:pt x="1680" y="595"/>
                      <a:pt x="1680" y="595"/>
                    </a:cubicBezTo>
                    <a:cubicBezTo>
                      <a:pt x="1680" y="595"/>
                      <a:pt x="1698" y="635"/>
                      <a:pt x="1688" y="651"/>
                    </a:cubicBezTo>
                    <a:cubicBezTo>
                      <a:pt x="1677" y="666"/>
                      <a:pt x="1667" y="642"/>
                      <a:pt x="1665" y="638"/>
                    </a:cubicBezTo>
                    <a:cubicBezTo>
                      <a:pt x="1662" y="634"/>
                      <a:pt x="1654" y="623"/>
                      <a:pt x="1649" y="615"/>
                    </a:cubicBezTo>
                    <a:cubicBezTo>
                      <a:pt x="1645" y="607"/>
                      <a:pt x="1645" y="600"/>
                      <a:pt x="1639" y="592"/>
                    </a:cubicBezTo>
                    <a:cubicBezTo>
                      <a:pt x="1633" y="585"/>
                      <a:pt x="1618" y="575"/>
                      <a:pt x="1614" y="572"/>
                    </a:cubicBezTo>
                    <a:cubicBezTo>
                      <a:pt x="1609" y="568"/>
                      <a:pt x="1585" y="567"/>
                      <a:pt x="1557" y="569"/>
                    </a:cubicBezTo>
                    <a:cubicBezTo>
                      <a:pt x="1529" y="572"/>
                      <a:pt x="1547" y="600"/>
                      <a:pt x="1547" y="600"/>
                    </a:cubicBezTo>
                    <a:cubicBezTo>
                      <a:pt x="1547" y="600"/>
                      <a:pt x="1580" y="610"/>
                      <a:pt x="1593" y="605"/>
                    </a:cubicBezTo>
                    <a:cubicBezTo>
                      <a:pt x="1606" y="600"/>
                      <a:pt x="1599" y="634"/>
                      <a:pt x="1596" y="638"/>
                    </a:cubicBezTo>
                    <a:cubicBezTo>
                      <a:pt x="1592" y="642"/>
                      <a:pt x="1572" y="649"/>
                      <a:pt x="1575" y="661"/>
                    </a:cubicBezTo>
                    <a:cubicBezTo>
                      <a:pt x="1578" y="673"/>
                      <a:pt x="1599" y="683"/>
                      <a:pt x="1608" y="691"/>
                    </a:cubicBezTo>
                    <a:cubicBezTo>
                      <a:pt x="1618" y="700"/>
                      <a:pt x="1630" y="705"/>
                      <a:pt x="1634" y="714"/>
                    </a:cubicBezTo>
                    <a:cubicBezTo>
                      <a:pt x="1638" y="723"/>
                      <a:pt x="1634" y="730"/>
                      <a:pt x="1631" y="740"/>
                    </a:cubicBezTo>
                    <a:cubicBezTo>
                      <a:pt x="1629" y="750"/>
                      <a:pt x="1623" y="767"/>
                      <a:pt x="1621" y="773"/>
                    </a:cubicBezTo>
                    <a:cubicBezTo>
                      <a:pt x="1620" y="779"/>
                      <a:pt x="1611" y="801"/>
                      <a:pt x="1606" y="814"/>
                    </a:cubicBezTo>
                    <a:cubicBezTo>
                      <a:pt x="1601" y="827"/>
                      <a:pt x="1591" y="847"/>
                      <a:pt x="1591" y="847"/>
                    </a:cubicBezTo>
                    <a:cubicBezTo>
                      <a:pt x="1591" y="847"/>
                      <a:pt x="1568" y="857"/>
                      <a:pt x="1537" y="880"/>
                    </a:cubicBezTo>
                    <a:cubicBezTo>
                      <a:pt x="1506" y="903"/>
                      <a:pt x="1534" y="900"/>
                      <a:pt x="1534" y="916"/>
                    </a:cubicBezTo>
                    <a:cubicBezTo>
                      <a:pt x="1534" y="931"/>
                      <a:pt x="1504" y="917"/>
                      <a:pt x="1506" y="908"/>
                    </a:cubicBezTo>
                    <a:cubicBezTo>
                      <a:pt x="1512" y="886"/>
                      <a:pt x="1489" y="880"/>
                      <a:pt x="1470" y="890"/>
                    </a:cubicBezTo>
                    <a:cubicBezTo>
                      <a:pt x="1452" y="900"/>
                      <a:pt x="1460" y="908"/>
                      <a:pt x="1460" y="923"/>
                    </a:cubicBezTo>
                    <a:cubicBezTo>
                      <a:pt x="1460" y="939"/>
                      <a:pt x="1470" y="959"/>
                      <a:pt x="1491" y="972"/>
                    </a:cubicBezTo>
                    <a:cubicBezTo>
                      <a:pt x="1511" y="985"/>
                      <a:pt x="1514" y="1007"/>
                      <a:pt x="1511" y="1010"/>
                    </a:cubicBezTo>
                    <a:cubicBezTo>
                      <a:pt x="1509" y="1013"/>
                      <a:pt x="1499" y="1027"/>
                      <a:pt x="1496" y="1030"/>
                    </a:cubicBezTo>
                    <a:cubicBezTo>
                      <a:pt x="1493" y="1034"/>
                      <a:pt x="1469" y="1092"/>
                      <a:pt x="1450" y="1092"/>
                    </a:cubicBezTo>
                    <a:cubicBezTo>
                      <a:pt x="1431" y="1091"/>
                      <a:pt x="1446" y="1070"/>
                      <a:pt x="1445" y="1066"/>
                    </a:cubicBezTo>
                    <a:cubicBezTo>
                      <a:pt x="1438" y="1033"/>
                      <a:pt x="1391" y="997"/>
                      <a:pt x="1380" y="1065"/>
                    </a:cubicBezTo>
                    <a:cubicBezTo>
                      <a:pt x="1377" y="1085"/>
                      <a:pt x="1387" y="1081"/>
                      <a:pt x="1394" y="1089"/>
                    </a:cubicBezTo>
                    <a:cubicBezTo>
                      <a:pt x="1400" y="1097"/>
                      <a:pt x="1399" y="1107"/>
                      <a:pt x="1408" y="1123"/>
                    </a:cubicBezTo>
                    <a:cubicBezTo>
                      <a:pt x="1417" y="1139"/>
                      <a:pt x="1416" y="1138"/>
                      <a:pt x="1424" y="1150"/>
                    </a:cubicBezTo>
                    <a:cubicBezTo>
                      <a:pt x="1432" y="1161"/>
                      <a:pt x="1432" y="1172"/>
                      <a:pt x="1437" y="1180"/>
                    </a:cubicBezTo>
                    <a:cubicBezTo>
                      <a:pt x="1442" y="1188"/>
                      <a:pt x="1428" y="1205"/>
                      <a:pt x="1425" y="1214"/>
                    </a:cubicBezTo>
                    <a:cubicBezTo>
                      <a:pt x="1425" y="1214"/>
                      <a:pt x="1425" y="1214"/>
                      <a:pt x="1425" y="1214"/>
                    </a:cubicBezTo>
                    <a:cubicBezTo>
                      <a:pt x="1426" y="1214"/>
                      <a:pt x="1427" y="1215"/>
                      <a:pt x="1428" y="1215"/>
                    </a:cubicBezTo>
                    <a:cubicBezTo>
                      <a:pt x="1438" y="1222"/>
                      <a:pt x="1441" y="1232"/>
                      <a:pt x="1453" y="1244"/>
                    </a:cubicBezTo>
                    <a:cubicBezTo>
                      <a:pt x="1465" y="1256"/>
                      <a:pt x="1452" y="1271"/>
                      <a:pt x="1446" y="1279"/>
                    </a:cubicBezTo>
                    <a:cubicBezTo>
                      <a:pt x="1441" y="1286"/>
                      <a:pt x="1448" y="1293"/>
                      <a:pt x="1456" y="1302"/>
                    </a:cubicBezTo>
                    <a:cubicBezTo>
                      <a:pt x="1463" y="1312"/>
                      <a:pt x="1492" y="1308"/>
                      <a:pt x="1508" y="1310"/>
                    </a:cubicBezTo>
                    <a:cubicBezTo>
                      <a:pt x="1524" y="1313"/>
                      <a:pt x="1529" y="1325"/>
                      <a:pt x="1544" y="1334"/>
                    </a:cubicBezTo>
                    <a:cubicBezTo>
                      <a:pt x="1558" y="1343"/>
                      <a:pt x="1571" y="1335"/>
                      <a:pt x="1585" y="1335"/>
                    </a:cubicBezTo>
                    <a:cubicBezTo>
                      <a:pt x="1587" y="1335"/>
                      <a:pt x="1641" y="1364"/>
                      <a:pt x="1583" y="1360"/>
                    </a:cubicBezTo>
                    <a:cubicBezTo>
                      <a:pt x="1576" y="1360"/>
                      <a:pt x="1564" y="1365"/>
                      <a:pt x="1560" y="1366"/>
                    </a:cubicBezTo>
                    <a:cubicBezTo>
                      <a:pt x="1556" y="1366"/>
                      <a:pt x="1523" y="1360"/>
                      <a:pt x="1514" y="1359"/>
                    </a:cubicBezTo>
                    <a:cubicBezTo>
                      <a:pt x="1504" y="1358"/>
                      <a:pt x="1478" y="1347"/>
                      <a:pt x="1463" y="1346"/>
                    </a:cubicBezTo>
                    <a:cubicBezTo>
                      <a:pt x="1449" y="1344"/>
                      <a:pt x="1438" y="1325"/>
                      <a:pt x="1437" y="1318"/>
                    </a:cubicBezTo>
                    <a:close/>
                    <a:moveTo>
                      <a:pt x="1668" y="1084"/>
                    </a:moveTo>
                    <a:cubicBezTo>
                      <a:pt x="1668" y="1084"/>
                      <a:pt x="1663" y="1061"/>
                      <a:pt x="1666" y="1055"/>
                    </a:cubicBezTo>
                    <a:cubicBezTo>
                      <a:pt x="1670" y="1049"/>
                      <a:pt x="1657" y="1028"/>
                      <a:pt x="1647" y="1026"/>
                    </a:cubicBezTo>
                    <a:cubicBezTo>
                      <a:pt x="1638" y="1023"/>
                      <a:pt x="1639" y="1005"/>
                      <a:pt x="1639" y="1005"/>
                    </a:cubicBezTo>
                    <a:cubicBezTo>
                      <a:pt x="1639" y="1005"/>
                      <a:pt x="1627" y="989"/>
                      <a:pt x="1621" y="980"/>
                    </a:cubicBezTo>
                    <a:cubicBezTo>
                      <a:pt x="1615" y="972"/>
                      <a:pt x="1614" y="962"/>
                      <a:pt x="1622" y="959"/>
                    </a:cubicBezTo>
                    <a:cubicBezTo>
                      <a:pt x="1630" y="955"/>
                      <a:pt x="1635" y="862"/>
                      <a:pt x="1658" y="931"/>
                    </a:cubicBezTo>
                    <a:cubicBezTo>
                      <a:pt x="1662" y="942"/>
                      <a:pt x="1657" y="950"/>
                      <a:pt x="1655" y="959"/>
                    </a:cubicBezTo>
                    <a:cubicBezTo>
                      <a:pt x="1652" y="967"/>
                      <a:pt x="1652" y="974"/>
                      <a:pt x="1658" y="985"/>
                    </a:cubicBezTo>
                    <a:cubicBezTo>
                      <a:pt x="1664" y="996"/>
                      <a:pt x="1666" y="999"/>
                      <a:pt x="1675" y="1005"/>
                    </a:cubicBezTo>
                    <a:cubicBezTo>
                      <a:pt x="1683" y="1011"/>
                      <a:pt x="1692" y="1018"/>
                      <a:pt x="1696" y="1029"/>
                    </a:cubicBezTo>
                    <a:cubicBezTo>
                      <a:pt x="1701" y="1040"/>
                      <a:pt x="1698" y="1051"/>
                      <a:pt x="1707" y="1060"/>
                    </a:cubicBezTo>
                    <a:cubicBezTo>
                      <a:pt x="1717" y="1070"/>
                      <a:pt x="1711" y="1084"/>
                      <a:pt x="1715" y="1098"/>
                    </a:cubicBezTo>
                    <a:cubicBezTo>
                      <a:pt x="1720" y="1113"/>
                      <a:pt x="1700" y="1132"/>
                      <a:pt x="1700" y="1132"/>
                    </a:cubicBezTo>
                    <a:cubicBezTo>
                      <a:pt x="1700" y="1132"/>
                      <a:pt x="1675" y="1133"/>
                      <a:pt x="1672" y="1126"/>
                    </a:cubicBezTo>
                    <a:cubicBezTo>
                      <a:pt x="1670" y="1119"/>
                      <a:pt x="1663" y="1115"/>
                      <a:pt x="1674" y="1110"/>
                    </a:cubicBezTo>
                    <a:cubicBezTo>
                      <a:pt x="1684" y="1106"/>
                      <a:pt x="1668" y="1084"/>
                      <a:pt x="1668" y="1084"/>
                    </a:cubicBezTo>
                    <a:close/>
                    <a:moveTo>
                      <a:pt x="1647" y="1293"/>
                    </a:moveTo>
                    <a:cubicBezTo>
                      <a:pt x="1641" y="1302"/>
                      <a:pt x="1629" y="1293"/>
                      <a:pt x="1615" y="1291"/>
                    </a:cubicBezTo>
                    <a:cubicBezTo>
                      <a:pt x="1601" y="1288"/>
                      <a:pt x="1602" y="1282"/>
                      <a:pt x="1602" y="1272"/>
                    </a:cubicBezTo>
                    <a:cubicBezTo>
                      <a:pt x="1602" y="1261"/>
                      <a:pt x="1621" y="1236"/>
                      <a:pt x="1621" y="1236"/>
                    </a:cubicBezTo>
                    <a:cubicBezTo>
                      <a:pt x="1621" y="1236"/>
                      <a:pt x="1639" y="1222"/>
                      <a:pt x="1658" y="1223"/>
                    </a:cubicBezTo>
                    <a:cubicBezTo>
                      <a:pt x="1677" y="1224"/>
                      <a:pt x="1662" y="1236"/>
                      <a:pt x="1662" y="1247"/>
                    </a:cubicBezTo>
                    <a:cubicBezTo>
                      <a:pt x="1662" y="1257"/>
                      <a:pt x="1651" y="1255"/>
                      <a:pt x="1645" y="1266"/>
                    </a:cubicBezTo>
                    <a:cubicBezTo>
                      <a:pt x="1639" y="1276"/>
                      <a:pt x="1653" y="1285"/>
                      <a:pt x="1647" y="1293"/>
                    </a:cubicBezTo>
                    <a:close/>
                    <a:moveTo>
                      <a:pt x="1614" y="1188"/>
                    </a:moveTo>
                    <a:cubicBezTo>
                      <a:pt x="1624" y="1201"/>
                      <a:pt x="1604" y="1206"/>
                      <a:pt x="1597" y="1217"/>
                    </a:cubicBezTo>
                    <a:cubicBezTo>
                      <a:pt x="1589" y="1227"/>
                      <a:pt x="1583" y="1240"/>
                      <a:pt x="1578" y="1258"/>
                    </a:cubicBezTo>
                    <a:cubicBezTo>
                      <a:pt x="1573" y="1275"/>
                      <a:pt x="1565" y="1281"/>
                      <a:pt x="1558" y="1283"/>
                    </a:cubicBezTo>
                    <a:cubicBezTo>
                      <a:pt x="1552" y="1284"/>
                      <a:pt x="1531" y="1283"/>
                      <a:pt x="1517" y="1269"/>
                    </a:cubicBezTo>
                    <a:cubicBezTo>
                      <a:pt x="1504" y="1256"/>
                      <a:pt x="1503" y="1260"/>
                      <a:pt x="1496" y="1240"/>
                    </a:cubicBezTo>
                    <a:cubicBezTo>
                      <a:pt x="1490" y="1221"/>
                      <a:pt x="1487" y="1214"/>
                      <a:pt x="1487" y="1197"/>
                    </a:cubicBezTo>
                    <a:cubicBezTo>
                      <a:pt x="1487" y="1180"/>
                      <a:pt x="1492" y="1185"/>
                      <a:pt x="1504" y="1182"/>
                    </a:cubicBezTo>
                    <a:cubicBezTo>
                      <a:pt x="1516" y="1180"/>
                      <a:pt x="1521" y="1175"/>
                      <a:pt x="1533" y="1173"/>
                    </a:cubicBezTo>
                    <a:cubicBezTo>
                      <a:pt x="1545" y="1172"/>
                      <a:pt x="1557" y="1145"/>
                      <a:pt x="1560" y="1142"/>
                    </a:cubicBezTo>
                    <a:cubicBezTo>
                      <a:pt x="1563" y="1138"/>
                      <a:pt x="1575" y="1122"/>
                      <a:pt x="1578" y="1114"/>
                    </a:cubicBezTo>
                    <a:cubicBezTo>
                      <a:pt x="1581" y="1106"/>
                      <a:pt x="1590" y="1098"/>
                      <a:pt x="1599" y="1097"/>
                    </a:cubicBezTo>
                    <a:cubicBezTo>
                      <a:pt x="1608" y="1095"/>
                      <a:pt x="1615" y="1122"/>
                      <a:pt x="1618" y="1132"/>
                    </a:cubicBezTo>
                    <a:cubicBezTo>
                      <a:pt x="1620" y="1143"/>
                      <a:pt x="1606" y="1147"/>
                      <a:pt x="1598" y="1163"/>
                    </a:cubicBezTo>
                    <a:cubicBezTo>
                      <a:pt x="1590" y="1178"/>
                      <a:pt x="1603" y="1175"/>
                      <a:pt x="1614" y="1188"/>
                    </a:cubicBezTo>
                    <a:close/>
                    <a:moveTo>
                      <a:pt x="1813" y="1421"/>
                    </a:moveTo>
                    <a:cubicBezTo>
                      <a:pt x="1815" y="1437"/>
                      <a:pt x="1812" y="1459"/>
                      <a:pt x="1803" y="1483"/>
                    </a:cubicBezTo>
                    <a:cubicBezTo>
                      <a:pt x="1793" y="1507"/>
                      <a:pt x="1790" y="1512"/>
                      <a:pt x="1790" y="1527"/>
                    </a:cubicBezTo>
                    <a:cubicBezTo>
                      <a:pt x="1790" y="1543"/>
                      <a:pt x="1786" y="1556"/>
                      <a:pt x="1787" y="1570"/>
                    </a:cubicBezTo>
                    <a:cubicBezTo>
                      <a:pt x="1788" y="1585"/>
                      <a:pt x="1775" y="1588"/>
                      <a:pt x="1773" y="1594"/>
                    </a:cubicBezTo>
                    <a:cubicBezTo>
                      <a:pt x="1770" y="1600"/>
                      <a:pt x="1749" y="1613"/>
                      <a:pt x="1744" y="1622"/>
                    </a:cubicBezTo>
                    <a:cubicBezTo>
                      <a:pt x="1739" y="1630"/>
                      <a:pt x="1724" y="1637"/>
                      <a:pt x="1712" y="1655"/>
                    </a:cubicBezTo>
                    <a:cubicBezTo>
                      <a:pt x="1700" y="1673"/>
                      <a:pt x="1686" y="1687"/>
                      <a:pt x="1680" y="1696"/>
                    </a:cubicBezTo>
                    <a:cubicBezTo>
                      <a:pt x="1674" y="1704"/>
                      <a:pt x="1651" y="1726"/>
                      <a:pt x="1646" y="1736"/>
                    </a:cubicBezTo>
                    <a:cubicBezTo>
                      <a:pt x="1641" y="1747"/>
                      <a:pt x="1608" y="1738"/>
                      <a:pt x="1604" y="1727"/>
                    </a:cubicBezTo>
                    <a:cubicBezTo>
                      <a:pt x="1601" y="1716"/>
                      <a:pt x="1609" y="1690"/>
                      <a:pt x="1608" y="1679"/>
                    </a:cubicBezTo>
                    <a:cubicBezTo>
                      <a:pt x="1607" y="1668"/>
                      <a:pt x="1586" y="1660"/>
                      <a:pt x="1582" y="1649"/>
                    </a:cubicBezTo>
                    <a:cubicBezTo>
                      <a:pt x="1577" y="1638"/>
                      <a:pt x="1545" y="1653"/>
                      <a:pt x="1534" y="1655"/>
                    </a:cubicBezTo>
                    <a:cubicBezTo>
                      <a:pt x="1523" y="1658"/>
                      <a:pt x="1498" y="1681"/>
                      <a:pt x="1486" y="1687"/>
                    </a:cubicBezTo>
                    <a:cubicBezTo>
                      <a:pt x="1474" y="1693"/>
                      <a:pt x="1459" y="1687"/>
                      <a:pt x="1454" y="1668"/>
                    </a:cubicBezTo>
                    <a:cubicBezTo>
                      <a:pt x="1449" y="1649"/>
                      <a:pt x="1453" y="1643"/>
                      <a:pt x="1462" y="1628"/>
                    </a:cubicBezTo>
                    <a:cubicBezTo>
                      <a:pt x="1472" y="1612"/>
                      <a:pt x="1472" y="1600"/>
                      <a:pt x="1475" y="1585"/>
                    </a:cubicBezTo>
                    <a:cubicBezTo>
                      <a:pt x="1479" y="1569"/>
                      <a:pt x="1475" y="1558"/>
                      <a:pt x="1479" y="1537"/>
                    </a:cubicBezTo>
                    <a:cubicBezTo>
                      <a:pt x="1482" y="1515"/>
                      <a:pt x="1497" y="1526"/>
                      <a:pt x="1508" y="1526"/>
                    </a:cubicBezTo>
                    <a:cubicBezTo>
                      <a:pt x="1518" y="1526"/>
                      <a:pt x="1540" y="1518"/>
                      <a:pt x="1560" y="1508"/>
                    </a:cubicBezTo>
                    <a:cubicBezTo>
                      <a:pt x="1580" y="1499"/>
                      <a:pt x="1595" y="1482"/>
                      <a:pt x="1606" y="1471"/>
                    </a:cubicBezTo>
                    <a:cubicBezTo>
                      <a:pt x="1616" y="1460"/>
                      <a:pt x="1622" y="1444"/>
                      <a:pt x="1633" y="1431"/>
                    </a:cubicBezTo>
                    <a:cubicBezTo>
                      <a:pt x="1644" y="1417"/>
                      <a:pt x="1649" y="1429"/>
                      <a:pt x="1663" y="1443"/>
                    </a:cubicBezTo>
                    <a:cubicBezTo>
                      <a:pt x="1677" y="1456"/>
                      <a:pt x="1672" y="1427"/>
                      <a:pt x="1677" y="1420"/>
                    </a:cubicBezTo>
                    <a:cubicBezTo>
                      <a:pt x="1682" y="1413"/>
                      <a:pt x="1713" y="1386"/>
                      <a:pt x="1724" y="1384"/>
                    </a:cubicBezTo>
                    <a:cubicBezTo>
                      <a:pt x="1735" y="1382"/>
                      <a:pt x="1738" y="1390"/>
                      <a:pt x="1745" y="1396"/>
                    </a:cubicBezTo>
                    <a:cubicBezTo>
                      <a:pt x="1753" y="1402"/>
                      <a:pt x="1741" y="1406"/>
                      <a:pt x="1733" y="1411"/>
                    </a:cubicBezTo>
                    <a:cubicBezTo>
                      <a:pt x="1726" y="1417"/>
                      <a:pt x="1724" y="1425"/>
                      <a:pt x="1720" y="1443"/>
                    </a:cubicBezTo>
                    <a:cubicBezTo>
                      <a:pt x="1717" y="1460"/>
                      <a:pt x="1732" y="1465"/>
                      <a:pt x="1748" y="1474"/>
                    </a:cubicBezTo>
                    <a:cubicBezTo>
                      <a:pt x="1763" y="1482"/>
                      <a:pt x="1769" y="1463"/>
                      <a:pt x="1786" y="1431"/>
                    </a:cubicBezTo>
                    <a:cubicBezTo>
                      <a:pt x="1803" y="1398"/>
                      <a:pt x="1793" y="1402"/>
                      <a:pt x="1810" y="1397"/>
                    </a:cubicBezTo>
                    <a:cubicBezTo>
                      <a:pt x="1827" y="1392"/>
                      <a:pt x="1812" y="1405"/>
                      <a:pt x="1813" y="1421"/>
                    </a:cubicBezTo>
                    <a:close/>
                    <a:moveTo>
                      <a:pt x="1851" y="1334"/>
                    </a:moveTo>
                    <a:cubicBezTo>
                      <a:pt x="1846" y="1328"/>
                      <a:pt x="1836" y="1344"/>
                      <a:pt x="1834" y="1351"/>
                    </a:cubicBezTo>
                    <a:cubicBezTo>
                      <a:pt x="1833" y="1359"/>
                      <a:pt x="1804" y="1357"/>
                      <a:pt x="1796" y="1353"/>
                    </a:cubicBezTo>
                    <a:cubicBezTo>
                      <a:pt x="1787" y="1348"/>
                      <a:pt x="1787" y="1327"/>
                      <a:pt x="1796" y="1318"/>
                    </a:cubicBezTo>
                    <a:cubicBezTo>
                      <a:pt x="1804" y="1308"/>
                      <a:pt x="1787" y="1302"/>
                      <a:pt x="1786" y="1296"/>
                    </a:cubicBezTo>
                    <a:cubicBezTo>
                      <a:pt x="1785" y="1290"/>
                      <a:pt x="1769" y="1272"/>
                      <a:pt x="1763" y="1265"/>
                    </a:cubicBezTo>
                    <a:cubicBezTo>
                      <a:pt x="1757" y="1258"/>
                      <a:pt x="1739" y="1232"/>
                      <a:pt x="1750" y="1223"/>
                    </a:cubicBezTo>
                    <a:cubicBezTo>
                      <a:pt x="1761" y="1213"/>
                      <a:pt x="1770" y="1230"/>
                      <a:pt x="1774" y="1231"/>
                    </a:cubicBezTo>
                    <a:cubicBezTo>
                      <a:pt x="1778" y="1232"/>
                      <a:pt x="1782" y="1237"/>
                      <a:pt x="1799" y="1238"/>
                    </a:cubicBezTo>
                    <a:cubicBezTo>
                      <a:pt x="1816" y="1239"/>
                      <a:pt x="1811" y="1244"/>
                      <a:pt x="1823" y="1256"/>
                    </a:cubicBezTo>
                    <a:cubicBezTo>
                      <a:pt x="1835" y="1268"/>
                      <a:pt x="1839" y="1269"/>
                      <a:pt x="1848" y="1276"/>
                    </a:cubicBezTo>
                    <a:cubicBezTo>
                      <a:pt x="1858" y="1284"/>
                      <a:pt x="1851" y="1286"/>
                      <a:pt x="1874" y="1290"/>
                    </a:cubicBezTo>
                    <a:cubicBezTo>
                      <a:pt x="1898" y="1293"/>
                      <a:pt x="1878" y="1304"/>
                      <a:pt x="1880" y="1316"/>
                    </a:cubicBezTo>
                    <a:cubicBezTo>
                      <a:pt x="1883" y="1328"/>
                      <a:pt x="1855" y="1339"/>
                      <a:pt x="1851" y="13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98" name="Freeform 9"/>
              <p:cNvSpPr>
                <a:spLocks/>
              </p:cNvSpPr>
              <p:nvPr/>
            </p:nvSpPr>
            <p:spPr bwMode="auto">
              <a:xfrm>
                <a:off x="6113463" y="4033838"/>
                <a:ext cx="7938" cy="12700"/>
              </a:xfrm>
              <a:custGeom>
                <a:avLst/>
                <a:gdLst>
                  <a:gd name="T0" fmla="*/ 6 w 6"/>
                  <a:gd name="T1" fmla="*/ 2 h 8"/>
                  <a:gd name="T2" fmla="*/ 6 w 6"/>
                  <a:gd name="T3" fmla="*/ 2 h 8"/>
                </a:gdLst>
                <a:ahLst/>
                <a:cxnLst>
                  <a:cxn ang="0">
                    <a:pos x="T0" y="T1"/>
                  </a:cxn>
                  <a:cxn ang="0">
                    <a:pos x="T2" y="T3"/>
                  </a:cxn>
                </a:cxnLst>
                <a:rect l="0" t="0" r="r" b="b"/>
                <a:pathLst>
                  <a:path w="6" h="8">
                    <a:moveTo>
                      <a:pt x="6" y="2"/>
                    </a:moveTo>
                    <a:cubicBezTo>
                      <a:pt x="0" y="0"/>
                      <a:pt x="3" y="8"/>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grpSp>
      </p:grpSp>
      <p:grpSp>
        <p:nvGrpSpPr>
          <p:cNvPr id="17" name="Group 16"/>
          <p:cNvGrpSpPr/>
          <p:nvPr/>
        </p:nvGrpSpPr>
        <p:grpSpPr>
          <a:xfrm>
            <a:off x="5010989" y="1766929"/>
            <a:ext cx="644983" cy="1387854"/>
            <a:chOff x="5010989" y="1766929"/>
            <a:chExt cx="644983" cy="1387854"/>
          </a:xfrm>
        </p:grpSpPr>
        <p:sp>
          <p:nvSpPr>
            <p:cNvPr id="162" name="ListLeanHorizontalTextTopic0">
              <a:extLst>
                <a:ext uri="{FF2B5EF4-FFF2-40B4-BE49-F238E27FC236}">
                  <a16:creationId xmlns:a16="http://schemas.microsoft.com/office/drawing/2014/main" id="{DFD6A5E0-BBAE-43DA-8945-3B6097290CD6}"/>
                </a:ext>
              </a:extLst>
            </p:cNvPr>
            <p:cNvSpPr txBox="1">
              <a:spLocks/>
            </p:cNvSpPr>
            <p:nvPr/>
          </p:nvSpPr>
          <p:spPr>
            <a:xfrm>
              <a:off x="5010990" y="1766929"/>
              <a:ext cx="644982" cy="1387854"/>
            </a:xfrm>
            <a:prstGeom prst="rect">
              <a:avLst/>
            </a:prstGeom>
            <a:noFill/>
            <a:ln w="9525">
              <a:noFill/>
            </a:ln>
          </p:spPr>
          <p:txBody>
            <a:bodyPr vert="horz" wrap="square" lIns="0" tIns="0" rIns="0" bIns="0" rtlCol="0" anchor="t" anchorCtr="0">
              <a:noAutofit/>
            </a:bodyPr>
            <a:lstStyle/>
            <a:p>
              <a:pPr>
                <a:lnSpc>
                  <a:spcPct val="90000"/>
                </a:lnSpc>
                <a:spcBef>
                  <a:spcPts val="300"/>
                </a:spcBef>
                <a:buSzPct val="100000"/>
              </a:pPr>
              <a:r>
                <a:rPr lang="en-US" sz="900" b="1" dirty="0">
                  <a:latin typeface="Arial" panose="020B0604020202020204" pitchFamily="34" charset="0"/>
                  <a:cs typeface="Arial Narrow" pitchFamily="34" charset="0"/>
                </a:rPr>
                <a:t>Item type</a:t>
              </a:r>
            </a:p>
          </p:txBody>
        </p:sp>
        <p:grpSp>
          <p:nvGrpSpPr>
            <p:cNvPr id="18" name="Group 17">
              <a:extLst>
                <a:ext uri="{FF2B5EF4-FFF2-40B4-BE49-F238E27FC236}">
                  <a16:creationId xmlns:a16="http://schemas.microsoft.com/office/drawing/2014/main" id="{00AAD460-EEC2-488E-8D56-50C0C1FD4BEC}"/>
                </a:ext>
              </a:extLst>
            </p:cNvPr>
            <p:cNvGrpSpPr/>
            <p:nvPr/>
          </p:nvGrpSpPr>
          <p:grpSpPr>
            <a:xfrm>
              <a:off x="5010989" y="1985417"/>
              <a:ext cx="361800" cy="361446"/>
              <a:chOff x="4896570" y="5889996"/>
              <a:chExt cx="361800" cy="361446"/>
            </a:xfrm>
          </p:grpSpPr>
          <p:sp>
            <p:nvSpPr>
              <p:cNvPr id="27" name="Abgerundetes Rechteck 32">
                <a:extLst>
                  <a:ext uri="{FF2B5EF4-FFF2-40B4-BE49-F238E27FC236}">
                    <a16:creationId xmlns:a16="http://schemas.microsoft.com/office/drawing/2014/main" id="{820D61E0-86F0-47D9-9D7A-148C4081FAD9}"/>
                  </a:ext>
                </a:extLst>
              </p:cNvPr>
              <p:cNvSpPr/>
              <p:nvPr/>
            </p:nvSpPr>
            <p:spPr>
              <a:xfrm>
                <a:off x="4896570" y="5889996"/>
                <a:ext cx="361800" cy="361446"/>
              </a:xfrm>
              <a:prstGeom prst="ellipse">
                <a:avLst/>
              </a:prstGeom>
              <a:solidFill>
                <a:schemeClr val="bg1"/>
              </a:solidFill>
              <a:ln w="9525">
                <a:solidFill>
                  <a:schemeClr val="accent2"/>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sp>
            <p:nvSpPr>
              <p:cNvPr id="80" name="Freeform 9">
                <a:extLst>
                  <a:ext uri="{FF2B5EF4-FFF2-40B4-BE49-F238E27FC236}">
                    <a16:creationId xmlns:a16="http://schemas.microsoft.com/office/drawing/2014/main" id="{EC51967F-ACCB-4EF2-B843-80CFB275B8AF}"/>
                  </a:ext>
                </a:extLst>
              </p:cNvPr>
              <p:cNvSpPr>
                <a:spLocks noChangeAspect="1" noEditPoints="1"/>
              </p:cNvSpPr>
              <p:nvPr/>
            </p:nvSpPr>
            <p:spPr bwMode="auto">
              <a:xfrm>
                <a:off x="4958607" y="5950527"/>
                <a:ext cx="252993" cy="215937"/>
              </a:xfrm>
              <a:custGeom>
                <a:avLst/>
                <a:gdLst>
                  <a:gd name="T0" fmla="*/ 210 w 2092"/>
                  <a:gd name="T1" fmla="*/ 424 h 1787"/>
                  <a:gd name="T2" fmla="*/ 228 w 2092"/>
                  <a:gd name="T3" fmla="*/ 406 h 1787"/>
                  <a:gd name="T4" fmla="*/ 1025 w 2092"/>
                  <a:gd name="T5" fmla="*/ 8 h 1787"/>
                  <a:gd name="T6" fmla="*/ 1067 w 2092"/>
                  <a:gd name="T7" fmla="*/ 8 h 1787"/>
                  <a:gd name="T8" fmla="*/ 1864 w 2092"/>
                  <a:gd name="T9" fmla="*/ 406 h 1787"/>
                  <a:gd name="T10" fmla="*/ 1883 w 2092"/>
                  <a:gd name="T11" fmla="*/ 427 h 1787"/>
                  <a:gd name="T12" fmla="*/ 2082 w 2092"/>
                  <a:gd name="T13" fmla="*/ 824 h 1787"/>
                  <a:gd name="T14" fmla="*/ 2064 w 2092"/>
                  <a:gd name="T15" fmla="*/ 878 h 1787"/>
                  <a:gd name="T16" fmla="*/ 1264 w 2092"/>
                  <a:gd name="T17" fmla="*/ 1278 h 1787"/>
                  <a:gd name="T18" fmla="*/ 1211 w 2092"/>
                  <a:gd name="T19" fmla="*/ 1261 h 1787"/>
                  <a:gd name="T20" fmla="*/ 1011 w 2092"/>
                  <a:gd name="T21" fmla="*/ 901 h 1787"/>
                  <a:gd name="T22" fmla="*/ 1006 w 2092"/>
                  <a:gd name="T23" fmla="*/ 884 h 1787"/>
                  <a:gd name="T24" fmla="*/ 1006 w 2092"/>
                  <a:gd name="T25" fmla="*/ 1787 h 1787"/>
                  <a:gd name="T26" fmla="*/ 228 w 2092"/>
                  <a:gd name="T27" fmla="*/ 1398 h 1787"/>
                  <a:gd name="T28" fmla="*/ 206 w 2092"/>
                  <a:gd name="T29" fmla="*/ 1362 h 1787"/>
                  <a:gd name="T30" fmla="*/ 206 w 2092"/>
                  <a:gd name="T31" fmla="*/ 611 h 1787"/>
                  <a:gd name="T32" fmla="*/ 126 w 2092"/>
                  <a:gd name="T33" fmla="*/ 769 h 1787"/>
                  <a:gd name="T34" fmla="*/ 126 w 2092"/>
                  <a:gd name="T35" fmla="*/ 846 h 1787"/>
                  <a:gd name="T36" fmla="*/ 64 w 2092"/>
                  <a:gd name="T37" fmla="*/ 878 h 1787"/>
                  <a:gd name="T38" fmla="*/ 28 w 2092"/>
                  <a:gd name="T39" fmla="*/ 878 h 1787"/>
                  <a:gd name="T40" fmla="*/ 10 w 2092"/>
                  <a:gd name="T41" fmla="*/ 824 h 1787"/>
                  <a:gd name="T42" fmla="*/ 210 w 2092"/>
                  <a:gd name="T43" fmla="*/ 424 h 1787"/>
                  <a:gd name="T44" fmla="*/ 295 w 2092"/>
                  <a:gd name="T45" fmla="*/ 462 h 1787"/>
                  <a:gd name="T46" fmla="*/ 1046 w 2092"/>
                  <a:gd name="T47" fmla="*/ 838 h 1787"/>
                  <a:gd name="T48" fmla="*/ 1797 w 2092"/>
                  <a:gd name="T49" fmla="*/ 462 h 1787"/>
                  <a:gd name="T50" fmla="*/ 1086 w 2092"/>
                  <a:gd name="T51" fmla="*/ 106 h 1787"/>
                  <a:gd name="T52" fmla="*/ 1086 w 2092"/>
                  <a:gd name="T53" fmla="*/ 639 h 1787"/>
                  <a:gd name="T54" fmla="*/ 1046 w 2092"/>
                  <a:gd name="T55" fmla="*/ 659 h 1787"/>
                  <a:gd name="T56" fmla="*/ 1006 w 2092"/>
                  <a:gd name="T57" fmla="*/ 639 h 1787"/>
                  <a:gd name="T58" fmla="*/ 1006 w 2092"/>
                  <a:gd name="T59" fmla="*/ 106 h 1787"/>
                  <a:gd name="T60" fmla="*/ 295 w 2092"/>
                  <a:gd name="T61" fmla="*/ 462 h 1787"/>
                  <a:gd name="T62" fmla="*/ 1886 w 2092"/>
                  <a:gd name="T63" fmla="*/ 1056 h 1787"/>
                  <a:gd name="T64" fmla="*/ 1886 w 2092"/>
                  <a:gd name="T65" fmla="*/ 1362 h 1787"/>
                  <a:gd name="T66" fmla="*/ 1860 w 2092"/>
                  <a:gd name="T67" fmla="*/ 1399 h 1787"/>
                  <a:gd name="T68" fmla="*/ 1086 w 2092"/>
                  <a:gd name="T69" fmla="*/ 1786 h 1787"/>
                  <a:gd name="T70" fmla="*/ 1086 w 2092"/>
                  <a:gd name="T71" fmla="*/ 1200 h 1787"/>
                  <a:gd name="T72" fmla="*/ 1141 w 2092"/>
                  <a:gd name="T73" fmla="*/ 1300 h 1787"/>
                  <a:gd name="T74" fmla="*/ 1300 w 2092"/>
                  <a:gd name="T75" fmla="*/ 1349 h 1787"/>
                  <a:gd name="T76" fmla="*/ 1886 w 2092"/>
                  <a:gd name="T77" fmla="*/ 1056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92" h="1787">
                    <a:moveTo>
                      <a:pt x="210" y="424"/>
                    </a:moveTo>
                    <a:cubicBezTo>
                      <a:pt x="214" y="416"/>
                      <a:pt x="220" y="410"/>
                      <a:pt x="228" y="406"/>
                    </a:cubicBezTo>
                    <a:cubicBezTo>
                      <a:pt x="1025" y="8"/>
                      <a:pt x="1025" y="8"/>
                      <a:pt x="1025" y="8"/>
                    </a:cubicBezTo>
                    <a:cubicBezTo>
                      <a:pt x="1038" y="0"/>
                      <a:pt x="1054" y="0"/>
                      <a:pt x="1067" y="8"/>
                    </a:cubicBezTo>
                    <a:cubicBezTo>
                      <a:pt x="1864" y="406"/>
                      <a:pt x="1864" y="406"/>
                      <a:pt x="1864" y="406"/>
                    </a:cubicBezTo>
                    <a:cubicBezTo>
                      <a:pt x="1872" y="411"/>
                      <a:pt x="1879" y="418"/>
                      <a:pt x="1883" y="427"/>
                    </a:cubicBezTo>
                    <a:cubicBezTo>
                      <a:pt x="2082" y="824"/>
                      <a:pt x="2082" y="824"/>
                      <a:pt x="2082" y="824"/>
                    </a:cubicBezTo>
                    <a:cubicBezTo>
                      <a:pt x="2092" y="844"/>
                      <a:pt x="2084" y="868"/>
                      <a:pt x="2064" y="878"/>
                    </a:cubicBezTo>
                    <a:cubicBezTo>
                      <a:pt x="1264" y="1278"/>
                      <a:pt x="1264" y="1278"/>
                      <a:pt x="1264" y="1278"/>
                    </a:cubicBezTo>
                    <a:cubicBezTo>
                      <a:pt x="1245" y="1287"/>
                      <a:pt x="1218" y="1273"/>
                      <a:pt x="1211" y="1261"/>
                    </a:cubicBezTo>
                    <a:cubicBezTo>
                      <a:pt x="1011" y="901"/>
                      <a:pt x="1011" y="901"/>
                      <a:pt x="1011" y="901"/>
                    </a:cubicBezTo>
                    <a:cubicBezTo>
                      <a:pt x="1008" y="896"/>
                      <a:pt x="1006" y="890"/>
                      <a:pt x="1006" y="884"/>
                    </a:cubicBezTo>
                    <a:cubicBezTo>
                      <a:pt x="1006" y="1787"/>
                      <a:pt x="1006" y="1787"/>
                      <a:pt x="1006" y="1787"/>
                    </a:cubicBezTo>
                    <a:cubicBezTo>
                      <a:pt x="228" y="1398"/>
                      <a:pt x="228" y="1398"/>
                      <a:pt x="228" y="1398"/>
                    </a:cubicBezTo>
                    <a:cubicBezTo>
                      <a:pt x="214" y="1391"/>
                      <a:pt x="206" y="1376"/>
                      <a:pt x="206" y="1362"/>
                    </a:cubicBezTo>
                    <a:cubicBezTo>
                      <a:pt x="206" y="611"/>
                      <a:pt x="206" y="611"/>
                      <a:pt x="206" y="611"/>
                    </a:cubicBezTo>
                    <a:cubicBezTo>
                      <a:pt x="126" y="769"/>
                      <a:pt x="126" y="769"/>
                      <a:pt x="126" y="769"/>
                    </a:cubicBezTo>
                    <a:cubicBezTo>
                      <a:pt x="126" y="846"/>
                      <a:pt x="126" y="846"/>
                      <a:pt x="126" y="846"/>
                    </a:cubicBezTo>
                    <a:cubicBezTo>
                      <a:pt x="64" y="878"/>
                      <a:pt x="64" y="878"/>
                      <a:pt x="64" y="878"/>
                    </a:cubicBezTo>
                    <a:cubicBezTo>
                      <a:pt x="53" y="883"/>
                      <a:pt x="40" y="884"/>
                      <a:pt x="28" y="878"/>
                    </a:cubicBezTo>
                    <a:cubicBezTo>
                      <a:pt x="8" y="868"/>
                      <a:pt x="0" y="844"/>
                      <a:pt x="10" y="824"/>
                    </a:cubicBezTo>
                    <a:lnTo>
                      <a:pt x="210" y="424"/>
                    </a:lnTo>
                    <a:close/>
                    <a:moveTo>
                      <a:pt x="295" y="462"/>
                    </a:moveTo>
                    <a:cubicBezTo>
                      <a:pt x="1046" y="838"/>
                      <a:pt x="1046" y="838"/>
                      <a:pt x="1046" y="838"/>
                    </a:cubicBezTo>
                    <a:cubicBezTo>
                      <a:pt x="1319" y="702"/>
                      <a:pt x="1534" y="594"/>
                      <a:pt x="1797" y="462"/>
                    </a:cubicBezTo>
                    <a:cubicBezTo>
                      <a:pt x="1086" y="106"/>
                      <a:pt x="1086" y="106"/>
                      <a:pt x="1086" y="106"/>
                    </a:cubicBezTo>
                    <a:cubicBezTo>
                      <a:pt x="1086" y="639"/>
                      <a:pt x="1086" y="639"/>
                      <a:pt x="1086" y="639"/>
                    </a:cubicBezTo>
                    <a:cubicBezTo>
                      <a:pt x="1046" y="659"/>
                      <a:pt x="1046" y="659"/>
                      <a:pt x="1046" y="659"/>
                    </a:cubicBezTo>
                    <a:cubicBezTo>
                      <a:pt x="1006" y="639"/>
                      <a:pt x="1006" y="639"/>
                      <a:pt x="1006" y="639"/>
                    </a:cubicBezTo>
                    <a:cubicBezTo>
                      <a:pt x="1006" y="106"/>
                      <a:pt x="1006" y="106"/>
                      <a:pt x="1006" y="106"/>
                    </a:cubicBezTo>
                    <a:lnTo>
                      <a:pt x="295" y="462"/>
                    </a:lnTo>
                    <a:close/>
                    <a:moveTo>
                      <a:pt x="1886" y="1056"/>
                    </a:moveTo>
                    <a:cubicBezTo>
                      <a:pt x="1886" y="1362"/>
                      <a:pt x="1886" y="1362"/>
                      <a:pt x="1886" y="1362"/>
                    </a:cubicBezTo>
                    <a:cubicBezTo>
                      <a:pt x="1886" y="1379"/>
                      <a:pt x="1875" y="1394"/>
                      <a:pt x="1860" y="1399"/>
                    </a:cubicBezTo>
                    <a:cubicBezTo>
                      <a:pt x="1086" y="1786"/>
                      <a:pt x="1086" y="1786"/>
                      <a:pt x="1086" y="1786"/>
                    </a:cubicBezTo>
                    <a:cubicBezTo>
                      <a:pt x="1086" y="1200"/>
                      <a:pt x="1086" y="1200"/>
                      <a:pt x="1086" y="1200"/>
                    </a:cubicBezTo>
                    <a:cubicBezTo>
                      <a:pt x="1141" y="1300"/>
                      <a:pt x="1141" y="1300"/>
                      <a:pt x="1141" y="1300"/>
                    </a:cubicBezTo>
                    <a:cubicBezTo>
                      <a:pt x="1170" y="1353"/>
                      <a:pt x="1246" y="1376"/>
                      <a:pt x="1300" y="1349"/>
                    </a:cubicBezTo>
                    <a:lnTo>
                      <a:pt x="1886" y="1056"/>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grpSp>
      </p:grpSp>
      <p:sp>
        <p:nvSpPr>
          <p:cNvPr id="85" name="TextBox 84">
            <a:extLst>
              <a:ext uri="{FF2B5EF4-FFF2-40B4-BE49-F238E27FC236}">
                <a16:creationId xmlns:a16="http://schemas.microsoft.com/office/drawing/2014/main" id="{D897A75C-A600-4D5F-B28E-9123C4725599}"/>
              </a:ext>
            </a:extLst>
          </p:cNvPr>
          <p:cNvSpPr txBox="1">
            <a:spLocks/>
          </p:cNvSpPr>
          <p:nvPr/>
        </p:nvSpPr>
        <p:spPr>
          <a:xfrm>
            <a:off x="964643" y="1514209"/>
            <a:ext cx="706138" cy="210339"/>
          </a:xfrm>
          <a:prstGeom prst="rect">
            <a:avLst/>
          </a:prstGeom>
          <a:noFill/>
          <a:ln w="9525">
            <a:noFill/>
          </a:ln>
        </p:spPr>
        <p:txBody>
          <a:bodyPr vert="horz" wrap="square" lIns="0" tIns="0" rIns="0" bIns="54000" rtlCol="0" anchor="b" anchorCtr="0">
            <a:spAutoFit/>
          </a:bodyPr>
          <a:lstStyle/>
          <a:p>
            <a:pPr>
              <a:lnSpc>
                <a:spcPct val="90000"/>
              </a:lnSpc>
              <a:spcBef>
                <a:spcPts val="300"/>
              </a:spcBef>
              <a:buClr>
                <a:srgbClr val="000000"/>
              </a:buClr>
              <a:buSzPct val="100000"/>
            </a:pPr>
            <a:r>
              <a:rPr lang="en-GB" sz="1100" b="1" dirty="0">
                <a:solidFill>
                  <a:srgbClr val="DE002B"/>
                </a:solidFill>
                <a:latin typeface="Arial" panose="020B0604020202020204" pitchFamily="34" charset="0"/>
                <a:cs typeface="Arial Narrow" pitchFamily="34" charset="0"/>
              </a:rPr>
              <a:t>Case</a:t>
            </a:r>
            <a:endParaRPr lang="en-US" sz="1100" b="1" dirty="0">
              <a:solidFill>
                <a:srgbClr val="DE002B"/>
              </a:solidFill>
              <a:latin typeface="Arial" panose="020B0604020202020204" pitchFamily="34" charset="0"/>
              <a:cs typeface="Arial Narrow" pitchFamily="34" charset="0"/>
            </a:endParaRPr>
          </a:p>
        </p:txBody>
      </p:sp>
      <p:sp>
        <p:nvSpPr>
          <p:cNvPr id="190" name="TextBox 189">
            <a:extLst>
              <a:ext uri="{FF2B5EF4-FFF2-40B4-BE49-F238E27FC236}">
                <a16:creationId xmlns:a16="http://schemas.microsoft.com/office/drawing/2014/main" id="{C2850153-E4EF-485C-9D65-FA309FD62825}"/>
              </a:ext>
            </a:extLst>
          </p:cNvPr>
          <p:cNvSpPr txBox="1">
            <a:spLocks/>
          </p:cNvSpPr>
          <p:nvPr/>
        </p:nvSpPr>
        <p:spPr>
          <a:xfrm>
            <a:off x="5010988" y="1514209"/>
            <a:ext cx="706138" cy="210339"/>
          </a:xfrm>
          <a:prstGeom prst="rect">
            <a:avLst/>
          </a:prstGeom>
          <a:noFill/>
          <a:ln w="9525">
            <a:noFill/>
          </a:ln>
        </p:spPr>
        <p:txBody>
          <a:bodyPr vert="horz" wrap="square" lIns="0" tIns="0" rIns="0" bIns="54000" rtlCol="0" anchor="b" anchorCtr="0">
            <a:spAutoFit/>
          </a:bodyPr>
          <a:lstStyle/>
          <a:p>
            <a:pPr>
              <a:lnSpc>
                <a:spcPct val="90000"/>
              </a:lnSpc>
              <a:spcBef>
                <a:spcPts val="300"/>
              </a:spcBef>
              <a:buClr>
                <a:srgbClr val="000000"/>
              </a:buClr>
              <a:buSzPct val="100000"/>
            </a:pPr>
            <a:r>
              <a:rPr lang="en-GB" sz="1100" b="1" dirty="0">
                <a:solidFill>
                  <a:srgbClr val="DE002B"/>
                </a:solidFill>
                <a:latin typeface="Arial" panose="020B0604020202020204" pitchFamily="34" charset="0"/>
                <a:cs typeface="Arial Narrow" pitchFamily="34" charset="0"/>
              </a:rPr>
              <a:t>Case</a:t>
            </a:r>
            <a:endParaRPr lang="en-US" sz="1100" b="1" dirty="0">
              <a:solidFill>
                <a:srgbClr val="DE002B"/>
              </a:solidFill>
              <a:latin typeface="Arial" panose="020B0604020202020204" pitchFamily="34" charset="0"/>
              <a:cs typeface="Arial Narrow" pitchFamily="34" charset="0"/>
            </a:endParaRPr>
          </a:p>
        </p:txBody>
      </p:sp>
      <p:sp>
        <p:nvSpPr>
          <p:cNvPr id="12" name="RbLeanShape Left U-Shape 2">
            <a:extLst>
              <a:ext uri="{FF2B5EF4-FFF2-40B4-BE49-F238E27FC236}">
                <a16:creationId xmlns:a16="http://schemas.microsoft.com/office/drawing/2014/main" id="{C4991F35-2382-4751-A145-D3ACB1BD0676}"/>
              </a:ext>
            </a:extLst>
          </p:cNvPr>
          <p:cNvSpPr>
            <a:spLocks/>
          </p:cNvSpPr>
          <p:nvPr/>
        </p:nvSpPr>
        <p:spPr>
          <a:xfrm>
            <a:off x="964643" y="1723425"/>
            <a:ext cx="3606691" cy="2791417"/>
          </a:xfrm>
          <a:custGeom>
            <a:avLst/>
            <a:gdLst>
              <a:gd name="connsiteX0" fmla="*/ 0 w 1270000"/>
              <a:gd name="connsiteY0" fmla="*/ 0 h 3175000"/>
              <a:gd name="connsiteX1" fmla="*/ 1270000 w 1270000"/>
              <a:gd name="connsiteY1" fmla="*/ 0 h 3175000"/>
              <a:gd name="connsiteX2" fmla="*/ 1270000 w 1270000"/>
              <a:gd name="connsiteY2" fmla="*/ 3175000 h 3175000"/>
              <a:gd name="connsiteX3" fmla="*/ 0 w 1270000"/>
              <a:gd name="connsiteY3" fmla="*/ 3175000 h 3175000"/>
            </a:gdLst>
            <a:ahLst/>
            <a:cxnLst>
              <a:cxn ang="0">
                <a:pos x="connsiteX0" y="connsiteY0"/>
              </a:cxn>
              <a:cxn ang="0">
                <a:pos x="connsiteX1" y="connsiteY1"/>
              </a:cxn>
              <a:cxn ang="0">
                <a:pos x="connsiteX2" y="connsiteY2"/>
              </a:cxn>
              <a:cxn ang="0">
                <a:pos x="connsiteX3" y="connsiteY3"/>
              </a:cxn>
            </a:cxnLst>
            <a:rect l="l" t="t" r="r" b="b"/>
            <a:pathLst>
              <a:path w="1270000" h="3175000">
                <a:moveTo>
                  <a:pt x="0" y="0"/>
                </a:moveTo>
                <a:lnTo>
                  <a:pt x="1270000" y="0"/>
                </a:lnTo>
                <a:lnTo>
                  <a:pt x="1270000" y="3175000"/>
                </a:lnTo>
                <a:lnTo>
                  <a:pt x="0" y="3175000"/>
                </a:lnTo>
              </a:path>
            </a:pathLst>
          </a:custGeom>
          <a:ln w="15875" cmpd="sng">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0" tIns="67500" rIns="0" bIns="0" rtlCol="0" anchor="t"/>
          <a:lstStyle/>
          <a:p>
            <a:pPr fontAlgn="ctr"/>
            <a:endParaRPr lang="en-US" sz="1350" dirty="0">
              <a:latin typeface="Arial" panose="020B0604020202020204" pitchFamily="34" charset="0"/>
            </a:endParaRPr>
          </a:p>
        </p:txBody>
      </p:sp>
      <p:sp>
        <p:nvSpPr>
          <p:cNvPr id="15" name="RbLeanShape Left U-Shape 2">
            <a:extLst>
              <a:ext uri="{FF2B5EF4-FFF2-40B4-BE49-F238E27FC236}">
                <a16:creationId xmlns:a16="http://schemas.microsoft.com/office/drawing/2014/main" id="{8B1BDEE8-17AF-4C89-AAAA-DB624295F909}"/>
              </a:ext>
            </a:extLst>
          </p:cNvPr>
          <p:cNvSpPr>
            <a:spLocks/>
          </p:cNvSpPr>
          <p:nvPr/>
        </p:nvSpPr>
        <p:spPr>
          <a:xfrm>
            <a:off x="5018629" y="1723425"/>
            <a:ext cx="3606691" cy="2791417"/>
          </a:xfrm>
          <a:custGeom>
            <a:avLst/>
            <a:gdLst>
              <a:gd name="connsiteX0" fmla="*/ 0 w 1270000"/>
              <a:gd name="connsiteY0" fmla="*/ 0 h 3175000"/>
              <a:gd name="connsiteX1" fmla="*/ 1270000 w 1270000"/>
              <a:gd name="connsiteY1" fmla="*/ 0 h 3175000"/>
              <a:gd name="connsiteX2" fmla="*/ 1270000 w 1270000"/>
              <a:gd name="connsiteY2" fmla="*/ 3175000 h 3175000"/>
              <a:gd name="connsiteX3" fmla="*/ 0 w 1270000"/>
              <a:gd name="connsiteY3" fmla="*/ 3175000 h 3175000"/>
            </a:gdLst>
            <a:ahLst/>
            <a:cxnLst>
              <a:cxn ang="0">
                <a:pos x="connsiteX0" y="connsiteY0"/>
              </a:cxn>
              <a:cxn ang="0">
                <a:pos x="connsiteX1" y="connsiteY1"/>
              </a:cxn>
              <a:cxn ang="0">
                <a:pos x="connsiteX2" y="connsiteY2"/>
              </a:cxn>
              <a:cxn ang="0">
                <a:pos x="connsiteX3" y="connsiteY3"/>
              </a:cxn>
            </a:cxnLst>
            <a:rect l="l" t="t" r="r" b="b"/>
            <a:pathLst>
              <a:path w="1270000" h="3175000">
                <a:moveTo>
                  <a:pt x="0" y="0"/>
                </a:moveTo>
                <a:lnTo>
                  <a:pt x="1270000" y="0"/>
                </a:lnTo>
                <a:lnTo>
                  <a:pt x="1270000" y="3175000"/>
                </a:lnTo>
                <a:lnTo>
                  <a:pt x="0" y="3175000"/>
                </a:lnTo>
              </a:path>
            </a:pathLst>
          </a:custGeom>
          <a:ln w="15875" cmpd="sng">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0" tIns="67500" rIns="0" bIns="0" rtlCol="0" anchor="t"/>
          <a:lstStyle/>
          <a:p>
            <a:pPr fontAlgn="ctr"/>
            <a:endParaRPr lang="en-US" sz="1350" dirty="0">
              <a:latin typeface="Arial" panose="020B0604020202020204" pitchFamily="34" charset="0"/>
            </a:endParaRPr>
          </a:p>
        </p:txBody>
      </p:sp>
      <p:cxnSp>
        <p:nvCxnSpPr>
          <p:cNvPr id="104" name="Straight Connector 103">
            <a:extLst>
              <a:ext uri="{FF2B5EF4-FFF2-40B4-BE49-F238E27FC236}">
                <a16:creationId xmlns:a16="http://schemas.microsoft.com/office/drawing/2014/main" id="{2AA69D93-FE86-43AB-9082-104E6C5ADD69}"/>
              </a:ext>
            </a:extLst>
          </p:cNvPr>
          <p:cNvCxnSpPr>
            <a:cxnSpLocks/>
          </p:cNvCxnSpPr>
          <p:nvPr/>
        </p:nvCxnSpPr>
        <p:spPr>
          <a:xfrm>
            <a:off x="964643" y="2697310"/>
            <a:ext cx="3525343" cy="0"/>
          </a:xfrm>
          <a:prstGeom prst="line">
            <a:avLst/>
          </a:prstGeom>
          <a:ln w="9525">
            <a:solidFill>
              <a:schemeClr val="accent6"/>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3272C3B-705E-4908-ABDC-9BD1D3968D76}"/>
              </a:ext>
            </a:extLst>
          </p:cNvPr>
          <p:cNvCxnSpPr>
            <a:cxnSpLocks/>
          </p:cNvCxnSpPr>
          <p:nvPr/>
        </p:nvCxnSpPr>
        <p:spPr>
          <a:xfrm>
            <a:off x="964643" y="3660598"/>
            <a:ext cx="3525343" cy="0"/>
          </a:xfrm>
          <a:prstGeom prst="line">
            <a:avLst/>
          </a:prstGeom>
          <a:ln w="9525">
            <a:solidFill>
              <a:schemeClr val="accent6"/>
            </a:solidFill>
            <a:prstDash val="sysDot"/>
          </a:ln>
          <a:effectLst/>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312E1172-E6EC-43AF-B25E-C9F8777A9F54}"/>
              </a:ext>
            </a:extLst>
          </p:cNvPr>
          <p:cNvSpPr txBox="1">
            <a:spLocks/>
          </p:cNvSpPr>
          <p:nvPr/>
        </p:nvSpPr>
        <p:spPr>
          <a:xfrm>
            <a:off x="1672926" y="1514209"/>
            <a:ext cx="590142" cy="210339"/>
          </a:xfrm>
          <a:prstGeom prst="rect">
            <a:avLst/>
          </a:prstGeom>
          <a:noFill/>
          <a:ln w="9525">
            <a:noFill/>
          </a:ln>
        </p:spPr>
        <p:txBody>
          <a:bodyPr vert="horz" wrap="square" lIns="0" tIns="0" rIns="0" bIns="54000" rtlCol="0" anchor="b" anchorCtr="0">
            <a:spAutoFit/>
          </a:bodyPr>
          <a:lstStyle/>
          <a:p>
            <a:pPr>
              <a:lnSpc>
                <a:spcPct val="90000"/>
              </a:lnSpc>
              <a:spcBef>
                <a:spcPts val="300"/>
              </a:spcBef>
              <a:buClr>
                <a:srgbClr val="000000"/>
              </a:buClr>
              <a:buSzPct val="100000"/>
            </a:pPr>
            <a:r>
              <a:rPr lang="en-GB" sz="1100" b="1" dirty="0">
                <a:solidFill>
                  <a:srgbClr val="DE002B"/>
                </a:solidFill>
                <a:latin typeface="Arial" panose="020B0604020202020204" pitchFamily="34" charset="0"/>
                <a:cs typeface="Arial Narrow" pitchFamily="34" charset="0"/>
              </a:rPr>
              <a:t>Types</a:t>
            </a:r>
            <a:endParaRPr lang="en-US" sz="1100" b="1" dirty="0">
              <a:solidFill>
                <a:srgbClr val="DE002B"/>
              </a:solidFill>
              <a:latin typeface="Arial" panose="020B0604020202020204" pitchFamily="34" charset="0"/>
              <a:cs typeface="Arial Narrow" pitchFamily="34" charset="0"/>
            </a:endParaRPr>
          </a:p>
        </p:txBody>
      </p:sp>
      <p:sp>
        <p:nvSpPr>
          <p:cNvPr id="108" name="TextBox 107">
            <a:extLst>
              <a:ext uri="{FF2B5EF4-FFF2-40B4-BE49-F238E27FC236}">
                <a16:creationId xmlns:a16="http://schemas.microsoft.com/office/drawing/2014/main" id="{D7A2297B-6EB2-4D88-B168-EBA7CA1C43CD}"/>
              </a:ext>
            </a:extLst>
          </p:cNvPr>
          <p:cNvSpPr txBox="1">
            <a:spLocks/>
          </p:cNvSpPr>
          <p:nvPr/>
        </p:nvSpPr>
        <p:spPr>
          <a:xfrm>
            <a:off x="2425963" y="1514209"/>
            <a:ext cx="2064023" cy="210339"/>
          </a:xfrm>
          <a:prstGeom prst="rect">
            <a:avLst/>
          </a:prstGeom>
          <a:noFill/>
          <a:ln w="9525">
            <a:noFill/>
          </a:ln>
        </p:spPr>
        <p:txBody>
          <a:bodyPr vert="horz" wrap="square" lIns="0" tIns="0" rIns="0" bIns="54000" rtlCol="0" anchor="b" anchorCtr="0">
            <a:spAutoFit/>
          </a:bodyPr>
          <a:lstStyle/>
          <a:p>
            <a:pPr>
              <a:lnSpc>
                <a:spcPct val="90000"/>
              </a:lnSpc>
              <a:spcBef>
                <a:spcPts val="300"/>
              </a:spcBef>
              <a:buClr>
                <a:srgbClr val="000000"/>
              </a:buClr>
              <a:buSzPct val="100000"/>
            </a:pPr>
            <a:r>
              <a:rPr lang="en-GB" sz="1100" b="1" dirty="0">
                <a:solidFill>
                  <a:srgbClr val="DE002B"/>
                </a:solidFill>
                <a:latin typeface="Arial" panose="020B0604020202020204" pitchFamily="34" charset="0"/>
                <a:cs typeface="Arial Narrow" pitchFamily="34" charset="0"/>
              </a:rPr>
              <a:t>Implication</a:t>
            </a:r>
            <a:endParaRPr lang="en-US" sz="1100" b="1" dirty="0">
              <a:solidFill>
                <a:srgbClr val="DE002B"/>
              </a:solidFill>
              <a:latin typeface="Arial" panose="020B0604020202020204" pitchFamily="34" charset="0"/>
              <a:cs typeface="Arial Narrow" pitchFamily="34" charset="0"/>
            </a:endParaRPr>
          </a:p>
        </p:txBody>
      </p:sp>
      <p:sp>
        <p:nvSpPr>
          <p:cNvPr id="117" name="TextBox 116">
            <a:extLst>
              <a:ext uri="{FF2B5EF4-FFF2-40B4-BE49-F238E27FC236}">
                <a16:creationId xmlns:a16="http://schemas.microsoft.com/office/drawing/2014/main" id="{7532F79E-A906-4F97-89C8-65CAA08E4324}"/>
              </a:ext>
            </a:extLst>
          </p:cNvPr>
          <p:cNvSpPr txBox="1">
            <a:spLocks/>
          </p:cNvSpPr>
          <p:nvPr/>
        </p:nvSpPr>
        <p:spPr>
          <a:xfrm>
            <a:off x="1672926" y="1766929"/>
            <a:ext cx="590142" cy="114262"/>
          </a:xfrm>
          <a:prstGeom prst="rect">
            <a:avLst/>
          </a:prstGeom>
          <a:noFill/>
          <a:ln w="9525">
            <a:noFill/>
          </a:ln>
        </p:spPr>
        <p:txBody>
          <a:bodyPr vert="horz" wrap="square" lIns="0" tIns="0" rIns="0" bIns="0" rtlCol="0">
            <a:spAutoFit/>
          </a:bodyPr>
          <a:lstStyle/>
          <a:p>
            <a:pPr>
              <a:lnSpc>
                <a:spcPct val="90000"/>
              </a:lnSpc>
              <a:spcBef>
                <a:spcPts val="300"/>
              </a:spcBef>
              <a:buClr>
                <a:srgbClr val="000000"/>
              </a:buClr>
              <a:buSzPct val="100000"/>
            </a:pPr>
            <a:r>
              <a:rPr lang="en-GB" sz="825" b="1" dirty="0">
                <a:solidFill>
                  <a:schemeClr val="accent6"/>
                </a:solidFill>
                <a:latin typeface="Arial" panose="020B0604020202020204" pitchFamily="34" charset="0"/>
                <a:cs typeface="Arial Narrow" pitchFamily="34" charset="0"/>
              </a:rPr>
              <a:t>New</a:t>
            </a:r>
          </a:p>
        </p:txBody>
      </p:sp>
      <p:sp>
        <p:nvSpPr>
          <p:cNvPr id="118" name="TextBox 117">
            <a:extLst>
              <a:ext uri="{FF2B5EF4-FFF2-40B4-BE49-F238E27FC236}">
                <a16:creationId xmlns:a16="http://schemas.microsoft.com/office/drawing/2014/main" id="{C05BCF65-5A91-49A3-85D8-F37784E61417}"/>
              </a:ext>
            </a:extLst>
          </p:cNvPr>
          <p:cNvSpPr txBox="1">
            <a:spLocks/>
          </p:cNvSpPr>
          <p:nvPr/>
        </p:nvSpPr>
        <p:spPr>
          <a:xfrm>
            <a:off x="1672926" y="2079605"/>
            <a:ext cx="590142" cy="228524"/>
          </a:xfrm>
          <a:prstGeom prst="rect">
            <a:avLst/>
          </a:prstGeom>
          <a:noFill/>
          <a:ln w="9525">
            <a:noFill/>
          </a:ln>
        </p:spPr>
        <p:txBody>
          <a:bodyPr vert="horz" wrap="square" lIns="0" tIns="0" rIns="0" bIns="0" rtlCol="0">
            <a:spAutoFit/>
          </a:bodyPr>
          <a:lstStyle/>
          <a:p>
            <a:pPr>
              <a:lnSpc>
                <a:spcPct val="90000"/>
              </a:lnSpc>
              <a:spcBef>
                <a:spcPts val="300"/>
              </a:spcBef>
              <a:buClr>
                <a:srgbClr val="000000"/>
              </a:buClr>
              <a:buSzPct val="100000"/>
            </a:pPr>
            <a:r>
              <a:rPr lang="en-GB" sz="825" b="1" dirty="0">
                <a:solidFill>
                  <a:schemeClr val="accent6"/>
                </a:solidFill>
                <a:latin typeface="Arial" panose="020B0604020202020204" pitchFamily="34" charset="0"/>
                <a:cs typeface="Arial Narrow" pitchFamily="34" charset="0"/>
              </a:rPr>
              <a:t>Price </a:t>
            </a:r>
            <a:br>
              <a:rPr lang="en-GB" sz="825" b="1" dirty="0">
                <a:solidFill>
                  <a:schemeClr val="accent6"/>
                </a:solidFill>
                <a:latin typeface="Arial" panose="020B0604020202020204" pitchFamily="34" charset="0"/>
                <a:cs typeface="Arial Narrow" pitchFamily="34" charset="0"/>
              </a:rPr>
            </a:br>
            <a:r>
              <a:rPr lang="en-GB" sz="825" b="1" dirty="0">
                <a:solidFill>
                  <a:schemeClr val="accent6"/>
                </a:solidFill>
                <a:latin typeface="Arial" panose="020B0604020202020204" pitchFamily="34" charset="0"/>
                <a:cs typeface="Arial Narrow" pitchFamily="34" charset="0"/>
              </a:rPr>
              <a:t>sensitive</a:t>
            </a:r>
          </a:p>
        </p:txBody>
      </p:sp>
      <p:sp>
        <p:nvSpPr>
          <p:cNvPr id="119" name="TextBox 118">
            <a:extLst>
              <a:ext uri="{FF2B5EF4-FFF2-40B4-BE49-F238E27FC236}">
                <a16:creationId xmlns:a16="http://schemas.microsoft.com/office/drawing/2014/main" id="{F2132EAA-9687-4C01-A136-DBF1AA2084A3}"/>
              </a:ext>
            </a:extLst>
          </p:cNvPr>
          <p:cNvSpPr txBox="1">
            <a:spLocks/>
          </p:cNvSpPr>
          <p:nvPr/>
        </p:nvSpPr>
        <p:spPr>
          <a:xfrm>
            <a:off x="1672926" y="2407094"/>
            <a:ext cx="590142" cy="114262"/>
          </a:xfrm>
          <a:prstGeom prst="rect">
            <a:avLst/>
          </a:prstGeom>
          <a:noFill/>
          <a:ln w="9525">
            <a:noFill/>
          </a:ln>
        </p:spPr>
        <p:txBody>
          <a:bodyPr vert="horz" wrap="square" lIns="0" tIns="0" rIns="0" bIns="0" rtlCol="0">
            <a:spAutoFit/>
          </a:bodyPr>
          <a:lstStyle/>
          <a:p>
            <a:pPr>
              <a:lnSpc>
                <a:spcPct val="90000"/>
              </a:lnSpc>
              <a:spcBef>
                <a:spcPts val="300"/>
              </a:spcBef>
              <a:buClr>
                <a:srgbClr val="000000"/>
              </a:buClr>
              <a:buSzPct val="100000"/>
            </a:pPr>
            <a:r>
              <a:rPr lang="en-GB" sz="825" b="1" dirty="0">
                <a:solidFill>
                  <a:schemeClr val="accent6"/>
                </a:solidFill>
                <a:latin typeface="Arial" panose="020B0604020202020204" pitchFamily="34" charset="0"/>
                <a:cs typeface="Arial Narrow" pitchFamily="34" charset="0"/>
              </a:rPr>
              <a:t>High value</a:t>
            </a:r>
          </a:p>
        </p:txBody>
      </p:sp>
      <p:sp>
        <p:nvSpPr>
          <p:cNvPr id="120" name="ListLeanHorizontalTextDetail1">
            <a:extLst>
              <a:ext uri="{FF2B5EF4-FFF2-40B4-BE49-F238E27FC236}">
                <a16:creationId xmlns:a16="http://schemas.microsoft.com/office/drawing/2014/main" id="{C2E81F4C-E723-4DE4-8A0F-23B4E3D41E54}"/>
              </a:ext>
            </a:extLst>
          </p:cNvPr>
          <p:cNvSpPr txBox="1">
            <a:spLocks/>
          </p:cNvSpPr>
          <p:nvPr/>
        </p:nvSpPr>
        <p:spPr>
          <a:xfrm>
            <a:off x="2425963" y="1766929"/>
            <a:ext cx="2064023" cy="241348"/>
          </a:xfrm>
          <a:prstGeom prst="rect">
            <a:avLst/>
          </a:prstGeom>
          <a:noFill/>
          <a:ln w="9525">
            <a:noFill/>
          </a:ln>
        </p:spPr>
        <p:txBody>
          <a:bodyPr vert="horz" wrap="square" lIns="0" tIns="0" rIns="0" bIns="0" rtlCol="0">
            <a:spAutoFit/>
          </a:bodyPr>
          <a:lstStyle/>
          <a:p>
            <a:pPr marL="92075" lvl="1" indent="-92075">
              <a:lnSpc>
                <a:spcPct val="90000"/>
              </a:lnSpc>
              <a:spcBef>
                <a:spcPts val="75"/>
              </a:spcBef>
              <a:buClr>
                <a:schemeClr val="accent1"/>
              </a:buClr>
              <a:buSzPct val="100000"/>
              <a:buFont typeface="Wingdings" panose="05000000000000000000" pitchFamily="2" charset="2"/>
              <a:buChar char="§"/>
            </a:pPr>
            <a:r>
              <a:rPr lang="en-GB" sz="800" noProof="1">
                <a:latin typeface="Arial" panose="020B0604020202020204" pitchFamily="34" charset="0"/>
                <a:cs typeface="Arial Narrow" pitchFamily="34" charset="0"/>
              </a:rPr>
              <a:t>Free shipping</a:t>
            </a:r>
          </a:p>
          <a:p>
            <a:pPr marL="92075" lvl="1" indent="-92075">
              <a:lnSpc>
                <a:spcPct val="90000"/>
              </a:lnSpc>
              <a:spcBef>
                <a:spcPts val="75"/>
              </a:spcBef>
              <a:buClr>
                <a:schemeClr val="accent1"/>
              </a:buClr>
              <a:buSzPct val="100000"/>
              <a:buFont typeface="Wingdings" panose="05000000000000000000" pitchFamily="2" charset="2"/>
              <a:buChar char="§"/>
            </a:pPr>
            <a:r>
              <a:rPr lang="en-GB" sz="800" noProof="1">
                <a:latin typeface="Arial" panose="020B0604020202020204" pitchFamily="34" charset="0"/>
                <a:cs typeface="Arial Narrow" pitchFamily="34" charset="0"/>
              </a:rPr>
              <a:t>Fast delivery</a:t>
            </a:r>
          </a:p>
        </p:txBody>
      </p:sp>
      <p:sp>
        <p:nvSpPr>
          <p:cNvPr id="121" name="ListLeanHorizontalTextDetail1">
            <a:extLst>
              <a:ext uri="{FF2B5EF4-FFF2-40B4-BE49-F238E27FC236}">
                <a16:creationId xmlns:a16="http://schemas.microsoft.com/office/drawing/2014/main" id="{61BB4B68-088C-489F-9945-7030A5C63ED2}"/>
              </a:ext>
            </a:extLst>
          </p:cNvPr>
          <p:cNvSpPr txBox="1">
            <a:spLocks/>
          </p:cNvSpPr>
          <p:nvPr/>
        </p:nvSpPr>
        <p:spPr>
          <a:xfrm>
            <a:off x="2425963" y="2079605"/>
            <a:ext cx="2064023" cy="241348"/>
          </a:xfrm>
          <a:prstGeom prst="rect">
            <a:avLst/>
          </a:prstGeom>
          <a:noFill/>
          <a:ln w="9525">
            <a:noFill/>
          </a:ln>
        </p:spPr>
        <p:txBody>
          <a:bodyPr vert="horz" wrap="square" lIns="0" tIns="0" rIns="0" bIns="0" rtlCol="0">
            <a:spAutoFit/>
          </a:bodyPr>
          <a:lstStyle/>
          <a:p>
            <a:pPr marL="92075" lvl="1" indent="-92075">
              <a:lnSpc>
                <a:spcPct val="90000"/>
              </a:lnSpc>
              <a:spcBef>
                <a:spcPts val="75"/>
              </a:spcBef>
              <a:buClr>
                <a:schemeClr val="accent1"/>
              </a:buClr>
              <a:buSzPct val="100000"/>
              <a:buFont typeface="Wingdings" panose="05000000000000000000" pitchFamily="2" charset="2"/>
              <a:buChar char="§"/>
            </a:pPr>
            <a:r>
              <a:rPr lang="en-GB" sz="800" noProof="1">
                <a:latin typeface="Arial" panose="020B0604020202020204" pitchFamily="34" charset="0"/>
                <a:cs typeface="Arial Narrow" pitchFamily="34" charset="0"/>
              </a:rPr>
              <a:t>Low price</a:t>
            </a:r>
          </a:p>
          <a:p>
            <a:pPr marL="92075" lvl="1" indent="-92075">
              <a:lnSpc>
                <a:spcPct val="90000"/>
              </a:lnSpc>
              <a:spcBef>
                <a:spcPts val="75"/>
              </a:spcBef>
              <a:buClr>
                <a:schemeClr val="accent1"/>
              </a:buClr>
              <a:buSzPct val="100000"/>
              <a:buFont typeface="Wingdings" panose="05000000000000000000" pitchFamily="2" charset="2"/>
              <a:buChar char="§"/>
            </a:pPr>
            <a:r>
              <a:rPr lang="en-GB" sz="800" noProof="1">
                <a:latin typeface="Arial" panose="020B0604020202020204" pitchFamily="34" charset="0"/>
                <a:cs typeface="Arial Narrow" pitchFamily="34" charset="0"/>
              </a:rPr>
              <a:t>Less emphasis on speed</a:t>
            </a:r>
          </a:p>
        </p:txBody>
      </p:sp>
      <p:sp>
        <p:nvSpPr>
          <p:cNvPr id="122" name="ListLeanHorizontalTextDetail1">
            <a:extLst>
              <a:ext uri="{FF2B5EF4-FFF2-40B4-BE49-F238E27FC236}">
                <a16:creationId xmlns:a16="http://schemas.microsoft.com/office/drawing/2014/main" id="{F7E3C516-1EEE-4E9E-9D58-573D68C146A9}"/>
              </a:ext>
            </a:extLst>
          </p:cNvPr>
          <p:cNvSpPr txBox="1">
            <a:spLocks/>
          </p:cNvSpPr>
          <p:nvPr/>
        </p:nvSpPr>
        <p:spPr>
          <a:xfrm>
            <a:off x="2425963" y="2407094"/>
            <a:ext cx="2064023" cy="241348"/>
          </a:xfrm>
          <a:prstGeom prst="rect">
            <a:avLst/>
          </a:prstGeom>
          <a:noFill/>
          <a:ln w="9525">
            <a:noFill/>
          </a:ln>
        </p:spPr>
        <p:txBody>
          <a:bodyPr vert="horz" wrap="square" lIns="0" tIns="0" rIns="0" bIns="0" rtlCol="0">
            <a:spAutoFit/>
          </a:bodyPr>
          <a:lstStyle/>
          <a:p>
            <a:pPr marL="92075" lvl="1" indent="-92075">
              <a:lnSpc>
                <a:spcPct val="90000"/>
              </a:lnSpc>
              <a:spcBef>
                <a:spcPts val="75"/>
              </a:spcBef>
              <a:buClr>
                <a:schemeClr val="accent1"/>
              </a:buClr>
              <a:buSzPct val="100000"/>
              <a:buFont typeface="Wingdings" panose="05000000000000000000" pitchFamily="2" charset="2"/>
              <a:buChar char="§"/>
            </a:pPr>
            <a:r>
              <a:rPr lang="en-GB" sz="800" noProof="1">
                <a:latin typeface="Arial" panose="020B0604020202020204" pitchFamily="34" charset="0"/>
                <a:cs typeface="Arial Narrow" pitchFamily="34" charset="0"/>
              </a:rPr>
              <a:t>Higher price</a:t>
            </a:r>
          </a:p>
          <a:p>
            <a:pPr marL="92075" lvl="1" indent="-92075">
              <a:lnSpc>
                <a:spcPct val="90000"/>
              </a:lnSpc>
              <a:spcBef>
                <a:spcPts val="75"/>
              </a:spcBef>
              <a:buClr>
                <a:schemeClr val="accent1"/>
              </a:buClr>
              <a:buSzPct val="100000"/>
              <a:buFont typeface="Wingdings" panose="05000000000000000000" pitchFamily="2" charset="2"/>
              <a:buChar char="§"/>
            </a:pPr>
            <a:r>
              <a:rPr lang="en-GB" sz="800" noProof="1">
                <a:latin typeface="Arial" panose="020B0604020202020204" pitchFamily="34" charset="0"/>
                <a:cs typeface="Arial Narrow" pitchFamily="34" charset="0"/>
              </a:rPr>
              <a:t>High reliability/ strong reputation</a:t>
            </a:r>
          </a:p>
        </p:txBody>
      </p:sp>
      <p:cxnSp>
        <p:nvCxnSpPr>
          <p:cNvPr id="8" name="Straight Connector 7">
            <a:extLst>
              <a:ext uri="{FF2B5EF4-FFF2-40B4-BE49-F238E27FC236}">
                <a16:creationId xmlns:a16="http://schemas.microsoft.com/office/drawing/2014/main" id="{216A7B2C-5BAC-4078-8E81-ACA03D6446AC}"/>
              </a:ext>
            </a:extLst>
          </p:cNvPr>
          <p:cNvCxnSpPr>
            <a:cxnSpLocks/>
          </p:cNvCxnSpPr>
          <p:nvPr/>
        </p:nvCxnSpPr>
        <p:spPr>
          <a:xfrm>
            <a:off x="1672925" y="2035524"/>
            <a:ext cx="2817061" cy="0"/>
          </a:xfrm>
          <a:prstGeom prst="line">
            <a:avLst/>
          </a:prstGeom>
          <a:ln w="9525">
            <a:solidFill>
              <a:schemeClr val="accent3"/>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15975E8-8021-4F29-ABD6-64BF3A7E0E80}"/>
              </a:ext>
            </a:extLst>
          </p:cNvPr>
          <p:cNvCxnSpPr>
            <a:cxnSpLocks/>
          </p:cNvCxnSpPr>
          <p:nvPr/>
        </p:nvCxnSpPr>
        <p:spPr>
          <a:xfrm>
            <a:off x="1672925" y="2365202"/>
            <a:ext cx="2817061" cy="0"/>
          </a:xfrm>
          <a:prstGeom prst="line">
            <a:avLst/>
          </a:prstGeom>
          <a:ln w="9525">
            <a:solidFill>
              <a:schemeClr val="accent3"/>
            </a:solidFill>
            <a:prstDash val="sysDot"/>
          </a:ln>
          <a:effectLst/>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E30FA574-A67B-4C6A-B189-78F64BFAB653}"/>
              </a:ext>
            </a:extLst>
          </p:cNvPr>
          <p:cNvSpPr txBox="1">
            <a:spLocks/>
          </p:cNvSpPr>
          <p:nvPr/>
        </p:nvSpPr>
        <p:spPr>
          <a:xfrm>
            <a:off x="1672926" y="2732445"/>
            <a:ext cx="590142" cy="228524"/>
          </a:xfrm>
          <a:prstGeom prst="rect">
            <a:avLst/>
          </a:prstGeom>
          <a:noFill/>
          <a:ln w="9525">
            <a:noFill/>
          </a:ln>
        </p:spPr>
        <p:txBody>
          <a:bodyPr vert="horz" wrap="square" lIns="0" tIns="0" rIns="0" bIns="0" rtlCol="0">
            <a:spAutoFit/>
          </a:bodyPr>
          <a:lstStyle/>
          <a:p>
            <a:pPr>
              <a:lnSpc>
                <a:spcPct val="90000"/>
              </a:lnSpc>
              <a:spcBef>
                <a:spcPts val="300"/>
              </a:spcBef>
              <a:buClr>
                <a:srgbClr val="000000"/>
              </a:buClr>
              <a:buSzPct val="100000"/>
            </a:pPr>
            <a:r>
              <a:rPr lang="en-GB" sz="825" b="1" dirty="0" err="1">
                <a:solidFill>
                  <a:schemeClr val="accent6"/>
                </a:solidFill>
                <a:latin typeface="Arial" panose="020B0604020202020204" pitchFamily="34" charset="0"/>
                <a:cs typeface="Arial Narrow" pitchFamily="34" charset="0"/>
              </a:rPr>
              <a:t>Larg</a:t>
            </a:r>
            <a:r>
              <a:rPr lang="en-GB" sz="825" b="1" dirty="0">
                <a:solidFill>
                  <a:schemeClr val="accent6"/>
                </a:solidFill>
                <a:latin typeface="Arial" panose="020B0604020202020204" pitchFamily="34" charset="0"/>
                <a:cs typeface="Arial Narrow" pitchFamily="34" charset="0"/>
              </a:rPr>
              <a:t>e business</a:t>
            </a:r>
          </a:p>
        </p:txBody>
      </p:sp>
      <p:sp>
        <p:nvSpPr>
          <p:cNvPr id="149" name="TextBox 148">
            <a:extLst>
              <a:ext uri="{FF2B5EF4-FFF2-40B4-BE49-F238E27FC236}">
                <a16:creationId xmlns:a16="http://schemas.microsoft.com/office/drawing/2014/main" id="{A25C47AC-F0BF-459C-A2DC-ABDD4639BFB3}"/>
              </a:ext>
            </a:extLst>
          </p:cNvPr>
          <p:cNvSpPr txBox="1">
            <a:spLocks/>
          </p:cNvSpPr>
          <p:nvPr/>
        </p:nvSpPr>
        <p:spPr>
          <a:xfrm>
            <a:off x="1672926" y="3075096"/>
            <a:ext cx="590142" cy="228524"/>
          </a:xfrm>
          <a:prstGeom prst="rect">
            <a:avLst/>
          </a:prstGeom>
          <a:noFill/>
          <a:ln w="9525">
            <a:noFill/>
          </a:ln>
        </p:spPr>
        <p:txBody>
          <a:bodyPr vert="horz" wrap="square" lIns="0" tIns="0" rIns="0" bIns="0" rtlCol="0">
            <a:spAutoFit/>
          </a:bodyPr>
          <a:lstStyle/>
          <a:p>
            <a:pPr>
              <a:lnSpc>
                <a:spcPct val="90000"/>
              </a:lnSpc>
              <a:spcBef>
                <a:spcPts val="300"/>
              </a:spcBef>
              <a:buClr>
                <a:srgbClr val="000000"/>
              </a:buClr>
              <a:buSzPct val="100000"/>
            </a:pPr>
            <a:r>
              <a:rPr lang="en-GB" sz="825" b="1" dirty="0">
                <a:solidFill>
                  <a:schemeClr val="accent6"/>
                </a:solidFill>
                <a:latin typeface="Arial" panose="020B0604020202020204" pitchFamily="34" charset="0"/>
                <a:cs typeface="Arial Narrow" pitchFamily="34" charset="0"/>
              </a:rPr>
              <a:t>Small Business</a:t>
            </a:r>
          </a:p>
        </p:txBody>
      </p:sp>
      <p:sp>
        <p:nvSpPr>
          <p:cNvPr id="150" name="TextBox 149">
            <a:extLst>
              <a:ext uri="{FF2B5EF4-FFF2-40B4-BE49-F238E27FC236}">
                <a16:creationId xmlns:a16="http://schemas.microsoft.com/office/drawing/2014/main" id="{D71C8648-7399-4D53-B9D0-C90A3D08A0F4}"/>
              </a:ext>
            </a:extLst>
          </p:cNvPr>
          <p:cNvSpPr txBox="1">
            <a:spLocks/>
          </p:cNvSpPr>
          <p:nvPr/>
        </p:nvSpPr>
        <p:spPr>
          <a:xfrm>
            <a:off x="1672926" y="3425067"/>
            <a:ext cx="590142" cy="114262"/>
          </a:xfrm>
          <a:prstGeom prst="rect">
            <a:avLst/>
          </a:prstGeom>
          <a:noFill/>
          <a:ln w="9525">
            <a:noFill/>
          </a:ln>
        </p:spPr>
        <p:txBody>
          <a:bodyPr vert="horz" wrap="square" lIns="0" tIns="0" rIns="0" bIns="0" rtlCol="0">
            <a:spAutoFit/>
          </a:bodyPr>
          <a:lstStyle/>
          <a:p>
            <a:pPr>
              <a:lnSpc>
                <a:spcPct val="90000"/>
              </a:lnSpc>
              <a:spcBef>
                <a:spcPts val="300"/>
              </a:spcBef>
              <a:buClr>
                <a:srgbClr val="000000"/>
              </a:buClr>
              <a:buSzPct val="100000"/>
            </a:pPr>
            <a:r>
              <a:rPr lang="en-GB" sz="825" b="1" dirty="0">
                <a:solidFill>
                  <a:schemeClr val="accent6"/>
                </a:solidFill>
                <a:latin typeface="Arial" panose="020B0604020202020204" pitchFamily="34" charset="0"/>
                <a:cs typeface="Arial Narrow" pitchFamily="34" charset="0"/>
              </a:rPr>
              <a:t>Individual</a:t>
            </a:r>
          </a:p>
        </p:txBody>
      </p:sp>
      <p:sp>
        <p:nvSpPr>
          <p:cNvPr id="151" name="ListLeanHorizontalTextDetail1">
            <a:extLst>
              <a:ext uri="{FF2B5EF4-FFF2-40B4-BE49-F238E27FC236}">
                <a16:creationId xmlns:a16="http://schemas.microsoft.com/office/drawing/2014/main" id="{AE1600C5-9622-4D10-A1AD-37037F327907}"/>
              </a:ext>
            </a:extLst>
          </p:cNvPr>
          <p:cNvSpPr txBox="1">
            <a:spLocks/>
          </p:cNvSpPr>
          <p:nvPr/>
        </p:nvSpPr>
        <p:spPr>
          <a:xfrm>
            <a:off x="2425963" y="2732444"/>
            <a:ext cx="2064023" cy="228524"/>
          </a:xfrm>
          <a:prstGeom prst="rect">
            <a:avLst/>
          </a:prstGeom>
          <a:noFill/>
          <a:ln w="9525">
            <a:noFill/>
          </a:ln>
        </p:spPr>
        <p:txBody>
          <a:bodyPr vert="horz" wrap="square" lIns="0" tIns="0" rIns="0" bIns="0" rtlCol="0">
            <a:spAutoFit/>
          </a:bodyPr>
          <a:lstStyle/>
          <a:p>
            <a:pPr marL="92075" lvl="1" indent="-92075">
              <a:lnSpc>
                <a:spcPct val="90000"/>
              </a:lnSpc>
              <a:spcBef>
                <a:spcPts val="75"/>
              </a:spcBef>
              <a:buClr>
                <a:schemeClr val="accent1"/>
              </a:buClr>
              <a:buSzPct val="100000"/>
              <a:buFont typeface="Wingdings" panose="05000000000000000000" pitchFamily="2" charset="2"/>
              <a:buChar char="§"/>
            </a:pPr>
            <a:r>
              <a:rPr lang="en-US" sz="800" noProof="1">
                <a:latin typeface="Arial" panose="020B0604020202020204" pitchFamily="34" charset="0"/>
                <a:cs typeface="Arial Narrow" pitchFamily="34" charset="0"/>
              </a:rPr>
              <a:t>Potential to consolidate orders at warehouse</a:t>
            </a:r>
          </a:p>
        </p:txBody>
      </p:sp>
      <p:sp>
        <p:nvSpPr>
          <p:cNvPr id="152" name="ListLeanHorizontalTextDetail1">
            <a:extLst>
              <a:ext uri="{FF2B5EF4-FFF2-40B4-BE49-F238E27FC236}">
                <a16:creationId xmlns:a16="http://schemas.microsoft.com/office/drawing/2014/main" id="{1BE18781-D7D2-453A-A068-9C78EB7F12D7}"/>
              </a:ext>
            </a:extLst>
          </p:cNvPr>
          <p:cNvSpPr txBox="1">
            <a:spLocks/>
          </p:cNvSpPr>
          <p:nvPr/>
        </p:nvSpPr>
        <p:spPr>
          <a:xfrm>
            <a:off x="2425963" y="3075096"/>
            <a:ext cx="2064023" cy="110800"/>
          </a:xfrm>
          <a:prstGeom prst="rect">
            <a:avLst/>
          </a:prstGeom>
          <a:noFill/>
          <a:ln w="9525">
            <a:noFill/>
          </a:ln>
        </p:spPr>
        <p:txBody>
          <a:bodyPr vert="horz" wrap="square" lIns="0" tIns="0" rIns="0" bIns="0" rtlCol="0">
            <a:spAutoFit/>
          </a:bodyPr>
          <a:lstStyle/>
          <a:p>
            <a:pPr marL="92075" lvl="1" indent="-92075">
              <a:lnSpc>
                <a:spcPct val="90000"/>
              </a:lnSpc>
              <a:spcBef>
                <a:spcPts val="75"/>
              </a:spcBef>
              <a:buClr>
                <a:schemeClr val="accent1"/>
              </a:buClr>
              <a:buSzPct val="100000"/>
              <a:buFont typeface="Wingdings" panose="05000000000000000000" pitchFamily="2" charset="2"/>
              <a:buChar char="§"/>
            </a:pPr>
            <a:r>
              <a:rPr lang="en-US" sz="800" noProof="1">
                <a:latin typeface="Arial" panose="020B0604020202020204" pitchFamily="34" charset="0"/>
                <a:cs typeface="Arial Narrow" pitchFamily="34" charset="0"/>
              </a:rPr>
              <a:t>No existing logistics by merchant </a:t>
            </a:r>
          </a:p>
        </p:txBody>
      </p:sp>
      <p:sp>
        <p:nvSpPr>
          <p:cNvPr id="153" name="ListLeanHorizontalTextDetail1">
            <a:extLst>
              <a:ext uri="{FF2B5EF4-FFF2-40B4-BE49-F238E27FC236}">
                <a16:creationId xmlns:a16="http://schemas.microsoft.com/office/drawing/2014/main" id="{B1DB67D6-0519-4992-ADE8-63FCA8495AB9}"/>
              </a:ext>
            </a:extLst>
          </p:cNvPr>
          <p:cNvSpPr txBox="1">
            <a:spLocks/>
          </p:cNvSpPr>
          <p:nvPr/>
        </p:nvSpPr>
        <p:spPr>
          <a:xfrm>
            <a:off x="2425963" y="3425067"/>
            <a:ext cx="2064023" cy="110800"/>
          </a:xfrm>
          <a:prstGeom prst="rect">
            <a:avLst/>
          </a:prstGeom>
          <a:noFill/>
          <a:ln w="9525">
            <a:noFill/>
          </a:ln>
        </p:spPr>
        <p:txBody>
          <a:bodyPr vert="horz" wrap="square" lIns="0" tIns="0" rIns="0" bIns="0" rtlCol="0">
            <a:spAutoFit/>
          </a:bodyPr>
          <a:lstStyle/>
          <a:p>
            <a:pPr marL="92075" lvl="1" indent="-92075">
              <a:lnSpc>
                <a:spcPct val="90000"/>
              </a:lnSpc>
              <a:spcBef>
                <a:spcPts val="75"/>
              </a:spcBef>
              <a:buClr>
                <a:schemeClr val="accent1"/>
              </a:buClr>
              <a:buSzPct val="100000"/>
              <a:buFont typeface="Wingdings" panose="05000000000000000000" pitchFamily="2" charset="2"/>
              <a:buChar char="§"/>
            </a:pPr>
            <a:r>
              <a:rPr lang="en-US" sz="800" noProof="1">
                <a:latin typeface="Arial" panose="020B0604020202020204" pitchFamily="34" charset="0"/>
                <a:cs typeface="Arial Narrow" pitchFamily="34" charset="0"/>
              </a:rPr>
              <a:t>No existing logistics by merchant</a:t>
            </a:r>
          </a:p>
        </p:txBody>
      </p:sp>
      <p:cxnSp>
        <p:nvCxnSpPr>
          <p:cNvPr id="154" name="Straight Connector 153">
            <a:extLst>
              <a:ext uri="{FF2B5EF4-FFF2-40B4-BE49-F238E27FC236}">
                <a16:creationId xmlns:a16="http://schemas.microsoft.com/office/drawing/2014/main" id="{27A96EEC-879D-49E0-BB8E-AD9670121308}"/>
              </a:ext>
            </a:extLst>
          </p:cNvPr>
          <p:cNvCxnSpPr>
            <a:cxnSpLocks/>
          </p:cNvCxnSpPr>
          <p:nvPr/>
        </p:nvCxnSpPr>
        <p:spPr>
          <a:xfrm>
            <a:off x="1672925" y="3031015"/>
            <a:ext cx="2817061" cy="0"/>
          </a:xfrm>
          <a:prstGeom prst="line">
            <a:avLst/>
          </a:prstGeom>
          <a:ln w="9525">
            <a:solidFill>
              <a:schemeClr val="accent3"/>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C3873FA-914C-46FB-874A-E2754CC67AEF}"/>
              </a:ext>
            </a:extLst>
          </p:cNvPr>
          <p:cNvCxnSpPr>
            <a:cxnSpLocks/>
          </p:cNvCxnSpPr>
          <p:nvPr/>
        </p:nvCxnSpPr>
        <p:spPr>
          <a:xfrm>
            <a:off x="1672925" y="3383175"/>
            <a:ext cx="2817061" cy="0"/>
          </a:xfrm>
          <a:prstGeom prst="line">
            <a:avLst/>
          </a:prstGeom>
          <a:ln w="9525">
            <a:solidFill>
              <a:schemeClr val="accent3"/>
            </a:solidFill>
            <a:prstDash val="sysDot"/>
          </a:ln>
          <a:effectLst/>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2551A74A-3BD9-449C-9629-5CD4294B1036}"/>
              </a:ext>
            </a:extLst>
          </p:cNvPr>
          <p:cNvSpPr txBox="1">
            <a:spLocks/>
          </p:cNvSpPr>
          <p:nvPr/>
        </p:nvSpPr>
        <p:spPr>
          <a:xfrm>
            <a:off x="1672926" y="3695732"/>
            <a:ext cx="590142" cy="114262"/>
          </a:xfrm>
          <a:prstGeom prst="rect">
            <a:avLst/>
          </a:prstGeom>
          <a:noFill/>
          <a:ln w="9525">
            <a:noFill/>
          </a:ln>
        </p:spPr>
        <p:txBody>
          <a:bodyPr vert="horz" wrap="square" lIns="0" tIns="0" rIns="0" bIns="0" rtlCol="0">
            <a:spAutoFit/>
          </a:bodyPr>
          <a:lstStyle/>
          <a:p>
            <a:pPr>
              <a:lnSpc>
                <a:spcPct val="90000"/>
              </a:lnSpc>
              <a:spcBef>
                <a:spcPts val="300"/>
              </a:spcBef>
              <a:buClr>
                <a:srgbClr val="000000"/>
              </a:buClr>
              <a:buSzPct val="100000"/>
            </a:pPr>
            <a:r>
              <a:rPr lang="en-GB" sz="825" b="1" dirty="0">
                <a:solidFill>
                  <a:schemeClr val="accent6"/>
                </a:solidFill>
                <a:latin typeface="Arial" panose="020B0604020202020204" pitchFamily="34" charset="0"/>
                <a:cs typeface="Arial Narrow" pitchFamily="34" charset="0"/>
              </a:rPr>
              <a:t>Low</a:t>
            </a:r>
          </a:p>
        </p:txBody>
      </p:sp>
      <p:sp>
        <p:nvSpPr>
          <p:cNvPr id="157" name="TextBox 156">
            <a:extLst>
              <a:ext uri="{FF2B5EF4-FFF2-40B4-BE49-F238E27FC236}">
                <a16:creationId xmlns:a16="http://schemas.microsoft.com/office/drawing/2014/main" id="{4F37E264-57A4-4737-A2E4-7017706A06C2}"/>
              </a:ext>
            </a:extLst>
          </p:cNvPr>
          <p:cNvSpPr txBox="1">
            <a:spLocks/>
          </p:cNvSpPr>
          <p:nvPr/>
        </p:nvSpPr>
        <p:spPr>
          <a:xfrm>
            <a:off x="1672926" y="4038383"/>
            <a:ext cx="590142" cy="114262"/>
          </a:xfrm>
          <a:prstGeom prst="rect">
            <a:avLst/>
          </a:prstGeom>
          <a:noFill/>
          <a:ln w="9525">
            <a:noFill/>
          </a:ln>
        </p:spPr>
        <p:txBody>
          <a:bodyPr vert="horz" wrap="square" lIns="0" tIns="0" rIns="0" bIns="0" rtlCol="0">
            <a:spAutoFit/>
          </a:bodyPr>
          <a:lstStyle/>
          <a:p>
            <a:pPr>
              <a:lnSpc>
                <a:spcPct val="90000"/>
              </a:lnSpc>
              <a:spcBef>
                <a:spcPts val="300"/>
              </a:spcBef>
              <a:buClr>
                <a:srgbClr val="000000"/>
              </a:buClr>
              <a:buSzPct val="100000"/>
            </a:pPr>
            <a:r>
              <a:rPr lang="en-GB" sz="825" b="1" dirty="0">
                <a:solidFill>
                  <a:schemeClr val="accent6"/>
                </a:solidFill>
                <a:latin typeface="Arial" panose="020B0604020202020204" pitchFamily="34" charset="0"/>
                <a:cs typeface="Arial Narrow" pitchFamily="34" charset="0"/>
              </a:rPr>
              <a:t>High</a:t>
            </a:r>
          </a:p>
        </p:txBody>
      </p:sp>
      <p:sp>
        <p:nvSpPr>
          <p:cNvPr id="158" name="ListLeanHorizontalTextDetail1">
            <a:extLst>
              <a:ext uri="{FF2B5EF4-FFF2-40B4-BE49-F238E27FC236}">
                <a16:creationId xmlns:a16="http://schemas.microsoft.com/office/drawing/2014/main" id="{D7AE745D-CDB5-4412-93A2-42FE16F744ED}"/>
              </a:ext>
            </a:extLst>
          </p:cNvPr>
          <p:cNvSpPr txBox="1">
            <a:spLocks/>
          </p:cNvSpPr>
          <p:nvPr/>
        </p:nvSpPr>
        <p:spPr>
          <a:xfrm>
            <a:off x="2425963" y="3695732"/>
            <a:ext cx="2064023" cy="241348"/>
          </a:xfrm>
          <a:prstGeom prst="rect">
            <a:avLst/>
          </a:prstGeom>
          <a:noFill/>
          <a:ln w="9525">
            <a:noFill/>
          </a:ln>
        </p:spPr>
        <p:txBody>
          <a:bodyPr vert="horz" wrap="square" lIns="0" tIns="0" rIns="0" bIns="0" rtlCol="0">
            <a:spAutoFit/>
          </a:bodyPr>
          <a:lstStyle/>
          <a:p>
            <a:pPr marL="92075" lvl="1" indent="-92075">
              <a:lnSpc>
                <a:spcPct val="90000"/>
              </a:lnSpc>
              <a:spcBef>
                <a:spcPts val="75"/>
              </a:spcBef>
              <a:buClr>
                <a:schemeClr val="accent1"/>
              </a:buClr>
              <a:buSzPct val="100000"/>
              <a:buFont typeface="Wingdings" panose="05000000000000000000" pitchFamily="2" charset="2"/>
              <a:buChar char="§"/>
            </a:pPr>
            <a:r>
              <a:rPr lang="en-US" sz="800" noProof="1">
                <a:latin typeface="Arial" panose="020B0604020202020204" pitchFamily="34" charset="0"/>
                <a:cs typeface="Arial Narrow" pitchFamily="34" charset="0"/>
              </a:rPr>
              <a:t>Low cost provider</a:t>
            </a:r>
          </a:p>
          <a:p>
            <a:pPr marL="92075" lvl="1" indent="-92075">
              <a:lnSpc>
                <a:spcPct val="90000"/>
              </a:lnSpc>
              <a:spcBef>
                <a:spcPts val="75"/>
              </a:spcBef>
              <a:buClr>
                <a:schemeClr val="accent1"/>
              </a:buClr>
              <a:buSzPct val="100000"/>
              <a:buFont typeface="Wingdings" panose="05000000000000000000" pitchFamily="2" charset="2"/>
              <a:buChar char="§"/>
            </a:pPr>
            <a:r>
              <a:rPr lang="en-US" sz="800" noProof="1">
                <a:latin typeface="Arial" panose="020B0604020202020204" pitchFamily="34" charset="0"/>
                <a:cs typeface="Arial Narrow" pitchFamily="34" charset="0"/>
              </a:rPr>
              <a:t>Fast delivery</a:t>
            </a:r>
          </a:p>
        </p:txBody>
      </p:sp>
      <p:sp>
        <p:nvSpPr>
          <p:cNvPr id="159" name="ListLeanHorizontalTextDetail1">
            <a:extLst>
              <a:ext uri="{FF2B5EF4-FFF2-40B4-BE49-F238E27FC236}">
                <a16:creationId xmlns:a16="http://schemas.microsoft.com/office/drawing/2014/main" id="{B9509D17-02F8-4341-AD12-7000D68B82B6}"/>
              </a:ext>
            </a:extLst>
          </p:cNvPr>
          <p:cNvSpPr txBox="1">
            <a:spLocks/>
          </p:cNvSpPr>
          <p:nvPr/>
        </p:nvSpPr>
        <p:spPr>
          <a:xfrm>
            <a:off x="2425963" y="4038383"/>
            <a:ext cx="2064023" cy="368434"/>
          </a:xfrm>
          <a:prstGeom prst="rect">
            <a:avLst/>
          </a:prstGeom>
          <a:noFill/>
          <a:ln w="9525">
            <a:noFill/>
          </a:ln>
        </p:spPr>
        <p:txBody>
          <a:bodyPr vert="horz" wrap="square" lIns="0" tIns="0" rIns="0" bIns="0" rtlCol="0">
            <a:spAutoFit/>
          </a:bodyPr>
          <a:lstStyle/>
          <a:p>
            <a:pPr marL="92075" lvl="1" indent="-92075">
              <a:lnSpc>
                <a:spcPct val="90000"/>
              </a:lnSpc>
              <a:spcBef>
                <a:spcPts val="75"/>
              </a:spcBef>
              <a:buClr>
                <a:schemeClr val="accent1"/>
              </a:buClr>
              <a:buSzPct val="100000"/>
              <a:buFont typeface="Wingdings" panose="05000000000000000000" pitchFamily="2" charset="2"/>
              <a:buChar char="§"/>
            </a:pPr>
            <a:r>
              <a:rPr lang="en-US" sz="800" noProof="1">
                <a:latin typeface="Arial" panose="020B0604020202020204" pitchFamily="34" charset="0"/>
                <a:cs typeface="Arial Narrow" pitchFamily="34" charset="0"/>
              </a:rPr>
              <a:t>Higher price</a:t>
            </a:r>
          </a:p>
          <a:p>
            <a:pPr marL="92075" lvl="1" indent="-92075">
              <a:lnSpc>
                <a:spcPct val="90000"/>
              </a:lnSpc>
              <a:spcBef>
                <a:spcPts val="75"/>
              </a:spcBef>
              <a:buClr>
                <a:schemeClr val="accent1"/>
              </a:buClr>
              <a:buSzPct val="100000"/>
              <a:buFont typeface="Wingdings" panose="05000000000000000000" pitchFamily="2" charset="2"/>
              <a:buChar char="§"/>
            </a:pPr>
            <a:r>
              <a:rPr lang="en-US" sz="800" noProof="1">
                <a:latin typeface="Arial" panose="020B0604020202020204" pitchFamily="34" charset="0"/>
                <a:cs typeface="Arial Narrow" pitchFamily="34" charset="0"/>
              </a:rPr>
              <a:t>High reliability/ strong reputation</a:t>
            </a:r>
          </a:p>
          <a:p>
            <a:pPr marL="92075" lvl="1" indent="-92075">
              <a:lnSpc>
                <a:spcPct val="90000"/>
              </a:lnSpc>
              <a:spcBef>
                <a:spcPts val="75"/>
              </a:spcBef>
              <a:buClr>
                <a:schemeClr val="accent1"/>
              </a:buClr>
              <a:buSzPct val="100000"/>
              <a:buFont typeface="Wingdings" panose="05000000000000000000" pitchFamily="2" charset="2"/>
              <a:buChar char="§"/>
            </a:pPr>
            <a:r>
              <a:rPr lang="en-US" sz="800" noProof="1">
                <a:latin typeface="Arial" panose="020B0604020202020204" pitchFamily="34" charset="0"/>
                <a:cs typeface="Arial Narrow" pitchFamily="34" charset="0"/>
              </a:rPr>
              <a:t>Fast delivery</a:t>
            </a:r>
          </a:p>
        </p:txBody>
      </p:sp>
      <p:cxnSp>
        <p:nvCxnSpPr>
          <p:cNvPr id="160" name="Straight Connector 159">
            <a:extLst>
              <a:ext uri="{FF2B5EF4-FFF2-40B4-BE49-F238E27FC236}">
                <a16:creationId xmlns:a16="http://schemas.microsoft.com/office/drawing/2014/main" id="{43BF247C-0545-4EB2-9D23-5AC9392B774F}"/>
              </a:ext>
            </a:extLst>
          </p:cNvPr>
          <p:cNvCxnSpPr>
            <a:cxnSpLocks/>
          </p:cNvCxnSpPr>
          <p:nvPr/>
        </p:nvCxnSpPr>
        <p:spPr>
          <a:xfrm>
            <a:off x="1672925" y="3994302"/>
            <a:ext cx="2817061" cy="0"/>
          </a:xfrm>
          <a:prstGeom prst="line">
            <a:avLst/>
          </a:prstGeom>
          <a:ln w="9525">
            <a:solidFill>
              <a:schemeClr val="accent3"/>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A9606E8-93DA-457D-A32C-38CA5F388D41}"/>
              </a:ext>
            </a:extLst>
          </p:cNvPr>
          <p:cNvCxnSpPr>
            <a:cxnSpLocks/>
          </p:cNvCxnSpPr>
          <p:nvPr/>
        </p:nvCxnSpPr>
        <p:spPr>
          <a:xfrm>
            <a:off x="5010988" y="3178954"/>
            <a:ext cx="3525343" cy="0"/>
          </a:xfrm>
          <a:prstGeom prst="line">
            <a:avLst/>
          </a:prstGeom>
          <a:ln w="9525">
            <a:solidFill>
              <a:schemeClr val="accent6"/>
            </a:solidFill>
            <a:prstDash val="sysDot"/>
          </a:ln>
          <a:effectLst/>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CA388F3D-112F-43B3-BBCE-B14FC0F1A89C}"/>
              </a:ext>
            </a:extLst>
          </p:cNvPr>
          <p:cNvSpPr txBox="1">
            <a:spLocks/>
          </p:cNvSpPr>
          <p:nvPr/>
        </p:nvSpPr>
        <p:spPr>
          <a:xfrm>
            <a:off x="5717125" y="1514209"/>
            <a:ext cx="590142" cy="210339"/>
          </a:xfrm>
          <a:prstGeom prst="rect">
            <a:avLst/>
          </a:prstGeom>
          <a:noFill/>
          <a:ln w="9525">
            <a:noFill/>
          </a:ln>
        </p:spPr>
        <p:txBody>
          <a:bodyPr vert="horz" wrap="square" lIns="0" tIns="0" rIns="0" bIns="54000" rtlCol="0" anchor="b" anchorCtr="0">
            <a:spAutoFit/>
          </a:bodyPr>
          <a:lstStyle/>
          <a:p>
            <a:pPr>
              <a:lnSpc>
                <a:spcPct val="90000"/>
              </a:lnSpc>
              <a:spcBef>
                <a:spcPts val="300"/>
              </a:spcBef>
              <a:buClr>
                <a:srgbClr val="000000"/>
              </a:buClr>
              <a:buSzPct val="100000"/>
            </a:pPr>
            <a:r>
              <a:rPr lang="en-GB" sz="1100" b="1" dirty="0">
                <a:solidFill>
                  <a:srgbClr val="DE002B"/>
                </a:solidFill>
                <a:latin typeface="Arial" panose="020B0604020202020204" pitchFamily="34" charset="0"/>
                <a:cs typeface="Arial Narrow" pitchFamily="34" charset="0"/>
              </a:rPr>
              <a:t>Types</a:t>
            </a:r>
            <a:endParaRPr lang="en-US" sz="1100" b="1" dirty="0">
              <a:solidFill>
                <a:srgbClr val="DE002B"/>
              </a:solidFill>
              <a:latin typeface="Arial" panose="020B0604020202020204" pitchFamily="34" charset="0"/>
              <a:cs typeface="Arial Narrow" pitchFamily="34" charset="0"/>
            </a:endParaRPr>
          </a:p>
        </p:txBody>
      </p:sp>
      <p:sp>
        <p:nvSpPr>
          <p:cNvPr id="189" name="TextBox 188">
            <a:extLst>
              <a:ext uri="{FF2B5EF4-FFF2-40B4-BE49-F238E27FC236}">
                <a16:creationId xmlns:a16="http://schemas.microsoft.com/office/drawing/2014/main" id="{4F8D8718-9E7E-493D-8C09-7D573D88CD72}"/>
              </a:ext>
            </a:extLst>
          </p:cNvPr>
          <p:cNvSpPr txBox="1">
            <a:spLocks/>
          </p:cNvSpPr>
          <p:nvPr/>
        </p:nvSpPr>
        <p:spPr>
          <a:xfrm>
            <a:off x="6470162" y="1514209"/>
            <a:ext cx="2064023" cy="210339"/>
          </a:xfrm>
          <a:prstGeom prst="rect">
            <a:avLst/>
          </a:prstGeom>
          <a:noFill/>
          <a:ln w="9525">
            <a:noFill/>
          </a:ln>
        </p:spPr>
        <p:txBody>
          <a:bodyPr vert="horz" wrap="square" lIns="0" tIns="0" rIns="0" bIns="54000" rtlCol="0" anchor="b" anchorCtr="0">
            <a:spAutoFit/>
          </a:bodyPr>
          <a:lstStyle/>
          <a:p>
            <a:pPr>
              <a:lnSpc>
                <a:spcPct val="90000"/>
              </a:lnSpc>
              <a:spcBef>
                <a:spcPts val="300"/>
              </a:spcBef>
              <a:buClr>
                <a:srgbClr val="000000"/>
              </a:buClr>
              <a:buSzPct val="100000"/>
            </a:pPr>
            <a:r>
              <a:rPr lang="en-GB" sz="1100" b="1" dirty="0">
                <a:solidFill>
                  <a:srgbClr val="DE002B"/>
                </a:solidFill>
                <a:latin typeface="Arial" panose="020B0604020202020204" pitchFamily="34" charset="0"/>
                <a:cs typeface="Arial Narrow" pitchFamily="34" charset="0"/>
              </a:rPr>
              <a:t>Implication</a:t>
            </a:r>
            <a:endParaRPr lang="en-US" sz="1100" b="1" dirty="0">
              <a:solidFill>
                <a:srgbClr val="DE002B"/>
              </a:solidFill>
              <a:latin typeface="Arial" panose="020B0604020202020204" pitchFamily="34" charset="0"/>
              <a:cs typeface="Arial Narrow" pitchFamily="34" charset="0"/>
            </a:endParaRPr>
          </a:p>
        </p:txBody>
      </p:sp>
      <p:sp>
        <p:nvSpPr>
          <p:cNvPr id="171" name="TextBox 170">
            <a:extLst>
              <a:ext uri="{FF2B5EF4-FFF2-40B4-BE49-F238E27FC236}">
                <a16:creationId xmlns:a16="http://schemas.microsoft.com/office/drawing/2014/main" id="{B166A4EB-B775-4622-9145-D199009474C8}"/>
              </a:ext>
            </a:extLst>
          </p:cNvPr>
          <p:cNvSpPr txBox="1">
            <a:spLocks/>
          </p:cNvSpPr>
          <p:nvPr/>
        </p:nvSpPr>
        <p:spPr>
          <a:xfrm>
            <a:off x="5717125" y="1766929"/>
            <a:ext cx="590142" cy="114262"/>
          </a:xfrm>
          <a:prstGeom prst="rect">
            <a:avLst/>
          </a:prstGeom>
          <a:noFill/>
          <a:ln w="9525">
            <a:noFill/>
          </a:ln>
        </p:spPr>
        <p:txBody>
          <a:bodyPr vert="horz" wrap="square" lIns="0" tIns="0" rIns="0" bIns="0" rtlCol="0">
            <a:spAutoFit/>
          </a:bodyPr>
          <a:lstStyle/>
          <a:p>
            <a:pPr>
              <a:lnSpc>
                <a:spcPct val="90000"/>
              </a:lnSpc>
              <a:spcBef>
                <a:spcPts val="300"/>
              </a:spcBef>
              <a:buClr>
                <a:srgbClr val="000000"/>
              </a:buClr>
              <a:buSzPct val="100000"/>
            </a:pPr>
            <a:r>
              <a:rPr lang="en-GB" sz="825" b="1" dirty="0">
                <a:solidFill>
                  <a:schemeClr val="accent6"/>
                </a:solidFill>
                <a:latin typeface="Arial" panose="020B0604020202020204" pitchFamily="34" charset="0"/>
                <a:cs typeface="Arial Narrow" pitchFamily="34" charset="0"/>
              </a:rPr>
              <a:t>Basic</a:t>
            </a:r>
          </a:p>
        </p:txBody>
      </p:sp>
      <p:sp>
        <p:nvSpPr>
          <p:cNvPr id="172" name="TextBox 171">
            <a:extLst>
              <a:ext uri="{FF2B5EF4-FFF2-40B4-BE49-F238E27FC236}">
                <a16:creationId xmlns:a16="http://schemas.microsoft.com/office/drawing/2014/main" id="{EB054011-DF7E-4C1C-BCF5-254A6FF80321}"/>
              </a:ext>
            </a:extLst>
          </p:cNvPr>
          <p:cNvSpPr txBox="1">
            <a:spLocks/>
          </p:cNvSpPr>
          <p:nvPr/>
        </p:nvSpPr>
        <p:spPr>
          <a:xfrm>
            <a:off x="5717125" y="2079605"/>
            <a:ext cx="590142" cy="114262"/>
          </a:xfrm>
          <a:prstGeom prst="rect">
            <a:avLst/>
          </a:prstGeom>
          <a:noFill/>
          <a:ln w="9525">
            <a:noFill/>
          </a:ln>
        </p:spPr>
        <p:txBody>
          <a:bodyPr vert="horz" wrap="square" lIns="0" tIns="0" rIns="0" bIns="0" rtlCol="0">
            <a:spAutoFit/>
          </a:bodyPr>
          <a:lstStyle/>
          <a:p>
            <a:pPr>
              <a:lnSpc>
                <a:spcPct val="90000"/>
              </a:lnSpc>
              <a:spcBef>
                <a:spcPts val="300"/>
              </a:spcBef>
              <a:buClr>
                <a:srgbClr val="000000"/>
              </a:buClr>
              <a:buSzPct val="100000"/>
            </a:pPr>
            <a:r>
              <a:rPr lang="en-GB" sz="825" b="1" dirty="0">
                <a:solidFill>
                  <a:schemeClr val="accent6"/>
                </a:solidFill>
                <a:latin typeface="Arial" panose="020B0604020202020204" pitchFamily="34" charset="0"/>
                <a:cs typeface="Arial Narrow" pitchFamily="34" charset="0"/>
              </a:rPr>
              <a:t>Groceries</a:t>
            </a:r>
          </a:p>
        </p:txBody>
      </p:sp>
      <p:sp>
        <p:nvSpPr>
          <p:cNvPr id="173" name="TextBox 172">
            <a:extLst>
              <a:ext uri="{FF2B5EF4-FFF2-40B4-BE49-F238E27FC236}">
                <a16:creationId xmlns:a16="http://schemas.microsoft.com/office/drawing/2014/main" id="{F2BE6507-3FFB-400F-B5A6-9BB127D24C47}"/>
              </a:ext>
            </a:extLst>
          </p:cNvPr>
          <p:cNvSpPr txBox="1">
            <a:spLocks/>
          </p:cNvSpPr>
          <p:nvPr/>
        </p:nvSpPr>
        <p:spPr>
          <a:xfrm>
            <a:off x="5717125" y="2654394"/>
            <a:ext cx="590142" cy="114262"/>
          </a:xfrm>
          <a:prstGeom prst="rect">
            <a:avLst/>
          </a:prstGeom>
          <a:noFill/>
          <a:ln w="9525">
            <a:noFill/>
          </a:ln>
        </p:spPr>
        <p:txBody>
          <a:bodyPr vert="horz" wrap="square" lIns="0" tIns="0" rIns="0" bIns="0" rtlCol="0">
            <a:spAutoFit/>
          </a:bodyPr>
          <a:lstStyle/>
          <a:p>
            <a:pPr>
              <a:lnSpc>
                <a:spcPct val="90000"/>
              </a:lnSpc>
              <a:spcBef>
                <a:spcPts val="300"/>
              </a:spcBef>
              <a:buClr>
                <a:srgbClr val="000000"/>
              </a:buClr>
              <a:buSzPct val="100000"/>
            </a:pPr>
            <a:r>
              <a:rPr lang="en-GB" sz="825" b="1" dirty="0">
                <a:solidFill>
                  <a:schemeClr val="accent6"/>
                </a:solidFill>
                <a:latin typeface="Arial" panose="020B0604020202020204" pitchFamily="34" charset="0"/>
                <a:cs typeface="Arial Narrow" pitchFamily="34" charset="0"/>
              </a:rPr>
              <a:t>Furniture</a:t>
            </a:r>
          </a:p>
        </p:txBody>
      </p:sp>
      <p:sp>
        <p:nvSpPr>
          <p:cNvPr id="174" name="ListLeanHorizontalTextDetail1">
            <a:extLst>
              <a:ext uri="{FF2B5EF4-FFF2-40B4-BE49-F238E27FC236}">
                <a16:creationId xmlns:a16="http://schemas.microsoft.com/office/drawing/2014/main" id="{D3B094D5-2C43-4C91-863E-545DD792EE0E}"/>
              </a:ext>
            </a:extLst>
          </p:cNvPr>
          <p:cNvSpPr txBox="1">
            <a:spLocks/>
          </p:cNvSpPr>
          <p:nvPr/>
        </p:nvSpPr>
        <p:spPr>
          <a:xfrm>
            <a:off x="6500144" y="1766929"/>
            <a:ext cx="2064023" cy="234423"/>
          </a:xfrm>
          <a:prstGeom prst="rect">
            <a:avLst/>
          </a:prstGeom>
          <a:noFill/>
          <a:ln w="9525">
            <a:noFill/>
          </a:ln>
        </p:spPr>
        <p:txBody>
          <a:bodyPr vert="horz" wrap="square" lIns="0" tIns="0" rIns="0" bIns="0" rtlCol="0">
            <a:spAutoFit/>
          </a:bodyPr>
          <a:lstStyle/>
          <a:p>
            <a:pPr marL="92075" lvl="1" indent="-92075">
              <a:lnSpc>
                <a:spcPct val="90000"/>
              </a:lnSpc>
              <a:spcBef>
                <a:spcPts val="75"/>
              </a:spcBef>
              <a:buClr>
                <a:schemeClr val="accent1"/>
              </a:buClr>
              <a:buSzPct val="100000"/>
              <a:buFont typeface="Wingdings" panose="05000000000000000000" pitchFamily="2" charset="2"/>
              <a:buChar char="§"/>
            </a:pPr>
            <a:r>
              <a:rPr lang="en-US" sz="800" noProof="1">
                <a:latin typeface="Arial" panose="020B0604020202020204" pitchFamily="34" charset="0"/>
                <a:cs typeface="Arial Narrow" pitchFamily="34" charset="0"/>
              </a:rPr>
              <a:t>Strong reverse logistics (ease of return)</a:t>
            </a:r>
          </a:p>
          <a:p>
            <a:pPr marL="92075" lvl="1" indent="-92075">
              <a:lnSpc>
                <a:spcPct val="90000"/>
              </a:lnSpc>
              <a:spcBef>
                <a:spcPts val="75"/>
              </a:spcBef>
              <a:buClr>
                <a:schemeClr val="accent1"/>
              </a:buClr>
              <a:buSzPct val="100000"/>
              <a:buFont typeface="Wingdings" panose="05000000000000000000" pitchFamily="2" charset="2"/>
              <a:buChar char="§"/>
            </a:pPr>
            <a:r>
              <a:rPr lang="en-US" sz="800" noProof="1">
                <a:latin typeface="Arial" panose="020B0604020202020204" pitchFamily="34" charset="0"/>
                <a:cs typeface="Arial Narrow" pitchFamily="34" charset="0"/>
              </a:rPr>
              <a:t>Low cost</a:t>
            </a:r>
            <a:endParaRPr lang="en-GB" sz="800" noProof="1">
              <a:latin typeface="Arial" panose="020B0604020202020204" pitchFamily="34" charset="0"/>
              <a:cs typeface="Arial Narrow" pitchFamily="34" charset="0"/>
            </a:endParaRPr>
          </a:p>
        </p:txBody>
      </p:sp>
      <p:sp>
        <p:nvSpPr>
          <p:cNvPr id="175" name="ListLeanHorizontalTextDetail1">
            <a:extLst>
              <a:ext uri="{FF2B5EF4-FFF2-40B4-BE49-F238E27FC236}">
                <a16:creationId xmlns:a16="http://schemas.microsoft.com/office/drawing/2014/main" id="{2F140C9E-D1B0-461A-81D1-A4AF9F8B1573}"/>
              </a:ext>
            </a:extLst>
          </p:cNvPr>
          <p:cNvSpPr txBox="1">
            <a:spLocks/>
          </p:cNvSpPr>
          <p:nvPr/>
        </p:nvSpPr>
        <p:spPr>
          <a:xfrm>
            <a:off x="6500144" y="2079605"/>
            <a:ext cx="2064023" cy="482696"/>
          </a:xfrm>
          <a:prstGeom prst="rect">
            <a:avLst/>
          </a:prstGeom>
          <a:noFill/>
          <a:ln w="9525">
            <a:noFill/>
          </a:ln>
        </p:spPr>
        <p:txBody>
          <a:bodyPr vert="horz" wrap="square" lIns="0" tIns="0" rIns="0" bIns="0" rtlCol="0">
            <a:spAutoFit/>
          </a:bodyPr>
          <a:lstStyle/>
          <a:p>
            <a:pPr marL="92075" lvl="1" indent="-92075">
              <a:lnSpc>
                <a:spcPct val="90000"/>
              </a:lnSpc>
              <a:spcBef>
                <a:spcPts val="75"/>
              </a:spcBef>
              <a:buClr>
                <a:schemeClr val="accent1"/>
              </a:buClr>
              <a:buSzPct val="100000"/>
              <a:buFont typeface="Wingdings" panose="05000000000000000000" pitchFamily="2" charset="2"/>
              <a:buChar char="§"/>
            </a:pPr>
            <a:r>
              <a:rPr lang="en-US" sz="800" noProof="1">
                <a:latin typeface="Arial" panose="020B0604020202020204" pitchFamily="34" charset="0"/>
                <a:cs typeface="Arial Narrow" pitchFamily="34" charset="0"/>
              </a:rPr>
              <a:t>Same-day delivery capability</a:t>
            </a:r>
          </a:p>
          <a:p>
            <a:pPr marL="92075" lvl="1" indent="-92075">
              <a:lnSpc>
                <a:spcPct val="90000"/>
              </a:lnSpc>
              <a:spcBef>
                <a:spcPts val="75"/>
              </a:spcBef>
              <a:buClr>
                <a:schemeClr val="accent1"/>
              </a:buClr>
              <a:buSzPct val="100000"/>
              <a:buFont typeface="Wingdings" panose="05000000000000000000" pitchFamily="2" charset="2"/>
              <a:buChar char="§"/>
            </a:pPr>
            <a:r>
              <a:rPr lang="en-US" sz="800" noProof="1">
                <a:latin typeface="Arial" panose="020B0604020202020204" pitchFamily="34" charset="0"/>
                <a:cs typeface="Arial Narrow" pitchFamily="34" charset="0"/>
              </a:rPr>
              <a:t>Special delivery conditions (e.g.temp-erature control)</a:t>
            </a:r>
          </a:p>
          <a:p>
            <a:pPr marL="92075" lvl="1" indent="-92075">
              <a:lnSpc>
                <a:spcPct val="90000"/>
              </a:lnSpc>
              <a:spcBef>
                <a:spcPts val="75"/>
              </a:spcBef>
              <a:buClr>
                <a:schemeClr val="accent1"/>
              </a:buClr>
              <a:buSzPct val="100000"/>
              <a:buFont typeface="Wingdings" panose="05000000000000000000" pitchFamily="2" charset="2"/>
              <a:buChar char="§"/>
            </a:pPr>
            <a:r>
              <a:rPr lang="en-US" sz="800" noProof="1">
                <a:latin typeface="Arial" panose="020B0604020202020204" pitchFamily="34" charset="0"/>
                <a:cs typeface="Arial Narrow" pitchFamily="34" charset="0"/>
              </a:rPr>
              <a:t>Low cost</a:t>
            </a:r>
          </a:p>
        </p:txBody>
      </p:sp>
      <p:sp>
        <p:nvSpPr>
          <p:cNvPr id="176" name="ListLeanHorizontalTextDetail1">
            <a:extLst>
              <a:ext uri="{FF2B5EF4-FFF2-40B4-BE49-F238E27FC236}">
                <a16:creationId xmlns:a16="http://schemas.microsoft.com/office/drawing/2014/main" id="{45AE948C-EB5C-44C0-9A08-132491AC683D}"/>
              </a:ext>
            </a:extLst>
          </p:cNvPr>
          <p:cNvSpPr txBox="1">
            <a:spLocks/>
          </p:cNvSpPr>
          <p:nvPr/>
        </p:nvSpPr>
        <p:spPr>
          <a:xfrm>
            <a:off x="6500144" y="2654394"/>
            <a:ext cx="2064023" cy="482696"/>
          </a:xfrm>
          <a:prstGeom prst="rect">
            <a:avLst/>
          </a:prstGeom>
          <a:noFill/>
          <a:ln w="9525">
            <a:noFill/>
          </a:ln>
        </p:spPr>
        <p:txBody>
          <a:bodyPr vert="horz" wrap="square" lIns="0" tIns="0" rIns="0" bIns="0" rtlCol="0">
            <a:spAutoFit/>
          </a:bodyPr>
          <a:lstStyle/>
          <a:p>
            <a:pPr marL="92075" lvl="1" indent="-92075">
              <a:lnSpc>
                <a:spcPct val="90000"/>
              </a:lnSpc>
              <a:spcBef>
                <a:spcPts val="75"/>
              </a:spcBef>
              <a:buClr>
                <a:schemeClr val="accent1"/>
              </a:buClr>
              <a:buSzPct val="100000"/>
              <a:buFont typeface="Wingdings" panose="05000000000000000000" pitchFamily="2" charset="2"/>
              <a:buChar char="§"/>
            </a:pPr>
            <a:r>
              <a:rPr lang="en-US" sz="800" noProof="1">
                <a:latin typeface="Arial" panose="020B0604020202020204" pitchFamily="34" charset="0"/>
                <a:cs typeface="Arial Narrow" pitchFamily="34" charset="0"/>
              </a:rPr>
              <a:t>Large capacity</a:t>
            </a:r>
          </a:p>
          <a:p>
            <a:pPr marL="92075" lvl="1" indent="-92075">
              <a:lnSpc>
                <a:spcPct val="90000"/>
              </a:lnSpc>
              <a:spcBef>
                <a:spcPts val="75"/>
              </a:spcBef>
              <a:buClr>
                <a:schemeClr val="accent1"/>
              </a:buClr>
              <a:buSzPct val="100000"/>
              <a:buFont typeface="Wingdings" panose="05000000000000000000" pitchFamily="2" charset="2"/>
              <a:buChar char="§"/>
            </a:pPr>
            <a:r>
              <a:rPr lang="en-US" sz="800" noProof="1">
                <a:latin typeface="Arial" panose="020B0604020202020204" pitchFamily="34" charset="0"/>
                <a:cs typeface="Arial Narrow" pitchFamily="34" charset="0"/>
              </a:rPr>
              <a:t>Special delivery conditions (e.g. installation)</a:t>
            </a:r>
          </a:p>
          <a:p>
            <a:pPr marL="92075" lvl="1" indent="-92075">
              <a:lnSpc>
                <a:spcPct val="90000"/>
              </a:lnSpc>
              <a:spcBef>
                <a:spcPts val="75"/>
              </a:spcBef>
              <a:buClr>
                <a:schemeClr val="accent1"/>
              </a:buClr>
              <a:buSzPct val="100000"/>
              <a:buFont typeface="Wingdings" panose="05000000000000000000" pitchFamily="2" charset="2"/>
              <a:buChar char="§"/>
            </a:pPr>
            <a:r>
              <a:rPr lang="en-US" sz="800" noProof="1">
                <a:latin typeface="Arial" panose="020B0604020202020204" pitchFamily="34" charset="0"/>
                <a:cs typeface="Arial Narrow" pitchFamily="34" charset="0"/>
              </a:rPr>
              <a:t>Higher cost</a:t>
            </a:r>
          </a:p>
        </p:txBody>
      </p:sp>
      <p:cxnSp>
        <p:nvCxnSpPr>
          <p:cNvPr id="177" name="Straight Connector 176">
            <a:extLst>
              <a:ext uri="{FF2B5EF4-FFF2-40B4-BE49-F238E27FC236}">
                <a16:creationId xmlns:a16="http://schemas.microsoft.com/office/drawing/2014/main" id="{871278C2-0458-4AC6-87DD-97F2A2E7C895}"/>
              </a:ext>
            </a:extLst>
          </p:cNvPr>
          <p:cNvCxnSpPr>
            <a:cxnSpLocks/>
          </p:cNvCxnSpPr>
          <p:nvPr/>
        </p:nvCxnSpPr>
        <p:spPr>
          <a:xfrm>
            <a:off x="5717124" y="2035524"/>
            <a:ext cx="2817061" cy="0"/>
          </a:xfrm>
          <a:prstGeom prst="line">
            <a:avLst/>
          </a:prstGeom>
          <a:ln w="9525">
            <a:solidFill>
              <a:schemeClr val="accent3"/>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2F8316C-F0C9-4DD0-8D16-3E13C246F832}"/>
              </a:ext>
            </a:extLst>
          </p:cNvPr>
          <p:cNvCxnSpPr>
            <a:cxnSpLocks/>
          </p:cNvCxnSpPr>
          <p:nvPr/>
        </p:nvCxnSpPr>
        <p:spPr>
          <a:xfrm>
            <a:off x="5717124" y="2612502"/>
            <a:ext cx="2817061" cy="0"/>
          </a:xfrm>
          <a:prstGeom prst="line">
            <a:avLst/>
          </a:prstGeom>
          <a:ln w="9525">
            <a:solidFill>
              <a:schemeClr val="accent3"/>
            </a:solidFill>
            <a:prstDash val="sysDot"/>
          </a:ln>
          <a:effectLst/>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B29331D3-14CF-4D69-9C13-78B3E294161A}"/>
              </a:ext>
            </a:extLst>
          </p:cNvPr>
          <p:cNvSpPr txBox="1">
            <a:spLocks/>
          </p:cNvSpPr>
          <p:nvPr/>
        </p:nvSpPr>
        <p:spPr>
          <a:xfrm>
            <a:off x="5717125" y="3204371"/>
            <a:ext cx="765932" cy="228524"/>
          </a:xfrm>
          <a:prstGeom prst="rect">
            <a:avLst/>
          </a:prstGeom>
          <a:noFill/>
          <a:ln w="9525">
            <a:noFill/>
          </a:ln>
        </p:spPr>
        <p:txBody>
          <a:bodyPr vert="horz" wrap="square" lIns="0" tIns="0" rIns="0" bIns="0" rtlCol="0">
            <a:spAutoFit/>
          </a:bodyPr>
          <a:lstStyle/>
          <a:p>
            <a:pPr>
              <a:lnSpc>
                <a:spcPct val="90000"/>
              </a:lnSpc>
              <a:spcBef>
                <a:spcPts val="300"/>
              </a:spcBef>
              <a:buClr>
                <a:srgbClr val="000000"/>
              </a:buClr>
              <a:buSzPct val="100000"/>
            </a:pPr>
            <a:r>
              <a:rPr lang="en-GB" sz="825" b="1" dirty="0">
                <a:solidFill>
                  <a:schemeClr val="accent6"/>
                </a:solidFill>
                <a:latin typeface="Arial" panose="020B0604020202020204" pitchFamily="34" charset="0"/>
                <a:cs typeface="Arial Narrow" pitchFamily="34" charset="0"/>
              </a:rPr>
              <a:t>International merchant</a:t>
            </a:r>
          </a:p>
        </p:txBody>
      </p:sp>
      <p:sp>
        <p:nvSpPr>
          <p:cNvPr id="193" name="TextBox 192">
            <a:extLst>
              <a:ext uri="{FF2B5EF4-FFF2-40B4-BE49-F238E27FC236}">
                <a16:creationId xmlns:a16="http://schemas.microsoft.com/office/drawing/2014/main" id="{12C672E5-3590-4AE7-B1BA-55C004728B4E}"/>
              </a:ext>
            </a:extLst>
          </p:cNvPr>
          <p:cNvSpPr txBox="1">
            <a:spLocks/>
          </p:cNvSpPr>
          <p:nvPr/>
        </p:nvSpPr>
        <p:spPr>
          <a:xfrm>
            <a:off x="5717125" y="3569505"/>
            <a:ext cx="590142" cy="228524"/>
          </a:xfrm>
          <a:prstGeom prst="rect">
            <a:avLst/>
          </a:prstGeom>
          <a:noFill/>
          <a:ln w="9525">
            <a:noFill/>
          </a:ln>
        </p:spPr>
        <p:txBody>
          <a:bodyPr vert="horz" wrap="square" lIns="0" tIns="0" rIns="0" bIns="0" rtlCol="0">
            <a:spAutoFit/>
          </a:bodyPr>
          <a:lstStyle/>
          <a:p>
            <a:pPr>
              <a:lnSpc>
                <a:spcPct val="90000"/>
              </a:lnSpc>
              <a:spcBef>
                <a:spcPts val="300"/>
              </a:spcBef>
              <a:buClr>
                <a:srgbClr val="000000"/>
              </a:buClr>
              <a:buSzPct val="100000"/>
            </a:pPr>
            <a:r>
              <a:rPr lang="en-GB" sz="825" b="1" dirty="0">
                <a:solidFill>
                  <a:schemeClr val="accent6"/>
                </a:solidFill>
                <a:latin typeface="Arial" panose="020B0604020202020204" pitchFamily="34" charset="0"/>
                <a:cs typeface="Arial Narrow" pitchFamily="34" charset="0"/>
              </a:rPr>
              <a:t>Local merchant</a:t>
            </a:r>
          </a:p>
        </p:txBody>
      </p:sp>
      <p:sp>
        <p:nvSpPr>
          <p:cNvPr id="194" name="TextBox 193">
            <a:extLst>
              <a:ext uri="{FF2B5EF4-FFF2-40B4-BE49-F238E27FC236}">
                <a16:creationId xmlns:a16="http://schemas.microsoft.com/office/drawing/2014/main" id="{5C4D1B0B-51AC-4841-9D9F-F78AD4370F83}"/>
              </a:ext>
            </a:extLst>
          </p:cNvPr>
          <p:cNvSpPr txBox="1">
            <a:spLocks/>
          </p:cNvSpPr>
          <p:nvPr/>
        </p:nvSpPr>
        <p:spPr>
          <a:xfrm>
            <a:off x="5717125" y="3911982"/>
            <a:ext cx="590142" cy="228524"/>
          </a:xfrm>
          <a:prstGeom prst="rect">
            <a:avLst/>
          </a:prstGeom>
          <a:noFill/>
          <a:ln w="9525">
            <a:noFill/>
          </a:ln>
        </p:spPr>
        <p:txBody>
          <a:bodyPr vert="horz" wrap="square" lIns="0" tIns="0" rIns="0" bIns="0" rtlCol="0">
            <a:spAutoFit/>
          </a:bodyPr>
          <a:lstStyle/>
          <a:p>
            <a:pPr>
              <a:lnSpc>
                <a:spcPct val="90000"/>
              </a:lnSpc>
              <a:spcBef>
                <a:spcPts val="300"/>
              </a:spcBef>
              <a:buClr>
                <a:srgbClr val="000000"/>
              </a:buClr>
              <a:buSzPct val="100000"/>
            </a:pPr>
            <a:r>
              <a:rPr lang="en-GB" sz="825" b="1" dirty="0">
                <a:solidFill>
                  <a:schemeClr val="accent6"/>
                </a:solidFill>
                <a:latin typeface="Arial" panose="020B0604020202020204" pitchFamily="34" charset="0"/>
                <a:cs typeface="Arial Narrow" pitchFamily="34" charset="0"/>
              </a:rPr>
              <a:t>Rural customer</a:t>
            </a:r>
          </a:p>
        </p:txBody>
      </p:sp>
      <p:sp>
        <p:nvSpPr>
          <p:cNvPr id="195" name="ListLeanHorizontalTextDetail1">
            <a:extLst>
              <a:ext uri="{FF2B5EF4-FFF2-40B4-BE49-F238E27FC236}">
                <a16:creationId xmlns:a16="http://schemas.microsoft.com/office/drawing/2014/main" id="{182480D3-783D-43FE-A79A-63AC66D46DD7}"/>
              </a:ext>
            </a:extLst>
          </p:cNvPr>
          <p:cNvSpPr txBox="1">
            <a:spLocks/>
          </p:cNvSpPr>
          <p:nvPr/>
        </p:nvSpPr>
        <p:spPr>
          <a:xfrm>
            <a:off x="6500144" y="3204371"/>
            <a:ext cx="2064023" cy="241348"/>
          </a:xfrm>
          <a:prstGeom prst="rect">
            <a:avLst/>
          </a:prstGeom>
          <a:noFill/>
          <a:ln w="9525">
            <a:noFill/>
          </a:ln>
        </p:spPr>
        <p:txBody>
          <a:bodyPr vert="horz" wrap="square" lIns="0" tIns="0" rIns="0" bIns="0" rtlCol="0">
            <a:spAutoFit/>
          </a:bodyPr>
          <a:lstStyle/>
          <a:p>
            <a:pPr marL="92075" lvl="1" indent="-92075">
              <a:lnSpc>
                <a:spcPct val="90000"/>
              </a:lnSpc>
              <a:spcBef>
                <a:spcPts val="75"/>
              </a:spcBef>
              <a:buClr>
                <a:schemeClr val="accent1"/>
              </a:buClr>
              <a:buSzPct val="100000"/>
              <a:buFont typeface="Wingdings" panose="05000000000000000000" pitchFamily="2" charset="2"/>
              <a:buChar char="§"/>
            </a:pPr>
            <a:r>
              <a:rPr lang="en-US" sz="800" noProof="1">
                <a:latin typeface="Arial" panose="020B0604020202020204" pitchFamily="34" charset="0"/>
                <a:cs typeface="Arial Narrow" pitchFamily="34" charset="0"/>
              </a:rPr>
              <a:t>International network</a:t>
            </a:r>
          </a:p>
          <a:p>
            <a:pPr marL="92075" lvl="1" indent="-92075">
              <a:lnSpc>
                <a:spcPct val="90000"/>
              </a:lnSpc>
              <a:spcBef>
                <a:spcPts val="75"/>
              </a:spcBef>
              <a:buClr>
                <a:schemeClr val="accent1"/>
              </a:buClr>
              <a:buSzPct val="100000"/>
              <a:buFont typeface="Wingdings" panose="05000000000000000000" pitchFamily="2" charset="2"/>
              <a:buChar char="§"/>
            </a:pPr>
            <a:r>
              <a:rPr lang="en-US" sz="800" noProof="1">
                <a:latin typeface="Arial" panose="020B0604020202020204" pitchFamily="34" charset="0"/>
                <a:cs typeface="Arial Narrow" pitchFamily="34" charset="0"/>
              </a:rPr>
              <a:t>Higher cost</a:t>
            </a:r>
          </a:p>
        </p:txBody>
      </p:sp>
      <p:sp>
        <p:nvSpPr>
          <p:cNvPr id="196" name="ListLeanHorizontalTextDetail1">
            <a:extLst>
              <a:ext uri="{FF2B5EF4-FFF2-40B4-BE49-F238E27FC236}">
                <a16:creationId xmlns:a16="http://schemas.microsoft.com/office/drawing/2014/main" id="{16A1E61F-989E-4F16-B2D1-0552A68C292F}"/>
              </a:ext>
            </a:extLst>
          </p:cNvPr>
          <p:cNvSpPr txBox="1">
            <a:spLocks/>
          </p:cNvSpPr>
          <p:nvPr/>
        </p:nvSpPr>
        <p:spPr>
          <a:xfrm>
            <a:off x="6500144" y="3569504"/>
            <a:ext cx="2064023" cy="228524"/>
          </a:xfrm>
          <a:prstGeom prst="rect">
            <a:avLst/>
          </a:prstGeom>
          <a:noFill/>
          <a:ln w="9525">
            <a:noFill/>
          </a:ln>
        </p:spPr>
        <p:txBody>
          <a:bodyPr vert="horz" wrap="square" lIns="0" tIns="0" rIns="0" bIns="0" rtlCol="0">
            <a:spAutoFit/>
          </a:bodyPr>
          <a:lstStyle/>
          <a:p>
            <a:pPr marL="92075" lvl="1" indent="-92075">
              <a:lnSpc>
                <a:spcPct val="90000"/>
              </a:lnSpc>
              <a:spcBef>
                <a:spcPts val="75"/>
              </a:spcBef>
              <a:buClr>
                <a:schemeClr val="accent1"/>
              </a:buClr>
              <a:buSzPct val="100000"/>
              <a:buFont typeface="Wingdings" panose="05000000000000000000" pitchFamily="2" charset="2"/>
              <a:buChar char="§"/>
            </a:pPr>
            <a:r>
              <a:rPr lang="en-US" sz="800" noProof="1">
                <a:latin typeface="Arial" panose="020B0604020202020204" pitchFamily="34" charset="0"/>
                <a:cs typeface="Arial Narrow" pitchFamily="34" charset="0"/>
              </a:rPr>
              <a:t>Potential support from merchant logistics </a:t>
            </a:r>
          </a:p>
        </p:txBody>
      </p:sp>
      <p:sp>
        <p:nvSpPr>
          <p:cNvPr id="197" name="ListLeanHorizontalTextDetail1">
            <a:extLst>
              <a:ext uri="{FF2B5EF4-FFF2-40B4-BE49-F238E27FC236}">
                <a16:creationId xmlns:a16="http://schemas.microsoft.com/office/drawing/2014/main" id="{3D5B5523-9D97-46C6-8858-5248E58C46F7}"/>
              </a:ext>
            </a:extLst>
          </p:cNvPr>
          <p:cNvSpPr txBox="1">
            <a:spLocks/>
          </p:cNvSpPr>
          <p:nvPr/>
        </p:nvSpPr>
        <p:spPr>
          <a:xfrm>
            <a:off x="6500144" y="3911981"/>
            <a:ext cx="2064023" cy="114262"/>
          </a:xfrm>
          <a:prstGeom prst="rect">
            <a:avLst/>
          </a:prstGeom>
          <a:noFill/>
          <a:ln w="9525">
            <a:noFill/>
          </a:ln>
        </p:spPr>
        <p:txBody>
          <a:bodyPr vert="horz" wrap="square" lIns="0" tIns="0" rIns="0" bIns="0" rtlCol="0">
            <a:spAutoFit/>
          </a:bodyPr>
          <a:lstStyle/>
          <a:p>
            <a:pPr marL="92075" lvl="1" indent="-92075">
              <a:lnSpc>
                <a:spcPct val="90000"/>
              </a:lnSpc>
              <a:spcBef>
                <a:spcPts val="75"/>
              </a:spcBef>
              <a:buClr>
                <a:schemeClr val="accent1"/>
              </a:buClr>
              <a:buSzPct val="100000"/>
              <a:buFont typeface="Wingdings" panose="05000000000000000000" pitchFamily="2" charset="2"/>
              <a:buChar char="§"/>
            </a:pPr>
            <a:r>
              <a:rPr lang="en-US" sz="800" noProof="1">
                <a:latin typeface="Arial" panose="020B0604020202020204" pitchFamily="34" charset="0"/>
                <a:cs typeface="Arial Narrow" pitchFamily="34" charset="0"/>
              </a:rPr>
              <a:t>Strong last-mile logistics</a:t>
            </a:r>
          </a:p>
        </p:txBody>
      </p:sp>
      <p:cxnSp>
        <p:nvCxnSpPr>
          <p:cNvPr id="198" name="Straight Connector 197">
            <a:extLst>
              <a:ext uri="{FF2B5EF4-FFF2-40B4-BE49-F238E27FC236}">
                <a16:creationId xmlns:a16="http://schemas.microsoft.com/office/drawing/2014/main" id="{0D3CF75A-A3CD-450C-9EAE-0A9B9D04AC53}"/>
              </a:ext>
            </a:extLst>
          </p:cNvPr>
          <p:cNvCxnSpPr>
            <a:cxnSpLocks/>
          </p:cNvCxnSpPr>
          <p:nvPr/>
        </p:nvCxnSpPr>
        <p:spPr>
          <a:xfrm>
            <a:off x="5717124" y="3525423"/>
            <a:ext cx="2817061" cy="0"/>
          </a:xfrm>
          <a:prstGeom prst="line">
            <a:avLst/>
          </a:prstGeom>
          <a:ln w="9525">
            <a:solidFill>
              <a:schemeClr val="accent3"/>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01F76B8-9432-46F1-9422-751959BCEC71}"/>
              </a:ext>
            </a:extLst>
          </p:cNvPr>
          <p:cNvCxnSpPr>
            <a:cxnSpLocks/>
          </p:cNvCxnSpPr>
          <p:nvPr/>
        </p:nvCxnSpPr>
        <p:spPr>
          <a:xfrm>
            <a:off x="5717124" y="3870089"/>
            <a:ext cx="2817061" cy="0"/>
          </a:xfrm>
          <a:prstGeom prst="line">
            <a:avLst/>
          </a:prstGeom>
          <a:ln w="9525">
            <a:solidFill>
              <a:schemeClr val="accent3"/>
            </a:solidFill>
            <a:prstDash val="sysDot"/>
          </a:ln>
          <a:effectLst/>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BB02F3A0-BFE4-4A28-BB05-77BFEC81734F}"/>
              </a:ext>
            </a:extLst>
          </p:cNvPr>
          <p:cNvSpPr txBox="1">
            <a:spLocks/>
          </p:cNvSpPr>
          <p:nvPr/>
        </p:nvSpPr>
        <p:spPr>
          <a:xfrm>
            <a:off x="5717124" y="4242387"/>
            <a:ext cx="717152" cy="228524"/>
          </a:xfrm>
          <a:prstGeom prst="rect">
            <a:avLst/>
          </a:prstGeom>
          <a:noFill/>
          <a:ln w="9525">
            <a:noFill/>
          </a:ln>
        </p:spPr>
        <p:txBody>
          <a:bodyPr vert="horz" wrap="square" lIns="0" tIns="0" rIns="0" bIns="0" rtlCol="0">
            <a:spAutoFit/>
          </a:bodyPr>
          <a:lstStyle/>
          <a:p>
            <a:pPr>
              <a:lnSpc>
                <a:spcPct val="90000"/>
              </a:lnSpc>
              <a:spcBef>
                <a:spcPts val="300"/>
              </a:spcBef>
              <a:buClr>
                <a:srgbClr val="000000"/>
              </a:buClr>
              <a:buSzPct val="100000"/>
            </a:pPr>
            <a:r>
              <a:rPr lang="en-GB" sz="825" b="1" dirty="0">
                <a:solidFill>
                  <a:schemeClr val="accent6"/>
                </a:solidFill>
                <a:latin typeface="Arial" panose="020B0604020202020204" pitchFamily="34" charset="0"/>
                <a:cs typeface="Arial Narrow" pitchFamily="34" charset="0"/>
              </a:rPr>
              <a:t>International customer</a:t>
            </a:r>
          </a:p>
        </p:txBody>
      </p:sp>
      <p:sp>
        <p:nvSpPr>
          <p:cNvPr id="201" name="ListLeanHorizontalTextDetail1">
            <a:extLst>
              <a:ext uri="{FF2B5EF4-FFF2-40B4-BE49-F238E27FC236}">
                <a16:creationId xmlns:a16="http://schemas.microsoft.com/office/drawing/2014/main" id="{F4BF2C57-E9E5-4EDB-90A2-773C9D7061DD}"/>
              </a:ext>
            </a:extLst>
          </p:cNvPr>
          <p:cNvSpPr txBox="1">
            <a:spLocks/>
          </p:cNvSpPr>
          <p:nvPr/>
        </p:nvSpPr>
        <p:spPr>
          <a:xfrm>
            <a:off x="6500144" y="4242387"/>
            <a:ext cx="2064023" cy="241348"/>
          </a:xfrm>
          <a:prstGeom prst="rect">
            <a:avLst/>
          </a:prstGeom>
          <a:noFill/>
          <a:ln w="9525">
            <a:noFill/>
          </a:ln>
        </p:spPr>
        <p:txBody>
          <a:bodyPr vert="horz" wrap="square" lIns="0" tIns="0" rIns="0" bIns="0" rtlCol="0">
            <a:spAutoFit/>
          </a:bodyPr>
          <a:lstStyle/>
          <a:p>
            <a:pPr marL="92075" lvl="1" indent="-92075">
              <a:lnSpc>
                <a:spcPct val="90000"/>
              </a:lnSpc>
              <a:spcBef>
                <a:spcPts val="75"/>
              </a:spcBef>
              <a:buClr>
                <a:schemeClr val="accent1"/>
              </a:buClr>
              <a:buSzPct val="100000"/>
              <a:buFont typeface="Wingdings" panose="05000000000000000000" pitchFamily="2" charset="2"/>
              <a:buChar char="§"/>
            </a:pPr>
            <a:r>
              <a:rPr lang="en-US" sz="800" noProof="1">
                <a:latin typeface="Arial" panose="020B0604020202020204" pitchFamily="34" charset="0"/>
                <a:cs typeface="Arial Narrow" pitchFamily="34" charset="0"/>
              </a:rPr>
              <a:t>International network</a:t>
            </a:r>
          </a:p>
          <a:p>
            <a:pPr marL="92075" lvl="1" indent="-92075">
              <a:lnSpc>
                <a:spcPct val="90000"/>
              </a:lnSpc>
              <a:spcBef>
                <a:spcPts val="75"/>
              </a:spcBef>
              <a:buClr>
                <a:schemeClr val="accent1"/>
              </a:buClr>
              <a:buSzPct val="100000"/>
              <a:buFont typeface="Wingdings" panose="05000000000000000000" pitchFamily="2" charset="2"/>
              <a:buChar char="§"/>
            </a:pPr>
            <a:r>
              <a:rPr lang="en-US" sz="800" noProof="1">
                <a:latin typeface="Arial" panose="020B0604020202020204" pitchFamily="34" charset="0"/>
                <a:cs typeface="Arial Narrow" pitchFamily="34" charset="0"/>
              </a:rPr>
              <a:t>Higher cost</a:t>
            </a:r>
          </a:p>
        </p:txBody>
      </p:sp>
      <p:cxnSp>
        <p:nvCxnSpPr>
          <p:cNvPr id="202" name="Straight Connector 201">
            <a:extLst>
              <a:ext uri="{FF2B5EF4-FFF2-40B4-BE49-F238E27FC236}">
                <a16:creationId xmlns:a16="http://schemas.microsoft.com/office/drawing/2014/main" id="{F5F3024E-D148-4E76-8621-87CA3F482479}"/>
              </a:ext>
            </a:extLst>
          </p:cNvPr>
          <p:cNvCxnSpPr>
            <a:cxnSpLocks/>
          </p:cNvCxnSpPr>
          <p:nvPr/>
        </p:nvCxnSpPr>
        <p:spPr>
          <a:xfrm>
            <a:off x="5717124" y="4200495"/>
            <a:ext cx="2817061" cy="0"/>
          </a:xfrm>
          <a:prstGeom prst="line">
            <a:avLst/>
          </a:prstGeom>
          <a:ln w="9525">
            <a:solidFill>
              <a:schemeClr val="accent3"/>
            </a:solidFill>
            <a:prstDash val="sysDot"/>
          </a:ln>
          <a:effectLst/>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964644" y="3695732"/>
            <a:ext cx="695153" cy="897476"/>
            <a:chOff x="964644" y="3695732"/>
            <a:chExt cx="695153" cy="897476"/>
          </a:xfrm>
        </p:grpSpPr>
        <p:sp>
          <p:nvSpPr>
            <p:cNvPr id="90" name="ListLeanHorizontalTextTopic0">
              <a:extLst>
                <a:ext uri="{FF2B5EF4-FFF2-40B4-BE49-F238E27FC236}">
                  <a16:creationId xmlns:a16="http://schemas.microsoft.com/office/drawing/2014/main" id="{FD886F56-0BFF-4E29-BAB2-7924DB89C52A}"/>
                </a:ext>
              </a:extLst>
            </p:cNvPr>
            <p:cNvSpPr txBox="1">
              <a:spLocks/>
            </p:cNvSpPr>
            <p:nvPr/>
          </p:nvSpPr>
          <p:spPr>
            <a:xfrm>
              <a:off x="964644" y="3695732"/>
              <a:ext cx="695153" cy="897476"/>
            </a:xfrm>
            <a:prstGeom prst="rect">
              <a:avLst/>
            </a:prstGeom>
            <a:noFill/>
            <a:ln w="9525">
              <a:noFill/>
            </a:ln>
          </p:spPr>
          <p:txBody>
            <a:bodyPr vert="horz" wrap="square" lIns="0" tIns="0" rIns="0" bIns="0" rtlCol="0" anchor="t" anchorCtr="0">
              <a:noAutofit/>
            </a:bodyPr>
            <a:lstStyle/>
            <a:p>
              <a:pPr>
                <a:lnSpc>
                  <a:spcPct val="90000"/>
                </a:lnSpc>
                <a:spcBef>
                  <a:spcPts val="300"/>
                </a:spcBef>
                <a:buSzPct val="100000"/>
              </a:pPr>
              <a:r>
                <a:rPr lang="en-US" sz="900" b="1" dirty="0">
                  <a:latin typeface="Arial" panose="020B0604020202020204" pitchFamily="34" charset="0"/>
                  <a:cs typeface="Arial Narrow" pitchFamily="34" charset="0"/>
                </a:rPr>
                <a:t>Order value</a:t>
              </a:r>
            </a:p>
          </p:txBody>
        </p:sp>
        <p:grpSp>
          <p:nvGrpSpPr>
            <p:cNvPr id="14" name="Group 13">
              <a:extLst>
                <a:ext uri="{FF2B5EF4-FFF2-40B4-BE49-F238E27FC236}">
                  <a16:creationId xmlns:a16="http://schemas.microsoft.com/office/drawing/2014/main" id="{8F7FD35E-8FF2-4234-AEAC-8A81C88689A2}"/>
                </a:ext>
              </a:extLst>
            </p:cNvPr>
            <p:cNvGrpSpPr/>
            <p:nvPr/>
          </p:nvGrpSpPr>
          <p:grpSpPr>
            <a:xfrm>
              <a:off x="964644" y="3876171"/>
              <a:ext cx="357699" cy="361446"/>
              <a:chOff x="1577426" y="7344205"/>
              <a:chExt cx="357699" cy="361446"/>
            </a:xfrm>
          </p:grpSpPr>
          <p:sp>
            <p:nvSpPr>
              <p:cNvPr id="46" name="Abgerundetes Rechteck 32">
                <a:extLst>
                  <a:ext uri="{FF2B5EF4-FFF2-40B4-BE49-F238E27FC236}">
                    <a16:creationId xmlns:a16="http://schemas.microsoft.com/office/drawing/2014/main" id="{4628552C-002E-4880-A82E-C1F2E8C81E23}"/>
                  </a:ext>
                </a:extLst>
              </p:cNvPr>
              <p:cNvSpPr/>
              <p:nvPr/>
            </p:nvSpPr>
            <p:spPr>
              <a:xfrm>
                <a:off x="1577426" y="7344205"/>
                <a:ext cx="357699" cy="361446"/>
              </a:xfrm>
              <a:prstGeom prst="ellipse">
                <a:avLst/>
              </a:prstGeom>
              <a:solidFill>
                <a:schemeClr val="bg1"/>
              </a:solidFill>
              <a:ln w="9525">
                <a:solidFill>
                  <a:schemeClr val="accent2"/>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sp>
            <p:nvSpPr>
              <p:cNvPr id="45" name="Freeform 28">
                <a:extLst>
                  <a:ext uri="{FF2B5EF4-FFF2-40B4-BE49-F238E27FC236}">
                    <a16:creationId xmlns:a16="http://schemas.microsoft.com/office/drawing/2014/main" id="{1CE58775-C18C-4A83-A737-71B5043BE024}"/>
                  </a:ext>
                </a:extLst>
              </p:cNvPr>
              <p:cNvSpPr>
                <a:spLocks noEditPoints="1"/>
              </p:cNvSpPr>
              <p:nvPr/>
            </p:nvSpPr>
            <p:spPr bwMode="auto">
              <a:xfrm>
                <a:off x="1646665" y="7414170"/>
                <a:ext cx="219221" cy="221517"/>
              </a:xfrm>
              <a:custGeom>
                <a:avLst/>
                <a:gdLst>
                  <a:gd name="T0" fmla="*/ 1449 w 3400"/>
                  <a:gd name="T1" fmla="*/ 864 h 3406"/>
                  <a:gd name="T2" fmla="*/ 1272 w 3400"/>
                  <a:gd name="T3" fmla="*/ 997 h 3406"/>
                  <a:gd name="T4" fmla="*/ 1171 w 3400"/>
                  <a:gd name="T5" fmla="*/ 1258 h 3406"/>
                  <a:gd name="T6" fmla="*/ 1205 w 3400"/>
                  <a:gd name="T7" fmla="*/ 1511 h 3406"/>
                  <a:gd name="T8" fmla="*/ 1342 w 3400"/>
                  <a:gd name="T9" fmla="*/ 1686 h 3406"/>
                  <a:gd name="T10" fmla="*/ 1574 w 3400"/>
                  <a:gd name="T11" fmla="*/ 1801 h 3406"/>
                  <a:gd name="T12" fmla="*/ 1806 w 3400"/>
                  <a:gd name="T13" fmla="*/ 1892 h 3406"/>
                  <a:gd name="T14" fmla="*/ 1910 w 3400"/>
                  <a:gd name="T15" fmla="*/ 1973 h 3406"/>
                  <a:gd name="T16" fmla="*/ 1921 w 3400"/>
                  <a:gd name="T17" fmla="*/ 2118 h 3406"/>
                  <a:gd name="T18" fmla="*/ 1834 w 3400"/>
                  <a:gd name="T19" fmla="*/ 2225 h 3406"/>
                  <a:gd name="T20" fmla="*/ 1665 w 3400"/>
                  <a:gd name="T21" fmla="*/ 2248 h 3406"/>
                  <a:gd name="T22" fmla="*/ 1503 w 3400"/>
                  <a:gd name="T23" fmla="*/ 2171 h 3406"/>
                  <a:gd name="T24" fmla="*/ 1422 w 3400"/>
                  <a:gd name="T25" fmla="*/ 1986 h 3406"/>
                  <a:gd name="T26" fmla="*/ 1197 w 3400"/>
                  <a:gd name="T27" fmla="*/ 2290 h 3406"/>
                  <a:gd name="T28" fmla="*/ 1385 w 3400"/>
                  <a:gd name="T29" fmla="*/ 2467 h 3406"/>
                  <a:gd name="T30" fmla="*/ 1600 w 3400"/>
                  <a:gd name="T31" fmla="*/ 2767 h 3406"/>
                  <a:gd name="T32" fmla="*/ 1963 w 3400"/>
                  <a:gd name="T33" fmla="*/ 2491 h 3406"/>
                  <a:gd name="T34" fmla="*/ 2164 w 3400"/>
                  <a:gd name="T35" fmla="*/ 2360 h 3406"/>
                  <a:gd name="T36" fmla="*/ 2278 w 3400"/>
                  <a:gd name="T37" fmla="*/ 2124 h 3406"/>
                  <a:gd name="T38" fmla="*/ 2267 w 3400"/>
                  <a:gd name="T39" fmla="*/ 1857 h 3406"/>
                  <a:gd name="T40" fmla="*/ 2140 w 3400"/>
                  <a:gd name="T41" fmla="*/ 1661 h 3406"/>
                  <a:gd name="T42" fmla="*/ 1915 w 3400"/>
                  <a:gd name="T43" fmla="*/ 1535 h 3406"/>
                  <a:gd name="T44" fmla="*/ 1649 w 3400"/>
                  <a:gd name="T45" fmla="*/ 1428 h 3406"/>
                  <a:gd name="T46" fmla="*/ 1539 w 3400"/>
                  <a:gd name="T47" fmla="*/ 1345 h 3406"/>
                  <a:gd name="T48" fmla="*/ 1530 w 3400"/>
                  <a:gd name="T49" fmla="*/ 1210 h 3406"/>
                  <a:gd name="T50" fmla="*/ 1620 w 3400"/>
                  <a:gd name="T51" fmla="*/ 1106 h 3406"/>
                  <a:gd name="T52" fmla="*/ 1781 w 3400"/>
                  <a:gd name="T53" fmla="*/ 1099 h 3406"/>
                  <a:gd name="T54" fmla="*/ 1921 w 3400"/>
                  <a:gd name="T55" fmla="*/ 1228 h 3406"/>
                  <a:gd name="T56" fmla="*/ 2198 w 3400"/>
                  <a:gd name="T57" fmla="*/ 1102 h 3406"/>
                  <a:gd name="T58" fmla="*/ 2041 w 3400"/>
                  <a:gd name="T59" fmla="*/ 911 h 3406"/>
                  <a:gd name="T60" fmla="*/ 1801 w 3400"/>
                  <a:gd name="T61" fmla="*/ 825 h 3406"/>
                  <a:gd name="T62" fmla="*/ 1905 w 3400"/>
                  <a:gd name="T63" fmla="*/ 13 h 3406"/>
                  <a:gd name="T64" fmla="*/ 2384 w 3400"/>
                  <a:gd name="T65" fmla="*/ 144 h 3406"/>
                  <a:gd name="T66" fmla="*/ 2795 w 3400"/>
                  <a:gd name="T67" fmla="*/ 401 h 3406"/>
                  <a:gd name="T68" fmla="*/ 3117 w 3400"/>
                  <a:gd name="T69" fmla="*/ 761 h 3406"/>
                  <a:gd name="T70" fmla="*/ 3325 w 3400"/>
                  <a:gd name="T71" fmla="*/ 1202 h 3406"/>
                  <a:gd name="T72" fmla="*/ 3400 w 3400"/>
                  <a:gd name="T73" fmla="*/ 1703 h 3406"/>
                  <a:gd name="T74" fmla="*/ 3325 w 3400"/>
                  <a:gd name="T75" fmla="*/ 2204 h 3406"/>
                  <a:gd name="T76" fmla="*/ 3117 w 3400"/>
                  <a:gd name="T77" fmla="*/ 2645 h 3406"/>
                  <a:gd name="T78" fmla="*/ 2795 w 3400"/>
                  <a:gd name="T79" fmla="*/ 3005 h 3406"/>
                  <a:gd name="T80" fmla="*/ 2384 w 3400"/>
                  <a:gd name="T81" fmla="*/ 3262 h 3406"/>
                  <a:gd name="T82" fmla="*/ 1905 w 3400"/>
                  <a:gd name="T83" fmla="*/ 3393 h 3406"/>
                  <a:gd name="T84" fmla="*/ 1394 w 3400"/>
                  <a:gd name="T85" fmla="*/ 3378 h 3406"/>
                  <a:gd name="T86" fmla="*/ 927 w 3400"/>
                  <a:gd name="T87" fmla="*/ 3220 h 3406"/>
                  <a:gd name="T88" fmla="*/ 532 w 3400"/>
                  <a:gd name="T89" fmla="*/ 2941 h 3406"/>
                  <a:gd name="T90" fmla="*/ 233 w 3400"/>
                  <a:gd name="T91" fmla="*/ 2563 h 3406"/>
                  <a:gd name="T92" fmla="*/ 49 w 3400"/>
                  <a:gd name="T93" fmla="*/ 2107 h 3406"/>
                  <a:gd name="T94" fmla="*/ 3 w 3400"/>
                  <a:gd name="T95" fmla="*/ 1599 h 3406"/>
                  <a:gd name="T96" fmla="*/ 106 w 3400"/>
                  <a:gd name="T97" fmla="*/ 1109 h 3406"/>
                  <a:gd name="T98" fmla="*/ 339 w 3400"/>
                  <a:gd name="T99" fmla="*/ 681 h 3406"/>
                  <a:gd name="T100" fmla="*/ 680 w 3400"/>
                  <a:gd name="T101" fmla="*/ 341 h 3406"/>
                  <a:gd name="T102" fmla="*/ 1107 w 3400"/>
                  <a:gd name="T103" fmla="*/ 107 h 3406"/>
                  <a:gd name="T104" fmla="*/ 1596 w 3400"/>
                  <a:gd name="T105" fmla="*/ 3 h 3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00" h="3406">
                    <a:moveTo>
                      <a:pt x="1600" y="639"/>
                    </a:moveTo>
                    <a:lnTo>
                      <a:pt x="1600" y="825"/>
                    </a:lnTo>
                    <a:lnTo>
                      <a:pt x="1545" y="835"/>
                    </a:lnTo>
                    <a:lnTo>
                      <a:pt x="1496" y="847"/>
                    </a:lnTo>
                    <a:lnTo>
                      <a:pt x="1449" y="864"/>
                    </a:lnTo>
                    <a:lnTo>
                      <a:pt x="1406" y="883"/>
                    </a:lnTo>
                    <a:lnTo>
                      <a:pt x="1368" y="907"/>
                    </a:lnTo>
                    <a:lnTo>
                      <a:pt x="1331" y="934"/>
                    </a:lnTo>
                    <a:lnTo>
                      <a:pt x="1300" y="964"/>
                    </a:lnTo>
                    <a:lnTo>
                      <a:pt x="1272" y="997"/>
                    </a:lnTo>
                    <a:lnTo>
                      <a:pt x="1240" y="1046"/>
                    </a:lnTo>
                    <a:lnTo>
                      <a:pt x="1215" y="1096"/>
                    </a:lnTo>
                    <a:lnTo>
                      <a:pt x="1194" y="1148"/>
                    </a:lnTo>
                    <a:lnTo>
                      <a:pt x="1179" y="1202"/>
                    </a:lnTo>
                    <a:lnTo>
                      <a:pt x="1171" y="1258"/>
                    </a:lnTo>
                    <a:lnTo>
                      <a:pt x="1168" y="1316"/>
                    </a:lnTo>
                    <a:lnTo>
                      <a:pt x="1170" y="1369"/>
                    </a:lnTo>
                    <a:lnTo>
                      <a:pt x="1177" y="1419"/>
                    </a:lnTo>
                    <a:lnTo>
                      <a:pt x="1189" y="1466"/>
                    </a:lnTo>
                    <a:lnTo>
                      <a:pt x="1205" y="1511"/>
                    </a:lnTo>
                    <a:lnTo>
                      <a:pt x="1227" y="1552"/>
                    </a:lnTo>
                    <a:lnTo>
                      <a:pt x="1251" y="1592"/>
                    </a:lnTo>
                    <a:lnTo>
                      <a:pt x="1279" y="1627"/>
                    </a:lnTo>
                    <a:lnTo>
                      <a:pt x="1309" y="1658"/>
                    </a:lnTo>
                    <a:lnTo>
                      <a:pt x="1342" y="1686"/>
                    </a:lnTo>
                    <a:lnTo>
                      <a:pt x="1378" y="1710"/>
                    </a:lnTo>
                    <a:lnTo>
                      <a:pt x="1418" y="1732"/>
                    </a:lnTo>
                    <a:lnTo>
                      <a:pt x="1465" y="1755"/>
                    </a:lnTo>
                    <a:lnTo>
                      <a:pt x="1516" y="1778"/>
                    </a:lnTo>
                    <a:lnTo>
                      <a:pt x="1574" y="1801"/>
                    </a:lnTo>
                    <a:lnTo>
                      <a:pt x="1637" y="1825"/>
                    </a:lnTo>
                    <a:lnTo>
                      <a:pt x="1688" y="1842"/>
                    </a:lnTo>
                    <a:lnTo>
                      <a:pt x="1732" y="1860"/>
                    </a:lnTo>
                    <a:lnTo>
                      <a:pt x="1772" y="1876"/>
                    </a:lnTo>
                    <a:lnTo>
                      <a:pt x="1806" y="1892"/>
                    </a:lnTo>
                    <a:lnTo>
                      <a:pt x="1835" y="1906"/>
                    </a:lnTo>
                    <a:lnTo>
                      <a:pt x="1858" y="1920"/>
                    </a:lnTo>
                    <a:lnTo>
                      <a:pt x="1876" y="1932"/>
                    </a:lnTo>
                    <a:lnTo>
                      <a:pt x="1895" y="1951"/>
                    </a:lnTo>
                    <a:lnTo>
                      <a:pt x="1910" y="1973"/>
                    </a:lnTo>
                    <a:lnTo>
                      <a:pt x="1921" y="1998"/>
                    </a:lnTo>
                    <a:lnTo>
                      <a:pt x="1927" y="2025"/>
                    </a:lnTo>
                    <a:lnTo>
                      <a:pt x="1929" y="2058"/>
                    </a:lnTo>
                    <a:lnTo>
                      <a:pt x="1927" y="2089"/>
                    </a:lnTo>
                    <a:lnTo>
                      <a:pt x="1921" y="2118"/>
                    </a:lnTo>
                    <a:lnTo>
                      <a:pt x="1910" y="2145"/>
                    </a:lnTo>
                    <a:lnTo>
                      <a:pt x="1895" y="2170"/>
                    </a:lnTo>
                    <a:lnTo>
                      <a:pt x="1876" y="2193"/>
                    </a:lnTo>
                    <a:lnTo>
                      <a:pt x="1857" y="2211"/>
                    </a:lnTo>
                    <a:lnTo>
                      <a:pt x="1834" y="2225"/>
                    </a:lnTo>
                    <a:lnTo>
                      <a:pt x="1807" y="2236"/>
                    </a:lnTo>
                    <a:lnTo>
                      <a:pt x="1778" y="2244"/>
                    </a:lnTo>
                    <a:lnTo>
                      <a:pt x="1745" y="2248"/>
                    </a:lnTo>
                    <a:lnTo>
                      <a:pt x="1709" y="2250"/>
                    </a:lnTo>
                    <a:lnTo>
                      <a:pt x="1665" y="2248"/>
                    </a:lnTo>
                    <a:lnTo>
                      <a:pt x="1627" y="2241"/>
                    </a:lnTo>
                    <a:lnTo>
                      <a:pt x="1591" y="2230"/>
                    </a:lnTo>
                    <a:lnTo>
                      <a:pt x="1558" y="2215"/>
                    </a:lnTo>
                    <a:lnTo>
                      <a:pt x="1529" y="2195"/>
                    </a:lnTo>
                    <a:lnTo>
                      <a:pt x="1503" y="2171"/>
                    </a:lnTo>
                    <a:lnTo>
                      <a:pt x="1480" y="2144"/>
                    </a:lnTo>
                    <a:lnTo>
                      <a:pt x="1461" y="2110"/>
                    </a:lnTo>
                    <a:lnTo>
                      <a:pt x="1444" y="2073"/>
                    </a:lnTo>
                    <a:lnTo>
                      <a:pt x="1432" y="2033"/>
                    </a:lnTo>
                    <a:lnTo>
                      <a:pt x="1422" y="1986"/>
                    </a:lnTo>
                    <a:lnTo>
                      <a:pt x="1111" y="2068"/>
                    </a:lnTo>
                    <a:lnTo>
                      <a:pt x="1127" y="2130"/>
                    </a:lnTo>
                    <a:lnTo>
                      <a:pt x="1146" y="2188"/>
                    </a:lnTo>
                    <a:lnTo>
                      <a:pt x="1170" y="2241"/>
                    </a:lnTo>
                    <a:lnTo>
                      <a:pt x="1197" y="2290"/>
                    </a:lnTo>
                    <a:lnTo>
                      <a:pt x="1228" y="2334"/>
                    </a:lnTo>
                    <a:lnTo>
                      <a:pt x="1262" y="2374"/>
                    </a:lnTo>
                    <a:lnTo>
                      <a:pt x="1299" y="2410"/>
                    </a:lnTo>
                    <a:lnTo>
                      <a:pt x="1341" y="2441"/>
                    </a:lnTo>
                    <a:lnTo>
                      <a:pt x="1385" y="2467"/>
                    </a:lnTo>
                    <a:lnTo>
                      <a:pt x="1434" y="2488"/>
                    </a:lnTo>
                    <a:lnTo>
                      <a:pt x="1485" y="2506"/>
                    </a:lnTo>
                    <a:lnTo>
                      <a:pt x="1541" y="2519"/>
                    </a:lnTo>
                    <a:lnTo>
                      <a:pt x="1600" y="2528"/>
                    </a:lnTo>
                    <a:lnTo>
                      <a:pt x="1600" y="2767"/>
                    </a:lnTo>
                    <a:lnTo>
                      <a:pt x="1801" y="2767"/>
                    </a:lnTo>
                    <a:lnTo>
                      <a:pt x="1801" y="2527"/>
                    </a:lnTo>
                    <a:lnTo>
                      <a:pt x="1859" y="2518"/>
                    </a:lnTo>
                    <a:lnTo>
                      <a:pt x="1912" y="2507"/>
                    </a:lnTo>
                    <a:lnTo>
                      <a:pt x="1963" y="2491"/>
                    </a:lnTo>
                    <a:lnTo>
                      <a:pt x="2011" y="2473"/>
                    </a:lnTo>
                    <a:lnTo>
                      <a:pt x="2054" y="2450"/>
                    </a:lnTo>
                    <a:lnTo>
                      <a:pt x="2093" y="2424"/>
                    </a:lnTo>
                    <a:lnTo>
                      <a:pt x="2130" y="2394"/>
                    </a:lnTo>
                    <a:lnTo>
                      <a:pt x="2164" y="2360"/>
                    </a:lnTo>
                    <a:lnTo>
                      <a:pt x="2197" y="2319"/>
                    </a:lnTo>
                    <a:lnTo>
                      <a:pt x="2225" y="2274"/>
                    </a:lnTo>
                    <a:lnTo>
                      <a:pt x="2248" y="2227"/>
                    </a:lnTo>
                    <a:lnTo>
                      <a:pt x="2266" y="2177"/>
                    </a:lnTo>
                    <a:lnTo>
                      <a:pt x="2278" y="2124"/>
                    </a:lnTo>
                    <a:lnTo>
                      <a:pt x="2287" y="2068"/>
                    </a:lnTo>
                    <a:lnTo>
                      <a:pt x="2289" y="2009"/>
                    </a:lnTo>
                    <a:lnTo>
                      <a:pt x="2287" y="1955"/>
                    </a:lnTo>
                    <a:lnTo>
                      <a:pt x="2279" y="1904"/>
                    </a:lnTo>
                    <a:lnTo>
                      <a:pt x="2267" y="1857"/>
                    </a:lnTo>
                    <a:lnTo>
                      <a:pt x="2250" y="1811"/>
                    </a:lnTo>
                    <a:lnTo>
                      <a:pt x="2228" y="1769"/>
                    </a:lnTo>
                    <a:lnTo>
                      <a:pt x="2202" y="1729"/>
                    </a:lnTo>
                    <a:lnTo>
                      <a:pt x="2173" y="1693"/>
                    </a:lnTo>
                    <a:lnTo>
                      <a:pt x="2140" y="1661"/>
                    </a:lnTo>
                    <a:lnTo>
                      <a:pt x="2105" y="1633"/>
                    </a:lnTo>
                    <a:lnTo>
                      <a:pt x="2065" y="1607"/>
                    </a:lnTo>
                    <a:lnTo>
                      <a:pt x="2022" y="1583"/>
                    </a:lnTo>
                    <a:lnTo>
                      <a:pt x="1971" y="1560"/>
                    </a:lnTo>
                    <a:lnTo>
                      <a:pt x="1915" y="1535"/>
                    </a:lnTo>
                    <a:lnTo>
                      <a:pt x="1852" y="1510"/>
                    </a:lnTo>
                    <a:lnTo>
                      <a:pt x="1784" y="1484"/>
                    </a:lnTo>
                    <a:lnTo>
                      <a:pt x="1732" y="1464"/>
                    </a:lnTo>
                    <a:lnTo>
                      <a:pt x="1688" y="1446"/>
                    </a:lnTo>
                    <a:lnTo>
                      <a:pt x="1649" y="1428"/>
                    </a:lnTo>
                    <a:lnTo>
                      <a:pt x="1617" y="1412"/>
                    </a:lnTo>
                    <a:lnTo>
                      <a:pt x="1591" y="1397"/>
                    </a:lnTo>
                    <a:lnTo>
                      <a:pt x="1571" y="1382"/>
                    </a:lnTo>
                    <a:lnTo>
                      <a:pt x="1554" y="1365"/>
                    </a:lnTo>
                    <a:lnTo>
                      <a:pt x="1539" y="1345"/>
                    </a:lnTo>
                    <a:lnTo>
                      <a:pt x="1529" y="1321"/>
                    </a:lnTo>
                    <a:lnTo>
                      <a:pt x="1524" y="1295"/>
                    </a:lnTo>
                    <a:lnTo>
                      <a:pt x="1522" y="1266"/>
                    </a:lnTo>
                    <a:lnTo>
                      <a:pt x="1524" y="1237"/>
                    </a:lnTo>
                    <a:lnTo>
                      <a:pt x="1530" y="1210"/>
                    </a:lnTo>
                    <a:lnTo>
                      <a:pt x="1540" y="1185"/>
                    </a:lnTo>
                    <a:lnTo>
                      <a:pt x="1555" y="1161"/>
                    </a:lnTo>
                    <a:lnTo>
                      <a:pt x="1573" y="1139"/>
                    </a:lnTo>
                    <a:lnTo>
                      <a:pt x="1595" y="1120"/>
                    </a:lnTo>
                    <a:lnTo>
                      <a:pt x="1620" y="1106"/>
                    </a:lnTo>
                    <a:lnTo>
                      <a:pt x="1647" y="1096"/>
                    </a:lnTo>
                    <a:lnTo>
                      <a:pt x="1677" y="1088"/>
                    </a:lnTo>
                    <a:lnTo>
                      <a:pt x="1710" y="1086"/>
                    </a:lnTo>
                    <a:lnTo>
                      <a:pt x="1746" y="1089"/>
                    </a:lnTo>
                    <a:lnTo>
                      <a:pt x="1781" y="1099"/>
                    </a:lnTo>
                    <a:lnTo>
                      <a:pt x="1813" y="1113"/>
                    </a:lnTo>
                    <a:lnTo>
                      <a:pt x="1843" y="1133"/>
                    </a:lnTo>
                    <a:lnTo>
                      <a:pt x="1871" y="1159"/>
                    </a:lnTo>
                    <a:lnTo>
                      <a:pt x="1897" y="1191"/>
                    </a:lnTo>
                    <a:lnTo>
                      <a:pt x="1921" y="1228"/>
                    </a:lnTo>
                    <a:lnTo>
                      <a:pt x="1941" y="1272"/>
                    </a:lnTo>
                    <a:lnTo>
                      <a:pt x="1961" y="1321"/>
                    </a:lnTo>
                    <a:lnTo>
                      <a:pt x="2238" y="1207"/>
                    </a:lnTo>
                    <a:lnTo>
                      <a:pt x="2219" y="1153"/>
                    </a:lnTo>
                    <a:lnTo>
                      <a:pt x="2198" y="1102"/>
                    </a:lnTo>
                    <a:lnTo>
                      <a:pt x="2173" y="1055"/>
                    </a:lnTo>
                    <a:lnTo>
                      <a:pt x="2145" y="1013"/>
                    </a:lnTo>
                    <a:lnTo>
                      <a:pt x="2114" y="974"/>
                    </a:lnTo>
                    <a:lnTo>
                      <a:pt x="2079" y="940"/>
                    </a:lnTo>
                    <a:lnTo>
                      <a:pt x="2041" y="911"/>
                    </a:lnTo>
                    <a:lnTo>
                      <a:pt x="1999" y="885"/>
                    </a:lnTo>
                    <a:lnTo>
                      <a:pt x="1955" y="864"/>
                    </a:lnTo>
                    <a:lnTo>
                      <a:pt x="1907" y="847"/>
                    </a:lnTo>
                    <a:lnTo>
                      <a:pt x="1856" y="834"/>
                    </a:lnTo>
                    <a:lnTo>
                      <a:pt x="1801" y="825"/>
                    </a:lnTo>
                    <a:lnTo>
                      <a:pt x="1801" y="639"/>
                    </a:lnTo>
                    <a:lnTo>
                      <a:pt x="1600" y="639"/>
                    </a:lnTo>
                    <a:close/>
                    <a:moveTo>
                      <a:pt x="1699" y="0"/>
                    </a:moveTo>
                    <a:lnTo>
                      <a:pt x="1804" y="3"/>
                    </a:lnTo>
                    <a:lnTo>
                      <a:pt x="1905" y="13"/>
                    </a:lnTo>
                    <a:lnTo>
                      <a:pt x="2005" y="28"/>
                    </a:lnTo>
                    <a:lnTo>
                      <a:pt x="2104" y="49"/>
                    </a:lnTo>
                    <a:lnTo>
                      <a:pt x="2200" y="75"/>
                    </a:lnTo>
                    <a:lnTo>
                      <a:pt x="2293" y="107"/>
                    </a:lnTo>
                    <a:lnTo>
                      <a:pt x="2384" y="144"/>
                    </a:lnTo>
                    <a:lnTo>
                      <a:pt x="2473" y="185"/>
                    </a:lnTo>
                    <a:lnTo>
                      <a:pt x="2557" y="233"/>
                    </a:lnTo>
                    <a:lnTo>
                      <a:pt x="2640" y="285"/>
                    </a:lnTo>
                    <a:lnTo>
                      <a:pt x="2720" y="341"/>
                    </a:lnTo>
                    <a:lnTo>
                      <a:pt x="2795" y="401"/>
                    </a:lnTo>
                    <a:lnTo>
                      <a:pt x="2868" y="465"/>
                    </a:lnTo>
                    <a:lnTo>
                      <a:pt x="2936" y="533"/>
                    </a:lnTo>
                    <a:lnTo>
                      <a:pt x="3000" y="606"/>
                    </a:lnTo>
                    <a:lnTo>
                      <a:pt x="3060" y="681"/>
                    </a:lnTo>
                    <a:lnTo>
                      <a:pt x="3117" y="761"/>
                    </a:lnTo>
                    <a:lnTo>
                      <a:pt x="3167" y="844"/>
                    </a:lnTo>
                    <a:lnTo>
                      <a:pt x="3215" y="929"/>
                    </a:lnTo>
                    <a:lnTo>
                      <a:pt x="3256" y="1018"/>
                    </a:lnTo>
                    <a:lnTo>
                      <a:pt x="3293" y="1109"/>
                    </a:lnTo>
                    <a:lnTo>
                      <a:pt x="3325" y="1202"/>
                    </a:lnTo>
                    <a:lnTo>
                      <a:pt x="3351" y="1299"/>
                    </a:lnTo>
                    <a:lnTo>
                      <a:pt x="3372" y="1397"/>
                    </a:lnTo>
                    <a:lnTo>
                      <a:pt x="3387" y="1497"/>
                    </a:lnTo>
                    <a:lnTo>
                      <a:pt x="3397" y="1599"/>
                    </a:lnTo>
                    <a:lnTo>
                      <a:pt x="3400" y="1703"/>
                    </a:lnTo>
                    <a:lnTo>
                      <a:pt x="3397" y="1807"/>
                    </a:lnTo>
                    <a:lnTo>
                      <a:pt x="3387" y="1908"/>
                    </a:lnTo>
                    <a:lnTo>
                      <a:pt x="3372" y="2009"/>
                    </a:lnTo>
                    <a:lnTo>
                      <a:pt x="3351" y="2107"/>
                    </a:lnTo>
                    <a:lnTo>
                      <a:pt x="3325" y="2204"/>
                    </a:lnTo>
                    <a:lnTo>
                      <a:pt x="3293" y="2297"/>
                    </a:lnTo>
                    <a:lnTo>
                      <a:pt x="3256" y="2388"/>
                    </a:lnTo>
                    <a:lnTo>
                      <a:pt x="3215" y="2477"/>
                    </a:lnTo>
                    <a:lnTo>
                      <a:pt x="3167" y="2563"/>
                    </a:lnTo>
                    <a:lnTo>
                      <a:pt x="3117" y="2645"/>
                    </a:lnTo>
                    <a:lnTo>
                      <a:pt x="3060" y="2724"/>
                    </a:lnTo>
                    <a:lnTo>
                      <a:pt x="3000" y="2800"/>
                    </a:lnTo>
                    <a:lnTo>
                      <a:pt x="2936" y="2872"/>
                    </a:lnTo>
                    <a:lnTo>
                      <a:pt x="2868" y="2941"/>
                    </a:lnTo>
                    <a:lnTo>
                      <a:pt x="2795" y="3005"/>
                    </a:lnTo>
                    <a:lnTo>
                      <a:pt x="2720" y="3066"/>
                    </a:lnTo>
                    <a:lnTo>
                      <a:pt x="2640" y="3122"/>
                    </a:lnTo>
                    <a:lnTo>
                      <a:pt x="2557" y="3173"/>
                    </a:lnTo>
                    <a:lnTo>
                      <a:pt x="2473" y="3220"/>
                    </a:lnTo>
                    <a:lnTo>
                      <a:pt x="2384" y="3262"/>
                    </a:lnTo>
                    <a:lnTo>
                      <a:pt x="2293" y="3299"/>
                    </a:lnTo>
                    <a:lnTo>
                      <a:pt x="2200" y="3331"/>
                    </a:lnTo>
                    <a:lnTo>
                      <a:pt x="2104" y="3357"/>
                    </a:lnTo>
                    <a:lnTo>
                      <a:pt x="2005" y="3378"/>
                    </a:lnTo>
                    <a:lnTo>
                      <a:pt x="1905" y="3393"/>
                    </a:lnTo>
                    <a:lnTo>
                      <a:pt x="1804" y="3403"/>
                    </a:lnTo>
                    <a:lnTo>
                      <a:pt x="1699" y="3406"/>
                    </a:lnTo>
                    <a:lnTo>
                      <a:pt x="1596" y="3403"/>
                    </a:lnTo>
                    <a:lnTo>
                      <a:pt x="1495" y="3393"/>
                    </a:lnTo>
                    <a:lnTo>
                      <a:pt x="1394" y="3378"/>
                    </a:lnTo>
                    <a:lnTo>
                      <a:pt x="1296" y="3357"/>
                    </a:lnTo>
                    <a:lnTo>
                      <a:pt x="1200" y="3331"/>
                    </a:lnTo>
                    <a:lnTo>
                      <a:pt x="1107" y="3299"/>
                    </a:lnTo>
                    <a:lnTo>
                      <a:pt x="1016" y="3262"/>
                    </a:lnTo>
                    <a:lnTo>
                      <a:pt x="927" y="3220"/>
                    </a:lnTo>
                    <a:lnTo>
                      <a:pt x="841" y="3173"/>
                    </a:lnTo>
                    <a:lnTo>
                      <a:pt x="760" y="3122"/>
                    </a:lnTo>
                    <a:lnTo>
                      <a:pt x="680" y="3066"/>
                    </a:lnTo>
                    <a:lnTo>
                      <a:pt x="605" y="3005"/>
                    </a:lnTo>
                    <a:lnTo>
                      <a:pt x="532" y="2941"/>
                    </a:lnTo>
                    <a:lnTo>
                      <a:pt x="464" y="2872"/>
                    </a:lnTo>
                    <a:lnTo>
                      <a:pt x="400" y="2800"/>
                    </a:lnTo>
                    <a:lnTo>
                      <a:pt x="339" y="2724"/>
                    </a:lnTo>
                    <a:lnTo>
                      <a:pt x="283" y="2645"/>
                    </a:lnTo>
                    <a:lnTo>
                      <a:pt x="233" y="2563"/>
                    </a:lnTo>
                    <a:lnTo>
                      <a:pt x="185" y="2477"/>
                    </a:lnTo>
                    <a:lnTo>
                      <a:pt x="144" y="2388"/>
                    </a:lnTo>
                    <a:lnTo>
                      <a:pt x="106" y="2297"/>
                    </a:lnTo>
                    <a:lnTo>
                      <a:pt x="74" y="2204"/>
                    </a:lnTo>
                    <a:lnTo>
                      <a:pt x="49" y="2107"/>
                    </a:lnTo>
                    <a:lnTo>
                      <a:pt x="28" y="2009"/>
                    </a:lnTo>
                    <a:lnTo>
                      <a:pt x="12" y="1908"/>
                    </a:lnTo>
                    <a:lnTo>
                      <a:pt x="3" y="1807"/>
                    </a:lnTo>
                    <a:lnTo>
                      <a:pt x="0" y="1703"/>
                    </a:lnTo>
                    <a:lnTo>
                      <a:pt x="3" y="1599"/>
                    </a:lnTo>
                    <a:lnTo>
                      <a:pt x="12" y="1497"/>
                    </a:lnTo>
                    <a:lnTo>
                      <a:pt x="28" y="1397"/>
                    </a:lnTo>
                    <a:lnTo>
                      <a:pt x="49" y="1299"/>
                    </a:lnTo>
                    <a:lnTo>
                      <a:pt x="74" y="1202"/>
                    </a:lnTo>
                    <a:lnTo>
                      <a:pt x="106" y="1109"/>
                    </a:lnTo>
                    <a:lnTo>
                      <a:pt x="144" y="1018"/>
                    </a:lnTo>
                    <a:lnTo>
                      <a:pt x="185" y="929"/>
                    </a:lnTo>
                    <a:lnTo>
                      <a:pt x="233" y="844"/>
                    </a:lnTo>
                    <a:lnTo>
                      <a:pt x="283" y="761"/>
                    </a:lnTo>
                    <a:lnTo>
                      <a:pt x="339" y="681"/>
                    </a:lnTo>
                    <a:lnTo>
                      <a:pt x="400" y="606"/>
                    </a:lnTo>
                    <a:lnTo>
                      <a:pt x="464" y="533"/>
                    </a:lnTo>
                    <a:lnTo>
                      <a:pt x="532" y="465"/>
                    </a:lnTo>
                    <a:lnTo>
                      <a:pt x="605" y="401"/>
                    </a:lnTo>
                    <a:lnTo>
                      <a:pt x="680" y="341"/>
                    </a:lnTo>
                    <a:lnTo>
                      <a:pt x="760" y="285"/>
                    </a:lnTo>
                    <a:lnTo>
                      <a:pt x="841" y="233"/>
                    </a:lnTo>
                    <a:lnTo>
                      <a:pt x="927" y="185"/>
                    </a:lnTo>
                    <a:lnTo>
                      <a:pt x="1016" y="144"/>
                    </a:lnTo>
                    <a:lnTo>
                      <a:pt x="1107" y="107"/>
                    </a:lnTo>
                    <a:lnTo>
                      <a:pt x="1200" y="75"/>
                    </a:lnTo>
                    <a:lnTo>
                      <a:pt x="1296" y="49"/>
                    </a:lnTo>
                    <a:lnTo>
                      <a:pt x="1394" y="28"/>
                    </a:lnTo>
                    <a:lnTo>
                      <a:pt x="1495" y="13"/>
                    </a:lnTo>
                    <a:lnTo>
                      <a:pt x="1596" y="3"/>
                    </a:lnTo>
                    <a:lnTo>
                      <a:pt x="1699"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grpSp>
      </p:grpSp>
      <p:grpSp>
        <p:nvGrpSpPr>
          <p:cNvPr id="6" name="Group 5"/>
          <p:cNvGrpSpPr/>
          <p:nvPr/>
        </p:nvGrpSpPr>
        <p:grpSpPr>
          <a:xfrm>
            <a:off x="961148" y="1766929"/>
            <a:ext cx="695153" cy="897476"/>
            <a:chOff x="964644" y="1766929"/>
            <a:chExt cx="695153" cy="897476"/>
          </a:xfrm>
        </p:grpSpPr>
        <p:sp>
          <p:nvSpPr>
            <p:cNvPr id="20" name="ListLeanHorizontalTextTopic0">
              <a:extLst>
                <a:ext uri="{FF2B5EF4-FFF2-40B4-BE49-F238E27FC236}">
                  <a16:creationId xmlns:a16="http://schemas.microsoft.com/office/drawing/2014/main" id="{B8BAF806-713B-4E50-89FE-BB976525F3D0}"/>
                </a:ext>
              </a:extLst>
            </p:cNvPr>
            <p:cNvSpPr txBox="1">
              <a:spLocks/>
            </p:cNvSpPr>
            <p:nvPr/>
          </p:nvSpPr>
          <p:spPr>
            <a:xfrm>
              <a:off x="964644" y="1766929"/>
              <a:ext cx="695153" cy="897476"/>
            </a:xfrm>
            <a:prstGeom prst="rect">
              <a:avLst/>
            </a:prstGeom>
            <a:noFill/>
            <a:ln w="9525">
              <a:noFill/>
            </a:ln>
          </p:spPr>
          <p:txBody>
            <a:bodyPr vert="horz" wrap="square" lIns="0" tIns="0" rIns="0" bIns="0" rtlCol="0" anchor="t" anchorCtr="0">
              <a:noAutofit/>
            </a:bodyPr>
            <a:lstStyle/>
            <a:p>
              <a:pPr>
                <a:lnSpc>
                  <a:spcPct val="90000"/>
                </a:lnSpc>
                <a:spcBef>
                  <a:spcPts val="300"/>
                </a:spcBef>
                <a:buSzPct val="100000"/>
              </a:pPr>
              <a:r>
                <a:rPr lang="en-US" sz="900" b="1" dirty="0">
                  <a:latin typeface="Arial" panose="020B0604020202020204" pitchFamily="34" charset="0"/>
                  <a:cs typeface="Arial Narrow" pitchFamily="34" charset="0"/>
                </a:rPr>
                <a:t>Target customer</a:t>
              </a:r>
            </a:p>
          </p:txBody>
        </p:sp>
        <p:grpSp>
          <p:nvGrpSpPr>
            <p:cNvPr id="13" name="Group 12">
              <a:extLst>
                <a:ext uri="{FF2B5EF4-FFF2-40B4-BE49-F238E27FC236}">
                  <a16:creationId xmlns:a16="http://schemas.microsoft.com/office/drawing/2014/main" id="{E02CE2C6-255D-47C4-9FF4-B14FD8046580}"/>
                </a:ext>
              </a:extLst>
            </p:cNvPr>
            <p:cNvGrpSpPr/>
            <p:nvPr/>
          </p:nvGrpSpPr>
          <p:grpSpPr>
            <a:xfrm>
              <a:off x="964644" y="2061430"/>
              <a:ext cx="361800" cy="361446"/>
              <a:chOff x="1577426" y="5441611"/>
              <a:chExt cx="361800" cy="361446"/>
            </a:xfrm>
          </p:grpSpPr>
          <p:sp>
            <p:nvSpPr>
              <p:cNvPr id="24" name="Abgerundetes Rechteck 16">
                <a:extLst>
                  <a:ext uri="{FF2B5EF4-FFF2-40B4-BE49-F238E27FC236}">
                    <a16:creationId xmlns:a16="http://schemas.microsoft.com/office/drawing/2014/main" id="{B2E46672-913A-42EE-BD66-8AA2A66F4277}"/>
                  </a:ext>
                </a:extLst>
              </p:cNvPr>
              <p:cNvSpPr/>
              <p:nvPr/>
            </p:nvSpPr>
            <p:spPr>
              <a:xfrm>
                <a:off x="1577426" y="5441611"/>
                <a:ext cx="361800" cy="361446"/>
              </a:xfrm>
              <a:prstGeom prst="ellipse">
                <a:avLst/>
              </a:prstGeom>
              <a:solidFill>
                <a:schemeClr val="bg1"/>
              </a:solidFill>
              <a:ln w="9525">
                <a:solidFill>
                  <a:schemeClr val="accent2"/>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grpSp>
            <p:nvGrpSpPr>
              <p:cNvPr id="99" name="Group 202">
                <a:extLst>
                  <a:ext uri="{FF2B5EF4-FFF2-40B4-BE49-F238E27FC236}">
                    <a16:creationId xmlns:a16="http://schemas.microsoft.com/office/drawing/2014/main" id="{566F9014-40E1-4934-914D-B61590AD5F99}"/>
                  </a:ext>
                </a:extLst>
              </p:cNvPr>
              <p:cNvGrpSpPr>
                <a:grpSpLocks noChangeAspect="1"/>
              </p:cNvGrpSpPr>
              <p:nvPr>
                <p:custDataLst>
                  <p:tags r:id="rId3"/>
                </p:custDataLst>
              </p:nvPr>
            </p:nvGrpSpPr>
            <p:grpSpPr bwMode="auto">
              <a:xfrm>
                <a:off x="1668374" y="5513463"/>
                <a:ext cx="179904" cy="217743"/>
                <a:chOff x="1190" y="2524"/>
                <a:chExt cx="271" cy="328"/>
              </a:xfrm>
              <a:solidFill>
                <a:srgbClr val="92D050"/>
              </a:solidFill>
            </p:grpSpPr>
            <p:sp>
              <p:nvSpPr>
                <p:cNvPr id="100" name="Freeform 204">
                  <a:extLst>
                    <a:ext uri="{FF2B5EF4-FFF2-40B4-BE49-F238E27FC236}">
                      <a16:creationId xmlns:a16="http://schemas.microsoft.com/office/drawing/2014/main" id="{6DF9BEFC-4ADB-4BF7-B0F4-C8A267BE245F}"/>
                    </a:ext>
                  </a:extLst>
                </p:cNvPr>
                <p:cNvSpPr>
                  <a:spLocks/>
                </p:cNvSpPr>
                <p:nvPr/>
              </p:nvSpPr>
              <p:spPr bwMode="auto">
                <a:xfrm>
                  <a:off x="1317" y="2524"/>
                  <a:ext cx="106" cy="106"/>
                </a:xfrm>
                <a:custGeom>
                  <a:avLst/>
                  <a:gdLst>
                    <a:gd name="T0" fmla="*/ 583 w 1164"/>
                    <a:gd name="T1" fmla="*/ 0 h 1165"/>
                    <a:gd name="T2" fmla="*/ 646 w 1164"/>
                    <a:gd name="T3" fmla="*/ 3 h 1165"/>
                    <a:gd name="T4" fmla="*/ 707 w 1164"/>
                    <a:gd name="T5" fmla="*/ 13 h 1165"/>
                    <a:gd name="T6" fmla="*/ 767 w 1164"/>
                    <a:gd name="T7" fmla="*/ 29 h 1165"/>
                    <a:gd name="T8" fmla="*/ 822 w 1164"/>
                    <a:gd name="T9" fmla="*/ 51 h 1165"/>
                    <a:gd name="T10" fmla="*/ 876 w 1164"/>
                    <a:gd name="T11" fmla="*/ 79 h 1165"/>
                    <a:gd name="T12" fmla="*/ 926 w 1164"/>
                    <a:gd name="T13" fmla="*/ 112 h 1165"/>
                    <a:gd name="T14" fmla="*/ 972 w 1164"/>
                    <a:gd name="T15" fmla="*/ 150 h 1165"/>
                    <a:gd name="T16" fmla="*/ 1015 w 1164"/>
                    <a:gd name="T17" fmla="*/ 192 h 1165"/>
                    <a:gd name="T18" fmla="*/ 1052 w 1164"/>
                    <a:gd name="T19" fmla="*/ 239 h 1165"/>
                    <a:gd name="T20" fmla="*/ 1085 w 1164"/>
                    <a:gd name="T21" fmla="*/ 288 h 1165"/>
                    <a:gd name="T22" fmla="*/ 1113 w 1164"/>
                    <a:gd name="T23" fmla="*/ 342 h 1165"/>
                    <a:gd name="T24" fmla="*/ 1134 w 1164"/>
                    <a:gd name="T25" fmla="*/ 398 h 1165"/>
                    <a:gd name="T26" fmla="*/ 1151 w 1164"/>
                    <a:gd name="T27" fmla="*/ 457 h 1165"/>
                    <a:gd name="T28" fmla="*/ 1161 w 1164"/>
                    <a:gd name="T29" fmla="*/ 519 h 1165"/>
                    <a:gd name="T30" fmla="*/ 1164 w 1164"/>
                    <a:gd name="T31" fmla="*/ 582 h 1165"/>
                    <a:gd name="T32" fmla="*/ 1161 w 1164"/>
                    <a:gd name="T33" fmla="*/ 646 h 1165"/>
                    <a:gd name="T34" fmla="*/ 1151 w 1164"/>
                    <a:gd name="T35" fmla="*/ 707 h 1165"/>
                    <a:gd name="T36" fmla="*/ 1134 w 1164"/>
                    <a:gd name="T37" fmla="*/ 766 h 1165"/>
                    <a:gd name="T38" fmla="*/ 1113 w 1164"/>
                    <a:gd name="T39" fmla="*/ 823 h 1165"/>
                    <a:gd name="T40" fmla="*/ 1085 w 1164"/>
                    <a:gd name="T41" fmla="*/ 877 h 1165"/>
                    <a:gd name="T42" fmla="*/ 1052 w 1164"/>
                    <a:gd name="T43" fmla="*/ 926 h 1165"/>
                    <a:gd name="T44" fmla="*/ 1015 w 1164"/>
                    <a:gd name="T45" fmla="*/ 974 h 1165"/>
                    <a:gd name="T46" fmla="*/ 972 w 1164"/>
                    <a:gd name="T47" fmla="*/ 1015 h 1165"/>
                    <a:gd name="T48" fmla="*/ 926 w 1164"/>
                    <a:gd name="T49" fmla="*/ 1052 h 1165"/>
                    <a:gd name="T50" fmla="*/ 876 w 1164"/>
                    <a:gd name="T51" fmla="*/ 1085 h 1165"/>
                    <a:gd name="T52" fmla="*/ 822 w 1164"/>
                    <a:gd name="T53" fmla="*/ 1114 h 1165"/>
                    <a:gd name="T54" fmla="*/ 767 w 1164"/>
                    <a:gd name="T55" fmla="*/ 1136 h 1165"/>
                    <a:gd name="T56" fmla="*/ 707 w 1164"/>
                    <a:gd name="T57" fmla="*/ 1152 h 1165"/>
                    <a:gd name="T58" fmla="*/ 646 w 1164"/>
                    <a:gd name="T59" fmla="*/ 1162 h 1165"/>
                    <a:gd name="T60" fmla="*/ 583 w 1164"/>
                    <a:gd name="T61" fmla="*/ 1165 h 1165"/>
                    <a:gd name="T62" fmla="*/ 519 w 1164"/>
                    <a:gd name="T63" fmla="*/ 1162 h 1165"/>
                    <a:gd name="T64" fmla="*/ 458 w 1164"/>
                    <a:gd name="T65" fmla="*/ 1152 h 1165"/>
                    <a:gd name="T66" fmla="*/ 399 w 1164"/>
                    <a:gd name="T67" fmla="*/ 1136 h 1165"/>
                    <a:gd name="T68" fmla="*/ 342 w 1164"/>
                    <a:gd name="T69" fmla="*/ 1114 h 1165"/>
                    <a:gd name="T70" fmla="*/ 288 w 1164"/>
                    <a:gd name="T71" fmla="*/ 1085 h 1165"/>
                    <a:gd name="T72" fmla="*/ 239 w 1164"/>
                    <a:gd name="T73" fmla="*/ 1052 h 1165"/>
                    <a:gd name="T74" fmla="*/ 193 w 1164"/>
                    <a:gd name="T75" fmla="*/ 1015 h 1165"/>
                    <a:gd name="T76" fmla="*/ 150 w 1164"/>
                    <a:gd name="T77" fmla="*/ 974 h 1165"/>
                    <a:gd name="T78" fmla="*/ 113 w 1164"/>
                    <a:gd name="T79" fmla="*/ 926 h 1165"/>
                    <a:gd name="T80" fmla="*/ 80 w 1164"/>
                    <a:gd name="T81" fmla="*/ 877 h 1165"/>
                    <a:gd name="T82" fmla="*/ 52 w 1164"/>
                    <a:gd name="T83" fmla="*/ 823 h 1165"/>
                    <a:gd name="T84" fmla="*/ 30 w 1164"/>
                    <a:gd name="T85" fmla="*/ 766 h 1165"/>
                    <a:gd name="T86" fmla="*/ 13 w 1164"/>
                    <a:gd name="T87" fmla="*/ 707 h 1165"/>
                    <a:gd name="T88" fmla="*/ 4 w 1164"/>
                    <a:gd name="T89" fmla="*/ 646 h 1165"/>
                    <a:gd name="T90" fmla="*/ 0 w 1164"/>
                    <a:gd name="T91" fmla="*/ 582 h 1165"/>
                    <a:gd name="T92" fmla="*/ 4 w 1164"/>
                    <a:gd name="T93" fmla="*/ 519 h 1165"/>
                    <a:gd name="T94" fmla="*/ 13 w 1164"/>
                    <a:gd name="T95" fmla="*/ 457 h 1165"/>
                    <a:gd name="T96" fmla="*/ 30 w 1164"/>
                    <a:gd name="T97" fmla="*/ 398 h 1165"/>
                    <a:gd name="T98" fmla="*/ 52 w 1164"/>
                    <a:gd name="T99" fmla="*/ 342 h 1165"/>
                    <a:gd name="T100" fmla="*/ 80 w 1164"/>
                    <a:gd name="T101" fmla="*/ 288 h 1165"/>
                    <a:gd name="T102" fmla="*/ 113 w 1164"/>
                    <a:gd name="T103" fmla="*/ 239 h 1165"/>
                    <a:gd name="T104" fmla="*/ 150 w 1164"/>
                    <a:gd name="T105" fmla="*/ 192 h 1165"/>
                    <a:gd name="T106" fmla="*/ 193 w 1164"/>
                    <a:gd name="T107" fmla="*/ 150 h 1165"/>
                    <a:gd name="T108" fmla="*/ 239 w 1164"/>
                    <a:gd name="T109" fmla="*/ 112 h 1165"/>
                    <a:gd name="T110" fmla="*/ 288 w 1164"/>
                    <a:gd name="T111" fmla="*/ 79 h 1165"/>
                    <a:gd name="T112" fmla="*/ 342 w 1164"/>
                    <a:gd name="T113" fmla="*/ 51 h 1165"/>
                    <a:gd name="T114" fmla="*/ 399 w 1164"/>
                    <a:gd name="T115" fmla="*/ 29 h 1165"/>
                    <a:gd name="T116" fmla="*/ 458 w 1164"/>
                    <a:gd name="T117" fmla="*/ 13 h 1165"/>
                    <a:gd name="T118" fmla="*/ 519 w 1164"/>
                    <a:gd name="T119" fmla="*/ 3 h 1165"/>
                    <a:gd name="T120" fmla="*/ 583 w 1164"/>
                    <a:gd name="T121"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64" h="1165">
                      <a:moveTo>
                        <a:pt x="583" y="0"/>
                      </a:moveTo>
                      <a:lnTo>
                        <a:pt x="646" y="3"/>
                      </a:lnTo>
                      <a:lnTo>
                        <a:pt x="707" y="13"/>
                      </a:lnTo>
                      <a:lnTo>
                        <a:pt x="767" y="29"/>
                      </a:lnTo>
                      <a:lnTo>
                        <a:pt x="822" y="51"/>
                      </a:lnTo>
                      <a:lnTo>
                        <a:pt x="876" y="79"/>
                      </a:lnTo>
                      <a:lnTo>
                        <a:pt x="926" y="112"/>
                      </a:lnTo>
                      <a:lnTo>
                        <a:pt x="972" y="150"/>
                      </a:lnTo>
                      <a:lnTo>
                        <a:pt x="1015" y="192"/>
                      </a:lnTo>
                      <a:lnTo>
                        <a:pt x="1052" y="239"/>
                      </a:lnTo>
                      <a:lnTo>
                        <a:pt x="1085" y="288"/>
                      </a:lnTo>
                      <a:lnTo>
                        <a:pt x="1113" y="342"/>
                      </a:lnTo>
                      <a:lnTo>
                        <a:pt x="1134" y="398"/>
                      </a:lnTo>
                      <a:lnTo>
                        <a:pt x="1151" y="457"/>
                      </a:lnTo>
                      <a:lnTo>
                        <a:pt x="1161" y="519"/>
                      </a:lnTo>
                      <a:lnTo>
                        <a:pt x="1164" y="582"/>
                      </a:lnTo>
                      <a:lnTo>
                        <a:pt x="1161" y="646"/>
                      </a:lnTo>
                      <a:lnTo>
                        <a:pt x="1151" y="707"/>
                      </a:lnTo>
                      <a:lnTo>
                        <a:pt x="1134" y="766"/>
                      </a:lnTo>
                      <a:lnTo>
                        <a:pt x="1113" y="823"/>
                      </a:lnTo>
                      <a:lnTo>
                        <a:pt x="1085" y="877"/>
                      </a:lnTo>
                      <a:lnTo>
                        <a:pt x="1052" y="926"/>
                      </a:lnTo>
                      <a:lnTo>
                        <a:pt x="1015" y="974"/>
                      </a:lnTo>
                      <a:lnTo>
                        <a:pt x="972" y="1015"/>
                      </a:lnTo>
                      <a:lnTo>
                        <a:pt x="926" y="1052"/>
                      </a:lnTo>
                      <a:lnTo>
                        <a:pt x="876" y="1085"/>
                      </a:lnTo>
                      <a:lnTo>
                        <a:pt x="822" y="1114"/>
                      </a:lnTo>
                      <a:lnTo>
                        <a:pt x="767" y="1136"/>
                      </a:lnTo>
                      <a:lnTo>
                        <a:pt x="707" y="1152"/>
                      </a:lnTo>
                      <a:lnTo>
                        <a:pt x="646" y="1162"/>
                      </a:lnTo>
                      <a:lnTo>
                        <a:pt x="583" y="1165"/>
                      </a:lnTo>
                      <a:lnTo>
                        <a:pt x="519" y="1162"/>
                      </a:lnTo>
                      <a:lnTo>
                        <a:pt x="458" y="1152"/>
                      </a:lnTo>
                      <a:lnTo>
                        <a:pt x="399" y="1136"/>
                      </a:lnTo>
                      <a:lnTo>
                        <a:pt x="342" y="1114"/>
                      </a:lnTo>
                      <a:lnTo>
                        <a:pt x="288" y="1085"/>
                      </a:lnTo>
                      <a:lnTo>
                        <a:pt x="239" y="1052"/>
                      </a:lnTo>
                      <a:lnTo>
                        <a:pt x="193" y="1015"/>
                      </a:lnTo>
                      <a:lnTo>
                        <a:pt x="150" y="974"/>
                      </a:lnTo>
                      <a:lnTo>
                        <a:pt x="113" y="926"/>
                      </a:lnTo>
                      <a:lnTo>
                        <a:pt x="80" y="877"/>
                      </a:lnTo>
                      <a:lnTo>
                        <a:pt x="52" y="823"/>
                      </a:lnTo>
                      <a:lnTo>
                        <a:pt x="30" y="766"/>
                      </a:lnTo>
                      <a:lnTo>
                        <a:pt x="13" y="707"/>
                      </a:lnTo>
                      <a:lnTo>
                        <a:pt x="4" y="646"/>
                      </a:lnTo>
                      <a:lnTo>
                        <a:pt x="0" y="582"/>
                      </a:lnTo>
                      <a:lnTo>
                        <a:pt x="4" y="519"/>
                      </a:lnTo>
                      <a:lnTo>
                        <a:pt x="13" y="457"/>
                      </a:lnTo>
                      <a:lnTo>
                        <a:pt x="30" y="398"/>
                      </a:lnTo>
                      <a:lnTo>
                        <a:pt x="52" y="342"/>
                      </a:lnTo>
                      <a:lnTo>
                        <a:pt x="80" y="288"/>
                      </a:lnTo>
                      <a:lnTo>
                        <a:pt x="113" y="239"/>
                      </a:lnTo>
                      <a:lnTo>
                        <a:pt x="150" y="192"/>
                      </a:lnTo>
                      <a:lnTo>
                        <a:pt x="193" y="150"/>
                      </a:lnTo>
                      <a:lnTo>
                        <a:pt x="239" y="112"/>
                      </a:lnTo>
                      <a:lnTo>
                        <a:pt x="288" y="79"/>
                      </a:lnTo>
                      <a:lnTo>
                        <a:pt x="342" y="51"/>
                      </a:lnTo>
                      <a:lnTo>
                        <a:pt x="399" y="29"/>
                      </a:lnTo>
                      <a:lnTo>
                        <a:pt x="458" y="13"/>
                      </a:lnTo>
                      <a:lnTo>
                        <a:pt x="519" y="3"/>
                      </a:lnTo>
                      <a:lnTo>
                        <a:pt x="583"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2" name="Freeform 205">
                  <a:extLst>
                    <a:ext uri="{FF2B5EF4-FFF2-40B4-BE49-F238E27FC236}">
                      <a16:creationId xmlns:a16="http://schemas.microsoft.com/office/drawing/2014/main" id="{BA957C34-9058-4F2D-A684-85E785BD11A0}"/>
                    </a:ext>
                  </a:extLst>
                </p:cNvPr>
                <p:cNvSpPr>
                  <a:spLocks/>
                </p:cNvSpPr>
                <p:nvPr/>
              </p:nvSpPr>
              <p:spPr bwMode="auto">
                <a:xfrm>
                  <a:off x="1227" y="2603"/>
                  <a:ext cx="106" cy="106"/>
                </a:xfrm>
                <a:custGeom>
                  <a:avLst/>
                  <a:gdLst>
                    <a:gd name="T0" fmla="*/ 583 w 1164"/>
                    <a:gd name="T1" fmla="*/ 0 h 1167"/>
                    <a:gd name="T2" fmla="*/ 646 w 1164"/>
                    <a:gd name="T3" fmla="*/ 5 h 1167"/>
                    <a:gd name="T4" fmla="*/ 708 w 1164"/>
                    <a:gd name="T5" fmla="*/ 14 h 1167"/>
                    <a:gd name="T6" fmla="*/ 767 w 1164"/>
                    <a:gd name="T7" fmla="*/ 31 h 1167"/>
                    <a:gd name="T8" fmla="*/ 823 w 1164"/>
                    <a:gd name="T9" fmla="*/ 53 h 1167"/>
                    <a:gd name="T10" fmla="*/ 876 w 1164"/>
                    <a:gd name="T11" fmla="*/ 80 h 1167"/>
                    <a:gd name="T12" fmla="*/ 927 w 1164"/>
                    <a:gd name="T13" fmla="*/ 113 h 1167"/>
                    <a:gd name="T14" fmla="*/ 973 w 1164"/>
                    <a:gd name="T15" fmla="*/ 150 h 1167"/>
                    <a:gd name="T16" fmla="*/ 1014 w 1164"/>
                    <a:gd name="T17" fmla="*/ 193 h 1167"/>
                    <a:gd name="T18" fmla="*/ 1052 w 1164"/>
                    <a:gd name="T19" fmla="*/ 239 h 1167"/>
                    <a:gd name="T20" fmla="*/ 1085 w 1164"/>
                    <a:gd name="T21" fmla="*/ 290 h 1167"/>
                    <a:gd name="T22" fmla="*/ 1113 w 1164"/>
                    <a:gd name="T23" fmla="*/ 343 h 1167"/>
                    <a:gd name="T24" fmla="*/ 1135 w 1164"/>
                    <a:gd name="T25" fmla="*/ 399 h 1167"/>
                    <a:gd name="T26" fmla="*/ 1151 w 1164"/>
                    <a:gd name="T27" fmla="*/ 459 h 1167"/>
                    <a:gd name="T28" fmla="*/ 1161 w 1164"/>
                    <a:gd name="T29" fmla="*/ 520 h 1167"/>
                    <a:gd name="T30" fmla="*/ 1164 w 1164"/>
                    <a:gd name="T31" fmla="*/ 584 h 1167"/>
                    <a:gd name="T32" fmla="*/ 1161 w 1164"/>
                    <a:gd name="T33" fmla="*/ 647 h 1167"/>
                    <a:gd name="T34" fmla="*/ 1151 w 1164"/>
                    <a:gd name="T35" fmla="*/ 709 h 1167"/>
                    <a:gd name="T36" fmla="*/ 1135 w 1164"/>
                    <a:gd name="T37" fmla="*/ 768 h 1167"/>
                    <a:gd name="T38" fmla="*/ 1113 w 1164"/>
                    <a:gd name="T39" fmla="*/ 825 h 1167"/>
                    <a:gd name="T40" fmla="*/ 1085 w 1164"/>
                    <a:gd name="T41" fmla="*/ 877 h 1167"/>
                    <a:gd name="T42" fmla="*/ 1052 w 1164"/>
                    <a:gd name="T43" fmla="*/ 928 h 1167"/>
                    <a:gd name="T44" fmla="*/ 1014 w 1164"/>
                    <a:gd name="T45" fmla="*/ 974 h 1167"/>
                    <a:gd name="T46" fmla="*/ 973 w 1164"/>
                    <a:gd name="T47" fmla="*/ 1017 h 1167"/>
                    <a:gd name="T48" fmla="*/ 927 w 1164"/>
                    <a:gd name="T49" fmla="*/ 1054 h 1167"/>
                    <a:gd name="T50" fmla="*/ 876 w 1164"/>
                    <a:gd name="T51" fmla="*/ 1087 h 1167"/>
                    <a:gd name="T52" fmla="*/ 823 w 1164"/>
                    <a:gd name="T53" fmla="*/ 1114 h 1167"/>
                    <a:gd name="T54" fmla="*/ 767 w 1164"/>
                    <a:gd name="T55" fmla="*/ 1137 h 1167"/>
                    <a:gd name="T56" fmla="*/ 708 w 1164"/>
                    <a:gd name="T57" fmla="*/ 1153 h 1167"/>
                    <a:gd name="T58" fmla="*/ 646 w 1164"/>
                    <a:gd name="T59" fmla="*/ 1164 h 1167"/>
                    <a:gd name="T60" fmla="*/ 583 w 1164"/>
                    <a:gd name="T61" fmla="*/ 1167 h 1167"/>
                    <a:gd name="T62" fmla="*/ 519 w 1164"/>
                    <a:gd name="T63" fmla="*/ 1164 h 1167"/>
                    <a:gd name="T64" fmla="*/ 458 w 1164"/>
                    <a:gd name="T65" fmla="*/ 1153 h 1167"/>
                    <a:gd name="T66" fmla="*/ 399 w 1164"/>
                    <a:gd name="T67" fmla="*/ 1137 h 1167"/>
                    <a:gd name="T68" fmla="*/ 342 w 1164"/>
                    <a:gd name="T69" fmla="*/ 1114 h 1167"/>
                    <a:gd name="T70" fmla="*/ 288 w 1164"/>
                    <a:gd name="T71" fmla="*/ 1087 h 1167"/>
                    <a:gd name="T72" fmla="*/ 239 w 1164"/>
                    <a:gd name="T73" fmla="*/ 1054 h 1167"/>
                    <a:gd name="T74" fmla="*/ 192 w 1164"/>
                    <a:gd name="T75" fmla="*/ 1017 h 1167"/>
                    <a:gd name="T76" fmla="*/ 150 w 1164"/>
                    <a:gd name="T77" fmla="*/ 974 h 1167"/>
                    <a:gd name="T78" fmla="*/ 113 w 1164"/>
                    <a:gd name="T79" fmla="*/ 928 h 1167"/>
                    <a:gd name="T80" fmla="*/ 80 w 1164"/>
                    <a:gd name="T81" fmla="*/ 877 h 1167"/>
                    <a:gd name="T82" fmla="*/ 52 w 1164"/>
                    <a:gd name="T83" fmla="*/ 825 h 1167"/>
                    <a:gd name="T84" fmla="*/ 30 w 1164"/>
                    <a:gd name="T85" fmla="*/ 768 h 1167"/>
                    <a:gd name="T86" fmla="*/ 14 w 1164"/>
                    <a:gd name="T87" fmla="*/ 709 h 1167"/>
                    <a:gd name="T88" fmla="*/ 4 w 1164"/>
                    <a:gd name="T89" fmla="*/ 647 h 1167"/>
                    <a:gd name="T90" fmla="*/ 0 w 1164"/>
                    <a:gd name="T91" fmla="*/ 584 h 1167"/>
                    <a:gd name="T92" fmla="*/ 4 w 1164"/>
                    <a:gd name="T93" fmla="*/ 520 h 1167"/>
                    <a:gd name="T94" fmla="*/ 14 w 1164"/>
                    <a:gd name="T95" fmla="*/ 459 h 1167"/>
                    <a:gd name="T96" fmla="*/ 30 w 1164"/>
                    <a:gd name="T97" fmla="*/ 399 h 1167"/>
                    <a:gd name="T98" fmla="*/ 52 w 1164"/>
                    <a:gd name="T99" fmla="*/ 343 h 1167"/>
                    <a:gd name="T100" fmla="*/ 80 w 1164"/>
                    <a:gd name="T101" fmla="*/ 290 h 1167"/>
                    <a:gd name="T102" fmla="*/ 113 w 1164"/>
                    <a:gd name="T103" fmla="*/ 239 h 1167"/>
                    <a:gd name="T104" fmla="*/ 150 w 1164"/>
                    <a:gd name="T105" fmla="*/ 193 h 1167"/>
                    <a:gd name="T106" fmla="*/ 192 w 1164"/>
                    <a:gd name="T107" fmla="*/ 150 h 1167"/>
                    <a:gd name="T108" fmla="*/ 239 w 1164"/>
                    <a:gd name="T109" fmla="*/ 113 h 1167"/>
                    <a:gd name="T110" fmla="*/ 288 w 1164"/>
                    <a:gd name="T111" fmla="*/ 80 h 1167"/>
                    <a:gd name="T112" fmla="*/ 342 w 1164"/>
                    <a:gd name="T113" fmla="*/ 53 h 1167"/>
                    <a:gd name="T114" fmla="*/ 399 w 1164"/>
                    <a:gd name="T115" fmla="*/ 31 h 1167"/>
                    <a:gd name="T116" fmla="*/ 458 w 1164"/>
                    <a:gd name="T117" fmla="*/ 14 h 1167"/>
                    <a:gd name="T118" fmla="*/ 519 w 1164"/>
                    <a:gd name="T119" fmla="*/ 5 h 1167"/>
                    <a:gd name="T120" fmla="*/ 583 w 1164"/>
                    <a:gd name="T121"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64" h="1167">
                      <a:moveTo>
                        <a:pt x="583" y="0"/>
                      </a:moveTo>
                      <a:lnTo>
                        <a:pt x="646" y="5"/>
                      </a:lnTo>
                      <a:lnTo>
                        <a:pt x="708" y="14"/>
                      </a:lnTo>
                      <a:lnTo>
                        <a:pt x="767" y="31"/>
                      </a:lnTo>
                      <a:lnTo>
                        <a:pt x="823" y="53"/>
                      </a:lnTo>
                      <a:lnTo>
                        <a:pt x="876" y="80"/>
                      </a:lnTo>
                      <a:lnTo>
                        <a:pt x="927" y="113"/>
                      </a:lnTo>
                      <a:lnTo>
                        <a:pt x="973" y="150"/>
                      </a:lnTo>
                      <a:lnTo>
                        <a:pt x="1014" y="193"/>
                      </a:lnTo>
                      <a:lnTo>
                        <a:pt x="1052" y="239"/>
                      </a:lnTo>
                      <a:lnTo>
                        <a:pt x="1085" y="290"/>
                      </a:lnTo>
                      <a:lnTo>
                        <a:pt x="1113" y="343"/>
                      </a:lnTo>
                      <a:lnTo>
                        <a:pt x="1135" y="399"/>
                      </a:lnTo>
                      <a:lnTo>
                        <a:pt x="1151" y="459"/>
                      </a:lnTo>
                      <a:lnTo>
                        <a:pt x="1161" y="520"/>
                      </a:lnTo>
                      <a:lnTo>
                        <a:pt x="1164" y="584"/>
                      </a:lnTo>
                      <a:lnTo>
                        <a:pt x="1161" y="647"/>
                      </a:lnTo>
                      <a:lnTo>
                        <a:pt x="1151" y="709"/>
                      </a:lnTo>
                      <a:lnTo>
                        <a:pt x="1135" y="768"/>
                      </a:lnTo>
                      <a:lnTo>
                        <a:pt x="1113" y="825"/>
                      </a:lnTo>
                      <a:lnTo>
                        <a:pt x="1085" y="877"/>
                      </a:lnTo>
                      <a:lnTo>
                        <a:pt x="1052" y="928"/>
                      </a:lnTo>
                      <a:lnTo>
                        <a:pt x="1014" y="974"/>
                      </a:lnTo>
                      <a:lnTo>
                        <a:pt x="973" y="1017"/>
                      </a:lnTo>
                      <a:lnTo>
                        <a:pt x="927" y="1054"/>
                      </a:lnTo>
                      <a:lnTo>
                        <a:pt x="876" y="1087"/>
                      </a:lnTo>
                      <a:lnTo>
                        <a:pt x="823" y="1114"/>
                      </a:lnTo>
                      <a:lnTo>
                        <a:pt x="767" y="1137"/>
                      </a:lnTo>
                      <a:lnTo>
                        <a:pt x="708" y="1153"/>
                      </a:lnTo>
                      <a:lnTo>
                        <a:pt x="646" y="1164"/>
                      </a:lnTo>
                      <a:lnTo>
                        <a:pt x="583" y="1167"/>
                      </a:lnTo>
                      <a:lnTo>
                        <a:pt x="519" y="1164"/>
                      </a:lnTo>
                      <a:lnTo>
                        <a:pt x="458" y="1153"/>
                      </a:lnTo>
                      <a:lnTo>
                        <a:pt x="399" y="1137"/>
                      </a:lnTo>
                      <a:lnTo>
                        <a:pt x="342" y="1114"/>
                      </a:lnTo>
                      <a:lnTo>
                        <a:pt x="288" y="1087"/>
                      </a:lnTo>
                      <a:lnTo>
                        <a:pt x="239" y="1054"/>
                      </a:lnTo>
                      <a:lnTo>
                        <a:pt x="192" y="1017"/>
                      </a:lnTo>
                      <a:lnTo>
                        <a:pt x="150" y="974"/>
                      </a:lnTo>
                      <a:lnTo>
                        <a:pt x="113" y="928"/>
                      </a:lnTo>
                      <a:lnTo>
                        <a:pt x="80" y="877"/>
                      </a:lnTo>
                      <a:lnTo>
                        <a:pt x="52" y="825"/>
                      </a:lnTo>
                      <a:lnTo>
                        <a:pt x="30" y="768"/>
                      </a:lnTo>
                      <a:lnTo>
                        <a:pt x="14" y="709"/>
                      </a:lnTo>
                      <a:lnTo>
                        <a:pt x="4" y="647"/>
                      </a:lnTo>
                      <a:lnTo>
                        <a:pt x="0" y="584"/>
                      </a:lnTo>
                      <a:lnTo>
                        <a:pt x="4" y="520"/>
                      </a:lnTo>
                      <a:lnTo>
                        <a:pt x="14" y="459"/>
                      </a:lnTo>
                      <a:lnTo>
                        <a:pt x="30" y="399"/>
                      </a:lnTo>
                      <a:lnTo>
                        <a:pt x="52" y="343"/>
                      </a:lnTo>
                      <a:lnTo>
                        <a:pt x="80" y="290"/>
                      </a:lnTo>
                      <a:lnTo>
                        <a:pt x="113" y="239"/>
                      </a:lnTo>
                      <a:lnTo>
                        <a:pt x="150" y="193"/>
                      </a:lnTo>
                      <a:lnTo>
                        <a:pt x="192" y="150"/>
                      </a:lnTo>
                      <a:lnTo>
                        <a:pt x="239" y="113"/>
                      </a:lnTo>
                      <a:lnTo>
                        <a:pt x="288" y="80"/>
                      </a:lnTo>
                      <a:lnTo>
                        <a:pt x="342" y="53"/>
                      </a:lnTo>
                      <a:lnTo>
                        <a:pt x="399" y="31"/>
                      </a:lnTo>
                      <a:lnTo>
                        <a:pt x="458" y="14"/>
                      </a:lnTo>
                      <a:lnTo>
                        <a:pt x="519" y="5"/>
                      </a:lnTo>
                      <a:lnTo>
                        <a:pt x="583"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3" name="Freeform 206">
                  <a:extLst>
                    <a:ext uri="{FF2B5EF4-FFF2-40B4-BE49-F238E27FC236}">
                      <a16:creationId xmlns:a16="http://schemas.microsoft.com/office/drawing/2014/main" id="{94C4EE05-5E4A-447D-8D09-D99CAE4DF94E}"/>
                    </a:ext>
                  </a:extLst>
                </p:cNvPr>
                <p:cNvSpPr>
                  <a:spLocks/>
                </p:cNvSpPr>
                <p:nvPr/>
              </p:nvSpPr>
              <p:spPr bwMode="auto">
                <a:xfrm>
                  <a:off x="1331" y="2633"/>
                  <a:ext cx="130" cy="140"/>
                </a:xfrm>
                <a:custGeom>
                  <a:avLst/>
                  <a:gdLst>
                    <a:gd name="T0" fmla="*/ 680 w 1426"/>
                    <a:gd name="T1" fmla="*/ 0 h 1535"/>
                    <a:gd name="T2" fmla="*/ 821 w 1426"/>
                    <a:gd name="T3" fmla="*/ 14 h 1535"/>
                    <a:gd name="T4" fmla="*/ 955 w 1426"/>
                    <a:gd name="T5" fmla="*/ 53 h 1535"/>
                    <a:gd name="T6" fmla="*/ 1075 w 1426"/>
                    <a:gd name="T7" fmla="*/ 114 h 1535"/>
                    <a:gd name="T8" fmla="*/ 1182 w 1426"/>
                    <a:gd name="T9" fmla="*/ 196 h 1535"/>
                    <a:gd name="T10" fmla="*/ 1273 w 1426"/>
                    <a:gd name="T11" fmla="*/ 295 h 1535"/>
                    <a:gd name="T12" fmla="*/ 1346 w 1426"/>
                    <a:gd name="T13" fmla="*/ 410 h 1535"/>
                    <a:gd name="T14" fmla="*/ 1396 w 1426"/>
                    <a:gd name="T15" fmla="*/ 537 h 1535"/>
                    <a:gd name="T16" fmla="*/ 1422 w 1426"/>
                    <a:gd name="T17" fmla="*/ 674 h 1535"/>
                    <a:gd name="T18" fmla="*/ 1426 w 1426"/>
                    <a:gd name="T19" fmla="*/ 1352 h 1535"/>
                    <a:gd name="T20" fmla="*/ 1383 w 1426"/>
                    <a:gd name="T21" fmla="*/ 1372 h 1535"/>
                    <a:gd name="T22" fmla="*/ 1365 w 1426"/>
                    <a:gd name="T23" fmla="*/ 1380 h 1535"/>
                    <a:gd name="T24" fmla="*/ 1328 w 1426"/>
                    <a:gd name="T25" fmla="*/ 1396 h 1535"/>
                    <a:gd name="T26" fmla="*/ 1271 w 1426"/>
                    <a:gd name="T27" fmla="*/ 1417 h 1535"/>
                    <a:gd name="T28" fmla="*/ 1193 w 1426"/>
                    <a:gd name="T29" fmla="*/ 1442 h 1535"/>
                    <a:gd name="T30" fmla="*/ 1098 w 1426"/>
                    <a:gd name="T31" fmla="*/ 1468 h 1535"/>
                    <a:gd name="T32" fmla="*/ 983 w 1426"/>
                    <a:gd name="T33" fmla="*/ 1494 h 1535"/>
                    <a:gd name="T34" fmla="*/ 851 w 1426"/>
                    <a:gd name="T35" fmla="*/ 1514 h 1535"/>
                    <a:gd name="T36" fmla="*/ 701 w 1426"/>
                    <a:gd name="T37" fmla="*/ 1530 h 1535"/>
                    <a:gd name="T38" fmla="*/ 606 w 1426"/>
                    <a:gd name="T39" fmla="*/ 1464 h 1535"/>
                    <a:gd name="T40" fmla="*/ 560 w 1426"/>
                    <a:gd name="T41" fmla="*/ 1329 h 1535"/>
                    <a:gd name="T42" fmla="*/ 493 w 1426"/>
                    <a:gd name="T43" fmla="*/ 1205 h 1535"/>
                    <a:gd name="T44" fmla="*/ 409 w 1426"/>
                    <a:gd name="T45" fmla="*/ 1093 h 1535"/>
                    <a:gd name="T46" fmla="*/ 309 w 1426"/>
                    <a:gd name="T47" fmla="*/ 997 h 1535"/>
                    <a:gd name="T48" fmla="*/ 194 w 1426"/>
                    <a:gd name="T49" fmla="*/ 917 h 1535"/>
                    <a:gd name="T50" fmla="*/ 67 w 1426"/>
                    <a:gd name="T51" fmla="*/ 855 h 1535"/>
                    <a:gd name="T52" fmla="*/ 43 w 1426"/>
                    <a:gd name="T53" fmla="*/ 786 h 1535"/>
                    <a:gd name="T54" fmla="*/ 118 w 1426"/>
                    <a:gd name="T55" fmla="*/ 684 h 1535"/>
                    <a:gd name="T56" fmla="*/ 174 w 1426"/>
                    <a:gd name="T57" fmla="*/ 569 h 1535"/>
                    <a:gd name="T58" fmla="*/ 209 w 1426"/>
                    <a:gd name="T59" fmla="*/ 444 h 1535"/>
                    <a:gd name="T60" fmla="*/ 222 w 1426"/>
                    <a:gd name="T61" fmla="*/ 311 h 1535"/>
                    <a:gd name="T62" fmla="*/ 210 w 1426"/>
                    <a:gd name="T63" fmla="*/ 182 h 1535"/>
                    <a:gd name="T64" fmla="*/ 176 w 1426"/>
                    <a:gd name="T65" fmla="*/ 59 h 1535"/>
                    <a:gd name="T66" fmla="*/ 169 w 1426"/>
                    <a:gd name="T67" fmla="*/ 1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6" h="1535">
                      <a:moveTo>
                        <a:pt x="186" y="0"/>
                      </a:moveTo>
                      <a:lnTo>
                        <a:pt x="680" y="0"/>
                      </a:lnTo>
                      <a:lnTo>
                        <a:pt x="752" y="3"/>
                      </a:lnTo>
                      <a:lnTo>
                        <a:pt x="821" y="14"/>
                      </a:lnTo>
                      <a:lnTo>
                        <a:pt x="889" y="30"/>
                      </a:lnTo>
                      <a:lnTo>
                        <a:pt x="955" y="53"/>
                      </a:lnTo>
                      <a:lnTo>
                        <a:pt x="1016" y="81"/>
                      </a:lnTo>
                      <a:lnTo>
                        <a:pt x="1075" y="114"/>
                      </a:lnTo>
                      <a:lnTo>
                        <a:pt x="1131" y="152"/>
                      </a:lnTo>
                      <a:lnTo>
                        <a:pt x="1182" y="196"/>
                      </a:lnTo>
                      <a:lnTo>
                        <a:pt x="1231" y="243"/>
                      </a:lnTo>
                      <a:lnTo>
                        <a:pt x="1273" y="295"/>
                      </a:lnTo>
                      <a:lnTo>
                        <a:pt x="1312" y="351"/>
                      </a:lnTo>
                      <a:lnTo>
                        <a:pt x="1346" y="410"/>
                      </a:lnTo>
                      <a:lnTo>
                        <a:pt x="1373" y="473"/>
                      </a:lnTo>
                      <a:lnTo>
                        <a:pt x="1396" y="537"/>
                      </a:lnTo>
                      <a:lnTo>
                        <a:pt x="1412" y="605"/>
                      </a:lnTo>
                      <a:lnTo>
                        <a:pt x="1422" y="674"/>
                      </a:lnTo>
                      <a:lnTo>
                        <a:pt x="1426" y="747"/>
                      </a:lnTo>
                      <a:lnTo>
                        <a:pt x="1426" y="1352"/>
                      </a:lnTo>
                      <a:lnTo>
                        <a:pt x="1421" y="1352"/>
                      </a:lnTo>
                      <a:lnTo>
                        <a:pt x="1383" y="1372"/>
                      </a:lnTo>
                      <a:lnTo>
                        <a:pt x="1376" y="1374"/>
                      </a:lnTo>
                      <a:lnTo>
                        <a:pt x="1365" y="1380"/>
                      </a:lnTo>
                      <a:lnTo>
                        <a:pt x="1349" y="1386"/>
                      </a:lnTo>
                      <a:lnTo>
                        <a:pt x="1328" y="1396"/>
                      </a:lnTo>
                      <a:lnTo>
                        <a:pt x="1302" y="1406"/>
                      </a:lnTo>
                      <a:lnTo>
                        <a:pt x="1271" y="1417"/>
                      </a:lnTo>
                      <a:lnTo>
                        <a:pt x="1235" y="1430"/>
                      </a:lnTo>
                      <a:lnTo>
                        <a:pt x="1193" y="1442"/>
                      </a:lnTo>
                      <a:lnTo>
                        <a:pt x="1149" y="1455"/>
                      </a:lnTo>
                      <a:lnTo>
                        <a:pt x="1098" y="1468"/>
                      </a:lnTo>
                      <a:lnTo>
                        <a:pt x="1042" y="1482"/>
                      </a:lnTo>
                      <a:lnTo>
                        <a:pt x="983" y="1494"/>
                      </a:lnTo>
                      <a:lnTo>
                        <a:pt x="920" y="1505"/>
                      </a:lnTo>
                      <a:lnTo>
                        <a:pt x="851" y="1514"/>
                      </a:lnTo>
                      <a:lnTo>
                        <a:pt x="779" y="1523"/>
                      </a:lnTo>
                      <a:lnTo>
                        <a:pt x="701" y="1530"/>
                      </a:lnTo>
                      <a:lnTo>
                        <a:pt x="620" y="1535"/>
                      </a:lnTo>
                      <a:lnTo>
                        <a:pt x="606" y="1464"/>
                      </a:lnTo>
                      <a:lnTo>
                        <a:pt x="585" y="1395"/>
                      </a:lnTo>
                      <a:lnTo>
                        <a:pt x="560" y="1329"/>
                      </a:lnTo>
                      <a:lnTo>
                        <a:pt x="529" y="1265"/>
                      </a:lnTo>
                      <a:lnTo>
                        <a:pt x="493" y="1205"/>
                      </a:lnTo>
                      <a:lnTo>
                        <a:pt x="453" y="1147"/>
                      </a:lnTo>
                      <a:lnTo>
                        <a:pt x="409" y="1093"/>
                      </a:lnTo>
                      <a:lnTo>
                        <a:pt x="360" y="1043"/>
                      </a:lnTo>
                      <a:lnTo>
                        <a:pt x="309" y="997"/>
                      </a:lnTo>
                      <a:lnTo>
                        <a:pt x="253" y="954"/>
                      </a:lnTo>
                      <a:lnTo>
                        <a:pt x="194" y="917"/>
                      </a:lnTo>
                      <a:lnTo>
                        <a:pt x="132" y="883"/>
                      </a:lnTo>
                      <a:lnTo>
                        <a:pt x="67" y="855"/>
                      </a:lnTo>
                      <a:lnTo>
                        <a:pt x="0" y="831"/>
                      </a:lnTo>
                      <a:lnTo>
                        <a:pt x="43" y="786"/>
                      </a:lnTo>
                      <a:lnTo>
                        <a:pt x="83" y="737"/>
                      </a:lnTo>
                      <a:lnTo>
                        <a:pt x="118" y="684"/>
                      </a:lnTo>
                      <a:lnTo>
                        <a:pt x="149" y="628"/>
                      </a:lnTo>
                      <a:lnTo>
                        <a:pt x="174" y="569"/>
                      </a:lnTo>
                      <a:lnTo>
                        <a:pt x="195" y="508"/>
                      </a:lnTo>
                      <a:lnTo>
                        <a:pt x="209" y="444"/>
                      </a:lnTo>
                      <a:lnTo>
                        <a:pt x="219" y="378"/>
                      </a:lnTo>
                      <a:lnTo>
                        <a:pt x="222" y="311"/>
                      </a:lnTo>
                      <a:lnTo>
                        <a:pt x="219" y="246"/>
                      </a:lnTo>
                      <a:lnTo>
                        <a:pt x="210" y="182"/>
                      </a:lnTo>
                      <a:lnTo>
                        <a:pt x="196" y="119"/>
                      </a:lnTo>
                      <a:lnTo>
                        <a:pt x="176" y="59"/>
                      </a:lnTo>
                      <a:lnTo>
                        <a:pt x="151" y="2"/>
                      </a:lnTo>
                      <a:lnTo>
                        <a:pt x="169" y="1"/>
                      </a:lnTo>
                      <a:lnTo>
                        <a:pt x="186"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9" name="Freeform 207">
                  <a:extLst>
                    <a:ext uri="{FF2B5EF4-FFF2-40B4-BE49-F238E27FC236}">
                      <a16:creationId xmlns:a16="http://schemas.microsoft.com/office/drawing/2014/main" id="{8CE851E8-A917-4DA0-AE6C-8516727EEE04}"/>
                    </a:ext>
                  </a:extLst>
                </p:cNvPr>
                <p:cNvSpPr>
                  <a:spLocks/>
                </p:cNvSpPr>
                <p:nvPr/>
              </p:nvSpPr>
              <p:spPr bwMode="auto">
                <a:xfrm>
                  <a:off x="1190" y="2712"/>
                  <a:ext cx="180" cy="140"/>
                </a:xfrm>
                <a:custGeom>
                  <a:avLst/>
                  <a:gdLst>
                    <a:gd name="T0" fmla="*/ 1239 w 1985"/>
                    <a:gd name="T1" fmla="*/ 0 h 1538"/>
                    <a:gd name="T2" fmla="*/ 1380 w 1985"/>
                    <a:gd name="T3" fmla="*/ 14 h 1538"/>
                    <a:gd name="T4" fmla="*/ 1513 w 1985"/>
                    <a:gd name="T5" fmla="*/ 53 h 1538"/>
                    <a:gd name="T6" fmla="*/ 1634 w 1985"/>
                    <a:gd name="T7" fmla="*/ 115 h 1538"/>
                    <a:gd name="T8" fmla="*/ 1742 w 1985"/>
                    <a:gd name="T9" fmla="*/ 196 h 1538"/>
                    <a:gd name="T10" fmla="*/ 1833 w 1985"/>
                    <a:gd name="T11" fmla="*/ 295 h 1538"/>
                    <a:gd name="T12" fmla="*/ 1905 w 1985"/>
                    <a:gd name="T13" fmla="*/ 411 h 1538"/>
                    <a:gd name="T14" fmla="*/ 1955 w 1985"/>
                    <a:gd name="T15" fmla="*/ 538 h 1538"/>
                    <a:gd name="T16" fmla="*/ 1981 w 1985"/>
                    <a:gd name="T17" fmla="*/ 675 h 1538"/>
                    <a:gd name="T18" fmla="*/ 1985 w 1985"/>
                    <a:gd name="T19" fmla="*/ 1352 h 1538"/>
                    <a:gd name="T20" fmla="*/ 1942 w 1985"/>
                    <a:gd name="T21" fmla="*/ 1371 h 1538"/>
                    <a:gd name="T22" fmla="*/ 1924 w 1985"/>
                    <a:gd name="T23" fmla="*/ 1380 h 1538"/>
                    <a:gd name="T24" fmla="*/ 1885 w 1985"/>
                    <a:gd name="T25" fmla="*/ 1397 h 1538"/>
                    <a:gd name="T26" fmla="*/ 1825 w 1985"/>
                    <a:gd name="T27" fmla="*/ 1420 h 1538"/>
                    <a:gd name="T28" fmla="*/ 1745 w 1985"/>
                    <a:gd name="T29" fmla="*/ 1445 h 1538"/>
                    <a:gd name="T30" fmla="*/ 1644 w 1985"/>
                    <a:gd name="T31" fmla="*/ 1472 h 1538"/>
                    <a:gd name="T32" fmla="*/ 1525 w 1985"/>
                    <a:gd name="T33" fmla="*/ 1497 h 1538"/>
                    <a:gd name="T34" fmla="*/ 1387 w 1985"/>
                    <a:gd name="T35" fmla="*/ 1518 h 1538"/>
                    <a:gd name="T36" fmla="*/ 1230 w 1985"/>
                    <a:gd name="T37" fmla="*/ 1533 h 1538"/>
                    <a:gd name="T38" fmla="*/ 1056 w 1985"/>
                    <a:gd name="T39" fmla="*/ 1538 h 1538"/>
                    <a:gd name="T40" fmla="*/ 881 w 1985"/>
                    <a:gd name="T41" fmla="*/ 1533 h 1538"/>
                    <a:gd name="T42" fmla="*/ 692 w 1985"/>
                    <a:gd name="T43" fmla="*/ 1516 h 1538"/>
                    <a:gd name="T44" fmla="*/ 489 w 1985"/>
                    <a:gd name="T45" fmla="*/ 1485 h 1538"/>
                    <a:gd name="T46" fmla="*/ 272 w 1985"/>
                    <a:gd name="T47" fmla="*/ 1438 h 1538"/>
                    <a:gd name="T48" fmla="*/ 44 w 1985"/>
                    <a:gd name="T49" fmla="*/ 1375 h 1538"/>
                    <a:gd name="T50" fmla="*/ 0 w 1985"/>
                    <a:gd name="T51" fmla="*/ 1352 h 1538"/>
                    <a:gd name="T52" fmla="*/ 4 w 1985"/>
                    <a:gd name="T53" fmla="*/ 675 h 1538"/>
                    <a:gd name="T54" fmla="*/ 31 w 1985"/>
                    <a:gd name="T55" fmla="*/ 538 h 1538"/>
                    <a:gd name="T56" fmla="*/ 81 w 1985"/>
                    <a:gd name="T57" fmla="*/ 411 h 1538"/>
                    <a:gd name="T58" fmla="*/ 152 w 1985"/>
                    <a:gd name="T59" fmla="*/ 295 h 1538"/>
                    <a:gd name="T60" fmla="*/ 243 w 1985"/>
                    <a:gd name="T61" fmla="*/ 196 h 1538"/>
                    <a:gd name="T62" fmla="*/ 350 w 1985"/>
                    <a:gd name="T63" fmla="*/ 115 h 1538"/>
                    <a:gd name="T64" fmla="*/ 472 w 1985"/>
                    <a:gd name="T65" fmla="*/ 53 h 1538"/>
                    <a:gd name="T66" fmla="*/ 604 w 1985"/>
                    <a:gd name="T67" fmla="*/ 14 h 1538"/>
                    <a:gd name="T68" fmla="*/ 745 w 1985"/>
                    <a:gd name="T69" fmla="*/ 0 h 1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85" h="1538">
                      <a:moveTo>
                        <a:pt x="745" y="0"/>
                      </a:moveTo>
                      <a:lnTo>
                        <a:pt x="1239" y="0"/>
                      </a:lnTo>
                      <a:lnTo>
                        <a:pt x="1311" y="4"/>
                      </a:lnTo>
                      <a:lnTo>
                        <a:pt x="1380" y="14"/>
                      </a:lnTo>
                      <a:lnTo>
                        <a:pt x="1448" y="30"/>
                      </a:lnTo>
                      <a:lnTo>
                        <a:pt x="1513" y="53"/>
                      </a:lnTo>
                      <a:lnTo>
                        <a:pt x="1575" y="81"/>
                      </a:lnTo>
                      <a:lnTo>
                        <a:pt x="1634" y="115"/>
                      </a:lnTo>
                      <a:lnTo>
                        <a:pt x="1690" y="153"/>
                      </a:lnTo>
                      <a:lnTo>
                        <a:pt x="1742" y="196"/>
                      </a:lnTo>
                      <a:lnTo>
                        <a:pt x="1789" y="244"/>
                      </a:lnTo>
                      <a:lnTo>
                        <a:pt x="1833" y="295"/>
                      </a:lnTo>
                      <a:lnTo>
                        <a:pt x="1871" y="351"/>
                      </a:lnTo>
                      <a:lnTo>
                        <a:pt x="1905" y="411"/>
                      </a:lnTo>
                      <a:lnTo>
                        <a:pt x="1932" y="472"/>
                      </a:lnTo>
                      <a:lnTo>
                        <a:pt x="1955" y="538"/>
                      </a:lnTo>
                      <a:lnTo>
                        <a:pt x="1972" y="605"/>
                      </a:lnTo>
                      <a:lnTo>
                        <a:pt x="1981" y="675"/>
                      </a:lnTo>
                      <a:lnTo>
                        <a:pt x="1985" y="747"/>
                      </a:lnTo>
                      <a:lnTo>
                        <a:pt x="1985" y="1352"/>
                      </a:lnTo>
                      <a:lnTo>
                        <a:pt x="1980" y="1352"/>
                      </a:lnTo>
                      <a:lnTo>
                        <a:pt x="1942" y="1371"/>
                      </a:lnTo>
                      <a:lnTo>
                        <a:pt x="1935" y="1375"/>
                      </a:lnTo>
                      <a:lnTo>
                        <a:pt x="1924" y="1380"/>
                      </a:lnTo>
                      <a:lnTo>
                        <a:pt x="1907" y="1388"/>
                      </a:lnTo>
                      <a:lnTo>
                        <a:pt x="1885" y="1397"/>
                      </a:lnTo>
                      <a:lnTo>
                        <a:pt x="1858" y="1407"/>
                      </a:lnTo>
                      <a:lnTo>
                        <a:pt x="1825" y="1420"/>
                      </a:lnTo>
                      <a:lnTo>
                        <a:pt x="1788" y="1432"/>
                      </a:lnTo>
                      <a:lnTo>
                        <a:pt x="1745" y="1445"/>
                      </a:lnTo>
                      <a:lnTo>
                        <a:pt x="1697" y="1459"/>
                      </a:lnTo>
                      <a:lnTo>
                        <a:pt x="1644" y="1472"/>
                      </a:lnTo>
                      <a:lnTo>
                        <a:pt x="1587" y="1485"/>
                      </a:lnTo>
                      <a:lnTo>
                        <a:pt x="1525" y="1497"/>
                      </a:lnTo>
                      <a:lnTo>
                        <a:pt x="1458" y="1508"/>
                      </a:lnTo>
                      <a:lnTo>
                        <a:pt x="1387" y="1518"/>
                      </a:lnTo>
                      <a:lnTo>
                        <a:pt x="1311" y="1526"/>
                      </a:lnTo>
                      <a:lnTo>
                        <a:pt x="1230" y="1533"/>
                      </a:lnTo>
                      <a:lnTo>
                        <a:pt x="1146" y="1537"/>
                      </a:lnTo>
                      <a:lnTo>
                        <a:pt x="1056" y="1538"/>
                      </a:lnTo>
                      <a:lnTo>
                        <a:pt x="971" y="1537"/>
                      </a:lnTo>
                      <a:lnTo>
                        <a:pt x="881" y="1533"/>
                      </a:lnTo>
                      <a:lnTo>
                        <a:pt x="788" y="1526"/>
                      </a:lnTo>
                      <a:lnTo>
                        <a:pt x="692" y="1516"/>
                      </a:lnTo>
                      <a:lnTo>
                        <a:pt x="592" y="1502"/>
                      </a:lnTo>
                      <a:lnTo>
                        <a:pt x="489" y="1485"/>
                      </a:lnTo>
                      <a:lnTo>
                        <a:pt x="382" y="1463"/>
                      </a:lnTo>
                      <a:lnTo>
                        <a:pt x="272" y="1438"/>
                      </a:lnTo>
                      <a:lnTo>
                        <a:pt x="160" y="1409"/>
                      </a:lnTo>
                      <a:lnTo>
                        <a:pt x="44" y="1375"/>
                      </a:lnTo>
                      <a:lnTo>
                        <a:pt x="2" y="1361"/>
                      </a:lnTo>
                      <a:lnTo>
                        <a:pt x="0" y="1352"/>
                      </a:lnTo>
                      <a:lnTo>
                        <a:pt x="0" y="747"/>
                      </a:lnTo>
                      <a:lnTo>
                        <a:pt x="4" y="675"/>
                      </a:lnTo>
                      <a:lnTo>
                        <a:pt x="14" y="605"/>
                      </a:lnTo>
                      <a:lnTo>
                        <a:pt x="31" y="538"/>
                      </a:lnTo>
                      <a:lnTo>
                        <a:pt x="52" y="472"/>
                      </a:lnTo>
                      <a:lnTo>
                        <a:pt x="81" y="411"/>
                      </a:lnTo>
                      <a:lnTo>
                        <a:pt x="114" y="351"/>
                      </a:lnTo>
                      <a:lnTo>
                        <a:pt x="152" y="295"/>
                      </a:lnTo>
                      <a:lnTo>
                        <a:pt x="196" y="244"/>
                      </a:lnTo>
                      <a:lnTo>
                        <a:pt x="243" y="196"/>
                      </a:lnTo>
                      <a:lnTo>
                        <a:pt x="295" y="153"/>
                      </a:lnTo>
                      <a:lnTo>
                        <a:pt x="350" y="115"/>
                      </a:lnTo>
                      <a:lnTo>
                        <a:pt x="409" y="81"/>
                      </a:lnTo>
                      <a:lnTo>
                        <a:pt x="472" y="53"/>
                      </a:lnTo>
                      <a:lnTo>
                        <a:pt x="536" y="30"/>
                      </a:lnTo>
                      <a:lnTo>
                        <a:pt x="604" y="14"/>
                      </a:lnTo>
                      <a:lnTo>
                        <a:pt x="674" y="4"/>
                      </a:lnTo>
                      <a:lnTo>
                        <a:pt x="745"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grpSp>
      <p:grpSp>
        <p:nvGrpSpPr>
          <p:cNvPr id="7" name="Group 6"/>
          <p:cNvGrpSpPr/>
          <p:nvPr/>
        </p:nvGrpSpPr>
        <p:grpSpPr>
          <a:xfrm>
            <a:off x="956296" y="2746179"/>
            <a:ext cx="695153" cy="897476"/>
            <a:chOff x="964644" y="2732445"/>
            <a:chExt cx="695153" cy="897476"/>
          </a:xfrm>
        </p:grpSpPr>
        <p:sp>
          <p:nvSpPr>
            <p:cNvPr id="86" name="ListLeanHorizontalTextTopic0">
              <a:extLst>
                <a:ext uri="{FF2B5EF4-FFF2-40B4-BE49-F238E27FC236}">
                  <a16:creationId xmlns:a16="http://schemas.microsoft.com/office/drawing/2014/main" id="{49AC50AE-E6E3-4A7F-9D51-70293D97C45C}"/>
                </a:ext>
              </a:extLst>
            </p:cNvPr>
            <p:cNvSpPr txBox="1">
              <a:spLocks/>
            </p:cNvSpPr>
            <p:nvPr/>
          </p:nvSpPr>
          <p:spPr>
            <a:xfrm>
              <a:off x="964644" y="2732445"/>
              <a:ext cx="695153" cy="897476"/>
            </a:xfrm>
            <a:prstGeom prst="rect">
              <a:avLst/>
            </a:prstGeom>
            <a:noFill/>
            <a:ln w="9525">
              <a:noFill/>
            </a:ln>
          </p:spPr>
          <p:txBody>
            <a:bodyPr vert="horz" wrap="square" lIns="0" tIns="0" rIns="0" bIns="0" rtlCol="0" anchor="t" anchorCtr="0">
              <a:noAutofit/>
            </a:bodyPr>
            <a:lstStyle/>
            <a:p>
              <a:pPr>
                <a:lnSpc>
                  <a:spcPct val="90000"/>
                </a:lnSpc>
                <a:spcBef>
                  <a:spcPts val="300"/>
                </a:spcBef>
                <a:buSzPct val="100000"/>
              </a:pPr>
              <a:r>
                <a:rPr lang="en-US" sz="900" b="1" dirty="0">
                  <a:latin typeface="Arial" panose="020B0604020202020204" pitchFamily="34" charset="0"/>
                  <a:cs typeface="Arial Narrow" pitchFamily="34" charset="0"/>
                </a:rPr>
                <a:t>Merchant type</a:t>
              </a:r>
            </a:p>
          </p:txBody>
        </p:sp>
        <p:grpSp>
          <p:nvGrpSpPr>
            <p:cNvPr id="9" name="Group 8">
              <a:extLst>
                <a:ext uri="{FF2B5EF4-FFF2-40B4-BE49-F238E27FC236}">
                  <a16:creationId xmlns:a16="http://schemas.microsoft.com/office/drawing/2014/main" id="{303C4024-8C67-4BBD-ABBF-3B4D67C8ED99}"/>
                </a:ext>
              </a:extLst>
            </p:cNvPr>
            <p:cNvGrpSpPr/>
            <p:nvPr/>
          </p:nvGrpSpPr>
          <p:grpSpPr>
            <a:xfrm>
              <a:off x="964644" y="3061646"/>
              <a:ext cx="361800" cy="361446"/>
              <a:chOff x="1577426" y="6381411"/>
              <a:chExt cx="361800" cy="361446"/>
            </a:xfrm>
          </p:grpSpPr>
          <p:sp>
            <p:nvSpPr>
              <p:cNvPr id="26" name="Abgerundetes Rechteck 31">
                <a:extLst>
                  <a:ext uri="{FF2B5EF4-FFF2-40B4-BE49-F238E27FC236}">
                    <a16:creationId xmlns:a16="http://schemas.microsoft.com/office/drawing/2014/main" id="{7448B084-46D0-47EE-B111-9971F0546DBA}"/>
                  </a:ext>
                </a:extLst>
              </p:cNvPr>
              <p:cNvSpPr/>
              <p:nvPr/>
            </p:nvSpPr>
            <p:spPr>
              <a:xfrm>
                <a:off x="1577426" y="6381411"/>
                <a:ext cx="361800" cy="361446"/>
              </a:xfrm>
              <a:prstGeom prst="ellipse">
                <a:avLst/>
              </a:prstGeom>
              <a:solidFill>
                <a:schemeClr val="bg1"/>
              </a:solidFill>
              <a:ln w="9525">
                <a:solidFill>
                  <a:schemeClr val="accent2"/>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grpSp>
            <p:nvGrpSpPr>
              <p:cNvPr id="110" name="Group 10">
                <a:extLst>
                  <a:ext uri="{FF2B5EF4-FFF2-40B4-BE49-F238E27FC236}">
                    <a16:creationId xmlns:a16="http://schemas.microsoft.com/office/drawing/2014/main" id="{E97FADDE-56E6-417C-B521-0BFA47E4502C}"/>
                  </a:ext>
                </a:extLst>
              </p:cNvPr>
              <p:cNvGrpSpPr>
                <a:grpSpLocks noChangeAspect="1"/>
              </p:cNvGrpSpPr>
              <p:nvPr/>
            </p:nvGrpSpPr>
            <p:grpSpPr bwMode="auto">
              <a:xfrm>
                <a:off x="1657254" y="6452298"/>
                <a:ext cx="202145" cy="219672"/>
                <a:chOff x="3263" y="1341"/>
                <a:chExt cx="2422" cy="2632"/>
              </a:xfrm>
              <a:solidFill>
                <a:schemeClr val="accent2"/>
              </a:solidFill>
            </p:grpSpPr>
            <p:sp>
              <p:nvSpPr>
                <p:cNvPr id="111" name="Freeform 12">
                  <a:extLst>
                    <a:ext uri="{FF2B5EF4-FFF2-40B4-BE49-F238E27FC236}">
                      <a16:creationId xmlns:a16="http://schemas.microsoft.com/office/drawing/2014/main" id="{0D3F0E1A-F630-4820-9FCF-C2BBCD2E1C67}"/>
                    </a:ext>
                  </a:extLst>
                </p:cNvPr>
                <p:cNvSpPr>
                  <a:spLocks/>
                </p:cNvSpPr>
                <p:nvPr/>
              </p:nvSpPr>
              <p:spPr bwMode="auto">
                <a:xfrm>
                  <a:off x="3263" y="2966"/>
                  <a:ext cx="2422" cy="1007"/>
                </a:xfrm>
                <a:custGeom>
                  <a:avLst/>
                  <a:gdLst>
                    <a:gd name="T0" fmla="*/ 1680 w 4844"/>
                    <a:gd name="T1" fmla="*/ 95 h 2015"/>
                    <a:gd name="T2" fmla="*/ 1749 w 4844"/>
                    <a:gd name="T3" fmla="*/ 310 h 2015"/>
                    <a:gd name="T4" fmla="*/ 1841 w 4844"/>
                    <a:gd name="T5" fmla="*/ 586 h 2015"/>
                    <a:gd name="T6" fmla="*/ 1940 w 4844"/>
                    <a:gd name="T7" fmla="*/ 878 h 2015"/>
                    <a:gd name="T8" fmla="*/ 2031 w 4844"/>
                    <a:gd name="T9" fmla="*/ 1142 h 2015"/>
                    <a:gd name="T10" fmla="*/ 2100 w 4844"/>
                    <a:gd name="T11" fmla="*/ 1330 h 2015"/>
                    <a:gd name="T12" fmla="*/ 2144 w 4844"/>
                    <a:gd name="T13" fmla="*/ 350 h 2015"/>
                    <a:gd name="T14" fmla="*/ 2081 w 4844"/>
                    <a:gd name="T15" fmla="*/ 80 h 2015"/>
                    <a:gd name="T16" fmla="*/ 2345 w 4844"/>
                    <a:gd name="T17" fmla="*/ 152 h 2015"/>
                    <a:gd name="T18" fmla="*/ 2639 w 4844"/>
                    <a:gd name="T19" fmla="*/ 127 h 2015"/>
                    <a:gd name="T20" fmla="*/ 2870 w 4844"/>
                    <a:gd name="T21" fmla="*/ 8 h 2015"/>
                    <a:gd name="T22" fmla="*/ 2725 w 4844"/>
                    <a:gd name="T23" fmla="*/ 1383 h 2015"/>
                    <a:gd name="T24" fmla="*/ 2775 w 4844"/>
                    <a:gd name="T25" fmla="*/ 1249 h 2015"/>
                    <a:gd name="T26" fmla="*/ 2856 w 4844"/>
                    <a:gd name="T27" fmla="*/ 1017 h 2015"/>
                    <a:gd name="T28" fmla="*/ 2953 w 4844"/>
                    <a:gd name="T29" fmla="*/ 733 h 2015"/>
                    <a:gd name="T30" fmla="*/ 3051 w 4844"/>
                    <a:gd name="T31" fmla="*/ 444 h 2015"/>
                    <a:gd name="T32" fmla="*/ 3133 w 4844"/>
                    <a:gd name="T33" fmla="*/ 194 h 2015"/>
                    <a:gd name="T34" fmla="*/ 3185 w 4844"/>
                    <a:gd name="T35" fmla="*/ 26 h 2015"/>
                    <a:gd name="T36" fmla="*/ 3670 w 4844"/>
                    <a:gd name="T37" fmla="*/ 179 h 2015"/>
                    <a:gd name="T38" fmla="*/ 3861 w 4844"/>
                    <a:gd name="T39" fmla="*/ 257 h 2015"/>
                    <a:gd name="T40" fmla="*/ 3987 w 4844"/>
                    <a:gd name="T41" fmla="*/ 308 h 2015"/>
                    <a:gd name="T42" fmla="*/ 4154 w 4844"/>
                    <a:gd name="T43" fmla="*/ 377 h 2015"/>
                    <a:gd name="T44" fmla="*/ 4312 w 4844"/>
                    <a:gd name="T45" fmla="*/ 444 h 2015"/>
                    <a:gd name="T46" fmla="*/ 4384 w 4844"/>
                    <a:gd name="T47" fmla="*/ 478 h 2015"/>
                    <a:gd name="T48" fmla="*/ 4408 w 4844"/>
                    <a:gd name="T49" fmla="*/ 490 h 2015"/>
                    <a:gd name="T50" fmla="*/ 4564 w 4844"/>
                    <a:gd name="T51" fmla="*/ 664 h 2015"/>
                    <a:gd name="T52" fmla="*/ 4608 w 4844"/>
                    <a:gd name="T53" fmla="*/ 794 h 2015"/>
                    <a:gd name="T54" fmla="*/ 4686 w 4844"/>
                    <a:gd name="T55" fmla="*/ 1036 h 2015"/>
                    <a:gd name="T56" fmla="*/ 4772 w 4844"/>
                    <a:gd name="T57" fmla="*/ 1313 h 2015"/>
                    <a:gd name="T58" fmla="*/ 4832 w 4844"/>
                    <a:gd name="T59" fmla="*/ 1523 h 2015"/>
                    <a:gd name="T60" fmla="*/ 4839 w 4844"/>
                    <a:gd name="T61" fmla="*/ 1677 h 2015"/>
                    <a:gd name="T62" fmla="*/ 4746 w 4844"/>
                    <a:gd name="T63" fmla="*/ 1878 h 2015"/>
                    <a:gd name="T64" fmla="*/ 4561 w 4844"/>
                    <a:gd name="T65" fmla="*/ 1997 h 2015"/>
                    <a:gd name="T66" fmla="*/ 339 w 4844"/>
                    <a:gd name="T67" fmla="*/ 2010 h 2015"/>
                    <a:gd name="T68" fmla="*/ 138 w 4844"/>
                    <a:gd name="T69" fmla="*/ 1918 h 2015"/>
                    <a:gd name="T70" fmla="*/ 18 w 4844"/>
                    <a:gd name="T71" fmla="*/ 1732 h 2015"/>
                    <a:gd name="T72" fmla="*/ 5 w 4844"/>
                    <a:gd name="T73" fmla="*/ 1557 h 2015"/>
                    <a:gd name="T74" fmla="*/ 53 w 4844"/>
                    <a:gd name="T75" fmla="*/ 1378 h 2015"/>
                    <a:gd name="T76" fmla="*/ 136 w 4844"/>
                    <a:gd name="T77" fmla="*/ 1107 h 2015"/>
                    <a:gd name="T78" fmla="*/ 219 w 4844"/>
                    <a:gd name="T79" fmla="*/ 848 h 2015"/>
                    <a:gd name="T80" fmla="*/ 280 w 4844"/>
                    <a:gd name="T81" fmla="*/ 664 h 2015"/>
                    <a:gd name="T82" fmla="*/ 388 w 4844"/>
                    <a:gd name="T83" fmla="*/ 524 h 2015"/>
                    <a:gd name="T84" fmla="*/ 452 w 4844"/>
                    <a:gd name="T85" fmla="*/ 481 h 2015"/>
                    <a:gd name="T86" fmla="*/ 500 w 4844"/>
                    <a:gd name="T87" fmla="*/ 459 h 2015"/>
                    <a:gd name="T88" fmla="*/ 646 w 4844"/>
                    <a:gd name="T89" fmla="*/ 395 h 2015"/>
                    <a:gd name="T90" fmla="*/ 817 w 4844"/>
                    <a:gd name="T91" fmla="*/ 324 h 2015"/>
                    <a:gd name="T92" fmla="*/ 959 w 4844"/>
                    <a:gd name="T93" fmla="*/ 267 h 2015"/>
                    <a:gd name="T94" fmla="*/ 1018 w 4844"/>
                    <a:gd name="T95" fmla="*/ 243 h 2015"/>
                    <a:gd name="T96" fmla="*/ 1653 w 4844"/>
                    <a:gd name="T97" fmla="*/ 0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44" h="2015">
                      <a:moveTo>
                        <a:pt x="1653" y="0"/>
                      </a:moveTo>
                      <a:lnTo>
                        <a:pt x="1659" y="24"/>
                      </a:lnTo>
                      <a:lnTo>
                        <a:pt x="1669" y="56"/>
                      </a:lnTo>
                      <a:lnTo>
                        <a:pt x="1680" y="95"/>
                      </a:lnTo>
                      <a:lnTo>
                        <a:pt x="1695" y="141"/>
                      </a:lnTo>
                      <a:lnTo>
                        <a:pt x="1711" y="192"/>
                      </a:lnTo>
                      <a:lnTo>
                        <a:pt x="1730" y="249"/>
                      </a:lnTo>
                      <a:lnTo>
                        <a:pt x="1749" y="310"/>
                      </a:lnTo>
                      <a:lnTo>
                        <a:pt x="1771" y="376"/>
                      </a:lnTo>
                      <a:lnTo>
                        <a:pt x="1793" y="444"/>
                      </a:lnTo>
                      <a:lnTo>
                        <a:pt x="1817" y="514"/>
                      </a:lnTo>
                      <a:lnTo>
                        <a:pt x="1841" y="586"/>
                      </a:lnTo>
                      <a:lnTo>
                        <a:pt x="1865" y="660"/>
                      </a:lnTo>
                      <a:lnTo>
                        <a:pt x="1891" y="733"/>
                      </a:lnTo>
                      <a:lnTo>
                        <a:pt x="1916" y="807"/>
                      </a:lnTo>
                      <a:lnTo>
                        <a:pt x="1940" y="878"/>
                      </a:lnTo>
                      <a:lnTo>
                        <a:pt x="1964" y="949"/>
                      </a:lnTo>
                      <a:lnTo>
                        <a:pt x="1988" y="1017"/>
                      </a:lnTo>
                      <a:lnTo>
                        <a:pt x="2010" y="1081"/>
                      </a:lnTo>
                      <a:lnTo>
                        <a:pt x="2031" y="1142"/>
                      </a:lnTo>
                      <a:lnTo>
                        <a:pt x="2052" y="1198"/>
                      </a:lnTo>
                      <a:lnTo>
                        <a:pt x="2069" y="1247"/>
                      </a:lnTo>
                      <a:lnTo>
                        <a:pt x="2085" y="1292"/>
                      </a:lnTo>
                      <a:lnTo>
                        <a:pt x="2100" y="1330"/>
                      </a:lnTo>
                      <a:lnTo>
                        <a:pt x="2111" y="1360"/>
                      </a:lnTo>
                      <a:lnTo>
                        <a:pt x="2119" y="1383"/>
                      </a:lnTo>
                      <a:lnTo>
                        <a:pt x="2165" y="388"/>
                      </a:lnTo>
                      <a:lnTo>
                        <a:pt x="2144" y="350"/>
                      </a:lnTo>
                      <a:lnTo>
                        <a:pt x="2127" y="312"/>
                      </a:lnTo>
                      <a:lnTo>
                        <a:pt x="1977" y="15"/>
                      </a:lnTo>
                      <a:lnTo>
                        <a:pt x="2026" y="50"/>
                      </a:lnTo>
                      <a:lnTo>
                        <a:pt x="2081" y="80"/>
                      </a:lnTo>
                      <a:lnTo>
                        <a:pt x="2141" y="106"/>
                      </a:lnTo>
                      <a:lnTo>
                        <a:pt x="2205" y="127"/>
                      </a:lnTo>
                      <a:lnTo>
                        <a:pt x="2274" y="142"/>
                      </a:lnTo>
                      <a:lnTo>
                        <a:pt x="2345" y="152"/>
                      </a:lnTo>
                      <a:lnTo>
                        <a:pt x="2420" y="155"/>
                      </a:lnTo>
                      <a:lnTo>
                        <a:pt x="2495" y="152"/>
                      </a:lnTo>
                      <a:lnTo>
                        <a:pt x="2569" y="142"/>
                      </a:lnTo>
                      <a:lnTo>
                        <a:pt x="2639" y="127"/>
                      </a:lnTo>
                      <a:lnTo>
                        <a:pt x="2704" y="104"/>
                      </a:lnTo>
                      <a:lnTo>
                        <a:pt x="2765" y="77"/>
                      </a:lnTo>
                      <a:lnTo>
                        <a:pt x="2821" y="45"/>
                      </a:lnTo>
                      <a:lnTo>
                        <a:pt x="2870" y="8"/>
                      </a:lnTo>
                      <a:lnTo>
                        <a:pt x="2717" y="312"/>
                      </a:lnTo>
                      <a:lnTo>
                        <a:pt x="2700" y="350"/>
                      </a:lnTo>
                      <a:lnTo>
                        <a:pt x="2679" y="388"/>
                      </a:lnTo>
                      <a:lnTo>
                        <a:pt x="2725" y="1383"/>
                      </a:lnTo>
                      <a:lnTo>
                        <a:pt x="2735" y="1360"/>
                      </a:lnTo>
                      <a:lnTo>
                        <a:pt x="2746" y="1330"/>
                      </a:lnTo>
                      <a:lnTo>
                        <a:pt x="2759" y="1292"/>
                      </a:lnTo>
                      <a:lnTo>
                        <a:pt x="2775" y="1249"/>
                      </a:lnTo>
                      <a:lnTo>
                        <a:pt x="2792" y="1198"/>
                      </a:lnTo>
                      <a:lnTo>
                        <a:pt x="2813" y="1142"/>
                      </a:lnTo>
                      <a:lnTo>
                        <a:pt x="2834" y="1081"/>
                      </a:lnTo>
                      <a:lnTo>
                        <a:pt x="2856" y="1017"/>
                      </a:lnTo>
                      <a:lnTo>
                        <a:pt x="2880" y="949"/>
                      </a:lnTo>
                      <a:lnTo>
                        <a:pt x="2904" y="878"/>
                      </a:lnTo>
                      <a:lnTo>
                        <a:pt x="2928" y="807"/>
                      </a:lnTo>
                      <a:lnTo>
                        <a:pt x="2953" y="733"/>
                      </a:lnTo>
                      <a:lnTo>
                        <a:pt x="2977" y="660"/>
                      </a:lnTo>
                      <a:lnTo>
                        <a:pt x="3003" y="586"/>
                      </a:lnTo>
                      <a:lnTo>
                        <a:pt x="3027" y="514"/>
                      </a:lnTo>
                      <a:lnTo>
                        <a:pt x="3051" y="444"/>
                      </a:lnTo>
                      <a:lnTo>
                        <a:pt x="3073" y="376"/>
                      </a:lnTo>
                      <a:lnTo>
                        <a:pt x="3095" y="310"/>
                      </a:lnTo>
                      <a:lnTo>
                        <a:pt x="3114" y="249"/>
                      </a:lnTo>
                      <a:lnTo>
                        <a:pt x="3133" y="194"/>
                      </a:lnTo>
                      <a:lnTo>
                        <a:pt x="3149" y="141"/>
                      </a:lnTo>
                      <a:lnTo>
                        <a:pt x="3164" y="96"/>
                      </a:lnTo>
                      <a:lnTo>
                        <a:pt x="3175" y="56"/>
                      </a:lnTo>
                      <a:lnTo>
                        <a:pt x="3185" y="26"/>
                      </a:lnTo>
                      <a:lnTo>
                        <a:pt x="3191" y="2"/>
                      </a:lnTo>
                      <a:lnTo>
                        <a:pt x="3352" y="59"/>
                      </a:lnTo>
                      <a:lnTo>
                        <a:pt x="3513" y="119"/>
                      </a:lnTo>
                      <a:lnTo>
                        <a:pt x="3670" y="179"/>
                      </a:lnTo>
                      <a:lnTo>
                        <a:pt x="3826" y="243"/>
                      </a:lnTo>
                      <a:lnTo>
                        <a:pt x="3829" y="245"/>
                      </a:lnTo>
                      <a:lnTo>
                        <a:pt x="3842" y="249"/>
                      </a:lnTo>
                      <a:lnTo>
                        <a:pt x="3861" y="257"/>
                      </a:lnTo>
                      <a:lnTo>
                        <a:pt x="3885" y="267"/>
                      </a:lnTo>
                      <a:lnTo>
                        <a:pt x="3915" y="280"/>
                      </a:lnTo>
                      <a:lnTo>
                        <a:pt x="3949" y="293"/>
                      </a:lnTo>
                      <a:lnTo>
                        <a:pt x="3987" y="308"/>
                      </a:lnTo>
                      <a:lnTo>
                        <a:pt x="4027" y="324"/>
                      </a:lnTo>
                      <a:lnTo>
                        <a:pt x="4068" y="342"/>
                      </a:lnTo>
                      <a:lnTo>
                        <a:pt x="4111" y="360"/>
                      </a:lnTo>
                      <a:lnTo>
                        <a:pt x="4154" y="377"/>
                      </a:lnTo>
                      <a:lnTo>
                        <a:pt x="4198" y="396"/>
                      </a:lnTo>
                      <a:lnTo>
                        <a:pt x="4239" y="412"/>
                      </a:lnTo>
                      <a:lnTo>
                        <a:pt x="4277" y="430"/>
                      </a:lnTo>
                      <a:lnTo>
                        <a:pt x="4312" y="444"/>
                      </a:lnTo>
                      <a:lnTo>
                        <a:pt x="4344" y="459"/>
                      </a:lnTo>
                      <a:lnTo>
                        <a:pt x="4370" y="471"/>
                      </a:lnTo>
                      <a:lnTo>
                        <a:pt x="4376" y="475"/>
                      </a:lnTo>
                      <a:lnTo>
                        <a:pt x="4384" y="478"/>
                      </a:lnTo>
                      <a:lnTo>
                        <a:pt x="4392" y="482"/>
                      </a:lnTo>
                      <a:lnTo>
                        <a:pt x="4399" y="486"/>
                      </a:lnTo>
                      <a:lnTo>
                        <a:pt x="4405" y="489"/>
                      </a:lnTo>
                      <a:lnTo>
                        <a:pt x="4408" y="490"/>
                      </a:lnTo>
                      <a:lnTo>
                        <a:pt x="4456" y="526"/>
                      </a:lnTo>
                      <a:lnTo>
                        <a:pt x="4499" y="566"/>
                      </a:lnTo>
                      <a:lnTo>
                        <a:pt x="4536" y="612"/>
                      </a:lnTo>
                      <a:lnTo>
                        <a:pt x="4564" y="664"/>
                      </a:lnTo>
                      <a:lnTo>
                        <a:pt x="4564" y="664"/>
                      </a:lnTo>
                      <a:lnTo>
                        <a:pt x="4580" y="706"/>
                      </a:lnTo>
                      <a:lnTo>
                        <a:pt x="4592" y="749"/>
                      </a:lnTo>
                      <a:lnTo>
                        <a:pt x="4608" y="794"/>
                      </a:lnTo>
                      <a:lnTo>
                        <a:pt x="4625" y="848"/>
                      </a:lnTo>
                      <a:lnTo>
                        <a:pt x="4644" y="907"/>
                      </a:lnTo>
                      <a:lnTo>
                        <a:pt x="4665" y="969"/>
                      </a:lnTo>
                      <a:lnTo>
                        <a:pt x="4686" y="1036"/>
                      </a:lnTo>
                      <a:lnTo>
                        <a:pt x="4708" y="1107"/>
                      </a:lnTo>
                      <a:lnTo>
                        <a:pt x="4730" y="1177"/>
                      </a:lnTo>
                      <a:lnTo>
                        <a:pt x="4751" y="1246"/>
                      </a:lnTo>
                      <a:lnTo>
                        <a:pt x="4772" y="1313"/>
                      </a:lnTo>
                      <a:lnTo>
                        <a:pt x="4791" y="1378"/>
                      </a:lnTo>
                      <a:lnTo>
                        <a:pt x="4807" y="1437"/>
                      </a:lnTo>
                      <a:lnTo>
                        <a:pt x="4823" y="1493"/>
                      </a:lnTo>
                      <a:lnTo>
                        <a:pt x="4832" y="1523"/>
                      </a:lnTo>
                      <a:lnTo>
                        <a:pt x="4839" y="1557"/>
                      </a:lnTo>
                      <a:lnTo>
                        <a:pt x="4842" y="1587"/>
                      </a:lnTo>
                      <a:lnTo>
                        <a:pt x="4844" y="1618"/>
                      </a:lnTo>
                      <a:lnTo>
                        <a:pt x="4839" y="1677"/>
                      </a:lnTo>
                      <a:lnTo>
                        <a:pt x="4826" y="1732"/>
                      </a:lnTo>
                      <a:lnTo>
                        <a:pt x="4805" y="1785"/>
                      </a:lnTo>
                      <a:lnTo>
                        <a:pt x="4780" y="1835"/>
                      </a:lnTo>
                      <a:lnTo>
                        <a:pt x="4746" y="1878"/>
                      </a:lnTo>
                      <a:lnTo>
                        <a:pt x="4706" y="1918"/>
                      </a:lnTo>
                      <a:lnTo>
                        <a:pt x="4662" y="1951"/>
                      </a:lnTo>
                      <a:lnTo>
                        <a:pt x="4614" y="1978"/>
                      </a:lnTo>
                      <a:lnTo>
                        <a:pt x="4561" y="1997"/>
                      </a:lnTo>
                      <a:lnTo>
                        <a:pt x="4505" y="2010"/>
                      </a:lnTo>
                      <a:lnTo>
                        <a:pt x="4446" y="2015"/>
                      </a:lnTo>
                      <a:lnTo>
                        <a:pt x="398" y="2015"/>
                      </a:lnTo>
                      <a:lnTo>
                        <a:pt x="339" y="2010"/>
                      </a:lnTo>
                      <a:lnTo>
                        <a:pt x="283" y="1997"/>
                      </a:lnTo>
                      <a:lnTo>
                        <a:pt x="230" y="1978"/>
                      </a:lnTo>
                      <a:lnTo>
                        <a:pt x="182" y="1951"/>
                      </a:lnTo>
                      <a:lnTo>
                        <a:pt x="138" y="1918"/>
                      </a:lnTo>
                      <a:lnTo>
                        <a:pt x="98" y="1878"/>
                      </a:lnTo>
                      <a:lnTo>
                        <a:pt x="64" y="1835"/>
                      </a:lnTo>
                      <a:lnTo>
                        <a:pt x="37" y="1785"/>
                      </a:lnTo>
                      <a:lnTo>
                        <a:pt x="18" y="1732"/>
                      </a:lnTo>
                      <a:lnTo>
                        <a:pt x="5" y="1677"/>
                      </a:lnTo>
                      <a:lnTo>
                        <a:pt x="0" y="1618"/>
                      </a:lnTo>
                      <a:lnTo>
                        <a:pt x="2" y="1587"/>
                      </a:lnTo>
                      <a:lnTo>
                        <a:pt x="5" y="1557"/>
                      </a:lnTo>
                      <a:lnTo>
                        <a:pt x="12" y="1525"/>
                      </a:lnTo>
                      <a:lnTo>
                        <a:pt x="21" y="1493"/>
                      </a:lnTo>
                      <a:lnTo>
                        <a:pt x="37" y="1437"/>
                      </a:lnTo>
                      <a:lnTo>
                        <a:pt x="53" y="1378"/>
                      </a:lnTo>
                      <a:lnTo>
                        <a:pt x="72" y="1313"/>
                      </a:lnTo>
                      <a:lnTo>
                        <a:pt x="93" y="1246"/>
                      </a:lnTo>
                      <a:lnTo>
                        <a:pt x="114" y="1175"/>
                      </a:lnTo>
                      <a:lnTo>
                        <a:pt x="136" y="1107"/>
                      </a:lnTo>
                      <a:lnTo>
                        <a:pt x="158" y="1036"/>
                      </a:lnTo>
                      <a:lnTo>
                        <a:pt x="179" y="969"/>
                      </a:lnTo>
                      <a:lnTo>
                        <a:pt x="200" y="906"/>
                      </a:lnTo>
                      <a:lnTo>
                        <a:pt x="219" y="848"/>
                      </a:lnTo>
                      <a:lnTo>
                        <a:pt x="237" y="794"/>
                      </a:lnTo>
                      <a:lnTo>
                        <a:pt x="252" y="749"/>
                      </a:lnTo>
                      <a:lnTo>
                        <a:pt x="264" y="706"/>
                      </a:lnTo>
                      <a:lnTo>
                        <a:pt x="280" y="664"/>
                      </a:lnTo>
                      <a:lnTo>
                        <a:pt x="280" y="664"/>
                      </a:lnTo>
                      <a:lnTo>
                        <a:pt x="308" y="612"/>
                      </a:lnTo>
                      <a:lnTo>
                        <a:pt x="345" y="566"/>
                      </a:lnTo>
                      <a:lnTo>
                        <a:pt x="388" y="524"/>
                      </a:lnTo>
                      <a:lnTo>
                        <a:pt x="436" y="490"/>
                      </a:lnTo>
                      <a:lnTo>
                        <a:pt x="439" y="487"/>
                      </a:lnTo>
                      <a:lnTo>
                        <a:pt x="445" y="484"/>
                      </a:lnTo>
                      <a:lnTo>
                        <a:pt x="452" y="481"/>
                      </a:lnTo>
                      <a:lnTo>
                        <a:pt x="460" y="478"/>
                      </a:lnTo>
                      <a:lnTo>
                        <a:pt x="466" y="473"/>
                      </a:lnTo>
                      <a:lnTo>
                        <a:pt x="474" y="470"/>
                      </a:lnTo>
                      <a:lnTo>
                        <a:pt x="500" y="459"/>
                      </a:lnTo>
                      <a:lnTo>
                        <a:pt x="532" y="444"/>
                      </a:lnTo>
                      <a:lnTo>
                        <a:pt x="567" y="430"/>
                      </a:lnTo>
                      <a:lnTo>
                        <a:pt x="605" y="412"/>
                      </a:lnTo>
                      <a:lnTo>
                        <a:pt x="646" y="395"/>
                      </a:lnTo>
                      <a:lnTo>
                        <a:pt x="690" y="377"/>
                      </a:lnTo>
                      <a:lnTo>
                        <a:pt x="733" y="360"/>
                      </a:lnTo>
                      <a:lnTo>
                        <a:pt x="776" y="342"/>
                      </a:lnTo>
                      <a:lnTo>
                        <a:pt x="817" y="324"/>
                      </a:lnTo>
                      <a:lnTo>
                        <a:pt x="857" y="308"/>
                      </a:lnTo>
                      <a:lnTo>
                        <a:pt x="895" y="293"/>
                      </a:lnTo>
                      <a:lnTo>
                        <a:pt x="929" y="278"/>
                      </a:lnTo>
                      <a:lnTo>
                        <a:pt x="959" y="267"/>
                      </a:lnTo>
                      <a:lnTo>
                        <a:pt x="983" y="257"/>
                      </a:lnTo>
                      <a:lnTo>
                        <a:pt x="1002" y="249"/>
                      </a:lnTo>
                      <a:lnTo>
                        <a:pt x="1015" y="245"/>
                      </a:lnTo>
                      <a:lnTo>
                        <a:pt x="1018" y="243"/>
                      </a:lnTo>
                      <a:lnTo>
                        <a:pt x="1175" y="179"/>
                      </a:lnTo>
                      <a:lnTo>
                        <a:pt x="1331" y="117"/>
                      </a:lnTo>
                      <a:lnTo>
                        <a:pt x="1492" y="59"/>
                      </a:lnTo>
                      <a:lnTo>
                        <a:pt x="1653" y="0"/>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3">
                  <a:extLst>
                    <a:ext uri="{FF2B5EF4-FFF2-40B4-BE49-F238E27FC236}">
                      <a16:creationId xmlns:a16="http://schemas.microsoft.com/office/drawing/2014/main" id="{4615185D-DCF8-4814-A573-BDBF94B11811}"/>
                    </a:ext>
                  </a:extLst>
                </p:cNvPr>
                <p:cNvSpPr>
                  <a:spLocks/>
                </p:cNvSpPr>
                <p:nvPr/>
              </p:nvSpPr>
              <p:spPr bwMode="auto">
                <a:xfrm>
                  <a:off x="3840" y="1341"/>
                  <a:ext cx="1267" cy="1534"/>
                </a:xfrm>
                <a:custGeom>
                  <a:avLst/>
                  <a:gdLst>
                    <a:gd name="T0" fmla="*/ 1389 w 2535"/>
                    <a:gd name="T1" fmla="*/ 5 h 3068"/>
                    <a:gd name="T2" fmla="*/ 1668 w 2535"/>
                    <a:gd name="T3" fmla="*/ 72 h 3068"/>
                    <a:gd name="T4" fmla="*/ 1911 w 2535"/>
                    <a:gd name="T5" fmla="*/ 209 h 3068"/>
                    <a:gd name="T6" fmla="*/ 2107 w 2535"/>
                    <a:gd name="T7" fmla="*/ 406 h 3068"/>
                    <a:gd name="T8" fmla="*/ 2244 w 2535"/>
                    <a:gd name="T9" fmla="*/ 648 h 3068"/>
                    <a:gd name="T10" fmla="*/ 2311 w 2535"/>
                    <a:gd name="T11" fmla="*/ 928 h 3068"/>
                    <a:gd name="T12" fmla="*/ 2315 w 2535"/>
                    <a:gd name="T13" fmla="*/ 1081 h 3068"/>
                    <a:gd name="T14" fmla="*/ 2310 w 2535"/>
                    <a:gd name="T15" fmla="*/ 1213 h 3068"/>
                    <a:gd name="T16" fmla="*/ 2305 w 2535"/>
                    <a:gd name="T17" fmla="*/ 1348 h 3068"/>
                    <a:gd name="T18" fmla="*/ 2310 w 2535"/>
                    <a:gd name="T19" fmla="*/ 1408 h 3068"/>
                    <a:gd name="T20" fmla="*/ 2348 w 2535"/>
                    <a:gd name="T21" fmla="*/ 1405 h 3068"/>
                    <a:gd name="T22" fmla="*/ 2405 w 2535"/>
                    <a:gd name="T23" fmla="*/ 1408 h 3068"/>
                    <a:gd name="T24" fmla="*/ 2466 w 2535"/>
                    <a:gd name="T25" fmla="*/ 1431 h 3068"/>
                    <a:gd name="T26" fmla="*/ 2514 w 2535"/>
                    <a:gd name="T27" fmla="*/ 1486 h 3068"/>
                    <a:gd name="T28" fmla="*/ 2535 w 2535"/>
                    <a:gd name="T29" fmla="*/ 1585 h 3068"/>
                    <a:gd name="T30" fmla="*/ 2514 w 2535"/>
                    <a:gd name="T31" fmla="*/ 1779 h 3068"/>
                    <a:gd name="T32" fmla="*/ 2471 w 2535"/>
                    <a:gd name="T33" fmla="*/ 1940 h 3068"/>
                    <a:gd name="T34" fmla="*/ 2420 w 2535"/>
                    <a:gd name="T35" fmla="*/ 2039 h 3068"/>
                    <a:gd name="T36" fmla="*/ 2366 w 2535"/>
                    <a:gd name="T37" fmla="*/ 2090 h 3068"/>
                    <a:gd name="T38" fmla="*/ 2316 w 2535"/>
                    <a:gd name="T39" fmla="*/ 2109 h 3068"/>
                    <a:gd name="T40" fmla="*/ 2276 w 2535"/>
                    <a:gd name="T41" fmla="*/ 2107 h 3068"/>
                    <a:gd name="T42" fmla="*/ 2254 w 2535"/>
                    <a:gd name="T43" fmla="*/ 2101 h 3068"/>
                    <a:gd name="T44" fmla="*/ 2177 w 2535"/>
                    <a:gd name="T45" fmla="*/ 2299 h 3068"/>
                    <a:gd name="T46" fmla="*/ 2048 w 2535"/>
                    <a:gd name="T47" fmla="*/ 2542 h 3068"/>
                    <a:gd name="T48" fmla="*/ 1903 w 2535"/>
                    <a:gd name="T49" fmla="*/ 2727 h 3068"/>
                    <a:gd name="T50" fmla="*/ 1737 w 2535"/>
                    <a:gd name="T51" fmla="*/ 2874 h 3068"/>
                    <a:gd name="T52" fmla="*/ 1555 w 2535"/>
                    <a:gd name="T53" fmla="*/ 2985 h 3068"/>
                    <a:gd name="T54" fmla="*/ 1405 w 2535"/>
                    <a:gd name="T55" fmla="*/ 3043 h 3068"/>
                    <a:gd name="T56" fmla="*/ 1309 w 2535"/>
                    <a:gd name="T57" fmla="*/ 3065 h 3068"/>
                    <a:gd name="T58" fmla="*/ 1278 w 2535"/>
                    <a:gd name="T59" fmla="*/ 3068 h 3068"/>
                    <a:gd name="T60" fmla="*/ 1246 w 2535"/>
                    <a:gd name="T61" fmla="*/ 3068 h 3068"/>
                    <a:gd name="T62" fmla="*/ 1199 w 2535"/>
                    <a:gd name="T63" fmla="*/ 3060 h 3068"/>
                    <a:gd name="T64" fmla="*/ 1083 w 2535"/>
                    <a:gd name="T65" fmla="*/ 3028 h 3068"/>
                    <a:gd name="T66" fmla="*/ 919 w 2535"/>
                    <a:gd name="T67" fmla="*/ 2953 h 3068"/>
                    <a:gd name="T68" fmla="*/ 729 w 2535"/>
                    <a:gd name="T69" fmla="*/ 2821 h 3068"/>
                    <a:gd name="T70" fmla="*/ 580 w 2535"/>
                    <a:gd name="T71" fmla="*/ 2668 h 3068"/>
                    <a:gd name="T72" fmla="*/ 440 w 2535"/>
                    <a:gd name="T73" fmla="*/ 2465 h 3068"/>
                    <a:gd name="T74" fmla="*/ 317 w 2535"/>
                    <a:gd name="T75" fmla="*/ 2203 h 3068"/>
                    <a:gd name="T76" fmla="*/ 276 w 2535"/>
                    <a:gd name="T77" fmla="*/ 2104 h 3068"/>
                    <a:gd name="T78" fmla="*/ 247 w 2535"/>
                    <a:gd name="T79" fmla="*/ 2109 h 3068"/>
                    <a:gd name="T80" fmla="*/ 202 w 2535"/>
                    <a:gd name="T81" fmla="*/ 2106 h 3068"/>
                    <a:gd name="T82" fmla="*/ 150 w 2535"/>
                    <a:gd name="T83" fmla="*/ 2077 h 3068"/>
                    <a:gd name="T84" fmla="*/ 95 w 2535"/>
                    <a:gd name="T85" fmla="*/ 2012 h 3068"/>
                    <a:gd name="T86" fmla="*/ 48 w 2535"/>
                    <a:gd name="T87" fmla="*/ 1893 h 3068"/>
                    <a:gd name="T88" fmla="*/ 9 w 2535"/>
                    <a:gd name="T89" fmla="*/ 1710 h 3068"/>
                    <a:gd name="T90" fmla="*/ 3 w 2535"/>
                    <a:gd name="T91" fmla="*/ 1547 h 3068"/>
                    <a:gd name="T92" fmla="*/ 33 w 2535"/>
                    <a:gd name="T93" fmla="*/ 1464 h 3068"/>
                    <a:gd name="T94" fmla="*/ 88 w 2535"/>
                    <a:gd name="T95" fmla="*/ 1421 h 3068"/>
                    <a:gd name="T96" fmla="*/ 148 w 2535"/>
                    <a:gd name="T97" fmla="*/ 1407 h 3068"/>
                    <a:gd name="T98" fmla="*/ 201 w 2535"/>
                    <a:gd name="T99" fmla="*/ 1407 h 3068"/>
                    <a:gd name="T100" fmla="*/ 231 w 2535"/>
                    <a:gd name="T101" fmla="*/ 1410 h 3068"/>
                    <a:gd name="T102" fmla="*/ 228 w 2535"/>
                    <a:gd name="T103" fmla="*/ 1306 h 3068"/>
                    <a:gd name="T104" fmla="*/ 223 w 2535"/>
                    <a:gd name="T105" fmla="*/ 1166 h 3068"/>
                    <a:gd name="T106" fmla="*/ 218 w 2535"/>
                    <a:gd name="T107" fmla="*/ 1049 h 3068"/>
                    <a:gd name="T108" fmla="*/ 236 w 2535"/>
                    <a:gd name="T109" fmla="*/ 832 h 3068"/>
                    <a:gd name="T110" fmla="*/ 328 w 2535"/>
                    <a:gd name="T111" fmla="*/ 564 h 3068"/>
                    <a:gd name="T112" fmla="*/ 486 w 2535"/>
                    <a:gd name="T113" fmla="*/ 334 h 3068"/>
                    <a:gd name="T114" fmla="*/ 700 w 2535"/>
                    <a:gd name="T115" fmla="*/ 157 h 3068"/>
                    <a:gd name="T116" fmla="*/ 955 w 2535"/>
                    <a:gd name="T117" fmla="*/ 42 h 3068"/>
                    <a:gd name="T118" fmla="*/ 1244 w 2535"/>
                    <a:gd name="T119" fmla="*/ 0 h 3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35" h="3068">
                      <a:moveTo>
                        <a:pt x="1244" y="0"/>
                      </a:moveTo>
                      <a:lnTo>
                        <a:pt x="1290" y="0"/>
                      </a:lnTo>
                      <a:lnTo>
                        <a:pt x="1389" y="5"/>
                      </a:lnTo>
                      <a:lnTo>
                        <a:pt x="1485" y="18"/>
                      </a:lnTo>
                      <a:lnTo>
                        <a:pt x="1579" y="40"/>
                      </a:lnTo>
                      <a:lnTo>
                        <a:pt x="1668" y="72"/>
                      </a:lnTo>
                      <a:lnTo>
                        <a:pt x="1755" y="110"/>
                      </a:lnTo>
                      <a:lnTo>
                        <a:pt x="1834" y="157"/>
                      </a:lnTo>
                      <a:lnTo>
                        <a:pt x="1911" y="209"/>
                      </a:lnTo>
                      <a:lnTo>
                        <a:pt x="1983" y="268"/>
                      </a:lnTo>
                      <a:lnTo>
                        <a:pt x="2048" y="334"/>
                      </a:lnTo>
                      <a:lnTo>
                        <a:pt x="2107" y="406"/>
                      </a:lnTo>
                      <a:lnTo>
                        <a:pt x="2160" y="481"/>
                      </a:lnTo>
                      <a:lnTo>
                        <a:pt x="2206" y="562"/>
                      </a:lnTo>
                      <a:lnTo>
                        <a:pt x="2244" y="648"/>
                      </a:lnTo>
                      <a:lnTo>
                        <a:pt x="2276" y="738"/>
                      </a:lnTo>
                      <a:lnTo>
                        <a:pt x="2299" y="830"/>
                      </a:lnTo>
                      <a:lnTo>
                        <a:pt x="2311" y="928"/>
                      </a:lnTo>
                      <a:lnTo>
                        <a:pt x="2316" y="1027"/>
                      </a:lnTo>
                      <a:lnTo>
                        <a:pt x="2316" y="1049"/>
                      </a:lnTo>
                      <a:lnTo>
                        <a:pt x="2315" y="1081"/>
                      </a:lnTo>
                      <a:lnTo>
                        <a:pt x="2313" y="1121"/>
                      </a:lnTo>
                      <a:lnTo>
                        <a:pt x="2311" y="1166"/>
                      </a:lnTo>
                      <a:lnTo>
                        <a:pt x="2310" y="1213"/>
                      </a:lnTo>
                      <a:lnTo>
                        <a:pt x="2308" y="1261"/>
                      </a:lnTo>
                      <a:lnTo>
                        <a:pt x="2305" y="1306"/>
                      </a:lnTo>
                      <a:lnTo>
                        <a:pt x="2305" y="1348"/>
                      </a:lnTo>
                      <a:lnTo>
                        <a:pt x="2303" y="1383"/>
                      </a:lnTo>
                      <a:lnTo>
                        <a:pt x="2303" y="1408"/>
                      </a:lnTo>
                      <a:lnTo>
                        <a:pt x="2310" y="1408"/>
                      </a:lnTo>
                      <a:lnTo>
                        <a:pt x="2319" y="1407"/>
                      </a:lnTo>
                      <a:lnTo>
                        <a:pt x="2332" y="1407"/>
                      </a:lnTo>
                      <a:lnTo>
                        <a:pt x="2348" y="1405"/>
                      </a:lnTo>
                      <a:lnTo>
                        <a:pt x="2366" y="1405"/>
                      </a:lnTo>
                      <a:lnTo>
                        <a:pt x="2385" y="1407"/>
                      </a:lnTo>
                      <a:lnTo>
                        <a:pt x="2405" y="1408"/>
                      </a:lnTo>
                      <a:lnTo>
                        <a:pt x="2426" y="1413"/>
                      </a:lnTo>
                      <a:lnTo>
                        <a:pt x="2447" y="1421"/>
                      </a:lnTo>
                      <a:lnTo>
                        <a:pt x="2466" y="1431"/>
                      </a:lnTo>
                      <a:lnTo>
                        <a:pt x="2484" y="1445"/>
                      </a:lnTo>
                      <a:lnTo>
                        <a:pt x="2500" y="1462"/>
                      </a:lnTo>
                      <a:lnTo>
                        <a:pt x="2514" y="1486"/>
                      </a:lnTo>
                      <a:lnTo>
                        <a:pt x="2525" y="1514"/>
                      </a:lnTo>
                      <a:lnTo>
                        <a:pt x="2531" y="1545"/>
                      </a:lnTo>
                      <a:lnTo>
                        <a:pt x="2535" y="1585"/>
                      </a:lnTo>
                      <a:lnTo>
                        <a:pt x="2533" y="1630"/>
                      </a:lnTo>
                      <a:lnTo>
                        <a:pt x="2523" y="1710"/>
                      </a:lnTo>
                      <a:lnTo>
                        <a:pt x="2514" y="1779"/>
                      </a:lnTo>
                      <a:lnTo>
                        <a:pt x="2501" y="1841"/>
                      </a:lnTo>
                      <a:lnTo>
                        <a:pt x="2487" y="1893"/>
                      </a:lnTo>
                      <a:lnTo>
                        <a:pt x="2471" y="1940"/>
                      </a:lnTo>
                      <a:lnTo>
                        <a:pt x="2455" y="1980"/>
                      </a:lnTo>
                      <a:lnTo>
                        <a:pt x="2437" y="2012"/>
                      </a:lnTo>
                      <a:lnTo>
                        <a:pt x="2420" y="2039"/>
                      </a:lnTo>
                      <a:lnTo>
                        <a:pt x="2402" y="2061"/>
                      </a:lnTo>
                      <a:lnTo>
                        <a:pt x="2383" y="2077"/>
                      </a:lnTo>
                      <a:lnTo>
                        <a:pt x="2366" y="2090"/>
                      </a:lnTo>
                      <a:lnTo>
                        <a:pt x="2348" y="2099"/>
                      </a:lnTo>
                      <a:lnTo>
                        <a:pt x="2332" y="2106"/>
                      </a:lnTo>
                      <a:lnTo>
                        <a:pt x="2316" y="2109"/>
                      </a:lnTo>
                      <a:lnTo>
                        <a:pt x="2300" y="2111"/>
                      </a:lnTo>
                      <a:lnTo>
                        <a:pt x="2287" y="2109"/>
                      </a:lnTo>
                      <a:lnTo>
                        <a:pt x="2276" y="2107"/>
                      </a:lnTo>
                      <a:lnTo>
                        <a:pt x="2267" y="2106"/>
                      </a:lnTo>
                      <a:lnTo>
                        <a:pt x="2259" y="2104"/>
                      </a:lnTo>
                      <a:lnTo>
                        <a:pt x="2254" y="2101"/>
                      </a:lnTo>
                      <a:lnTo>
                        <a:pt x="2251" y="2101"/>
                      </a:lnTo>
                      <a:lnTo>
                        <a:pt x="2216" y="2203"/>
                      </a:lnTo>
                      <a:lnTo>
                        <a:pt x="2177" y="2299"/>
                      </a:lnTo>
                      <a:lnTo>
                        <a:pt x="2137" y="2387"/>
                      </a:lnTo>
                      <a:lnTo>
                        <a:pt x="2094" y="2467"/>
                      </a:lnTo>
                      <a:lnTo>
                        <a:pt x="2048" y="2542"/>
                      </a:lnTo>
                      <a:lnTo>
                        <a:pt x="2000" y="2610"/>
                      </a:lnTo>
                      <a:lnTo>
                        <a:pt x="1952" y="2671"/>
                      </a:lnTo>
                      <a:lnTo>
                        <a:pt x="1903" y="2727"/>
                      </a:lnTo>
                      <a:lnTo>
                        <a:pt x="1852" y="2778"/>
                      </a:lnTo>
                      <a:lnTo>
                        <a:pt x="1802" y="2823"/>
                      </a:lnTo>
                      <a:lnTo>
                        <a:pt x="1737" y="2874"/>
                      </a:lnTo>
                      <a:lnTo>
                        <a:pt x="1675" y="2918"/>
                      </a:lnTo>
                      <a:lnTo>
                        <a:pt x="1613" y="2955"/>
                      </a:lnTo>
                      <a:lnTo>
                        <a:pt x="1555" y="2985"/>
                      </a:lnTo>
                      <a:lnTo>
                        <a:pt x="1501" y="3009"/>
                      </a:lnTo>
                      <a:lnTo>
                        <a:pt x="1450" y="3028"/>
                      </a:lnTo>
                      <a:lnTo>
                        <a:pt x="1405" y="3043"/>
                      </a:lnTo>
                      <a:lnTo>
                        <a:pt x="1367" y="3054"/>
                      </a:lnTo>
                      <a:lnTo>
                        <a:pt x="1335" y="3060"/>
                      </a:lnTo>
                      <a:lnTo>
                        <a:pt x="1309" y="3065"/>
                      </a:lnTo>
                      <a:lnTo>
                        <a:pt x="1295" y="3067"/>
                      </a:lnTo>
                      <a:lnTo>
                        <a:pt x="1289" y="3068"/>
                      </a:lnTo>
                      <a:lnTo>
                        <a:pt x="1278" y="3068"/>
                      </a:lnTo>
                      <a:lnTo>
                        <a:pt x="1268" y="3068"/>
                      </a:lnTo>
                      <a:lnTo>
                        <a:pt x="1257" y="3068"/>
                      </a:lnTo>
                      <a:lnTo>
                        <a:pt x="1246" y="3068"/>
                      </a:lnTo>
                      <a:lnTo>
                        <a:pt x="1239" y="3067"/>
                      </a:lnTo>
                      <a:lnTo>
                        <a:pt x="1223" y="3065"/>
                      </a:lnTo>
                      <a:lnTo>
                        <a:pt x="1199" y="3060"/>
                      </a:lnTo>
                      <a:lnTo>
                        <a:pt x="1168" y="3054"/>
                      </a:lnTo>
                      <a:lnTo>
                        <a:pt x="1129" y="3043"/>
                      </a:lnTo>
                      <a:lnTo>
                        <a:pt x="1083" y="3028"/>
                      </a:lnTo>
                      <a:lnTo>
                        <a:pt x="1032" y="3009"/>
                      </a:lnTo>
                      <a:lnTo>
                        <a:pt x="978" y="2984"/>
                      </a:lnTo>
                      <a:lnTo>
                        <a:pt x="919" y="2953"/>
                      </a:lnTo>
                      <a:lnTo>
                        <a:pt x="858" y="2917"/>
                      </a:lnTo>
                      <a:lnTo>
                        <a:pt x="794" y="2872"/>
                      </a:lnTo>
                      <a:lnTo>
                        <a:pt x="729" y="2821"/>
                      </a:lnTo>
                      <a:lnTo>
                        <a:pt x="679" y="2775"/>
                      </a:lnTo>
                      <a:lnTo>
                        <a:pt x="630" y="2725"/>
                      </a:lnTo>
                      <a:lnTo>
                        <a:pt x="580" y="2668"/>
                      </a:lnTo>
                      <a:lnTo>
                        <a:pt x="531" y="2607"/>
                      </a:lnTo>
                      <a:lnTo>
                        <a:pt x="485" y="2538"/>
                      </a:lnTo>
                      <a:lnTo>
                        <a:pt x="440" y="2465"/>
                      </a:lnTo>
                      <a:lnTo>
                        <a:pt x="395" y="2385"/>
                      </a:lnTo>
                      <a:lnTo>
                        <a:pt x="356" y="2297"/>
                      </a:lnTo>
                      <a:lnTo>
                        <a:pt x="317" y="2203"/>
                      </a:lnTo>
                      <a:lnTo>
                        <a:pt x="284" y="2101"/>
                      </a:lnTo>
                      <a:lnTo>
                        <a:pt x="281" y="2101"/>
                      </a:lnTo>
                      <a:lnTo>
                        <a:pt x="276" y="2104"/>
                      </a:lnTo>
                      <a:lnTo>
                        <a:pt x="268" y="2106"/>
                      </a:lnTo>
                      <a:lnTo>
                        <a:pt x="258" y="2107"/>
                      </a:lnTo>
                      <a:lnTo>
                        <a:pt x="247" y="2109"/>
                      </a:lnTo>
                      <a:lnTo>
                        <a:pt x="233" y="2111"/>
                      </a:lnTo>
                      <a:lnTo>
                        <a:pt x="218" y="2109"/>
                      </a:lnTo>
                      <a:lnTo>
                        <a:pt x="202" y="2106"/>
                      </a:lnTo>
                      <a:lnTo>
                        <a:pt x="186" y="2099"/>
                      </a:lnTo>
                      <a:lnTo>
                        <a:pt x="169" y="2090"/>
                      </a:lnTo>
                      <a:lnTo>
                        <a:pt x="150" y="2077"/>
                      </a:lnTo>
                      <a:lnTo>
                        <a:pt x="132" y="2061"/>
                      </a:lnTo>
                      <a:lnTo>
                        <a:pt x="115" y="2039"/>
                      </a:lnTo>
                      <a:lnTo>
                        <a:pt x="95" y="2012"/>
                      </a:lnTo>
                      <a:lnTo>
                        <a:pt x="80" y="1980"/>
                      </a:lnTo>
                      <a:lnTo>
                        <a:pt x="62" y="1940"/>
                      </a:lnTo>
                      <a:lnTo>
                        <a:pt x="48" y="1893"/>
                      </a:lnTo>
                      <a:lnTo>
                        <a:pt x="33" y="1841"/>
                      </a:lnTo>
                      <a:lnTo>
                        <a:pt x="21" y="1779"/>
                      </a:lnTo>
                      <a:lnTo>
                        <a:pt x="9" y="1710"/>
                      </a:lnTo>
                      <a:lnTo>
                        <a:pt x="1" y="1630"/>
                      </a:lnTo>
                      <a:lnTo>
                        <a:pt x="0" y="1585"/>
                      </a:lnTo>
                      <a:lnTo>
                        <a:pt x="3" y="1547"/>
                      </a:lnTo>
                      <a:lnTo>
                        <a:pt x="9" y="1514"/>
                      </a:lnTo>
                      <a:lnTo>
                        <a:pt x="21" y="1486"/>
                      </a:lnTo>
                      <a:lnTo>
                        <a:pt x="33" y="1464"/>
                      </a:lnTo>
                      <a:lnTo>
                        <a:pt x="51" y="1445"/>
                      </a:lnTo>
                      <a:lnTo>
                        <a:pt x="68" y="1432"/>
                      </a:lnTo>
                      <a:lnTo>
                        <a:pt x="88" y="1421"/>
                      </a:lnTo>
                      <a:lnTo>
                        <a:pt x="108" y="1415"/>
                      </a:lnTo>
                      <a:lnTo>
                        <a:pt x="129" y="1410"/>
                      </a:lnTo>
                      <a:lnTo>
                        <a:pt x="148" y="1407"/>
                      </a:lnTo>
                      <a:lnTo>
                        <a:pt x="167" y="1405"/>
                      </a:lnTo>
                      <a:lnTo>
                        <a:pt x="185" y="1407"/>
                      </a:lnTo>
                      <a:lnTo>
                        <a:pt x="201" y="1407"/>
                      </a:lnTo>
                      <a:lnTo>
                        <a:pt x="215" y="1408"/>
                      </a:lnTo>
                      <a:lnTo>
                        <a:pt x="225" y="1408"/>
                      </a:lnTo>
                      <a:lnTo>
                        <a:pt x="231" y="1410"/>
                      </a:lnTo>
                      <a:lnTo>
                        <a:pt x="231" y="1383"/>
                      </a:lnTo>
                      <a:lnTo>
                        <a:pt x="229" y="1348"/>
                      </a:lnTo>
                      <a:lnTo>
                        <a:pt x="228" y="1306"/>
                      </a:lnTo>
                      <a:lnTo>
                        <a:pt x="226" y="1261"/>
                      </a:lnTo>
                      <a:lnTo>
                        <a:pt x="225" y="1213"/>
                      </a:lnTo>
                      <a:lnTo>
                        <a:pt x="223" y="1166"/>
                      </a:lnTo>
                      <a:lnTo>
                        <a:pt x="220" y="1122"/>
                      </a:lnTo>
                      <a:lnTo>
                        <a:pt x="220" y="1083"/>
                      </a:lnTo>
                      <a:lnTo>
                        <a:pt x="218" y="1049"/>
                      </a:lnTo>
                      <a:lnTo>
                        <a:pt x="218" y="1027"/>
                      </a:lnTo>
                      <a:lnTo>
                        <a:pt x="223" y="928"/>
                      </a:lnTo>
                      <a:lnTo>
                        <a:pt x="236" y="832"/>
                      </a:lnTo>
                      <a:lnTo>
                        <a:pt x="258" y="738"/>
                      </a:lnTo>
                      <a:lnTo>
                        <a:pt x="290" y="648"/>
                      </a:lnTo>
                      <a:lnTo>
                        <a:pt x="328" y="564"/>
                      </a:lnTo>
                      <a:lnTo>
                        <a:pt x="375" y="482"/>
                      </a:lnTo>
                      <a:lnTo>
                        <a:pt x="427" y="406"/>
                      </a:lnTo>
                      <a:lnTo>
                        <a:pt x="486" y="334"/>
                      </a:lnTo>
                      <a:lnTo>
                        <a:pt x="552" y="268"/>
                      </a:lnTo>
                      <a:lnTo>
                        <a:pt x="624" y="209"/>
                      </a:lnTo>
                      <a:lnTo>
                        <a:pt x="700" y="157"/>
                      </a:lnTo>
                      <a:lnTo>
                        <a:pt x="781" y="110"/>
                      </a:lnTo>
                      <a:lnTo>
                        <a:pt x="866" y="72"/>
                      </a:lnTo>
                      <a:lnTo>
                        <a:pt x="955" y="42"/>
                      </a:lnTo>
                      <a:lnTo>
                        <a:pt x="1049" y="18"/>
                      </a:lnTo>
                      <a:lnTo>
                        <a:pt x="1145" y="5"/>
                      </a:lnTo>
                      <a:lnTo>
                        <a:pt x="1244" y="0"/>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14" name="Slide Number Placeholder 1">
            <a:extLst>
              <a:ext uri="{FF2B5EF4-FFF2-40B4-BE49-F238E27FC236}">
                <a16:creationId xmlns:a16="http://schemas.microsoft.com/office/drawing/2014/main" id="{A30ABA00-96C1-4779-A719-216E3A1F3CD3}"/>
              </a:ext>
            </a:extLst>
          </p:cNvPr>
          <p:cNvSpPr>
            <a:spLocks noGrp="1"/>
          </p:cNvSpPr>
          <p:nvPr>
            <p:ph type="sldNum" sz="quarter" idx="15"/>
          </p:nvPr>
        </p:nvSpPr>
        <p:spPr>
          <a:xfrm>
            <a:off x="420688" y="4826858"/>
            <a:ext cx="2133600" cy="273844"/>
          </a:xfrm>
        </p:spPr>
        <p:txBody>
          <a:bodyPr/>
          <a:lstStyle/>
          <a:p>
            <a:fld id="{01940DDA-0656-452C-A408-68789653BD9B}" type="slidenum">
              <a:rPr lang="en-US" smtClean="0">
                <a:latin typeface="Arial" panose="020B0604020202020204" pitchFamily="34" charset="0"/>
              </a:rPr>
              <a:pPr/>
              <a:t>24</a:t>
            </a:fld>
            <a:endParaRPr lang="en-US" dirty="0">
              <a:latin typeface="Arial" panose="020B0604020202020204" pitchFamily="34" charset="0"/>
            </a:endParaRPr>
          </a:p>
        </p:txBody>
      </p:sp>
      <p:sp>
        <p:nvSpPr>
          <p:cNvPr id="92" name="Source">
            <a:extLst>
              <a:ext uri="{FF2B5EF4-FFF2-40B4-BE49-F238E27FC236}">
                <a16:creationId xmlns:a16="http://schemas.microsoft.com/office/drawing/2014/main" id="{3BB4C656-F94D-4931-99EA-62BCEAEEF529}"/>
              </a:ext>
            </a:extLst>
          </p:cNvPr>
          <p:cNvSpPr txBox="1"/>
          <p:nvPr/>
        </p:nvSpPr>
        <p:spPr>
          <a:xfrm>
            <a:off x="1197113" y="4931855"/>
            <a:ext cx="880049"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Roland Berger</a:t>
            </a:r>
          </a:p>
        </p:txBody>
      </p:sp>
      <p:grpSp>
        <p:nvGrpSpPr>
          <p:cNvPr id="5" name="Group 4"/>
          <p:cNvGrpSpPr/>
          <p:nvPr/>
        </p:nvGrpSpPr>
        <p:grpSpPr>
          <a:xfrm>
            <a:off x="6300061" y="64146"/>
            <a:ext cx="2777264" cy="281703"/>
            <a:chOff x="6300061" y="64146"/>
            <a:chExt cx="2777264" cy="281703"/>
          </a:xfrm>
        </p:grpSpPr>
        <p:sp>
          <p:nvSpPr>
            <p:cNvPr id="116" name="Rectangle: Rounded Corners 138">
              <a:extLst>
                <a:ext uri="{FF2B5EF4-FFF2-40B4-BE49-F238E27FC236}">
                  <a16:creationId xmlns:a16="http://schemas.microsoft.com/office/drawing/2014/main" id="{0064E6E0-BDA1-4EF8-999C-BBBE34AA3171}"/>
                </a:ext>
              </a:extLst>
            </p:cNvPr>
            <p:cNvSpPr/>
            <p:nvPr/>
          </p:nvSpPr>
          <p:spPr>
            <a:xfrm>
              <a:off x="6300061" y="64146"/>
              <a:ext cx="2777264" cy="281703"/>
            </a:xfrm>
            <a:prstGeom prst="roundRect">
              <a:avLst>
                <a:gd name="adj" fmla="val 50000"/>
              </a:avLst>
            </a:prstGeom>
            <a:solidFill>
              <a:schemeClr val="accent3">
                <a:lumMod val="40000"/>
                <a:lumOff val="6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a:endParaRPr lang="en-US"/>
            </a:p>
          </p:txBody>
        </p:sp>
        <p:grpSp>
          <p:nvGrpSpPr>
            <p:cNvPr id="123" name="Group 122">
              <a:extLst>
                <a:ext uri="{FF2B5EF4-FFF2-40B4-BE49-F238E27FC236}">
                  <a16:creationId xmlns:a16="http://schemas.microsoft.com/office/drawing/2014/main" id="{FA835994-8A17-4F02-A5AA-5B3270605301}"/>
                </a:ext>
              </a:extLst>
            </p:cNvPr>
            <p:cNvGrpSpPr/>
            <p:nvPr/>
          </p:nvGrpSpPr>
          <p:grpSpPr>
            <a:xfrm>
              <a:off x="6391191" y="114297"/>
              <a:ext cx="2643518" cy="189914"/>
              <a:chOff x="-85809" y="114297"/>
              <a:chExt cx="2643518" cy="189914"/>
            </a:xfrm>
          </p:grpSpPr>
          <p:sp>
            <p:nvSpPr>
              <p:cNvPr id="124" name="RbNavigator">
                <a:extLst>
                  <a:ext uri="{FF2B5EF4-FFF2-40B4-BE49-F238E27FC236}">
                    <a16:creationId xmlns:a16="http://schemas.microsoft.com/office/drawing/2014/main" id="{81078B17-607C-4BDD-A397-9A0A6AF3AB79}"/>
                  </a:ext>
                </a:extLst>
              </p:cNvPr>
              <p:cNvSpPr txBox="1"/>
              <p:nvPr/>
            </p:nvSpPr>
            <p:spPr>
              <a:xfrm>
                <a:off x="1197114" y="114297"/>
                <a:ext cx="189914" cy="189914"/>
              </a:xfrm>
              <a:prstGeom prst="rect">
                <a:avLst/>
              </a:prstGeom>
              <a:solidFill>
                <a:schemeClr val="accent4"/>
              </a:solidFill>
              <a:ln w="9525">
                <a:noFill/>
              </a:ln>
            </p:spPr>
            <p:txBody>
              <a:bodyPr vert="horz" wrap="none" lIns="0" tIns="0" rIns="0" bIns="0" rtlCol="0" anchor="ctr">
                <a:noAutofit/>
              </a:bodyPr>
              <a:lstStyle/>
              <a:p>
                <a:pPr algn="ctr">
                  <a:lnSpc>
                    <a:spcPct val="90000"/>
                  </a:lnSpc>
                  <a:spcBef>
                    <a:spcPts val="277"/>
                  </a:spcBef>
                  <a:buClr>
                    <a:srgbClr val="000000"/>
                  </a:buClr>
                  <a:buSzPct val="100000"/>
                </a:pPr>
                <a:r>
                  <a:rPr kumimoji="1" lang="en-US" sz="900" dirty="0">
                    <a:solidFill>
                      <a:schemeClr val="bg1"/>
                    </a:solidFill>
                    <a:latin typeface="Arial" panose="020B0604020202020204" pitchFamily="34" charset="0"/>
                    <a:cs typeface="Arial Narrow" pitchFamily="34" charset="0"/>
                  </a:rPr>
                  <a:t>1/3</a:t>
                </a:r>
              </a:p>
            </p:txBody>
          </p:sp>
          <p:sp>
            <p:nvSpPr>
              <p:cNvPr id="125" name="RbSticker">
                <a:extLst>
                  <a:ext uri="{FF2B5EF4-FFF2-40B4-BE49-F238E27FC236}">
                    <a16:creationId xmlns:a16="http://schemas.microsoft.com/office/drawing/2014/main" id="{0723C003-73A5-496E-AA5C-A79626A51966}"/>
                  </a:ext>
                </a:extLst>
              </p:cNvPr>
              <p:cNvSpPr txBox="1"/>
              <p:nvPr/>
            </p:nvSpPr>
            <p:spPr>
              <a:xfrm>
                <a:off x="1435607" y="146929"/>
                <a:ext cx="1122102" cy="124650"/>
              </a:xfrm>
              <a:prstGeom prst="rect">
                <a:avLst/>
              </a:prstGeom>
              <a:solidFill>
                <a:srgbClr val="BBE0E3">
                  <a:lumMod val="100000"/>
                  <a:alpha val="0"/>
                </a:srgbClr>
              </a:solidFill>
              <a:ln w="9525">
                <a:noFill/>
              </a:ln>
            </p:spPr>
            <p:txBody>
              <a:bodyPr vert="horz" wrap="none" lIns="0" tIns="0" rIns="0" bIns="0" rtlCol="0" anchor="ctr">
                <a:spAutoFit/>
              </a:bodyPr>
              <a:lstStyle/>
              <a:p>
                <a:pPr>
                  <a:lnSpc>
                    <a:spcPct val="90000"/>
                  </a:lnSpc>
                  <a:spcBef>
                    <a:spcPts val="277"/>
                  </a:spcBef>
                  <a:buClr>
                    <a:srgbClr val="000000"/>
                  </a:buClr>
                  <a:buSzPct val="100000"/>
                </a:pPr>
                <a:r>
                  <a:rPr lang="en-US" sz="900" dirty="0">
                    <a:solidFill>
                      <a:srgbClr val="C00000"/>
                    </a:solidFill>
                    <a:latin typeface="Arial" panose="020B0604020202020204" pitchFamily="34" charset="0"/>
                    <a:cs typeface="Arial Narrow" pitchFamily="34" charset="0"/>
                  </a:rPr>
                  <a:t>Process requirements</a:t>
                </a:r>
              </a:p>
            </p:txBody>
          </p:sp>
          <p:sp>
            <p:nvSpPr>
              <p:cNvPr id="126" name="RbSticker">
                <a:extLst>
                  <a:ext uri="{FF2B5EF4-FFF2-40B4-BE49-F238E27FC236}">
                    <a16:creationId xmlns:a16="http://schemas.microsoft.com/office/drawing/2014/main" id="{0723C003-73A5-496E-AA5C-A79626A51966}"/>
                  </a:ext>
                </a:extLst>
              </p:cNvPr>
              <p:cNvSpPr txBox="1"/>
              <p:nvPr/>
            </p:nvSpPr>
            <p:spPr>
              <a:xfrm>
                <a:off x="-85809" y="144347"/>
                <a:ext cx="1237518" cy="124650"/>
              </a:xfrm>
              <a:prstGeom prst="rect">
                <a:avLst/>
              </a:prstGeom>
              <a:solidFill>
                <a:srgbClr val="BBE0E3">
                  <a:lumMod val="100000"/>
                  <a:alpha val="0"/>
                </a:srgbClr>
              </a:solidFill>
              <a:ln w="9525">
                <a:noFill/>
              </a:ln>
            </p:spPr>
            <p:txBody>
              <a:bodyPr vert="horz" wrap="none" lIns="0" tIns="0" rIns="0" bIns="0" rtlCol="0" anchor="ctr">
                <a:spAutoFit/>
              </a:bodyPr>
              <a:lstStyle/>
              <a:p>
                <a:pPr>
                  <a:lnSpc>
                    <a:spcPct val="90000"/>
                  </a:lnSpc>
                  <a:spcBef>
                    <a:spcPts val="277"/>
                  </a:spcBef>
                  <a:buClr>
                    <a:srgbClr val="000000"/>
                  </a:buClr>
                  <a:buSzPct val="100000"/>
                </a:pPr>
                <a:r>
                  <a:rPr lang="en-US" sz="900" b="1" dirty="0">
                    <a:solidFill>
                      <a:schemeClr val="tx2"/>
                    </a:solidFill>
                    <a:latin typeface="Arial" panose="020B0604020202020204" pitchFamily="34" charset="0"/>
                    <a:cs typeface="Arial Narrow" pitchFamily="34" charset="0"/>
                  </a:rPr>
                  <a:t>HOW</a:t>
                </a:r>
                <a:r>
                  <a:rPr lang="en-US" sz="900" dirty="0">
                    <a:solidFill>
                      <a:schemeClr val="tx2"/>
                    </a:solidFill>
                    <a:latin typeface="Arial" panose="020B0604020202020204" pitchFamily="34" charset="0"/>
                    <a:cs typeface="Arial Narrow" pitchFamily="34" charset="0"/>
                  </a:rPr>
                  <a:t> logistics managed</a:t>
                </a:r>
              </a:p>
            </p:txBody>
          </p:sp>
        </p:grpSp>
      </p:grpSp>
      <p:sp>
        <p:nvSpPr>
          <p:cNvPr id="127" name="Rectangle 126"/>
          <p:cNvSpPr/>
          <p:nvPr/>
        </p:nvSpPr>
        <p:spPr>
          <a:xfrm>
            <a:off x="7476859" y="1198871"/>
            <a:ext cx="1174220" cy="261304"/>
          </a:xfrm>
          <a:prstGeom prst="rect">
            <a:avLst/>
          </a:prstGeom>
          <a:noFill/>
          <a:ln w="9525" cap="flat" cmpd="sng" algn="ctr">
            <a:solidFill>
              <a:srgbClr val="FF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262626"/>
                </a:solidFill>
                <a:effectLst/>
                <a:uLnTx/>
                <a:uFillTx/>
                <a:latin typeface="Arial" panose="020B0604020202020204"/>
                <a:ea typeface="+mn-ea"/>
                <a:cs typeface="+mn-cs"/>
              </a:rPr>
              <a:t>NON-EXHAUSTIVE</a:t>
            </a:r>
          </a:p>
        </p:txBody>
      </p:sp>
      <p:pic>
        <p:nvPicPr>
          <p:cNvPr id="113" name="Picture 112" descr="Application&#10;&#10;Description automatically generated">
            <a:extLst>
              <a:ext uri="{FF2B5EF4-FFF2-40B4-BE49-F238E27FC236}">
                <a16:creationId xmlns:a16="http://schemas.microsoft.com/office/drawing/2014/main" id="{75227E08-6C0E-4FA1-B3D9-DC1071AAAB0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2476993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1439470354"/>
              </p:ext>
            </p:extLst>
          </p:nvPr>
        </p:nvGraphicFramePr>
        <p:xfrm>
          <a:off x="858442" y="1192"/>
          <a:ext cx="1190" cy="1190"/>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858442" y="1192"/>
                        <a:ext cx="1190" cy="1190"/>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6DFBBC8F-4F27-4DD3-BADB-A91394146BF9}"/>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21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Title 2"/>
          <p:cNvSpPr>
            <a:spLocks noGrp="1"/>
          </p:cNvSpPr>
          <p:nvPr>
            <p:ph type="title"/>
          </p:nvPr>
        </p:nvSpPr>
        <p:spPr>
          <a:xfrm>
            <a:off x="1197114" y="396000"/>
            <a:ext cx="7400929" cy="857250"/>
          </a:xfrm>
        </p:spPr>
        <p:txBody>
          <a:bodyPr wrap="square" lIns="0" tIns="0" rIns="0" bIns="0">
            <a:noAutofit/>
          </a:bodyPr>
          <a:lstStyle/>
          <a:p>
            <a:r>
              <a:rPr lang="en-US" dirty="0"/>
              <a:t>Target logistics process need to be defined by marketplace and negotiated with the logistics providers</a:t>
            </a:r>
          </a:p>
        </p:txBody>
      </p:sp>
      <p:sp>
        <p:nvSpPr>
          <p:cNvPr id="80" name="Formatted_text" hidden="1">
            <a:extLst>
              <a:ext uri="{FF2B5EF4-FFF2-40B4-BE49-F238E27FC236}">
                <a16:creationId xmlns:a16="http://schemas.microsoft.com/office/drawing/2014/main" id="{67487CD0-CB6C-47A7-A0E6-BE74A784AA29}"/>
              </a:ext>
            </a:extLst>
          </p:cNvPr>
          <p:cNvSpPr txBox="1">
            <a:spLocks/>
          </p:cNvSpPr>
          <p:nvPr/>
        </p:nvSpPr>
        <p:spPr>
          <a:xfrm>
            <a:off x="1410892" y="1619214"/>
            <a:ext cx="1485000" cy="764312"/>
          </a:xfrm>
          <a:prstGeom prst="rect">
            <a:avLst/>
          </a:prstGeom>
          <a:noFill/>
          <a:ln w="9525">
            <a:noFill/>
          </a:ln>
        </p:spPr>
        <p:txBody>
          <a:bodyPr vert="horz" wrap="square" lIns="0" tIns="0" rIns="0" bIns="0" rtlCol="0">
            <a:spAutoFit/>
          </a:bodyPr>
          <a:lstStyle/>
          <a:p>
            <a:pPr>
              <a:lnSpc>
                <a:spcPct val="90000"/>
              </a:lnSpc>
              <a:buClr>
                <a:schemeClr val="tx1"/>
              </a:buClr>
              <a:buSzPct val="100000"/>
            </a:pPr>
            <a:r>
              <a:rPr lang="en-US" sz="1125" b="1" dirty="0">
                <a:latin typeface="Arial" panose="020B0604020202020204" pitchFamily="34" charset="0"/>
                <a:sym typeface="+mn-lt"/>
              </a:rPr>
              <a:t>15 Point Text: Level 0</a:t>
            </a:r>
            <a:endParaRPr lang="en-US" sz="1125" dirty="0">
              <a:latin typeface="Arial" panose="020B0604020202020204" pitchFamily="34" charset="0"/>
              <a:sym typeface="+mn-lt"/>
            </a:endParaRPr>
          </a:p>
          <a:p>
            <a:pPr marL="123428" lvl="1" indent="-123428">
              <a:lnSpc>
                <a:spcPct val="90000"/>
              </a:lnSpc>
              <a:spcBef>
                <a:spcPts val="600"/>
              </a:spcBef>
              <a:buClr>
                <a:schemeClr val="tx1"/>
              </a:buClr>
              <a:buSzPct val="100000"/>
              <a:buFont typeface="Arial Narrow"/>
              <a:buChar char="&gt;"/>
            </a:pPr>
            <a:r>
              <a:rPr lang="en-US" sz="1125" dirty="0">
                <a:latin typeface="Arial" panose="020B0604020202020204" pitchFamily="34" charset="0"/>
                <a:sym typeface="+mn-lt"/>
              </a:rPr>
              <a:t>Level 1</a:t>
            </a:r>
          </a:p>
          <a:p>
            <a:pPr marL="258428" lvl="2" indent="-125357">
              <a:lnSpc>
                <a:spcPct val="90000"/>
              </a:lnSpc>
              <a:spcBef>
                <a:spcPts val="300"/>
              </a:spcBef>
              <a:buClr>
                <a:schemeClr val="tx1"/>
              </a:buClr>
              <a:buSzPct val="100000"/>
              <a:buFont typeface="Arial Narrow"/>
              <a:buChar char="–"/>
            </a:pPr>
            <a:r>
              <a:rPr lang="en-US" sz="1125" dirty="0">
                <a:latin typeface="Arial" panose="020B0604020202020204" pitchFamily="34" charset="0"/>
                <a:sym typeface="+mn-lt"/>
              </a:rPr>
              <a:t>Level 2</a:t>
            </a:r>
          </a:p>
          <a:p>
            <a:pPr marL="374143" lvl="3" indent="-108000">
              <a:lnSpc>
                <a:spcPct val="90000"/>
              </a:lnSpc>
              <a:spcBef>
                <a:spcPts val="150"/>
              </a:spcBef>
              <a:buClr>
                <a:schemeClr val="tx1"/>
              </a:buClr>
              <a:buSzPct val="100000"/>
              <a:buFont typeface="Arial Narrow"/>
              <a:buChar char="-"/>
            </a:pPr>
            <a:r>
              <a:rPr lang="en-US" sz="1125" dirty="0">
                <a:latin typeface="Arial" panose="020B0604020202020204" pitchFamily="34" charset="0"/>
                <a:sym typeface="+mn-lt"/>
              </a:rPr>
              <a:t>Level 3</a:t>
            </a:r>
          </a:p>
        </p:txBody>
      </p:sp>
      <p:sp>
        <p:nvSpPr>
          <p:cNvPr id="20" name="RbLeanShape Left U-Shape 20">
            <a:extLst>
              <a:ext uri="{FF2B5EF4-FFF2-40B4-BE49-F238E27FC236}">
                <a16:creationId xmlns:a16="http://schemas.microsoft.com/office/drawing/2014/main" id="{610A28B0-EC0D-4667-B376-7C668C807D4D}"/>
              </a:ext>
            </a:extLst>
          </p:cNvPr>
          <p:cNvSpPr/>
          <p:nvPr/>
        </p:nvSpPr>
        <p:spPr>
          <a:xfrm>
            <a:off x="841599" y="1467883"/>
            <a:ext cx="1558065" cy="3049313"/>
          </a:xfrm>
          <a:custGeom>
            <a:avLst/>
            <a:gdLst>
              <a:gd name="connsiteX0" fmla="*/ 0 w 1270000"/>
              <a:gd name="connsiteY0" fmla="*/ 0 h 3175000"/>
              <a:gd name="connsiteX1" fmla="*/ 1270000 w 1270000"/>
              <a:gd name="connsiteY1" fmla="*/ 0 h 3175000"/>
              <a:gd name="connsiteX2" fmla="*/ 1270000 w 1270000"/>
              <a:gd name="connsiteY2" fmla="*/ 3175000 h 3175000"/>
              <a:gd name="connsiteX3" fmla="*/ 0 w 1270000"/>
              <a:gd name="connsiteY3" fmla="*/ 3175000 h 3175000"/>
            </a:gdLst>
            <a:ahLst/>
            <a:cxnLst>
              <a:cxn ang="0">
                <a:pos x="connsiteX0" y="connsiteY0"/>
              </a:cxn>
              <a:cxn ang="0">
                <a:pos x="connsiteX1" y="connsiteY1"/>
              </a:cxn>
              <a:cxn ang="0">
                <a:pos x="connsiteX2" y="connsiteY2"/>
              </a:cxn>
              <a:cxn ang="0">
                <a:pos x="connsiteX3" y="connsiteY3"/>
              </a:cxn>
            </a:cxnLst>
            <a:rect l="l" t="t" r="r" b="b"/>
            <a:pathLst>
              <a:path w="1270000" h="3175000">
                <a:moveTo>
                  <a:pt x="0" y="0"/>
                </a:moveTo>
                <a:lnTo>
                  <a:pt x="1270000" y="0"/>
                </a:lnTo>
                <a:lnTo>
                  <a:pt x="1270000" y="3175000"/>
                </a:lnTo>
                <a:lnTo>
                  <a:pt x="0" y="3175000"/>
                </a:lnTo>
              </a:path>
            </a:pathLst>
          </a:custGeom>
          <a:noFill/>
          <a:ln w="22225">
            <a:solidFill>
              <a:schemeClr val="accent2"/>
            </a:solidFill>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nSpc>
                <a:spcPct val="90000"/>
              </a:lnSpc>
            </a:pPr>
            <a:endParaRPr lang="en-US" sz="1350">
              <a:latin typeface="Arial" panose="020B0604020202020204" pitchFamily="34" charset="0"/>
            </a:endParaRPr>
          </a:p>
        </p:txBody>
      </p:sp>
      <p:sp>
        <p:nvSpPr>
          <p:cNvPr id="79" name="RBContent79">
            <a:extLst>
              <a:ext uri="{FF2B5EF4-FFF2-40B4-BE49-F238E27FC236}">
                <a16:creationId xmlns:a16="http://schemas.microsoft.com/office/drawing/2014/main" id="{2AD8F50F-2DA5-4C38-A35B-324F1B85138D}"/>
              </a:ext>
            </a:extLst>
          </p:cNvPr>
          <p:cNvSpPr txBox="1">
            <a:spLocks/>
          </p:cNvSpPr>
          <p:nvPr/>
        </p:nvSpPr>
        <p:spPr>
          <a:xfrm>
            <a:off x="835198" y="1543910"/>
            <a:ext cx="1513321" cy="615553"/>
          </a:xfrm>
          <a:prstGeom prst="rect">
            <a:avLst/>
          </a:prstGeom>
          <a:solidFill>
            <a:srgbClr val="FFFFCC"/>
          </a:solidFill>
          <a:ln w="9525">
            <a:noFill/>
          </a:ln>
        </p:spPr>
        <p:txBody>
          <a:bodyPr vert="horz" wrap="square" lIns="72000" tIns="0" rIns="36000" bIns="0" rtlCol="0">
            <a:spAutoFit/>
          </a:bodyPr>
          <a:lstStyle/>
          <a:p>
            <a:pPr>
              <a:spcBef>
                <a:spcPts val="300"/>
              </a:spcBef>
              <a:buSzPct val="100000"/>
            </a:pPr>
            <a:r>
              <a:rPr lang="en-US" sz="1000" dirty="0">
                <a:solidFill>
                  <a:schemeClr val="accent6"/>
                </a:solidFill>
                <a:latin typeface="Arial" panose="020B0604020202020204" pitchFamily="34" charset="0"/>
                <a:sym typeface="+mn-lt"/>
              </a:rPr>
              <a:t>Logistics </a:t>
            </a:r>
            <a:r>
              <a:rPr lang="en-US" sz="1000" dirty="0">
                <a:solidFill>
                  <a:schemeClr val="accent2"/>
                </a:solidFill>
                <a:latin typeface="Arial" panose="020B0604020202020204" pitchFamily="34" charset="0"/>
                <a:sym typeface="+mn-lt"/>
              </a:rPr>
              <a:t>process should be </a:t>
            </a:r>
            <a:r>
              <a:rPr lang="en-US" sz="1000" b="1" dirty="0">
                <a:solidFill>
                  <a:srgbClr val="C00000"/>
                </a:solidFill>
                <a:latin typeface="Arial" panose="020B0604020202020204" pitchFamily="34" charset="0"/>
                <a:sym typeface="+mn-lt"/>
              </a:rPr>
              <a:t>defined by the</a:t>
            </a:r>
            <a:r>
              <a:rPr lang="en-US" sz="1000" dirty="0">
                <a:solidFill>
                  <a:srgbClr val="C00000"/>
                </a:solidFill>
                <a:latin typeface="Arial" panose="020B0604020202020204" pitchFamily="34" charset="0"/>
                <a:sym typeface="+mn-lt"/>
              </a:rPr>
              <a:t> </a:t>
            </a:r>
            <a:r>
              <a:rPr lang="en-US" sz="1000" b="1" dirty="0">
                <a:solidFill>
                  <a:srgbClr val="C00000"/>
                </a:solidFill>
                <a:latin typeface="Arial" panose="020B0604020202020204" pitchFamily="34" charset="0"/>
                <a:sym typeface="+mn-lt"/>
              </a:rPr>
              <a:t>marketplace </a:t>
            </a:r>
            <a:r>
              <a:rPr lang="en-US" sz="1000" dirty="0">
                <a:solidFill>
                  <a:schemeClr val="accent6"/>
                </a:solidFill>
                <a:latin typeface="Arial" panose="020B0604020202020204" pitchFamily="34" charset="0"/>
                <a:sym typeface="+mn-lt"/>
              </a:rPr>
              <a:t>and not the logistics provider</a:t>
            </a:r>
          </a:p>
        </p:txBody>
      </p:sp>
      <p:sp>
        <p:nvSpPr>
          <p:cNvPr id="6" name="Rectangle 5">
            <a:extLst>
              <a:ext uri="{FF2B5EF4-FFF2-40B4-BE49-F238E27FC236}">
                <a16:creationId xmlns:a16="http://schemas.microsoft.com/office/drawing/2014/main" id="{33728245-9698-4ACF-9DC4-DFD2817EC30D}"/>
              </a:ext>
            </a:extLst>
          </p:cNvPr>
          <p:cNvSpPr/>
          <p:nvPr/>
        </p:nvSpPr>
        <p:spPr>
          <a:xfrm>
            <a:off x="5087983" y="1467883"/>
            <a:ext cx="914603" cy="3049313"/>
          </a:xfrm>
          <a:prstGeom prst="rect">
            <a:avLst/>
          </a:prstGeom>
          <a:solidFill>
            <a:srgbClr val="DE002B"/>
          </a:solidFill>
          <a:ln w="9525">
            <a:noFill/>
          </a:ln>
          <a:effectLst/>
        </p:spPr>
        <p:style>
          <a:lnRef idx="1">
            <a:schemeClr val="accent1"/>
          </a:lnRef>
          <a:fillRef idx="0">
            <a:schemeClr val="accent1"/>
          </a:fillRef>
          <a:effectRef idx="0">
            <a:schemeClr val="accent1"/>
          </a:effectRef>
          <a:fontRef idx="minor">
            <a:schemeClr val="tx1"/>
          </a:fontRef>
        </p:style>
        <p:txBody>
          <a:bodyPr lIns="20574" tIns="54000" rIns="20574" bIns="54000" rtlCol="0" anchor="ctr" anchorCtr="0">
            <a:noAutofit/>
          </a:bodyPr>
          <a:lstStyle/>
          <a:p>
            <a:pPr algn="ctr">
              <a:lnSpc>
                <a:spcPct val="90000"/>
              </a:lnSpc>
              <a:spcBef>
                <a:spcPts val="300"/>
              </a:spcBef>
            </a:pPr>
            <a:r>
              <a:rPr lang="en-US" sz="1100" b="1" dirty="0">
                <a:solidFill>
                  <a:schemeClr val="bg2"/>
                </a:solidFill>
                <a:latin typeface="Arial" panose="020B0604020202020204" pitchFamily="34" charset="0"/>
              </a:rPr>
              <a:t>Logistics provider internal process</a:t>
            </a:r>
          </a:p>
          <a:p>
            <a:pPr algn="ctr">
              <a:lnSpc>
                <a:spcPct val="90000"/>
              </a:lnSpc>
              <a:spcBef>
                <a:spcPts val="300"/>
              </a:spcBef>
            </a:pPr>
            <a:r>
              <a:rPr lang="en-US" sz="1100" b="1" dirty="0">
                <a:solidFill>
                  <a:schemeClr val="bg2"/>
                </a:solidFill>
                <a:latin typeface="Arial" panose="020B0604020202020204" pitchFamily="34" charset="0"/>
              </a:rPr>
              <a:t> </a:t>
            </a:r>
          </a:p>
          <a:p>
            <a:pPr algn="ctr">
              <a:lnSpc>
                <a:spcPct val="90000"/>
              </a:lnSpc>
              <a:spcBef>
                <a:spcPts val="300"/>
              </a:spcBef>
            </a:pPr>
            <a:r>
              <a:rPr lang="en-US" sz="1000" dirty="0">
                <a:solidFill>
                  <a:schemeClr val="bg2"/>
                </a:solidFill>
                <a:latin typeface="Arial" panose="020B0604020202020204" pitchFamily="34" charset="0"/>
              </a:rPr>
              <a:t>(ware-housing, international shipping and customs, fulfilment)</a:t>
            </a:r>
          </a:p>
        </p:txBody>
      </p:sp>
      <p:sp>
        <p:nvSpPr>
          <p:cNvPr id="5" name="RbLeanShape Arrow Option 2 5">
            <a:extLst>
              <a:ext uri="{FF2B5EF4-FFF2-40B4-BE49-F238E27FC236}">
                <a16:creationId xmlns:a16="http://schemas.microsoft.com/office/drawing/2014/main" id="{840982F3-A194-46EE-B36C-0ECBA5183CFA}"/>
              </a:ext>
            </a:extLst>
          </p:cNvPr>
          <p:cNvSpPr>
            <a:spLocks/>
          </p:cNvSpPr>
          <p:nvPr/>
        </p:nvSpPr>
        <p:spPr>
          <a:xfrm>
            <a:off x="2592797" y="1491086"/>
            <a:ext cx="2492492" cy="343747"/>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523782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523782 w 1079500"/>
              <a:gd name="connsiteY1" fmla="*/ 152400 h 622300"/>
              <a:gd name="connsiteX2" fmla="*/ 523782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523782 w 1079500"/>
              <a:gd name="connsiteY1" fmla="*/ 152400 h 622300"/>
              <a:gd name="connsiteX2" fmla="*/ 523782 w 1079500"/>
              <a:gd name="connsiteY2" fmla="*/ 0 h 622300"/>
              <a:gd name="connsiteX3" fmla="*/ 1079500 w 1079500"/>
              <a:gd name="connsiteY3" fmla="*/ 311150 h 622300"/>
              <a:gd name="connsiteX4" fmla="*/ 523782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523782 w 1079500"/>
              <a:gd name="connsiteY1" fmla="*/ 152400 h 622300"/>
              <a:gd name="connsiteX2" fmla="*/ 523782 w 1079500"/>
              <a:gd name="connsiteY2" fmla="*/ 0 h 622300"/>
              <a:gd name="connsiteX3" fmla="*/ 1079500 w 1079500"/>
              <a:gd name="connsiteY3" fmla="*/ 311150 h 622300"/>
              <a:gd name="connsiteX4" fmla="*/ 523782 w 1079500"/>
              <a:gd name="connsiteY4" fmla="*/ 622300 h 622300"/>
              <a:gd name="connsiteX5" fmla="*/ 523782 w 1079500"/>
              <a:gd name="connsiteY5" fmla="*/ 469900 h 622300"/>
              <a:gd name="connsiteX6" fmla="*/ 0 w 1079500"/>
              <a:gd name="connsiteY6" fmla="*/ 469900 h 622300"/>
              <a:gd name="connsiteX0" fmla="*/ 0 w 1079500"/>
              <a:gd name="connsiteY0" fmla="*/ 152400 h 622300"/>
              <a:gd name="connsiteX1" fmla="*/ 539564 w 1079500"/>
              <a:gd name="connsiteY1" fmla="*/ 152400 h 622300"/>
              <a:gd name="connsiteX2" fmla="*/ 523782 w 1079500"/>
              <a:gd name="connsiteY2" fmla="*/ 0 h 622300"/>
              <a:gd name="connsiteX3" fmla="*/ 1079500 w 1079500"/>
              <a:gd name="connsiteY3" fmla="*/ 311150 h 622300"/>
              <a:gd name="connsiteX4" fmla="*/ 523782 w 1079500"/>
              <a:gd name="connsiteY4" fmla="*/ 622300 h 622300"/>
              <a:gd name="connsiteX5" fmla="*/ 523782 w 1079500"/>
              <a:gd name="connsiteY5" fmla="*/ 469900 h 622300"/>
              <a:gd name="connsiteX6" fmla="*/ 0 w 1079500"/>
              <a:gd name="connsiteY6" fmla="*/ 469900 h 622300"/>
              <a:gd name="connsiteX0" fmla="*/ 0 w 1079500"/>
              <a:gd name="connsiteY0" fmla="*/ 152400 h 622300"/>
              <a:gd name="connsiteX1" fmla="*/ 539564 w 1079500"/>
              <a:gd name="connsiteY1" fmla="*/ 152400 h 622300"/>
              <a:gd name="connsiteX2" fmla="*/ 539564 w 1079500"/>
              <a:gd name="connsiteY2" fmla="*/ 0 h 622300"/>
              <a:gd name="connsiteX3" fmla="*/ 1079500 w 1079500"/>
              <a:gd name="connsiteY3" fmla="*/ 311150 h 622300"/>
              <a:gd name="connsiteX4" fmla="*/ 523782 w 1079500"/>
              <a:gd name="connsiteY4" fmla="*/ 622300 h 622300"/>
              <a:gd name="connsiteX5" fmla="*/ 523782 w 1079500"/>
              <a:gd name="connsiteY5" fmla="*/ 469900 h 622300"/>
              <a:gd name="connsiteX6" fmla="*/ 0 w 1079500"/>
              <a:gd name="connsiteY6" fmla="*/ 469900 h 622300"/>
              <a:gd name="connsiteX0" fmla="*/ 0 w 1079500"/>
              <a:gd name="connsiteY0" fmla="*/ 152400 h 622300"/>
              <a:gd name="connsiteX1" fmla="*/ 539564 w 1079500"/>
              <a:gd name="connsiteY1" fmla="*/ 152400 h 622300"/>
              <a:gd name="connsiteX2" fmla="*/ 539564 w 1079500"/>
              <a:gd name="connsiteY2" fmla="*/ 0 h 622300"/>
              <a:gd name="connsiteX3" fmla="*/ 1079500 w 1079500"/>
              <a:gd name="connsiteY3" fmla="*/ 311150 h 622300"/>
              <a:gd name="connsiteX4" fmla="*/ 539564 w 1079500"/>
              <a:gd name="connsiteY4" fmla="*/ 622300 h 622300"/>
              <a:gd name="connsiteX5" fmla="*/ 523782 w 1079500"/>
              <a:gd name="connsiteY5" fmla="*/ 469900 h 622300"/>
              <a:gd name="connsiteX6" fmla="*/ 0 w 1079500"/>
              <a:gd name="connsiteY6" fmla="*/ 469900 h 622300"/>
              <a:gd name="connsiteX0" fmla="*/ 0 w 1079500"/>
              <a:gd name="connsiteY0" fmla="*/ 152400 h 622300"/>
              <a:gd name="connsiteX1" fmla="*/ 539564 w 1079500"/>
              <a:gd name="connsiteY1" fmla="*/ 152400 h 622300"/>
              <a:gd name="connsiteX2" fmla="*/ 539564 w 1079500"/>
              <a:gd name="connsiteY2" fmla="*/ 0 h 622300"/>
              <a:gd name="connsiteX3" fmla="*/ 1079500 w 1079500"/>
              <a:gd name="connsiteY3" fmla="*/ 311150 h 622300"/>
              <a:gd name="connsiteX4" fmla="*/ 539564 w 1079500"/>
              <a:gd name="connsiteY4" fmla="*/ 622300 h 622300"/>
              <a:gd name="connsiteX5" fmla="*/ 539564 w 1079500"/>
              <a:gd name="connsiteY5" fmla="*/ 469900 h 622300"/>
              <a:gd name="connsiteX6" fmla="*/ 0 w 1079500"/>
              <a:gd name="connsiteY6" fmla="*/ 469900 h 622300"/>
              <a:gd name="connsiteX0" fmla="*/ 0 w 1079500"/>
              <a:gd name="connsiteY0" fmla="*/ 152400 h 622300"/>
              <a:gd name="connsiteX1" fmla="*/ 555346 w 1079500"/>
              <a:gd name="connsiteY1" fmla="*/ 152400 h 622300"/>
              <a:gd name="connsiteX2" fmla="*/ 539564 w 1079500"/>
              <a:gd name="connsiteY2" fmla="*/ 0 h 622300"/>
              <a:gd name="connsiteX3" fmla="*/ 1079500 w 1079500"/>
              <a:gd name="connsiteY3" fmla="*/ 311150 h 622300"/>
              <a:gd name="connsiteX4" fmla="*/ 539564 w 1079500"/>
              <a:gd name="connsiteY4" fmla="*/ 622300 h 622300"/>
              <a:gd name="connsiteX5" fmla="*/ 539564 w 1079500"/>
              <a:gd name="connsiteY5" fmla="*/ 469900 h 622300"/>
              <a:gd name="connsiteX6" fmla="*/ 0 w 1079500"/>
              <a:gd name="connsiteY6" fmla="*/ 469900 h 622300"/>
              <a:gd name="connsiteX0" fmla="*/ 0 w 1079500"/>
              <a:gd name="connsiteY0" fmla="*/ 152400 h 622300"/>
              <a:gd name="connsiteX1" fmla="*/ 555346 w 1079500"/>
              <a:gd name="connsiteY1" fmla="*/ 152400 h 622300"/>
              <a:gd name="connsiteX2" fmla="*/ 555346 w 1079500"/>
              <a:gd name="connsiteY2" fmla="*/ 0 h 622300"/>
              <a:gd name="connsiteX3" fmla="*/ 1079500 w 1079500"/>
              <a:gd name="connsiteY3" fmla="*/ 311150 h 622300"/>
              <a:gd name="connsiteX4" fmla="*/ 539564 w 1079500"/>
              <a:gd name="connsiteY4" fmla="*/ 622300 h 622300"/>
              <a:gd name="connsiteX5" fmla="*/ 539564 w 1079500"/>
              <a:gd name="connsiteY5" fmla="*/ 469900 h 622300"/>
              <a:gd name="connsiteX6" fmla="*/ 0 w 1079500"/>
              <a:gd name="connsiteY6" fmla="*/ 469900 h 622300"/>
              <a:gd name="connsiteX0" fmla="*/ 0 w 1079500"/>
              <a:gd name="connsiteY0" fmla="*/ 152400 h 622300"/>
              <a:gd name="connsiteX1" fmla="*/ 555346 w 1079500"/>
              <a:gd name="connsiteY1" fmla="*/ 152400 h 622300"/>
              <a:gd name="connsiteX2" fmla="*/ 555346 w 1079500"/>
              <a:gd name="connsiteY2" fmla="*/ 0 h 622300"/>
              <a:gd name="connsiteX3" fmla="*/ 1079500 w 1079500"/>
              <a:gd name="connsiteY3" fmla="*/ 311150 h 622300"/>
              <a:gd name="connsiteX4" fmla="*/ 555346 w 1079500"/>
              <a:gd name="connsiteY4" fmla="*/ 622300 h 622300"/>
              <a:gd name="connsiteX5" fmla="*/ 539564 w 1079500"/>
              <a:gd name="connsiteY5" fmla="*/ 469900 h 622300"/>
              <a:gd name="connsiteX6" fmla="*/ 0 w 1079500"/>
              <a:gd name="connsiteY6" fmla="*/ 469900 h 622300"/>
              <a:gd name="connsiteX0" fmla="*/ 0 w 1079500"/>
              <a:gd name="connsiteY0" fmla="*/ 152400 h 622300"/>
              <a:gd name="connsiteX1" fmla="*/ 555346 w 1079500"/>
              <a:gd name="connsiteY1" fmla="*/ 152400 h 622300"/>
              <a:gd name="connsiteX2" fmla="*/ 555346 w 1079500"/>
              <a:gd name="connsiteY2" fmla="*/ 0 h 622300"/>
              <a:gd name="connsiteX3" fmla="*/ 1079500 w 1079500"/>
              <a:gd name="connsiteY3" fmla="*/ 311150 h 622300"/>
              <a:gd name="connsiteX4" fmla="*/ 555346 w 1079500"/>
              <a:gd name="connsiteY4" fmla="*/ 622300 h 622300"/>
              <a:gd name="connsiteX5" fmla="*/ 555346 w 1079500"/>
              <a:gd name="connsiteY5" fmla="*/ 469900 h 622300"/>
              <a:gd name="connsiteX6" fmla="*/ 0 w 1079500"/>
              <a:gd name="connsiteY6" fmla="*/ 469900 h 622300"/>
              <a:gd name="connsiteX0" fmla="*/ 0 w 1079500"/>
              <a:gd name="connsiteY0" fmla="*/ 152400 h 622300"/>
              <a:gd name="connsiteX1" fmla="*/ 571128 w 1079500"/>
              <a:gd name="connsiteY1" fmla="*/ 152400 h 622300"/>
              <a:gd name="connsiteX2" fmla="*/ 555346 w 1079500"/>
              <a:gd name="connsiteY2" fmla="*/ 0 h 622300"/>
              <a:gd name="connsiteX3" fmla="*/ 1079500 w 1079500"/>
              <a:gd name="connsiteY3" fmla="*/ 311150 h 622300"/>
              <a:gd name="connsiteX4" fmla="*/ 555346 w 1079500"/>
              <a:gd name="connsiteY4" fmla="*/ 622300 h 622300"/>
              <a:gd name="connsiteX5" fmla="*/ 555346 w 1079500"/>
              <a:gd name="connsiteY5" fmla="*/ 469900 h 622300"/>
              <a:gd name="connsiteX6" fmla="*/ 0 w 1079500"/>
              <a:gd name="connsiteY6" fmla="*/ 469900 h 622300"/>
              <a:gd name="connsiteX0" fmla="*/ 0 w 1079500"/>
              <a:gd name="connsiteY0" fmla="*/ 152400 h 622300"/>
              <a:gd name="connsiteX1" fmla="*/ 571128 w 1079500"/>
              <a:gd name="connsiteY1" fmla="*/ 152400 h 622300"/>
              <a:gd name="connsiteX2" fmla="*/ 571128 w 1079500"/>
              <a:gd name="connsiteY2" fmla="*/ 0 h 622300"/>
              <a:gd name="connsiteX3" fmla="*/ 1079500 w 1079500"/>
              <a:gd name="connsiteY3" fmla="*/ 311150 h 622300"/>
              <a:gd name="connsiteX4" fmla="*/ 555346 w 1079500"/>
              <a:gd name="connsiteY4" fmla="*/ 622300 h 622300"/>
              <a:gd name="connsiteX5" fmla="*/ 555346 w 1079500"/>
              <a:gd name="connsiteY5" fmla="*/ 469900 h 622300"/>
              <a:gd name="connsiteX6" fmla="*/ 0 w 1079500"/>
              <a:gd name="connsiteY6" fmla="*/ 469900 h 622300"/>
              <a:gd name="connsiteX0" fmla="*/ 0 w 1079500"/>
              <a:gd name="connsiteY0" fmla="*/ 152400 h 622300"/>
              <a:gd name="connsiteX1" fmla="*/ 571128 w 1079500"/>
              <a:gd name="connsiteY1" fmla="*/ 152400 h 622300"/>
              <a:gd name="connsiteX2" fmla="*/ 571128 w 1079500"/>
              <a:gd name="connsiteY2" fmla="*/ 0 h 622300"/>
              <a:gd name="connsiteX3" fmla="*/ 1079500 w 1079500"/>
              <a:gd name="connsiteY3" fmla="*/ 311150 h 622300"/>
              <a:gd name="connsiteX4" fmla="*/ 571128 w 1079500"/>
              <a:gd name="connsiteY4" fmla="*/ 622300 h 622300"/>
              <a:gd name="connsiteX5" fmla="*/ 555346 w 1079500"/>
              <a:gd name="connsiteY5" fmla="*/ 469900 h 622300"/>
              <a:gd name="connsiteX6" fmla="*/ 0 w 1079500"/>
              <a:gd name="connsiteY6" fmla="*/ 469900 h 622300"/>
              <a:gd name="connsiteX0" fmla="*/ 0 w 1079500"/>
              <a:gd name="connsiteY0" fmla="*/ 152400 h 622300"/>
              <a:gd name="connsiteX1" fmla="*/ 571128 w 1079500"/>
              <a:gd name="connsiteY1" fmla="*/ 152400 h 622300"/>
              <a:gd name="connsiteX2" fmla="*/ 571128 w 1079500"/>
              <a:gd name="connsiteY2" fmla="*/ 0 h 622300"/>
              <a:gd name="connsiteX3" fmla="*/ 1079500 w 1079500"/>
              <a:gd name="connsiteY3" fmla="*/ 311150 h 622300"/>
              <a:gd name="connsiteX4" fmla="*/ 571128 w 1079500"/>
              <a:gd name="connsiteY4" fmla="*/ 622300 h 622300"/>
              <a:gd name="connsiteX5" fmla="*/ 571128 w 1079500"/>
              <a:gd name="connsiteY5" fmla="*/ 469900 h 622300"/>
              <a:gd name="connsiteX6" fmla="*/ 0 w 1079500"/>
              <a:gd name="connsiteY6" fmla="*/ 469900 h 622300"/>
              <a:gd name="connsiteX0" fmla="*/ 0 w 1079500"/>
              <a:gd name="connsiteY0" fmla="*/ 152400 h 622300"/>
              <a:gd name="connsiteX1" fmla="*/ 586910 w 1079500"/>
              <a:gd name="connsiteY1" fmla="*/ 152400 h 622300"/>
              <a:gd name="connsiteX2" fmla="*/ 571128 w 1079500"/>
              <a:gd name="connsiteY2" fmla="*/ 0 h 622300"/>
              <a:gd name="connsiteX3" fmla="*/ 1079500 w 1079500"/>
              <a:gd name="connsiteY3" fmla="*/ 311150 h 622300"/>
              <a:gd name="connsiteX4" fmla="*/ 571128 w 1079500"/>
              <a:gd name="connsiteY4" fmla="*/ 622300 h 622300"/>
              <a:gd name="connsiteX5" fmla="*/ 571128 w 1079500"/>
              <a:gd name="connsiteY5" fmla="*/ 469900 h 622300"/>
              <a:gd name="connsiteX6" fmla="*/ 0 w 1079500"/>
              <a:gd name="connsiteY6" fmla="*/ 469900 h 622300"/>
              <a:gd name="connsiteX0" fmla="*/ 0 w 1079500"/>
              <a:gd name="connsiteY0" fmla="*/ 152400 h 622300"/>
              <a:gd name="connsiteX1" fmla="*/ 586910 w 1079500"/>
              <a:gd name="connsiteY1" fmla="*/ 152400 h 622300"/>
              <a:gd name="connsiteX2" fmla="*/ 586910 w 1079500"/>
              <a:gd name="connsiteY2" fmla="*/ 0 h 622300"/>
              <a:gd name="connsiteX3" fmla="*/ 1079500 w 1079500"/>
              <a:gd name="connsiteY3" fmla="*/ 311150 h 622300"/>
              <a:gd name="connsiteX4" fmla="*/ 571128 w 1079500"/>
              <a:gd name="connsiteY4" fmla="*/ 622300 h 622300"/>
              <a:gd name="connsiteX5" fmla="*/ 571128 w 1079500"/>
              <a:gd name="connsiteY5" fmla="*/ 469900 h 622300"/>
              <a:gd name="connsiteX6" fmla="*/ 0 w 1079500"/>
              <a:gd name="connsiteY6" fmla="*/ 469900 h 622300"/>
              <a:gd name="connsiteX0" fmla="*/ 0 w 1079500"/>
              <a:gd name="connsiteY0" fmla="*/ 152400 h 622300"/>
              <a:gd name="connsiteX1" fmla="*/ 586910 w 1079500"/>
              <a:gd name="connsiteY1" fmla="*/ 152400 h 622300"/>
              <a:gd name="connsiteX2" fmla="*/ 586910 w 1079500"/>
              <a:gd name="connsiteY2" fmla="*/ 0 h 622300"/>
              <a:gd name="connsiteX3" fmla="*/ 1079500 w 1079500"/>
              <a:gd name="connsiteY3" fmla="*/ 311150 h 622300"/>
              <a:gd name="connsiteX4" fmla="*/ 586910 w 1079500"/>
              <a:gd name="connsiteY4" fmla="*/ 622300 h 622300"/>
              <a:gd name="connsiteX5" fmla="*/ 571128 w 1079500"/>
              <a:gd name="connsiteY5" fmla="*/ 469900 h 622300"/>
              <a:gd name="connsiteX6" fmla="*/ 0 w 1079500"/>
              <a:gd name="connsiteY6" fmla="*/ 469900 h 622300"/>
              <a:gd name="connsiteX0" fmla="*/ 0 w 1079500"/>
              <a:gd name="connsiteY0" fmla="*/ 152400 h 622300"/>
              <a:gd name="connsiteX1" fmla="*/ 586910 w 1079500"/>
              <a:gd name="connsiteY1" fmla="*/ 152400 h 622300"/>
              <a:gd name="connsiteX2" fmla="*/ 586910 w 1079500"/>
              <a:gd name="connsiteY2" fmla="*/ 0 h 622300"/>
              <a:gd name="connsiteX3" fmla="*/ 1079500 w 1079500"/>
              <a:gd name="connsiteY3" fmla="*/ 311150 h 622300"/>
              <a:gd name="connsiteX4" fmla="*/ 586910 w 1079500"/>
              <a:gd name="connsiteY4" fmla="*/ 622300 h 622300"/>
              <a:gd name="connsiteX5" fmla="*/ 586910 w 1079500"/>
              <a:gd name="connsiteY5" fmla="*/ 469900 h 622300"/>
              <a:gd name="connsiteX6" fmla="*/ 0 w 1079500"/>
              <a:gd name="connsiteY6" fmla="*/ 469900 h 622300"/>
              <a:gd name="connsiteX0" fmla="*/ 0 w 1079500"/>
              <a:gd name="connsiteY0" fmla="*/ 152400 h 622300"/>
              <a:gd name="connsiteX1" fmla="*/ 602692 w 1079500"/>
              <a:gd name="connsiteY1" fmla="*/ 152400 h 622300"/>
              <a:gd name="connsiteX2" fmla="*/ 586910 w 1079500"/>
              <a:gd name="connsiteY2" fmla="*/ 0 h 622300"/>
              <a:gd name="connsiteX3" fmla="*/ 1079500 w 1079500"/>
              <a:gd name="connsiteY3" fmla="*/ 311150 h 622300"/>
              <a:gd name="connsiteX4" fmla="*/ 586910 w 1079500"/>
              <a:gd name="connsiteY4" fmla="*/ 622300 h 622300"/>
              <a:gd name="connsiteX5" fmla="*/ 586910 w 1079500"/>
              <a:gd name="connsiteY5" fmla="*/ 469900 h 622300"/>
              <a:gd name="connsiteX6" fmla="*/ 0 w 1079500"/>
              <a:gd name="connsiteY6" fmla="*/ 469900 h 622300"/>
              <a:gd name="connsiteX0" fmla="*/ 0 w 1079500"/>
              <a:gd name="connsiteY0" fmla="*/ 152400 h 622300"/>
              <a:gd name="connsiteX1" fmla="*/ 602692 w 1079500"/>
              <a:gd name="connsiteY1" fmla="*/ 152400 h 622300"/>
              <a:gd name="connsiteX2" fmla="*/ 602692 w 1079500"/>
              <a:gd name="connsiteY2" fmla="*/ 0 h 622300"/>
              <a:gd name="connsiteX3" fmla="*/ 1079500 w 1079500"/>
              <a:gd name="connsiteY3" fmla="*/ 311150 h 622300"/>
              <a:gd name="connsiteX4" fmla="*/ 586910 w 1079500"/>
              <a:gd name="connsiteY4" fmla="*/ 622300 h 622300"/>
              <a:gd name="connsiteX5" fmla="*/ 586910 w 1079500"/>
              <a:gd name="connsiteY5" fmla="*/ 469900 h 622300"/>
              <a:gd name="connsiteX6" fmla="*/ 0 w 1079500"/>
              <a:gd name="connsiteY6" fmla="*/ 469900 h 622300"/>
              <a:gd name="connsiteX0" fmla="*/ 0 w 1079500"/>
              <a:gd name="connsiteY0" fmla="*/ 152400 h 622300"/>
              <a:gd name="connsiteX1" fmla="*/ 602692 w 1079500"/>
              <a:gd name="connsiteY1" fmla="*/ 152400 h 622300"/>
              <a:gd name="connsiteX2" fmla="*/ 602692 w 1079500"/>
              <a:gd name="connsiteY2" fmla="*/ 0 h 622300"/>
              <a:gd name="connsiteX3" fmla="*/ 1079500 w 1079500"/>
              <a:gd name="connsiteY3" fmla="*/ 311150 h 622300"/>
              <a:gd name="connsiteX4" fmla="*/ 602692 w 1079500"/>
              <a:gd name="connsiteY4" fmla="*/ 622300 h 622300"/>
              <a:gd name="connsiteX5" fmla="*/ 586910 w 1079500"/>
              <a:gd name="connsiteY5" fmla="*/ 469900 h 622300"/>
              <a:gd name="connsiteX6" fmla="*/ 0 w 1079500"/>
              <a:gd name="connsiteY6" fmla="*/ 469900 h 622300"/>
              <a:gd name="connsiteX0" fmla="*/ 0 w 1079500"/>
              <a:gd name="connsiteY0" fmla="*/ 152400 h 622300"/>
              <a:gd name="connsiteX1" fmla="*/ 602692 w 1079500"/>
              <a:gd name="connsiteY1" fmla="*/ 152400 h 622300"/>
              <a:gd name="connsiteX2" fmla="*/ 602692 w 1079500"/>
              <a:gd name="connsiteY2" fmla="*/ 0 h 622300"/>
              <a:gd name="connsiteX3" fmla="*/ 1079500 w 1079500"/>
              <a:gd name="connsiteY3" fmla="*/ 311150 h 622300"/>
              <a:gd name="connsiteX4" fmla="*/ 602692 w 1079500"/>
              <a:gd name="connsiteY4" fmla="*/ 622300 h 622300"/>
              <a:gd name="connsiteX5" fmla="*/ 602692 w 1079500"/>
              <a:gd name="connsiteY5" fmla="*/ 469900 h 622300"/>
              <a:gd name="connsiteX6" fmla="*/ 0 w 1079500"/>
              <a:gd name="connsiteY6" fmla="*/ 469900 h 622300"/>
              <a:gd name="connsiteX0" fmla="*/ 0 w 1079500"/>
              <a:gd name="connsiteY0" fmla="*/ 152400 h 622300"/>
              <a:gd name="connsiteX1" fmla="*/ 618474 w 1079500"/>
              <a:gd name="connsiteY1" fmla="*/ 152400 h 622300"/>
              <a:gd name="connsiteX2" fmla="*/ 602692 w 1079500"/>
              <a:gd name="connsiteY2" fmla="*/ 0 h 622300"/>
              <a:gd name="connsiteX3" fmla="*/ 1079500 w 1079500"/>
              <a:gd name="connsiteY3" fmla="*/ 311150 h 622300"/>
              <a:gd name="connsiteX4" fmla="*/ 602692 w 1079500"/>
              <a:gd name="connsiteY4" fmla="*/ 622300 h 622300"/>
              <a:gd name="connsiteX5" fmla="*/ 602692 w 1079500"/>
              <a:gd name="connsiteY5" fmla="*/ 469900 h 622300"/>
              <a:gd name="connsiteX6" fmla="*/ 0 w 1079500"/>
              <a:gd name="connsiteY6" fmla="*/ 469900 h 622300"/>
              <a:gd name="connsiteX0" fmla="*/ 0 w 1079500"/>
              <a:gd name="connsiteY0" fmla="*/ 152400 h 622300"/>
              <a:gd name="connsiteX1" fmla="*/ 618474 w 1079500"/>
              <a:gd name="connsiteY1" fmla="*/ 152400 h 622300"/>
              <a:gd name="connsiteX2" fmla="*/ 618474 w 1079500"/>
              <a:gd name="connsiteY2" fmla="*/ 0 h 622300"/>
              <a:gd name="connsiteX3" fmla="*/ 1079500 w 1079500"/>
              <a:gd name="connsiteY3" fmla="*/ 311150 h 622300"/>
              <a:gd name="connsiteX4" fmla="*/ 602692 w 1079500"/>
              <a:gd name="connsiteY4" fmla="*/ 622300 h 622300"/>
              <a:gd name="connsiteX5" fmla="*/ 602692 w 1079500"/>
              <a:gd name="connsiteY5" fmla="*/ 469900 h 622300"/>
              <a:gd name="connsiteX6" fmla="*/ 0 w 1079500"/>
              <a:gd name="connsiteY6" fmla="*/ 469900 h 622300"/>
              <a:gd name="connsiteX0" fmla="*/ 0 w 1079500"/>
              <a:gd name="connsiteY0" fmla="*/ 152400 h 622300"/>
              <a:gd name="connsiteX1" fmla="*/ 618474 w 1079500"/>
              <a:gd name="connsiteY1" fmla="*/ 152400 h 622300"/>
              <a:gd name="connsiteX2" fmla="*/ 618474 w 1079500"/>
              <a:gd name="connsiteY2" fmla="*/ 0 h 622300"/>
              <a:gd name="connsiteX3" fmla="*/ 1079500 w 1079500"/>
              <a:gd name="connsiteY3" fmla="*/ 311150 h 622300"/>
              <a:gd name="connsiteX4" fmla="*/ 618474 w 1079500"/>
              <a:gd name="connsiteY4" fmla="*/ 622300 h 622300"/>
              <a:gd name="connsiteX5" fmla="*/ 602692 w 1079500"/>
              <a:gd name="connsiteY5" fmla="*/ 469900 h 622300"/>
              <a:gd name="connsiteX6" fmla="*/ 0 w 1079500"/>
              <a:gd name="connsiteY6" fmla="*/ 469900 h 622300"/>
              <a:gd name="connsiteX0" fmla="*/ 0 w 1079500"/>
              <a:gd name="connsiteY0" fmla="*/ 152400 h 622300"/>
              <a:gd name="connsiteX1" fmla="*/ 618474 w 1079500"/>
              <a:gd name="connsiteY1" fmla="*/ 152400 h 622300"/>
              <a:gd name="connsiteX2" fmla="*/ 618474 w 1079500"/>
              <a:gd name="connsiteY2" fmla="*/ 0 h 622300"/>
              <a:gd name="connsiteX3" fmla="*/ 1079500 w 1079500"/>
              <a:gd name="connsiteY3" fmla="*/ 311150 h 622300"/>
              <a:gd name="connsiteX4" fmla="*/ 618474 w 1079500"/>
              <a:gd name="connsiteY4" fmla="*/ 622300 h 622300"/>
              <a:gd name="connsiteX5" fmla="*/ 618474 w 1079500"/>
              <a:gd name="connsiteY5" fmla="*/ 469900 h 622300"/>
              <a:gd name="connsiteX6" fmla="*/ 0 w 1079500"/>
              <a:gd name="connsiteY6" fmla="*/ 469900 h 622300"/>
              <a:gd name="connsiteX0" fmla="*/ 0 w 1079500"/>
              <a:gd name="connsiteY0" fmla="*/ 152400 h 622300"/>
              <a:gd name="connsiteX1" fmla="*/ 634256 w 1079500"/>
              <a:gd name="connsiteY1" fmla="*/ 152400 h 622300"/>
              <a:gd name="connsiteX2" fmla="*/ 618474 w 1079500"/>
              <a:gd name="connsiteY2" fmla="*/ 0 h 622300"/>
              <a:gd name="connsiteX3" fmla="*/ 1079500 w 1079500"/>
              <a:gd name="connsiteY3" fmla="*/ 311150 h 622300"/>
              <a:gd name="connsiteX4" fmla="*/ 618474 w 1079500"/>
              <a:gd name="connsiteY4" fmla="*/ 622300 h 622300"/>
              <a:gd name="connsiteX5" fmla="*/ 618474 w 1079500"/>
              <a:gd name="connsiteY5" fmla="*/ 469900 h 622300"/>
              <a:gd name="connsiteX6" fmla="*/ 0 w 1079500"/>
              <a:gd name="connsiteY6" fmla="*/ 469900 h 622300"/>
              <a:gd name="connsiteX0" fmla="*/ 0 w 1079500"/>
              <a:gd name="connsiteY0" fmla="*/ 152400 h 622300"/>
              <a:gd name="connsiteX1" fmla="*/ 634256 w 1079500"/>
              <a:gd name="connsiteY1" fmla="*/ 152400 h 622300"/>
              <a:gd name="connsiteX2" fmla="*/ 634256 w 1079500"/>
              <a:gd name="connsiteY2" fmla="*/ 0 h 622300"/>
              <a:gd name="connsiteX3" fmla="*/ 1079500 w 1079500"/>
              <a:gd name="connsiteY3" fmla="*/ 311150 h 622300"/>
              <a:gd name="connsiteX4" fmla="*/ 618474 w 1079500"/>
              <a:gd name="connsiteY4" fmla="*/ 622300 h 622300"/>
              <a:gd name="connsiteX5" fmla="*/ 618474 w 1079500"/>
              <a:gd name="connsiteY5" fmla="*/ 469900 h 622300"/>
              <a:gd name="connsiteX6" fmla="*/ 0 w 1079500"/>
              <a:gd name="connsiteY6" fmla="*/ 469900 h 622300"/>
              <a:gd name="connsiteX0" fmla="*/ 0 w 1079500"/>
              <a:gd name="connsiteY0" fmla="*/ 152400 h 622300"/>
              <a:gd name="connsiteX1" fmla="*/ 634256 w 1079500"/>
              <a:gd name="connsiteY1" fmla="*/ 152400 h 622300"/>
              <a:gd name="connsiteX2" fmla="*/ 634256 w 1079500"/>
              <a:gd name="connsiteY2" fmla="*/ 0 h 622300"/>
              <a:gd name="connsiteX3" fmla="*/ 1079500 w 1079500"/>
              <a:gd name="connsiteY3" fmla="*/ 311150 h 622300"/>
              <a:gd name="connsiteX4" fmla="*/ 634256 w 1079500"/>
              <a:gd name="connsiteY4" fmla="*/ 622300 h 622300"/>
              <a:gd name="connsiteX5" fmla="*/ 618474 w 1079500"/>
              <a:gd name="connsiteY5" fmla="*/ 469900 h 622300"/>
              <a:gd name="connsiteX6" fmla="*/ 0 w 1079500"/>
              <a:gd name="connsiteY6" fmla="*/ 469900 h 622300"/>
              <a:gd name="connsiteX0" fmla="*/ 0 w 1079500"/>
              <a:gd name="connsiteY0" fmla="*/ 152400 h 622300"/>
              <a:gd name="connsiteX1" fmla="*/ 634256 w 1079500"/>
              <a:gd name="connsiteY1" fmla="*/ 152400 h 622300"/>
              <a:gd name="connsiteX2" fmla="*/ 634256 w 1079500"/>
              <a:gd name="connsiteY2" fmla="*/ 0 h 622300"/>
              <a:gd name="connsiteX3" fmla="*/ 1079500 w 1079500"/>
              <a:gd name="connsiteY3" fmla="*/ 311150 h 622300"/>
              <a:gd name="connsiteX4" fmla="*/ 634256 w 1079500"/>
              <a:gd name="connsiteY4" fmla="*/ 622300 h 622300"/>
              <a:gd name="connsiteX5" fmla="*/ 634256 w 1079500"/>
              <a:gd name="connsiteY5" fmla="*/ 469900 h 622300"/>
              <a:gd name="connsiteX6" fmla="*/ 0 w 1079500"/>
              <a:gd name="connsiteY6" fmla="*/ 469900 h 622300"/>
              <a:gd name="connsiteX0" fmla="*/ 0 w 1079500"/>
              <a:gd name="connsiteY0" fmla="*/ 152400 h 622300"/>
              <a:gd name="connsiteX1" fmla="*/ 650038 w 1079500"/>
              <a:gd name="connsiteY1" fmla="*/ 152400 h 622300"/>
              <a:gd name="connsiteX2" fmla="*/ 634256 w 1079500"/>
              <a:gd name="connsiteY2" fmla="*/ 0 h 622300"/>
              <a:gd name="connsiteX3" fmla="*/ 1079500 w 1079500"/>
              <a:gd name="connsiteY3" fmla="*/ 311150 h 622300"/>
              <a:gd name="connsiteX4" fmla="*/ 634256 w 1079500"/>
              <a:gd name="connsiteY4" fmla="*/ 622300 h 622300"/>
              <a:gd name="connsiteX5" fmla="*/ 634256 w 1079500"/>
              <a:gd name="connsiteY5" fmla="*/ 469900 h 622300"/>
              <a:gd name="connsiteX6" fmla="*/ 0 w 1079500"/>
              <a:gd name="connsiteY6" fmla="*/ 469900 h 622300"/>
              <a:gd name="connsiteX0" fmla="*/ 0 w 1079500"/>
              <a:gd name="connsiteY0" fmla="*/ 152400 h 622300"/>
              <a:gd name="connsiteX1" fmla="*/ 650038 w 1079500"/>
              <a:gd name="connsiteY1" fmla="*/ 152400 h 622300"/>
              <a:gd name="connsiteX2" fmla="*/ 650038 w 1079500"/>
              <a:gd name="connsiteY2" fmla="*/ 0 h 622300"/>
              <a:gd name="connsiteX3" fmla="*/ 1079500 w 1079500"/>
              <a:gd name="connsiteY3" fmla="*/ 311150 h 622300"/>
              <a:gd name="connsiteX4" fmla="*/ 634256 w 1079500"/>
              <a:gd name="connsiteY4" fmla="*/ 622300 h 622300"/>
              <a:gd name="connsiteX5" fmla="*/ 634256 w 1079500"/>
              <a:gd name="connsiteY5" fmla="*/ 469900 h 622300"/>
              <a:gd name="connsiteX6" fmla="*/ 0 w 1079500"/>
              <a:gd name="connsiteY6" fmla="*/ 469900 h 622300"/>
              <a:gd name="connsiteX0" fmla="*/ 0 w 1079500"/>
              <a:gd name="connsiteY0" fmla="*/ 152400 h 622300"/>
              <a:gd name="connsiteX1" fmla="*/ 650038 w 1079500"/>
              <a:gd name="connsiteY1" fmla="*/ 152400 h 622300"/>
              <a:gd name="connsiteX2" fmla="*/ 650038 w 1079500"/>
              <a:gd name="connsiteY2" fmla="*/ 0 h 622300"/>
              <a:gd name="connsiteX3" fmla="*/ 1079500 w 1079500"/>
              <a:gd name="connsiteY3" fmla="*/ 311150 h 622300"/>
              <a:gd name="connsiteX4" fmla="*/ 650038 w 1079500"/>
              <a:gd name="connsiteY4" fmla="*/ 622300 h 622300"/>
              <a:gd name="connsiteX5" fmla="*/ 634256 w 1079500"/>
              <a:gd name="connsiteY5" fmla="*/ 469900 h 622300"/>
              <a:gd name="connsiteX6" fmla="*/ 0 w 1079500"/>
              <a:gd name="connsiteY6" fmla="*/ 469900 h 622300"/>
              <a:gd name="connsiteX0" fmla="*/ 0 w 1079500"/>
              <a:gd name="connsiteY0" fmla="*/ 152400 h 622300"/>
              <a:gd name="connsiteX1" fmla="*/ 650038 w 1079500"/>
              <a:gd name="connsiteY1" fmla="*/ 152400 h 622300"/>
              <a:gd name="connsiteX2" fmla="*/ 650038 w 1079500"/>
              <a:gd name="connsiteY2" fmla="*/ 0 h 622300"/>
              <a:gd name="connsiteX3" fmla="*/ 1079500 w 1079500"/>
              <a:gd name="connsiteY3" fmla="*/ 311150 h 622300"/>
              <a:gd name="connsiteX4" fmla="*/ 650038 w 1079500"/>
              <a:gd name="connsiteY4" fmla="*/ 622300 h 622300"/>
              <a:gd name="connsiteX5" fmla="*/ 650038 w 1079500"/>
              <a:gd name="connsiteY5" fmla="*/ 469900 h 622300"/>
              <a:gd name="connsiteX6" fmla="*/ 0 w 1079500"/>
              <a:gd name="connsiteY6" fmla="*/ 469900 h 622300"/>
              <a:gd name="connsiteX0" fmla="*/ 0 w 1079500"/>
              <a:gd name="connsiteY0" fmla="*/ 152400 h 622300"/>
              <a:gd name="connsiteX1" fmla="*/ 665820 w 1079500"/>
              <a:gd name="connsiteY1" fmla="*/ 152400 h 622300"/>
              <a:gd name="connsiteX2" fmla="*/ 650038 w 1079500"/>
              <a:gd name="connsiteY2" fmla="*/ 0 h 622300"/>
              <a:gd name="connsiteX3" fmla="*/ 1079500 w 1079500"/>
              <a:gd name="connsiteY3" fmla="*/ 311150 h 622300"/>
              <a:gd name="connsiteX4" fmla="*/ 650038 w 1079500"/>
              <a:gd name="connsiteY4" fmla="*/ 622300 h 622300"/>
              <a:gd name="connsiteX5" fmla="*/ 650038 w 1079500"/>
              <a:gd name="connsiteY5" fmla="*/ 469900 h 622300"/>
              <a:gd name="connsiteX6" fmla="*/ 0 w 1079500"/>
              <a:gd name="connsiteY6" fmla="*/ 469900 h 622300"/>
              <a:gd name="connsiteX0" fmla="*/ 0 w 1079500"/>
              <a:gd name="connsiteY0" fmla="*/ 152400 h 622300"/>
              <a:gd name="connsiteX1" fmla="*/ 665820 w 1079500"/>
              <a:gd name="connsiteY1" fmla="*/ 152400 h 622300"/>
              <a:gd name="connsiteX2" fmla="*/ 665820 w 1079500"/>
              <a:gd name="connsiteY2" fmla="*/ 0 h 622300"/>
              <a:gd name="connsiteX3" fmla="*/ 1079500 w 1079500"/>
              <a:gd name="connsiteY3" fmla="*/ 311150 h 622300"/>
              <a:gd name="connsiteX4" fmla="*/ 650038 w 1079500"/>
              <a:gd name="connsiteY4" fmla="*/ 622300 h 622300"/>
              <a:gd name="connsiteX5" fmla="*/ 650038 w 1079500"/>
              <a:gd name="connsiteY5" fmla="*/ 469900 h 622300"/>
              <a:gd name="connsiteX6" fmla="*/ 0 w 1079500"/>
              <a:gd name="connsiteY6" fmla="*/ 469900 h 622300"/>
              <a:gd name="connsiteX0" fmla="*/ 0 w 1079500"/>
              <a:gd name="connsiteY0" fmla="*/ 152400 h 622300"/>
              <a:gd name="connsiteX1" fmla="*/ 665820 w 1079500"/>
              <a:gd name="connsiteY1" fmla="*/ 152400 h 622300"/>
              <a:gd name="connsiteX2" fmla="*/ 665820 w 1079500"/>
              <a:gd name="connsiteY2" fmla="*/ 0 h 622300"/>
              <a:gd name="connsiteX3" fmla="*/ 1079500 w 1079500"/>
              <a:gd name="connsiteY3" fmla="*/ 311150 h 622300"/>
              <a:gd name="connsiteX4" fmla="*/ 665820 w 1079500"/>
              <a:gd name="connsiteY4" fmla="*/ 622300 h 622300"/>
              <a:gd name="connsiteX5" fmla="*/ 650038 w 1079500"/>
              <a:gd name="connsiteY5" fmla="*/ 469900 h 622300"/>
              <a:gd name="connsiteX6" fmla="*/ 0 w 1079500"/>
              <a:gd name="connsiteY6" fmla="*/ 469900 h 622300"/>
              <a:gd name="connsiteX0" fmla="*/ 0 w 1079500"/>
              <a:gd name="connsiteY0" fmla="*/ 152400 h 622300"/>
              <a:gd name="connsiteX1" fmla="*/ 665820 w 1079500"/>
              <a:gd name="connsiteY1" fmla="*/ 152400 h 622300"/>
              <a:gd name="connsiteX2" fmla="*/ 665820 w 1079500"/>
              <a:gd name="connsiteY2" fmla="*/ 0 h 622300"/>
              <a:gd name="connsiteX3" fmla="*/ 1079500 w 1079500"/>
              <a:gd name="connsiteY3" fmla="*/ 311150 h 622300"/>
              <a:gd name="connsiteX4" fmla="*/ 665820 w 1079500"/>
              <a:gd name="connsiteY4" fmla="*/ 622300 h 622300"/>
              <a:gd name="connsiteX5" fmla="*/ 665820 w 1079500"/>
              <a:gd name="connsiteY5" fmla="*/ 469900 h 622300"/>
              <a:gd name="connsiteX6" fmla="*/ 0 w 1079500"/>
              <a:gd name="connsiteY6" fmla="*/ 469900 h 622300"/>
              <a:gd name="connsiteX0" fmla="*/ 0 w 1079500"/>
              <a:gd name="connsiteY0" fmla="*/ 152400 h 622300"/>
              <a:gd name="connsiteX1" fmla="*/ 681602 w 1079500"/>
              <a:gd name="connsiteY1" fmla="*/ 152400 h 622300"/>
              <a:gd name="connsiteX2" fmla="*/ 665820 w 1079500"/>
              <a:gd name="connsiteY2" fmla="*/ 0 h 622300"/>
              <a:gd name="connsiteX3" fmla="*/ 1079500 w 1079500"/>
              <a:gd name="connsiteY3" fmla="*/ 311150 h 622300"/>
              <a:gd name="connsiteX4" fmla="*/ 665820 w 1079500"/>
              <a:gd name="connsiteY4" fmla="*/ 622300 h 622300"/>
              <a:gd name="connsiteX5" fmla="*/ 665820 w 1079500"/>
              <a:gd name="connsiteY5" fmla="*/ 469900 h 622300"/>
              <a:gd name="connsiteX6" fmla="*/ 0 w 1079500"/>
              <a:gd name="connsiteY6" fmla="*/ 469900 h 622300"/>
              <a:gd name="connsiteX0" fmla="*/ 0 w 1079500"/>
              <a:gd name="connsiteY0" fmla="*/ 152400 h 622300"/>
              <a:gd name="connsiteX1" fmla="*/ 681602 w 1079500"/>
              <a:gd name="connsiteY1" fmla="*/ 152400 h 622300"/>
              <a:gd name="connsiteX2" fmla="*/ 681602 w 1079500"/>
              <a:gd name="connsiteY2" fmla="*/ 0 h 622300"/>
              <a:gd name="connsiteX3" fmla="*/ 1079500 w 1079500"/>
              <a:gd name="connsiteY3" fmla="*/ 311150 h 622300"/>
              <a:gd name="connsiteX4" fmla="*/ 665820 w 1079500"/>
              <a:gd name="connsiteY4" fmla="*/ 622300 h 622300"/>
              <a:gd name="connsiteX5" fmla="*/ 665820 w 1079500"/>
              <a:gd name="connsiteY5" fmla="*/ 469900 h 622300"/>
              <a:gd name="connsiteX6" fmla="*/ 0 w 1079500"/>
              <a:gd name="connsiteY6" fmla="*/ 469900 h 622300"/>
              <a:gd name="connsiteX0" fmla="*/ 0 w 1079500"/>
              <a:gd name="connsiteY0" fmla="*/ 152400 h 622300"/>
              <a:gd name="connsiteX1" fmla="*/ 681602 w 1079500"/>
              <a:gd name="connsiteY1" fmla="*/ 152400 h 622300"/>
              <a:gd name="connsiteX2" fmla="*/ 681602 w 1079500"/>
              <a:gd name="connsiteY2" fmla="*/ 0 h 622300"/>
              <a:gd name="connsiteX3" fmla="*/ 1079500 w 1079500"/>
              <a:gd name="connsiteY3" fmla="*/ 311150 h 622300"/>
              <a:gd name="connsiteX4" fmla="*/ 681602 w 1079500"/>
              <a:gd name="connsiteY4" fmla="*/ 622300 h 622300"/>
              <a:gd name="connsiteX5" fmla="*/ 665820 w 1079500"/>
              <a:gd name="connsiteY5" fmla="*/ 469900 h 622300"/>
              <a:gd name="connsiteX6" fmla="*/ 0 w 1079500"/>
              <a:gd name="connsiteY6" fmla="*/ 469900 h 622300"/>
              <a:gd name="connsiteX0" fmla="*/ 0 w 1079500"/>
              <a:gd name="connsiteY0" fmla="*/ 152400 h 622300"/>
              <a:gd name="connsiteX1" fmla="*/ 681602 w 1079500"/>
              <a:gd name="connsiteY1" fmla="*/ 152400 h 622300"/>
              <a:gd name="connsiteX2" fmla="*/ 681602 w 1079500"/>
              <a:gd name="connsiteY2" fmla="*/ 0 h 622300"/>
              <a:gd name="connsiteX3" fmla="*/ 1079500 w 1079500"/>
              <a:gd name="connsiteY3" fmla="*/ 311150 h 622300"/>
              <a:gd name="connsiteX4" fmla="*/ 681602 w 1079500"/>
              <a:gd name="connsiteY4" fmla="*/ 622300 h 622300"/>
              <a:gd name="connsiteX5" fmla="*/ 681602 w 1079500"/>
              <a:gd name="connsiteY5" fmla="*/ 469900 h 622300"/>
              <a:gd name="connsiteX6" fmla="*/ 0 w 1079500"/>
              <a:gd name="connsiteY6" fmla="*/ 469900 h 622300"/>
              <a:gd name="connsiteX0" fmla="*/ 0 w 1079500"/>
              <a:gd name="connsiteY0" fmla="*/ 152400 h 622300"/>
              <a:gd name="connsiteX1" fmla="*/ 697384 w 1079500"/>
              <a:gd name="connsiteY1" fmla="*/ 152400 h 622300"/>
              <a:gd name="connsiteX2" fmla="*/ 681602 w 1079500"/>
              <a:gd name="connsiteY2" fmla="*/ 0 h 622300"/>
              <a:gd name="connsiteX3" fmla="*/ 1079500 w 1079500"/>
              <a:gd name="connsiteY3" fmla="*/ 311150 h 622300"/>
              <a:gd name="connsiteX4" fmla="*/ 681602 w 1079500"/>
              <a:gd name="connsiteY4" fmla="*/ 622300 h 622300"/>
              <a:gd name="connsiteX5" fmla="*/ 681602 w 1079500"/>
              <a:gd name="connsiteY5" fmla="*/ 469900 h 622300"/>
              <a:gd name="connsiteX6" fmla="*/ 0 w 1079500"/>
              <a:gd name="connsiteY6" fmla="*/ 469900 h 622300"/>
              <a:gd name="connsiteX0" fmla="*/ 0 w 1079500"/>
              <a:gd name="connsiteY0" fmla="*/ 152400 h 622300"/>
              <a:gd name="connsiteX1" fmla="*/ 697384 w 1079500"/>
              <a:gd name="connsiteY1" fmla="*/ 152400 h 622300"/>
              <a:gd name="connsiteX2" fmla="*/ 697384 w 1079500"/>
              <a:gd name="connsiteY2" fmla="*/ 0 h 622300"/>
              <a:gd name="connsiteX3" fmla="*/ 1079500 w 1079500"/>
              <a:gd name="connsiteY3" fmla="*/ 311150 h 622300"/>
              <a:gd name="connsiteX4" fmla="*/ 681602 w 1079500"/>
              <a:gd name="connsiteY4" fmla="*/ 622300 h 622300"/>
              <a:gd name="connsiteX5" fmla="*/ 681602 w 1079500"/>
              <a:gd name="connsiteY5" fmla="*/ 469900 h 622300"/>
              <a:gd name="connsiteX6" fmla="*/ 0 w 1079500"/>
              <a:gd name="connsiteY6" fmla="*/ 469900 h 622300"/>
              <a:gd name="connsiteX0" fmla="*/ 0 w 1079500"/>
              <a:gd name="connsiteY0" fmla="*/ 152400 h 622300"/>
              <a:gd name="connsiteX1" fmla="*/ 697384 w 1079500"/>
              <a:gd name="connsiteY1" fmla="*/ 152400 h 622300"/>
              <a:gd name="connsiteX2" fmla="*/ 697384 w 1079500"/>
              <a:gd name="connsiteY2" fmla="*/ 0 h 622300"/>
              <a:gd name="connsiteX3" fmla="*/ 1079500 w 1079500"/>
              <a:gd name="connsiteY3" fmla="*/ 311150 h 622300"/>
              <a:gd name="connsiteX4" fmla="*/ 697384 w 1079500"/>
              <a:gd name="connsiteY4" fmla="*/ 622300 h 622300"/>
              <a:gd name="connsiteX5" fmla="*/ 681602 w 1079500"/>
              <a:gd name="connsiteY5" fmla="*/ 469900 h 622300"/>
              <a:gd name="connsiteX6" fmla="*/ 0 w 1079500"/>
              <a:gd name="connsiteY6" fmla="*/ 469900 h 622300"/>
              <a:gd name="connsiteX0" fmla="*/ 0 w 1079500"/>
              <a:gd name="connsiteY0" fmla="*/ 152400 h 622300"/>
              <a:gd name="connsiteX1" fmla="*/ 697384 w 1079500"/>
              <a:gd name="connsiteY1" fmla="*/ 152400 h 622300"/>
              <a:gd name="connsiteX2" fmla="*/ 697384 w 1079500"/>
              <a:gd name="connsiteY2" fmla="*/ 0 h 622300"/>
              <a:gd name="connsiteX3" fmla="*/ 1079500 w 1079500"/>
              <a:gd name="connsiteY3" fmla="*/ 311150 h 622300"/>
              <a:gd name="connsiteX4" fmla="*/ 697384 w 1079500"/>
              <a:gd name="connsiteY4" fmla="*/ 622300 h 622300"/>
              <a:gd name="connsiteX5" fmla="*/ 697384 w 1079500"/>
              <a:gd name="connsiteY5" fmla="*/ 469900 h 622300"/>
              <a:gd name="connsiteX6" fmla="*/ 0 w 1079500"/>
              <a:gd name="connsiteY6" fmla="*/ 469900 h 622300"/>
              <a:gd name="connsiteX0" fmla="*/ 0 w 1079500"/>
              <a:gd name="connsiteY0" fmla="*/ 152400 h 622300"/>
              <a:gd name="connsiteX1" fmla="*/ 713166 w 1079500"/>
              <a:gd name="connsiteY1" fmla="*/ 152400 h 622300"/>
              <a:gd name="connsiteX2" fmla="*/ 697384 w 1079500"/>
              <a:gd name="connsiteY2" fmla="*/ 0 h 622300"/>
              <a:gd name="connsiteX3" fmla="*/ 1079500 w 1079500"/>
              <a:gd name="connsiteY3" fmla="*/ 311150 h 622300"/>
              <a:gd name="connsiteX4" fmla="*/ 697384 w 1079500"/>
              <a:gd name="connsiteY4" fmla="*/ 622300 h 622300"/>
              <a:gd name="connsiteX5" fmla="*/ 697384 w 1079500"/>
              <a:gd name="connsiteY5" fmla="*/ 469900 h 622300"/>
              <a:gd name="connsiteX6" fmla="*/ 0 w 1079500"/>
              <a:gd name="connsiteY6" fmla="*/ 469900 h 622300"/>
              <a:gd name="connsiteX0" fmla="*/ 0 w 1079500"/>
              <a:gd name="connsiteY0" fmla="*/ 152400 h 622300"/>
              <a:gd name="connsiteX1" fmla="*/ 713166 w 1079500"/>
              <a:gd name="connsiteY1" fmla="*/ 152400 h 622300"/>
              <a:gd name="connsiteX2" fmla="*/ 713166 w 1079500"/>
              <a:gd name="connsiteY2" fmla="*/ 0 h 622300"/>
              <a:gd name="connsiteX3" fmla="*/ 1079500 w 1079500"/>
              <a:gd name="connsiteY3" fmla="*/ 311150 h 622300"/>
              <a:gd name="connsiteX4" fmla="*/ 697384 w 1079500"/>
              <a:gd name="connsiteY4" fmla="*/ 622300 h 622300"/>
              <a:gd name="connsiteX5" fmla="*/ 697384 w 1079500"/>
              <a:gd name="connsiteY5" fmla="*/ 469900 h 622300"/>
              <a:gd name="connsiteX6" fmla="*/ 0 w 1079500"/>
              <a:gd name="connsiteY6" fmla="*/ 469900 h 622300"/>
              <a:gd name="connsiteX0" fmla="*/ 0 w 1079500"/>
              <a:gd name="connsiteY0" fmla="*/ 152400 h 622300"/>
              <a:gd name="connsiteX1" fmla="*/ 713166 w 1079500"/>
              <a:gd name="connsiteY1" fmla="*/ 152400 h 622300"/>
              <a:gd name="connsiteX2" fmla="*/ 713166 w 1079500"/>
              <a:gd name="connsiteY2" fmla="*/ 0 h 622300"/>
              <a:gd name="connsiteX3" fmla="*/ 1079500 w 1079500"/>
              <a:gd name="connsiteY3" fmla="*/ 311150 h 622300"/>
              <a:gd name="connsiteX4" fmla="*/ 713166 w 1079500"/>
              <a:gd name="connsiteY4" fmla="*/ 622300 h 622300"/>
              <a:gd name="connsiteX5" fmla="*/ 697384 w 1079500"/>
              <a:gd name="connsiteY5" fmla="*/ 469900 h 622300"/>
              <a:gd name="connsiteX6" fmla="*/ 0 w 1079500"/>
              <a:gd name="connsiteY6" fmla="*/ 469900 h 622300"/>
              <a:gd name="connsiteX0" fmla="*/ 0 w 1079500"/>
              <a:gd name="connsiteY0" fmla="*/ 152400 h 622300"/>
              <a:gd name="connsiteX1" fmla="*/ 713166 w 1079500"/>
              <a:gd name="connsiteY1" fmla="*/ 152400 h 622300"/>
              <a:gd name="connsiteX2" fmla="*/ 713166 w 1079500"/>
              <a:gd name="connsiteY2" fmla="*/ 0 h 622300"/>
              <a:gd name="connsiteX3" fmla="*/ 1079500 w 1079500"/>
              <a:gd name="connsiteY3" fmla="*/ 311150 h 622300"/>
              <a:gd name="connsiteX4" fmla="*/ 713166 w 1079500"/>
              <a:gd name="connsiteY4" fmla="*/ 622300 h 622300"/>
              <a:gd name="connsiteX5" fmla="*/ 713166 w 1079500"/>
              <a:gd name="connsiteY5" fmla="*/ 469900 h 622300"/>
              <a:gd name="connsiteX6" fmla="*/ 0 w 1079500"/>
              <a:gd name="connsiteY6" fmla="*/ 469900 h 622300"/>
              <a:gd name="connsiteX0" fmla="*/ 0 w 1079500"/>
              <a:gd name="connsiteY0" fmla="*/ 152400 h 622300"/>
              <a:gd name="connsiteX1" fmla="*/ 728948 w 1079500"/>
              <a:gd name="connsiteY1" fmla="*/ 152400 h 622300"/>
              <a:gd name="connsiteX2" fmla="*/ 713166 w 1079500"/>
              <a:gd name="connsiteY2" fmla="*/ 0 h 622300"/>
              <a:gd name="connsiteX3" fmla="*/ 1079500 w 1079500"/>
              <a:gd name="connsiteY3" fmla="*/ 311150 h 622300"/>
              <a:gd name="connsiteX4" fmla="*/ 713166 w 1079500"/>
              <a:gd name="connsiteY4" fmla="*/ 622300 h 622300"/>
              <a:gd name="connsiteX5" fmla="*/ 713166 w 1079500"/>
              <a:gd name="connsiteY5" fmla="*/ 469900 h 622300"/>
              <a:gd name="connsiteX6" fmla="*/ 0 w 1079500"/>
              <a:gd name="connsiteY6" fmla="*/ 469900 h 622300"/>
              <a:gd name="connsiteX0" fmla="*/ 0 w 1079500"/>
              <a:gd name="connsiteY0" fmla="*/ 152400 h 622300"/>
              <a:gd name="connsiteX1" fmla="*/ 728948 w 1079500"/>
              <a:gd name="connsiteY1" fmla="*/ 152400 h 622300"/>
              <a:gd name="connsiteX2" fmla="*/ 728948 w 1079500"/>
              <a:gd name="connsiteY2" fmla="*/ 0 h 622300"/>
              <a:gd name="connsiteX3" fmla="*/ 1079500 w 1079500"/>
              <a:gd name="connsiteY3" fmla="*/ 311150 h 622300"/>
              <a:gd name="connsiteX4" fmla="*/ 713166 w 1079500"/>
              <a:gd name="connsiteY4" fmla="*/ 622300 h 622300"/>
              <a:gd name="connsiteX5" fmla="*/ 713166 w 1079500"/>
              <a:gd name="connsiteY5" fmla="*/ 469900 h 622300"/>
              <a:gd name="connsiteX6" fmla="*/ 0 w 1079500"/>
              <a:gd name="connsiteY6" fmla="*/ 469900 h 622300"/>
              <a:gd name="connsiteX0" fmla="*/ 0 w 1079500"/>
              <a:gd name="connsiteY0" fmla="*/ 152400 h 622300"/>
              <a:gd name="connsiteX1" fmla="*/ 728948 w 1079500"/>
              <a:gd name="connsiteY1" fmla="*/ 152400 h 622300"/>
              <a:gd name="connsiteX2" fmla="*/ 728948 w 1079500"/>
              <a:gd name="connsiteY2" fmla="*/ 0 h 622300"/>
              <a:gd name="connsiteX3" fmla="*/ 1079500 w 1079500"/>
              <a:gd name="connsiteY3" fmla="*/ 311150 h 622300"/>
              <a:gd name="connsiteX4" fmla="*/ 728948 w 1079500"/>
              <a:gd name="connsiteY4" fmla="*/ 622300 h 622300"/>
              <a:gd name="connsiteX5" fmla="*/ 713166 w 1079500"/>
              <a:gd name="connsiteY5" fmla="*/ 469900 h 622300"/>
              <a:gd name="connsiteX6" fmla="*/ 0 w 1079500"/>
              <a:gd name="connsiteY6" fmla="*/ 469900 h 622300"/>
              <a:gd name="connsiteX0" fmla="*/ 0 w 1079500"/>
              <a:gd name="connsiteY0" fmla="*/ 152400 h 622300"/>
              <a:gd name="connsiteX1" fmla="*/ 728948 w 1079500"/>
              <a:gd name="connsiteY1" fmla="*/ 152400 h 622300"/>
              <a:gd name="connsiteX2" fmla="*/ 728948 w 1079500"/>
              <a:gd name="connsiteY2" fmla="*/ 0 h 622300"/>
              <a:gd name="connsiteX3" fmla="*/ 1079500 w 1079500"/>
              <a:gd name="connsiteY3" fmla="*/ 311150 h 622300"/>
              <a:gd name="connsiteX4" fmla="*/ 728948 w 1079500"/>
              <a:gd name="connsiteY4" fmla="*/ 622300 h 622300"/>
              <a:gd name="connsiteX5" fmla="*/ 728948 w 1079500"/>
              <a:gd name="connsiteY5" fmla="*/ 469900 h 622300"/>
              <a:gd name="connsiteX6" fmla="*/ 0 w 1079500"/>
              <a:gd name="connsiteY6" fmla="*/ 469900 h 622300"/>
              <a:gd name="connsiteX0" fmla="*/ 0 w 1079500"/>
              <a:gd name="connsiteY0" fmla="*/ 152400 h 622300"/>
              <a:gd name="connsiteX1" fmla="*/ 744730 w 1079500"/>
              <a:gd name="connsiteY1" fmla="*/ 152400 h 622300"/>
              <a:gd name="connsiteX2" fmla="*/ 728948 w 1079500"/>
              <a:gd name="connsiteY2" fmla="*/ 0 h 622300"/>
              <a:gd name="connsiteX3" fmla="*/ 1079500 w 1079500"/>
              <a:gd name="connsiteY3" fmla="*/ 311150 h 622300"/>
              <a:gd name="connsiteX4" fmla="*/ 728948 w 1079500"/>
              <a:gd name="connsiteY4" fmla="*/ 622300 h 622300"/>
              <a:gd name="connsiteX5" fmla="*/ 728948 w 1079500"/>
              <a:gd name="connsiteY5" fmla="*/ 469900 h 622300"/>
              <a:gd name="connsiteX6" fmla="*/ 0 w 1079500"/>
              <a:gd name="connsiteY6" fmla="*/ 469900 h 622300"/>
              <a:gd name="connsiteX0" fmla="*/ 0 w 1079500"/>
              <a:gd name="connsiteY0" fmla="*/ 152400 h 622300"/>
              <a:gd name="connsiteX1" fmla="*/ 744730 w 1079500"/>
              <a:gd name="connsiteY1" fmla="*/ 152400 h 622300"/>
              <a:gd name="connsiteX2" fmla="*/ 744730 w 1079500"/>
              <a:gd name="connsiteY2" fmla="*/ 0 h 622300"/>
              <a:gd name="connsiteX3" fmla="*/ 1079500 w 1079500"/>
              <a:gd name="connsiteY3" fmla="*/ 311150 h 622300"/>
              <a:gd name="connsiteX4" fmla="*/ 728948 w 1079500"/>
              <a:gd name="connsiteY4" fmla="*/ 622300 h 622300"/>
              <a:gd name="connsiteX5" fmla="*/ 728948 w 1079500"/>
              <a:gd name="connsiteY5" fmla="*/ 469900 h 622300"/>
              <a:gd name="connsiteX6" fmla="*/ 0 w 1079500"/>
              <a:gd name="connsiteY6" fmla="*/ 469900 h 622300"/>
              <a:gd name="connsiteX0" fmla="*/ 0 w 1079500"/>
              <a:gd name="connsiteY0" fmla="*/ 152400 h 622300"/>
              <a:gd name="connsiteX1" fmla="*/ 744730 w 1079500"/>
              <a:gd name="connsiteY1" fmla="*/ 152400 h 622300"/>
              <a:gd name="connsiteX2" fmla="*/ 744730 w 1079500"/>
              <a:gd name="connsiteY2" fmla="*/ 0 h 622300"/>
              <a:gd name="connsiteX3" fmla="*/ 1079500 w 1079500"/>
              <a:gd name="connsiteY3" fmla="*/ 311150 h 622300"/>
              <a:gd name="connsiteX4" fmla="*/ 744730 w 1079500"/>
              <a:gd name="connsiteY4" fmla="*/ 622300 h 622300"/>
              <a:gd name="connsiteX5" fmla="*/ 728948 w 1079500"/>
              <a:gd name="connsiteY5" fmla="*/ 469900 h 622300"/>
              <a:gd name="connsiteX6" fmla="*/ 0 w 1079500"/>
              <a:gd name="connsiteY6" fmla="*/ 469900 h 622300"/>
              <a:gd name="connsiteX0" fmla="*/ 0 w 1079500"/>
              <a:gd name="connsiteY0" fmla="*/ 152400 h 622300"/>
              <a:gd name="connsiteX1" fmla="*/ 744730 w 1079500"/>
              <a:gd name="connsiteY1" fmla="*/ 152400 h 622300"/>
              <a:gd name="connsiteX2" fmla="*/ 744730 w 1079500"/>
              <a:gd name="connsiteY2" fmla="*/ 0 h 622300"/>
              <a:gd name="connsiteX3" fmla="*/ 1079500 w 1079500"/>
              <a:gd name="connsiteY3" fmla="*/ 311150 h 622300"/>
              <a:gd name="connsiteX4" fmla="*/ 744730 w 1079500"/>
              <a:gd name="connsiteY4" fmla="*/ 622300 h 622300"/>
              <a:gd name="connsiteX5" fmla="*/ 744730 w 1079500"/>
              <a:gd name="connsiteY5" fmla="*/ 469900 h 622300"/>
              <a:gd name="connsiteX6" fmla="*/ 0 w 1079500"/>
              <a:gd name="connsiteY6" fmla="*/ 469900 h 622300"/>
              <a:gd name="connsiteX0" fmla="*/ 0 w 1079500"/>
              <a:gd name="connsiteY0" fmla="*/ 152400 h 622300"/>
              <a:gd name="connsiteX1" fmla="*/ 760512 w 1079500"/>
              <a:gd name="connsiteY1" fmla="*/ 152400 h 622300"/>
              <a:gd name="connsiteX2" fmla="*/ 744730 w 1079500"/>
              <a:gd name="connsiteY2" fmla="*/ 0 h 622300"/>
              <a:gd name="connsiteX3" fmla="*/ 1079500 w 1079500"/>
              <a:gd name="connsiteY3" fmla="*/ 311150 h 622300"/>
              <a:gd name="connsiteX4" fmla="*/ 744730 w 1079500"/>
              <a:gd name="connsiteY4" fmla="*/ 622300 h 622300"/>
              <a:gd name="connsiteX5" fmla="*/ 744730 w 1079500"/>
              <a:gd name="connsiteY5" fmla="*/ 469900 h 622300"/>
              <a:gd name="connsiteX6" fmla="*/ 0 w 1079500"/>
              <a:gd name="connsiteY6" fmla="*/ 469900 h 622300"/>
              <a:gd name="connsiteX0" fmla="*/ 0 w 1079500"/>
              <a:gd name="connsiteY0" fmla="*/ 152400 h 622300"/>
              <a:gd name="connsiteX1" fmla="*/ 760512 w 1079500"/>
              <a:gd name="connsiteY1" fmla="*/ 152400 h 622300"/>
              <a:gd name="connsiteX2" fmla="*/ 760512 w 1079500"/>
              <a:gd name="connsiteY2" fmla="*/ 0 h 622300"/>
              <a:gd name="connsiteX3" fmla="*/ 1079500 w 1079500"/>
              <a:gd name="connsiteY3" fmla="*/ 311150 h 622300"/>
              <a:gd name="connsiteX4" fmla="*/ 744730 w 1079500"/>
              <a:gd name="connsiteY4" fmla="*/ 622300 h 622300"/>
              <a:gd name="connsiteX5" fmla="*/ 744730 w 1079500"/>
              <a:gd name="connsiteY5" fmla="*/ 469900 h 622300"/>
              <a:gd name="connsiteX6" fmla="*/ 0 w 1079500"/>
              <a:gd name="connsiteY6" fmla="*/ 469900 h 622300"/>
              <a:gd name="connsiteX0" fmla="*/ 0 w 1079500"/>
              <a:gd name="connsiteY0" fmla="*/ 152400 h 622300"/>
              <a:gd name="connsiteX1" fmla="*/ 760512 w 1079500"/>
              <a:gd name="connsiteY1" fmla="*/ 152400 h 622300"/>
              <a:gd name="connsiteX2" fmla="*/ 760512 w 1079500"/>
              <a:gd name="connsiteY2" fmla="*/ 0 h 622300"/>
              <a:gd name="connsiteX3" fmla="*/ 1079500 w 1079500"/>
              <a:gd name="connsiteY3" fmla="*/ 311150 h 622300"/>
              <a:gd name="connsiteX4" fmla="*/ 760512 w 1079500"/>
              <a:gd name="connsiteY4" fmla="*/ 622300 h 622300"/>
              <a:gd name="connsiteX5" fmla="*/ 744730 w 1079500"/>
              <a:gd name="connsiteY5" fmla="*/ 469900 h 622300"/>
              <a:gd name="connsiteX6" fmla="*/ 0 w 1079500"/>
              <a:gd name="connsiteY6" fmla="*/ 469900 h 622300"/>
              <a:gd name="connsiteX0" fmla="*/ 0 w 1079500"/>
              <a:gd name="connsiteY0" fmla="*/ 152400 h 622300"/>
              <a:gd name="connsiteX1" fmla="*/ 760512 w 1079500"/>
              <a:gd name="connsiteY1" fmla="*/ 152400 h 622300"/>
              <a:gd name="connsiteX2" fmla="*/ 760512 w 1079500"/>
              <a:gd name="connsiteY2" fmla="*/ 0 h 622300"/>
              <a:gd name="connsiteX3" fmla="*/ 1079500 w 1079500"/>
              <a:gd name="connsiteY3" fmla="*/ 311150 h 622300"/>
              <a:gd name="connsiteX4" fmla="*/ 760512 w 1079500"/>
              <a:gd name="connsiteY4" fmla="*/ 622300 h 622300"/>
              <a:gd name="connsiteX5" fmla="*/ 760512 w 1079500"/>
              <a:gd name="connsiteY5" fmla="*/ 469900 h 622300"/>
              <a:gd name="connsiteX6" fmla="*/ 0 w 1079500"/>
              <a:gd name="connsiteY6" fmla="*/ 469900 h 622300"/>
              <a:gd name="connsiteX0" fmla="*/ 0 w 1079500"/>
              <a:gd name="connsiteY0" fmla="*/ 152400 h 622300"/>
              <a:gd name="connsiteX1" fmla="*/ 776294 w 1079500"/>
              <a:gd name="connsiteY1" fmla="*/ 152400 h 622300"/>
              <a:gd name="connsiteX2" fmla="*/ 760512 w 1079500"/>
              <a:gd name="connsiteY2" fmla="*/ 0 h 622300"/>
              <a:gd name="connsiteX3" fmla="*/ 1079500 w 1079500"/>
              <a:gd name="connsiteY3" fmla="*/ 311150 h 622300"/>
              <a:gd name="connsiteX4" fmla="*/ 760512 w 1079500"/>
              <a:gd name="connsiteY4" fmla="*/ 622300 h 622300"/>
              <a:gd name="connsiteX5" fmla="*/ 760512 w 1079500"/>
              <a:gd name="connsiteY5" fmla="*/ 469900 h 622300"/>
              <a:gd name="connsiteX6" fmla="*/ 0 w 1079500"/>
              <a:gd name="connsiteY6" fmla="*/ 469900 h 622300"/>
              <a:gd name="connsiteX0" fmla="*/ 0 w 1079500"/>
              <a:gd name="connsiteY0" fmla="*/ 152400 h 622300"/>
              <a:gd name="connsiteX1" fmla="*/ 776294 w 1079500"/>
              <a:gd name="connsiteY1" fmla="*/ 152400 h 622300"/>
              <a:gd name="connsiteX2" fmla="*/ 776294 w 1079500"/>
              <a:gd name="connsiteY2" fmla="*/ 0 h 622300"/>
              <a:gd name="connsiteX3" fmla="*/ 1079500 w 1079500"/>
              <a:gd name="connsiteY3" fmla="*/ 311150 h 622300"/>
              <a:gd name="connsiteX4" fmla="*/ 760512 w 1079500"/>
              <a:gd name="connsiteY4" fmla="*/ 622300 h 622300"/>
              <a:gd name="connsiteX5" fmla="*/ 760512 w 1079500"/>
              <a:gd name="connsiteY5" fmla="*/ 469900 h 622300"/>
              <a:gd name="connsiteX6" fmla="*/ 0 w 1079500"/>
              <a:gd name="connsiteY6" fmla="*/ 469900 h 622300"/>
              <a:gd name="connsiteX0" fmla="*/ 0 w 1079500"/>
              <a:gd name="connsiteY0" fmla="*/ 152400 h 622300"/>
              <a:gd name="connsiteX1" fmla="*/ 776294 w 1079500"/>
              <a:gd name="connsiteY1" fmla="*/ 152400 h 622300"/>
              <a:gd name="connsiteX2" fmla="*/ 776294 w 1079500"/>
              <a:gd name="connsiteY2" fmla="*/ 0 h 622300"/>
              <a:gd name="connsiteX3" fmla="*/ 1079500 w 1079500"/>
              <a:gd name="connsiteY3" fmla="*/ 311150 h 622300"/>
              <a:gd name="connsiteX4" fmla="*/ 776294 w 1079500"/>
              <a:gd name="connsiteY4" fmla="*/ 622300 h 622300"/>
              <a:gd name="connsiteX5" fmla="*/ 760512 w 1079500"/>
              <a:gd name="connsiteY5" fmla="*/ 469900 h 622300"/>
              <a:gd name="connsiteX6" fmla="*/ 0 w 1079500"/>
              <a:gd name="connsiteY6" fmla="*/ 469900 h 622300"/>
              <a:gd name="connsiteX0" fmla="*/ 0 w 1079500"/>
              <a:gd name="connsiteY0" fmla="*/ 152400 h 622300"/>
              <a:gd name="connsiteX1" fmla="*/ 776294 w 1079500"/>
              <a:gd name="connsiteY1" fmla="*/ 152400 h 622300"/>
              <a:gd name="connsiteX2" fmla="*/ 776294 w 1079500"/>
              <a:gd name="connsiteY2" fmla="*/ 0 h 622300"/>
              <a:gd name="connsiteX3" fmla="*/ 1079500 w 1079500"/>
              <a:gd name="connsiteY3" fmla="*/ 311150 h 622300"/>
              <a:gd name="connsiteX4" fmla="*/ 776294 w 1079500"/>
              <a:gd name="connsiteY4" fmla="*/ 622300 h 622300"/>
              <a:gd name="connsiteX5" fmla="*/ 776294 w 1079500"/>
              <a:gd name="connsiteY5" fmla="*/ 469900 h 622300"/>
              <a:gd name="connsiteX6" fmla="*/ 0 w 1079500"/>
              <a:gd name="connsiteY6" fmla="*/ 469900 h 622300"/>
              <a:gd name="connsiteX0" fmla="*/ 0 w 1079500"/>
              <a:gd name="connsiteY0" fmla="*/ 152400 h 622300"/>
              <a:gd name="connsiteX1" fmla="*/ 792076 w 1079500"/>
              <a:gd name="connsiteY1" fmla="*/ 152400 h 622300"/>
              <a:gd name="connsiteX2" fmla="*/ 776294 w 1079500"/>
              <a:gd name="connsiteY2" fmla="*/ 0 h 622300"/>
              <a:gd name="connsiteX3" fmla="*/ 1079500 w 1079500"/>
              <a:gd name="connsiteY3" fmla="*/ 311150 h 622300"/>
              <a:gd name="connsiteX4" fmla="*/ 776294 w 1079500"/>
              <a:gd name="connsiteY4" fmla="*/ 622300 h 622300"/>
              <a:gd name="connsiteX5" fmla="*/ 776294 w 1079500"/>
              <a:gd name="connsiteY5" fmla="*/ 469900 h 622300"/>
              <a:gd name="connsiteX6" fmla="*/ 0 w 1079500"/>
              <a:gd name="connsiteY6" fmla="*/ 469900 h 622300"/>
              <a:gd name="connsiteX0" fmla="*/ 0 w 1079500"/>
              <a:gd name="connsiteY0" fmla="*/ 152400 h 622300"/>
              <a:gd name="connsiteX1" fmla="*/ 792076 w 1079500"/>
              <a:gd name="connsiteY1" fmla="*/ 152400 h 622300"/>
              <a:gd name="connsiteX2" fmla="*/ 792076 w 1079500"/>
              <a:gd name="connsiteY2" fmla="*/ 0 h 622300"/>
              <a:gd name="connsiteX3" fmla="*/ 1079500 w 1079500"/>
              <a:gd name="connsiteY3" fmla="*/ 311150 h 622300"/>
              <a:gd name="connsiteX4" fmla="*/ 776294 w 1079500"/>
              <a:gd name="connsiteY4" fmla="*/ 622300 h 622300"/>
              <a:gd name="connsiteX5" fmla="*/ 776294 w 1079500"/>
              <a:gd name="connsiteY5" fmla="*/ 469900 h 622300"/>
              <a:gd name="connsiteX6" fmla="*/ 0 w 1079500"/>
              <a:gd name="connsiteY6" fmla="*/ 469900 h 622300"/>
              <a:gd name="connsiteX0" fmla="*/ 0 w 1079500"/>
              <a:gd name="connsiteY0" fmla="*/ 152400 h 622300"/>
              <a:gd name="connsiteX1" fmla="*/ 792076 w 1079500"/>
              <a:gd name="connsiteY1" fmla="*/ 152400 h 622300"/>
              <a:gd name="connsiteX2" fmla="*/ 792076 w 1079500"/>
              <a:gd name="connsiteY2" fmla="*/ 0 h 622300"/>
              <a:gd name="connsiteX3" fmla="*/ 1079500 w 1079500"/>
              <a:gd name="connsiteY3" fmla="*/ 311150 h 622300"/>
              <a:gd name="connsiteX4" fmla="*/ 792076 w 1079500"/>
              <a:gd name="connsiteY4" fmla="*/ 622300 h 622300"/>
              <a:gd name="connsiteX5" fmla="*/ 776294 w 1079500"/>
              <a:gd name="connsiteY5" fmla="*/ 469900 h 622300"/>
              <a:gd name="connsiteX6" fmla="*/ 0 w 1079500"/>
              <a:gd name="connsiteY6" fmla="*/ 469900 h 622300"/>
              <a:gd name="connsiteX0" fmla="*/ 0 w 1079500"/>
              <a:gd name="connsiteY0" fmla="*/ 152400 h 622300"/>
              <a:gd name="connsiteX1" fmla="*/ 792076 w 1079500"/>
              <a:gd name="connsiteY1" fmla="*/ 152400 h 622300"/>
              <a:gd name="connsiteX2" fmla="*/ 792076 w 1079500"/>
              <a:gd name="connsiteY2" fmla="*/ 0 h 622300"/>
              <a:gd name="connsiteX3" fmla="*/ 1079500 w 1079500"/>
              <a:gd name="connsiteY3" fmla="*/ 311150 h 622300"/>
              <a:gd name="connsiteX4" fmla="*/ 792076 w 1079500"/>
              <a:gd name="connsiteY4" fmla="*/ 622300 h 622300"/>
              <a:gd name="connsiteX5" fmla="*/ 792076 w 1079500"/>
              <a:gd name="connsiteY5" fmla="*/ 469900 h 622300"/>
              <a:gd name="connsiteX6" fmla="*/ 0 w 1079500"/>
              <a:gd name="connsiteY6" fmla="*/ 469900 h 622300"/>
              <a:gd name="connsiteX0" fmla="*/ 0 w 1079500"/>
              <a:gd name="connsiteY0" fmla="*/ 152400 h 622300"/>
              <a:gd name="connsiteX1" fmla="*/ 807858 w 1079500"/>
              <a:gd name="connsiteY1" fmla="*/ 152400 h 622300"/>
              <a:gd name="connsiteX2" fmla="*/ 792076 w 1079500"/>
              <a:gd name="connsiteY2" fmla="*/ 0 h 622300"/>
              <a:gd name="connsiteX3" fmla="*/ 1079500 w 1079500"/>
              <a:gd name="connsiteY3" fmla="*/ 311150 h 622300"/>
              <a:gd name="connsiteX4" fmla="*/ 792076 w 1079500"/>
              <a:gd name="connsiteY4" fmla="*/ 622300 h 622300"/>
              <a:gd name="connsiteX5" fmla="*/ 792076 w 1079500"/>
              <a:gd name="connsiteY5" fmla="*/ 469900 h 622300"/>
              <a:gd name="connsiteX6" fmla="*/ 0 w 1079500"/>
              <a:gd name="connsiteY6" fmla="*/ 469900 h 622300"/>
              <a:gd name="connsiteX0" fmla="*/ 0 w 1079500"/>
              <a:gd name="connsiteY0" fmla="*/ 152400 h 622300"/>
              <a:gd name="connsiteX1" fmla="*/ 807858 w 1079500"/>
              <a:gd name="connsiteY1" fmla="*/ 152400 h 622300"/>
              <a:gd name="connsiteX2" fmla="*/ 807858 w 1079500"/>
              <a:gd name="connsiteY2" fmla="*/ 0 h 622300"/>
              <a:gd name="connsiteX3" fmla="*/ 1079500 w 1079500"/>
              <a:gd name="connsiteY3" fmla="*/ 311150 h 622300"/>
              <a:gd name="connsiteX4" fmla="*/ 792076 w 1079500"/>
              <a:gd name="connsiteY4" fmla="*/ 622300 h 622300"/>
              <a:gd name="connsiteX5" fmla="*/ 792076 w 1079500"/>
              <a:gd name="connsiteY5" fmla="*/ 469900 h 622300"/>
              <a:gd name="connsiteX6" fmla="*/ 0 w 1079500"/>
              <a:gd name="connsiteY6" fmla="*/ 469900 h 622300"/>
              <a:gd name="connsiteX0" fmla="*/ 0 w 1079500"/>
              <a:gd name="connsiteY0" fmla="*/ 152400 h 622300"/>
              <a:gd name="connsiteX1" fmla="*/ 807858 w 1079500"/>
              <a:gd name="connsiteY1" fmla="*/ 152400 h 622300"/>
              <a:gd name="connsiteX2" fmla="*/ 807858 w 1079500"/>
              <a:gd name="connsiteY2" fmla="*/ 0 h 622300"/>
              <a:gd name="connsiteX3" fmla="*/ 1079500 w 1079500"/>
              <a:gd name="connsiteY3" fmla="*/ 311150 h 622300"/>
              <a:gd name="connsiteX4" fmla="*/ 807858 w 1079500"/>
              <a:gd name="connsiteY4" fmla="*/ 622300 h 622300"/>
              <a:gd name="connsiteX5" fmla="*/ 792076 w 1079500"/>
              <a:gd name="connsiteY5" fmla="*/ 469900 h 622300"/>
              <a:gd name="connsiteX6" fmla="*/ 0 w 1079500"/>
              <a:gd name="connsiteY6" fmla="*/ 469900 h 622300"/>
              <a:gd name="connsiteX0" fmla="*/ 0 w 1079500"/>
              <a:gd name="connsiteY0" fmla="*/ 152400 h 622300"/>
              <a:gd name="connsiteX1" fmla="*/ 807858 w 1079500"/>
              <a:gd name="connsiteY1" fmla="*/ 152400 h 622300"/>
              <a:gd name="connsiteX2" fmla="*/ 807858 w 1079500"/>
              <a:gd name="connsiteY2" fmla="*/ 0 h 622300"/>
              <a:gd name="connsiteX3" fmla="*/ 1079500 w 1079500"/>
              <a:gd name="connsiteY3" fmla="*/ 311150 h 622300"/>
              <a:gd name="connsiteX4" fmla="*/ 807858 w 1079500"/>
              <a:gd name="connsiteY4" fmla="*/ 622300 h 622300"/>
              <a:gd name="connsiteX5" fmla="*/ 807858 w 1079500"/>
              <a:gd name="connsiteY5" fmla="*/ 469900 h 622300"/>
              <a:gd name="connsiteX6" fmla="*/ 0 w 1079500"/>
              <a:gd name="connsiteY6" fmla="*/ 469900 h 622300"/>
              <a:gd name="connsiteX0" fmla="*/ 0 w 1079500"/>
              <a:gd name="connsiteY0" fmla="*/ 152400 h 622300"/>
              <a:gd name="connsiteX1" fmla="*/ 823640 w 1079500"/>
              <a:gd name="connsiteY1" fmla="*/ 152400 h 622300"/>
              <a:gd name="connsiteX2" fmla="*/ 807858 w 1079500"/>
              <a:gd name="connsiteY2" fmla="*/ 0 h 622300"/>
              <a:gd name="connsiteX3" fmla="*/ 1079500 w 1079500"/>
              <a:gd name="connsiteY3" fmla="*/ 311150 h 622300"/>
              <a:gd name="connsiteX4" fmla="*/ 807858 w 1079500"/>
              <a:gd name="connsiteY4" fmla="*/ 622300 h 622300"/>
              <a:gd name="connsiteX5" fmla="*/ 807858 w 1079500"/>
              <a:gd name="connsiteY5" fmla="*/ 469900 h 622300"/>
              <a:gd name="connsiteX6" fmla="*/ 0 w 1079500"/>
              <a:gd name="connsiteY6" fmla="*/ 469900 h 622300"/>
              <a:gd name="connsiteX0" fmla="*/ 0 w 1079500"/>
              <a:gd name="connsiteY0" fmla="*/ 152400 h 622300"/>
              <a:gd name="connsiteX1" fmla="*/ 823640 w 1079500"/>
              <a:gd name="connsiteY1" fmla="*/ 152400 h 622300"/>
              <a:gd name="connsiteX2" fmla="*/ 823640 w 1079500"/>
              <a:gd name="connsiteY2" fmla="*/ 0 h 622300"/>
              <a:gd name="connsiteX3" fmla="*/ 1079500 w 1079500"/>
              <a:gd name="connsiteY3" fmla="*/ 311150 h 622300"/>
              <a:gd name="connsiteX4" fmla="*/ 807858 w 1079500"/>
              <a:gd name="connsiteY4" fmla="*/ 622300 h 622300"/>
              <a:gd name="connsiteX5" fmla="*/ 807858 w 1079500"/>
              <a:gd name="connsiteY5" fmla="*/ 469900 h 622300"/>
              <a:gd name="connsiteX6" fmla="*/ 0 w 1079500"/>
              <a:gd name="connsiteY6" fmla="*/ 469900 h 622300"/>
              <a:gd name="connsiteX0" fmla="*/ 0 w 1079500"/>
              <a:gd name="connsiteY0" fmla="*/ 152400 h 622300"/>
              <a:gd name="connsiteX1" fmla="*/ 823640 w 1079500"/>
              <a:gd name="connsiteY1" fmla="*/ 152400 h 622300"/>
              <a:gd name="connsiteX2" fmla="*/ 823640 w 1079500"/>
              <a:gd name="connsiteY2" fmla="*/ 0 h 622300"/>
              <a:gd name="connsiteX3" fmla="*/ 1079500 w 1079500"/>
              <a:gd name="connsiteY3" fmla="*/ 311150 h 622300"/>
              <a:gd name="connsiteX4" fmla="*/ 823640 w 1079500"/>
              <a:gd name="connsiteY4" fmla="*/ 622300 h 622300"/>
              <a:gd name="connsiteX5" fmla="*/ 807858 w 1079500"/>
              <a:gd name="connsiteY5" fmla="*/ 469900 h 622300"/>
              <a:gd name="connsiteX6" fmla="*/ 0 w 1079500"/>
              <a:gd name="connsiteY6" fmla="*/ 469900 h 622300"/>
              <a:gd name="connsiteX0" fmla="*/ 0 w 1079500"/>
              <a:gd name="connsiteY0" fmla="*/ 152400 h 622300"/>
              <a:gd name="connsiteX1" fmla="*/ 823640 w 1079500"/>
              <a:gd name="connsiteY1" fmla="*/ 152400 h 622300"/>
              <a:gd name="connsiteX2" fmla="*/ 823640 w 1079500"/>
              <a:gd name="connsiteY2" fmla="*/ 0 h 622300"/>
              <a:gd name="connsiteX3" fmla="*/ 1079500 w 1079500"/>
              <a:gd name="connsiteY3" fmla="*/ 311150 h 622300"/>
              <a:gd name="connsiteX4" fmla="*/ 823640 w 1079500"/>
              <a:gd name="connsiteY4" fmla="*/ 622300 h 622300"/>
              <a:gd name="connsiteX5" fmla="*/ 823640 w 1079500"/>
              <a:gd name="connsiteY5" fmla="*/ 469900 h 622300"/>
              <a:gd name="connsiteX6" fmla="*/ 0 w 1079500"/>
              <a:gd name="connsiteY6" fmla="*/ 469900 h 622300"/>
              <a:gd name="connsiteX0" fmla="*/ 0 w 1079500"/>
              <a:gd name="connsiteY0" fmla="*/ 152400 h 622300"/>
              <a:gd name="connsiteX1" fmla="*/ 839422 w 1079500"/>
              <a:gd name="connsiteY1" fmla="*/ 152400 h 622300"/>
              <a:gd name="connsiteX2" fmla="*/ 823640 w 1079500"/>
              <a:gd name="connsiteY2" fmla="*/ 0 h 622300"/>
              <a:gd name="connsiteX3" fmla="*/ 1079500 w 1079500"/>
              <a:gd name="connsiteY3" fmla="*/ 311150 h 622300"/>
              <a:gd name="connsiteX4" fmla="*/ 823640 w 1079500"/>
              <a:gd name="connsiteY4" fmla="*/ 622300 h 622300"/>
              <a:gd name="connsiteX5" fmla="*/ 823640 w 1079500"/>
              <a:gd name="connsiteY5" fmla="*/ 469900 h 622300"/>
              <a:gd name="connsiteX6" fmla="*/ 0 w 1079500"/>
              <a:gd name="connsiteY6" fmla="*/ 469900 h 622300"/>
              <a:gd name="connsiteX0" fmla="*/ 0 w 1079500"/>
              <a:gd name="connsiteY0" fmla="*/ 152400 h 622300"/>
              <a:gd name="connsiteX1" fmla="*/ 839422 w 1079500"/>
              <a:gd name="connsiteY1" fmla="*/ 152400 h 622300"/>
              <a:gd name="connsiteX2" fmla="*/ 839422 w 1079500"/>
              <a:gd name="connsiteY2" fmla="*/ 0 h 622300"/>
              <a:gd name="connsiteX3" fmla="*/ 1079500 w 1079500"/>
              <a:gd name="connsiteY3" fmla="*/ 311150 h 622300"/>
              <a:gd name="connsiteX4" fmla="*/ 823640 w 1079500"/>
              <a:gd name="connsiteY4" fmla="*/ 622300 h 622300"/>
              <a:gd name="connsiteX5" fmla="*/ 823640 w 1079500"/>
              <a:gd name="connsiteY5" fmla="*/ 469900 h 622300"/>
              <a:gd name="connsiteX6" fmla="*/ 0 w 1079500"/>
              <a:gd name="connsiteY6" fmla="*/ 469900 h 622300"/>
              <a:gd name="connsiteX0" fmla="*/ 0 w 1079500"/>
              <a:gd name="connsiteY0" fmla="*/ 152400 h 622300"/>
              <a:gd name="connsiteX1" fmla="*/ 839422 w 1079500"/>
              <a:gd name="connsiteY1" fmla="*/ 152400 h 622300"/>
              <a:gd name="connsiteX2" fmla="*/ 839422 w 1079500"/>
              <a:gd name="connsiteY2" fmla="*/ 0 h 622300"/>
              <a:gd name="connsiteX3" fmla="*/ 1079500 w 1079500"/>
              <a:gd name="connsiteY3" fmla="*/ 311150 h 622300"/>
              <a:gd name="connsiteX4" fmla="*/ 839422 w 1079500"/>
              <a:gd name="connsiteY4" fmla="*/ 622300 h 622300"/>
              <a:gd name="connsiteX5" fmla="*/ 823640 w 1079500"/>
              <a:gd name="connsiteY5" fmla="*/ 469900 h 622300"/>
              <a:gd name="connsiteX6" fmla="*/ 0 w 1079500"/>
              <a:gd name="connsiteY6" fmla="*/ 469900 h 622300"/>
              <a:gd name="connsiteX0" fmla="*/ 0 w 1079500"/>
              <a:gd name="connsiteY0" fmla="*/ 152400 h 622300"/>
              <a:gd name="connsiteX1" fmla="*/ 839422 w 1079500"/>
              <a:gd name="connsiteY1" fmla="*/ 152400 h 622300"/>
              <a:gd name="connsiteX2" fmla="*/ 839422 w 1079500"/>
              <a:gd name="connsiteY2" fmla="*/ 0 h 622300"/>
              <a:gd name="connsiteX3" fmla="*/ 1079500 w 1079500"/>
              <a:gd name="connsiteY3" fmla="*/ 311150 h 622300"/>
              <a:gd name="connsiteX4" fmla="*/ 839422 w 1079500"/>
              <a:gd name="connsiteY4" fmla="*/ 622300 h 622300"/>
              <a:gd name="connsiteX5" fmla="*/ 839422 w 1079500"/>
              <a:gd name="connsiteY5" fmla="*/ 469900 h 622300"/>
              <a:gd name="connsiteX6" fmla="*/ 0 w 1079500"/>
              <a:gd name="connsiteY6" fmla="*/ 469900 h 622300"/>
              <a:gd name="connsiteX0" fmla="*/ 0 w 1079500"/>
              <a:gd name="connsiteY0" fmla="*/ 152400 h 622300"/>
              <a:gd name="connsiteX1" fmla="*/ 855204 w 1079500"/>
              <a:gd name="connsiteY1" fmla="*/ 152400 h 622300"/>
              <a:gd name="connsiteX2" fmla="*/ 839422 w 1079500"/>
              <a:gd name="connsiteY2" fmla="*/ 0 h 622300"/>
              <a:gd name="connsiteX3" fmla="*/ 1079500 w 1079500"/>
              <a:gd name="connsiteY3" fmla="*/ 311150 h 622300"/>
              <a:gd name="connsiteX4" fmla="*/ 839422 w 1079500"/>
              <a:gd name="connsiteY4" fmla="*/ 622300 h 622300"/>
              <a:gd name="connsiteX5" fmla="*/ 839422 w 1079500"/>
              <a:gd name="connsiteY5" fmla="*/ 469900 h 622300"/>
              <a:gd name="connsiteX6" fmla="*/ 0 w 1079500"/>
              <a:gd name="connsiteY6" fmla="*/ 469900 h 622300"/>
              <a:gd name="connsiteX0" fmla="*/ 0 w 1079500"/>
              <a:gd name="connsiteY0" fmla="*/ 152400 h 622300"/>
              <a:gd name="connsiteX1" fmla="*/ 855204 w 1079500"/>
              <a:gd name="connsiteY1" fmla="*/ 152400 h 622300"/>
              <a:gd name="connsiteX2" fmla="*/ 855204 w 1079500"/>
              <a:gd name="connsiteY2" fmla="*/ 0 h 622300"/>
              <a:gd name="connsiteX3" fmla="*/ 1079500 w 1079500"/>
              <a:gd name="connsiteY3" fmla="*/ 311150 h 622300"/>
              <a:gd name="connsiteX4" fmla="*/ 839422 w 1079500"/>
              <a:gd name="connsiteY4" fmla="*/ 622300 h 622300"/>
              <a:gd name="connsiteX5" fmla="*/ 839422 w 1079500"/>
              <a:gd name="connsiteY5" fmla="*/ 469900 h 622300"/>
              <a:gd name="connsiteX6" fmla="*/ 0 w 1079500"/>
              <a:gd name="connsiteY6" fmla="*/ 469900 h 622300"/>
              <a:gd name="connsiteX0" fmla="*/ 0 w 1079500"/>
              <a:gd name="connsiteY0" fmla="*/ 152400 h 622300"/>
              <a:gd name="connsiteX1" fmla="*/ 855204 w 1079500"/>
              <a:gd name="connsiteY1" fmla="*/ 152400 h 622300"/>
              <a:gd name="connsiteX2" fmla="*/ 855204 w 1079500"/>
              <a:gd name="connsiteY2" fmla="*/ 0 h 622300"/>
              <a:gd name="connsiteX3" fmla="*/ 1079500 w 1079500"/>
              <a:gd name="connsiteY3" fmla="*/ 311150 h 622300"/>
              <a:gd name="connsiteX4" fmla="*/ 855204 w 1079500"/>
              <a:gd name="connsiteY4" fmla="*/ 622300 h 622300"/>
              <a:gd name="connsiteX5" fmla="*/ 839422 w 1079500"/>
              <a:gd name="connsiteY5" fmla="*/ 469900 h 622300"/>
              <a:gd name="connsiteX6" fmla="*/ 0 w 1079500"/>
              <a:gd name="connsiteY6" fmla="*/ 469900 h 622300"/>
              <a:gd name="connsiteX0" fmla="*/ 0 w 1079500"/>
              <a:gd name="connsiteY0" fmla="*/ 152400 h 622300"/>
              <a:gd name="connsiteX1" fmla="*/ 855204 w 1079500"/>
              <a:gd name="connsiteY1" fmla="*/ 152400 h 622300"/>
              <a:gd name="connsiteX2" fmla="*/ 855204 w 1079500"/>
              <a:gd name="connsiteY2" fmla="*/ 0 h 622300"/>
              <a:gd name="connsiteX3" fmla="*/ 1079500 w 1079500"/>
              <a:gd name="connsiteY3" fmla="*/ 311150 h 622300"/>
              <a:gd name="connsiteX4" fmla="*/ 855204 w 1079500"/>
              <a:gd name="connsiteY4" fmla="*/ 622300 h 622300"/>
              <a:gd name="connsiteX5" fmla="*/ 855204 w 1079500"/>
              <a:gd name="connsiteY5" fmla="*/ 469900 h 622300"/>
              <a:gd name="connsiteX6" fmla="*/ 0 w 1079500"/>
              <a:gd name="connsiteY6" fmla="*/ 469900 h 622300"/>
              <a:gd name="connsiteX0" fmla="*/ 0 w 1079500"/>
              <a:gd name="connsiteY0" fmla="*/ 152400 h 622300"/>
              <a:gd name="connsiteX1" fmla="*/ 870986 w 1079500"/>
              <a:gd name="connsiteY1" fmla="*/ 152400 h 622300"/>
              <a:gd name="connsiteX2" fmla="*/ 855204 w 1079500"/>
              <a:gd name="connsiteY2" fmla="*/ 0 h 622300"/>
              <a:gd name="connsiteX3" fmla="*/ 1079500 w 1079500"/>
              <a:gd name="connsiteY3" fmla="*/ 311150 h 622300"/>
              <a:gd name="connsiteX4" fmla="*/ 855204 w 1079500"/>
              <a:gd name="connsiteY4" fmla="*/ 622300 h 622300"/>
              <a:gd name="connsiteX5" fmla="*/ 855204 w 1079500"/>
              <a:gd name="connsiteY5" fmla="*/ 469900 h 622300"/>
              <a:gd name="connsiteX6" fmla="*/ 0 w 1079500"/>
              <a:gd name="connsiteY6" fmla="*/ 469900 h 622300"/>
              <a:gd name="connsiteX0" fmla="*/ 0 w 1079500"/>
              <a:gd name="connsiteY0" fmla="*/ 152400 h 622300"/>
              <a:gd name="connsiteX1" fmla="*/ 870986 w 1079500"/>
              <a:gd name="connsiteY1" fmla="*/ 152400 h 622300"/>
              <a:gd name="connsiteX2" fmla="*/ 870986 w 1079500"/>
              <a:gd name="connsiteY2" fmla="*/ 0 h 622300"/>
              <a:gd name="connsiteX3" fmla="*/ 1079500 w 1079500"/>
              <a:gd name="connsiteY3" fmla="*/ 311150 h 622300"/>
              <a:gd name="connsiteX4" fmla="*/ 855204 w 1079500"/>
              <a:gd name="connsiteY4" fmla="*/ 622300 h 622300"/>
              <a:gd name="connsiteX5" fmla="*/ 855204 w 1079500"/>
              <a:gd name="connsiteY5" fmla="*/ 469900 h 622300"/>
              <a:gd name="connsiteX6" fmla="*/ 0 w 1079500"/>
              <a:gd name="connsiteY6" fmla="*/ 469900 h 622300"/>
              <a:gd name="connsiteX0" fmla="*/ 0 w 1079500"/>
              <a:gd name="connsiteY0" fmla="*/ 152400 h 622300"/>
              <a:gd name="connsiteX1" fmla="*/ 870986 w 1079500"/>
              <a:gd name="connsiteY1" fmla="*/ 152400 h 622300"/>
              <a:gd name="connsiteX2" fmla="*/ 870986 w 1079500"/>
              <a:gd name="connsiteY2" fmla="*/ 0 h 622300"/>
              <a:gd name="connsiteX3" fmla="*/ 1079500 w 1079500"/>
              <a:gd name="connsiteY3" fmla="*/ 311150 h 622300"/>
              <a:gd name="connsiteX4" fmla="*/ 870986 w 1079500"/>
              <a:gd name="connsiteY4" fmla="*/ 622300 h 622300"/>
              <a:gd name="connsiteX5" fmla="*/ 855204 w 1079500"/>
              <a:gd name="connsiteY5" fmla="*/ 469900 h 622300"/>
              <a:gd name="connsiteX6" fmla="*/ 0 w 1079500"/>
              <a:gd name="connsiteY6" fmla="*/ 469900 h 622300"/>
              <a:gd name="connsiteX0" fmla="*/ 0 w 1079500"/>
              <a:gd name="connsiteY0" fmla="*/ 152400 h 622300"/>
              <a:gd name="connsiteX1" fmla="*/ 870986 w 1079500"/>
              <a:gd name="connsiteY1" fmla="*/ 152400 h 622300"/>
              <a:gd name="connsiteX2" fmla="*/ 870986 w 1079500"/>
              <a:gd name="connsiteY2" fmla="*/ 0 h 622300"/>
              <a:gd name="connsiteX3" fmla="*/ 1079500 w 1079500"/>
              <a:gd name="connsiteY3" fmla="*/ 311150 h 622300"/>
              <a:gd name="connsiteX4" fmla="*/ 870986 w 1079500"/>
              <a:gd name="connsiteY4" fmla="*/ 622300 h 622300"/>
              <a:gd name="connsiteX5" fmla="*/ 870986 w 1079500"/>
              <a:gd name="connsiteY5" fmla="*/ 469900 h 622300"/>
              <a:gd name="connsiteX6" fmla="*/ 0 w 1079500"/>
              <a:gd name="connsiteY6" fmla="*/ 469900 h 622300"/>
              <a:gd name="connsiteX0" fmla="*/ 0 w 1079500"/>
              <a:gd name="connsiteY0" fmla="*/ 152400 h 622300"/>
              <a:gd name="connsiteX1" fmla="*/ 886768 w 1079500"/>
              <a:gd name="connsiteY1" fmla="*/ 152400 h 622300"/>
              <a:gd name="connsiteX2" fmla="*/ 870986 w 1079500"/>
              <a:gd name="connsiteY2" fmla="*/ 0 h 622300"/>
              <a:gd name="connsiteX3" fmla="*/ 1079500 w 1079500"/>
              <a:gd name="connsiteY3" fmla="*/ 311150 h 622300"/>
              <a:gd name="connsiteX4" fmla="*/ 870986 w 1079500"/>
              <a:gd name="connsiteY4" fmla="*/ 622300 h 622300"/>
              <a:gd name="connsiteX5" fmla="*/ 870986 w 1079500"/>
              <a:gd name="connsiteY5" fmla="*/ 469900 h 622300"/>
              <a:gd name="connsiteX6" fmla="*/ 0 w 1079500"/>
              <a:gd name="connsiteY6" fmla="*/ 469900 h 622300"/>
              <a:gd name="connsiteX0" fmla="*/ 0 w 1079500"/>
              <a:gd name="connsiteY0" fmla="*/ 152400 h 622300"/>
              <a:gd name="connsiteX1" fmla="*/ 886768 w 1079500"/>
              <a:gd name="connsiteY1" fmla="*/ 152400 h 622300"/>
              <a:gd name="connsiteX2" fmla="*/ 886768 w 1079500"/>
              <a:gd name="connsiteY2" fmla="*/ 0 h 622300"/>
              <a:gd name="connsiteX3" fmla="*/ 1079500 w 1079500"/>
              <a:gd name="connsiteY3" fmla="*/ 311150 h 622300"/>
              <a:gd name="connsiteX4" fmla="*/ 870986 w 1079500"/>
              <a:gd name="connsiteY4" fmla="*/ 622300 h 622300"/>
              <a:gd name="connsiteX5" fmla="*/ 870986 w 1079500"/>
              <a:gd name="connsiteY5" fmla="*/ 469900 h 622300"/>
              <a:gd name="connsiteX6" fmla="*/ 0 w 1079500"/>
              <a:gd name="connsiteY6" fmla="*/ 469900 h 622300"/>
              <a:gd name="connsiteX0" fmla="*/ 0 w 1079500"/>
              <a:gd name="connsiteY0" fmla="*/ 152400 h 622300"/>
              <a:gd name="connsiteX1" fmla="*/ 886768 w 1079500"/>
              <a:gd name="connsiteY1" fmla="*/ 152400 h 622300"/>
              <a:gd name="connsiteX2" fmla="*/ 886768 w 1079500"/>
              <a:gd name="connsiteY2" fmla="*/ 0 h 622300"/>
              <a:gd name="connsiteX3" fmla="*/ 1079500 w 1079500"/>
              <a:gd name="connsiteY3" fmla="*/ 311150 h 622300"/>
              <a:gd name="connsiteX4" fmla="*/ 886768 w 1079500"/>
              <a:gd name="connsiteY4" fmla="*/ 622300 h 622300"/>
              <a:gd name="connsiteX5" fmla="*/ 870986 w 1079500"/>
              <a:gd name="connsiteY5" fmla="*/ 469900 h 622300"/>
              <a:gd name="connsiteX6" fmla="*/ 0 w 1079500"/>
              <a:gd name="connsiteY6" fmla="*/ 469900 h 622300"/>
              <a:gd name="connsiteX0" fmla="*/ 0 w 1079500"/>
              <a:gd name="connsiteY0" fmla="*/ 152400 h 622300"/>
              <a:gd name="connsiteX1" fmla="*/ 886768 w 1079500"/>
              <a:gd name="connsiteY1" fmla="*/ 152400 h 622300"/>
              <a:gd name="connsiteX2" fmla="*/ 886768 w 1079500"/>
              <a:gd name="connsiteY2" fmla="*/ 0 h 622300"/>
              <a:gd name="connsiteX3" fmla="*/ 1079500 w 1079500"/>
              <a:gd name="connsiteY3" fmla="*/ 311150 h 622300"/>
              <a:gd name="connsiteX4" fmla="*/ 886768 w 1079500"/>
              <a:gd name="connsiteY4" fmla="*/ 622300 h 622300"/>
              <a:gd name="connsiteX5" fmla="*/ 886768 w 1079500"/>
              <a:gd name="connsiteY5" fmla="*/ 469900 h 622300"/>
              <a:gd name="connsiteX6" fmla="*/ 0 w 1079500"/>
              <a:gd name="connsiteY6" fmla="*/ 469900 h 622300"/>
              <a:gd name="connsiteX0" fmla="*/ 0 w 1079500"/>
              <a:gd name="connsiteY0" fmla="*/ 152400 h 622300"/>
              <a:gd name="connsiteX1" fmla="*/ 902550 w 1079500"/>
              <a:gd name="connsiteY1" fmla="*/ 152400 h 622300"/>
              <a:gd name="connsiteX2" fmla="*/ 886768 w 1079500"/>
              <a:gd name="connsiteY2" fmla="*/ 0 h 622300"/>
              <a:gd name="connsiteX3" fmla="*/ 1079500 w 1079500"/>
              <a:gd name="connsiteY3" fmla="*/ 311150 h 622300"/>
              <a:gd name="connsiteX4" fmla="*/ 886768 w 1079500"/>
              <a:gd name="connsiteY4" fmla="*/ 622300 h 622300"/>
              <a:gd name="connsiteX5" fmla="*/ 886768 w 1079500"/>
              <a:gd name="connsiteY5" fmla="*/ 469900 h 622300"/>
              <a:gd name="connsiteX6" fmla="*/ 0 w 1079500"/>
              <a:gd name="connsiteY6" fmla="*/ 469900 h 622300"/>
              <a:gd name="connsiteX0" fmla="*/ 0 w 1079500"/>
              <a:gd name="connsiteY0" fmla="*/ 152400 h 622300"/>
              <a:gd name="connsiteX1" fmla="*/ 902550 w 1079500"/>
              <a:gd name="connsiteY1" fmla="*/ 152400 h 622300"/>
              <a:gd name="connsiteX2" fmla="*/ 902550 w 1079500"/>
              <a:gd name="connsiteY2" fmla="*/ 0 h 622300"/>
              <a:gd name="connsiteX3" fmla="*/ 1079500 w 1079500"/>
              <a:gd name="connsiteY3" fmla="*/ 311150 h 622300"/>
              <a:gd name="connsiteX4" fmla="*/ 886768 w 1079500"/>
              <a:gd name="connsiteY4" fmla="*/ 622300 h 622300"/>
              <a:gd name="connsiteX5" fmla="*/ 886768 w 1079500"/>
              <a:gd name="connsiteY5" fmla="*/ 469900 h 622300"/>
              <a:gd name="connsiteX6" fmla="*/ 0 w 1079500"/>
              <a:gd name="connsiteY6" fmla="*/ 469900 h 622300"/>
              <a:gd name="connsiteX0" fmla="*/ 0 w 1079500"/>
              <a:gd name="connsiteY0" fmla="*/ 152400 h 622300"/>
              <a:gd name="connsiteX1" fmla="*/ 902550 w 1079500"/>
              <a:gd name="connsiteY1" fmla="*/ 152400 h 622300"/>
              <a:gd name="connsiteX2" fmla="*/ 902550 w 1079500"/>
              <a:gd name="connsiteY2" fmla="*/ 0 h 622300"/>
              <a:gd name="connsiteX3" fmla="*/ 1079500 w 1079500"/>
              <a:gd name="connsiteY3" fmla="*/ 311150 h 622300"/>
              <a:gd name="connsiteX4" fmla="*/ 902550 w 1079500"/>
              <a:gd name="connsiteY4" fmla="*/ 622300 h 622300"/>
              <a:gd name="connsiteX5" fmla="*/ 886768 w 1079500"/>
              <a:gd name="connsiteY5" fmla="*/ 469900 h 622300"/>
              <a:gd name="connsiteX6" fmla="*/ 0 w 1079500"/>
              <a:gd name="connsiteY6" fmla="*/ 469900 h 622300"/>
              <a:gd name="connsiteX0" fmla="*/ 0 w 1079500"/>
              <a:gd name="connsiteY0" fmla="*/ 152400 h 622300"/>
              <a:gd name="connsiteX1" fmla="*/ 902550 w 1079500"/>
              <a:gd name="connsiteY1" fmla="*/ 152400 h 622300"/>
              <a:gd name="connsiteX2" fmla="*/ 902550 w 1079500"/>
              <a:gd name="connsiteY2" fmla="*/ 0 h 622300"/>
              <a:gd name="connsiteX3" fmla="*/ 1079500 w 1079500"/>
              <a:gd name="connsiteY3" fmla="*/ 311150 h 622300"/>
              <a:gd name="connsiteX4" fmla="*/ 902550 w 1079500"/>
              <a:gd name="connsiteY4" fmla="*/ 622300 h 622300"/>
              <a:gd name="connsiteX5" fmla="*/ 902550 w 1079500"/>
              <a:gd name="connsiteY5" fmla="*/ 469900 h 622300"/>
              <a:gd name="connsiteX6" fmla="*/ 0 w 1079500"/>
              <a:gd name="connsiteY6" fmla="*/ 469900 h 622300"/>
              <a:gd name="connsiteX0" fmla="*/ 0 w 1079500"/>
              <a:gd name="connsiteY0" fmla="*/ 152400 h 622300"/>
              <a:gd name="connsiteX1" fmla="*/ 918332 w 1079500"/>
              <a:gd name="connsiteY1" fmla="*/ 152400 h 622300"/>
              <a:gd name="connsiteX2" fmla="*/ 902550 w 1079500"/>
              <a:gd name="connsiteY2" fmla="*/ 0 h 622300"/>
              <a:gd name="connsiteX3" fmla="*/ 1079500 w 1079500"/>
              <a:gd name="connsiteY3" fmla="*/ 311150 h 622300"/>
              <a:gd name="connsiteX4" fmla="*/ 902550 w 1079500"/>
              <a:gd name="connsiteY4" fmla="*/ 622300 h 622300"/>
              <a:gd name="connsiteX5" fmla="*/ 902550 w 1079500"/>
              <a:gd name="connsiteY5" fmla="*/ 469900 h 622300"/>
              <a:gd name="connsiteX6" fmla="*/ 0 w 1079500"/>
              <a:gd name="connsiteY6" fmla="*/ 469900 h 622300"/>
              <a:gd name="connsiteX0" fmla="*/ 0 w 1079500"/>
              <a:gd name="connsiteY0" fmla="*/ 152400 h 622300"/>
              <a:gd name="connsiteX1" fmla="*/ 918332 w 1079500"/>
              <a:gd name="connsiteY1" fmla="*/ 152400 h 622300"/>
              <a:gd name="connsiteX2" fmla="*/ 918332 w 1079500"/>
              <a:gd name="connsiteY2" fmla="*/ 0 h 622300"/>
              <a:gd name="connsiteX3" fmla="*/ 1079500 w 1079500"/>
              <a:gd name="connsiteY3" fmla="*/ 311150 h 622300"/>
              <a:gd name="connsiteX4" fmla="*/ 902550 w 1079500"/>
              <a:gd name="connsiteY4" fmla="*/ 622300 h 622300"/>
              <a:gd name="connsiteX5" fmla="*/ 902550 w 1079500"/>
              <a:gd name="connsiteY5" fmla="*/ 469900 h 622300"/>
              <a:gd name="connsiteX6" fmla="*/ 0 w 1079500"/>
              <a:gd name="connsiteY6" fmla="*/ 469900 h 622300"/>
              <a:gd name="connsiteX0" fmla="*/ 0 w 1079500"/>
              <a:gd name="connsiteY0" fmla="*/ 152400 h 622300"/>
              <a:gd name="connsiteX1" fmla="*/ 918332 w 1079500"/>
              <a:gd name="connsiteY1" fmla="*/ 152400 h 622300"/>
              <a:gd name="connsiteX2" fmla="*/ 918332 w 1079500"/>
              <a:gd name="connsiteY2" fmla="*/ 0 h 622300"/>
              <a:gd name="connsiteX3" fmla="*/ 1079500 w 1079500"/>
              <a:gd name="connsiteY3" fmla="*/ 311150 h 622300"/>
              <a:gd name="connsiteX4" fmla="*/ 918332 w 1079500"/>
              <a:gd name="connsiteY4" fmla="*/ 622300 h 622300"/>
              <a:gd name="connsiteX5" fmla="*/ 902550 w 1079500"/>
              <a:gd name="connsiteY5" fmla="*/ 469900 h 622300"/>
              <a:gd name="connsiteX6" fmla="*/ 0 w 1079500"/>
              <a:gd name="connsiteY6" fmla="*/ 469900 h 622300"/>
              <a:gd name="connsiteX0" fmla="*/ 0 w 1079500"/>
              <a:gd name="connsiteY0" fmla="*/ 152400 h 622300"/>
              <a:gd name="connsiteX1" fmla="*/ 918332 w 1079500"/>
              <a:gd name="connsiteY1" fmla="*/ 152400 h 622300"/>
              <a:gd name="connsiteX2" fmla="*/ 918332 w 1079500"/>
              <a:gd name="connsiteY2" fmla="*/ 0 h 622300"/>
              <a:gd name="connsiteX3" fmla="*/ 1079500 w 1079500"/>
              <a:gd name="connsiteY3" fmla="*/ 311150 h 622300"/>
              <a:gd name="connsiteX4" fmla="*/ 918332 w 1079500"/>
              <a:gd name="connsiteY4" fmla="*/ 622300 h 622300"/>
              <a:gd name="connsiteX5" fmla="*/ 918332 w 1079500"/>
              <a:gd name="connsiteY5" fmla="*/ 469900 h 622300"/>
              <a:gd name="connsiteX6" fmla="*/ 0 w 1079500"/>
              <a:gd name="connsiteY6" fmla="*/ 469900 h 622300"/>
              <a:gd name="connsiteX0" fmla="*/ 0 w 1079500"/>
              <a:gd name="connsiteY0" fmla="*/ 152400 h 622300"/>
              <a:gd name="connsiteX1" fmla="*/ 934114 w 1079500"/>
              <a:gd name="connsiteY1" fmla="*/ 152400 h 622300"/>
              <a:gd name="connsiteX2" fmla="*/ 918332 w 1079500"/>
              <a:gd name="connsiteY2" fmla="*/ 0 h 622300"/>
              <a:gd name="connsiteX3" fmla="*/ 1079500 w 1079500"/>
              <a:gd name="connsiteY3" fmla="*/ 311150 h 622300"/>
              <a:gd name="connsiteX4" fmla="*/ 918332 w 1079500"/>
              <a:gd name="connsiteY4" fmla="*/ 622300 h 622300"/>
              <a:gd name="connsiteX5" fmla="*/ 918332 w 1079500"/>
              <a:gd name="connsiteY5" fmla="*/ 469900 h 622300"/>
              <a:gd name="connsiteX6" fmla="*/ 0 w 1079500"/>
              <a:gd name="connsiteY6" fmla="*/ 469900 h 622300"/>
              <a:gd name="connsiteX0" fmla="*/ 0 w 1079500"/>
              <a:gd name="connsiteY0" fmla="*/ 152400 h 622300"/>
              <a:gd name="connsiteX1" fmla="*/ 934114 w 1079500"/>
              <a:gd name="connsiteY1" fmla="*/ 152400 h 622300"/>
              <a:gd name="connsiteX2" fmla="*/ 934114 w 1079500"/>
              <a:gd name="connsiteY2" fmla="*/ 0 h 622300"/>
              <a:gd name="connsiteX3" fmla="*/ 1079500 w 1079500"/>
              <a:gd name="connsiteY3" fmla="*/ 311150 h 622300"/>
              <a:gd name="connsiteX4" fmla="*/ 918332 w 1079500"/>
              <a:gd name="connsiteY4" fmla="*/ 622300 h 622300"/>
              <a:gd name="connsiteX5" fmla="*/ 918332 w 1079500"/>
              <a:gd name="connsiteY5" fmla="*/ 469900 h 622300"/>
              <a:gd name="connsiteX6" fmla="*/ 0 w 1079500"/>
              <a:gd name="connsiteY6" fmla="*/ 469900 h 622300"/>
              <a:gd name="connsiteX0" fmla="*/ 0 w 1079500"/>
              <a:gd name="connsiteY0" fmla="*/ 152400 h 622300"/>
              <a:gd name="connsiteX1" fmla="*/ 934114 w 1079500"/>
              <a:gd name="connsiteY1" fmla="*/ 152400 h 622300"/>
              <a:gd name="connsiteX2" fmla="*/ 934114 w 1079500"/>
              <a:gd name="connsiteY2" fmla="*/ 0 h 622300"/>
              <a:gd name="connsiteX3" fmla="*/ 1079500 w 1079500"/>
              <a:gd name="connsiteY3" fmla="*/ 311150 h 622300"/>
              <a:gd name="connsiteX4" fmla="*/ 934114 w 1079500"/>
              <a:gd name="connsiteY4" fmla="*/ 622300 h 622300"/>
              <a:gd name="connsiteX5" fmla="*/ 918332 w 1079500"/>
              <a:gd name="connsiteY5" fmla="*/ 469900 h 622300"/>
              <a:gd name="connsiteX6" fmla="*/ 0 w 1079500"/>
              <a:gd name="connsiteY6" fmla="*/ 469900 h 622300"/>
              <a:gd name="connsiteX0" fmla="*/ 0 w 1079500"/>
              <a:gd name="connsiteY0" fmla="*/ 152400 h 622300"/>
              <a:gd name="connsiteX1" fmla="*/ 934114 w 1079500"/>
              <a:gd name="connsiteY1" fmla="*/ 152400 h 622300"/>
              <a:gd name="connsiteX2" fmla="*/ 934114 w 1079500"/>
              <a:gd name="connsiteY2" fmla="*/ 0 h 622300"/>
              <a:gd name="connsiteX3" fmla="*/ 1079500 w 1079500"/>
              <a:gd name="connsiteY3" fmla="*/ 311150 h 622300"/>
              <a:gd name="connsiteX4" fmla="*/ 934114 w 1079500"/>
              <a:gd name="connsiteY4" fmla="*/ 622300 h 622300"/>
              <a:gd name="connsiteX5" fmla="*/ 934114 w 1079500"/>
              <a:gd name="connsiteY5" fmla="*/ 469900 h 622300"/>
              <a:gd name="connsiteX6" fmla="*/ 0 w 1079500"/>
              <a:gd name="connsiteY6" fmla="*/ 469900 h 622300"/>
              <a:gd name="connsiteX0" fmla="*/ 0 w 1079500"/>
              <a:gd name="connsiteY0" fmla="*/ 152400 h 622300"/>
              <a:gd name="connsiteX1" fmla="*/ 949896 w 1079500"/>
              <a:gd name="connsiteY1" fmla="*/ 152400 h 622300"/>
              <a:gd name="connsiteX2" fmla="*/ 934114 w 1079500"/>
              <a:gd name="connsiteY2" fmla="*/ 0 h 622300"/>
              <a:gd name="connsiteX3" fmla="*/ 1079500 w 1079500"/>
              <a:gd name="connsiteY3" fmla="*/ 311150 h 622300"/>
              <a:gd name="connsiteX4" fmla="*/ 934114 w 1079500"/>
              <a:gd name="connsiteY4" fmla="*/ 622300 h 622300"/>
              <a:gd name="connsiteX5" fmla="*/ 934114 w 1079500"/>
              <a:gd name="connsiteY5" fmla="*/ 469900 h 622300"/>
              <a:gd name="connsiteX6" fmla="*/ 0 w 1079500"/>
              <a:gd name="connsiteY6" fmla="*/ 469900 h 622300"/>
              <a:gd name="connsiteX0" fmla="*/ 0 w 1079500"/>
              <a:gd name="connsiteY0" fmla="*/ 152400 h 622300"/>
              <a:gd name="connsiteX1" fmla="*/ 949896 w 1079500"/>
              <a:gd name="connsiteY1" fmla="*/ 152400 h 622300"/>
              <a:gd name="connsiteX2" fmla="*/ 949896 w 1079500"/>
              <a:gd name="connsiteY2" fmla="*/ 0 h 622300"/>
              <a:gd name="connsiteX3" fmla="*/ 1079500 w 1079500"/>
              <a:gd name="connsiteY3" fmla="*/ 311150 h 622300"/>
              <a:gd name="connsiteX4" fmla="*/ 934114 w 1079500"/>
              <a:gd name="connsiteY4" fmla="*/ 622300 h 622300"/>
              <a:gd name="connsiteX5" fmla="*/ 934114 w 1079500"/>
              <a:gd name="connsiteY5" fmla="*/ 469900 h 622300"/>
              <a:gd name="connsiteX6" fmla="*/ 0 w 1079500"/>
              <a:gd name="connsiteY6" fmla="*/ 469900 h 622300"/>
              <a:gd name="connsiteX0" fmla="*/ 0 w 1079500"/>
              <a:gd name="connsiteY0" fmla="*/ 152400 h 622300"/>
              <a:gd name="connsiteX1" fmla="*/ 949896 w 1079500"/>
              <a:gd name="connsiteY1" fmla="*/ 152400 h 622300"/>
              <a:gd name="connsiteX2" fmla="*/ 949896 w 1079500"/>
              <a:gd name="connsiteY2" fmla="*/ 0 h 622300"/>
              <a:gd name="connsiteX3" fmla="*/ 1079500 w 1079500"/>
              <a:gd name="connsiteY3" fmla="*/ 311150 h 622300"/>
              <a:gd name="connsiteX4" fmla="*/ 949896 w 1079500"/>
              <a:gd name="connsiteY4" fmla="*/ 622300 h 622300"/>
              <a:gd name="connsiteX5" fmla="*/ 934114 w 1079500"/>
              <a:gd name="connsiteY5" fmla="*/ 469900 h 622300"/>
              <a:gd name="connsiteX6" fmla="*/ 0 w 1079500"/>
              <a:gd name="connsiteY6" fmla="*/ 469900 h 622300"/>
              <a:gd name="connsiteX0" fmla="*/ 0 w 1079500"/>
              <a:gd name="connsiteY0" fmla="*/ 152400 h 622300"/>
              <a:gd name="connsiteX1" fmla="*/ 949896 w 1079500"/>
              <a:gd name="connsiteY1" fmla="*/ 152400 h 622300"/>
              <a:gd name="connsiteX2" fmla="*/ 949896 w 1079500"/>
              <a:gd name="connsiteY2" fmla="*/ 0 h 622300"/>
              <a:gd name="connsiteX3" fmla="*/ 1079500 w 1079500"/>
              <a:gd name="connsiteY3" fmla="*/ 311150 h 622300"/>
              <a:gd name="connsiteX4" fmla="*/ 949896 w 1079500"/>
              <a:gd name="connsiteY4" fmla="*/ 622300 h 622300"/>
              <a:gd name="connsiteX5" fmla="*/ 949896 w 1079500"/>
              <a:gd name="connsiteY5" fmla="*/ 469900 h 622300"/>
              <a:gd name="connsiteX6" fmla="*/ 0 w 1079500"/>
              <a:gd name="connsiteY6" fmla="*/ 469900 h 622300"/>
              <a:gd name="connsiteX0" fmla="*/ 0 w 1079500"/>
              <a:gd name="connsiteY0" fmla="*/ 152400 h 622300"/>
              <a:gd name="connsiteX1" fmla="*/ 965678 w 1079500"/>
              <a:gd name="connsiteY1" fmla="*/ 152400 h 622300"/>
              <a:gd name="connsiteX2" fmla="*/ 949896 w 1079500"/>
              <a:gd name="connsiteY2" fmla="*/ 0 h 622300"/>
              <a:gd name="connsiteX3" fmla="*/ 1079500 w 1079500"/>
              <a:gd name="connsiteY3" fmla="*/ 311150 h 622300"/>
              <a:gd name="connsiteX4" fmla="*/ 949896 w 1079500"/>
              <a:gd name="connsiteY4" fmla="*/ 622300 h 622300"/>
              <a:gd name="connsiteX5" fmla="*/ 949896 w 1079500"/>
              <a:gd name="connsiteY5" fmla="*/ 469900 h 622300"/>
              <a:gd name="connsiteX6" fmla="*/ 0 w 1079500"/>
              <a:gd name="connsiteY6" fmla="*/ 469900 h 622300"/>
              <a:gd name="connsiteX0" fmla="*/ 0 w 1079500"/>
              <a:gd name="connsiteY0" fmla="*/ 152400 h 622300"/>
              <a:gd name="connsiteX1" fmla="*/ 965678 w 1079500"/>
              <a:gd name="connsiteY1" fmla="*/ 152400 h 622300"/>
              <a:gd name="connsiteX2" fmla="*/ 965678 w 1079500"/>
              <a:gd name="connsiteY2" fmla="*/ 0 h 622300"/>
              <a:gd name="connsiteX3" fmla="*/ 1079500 w 1079500"/>
              <a:gd name="connsiteY3" fmla="*/ 311150 h 622300"/>
              <a:gd name="connsiteX4" fmla="*/ 949896 w 1079500"/>
              <a:gd name="connsiteY4" fmla="*/ 622300 h 622300"/>
              <a:gd name="connsiteX5" fmla="*/ 949896 w 1079500"/>
              <a:gd name="connsiteY5" fmla="*/ 469900 h 622300"/>
              <a:gd name="connsiteX6" fmla="*/ 0 w 1079500"/>
              <a:gd name="connsiteY6" fmla="*/ 469900 h 622300"/>
              <a:gd name="connsiteX0" fmla="*/ 0 w 1079500"/>
              <a:gd name="connsiteY0" fmla="*/ 152400 h 622300"/>
              <a:gd name="connsiteX1" fmla="*/ 965678 w 1079500"/>
              <a:gd name="connsiteY1" fmla="*/ 152400 h 622300"/>
              <a:gd name="connsiteX2" fmla="*/ 965678 w 1079500"/>
              <a:gd name="connsiteY2" fmla="*/ 0 h 622300"/>
              <a:gd name="connsiteX3" fmla="*/ 1079500 w 1079500"/>
              <a:gd name="connsiteY3" fmla="*/ 311150 h 622300"/>
              <a:gd name="connsiteX4" fmla="*/ 965678 w 1079500"/>
              <a:gd name="connsiteY4" fmla="*/ 622300 h 622300"/>
              <a:gd name="connsiteX5" fmla="*/ 949896 w 1079500"/>
              <a:gd name="connsiteY5" fmla="*/ 469900 h 622300"/>
              <a:gd name="connsiteX6" fmla="*/ 0 w 1079500"/>
              <a:gd name="connsiteY6" fmla="*/ 469900 h 622300"/>
              <a:gd name="connsiteX0" fmla="*/ 0 w 1079500"/>
              <a:gd name="connsiteY0" fmla="*/ 152400 h 622300"/>
              <a:gd name="connsiteX1" fmla="*/ 965678 w 1079500"/>
              <a:gd name="connsiteY1" fmla="*/ 152400 h 622300"/>
              <a:gd name="connsiteX2" fmla="*/ 965678 w 1079500"/>
              <a:gd name="connsiteY2" fmla="*/ 0 h 622300"/>
              <a:gd name="connsiteX3" fmla="*/ 1079500 w 1079500"/>
              <a:gd name="connsiteY3" fmla="*/ 311150 h 622300"/>
              <a:gd name="connsiteX4" fmla="*/ 965678 w 1079500"/>
              <a:gd name="connsiteY4" fmla="*/ 622300 h 622300"/>
              <a:gd name="connsiteX5" fmla="*/ 965678 w 1079500"/>
              <a:gd name="connsiteY5" fmla="*/ 469900 h 622300"/>
              <a:gd name="connsiteX6" fmla="*/ 0 w 1079500"/>
              <a:gd name="connsiteY6" fmla="*/ 469900 h 622300"/>
              <a:gd name="connsiteX0" fmla="*/ 0 w 1079500"/>
              <a:gd name="connsiteY0" fmla="*/ 152400 h 622300"/>
              <a:gd name="connsiteX1" fmla="*/ 981460 w 1079500"/>
              <a:gd name="connsiteY1" fmla="*/ 152400 h 622300"/>
              <a:gd name="connsiteX2" fmla="*/ 965678 w 1079500"/>
              <a:gd name="connsiteY2" fmla="*/ 0 h 622300"/>
              <a:gd name="connsiteX3" fmla="*/ 1079500 w 1079500"/>
              <a:gd name="connsiteY3" fmla="*/ 311150 h 622300"/>
              <a:gd name="connsiteX4" fmla="*/ 965678 w 1079500"/>
              <a:gd name="connsiteY4" fmla="*/ 622300 h 622300"/>
              <a:gd name="connsiteX5" fmla="*/ 965678 w 1079500"/>
              <a:gd name="connsiteY5" fmla="*/ 469900 h 622300"/>
              <a:gd name="connsiteX6" fmla="*/ 0 w 1079500"/>
              <a:gd name="connsiteY6" fmla="*/ 469900 h 622300"/>
              <a:gd name="connsiteX0" fmla="*/ 0 w 1079500"/>
              <a:gd name="connsiteY0" fmla="*/ 152400 h 622300"/>
              <a:gd name="connsiteX1" fmla="*/ 981460 w 1079500"/>
              <a:gd name="connsiteY1" fmla="*/ 152400 h 622300"/>
              <a:gd name="connsiteX2" fmla="*/ 981460 w 1079500"/>
              <a:gd name="connsiteY2" fmla="*/ 0 h 622300"/>
              <a:gd name="connsiteX3" fmla="*/ 1079500 w 1079500"/>
              <a:gd name="connsiteY3" fmla="*/ 311150 h 622300"/>
              <a:gd name="connsiteX4" fmla="*/ 965678 w 1079500"/>
              <a:gd name="connsiteY4" fmla="*/ 622300 h 622300"/>
              <a:gd name="connsiteX5" fmla="*/ 965678 w 1079500"/>
              <a:gd name="connsiteY5" fmla="*/ 469900 h 622300"/>
              <a:gd name="connsiteX6" fmla="*/ 0 w 1079500"/>
              <a:gd name="connsiteY6" fmla="*/ 469900 h 622300"/>
              <a:gd name="connsiteX0" fmla="*/ 0 w 1079500"/>
              <a:gd name="connsiteY0" fmla="*/ 152400 h 622300"/>
              <a:gd name="connsiteX1" fmla="*/ 981460 w 1079500"/>
              <a:gd name="connsiteY1" fmla="*/ 152400 h 622300"/>
              <a:gd name="connsiteX2" fmla="*/ 981460 w 1079500"/>
              <a:gd name="connsiteY2" fmla="*/ 0 h 622300"/>
              <a:gd name="connsiteX3" fmla="*/ 1079500 w 1079500"/>
              <a:gd name="connsiteY3" fmla="*/ 311150 h 622300"/>
              <a:gd name="connsiteX4" fmla="*/ 981460 w 1079500"/>
              <a:gd name="connsiteY4" fmla="*/ 622300 h 622300"/>
              <a:gd name="connsiteX5" fmla="*/ 965678 w 1079500"/>
              <a:gd name="connsiteY5" fmla="*/ 469900 h 622300"/>
              <a:gd name="connsiteX6" fmla="*/ 0 w 1079500"/>
              <a:gd name="connsiteY6" fmla="*/ 469900 h 622300"/>
              <a:gd name="connsiteX0" fmla="*/ 0 w 1079500"/>
              <a:gd name="connsiteY0" fmla="*/ 152400 h 622300"/>
              <a:gd name="connsiteX1" fmla="*/ 981460 w 1079500"/>
              <a:gd name="connsiteY1" fmla="*/ 152400 h 622300"/>
              <a:gd name="connsiteX2" fmla="*/ 981460 w 1079500"/>
              <a:gd name="connsiteY2" fmla="*/ 0 h 622300"/>
              <a:gd name="connsiteX3" fmla="*/ 1079500 w 1079500"/>
              <a:gd name="connsiteY3" fmla="*/ 311150 h 622300"/>
              <a:gd name="connsiteX4" fmla="*/ 981460 w 1079500"/>
              <a:gd name="connsiteY4" fmla="*/ 622300 h 622300"/>
              <a:gd name="connsiteX5" fmla="*/ 981460 w 1079500"/>
              <a:gd name="connsiteY5" fmla="*/ 469900 h 622300"/>
              <a:gd name="connsiteX6" fmla="*/ 0 w 1079500"/>
              <a:gd name="connsiteY6" fmla="*/ 469900 h 622300"/>
              <a:gd name="connsiteX0" fmla="*/ 0 w 1079500"/>
              <a:gd name="connsiteY0" fmla="*/ 152400 h 622300"/>
              <a:gd name="connsiteX1" fmla="*/ 944247 w 1079500"/>
              <a:gd name="connsiteY1" fmla="*/ 152400 h 622300"/>
              <a:gd name="connsiteX2" fmla="*/ 981460 w 1079500"/>
              <a:gd name="connsiteY2" fmla="*/ 0 h 622300"/>
              <a:gd name="connsiteX3" fmla="*/ 1079500 w 1079500"/>
              <a:gd name="connsiteY3" fmla="*/ 311150 h 622300"/>
              <a:gd name="connsiteX4" fmla="*/ 981460 w 1079500"/>
              <a:gd name="connsiteY4" fmla="*/ 622300 h 622300"/>
              <a:gd name="connsiteX5" fmla="*/ 981460 w 1079500"/>
              <a:gd name="connsiteY5" fmla="*/ 469900 h 622300"/>
              <a:gd name="connsiteX6" fmla="*/ 0 w 1079500"/>
              <a:gd name="connsiteY6" fmla="*/ 469900 h 622300"/>
              <a:gd name="connsiteX0" fmla="*/ 0 w 1079500"/>
              <a:gd name="connsiteY0" fmla="*/ 152400 h 622300"/>
              <a:gd name="connsiteX1" fmla="*/ 944247 w 1079500"/>
              <a:gd name="connsiteY1" fmla="*/ 152400 h 622300"/>
              <a:gd name="connsiteX2" fmla="*/ 944247 w 1079500"/>
              <a:gd name="connsiteY2" fmla="*/ 0 h 622300"/>
              <a:gd name="connsiteX3" fmla="*/ 1079500 w 1079500"/>
              <a:gd name="connsiteY3" fmla="*/ 311150 h 622300"/>
              <a:gd name="connsiteX4" fmla="*/ 981460 w 1079500"/>
              <a:gd name="connsiteY4" fmla="*/ 622300 h 622300"/>
              <a:gd name="connsiteX5" fmla="*/ 981460 w 1079500"/>
              <a:gd name="connsiteY5" fmla="*/ 469900 h 622300"/>
              <a:gd name="connsiteX6" fmla="*/ 0 w 1079500"/>
              <a:gd name="connsiteY6" fmla="*/ 469900 h 622300"/>
              <a:gd name="connsiteX0" fmla="*/ 0 w 1079500"/>
              <a:gd name="connsiteY0" fmla="*/ 152400 h 622300"/>
              <a:gd name="connsiteX1" fmla="*/ 944247 w 1079500"/>
              <a:gd name="connsiteY1" fmla="*/ 152400 h 622300"/>
              <a:gd name="connsiteX2" fmla="*/ 944247 w 1079500"/>
              <a:gd name="connsiteY2" fmla="*/ 0 h 622300"/>
              <a:gd name="connsiteX3" fmla="*/ 1079500 w 1079500"/>
              <a:gd name="connsiteY3" fmla="*/ 311150 h 622300"/>
              <a:gd name="connsiteX4" fmla="*/ 944247 w 1079500"/>
              <a:gd name="connsiteY4" fmla="*/ 622300 h 622300"/>
              <a:gd name="connsiteX5" fmla="*/ 981460 w 1079500"/>
              <a:gd name="connsiteY5" fmla="*/ 469900 h 622300"/>
              <a:gd name="connsiteX6" fmla="*/ 0 w 1079500"/>
              <a:gd name="connsiteY6" fmla="*/ 469900 h 622300"/>
              <a:gd name="connsiteX0" fmla="*/ 0 w 1079500"/>
              <a:gd name="connsiteY0" fmla="*/ 152400 h 622300"/>
              <a:gd name="connsiteX1" fmla="*/ 944247 w 1079500"/>
              <a:gd name="connsiteY1" fmla="*/ 152400 h 622300"/>
              <a:gd name="connsiteX2" fmla="*/ 944247 w 1079500"/>
              <a:gd name="connsiteY2" fmla="*/ 0 h 622300"/>
              <a:gd name="connsiteX3" fmla="*/ 1079500 w 1079500"/>
              <a:gd name="connsiteY3" fmla="*/ 311150 h 622300"/>
              <a:gd name="connsiteX4" fmla="*/ 944247 w 1079500"/>
              <a:gd name="connsiteY4" fmla="*/ 622300 h 622300"/>
              <a:gd name="connsiteX5" fmla="*/ 944247 w 1079500"/>
              <a:gd name="connsiteY5" fmla="*/ 469900 h 622300"/>
              <a:gd name="connsiteX6" fmla="*/ 0 w 1079500"/>
              <a:gd name="connsiteY6" fmla="*/ 469900 h 622300"/>
              <a:gd name="connsiteX0" fmla="*/ 0 w 1079500"/>
              <a:gd name="connsiteY0" fmla="*/ 152400 h 622300"/>
              <a:gd name="connsiteX1" fmla="*/ 907034 w 1079500"/>
              <a:gd name="connsiteY1" fmla="*/ 152400 h 622300"/>
              <a:gd name="connsiteX2" fmla="*/ 944247 w 1079500"/>
              <a:gd name="connsiteY2" fmla="*/ 0 h 622300"/>
              <a:gd name="connsiteX3" fmla="*/ 1079500 w 1079500"/>
              <a:gd name="connsiteY3" fmla="*/ 311150 h 622300"/>
              <a:gd name="connsiteX4" fmla="*/ 944247 w 1079500"/>
              <a:gd name="connsiteY4" fmla="*/ 622300 h 622300"/>
              <a:gd name="connsiteX5" fmla="*/ 944247 w 1079500"/>
              <a:gd name="connsiteY5" fmla="*/ 469900 h 622300"/>
              <a:gd name="connsiteX6" fmla="*/ 0 w 1079500"/>
              <a:gd name="connsiteY6" fmla="*/ 469900 h 622300"/>
              <a:gd name="connsiteX0" fmla="*/ 0 w 1079500"/>
              <a:gd name="connsiteY0" fmla="*/ 152400 h 622300"/>
              <a:gd name="connsiteX1" fmla="*/ 907034 w 1079500"/>
              <a:gd name="connsiteY1" fmla="*/ 152400 h 622300"/>
              <a:gd name="connsiteX2" fmla="*/ 907034 w 1079500"/>
              <a:gd name="connsiteY2" fmla="*/ 0 h 622300"/>
              <a:gd name="connsiteX3" fmla="*/ 1079500 w 1079500"/>
              <a:gd name="connsiteY3" fmla="*/ 311150 h 622300"/>
              <a:gd name="connsiteX4" fmla="*/ 944247 w 1079500"/>
              <a:gd name="connsiteY4" fmla="*/ 622300 h 622300"/>
              <a:gd name="connsiteX5" fmla="*/ 944247 w 1079500"/>
              <a:gd name="connsiteY5" fmla="*/ 469900 h 622300"/>
              <a:gd name="connsiteX6" fmla="*/ 0 w 1079500"/>
              <a:gd name="connsiteY6" fmla="*/ 469900 h 622300"/>
              <a:gd name="connsiteX0" fmla="*/ 0 w 1079500"/>
              <a:gd name="connsiteY0" fmla="*/ 152400 h 622300"/>
              <a:gd name="connsiteX1" fmla="*/ 907034 w 1079500"/>
              <a:gd name="connsiteY1" fmla="*/ 152400 h 622300"/>
              <a:gd name="connsiteX2" fmla="*/ 907034 w 1079500"/>
              <a:gd name="connsiteY2" fmla="*/ 0 h 622300"/>
              <a:gd name="connsiteX3" fmla="*/ 1079500 w 1079500"/>
              <a:gd name="connsiteY3" fmla="*/ 311150 h 622300"/>
              <a:gd name="connsiteX4" fmla="*/ 907034 w 1079500"/>
              <a:gd name="connsiteY4" fmla="*/ 622300 h 622300"/>
              <a:gd name="connsiteX5" fmla="*/ 944247 w 1079500"/>
              <a:gd name="connsiteY5" fmla="*/ 469900 h 622300"/>
              <a:gd name="connsiteX6" fmla="*/ 0 w 1079500"/>
              <a:gd name="connsiteY6" fmla="*/ 469900 h 622300"/>
              <a:gd name="connsiteX0" fmla="*/ 0 w 1079500"/>
              <a:gd name="connsiteY0" fmla="*/ 152400 h 622300"/>
              <a:gd name="connsiteX1" fmla="*/ 907034 w 1079500"/>
              <a:gd name="connsiteY1" fmla="*/ 152400 h 622300"/>
              <a:gd name="connsiteX2" fmla="*/ 907034 w 1079500"/>
              <a:gd name="connsiteY2" fmla="*/ 0 h 622300"/>
              <a:gd name="connsiteX3" fmla="*/ 1079500 w 1079500"/>
              <a:gd name="connsiteY3" fmla="*/ 311150 h 622300"/>
              <a:gd name="connsiteX4" fmla="*/ 907034 w 1079500"/>
              <a:gd name="connsiteY4" fmla="*/ 622300 h 622300"/>
              <a:gd name="connsiteX5" fmla="*/ 907034 w 1079500"/>
              <a:gd name="connsiteY5" fmla="*/ 469900 h 622300"/>
              <a:gd name="connsiteX6" fmla="*/ 0 w 1079500"/>
              <a:gd name="connsiteY6" fmla="*/ 469900 h 622300"/>
              <a:gd name="connsiteX0" fmla="*/ 0 w 1079500"/>
              <a:gd name="connsiteY0" fmla="*/ 152400 h 622300"/>
              <a:gd name="connsiteX1" fmla="*/ 869820 w 1079500"/>
              <a:gd name="connsiteY1" fmla="*/ 152400 h 622300"/>
              <a:gd name="connsiteX2" fmla="*/ 907034 w 1079500"/>
              <a:gd name="connsiteY2" fmla="*/ 0 h 622300"/>
              <a:gd name="connsiteX3" fmla="*/ 1079500 w 1079500"/>
              <a:gd name="connsiteY3" fmla="*/ 311150 h 622300"/>
              <a:gd name="connsiteX4" fmla="*/ 907034 w 1079500"/>
              <a:gd name="connsiteY4" fmla="*/ 622300 h 622300"/>
              <a:gd name="connsiteX5" fmla="*/ 907034 w 1079500"/>
              <a:gd name="connsiteY5" fmla="*/ 469900 h 622300"/>
              <a:gd name="connsiteX6" fmla="*/ 0 w 1079500"/>
              <a:gd name="connsiteY6" fmla="*/ 469900 h 622300"/>
              <a:gd name="connsiteX0" fmla="*/ 0 w 1079500"/>
              <a:gd name="connsiteY0" fmla="*/ 152400 h 622300"/>
              <a:gd name="connsiteX1" fmla="*/ 869820 w 1079500"/>
              <a:gd name="connsiteY1" fmla="*/ 152400 h 622300"/>
              <a:gd name="connsiteX2" fmla="*/ 869820 w 1079500"/>
              <a:gd name="connsiteY2" fmla="*/ 0 h 622300"/>
              <a:gd name="connsiteX3" fmla="*/ 1079500 w 1079500"/>
              <a:gd name="connsiteY3" fmla="*/ 311150 h 622300"/>
              <a:gd name="connsiteX4" fmla="*/ 907034 w 1079500"/>
              <a:gd name="connsiteY4" fmla="*/ 622300 h 622300"/>
              <a:gd name="connsiteX5" fmla="*/ 907034 w 1079500"/>
              <a:gd name="connsiteY5" fmla="*/ 469900 h 622300"/>
              <a:gd name="connsiteX6" fmla="*/ 0 w 1079500"/>
              <a:gd name="connsiteY6" fmla="*/ 469900 h 622300"/>
              <a:gd name="connsiteX0" fmla="*/ 0 w 1079500"/>
              <a:gd name="connsiteY0" fmla="*/ 152400 h 622300"/>
              <a:gd name="connsiteX1" fmla="*/ 869820 w 1079500"/>
              <a:gd name="connsiteY1" fmla="*/ 152400 h 622300"/>
              <a:gd name="connsiteX2" fmla="*/ 869820 w 1079500"/>
              <a:gd name="connsiteY2" fmla="*/ 0 h 622300"/>
              <a:gd name="connsiteX3" fmla="*/ 1079500 w 1079500"/>
              <a:gd name="connsiteY3" fmla="*/ 311150 h 622300"/>
              <a:gd name="connsiteX4" fmla="*/ 869820 w 1079500"/>
              <a:gd name="connsiteY4" fmla="*/ 622300 h 622300"/>
              <a:gd name="connsiteX5" fmla="*/ 907034 w 1079500"/>
              <a:gd name="connsiteY5" fmla="*/ 469900 h 622300"/>
              <a:gd name="connsiteX6" fmla="*/ 0 w 1079500"/>
              <a:gd name="connsiteY6" fmla="*/ 469900 h 622300"/>
              <a:gd name="connsiteX0" fmla="*/ 0 w 1079500"/>
              <a:gd name="connsiteY0" fmla="*/ 152400 h 622300"/>
              <a:gd name="connsiteX1" fmla="*/ 869820 w 1079500"/>
              <a:gd name="connsiteY1" fmla="*/ 152400 h 622300"/>
              <a:gd name="connsiteX2" fmla="*/ 869820 w 1079500"/>
              <a:gd name="connsiteY2" fmla="*/ 0 h 622300"/>
              <a:gd name="connsiteX3" fmla="*/ 1079500 w 1079500"/>
              <a:gd name="connsiteY3" fmla="*/ 311150 h 622300"/>
              <a:gd name="connsiteX4" fmla="*/ 869820 w 1079500"/>
              <a:gd name="connsiteY4" fmla="*/ 622300 h 622300"/>
              <a:gd name="connsiteX5" fmla="*/ 869820 w 1079500"/>
              <a:gd name="connsiteY5" fmla="*/ 469900 h 622300"/>
              <a:gd name="connsiteX6" fmla="*/ 0 w 1079500"/>
              <a:gd name="connsiteY6" fmla="*/ 469900 h 622300"/>
              <a:gd name="connsiteX0" fmla="*/ 0 w 1079500"/>
              <a:gd name="connsiteY0" fmla="*/ 152400 h 622300"/>
              <a:gd name="connsiteX1" fmla="*/ 888863 w 1079500"/>
              <a:gd name="connsiteY1" fmla="*/ 152400 h 622300"/>
              <a:gd name="connsiteX2" fmla="*/ 869820 w 1079500"/>
              <a:gd name="connsiteY2" fmla="*/ 0 h 622300"/>
              <a:gd name="connsiteX3" fmla="*/ 1079500 w 1079500"/>
              <a:gd name="connsiteY3" fmla="*/ 311150 h 622300"/>
              <a:gd name="connsiteX4" fmla="*/ 869820 w 1079500"/>
              <a:gd name="connsiteY4" fmla="*/ 622300 h 622300"/>
              <a:gd name="connsiteX5" fmla="*/ 869820 w 1079500"/>
              <a:gd name="connsiteY5" fmla="*/ 469900 h 622300"/>
              <a:gd name="connsiteX6" fmla="*/ 0 w 1079500"/>
              <a:gd name="connsiteY6" fmla="*/ 469900 h 622300"/>
              <a:gd name="connsiteX0" fmla="*/ 0 w 1079500"/>
              <a:gd name="connsiteY0" fmla="*/ 152400 h 622300"/>
              <a:gd name="connsiteX1" fmla="*/ 888863 w 1079500"/>
              <a:gd name="connsiteY1" fmla="*/ 152400 h 622300"/>
              <a:gd name="connsiteX2" fmla="*/ 888863 w 1079500"/>
              <a:gd name="connsiteY2" fmla="*/ 0 h 622300"/>
              <a:gd name="connsiteX3" fmla="*/ 1079500 w 1079500"/>
              <a:gd name="connsiteY3" fmla="*/ 311150 h 622300"/>
              <a:gd name="connsiteX4" fmla="*/ 869820 w 1079500"/>
              <a:gd name="connsiteY4" fmla="*/ 622300 h 622300"/>
              <a:gd name="connsiteX5" fmla="*/ 869820 w 1079500"/>
              <a:gd name="connsiteY5" fmla="*/ 469900 h 622300"/>
              <a:gd name="connsiteX6" fmla="*/ 0 w 1079500"/>
              <a:gd name="connsiteY6" fmla="*/ 469900 h 622300"/>
              <a:gd name="connsiteX0" fmla="*/ 0 w 1079500"/>
              <a:gd name="connsiteY0" fmla="*/ 152400 h 622300"/>
              <a:gd name="connsiteX1" fmla="*/ 888863 w 1079500"/>
              <a:gd name="connsiteY1" fmla="*/ 152400 h 622300"/>
              <a:gd name="connsiteX2" fmla="*/ 888863 w 1079500"/>
              <a:gd name="connsiteY2" fmla="*/ 0 h 622300"/>
              <a:gd name="connsiteX3" fmla="*/ 1079500 w 1079500"/>
              <a:gd name="connsiteY3" fmla="*/ 311150 h 622300"/>
              <a:gd name="connsiteX4" fmla="*/ 888863 w 1079500"/>
              <a:gd name="connsiteY4" fmla="*/ 622300 h 622300"/>
              <a:gd name="connsiteX5" fmla="*/ 869820 w 1079500"/>
              <a:gd name="connsiteY5" fmla="*/ 469900 h 622300"/>
              <a:gd name="connsiteX6" fmla="*/ 0 w 1079500"/>
              <a:gd name="connsiteY6" fmla="*/ 469900 h 622300"/>
              <a:gd name="connsiteX0" fmla="*/ 0 w 1079500"/>
              <a:gd name="connsiteY0" fmla="*/ 152400 h 622300"/>
              <a:gd name="connsiteX1" fmla="*/ 888863 w 1079500"/>
              <a:gd name="connsiteY1" fmla="*/ 152400 h 622300"/>
              <a:gd name="connsiteX2" fmla="*/ 888863 w 1079500"/>
              <a:gd name="connsiteY2" fmla="*/ 0 h 622300"/>
              <a:gd name="connsiteX3" fmla="*/ 1079500 w 1079500"/>
              <a:gd name="connsiteY3" fmla="*/ 311150 h 622300"/>
              <a:gd name="connsiteX4" fmla="*/ 888863 w 1079500"/>
              <a:gd name="connsiteY4" fmla="*/ 622300 h 622300"/>
              <a:gd name="connsiteX5" fmla="*/ 888863 w 1079500"/>
              <a:gd name="connsiteY5" fmla="*/ 469900 h 622300"/>
              <a:gd name="connsiteX6" fmla="*/ 0 w 1079500"/>
              <a:gd name="connsiteY6" fmla="*/ 469900 h 622300"/>
              <a:gd name="connsiteX0" fmla="*/ 0 w 1079500"/>
              <a:gd name="connsiteY0" fmla="*/ 152400 h 622300"/>
              <a:gd name="connsiteX1" fmla="*/ 907906 w 1079500"/>
              <a:gd name="connsiteY1" fmla="*/ 152400 h 622300"/>
              <a:gd name="connsiteX2" fmla="*/ 888863 w 1079500"/>
              <a:gd name="connsiteY2" fmla="*/ 0 h 622300"/>
              <a:gd name="connsiteX3" fmla="*/ 1079500 w 1079500"/>
              <a:gd name="connsiteY3" fmla="*/ 311150 h 622300"/>
              <a:gd name="connsiteX4" fmla="*/ 888863 w 1079500"/>
              <a:gd name="connsiteY4" fmla="*/ 622300 h 622300"/>
              <a:gd name="connsiteX5" fmla="*/ 888863 w 1079500"/>
              <a:gd name="connsiteY5" fmla="*/ 469900 h 622300"/>
              <a:gd name="connsiteX6" fmla="*/ 0 w 1079500"/>
              <a:gd name="connsiteY6" fmla="*/ 469900 h 622300"/>
              <a:gd name="connsiteX0" fmla="*/ 0 w 1079500"/>
              <a:gd name="connsiteY0" fmla="*/ 152400 h 622300"/>
              <a:gd name="connsiteX1" fmla="*/ 907906 w 1079500"/>
              <a:gd name="connsiteY1" fmla="*/ 152400 h 622300"/>
              <a:gd name="connsiteX2" fmla="*/ 907906 w 1079500"/>
              <a:gd name="connsiteY2" fmla="*/ 0 h 622300"/>
              <a:gd name="connsiteX3" fmla="*/ 1079500 w 1079500"/>
              <a:gd name="connsiteY3" fmla="*/ 311150 h 622300"/>
              <a:gd name="connsiteX4" fmla="*/ 888863 w 1079500"/>
              <a:gd name="connsiteY4" fmla="*/ 622300 h 622300"/>
              <a:gd name="connsiteX5" fmla="*/ 888863 w 1079500"/>
              <a:gd name="connsiteY5" fmla="*/ 469900 h 622300"/>
              <a:gd name="connsiteX6" fmla="*/ 0 w 1079500"/>
              <a:gd name="connsiteY6" fmla="*/ 469900 h 622300"/>
              <a:gd name="connsiteX0" fmla="*/ 0 w 1079500"/>
              <a:gd name="connsiteY0" fmla="*/ 152400 h 622300"/>
              <a:gd name="connsiteX1" fmla="*/ 907906 w 1079500"/>
              <a:gd name="connsiteY1" fmla="*/ 152400 h 622300"/>
              <a:gd name="connsiteX2" fmla="*/ 907906 w 1079500"/>
              <a:gd name="connsiteY2" fmla="*/ 0 h 622300"/>
              <a:gd name="connsiteX3" fmla="*/ 1079500 w 1079500"/>
              <a:gd name="connsiteY3" fmla="*/ 311150 h 622300"/>
              <a:gd name="connsiteX4" fmla="*/ 907906 w 1079500"/>
              <a:gd name="connsiteY4" fmla="*/ 622300 h 622300"/>
              <a:gd name="connsiteX5" fmla="*/ 888863 w 1079500"/>
              <a:gd name="connsiteY5" fmla="*/ 469900 h 622300"/>
              <a:gd name="connsiteX6" fmla="*/ 0 w 1079500"/>
              <a:gd name="connsiteY6" fmla="*/ 469900 h 622300"/>
              <a:gd name="connsiteX0" fmla="*/ 0 w 1079500"/>
              <a:gd name="connsiteY0" fmla="*/ 152400 h 622300"/>
              <a:gd name="connsiteX1" fmla="*/ 907906 w 1079500"/>
              <a:gd name="connsiteY1" fmla="*/ 152400 h 622300"/>
              <a:gd name="connsiteX2" fmla="*/ 907906 w 1079500"/>
              <a:gd name="connsiteY2" fmla="*/ 0 h 622300"/>
              <a:gd name="connsiteX3" fmla="*/ 1079500 w 1079500"/>
              <a:gd name="connsiteY3" fmla="*/ 311150 h 622300"/>
              <a:gd name="connsiteX4" fmla="*/ 907906 w 1079500"/>
              <a:gd name="connsiteY4" fmla="*/ 622300 h 622300"/>
              <a:gd name="connsiteX5" fmla="*/ 907906 w 1079500"/>
              <a:gd name="connsiteY5" fmla="*/ 469900 h 622300"/>
              <a:gd name="connsiteX6" fmla="*/ 0 w 1079500"/>
              <a:gd name="connsiteY6" fmla="*/ 469900 h 622300"/>
              <a:gd name="connsiteX0" fmla="*/ 0 w 1079500"/>
              <a:gd name="connsiteY0" fmla="*/ 152400 h 622300"/>
              <a:gd name="connsiteX1" fmla="*/ 888863 w 1079500"/>
              <a:gd name="connsiteY1" fmla="*/ 152400 h 622300"/>
              <a:gd name="connsiteX2" fmla="*/ 907906 w 1079500"/>
              <a:gd name="connsiteY2" fmla="*/ 0 h 622300"/>
              <a:gd name="connsiteX3" fmla="*/ 1079500 w 1079500"/>
              <a:gd name="connsiteY3" fmla="*/ 311150 h 622300"/>
              <a:gd name="connsiteX4" fmla="*/ 907906 w 1079500"/>
              <a:gd name="connsiteY4" fmla="*/ 622300 h 622300"/>
              <a:gd name="connsiteX5" fmla="*/ 907906 w 1079500"/>
              <a:gd name="connsiteY5" fmla="*/ 469900 h 622300"/>
              <a:gd name="connsiteX6" fmla="*/ 0 w 1079500"/>
              <a:gd name="connsiteY6" fmla="*/ 469900 h 622300"/>
              <a:gd name="connsiteX0" fmla="*/ 0 w 1079500"/>
              <a:gd name="connsiteY0" fmla="*/ 152400 h 622300"/>
              <a:gd name="connsiteX1" fmla="*/ 888863 w 1079500"/>
              <a:gd name="connsiteY1" fmla="*/ 152400 h 622300"/>
              <a:gd name="connsiteX2" fmla="*/ 888863 w 1079500"/>
              <a:gd name="connsiteY2" fmla="*/ 0 h 622300"/>
              <a:gd name="connsiteX3" fmla="*/ 1079500 w 1079500"/>
              <a:gd name="connsiteY3" fmla="*/ 311150 h 622300"/>
              <a:gd name="connsiteX4" fmla="*/ 907906 w 1079500"/>
              <a:gd name="connsiteY4" fmla="*/ 622300 h 622300"/>
              <a:gd name="connsiteX5" fmla="*/ 907906 w 1079500"/>
              <a:gd name="connsiteY5" fmla="*/ 469900 h 622300"/>
              <a:gd name="connsiteX6" fmla="*/ 0 w 1079500"/>
              <a:gd name="connsiteY6" fmla="*/ 469900 h 622300"/>
              <a:gd name="connsiteX0" fmla="*/ 0 w 1079500"/>
              <a:gd name="connsiteY0" fmla="*/ 152400 h 622300"/>
              <a:gd name="connsiteX1" fmla="*/ 888863 w 1079500"/>
              <a:gd name="connsiteY1" fmla="*/ 152400 h 622300"/>
              <a:gd name="connsiteX2" fmla="*/ 888863 w 1079500"/>
              <a:gd name="connsiteY2" fmla="*/ 0 h 622300"/>
              <a:gd name="connsiteX3" fmla="*/ 1079500 w 1079500"/>
              <a:gd name="connsiteY3" fmla="*/ 311150 h 622300"/>
              <a:gd name="connsiteX4" fmla="*/ 888863 w 1079500"/>
              <a:gd name="connsiteY4" fmla="*/ 622300 h 622300"/>
              <a:gd name="connsiteX5" fmla="*/ 907906 w 1079500"/>
              <a:gd name="connsiteY5" fmla="*/ 469900 h 622300"/>
              <a:gd name="connsiteX6" fmla="*/ 0 w 1079500"/>
              <a:gd name="connsiteY6" fmla="*/ 469900 h 622300"/>
              <a:gd name="connsiteX0" fmla="*/ 0 w 1079500"/>
              <a:gd name="connsiteY0" fmla="*/ 152400 h 622300"/>
              <a:gd name="connsiteX1" fmla="*/ 888863 w 1079500"/>
              <a:gd name="connsiteY1" fmla="*/ 152400 h 622300"/>
              <a:gd name="connsiteX2" fmla="*/ 888863 w 1079500"/>
              <a:gd name="connsiteY2" fmla="*/ 0 h 622300"/>
              <a:gd name="connsiteX3" fmla="*/ 1079500 w 1079500"/>
              <a:gd name="connsiteY3" fmla="*/ 311150 h 622300"/>
              <a:gd name="connsiteX4" fmla="*/ 888863 w 1079500"/>
              <a:gd name="connsiteY4" fmla="*/ 622300 h 622300"/>
              <a:gd name="connsiteX5" fmla="*/ 888863 w 1079500"/>
              <a:gd name="connsiteY5" fmla="*/ 469900 h 622300"/>
              <a:gd name="connsiteX6" fmla="*/ 0 w 1079500"/>
              <a:gd name="connsiteY6" fmla="*/ 469900 h 622300"/>
              <a:gd name="connsiteX0" fmla="*/ 0 w 1079500"/>
              <a:gd name="connsiteY0" fmla="*/ 152400 h 622300"/>
              <a:gd name="connsiteX1" fmla="*/ 869820 w 1079500"/>
              <a:gd name="connsiteY1" fmla="*/ 152400 h 622300"/>
              <a:gd name="connsiteX2" fmla="*/ 888863 w 1079500"/>
              <a:gd name="connsiteY2" fmla="*/ 0 h 622300"/>
              <a:gd name="connsiteX3" fmla="*/ 1079500 w 1079500"/>
              <a:gd name="connsiteY3" fmla="*/ 311150 h 622300"/>
              <a:gd name="connsiteX4" fmla="*/ 888863 w 1079500"/>
              <a:gd name="connsiteY4" fmla="*/ 622300 h 622300"/>
              <a:gd name="connsiteX5" fmla="*/ 888863 w 1079500"/>
              <a:gd name="connsiteY5" fmla="*/ 469900 h 622300"/>
              <a:gd name="connsiteX6" fmla="*/ 0 w 1079500"/>
              <a:gd name="connsiteY6" fmla="*/ 469900 h 622300"/>
              <a:gd name="connsiteX0" fmla="*/ 0 w 1079500"/>
              <a:gd name="connsiteY0" fmla="*/ 152400 h 622300"/>
              <a:gd name="connsiteX1" fmla="*/ 869820 w 1079500"/>
              <a:gd name="connsiteY1" fmla="*/ 152400 h 622300"/>
              <a:gd name="connsiteX2" fmla="*/ 869820 w 1079500"/>
              <a:gd name="connsiteY2" fmla="*/ 0 h 622300"/>
              <a:gd name="connsiteX3" fmla="*/ 1079500 w 1079500"/>
              <a:gd name="connsiteY3" fmla="*/ 311150 h 622300"/>
              <a:gd name="connsiteX4" fmla="*/ 888863 w 1079500"/>
              <a:gd name="connsiteY4" fmla="*/ 622300 h 622300"/>
              <a:gd name="connsiteX5" fmla="*/ 888863 w 1079500"/>
              <a:gd name="connsiteY5" fmla="*/ 469900 h 622300"/>
              <a:gd name="connsiteX6" fmla="*/ 0 w 1079500"/>
              <a:gd name="connsiteY6" fmla="*/ 469900 h 622300"/>
              <a:gd name="connsiteX0" fmla="*/ 0 w 1079500"/>
              <a:gd name="connsiteY0" fmla="*/ 152400 h 622300"/>
              <a:gd name="connsiteX1" fmla="*/ 869820 w 1079500"/>
              <a:gd name="connsiteY1" fmla="*/ 152400 h 622300"/>
              <a:gd name="connsiteX2" fmla="*/ 869820 w 1079500"/>
              <a:gd name="connsiteY2" fmla="*/ 0 h 622300"/>
              <a:gd name="connsiteX3" fmla="*/ 1079500 w 1079500"/>
              <a:gd name="connsiteY3" fmla="*/ 311150 h 622300"/>
              <a:gd name="connsiteX4" fmla="*/ 869820 w 1079500"/>
              <a:gd name="connsiteY4" fmla="*/ 622300 h 622300"/>
              <a:gd name="connsiteX5" fmla="*/ 888863 w 1079500"/>
              <a:gd name="connsiteY5" fmla="*/ 469900 h 622300"/>
              <a:gd name="connsiteX6" fmla="*/ 0 w 1079500"/>
              <a:gd name="connsiteY6" fmla="*/ 469900 h 622300"/>
              <a:gd name="connsiteX0" fmla="*/ 0 w 1079500"/>
              <a:gd name="connsiteY0" fmla="*/ 152400 h 622300"/>
              <a:gd name="connsiteX1" fmla="*/ 869820 w 1079500"/>
              <a:gd name="connsiteY1" fmla="*/ 152400 h 622300"/>
              <a:gd name="connsiteX2" fmla="*/ 869820 w 1079500"/>
              <a:gd name="connsiteY2" fmla="*/ 0 h 622300"/>
              <a:gd name="connsiteX3" fmla="*/ 1079500 w 1079500"/>
              <a:gd name="connsiteY3" fmla="*/ 311150 h 622300"/>
              <a:gd name="connsiteX4" fmla="*/ 869820 w 1079500"/>
              <a:gd name="connsiteY4" fmla="*/ 622300 h 622300"/>
              <a:gd name="connsiteX5" fmla="*/ 869820 w 1079500"/>
              <a:gd name="connsiteY5" fmla="*/ 469900 h 622300"/>
              <a:gd name="connsiteX6" fmla="*/ 0 w 1079500"/>
              <a:gd name="connsiteY6" fmla="*/ 469900 h 622300"/>
              <a:gd name="connsiteX0" fmla="*/ 0 w 1079500"/>
              <a:gd name="connsiteY0" fmla="*/ 152400 h 622300"/>
              <a:gd name="connsiteX1" fmla="*/ 850777 w 1079500"/>
              <a:gd name="connsiteY1" fmla="*/ 152400 h 622300"/>
              <a:gd name="connsiteX2" fmla="*/ 869820 w 1079500"/>
              <a:gd name="connsiteY2" fmla="*/ 0 h 622300"/>
              <a:gd name="connsiteX3" fmla="*/ 1079500 w 1079500"/>
              <a:gd name="connsiteY3" fmla="*/ 311150 h 622300"/>
              <a:gd name="connsiteX4" fmla="*/ 869820 w 1079500"/>
              <a:gd name="connsiteY4" fmla="*/ 622300 h 622300"/>
              <a:gd name="connsiteX5" fmla="*/ 869820 w 1079500"/>
              <a:gd name="connsiteY5" fmla="*/ 469900 h 622300"/>
              <a:gd name="connsiteX6" fmla="*/ 0 w 1079500"/>
              <a:gd name="connsiteY6" fmla="*/ 469900 h 622300"/>
              <a:gd name="connsiteX0" fmla="*/ 0 w 1079500"/>
              <a:gd name="connsiteY0" fmla="*/ 152400 h 622300"/>
              <a:gd name="connsiteX1" fmla="*/ 850777 w 1079500"/>
              <a:gd name="connsiteY1" fmla="*/ 152400 h 622300"/>
              <a:gd name="connsiteX2" fmla="*/ 850777 w 1079500"/>
              <a:gd name="connsiteY2" fmla="*/ 0 h 622300"/>
              <a:gd name="connsiteX3" fmla="*/ 1079500 w 1079500"/>
              <a:gd name="connsiteY3" fmla="*/ 311150 h 622300"/>
              <a:gd name="connsiteX4" fmla="*/ 869820 w 1079500"/>
              <a:gd name="connsiteY4" fmla="*/ 622300 h 622300"/>
              <a:gd name="connsiteX5" fmla="*/ 869820 w 1079500"/>
              <a:gd name="connsiteY5" fmla="*/ 469900 h 622300"/>
              <a:gd name="connsiteX6" fmla="*/ 0 w 1079500"/>
              <a:gd name="connsiteY6" fmla="*/ 469900 h 622300"/>
              <a:gd name="connsiteX0" fmla="*/ 0 w 1079500"/>
              <a:gd name="connsiteY0" fmla="*/ 152400 h 622300"/>
              <a:gd name="connsiteX1" fmla="*/ 850777 w 1079500"/>
              <a:gd name="connsiteY1" fmla="*/ 152400 h 622300"/>
              <a:gd name="connsiteX2" fmla="*/ 850777 w 1079500"/>
              <a:gd name="connsiteY2" fmla="*/ 0 h 622300"/>
              <a:gd name="connsiteX3" fmla="*/ 1079500 w 1079500"/>
              <a:gd name="connsiteY3" fmla="*/ 311150 h 622300"/>
              <a:gd name="connsiteX4" fmla="*/ 850777 w 1079500"/>
              <a:gd name="connsiteY4" fmla="*/ 622300 h 622300"/>
              <a:gd name="connsiteX5" fmla="*/ 869820 w 1079500"/>
              <a:gd name="connsiteY5" fmla="*/ 469900 h 622300"/>
              <a:gd name="connsiteX6" fmla="*/ 0 w 1079500"/>
              <a:gd name="connsiteY6" fmla="*/ 469900 h 622300"/>
              <a:gd name="connsiteX0" fmla="*/ 0 w 1079500"/>
              <a:gd name="connsiteY0" fmla="*/ 152400 h 622300"/>
              <a:gd name="connsiteX1" fmla="*/ 850777 w 1079500"/>
              <a:gd name="connsiteY1" fmla="*/ 152400 h 622300"/>
              <a:gd name="connsiteX2" fmla="*/ 850777 w 1079500"/>
              <a:gd name="connsiteY2" fmla="*/ 0 h 622300"/>
              <a:gd name="connsiteX3" fmla="*/ 1079500 w 1079500"/>
              <a:gd name="connsiteY3" fmla="*/ 311150 h 622300"/>
              <a:gd name="connsiteX4" fmla="*/ 850777 w 1079500"/>
              <a:gd name="connsiteY4" fmla="*/ 622300 h 622300"/>
              <a:gd name="connsiteX5" fmla="*/ 850777 w 1079500"/>
              <a:gd name="connsiteY5" fmla="*/ 469900 h 622300"/>
              <a:gd name="connsiteX6" fmla="*/ 0 w 1079500"/>
              <a:gd name="connsiteY6" fmla="*/ 469900 h 622300"/>
              <a:gd name="connsiteX0" fmla="*/ 0 w 1079500"/>
              <a:gd name="connsiteY0" fmla="*/ 152400 h 622300"/>
              <a:gd name="connsiteX1" fmla="*/ 869820 w 1079500"/>
              <a:gd name="connsiteY1" fmla="*/ 152400 h 622300"/>
              <a:gd name="connsiteX2" fmla="*/ 850777 w 1079500"/>
              <a:gd name="connsiteY2" fmla="*/ 0 h 622300"/>
              <a:gd name="connsiteX3" fmla="*/ 1079500 w 1079500"/>
              <a:gd name="connsiteY3" fmla="*/ 311150 h 622300"/>
              <a:gd name="connsiteX4" fmla="*/ 850777 w 1079500"/>
              <a:gd name="connsiteY4" fmla="*/ 622300 h 622300"/>
              <a:gd name="connsiteX5" fmla="*/ 850777 w 1079500"/>
              <a:gd name="connsiteY5" fmla="*/ 469900 h 622300"/>
              <a:gd name="connsiteX6" fmla="*/ 0 w 1079500"/>
              <a:gd name="connsiteY6" fmla="*/ 469900 h 622300"/>
              <a:gd name="connsiteX0" fmla="*/ 0 w 1079500"/>
              <a:gd name="connsiteY0" fmla="*/ 152400 h 622300"/>
              <a:gd name="connsiteX1" fmla="*/ 869820 w 1079500"/>
              <a:gd name="connsiteY1" fmla="*/ 152400 h 622300"/>
              <a:gd name="connsiteX2" fmla="*/ 869820 w 1079500"/>
              <a:gd name="connsiteY2" fmla="*/ 0 h 622300"/>
              <a:gd name="connsiteX3" fmla="*/ 1079500 w 1079500"/>
              <a:gd name="connsiteY3" fmla="*/ 311150 h 622300"/>
              <a:gd name="connsiteX4" fmla="*/ 850777 w 1079500"/>
              <a:gd name="connsiteY4" fmla="*/ 622300 h 622300"/>
              <a:gd name="connsiteX5" fmla="*/ 850777 w 1079500"/>
              <a:gd name="connsiteY5" fmla="*/ 469900 h 622300"/>
              <a:gd name="connsiteX6" fmla="*/ 0 w 1079500"/>
              <a:gd name="connsiteY6" fmla="*/ 469900 h 622300"/>
              <a:gd name="connsiteX0" fmla="*/ 0 w 1079500"/>
              <a:gd name="connsiteY0" fmla="*/ 152400 h 622300"/>
              <a:gd name="connsiteX1" fmla="*/ 869820 w 1079500"/>
              <a:gd name="connsiteY1" fmla="*/ 152400 h 622300"/>
              <a:gd name="connsiteX2" fmla="*/ 869820 w 1079500"/>
              <a:gd name="connsiteY2" fmla="*/ 0 h 622300"/>
              <a:gd name="connsiteX3" fmla="*/ 1079500 w 1079500"/>
              <a:gd name="connsiteY3" fmla="*/ 311150 h 622300"/>
              <a:gd name="connsiteX4" fmla="*/ 869820 w 1079500"/>
              <a:gd name="connsiteY4" fmla="*/ 622300 h 622300"/>
              <a:gd name="connsiteX5" fmla="*/ 850777 w 1079500"/>
              <a:gd name="connsiteY5" fmla="*/ 469900 h 622300"/>
              <a:gd name="connsiteX6" fmla="*/ 0 w 1079500"/>
              <a:gd name="connsiteY6" fmla="*/ 469900 h 622300"/>
              <a:gd name="connsiteX0" fmla="*/ 0 w 1079500"/>
              <a:gd name="connsiteY0" fmla="*/ 152400 h 622300"/>
              <a:gd name="connsiteX1" fmla="*/ 869820 w 1079500"/>
              <a:gd name="connsiteY1" fmla="*/ 152400 h 622300"/>
              <a:gd name="connsiteX2" fmla="*/ 869820 w 1079500"/>
              <a:gd name="connsiteY2" fmla="*/ 0 h 622300"/>
              <a:gd name="connsiteX3" fmla="*/ 1079500 w 1079500"/>
              <a:gd name="connsiteY3" fmla="*/ 311150 h 622300"/>
              <a:gd name="connsiteX4" fmla="*/ 869820 w 1079500"/>
              <a:gd name="connsiteY4" fmla="*/ 622300 h 622300"/>
              <a:gd name="connsiteX5" fmla="*/ 869820 w 1079500"/>
              <a:gd name="connsiteY5" fmla="*/ 469900 h 622300"/>
              <a:gd name="connsiteX6" fmla="*/ 0 w 1079500"/>
              <a:gd name="connsiteY6" fmla="*/ 469900 h 622300"/>
              <a:gd name="connsiteX0" fmla="*/ 0 w 1079500"/>
              <a:gd name="connsiteY0" fmla="*/ 152400 h 622300"/>
              <a:gd name="connsiteX1" fmla="*/ 888863 w 1079500"/>
              <a:gd name="connsiteY1" fmla="*/ 152400 h 622300"/>
              <a:gd name="connsiteX2" fmla="*/ 869820 w 1079500"/>
              <a:gd name="connsiteY2" fmla="*/ 0 h 622300"/>
              <a:gd name="connsiteX3" fmla="*/ 1079500 w 1079500"/>
              <a:gd name="connsiteY3" fmla="*/ 311150 h 622300"/>
              <a:gd name="connsiteX4" fmla="*/ 869820 w 1079500"/>
              <a:gd name="connsiteY4" fmla="*/ 622300 h 622300"/>
              <a:gd name="connsiteX5" fmla="*/ 869820 w 1079500"/>
              <a:gd name="connsiteY5" fmla="*/ 469900 h 622300"/>
              <a:gd name="connsiteX6" fmla="*/ 0 w 1079500"/>
              <a:gd name="connsiteY6" fmla="*/ 469900 h 622300"/>
              <a:gd name="connsiteX0" fmla="*/ 0 w 1079500"/>
              <a:gd name="connsiteY0" fmla="*/ 152400 h 622300"/>
              <a:gd name="connsiteX1" fmla="*/ 888863 w 1079500"/>
              <a:gd name="connsiteY1" fmla="*/ 152400 h 622300"/>
              <a:gd name="connsiteX2" fmla="*/ 888863 w 1079500"/>
              <a:gd name="connsiteY2" fmla="*/ 0 h 622300"/>
              <a:gd name="connsiteX3" fmla="*/ 1079500 w 1079500"/>
              <a:gd name="connsiteY3" fmla="*/ 311150 h 622300"/>
              <a:gd name="connsiteX4" fmla="*/ 869820 w 1079500"/>
              <a:gd name="connsiteY4" fmla="*/ 622300 h 622300"/>
              <a:gd name="connsiteX5" fmla="*/ 869820 w 1079500"/>
              <a:gd name="connsiteY5" fmla="*/ 469900 h 622300"/>
              <a:gd name="connsiteX6" fmla="*/ 0 w 1079500"/>
              <a:gd name="connsiteY6" fmla="*/ 469900 h 622300"/>
              <a:gd name="connsiteX0" fmla="*/ 0 w 1079500"/>
              <a:gd name="connsiteY0" fmla="*/ 152400 h 622300"/>
              <a:gd name="connsiteX1" fmla="*/ 888863 w 1079500"/>
              <a:gd name="connsiteY1" fmla="*/ 152400 h 622300"/>
              <a:gd name="connsiteX2" fmla="*/ 888863 w 1079500"/>
              <a:gd name="connsiteY2" fmla="*/ 0 h 622300"/>
              <a:gd name="connsiteX3" fmla="*/ 1079500 w 1079500"/>
              <a:gd name="connsiteY3" fmla="*/ 311150 h 622300"/>
              <a:gd name="connsiteX4" fmla="*/ 888863 w 1079500"/>
              <a:gd name="connsiteY4" fmla="*/ 622300 h 622300"/>
              <a:gd name="connsiteX5" fmla="*/ 869820 w 1079500"/>
              <a:gd name="connsiteY5" fmla="*/ 469900 h 622300"/>
              <a:gd name="connsiteX6" fmla="*/ 0 w 1079500"/>
              <a:gd name="connsiteY6" fmla="*/ 469900 h 622300"/>
              <a:gd name="connsiteX0" fmla="*/ 0 w 1079500"/>
              <a:gd name="connsiteY0" fmla="*/ 152400 h 622300"/>
              <a:gd name="connsiteX1" fmla="*/ 888863 w 1079500"/>
              <a:gd name="connsiteY1" fmla="*/ 152400 h 622300"/>
              <a:gd name="connsiteX2" fmla="*/ 888863 w 1079500"/>
              <a:gd name="connsiteY2" fmla="*/ 0 h 622300"/>
              <a:gd name="connsiteX3" fmla="*/ 1079500 w 1079500"/>
              <a:gd name="connsiteY3" fmla="*/ 311150 h 622300"/>
              <a:gd name="connsiteX4" fmla="*/ 888863 w 1079500"/>
              <a:gd name="connsiteY4" fmla="*/ 622300 h 622300"/>
              <a:gd name="connsiteX5" fmla="*/ 888863 w 1079500"/>
              <a:gd name="connsiteY5" fmla="*/ 469900 h 622300"/>
              <a:gd name="connsiteX6" fmla="*/ 0 w 1079500"/>
              <a:gd name="connsiteY6" fmla="*/ 469900 h 622300"/>
              <a:gd name="connsiteX0" fmla="*/ 0 w 1079500"/>
              <a:gd name="connsiteY0" fmla="*/ 152400 h 622300"/>
              <a:gd name="connsiteX1" fmla="*/ 907906 w 1079500"/>
              <a:gd name="connsiteY1" fmla="*/ 152400 h 622300"/>
              <a:gd name="connsiteX2" fmla="*/ 888863 w 1079500"/>
              <a:gd name="connsiteY2" fmla="*/ 0 h 622300"/>
              <a:gd name="connsiteX3" fmla="*/ 1079500 w 1079500"/>
              <a:gd name="connsiteY3" fmla="*/ 311150 h 622300"/>
              <a:gd name="connsiteX4" fmla="*/ 888863 w 1079500"/>
              <a:gd name="connsiteY4" fmla="*/ 622300 h 622300"/>
              <a:gd name="connsiteX5" fmla="*/ 888863 w 1079500"/>
              <a:gd name="connsiteY5" fmla="*/ 469900 h 622300"/>
              <a:gd name="connsiteX6" fmla="*/ 0 w 1079500"/>
              <a:gd name="connsiteY6" fmla="*/ 469900 h 622300"/>
              <a:gd name="connsiteX0" fmla="*/ 0 w 1079500"/>
              <a:gd name="connsiteY0" fmla="*/ 152400 h 622300"/>
              <a:gd name="connsiteX1" fmla="*/ 907906 w 1079500"/>
              <a:gd name="connsiteY1" fmla="*/ 152400 h 622300"/>
              <a:gd name="connsiteX2" fmla="*/ 907906 w 1079500"/>
              <a:gd name="connsiteY2" fmla="*/ 0 h 622300"/>
              <a:gd name="connsiteX3" fmla="*/ 1079500 w 1079500"/>
              <a:gd name="connsiteY3" fmla="*/ 311150 h 622300"/>
              <a:gd name="connsiteX4" fmla="*/ 888863 w 1079500"/>
              <a:gd name="connsiteY4" fmla="*/ 622300 h 622300"/>
              <a:gd name="connsiteX5" fmla="*/ 888863 w 1079500"/>
              <a:gd name="connsiteY5" fmla="*/ 469900 h 622300"/>
              <a:gd name="connsiteX6" fmla="*/ 0 w 1079500"/>
              <a:gd name="connsiteY6" fmla="*/ 469900 h 622300"/>
              <a:gd name="connsiteX0" fmla="*/ 0 w 1079500"/>
              <a:gd name="connsiteY0" fmla="*/ 152400 h 622300"/>
              <a:gd name="connsiteX1" fmla="*/ 907906 w 1079500"/>
              <a:gd name="connsiteY1" fmla="*/ 152400 h 622300"/>
              <a:gd name="connsiteX2" fmla="*/ 907906 w 1079500"/>
              <a:gd name="connsiteY2" fmla="*/ 0 h 622300"/>
              <a:gd name="connsiteX3" fmla="*/ 1079500 w 1079500"/>
              <a:gd name="connsiteY3" fmla="*/ 311150 h 622300"/>
              <a:gd name="connsiteX4" fmla="*/ 907906 w 1079500"/>
              <a:gd name="connsiteY4" fmla="*/ 622300 h 622300"/>
              <a:gd name="connsiteX5" fmla="*/ 888863 w 1079500"/>
              <a:gd name="connsiteY5" fmla="*/ 469900 h 622300"/>
              <a:gd name="connsiteX6" fmla="*/ 0 w 1079500"/>
              <a:gd name="connsiteY6" fmla="*/ 469900 h 622300"/>
              <a:gd name="connsiteX0" fmla="*/ 0 w 1079500"/>
              <a:gd name="connsiteY0" fmla="*/ 152400 h 622300"/>
              <a:gd name="connsiteX1" fmla="*/ 907906 w 1079500"/>
              <a:gd name="connsiteY1" fmla="*/ 152400 h 622300"/>
              <a:gd name="connsiteX2" fmla="*/ 907906 w 1079500"/>
              <a:gd name="connsiteY2" fmla="*/ 0 h 622300"/>
              <a:gd name="connsiteX3" fmla="*/ 1079500 w 1079500"/>
              <a:gd name="connsiteY3" fmla="*/ 311150 h 622300"/>
              <a:gd name="connsiteX4" fmla="*/ 907906 w 1079500"/>
              <a:gd name="connsiteY4" fmla="*/ 622300 h 622300"/>
              <a:gd name="connsiteX5" fmla="*/ 907906 w 1079500"/>
              <a:gd name="connsiteY5" fmla="*/ 469900 h 622300"/>
              <a:gd name="connsiteX6" fmla="*/ 0 w 1079500"/>
              <a:gd name="connsiteY6" fmla="*/ 469900 h 622300"/>
              <a:gd name="connsiteX0" fmla="*/ 0 w 1079500"/>
              <a:gd name="connsiteY0" fmla="*/ 152400 h 622300"/>
              <a:gd name="connsiteX1" fmla="*/ 926949 w 1079500"/>
              <a:gd name="connsiteY1" fmla="*/ 152400 h 622300"/>
              <a:gd name="connsiteX2" fmla="*/ 907906 w 1079500"/>
              <a:gd name="connsiteY2" fmla="*/ 0 h 622300"/>
              <a:gd name="connsiteX3" fmla="*/ 1079500 w 1079500"/>
              <a:gd name="connsiteY3" fmla="*/ 311150 h 622300"/>
              <a:gd name="connsiteX4" fmla="*/ 907906 w 1079500"/>
              <a:gd name="connsiteY4" fmla="*/ 622300 h 622300"/>
              <a:gd name="connsiteX5" fmla="*/ 907906 w 1079500"/>
              <a:gd name="connsiteY5" fmla="*/ 469900 h 622300"/>
              <a:gd name="connsiteX6" fmla="*/ 0 w 1079500"/>
              <a:gd name="connsiteY6" fmla="*/ 469900 h 622300"/>
              <a:gd name="connsiteX0" fmla="*/ 0 w 1079500"/>
              <a:gd name="connsiteY0" fmla="*/ 152400 h 622300"/>
              <a:gd name="connsiteX1" fmla="*/ 926949 w 1079500"/>
              <a:gd name="connsiteY1" fmla="*/ 152400 h 622300"/>
              <a:gd name="connsiteX2" fmla="*/ 926949 w 1079500"/>
              <a:gd name="connsiteY2" fmla="*/ 0 h 622300"/>
              <a:gd name="connsiteX3" fmla="*/ 1079500 w 1079500"/>
              <a:gd name="connsiteY3" fmla="*/ 311150 h 622300"/>
              <a:gd name="connsiteX4" fmla="*/ 907906 w 1079500"/>
              <a:gd name="connsiteY4" fmla="*/ 622300 h 622300"/>
              <a:gd name="connsiteX5" fmla="*/ 907906 w 1079500"/>
              <a:gd name="connsiteY5" fmla="*/ 469900 h 622300"/>
              <a:gd name="connsiteX6" fmla="*/ 0 w 1079500"/>
              <a:gd name="connsiteY6" fmla="*/ 469900 h 622300"/>
              <a:gd name="connsiteX0" fmla="*/ 0 w 1079500"/>
              <a:gd name="connsiteY0" fmla="*/ 152400 h 622300"/>
              <a:gd name="connsiteX1" fmla="*/ 926949 w 1079500"/>
              <a:gd name="connsiteY1" fmla="*/ 152400 h 622300"/>
              <a:gd name="connsiteX2" fmla="*/ 926949 w 1079500"/>
              <a:gd name="connsiteY2" fmla="*/ 0 h 622300"/>
              <a:gd name="connsiteX3" fmla="*/ 1079500 w 1079500"/>
              <a:gd name="connsiteY3" fmla="*/ 311150 h 622300"/>
              <a:gd name="connsiteX4" fmla="*/ 926949 w 1079500"/>
              <a:gd name="connsiteY4" fmla="*/ 622300 h 622300"/>
              <a:gd name="connsiteX5" fmla="*/ 907906 w 1079500"/>
              <a:gd name="connsiteY5" fmla="*/ 469900 h 622300"/>
              <a:gd name="connsiteX6" fmla="*/ 0 w 1079500"/>
              <a:gd name="connsiteY6" fmla="*/ 469900 h 622300"/>
              <a:gd name="connsiteX0" fmla="*/ 0 w 1079500"/>
              <a:gd name="connsiteY0" fmla="*/ 152400 h 622300"/>
              <a:gd name="connsiteX1" fmla="*/ 926949 w 1079500"/>
              <a:gd name="connsiteY1" fmla="*/ 152400 h 622300"/>
              <a:gd name="connsiteX2" fmla="*/ 926949 w 1079500"/>
              <a:gd name="connsiteY2" fmla="*/ 0 h 622300"/>
              <a:gd name="connsiteX3" fmla="*/ 1079500 w 1079500"/>
              <a:gd name="connsiteY3" fmla="*/ 311150 h 622300"/>
              <a:gd name="connsiteX4" fmla="*/ 926949 w 1079500"/>
              <a:gd name="connsiteY4" fmla="*/ 622300 h 622300"/>
              <a:gd name="connsiteX5" fmla="*/ 926949 w 1079500"/>
              <a:gd name="connsiteY5" fmla="*/ 469900 h 622300"/>
              <a:gd name="connsiteX6" fmla="*/ 0 w 1079500"/>
              <a:gd name="connsiteY6" fmla="*/ 469900 h 622300"/>
              <a:gd name="connsiteX0" fmla="*/ 0 w 1079500"/>
              <a:gd name="connsiteY0" fmla="*/ 152400 h 622300"/>
              <a:gd name="connsiteX1" fmla="*/ 945992 w 1079500"/>
              <a:gd name="connsiteY1" fmla="*/ 152400 h 622300"/>
              <a:gd name="connsiteX2" fmla="*/ 926949 w 1079500"/>
              <a:gd name="connsiteY2" fmla="*/ 0 h 622300"/>
              <a:gd name="connsiteX3" fmla="*/ 1079500 w 1079500"/>
              <a:gd name="connsiteY3" fmla="*/ 311150 h 622300"/>
              <a:gd name="connsiteX4" fmla="*/ 926949 w 1079500"/>
              <a:gd name="connsiteY4" fmla="*/ 622300 h 622300"/>
              <a:gd name="connsiteX5" fmla="*/ 926949 w 1079500"/>
              <a:gd name="connsiteY5" fmla="*/ 469900 h 622300"/>
              <a:gd name="connsiteX6" fmla="*/ 0 w 1079500"/>
              <a:gd name="connsiteY6" fmla="*/ 469900 h 622300"/>
              <a:gd name="connsiteX0" fmla="*/ 0 w 1079500"/>
              <a:gd name="connsiteY0" fmla="*/ 152400 h 622300"/>
              <a:gd name="connsiteX1" fmla="*/ 945992 w 1079500"/>
              <a:gd name="connsiteY1" fmla="*/ 152400 h 622300"/>
              <a:gd name="connsiteX2" fmla="*/ 945992 w 1079500"/>
              <a:gd name="connsiteY2" fmla="*/ 0 h 622300"/>
              <a:gd name="connsiteX3" fmla="*/ 1079500 w 1079500"/>
              <a:gd name="connsiteY3" fmla="*/ 311150 h 622300"/>
              <a:gd name="connsiteX4" fmla="*/ 926949 w 1079500"/>
              <a:gd name="connsiteY4" fmla="*/ 622300 h 622300"/>
              <a:gd name="connsiteX5" fmla="*/ 926949 w 1079500"/>
              <a:gd name="connsiteY5" fmla="*/ 469900 h 622300"/>
              <a:gd name="connsiteX6" fmla="*/ 0 w 1079500"/>
              <a:gd name="connsiteY6" fmla="*/ 469900 h 622300"/>
              <a:gd name="connsiteX0" fmla="*/ 0 w 1079500"/>
              <a:gd name="connsiteY0" fmla="*/ 152400 h 622300"/>
              <a:gd name="connsiteX1" fmla="*/ 945992 w 1079500"/>
              <a:gd name="connsiteY1" fmla="*/ 152400 h 622300"/>
              <a:gd name="connsiteX2" fmla="*/ 945992 w 1079500"/>
              <a:gd name="connsiteY2" fmla="*/ 0 h 622300"/>
              <a:gd name="connsiteX3" fmla="*/ 1079500 w 1079500"/>
              <a:gd name="connsiteY3" fmla="*/ 311150 h 622300"/>
              <a:gd name="connsiteX4" fmla="*/ 945992 w 1079500"/>
              <a:gd name="connsiteY4" fmla="*/ 622300 h 622300"/>
              <a:gd name="connsiteX5" fmla="*/ 926949 w 1079500"/>
              <a:gd name="connsiteY5" fmla="*/ 469900 h 622300"/>
              <a:gd name="connsiteX6" fmla="*/ 0 w 1079500"/>
              <a:gd name="connsiteY6" fmla="*/ 469900 h 622300"/>
              <a:gd name="connsiteX0" fmla="*/ 0 w 1079500"/>
              <a:gd name="connsiteY0" fmla="*/ 152400 h 622300"/>
              <a:gd name="connsiteX1" fmla="*/ 945992 w 1079500"/>
              <a:gd name="connsiteY1" fmla="*/ 152400 h 622300"/>
              <a:gd name="connsiteX2" fmla="*/ 945992 w 1079500"/>
              <a:gd name="connsiteY2" fmla="*/ 0 h 622300"/>
              <a:gd name="connsiteX3" fmla="*/ 1079500 w 1079500"/>
              <a:gd name="connsiteY3" fmla="*/ 311150 h 622300"/>
              <a:gd name="connsiteX4" fmla="*/ 945992 w 1079500"/>
              <a:gd name="connsiteY4" fmla="*/ 622300 h 622300"/>
              <a:gd name="connsiteX5" fmla="*/ 945992 w 1079500"/>
              <a:gd name="connsiteY5" fmla="*/ 469900 h 622300"/>
              <a:gd name="connsiteX6" fmla="*/ 0 w 1079500"/>
              <a:gd name="connsiteY6" fmla="*/ 469900 h 622300"/>
              <a:gd name="connsiteX0" fmla="*/ 0 w 1079500"/>
              <a:gd name="connsiteY0" fmla="*/ 152400 h 622300"/>
              <a:gd name="connsiteX1" fmla="*/ 965035 w 1079500"/>
              <a:gd name="connsiteY1" fmla="*/ 152400 h 622300"/>
              <a:gd name="connsiteX2" fmla="*/ 945992 w 1079500"/>
              <a:gd name="connsiteY2" fmla="*/ 0 h 622300"/>
              <a:gd name="connsiteX3" fmla="*/ 1079500 w 1079500"/>
              <a:gd name="connsiteY3" fmla="*/ 311150 h 622300"/>
              <a:gd name="connsiteX4" fmla="*/ 945992 w 1079500"/>
              <a:gd name="connsiteY4" fmla="*/ 622300 h 622300"/>
              <a:gd name="connsiteX5" fmla="*/ 945992 w 1079500"/>
              <a:gd name="connsiteY5" fmla="*/ 469900 h 622300"/>
              <a:gd name="connsiteX6" fmla="*/ 0 w 1079500"/>
              <a:gd name="connsiteY6" fmla="*/ 469900 h 622300"/>
              <a:gd name="connsiteX0" fmla="*/ 0 w 1079500"/>
              <a:gd name="connsiteY0" fmla="*/ 152400 h 622300"/>
              <a:gd name="connsiteX1" fmla="*/ 965035 w 1079500"/>
              <a:gd name="connsiteY1" fmla="*/ 152400 h 622300"/>
              <a:gd name="connsiteX2" fmla="*/ 965035 w 1079500"/>
              <a:gd name="connsiteY2" fmla="*/ 0 h 622300"/>
              <a:gd name="connsiteX3" fmla="*/ 1079500 w 1079500"/>
              <a:gd name="connsiteY3" fmla="*/ 311150 h 622300"/>
              <a:gd name="connsiteX4" fmla="*/ 945992 w 1079500"/>
              <a:gd name="connsiteY4" fmla="*/ 622300 h 622300"/>
              <a:gd name="connsiteX5" fmla="*/ 945992 w 1079500"/>
              <a:gd name="connsiteY5" fmla="*/ 469900 h 622300"/>
              <a:gd name="connsiteX6" fmla="*/ 0 w 1079500"/>
              <a:gd name="connsiteY6" fmla="*/ 469900 h 622300"/>
              <a:gd name="connsiteX0" fmla="*/ 0 w 1079500"/>
              <a:gd name="connsiteY0" fmla="*/ 152400 h 622300"/>
              <a:gd name="connsiteX1" fmla="*/ 965035 w 1079500"/>
              <a:gd name="connsiteY1" fmla="*/ 152400 h 622300"/>
              <a:gd name="connsiteX2" fmla="*/ 965035 w 1079500"/>
              <a:gd name="connsiteY2" fmla="*/ 0 h 622300"/>
              <a:gd name="connsiteX3" fmla="*/ 1079500 w 1079500"/>
              <a:gd name="connsiteY3" fmla="*/ 311150 h 622300"/>
              <a:gd name="connsiteX4" fmla="*/ 965035 w 1079500"/>
              <a:gd name="connsiteY4" fmla="*/ 622300 h 622300"/>
              <a:gd name="connsiteX5" fmla="*/ 945992 w 1079500"/>
              <a:gd name="connsiteY5" fmla="*/ 469900 h 622300"/>
              <a:gd name="connsiteX6" fmla="*/ 0 w 1079500"/>
              <a:gd name="connsiteY6" fmla="*/ 469900 h 622300"/>
              <a:gd name="connsiteX0" fmla="*/ 0 w 1079500"/>
              <a:gd name="connsiteY0" fmla="*/ 152400 h 622300"/>
              <a:gd name="connsiteX1" fmla="*/ 965035 w 1079500"/>
              <a:gd name="connsiteY1" fmla="*/ 152400 h 622300"/>
              <a:gd name="connsiteX2" fmla="*/ 965035 w 1079500"/>
              <a:gd name="connsiteY2" fmla="*/ 0 h 622300"/>
              <a:gd name="connsiteX3" fmla="*/ 1079500 w 1079500"/>
              <a:gd name="connsiteY3" fmla="*/ 311150 h 622300"/>
              <a:gd name="connsiteX4" fmla="*/ 965035 w 1079500"/>
              <a:gd name="connsiteY4" fmla="*/ 622300 h 622300"/>
              <a:gd name="connsiteX5" fmla="*/ 965035 w 1079500"/>
              <a:gd name="connsiteY5" fmla="*/ 469900 h 622300"/>
              <a:gd name="connsiteX6" fmla="*/ 0 w 1079500"/>
              <a:gd name="connsiteY6" fmla="*/ 469900 h 622300"/>
              <a:gd name="connsiteX0" fmla="*/ 0 w 1079500"/>
              <a:gd name="connsiteY0" fmla="*/ 152400 h 622300"/>
              <a:gd name="connsiteX1" fmla="*/ 984078 w 1079500"/>
              <a:gd name="connsiteY1" fmla="*/ 152400 h 622300"/>
              <a:gd name="connsiteX2" fmla="*/ 965035 w 1079500"/>
              <a:gd name="connsiteY2" fmla="*/ 0 h 622300"/>
              <a:gd name="connsiteX3" fmla="*/ 1079500 w 1079500"/>
              <a:gd name="connsiteY3" fmla="*/ 311150 h 622300"/>
              <a:gd name="connsiteX4" fmla="*/ 965035 w 1079500"/>
              <a:gd name="connsiteY4" fmla="*/ 622300 h 622300"/>
              <a:gd name="connsiteX5" fmla="*/ 965035 w 1079500"/>
              <a:gd name="connsiteY5" fmla="*/ 469900 h 622300"/>
              <a:gd name="connsiteX6" fmla="*/ 0 w 1079500"/>
              <a:gd name="connsiteY6" fmla="*/ 469900 h 622300"/>
              <a:gd name="connsiteX0" fmla="*/ 0 w 1079500"/>
              <a:gd name="connsiteY0" fmla="*/ 152400 h 622300"/>
              <a:gd name="connsiteX1" fmla="*/ 984078 w 1079500"/>
              <a:gd name="connsiteY1" fmla="*/ 152400 h 622300"/>
              <a:gd name="connsiteX2" fmla="*/ 984078 w 1079500"/>
              <a:gd name="connsiteY2" fmla="*/ 0 h 622300"/>
              <a:gd name="connsiteX3" fmla="*/ 1079500 w 1079500"/>
              <a:gd name="connsiteY3" fmla="*/ 311150 h 622300"/>
              <a:gd name="connsiteX4" fmla="*/ 965035 w 1079500"/>
              <a:gd name="connsiteY4" fmla="*/ 622300 h 622300"/>
              <a:gd name="connsiteX5" fmla="*/ 965035 w 1079500"/>
              <a:gd name="connsiteY5" fmla="*/ 469900 h 622300"/>
              <a:gd name="connsiteX6" fmla="*/ 0 w 1079500"/>
              <a:gd name="connsiteY6" fmla="*/ 469900 h 622300"/>
              <a:gd name="connsiteX0" fmla="*/ 0 w 1079500"/>
              <a:gd name="connsiteY0" fmla="*/ 152400 h 622300"/>
              <a:gd name="connsiteX1" fmla="*/ 984078 w 1079500"/>
              <a:gd name="connsiteY1" fmla="*/ 152400 h 622300"/>
              <a:gd name="connsiteX2" fmla="*/ 984078 w 1079500"/>
              <a:gd name="connsiteY2" fmla="*/ 0 h 622300"/>
              <a:gd name="connsiteX3" fmla="*/ 1079500 w 1079500"/>
              <a:gd name="connsiteY3" fmla="*/ 311150 h 622300"/>
              <a:gd name="connsiteX4" fmla="*/ 984078 w 1079500"/>
              <a:gd name="connsiteY4" fmla="*/ 622300 h 622300"/>
              <a:gd name="connsiteX5" fmla="*/ 965035 w 1079500"/>
              <a:gd name="connsiteY5" fmla="*/ 469900 h 622300"/>
              <a:gd name="connsiteX6" fmla="*/ 0 w 1079500"/>
              <a:gd name="connsiteY6" fmla="*/ 469900 h 622300"/>
              <a:gd name="connsiteX0" fmla="*/ 0 w 1079500"/>
              <a:gd name="connsiteY0" fmla="*/ 152400 h 622300"/>
              <a:gd name="connsiteX1" fmla="*/ 984078 w 1079500"/>
              <a:gd name="connsiteY1" fmla="*/ 152400 h 622300"/>
              <a:gd name="connsiteX2" fmla="*/ 984078 w 1079500"/>
              <a:gd name="connsiteY2" fmla="*/ 0 h 622300"/>
              <a:gd name="connsiteX3" fmla="*/ 1079500 w 1079500"/>
              <a:gd name="connsiteY3" fmla="*/ 311150 h 622300"/>
              <a:gd name="connsiteX4" fmla="*/ 984078 w 1079500"/>
              <a:gd name="connsiteY4" fmla="*/ 622300 h 622300"/>
              <a:gd name="connsiteX5" fmla="*/ 984078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984078" y="152400"/>
                </a:lnTo>
                <a:lnTo>
                  <a:pt x="984078" y="0"/>
                </a:lnTo>
                <a:lnTo>
                  <a:pt x="1079500" y="311150"/>
                </a:lnTo>
                <a:lnTo>
                  <a:pt x="984078" y="622300"/>
                </a:lnTo>
                <a:lnTo>
                  <a:pt x="984078" y="469900"/>
                </a:lnTo>
                <a:lnTo>
                  <a:pt x="0" y="469900"/>
                </a:lnTo>
              </a:path>
            </a:pathLst>
          </a:custGeom>
          <a:solidFill>
            <a:schemeClr val="accent2">
              <a:alpha val="42000"/>
            </a:schemeClr>
          </a:solidFill>
          <a:ln w="22225">
            <a:noFill/>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lnSpc>
                <a:spcPct val="90000"/>
              </a:lnSpc>
              <a:spcBef>
                <a:spcPts val="300"/>
              </a:spcBef>
              <a:buSzPct val="100000"/>
            </a:pPr>
            <a:r>
              <a:rPr lang="en-US" sz="1100" b="1" dirty="0">
                <a:solidFill>
                  <a:schemeClr val="bg2"/>
                </a:solidFill>
                <a:latin typeface="Arial" panose="020B0604020202020204" pitchFamily="34" charset="0"/>
                <a:sym typeface="+mn-lt"/>
              </a:rPr>
              <a:t>First mile</a:t>
            </a:r>
          </a:p>
        </p:txBody>
      </p:sp>
      <p:sp>
        <p:nvSpPr>
          <p:cNvPr id="7" name="RbLeanShape Arrow Option 2 5">
            <a:extLst>
              <a:ext uri="{FF2B5EF4-FFF2-40B4-BE49-F238E27FC236}">
                <a16:creationId xmlns:a16="http://schemas.microsoft.com/office/drawing/2014/main" id="{1E5069D7-650D-4B53-B7A4-C09FB2541E65}"/>
              </a:ext>
            </a:extLst>
          </p:cNvPr>
          <p:cNvSpPr>
            <a:spLocks/>
          </p:cNvSpPr>
          <p:nvPr/>
        </p:nvSpPr>
        <p:spPr>
          <a:xfrm>
            <a:off x="6032498" y="1491086"/>
            <a:ext cx="2448405" cy="343747"/>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523782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523782 w 1079500"/>
              <a:gd name="connsiteY1" fmla="*/ 152400 h 622300"/>
              <a:gd name="connsiteX2" fmla="*/ 523782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523782 w 1079500"/>
              <a:gd name="connsiteY1" fmla="*/ 152400 h 622300"/>
              <a:gd name="connsiteX2" fmla="*/ 523782 w 1079500"/>
              <a:gd name="connsiteY2" fmla="*/ 0 h 622300"/>
              <a:gd name="connsiteX3" fmla="*/ 1079500 w 1079500"/>
              <a:gd name="connsiteY3" fmla="*/ 311150 h 622300"/>
              <a:gd name="connsiteX4" fmla="*/ 523782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523782 w 1079500"/>
              <a:gd name="connsiteY1" fmla="*/ 152400 h 622300"/>
              <a:gd name="connsiteX2" fmla="*/ 523782 w 1079500"/>
              <a:gd name="connsiteY2" fmla="*/ 0 h 622300"/>
              <a:gd name="connsiteX3" fmla="*/ 1079500 w 1079500"/>
              <a:gd name="connsiteY3" fmla="*/ 311150 h 622300"/>
              <a:gd name="connsiteX4" fmla="*/ 523782 w 1079500"/>
              <a:gd name="connsiteY4" fmla="*/ 622300 h 622300"/>
              <a:gd name="connsiteX5" fmla="*/ 523782 w 1079500"/>
              <a:gd name="connsiteY5" fmla="*/ 469900 h 622300"/>
              <a:gd name="connsiteX6" fmla="*/ 0 w 1079500"/>
              <a:gd name="connsiteY6" fmla="*/ 469900 h 622300"/>
              <a:gd name="connsiteX0" fmla="*/ 0 w 1079500"/>
              <a:gd name="connsiteY0" fmla="*/ 152400 h 622300"/>
              <a:gd name="connsiteX1" fmla="*/ 539564 w 1079500"/>
              <a:gd name="connsiteY1" fmla="*/ 152400 h 622300"/>
              <a:gd name="connsiteX2" fmla="*/ 523782 w 1079500"/>
              <a:gd name="connsiteY2" fmla="*/ 0 h 622300"/>
              <a:gd name="connsiteX3" fmla="*/ 1079500 w 1079500"/>
              <a:gd name="connsiteY3" fmla="*/ 311150 h 622300"/>
              <a:gd name="connsiteX4" fmla="*/ 523782 w 1079500"/>
              <a:gd name="connsiteY4" fmla="*/ 622300 h 622300"/>
              <a:gd name="connsiteX5" fmla="*/ 523782 w 1079500"/>
              <a:gd name="connsiteY5" fmla="*/ 469900 h 622300"/>
              <a:gd name="connsiteX6" fmla="*/ 0 w 1079500"/>
              <a:gd name="connsiteY6" fmla="*/ 469900 h 622300"/>
              <a:gd name="connsiteX0" fmla="*/ 0 w 1079500"/>
              <a:gd name="connsiteY0" fmla="*/ 152400 h 622300"/>
              <a:gd name="connsiteX1" fmla="*/ 539564 w 1079500"/>
              <a:gd name="connsiteY1" fmla="*/ 152400 h 622300"/>
              <a:gd name="connsiteX2" fmla="*/ 539564 w 1079500"/>
              <a:gd name="connsiteY2" fmla="*/ 0 h 622300"/>
              <a:gd name="connsiteX3" fmla="*/ 1079500 w 1079500"/>
              <a:gd name="connsiteY3" fmla="*/ 311150 h 622300"/>
              <a:gd name="connsiteX4" fmla="*/ 523782 w 1079500"/>
              <a:gd name="connsiteY4" fmla="*/ 622300 h 622300"/>
              <a:gd name="connsiteX5" fmla="*/ 523782 w 1079500"/>
              <a:gd name="connsiteY5" fmla="*/ 469900 h 622300"/>
              <a:gd name="connsiteX6" fmla="*/ 0 w 1079500"/>
              <a:gd name="connsiteY6" fmla="*/ 469900 h 622300"/>
              <a:gd name="connsiteX0" fmla="*/ 0 w 1079500"/>
              <a:gd name="connsiteY0" fmla="*/ 152400 h 622300"/>
              <a:gd name="connsiteX1" fmla="*/ 539564 w 1079500"/>
              <a:gd name="connsiteY1" fmla="*/ 152400 h 622300"/>
              <a:gd name="connsiteX2" fmla="*/ 539564 w 1079500"/>
              <a:gd name="connsiteY2" fmla="*/ 0 h 622300"/>
              <a:gd name="connsiteX3" fmla="*/ 1079500 w 1079500"/>
              <a:gd name="connsiteY3" fmla="*/ 311150 h 622300"/>
              <a:gd name="connsiteX4" fmla="*/ 539564 w 1079500"/>
              <a:gd name="connsiteY4" fmla="*/ 622300 h 622300"/>
              <a:gd name="connsiteX5" fmla="*/ 523782 w 1079500"/>
              <a:gd name="connsiteY5" fmla="*/ 469900 h 622300"/>
              <a:gd name="connsiteX6" fmla="*/ 0 w 1079500"/>
              <a:gd name="connsiteY6" fmla="*/ 469900 h 622300"/>
              <a:gd name="connsiteX0" fmla="*/ 0 w 1079500"/>
              <a:gd name="connsiteY0" fmla="*/ 152400 h 622300"/>
              <a:gd name="connsiteX1" fmla="*/ 539564 w 1079500"/>
              <a:gd name="connsiteY1" fmla="*/ 152400 h 622300"/>
              <a:gd name="connsiteX2" fmla="*/ 539564 w 1079500"/>
              <a:gd name="connsiteY2" fmla="*/ 0 h 622300"/>
              <a:gd name="connsiteX3" fmla="*/ 1079500 w 1079500"/>
              <a:gd name="connsiteY3" fmla="*/ 311150 h 622300"/>
              <a:gd name="connsiteX4" fmla="*/ 539564 w 1079500"/>
              <a:gd name="connsiteY4" fmla="*/ 622300 h 622300"/>
              <a:gd name="connsiteX5" fmla="*/ 539564 w 1079500"/>
              <a:gd name="connsiteY5" fmla="*/ 469900 h 622300"/>
              <a:gd name="connsiteX6" fmla="*/ 0 w 1079500"/>
              <a:gd name="connsiteY6" fmla="*/ 469900 h 622300"/>
              <a:gd name="connsiteX0" fmla="*/ 0 w 1079500"/>
              <a:gd name="connsiteY0" fmla="*/ 152400 h 622300"/>
              <a:gd name="connsiteX1" fmla="*/ 555346 w 1079500"/>
              <a:gd name="connsiteY1" fmla="*/ 152400 h 622300"/>
              <a:gd name="connsiteX2" fmla="*/ 539564 w 1079500"/>
              <a:gd name="connsiteY2" fmla="*/ 0 h 622300"/>
              <a:gd name="connsiteX3" fmla="*/ 1079500 w 1079500"/>
              <a:gd name="connsiteY3" fmla="*/ 311150 h 622300"/>
              <a:gd name="connsiteX4" fmla="*/ 539564 w 1079500"/>
              <a:gd name="connsiteY4" fmla="*/ 622300 h 622300"/>
              <a:gd name="connsiteX5" fmla="*/ 539564 w 1079500"/>
              <a:gd name="connsiteY5" fmla="*/ 469900 h 622300"/>
              <a:gd name="connsiteX6" fmla="*/ 0 w 1079500"/>
              <a:gd name="connsiteY6" fmla="*/ 469900 h 622300"/>
              <a:gd name="connsiteX0" fmla="*/ 0 w 1079500"/>
              <a:gd name="connsiteY0" fmla="*/ 152400 h 622300"/>
              <a:gd name="connsiteX1" fmla="*/ 555346 w 1079500"/>
              <a:gd name="connsiteY1" fmla="*/ 152400 h 622300"/>
              <a:gd name="connsiteX2" fmla="*/ 555346 w 1079500"/>
              <a:gd name="connsiteY2" fmla="*/ 0 h 622300"/>
              <a:gd name="connsiteX3" fmla="*/ 1079500 w 1079500"/>
              <a:gd name="connsiteY3" fmla="*/ 311150 h 622300"/>
              <a:gd name="connsiteX4" fmla="*/ 539564 w 1079500"/>
              <a:gd name="connsiteY4" fmla="*/ 622300 h 622300"/>
              <a:gd name="connsiteX5" fmla="*/ 539564 w 1079500"/>
              <a:gd name="connsiteY5" fmla="*/ 469900 h 622300"/>
              <a:gd name="connsiteX6" fmla="*/ 0 w 1079500"/>
              <a:gd name="connsiteY6" fmla="*/ 469900 h 622300"/>
              <a:gd name="connsiteX0" fmla="*/ 0 w 1079500"/>
              <a:gd name="connsiteY0" fmla="*/ 152400 h 622300"/>
              <a:gd name="connsiteX1" fmla="*/ 555346 w 1079500"/>
              <a:gd name="connsiteY1" fmla="*/ 152400 h 622300"/>
              <a:gd name="connsiteX2" fmla="*/ 555346 w 1079500"/>
              <a:gd name="connsiteY2" fmla="*/ 0 h 622300"/>
              <a:gd name="connsiteX3" fmla="*/ 1079500 w 1079500"/>
              <a:gd name="connsiteY3" fmla="*/ 311150 h 622300"/>
              <a:gd name="connsiteX4" fmla="*/ 555346 w 1079500"/>
              <a:gd name="connsiteY4" fmla="*/ 622300 h 622300"/>
              <a:gd name="connsiteX5" fmla="*/ 539564 w 1079500"/>
              <a:gd name="connsiteY5" fmla="*/ 469900 h 622300"/>
              <a:gd name="connsiteX6" fmla="*/ 0 w 1079500"/>
              <a:gd name="connsiteY6" fmla="*/ 469900 h 622300"/>
              <a:gd name="connsiteX0" fmla="*/ 0 w 1079500"/>
              <a:gd name="connsiteY0" fmla="*/ 152400 h 622300"/>
              <a:gd name="connsiteX1" fmla="*/ 555346 w 1079500"/>
              <a:gd name="connsiteY1" fmla="*/ 152400 h 622300"/>
              <a:gd name="connsiteX2" fmla="*/ 555346 w 1079500"/>
              <a:gd name="connsiteY2" fmla="*/ 0 h 622300"/>
              <a:gd name="connsiteX3" fmla="*/ 1079500 w 1079500"/>
              <a:gd name="connsiteY3" fmla="*/ 311150 h 622300"/>
              <a:gd name="connsiteX4" fmla="*/ 555346 w 1079500"/>
              <a:gd name="connsiteY4" fmla="*/ 622300 h 622300"/>
              <a:gd name="connsiteX5" fmla="*/ 555346 w 1079500"/>
              <a:gd name="connsiteY5" fmla="*/ 469900 h 622300"/>
              <a:gd name="connsiteX6" fmla="*/ 0 w 1079500"/>
              <a:gd name="connsiteY6" fmla="*/ 469900 h 622300"/>
              <a:gd name="connsiteX0" fmla="*/ 0 w 1079500"/>
              <a:gd name="connsiteY0" fmla="*/ 152400 h 622300"/>
              <a:gd name="connsiteX1" fmla="*/ 571128 w 1079500"/>
              <a:gd name="connsiteY1" fmla="*/ 152400 h 622300"/>
              <a:gd name="connsiteX2" fmla="*/ 555346 w 1079500"/>
              <a:gd name="connsiteY2" fmla="*/ 0 h 622300"/>
              <a:gd name="connsiteX3" fmla="*/ 1079500 w 1079500"/>
              <a:gd name="connsiteY3" fmla="*/ 311150 h 622300"/>
              <a:gd name="connsiteX4" fmla="*/ 555346 w 1079500"/>
              <a:gd name="connsiteY4" fmla="*/ 622300 h 622300"/>
              <a:gd name="connsiteX5" fmla="*/ 555346 w 1079500"/>
              <a:gd name="connsiteY5" fmla="*/ 469900 h 622300"/>
              <a:gd name="connsiteX6" fmla="*/ 0 w 1079500"/>
              <a:gd name="connsiteY6" fmla="*/ 469900 h 622300"/>
              <a:gd name="connsiteX0" fmla="*/ 0 w 1079500"/>
              <a:gd name="connsiteY0" fmla="*/ 152400 h 622300"/>
              <a:gd name="connsiteX1" fmla="*/ 571128 w 1079500"/>
              <a:gd name="connsiteY1" fmla="*/ 152400 h 622300"/>
              <a:gd name="connsiteX2" fmla="*/ 571128 w 1079500"/>
              <a:gd name="connsiteY2" fmla="*/ 0 h 622300"/>
              <a:gd name="connsiteX3" fmla="*/ 1079500 w 1079500"/>
              <a:gd name="connsiteY3" fmla="*/ 311150 h 622300"/>
              <a:gd name="connsiteX4" fmla="*/ 555346 w 1079500"/>
              <a:gd name="connsiteY4" fmla="*/ 622300 h 622300"/>
              <a:gd name="connsiteX5" fmla="*/ 555346 w 1079500"/>
              <a:gd name="connsiteY5" fmla="*/ 469900 h 622300"/>
              <a:gd name="connsiteX6" fmla="*/ 0 w 1079500"/>
              <a:gd name="connsiteY6" fmla="*/ 469900 h 622300"/>
              <a:gd name="connsiteX0" fmla="*/ 0 w 1079500"/>
              <a:gd name="connsiteY0" fmla="*/ 152400 h 622300"/>
              <a:gd name="connsiteX1" fmla="*/ 571128 w 1079500"/>
              <a:gd name="connsiteY1" fmla="*/ 152400 h 622300"/>
              <a:gd name="connsiteX2" fmla="*/ 571128 w 1079500"/>
              <a:gd name="connsiteY2" fmla="*/ 0 h 622300"/>
              <a:gd name="connsiteX3" fmla="*/ 1079500 w 1079500"/>
              <a:gd name="connsiteY3" fmla="*/ 311150 h 622300"/>
              <a:gd name="connsiteX4" fmla="*/ 571128 w 1079500"/>
              <a:gd name="connsiteY4" fmla="*/ 622300 h 622300"/>
              <a:gd name="connsiteX5" fmla="*/ 555346 w 1079500"/>
              <a:gd name="connsiteY5" fmla="*/ 469900 h 622300"/>
              <a:gd name="connsiteX6" fmla="*/ 0 w 1079500"/>
              <a:gd name="connsiteY6" fmla="*/ 469900 h 622300"/>
              <a:gd name="connsiteX0" fmla="*/ 0 w 1079500"/>
              <a:gd name="connsiteY0" fmla="*/ 152400 h 622300"/>
              <a:gd name="connsiteX1" fmla="*/ 571128 w 1079500"/>
              <a:gd name="connsiteY1" fmla="*/ 152400 h 622300"/>
              <a:gd name="connsiteX2" fmla="*/ 571128 w 1079500"/>
              <a:gd name="connsiteY2" fmla="*/ 0 h 622300"/>
              <a:gd name="connsiteX3" fmla="*/ 1079500 w 1079500"/>
              <a:gd name="connsiteY3" fmla="*/ 311150 h 622300"/>
              <a:gd name="connsiteX4" fmla="*/ 571128 w 1079500"/>
              <a:gd name="connsiteY4" fmla="*/ 622300 h 622300"/>
              <a:gd name="connsiteX5" fmla="*/ 571128 w 1079500"/>
              <a:gd name="connsiteY5" fmla="*/ 469900 h 622300"/>
              <a:gd name="connsiteX6" fmla="*/ 0 w 1079500"/>
              <a:gd name="connsiteY6" fmla="*/ 469900 h 622300"/>
              <a:gd name="connsiteX0" fmla="*/ 0 w 1079500"/>
              <a:gd name="connsiteY0" fmla="*/ 152400 h 622300"/>
              <a:gd name="connsiteX1" fmla="*/ 586910 w 1079500"/>
              <a:gd name="connsiteY1" fmla="*/ 152400 h 622300"/>
              <a:gd name="connsiteX2" fmla="*/ 571128 w 1079500"/>
              <a:gd name="connsiteY2" fmla="*/ 0 h 622300"/>
              <a:gd name="connsiteX3" fmla="*/ 1079500 w 1079500"/>
              <a:gd name="connsiteY3" fmla="*/ 311150 h 622300"/>
              <a:gd name="connsiteX4" fmla="*/ 571128 w 1079500"/>
              <a:gd name="connsiteY4" fmla="*/ 622300 h 622300"/>
              <a:gd name="connsiteX5" fmla="*/ 571128 w 1079500"/>
              <a:gd name="connsiteY5" fmla="*/ 469900 h 622300"/>
              <a:gd name="connsiteX6" fmla="*/ 0 w 1079500"/>
              <a:gd name="connsiteY6" fmla="*/ 469900 h 622300"/>
              <a:gd name="connsiteX0" fmla="*/ 0 w 1079500"/>
              <a:gd name="connsiteY0" fmla="*/ 152400 h 622300"/>
              <a:gd name="connsiteX1" fmla="*/ 586910 w 1079500"/>
              <a:gd name="connsiteY1" fmla="*/ 152400 h 622300"/>
              <a:gd name="connsiteX2" fmla="*/ 586910 w 1079500"/>
              <a:gd name="connsiteY2" fmla="*/ 0 h 622300"/>
              <a:gd name="connsiteX3" fmla="*/ 1079500 w 1079500"/>
              <a:gd name="connsiteY3" fmla="*/ 311150 h 622300"/>
              <a:gd name="connsiteX4" fmla="*/ 571128 w 1079500"/>
              <a:gd name="connsiteY4" fmla="*/ 622300 h 622300"/>
              <a:gd name="connsiteX5" fmla="*/ 571128 w 1079500"/>
              <a:gd name="connsiteY5" fmla="*/ 469900 h 622300"/>
              <a:gd name="connsiteX6" fmla="*/ 0 w 1079500"/>
              <a:gd name="connsiteY6" fmla="*/ 469900 h 622300"/>
              <a:gd name="connsiteX0" fmla="*/ 0 w 1079500"/>
              <a:gd name="connsiteY0" fmla="*/ 152400 h 622300"/>
              <a:gd name="connsiteX1" fmla="*/ 586910 w 1079500"/>
              <a:gd name="connsiteY1" fmla="*/ 152400 h 622300"/>
              <a:gd name="connsiteX2" fmla="*/ 586910 w 1079500"/>
              <a:gd name="connsiteY2" fmla="*/ 0 h 622300"/>
              <a:gd name="connsiteX3" fmla="*/ 1079500 w 1079500"/>
              <a:gd name="connsiteY3" fmla="*/ 311150 h 622300"/>
              <a:gd name="connsiteX4" fmla="*/ 586910 w 1079500"/>
              <a:gd name="connsiteY4" fmla="*/ 622300 h 622300"/>
              <a:gd name="connsiteX5" fmla="*/ 571128 w 1079500"/>
              <a:gd name="connsiteY5" fmla="*/ 469900 h 622300"/>
              <a:gd name="connsiteX6" fmla="*/ 0 w 1079500"/>
              <a:gd name="connsiteY6" fmla="*/ 469900 h 622300"/>
              <a:gd name="connsiteX0" fmla="*/ 0 w 1079500"/>
              <a:gd name="connsiteY0" fmla="*/ 152400 h 622300"/>
              <a:gd name="connsiteX1" fmla="*/ 586910 w 1079500"/>
              <a:gd name="connsiteY1" fmla="*/ 152400 h 622300"/>
              <a:gd name="connsiteX2" fmla="*/ 586910 w 1079500"/>
              <a:gd name="connsiteY2" fmla="*/ 0 h 622300"/>
              <a:gd name="connsiteX3" fmla="*/ 1079500 w 1079500"/>
              <a:gd name="connsiteY3" fmla="*/ 311150 h 622300"/>
              <a:gd name="connsiteX4" fmla="*/ 586910 w 1079500"/>
              <a:gd name="connsiteY4" fmla="*/ 622300 h 622300"/>
              <a:gd name="connsiteX5" fmla="*/ 586910 w 1079500"/>
              <a:gd name="connsiteY5" fmla="*/ 469900 h 622300"/>
              <a:gd name="connsiteX6" fmla="*/ 0 w 1079500"/>
              <a:gd name="connsiteY6" fmla="*/ 469900 h 622300"/>
              <a:gd name="connsiteX0" fmla="*/ 0 w 1079500"/>
              <a:gd name="connsiteY0" fmla="*/ 152400 h 622300"/>
              <a:gd name="connsiteX1" fmla="*/ 602692 w 1079500"/>
              <a:gd name="connsiteY1" fmla="*/ 152400 h 622300"/>
              <a:gd name="connsiteX2" fmla="*/ 586910 w 1079500"/>
              <a:gd name="connsiteY2" fmla="*/ 0 h 622300"/>
              <a:gd name="connsiteX3" fmla="*/ 1079500 w 1079500"/>
              <a:gd name="connsiteY3" fmla="*/ 311150 h 622300"/>
              <a:gd name="connsiteX4" fmla="*/ 586910 w 1079500"/>
              <a:gd name="connsiteY4" fmla="*/ 622300 h 622300"/>
              <a:gd name="connsiteX5" fmla="*/ 586910 w 1079500"/>
              <a:gd name="connsiteY5" fmla="*/ 469900 h 622300"/>
              <a:gd name="connsiteX6" fmla="*/ 0 w 1079500"/>
              <a:gd name="connsiteY6" fmla="*/ 469900 h 622300"/>
              <a:gd name="connsiteX0" fmla="*/ 0 w 1079500"/>
              <a:gd name="connsiteY0" fmla="*/ 152400 h 622300"/>
              <a:gd name="connsiteX1" fmla="*/ 602692 w 1079500"/>
              <a:gd name="connsiteY1" fmla="*/ 152400 h 622300"/>
              <a:gd name="connsiteX2" fmla="*/ 602692 w 1079500"/>
              <a:gd name="connsiteY2" fmla="*/ 0 h 622300"/>
              <a:gd name="connsiteX3" fmla="*/ 1079500 w 1079500"/>
              <a:gd name="connsiteY3" fmla="*/ 311150 h 622300"/>
              <a:gd name="connsiteX4" fmla="*/ 586910 w 1079500"/>
              <a:gd name="connsiteY4" fmla="*/ 622300 h 622300"/>
              <a:gd name="connsiteX5" fmla="*/ 586910 w 1079500"/>
              <a:gd name="connsiteY5" fmla="*/ 469900 h 622300"/>
              <a:gd name="connsiteX6" fmla="*/ 0 w 1079500"/>
              <a:gd name="connsiteY6" fmla="*/ 469900 h 622300"/>
              <a:gd name="connsiteX0" fmla="*/ 0 w 1079500"/>
              <a:gd name="connsiteY0" fmla="*/ 152400 h 622300"/>
              <a:gd name="connsiteX1" fmla="*/ 602692 w 1079500"/>
              <a:gd name="connsiteY1" fmla="*/ 152400 h 622300"/>
              <a:gd name="connsiteX2" fmla="*/ 602692 w 1079500"/>
              <a:gd name="connsiteY2" fmla="*/ 0 h 622300"/>
              <a:gd name="connsiteX3" fmla="*/ 1079500 w 1079500"/>
              <a:gd name="connsiteY3" fmla="*/ 311150 h 622300"/>
              <a:gd name="connsiteX4" fmla="*/ 602692 w 1079500"/>
              <a:gd name="connsiteY4" fmla="*/ 622300 h 622300"/>
              <a:gd name="connsiteX5" fmla="*/ 586910 w 1079500"/>
              <a:gd name="connsiteY5" fmla="*/ 469900 h 622300"/>
              <a:gd name="connsiteX6" fmla="*/ 0 w 1079500"/>
              <a:gd name="connsiteY6" fmla="*/ 469900 h 622300"/>
              <a:gd name="connsiteX0" fmla="*/ 0 w 1079500"/>
              <a:gd name="connsiteY0" fmla="*/ 152400 h 622300"/>
              <a:gd name="connsiteX1" fmla="*/ 602692 w 1079500"/>
              <a:gd name="connsiteY1" fmla="*/ 152400 h 622300"/>
              <a:gd name="connsiteX2" fmla="*/ 602692 w 1079500"/>
              <a:gd name="connsiteY2" fmla="*/ 0 h 622300"/>
              <a:gd name="connsiteX3" fmla="*/ 1079500 w 1079500"/>
              <a:gd name="connsiteY3" fmla="*/ 311150 h 622300"/>
              <a:gd name="connsiteX4" fmla="*/ 602692 w 1079500"/>
              <a:gd name="connsiteY4" fmla="*/ 622300 h 622300"/>
              <a:gd name="connsiteX5" fmla="*/ 602692 w 1079500"/>
              <a:gd name="connsiteY5" fmla="*/ 469900 h 622300"/>
              <a:gd name="connsiteX6" fmla="*/ 0 w 1079500"/>
              <a:gd name="connsiteY6" fmla="*/ 469900 h 622300"/>
              <a:gd name="connsiteX0" fmla="*/ 0 w 1079500"/>
              <a:gd name="connsiteY0" fmla="*/ 152400 h 622300"/>
              <a:gd name="connsiteX1" fmla="*/ 618474 w 1079500"/>
              <a:gd name="connsiteY1" fmla="*/ 152400 h 622300"/>
              <a:gd name="connsiteX2" fmla="*/ 602692 w 1079500"/>
              <a:gd name="connsiteY2" fmla="*/ 0 h 622300"/>
              <a:gd name="connsiteX3" fmla="*/ 1079500 w 1079500"/>
              <a:gd name="connsiteY3" fmla="*/ 311150 h 622300"/>
              <a:gd name="connsiteX4" fmla="*/ 602692 w 1079500"/>
              <a:gd name="connsiteY4" fmla="*/ 622300 h 622300"/>
              <a:gd name="connsiteX5" fmla="*/ 602692 w 1079500"/>
              <a:gd name="connsiteY5" fmla="*/ 469900 h 622300"/>
              <a:gd name="connsiteX6" fmla="*/ 0 w 1079500"/>
              <a:gd name="connsiteY6" fmla="*/ 469900 h 622300"/>
              <a:gd name="connsiteX0" fmla="*/ 0 w 1079500"/>
              <a:gd name="connsiteY0" fmla="*/ 152400 h 622300"/>
              <a:gd name="connsiteX1" fmla="*/ 618474 w 1079500"/>
              <a:gd name="connsiteY1" fmla="*/ 152400 h 622300"/>
              <a:gd name="connsiteX2" fmla="*/ 618474 w 1079500"/>
              <a:gd name="connsiteY2" fmla="*/ 0 h 622300"/>
              <a:gd name="connsiteX3" fmla="*/ 1079500 w 1079500"/>
              <a:gd name="connsiteY3" fmla="*/ 311150 h 622300"/>
              <a:gd name="connsiteX4" fmla="*/ 602692 w 1079500"/>
              <a:gd name="connsiteY4" fmla="*/ 622300 h 622300"/>
              <a:gd name="connsiteX5" fmla="*/ 602692 w 1079500"/>
              <a:gd name="connsiteY5" fmla="*/ 469900 h 622300"/>
              <a:gd name="connsiteX6" fmla="*/ 0 w 1079500"/>
              <a:gd name="connsiteY6" fmla="*/ 469900 h 622300"/>
              <a:gd name="connsiteX0" fmla="*/ 0 w 1079500"/>
              <a:gd name="connsiteY0" fmla="*/ 152400 h 622300"/>
              <a:gd name="connsiteX1" fmla="*/ 618474 w 1079500"/>
              <a:gd name="connsiteY1" fmla="*/ 152400 h 622300"/>
              <a:gd name="connsiteX2" fmla="*/ 618474 w 1079500"/>
              <a:gd name="connsiteY2" fmla="*/ 0 h 622300"/>
              <a:gd name="connsiteX3" fmla="*/ 1079500 w 1079500"/>
              <a:gd name="connsiteY3" fmla="*/ 311150 h 622300"/>
              <a:gd name="connsiteX4" fmla="*/ 618474 w 1079500"/>
              <a:gd name="connsiteY4" fmla="*/ 622300 h 622300"/>
              <a:gd name="connsiteX5" fmla="*/ 602692 w 1079500"/>
              <a:gd name="connsiteY5" fmla="*/ 469900 h 622300"/>
              <a:gd name="connsiteX6" fmla="*/ 0 w 1079500"/>
              <a:gd name="connsiteY6" fmla="*/ 469900 h 622300"/>
              <a:gd name="connsiteX0" fmla="*/ 0 w 1079500"/>
              <a:gd name="connsiteY0" fmla="*/ 152400 h 622300"/>
              <a:gd name="connsiteX1" fmla="*/ 618474 w 1079500"/>
              <a:gd name="connsiteY1" fmla="*/ 152400 h 622300"/>
              <a:gd name="connsiteX2" fmla="*/ 618474 w 1079500"/>
              <a:gd name="connsiteY2" fmla="*/ 0 h 622300"/>
              <a:gd name="connsiteX3" fmla="*/ 1079500 w 1079500"/>
              <a:gd name="connsiteY3" fmla="*/ 311150 h 622300"/>
              <a:gd name="connsiteX4" fmla="*/ 618474 w 1079500"/>
              <a:gd name="connsiteY4" fmla="*/ 622300 h 622300"/>
              <a:gd name="connsiteX5" fmla="*/ 618474 w 1079500"/>
              <a:gd name="connsiteY5" fmla="*/ 469900 h 622300"/>
              <a:gd name="connsiteX6" fmla="*/ 0 w 1079500"/>
              <a:gd name="connsiteY6" fmla="*/ 469900 h 622300"/>
              <a:gd name="connsiteX0" fmla="*/ 0 w 1079500"/>
              <a:gd name="connsiteY0" fmla="*/ 152400 h 622300"/>
              <a:gd name="connsiteX1" fmla="*/ 634256 w 1079500"/>
              <a:gd name="connsiteY1" fmla="*/ 152400 h 622300"/>
              <a:gd name="connsiteX2" fmla="*/ 618474 w 1079500"/>
              <a:gd name="connsiteY2" fmla="*/ 0 h 622300"/>
              <a:gd name="connsiteX3" fmla="*/ 1079500 w 1079500"/>
              <a:gd name="connsiteY3" fmla="*/ 311150 h 622300"/>
              <a:gd name="connsiteX4" fmla="*/ 618474 w 1079500"/>
              <a:gd name="connsiteY4" fmla="*/ 622300 h 622300"/>
              <a:gd name="connsiteX5" fmla="*/ 618474 w 1079500"/>
              <a:gd name="connsiteY5" fmla="*/ 469900 h 622300"/>
              <a:gd name="connsiteX6" fmla="*/ 0 w 1079500"/>
              <a:gd name="connsiteY6" fmla="*/ 469900 h 622300"/>
              <a:gd name="connsiteX0" fmla="*/ 0 w 1079500"/>
              <a:gd name="connsiteY0" fmla="*/ 152400 h 622300"/>
              <a:gd name="connsiteX1" fmla="*/ 634256 w 1079500"/>
              <a:gd name="connsiteY1" fmla="*/ 152400 h 622300"/>
              <a:gd name="connsiteX2" fmla="*/ 634256 w 1079500"/>
              <a:gd name="connsiteY2" fmla="*/ 0 h 622300"/>
              <a:gd name="connsiteX3" fmla="*/ 1079500 w 1079500"/>
              <a:gd name="connsiteY3" fmla="*/ 311150 h 622300"/>
              <a:gd name="connsiteX4" fmla="*/ 618474 w 1079500"/>
              <a:gd name="connsiteY4" fmla="*/ 622300 h 622300"/>
              <a:gd name="connsiteX5" fmla="*/ 618474 w 1079500"/>
              <a:gd name="connsiteY5" fmla="*/ 469900 h 622300"/>
              <a:gd name="connsiteX6" fmla="*/ 0 w 1079500"/>
              <a:gd name="connsiteY6" fmla="*/ 469900 h 622300"/>
              <a:gd name="connsiteX0" fmla="*/ 0 w 1079500"/>
              <a:gd name="connsiteY0" fmla="*/ 152400 h 622300"/>
              <a:gd name="connsiteX1" fmla="*/ 634256 w 1079500"/>
              <a:gd name="connsiteY1" fmla="*/ 152400 h 622300"/>
              <a:gd name="connsiteX2" fmla="*/ 634256 w 1079500"/>
              <a:gd name="connsiteY2" fmla="*/ 0 h 622300"/>
              <a:gd name="connsiteX3" fmla="*/ 1079500 w 1079500"/>
              <a:gd name="connsiteY3" fmla="*/ 311150 h 622300"/>
              <a:gd name="connsiteX4" fmla="*/ 634256 w 1079500"/>
              <a:gd name="connsiteY4" fmla="*/ 622300 h 622300"/>
              <a:gd name="connsiteX5" fmla="*/ 618474 w 1079500"/>
              <a:gd name="connsiteY5" fmla="*/ 469900 h 622300"/>
              <a:gd name="connsiteX6" fmla="*/ 0 w 1079500"/>
              <a:gd name="connsiteY6" fmla="*/ 469900 h 622300"/>
              <a:gd name="connsiteX0" fmla="*/ 0 w 1079500"/>
              <a:gd name="connsiteY0" fmla="*/ 152400 h 622300"/>
              <a:gd name="connsiteX1" fmla="*/ 634256 w 1079500"/>
              <a:gd name="connsiteY1" fmla="*/ 152400 h 622300"/>
              <a:gd name="connsiteX2" fmla="*/ 634256 w 1079500"/>
              <a:gd name="connsiteY2" fmla="*/ 0 h 622300"/>
              <a:gd name="connsiteX3" fmla="*/ 1079500 w 1079500"/>
              <a:gd name="connsiteY3" fmla="*/ 311150 h 622300"/>
              <a:gd name="connsiteX4" fmla="*/ 634256 w 1079500"/>
              <a:gd name="connsiteY4" fmla="*/ 622300 h 622300"/>
              <a:gd name="connsiteX5" fmla="*/ 634256 w 1079500"/>
              <a:gd name="connsiteY5" fmla="*/ 469900 h 622300"/>
              <a:gd name="connsiteX6" fmla="*/ 0 w 1079500"/>
              <a:gd name="connsiteY6" fmla="*/ 469900 h 622300"/>
              <a:gd name="connsiteX0" fmla="*/ 0 w 1079500"/>
              <a:gd name="connsiteY0" fmla="*/ 152400 h 622300"/>
              <a:gd name="connsiteX1" fmla="*/ 650038 w 1079500"/>
              <a:gd name="connsiteY1" fmla="*/ 152400 h 622300"/>
              <a:gd name="connsiteX2" fmla="*/ 634256 w 1079500"/>
              <a:gd name="connsiteY2" fmla="*/ 0 h 622300"/>
              <a:gd name="connsiteX3" fmla="*/ 1079500 w 1079500"/>
              <a:gd name="connsiteY3" fmla="*/ 311150 h 622300"/>
              <a:gd name="connsiteX4" fmla="*/ 634256 w 1079500"/>
              <a:gd name="connsiteY4" fmla="*/ 622300 h 622300"/>
              <a:gd name="connsiteX5" fmla="*/ 634256 w 1079500"/>
              <a:gd name="connsiteY5" fmla="*/ 469900 h 622300"/>
              <a:gd name="connsiteX6" fmla="*/ 0 w 1079500"/>
              <a:gd name="connsiteY6" fmla="*/ 469900 h 622300"/>
              <a:gd name="connsiteX0" fmla="*/ 0 w 1079500"/>
              <a:gd name="connsiteY0" fmla="*/ 152400 h 622300"/>
              <a:gd name="connsiteX1" fmla="*/ 650038 w 1079500"/>
              <a:gd name="connsiteY1" fmla="*/ 152400 h 622300"/>
              <a:gd name="connsiteX2" fmla="*/ 650038 w 1079500"/>
              <a:gd name="connsiteY2" fmla="*/ 0 h 622300"/>
              <a:gd name="connsiteX3" fmla="*/ 1079500 w 1079500"/>
              <a:gd name="connsiteY3" fmla="*/ 311150 h 622300"/>
              <a:gd name="connsiteX4" fmla="*/ 634256 w 1079500"/>
              <a:gd name="connsiteY4" fmla="*/ 622300 h 622300"/>
              <a:gd name="connsiteX5" fmla="*/ 634256 w 1079500"/>
              <a:gd name="connsiteY5" fmla="*/ 469900 h 622300"/>
              <a:gd name="connsiteX6" fmla="*/ 0 w 1079500"/>
              <a:gd name="connsiteY6" fmla="*/ 469900 h 622300"/>
              <a:gd name="connsiteX0" fmla="*/ 0 w 1079500"/>
              <a:gd name="connsiteY0" fmla="*/ 152400 h 622300"/>
              <a:gd name="connsiteX1" fmla="*/ 650038 w 1079500"/>
              <a:gd name="connsiteY1" fmla="*/ 152400 h 622300"/>
              <a:gd name="connsiteX2" fmla="*/ 650038 w 1079500"/>
              <a:gd name="connsiteY2" fmla="*/ 0 h 622300"/>
              <a:gd name="connsiteX3" fmla="*/ 1079500 w 1079500"/>
              <a:gd name="connsiteY3" fmla="*/ 311150 h 622300"/>
              <a:gd name="connsiteX4" fmla="*/ 650038 w 1079500"/>
              <a:gd name="connsiteY4" fmla="*/ 622300 h 622300"/>
              <a:gd name="connsiteX5" fmla="*/ 634256 w 1079500"/>
              <a:gd name="connsiteY5" fmla="*/ 469900 h 622300"/>
              <a:gd name="connsiteX6" fmla="*/ 0 w 1079500"/>
              <a:gd name="connsiteY6" fmla="*/ 469900 h 622300"/>
              <a:gd name="connsiteX0" fmla="*/ 0 w 1079500"/>
              <a:gd name="connsiteY0" fmla="*/ 152400 h 622300"/>
              <a:gd name="connsiteX1" fmla="*/ 650038 w 1079500"/>
              <a:gd name="connsiteY1" fmla="*/ 152400 h 622300"/>
              <a:gd name="connsiteX2" fmla="*/ 650038 w 1079500"/>
              <a:gd name="connsiteY2" fmla="*/ 0 h 622300"/>
              <a:gd name="connsiteX3" fmla="*/ 1079500 w 1079500"/>
              <a:gd name="connsiteY3" fmla="*/ 311150 h 622300"/>
              <a:gd name="connsiteX4" fmla="*/ 650038 w 1079500"/>
              <a:gd name="connsiteY4" fmla="*/ 622300 h 622300"/>
              <a:gd name="connsiteX5" fmla="*/ 650038 w 1079500"/>
              <a:gd name="connsiteY5" fmla="*/ 469900 h 622300"/>
              <a:gd name="connsiteX6" fmla="*/ 0 w 1079500"/>
              <a:gd name="connsiteY6" fmla="*/ 469900 h 622300"/>
              <a:gd name="connsiteX0" fmla="*/ 0 w 1079500"/>
              <a:gd name="connsiteY0" fmla="*/ 152400 h 622300"/>
              <a:gd name="connsiteX1" fmla="*/ 665820 w 1079500"/>
              <a:gd name="connsiteY1" fmla="*/ 152400 h 622300"/>
              <a:gd name="connsiteX2" fmla="*/ 650038 w 1079500"/>
              <a:gd name="connsiteY2" fmla="*/ 0 h 622300"/>
              <a:gd name="connsiteX3" fmla="*/ 1079500 w 1079500"/>
              <a:gd name="connsiteY3" fmla="*/ 311150 h 622300"/>
              <a:gd name="connsiteX4" fmla="*/ 650038 w 1079500"/>
              <a:gd name="connsiteY4" fmla="*/ 622300 h 622300"/>
              <a:gd name="connsiteX5" fmla="*/ 650038 w 1079500"/>
              <a:gd name="connsiteY5" fmla="*/ 469900 h 622300"/>
              <a:gd name="connsiteX6" fmla="*/ 0 w 1079500"/>
              <a:gd name="connsiteY6" fmla="*/ 469900 h 622300"/>
              <a:gd name="connsiteX0" fmla="*/ 0 w 1079500"/>
              <a:gd name="connsiteY0" fmla="*/ 152400 h 622300"/>
              <a:gd name="connsiteX1" fmla="*/ 665820 w 1079500"/>
              <a:gd name="connsiteY1" fmla="*/ 152400 h 622300"/>
              <a:gd name="connsiteX2" fmla="*/ 665820 w 1079500"/>
              <a:gd name="connsiteY2" fmla="*/ 0 h 622300"/>
              <a:gd name="connsiteX3" fmla="*/ 1079500 w 1079500"/>
              <a:gd name="connsiteY3" fmla="*/ 311150 h 622300"/>
              <a:gd name="connsiteX4" fmla="*/ 650038 w 1079500"/>
              <a:gd name="connsiteY4" fmla="*/ 622300 h 622300"/>
              <a:gd name="connsiteX5" fmla="*/ 650038 w 1079500"/>
              <a:gd name="connsiteY5" fmla="*/ 469900 h 622300"/>
              <a:gd name="connsiteX6" fmla="*/ 0 w 1079500"/>
              <a:gd name="connsiteY6" fmla="*/ 469900 h 622300"/>
              <a:gd name="connsiteX0" fmla="*/ 0 w 1079500"/>
              <a:gd name="connsiteY0" fmla="*/ 152400 h 622300"/>
              <a:gd name="connsiteX1" fmla="*/ 665820 w 1079500"/>
              <a:gd name="connsiteY1" fmla="*/ 152400 h 622300"/>
              <a:gd name="connsiteX2" fmla="*/ 665820 w 1079500"/>
              <a:gd name="connsiteY2" fmla="*/ 0 h 622300"/>
              <a:gd name="connsiteX3" fmla="*/ 1079500 w 1079500"/>
              <a:gd name="connsiteY3" fmla="*/ 311150 h 622300"/>
              <a:gd name="connsiteX4" fmla="*/ 665820 w 1079500"/>
              <a:gd name="connsiteY4" fmla="*/ 622300 h 622300"/>
              <a:gd name="connsiteX5" fmla="*/ 650038 w 1079500"/>
              <a:gd name="connsiteY5" fmla="*/ 469900 h 622300"/>
              <a:gd name="connsiteX6" fmla="*/ 0 w 1079500"/>
              <a:gd name="connsiteY6" fmla="*/ 469900 h 622300"/>
              <a:gd name="connsiteX0" fmla="*/ 0 w 1079500"/>
              <a:gd name="connsiteY0" fmla="*/ 152400 h 622300"/>
              <a:gd name="connsiteX1" fmla="*/ 665820 w 1079500"/>
              <a:gd name="connsiteY1" fmla="*/ 152400 h 622300"/>
              <a:gd name="connsiteX2" fmla="*/ 665820 w 1079500"/>
              <a:gd name="connsiteY2" fmla="*/ 0 h 622300"/>
              <a:gd name="connsiteX3" fmla="*/ 1079500 w 1079500"/>
              <a:gd name="connsiteY3" fmla="*/ 311150 h 622300"/>
              <a:gd name="connsiteX4" fmla="*/ 665820 w 1079500"/>
              <a:gd name="connsiteY4" fmla="*/ 622300 h 622300"/>
              <a:gd name="connsiteX5" fmla="*/ 665820 w 1079500"/>
              <a:gd name="connsiteY5" fmla="*/ 469900 h 622300"/>
              <a:gd name="connsiteX6" fmla="*/ 0 w 1079500"/>
              <a:gd name="connsiteY6" fmla="*/ 469900 h 622300"/>
              <a:gd name="connsiteX0" fmla="*/ 0 w 1079500"/>
              <a:gd name="connsiteY0" fmla="*/ 152400 h 622300"/>
              <a:gd name="connsiteX1" fmla="*/ 681602 w 1079500"/>
              <a:gd name="connsiteY1" fmla="*/ 152400 h 622300"/>
              <a:gd name="connsiteX2" fmla="*/ 665820 w 1079500"/>
              <a:gd name="connsiteY2" fmla="*/ 0 h 622300"/>
              <a:gd name="connsiteX3" fmla="*/ 1079500 w 1079500"/>
              <a:gd name="connsiteY3" fmla="*/ 311150 h 622300"/>
              <a:gd name="connsiteX4" fmla="*/ 665820 w 1079500"/>
              <a:gd name="connsiteY4" fmla="*/ 622300 h 622300"/>
              <a:gd name="connsiteX5" fmla="*/ 665820 w 1079500"/>
              <a:gd name="connsiteY5" fmla="*/ 469900 h 622300"/>
              <a:gd name="connsiteX6" fmla="*/ 0 w 1079500"/>
              <a:gd name="connsiteY6" fmla="*/ 469900 h 622300"/>
              <a:gd name="connsiteX0" fmla="*/ 0 w 1079500"/>
              <a:gd name="connsiteY0" fmla="*/ 152400 h 622300"/>
              <a:gd name="connsiteX1" fmla="*/ 681602 w 1079500"/>
              <a:gd name="connsiteY1" fmla="*/ 152400 h 622300"/>
              <a:gd name="connsiteX2" fmla="*/ 681602 w 1079500"/>
              <a:gd name="connsiteY2" fmla="*/ 0 h 622300"/>
              <a:gd name="connsiteX3" fmla="*/ 1079500 w 1079500"/>
              <a:gd name="connsiteY3" fmla="*/ 311150 h 622300"/>
              <a:gd name="connsiteX4" fmla="*/ 665820 w 1079500"/>
              <a:gd name="connsiteY4" fmla="*/ 622300 h 622300"/>
              <a:gd name="connsiteX5" fmla="*/ 665820 w 1079500"/>
              <a:gd name="connsiteY5" fmla="*/ 469900 h 622300"/>
              <a:gd name="connsiteX6" fmla="*/ 0 w 1079500"/>
              <a:gd name="connsiteY6" fmla="*/ 469900 h 622300"/>
              <a:gd name="connsiteX0" fmla="*/ 0 w 1079500"/>
              <a:gd name="connsiteY0" fmla="*/ 152400 h 622300"/>
              <a:gd name="connsiteX1" fmla="*/ 681602 w 1079500"/>
              <a:gd name="connsiteY1" fmla="*/ 152400 h 622300"/>
              <a:gd name="connsiteX2" fmla="*/ 681602 w 1079500"/>
              <a:gd name="connsiteY2" fmla="*/ 0 h 622300"/>
              <a:gd name="connsiteX3" fmla="*/ 1079500 w 1079500"/>
              <a:gd name="connsiteY3" fmla="*/ 311150 h 622300"/>
              <a:gd name="connsiteX4" fmla="*/ 681602 w 1079500"/>
              <a:gd name="connsiteY4" fmla="*/ 622300 h 622300"/>
              <a:gd name="connsiteX5" fmla="*/ 665820 w 1079500"/>
              <a:gd name="connsiteY5" fmla="*/ 469900 h 622300"/>
              <a:gd name="connsiteX6" fmla="*/ 0 w 1079500"/>
              <a:gd name="connsiteY6" fmla="*/ 469900 h 622300"/>
              <a:gd name="connsiteX0" fmla="*/ 0 w 1079500"/>
              <a:gd name="connsiteY0" fmla="*/ 152400 h 622300"/>
              <a:gd name="connsiteX1" fmla="*/ 681602 w 1079500"/>
              <a:gd name="connsiteY1" fmla="*/ 152400 h 622300"/>
              <a:gd name="connsiteX2" fmla="*/ 681602 w 1079500"/>
              <a:gd name="connsiteY2" fmla="*/ 0 h 622300"/>
              <a:gd name="connsiteX3" fmla="*/ 1079500 w 1079500"/>
              <a:gd name="connsiteY3" fmla="*/ 311150 h 622300"/>
              <a:gd name="connsiteX4" fmla="*/ 681602 w 1079500"/>
              <a:gd name="connsiteY4" fmla="*/ 622300 h 622300"/>
              <a:gd name="connsiteX5" fmla="*/ 681602 w 1079500"/>
              <a:gd name="connsiteY5" fmla="*/ 469900 h 622300"/>
              <a:gd name="connsiteX6" fmla="*/ 0 w 1079500"/>
              <a:gd name="connsiteY6" fmla="*/ 469900 h 622300"/>
              <a:gd name="connsiteX0" fmla="*/ 0 w 1079500"/>
              <a:gd name="connsiteY0" fmla="*/ 152400 h 622300"/>
              <a:gd name="connsiteX1" fmla="*/ 697384 w 1079500"/>
              <a:gd name="connsiteY1" fmla="*/ 152400 h 622300"/>
              <a:gd name="connsiteX2" fmla="*/ 681602 w 1079500"/>
              <a:gd name="connsiteY2" fmla="*/ 0 h 622300"/>
              <a:gd name="connsiteX3" fmla="*/ 1079500 w 1079500"/>
              <a:gd name="connsiteY3" fmla="*/ 311150 h 622300"/>
              <a:gd name="connsiteX4" fmla="*/ 681602 w 1079500"/>
              <a:gd name="connsiteY4" fmla="*/ 622300 h 622300"/>
              <a:gd name="connsiteX5" fmla="*/ 681602 w 1079500"/>
              <a:gd name="connsiteY5" fmla="*/ 469900 h 622300"/>
              <a:gd name="connsiteX6" fmla="*/ 0 w 1079500"/>
              <a:gd name="connsiteY6" fmla="*/ 469900 h 622300"/>
              <a:gd name="connsiteX0" fmla="*/ 0 w 1079500"/>
              <a:gd name="connsiteY0" fmla="*/ 152400 h 622300"/>
              <a:gd name="connsiteX1" fmla="*/ 697384 w 1079500"/>
              <a:gd name="connsiteY1" fmla="*/ 152400 h 622300"/>
              <a:gd name="connsiteX2" fmla="*/ 697384 w 1079500"/>
              <a:gd name="connsiteY2" fmla="*/ 0 h 622300"/>
              <a:gd name="connsiteX3" fmla="*/ 1079500 w 1079500"/>
              <a:gd name="connsiteY3" fmla="*/ 311150 h 622300"/>
              <a:gd name="connsiteX4" fmla="*/ 681602 w 1079500"/>
              <a:gd name="connsiteY4" fmla="*/ 622300 h 622300"/>
              <a:gd name="connsiteX5" fmla="*/ 681602 w 1079500"/>
              <a:gd name="connsiteY5" fmla="*/ 469900 h 622300"/>
              <a:gd name="connsiteX6" fmla="*/ 0 w 1079500"/>
              <a:gd name="connsiteY6" fmla="*/ 469900 h 622300"/>
              <a:gd name="connsiteX0" fmla="*/ 0 w 1079500"/>
              <a:gd name="connsiteY0" fmla="*/ 152400 h 622300"/>
              <a:gd name="connsiteX1" fmla="*/ 697384 w 1079500"/>
              <a:gd name="connsiteY1" fmla="*/ 152400 h 622300"/>
              <a:gd name="connsiteX2" fmla="*/ 697384 w 1079500"/>
              <a:gd name="connsiteY2" fmla="*/ 0 h 622300"/>
              <a:gd name="connsiteX3" fmla="*/ 1079500 w 1079500"/>
              <a:gd name="connsiteY3" fmla="*/ 311150 h 622300"/>
              <a:gd name="connsiteX4" fmla="*/ 697384 w 1079500"/>
              <a:gd name="connsiteY4" fmla="*/ 622300 h 622300"/>
              <a:gd name="connsiteX5" fmla="*/ 681602 w 1079500"/>
              <a:gd name="connsiteY5" fmla="*/ 469900 h 622300"/>
              <a:gd name="connsiteX6" fmla="*/ 0 w 1079500"/>
              <a:gd name="connsiteY6" fmla="*/ 469900 h 622300"/>
              <a:gd name="connsiteX0" fmla="*/ 0 w 1079500"/>
              <a:gd name="connsiteY0" fmla="*/ 152400 h 622300"/>
              <a:gd name="connsiteX1" fmla="*/ 697384 w 1079500"/>
              <a:gd name="connsiteY1" fmla="*/ 152400 h 622300"/>
              <a:gd name="connsiteX2" fmla="*/ 697384 w 1079500"/>
              <a:gd name="connsiteY2" fmla="*/ 0 h 622300"/>
              <a:gd name="connsiteX3" fmla="*/ 1079500 w 1079500"/>
              <a:gd name="connsiteY3" fmla="*/ 311150 h 622300"/>
              <a:gd name="connsiteX4" fmla="*/ 697384 w 1079500"/>
              <a:gd name="connsiteY4" fmla="*/ 622300 h 622300"/>
              <a:gd name="connsiteX5" fmla="*/ 697384 w 1079500"/>
              <a:gd name="connsiteY5" fmla="*/ 469900 h 622300"/>
              <a:gd name="connsiteX6" fmla="*/ 0 w 1079500"/>
              <a:gd name="connsiteY6" fmla="*/ 469900 h 622300"/>
              <a:gd name="connsiteX0" fmla="*/ 0 w 1079500"/>
              <a:gd name="connsiteY0" fmla="*/ 152400 h 622300"/>
              <a:gd name="connsiteX1" fmla="*/ 713166 w 1079500"/>
              <a:gd name="connsiteY1" fmla="*/ 152400 h 622300"/>
              <a:gd name="connsiteX2" fmla="*/ 697384 w 1079500"/>
              <a:gd name="connsiteY2" fmla="*/ 0 h 622300"/>
              <a:gd name="connsiteX3" fmla="*/ 1079500 w 1079500"/>
              <a:gd name="connsiteY3" fmla="*/ 311150 h 622300"/>
              <a:gd name="connsiteX4" fmla="*/ 697384 w 1079500"/>
              <a:gd name="connsiteY4" fmla="*/ 622300 h 622300"/>
              <a:gd name="connsiteX5" fmla="*/ 697384 w 1079500"/>
              <a:gd name="connsiteY5" fmla="*/ 469900 h 622300"/>
              <a:gd name="connsiteX6" fmla="*/ 0 w 1079500"/>
              <a:gd name="connsiteY6" fmla="*/ 469900 h 622300"/>
              <a:gd name="connsiteX0" fmla="*/ 0 w 1079500"/>
              <a:gd name="connsiteY0" fmla="*/ 152400 h 622300"/>
              <a:gd name="connsiteX1" fmla="*/ 713166 w 1079500"/>
              <a:gd name="connsiteY1" fmla="*/ 152400 h 622300"/>
              <a:gd name="connsiteX2" fmla="*/ 713166 w 1079500"/>
              <a:gd name="connsiteY2" fmla="*/ 0 h 622300"/>
              <a:gd name="connsiteX3" fmla="*/ 1079500 w 1079500"/>
              <a:gd name="connsiteY3" fmla="*/ 311150 h 622300"/>
              <a:gd name="connsiteX4" fmla="*/ 697384 w 1079500"/>
              <a:gd name="connsiteY4" fmla="*/ 622300 h 622300"/>
              <a:gd name="connsiteX5" fmla="*/ 697384 w 1079500"/>
              <a:gd name="connsiteY5" fmla="*/ 469900 h 622300"/>
              <a:gd name="connsiteX6" fmla="*/ 0 w 1079500"/>
              <a:gd name="connsiteY6" fmla="*/ 469900 h 622300"/>
              <a:gd name="connsiteX0" fmla="*/ 0 w 1079500"/>
              <a:gd name="connsiteY0" fmla="*/ 152400 h 622300"/>
              <a:gd name="connsiteX1" fmla="*/ 713166 w 1079500"/>
              <a:gd name="connsiteY1" fmla="*/ 152400 h 622300"/>
              <a:gd name="connsiteX2" fmla="*/ 713166 w 1079500"/>
              <a:gd name="connsiteY2" fmla="*/ 0 h 622300"/>
              <a:gd name="connsiteX3" fmla="*/ 1079500 w 1079500"/>
              <a:gd name="connsiteY3" fmla="*/ 311150 h 622300"/>
              <a:gd name="connsiteX4" fmla="*/ 713166 w 1079500"/>
              <a:gd name="connsiteY4" fmla="*/ 622300 h 622300"/>
              <a:gd name="connsiteX5" fmla="*/ 697384 w 1079500"/>
              <a:gd name="connsiteY5" fmla="*/ 469900 h 622300"/>
              <a:gd name="connsiteX6" fmla="*/ 0 w 1079500"/>
              <a:gd name="connsiteY6" fmla="*/ 469900 h 622300"/>
              <a:gd name="connsiteX0" fmla="*/ 0 w 1079500"/>
              <a:gd name="connsiteY0" fmla="*/ 152400 h 622300"/>
              <a:gd name="connsiteX1" fmla="*/ 713166 w 1079500"/>
              <a:gd name="connsiteY1" fmla="*/ 152400 h 622300"/>
              <a:gd name="connsiteX2" fmla="*/ 713166 w 1079500"/>
              <a:gd name="connsiteY2" fmla="*/ 0 h 622300"/>
              <a:gd name="connsiteX3" fmla="*/ 1079500 w 1079500"/>
              <a:gd name="connsiteY3" fmla="*/ 311150 h 622300"/>
              <a:gd name="connsiteX4" fmla="*/ 713166 w 1079500"/>
              <a:gd name="connsiteY4" fmla="*/ 622300 h 622300"/>
              <a:gd name="connsiteX5" fmla="*/ 713166 w 1079500"/>
              <a:gd name="connsiteY5" fmla="*/ 469900 h 622300"/>
              <a:gd name="connsiteX6" fmla="*/ 0 w 1079500"/>
              <a:gd name="connsiteY6" fmla="*/ 469900 h 622300"/>
              <a:gd name="connsiteX0" fmla="*/ 0 w 1079500"/>
              <a:gd name="connsiteY0" fmla="*/ 152400 h 622300"/>
              <a:gd name="connsiteX1" fmla="*/ 728948 w 1079500"/>
              <a:gd name="connsiteY1" fmla="*/ 152400 h 622300"/>
              <a:gd name="connsiteX2" fmla="*/ 713166 w 1079500"/>
              <a:gd name="connsiteY2" fmla="*/ 0 h 622300"/>
              <a:gd name="connsiteX3" fmla="*/ 1079500 w 1079500"/>
              <a:gd name="connsiteY3" fmla="*/ 311150 h 622300"/>
              <a:gd name="connsiteX4" fmla="*/ 713166 w 1079500"/>
              <a:gd name="connsiteY4" fmla="*/ 622300 h 622300"/>
              <a:gd name="connsiteX5" fmla="*/ 713166 w 1079500"/>
              <a:gd name="connsiteY5" fmla="*/ 469900 h 622300"/>
              <a:gd name="connsiteX6" fmla="*/ 0 w 1079500"/>
              <a:gd name="connsiteY6" fmla="*/ 469900 h 622300"/>
              <a:gd name="connsiteX0" fmla="*/ 0 w 1079500"/>
              <a:gd name="connsiteY0" fmla="*/ 152400 h 622300"/>
              <a:gd name="connsiteX1" fmla="*/ 728948 w 1079500"/>
              <a:gd name="connsiteY1" fmla="*/ 152400 h 622300"/>
              <a:gd name="connsiteX2" fmla="*/ 728948 w 1079500"/>
              <a:gd name="connsiteY2" fmla="*/ 0 h 622300"/>
              <a:gd name="connsiteX3" fmla="*/ 1079500 w 1079500"/>
              <a:gd name="connsiteY3" fmla="*/ 311150 h 622300"/>
              <a:gd name="connsiteX4" fmla="*/ 713166 w 1079500"/>
              <a:gd name="connsiteY4" fmla="*/ 622300 h 622300"/>
              <a:gd name="connsiteX5" fmla="*/ 713166 w 1079500"/>
              <a:gd name="connsiteY5" fmla="*/ 469900 h 622300"/>
              <a:gd name="connsiteX6" fmla="*/ 0 w 1079500"/>
              <a:gd name="connsiteY6" fmla="*/ 469900 h 622300"/>
              <a:gd name="connsiteX0" fmla="*/ 0 w 1079500"/>
              <a:gd name="connsiteY0" fmla="*/ 152400 h 622300"/>
              <a:gd name="connsiteX1" fmla="*/ 728948 w 1079500"/>
              <a:gd name="connsiteY1" fmla="*/ 152400 h 622300"/>
              <a:gd name="connsiteX2" fmla="*/ 728948 w 1079500"/>
              <a:gd name="connsiteY2" fmla="*/ 0 h 622300"/>
              <a:gd name="connsiteX3" fmla="*/ 1079500 w 1079500"/>
              <a:gd name="connsiteY3" fmla="*/ 311150 h 622300"/>
              <a:gd name="connsiteX4" fmla="*/ 728948 w 1079500"/>
              <a:gd name="connsiteY4" fmla="*/ 622300 h 622300"/>
              <a:gd name="connsiteX5" fmla="*/ 713166 w 1079500"/>
              <a:gd name="connsiteY5" fmla="*/ 469900 h 622300"/>
              <a:gd name="connsiteX6" fmla="*/ 0 w 1079500"/>
              <a:gd name="connsiteY6" fmla="*/ 469900 h 622300"/>
              <a:gd name="connsiteX0" fmla="*/ 0 w 1079500"/>
              <a:gd name="connsiteY0" fmla="*/ 152400 h 622300"/>
              <a:gd name="connsiteX1" fmla="*/ 728948 w 1079500"/>
              <a:gd name="connsiteY1" fmla="*/ 152400 h 622300"/>
              <a:gd name="connsiteX2" fmla="*/ 728948 w 1079500"/>
              <a:gd name="connsiteY2" fmla="*/ 0 h 622300"/>
              <a:gd name="connsiteX3" fmla="*/ 1079500 w 1079500"/>
              <a:gd name="connsiteY3" fmla="*/ 311150 h 622300"/>
              <a:gd name="connsiteX4" fmla="*/ 728948 w 1079500"/>
              <a:gd name="connsiteY4" fmla="*/ 622300 h 622300"/>
              <a:gd name="connsiteX5" fmla="*/ 728948 w 1079500"/>
              <a:gd name="connsiteY5" fmla="*/ 469900 h 622300"/>
              <a:gd name="connsiteX6" fmla="*/ 0 w 1079500"/>
              <a:gd name="connsiteY6" fmla="*/ 469900 h 622300"/>
              <a:gd name="connsiteX0" fmla="*/ 0 w 1079500"/>
              <a:gd name="connsiteY0" fmla="*/ 152400 h 622300"/>
              <a:gd name="connsiteX1" fmla="*/ 744730 w 1079500"/>
              <a:gd name="connsiteY1" fmla="*/ 152400 h 622300"/>
              <a:gd name="connsiteX2" fmla="*/ 728948 w 1079500"/>
              <a:gd name="connsiteY2" fmla="*/ 0 h 622300"/>
              <a:gd name="connsiteX3" fmla="*/ 1079500 w 1079500"/>
              <a:gd name="connsiteY3" fmla="*/ 311150 h 622300"/>
              <a:gd name="connsiteX4" fmla="*/ 728948 w 1079500"/>
              <a:gd name="connsiteY4" fmla="*/ 622300 h 622300"/>
              <a:gd name="connsiteX5" fmla="*/ 728948 w 1079500"/>
              <a:gd name="connsiteY5" fmla="*/ 469900 h 622300"/>
              <a:gd name="connsiteX6" fmla="*/ 0 w 1079500"/>
              <a:gd name="connsiteY6" fmla="*/ 469900 h 622300"/>
              <a:gd name="connsiteX0" fmla="*/ 0 w 1079500"/>
              <a:gd name="connsiteY0" fmla="*/ 152400 h 622300"/>
              <a:gd name="connsiteX1" fmla="*/ 744730 w 1079500"/>
              <a:gd name="connsiteY1" fmla="*/ 152400 h 622300"/>
              <a:gd name="connsiteX2" fmla="*/ 744730 w 1079500"/>
              <a:gd name="connsiteY2" fmla="*/ 0 h 622300"/>
              <a:gd name="connsiteX3" fmla="*/ 1079500 w 1079500"/>
              <a:gd name="connsiteY3" fmla="*/ 311150 h 622300"/>
              <a:gd name="connsiteX4" fmla="*/ 728948 w 1079500"/>
              <a:gd name="connsiteY4" fmla="*/ 622300 h 622300"/>
              <a:gd name="connsiteX5" fmla="*/ 728948 w 1079500"/>
              <a:gd name="connsiteY5" fmla="*/ 469900 h 622300"/>
              <a:gd name="connsiteX6" fmla="*/ 0 w 1079500"/>
              <a:gd name="connsiteY6" fmla="*/ 469900 h 622300"/>
              <a:gd name="connsiteX0" fmla="*/ 0 w 1079500"/>
              <a:gd name="connsiteY0" fmla="*/ 152400 h 622300"/>
              <a:gd name="connsiteX1" fmla="*/ 744730 w 1079500"/>
              <a:gd name="connsiteY1" fmla="*/ 152400 h 622300"/>
              <a:gd name="connsiteX2" fmla="*/ 744730 w 1079500"/>
              <a:gd name="connsiteY2" fmla="*/ 0 h 622300"/>
              <a:gd name="connsiteX3" fmla="*/ 1079500 w 1079500"/>
              <a:gd name="connsiteY3" fmla="*/ 311150 h 622300"/>
              <a:gd name="connsiteX4" fmla="*/ 744730 w 1079500"/>
              <a:gd name="connsiteY4" fmla="*/ 622300 h 622300"/>
              <a:gd name="connsiteX5" fmla="*/ 728948 w 1079500"/>
              <a:gd name="connsiteY5" fmla="*/ 469900 h 622300"/>
              <a:gd name="connsiteX6" fmla="*/ 0 w 1079500"/>
              <a:gd name="connsiteY6" fmla="*/ 469900 h 622300"/>
              <a:gd name="connsiteX0" fmla="*/ 0 w 1079500"/>
              <a:gd name="connsiteY0" fmla="*/ 152400 h 622300"/>
              <a:gd name="connsiteX1" fmla="*/ 744730 w 1079500"/>
              <a:gd name="connsiteY1" fmla="*/ 152400 h 622300"/>
              <a:gd name="connsiteX2" fmla="*/ 744730 w 1079500"/>
              <a:gd name="connsiteY2" fmla="*/ 0 h 622300"/>
              <a:gd name="connsiteX3" fmla="*/ 1079500 w 1079500"/>
              <a:gd name="connsiteY3" fmla="*/ 311150 h 622300"/>
              <a:gd name="connsiteX4" fmla="*/ 744730 w 1079500"/>
              <a:gd name="connsiteY4" fmla="*/ 622300 h 622300"/>
              <a:gd name="connsiteX5" fmla="*/ 744730 w 1079500"/>
              <a:gd name="connsiteY5" fmla="*/ 469900 h 622300"/>
              <a:gd name="connsiteX6" fmla="*/ 0 w 1079500"/>
              <a:gd name="connsiteY6" fmla="*/ 469900 h 622300"/>
              <a:gd name="connsiteX0" fmla="*/ 0 w 1079500"/>
              <a:gd name="connsiteY0" fmla="*/ 152400 h 622300"/>
              <a:gd name="connsiteX1" fmla="*/ 760512 w 1079500"/>
              <a:gd name="connsiteY1" fmla="*/ 152400 h 622300"/>
              <a:gd name="connsiteX2" fmla="*/ 744730 w 1079500"/>
              <a:gd name="connsiteY2" fmla="*/ 0 h 622300"/>
              <a:gd name="connsiteX3" fmla="*/ 1079500 w 1079500"/>
              <a:gd name="connsiteY3" fmla="*/ 311150 h 622300"/>
              <a:gd name="connsiteX4" fmla="*/ 744730 w 1079500"/>
              <a:gd name="connsiteY4" fmla="*/ 622300 h 622300"/>
              <a:gd name="connsiteX5" fmla="*/ 744730 w 1079500"/>
              <a:gd name="connsiteY5" fmla="*/ 469900 h 622300"/>
              <a:gd name="connsiteX6" fmla="*/ 0 w 1079500"/>
              <a:gd name="connsiteY6" fmla="*/ 469900 h 622300"/>
              <a:gd name="connsiteX0" fmla="*/ 0 w 1079500"/>
              <a:gd name="connsiteY0" fmla="*/ 152400 h 622300"/>
              <a:gd name="connsiteX1" fmla="*/ 760512 w 1079500"/>
              <a:gd name="connsiteY1" fmla="*/ 152400 h 622300"/>
              <a:gd name="connsiteX2" fmla="*/ 760512 w 1079500"/>
              <a:gd name="connsiteY2" fmla="*/ 0 h 622300"/>
              <a:gd name="connsiteX3" fmla="*/ 1079500 w 1079500"/>
              <a:gd name="connsiteY3" fmla="*/ 311150 h 622300"/>
              <a:gd name="connsiteX4" fmla="*/ 744730 w 1079500"/>
              <a:gd name="connsiteY4" fmla="*/ 622300 h 622300"/>
              <a:gd name="connsiteX5" fmla="*/ 744730 w 1079500"/>
              <a:gd name="connsiteY5" fmla="*/ 469900 h 622300"/>
              <a:gd name="connsiteX6" fmla="*/ 0 w 1079500"/>
              <a:gd name="connsiteY6" fmla="*/ 469900 h 622300"/>
              <a:gd name="connsiteX0" fmla="*/ 0 w 1079500"/>
              <a:gd name="connsiteY0" fmla="*/ 152400 h 622300"/>
              <a:gd name="connsiteX1" fmla="*/ 760512 w 1079500"/>
              <a:gd name="connsiteY1" fmla="*/ 152400 h 622300"/>
              <a:gd name="connsiteX2" fmla="*/ 760512 w 1079500"/>
              <a:gd name="connsiteY2" fmla="*/ 0 h 622300"/>
              <a:gd name="connsiteX3" fmla="*/ 1079500 w 1079500"/>
              <a:gd name="connsiteY3" fmla="*/ 311150 h 622300"/>
              <a:gd name="connsiteX4" fmla="*/ 760512 w 1079500"/>
              <a:gd name="connsiteY4" fmla="*/ 622300 h 622300"/>
              <a:gd name="connsiteX5" fmla="*/ 744730 w 1079500"/>
              <a:gd name="connsiteY5" fmla="*/ 469900 h 622300"/>
              <a:gd name="connsiteX6" fmla="*/ 0 w 1079500"/>
              <a:gd name="connsiteY6" fmla="*/ 469900 h 622300"/>
              <a:gd name="connsiteX0" fmla="*/ 0 w 1079500"/>
              <a:gd name="connsiteY0" fmla="*/ 152400 h 622300"/>
              <a:gd name="connsiteX1" fmla="*/ 760512 w 1079500"/>
              <a:gd name="connsiteY1" fmla="*/ 152400 h 622300"/>
              <a:gd name="connsiteX2" fmla="*/ 760512 w 1079500"/>
              <a:gd name="connsiteY2" fmla="*/ 0 h 622300"/>
              <a:gd name="connsiteX3" fmla="*/ 1079500 w 1079500"/>
              <a:gd name="connsiteY3" fmla="*/ 311150 h 622300"/>
              <a:gd name="connsiteX4" fmla="*/ 760512 w 1079500"/>
              <a:gd name="connsiteY4" fmla="*/ 622300 h 622300"/>
              <a:gd name="connsiteX5" fmla="*/ 760512 w 1079500"/>
              <a:gd name="connsiteY5" fmla="*/ 469900 h 622300"/>
              <a:gd name="connsiteX6" fmla="*/ 0 w 1079500"/>
              <a:gd name="connsiteY6" fmla="*/ 469900 h 622300"/>
              <a:gd name="connsiteX0" fmla="*/ 0 w 1079500"/>
              <a:gd name="connsiteY0" fmla="*/ 152400 h 622300"/>
              <a:gd name="connsiteX1" fmla="*/ 776294 w 1079500"/>
              <a:gd name="connsiteY1" fmla="*/ 152400 h 622300"/>
              <a:gd name="connsiteX2" fmla="*/ 760512 w 1079500"/>
              <a:gd name="connsiteY2" fmla="*/ 0 h 622300"/>
              <a:gd name="connsiteX3" fmla="*/ 1079500 w 1079500"/>
              <a:gd name="connsiteY3" fmla="*/ 311150 h 622300"/>
              <a:gd name="connsiteX4" fmla="*/ 760512 w 1079500"/>
              <a:gd name="connsiteY4" fmla="*/ 622300 h 622300"/>
              <a:gd name="connsiteX5" fmla="*/ 760512 w 1079500"/>
              <a:gd name="connsiteY5" fmla="*/ 469900 h 622300"/>
              <a:gd name="connsiteX6" fmla="*/ 0 w 1079500"/>
              <a:gd name="connsiteY6" fmla="*/ 469900 h 622300"/>
              <a:gd name="connsiteX0" fmla="*/ 0 w 1079500"/>
              <a:gd name="connsiteY0" fmla="*/ 152400 h 622300"/>
              <a:gd name="connsiteX1" fmla="*/ 776294 w 1079500"/>
              <a:gd name="connsiteY1" fmla="*/ 152400 h 622300"/>
              <a:gd name="connsiteX2" fmla="*/ 776294 w 1079500"/>
              <a:gd name="connsiteY2" fmla="*/ 0 h 622300"/>
              <a:gd name="connsiteX3" fmla="*/ 1079500 w 1079500"/>
              <a:gd name="connsiteY3" fmla="*/ 311150 h 622300"/>
              <a:gd name="connsiteX4" fmla="*/ 760512 w 1079500"/>
              <a:gd name="connsiteY4" fmla="*/ 622300 h 622300"/>
              <a:gd name="connsiteX5" fmla="*/ 760512 w 1079500"/>
              <a:gd name="connsiteY5" fmla="*/ 469900 h 622300"/>
              <a:gd name="connsiteX6" fmla="*/ 0 w 1079500"/>
              <a:gd name="connsiteY6" fmla="*/ 469900 h 622300"/>
              <a:gd name="connsiteX0" fmla="*/ 0 w 1079500"/>
              <a:gd name="connsiteY0" fmla="*/ 152400 h 622300"/>
              <a:gd name="connsiteX1" fmla="*/ 776294 w 1079500"/>
              <a:gd name="connsiteY1" fmla="*/ 152400 h 622300"/>
              <a:gd name="connsiteX2" fmla="*/ 776294 w 1079500"/>
              <a:gd name="connsiteY2" fmla="*/ 0 h 622300"/>
              <a:gd name="connsiteX3" fmla="*/ 1079500 w 1079500"/>
              <a:gd name="connsiteY3" fmla="*/ 311150 h 622300"/>
              <a:gd name="connsiteX4" fmla="*/ 776294 w 1079500"/>
              <a:gd name="connsiteY4" fmla="*/ 622300 h 622300"/>
              <a:gd name="connsiteX5" fmla="*/ 760512 w 1079500"/>
              <a:gd name="connsiteY5" fmla="*/ 469900 h 622300"/>
              <a:gd name="connsiteX6" fmla="*/ 0 w 1079500"/>
              <a:gd name="connsiteY6" fmla="*/ 469900 h 622300"/>
              <a:gd name="connsiteX0" fmla="*/ 0 w 1079500"/>
              <a:gd name="connsiteY0" fmla="*/ 152400 h 622300"/>
              <a:gd name="connsiteX1" fmla="*/ 776294 w 1079500"/>
              <a:gd name="connsiteY1" fmla="*/ 152400 h 622300"/>
              <a:gd name="connsiteX2" fmla="*/ 776294 w 1079500"/>
              <a:gd name="connsiteY2" fmla="*/ 0 h 622300"/>
              <a:gd name="connsiteX3" fmla="*/ 1079500 w 1079500"/>
              <a:gd name="connsiteY3" fmla="*/ 311150 h 622300"/>
              <a:gd name="connsiteX4" fmla="*/ 776294 w 1079500"/>
              <a:gd name="connsiteY4" fmla="*/ 622300 h 622300"/>
              <a:gd name="connsiteX5" fmla="*/ 776294 w 1079500"/>
              <a:gd name="connsiteY5" fmla="*/ 469900 h 622300"/>
              <a:gd name="connsiteX6" fmla="*/ 0 w 1079500"/>
              <a:gd name="connsiteY6" fmla="*/ 469900 h 622300"/>
              <a:gd name="connsiteX0" fmla="*/ 0 w 1079500"/>
              <a:gd name="connsiteY0" fmla="*/ 152400 h 622300"/>
              <a:gd name="connsiteX1" fmla="*/ 792076 w 1079500"/>
              <a:gd name="connsiteY1" fmla="*/ 152400 h 622300"/>
              <a:gd name="connsiteX2" fmla="*/ 776294 w 1079500"/>
              <a:gd name="connsiteY2" fmla="*/ 0 h 622300"/>
              <a:gd name="connsiteX3" fmla="*/ 1079500 w 1079500"/>
              <a:gd name="connsiteY3" fmla="*/ 311150 h 622300"/>
              <a:gd name="connsiteX4" fmla="*/ 776294 w 1079500"/>
              <a:gd name="connsiteY4" fmla="*/ 622300 h 622300"/>
              <a:gd name="connsiteX5" fmla="*/ 776294 w 1079500"/>
              <a:gd name="connsiteY5" fmla="*/ 469900 h 622300"/>
              <a:gd name="connsiteX6" fmla="*/ 0 w 1079500"/>
              <a:gd name="connsiteY6" fmla="*/ 469900 h 622300"/>
              <a:gd name="connsiteX0" fmla="*/ 0 w 1079500"/>
              <a:gd name="connsiteY0" fmla="*/ 152400 h 622300"/>
              <a:gd name="connsiteX1" fmla="*/ 792076 w 1079500"/>
              <a:gd name="connsiteY1" fmla="*/ 152400 h 622300"/>
              <a:gd name="connsiteX2" fmla="*/ 792076 w 1079500"/>
              <a:gd name="connsiteY2" fmla="*/ 0 h 622300"/>
              <a:gd name="connsiteX3" fmla="*/ 1079500 w 1079500"/>
              <a:gd name="connsiteY3" fmla="*/ 311150 h 622300"/>
              <a:gd name="connsiteX4" fmla="*/ 776294 w 1079500"/>
              <a:gd name="connsiteY4" fmla="*/ 622300 h 622300"/>
              <a:gd name="connsiteX5" fmla="*/ 776294 w 1079500"/>
              <a:gd name="connsiteY5" fmla="*/ 469900 h 622300"/>
              <a:gd name="connsiteX6" fmla="*/ 0 w 1079500"/>
              <a:gd name="connsiteY6" fmla="*/ 469900 h 622300"/>
              <a:gd name="connsiteX0" fmla="*/ 0 w 1079500"/>
              <a:gd name="connsiteY0" fmla="*/ 152400 h 622300"/>
              <a:gd name="connsiteX1" fmla="*/ 792076 w 1079500"/>
              <a:gd name="connsiteY1" fmla="*/ 152400 h 622300"/>
              <a:gd name="connsiteX2" fmla="*/ 792076 w 1079500"/>
              <a:gd name="connsiteY2" fmla="*/ 0 h 622300"/>
              <a:gd name="connsiteX3" fmla="*/ 1079500 w 1079500"/>
              <a:gd name="connsiteY3" fmla="*/ 311150 h 622300"/>
              <a:gd name="connsiteX4" fmla="*/ 792076 w 1079500"/>
              <a:gd name="connsiteY4" fmla="*/ 622300 h 622300"/>
              <a:gd name="connsiteX5" fmla="*/ 776294 w 1079500"/>
              <a:gd name="connsiteY5" fmla="*/ 469900 h 622300"/>
              <a:gd name="connsiteX6" fmla="*/ 0 w 1079500"/>
              <a:gd name="connsiteY6" fmla="*/ 469900 h 622300"/>
              <a:gd name="connsiteX0" fmla="*/ 0 w 1079500"/>
              <a:gd name="connsiteY0" fmla="*/ 152400 h 622300"/>
              <a:gd name="connsiteX1" fmla="*/ 792076 w 1079500"/>
              <a:gd name="connsiteY1" fmla="*/ 152400 h 622300"/>
              <a:gd name="connsiteX2" fmla="*/ 792076 w 1079500"/>
              <a:gd name="connsiteY2" fmla="*/ 0 h 622300"/>
              <a:gd name="connsiteX3" fmla="*/ 1079500 w 1079500"/>
              <a:gd name="connsiteY3" fmla="*/ 311150 h 622300"/>
              <a:gd name="connsiteX4" fmla="*/ 792076 w 1079500"/>
              <a:gd name="connsiteY4" fmla="*/ 622300 h 622300"/>
              <a:gd name="connsiteX5" fmla="*/ 792076 w 1079500"/>
              <a:gd name="connsiteY5" fmla="*/ 469900 h 622300"/>
              <a:gd name="connsiteX6" fmla="*/ 0 w 1079500"/>
              <a:gd name="connsiteY6" fmla="*/ 469900 h 622300"/>
              <a:gd name="connsiteX0" fmla="*/ 0 w 1079500"/>
              <a:gd name="connsiteY0" fmla="*/ 152400 h 622300"/>
              <a:gd name="connsiteX1" fmla="*/ 807858 w 1079500"/>
              <a:gd name="connsiteY1" fmla="*/ 152400 h 622300"/>
              <a:gd name="connsiteX2" fmla="*/ 792076 w 1079500"/>
              <a:gd name="connsiteY2" fmla="*/ 0 h 622300"/>
              <a:gd name="connsiteX3" fmla="*/ 1079500 w 1079500"/>
              <a:gd name="connsiteY3" fmla="*/ 311150 h 622300"/>
              <a:gd name="connsiteX4" fmla="*/ 792076 w 1079500"/>
              <a:gd name="connsiteY4" fmla="*/ 622300 h 622300"/>
              <a:gd name="connsiteX5" fmla="*/ 792076 w 1079500"/>
              <a:gd name="connsiteY5" fmla="*/ 469900 h 622300"/>
              <a:gd name="connsiteX6" fmla="*/ 0 w 1079500"/>
              <a:gd name="connsiteY6" fmla="*/ 469900 h 622300"/>
              <a:gd name="connsiteX0" fmla="*/ 0 w 1079500"/>
              <a:gd name="connsiteY0" fmla="*/ 152400 h 622300"/>
              <a:gd name="connsiteX1" fmla="*/ 807858 w 1079500"/>
              <a:gd name="connsiteY1" fmla="*/ 152400 h 622300"/>
              <a:gd name="connsiteX2" fmla="*/ 807858 w 1079500"/>
              <a:gd name="connsiteY2" fmla="*/ 0 h 622300"/>
              <a:gd name="connsiteX3" fmla="*/ 1079500 w 1079500"/>
              <a:gd name="connsiteY3" fmla="*/ 311150 h 622300"/>
              <a:gd name="connsiteX4" fmla="*/ 792076 w 1079500"/>
              <a:gd name="connsiteY4" fmla="*/ 622300 h 622300"/>
              <a:gd name="connsiteX5" fmla="*/ 792076 w 1079500"/>
              <a:gd name="connsiteY5" fmla="*/ 469900 h 622300"/>
              <a:gd name="connsiteX6" fmla="*/ 0 w 1079500"/>
              <a:gd name="connsiteY6" fmla="*/ 469900 h 622300"/>
              <a:gd name="connsiteX0" fmla="*/ 0 w 1079500"/>
              <a:gd name="connsiteY0" fmla="*/ 152400 h 622300"/>
              <a:gd name="connsiteX1" fmla="*/ 807858 w 1079500"/>
              <a:gd name="connsiteY1" fmla="*/ 152400 h 622300"/>
              <a:gd name="connsiteX2" fmla="*/ 807858 w 1079500"/>
              <a:gd name="connsiteY2" fmla="*/ 0 h 622300"/>
              <a:gd name="connsiteX3" fmla="*/ 1079500 w 1079500"/>
              <a:gd name="connsiteY3" fmla="*/ 311150 h 622300"/>
              <a:gd name="connsiteX4" fmla="*/ 807858 w 1079500"/>
              <a:gd name="connsiteY4" fmla="*/ 622300 h 622300"/>
              <a:gd name="connsiteX5" fmla="*/ 792076 w 1079500"/>
              <a:gd name="connsiteY5" fmla="*/ 469900 h 622300"/>
              <a:gd name="connsiteX6" fmla="*/ 0 w 1079500"/>
              <a:gd name="connsiteY6" fmla="*/ 469900 h 622300"/>
              <a:gd name="connsiteX0" fmla="*/ 0 w 1079500"/>
              <a:gd name="connsiteY0" fmla="*/ 152400 h 622300"/>
              <a:gd name="connsiteX1" fmla="*/ 807858 w 1079500"/>
              <a:gd name="connsiteY1" fmla="*/ 152400 h 622300"/>
              <a:gd name="connsiteX2" fmla="*/ 807858 w 1079500"/>
              <a:gd name="connsiteY2" fmla="*/ 0 h 622300"/>
              <a:gd name="connsiteX3" fmla="*/ 1079500 w 1079500"/>
              <a:gd name="connsiteY3" fmla="*/ 311150 h 622300"/>
              <a:gd name="connsiteX4" fmla="*/ 807858 w 1079500"/>
              <a:gd name="connsiteY4" fmla="*/ 622300 h 622300"/>
              <a:gd name="connsiteX5" fmla="*/ 807858 w 1079500"/>
              <a:gd name="connsiteY5" fmla="*/ 469900 h 622300"/>
              <a:gd name="connsiteX6" fmla="*/ 0 w 1079500"/>
              <a:gd name="connsiteY6" fmla="*/ 469900 h 622300"/>
              <a:gd name="connsiteX0" fmla="*/ 0 w 1079500"/>
              <a:gd name="connsiteY0" fmla="*/ 152400 h 622300"/>
              <a:gd name="connsiteX1" fmla="*/ 823640 w 1079500"/>
              <a:gd name="connsiteY1" fmla="*/ 152400 h 622300"/>
              <a:gd name="connsiteX2" fmla="*/ 807858 w 1079500"/>
              <a:gd name="connsiteY2" fmla="*/ 0 h 622300"/>
              <a:gd name="connsiteX3" fmla="*/ 1079500 w 1079500"/>
              <a:gd name="connsiteY3" fmla="*/ 311150 h 622300"/>
              <a:gd name="connsiteX4" fmla="*/ 807858 w 1079500"/>
              <a:gd name="connsiteY4" fmla="*/ 622300 h 622300"/>
              <a:gd name="connsiteX5" fmla="*/ 807858 w 1079500"/>
              <a:gd name="connsiteY5" fmla="*/ 469900 h 622300"/>
              <a:gd name="connsiteX6" fmla="*/ 0 w 1079500"/>
              <a:gd name="connsiteY6" fmla="*/ 469900 h 622300"/>
              <a:gd name="connsiteX0" fmla="*/ 0 w 1079500"/>
              <a:gd name="connsiteY0" fmla="*/ 152400 h 622300"/>
              <a:gd name="connsiteX1" fmla="*/ 823640 w 1079500"/>
              <a:gd name="connsiteY1" fmla="*/ 152400 h 622300"/>
              <a:gd name="connsiteX2" fmla="*/ 823640 w 1079500"/>
              <a:gd name="connsiteY2" fmla="*/ 0 h 622300"/>
              <a:gd name="connsiteX3" fmla="*/ 1079500 w 1079500"/>
              <a:gd name="connsiteY3" fmla="*/ 311150 h 622300"/>
              <a:gd name="connsiteX4" fmla="*/ 807858 w 1079500"/>
              <a:gd name="connsiteY4" fmla="*/ 622300 h 622300"/>
              <a:gd name="connsiteX5" fmla="*/ 807858 w 1079500"/>
              <a:gd name="connsiteY5" fmla="*/ 469900 h 622300"/>
              <a:gd name="connsiteX6" fmla="*/ 0 w 1079500"/>
              <a:gd name="connsiteY6" fmla="*/ 469900 h 622300"/>
              <a:gd name="connsiteX0" fmla="*/ 0 w 1079500"/>
              <a:gd name="connsiteY0" fmla="*/ 152400 h 622300"/>
              <a:gd name="connsiteX1" fmla="*/ 823640 w 1079500"/>
              <a:gd name="connsiteY1" fmla="*/ 152400 h 622300"/>
              <a:gd name="connsiteX2" fmla="*/ 823640 w 1079500"/>
              <a:gd name="connsiteY2" fmla="*/ 0 h 622300"/>
              <a:gd name="connsiteX3" fmla="*/ 1079500 w 1079500"/>
              <a:gd name="connsiteY3" fmla="*/ 311150 h 622300"/>
              <a:gd name="connsiteX4" fmla="*/ 823640 w 1079500"/>
              <a:gd name="connsiteY4" fmla="*/ 622300 h 622300"/>
              <a:gd name="connsiteX5" fmla="*/ 807858 w 1079500"/>
              <a:gd name="connsiteY5" fmla="*/ 469900 h 622300"/>
              <a:gd name="connsiteX6" fmla="*/ 0 w 1079500"/>
              <a:gd name="connsiteY6" fmla="*/ 469900 h 622300"/>
              <a:gd name="connsiteX0" fmla="*/ 0 w 1079500"/>
              <a:gd name="connsiteY0" fmla="*/ 152400 h 622300"/>
              <a:gd name="connsiteX1" fmla="*/ 823640 w 1079500"/>
              <a:gd name="connsiteY1" fmla="*/ 152400 h 622300"/>
              <a:gd name="connsiteX2" fmla="*/ 823640 w 1079500"/>
              <a:gd name="connsiteY2" fmla="*/ 0 h 622300"/>
              <a:gd name="connsiteX3" fmla="*/ 1079500 w 1079500"/>
              <a:gd name="connsiteY3" fmla="*/ 311150 h 622300"/>
              <a:gd name="connsiteX4" fmla="*/ 823640 w 1079500"/>
              <a:gd name="connsiteY4" fmla="*/ 622300 h 622300"/>
              <a:gd name="connsiteX5" fmla="*/ 823640 w 1079500"/>
              <a:gd name="connsiteY5" fmla="*/ 469900 h 622300"/>
              <a:gd name="connsiteX6" fmla="*/ 0 w 1079500"/>
              <a:gd name="connsiteY6" fmla="*/ 469900 h 622300"/>
              <a:gd name="connsiteX0" fmla="*/ 0 w 1079500"/>
              <a:gd name="connsiteY0" fmla="*/ 152400 h 622300"/>
              <a:gd name="connsiteX1" fmla="*/ 839422 w 1079500"/>
              <a:gd name="connsiteY1" fmla="*/ 152400 h 622300"/>
              <a:gd name="connsiteX2" fmla="*/ 823640 w 1079500"/>
              <a:gd name="connsiteY2" fmla="*/ 0 h 622300"/>
              <a:gd name="connsiteX3" fmla="*/ 1079500 w 1079500"/>
              <a:gd name="connsiteY3" fmla="*/ 311150 h 622300"/>
              <a:gd name="connsiteX4" fmla="*/ 823640 w 1079500"/>
              <a:gd name="connsiteY4" fmla="*/ 622300 h 622300"/>
              <a:gd name="connsiteX5" fmla="*/ 823640 w 1079500"/>
              <a:gd name="connsiteY5" fmla="*/ 469900 h 622300"/>
              <a:gd name="connsiteX6" fmla="*/ 0 w 1079500"/>
              <a:gd name="connsiteY6" fmla="*/ 469900 h 622300"/>
              <a:gd name="connsiteX0" fmla="*/ 0 w 1079500"/>
              <a:gd name="connsiteY0" fmla="*/ 152400 h 622300"/>
              <a:gd name="connsiteX1" fmla="*/ 839422 w 1079500"/>
              <a:gd name="connsiteY1" fmla="*/ 152400 h 622300"/>
              <a:gd name="connsiteX2" fmla="*/ 839422 w 1079500"/>
              <a:gd name="connsiteY2" fmla="*/ 0 h 622300"/>
              <a:gd name="connsiteX3" fmla="*/ 1079500 w 1079500"/>
              <a:gd name="connsiteY3" fmla="*/ 311150 h 622300"/>
              <a:gd name="connsiteX4" fmla="*/ 823640 w 1079500"/>
              <a:gd name="connsiteY4" fmla="*/ 622300 h 622300"/>
              <a:gd name="connsiteX5" fmla="*/ 823640 w 1079500"/>
              <a:gd name="connsiteY5" fmla="*/ 469900 h 622300"/>
              <a:gd name="connsiteX6" fmla="*/ 0 w 1079500"/>
              <a:gd name="connsiteY6" fmla="*/ 469900 h 622300"/>
              <a:gd name="connsiteX0" fmla="*/ 0 w 1079500"/>
              <a:gd name="connsiteY0" fmla="*/ 152400 h 622300"/>
              <a:gd name="connsiteX1" fmla="*/ 839422 w 1079500"/>
              <a:gd name="connsiteY1" fmla="*/ 152400 h 622300"/>
              <a:gd name="connsiteX2" fmla="*/ 839422 w 1079500"/>
              <a:gd name="connsiteY2" fmla="*/ 0 h 622300"/>
              <a:gd name="connsiteX3" fmla="*/ 1079500 w 1079500"/>
              <a:gd name="connsiteY3" fmla="*/ 311150 h 622300"/>
              <a:gd name="connsiteX4" fmla="*/ 839422 w 1079500"/>
              <a:gd name="connsiteY4" fmla="*/ 622300 h 622300"/>
              <a:gd name="connsiteX5" fmla="*/ 823640 w 1079500"/>
              <a:gd name="connsiteY5" fmla="*/ 469900 h 622300"/>
              <a:gd name="connsiteX6" fmla="*/ 0 w 1079500"/>
              <a:gd name="connsiteY6" fmla="*/ 469900 h 622300"/>
              <a:gd name="connsiteX0" fmla="*/ 0 w 1079500"/>
              <a:gd name="connsiteY0" fmla="*/ 152400 h 622300"/>
              <a:gd name="connsiteX1" fmla="*/ 839422 w 1079500"/>
              <a:gd name="connsiteY1" fmla="*/ 152400 h 622300"/>
              <a:gd name="connsiteX2" fmla="*/ 839422 w 1079500"/>
              <a:gd name="connsiteY2" fmla="*/ 0 h 622300"/>
              <a:gd name="connsiteX3" fmla="*/ 1079500 w 1079500"/>
              <a:gd name="connsiteY3" fmla="*/ 311150 h 622300"/>
              <a:gd name="connsiteX4" fmla="*/ 839422 w 1079500"/>
              <a:gd name="connsiteY4" fmla="*/ 622300 h 622300"/>
              <a:gd name="connsiteX5" fmla="*/ 839422 w 1079500"/>
              <a:gd name="connsiteY5" fmla="*/ 469900 h 622300"/>
              <a:gd name="connsiteX6" fmla="*/ 0 w 1079500"/>
              <a:gd name="connsiteY6" fmla="*/ 469900 h 622300"/>
              <a:gd name="connsiteX0" fmla="*/ 0 w 1079500"/>
              <a:gd name="connsiteY0" fmla="*/ 152400 h 622300"/>
              <a:gd name="connsiteX1" fmla="*/ 855204 w 1079500"/>
              <a:gd name="connsiteY1" fmla="*/ 152400 h 622300"/>
              <a:gd name="connsiteX2" fmla="*/ 839422 w 1079500"/>
              <a:gd name="connsiteY2" fmla="*/ 0 h 622300"/>
              <a:gd name="connsiteX3" fmla="*/ 1079500 w 1079500"/>
              <a:gd name="connsiteY3" fmla="*/ 311150 h 622300"/>
              <a:gd name="connsiteX4" fmla="*/ 839422 w 1079500"/>
              <a:gd name="connsiteY4" fmla="*/ 622300 h 622300"/>
              <a:gd name="connsiteX5" fmla="*/ 839422 w 1079500"/>
              <a:gd name="connsiteY5" fmla="*/ 469900 h 622300"/>
              <a:gd name="connsiteX6" fmla="*/ 0 w 1079500"/>
              <a:gd name="connsiteY6" fmla="*/ 469900 h 622300"/>
              <a:gd name="connsiteX0" fmla="*/ 0 w 1079500"/>
              <a:gd name="connsiteY0" fmla="*/ 152400 h 622300"/>
              <a:gd name="connsiteX1" fmla="*/ 855204 w 1079500"/>
              <a:gd name="connsiteY1" fmla="*/ 152400 h 622300"/>
              <a:gd name="connsiteX2" fmla="*/ 855204 w 1079500"/>
              <a:gd name="connsiteY2" fmla="*/ 0 h 622300"/>
              <a:gd name="connsiteX3" fmla="*/ 1079500 w 1079500"/>
              <a:gd name="connsiteY3" fmla="*/ 311150 h 622300"/>
              <a:gd name="connsiteX4" fmla="*/ 839422 w 1079500"/>
              <a:gd name="connsiteY4" fmla="*/ 622300 h 622300"/>
              <a:gd name="connsiteX5" fmla="*/ 839422 w 1079500"/>
              <a:gd name="connsiteY5" fmla="*/ 469900 h 622300"/>
              <a:gd name="connsiteX6" fmla="*/ 0 w 1079500"/>
              <a:gd name="connsiteY6" fmla="*/ 469900 h 622300"/>
              <a:gd name="connsiteX0" fmla="*/ 0 w 1079500"/>
              <a:gd name="connsiteY0" fmla="*/ 152400 h 622300"/>
              <a:gd name="connsiteX1" fmla="*/ 855204 w 1079500"/>
              <a:gd name="connsiteY1" fmla="*/ 152400 h 622300"/>
              <a:gd name="connsiteX2" fmla="*/ 855204 w 1079500"/>
              <a:gd name="connsiteY2" fmla="*/ 0 h 622300"/>
              <a:gd name="connsiteX3" fmla="*/ 1079500 w 1079500"/>
              <a:gd name="connsiteY3" fmla="*/ 311150 h 622300"/>
              <a:gd name="connsiteX4" fmla="*/ 855204 w 1079500"/>
              <a:gd name="connsiteY4" fmla="*/ 622300 h 622300"/>
              <a:gd name="connsiteX5" fmla="*/ 839422 w 1079500"/>
              <a:gd name="connsiteY5" fmla="*/ 469900 h 622300"/>
              <a:gd name="connsiteX6" fmla="*/ 0 w 1079500"/>
              <a:gd name="connsiteY6" fmla="*/ 469900 h 622300"/>
              <a:gd name="connsiteX0" fmla="*/ 0 w 1079500"/>
              <a:gd name="connsiteY0" fmla="*/ 152400 h 622300"/>
              <a:gd name="connsiteX1" fmla="*/ 855204 w 1079500"/>
              <a:gd name="connsiteY1" fmla="*/ 152400 h 622300"/>
              <a:gd name="connsiteX2" fmla="*/ 855204 w 1079500"/>
              <a:gd name="connsiteY2" fmla="*/ 0 h 622300"/>
              <a:gd name="connsiteX3" fmla="*/ 1079500 w 1079500"/>
              <a:gd name="connsiteY3" fmla="*/ 311150 h 622300"/>
              <a:gd name="connsiteX4" fmla="*/ 855204 w 1079500"/>
              <a:gd name="connsiteY4" fmla="*/ 622300 h 622300"/>
              <a:gd name="connsiteX5" fmla="*/ 855204 w 1079500"/>
              <a:gd name="connsiteY5" fmla="*/ 469900 h 622300"/>
              <a:gd name="connsiteX6" fmla="*/ 0 w 1079500"/>
              <a:gd name="connsiteY6" fmla="*/ 469900 h 622300"/>
              <a:gd name="connsiteX0" fmla="*/ 0 w 1079500"/>
              <a:gd name="connsiteY0" fmla="*/ 152400 h 622300"/>
              <a:gd name="connsiteX1" fmla="*/ 870986 w 1079500"/>
              <a:gd name="connsiteY1" fmla="*/ 152400 h 622300"/>
              <a:gd name="connsiteX2" fmla="*/ 855204 w 1079500"/>
              <a:gd name="connsiteY2" fmla="*/ 0 h 622300"/>
              <a:gd name="connsiteX3" fmla="*/ 1079500 w 1079500"/>
              <a:gd name="connsiteY3" fmla="*/ 311150 h 622300"/>
              <a:gd name="connsiteX4" fmla="*/ 855204 w 1079500"/>
              <a:gd name="connsiteY4" fmla="*/ 622300 h 622300"/>
              <a:gd name="connsiteX5" fmla="*/ 855204 w 1079500"/>
              <a:gd name="connsiteY5" fmla="*/ 469900 h 622300"/>
              <a:gd name="connsiteX6" fmla="*/ 0 w 1079500"/>
              <a:gd name="connsiteY6" fmla="*/ 469900 h 622300"/>
              <a:gd name="connsiteX0" fmla="*/ 0 w 1079500"/>
              <a:gd name="connsiteY0" fmla="*/ 152400 h 622300"/>
              <a:gd name="connsiteX1" fmla="*/ 870986 w 1079500"/>
              <a:gd name="connsiteY1" fmla="*/ 152400 h 622300"/>
              <a:gd name="connsiteX2" fmla="*/ 870986 w 1079500"/>
              <a:gd name="connsiteY2" fmla="*/ 0 h 622300"/>
              <a:gd name="connsiteX3" fmla="*/ 1079500 w 1079500"/>
              <a:gd name="connsiteY3" fmla="*/ 311150 h 622300"/>
              <a:gd name="connsiteX4" fmla="*/ 855204 w 1079500"/>
              <a:gd name="connsiteY4" fmla="*/ 622300 h 622300"/>
              <a:gd name="connsiteX5" fmla="*/ 855204 w 1079500"/>
              <a:gd name="connsiteY5" fmla="*/ 469900 h 622300"/>
              <a:gd name="connsiteX6" fmla="*/ 0 w 1079500"/>
              <a:gd name="connsiteY6" fmla="*/ 469900 h 622300"/>
              <a:gd name="connsiteX0" fmla="*/ 0 w 1079500"/>
              <a:gd name="connsiteY0" fmla="*/ 152400 h 622300"/>
              <a:gd name="connsiteX1" fmla="*/ 870986 w 1079500"/>
              <a:gd name="connsiteY1" fmla="*/ 152400 h 622300"/>
              <a:gd name="connsiteX2" fmla="*/ 870986 w 1079500"/>
              <a:gd name="connsiteY2" fmla="*/ 0 h 622300"/>
              <a:gd name="connsiteX3" fmla="*/ 1079500 w 1079500"/>
              <a:gd name="connsiteY3" fmla="*/ 311150 h 622300"/>
              <a:gd name="connsiteX4" fmla="*/ 870986 w 1079500"/>
              <a:gd name="connsiteY4" fmla="*/ 622300 h 622300"/>
              <a:gd name="connsiteX5" fmla="*/ 855204 w 1079500"/>
              <a:gd name="connsiteY5" fmla="*/ 469900 h 622300"/>
              <a:gd name="connsiteX6" fmla="*/ 0 w 1079500"/>
              <a:gd name="connsiteY6" fmla="*/ 469900 h 622300"/>
              <a:gd name="connsiteX0" fmla="*/ 0 w 1079500"/>
              <a:gd name="connsiteY0" fmla="*/ 152400 h 622300"/>
              <a:gd name="connsiteX1" fmla="*/ 870986 w 1079500"/>
              <a:gd name="connsiteY1" fmla="*/ 152400 h 622300"/>
              <a:gd name="connsiteX2" fmla="*/ 870986 w 1079500"/>
              <a:gd name="connsiteY2" fmla="*/ 0 h 622300"/>
              <a:gd name="connsiteX3" fmla="*/ 1079500 w 1079500"/>
              <a:gd name="connsiteY3" fmla="*/ 311150 h 622300"/>
              <a:gd name="connsiteX4" fmla="*/ 870986 w 1079500"/>
              <a:gd name="connsiteY4" fmla="*/ 622300 h 622300"/>
              <a:gd name="connsiteX5" fmla="*/ 870986 w 1079500"/>
              <a:gd name="connsiteY5" fmla="*/ 469900 h 622300"/>
              <a:gd name="connsiteX6" fmla="*/ 0 w 1079500"/>
              <a:gd name="connsiteY6" fmla="*/ 469900 h 622300"/>
              <a:gd name="connsiteX0" fmla="*/ 0 w 1079500"/>
              <a:gd name="connsiteY0" fmla="*/ 152400 h 622300"/>
              <a:gd name="connsiteX1" fmla="*/ 886768 w 1079500"/>
              <a:gd name="connsiteY1" fmla="*/ 152400 h 622300"/>
              <a:gd name="connsiteX2" fmla="*/ 870986 w 1079500"/>
              <a:gd name="connsiteY2" fmla="*/ 0 h 622300"/>
              <a:gd name="connsiteX3" fmla="*/ 1079500 w 1079500"/>
              <a:gd name="connsiteY3" fmla="*/ 311150 h 622300"/>
              <a:gd name="connsiteX4" fmla="*/ 870986 w 1079500"/>
              <a:gd name="connsiteY4" fmla="*/ 622300 h 622300"/>
              <a:gd name="connsiteX5" fmla="*/ 870986 w 1079500"/>
              <a:gd name="connsiteY5" fmla="*/ 469900 h 622300"/>
              <a:gd name="connsiteX6" fmla="*/ 0 w 1079500"/>
              <a:gd name="connsiteY6" fmla="*/ 469900 h 622300"/>
              <a:gd name="connsiteX0" fmla="*/ 0 w 1079500"/>
              <a:gd name="connsiteY0" fmla="*/ 152400 h 622300"/>
              <a:gd name="connsiteX1" fmla="*/ 886768 w 1079500"/>
              <a:gd name="connsiteY1" fmla="*/ 152400 h 622300"/>
              <a:gd name="connsiteX2" fmla="*/ 886768 w 1079500"/>
              <a:gd name="connsiteY2" fmla="*/ 0 h 622300"/>
              <a:gd name="connsiteX3" fmla="*/ 1079500 w 1079500"/>
              <a:gd name="connsiteY3" fmla="*/ 311150 h 622300"/>
              <a:gd name="connsiteX4" fmla="*/ 870986 w 1079500"/>
              <a:gd name="connsiteY4" fmla="*/ 622300 h 622300"/>
              <a:gd name="connsiteX5" fmla="*/ 870986 w 1079500"/>
              <a:gd name="connsiteY5" fmla="*/ 469900 h 622300"/>
              <a:gd name="connsiteX6" fmla="*/ 0 w 1079500"/>
              <a:gd name="connsiteY6" fmla="*/ 469900 h 622300"/>
              <a:gd name="connsiteX0" fmla="*/ 0 w 1079500"/>
              <a:gd name="connsiteY0" fmla="*/ 152400 h 622300"/>
              <a:gd name="connsiteX1" fmla="*/ 886768 w 1079500"/>
              <a:gd name="connsiteY1" fmla="*/ 152400 h 622300"/>
              <a:gd name="connsiteX2" fmla="*/ 886768 w 1079500"/>
              <a:gd name="connsiteY2" fmla="*/ 0 h 622300"/>
              <a:gd name="connsiteX3" fmla="*/ 1079500 w 1079500"/>
              <a:gd name="connsiteY3" fmla="*/ 311150 h 622300"/>
              <a:gd name="connsiteX4" fmla="*/ 886768 w 1079500"/>
              <a:gd name="connsiteY4" fmla="*/ 622300 h 622300"/>
              <a:gd name="connsiteX5" fmla="*/ 870986 w 1079500"/>
              <a:gd name="connsiteY5" fmla="*/ 469900 h 622300"/>
              <a:gd name="connsiteX6" fmla="*/ 0 w 1079500"/>
              <a:gd name="connsiteY6" fmla="*/ 469900 h 622300"/>
              <a:gd name="connsiteX0" fmla="*/ 0 w 1079500"/>
              <a:gd name="connsiteY0" fmla="*/ 152400 h 622300"/>
              <a:gd name="connsiteX1" fmla="*/ 886768 w 1079500"/>
              <a:gd name="connsiteY1" fmla="*/ 152400 h 622300"/>
              <a:gd name="connsiteX2" fmla="*/ 886768 w 1079500"/>
              <a:gd name="connsiteY2" fmla="*/ 0 h 622300"/>
              <a:gd name="connsiteX3" fmla="*/ 1079500 w 1079500"/>
              <a:gd name="connsiteY3" fmla="*/ 311150 h 622300"/>
              <a:gd name="connsiteX4" fmla="*/ 886768 w 1079500"/>
              <a:gd name="connsiteY4" fmla="*/ 622300 h 622300"/>
              <a:gd name="connsiteX5" fmla="*/ 886768 w 1079500"/>
              <a:gd name="connsiteY5" fmla="*/ 469900 h 622300"/>
              <a:gd name="connsiteX6" fmla="*/ 0 w 1079500"/>
              <a:gd name="connsiteY6" fmla="*/ 469900 h 622300"/>
              <a:gd name="connsiteX0" fmla="*/ 0 w 1079500"/>
              <a:gd name="connsiteY0" fmla="*/ 152400 h 622300"/>
              <a:gd name="connsiteX1" fmla="*/ 902550 w 1079500"/>
              <a:gd name="connsiteY1" fmla="*/ 152400 h 622300"/>
              <a:gd name="connsiteX2" fmla="*/ 886768 w 1079500"/>
              <a:gd name="connsiteY2" fmla="*/ 0 h 622300"/>
              <a:gd name="connsiteX3" fmla="*/ 1079500 w 1079500"/>
              <a:gd name="connsiteY3" fmla="*/ 311150 h 622300"/>
              <a:gd name="connsiteX4" fmla="*/ 886768 w 1079500"/>
              <a:gd name="connsiteY4" fmla="*/ 622300 h 622300"/>
              <a:gd name="connsiteX5" fmla="*/ 886768 w 1079500"/>
              <a:gd name="connsiteY5" fmla="*/ 469900 h 622300"/>
              <a:gd name="connsiteX6" fmla="*/ 0 w 1079500"/>
              <a:gd name="connsiteY6" fmla="*/ 469900 h 622300"/>
              <a:gd name="connsiteX0" fmla="*/ 0 w 1079500"/>
              <a:gd name="connsiteY0" fmla="*/ 152400 h 622300"/>
              <a:gd name="connsiteX1" fmla="*/ 902550 w 1079500"/>
              <a:gd name="connsiteY1" fmla="*/ 152400 h 622300"/>
              <a:gd name="connsiteX2" fmla="*/ 902550 w 1079500"/>
              <a:gd name="connsiteY2" fmla="*/ 0 h 622300"/>
              <a:gd name="connsiteX3" fmla="*/ 1079500 w 1079500"/>
              <a:gd name="connsiteY3" fmla="*/ 311150 h 622300"/>
              <a:gd name="connsiteX4" fmla="*/ 886768 w 1079500"/>
              <a:gd name="connsiteY4" fmla="*/ 622300 h 622300"/>
              <a:gd name="connsiteX5" fmla="*/ 886768 w 1079500"/>
              <a:gd name="connsiteY5" fmla="*/ 469900 h 622300"/>
              <a:gd name="connsiteX6" fmla="*/ 0 w 1079500"/>
              <a:gd name="connsiteY6" fmla="*/ 469900 h 622300"/>
              <a:gd name="connsiteX0" fmla="*/ 0 w 1079500"/>
              <a:gd name="connsiteY0" fmla="*/ 152400 h 622300"/>
              <a:gd name="connsiteX1" fmla="*/ 902550 w 1079500"/>
              <a:gd name="connsiteY1" fmla="*/ 152400 h 622300"/>
              <a:gd name="connsiteX2" fmla="*/ 902550 w 1079500"/>
              <a:gd name="connsiteY2" fmla="*/ 0 h 622300"/>
              <a:gd name="connsiteX3" fmla="*/ 1079500 w 1079500"/>
              <a:gd name="connsiteY3" fmla="*/ 311150 h 622300"/>
              <a:gd name="connsiteX4" fmla="*/ 902550 w 1079500"/>
              <a:gd name="connsiteY4" fmla="*/ 622300 h 622300"/>
              <a:gd name="connsiteX5" fmla="*/ 886768 w 1079500"/>
              <a:gd name="connsiteY5" fmla="*/ 469900 h 622300"/>
              <a:gd name="connsiteX6" fmla="*/ 0 w 1079500"/>
              <a:gd name="connsiteY6" fmla="*/ 469900 h 622300"/>
              <a:gd name="connsiteX0" fmla="*/ 0 w 1079500"/>
              <a:gd name="connsiteY0" fmla="*/ 152400 h 622300"/>
              <a:gd name="connsiteX1" fmla="*/ 902550 w 1079500"/>
              <a:gd name="connsiteY1" fmla="*/ 152400 h 622300"/>
              <a:gd name="connsiteX2" fmla="*/ 902550 w 1079500"/>
              <a:gd name="connsiteY2" fmla="*/ 0 h 622300"/>
              <a:gd name="connsiteX3" fmla="*/ 1079500 w 1079500"/>
              <a:gd name="connsiteY3" fmla="*/ 311150 h 622300"/>
              <a:gd name="connsiteX4" fmla="*/ 902550 w 1079500"/>
              <a:gd name="connsiteY4" fmla="*/ 622300 h 622300"/>
              <a:gd name="connsiteX5" fmla="*/ 902550 w 1079500"/>
              <a:gd name="connsiteY5" fmla="*/ 469900 h 622300"/>
              <a:gd name="connsiteX6" fmla="*/ 0 w 1079500"/>
              <a:gd name="connsiteY6" fmla="*/ 469900 h 622300"/>
              <a:gd name="connsiteX0" fmla="*/ 0 w 1079500"/>
              <a:gd name="connsiteY0" fmla="*/ 152400 h 622300"/>
              <a:gd name="connsiteX1" fmla="*/ 918332 w 1079500"/>
              <a:gd name="connsiteY1" fmla="*/ 152400 h 622300"/>
              <a:gd name="connsiteX2" fmla="*/ 902550 w 1079500"/>
              <a:gd name="connsiteY2" fmla="*/ 0 h 622300"/>
              <a:gd name="connsiteX3" fmla="*/ 1079500 w 1079500"/>
              <a:gd name="connsiteY3" fmla="*/ 311150 h 622300"/>
              <a:gd name="connsiteX4" fmla="*/ 902550 w 1079500"/>
              <a:gd name="connsiteY4" fmla="*/ 622300 h 622300"/>
              <a:gd name="connsiteX5" fmla="*/ 902550 w 1079500"/>
              <a:gd name="connsiteY5" fmla="*/ 469900 h 622300"/>
              <a:gd name="connsiteX6" fmla="*/ 0 w 1079500"/>
              <a:gd name="connsiteY6" fmla="*/ 469900 h 622300"/>
              <a:gd name="connsiteX0" fmla="*/ 0 w 1079500"/>
              <a:gd name="connsiteY0" fmla="*/ 152400 h 622300"/>
              <a:gd name="connsiteX1" fmla="*/ 918332 w 1079500"/>
              <a:gd name="connsiteY1" fmla="*/ 152400 h 622300"/>
              <a:gd name="connsiteX2" fmla="*/ 918332 w 1079500"/>
              <a:gd name="connsiteY2" fmla="*/ 0 h 622300"/>
              <a:gd name="connsiteX3" fmla="*/ 1079500 w 1079500"/>
              <a:gd name="connsiteY3" fmla="*/ 311150 h 622300"/>
              <a:gd name="connsiteX4" fmla="*/ 902550 w 1079500"/>
              <a:gd name="connsiteY4" fmla="*/ 622300 h 622300"/>
              <a:gd name="connsiteX5" fmla="*/ 902550 w 1079500"/>
              <a:gd name="connsiteY5" fmla="*/ 469900 h 622300"/>
              <a:gd name="connsiteX6" fmla="*/ 0 w 1079500"/>
              <a:gd name="connsiteY6" fmla="*/ 469900 h 622300"/>
              <a:gd name="connsiteX0" fmla="*/ 0 w 1079500"/>
              <a:gd name="connsiteY0" fmla="*/ 152400 h 622300"/>
              <a:gd name="connsiteX1" fmla="*/ 918332 w 1079500"/>
              <a:gd name="connsiteY1" fmla="*/ 152400 h 622300"/>
              <a:gd name="connsiteX2" fmla="*/ 918332 w 1079500"/>
              <a:gd name="connsiteY2" fmla="*/ 0 h 622300"/>
              <a:gd name="connsiteX3" fmla="*/ 1079500 w 1079500"/>
              <a:gd name="connsiteY3" fmla="*/ 311150 h 622300"/>
              <a:gd name="connsiteX4" fmla="*/ 918332 w 1079500"/>
              <a:gd name="connsiteY4" fmla="*/ 622300 h 622300"/>
              <a:gd name="connsiteX5" fmla="*/ 902550 w 1079500"/>
              <a:gd name="connsiteY5" fmla="*/ 469900 h 622300"/>
              <a:gd name="connsiteX6" fmla="*/ 0 w 1079500"/>
              <a:gd name="connsiteY6" fmla="*/ 469900 h 622300"/>
              <a:gd name="connsiteX0" fmla="*/ 0 w 1079500"/>
              <a:gd name="connsiteY0" fmla="*/ 152400 h 622300"/>
              <a:gd name="connsiteX1" fmla="*/ 918332 w 1079500"/>
              <a:gd name="connsiteY1" fmla="*/ 152400 h 622300"/>
              <a:gd name="connsiteX2" fmla="*/ 918332 w 1079500"/>
              <a:gd name="connsiteY2" fmla="*/ 0 h 622300"/>
              <a:gd name="connsiteX3" fmla="*/ 1079500 w 1079500"/>
              <a:gd name="connsiteY3" fmla="*/ 311150 h 622300"/>
              <a:gd name="connsiteX4" fmla="*/ 918332 w 1079500"/>
              <a:gd name="connsiteY4" fmla="*/ 622300 h 622300"/>
              <a:gd name="connsiteX5" fmla="*/ 918332 w 1079500"/>
              <a:gd name="connsiteY5" fmla="*/ 469900 h 622300"/>
              <a:gd name="connsiteX6" fmla="*/ 0 w 1079500"/>
              <a:gd name="connsiteY6" fmla="*/ 469900 h 622300"/>
              <a:gd name="connsiteX0" fmla="*/ 0 w 1079500"/>
              <a:gd name="connsiteY0" fmla="*/ 152400 h 622300"/>
              <a:gd name="connsiteX1" fmla="*/ 934114 w 1079500"/>
              <a:gd name="connsiteY1" fmla="*/ 152400 h 622300"/>
              <a:gd name="connsiteX2" fmla="*/ 918332 w 1079500"/>
              <a:gd name="connsiteY2" fmla="*/ 0 h 622300"/>
              <a:gd name="connsiteX3" fmla="*/ 1079500 w 1079500"/>
              <a:gd name="connsiteY3" fmla="*/ 311150 h 622300"/>
              <a:gd name="connsiteX4" fmla="*/ 918332 w 1079500"/>
              <a:gd name="connsiteY4" fmla="*/ 622300 h 622300"/>
              <a:gd name="connsiteX5" fmla="*/ 918332 w 1079500"/>
              <a:gd name="connsiteY5" fmla="*/ 469900 h 622300"/>
              <a:gd name="connsiteX6" fmla="*/ 0 w 1079500"/>
              <a:gd name="connsiteY6" fmla="*/ 469900 h 622300"/>
              <a:gd name="connsiteX0" fmla="*/ 0 w 1079500"/>
              <a:gd name="connsiteY0" fmla="*/ 152400 h 622300"/>
              <a:gd name="connsiteX1" fmla="*/ 934114 w 1079500"/>
              <a:gd name="connsiteY1" fmla="*/ 152400 h 622300"/>
              <a:gd name="connsiteX2" fmla="*/ 934114 w 1079500"/>
              <a:gd name="connsiteY2" fmla="*/ 0 h 622300"/>
              <a:gd name="connsiteX3" fmla="*/ 1079500 w 1079500"/>
              <a:gd name="connsiteY3" fmla="*/ 311150 h 622300"/>
              <a:gd name="connsiteX4" fmla="*/ 918332 w 1079500"/>
              <a:gd name="connsiteY4" fmla="*/ 622300 h 622300"/>
              <a:gd name="connsiteX5" fmla="*/ 918332 w 1079500"/>
              <a:gd name="connsiteY5" fmla="*/ 469900 h 622300"/>
              <a:gd name="connsiteX6" fmla="*/ 0 w 1079500"/>
              <a:gd name="connsiteY6" fmla="*/ 469900 h 622300"/>
              <a:gd name="connsiteX0" fmla="*/ 0 w 1079500"/>
              <a:gd name="connsiteY0" fmla="*/ 152400 h 622300"/>
              <a:gd name="connsiteX1" fmla="*/ 934114 w 1079500"/>
              <a:gd name="connsiteY1" fmla="*/ 152400 h 622300"/>
              <a:gd name="connsiteX2" fmla="*/ 934114 w 1079500"/>
              <a:gd name="connsiteY2" fmla="*/ 0 h 622300"/>
              <a:gd name="connsiteX3" fmla="*/ 1079500 w 1079500"/>
              <a:gd name="connsiteY3" fmla="*/ 311150 h 622300"/>
              <a:gd name="connsiteX4" fmla="*/ 934114 w 1079500"/>
              <a:gd name="connsiteY4" fmla="*/ 622300 h 622300"/>
              <a:gd name="connsiteX5" fmla="*/ 918332 w 1079500"/>
              <a:gd name="connsiteY5" fmla="*/ 469900 h 622300"/>
              <a:gd name="connsiteX6" fmla="*/ 0 w 1079500"/>
              <a:gd name="connsiteY6" fmla="*/ 469900 h 622300"/>
              <a:gd name="connsiteX0" fmla="*/ 0 w 1079500"/>
              <a:gd name="connsiteY0" fmla="*/ 152400 h 622300"/>
              <a:gd name="connsiteX1" fmla="*/ 934114 w 1079500"/>
              <a:gd name="connsiteY1" fmla="*/ 152400 h 622300"/>
              <a:gd name="connsiteX2" fmla="*/ 934114 w 1079500"/>
              <a:gd name="connsiteY2" fmla="*/ 0 h 622300"/>
              <a:gd name="connsiteX3" fmla="*/ 1079500 w 1079500"/>
              <a:gd name="connsiteY3" fmla="*/ 311150 h 622300"/>
              <a:gd name="connsiteX4" fmla="*/ 934114 w 1079500"/>
              <a:gd name="connsiteY4" fmla="*/ 622300 h 622300"/>
              <a:gd name="connsiteX5" fmla="*/ 934114 w 1079500"/>
              <a:gd name="connsiteY5" fmla="*/ 469900 h 622300"/>
              <a:gd name="connsiteX6" fmla="*/ 0 w 1079500"/>
              <a:gd name="connsiteY6" fmla="*/ 469900 h 622300"/>
              <a:gd name="connsiteX0" fmla="*/ 0 w 1079500"/>
              <a:gd name="connsiteY0" fmla="*/ 152400 h 622300"/>
              <a:gd name="connsiteX1" fmla="*/ 949896 w 1079500"/>
              <a:gd name="connsiteY1" fmla="*/ 152400 h 622300"/>
              <a:gd name="connsiteX2" fmla="*/ 934114 w 1079500"/>
              <a:gd name="connsiteY2" fmla="*/ 0 h 622300"/>
              <a:gd name="connsiteX3" fmla="*/ 1079500 w 1079500"/>
              <a:gd name="connsiteY3" fmla="*/ 311150 h 622300"/>
              <a:gd name="connsiteX4" fmla="*/ 934114 w 1079500"/>
              <a:gd name="connsiteY4" fmla="*/ 622300 h 622300"/>
              <a:gd name="connsiteX5" fmla="*/ 934114 w 1079500"/>
              <a:gd name="connsiteY5" fmla="*/ 469900 h 622300"/>
              <a:gd name="connsiteX6" fmla="*/ 0 w 1079500"/>
              <a:gd name="connsiteY6" fmla="*/ 469900 h 622300"/>
              <a:gd name="connsiteX0" fmla="*/ 0 w 1079500"/>
              <a:gd name="connsiteY0" fmla="*/ 152400 h 622300"/>
              <a:gd name="connsiteX1" fmla="*/ 949896 w 1079500"/>
              <a:gd name="connsiteY1" fmla="*/ 152400 h 622300"/>
              <a:gd name="connsiteX2" fmla="*/ 949896 w 1079500"/>
              <a:gd name="connsiteY2" fmla="*/ 0 h 622300"/>
              <a:gd name="connsiteX3" fmla="*/ 1079500 w 1079500"/>
              <a:gd name="connsiteY3" fmla="*/ 311150 h 622300"/>
              <a:gd name="connsiteX4" fmla="*/ 934114 w 1079500"/>
              <a:gd name="connsiteY4" fmla="*/ 622300 h 622300"/>
              <a:gd name="connsiteX5" fmla="*/ 934114 w 1079500"/>
              <a:gd name="connsiteY5" fmla="*/ 469900 h 622300"/>
              <a:gd name="connsiteX6" fmla="*/ 0 w 1079500"/>
              <a:gd name="connsiteY6" fmla="*/ 469900 h 622300"/>
              <a:gd name="connsiteX0" fmla="*/ 0 w 1079500"/>
              <a:gd name="connsiteY0" fmla="*/ 152400 h 622300"/>
              <a:gd name="connsiteX1" fmla="*/ 949896 w 1079500"/>
              <a:gd name="connsiteY1" fmla="*/ 152400 h 622300"/>
              <a:gd name="connsiteX2" fmla="*/ 949896 w 1079500"/>
              <a:gd name="connsiteY2" fmla="*/ 0 h 622300"/>
              <a:gd name="connsiteX3" fmla="*/ 1079500 w 1079500"/>
              <a:gd name="connsiteY3" fmla="*/ 311150 h 622300"/>
              <a:gd name="connsiteX4" fmla="*/ 949896 w 1079500"/>
              <a:gd name="connsiteY4" fmla="*/ 622300 h 622300"/>
              <a:gd name="connsiteX5" fmla="*/ 934114 w 1079500"/>
              <a:gd name="connsiteY5" fmla="*/ 469900 h 622300"/>
              <a:gd name="connsiteX6" fmla="*/ 0 w 1079500"/>
              <a:gd name="connsiteY6" fmla="*/ 469900 h 622300"/>
              <a:gd name="connsiteX0" fmla="*/ 0 w 1079500"/>
              <a:gd name="connsiteY0" fmla="*/ 152400 h 622300"/>
              <a:gd name="connsiteX1" fmla="*/ 949896 w 1079500"/>
              <a:gd name="connsiteY1" fmla="*/ 152400 h 622300"/>
              <a:gd name="connsiteX2" fmla="*/ 949896 w 1079500"/>
              <a:gd name="connsiteY2" fmla="*/ 0 h 622300"/>
              <a:gd name="connsiteX3" fmla="*/ 1079500 w 1079500"/>
              <a:gd name="connsiteY3" fmla="*/ 311150 h 622300"/>
              <a:gd name="connsiteX4" fmla="*/ 949896 w 1079500"/>
              <a:gd name="connsiteY4" fmla="*/ 622300 h 622300"/>
              <a:gd name="connsiteX5" fmla="*/ 949896 w 1079500"/>
              <a:gd name="connsiteY5" fmla="*/ 469900 h 622300"/>
              <a:gd name="connsiteX6" fmla="*/ 0 w 1079500"/>
              <a:gd name="connsiteY6" fmla="*/ 469900 h 622300"/>
              <a:gd name="connsiteX0" fmla="*/ 0 w 1079500"/>
              <a:gd name="connsiteY0" fmla="*/ 152400 h 622300"/>
              <a:gd name="connsiteX1" fmla="*/ 965678 w 1079500"/>
              <a:gd name="connsiteY1" fmla="*/ 152400 h 622300"/>
              <a:gd name="connsiteX2" fmla="*/ 949896 w 1079500"/>
              <a:gd name="connsiteY2" fmla="*/ 0 h 622300"/>
              <a:gd name="connsiteX3" fmla="*/ 1079500 w 1079500"/>
              <a:gd name="connsiteY3" fmla="*/ 311150 h 622300"/>
              <a:gd name="connsiteX4" fmla="*/ 949896 w 1079500"/>
              <a:gd name="connsiteY4" fmla="*/ 622300 h 622300"/>
              <a:gd name="connsiteX5" fmla="*/ 949896 w 1079500"/>
              <a:gd name="connsiteY5" fmla="*/ 469900 h 622300"/>
              <a:gd name="connsiteX6" fmla="*/ 0 w 1079500"/>
              <a:gd name="connsiteY6" fmla="*/ 469900 h 622300"/>
              <a:gd name="connsiteX0" fmla="*/ 0 w 1079500"/>
              <a:gd name="connsiteY0" fmla="*/ 152400 h 622300"/>
              <a:gd name="connsiteX1" fmla="*/ 965678 w 1079500"/>
              <a:gd name="connsiteY1" fmla="*/ 152400 h 622300"/>
              <a:gd name="connsiteX2" fmla="*/ 965678 w 1079500"/>
              <a:gd name="connsiteY2" fmla="*/ 0 h 622300"/>
              <a:gd name="connsiteX3" fmla="*/ 1079500 w 1079500"/>
              <a:gd name="connsiteY3" fmla="*/ 311150 h 622300"/>
              <a:gd name="connsiteX4" fmla="*/ 949896 w 1079500"/>
              <a:gd name="connsiteY4" fmla="*/ 622300 h 622300"/>
              <a:gd name="connsiteX5" fmla="*/ 949896 w 1079500"/>
              <a:gd name="connsiteY5" fmla="*/ 469900 h 622300"/>
              <a:gd name="connsiteX6" fmla="*/ 0 w 1079500"/>
              <a:gd name="connsiteY6" fmla="*/ 469900 h 622300"/>
              <a:gd name="connsiteX0" fmla="*/ 0 w 1079500"/>
              <a:gd name="connsiteY0" fmla="*/ 152400 h 622300"/>
              <a:gd name="connsiteX1" fmla="*/ 965678 w 1079500"/>
              <a:gd name="connsiteY1" fmla="*/ 152400 h 622300"/>
              <a:gd name="connsiteX2" fmla="*/ 965678 w 1079500"/>
              <a:gd name="connsiteY2" fmla="*/ 0 h 622300"/>
              <a:gd name="connsiteX3" fmla="*/ 1079500 w 1079500"/>
              <a:gd name="connsiteY3" fmla="*/ 311150 h 622300"/>
              <a:gd name="connsiteX4" fmla="*/ 965678 w 1079500"/>
              <a:gd name="connsiteY4" fmla="*/ 622300 h 622300"/>
              <a:gd name="connsiteX5" fmla="*/ 949896 w 1079500"/>
              <a:gd name="connsiteY5" fmla="*/ 469900 h 622300"/>
              <a:gd name="connsiteX6" fmla="*/ 0 w 1079500"/>
              <a:gd name="connsiteY6" fmla="*/ 469900 h 622300"/>
              <a:gd name="connsiteX0" fmla="*/ 0 w 1079500"/>
              <a:gd name="connsiteY0" fmla="*/ 152400 h 622300"/>
              <a:gd name="connsiteX1" fmla="*/ 965678 w 1079500"/>
              <a:gd name="connsiteY1" fmla="*/ 152400 h 622300"/>
              <a:gd name="connsiteX2" fmla="*/ 965678 w 1079500"/>
              <a:gd name="connsiteY2" fmla="*/ 0 h 622300"/>
              <a:gd name="connsiteX3" fmla="*/ 1079500 w 1079500"/>
              <a:gd name="connsiteY3" fmla="*/ 311150 h 622300"/>
              <a:gd name="connsiteX4" fmla="*/ 965678 w 1079500"/>
              <a:gd name="connsiteY4" fmla="*/ 622300 h 622300"/>
              <a:gd name="connsiteX5" fmla="*/ 965678 w 1079500"/>
              <a:gd name="connsiteY5" fmla="*/ 469900 h 622300"/>
              <a:gd name="connsiteX6" fmla="*/ 0 w 1079500"/>
              <a:gd name="connsiteY6" fmla="*/ 469900 h 622300"/>
              <a:gd name="connsiteX0" fmla="*/ 0 w 1079500"/>
              <a:gd name="connsiteY0" fmla="*/ 152400 h 622300"/>
              <a:gd name="connsiteX1" fmla="*/ 981460 w 1079500"/>
              <a:gd name="connsiteY1" fmla="*/ 152400 h 622300"/>
              <a:gd name="connsiteX2" fmla="*/ 965678 w 1079500"/>
              <a:gd name="connsiteY2" fmla="*/ 0 h 622300"/>
              <a:gd name="connsiteX3" fmla="*/ 1079500 w 1079500"/>
              <a:gd name="connsiteY3" fmla="*/ 311150 h 622300"/>
              <a:gd name="connsiteX4" fmla="*/ 965678 w 1079500"/>
              <a:gd name="connsiteY4" fmla="*/ 622300 h 622300"/>
              <a:gd name="connsiteX5" fmla="*/ 965678 w 1079500"/>
              <a:gd name="connsiteY5" fmla="*/ 469900 h 622300"/>
              <a:gd name="connsiteX6" fmla="*/ 0 w 1079500"/>
              <a:gd name="connsiteY6" fmla="*/ 469900 h 622300"/>
              <a:gd name="connsiteX0" fmla="*/ 0 w 1079500"/>
              <a:gd name="connsiteY0" fmla="*/ 152400 h 622300"/>
              <a:gd name="connsiteX1" fmla="*/ 981460 w 1079500"/>
              <a:gd name="connsiteY1" fmla="*/ 152400 h 622300"/>
              <a:gd name="connsiteX2" fmla="*/ 981460 w 1079500"/>
              <a:gd name="connsiteY2" fmla="*/ 0 h 622300"/>
              <a:gd name="connsiteX3" fmla="*/ 1079500 w 1079500"/>
              <a:gd name="connsiteY3" fmla="*/ 311150 h 622300"/>
              <a:gd name="connsiteX4" fmla="*/ 965678 w 1079500"/>
              <a:gd name="connsiteY4" fmla="*/ 622300 h 622300"/>
              <a:gd name="connsiteX5" fmla="*/ 965678 w 1079500"/>
              <a:gd name="connsiteY5" fmla="*/ 469900 h 622300"/>
              <a:gd name="connsiteX6" fmla="*/ 0 w 1079500"/>
              <a:gd name="connsiteY6" fmla="*/ 469900 h 622300"/>
              <a:gd name="connsiteX0" fmla="*/ 0 w 1079500"/>
              <a:gd name="connsiteY0" fmla="*/ 152400 h 622300"/>
              <a:gd name="connsiteX1" fmla="*/ 981460 w 1079500"/>
              <a:gd name="connsiteY1" fmla="*/ 152400 h 622300"/>
              <a:gd name="connsiteX2" fmla="*/ 981460 w 1079500"/>
              <a:gd name="connsiteY2" fmla="*/ 0 h 622300"/>
              <a:gd name="connsiteX3" fmla="*/ 1079500 w 1079500"/>
              <a:gd name="connsiteY3" fmla="*/ 311150 h 622300"/>
              <a:gd name="connsiteX4" fmla="*/ 981460 w 1079500"/>
              <a:gd name="connsiteY4" fmla="*/ 622300 h 622300"/>
              <a:gd name="connsiteX5" fmla="*/ 965678 w 1079500"/>
              <a:gd name="connsiteY5" fmla="*/ 469900 h 622300"/>
              <a:gd name="connsiteX6" fmla="*/ 0 w 1079500"/>
              <a:gd name="connsiteY6" fmla="*/ 469900 h 622300"/>
              <a:gd name="connsiteX0" fmla="*/ 0 w 1079500"/>
              <a:gd name="connsiteY0" fmla="*/ 152400 h 622300"/>
              <a:gd name="connsiteX1" fmla="*/ 981460 w 1079500"/>
              <a:gd name="connsiteY1" fmla="*/ 152400 h 622300"/>
              <a:gd name="connsiteX2" fmla="*/ 981460 w 1079500"/>
              <a:gd name="connsiteY2" fmla="*/ 0 h 622300"/>
              <a:gd name="connsiteX3" fmla="*/ 1079500 w 1079500"/>
              <a:gd name="connsiteY3" fmla="*/ 311150 h 622300"/>
              <a:gd name="connsiteX4" fmla="*/ 981460 w 1079500"/>
              <a:gd name="connsiteY4" fmla="*/ 622300 h 622300"/>
              <a:gd name="connsiteX5" fmla="*/ 981460 w 1079500"/>
              <a:gd name="connsiteY5" fmla="*/ 469900 h 622300"/>
              <a:gd name="connsiteX6" fmla="*/ 0 w 1079500"/>
              <a:gd name="connsiteY6" fmla="*/ 469900 h 622300"/>
              <a:gd name="connsiteX0" fmla="*/ 0 w 1079500"/>
              <a:gd name="connsiteY0" fmla="*/ 152400 h 622300"/>
              <a:gd name="connsiteX1" fmla="*/ 944247 w 1079500"/>
              <a:gd name="connsiteY1" fmla="*/ 152400 h 622300"/>
              <a:gd name="connsiteX2" fmla="*/ 981460 w 1079500"/>
              <a:gd name="connsiteY2" fmla="*/ 0 h 622300"/>
              <a:gd name="connsiteX3" fmla="*/ 1079500 w 1079500"/>
              <a:gd name="connsiteY3" fmla="*/ 311150 h 622300"/>
              <a:gd name="connsiteX4" fmla="*/ 981460 w 1079500"/>
              <a:gd name="connsiteY4" fmla="*/ 622300 h 622300"/>
              <a:gd name="connsiteX5" fmla="*/ 981460 w 1079500"/>
              <a:gd name="connsiteY5" fmla="*/ 469900 h 622300"/>
              <a:gd name="connsiteX6" fmla="*/ 0 w 1079500"/>
              <a:gd name="connsiteY6" fmla="*/ 469900 h 622300"/>
              <a:gd name="connsiteX0" fmla="*/ 0 w 1079500"/>
              <a:gd name="connsiteY0" fmla="*/ 152400 h 622300"/>
              <a:gd name="connsiteX1" fmla="*/ 944247 w 1079500"/>
              <a:gd name="connsiteY1" fmla="*/ 152400 h 622300"/>
              <a:gd name="connsiteX2" fmla="*/ 944247 w 1079500"/>
              <a:gd name="connsiteY2" fmla="*/ 0 h 622300"/>
              <a:gd name="connsiteX3" fmla="*/ 1079500 w 1079500"/>
              <a:gd name="connsiteY3" fmla="*/ 311150 h 622300"/>
              <a:gd name="connsiteX4" fmla="*/ 981460 w 1079500"/>
              <a:gd name="connsiteY4" fmla="*/ 622300 h 622300"/>
              <a:gd name="connsiteX5" fmla="*/ 981460 w 1079500"/>
              <a:gd name="connsiteY5" fmla="*/ 469900 h 622300"/>
              <a:gd name="connsiteX6" fmla="*/ 0 w 1079500"/>
              <a:gd name="connsiteY6" fmla="*/ 469900 h 622300"/>
              <a:gd name="connsiteX0" fmla="*/ 0 w 1079500"/>
              <a:gd name="connsiteY0" fmla="*/ 152400 h 622300"/>
              <a:gd name="connsiteX1" fmla="*/ 944247 w 1079500"/>
              <a:gd name="connsiteY1" fmla="*/ 152400 h 622300"/>
              <a:gd name="connsiteX2" fmla="*/ 944247 w 1079500"/>
              <a:gd name="connsiteY2" fmla="*/ 0 h 622300"/>
              <a:gd name="connsiteX3" fmla="*/ 1079500 w 1079500"/>
              <a:gd name="connsiteY3" fmla="*/ 311150 h 622300"/>
              <a:gd name="connsiteX4" fmla="*/ 944247 w 1079500"/>
              <a:gd name="connsiteY4" fmla="*/ 622300 h 622300"/>
              <a:gd name="connsiteX5" fmla="*/ 981460 w 1079500"/>
              <a:gd name="connsiteY5" fmla="*/ 469900 h 622300"/>
              <a:gd name="connsiteX6" fmla="*/ 0 w 1079500"/>
              <a:gd name="connsiteY6" fmla="*/ 469900 h 622300"/>
              <a:gd name="connsiteX0" fmla="*/ 0 w 1079500"/>
              <a:gd name="connsiteY0" fmla="*/ 152400 h 622300"/>
              <a:gd name="connsiteX1" fmla="*/ 944247 w 1079500"/>
              <a:gd name="connsiteY1" fmla="*/ 152400 h 622300"/>
              <a:gd name="connsiteX2" fmla="*/ 944247 w 1079500"/>
              <a:gd name="connsiteY2" fmla="*/ 0 h 622300"/>
              <a:gd name="connsiteX3" fmla="*/ 1079500 w 1079500"/>
              <a:gd name="connsiteY3" fmla="*/ 311150 h 622300"/>
              <a:gd name="connsiteX4" fmla="*/ 944247 w 1079500"/>
              <a:gd name="connsiteY4" fmla="*/ 622300 h 622300"/>
              <a:gd name="connsiteX5" fmla="*/ 944247 w 1079500"/>
              <a:gd name="connsiteY5" fmla="*/ 469900 h 622300"/>
              <a:gd name="connsiteX6" fmla="*/ 0 w 1079500"/>
              <a:gd name="connsiteY6" fmla="*/ 469900 h 622300"/>
              <a:gd name="connsiteX0" fmla="*/ 0 w 1079500"/>
              <a:gd name="connsiteY0" fmla="*/ 152400 h 622300"/>
              <a:gd name="connsiteX1" fmla="*/ 907034 w 1079500"/>
              <a:gd name="connsiteY1" fmla="*/ 152400 h 622300"/>
              <a:gd name="connsiteX2" fmla="*/ 944247 w 1079500"/>
              <a:gd name="connsiteY2" fmla="*/ 0 h 622300"/>
              <a:gd name="connsiteX3" fmla="*/ 1079500 w 1079500"/>
              <a:gd name="connsiteY3" fmla="*/ 311150 h 622300"/>
              <a:gd name="connsiteX4" fmla="*/ 944247 w 1079500"/>
              <a:gd name="connsiteY4" fmla="*/ 622300 h 622300"/>
              <a:gd name="connsiteX5" fmla="*/ 944247 w 1079500"/>
              <a:gd name="connsiteY5" fmla="*/ 469900 h 622300"/>
              <a:gd name="connsiteX6" fmla="*/ 0 w 1079500"/>
              <a:gd name="connsiteY6" fmla="*/ 469900 h 622300"/>
              <a:gd name="connsiteX0" fmla="*/ 0 w 1079500"/>
              <a:gd name="connsiteY0" fmla="*/ 152400 h 622300"/>
              <a:gd name="connsiteX1" fmla="*/ 907034 w 1079500"/>
              <a:gd name="connsiteY1" fmla="*/ 152400 h 622300"/>
              <a:gd name="connsiteX2" fmla="*/ 907034 w 1079500"/>
              <a:gd name="connsiteY2" fmla="*/ 0 h 622300"/>
              <a:gd name="connsiteX3" fmla="*/ 1079500 w 1079500"/>
              <a:gd name="connsiteY3" fmla="*/ 311150 h 622300"/>
              <a:gd name="connsiteX4" fmla="*/ 944247 w 1079500"/>
              <a:gd name="connsiteY4" fmla="*/ 622300 h 622300"/>
              <a:gd name="connsiteX5" fmla="*/ 944247 w 1079500"/>
              <a:gd name="connsiteY5" fmla="*/ 469900 h 622300"/>
              <a:gd name="connsiteX6" fmla="*/ 0 w 1079500"/>
              <a:gd name="connsiteY6" fmla="*/ 469900 h 622300"/>
              <a:gd name="connsiteX0" fmla="*/ 0 w 1079500"/>
              <a:gd name="connsiteY0" fmla="*/ 152400 h 622300"/>
              <a:gd name="connsiteX1" fmla="*/ 907034 w 1079500"/>
              <a:gd name="connsiteY1" fmla="*/ 152400 h 622300"/>
              <a:gd name="connsiteX2" fmla="*/ 907034 w 1079500"/>
              <a:gd name="connsiteY2" fmla="*/ 0 h 622300"/>
              <a:gd name="connsiteX3" fmla="*/ 1079500 w 1079500"/>
              <a:gd name="connsiteY3" fmla="*/ 311150 h 622300"/>
              <a:gd name="connsiteX4" fmla="*/ 907034 w 1079500"/>
              <a:gd name="connsiteY4" fmla="*/ 622300 h 622300"/>
              <a:gd name="connsiteX5" fmla="*/ 944247 w 1079500"/>
              <a:gd name="connsiteY5" fmla="*/ 469900 h 622300"/>
              <a:gd name="connsiteX6" fmla="*/ 0 w 1079500"/>
              <a:gd name="connsiteY6" fmla="*/ 469900 h 622300"/>
              <a:gd name="connsiteX0" fmla="*/ 0 w 1079500"/>
              <a:gd name="connsiteY0" fmla="*/ 152400 h 622300"/>
              <a:gd name="connsiteX1" fmla="*/ 907034 w 1079500"/>
              <a:gd name="connsiteY1" fmla="*/ 152400 h 622300"/>
              <a:gd name="connsiteX2" fmla="*/ 907034 w 1079500"/>
              <a:gd name="connsiteY2" fmla="*/ 0 h 622300"/>
              <a:gd name="connsiteX3" fmla="*/ 1079500 w 1079500"/>
              <a:gd name="connsiteY3" fmla="*/ 311150 h 622300"/>
              <a:gd name="connsiteX4" fmla="*/ 907034 w 1079500"/>
              <a:gd name="connsiteY4" fmla="*/ 622300 h 622300"/>
              <a:gd name="connsiteX5" fmla="*/ 907034 w 1079500"/>
              <a:gd name="connsiteY5" fmla="*/ 469900 h 622300"/>
              <a:gd name="connsiteX6" fmla="*/ 0 w 1079500"/>
              <a:gd name="connsiteY6" fmla="*/ 469900 h 622300"/>
              <a:gd name="connsiteX0" fmla="*/ 0 w 1079500"/>
              <a:gd name="connsiteY0" fmla="*/ 152400 h 622300"/>
              <a:gd name="connsiteX1" fmla="*/ 869820 w 1079500"/>
              <a:gd name="connsiteY1" fmla="*/ 152400 h 622300"/>
              <a:gd name="connsiteX2" fmla="*/ 907034 w 1079500"/>
              <a:gd name="connsiteY2" fmla="*/ 0 h 622300"/>
              <a:gd name="connsiteX3" fmla="*/ 1079500 w 1079500"/>
              <a:gd name="connsiteY3" fmla="*/ 311150 h 622300"/>
              <a:gd name="connsiteX4" fmla="*/ 907034 w 1079500"/>
              <a:gd name="connsiteY4" fmla="*/ 622300 h 622300"/>
              <a:gd name="connsiteX5" fmla="*/ 907034 w 1079500"/>
              <a:gd name="connsiteY5" fmla="*/ 469900 h 622300"/>
              <a:gd name="connsiteX6" fmla="*/ 0 w 1079500"/>
              <a:gd name="connsiteY6" fmla="*/ 469900 h 622300"/>
              <a:gd name="connsiteX0" fmla="*/ 0 w 1079500"/>
              <a:gd name="connsiteY0" fmla="*/ 152400 h 622300"/>
              <a:gd name="connsiteX1" fmla="*/ 869820 w 1079500"/>
              <a:gd name="connsiteY1" fmla="*/ 152400 h 622300"/>
              <a:gd name="connsiteX2" fmla="*/ 869820 w 1079500"/>
              <a:gd name="connsiteY2" fmla="*/ 0 h 622300"/>
              <a:gd name="connsiteX3" fmla="*/ 1079500 w 1079500"/>
              <a:gd name="connsiteY3" fmla="*/ 311150 h 622300"/>
              <a:gd name="connsiteX4" fmla="*/ 907034 w 1079500"/>
              <a:gd name="connsiteY4" fmla="*/ 622300 h 622300"/>
              <a:gd name="connsiteX5" fmla="*/ 907034 w 1079500"/>
              <a:gd name="connsiteY5" fmla="*/ 469900 h 622300"/>
              <a:gd name="connsiteX6" fmla="*/ 0 w 1079500"/>
              <a:gd name="connsiteY6" fmla="*/ 469900 h 622300"/>
              <a:gd name="connsiteX0" fmla="*/ 0 w 1079500"/>
              <a:gd name="connsiteY0" fmla="*/ 152400 h 622300"/>
              <a:gd name="connsiteX1" fmla="*/ 869820 w 1079500"/>
              <a:gd name="connsiteY1" fmla="*/ 152400 h 622300"/>
              <a:gd name="connsiteX2" fmla="*/ 869820 w 1079500"/>
              <a:gd name="connsiteY2" fmla="*/ 0 h 622300"/>
              <a:gd name="connsiteX3" fmla="*/ 1079500 w 1079500"/>
              <a:gd name="connsiteY3" fmla="*/ 311150 h 622300"/>
              <a:gd name="connsiteX4" fmla="*/ 869820 w 1079500"/>
              <a:gd name="connsiteY4" fmla="*/ 622300 h 622300"/>
              <a:gd name="connsiteX5" fmla="*/ 907034 w 1079500"/>
              <a:gd name="connsiteY5" fmla="*/ 469900 h 622300"/>
              <a:gd name="connsiteX6" fmla="*/ 0 w 1079500"/>
              <a:gd name="connsiteY6" fmla="*/ 469900 h 622300"/>
              <a:gd name="connsiteX0" fmla="*/ 0 w 1079500"/>
              <a:gd name="connsiteY0" fmla="*/ 152400 h 622300"/>
              <a:gd name="connsiteX1" fmla="*/ 869820 w 1079500"/>
              <a:gd name="connsiteY1" fmla="*/ 152400 h 622300"/>
              <a:gd name="connsiteX2" fmla="*/ 869820 w 1079500"/>
              <a:gd name="connsiteY2" fmla="*/ 0 h 622300"/>
              <a:gd name="connsiteX3" fmla="*/ 1079500 w 1079500"/>
              <a:gd name="connsiteY3" fmla="*/ 311150 h 622300"/>
              <a:gd name="connsiteX4" fmla="*/ 869820 w 1079500"/>
              <a:gd name="connsiteY4" fmla="*/ 622300 h 622300"/>
              <a:gd name="connsiteX5" fmla="*/ 869820 w 1079500"/>
              <a:gd name="connsiteY5" fmla="*/ 469900 h 622300"/>
              <a:gd name="connsiteX6" fmla="*/ 0 w 1079500"/>
              <a:gd name="connsiteY6" fmla="*/ 469900 h 622300"/>
              <a:gd name="connsiteX0" fmla="*/ 0 w 1079500"/>
              <a:gd name="connsiteY0" fmla="*/ 152400 h 622300"/>
              <a:gd name="connsiteX1" fmla="*/ 893014 w 1079500"/>
              <a:gd name="connsiteY1" fmla="*/ 152400 h 622300"/>
              <a:gd name="connsiteX2" fmla="*/ 869820 w 1079500"/>
              <a:gd name="connsiteY2" fmla="*/ 0 h 622300"/>
              <a:gd name="connsiteX3" fmla="*/ 1079500 w 1079500"/>
              <a:gd name="connsiteY3" fmla="*/ 311150 h 622300"/>
              <a:gd name="connsiteX4" fmla="*/ 869820 w 1079500"/>
              <a:gd name="connsiteY4" fmla="*/ 622300 h 622300"/>
              <a:gd name="connsiteX5" fmla="*/ 869820 w 1079500"/>
              <a:gd name="connsiteY5" fmla="*/ 469900 h 622300"/>
              <a:gd name="connsiteX6" fmla="*/ 0 w 1079500"/>
              <a:gd name="connsiteY6" fmla="*/ 469900 h 622300"/>
              <a:gd name="connsiteX0" fmla="*/ 0 w 1079500"/>
              <a:gd name="connsiteY0" fmla="*/ 152400 h 622300"/>
              <a:gd name="connsiteX1" fmla="*/ 893014 w 1079500"/>
              <a:gd name="connsiteY1" fmla="*/ 152400 h 622300"/>
              <a:gd name="connsiteX2" fmla="*/ 893014 w 1079500"/>
              <a:gd name="connsiteY2" fmla="*/ 0 h 622300"/>
              <a:gd name="connsiteX3" fmla="*/ 1079500 w 1079500"/>
              <a:gd name="connsiteY3" fmla="*/ 311150 h 622300"/>
              <a:gd name="connsiteX4" fmla="*/ 869820 w 1079500"/>
              <a:gd name="connsiteY4" fmla="*/ 622300 h 622300"/>
              <a:gd name="connsiteX5" fmla="*/ 869820 w 1079500"/>
              <a:gd name="connsiteY5" fmla="*/ 469900 h 622300"/>
              <a:gd name="connsiteX6" fmla="*/ 0 w 1079500"/>
              <a:gd name="connsiteY6" fmla="*/ 469900 h 622300"/>
              <a:gd name="connsiteX0" fmla="*/ 0 w 1079500"/>
              <a:gd name="connsiteY0" fmla="*/ 152400 h 622300"/>
              <a:gd name="connsiteX1" fmla="*/ 893014 w 1079500"/>
              <a:gd name="connsiteY1" fmla="*/ 152400 h 622300"/>
              <a:gd name="connsiteX2" fmla="*/ 893014 w 1079500"/>
              <a:gd name="connsiteY2" fmla="*/ 0 h 622300"/>
              <a:gd name="connsiteX3" fmla="*/ 1079500 w 1079500"/>
              <a:gd name="connsiteY3" fmla="*/ 311150 h 622300"/>
              <a:gd name="connsiteX4" fmla="*/ 893014 w 1079500"/>
              <a:gd name="connsiteY4" fmla="*/ 622300 h 622300"/>
              <a:gd name="connsiteX5" fmla="*/ 869820 w 1079500"/>
              <a:gd name="connsiteY5" fmla="*/ 469900 h 622300"/>
              <a:gd name="connsiteX6" fmla="*/ 0 w 1079500"/>
              <a:gd name="connsiteY6" fmla="*/ 469900 h 622300"/>
              <a:gd name="connsiteX0" fmla="*/ 0 w 1079500"/>
              <a:gd name="connsiteY0" fmla="*/ 152400 h 622300"/>
              <a:gd name="connsiteX1" fmla="*/ 893014 w 1079500"/>
              <a:gd name="connsiteY1" fmla="*/ 152400 h 622300"/>
              <a:gd name="connsiteX2" fmla="*/ 893014 w 1079500"/>
              <a:gd name="connsiteY2" fmla="*/ 0 h 622300"/>
              <a:gd name="connsiteX3" fmla="*/ 1079500 w 1079500"/>
              <a:gd name="connsiteY3" fmla="*/ 311150 h 622300"/>
              <a:gd name="connsiteX4" fmla="*/ 893014 w 1079500"/>
              <a:gd name="connsiteY4" fmla="*/ 622300 h 622300"/>
              <a:gd name="connsiteX5" fmla="*/ 893014 w 1079500"/>
              <a:gd name="connsiteY5" fmla="*/ 469900 h 622300"/>
              <a:gd name="connsiteX6" fmla="*/ 0 w 1079500"/>
              <a:gd name="connsiteY6" fmla="*/ 469900 h 622300"/>
              <a:gd name="connsiteX0" fmla="*/ 0 w 1079500"/>
              <a:gd name="connsiteY0" fmla="*/ 152400 h 622300"/>
              <a:gd name="connsiteX1" fmla="*/ 916208 w 1079500"/>
              <a:gd name="connsiteY1" fmla="*/ 152400 h 622300"/>
              <a:gd name="connsiteX2" fmla="*/ 893014 w 1079500"/>
              <a:gd name="connsiteY2" fmla="*/ 0 h 622300"/>
              <a:gd name="connsiteX3" fmla="*/ 1079500 w 1079500"/>
              <a:gd name="connsiteY3" fmla="*/ 311150 h 622300"/>
              <a:gd name="connsiteX4" fmla="*/ 893014 w 1079500"/>
              <a:gd name="connsiteY4" fmla="*/ 622300 h 622300"/>
              <a:gd name="connsiteX5" fmla="*/ 893014 w 1079500"/>
              <a:gd name="connsiteY5" fmla="*/ 469900 h 622300"/>
              <a:gd name="connsiteX6" fmla="*/ 0 w 1079500"/>
              <a:gd name="connsiteY6" fmla="*/ 469900 h 622300"/>
              <a:gd name="connsiteX0" fmla="*/ 0 w 1079500"/>
              <a:gd name="connsiteY0" fmla="*/ 152400 h 622300"/>
              <a:gd name="connsiteX1" fmla="*/ 916208 w 1079500"/>
              <a:gd name="connsiteY1" fmla="*/ 152400 h 622300"/>
              <a:gd name="connsiteX2" fmla="*/ 916208 w 1079500"/>
              <a:gd name="connsiteY2" fmla="*/ 0 h 622300"/>
              <a:gd name="connsiteX3" fmla="*/ 1079500 w 1079500"/>
              <a:gd name="connsiteY3" fmla="*/ 311150 h 622300"/>
              <a:gd name="connsiteX4" fmla="*/ 893014 w 1079500"/>
              <a:gd name="connsiteY4" fmla="*/ 622300 h 622300"/>
              <a:gd name="connsiteX5" fmla="*/ 893014 w 1079500"/>
              <a:gd name="connsiteY5" fmla="*/ 469900 h 622300"/>
              <a:gd name="connsiteX6" fmla="*/ 0 w 1079500"/>
              <a:gd name="connsiteY6" fmla="*/ 469900 h 622300"/>
              <a:gd name="connsiteX0" fmla="*/ 0 w 1079500"/>
              <a:gd name="connsiteY0" fmla="*/ 152400 h 622300"/>
              <a:gd name="connsiteX1" fmla="*/ 916208 w 1079500"/>
              <a:gd name="connsiteY1" fmla="*/ 152400 h 622300"/>
              <a:gd name="connsiteX2" fmla="*/ 916208 w 1079500"/>
              <a:gd name="connsiteY2" fmla="*/ 0 h 622300"/>
              <a:gd name="connsiteX3" fmla="*/ 1079500 w 1079500"/>
              <a:gd name="connsiteY3" fmla="*/ 311150 h 622300"/>
              <a:gd name="connsiteX4" fmla="*/ 916208 w 1079500"/>
              <a:gd name="connsiteY4" fmla="*/ 622300 h 622300"/>
              <a:gd name="connsiteX5" fmla="*/ 893014 w 1079500"/>
              <a:gd name="connsiteY5" fmla="*/ 469900 h 622300"/>
              <a:gd name="connsiteX6" fmla="*/ 0 w 1079500"/>
              <a:gd name="connsiteY6" fmla="*/ 469900 h 622300"/>
              <a:gd name="connsiteX0" fmla="*/ 0 w 1079500"/>
              <a:gd name="connsiteY0" fmla="*/ 152400 h 622300"/>
              <a:gd name="connsiteX1" fmla="*/ 916208 w 1079500"/>
              <a:gd name="connsiteY1" fmla="*/ 152400 h 622300"/>
              <a:gd name="connsiteX2" fmla="*/ 916208 w 1079500"/>
              <a:gd name="connsiteY2" fmla="*/ 0 h 622300"/>
              <a:gd name="connsiteX3" fmla="*/ 1079500 w 1079500"/>
              <a:gd name="connsiteY3" fmla="*/ 311150 h 622300"/>
              <a:gd name="connsiteX4" fmla="*/ 916208 w 1079500"/>
              <a:gd name="connsiteY4" fmla="*/ 622300 h 622300"/>
              <a:gd name="connsiteX5" fmla="*/ 916208 w 1079500"/>
              <a:gd name="connsiteY5" fmla="*/ 469900 h 622300"/>
              <a:gd name="connsiteX6" fmla="*/ 0 w 1079500"/>
              <a:gd name="connsiteY6" fmla="*/ 469900 h 622300"/>
              <a:gd name="connsiteX0" fmla="*/ 0 w 1079500"/>
              <a:gd name="connsiteY0" fmla="*/ 152400 h 622300"/>
              <a:gd name="connsiteX1" fmla="*/ 939402 w 1079500"/>
              <a:gd name="connsiteY1" fmla="*/ 152400 h 622300"/>
              <a:gd name="connsiteX2" fmla="*/ 916208 w 1079500"/>
              <a:gd name="connsiteY2" fmla="*/ 0 h 622300"/>
              <a:gd name="connsiteX3" fmla="*/ 1079500 w 1079500"/>
              <a:gd name="connsiteY3" fmla="*/ 311150 h 622300"/>
              <a:gd name="connsiteX4" fmla="*/ 916208 w 1079500"/>
              <a:gd name="connsiteY4" fmla="*/ 622300 h 622300"/>
              <a:gd name="connsiteX5" fmla="*/ 916208 w 1079500"/>
              <a:gd name="connsiteY5" fmla="*/ 469900 h 622300"/>
              <a:gd name="connsiteX6" fmla="*/ 0 w 1079500"/>
              <a:gd name="connsiteY6" fmla="*/ 469900 h 622300"/>
              <a:gd name="connsiteX0" fmla="*/ 0 w 1079500"/>
              <a:gd name="connsiteY0" fmla="*/ 152400 h 622300"/>
              <a:gd name="connsiteX1" fmla="*/ 939402 w 1079500"/>
              <a:gd name="connsiteY1" fmla="*/ 152400 h 622300"/>
              <a:gd name="connsiteX2" fmla="*/ 939402 w 1079500"/>
              <a:gd name="connsiteY2" fmla="*/ 0 h 622300"/>
              <a:gd name="connsiteX3" fmla="*/ 1079500 w 1079500"/>
              <a:gd name="connsiteY3" fmla="*/ 311150 h 622300"/>
              <a:gd name="connsiteX4" fmla="*/ 916208 w 1079500"/>
              <a:gd name="connsiteY4" fmla="*/ 622300 h 622300"/>
              <a:gd name="connsiteX5" fmla="*/ 916208 w 1079500"/>
              <a:gd name="connsiteY5" fmla="*/ 469900 h 622300"/>
              <a:gd name="connsiteX6" fmla="*/ 0 w 1079500"/>
              <a:gd name="connsiteY6" fmla="*/ 469900 h 622300"/>
              <a:gd name="connsiteX0" fmla="*/ 0 w 1079500"/>
              <a:gd name="connsiteY0" fmla="*/ 152400 h 622300"/>
              <a:gd name="connsiteX1" fmla="*/ 939402 w 1079500"/>
              <a:gd name="connsiteY1" fmla="*/ 152400 h 622300"/>
              <a:gd name="connsiteX2" fmla="*/ 939402 w 1079500"/>
              <a:gd name="connsiteY2" fmla="*/ 0 h 622300"/>
              <a:gd name="connsiteX3" fmla="*/ 1079500 w 1079500"/>
              <a:gd name="connsiteY3" fmla="*/ 311150 h 622300"/>
              <a:gd name="connsiteX4" fmla="*/ 939402 w 1079500"/>
              <a:gd name="connsiteY4" fmla="*/ 622300 h 622300"/>
              <a:gd name="connsiteX5" fmla="*/ 916208 w 1079500"/>
              <a:gd name="connsiteY5" fmla="*/ 469900 h 622300"/>
              <a:gd name="connsiteX6" fmla="*/ 0 w 1079500"/>
              <a:gd name="connsiteY6" fmla="*/ 469900 h 622300"/>
              <a:gd name="connsiteX0" fmla="*/ 0 w 1079500"/>
              <a:gd name="connsiteY0" fmla="*/ 152400 h 622300"/>
              <a:gd name="connsiteX1" fmla="*/ 939402 w 1079500"/>
              <a:gd name="connsiteY1" fmla="*/ 152400 h 622300"/>
              <a:gd name="connsiteX2" fmla="*/ 939402 w 1079500"/>
              <a:gd name="connsiteY2" fmla="*/ 0 h 622300"/>
              <a:gd name="connsiteX3" fmla="*/ 1079500 w 1079500"/>
              <a:gd name="connsiteY3" fmla="*/ 311150 h 622300"/>
              <a:gd name="connsiteX4" fmla="*/ 939402 w 1079500"/>
              <a:gd name="connsiteY4" fmla="*/ 622300 h 622300"/>
              <a:gd name="connsiteX5" fmla="*/ 939402 w 1079500"/>
              <a:gd name="connsiteY5" fmla="*/ 469900 h 622300"/>
              <a:gd name="connsiteX6" fmla="*/ 0 w 1079500"/>
              <a:gd name="connsiteY6" fmla="*/ 469900 h 622300"/>
              <a:gd name="connsiteX0" fmla="*/ 0 w 1079500"/>
              <a:gd name="connsiteY0" fmla="*/ 152400 h 622300"/>
              <a:gd name="connsiteX1" fmla="*/ 962596 w 1079500"/>
              <a:gd name="connsiteY1" fmla="*/ 152400 h 622300"/>
              <a:gd name="connsiteX2" fmla="*/ 939402 w 1079500"/>
              <a:gd name="connsiteY2" fmla="*/ 0 h 622300"/>
              <a:gd name="connsiteX3" fmla="*/ 1079500 w 1079500"/>
              <a:gd name="connsiteY3" fmla="*/ 311150 h 622300"/>
              <a:gd name="connsiteX4" fmla="*/ 939402 w 1079500"/>
              <a:gd name="connsiteY4" fmla="*/ 622300 h 622300"/>
              <a:gd name="connsiteX5" fmla="*/ 939402 w 1079500"/>
              <a:gd name="connsiteY5" fmla="*/ 469900 h 622300"/>
              <a:gd name="connsiteX6" fmla="*/ 0 w 1079500"/>
              <a:gd name="connsiteY6" fmla="*/ 469900 h 622300"/>
              <a:gd name="connsiteX0" fmla="*/ 0 w 1079500"/>
              <a:gd name="connsiteY0" fmla="*/ 152400 h 622300"/>
              <a:gd name="connsiteX1" fmla="*/ 962596 w 1079500"/>
              <a:gd name="connsiteY1" fmla="*/ 152400 h 622300"/>
              <a:gd name="connsiteX2" fmla="*/ 962596 w 1079500"/>
              <a:gd name="connsiteY2" fmla="*/ 0 h 622300"/>
              <a:gd name="connsiteX3" fmla="*/ 1079500 w 1079500"/>
              <a:gd name="connsiteY3" fmla="*/ 311150 h 622300"/>
              <a:gd name="connsiteX4" fmla="*/ 939402 w 1079500"/>
              <a:gd name="connsiteY4" fmla="*/ 622300 h 622300"/>
              <a:gd name="connsiteX5" fmla="*/ 939402 w 1079500"/>
              <a:gd name="connsiteY5" fmla="*/ 469900 h 622300"/>
              <a:gd name="connsiteX6" fmla="*/ 0 w 1079500"/>
              <a:gd name="connsiteY6" fmla="*/ 469900 h 622300"/>
              <a:gd name="connsiteX0" fmla="*/ 0 w 1079500"/>
              <a:gd name="connsiteY0" fmla="*/ 152400 h 622300"/>
              <a:gd name="connsiteX1" fmla="*/ 962596 w 1079500"/>
              <a:gd name="connsiteY1" fmla="*/ 152400 h 622300"/>
              <a:gd name="connsiteX2" fmla="*/ 962596 w 1079500"/>
              <a:gd name="connsiteY2" fmla="*/ 0 h 622300"/>
              <a:gd name="connsiteX3" fmla="*/ 1079500 w 1079500"/>
              <a:gd name="connsiteY3" fmla="*/ 311150 h 622300"/>
              <a:gd name="connsiteX4" fmla="*/ 962596 w 1079500"/>
              <a:gd name="connsiteY4" fmla="*/ 622300 h 622300"/>
              <a:gd name="connsiteX5" fmla="*/ 939402 w 1079500"/>
              <a:gd name="connsiteY5" fmla="*/ 469900 h 622300"/>
              <a:gd name="connsiteX6" fmla="*/ 0 w 1079500"/>
              <a:gd name="connsiteY6" fmla="*/ 469900 h 622300"/>
              <a:gd name="connsiteX0" fmla="*/ 0 w 1079500"/>
              <a:gd name="connsiteY0" fmla="*/ 152400 h 622300"/>
              <a:gd name="connsiteX1" fmla="*/ 962596 w 1079500"/>
              <a:gd name="connsiteY1" fmla="*/ 152400 h 622300"/>
              <a:gd name="connsiteX2" fmla="*/ 962596 w 1079500"/>
              <a:gd name="connsiteY2" fmla="*/ 0 h 622300"/>
              <a:gd name="connsiteX3" fmla="*/ 1079500 w 1079500"/>
              <a:gd name="connsiteY3" fmla="*/ 311150 h 622300"/>
              <a:gd name="connsiteX4" fmla="*/ 962596 w 1079500"/>
              <a:gd name="connsiteY4" fmla="*/ 622300 h 622300"/>
              <a:gd name="connsiteX5" fmla="*/ 962596 w 1079500"/>
              <a:gd name="connsiteY5" fmla="*/ 469900 h 622300"/>
              <a:gd name="connsiteX6" fmla="*/ 0 w 1079500"/>
              <a:gd name="connsiteY6" fmla="*/ 469900 h 622300"/>
              <a:gd name="connsiteX0" fmla="*/ 0 w 1079500"/>
              <a:gd name="connsiteY0" fmla="*/ 152400 h 622300"/>
              <a:gd name="connsiteX1" fmla="*/ 985790 w 1079500"/>
              <a:gd name="connsiteY1" fmla="*/ 152400 h 622300"/>
              <a:gd name="connsiteX2" fmla="*/ 962596 w 1079500"/>
              <a:gd name="connsiteY2" fmla="*/ 0 h 622300"/>
              <a:gd name="connsiteX3" fmla="*/ 1079500 w 1079500"/>
              <a:gd name="connsiteY3" fmla="*/ 311150 h 622300"/>
              <a:gd name="connsiteX4" fmla="*/ 962596 w 1079500"/>
              <a:gd name="connsiteY4" fmla="*/ 622300 h 622300"/>
              <a:gd name="connsiteX5" fmla="*/ 962596 w 1079500"/>
              <a:gd name="connsiteY5" fmla="*/ 469900 h 622300"/>
              <a:gd name="connsiteX6" fmla="*/ 0 w 1079500"/>
              <a:gd name="connsiteY6" fmla="*/ 469900 h 622300"/>
              <a:gd name="connsiteX0" fmla="*/ 0 w 1079500"/>
              <a:gd name="connsiteY0" fmla="*/ 152400 h 622300"/>
              <a:gd name="connsiteX1" fmla="*/ 985790 w 1079500"/>
              <a:gd name="connsiteY1" fmla="*/ 152400 h 622300"/>
              <a:gd name="connsiteX2" fmla="*/ 985790 w 1079500"/>
              <a:gd name="connsiteY2" fmla="*/ 0 h 622300"/>
              <a:gd name="connsiteX3" fmla="*/ 1079500 w 1079500"/>
              <a:gd name="connsiteY3" fmla="*/ 311150 h 622300"/>
              <a:gd name="connsiteX4" fmla="*/ 962596 w 1079500"/>
              <a:gd name="connsiteY4" fmla="*/ 622300 h 622300"/>
              <a:gd name="connsiteX5" fmla="*/ 962596 w 1079500"/>
              <a:gd name="connsiteY5" fmla="*/ 469900 h 622300"/>
              <a:gd name="connsiteX6" fmla="*/ 0 w 1079500"/>
              <a:gd name="connsiteY6" fmla="*/ 469900 h 622300"/>
              <a:gd name="connsiteX0" fmla="*/ 0 w 1079500"/>
              <a:gd name="connsiteY0" fmla="*/ 152400 h 622300"/>
              <a:gd name="connsiteX1" fmla="*/ 985790 w 1079500"/>
              <a:gd name="connsiteY1" fmla="*/ 152400 h 622300"/>
              <a:gd name="connsiteX2" fmla="*/ 985790 w 1079500"/>
              <a:gd name="connsiteY2" fmla="*/ 0 h 622300"/>
              <a:gd name="connsiteX3" fmla="*/ 1079500 w 1079500"/>
              <a:gd name="connsiteY3" fmla="*/ 311150 h 622300"/>
              <a:gd name="connsiteX4" fmla="*/ 985790 w 1079500"/>
              <a:gd name="connsiteY4" fmla="*/ 622300 h 622300"/>
              <a:gd name="connsiteX5" fmla="*/ 962596 w 1079500"/>
              <a:gd name="connsiteY5" fmla="*/ 469900 h 622300"/>
              <a:gd name="connsiteX6" fmla="*/ 0 w 1079500"/>
              <a:gd name="connsiteY6" fmla="*/ 469900 h 622300"/>
              <a:gd name="connsiteX0" fmla="*/ 0 w 1079500"/>
              <a:gd name="connsiteY0" fmla="*/ 152400 h 622300"/>
              <a:gd name="connsiteX1" fmla="*/ 985790 w 1079500"/>
              <a:gd name="connsiteY1" fmla="*/ 152400 h 622300"/>
              <a:gd name="connsiteX2" fmla="*/ 985790 w 1079500"/>
              <a:gd name="connsiteY2" fmla="*/ 0 h 622300"/>
              <a:gd name="connsiteX3" fmla="*/ 1079500 w 1079500"/>
              <a:gd name="connsiteY3" fmla="*/ 311150 h 622300"/>
              <a:gd name="connsiteX4" fmla="*/ 985790 w 1079500"/>
              <a:gd name="connsiteY4" fmla="*/ 622300 h 622300"/>
              <a:gd name="connsiteX5" fmla="*/ 985790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985790" y="152400"/>
                </a:lnTo>
                <a:lnTo>
                  <a:pt x="985790" y="0"/>
                </a:lnTo>
                <a:lnTo>
                  <a:pt x="1079500" y="311150"/>
                </a:lnTo>
                <a:lnTo>
                  <a:pt x="985790" y="622300"/>
                </a:lnTo>
                <a:lnTo>
                  <a:pt x="985790" y="469900"/>
                </a:lnTo>
                <a:lnTo>
                  <a:pt x="0" y="469900"/>
                </a:lnTo>
              </a:path>
            </a:pathLst>
          </a:custGeom>
          <a:solidFill>
            <a:schemeClr val="accent2">
              <a:alpha val="42000"/>
            </a:schemeClr>
          </a:solidFill>
          <a:ln w="22225">
            <a:noFill/>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lnSpc>
                <a:spcPct val="90000"/>
              </a:lnSpc>
              <a:spcBef>
                <a:spcPts val="300"/>
              </a:spcBef>
              <a:buSzPct val="100000"/>
            </a:pPr>
            <a:r>
              <a:rPr lang="en-US" sz="1100" b="1" dirty="0">
                <a:solidFill>
                  <a:schemeClr val="bg2"/>
                </a:solidFill>
                <a:latin typeface="Arial" panose="020B0604020202020204" pitchFamily="34" charset="0"/>
                <a:sym typeface="+mn-lt"/>
              </a:rPr>
              <a:t>Last mile</a:t>
            </a:r>
          </a:p>
        </p:txBody>
      </p:sp>
      <p:sp>
        <p:nvSpPr>
          <p:cNvPr id="28" name="RBContent9">
            <a:extLst>
              <a:ext uri="{FF2B5EF4-FFF2-40B4-BE49-F238E27FC236}">
                <a16:creationId xmlns:a16="http://schemas.microsoft.com/office/drawing/2014/main" id="{BEC2B4E3-24DB-4656-A782-F82E66245894}"/>
              </a:ext>
            </a:extLst>
          </p:cNvPr>
          <p:cNvSpPr txBox="1">
            <a:spLocks/>
          </p:cNvSpPr>
          <p:nvPr/>
        </p:nvSpPr>
        <p:spPr>
          <a:xfrm>
            <a:off x="2658995" y="1866374"/>
            <a:ext cx="2278204" cy="143886"/>
          </a:xfrm>
          <a:prstGeom prst="rect">
            <a:avLst/>
          </a:prstGeom>
          <a:noFill/>
          <a:ln w="9525">
            <a:noFill/>
          </a:ln>
        </p:spPr>
        <p:txBody>
          <a:bodyPr vert="horz" wrap="square" lIns="0" tIns="0" rIns="0" bIns="0" rtlCol="0">
            <a:spAutoFit/>
          </a:bodyPr>
          <a:lstStyle/>
          <a:p>
            <a:pPr>
              <a:lnSpc>
                <a:spcPct val="85000"/>
              </a:lnSpc>
              <a:spcBef>
                <a:spcPts val="150"/>
              </a:spcBef>
              <a:buSzPct val="100000"/>
            </a:pPr>
            <a:r>
              <a:rPr lang="en-US" sz="1100" dirty="0">
                <a:latin typeface="+mj-lt"/>
                <a:sym typeface="+mn-lt"/>
              </a:rPr>
              <a:t>Merchant pickup / Customer return</a:t>
            </a:r>
          </a:p>
        </p:txBody>
      </p:sp>
      <p:sp>
        <p:nvSpPr>
          <p:cNvPr id="35" name="RBContent9">
            <a:extLst>
              <a:ext uri="{FF2B5EF4-FFF2-40B4-BE49-F238E27FC236}">
                <a16:creationId xmlns:a16="http://schemas.microsoft.com/office/drawing/2014/main" id="{BEC2B4E3-24DB-4656-A782-F82E66245894}"/>
              </a:ext>
            </a:extLst>
          </p:cNvPr>
          <p:cNvSpPr txBox="1">
            <a:spLocks/>
          </p:cNvSpPr>
          <p:nvPr/>
        </p:nvSpPr>
        <p:spPr>
          <a:xfrm>
            <a:off x="6098696" y="1874123"/>
            <a:ext cx="2282375" cy="143886"/>
          </a:xfrm>
          <a:prstGeom prst="rect">
            <a:avLst/>
          </a:prstGeom>
          <a:noFill/>
          <a:ln w="9525">
            <a:noFill/>
          </a:ln>
        </p:spPr>
        <p:txBody>
          <a:bodyPr vert="horz" wrap="square" lIns="0" tIns="0" rIns="0" bIns="0" rtlCol="0">
            <a:spAutoFit/>
          </a:bodyPr>
          <a:lstStyle/>
          <a:p>
            <a:pPr>
              <a:lnSpc>
                <a:spcPct val="85000"/>
              </a:lnSpc>
              <a:spcBef>
                <a:spcPts val="150"/>
              </a:spcBef>
              <a:buSzPct val="100000"/>
            </a:pPr>
            <a:r>
              <a:rPr lang="en-US" sz="1100" dirty="0">
                <a:latin typeface="+mj-lt"/>
                <a:sym typeface="+mn-lt"/>
              </a:rPr>
              <a:t>Customer delivery / Merchant return</a:t>
            </a:r>
          </a:p>
        </p:txBody>
      </p:sp>
      <p:sp>
        <p:nvSpPr>
          <p:cNvPr id="40" name="Rectangle 39"/>
          <p:cNvSpPr>
            <a:spLocks/>
          </p:cNvSpPr>
          <p:nvPr/>
        </p:nvSpPr>
        <p:spPr>
          <a:xfrm>
            <a:off x="6032495" y="2094838"/>
            <a:ext cx="2465279" cy="2413276"/>
          </a:xfrm>
          <a:prstGeom prst="rect">
            <a:avLst/>
          </a:prstGeom>
          <a:solidFill>
            <a:schemeClr val="accent3">
              <a:alpha val="26000"/>
            </a:schemeClr>
          </a:solidFill>
          <a:ln w="9525">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sp>
        <p:nvSpPr>
          <p:cNvPr id="41" name="RBContent9">
            <a:extLst>
              <a:ext uri="{FF2B5EF4-FFF2-40B4-BE49-F238E27FC236}">
                <a16:creationId xmlns:a16="http://schemas.microsoft.com/office/drawing/2014/main" id="{BEC2B4E3-24DB-4656-A782-F82E66245894}"/>
              </a:ext>
            </a:extLst>
          </p:cNvPr>
          <p:cNvSpPr txBox="1">
            <a:spLocks/>
          </p:cNvSpPr>
          <p:nvPr/>
        </p:nvSpPr>
        <p:spPr>
          <a:xfrm>
            <a:off x="6389986" y="2192244"/>
            <a:ext cx="1991085" cy="27699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GB" sz="1000" dirty="0">
                <a:latin typeface="Arial" panose="020B0604020202020204" pitchFamily="34" charset="0"/>
                <a:sym typeface="+mn-lt"/>
              </a:rPr>
              <a:t>Last mile to customer's address (e.g. for luxury items in Accra)</a:t>
            </a:r>
          </a:p>
        </p:txBody>
      </p:sp>
      <p:sp>
        <p:nvSpPr>
          <p:cNvPr id="43" name="RbNavigator"/>
          <p:cNvSpPr txBox="1"/>
          <p:nvPr/>
        </p:nvSpPr>
        <p:spPr>
          <a:xfrm>
            <a:off x="6098696" y="2192243"/>
            <a:ext cx="195984" cy="156137"/>
          </a:xfrm>
          <a:prstGeom prst="rect">
            <a:avLst/>
          </a:prstGeom>
          <a:noFill/>
          <a:ln w="9525">
            <a:noFill/>
          </a:ln>
        </p:spPr>
        <p:txBody>
          <a:bodyPr vert="horz" wrap="none" lIns="0" tIns="0" rIns="0" bIns="0" rtlCol="0" anchor="ctr">
            <a:noAutofit/>
          </a:bodyPr>
          <a:lstStyle/>
          <a:p>
            <a:pPr algn="ctr">
              <a:lnSpc>
                <a:spcPct val="90000"/>
              </a:lnSpc>
              <a:spcBef>
                <a:spcPts val="300"/>
              </a:spcBef>
              <a:buClr>
                <a:srgbClr val="000000"/>
              </a:buClr>
              <a:buSzPct val="100000"/>
            </a:pPr>
            <a:r>
              <a:rPr kumimoji="1" lang="de-DE" sz="1300" dirty="0">
                <a:solidFill>
                  <a:srgbClr val="C00000"/>
                </a:solidFill>
                <a:latin typeface="Arial" panose="020B0604020202020204" pitchFamily="34" charset="0"/>
                <a:cs typeface="Arial Narrow" pitchFamily="34" charset="0"/>
              </a:rPr>
              <a:t>C</a:t>
            </a:r>
            <a:endParaRPr kumimoji="1" lang="en-US" sz="1300" dirty="0">
              <a:solidFill>
                <a:srgbClr val="C00000"/>
              </a:solidFill>
              <a:latin typeface="Arial" panose="020B0604020202020204" pitchFamily="34" charset="0"/>
              <a:cs typeface="Arial Narrow" pitchFamily="34" charset="0"/>
            </a:endParaRPr>
          </a:p>
        </p:txBody>
      </p:sp>
      <p:sp>
        <p:nvSpPr>
          <p:cNvPr id="42" name="RBContent9">
            <a:extLst>
              <a:ext uri="{FF2B5EF4-FFF2-40B4-BE49-F238E27FC236}">
                <a16:creationId xmlns:a16="http://schemas.microsoft.com/office/drawing/2014/main" id="{BEC2B4E3-24DB-4656-A782-F82E66245894}"/>
              </a:ext>
            </a:extLst>
          </p:cNvPr>
          <p:cNvSpPr txBox="1">
            <a:spLocks/>
          </p:cNvSpPr>
          <p:nvPr/>
        </p:nvSpPr>
        <p:spPr>
          <a:xfrm>
            <a:off x="6389987" y="2768618"/>
            <a:ext cx="1943168" cy="415498"/>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GB" sz="1000" dirty="0">
                <a:latin typeface="Arial" panose="020B0604020202020204" pitchFamily="34" charset="0"/>
                <a:sym typeface="+mn-lt"/>
              </a:rPr>
              <a:t>Last mile to pick up point (agent network) (e.g. low value items, unsuccessful deliveries)</a:t>
            </a:r>
          </a:p>
        </p:txBody>
      </p:sp>
      <p:sp>
        <p:nvSpPr>
          <p:cNvPr id="44" name="RbNavigator"/>
          <p:cNvSpPr txBox="1"/>
          <p:nvPr/>
        </p:nvSpPr>
        <p:spPr>
          <a:xfrm>
            <a:off x="6098695" y="2788550"/>
            <a:ext cx="195984" cy="156137"/>
          </a:xfrm>
          <a:prstGeom prst="rect">
            <a:avLst/>
          </a:prstGeom>
          <a:noFill/>
          <a:ln w="9525">
            <a:noFill/>
          </a:ln>
        </p:spPr>
        <p:txBody>
          <a:bodyPr vert="horz" wrap="none" lIns="0" tIns="0" rIns="0" bIns="0" rtlCol="0" anchor="ctr">
            <a:noAutofit/>
          </a:bodyPr>
          <a:lstStyle/>
          <a:p>
            <a:pPr algn="ctr">
              <a:lnSpc>
                <a:spcPct val="90000"/>
              </a:lnSpc>
              <a:spcBef>
                <a:spcPts val="300"/>
              </a:spcBef>
              <a:buClr>
                <a:srgbClr val="000000"/>
              </a:buClr>
              <a:buSzPct val="100000"/>
            </a:pPr>
            <a:r>
              <a:rPr kumimoji="1" lang="de-DE" sz="1300" dirty="0">
                <a:solidFill>
                  <a:srgbClr val="C00000"/>
                </a:solidFill>
                <a:latin typeface="Arial" panose="020B0604020202020204" pitchFamily="34" charset="0"/>
                <a:cs typeface="Arial Narrow" pitchFamily="34" charset="0"/>
              </a:rPr>
              <a:t>D</a:t>
            </a:r>
            <a:endParaRPr kumimoji="1" lang="en-US" sz="1300" dirty="0">
              <a:solidFill>
                <a:srgbClr val="C00000"/>
              </a:solidFill>
              <a:latin typeface="Arial" panose="020B0604020202020204" pitchFamily="34" charset="0"/>
              <a:cs typeface="Arial Narrow" pitchFamily="34" charset="0"/>
            </a:endParaRPr>
          </a:p>
        </p:txBody>
      </p:sp>
      <p:sp>
        <p:nvSpPr>
          <p:cNvPr id="2" name="Rectangle 1"/>
          <p:cNvSpPr>
            <a:spLocks/>
          </p:cNvSpPr>
          <p:nvPr/>
        </p:nvSpPr>
        <p:spPr>
          <a:xfrm>
            <a:off x="2592796" y="2088295"/>
            <a:ext cx="2465279" cy="2413276"/>
          </a:xfrm>
          <a:prstGeom prst="rect">
            <a:avLst/>
          </a:prstGeom>
          <a:solidFill>
            <a:schemeClr val="accent3">
              <a:alpha val="26000"/>
            </a:schemeClr>
          </a:solidFill>
          <a:ln w="9525">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sp>
        <p:nvSpPr>
          <p:cNvPr id="31" name="RBContent9">
            <a:extLst>
              <a:ext uri="{FF2B5EF4-FFF2-40B4-BE49-F238E27FC236}">
                <a16:creationId xmlns:a16="http://schemas.microsoft.com/office/drawing/2014/main" id="{BEC2B4E3-24DB-4656-A782-F82E66245894}"/>
              </a:ext>
            </a:extLst>
          </p:cNvPr>
          <p:cNvSpPr txBox="1">
            <a:spLocks/>
          </p:cNvSpPr>
          <p:nvPr/>
        </p:nvSpPr>
        <p:spPr>
          <a:xfrm>
            <a:off x="2943270" y="2196374"/>
            <a:ext cx="1851556" cy="27699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GB" sz="1000" dirty="0">
                <a:latin typeface="Arial" panose="020B0604020202020204" pitchFamily="34" charset="0"/>
                <a:sym typeface="+mn-lt"/>
              </a:rPr>
              <a:t>Pick up orders from merchant (e.g. for large merchants)</a:t>
            </a:r>
          </a:p>
        </p:txBody>
      </p:sp>
      <p:sp>
        <p:nvSpPr>
          <p:cNvPr id="33" name="RbNavigator"/>
          <p:cNvSpPr txBox="1"/>
          <p:nvPr/>
        </p:nvSpPr>
        <p:spPr>
          <a:xfrm>
            <a:off x="2658995" y="2196374"/>
            <a:ext cx="195984" cy="156137"/>
          </a:xfrm>
          <a:prstGeom prst="rect">
            <a:avLst/>
          </a:prstGeom>
          <a:noFill/>
          <a:ln w="9525">
            <a:noFill/>
          </a:ln>
        </p:spPr>
        <p:txBody>
          <a:bodyPr vert="horz" wrap="none" lIns="0" tIns="0" rIns="0" bIns="0" rtlCol="0" anchor="ctr">
            <a:noAutofit/>
          </a:bodyPr>
          <a:lstStyle/>
          <a:p>
            <a:pPr algn="ctr">
              <a:lnSpc>
                <a:spcPct val="90000"/>
              </a:lnSpc>
              <a:spcBef>
                <a:spcPts val="300"/>
              </a:spcBef>
              <a:buClr>
                <a:srgbClr val="000000"/>
              </a:buClr>
              <a:buSzPct val="100000"/>
            </a:pPr>
            <a:r>
              <a:rPr kumimoji="1" lang="en-US" sz="1300" dirty="0">
                <a:solidFill>
                  <a:srgbClr val="C00000"/>
                </a:solidFill>
                <a:latin typeface="Arial" panose="020B0604020202020204" pitchFamily="34" charset="0"/>
                <a:cs typeface="Arial Narrow" pitchFamily="34" charset="0"/>
              </a:rPr>
              <a:t>A</a:t>
            </a:r>
          </a:p>
        </p:txBody>
      </p:sp>
      <p:sp>
        <p:nvSpPr>
          <p:cNvPr id="32" name="RBContent9">
            <a:extLst>
              <a:ext uri="{FF2B5EF4-FFF2-40B4-BE49-F238E27FC236}">
                <a16:creationId xmlns:a16="http://schemas.microsoft.com/office/drawing/2014/main" id="{BEC2B4E3-24DB-4656-A782-F82E66245894}"/>
              </a:ext>
            </a:extLst>
          </p:cNvPr>
          <p:cNvSpPr txBox="1">
            <a:spLocks/>
          </p:cNvSpPr>
          <p:nvPr/>
        </p:nvSpPr>
        <p:spPr>
          <a:xfrm>
            <a:off x="2943271" y="2761669"/>
            <a:ext cx="1746329" cy="415498"/>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GB" sz="1000" dirty="0">
                <a:latin typeface="Arial" panose="020B0604020202020204" pitchFamily="34" charset="0"/>
                <a:sym typeface="+mn-lt"/>
              </a:rPr>
              <a:t>Merchants deliver to logistics warehouse (e.g. for small merchants and returns)</a:t>
            </a:r>
          </a:p>
        </p:txBody>
      </p:sp>
      <p:sp>
        <p:nvSpPr>
          <p:cNvPr id="34" name="RbNavigator"/>
          <p:cNvSpPr txBox="1"/>
          <p:nvPr/>
        </p:nvSpPr>
        <p:spPr>
          <a:xfrm>
            <a:off x="2658995" y="2776295"/>
            <a:ext cx="195984" cy="156137"/>
          </a:xfrm>
          <a:prstGeom prst="rect">
            <a:avLst/>
          </a:prstGeom>
          <a:noFill/>
          <a:ln w="9525">
            <a:noFill/>
          </a:ln>
        </p:spPr>
        <p:txBody>
          <a:bodyPr vert="horz" wrap="none" lIns="0" tIns="0" rIns="0" bIns="0" rtlCol="0" anchor="ctr">
            <a:noAutofit/>
          </a:bodyPr>
          <a:lstStyle/>
          <a:p>
            <a:pPr algn="ctr">
              <a:lnSpc>
                <a:spcPct val="90000"/>
              </a:lnSpc>
              <a:spcBef>
                <a:spcPts val="300"/>
              </a:spcBef>
              <a:buClr>
                <a:srgbClr val="000000"/>
              </a:buClr>
              <a:buSzPct val="100000"/>
            </a:pPr>
            <a:r>
              <a:rPr kumimoji="1" lang="de-DE" sz="1300" dirty="0">
                <a:solidFill>
                  <a:srgbClr val="C00000"/>
                </a:solidFill>
                <a:latin typeface="Arial" panose="020B0604020202020204" pitchFamily="34" charset="0"/>
                <a:cs typeface="Arial Narrow" pitchFamily="34" charset="0"/>
              </a:rPr>
              <a:t>B</a:t>
            </a:r>
            <a:endParaRPr kumimoji="1" lang="en-US" sz="1300" dirty="0">
              <a:solidFill>
                <a:srgbClr val="C00000"/>
              </a:solidFill>
              <a:latin typeface="Arial" panose="020B0604020202020204" pitchFamily="34" charset="0"/>
              <a:cs typeface="Arial Narrow" pitchFamily="34" charset="0"/>
            </a:endParaRPr>
          </a:p>
        </p:txBody>
      </p:sp>
      <p:sp>
        <p:nvSpPr>
          <p:cNvPr id="89" name="RBContent22">
            <a:extLst>
              <a:ext uri="{FF2B5EF4-FFF2-40B4-BE49-F238E27FC236}">
                <a16:creationId xmlns:a16="http://schemas.microsoft.com/office/drawing/2014/main" id="{9D6E4A7B-3A4C-4353-B8FC-3D551ACD2ABF}"/>
              </a:ext>
            </a:extLst>
          </p:cNvPr>
          <p:cNvSpPr txBox="1">
            <a:spLocks/>
          </p:cNvSpPr>
          <p:nvPr/>
        </p:nvSpPr>
        <p:spPr>
          <a:xfrm>
            <a:off x="2654043" y="3575342"/>
            <a:ext cx="613811" cy="220254"/>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800" dirty="0">
                <a:latin typeface="Arial" panose="020B0604020202020204" pitchFamily="34" charset="0"/>
                <a:sym typeface="+mn-lt"/>
              </a:rPr>
              <a:t>Product verification</a:t>
            </a:r>
          </a:p>
        </p:txBody>
      </p:sp>
      <p:sp>
        <p:nvSpPr>
          <p:cNvPr id="90" name="RBContent22">
            <a:extLst>
              <a:ext uri="{FF2B5EF4-FFF2-40B4-BE49-F238E27FC236}">
                <a16:creationId xmlns:a16="http://schemas.microsoft.com/office/drawing/2014/main" id="{FCE5A1D6-4536-4FF4-AAD6-39295BD9FC13}"/>
              </a:ext>
            </a:extLst>
          </p:cNvPr>
          <p:cNvSpPr txBox="1">
            <a:spLocks/>
          </p:cNvSpPr>
          <p:nvPr/>
        </p:nvSpPr>
        <p:spPr>
          <a:xfrm>
            <a:off x="3308351" y="3575342"/>
            <a:ext cx="704653" cy="332399"/>
          </a:xfrm>
          <a:prstGeom prst="rect">
            <a:avLst/>
          </a:prstGeom>
          <a:noFill/>
          <a:ln w="9525">
            <a:noFill/>
          </a:ln>
        </p:spPr>
        <p:txBody>
          <a:bodyPr vert="horz" wrap="square" lIns="0" tIns="0" rIns="0" bIns="0" rtlCol="0">
            <a:spAutoFit/>
          </a:bodyPr>
          <a:lstStyle>
            <a:defPPr>
              <a:defRPr lang="de-DE"/>
            </a:defPPr>
            <a:lvl1pPr>
              <a:lnSpc>
                <a:spcPct val="90000"/>
              </a:lnSpc>
              <a:spcBef>
                <a:spcPts val="400"/>
              </a:spcBef>
              <a:buSzPct val="100000"/>
              <a:defRPr>
                <a:latin typeface="+mn-lt"/>
              </a:defRPr>
            </a:lvl1pPr>
          </a:lstStyle>
          <a:p>
            <a:r>
              <a:rPr lang="en-US" sz="800" dirty="0">
                <a:latin typeface="Arial" panose="020B0604020202020204" pitchFamily="34" charset="0"/>
                <a:sym typeface="+mn-lt"/>
              </a:rPr>
              <a:t>High costs for low volume merchants</a:t>
            </a:r>
          </a:p>
        </p:txBody>
      </p:sp>
      <p:sp>
        <p:nvSpPr>
          <p:cNvPr id="91" name="RBContent22">
            <a:extLst>
              <a:ext uri="{FF2B5EF4-FFF2-40B4-BE49-F238E27FC236}">
                <a16:creationId xmlns:a16="http://schemas.microsoft.com/office/drawing/2014/main" id="{D34E024C-1815-4432-AD8D-A9685A059D5A}"/>
              </a:ext>
            </a:extLst>
          </p:cNvPr>
          <p:cNvSpPr txBox="1">
            <a:spLocks/>
          </p:cNvSpPr>
          <p:nvPr/>
        </p:nvSpPr>
        <p:spPr>
          <a:xfrm>
            <a:off x="4115234" y="3575342"/>
            <a:ext cx="650700" cy="221599"/>
          </a:xfrm>
          <a:prstGeom prst="rect">
            <a:avLst/>
          </a:prstGeom>
          <a:noFill/>
          <a:ln w="9525">
            <a:noFill/>
          </a:ln>
        </p:spPr>
        <p:txBody>
          <a:bodyPr vert="horz" wrap="square" lIns="0" tIns="0" rIns="0" bIns="0" rtlCol="0">
            <a:spAutoFit/>
          </a:bodyPr>
          <a:lstStyle>
            <a:defPPr>
              <a:defRPr lang="de-DE"/>
            </a:defPPr>
            <a:lvl1pPr>
              <a:lnSpc>
                <a:spcPct val="90000"/>
              </a:lnSpc>
              <a:spcBef>
                <a:spcPts val="400"/>
              </a:spcBef>
              <a:buSzPct val="100000"/>
              <a:defRPr>
                <a:latin typeface="+mn-lt"/>
              </a:defRPr>
            </a:lvl1pPr>
          </a:lstStyle>
          <a:p>
            <a:r>
              <a:rPr lang="en-US" sz="800" dirty="0">
                <a:latin typeface="Arial" panose="020B0604020202020204" pitchFamily="34" charset="0"/>
                <a:sym typeface="+mn-lt"/>
              </a:rPr>
              <a:t>Waybill &amp; pick up mgnt</a:t>
            </a:r>
          </a:p>
        </p:txBody>
      </p:sp>
      <p:sp>
        <p:nvSpPr>
          <p:cNvPr id="93" name="RBContent22">
            <a:extLst>
              <a:ext uri="{FF2B5EF4-FFF2-40B4-BE49-F238E27FC236}">
                <a16:creationId xmlns:a16="http://schemas.microsoft.com/office/drawing/2014/main" id="{506D407F-48F3-43B2-8725-0E5FF3451185}"/>
              </a:ext>
            </a:extLst>
          </p:cNvPr>
          <p:cNvSpPr txBox="1">
            <a:spLocks/>
          </p:cNvSpPr>
          <p:nvPr/>
        </p:nvSpPr>
        <p:spPr>
          <a:xfrm>
            <a:off x="7827714" y="3567593"/>
            <a:ext cx="653188" cy="220254"/>
          </a:xfrm>
          <a:prstGeom prst="rect">
            <a:avLst/>
          </a:prstGeom>
          <a:noFill/>
          <a:ln w="9525">
            <a:noFill/>
          </a:ln>
        </p:spPr>
        <p:txBody>
          <a:bodyPr vert="horz" wrap="square" lIns="0" tIns="0" rIns="0" bIns="0" rtlCol="0">
            <a:spAutoFit/>
          </a:bodyPr>
          <a:lstStyle>
            <a:defPPr>
              <a:defRPr lang="de-DE"/>
            </a:defPPr>
            <a:lvl1pPr>
              <a:lnSpc>
                <a:spcPct val="90000"/>
              </a:lnSpc>
              <a:spcBef>
                <a:spcPts val="400"/>
              </a:spcBef>
              <a:buSzPct val="100000"/>
              <a:defRPr>
                <a:latin typeface="+mn-lt"/>
              </a:defRPr>
            </a:lvl1pPr>
          </a:lstStyle>
          <a:p>
            <a:r>
              <a:rPr lang="en-US" sz="800" dirty="0">
                <a:latin typeface="Arial" panose="020B0604020202020204" pitchFamily="34" charset="0"/>
                <a:sym typeface="+mn-lt"/>
              </a:rPr>
              <a:t>Safety and security</a:t>
            </a:r>
          </a:p>
        </p:txBody>
      </p:sp>
      <p:sp>
        <p:nvSpPr>
          <p:cNvPr id="94" name="RBContent22">
            <a:extLst>
              <a:ext uri="{FF2B5EF4-FFF2-40B4-BE49-F238E27FC236}">
                <a16:creationId xmlns:a16="http://schemas.microsoft.com/office/drawing/2014/main" id="{2CA8DE7F-60FD-48D6-BCD0-7EA7348FA88D}"/>
              </a:ext>
            </a:extLst>
          </p:cNvPr>
          <p:cNvSpPr txBox="1">
            <a:spLocks/>
          </p:cNvSpPr>
          <p:nvPr/>
        </p:nvSpPr>
        <p:spPr>
          <a:xfrm>
            <a:off x="7031028" y="3567593"/>
            <a:ext cx="644783" cy="22159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800" dirty="0">
                <a:latin typeface="Arial" panose="020B0604020202020204" pitchFamily="34" charset="0"/>
                <a:sym typeface="+mn-lt"/>
              </a:rPr>
              <a:t>Low success rate</a:t>
            </a:r>
          </a:p>
        </p:txBody>
      </p:sp>
      <p:sp>
        <p:nvSpPr>
          <p:cNvPr id="82" name="RBContent82">
            <a:extLst>
              <a:ext uri="{FF2B5EF4-FFF2-40B4-BE49-F238E27FC236}">
                <a16:creationId xmlns:a16="http://schemas.microsoft.com/office/drawing/2014/main" id="{56119168-2E73-4201-BA9A-FE0224F6AA28}"/>
              </a:ext>
            </a:extLst>
          </p:cNvPr>
          <p:cNvSpPr txBox="1">
            <a:spLocks/>
          </p:cNvSpPr>
          <p:nvPr/>
        </p:nvSpPr>
        <p:spPr>
          <a:xfrm>
            <a:off x="2654043" y="3836583"/>
            <a:ext cx="613811" cy="16619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600" dirty="0">
                <a:latin typeface="Arial" panose="020B0604020202020204" pitchFamily="34" charset="0"/>
                <a:sym typeface="+mn-lt"/>
              </a:rPr>
              <a:t>Random sampling</a:t>
            </a:r>
          </a:p>
        </p:txBody>
      </p:sp>
      <p:sp>
        <p:nvSpPr>
          <p:cNvPr id="83" name="RBContent82">
            <a:extLst>
              <a:ext uri="{FF2B5EF4-FFF2-40B4-BE49-F238E27FC236}">
                <a16:creationId xmlns:a16="http://schemas.microsoft.com/office/drawing/2014/main" id="{C0FB7979-7F28-4A3D-B0E2-0C3CA6FCBDC0}"/>
              </a:ext>
            </a:extLst>
          </p:cNvPr>
          <p:cNvSpPr txBox="1">
            <a:spLocks/>
          </p:cNvSpPr>
          <p:nvPr/>
        </p:nvSpPr>
        <p:spPr>
          <a:xfrm>
            <a:off x="3308351" y="3960567"/>
            <a:ext cx="704653" cy="33239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600" dirty="0">
                <a:latin typeface="Arial" panose="020B0604020202020204" pitchFamily="34" charset="0"/>
                <a:sym typeface="+mn-lt"/>
              </a:rPr>
              <a:t>Low volume merchants to drop off product at warehouse</a:t>
            </a:r>
          </a:p>
        </p:txBody>
      </p:sp>
      <p:sp>
        <p:nvSpPr>
          <p:cNvPr id="84" name="RBContent82">
            <a:extLst>
              <a:ext uri="{FF2B5EF4-FFF2-40B4-BE49-F238E27FC236}">
                <a16:creationId xmlns:a16="http://schemas.microsoft.com/office/drawing/2014/main" id="{950E86E4-B4E8-4A61-8B5F-88EC76B49609}"/>
              </a:ext>
            </a:extLst>
          </p:cNvPr>
          <p:cNvSpPr txBox="1">
            <a:spLocks/>
          </p:cNvSpPr>
          <p:nvPr/>
        </p:nvSpPr>
        <p:spPr>
          <a:xfrm>
            <a:off x="4115234" y="3890826"/>
            <a:ext cx="821965" cy="498598"/>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600" dirty="0">
                <a:latin typeface="Arial" panose="020B0604020202020204" pitchFamily="34" charset="0"/>
                <a:sym typeface="+mn-lt"/>
              </a:rPr>
              <a:t>For same day or next day pick-up waybill to be printed by logistics providers otherwise to be printed by merchant / returning customer</a:t>
            </a:r>
          </a:p>
        </p:txBody>
      </p:sp>
      <p:sp>
        <p:nvSpPr>
          <p:cNvPr id="87" name="RBContent22">
            <a:extLst>
              <a:ext uri="{FF2B5EF4-FFF2-40B4-BE49-F238E27FC236}">
                <a16:creationId xmlns:a16="http://schemas.microsoft.com/office/drawing/2014/main" id="{433E8B53-5A16-4447-9199-26D6B05255A6}"/>
              </a:ext>
            </a:extLst>
          </p:cNvPr>
          <p:cNvSpPr txBox="1">
            <a:spLocks/>
          </p:cNvSpPr>
          <p:nvPr/>
        </p:nvSpPr>
        <p:spPr>
          <a:xfrm>
            <a:off x="6113935" y="3567593"/>
            <a:ext cx="840053" cy="22159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800" dirty="0">
                <a:latin typeface="Arial" panose="020B0604020202020204" pitchFamily="34" charset="0"/>
                <a:sym typeface="+mn-lt"/>
              </a:rPr>
              <a:t>Defining delivery address</a:t>
            </a:r>
          </a:p>
        </p:txBody>
      </p:sp>
      <p:sp>
        <p:nvSpPr>
          <p:cNvPr id="99" name="RBContent82">
            <a:extLst>
              <a:ext uri="{FF2B5EF4-FFF2-40B4-BE49-F238E27FC236}">
                <a16:creationId xmlns:a16="http://schemas.microsoft.com/office/drawing/2014/main" id="{14833586-6FC8-4258-B968-1F3BEED6FA12}"/>
              </a:ext>
            </a:extLst>
          </p:cNvPr>
          <p:cNvSpPr txBox="1">
            <a:spLocks/>
          </p:cNvSpPr>
          <p:nvPr/>
        </p:nvSpPr>
        <p:spPr>
          <a:xfrm>
            <a:off x="6113935" y="3852081"/>
            <a:ext cx="712554" cy="498598"/>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600" dirty="0">
                <a:latin typeface="Arial" panose="020B0604020202020204" pitchFamily="34" charset="0"/>
                <a:sym typeface="+mn-lt"/>
              </a:rPr>
              <a:t>Delivery address to be defined by geo-coordinates on a map or through technologies such as </a:t>
            </a:r>
            <a:r>
              <a:rPr lang="en-US" sz="600" dirty="0" err="1">
                <a:latin typeface="Arial" panose="020B0604020202020204" pitchFamily="34" charset="0"/>
                <a:sym typeface="+mn-lt"/>
              </a:rPr>
              <a:t>what3words</a:t>
            </a:r>
            <a:endParaRPr lang="en-US" sz="600" dirty="0">
              <a:latin typeface="Arial" panose="020B0604020202020204" pitchFamily="34" charset="0"/>
              <a:sym typeface="+mn-lt"/>
            </a:endParaRPr>
          </a:p>
        </p:txBody>
      </p:sp>
      <p:sp>
        <p:nvSpPr>
          <p:cNvPr id="100" name="RBContent82">
            <a:extLst>
              <a:ext uri="{FF2B5EF4-FFF2-40B4-BE49-F238E27FC236}">
                <a16:creationId xmlns:a16="http://schemas.microsoft.com/office/drawing/2014/main" id="{2632480A-FB0C-4781-A1CF-6C8444C0A2FB}"/>
              </a:ext>
            </a:extLst>
          </p:cNvPr>
          <p:cNvSpPr txBox="1">
            <a:spLocks/>
          </p:cNvSpPr>
          <p:nvPr/>
        </p:nvSpPr>
        <p:spPr>
          <a:xfrm>
            <a:off x="7031028" y="3852081"/>
            <a:ext cx="644783" cy="498598"/>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600" dirty="0">
                <a:latin typeface="Arial" panose="020B0604020202020204" pitchFamily="34" charset="0"/>
                <a:sym typeface="+mn-lt"/>
              </a:rPr>
              <a:t>Focusing on smaller timeslots to ensure customer presence at delivery location</a:t>
            </a:r>
          </a:p>
        </p:txBody>
      </p:sp>
      <p:sp>
        <p:nvSpPr>
          <p:cNvPr id="101" name="RBContent82">
            <a:extLst>
              <a:ext uri="{FF2B5EF4-FFF2-40B4-BE49-F238E27FC236}">
                <a16:creationId xmlns:a16="http://schemas.microsoft.com/office/drawing/2014/main" id="{BD2A2A76-7E04-49EC-84E9-26ED27066FB4}"/>
              </a:ext>
            </a:extLst>
          </p:cNvPr>
          <p:cNvSpPr txBox="1">
            <a:spLocks/>
          </p:cNvSpPr>
          <p:nvPr/>
        </p:nvSpPr>
        <p:spPr>
          <a:xfrm>
            <a:off x="7827714" y="3852081"/>
            <a:ext cx="653188" cy="33239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600" dirty="0">
                <a:latin typeface="Arial" panose="020B0604020202020204" pitchFamily="34" charset="0"/>
                <a:sym typeface="+mn-lt"/>
              </a:rPr>
              <a:t>Ensuring full liability of the customers on what to provide</a:t>
            </a:r>
          </a:p>
        </p:txBody>
      </p:sp>
      <p:sp>
        <p:nvSpPr>
          <p:cNvPr id="74" name="Freeform 9">
            <a:extLst>
              <a:ext uri="{FF2B5EF4-FFF2-40B4-BE49-F238E27FC236}">
                <a16:creationId xmlns:a16="http://schemas.microsoft.com/office/drawing/2014/main" id="{EE0FC305-8CE4-4750-86A2-4BE192B73C82}"/>
              </a:ext>
            </a:extLst>
          </p:cNvPr>
          <p:cNvSpPr>
            <a:spLocks noChangeAspect="1"/>
          </p:cNvSpPr>
          <p:nvPr/>
        </p:nvSpPr>
        <p:spPr bwMode="auto">
          <a:xfrm>
            <a:off x="5420345" y="1699596"/>
            <a:ext cx="249878" cy="440149"/>
          </a:xfrm>
          <a:custGeom>
            <a:avLst/>
            <a:gdLst>
              <a:gd name="T0" fmla="*/ 752 w 1308"/>
              <a:gd name="T1" fmla="*/ 0 h 2431"/>
              <a:gd name="T2" fmla="*/ 752 w 1308"/>
              <a:gd name="T3" fmla="*/ 2058 h 2431"/>
              <a:gd name="T4" fmla="*/ 1172 w 1308"/>
              <a:gd name="T5" fmla="*/ 1639 h 2431"/>
              <a:gd name="T6" fmla="*/ 1308 w 1308"/>
              <a:gd name="T7" fmla="*/ 1776 h 2431"/>
              <a:gd name="T8" fmla="*/ 654 w 1308"/>
              <a:gd name="T9" fmla="*/ 2431 h 2431"/>
              <a:gd name="T10" fmla="*/ 0 w 1308"/>
              <a:gd name="T11" fmla="*/ 1776 h 2431"/>
              <a:gd name="T12" fmla="*/ 137 w 1308"/>
              <a:gd name="T13" fmla="*/ 1639 h 2431"/>
              <a:gd name="T14" fmla="*/ 556 w 1308"/>
              <a:gd name="T15" fmla="*/ 2058 h 2431"/>
              <a:gd name="T16" fmla="*/ 556 w 1308"/>
              <a:gd name="T17" fmla="*/ 0 h 2431"/>
              <a:gd name="T18" fmla="*/ 752 w 1308"/>
              <a:gd name="T19" fmla="*/ 0 h 2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8" h="2431">
                <a:moveTo>
                  <a:pt x="752" y="0"/>
                </a:moveTo>
                <a:lnTo>
                  <a:pt x="752" y="2058"/>
                </a:lnTo>
                <a:lnTo>
                  <a:pt x="1172" y="1639"/>
                </a:lnTo>
                <a:lnTo>
                  <a:pt x="1308" y="1776"/>
                </a:lnTo>
                <a:lnTo>
                  <a:pt x="654" y="2431"/>
                </a:lnTo>
                <a:lnTo>
                  <a:pt x="0" y="1776"/>
                </a:lnTo>
                <a:lnTo>
                  <a:pt x="137" y="1639"/>
                </a:lnTo>
                <a:lnTo>
                  <a:pt x="556" y="2058"/>
                </a:lnTo>
                <a:lnTo>
                  <a:pt x="556" y="0"/>
                </a:lnTo>
                <a:lnTo>
                  <a:pt x="752"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75" name="Freeform 9">
            <a:extLst>
              <a:ext uri="{FF2B5EF4-FFF2-40B4-BE49-F238E27FC236}">
                <a16:creationId xmlns:a16="http://schemas.microsoft.com/office/drawing/2014/main" id="{B3C47EEE-7220-42A1-BD22-901AC0A40C7F}"/>
              </a:ext>
            </a:extLst>
          </p:cNvPr>
          <p:cNvSpPr>
            <a:spLocks noChangeAspect="1"/>
          </p:cNvSpPr>
          <p:nvPr/>
        </p:nvSpPr>
        <p:spPr bwMode="auto">
          <a:xfrm rot="10800000">
            <a:off x="5420345" y="3838101"/>
            <a:ext cx="249876" cy="440149"/>
          </a:xfrm>
          <a:custGeom>
            <a:avLst/>
            <a:gdLst>
              <a:gd name="T0" fmla="*/ 752 w 1308"/>
              <a:gd name="T1" fmla="*/ 0 h 2431"/>
              <a:gd name="T2" fmla="*/ 752 w 1308"/>
              <a:gd name="T3" fmla="*/ 2058 h 2431"/>
              <a:gd name="T4" fmla="*/ 1172 w 1308"/>
              <a:gd name="T5" fmla="*/ 1639 h 2431"/>
              <a:gd name="T6" fmla="*/ 1308 w 1308"/>
              <a:gd name="T7" fmla="*/ 1776 h 2431"/>
              <a:gd name="T8" fmla="*/ 654 w 1308"/>
              <a:gd name="T9" fmla="*/ 2431 h 2431"/>
              <a:gd name="T10" fmla="*/ 0 w 1308"/>
              <a:gd name="T11" fmla="*/ 1776 h 2431"/>
              <a:gd name="T12" fmla="*/ 137 w 1308"/>
              <a:gd name="T13" fmla="*/ 1639 h 2431"/>
              <a:gd name="T14" fmla="*/ 556 w 1308"/>
              <a:gd name="T15" fmla="*/ 2058 h 2431"/>
              <a:gd name="T16" fmla="*/ 556 w 1308"/>
              <a:gd name="T17" fmla="*/ 0 h 2431"/>
              <a:gd name="T18" fmla="*/ 752 w 1308"/>
              <a:gd name="T19" fmla="*/ 0 h 2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8" h="2431">
                <a:moveTo>
                  <a:pt x="752" y="0"/>
                </a:moveTo>
                <a:lnTo>
                  <a:pt x="752" y="2058"/>
                </a:lnTo>
                <a:lnTo>
                  <a:pt x="1172" y="1639"/>
                </a:lnTo>
                <a:lnTo>
                  <a:pt x="1308" y="1776"/>
                </a:lnTo>
                <a:lnTo>
                  <a:pt x="654" y="2431"/>
                </a:lnTo>
                <a:lnTo>
                  <a:pt x="0" y="1776"/>
                </a:lnTo>
                <a:lnTo>
                  <a:pt x="137" y="1639"/>
                </a:lnTo>
                <a:lnTo>
                  <a:pt x="556" y="2058"/>
                </a:lnTo>
                <a:lnTo>
                  <a:pt x="556" y="0"/>
                </a:lnTo>
                <a:lnTo>
                  <a:pt x="752"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lgn="ctr"/>
            <a:endParaRPr lang="en-US" sz="1350" dirty="0">
              <a:latin typeface="Arial" panose="020B0604020202020204" pitchFamily="34" charset="0"/>
              <a:sym typeface="+mn-lt"/>
            </a:endParaRPr>
          </a:p>
        </p:txBody>
      </p:sp>
      <p:grpSp>
        <p:nvGrpSpPr>
          <p:cNvPr id="61" name="Group 60">
            <a:extLst>
              <a:ext uri="{FF2B5EF4-FFF2-40B4-BE49-F238E27FC236}">
                <a16:creationId xmlns:a16="http://schemas.microsoft.com/office/drawing/2014/main" id="{E3A5A113-DB35-4CD9-AAF6-DBBFD727CBFD}"/>
              </a:ext>
            </a:extLst>
          </p:cNvPr>
          <p:cNvGrpSpPr/>
          <p:nvPr/>
        </p:nvGrpSpPr>
        <p:grpSpPr>
          <a:xfrm>
            <a:off x="1235984" y="3408613"/>
            <a:ext cx="759662" cy="955280"/>
            <a:chOff x="9448800" y="4344988"/>
            <a:chExt cx="369888" cy="465138"/>
          </a:xfrm>
          <a:solidFill>
            <a:schemeClr val="accent6"/>
          </a:solidFill>
        </p:grpSpPr>
        <p:sp>
          <p:nvSpPr>
            <p:cNvPr id="62" name="Freeform 230">
              <a:extLst>
                <a:ext uri="{FF2B5EF4-FFF2-40B4-BE49-F238E27FC236}">
                  <a16:creationId xmlns:a16="http://schemas.microsoft.com/office/drawing/2014/main" id="{0F9C0483-F5F8-49F7-80F1-C69EF5BD8D3C}"/>
                </a:ext>
              </a:extLst>
            </p:cNvPr>
            <p:cNvSpPr>
              <a:spLocks noEditPoints="1"/>
            </p:cNvSpPr>
            <p:nvPr/>
          </p:nvSpPr>
          <p:spPr bwMode="auto">
            <a:xfrm>
              <a:off x="9448800" y="4529138"/>
              <a:ext cx="169863" cy="280988"/>
            </a:xfrm>
            <a:custGeom>
              <a:avLst/>
              <a:gdLst>
                <a:gd name="T0" fmla="*/ 2506 w 2506"/>
                <a:gd name="T1" fmla="*/ 1253 h 4124"/>
                <a:gd name="T2" fmla="*/ 1253 w 2506"/>
                <a:gd name="T3" fmla="*/ 0 h 4124"/>
                <a:gd name="T4" fmla="*/ 0 w 2506"/>
                <a:gd name="T5" fmla="*/ 1253 h 4124"/>
                <a:gd name="T6" fmla="*/ 134 w 2506"/>
                <a:gd name="T7" fmla="*/ 1816 h 4124"/>
                <a:gd name="T8" fmla="*/ 1253 w 2506"/>
                <a:gd name="T9" fmla="*/ 4124 h 4124"/>
                <a:gd name="T10" fmla="*/ 2373 w 2506"/>
                <a:gd name="T11" fmla="*/ 1816 h 4124"/>
                <a:gd name="T12" fmla="*/ 2506 w 2506"/>
                <a:gd name="T13" fmla="*/ 1253 h 4124"/>
                <a:gd name="T14" fmla="*/ 1253 w 2506"/>
                <a:gd name="T15" fmla="*/ 1947 h 4124"/>
                <a:gd name="T16" fmla="*/ 560 w 2506"/>
                <a:gd name="T17" fmla="*/ 1253 h 4124"/>
                <a:gd name="T18" fmla="*/ 1253 w 2506"/>
                <a:gd name="T19" fmla="*/ 560 h 4124"/>
                <a:gd name="T20" fmla="*/ 1947 w 2506"/>
                <a:gd name="T21" fmla="*/ 1253 h 4124"/>
                <a:gd name="T22" fmla="*/ 1253 w 2506"/>
                <a:gd name="T23" fmla="*/ 1947 h 4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6" h="4124">
                  <a:moveTo>
                    <a:pt x="2506" y="1253"/>
                  </a:moveTo>
                  <a:cubicBezTo>
                    <a:pt x="2506" y="562"/>
                    <a:pt x="1944" y="0"/>
                    <a:pt x="1253" y="0"/>
                  </a:cubicBezTo>
                  <a:cubicBezTo>
                    <a:pt x="562" y="0"/>
                    <a:pt x="0" y="562"/>
                    <a:pt x="0" y="1253"/>
                  </a:cubicBezTo>
                  <a:cubicBezTo>
                    <a:pt x="0" y="1456"/>
                    <a:pt x="48" y="1647"/>
                    <a:pt x="134" y="1816"/>
                  </a:cubicBezTo>
                  <a:lnTo>
                    <a:pt x="1253" y="4124"/>
                  </a:lnTo>
                  <a:lnTo>
                    <a:pt x="2373" y="1816"/>
                  </a:lnTo>
                  <a:cubicBezTo>
                    <a:pt x="2458" y="1647"/>
                    <a:pt x="2506" y="1455"/>
                    <a:pt x="2506" y="1253"/>
                  </a:cubicBezTo>
                  <a:close/>
                  <a:moveTo>
                    <a:pt x="1253" y="1947"/>
                  </a:moveTo>
                  <a:cubicBezTo>
                    <a:pt x="871" y="1947"/>
                    <a:pt x="560" y="1635"/>
                    <a:pt x="560" y="1253"/>
                  </a:cubicBezTo>
                  <a:cubicBezTo>
                    <a:pt x="560" y="871"/>
                    <a:pt x="871" y="560"/>
                    <a:pt x="1253" y="560"/>
                  </a:cubicBezTo>
                  <a:cubicBezTo>
                    <a:pt x="1636" y="560"/>
                    <a:pt x="1947" y="871"/>
                    <a:pt x="1947" y="1253"/>
                  </a:cubicBezTo>
                  <a:cubicBezTo>
                    <a:pt x="1947" y="1635"/>
                    <a:pt x="1636" y="1947"/>
                    <a:pt x="1253" y="1947"/>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latin typeface="Arial" panose="020B0604020202020204" pitchFamily="34" charset="0"/>
              </a:endParaRPr>
            </a:p>
          </p:txBody>
        </p:sp>
        <p:sp>
          <p:nvSpPr>
            <p:cNvPr id="65" name="Freeform 231">
              <a:extLst>
                <a:ext uri="{FF2B5EF4-FFF2-40B4-BE49-F238E27FC236}">
                  <a16:creationId xmlns:a16="http://schemas.microsoft.com/office/drawing/2014/main" id="{E399D450-A8DF-44EB-BF57-86983677F202}"/>
                </a:ext>
              </a:extLst>
            </p:cNvPr>
            <p:cNvSpPr>
              <a:spLocks noEditPoints="1"/>
            </p:cNvSpPr>
            <p:nvPr/>
          </p:nvSpPr>
          <p:spPr bwMode="auto">
            <a:xfrm>
              <a:off x="9732963" y="4344988"/>
              <a:ext cx="85725" cy="142875"/>
            </a:xfrm>
            <a:custGeom>
              <a:avLst/>
              <a:gdLst>
                <a:gd name="T0" fmla="*/ 634 w 1269"/>
                <a:gd name="T1" fmla="*/ 0 h 2088"/>
                <a:gd name="T2" fmla="*/ 0 w 1269"/>
                <a:gd name="T3" fmla="*/ 634 h 2088"/>
                <a:gd name="T4" fmla="*/ 67 w 1269"/>
                <a:gd name="T5" fmla="*/ 920 h 2088"/>
                <a:gd name="T6" fmla="*/ 634 w 1269"/>
                <a:gd name="T7" fmla="*/ 2088 h 2088"/>
                <a:gd name="T8" fmla="*/ 1201 w 1269"/>
                <a:gd name="T9" fmla="*/ 919 h 2088"/>
                <a:gd name="T10" fmla="*/ 1269 w 1269"/>
                <a:gd name="T11" fmla="*/ 634 h 2088"/>
                <a:gd name="T12" fmla="*/ 634 w 1269"/>
                <a:gd name="T13" fmla="*/ 0 h 2088"/>
                <a:gd name="T14" fmla="*/ 634 w 1269"/>
                <a:gd name="T15" fmla="*/ 985 h 2088"/>
                <a:gd name="T16" fmla="*/ 283 w 1269"/>
                <a:gd name="T17" fmla="*/ 634 h 2088"/>
                <a:gd name="T18" fmla="*/ 634 w 1269"/>
                <a:gd name="T19" fmla="*/ 283 h 2088"/>
                <a:gd name="T20" fmla="*/ 985 w 1269"/>
                <a:gd name="T21" fmla="*/ 634 h 2088"/>
                <a:gd name="T22" fmla="*/ 634 w 1269"/>
                <a:gd name="T23" fmla="*/ 985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9" h="2088">
                  <a:moveTo>
                    <a:pt x="634" y="0"/>
                  </a:moveTo>
                  <a:cubicBezTo>
                    <a:pt x="284" y="0"/>
                    <a:pt x="0" y="284"/>
                    <a:pt x="0" y="634"/>
                  </a:cubicBezTo>
                  <a:cubicBezTo>
                    <a:pt x="0" y="737"/>
                    <a:pt x="24" y="834"/>
                    <a:pt x="67" y="920"/>
                  </a:cubicBezTo>
                  <a:lnTo>
                    <a:pt x="634" y="2088"/>
                  </a:lnTo>
                  <a:lnTo>
                    <a:pt x="1201" y="919"/>
                  </a:lnTo>
                  <a:cubicBezTo>
                    <a:pt x="1244" y="834"/>
                    <a:pt x="1269" y="737"/>
                    <a:pt x="1269" y="634"/>
                  </a:cubicBezTo>
                  <a:cubicBezTo>
                    <a:pt x="1269" y="284"/>
                    <a:pt x="984" y="0"/>
                    <a:pt x="634" y="0"/>
                  </a:cubicBezTo>
                  <a:close/>
                  <a:moveTo>
                    <a:pt x="634" y="985"/>
                  </a:moveTo>
                  <a:cubicBezTo>
                    <a:pt x="440" y="985"/>
                    <a:pt x="283" y="828"/>
                    <a:pt x="283" y="634"/>
                  </a:cubicBezTo>
                  <a:cubicBezTo>
                    <a:pt x="283" y="441"/>
                    <a:pt x="440" y="283"/>
                    <a:pt x="634" y="283"/>
                  </a:cubicBezTo>
                  <a:cubicBezTo>
                    <a:pt x="828" y="283"/>
                    <a:pt x="985" y="441"/>
                    <a:pt x="985" y="634"/>
                  </a:cubicBezTo>
                  <a:cubicBezTo>
                    <a:pt x="985" y="828"/>
                    <a:pt x="828" y="985"/>
                    <a:pt x="634" y="985"/>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latin typeface="Arial" panose="020B0604020202020204" pitchFamily="34" charset="0"/>
              </a:endParaRPr>
            </a:p>
          </p:txBody>
        </p:sp>
        <p:sp>
          <p:nvSpPr>
            <p:cNvPr id="66" name="Freeform 232">
              <a:extLst>
                <a:ext uri="{FF2B5EF4-FFF2-40B4-BE49-F238E27FC236}">
                  <a16:creationId xmlns:a16="http://schemas.microsoft.com/office/drawing/2014/main" id="{C737D84B-E342-4226-8706-3B8958C85261}"/>
                </a:ext>
              </a:extLst>
            </p:cNvPr>
            <p:cNvSpPr>
              <a:spLocks/>
            </p:cNvSpPr>
            <p:nvPr/>
          </p:nvSpPr>
          <p:spPr bwMode="auto">
            <a:xfrm>
              <a:off x="9553575" y="4484688"/>
              <a:ext cx="214313" cy="323850"/>
            </a:xfrm>
            <a:custGeom>
              <a:avLst/>
              <a:gdLst>
                <a:gd name="T0" fmla="*/ 2724 w 3162"/>
                <a:gd name="T1" fmla="*/ 2066 h 4739"/>
                <a:gd name="T2" fmla="*/ 2623 w 3162"/>
                <a:gd name="T3" fmla="*/ 1710 h 4739"/>
                <a:gd name="T4" fmla="*/ 2447 w 3162"/>
                <a:gd name="T5" fmla="*/ 1244 h 4739"/>
                <a:gd name="T6" fmla="*/ 2549 w 3162"/>
                <a:gd name="T7" fmla="*/ 658 h 4739"/>
                <a:gd name="T8" fmla="*/ 2736 w 3162"/>
                <a:gd name="T9" fmla="*/ 440 h 4739"/>
                <a:gd name="T10" fmla="*/ 3162 w 3162"/>
                <a:gd name="T11" fmla="*/ 88 h 4739"/>
                <a:gd name="T12" fmla="*/ 3108 w 3162"/>
                <a:gd name="T13" fmla="*/ 0 h 4739"/>
                <a:gd name="T14" fmla="*/ 1802 w 3162"/>
                <a:gd name="T15" fmla="*/ 1337 h 4739"/>
                <a:gd name="T16" fmla="*/ 1915 w 3162"/>
                <a:gd name="T17" fmla="*/ 1841 h 4739"/>
                <a:gd name="T18" fmla="*/ 1963 w 3162"/>
                <a:gd name="T19" fmla="*/ 2086 h 4739"/>
                <a:gd name="T20" fmla="*/ 1973 w 3162"/>
                <a:gd name="T21" fmla="*/ 2198 h 4739"/>
                <a:gd name="T22" fmla="*/ 1973 w 3162"/>
                <a:gd name="T23" fmla="*/ 2197 h 4739"/>
                <a:gd name="T24" fmla="*/ 1971 w 3162"/>
                <a:gd name="T25" fmla="*/ 2366 h 4739"/>
                <a:gd name="T26" fmla="*/ 1864 w 3162"/>
                <a:gd name="T27" fmla="*/ 2832 h 4739"/>
                <a:gd name="T28" fmla="*/ 1591 w 3162"/>
                <a:gd name="T29" fmla="*/ 3178 h 4739"/>
                <a:gd name="T30" fmla="*/ 641 w 3162"/>
                <a:gd name="T31" fmla="*/ 3511 h 4739"/>
                <a:gd name="T32" fmla="*/ 593 w 3162"/>
                <a:gd name="T33" fmla="*/ 3515 h 4739"/>
                <a:gd name="T34" fmla="*/ 0 w 3162"/>
                <a:gd name="T35" fmla="*/ 4739 h 4739"/>
                <a:gd name="T36" fmla="*/ 870 w 3162"/>
                <a:gd name="T37" fmla="*/ 4611 h 4739"/>
                <a:gd name="T38" fmla="*/ 1825 w 3162"/>
                <a:gd name="T39" fmla="*/ 4218 h 4739"/>
                <a:gd name="T40" fmla="*/ 2536 w 3162"/>
                <a:gd name="T41" fmla="*/ 3480 h 4739"/>
                <a:gd name="T42" fmla="*/ 2767 w 3162"/>
                <a:gd name="T43" fmla="*/ 2437 h 4739"/>
                <a:gd name="T44" fmla="*/ 2724 w 3162"/>
                <a:gd name="T45" fmla="*/ 2066 h 4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62" h="4739">
                  <a:moveTo>
                    <a:pt x="2724" y="2066"/>
                  </a:moveTo>
                  <a:cubicBezTo>
                    <a:pt x="2699" y="1945"/>
                    <a:pt x="2665" y="1827"/>
                    <a:pt x="2623" y="1710"/>
                  </a:cubicBezTo>
                  <a:cubicBezTo>
                    <a:pt x="2567" y="1554"/>
                    <a:pt x="2499" y="1402"/>
                    <a:pt x="2447" y="1244"/>
                  </a:cubicBezTo>
                  <a:cubicBezTo>
                    <a:pt x="2350" y="949"/>
                    <a:pt x="2517" y="702"/>
                    <a:pt x="2549" y="658"/>
                  </a:cubicBezTo>
                  <a:cubicBezTo>
                    <a:pt x="2604" y="579"/>
                    <a:pt x="2668" y="507"/>
                    <a:pt x="2736" y="440"/>
                  </a:cubicBezTo>
                  <a:cubicBezTo>
                    <a:pt x="2867" y="310"/>
                    <a:pt x="3011" y="194"/>
                    <a:pt x="3162" y="88"/>
                  </a:cubicBezTo>
                  <a:cubicBezTo>
                    <a:pt x="3143" y="59"/>
                    <a:pt x="3125" y="29"/>
                    <a:pt x="3108" y="0"/>
                  </a:cubicBezTo>
                  <a:cubicBezTo>
                    <a:pt x="2891" y="85"/>
                    <a:pt x="1775" y="475"/>
                    <a:pt x="1802" y="1337"/>
                  </a:cubicBezTo>
                  <a:cubicBezTo>
                    <a:pt x="1807" y="1509"/>
                    <a:pt x="1874" y="1674"/>
                    <a:pt x="1915" y="1841"/>
                  </a:cubicBezTo>
                  <a:cubicBezTo>
                    <a:pt x="1935" y="1922"/>
                    <a:pt x="1952" y="2003"/>
                    <a:pt x="1963" y="2086"/>
                  </a:cubicBezTo>
                  <a:cubicBezTo>
                    <a:pt x="1967" y="2123"/>
                    <a:pt x="1970" y="2160"/>
                    <a:pt x="1973" y="2198"/>
                  </a:cubicBezTo>
                  <a:cubicBezTo>
                    <a:pt x="1973" y="2197"/>
                    <a:pt x="1973" y="2197"/>
                    <a:pt x="1973" y="2197"/>
                  </a:cubicBezTo>
                  <a:cubicBezTo>
                    <a:pt x="1973" y="2198"/>
                    <a:pt x="1976" y="2315"/>
                    <a:pt x="1971" y="2366"/>
                  </a:cubicBezTo>
                  <a:cubicBezTo>
                    <a:pt x="1954" y="2525"/>
                    <a:pt x="1931" y="2686"/>
                    <a:pt x="1864" y="2832"/>
                  </a:cubicBezTo>
                  <a:cubicBezTo>
                    <a:pt x="1802" y="2967"/>
                    <a:pt x="1708" y="3085"/>
                    <a:pt x="1591" y="3178"/>
                  </a:cubicBezTo>
                  <a:cubicBezTo>
                    <a:pt x="1325" y="3391"/>
                    <a:pt x="973" y="3476"/>
                    <a:pt x="641" y="3511"/>
                  </a:cubicBezTo>
                  <a:cubicBezTo>
                    <a:pt x="625" y="3512"/>
                    <a:pt x="609" y="3514"/>
                    <a:pt x="593" y="3515"/>
                  </a:cubicBezTo>
                  <a:lnTo>
                    <a:pt x="0" y="4739"/>
                  </a:lnTo>
                  <a:cubicBezTo>
                    <a:pt x="293" y="4721"/>
                    <a:pt x="585" y="4681"/>
                    <a:pt x="870" y="4611"/>
                  </a:cubicBezTo>
                  <a:cubicBezTo>
                    <a:pt x="1205" y="4528"/>
                    <a:pt x="1532" y="4403"/>
                    <a:pt x="1825" y="4218"/>
                  </a:cubicBezTo>
                  <a:cubicBezTo>
                    <a:pt x="2117" y="4034"/>
                    <a:pt x="2369" y="3784"/>
                    <a:pt x="2536" y="3480"/>
                  </a:cubicBezTo>
                  <a:cubicBezTo>
                    <a:pt x="2712" y="3162"/>
                    <a:pt x="2782" y="2798"/>
                    <a:pt x="2767" y="2437"/>
                  </a:cubicBezTo>
                  <a:cubicBezTo>
                    <a:pt x="2762" y="2313"/>
                    <a:pt x="2750" y="2188"/>
                    <a:pt x="2724" y="2066"/>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latin typeface="Arial" panose="020B0604020202020204" pitchFamily="34" charset="0"/>
              </a:endParaRPr>
            </a:p>
          </p:txBody>
        </p:sp>
      </p:grpSp>
      <p:grpSp>
        <p:nvGrpSpPr>
          <p:cNvPr id="11" name="Group 10">
            <a:extLst>
              <a:ext uri="{FF2B5EF4-FFF2-40B4-BE49-F238E27FC236}">
                <a16:creationId xmlns:a16="http://schemas.microsoft.com/office/drawing/2014/main" id="{7794619D-147D-45FA-BEC9-EFD0174FCFCF}"/>
              </a:ext>
            </a:extLst>
          </p:cNvPr>
          <p:cNvGrpSpPr/>
          <p:nvPr/>
        </p:nvGrpSpPr>
        <p:grpSpPr>
          <a:xfrm>
            <a:off x="847696" y="2355507"/>
            <a:ext cx="1452924" cy="304699"/>
            <a:chOff x="1204157" y="2492667"/>
            <a:chExt cx="1452924" cy="304699"/>
          </a:xfrm>
        </p:grpSpPr>
        <p:sp>
          <p:nvSpPr>
            <p:cNvPr id="107" name="RBContent107">
              <a:extLst>
                <a:ext uri="{FF2B5EF4-FFF2-40B4-BE49-F238E27FC236}">
                  <a16:creationId xmlns:a16="http://schemas.microsoft.com/office/drawing/2014/main" id="{6B9A3B6B-03CE-45BE-BEE9-46FACBD6295F}"/>
                </a:ext>
              </a:extLst>
            </p:cNvPr>
            <p:cNvSpPr txBox="1">
              <a:spLocks/>
            </p:cNvSpPr>
            <p:nvPr/>
          </p:nvSpPr>
          <p:spPr>
            <a:xfrm>
              <a:off x="1649400" y="2492667"/>
              <a:ext cx="1007681" cy="30469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100" dirty="0">
                  <a:latin typeface="Arial" panose="020B0604020202020204" pitchFamily="34" charset="0"/>
                  <a:sym typeface="+mn-lt"/>
                </a:rPr>
                <a:t>Service consistency</a:t>
              </a:r>
            </a:p>
          </p:txBody>
        </p:sp>
        <p:grpSp>
          <p:nvGrpSpPr>
            <p:cNvPr id="10" name="Group 9">
              <a:extLst>
                <a:ext uri="{FF2B5EF4-FFF2-40B4-BE49-F238E27FC236}">
                  <a16:creationId xmlns:a16="http://schemas.microsoft.com/office/drawing/2014/main" id="{2995D43B-D3EC-431E-B751-5EE90352280F}"/>
                </a:ext>
              </a:extLst>
            </p:cNvPr>
            <p:cNvGrpSpPr/>
            <p:nvPr/>
          </p:nvGrpSpPr>
          <p:grpSpPr>
            <a:xfrm>
              <a:off x="1204157" y="2502459"/>
              <a:ext cx="285115" cy="285115"/>
              <a:chOff x="-594360" y="2208930"/>
              <a:chExt cx="473310" cy="473310"/>
            </a:xfrm>
          </p:grpSpPr>
          <p:sp>
            <p:nvSpPr>
              <p:cNvPr id="105" name="Freeform 115">
                <a:extLst>
                  <a:ext uri="{FF2B5EF4-FFF2-40B4-BE49-F238E27FC236}">
                    <a16:creationId xmlns:a16="http://schemas.microsoft.com/office/drawing/2014/main" id="{A31DEC80-E1D9-4CDE-8AB7-83E6C46C1589}"/>
                  </a:ext>
                </a:extLst>
              </p:cNvPr>
              <p:cNvSpPr>
                <a:spLocks/>
              </p:cNvSpPr>
              <p:nvPr/>
            </p:nvSpPr>
            <p:spPr bwMode="auto">
              <a:xfrm>
                <a:off x="-521911" y="2315749"/>
                <a:ext cx="321321" cy="266230"/>
              </a:xfrm>
              <a:custGeom>
                <a:avLst/>
                <a:gdLst/>
                <a:ahLst/>
                <a:cxnLst>
                  <a:cxn ang="0">
                    <a:pos x="0" y="251"/>
                  </a:cxn>
                  <a:cxn ang="0">
                    <a:pos x="68" y="218"/>
                  </a:cxn>
                  <a:cxn ang="0">
                    <a:pos x="122" y="306"/>
                  </a:cxn>
                  <a:cxn ang="0">
                    <a:pos x="413" y="0"/>
                  </a:cxn>
                  <a:cxn ang="0">
                    <a:pos x="426" y="17"/>
                  </a:cxn>
                  <a:cxn ang="0">
                    <a:pos x="155" y="369"/>
                  </a:cxn>
                  <a:cxn ang="0">
                    <a:pos x="95" y="411"/>
                  </a:cxn>
                  <a:cxn ang="0">
                    <a:pos x="0" y="251"/>
                  </a:cxn>
                </a:cxnLst>
                <a:rect l="0" t="0" r="r" b="b"/>
                <a:pathLst>
                  <a:path w="426" h="411">
                    <a:moveTo>
                      <a:pt x="0" y="251"/>
                    </a:moveTo>
                    <a:cubicBezTo>
                      <a:pt x="26" y="222"/>
                      <a:pt x="47" y="215"/>
                      <a:pt x="68" y="218"/>
                    </a:cubicBezTo>
                    <a:cubicBezTo>
                      <a:pt x="88" y="227"/>
                      <a:pt x="107" y="267"/>
                      <a:pt x="122" y="306"/>
                    </a:cubicBezTo>
                    <a:cubicBezTo>
                      <a:pt x="230" y="137"/>
                      <a:pt x="378" y="18"/>
                      <a:pt x="413" y="0"/>
                    </a:cubicBezTo>
                    <a:cubicBezTo>
                      <a:pt x="413" y="0"/>
                      <a:pt x="420" y="7"/>
                      <a:pt x="426" y="17"/>
                    </a:cubicBezTo>
                    <a:cubicBezTo>
                      <a:pt x="283" y="139"/>
                      <a:pt x="213" y="263"/>
                      <a:pt x="155" y="369"/>
                    </a:cubicBezTo>
                    <a:cubicBezTo>
                      <a:pt x="128" y="384"/>
                      <a:pt x="114" y="395"/>
                      <a:pt x="95" y="411"/>
                    </a:cubicBezTo>
                    <a:cubicBezTo>
                      <a:pt x="68" y="317"/>
                      <a:pt x="35" y="263"/>
                      <a:pt x="0" y="251"/>
                    </a:cubicBezTo>
                    <a:close/>
                  </a:path>
                </a:pathLst>
              </a:custGeom>
              <a:solidFill>
                <a:srgbClr val="00B050"/>
              </a:solidFill>
              <a:ln w="6350" cap="flat" cmpd="sng">
                <a:solidFill>
                  <a:srgbClr val="00B050"/>
                </a:solidFill>
                <a:prstDash val="solid"/>
                <a:round/>
                <a:headEnd/>
                <a:tailEnd/>
              </a:ln>
              <a:effectLst/>
            </p:spPr>
            <p:txBody>
              <a:bodyPr wrap="none" lIns="0" tIns="0" rIns="0" bIns="0" anchor="ctr"/>
              <a:lstStyle/>
              <a:p>
                <a:endParaRPr lang="en-US" sz="1350" dirty="0">
                  <a:latin typeface="Arial" panose="020B0604020202020204" pitchFamily="34" charset="0"/>
                </a:endParaRPr>
              </a:p>
            </p:txBody>
          </p:sp>
          <p:sp>
            <p:nvSpPr>
              <p:cNvPr id="9" name="Oval 8">
                <a:extLst>
                  <a:ext uri="{FF2B5EF4-FFF2-40B4-BE49-F238E27FC236}">
                    <a16:creationId xmlns:a16="http://schemas.microsoft.com/office/drawing/2014/main" id="{08B2C479-6DDC-4441-B77E-2C86446087EF}"/>
                  </a:ext>
                </a:extLst>
              </p:cNvPr>
              <p:cNvSpPr/>
              <p:nvPr/>
            </p:nvSpPr>
            <p:spPr>
              <a:xfrm>
                <a:off x="-594360" y="2208930"/>
                <a:ext cx="473310" cy="473310"/>
              </a:xfrm>
              <a:prstGeom prst="ellipse">
                <a:avLst/>
              </a:prstGeom>
              <a:ln w="22225" cmpd="sng">
                <a:solidFill>
                  <a:srgbClr val="00B050"/>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grpSp>
      </p:grpSp>
      <p:grpSp>
        <p:nvGrpSpPr>
          <p:cNvPr id="8" name="Group 7">
            <a:extLst>
              <a:ext uri="{FF2B5EF4-FFF2-40B4-BE49-F238E27FC236}">
                <a16:creationId xmlns:a16="http://schemas.microsoft.com/office/drawing/2014/main" id="{C39EB7E9-321E-45F1-92A6-93A85361D51A}"/>
              </a:ext>
            </a:extLst>
          </p:cNvPr>
          <p:cNvGrpSpPr/>
          <p:nvPr/>
        </p:nvGrpSpPr>
        <p:grpSpPr>
          <a:xfrm>
            <a:off x="847696" y="2928448"/>
            <a:ext cx="1452924" cy="304699"/>
            <a:chOff x="1204157" y="2927383"/>
            <a:chExt cx="1452924" cy="304699"/>
          </a:xfrm>
        </p:grpSpPr>
        <p:sp>
          <p:nvSpPr>
            <p:cNvPr id="108" name="RBContent107">
              <a:extLst>
                <a:ext uri="{FF2B5EF4-FFF2-40B4-BE49-F238E27FC236}">
                  <a16:creationId xmlns:a16="http://schemas.microsoft.com/office/drawing/2014/main" id="{1FBC6111-C47A-4655-9708-D507F59DAC03}"/>
                </a:ext>
              </a:extLst>
            </p:cNvPr>
            <p:cNvSpPr txBox="1">
              <a:spLocks/>
            </p:cNvSpPr>
            <p:nvPr/>
          </p:nvSpPr>
          <p:spPr>
            <a:xfrm>
              <a:off x="1649400" y="2927383"/>
              <a:ext cx="1007681" cy="30469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100" dirty="0">
                  <a:latin typeface="Arial" panose="020B0604020202020204" pitchFamily="34" charset="0"/>
                  <a:sym typeface="+mn-lt"/>
                </a:rPr>
                <a:t>Quality consistency</a:t>
              </a:r>
            </a:p>
          </p:txBody>
        </p:sp>
        <p:sp>
          <p:nvSpPr>
            <p:cNvPr id="78" name="Oval 77">
              <a:extLst>
                <a:ext uri="{FF2B5EF4-FFF2-40B4-BE49-F238E27FC236}">
                  <a16:creationId xmlns:a16="http://schemas.microsoft.com/office/drawing/2014/main" id="{BA599264-B4E2-4D06-BBE1-9CF0DC4E683C}"/>
                </a:ext>
              </a:extLst>
            </p:cNvPr>
            <p:cNvSpPr/>
            <p:nvPr/>
          </p:nvSpPr>
          <p:spPr>
            <a:xfrm>
              <a:off x="1204157" y="2937175"/>
              <a:ext cx="285115" cy="285115"/>
            </a:xfrm>
            <a:prstGeom prst="ellipse">
              <a:avLst/>
            </a:prstGeom>
            <a:noFill/>
            <a:ln w="22225" cmpd="sng">
              <a:solidFill>
                <a:srgbClr val="00B050"/>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grpSp>
      <p:sp>
        <p:nvSpPr>
          <p:cNvPr id="64" name="Freeform 9">
            <a:extLst>
              <a:ext uri="{FF2B5EF4-FFF2-40B4-BE49-F238E27FC236}">
                <a16:creationId xmlns:a16="http://schemas.microsoft.com/office/drawing/2014/main" id="{AF378FAF-4575-48B1-980C-D13026BCB24E}"/>
              </a:ext>
            </a:extLst>
          </p:cNvPr>
          <p:cNvSpPr>
            <a:spLocks noChangeAspect="1" noEditPoints="1"/>
          </p:cNvSpPr>
          <p:nvPr/>
        </p:nvSpPr>
        <p:spPr bwMode="auto">
          <a:xfrm>
            <a:off x="2831860" y="3265466"/>
            <a:ext cx="197216" cy="260598"/>
          </a:xfrm>
          <a:custGeom>
            <a:avLst/>
            <a:gdLst>
              <a:gd name="T0" fmla="*/ 1548 w 1764"/>
              <a:gd name="T1" fmla="*/ 692 h 2160"/>
              <a:gd name="T2" fmla="*/ 1748 w 1764"/>
              <a:gd name="T3" fmla="*/ 892 h 2160"/>
              <a:gd name="T4" fmla="*/ 1748 w 1764"/>
              <a:gd name="T5" fmla="*/ 948 h 2160"/>
              <a:gd name="T6" fmla="*/ 1108 w 1764"/>
              <a:gd name="T7" fmla="*/ 1588 h 2160"/>
              <a:gd name="T8" fmla="*/ 1094 w 1764"/>
              <a:gd name="T9" fmla="*/ 1597 h 2160"/>
              <a:gd name="T10" fmla="*/ 774 w 1764"/>
              <a:gd name="T11" fmla="*/ 1717 h 2160"/>
              <a:gd name="T12" fmla="*/ 746 w 1764"/>
              <a:gd name="T13" fmla="*/ 1717 h 2160"/>
              <a:gd name="T14" fmla="*/ 723 w 1764"/>
              <a:gd name="T15" fmla="*/ 1666 h 2160"/>
              <a:gd name="T16" fmla="*/ 842 w 1764"/>
              <a:gd name="T17" fmla="*/ 1349 h 2160"/>
              <a:gd name="T18" fmla="*/ 852 w 1764"/>
              <a:gd name="T19" fmla="*/ 1332 h 2160"/>
              <a:gd name="T20" fmla="*/ 1492 w 1764"/>
              <a:gd name="T21" fmla="*/ 692 h 2160"/>
              <a:gd name="T22" fmla="*/ 1548 w 1764"/>
              <a:gd name="T23" fmla="*/ 692 h 2160"/>
              <a:gd name="T24" fmla="*/ 120 w 1764"/>
              <a:gd name="T25" fmla="*/ 240 h 2160"/>
              <a:gd name="T26" fmla="*/ 240 w 1764"/>
              <a:gd name="T27" fmla="*/ 240 h 2160"/>
              <a:gd name="T28" fmla="*/ 240 w 1764"/>
              <a:gd name="T29" fmla="*/ 400 h 2160"/>
              <a:gd name="T30" fmla="*/ 160 w 1764"/>
              <a:gd name="T31" fmla="*/ 400 h 2160"/>
              <a:gd name="T32" fmla="*/ 160 w 1764"/>
              <a:gd name="T33" fmla="*/ 1840 h 2160"/>
              <a:gd name="T34" fmla="*/ 1440 w 1764"/>
              <a:gd name="T35" fmla="*/ 1840 h 2160"/>
              <a:gd name="T36" fmla="*/ 1440 w 1764"/>
              <a:gd name="T37" fmla="*/ 1483 h 2160"/>
              <a:gd name="T38" fmla="*/ 1600 w 1764"/>
              <a:gd name="T39" fmla="*/ 1323 h 2160"/>
              <a:gd name="T40" fmla="*/ 1600 w 1764"/>
              <a:gd name="T41" fmla="*/ 2040 h 2160"/>
              <a:gd name="T42" fmla="*/ 1480 w 1764"/>
              <a:gd name="T43" fmla="*/ 2160 h 2160"/>
              <a:gd name="T44" fmla="*/ 120 w 1764"/>
              <a:gd name="T45" fmla="*/ 2160 h 2160"/>
              <a:gd name="T46" fmla="*/ 0 w 1764"/>
              <a:gd name="T47" fmla="*/ 2040 h 2160"/>
              <a:gd name="T48" fmla="*/ 0 w 1764"/>
              <a:gd name="T49" fmla="*/ 360 h 2160"/>
              <a:gd name="T50" fmla="*/ 120 w 1764"/>
              <a:gd name="T51" fmla="*/ 240 h 2160"/>
              <a:gd name="T52" fmla="*/ 1440 w 1764"/>
              <a:gd name="T53" fmla="*/ 537 h 2160"/>
              <a:gd name="T54" fmla="*/ 1440 w 1764"/>
              <a:gd name="T55" fmla="*/ 400 h 2160"/>
              <a:gd name="T56" fmla="*/ 1360 w 1764"/>
              <a:gd name="T57" fmla="*/ 400 h 2160"/>
              <a:gd name="T58" fmla="*/ 1360 w 1764"/>
              <a:gd name="T59" fmla="*/ 240 h 2160"/>
              <a:gd name="T60" fmla="*/ 1480 w 1764"/>
              <a:gd name="T61" fmla="*/ 240 h 2160"/>
              <a:gd name="T62" fmla="*/ 1600 w 1764"/>
              <a:gd name="T63" fmla="*/ 360 h 2160"/>
              <a:gd name="T64" fmla="*/ 1600 w 1764"/>
              <a:gd name="T65" fmla="*/ 537 h 2160"/>
              <a:gd name="T66" fmla="*/ 1440 w 1764"/>
              <a:gd name="T67" fmla="*/ 537 h 2160"/>
              <a:gd name="T68" fmla="*/ 560 w 1764"/>
              <a:gd name="T69" fmla="*/ 120 h 2160"/>
              <a:gd name="T70" fmla="*/ 680 w 1764"/>
              <a:gd name="T71" fmla="*/ 0 h 2160"/>
              <a:gd name="T72" fmla="*/ 920 w 1764"/>
              <a:gd name="T73" fmla="*/ 0 h 2160"/>
              <a:gd name="T74" fmla="*/ 1040 w 1764"/>
              <a:gd name="T75" fmla="*/ 120 h 2160"/>
              <a:gd name="T76" fmla="*/ 1280 w 1764"/>
              <a:gd name="T77" fmla="*/ 120 h 2160"/>
              <a:gd name="T78" fmla="*/ 1280 w 1764"/>
              <a:gd name="T79" fmla="*/ 560 h 2160"/>
              <a:gd name="T80" fmla="*/ 320 w 1764"/>
              <a:gd name="T81" fmla="*/ 560 h 2160"/>
              <a:gd name="T82" fmla="*/ 320 w 1764"/>
              <a:gd name="T83" fmla="*/ 120 h 2160"/>
              <a:gd name="T84" fmla="*/ 560 w 1764"/>
              <a:gd name="T85" fmla="*/ 120 h 2160"/>
              <a:gd name="T86" fmla="*/ 400 w 1764"/>
              <a:gd name="T87" fmla="*/ 200 h 2160"/>
              <a:gd name="T88" fmla="*/ 400 w 1764"/>
              <a:gd name="T89" fmla="*/ 480 h 2160"/>
              <a:gd name="T90" fmla="*/ 1200 w 1764"/>
              <a:gd name="T91" fmla="*/ 480 h 2160"/>
              <a:gd name="T92" fmla="*/ 1200 w 1764"/>
              <a:gd name="T93" fmla="*/ 200 h 2160"/>
              <a:gd name="T94" fmla="*/ 960 w 1764"/>
              <a:gd name="T95" fmla="*/ 200 h 2160"/>
              <a:gd name="T96" fmla="*/ 960 w 1764"/>
              <a:gd name="T97" fmla="*/ 120 h 2160"/>
              <a:gd name="T98" fmla="*/ 920 w 1764"/>
              <a:gd name="T99" fmla="*/ 80 h 2160"/>
              <a:gd name="T100" fmla="*/ 680 w 1764"/>
              <a:gd name="T101" fmla="*/ 80 h 2160"/>
              <a:gd name="T102" fmla="*/ 640 w 1764"/>
              <a:gd name="T103" fmla="*/ 120 h 2160"/>
              <a:gd name="T104" fmla="*/ 640 w 1764"/>
              <a:gd name="T105" fmla="*/ 200 h 2160"/>
              <a:gd name="T106" fmla="*/ 400 w 1764"/>
              <a:gd name="T107" fmla="*/ 200 h 2160"/>
              <a:gd name="T108" fmla="*/ 508 w 1764"/>
              <a:gd name="T109" fmla="*/ 932 h 2160"/>
              <a:gd name="T110" fmla="*/ 720 w 1764"/>
              <a:gd name="T111" fmla="*/ 1144 h 2160"/>
              <a:gd name="T112" fmla="*/ 1172 w 1764"/>
              <a:gd name="T113" fmla="*/ 692 h 2160"/>
              <a:gd name="T114" fmla="*/ 1228 w 1764"/>
              <a:gd name="T115" fmla="*/ 748 h 2160"/>
              <a:gd name="T116" fmla="*/ 720 w 1764"/>
              <a:gd name="T117" fmla="*/ 1256 h 2160"/>
              <a:gd name="T118" fmla="*/ 452 w 1764"/>
              <a:gd name="T119" fmla="*/ 988 h 2160"/>
              <a:gd name="T120" fmla="*/ 508 w 1764"/>
              <a:gd name="T121" fmla="*/ 932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4" h="2160">
                <a:moveTo>
                  <a:pt x="1548" y="692"/>
                </a:moveTo>
                <a:cubicBezTo>
                  <a:pt x="1748" y="892"/>
                  <a:pt x="1748" y="892"/>
                  <a:pt x="1748" y="892"/>
                </a:cubicBezTo>
                <a:cubicBezTo>
                  <a:pt x="1764" y="907"/>
                  <a:pt x="1764" y="933"/>
                  <a:pt x="1748" y="948"/>
                </a:cubicBezTo>
                <a:cubicBezTo>
                  <a:pt x="1108" y="1588"/>
                  <a:pt x="1108" y="1588"/>
                  <a:pt x="1108" y="1588"/>
                </a:cubicBezTo>
                <a:cubicBezTo>
                  <a:pt x="1104" y="1592"/>
                  <a:pt x="1100" y="1595"/>
                  <a:pt x="1094" y="1597"/>
                </a:cubicBezTo>
                <a:cubicBezTo>
                  <a:pt x="774" y="1717"/>
                  <a:pt x="774" y="1717"/>
                  <a:pt x="774" y="1717"/>
                </a:cubicBezTo>
                <a:cubicBezTo>
                  <a:pt x="765" y="1720"/>
                  <a:pt x="756" y="1721"/>
                  <a:pt x="746" y="1717"/>
                </a:cubicBezTo>
                <a:cubicBezTo>
                  <a:pt x="726" y="1710"/>
                  <a:pt x="715" y="1687"/>
                  <a:pt x="723" y="1666"/>
                </a:cubicBezTo>
                <a:cubicBezTo>
                  <a:pt x="842" y="1349"/>
                  <a:pt x="842" y="1349"/>
                  <a:pt x="842" y="1349"/>
                </a:cubicBezTo>
                <a:cubicBezTo>
                  <a:pt x="843" y="1343"/>
                  <a:pt x="847" y="1337"/>
                  <a:pt x="852" y="1332"/>
                </a:cubicBezTo>
                <a:cubicBezTo>
                  <a:pt x="1492" y="692"/>
                  <a:pt x="1492" y="692"/>
                  <a:pt x="1492" y="692"/>
                </a:cubicBezTo>
                <a:cubicBezTo>
                  <a:pt x="1507" y="676"/>
                  <a:pt x="1533" y="676"/>
                  <a:pt x="1548" y="692"/>
                </a:cubicBezTo>
                <a:close/>
                <a:moveTo>
                  <a:pt x="120" y="240"/>
                </a:moveTo>
                <a:cubicBezTo>
                  <a:pt x="240" y="240"/>
                  <a:pt x="240" y="240"/>
                  <a:pt x="240" y="240"/>
                </a:cubicBezTo>
                <a:cubicBezTo>
                  <a:pt x="240" y="400"/>
                  <a:pt x="240" y="400"/>
                  <a:pt x="240" y="400"/>
                </a:cubicBezTo>
                <a:cubicBezTo>
                  <a:pt x="160" y="400"/>
                  <a:pt x="160" y="400"/>
                  <a:pt x="160" y="400"/>
                </a:cubicBezTo>
                <a:cubicBezTo>
                  <a:pt x="160" y="1840"/>
                  <a:pt x="160" y="1840"/>
                  <a:pt x="160" y="1840"/>
                </a:cubicBezTo>
                <a:cubicBezTo>
                  <a:pt x="1440" y="1840"/>
                  <a:pt x="1440" y="1840"/>
                  <a:pt x="1440" y="1840"/>
                </a:cubicBezTo>
                <a:cubicBezTo>
                  <a:pt x="1440" y="1483"/>
                  <a:pt x="1440" y="1483"/>
                  <a:pt x="1440" y="1483"/>
                </a:cubicBezTo>
                <a:cubicBezTo>
                  <a:pt x="1600" y="1323"/>
                  <a:pt x="1600" y="1323"/>
                  <a:pt x="1600" y="1323"/>
                </a:cubicBezTo>
                <a:cubicBezTo>
                  <a:pt x="1600" y="2040"/>
                  <a:pt x="1600" y="2040"/>
                  <a:pt x="1600" y="2040"/>
                </a:cubicBezTo>
                <a:cubicBezTo>
                  <a:pt x="1600" y="2106"/>
                  <a:pt x="1546" y="2160"/>
                  <a:pt x="1480" y="2160"/>
                </a:cubicBezTo>
                <a:cubicBezTo>
                  <a:pt x="120" y="2160"/>
                  <a:pt x="120" y="2160"/>
                  <a:pt x="120" y="2160"/>
                </a:cubicBezTo>
                <a:cubicBezTo>
                  <a:pt x="54" y="2160"/>
                  <a:pt x="0" y="2106"/>
                  <a:pt x="0" y="2040"/>
                </a:cubicBezTo>
                <a:cubicBezTo>
                  <a:pt x="0" y="360"/>
                  <a:pt x="0" y="360"/>
                  <a:pt x="0" y="360"/>
                </a:cubicBezTo>
                <a:cubicBezTo>
                  <a:pt x="0" y="294"/>
                  <a:pt x="54" y="240"/>
                  <a:pt x="120" y="240"/>
                </a:cubicBezTo>
                <a:close/>
                <a:moveTo>
                  <a:pt x="1440" y="537"/>
                </a:moveTo>
                <a:cubicBezTo>
                  <a:pt x="1440" y="400"/>
                  <a:pt x="1440" y="400"/>
                  <a:pt x="1440" y="400"/>
                </a:cubicBezTo>
                <a:cubicBezTo>
                  <a:pt x="1360" y="400"/>
                  <a:pt x="1360" y="400"/>
                  <a:pt x="1360" y="400"/>
                </a:cubicBezTo>
                <a:cubicBezTo>
                  <a:pt x="1360" y="240"/>
                  <a:pt x="1360" y="240"/>
                  <a:pt x="1360" y="240"/>
                </a:cubicBezTo>
                <a:cubicBezTo>
                  <a:pt x="1480" y="240"/>
                  <a:pt x="1480" y="240"/>
                  <a:pt x="1480" y="240"/>
                </a:cubicBezTo>
                <a:cubicBezTo>
                  <a:pt x="1546" y="240"/>
                  <a:pt x="1600" y="294"/>
                  <a:pt x="1600" y="360"/>
                </a:cubicBezTo>
                <a:cubicBezTo>
                  <a:pt x="1600" y="537"/>
                  <a:pt x="1600" y="537"/>
                  <a:pt x="1600" y="537"/>
                </a:cubicBezTo>
                <a:cubicBezTo>
                  <a:pt x="1549" y="514"/>
                  <a:pt x="1491" y="514"/>
                  <a:pt x="1440" y="537"/>
                </a:cubicBezTo>
                <a:close/>
                <a:moveTo>
                  <a:pt x="560" y="120"/>
                </a:moveTo>
                <a:cubicBezTo>
                  <a:pt x="560" y="54"/>
                  <a:pt x="614" y="0"/>
                  <a:pt x="680" y="0"/>
                </a:cubicBezTo>
                <a:cubicBezTo>
                  <a:pt x="920" y="0"/>
                  <a:pt x="920" y="0"/>
                  <a:pt x="920" y="0"/>
                </a:cubicBezTo>
                <a:cubicBezTo>
                  <a:pt x="986" y="0"/>
                  <a:pt x="1040" y="54"/>
                  <a:pt x="1040" y="120"/>
                </a:cubicBezTo>
                <a:cubicBezTo>
                  <a:pt x="1280" y="120"/>
                  <a:pt x="1280" y="120"/>
                  <a:pt x="1280" y="120"/>
                </a:cubicBezTo>
                <a:cubicBezTo>
                  <a:pt x="1280" y="560"/>
                  <a:pt x="1280" y="560"/>
                  <a:pt x="1280" y="560"/>
                </a:cubicBezTo>
                <a:cubicBezTo>
                  <a:pt x="320" y="560"/>
                  <a:pt x="320" y="560"/>
                  <a:pt x="320" y="560"/>
                </a:cubicBezTo>
                <a:cubicBezTo>
                  <a:pt x="320" y="120"/>
                  <a:pt x="320" y="120"/>
                  <a:pt x="320" y="120"/>
                </a:cubicBezTo>
                <a:lnTo>
                  <a:pt x="560" y="120"/>
                </a:lnTo>
                <a:close/>
                <a:moveTo>
                  <a:pt x="400" y="200"/>
                </a:moveTo>
                <a:cubicBezTo>
                  <a:pt x="400" y="480"/>
                  <a:pt x="400" y="480"/>
                  <a:pt x="400" y="480"/>
                </a:cubicBezTo>
                <a:cubicBezTo>
                  <a:pt x="1200" y="480"/>
                  <a:pt x="1200" y="480"/>
                  <a:pt x="1200" y="480"/>
                </a:cubicBezTo>
                <a:cubicBezTo>
                  <a:pt x="1200" y="200"/>
                  <a:pt x="1200" y="200"/>
                  <a:pt x="1200" y="200"/>
                </a:cubicBezTo>
                <a:cubicBezTo>
                  <a:pt x="960" y="200"/>
                  <a:pt x="960" y="200"/>
                  <a:pt x="960" y="200"/>
                </a:cubicBezTo>
                <a:cubicBezTo>
                  <a:pt x="960" y="120"/>
                  <a:pt x="960" y="120"/>
                  <a:pt x="960" y="120"/>
                </a:cubicBezTo>
                <a:cubicBezTo>
                  <a:pt x="960" y="98"/>
                  <a:pt x="942" y="80"/>
                  <a:pt x="920" y="80"/>
                </a:cubicBezTo>
                <a:cubicBezTo>
                  <a:pt x="680" y="80"/>
                  <a:pt x="680" y="80"/>
                  <a:pt x="680" y="80"/>
                </a:cubicBezTo>
                <a:cubicBezTo>
                  <a:pt x="658" y="80"/>
                  <a:pt x="640" y="98"/>
                  <a:pt x="640" y="120"/>
                </a:cubicBezTo>
                <a:cubicBezTo>
                  <a:pt x="640" y="200"/>
                  <a:pt x="640" y="200"/>
                  <a:pt x="640" y="200"/>
                </a:cubicBezTo>
                <a:lnTo>
                  <a:pt x="400" y="200"/>
                </a:lnTo>
                <a:close/>
                <a:moveTo>
                  <a:pt x="508" y="932"/>
                </a:moveTo>
                <a:cubicBezTo>
                  <a:pt x="720" y="1144"/>
                  <a:pt x="720" y="1144"/>
                  <a:pt x="720" y="1144"/>
                </a:cubicBezTo>
                <a:cubicBezTo>
                  <a:pt x="1172" y="692"/>
                  <a:pt x="1172" y="692"/>
                  <a:pt x="1172" y="692"/>
                </a:cubicBezTo>
                <a:cubicBezTo>
                  <a:pt x="1228" y="748"/>
                  <a:pt x="1228" y="748"/>
                  <a:pt x="1228" y="748"/>
                </a:cubicBezTo>
                <a:cubicBezTo>
                  <a:pt x="720" y="1256"/>
                  <a:pt x="720" y="1256"/>
                  <a:pt x="720" y="1256"/>
                </a:cubicBezTo>
                <a:cubicBezTo>
                  <a:pt x="452" y="988"/>
                  <a:pt x="452" y="988"/>
                  <a:pt x="452" y="988"/>
                </a:cubicBezTo>
                <a:lnTo>
                  <a:pt x="508" y="932"/>
                </a:lnTo>
                <a:close/>
              </a:path>
            </a:pathLst>
          </a:cu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grpSp>
        <p:nvGrpSpPr>
          <p:cNvPr id="67" name="Group 66">
            <a:extLst>
              <a:ext uri="{FF2B5EF4-FFF2-40B4-BE49-F238E27FC236}">
                <a16:creationId xmlns:a16="http://schemas.microsoft.com/office/drawing/2014/main" id="{74B126AB-E0E8-4AF8-A67F-AAD2BE1E38B3}"/>
              </a:ext>
            </a:extLst>
          </p:cNvPr>
          <p:cNvGrpSpPr/>
          <p:nvPr/>
        </p:nvGrpSpPr>
        <p:grpSpPr>
          <a:xfrm>
            <a:off x="3550317" y="3282245"/>
            <a:ext cx="220721" cy="227041"/>
            <a:chOff x="2182711" y="3800541"/>
            <a:chExt cx="262570" cy="250183"/>
          </a:xfrm>
          <a:solidFill>
            <a:schemeClr val="accent3">
              <a:lumMod val="75000"/>
            </a:schemeClr>
          </a:solidFill>
        </p:grpSpPr>
        <p:sp>
          <p:nvSpPr>
            <p:cNvPr id="68" name="Freeform 5">
              <a:extLst>
                <a:ext uri="{FF2B5EF4-FFF2-40B4-BE49-F238E27FC236}">
                  <a16:creationId xmlns:a16="http://schemas.microsoft.com/office/drawing/2014/main" id="{50267115-0E8B-4E38-9D14-B0BFF128F04C}"/>
                </a:ext>
              </a:extLst>
            </p:cNvPr>
            <p:cNvSpPr>
              <a:spLocks noEditPoints="1"/>
            </p:cNvSpPr>
            <p:nvPr/>
          </p:nvSpPr>
          <p:spPr bwMode="auto">
            <a:xfrm>
              <a:off x="2205198" y="3800541"/>
              <a:ext cx="220020" cy="250183"/>
            </a:xfrm>
            <a:custGeom>
              <a:avLst/>
              <a:gdLst>
                <a:gd name="T0" fmla="*/ 240 w 1760"/>
                <a:gd name="T1" fmla="*/ 1520 h 2000"/>
                <a:gd name="T2" fmla="*/ 320 w 1760"/>
                <a:gd name="T3" fmla="*/ 1600 h 2000"/>
                <a:gd name="T4" fmla="*/ 1360 w 1760"/>
                <a:gd name="T5" fmla="*/ 1600 h 2000"/>
                <a:gd name="T6" fmla="*/ 1360 w 1760"/>
                <a:gd name="T7" fmla="*/ 1760 h 2000"/>
                <a:gd name="T8" fmla="*/ 1760 w 1760"/>
                <a:gd name="T9" fmla="*/ 1760 h 2000"/>
                <a:gd name="T10" fmla="*/ 1760 w 1760"/>
                <a:gd name="T11" fmla="*/ 2000 h 2000"/>
                <a:gd name="T12" fmla="*/ 1280 w 1760"/>
                <a:gd name="T13" fmla="*/ 2000 h 2000"/>
                <a:gd name="T14" fmla="*/ 1280 w 1760"/>
                <a:gd name="T15" fmla="*/ 1920 h 2000"/>
                <a:gd name="T16" fmla="*/ 480 w 1760"/>
                <a:gd name="T17" fmla="*/ 1920 h 2000"/>
                <a:gd name="T18" fmla="*/ 480 w 1760"/>
                <a:gd name="T19" fmla="*/ 2000 h 2000"/>
                <a:gd name="T20" fmla="*/ 0 w 1760"/>
                <a:gd name="T21" fmla="*/ 2000 h 2000"/>
                <a:gd name="T22" fmla="*/ 0 w 1760"/>
                <a:gd name="T23" fmla="*/ 1326 h 2000"/>
                <a:gd name="T24" fmla="*/ 103 w 1760"/>
                <a:gd name="T25" fmla="*/ 1429 h 2000"/>
                <a:gd name="T26" fmla="*/ 240 w 1760"/>
                <a:gd name="T27" fmla="*/ 1489 h 2000"/>
                <a:gd name="T28" fmla="*/ 240 w 1760"/>
                <a:gd name="T29" fmla="*/ 1520 h 2000"/>
                <a:gd name="T30" fmla="*/ 0 w 1760"/>
                <a:gd name="T31" fmla="*/ 514 h 2000"/>
                <a:gd name="T32" fmla="*/ 0 w 1760"/>
                <a:gd name="T33" fmla="*/ 160 h 2000"/>
                <a:gd name="T34" fmla="*/ 160 w 1760"/>
                <a:gd name="T35" fmla="*/ 0 h 2000"/>
                <a:gd name="T36" fmla="*/ 1600 w 1760"/>
                <a:gd name="T37" fmla="*/ 0 h 2000"/>
                <a:gd name="T38" fmla="*/ 1760 w 1760"/>
                <a:gd name="T39" fmla="*/ 160 h 2000"/>
                <a:gd name="T40" fmla="*/ 1360 w 1760"/>
                <a:gd name="T41" fmla="*/ 160 h 2000"/>
                <a:gd name="T42" fmla="*/ 1360 w 1760"/>
                <a:gd name="T43" fmla="*/ 320 h 2000"/>
                <a:gd name="T44" fmla="*/ 320 w 1760"/>
                <a:gd name="T45" fmla="*/ 320 h 2000"/>
                <a:gd name="T46" fmla="*/ 256 w 1760"/>
                <a:gd name="T47" fmla="*/ 352 h 2000"/>
                <a:gd name="T48" fmla="*/ 104 w 1760"/>
                <a:gd name="T49" fmla="*/ 410 h 2000"/>
                <a:gd name="T50" fmla="*/ 0 w 1760"/>
                <a:gd name="T51" fmla="*/ 514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60" h="2000">
                  <a:moveTo>
                    <a:pt x="240" y="1520"/>
                  </a:moveTo>
                  <a:cubicBezTo>
                    <a:pt x="240" y="1564"/>
                    <a:pt x="276" y="1600"/>
                    <a:pt x="320" y="1600"/>
                  </a:cubicBezTo>
                  <a:cubicBezTo>
                    <a:pt x="1360" y="1600"/>
                    <a:pt x="1360" y="1600"/>
                    <a:pt x="1360" y="1600"/>
                  </a:cubicBezTo>
                  <a:cubicBezTo>
                    <a:pt x="1360" y="1760"/>
                    <a:pt x="1360" y="1760"/>
                    <a:pt x="1360" y="1760"/>
                  </a:cubicBezTo>
                  <a:cubicBezTo>
                    <a:pt x="1760" y="1760"/>
                    <a:pt x="1760" y="1760"/>
                    <a:pt x="1760" y="1760"/>
                  </a:cubicBezTo>
                  <a:cubicBezTo>
                    <a:pt x="1760" y="2000"/>
                    <a:pt x="1760" y="2000"/>
                    <a:pt x="1760" y="2000"/>
                  </a:cubicBezTo>
                  <a:cubicBezTo>
                    <a:pt x="1280" y="2000"/>
                    <a:pt x="1280" y="2000"/>
                    <a:pt x="1280" y="2000"/>
                  </a:cubicBezTo>
                  <a:cubicBezTo>
                    <a:pt x="1280" y="1920"/>
                    <a:pt x="1280" y="1920"/>
                    <a:pt x="1280" y="1920"/>
                  </a:cubicBezTo>
                  <a:cubicBezTo>
                    <a:pt x="480" y="1920"/>
                    <a:pt x="480" y="1920"/>
                    <a:pt x="480" y="1920"/>
                  </a:cubicBezTo>
                  <a:cubicBezTo>
                    <a:pt x="480" y="2000"/>
                    <a:pt x="480" y="2000"/>
                    <a:pt x="480" y="2000"/>
                  </a:cubicBezTo>
                  <a:cubicBezTo>
                    <a:pt x="0" y="2000"/>
                    <a:pt x="0" y="2000"/>
                    <a:pt x="0" y="2000"/>
                  </a:cubicBezTo>
                  <a:cubicBezTo>
                    <a:pt x="0" y="1326"/>
                    <a:pt x="0" y="1326"/>
                    <a:pt x="0" y="1326"/>
                  </a:cubicBezTo>
                  <a:cubicBezTo>
                    <a:pt x="103" y="1429"/>
                    <a:pt x="103" y="1429"/>
                    <a:pt x="103" y="1429"/>
                  </a:cubicBezTo>
                  <a:cubicBezTo>
                    <a:pt x="138" y="1464"/>
                    <a:pt x="186" y="1487"/>
                    <a:pt x="240" y="1489"/>
                  </a:cubicBezTo>
                  <a:lnTo>
                    <a:pt x="240" y="1520"/>
                  </a:lnTo>
                  <a:close/>
                  <a:moveTo>
                    <a:pt x="0" y="514"/>
                  </a:moveTo>
                  <a:cubicBezTo>
                    <a:pt x="0" y="160"/>
                    <a:pt x="0" y="160"/>
                    <a:pt x="0" y="160"/>
                  </a:cubicBezTo>
                  <a:cubicBezTo>
                    <a:pt x="0" y="72"/>
                    <a:pt x="72" y="0"/>
                    <a:pt x="160" y="0"/>
                  </a:cubicBezTo>
                  <a:cubicBezTo>
                    <a:pt x="1600" y="0"/>
                    <a:pt x="1600" y="0"/>
                    <a:pt x="1600" y="0"/>
                  </a:cubicBezTo>
                  <a:cubicBezTo>
                    <a:pt x="1688" y="0"/>
                    <a:pt x="1760" y="72"/>
                    <a:pt x="1760" y="160"/>
                  </a:cubicBezTo>
                  <a:cubicBezTo>
                    <a:pt x="1627" y="160"/>
                    <a:pt x="1493" y="160"/>
                    <a:pt x="1360" y="160"/>
                  </a:cubicBezTo>
                  <a:cubicBezTo>
                    <a:pt x="1360" y="320"/>
                    <a:pt x="1360" y="320"/>
                    <a:pt x="1360" y="320"/>
                  </a:cubicBezTo>
                  <a:cubicBezTo>
                    <a:pt x="320" y="320"/>
                    <a:pt x="320" y="320"/>
                    <a:pt x="320" y="320"/>
                  </a:cubicBezTo>
                  <a:cubicBezTo>
                    <a:pt x="294" y="320"/>
                    <a:pt x="272" y="332"/>
                    <a:pt x="256" y="352"/>
                  </a:cubicBezTo>
                  <a:cubicBezTo>
                    <a:pt x="202" y="349"/>
                    <a:pt x="146" y="368"/>
                    <a:pt x="104" y="410"/>
                  </a:cubicBezTo>
                  <a:lnTo>
                    <a:pt x="0"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69" name="Freeform 6">
              <a:extLst>
                <a:ext uri="{FF2B5EF4-FFF2-40B4-BE49-F238E27FC236}">
                  <a16:creationId xmlns:a16="http://schemas.microsoft.com/office/drawing/2014/main" id="{201B001F-9F5B-4B16-AF5C-30CF4EF4368F}"/>
                </a:ext>
              </a:extLst>
            </p:cNvPr>
            <p:cNvSpPr>
              <a:spLocks/>
            </p:cNvSpPr>
            <p:nvPr/>
          </p:nvSpPr>
          <p:spPr bwMode="auto">
            <a:xfrm>
              <a:off x="2365298" y="3830568"/>
              <a:ext cx="79983" cy="180164"/>
            </a:xfrm>
            <a:custGeom>
              <a:avLst/>
              <a:gdLst>
                <a:gd name="T0" fmla="*/ 640 w 640"/>
                <a:gd name="T1" fmla="*/ 240 h 1440"/>
                <a:gd name="T2" fmla="*/ 640 w 640"/>
                <a:gd name="T3" fmla="*/ 1200 h 1440"/>
                <a:gd name="T4" fmla="*/ 560 w 640"/>
                <a:gd name="T5" fmla="*/ 1200 h 1440"/>
                <a:gd name="T6" fmla="*/ 560 w 640"/>
                <a:gd name="T7" fmla="*/ 760 h 1440"/>
                <a:gd name="T8" fmla="*/ 480 w 640"/>
                <a:gd name="T9" fmla="*/ 760 h 1440"/>
                <a:gd name="T10" fmla="*/ 480 w 640"/>
                <a:gd name="T11" fmla="*/ 1440 h 1440"/>
                <a:gd name="T12" fmla="*/ 160 w 640"/>
                <a:gd name="T13" fmla="*/ 1440 h 1440"/>
                <a:gd name="T14" fmla="*/ 160 w 640"/>
                <a:gd name="T15" fmla="*/ 1280 h 1440"/>
                <a:gd name="T16" fmla="*/ 120 w 640"/>
                <a:gd name="T17" fmla="*/ 1280 h 1440"/>
                <a:gd name="T18" fmla="*/ 0 w 640"/>
                <a:gd name="T19" fmla="*/ 1160 h 1440"/>
                <a:gd name="T20" fmla="*/ 0 w 640"/>
                <a:gd name="T21" fmla="*/ 280 h 1440"/>
                <a:gd name="T22" fmla="*/ 120 w 640"/>
                <a:gd name="T23" fmla="*/ 160 h 1440"/>
                <a:gd name="T24" fmla="*/ 160 w 640"/>
                <a:gd name="T25" fmla="*/ 160 h 1440"/>
                <a:gd name="T26" fmla="*/ 160 w 640"/>
                <a:gd name="T27" fmla="*/ 0 h 1440"/>
                <a:gd name="T28" fmla="*/ 480 w 640"/>
                <a:gd name="T29" fmla="*/ 0 h 1440"/>
                <a:gd name="T30" fmla="*/ 480 w 640"/>
                <a:gd name="T31" fmla="*/ 680 h 1440"/>
                <a:gd name="T32" fmla="*/ 560 w 640"/>
                <a:gd name="T33" fmla="*/ 680 h 1440"/>
                <a:gd name="T34" fmla="*/ 560 w 640"/>
                <a:gd name="T35" fmla="*/ 240 h 1440"/>
                <a:gd name="T36" fmla="*/ 640 w 640"/>
                <a:gd name="T37" fmla="*/ 24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0" h="1440">
                  <a:moveTo>
                    <a:pt x="640" y="240"/>
                  </a:moveTo>
                  <a:cubicBezTo>
                    <a:pt x="640" y="1200"/>
                    <a:pt x="640" y="1200"/>
                    <a:pt x="640" y="1200"/>
                  </a:cubicBezTo>
                  <a:cubicBezTo>
                    <a:pt x="560" y="1200"/>
                    <a:pt x="560" y="1200"/>
                    <a:pt x="560" y="1200"/>
                  </a:cubicBezTo>
                  <a:cubicBezTo>
                    <a:pt x="560" y="760"/>
                    <a:pt x="560" y="760"/>
                    <a:pt x="560" y="760"/>
                  </a:cubicBezTo>
                  <a:cubicBezTo>
                    <a:pt x="480" y="760"/>
                    <a:pt x="480" y="760"/>
                    <a:pt x="480" y="760"/>
                  </a:cubicBezTo>
                  <a:cubicBezTo>
                    <a:pt x="480" y="1440"/>
                    <a:pt x="480" y="1440"/>
                    <a:pt x="480" y="1440"/>
                  </a:cubicBezTo>
                  <a:cubicBezTo>
                    <a:pt x="373" y="1440"/>
                    <a:pt x="267" y="1440"/>
                    <a:pt x="160" y="1440"/>
                  </a:cubicBezTo>
                  <a:cubicBezTo>
                    <a:pt x="160" y="1280"/>
                    <a:pt x="160" y="1280"/>
                    <a:pt x="160" y="1280"/>
                  </a:cubicBezTo>
                  <a:cubicBezTo>
                    <a:pt x="120" y="1280"/>
                    <a:pt x="120" y="1280"/>
                    <a:pt x="120" y="1280"/>
                  </a:cubicBezTo>
                  <a:cubicBezTo>
                    <a:pt x="54" y="1280"/>
                    <a:pt x="0" y="1226"/>
                    <a:pt x="0" y="1160"/>
                  </a:cubicBezTo>
                  <a:cubicBezTo>
                    <a:pt x="0" y="280"/>
                    <a:pt x="0" y="280"/>
                    <a:pt x="0" y="280"/>
                  </a:cubicBezTo>
                  <a:cubicBezTo>
                    <a:pt x="0" y="214"/>
                    <a:pt x="54" y="160"/>
                    <a:pt x="120" y="160"/>
                  </a:cubicBezTo>
                  <a:cubicBezTo>
                    <a:pt x="160" y="160"/>
                    <a:pt x="160" y="160"/>
                    <a:pt x="160" y="160"/>
                  </a:cubicBezTo>
                  <a:cubicBezTo>
                    <a:pt x="160" y="0"/>
                    <a:pt x="160" y="0"/>
                    <a:pt x="160" y="0"/>
                  </a:cubicBezTo>
                  <a:cubicBezTo>
                    <a:pt x="267" y="0"/>
                    <a:pt x="373" y="0"/>
                    <a:pt x="480" y="0"/>
                  </a:cubicBezTo>
                  <a:cubicBezTo>
                    <a:pt x="480" y="680"/>
                    <a:pt x="480" y="680"/>
                    <a:pt x="480" y="680"/>
                  </a:cubicBezTo>
                  <a:cubicBezTo>
                    <a:pt x="560" y="680"/>
                    <a:pt x="560" y="680"/>
                    <a:pt x="560" y="680"/>
                  </a:cubicBezTo>
                  <a:cubicBezTo>
                    <a:pt x="560" y="240"/>
                    <a:pt x="560" y="240"/>
                    <a:pt x="560" y="240"/>
                  </a:cubicBezTo>
                  <a:lnTo>
                    <a:pt x="640"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70" name="Freeform 7">
              <a:extLst>
                <a:ext uri="{FF2B5EF4-FFF2-40B4-BE49-F238E27FC236}">
                  <a16:creationId xmlns:a16="http://schemas.microsoft.com/office/drawing/2014/main" id="{64579773-ADEA-47E6-96D7-25C5C32CB2DB}"/>
                </a:ext>
              </a:extLst>
            </p:cNvPr>
            <p:cNvSpPr>
              <a:spLocks/>
            </p:cNvSpPr>
            <p:nvPr/>
          </p:nvSpPr>
          <p:spPr bwMode="auto">
            <a:xfrm>
              <a:off x="2182711" y="3865982"/>
              <a:ext cx="142461" cy="99238"/>
            </a:xfrm>
            <a:custGeom>
              <a:avLst/>
              <a:gdLst>
                <a:gd name="T0" fmla="*/ 1058 w 1058"/>
                <a:gd name="T1" fmla="*/ 406 h 737"/>
                <a:gd name="T2" fmla="*/ 143 w 1058"/>
                <a:gd name="T3" fmla="*/ 406 h 737"/>
                <a:gd name="T4" fmla="*/ 421 w 1058"/>
                <a:gd name="T5" fmla="*/ 685 h 737"/>
                <a:gd name="T6" fmla="*/ 369 w 1058"/>
                <a:gd name="T7" fmla="*/ 737 h 737"/>
                <a:gd name="T8" fmla="*/ 0 w 1058"/>
                <a:gd name="T9" fmla="*/ 369 h 737"/>
                <a:gd name="T10" fmla="*/ 369 w 1058"/>
                <a:gd name="T11" fmla="*/ 0 h 737"/>
                <a:gd name="T12" fmla="*/ 421 w 1058"/>
                <a:gd name="T13" fmla="*/ 53 h 737"/>
                <a:gd name="T14" fmla="*/ 143 w 1058"/>
                <a:gd name="T15" fmla="*/ 331 h 737"/>
                <a:gd name="T16" fmla="*/ 1058 w 1058"/>
                <a:gd name="T17" fmla="*/ 331 h 737"/>
                <a:gd name="T18" fmla="*/ 1058 w 1058"/>
                <a:gd name="T19" fmla="*/ 406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8" h="737">
                  <a:moveTo>
                    <a:pt x="1058" y="406"/>
                  </a:moveTo>
                  <a:lnTo>
                    <a:pt x="143" y="406"/>
                  </a:lnTo>
                  <a:lnTo>
                    <a:pt x="421" y="685"/>
                  </a:lnTo>
                  <a:lnTo>
                    <a:pt x="369" y="737"/>
                  </a:lnTo>
                  <a:lnTo>
                    <a:pt x="0" y="369"/>
                  </a:lnTo>
                  <a:lnTo>
                    <a:pt x="369" y="0"/>
                  </a:lnTo>
                  <a:lnTo>
                    <a:pt x="421" y="53"/>
                  </a:lnTo>
                  <a:lnTo>
                    <a:pt x="143" y="331"/>
                  </a:lnTo>
                  <a:lnTo>
                    <a:pt x="1058" y="331"/>
                  </a:lnTo>
                  <a:lnTo>
                    <a:pt x="1058" y="4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grpSp>
      <p:grpSp>
        <p:nvGrpSpPr>
          <p:cNvPr id="71" name="Group 70">
            <a:extLst>
              <a:ext uri="{FF2B5EF4-FFF2-40B4-BE49-F238E27FC236}">
                <a16:creationId xmlns:a16="http://schemas.microsoft.com/office/drawing/2014/main" id="{176098BF-A705-41E2-88F1-AD2DC423203A}"/>
              </a:ext>
            </a:extLst>
          </p:cNvPr>
          <p:cNvGrpSpPr>
            <a:grpSpLocks noChangeAspect="1"/>
          </p:cNvGrpSpPr>
          <p:nvPr/>
        </p:nvGrpSpPr>
        <p:grpSpPr>
          <a:xfrm>
            <a:off x="4394063" y="3270483"/>
            <a:ext cx="207242" cy="250563"/>
            <a:chOff x="3978276" y="2000251"/>
            <a:chExt cx="2620961" cy="2935288"/>
          </a:xfrm>
          <a:solidFill>
            <a:schemeClr val="accent3">
              <a:lumMod val="75000"/>
            </a:schemeClr>
          </a:solidFill>
        </p:grpSpPr>
        <p:sp>
          <p:nvSpPr>
            <p:cNvPr id="72" name="Freeform 10">
              <a:extLst>
                <a:ext uri="{FF2B5EF4-FFF2-40B4-BE49-F238E27FC236}">
                  <a16:creationId xmlns:a16="http://schemas.microsoft.com/office/drawing/2014/main" id="{F3D9465A-6FA1-48E4-BA4C-E1832DDF73C9}"/>
                </a:ext>
              </a:extLst>
            </p:cNvPr>
            <p:cNvSpPr>
              <a:spLocks noEditPoints="1"/>
            </p:cNvSpPr>
            <p:nvPr/>
          </p:nvSpPr>
          <p:spPr bwMode="auto">
            <a:xfrm>
              <a:off x="4340225" y="2000251"/>
              <a:ext cx="2259012" cy="2935288"/>
            </a:xfrm>
            <a:custGeom>
              <a:avLst/>
              <a:gdLst>
                <a:gd name="T0" fmla="*/ 1040 w 1600"/>
                <a:gd name="T1" fmla="*/ 0 h 2080"/>
                <a:gd name="T2" fmla="*/ 1040 w 1600"/>
                <a:gd name="T3" fmla="*/ 560 h 2080"/>
                <a:gd name="T4" fmla="*/ 1600 w 1600"/>
                <a:gd name="T5" fmla="*/ 560 h 2080"/>
                <a:gd name="T6" fmla="*/ 1600 w 1600"/>
                <a:gd name="T7" fmla="*/ 2080 h 2080"/>
                <a:gd name="T8" fmla="*/ 338 w 1600"/>
                <a:gd name="T9" fmla="*/ 2080 h 2080"/>
                <a:gd name="T10" fmla="*/ 1130 w 1600"/>
                <a:gd name="T11" fmla="*/ 1686 h 2080"/>
                <a:gd name="T12" fmla="*/ 1207 w 1600"/>
                <a:gd name="T13" fmla="*/ 1488 h 2080"/>
                <a:gd name="T14" fmla="*/ 1205 w 1600"/>
                <a:gd name="T15" fmla="*/ 1429 h 2080"/>
                <a:gd name="T16" fmla="*/ 1225 w 1600"/>
                <a:gd name="T17" fmla="*/ 1292 h 2080"/>
                <a:gd name="T18" fmla="*/ 1172 w 1600"/>
                <a:gd name="T19" fmla="*/ 1072 h 2080"/>
                <a:gd name="T20" fmla="*/ 1026 w 1600"/>
                <a:gd name="T21" fmla="*/ 897 h 2080"/>
                <a:gd name="T22" fmla="*/ 902 w 1600"/>
                <a:gd name="T23" fmla="*/ 832 h 2080"/>
                <a:gd name="T24" fmla="*/ 856 w 1600"/>
                <a:gd name="T25" fmla="*/ 796 h 2080"/>
                <a:gd name="T26" fmla="*/ 657 w 1600"/>
                <a:gd name="T27" fmla="*/ 736 h 2080"/>
                <a:gd name="T28" fmla="*/ 0 w 1600"/>
                <a:gd name="T29" fmla="*/ 1064 h 2080"/>
                <a:gd name="T30" fmla="*/ 0 w 1600"/>
                <a:gd name="T31" fmla="*/ 0 h 2080"/>
                <a:gd name="T32" fmla="*/ 1040 w 1600"/>
                <a:gd name="T33" fmla="*/ 0 h 2080"/>
                <a:gd name="T34" fmla="*/ 1098 w 1600"/>
                <a:gd name="T35" fmla="*/ 5 h 2080"/>
                <a:gd name="T36" fmla="*/ 1159 w 1600"/>
                <a:gd name="T37" fmla="*/ 41 h 2080"/>
                <a:gd name="T38" fmla="*/ 1559 w 1600"/>
                <a:gd name="T39" fmla="*/ 441 h 2080"/>
                <a:gd name="T40" fmla="*/ 1595 w 1600"/>
                <a:gd name="T41" fmla="*/ 502 h 2080"/>
                <a:gd name="T42" fmla="*/ 1540 w 1600"/>
                <a:gd name="T43" fmla="*/ 480 h 2080"/>
                <a:gd name="T44" fmla="*/ 1120 w 1600"/>
                <a:gd name="T45" fmla="*/ 480 h 2080"/>
                <a:gd name="T46" fmla="*/ 1120 w 1600"/>
                <a:gd name="T47" fmla="*/ 60 h 2080"/>
                <a:gd name="T48" fmla="*/ 1098 w 1600"/>
                <a:gd name="T49" fmla="*/ 5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00" h="2080">
                  <a:moveTo>
                    <a:pt x="1040" y="0"/>
                  </a:moveTo>
                  <a:cubicBezTo>
                    <a:pt x="1040" y="560"/>
                    <a:pt x="1040" y="560"/>
                    <a:pt x="1040" y="560"/>
                  </a:cubicBezTo>
                  <a:cubicBezTo>
                    <a:pt x="1600" y="560"/>
                    <a:pt x="1600" y="560"/>
                    <a:pt x="1600" y="560"/>
                  </a:cubicBezTo>
                  <a:cubicBezTo>
                    <a:pt x="1600" y="2080"/>
                    <a:pt x="1600" y="2080"/>
                    <a:pt x="1600" y="2080"/>
                  </a:cubicBezTo>
                  <a:cubicBezTo>
                    <a:pt x="338" y="2080"/>
                    <a:pt x="338" y="2080"/>
                    <a:pt x="338" y="2080"/>
                  </a:cubicBezTo>
                  <a:cubicBezTo>
                    <a:pt x="1130" y="1686"/>
                    <a:pt x="1130" y="1686"/>
                    <a:pt x="1130" y="1686"/>
                  </a:cubicBezTo>
                  <a:cubicBezTo>
                    <a:pt x="1206" y="1648"/>
                    <a:pt x="1234" y="1566"/>
                    <a:pt x="1207" y="1488"/>
                  </a:cubicBezTo>
                  <a:cubicBezTo>
                    <a:pt x="1200" y="1467"/>
                    <a:pt x="1201" y="1450"/>
                    <a:pt x="1205" y="1429"/>
                  </a:cubicBezTo>
                  <a:cubicBezTo>
                    <a:pt x="1212" y="1382"/>
                    <a:pt x="1224" y="1342"/>
                    <a:pt x="1225" y="1292"/>
                  </a:cubicBezTo>
                  <a:cubicBezTo>
                    <a:pt x="1228" y="1214"/>
                    <a:pt x="1207" y="1142"/>
                    <a:pt x="1172" y="1072"/>
                  </a:cubicBezTo>
                  <a:cubicBezTo>
                    <a:pt x="1137" y="1002"/>
                    <a:pt x="1091" y="942"/>
                    <a:pt x="1026" y="897"/>
                  </a:cubicBezTo>
                  <a:cubicBezTo>
                    <a:pt x="985" y="868"/>
                    <a:pt x="946" y="854"/>
                    <a:pt x="902" y="832"/>
                  </a:cubicBezTo>
                  <a:cubicBezTo>
                    <a:pt x="883" y="823"/>
                    <a:pt x="869" y="814"/>
                    <a:pt x="856" y="796"/>
                  </a:cubicBezTo>
                  <a:cubicBezTo>
                    <a:pt x="810" y="730"/>
                    <a:pt x="734" y="698"/>
                    <a:pt x="657" y="736"/>
                  </a:cubicBezTo>
                  <a:cubicBezTo>
                    <a:pt x="0" y="1064"/>
                    <a:pt x="0" y="1064"/>
                    <a:pt x="0" y="1064"/>
                  </a:cubicBezTo>
                  <a:cubicBezTo>
                    <a:pt x="0" y="0"/>
                    <a:pt x="0" y="0"/>
                    <a:pt x="0" y="0"/>
                  </a:cubicBezTo>
                  <a:lnTo>
                    <a:pt x="1040" y="0"/>
                  </a:lnTo>
                  <a:close/>
                  <a:moveTo>
                    <a:pt x="1098" y="5"/>
                  </a:moveTo>
                  <a:cubicBezTo>
                    <a:pt x="1121" y="12"/>
                    <a:pt x="1142" y="24"/>
                    <a:pt x="1159" y="41"/>
                  </a:cubicBezTo>
                  <a:cubicBezTo>
                    <a:pt x="1159" y="42"/>
                    <a:pt x="1558" y="441"/>
                    <a:pt x="1559" y="441"/>
                  </a:cubicBezTo>
                  <a:cubicBezTo>
                    <a:pt x="1576" y="458"/>
                    <a:pt x="1588" y="479"/>
                    <a:pt x="1595" y="502"/>
                  </a:cubicBezTo>
                  <a:cubicBezTo>
                    <a:pt x="1580" y="489"/>
                    <a:pt x="1561" y="480"/>
                    <a:pt x="1540" y="480"/>
                  </a:cubicBezTo>
                  <a:cubicBezTo>
                    <a:pt x="1120" y="480"/>
                    <a:pt x="1120" y="480"/>
                    <a:pt x="1120" y="480"/>
                  </a:cubicBezTo>
                  <a:cubicBezTo>
                    <a:pt x="1120" y="60"/>
                    <a:pt x="1120" y="60"/>
                    <a:pt x="1120" y="60"/>
                  </a:cubicBezTo>
                  <a:cubicBezTo>
                    <a:pt x="1120" y="40"/>
                    <a:pt x="1112" y="20"/>
                    <a:pt x="109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73" name="Freeform 11">
              <a:extLst>
                <a:ext uri="{FF2B5EF4-FFF2-40B4-BE49-F238E27FC236}">
                  <a16:creationId xmlns:a16="http://schemas.microsoft.com/office/drawing/2014/main" id="{7FC131BF-FE01-4339-A045-7FBF6F2D917B}"/>
                </a:ext>
              </a:extLst>
            </p:cNvPr>
            <p:cNvSpPr>
              <a:spLocks noEditPoints="1"/>
            </p:cNvSpPr>
            <p:nvPr/>
          </p:nvSpPr>
          <p:spPr bwMode="auto">
            <a:xfrm>
              <a:off x="3978276" y="3111501"/>
              <a:ext cx="2003425" cy="1816100"/>
            </a:xfrm>
            <a:custGeom>
              <a:avLst/>
              <a:gdLst>
                <a:gd name="T0" fmla="*/ 68 w 1420"/>
                <a:gd name="T1" fmla="*/ 460 h 1287"/>
                <a:gd name="T2" fmla="*/ 275 w 1420"/>
                <a:gd name="T3" fmla="*/ 357 h 1287"/>
                <a:gd name="T4" fmla="*/ 273 w 1420"/>
                <a:gd name="T5" fmla="*/ 378 h 1287"/>
                <a:gd name="T6" fmla="*/ 270 w 1420"/>
                <a:gd name="T7" fmla="*/ 504 h 1287"/>
                <a:gd name="T8" fmla="*/ 371 w 1420"/>
                <a:gd name="T9" fmla="*/ 712 h 1287"/>
                <a:gd name="T10" fmla="*/ 477 w 1420"/>
                <a:gd name="T11" fmla="*/ 786 h 1287"/>
                <a:gd name="T12" fmla="*/ 574 w 1420"/>
                <a:gd name="T13" fmla="*/ 849 h 1287"/>
                <a:gd name="T14" fmla="*/ 650 w 1420"/>
                <a:gd name="T15" fmla="*/ 1006 h 1287"/>
                <a:gd name="T16" fmla="*/ 639 w 1420"/>
                <a:gd name="T17" fmla="*/ 1110 h 1287"/>
                <a:gd name="T18" fmla="*/ 623 w 1420"/>
                <a:gd name="T19" fmla="*/ 1190 h 1287"/>
                <a:gd name="T20" fmla="*/ 470 w 1420"/>
                <a:gd name="T21" fmla="*/ 1266 h 1287"/>
                <a:gd name="T22" fmla="*/ 372 w 1420"/>
                <a:gd name="T23" fmla="*/ 1232 h 1287"/>
                <a:gd name="T24" fmla="*/ 265 w 1420"/>
                <a:gd name="T25" fmla="*/ 1155 h 1287"/>
                <a:gd name="T26" fmla="*/ 62 w 1420"/>
                <a:gd name="T27" fmla="*/ 967 h 1287"/>
                <a:gd name="T28" fmla="*/ 31 w 1420"/>
                <a:gd name="T29" fmla="*/ 692 h 1287"/>
                <a:gd name="T30" fmla="*/ 31 w 1420"/>
                <a:gd name="T31" fmla="*/ 561 h 1287"/>
                <a:gd name="T32" fmla="*/ 68 w 1420"/>
                <a:gd name="T33" fmla="*/ 460 h 1287"/>
                <a:gd name="T34" fmla="*/ 361 w 1420"/>
                <a:gd name="T35" fmla="*/ 315 h 1287"/>
                <a:gd name="T36" fmla="*/ 706 w 1420"/>
                <a:gd name="T37" fmla="*/ 142 h 1287"/>
                <a:gd name="T38" fmla="*/ 702 w 1420"/>
                <a:gd name="T39" fmla="*/ 162 h 1287"/>
                <a:gd name="T40" fmla="*/ 690 w 1420"/>
                <a:gd name="T41" fmla="*/ 283 h 1287"/>
                <a:gd name="T42" fmla="*/ 794 w 1420"/>
                <a:gd name="T43" fmla="*/ 499 h 1287"/>
                <a:gd name="T44" fmla="*/ 907 w 1420"/>
                <a:gd name="T45" fmla="*/ 572 h 1287"/>
                <a:gd name="T46" fmla="*/ 992 w 1420"/>
                <a:gd name="T47" fmla="*/ 631 h 1287"/>
                <a:gd name="T48" fmla="*/ 1071 w 1420"/>
                <a:gd name="T49" fmla="*/ 793 h 1287"/>
                <a:gd name="T50" fmla="*/ 1068 w 1420"/>
                <a:gd name="T51" fmla="*/ 898 h 1287"/>
                <a:gd name="T52" fmla="*/ 1059 w 1420"/>
                <a:gd name="T53" fmla="*/ 973 h 1287"/>
                <a:gd name="T54" fmla="*/ 713 w 1420"/>
                <a:gd name="T55" fmla="*/ 1145 h 1287"/>
                <a:gd name="T56" fmla="*/ 730 w 1420"/>
                <a:gd name="T57" fmla="*/ 1005 h 1287"/>
                <a:gd name="T58" fmla="*/ 626 w 1420"/>
                <a:gd name="T59" fmla="*/ 789 h 1287"/>
                <a:gd name="T60" fmla="*/ 513 w 1420"/>
                <a:gd name="T61" fmla="*/ 715 h 1287"/>
                <a:gd name="T62" fmla="*/ 427 w 1420"/>
                <a:gd name="T63" fmla="*/ 656 h 1287"/>
                <a:gd name="T64" fmla="*/ 349 w 1420"/>
                <a:gd name="T65" fmla="*/ 494 h 1287"/>
                <a:gd name="T66" fmla="*/ 351 w 1420"/>
                <a:gd name="T67" fmla="*/ 389 h 1287"/>
                <a:gd name="T68" fmla="*/ 352 w 1420"/>
                <a:gd name="T69" fmla="*/ 388 h 1287"/>
                <a:gd name="T70" fmla="*/ 361 w 1420"/>
                <a:gd name="T71" fmla="*/ 315 h 1287"/>
                <a:gd name="T72" fmla="*/ 795 w 1420"/>
                <a:gd name="T73" fmla="*/ 98 h 1287"/>
                <a:gd name="T74" fmla="*/ 949 w 1420"/>
                <a:gd name="T75" fmla="*/ 21 h 1287"/>
                <a:gd name="T76" fmla="*/ 1048 w 1420"/>
                <a:gd name="T77" fmla="*/ 55 h 1287"/>
                <a:gd name="T78" fmla="*/ 1155 w 1420"/>
                <a:gd name="T79" fmla="*/ 132 h 1287"/>
                <a:gd name="T80" fmla="*/ 1357 w 1420"/>
                <a:gd name="T81" fmla="*/ 321 h 1287"/>
                <a:gd name="T82" fmla="*/ 1389 w 1420"/>
                <a:gd name="T83" fmla="*/ 595 h 1287"/>
                <a:gd name="T84" fmla="*/ 1388 w 1420"/>
                <a:gd name="T85" fmla="*/ 726 h 1287"/>
                <a:gd name="T86" fmla="*/ 1351 w 1420"/>
                <a:gd name="T87" fmla="*/ 827 h 1287"/>
                <a:gd name="T88" fmla="*/ 1145 w 1420"/>
                <a:gd name="T89" fmla="*/ 930 h 1287"/>
                <a:gd name="T90" fmla="*/ 1150 w 1420"/>
                <a:gd name="T91" fmla="*/ 783 h 1287"/>
                <a:gd name="T92" fmla="*/ 1049 w 1420"/>
                <a:gd name="T93" fmla="*/ 575 h 1287"/>
                <a:gd name="T94" fmla="*/ 942 w 1420"/>
                <a:gd name="T95" fmla="*/ 501 h 1287"/>
                <a:gd name="T96" fmla="*/ 845 w 1420"/>
                <a:gd name="T97" fmla="*/ 438 h 1287"/>
                <a:gd name="T98" fmla="*/ 769 w 1420"/>
                <a:gd name="T99" fmla="*/ 281 h 1287"/>
                <a:gd name="T100" fmla="*/ 781 w 1420"/>
                <a:gd name="T101" fmla="*/ 177 h 1287"/>
                <a:gd name="T102" fmla="*/ 795 w 1420"/>
                <a:gd name="T103" fmla="*/ 98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20" h="1287">
                  <a:moveTo>
                    <a:pt x="68" y="460"/>
                  </a:moveTo>
                  <a:cubicBezTo>
                    <a:pt x="275" y="357"/>
                    <a:pt x="275" y="357"/>
                    <a:pt x="275" y="357"/>
                  </a:cubicBezTo>
                  <a:cubicBezTo>
                    <a:pt x="273" y="378"/>
                    <a:pt x="273" y="378"/>
                    <a:pt x="273" y="378"/>
                  </a:cubicBezTo>
                  <a:cubicBezTo>
                    <a:pt x="266" y="422"/>
                    <a:pt x="265" y="464"/>
                    <a:pt x="270" y="504"/>
                  </a:cubicBezTo>
                  <a:cubicBezTo>
                    <a:pt x="280" y="581"/>
                    <a:pt x="317" y="657"/>
                    <a:pt x="371" y="712"/>
                  </a:cubicBezTo>
                  <a:cubicBezTo>
                    <a:pt x="399" y="740"/>
                    <a:pt x="432" y="764"/>
                    <a:pt x="477" y="786"/>
                  </a:cubicBezTo>
                  <a:cubicBezTo>
                    <a:pt x="513" y="804"/>
                    <a:pt x="546" y="825"/>
                    <a:pt x="574" y="849"/>
                  </a:cubicBezTo>
                  <a:cubicBezTo>
                    <a:pt x="625" y="893"/>
                    <a:pt x="649" y="938"/>
                    <a:pt x="650" y="1006"/>
                  </a:cubicBezTo>
                  <a:cubicBezTo>
                    <a:pt x="651" y="1039"/>
                    <a:pt x="645" y="1074"/>
                    <a:pt x="639" y="1110"/>
                  </a:cubicBezTo>
                  <a:cubicBezTo>
                    <a:pt x="623" y="1190"/>
                    <a:pt x="623" y="1190"/>
                    <a:pt x="623" y="1190"/>
                  </a:cubicBezTo>
                  <a:cubicBezTo>
                    <a:pt x="470" y="1266"/>
                    <a:pt x="470" y="1266"/>
                    <a:pt x="470" y="1266"/>
                  </a:cubicBezTo>
                  <a:cubicBezTo>
                    <a:pt x="429" y="1287"/>
                    <a:pt x="396" y="1266"/>
                    <a:pt x="372" y="1232"/>
                  </a:cubicBezTo>
                  <a:cubicBezTo>
                    <a:pt x="343" y="1191"/>
                    <a:pt x="305" y="1173"/>
                    <a:pt x="265" y="1155"/>
                  </a:cubicBezTo>
                  <a:cubicBezTo>
                    <a:pt x="197" y="1125"/>
                    <a:pt x="125" y="1092"/>
                    <a:pt x="62" y="967"/>
                  </a:cubicBezTo>
                  <a:cubicBezTo>
                    <a:pt x="0" y="841"/>
                    <a:pt x="16" y="764"/>
                    <a:pt x="31" y="692"/>
                  </a:cubicBezTo>
                  <a:cubicBezTo>
                    <a:pt x="39" y="649"/>
                    <a:pt x="48" y="609"/>
                    <a:pt x="31" y="561"/>
                  </a:cubicBezTo>
                  <a:cubicBezTo>
                    <a:pt x="18" y="521"/>
                    <a:pt x="29" y="480"/>
                    <a:pt x="68" y="460"/>
                  </a:cubicBezTo>
                  <a:close/>
                  <a:moveTo>
                    <a:pt x="361" y="315"/>
                  </a:moveTo>
                  <a:cubicBezTo>
                    <a:pt x="706" y="142"/>
                    <a:pt x="706" y="142"/>
                    <a:pt x="706" y="142"/>
                  </a:cubicBezTo>
                  <a:cubicBezTo>
                    <a:pt x="702" y="162"/>
                    <a:pt x="702" y="162"/>
                    <a:pt x="702" y="162"/>
                  </a:cubicBezTo>
                  <a:cubicBezTo>
                    <a:pt x="695" y="203"/>
                    <a:pt x="689" y="242"/>
                    <a:pt x="690" y="283"/>
                  </a:cubicBezTo>
                  <a:cubicBezTo>
                    <a:pt x="691" y="374"/>
                    <a:pt x="725" y="440"/>
                    <a:pt x="794" y="499"/>
                  </a:cubicBezTo>
                  <a:cubicBezTo>
                    <a:pt x="827" y="527"/>
                    <a:pt x="866" y="552"/>
                    <a:pt x="907" y="572"/>
                  </a:cubicBezTo>
                  <a:cubicBezTo>
                    <a:pt x="944" y="590"/>
                    <a:pt x="971" y="609"/>
                    <a:pt x="992" y="631"/>
                  </a:cubicBezTo>
                  <a:cubicBezTo>
                    <a:pt x="1034" y="673"/>
                    <a:pt x="1063" y="734"/>
                    <a:pt x="1071" y="793"/>
                  </a:cubicBezTo>
                  <a:cubicBezTo>
                    <a:pt x="1075" y="825"/>
                    <a:pt x="1074" y="860"/>
                    <a:pt x="1068" y="898"/>
                  </a:cubicBezTo>
                  <a:cubicBezTo>
                    <a:pt x="1059" y="973"/>
                    <a:pt x="1059" y="973"/>
                    <a:pt x="1059" y="973"/>
                  </a:cubicBezTo>
                  <a:cubicBezTo>
                    <a:pt x="713" y="1145"/>
                    <a:pt x="713" y="1145"/>
                    <a:pt x="713" y="1145"/>
                  </a:cubicBezTo>
                  <a:cubicBezTo>
                    <a:pt x="723" y="1099"/>
                    <a:pt x="731" y="1052"/>
                    <a:pt x="730" y="1005"/>
                  </a:cubicBezTo>
                  <a:cubicBezTo>
                    <a:pt x="728" y="913"/>
                    <a:pt x="694" y="847"/>
                    <a:pt x="626" y="789"/>
                  </a:cubicBezTo>
                  <a:cubicBezTo>
                    <a:pt x="593" y="760"/>
                    <a:pt x="553" y="735"/>
                    <a:pt x="513" y="715"/>
                  </a:cubicBezTo>
                  <a:cubicBezTo>
                    <a:pt x="476" y="697"/>
                    <a:pt x="449" y="678"/>
                    <a:pt x="427" y="656"/>
                  </a:cubicBezTo>
                  <a:cubicBezTo>
                    <a:pt x="386" y="614"/>
                    <a:pt x="357" y="553"/>
                    <a:pt x="349" y="494"/>
                  </a:cubicBezTo>
                  <a:cubicBezTo>
                    <a:pt x="345" y="462"/>
                    <a:pt x="346" y="427"/>
                    <a:pt x="351" y="389"/>
                  </a:cubicBezTo>
                  <a:cubicBezTo>
                    <a:pt x="352" y="388"/>
                    <a:pt x="352" y="388"/>
                    <a:pt x="352" y="388"/>
                  </a:cubicBezTo>
                  <a:lnTo>
                    <a:pt x="361" y="315"/>
                  </a:lnTo>
                  <a:close/>
                  <a:moveTo>
                    <a:pt x="795" y="98"/>
                  </a:moveTo>
                  <a:cubicBezTo>
                    <a:pt x="949" y="21"/>
                    <a:pt x="949" y="21"/>
                    <a:pt x="949" y="21"/>
                  </a:cubicBezTo>
                  <a:cubicBezTo>
                    <a:pt x="991" y="0"/>
                    <a:pt x="1024" y="21"/>
                    <a:pt x="1048" y="55"/>
                  </a:cubicBezTo>
                  <a:cubicBezTo>
                    <a:pt x="1077" y="97"/>
                    <a:pt x="1115" y="114"/>
                    <a:pt x="1155" y="132"/>
                  </a:cubicBezTo>
                  <a:cubicBezTo>
                    <a:pt x="1223" y="163"/>
                    <a:pt x="1295" y="195"/>
                    <a:pt x="1357" y="321"/>
                  </a:cubicBezTo>
                  <a:cubicBezTo>
                    <a:pt x="1420" y="446"/>
                    <a:pt x="1404" y="523"/>
                    <a:pt x="1389" y="595"/>
                  </a:cubicBezTo>
                  <a:cubicBezTo>
                    <a:pt x="1380" y="637"/>
                    <a:pt x="1372" y="678"/>
                    <a:pt x="1388" y="726"/>
                  </a:cubicBezTo>
                  <a:cubicBezTo>
                    <a:pt x="1402" y="766"/>
                    <a:pt x="1391" y="807"/>
                    <a:pt x="1351" y="827"/>
                  </a:cubicBezTo>
                  <a:cubicBezTo>
                    <a:pt x="1145" y="930"/>
                    <a:pt x="1145" y="930"/>
                    <a:pt x="1145" y="930"/>
                  </a:cubicBezTo>
                  <a:cubicBezTo>
                    <a:pt x="1151" y="879"/>
                    <a:pt x="1156" y="835"/>
                    <a:pt x="1150" y="783"/>
                  </a:cubicBezTo>
                  <a:cubicBezTo>
                    <a:pt x="1140" y="706"/>
                    <a:pt x="1103" y="630"/>
                    <a:pt x="1049" y="575"/>
                  </a:cubicBezTo>
                  <a:cubicBezTo>
                    <a:pt x="1021" y="547"/>
                    <a:pt x="987" y="523"/>
                    <a:pt x="942" y="501"/>
                  </a:cubicBezTo>
                  <a:cubicBezTo>
                    <a:pt x="907" y="483"/>
                    <a:pt x="873" y="462"/>
                    <a:pt x="845" y="438"/>
                  </a:cubicBezTo>
                  <a:cubicBezTo>
                    <a:pt x="795" y="394"/>
                    <a:pt x="771" y="349"/>
                    <a:pt x="769" y="281"/>
                  </a:cubicBezTo>
                  <a:cubicBezTo>
                    <a:pt x="769" y="248"/>
                    <a:pt x="774" y="213"/>
                    <a:pt x="781" y="177"/>
                  </a:cubicBezTo>
                  <a:lnTo>
                    <a:pt x="795"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grpSp>
      <p:sp>
        <p:nvSpPr>
          <p:cNvPr id="102" name="Freeform 11"/>
          <p:cNvSpPr>
            <a:spLocks noChangeAspect="1" noEditPoints="1"/>
          </p:cNvSpPr>
          <p:nvPr/>
        </p:nvSpPr>
        <p:spPr bwMode="auto">
          <a:xfrm>
            <a:off x="8043662" y="3243786"/>
            <a:ext cx="221293" cy="288461"/>
          </a:xfrm>
          <a:custGeom>
            <a:avLst/>
            <a:gdLst>
              <a:gd name="T0" fmla="*/ 1994 w 4349"/>
              <a:gd name="T1" fmla="*/ 2762 h 5250"/>
              <a:gd name="T2" fmla="*/ 1275 w 4349"/>
              <a:gd name="T3" fmla="*/ 2687 h 5250"/>
              <a:gd name="T4" fmla="*/ 3074 w 4349"/>
              <a:gd name="T5" fmla="*/ 2328 h 5250"/>
              <a:gd name="T6" fmla="*/ 2174 w 4349"/>
              <a:gd name="T7" fmla="*/ 0 h 5250"/>
              <a:gd name="T8" fmla="*/ 2412 w 4349"/>
              <a:gd name="T9" fmla="*/ 209 h 5250"/>
              <a:gd name="T10" fmla="*/ 2663 w 4349"/>
              <a:gd name="T11" fmla="*/ 388 h 5250"/>
              <a:gd name="T12" fmla="*/ 2927 w 4349"/>
              <a:gd name="T13" fmla="*/ 533 h 5250"/>
              <a:gd name="T14" fmla="*/ 3208 w 4349"/>
              <a:gd name="T15" fmla="*/ 648 h 5250"/>
              <a:gd name="T16" fmla="*/ 3506 w 4349"/>
              <a:gd name="T17" fmla="*/ 734 h 5250"/>
              <a:gd name="T18" fmla="*/ 3824 w 4349"/>
              <a:gd name="T19" fmla="*/ 790 h 5250"/>
              <a:gd name="T20" fmla="*/ 4161 w 4349"/>
              <a:gd name="T21" fmla="*/ 817 h 5250"/>
              <a:gd name="T22" fmla="*/ 4336 w 4349"/>
              <a:gd name="T23" fmla="*/ 922 h 5250"/>
              <a:gd name="T24" fmla="*/ 4339 w 4349"/>
              <a:gd name="T25" fmla="*/ 1130 h 5250"/>
              <a:gd name="T26" fmla="*/ 4344 w 4349"/>
              <a:gd name="T27" fmla="*/ 1343 h 5250"/>
              <a:gd name="T28" fmla="*/ 4347 w 4349"/>
              <a:gd name="T29" fmla="*/ 1562 h 5250"/>
              <a:gd name="T30" fmla="*/ 4349 w 4349"/>
              <a:gd name="T31" fmla="*/ 1787 h 5250"/>
              <a:gd name="T32" fmla="*/ 4346 w 4349"/>
              <a:gd name="T33" fmla="*/ 2012 h 5250"/>
              <a:gd name="T34" fmla="*/ 4336 w 4349"/>
              <a:gd name="T35" fmla="*/ 2242 h 5250"/>
              <a:gd name="T36" fmla="*/ 4320 w 4349"/>
              <a:gd name="T37" fmla="*/ 2471 h 5250"/>
              <a:gd name="T38" fmla="*/ 4295 w 4349"/>
              <a:gd name="T39" fmla="*/ 2699 h 5250"/>
              <a:gd name="T40" fmla="*/ 4259 w 4349"/>
              <a:gd name="T41" fmla="*/ 2927 h 5250"/>
              <a:gd name="T42" fmla="*/ 4210 w 4349"/>
              <a:gd name="T43" fmla="*/ 3154 h 5250"/>
              <a:gd name="T44" fmla="*/ 4146 w 4349"/>
              <a:gd name="T45" fmla="*/ 3377 h 5250"/>
              <a:gd name="T46" fmla="*/ 4066 w 4349"/>
              <a:gd name="T47" fmla="*/ 3596 h 5250"/>
              <a:gd name="T48" fmla="*/ 3969 w 4349"/>
              <a:gd name="T49" fmla="*/ 3808 h 5250"/>
              <a:gd name="T50" fmla="*/ 3853 w 4349"/>
              <a:gd name="T51" fmla="*/ 4015 h 5250"/>
              <a:gd name="T52" fmla="*/ 3714 w 4349"/>
              <a:gd name="T53" fmla="*/ 4213 h 5250"/>
              <a:gd name="T54" fmla="*/ 3553 w 4349"/>
              <a:gd name="T55" fmla="*/ 4405 h 5250"/>
              <a:gd name="T56" fmla="*/ 3366 w 4349"/>
              <a:gd name="T57" fmla="*/ 4585 h 5250"/>
              <a:gd name="T58" fmla="*/ 3152 w 4349"/>
              <a:gd name="T59" fmla="*/ 4754 h 5250"/>
              <a:gd name="T60" fmla="*/ 2911 w 4349"/>
              <a:gd name="T61" fmla="*/ 4913 h 5250"/>
              <a:gd name="T62" fmla="*/ 2640 w 4349"/>
              <a:gd name="T63" fmla="*/ 5059 h 5250"/>
              <a:gd name="T64" fmla="*/ 2337 w 4349"/>
              <a:gd name="T65" fmla="*/ 5189 h 5250"/>
              <a:gd name="T66" fmla="*/ 2010 w 4349"/>
              <a:gd name="T67" fmla="*/ 5189 h 5250"/>
              <a:gd name="T68" fmla="*/ 1707 w 4349"/>
              <a:gd name="T69" fmla="*/ 5059 h 5250"/>
              <a:gd name="T70" fmla="*/ 1436 w 4349"/>
              <a:gd name="T71" fmla="*/ 4913 h 5250"/>
              <a:gd name="T72" fmla="*/ 1195 w 4349"/>
              <a:gd name="T73" fmla="*/ 4754 h 5250"/>
              <a:gd name="T74" fmla="*/ 981 w 4349"/>
              <a:gd name="T75" fmla="*/ 4585 h 5250"/>
              <a:gd name="T76" fmla="*/ 796 w 4349"/>
              <a:gd name="T77" fmla="*/ 4405 h 5250"/>
              <a:gd name="T78" fmla="*/ 633 w 4349"/>
              <a:gd name="T79" fmla="*/ 4213 h 5250"/>
              <a:gd name="T80" fmla="*/ 496 w 4349"/>
              <a:gd name="T81" fmla="*/ 4015 h 5250"/>
              <a:gd name="T82" fmla="*/ 378 w 4349"/>
              <a:gd name="T83" fmla="*/ 3808 h 5250"/>
              <a:gd name="T84" fmla="*/ 281 w 4349"/>
              <a:gd name="T85" fmla="*/ 3596 h 5250"/>
              <a:gd name="T86" fmla="*/ 201 w 4349"/>
              <a:gd name="T87" fmla="*/ 3377 h 5250"/>
              <a:gd name="T88" fmla="*/ 139 w 4349"/>
              <a:gd name="T89" fmla="*/ 3154 h 5250"/>
              <a:gd name="T90" fmla="*/ 89 w 4349"/>
              <a:gd name="T91" fmla="*/ 2927 h 5250"/>
              <a:gd name="T92" fmla="*/ 53 w 4349"/>
              <a:gd name="T93" fmla="*/ 2699 h 5250"/>
              <a:gd name="T94" fmla="*/ 27 w 4349"/>
              <a:gd name="T95" fmla="*/ 2471 h 5250"/>
              <a:gd name="T96" fmla="*/ 11 w 4349"/>
              <a:gd name="T97" fmla="*/ 2242 h 5250"/>
              <a:gd name="T98" fmla="*/ 3 w 4349"/>
              <a:gd name="T99" fmla="*/ 2012 h 5250"/>
              <a:gd name="T100" fmla="*/ 0 w 4349"/>
              <a:gd name="T101" fmla="*/ 1787 h 5250"/>
              <a:gd name="T102" fmla="*/ 2 w 4349"/>
              <a:gd name="T103" fmla="*/ 1562 h 5250"/>
              <a:gd name="T104" fmla="*/ 5 w 4349"/>
              <a:gd name="T105" fmla="*/ 1343 h 5250"/>
              <a:gd name="T106" fmla="*/ 8 w 4349"/>
              <a:gd name="T107" fmla="*/ 1130 h 5250"/>
              <a:gd name="T108" fmla="*/ 11 w 4349"/>
              <a:gd name="T109" fmla="*/ 922 h 5250"/>
              <a:gd name="T110" fmla="*/ 188 w 4349"/>
              <a:gd name="T111" fmla="*/ 817 h 5250"/>
              <a:gd name="T112" fmla="*/ 525 w 4349"/>
              <a:gd name="T113" fmla="*/ 790 h 5250"/>
              <a:gd name="T114" fmla="*/ 841 w 4349"/>
              <a:gd name="T115" fmla="*/ 734 h 5250"/>
              <a:gd name="T116" fmla="*/ 1139 w 4349"/>
              <a:gd name="T117" fmla="*/ 648 h 5250"/>
              <a:gd name="T118" fmla="*/ 1420 w 4349"/>
              <a:gd name="T119" fmla="*/ 533 h 5250"/>
              <a:gd name="T120" fmla="*/ 1685 w 4349"/>
              <a:gd name="T121" fmla="*/ 388 h 5250"/>
              <a:gd name="T122" fmla="*/ 1935 w 4349"/>
              <a:gd name="T123" fmla="*/ 209 h 5250"/>
              <a:gd name="T124" fmla="*/ 2174 w 4349"/>
              <a:gd name="T125" fmla="*/ 0 h 5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49" h="5250">
                <a:moveTo>
                  <a:pt x="2750" y="2005"/>
                </a:moveTo>
                <a:lnTo>
                  <a:pt x="1994" y="2762"/>
                </a:lnTo>
                <a:lnTo>
                  <a:pt x="1597" y="2364"/>
                </a:lnTo>
                <a:lnTo>
                  <a:pt x="1275" y="2687"/>
                </a:lnTo>
                <a:lnTo>
                  <a:pt x="1994" y="3406"/>
                </a:lnTo>
                <a:lnTo>
                  <a:pt x="3074" y="2328"/>
                </a:lnTo>
                <a:lnTo>
                  <a:pt x="2750" y="2005"/>
                </a:lnTo>
                <a:close/>
                <a:moveTo>
                  <a:pt x="2174" y="0"/>
                </a:moveTo>
                <a:lnTo>
                  <a:pt x="2291" y="109"/>
                </a:lnTo>
                <a:lnTo>
                  <a:pt x="2412" y="209"/>
                </a:lnTo>
                <a:lnTo>
                  <a:pt x="2535" y="303"/>
                </a:lnTo>
                <a:lnTo>
                  <a:pt x="2663" y="388"/>
                </a:lnTo>
                <a:lnTo>
                  <a:pt x="2793" y="465"/>
                </a:lnTo>
                <a:lnTo>
                  <a:pt x="2927" y="533"/>
                </a:lnTo>
                <a:lnTo>
                  <a:pt x="3066" y="594"/>
                </a:lnTo>
                <a:lnTo>
                  <a:pt x="3208" y="648"/>
                </a:lnTo>
                <a:lnTo>
                  <a:pt x="3355" y="694"/>
                </a:lnTo>
                <a:lnTo>
                  <a:pt x="3506" y="734"/>
                </a:lnTo>
                <a:lnTo>
                  <a:pt x="3663" y="766"/>
                </a:lnTo>
                <a:lnTo>
                  <a:pt x="3824" y="790"/>
                </a:lnTo>
                <a:lnTo>
                  <a:pt x="3988" y="808"/>
                </a:lnTo>
                <a:lnTo>
                  <a:pt x="4161" y="817"/>
                </a:lnTo>
                <a:lnTo>
                  <a:pt x="4336" y="820"/>
                </a:lnTo>
                <a:lnTo>
                  <a:pt x="4336" y="922"/>
                </a:lnTo>
                <a:lnTo>
                  <a:pt x="4338" y="1024"/>
                </a:lnTo>
                <a:lnTo>
                  <a:pt x="4339" y="1130"/>
                </a:lnTo>
                <a:lnTo>
                  <a:pt x="4341" y="1237"/>
                </a:lnTo>
                <a:lnTo>
                  <a:pt x="4344" y="1343"/>
                </a:lnTo>
                <a:lnTo>
                  <a:pt x="4346" y="1452"/>
                </a:lnTo>
                <a:lnTo>
                  <a:pt x="4347" y="1562"/>
                </a:lnTo>
                <a:lnTo>
                  <a:pt x="4347" y="1674"/>
                </a:lnTo>
                <a:lnTo>
                  <a:pt x="4349" y="1787"/>
                </a:lnTo>
                <a:lnTo>
                  <a:pt x="4347" y="1899"/>
                </a:lnTo>
                <a:lnTo>
                  <a:pt x="4346" y="2012"/>
                </a:lnTo>
                <a:lnTo>
                  <a:pt x="4342" y="2127"/>
                </a:lnTo>
                <a:lnTo>
                  <a:pt x="4336" y="2242"/>
                </a:lnTo>
                <a:lnTo>
                  <a:pt x="4330" y="2356"/>
                </a:lnTo>
                <a:lnTo>
                  <a:pt x="4320" y="2471"/>
                </a:lnTo>
                <a:lnTo>
                  <a:pt x="4309" y="2585"/>
                </a:lnTo>
                <a:lnTo>
                  <a:pt x="4295" y="2699"/>
                </a:lnTo>
                <a:lnTo>
                  <a:pt x="4279" y="2814"/>
                </a:lnTo>
                <a:lnTo>
                  <a:pt x="4259" y="2927"/>
                </a:lnTo>
                <a:lnTo>
                  <a:pt x="4236" y="3041"/>
                </a:lnTo>
                <a:lnTo>
                  <a:pt x="4210" y="3154"/>
                </a:lnTo>
                <a:lnTo>
                  <a:pt x="4180" y="3266"/>
                </a:lnTo>
                <a:lnTo>
                  <a:pt x="4146" y="3377"/>
                </a:lnTo>
                <a:lnTo>
                  <a:pt x="4110" y="3487"/>
                </a:lnTo>
                <a:lnTo>
                  <a:pt x="4066" y="3596"/>
                </a:lnTo>
                <a:lnTo>
                  <a:pt x="4020" y="3703"/>
                </a:lnTo>
                <a:lnTo>
                  <a:pt x="3969" y="3808"/>
                </a:lnTo>
                <a:lnTo>
                  <a:pt x="3913" y="3912"/>
                </a:lnTo>
                <a:lnTo>
                  <a:pt x="3853" y="4015"/>
                </a:lnTo>
                <a:lnTo>
                  <a:pt x="3786" y="4116"/>
                </a:lnTo>
                <a:lnTo>
                  <a:pt x="3714" y="4213"/>
                </a:lnTo>
                <a:lnTo>
                  <a:pt x="3636" y="4310"/>
                </a:lnTo>
                <a:lnTo>
                  <a:pt x="3553" y="4405"/>
                </a:lnTo>
                <a:lnTo>
                  <a:pt x="3462" y="4495"/>
                </a:lnTo>
                <a:lnTo>
                  <a:pt x="3366" y="4585"/>
                </a:lnTo>
                <a:lnTo>
                  <a:pt x="3262" y="4671"/>
                </a:lnTo>
                <a:lnTo>
                  <a:pt x="3152" y="4754"/>
                </a:lnTo>
                <a:lnTo>
                  <a:pt x="3036" y="4835"/>
                </a:lnTo>
                <a:lnTo>
                  <a:pt x="2911" y="4913"/>
                </a:lnTo>
                <a:lnTo>
                  <a:pt x="2781" y="4987"/>
                </a:lnTo>
                <a:lnTo>
                  <a:pt x="2640" y="5059"/>
                </a:lnTo>
                <a:lnTo>
                  <a:pt x="2493" y="5126"/>
                </a:lnTo>
                <a:lnTo>
                  <a:pt x="2337" y="5189"/>
                </a:lnTo>
                <a:lnTo>
                  <a:pt x="2174" y="5250"/>
                </a:lnTo>
                <a:lnTo>
                  <a:pt x="2010" y="5189"/>
                </a:lnTo>
                <a:lnTo>
                  <a:pt x="1854" y="5126"/>
                </a:lnTo>
                <a:lnTo>
                  <a:pt x="1707" y="5059"/>
                </a:lnTo>
                <a:lnTo>
                  <a:pt x="1568" y="4987"/>
                </a:lnTo>
                <a:lnTo>
                  <a:pt x="1436" y="4913"/>
                </a:lnTo>
                <a:lnTo>
                  <a:pt x="1311" y="4835"/>
                </a:lnTo>
                <a:lnTo>
                  <a:pt x="1195" y="4754"/>
                </a:lnTo>
                <a:lnTo>
                  <a:pt x="1085" y="4671"/>
                </a:lnTo>
                <a:lnTo>
                  <a:pt x="981" y="4585"/>
                </a:lnTo>
                <a:lnTo>
                  <a:pt x="885" y="4495"/>
                </a:lnTo>
                <a:lnTo>
                  <a:pt x="796" y="4405"/>
                </a:lnTo>
                <a:lnTo>
                  <a:pt x="712" y="4310"/>
                </a:lnTo>
                <a:lnTo>
                  <a:pt x="633" y="4213"/>
                </a:lnTo>
                <a:lnTo>
                  <a:pt x="562" y="4116"/>
                </a:lnTo>
                <a:lnTo>
                  <a:pt x="496" y="4015"/>
                </a:lnTo>
                <a:lnTo>
                  <a:pt x="434" y="3912"/>
                </a:lnTo>
                <a:lnTo>
                  <a:pt x="378" y="3808"/>
                </a:lnTo>
                <a:lnTo>
                  <a:pt x="327" y="3703"/>
                </a:lnTo>
                <a:lnTo>
                  <a:pt x="281" y="3596"/>
                </a:lnTo>
                <a:lnTo>
                  <a:pt x="239" y="3487"/>
                </a:lnTo>
                <a:lnTo>
                  <a:pt x="201" y="3377"/>
                </a:lnTo>
                <a:lnTo>
                  <a:pt x="168" y="3266"/>
                </a:lnTo>
                <a:lnTo>
                  <a:pt x="139" y="3154"/>
                </a:lnTo>
                <a:lnTo>
                  <a:pt x="112" y="3041"/>
                </a:lnTo>
                <a:lnTo>
                  <a:pt x="89" y="2927"/>
                </a:lnTo>
                <a:lnTo>
                  <a:pt x="70" y="2814"/>
                </a:lnTo>
                <a:lnTo>
                  <a:pt x="53" y="2699"/>
                </a:lnTo>
                <a:lnTo>
                  <a:pt x="38" y="2585"/>
                </a:lnTo>
                <a:lnTo>
                  <a:pt x="27" y="2471"/>
                </a:lnTo>
                <a:lnTo>
                  <a:pt x="19" y="2356"/>
                </a:lnTo>
                <a:lnTo>
                  <a:pt x="11" y="2242"/>
                </a:lnTo>
                <a:lnTo>
                  <a:pt x="6" y="2127"/>
                </a:lnTo>
                <a:lnTo>
                  <a:pt x="3" y="2012"/>
                </a:lnTo>
                <a:lnTo>
                  <a:pt x="0" y="1899"/>
                </a:lnTo>
                <a:lnTo>
                  <a:pt x="0" y="1787"/>
                </a:lnTo>
                <a:lnTo>
                  <a:pt x="0" y="1674"/>
                </a:lnTo>
                <a:lnTo>
                  <a:pt x="2" y="1562"/>
                </a:lnTo>
                <a:lnTo>
                  <a:pt x="3" y="1452"/>
                </a:lnTo>
                <a:lnTo>
                  <a:pt x="5" y="1343"/>
                </a:lnTo>
                <a:lnTo>
                  <a:pt x="6" y="1237"/>
                </a:lnTo>
                <a:lnTo>
                  <a:pt x="8" y="1130"/>
                </a:lnTo>
                <a:lnTo>
                  <a:pt x="10" y="1024"/>
                </a:lnTo>
                <a:lnTo>
                  <a:pt x="11" y="922"/>
                </a:lnTo>
                <a:lnTo>
                  <a:pt x="11" y="820"/>
                </a:lnTo>
                <a:lnTo>
                  <a:pt x="188" y="817"/>
                </a:lnTo>
                <a:lnTo>
                  <a:pt x="359" y="808"/>
                </a:lnTo>
                <a:lnTo>
                  <a:pt x="525" y="790"/>
                </a:lnTo>
                <a:lnTo>
                  <a:pt x="686" y="766"/>
                </a:lnTo>
                <a:lnTo>
                  <a:pt x="841" y="734"/>
                </a:lnTo>
                <a:lnTo>
                  <a:pt x="992" y="694"/>
                </a:lnTo>
                <a:lnTo>
                  <a:pt x="1139" y="648"/>
                </a:lnTo>
                <a:lnTo>
                  <a:pt x="1281" y="594"/>
                </a:lnTo>
                <a:lnTo>
                  <a:pt x="1420" y="533"/>
                </a:lnTo>
                <a:lnTo>
                  <a:pt x="1554" y="465"/>
                </a:lnTo>
                <a:lnTo>
                  <a:pt x="1685" y="388"/>
                </a:lnTo>
                <a:lnTo>
                  <a:pt x="1812" y="303"/>
                </a:lnTo>
                <a:lnTo>
                  <a:pt x="1935" y="209"/>
                </a:lnTo>
                <a:lnTo>
                  <a:pt x="2056" y="109"/>
                </a:lnTo>
                <a:lnTo>
                  <a:pt x="2174" y="0"/>
                </a:lnTo>
                <a:close/>
              </a:path>
            </a:pathLst>
          </a:cu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Arial" panose="020B0604020202020204" pitchFamily="34" charset="0"/>
            </a:endParaRPr>
          </a:p>
        </p:txBody>
      </p:sp>
      <p:sp>
        <p:nvSpPr>
          <p:cNvPr id="103" name="Freeform 9"/>
          <p:cNvSpPr>
            <a:spLocks noChangeAspect="1" noEditPoints="1"/>
          </p:cNvSpPr>
          <p:nvPr/>
        </p:nvSpPr>
        <p:spPr bwMode="auto">
          <a:xfrm>
            <a:off x="7239090" y="3274501"/>
            <a:ext cx="228659" cy="227032"/>
          </a:xfrm>
          <a:custGeom>
            <a:avLst/>
            <a:gdLst>
              <a:gd name="T0" fmla="*/ 1040 w 2080"/>
              <a:gd name="T1" fmla="*/ 0 h 2080"/>
              <a:gd name="T2" fmla="*/ 2080 w 2080"/>
              <a:gd name="T3" fmla="*/ 1040 h 2080"/>
              <a:gd name="T4" fmla="*/ 1040 w 2080"/>
              <a:gd name="T5" fmla="*/ 2080 h 2080"/>
              <a:gd name="T6" fmla="*/ 0 w 2080"/>
              <a:gd name="T7" fmla="*/ 1040 h 2080"/>
              <a:gd name="T8" fmla="*/ 1040 w 2080"/>
              <a:gd name="T9" fmla="*/ 0 h 2080"/>
              <a:gd name="T10" fmla="*/ 720 w 2080"/>
              <a:gd name="T11" fmla="*/ 640 h 2080"/>
              <a:gd name="T12" fmla="*/ 560 w 2080"/>
              <a:gd name="T13" fmla="*/ 800 h 2080"/>
              <a:gd name="T14" fmla="*/ 720 w 2080"/>
              <a:gd name="T15" fmla="*/ 960 h 2080"/>
              <a:gd name="T16" fmla="*/ 880 w 2080"/>
              <a:gd name="T17" fmla="*/ 800 h 2080"/>
              <a:gd name="T18" fmla="*/ 720 w 2080"/>
              <a:gd name="T19" fmla="*/ 640 h 2080"/>
              <a:gd name="T20" fmla="*/ 1360 w 2080"/>
              <a:gd name="T21" fmla="*/ 640 h 2080"/>
              <a:gd name="T22" fmla="*/ 1200 w 2080"/>
              <a:gd name="T23" fmla="*/ 800 h 2080"/>
              <a:gd name="T24" fmla="*/ 1360 w 2080"/>
              <a:gd name="T25" fmla="*/ 960 h 2080"/>
              <a:gd name="T26" fmla="*/ 1520 w 2080"/>
              <a:gd name="T27" fmla="*/ 800 h 2080"/>
              <a:gd name="T28" fmla="*/ 1360 w 2080"/>
              <a:gd name="T29" fmla="*/ 640 h 2080"/>
              <a:gd name="T30" fmla="*/ 1565 w 2080"/>
              <a:gd name="T31" fmla="*/ 1668 h 2080"/>
              <a:gd name="T32" fmla="*/ 1634 w 2080"/>
              <a:gd name="T33" fmla="*/ 1630 h 2080"/>
              <a:gd name="T34" fmla="*/ 1040 w 2080"/>
              <a:gd name="T35" fmla="*/ 1280 h 2080"/>
              <a:gd name="T36" fmla="*/ 446 w 2080"/>
              <a:gd name="T37" fmla="*/ 1630 h 2080"/>
              <a:gd name="T38" fmla="*/ 515 w 2080"/>
              <a:gd name="T39" fmla="*/ 1668 h 2080"/>
              <a:gd name="T40" fmla="*/ 1040 w 2080"/>
              <a:gd name="T41" fmla="*/ 1360 h 2080"/>
              <a:gd name="T42" fmla="*/ 1565 w 2080"/>
              <a:gd name="T43" fmla="*/ 1668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80" h="2080">
                <a:moveTo>
                  <a:pt x="1040" y="0"/>
                </a:moveTo>
                <a:cubicBezTo>
                  <a:pt x="1614" y="0"/>
                  <a:pt x="2080" y="466"/>
                  <a:pt x="2080" y="1040"/>
                </a:cubicBezTo>
                <a:cubicBezTo>
                  <a:pt x="2080" y="1614"/>
                  <a:pt x="1614" y="2080"/>
                  <a:pt x="1040" y="2080"/>
                </a:cubicBezTo>
                <a:cubicBezTo>
                  <a:pt x="466" y="2080"/>
                  <a:pt x="0" y="1614"/>
                  <a:pt x="0" y="1040"/>
                </a:cubicBezTo>
                <a:cubicBezTo>
                  <a:pt x="0" y="466"/>
                  <a:pt x="466" y="0"/>
                  <a:pt x="1040" y="0"/>
                </a:cubicBezTo>
                <a:close/>
                <a:moveTo>
                  <a:pt x="720" y="640"/>
                </a:moveTo>
                <a:cubicBezTo>
                  <a:pt x="632" y="640"/>
                  <a:pt x="560" y="712"/>
                  <a:pt x="560" y="800"/>
                </a:cubicBezTo>
                <a:cubicBezTo>
                  <a:pt x="560" y="888"/>
                  <a:pt x="632" y="960"/>
                  <a:pt x="720" y="960"/>
                </a:cubicBezTo>
                <a:cubicBezTo>
                  <a:pt x="808" y="960"/>
                  <a:pt x="880" y="888"/>
                  <a:pt x="880" y="800"/>
                </a:cubicBezTo>
                <a:cubicBezTo>
                  <a:pt x="880" y="712"/>
                  <a:pt x="808" y="640"/>
                  <a:pt x="720" y="640"/>
                </a:cubicBezTo>
                <a:close/>
                <a:moveTo>
                  <a:pt x="1360" y="640"/>
                </a:moveTo>
                <a:cubicBezTo>
                  <a:pt x="1272" y="640"/>
                  <a:pt x="1200" y="712"/>
                  <a:pt x="1200" y="800"/>
                </a:cubicBezTo>
                <a:cubicBezTo>
                  <a:pt x="1200" y="888"/>
                  <a:pt x="1272" y="960"/>
                  <a:pt x="1360" y="960"/>
                </a:cubicBezTo>
                <a:cubicBezTo>
                  <a:pt x="1448" y="960"/>
                  <a:pt x="1520" y="888"/>
                  <a:pt x="1520" y="800"/>
                </a:cubicBezTo>
                <a:cubicBezTo>
                  <a:pt x="1520" y="712"/>
                  <a:pt x="1448" y="640"/>
                  <a:pt x="1360" y="640"/>
                </a:cubicBezTo>
                <a:close/>
                <a:moveTo>
                  <a:pt x="1565" y="1668"/>
                </a:moveTo>
                <a:cubicBezTo>
                  <a:pt x="1634" y="1630"/>
                  <a:pt x="1634" y="1630"/>
                  <a:pt x="1634" y="1630"/>
                </a:cubicBezTo>
                <a:cubicBezTo>
                  <a:pt x="1514" y="1414"/>
                  <a:pt x="1287" y="1280"/>
                  <a:pt x="1040" y="1280"/>
                </a:cubicBezTo>
                <a:cubicBezTo>
                  <a:pt x="793" y="1280"/>
                  <a:pt x="566" y="1414"/>
                  <a:pt x="446" y="1630"/>
                </a:cubicBezTo>
                <a:cubicBezTo>
                  <a:pt x="515" y="1668"/>
                  <a:pt x="515" y="1668"/>
                  <a:pt x="515" y="1668"/>
                </a:cubicBezTo>
                <a:cubicBezTo>
                  <a:pt x="622" y="1478"/>
                  <a:pt x="822" y="1360"/>
                  <a:pt x="1040" y="1360"/>
                </a:cubicBezTo>
                <a:cubicBezTo>
                  <a:pt x="1258" y="1360"/>
                  <a:pt x="1458" y="1478"/>
                  <a:pt x="1565" y="1668"/>
                </a:cubicBezTo>
                <a:close/>
              </a:path>
            </a:pathLst>
          </a:cu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98" name="Freeform 584">
            <a:extLst>
              <a:ext uri="{FF2B5EF4-FFF2-40B4-BE49-F238E27FC236}">
                <a16:creationId xmlns:a16="http://schemas.microsoft.com/office/drawing/2014/main" id="{F6875C92-AA9A-4272-8254-1B45E301892A}"/>
              </a:ext>
            </a:extLst>
          </p:cNvPr>
          <p:cNvSpPr>
            <a:spLocks noChangeAspect="1" noEditPoints="1"/>
          </p:cNvSpPr>
          <p:nvPr/>
        </p:nvSpPr>
        <p:spPr bwMode="auto">
          <a:xfrm>
            <a:off x="6432208" y="3258902"/>
            <a:ext cx="173027" cy="258229"/>
          </a:xfrm>
          <a:custGeom>
            <a:avLst/>
            <a:gdLst>
              <a:gd name="T0" fmla="*/ 945 w 2208"/>
              <a:gd name="T1" fmla="*/ 627 h 3469"/>
              <a:gd name="T2" fmla="*/ 768 w 2208"/>
              <a:gd name="T3" fmla="*/ 731 h 3469"/>
              <a:gd name="T4" fmla="*/ 647 w 2208"/>
              <a:gd name="T5" fmla="*/ 896 h 3469"/>
              <a:gd name="T6" fmla="*/ 602 w 2208"/>
              <a:gd name="T7" fmla="*/ 1103 h 3469"/>
              <a:gd name="T8" fmla="*/ 647 w 2208"/>
              <a:gd name="T9" fmla="*/ 1311 h 3469"/>
              <a:gd name="T10" fmla="*/ 768 w 2208"/>
              <a:gd name="T11" fmla="*/ 1476 h 3469"/>
              <a:gd name="T12" fmla="*/ 945 w 2208"/>
              <a:gd name="T13" fmla="*/ 1580 h 3469"/>
              <a:gd name="T14" fmla="*/ 1159 w 2208"/>
              <a:gd name="T15" fmla="*/ 1603 h 3469"/>
              <a:gd name="T16" fmla="*/ 1356 w 2208"/>
              <a:gd name="T17" fmla="*/ 1537 h 3469"/>
              <a:gd name="T18" fmla="*/ 1508 w 2208"/>
              <a:gd name="T19" fmla="*/ 1400 h 3469"/>
              <a:gd name="T20" fmla="*/ 1593 w 2208"/>
              <a:gd name="T21" fmla="*/ 1211 h 3469"/>
              <a:gd name="T22" fmla="*/ 1593 w 2208"/>
              <a:gd name="T23" fmla="*/ 996 h 3469"/>
              <a:gd name="T24" fmla="*/ 1508 w 2208"/>
              <a:gd name="T25" fmla="*/ 807 h 3469"/>
              <a:gd name="T26" fmla="*/ 1356 w 2208"/>
              <a:gd name="T27" fmla="*/ 670 h 3469"/>
              <a:gd name="T28" fmla="*/ 1159 w 2208"/>
              <a:gd name="T29" fmla="*/ 604 h 3469"/>
              <a:gd name="T30" fmla="*/ 1274 w 2208"/>
              <a:gd name="T31" fmla="*/ 13 h 3469"/>
              <a:gd name="T32" fmla="*/ 1589 w 2208"/>
              <a:gd name="T33" fmla="*/ 113 h 3469"/>
              <a:gd name="T34" fmla="*/ 1855 w 2208"/>
              <a:gd name="T35" fmla="*/ 297 h 3469"/>
              <a:gd name="T36" fmla="*/ 2057 w 2208"/>
              <a:gd name="T37" fmla="*/ 549 h 3469"/>
              <a:gd name="T38" fmla="*/ 2179 w 2208"/>
              <a:gd name="T39" fmla="*/ 853 h 3469"/>
              <a:gd name="T40" fmla="*/ 2206 w 2208"/>
              <a:gd name="T41" fmla="*/ 1170 h 3469"/>
              <a:gd name="T42" fmla="*/ 2161 w 2208"/>
              <a:gd name="T43" fmla="*/ 1439 h 3469"/>
              <a:gd name="T44" fmla="*/ 2075 w 2208"/>
              <a:gd name="T45" fmla="*/ 1707 h 3469"/>
              <a:gd name="T46" fmla="*/ 1971 w 2208"/>
              <a:gd name="T47" fmla="*/ 1930 h 3469"/>
              <a:gd name="T48" fmla="*/ 1886 w 2208"/>
              <a:gd name="T49" fmla="*/ 2080 h 3469"/>
              <a:gd name="T50" fmla="*/ 1778 w 2208"/>
              <a:gd name="T51" fmla="*/ 2270 h 3469"/>
              <a:gd name="T52" fmla="*/ 1657 w 2208"/>
              <a:gd name="T53" fmla="*/ 2484 h 3469"/>
              <a:gd name="T54" fmla="*/ 1531 w 2208"/>
              <a:gd name="T55" fmla="*/ 2709 h 3469"/>
              <a:gd name="T56" fmla="*/ 1409 w 2208"/>
              <a:gd name="T57" fmla="*/ 2924 h 3469"/>
              <a:gd name="T58" fmla="*/ 1301 w 2208"/>
              <a:gd name="T59" fmla="*/ 3117 h 3469"/>
              <a:gd name="T60" fmla="*/ 1216 w 2208"/>
              <a:gd name="T61" fmla="*/ 3269 h 3469"/>
              <a:gd name="T62" fmla="*/ 1163 w 2208"/>
              <a:gd name="T63" fmla="*/ 3365 h 3469"/>
              <a:gd name="T64" fmla="*/ 1104 w 2208"/>
              <a:gd name="T65" fmla="*/ 3469 h 3469"/>
              <a:gd name="T66" fmla="*/ 1045 w 2208"/>
              <a:gd name="T67" fmla="*/ 3366 h 3469"/>
              <a:gd name="T68" fmla="*/ 993 w 2208"/>
              <a:gd name="T69" fmla="*/ 3272 h 3469"/>
              <a:gd name="T70" fmla="*/ 909 w 2208"/>
              <a:gd name="T71" fmla="*/ 3124 h 3469"/>
              <a:gd name="T72" fmla="*/ 803 w 2208"/>
              <a:gd name="T73" fmla="*/ 2936 h 3469"/>
              <a:gd name="T74" fmla="*/ 684 w 2208"/>
              <a:gd name="T75" fmla="*/ 2725 h 3469"/>
              <a:gd name="T76" fmla="*/ 561 w 2208"/>
              <a:gd name="T77" fmla="*/ 2507 h 3469"/>
              <a:gd name="T78" fmla="*/ 444 w 2208"/>
              <a:gd name="T79" fmla="*/ 2295 h 3469"/>
              <a:gd name="T80" fmla="*/ 340 w 2208"/>
              <a:gd name="T81" fmla="*/ 2108 h 3469"/>
              <a:gd name="T82" fmla="*/ 258 w 2208"/>
              <a:gd name="T83" fmla="*/ 1960 h 3469"/>
              <a:gd name="T84" fmla="*/ 157 w 2208"/>
              <a:gd name="T85" fmla="*/ 1752 h 3469"/>
              <a:gd name="T86" fmla="*/ 57 w 2208"/>
              <a:gd name="T87" fmla="*/ 1469 h 3469"/>
              <a:gd name="T88" fmla="*/ 2 w 2208"/>
              <a:gd name="T89" fmla="*/ 1177 h 3469"/>
              <a:gd name="T90" fmla="*/ 29 w 2208"/>
              <a:gd name="T91" fmla="*/ 853 h 3469"/>
              <a:gd name="T92" fmla="*/ 151 w 2208"/>
              <a:gd name="T93" fmla="*/ 549 h 3469"/>
              <a:gd name="T94" fmla="*/ 353 w 2208"/>
              <a:gd name="T95" fmla="*/ 297 h 3469"/>
              <a:gd name="T96" fmla="*/ 619 w 2208"/>
              <a:gd name="T97" fmla="*/ 113 h 3469"/>
              <a:gd name="T98" fmla="*/ 933 w 2208"/>
              <a:gd name="T99" fmla="*/ 13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8" h="3469">
                <a:moveTo>
                  <a:pt x="1104" y="601"/>
                </a:moveTo>
                <a:lnTo>
                  <a:pt x="1049" y="604"/>
                </a:lnTo>
                <a:lnTo>
                  <a:pt x="996" y="612"/>
                </a:lnTo>
                <a:lnTo>
                  <a:pt x="945" y="627"/>
                </a:lnTo>
                <a:lnTo>
                  <a:pt x="897" y="646"/>
                </a:lnTo>
                <a:lnTo>
                  <a:pt x="851" y="670"/>
                </a:lnTo>
                <a:lnTo>
                  <a:pt x="808" y="699"/>
                </a:lnTo>
                <a:lnTo>
                  <a:pt x="768" y="731"/>
                </a:lnTo>
                <a:lnTo>
                  <a:pt x="732" y="767"/>
                </a:lnTo>
                <a:lnTo>
                  <a:pt x="700" y="807"/>
                </a:lnTo>
                <a:lnTo>
                  <a:pt x="672" y="850"/>
                </a:lnTo>
                <a:lnTo>
                  <a:pt x="647" y="896"/>
                </a:lnTo>
                <a:lnTo>
                  <a:pt x="629" y="945"/>
                </a:lnTo>
                <a:lnTo>
                  <a:pt x="614" y="996"/>
                </a:lnTo>
                <a:lnTo>
                  <a:pt x="605" y="1049"/>
                </a:lnTo>
                <a:lnTo>
                  <a:pt x="602" y="1103"/>
                </a:lnTo>
                <a:lnTo>
                  <a:pt x="605" y="1158"/>
                </a:lnTo>
                <a:lnTo>
                  <a:pt x="614" y="1211"/>
                </a:lnTo>
                <a:lnTo>
                  <a:pt x="629" y="1262"/>
                </a:lnTo>
                <a:lnTo>
                  <a:pt x="647" y="1311"/>
                </a:lnTo>
                <a:lnTo>
                  <a:pt x="672" y="1357"/>
                </a:lnTo>
                <a:lnTo>
                  <a:pt x="700" y="1400"/>
                </a:lnTo>
                <a:lnTo>
                  <a:pt x="732" y="1440"/>
                </a:lnTo>
                <a:lnTo>
                  <a:pt x="768" y="1476"/>
                </a:lnTo>
                <a:lnTo>
                  <a:pt x="808" y="1508"/>
                </a:lnTo>
                <a:lnTo>
                  <a:pt x="851" y="1537"/>
                </a:lnTo>
                <a:lnTo>
                  <a:pt x="897" y="1561"/>
                </a:lnTo>
                <a:lnTo>
                  <a:pt x="945" y="1580"/>
                </a:lnTo>
                <a:lnTo>
                  <a:pt x="996" y="1595"/>
                </a:lnTo>
                <a:lnTo>
                  <a:pt x="1049" y="1603"/>
                </a:lnTo>
                <a:lnTo>
                  <a:pt x="1104" y="1606"/>
                </a:lnTo>
                <a:lnTo>
                  <a:pt x="1159" y="1603"/>
                </a:lnTo>
                <a:lnTo>
                  <a:pt x="1211" y="1595"/>
                </a:lnTo>
                <a:lnTo>
                  <a:pt x="1261" y="1580"/>
                </a:lnTo>
                <a:lnTo>
                  <a:pt x="1311" y="1561"/>
                </a:lnTo>
                <a:lnTo>
                  <a:pt x="1356" y="1537"/>
                </a:lnTo>
                <a:lnTo>
                  <a:pt x="1399" y="1508"/>
                </a:lnTo>
                <a:lnTo>
                  <a:pt x="1439" y="1476"/>
                </a:lnTo>
                <a:lnTo>
                  <a:pt x="1475" y="1440"/>
                </a:lnTo>
                <a:lnTo>
                  <a:pt x="1508" y="1400"/>
                </a:lnTo>
                <a:lnTo>
                  <a:pt x="1536" y="1357"/>
                </a:lnTo>
                <a:lnTo>
                  <a:pt x="1560" y="1311"/>
                </a:lnTo>
                <a:lnTo>
                  <a:pt x="1579" y="1262"/>
                </a:lnTo>
                <a:lnTo>
                  <a:pt x="1593" y="1211"/>
                </a:lnTo>
                <a:lnTo>
                  <a:pt x="1601" y="1158"/>
                </a:lnTo>
                <a:lnTo>
                  <a:pt x="1605" y="1103"/>
                </a:lnTo>
                <a:lnTo>
                  <a:pt x="1601" y="1049"/>
                </a:lnTo>
                <a:lnTo>
                  <a:pt x="1593" y="996"/>
                </a:lnTo>
                <a:lnTo>
                  <a:pt x="1579" y="945"/>
                </a:lnTo>
                <a:lnTo>
                  <a:pt x="1560" y="896"/>
                </a:lnTo>
                <a:lnTo>
                  <a:pt x="1536" y="850"/>
                </a:lnTo>
                <a:lnTo>
                  <a:pt x="1508" y="807"/>
                </a:lnTo>
                <a:lnTo>
                  <a:pt x="1475" y="767"/>
                </a:lnTo>
                <a:lnTo>
                  <a:pt x="1439" y="731"/>
                </a:lnTo>
                <a:lnTo>
                  <a:pt x="1399" y="699"/>
                </a:lnTo>
                <a:lnTo>
                  <a:pt x="1356" y="670"/>
                </a:lnTo>
                <a:lnTo>
                  <a:pt x="1311" y="646"/>
                </a:lnTo>
                <a:lnTo>
                  <a:pt x="1261" y="627"/>
                </a:lnTo>
                <a:lnTo>
                  <a:pt x="1211" y="612"/>
                </a:lnTo>
                <a:lnTo>
                  <a:pt x="1159" y="604"/>
                </a:lnTo>
                <a:lnTo>
                  <a:pt x="1104" y="601"/>
                </a:lnTo>
                <a:close/>
                <a:moveTo>
                  <a:pt x="1104" y="0"/>
                </a:moveTo>
                <a:lnTo>
                  <a:pt x="1190" y="3"/>
                </a:lnTo>
                <a:lnTo>
                  <a:pt x="1274" y="13"/>
                </a:lnTo>
                <a:lnTo>
                  <a:pt x="1357" y="30"/>
                </a:lnTo>
                <a:lnTo>
                  <a:pt x="1437" y="52"/>
                </a:lnTo>
                <a:lnTo>
                  <a:pt x="1514" y="79"/>
                </a:lnTo>
                <a:lnTo>
                  <a:pt x="1589" y="113"/>
                </a:lnTo>
                <a:lnTo>
                  <a:pt x="1660" y="152"/>
                </a:lnTo>
                <a:lnTo>
                  <a:pt x="1728" y="195"/>
                </a:lnTo>
                <a:lnTo>
                  <a:pt x="1793" y="243"/>
                </a:lnTo>
                <a:lnTo>
                  <a:pt x="1855" y="297"/>
                </a:lnTo>
                <a:lnTo>
                  <a:pt x="1912" y="354"/>
                </a:lnTo>
                <a:lnTo>
                  <a:pt x="1964" y="415"/>
                </a:lnTo>
                <a:lnTo>
                  <a:pt x="2013" y="480"/>
                </a:lnTo>
                <a:lnTo>
                  <a:pt x="2057" y="549"/>
                </a:lnTo>
                <a:lnTo>
                  <a:pt x="2096" y="621"/>
                </a:lnTo>
                <a:lnTo>
                  <a:pt x="2128" y="695"/>
                </a:lnTo>
                <a:lnTo>
                  <a:pt x="2156" y="773"/>
                </a:lnTo>
                <a:lnTo>
                  <a:pt x="2179" y="853"/>
                </a:lnTo>
                <a:lnTo>
                  <a:pt x="2194" y="936"/>
                </a:lnTo>
                <a:lnTo>
                  <a:pt x="2205" y="1020"/>
                </a:lnTo>
                <a:lnTo>
                  <a:pt x="2208" y="1107"/>
                </a:lnTo>
                <a:lnTo>
                  <a:pt x="2206" y="1170"/>
                </a:lnTo>
                <a:lnTo>
                  <a:pt x="2200" y="1235"/>
                </a:lnTo>
                <a:lnTo>
                  <a:pt x="2190" y="1301"/>
                </a:lnTo>
                <a:lnTo>
                  <a:pt x="2176" y="1370"/>
                </a:lnTo>
                <a:lnTo>
                  <a:pt x="2161" y="1439"/>
                </a:lnTo>
                <a:lnTo>
                  <a:pt x="2142" y="1507"/>
                </a:lnTo>
                <a:lnTo>
                  <a:pt x="2122" y="1576"/>
                </a:lnTo>
                <a:lnTo>
                  <a:pt x="2099" y="1642"/>
                </a:lnTo>
                <a:lnTo>
                  <a:pt x="2075" y="1707"/>
                </a:lnTo>
                <a:lnTo>
                  <a:pt x="2049" y="1768"/>
                </a:lnTo>
                <a:lnTo>
                  <a:pt x="2023" y="1827"/>
                </a:lnTo>
                <a:lnTo>
                  <a:pt x="1997" y="1881"/>
                </a:lnTo>
                <a:lnTo>
                  <a:pt x="1971" y="1930"/>
                </a:lnTo>
                <a:lnTo>
                  <a:pt x="1952" y="1963"/>
                </a:lnTo>
                <a:lnTo>
                  <a:pt x="1931" y="1999"/>
                </a:lnTo>
                <a:lnTo>
                  <a:pt x="1909" y="2037"/>
                </a:lnTo>
                <a:lnTo>
                  <a:pt x="1886" y="2080"/>
                </a:lnTo>
                <a:lnTo>
                  <a:pt x="1861" y="2124"/>
                </a:lnTo>
                <a:lnTo>
                  <a:pt x="1834" y="2170"/>
                </a:lnTo>
                <a:lnTo>
                  <a:pt x="1806" y="2219"/>
                </a:lnTo>
                <a:lnTo>
                  <a:pt x="1778" y="2270"/>
                </a:lnTo>
                <a:lnTo>
                  <a:pt x="1748" y="2321"/>
                </a:lnTo>
                <a:lnTo>
                  <a:pt x="1718" y="2375"/>
                </a:lnTo>
                <a:lnTo>
                  <a:pt x="1687" y="2430"/>
                </a:lnTo>
                <a:lnTo>
                  <a:pt x="1657" y="2484"/>
                </a:lnTo>
                <a:lnTo>
                  <a:pt x="1625" y="2540"/>
                </a:lnTo>
                <a:lnTo>
                  <a:pt x="1594" y="2596"/>
                </a:lnTo>
                <a:lnTo>
                  <a:pt x="1563" y="2653"/>
                </a:lnTo>
                <a:lnTo>
                  <a:pt x="1531" y="2709"/>
                </a:lnTo>
                <a:lnTo>
                  <a:pt x="1500" y="2763"/>
                </a:lnTo>
                <a:lnTo>
                  <a:pt x="1469" y="2818"/>
                </a:lnTo>
                <a:lnTo>
                  <a:pt x="1439" y="2872"/>
                </a:lnTo>
                <a:lnTo>
                  <a:pt x="1409" y="2924"/>
                </a:lnTo>
                <a:lnTo>
                  <a:pt x="1381" y="2976"/>
                </a:lnTo>
                <a:lnTo>
                  <a:pt x="1354" y="3024"/>
                </a:lnTo>
                <a:lnTo>
                  <a:pt x="1326" y="3071"/>
                </a:lnTo>
                <a:lnTo>
                  <a:pt x="1301" y="3117"/>
                </a:lnTo>
                <a:lnTo>
                  <a:pt x="1278" y="3159"/>
                </a:lnTo>
                <a:lnTo>
                  <a:pt x="1255" y="3199"/>
                </a:lnTo>
                <a:lnTo>
                  <a:pt x="1235" y="3235"/>
                </a:lnTo>
                <a:lnTo>
                  <a:pt x="1216" y="3269"/>
                </a:lnTo>
                <a:lnTo>
                  <a:pt x="1199" y="3299"/>
                </a:lnTo>
                <a:lnTo>
                  <a:pt x="1185" y="3325"/>
                </a:lnTo>
                <a:lnTo>
                  <a:pt x="1172" y="3347"/>
                </a:lnTo>
                <a:lnTo>
                  <a:pt x="1163" y="3365"/>
                </a:lnTo>
                <a:lnTo>
                  <a:pt x="1154" y="3379"/>
                </a:lnTo>
                <a:lnTo>
                  <a:pt x="1150" y="3387"/>
                </a:lnTo>
                <a:lnTo>
                  <a:pt x="1148" y="3390"/>
                </a:lnTo>
                <a:lnTo>
                  <a:pt x="1104" y="3469"/>
                </a:lnTo>
                <a:lnTo>
                  <a:pt x="1060" y="3390"/>
                </a:lnTo>
                <a:lnTo>
                  <a:pt x="1058" y="3387"/>
                </a:lnTo>
                <a:lnTo>
                  <a:pt x="1053" y="3379"/>
                </a:lnTo>
                <a:lnTo>
                  <a:pt x="1045" y="3366"/>
                </a:lnTo>
                <a:lnTo>
                  <a:pt x="1036" y="3348"/>
                </a:lnTo>
                <a:lnTo>
                  <a:pt x="1023" y="3327"/>
                </a:lnTo>
                <a:lnTo>
                  <a:pt x="1010" y="3302"/>
                </a:lnTo>
                <a:lnTo>
                  <a:pt x="993" y="3272"/>
                </a:lnTo>
                <a:lnTo>
                  <a:pt x="974" y="3240"/>
                </a:lnTo>
                <a:lnTo>
                  <a:pt x="954" y="3204"/>
                </a:lnTo>
                <a:lnTo>
                  <a:pt x="932" y="3165"/>
                </a:lnTo>
                <a:lnTo>
                  <a:pt x="909" y="3124"/>
                </a:lnTo>
                <a:lnTo>
                  <a:pt x="884" y="3080"/>
                </a:lnTo>
                <a:lnTo>
                  <a:pt x="858" y="3034"/>
                </a:lnTo>
                <a:lnTo>
                  <a:pt x="831" y="2986"/>
                </a:lnTo>
                <a:lnTo>
                  <a:pt x="803" y="2936"/>
                </a:lnTo>
                <a:lnTo>
                  <a:pt x="774" y="2885"/>
                </a:lnTo>
                <a:lnTo>
                  <a:pt x="745" y="2833"/>
                </a:lnTo>
                <a:lnTo>
                  <a:pt x="715" y="2779"/>
                </a:lnTo>
                <a:lnTo>
                  <a:pt x="684" y="2725"/>
                </a:lnTo>
                <a:lnTo>
                  <a:pt x="654" y="2671"/>
                </a:lnTo>
                <a:lnTo>
                  <a:pt x="623" y="2616"/>
                </a:lnTo>
                <a:lnTo>
                  <a:pt x="592" y="2561"/>
                </a:lnTo>
                <a:lnTo>
                  <a:pt x="561" y="2507"/>
                </a:lnTo>
                <a:lnTo>
                  <a:pt x="531" y="2452"/>
                </a:lnTo>
                <a:lnTo>
                  <a:pt x="502" y="2399"/>
                </a:lnTo>
                <a:lnTo>
                  <a:pt x="472" y="2347"/>
                </a:lnTo>
                <a:lnTo>
                  <a:pt x="444" y="2295"/>
                </a:lnTo>
                <a:lnTo>
                  <a:pt x="416" y="2246"/>
                </a:lnTo>
                <a:lnTo>
                  <a:pt x="389" y="2197"/>
                </a:lnTo>
                <a:lnTo>
                  <a:pt x="364" y="2151"/>
                </a:lnTo>
                <a:lnTo>
                  <a:pt x="340" y="2108"/>
                </a:lnTo>
                <a:lnTo>
                  <a:pt x="317" y="2066"/>
                </a:lnTo>
                <a:lnTo>
                  <a:pt x="296" y="2028"/>
                </a:lnTo>
                <a:lnTo>
                  <a:pt x="276" y="1992"/>
                </a:lnTo>
                <a:lnTo>
                  <a:pt x="258" y="1960"/>
                </a:lnTo>
                <a:lnTo>
                  <a:pt x="242" y="1930"/>
                </a:lnTo>
                <a:lnTo>
                  <a:pt x="214" y="1875"/>
                </a:lnTo>
                <a:lnTo>
                  <a:pt x="186" y="1816"/>
                </a:lnTo>
                <a:lnTo>
                  <a:pt x="157" y="1752"/>
                </a:lnTo>
                <a:lnTo>
                  <a:pt x="130" y="1685"/>
                </a:lnTo>
                <a:lnTo>
                  <a:pt x="104" y="1615"/>
                </a:lnTo>
                <a:lnTo>
                  <a:pt x="79" y="1543"/>
                </a:lnTo>
                <a:lnTo>
                  <a:pt x="57" y="1469"/>
                </a:lnTo>
                <a:lnTo>
                  <a:pt x="38" y="1396"/>
                </a:lnTo>
                <a:lnTo>
                  <a:pt x="22" y="1321"/>
                </a:lnTo>
                <a:lnTo>
                  <a:pt x="10" y="1249"/>
                </a:lnTo>
                <a:lnTo>
                  <a:pt x="2" y="1177"/>
                </a:lnTo>
                <a:lnTo>
                  <a:pt x="0" y="1107"/>
                </a:lnTo>
                <a:lnTo>
                  <a:pt x="3" y="1020"/>
                </a:lnTo>
                <a:lnTo>
                  <a:pt x="13" y="936"/>
                </a:lnTo>
                <a:lnTo>
                  <a:pt x="29" y="853"/>
                </a:lnTo>
                <a:lnTo>
                  <a:pt x="51" y="773"/>
                </a:lnTo>
                <a:lnTo>
                  <a:pt x="79" y="695"/>
                </a:lnTo>
                <a:lnTo>
                  <a:pt x="112" y="621"/>
                </a:lnTo>
                <a:lnTo>
                  <a:pt x="151" y="549"/>
                </a:lnTo>
                <a:lnTo>
                  <a:pt x="194" y="480"/>
                </a:lnTo>
                <a:lnTo>
                  <a:pt x="242" y="415"/>
                </a:lnTo>
                <a:lnTo>
                  <a:pt x="296" y="354"/>
                </a:lnTo>
                <a:lnTo>
                  <a:pt x="353" y="297"/>
                </a:lnTo>
                <a:lnTo>
                  <a:pt x="413" y="243"/>
                </a:lnTo>
                <a:lnTo>
                  <a:pt x="479" y="195"/>
                </a:lnTo>
                <a:lnTo>
                  <a:pt x="547" y="152"/>
                </a:lnTo>
                <a:lnTo>
                  <a:pt x="619" y="113"/>
                </a:lnTo>
                <a:lnTo>
                  <a:pt x="694" y="79"/>
                </a:lnTo>
                <a:lnTo>
                  <a:pt x="771" y="52"/>
                </a:lnTo>
                <a:lnTo>
                  <a:pt x="851" y="30"/>
                </a:lnTo>
                <a:lnTo>
                  <a:pt x="933" y="13"/>
                </a:lnTo>
                <a:lnTo>
                  <a:pt x="1018" y="3"/>
                </a:lnTo>
                <a:lnTo>
                  <a:pt x="1104" y="0"/>
                </a:lnTo>
                <a:close/>
              </a:path>
            </a:pathLst>
          </a:custGeom>
          <a:solidFill>
            <a:schemeClr val="accent3">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sp>
        <p:nvSpPr>
          <p:cNvPr id="92" name="Slide Number Placeholder 1">
            <a:extLst>
              <a:ext uri="{FF2B5EF4-FFF2-40B4-BE49-F238E27FC236}">
                <a16:creationId xmlns:a16="http://schemas.microsoft.com/office/drawing/2014/main" id="{EB627A00-855C-4D11-81EE-1E258C679AA8}"/>
              </a:ext>
            </a:extLst>
          </p:cNvPr>
          <p:cNvSpPr>
            <a:spLocks noGrp="1"/>
          </p:cNvSpPr>
          <p:nvPr>
            <p:ph type="sldNum" sz="quarter" idx="15"/>
          </p:nvPr>
        </p:nvSpPr>
        <p:spPr>
          <a:xfrm>
            <a:off x="420688" y="4826858"/>
            <a:ext cx="2133600" cy="273844"/>
          </a:xfrm>
        </p:spPr>
        <p:txBody>
          <a:bodyPr/>
          <a:lstStyle/>
          <a:p>
            <a:fld id="{01940DDA-0656-452C-A408-68789653BD9B}" type="slidenum">
              <a:rPr lang="en-US" smtClean="0">
                <a:latin typeface="Arial" panose="020B0604020202020204" pitchFamily="34" charset="0"/>
              </a:rPr>
              <a:pPr/>
              <a:t>25</a:t>
            </a:fld>
            <a:endParaRPr lang="en-US">
              <a:latin typeface="Arial" panose="020B0604020202020204" pitchFamily="34" charset="0"/>
            </a:endParaRPr>
          </a:p>
        </p:txBody>
      </p:sp>
      <p:sp>
        <p:nvSpPr>
          <p:cNvPr id="81" name="Source">
            <a:extLst>
              <a:ext uri="{FF2B5EF4-FFF2-40B4-BE49-F238E27FC236}">
                <a16:creationId xmlns:a16="http://schemas.microsoft.com/office/drawing/2014/main" id="{C8D2A04A-F662-4843-8094-5F4B1D6C37D7}"/>
              </a:ext>
            </a:extLst>
          </p:cNvPr>
          <p:cNvSpPr txBox="1"/>
          <p:nvPr/>
        </p:nvSpPr>
        <p:spPr>
          <a:xfrm>
            <a:off x="1197113" y="4931855"/>
            <a:ext cx="880049"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Roland Berger</a:t>
            </a:r>
          </a:p>
        </p:txBody>
      </p:sp>
      <p:grpSp>
        <p:nvGrpSpPr>
          <p:cNvPr id="95" name="Group 94"/>
          <p:cNvGrpSpPr/>
          <p:nvPr/>
        </p:nvGrpSpPr>
        <p:grpSpPr>
          <a:xfrm>
            <a:off x="6300061" y="64146"/>
            <a:ext cx="2777264" cy="281703"/>
            <a:chOff x="6300061" y="64146"/>
            <a:chExt cx="2777264" cy="281703"/>
          </a:xfrm>
        </p:grpSpPr>
        <p:sp>
          <p:nvSpPr>
            <p:cNvPr id="96" name="Rectangle: Rounded Corners 138">
              <a:extLst>
                <a:ext uri="{FF2B5EF4-FFF2-40B4-BE49-F238E27FC236}">
                  <a16:creationId xmlns:a16="http://schemas.microsoft.com/office/drawing/2014/main" id="{0064E6E0-BDA1-4EF8-999C-BBBE34AA3171}"/>
                </a:ext>
              </a:extLst>
            </p:cNvPr>
            <p:cNvSpPr/>
            <p:nvPr/>
          </p:nvSpPr>
          <p:spPr>
            <a:xfrm>
              <a:off x="6300061" y="64146"/>
              <a:ext cx="2777264" cy="281703"/>
            </a:xfrm>
            <a:prstGeom prst="roundRect">
              <a:avLst>
                <a:gd name="adj" fmla="val 50000"/>
              </a:avLst>
            </a:prstGeom>
            <a:solidFill>
              <a:schemeClr val="accent3">
                <a:lumMod val="40000"/>
                <a:lumOff val="6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a:endParaRPr lang="en-US"/>
            </a:p>
          </p:txBody>
        </p:sp>
        <p:grpSp>
          <p:nvGrpSpPr>
            <p:cNvPr id="97" name="Group 96">
              <a:extLst>
                <a:ext uri="{FF2B5EF4-FFF2-40B4-BE49-F238E27FC236}">
                  <a16:creationId xmlns:a16="http://schemas.microsoft.com/office/drawing/2014/main" id="{FA835994-8A17-4F02-A5AA-5B3270605301}"/>
                </a:ext>
              </a:extLst>
            </p:cNvPr>
            <p:cNvGrpSpPr/>
            <p:nvPr/>
          </p:nvGrpSpPr>
          <p:grpSpPr>
            <a:xfrm>
              <a:off x="6391191" y="114297"/>
              <a:ext cx="2643518" cy="189914"/>
              <a:chOff x="-85809" y="114297"/>
              <a:chExt cx="2643518" cy="189914"/>
            </a:xfrm>
          </p:grpSpPr>
          <p:sp>
            <p:nvSpPr>
              <p:cNvPr id="106" name="RbNavigator">
                <a:extLst>
                  <a:ext uri="{FF2B5EF4-FFF2-40B4-BE49-F238E27FC236}">
                    <a16:creationId xmlns:a16="http://schemas.microsoft.com/office/drawing/2014/main" id="{81078B17-607C-4BDD-A397-9A0A6AF3AB79}"/>
                  </a:ext>
                </a:extLst>
              </p:cNvPr>
              <p:cNvSpPr txBox="1"/>
              <p:nvPr/>
            </p:nvSpPr>
            <p:spPr>
              <a:xfrm>
                <a:off x="1197114" y="114297"/>
                <a:ext cx="189914" cy="189914"/>
              </a:xfrm>
              <a:prstGeom prst="rect">
                <a:avLst/>
              </a:prstGeom>
              <a:solidFill>
                <a:schemeClr val="accent4"/>
              </a:solidFill>
              <a:ln w="9525">
                <a:noFill/>
              </a:ln>
            </p:spPr>
            <p:txBody>
              <a:bodyPr vert="horz" wrap="none" lIns="0" tIns="0" rIns="0" bIns="0" rtlCol="0" anchor="ctr">
                <a:noAutofit/>
              </a:bodyPr>
              <a:lstStyle/>
              <a:p>
                <a:pPr algn="ctr">
                  <a:lnSpc>
                    <a:spcPct val="90000"/>
                  </a:lnSpc>
                  <a:spcBef>
                    <a:spcPts val="277"/>
                  </a:spcBef>
                  <a:buClr>
                    <a:srgbClr val="000000"/>
                  </a:buClr>
                  <a:buSzPct val="100000"/>
                </a:pPr>
                <a:r>
                  <a:rPr kumimoji="1" lang="en-US" sz="900" dirty="0">
                    <a:solidFill>
                      <a:schemeClr val="bg1"/>
                    </a:solidFill>
                    <a:latin typeface="Arial" panose="020B0604020202020204" pitchFamily="34" charset="0"/>
                    <a:cs typeface="Arial Narrow" pitchFamily="34" charset="0"/>
                  </a:rPr>
                  <a:t>1/3</a:t>
                </a:r>
              </a:p>
            </p:txBody>
          </p:sp>
          <p:sp>
            <p:nvSpPr>
              <p:cNvPr id="109" name="RbSticker">
                <a:extLst>
                  <a:ext uri="{FF2B5EF4-FFF2-40B4-BE49-F238E27FC236}">
                    <a16:creationId xmlns:a16="http://schemas.microsoft.com/office/drawing/2014/main" id="{0723C003-73A5-496E-AA5C-A79626A51966}"/>
                  </a:ext>
                </a:extLst>
              </p:cNvPr>
              <p:cNvSpPr txBox="1"/>
              <p:nvPr/>
            </p:nvSpPr>
            <p:spPr>
              <a:xfrm>
                <a:off x="1435607" y="146929"/>
                <a:ext cx="1122102" cy="124650"/>
              </a:xfrm>
              <a:prstGeom prst="rect">
                <a:avLst/>
              </a:prstGeom>
              <a:solidFill>
                <a:srgbClr val="BBE0E3">
                  <a:lumMod val="100000"/>
                  <a:alpha val="0"/>
                </a:srgbClr>
              </a:solidFill>
              <a:ln w="9525">
                <a:noFill/>
              </a:ln>
            </p:spPr>
            <p:txBody>
              <a:bodyPr vert="horz" wrap="none" lIns="0" tIns="0" rIns="0" bIns="0" rtlCol="0" anchor="ctr">
                <a:spAutoFit/>
              </a:bodyPr>
              <a:lstStyle/>
              <a:p>
                <a:pPr>
                  <a:lnSpc>
                    <a:spcPct val="90000"/>
                  </a:lnSpc>
                  <a:spcBef>
                    <a:spcPts val="277"/>
                  </a:spcBef>
                  <a:buClr>
                    <a:srgbClr val="000000"/>
                  </a:buClr>
                  <a:buSzPct val="100000"/>
                </a:pPr>
                <a:r>
                  <a:rPr lang="en-US" sz="900" dirty="0">
                    <a:solidFill>
                      <a:srgbClr val="C00000"/>
                    </a:solidFill>
                    <a:latin typeface="Arial" panose="020B0604020202020204" pitchFamily="34" charset="0"/>
                    <a:cs typeface="Arial Narrow" pitchFamily="34" charset="0"/>
                  </a:rPr>
                  <a:t>Process requirements</a:t>
                </a:r>
              </a:p>
            </p:txBody>
          </p:sp>
          <p:sp>
            <p:nvSpPr>
              <p:cNvPr id="110" name="RbSticker">
                <a:extLst>
                  <a:ext uri="{FF2B5EF4-FFF2-40B4-BE49-F238E27FC236}">
                    <a16:creationId xmlns:a16="http://schemas.microsoft.com/office/drawing/2014/main" id="{0723C003-73A5-496E-AA5C-A79626A51966}"/>
                  </a:ext>
                </a:extLst>
              </p:cNvPr>
              <p:cNvSpPr txBox="1"/>
              <p:nvPr/>
            </p:nvSpPr>
            <p:spPr>
              <a:xfrm>
                <a:off x="-85809" y="144347"/>
                <a:ext cx="1237518" cy="124650"/>
              </a:xfrm>
              <a:prstGeom prst="rect">
                <a:avLst/>
              </a:prstGeom>
              <a:solidFill>
                <a:srgbClr val="BBE0E3">
                  <a:lumMod val="100000"/>
                  <a:alpha val="0"/>
                </a:srgbClr>
              </a:solidFill>
              <a:ln w="9525">
                <a:noFill/>
              </a:ln>
            </p:spPr>
            <p:txBody>
              <a:bodyPr vert="horz" wrap="none" lIns="0" tIns="0" rIns="0" bIns="0" rtlCol="0" anchor="ctr">
                <a:spAutoFit/>
              </a:bodyPr>
              <a:lstStyle/>
              <a:p>
                <a:pPr>
                  <a:lnSpc>
                    <a:spcPct val="90000"/>
                  </a:lnSpc>
                  <a:spcBef>
                    <a:spcPts val="277"/>
                  </a:spcBef>
                  <a:buClr>
                    <a:srgbClr val="000000"/>
                  </a:buClr>
                  <a:buSzPct val="100000"/>
                </a:pPr>
                <a:r>
                  <a:rPr lang="en-US" sz="900" b="1" dirty="0">
                    <a:solidFill>
                      <a:schemeClr val="tx2"/>
                    </a:solidFill>
                    <a:latin typeface="Arial" panose="020B0604020202020204" pitchFamily="34" charset="0"/>
                    <a:cs typeface="Arial Narrow" pitchFamily="34" charset="0"/>
                  </a:rPr>
                  <a:t>HOW</a:t>
                </a:r>
                <a:r>
                  <a:rPr lang="en-US" sz="900" dirty="0">
                    <a:solidFill>
                      <a:schemeClr val="tx2"/>
                    </a:solidFill>
                    <a:latin typeface="Arial" panose="020B0604020202020204" pitchFamily="34" charset="0"/>
                    <a:cs typeface="Arial Narrow" pitchFamily="34" charset="0"/>
                  </a:rPr>
                  <a:t> logistics managed</a:t>
                </a:r>
              </a:p>
            </p:txBody>
          </p:sp>
        </p:grpSp>
      </p:grpSp>
      <p:sp>
        <p:nvSpPr>
          <p:cNvPr id="112" name="Rectangle 111"/>
          <p:cNvSpPr/>
          <p:nvPr/>
        </p:nvSpPr>
        <p:spPr>
          <a:xfrm>
            <a:off x="7476859" y="1090385"/>
            <a:ext cx="1174220" cy="261304"/>
          </a:xfrm>
          <a:prstGeom prst="rect">
            <a:avLst/>
          </a:prstGeom>
          <a:noFill/>
          <a:ln w="9525" cap="flat" cmpd="sng" algn="ctr">
            <a:solidFill>
              <a:srgbClr val="FF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262626"/>
                </a:solidFill>
                <a:effectLst/>
                <a:uLnTx/>
                <a:uFillTx/>
                <a:latin typeface="Arial" panose="020B0604020202020204"/>
                <a:ea typeface="+mn-ea"/>
                <a:cs typeface="+mn-cs"/>
              </a:rPr>
              <a:t>NON-EXHAUSTIVE</a:t>
            </a:r>
          </a:p>
        </p:txBody>
      </p:sp>
      <p:sp>
        <p:nvSpPr>
          <p:cNvPr id="113" name="Freeform 115">
            <a:extLst>
              <a:ext uri="{FF2B5EF4-FFF2-40B4-BE49-F238E27FC236}">
                <a16:creationId xmlns:a16="http://schemas.microsoft.com/office/drawing/2014/main" id="{A31DEC80-E1D9-4CDE-8AB7-83E6C46C1589}"/>
              </a:ext>
            </a:extLst>
          </p:cNvPr>
          <p:cNvSpPr>
            <a:spLocks/>
          </p:cNvSpPr>
          <p:nvPr/>
        </p:nvSpPr>
        <p:spPr bwMode="auto">
          <a:xfrm>
            <a:off x="896485" y="3013812"/>
            <a:ext cx="193559" cy="160373"/>
          </a:xfrm>
          <a:custGeom>
            <a:avLst/>
            <a:gdLst/>
            <a:ahLst/>
            <a:cxnLst>
              <a:cxn ang="0">
                <a:pos x="0" y="251"/>
              </a:cxn>
              <a:cxn ang="0">
                <a:pos x="68" y="218"/>
              </a:cxn>
              <a:cxn ang="0">
                <a:pos x="122" y="306"/>
              </a:cxn>
              <a:cxn ang="0">
                <a:pos x="413" y="0"/>
              </a:cxn>
              <a:cxn ang="0">
                <a:pos x="426" y="17"/>
              </a:cxn>
              <a:cxn ang="0">
                <a:pos x="155" y="369"/>
              </a:cxn>
              <a:cxn ang="0">
                <a:pos x="95" y="411"/>
              </a:cxn>
              <a:cxn ang="0">
                <a:pos x="0" y="251"/>
              </a:cxn>
            </a:cxnLst>
            <a:rect l="0" t="0" r="r" b="b"/>
            <a:pathLst>
              <a:path w="426" h="411">
                <a:moveTo>
                  <a:pt x="0" y="251"/>
                </a:moveTo>
                <a:cubicBezTo>
                  <a:pt x="26" y="222"/>
                  <a:pt x="47" y="215"/>
                  <a:pt x="68" y="218"/>
                </a:cubicBezTo>
                <a:cubicBezTo>
                  <a:pt x="88" y="227"/>
                  <a:pt x="107" y="267"/>
                  <a:pt x="122" y="306"/>
                </a:cubicBezTo>
                <a:cubicBezTo>
                  <a:pt x="230" y="137"/>
                  <a:pt x="378" y="18"/>
                  <a:pt x="413" y="0"/>
                </a:cubicBezTo>
                <a:cubicBezTo>
                  <a:pt x="413" y="0"/>
                  <a:pt x="420" y="7"/>
                  <a:pt x="426" y="17"/>
                </a:cubicBezTo>
                <a:cubicBezTo>
                  <a:pt x="283" y="139"/>
                  <a:pt x="213" y="263"/>
                  <a:pt x="155" y="369"/>
                </a:cubicBezTo>
                <a:cubicBezTo>
                  <a:pt x="128" y="384"/>
                  <a:pt x="114" y="395"/>
                  <a:pt x="95" y="411"/>
                </a:cubicBezTo>
                <a:cubicBezTo>
                  <a:pt x="68" y="317"/>
                  <a:pt x="35" y="263"/>
                  <a:pt x="0" y="251"/>
                </a:cubicBezTo>
                <a:close/>
              </a:path>
            </a:pathLst>
          </a:custGeom>
          <a:solidFill>
            <a:srgbClr val="00B050"/>
          </a:solidFill>
          <a:ln w="6350" cap="flat" cmpd="sng">
            <a:solidFill>
              <a:srgbClr val="00B050"/>
            </a:solidFill>
            <a:prstDash val="solid"/>
            <a:round/>
            <a:headEnd/>
            <a:tailEnd/>
          </a:ln>
          <a:effectLst/>
        </p:spPr>
        <p:txBody>
          <a:bodyPr wrap="none" lIns="0" tIns="0" rIns="0" bIns="0" anchor="ctr"/>
          <a:lstStyle/>
          <a:p>
            <a:endParaRPr lang="en-US" sz="1350" dirty="0">
              <a:latin typeface="Arial" panose="020B0604020202020204" pitchFamily="34" charset="0"/>
            </a:endParaRPr>
          </a:p>
        </p:txBody>
      </p:sp>
      <p:sp>
        <p:nvSpPr>
          <p:cNvPr id="13" name="TextBox 12"/>
          <p:cNvSpPr txBox="1"/>
          <p:nvPr/>
        </p:nvSpPr>
        <p:spPr>
          <a:xfrm>
            <a:off x="3408568" y="2469243"/>
            <a:ext cx="415498" cy="276999"/>
          </a:xfrm>
          <a:prstGeom prst="rect">
            <a:avLst/>
          </a:prstGeom>
          <a:noFill/>
        </p:spPr>
        <p:txBody>
          <a:bodyPr wrap="none" rtlCol="0">
            <a:spAutoFit/>
          </a:bodyPr>
          <a:lstStyle/>
          <a:p>
            <a:r>
              <a:rPr lang="en-GB" sz="1200" b="1" dirty="0">
                <a:solidFill>
                  <a:schemeClr val="accent2"/>
                </a:solidFill>
                <a:latin typeface="+mj-lt"/>
              </a:rPr>
              <a:t>OR</a:t>
            </a:r>
          </a:p>
        </p:txBody>
      </p:sp>
      <p:sp>
        <p:nvSpPr>
          <p:cNvPr id="114" name="TextBox 113"/>
          <p:cNvSpPr txBox="1"/>
          <p:nvPr/>
        </p:nvSpPr>
        <p:spPr>
          <a:xfrm>
            <a:off x="7068146" y="2465485"/>
            <a:ext cx="415498" cy="276999"/>
          </a:xfrm>
          <a:prstGeom prst="rect">
            <a:avLst/>
          </a:prstGeom>
          <a:noFill/>
        </p:spPr>
        <p:txBody>
          <a:bodyPr wrap="none" rtlCol="0">
            <a:spAutoFit/>
          </a:bodyPr>
          <a:lstStyle/>
          <a:p>
            <a:r>
              <a:rPr lang="en-GB" sz="1200" b="1" dirty="0">
                <a:solidFill>
                  <a:schemeClr val="accent2"/>
                </a:solidFill>
                <a:latin typeface="+mj-lt"/>
              </a:rPr>
              <a:t>OR</a:t>
            </a:r>
          </a:p>
        </p:txBody>
      </p:sp>
      <p:pic>
        <p:nvPicPr>
          <p:cNvPr id="76" name="Picture 75" descr="Application&#10;&#10;Description automatically generated">
            <a:extLst>
              <a:ext uri="{FF2B5EF4-FFF2-40B4-BE49-F238E27FC236}">
                <a16:creationId xmlns:a16="http://schemas.microsoft.com/office/drawing/2014/main" id="{541CAEAF-8BA2-4B75-B69A-6721F5D2F5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3826529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p:nvPr/>
        </p:nvSpPr>
        <p:spPr>
          <a:xfrm>
            <a:off x="3952068" y="2458779"/>
            <a:ext cx="1108289" cy="1570780"/>
          </a:xfrm>
          <a:custGeom>
            <a:avLst/>
            <a:gdLst>
              <a:gd name="connsiteX0" fmla="*/ 0 w 1054046"/>
              <a:gd name="connsiteY0" fmla="*/ 0 h 1580827"/>
              <a:gd name="connsiteX1" fmla="*/ 1046135 w 1054046"/>
              <a:gd name="connsiteY1" fmla="*/ 325465 h 1580827"/>
              <a:gd name="connsiteX2" fmla="*/ 30996 w 1054046"/>
              <a:gd name="connsiteY2" fmla="*/ 674176 h 1580827"/>
              <a:gd name="connsiteX3" fmla="*/ 1053885 w 1054046"/>
              <a:gd name="connsiteY3" fmla="*/ 1201119 h 1580827"/>
              <a:gd name="connsiteX4" fmla="*/ 92990 w 1054046"/>
              <a:gd name="connsiteY4" fmla="*/ 1580827 h 1580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46" h="1580827">
                <a:moveTo>
                  <a:pt x="0" y="0"/>
                </a:moveTo>
                <a:cubicBezTo>
                  <a:pt x="520484" y="106551"/>
                  <a:pt x="1040969" y="213102"/>
                  <a:pt x="1046135" y="325465"/>
                </a:cubicBezTo>
                <a:cubicBezTo>
                  <a:pt x="1051301" y="437828"/>
                  <a:pt x="29704" y="528234"/>
                  <a:pt x="30996" y="674176"/>
                </a:cubicBezTo>
                <a:cubicBezTo>
                  <a:pt x="32288" y="820118"/>
                  <a:pt x="1043553" y="1050011"/>
                  <a:pt x="1053885" y="1201119"/>
                </a:cubicBezTo>
                <a:cubicBezTo>
                  <a:pt x="1064217" y="1352227"/>
                  <a:pt x="578603" y="1466527"/>
                  <a:pt x="92990" y="1580827"/>
                </a:cubicBezTo>
              </a:path>
            </a:pathLst>
          </a:custGeom>
          <a:noFill/>
          <a:ln>
            <a:solidFill>
              <a:srgbClr val="00B05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23" name="Object 122" hidden="1">
            <a:extLst>
              <a:ext uri="{FF2B5EF4-FFF2-40B4-BE49-F238E27FC236}">
                <a16:creationId xmlns:a16="http://schemas.microsoft.com/office/drawing/2014/main" id="{4C43F0CB-83A4-45D9-BCE0-7EECA449E4CC}"/>
              </a:ext>
            </a:extLst>
          </p:cNvPr>
          <p:cNvGraphicFramePr>
            <a:graphicFrameLocks noChangeAspect="1"/>
          </p:cNvGraphicFramePr>
          <p:nvPr>
            <p:custDataLst>
              <p:tags r:id="rId1"/>
            </p:custDataLst>
            <p:extLst>
              <p:ext uri="{D42A27DB-BD31-4B8C-83A1-F6EECF244321}">
                <p14:modId xmlns:p14="http://schemas.microsoft.com/office/powerpoint/2010/main" val="3937084521"/>
              </p:ext>
            </p:extLst>
          </p:nvPr>
        </p:nvGraphicFramePr>
        <p:xfrm>
          <a:off x="858442" y="1192"/>
          <a:ext cx="1190" cy="1190"/>
        </p:xfrm>
        <a:graphic>
          <a:graphicData uri="http://schemas.openxmlformats.org/presentationml/2006/ole">
            <mc:AlternateContent xmlns:mc="http://schemas.openxmlformats.org/markup-compatibility/2006">
              <mc:Choice xmlns:v="urn:schemas-microsoft-com:vml" Requires="v">
                <p:oleObj name="think-cell Slide" r:id="rId5" imgW="351" imgH="351" progId="TCLayout.ActiveDocument.1">
                  <p:embed/>
                </p:oleObj>
              </mc:Choice>
              <mc:Fallback>
                <p:oleObj name="think-cell Slide" r:id="rId5" imgW="351" imgH="351" progId="TCLayout.ActiveDocument.1">
                  <p:embed/>
                  <p:pic>
                    <p:nvPicPr>
                      <p:cNvPr id="123" name="Object 122" hidden="1">
                        <a:extLst>
                          <a:ext uri="{FF2B5EF4-FFF2-40B4-BE49-F238E27FC236}">
                            <a16:creationId xmlns:a16="http://schemas.microsoft.com/office/drawing/2014/main" id="{4C43F0CB-83A4-45D9-BCE0-7EECA449E4CC}"/>
                          </a:ext>
                        </a:extLst>
                      </p:cNvPr>
                      <p:cNvPicPr/>
                      <p:nvPr/>
                    </p:nvPicPr>
                    <p:blipFill>
                      <a:blip r:embed="rId6"/>
                      <a:stretch>
                        <a:fillRect/>
                      </a:stretch>
                    </p:blipFill>
                    <p:spPr>
                      <a:xfrm>
                        <a:off x="858442" y="1192"/>
                        <a:ext cx="1190" cy="1190"/>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5B53D55-04C1-44F0-9A18-F992A94B031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21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Title 2"/>
          <p:cNvSpPr>
            <a:spLocks noGrp="1"/>
          </p:cNvSpPr>
          <p:nvPr>
            <p:ph type="title"/>
          </p:nvPr>
        </p:nvSpPr>
        <p:spPr>
          <a:xfrm>
            <a:off x="1197114" y="396000"/>
            <a:ext cx="7399312" cy="857250"/>
          </a:xfrm>
        </p:spPr>
        <p:txBody>
          <a:bodyPr wrap="square" lIns="0" tIns="0" rIns="0" bIns="0">
            <a:noAutofit/>
          </a:bodyPr>
          <a:lstStyle/>
          <a:p>
            <a:r>
              <a:rPr lang="en-GB" dirty="0"/>
              <a:t>Smooth integration and strong tracking are two key technical considerations for efficient logistics</a:t>
            </a:r>
            <a:endParaRPr lang="en-US" dirty="0"/>
          </a:p>
        </p:txBody>
      </p:sp>
      <p:grpSp>
        <p:nvGrpSpPr>
          <p:cNvPr id="6" name="Group 5"/>
          <p:cNvGrpSpPr/>
          <p:nvPr/>
        </p:nvGrpSpPr>
        <p:grpSpPr>
          <a:xfrm>
            <a:off x="6097668" y="1396376"/>
            <a:ext cx="2424212" cy="2730646"/>
            <a:chOff x="6252648" y="1396376"/>
            <a:chExt cx="2424212" cy="2730646"/>
          </a:xfrm>
        </p:grpSpPr>
        <p:sp>
          <p:nvSpPr>
            <p:cNvPr id="75" name="RbNavigator">
              <a:extLst>
                <a:ext uri="{FF2B5EF4-FFF2-40B4-BE49-F238E27FC236}">
                  <a16:creationId xmlns:a16="http://schemas.microsoft.com/office/drawing/2014/main" id="{222DF9BB-1BCB-4FC5-9831-E202610042D0}"/>
                </a:ext>
              </a:extLst>
            </p:cNvPr>
            <p:cNvSpPr txBox="1"/>
            <p:nvPr/>
          </p:nvSpPr>
          <p:spPr>
            <a:xfrm>
              <a:off x="6285104" y="1396376"/>
              <a:ext cx="235502" cy="180557"/>
            </a:xfrm>
            <a:prstGeom prst="rect">
              <a:avLst/>
            </a:prstGeom>
            <a:noFill/>
            <a:ln w="9525">
              <a:noFill/>
            </a:ln>
          </p:spPr>
          <p:txBody>
            <a:bodyPr vert="horz" wrap="none" lIns="0" tIns="0" rIns="0" bIns="0" rtlCol="0" anchor="ctr">
              <a:noAutofit/>
            </a:bodyPr>
            <a:lstStyle/>
            <a:p>
              <a:pPr>
                <a:lnSpc>
                  <a:spcPct val="90000"/>
                </a:lnSpc>
                <a:spcBef>
                  <a:spcPts val="300"/>
                </a:spcBef>
                <a:buClr>
                  <a:srgbClr val="000000"/>
                </a:buClr>
                <a:buSzPct val="100000"/>
              </a:pPr>
              <a:r>
                <a:rPr kumimoji="1" lang="en-US" sz="2325" dirty="0">
                  <a:solidFill>
                    <a:srgbClr val="C00000"/>
                  </a:solidFill>
                  <a:latin typeface="+mj-lt"/>
                  <a:cs typeface="Arial Narrow" pitchFamily="34" charset="0"/>
                </a:rPr>
                <a:t>3</a:t>
              </a:r>
            </a:p>
          </p:txBody>
        </p:sp>
        <p:sp>
          <p:nvSpPr>
            <p:cNvPr id="76" name="RBContent6">
              <a:extLst>
                <a:ext uri="{FF2B5EF4-FFF2-40B4-BE49-F238E27FC236}">
                  <a16:creationId xmlns:a16="http://schemas.microsoft.com/office/drawing/2014/main" id="{01C7E881-22E6-4B04-9665-4F7F3F44D450}"/>
                </a:ext>
              </a:extLst>
            </p:cNvPr>
            <p:cNvSpPr txBox="1">
              <a:spLocks/>
            </p:cNvSpPr>
            <p:nvPr/>
          </p:nvSpPr>
          <p:spPr>
            <a:xfrm>
              <a:off x="6483211" y="1410411"/>
              <a:ext cx="2193649" cy="176587"/>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275" b="1" dirty="0">
                  <a:latin typeface="+mj-lt"/>
                  <a:sym typeface="+mn-lt"/>
                </a:rPr>
                <a:t>Reporting and SLA tracking</a:t>
              </a:r>
            </a:p>
          </p:txBody>
        </p:sp>
        <p:sp>
          <p:nvSpPr>
            <p:cNvPr id="78" name="RBContent92">
              <a:extLst>
                <a:ext uri="{FF2B5EF4-FFF2-40B4-BE49-F238E27FC236}">
                  <a16:creationId xmlns:a16="http://schemas.microsoft.com/office/drawing/2014/main" id="{7E3D0D70-3E61-45F1-895A-D7036332077E}"/>
                </a:ext>
              </a:extLst>
            </p:cNvPr>
            <p:cNvSpPr txBox="1">
              <a:spLocks/>
            </p:cNvSpPr>
            <p:nvPr/>
          </p:nvSpPr>
          <p:spPr>
            <a:xfrm>
              <a:off x="6285104" y="1744318"/>
              <a:ext cx="2311321" cy="2382704"/>
            </a:xfrm>
            <a:prstGeom prst="rect">
              <a:avLst/>
            </a:prstGeom>
            <a:noFill/>
            <a:ln w="9525">
              <a:noFill/>
            </a:ln>
          </p:spPr>
          <p:txBody>
            <a:bodyPr vert="horz" wrap="square" lIns="0" tIns="0" rIns="0" bIns="0" rtlCol="0">
              <a:spAutoFit/>
            </a:bodyPr>
            <a:lstStyle/>
            <a:p>
              <a:pPr marL="171450" lvl="1" indent="-171450" fontAlgn="base">
                <a:lnSpc>
                  <a:spcPct val="90000"/>
                </a:lnSpc>
                <a:spcBef>
                  <a:spcPts val="600"/>
                </a:spcBef>
                <a:spcAft>
                  <a:spcPts val="400"/>
                </a:spcAft>
                <a:buClr>
                  <a:schemeClr val="accent5"/>
                </a:buClr>
                <a:buSzPct val="100000"/>
                <a:buFont typeface="Wingdings" panose="05000000000000000000" pitchFamily="2" charset="2"/>
                <a:buChar char="§"/>
              </a:pPr>
              <a:r>
                <a:rPr lang="en-US" sz="1125" dirty="0">
                  <a:latin typeface="+mj-lt"/>
                  <a:sym typeface="+mn-lt"/>
                </a:rPr>
                <a:t>Reporting:</a:t>
              </a:r>
            </a:p>
            <a:p>
              <a:pPr marL="291703" lvl="2" indent="-171450" fontAlgn="base">
                <a:lnSpc>
                  <a:spcPct val="90000"/>
                </a:lnSpc>
                <a:spcBef>
                  <a:spcPts val="600"/>
                </a:spcBef>
                <a:spcAft>
                  <a:spcPts val="400"/>
                </a:spcAft>
                <a:buClr>
                  <a:schemeClr val="accent5"/>
                </a:buClr>
                <a:buSzPct val="100000"/>
                <a:buFont typeface="Arial" panose="020B0604020202020204" pitchFamily="34" charset="0"/>
                <a:buChar char="‾"/>
              </a:pPr>
              <a:r>
                <a:rPr lang="en-US" sz="1125" dirty="0">
                  <a:latin typeface="+mj-lt"/>
                  <a:sym typeface="+mn-lt"/>
                </a:rPr>
                <a:t>Operational reporting on overall performance of logistics from a merchant and logistics provider perspective</a:t>
              </a:r>
            </a:p>
            <a:p>
              <a:pPr marL="291703" lvl="2" indent="-171450" fontAlgn="base">
                <a:lnSpc>
                  <a:spcPct val="90000"/>
                </a:lnSpc>
                <a:spcBef>
                  <a:spcPts val="600"/>
                </a:spcBef>
                <a:spcAft>
                  <a:spcPts val="400"/>
                </a:spcAft>
                <a:buClr>
                  <a:schemeClr val="accent5"/>
                </a:buClr>
                <a:buSzPct val="100000"/>
                <a:buFont typeface="Arial" panose="020B0604020202020204" pitchFamily="34" charset="0"/>
                <a:buChar char="‾"/>
              </a:pPr>
              <a:r>
                <a:rPr lang="en-US" sz="1125" dirty="0">
                  <a:latin typeface="+mj-lt"/>
                  <a:sym typeface="+mn-lt"/>
                </a:rPr>
                <a:t>Notifications and alarms for any issues that require immediate attention</a:t>
              </a:r>
            </a:p>
            <a:p>
              <a:pPr marL="291703" lvl="2" indent="-171450" fontAlgn="base">
                <a:lnSpc>
                  <a:spcPct val="90000"/>
                </a:lnSpc>
                <a:spcBef>
                  <a:spcPts val="600"/>
                </a:spcBef>
                <a:spcAft>
                  <a:spcPts val="400"/>
                </a:spcAft>
                <a:buClr>
                  <a:schemeClr val="accent5"/>
                </a:buClr>
                <a:buSzPct val="100000"/>
                <a:buFont typeface="Arial" panose="020B0604020202020204" pitchFamily="34" charset="0"/>
                <a:buChar char="‾"/>
              </a:pPr>
              <a:r>
                <a:rPr lang="en-US" sz="1125" dirty="0">
                  <a:latin typeface="+mj-lt"/>
                  <a:sym typeface="+mn-lt"/>
                </a:rPr>
                <a:t>Embedded escalation process</a:t>
              </a:r>
            </a:p>
            <a:p>
              <a:pPr marL="171450" lvl="1" indent="-171450" fontAlgn="base">
                <a:lnSpc>
                  <a:spcPct val="90000"/>
                </a:lnSpc>
                <a:spcBef>
                  <a:spcPts val="600"/>
                </a:spcBef>
                <a:spcAft>
                  <a:spcPts val="400"/>
                </a:spcAft>
                <a:buClr>
                  <a:schemeClr val="accent5"/>
                </a:buClr>
                <a:buSzPct val="100000"/>
                <a:buFont typeface="Wingdings" panose="05000000000000000000" pitchFamily="2" charset="2"/>
                <a:buChar char="§"/>
              </a:pPr>
              <a:r>
                <a:rPr lang="en-US" sz="1125" dirty="0">
                  <a:latin typeface="+mj-lt"/>
                  <a:sym typeface="+mn-lt"/>
                </a:rPr>
                <a:t>SLA and process adherence tracking flexible to the different agreements and scenarios</a:t>
              </a:r>
            </a:p>
          </p:txBody>
        </p:sp>
        <p:cxnSp>
          <p:nvCxnSpPr>
            <p:cNvPr id="81" name="HorizontalLine14">
              <a:extLst>
                <a:ext uri="{FF2B5EF4-FFF2-40B4-BE49-F238E27FC236}">
                  <a16:creationId xmlns:a16="http://schemas.microsoft.com/office/drawing/2014/main" id="{44CBF9D2-036B-40F9-878C-760171546FE9}"/>
                </a:ext>
              </a:extLst>
            </p:cNvPr>
            <p:cNvCxnSpPr/>
            <p:nvPr/>
          </p:nvCxnSpPr>
          <p:spPr>
            <a:xfrm>
              <a:off x="6252648" y="1645140"/>
              <a:ext cx="2333673" cy="0"/>
            </a:xfrm>
            <a:prstGeom prst="line">
              <a:avLst/>
            </a:prstGeom>
            <a:ln w="22225">
              <a:solidFill>
                <a:schemeClr val="accent3"/>
              </a:solidFill>
            </a:ln>
            <a:effectLst/>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3398977" y="1396376"/>
            <a:ext cx="2389815" cy="2927652"/>
            <a:chOff x="3755431" y="1396376"/>
            <a:chExt cx="2389815" cy="2927652"/>
          </a:xfrm>
        </p:grpSpPr>
        <p:sp>
          <p:nvSpPr>
            <p:cNvPr id="67" name="RbNavigator">
              <a:extLst>
                <a:ext uri="{FF2B5EF4-FFF2-40B4-BE49-F238E27FC236}">
                  <a16:creationId xmlns:a16="http://schemas.microsoft.com/office/drawing/2014/main" id="{BA4F27AF-7080-42F9-8D4B-22976557101B}"/>
                </a:ext>
              </a:extLst>
            </p:cNvPr>
            <p:cNvSpPr txBox="1"/>
            <p:nvPr/>
          </p:nvSpPr>
          <p:spPr>
            <a:xfrm>
              <a:off x="3755431" y="1396376"/>
              <a:ext cx="235502" cy="180557"/>
            </a:xfrm>
            <a:prstGeom prst="rect">
              <a:avLst/>
            </a:prstGeom>
            <a:noFill/>
            <a:ln w="9525">
              <a:noFill/>
            </a:ln>
          </p:spPr>
          <p:txBody>
            <a:bodyPr vert="horz" wrap="none" lIns="0" tIns="0" rIns="0" bIns="0" rtlCol="0" anchor="ctr">
              <a:noAutofit/>
            </a:bodyPr>
            <a:lstStyle/>
            <a:p>
              <a:pPr>
                <a:lnSpc>
                  <a:spcPct val="90000"/>
                </a:lnSpc>
                <a:spcBef>
                  <a:spcPts val="300"/>
                </a:spcBef>
                <a:buClr>
                  <a:srgbClr val="000000"/>
                </a:buClr>
                <a:buSzPct val="100000"/>
              </a:pPr>
              <a:r>
                <a:rPr kumimoji="1" lang="en-US" sz="2325" dirty="0">
                  <a:solidFill>
                    <a:srgbClr val="C00000"/>
                  </a:solidFill>
                  <a:latin typeface="+mj-lt"/>
                  <a:cs typeface="Arial Narrow" pitchFamily="34" charset="0"/>
                </a:rPr>
                <a:t>2</a:t>
              </a:r>
            </a:p>
          </p:txBody>
        </p:sp>
        <p:sp>
          <p:nvSpPr>
            <p:cNvPr id="69" name="RBContent6">
              <a:extLst>
                <a:ext uri="{FF2B5EF4-FFF2-40B4-BE49-F238E27FC236}">
                  <a16:creationId xmlns:a16="http://schemas.microsoft.com/office/drawing/2014/main" id="{EF89272E-4A25-4F5E-BEF6-E9D2EADB9C7D}"/>
                </a:ext>
              </a:extLst>
            </p:cNvPr>
            <p:cNvSpPr txBox="1">
              <a:spLocks/>
            </p:cNvSpPr>
            <p:nvPr/>
          </p:nvSpPr>
          <p:spPr>
            <a:xfrm>
              <a:off x="4022897" y="1410411"/>
              <a:ext cx="1700886" cy="176587"/>
            </a:xfrm>
            <a:prstGeom prst="rect">
              <a:avLst/>
            </a:prstGeom>
            <a:noFill/>
            <a:ln w="9525">
              <a:noFill/>
            </a:ln>
          </p:spPr>
          <p:txBody>
            <a:bodyPr vert="horz" wrap="square" lIns="0" tIns="0" rIns="0" bIns="0" rtlCol="0">
              <a:spAutoFit/>
            </a:bodyPr>
            <a:lstStyle/>
            <a:p>
              <a:pPr fontAlgn="base">
                <a:lnSpc>
                  <a:spcPct val="90000"/>
                </a:lnSpc>
                <a:spcBef>
                  <a:spcPts val="300"/>
                </a:spcBef>
                <a:spcAft>
                  <a:spcPct val="0"/>
                </a:spcAft>
                <a:buClr>
                  <a:srgbClr val="000000"/>
                </a:buClr>
                <a:buSzPct val="100000"/>
              </a:pPr>
              <a:r>
                <a:rPr lang="en-US" sz="1275" b="1" dirty="0">
                  <a:latin typeface="+mj-lt"/>
                  <a:sym typeface="+mn-lt"/>
                </a:rPr>
                <a:t>Order tracking </a:t>
              </a:r>
            </a:p>
          </p:txBody>
        </p:sp>
        <p:sp>
          <p:nvSpPr>
            <p:cNvPr id="70" name="Down Arrow 23">
              <a:extLst>
                <a:ext uri="{FF2B5EF4-FFF2-40B4-BE49-F238E27FC236}">
                  <a16:creationId xmlns:a16="http://schemas.microsoft.com/office/drawing/2014/main" id="{5D47273E-FB38-4CB7-B2C0-71A9E0F2CC5A}"/>
                </a:ext>
              </a:extLst>
            </p:cNvPr>
            <p:cNvSpPr/>
            <p:nvPr/>
          </p:nvSpPr>
          <p:spPr>
            <a:xfrm>
              <a:off x="4726369" y="2231536"/>
              <a:ext cx="358366" cy="2092492"/>
            </a:xfrm>
            <a:prstGeom prst="downArrow">
              <a:avLst/>
            </a:prstGeom>
            <a:solidFill>
              <a:schemeClr val="tx2"/>
            </a:solidFill>
            <a:ln w="9525">
              <a:noFill/>
            </a:ln>
            <a:effectLst/>
          </p:spPr>
          <p:style>
            <a:lnRef idx="1">
              <a:schemeClr val="accent1"/>
            </a:lnRef>
            <a:fillRef idx="0">
              <a:schemeClr val="accent1"/>
            </a:fillRef>
            <a:effectRef idx="0">
              <a:schemeClr val="accent1"/>
            </a:effectRef>
            <a:fontRef idx="minor">
              <a:schemeClr val="tx1"/>
            </a:fontRef>
          </p:style>
          <p:txBody>
            <a:bodyPr vert="vert" lIns="54000" tIns="54000" rIns="54000" bIns="54000" rtlCol="0" anchor="ctr" anchorCtr="0">
              <a:noAutofit/>
            </a:bodyPr>
            <a:lstStyle/>
            <a:p>
              <a:pPr algn="ctr">
                <a:lnSpc>
                  <a:spcPct val="90000"/>
                </a:lnSpc>
                <a:spcBef>
                  <a:spcPts val="300"/>
                </a:spcBef>
              </a:pPr>
              <a:r>
                <a:rPr lang="en-GB" sz="1300" dirty="0">
                  <a:solidFill>
                    <a:schemeClr val="bg1"/>
                  </a:solidFill>
                  <a:latin typeface="+mj-lt"/>
                </a:rPr>
                <a:t>Order  process</a:t>
              </a:r>
              <a:endParaRPr lang="en-US" sz="1300" dirty="0">
                <a:solidFill>
                  <a:schemeClr val="bg1"/>
                </a:solidFill>
                <a:latin typeface="+mj-lt"/>
              </a:endParaRPr>
            </a:p>
          </p:txBody>
        </p:sp>
        <p:cxnSp>
          <p:nvCxnSpPr>
            <p:cNvPr id="80" name="HorizontalLine12">
              <a:extLst>
                <a:ext uri="{FF2B5EF4-FFF2-40B4-BE49-F238E27FC236}">
                  <a16:creationId xmlns:a16="http://schemas.microsoft.com/office/drawing/2014/main" id="{2C90F7E1-C1C9-493B-80DA-D9A149B5C854}"/>
                </a:ext>
              </a:extLst>
            </p:cNvPr>
            <p:cNvCxnSpPr/>
            <p:nvPr/>
          </p:nvCxnSpPr>
          <p:spPr>
            <a:xfrm>
              <a:off x="3755431" y="1645140"/>
              <a:ext cx="2333673" cy="0"/>
            </a:xfrm>
            <a:prstGeom prst="line">
              <a:avLst/>
            </a:prstGeom>
            <a:ln w="22225">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82" name="RBContent46">
              <a:extLst>
                <a:ext uri="{FF2B5EF4-FFF2-40B4-BE49-F238E27FC236}">
                  <a16:creationId xmlns:a16="http://schemas.microsoft.com/office/drawing/2014/main" id="{348829B8-8206-459F-90EE-6CC901C8D889}"/>
                </a:ext>
              </a:extLst>
            </p:cNvPr>
            <p:cNvSpPr txBox="1">
              <a:spLocks/>
            </p:cNvSpPr>
            <p:nvPr/>
          </p:nvSpPr>
          <p:spPr>
            <a:xfrm>
              <a:off x="3755431" y="1744318"/>
              <a:ext cx="1052025" cy="467436"/>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125" b="1" dirty="0">
                  <a:latin typeface="+mj-lt"/>
                  <a:sym typeface="+mn-lt"/>
                </a:rPr>
                <a:t>Stages shared with the customers</a:t>
              </a:r>
            </a:p>
          </p:txBody>
        </p:sp>
        <p:sp>
          <p:nvSpPr>
            <p:cNvPr id="83" name="RBContent46">
              <a:extLst>
                <a:ext uri="{FF2B5EF4-FFF2-40B4-BE49-F238E27FC236}">
                  <a16:creationId xmlns:a16="http://schemas.microsoft.com/office/drawing/2014/main" id="{212B76CA-1F72-454F-B62E-0E1870724D1C}"/>
                </a:ext>
              </a:extLst>
            </p:cNvPr>
            <p:cNvSpPr txBox="1">
              <a:spLocks/>
            </p:cNvSpPr>
            <p:nvPr/>
          </p:nvSpPr>
          <p:spPr>
            <a:xfrm>
              <a:off x="5194173" y="1744318"/>
              <a:ext cx="951073" cy="623248"/>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125" b="1" dirty="0">
                  <a:latin typeface="+mj-lt"/>
                  <a:sym typeface="+mn-lt"/>
                </a:rPr>
                <a:t>Additional stage shared with operations</a:t>
              </a:r>
            </a:p>
          </p:txBody>
        </p:sp>
        <p:sp>
          <p:nvSpPr>
            <p:cNvPr id="71" name="RBContent16">
              <a:extLst>
                <a:ext uri="{FF2B5EF4-FFF2-40B4-BE49-F238E27FC236}">
                  <a16:creationId xmlns:a16="http://schemas.microsoft.com/office/drawing/2014/main" id="{9AE2F6E4-3A05-4325-B2BC-AF26BF871903}"/>
                </a:ext>
              </a:extLst>
            </p:cNvPr>
            <p:cNvSpPr txBox="1">
              <a:spLocks/>
            </p:cNvSpPr>
            <p:nvPr/>
          </p:nvSpPr>
          <p:spPr>
            <a:xfrm>
              <a:off x="3755431" y="2385305"/>
              <a:ext cx="780784" cy="30469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100" dirty="0">
                  <a:solidFill>
                    <a:srgbClr val="DE002B"/>
                  </a:solidFill>
                  <a:latin typeface="+mj-lt"/>
                  <a:sym typeface="+mn-lt"/>
                </a:rPr>
                <a:t>Order created</a:t>
              </a:r>
            </a:p>
          </p:txBody>
        </p:sp>
        <p:sp>
          <p:nvSpPr>
            <p:cNvPr id="72" name="RBContent16">
              <a:extLst>
                <a:ext uri="{FF2B5EF4-FFF2-40B4-BE49-F238E27FC236}">
                  <a16:creationId xmlns:a16="http://schemas.microsoft.com/office/drawing/2014/main" id="{A8074C0D-9A5F-4235-A5E9-CB91DF310E50}"/>
                </a:ext>
              </a:extLst>
            </p:cNvPr>
            <p:cNvSpPr txBox="1">
              <a:spLocks/>
            </p:cNvSpPr>
            <p:nvPr/>
          </p:nvSpPr>
          <p:spPr>
            <a:xfrm>
              <a:off x="3755431" y="3918747"/>
              <a:ext cx="673780" cy="304699"/>
            </a:xfrm>
            <a:prstGeom prst="rect">
              <a:avLst/>
            </a:prstGeom>
            <a:solidFill>
              <a:schemeClr val="bg1">
                <a:alpha val="62000"/>
              </a:schemeClr>
            </a:solidFill>
            <a:ln w="9525">
              <a:noFill/>
            </a:ln>
          </p:spPr>
          <p:txBody>
            <a:bodyPr vert="horz" wrap="square" lIns="0" tIns="0" rIns="0" bIns="0" rtlCol="0">
              <a:spAutoFit/>
            </a:bodyPr>
            <a:lstStyle/>
            <a:p>
              <a:pPr>
                <a:lnSpc>
                  <a:spcPct val="90000"/>
                </a:lnSpc>
                <a:spcBef>
                  <a:spcPts val="300"/>
                </a:spcBef>
                <a:buSzPct val="100000"/>
              </a:pPr>
              <a:r>
                <a:rPr lang="de-DE" sz="1100" dirty="0">
                  <a:solidFill>
                    <a:srgbClr val="DE002B"/>
                  </a:solidFill>
                  <a:latin typeface="+mj-lt"/>
                  <a:sym typeface="+mn-lt"/>
                </a:rPr>
                <a:t>Order received</a:t>
              </a:r>
            </a:p>
          </p:txBody>
        </p:sp>
        <p:sp>
          <p:nvSpPr>
            <p:cNvPr id="73" name="RBContent16">
              <a:extLst>
                <a:ext uri="{FF2B5EF4-FFF2-40B4-BE49-F238E27FC236}">
                  <a16:creationId xmlns:a16="http://schemas.microsoft.com/office/drawing/2014/main" id="{90632768-AD76-4BE5-8DBA-7E7C99CFA455}"/>
                </a:ext>
              </a:extLst>
            </p:cNvPr>
            <p:cNvSpPr txBox="1">
              <a:spLocks/>
            </p:cNvSpPr>
            <p:nvPr/>
          </p:nvSpPr>
          <p:spPr>
            <a:xfrm>
              <a:off x="5194173" y="2566877"/>
              <a:ext cx="951073" cy="609398"/>
            </a:xfrm>
            <a:prstGeom prst="rect">
              <a:avLst/>
            </a:prstGeom>
            <a:solidFill>
              <a:schemeClr val="bg1">
                <a:alpha val="62000"/>
              </a:schemeClr>
            </a:solidFill>
            <a:ln w="9525">
              <a:noFill/>
            </a:ln>
          </p:spPr>
          <p:txBody>
            <a:bodyPr vert="horz" wrap="square" lIns="0" tIns="0" rIns="0" bIns="0" rtlCol="0">
              <a:spAutoFit/>
            </a:bodyPr>
            <a:lstStyle/>
            <a:p>
              <a:pPr>
                <a:lnSpc>
                  <a:spcPct val="90000"/>
                </a:lnSpc>
                <a:spcBef>
                  <a:spcPts val="300"/>
                </a:spcBef>
                <a:buSzPct val="100000"/>
              </a:pPr>
              <a:r>
                <a:rPr lang="de-DE" sz="1100" dirty="0">
                  <a:solidFill>
                    <a:srgbClr val="DE002B"/>
                  </a:solidFill>
                  <a:latin typeface="+mj-lt"/>
                  <a:sym typeface="+mn-lt"/>
                </a:rPr>
                <a:t>Pick-up from merchant by logistics provider</a:t>
              </a:r>
            </a:p>
          </p:txBody>
        </p:sp>
        <p:sp>
          <p:nvSpPr>
            <p:cNvPr id="74" name="RBContent16">
              <a:extLst>
                <a:ext uri="{FF2B5EF4-FFF2-40B4-BE49-F238E27FC236}">
                  <a16:creationId xmlns:a16="http://schemas.microsoft.com/office/drawing/2014/main" id="{F2120312-52FF-479D-8620-FE1BE2172DDF}"/>
                </a:ext>
              </a:extLst>
            </p:cNvPr>
            <p:cNvSpPr txBox="1">
              <a:spLocks/>
            </p:cNvSpPr>
            <p:nvPr/>
          </p:nvSpPr>
          <p:spPr>
            <a:xfrm>
              <a:off x="3755431" y="3040766"/>
              <a:ext cx="951073" cy="457048"/>
            </a:xfrm>
            <a:prstGeom prst="rect">
              <a:avLst/>
            </a:prstGeom>
            <a:solidFill>
              <a:schemeClr val="bg1">
                <a:alpha val="62000"/>
              </a:schemeClr>
            </a:solidFill>
            <a:ln w="9525">
              <a:noFill/>
            </a:ln>
          </p:spPr>
          <p:txBody>
            <a:bodyPr vert="horz" wrap="square" lIns="0" tIns="0" rIns="0" bIns="0" rtlCol="0">
              <a:spAutoFit/>
            </a:bodyPr>
            <a:lstStyle/>
            <a:p>
              <a:pPr>
                <a:lnSpc>
                  <a:spcPct val="90000"/>
                </a:lnSpc>
                <a:spcBef>
                  <a:spcPts val="300"/>
                </a:spcBef>
                <a:buSzPct val="100000"/>
              </a:pPr>
              <a:r>
                <a:rPr lang="en-US" sz="1100" dirty="0">
                  <a:solidFill>
                    <a:srgbClr val="DE002B"/>
                  </a:solidFill>
                  <a:latin typeface="+mj-lt"/>
                  <a:sym typeface="+mn-lt"/>
                </a:rPr>
                <a:t>Dispatched for last mile delivery</a:t>
              </a:r>
            </a:p>
          </p:txBody>
        </p:sp>
        <p:sp>
          <p:nvSpPr>
            <p:cNvPr id="84" name="RBContent16">
              <a:extLst>
                <a:ext uri="{FF2B5EF4-FFF2-40B4-BE49-F238E27FC236}">
                  <a16:creationId xmlns:a16="http://schemas.microsoft.com/office/drawing/2014/main" id="{F6F0DA84-2A68-4B92-A2B6-D087417214FE}"/>
                </a:ext>
              </a:extLst>
            </p:cNvPr>
            <p:cNvSpPr txBox="1">
              <a:spLocks/>
            </p:cNvSpPr>
            <p:nvPr/>
          </p:nvSpPr>
          <p:spPr>
            <a:xfrm>
              <a:off x="5194173" y="3533394"/>
              <a:ext cx="951073" cy="304699"/>
            </a:xfrm>
            <a:prstGeom prst="rect">
              <a:avLst/>
            </a:prstGeom>
            <a:solidFill>
              <a:schemeClr val="bg1">
                <a:alpha val="62000"/>
              </a:schemeClr>
            </a:solidFill>
            <a:ln w="9525">
              <a:noFill/>
            </a:ln>
          </p:spPr>
          <p:txBody>
            <a:bodyPr vert="horz" wrap="square" lIns="0" tIns="0" rIns="0" bIns="0" rtlCol="0">
              <a:spAutoFit/>
            </a:bodyPr>
            <a:lstStyle/>
            <a:p>
              <a:pPr>
                <a:lnSpc>
                  <a:spcPct val="90000"/>
                </a:lnSpc>
                <a:spcBef>
                  <a:spcPts val="300"/>
                </a:spcBef>
                <a:buSzPct val="100000"/>
              </a:pPr>
              <a:r>
                <a:rPr lang="de-DE" sz="1100" dirty="0">
                  <a:solidFill>
                    <a:srgbClr val="DE002B"/>
                  </a:solidFill>
                  <a:latin typeface="+mj-lt"/>
                  <a:sym typeface="+mn-lt"/>
                </a:rPr>
                <a:t>Delivered to warehouse</a:t>
              </a:r>
            </a:p>
          </p:txBody>
        </p:sp>
      </p:grpSp>
      <p:sp>
        <p:nvSpPr>
          <p:cNvPr id="27" name="Slide Number Placeholder 1">
            <a:extLst>
              <a:ext uri="{FF2B5EF4-FFF2-40B4-BE49-F238E27FC236}">
                <a16:creationId xmlns:a16="http://schemas.microsoft.com/office/drawing/2014/main" id="{09CA335F-689C-488E-8EF1-33F245DD5202}"/>
              </a:ext>
            </a:extLst>
          </p:cNvPr>
          <p:cNvSpPr>
            <a:spLocks noGrp="1"/>
          </p:cNvSpPr>
          <p:nvPr>
            <p:ph type="sldNum" sz="quarter" idx="15"/>
          </p:nvPr>
        </p:nvSpPr>
        <p:spPr>
          <a:xfrm>
            <a:off x="420688" y="4826858"/>
            <a:ext cx="2133600" cy="273844"/>
          </a:xfrm>
        </p:spPr>
        <p:txBody>
          <a:bodyPr/>
          <a:lstStyle/>
          <a:p>
            <a:fld id="{01940DDA-0656-452C-A408-68789653BD9B}" type="slidenum">
              <a:rPr lang="en-US" smtClean="0">
                <a:latin typeface="Arial" panose="020B0604020202020204" pitchFamily="34" charset="0"/>
              </a:rPr>
              <a:pPr/>
              <a:t>26</a:t>
            </a:fld>
            <a:endParaRPr lang="en-US">
              <a:latin typeface="Arial" panose="020B0604020202020204" pitchFamily="34" charset="0"/>
            </a:endParaRPr>
          </a:p>
        </p:txBody>
      </p:sp>
      <p:sp>
        <p:nvSpPr>
          <p:cNvPr id="28" name="Source">
            <a:extLst>
              <a:ext uri="{FF2B5EF4-FFF2-40B4-BE49-F238E27FC236}">
                <a16:creationId xmlns:a16="http://schemas.microsoft.com/office/drawing/2014/main" id="{89702CC1-C457-42DF-822B-C55273869797}"/>
              </a:ext>
            </a:extLst>
          </p:cNvPr>
          <p:cNvSpPr txBox="1"/>
          <p:nvPr/>
        </p:nvSpPr>
        <p:spPr>
          <a:xfrm>
            <a:off x="1197113" y="4924106"/>
            <a:ext cx="1586973"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Expert interviews, Roland Berger</a:t>
            </a:r>
          </a:p>
        </p:txBody>
      </p:sp>
      <p:grpSp>
        <p:nvGrpSpPr>
          <p:cNvPr id="29" name="Group 28"/>
          <p:cNvGrpSpPr/>
          <p:nvPr/>
        </p:nvGrpSpPr>
        <p:grpSpPr>
          <a:xfrm>
            <a:off x="6300061" y="64146"/>
            <a:ext cx="2777264" cy="281703"/>
            <a:chOff x="6300061" y="64146"/>
            <a:chExt cx="2777264" cy="281703"/>
          </a:xfrm>
        </p:grpSpPr>
        <p:sp>
          <p:nvSpPr>
            <p:cNvPr id="30" name="Rectangle: Rounded Corners 138">
              <a:extLst>
                <a:ext uri="{FF2B5EF4-FFF2-40B4-BE49-F238E27FC236}">
                  <a16:creationId xmlns:a16="http://schemas.microsoft.com/office/drawing/2014/main" id="{0064E6E0-BDA1-4EF8-999C-BBBE34AA3171}"/>
                </a:ext>
              </a:extLst>
            </p:cNvPr>
            <p:cNvSpPr/>
            <p:nvPr/>
          </p:nvSpPr>
          <p:spPr>
            <a:xfrm>
              <a:off x="6300061" y="64146"/>
              <a:ext cx="2777264" cy="281703"/>
            </a:xfrm>
            <a:prstGeom prst="roundRect">
              <a:avLst>
                <a:gd name="adj" fmla="val 50000"/>
              </a:avLst>
            </a:prstGeom>
            <a:solidFill>
              <a:schemeClr val="accent3">
                <a:lumMod val="40000"/>
                <a:lumOff val="6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a:endParaRPr lang="en-US"/>
            </a:p>
          </p:txBody>
        </p:sp>
        <p:grpSp>
          <p:nvGrpSpPr>
            <p:cNvPr id="31" name="Group 30">
              <a:extLst>
                <a:ext uri="{FF2B5EF4-FFF2-40B4-BE49-F238E27FC236}">
                  <a16:creationId xmlns:a16="http://schemas.microsoft.com/office/drawing/2014/main" id="{FA835994-8A17-4F02-A5AA-5B3270605301}"/>
                </a:ext>
              </a:extLst>
            </p:cNvPr>
            <p:cNvGrpSpPr/>
            <p:nvPr/>
          </p:nvGrpSpPr>
          <p:grpSpPr>
            <a:xfrm>
              <a:off x="6391191" y="114297"/>
              <a:ext cx="2406274" cy="189914"/>
              <a:chOff x="-85809" y="114297"/>
              <a:chExt cx="2406274" cy="189914"/>
            </a:xfrm>
          </p:grpSpPr>
          <p:sp>
            <p:nvSpPr>
              <p:cNvPr id="32" name="RbNavigator">
                <a:extLst>
                  <a:ext uri="{FF2B5EF4-FFF2-40B4-BE49-F238E27FC236}">
                    <a16:creationId xmlns:a16="http://schemas.microsoft.com/office/drawing/2014/main" id="{81078B17-607C-4BDD-A397-9A0A6AF3AB79}"/>
                  </a:ext>
                </a:extLst>
              </p:cNvPr>
              <p:cNvSpPr txBox="1"/>
              <p:nvPr/>
            </p:nvSpPr>
            <p:spPr>
              <a:xfrm>
                <a:off x="1197114" y="114297"/>
                <a:ext cx="189914" cy="189914"/>
              </a:xfrm>
              <a:prstGeom prst="rect">
                <a:avLst/>
              </a:prstGeom>
              <a:solidFill>
                <a:schemeClr val="accent4"/>
              </a:solidFill>
              <a:ln w="9525">
                <a:noFill/>
              </a:ln>
            </p:spPr>
            <p:txBody>
              <a:bodyPr vert="horz" wrap="none" lIns="0" tIns="0" rIns="0" bIns="0" rtlCol="0" anchor="ctr">
                <a:noAutofit/>
              </a:bodyPr>
              <a:lstStyle/>
              <a:p>
                <a:pPr algn="ctr">
                  <a:lnSpc>
                    <a:spcPct val="90000"/>
                  </a:lnSpc>
                  <a:spcBef>
                    <a:spcPts val="277"/>
                  </a:spcBef>
                  <a:buClr>
                    <a:srgbClr val="000000"/>
                  </a:buClr>
                  <a:buSzPct val="100000"/>
                </a:pPr>
                <a:r>
                  <a:rPr kumimoji="1" lang="en-US" sz="900" dirty="0">
                    <a:solidFill>
                      <a:schemeClr val="bg1"/>
                    </a:solidFill>
                    <a:latin typeface="Arial" panose="020B0604020202020204" pitchFamily="34" charset="0"/>
                    <a:cs typeface="Arial Narrow" pitchFamily="34" charset="0"/>
                  </a:rPr>
                  <a:t>2/3</a:t>
                </a:r>
              </a:p>
            </p:txBody>
          </p:sp>
          <p:sp>
            <p:nvSpPr>
              <p:cNvPr id="33" name="RbSticker">
                <a:extLst>
                  <a:ext uri="{FF2B5EF4-FFF2-40B4-BE49-F238E27FC236}">
                    <a16:creationId xmlns:a16="http://schemas.microsoft.com/office/drawing/2014/main" id="{0723C003-73A5-496E-AA5C-A79626A51966}"/>
                  </a:ext>
                </a:extLst>
              </p:cNvPr>
              <p:cNvSpPr txBox="1"/>
              <p:nvPr/>
            </p:nvSpPr>
            <p:spPr>
              <a:xfrm>
                <a:off x="1435607" y="146929"/>
                <a:ext cx="884858" cy="124650"/>
              </a:xfrm>
              <a:prstGeom prst="rect">
                <a:avLst/>
              </a:prstGeom>
              <a:solidFill>
                <a:srgbClr val="BBE0E3">
                  <a:lumMod val="100000"/>
                  <a:alpha val="0"/>
                </a:srgbClr>
              </a:solidFill>
              <a:ln w="9525">
                <a:noFill/>
              </a:ln>
            </p:spPr>
            <p:txBody>
              <a:bodyPr vert="horz" wrap="none" lIns="0" tIns="0" rIns="0" bIns="0" rtlCol="0" anchor="ctr">
                <a:spAutoFit/>
              </a:bodyPr>
              <a:lstStyle/>
              <a:p>
                <a:pPr>
                  <a:lnSpc>
                    <a:spcPct val="90000"/>
                  </a:lnSpc>
                  <a:spcBef>
                    <a:spcPts val="277"/>
                  </a:spcBef>
                  <a:buClr>
                    <a:srgbClr val="000000"/>
                  </a:buClr>
                  <a:buSzPct val="100000"/>
                </a:pPr>
                <a:r>
                  <a:rPr lang="en-US" sz="900" dirty="0">
                    <a:solidFill>
                      <a:srgbClr val="C00000"/>
                    </a:solidFill>
                    <a:latin typeface="Arial" panose="020B0604020202020204" pitchFamily="34" charset="0"/>
                    <a:cs typeface="Arial Narrow" pitchFamily="34" charset="0"/>
                  </a:rPr>
                  <a:t>Technology reqts</a:t>
                </a:r>
              </a:p>
            </p:txBody>
          </p:sp>
          <p:sp>
            <p:nvSpPr>
              <p:cNvPr id="34" name="RbSticker">
                <a:extLst>
                  <a:ext uri="{FF2B5EF4-FFF2-40B4-BE49-F238E27FC236}">
                    <a16:creationId xmlns:a16="http://schemas.microsoft.com/office/drawing/2014/main" id="{0723C003-73A5-496E-AA5C-A79626A51966}"/>
                  </a:ext>
                </a:extLst>
              </p:cNvPr>
              <p:cNvSpPr txBox="1"/>
              <p:nvPr/>
            </p:nvSpPr>
            <p:spPr>
              <a:xfrm>
                <a:off x="-85809" y="144347"/>
                <a:ext cx="1237518" cy="124650"/>
              </a:xfrm>
              <a:prstGeom prst="rect">
                <a:avLst/>
              </a:prstGeom>
              <a:solidFill>
                <a:srgbClr val="BBE0E3">
                  <a:lumMod val="100000"/>
                  <a:alpha val="0"/>
                </a:srgbClr>
              </a:solidFill>
              <a:ln w="9525">
                <a:noFill/>
              </a:ln>
            </p:spPr>
            <p:txBody>
              <a:bodyPr vert="horz" wrap="none" lIns="0" tIns="0" rIns="0" bIns="0" rtlCol="0" anchor="ctr">
                <a:spAutoFit/>
              </a:bodyPr>
              <a:lstStyle/>
              <a:p>
                <a:pPr>
                  <a:lnSpc>
                    <a:spcPct val="90000"/>
                  </a:lnSpc>
                  <a:spcBef>
                    <a:spcPts val="277"/>
                  </a:spcBef>
                  <a:buClr>
                    <a:srgbClr val="000000"/>
                  </a:buClr>
                  <a:buSzPct val="100000"/>
                </a:pPr>
                <a:r>
                  <a:rPr lang="en-US" sz="900" b="1" dirty="0">
                    <a:solidFill>
                      <a:schemeClr val="tx2"/>
                    </a:solidFill>
                    <a:latin typeface="Arial" panose="020B0604020202020204" pitchFamily="34" charset="0"/>
                    <a:cs typeface="Arial Narrow" pitchFamily="34" charset="0"/>
                  </a:rPr>
                  <a:t>HOW</a:t>
                </a:r>
                <a:r>
                  <a:rPr lang="en-US" sz="900" dirty="0">
                    <a:solidFill>
                      <a:schemeClr val="tx2"/>
                    </a:solidFill>
                    <a:latin typeface="Arial" panose="020B0604020202020204" pitchFamily="34" charset="0"/>
                    <a:cs typeface="Arial Narrow" pitchFamily="34" charset="0"/>
                  </a:rPr>
                  <a:t> logistics managed</a:t>
                </a:r>
              </a:p>
            </p:txBody>
          </p:sp>
        </p:grpSp>
      </p:grpSp>
      <p:grpSp>
        <p:nvGrpSpPr>
          <p:cNvPr id="7" name="Group 6"/>
          <p:cNvGrpSpPr/>
          <p:nvPr/>
        </p:nvGrpSpPr>
        <p:grpSpPr>
          <a:xfrm>
            <a:off x="521759" y="1204469"/>
            <a:ext cx="2581804" cy="3230498"/>
            <a:chOff x="862715" y="1204469"/>
            <a:chExt cx="2581804" cy="3230498"/>
          </a:xfrm>
        </p:grpSpPr>
        <p:grpSp>
          <p:nvGrpSpPr>
            <p:cNvPr id="4" name="Group 3"/>
            <p:cNvGrpSpPr/>
            <p:nvPr/>
          </p:nvGrpSpPr>
          <p:grpSpPr>
            <a:xfrm>
              <a:off x="1002494" y="1396376"/>
              <a:ext cx="2371769" cy="2602405"/>
              <a:chOff x="1258214" y="1396376"/>
              <a:chExt cx="2371769" cy="2602405"/>
            </a:xfrm>
          </p:grpSpPr>
          <p:sp>
            <p:nvSpPr>
              <p:cNvPr id="64" name="RbNavigator">
                <a:extLst>
                  <a:ext uri="{FF2B5EF4-FFF2-40B4-BE49-F238E27FC236}">
                    <a16:creationId xmlns:a16="http://schemas.microsoft.com/office/drawing/2014/main" id="{9035F00A-944D-493C-AE23-5ABA52723854}"/>
                  </a:ext>
                </a:extLst>
              </p:cNvPr>
              <p:cNvSpPr txBox="1"/>
              <p:nvPr/>
            </p:nvSpPr>
            <p:spPr>
              <a:xfrm>
                <a:off x="1258214" y="1396376"/>
                <a:ext cx="235502" cy="180557"/>
              </a:xfrm>
              <a:prstGeom prst="rect">
                <a:avLst/>
              </a:prstGeom>
              <a:noFill/>
              <a:ln w="9525">
                <a:noFill/>
              </a:ln>
            </p:spPr>
            <p:txBody>
              <a:bodyPr vert="horz" wrap="none" lIns="0" tIns="0" rIns="0" bIns="0" rtlCol="0" anchor="ctr">
                <a:noAutofit/>
              </a:bodyPr>
              <a:lstStyle/>
              <a:p>
                <a:pPr>
                  <a:lnSpc>
                    <a:spcPct val="90000"/>
                  </a:lnSpc>
                  <a:spcBef>
                    <a:spcPts val="300"/>
                  </a:spcBef>
                  <a:buClr>
                    <a:srgbClr val="000000"/>
                  </a:buClr>
                  <a:buSzPct val="100000"/>
                </a:pPr>
                <a:r>
                  <a:rPr kumimoji="1" lang="en-US" sz="2325" dirty="0">
                    <a:solidFill>
                      <a:srgbClr val="C00000"/>
                    </a:solidFill>
                    <a:latin typeface="+mj-lt"/>
                    <a:cs typeface="Arial Narrow" pitchFamily="34" charset="0"/>
                  </a:rPr>
                  <a:t>1</a:t>
                </a:r>
              </a:p>
            </p:txBody>
          </p:sp>
          <p:sp>
            <p:nvSpPr>
              <p:cNvPr id="66" name="RBContent6">
                <a:extLst>
                  <a:ext uri="{FF2B5EF4-FFF2-40B4-BE49-F238E27FC236}">
                    <a16:creationId xmlns:a16="http://schemas.microsoft.com/office/drawing/2014/main" id="{A902300A-F0D4-4F8F-97DF-7DE2267AE5BA}"/>
                  </a:ext>
                </a:extLst>
              </p:cNvPr>
              <p:cNvSpPr txBox="1">
                <a:spLocks/>
              </p:cNvSpPr>
              <p:nvPr/>
            </p:nvSpPr>
            <p:spPr>
              <a:xfrm>
                <a:off x="1506355" y="1410411"/>
                <a:ext cx="2123628" cy="176587"/>
              </a:xfrm>
              <a:prstGeom prst="rect">
                <a:avLst/>
              </a:prstGeom>
              <a:noFill/>
              <a:ln w="9525">
                <a:noFill/>
              </a:ln>
            </p:spPr>
            <p:txBody>
              <a:bodyPr vert="horz" wrap="square" lIns="0" tIns="0" rIns="0" bIns="0" rtlCol="0">
                <a:spAutoFit/>
              </a:bodyPr>
              <a:lstStyle/>
              <a:p>
                <a:pPr fontAlgn="base">
                  <a:lnSpc>
                    <a:spcPct val="90000"/>
                  </a:lnSpc>
                  <a:spcBef>
                    <a:spcPts val="300"/>
                  </a:spcBef>
                  <a:spcAft>
                    <a:spcPct val="0"/>
                  </a:spcAft>
                  <a:buClr>
                    <a:srgbClr val="000000"/>
                  </a:buClr>
                  <a:buSzPct val="100000"/>
                </a:pPr>
                <a:r>
                  <a:rPr lang="en-US" sz="1275" b="1" dirty="0">
                    <a:latin typeface="+mj-lt"/>
                    <a:sym typeface="+mn-lt"/>
                  </a:rPr>
                  <a:t>Order creation integration</a:t>
                </a:r>
              </a:p>
            </p:txBody>
          </p:sp>
          <p:sp>
            <p:nvSpPr>
              <p:cNvPr id="77" name="RBContent92">
                <a:extLst>
                  <a:ext uri="{FF2B5EF4-FFF2-40B4-BE49-F238E27FC236}">
                    <a16:creationId xmlns:a16="http://schemas.microsoft.com/office/drawing/2014/main" id="{C0426DDA-CA37-420A-A541-BA8BD2DA06A2}"/>
                  </a:ext>
                </a:extLst>
              </p:cNvPr>
              <p:cNvSpPr txBox="1">
                <a:spLocks/>
              </p:cNvSpPr>
              <p:nvPr/>
            </p:nvSpPr>
            <p:spPr>
              <a:xfrm>
                <a:off x="1258214" y="1744318"/>
                <a:ext cx="2333669" cy="2254463"/>
              </a:xfrm>
              <a:prstGeom prst="rect">
                <a:avLst/>
              </a:prstGeom>
              <a:noFill/>
              <a:ln w="9525">
                <a:noFill/>
              </a:ln>
            </p:spPr>
            <p:txBody>
              <a:bodyPr vert="horz" wrap="square" lIns="0" tIns="0" rIns="0" bIns="0" rtlCol="0">
                <a:spAutoFit/>
              </a:bodyPr>
              <a:lstStyle/>
              <a:p>
                <a:pPr marL="171450" lvl="1" indent="-171450" fontAlgn="base">
                  <a:lnSpc>
                    <a:spcPct val="90000"/>
                  </a:lnSpc>
                  <a:spcBef>
                    <a:spcPts val="600"/>
                  </a:spcBef>
                  <a:spcAft>
                    <a:spcPts val="400"/>
                  </a:spcAft>
                  <a:buClr>
                    <a:schemeClr val="accent5"/>
                  </a:buClr>
                  <a:buSzPct val="100000"/>
                  <a:buFont typeface="Wingdings" panose="05000000000000000000" pitchFamily="2" charset="2"/>
                  <a:buChar char="§"/>
                </a:pPr>
                <a:r>
                  <a:rPr lang="en-US" sz="1125" dirty="0">
                    <a:latin typeface="+mj-lt"/>
                    <a:sym typeface="+mn-lt"/>
                  </a:rPr>
                  <a:t>Embedded logistics business rules:</a:t>
                </a:r>
              </a:p>
              <a:p>
                <a:pPr marL="291703" lvl="2" indent="-171450" fontAlgn="base">
                  <a:lnSpc>
                    <a:spcPct val="90000"/>
                  </a:lnSpc>
                  <a:spcBef>
                    <a:spcPts val="600"/>
                  </a:spcBef>
                  <a:spcAft>
                    <a:spcPts val="400"/>
                  </a:spcAft>
                  <a:buClr>
                    <a:schemeClr val="accent5"/>
                  </a:buClr>
                  <a:buSzPct val="100000"/>
                  <a:buFont typeface="Arial" panose="020B0604020202020204" pitchFamily="34" charset="0"/>
                  <a:buChar char="‾"/>
                </a:pPr>
                <a:r>
                  <a:rPr lang="en-US" sz="1125" dirty="0">
                    <a:latin typeface="+mj-lt"/>
                    <a:sym typeface="+mn-lt"/>
                  </a:rPr>
                  <a:t>Enable and disable options for last mile for customers based on use case</a:t>
                </a:r>
              </a:p>
              <a:p>
                <a:pPr marL="291703" lvl="2" indent="-171450" fontAlgn="base">
                  <a:lnSpc>
                    <a:spcPct val="90000"/>
                  </a:lnSpc>
                  <a:spcBef>
                    <a:spcPts val="600"/>
                  </a:spcBef>
                  <a:spcAft>
                    <a:spcPts val="400"/>
                  </a:spcAft>
                  <a:buClr>
                    <a:schemeClr val="accent5"/>
                  </a:buClr>
                  <a:buSzPct val="100000"/>
                  <a:buFont typeface="Arial" panose="020B0604020202020204" pitchFamily="34" charset="0"/>
                  <a:buChar char="‾"/>
                </a:pPr>
                <a:r>
                  <a:rPr lang="en-US" sz="1125" dirty="0">
                    <a:latin typeface="+mj-lt"/>
                    <a:sym typeface="+mn-lt"/>
                  </a:rPr>
                  <a:t>Automatically specify first mile selected scenario</a:t>
                </a:r>
              </a:p>
              <a:p>
                <a:pPr marL="171450" lvl="1" indent="-171450" fontAlgn="base">
                  <a:lnSpc>
                    <a:spcPct val="90000"/>
                  </a:lnSpc>
                  <a:spcBef>
                    <a:spcPts val="600"/>
                  </a:spcBef>
                  <a:spcAft>
                    <a:spcPts val="400"/>
                  </a:spcAft>
                  <a:buClr>
                    <a:schemeClr val="accent5"/>
                  </a:buClr>
                  <a:buSzPct val="100000"/>
                  <a:buFont typeface="Wingdings" panose="05000000000000000000" pitchFamily="2" charset="2"/>
                  <a:buChar char="§"/>
                </a:pPr>
                <a:r>
                  <a:rPr lang="en-US" sz="1125" dirty="0">
                    <a:latin typeface="+mj-lt"/>
                    <a:sym typeface="+mn-lt"/>
                  </a:rPr>
                  <a:t>Order is automatically communicated to all stakeholders with required information, including merchant and logistics provider</a:t>
                </a:r>
              </a:p>
            </p:txBody>
          </p:sp>
          <p:cxnSp>
            <p:nvCxnSpPr>
              <p:cNvPr id="79" name="HorizontalLine9">
                <a:extLst>
                  <a:ext uri="{FF2B5EF4-FFF2-40B4-BE49-F238E27FC236}">
                    <a16:creationId xmlns:a16="http://schemas.microsoft.com/office/drawing/2014/main" id="{9E8D60B4-239B-4263-A0A5-EFC8F5565F5A}"/>
                  </a:ext>
                </a:extLst>
              </p:cNvPr>
              <p:cNvCxnSpPr/>
              <p:nvPr/>
            </p:nvCxnSpPr>
            <p:spPr>
              <a:xfrm>
                <a:off x="1258215" y="1645140"/>
                <a:ext cx="2333673" cy="0"/>
              </a:xfrm>
              <a:prstGeom prst="line">
                <a:avLst/>
              </a:prstGeom>
              <a:ln w="22225">
                <a:solidFill>
                  <a:schemeClr val="accent3"/>
                </a:solidFill>
              </a:ln>
              <a:effectLst/>
            </p:spPr>
            <p:style>
              <a:lnRef idx="1">
                <a:schemeClr val="accent1"/>
              </a:lnRef>
              <a:fillRef idx="0">
                <a:schemeClr val="accent1"/>
              </a:fillRef>
              <a:effectRef idx="0">
                <a:schemeClr val="accent1"/>
              </a:effectRef>
              <a:fontRef idx="minor">
                <a:schemeClr val="tx1"/>
              </a:fontRef>
            </p:style>
          </p:cxnSp>
        </p:grpSp>
        <p:sp>
          <p:nvSpPr>
            <p:cNvPr id="36" name="Rectangle 35"/>
            <p:cNvSpPr/>
            <p:nvPr/>
          </p:nvSpPr>
          <p:spPr>
            <a:xfrm>
              <a:off x="862715" y="1204469"/>
              <a:ext cx="2581804" cy="3230498"/>
            </a:xfrm>
            <a:prstGeom prst="rect">
              <a:avLst/>
            </a:prstGeom>
            <a:noFill/>
            <a:ln w="3175" cmpd="sng">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ndParaRPr>
            </a:p>
          </p:txBody>
        </p:sp>
      </p:grpSp>
      <p:sp>
        <p:nvSpPr>
          <p:cNvPr id="40" name="Rectangle 39"/>
          <p:cNvSpPr/>
          <p:nvPr/>
        </p:nvSpPr>
        <p:spPr>
          <a:xfrm>
            <a:off x="3277877" y="1209638"/>
            <a:ext cx="2581804" cy="3230498"/>
          </a:xfrm>
          <a:prstGeom prst="rect">
            <a:avLst/>
          </a:prstGeom>
          <a:noFill/>
          <a:ln w="3175" cmpd="sng">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ndParaRPr>
          </a:p>
        </p:txBody>
      </p:sp>
      <p:sp>
        <p:nvSpPr>
          <p:cNvPr id="41" name="Rectangle 40"/>
          <p:cNvSpPr/>
          <p:nvPr/>
        </p:nvSpPr>
        <p:spPr>
          <a:xfrm>
            <a:off x="6026250" y="1214807"/>
            <a:ext cx="2581804" cy="3230498"/>
          </a:xfrm>
          <a:prstGeom prst="rect">
            <a:avLst/>
          </a:prstGeom>
          <a:noFill/>
          <a:ln w="3175" cmpd="sng">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ndParaRPr>
          </a:p>
        </p:txBody>
      </p:sp>
      <p:pic>
        <p:nvPicPr>
          <p:cNvPr id="42" name="Picture 41" descr="Application&#10;&#10;Description automatically generated">
            <a:extLst>
              <a:ext uri="{FF2B5EF4-FFF2-40B4-BE49-F238E27FC236}">
                <a16:creationId xmlns:a16="http://schemas.microsoft.com/office/drawing/2014/main" id="{49AEC508-01AB-40D3-92E7-208E68B1BB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1941813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868962981"/>
              </p:ext>
            </p:extLst>
          </p:nvPr>
        </p:nvGraphicFramePr>
        <p:xfrm>
          <a:off x="858442" y="1192"/>
          <a:ext cx="1190" cy="1190"/>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7" name="Object 16" hidden="1"/>
                      <p:cNvPicPr/>
                      <p:nvPr/>
                    </p:nvPicPr>
                    <p:blipFill>
                      <a:blip r:embed="rId6"/>
                      <a:stretch>
                        <a:fillRect/>
                      </a:stretch>
                    </p:blipFill>
                    <p:spPr>
                      <a:xfrm>
                        <a:off x="858442" y="1192"/>
                        <a:ext cx="1190" cy="1190"/>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1F028C6-22FC-4DCC-997C-97B09592EF5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2100" b="1" dirty="0">
              <a:latin typeface="Arial" panose="020B0604020202020204" pitchFamily="34" charset="0"/>
              <a:ea typeface="+mj-ea"/>
              <a:cs typeface="Arial" panose="020B0604020202020204" pitchFamily="34" charset="0"/>
              <a:sym typeface="Arial" panose="020B0604020202020204" pitchFamily="34" charset="0"/>
            </a:endParaRPr>
          </a:p>
        </p:txBody>
      </p:sp>
      <p:grpSp>
        <p:nvGrpSpPr>
          <p:cNvPr id="21" name="Group 667"/>
          <p:cNvGrpSpPr>
            <a:grpSpLocks/>
          </p:cNvGrpSpPr>
          <p:nvPr/>
        </p:nvGrpSpPr>
        <p:grpSpPr bwMode="auto">
          <a:xfrm>
            <a:off x="1220227" y="3017161"/>
            <a:ext cx="526823" cy="333806"/>
            <a:chOff x="4324" y="2968"/>
            <a:chExt cx="466" cy="269"/>
          </a:xfrm>
          <a:solidFill>
            <a:schemeClr val="accent2"/>
          </a:solidFill>
        </p:grpSpPr>
        <p:sp>
          <p:nvSpPr>
            <p:cNvPr id="22" name="Freeform 669"/>
            <p:cNvSpPr>
              <a:spLocks/>
            </p:cNvSpPr>
            <p:nvPr/>
          </p:nvSpPr>
          <p:spPr bwMode="auto">
            <a:xfrm>
              <a:off x="4508" y="2968"/>
              <a:ext cx="100" cy="100"/>
            </a:xfrm>
            <a:custGeom>
              <a:avLst/>
              <a:gdLst>
                <a:gd name="T0" fmla="*/ 399 w 800"/>
                <a:gd name="T1" fmla="*/ 0 h 798"/>
                <a:gd name="T2" fmla="*/ 450 w 800"/>
                <a:gd name="T3" fmla="*/ 2 h 798"/>
                <a:gd name="T4" fmla="*/ 499 w 800"/>
                <a:gd name="T5" fmla="*/ 11 h 798"/>
                <a:gd name="T6" fmla="*/ 544 w 800"/>
                <a:gd name="T7" fmla="*/ 26 h 798"/>
                <a:gd name="T8" fmla="*/ 588 w 800"/>
                <a:gd name="T9" fmla="*/ 46 h 798"/>
                <a:gd name="T10" fmla="*/ 628 w 800"/>
                <a:gd name="T11" fmla="*/ 71 h 798"/>
                <a:gd name="T12" fmla="*/ 665 w 800"/>
                <a:gd name="T13" fmla="*/ 101 h 798"/>
                <a:gd name="T14" fmla="*/ 699 w 800"/>
                <a:gd name="T15" fmla="*/ 133 h 798"/>
                <a:gd name="T16" fmla="*/ 729 w 800"/>
                <a:gd name="T17" fmla="*/ 171 h 798"/>
                <a:gd name="T18" fmla="*/ 754 w 800"/>
                <a:gd name="T19" fmla="*/ 211 h 798"/>
                <a:gd name="T20" fmla="*/ 773 w 800"/>
                <a:gd name="T21" fmla="*/ 254 h 798"/>
                <a:gd name="T22" fmla="*/ 788 w 800"/>
                <a:gd name="T23" fmla="*/ 301 h 798"/>
                <a:gd name="T24" fmla="*/ 797 w 800"/>
                <a:gd name="T25" fmla="*/ 349 h 798"/>
                <a:gd name="T26" fmla="*/ 800 w 800"/>
                <a:gd name="T27" fmla="*/ 399 h 798"/>
                <a:gd name="T28" fmla="*/ 797 w 800"/>
                <a:gd name="T29" fmla="*/ 449 h 798"/>
                <a:gd name="T30" fmla="*/ 788 w 800"/>
                <a:gd name="T31" fmla="*/ 497 h 798"/>
                <a:gd name="T32" fmla="*/ 773 w 800"/>
                <a:gd name="T33" fmla="*/ 543 h 798"/>
                <a:gd name="T34" fmla="*/ 754 w 800"/>
                <a:gd name="T35" fmla="*/ 586 h 798"/>
                <a:gd name="T36" fmla="*/ 729 w 800"/>
                <a:gd name="T37" fmla="*/ 627 h 798"/>
                <a:gd name="T38" fmla="*/ 699 w 800"/>
                <a:gd name="T39" fmla="*/ 664 h 798"/>
                <a:gd name="T40" fmla="*/ 665 w 800"/>
                <a:gd name="T41" fmla="*/ 697 h 798"/>
                <a:gd name="T42" fmla="*/ 628 w 800"/>
                <a:gd name="T43" fmla="*/ 727 h 798"/>
                <a:gd name="T44" fmla="*/ 588 w 800"/>
                <a:gd name="T45" fmla="*/ 751 h 798"/>
                <a:gd name="T46" fmla="*/ 544 w 800"/>
                <a:gd name="T47" fmla="*/ 772 h 798"/>
                <a:gd name="T48" fmla="*/ 499 w 800"/>
                <a:gd name="T49" fmla="*/ 786 h 798"/>
                <a:gd name="T50" fmla="*/ 450 w 800"/>
                <a:gd name="T51" fmla="*/ 795 h 798"/>
                <a:gd name="T52" fmla="*/ 399 w 800"/>
                <a:gd name="T53" fmla="*/ 798 h 798"/>
                <a:gd name="T54" fmla="*/ 350 w 800"/>
                <a:gd name="T55" fmla="*/ 795 h 798"/>
                <a:gd name="T56" fmla="*/ 302 w 800"/>
                <a:gd name="T57" fmla="*/ 786 h 798"/>
                <a:gd name="T58" fmla="*/ 256 w 800"/>
                <a:gd name="T59" fmla="*/ 772 h 798"/>
                <a:gd name="T60" fmla="*/ 211 w 800"/>
                <a:gd name="T61" fmla="*/ 751 h 798"/>
                <a:gd name="T62" fmla="*/ 172 w 800"/>
                <a:gd name="T63" fmla="*/ 727 h 798"/>
                <a:gd name="T64" fmla="*/ 134 w 800"/>
                <a:gd name="T65" fmla="*/ 697 h 798"/>
                <a:gd name="T66" fmla="*/ 101 w 800"/>
                <a:gd name="T67" fmla="*/ 664 h 798"/>
                <a:gd name="T68" fmla="*/ 71 w 800"/>
                <a:gd name="T69" fmla="*/ 627 h 798"/>
                <a:gd name="T70" fmla="*/ 47 w 800"/>
                <a:gd name="T71" fmla="*/ 586 h 798"/>
                <a:gd name="T72" fmla="*/ 27 w 800"/>
                <a:gd name="T73" fmla="*/ 543 h 798"/>
                <a:gd name="T74" fmla="*/ 12 w 800"/>
                <a:gd name="T75" fmla="*/ 497 h 798"/>
                <a:gd name="T76" fmla="*/ 3 w 800"/>
                <a:gd name="T77" fmla="*/ 449 h 798"/>
                <a:gd name="T78" fmla="*/ 0 w 800"/>
                <a:gd name="T79" fmla="*/ 399 h 798"/>
                <a:gd name="T80" fmla="*/ 3 w 800"/>
                <a:gd name="T81" fmla="*/ 349 h 798"/>
                <a:gd name="T82" fmla="*/ 12 w 800"/>
                <a:gd name="T83" fmla="*/ 301 h 798"/>
                <a:gd name="T84" fmla="*/ 27 w 800"/>
                <a:gd name="T85" fmla="*/ 254 h 798"/>
                <a:gd name="T86" fmla="*/ 47 w 800"/>
                <a:gd name="T87" fmla="*/ 211 h 798"/>
                <a:gd name="T88" fmla="*/ 71 w 800"/>
                <a:gd name="T89" fmla="*/ 171 h 798"/>
                <a:gd name="T90" fmla="*/ 101 w 800"/>
                <a:gd name="T91" fmla="*/ 133 h 798"/>
                <a:gd name="T92" fmla="*/ 134 w 800"/>
                <a:gd name="T93" fmla="*/ 101 h 798"/>
                <a:gd name="T94" fmla="*/ 172 w 800"/>
                <a:gd name="T95" fmla="*/ 71 h 798"/>
                <a:gd name="T96" fmla="*/ 211 w 800"/>
                <a:gd name="T97" fmla="*/ 46 h 798"/>
                <a:gd name="T98" fmla="*/ 256 w 800"/>
                <a:gd name="T99" fmla="*/ 26 h 798"/>
                <a:gd name="T100" fmla="*/ 302 w 800"/>
                <a:gd name="T101" fmla="*/ 11 h 798"/>
                <a:gd name="T102" fmla="*/ 350 w 800"/>
                <a:gd name="T103" fmla="*/ 2 h 798"/>
                <a:gd name="T104" fmla="*/ 399 w 800"/>
                <a:gd name="T10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0" h="798">
                  <a:moveTo>
                    <a:pt x="399" y="0"/>
                  </a:moveTo>
                  <a:lnTo>
                    <a:pt x="450" y="2"/>
                  </a:lnTo>
                  <a:lnTo>
                    <a:pt x="499" y="11"/>
                  </a:lnTo>
                  <a:lnTo>
                    <a:pt x="544" y="26"/>
                  </a:lnTo>
                  <a:lnTo>
                    <a:pt x="588" y="46"/>
                  </a:lnTo>
                  <a:lnTo>
                    <a:pt x="628" y="71"/>
                  </a:lnTo>
                  <a:lnTo>
                    <a:pt x="665" y="101"/>
                  </a:lnTo>
                  <a:lnTo>
                    <a:pt x="699" y="133"/>
                  </a:lnTo>
                  <a:lnTo>
                    <a:pt x="729" y="171"/>
                  </a:lnTo>
                  <a:lnTo>
                    <a:pt x="754" y="211"/>
                  </a:lnTo>
                  <a:lnTo>
                    <a:pt x="773" y="254"/>
                  </a:lnTo>
                  <a:lnTo>
                    <a:pt x="788" y="301"/>
                  </a:lnTo>
                  <a:lnTo>
                    <a:pt x="797" y="349"/>
                  </a:lnTo>
                  <a:lnTo>
                    <a:pt x="800" y="399"/>
                  </a:lnTo>
                  <a:lnTo>
                    <a:pt x="797" y="449"/>
                  </a:lnTo>
                  <a:lnTo>
                    <a:pt x="788" y="497"/>
                  </a:lnTo>
                  <a:lnTo>
                    <a:pt x="773" y="543"/>
                  </a:lnTo>
                  <a:lnTo>
                    <a:pt x="754" y="586"/>
                  </a:lnTo>
                  <a:lnTo>
                    <a:pt x="729" y="627"/>
                  </a:lnTo>
                  <a:lnTo>
                    <a:pt x="699" y="664"/>
                  </a:lnTo>
                  <a:lnTo>
                    <a:pt x="665" y="697"/>
                  </a:lnTo>
                  <a:lnTo>
                    <a:pt x="628" y="727"/>
                  </a:lnTo>
                  <a:lnTo>
                    <a:pt x="588" y="751"/>
                  </a:lnTo>
                  <a:lnTo>
                    <a:pt x="544" y="772"/>
                  </a:lnTo>
                  <a:lnTo>
                    <a:pt x="499" y="786"/>
                  </a:lnTo>
                  <a:lnTo>
                    <a:pt x="450" y="795"/>
                  </a:lnTo>
                  <a:lnTo>
                    <a:pt x="399" y="798"/>
                  </a:lnTo>
                  <a:lnTo>
                    <a:pt x="350" y="795"/>
                  </a:lnTo>
                  <a:lnTo>
                    <a:pt x="302" y="786"/>
                  </a:lnTo>
                  <a:lnTo>
                    <a:pt x="256" y="772"/>
                  </a:lnTo>
                  <a:lnTo>
                    <a:pt x="211" y="751"/>
                  </a:lnTo>
                  <a:lnTo>
                    <a:pt x="172" y="727"/>
                  </a:lnTo>
                  <a:lnTo>
                    <a:pt x="134" y="697"/>
                  </a:lnTo>
                  <a:lnTo>
                    <a:pt x="101" y="664"/>
                  </a:lnTo>
                  <a:lnTo>
                    <a:pt x="71" y="627"/>
                  </a:lnTo>
                  <a:lnTo>
                    <a:pt x="47" y="586"/>
                  </a:lnTo>
                  <a:lnTo>
                    <a:pt x="27" y="543"/>
                  </a:lnTo>
                  <a:lnTo>
                    <a:pt x="12" y="497"/>
                  </a:lnTo>
                  <a:lnTo>
                    <a:pt x="3" y="449"/>
                  </a:lnTo>
                  <a:lnTo>
                    <a:pt x="0" y="399"/>
                  </a:lnTo>
                  <a:lnTo>
                    <a:pt x="3" y="349"/>
                  </a:lnTo>
                  <a:lnTo>
                    <a:pt x="12" y="301"/>
                  </a:lnTo>
                  <a:lnTo>
                    <a:pt x="27" y="254"/>
                  </a:lnTo>
                  <a:lnTo>
                    <a:pt x="47" y="211"/>
                  </a:lnTo>
                  <a:lnTo>
                    <a:pt x="71" y="171"/>
                  </a:lnTo>
                  <a:lnTo>
                    <a:pt x="101" y="133"/>
                  </a:lnTo>
                  <a:lnTo>
                    <a:pt x="134" y="101"/>
                  </a:lnTo>
                  <a:lnTo>
                    <a:pt x="172" y="71"/>
                  </a:lnTo>
                  <a:lnTo>
                    <a:pt x="211" y="46"/>
                  </a:lnTo>
                  <a:lnTo>
                    <a:pt x="256" y="26"/>
                  </a:lnTo>
                  <a:lnTo>
                    <a:pt x="302" y="11"/>
                  </a:lnTo>
                  <a:lnTo>
                    <a:pt x="350" y="2"/>
                  </a:lnTo>
                  <a:lnTo>
                    <a:pt x="39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sp>
          <p:nvSpPr>
            <p:cNvPr id="23" name="Freeform 670"/>
            <p:cNvSpPr>
              <a:spLocks/>
            </p:cNvSpPr>
            <p:nvPr/>
          </p:nvSpPr>
          <p:spPr bwMode="auto">
            <a:xfrm>
              <a:off x="4607" y="3016"/>
              <a:ext cx="81" cy="141"/>
            </a:xfrm>
            <a:custGeom>
              <a:avLst/>
              <a:gdLst>
                <a:gd name="T0" fmla="*/ 425 w 650"/>
                <a:gd name="T1" fmla="*/ 0 h 1125"/>
                <a:gd name="T2" fmla="*/ 452 w 650"/>
                <a:gd name="T3" fmla="*/ 14 h 1125"/>
                <a:gd name="T4" fmla="*/ 477 w 650"/>
                <a:gd name="T5" fmla="*/ 32 h 1125"/>
                <a:gd name="T6" fmla="*/ 497 w 650"/>
                <a:gd name="T7" fmla="*/ 54 h 1125"/>
                <a:gd name="T8" fmla="*/ 515 w 650"/>
                <a:gd name="T9" fmla="*/ 79 h 1125"/>
                <a:gd name="T10" fmla="*/ 528 w 650"/>
                <a:gd name="T11" fmla="*/ 107 h 1125"/>
                <a:gd name="T12" fmla="*/ 537 w 650"/>
                <a:gd name="T13" fmla="*/ 139 h 1125"/>
                <a:gd name="T14" fmla="*/ 647 w 650"/>
                <a:gd name="T15" fmla="*/ 766 h 1125"/>
                <a:gd name="T16" fmla="*/ 650 w 650"/>
                <a:gd name="T17" fmla="*/ 803 h 1125"/>
                <a:gd name="T18" fmla="*/ 649 w 650"/>
                <a:gd name="T19" fmla="*/ 839 h 1125"/>
                <a:gd name="T20" fmla="*/ 643 w 650"/>
                <a:gd name="T21" fmla="*/ 875 h 1125"/>
                <a:gd name="T22" fmla="*/ 634 w 650"/>
                <a:gd name="T23" fmla="*/ 910 h 1125"/>
                <a:gd name="T24" fmla="*/ 620 w 650"/>
                <a:gd name="T25" fmla="*/ 943 h 1125"/>
                <a:gd name="T26" fmla="*/ 600 w 650"/>
                <a:gd name="T27" fmla="*/ 975 h 1125"/>
                <a:gd name="T28" fmla="*/ 578 w 650"/>
                <a:gd name="T29" fmla="*/ 1004 h 1125"/>
                <a:gd name="T30" fmla="*/ 552 w 650"/>
                <a:gd name="T31" fmla="*/ 1030 h 1125"/>
                <a:gd name="T32" fmla="*/ 519 w 650"/>
                <a:gd name="T33" fmla="*/ 1054 h 1125"/>
                <a:gd name="T34" fmla="*/ 484 w 650"/>
                <a:gd name="T35" fmla="*/ 1073 h 1125"/>
                <a:gd name="T36" fmla="*/ 445 w 650"/>
                <a:gd name="T37" fmla="*/ 1087 h 1125"/>
                <a:gd name="T38" fmla="*/ 407 w 650"/>
                <a:gd name="T39" fmla="*/ 1095 h 1125"/>
                <a:gd name="T40" fmla="*/ 366 w 650"/>
                <a:gd name="T41" fmla="*/ 1098 h 1125"/>
                <a:gd name="T42" fmla="*/ 335 w 650"/>
                <a:gd name="T43" fmla="*/ 1096 h 1125"/>
                <a:gd name="T44" fmla="*/ 306 w 650"/>
                <a:gd name="T45" fmla="*/ 1091 h 1125"/>
                <a:gd name="T46" fmla="*/ 275 w 650"/>
                <a:gd name="T47" fmla="*/ 1083 h 1125"/>
                <a:gd name="T48" fmla="*/ 74 w 650"/>
                <a:gd name="T49" fmla="*/ 1014 h 1125"/>
                <a:gd name="T50" fmla="*/ 86 w 650"/>
                <a:gd name="T51" fmla="*/ 1125 h 1125"/>
                <a:gd name="T52" fmla="*/ 64 w 650"/>
                <a:gd name="T53" fmla="*/ 1119 h 1125"/>
                <a:gd name="T54" fmla="*/ 46 w 650"/>
                <a:gd name="T55" fmla="*/ 1112 h 1125"/>
                <a:gd name="T56" fmla="*/ 31 w 650"/>
                <a:gd name="T57" fmla="*/ 1101 h 1125"/>
                <a:gd name="T58" fmla="*/ 18 w 650"/>
                <a:gd name="T59" fmla="*/ 1090 h 1125"/>
                <a:gd name="T60" fmla="*/ 9 w 650"/>
                <a:gd name="T61" fmla="*/ 1073 h 1125"/>
                <a:gd name="T62" fmla="*/ 3 w 650"/>
                <a:gd name="T63" fmla="*/ 1054 h 1125"/>
                <a:gd name="T64" fmla="*/ 0 w 650"/>
                <a:gd name="T65" fmla="*/ 1034 h 1125"/>
                <a:gd name="T66" fmla="*/ 0 w 650"/>
                <a:gd name="T67" fmla="*/ 1012 h 1125"/>
                <a:gd name="T68" fmla="*/ 3 w 650"/>
                <a:gd name="T69" fmla="*/ 991 h 1125"/>
                <a:gd name="T70" fmla="*/ 6 w 650"/>
                <a:gd name="T71" fmla="*/ 965 h 1125"/>
                <a:gd name="T72" fmla="*/ 12 w 650"/>
                <a:gd name="T73" fmla="*/ 941 h 1125"/>
                <a:gd name="T74" fmla="*/ 16 w 650"/>
                <a:gd name="T75" fmla="*/ 924 h 1125"/>
                <a:gd name="T76" fmla="*/ 67 w 650"/>
                <a:gd name="T77" fmla="*/ 755 h 1125"/>
                <a:gd name="T78" fmla="*/ 86 w 650"/>
                <a:gd name="T79" fmla="*/ 746 h 1125"/>
                <a:gd name="T80" fmla="*/ 103 w 650"/>
                <a:gd name="T81" fmla="*/ 734 h 1125"/>
                <a:gd name="T82" fmla="*/ 116 w 650"/>
                <a:gd name="T83" fmla="*/ 718 h 1125"/>
                <a:gd name="T84" fmla="*/ 126 w 650"/>
                <a:gd name="T85" fmla="*/ 699 h 1125"/>
                <a:gd name="T86" fmla="*/ 145 w 650"/>
                <a:gd name="T87" fmla="*/ 645 h 1125"/>
                <a:gd name="T88" fmla="*/ 253 w 650"/>
                <a:gd name="T89" fmla="*/ 682 h 1125"/>
                <a:gd name="T90" fmla="*/ 230 w 650"/>
                <a:gd name="T91" fmla="*/ 551 h 1125"/>
                <a:gd name="T92" fmla="*/ 256 w 650"/>
                <a:gd name="T93" fmla="*/ 525 h 1125"/>
                <a:gd name="T94" fmla="*/ 279 w 650"/>
                <a:gd name="T95" fmla="*/ 496 h 1125"/>
                <a:gd name="T96" fmla="*/ 297 w 650"/>
                <a:gd name="T97" fmla="*/ 463 h 1125"/>
                <a:gd name="T98" fmla="*/ 312 w 650"/>
                <a:gd name="T99" fmla="*/ 429 h 1125"/>
                <a:gd name="T100" fmla="*/ 411 w 650"/>
                <a:gd name="T101" fmla="*/ 149 h 1125"/>
                <a:gd name="T102" fmla="*/ 421 w 650"/>
                <a:gd name="T103" fmla="*/ 112 h 1125"/>
                <a:gd name="T104" fmla="*/ 427 w 650"/>
                <a:gd name="T105" fmla="*/ 75 h 1125"/>
                <a:gd name="T106" fmla="*/ 428 w 650"/>
                <a:gd name="T107" fmla="*/ 37 h 1125"/>
                <a:gd name="T108" fmla="*/ 425 w 650"/>
                <a:gd name="T109"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50" h="1125">
                  <a:moveTo>
                    <a:pt x="425" y="0"/>
                  </a:moveTo>
                  <a:lnTo>
                    <a:pt x="452" y="14"/>
                  </a:lnTo>
                  <a:lnTo>
                    <a:pt x="477" y="32"/>
                  </a:lnTo>
                  <a:lnTo>
                    <a:pt x="497" y="54"/>
                  </a:lnTo>
                  <a:lnTo>
                    <a:pt x="515" y="79"/>
                  </a:lnTo>
                  <a:lnTo>
                    <a:pt x="528" y="107"/>
                  </a:lnTo>
                  <a:lnTo>
                    <a:pt x="537" y="139"/>
                  </a:lnTo>
                  <a:lnTo>
                    <a:pt x="647" y="766"/>
                  </a:lnTo>
                  <a:lnTo>
                    <a:pt x="650" y="803"/>
                  </a:lnTo>
                  <a:lnTo>
                    <a:pt x="649" y="839"/>
                  </a:lnTo>
                  <a:lnTo>
                    <a:pt x="643" y="875"/>
                  </a:lnTo>
                  <a:lnTo>
                    <a:pt x="634" y="910"/>
                  </a:lnTo>
                  <a:lnTo>
                    <a:pt x="620" y="943"/>
                  </a:lnTo>
                  <a:lnTo>
                    <a:pt x="600" y="975"/>
                  </a:lnTo>
                  <a:lnTo>
                    <a:pt x="578" y="1004"/>
                  </a:lnTo>
                  <a:lnTo>
                    <a:pt x="552" y="1030"/>
                  </a:lnTo>
                  <a:lnTo>
                    <a:pt x="519" y="1054"/>
                  </a:lnTo>
                  <a:lnTo>
                    <a:pt x="484" y="1073"/>
                  </a:lnTo>
                  <a:lnTo>
                    <a:pt x="445" y="1087"/>
                  </a:lnTo>
                  <a:lnTo>
                    <a:pt x="407" y="1095"/>
                  </a:lnTo>
                  <a:lnTo>
                    <a:pt x="366" y="1098"/>
                  </a:lnTo>
                  <a:lnTo>
                    <a:pt x="335" y="1096"/>
                  </a:lnTo>
                  <a:lnTo>
                    <a:pt x="306" y="1091"/>
                  </a:lnTo>
                  <a:lnTo>
                    <a:pt x="275" y="1083"/>
                  </a:lnTo>
                  <a:lnTo>
                    <a:pt x="74" y="1014"/>
                  </a:lnTo>
                  <a:lnTo>
                    <a:pt x="86" y="1125"/>
                  </a:lnTo>
                  <a:lnTo>
                    <a:pt x="64" y="1119"/>
                  </a:lnTo>
                  <a:lnTo>
                    <a:pt x="46" y="1112"/>
                  </a:lnTo>
                  <a:lnTo>
                    <a:pt x="31" y="1101"/>
                  </a:lnTo>
                  <a:lnTo>
                    <a:pt x="18" y="1090"/>
                  </a:lnTo>
                  <a:lnTo>
                    <a:pt x="9" y="1073"/>
                  </a:lnTo>
                  <a:lnTo>
                    <a:pt x="3" y="1054"/>
                  </a:lnTo>
                  <a:lnTo>
                    <a:pt x="0" y="1034"/>
                  </a:lnTo>
                  <a:lnTo>
                    <a:pt x="0" y="1012"/>
                  </a:lnTo>
                  <a:lnTo>
                    <a:pt x="3" y="991"/>
                  </a:lnTo>
                  <a:lnTo>
                    <a:pt x="6" y="965"/>
                  </a:lnTo>
                  <a:lnTo>
                    <a:pt x="12" y="941"/>
                  </a:lnTo>
                  <a:lnTo>
                    <a:pt x="16" y="924"/>
                  </a:lnTo>
                  <a:lnTo>
                    <a:pt x="67" y="755"/>
                  </a:lnTo>
                  <a:lnTo>
                    <a:pt x="86" y="746"/>
                  </a:lnTo>
                  <a:lnTo>
                    <a:pt x="103" y="734"/>
                  </a:lnTo>
                  <a:lnTo>
                    <a:pt x="116" y="718"/>
                  </a:lnTo>
                  <a:lnTo>
                    <a:pt x="126" y="699"/>
                  </a:lnTo>
                  <a:lnTo>
                    <a:pt x="145" y="645"/>
                  </a:lnTo>
                  <a:lnTo>
                    <a:pt x="253" y="682"/>
                  </a:lnTo>
                  <a:lnTo>
                    <a:pt x="230" y="551"/>
                  </a:lnTo>
                  <a:lnTo>
                    <a:pt x="256" y="525"/>
                  </a:lnTo>
                  <a:lnTo>
                    <a:pt x="279" y="496"/>
                  </a:lnTo>
                  <a:lnTo>
                    <a:pt x="297" y="463"/>
                  </a:lnTo>
                  <a:lnTo>
                    <a:pt x="312" y="429"/>
                  </a:lnTo>
                  <a:lnTo>
                    <a:pt x="411" y="149"/>
                  </a:lnTo>
                  <a:lnTo>
                    <a:pt x="421" y="112"/>
                  </a:lnTo>
                  <a:lnTo>
                    <a:pt x="427" y="75"/>
                  </a:lnTo>
                  <a:lnTo>
                    <a:pt x="428" y="37"/>
                  </a:lnTo>
                  <a:lnTo>
                    <a:pt x="42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sp>
          <p:nvSpPr>
            <p:cNvPr id="24" name="Freeform 671"/>
            <p:cNvSpPr>
              <a:spLocks noEditPoints="1"/>
            </p:cNvSpPr>
            <p:nvPr/>
          </p:nvSpPr>
          <p:spPr bwMode="auto">
            <a:xfrm>
              <a:off x="4324" y="3083"/>
              <a:ext cx="466" cy="154"/>
            </a:xfrm>
            <a:custGeom>
              <a:avLst/>
              <a:gdLst>
                <a:gd name="T0" fmla="*/ 1720 w 3728"/>
                <a:gd name="T1" fmla="*/ 529 h 1235"/>
                <a:gd name="T2" fmla="*/ 1813 w 3728"/>
                <a:gd name="T3" fmla="*/ 558 h 1235"/>
                <a:gd name="T4" fmla="*/ 1876 w 3728"/>
                <a:gd name="T5" fmla="*/ 628 h 1235"/>
                <a:gd name="T6" fmla="*/ 1897 w 3728"/>
                <a:gd name="T7" fmla="*/ 723 h 1235"/>
                <a:gd name="T8" fmla="*/ 1865 w 3728"/>
                <a:gd name="T9" fmla="*/ 820 h 1235"/>
                <a:gd name="T10" fmla="*/ 1980 w 3728"/>
                <a:gd name="T11" fmla="*/ 867 h 1235"/>
                <a:gd name="T12" fmla="*/ 2017 w 3728"/>
                <a:gd name="T13" fmla="*/ 767 h 1235"/>
                <a:gd name="T14" fmla="*/ 2013 w 3728"/>
                <a:gd name="T15" fmla="*/ 640 h 1235"/>
                <a:gd name="T16" fmla="*/ 1955 w 3728"/>
                <a:gd name="T17" fmla="*/ 523 h 1235"/>
                <a:gd name="T18" fmla="*/ 1856 w 3728"/>
                <a:gd name="T19" fmla="*/ 440 h 1235"/>
                <a:gd name="T20" fmla="*/ 1726 w 3728"/>
                <a:gd name="T21" fmla="*/ 405 h 1235"/>
                <a:gd name="T22" fmla="*/ 1669 w 3728"/>
                <a:gd name="T23" fmla="*/ 0 h 1235"/>
                <a:gd name="T24" fmla="*/ 2113 w 3728"/>
                <a:gd name="T25" fmla="*/ 21 h 1235"/>
                <a:gd name="T26" fmla="*/ 2151 w 3728"/>
                <a:gd name="T27" fmla="*/ 69 h 1235"/>
                <a:gd name="T28" fmla="*/ 2144 w 3728"/>
                <a:gd name="T29" fmla="*/ 126 h 1235"/>
                <a:gd name="T30" fmla="*/ 2154 w 3728"/>
                <a:gd name="T31" fmla="*/ 152 h 1235"/>
                <a:gd name="T32" fmla="*/ 2101 w 3728"/>
                <a:gd name="T33" fmla="*/ 338 h 1235"/>
                <a:gd name="T34" fmla="*/ 2086 w 3728"/>
                <a:gd name="T35" fmla="*/ 395 h 1235"/>
                <a:gd name="T36" fmla="*/ 2076 w 3728"/>
                <a:gd name="T37" fmla="*/ 477 h 1235"/>
                <a:gd name="T38" fmla="*/ 2088 w 3728"/>
                <a:gd name="T39" fmla="*/ 573 h 1235"/>
                <a:gd name="T40" fmla="*/ 2134 w 3728"/>
                <a:gd name="T41" fmla="*/ 669 h 1235"/>
                <a:gd name="T42" fmla="*/ 2216 w 3728"/>
                <a:gd name="T43" fmla="*/ 738 h 1235"/>
                <a:gd name="T44" fmla="*/ 2327 w 3728"/>
                <a:gd name="T45" fmla="*/ 775 h 1235"/>
                <a:gd name="T46" fmla="*/ 3541 w 3728"/>
                <a:gd name="T47" fmla="*/ 867 h 1235"/>
                <a:gd name="T48" fmla="*/ 3635 w 3728"/>
                <a:gd name="T49" fmla="*/ 893 h 1235"/>
                <a:gd name="T50" fmla="*/ 3703 w 3728"/>
                <a:gd name="T51" fmla="*/ 959 h 1235"/>
                <a:gd name="T52" fmla="*/ 3728 w 3728"/>
                <a:gd name="T53" fmla="*/ 1053 h 1235"/>
                <a:gd name="T54" fmla="*/ 3704 w 3728"/>
                <a:gd name="T55" fmla="*/ 1145 h 1235"/>
                <a:gd name="T56" fmla="*/ 3640 w 3728"/>
                <a:gd name="T57" fmla="*/ 1211 h 1235"/>
                <a:gd name="T58" fmla="*/ 146 w 3728"/>
                <a:gd name="T59" fmla="*/ 1235 h 1235"/>
                <a:gd name="T60" fmla="*/ 63 w 3728"/>
                <a:gd name="T61" fmla="*/ 1193 h 1235"/>
                <a:gd name="T62" fmla="*/ 11 w 3728"/>
                <a:gd name="T63" fmla="*/ 1116 h 1235"/>
                <a:gd name="T64" fmla="*/ 3 w 3728"/>
                <a:gd name="T65" fmla="*/ 1019 h 1235"/>
                <a:gd name="T66" fmla="*/ 44 w 3728"/>
                <a:gd name="T67" fmla="*/ 933 h 1235"/>
                <a:gd name="T68" fmla="*/ 121 w 3728"/>
                <a:gd name="T69" fmla="*/ 879 h 1235"/>
                <a:gd name="T70" fmla="*/ 1112 w 3728"/>
                <a:gd name="T71" fmla="*/ 867 h 1235"/>
                <a:gd name="T72" fmla="*/ 1023 w 3728"/>
                <a:gd name="T73" fmla="*/ 828 h 1235"/>
                <a:gd name="T74" fmla="*/ 961 w 3728"/>
                <a:gd name="T75" fmla="*/ 754 h 1235"/>
                <a:gd name="T76" fmla="*/ 939 w 3728"/>
                <a:gd name="T77" fmla="*/ 661 h 1235"/>
                <a:gd name="T78" fmla="*/ 959 w 3728"/>
                <a:gd name="T79" fmla="*/ 570 h 1235"/>
                <a:gd name="T80" fmla="*/ 1303 w 3728"/>
                <a:gd name="T81" fmla="*/ 70 h 1235"/>
                <a:gd name="T82" fmla="*/ 1387 w 3728"/>
                <a:gd name="T83" fmla="*/ 17 h 1235"/>
                <a:gd name="T84" fmla="*/ 1486 w 3728"/>
                <a:gd name="T85"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28" h="1235">
                  <a:moveTo>
                    <a:pt x="1524" y="402"/>
                  </a:moveTo>
                  <a:lnTo>
                    <a:pt x="1446" y="514"/>
                  </a:lnTo>
                  <a:lnTo>
                    <a:pt x="1720" y="529"/>
                  </a:lnTo>
                  <a:lnTo>
                    <a:pt x="1754" y="533"/>
                  </a:lnTo>
                  <a:lnTo>
                    <a:pt x="1784" y="544"/>
                  </a:lnTo>
                  <a:lnTo>
                    <a:pt x="1813" y="558"/>
                  </a:lnTo>
                  <a:lnTo>
                    <a:pt x="1837" y="579"/>
                  </a:lnTo>
                  <a:lnTo>
                    <a:pt x="1859" y="601"/>
                  </a:lnTo>
                  <a:lnTo>
                    <a:pt x="1876" y="628"/>
                  </a:lnTo>
                  <a:lnTo>
                    <a:pt x="1888" y="658"/>
                  </a:lnTo>
                  <a:lnTo>
                    <a:pt x="1896" y="691"/>
                  </a:lnTo>
                  <a:lnTo>
                    <a:pt x="1897" y="723"/>
                  </a:lnTo>
                  <a:lnTo>
                    <a:pt x="1892" y="758"/>
                  </a:lnTo>
                  <a:lnTo>
                    <a:pt x="1880" y="791"/>
                  </a:lnTo>
                  <a:lnTo>
                    <a:pt x="1865" y="820"/>
                  </a:lnTo>
                  <a:lnTo>
                    <a:pt x="1842" y="845"/>
                  </a:lnTo>
                  <a:lnTo>
                    <a:pt x="1817" y="867"/>
                  </a:lnTo>
                  <a:lnTo>
                    <a:pt x="1980" y="867"/>
                  </a:lnTo>
                  <a:lnTo>
                    <a:pt x="1996" y="835"/>
                  </a:lnTo>
                  <a:lnTo>
                    <a:pt x="2008" y="802"/>
                  </a:lnTo>
                  <a:lnTo>
                    <a:pt x="2017" y="767"/>
                  </a:lnTo>
                  <a:lnTo>
                    <a:pt x="2021" y="730"/>
                  </a:lnTo>
                  <a:lnTo>
                    <a:pt x="2021" y="684"/>
                  </a:lnTo>
                  <a:lnTo>
                    <a:pt x="2013" y="640"/>
                  </a:lnTo>
                  <a:lnTo>
                    <a:pt x="1999" y="598"/>
                  </a:lnTo>
                  <a:lnTo>
                    <a:pt x="1980" y="558"/>
                  </a:lnTo>
                  <a:lnTo>
                    <a:pt x="1955" y="523"/>
                  </a:lnTo>
                  <a:lnTo>
                    <a:pt x="1926" y="491"/>
                  </a:lnTo>
                  <a:lnTo>
                    <a:pt x="1893" y="462"/>
                  </a:lnTo>
                  <a:lnTo>
                    <a:pt x="1856" y="440"/>
                  </a:lnTo>
                  <a:lnTo>
                    <a:pt x="1815" y="422"/>
                  </a:lnTo>
                  <a:lnTo>
                    <a:pt x="1772" y="410"/>
                  </a:lnTo>
                  <a:lnTo>
                    <a:pt x="1726" y="405"/>
                  </a:lnTo>
                  <a:lnTo>
                    <a:pt x="1674" y="402"/>
                  </a:lnTo>
                  <a:lnTo>
                    <a:pt x="1524" y="402"/>
                  </a:lnTo>
                  <a:close/>
                  <a:moveTo>
                    <a:pt x="1669" y="0"/>
                  </a:moveTo>
                  <a:lnTo>
                    <a:pt x="1685" y="0"/>
                  </a:lnTo>
                  <a:lnTo>
                    <a:pt x="2106" y="0"/>
                  </a:lnTo>
                  <a:lnTo>
                    <a:pt x="2113" y="21"/>
                  </a:lnTo>
                  <a:lnTo>
                    <a:pt x="2123" y="40"/>
                  </a:lnTo>
                  <a:lnTo>
                    <a:pt x="2135" y="56"/>
                  </a:lnTo>
                  <a:lnTo>
                    <a:pt x="2151" y="69"/>
                  </a:lnTo>
                  <a:lnTo>
                    <a:pt x="2148" y="79"/>
                  </a:lnTo>
                  <a:lnTo>
                    <a:pt x="2143" y="102"/>
                  </a:lnTo>
                  <a:lnTo>
                    <a:pt x="2144" y="126"/>
                  </a:lnTo>
                  <a:lnTo>
                    <a:pt x="2151" y="147"/>
                  </a:lnTo>
                  <a:lnTo>
                    <a:pt x="2152" y="149"/>
                  </a:lnTo>
                  <a:lnTo>
                    <a:pt x="2154" y="152"/>
                  </a:lnTo>
                  <a:lnTo>
                    <a:pt x="2156" y="154"/>
                  </a:lnTo>
                  <a:lnTo>
                    <a:pt x="2103" y="330"/>
                  </a:lnTo>
                  <a:lnTo>
                    <a:pt x="2101" y="338"/>
                  </a:lnTo>
                  <a:lnTo>
                    <a:pt x="2097" y="353"/>
                  </a:lnTo>
                  <a:lnTo>
                    <a:pt x="2092" y="372"/>
                  </a:lnTo>
                  <a:lnTo>
                    <a:pt x="2086" y="395"/>
                  </a:lnTo>
                  <a:lnTo>
                    <a:pt x="2082" y="419"/>
                  </a:lnTo>
                  <a:lnTo>
                    <a:pt x="2079" y="448"/>
                  </a:lnTo>
                  <a:lnTo>
                    <a:pt x="2076" y="477"/>
                  </a:lnTo>
                  <a:lnTo>
                    <a:pt x="2077" y="509"/>
                  </a:lnTo>
                  <a:lnTo>
                    <a:pt x="2081" y="540"/>
                  </a:lnTo>
                  <a:lnTo>
                    <a:pt x="2088" y="573"/>
                  </a:lnTo>
                  <a:lnTo>
                    <a:pt x="2098" y="606"/>
                  </a:lnTo>
                  <a:lnTo>
                    <a:pt x="2114" y="639"/>
                  </a:lnTo>
                  <a:lnTo>
                    <a:pt x="2134" y="669"/>
                  </a:lnTo>
                  <a:lnTo>
                    <a:pt x="2158" y="696"/>
                  </a:lnTo>
                  <a:lnTo>
                    <a:pt x="2185" y="719"/>
                  </a:lnTo>
                  <a:lnTo>
                    <a:pt x="2216" y="738"/>
                  </a:lnTo>
                  <a:lnTo>
                    <a:pt x="2250" y="754"/>
                  </a:lnTo>
                  <a:lnTo>
                    <a:pt x="2287" y="766"/>
                  </a:lnTo>
                  <a:lnTo>
                    <a:pt x="2327" y="775"/>
                  </a:lnTo>
                  <a:lnTo>
                    <a:pt x="2370" y="780"/>
                  </a:lnTo>
                  <a:lnTo>
                    <a:pt x="2380" y="867"/>
                  </a:lnTo>
                  <a:lnTo>
                    <a:pt x="3541" y="867"/>
                  </a:lnTo>
                  <a:lnTo>
                    <a:pt x="3575" y="870"/>
                  </a:lnTo>
                  <a:lnTo>
                    <a:pt x="3607" y="879"/>
                  </a:lnTo>
                  <a:lnTo>
                    <a:pt x="3635" y="893"/>
                  </a:lnTo>
                  <a:lnTo>
                    <a:pt x="3661" y="911"/>
                  </a:lnTo>
                  <a:lnTo>
                    <a:pt x="3684" y="933"/>
                  </a:lnTo>
                  <a:lnTo>
                    <a:pt x="3703" y="959"/>
                  </a:lnTo>
                  <a:lnTo>
                    <a:pt x="3717" y="989"/>
                  </a:lnTo>
                  <a:lnTo>
                    <a:pt x="3725" y="1019"/>
                  </a:lnTo>
                  <a:lnTo>
                    <a:pt x="3728" y="1053"/>
                  </a:lnTo>
                  <a:lnTo>
                    <a:pt x="3726" y="1086"/>
                  </a:lnTo>
                  <a:lnTo>
                    <a:pt x="3717" y="1116"/>
                  </a:lnTo>
                  <a:lnTo>
                    <a:pt x="3704" y="1145"/>
                  </a:lnTo>
                  <a:lnTo>
                    <a:pt x="3686" y="1171"/>
                  </a:lnTo>
                  <a:lnTo>
                    <a:pt x="3665" y="1193"/>
                  </a:lnTo>
                  <a:lnTo>
                    <a:pt x="3640" y="1211"/>
                  </a:lnTo>
                  <a:lnTo>
                    <a:pt x="3613" y="1226"/>
                  </a:lnTo>
                  <a:lnTo>
                    <a:pt x="3582" y="1235"/>
                  </a:lnTo>
                  <a:lnTo>
                    <a:pt x="146" y="1235"/>
                  </a:lnTo>
                  <a:lnTo>
                    <a:pt x="115" y="1226"/>
                  </a:lnTo>
                  <a:lnTo>
                    <a:pt x="88" y="1211"/>
                  </a:lnTo>
                  <a:lnTo>
                    <a:pt x="63" y="1193"/>
                  </a:lnTo>
                  <a:lnTo>
                    <a:pt x="42" y="1171"/>
                  </a:lnTo>
                  <a:lnTo>
                    <a:pt x="24" y="1145"/>
                  </a:lnTo>
                  <a:lnTo>
                    <a:pt x="11" y="1116"/>
                  </a:lnTo>
                  <a:lnTo>
                    <a:pt x="3" y="1086"/>
                  </a:lnTo>
                  <a:lnTo>
                    <a:pt x="0" y="1053"/>
                  </a:lnTo>
                  <a:lnTo>
                    <a:pt x="3" y="1019"/>
                  </a:lnTo>
                  <a:lnTo>
                    <a:pt x="11" y="989"/>
                  </a:lnTo>
                  <a:lnTo>
                    <a:pt x="26" y="959"/>
                  </a:lnTo>
                  <a:lnTo>
                    <a:pt x="44" y="933"/>
                  </a:lnTo>
                  <a:lnTo>
                    <a:pt x="67" y="911"/>
                  </a:lnTo>
                  <a:lnTo>
                    <a:pt x="93" y="893"/>
                  </a:lnTo>
                  <a:lnTo>
                    <a:pt x="121" y="879"/>
                  </a:lnTo>
                  <a:lnTo>
                    <a:pt x="153" y="870"/>
                  </a:lnTo>
                  <a:lnTo>
                    <a:pt x="187" y="867"/>
                  </a:lnTo>
                  <a:lnTo>
                    <a:pt x="1112" y="867"/>
                  </a:lnTo>
                  <a:lnTo>
                    <a:pt x="1080" y="859"/>
                  </a:lnTo>
                  <a:lnTo>
                    <a:pt x="1051" y="845"/>
                  </a:lnTo>
                  <a:lnTo>
                    <a:pt x="1023" y="828"/>
                  </a:lnTo>
                  <a:lnTo>
                    <a:pt x="999" y="807"/>
                  </a:lnTo>
                  <a:lnTo>
                    <a:pt x="978" y="782"/>
                  </a:lnTo>
                  <a:lnTo>
                    <a:pt x="961" y="754"/>
                  </a:lnTo>
                  <a:lnTo>
                    <a:pt x="949" y="724"/>
                  </a:lnTo>
                  <a:lnTo>
                    <a:pt x="942" y="693"/>
                  </a:lnTo>
                  <a:lnTo>
                    <a:pt x="939" y="661"/>
                  </a:lnTo>
                  <a:lnTo>
                    <a:pt x="941" y="630"/>
                  </a:lnTo>
                  <a:lnTo>
                    <a:pt x="948" y="599"/>
                  </a:lnTo>
                  <a:lnTo>
                    <a:pt x="959" y="570"/>
                  </a:lnTo>
                  <a:lnTo>
                    <a:pt x="975" y="541"/>
                  </a:lnTo>
                  <a:lnTo>
                    <a:pt x="1283" y="95"/>
                  </a:lnTo>
                  <a:lnTo>
                    <a:pt x="1303" y="70"/>
                  </a:lnTo>
                  <a:lnTo>
                    <a:pt x="1328" y="49"/>
                  </a:lnTo>
                  <a:lnTo>
                    <a:pt x="1356" y="31"/>
                  </a:lnTo>
                  <a:lnTo>
                    <a:pt x="1387" y="17"/>
                  </a:lnTo>
                  <a:lnTo>
                    <a:pt x="1420" y="8"/>
                  </a:lnTo>
                  <a:lnTo>
                    <a:pt x="1453" y="3"/>
                  </a:lnTo>
                  <a:lnTo>
                    <a:pt x="1486" y="0"/>
                  </a:lnTo>
                  <a:lnTo>
                    <a:pt x="1648" y="0"/>
                  </a:lnTo>
                  <a:lnTo>
                    <a:pt x="166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sp>
          <p:nvSpPr>
            <p:cNvPr id="25" name="Freeform 672"/>
            <p:cNvSpPr>
              <a:spLocks/>
            </p:cNvSpPr>
            <p:nvPr/>
          </p:nvSpPr>
          <p:spPr bwMode="auto">
            <a:xfrm>
              <a:off x="4591" y="2992"/>
              <a:ext cx="185" cy="189"/>
            </a:xfrm>
            <a:custGeom>
              <a:avLst/>
              <a:gdLst>
                <a:gd name="T0" fmla="*/ 391 w 1474"/>
                <a:gd name="T1" fmla="*/ 36 h 1509"/>
                <a:gd name="T2" fmla="*/ 475 w 1474"/>
                <a:gd name="T3" fmla="*/ 146 h 1509"/>
                <a:gd name="T4" fmla="*/ 488 w 1474"/>
                <a:gd name="T5" fmla="*/ 284 h 1509"/>
                <a:gd name="T6" fmla="*/ 345 w 1474"/>
                <a:gd name="T7" fmla="*/ 663 h 1509"/>
                <a:gd name="T8" fmla="*/ 236 w 1474"/>
                <a:gd name="T9" fmla="*/ 747 h 1509"/>
                <a:gd name="T10" fmla="*/ 166 w 1474"/>
                <a:gd name="T11" fmla="*/ 887 h 1509"/>
                <a:gd name="T12" fmla="*/ 129 w 1474"/>
                <a:gd name="T13" fmla="*/ 941 h 1509"/>
                <a:gd name="T14" fmla="*/ 73 w 1474"/>
                <a:gd name="T15" fmla="*/ 1125 h 1509"/>
                <a:gd name="T16" fmla="*/ 62 w 1474"/>
                <a:gd name="T17" fmla="*/ 1217 h 1509"/>
                <a:gd name="T18" fmla="*/ 95 w 1474"/>
                <a:gd name="T19" fmla="*/ 1319 h 1509"/>
                <a:gd name="T20" fmla="*/ 188 w 1474"/>
                <a:gd name="T21" fmla="*/ 1371 h 1509"/>
                <a:gd name="T22" fmla="*/ 344 w 1474"/>
                <a:gd name="T23" fmla="*/ 1382 h 1509"/>
                <a:gd name="T24" fmla="*/ 433 w 1474"/>
                <a:gd name="T25" fmla="*/ 1382 h 1509"/>
                <a:gd name="T26" fmla="*/ 592 w 1474"/>
                <a:gd name="T27" fmla="*/ 1382 h 1509"/>
                <a:gd name="T28" fmla="*/ 733 w 1474"/>
                <a:gd name="T29" fmla="*/ 1382 h 1509"/>
                <a:gd name="T30" fmla="*/ 794 w 1474"/>
                <a:gd name="T31" fmla="*/ 1382 h 1509"/>
                <a:gd name="T32" fmla="*/ 820 w 1474"/>
                <a:gd name="T33" fmla="*/ 1236 h 1509"/>
                <a:gd name="T34" fmla="*/ 894 w 1474"/>
                <a:gd name="T35" fmla="*/ 1123 h 1509"/>
                <a:gd name="T36" fmla="*/ 953 w 1474"/>
                <a:gd name="T37" fmla="*/ 1080 h 1509"/>
                <a:gd name="T38" fmla="*/ 1012 w 1474"/>
                <a:gd name="T39" fmla="*/ 1123 h 1509"/>
                <a:gd name="T40" fmla="*/ 1253 w 1474"/>
                <a:gd name="T41" fmla="*/ 1142 h 1509"/>
                <a:gd name="T42" fmla="*/ 1296 w 1474"/>
                <a:gd name="T43" fmla="*/ 1083 h 1509"/>
                <a:gd name="T44" fmla="*/ 1366 w 1474"/>
                <a:gd name="T45" fmla="*/ 1106 h 1509"/>
                <a:gd name="T46" fmla="*/ 1432 w 1474"/>
                <a:gd name="T47" fmla="*/ 1232 h 1509"/>
                <a:gd name="T48" fmla="*/ 1474 w 1474"/>
                <a:gd name="T49" fmla="*/ 1275 h 1509"/>
                <a:gd name="T50" fmla="*/ 1448 w 1474"/>
                <a:gd name="T51" fmla="*/ 1506 h 1509"/>
                <a:gd name="T52" fmla="*/ 807 w 1474"/>
                <a:gd name="T53" fmla="*/ 1497 h 1509"/>
                <a:gd name="T54" fmla="*/ 790 w 1474"/>
                <a:gd name="T55" fmla="*/ 1444 h 1509"/>
                <a:gd name="T56" fmla="*/ 704 w 1474"/>
                <a:gd name="T57" fmla="*/ 1444 h 1509"/>
                <a:gd name="T58" fmla="*/ 554 w 1474"/>
                <a:gd name="T59" fmla="*/ 1443 h 1509"/>
                <a:gd name="T60" fmla="*/ 405 w 1474"/>
                <a:gd name="T61" fmla="*/ 1444 h 1509"/>
                <a:gd name="T62" fmla="*/ 313 w 1474"/>
                <a:gd name="T63" fmla="*/ 1444 h 1509"/>
                <a:gd name="T64" fmla="*/ 191 w 1474"/>
                <a:gd name="T65" fmla="*/ 1437 h 1509"/>
                <a:gd name="T66" fmla="*/ 66 w 1474"/>
                <a:gd name="T67" fmla="*/ 1380 h 1509"/>
                <a:gd name="T68" fmla="*/ 5 w 1474"/>
                <a:gd name="T69" fmla="*/ 1268 h 1509"/>
                <a:gd name="T70" fmla="*/ 4 w 1474"/>
                <a:gd name="T71" fmla="*/ 1152 h 1509"/>
                <a:gd name="T72" fmla="*/ 21 w 1474"/>
                <a:gd name="T73" fmla="*/ 1082 h 1509"/>
                <a:gd name="T74" fmla="*/ 83 w 1474"/>
                <a:gd name="T75" fmla="*/ 860 h 1509"/>
                <a:gd name="T76" fmla="*/ 69 w 1474"/>
                <a:gd name="T77" fmla="*/ 846 h 1509"/>
                <a:gd name="T78" fmla="*/ 77 w 1474"/>
                <a:gd name="T79" fmla="*/ 755 h 1509"/>
                <a:gd name="T80" fmla="*/ 27 w 1474"/>
                <a:gd name="T81" fmla="*/ 715 h 1509"/>
                <a:gd name="T82" fmla="*/ 82 w 1474"/>
                <a:gd name="T83" fmla="*/ 536 h 1509"/>
                <a:gd name="T84" fmla="*/ 144 w 1474"/>
                <a:gd name="T85" fmla="*/ 517 h 1509"/>
                <a:gd name="T86" fmla="*/ 202 w 1474"/>
                <a:gd name="T87" fmla="*/ 534 h 1509"/>
                <a:gd name="T88" fmla="*/ 301 w 1474"/>
                <a:gd name="T89" fmla="*/ 272 h 1509"/>
                <a:gd name="T90" fmla="*/ 244 w 1474"/>
                <a:gd name="T91" fmla="*/ 236 h 1509"/>
                <a:gd name="T92" fmla="*/ 207 w 1474"/>
                <a:gd name="T93" fmla="*/ 183 h 1509"/>
                <a:gd name="T94" fmla="*/ 277 w 1474"/>
                <a:gd name="T95" fmla="*/ 9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74" h="1509">
                  <a:moveTo>
                    <a:pt x="309" y="0"/>
                  </a:moveTo>
                  <a:lnTo>
                    <a:pt x="327" y="2"/>
                  </a:lnTo>
                  <a:lnTo>
                    <a:pt x="361" y="17"/>
                  </a:lnTo>
                  <a:lnTo>
                    <a:pt x="391" y="36"/>
                  </a:lnTo>
                  <a:lnTo>
                    <a:pt x="417" y="59"/>
                  </a:lnTo>
                  <a:lnTo>
                    <a:pt x="441" y="86"/>
                  </a:lnTo>
                  <a:lnTo>
                    <a:pt x="460" y="114"/>
                  </a:lnTo>
                  <a:lnTo>
                    <a:pt x="475" y="146"/>
                  </a:lnTo>
                  <a:lnTo>
                    <a:pt x="485" y="179"/>
                  </a:lnTo>
                  <a:lnTo>
                    <a:pt x="491" y="214"/>
                  </a:lnTo>
                  <a:lnTo>
                    <a:pt x="492" y="249"/>
                  </a:lnTo>
                  <a:lnTo>
                    <a:pt x="488" y="284"/>
                  </a:lnTo>
                  <a:lnTo>
                    <a:pt x="477" y="320"/>
                  </a:lnTo>
                  <a:lnTo>
                    <a:pt x="379" y="600"/>
                  </a:lnTo>
                  <a:lnTo>
                    <a:pt x="364" y="633"/>
                  </a:lnTo>
                  <a:lnTo>
                    <a:pt x="345" y="663"/>
                  </a:lnTo>
                  <a:lnTo>
                    <a:pt x="322" y="690"/>
                  </a:lnTo>
                  <a:lnTo>
                    <a:pt x="296" y="713"/>
                  </a:lnTo>
                  <a:lnTo>
                    <a:pt x="267" y="732"/>
                  </a:lnTo>
                  <a:lnTo>
                    <a:pt x="236" y="747"/>
                  </a:lnTo>
                  <a:lnTo>
                    <a:pt x="192" y="869"/>
                  </a:lnTo>
                  <a:lnTo>
                    <a:pt x="186" y="879"/>
                  </a:lnTo>
                  <a:lnTo>
                    <a:pt x="177" y="885"/>
                  </a:lnTo>
                  <a:lnTo>
                    <a:pt x="166" y="887"/>
                  </a:lnTo>
                  <a:lnTo>
                    <a:pt x="163" y="887"/>
                  </a:lnTo>
                  <a:lnTo>
                    <a:pt x="158" y="886"/>
                  </a:lnTo>
                  <a:lnTo>
                    <a:pt x="146" y="881"/>
                  </a:lnTo>
                  <a:lnTo>
                    <a:pt x="129" y="941"/>
                  </a:lnTo>
                  <a:lnTo>
                    <a:pt x="82" y="1097"/>
                  </a:lnTo>
                  <a:lnTo>
                    <a:pt x="81" y="1101"/>
                  </a:lnTo>
                  <a:lnTo>
                    <a:pt x="78" y="1110"/>
                  </a:lnTo>
                  <a:lnTo>
                    <a:pt x="73" y="1125"/>
                  </a:lnTo>
                  <a:lnTo>
                    <a:pt x="69" y="1144"/>
                  </a:lnTo>
                  <a:lnTo>
                    <a:pt x="65" y="1167"/>
                  </a:lnTo>
                  <a:lnTo>
                    <a:pt x="63" y="1191"/>
                  </a:lnTo>
                  <a:lnTo>
                    <a:pt x="62" y="1217"/>
                  </a:lnTo>
                  <a:lnTo>
                    <a:pt x="64" y="1244"/>
                  </a:lnTo>
                  <a:lnTo>
                    <a:pt x="70" y="1270"/>
                  </a:lnTo>
                  <a:lnTo>
                    <a:pt x="80" y="1296"/>
                  </a:lnTo>
                  <a:lnTo>
                    <a:pt x="95" y="1319"/>
                  </a:lnTo>
                  <a:lnTo>
                    <a:pt x="112" y="1338"/>
                  </a:lnTo>
                  <a:lnTo>
                    <a:pt x="133" y="1352"/>
                  </a:lnTo>
                  <a:lnTo>
                    <a:pt x="159" y="1364"/>
                  </a:lnTo>
                  <a:lnTo>
                    <a:pt x="188" y="1371"/>
                  </a:lnTo>
                  <a:lnTo>
                    <a:pt x="221" y="1377"/>
                  </a:lnTo>
                  <a:lnTo>
                    <a:pt x="258" y="1380"/>
                  </a:lnTo>
                  <a:lnTo>
                    <a:pt x="298" y="1382"/>
                  </a:lnTo>
                  <a:lnTo>
                    <a:pt x="344" y="1382"/>
                  </a:lnTo>
                  <a:lnTo>
                    <a:pt x="344" y="1382"/>
                  </a:lnTo>
                  <a:lnTo>
                    <a:pt x="369" y="1382"/>
                  </a:lnTo>
                  <a:lnTo>
                    <a:pt x="399" y="1382"/>
                  </a:lnTo>
                  <a:lnTo>
                    <a:pt x="433" y="1382"/>
                  </a:lnTo>
                  <a:lnTo>
                    <a:pt x="471" y="1382"/>
                  </a:lnTo>
                  <a:lnTo>
                    <a:pt x="510" y="1382"/>
                  </a:lnTo>
                  <a:lnTo>
                    <a:pt x="551" y="1382"/>
                  </a:lnTo>
                  <a:lnTo>
                    <a:pt x="592" y="1382"/>
                  </a:lnTo>
                  <a:lnTo>
                    <a:pt x="630" y="1382"/>
                  </a:lnTo>
                  <a:lnTo>
                    <a:pt x="669" y="1382"/>
                  </a:lnTo>
                  <a:lnTo>
                    <a:pt x="703" y="1382"/>
                  </a:lnTo>
                  <a:lnTo>
                    <a:pt x="733" y="1382"/>
                  </a:lnTo>
                  <a:lnTo>
                    <a:pt x="758" y="1382"/>
                  </a:lnTo>
                  <a:lnTo>
                    <a:pt x="777" y="1382"/>
                  </a:lnTo>
                  <a:lnTo>
                    <a:pt x="790" y="1382"/>
                  </a:lnTo>
                  <a:lnTo>
                    <a:pt x="794" y="1382"/>
                  </a:lnTo>
                  <a:lnTo>
                    <a:pt x="794" y="1275"/>
                  </a:lnTo>
                  <a:lnTo>
                    <a:pt x="798" y="1258"/>
                  </a:lnTo>
                  <a:lnTo>
                    <a:pt x="807" y="1245"/>
                  </a:lnTo>
                  <a:lnTo>
                    <a:pt x="820" y="1236"/>
                  </a:lnTo>
                  <a:lnTo>
                    <a:pt x="837" y="1232"/>
                  </a:lnTo>
                  <a:lnTo>
                    <a:pt x="891" y="1232"/>
                  </a:lnTo>
                  <a:lnTo>
                    <a:pt x="891" y="1142"/>
                  </a:lnTo>
                  <a:lnTo>
                    <a:pt x="894" y="1123"/>
                  </a:lnTo>
                  <a:lnTo>
                    <a:pt x="903" y="1106"/>
                  </a:lnTo>
                  <a:lnTo>
                    <a:pt x="917" y="1092"/>
                  </a:lnTo>
                  <a:lnTo>
                    <a:pt x="934" y="1083"/>
                  </a:lnTo>
                  <a:lnTo>
                    <a:pt x="953" y="1080"/>
                  </a:lnTo>
                  <a:lnTo>
                    <a:pt x="973" y="1083"/>
                  </a:lnTo>
                  <a:lnTo>
                    <a:pt x="990" y="1092"/>
                  </a:lnTo>
                  <a:lnTo>
                    <a:pt x="1004" y="1106"/>
                  </a:lnTo>
                  <a:lnTo>
                    <a:pt x="1012" y="1123"/>
                  </a:lnTo>
                  <a:lnTo>
                    <a:pt x="1015" y="1142"/>
                  </a:lnTo>
                  <a:lnTo>
                    <a:pt x="1015" y="1232"/>
                  </a:lnTo>
                  <a:lnTo>
                    <a:pt x="1253" y="1232"/>
                  </a:lnTo>
                  <a:lnTo>
                    <a:pt x="1253" y="1142"/>
                  </a:lnTo>
                  <a:lnTo>
                    <a:pt x="1256" y="1123"/>
                  </a:lnTo>
                  <a:lnTo>
                    <a:pt x="1265" y="1106"/>
                  </a:lnTo>
                  <a:lnTo>
                    <a:pt x="1279" y="1092"/>
                  </a:lnTo>
                  <a:lnTo>
                    <a:pt x="1296" y="1083"/>
                  </a:lnTo>
                  <a:lnTo>
                    <a:pt x="1315" y="1080"/>
                  </a:lnTo>
                  <a:lnTo>
                    <a:pt x="1335" y="1083"/>
                  </a:lnTo>
                  <a:lnTo>
                    <a:pt x="1352" y="1092"/>
                  </a:lnTo>
                  <a:lnTo>
                    <a:pt x="1366" y="1106"/>
                  </a:lnTo>
                  <a:lnTo>
                    <a:pt x="1374" y="1123"/>
                  </a:lnTo>
                  <a:lnTo>
                    <a:pt x="1377" y="1142"/>
                  </a:lnTo>
                  <a:lnTo>
                    <a:pt x="1377" y="1232"/>
                  </a:lnTo>
                  <a:lnTo>
                    <a:pt x="1432" y="1232"/>
                  </a:lnTo>
                  <a:lnTo>
                    <a:pt x="1448" y="1236"/>
                  </a:lnTo>
                  <a:lnTo>
                    <a:pt x="1461" y="1245"/>
                  </a:lnTo>
                  <a:lnTo>
                    <a:pt x="1470" y="1258"/>
                  </a:lnTo>
                  <a:lnTo>
                    <a:pt x="1474" y="1275"/>
                  </a:lnTo>
                  <a:lnTo>
                    <a:pt x="1474" y="1467"/>
                  </a:lnTo>
                  <a:lnTo>
                    <a:pt x="1470" y="1483"/>
                  </a:lnTo>
                  <a:lnTo>
                    <a:pt x="1461" y="1497"/>
                  </a:lnTo>
                  <a:lnTo>
                    <a:pt x="1448" y="1506"/>
                  </a:lnTo>
                  <a:lnTo>
                    <a:pt x="1432" y="1509"/>
                  </a:lnTo>
                  <a:lnTo>
                    <a:pt x="837" y="1509"/>
                  </a:lnTo>
                  <a:lnTo>
                    <a:pt x="820" y="1506"/>
                  </a:lnTo>
                  <a:lnTo>
                    <a:pt x="807" y="1497"/>
                  </a:lnTo>
                  <a:lnTo>
                    <a:pt x="798" y="1483"/>
                  </a:lnTo>
                  <a:lnTo>
                    <a:pt x="794" y="1467"/>
                  </a:lnTo>
                  <a:lnTo>
                    <a:pt x="794" y="1444"/>
                  </a:lnTo>
                  <a:lnTo>
                    <a:pt x="790" y="1444"/>
                  </a:lnTo>
                  <a:lnTo>
                    <a:pt x="778" y="1444"/>
                  </a:lnTo>
                  <a:lnTo>
                    <a:pt x="759" y="1444"/>
                  </a:lnTo>
                  <a:lnTo>
                    <a:pt x="734" y="1444"/>
                  </a:lnTo>
                  <a:lnTo>
                    <a:pt x="704" y="1444"/>
                  </a:lnTo>
                  <a:lnTo>
                    <a:pt x="670" y="1444"/>
                  </a:lnTo>
                  <a:lnTo>
                    <a:pt x="632" y="1444"/>
                  </a:lnTo>
                  <a:lnTo>
                    <a:pt x="594" y="1444"/>
                  </a:lnTo>
                  <a:lnTo>
                    <a:pt x="554" y="1443"/>
                  </a:lnTo>
                  <a:lnTo>
                    <a:pt x="515" y="1443"/>
                  </a:lnTo>
                  <a:lnTo>
                    <a:pt x="475" y="1443"/>
                  </a:lnTo>
                  <a:lnTo>
                    <a:pt x="439" y="1444"/>
                  </a:lnTo>
                  <a:lnTo>
                    <a:pt x="405" y="1444"/>
                  </a:lnTo>
                  <a:lnTo>
                    <a:pt x="374" y="1444"/>
                  </a:lnTo>
                  <a:lnTo>
                    <a:pt x="349" y="1444"/>
                  </a:lnTo>
                  <a:lnTo>
                    <a:pt x="334" y="1444"/>
                  </a:lnTo>
                  <a:lnTo>
                    <a:pt x="313" y="1444"/>
                  </a:lnTo>
                  <a:lnTo>
                    <a:pt x="294" y="1444"/>
                  </a:lnTo>
                  <a:lnTo>
                    <a:pt x="276" y="1445"/>
                  </a:lnTo>
                  <a:lnTo>
                    <a:pt x="231" y="1443"/>
                  </a:lnTo>
                  <a:lnTo>
                    <a:pt x="191" y="1437"/>
                  </a:lnTo>
                  <a:lnTo>
                    <a:pt x="154" y="1429"/>
                  </a:lnTo>
                  <a:lnTo>
                    <a:pt x="121" y="1417"/>
                  </a:lnTo>
                  <a:lnTo>
                    <a:pt x="91" y="1401"/>
                  </a:lnTo>
                  <a:lnTo>
                    <a:pt x="66" y="1380"/>
                  </a:lnTo>
                  <a:lnTo>
                    <a:pt x="45" y="1357"/>
                  </a:lnTo>
                  <a:lnTo>
                    <a:pt x="27" y="1329"/>
                  </a:lnTo>
                  <a:lnTo>
                    <a:pt x="13" y="1298"/>
                  </a:lnTo>
                  <a:lnTo>
                    <a:pt x="5" y="1268"/>
                  </a:lnTo>
                  <a:lnTo>
                    <a:pt x="1" y="1237"/>
                  </a:lnTo>
                  <a:lnTo>
                    <a:pt x="0" y="1207"/>
                  </a:lnTo>
                  <a:lnTo>
                    <a:pt x="2" y="1178"/>
                  </a:lnTo>
                  <a:lnTo>
                    <a:pt x="4" y="1152"/>
                  </a:lnTo>
                  <a:lnTo>
                    <a:pt x="9" y="1129"/>
                  </a:lnTo>
                  <a:lnTo>
                    <a:pt x="13" y="1108"/>
                  </a:lnTo>
                  <a:lnTo>
                    <a:pt x="18" y="1092"/>
                  </a:lnTo>
                  <a:lnTo>
                    <a:pt x="21" y="1082"/>
                  </a:lnTo>
                  <a:lnTo>
                    <a:pt x="23" y="1078"/>
                  </a:lnTo>
                  <a:lnTo>
                    <a:pt x="70" y="921"/>
                  </a:lnTo>
                  <a:lnTo>
                    <a:pt x="87" y="861"/>
                  </a:lnTo>
                  <a:lnTo>
                    <a:pt x="83" y="860"/>
                  </a:lnTo>
                  <a:lnTo>
                    <a:pt x="79" y="857"/>
                  </a:lnTo>
                  <a:lnTo>
                    <a:pt x="74" y="854"/>
                  </a:lnTo>
                  <a:lnTo>
                    <a:pt x="71" y="851"/>
                  </a:lnTo>
                  <a:lnTo>
                    <a:pt x="69" y="846"/>
                  </a:lnTo>
                  <a:lnTo>
                    <a:pt x="65" y="836"/>
                  </a:lnTo>
                  <a:lnTo>
                    <a:pt x="68" y="825"/>
                  </a:lnTo>
                  <a:lnTo>
                    <a:pt x="91" y="758"/>
                  </a:lnTo>
                  <a:lnTo>
                    <a:pt x="77" y="755"/>
                  </a:lnTo>
                  <a:lnTo>
                    <a:pt x="62" y="751"/>
                  </a:lnTo>
                  <a:lnTo>
                    <a:pt x="46" y="742"/>
                  </a:lnTo>
                  <a:lnTo>
                    <a:pt x="34" y="730"/>
                  </a:lnTo>
                  <a:lnTo>
                    <a:pt x="27" y="715"/>
                  </a:lnTo>
                  <a:lnTo>
                    <a:pt x="24" y="698"/>
                  </a:lnTo>
                  <a:lnTo>
                    <a:pt x="28" y="680"/>
                  </a:lnTo>
                  <a:lnTo>
                    <a:pt x="73" y="550"/>
                  </a:lnTo>
                  <a:lnTo>
                    <a:pt x="82" y="536"/>
                  </a:lnTo>
                  <a:lnTo>
                    <a:pt x="95" y="524"/>
                  </a:lnTo>
                  <a:lnTo>
                    <a:pt x="109" y="516"/>
                  </a:lnTo>
                  <a:lnTo>
                    <a:pt x="125" y="514"/>
                  </a:lnTo>
                  <a:lnTo>
                    <a:pt x="144" y="517"/>
                  </a:lnTo>
                  <a:lnTo>
                    <a:pt x="192" y="534"/>
                  </a:lnTo>
                  <a:lnTo>
                    <a:pt x="194" y="534"/>
                  </a:lnTo>
                  <a:lnTo>
                    <a:pt x="198" y="534"/>
                  </a:lnTo>
                  <a:lnTo>
                    <a:pt x="202" y="534"/>
                  </a:lnTo>
                  <a:lnTo>
                    <a:pt x="206" y="532"/>
                  </a:lnTo>
                  <a:lnTo>
                    <a:pt x="209" y="529"/>
                  </a:lnTo>
                  <a:lnTo>
                    <a:pt x="211" y="524"/>
                  </a:lnTo>
                  <a:lnTo>
                    <a:pt x="301" y="272"/>
                  </a:lnTo>
                  <a:lnTo>
                    <a:pt x="302" y="264"/>
                  </a:lnTo>
                  <a:lnTo>
                    <a:pt x="298" y="258"/>
                  </a:lnTo>
                  <a:lnTo>
                    <a:pt x="292" y="253"/>
                  </a:lnTo>
                  <a:lnTo>
                    <a:pt x="244" y="236"/>
                  </a:lnTo>
                  <a:lnTo>
                    <a:pt x="228" y="228"/>
                  </a:lnTo>
                  <a:lnTo>
                    <a:pt x="217" y="216"/>
                  </a:lnTo>
                  <a:lnTo>
                    <a:pt x="209" y="200"/>
                  </a:lnTo>
                  <a:lnTo>
                    <a:pt x="207" y="183"/>
                  </a:lnTo>
                  <a:lnTo>
                    <a:pt x="210" y="166"/>
                  </a:lnTo>
                  <a:lnTo>
                    <a:pt x="257" y="36"/>
                  </a:lnTo>
                  <a:lnTo>
                    <a:pt x="264" y="22"/>
                  </a:lnTo>
                  <a:lnTo>
                    <a:pt x="277" y="9"/>
                  </a:lnTo>
                  <a:lnTo>
                    <a:pt x="292" y="2"/>
                  </a:lnTo>
                  <a:lnTo>
                    <a:pt x="30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grpSp>
      <p:sp>
        <p:nvSpPr>
          <p:cNvPr id="3" name="Title 2"/>
          <p:cNvSpPr>
            <a:spLocks noGrp="1"/>
          </p:cNvSpPr>
          <p:nvPr>
            <p:ph type="title"/>
          </p:nvPr>
        </p:nvSpPr>
        <p:spPr>
          <a:xfrm>
            <a:off x="1197114" y="396000"/>
            <a:ext cx="7399312" cy="857250"/>
          </a:xfrm>
        </p:spPr>
        <p:txBody>
          <a:bodyPr wrap="square" lIns="0" tIns="0" rIns="0" bIns="0">
            <a:noAutofit/>
          </a:bodyPr>
          <a:lstStyle/>
          <a:p>
            <a:r>
              <a:rPr lang="en-GB" dirty="0"/>
              <a:t>Mismanagement of key customer interfaces with logistics process can have critical implications</a:t>
            </a:r>
            <a:endParaRPr lang="en-US" dirty="0"/>
          </a:p>
        </p:txBody>
      </p:sp>
      <p:sp>
        <p:nvSpPr>
          <p:cNvPr id="9" name="RBContent9"/>
          <p:cNvSpPr txBox="1">
            <a:spLocks/>
          </p:cNvSpPr>
          <p:nvPr/>
        </p:nvSpPr>
        <p:spPr>
          <a:xfrm>
            <a:off x="1197113" y="1712466"/>
            <a:ext cx="877257" cy="15234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de-DE" sz="1100" b="1" dirty="0">
                <a:solidFill>
                  <a:schemeClr val="accent6"/>
                </a:solidFill>
                <a:latin typeface="Arial" panose="020B0604020202020204" pitchFamily="34" charset="0"/>
                <a:sym typeface="+mn-lt"/>
              </a:rPr>
              <a:t>Touchpoints</a:t>
            </a:r>
            <a:endParaRPr lang="en-US" sz="1100" b="1" dirty="0">
              <a:solidFill>
                <a:schemeClr val="accent6"/>
              </a:solidFill>
              <a:latin typeface="Arial" panose="020B0604020202020204" pitchFamily="34" charset="0"/>
              <a:sym typeface="+mn-lt"/>
            </a:endParaRPr>
          </a:p>
        </p:txBody>
      </p:sp>
      <p:sp>
        <p:nvSpPr>
          <p:cNvPr id="10" name="RBContent9"/>
          <p:cNvSpPr txBox="1">
            <a:spLocks/>
          </p:cNvSpPr>
          <p:nvPr/>
        </p:nvSpPr>
        <p:spPr>
          <a:xfrm>
            <a:off x="1197113" y="2734158"/>
            <a:ext cx="877257" cy="15234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de-DE" sz="1100" b="1" dirty="0">
                <a:solidFill>
                  <a:schemeClr val="accent6"/>
                </a:solidFill>
                <a:latin typeface="Arial" panose="020B0604020202020204" pitchFamily="34" charset="0"/>
                <a:sym typeface="+mn-lt"/>
              </a:rPr>
              <a:t>Support</a:t>
            </a:r>
            <a:endParaRPr lang="en-US" sz="1100" b="1" dirty="0">
              <a:solidFill>
                <a:schemeClr val="accent6"/>
              </a:solidFill>
              <a:latin typeface="Arial" panose="020B0604020202020204" pitchFamily="34" charset="0"/>
              <a:sym typeface="+mn-lt"/>
            </a:endParaRPr>
          </a:p>
        </p:txBody>
      </p:sp>
      <p:sp>
        <p:nvSpPr>
          <p:cNvPr id="11" name="RBContent9"/>
          <p:cNvSpPr txBox="1">
            <a:spLocks/>
          </p:cNvSpPr>
          <p:nvPr/>
        </p:nvSpPr>
        <p:spPr>
          <a:xfrm>
            <a:off x="1197113" y="3694762"/>
            <a:ext cx="877257" cy="15234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de-DE" sz="1100" b="1" dirty="0">
                <a:solidFill>
                  <a:schemeClr val="accent6"/>
                </a:solidFill>
                <a:latin typeface="Arial" panose="020B0604020202020204" pitchFamily="34" charset="0"/>
                <a:sym typeface="+mn-lt"/>
              </a:rPr>
              <a:t>Branding</a:t>
            </a:r>
            <a:endParaRPr lang="en-US" sz="1100" b="1" dirty="0">
              <a:solidFill>
                <a:schemeClr val="accent6"/>
              </a:solidFill>
              <a:latin typeface="Arial" panose="020B0604020202020204" pitchFamily="34" charset="0"/>
              <a:sym typeface="+mn-lt"/>
            </a:endParaRPr>
          </a:p>
        </p:txBody>
      </p:sp>
      <p:sp>
        <p:nvSpPr>
          <p:cNvPr id="26" name="Freeform 5"/>
          <p:cNvSpPr>
            <a:spLocks noChangeAspect="1" noEditPoints="1"/>
          </p:cNvSpPr>
          <p:nvPr/>
        </p:nvSpPr>
        <p:spPr bwMode="auto">
          <a:xfrm>
            <a:off x="1268219" y="3933757"/>
            <a:ext cx="430838" cy="438140"/>
          </a:xfrm>
          <a:custGeom>
            <a:avLst/>
            <a:gdLst>
              <a:gd name="T0" fmla="*/ 875 w 1829"/>
              <a:gd name="T1" fmla="*/ 865 h 1860"/>
              <a:gd name="T2" fmla="*/ 875 w 1829"/>
              <a:gd name="T3" fmla="*/ 1860 h 1860"/>
              <a:gd name="T4" fmla="*/ 0 w 1829"/>
              <a:gd name="T5" fmla="*/ 1462 h 1860"/>
              <a:gd name="T6" fmla="*/ 0 w 1829"/>
              <a:gd name="T7" fmla="*/ 468 h 1860"/>
              <a:gd name="T8" fmla="*/ 875 w 1829"/>
              <a:gd name="T9" fmla="*/ 865 h 1860"/>
              <a:gd name="T10" fmla="*/ 40 w 1829"/>
              <a:gd name="T11" fmla="*/ 398 h 1860"/>
              <a:gd name="T12" fmla="*/ 429 w 1829"/>
              <a:gd name="T13" fmla="*/ 221 h 1860"/>
              <a:gd name="T14" fmla="*/ 818 w 1829"/>
              <a:gd name="T15" fmla="*/ 398 h 1860"/>
              <a:gd name="T16" fmla="*/ 428 w 1829"/>
              <a:gd name="T17" fmla="*/ 575 h 1860"/>
              <a:gd name="T18" fmla="*/ 40 w 1829"/>
              <a:gd name="T19" fmla="*/ 398 h 1860"/>
              <a:gd name="T20" fmla="*/ 915 w 1829"/>
              <a:gd name="T21" fmla="*/ 442 h 1860"/>
              <a:gd name="T22" fmla="*/ 1303 w 1829"/>
              <a:gd name="T23" fmla="*/ 619 h 1860"/>
              <a:gd name="T24" fmla="*/ 914 w 1829"/>
              <a:gd name="T25" fmla="*/ 796 h 1860"/>
              <a:gd name="T26" fmla="*/ 525 w 1829"/>
              <a:gd name="T27" fmla="*/ 619 h 1860"/>
              <a:gd name="T28" fmla="*/ 915 w 1829"/>
              <a:gd name="T29" fmla="*/ 442 h 1860"/>
              <a:gd name="T30" fmla="*/ 525 w 1829"/>
              <a:gd name="T31" fmla="*/ 177 h 1860"/>
              <a:gd name="T32" fmla="*/ 915 w 1829"/>
              <a:gd name="T33" fmla="*/ 0 h 1860"/>
              <a:gd name="T34" fmla="*/ 1304 w 1829"/>
              <a:gd name="T35" fmla="*/ 177 h 1860"/>
              <a:gd name="T36" fmla="*/ 915 w 1829"/>
              <a:gd name="T37" fmla="*/ 354 h 1860"/>
              <a:gd name="T38" fmla="*/ 525 w 1829"/>
              <a:gd name="T39" fmla="*/ 177 h 1860"/>
              <a:gd name="T40" fmla="*/ 1400 w 1829"/>
              <a:gd name="T41" fmla="*/ 221 h 1860"/>
              <a:gd name="T42" fmla="*/ 1788 w 1829"/>
              <a:gd name="T43" fmla="*/ 398 h 1860"/>
              <a:gd name="T44" fmla="*/ 1400 w 1829"/>
              <a:gd name="T45" fmla="*/ 575 h 1860"/>
              <a:gd name="T46" fmla="*/ 1010 w 1829"/>
              <a:gd name="T47" fmla="*/ 398 h 1860"/>
              <a:gd name="T48" fmla="*/ 1400 w 1829"/>
              <a:gd name="T49" fmla="*/ 221 h 1860"/>
              <a:gd name="T50" fmla="*/ 1829 w 1829"/>
              <a:gd name="T51" fmla="*/ 467 h 1860"/>
              <a:gd name="T52" fmla="*/ 1829 w 1829"/>
              <a:gd name="T53" fmla="*/ 1462 h 1860"/>
              <a:gd name="T54" fmla="*/ 954 w 1829"/>
              <a:gd name="T55" fmla="*/ 1860 h 1860"/>
              <a:gd name="T56" fmla="*/ 954 w 1829"/>
              <a:gd name="T57" fmla="*/ 864 h 1860"/>
              <a:gd name="T58" fmla="*/ 1829 w 1829"/>
              <a:gd name="T59" fmla="*/ 467 h 1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29" h="1860">
                <a:moveTo>
                  <a:pt x="875" y="865"/>
                </a:moveTo>
                <a:lnTo>
                  <a:pt x="875" y="1860"/>
                </a:lnTo>
                <a:lnTo>
                  <a:pt x="0" y="1462"/>
                </a:lnTo>
                <a:lnTo>
                  <a:pt x="0" y="468"/>
                </a:lnTo>
                <a:lnTo>
                  <a:pt x="875" y="865"/>
                </a:lnTo>
                <a:close/>
                <a:moveTo>
                  <a:pt x="40" y="398"/>
                </a:moveTo>
                <a:lnTo>
                  <a:pt x="429" y="221"/>
                </a:lnTo>
                <a:lnTo>
                  <a:pt x="818" y="398"/>
                </a:lnTo>
                <a:lnTo>
                  <a:pt x="428" y="575"/>
                </a:lnTo>
                <a:lnTo>
                  <a:pt x="40" y="398"/>
                </a:lnTo>
                <a:close/>
                <a:moveTo>
                  <a:pt x="915" y="442"/>
                </a:moveTo>
                <a:lnTo>
                  <a:pt x="1303" y="619"/>
                </a:lnTo>
                <a:lnTo>
                  <a:pt x="914" y="796"/>
                </a:lnTo>
                <a:lnTo>
                  <a:pt x="525" y="619"/>
                </a:lnTo>
                <a:lnTo>
                  <a:pt x="915" y="442"/>
                </a:lnTo>
                <a:close/>
                <a:moveTo>
                  <a:pt x="525" y="177"/>
                </a:moveTo>
                <a:lnTo>
                  <a:pt x="915" y="0"/>
                </a:lnTo>
                <a:lnTo>
                  <a:pt x="1304" y="177"/>
                </a:lnTo>
                <a:lnTo>
                  <a:pt x="915" y="354"/>
                </a:lnTo>
                <a:lnTo>
                  <a:pt x="525" y="177"/>
                </a:lnTo>
                <a:close/>
                <a:moveTo>
                  <a:pt x="1400" y="221"/>
                </a:moveTo>
                <a:lnTo>
                  <a:pt x="1788" y="398"/>
                </a:lnTo>
                <a:lnTo>
                  <a:pt x="1400" y="575"/>
                </a:lnTo>
                <a:lnTo>
                  <a:pt x="1010" y="398"/>
                </a:lnTo>
                <a:lnTo>
                  <a:pt x="1400" y="221"/>
                </a:lnTo>
                <a:close/>
                <a:moveTo>
                  <a:pt x="1829" y="467"/>
                </a:moveTo>
                <a:lnTo>
                  <a:pt x="1829" y="1462"/>
                </a:lnTo>
                <a:lnTo>
                  <a:pt x="954" y="1860"/>
                </a:lnTo>
                <a:lnTo>
                  <a:pt x="954" y="864"/>
                </a:lnTo>
                <a:lnTo>
                  <a:pt x="1829" y="467"/>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grpSp>
        <p:nvGrpSpPr>
          <p:cNvPr id="31" name="Group 30"/>
          <p:cNvGrpSpPr>
            <a:grpSpLocks noChangeAspect="1"/>
          </p:cNvGrpSpPr>
          <p:nvPr/>
        </p:nvGrpSpPr>
        <p:grpSpPr>
          <a:xfrm>
            <a:off x="1217424" y="2011130"/>
            <a:ext cx="532429" cy="361984"/>
            <a:chOff x="739775" y="4154488"/>
            <a:chExt cx="2965450" cy="2016125"/>
          </a:xfrm>
          <a:solidFill>
            <a:schemeClr val="accent2"/>
          </a:solidFill>
        </p:grpSpPr>
        <p:sp>
          <p:nvSpPr>
            <p:cNvPr id="32" name="Freeform 12"/>
            <p:cNvSpPr>
              <a:spLocks noEditPoints="1"/>
            </p:cNvSpPr>
            <p:nvPr/>
          </p:nvSpPr>
          <p:spPr bwMode="auto">
            <a:xfrm>
              <a:off x="739775" y="4154488"/>
              <a:ext cx="2965450" cy="2016125"/>
            </a:xfrm>
            <a:custGeom>
              <a:avLst/>
              <a:gdLst>
                <a:gd name="T0" fmla="*/ 1920 w 2120"/>
                <a:gd name="T1" fmla="*/ 0 h 1440"/>
                <a:gd name="T2" fmla="*/ 200 w 2120"/>
                <a:gd name="T3" fmla="*/ 0 h 1440"/>
                <a:gd name="T4" fmla="*/ 0 w 2120"/>
                <a:gd name="T5" fmla="*/ 200 h 1440"/>
                <a:gd name="T6" fmla="*/ 0 w 2120"/>
                <a:gd name="T7" fmla="*/ 1240 h 1440"/>
                <a:gd name="T8" fmla="*/ 200 w 2120"/>
                <a:gd name="T9" fmla="*/ 1440 h 1440"/>
                <a:gd name="T10" fmla="*/ 1920 w 2120"/>
                <a:gd name="T11" fmla="*/ 1440 h 1440"/>
                <a:gd name="T12" fmla="*/ 2120 w 2120"/>
                <a:gd name="T13" fmla="*/ 1240 h 1440"/>
                <a:gd name="T14" fmla="*/ 2120 w 2120"/>
                <a:gd name="T15" fmla="*/ 200 h 1440"/>
                <a:gd name="T16" fmla="*/ 1920 w 2120"/>
                <a:gd name="T17" fmla="*/ 0 h 1440"/>
                <a:gd name="T18" fmla="*/ 1953 w 2120"/>
                <a:gd name="T19" fmla="*/ 1280 h 1440"/>
                <a:gd name="T20" fmla="*/ 168 w 2120"/>
                <a:gd name="T21" fmla="*/ 1280 h 1440"/>
                <a:gd name="T22" fmla="*/ 168 w 2120"/>
                <a:gd name="T23" fmla="*/ 160 h 1440"/>
                <a:gd name="T24" fmla="*/ 1953 w 2120"/>
                <a:gd name="T25" fmla="*/ 160 h 1440"/>
                <a:gd name="T26" fmla="*/ 1953 w 2120"/>
                <a:gd name="T27" fmla="*/ 128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0" h="1440">
                  <a:moveTo>
                    <a:pt x="1920" y="0"/>
                  </a:moveTo>
                  <a:cubicBezTo>
                    <a:pt x="200" y="0"/>
                    <a:pt x="200" y="0"/>
                    <a:pt x="200" y="0"/>
                  </a:cubicBezTo>
                  <a:cubicBezTo>
                    <a:pt x="90" y="0"/>
                    <a:pt x="0" y="90"/>
                    <a:pt x="0" y="200"/>
                  </a:cubicBezTo>
                  <a:cubicBezTo>
                    <a:pt x="0" y="1240"/>
                    <a:pt x="0" y="1240"/>
                    <a:pt x="0" y="1240"/>
                  </a:cubicBezTo>
                  <a:cubicBezTo>
                    <a:pt x="0" y="1350"/>
                    <a:pt x="90" y="1440"/>
                    <a:pt x="200" y="1440"/>
                  </a:cubicBezTo>
                  <a:cubicBezTo>
                    <a:pt x="1920" y="1440"/>
                    <a:pt x="1920" y="1440"/>
                    <a:pt x="1920" y="1440"/>
                  </a:cubicBezTo>
                  <a:cubicBezTo>
                    <a:pt x="2030" y="1440"/>
                    <a:pt x="2120" y="1350"/>
                    <a:pt x="2120" y="1240"/>
                  </a:cubicBezTo>
                  <a:cubicBezTo>
                    <a:pt x="2120" y="200"/>
                    <a:pt x="2120" y="200"/>
                    <a:pt x="2120" y="200"/>
                  </a:cubicBezTo>
                  <a:cubicBezTo>
                    <a:pt x="2120" y="90"/>
                    <a:pt x="2030" y="0"/>
                    <a:pt x="1920" y="0"/>
                  </a:cubicBezTo>
                  <a:close/>
                  <a:moveTo>
                    <a:pt x="1953" y="1280"/>
                  </a:moveTo>
                  <a:cubicBezTo>
                    <a:pt x="168" y="1280"/>
                    <a:pt x="168" y="1280"/>
                    <a:pt x="168" y="1280"/>
                  </a:cubicBezTo>
                  <a:cubicBezTo>
                    <a:pt x="168" y="160"/>
                    <a:pt x="168" y="160"/>
                    <a:pt x="168" y="160"/>
                  </a:cubicBezTo>
                  <a:cubicBezTo>
                    <a:pt x="1953" y="160"/>
                    <a:pt x="1953" y="160"/>
                    <a:pt x="1953" y="160"/>
                  </a:cubicBezTo>
                  <a:lnTo>
                    <a:pt x="1953" y="1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33" name="Oval 13"/>
            <p:cNvSpPr>
              <a:spLocks noChangeArrowheads="1"/>
            </p:cNvSpPr>
            <p:nvPr/>
          </p:nvSpPr>
          <p:spPr bwMode="auto">
            <a:xfrm>
              <a:off x="3063875" y="4673601"/>
              <a:ext cx="112712" cy="1127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34" name="Freeform 14"/>
            <p:cNvSpPr>
              <a:spLocks noEditPoints="1"/>
            </p:cNvSpPr>
            <p:nvPr/>
          </p:nvSpPr>
          <p:spPr bwMode="auto">
            <a:xfrm>
              <a:off x="1085850" y="4491038"/>
              <a:ext cx="2273300" cy="1343025"/>
            </a:xfrm>
            <a:custGeom>
              <a:avLst/>
              <a:gdLst>
                <a:gd name="T0" fmla="*/ 1625 w 1625"/>
                <a:gd name="T1" fmla="*/ 0 h 960"/>
                <a:gd name="T2" fmla="*/ 0 w 1625"/>
                <a:gd name="T3" fmla="*/ 0 h 960"/>
                <a:gd name="T4" fmla="*/ 0 w 1625"/>
                <a:gd name="T5" fmla="*/ 960 h 960"/>
                <a:gd name="T6" fmla="*/ 1625 w 1625"/>
                <a:gd name="T7" fmla="*/ 960 h 960"/>
                <a:gd name="T8" fmla="*/ 1625 w 1625"/>
                <a:gd name="T9" fmla="*/ 0 h 960"/>
                <a:gd name="T10" fmla="*/ 1228 w 1625"/>
                <a:gd name="T11" fmla="*/ 813 h 960"/>
                <a:gd name="T12" fmla="*/ 1140 w 1625"/>
                <a:gd name="T13" fmla="*/ 725 h 960"/>
                <a:gd name="T14" fmla="*/ 1148 w 1625"/>
                <a:gd name="T15" fmla="*/ 687 h 960"/>
                <a:gd name="T16" fmla="*/ 995 w 1625"/>
                <a:gd name="T17" fmla="*/ 503 h 960"/>
                <a:gd name="T18" fmla="*/ 972 w 1625"/>
                <a:gd name="T19" fmla="*/ 506 h 960"/>
                <a:gd name="T20" fmla="*/ 920 w 1625"/>
                <a:gd name="T21" fmla="*/ 489 h 960"/>
                <a:gd name="T22" fmla="*/ 701 w 1625"/>
                <a:gd name="T23" fmla="*/ 615 h 960"/>
                <a:gd name="T24" fmla="*/ 701 w 1625"/>
                <a:gd name="T25" fmla="*/ 622 h 960"/>
                <a:gd name="T26" fmla="*/ 613 w 1625"/>
                <a:gd name="T27" fmla="*/ 711 h 960"/>
                <a:gd name="T28" fmla="*/ 525 w 1625"/>
                <a:gd name="T29" fmla="*/ 622 h 960"/>
                <a:gd name="T30" fmla="*/ 530 w 1625"/>
                <a:gd name="T31" fmla="*/ 592 h 960"/>
                <a:gd name="T32" fmla="*/ 336 w 1625"/>
                <a:gd name="T33" fmla="*/ 398 h 960"/>
                <a:gd name="T34" fmla="*/ 305 w 1625"/>
                <a:gd name="T35" fmla="*/ 403 h 960"/>
                <a:gd name="T36" fmla="*/ 217 w 1625"/>
                <a:gd name="T37" fmla="*/ 315 h 960"/>
                <a:gd name="T38" fmla="*/ 305 w 1625"/>
                <a:gd name="T39" fmla="*/ 227 h 960"/>
                <a:gd name="T40" fmla="*/ 393 w 1625"/>
                <a:gd name="T41" fmla="*/ 315 h 960"/>
                <a:gd name="T42" fmla="*/ 388 w 1625"/>
                <a:gd name="T43" fmla="*/ 345 h 960"/>
                <a:gd name="T44" fmla="*/ 582 w 1625"/>
                <a:gd name="T45" fmla="*/ 540 h 960"/>
                <a:gd name="T46" fmla="*/ 613 w 1625"/>
                <a:gd name="T47" fmla="*/ 534 h 960"/>
                <a:gd name="T48" fmla="*/ 664 w 1625"/>
                <a:gd name="T49" fmla="*/ 551 h 960"/>
                <a:gd name="T50" fmla="*/ 884 w 1625"/>
                <a:gd name="T51" fmla="*/ 425 h 960"/>
                <a:gd name="T52" fmla="*/ 883 w 1625"/>
                <a:gd name="T53" fmla="*/ 417 h 960"/>
                <a:gd name="T54" fmla="*/ 972 w 1625"/>
                <a:gd name="T55" fmla="*/ 329 h 960"/>
                <a:gd name="T56" fmla="*/ 1060 w 1625"/>
                <a:gd name="T57" fmla="*/ 417 h 960"/>
                <a:gd name="T58" fmla="*/ 1051 w 1625"/>
                <a:gd name="T59" fmla="*/ 455 h 960"/>
                <a:gd name="T60" fmla="*/ 1205 w 1625"/>
                <a:gd name="T61" fmla="*/ 640 h 960"/>
                <a:gd name="T62" fmla="*/ 1228 w 1625"/>
                <a:gd name="T63" fmla="*/ 637 h 960"/>
                <a:gd name="T64" fmla="*/ 1316 w 1625"/>
                <a:gd name="T65" fmla="*/ 725 h 960"/>
                <a:gd name="T66" fmla="*/ 1228 w 1625"/>
                <a:gd name="T67" fmla="*/ 813 h 960"/>
                <a:gd name="T68" fmla="*/ 1454 w 1625"/>
                <a:gd name="T69" fmla="*/ 290 h 960"/>
                <a:gd name="T70" fmla="*/ 1334 w 1625"/>
                <a:gd name="T71" fmla="*/ 171 h 960"/>
                <a:gd name="T72" fmla="*/ 1454 w 1625"/>
                <a:gd name="T73" fmla="*/ 51 h 960"/>
                <a:gd name="T74" fmla="*/ 1574 w 1625"/>
                <a:gd name="T75" fmla="*/ 171 h 960"/>
                <a:gd name="T76" fmla="*/ 1454 w 1625"/>
                <a:gd name="T77" fmla="*/ 29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25" h="960">
                  <a:moveTo>
                    <a:pt x="1625" y="0"/>
                  </a:moveTo>
                  <a:cubicBezTo>
                    <a:pt x="0" y="0"/>
                    <a:pt x="0" y="0"/>
                    <a:pt x="0" y="0"/>
                  </a:cubicBezTo>
                  <a:cubicBezTo>
                    <a:pt x="0" y="960"/>
                    <a:pt x="0" y="960"/>
                    <a:pt x="0" y="960"/>
                  </a:cubicBezTo>
                  <a:cubicBezTo>
                    <a:pt x="1625" y="960"/>
                    <a:pt x="1625" y="960"/>
                    <a:pt x="1625" y="960"/>
                  </a:cubicBezTo>
                  <a:lnTo>
                    <a:pt x="1625" y="0"/>
                  </a:lnTo>
                  <a:close/>
                  <a:moveTo>
                    <a:pt x="1228" y="813"/>
                  </a:moveTo>
                  <a:cubicBezTo>
                    <a:pt x="1179" y="813"/>
                    <a:pt x="1140" y="774"/>
                    <a:pt x="1140" y="725"/>
                  </a:cubicBezTo>
                  <a:cubicBezTo>
                    <a:pt x="1140" y="712"/>
                    <a:pt x="1143" y="699"/>
                    <a:pt x="1148" y="687"/>
                  </a:cubicBezTo>
                  <a:cubicBezTo>
                    <a:pt x="995" y="503"/>
                    <a:pt x="995" y="503"/>
                    <a:pt x="995" y="503"/>
                  </a:cubicBezTo>
                  <a:cubicBezTo>
                    <a:pt x="987" y="505"/>
                    <a:pt x="979" y="506"/>
                    <a:pt x="972" y="506"/>
                  </a:cubicBezTo>
                  <a:cubicBezTo>
                    <a:pt x="953" y="506"/>
                    <a:pt x="935" y="500"/>
                    <a:pt x="920" y="489"/>
                  </a:cubicBezTo>
                  <a:cubicBezTo>
                    <a:pt x="701" y="615"/>
                    <a:pt x="701" y="615"/>
                    <a:pt x="701" y="615"/>
                  </a:cubicBezTo>
                  <a:cubicBezTo>
                    <a:pt x="701" y="617"/>
                    <a:pt x="701" y="620"/>
                    <a:pt x="701" y="622"/>
                  </a:cubicBezTo>
                  <a:cubicBezTo>
                    <a:pt x="701" y="671"/>
                    <a:pt x="661" y="711"/>
                    <a:pt x="613" y="711"/>
                  </a:cubicBezTo>
                  <a:cubicBezTo>
                    <a:pt x="564" y="711"/>
                    <a:pt x="525" y="671"/>
                    <a:pt x="525" y="622"/>
                  </a:cubicBezTo>
                  <a:cubicBezTo>
                    <a:pt x="525" y="612"/>
                    <a:pt x="526" y="602"/>
                    <a:pt x="530" y="592"/>
                  </a:cubicBezTo>
                  <a:cubicBezTo>
                    <a:pt x="336" y="398"/>
                    <a:pt x="336" y="398"/>
                    <a:pt x="336" y="398"/>
                  </a:cubicBezTo>
                  <a:cubicBezTo>
                    <a:pt x="326" y="401"/>
                    <a:pt x="315" y="403"/>
                    <a:pt x="305" y="403"/>
                  </a:cubicBezTo>
                  <a:cubicBezTo>
                    <a:pt x="257" y="403"/>
                    <a:pt x="217" y="363"/>
                    <a:pt x="217" y="315"/>
                  </a:cubicBezTo>
                  <a:cubicBezTo>
                    <a:pt x="217" y="266"/>
                    <a:pt x="257" y="227"/>
                    <a:pt x="305" y="227"/>
                  </a:cubicBezTo>
                  <a:cubicBezTo>
                    <a:pt x="354" y="227"/>
                    <a:pt x="393" y="266"/>
                    <a:pt x="393" y="315"/>
                  </a:cubicBezTo>
                  <a:cubicBezTo>
                    <a:pt x="393" y="325"/>
                    <a:pt x="392" y="335"/>
                    <a:pt x="388" y="345"/>
                  </a:cubicBezTo>
                  <a:cubicBezTo>
                    <a:pt x="582" y="540"/>
                    <a:pt x="582" y="540"/>
                    <a:pt x="582" y="540"/>
                  </a:cubicBezTo>
                  <a:cubicBezTo>
                    <a:pt x="592" y="536"/>
                    <a:pt x="603" y="534"/>
                    <a:pt x="613" y="534"/>
                  </a:cubicBezTo>
                  <a:cubicBezTo>
                    <a:pt x="632" y="534"/>
                    <a:pt x="649" y="540"/>
                    <a:pt x="664" y="551"/>
                  </a:cubicBezTo>
                  <a:cubicBezTo>
                    <a:pt x="884" y="425"/>
                    <a:pt x="884" y="425"/>
                    <a:pt x="884" y="425"/>
                  </a:cubicBezTo>
                  <a:cubicBezTo>
                    <a:pt x="884" y="422"/>
                    <a:pt x="883" y="420"/>
                    <a:pt x="883" y="417"/>
                  </a:cubicBezTo>
                  <a:cubicBezTo>
                    <a:pt x="883" y="369"/>
                    <a:pt x="923" y="329"/>
                    <a:pt x="972" y="329"/>
                  </a:cubicBezTo>
                  <a:cubicBezTo>
                    <a:pt x="1020" y="329"/>
                    <a:pt x="1060" y="369"/>
                    <a:pt x="1060" y="417"/>
                  </a:cubicBezTo>
                  <a:cubicBezTo>
                    <a:pt x="1060" y="430"/>
                    <a:pt x="1057" y="443"/>
                    <a:pt x="1051" y="455"/>
                  </a:cubicBezTo>
                  <a:cubicBezTo>
                    <a:pt x="1205" y="640"/>
                    <a:pt x="1205" y="640"/>
                    <a:pt x="1205" y="640"/>
                  </a:cubicBezTo>
                  <a:cubicBezTo>
                    <a:pt x="1213" y="638"/>
                    <a:pt x="1220" y="637"/>
                    <a:pt x="1228" y="637"/>
                  </a:cubicBezTo>
                  <a:cubicBezTo>
                    <a:pt x="1277" y="637"/>
                    <a:pt x="1316" y="676"/>
                    <a:pt x="1316" y="725"/>
                  </a:cubicBezTo>
                  <a:cubicBezTo>
                    <a:pt x="1316" y="774"/>
                    <a:pt x="1277" y="813"/>
                    <a:pt x="1228" y="813"/>
                  </a:cubicBezTo>
                  <a:close/>
                  <a:moveTo>
                    <a:pt x="1454" y="290"/>
                  </a:moveTo>
                  <a:cubicBezTo>
                    <a:pt x="1388" y="290"/>
                    <a:pt x="1334" y="237"/>
                    <a:pt x="1334" y="171"/>
                  </a:cubicBezTo>
                  <a:cubicBezTo>
                    <a:pt x="1334" y="105"/>
                    <a:pt x="1388" y="51"/>
                    <a:pt x="1454" y="51"/>
                  </a:cubicBezTo>
                  <a:cubicBezTo>
                    <a:pt x="1521" y="51"/>
                    <a:pt x="1574" y="105"/>
                    <a:pt x="1574" y="171"/>
                  </a:cubicBezTo>
                  <a:cubicBezTo>
                    <a:pt x="1574" y="237"/>
                    <a:pt x="1521" y="290"/>
                    <a:pt x="1454"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grpSp>
      <p:sp>
        <p:nvSpPr>
          <p:cNvPr id="56" name="Source"/>
          <p:cNvSpPr txBox="1"/>
          <p:nvPr/>
        </p:nvSpPr>
        <p:spPr>
          <a:xfrm>
            <a:off x="1197114" y="4931855"/>
            <a:ext cx="795089"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Roland Berger</a:t>
            </a:r>
          </a:p>
        </p:txBody>
      </p:sp>
      <p:sp>
        <p:nvSpPr>
          <p:cNvPr id="55" name="RBContent37"/>
          <p:cNvSpPr txBox="1">
            <a:spLocks/>
          </p:cNvSpPr>
          <p:nvPr/>
        </p:nvSpPr>
        <p:spPr>
          <a:xfrm>
            <a:off x="4571995" y="1664908"/>
            <a:ext cx="3997341" cy="575542"/>
          </a:xfrm>
          <a:prstGeom prst="rect">
            <a:avLst/>
          </a:prstGeom>
          <a:noFill/>
          <a:ln w="9525">
            <a:noFill/>
          </a:ln>
        </p:spPr>
        <p:txBody>
          <a:bodyPr vert="horz" wrap="square" lIns="0" tIns="0" rIns="0" bIns="0" rtlCol="0">
            <a:spAutoFit/>
          </a:bodyPr>
          <a:lstStyle/>
          <a:p>
            <a:pPr marL="171450" lvl="1" indent="-171450">
              <a:lnSpc>
                <a:spcPct val="90000"/>
              </a:lnSpc>
              <a:spcBef>
                <a:spcPts val="300"/>
              </a:spcBef>
              <a:buClr>
                <a:schemeClr val="accent1"/>
              </a:buClr>
              <a:buSzPct val="100000"/>
              <a:buFont typeface="Wingdings" panose="05000000000000000000" pitchFamily="2" charset="2"/>
              <a:buChar char="§"/>
            </a:pPr>
            <a:r>
              <a:rPr lang="en-US" sz="900" dirty="0">
                <a:latin typeface="Arial" panose="020B0604020202020204" pitchFamily="34" charset="0"/>
                <a:sym typeface="+mn-lt"/>
              </a:rPr>
              <a:t>Three options:</a:t>
            </a:r>
          </a:p>
          <a:p>
            <a:pPr marL="286779" lvl="2" indent="-171450">
              <a:lnSpc>
                <a:spcPct val="90000"/>
              </a:lnSpc>
              <a:spcBef>
                <a:spcPts val="150"/>
              </a:spcBef>
              <a:buClr>
                <a:schemeClr val="accent1"/>
              </a:buClr>
              <a:buSzPct val="100000"/>
              <a:buFont typeface="Arial" panose="020B0604020202020204" pitchFamily="34" charset="0"/>
              <a:buChar char="‾"/>
            </a:pPr>
            <a:r>
              <a:rPr lang="en-US" sz="900" dirty="0">
                <a:latin typeface="Arial" panose="020B0604020202020204" pitchFamily="34" charset="0"/>
                <a:sym typeface="+mn-lt"/>
              </a:rPr>
              <a:t>Logistics provider manages all touchpoints</a:t>
            </a:r>
          </a:p>
          <a:p>
            <a:pPr marL="286779" lvl="2" indent="-171450">
              <a:lnSpc>
                <a:spcPct val="90000"/>
              </a:lnSpc>
              <a:spcBef>
                <a:spcPts val="150"/>
              </a:spcBef>
              <a:buClr>
                <a:schemeClr val="accent1"/>
              </a:buClr>
              <a:buSzPct val="100000"/>
              <a:buFont typeface="Arial" panose="020B0604020202020204" pitchFamily="34" charset="0"/>
              <a:buChar char="‾"/>
            </a:pPr>
            <a:r>
              <a:rPr lang="en-US" sz="900" dirty="0">
                <a:latin typeface="Arial" panose="020B0604020202020204" pitchFamily="34" charset="0"/>
                <a:sym typeface="+mn-lt"/>
              </a:rPr>
              <a:t>Marketplace manages all touchpoints</a:t>
            </a:r>
          </a:p>
          <a:p>
            <a:pPr marL="286779" lvl="2" indent="-171450">
              <a:lnSpc>
                <a:spcPct val="90000"/>
              </a:lnSpc>
              <a:spcBef>
                <a:spcPts val="150"/>
              </a:spcBef>
              <a:buClr>
                <a:schemeClr val="accent1"/>
              </a:buClr>
              <a:buSzPct val="100000"/>
              <a:buFont typeface="Arial" panose="020B0604020202020204" pitchFamily="34" charset="0"/>
              <a:buChar char="‾"/>
            </a:pPr>
            <a:r>
              <a:rPr lang="en-US" sz="900" dirty="0">
                <a:latin typeface="Arial" panose="020B0604020202020204" pitchFamily="34" charset="0"/>
                <a:sym typeface="+mn-lt"/>
              </a:rPr>
              <a:t>Define strict standards for logistics provider to manage touchpoints</a:t>
            </a:r>
          </a:p>
        </p:txBody>
      </p:sp>
      <p:sp>
        <p:nvSpPr>
          <p:cNvPr id="36" name="RBContent9"/>
          <p:cNvSpPr txBox="1">
            <a:spLocks/>
          </p:cNvSpPr>
          <p:nvPr/>
        </p:nvSpPr>
        <p:spPr>
          <a:xfrm>
            <a:off x="4571995" y="1256246"/>
            <a:ext cx="1382583" cy="18004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de-DE" sz="1300" b="1" dirty="0">
                <a:solidFill>
                  <a:srgbClr val="C00000"/>
                </a:solidFill>
                <a:latin typeface="Arial" panose="020B0604020202020204" pitchFamily="34" charset="0"/>
                <a:sym typeface="+mn-lt"/>
              </a:rPr>
              <a:t>Implications</a:t>
            </a:r>
            <a:endParaRPr lang="en-US" sz="1300" b="1" dirty="0">
              <a:solidFill>
                <a:srgbClr val="C00000"/>
              </a:solidFill>
              <a:latin typeface="Arial" panose="020B0604020202020204" pitchFamily="34" charset="0"/>
              <a:sym typeface="+mn-lt"/>
            </a:endParaRPr>
          </a:p>
        </p:txBody>
      </p:sp>
      <p:sp>
        <p:nvSpPr>
          <p:cNvPr id="40" name="RBContent37"/>
          <p:cNvSpPr txBox="1">
            <a:spLocks/>
          </p:cNvSpPr>
          <p:nvPr/>
        </p:nvSpPr>
        <p:spPr>
          <a:xfrm>
            <a:off x="4571994" y="2364865"/>
            <a:ext cx="3997341" cy="124650"/>
          </a:xfrm>
          <a:prstGeom prst="rect">
            <a:avLst/>
          </a:prstGeom>
          <a:noFill/>
          <a:ln w="9525">
            <a:noFill/>
          </a:ln>
        </p:spPr>
        <p:txBody>
          <a:bodyPr vert="horz" wrap="square" lIns="0" tIns="0" rIns="0" bIns="0" rtlCol="0">
            <a:spAutoFit/>
          </a:bodyPr>
          <a:lstStyle/>
          <a:p>
            <a:pPr marL="171450" lvl="1" indent="-171450">
              <a:lnSpc>
                <a:spcPct val="90000"/>
              </a:lnSpc>
              <a:spcBef>
                <a:spcPts val="300"/>
              </a:spcBef>
              <a:buClr>
                <a:schemeClr val="accent1"/>
              </a:buClr>
              <a:buSzPct val="100000"/>
              <a:buFont typeface="Wingdings" panose="05000000000000000000" pitchFamily="2" charset="2"/>
              <a:buChar char="§"/>
            </a:pPr>
            <a:r>
              <a:rPr lang="en-US" sz="900" dirty="0">
                <a:latin typeface="Arial" panose="020B0604020202020204" pitchFamily="34" charset="0"/>
                <a:sym typeface="+mn-lt"/>
              </a:rPr>
              <a:t>High level of integration and monitoring is required for third option</a:t>
            </a:r>
          </a:p>
        </p:txBody>
      </p:sp>
      <p:sp>
        <p:nvSpPr>
          <p:cNvPr id="42" name="RBContent37"/>
          <p:cNvSpPr txBox="1">
            <a:spLocks/>
          </p:cNvSpPr>
          <p:nvPr/>
        </p:nvSpPr>
        <p:spPr>
          <a:xfrm>
            <a:off x="4571995" y="2703162"/>
            <a:ext cx="3997341" cy="274947"/>
          </a:xfrm>
          <a:prstGeom prst="rect">
            <a:avLst/>
          </a:prstGeom>
          <a:noFill/>
          <a:ln w="9525">
            <a:noFill/>
          </a:ln>
        </p:spPr>
        <p:txBody>
          <a:bodyPr vert="horz" wrap="square" lIns="0" tIns="0" rIns="0" bIns="0" rtlCol="0">
            <a:spAutoFit/>
          </a:bodyPr>
          <a:lstStyle/>
          <a:p>
            <a:pPr marL="171450" lvl="1" indent="-171450">
              <a:lnSpc>
                <a:spcPct val="90000"/>
              </a:lnSpc>
              <a:spcBef>
                <a:spcPts val="300"/>
              </a:spcBef>
              <a:buClr>
                <a:schemeClr val="accent1"/>
              </a:buClr>
              <a:buSzPct val="100000"/>
              <a:buFont typeface="Wingdings" panose="05000000000000000000" pitchFamily="2" charset="2"/>
              <a:buChar char="§"/>
            </a:pPr>
            <a:r>
              <a:rPr lang="en-US" sz="900" dirty="0">
                <a:latin typeface="Arial" panose="020B0604020202020204" pitchFamily="34" charset="0"/>
                <a:sym typeface="+mn-lt"/>
              </a:rPr>
              <a:t>Call </a:t>
            </a:r>
            <a:r>
              <a:rPr lang="en-US" sz="900" dirty="0" err="1">
                <a:latin typeface="Arial" panose="020B0604020202020204" pitchFamily="34" charset="0"/>
                <a:sym typeface="+mn-lt"/>
              </a:rPr>
              <a:t>centre</a:t>
            </a:r>
            <a:r>
              <a:rPr lang="en-US" sz="900" dirty="0">
                <a:latin typeface="Arial" panose="020B0604020202020204" pitchFamily="34" charset="0"/>
                <a:sym typeface="+mn-lt"/>
              </a:rPr>
              <a:t> agents require access to all information relevant to order:</a:t>
            </a:r>
          </a:p>
          <a:p>
            <a:pPr marL="286779" lvl="2" indent="-171450">
              <a:lnSpc>
                <a:spcPct val="90000"/>
              </a:lnSpc>
              <a:spcBef>
                <a:spcPts val="150"/>
              </a:spcBef>
              <a:buClr>
                <a:schemeClr val="accent1"/>
              </a:buClr>
              <a:buSzPct val="100000"/>
              <a:buFont typeface="Arial" panose="020B0604020202020204" pitchFamily="34" charset="0"/>
              <a:buChar char="‾"/>
            </a:pPr>
            <a:r>
              <a:rPr lang="en-US" sz="900" dirty="0">
                <a:latin typeface="Arial" panose="020B0604020202020204" pitchFamily="34" charset="0"/>
                <a:sym typeface="+mn-lt"/>
              </a:rPr>
              <a:t>Order details, address, delivery status, provider info etc.</a:t>
            </a:r>
          </a:p>
        </p:txBody>
      </p:sp>
      <p:sp>
        <p:nvSpPr>
          <p:cNvPr id="44" name="RBContent37"/>
          <p:cNvSpPr txBox="1">
            <a:spLocks/>
          </p:cNvSpPr>
          <p:nvPr/>
        </p:nvSpPr>
        <p:spPr>
          <a:xfrm>
            <a:off x="4571995" y="3694761"/>
            <a:ext cx="3997341" cy="249299"/>
          </a:xfrm>
          <a:prstGeom prst="rect">
            <a:avLst/>
          </a:prstGeom>
          <a:noFill/>
          <a:ln w="9525">
            <a:noFill/>
          </a:ln>
        </p:spPr>
        <p:txBody>
          <a:bodyPr vert="horz" wrap="square" lIns="0" tIns="0" rIns="0" bIns="0" rtlCol="0">
            <a:spAutoFit/>
          </a:bodyPr>
          <a:lstStyle/>
          <a:p>
            <a:pPr marL="171450" lvl="1" indent="-171450">
              <a:lnSpc>
                <a:spcPct val="90000"/>
              </a:lnSpc>
              <a:spcBef>
                <a:spcPts val="300"/>
              </a:spcBef>
              <a:buClr>
                <a:schemeClr val="accent1"/>
              </a:buClr>
              <a:buSzPct val="100000"/>
              <a:buFont typeface="Wingdings" panose="05000000000000000000" pitchFamily="2" charset="2"/>
              <a:buChar char="§"/>
            </a:pPr>
            <a:r>
              <a:rPr lang="en-US" sz="900" dirty="0">
                <a:latin typeface="Arial" panose="020B0604020202020204" pitchFamily="34" charset="0"/>
                <a:sym typeface="+mn-lt"/>
              </a:rPr>
              <a:t>Decision to be made concerning own packaging Vs. that of logistics provider (fulfillment)</a:t>
            </a:r>
          </a:p>
        </p:txBody>
      </p:sp>
      <p:grpSp>
        <p:nvGrpSpPr>
          <p:cNvPr id="19" name="Group 18">
            <a:extLst>
              <a:ext uri="{FF2B5EF4-FFF2-40B4-BE49-F238E27FC236}">
                <a16:creationId xmlns:a16="http://schemas.microsoft.com/office/drawing/2014/main" id="{21DB2422-DBEF-42FB-B4E3-664E65532098}"/>
              </a:ext>
            </a:extLst>
          </p:cNvPr>
          <p:cNvGrpSpPr/>
          <p:nvPr/>
        </p:nvGrpSpPr>
        <p:grpSpPr>
          <a:xfrm>
            <a:off x="1203961" y="2599836"/>
            <a:ext cx="7392466" cy="989893"/>
            <a:chOff x="4571995" y="2843676"/>
            <a:chExt cx="3817833" cy="989893"/>
          </a:xfrm>
        </p:grpSpPr>
        <p:cxnSp>
          <p:nvCxnSpPr>
            <p:cNvPr id="39" name="Straight Connector 38"/>
            <p:cNvCxnSpPr>
              <a:cxnSpLocks/>
            </p:cNvCxnSpPr>
            <p:nvPr/>
          </p:nvCxnSpPr>
          <p:spPr>
            <a:xfrm>
              <a:off x="4571995" y="2843676"/>
              <a:ext cx="3817833" cy="0"/>
            </a:xfrm>
            <a:prstGeom prst="line">
              <a:avLst/>
            </a:prstGeom>
            <a:ln w="9525" cmpd="sng">
              <a:solidFill>
                <a:schemeClr val="tx1"/>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p:cNvCxnSpPr>
            <p:nvPr/>
          </p:nvCxnSpPr>
          <p:spPr>
            <a:xfrm>
              <a:off x="4571995" y="3833569"/>
              <a:ext cx="3817833" cy="0"/>
            </a:xfrm>
            <a:prstGeom prst="line">
              <a:avLst/>
            </a:prstGeom>
            <a:ln w="9525" cmpd="sng">
              <a:solidFill>
                <a:schemeClr val="tx1"/>
              </a:solidFill>
              <a:prstDash val="sysDot"/>
            </a:ln>
            <a:effectLst/>
          </p:spPr>
          <p:style>
            <a:lnRef idx="1">
              <a:schemeClr val="accent1"/>
            </a:lnRef>
            <a:fillRef idx="0">
              <a:schemeClr val="accent1"/>
            </a:fillRef>
            <a:effectRef idx="0">
              <a:schemeClr val="accent1"/>
            </a:effectRef>
            <a:fontRef idx="minor">
              <a:schemeClr val="tx1"/>
            </a:fontRef>
          </p:style>
        </p:cxnSp>
      </p:grpSp>
      <p:sp>
        <p:nvSpPr>
          <p:cNvPr id="53" name="RBContent37"/>
          <p:cNvSpPr txBox="1">
            <a:spLocks/>
          </p:cNvSpPr>
          <p:nvPr/>
        </p:nvSpPr>
        <p:spPr>
          <a:xfrm>
            <a:off x="4571995" y="4043369"/>
            <a:ext cx="3997341" cy="249299"/>
          </a:xfrm>
          <a:prstGeom prst="rect">
            <a:avLst/>
          </a:prstGeom>
          <a:noFill/>
          <a:ln w="9525">
            <a:noFill/>
          </a:ln>
        </p:spPr>
        <p:txBody>
          <a:bodyPr vert="horz" wrap="square" lIns="0" tIns="0" rIns="0" bIns="0" rtlCol="0">
            <a:spAutoFit/>
          </a:bodyPr>
          <a:lstStyle/>
          <a:p>
            <a:pPr marL="171450" lvl="1" indent="-171450">
              <a:lnSpc>
                <a:spcPct val="90000"/>
              </a:lnSpc>
              <a:spcBef>
                <a:spcPts val="300"/>
              </a:spcBef>
              <a:buClr>
                <a:schemeClr val="accent1"/>
              </a:buClr>
              <a:buSzPct val="100000"/>
              <a:buFont typeface="Wingdings" panose="05000000000000000000" pitchFamily="2" charset="2"/>
              <a:buChar char="§"/>
            </a:pPr>
            <a:r>
              <a:rPr lang="en-US" sz="900" dirty="0">
                <a:latin typeface="Arial" panose="020B0604020202020204" pitchFamily="34" charset="0"/>
                <a:sym typeface="+mn-lt"/>
              </a:rPr>
              <a:t>Own packaging can be necessary once a certain scale is reached, however, at small scale it is high cost and difficult to manage</a:t>
            </a:r>
          </a:p>
        </p:txBody>
      </p:sp>
      <p:sp>
        <p:nvSpPr>
          <p:cNvPr id="54" name="RBContent37"/>
          <p:cNvSpPr txBox="1">
            <a:spLocks/>
          </p:cNvSpPr>
          <p:nvPr/>
        </p:nvSpPr>
        <p:spPr>
          <a:xfrm>
            <a:off x="4571995" y="3250091"/>
            <a:ext cx="3997341" cy="124650"/>
          </a:xfrm>
          <a:prstGeom prst="rect">
            <a:avLst/>
          </a:prstGeom>
          <a:noFill/>
          <a:ln w="9525">
            <a:noFill/>
          </a:ln>
        </p:spPr>
        <p:txBody>
          <a:bodyPr vert="horz" wrap="square" lIns="0" tIns="0" rIns="0" bIns="0" rtlCol="0">
            <a:spAutoFit/>
          </a:bodyPr>
          <a:lstStyle/>
          <a:p>
            <a:pPr marL="171450" lvl="1" indent="-171450">
              <a:lnSpc>
                <a:spcPct val="90000"/>
              </a:lnSpc>
              <a:spcBef>
                <a:spcPts val="300"/>
              </a:spcBef>
              <a:buClr>
                <a:schemeClr val="accent1"/>
              </a:buClr>
              <a:buSzPct val="100000"/>
              <a:buFont typeface="Wingdings" panose="05000000000000000000" pitchFamily="2" charset="2"/>
              <a:buChar char="§"/>
            </a:pPr>
            <a:r>
              <a:rPr lang="en-US" sz="900" dirty="0">
                <a:latin typeface="Arial" panose="020B0604020202020204" pitchFamily="34" charset="0"/>
                <a:sym typeface="+mn-lt"/>
              </a:rPr>
              <a:t>Specific training needs for logistics-related support</a:t>
            </a:r>
          </a:p>
        </p:txBody>
      </p:sp>
      <p:cxnSp>
        <p:nvCxnSpPr>
          <p:cNvPr id="12" name="Straight Connector 11">
            <a:extLst>
              <a:ext uri="{FF2B5EF4-FFF2-40B4-BE49-F238E27FC236}">
                <a16:creationId xmlns:a16="http://schemas.microsoft.com/office/drawing/2014/main" id="{A7F61BC5-9ACF-4C83-AFAC-B4AE15B71FAD}"/>
              </a:ext>
            </a:extLst>
          </p:cNvPr>
          <p:cNvCxnSpPr>
            <a:cxnSpLocks/>
          </p:cNvCxnSpPr>
          <p:nvPr/>
        </p:nvCxnSpPr>
        <p:spPr>
          <a:xfrm>
            <a:off x="4571994" y="1498920"/>
            <a:ext cx="3997341" cy="0"/>
          </a:xfrm>
          <a:prstGeom prst="line">
            <a:avLst/>
          </a:prstGeom>
          <a:ln w="22225" cmpd="sng">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8" name="RBContent37"/>
          <p:cNvSpPr txBox="1">
            <a:spLocks/>
          </p:cNvSpPr>
          <p:nvPr/>
        </p:nvSpPr>
        <p:spPr>
          <a:xfrm>
            <a:off x="2237065" y="3305519"/>
            <a:ext cx="1782190" cy="124650"/>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de-DE" sz="900" dirty="0">
                <a:latin typeface="Arial" panose="020B0604020202020204" pitchFamily="34" charset="0"/>
                <a:sym typeface="+mn-lt"/>
              </a:rPr>
              <a:t>Complaints</a:t>
            </a:r>
            <a:endParaRPr lang="en-US" sz="900" dirty="0">
              <a:latin typeface="Arial" panose="020B0604020202020204" pitchFamily="34" charset="0"/>
              <a:sym typeface="+mn-lt"/>
            </a:endParaRPr>
          </a:p>
        </p:txBody>
      </p:sp>
      <p:sp>
        <p:nvSpPr>
          <p:cNvPr id="35" name="RBContent9"/>
          <p:cNvSpPr txBox="1">
            <a:spLocks/>
          </p:cNvSpPr>
          <p:nvPr/>
        </p:nvSpPr>
        <p:spPr>
          <a:xfrm>
            <a:off x="2237065" y="1256246"/>
            <a:ext cx="2153960" cy="18004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de-DE" sz="1300" b="1" dirty="0">
                <a:solidFill>
                  <a:srgbClr val="C00000"/>
                </a:solidFill>
                <a:latin typeface="Arial" panose="020B0604020202020204" pitchFamily="34" charset="0"/>
                <a:sym typeface="+mn-lt"/>
              </a:rPr>
              <a:t>Elements</a:t>
            </a:r>
            <a:endParaRPr lang="en-US" sz="1300" b="1" dirty="0">
              <a:solidFill>
                <a:srgbClr val="C00000"/>
              </a:solidFill>
              <a:latin typeface="Arial" panose="020B0604020202020204" pitchFamily="34" charset="0"/>
              <a:sym typeface="+mn-lt"/>
            </a:endParaRPr>
          </a:p>
        </p:txBody>
      </p:sp>
      <p:sp>
        <p:nvSpPr>
          <p:cNvPr id="37" name="RBContent37"/>
          <p:cNvSpPr txBox="1">
            <a:spLocks/>
          </p:cNvSpPr>
          <p:nvPr/>
        </p:nvSpPr>
        <p:spPr>
          <a:xfrm>
            <a:off x="2237065" y="1662360"/>
            <a:ext cx="1782190" cy="124650"/>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900" dirty="0">
                <a:latin typeface="Arial" panose="020B0604020202020204" pitchFamily="34" charset="0"/>
                <a:sym typeface="+mn-lt"/>
              </a:rPr>
              <a:t>Address confirmation </a:t>
            </a:r>
          </a:p>
        </p:txBody>
      </p:sp>
      <p:sp>
        <p:nvSpPr>
          <p:cNvPr id="41" name="RBContent37"/>
          <p:cNvSpPr txBox="1">
            <a:spLocks/>
          </p:cNvSpPr>
          <p:nvPr/>
        </p:nvSpPr>
        <p:spPr>
          <a:xfrm>
            <a:off x="2237065" y="2703161"/>
            <a:ext cx="1782190" cy="124650"/>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de-DE" sz="900" dirty="0">
                <a:latin typeface="Arial" panose="020B0604020202020204" pitchFamily="34" charset="0"/>
                <a:sym typeface="+mn-lt"/>
              </a:rPr>
              <a:t>Requested changes</a:t>
            </a:r>
            <a:endParaRPr lang="en-US" sz="900" dirty="0">
              <a:latin typeface="Arial" panose="020B0604020202020204" pitchFamily="34" charset="0"/>
              <a:sym typeface="+mn-lt"/>
            </a:endParaRPr>
          </a:p>
        </p:txBody>
      </p:sp>
      <p:sp>
        <p:nvSpPr>
          <p:cNvPr id="43" name="RBContent37"/>
          <p:cNvSpPr txBox="1">
            <a:spLocks/>
          </p:cNvSpPr>
          <p:nvPr/>
        </p:nvSpPr>
        <p:spPr>
          <a:xfrm>
            <a:off x="2237065" y="3694761"/>
            <a:ext cx="1782190" cy="124650"/>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900" dirty="0">
                <a:latin typeface="Arial" panose="020B0604020202020204" pitchFamily="34" charset="0"/>
                <a:sym typeface="+mn-lt"/>
              </a:rPr>
              <a:t>Packaging</a:t>
            </a:r>
          </a:p>
        </p:txBody>
      </p:sp>
      <p:sp>
        <p:nvSpPr>
          <p:cNvPr id="45" name="RBContent37"/>
          <p:cNvSpPr txBox="1">
            <a:spLocks/>
          </p:cNvSpPr>
          <p:nvPr/>
        </p:nvSpPr>
        <p:spPr>
          <a:xfrm>
            <a:off x="2237065" y="1998118"/>
            <a:ext cx="1782190" cy="124650"/>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de-DE" sz="900" dirty="0">
                <a:latin typeface="Arial" panose="020B0604020202020204" pitchFamily="34" charset="0"/>
                <a:sym typeface="+mn-lt"/>
              </a:rPr>
              <a:t>Delivery scheduling</a:t>
            </a:r>
            <a:endParaRPr lang="en-US" sz="900" dirty="0">
              <a:latin typeface="Arial" panose="020B0604020202020204" pitchFamily="34" charset="0"/>
              <a:sym typeface="+mn-lt"/>
            </a:endParaRPr>
          </a:p>
        </p:txBody>
      </p:sp>
      <p:sp>
        <p:nvSpPr>
          <p:cNvPr id="47" name="RBContent37"/>
          <p:cNvSpPr txBox="1">
            <a:spLocks/>
          </p:cNvSpPr>
          <p:nvPr/>
        </p:nvSpPr>
        <p:spPr>
          <a:xfrm>
            <a:off x="2237065" y="2333876"/>
            <a:ext cx="1782190" cy="124650"/>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de-DE" sz="900" dirty="0">
                <a:latin typeface="Arial" panose="020B0604020202020204" pitchFamily="34" charset="0"/>
                <a:sym typeface="+mn-lt"/>
              </a:rPr>
              <a:t>Delivery tracking / status updates</a:t>
            </a:r>
            <a:endParaRPr lang="en-US" sz="900" dirty="0">
              <a:latin typeface="Arial" panose="020B0604020202020204" pitchFamily="34" charset="0"/>
              <a:sym typeface="+mn-lt"/>
            </a:endParaRPr>
          </a:p>
        </p:txBody>
      </p:sp>
      <p:sp>
        <p:nvSpPr>
          <p:cNvPr id="49" name="RBContent37"/>
          <p:cNvSpPr txBox="1">
            <a:spLocks/>
          </p:cNvSpPr>
          <p:nvPr/>
        </p:nvSpPr>
        <p:spPr>
          <a:xfrm>
            <a:off x="2237065" y="3004340"/>
            <a:ext cx="1782190" cy="124650"/>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de-DE" sz="900" dirty="0">
                <a:latin typeface="Arial" panose="020B0604020202020204" pitchFamily="34" charset="0"/>
                <a:sym typeface="+mn-lt"/>
              </a:rPr>
              <a:t>Delivery status request</a:t>
            </a:r>
            <a:endParaRPr lang="en-US" sz="900" dirty="0">
              <a:latin typeface="Arial" panose="020B0604020202020204" pitchFamily="34" charset="0"/>
              <a:sym typeface="+mn-lt"/>
            </a:endParaRPr>
          </a:p>
        </p:txBody>
      </p:sp>
      <p:cxnSp>
        <p:nvCxnSpPr>
          <p:cNvPr id="62" name="Straight Connector 61">
            <a:extLst>
              <a:ext uri="{FF2B5EF4-FFF2-40B4-BE49-F238E27FC236}">
                <a16:creationId xmlns:a16="http://schemas.microsoft.com/office/drawing/2014/main" id="{BF1DAB57-B434-48F9-B137-AA0969C57B44}"/>
              </a:ext>
            </a:extLst>
          </p:cNvPr>
          <p:cNvCxnSpPr>
            <a:cxnSpLocks/>
          </p:cNvCxnSpPr>
          <p:nvPr/>
        </p:nvCxnSpPr>
        <p:spPr>
          <a:xfrm>
            <a:off x="2237065" y="1498920"/>
            <a:ext cx="2153960" cy="0"/>
          </a:xfrm>
          <a:prstGeom prst="line">
            <a:avLst/>
          </a:prstGeom>
          <a:ln w="22225" cmpd="sng">
            <a:solidFill>
              <a:schemeClr val="accent3">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58" name="Slide Number Placeholder 1">
            <a:extLst>
              <a:ext uri="{FF2B5EF4-FFF2-40B4-BE49-F238E27FC236}">
                <a16:creationId xmlns:a16="http://schemas.microsoft.com/office/drawing/2014/main" id="{5D8114D5-F844-4728-AC9B-2B95C8499B76}"/>
              </a:ext>
            </a:extLst>
          </p:cNvPr>
          <p:cNvSpPr>
            <a:spLocks noGrp="1"/>
          </p:cNvSpPr>
          <p:nvPr>
            <p:ph type="sldNum" sz="quarter" idx="15"/>
          </p:nvPr>
        </p:nvSpPr>
        <p:spPr>
          <a:xfrm>
            <a:off x="436779" y="4847514"/>
            <a:ext cx="2133600" cy="273844"/>
          </a:xfrm>
        </p:spPr>
        <p:txBody>
          <a:bodyPr/>
          <a:lstStyle/>
          <a:p>
            <a:fld id="{01940DDA-0656-452C-A408-68789653BD9B}" type="slidenum">
              <a:rPr lang="en-US" smtClean="0">
                <a:latin typeface="Arial" panose="020B0604020202020204" pitchFamily="34" charset="0"/>
              </a:rPr>
              <a:pPr/>
              <a:t>27</a:t>
            </a:fld>
            <a:endParaRPr lang="en-US">
              <a:latin typeface="Arial" panose="020B0604020202020204" pitchFamily="34" charset="0"/>
            </a:endParaRPr>
          </a:p>
        </p:txBody>
      </p:sp>
      <p:grpSp>
        <p:nvGrpSpPr>
          <p:cNvPr id="50" name="Group 49"/>
          <p:cNvGrpSpPr/>
          <p:nvPr/>
        </p:nvGrpSpPr>
        <p:grpSpPr>
          <a:xfrm>
            <a:off x="6300061" y="64146"/>
            <a:ext cx="2777264" cy="281703"/>
            <a:chOff x="6300061" y="64146"/>
            <a:chExt cx="2777264" cy="281703"/>
          </a:xfrm>
        </p:grpSpPr>
        <p:sp>
          <p:nvSpPr>
            <p:cNvPr id="51" name="Rectangle: Rounded Corners 138">
              <a:extLst>
                <a:ext uri="{FF2B5EF4-FFF2-40B4-BE49-F238E27FC236}">
                  <a16:creationId xmlns:a16="http://schemas.microsoft.com/office/drawing/2014/main" id="{0064E6E0-BDA1-4EF8-999C-BBBE34AA3171}"/>
                </a:ext>
              </a:extLst>
            </p:cNvPr>
            <p:cNvSpPr/>
            <p:nvPr/>
          </p:nvSpPr>
          <p:spPr>
            <a:xfrm>
              <a:off x="6300061" y="64146"/>
              <a:ext cx="2777264" cy="281703"/>
            </a:xfrm>
            <a:prstGeom prst="roundRect">
              <a:avLst>
                <a:gd name="adj" fmla="val 50000"/>
              </a:avLst>
            </a:prstGeom>
            <a:solidFill>
              <a:schemeClr val="accent3">
                <a:lumMod val="40000"/>
                <a:lumOff val="6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a:endParaRPr lang="en-US"/>
            </a:p>
          </p:txBody>
        </p:sp>
        <p:grpSp>
          <p:nvGrpSpPr>
            <p:cNvPr id="52" name="Group 51">
              <a:extLst>
                <a:ext uri="{FF2B5EF4-FFF2-40B4-BE49-F238E27FC236}">
                  <a16:creationId xmlns:a16="http://schemas.microsoft.com/office/drawing/2014/main" id="{FA835994-8A17-4F02-A5AA-5B3270605301}"/>
                </a:ext>
              </a:extLst>
            </p:cNvPr>
            <p:cNvGrpSpPr/>
            <p:nvPr/>
          </p:nvGrpSpPr>
          <p:grpSpPr>
            <a:xfrm>
              <a:off x="6391191" y="114297"/>
              <a:ext cx="2675578" cy="189914"/>
              <a:chOff x="-85809" y="114297"/>
              <a:chExt cx="2675578" cy="189914"/>
            </a:xfrm>
          </p:grpSpPr>
          <p:sp>
            <p:nvSpPr>
              <p:cNvPr id="57" name="RbNavigator">
                <a:extLst>
                  <a:ext uri="{FF2B5EF4-FFF2-40B4-BE49-F238E27FC236}">
                    <a16:creationId xmlns:a16="http://schemas.microsoft.com/office/drawing/2014/main" id="{81078B17-607C-4BDD-A397-9A0A6AF3AB79}"/>
                  </a:ext>
                </a:extLst>
              </p:cNvPr>
              <p:cNvSpPr txBox="1"/>
              <p:nvPr/>
            </p:nvSpPr>
            <p:spPr>
              <a:xfrm>
                <a:off x="1197114" y="114297"/>
                <a:ext cx="189914" cy="189914"/>
              </a:xfrm>
              <a:prstGeom prst="rect">
                <a:avLst/>
              </a:prstGeom>
              <a:solidFill>
                <a:schemeClr val="accent4"/>
              </a:solidFill>
              <a:ln w="9525">
                <a:noFill/>
              </a:ln>
            </p:spPr>
            <p:txBody>
              <a:bodyPr vert="horz" wrap="none" lIns="0" tIns="0" rIns="0" bIns="0" rtlCol="0" anchor="ctr">
                <a:noAutofit/>
              </a:bodyPr>
              <a:lstStyle/>
              <a:p>
                <a:pPr algn="ctr">
                  <a:lnSpc>
                    <a:spcPct val="90000"/>
                  </a:lnSpc>
                  <a:spcBef>
                    <a:spcPts val="277"/>
                  </a:spcBef>
                  <a:buClr>
                    <a:srgbClr val="000000"/>
                  </a:buClr>
                  <a:buSzPct val="100000"/>
                </a:pPr>
                <a:r>
                  <a:rPr kumimoji="1" lang="en-US" sz="900" dirty="0">
                    <a:solidFill>
                      <a:schemeClr val="bg1"/>
                    </a:solidFill>
                    <a:latin typeface="Arial" panose="020B0604020202020204" pitchFamily="34" charset="0"/>
                    <a:cs typeface="Arial Narrow" pitchFamily="34" charset="0"/>
                  </a:rPr>
                  <a:t>3/3</a:t>
                </a:r>
              </a:p>
            </p:txBody>
          </p:sp>
          <p:sp>
            <p:nvSpPr>
              <p:cNvPr id="59" name="RbSticker">
                <a:extLst>
                  <a:ext uri="{FF2B5EF4-FFF2-40B4-BE49-F238E27FC236}">
                    <a16:creationId xmlns:a16="http://schemas.microsoft.com/office/drawing/2014/main" id="{0723C003-73A5-496E-AA5C-A79626A51966}"/>
                  </a:ext>
                </a:extLst>
              </p:cNvPr>
              <p:cNvSpPr txBox="1"/>
              <p:nvPr/>
            </p:nvSpPr>
            <p:spPr>
              <a:xfrm>
                <a:off x="1435607" y="146929"/>
                <a:ext cx="1154162" cy="124650"/>
              </a:xfrm>
              <a:prstGeom prst="rect">
                <a:avLst/>
              </a:prstGeom>
              <a:solidFill>
                <a:srgbClr val="BBE0E3">
                  <a:lumMod val="100000"/>
                  <a:alpha val="0"/>
                </a:srgbClr>
              </a:solidFill>
              <a:ln w="9525">
                <a:noFill/>
              </a:ln>
            </p:spPr>
            <p:txBody>
              <a:bodyPr vert="horz" wrap="none" lIns="0" tIns="0" rIns="0" bIns="0" rtlCol="0" anchor="ctr">
                <a:spAutoFit/>
              </a:bodyPr>
              <a:lstStyle/>
              <a:p>
                <a:pPr>
                  <a:lnSpc>
                    <a:spcPct val="90000"/>
                  </a:lnSpc>
                  <a:spcBef>
                    <a:spcPts val="277"/>
                  </a:spcBef>
                  <a:buClr>
                    <a:srgbClr val="000000"/>
                  </a:buClr>
                  <a:buSzPct val="100000"/>
                </a:pPr>
                <a:r>
                  <a:rPr lang="en-US" sz="900" dirty="0">
                    <a:solidFill>
                      <a:srgbClr val="C00000"/>
                    </a:solidFill>
                    <a:latin typeface="Arial" panose="020B0604020202020204" pitchFamily="34" charset="0"/>
                    <a:cs typeface="Arial Narrow" pitchFamily="34" charset="0"/>
                  </a:rPr>
                  <a:t>Cust.experience reqts</a:t>
                </a:r>
              </a:p>
            </p:txBody>
          </p:sp>
          <p:sp>
            <p:nvSpPr>
              <p:cNvPr id="60" name="RbSticker">
                <a:extLst>
                  <a:ext uri="{FF2B5EF4-FFF2-40B4-BE49-F238E27FC236}">
                    <a16:creationId xmlns:a16="http://schemas.microsoft.com/office/drawing/2014/main" id="{0723C003-73A5-496E-AA5C-A79626A51966}"/>
                  </a:ext>
                </a:extLst>
              </p:cNvPr>
              <p:cNvSpPr txBox="1"/>
              <p:nvPr/>
            </p:nvSpPr>
            <p:spPr>
              <a:xfrm>
                <a:off x="-85809" y="144347"/>
                <a:ext cx="1237518" cy="124650"/>
              </a:xfrm>
              <a:prstGeom prst="rect">
                <a:avLst/>
              </a:prstGeom>
              <a:solidFill>
                <a:srgbClr val="BBE0E3">
                  <a:lumMod val="100000"/>
                  <a:alpha val="0"/>
                </a:srgbClr>
              </a:solidFill>
              <a:ln w="9525">
                <a:noFill/>
              </a:ln>
            </p:spPr>
            <p:txBody>
              <a:bodyPr vert="horz" wrap="none" lIns="0" tIns="0" rIns="0" bIns="0" rtlCol="0" anchor="ctr">
                <a:spAutoFit/>
              </a:bodyPr>
              <a:lstStyle/>
              <a:p>
                <a:pPr>
                  <a:lnSpc>
                    <a:spcPct val="90000"/>
                  </a:lnSpc>
                  <a:spcBef>
                    <a:spcPts val="277"/>
                  </a:spcBef>
                  <a:buClr>
                    <a:srgbClr val="000000"/>
                  </a:buClr>
                  <a:buSzPct val="100000"/>
                </a:pPr>
                <a:r>
                  <a:rPr lang="en-US" sz="900" b="1" dirty="0">
                    <a:solidFill>
                      <a:schemeClr val="tx2"/>
                    </a:solidFill>
                    <a:latin typeface="Arial" panose="020B0604020202020204" pitchFamily="34" charset="0"/>
                    <a:cs typeface="Arial Narrow" pitchFamily="34" charset="0"/>
                  </a:rPr>
                  <a:t>HOW</a:t>
                </a:r>
                <a:r>
                  <a:rPr lang="en-US" sz="900" dirty="0">
                    <a:solidFill>
                      <a:schemeClr val="tx2"/>
                    </a:solidFill>
                    <a:latin typeface="Arial" panose="020B0604020202020204" pitchFamily="34" charset="0"/>
                    <a:cs typeface="Arial Narrow" pitchFamily="34" charset="0"/>
                  </a:rPr>
                  <a:t> logistics managed</a:t>
                </a:r>
              </a:p>
            </p:txBody>
          </p:sp>
        </p:grpSp>
      </p:grpSp>
      <p:pic>
        <p:nvPicPr>
          <p:cNvPr id="61" name="Picture 60" descr="Application&#10;&#10;Description automatically generated">
            <a:extLst>
              <a:ext uri="{FF2B5EF4-FFF2-40B4-BE49-F238E27FC236}">
                <a16:creationId xmlns:a16="http://schemas.microsoft.com/office/drawing/2014/main" id="{D39FDF02-B0EB-45B7-B971-032220BE63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430342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BEDD73A-4398-4ED0-A156-F6BADEC90A5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3" name="Object 2" hidden="1">
                        <a:extLst>
                          <a:ext uri="{FF2B5EF4-FFF2-40B4-BE49-F238E27FC236}">
                            <a16:creationId xmlns:a16="http://schemas.microsoft.com/office/drawing/2014/main" id="{0BEDD73A-4398-4ED0-A156-F6BADEC90A56}"/>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443E371-BA85-4BEF-A6B8-3202A0B308C6}"/>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21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5" name="Title 4">
            <a:extLst>
              <a:ext uri="{FF2B5EF4-FFF2-40B4-BE49-F238E27FC236}">
                <a16:creationId xmlns:a16="http://schemas.microsoft.com/office/drawing/2014/main" id="{57CB3B20-6641-4E58-9768-C28A77E28FAE}"/>
              </a:ext>
            </a:extLst>
          </p:cNvPr>
          <p:cNvSpPr>
            <a:spLocks noGrp="1"/>
          </p:cNvSpPr>
          <p:nvPr>
            <p:ph type="title"/>
          </p:nvPr>
        </p:nvSpPr>
        <p:spPr>
          <a:xfrm>
            <a:off x="1197114" y="396000"/>
            <a:ext cx="7399312" cy="857250"/>
          </a:xfrm>
        </p:spPr>
        <p:txBody>
          <a:bodyPr wrap="square" lIns="0" tIns="0" rIns="0" bIns="0">
            <a:normAutofit fontScale="90000"/>
          </a:bodyPr>
          <a:lstStyle/>
          <a:p>
            <a:r>
              <a:rPr lang="en-GB" dirty="0"/>
              <a:t>There is no ‘one size fits all’ model. The cost of the logistics model chosen can vary widely depending on several factors</a:t>
            </a:r>
            <a:endParaRPr lang="en-US" dirty="0"/>
          </a:p>
        </p:txBody>
      </p:sp>
      <p:sp>
        <p:nvSpPr>
          <p:cNvPr id="8" name="Rectangle: Rounded Corners 7">
            <a:extLst>
              <a:ext uri="{FF2B5EF4-FFF2-40B4-BE49-F238E27FC236}">
                <a16:creationId xmlns:a16="http://schemas.microsoft.com/office/drawing/2014/main" id="{65F935E0-DABD-4CB4-A188-E2E588B94A11}"/>
              </a:ext>
            </a:extLst>
          </p:cNvPr>
          <p:cNvSpPr/>
          <p:nvPr/>
        </p:nvSpPr>
        <p:spPr>
          <a:xfrm>
            <a:off x="921254" y="1650276"/>
            <a:ext cx="1974482" cy="2718685"/>
          </a:xfrm>
          <a:prstGeom prst="roundRect">
            <a:avLst>
              <a:gd name="adj" fmla="val 19021"/>
            </a:avLst>
          </a:prstGeom>
          <a:solidFill>
            <a:schemeClr val="accent3">
              <a:lumMod val="20000"/>
              <a:lumOff val="80000"/>
            </a:schemeClr>
          </a:solidFill>
          <a:ln w="15875" cmpd="sng">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ctr" anchorCtr="1">
            <a:noAutofit/>
          </a:bodyPr>
          <a:lstStyle/>
          <a:p>
            <a:pPr algn="ctr">
              <a:lnSpc>
                <a:spcPct val="90000"/>
              </a:lnSpc>
              <a:spcBef>
                <a:spcPts val="300"/>
              </a:spcBef>
            </a:pPr>
            <a:endParaRPr lang="en-US" sz="1125" dirty="0">
              <a:latin typeface="Arial" panose="020B0604020202020204" pitchFamily="34" charset="0"/>
            </a:endParaRPr>
          </a:p>
        </p:txBody>
      </p:sp>
      <p:grpSp>
        <p:nvGrpSpPr>
          <p:cNvPr id="28" name="Group 27">
            <a:extLst>
              <a:ext uri="{FF2B5EF4-FFF2-40B4-BE49-F238E27FC236}">
                <a16:creationId xmlns:a16="http://schemas.microsoft.com/office/drawing/2014/main" id="{DAF8339E-B269-4881-B2D5-58A493911DFB}"/>
              </a:ext>
            </a:extLst>
          </p:cNvPr>
          <p:cNvGrpSpPr/>
          <p:nvPr/>
        </p:nvGrpSpPr>
        <p:grpSpPr>
          <a:xfrm>
            <a:off x="1645174" y="1434287"/>
            <a:ext cx="526643" cy="526643"/>
            <a:chOff x="1966870" y="2434632"/>
            <a:chExt cx="772410" cy="772410"/>
          </a:xfrm>
        </p:grpSpPr>
        <p:sp>
          <p:nvSpPr>
            <p:cNvPr id="9" name="Oval 8">
              <a:extLst>
                <a:ext uri="{FF2B5EF4-FFF2-40B4-BE49-F238E27FC236}">
                  <a16:creationId xmlns:a16="http://schemas.microsoft.com/office/drawing/2014/main" id="{B76970CA-7542-4DDF-80C7-7165EABC17C2}"/>
                </a:ext>
              </a:extLst>
            </p:cNvPr>
            <p:cNvSpPr/>
            <p:nvPr/>
          </p:nvSpPr>
          <p:spPr>
            <a:xfrm>
              <a:off x="1966870" y="2434632"/>
              <a:ext cx="772410" cy="772410"/>
            </a:xfrm>
            <a:prstGeom prst="ellipse">
              <a:avLst/>
            </a:prstGeom>
            <a:solidFill>
              <a:schemeClr val="accent3"/>
            </a:solidFill>
            <a:ln w="15875" cmpd="sng">
              <a:solidFill>
                <a:schemeClr val="bg1"/>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grpSp>
          <p:nvGrpSpPr>
            <p:cNvPr id="17" name="Group 16">
              <a:extLst>
                <a:ext uri="{FF2B5EF4-FFF2-40B4-BE49-F238E27FC236}">
                  <a16:creationId xmlns:a16="http://schemas.microsoft.com/office/drawing/2014/main" id="{A471128F-7E7E-45B9-818E-52FA982EA86A}"/>
                </a:ext>
              </a:extLst>
            </p:cNvPr>
            <p:cNvGrpSpPr>
              <a:grpSpLocks noChangeAspect="1"/>
            </p:cNvGrpSpPr>
            <p:nvPr/>
          </p:nvGrpSpPr>
          <p:grpSpPr>
            <a:xfrm>
              <a:off x="2153588" y="2631302"/>
              <a:ext cx="474965" cy="330997"/>
              <a:chOff x="1717676" y="3959226"/>
              <a:chExt cx="3571876" cy="2489200"/>
            </a:xfrm>
            <a:solidFill>
              <a:schemeClr val="accent6"/>
            </a:solidFill>
          </p:grpSpPr>
          <p:sp>
            <p:nvSpPr>
              <p:cNvPr id="18" name="Line 5">
                <a:extLst>
                  <a:ext uri="{FF2B5EF4-FFF2-40B4-BE49-F238E27FC236}">
                    <a16:creationId xmlns:a16="http://schemas.microsoft.com/office/drawing/2014/main" id="{F4EBE2F3-2534-4724-9EE8-53DBB396400B}"/>
                  </a:ext>
                </a:extLst>
              </p:cNvPr>
              <p:cNvSpPr>
                <a:spLocks noChangeShapeType="1"/>
              </p:cNvSpPr>
              <p:nvPr/>
            </p:nvSpPr>
            <p:spPr bwMode="auto">
              <a:xfrm>
                <a:off x="3360738" y="482758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19" name="Line 6">
                <a:extLst>
                  <a:ext uri="{FF2B5EF4-FFF2-40B4-BE49-F238E27FC236}">
                    <a16:creationId xmlns:a16="http://schemas.microsoft.com/office/drawing/2014/main" id="{B8C8686B-7AA9-4E32-8044-2AAF71384513}"/>
                  </a:ext>
                </a:extLst>
              </p:cNvPr>
              <p:cNvSpPr>
                <a:spLocks noChangeShapeType="1"/>
              </p:cNvSpPr>
              <p:nvPr/>
            </p:nvSpPr>
            <p:spPr bwMode="auto">
              <a:xfrm>
                <a:off x="3360738" y="482758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20" name="Freeform 16">
                <a:extLst>
                  <a:ext uri="{FF2B5EF4-FFF2-40B4-BE49-F238E27FC236}">
                    <a16:creationId xmlns:a16="http://schemas.microsoft.com/office/drawing/2014/main" id="{4169EF0F-A060-4EEB-B90B-ECEA9D5D4FEF}"/>
                  </a:ext>
                </a:extLst>
              </p:cNvPr>
              <p:cNvSpPr>
                <a:spLocks/>
              </p:cNvSpPr>
              <p:nvPr/>
            </p:nvSpPr>
            <p:spPr bwMode="auto">
              <a:xfrm>
                <a:off x="1819277" y="3959226"/>
                <a:ext cx="2424115" cy="2432046"/>
              </a:xfrm>
              <a:custGeom>
                <a:avLst/>
                <a:gdLst>
                  <a:gd name="T0" fmla="*/ 1993 w 2154"/>
                  <a:gd name="T1" fmla="*/ 1199 h 2160"/>
                  <a:gd name="T2" fmla="*/ 1080 w 2154"/>
                  <a:gd name="T3" fmla="*/ 2000 h 2160"/>
                  <a:gd name="T4" fmla="*/ 160 w 2154"/>
                  <a:gd name="T5" fmla="*/ 1080 h 2160"/>
                  <a:gd name="T6" fmla="*/ 1080 w 2154"/>
                  <a:gd name="T7" fmla="*/ 160 h 2160"/>
                  <a:gd name="T8" fmla="*/ 1993 w 2154"/>
                  <a:gd name="T9" fmla="*/ 963 h 2160"/>
                  <a:gd name="T10" fmla="*/ 2154 w 2154"/>
                  <a:gd name="T11" fmla="*/ 963 h 2160"/>
                  <a:gd name="T12" fmla="*/ 1080 w 2154"/>
                  <a:gd name="T13" fmla="*/ 0 h 2160"/>
                  <a:gd name="T14" fmla="*/ 0 w 2154"/>
                  <a:gd name="T15" fmla="*/ 1080 h 2160"/>
                  <a:gd name="T16" fmla="*/ 1080 w 2154"/>
                  <a:gd name="T17" fmla="*/ 2160 h 2160"/>
                  <a:gd name="T18" fmla="*/ 2154 w 2154"/>
                  <a:gd name="T19" fmla="*/ 1199 h 2160"/>
                  <a:gd name="T20" fmla="*/ 1993 w 2154"/>
                  <a:gd name="T21" fmla="*/ 1199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4" h="2160">
                    <a:moveTo>
                      <a:pt x="1993" y="1199"/>
                    </a:moveTo>
                    <a:cubicBezTo>
                      <a:pt x="1934" y="1651"/>
                      <a:pt x="1548" y="2000"/>
                      <a:pt x="1080" y="2000"/>
                    </a:cubicBezTo>
                    <a:cubicBezTo>
                      <a:pt x="572" y="2000"/>
                      <a:pt x="160" y="1588"/>
                      <a:pt x="160" y="1080"/>
                    </a:cubicBezTo>
                    <a:cubicBezTo>
                      <a:pt x="160" y="572"/>
                      <a:pt x="572" y="160"/>
                      <a:pt x="1080" y="160"/>
                    </a:cubicBezTo>
                    <a:cubicBezTo>
                      <a:pt x="1549" y="160"/>
                      <a:pt x="1936" y="510"/>
                      <a:pt x="1993" y="963"/>
                    </a:cubicBezTo>
                    <a:cubicBezTo>
                      <a:pt x="2154" y="963"/>
                      <a:pt x="2154" y="963"/>
                      <a:pt x="2154" y="963"/>
                    </a:cubicBezTo>
                    <a:cubicBezTo>
                      <a:pt x="2096" y="422"/>
                      <a:pt x="1637" y="0"/>
                      <a:pt x="1080" y="0"/>
                    </a:cubicBezTo>
                    <a:cubicBezTo>
                      <a:pt x="484" y="0"/>
                      <a:pt x="0" y="484"/>
                      <a:pt x="0" y="1080"/>
                    </a:cubicBezTo>
                    <a:cubicBezTo>
                      <a:pt x="0" y="1676"/>
                      <a:pt x="484" y="2160"/>
                      <a:pt x="1080" y="2160"/>
                    </a:cubicBezTo>
                    <a:cubicBezTo>
                      <a:pt x="1637" y="2160"/>
                      <a:pt x="2095" y="1739"/>
                      <a:pt x="2154" y="1199"/>
                    </a:cubicBezTo>
                    <a:lnTo>
                      <a:pt x="1993" y="1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21" name="Freeform 17">
                <a:extLst>
                  <a:ext uri="{FF2B5EF4-FFF2-40B4-BE49-F238E27FC236}">
                    <a16:creationId xmlns:a16="http://schemas.microsoft.com/office/drawing/2014/main" id="{C325D407-036A-4D8D-846F-6BECAAF4F912}"/>
                  </a:ext>
                </a:extLst>
              </p:cNvPr>
              <p:cNvSpPr>
                <a:spLocks/>
              </p:cNvSpPr>
              <p:nvPr/>
            </p:nvSpPr>
            <p:spPr bwMode="auto">
              <a:xfrm>
                <a:off x="2274888" y="4411663"/>
                <a:ext cx="1514475" cy="1525588"/>
              </a:xfrm>
              <a:custGeom>
                <a:avLst/>
                <a:gdLst>
                  <a:gd name="T0" fmla="*/ 1182 w 1345"/>
                  <a:gd name="T1" fmla="*/ 561 h 1356"/>
                  <a:gd name="T2" fmla="*/ 1345 w 1345"/>
                  <a:gd name="T3" fmla="*/ 561 h 1356"/>
                  <a:gd name="T4" fmla="*/ 678 w 1345"/>
                  <a:gd name="T5" fmla="*/ 0 h 1356"/>
                  <a:gd name="T6" fmla="*/ 0 w 1345"/>
                  <a:gd name="T7" fmla="*/ 678 h 1356"/>
                  <a:gd name="T8" fmla="*/ 678 w 1345"/>
                  <a:gd name="T9" fmla="*/ 1356 h 1356"/>
                  <a:gd name="T10" fmla="*/ 1345 w 1345"/>
                  <a:gd name="T11" fmla="*/ 797 h 1356"/>
                  <a:gd name="T12" fmla="*/ 1182 w 1345"/>
                  <a:gd name="T13" fmla="*/ 797 h 1356"/>
                  <a:gd name="T14" fmla="*/ 678 w 1345"/>
                  <a:gd name="T15" fmla="*/ 1196 h 1356"/>
                  <a:gd name="T16" fmla="*/ 160 w 1345"/>
                  <a:gd name="T17" fmla="*/ 678 h 1356"/>
                  <a:gd name="T18" fmla="*/ 678 w 1345"/>
                  <a:gd name="T19" fmla="*/ 160 h 1356"/>
                  <a:gd name="T20" fmla="*/ 1182 w 1345"/>
                  <a:gd name="T21" fmla="*/ 561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5" h="1356">
                    <a:moveTo>
                      <a:pt x="1182" y="561"/>
                    </a:moveTo>
                    <a:cubicBezTo>
                      <a:pt x="1345" y="561"/>
                      <a:pt x="1345" y="561"/>
                      <a:pt x="1345" y="561"/>
                    </a:cubicBezTo>
                    <a:cubicBezTo>
                      <a:pt x="1290" y="243"/>
                      <a:pt x="1012" y="0"/>
                      <a:pt x="678" y="0"/>
                    </a:cubicBezTo>
                    <a:cubicBezTo>
                      <a:pt x="303" y="0"/>
                      <a:pt x="0" y="304"/>
                      <a:pt x="0" y="678"/>
                    </a:cubicBezTo>
                    <a:cubicBezTo>
                      <a:pt x="0" y="1052"/>
                      <a:pt x="303" y="1356"/>
                      <a:pt x="678" y="1356"/>
                    </a:cubicBezTo>
                    <a:cubicBezTo>
                      <a:pt x="1011" y="1356"/>
                      <a:pt x="1289" y="1115"/>
                      <a:pt x="1345" y="797"/>
                    </a:cubicBezTo>
                    <a:cubicBezTo>
                      <a:pt x="1182" y="797"/>
                      <a:pt x="1182" y="797"/>
                      <a:pt x="1182" y="797"/>
                    </a:cubicBezTo>
                    <a:cubicBezTo>
                      <a:pt x="1128" y="1026"/>
                      <a:pt x="922" y="1196"/>
                      <a:pt x="678" y="1196"/>
                    </a:cubicBezTo>
                    <a:cubicBezTo>
                      <a:pt x="392" y="1196"/>
                      <a:pt x="160" y="964"/>
                      <a:pt x="160" y="678"/>
                    </a:cubicBezTo>
                    <a:cubicBezTo>
                      <a:pt x="160" y="392"/>
                      <a:pt x="392" y="160"/>
                      <a:pt x="678" y="160"/>
                    </a:cubicBezTo>
                    <a:cubicBezTo>
                      <a:pt x="923" y="160"/>
                      <a:pt x="1129" y="332"/>
                      <a:pt x="1182" y="5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22" name="Freeform 18">
                <a:extLst>
                  <a:ext uri="{FF2B5EF4-FFF2-40B4-BE49-F238E27FC236}">
                    <a16:creationId xmlns:a16="http://schemas.microsoft.com/office/drawing/2014/main" id="{54227FF8-B22A-48F2-B850-082DEFE56C2B}"/>
                  </a:ext>
                </a:extLst>
              </p:cNvPr>
              <p:cNvSpPr>
                <a:spLocks/>
              </p:cNvSpPr>
              <p:nvPr/>
            </p:nvSpPr>
            <p:spPr bwMode="auto">
              <a:xfrm>
                <a:off x="2725738" y="4862513"/>
                <a:ext cx="595313" cy="625475"/>
              </a:xfrm>
              <a:custGeom>
                <a:avLst/>
                <a:gdLst>
                  <a:gd name="T0" fmla="*/ 278 w 530"/>
                  <a:gd name="T1" fmla="*/ 160 h 556"/>
                  <a:gd name="T2" fmla="*/ 292 w 530"/>
                  <a:gd name="T3" fmla="*/ 161 h 556"/>
                  <a:gd name="T4" fmla="*/ 530 w 530"/>
                  <a:gd name="T5" fmla="*/ 161 h 556"/>
                  <a:gd name="T6" fmla="*/ 278 w 530"/>
                  <a:gd name="T7" fmla="*/ 0 h 556"/>
                  <a:gd name="T8" fmla="*/ 0 w 530"/>
                  <a:gd name="T9" fmla="*/ 278 h 556"/>
                  <a:gd name="T10" fmla="*/ 278 w 530"/>
                  <a:gd name="T11" fmla="*/ 556 h 556"/>
                  <a:gd name="T12" fmla="*/ 529 w 530"/>
                  <a:gd name="T13" fmla="*/ 397 h 556"/>
                  <a:gd name="T14" fmla="*/ 292 w 530"/>
                  <a:gd name="T15" fmla="*/ 397 h 556"/>
                  <a:gd name="T16" fmla="*/ 292 w 530"/>
                  <a:gd name="T17" fmla="*/ 395 h 556"/>
                  <a:gd name="T18" fmla="*/ 278 w 530"/>
                  <a:gd name="T19" fmla="*/ 396 h 556"/>
                  <a:gd name="T20" fmla="*/ 160 w 530"/>
                  <a:gd name="T21" fmla="*/ 278 h 556"/>
                  <a:gd name="T22" fmla="*/ 278 w 530"/>
                  <a:gd name="T23" fmla="*/ 1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0" h="556">
                    <a:moveTo>
                      <a:pt x="278" y="160"/>
                    </a:moveTo>
                    <a:cubicBezTo>
                      <a:pt x="283" y="160"/>
                      <a:pt x="287" y="161"/>
                      <a:pt x="292" y="161"/>
                    </a:cubicBezTo>
                    <a:cubicBezTo>
                      <a:pt x="530" y="161"/>
                      <a:pt x="530" y="161"/>
                      <a:pt x="530" y="161"/>
                    </a:cubicBezTo>
                    <a:cubicBezTo>
                      <a:pt x="485" y="66"/>
                      <a:pt x="389" y="0"/>
                      <a:pt x="278" y="0"/>
                    </a:cubicBezTo>
                    <a:cubicBezTo>
                      <a:pt x="124" y="0"/>
                      <a:pt x="0" y="125"/>
                      <a:pt x="0" y="278"/>
                    </a:cubicBezTo>
                    <a:cubicBezTo>
                      <a:pt x="0" y="432"/>
                      <a:pt x="124" y="556"/>
                      <a:pt x="278" y="556"/>
                    </a:cubicBezTo>
                    <a:cubicBezTo>
                      <a:pt x="388" y="556"/>
                      <a:pt x="484" y="491"/>
                      <a:pt x="529" y="397"/>
                    </a:cubicBezTo>
                    <a:cubicBezTo>
                      <a:pt x="292" y="397"/>
                      <a:pt x="292" y="397"/>
                      <a:pt x="292" y="397"/>
                    </a:cubicBezTo>
                    <a:cubicBezTo>
                      <a:pt x="292" y="395"/>
                      <a:pt x="292" y="395"/>
                      <a:pt x="292" y="395"/>
                    </a:cubicBezTo>
                    <a:cubicBezTo>
                      <a:pt x="287" y="395"/>
                      <a:pt x="283" y="396"/>
                      <a:pt x="278" y="396"/>
                    </a:cubicBezTo>
                    <a:cubicBezTo>
                      <a:pt x="213" y="396"/>
                      <a:pt x="160" y="343"/>
                      <a:pt x="160" y="278"/>
                    </a:cubicBezTo>
                    <a:cubicBezTo>
                      <a:pt x="160" y="213"/>
                      <a:pt x="213" y="160"/>
                      <a:pt x="278"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23" name="Freeform 19">
                <a:extLst>
                  <a:ext uri="{FF2B5EF4-FFF2-40B4-BE49-F238E27FC236}">
                    <a16:creationId xmlns:a16="http://schemas.microsoft.com/office/drawing/2014/main" id="{51B9AB24-E4F7-4FF5-917C-2CC091B34B71}"/>
                  </a:ext>
                </a:extLst>
              </p:cNvPr>
              <p:cNvSpPr>
                <a:spLocks/>
              </p:cNvSpPr>
              <p:nvPr/>
            </p:nvSpPr>
            <p:spPr bwMode="auto">
              <a:xfrm>
                <a:off x="1717676" y="5976938"/>
                <a:ext cx="471488" cy="471488"/>
              </a:xfrm>
              <a:custGeom>
                <a:avLst/>
                <a:gdLst>
                  <a:gd name="T0" fmla="*/ 0 w 297"/>
                  <a:gd name="T1" fmla="*/ 217 h 297"/>
                  <a:gd name="T2" fmla="*/ 80 w 297"/>
                  <a:gd name="T3" fmla="*/ 297 h 297"/>
                  <a:gd name="T4" fmla="*/ 297 w 297"/>
                  <a:gd name="T5" fmla="*/ 80 h 297"/>
                  <a:gd name="T6" fmla="*/ 217 w 297"/>
                  <a:gd name="T7" fmla="*/ 0 h 297"/>
                  <a:gd name="T8" fmla="*/ 0 w 297"/>
                  <a:gd name="T9" fmla="*/ 217 h 297"/>
                </a:gdLst>
                <a:ahLst/>
                <a:cxnLst>
                  <a:cxn ang="0">
                    <a:pos x="T0" y="T1"/>
                  </a:cxn>
                  <a:cxn ang="0">
                    <a:pos x="T2" y="T3"/>
                  </a:cxn>
                  <a:cxn ang="0">
                    <a:pos x="T4" y="T5"/>
                  </a:cxn>
                  <a:cxn ang="0">
                    <a:pos x="T6" y="T7"/>
                  </a:cxn>
                  <a:cxn ang="0">
                    <a:pos x="T8" y="T9"/>
                  </a:cxn>
                </a:cxnLst>
                <a:rect l="0" t="0" r="r" b="b"/>
                <a:pathLst>
                  <a:path w="297" h="297">
                    <a:moveTo>
                      <a:pt x="0" y="217"/>
                    </a:moveTo>
                    <a:lnTo>
                      <a:pt x="80" y="297"/>
                    </a:lnTo>
                    <a:lnTo>
                      <a:pt x="297" y="80"/>
                    </a:lnTo>
                    <a:lnTo>
                      <a:pt x="217" y="0"/>
                    </a:lnTo>
                    <a:lnTo>
                      <a:pt x="0"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24" name="Freeform 20">
                <a:extLst>
                  <a:ext uri="{FF2B5EF4-FFF2-40B4-BE49-F238E27FC236}">
                    <a16:creationId xmlns:a16="http://schemas.microsoft.com/office/drawing/2014/main" id="{C6E3FA0A-3BD3-41E9-8891-2F88FE35488E}"/>
                  </a:ext>
                </a:extLst>
              </p:cNvPr>
              <p:cNvSpPr>
                <a:spLocks/>
              </p:cNvSpPr>
              <p:nvPr/>
            </p:nvSpPr>
            <p:spPr bwMode="auto">
              <a:xfrm>
                <a:off x="3889376" y="5976938"/>
                <a:ext cx="471488" cy="471488"/>
              </a:xfrm>
              <a:custGeom>
                <a:avLst/>
                <a:gdLst>
                  <a:gd name="T0" fmla="*/ 0 w 297"/>
                  <a:gd name="T1" fmla="*/ 80 h 297"/>
                  <a:gd name="T2" fmla="*/ 217 w 297"/>
                  <a:gd name="T3" fmla="*/ 297 h 297"/>
                  <a:gd name="T4" fmla="*/ 297 w 297"/>
                  <a:gd name="T5" fmla="*/ 217 h 297"/>
                  <a:gd name="T6" fmla="*/ 81 w 297"/>
                  <a:gd name="T7" fmla="*/ 0 h 297"/>
                  <a:gd name="T8" fmla="*/ 0 w 297"/>
                  <a:gd name="T9" fmla="*/ 80 h 297"/>
                </a:gdLst>
                <a:ahLst/>
                <a:cxnLst>
                  <a:cxn ang="0">
                    <a:pos x="T0" y="T1"/>
                  </a:cxn>
                  <a:cxn ang="0">
                    <a:pos x="T2" y="T3"/>
                  </a:cxn>
                  <a:cxn ang="0">
                    <a:pos x="T4" y="T5"/>
                  </a:cxn>
                  <a:cxn ang="0">
                    <a:pos x="T6" y="T7"/>
                  </a:cxn>
                  <a:cxn ang="0">
                    <a:pos x="T8" y="T9"/>
                  </a:cxn>
                </a:cxnLst>
                <a:rect l="0" t="0" r="r" b="b"/>
                <a:pathLst>
                  <a:path w="297" h="297">
                    <a:moveTo>
                      <a:pt x="0" y="80"/>
                    </a:moveTo>
                    <a:lnTo>
                      <a:pt x="217" y="297"/>
                    </a:lnTo>
                    <a:lnTo>
                      <a:pt x="297" y="217"/>
                    </a:lnTo>
                    <a:lnTo>
                      <a:pt x="81" y="0"/>
                    </a:lnTo>
                    <a:lnTo>
                      <a:pt x="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25" name="Freeform 21">
                <a:extLst>
                  <a:ext uri="{FF2B5EF4-FFF2-40B4-BE49-F238E27FC236}">
                    <a16:creationId xmlns:a16="http://schemas.microsoft.com/office/drawing/2014/main" id="{220FF096-1733-4891-87D4-4838E6E67E98}"/>
                  </a:ext>
                </a:extLst>
              </p:cNvPr>
              <p:cNvSpPr>
                <a:spLocks/>
              </p:cNvSpPr>
              <p:nvPr/>
            </p:nvSpPr>
            <p:spPr bwMode="auto">
              <a:xfrm>
                <a:off x="3054352" y="4745033"/>
                <a:ext cx="2235200" cy="858835"/>
              </a:xfrm>
              <a:custGeom>
                <a:avLst/>
                <a:gdLst>
                  <a:gd name="T0" fmla="*/ 1328 w 1408"/>
                  <a:gd name="T1" fmla="*/ 541 h 541"/>
                  <a:gd name="T2" fmla="*/ 1408 w 1408"/>
                  <a:gd name="T3" fmla="*/ 461 h 541"/>
                  <a:gd name="T4" fmla="*/ 1218 w 1408"/>
                  <a:gd name="T5" fmla="*/ 271 h 541"/>
                  <a:gd name="T6" fmla="*/ 1408 w 1408"/>
                  <a:gd name="T7" fmla="*/ 81 h 541"/>
                  <a:gd name="T8" fmla="*/ 1328 w 1408"/>
                  <a:gd name="T9" fmla="*/ 0 h 541"/>
                  <a:gd name="T10" fmla="*/ 1115 w 1408"/>
                  <a:gd name="T11" fmla="*/ 214 h 541"/>
                  <a:gd name="T12" fmla="*/ 1012 w 1408"/>
                  <a:gd name="T13" fmla="*/ 214 h 541"/>
                  <a:gd name="T14" fmla="*/ 1146 w 1408"/>
                  <a:gd name="T15" fmla="*/ 81 h 541"/>
                  <a:gd name="T16" fmla="*/ 1066 w 1408"/>
                  <a:gd name="T17" fmla="*/ 0 h 541"/>
                  <a:gd name="T18" fmla="*/ 852 w 1408"/>
                  <a:gd name="T19" fmla="*/ 214 h 541"/>
                  <a:gd name="T20" fmla="*/ 0 w 1408"/>
                  <a:gd name="T21" fmla="*/ 214 h 541"/>
                  <a:gd name="T22" fmla="*/ 0 w 1408"/>
                  <a:gd name="T23" fmla="*/ 327 h 541"/>
                  <a:gd name="T24" fmla="*/ 853 w 1408"/>
                  <a:gd name="T25" fmla="*/ 327 h 541"/>
                  <a:gd name="T26" fmla="*/ 1066 w 1408"/>
                  <a:gd name="T27" fmla="*/ 541 h 541"/>
                  <a:gd name="T28" fmla="*/ 1146 w 1408"/>
                  <a:gd name="T29" fmla="*/ 461 h 541"/>
                  <a:gd name="T30" fmla="*/ 1013 w 1408"/>
                  <a:gd name="T31" fmla="*/ 327 h 541"/>
                  <a:gd name="T32" fmla="*/ 1115 w 1408"/>
                  <a:gd name="T33" fmla="*/ 327 h 541"/>
                  <a:gd name="T34" fmla="*/ 1328 w 1408"/>
                  <a:gd name="T35"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8" h="541">
                    <a:moveTo>
                      <a:pt x="1328" y="541"/>
                    </a:moveTo>
                    <a:lnTo>
                      <a:pt x="1408" y="461"/>
                    </a:lnTo>
                    <a:lnTo>
                      <a:pt x="1218" y="271"/>
                    </a:lnTo>
                    <a:lnTo>
                      <a:pt x="1408" y="81"/>
                    </a:lnTo>
                    <a:lnTo>
                      <a:pt x="1328" y="0"/>
                    </a:lnTo>
                    <a:lnTo>
                      <a:pt x="1115" y="214"/>
                    </a:lnTo>
                    <a:lnTo>
                      <a:pt x="1012" y="214"/>
                    </a:lnTo>
                    <a:lnTo>
                      <a:pt x="1146" y="81"/>
                    </a:lnTo>
                    <a:lnTo>
                      <a:pt x="1066" y="0"/>
                    </a:lnTo>
                    <a:lnTo>
                      <a:pt x="852" y="214"/>
                    </a:lnTo>
                    <a:lnTo>
                      <a:pt x="0" y="214"/>
                    </a:lnTo>
                    <a:lnTo>
                      <a:pt x="0" y="327"/>
                    </a:lnTo>
                    <a:lnTo>
                      <a:pt x="853" y="327"/>
                    </a:lnTo>
                    <a:lnTo>
                      <a:pt x="1066" y="541"/>
                    </a:lnTo>
                    <a:lnTo>
                      <a:pt x="1146" y="461"/>
                    </a:lnTo>
                    <a:lnTo>
                      <a:pt x="1013" y="327"/>
                    </a:lnTo>
                    <a:lnTo>
                      <a:pt x="1115" y="327"/>
                    </a:lnTo>
                    <a:lnTo>
                      <a:pt x="1328"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grpSp>
      </p:grpSp>
      <p:sp>
        <p:nvSpPr>
          <p:cNvPr id="30" name="RBContent30">
            <a:extLst>
              <a:ext uri="{FF2B5EF4-FFF2-40B4-BE49-F238E27FC236}">
                <a16:creationId xmlns:a16="http://schemas.microsoft.com/office/drawing/2014/main" id="{8B92D2EE-DA92-4EB4-8F4E-CDE7201EE210}"/>
              </a:ext>
            </a:extLst>
          </p:cNvPr>
          <p:cNvSpPr txBox="1">
            <a:spLocks/>
          </p:cNvSpPr>
          <p:nvPr/>
        </p:nvSpPr>
        <p:spPr>
          <a:xfrm>
            <a:off x="1496408" y="2261730"/>
            <a:ext cx="1115969" cy="18004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300" dirty="0">
                <a:solidFill>
                  <a:schemeClr val="tx2"/>
                </a:solidFill>
                <a:latin typeface="Arial" panose="020B0604020202020204" pitchFamily="34" charset="0"/>
                <a:sym typeface="+mn-lt"/>
              </a:rPr>
              <a:t>Low cost</a:t>
            </a:r>
          </a:p>
        </p:txBody>
      </p:sp>
      <p:grpSp>
        <p:nvGrpSpPr>
          <p:cNvPr id="26" name="Group 25">
            <a:extLst>
              <a:ext uri="{FF2B5EF4-FFF2-40B4-BE49-F238E27FC236}">
                <a16:creationId xmlns:a16="http://schemas.microsoft.com/office/drawing/2014/main" id="{4C14566B-9FF8-4A6C-9BD6-17090361368B}"/>
              </a:ext>
            </a:extLst>
          </p:cNvPr>
          <p:cNvGrpSpPr>
            <a:grpSpLocks noChangeAspect="1"/>
          </p:cNvGrpSpPr>
          <p:nvPr/>
        </p:nvGrpSpPr>
        <p:grpSpPr>
          <a:xfrm>
            <a:off x="1073659" y="2205632"/>
            <a:ext cx="306715" cy="292244"/>
            <a:chOff x="4246563" y="2247900"/>
            <a:chExt cx="3095625" cy="2949575"/>
          </a:xfrm>
          <a:solidFill>
            <a:schemeClr val="accent6"/>
          </a:solidFill>
        </p:grpSpPr>
        <p:sp>
          <p:nvSpPr>
            <p:cNvPr id="33" name="Freeform 5">
              <a:extLst>
                <a:ext uri="{FF2B5EF4-FFF2-40B4-BE49-F238E27FC236}">
                  <a16:creationId xmlns:a16="http://schemas.microsoft.com/office/drawing/2014/main" id="{6E20A8FD-A29C-4118-98EB-7222A3EB86C4}"/>
                </a:ext>
              </a:extLst>
            </p:cNvPr>
            <p:cNvSpPr>
              <a:spLocks noEditPoints="1"/>
            </p:cNvSpPr>
            <p:nvPr/>
          </p:nvSpPr>
          <p:spPr bwMode="auto">
            <a:xfrm>
              <a:off x="4511675" y="2247900"/>
              <a:ext cx="2593975" cy="2949575"/>
            </a:xfrm>
            <a:custGeom>
              <a:avLst/>
              <a:gdLst>
                <a:gd name="T0" fmla="*/ 240 w 1760"/>
                <a:gd name="T1" fmla="*/ 1520 h 2000"/>
                <a:gd name="T2" fmla="*/ 320 w 1760"/>
                <a:gd name="T3" fmla="*/ 1600 h 2000"/>
                <a:gd name="T4" fmla="*/ 1360 w 1760"/>
                <a:gd name="T5" fmla="*/ 1600 h 2000"/>
                <a:gd name="T6" fmla="*/ 1360 w 1760"/>
                <a:gd name="T7" fmla="*/ 1760 h 2000"/>
                <a:gd name="T8" fmla="*/ 1760 w 1760"/>
                <a:gd name="T9" fmla="*/ 1760 h 2000"/>
                <a:gd name="T10" fmla="*/ 1760 w 1760"/>
                <a:gd name="T11" fmla="*/ 2000 h 2000"/>
                <a:gd name="T12" fmla="*/ 1280 w 1760"/>
                <a:gd name="T13" fmla="*/ 2000 h 2000"/>
                <a:gd name="T14" fmla="*/ 1280 w 1760"/>
                <a:gd name="T15" fmla="*/ 1920 h 2000"/>
                <a:gd name="T16" fmla="*/ 480 w 1760"/>
                <a:gd name="T17" fmla="*/ 1920 h 2000"/>
                <a:gd name="T18" fmla="*/ 480 w 1760"/>
                <a:gd name="T19" fmla="*/ 2000 h 2000"/>
                <a:gd name="T20" fmla="*/ 0 w 1760"/>
                <a:gd name="T21" fmla="*/ 2000 h 2000"/>
                <a:gd name="T22" fmla="*/ 0 w 1760"/>
                <a:gd name="T23" fmla="*/ 1326 h 2000"/>
                <a:gd name="T24" fmla="*/ 103 w 1760"/>
                <a:gd name="T25" fmla="*/ 1429 h 2000"/>
                <a:gd name="T26" fmla="*/ 240 w 1760"/>
                <a:gd name="T27" fmla="*/ 1489 h 2000"/>
                <a:gd name="T28" fmla="*/ 240 w 1760"/>
                <a:gd name="T29" fmla="*/ 1520 h 2000"/>
                <a:gd name="T30" fmla="*/ 0 w 1760"/>
                <a:gd name="T31" fmla="*/ 514 h 2000"/>
                <a:gd name="T32" fmla="*/ 0 w 1760"/>
                <a:gd name="T33" fmla="*/ 160 h 2000"/>
                <a:gd name="T34" fmla="*/ 160 w 1760"/>
                <a:gd name="T35" fmla="*/ 0 h 2000"/>
                <a:gd name="T36" fmla="*/ 1600 w 1760"/>
                <a:gd name="T37" fmla="*/ 0 h 2000"/>
                <a:gd name="T38" fmla="*/ 1760 w 1760"/>
                <a:gd name="T39" fmla="*/ 160 h 2000"/>
                <a:gd name="T40" fmla="*/ 1360 w 1760"/>
                <a:gd name="T41" fmla="*/ 160 h 2000"/>
                <a:gd name="T42" fmla="*/ 1360 w 1760"/>
                <a:gd name="T43" fmla="*/ 320 h 2000"/>
                <a:gd name="T44" fmla="*/ 320 w 1760"/>
                <a:gd name="T45" fmla="*/ 320 h 2000"/>
                <a:gd name="T46" fmla="*/ 256 w 1760"/>
                <a:gd name="T47" fmla="*/ 352 h 2000"/>
                <a:gd name="T48" fmla="*/ 104 w 1760"/>
                <a:gd name="T49" fmla="*/ 410 h 2000"/>
                <a:gd name="T50" fmla="*/ 0 w 1760"/>
                <a:gd name="T51" fmla="*/ 514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60" h="2000">
                  <a:moveTo>
                    <a:pt x="240" y="1520"/>
                  </a:moveTo>
                  <a:cubicBezTo>
                    <a:pt x="240" y="1564"/>
                    <a:pt x="276" y="1600"/>
                    <a:pt x="320" y="1600"/>
                  </a:cubicBezTo>
                  <a:cubicBezTo>
                    <a:pt x="1360" y="1600"/>
                    <a:pt x="1360" y="1600"/>
                    <a:pt x="1360" y="1600"/>
                  </a:cubicBezTo>
                  <a:cubicBezTo>
                    <a:pt x="1360" y="1760"/>
                    <a:pt x="1360" y="1760"/>
                    <a:pt x="1360" y="1760"/>
                  </a:cubicBezTo>
                  <a:cubicBezTo>
                    <a:pt x="1760" y="1760"/>
                    <a:pt x="1760" y="1760"/>
                    <a:pt x="1760" y="1760"/>
                  </a:cubicBezTo>
                  <a:cubicBezTo>
                    <a:pt x="1760" y="2000"/>
                    <a:pt x="1760" y="2000"/>
                    <a:pt x="1760" y="2000"/>
                  </a:cubicBezTo>
                  <a:cubicBezTo>
                    <a:pt x="1280" y="2000"/>
                    <a:pt x="1280" y="2000"/>
                    <a:pt x="1280" y="2000"/>
                  </a:cubicBezTo>
                  <a:cubicBezTo>
                    <a:pt x="1280" y="1920"/>
                    <a:pt x="1280" y="1920"/>
                    <a:pt x="1280" y="1920"/>
                  </a:cubicBezTo>
                  <a:cubicBezTo>
                    <a:pt x="480" y="1920"/>
                    <a:pt x="480" y="1920"/>
                    <a:pt x="480" y="1920"/>
                  </a:cubicBezTo>
                  <a:cubicBezTo>
                    <a:pt x="480" y="2000"/>
                    <a:pt x="480" y="2000"/>
                    <a:pt x="480" y="2000"/>
                  </a:cubicBezTo>
                  <a:cubicBezTo>
                    <a:pt x="0" y="2000"/>
                    <a:pt x="0" y="2000"/>
                    <a:pt x="0" y="2000"/>
                  </a:cubicBezTo>
                  <a:cubicBezTo>
                    <a:pt x="0" y="1326"/>
                    <a:pt x="0" y="1326"/>
                    <a:pt x="0" y="1326"/>
                  </a:cubicBezTo>
                  <a:cubicBezTo>
                    <a:pt x="103" y="1429"/>
                    <a:pt x="103" y="1429"/>
                    <a:pt x="103" y="1429"/>
                  </a:cubicBezTo>
                  <a:cubicBezTo>
                    <a:pt x="138" y="1464"/>
                    <a:pt x="186" y="1487"/>
                    <a:pt x="240" y="1489"/>
                  </a:cubicBezTo>
                  <a:lnTo>
                    <a:pt x="240" y="1520"/>
                  </a:lnTo>
                  <a:close/>
                  <a:moveTo>
                    <a:pt x="0" y="514"/>
                  </a:moveTo>
                  <a:cubicBezTo>
                    <a:pt x="0" y="160"/>
                    <a:pt x="0" y="160"/>
                    <a:pt x="0" y="160"/>
                  </a:cubicBezTo>
                  <a:cubicBezTo>
                    <a:pt x="0" y="72"/>
                    <a:pt x="72" y="0"/>
                    <a:pt x="160" y="0"/>
                  </a:cubicBezTo>
                  <a:cubicBezTo>
                    <a:pt x="1600" y="0"/>
                    <a:pt x="1600" y="0"/>
                    <a:pt x="1600" y="0"/>
                  </a:cubicBezTo>
                  <a:cubicBezTo>
                    <a:pt x="1688" y="0"/>
                    <a:pt x="1760" y="72"/>
                    <a:pt x="1760" y="160"/>
                  </a:cubicBezTo>
                  <a:cubicBezTo>
                    <a:pt x="1627" y="160"/>
                    <a:pt x="1493" y="160"/>
                    <a:pt x="1360" y="160"/>
                  </a:cubicBezTo>
                  <a:cubicBezTo>
                    <a:pt x="1360" y="320"/>
                    <a:pt x="1360" y="320"/>
                    <a:pt x="1360" y="320"/>
                  </a:cubicBezTo>
                  <a:cubicBezTo>
                    <a:pt x="320" y="320"/>
                    <a:pt x="320" y="320"/>
                    <a:pt x="320" y="320"/>
                  </a:cubicBezTo>
                  <a:cubicBezTo>
                    <a:pt x="294" y="320"/>
                    <a:pt x="272" y="332"/>
                    <a:pt x="256" y="352"/>
                  </a:cubicBezTo>
                  <a:cubicBezTo>
                    <a:pt x="202" y="349"/>
                    <a:pt x="146" y="368"/>
                    <a:pt x="104" y="410"/>
                  </a:cubicBezTo>
                  <a:lnTo>
                    <a:pt x="0"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00" dirty="0">
                <a:latin typeface="Arial" panose="020B0604020202020204" pitchFamily="34" charset="0"/>
                <a:sym typeface="+mn-lt"/>
              </a:endParaRPr>
            </a:p>
          </p:txBody>
        </p:sp>
        <p:sp>
          <p:nvSpPr>
            <p:cNvPr id="34" name="Freeform 6">
              <a:extLst>
                <a:ext uri="{FF2B5EF4-FFF2-40B4-BE49-F238E27FC236}">
                  <a16:creationId xmlns:a16="http://schemas.microsoft.com/office/drawing/2014/main" id="{8ABF197D-9C43-4CAA-A3EE-D5DA1DECF5C0}"/>
                </a:ext>
              </a:extLst>
            </p:cNvPr>
            <p:cNvSpPr>
              <a:spLocks/>
            </p:cNvSpPr>
            <p:nvPr/>
          </p:nvSpPr>
          <p:spPr bwMode="auto">
            <a:xfrm>
              <a:off x="6399213" y="2601913"/>
              <a:ext cx="942975" cy="2124075"/>
            </a:xfrm>
            <a:custGeom>
              <a:avLst/>
              <a:gdLst>
                <a:gd name="T0" fmla="*/ 640 w 640"/>
                <a:gd name="T1" fmla="*/ 240 h 1440"/>
                <a:gd name="T2" fmla="*/ 640 w 640"/>
                <a:gd name="T3" fmla="*/ 1200 h 1440"/>
                <a:gd name="T4" fmla="*/ 560 w 640"/>
                <a:gd name="T5" fmla="*/ 1200 h 1440"/>
                <a:gd name="T6" fmla="*/ 560 w 640"/>
                <a:gd name="T7" fmla="*/ 760 h 1440"/>
                <a:gd name="T8" fmla="*/ 480 w 640"/>
                <a:gd name="T9" fmla="*/ 760 h 1440"/>
                <a:gd name="T10" fmla="*/ 480 w 640"/>
                <a:gd name="T11" fmla="*/ 1440 h 1440"/>
                <a:gd name="T12" fmla="*/ 160 w 640"/>
                <a:gd name="T13" fmla="*/ 1440 h 1440"/>
                <a:gd name="T14" fmla="*/ 160 w 640"/>
                <a:gd name="T15" fmla="*/ 1280 h 1440"/>
                <a:gd name="T16" fmla="*/ 120 w 640"/>
                <a:gd name="T17" fmla="*/ 1280 h 1440"/>
                <a:gd name="T18" fmla="*/ 0 w 640"/>
                <a:gd name="T19" fmla="*/ 1160 h 1440"/>
                <a:gd name="T20" fmla="*/ 0 w 640"/>
                <a:gd name="T21" fmla="*/ 280 h 1440"/>
                <a:gd name="T22" fmla="*/ 120 w 640"/>
                <a:gd name="T23" fmla="*/ 160 h 1440"/>
                <a:gd name="T24" fmla="*/ 160 w 640"/>
                <a:gd name="T25" fmla="*/ 160 h 1440"/>
                <a:gd name="T26" fmla="*/ 160 w 640"/>
                <a:gd name="T27" fmla="*/ 0 h 1440"/>
                <a:gd name="T28" fmla="*/ 480 w 640"/>
                <a:gd name="T29" fmla="*/ 0 h 1440"/>
                <a:gd name="T30" fmla="*/ 480 w 640"/>
                <a:gd name="T31" fmla="*/ 680 h 1440"/>
                <a:gd name="T32" fmla="*/ 560 w 640"/>
                <a:gd name="T33" fmla="*/ 680 h 1440"/>
                <a:gd name="T34" fmla="*/ 560 w 640"/>
                <a:gd name="T35" fmla="*/ 240 h 1440"/>
                <a:gd name="T36" fmla="*/ 640 w 640"/>
                <a:gd name="T37" fmla="*/ 24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0" h="1440">
                  <a:moveTo>
                    <a:pt x="640" y="240"/>
                  </a:moveTo>
                  <a:cubicBezTo>
                    <a:pt x="640" y="1200"/>
                    <a:pt x="640" y="1200"/>
                    <a:pt x="640" y="1200"/>
                  </a:cubicBezTo>
                  <a:cubicBezTo>
                    <a:pt x="560" y="1200"/>
                    <a:pt x="560" y="1200"/>
                    <a:pt x="560" y="1200"/>
                  </a:cubicBezTo>
                  <a:cubicBezTo>
                    <a:pt x="560" y="760"/>
                    <a:pt x="560" y="760"/>
                    <a:pt x="560" y="760"/>
                  </a:cubicBezTo>
                  <a:cubicBezTo>
                    <a:pt x="480" y="760"/>
                    <a:pt x="480" y="760"/>
                    <a:pt x="480" y="760"/>
                  </a:cubicBezTo>
                  <a:cubicBezTo>
                    <a:pt x="480" y="1440"/>
                    <a:pt x="480" y="1440"/>
                    <a:pt x="480" y="1440"/>
                  </a:cubicBezTo>
                  <a:cubicBezTo>
                    <a:pt x="373" y="1440"/>
                    <a:pt x="267" y="1440"/>
                    <a:pt x="160" y="1440"/>
                  </a:cubicBezTo>
                  <a:cubicBezTo>
                    <a:pt x="160" y="1280"/>
                    <a:pt x="160" y="1280"/>
                    <a:pt x="160" y="1280"/>
                  </a:cubicBezTo>
                  <a:cubicBezTo>
                    <a:pt x="120" y="1280"/>
                    <a:pt x="120" y="1280"/>
                    <a:pt x="120" y="1280"/>
                  </a:cubicBezTo>
                  <a:cubicBezTo>
                    <a:pt x="54" y="1280"/>
                    <a:pt x="0" y="1226"/>
                    <a:pt x="0" y="1160"/>
                  </a:cubicBezTo>
                  <a:cubicBezTo>
                    <a:pt x="0" y="280"/>
                    <a:pt x="0" y="280"/>
                    <a:pt x="0" y="280"/>
                  </a:cubicBezTo>
                  <a:cubicBezTo>
                    <a:pt x="0" y="214"/>
                    <a:pt x="54" y="160"/>
                    <a:pt x="120" y="160"/>
                  </a:cubicBezTo>
                  <a:cubicBezTo>
                    <a:pt x="160" y="160"/>
                    <a:pt x="160" y="160"/>
                    <a:pt x="160" y="160"/>
                  </a:cubicBezTo>
                  <a:cubicBezTo>
                    <a:pt x="160" y="0"/>
                    <a:pt x="160" y="0"/>
                    <a:pt x="160" y="0"/>
                  </a:cubicBezTo>
                  <a:cubicBezTo>
                    <a:pt x="267" y="0"/>
                    <a:pt x="373" y="0"/>
                    <a:pt x="480" y="0"/>
                  </a:cubicBezTo>
                  <a:cubicBezTo>
                    <a:pt x="480" y="680"/>
                    <a:pt x="480" y="680"/>
                    <a:pt x="480" y="680"/>
                  </a:cubicBezTo>
                  <a:cubicBezTo>
                    <a:pt x="560" y="680"/>
                    <a:pt x="560" y="680"/>
                    <a:pt x="560" y="680"/>
                  </a:cubicBezTo>
                  <a:cubicBezTo>
                    <a:pt x="560" y="240"/>
                    <a:pt x="560" y="240"/>
                    <a:pt x="560" y="240"/>
                  </a:cubicBezTo>
                  <a:lnTo>
                    <a:pt x="640"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00" dirty="0">
                <a:latin typeface="Arial" panose="020B0604020202020204" pitchFamily="34" charset="0"/>
                <a:sym typeface="+mn-lt"/>
              </a:endParaRPr>
            </a:p>
          </p:txBody>
        </p:sp>
        <p:sp>
          <p:nvSpPr>
            <p:cNvPr id="35" name="Freeform 7">
              <a:extLst>
                <a:ext uri="{FF2B5EF4-FFF2-40B4-BE49-F238E27FC236}">
                  <a16:creationId xmlns:a16="http://schemas.microsoft.com/office/drawing/2014/main" id="{FB70ABCD-7DD1-44C0-A579-20C0F7D790BA}"/>
                </a:ext>
              </a:extLst>
            </p:cNvPr>
            <p:cNvSpPr>
              <a:spLocks/>
            </p:cNvSpPr>
            <p:nvPr/>
          </p:nvSpPr>
          <p:spPr bwMode="auto">
            <a:xfrm>
              <a:off x="4246563" y="3019425"/>
              <a:ext cx="1679575" cy="1169987"/>
            </a:xfrm>
            <a:custGeom>
              <a:avLst/>
              <a:gdLst>
                <a:gd name="T0" fmla="*/ 1058 w 1058"/>
                <a:gd name="T1" fmla="*/ 406 h 737"/>
                <a:gd name="T2" fmla="*/ 143 w 1058"/>
                <a:gd name="T3" fmla="*/ 406 h 737"/>
                <a:gd name="T4" fmla="*/ 421 w 1058"/>
                <a:gd name="T5" fmla="*/ 685 h 737"/>
                <a:gd name="T6" fmla="*/ 369 w 1058"/>
                <a:gd name="T7" fmla="*/ 737 h 737"/>
                <a:gd name="T8" fmla="*/ 0 w 1058"/>
                <a:gd name="T9" fmla="*/ 369 h 737"/>
                <a:gd name="T10" fmla="*/ 369 w 1058"/>
                <a:gd name="T11" fmla="*/ 0 h 737"/>
                <a:gd name="T12" fmla="*/ 421 w 1058"/>
                <a:gd name="T13" fmla="*/ 53 h 737"/>
                <a:gd name="T14" fmla="*/ 143 w 1058"/>
                <a:gd name="T15" fmla="*/ 331 h 737"/>
                <a:gd name="T16" fmla="*/ 1058 w 1058"/>
                <a:gd name="T17" fmla="*/ 331 h 737"/>
                <a:gd name="T18" fmla="*/ 1058 w 1058"/>
                <a:gd name="T19" fmla="*/ 406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8" h="737">
                  <a:moveTo>
                    <a:pt x="1058" y="406"/>
                  </a:moveTo>
                  <a:lnTo>
                    <a:pt x="143" y="406"/>
                  </a:lnTo>
                  <a:lnTo>
                    <a:pt x="421" y="685"/>
                  </a:lnTo>
                  <a:lnTo>
                    <a:pt x="369" y="737"/>
                  </a:lnTo>
                  <a:lnTo>
                    <a:pt x="0" y="369"/>
                  </a:lnTo>
                  <a:lnTo>
                    <a:pt x="369" y="0"/>
                  </a:lnTo>
                  <a:lnTo>
                    <a:pt x="421" y="53"/>
                  </a:lnTo>
                  <a:lnTo>
                    <a:pt x="143" y="331"/>
                  </a:lnTo>
                  <a:lnTo>
                    <a:pt x="1058" y="331"/>
                  </a:lnTo>
                  <a:lnTo>
                    <a:pt x="1058" y="4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00" dirty="0">
                <a:latin typeface="Arial" panose="020B0604020202020204" pitchFamily="34" charset="0"/>
                <a:sym typeface="+mn-lt"/>
              </a:endParaRPr>
            </a:p>
          </p:txBody>
        </p:sp>
      </p:grpSp>
      <p:sp>
        <p:nvSpPr>
          <p:cNvPr id="31" name="RBContent30">
            <a:extLst>
              <a:ext uri="{FF2B5EF4-FFF2-40B4-BE49-F238E27FC236}">
                <a16:creationId xmlns:a16="http://schemas.microsoft.com/office/drawing/2014/main" id="{CA09D298-F168-40A8-AD97-6D6400437A70}"/>
              </a:ext>
            </a:extLst>
          </p:cNvPr>
          <p:cNvSpPr txBox="1">
            <a:spLocks/>
          </p:cNvSpPr>
          <p:nvPr/>
        </p:nvSpPr>
        <p:spPr>
          <a:xfrm>
            <a:off x="1496407" y="3034830"/>
            <a:ext cx="1248163" cy="18004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300" dirty="0">
                <a:solidFill>
                  <a:schemeClr val="tx2"/>
                </a:solidFill>
                <a:latin typeface="Arial" panose="020B0604020202020204" pitchFamily="34" charset="0"/>
                <a:sym typeface="+mn-lt"/>
              </a:rPr>
              <a:t>Fast delivery</a:t>
            </a:r>
          </a:p>
        </p:txBody>
      </p:sp>
      <p:sp>
        <p:nvSpPr>
          <p:cNvPr id="36" name="Freeform 5">
            <a:extLst>
              <a:ext uri="{FF2B5EF4-FFF2-40B4-BE49-F238E27FC236}">
                <a16:creationId xmlns:a16="http://schemas.microsoft.com/office/drawing/2014/main" id="{1045784F-397C-4E53-9A8E-98C0AFCD5407}"/>
              </a:ext>
            </a:extLst>
          </p:cNvPr>
          <p:cNvSpPr>
            <a:spLocks noChangeAspect="1" noEditPoints="1"/>
          </p:cNvSpPr>
          <p:nvPr/>
        </p:nvSpPr>
        <p:spPr bwMode="auto">
          <a:xfrm>
            <a:off x="1083551" y="2945988"/>
            <a:ext cx="300670" cy="357733"/>
          </a:xfrm>
          <a:custGeom>
            <a:avLst/>
            <a:gdLst>
              <a:gd name="T0" fmla="*/ 1000 w 1680"/>
              <a:gd name="T1" fmla="*/ 335 h 2000"/>
              <a:gd name="T2" fmla="*/ 1337 w 1680"/>
              <a:gd name="T3" fmla="*/ 483 h 2000"/>
              <a:gd name="T4" fmla="*/ 1459 w 1680"/>
              <a:gd name="T5" fmla="*/ 361 h 2000"/>
              <a:gd name="T6" fmla="*/ 1629 w 1680"/>
              <a:gd name="T7" fmla="*/ 531 h 2000"/>
              <a:gd name="T8" fmla="*/ 1508 w 1680"/>
              <a:gd name="T9" fmla="*/ 651 h 2000"/>
              <a:gd name="T10" fmla="*/ 1680 w 1680"/>
              <a:gd name="T11" fmla="*/ 1160 h 2000"/>
              <a:gd name="T12" fmla="*/ 840 w 1680"/>
              <a:gd name="T13" fmla="*/ 2000 h 2000"/>
              <a:gd name="T14" fmla="*/ 0 w 1680"/>
              <a:gd name="T15" fmla="*/ 1160 h 2000"/>
              <a:gd name="T16" fmla="*/ 680 w 1680"/>
              <a:gd name="T17" fmla="*/ 335 h 2000"/>
              <a:gd name="T18" fmla="*/ 680 w 1680"/>
              <a:gd name="T19" fmla="*/ 240 h 2000"/>
              <a:gd name="T20" fmla="*/ 520 w 1680"/>
              <a:gd name="T21" fmla="*/ 240 h 2000"/>
              <a:gd name="T22" fmla="*/ 520 w 1680"/>
              <a:gd name="T23" fmla="*/ 0 h 2000"/>
              <a:gd name="T24" fmla="*/ 1160 w 1680"/>
              <a:gd name="T25" fmla="*/ 0 h 2000"/>
              <a:gd name="T26" fmla="*/ 1160 w 1680"/>
              <a:gd name="T27" fmla="*/ 240 h 2000"/>
              <a:gd name="T28" fmla="*/ 1000 w 1680"/>
              <a:gd name="T29" fmla="*/ 240 h 2000"/>
              <a:gd name="T30" fmla="*/ 1000 w 1680"/>
              <a:gd name="T31" fmla="*/ 335 h 2000"/>
              <a:gd name="T32" fmla="*/ 840 w 1680"/>
              <a:gd name="T33" fmla="*/ 520 h 2000"/>
              <a:gd name="T34" fmla="*/ 840 w 1680"/>
              <a:gd name="T35" fmla="*/ 600 h 2000"/>
              <a:gd name="T36" fmla="*/ 1400 w 1680"/>
              <a:gd name="T37" fmla="*/ 1160 h 2000"/>
              <a:gd name="T38" fmla="*/ 1312 w 1680"/>
              <a:gd name="T39" fmla="*/ 1462 h 2000"/>
              <a:gd name="T40" fmla="*/ 1369 w 1680"/>
              <a:gd name="T41" fmla="*/ 1520 h 2000"/>
              <a:gd name="T42" fmla="*/ 1480 w 1680"/>
              <a:gd name="T43" fmla="*/ 1160 h 2000"/>
              <a:gd name="T44" fmla="*/ 840 w 1680"/>
              <a:gd name="T45" fmla="*/ 520 h 2000"/>
              <a:gd name="T46" fmla="*/ 840 w 1680"/>
              <a:gd name="T47" fmla="*/ 1060 h 2000"/>
              <a:gd name="T48" fmla="*/ 740 w 1680"/>
              <a:gd name="T49" fmla="*/ 1160 h 2000"/>
              <a:gd name="T50" fmla="*/ 840 w 1680"/>
              <a:gd name="T51" fmla="*/ 1260 h 2000"/>
              <a:gd name="T52" fmla="*/ 876 w 1680"/>
              <a:gd name="T53" fmla="*/ 1253 h 2000"/>
              <a:gd name="T54" fmla="*/ 1264 w 1680"/>
              <a:gd name="T55" fmla="*/ 1641 h 2000"/>
              <a:gd name="T56" fmla="*/ 1321 w 1680"/>
              <a:gd name="T57" fmla="*/ 1584 h 2000"/>
              <a:gd name="T58" fmla="*/ 933 w 1680"/>
              <a:gd name="T59" fmla="*/ 1196 h 2000"/>
              <a:gd name="T60" fmla="*/ 940 w 1680"/>
              <a:gd name="T61" fmla="*/ 1160 h 2000"/>
              <a:gd name="T62" fmla="*/ 840 w 1680"/>
              <a:gd name="T63" fmla="*/ 1060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0" h="2000">
                <a:moveTo>
                  <a:pt x="1000" y="335"/>
                </a:moveTo>
                <a:cubicBezTo>
                  <a:pt x="1122" y="359"/>
                  <a:pt x="1237" y="410"/>
                  <a:pt x="1337" y="483"/>
                </a:cubicBezTo>
                <a:cubicBezTo>
                  <a:pt x="1459" y="361"/>
                  <a:pt x="1459" y="361"/>
                  <a:pt x="1459" y="361"/>
                </a:cubicBezTo>
                <a:cubicBezTo>
                  <a:pt x="1516" y="418"/>
                  <a:pt x="1572" y="474"/>
                  <a:pt x="1629" y="531"/>
                </a:cubicBezTo>
                <a:cubicBezTo>
                  <a:pt x="1508" y="651"/>
                  <a:pt x="1508" y="651"/>
                  <a:pt x="1508" y="651"/>
                </a:cubicBezTo>
                <a:cubicBezTo>
                  <a:pt x="1620" y="798"/>
                  <a:pt x="1680" y="976"/>
                  <a:pt x="1680" y="1160"/>
                </a:cubicBezTo>
                <a:cubicBezTo>
                  <a:pt x="1680" y="1624"/>
                  <a:pt x="1304" y="2000"/>
                  <a:pt x="840" y="2000"/>
                </a:cubicBezTo>
                <a:cubicBezTo>
                  <a:pt x="376" y="2000"/>
                  <a:pt x="0" y="1624"/>
                  <a:pt x="0" y="1160"/>
                </a:cubicBezTo>
                <a:cubicBezTo>
                  <a:pt x="0" y="758"/>
                  <a:pt x="286" y="411"/>
                  <a:pt x="680" y="335"/>
                </a:cubicBezTo>
                <a:cubicBezTo>
                  <a:pt x="680" y="240"/>
                  <a:pt x="680" y="240"/>
                  <a:pt x="680" y="240"/>
                </a:cubicBezTo>
                <a:cubicBezTo>
                  <a:pt x="520" y="240"/>
                  <a:pt x="520" y="240"/>
                  <a:pt x="520" y="240"/>
                </a:cubicBezTo>
                <a:cubicBezTo>
                  <a:pt x="520" y="160"/>
                  <a:pt x="520" y="80"/>
                  <a:pt x="520" y="0"/>
                </a:cubicBezTo>
                <a:cubicBezTo>
                  <a:pt x="1160" y="0"/>
                  <a:pt x="1160" y="0"/>
                  <a:pt x="1160" y="0"/>
                </a:cubicBezTo>
                <a:cubicBezTo>
                  <a:pt x="1160" y="240"/>
                  <a:pt x="1160" y="240"/>
                  <a:pt x="1160" y="240"/>
                </a:cubicBezTo>
                <a:cubicBezTo>
                  <a:pt x="1000" y="240"/>
                  <a:pt x="1000" y="240"/>
                  <a:pt x="1000" y="240"/>
                </a:cubicBezTo>
                <a:lnTo>
                  <a:pt x="1000" y="335"/>
                </a:lnTo>
                <a:close/>
                <a:moveTo>
                  <a:pt x="840" y="520"/>
                </a:moveTo>
                <a:cubicBezTo>
                  <a:pt x="840" y="600"/>
                  <a:pt x="840" y="600"/>
                  <a:pt x="840" y="600"/>
                </a:cubicBezTo>
                <a:cubicBezTo>
                  <a:pt x="1149" y="600"/>
                  <a:pt x="1400" y="851"/>
                  <a:pt x="1400" y="1160"/>
                </a:cubicBezTo>
                <a:cubicBezTo>
                  <a:pt x="1400" y="1268"/>
                  <a:pt x="1370" y="1372"/>
                  <a:pt x="1312" y="1462"/>
                </a:cubicBezTo>
                <a:cubicBezTo>
                  <a:pt x="1369" y="1520"/>
                  <a:pt x="1369" y="1520"/>
                  <a:pt x="1369" y="1520"/>
                </a:cubicBezTo>
                <a:cubicBezTo>
                  <a:pt x="1442" y="1414"/>
                  <a:pt x="1480" y="1288"/>
                  <a:pt x="1480" y="1160"/>
                </a:cubicBezTo>
                <a:cubicBezTo>
                  <a:pt x="1480" y="806"/>
                  <a:pt x="1194" y="520"/>
                  <a:pt x="840" y="520"/>
                </a:cubicBezTo>
                <a:close/>
                <a:moveTo>
                  <a:pt x="840" y="1060"/>
                </a:moveTo>
                <a:cubicBezTo>
                  <a:pt x="785" y="1060"/>
                  <a:pt x="740" y="1105"/>
                  <a:pt x="740" y="1160"/>
                </a:cubicBezTo>
                <a:cubicBezTo>
                  <a:pt x="740" y="1215"/>
                  <a:pt x="785" y="1260"/>
                  <a:pt x="840" y="1260"/>
                </a:cubicBezTo>
                <a:cubicBezTo>
                  <a:pt x="853" y="1260"/>
                  <a:pt x="865" y="1258"/>
                  <a:pt x="876" y="1253"/>
                </a:cubicBezTo>
                <a:cubicBezTo>
                  <a:pt x="1264" y="1641"/>
                  <a:pt x="1264" y="1641"/>
                  <a:pt x="1264" y="1641"/>
                </a:cubicBezTo>
                <a:cubicBezTo>
                  <a:pt x="1321" y="1584"/>
                  <a:pt x="1321" y="1584"/>
                  <a:pt x="1321" y="1584"/>
                </a:cubicBezTo>
                <a:cubicBezTo>
                  <a:pt x="933" y="1196"/>
                  <a:pt x="933" y="1196"/>
                  <a:pt x="933" y="1196"/>
                </a:cubicBezTo>
                <a:cubicBezTo>
                  <a:pt x="938" y="1185"/>
                  <a:pt x="940" y="1173"/>
                  <a:pt x="940" y="1160"/>
                </a:cubicBezTo>
                <a:cubicBezTo>
                  <a:pt x="940" y="1105"/>
                  <a:pt x="895" y="1060"/>
                  <a:pt x="840" y="1060"/>
                </a:cubicBez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00" dirty="0">
              <a:latin typeface="Arial" panose="020B0604020202020204" pitchFamily="34" charset="0"/>
              <a:sym typeface="+mn-lt"/>
            </a:endParaRPr>
          </a:p>
        </p:txBody>
      </p:sp>
      <p:sp>
        <p:nvSpPr>
          <p:cNvPr id="32" name="RBContent30">
            <a:extLst>
              <a:ext uri="{FF2B5EF4-FFF2-40B4-BE49-F238E27FC236}">
                <a16:creationId xmlns:a16="http://schemas.microsoft.com/office/drawing/2014/main" id="{41213EEF-D795-4F3C-980F-85EB6538D707}"/>
              </a:ext>
            </a:extLst>
          </p:cNvPr>
          <p:cNvSpPr txBox="1">
            <a:spLocks/>
          </p:cNvSpPr>
          <p:nvPr/>
        </p:nvSpPr>
        <p:spPr>
          <a:xfrm>
            <a:off x="1496407" y="3728971"/>
            <a:ext cx="1303855" cy="18004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300" dirty="0">
                <a:solidFill>
                  <a:schemeClr val="tx2"/>
                </a:solidFill>
                <a:latin typeface="Arial" panose="020B0604020202020204" pitchFamily="34" charset="0"/>
                <a:sym typeface="+mn-lt"/>
              </a:rPr>
              <a:t>High guarantees</a:t>
            </a:r>
          </a:p>
        </p:txBody>
      </p:sp>
      <p:grpSp>
        <p:nvGrpSpPr>
          <p:cNvPr id="37" name="Group 36">
            <a:extLst>
              <a:ext uri="{FF2B5EF4-FFF2-40B4-BE49-F238E27FC236}">
                <a16:creationId xmlns:a16="http://schemas.microsoft.com/office/drawing/2014/main" id="{AA9A381B-4D31-4A7A-ADCC-285D4189AD1D}"/>
              </a:ext>
            </a:extLst>
          </p:cNvPr>
          <p:cNvGrpSpPr>
            <a:grpSpLocks noChangeAspect="1"/>
          </p:cNvGrpSpPr>
          <p:nvPr/>
        </p:nvGrpSpPr>
        <p:grpSpPr>
          <a:xfrm>
            <a:off x="1042616" y="3676061"/>
            <a:ext cx="394912" cy="287226"/>
            <a:chOff x="587375" y="4219576"/>
            <a:chExt cx="3184525" cy="2316162"/>
          </a:xfrm>
          <a:solidFill>
            <a:schemeClr val="accent6"/>
          </a:solidFill>
        </p:grpSpPr>
        <p:sp>
          <p:nvSpPr>
            <p:cNvPr id="38" name="Freeform 9">
              <a:extLst>
                <a:ext uri="{FF2B5EF4-FFF2-40B4-BE49-F238E27FC236}">
                  <a16:creationId xmlns:a16="http://schemas.microsoft.com/office/drawing/2014/main" id="{10C5CB31-6C03-4F1A-AD1A-7C3E2385EDF9}"/>
                </a:ext>
              </a:extLst>
            </p:cNvPr>
            <p:cNvSpPr>
              <a:spLocks noEditPoints="1"/>
            </p:cNvSpPr>
            <p:nvPr/>
          </p:nvSpPr>
          <p:spPr bwMode="auto">
            <a:xfrm>
              <a:off x="1184275" y="4697413"/>
              <a:ext cx="1954213" cy="1838325"/>
            </a:xfrm>
            <a:custGeom>
              <a:avLst/>
              <a:gdLst>
                <a:gd name="T0" fmla="*/ 464 w 1369"/>
                <a:gd name="T1" fmla="*/ 54 h 1287"/>
                <a:gd name="T2" fmla="*/ 444 w 1369"/>
                <a:gd name="T3" fmla="*/ 91 h 1287"/>
                <a:gd name="T4" fmla="*/ 230 w 1369"/>
                <a:gd name="T5" fmla="*/ 479 h 1287"/>
                <a:gd name="T6" fmla="*/ 691 w 1369"/>
                <a:gd name="T7" fmla="*/ 496 h 1287"/>
                <a:gd name="T8" fmla="*/ 947 w 1369"/>
                <a:gd name="T9" fmla="*/ 572 h 1287"/>
                <a:gd name="T10" fmla="*/ 1164 w 1369"/>
                <a:gd name="T11" fmla="*/ 761 h 1287"/>
                <a:gd name="T12" fmla="*/ 1350 w 1369"/>
                <a:gd name="T13" fmla="*/ 742 h 1287"/>
                <a:gd name="T14" fmla="*/ 1359 w 1369"/>
                <a:gd name="T15" fmla="*/ 795 h 1287"/>
                <a:gd name="T16" fmla="*/ 961 w 1369"/>
                <a:gd name="T17" fmla="*/ 1219 h 1287"/>
                <a:gd name="T18" fmla="*/ 620 w 1369"/>
                <a:gd name="T19" fmla="*/ 1222 h 1287"/>
                <a:gd name="T20" fmla="*/ 415 w 1369"/>
                <a:gd name="T21" fmla="*/ 1027 h 1287"/>
                <a:gd name="T22" fmla="*/ 340 w 1369"/>
                <a:gd name="T23" fmla="*/ 954 h 1287"/>
                <a:gd name="T24" fmla="*/ 332 w 1369"/>
                <a:gd name="T25" fmla="*/ 946 h 1287"/>
                <a:gd name="T26" fmla="*/ 257 w 1369"/>
                <a:gd name="T27" fmla="*/ 866 h 1287"/>
                <a:gd name="T28" fmla="*/ 194 w 1369"/>
                <a:gd name="T29" fmla="*/ 729 h 1287"/>
                <a:gd name="T30" fmla="*/ 157 w 1369"/>
                <a:gd name="T31" fmla="*/ 673 h 1287"/>
                <a:gd name="T32" fmla="*/ 103 w 1369"/>
                <a:gd name="T33" fmla="*/ 624 h 1287"/>
                <a:gd name="T34" fmla="*/ 95 w 1369"/>
                <a:gd name="T35" fmla="*/ 618 h 1287"/>
                <a:gd name="T36" fmla="*/ 94 w 1369"/>
                <a:gd name="T37" fmla="*/ 617 h 1287"/>
                <a:gd name="T38" fmla="*/ 0 w 1369"/>
                <a:gd name="T39" fmla="*/ 542 h 1287"/>
                <a:gd name="T40" fmla="*/ 394 w 1369"/>
                <a:gd name="T41" fmla="*/ 0 h 1287"/>
                <a:gd name="T42" fmla="*/ 1011 w 1369"/>
                <a:gd name="T43" fmla="*/ 86 h 1287"/>
                <a:gd name="T44" fmla="*/ 643 w 1369"/>
                <a:gd name="T45" fmla="*/ 94 h 1287"/>
                <a:gd name="T46" fmla="*/ 300 w 1369"/>
                <a:gd name="T47" fmla="*/ 318 h 1287"/>
                <a:gd name="T48" fmla="*/ 609 w 1369"/>
                <a:gd name="T49" fmla="*/ 460 h 1287"/>
                <a:gd name="T50" fmla="*/ 949 w 1369"/>
                <a:gd name="T51" fmla="*/ 458 h 1287"/>
                <a:gd name="T52" fmla="*/ 1294 w 1369"/>
                <a:gd name="T53" fmla="*/ 578 h 1287"/>
                <a:gd name="T54" fmla="*/ 1037 w 1369"/>
                <a:gd name="T55" fmla="*/ 68 h 1287"/>
                <a:gd name="T56" fmla="*/ 501 w 1369"/>
                <a:gd name="T57" fmla="*/ 1251 h 1287"/>
                <a:gd name="T58" fmla="*/ 81 w 1369"/>
                <a:gd name="T59" fmla="*/ 926 h 1287"/>
                <a:gd name="T60" fmla="*/ 41 w 1369"/>
                <a:gd name="T61" fmla="*/ 677 h 1287"/>
                <a:gd name="T62" fmla="*/ 120 w 1369"/>
                <a:gd name="T63" fmla="*/ 758 h 1287"/>
                <a:gd name="T64" fmla="*/ 277 w 1369"/>
                <a:gd name="T65" fmla="*/ 1004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9" h="1287">
                  <a:moveTo>
                    <a:pt x="394" y="0"/>
                  </a:moveTo>
                  <a:cubicBezTo>
                    <a:pt x="464" y="54"/>
                    <a:pt x="464" y="54"/>
                    <a:pt x="464" y="54"/>
                  </a:cubicBezTo>
                  <a:cubicBezTo>
                    <a:pt x="464" y="54"/>
                    <a:pt x="487" y="55"/>
                    <a:pt x="491" y="56"/>
                  </a:cubicBezTo>
                  <a:cubicBezTo>
                    <a:pt x="475" y="66"/>
                    <a:pt x="459" y="78"/>
                    <a:pt x="444" y="91"/>
                  </a:cubicBezTo>
                  <a:cubicBezTo>
                    <a:pt x="248" y="257"/>
                    <a:pt x="248" y="257"/>
                    <a:pt x="248" y="257"/>
                  </a:cubicBezTo>
                  <a:cubicBezTo>
                    <a:pt x="185" y="311"/>
                    <a:pt x="168" y="416"/>
                    <a:pt x="230" y="479"/>
                  </a:cubicBezTo>
                  <a:cubicBezTo>
                    <a:pt x="348" y="597"/>
                    <a:pt x="526" y="635"/>
                    <a:pt x="661" y="522"/>
                  </a:cubicBezTo>
                  <a:cubicBezTo>
                    <a:pt x="691" y="496"/>
                    <a:pt x="691" y="496"/>
                    <a:pt x="691" y="496"/>
                  </a:cubicBezTo>
                  <a:cubicBezTo>
                    <a:pt x="759" y="540"/>
                    <a:pt x="843" y="554"/>
                    <a:pt x="925" y="544"/>
                  </a:cubicBezTo>
                  <a:cubicBezTo>
                    <a:pt x="933" y="554"/>
                    <a:pt x="942" y="566"/>
                    <a:pt x="947" y="572"/>
                  </a:cubicBezTo>
                  <a:cubicBezTo>
                    <a:pt x="970" y="602"/>
                    <a:pt x="992" y="633"/>
                    <a:pt x="1018" y="661"/>
                  </a:cubicBezTo>
                  <a:cubicBezTo>
                    <a:pt x="1058" y="704"/>
                    <a:pt x="1106" y="743"/>
                    <a:pt x="1164" y="761"/>
                  </a:cubicBezTo>
                  <a:cubicBezTo>
                    <a:pt x="1210" y="774"/>
                    <a:pt x="1256" y="773"/>
                    <a:pt x="1301" y="758"/>
                  </a:cubicBezTo>
                  <a:cubicBezTo>
                    <a:pt x="1350" y="742"/>
                    <a:pt x="1350" y="742"/>
                    <a:pt x="1350" y="742"/>
                  </a:cubicBezTo>
                  <a:cubicBezTo>
                    <a:pt x="1351" y="734"/>
                    <a:pt x="1351" y="734"/>
                    <a:pt x="1351" y="734"/>
                  </a:cubicBezTo>
                  <a:cubicBezTo>
                    <a:pt x="1356" y="753"/>
                    <a:pt x="1359" y="774"/>
                    <a:pt x="1359" y="795"/>
                  </a:cubicBezTo>
                  <a:cubicBezTo>
                    <a:pt x="1359" y="848"/>
                    <a:pt x="1342" y="908"/>
                    <a:pt x="1299" y="942"/>
                  </a:cubicBezTo>
                  <a:cubicBezTo>
                    <a:pt x="1186" y="1035"/>
                    <a:pt x="1073" y="1127"/>
                    <a:pt x="961" y="1219"/>
                  </a:cubicBezTo>
                  <a:cubicBezTo>
                    <a:pt x="878" y="1287"/>
                    <a:pt x="710" y="1287"/>
                    <a:pt x="620" y="1222"/>
                  </a:cubicBezTo>
                  <a:cubicBezTo>
                    <a:pt x="620" y="1222"/>
                    <a:pt x="620" y="1222"/>
                    <a:pt x="620" y="1222"/>
                  </a:cubicBezTo>
                  <a:cubicBezTo>
                    <a:pt x="613" y="1218"/>
                    <a:pt x="607" y="1212"/>
                    <a:pt x="601" y="1207"/>
                  </a:cubicBezTo>
                  <a:cubicBezTo>
                    <a:pt x="415" y="1027"/>
                    <a:pt x="415" y="1027"/>
                    <a:pt x="415" y="1027"/>
                  </a:cubicBezTo>
                  <a:cubicBezTo>
                    <a:pt x="340" y="954"/>
                    <a:pt x="340" y="954"/>
                    <a:pt x="340" y="954"/>
                  </a:cubicBezTo>
                  <a:cubicBezTo>
                    <a:pt x="340" y="954"/>
                    <a:pt x="340" y="954"/>
                    <a:pt x="340" y="954"/>
                  </a:cubicBezTo>
                  <a:cubicBezTo>
                    <a:pt x="339" y="954"/>
                    <a:pt x="339" y="954"/>
                    <a:pt x="339" y="954"/>
                  </a:cubicBezTo>
                  <a:cubicBezTo>
                    <a:pt x="332" y="946"/>
                    <a:pt x="332" y="946"/>
                    <a:pt x="332" y="946"/>
                  </a:cubicBezTo>
                  <a:cubicBezTo>
                    <a:pt x="325" y="940"/>
                    <a:pt x="319" y="934"/>
                    <a:pt x="313" y="928"/>
                  </a:cubicBezTo>
                  <a:cubicBezTo>
                    <a:pt x="292" y="908"/>
                    <a:pt x="273" y="889"/>
                    <a:pt x="257" y="866"/>
                  </a:cubicBezTo>
                  <a:cubicBezTo>
                    <a:pt x="245" y="850"/>
                    <a:pt x="236" y="833"/>
                    <a:pt x="228" y="813"/>
                  </a:cubicBezTo>
                  <a:cubicBezTo>
                    <a:pt x="194" y="729"/>
                    <a:pt x="194" y="729"/>
                    <a:pt x="194" y="729"/>
                  </a:cubicBezTo>
                  <a:cubicBezTo>
                    <a:pt x="185" y="708"/>
                    <a:pt x="173" y="690"/>
                    <a:pt x="157" y="673"/>
                  </a:cubicBezTo>
                  <a:cubicBezTo>
                    <a:pt x="157" y="673"/>
                    <a:pt x="157" y="673"/>
                    <a:pt x="157" y="673"/>
                  </a:cubicBezTo>
                  <a:cubicBezTo>
                    <a:pt x="157" y="673"/>
                    <a:pt x="157" y="673"/>
                    <a:pt x="157" y="673"/>
                  </a:cubicBezTo>
                  <a:cubicBezTo>
                    <a:pt x="141" y="656"/>
                    <a:pt x="123" y="640"/>
                    <a:pt x="103" y="624"/>
                  </a:cubicBezTo>
                  <a:cubicBezTo>
                    <a:pt x="102" y="624"/>
                    <a:pt x="102" y="624"/>
                    <a:pt x="102" y="624"/>
                  </a:cubicBezTo>
                  <a:cubicBezTo>
                    <a:pt x="95" y="618"/>
                    <a:pt x="95" y="618"/>
                    <a:pt x="95" y="618"/>
                  </a:cubicBezTo>
                  <a:cubicBezTo>
                    <a:pt x="93" y="617"/>
                    <a:pt x="93" y="617"/>
                    <a:pt x="93" y="617"/>
                  </a:cubicBezTo>
                  <a:cubicBezTo>
                    <a:pt x="94" y="617"/>
                    <a:pt x="94" y="617"/>
                    <a:pt x="94" y="617"/>
                  </a:cubicBezTo>
                  <a:cubicBezTo>
                    <a:pt x="90" y="614"/>
                    <a:pt x="90" y="614"/>
                    <a:pt x="90" y="614"/>
                  </a:cubicBezTo>
                  <a:cubicBezTo>
                    <a:pt x="60" y="590"/>
                    <a:pt x="30" y="566"/>
                    <a:pt x="0" y="542"/>
                  </a:cubicBezTo>
                  <a:cubicBezTo>
                    <a:pt x="366" y="49"/>
                    <a:pt x="366" y="49"/>
                    <a:pt x="366" y="49"/>
                  </a:cubicBezTo>
                  <a:cubicBezTo>
                    <a:pt x="377" y="33"/>
                    <a:pt x="387" y="17"/>
                    <a:pt x="394" y="0"/>
                  </a:cubicBezTo>
                  <a:close/>
                  <a:moveTo>
                    <a:pt x="1037" y="68"/>
                  </a:moveTo>
                  <a:cubicBezTo>
                    <a:pt x="1011" y="86"/>
                    <a:pt x="1011" y="86"/>
                    <a:pt x="1011" y="86"/>
                  </a:cubicBezTo>
                  <a:cubicBezTo>
                    <a:pt x="987" y="102"/>
                    <a:pt x="965" y="117"/>
                    <a:pt x="937" y="115"/>
                  </a:cubicBezTo>
                  <a:cubicBezTo>
                    <a:pt x="643" y="94"/>
                    <a:pt x="643" y="94"/>
                    <a:pt x="643" y="94"/>
                  </a:cubicBezTo>
                  <a:cubicBezTo>
                    <a:pt x="588" y="90"/>
                    <a:pt x="541" y="114"/>
                    <a:pt x="496" y="152"/>
                  </a:cubicBezTo>
                  <a:cubicBezTo>
                    <a:pt x="300" y="318"/>
                    <a:pt x="300" y="318"/>
                    <a:pt x="300" y="318"/>
                  </a:cubicBezTo>
                  <a:cubicBezTo>
                    <a:pt x="271" y="342"/>
                    <a:pt x="259" y="394"/>
                    <a:pt x="287" y="422"/>
                  </a:cubicBezTo>
                  <a:cubicBezTo>
                    <a:pt x="392" y="528"/>
                    <a:pt x="522" y="534"/>
                    <a:pt x="609" y="460"/>
                  </a:cubicBezTo>
                  <a:cubicBezTo>
                    <a:pt x="691" y="391"/>
                    <a:pt x="691" y="391"/>
                    <a:pt x="691" y="391"/>
                  </a:cubicBezTo>
                  <a:cubicBezTo>
                    <a:pt x="749" y="458"/>
                    <a:pt x="847" y="482"/>
                    <a:pt x="949" y="458"/>
                  </a:cubicBezTo>
                  <a:cubicBezTo>
                    <a:pt x="1009" y="486"/>
                    <a:pt x="1109" y="738"/>
                    <a:pt x="1276" y="682"/>
                  </a:cubicBezTo>
                  <a:cubicBezTo>
                    <a:pt x="1280" y="648"/>
                    <a:pt x="1281" y="588"/>
                    <a:pt x="1294" y="578"/>
                  </a:cubicBezTo>
                  <a:cubicBezTo>
                    <a:pt x="1369" y="516"/>
                    <a:pt x="1369" y="516"/>
                    <a:pt x="1369" y="516"/>
                  </a:cubicBezTo>
                  <a:lnTo>
                    <a:pt x="1037" y="68"/>
                  </a:lnTo>
                  <a:close/>
                  <a:moveTo>
                    <a:pt x="531" y="1250"/>
                  </a:moveTo>
                  <a:cubicBezTo>
                    <a:pt x="521" y="1251"/>
                    <a:pt x="511" y="1251"/>
                    <a:pt x="501" y="1251"/>
                  </a:cubicBezTo>
                  <a:cubicBezTo>
                    <a:pt x="443" y="1250"/>
                    <a:pt x="385" y="1228"/>
                    <a:pt x="343" y="1187"/>
                  </a:cubicBezTo>
                  <a:cubicBezTo>
                    <a:pt x="81" y="926"/>
                    <a:pt x="81" y="926"/>
                    <a:pt x="81" y="926"/>
                  </a:cubicBezTo>
                  <a:cubicBezTo>
                    <a:pt x="33" y="878"/>
                    <a:pt x="9" y="829"/>
                    <a:pt x="9" y="778"/>
                  </a:cubicBezTo>
                  <a:cubicBezTo>
                    <a:pt x="9" y="744"/>
                    <a:pt x="20" y="710"/>
                    <a:pt x="41" y="677"/>
                  </a:cubicBezTo>
                  <a:cubicBezTo>
                    <a:pt x="49" y="684"/>
                    <a:pt x="42" y="678"/>
                    <a:pt x="46" y="681"/>
                  </a:cubicBezTo>
                  <a:cubicBezTo>
                    <a:pt x="75" y="704"/>
                    <a:pt x="109" y="730"/>
                    <a:pt x="120" y="758"/>
                  </a:cubicBezTo>
                  <a:cubicBezTo>
                    <a:pt x="154" y="843"/>
                    <a:pt x="154" y="843"/>
                    <a:pt x="154" y="843"/>
                  </a:cubicBezTo>
                  <a:cubicBezTo>
                    <a:pt x="183" y="915"/>
                    <a:pt x="227" y="957"/>
                    <a:pt x="277" y="1004"/>
                  </a:cubicBezTo>
                  <a:lnTo>
                    <a:pt x="531" y="1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00" dirty="0">
                <a:latin typeface="Arial" panose="020B0604020202020204" pitchFamily="34" charset="0"/>
                <a:sym typeface="+mn-lt"/>
              </a:endParaRPr>
            </a:p>
          </p:txBody>
        </p:sp>
        <p:sp>
          <p:nvSpPr>
            <p:cNvPr id="39" name="Freeform 10">
              <a:extLst>
                <a:ext uri="{FF2B5EF4-FFF2-40B4-BE49-F238E27FC236}">
                  <a16:creationId xmlns:a16="http://schemas.microsoft.com/office/drawing/2014/main" id="{33D2788E-26C5-446D-A5A4-2E7263E93637}"/>
                </a:ext>
              </a:extLst>
            </p:cNvPr>
            <p:cNvSpPr>
              <a:spLocks noEditPoints="1"/>
            </p:cNvSpPr>
            <p:nvPr/>
          </p:nvSpPr>
          <p:spPr bwMode="auto">
            <a:xfrm>
              <a:off x="587375" y="4219576"/>
              <a:ext cx="3184525" cy="1333500"/>
            </a:xfrm>
            <a:custGeom>
              <a:avLst/>
              <a:gdLst>
                <a:gd name="T0" fmla="*/ 0 w 2231"/>
                <a:gd name="T1" fmla="*/ 794 h 933"/>
                <a:gd name="T2" fmla="*/ 91 w 2231"/>
                <a:gd name="T3" fmla="*/ 862 h 933"/>
                <a:gd name="T4" fmla="*/ 359 w 2231"/>
                <a:gd name="T5" fmla="*/ 822 h 933"/>
                <a:gd name="T6" fmla="*/ 720 w 2231"/>
                <a:gd name="T7" fmla="*/ 335 h 933"/>
                <a:gd name="T8" fmla="*/ 680 w 2231"/>
                <a:gd name="T9" fmla="*/ 68 h 933"/>
                <a:gd name="T10" fmla="*/ 589 w 2231"/>
                <a:gd name="T11" fmla="*/ 0 h 933"/>
                <a:gd name="T12" fmla="*/ 0 w 2231"/>
                <a:gd name="T13" fmla="*/ 794 h 933"/>
                <a:gd name="T14" fmla="*/ 2231 w 2231"/>
                <a:gd name="T15" fmla="*/ 802 h 933"/>
                <a:gd name="T16" fmla="*/ 2139 w 2231"/>
                <a:gd name="T17" fmla="*/ 870 h 933"/>
                <a:gd name="T18" fmla="*/ 1872 w 2231"/>
                <a:gd name="T19" fmla="*/ 830 h 933"/>
                <a:gd name="T20" fmla="*/ 1511 w 2231"/>
                <a:gd name="T21" fmla="*/ 344 h 933"/>
                <a:gd name="T22" fmla="*/ 1551 w 2231"/>
                <a:gd name="T23" fmla="*/ 76 h 933"/>
                <a:gd name="T24" fmla="*/ 1642 w 2231"/>
                <a:gd name="T25" fmla="*/ 8 h 933"/>
                <a:gd name="T26" fmla="*/ 2231 w 2231"/>
                <a:gd name="T27" fmla="*/ 802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1" h="933">
                  <a:moveTo>
                    <a:pt x="0" y="794"/>
                  </a:moveTo>
                  <a:cubicBezTo>
                    <a:pt x="91" y="862"/>
                    <a:pt x="91" y="862"/>
                    <a:pt x="91" y="862"/>
                  </a:cubicBezTo>
                  <a:cubicBezTo>
                    <a:pt x="176" y="925"/>
                    <a:pt x="296" y="907"/>
                    <a:pt x="359" y="822"/>
                  </a:cubicBezTo>
                  <a:cubicBezTo>
                    <a:pt x="720" y="335"/>
                    <a:pt x="720" y="335"/>
                    <a:pt x="720" y="335"/>
                  </a:cubicBezTo>
                  <a:cubicBezTo>
                    <a:pt x="783" y="250"/>
                    <a:pt x="765" y="130"/>
                    <a:pt x="680" y="68"/>
                  </a:cubicBezTo>
                  <a:cubicBezTo>
                    <a:pt x="589" y="0"/>
                    <a:pt x="589" y="0"/>
                    <a:pt x="589" y="0"/>
                  </a:cubicBezTo>
                  <a:lnTo>
                    <a:pt x="0" y="794"/>
                  </a:lnTo>
                  <a:close/>
                  <a:moveTo>
                    <a:pt x="2231" y="802"/>
                  </a:moveTo>
                  <a:cubicBezTo>
                    <a:pt x="2139" y="870"/>
                    <a:pt x="2139" y="870"/>
                    <a:pt x="2139" y="870"/>
                  </a:cubicBezTo>
                  <a:cubicBezTo>
                    <a:pt x="2055" y="933"/>
                    <a:pt x="1935" y="915"/>
                    <a:pt x="1872" y="830"/>
                  </a:cubicBezTo>
                  <a:cubicBezTo>
                    <a:pt x="1511" y="344"/>
                    <a:pt x="1511" y="344"/>
                    <a:pt x="1511" y="344"/>
                  </a:cubicBezTo>
                  <a:cubicBezTo>
                    <a:pt x="1448" y="259"/>
                    <a:pt x="1466" y="139"/>
                    <a:pt x="1551" y="76"/>
                  </a:cubicBezTo>
                  <a:cubicBezTo>
                    <a:pt x="1642" y="8"/>
                    <a:pt x="1642" y="8"/>
                    <a:pt x="1642" y="8"/>
                  </a:cubicBezTo>
                  <a:lnTo>
                    <a:pt x="2231" y="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00" dirty="0">
                <a:latin typeface="Arial" panose="020B0604020202020204" pitchFamily="34" charset="0"/>
                <a:sym typeface="+mn-lt"/>
              </a:endParaRPr>
            </a:p>
          </p:txBody>
        </p:sp>
      </p:grpSp>
      <p:sp>
        <p:nvSpPr>
          <p:cNvPr id="50" name="RBContent50">
            <a:extLst>
              <a:ext uri="{FF2B5EF4-FFF2-40B4-BE49-F238E27FC236}">
                <a16:creationId xmlns:a16="http://schemas.microsoft.com/office/drawing/2014/main" id="{FE7C86FF-6249-4E58-9DDD-1AF3F90D5520}"/>
              </a:ext>
            </a:extLst>
          </p:cNvPr>
          <p:cNvSpPr txBox="1">
            <a:spLocks/>
          </p:cNvSpPr>
          <p:nvPr/>
        </p:nvSpPr>
        <p:spPr>
          <a:xfrm>
            <a:off x="3255017" y="1413689"/>
            <a:ext cx="2790015" cy="36009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300" b="1" dirty="0">
                <a:latin typeface="Arial" panose="020B0604020202020204" pitchFamily="34" charset="0"/>
                <a:sym typeface="+mn-lt"/>
              </a:rPr>
              <a:t>However, delivery and guarantees are the main factors driving cost</a:t>
            </a:r>
          </a:p>
        </p:txBody>
      </p:sp>
      <p:sp>
        <p:nvSpPr>
          <p:cNvPr id="71" name="RbLeanShape Left U-Shape 71">
            <a:extLst>
              <a:ext uri="{FF2B5EF4-FFF2-40B4-BE49-F238E27FC236}">
                <a16:creationId xmlns:a16="http://schemas.microsoft.com/office/drawing/2014/main" id="{1F85AFE1-EA79-4BA6-AEB5-01661FE37E02}"/>
              </a:ext>
            </a:extLst>
          </p:cNvPr>
          <p:cNvSpPr/>
          <p:nvPr/>
        </p:nvSpPr>
        <p:spPr>
          <a:xfrm flipH="1">
            <a:off x="6297931" y="1331526"/>
            <a:ext cx="2011777" cy="3101732"/>
          </a:xfrm>
          <a:custGeom>
            <a:avLst/>
            <a:gdLst>
              <a:gd name="connsiteX0" fmla="*/ 0 w 1270000"/>
              <a:gd name="connsiteY0" fmla="*/ 0 h 3175000"/>
              <a:gd name="connsiteX1" fmla="*/ 1270000 w 1270000"/>
              <a:gd name="connsiteY1" fmla="*/ 0 h 3175000"/>
              <a:gd name="connsiteX2" fmla="*/ 1270000 w 1270000"/>
              <a:gd name="connsiteY2" fmla="*/ 3175000 h 3175000"/>
              <a:gd name="connsiteX3" fmla="*/ 0 w 1270000"/>
              <a:gd name="connsiteY3" fmla="*/ 3175000 h 3175000"/>
            </a:gdLst>
            <a:ahLst/>
            <a:cxnLst>
              <a:cxn ang="0">
                <a:pos x="connsiteX0" y="connsiteY0"/>
              </a:cxn>
              <a:cxn ang="0">
                <a:pos x="connsiteX1" y="connsiteY1"/>
              </a:cxn>
              <a:cxn ang="0">
                <a:pos x="connsiteX2" y="connsiteY2"/>
              </a:cxn>
              <a:cxn ang="0">
                <a:pos x="connsiteX3" y="connsiteY3"/>
              </a:cxn>
            </a:cxnLst>
            <a:rect l="l" t="t" r="r" b="b"/>
            <a:pathLst>
              <a:path w="1270000" h="3175000">
                <a:moveTo>
                  <a:pt x="0" y="0"/>
                </a:moveTo>
                <a:lnTo>
                  <a:pt x="1270000" y="0"/>
                </a:lnTo>
                <a:lnTo>
                  <a:pt x="1270000" y="3175000"/>
                </a:lnTo>
                <a:lnTo>
                  <a:pt x="0" y="3175000"/>
                </a:lnTo>
              </a:path>
            </a:pathLst>
          </a:custGeom>
          <a:ln w="22225">
            <a:solidFill>
              <a:schemeClr val="accent6"/>
            </a:solidFill>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nSpc>
                <a:spcPct val="90000"/>
              </a:lnSpc>
            </a:pPr>
            <a:endParaRPr lang="en-US" sz="1350">
              <a:latin typeface="Arial" panose="020B0604020202020204" pitchFamily="34" charset="0"/>
            </a:endParaRPr>
          </a:p>
        </p:txBody>
      </p:sp>
      <p:sp>
        <p:nvSpPr>
          <p:cNvPr id="64" name="RBContent64">
            <a:extLst>
              <a:ext uri="{FF2B5EF4-FFF2-40B4-BE49-F238E27FC236}">
                <a16:creationId xmlns:a16="http://schemas.microsoft.com/office/drawing/2014/main" id="{1F26AF9D-4D02-40D5-868F-79E74781ABAC}"/>
              </a:ext>
            </a:extLst>
          </p:cNvPr>
          <p:cNvSpPr txBox="1">
            <a:spLocks/>
          </p:cNvSpPr>
          <p:nvPr/>
        </p:nvSpPr>
        <p:spPr>
          <a:xfrm>
            <a:off x="3255017" y="2122420"/>
            <a:ext cx="682266" cy="30469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100" b="1" dirty="0">
                <a:solidFill>
                  <a:schemeClr val="accent6"/>
                </a:solidFill>
                <a:latin typeface="Arial" panose="020B0604020202020204" pitchFamily="34" charset="0"/>
                <a:sym typeface="+mn-lt"/>
              </a:rPr>
              <a:t>Delivery speed</a:t>
            </a:r>
          </a:p>
        </p:txBody>
      </p:sp>
      <p:sp>
        <p:nvSpPr>
          <p:cNvPr id="79" name="RBContent64">
            <a:extLst>
              <a:ext uri="{FF2B5EF4-FFF2-40B4-BE49-F238E27FC236}">
                <a16:creationId xmlns:a16="http://schemas.microsoft.com/office/drawing/2014/main" id="{64ADF223-81D2-4521-9BD6-CA6FAAF1CD7A}"/>
              </a:ext>
            </a:extLst>
          </p:cNvPr>
          <p:cNvSpPr txBox="1">
            <a:spLocks/>
          </p:cNvSpPr>
          <p:nvPr/>
        </p:nvSpPr>
        <p:spPr>
          <a:xfrm>
            <a:off x="3255017" y="3435657"/>
            <a:ext cx="748307" cy="30469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100" b="1" dirty="0">
                <a:solidFill>
                  <a:schemeClr val="accent6"/>
                </a:solidFill>
                <a:latin typeface="Arial" panose="020B0604020202020204" pitchFamily="34" charset="0"/>
                <a:sym typeface="+mn-lt"/>
              </a:rPr>
              <a:t>Level of guarantee</a:t>
            </a:r>
          </a:p>
        </p:txBody>
      </p:sp>
      <p:sp>
        <p:nvSpPr>
          <p:cNvPr id="65" name="RBContent64">
            <a:extLst>
              <a:ext uri="{FF2B5EF4-FFF2-40B4-BE49-F238E27FC236}">
                <a16:creationId xmlns:a16="http://schemas.microsoft.com/office/drawing/2014/main" id="{75E9A4F3-3040-42A6-9B11-433CD42455C2}"/>
              </a:ext>
            </a:extLst>
          </p:cNvPr>
          <p:cNvSpPr txBox="1">
            <a:spLocks/>
          </p:cNvSpPr>
          <p:nvPr/>
        </p:nvSpPr>
        <p:spPr>
          <a:xfrm>
            <a:off x="5232571" y="2931333"/>
            <a:ext cx="513408" cy="15234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100" b="1" dirty="0">
                <a:solidFill>
                  <a:schemeClr val="accent6"/>
                </a:solidFill>
                <a:latin typeface="Arial" panose="020B0604020202020204" pitchFamily="34" charset="0"/>
                <a:sym typeface="+mn-lt"/>
              </a:rPr>
              <a:t>Cost</a:t>
            </a:r>
          </a:p>
        </p:txBody>
      </p:sp>
      <p:sp>
        <p:nvSpPr>
          <p:cNvPr id="80" name="RBContent64">
            <a:extLst>
              <a:ext uri="{FF2B5EF4-FFF2-40B4-BE49-F238E27FC236}">
                <a16:creationId xmlns:a16="http://schemas.microsoft.com/office/drawing/2014/main" id="{311A3774-25AE-477A-AED4-1467EDA98957}"/>
              </a:ext>
            </a:extLst>
          </p:cNvPr>
          <p:cNvSpPr txBox="1">
            <a:spLocks/>
          </p:cNvSpPr>
          <p:nvPr/>
        </p:nvSpPr>
        <p:spPr>
          <a:xfrm>
            <a:off x="5232571" y="4244571"/>
            <a:ext cx="410761" cy="15234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100" b="1" dirty="0">
                <a:solidFill>
                  <a:schemeClr val="accent6"/>
                </a:solidFill>
                <a:latin typeface="Arial" panose="020B0604020202020204" pitchFamily="34" charset="0"/>
                <a:sym typeface="+mn-lt"/>
              </a:rPr>
              <a:t>Cost</a:t>
            </a:r>
          </a:p>
        </p:txBody>
      </p:sp>
      <p:pic>
        <p:nvPicPr>
          <p:cNvPr id="76" name="Picture 75">
            <a:extLst>
              <a:ext uri="{FF2B5EF4-FFF2-40B4-BE49-F238E27FC236}">
                <a16:creationId xmlns:a16="http://schemas.microsoft.com/office/drawing/2014/main" id="{65339729-1642-4883-AA7A-F8BB724EC88C}"/>
              </a:ext>
            </a:extLst>
          </p:cNvPr>
          <p:cNvPicPr>
            <a:picLocks/>
          </p:cNvPicPr>
          <p:nvPr/>
        </p:nvPicPr>
        <p:blipFill>
          <a:blip r:embed="rId7">
            <a:extLst>
              <a:ext uri="{BEBA8EAE-BF5A-486C-A8C5-ECC9F3942E4B}">
                <a14:imgProps xmlns:a14="http://schemas.microsoft.com/office/drawing/2010/main">
                  <a14:imgLayer r:embed="rId8">
                    <a14:imgEffect>
                      <a14:artisticBlur radius="1"/>
                    </a14:imgEffect>
                  </a14:imgLayer>
                </a14:imgProps>
              </a:ext>
            </a:extLst>
          </a:blip>
          <a:stretch>
            <a:fillRect/>
          </a:stretch>
        </p:blipFill>
        <p:spPr>
          <a:xfrm>
            <a:off x="3937283" y="2010908"/>
            <a:ext cx="1273979" cy="1072774"/>
          </a:xfrm>
          <a:prstGeom prst="rect">
            <a:avLst/>
          </a:prstGeom>
        </p:spPr>
      </p:pic>
      <p:pic>
        <p:nvPicPr>
          <p:cNvPr id="81" name="Picture 80">
            <a:extLst>
              <a:ext uri="{FF2B5EF4-FFF2-40B4-BE49-F238E27FC236}">
                <a16:creationId xmlns:a16="http://schemas.microsoft.com/office/drawing/2014/main" id="{F826AB4A-2319-4034-AD53-20F60BF08039}"/>
              </a:ext>
            </a:extLst>
          </p:cNvPr>
          <p:cNvPicPr>
            <a:picLocks/>
          </p:cNvPicPr>
          <p:nvPr/>
        </p:nvPicPr>
        <p:blipFill>
          <a:blip r:embed="rId7">
            <a:extLst>
              <a:ext uri="{BEBA8EAE-BF5A-486C-A8C5-ECC9F3942E4B}">
                <a14:imgProps xmlns:a14="http://schemas.microsoft.com/office/drawing/2010/main">
                  <a14:imgLayer r:embed="rId8">
                    <a14:imgEffect>
                      <a14:artisticBlur radius="1"/>
                    </a14:imgEffect>
                  </a14:imgLayer>
                </a14:imgProps>
              </a:ext>
            </a:extLst>
          </a:blip>
          <a:stretch>
            <a:fillRect/>
          </a:stretch>
        </p:blipFill>
        <p:spPr>
          <a:xfrm>
            <a:off x="3937283" y="3324145"/>
            <a:ext cx="1273979" cy="1072774"/>
          </a:xfrm>
          <a:prstGeom prst="rect">
            <a:avLst/>
          </a:prstGeom>
        </p:spPr>
      </p:pic>
      <p:sp>
        <p:nvSpPr>
          <p:cNvPr id="40" name="RBContent40">
            <a:extLst>
              <a:ext uri="{FF2B5EF4-FFF2-40B4-BE49-F238E27FC236}">
                <a16:creationId xmlns:a16="http://schemas.microsoft.com/office/drawing/2014/main" id="{EBBD9AD2-7319-4CD5-B2F5-82BCB72AAC0C}"/>
              </a:ext>
            </a:extLst>
          </p:cNvPr>
          <p:cNvSpPr txBox="1">
            <a:spLocks/>
          </p:cNvSpPr>
          <p:nvPr/>
        </p:nvSpPr>
        <p:spPr>
          <a:xfrm>
            <a:off x="6377869" y="1422164"/>
            <a:ext cx="1558079" cy="18004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300" b="1" dirty="0">
                <a:latin typeface="Arial" panose="020B0604020202020204" pitchFamily="34" charset="0"/>
                <a:sym typeface="+mn-lt"/>
              </a:rPr>
              <a:t>Other cost drivers</a:t>
            </a:r>
          </a:p>
        </p:txBody>
      </p:sp>
      <p:sp>
        <p:nvSpPr>
          <p:cNvPr id="43" name="RBContent43">
            <a:extLst>
              <a:ext uri="{FF2B5EF4-FFF2-40B4-BE49-F238E27FC236}">
                <a16:creationId xmlns:a16="http://schemas.microsoft.com/office/drawing/2014/main" id="{BD1D9520-2042-43DB-A2E1-BBE905710F1E}"/>
              </a:ext>
            </a:extLst>
          </p:cNvPr>
          <p:cNvSpPr txBox="1">
            <a:spLocks/>
          </p:cNvSpPr>
          <p:nvPr/>
        </p:nvSpPr>
        <p:spPr>
          <a:xfrm>
            <a:off x="6957045" y="1907916"/>
            <a:ext cx="1326744" cy="830997"/>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000" b="1" dirty="0">
                <a:latin typeface="Arial" panose="020B0604020202020204" pitchFamily="34" charset="0"/>
                <a:sym typeface="+mn-lt"/>
              </a:rPr>
              <a:t>Geographical presence </a:t>
            </a:r>
            <a:r>
              <a:rPr lang="en-US" sz="1000" dirty="0">
                <a:latin typeface="Arial" panose="020B0604020202020204" pitchFamily="34" charset="0"/>
                <a:sym typeface="+mn-lt"/>
              </a:rPr>
              <a:t>– Delivery cost per provider will change based on their presence in a certain geography </a:t>
            </a:r>
          </a:p>
        </p:txBody>
      </p:sp>
      <p:sp>
        <p:nvSpPr>
          <p:cNvPr id="44" name="RBContent43">
            <a:extLst>
              <a:ext uri="{FF2B5EF4-FFF2-40B4-BE49-F238E27FC236}">
                <a16:creationId xmlns:a16="http://schemas.microsoft.com/office/drawing/2014/main" id="{8476F6AB-91C1-42C3-9B06-D6216EB6EE18}"/>
              </a:ext>
            </a:extLst>
          </p:cNvPr>
          <p:cNvSpPr txBox="1">
            <a:spLocks/>
          </p:cNvSpPr>
          <p:nvPr/>
        </p:nvSpPr>
        <p:spPr>
          <a:xfrm>
            <a:off x="6957045" y="3124093"/>
            <a:ext cx="1352663" cy="1107996"/>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000" b="1" dirty="0">
                <a:latin typeface="Arial" panose="020B0604020202020204" pitchFamily="34" charset="0"/>
                <a:sym typeface="+mn-lt"/>
              </a:rPr>
              <a:t>Provider tier </a:t>
            </a:r>
            <a:r>
              <a:rPr lang="en-US" sz="1000" dirty="0">
                <a:latin typeface="Arial" panose="020B0604020202020204" pitchFamily="34" charset="0"/>
                <a:sym typeface="+mn-lt"/>
              </a:rPr>
              <a:t>– Providers' rates also depend on their "tier", as international providers such as DHL and UPS are considered premium brands</a:t>
            </a:r>
          </a:p>
        </p:txBody>
      </p:sp>
      <p:sp>
        <p:nvSpPr>
          <p:cNvPr id="42" name="Slide Number Placeholder 1">
            <a:extLst>
              <a:ext uri="{FF2B5EF4-FFF2-40B4-BE49-F238E27FC236}">
                <a16:creationId xmlns:a16="http://schemas.microsoft.com/office/drawing/2014/main" id="{5C2AD4AA-D5DC-4B17-956D-652586B02034}"/>
              </a:ext>
            </a:extLst>
          </p:cNvPr>
          <p:cNvSpPr>
            <a:spLocks noGrp="1"/>
          </p:cNvSpPr>
          <p:nvPr>
            <p:ph type="sldNum" sz="quarter" idx="15"/>
          </p:nvPr>
        </p:nvSpPr>
        <p:spPr>
          <a:xfrm>
            <a:off x="420688" y="4826858"/>
            <a:ext cx="2133600" cy="273844"/>
          </a:xfrm>
        </p:spPr>
        <p:txBody>
          <a:bodyPr/>
          <a:lstStyle/>
          <a:p>
            <a:fld id="{01940DDA-0656-452C-A408-68789653BD9B}" type="slidenum">
              <a:rPr lang="en-US" smtClean="0">
                <a:latin typeface="Arial" panose="020B0604020202020204" pitchFamily="34" charset="0"/>
              </a:rPr>
              <a:pPr/>
              <a:t>28</a:t>
            </a:fld>
            <a:endParaRPr lang="en-US" dirty="0">
              <a:latin typeface="Arial" panose="020B0604020202020204" pitchFamily="34" charset="0"/>
            </a:endParaRPr>
          </a:p>
        </p:txBody>
      </p:sp>
      <p:sp>
        <p:nvSpPr>
          <p:cNvPr id="47" name="Source">
            <a:extLst>
              <a:ext uri="{FF2B5EF4-FFF2-40B4-BE49-F238E27FC236}">
                <a16:creationId xmlns:a16="http://schemas.microsoft.com/office/drawing/2014/main" id="{6FA36D3D-17BA-4C1A-9F6C-56009BA138EE}"/>
              </a:ext>
            </a:extLst>
          </p:cNvPr>
          <p:cNvSpPr txBox="1"/>
          <p:nvPr/>
        </p:nvSpPr>
        <p:spPr>
          <a:xfrm>
            <a:off x="1197113" y="4924106"/>
            <a:ext cx="1586973"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Expert interviews, Roland Berger</a:t>
            </a:r>
          </a:p>
        </p:txBody>
      </p:sp>
      <p:sp>
        <p:nvSpPr>
          <p:cNvPr id="48" name="Freeform 9">
            <a:extLst>
              <a:ext uri="{FF2B5EF4-FFF2-40B4-BE49-F238E27FC236}">
                <a16:creationId xmlns:a16="http://schemas.microsoft.com/office/drawing/2014/main" id="{0B19C311-EAA3-4911-AB80-BFBF3F60511B}"/>
              </a:ext>
            </a:extLst>
          </p:cNvPr>
          <p:cNvSpPr>
            <a:spLocks noChangeAspect="1" noEditPoints="1"/>
          </p:cNvSpPr>
          <p:nvPr/>
        </p:nvSpPr>
        <p:spPr bwMode="auto">
          <a:xfrm>
            <a:off x="6426391" y="3124093"/>
            <a:ext cx="461174" cy="425717"/>
          </a:xfrm>
          <a:custGeom>
            <a:avLst/>
            <a:gdLst>
              <a:gd name="T0" fmla="*/ 1086 w 2172"/>
              <a:gd name="T1" fmla="*/ 0 h 2005"/>
              <a:gd name="T2" fmla="*/ 1583 w 2172"/>
              <a:gd name="T3" fmla="*/ 919 h 2005"/>
              <a:gd name="T4" fmla="*/ 589 w 2172"/>
              <a:gd name="T5" fmla="*/ 919 h 2005"/>
              <a:gd name="T6" fmla="*/ 1086 w 2172"/>
              <a:gd name="T7" fmla="*/ 0 h 2005"/>
              <a:gd name="T8" fmla="*/ 1990 w 2172"/>
              <a:gd name="T9" fmla="*/ 1671 h 2005"/>
              <a:gd name="T10" fmla="*/ 2172 w 2172"/>
              <a:gd name="T11" fmla="*/ 2005 h 2005"/>
              <a:gd name="T12" fmla="*/ 0 w 2172"/>
              <a:gd name="T13" fmla="*/ 2005 h 2005"/>
              <a:gd name="T14" fmla="*/ 182 w 2172"/>
              <a:gd name="T15" fmla="*/ 1671 h 2005"/>
              <a:gd name="T16" fmla="*/ 1990 w 2172"/>
              <a:gd name="T17" fmla="*/ 1671 h 2005"/>
              <a:gd name="T18" fmla="*/ 1916 w 2172"/>
              <a:gd name="T19" fmla="*/ 1796 h 2005"/>
              <a:gd name="T20" fmla="*/ 256 w 2172"/>
              <a:gd name="T21" fmla="*/ 1796 h 2005"/>
              <a:gd name="T22" fmla="*/ 211 w 2172"/>
              <a:gd name="T23" fmla="*/ 1880 h 2005"/>
              <a:gd name="T24" fmla="*/ 1961 w 2172"/>
              <a:gd name="T25" fmla="*/ 1880 h 2005"/>
              <a:gd name="T26" fmla="*/ 1916 w 2172"/>
              <a:gd name="T27" fmla="*/ 1796 h 2005"/>
              <a:gd name="T28" fmla="*/ 1554 w 2172"/>
              <a:gd name="T29" fmla="*/ 1128 h 2005"/>
              <a:gd name="T30" fmla="*/ 618 w 2172"/>
              <a:gd name="T31" fmla="*/ 1128 h 2005"/>
              <a:gd name="T32" fmla="*/ 437 w 2172"/>
              <a:gd name="T33" fmla="*/ 1462 h 2005"/>
              <a:gd name="T34" fmla="*/ 1736 w 2172"/>
              <a:gd name="T35" fmla="*/ 1462 h 2005"/>
              <a:gd name="T36" fmla="*/ 1554 w 2172"/>
              <a:gd name="T37" fmla="*/ 1128 h 2005"/>
              <a:gd name="T38" fmla="*/ 1629 w 2172"/>
              <a:gd name="T39" fmla="*/ 1003 h 2005"/>
              <a:gd name="T40" fmla="*/ 1945 w 2172"/>
              <a:gd name="T41" fmla="*/ 1587 h 2005"/>
              <a:gd name="T42" fmla="*/ 227 w 2172"/>
              <a:gd name="T43" fmla="*/ 1587 h 2005"/>
              <a:gd name="T44" fmla="*/ 543 w 2172"/>
              <a:gd name="T45" fmla="*/ 1003 h 2005"/>
              <a:gd name="T46" fmla="*/ 1629 w 2172"/>
              <a:gd name="T47" fmla="*/ 1003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2" h="2005">
                <a:moveTo>
                  <a:pt x="1086" y="0"/>
                </a:moveTo>
                <a:lnTo>
                  <a:pt x="1583" y="919"/>
                </a:lnTo>
                <a:lnTo>
                  <a:pt x="589" y="919"/>
                </a:lnTo>
                <a:lnTo>
                  <a:pt x="1086" y="0"/>
                </a:lnTo>
                <a:close/>
                <a:moveTo>
                  <a:pt x="1990" y="1671"/>
                </a:moveTo>
                <a:lnTo>
                  <a:pt x="2172" y="2005"/>
                </a:lnTo>
                <a:lnTo>
                  <a:pt x="0" y="2005"/>
                </a:lnTo>
                <a:lnTo>
                  <a:pt x="182" y="1671"/>
                </a:lnTo>
                <a:lnTo>
                  <a:pt x="1990" y="1671"/>
                </a:lnTo>
                <a:close/>
                <a:moveTo>
                  <a:pt x="1916" y="1796"/>
                </a:moveTo>
                <a:lnTo>
                  <a:pt x="256" y="1796"/>
                </a:lnTo>
                <a:lnTo>
                  <a:pt x="211" y="1880"/>
                </a:lnTo>
                <a:lnTo>
                  <a:pt x="1961" y="1880"/>
                </a:lnTo>
                <a:lnTo>
                  <a:pt x="1916" y="1796"/>
                </a:lnTo>
                <a:close/>
                <a:moveTo>
                  <a:pt x="1554" y="1128"/>
                </a:moveTo>
                <a:lnTo>
                  <a:pt x="618" y="1128"/>
                </a:lnTo>
                <a:lnTo>
                  <a:pt x="437" y="1462"/>
                </a:lnTo>
                <a:lnTo>
                  <a:pt x="1736" y="1462"/>
                </a:lnTo>
                <a:lnTo>
                  <a:pt x="1554" y="1128"/>
                </a:lnTo>
                <a:close/>
                <a:moveTo>
                  <a:pt x="1629" y="1003"/>
                </a:moveTo>
                <a:lnTo>
                  <a:pt x="1945" y="1587"/>
                </a:lnTo>
                <a:lnTo>
                  <a:pt x="227" y="1587"/>
                </a:lnTo>
                <a:lnTo>
                  <a:pt x="543" y="1003"/>
                </a:lnTo>
                <a:lnTo>
                  <a:pt x="1629" y="100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49" name="Freeform 37">
            <a:extLst>
              <a:ext uri="{FF2B5EF4-FFF2-40B4-BE49-F238E27FC236}">
                <a16:creationId xmlns:a16="http://schemas.microsoft.com/office/drawing/2014/main" id="{DD32FDB6-74B7-4E81-BB3D-F34830CBA8CD}"/>
              </a:ext>
            </a:extLst>
          </p:cNvPr>
          <p:cNvSpPr>
            <a:spLocks noEditPoints="1"/>
          </p:cNvSpPr>
          <p:nvPr/>
        </p:nvSpPr>
        <p:spPr bwMode="auto">
          <a:xfrm>
            <a:off x="6445925" y="1907916"/>
            <a:ext cx="432539" cy="432539"/>
          </a:xfrm>
          <a:custGeom>
            <a:avLst/>
            <a:gdLst>
              <a:gd name="T0" fmla="*/ 3006 w 3403"/>
              <a:gd name="T1" fmla="*/ 2783 h 3384"/>
              <a:gd name="T2" fmla="*/ 2651 w 3403"/>
              <a:gd name="T3" fmla="*/ 3102 h 3384"/>
              <a:gd name="T4" fmla="*/ 2215 w 3403"/>
              <a:gd name="T5" fmla="*/ 3311 h 3384"/>
              <a:gd name="T6" fmla="*/ 2294 w 3403"/>
              <a:gd name="T7" fmla="*/ 3112 h 3384"/>
              <a:gd name="T8" fmla="*/ 2465 w 3403"/>
              <a:gd name="T9" fmla="*/ 2730 h 3384"/>
              <a:gd name="T10" fmla="*/ 2346 w 3403"/>
              <a:gd name="T11" fmla="*/ 2634 h 3384"/>
              <a:gd name="T12" fmla="*/ 2194 w 3403"/>
              <a:gd name="T13" fmla="*/ 3003 h 3384"/>
              <a:gd name="T14" fmla="*/ 1998 w 3403"/>
              <a:gd name="T15" fmla="*/ 3261 h 3384"/>
              <a:gd name="T16" fmla="*/ 1771 w 3403"/>
              <a:gd name="T17" fmla="*/ 3384 h 3384"/>
              <a:gd name="T18" fmla="*/ 1581 w 3403"/>
              <a:gd name="T19" fmla="*/ 3370 h 3384"/>
              <a:gd name="T20" fmla="*/ 1346 w 3403"/>
              <a:gd name="T21" fmla="*/ 3202 h 3384"/>
              <a:gd name="T22" fmla="*/ 1151 w 3403"/>
              <a:gd name="T23" fmla="*/ 2886 h 3384"/>
              <a:gd name="T24" fmla="*/ 231 w 3403"/>
              <a:gd name="T25" fmla="*/ 2550 h 3384"/>
              <a:gd name="T26" fmla="*/ 1000 w 3403"/>
              <a:gd name="T27" fmla="*/ 2895 h 3384"/>
              <a:gd name="T28" fmla="*/ 1192 w 3403"/>
              <a:gd name="T29" fmla="*/ 3235 h 3384"/>
              <a:gd name="T30" fmla="*/ 1005 w 3403"/>
              <a:gd name="T31" fmla="*/ 3242 h 3384"/>
              <a:gd name="T32" fmla="*/ 599 w 3403"/>
              <a:gd name="T33" fmla="*/ 2986 h 3384"/>
              <a:gd name="T34" fmla="*/ 282 w 3403"/>
              <a:gd name="T35" fmla="*/ 2631 h 3384"/>
              <a:gd name="T36" fmla="*/ 3384 w 3403"/>
              <a:gd name="T37" fmla="*/ 1956 h 3384"/>
              <a:gd name="T38" fmla="*/ 3246 w 3403"/>
              <a:gd name="T39" fmla="*/ 2411 h 3384"/>
              <a:gd name="T40" fmla="*/ 2604 w 3403"/>
              <a:gd name="T41" fmla="*/ 1988 h 3384"/>
              <a:gd name="T42" fmla="*/ 2471 w 3403"/>
              <a:gd name="T43" fmla="*/ 1876 h 3384"/>
              <a:gd name="T44" fmla="*/ 2404 w 3403"/>
              <a:gd name="T45" fmla="*/ 2411 h 3384"/>
              <a:gd name="T46" fmla="*/ 1632 w 3403"/>
              <a:gd name="T47" fmla="*/ 2411 h 3384"/>
              <a:gd name="T48" fmla="*/ 939 w 3403"/>
              <a:gd name="T49" fmla="*/ 1988 h 3384"/>
              <a:gd name="T50" fmla="*/ 793 w 3403"/>
              <a:gd name="T51" fmla="*/ 1876 h 3384"/>
              <a:gd name="T52" fmla="*/ 855 w 3403"/>
              <a:gd name="T53" fmla="*/ 2411 h 3384"/>
              <a:gd name="T54" fmla="*/ 37 w 3403"/>
              <a:gd name="T55" fmla="*/ 2051 h 3384"/>
              <a:gd name="T56" fmla="*/ 3246 w 3403"/>
              <a:gd name="T57" fmla="*/ 974 h 3384"/>
              <a:gd name="T58" fmla="*/ 3384 w 3403"/>
              <a:gd name="T59" fmla="*/ 1427 h 3384"/>
              <a:gd name="T60" fmla="*/ 2604 w 3403"/>
              <a:gd name="T61" fmla="*/ 1395 h 3384"/>
              <a:gd name="T62" fmla="*/ 1771 w 3403"/>
              <a:gd name="T63" fmla="*/ 974 h 3384"/>
              <a:gd name="T64" fmla="*/ 2463 w 3403"/>
              <a:gd name="T65" fmla="*/ 1395 h 3384"/>
              <a:gd name="T66" fmla="*/ 1000 w 3403"/>
              <a:gd name="T67" fmla="*/ 974 h 3384"/>
              <a:gd name="T68" fmla="*/ 939 w 3403"/>
              <a:gd name="T69" fmla="*/ 1395 h 3384"/>
              <a:gd name="T70" fmla="*/ 158 w 3403"/>
              <a:gd name="T71" fmla="*/ 974 h 3384"/>
              <a:gd name="T72" fmla="*/ 799 w 3403"/>
              <a:gd name="T73" fmla="*/ 1395 h 3384"/>
              <a:gd name="T74" fmla="*/ 19 w 3403"/>
              <a:gd name="T75" fmla="*/ 1427 h 3384"/>
              <a:gd name="T76" fmla="*/ 158 w 3403"/>
              <a:gd name="T77" fmla="*/ 974 h 3384"/>
              <a:gd name="T78" fmla="*/ 2485 w 3403"/>
              <a:gd name="T79" fmla="*/ 185 h 3384"/>
              <a:gd name="T80" fmla="*/ 2875 w 3403"/>
              <a:gd name="T81" fmla="*/ 461 h 3384"/>
              <a:gd name="T82" fmla="*/ 3172 w 3403"/>
              <a:gd name="T83" fmla="*/ 835 h 3384"/>
              <a:gd name="T84" fmla="*/ 2404 w 3403"/>
              <a:gd name="T85" fmla="*/ 488 h 3384"/>
              <a:gd name="T86" fmla="*/ 2211 w 3403"/>
              <a:gd name="T87" fmla="*/ 148 h 3384"/>
              <a:gd name="T88" fmla="*/ 1191 w 3403"/>
              <a:gd name="T89" fmla="*/ 148 h 3384"/>
              <a:gd name="T90" fmla="*/ 1000 w 3403"/>
              <a:gd name="T91" fmla="*/ 488 h 3384"/>
              <a:gd name="T92" fmla="*/ 231 w 3403"/>
              <a:gd name="T93" fmla="*/ 835 h 3384"/>
              <a:gd name="T94" fmla="*/ 528 w 3403"/>
              <a:gd name="T95" fmla="*/ 461 h 3384"/>
              <a:gd name="T96" fmla="*/ 918 w 3403"/>
              <a:gd name="T97" fmla="*/ 185 h 3384"/>
              <a:gd name="T98" fmla="*/ 1771 w 3403"/>
              <a:gd name="T99" fmla="*/ 0 h 3384"/>
              <a:gd name="T100" fmla="*/ 1998 w 3403"/>
              <a:gd name="T101" fmla="*/ 123 h 3384"/>
              <a:gd name="T102" fmla="*/ 2194 w 3403"/>
              <a:gd name="T103" fmla="*/ 380 h 3384"/>
              <a:gd name="T104" fmla="*/ 2346 w 3403"/>
              <a:gd name="T105" fmla="*/ 749 h 3384"/>
              <a:gd name="T106" fmla="*/ 1632 w 3403"/>
              <a:gd name="T107" fmla="*/ 835 h 3384"/>
              <a:gd name="T108" fmla="*/ 1151 w 3403"/>
              <a:gd name="T109" fmla="*/ 497 h 3384"/>
              <a:gd name="T110" fmla="*/ 1346 w 3403"/>
              <a:gd name="T111" fmla="*/ 182 h 3384"/>
              <a:gd name="T112" fmla="*/ 1581 w 3403"/>
              <a:gd name="T113" fmla="*/ 14 h 3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03" h="3384">
                <a:moveTo>
                  <a:pt x="2517" y="2550"/>
                </a:moveTo>
                <a:lnTo>
                  <a:pt x="3172" y="2550"/>
                </a:lnTo>
                <a:lnTo>
                  <a:pt x="3121" y="2631"/>
                </a:lnTo>
                <a:lnTo>
                  <a:pt x="3066" y="2709"/>
                </a:lnTo>
                <a:lnTo>
                  <a:pt x="3006" y="2783"/>
                </a:lnTo>
                <a:lnTo>
                  <a:pt x="2942" y="2856"/>
                </a:lnTo>
                <a:lnTo>
                  <a:pt x="2875" y="2923"/>
                </a:lnTo>
                <a:lnTo>
                  <a:pt x="2803" y="2986"/>
                </a:lnTo>
                <a:lnTo>
                  <a:pt x="2729" y="3046"/>
                </a:lnTo>
                <a:lnTo>
                  <a:pt x="2651" y="3102"/>
                </a:lnTo>
                <a:lnTo>
                  <a:pt x="2569" y="3153"/>
                </a:lnTo>
                <a:lnTo>
                  <a:pt x="2485" y="3200"/>
                </a:lnTo>
                <a:lnTo>
                  <a:pt x="2397" y="3242"/>
                </a:lnTo>
                <a:lnTo>
                  <a:pt x="2307" y="3279"/>
                </a:lnTo>
                <a:lnTo>
                  <a:pt x="2215" y="3311"/>
                </a:lnTo>
                <a:lnTo>
                  <a:pt x="2120" y="3338"/>
                </a:lnTo>
                <a:lnTo>
                  <a:pt x="2167" y="3288"/>
                </a:lnTo>
                <a:lnTo>
                  <a:pt x="2211" y="3235"/>
                </a:lnTo>
                <a:lnTo>
                  <a:pt x="2254" y="3176"/>
                </a:lnTo>
                <a:lnTo>
                  <a:pt x="2294" y="3112"/>
                </a:lnTo>
                <a:lnTo>
                  <a:pt x="2332" y="3044"/>
                </a:lnTo>
                <a:lnTo>
                  <a:pt x="2369" y="2972"/>
                </a:lnTo>
                <a:lnTo>
                  <a:pt x="2404" y="2895"/>
                </a:lnTo>
                <a:lnTo>
                  <a:pt x="2436" y="2814"/>
                </a:lnTo>
                <a:lnTo>
                  <a:pt x="2465" y="2730"/>
                </a:lnTo>
                <a:lnTo>
                  <a:pt x="2492" y="2641"/>
                </a:lnTo>
                <a:lnTo>
                  <a:pt x="2517" y="2550"/>
                </a:lnTo>
                <a:close/>
                <a:moveTo>
                  <a:pt x="1771" y="2550"/>
                </a:moveTo>
                <a:lnTo>
                  <a:pt x="2370" y="2550"/>
                </a:lnTo>
                <a:lnTo>
                  <a:pt x="2346" y="2634"/>
                </a:lnTo>
                <a:lnTo>
                  <a:pt x="2320" y="2715"/>
                </a:lnTo>
                <a:lnTo>
                  <a:pt x="2291" y="2794"/>
                </a:lnTo>
                <a:lnTo>
                  <a:pt x="2260" y="2868"/>
                </a:lnTo>
                <a:lnTo>
                  <a:pt x="2228" y="2937"/>
                </a:lnTo>
                <a:lnTo>
                  <a:pt x="2194" y="3003"/>
                </a:lnTo>
                <a:lnTo>
                  <a:pt x="2158" y="3065"/>
                </a:lnTo>
                <a:lnTo>
                  <a:pt x="2120" y="3121"/>
                </a:lnTo>
                <a:lnTo>
                  <a:pt x="2081" y="3173"/>
                </a:lnTo>
                <a:lnTo>
                  <a:pt x="2041" y="3219"/>
                </a:lnTo>
                <a:lnTo>
                  <a:pt x="1998" y="3261"/>
                </a:lnTo>
                <a:lnTo>
                  <a:pt x="1955" y="3297"/>
                </a:lnTo>
                <a:lnTo>
                  <a:pt x="1911" y="3328"/>
                </a:lnTo>
                <a:lnTo>
                  <a:pt x="1865" y="3353"/>
                </a:lnTo>
                <a:lnTo>
                  <a:pt x="1819" y="3372"/>
                </a:lnTo>
                <a:lnTo>
                  <a:pt x="1771" y="3384"/>
                </a:lnTo>
                <a:lnTo>
                  <a:pt x="1771" y="2550"/>
                </a:lnTo>
                <a:close/>
                <a:moveTo>
                  <a:pt x="1033" y="2550"/>
                </a:moveTo>
                <a:lnTo>
                  <a:pt x="1632" y="2550"/>
                </a:lnTo>
                <a:lnTo>
                  <a:pt x="1632" y="3384"/>
                </a:lnTo>
                <a:lnTo>
                  <a:pt x="1581" y="3370"/>
                </a:lnTo>
                <a:lnTo>
                  <a:pt x="1531" y="3349"/>
                </a:lnTo>
                <a:lnTo>
                  <a:pt x="1483" y="3322"/>
                </a:lnTo>
                <a:lnTo>
                  <a:pt x="1436" y="3288"/>
                </a:lnTo>
                <a:lnTo>
                  <a:pt x="1391" y="3248"/>
                </a:lnTo>
                <a:lnTo>
                  <a:pt x="1346" y="3202"/>
                </a:lnTo>
                <a:lnTo>
                  <a:pt x="1304" y="3149"/>
                </a:lnTo>
                <a:lnTo>
                  <a:pt x="1263" y="3091"/>
                </a:lnTo>
                <a:lnTo>
                  <a:pt x="1223" y="3028"/>
                </a:lnTo>
                <a:lnTo>
                  <a:pt x="1186" y="2960"/>
                </a:lnTo>
                <a:lnTo>
                  <a:pt x="1151" y="2886"/>
                </a:lnTo>
                <a:lnTo>
                  <a:pt x="1118" y="2808"/>
                </a:lnTo>
                <a:lnTo>
                  <a:pt x="1087" y="2726"/>
                </a:lnTo>
                <a:lnTo>
                  <a:pt x="1059" y="2640"/>
                </a:lnTo>
                <a:lnTo>
                  <a:pt x="1033" y="2550"/>
                </a:lnTo>
                <a:close/>
                <a:moveTo>
                  <a:pt x="231" y="2550"/>
                </a:moveTo>
                <a:lnTo>
                  <a:pt x="887" y="2550"/>
                </a:lnTo>
                <a:lnTo>
                  <a:pt x="911" y="2641"/>
                </a:lnTo>
                <a:lnTo>
                  <a:pt x="938" y="2730"/>
                </a:lnTo>
                <a:lnTo>
                  <a:pt x="968" y="2814"/>
                </a:lnTo>
                <a:lnTo>
                  <a:pt x="1000" y="2895"/>
                </a:lnTo>
                <a:lnTo>
                  <a:pt x="1034" y="2972"/>
                </a:lnTo>
                <a:lnTo>
                  <a:pt x="1071" y="3044"/>
                </a:lnTo>
                <a:lnTo>
                  <a:pt x="1109" y="3112"/>
                </a:lnTo>
                <a:lnTo>
                  <a:pt x="1150" y="3176"/>
                </a:lnTo>
                <a:lnTo>
                  <a:pt x="1192" y="3235"/>
                </a:lnTo>
                <a:lnTo>
                  <a:pt x="1237" y="3288"/>
                </a:lnTo>
                <a:lnTo>
                  <a:pt x="1282" y="3338"/>
                </a:lnTo>
                <a:lnTo>
                  <a:pt x="1187" y="3311"/>
                </a:lnTo>
                <a:lnTo>
                  <a:pt x="1095" y="3279"/>
                </a:lnTo>
                <a:lnTo>
                  <a:pt x="1005" y="3242"/>
                </a:lnTo>
                <a:lnTo>
                  <a:pt x="919" y="3200"/>
                </a:lnTo>
                <a:lnTo>
                  <a:pt x="834" y="3153"/>
                </a:lnTo>
                <a:lnTo>
                  <a:pt x="752" y="3102"/>
                </a:lnTo>
                <a:lnTo>
                  <a:pt x="675" y="3046"/>
                </a:lnTo>
                <a:lnTo>
                  <a:pt x="599" y="2986"/>
                </a:lnTo>
                <a:lnTo>
                  <a:pt x="528" y="2923"/>
                </a:lnTo>
                <a:lnTo>
                  <a:pt x="461" y="2856"/>
                </a:lnTo>
                <a:lnTo>
                  <a:pt x="397" y="2783"/>
                </a:lnTo>
                <a:lnTo>
                  <a:pt x="338" y="2709"/>
                </a:lnTo>
                <a:lnTo>
                  <a:pt x="282" y="2631"/>
                </a:lnTo>
                <a:lnTo>
                  <a:pt x="231" y="2550"/>
                </a:lnTo>
                <a:close/>
                <a:moveTo>
                  <a:pt x="2614" y="1762"/>
                </a:moveTo>
                <a:lnTo>
                  <a:pt x="3403" y="1762"/>
                </a:lnTo>
                <a:lnTo>
                  <a:pt x="3397" y="1859"/>
                </a:lnTo>
                <a:lnTo>
                  <a:pt x="3384" y="1956"/>
                </a:lnTo>
                <a:lnTo>
                  <a:pt x="3367" y="2051"/>
                </a:lnTo>
                <a:lnTo>
                  <a:pt x="3344" y="2145"/>
                </a:lnTo>
                <a:lnTo>
                  <a:pt x="3316" y="2235"/>
                </a:lnTo>
                <a:lnTo>
                  <a:pt x="3283" y="2324"/>
                </a:lnTo>
                <a:lnTo>
                  <a:pt x="3246" y="2411"/>
                </a:lnTo>
                <a:lnTo>
                  <a:pt x="2548" y="2411"/>
                </a:lnTo>
                <a:lnTo>
                  <a:pt x="2567" y="2310"/>
                </a:lnTo>
                <a:lnTo>
                  <a:pt x="2582" y="2206"/>
                </a:lnTo>
                <a:lnTo>
                  <a:pt x="2595" y="2098"/>
                </a:lnTo>
                <a:lnTo>
                  <a:pt x="2604" y="1988"/>
                </a:lnTo>
                <a:lnTo>
                  <a:pt x="2611" y="1876"/>
                </a:lnTo>
                <a:lnTo>
                  <a:pt x="2614" y="1762"/>
                </a:lnTo>
                <a:close/>
                <a:moveTo>
                  <a:pt x="1771" y="1762"/>
                </a:moveTo>
                <a:lnTo>
                  <a:pt x="2475" y="1762"/>
                </a:lnTo>
                <a:lnTo>
                  <a:pt x="2471" y="1876"/>
                </a:lnTo>
                <a:lnTo>
                  <a:pt x="2463" y="1988"/>
                </a:lnTo>
                <a:lnTo>
                  <a:pt x="2453" y="2098"/>
                </a:lnTo>
                <a:lnTo>
                  <a:pt x="2440" y="2206"/>
                </a:lnTo>
                <a:lnTo>
                  <a:pt x="2423" y="2310"/>
                </a:lnTo>
                <a:lnTo>
                  <a:pt x="2404" y="2411"/>
                </a:lnTo>
                <a:lnTo>
                  <a:pt x="1771" y="2411"/>
                </a:lnTo>
                <a:lnTo>
                  <a:pt x="1771" y="1762"/>
                </a:lnTo>
                <a:close/>
                <a:moveTo>
                  <a:pt x="928" y="1762"/>
                </a:moveTo>
                <a:lnTo>
                  <a:pt x="1632" y="1762"/>
                </a:lnTo>
                <a:lnTo>
                  <a:pt x="1632" y="2411"/>
                </a:lnTo>
                <a:lnTo>
                  <a:pt x="1000" y="2411"/>
                </a:lnTo>
                <a:lnTo>
                  <a:pt x="981" y="2310"/>
                </a:lnTo>
                <a:lnTo>
                  <a:pt x="963" y="2206"/>
                </a:lnTo>
                <a:lnTo>
                  <a:pt x="950" y="2098"/>
                </a:lnTo>
                <a:lnTo>
                  <a:pt x="939" y="1988"/>
                </a:lnTo>
                <a:lnTo>
                  <a:pt x="932" y="1876"/>
                </a:lnTo>
                <a:lnTo>
                  <a:pt x="928" y="1762"/>
                </a:lnTo>
                <a:close/>
                <a:moveTo>
                  <a:pt x="0" y="1762"/>
                </a:moveTo>
                <a:lnTo>
                  <a:pt x="788" y="1762"/>
                </a:lnTo>
                <a:lnTo>
                  <a:pt x="793" y="1876"/>
                </a:lnTo>
                <a:lnTo>
                  <a:pt x="799" y="1988"/>
                </a:lnTo>
                <a:lnTo>
                  <a:pt x="808" y="2098"/>
                </a:lnTo>
                <a:lnTo>
                  <a:pt x="820" y="2206"/>
                </a:lnTo>
                <a:lnTo>
                  <a:pt x="836" y="2310"/>
                </a:lnTo>
                <a:lnTo>
                  <a:pt x="855" y="2411"/>
                </a:lnTo>
                <a:lnTo>
                  <a:pt x="158" y="2411"/>
                </a:lnTo>
                <a:lnTo>
                  <a:pt x="121" y="2324"/>
                </a:lnTo>
                <a:lnTo>
                  <a:pt x="88" y="2235"/>
                </a:lnTo>
                <a:lnTo>
                  <a:pt x="60" y="2145"/>
                </a:lnTo>
                <a:lnTo>
                  <a:pt x="37" y="2051"/>
                </a:lnTo>
                <a:lnTo>
                  <a:pt x="20" y="1956"/>
                </a:lnTo>
                <a:lnTo>
                  <a:pt x="7" y="1859"/>
                </a:lnTo>
                <a:lnTo>
                  <a:pt x="0" y="1762"/>
                </a:lnTo>
                <a:close/>
                <a:moveTo>
                  <a:pt x="2548" y="974"/>
                </a:moveTo>
                <a:lnTo>
                  <a:pt x="3246" y="974"/>
                </a:lnTo>
                <a:lnTo>
                  <a:pt x="3283" y="1060"/>
                </a:lnTo>
                <a:lnTo>
                  <a:pt x="3316" y="1149"/>
                </a:lnTo>
                <a:lnTo>
                  <a:pt x="3344" y="1239"/>
                </a:lnTo>
                <a:lnTo>
                  <a:pt x="3367" y="1332"/>
                </a:lnTo>
                <a:lnTo>
                  <a:pt x="3384" y="1427"/>
                </a:lnTo>
                <a:lnTo>
                  <a:pt x="3397" y="1524"/>
                </a:lnTo>
                <a:lnTo>
                  <a:pt x="3403" y="1623"/>
                </a:lnTo>
                <a:lnTo>
                  <a:pt x="2614" y="1623"/>
                </a:lnTo>
                <a:lnTo>
                  <a:pt x="2611" y="1507"/>
                </a:lnTo>
                <a:lnTo>
                  <a:pt x="2604" y="1395"/>
                </a:lnTo>
                <a:lnTo>
                  <a:pt x="2595" y="1286"/>
                </a:lnTo>
                <a:lnTo>
                  <a:pt x="2582" y="1179"/>
                </a:lnTo>
                <a:lnTo>
                  <a:pt x="2567" y="1075"/>
                </a:lnTo>
                <a:lnTo>
                  <a:pt x="2548" y="974"/>
                </a:lnTo>
                <a:close/>
                <a:moveTo>
                  <a:pt x="1771" y="974"/>
                </a:moveTo>
                <a:lnTo>
                  <a:pt x="2404" y="974"/>
                </a:lnTo>
                <a:lnTo>
                  <a:pt x="2423" y="1075"/>
                </a:lnTo>
                <a:lnTo>
                  <a:pt x="2440" y="1179"/>
                </a:lnTo>
                <a:lnTo>
                  <a:pt x="2453" y="1286"/>
                </a:lnTo>
                <a:lnTo>
                  <a:pt x="2463" y="1395"/>
                </a:lnTo>
                <a:lnTo>
                  <a:pt x="2471" y="1507"/>
                </a:lnTo>
                <a:lnTo>
                  <a:pt x="2475" y="1623"/>
                </a:lnTo>
                <a:lnTo>
                  <a:pt x="1771" y="1623"/>
                </a:lnTo>
                <a:lnTo>
                  <a:pt x="1771" y="974"/>
                </a:lnTo>
                <a:close/>
                <a:moveTo>
                  <a:pt x="1000" y="974"/>
                </a:moveTo>
                <a:lnTo>
                  <a:pt x="1632" y="974"/>
                </a:lnTo>
                <a:lnTo>
                  <a:pt x="1632" y="1623"/>
                </a:lnTo>
                <a:lnTo>
                  <a:pt x="928" y="1623"/>
                </a:lnTo>
                <a:lnTo>
                  <a:pt x="932" y="1507"/>
                </a:lnTo>
                <a:lnTo>
                  <a:pt x="939" y="1395"/>
                </a:lnTo>
                <a:lnTo>
                  <a:pt x="950" y="1286"/>
                </a:lnTo>
                <a:lnTo>
                  <a:pt x="963" y="1179"/>
                </a:lnTo>
                <a:lnTo>
                  <a:pt x="981" y="1075"/>
                </a:lnTo>
                <a:lnTo>
                  <a:pt x="1000" y="974"/>
                </a:lnTo>
                <a:close/>
                <a:moveTo>
                  <a:pt x="158" y="974"/>
                </a:moveTo>
                <a:lnTo>
                  <a:pt x="855" y="974"/>
                </a:lnTo>
                <a:lnTo>
                  <a:pt x="836" y="1075"/>
                </a:lnTo>
                <a:lnTo>
                  <a:pt x="820" y="1179"/>
                </a:lnTo>
                <a:lnTo>
                  <a:pt x="808" y="1286"/>
                </a:lnTo>
                <a:lnTo>
                  <a:pt x="799" y="1395"/>
                </a:lnTo>
                <a:lnTo>
                  <a:pt x="793" y="1507"/>
                </a:lnTo>
                <a:lnTo>
                  <a:pt x="788" y="1623"/>
                </a:lnTo>
                <a:lnTo>
                  <a:pt x="0" y="1623"/>
                </a:lnTo>
                <a:lnTo>
                  <a:pt x="7" y="1524"/>
                </a:lnTo>
                <a:lnTo>
                  <a:pt x="19" y="1427"/>
                </a:lnTo>
                <a:lnTo>
                  <a:pt x="36" y="1332"/>
                </a:lnTo>
                <a:lnTo>
                  <a:pt x="60" y="1239"/>
                </a:lnTo>
                <a:lnTo>
                  <a:pt x="88" y="1149"/>
                </a:lnTo>
                <a:lnTo>
                  <a:pt x="121" y="1060"/>
                </a:lnTo>
                <a:lnTo>
                  <a:pt x="158" y="974"/>
                </a:lnTo>
                <a:close/>
                <a:moveTo>
                  <a:pt x="2120" y="46"/>
                </a:moveTo>
                <a:lnTo>
                  <a:pt x="2215" y="73"/>
                </a:lnTo>
                <a:lnTo>
                  <a:pt x="2307" y="105"/>
                </a:lnTo>
                <a:lnTo>
                  <a:pt x="2397" y="142"/>
                </a:lnTo>
                <a:lnTo>
                  <a:pt x="2485" y="185"/>
                </a:lnTo>
                <a:lnTo>
                  <a:pt x="2569" y="231"/>
                </a:lnTo>
                <a:lnTo>
                  <a:pt x="2651" y="281"/>
                </a:lnTo>
                <a:lnTo>
                  <a:pt x="2729" y="337"/>
                </a:lnTo>
                <a:lnTo>
                  <a:pt x="2803" y="397"/>
                </a:lnTo>
                <a:lnTo>
                  <a:pt x="2875" y="461"/>
                </a:lnTo>
                <a:lnTo>
                  <a:pt x="2942" y="529"/>
                </a:lnTo>
                <a:lnTo>
                  <a:pt x="3006" y="600"/>
                </a:lnTo>
                <a:lnTo>
                  <a:pt x="3066" y="675"/>
                </a:lnTo>
                <a:lnTo>
                  <a:pt x="3121" y="753"/>
                </a:lnTo>
                <a:lnTo>
                  <a:pt x="3172" y="835"/>
                </a:lnTo>
                <a:lnTo>
                  <a:pt x="2517" y="835"/>
                </a:lnTo>
                <a:lnTo>
                  <a:pt x="2492" y="742"/>
                </a:lnTo>
                <a:lnTo>
                  <a:pt x="2465" y="653"/>
                </a:lnTo>
                <a:lnTo>
                  <a:pt x="2436" y="569"/>
                </a:lnTo>
                <a:lnTo>
                  <a:pt x="2404" y="488"/>
                </a:lnTo>
                <a:lnTo>
                  <a:pt x="2369" y="411"/>
                </a:lnTo>
                <a:lnTo>
                  <a:pt x="2332" y="339"/>
                </a:lnTo>
                <a:lnTo>
                  <a:pt x="2294" y="271"/>
                </a:lnTo>
                <a:lnTo>
                  <a:pt x="2254" y="207"/>
                </a:lnTo>
                <a:lnTo>
                  <a:pt x="2211" y="148"/>
                </a:lnTo>
                <a:lnTo>
                  <a:pt x="2167" y="95"/>
                </a:lnTo>
                <a:lnTo>
                  <a:pt x="2120" y="46"/>
                </a:lnTo>
                <a:close/>
                <a:moveTo>
                  <a:pt x="1282" y="46"/>
                </a:moveTo>
                <a:lnTo>
                  <a:pt x="1236" y="95"/>
                </a:lnTo>
                <a:lnTo>
                  <a:pt x="1191" y="148"/>
                </a:lnTo>
                <a:lnTo>
                  <a:pt x="1149" y="207"/>
                </a:lnTo>
                <a:lnTo>
                  <a:pt x="1109" y="271"/>
                </a:lnTo>
                <a:lnTo>
                  <a:pt x="1071" y="339"/>
                </a:lnTo>
                <a:lnTo>
                  <a:pt x="1034" y="411"/>
                </a:lnTo>
                <a:lnTo>
                  <a:pt x="1000" y="488"/>
                </a:lnTo>
                <a:lnTo>
                  <a:pt x="968" y="569"/>
                </a:lnTo>
                <a:lnTo>
                  <a:pt x="938" y="653"/>
                </a:lnTo>
                <a:lnTo>
                  <a:pt x="911" y="742"/>
                </a:lnTo>
                <a:lnTo>
                  <a:pt x="887" y="835"/>
                </a:lnTo>
                <a:lnTo>
                  <a:pt x="231" y="835"/>
                </a:lnTo>
                <a:lnTo>
                  <a:pt x="282" y="753"/>
                </a:lnTo>
                <a:lnTo>
                  <a:pt x="338" y="675"/>
                </a:lnTo>
                <a:lnTo>
                  <a:pt x="397" y="600"/>
                </a:lnTo>
                <a:lnTo>
                  <a:pt x="461" y="529"/>
                </a:lnTo>
                <a:lnTo>
                  <a:pt x="528" y="461"/>
                </a:lnTo>
                <a:lnTo>
                  <a:pt x="599" y="397"/>
                </a:lnTo>
                <a:lnTo>
                  <a:pt x="675" y="337"/>
                </a:lnTo>
                <a:lnTo>
                  <a:pt x="752" y="281"/>
                </a:lnTo>
                <a:lnTo>
                  <a:pt x="834" y="231"/>
                </a:lnTo>
                <a:lnTo>
                  <a:pt x="918" y="185"/>
                </a:lnTo>
                <a:lnTo>
                  <a:pt x="1005" y="142"/>
                </a:lnTo>
                <a:lnTo>
                  <a:pt x="1095" y="105"/>
                </a:lnTo>
                <a:lnTo>
                  <a:pt x="1187" y="73"/>
                </a:lnTo>
                <a:lnTo>
                  <a:pt x="1282" y="46"/>
                </a:lnTo>
                <a:close/>
                <a:moveTo>
                  <a:pt x="1771" y="0"/>
                </a:moveTo>
                <a:lnTo>
                  <a:pt x="1819" y="12"/>
                </a:lnTo>
                <a:lnTo>
                  <a:pt x="1865" y="31"/>
                </a:lnTo>
                <a:lnTo>
                  <a:pt x="1911" y="56"/>
                </a:lnTo>
                <a:lnTo>
                  <a:pt x="1955" y="87"/>
                </a:lnTo>
                <a:lnTo>
                  <a:pt x="1998" y="123"/>
                </a:lnTo>
                <a:lnTo>
                  <a:pt x="2041" y="164"/>
                </a:lnTo>
                <a:lnTo>
                  <a:pt x="2081" y="211"/>
                </a:lnTo>
                <a:lnTo>
                  <a:pt x="2120" y="263"/>
                </a:lnTo>
                <a:lnTo>
                  <a:pt x="2158" y="319"/>
                </a:lnTo>
                <a:lnTo>
                  <a:pt x="2194" y="380"/>
                </a:lnTo>
                <a:lnTo>
                  <a:pt x="2228" y="446"/>
                </a:lnTo>
                <a:lnTo>
                  <a:pt x="2260" y="516"/>
                </a:lnTo>
                <a:lnTo>
                  <a:pt x="2291" y="590"/>
                </a:lnTo>
                <a:lnTo>
                  <a:pt x="2320" y="668"/>
                </a:lnTo>
                <a:lnTo>
                  <a:pt x="2346" y="749"/>
                </a:lnTo>
                <a:lnTo>
                  <a:pt x="2370" y="835"/>
                </a:lnTo>
                <a:lnTo>
                  <a:pt x="1771" y="835"/>
                </a:lnTo>
                <a:lnTo>
                  <a:pt x="1771" y="0"/>
                </a:lnTo>
                <a:close/>
                <a:moveTo>
                  <a:pt x="1632" y="0"/>
                </a:moveTo>
                <a:lnTo>
                  <a:pt x="1632" y="835"/>
                </a:lnTo>
                <a:lnTo>
                  <a:pt x="1033" y="835"/>
                </a:lnTo>
                <a:lnTo>
                  <a:pt x="1059" y="744"/>
                </a:lnTo>
                <a:lnTo>
                  <a:pt x="1087" y="657"/>
                </a:lnTo>
                <a:lnTo>
                  <a:pt x="1118" y="575"/>
                </a:lnTo>
                <a:lnTo>
                  <a:pt x="1151" y="497"/>
                </a:lnTo>
                <a:lnTo>
                  <a:pt x="1186" y="423"/>
                </a:lnTo>
                <a:lnTo>
                  <a:pt x="1223" y="356"/>
                </a:lnTo>
                <a:lnTo>
                  <a:pt x="1263" y="292"/>
                </a:lnTo>
                <a:lnTo>
                  <a:pt x="1304" y="234"/>
                </a:lnTo>
                <a:lnTo>
                  <a:pt x="1346" y="182"/>
                </a:lnTo>
                <a:lnTo>
                  <a:pt x="1391" y="136"/>
                </a:lnTo>
                <a:lnTo>
                  <a:pt x="1436" y="95"/>
                </a:lnTo>
                <a:lnTo>
                  <a:pt x="1483" y="61"/>
                </a:lnTo>
                <a:lnTo>
                  <a:pt x="1531" y="34"/>
                </a:lnTo>
                <a:lnTo>
                  <a:pt x="1581" y="14"/>
                </a:lnTo>
                <a:lnTo>
                  <a:pt x="163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p:cNvGrpSpPr/>
          <p:nvPr/>
        </p:nvGrpSpPr>
        <p:grpSpPr>
          <a:xfrm>
            <a:off x="6300061" y="64146"/>
            <a:ext cx="2777264" cy="281703"/>
            <a:chOff x="6300061" y="64146"/>
            <a:chExt cx="2777264" cy="281703"/>
          </a:xfrm>
        </p:grpSpPr>
        <p:sp>
          <p:nvSpPr>
            <p:cNvPr id="51" name="Rectangle: Rounded Corners 138">
              <a:extLst>
                <a:ext uri="{FF2B5EF4-FFF2-40B4-BE49-F238E27FC236}">
                  <a16:creationId xmlns:a16="http://schemas.microsoft.com/office/drawing/2014/main" id="{0064E6E0-BDA1-4EF8-999C-BBBE34AA3171}"/>
                </a:ext>
              </a:extLst>
            </p:cNvPr>
            <p:cNvSpPr/>
            <p:nvPr/>
          </p:nvSpPr>
          <p:spPr>
            <a:xfrm>
              <a:off x="6300061" y="64146"/>
              <a:ext cx="2777264" cy="281703"/>
            </a:xfrm>
            <a:prstGeom prst="roundRect">
              <a:avLst>
                <a:gd name="adj" fmla="val 50000"/>
              </a:avLst>
            </a:prstGeom>
            <a:solidFill>
              <a:schemeClr val="accent3">
                <a:lumMod val="40000"/>
                <a:lumOff val="6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a:endParaRPr lang="en-US"/>
            </a:p>
          </p:txBody>
        </p:sp>
        <p:grpSp>
          <p:nvGrpSpPr>
            <p:cNvPr id="52" name="Group 51">
              <a:extLst>
                <a:ext uri="{FF2B5EF4-FFF2-40B4-BE49-F238E27FC236}">
                  <a16:creationId xmlns:a16="http://schemas.microsoft.com/office/drawing/2014/main" id="{FA835994-8A17-4F02-A5AA-5B3270605301}"/>
                </a:ext>
              </a:extLst>
            </p:cNvPr>
            <p:cNvGrpSpPr/>
            <p:nvPr/>
          </p:nvGrpSpPr>
          <p:grpSpPr>
            <a:xfrm>
              <a:off x="6391191" y="114297"/>
              <a:ext cx="2528102" cy="189914"/>
              <a:chOff x="-85809" y="114297"/>
              <a:chExt cx="2528102" cy="189914"/>
            </a:xfrm>
          </p:grpSpPr>
          <p:sp>
            <p:nvSpPr>
              <p:cNvPr id="53" name="RbNavigator">
                <a:extLst>
                  <a:ext uri="{FF2B5EF4-FFF2-40B4-BE49-F238E27FC236}">
                    <a16:creationId xmlns:a16="http://schemas.microsoft.com/office/drawing/2014/main" id="{81078B17-607C-4BDD-A397-9A0A6AF3AB79}"/>
                  </a:ext>
                </a:extLst>
              </p:cNvPr>
              <p:cNvSpPr txBox="1"/>
              <p:nvPr/>
            </p:nvSpPr>
            <p:spPr>
              <a:xfrm>
                <a:off x="1197114" y="114297"/>
                <a:ext cx="189914" cy="189914"/>
              </a:xfrm>
              <a:prstGeom prst="rect">
                <a:avLst/>
              </a:prstGeom>
              <a:solidFill>
                <a:schemeClr val="accent4"/>
              </a:solidFill>
              <a:ln w="9525">
                <a:noFill/>
              </a:ln>
            </p:spPr>
            <p:txBody>
              <a:bodyPr vert="horz" wrap="none" lIns="0" tIns="0" rIns="0" bIns="0" rtlCol="0" anchor="ctr">
                <a:noAutofit/>
              </a:bodyPr>
              <a:lstStyle/>
              <a:p>
                <a:pPr algn="ctr">
                  <a:lnSpc>
                    <a:spcPct val="90000"/>
                  </a:lnSpc>
                  <a:spcBef>
                    <a:spcPts val="277"/>
                  </a:spcBef>
                  <a:buClr>
                    <a:srgbClr val="000000"/>
                  </a:buClr>
                  <a:buSzPct val="100000"/>
                </a:pPr>
                <a:r>
                  <a:rPr kumimoji="1" lang="en-US" sz="900" dirty="0">
                    <a:solidFill>
                      <a:schemeClr val="bg1"/>
                    </a:solidFill>
                    <a:latin typeface="Arial" panose="020B0604020202020204" pitchFamily="34" charset="0"/>
                    <a:cs typeface="Arial Narrow" pitchFamily="34" charset="0"/>
                  </a:rPr>
                  <a:t>1/1</a:t>
                </a:r>
              </a:p>
            </p:txBody>
          </p:sp>
          <p:sp>
            <p:nvSpPr>
              <p:cNvPr id="54" name="RbSticker">
                <a:extLst>
                  <a:ext uri="{FF2B5EF4-FFF2-40B4-BE49-F238E27FC236}">
                    <a16:creationId xmlns:a16="http://schemas.microsoft.com/office/drawing/2014/main" id="{0723C003-73A5-496E-AA5C-A79626A51966}"/>
                  </a:ext>
                </a:extLst>
              </p:cNvPr>
              <p:cNvSpPr txBox="1"/>
              <p:nvPr/>
            </p:nvSpPr>
            <p:spPr>
              <a:xfrm>
                <a:off x="1435607" y="146929"/>
                <a:ext cx="1006686" cy="124650"/>
              </a:xfrm>
              <a:prstGeom prst="rect">
                <a:avLst/>
              </a:prstGeom>
              <a:solidFill>
                <a:srgbClr val="BBE0E3">
                  <a:lumMod val="100000"/>
                  <a:alpha val="0"/>
                </a:srgbClr>
              </a:solidFill>
              <a:ln w="9525">
                <a:noFill/>
              </a:ln>
            </p:spPr>
            <p:txBody>
              <a:bodyPr vert="horz" wrap="none" lIns="0" tIns="0" rIns="0" bIns="0" rtlCol="0" anchor="ctr">
                <a:spAutoFit/>
              </a:bodyPr>
              <a:lstStyle/>
              <a:p>
                <a:pPr>
                  <a:lnSpc>
                    <a:spcPct val="90000"/>
                  </a:lnSpc>
                  <a:spcBef>
                    <a:spcPts val="277"/>
                  </a:spcBef>
                  <a:buClr>
                    <a:srgbClr val="000000"/>
                  </a:buClr>
                  <a:buSzPct val="100000"/>
                </a:pPr>
                <a:r>
                  <a:rPr lang="en-US" sz="900" dirty="0">
                    <a:solidFill>
                      <a:srgbClr val="C00000"/>
                    </a:solidFill>
                    <a:latin typeface="Arial" panose="020B0604020202020204" pitchFamily="34" charset="0"/>
                    <a:cs typeface="Arial Narrow" pitchFamily="34" charset="0"/>
                  </a:rPr>
                  <a:t>Various parameters</a:t>
                </a:r>
              </a:p>
            </p:txBody>
          </p:sp>
          <p:sp>
            <p:nvSpPr>
              <p:cNvPr id="55" name="RbSticker">
                <a:extLst>
                  <a:ext uri="{FF2B5EF4-FFF2-40B4-BE49-F238E27FC236}">
                    <a16:creationId xmlns:a16="http://schemas.microsoft.com/office/drawing/2014/main" id="{0723C003-73A5-496E-AA5C-A79626A51966}"/>
                  </a:ext>
                </a:extLst>
              </p:cNvPr>
              <p:cNvSpPr txBox="1"/>
              <p:nvPr/>
            </p:nvSpPr>
            <p:spPr>
              <a:xfrm>
                <a:off x="-85809" y="144347"/>
                <a:ext cx="923330" cy="124650"/>
              </a:xfrm>
              <a:prstGeom prst="rect">
                <a:avLst/>
              </a:prstGeom>
              <a:solidFill>
                <a:srgbClr val="BBE0E3">
                  <a:lumMod val="100000"/>
                  <a:alpha val="0"/>
                </a:srgbClr>
              </a:solidFill>
              <a:ln w="9525">
                <a:noFill/>
              </a:ln>
            </p:spPr>
            <p:txBody>
              <a:bodyPr vert="horz" wrap="none" lIns="0" tIns="0" rIns="0" bIns="0" rtlCol="0" anchor="ctr">
                <a:spAutoFit/>
              </a:bodyPr>
              <a:lstStyle/>
              <a:p>
                <a:pPr>
                  <a:lnSpc>
                    <a:spcPct val="90000"/>
                  </a:lnSpc>
                  <a:spcBef>
                    <a:spcPts val="277"/>
                  </a:spcBef>
                  <a:buClr>
                    <a:srgbClr val="000000"/>
                  </a:buClr>
                  <a:buSzPct val="100000"/>
                </a:pPr>
                <a:r>
                  <a:rPr lang="en-US" sz="900" b="1" dirty="0">
                    <a:solidFill>
                      <a:schemeClr val="tx2"/>
                    </a:solidFill>
                    <a:latin typeface="Arial" panose="020B0604020202020204" pitchFamily="34" charset="0"/>
                    <a:cs typeface="Arial Narrow" pitchFamily="34" charset="0"/>
                  </a:rPr>
                  <a:t>COST</a:t>
                </a:r>
                <a:r>
                  <a:rPr lang="en-US" sz="900" dirty="0">
                    <a:solidFill>
                      <a:schemeClr val="tx2"/>
                    </a:solidFill>
                    <a:latin typeface="Arial" panose="020B0604020202020204" pitchFamily="34" charset="0"/>
                    <a:cs typeface="Arial Narrow" pitchFamily="34" charset="0"/>
                  </a:rPr>
                  <a:t>  of logistics</a:t>
                </a:r>
              </a:p>
            </p:txBody>
          </p:sp>
        </p:grpSp>
      </p:grpSp>
      <p:pic>
        <p:nvPicPr>
          <p:cNvPr id="56" name="Picture 55" descr="Application&#10;&#10;Description automatically generated">
            <a:extLst>
              <a:ext uri="{FF2B5EF4-FFF2-40B4-BE49-F238E27FC236}">
                <a16:creationId xmlns:a16="http://schemas.microsoft.com/office/drawing/2014/main" id="{E5DC610B-5A5D-4DC3-979A-3BCADC39DEB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2750933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2704455" y="1425644"/>
            <a:ext cx="3915992" cy="3239346"/>
          </a:xfrm>
          <a:prstGeom prst="rect">
            <a:avLst/>
          </a:prstGeom>
          <a:solidFill>
            <a:schemeClr val="bg1">
              <a:lumMod val="95000"/>
            </a:schemeClr>
          </a:solidFill>
          <a:ln w="31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ndParaRPr>
          </a:p>
        </p:txBody>
      </p:sp>
      <p:graphicFrame>
        <p:nvGraphicFramePr>
          <p:cNvPr id="9" name="Object 8" hidden="1">
            <a:extLst>
              <a:ext uri="{FF2B5EF4-FFF2-40B4-BE49-F238E27FC236}">
                <a16:creationId xmlns:a16="http://schemas.microsoft.com/office/drawing/2014/main" id="{1589709C-FC2B-4482-82F5-82E94CB425DC}"/>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9" name="Object 8" hidden="1">
                        <a:extLst>
                          <a:ext uri="{FF2B5EF4-FFF2-40B4-BE49-F238E27FC236}">
                            <a16:creationId xmlns:a16="http://schemas.microsoft.com/office/drawing/2014/main" id="{1589709C-FC2B-4482-82F5-82E94CB425DC}"/>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9C87370-D528-4B5B-8EEB-9BD200FBB72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21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Title 2">
            <a:extLst>
              <a:ext uri="{FF2B5EF4-FFF2-40B4-BE49-F238E27FC236}">
                <a16:creationId xmlns:a16="http://schemas.microsoft.com/office/drawing/2014/main" id="{C813E1E9-66E2-463F-B336-540F8ADA48FD}"/>
              </a:ext>
            </a:extLst>
          </p:cNvPr>
          <p:cNvSpPr>
            <a:spLocks noGrp="1"/>
          </p:cNvSpPr>
          <p:nvPr>
            <p:ph type="title"/>
          </p:nvPr>
        </p:nvSpPr>
        <p:spPr>
          <a:xfrm>
            <a:off x="1197114" y="396000"/>
            <a:ext cx="7574804" cy="857250"/>
          </a:xfrm>
        </p:spPr>
        <p:txBody>
          <a:bodyPr wrap="square" lIns="0" tIns="0" rIns="0" bIns="0">
            <a:noAutofit/>
          </a:bodyPr>
          <a:lstStyle/>
          <a:p>
            <a:r>
              <a:rPr lang="en-GB" dirty="0"/>
              <a:t>There can be multiple ways to manage logistics for an online marketplace; </a:t>
            </a:r>
            <a:r>
              <a:rPr lang="en-GB" dirty="0">
                <a:solidFill>
                  <a:srgbClr val="DE002B"/>
                </a:solidFill>
              </a:rPr>
              <a:t>TP led or an acquisition </a:t>
            </a:r>
            <a:r>
              <a:rPr lang="en-GB" dirty="0"/>
              <a:t>most feasible</a:t>
            </a:r>
            <a:endParaRPr lang="en-US" dirty="0"/>
          </a:p>
        </p:txBody>
      </p:sp>
      <p:sp>
        <p:nvSpPr>
          <p:cNvPr id="28" name="Slide Number Placeholder 1">
            <a:extLst>
              <a:ext uri="{FF2B5EF4-FFF2-40B4-BE49-F238E27FC236}">
                <a16:creationId xmlns:a16="http://schemas.microsoft.com/office/drawing/2014/main" id="{79E7F00A-BFC3-450C-906A-58A9E0DD1363}"/>
              </a:ext>
            </a:extLst>
          </p:cNvPr>
          <p:cNvSpPr>
            <a:spLocks noGrp="1"/>
          </p:cNvSpPr>
          <p:nvPr>
            <p:ph type="sldNum" sz="quarter" idx="15"/>
          </p:nvPr>
        </p:nvSpPr>
        <p:spPr>
          <a:xfrm>
            <a:off x="420688" y="4826858"/>
            <a:ext cx="2133600" cy="273844"/>
          </a:xfrm>
        </p:spPr>
        <p:txBody>
          <a:bodyPr/>
          <a:lstStyle/>
          <a:p>
            <a:fld id="{01940DDA-0656-452C-A408-68789653BD9B}" type="slidenum">
              <a:rPr lang="en-US" smtClean="0">
                <a:latin typeface="Arial" panose="020B0604020202020204" pitchFamily="34" charset="0"/>
              </a:rPr>
              <a:pPr/>
              <a:t>29</a:t>
            </a:fld>
            <a:endParaRPr lang="en-US" dirty="0">
              <a:latin typeface="Arial" panose="020B0604020202020204" pitchFamily="34" charset="0"/>
            </a:endParaRPr>
          </a:p>
        </p:txBody>
      </p:sp>
      <p:sp>
        <p:nvSpPr>
          <p:cNvPr id="29" name="Source">
            <a:extLst>
              <a:ext uri="{FF2B5EF4-FFF2-40B4-BE49-F238E27FC236}">
                <a16:creationId xmlns:a16="http://schemas.microsoft.com/office/drawing/2014/main" id="{EDD66574-3C27-45CA-ABF7-F7801B93EC3C}"/>
              </a:ext>
            </a:extLst>
          </p:cNvPr>
          <p:cNvSpPr txBox="1"/>
          <p:nvPr/>
        </p:nvSpPr>
        <p:spPr>
          <a:xfrm>
            <a:off x="1197113" y="4931855"/>
            <a:ext cx="880049"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Roland Berger</a:t>
            </a:r>
          </a:p>
        </p:txBody>
      </p:sp>
      <p:grpSp>
        <p:nvGrpSpPr>
          <p:cNvPr id="8" name="Group 7"/>
          <p:cNvGrpSpPr/>
          <p:nvPr/>
        </p:nvGrpSpPr>
        <p:grpSpPr>
          <a:xfrm>
            <a:off x="879404" y="1548911"/>
            <a:ext cx="7574804" cy="2530760"/>
            <a:chOff x="1197114" y="1548911"/>
            <a:chExt cx="7574804" cy="2530760"/>
          </a:xfrm>
        </p:grpSpPr>
        <p:sp>
          <p:nvSpPr>
            <p:cNvPr id="4" name="Rectangle 3">
              <a:extLst>
                <a:ext uri="{FF2B5EF4-FFF2-40B4-BE49-F238E27FC236}">
                  <a16:creationId xmlns:a16="http://schemas.microsoft.com/office/drawing/2014/main" id="{D4C8D2DD-8E23-469D-A8C2-3C25111D9DB1}"/>
                </a:ext>
              </a:extLst>
            </p:cNvPr>
            <p:cNvSpPr/>
            <p:nvPr/>
          </p:nvSpPr>
          <p:spPr>
            <a:xfrm>
              <a:off x="1557580" y="1548911"/>
              <a:ext cx="1383048" cy="377402"/>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0" tIns="0" rIns="54000" bIns="72000" rtlCol="0" anchor="t" anchorCtr="0">
              <a:spAutoFit/>
            </a:bodyPr>
            <a:lstStyle/>
            <a:p>
              <a:pPr>
                <a:lnSpc>
                  <a:spcPct val="90000"/>
                </a:lnSpc>
                <a:spcBef>
                  <a:spcPts val="300"/>
                </a:spcBef>
              </a:pPr>
              <a:r>
                <a:rPr lang="en-US" sz="1100" b="1" dirty="0">
                  <a:solidFill>
                    <a:schemeClr val="accent6"/>
                  </a:solidFill>
                  <a:latin typeface="Arial" panose="020B0604020202020204" pitchFamily="34" charset="0"/>
                </a:rPr>
                <a:t>Merchants</a:t>
              </a:r>
              <a:br>
                <a:rPr lang="en-US" sz="1100" b="1" dirty="0">
                  <a:solidFill>
                    <a:schemeClr val="accent6"/>
                  </a:solidFill>
                  <a:latin typeface="Arial" panose="020B0604020202020204" pitchFamily="34" charset="0"/>
                </a:rPr>
              </a:br>
              <a:r>
                <a:rPr lang="en-US" sz="1100" b="1" dirty="0">
                  <a:solidFill>
                    <a:schemeClr val="accent6"/>
                  </a:solidFill>
                  <a:latin typeface="Arial" panose="020B0604020202020204" pitchFamily="34" charset="0"/>
                </a:rPr>
                <a:t>delivery</a:t>
              </a:r>
            </a:p>
          </p:txBody>
        </p:sp>
        <p:sp>
          <p:nvSpPr>
            <p:cNvPr id="5" name="Rectangle 4">
              <a:extLst>
                <a:ext uri="{FF2B5EF4-FFF2-40B4-BE49-F238E27FC236}">
                  <a16:creationId xmlns:a16="http://schemas.microsoft.com/office/drawing/2014/main" id="{C58FBA3A-BA3A-4AE1-89CF-96DBFDEB41B2}"/>
                </a:ext>
              </a:extLst>
            </p:cNvPr>
            <p:cNvSpPr/>
            <p:nvPr/>
          </p:nvSpPr>
          <p:spPr>
            <a:xfrm>
              <a:off x="3487119" y="1548911"/>
              <a:ext cx="1397272" cy="377402"/>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0" tIns="0" rIns="54000" bIns="72000" rtlCol="0" anchor="t" anchorCtr="0">
              <a:spAutoFit/>
            </a:bodyPr>
            <a:lstStyle/>
            <a:p>
              <a:pPr>
                <a:lnSpc>
                  <a:spcPct val="90000"/>
                </a:lnSpc>
                <a:spcBef>
                  <a:spcPts val="300"/>
                </a:spcBef>
              </a:pPr>
              <a:r>
                <a:rPr lang="en-US" sz="1100" b="1" dirty="0">
                  <a:solidFill>
                    <a:schemeClr val="accent6"/>
                  </a:solidFill>
                  <a:latin typeface="Arial" panose="020B0604020202020204" pitchFamily="34" charset="0"/>
                </a:rPr>
                <a:t>Third-party logistics</a:t>
              </a:r>
              <a:br>
                <a:rPr lang="en-US" sz="1100" b="1" dirty="0">
                  <a:solidFill>
                    <a:schemeClr val="accent6"/>
                  </a:solidFill>
                  <a:latin typeface="Arial" panose="020B0604020202020204" pitchFamily="34" charset="0"/>
                </a:rPr>
              </a:br>
              <a:r>
                <a:rPr lang="en-US" sz="1100" b="1" dirty="0">
                  <a:solidFill>
                    <a:schemeClr val="accent6"/>
                  </a:solidFill>
                  <a:latin typeface="Arial" panose="020B0604020202020204" pitchFamily="34" charset="0"/>
                </a:rPr>
                <a:t>(</a:t>
              </a:r>
              <a:r>
                <a:rPr lang="en-US" sz="1100" b="1" dirty="0" err="1">
                  <a:solidFill>
                    <a:schemeClr val="accent6"/>
                  </a:solidFill>
                  <a:latin typeface="Arial" panose="020B0604020202020204" pitchFamily="34" charset="0"/>
                </a:rPr>
                <a:t>3PL</a:t>
              </a:r>
              <a:r>
                <a:rPr lang="en-US" sz="1100" b="1" dirty="0">
                  <a:solidFill>
                    <a:schemeClr val="accent6"/>
                  </a:solidFill>
                  <a:latin typeface="Arial" panose="020B0604020202020204" pitchFamily="34" charset="0"/>
                </a:rPr>
                <a:t>)</a:t>
              </a:r>
            </a:p>
          </p:txBody>
        </p:sp>
        <p:sp>
          <p:nvSpPr>
            <p:cNvPr id="6" name="Rectangle 5">
              <a:extLst>
                <a:ext uri="{FF2B5EF4-FFF2-40B4-BE49-F238E27FC236}">
                  <a16:creationId xmlns:a16="http://schemas.microsoft.com/office/drawing/2014/main" id="{B9A4D023-A8AB-493E-AC34-3102F26890B6}"/>
                </a:ext>
              </a:extLst>
            </p:cNvPr>
            <p:cNvSpPr/>
            <p:nvPr/>
          </p:nvSpPr>
          <p:spPr>
            <a:xfrm>
              <a:off x="5523126" y="1548911"/>
              <a:ext cx="1305027" cy="377402"/>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0" tIns="0" rIns="54000" bIns="72000" rtlCol="0" anchor="t" anchorCtr="0">
              <a:spAutoFit/>
            </a:bodyPr>
            <a:lstStyle/>
            <a:p>
              <a:pPr>
                <a:lnSpc>
                  <a:spcPct val="90000"/>
                </a:lnSpc>
                <a:spcBef>
                  <a:spcPts val="300"/>
                </a:spcBef>
              </a:pPr>
              <a:r>
                <a:rPr lang="en-US" sz="1100" b="1" dirty="0">
                  <a:solidFill>
                    <a:schemeClr val="accent6"/>
                  </a:solidFill>
                  <a:latin typeface="Arial" panose="020B0604020202020204" pitchFamily="34" charset="0"/>
                </a:rPr>
                <a:t>Acquiring a local</a:t>
              </a:r>
              <a:br>
                <a:rPr lang="en-US" sz="1100" b="1" dirty="0">
                  <a:solidFill>
                    <a:schemeClr val="accent6"/>
                  </a:solidFill>
                  <a:latin typeface="Arial" panose="020B0604020202020204" pitchFamily="34" charset="0"/>
                </a:rPr>
              </a:br>
              <a:r>
                <a:rPr lang="en-US" sz="1100" b="1" dirty="0">
                  <a:solidFill>
                    <a:schemeClr val="accent6"/>
                  </a:solidFill>
                  <a:latin typeface="Arial" panose="020B0604020202020204" pitchFamily="34" charset="0"/>
                </a:rPr>
                <a:t>delivery provider</a:t>
              </a:r>
            </a:p>
          </p:txBody>
        </p:sp>
        <p:sp>
          <p:nvSpPr>
            <p:cNvPr id="7" name="Rectangle 6">
              <a:extLst>
                <a:ext uri="{FF2B5EF4-FFF2-40B4-BE49-F238E27FC236}">
                  <a16:creationId xmlns:a16="http://schemas.microsoft.com/office/drawing/2014/main" id="{E624EE96-7954-473B-ACB7-6B4654AC81FD}"/>
                </a:ext>
              </a:extLst>
            </p:cNvPr>
            <p:cNvSpPr>
              <a:spLocks/>
            </p:cNvSpPr>
            <p:nvPr/>
          </p:nvSpPr>
          <p:spPr>
            <a:xfrm>
              <a:off x="7466888" y="1548911"/>
              <a:ext cx="1305030" cy="377402"/>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0" tIns="0" rIns="54000" bIns="72000" rtlCol="0" anchor="t" anchorCtr="0">
              <a:spAutoFit/>
            </a:bodyPr>
            <a:lstStyle/>
            <a:p>
              <a:pPr>
                <a:lnSpc>
                  <a:spcPct val="90000"/>
                </a:lnSpc>
                <a:spcBef>
                  <a:spcPts val="300"/>
                </a:spcBef>
              </a:pPr>
              <a:r>
                <a:rPr lang="en-US" sz="1100" b="1" dirty="0">
                  <a:solidFill>
                    <a:schemeClr val="accent6"/>
                  </a:solidFill>
                  <a:latin typeface="Arial" panose="020B0604020202020204" pitchFamily="34" charset="0"/>
                </a:rPr>
                <a:t>Building own</a:t>
              </a:r>
              <a:br>
                <a:rPr lang="en-US" sz="1100" b="1" dirty="0">
                  <a:solidFill>
                    <a:schemeClr val="accent6"/>
                  </a:solidFill>
                  <a:latin typeface="Arial" panose="020B0604020202020204" pitchFamily="34" charset="0"/>
                </a:rPr>
              </a:br>
              <a:r>
                <a:rPr lang="en-US" sz="1100" b="1" dirty="0">
                  <a:solidFill>
                    <a:schemeClr val="accent6"/>
                  </a:solidFill>
                  <a:latin typeface="Arial" panose="020B0604020202020204" pitchFamily="34" charset="0"/>
                </a:rPr>
                <a:t>delivery fleet</a:t>
              </a:r>
            </a:p>
          </p:txBody>
        </p:sp>
        <p:sp>
          <p:nvSpPr>
            <p:cNvPr id="10" name="AutoShape 8">
              <a:extLst>
                <a:ext uri="{FF2B5EF4-FFF2-40B4-BE49-F238E27FC236}">
                  <a16:creationId xmlns:a16="http://schemas.microsoft.com/office/drawing/2014/main" id="{758745E2-181D-4EBB-A98C-969B34D8ED45}"/>
                </a:ext>
              </a:extLst>
            </p:cNvPr>
            <p:cNvSpPr>
              <a:spLocks noChangeArrowheads="1"/>
            </p:cNvSpPr>
            <p:nvPr/>
          </p:nvSpPr>
          <p:spPr bwMode="gray">
            <a:xfrm>
              <a:off x="5013183" y="2303763"/>
              <a:ext cx="1736978" cy="737130"/>
            </a:xfrm>
            <a:prstGeom prst="roundRect">
              <a:avLst>
                <a:gd name="adj" fmla="val 0"/>
              </a:avLst>
            </a:prstGeom>
            <a:noFill/>
            <a:ln w="9525">
              <a:noFill/>
              <a:round/>
              <a:headEnd/>
              <a:tailEnd/>
            </a:ln>
            <a:effectLst/>
          </p:spPr>
          <p:txBody>
            <a:bodyPr lIns="0" anchor="t"/>
            <a:lstStyle/>
            <a:p>
              <a:pPr marL="90514" lvl="1" indent="-90514" defTabSz="685784">
                <a:lnSpc>
                  <a:spcPct val="90000"/>
                </a:lnSpc>
                <a:spcBef>
                  <a:spcPts val="450"/>
                </a:spcBef>
                <a:buSzPct val="100000"/>
                <a:buFont typeface="Arial Narrow"/>
                <a:buChar char="&gt;"/>
                <a:defRPr/>
              </a:pPr>
              <a:endParaRPr lang="en-US" sz="1350" kern="0" dirty="0">
                <a:latin typeface="+mj-lt"/>
                <a:ea typeface="ヒラギノ角ゴ Pro W3" pitchFamily="1" charset="-128"/>
                <a:cs typeface="Arial" pitchFamily="34" charset="0"/>
              </a:endParaRPr>
            </a:p>
          </p:txBody>
        </p:sp>
        <p:sp>
          <p:nvSpPr>
            <p:cNvPr id="12" name="AutoShape 8">
              <a:extLst>
                <a:ext uri="{FF2B5EF4-FFF2-40B4-BE49-F238E27FC236}">
                  <a16:creationId xmlns:a16="http://schemas.microsoft.com/office/drawing/2014/main" id="{5F7EB20D-3B82-4946-8B2F-CF78155537CC}"/>
                </a:ext>
              </a:extLst>
            </p:cNvPr>
            <p:cNvSpPr>
              <a:spLocks noChangeArrowheads="1"/>
            </p:cNvSpPr>
            <p:nvPr/>
          </p:nvSpPr>
          <p:spPr bwMode="gray">
            <a:xfrm>
              <a:off x="1197114" y="1973789"/>
              <a:ext cx="1695381" cy="2105882"/>
            </a:xfrm>
            <a:prstGeom prst="roundRect">
              <a:avLst>
                <a:gd name="adj" fmla="val 0"/>
              </a:avLst>
            </a:prstGeom>
            <a:noFill/>
            <a:ln w="9525">
              <a:noFill/>
              <a:round/>
              <a:headEnd/>
              <a:tailEnd/>
            </a:ln>
            <a:effectLst/>
          </p:spPr>
          <p:txBody>
            <a:bodyPr lIns="0" anchor="t"/>
            <a:lstStyle/>
            <a:p>
              <a:pPr marL="171450" lvl="1" indent="-171450" defTabSz="685784">
                <a:lnSpc>
                  <a:spcPct val="85000"/>
                </a:lnSpc>
                <a:spcBef>
                  <a:spcPts val="100"/>
                </a:spcBef>
                <a:buClr>
                  <a:schemeClr val="accent1"/>
                </a:buClr>
                <a:buSzPct val="100000"/>
                <a:buFont typeface="Wingdings" panose="05000000000000000000" pitchFamily="2" charset="2"/>
                <a:buChar char="§"/>
                <a:defRPr/>
              </a:pPr>
              <a:r>
                <a:rPr lang="en-US" sz="1000" kern="0" dirty="0">
                  <a:latin typeface="+mj-lt"/>
                  <a:ea typeface="ヒラギノ角ゴ Pro W3" pitchFamily="1" charset="-128"/>
                  <a:cs typeface="Arial" pitchFamily="34" charset="0"/>
                </a:rPr>
                <a:t>Play the role of only a marketing and payment platform, with order fulfilment taken care of by the merchant</a:t>
              </a:r>
            </a:p>
            <a:p>
              <a:pPr marL="171450" lvl="1" indent="-171450" defTabSz="685784">
                <a:lnSpc>
                  <a:spcPct val="85000"/>
                </a:lnSpc>
                <a:spcBef>
                  <a:spcPts val="100"/>
                </a:spcBef>
                <a:buClr>
                  <a:schemeClr val="accent1"/>
                </a:buClr>
                <a:buSzPct val="100000"/>
                <a:buFont typeface="Wingdings" panose="05000000000000000000" pitchFamily="2" charset="2"/>
                <a:buChar char="§"/>
                <a:defRPr/>
              </a:pPr>
              <a:r>
                <a:rPr lang="en-US" sz="1000" b="1" kern="0" dirty="0">
                  <a:solidFill>
                    <a:srgbClr val="DE002B"/>
                  </a:solidFill>
                  <a:latin typeface="+mj-lt"/>
                  <a:ea typeface="ヒラギノ角ゴ Pro W3" pitchFamily="1" charset="-128"/>
                  <a:cs typeface="Arial" pitchFamily="34" charset="0"/>
                </a:rPr>
                <a:t>Benefit:</a:t>
              </a:r>
            </a:p>
            <a:p>
              <a:pPr marL="286779" lvl="2" indent="-171450" defTabSz="685784">
                <a:lnSpc>
                  <a:spcPct val="85000"/>
                </a:lnSpc>
                <a:spcBef>
                  <a:spcPts val="100"/>
                </a:spcBef>
                <a:buClr>
                  <a:schemeClr val="accent1"/>
                </a:buClr>
                <a:buSzPct val="100000"/>
                <a:buFont typeface="Arial" panose="020B0604020202020204" pitchFamily="34" charset="0"/>
                <a:buChar char="‾"/>
                <a:defRPr/>
              </a:pPr>
              <a:r>
                <a:rPr lang="en-US" sz="1000" kern="0" dirty="0">
                  <a:latin typeface="+mj-lt"/>
                  <a:ea typeface="ヒラギノ角ゴ Pro W3" pitchFamily="1" charset="-128"/>
                  <a:cs typeface="Arial" pitchFamily="34" charset="0"/>
                </a:rPr>
                <a:t>Platform not bearing delivery risks (e.g. stolen items, delivery)</a:t>
              </a:r>
            </a:p>
            <a:p>
              <a:pPr marL="171450" lvl="1" indent="-171450" defTabSz="685784">
                <a:lnSpc>
                  <a:spcPct val="85000"/>
                </a:lnSpc>
                <a:spcBef>
                  <a:spcPts val="100"/>
                </a:spcBef>
                <a:buClr>
                  <a:schemeClr val="accent1"/>
                </a:buClr>
                <a:buSzPct val="100000"/>
                <a:buFont typeface="Wingdings" panose="05000000000000000000" pitchFamily="2" charset="2"/>
                <a:buChar char="§"/>
                <a:defRPr/>
              </a:pPr>
              <a:r>
                <a:rPr lang="en-US" sz="1000" b="1" kern="0" dirty="0">
                  <a:solidFill>
                    <a:srgbClr val="DE002B"/>
                  </a:solidFill>
                  <a:latin typeface="+mj-lt"/>
                  <a:ea typeface="ヒラギノ角ゴ Pro W3" pitchFamily="1" charset="-128"/>
                  <a:cs typeface="Arial" pitchFamily="34" charset="0"/>
                </a:rPr>
                <a:t>Risk:</a:t>
              </a:r>
            </a:p>
            <a:p>
              <a:pPr marL="286779" lvl="2" indent="-171450" defTabSz="685784">
                <a:lnSpc>
                  <a:spcPct val="85000"/>
                </a:lnSpc>
                <a:spcBef>
                  <a:spcPts val="100"/>
                </a:spcBef>
                <a:buClr>
                  <a:schemeClr val="accent1"/>
                </a:buClr>
                <a:buSzPct val="100000"/>
                <a:buFont typeface="Arial" panose="020B0604020202020204" pitchFamily="34" charset="0"/>
                <a:buChar char="‾"/>
                <a:defRPr/>
              </a:pPr>
              <a:r>
                <a:rPr lang="en-US" sz="1000" kern="0" dirty="0">
                  <a:latin typeface="+mj-lt"/>
                  <a:ea typeface="ヒラギノ角ゴ Pro W3" pitchFamily="1" charset="-128"/>
                  <a:cs typeface="Arial" pitchFamily="34" charset="0"/>
                </a:rPr>
                <a:t>Brand at risk, dependent on merchant delivery quality</a:t>
              </a:r>
            </a:p>
            <a:p>
              <a:pPr marL="286779" lvl="2" indent="-171450" defTabSz="685784">
                <a:lnSpc>
                  <a:spcPct val="85000"/>
                </a:lnSpc>
                <a:spcBef>
                  <a:spcPts val="100"/>
                </a:spcBef>
                <a:buClr>
                  <a:schemeClr val="accent1"/>
                </a:buClr>
                <a:buSzPct val="100000"/>
                <a:buFont typeface="Arial" panose="020B0604020202020204" pitchFamily="34" charset="0"/>
                <a:buChar char="‾"/>
                <a:defRPr/>
              </a:pPr>
              <a:r>
                <a:rPr lang="en-US" sz="1000" kern="0" dirty="0">
                  <a:latin typeface="+mj-lt"/>
                  <a:ea typeface="ヒラギノ角ゴ Pro W3" pitchFamily="1" charset="-128"/>
                  <a:cs typeface="Arial" pitchFamily="34" charset="0"/>
                </a:rPr>
                <a:t>Reduced merchant value proposition</a:t>
              </a:r>
            </a:p>
            <a:p>
              <a:pPr marL="286779" lvl="2" indent="-171450" defTabSz="685784">
                <a:lnSpc>
                  <a:spcPct val="85000"/>
                </a:lnSpc>
                <a:spcBef>
                  <a:spcPts val="100"/>
                </a:spcBef>
                <a:buClr>
                  <a:schemeClr val="accent1"/>
                </a:buClr>
                <a:buSzPct val="100000"/>
                <a:buFont typeface="Arial" panose="020B0604020202020204" pitchFamily="34" charset="0"/>
                <a:buChar char="‾"/>
                <a:defRPr/>
              </a:pPr>
              <a:r>
                <a:rPr lang="en-US" sz="1000" kern="0" dirty="0">
                  <a:latin typeface="+mj-lt"/>
                  <a:ea typeface="ヒラギノ角ゴ Pro W3" pitchFamily="1" charset="-128"/>
                  <a:cs typeface="Arial" pitchFamily="34" charset="0"/>
                </a:rPr>
                <a:t>Limiting potential drivers</a:t>
              </a:r>
            </a:p>
          </p:txBody>
        </p:sp>
        <p:sp>
          <p:nvSpPr>
            <p:cNvPr id="78" name="AutoShape 8">
              <a:extLst>
                <a:ext uri="{FF2B5EF4-FFF2-40B4-BE49-F238E27FC236}">
                  <a16:creationId xmlns:a16="http://schemas.microsoft.com/office/drawing/2014/main" id="{17961BD4-0423-4EC8-8609-0E7185764DF1}"/>
                </a:ext>
              </a:extLst>
            </p:cNvPr>
            <p:cNvSpPr>
              <a:spLocks noChangeArrowheads="1"/>
            </p:cNvSpPr>
            <p:nvPr/>
          </p:nvSpPr>
          <p:spPr bwMode="gray">
            <a:xfrm>
              <a:off x="3140877" y="1973789"/>
              <a:ext cx="1566082" cy="2105882"/>
            </a:xfrm>
            <a:prstGeom prst="roundRect">
              <a:avLst>
                <a:gd name="adj" fmla="val 0"/>
              </a:avLst>
            </a:prstGeom>
            <a:noFill/>
            <a:ln w="9525">
              <a:noFill/>
              <a:round/>
              <a:headEnd/>
              <a:tailEnd/>
            </a:ln>
            <a:effectLst/>
          </p:spPr>
          <p:txBody>
            <a:bodyPr lIns="0" anchor="t"/>
            <a:lstStyle/>
            <a:p>
              <a:pPr marL="171450" lvl="1" indent="-171450" defTabSz="685784">
                <a:lnSpc>
                  <a:spcPct val="85000"/>
                </a:lnSpc>
                <a:spcBef>
                  <a:spcPts val="100"/>
                </a:spcBef>
                <a:buClr>
                  <a:schemeClr val="accent1"/>
                </a:buClr>
                <a:buSzPct val="100000"/>
                <a:buFont typeface="Wingdings" panose="05000000000000000000" pitchFamily="2" charset="2"/>
                <a:buChar char="§"/>
                <a:defRPr/>
              </a:pPr>
              <a:r>
                <a:rPr lang="en-US" sz="1000" kern="0" dirty="0">
                  <a:latin typeface="+mj-lt"/>
                  <a:ea typeface="ヒラギノ角ゴ Pro W3" pitchFamily="1" charset="-128"/>
                  <a:cs typeface="Arial" pitchFamily="34" charset="0"/>
                </a:rPr>
                <a:t>Fully outsource logistics (pickup, warehousing, fulfilment and delivery) to a logistics provider (e.g. DHL, </a:t>
              </a:r>
              <a:r>
                <a:rPr lang="en-US" sz="1000" kern="0" dirty="0" err="1">
                  <a:latin typeface="+mj-lt"/>
                  <a:ea typeface="ヒラギノ角ゴ Pro W3" pitchFamily="1" charset="-128"/>
                  <a:cs typeface="Arial" pitchFamily="34" charset="0"/>
                </a:rPr>
                <a:t>Fedex</a:t>
              </a:r>
              <a:r>
                <a:rPr lang="en-US" sz="1000" kern="0" dirty="0">
                  <a:latin typeface="+mj-lt"/>
                  <a:ea typeface="ヒラギノ角ゴ Pro W3" pitchFamily="1" charset="-128"/>
                  <a:cs typeface="Arial" pitchFamily="34" charset="0"/>
                </a:rPr>
                <a:t>)</a:t>
              </a:r>
            </a:p>
            <a:p>
              <a:pPr marL="171450" lvl="1" indent="-171450" defTabSz="685784">
                <a:lnSpc>
                  <a:spcPct val="85000"/>
                </a:lnSpc>
                <a:spcBef>
                  <a:spcPts val="100"/>
                </a:spcBef>
                <a:buClr>
                  <a:schemeClr val="accent1"/>
                </a:buClr>
                <a:buSzPct val="100000"/>
                <a:buFont typeface="Wingdings" panose="05000000000000000000" pitchFamily="2" charset="2"/>
                <a:buChar char="§"/>
                <a:defRPr/>
              </a:pPr>
              <a:r>
                <a:rPr lang="en-US" sz="1000" b="1" kern="0" dirty="0">
                  <a:solidFill>
                    <a:srgbClr val="DE002B"/>
                  </a:solidFill>
                  <a:latin typeface="+mj-lt"/>
                  <a:ea typeface="ヒラギノ角ゴ Pro W3" pitchFamily="1" charset="-128"/>
                  <a:cs typeface="Arial" pitchFamily="34" charset="0"/>
                </a:rPr>
                <a:t>Benefit:</a:t>
              </a:r>
            </a:p>
            <a:p>
              <a:pPr marL="286779" lvl="2" indent="-171450" defTabSz="685784">
                <a:lnSpc>
                  <a:spcPct val="85000"/>
                </a:lnSpc>
                <a:spcBef>
                  <a:spcPts val="100"/>
                </a:spcBef>
                <a:buClr>
                  <a:schemeClr val="accent1"/>
                </a:buClr>
                <a:buSzPct val="100000"/>
                <a:buFont typeface="Arial" panose="020B0604020202020204" pitchFamily="34" charset="0"/>
                <a:buChar char="‾"/>
                <a:defRPr/>
              </a:pPr>
              <a:r>
                <a:rPr lang="en-US" sz="1000" kern="0" dirty="0">
                  <a:latin typeface="+mj-lt"/>
                  <a:ea typeface="ヒラギノ角ゴ Pro W3" pitchFamily="1" charset="-128"/>
                  <a:cs typeface="Arial" pitchFamily="34" charset="0"/>
                </a:rPr>
                <a:t>Flexibility to demand fluctuations</a:t>
              </a:r>
            </a:p>
            <a:p>
              <a:pPr marL="286779" lvl="2" indent="-171450" defTabSz="685784">
                <a:lnSpc>
                  <a:spcPct val="85000"/>
                </a:lnSpc>
                <a:spcBef>
                  <a:spcPts val="100"/>
                </a:spcBef>
                <a:buClr>
                  <a:schemeClr val="accent1"/>
                </a:buClr>
                <a:buSzPct val="100000"/>
                <a:buFont typeface="Arial" panose="020B0604020202020204" pitchFamily="34" charset="0"/>
                <a:buChar char="‾"/>
                <a:defRPr/>
              </a:pPr>
              <a:r>
                <a:rPr lang="en-US" sz="1000" kern="0" dirty="0">
                  <a:latin typeface="+mj-lt"/>
                  <a:ea typeface="ヒラギノ角ゴ Pro W3" pitchFamily="1" charset="-128"/>
                  <a:cs typeface="Arial" pitchFamily="34" charset="0"/>
                </a:rPr>
                <a:t>Lower cost risk</a:t>
              </a:r>
            </a:p>
            <a:p>
              <a:pPr marL="171450" lvl="1" indent="-171450" defTabSz="685784">
                <a:lnSpc>
                  <a:spcPct val="85000"/>
                </a:lnSpc>
                <a:spcBef>
                  <a:spcPts val="100"/>
                </a:spcBef>
                <a:buClr>
                  <a:schemeClr val="accent1"/>
                </a:buClr>
                <a:buSzPct val="100000"/>
                <a:buFont typeface="Wingdings" panose="05000000000000000000" pitchFamily="2" charset="2"/>
                <a:buChar char="§"/>
                <a:defRPr/>
              </a:pPr>
              <a:r>
                <a:rPr lang="en-US" sz="1000" b="1" kern="0" dirty="0">
                  <a:solidFill>
                    <a:srgbClr val="DE002B"/>
                  </a:solidFill>
                  <a:latin typeface="+mj-lt"/>
                  <a:ea typeface="ヒラギノ角ゴ Pro W3" pitchFamily="1" charset="-128"/>
                  <a:cs typeface="Arial" pitchFamily="34" charset="0"/>
                </a:rPr>
                <a:t>Risk:</a:t>
              </a:r>
            </a:p>
            <a:p>
              <a:pPr marL="286779" lvl="2" indent="-171450" defTabSz="685784">
                <a:lnSpc>
                  <a:spcPct val="85000"/>
                </a:lnSpc>
                <a:spcBef>
                  <a:spcPts val="100"/>
                </a:spcBef>
                <a:buClr>
                  <a:schemeClr val="accent1"/>
                </a:buClr>
                <a:buSzPct val="100000"/>
                <a:buFont typeface="Arial" panose="020B0604020202020204" pitchFamily="34" charset="0"/>
                <a:buChar char="‾"/>
                <a:defRPr/>
              </a:pPr>
              <a:r>
                <a:rPr lang="en-US" sz="1000" kern="0" dirty="0">
                  <a:latin typeface="+mj-lt"/>
                  <a:ea typeface="ヒラギノ角ゴ Pro W3" pitchFamily="1" charset="-128"/>
                  <a:cs typeface="Arial" pitchFamily="34" charset="0"/>
                </a:rPr>
                <a:t>Defining the right partner and right contract terms is challenging</a:t>
              </a:r>
            </a:p>
            <a:p>
              <a:pPr marL="286779" lvl="2" indent="-171450" defTabSz="685784">
                <a:lnSpc>
                  <a:spcPct val="85000"/>
                </a:lnSpc>
                <a:spcBef>
                  <a:spcPts val="100"/>
                </a:spcBef>
                <a:buClr>
                  <a:schemeClr val="accent1"/>
                </a:buClr>
                <a:buSzPct val="100000"/>
                <a:buFont typeface="Arial" panose="020B0604020202020204" pitchFamily="34" charset="0"/>
                <a:buChar char="‾"/>
                <a:defRPr/>
              </a:pPr>
              <a:r>
                <a:rPr lang="en-US" sz="1000" kern="0" dirty="0">
                  <a:latin typeface="+mj-lt"/>
                  <a:ea typeface="ヒラギノ角ゴ Pro W3" pitchFamily="1" charset="-128"/>
                  <a:cs typeface="Arial" pitchFamily="34" charset="0"/>
                </a:rPr>
                <a:t>Product verification and fulfillment </a:t>
              </a:r>
            </a:p>
            <a:p>
              <a:pPr marL="286779" lvl="2" indent="-171450" defTabSz="685784">
                <a:lnSpc>
                  <a:spcPct val="85000"/>
                </a:lnSpc>
                <a:spcBef>
                  <a:spcPts val="100"/>
                </a:spcBef>
                <a:buClr>
                  <a:schemeClr val="accent1"/>
                </a:buClr>
                <a:buSzPct val="100000"/>
                <a:buFont typeface="Arial" panose="020B0604020202020204" pitchFamily="34" charset="0"/>
                <a:buChar char="‾"/>
                <a:defRPr/>
              </a:pPr>
              <a:r>
                <a:rPr lang="en-US" sz="1000" kern="0" dirty="0">
                  <a:latin typeface="+mj-lt"/>
                  <a:ea typeface="ヒラギノ角ゴ Pro W3" pitchFamily="1" charset="-128"/>
                  <a:cs typeface="Arial" pitchFamily="34" charset="0"/>
                </a:rPr>
                <a:t>Lack of control over customer experience</a:t>
              </a:r>
            </a:p>
          </p:txBody>
        </p:sp>
        <p:sp>
          <p:nvSpPr>
            <p:cNvPr id="79" name="AutoShape 8">
              <a:extLst>
                <a:ext uri="{FF2B5EF4-FFF2-40B4-BE49-F238E27FC236}">
                  <a16:creationId xmlns:a16="http://schemas.microsoft.com/office/drawing/2014/main" id="{E305321D-61FC-48A1-ABC3-4FF58DBE92E5}"/>
                </a:ext>
              </a:extLst>
            </p:cNvPr>
            <p:cNvSpPr>
              <a:spLocks noChangeArrowheads="1"/>
            </p:cNvSpPr>
            <p:nvPr/>
          </p:nvSpPr>
          <p:spPr bwMode="gray">
            <a:xfrm>
              <a:off x="5084640" y="1973789"/>
              <a:ext cx="1797807" cy="2105882"/>
            </a:xfrm>
            <a:prstGeom prst="roundRect">
              <a:avLst>
                <a:gd name="adj" fmla="val 0"/>
              </a:avLst>
            </a:prstGeom>
            <a:noFill/>
            <a:ln w="9525">
              <a:noFill/>
              <a:round/>
              <a:headEnd/>
              <a:tailEnd/>
            </a:ln>
            <a:effectLst/>
          </p:spPr>
          <p:txBody>
            <a:bodyPr lIns="0" anchor="t"/>
            <a:lstStyle/>
            <a:p>
              <a:pPr marL="171450" lvl="1" indent="-171450" defTabSz="685784">
                <a:lnSpc>
                  <a:spcPct val="85000"/>
                </a:lnSpc>
                <a:spcBef>
                  <a:spcPts val="100"/>
                </a:spcBef>
                <a:buClr>
                  <a:schemeClr val="accent1"/>
                </a:buClr>
                <a:buSzPct val="100000"/>
                <a:buFont typeface="Wingdings" panose="05000000000000000000" pitchFamily="2" charset="2"/>
                <a:buChar char="§"/>
                <a:defRPr/>
              </a:pPr>
              <a:r>
                <a:rPr lang="en-US" sz="1000" kern="0" dirty="0">
                  <a:latin typeface="+mj-lt"/>
                  <a:ea typeface="ヒラギノ角ゴ Pro W3" pitchFamily="1" charset="-128"/>
                  <a:cs typeface="Arial" pitchFamily="34" charset="0"/>
                </a:rPr>
                <a:t>Acquire an existing local delivery provider to control the warehousing, fulfilment and last mile delivery, and create the needed interfaces</a:t>
              </a:r>
            </a:p>
            <a:p>
              <a:pPr marL="171450" lvl="1" indent="-171450" defTabSz="685784">
                <a:lnSpc>
                  <a:spcPct val="85000"/>
                </a:lnSpc>
                <a:spcBef>
                  <a:spcPts val="100"/>
                </a:spcBef>
                <a:buClr>
                  <a:schemeClr val="accent1"/>
                </a:buClr>
                <a:buSzPct val="100000"/>
                <a:buFont typeface="Wingdings" panose="05000000000000000000" pitchFamily="2" charset="2"/>
                <a:buChar char="§"/>
                <a:defRPr/>
              </a:pPr>
              <a:r>
                <a:rPr lang="en-US" sz="1000" kern="0" dirty="0">
                  <a:solidFill>
                    <a:srgbClr val="DE002B"/>
                  </a:solidFill>
                  <a:latin typeface="+mj-lt"/>
                  <a:ea typeface="ヒラギノ角ゴ Pro W3" pitchFamily="1" charset="-128"/>
                  <a:cs typeface="Arial" pitchFamily="34" charset="0"/>
                </a:rPr>
                <a:t> </a:t>
              </a:r>
              <a:r>
                <a:rPr lang="en-US" sz="1000" b="1" kern="0" dirty="0">
                  <a:solidFill>
                    <a:srgbClr val="DE002B"/>
                  </a:solidFill>
                  <a:latin typeface="+mj-lt"/>
                  <a:ea typeface="ヒラギノ角ゴ Pro W3" pitchFamily="1" charset="-128"/>
                  <a:cs typeface="Arial" pitchFamily="34" charset="0"/>
                </a:rPr>
                <a:t>Benefit:</a:t>
              </a:r>
            </a:p>
            <a:p>
              <a:pPr marL="286779" lvl="2" indent="-171450" defTabSz="685784">
                <a:lnSpc>
                  <a:spcPct val="85000"/>
                </a:lnSpc>
                <a:spcBef>
                  <a:spcPts val="100"/>
                </a:spcBef>
                <a:buClr>
                  <a:schemeClr val="accent1"/>
                </a:buClr>
                <a:buSzPct val="100000"/>
                <a:buFont typeface="Arial" panose="020B0604020202020204" pitchFamily="34" charset="0"/>
                <a:buChar char="‾"/>
                <a:defRPr/>
              </a:pPr>
              <a:r>
                <a:rPr lang="en-US" sz="1000" kern="0" dirty="0">
                  <a:latin typeface="+mj-lt"/>
                  <a:ea typeface="ヒラギノ角ゴ Pro W3" pitchFamily="1" charset="-128"/>
                  <a:cs typeface="Arial" pitchFamily="34" charset="0"/>
                </a:rPr>
                <a:t>Increased level of integration</a:t>
              </a:r>
            </a:p>
            <a:p>
              <a:pPr marL="286779" lvl="2" indent="-171450" defTabSz="685784">
                <a:lnSpc>
                  <a:spcPct val="85000"/>
                </a:lnSpc>
                <a:spcBef>
                  <a:spcPts val="100"/>
                </a:spcBef>
                <a:buClr>
                  <a:schemeClr val="accent1"/>
                </a:buClr>
                <a:buSzPct val="100000"/>
                <a:buFont typeface="Arial" panose="020B0604020202020204" pitchFamily="34" charset="0"/>
                <a:buChar char="‾"/>
                <a:defRPr/>
              </a:pPr>
              <a:r>
                <a:rPr lang="en-US" sz="1000" kern="0" dirty="0">
                  <a:latin typeface="+mj-lt"/>
                  <a:ea typeface="ヒラギノ角ゴ Pro W3" pitchFamily="1" charset="-128"/>
                  <a:cs typeface="Arial" pitchFamily="34" charset="0"/>
                </a:rPr>
                <a:t>Ease of integration</a:t>
              </a:r>
            </a:p>
            <a:p>
              <a:pPr marL="286779" lvl="2" indent="-171450" defTabSz="685784">
                <a:lnSpc>
                  <a:spcPct val="85000"/>
                </a:lnSpc>
                <a:spcBef>
                  <a:spcPts val="100"/>
                </a:spcBef>
                <a:buClr>
                  <a:schemeClr val="accent1"/>
                </a:buClr>
                <a:buSzPct val="100000"/>
                <a:buFont typeface="Arial" panose="020B0604020202020204" pitchFamily="34" charset="0"/>
                <a:buChar char="‾"/>
                <a:defRPr/>
              </a:pPr>
              <a:r>
                <a:rPr lang="en-US" sz="1000" kern="0" dirty="0">
                  <a:latin typeface="+mj-lt"/>
                  <a:ea typeface="ヒラギノ角ゴ Pro W3" pitchFamily="1" charset="-128"/>
                  <a:cs typeface="Arial" pitchFamily="34" charset="0"/>
                </a:rPr>
                <a:t>Control over customer experience</a:t>
              </a:r>
            </a:p>
            <a:p>
              <a:pPr marL="171450" lvl="1" indent="-171450" defTabSz="685784">
                <a:lnSpc>
                  <a:spcPct val="85000"/>
                </a:lnSpc>
                <a:spcBef>
                  <a:spcPts val="100"/>
                </a:spcBef>
                <a:buClr>
                  <a:schemeClr val="accent1"/>
                </a:buClr>
                <a:buSzPct val="100000"/>
                <a:buFont typeface="Wingdings" panose="05000000000000000000" pitchFamily="2" charset="2"/>
                <a:buChar char="§"/>
                <a:defRPr/>
              </a:pPr>
              <a:r>
                <a:rPr lang="en-US" sz="1000" b="1" kern="0" dirty="0">
                  <a:solidFill>
                    <a:srgbClr val="DE002B"/>
                  </a:solidFill>
                  <a:latin typeface="+mj-lt"/>
                  <a:ea typeface="ヒラギノ角ゴ Pro W3" pitchFamily="1" charset="-128"/>
                  <a:cs typeface="Arial" pitchFamily="34" charset="0"/>
                </a:rPr>
                <a:t>Risk:</a:t>
              </a:r>
            </a:p>
            <a:p>
              <a:pPr marL="286779" lvl="2" indent="-171450" defTabSz="685784">
                <a:lnSpc>
                  <a:spcPct val="85000"/>
                </a:lnSpc>
                <a:spcBef>
                  <a:spcPts val="100"/>
                </a:spcBef>
                <a:buClr>
                  <a:schemeClr val="accent1"/>
                </a:buClr>
                <a:buSzPct val="100000"/>
                <a:buFont typeface="Arial" panose="020B0604020202020204" pitchFamily="34" charset="0"/>
                <a:buChar char="‾"/>
                <a:defRPr/>
              </a:pPr>
              <a:r>
                <a:rPr lang="en-US" sz="1000" kern="0" dirty="0">
                  <a:latin typeface="+mj-lt"/>
                  <a:ea typeface="ヒラギノ角ゴ Pro W3" pitchFamily="1" charset="-128"/>
                  <a:cs typeface="Arial" pitchFamily="34" charset="0"/>
                </a:rPr>
                <a:t>Defining the right player to acquire</a:t>
              </a:r>
            </a:p>
            <a:p>
              <a:pPr marL="286779" lvl="2" indent="-171450" defTabSz="685784">
                <a:lnSpc>
                  <a:spcPct val="85000"/>
                </a:lnSpc>
                <a:spcBef>
                  <a:spcPts val="100"/>
                </a:spcBef>
                <a:buClr>
                  <a:schemeClr val="accent1"/>
                </a:buClr>
                <a:buSzPct val="100000"/>
                <a:buFont typeface="Arial" panose="020B0604020202020204" pitchFamily="34" charset="0"/>
                <a:buChar char="‾"/>
                <a:defRPr/>
              </a:pPr>
              <a:r>
                <a:rPr lang="en-US" sz="1000" kern="0" dirty="0">
                  <a:latin typeface="+mj-lt"/>
                  <a:ea typeface="ヒラギノ角ゴ Pro W3" pitchFamily="1" charset="-128"/>
                  <a:cs typeface="Arial" pitchFamily="34" charset="0"/>
                </a:rPr>
                <a:t>High delivery risks (e.g. stolen items, delivery)</a:t>
              </a:r>
            </a:p>
            <a:p>
              <a:pPr marL="286779" lvl="2" indent="-171450" defTabSz="685784">
                <a:lnSpc>
                  <a:spcPct val="85000"/>
                </a:lnSpc>
                <a:spcBef>
                  <a:spcPts val="100"/>
                </a:spcBef>
                <a:buClr>
                  <a:schemeClr val="accent1"/>
                </a:buClr>
                <a:buSzPct val="100000"/>
                <a:buFont typeface="Arial" panose="020B0604020202020204" pitchFamily="34" charset="0"/>
                <a:buChar char="‾"/>
                <a:defRPr/>
              </a:pPr>
              <a:r>
                <a:rPr lang="en-US" sz="1000" kern="0" dirty="0">
                  <a:latin typeface="+mj-lt"/>
                  <a:ea typeface="ヒラギノ角ゴ Pro W3" pitchFamily="1" charset="-128"/>
                  <a:cs typeface="Arial" pitchFamily="34" charset="0"/>
                </a:rPr>
                <a:t>High investment required</a:t>
              </a:r>
            </a:p>
          </p:txBody>
        </p:sp>
        <p:sp>
          <p:nvSpPr>
            <p:cNvPr id="80" name="AutoShape 8">
              <a:extLst>
                <a:ext uri="{FF2B5EF4-FFF2-40B4-BE49-F238E27FC236}">
                  <a16:creationId xmlns:a16="http://schemas.microsoft.com/office/drawing/2014/main" id="{7D70B06C-8778-43E9-96D5-571FEEC653FF}"/>
                </a:ext>
              </a:extLst>
            </p:cNvPr>
            <p:cNvSpPr>
              <a:spLocks noChangeArrowheads="1"/>
            </p:cNvSpPr>
            <p:nvPr/>
          </p:nvSpPr>
          <p:spPr bwMode="gray">
            <a:xfrm>
              <a:off x="7028404" y="1973789"/>
              <a:ext cx="1743514" cy="2105882"/>
            </a:xfrm>
            <a:prstGeom prst="roundRect">
              <a:avLst>
                <a:gd name="adj" fmla="val 0"/>
              </a:avLst>
            </a:prstGeom>
            <a:noFill/>
            <a:ln w="9525">
              <a:noFill/>
              <a:round/>
              <a:headEnd/>
              <a:tailEnd/>
            </a:ln>
            <a:effectLst/>
          </p:spPr>
          <p:txBody>
            <a:bodyPr lIns="0" anchor="t"/>
            <a:lstStyle/>
            <a:p>
              <a:pPr marL="171450" lvl="1" indent="-171450" defTabSz="685784">
                <a:lnSpc>
                  <a:spcPct val="85000"/>
                </a:lnSpc>
                <a:spcBef>
                  <a:spcPts val="100"/>
                </a:spcBef>
                <a:buClr>
                  <a:schemeClr val="accent1"/>
                </a:buClr>
                <a:buSzPct val="100000"/>
                <a:buFont typeface="Wingdings" panose="05000000000000000000" pitchFamily="2" charset="2"/>
                <a:buChar char="§"/>
                <a:defRPr/>
              </a:pPr>
              <a:r>
                <a:rPr lang="en-US" sz="1000" kern="0" dirty="0">
                  <a:latin typeface="+mj-lt"/>
                  <a:ea typeface="ヒラギノ角ゴ Pro W3" pitchFamily="1" charset="-128"/>
                  <a:cs typeface="Arial" pitchFamily="34" charset="0"/>
                </a:rPr>
                <a:t>Building internally all the logistics capabilities and delivery fleet</a:t>
              </a:r>
            </a:p>
            <a:p>
              <a:pPr marL="171450" lvl="1" indent="-171450" defTabSz="685784">
                <a:lnSpc>
                  <a:spcPct val="85000"/>
                </a:lnSpc>
                <a:spcBef>
                  <a:spcPts val="100"/>
                </a:spcBef>
                <a:buClr>
                  <a:schemeClr val="accent1"/>
                </a:buClr>
                <a:buSzPct val="100000"/>
                <a:buFont typeface="Wingdings" panose="05000000000000000000" pitchFamily="2" charset="2"/>
                <a:buChar char="§"/>
                <a:defRPr/>
              </a:pPr>
              <a:r>
                <a:rPr lang="en-US" sz="1000" b="1" kern="0" dirty="0">
                  <a:solidFill>
                    <a:srgbClr val="DE002B"/>
                  </a:solidFill>
                  <a:latin typeface="+mj-lt"/>
                  <a:ea typeface="ヒラギノ角ゴ Pro W3" pitchFamily="1" charset="-128"/>
                  <a:cs typeface="Arial" pitchFamily="34" charset="0"/>
                </a:rPr>
                <a:t> Benefit:</a:t>
              </a:r>
            </a:p>
            <a:p>
              <a:pPr marL="286779" lvl="2" indent="-171450" defTabSz="685784">
                <a:lnSpc>
                  <a:spcPct val="85000"/>
                </a:lnSpc>
                <a:spcBef>
                  <a:spcPts val="100"/>
                </a:spcBef>
                <a:buClr>
                  <a:schemeClr val="accent1"/>
                </a:buClr>
                <a:buSzPct val="100000"/>
                <a:buFont typeface="Arial" panose="020B0604020202020204" pitchFamily="34" charset="0"/>
                <a:buChar char="‾"/>
                <a:defRPr/>
              </a:pPr>
              <a:r>
                <a:rPr lang="en-US" sz="1000" kern="0" dirty="0">
                  <a:latin typeface="+mj-lt"/>
                  <a:ea typeface="ヒラギノ角ゴ Pro W3" pitchFamily="1" charset="-128"/>
                  <a:cs typeface="Arial" pitchFamily="34" charset="0"/>
                </a:rPr>
                <a:t>Control over customer experience</a:t>
              </a:r>
            </a:p>
            <a:p>
              <a:pPr marL="286779" lvl="2" indent="-171450" defTabSz="685784">
                <a:lnSpc>
                  <a:spcPct val="85000"/>
                </a:lnSpc>
                <a:spcBef>
                  <a:spcPts val="100"/>
                </a:spcBef>
                <a:buClr>
                  <a:schemeClr val="accent1"/>
                </a:buClr>
                <a:buSzPct val="100000"/>
                <a:buFont typeface="Arial" panose="020B0604020202020204" pitchFamily="34" charset="0"/>
                <a:buChar char="‾"/>
                <a:defRPr/>
              </a:pPr>
              <a:r>
                <a:rPr lang="en-US" sz="1000" kern="0" dirty="0">
                  <a:latin typeface="+mj-lt"/>
                  <a:ea typeface="ヒラギノ角ゴ Pro W3" pitchFamily="1" charset="-128"/>
                  <a:cs typeface="Arial" pitchFamily="34" charset="0"/>
                </a:rPr>
                <a:t>High-level of process integration</a:t>
              </a:r>
            </a:p>
            <a:p>
              <a:pPr marL="171450" lvl="1" indent="-171450" defTabSz="685784">
                <a:lnSpc>
                  <a:spcPct val="85000"/>
                </a:lnSpc>
                <a:spcBef>
                  <a:spcPts val="100"/>
                </a:spcBef>
                <a:buClr>
                  <a:schemeClr val="accent1"/>
                </a:buClr>
                <a:buSzPct val="100000"/>
                <a:buFont typeface="Wingdings" panose="05000000000000000000" pitchFamily="2" charset="2"/>
                <a:buChar char="§"/>
                <a:defRPr/>
              </a:pPr>
              <a:r>
                <a:rPr lang="en-US" sz="1000" b="1" kern="0" dirty="0">
                  <a:solidFill>
                    <a:srgbClr val="DE002B"/>
                  </a:solidFill>
                  <a:latin typeface="+mj-lt"/>
                  <a:ea typeface="ヒラギノ角ゴ Pro W3" pitchFamily="1" charset="-128"/>
                  <a:cs typeface="Arial" pitchFamily="34" charset="0"/>
                </a:rPr>
                <a:t>Risk:</a:t>
              </a:r>
            </a:p>
            <a:p>
              <a:pPr marL="286779" lvl="2" indent="-171450" defTabSz="685784">
                <a:lnSpc>
                  <a:spcPct val="85000"/>
                </a:lnSpc>
                <a:spcBef>
                  <a:spcPts val="100"/>
                </a:spcBef>
                <a:buClr>
                  <a:schemeClr val="accent1"/>
                </a:buClr>
                <a:buSzPct val="100000"/>
                <a:buFont typeface="Arial" panose="020B0604020202020204" pitchFamily="34" charset="0"/>
                <a:buChar char="‾"/>
                <a:defRPr/>
              </a:pPr>
              <a:r>
                <a:rPr lang="en-US" sz="1000" kern="0" dirty="0">
                  <a:latin typeface="+mj-lt"/>
                  <a:ea typeface="ヒラギノ角ゴ Pro W3" pitchFamily="1" charset="-128"/>
                  <a:cs typeface="Arial" pitchFamily="34" charset="0"/>
                </a:rPr>
                <a:t>Low </a:t>
              </a:r>
              <a:r>
                <a:rPr lang="en-US" sz="1000" kern="0" dirty="0" err="1">
                  <a:latin typeface="+mj-lt"/>
                  <a:ea typeface="ヒラギノ角ゴ Pro W3" pitchFamily="1" charset="-128"/>
                  <a:cs typeface="Arial" pitchFamily="34" charset="0"/>
                </a:rPr>
                <a:t>utilisation</a:t>
              </a:r>
              <a:r>
                <a:rPr lang="en-US" sz="1000" kern="0" dirty="0">
                  <a:latin typeface="+mj-lt"/>
                  <a:ea typeface="ヒラギノ角ゴ Pro W3" pitchFamily="1" charset="-128"/>
                  <a:cs typeface="Arial" pitchFamily="34" charset="0"/>
                </a:rPr>
                <a:t> during low demand times</a:t>
              </a:r>
            </a:p>
            <a:p>
              <a:pPr marL="286779" lvl="2" indent="-171450" defTabSz="685784">
                <a:lnSpc>
                  <a:spcPct val="85000"/>
                </a:lnSpc>
                <a:spcBef>
                  <a:spcPts val="100"/>
                </a:spcBef>
                <a:buClr>
                  <a:schemeClr val="accent1"/>
                </a:buClr>
                <a:buSzPct val="100000"/>
                <a:buFont typeface="Arial" panose="020B0604020202020204" pitchFamily="34" charset="0"/>
                <a:buChar char="‾"/>
                <a:defRPr/>
              </a:pPr>
              <a:r>
                <a:rPr lang="en-US" sz="1000" kern="0" dirty="0">
                  <a:latin typeface="+mj-lt"/>
                  <a:ea typeface="ヒラギノ角ゴ Pro W3" pitchFamily="1" charset="-128"/>
                  <a:cs typeface="Arial" pitchFamily="34" charset="0"/>
                </a:rPr>
                <a:t>High investment required</a:t>
              </a:r>
            </a:p>
            <a:p>
              <a:pPr marL="286779" lvl="2" indent="-171450" defTabSz="685784">
                <a:lnSpc>
                  <a:spcPct val="85000"/>
                </a:lnSpc>
                <a:spcBef>
                  <a:spcPts val="100"/>
                </a:spcBef>
                <a:buClr>
                  <a:schemeClr val="accent1"/>
                </a:buClr>
                <a:buSzPct val="100000"/>
                <a:buFont typeface="Arial" panose="020B0604020202020204" pitchFamily="34" charset="0"/>
                <a:buChar char="‾"/>
                <a:defRPr/>
              </a:pPr>
              <a:r>
                <a:rPr lang="en-US" sz="1000" kern="0" dirty="0">
                  <a:latin typeface="+mj-lt"/>
                  <a:ea typeface="ヒラギノ角ゴ Pro W3" pitchFamily="1" charset="-128"/>
                  <a:cs typeface="Arial" pitchFamily="34" charset="0"/>
                </a:rPr>
                <a:t>Slower launch</a:t>
              </a:r>
            </a:p>
            <a:p>
              <a:pPr marL="286779" lvl="2" indent="-171450" defTabSz="685784">
                <a:lnSpc>
                  <a:spcPct val="85000"/>
                </a:lnSpc>
                <a:spcBef>
                  <a:spcPts val="100"/>
                </a:spcBef>
                <a:buClr>
                  <a:schemeClr val="accent1"/>
                </a:buClr>
                <a:buSzPct val="100000"/>
                <a:buFont typeface="Arial" panose="020B0604020202020204" pitchFamily="34" charset="0"/>
                <a:buChar char="‾"/>
                <a:defRPr/>
              </a:pPr>
              <a:r>
                <a:rPr lang="en-US" sz="1000" kern="0" dirty="0">
                  <a:latin typeface="+mj-lt"/>
                  <a:ea typeface="ヒラギノ角ゴ Pro W3" pitchFamily="1" charset="-128"/>
                  <a:cs typeface="Arial" pitchFamily="34" charset="0"/>
                </a:rPr>
                <a:t>High delivery risks (e.g. stolen items, delivery)</a:t>
              </a:r>
            </a:p>
          </p:txBody>
        </p:sp>
        <p:grpSp>
          <p:nvGrpSpPr>
            <p:cNvPr id="42" name="Group 41">
              <a:extLst>
                <a:ext uri="{FF2B5EF4-FFF2-40B4-BE49-F238E27FC236}">
                  <a16:creationId xmlns:a16="http://schemas.microsoft.com/office/drawing/2014/main" id="{E3C9E3BE-2338-4A9A-BBC5-EACE5C547255}"/>
                </a:ext>
              </a:extLst>
            </p:cNvPr>
            <p:cNvGrpSpPr>
              <a:grpSpLocks noChangeAspect="1"/>
            </p:cNvGrpSpPr>
            <p:nvPr/>
          </p:nvGrpSpPr>
          <p:grpSpPr>
            <a:xfrm>
              <a:off x="1233317" y="1586707"/>
              <a:ext cx="242726" cy="233361"/>
              <a:chOff x="4186238" y="2108200"/>
              <a:chExt cx="3044824" cy="2927350"/>
            </a:xfrm>
            <a:solidFill>
              <a:schemeClr val="accent1"/>
            </a:solidFill>
          </p:grpSpPr>
          <p:sp>
            <p:nvSpPr>
              <p:cNvPr id="43" name="Freeform 9">
                <a:extLst>
                  <a:ext uri="{FF2B5EF4-FFF2-40B4-BE49-F238E27FC236}">
                    <a16:creationId xmlns:a16="http://schemas.microsoft.com/office/drawing/2014/main" id="{3EE4B8A0-66CD-4FD8-A46D-CCFA8012256B}"/>
                  </a:ext>
                </a:extLst>
              </p:cNvPr>
              <p:cNvSpPr>
                <a:spLocks noEditPoints="1"/>
              </p:cNvSpPr>
              <p:nvPr/>
            </p:nvSpPr>
            <p:spPr bwMode="auto">
              <a:xfrm>
                <a:off x="4303713" y="2108200"/>
                <a:ext cx="2809875" cy="2927350"/>
              </a:xfrm>
              <a:custGeom>
                <a:avLst/>
                <a:gdLst>
                  <a:gd name="T0" fmla="*/ 1920 w 1920"/>
                  <a:gd name="T1" fmla="*/ 997 h 2000"/>
                  <a:gd name="T2" fmla="*/ 1920 w 1920"/>
                  <a:gd name="T3" fmla="*/ 2000 h 2000"/>
                  <a:gd name="T4" fmla="*/ 1680 w 1920"/>
                  <a:gd name="T5" fmla="*/ 2000 h 2000"/>
                  <a:gd name="T6" fmla="*/ 1680 w 1920"/>
                  <a:gd name="T7" fmla="*/ 1040 h 2000"/>
                  <a:gd name="T8" fmla="*/ 1360 w 1920"/>
                  <a:gd name="T9" fmla="*/ 1040 h 2000"/>
                  <a:gd name="T10" fmla="*/ 1560 w 1920"/>
                  <a:gd name="T11" fmla="*/ 970 h 2000"/>
                  <a:gd name="T12" fmla="*/ 1760 w 1920"/>
                  <a:gd name="T13" fmla="*/ 1040 h 2000"/>
                  <a:gd name="T14" fmla="*/ 1920 w 1920"/>
                  <a:gd name="T15" fmla="*/ 997 h 2000"/>
                  <a:gd name="T16" fmla="*/ 240 w 1920"/>
                  <a:gd name="T17" fmla="*/ 1120 h 2000"/>
                  <a:gd name="T18" fmla="*/ 960 w 1920"/>
                  <a:gd name="T19" fmla="*/ 1120 h 2000"/>
                  <a:gd name="T20" fmla="*/ 960 w 1920"/>
                  <a:gd name="T21" fmla="*/ 1680 h 2000"/>
                  <a:gd name="T22" fmla="*/ 240 w 1920"/>
                  <a:gd name="T23" fmla="*/ 1680 h 2000"/>
                  <a:gd name="T24" fmla="*/ 240 w 1920"/>
                  <a:gd name="T25" fmla="*/ 1120 h 2000"/>
                  <a:gd name="T26" fmla="*/ 1360 w 1920"/>
                  <a:gd name="T27" fmla="*/ 1040 h 2000"/>
                  <a:gd name="T28" fmla="*/ 1120 w 1920"/>
                  <a:gd name="T29" fmla="*/ 1040 h 2000"/>
                  <a:gd name="T30" fmla="*/ 1120 w 1920"/>
                  <a:gd name="T31" fmla="*/ 2000 h 2000"/>
                  <a:gd name="T32" fmla="*/ 0 w 1920"/>
                  <a:gd name="T33" fmla="*/ 2000 h 2000"/>
                  <a:gd name="T34" fmla="*/ 0 w 1920"/>
                  <a:gd name="T35" fmla="*/ 997 h 2000"/>
                  <a:gd name="T36" fmla="*/ 160 w 1920"/>
                  <a:gd name="T37" fmla="*/ 1040 h 2000"/>
                  <a:gd name="T38" fmla="*/ 200 w 1920"/>
                  <a:gd name="T39" fmla="*/ 1040 h 2000"/>
                  <a:gd name="T40" fmla="*/ 560 w 1920"/>
                  <a:gd name="T41" fmla="*/ 1040 h 2000"/>
                  <a:gd name="T42" fmla="*/ 360 w 1920"/>
                  <a:gd name="T43" fmla="*/ 970 h 2000"/>
                  <a:gd name="T44" fmla="*/ 160 w 1920"/>
                  <a:gd name="T45" fmla="*/ 1040 h 2000"/>
                  <a:gd name="T46" fmla="*/ 160 w 1920"/>
                  <a:gd name="T47" fmla="*/ 1760 h 2000"/>
                  <a:gd name="T48" fmla="*/ 1040 w 1920"/>
                  <a:gd name="T49" fmla="*/ 1760 h 2000"/>
                  <a:gd name="T50" fmla="*/ 1040 w 1920"/>
                  <a:gd name="T51" fmla="*/ 1040 h 2000"/>
                  <a:gd name="T52" fmla="*/ 1000 w 1920"/>
                  <a:gd name="T53" fmla="*/ 1040 h 2000"/>
                  <a:gd name="T54" fmla="*/ 960 w 1920"/>
                  <a:gd name="T55" fmla="*/ 1040 h 2000"/>
                  <a:gd name="T56" fmla="*/ 1160 w 1920"/>
                  <a:gd name="T57" fmla="*/ 970 h 2000"/>
                  <a:gd name="T58" fmla="*/ 1360 w 1920"/>
                  <a:gd name="T59" fmla="*/ 1040 h 2000"/>
                  <a:gd name="T60" fmla="*/ 1300 w 1920"/>
                  <a:gd name="T61" fmla="*/ 1400 h 2000"/>
                  <a:gd name="T62" fmla="*/ 1360 w 1920"/>
                  <a:gd name="T63" fmla="*/ 1460 h 2000"/>
                  <a:gd name="T64" fmla="*/ 1300 w 1920"/>
                  <a:gd name="T65" fmla="*/ 1520 h 2000"/>
                  <a:gd name="T66" fmla="*/ 1240 w 1920"/>
                  <a:gd name="T67" fmla="*/ 1460 h 2000"/>
                  <a:gd name="T68" fmla="*/ 1300 w 1920"/>
                  <a:gd name="T69" fmla="*/ 1400 h 2000"/>
                  <a:gd name="T70" fmla="*/ 1600 w 1920"/>
                  <a:gd name="T71" fmla="*/ 1120 h 2000"/>
                  <a:gd name="T72" fmla="*/ 1200 w 1920"/>
                  <a:gd name="T73" fmla="*/ 1120 h 2000"/>
                  <a:gd name="T74" fmla="*/ 1200 w 1920"/>
                  <a:gd name="T75" fmla="*/ 2000 h 2000"/>
                  <a:gd name="T76" fmla="*/ 1600 w 1920"/>
                  <a:gd name="T77" fmla="*/ 2000 h 2000"/>
                  <a:gd name="T78" fmla="*/ 1600 w 1920"/>
                  <a:gd name="T79" fmla="*/ 1120 h 2000"/>
                  <a:gd name="T80" fmla="*/ 560 w 1920"/>
                  <a:gd name="T81" fmla="*/ 1040 h 2000"/>
                  <a:gd name="T82" fmla="*/ 960 w 1920"/>
                  <a:gd name="T83" fmla="*/ 1040 h 2000"/>
                  <a:gd name="T84" fmla="*/ 760 w 1920"/>
                  <a:gd name="T85" fmla="*/ 970 h 2000"/>
                  <a:gd name="T86" fmla="*/ 560 w 1920"/>
                  <a:gd name="T87" fmla="*/ 1040 h 2000"/>
                  <a:gd name="T88" fmla="*/ 0 w 1920"/>
                  <a:gd name="T89" fmla="*/ 410 h 2000"/>
                  <a:gd name="T90" fmla="*/ 0 w 1920"/>
                  <a:gd name="T91" fmla="*/ 0 h 2000"/>
                  <a:gd name="T92" fmla="*/ 1920 w 1920"/>
                  <a:gd name="T93" fmla="*/ 0 h 2000"/>
                  <a:gd name="T94" fmla="*/ 1920 w 1920"/>
                  <a:gd name="T95" fmla="*/ 410 h 2000"/>
                  <a:gd name="T96" fmla="*/ 1704 w 1920"/>
                  <a:gd name="T97" fmla="*/ 160 h 2000"/>
                  <a:gd name="T98" fmla="*/ 216 w 1920"/>
                  <a:gd name="T99" fmla="*/ 160 h 2000"/>
                  <a:gd name="T100" fmla="*/ 0 w 1920"/>
                  <a:gd name="T101" fmla="*/ 410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20" h="2000">
                    <a:moveTo>
                      <a:pt x="1920" y="997"/>
                    </a:moveTo>
                    <a:cubicBezTo>
                      <a:pt x="1920" y="2000"/>
                      <a:pt x="1920" y="2000"/>
                      <a:pt x="1920" y="2000"/>
                    </a:cubicBezTo>
                    <a:cubicBezTo>
                      <a:pt x="1680" y="2000"/>
                      <a:pt x="1680" y="2000"/>
                      <a:pt x="1680" y="2000"/>
                    </a:cubicBezTo>
                    <a:cubicBezTo>
                      <a:pt x="1680" y="1040"/>
                      <a:pt x="1680" y="1040"/>
                      <a:pt x="1680" y="1040"/>
                    </a:cubicBezTo>
                    <a:cubicBezTo>
                      <a:pt x="1360" y="1040"/>
                      <a:pt x="1360" y="1040"/>
                      <a:pt x="1360" y="1040"/>
                    </a:cubicBezTo>
                    <a:cubicBezTo>
                      <a:pt x="1436" y="1040"/>
                      <a:pt x="1505" y="1014"/>
                      <a:pt x="1560" y="970"/>
                    </a:cubicBezTo>
                    <a:cubicBezTo>
                      <a:pt x="1615" y="1014"/>
                      <a:pt x="1684" y="1040"/>
                      <a:pt x="1760" y="1040"/>
                    </a:cubicBezTo>
                    <a:cubicBezTo>
                      <a:pt x="1818" y="1040"/>
                      <a:pt x="1873" y="1024"/>
                      <a:pt x="1920" y="997"/>
                    </a:cubicBezTo>
                    <a:close/>
                    <a:moveTo>
                      <a:pt x="240" y="1120"/>
                    </a:moveTo>
                    <a:cubicBezTo>
                      <a:pt x="960" y="1120"/>
                      <a:pt x="960" y="1120"/>
                      <a:pt x="960" y="1120"/>
                    </a:cubicBezTo>
                    <a:cubicBezTo>
                      <a:pt x="960" y="1680"/>
                      <a:pt x="960" y="1680"/>
                      <a:pt x="960" y="1680"/>
                    </a:cubicBezTo>
                    <a:cubicBezTo>
                      <a:pt x="240" y="1680"/>
                      <a:pt x="240" y="1680"/>
                      <a:pt x="240" y="1680"/>
                    </a:cubicBezTo>
                    <a:lnTo>
                      <a:pt x="240" y="1120"/>
                    </a:lnTo>
                    <a:close/>
                    <a:moveTo>
                      <a:pt x="1360" y="1040"/>
                    </a:moveTo>
                    <a:cubicBezTo>
                      <a:pt x="1120" y="1040"/>
                      <a:pt x="1120" y="1040"/>
                      <a:pt x="1120" y="1040"/>
                    </a:cubicBezTo>
                    <a:cubicBezTo>
                      <a:pt x="1120" y="2000"/>
                      <a:pt x="1120" y="2000"/>
                      <a:pt x="1120" y="2000"/>
                    </a:cubicBezTo>
                    <a:cubicBezTo>
                      <a:pt x="0" y="2000"/>
                      <a:pt x="0" y="2000"/>
                      <a:pt x="0" y="2000"/>
                    </a:cubicBezTo>
                    <a:cubicBezTo>
                      <a:pt x="0" y="997"/>
                      <a:pt x="0" y="997"/>
                      <a:pt x="0" y="997"/>
                    </a:cubicBezTo>
                    <a:cubicBezTo>
                      <a:pt x="47" y="1024"/>
                      <a:pt x="102" y="1040"/>
                      <a:pt x="160" y="1040"/>
                    </a:cubicBezTo>
                    <a:cubicBezTo>
                      <a:pt x="200" y="1040"/>
                      <a:pt x="200" y="1040"/>
                      <a:pt x="200" y="1040"/>
                    </a:cubicBezTo>
                    <a:cubicBezTo>
                      <a:pt x="560" y="1040"/>
                      <a:pt x="560" y="1040"/>
                      <a:pt x="560" y="1040"/>
                    </a:cubicBezTo>
                    <a:cubicBezTo>
                      <a:pt x="484" y="1040"/>
                      <a:pt x="415" y="1014"/>
                      <a:pt x="360" y="970"/>
                    </a:cubicBezTo>
                    <a:cubicBezTo>
                      <a:pt x="305" y="1014"/>
                      <a:pt x="236" y="1040"/>
                      <a:pt x="160" y="1040"/>
                    </a:cubicBezTo>
                    <a:cubicBezTo>
                      <a:pt x="160" y="1760"/>
                      <a:pt x="160" y="1760"/>
                      <a:pt x="160" y="1760"/>
                    </a:cubicBezTo>
                    <a:cubicBezTo>
                      <a:pt x="1040" y="1760"/>
                      <a:pt x="1040" y="1760"/>
                      <a:pt x="1040" y="1760"/>
                    </a:cubicBezTo>
                    <a:cubicBezTo>
                      <a:pt x="1040" y="1040"/>
                      <a:pt x="1040" y="1040"/>
                      <a:pt x="1040" y="1040"/>
                    </a:cubicBezTo>
                    <a:cubicBezTo>
                      <a:pt x="1000" y="1040"/>
                      <a:pt x="1000" y="1040"/>
                      <a:pt x="1000" y="1040"/>
                    </a:cubicBezTo>
                    <a:cubicBezTo>
                      <a:pt x="960" y="1040"/>
                      <a:pt x="960" y="1040"/>
                      <a:pt x="960" y="1040"/>
                    </a:cubicBezTo>
                    <a:cubicBezTo>
                      <a:pt x="1036" y="1040"/>
                      <a:pt x="1105" y="1014"/>
                      <a:pt x="1160" y="970"/>
                    </a:cubicBezTo>
                    <a:cubicBezTo>
                      <a:pt x="1215" y="1014"/>
                      <a:pt x="1284" y="1040"/>
                      <a:pt x="1360" y="1040"/>
                    </a:cubicBezTo>
                    <a:close/>
                    <a:moveTo>
                      <a:pt x="1300" y="1400"/>
                    </a:moveTo>
                    <a:cubicBezTo>
                      <a:pt x="1333" y="1400"/>
                      <a:pt x="1360" y="1427"/>
                      <a:pt x="1360" y="1460"/>
                    </a:cubicBezTo>
                    <a:cubicBezTo>
                      <a:pt x="1360" y="1493"/>
                      <a:pt x="1333" y="1520"/>
                      <a:pt x="1300" y="1520"/>
                    </a:cubicBezTo>
                    <a:cubicBezTo>
                      <a:pt x="1267" y="1520"/>
                      <a:pt x="1240" y="1493"/>
                      <a:pt x="1240" y="1460"/>
                    </a:cubicBezTo>
                    <a:cubicBezTo>
                      <a:pt x="1240" y="1427"/>
                      <a:pt x="1267" y="1400"/>
                      <a:pt x="1300" y="1400"/>
                    </a:cubicBezTo>
                    <a:close/>
                    <a:moveTo>
                      <a:pt x="1600" y="1120"/>
                    </a:moveTo>
                    <a:cubicBezTo>
                      <a:pt x="1200" y="1120"/>
                      <a:pt x="1200" y="1120"/>
                      <a:pt x="1200" y="1120"/>
                    </a:cubicBezTo>
                    <a:cubicBezTo>
                      <a:pt x="1200" y="2000"/>
                      <a:pt x="1200" y="2000"/>
                      <a:pt x="1200" y="2000"/>
                    </a:cubicBezTo>
                    <a:cubicBezTo>
                      <a:pt x="1600" y="2000"/>
                      <a:pt x="1600" y="2000"/>
                      <a:pt x="1600" y="2000"/>
                    </a:cubicBezTo>
                    <a:lnTo>
                      <a:pt x="1600" y="1120"/>
                    </a:lnTo>
                    <a:close/>
                    <a:moveTo>
                      <a:pt x="560" y="1040"/>
                    </a:moveTo>
                    <a:cubicBezTo>
                      <a:pt x="960" y="1040"/>
                      <a:pt x="960" y="1040"/>
                      <a:pt x="960" y="1040"/>
                    </a:cubicBezTo>
                    <a:cubicBezTo>
                      <a:pt x="884" y="1040"/>
                      <a:pt x="815" y="1014"/>
                      <a:pt x="760" y="970"/>
                    </a:cubicBezTo>
                    <a:cubicBezTo>
                      <a:pt x="705" y="1014"/>
                      <a:pt x="636" y="1040"/>
                      <a:pt x="560" y="1040"/>
                    </a:cubicBezTo>
                    <a:close/>
                    <a:moveTo>
                      <a:pt x="0" y="410"/>
                    </a:moveTo>
                    <a:cubicBezTo>
                      <a:pt x="0" y="0"/>
                      <a:pt x="0" y="0"/>
                      <a:pt x="0" y="0"/>
                    </a:cubicBezTo>
                    <a:cubicBezTo>
                      <a:pt x="1920" y="0"/>
                      <a:pt x="1920" y="0"/>
                      <a:pt x="1920" y="0"/>
                    </a:cubicBezTo>
                    <a:cubicBezTo>
                      <a:pt x="1920" y="410"/>
                      <a:pt x="1920" y="410"/>
                      <a:pt x="1920" y="410"/>
                    </a:cubicBezTo>
                    <a:cubicBezTo>
                      <a:pt x="1704" y="160"/>
                      <a:pt x="1704" y="160"/>
                      <a:pt x="1704" y="160"/>
                    </a:cubicBezTo>
                    <a:cubicBezTo>
                      <a:pt x="216" y="160"/>
                      <a:pt x="216" y="160"/>
                      <a:pt x="216" y="160"/>
                    </a:cubicBezTo>
                    <a:lnTo>
                      <a:pt x="0" y="410"/>
                    </a:lnTo>
                    <a:close/>
                  </a:path>
                </a:pathLst>
              </a:custGeom>
              <a:solidFill>
                <a:srgbClr val="DE0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44" name="Freeform 10">
                <a:extLst>
                  <a:ext uri="{FF2B5EF4-FFF2-40B4-BE49-F238E27FC236}">
                    <a16:creationId xmlns:a16="http://schemas.microsoft.com/office/drawing/2014/main" id="{809F49F4-9F25-4BB8-9FD8-C4A163F6045E}"/>
                  </a:ext>
                </a:extLst>
              </p:cNvPr>
              <p:cNvSpPr>
                <a:spLocks noEditPoints="1"/>
              </p:cNvSpPr>
              <p:nvPr/>
            </p:nvSpPr>
            <p:spPr bwMode="auto">
              <a:xfrm>
                <a:off x="4186238" y="2459038"/>
                <a:ext cx="3044824" cy="1108075"/>
              </a:xfrm>
              <a:custGeom>
                <a:avLst/>
                <a:gdLst>
                  <a:gd name="T0" fmla="*/ 480 w 2080"/>
                  <a:gd name="T1" fmla="*/ 410 h 757"/>
                  <a:gd name="T2" fmla="*/ 480 w 2080"/>
                  <a:gd name="T3" fmla="*/ 480 h 757"/>
                  <a:gd name="T4" fmla="*/ 800 w 2080"/>
                  <a:gd name="T5" fmla="*/ 480 h 757"/>
                  <a:gd name="T6" fmla="*/ 800 w 2080"/>
                  <a:gd name="T7" fmla="*/ 397 h 757"/>
                  <a:gd name="T8" fmla="*/ 855 w 2080"/>
                  <a:gd name="T9" fmla="*/ 80 h 757"/>
                  <a:gd name="T10" fmla="*/ 650 w 2080"/>
                  <a:gd name="T11" fmla="*/ 80 h 757"/>
                  <a:gd name="T12" fmla="*/ 480 w 2080"/>
                  <a:gd name="T13" fmla="*/ 410 h 757"/>
                  <a:gd name="T14" fmla="*/ 1600 w 2080"/>
                  <a:gd name="T15" fmla="*/ 480 h 757"/>
                  <a:gd name="T16" fmla="*/ 1600 w 2080"/>
                  <a:gd name="T17" fmla="*/ 410 h 757"/>
                  <a:gd name="T18" fmla="*/ 1430 w 2080"/>
                  <a:gd name="T19" fmla="*/ 80 h 757"/>
                  <a:gd name="T20" fmla="*/ 1225 w 2080"/>
                  <a:gd name="T21" fmla="*/ 80 h 757"/>
                  <a:gd name="T22" fmla="*/ 1280 w 2080"/>
                  <a:gd name="T23" fmla="*/ 397 h 757"/>
                  <a:gd name="T24" fmla="*/ 1280 w 2080"/>
                  <a:gd name="T25" fmla="*/ 487 h 757"/>
                  <a:gd name="T26" fmla="*/ 1600 w 2080"/>
                  <a:gd name="T27" fmla="*/ 480 h 757"/>
                  <a:gd name="T28" fmla="*/ 2080 w 2080"/>
                  <a:gd name="T29" fmla="*/ 480 h 757"/>
                  <a:gd name="T30" fmla="*/ 2010 w 2080"/>
                  <a:gd name="T31" fmla="*/ 650 h 757"/>
                  <a:gd name="T32" fmla="*/ 1640 w 2080"/>
                  <a:gd name="T33" fmla="*/ 613 h 757"/>
                  <a:gd name="T34" fmla="*/ 1240 w 2080"/>
                  <a:gd name="T35" fmla="*/ 613 h 757"/>
                  <a:gd name="T36" fmla="*/ 840 w 2080"/>
                  <a:gd name="T37" fmla="*/ 613 h 757"/>
                  <a:gd name="T38" fmla="*/ 440 w 2080"/>
                  <a:gd name="T39" fmla="*/ 613 h 757"/>
                  <a:gd name="T40" fmla="*/ 70 w 2080"/>
                  <a:gd name="T41" fmla="*/ 650 h 757"/>
                  <a:gd name="T42" fmla="*/ 0 w 2080"/>
                  <a:gd name="T43" fmla="*/ 480 h 757"/>
                  <a:gd name="T44" fmla="*/ 0 w 2080"/>
                  <a:gd name="T45" fmla="*/ 385 h 757"/>
                  <a:gd name="T46" fmla="*/ 332 w 2080"/>
                  <a:gd name="T47" fmla="*/ 0 h 757"/>
                  <a:gd name="T48" fmla="*/ 1748 w 2080"/>
                  <a:gd name="T49" fmla="*/ 0 h 757"/>
                  <a:gd name="T50" fmla="*/ 2080 w 2080"/>
                  <a:gd name="T51" fmla="*/ 385 h 757"/>
                  <a:gd name="T52" fmla="*/ 2080 w 2080"/>
                  <a:gd name="T53" fmla="*/ 48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80" h="757">
                    <a:moveTo>
                      <a:pt x="480" y="410"/>
                    </a:moveTo>
                    <a:cubicBezTo>
                      <a:pt x="480" y="480"/>
                      <a:pt x="480" y="480"/>
                      <a:pt x="480" y="480"/>
                    </a:cubicBezTo>
                    <a:cubicBezTo>
                      <a:pt x="480" y="690"/>
                      <a:pt x="800" y="690"/>
                      <a:pt x="800" y="480"/>
                    </a:cubicBezTo>
                    <a:cubicBezTo>
                      <a:pt x="800" y="397"/>
                      <a:pt x="800" y="397"/>
                      <a:pt x="800" y="397"/>
                    </a:cubicBezTo>
                    <a:cubicBezTo>
                      <a:pt x="855" y="80"/>
                      <a:pt x="855" y="80"/>
                      <a:pt x="855" y="80"/>
                    </a:cubicBezTo>
                    <a:cubicBezTo>
                      <a:pt x="650" y="80"/>
                      <a:pt x="650" y="80"/>
                      <a:pt x="650" y="80"/>
                    </a:cubicBezTo>
                    <a:lnTo>
                      <a:pt x="480" y="410"/>
                    </a:lnTo>
                    <a:close/>
                    <a:moveTo>
                      <a:pt x="1600" y="480"/>
                    </a:moveTo>
                    <a:cubicBezTo>
                      <a:pt x="1600" y="410"/>
                      <a:pt x="1600" y="410"/>
                      <a:pt x="1600" y="410"/>
                    </a:cubicBezTo>
                    <a:cubicBezTo>
                      <a:pt x="1430" y="80"/>
                      <a:pt x="1430" y="80"/>
                      <a:pt x="1430" y="80"/>
                    </a:cubicBezTo>
                    <a:cubicBezTo>
                      <a:pt x="1225" y="80"/>
                      <a:pt x="1225" y="80"/>
                      <a:pt x="1225" y="80"/>
                    </a:cubicBezTo>
                    <a:cubicBezTo>
                      <a:pt x="1280" y="397"/>
                      <a:pt x="1280" y="397"/>
                      <a:pt x="1280" y="397"/>
                    </a:cubicBezTo>
                    <a:cubicBezTo>
                      <a:pt x="1280" y="487"/>
                      <a:pt x="1280" y="487"/>
                      <a:pt x="1280" y="487"/>
                    </a:cubicBezTo>
                    <a:cubicBezTo>
                      <a:pt x="1289" y="693"/>
                      <a:pt x="1600" y="686"/>
                      <a:pt x="1600" y="480"/>
                    </a:cubicBezTo>
                    <a:close/>
                    <a:moveTo>
                      <a:pt x="2080" y="480"/>
                    </a:moveTo>
                    <a:cubicBezTo>
                      <a:pt x="2080" y="546"/>
                      <a:pt x="2053" y="606"/>
                      <a:pt x="2010" y="650"/>
                    </a:cubicBezTo>
                    <a:cubicBezTo>
                      <a:pt x="1902" y="757"/>
                      <a:pt x="1723" y="738"/>
                      <a:pt x="1640" y="613"/>
                    </a:cubicBezTo>
                    <a:cubicBezTo>
                      <a:pt x="1546" y="754"/>
                      <a:pt x="1335" y="756"/>
                      <a:pt x="1240" y="613"/>
                    </a:cubicBezTo>
                    <a:cubicBezTo>
                      <a:pt x="1146" y="755"/>
                      <a:pt x="935" y="756"/>
                      <a:pt x="840" y="613"/>
                    </a:cubicBezTo>
                    <a:cubicBezTo>
                      <a:pt x="745" y="756"/>
                      <a:pt x="534" y="754"/>
                      <a:pt x="440" y="613"/>
                    </a:cubicBezTo>
                    <a:cubicBezTo>
                      <a:pt x="357" y="738"/>
                      <a:pt x="178" y="757"/>
                      <a:pt x="70" y="650"/>
                    </a:cubicBezTo>
                    <a:cubicBezTo>
                      <a:pt x="27" y="606"/>
                      <a:pt x="0" y="546"/>
                      <a:pt x="0" y="480"/>
                    </a:cubicBezTo>
                    <a:cubicBezTo>
                      <a:pt x="0" y="385"/>
                      <a:pt x="0" y="385"/>
                      <a:pt x="0" y="385"/>
                    </a:cubicBezTo>
                    <a:cubicBezTo>
                      <a:pt x="332" y="0"/>
                      <a:pt x="332" y="0"/>
                      <a:pt x="332" y="0"/>
                    </a:cubicBezTo>
                    <a:cubicBezTo>
                      <a:pt x="1748" y="0"/>
                      <a:pt x="1748" y="0"/>
                      <a:pt x="1748" y="0"/>
                    </a:cubicBezTo>
                    <a:cubicBezTo>
                      <a:pt x="2080" y="385"/>
                      <a:pt x="2080" y="385"/>
                      <a:pt x="2080" y="385"/>
                    </a:cubicBezTo>
                    <a:lnTo>
                      <a:pt x="2080" y="4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grpSp>
        <p:sp>
          <p:nvSpPr>
            <p:cNvPr id="72" name="Freeform 17">
              <a:extLst>
                <a:ext uri="{FF2B5EF4-FFF2-40B4-BE49-F238E27FC236}">
                  <a16:creationId xmlns:a16="http://schemas.microsoft.com/office/drawing/2014/main" id="{673956E3-42D9-492D-9744-EB9986E1AB1C}"/>
                </a:ext>
              </a:extLst>
            </p:cNvPr>
            <p:cNvSpPr>
              <a:spLocks noChangeAspect="1" noEditPoints="1"/>
            </p:cNvSpPr>
            <p:nvPr/>
          </p:nvSpPr>
          <p:spPr bwMode="auto">
            <a:xfrm>
              <a:off x="3141870" y="1577503"/>
              <a:ext cx="237244" cy="262075"/>
            </a:xfrm>
            <a:custGeom>
              <a:avLst/>
              <a:gdLst>
                <a:gd name="T0" fmla="*/ 1799 w 1867"/>
                <a:gd name="T1" fmla="*/ 1423 h 2063"/>
                <a:gd name="T2" fmla="*/ 1799 w 1867"/>
                <a:gd name="T3" fmla="*/ 106 h 2063"/>
                <a:gd name="T4" fmla="*/ 1506 w 1867"/>
                <a:gd name="T5" fmla="*/ 106 h 2063"/>
                <a:gd name="T6" fmla="*/ 1719 w 1867"/>
                <a:gd name="T7" fmla="*/ 186 h 2063"/>
                <a:gd name="T8" fmla="*/ 148 w 1867"/>
                <a:gd name="T9" fmla="*/ 186 h 2063"/>
                <a:gd name="T10" fmla="*/ 361 w 1867"/>
                <a:gd name="T11" fmla="*/ 106 h 2063"/>
                <a:gd name="T12" fmla="*/ 68 w 1867"/>
                <a:gd name="T13" fmla="*/ 106 h 2063"/>
                <a:gd name="T14" fmla="*/ 68 w 1867"/>
                <a:gd name="T15" fmla="*/ 1423 h 2063"/>
                <a:gd name="T16" fmla="*/ 148 w 1867"/>
                <a:gd name="T17" fmla="*/ 186 h 2063"/>
                <a:gd name="T18" fmla="*/ 1452 w 1867"/>
                <a:gd name="T19" fmla="*/ 315 h 2063"/>
                <a:gd name="T20" fmla="*/ 1404 w 1867"/>
                <a:gd name="T21" fmla="*/ 0 h 2063"/>
                <a:gd name="T22" fmla="*/ 420 w 1867"/>
                <a:gd name="T23" fmla="*/ 48 h 2063"/>
                <a:gd name="T24" fmla="*/ 499 w 1867"/>
                <a:gd name="T25" fmla="*/ 315 h 2063"/>
                <a:gd name="T26" fmla="*/ 1504 w 1867"/>
                <a:gd name="T27" fmla="*/ 1902 h 2063"/>
                <a:gd name="T28" fmla="*/ 1425 w 1867"/>
                <a:gd name="T29" fmla="*/ 2015 h 2063"/>
                <a:gd name="T30" fmla="*/ 1771 w 1867"/>
                <a:gd name="T31" fmla="*/ 2063 h 2063"/>
                <a:gd name="T32" fmla="*/ 1819 w 1867"/>
                <a:gd name="T33" fmla="*/ 1902 h 2063"/>
                <a:gd name="T34" fmla="*/ 1504 w 1867"/>
                <a:gd name="T35" fmla="*/ 1902 h 2063"/>
                <a:gd name="T36" fmla="*/ 49 w 1867"/>
                <a:gd name="T37" fmla="*/ 1902 h 2063"/>
                <a:gd name="T38" fmla="*/ 97 w 1867"/>
                <a:gd name="T39" fmla="*/ 2063 h 2063"/>
                <a:gd name="T40" fmla="*/ 443 w 1867"/>
                <a:gd name="T41" fmla="*/ 2015 h 2063"/>
                <a:gd name="T42" fmla="*/ 364 w 1867"/>
                <a:gd name="T43" fmla="*/ 1902 h 2063"/>
                <a:gd name="T44" fmla="*/ 385 w 1867"/>
                <a:gd name="T45" fmla="*/ 1042 h 2063"/>
                <a:gd name="T46" fmla="*/ 385 w 1867"/>
                <a:gd name="T47" fmla="*/ 1041 h 2063"/>
                <a:gd name="T48" fmla="*/ 649 w 1867"/>
                <a:gd name="T49" fmla="*/ 1131 h 2063"/>
                <a:gd name="T50" fmla="*/ 1176 w 1867"/>
                <a:gd name="T51" fmla="*/ 1131 h 2063"/>
                <a:gd name="T52" fmla="*/ 1457 w 1867"/>
                <a:gd name="T53" fmla="*/ 1041 h 2063"/>
                <a:gd name="T54" fmla="*/ 649 w 1867"/>
                <a:gd name="T55" fmla="*/ 1131 h 2063"/>
                <a:gd name="T56" fmla="*/ 1867 w 1867"/>
                <a:gd name="T57" fmla="*/ 1582 h 2063"/>
                <a:gd name="T58" fmla="*/ 1867 w 1867"/>
                <a:gd name="T59" fmla="*/ 1502 h 2063"/>
                <a:gd name="T60" fmla="*/ 1631 w 1867"/>
                <a:gd name="T61" fmla="*/ 958 h 2063"/>
                <a:gd name="T62" fmla="*/ 1631 w 1867"/>
                <a:gd name="T63" fmla="*/ 541 h 2063"/>
                <a:gd name="T64" fmla="*/ 1391 w 1867"/>
                <a:gd name="T65" fmla="*/ 386 h 2063"/>
                <a:gd name="T66" fmla="*/ 316 w 1867"/>
                <a:gd name="T67" fmla="*/ 448 h 2063"/>
                <a:gd name="T68" fmla="*/ 236 w 1867"/>
                <a:gd name="T69" fmla="*/ 958 h 2063"/>
                <a:gd name="T70" fmla="*/ 236 w 1867"/>
                <a:gd name="T71" fmla="*/ 1502 h 2063"/>
                <a:gd name="T72" fmla="*/ 0 w 1867"/>
                <a:gd name="T73" fmla="*/ 1502 h 2063"/>
                <a:gd name="T74" fmla="*/ 0 w 1867"/>
                <a:gd name="T75" fmla="*/ 1767 h 2063"/>
                <a:gd name="T76" fmla="*/ 0 w 1867"/>
                <a:gd name="T77" fmla="*/ 1847 h 2063"/>
                <a:gd name="T78" fmla="*/ 1867 w 1867"/>
                <a:gd name="T79" fmla="*/ 1767 h 2063"/>
                <a:gd name="T80" fmla="*/ 298 w 1867"/>
                <a:gd name="T81" fmla="*/ 1767 h 2063"/>
                <a:gd name="T82" fmla="*/ 133 w 1867"/>
                <a:gd name="T83" fmla="*/ 1767 h 2063"/>
                <a:gd name="T84" fmla="*/ 378 w 1867"/>
                <a:gd name="T85" fmla="*/ 1637 h 2063"/>
                <a:gd name="T86" fmla="*/ 1248 w 1867"/>
                <a:gd name="T87" fmla="*/ 1202 h 2063"/>
                <a:gd name="T88" fmla="*/ 1176 w 1867"/>
                <a:gd name="T89" fmla="*/ 1704 h 2063"/>
                <a:gd name="T90" fmla="*/ 696 w 1867"/>
                <a:gd name="T91" fmla="*/ 1203 h 2063"/>
                <a:gd name="T92" fmla="*/ 624 w 1867"/>
                <a:gd name="T93" fmla="*/ 1704 h 2063"/>
                <a:gd name="T94" fmla="*/ 385 w 1867"/>
                <a:gd name="T95" fmla="*/ 1094 h 2063"/>
                <a:gd name="T96" fmla="*/ 314 w 1867"/>
                <a:gd name="T97" fmla="*/ 979 h 2063"/>
                <a:gd name="T98" fmla="*/ 385 w 1867"/>
                <a:gd name="T99" fmla="*/ 520 h 2063"/>
                <a:gd name="T100" fmla="*/ 1344 w 1867"/>
                <a:gd name="T101" fmla="*/ 465 h 2063"/>
                <a:gd name="T102" fmla="*/ 1558 w 1867"/>
                <a:gd name="T103" fmla="*/ 604 h 2063"/>
                <a:gd name="T104" fmla="*/ 1487 w 1867"/>
                <a:gd name="T105" fmla="*/ 1106 h 2063"/>
                <a:gd name="T106" fmla="*/ 1752 w 1867"/>
                <a:gd name="T107" fmla="*/ 1767 h 2063"/>
                <a:gd name="T108" fmla="*/ 1583 w 1867"/>
                <a:gd name="T109" fmla="*/ 1767 h 2063"/>
                <a:gd name="T110" fmla="*/ 1507 w 1867"/>
                <a:gd name="T111" fmla="*/ 1637 h 2063"/>
                <a:gd name="T112" fmla="*/ 1752 w 1867"/>
                <a:gd name="T113" fmla="*/ 1767 h 2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67" h="2063">
                  <a:moveTo>
                    <a:pt x="1719" y="1423"/>
                  </a:moveTo>
                  <a:cubicBezTo>
                    <a:pt x="1799" y="1423"/>
                    <a:pt x="1799" y="1423"/>
                    <a:pt x="1799" y="1423"/>
                  </a:cubicBezTo>
                  <a:cubicBezTo>
                    <a:pt x="1799" y="186"/>
                    <a:pt x="1799" y="186"/>
                    <a:pt x="1799" y="186"/>
                  </a:cubicBezTo>
                  <a:cubicBezTo>
                    <a:pt x="1799" y="106"/>
                    <a:pt x="1799" y="106"/>
                    <a:pt x="1799" y="106"/>
                  </a:cubicBezTo>
                  <a:cubicBezTo>
                    <a:pt x="1719" y="106"/>
                    <a:pt x="1719" y="106"/>
                    <a:pt x="1719" y="106"/>
                  </a:cubicBezTo>
                  <a:cubicBezTo>
                    <a:pt x="1506" y="106"/>
                    <a:pt x="1506" y="106"/>
                    <a:pt x="1506" y="106"/>
                  </a:cubicBezTo>
                  <a:cubicBezTo>
                    <a:pt x="1506" y="186"/>
                    <a:pt x="1506" y="186"/>
                    <a:pt x="1506" y="186"/>
                  </a:cubicBezTo>
                  <a:cubicBezTo>
                    <a:pt x="1719" y="186"/>
                    <a:pt x="1719" y="186"/>
                    <a:pt x="1719" y="186"/>
                  </a:cubicBezTo>
                  <a:lnTo>
                    <a:pt x="1719" y="1423"/>
                  </a:lnTo>
                  <a:close/>
                  <a:moveTo>
                    <a:pt x="148" y="186"/>
                  </a:moveTo>
                  <a:cubicBezTo>
                    <a:pt x="361" y="186"/>
                    <a:pt x="361" y="186"/>
                    <a:pt x="361" y="186"/>
                  </a:cubicBezTo>
                  <a:cubicBezTo>
                    <a:pt x="361" y="106"/>
                    <a:pt x="361" y="106"/>
                    <a:pt x="361" y="106"/>
                  </a:cubicBezTo>
                  <a:cubicBezTo>
                    <a:pt x="148" y="106"/>
                    <a:pt x="148" y="106"/>
                    <a:pt x="148" y="106"/>
                  </a:cubicBezTo>
                  <a:cubicBezTo>
                    <a:pt x="68" y="106"/>
                    <a:pt x="68" y="106"/>
                    <a:pt x="68" y="106"/>
                  </a:cubicBezTo>
                  <a:cubicBezTo>
                    <a:pt x="68" y="186"/>
                    <a:pt x="68" y="186"/>
                    <a:pt x="68" y="186"/>
                  </a:cubicBezTo>
                  <a:cubicBezTo>
                    <a:pt x="68" y="1423"/>
                    <a:pt x="68" y="1423"/>
                    <a:pt x="68" y="1423"/>
                  </a:cubicBezTo>
                  <a:cubicBezTo>
                    <a:pt x="148" y="1423"/>
                    <a:pt x="148" y="1423"/>
                    <a:pt x="148" y="1423"/>
                  </a:cubicBezTo>
                  <a:lnTo>
                    <a:pt x="148" y="186"/>
                  </a:lnTo>
                  <a:close/>
                  <a:moveTo>
                    <a:pt x="1373" y="315"/>
                  </a:moveTo>
                  <a:cubicBezTo>
                    <a:pt x="1452" y="315"/>
                    <a:pt x="1452" y="315"/>
                    <a:pt x="1452" y="315"/>
                  </a:cubicBezTo>
                  <a:cubicBezTo>
                    <a:pt x="1452" y="48"/>
                    <a:pt x="1452" y="48"/>
                    <a:pt x="1452" y="48"/>
                  </a:cubicBezTo>
                  <a:cubicBezTo>
                    <a:pt x="1452" y="22"/>
                    <a:pt x="1431" y="0"/>
                    <a:pt x="1404" y="0"/>
                  </a:cubicBezTo>
                  <a:cubicBezTo>
                    <a:pt x="468" y="0"/>
                    <a:pt x="468" y="0"/>
                    <a:pt x="468" y="0"/>
                  </a:cubicBezTo>
                  <a:cubicBezTo>
                    <a:pt x="441" y="0"/>
                    <a:pt x="420" y="22"/>
                    <a:pt x="420" y="48"/>
                  </a:cubicBezTo>
                  <a:cubicBezTo>
                    <a:pt x="420" y="315"/>
                    <a:pt x="420" y="315"/>
                    <a:pt x="420" y="315"/>
                  </a:cubicBezTo>
                  <a:cubicBezTo>
                    <a:pt x="499" y="315"/>
                    <a:pt x="499" y="315"/>
                    <a:pt x="499" y="315"/>
                  </a:cubicBezTo>
                  <a:lnTo>
                    <a:pt x="1373" y="315"/>
                  </a:lnTo>
                  <a:close/>
                  <a:moveTo>
                    <a:pt x="1504" y="1902"/>
                  </a:moveTo>
                  <a:cubicBezTo>
                    <a:pt x="1425" y="1902"/>
                    <a:pt x="1425" y="1902"/>
                    <a:pt x="1425" y="1902"/>
                  </a:cubicBezTo>
                  <a:cubicBezTo>
                    <a:pt x="1425" y="2015"/>
                    <a:pt x="1425" y="2015"/>
                    <a:pt x="1425" y="2015"/>
                  </a:cubicBezTo>
                  <a:cubicBezTo>
                    <a:pt x="1425" y="2041"/>
                    <a:pt x="1446" y="2063"/>
                    <a:pt x="1473" y="2063"/>
                  </a:cubicBezTo>
                  <a:cubicBezTo>
                    <a:pt x="1771" y="2063"/>
                    <a:pt x="1771" y="2063"/>
                    <a:pt x="1771" y="2063"/>
                  </a:cubicBezTo>
                  <a:cubicBezTo>
                    <a:pt x="1797" y="2063"/>
                    <a:pt x="1819" y="2041"/>
                    <a:pt x="1819" y="2015"/>
                  </a:cubicBezTo>
                  <a:cubicBezTo>
                    <a:pt x="1819" y="1902"/>
                    <a:pt x="1819" y="1902"/>
                    <a:pt x="1819" y="1902"/>
                  </a:cubicBezTo>
                  <a:cubicBezTo>
                    <a:pt x="1740" y="1902"/>
                    <a:pt x="1740" y="1902"/>
                    <a:pt x="1740" y="1902"/>
                  </a:cubicBezTo>
                  <a:lnTo>
                    <a:pt x="1504" y="1902"/>
                  </a:lnTo>
                  <a:close/>
                  <a:moveTo>
                    <a:pt x="128" y="1902"/>
                  </a:moveTo>
                  <a:cubicBezTo>
                    <a:pt x="49" y="1902"/>
                    <a:pt x="49" y="1902"/>
                    <a:pt x="49" y="1902"/>
                  </a:cubicBezTo>
                  <a:cubicBezTo>
                    <a:pt x="49" y="2015"/>
                    <a:pt x="49" y="2015"/>
                    <a:pt x="49" y="2015"/>
                  </a:cubicBezTo>
                  <a:cubicBezTo>
                    <a:pt x="49" y="2041"/>
                    <a:pt x="70" y="2063"/>
                    <a:pt x="97" y="2063"/>
                  </a:cubicBezTo>
                  <a:cubicBezTo>
                    <a:pt x="395" y="2063"/>
                    <a:pt x="395" y="2063"/>
                    <a:pt x="395" y="2063"/>
                  </a:cubicBezTo>
                  <a:cubicBezTo>
                    <a:pt x="422" y="2063"/>
                    <a:pt x="443" y="2041"/>
                    <a:pt x="443" y="2015"/>
                  </a:cubicBezTo>
                  <a:cubicBezTo>
                    <a:pt x="443" y="1902"/>
                    <a:pt x="443" y="1902"/>
                    <a:pt x="443" y="1902"/>
                  </a:cubicBezTo>
                  <a:cubicBezTo>
                    <a:pt x="364" y="1902"/>
                    <a:pt x="364" y="1902"/>
                    <a:pt x="364" y="1902"/>
                  </a:cubicBezTo>
                  <a:lnTo>
                    <a:pt x="128" y="1902"/>
                  </a:lnTo>
                  <a:close/>
                  <a:moveTo>
                    <a:pt x="385" y="1042"/>
                  </a:moveTo>
                  <a:cubicBezTo>
                    <a:pt x="385" y="1041"/>
                    <a:pt x="385" y="1041"/>
                    <a:pt x="385" y="1041"/>
                  </a:cubicBezTo>
                  <a:cubicBezTo>
                    <a:pt x="385" y="1041"/>
                    <a:pt x="385" y="1041"/>
                    <a:pt x="385" y="1041"/>
                  </a:cubicBezTo>
                  <a:lnTo>
                    <a:pt x="385" y="1042"/>
                  </a:lnTo>
                  <a:close/>
                  <a:moveTo>
                    <a:pt x="649" y="1131"/>
                  </a:moveTo>
                  <a:cubicBezTo>
                    <a:pt x="696" y="1131"/>
                    <a:pt x="696" y="1131"/>
                    <a:pt x="696" y="1131"/>
                  </a:cubicBezTo>
                  <a:cubicBezTo>
                    <a:pt x="1176" y="1131"/>
                    <a:pt x="1176" y="1131"/>
                    <a:pt x="1176" y="1131"/>
                  </a:cubicBezTo>
                  <a:cubicBezTo>
                    <a:pt x="1233" y="1131"/>
                    <a:pt x="1233" y="1131"/>
                    <a:pt x="1233" y="1131"/>
                  </a:cubicBezTo>
                  <a:cubicBezTo>
                    <a:pt x="1457" y="1041"/>
                    <a:pt x="1457" y="1041"/>
                    <a:pt x="1457" y="1041"/>
                  </a:cubicBezTo>
                  <a:cubicBezTo>
                    <a:pt x="443" y="1041"/>
                    <a:pt x="443" y="1041"/>
                    <a:pt x="443" y="1041"/>
                  </a:cubicBezTo>
                  <a:lnTo>
                    <a:pt x="649" y="1131"/>
                  </a:lnTo>
                  <a:close/>
                  <a:moveTo>
                    <a:pt x="1867" y="1767"/>
                  </a:moveTo>
                  <a:cubicBezTo>
                    <a:pt x="1867" y="1582"/>
                    <a:pt x="1867" y="1582"/>
                    <a:pt x="1867" y="1582"/>
                  </a:cubicBezTo>
                  <a:cubicBezTo>
                    <a:pt x="1867" y="1509"/>
                    <a:pt x="1867" y="1509"/>
                    <a:pt x="1867" y="1509"/>
                  </a:cubicBezTo>
                  <a:cubicBezTo>
                    <a:pt x="1867" y="1502"/>
                    <a:pt x="1867" y="1502"/>
                    <a:pt x="1867" y="1502"/>
                  </a:cubicBezTo>
                  <a:cubicBezTo>
                    <a:pt x="1631" y="1502"/>
                    <a:pt x="1631" y="1502"/>
                    <a:pt x="1631" y="1502"/>
                  </a:cubicBezTo>
                  <a:cubicBezTo>
                    <a:pt x="1631" y="958"/>
                    <a:pt x="1631" y="958"/>
                    <a:pt x="1631" y="958"/>
                  </a:cubicBezTo>
                  <a:cubicBezTo>
                    <a:pt x="1631" y="958"/>
                    <a:pt x="1631" y="958"/>
                    <a:pt x="1631" y="958"/>
                  </a:cubicBezTo>
                  <a:cubicBezTo>
                    <a:pt x="1631" y="843"/>
                    <a:pt x="1631" y="738"/>
                    <a:pt x="1631" y="541"/>
                  </a:cubicBezTo>
                  <a:cubicBezTo>
                    <a:pt x="1551" y="448"/>
                    <a:pt x="1551" y="448"/>
                    <a:pt x="1551" y="448"/>
                  </a:cubicBezTo>
                  <a:cubicBezTo>
                    <a:pt x="1509" y="410"/>
                    <a:pt x="1453" y="386"/>
                    <a:pt x="1391" y="386"/>
                  </a:cubicBezTo>
                  <a:cubicBezTo>
                    <a:pt x="476" y="386"/>
                    <a:pt x="476" y="386"/>
                    <a:pt x="476" y="386"/>
                  </a:cubicBezTo>
                  <a:cubicBezTo>
                    <a:pt x="415" y="386"/>
                    <a:pt x="359" y="410"/>
                    <a:pt x="316" y="448"/>
                  </a:cubicBezTo>
                  <a:cubicBezTo>
                    <a:pt x="236" y="543"/>
                    <a:pt x="236" y="543"/>
                    <a:pt x="236" y="543"/>
                  </a:cubicBezTo>
                  <a:cubicBezTo>
                    <a:pt x="236" y="732"/>
                    <a:pt x="236" y="798"/>
                    <a:pt x="236" y="958"/>
                  </a:cubicBezTo>
                  <a:cubicBezTo>
                    <a:pt x="236" y="1027"/>
                    <a:pt x="236" y="1027"/>
                    <a:pt x="236" y="1027"/>
                  </a:cubicBezTo>
                  <a:cubicBezTo>
                    <a:pt x="236" y="1502"/>
                    <a:pt x="236" y="1502"/>
                    <a:pt x="236" y="1502"/>
                  </a:cubicBezTo>
                  <a:cubicBezTo>
                    <a:pt x="80" y="1502"/>
                    <a:pt x="80" y="1502"/>
                    <a:pt x="80" y="1502"/>
                  </a:cubicBezTo>
                  <a:cubicBezTo>
                    <a:pt x="0" y="1502"/>
                    <a:pt x="0" y="1502"/>
                    <a:pt x="0" y="1502"/>
                  </a:cubicBezTo>
                  <a:cubicBezTo>
                    <a:pt x="0" y="1582"/>
                    <a:pt x="0" y="1582"/>
                    <a:pt x="0" y="1582"/>
                  </a:cubicBezTo>
                  <a:cubicBezTo>
                    <a:pt x="0" y="1767"/>
                    <a:pt x="0" y="1767"/>
                    <a:pt x="0" y="1767"/>
                  </a:cubicBezTo>
                  <a:cubicBezTo>
                    <a:pt x="0" y="1802"/>
                    <a:pt x="0" y="1802"/>
                    <a:pt x="0" y="1802"/>
                  </a:cubicBezTo>
                  <a:cubicBezTo>
                    <a:pt x="0" y="1847"/>
                    <a:pt x="0" y="1847"/>
                    <a:pt x="0" y="1847"/>
                  </a:cubicBezTo>
                  <a:cubicBezTo>
                    <a:pt x="1867" y="1847"/>
                    <a:pt x="1867" y="1847"/>
                    <a:pt x="1867" y="1847"/>
                  </a:cubicBezTo>
                  <a:cubicBezTo>
                    <a:pt x="1867" y="1767"/>
                    <a:pt x="1867" y="1767"/>
                    <a:pt x="1867" y="1767"/>
                  </a:cubicBezTo>
                  <a:close/>
                  <a:moveTo>
                    <a:pt x="378" y="1767"/>
                  </a:moveTo>
                  <a:cubicBezTo>
                    <a:pt x="298" y="1767"/>
                    <a:pt x="298" y="1767"/>
                    <a:pt x="298" y="1767"/>
                  </a:cubicBezTo>
                  <a:cubicBezTo>
                    <a:pt x="203" y="1767"/>
                    <a:pt x="203" y="1767"/>
                    <a:pt x="203" y="1767"/>
                  </a:cubicBezTo>
                  <a:cubicBezTo>
                    <a:pt x="133" y="1767"/>
                    <a:pt x="133" y="1767"/>
                    <a:pt x="133" y="1767"/>
                  </a:cubicBezTo>
                  <a:cubicBezTo>
                    <a:pt x="133" y="1637"/>
                    <a:pt x="133" y="1637"/>
                    <a:pt x="133" y="1637"/>
                  </a:cubicBezTo>
                  <a:cubicBezTo>
                    <a:pt x="378" y="1637"/>
                    <a:pt x="378" y="1637"/>
                    <a:pt x="378" y="1637"/>
                  </a:cubicBezTo>
                  <a:lnTo>
                    <a:pt x="378" y="1767"/>
                  </a:lnTo>
                  <a:close/>
                  <a:moveTo>
                    <a:pt x="1248" y="1202"/>
                  </a:moveTo>
                  <a:cubicBezTo>
                    <a:pt x="1248" y="1704"/>
                    <a:pt x="1248" y="1704"/>
                    <a:pt x="1248" y="1704"/>
                  </a:cubicBezTo>
                  <a:cubicBezTo>
                    <a:pt x="1176" y="1704"/>
                    <a:pt x="1176" y="1704"/>
                    <a:pt x="1176" y="1704"/>
                  </a:cubicBezTo>
                  <a:cubicBezTo>
                    <a:pt x="1176" y="1203"/>
                    <a:pt x="1176" y="1203"/>
                    <a:pt x="1176" y="1203"/>
                  </a:cubicBezTo>
                  <a:cubicBezTo>
                    <a:pt x="696" y="1203"/>
                    <a:pt x="696" y="1203"/>
                    <a:pt x="696" y="1203"/>
                  </a:cubicBezTo>
                  <a:cubicBezTo>
                    <a:pt x="696" y="1704"/>
                    <a:pt x="696" y="1704"/>
                    <a:pt x="696" y="1704"/>
                  </a:cubicBezTo>
                  <a:cubicBezTo>
                    <a:pt x="624" y="1704"/>
                    <a:pt x="624" y="1704"/>
                    <a:pt x="624" y="1704"/>
                  </a:cubicBezTo>
                  <a:cubicBezTo>
                    <a:pt x="624" y="1198"/>
                    <a:pt x="624" y="1198"/>
                    <a:pt x="624" y="1198"/>
                  </a:cubicBezTo>
                  <a:cubicBezTo>
                    <a:pt x="385" y="1094"/>
                    <a:pt x="385" y="1094"/>
                    <a:pt x="385" y="1094"/>
                  </a:cubicBezTo>
                  <a:cubicBezTo>
                    <a:pt x="314" y="1042"/>
                    <a:pt x="314" y="1042"/>
                    <a:pt x="314" y="1042"/>
                  </a:cubicBezTo>
                  <a:cubicBezTo>
                    <a:pt x="314" y="979"/>
                    <a:pt x="314" y="979"/>
                    <a:pt x="314" y="979"/>
                  </a:cubicBezTo>
                  <a:cubicBezTo>
                    <a:pt x="314" y="835"/>
                    <a:pt x="314" y="775"/>
                    <a:pt x="314" y="606"/>
                  </a:cubicBezTo>
                  <a:cubicBezTo>
                    <a:pt x="385" y="520"/>
                    <a:pt x="385" y="520"/>
                    <a:pt x="385" y="520"/>
                  </a:cubicBezTo>
                  <a:cubicBezTo>
                    <a:pt x="423" y="486"/>
                    <a:pt x="473" y="465"/>
                    <a:pt x="528" y="465"/>
                  </a:cubicBezTo>
                  <a:cubicBezTo>
                    <a:pt x="1344" y="465"/>
                    <a:pt x="1344" y="465"/>
                    <a:pt x="1344" y="465"/>
                  </a:cubicBezTo>
                  <a:cubicBezTo>
                    <a:pt x="1399" y="465"/>
                    <a:pt x="1449" y="486"/>
                    <a:pt x="1487" y="520"/>
                  </a:cubicBezTo>
                  <a:cubicBezTo>
                    <a:pt x="1558" y="604"/>
                    <a:pt x="1558" y="604"/>
                    <a:pt x="1558" y="604"/>
                  </a:cubicBezTo>
                  <a:cubicBezTo>
                    <a:pt x="1558" y="782"/>
                    <a:pt x="1558" y="876"/>
                    <a:pt x="1558" y="979"/>
                  </a:cubicBezTo>
                  <a:cubicBezTo>
                    <a:pt x="1487" y="1106"/>
                    <a:pt x="1487" y="1106"/>
                    <a:pt x="1487" y="1106"/>
                  </a:cubicBezTo>
                  <a:lnTo>
                    <a:pt x="1248" y="1202"/>
                  </a:lnTo>
                  <a:close/>
                  <a:moveTo>
                    <a:pt x="1752" y="1767"/>
                  </a:moveTo>
                  <a:cubicBezTo>
                    <a:pt x="1678" y="1767"/>
                    <a:pt x="1678" y="1767"/>
                    <a:pt x="1678" y="1767"/>
                  </a:cubicBezTo>
                  <a:cubicBezTo>
                    <a:pt x="1583" y="1767"/>
                    <a:pt x="1583" y="1767"/>
                    <a:pt x="1583" y="1767"/>
                  </a:cubicBezTo>
                  <a:cubicBezTo>
                    <a:pt x="1507" y="1767"/>
                    <a:pt x="1507" y="1767"/>
                    <a:pt x="1507" y="1767"/>
                  </a:cubicBezTo>
                  <a:cubicBezTo>
                    <a:pt x="1507" y="1637"/>
                    <a:pt x="1507" y="1637"/>
                    <a:pt x="1507" y="1637"/>
                  </a:cubicBezTo>
                  <a:cubicBezTo>
                    <a:pt x="1752" y="1637"/>
                    <a:pt x="1752" y="1637"/>
                    <a:pt x="1752" y="1637"/>
                  </a:cubicBezTo>
                  <a:lnTo>
                    <a:pt x="1752" y="1767"/>
                  </a:lnTo>
                  <a:close/>
                </a:path>
              </a:pathLst>
            </a:custGeom>
            <a:solidFill>
              <a:srgbClr val="DE002B"/>
            </a:solidFill>
            <a:ln>
              <a:noFill/>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grpSp>
          <p:nvGrpSpPr>
            <p:cNvPr id="73" name="Group 72">
              <a:extLst>
                <a:ext uri="{FF2B5EF4-FFF2-40B4-BE49-F238E27FC236}">
                  <a16:creationId xmlns:a16="http://schemas.microsoft.com/office/drawing/2014/main" id="{1F85ECF0-8C68-48CE-AF0F-BC3E32AAF255}"/>
                </a:ext>
              </a:extLst>
            </p:cNvPr>
            <p:cNvGrpSpPr>
              <a:grpSpLocks noChangeAspect="1"/>
            </p:cNvGrpSpPr>
            <p:nvPr/>
          </p:nvGrpSpPr>
          <p:grpSpPr>
            <a:xfrm>
              <a:off x="5106873" y="1598935"/>
              <a:ext cx="303194" cy="229376"/>
              <a:chOff x="4224337" y="2041525"/>
              <a:chExt cx="2914651" cy="2205037"/>
            </a:xfrm>
            <a:solidFill>
              <a:schemeClr val="accent1"/>
            </a:solidFill>
          </p:grpSpPr>
          <p:sp>
            <p:nvSpPr>
              <p:cNvPr id="74" name="Freeform 5">
                <a:extLst>
                  <a:ext uri="{FF2B5EF4-FFF2-40B4-BE49-F238E27FC236}">
                    <a16:creationId xmlns:a16="http://schemas.microsoft.com/office/drawing/2014/main" id="{22C243FA-CB70-4E50-BAAD-960F1A6F10F1}"/>
                  </a:ext>
                </a:extLst>
              </p:cNvPr>
              <p:cNvSpPr>
                <a:spLocks noEditPoints="1"/>
              </p:cNvSpPr>
              <p:nvPr/>
            </p:nvSpPr>
            <p:spPr bwMode="auto">
              <a:xfrm>
                <a:off x="6126163" y="2914650"/>
                <a:ext cx="1012825" cy="573087"/>
              </a:xfrm>
              <a:custGeom>
                <a:avLst/>
                <a:gdLst>
                  <a:gd name="T0" fmla="*/ 753 w 753"/>
                  <a:gd name="T1" fmla="*/ 200 h 426"/>
                  <a:gd name="T2" fmla="*/ 752 w 753"/>
                  <a:gd name="T3" fmla="*/ 193 h 426"/>
                  <a:gd name="T4" fmla="*/ 752 w 753"/>
                  <a:gd name="T5" fmla="*/ 182 h 426"/>
                  <a:gd name="T6" fmla="*/ 751 w 753"/>
                  <a:gd name="T7" fmla="*/ 175 h 426"/>
                  <a:gd name="T8" fmla="*/ 591 w 753"/>
                  <a:gd name="T9" fmla="*/ 4 h 426"/>
                  <a:gd name="T10" fmla="*/ 591 w 753"/>
                  <a:gd name="T11" fmla="*/ 4 h 426"/>
                  <a:gd name="T12" fmla="*/ 537 w 753"/>
                  <a:gd name="T13" fmla="*/ 0 h 426"/>
                  <a:gd name="T14" fmla="*/ 176 w 753"/>
                  <a:gd name="T15" fmla="*/ 155 h 426"/>
                  <a:gd name="T16" fmla="*/ 172 w 753"/>
                  <a:gd name="T17" fmla="*/ 158 h 426"/>
                  <a:gd name="T18" fmla="*/ 169 w 753"/>
                  <a:gd name="T19" fmla="*/ 155 h 426"/>
                  <a:gd name="T20" fmla="*/ 65 w 753"/>
                  <a:gd name="T21" fmla="*/ 41 h 426"/>
                  <a:gd name="T22" fmla="*/ 0 w 753"/>
                  <a:gd name="T23" fmla="*/ 89 h 426"/>
                  <a:gd name="T24" fmla="*/ 107 w 753"/>
                  <a:gd name="T25" fmla="*/ 209 h 426"/>
                  <a:gd name="T26" fmla="*/ 111 w 753"/>
                  <a:gd name="T27" fmla="*/ 213 h 426"/>
                  <a:gd name="T28" fmla="*/ 107 w 753"/>
                  <a:gd name="T29" fmla="*/ 217 h 426"/>
                  <a:gd name="T30" fmla="*/ 1 w 753"/>
                  <a:gd name="T31" fmla="*/ 336 h 426"/>
                  <a:gd name="T32" fmla="*/ 67 w 753"/>
                  <a:gd name="T33" fmla="*/ 384 h 426"/>
                  <a:gd name="T34" fmla="*/ 169 w 753"/>
                  <a:gd name="T35" fmla="*/ 271 h 426"/>
                  <a:gd name="T36" fmla="*/ 172 w 753"/>
                  <a:gd name="T37" fmla="*/ 268 h 426"/>
                  <a:gd name="T38" fmla="*/ 176 w 753"/>
                  <a:gd name="T39" fmla="*/ 271 h 426"/>
                  <a:gd name="T40" fmla="*/ 536 w 753"/>
                  <a:gd name="T41" fmla="*/ 426 h 426"/>
                  <a:gd name="T42" fmla="*/ 589 w 753"/>
                  <a:gd name="T43" fmla="*/ 422 h 426"/>
                  <a:gd name="T44" fmla="*/ 590 w 753"/>
                  <a:gd name="T45" fmla="*/ 422 h 426"/>
                  <a:gd name="T46" fmla="*/ 753 w 753"/>
                  <a:gd name="T47" fmla="*/ 212 h 426"/>
                  <a:gd name="T48" fmla="*/ 753 w 753"/>
                  <a:gd name="T49" fmla="*/ 200 h 426"/>
                  <a:gd name="T50" fmla="*/ 532 w 753"/>
                  <a:gd name="T51" fmla="*/ 249 h 426"/>
                  <a:gd name="T52" fmla="*/ 492 w 753"/>
                  <a:gd name="T53" fmla="*/ 208 h 426"/>
                  <a:gd name="T54" fmla="*/ 532 w 753"/>
                  <a:gd name="T55" fmla="*/ 167 h 426"/>
                  <a:gd name="T56" fmla="*/ 573 w 753"/>
                  <a:gd name="T57" fmla="*/ 208 h 426"/>
                  <a:gd name="T58" fmla="*/ 532 w 753"/>
                  <a:gd name="T59" fmla="*/ 24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3" h="426">
                    <a:moveTo>
                      <a:pt x="753" y="200"/>
                    </a:moveTo>
                    <a:cubicBezTo>
                      <a:pt x="753" y="197"/>
                      <a:pt x="752" y="195"/>
                      <a:pt x="752" y="193"/>
                    </a:cubicBezTo>
                    <a:cubicBezTo>
                      <a:pt x="752" y="182"/>
                      <a:pt x="752" y="182"/>
                      <a:pt x="752" y="182"/>
                    </a:cubicBezTo>
                    <a:cubicBezTo>
                      <a:pt x="751" y="175"/>
                      <a:pt x="751" y="175"/>
                      <a:pt x="751" y="175"/>
                    </a:cubicBezTo>
                    <a:cubicBezTo>
                      <a:pt x="734" y="48"/>
                      <a:pt x="643" y="8"/>
                      <a:pt x="591" y="4"/>
                    </a:cubicBezTo>
                    <a:cubicBezTo>
                      <a:pt x="591" y="4"/>
                      <a:pt x="591" y="4"/>
                      <a:pt x="591" y="4"/>
                    </a:cubicBezTo>
                    <a:cubicBezTo>
                      <a:pt x="573" y="1"/>
                      <a:pt x="555" y="0"/>
                      <a:pt x="537" y="0"/>
                    </a:cubicBezTo>
                    <a:cubicBezTo>
                      <a:pt x="423" y="0"/>
                      <a:pt x="301" y="52"/>
                      <a:pt x="176" y="155"/>
                    </a:cubicBezTo>
                    <a:cubicBezTo>
                      <a:pt x="172" y="158"/>
                      <a:pt x="172" y="158"/>
                      <a:pt x="172" y="158"/>
                    </a:cubicBezTo>
                    <a:cubicBezTo>
                      <a:pt x="169" y="155"/>
                      <a:pt x="169" y="155"/>
                      <a:pt x="169" y="155"/>
                    </a:cubicBezTo>
                    <a:cubicBezTo>
                      <a:pt x="115" y="103"/>
                      <a:pt x="77" y="56"/>
                      <a:pt x="65" y="41"/>
                    </a:cubicBezTo>
                    <a:cubicBezTo>
                      <a:pt x="0" y="89"/>
                      <a:pt x="0" y="89"/>
                      <a:pt x="0" y="89"/>
                    </a:cubicBezTo>
                    <a:cubicBezTo>
                      <a:pt x="12" y="105"/>
                      <a:pt x="50" y="153"/>
                      <a:pt x="107" y="209"/>
                    </a:cubicBezTo>
                    <a:cubicBezTo>
                      <a:pt x="111" y="213"/>
                      <a:pt x="111" y="213"/>
                      <a:pt x="111" y="213"/>
                    </a:cubicBezTo>
                    <a:cubicBezTo>
                      <a:pt x="107" y="217"/>
                      <a:pt x="107" y="217"/>
                      <a:pt x="107" y="217"/>
                    </a:cubicBezTo>
                    <a:cubicBezTo>
                      <a:pt x="51" y="272"/>
                      <a:pt x="14" y="319"/>
                      <a:pt x="1" y="336"/>
                    </a:cubicBezTo>
                    <a:cubicBezTo>
                      <a:pt x="67" y="384"/>
                      <a:pt x="67" y="384"/>
                      <a:pt x="67" y="384"/>
                    </a:cubicBezTo>
                    <a:cubicBezTo>
                      <a:pt x="78" y="370"/>
                      <a:pt x="115" y="323"/>
                      <a:pt x="169" y="271"/>
                    </a:cubicBezTo>
                    <a:cubicBezTo>
                      <a:pt x="172" y="268"/>
                      <a:pt x="172" y="268"/>
                      <a:pt x="172" y="268"/>
                    </a:cubicBezTo>
                    <a:cubicBezTo>
                      <a:pt x="176" y="271"/>
                      <a:pt x="176" y="271"/>
                      <a:pt x="176" y="271"/>
                    </a:cubicBezTo>
                    <a:cubicBezTo>
                      <a:pt x="301" y="374"/>
                      <a:pt x="422" y="426"/>
                      <a:pt x="536" y="426"/>
                    </a:cubicBezTo>
                    <a:cubicBezTo>
                      <a:pt x="554" y="426"/>
                      <a:pt x="572" y="424"/>
                      <a:pt x="589" y="422"/>
                    </a:cubicBezTo>
                    <a:cubicBezTo>
                      <a:pt x="590" y="422"/>
                      <a:pt x="590" y="422"/>
                      <a:pt x="590" y="422"/>
                    </a:cubicBezTo>
                    <a:cubicBezTo>
                      <a:pt x="649" y="418"/>
                      <a:pt x="751" y="369"/>
                      <a:pt x="753" y="212"/>
                    </a:cubicBezTo>
                    <a:cubicBezTo>
                      <a:pt x="753" y="208"/>
                      <a:pt x="753" y="204"/>
                      <a:pt x="753" y="200"/>
                    </a:cubicBezTo>
                    <a:close/>
                    <a:moveTo>
                      <a:pt x="532" y="249"/>
                    </a:moveTo>
                    <a:cubicBezTo>
                      <a:pt x="510" y="249"/>
                      <a:pt x="492" y="231"/>
                      <a:pt x="492" y="208"/>
                    </a:cubicBezTo>
                    <a:cubicBezTo>
                      <a:pt x="492" y="186"/>
                      <a:pt x="510" y="167"/>
                      <a:pt x="532" y="167"/>
                    </a:cubicBezTo>
                    <a:cubicBezTo>
                      <a:pt x="555" y="167"/>
                      <a:pt x="573" y="186"/>
                      <a:pt x="573" y="208"/>
                    </a:cubicBezTo>
                    <a:cubicBezTo>
                      <a:pt x="573" y="231"/>
                      <a:pt x="555" y="249"/>
                      <a:pt x="532"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75" name="Freeform 6">
                <a:extLst>
                  <a:ext uri="{FF2B5EF4-FFF2-40B4-BE49-F238E27FC236}">
                    <a16:creationId xmlns:a16="http://schemas.microsoft.com/office/drawing/2014/main" id="{67CCFD31-7A85-4040-8F59-E60A4546B77E}"/>
                  </a:ext>
                </a:extLst>
              </p:cNvPr>
              <p:cNvSpPr>
                <a:spLocks noEditPoints="1"/>
              </p:cNvSpPr>
              <p:nvPr/>
            </p:nvSpPr>
            <p:spPr bwMode="auto">
              <a:xfrm>
                <a:off x="4224337" y="2041525"/>
                <a:ext cx="2192338" cy="2205037"/>
              </a:xfrm>
              <a:custGeom>
                <a:avLst/>
                <a:gdLst>
                  <a:gd name="T0" fmla="*/ 1012 w 1630"/>
                  <a:gd name="T1" fmla="*/ 848 h 1639"/>
                  <a:gd name="T2" fmla="*/ 1009 w 1630"/>
                  <a:gd name="T3" fmla="*/ 846 h 1639"/>
                  <a:gd name="T4" fmla="*/ 1011 w 1630"/>
                  <a:gd name="T5" fmla="*/ 843 h 1639"/>
                  <a:gd name="T6" fmla="*/ 1015 w 1630"/>
                  <a:gd name="T7" fmla="*/ 836 h 1639"/>
                  <a:gd name="T8" fmla="*/ 1016 w 1630"/>
                  <a:gd name="T9" fmla="*/ 833 h 1639"/>
                  <a:gd name="T10" fmla="*/ 1017 w 1630"/>
                  <a:gd name="T11" fmla="*/ 833 h 1639"/>
                  <a:gd name="T12" fmla="*/ 1073 w 1630"/>
                  <a:gd name="T13" fmla="*/ 781 h 1639"/>
                  <a:gd name="T14" fmla="*/ 1073 w 1630"/>
                  <a:gd name="T15" fmla="*/ 780 h 1639"/>
                  <a:gd name="T16" fmla="*/ 1074 w 1630"/>
                  <a:gd name="T17" fmla="*/ 780 h 1639"/>
                  <a:gd name="T18" fmla="*/ 1074 w 1630"/>
                  <a:gd name="T19" fmla="*/ 780 h 1639"/>
                  <a:gd name="T20" fmla="*/ 1577 w 1630"/>
                  <a:gd name="T21" fmla="*/ 547 h 1639"/>
                  <a:gd name="T22" fmla="*/ 1630 w 1630"/>
                  <a:gd name="T23" fmla="*/ 529 h 1639"/>
                  <a:gd name="T24" fmla="*/ 1597 w 1630"/>
                  <a:gd name="T25" fmla="*/ 484 h 1639"/>
                  <a:gd name="T26" fmla="*/ 1165 w 1630"/>
                  <a:gd name="T27" fmla="*/ 219 h 1639"/>
                  <a:gd name="T28" fmla="*/ 1164 w 1630"/>
                  <a:gd name="T29" fmla="*/ 209 h 1639"/>
                  <a:gd name="T30" fmla="*/ 1161 w 1630"/>
                  <a:gd name="T31" fmla="*/ 215 h 1639"/>
                  <a:gd name="T32" fmla="*/ 694 w 1630"/>
                  <a:gd name="T33" fmla="*/ 0 h 1639"/>
                  <a:gd name="T34" fmla="*/ 680 w 1630"/>
                  <a:gd name="T35" fmla="*/ 0 h 1639"/>
                  <a:gd name="T36" fmla="*/ 642 w 1630"/>
                  <a:gd name="T37" fmla="*/ 31 h 1639"/>
                  <a:gd name="T38" fmla="*/ 661 w 1630"/>
                  <a:gd name="T39" fmla="*/ 76 h 1639"/>
                  <a:gd name="T40" fmla="*/ 750 w 1630"/>
                  <a:gd name="T41" fmla="*/ 250 h 1639"/>
                  <a:gd name="T42" fmla="*/ 751 w 1630"/>
                  <a:gd name="T43" fmla="*/ 255 h 1639"/>
                  <a:gd name="T44" fmla="*/ 747 w 1630"/>
                  <a:gd name="T45" fmla="*/ 256 h 1639"/>
                  <a:gd name="T46" fmla="*/ 402 w 1630"/>
                  <a:gd name="T47" fmla="*/ 548 h 1639"/>
                  <a:gd name="T48" fmla="*/ 400 w 1630"/>
                  <a:gd name="T49" fmla="*/ 553 h 1639"/>
                  <a:gd name="T50" fmla="*/ 71 w 1630"/>
                  <a:gd name="T51" fmla="*/ 396 h 1639"/>
                  <a:gd name="T52" fmla="*/ 53 w 1630"/>
                  <a:gd name="T53" fmla="*/ 392 h 1639"/>
                  <a:gd name="T54" fmla="*/ 23 w 1630"/>
                  <a:gd name="T55" fmla="*/ 406 h 1639"/>
                  <a:gd name="T56" fmla="*/ 18 w 1630"/>
                  <a:gd name="T57" fmla="*/ 454 h 1639"/>
                  <a:gd name="T58" fmla="*/ 183 w 1630"/>
                  <a:gd name="T59" fmla="*/ 823 h 1639"/>
                  <a:gd name="T60" fmla="*/ 11 w 1630"/>
                  <a:gd name="T61" fmla="*/ 1167 h 1639"/>
                  <a:gd name="T62" fmla="*/ 14 w 1630"/>
                  <a:gd name="T63" fmla="*/ 1217 h 1639"/>
                  <a:gd name="T64" fmla="*/ 44 w 1630"/>
                  <a:gd name="T65" fmla="*/ 1231 h 1639"/>
                  <a:gd name="T66" fmla="*/ 62 w 1630"/>
                  <a:gd name="T67" fmla="*/ 1227 h 1639"/>
                  <a:gd name="T68" fmla="*/ 374 w 1630"/>
                  <a:gd name="T69" fmla="*/ 1078 h 1639"/>
                  <a:gd name="T70" fmla="*/ 376 w 1630"/>
                  <a:gd name="T71" fmla="*/ 1083 h 1639"/>
                  <a:gd name="T72" fmla="*/ 725 w 1630"/>
                  <a:gd name="T73" fmla="*/ 1418 h 1639"/>
                  <a:gd name="T74" fmla="*/ 733 w 1630"/>
                  <a:gd name="T75" fmla="*/ 1421 h 1639"/>
                  <a:gd name="T76" fmla="*/ 726 w 1630"/>
                  <a:gd name="T77" fmla="*/ 1427 h 1639"/>
                  <a:gd name="T78" fmla="*/ 594 w 1630"/>
                  <a:gd name="T79" fmla="*/ 1487 h 1639"/>
                  <a:gd name="T80" fmla="*/ 557 w 1630"/>
                  <a:gd name="T81" fmla="*/ 1514 h 1639"/>
                  <a:gd name="T82" fmla="*/ 569 w 1630"/>
                  <a:gd name="T83" fmla="*/ 1559 h 1639"/>
                  <a:gd name="T84" fmla="*/ 799 w 1630"/>
                  <a:gd name="T85" fmla="*/ 1639 h 1639"/>
                  <a:gd name="T86" fmla="*/ 1121 w 1630"/>
                  <a:gd name="T87" fmla="*/ 1472 h 1639"/>
                  <a:gd name="T88" fmla="*/ 1122 w 1630"/>
                  <a:gd name="T89" fmla="*/ 1471 h 1639"/>
                  <a:gd name="T90" fmla="*/ 1125 w 1630"/>
                  <a:gd name="T91" fmla="*/ 1471 h 1639"/>
                  <a:gd name="T92" fmla="*/ 1568 w 1630"/>
                  <a:gd name="T93" fmla="*/ 1233 h 1639"/>
                  <a:gd name="T94" fmla="*/ 1602 w 1630"/>
                  <a:gd name="T95" fmla="*/ 1194 h 1639"/>
                  <a:gd name="T96" fmla="*/ 1556 w 1630"/>
                  <a:gd name="T97" fmla="*/ 1170 h 1639"/>
                  <a:gd name="T98" fmla="*/ 1012 w 1630"/>
                  <a:gd name="T99" fmla="*/ 848 h 1639"/>
                  <a:gd name="T100" fmla="*/ 1178 w 1630"/>
                  <a:gd name="T101" fmla="*/ 407 h 1639"/>
                  <a:gd name="T102" fmla="*/ 1225 w 1630"/>
                  <a:gd name="T103" fmla="*/ 454 h 1639"/>
                  <a:gd name="T104" fmla="*/ 1178 w 1630"/>
                  <a:gd name="T105" fmla="*/ 501 h 1639"/>
                  <a:gd name="T106" fmla="*/ 1131 w 1630"/>
                  <a:gd name="T107" fmla="*/ 454 h 1639"/>
                  <a:gd name="T108" fmla="*/ 1178 w 1630"/>
                  <a:gd name="T109" fmla="*/ 407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30" h="1639">
                    <a:moveTo>
                      <a:pt x="1012" y="848"/>
                    </a:moveTo>
                    <a:cubicBezTo>
                      <a:pt x="1009" y="846"/>
                      <a:pt x="1009" y="846"/>
                      <a:pt x="1009" y="846"/>
                    </a:cubicBezTo>
                    <a:cubicBezTo>
                      <a:pt x="1011" y="843"/>
                      <a:pt x="1011" y="843"/>
                      <a:pt x="1011" y="843"/>
                    </a:cubicBezTo>
                    <a:cubicBezTo>
                      <a:pt x="1012" y="840"/>
                      <a:pt x="1013" y="838"/>
                      <a:pt x="1015" y="836"/>
                    </a:cubicBezTo>
                    <a:cubicBezTo>
                      <a:pt x="1016" y="833"/>
                      <a:pt x="1016" y="833"/>
                      <a:pt x="1016" y="833"/>
                    </a:cubicBezTo>
                    <a:cubicBezTo>
                      <a:pt x="1017" y="833"/>
                      <a:pt x="1017" y="833"/>
                      <a:pt x="1017" y="833"/>
                    </a:cubicBezTo>
                    <a:cubicBezTo>
                      <a:pt x="1046" y="805"/>
                      <a:pt x="1070" y="784"/>
                      <a:pt x="1073" y="781"/>
                    </a:cubicBezTo>
                    <a:cubicBezTo>
                      <a:pt x="1073" y="781"/>
                      <a:pt x="1073" y="780"/>
                      <a:pt x="1073" y="780"/>
                    </a:cubicBezTo>
                    <a:cubicBezTo>
                      <a:pt x="1074" y="780"/>
                      <a:pt x="1074" y="780"/>
                      <a:pt x="1074" y="780"/>
                    </a:cubicBezTo>
                    <a:cubicBezTo>
                      <a:pt x="1074" y="780"/>
                      <a:pt x="1074" y="780"/>
                      <a:pt x="1074" y="780"/>
                    </a:cubicBezTo>
                    <a:cubicBezTo>
                      <a:pt x="1174" y="709"/>
                      <a:pt x="1372" y="617"/>
                      <a:pt x="1577" y="547"/>
                    </a:cubicBezTo>
                    <a:cubicBezTo>
                      <a:pt x="1630" y="529"/>
                      <a:pt x="1630" y="529"/>
                      <a:pt x="1630" y="529"/>
                    </a:cubicBezTo>
                    <a:cubicBezTo>
                      <a:pt x="1597" y="484"/>
                      <a:pt x="1597" y="484"/>
                      <a:pt x="1597" y="484"/>
                    </a:cubicBezTo>
                    <a:cubicBezTo>
                      <a:pt x="1495" y="347"/>
                      <a:pt x="1342" y="253"/>
                      <a:pt x="1165" y="219"/>
                    </a:cubicBezTo>
                    <a:cubicBezTo>
                      <a:pt x="1164" y="209"/>
                      <a:pt x="1164" y="209"/>
                      <a:pt x="1164" y="209"/>
                    </a:cubicBezTo>
                    <a:cubicBezTo>
                      <a:pt x="1161" y="215"/>
                      <a:pt x="1161" y="215"/>
                      <a:pt x="1161" y="215"/>
                    </a:cubicBezTo>
                    <a:cubicBezTo>
                      <a:pt x="1158" y="206"/>
                      <a:pt x="1093" y="0"/>
                      <a:pt x="694" y="0"/>
                    </a:cubicBezTo>
                    <a:cubicBezTo>
                      <a:pt x="689" y="0"/>
                      <a:pt x="685" y="0"/>
                      <a:pt x="680" y="0"/>
                    </a:cubicBezTo>
                    <a:cubicBezTo>
                      <a:pt x="662" y="0"/>
                      <a:pt x="646" y="13"/>
                      <a:pt x="642" y="31"/>
                    </a:cubicBezTo>
                    <a:cubicBezTo>
                      <a:pt x="637" y="48"/>
                      <a:pt x="645" y="67"/>
                      <a:pt x="661" y="76"/>
                    </a:cubicBezTo>
                    <a:cubicBezTo>
                      <a:pt x="663" y="78"/>
                      <a:pt x="727" y="117"/>
                      <a:pt x="750" y="250"/>
                    </a:cubicBezTo>
                    <a:cubicBezTo>
                      <a:pt x="751" y="255"/>
                      <a:pt x="751" y="255"/>
                      <a:pt x="751" y="255"/>
                    </a:cubicBezTo>
                    <a:cubicBezTo>
                      <a:pt x="747" y="256"/>
                      <a:pt x="747" y="256"/>
                      <a:pt x="747" y="256"/>
                    </a:cubicBezTo>
                    <a:cubicBezTo>
                      <a:pt x="599" y="314"/>
                      <a:pt x="477" y="418"/>
                      <a:pt x="402" y="548"/>
                    </a:cubicBezTo>
                    <a:cubicBezTo>
                      <a:pt x="400" y="553"/>
                      <a:pt x="400" y="553"/>
                      <a:pt x="400" y="553"/>
                    </a:cubicBezTo>
                    <a:cubicBezTo>
                      <a:pt x="71" y="396"/>
                      <a:pt x="71" y="396"/>
                      <a:pt x="71" y="396"/>
                    </a:cubicBezTo>
                    <a:cubicBezTo>
                      <a:pt x="65" y="394"/>
                      <a:pt x="59" y="392"/>
                      <a:pt x="53" y="392"/>
                    </a:cubicBezTo>
                    <a:cubicBezTo>
                      <a:pt x="42" y="392"/>
                      <a:pt x="31" y="397"/>
                      <a:pt x="23" y="406"/>
                    </a:cubicBezTo>
                    <a:cubicBezTo>
                      <a:pt x="11" y="419"/>
                      <a:pt x="9" y="438"/>
                      <a:pt x="18" y="454"/>
                    </a:cubicBezTo>
                    <a:cubicBezTo>
                      <a:pt x="82" y="561"/>
                      <a:pt x="183" y="756"/>
                      <a:pt x="183" y="823"/>
                    </a:cubicBezTo>
                    <a:cubicBezTo>
                      <a:pt x="183" y="885"/>
                      <a:pt x="82" y="1062"/>
                      <a:pt x="11" y="1167"/>
                    </a:cubicBezTo>
                    <a:cubicBezTo>
                      <a:pt x="0" y="1183"/>
                      <a:pt x="2" y="1203"/>
                      <a:pt x="14" y="1217"/>
                    </a:cubicBezTo>
                    <a:cubicBezTo>
                      <a:pt x="21" y="1226"/>
                      <a:pt x="32" y="1231"/>
                      <a:pt x="44" y="1231"/>
                    </a:cubicBezTo>
                    <a:cubicBezTo>
                      <a:pt x="50" y="1231"/>
                      <a:pt x="56" y="1230"/>
                      <a:pt x="62" y="1227"/>
                    </a:cubicBezTo>
                    <a:cubicBezTo>
                      <a:pt x="374" y="1078"/>
                      <a:pt x="374" y="1078"/>
                      <a:pt x="374" y="1078"/>
                    </a:cubicBezTo>
                    <a:cubicBezTo>
                      <a:pt x="376" y="1083"/>
                      <a:pt x="376" y="1083"/>
                      <a:pt x="376" y="1083"/>
                    </a:cubicBezTo>
                    <a:cubicBezTo>
                      <a:pt x="442" y="1231"/>
                      <a:pt x="566" y="1350"/>
                      <a:pt x="725" y="1418"/>
                    </a:cubicBezTo>
                    <a:cubicBezTo>
                      <a:pt x="733" y="1421"/>
                      <a:pt x="733" y="1421"/>
                      <a:pt x="733" y="1421"/>
                    </a:cubicBezTo>
                    <a:cubicBezTo>
                      <a:pt x="726" y="1427"/>
                      <a:pt x="726" y="1427"/>
                      <a:pt x="726" y="1427"/>
                    </a:cubicBezTo>
                    <a:cubicBezTo>
                      <a:pt x="697" y="1454"/>
                      <a:pt x="650" y="1486"/>
                      <a:pt x="594" y="1487"/>
                    </a:cubicBezTo>
                    <a:cubicBezTo>
                      <a:pt x="578" y="1488"/>
                      <a:pt x="563" y="1498"/>
                      <a:pt x="557" y="1514"/>
                    </a:cubicBezTo>
                    <a:cubicBezTo>
                      <a:pt x="552" y="1530"/>
                      <a:pt x="557" y="1548"/>
                      <a:pt x="569" y="1559"/>
                    </a:cubicBezTo>
                    <a:cubicBezTo>
                      <a:pt x="570" y="1559"/>
                      <a:pt x="663" y="1639"/>
                      <a:pt x="799" y="1639"/>
                    </a:cubicBezTo>
                    <a:cubicBezTo>
                      <a:pt x="913" y="1639"/>
                      <a:pt x="1022" y="1583"/>
                      <a:pt x="1121" y="1472"/>
                    </a:cubicBezTo>
                    <a:cubicBezTo>
                      <a:pt x="1122" y="1471"/>
                      <a:pt x="1122" y="1471"/>
                      <a:pt x="1122" y="1471"/>
                    </a:cubicBezTo>
                    <a:cubicBezTo>
                      <a:pt x="1125" y="1471"/>
                      <a:pt x="1125" y="1471"/>
                      <a:pt x="1125" y="1471"/>
                    </a:cubicBezTo>
                    <a:cubicBezTo>
                      <a:pt x="1300" y="1446"/>
                      <a:pt x="1458" y="1362"/>
                      <a:pt x="1568" y="1233"/>
                    </a:cubicBezTo>
                    <a:cubicBezTo>
                      <a:pt x="1602" y="1194"/>
                      <a:pt x="1602" y="1194"/>
                      <a:pt x="1602" y="1194"/>
                    </a:cubicBezTo>
                    <a:cubicBezTo>
                      <a:pt x="1556" y="1170"/>
                      <a:pt x="1556" y="1170"/>
                      <a:pt x="1556" y="1170"/>
                    </a:cubicBezTo>
                    <a:cubicBezTo>
                      <a:pt x="1326" y="1053"/>
                      <a:pt x="1059" y="900"/>
                      <a:pt x="1012" y="848"/>
                    </a:cubicBezTo>
                    <a:close/>
                    <a:moveTo>
                      <a:pt x="1178" y="407"/>
                    </a:moveTo>
                    <a:cubicBezTo>
                      <a:pt x="1204" y="407"/>
                      <a:pt x="1225" y="428"/>
                      <a:pt x="1225" y="454"/>
                    </a:cubicBezTo>
                    <a:cubicBezTo>
                      <a:pt x="1225" y="480"/>
                      <a:pt x="1204" y="501"/>
                      <a:pt x="1178" y="501"/>
                    </a:cubicBezTo>
                    <a:cubicBezTo>
                      <a:pt x="1152" y="501"/>
                      <a:pt x="1131" y="480"/>
                      <a:pt x="1131" y="454"/>
                    </a:cubicBezTo>
                    <a:cubicBezTo>
                      <a:pt x="1131" y="428"/>
                      <a:pt x="1152" y="407"/>
                      <a:pt x="1178" y="407"/>
                    </a:cubicBezTo>
                    <a:close/>
                  </a:path>
                </a:pathLst>
              </a:custGeom>
              <a:solidFill>
                <a:srgbClr val="DE0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grpSp>
        <p:sp>
          <p:nvSpPr>
            <p:cNvPr id="76" name="Freeform 9">
              <a:extLst>
                <a:ext uri="{FF2B5EF4-FFF2-40B4-BE49-F238E27FC236}">
                  <a16:creationId xmlns:a16="http://schemas.microsoft.com/office/drawing/2014/main" id="{EDE17659-79AE-4978-B0E5-C6A1E401D4E3}"/>
                </a:ext>
              </a:extLst>
            </p:cNvPr>
            <p:cNvSpPr>
              <a:spLocks noChangeAspect="1" noEditPoints="1"/>
            </p:cNvSpPr>
            <p:nvPr/>
          </p:nvSpPr>
          <p:spPr bwMode="auto">
            <a:xfrm>
              <a:off x="7051221" y="1616368"/>
              <a:ext cx="302603" cy="209210"/>
            </a:xfrm>
            <a:custGeom>
              <a:avLst/>
              <a:gdLst>
                <a:gd name="T0" fmla="*/ 363 w 2200"/>
                <a:gd name="T1" fmla="*/ 320 h 1520"/>
                <a:gd name="T2" fmla="*/ 923 w 2200"/>
                <a:gd name="T3" fmla="*/ 360 h 1520"/>
                <a:gd name="T4" fmla="*/ 1040 w 2200"/>
                <a:gd name="T5" fmla="*/ 480 h 1520"/>
                <a:gd name="T6" fmla="*/ 1040 w 2200"/>
                <a:gd name="T7" fmla="*/ 520 h 1520"/>
                <a:gd name="T8" fmla="*/ 920 w 2200"/>
                <a:gd name="T9" fmla="*/ 640 h 1520"/>
                <a:gd name="T10" fmla="*/ 280 w 2200"/>
                <a:gd name="T11" fmla="*/ 640 h 1520"/>
                <a:gd name="T12" fmla="*/ 240 w 2200"/>
                <a:gd name="T13" fmla="*/ 600 h 1520"/>
                <a:gd name="T14" fmla="*/ 240 w 2200"/>
                <a:gd name="T15" fmla="*/ 440 h 1520"/>
                <a:gd name="T16" fmla="*/ 363 w 2200"/>
                <a:gd name="T17" fmla="*/ 320 h 1520"/>
                <a:gd name="T18" fmla="*/ 2119 w 2200"/>
                <a:gd name="T19" fmla="*/ 960 h 1520"/>
                <a:gd name="T20" fmla="*/ 2200 w 2200"/>
                <a:gd name="T21" fmla="*/ 1180 h 1520"/>
                <a:gd name="T22" fmla="*/ 1860 w 2200"/>
                <a:gd name="T23" fmla="*/ 1520 h 1520"/>
                <a:gd name="T24" fmla="*/ 1600 w 2200"/>
                <a:gd name="T25" fmla="*/ 1399 h 1520"/>
                <a:gd name="T26" fmla="*/ 1600 w 2200"/>
                <a:gd name="T27" fmla="*/ 1320 h 1520"/>
                <a:gd name="T28" fmla="*/ 1673 w 2200"/>
                <a:gd name="T29" fmla="*/ 1038 h 1520"/>
                <a:gd name="T30" fmla="*/ 1880 w 2200"/>
                <a:gd name="T31" fmla="*/ 960 h 1520"/>
                <a:gd name="T32" fmla="*/ 2119 w 2200"/>
                <a:gd name="T33" fmla="*/ 960 h 1520"/>
                <a:gd name="T34" fmla="*/ 1240 w 2200"/>
                <a:gd name="T35" fmla="*/ 80 h 1520"/>
                <a:gd name="T36" fmla="*/ 1200 w 2200"/>
                <a:gd name="T37" fmla="*/ 40 h 1520"/>
                <a:gd name="T38" fmla="*/ 1240 w 2200"/>
                <a:gd name="T39" fmla="*/ 0 h 1520"/>
                <a:gd name="T40" fmla="*/ 1480 w 2200"/>
                <a:gd name="T41" fmla="*/ 0 h 1520"/>
                <a:gd name="T42" fmla="*/ 1771 w 2200"/>
                <a:gd name="T43" fmla="*/ 206 h 1520"/>
                <a:gd name="T44" fmla="*/ 1918 w 2200"/>
                <a:gd name="T45" fmla="*/ 642 h 1520"/>
                <a:gd name="T46" fmla="*/ 2051 w 2200"/>
                <a:gd name="T47" fmla="*/ 696 h 1520"/>
                <a:gd name="T48" fmla="*/ 2120 w 2200"/>
                <a:gd name="T49" fmla="*/ 840 h 1520"/>
                <a:gd name="T50" fmla="*/ 2080 w 2200"/>
                <a:gd name="T51" fmla="*/ 880 h 1520"/>
                <a:gd name="T52" fmla="*/ 1880 w 2200"/>
                <a:gd name="T53" fmla="*/ 880 h 1520"/>
                <a:gd name="T54" fmla="*/ 1612 w 2200"/>
                <a:gd name="T55" fmla="*/ 987 h 1520"/>
                <a:gd name="T56" fmla="*/ 1520 w 2200"/>
                <a:gd name="T57" fmla="*/ 1320 h 1520"/>
                <a:gd name="T58" fmla="*/ 1480 w 2200"/>
                <a:gd name="T59" fmla="*/ 1360 h 1520"/>
                <a:gd name="T60" fmla="*/ 880 w 2200"/>
                <a:gd name="T61" fmla="*/ 1360 h 1520"/>
                <a:gd name="T62" fmla="*/ 851 w 2200"/>
                <a:gd name="T63" fmla="*/ 1348 h 1520"/>
                <a:gd name="T64" fmla="*/ 704 w 2200"/>
                <a:gd name="T65" fmla="*/ 1200 h 1520"/>
                <a:gd name="T66" fmla="*/ 40 w 2200"/>
                <a:gd name="T67" fmla="*/ 1200 h 1520"/>
                <a:gd name="T68" fmla="*/ 0 w 2200"/>
                <a:gd name="T69" fmla="*/ 1160 h 1520"/>
                <a:gd name="T70" fmla="*/ 165 w 2200"/>
                <a:gd name="T71" fmla="*/ 636 h 1520"/>
                <a:gd name="T72" fmla="*/ 280 w 2200"/>
                <a:gd name="T73" fmla="*/ 720 h 1520"/>
                <a:gd name="T74" fmla="*/ 920 w 2200"/>
                <a:gd name="T75" fmla="*/ 720 h 1520"/>
                <a:gd name="T76" fmla="*/ 926 w 2200"/>
                <a:gd name="T77" fmla="*/ 720 h 1520"/>
                <a:gd name="T78" fmla="*/ 912 w 2200"/>
                <a:gd name="T79" fmla="*/ 863 h 1520"/>
                <a:gd name="T80" fmla="*/ 956 w 2200"/>
                <a:gd name="T81" fmla="*/ 1039 h 1520"/>
                <a:gd name="T82" fmla="*/ 1160 w 2200"/>
                <a:gd name="T83" fmla="*/ 1040 h 1520"/>
                <a:gd name="T84" fmla="*/ 1281 w 2200"/>
                <a:gd name="T85" fmla="*/ 992 h 1520"/>
                <a:gd name="T86" fmla="*/ 1496 w 2200"/>
                <a:gd name="T87" fmla="*/ 482 h 1520"/>
                <a:gd name="T88" fmla="*/ 1449 w 2200"/>
                <a:gd name="T89" fmla="*/ 305 h 1520"/>
                <a:gd name="T90" fmla="*/ 1440 w 2200"/>
                <a:gd name="T91" fmla="*/ 280 h 1520"/>
                <a:gd name="T92" fmla="*/ 1440 w 2200"/>
                <a:gd name="T93" fmla="*/ 80 h 1520"/>
                <a:gd name="T94" fmla="*/ 1240 w 2200"/>
                <a:gd name="T95" fmla="*/ 80 h 1520"/>
                <a:gd name="T96" fmla="*/ 670 w 2200"/>
                <a:gd name="T97" fmla="*/ 1280 h 1520"/>
                <a:gd name="T98" fmla="*/ 716 w 2200"/>
                <a:gd name="T99" fmla="*/ 1325 h 1520"/>
                <a:gd name="T100" fmla="*/ 408 w 2200"/>
                <a:gd name="T101" fmla="*/ 1520 h 1520"/>
                <a:gd name="T102" fmla="*/ 83 w 2200"/>
                <a:gd name="T103" fmla="*/ 1280 h 1520"/>
                <a:gd name="T104" fmla="*/ 670 w 2200"/>
                <a:gd name="T105" fmla="*/ 128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00" h="1520">
                  <a:moveTo>
                    <a:pt x="363" y="320"/>
                  </a:moveTo>
                  <a:cubicBezTo>
                    <a:pt x="923" y="360"/>
                    <a:pt x="923" y="360"/>
                    <a:pt x="923" y="360"/>
                  </a:cubicBezTo>
                  <a:cubicBezTo>
                    <a:pt x="987" y="365"/>
                    <a:pt x="1040" y="414"/>
                    <a:pt x="1040" y="480"/>
                  </a:cubicBezTo>
                  <a:cubicBezTo>
                    <a:pt x="1040" y="520"/>
                    <a:pt x="1040" y="520"/>
                    <a:pt x="1040" y="520"/>
                  </a:cubicBezTo>
                  <a:cubicBezTo>
                    <a:pt x="1040" y="586"/>
                    <a:pt x="986" y="640"/>
                    <a:pt x="920" y="640"/>
                  </a:cubicBezTo>
                  <a:cubicBezTo>
                    <a:pt x="280" y="640"/>
                    <a:pt x="280" y="640"/>
                    <a:pt x="280" y="640"/>
                  </a:cubicBezTo>
                  <a:cubicBezTo>
                    <a:pt x="258" y="640"/>
                    <a:pt x="240" y="622"/>
                    <a:pt x="240" y="600"/>
                  </a:cubicBezTo>
                  <a:cubicBezTo>
                    <a:pt x="240" y="440"/>
                    <a:pt x="240" y="440"/>
                    <a:pt x="240" y="440"/>
                  </a:cubicBezTo>
                  <a:cubicBezTo>
                    <a:pt x="240" y="374"/>
                    <a:pt x="295" y="315"/>
                    <a:pt x="363" y="320"/>
                  </a:cubicBezTo>
                  <a:close/>
                  <a:moveTo>
                    <a:pt x="2119" y="960"/>
                  </a:moveTo>
                  <a:cubicBezTo>
                    <a:pt x="2170" y="1019"/>
                    <a:pt x="2200" y="1096"/>
                    <a:pt x="2200" y="1180"/>
                  </a:cubicBezTo>
                  <a:cubicBezTo>
                    <a:pt x="2200" y="1368"/>
                    <a:pt x="2048" y="1520"/>
                    <a:pt x="1860" y="1520"/>
                  </a:cubicBezTo>
                  <a:cubicBezTo>
                    <a:pt x="1759" y="1520"/>
                    <a:pt x="1665" y="1476"/>
                    <a:pt x="1600" y="1399"/>
                  </a:cubicBezTo>
                  <a:cubicBezTo>
                    <a:pt x="1600" y="1320"/>
                    <a:pt x="1600" y="1320"/>
                    <a:pt x="1600" y="1320"/>
                  </a:cubicBezTo>
                  <a:cubicBezTo>
                    <a:pt x="1600" y="1194"/>
                    <a:pt x="1623" y="1098"/>
                    <a:pt x="1673" y="1038"/>
                  </a:cubicBezTo>
                  <a:cubicBezTo>
                    <a:pt x="1715" y="988"/>
                    <a:pt x="1783" y="960"/>
                    <a:pt x="1880" y="960"/>
                  </a:cubicBezTo>
                  <a:lnTo>
                    <a:pt x="2119" y="960"/>
                  </a:lnTo>
                  <a:close/>
                  <a:moveTo>
                    <a:pt x="1240" y="80"/>
                  </a:moveTo>
                  <a:cubicBezTo>
                    <a:pt x="1218" y="80"/>
                    <a:pt x="1200" y="62"/>
                    <a:pt x="1200" y="40"/>
                  </a:cubicBezTo>
                  <a:cubicBezTo>
                    <a:pt x="1200" y="18"/>
                    <a:pt x="1218" y="0"/>
                    <a:pt x="1240" y="0"/>
                  </a:cubicBezTo>
                  <a:cubicBezTo>
                    <a:pt x="1480" y="0"/>
                    <a:pt x="1480" y="0"/>
                    <a:pt x="1480" y="0"/>
                  </a:cubicBezTo>
                  <a:cubicBezTo>
                    <a:pt x="1598" y="0"/>
                    <a:pt x="1697" y="88"/>
                    <a:pt x="1771" y="206"/>
                  </a:cubicBezTo>
                  <a:cubicBezTo>
                    <a:pt x="1856" y="342"/>
                    <a:pt x="1909" y="520"/>
                    <a:pt x="1918" y="642"/>
                  </a:cubicBezTo>
                  <a:cubicBezTo>
                    <a:pt x="1963" y="648"/>
                    <a:pt x="2013" y="665"/>
                    <a:pt x="2051" y="696"/>
                  </a:cubicBezTo>
                  <a:cubicBezTo>
                    <a:pt x="2092" y="728"/>
                    <a:pt x="2120" y="775"/>
                    <a:pt x="2120" y="840"/>
                  </a:cubicBezTo>
                  <a:cubicBezTo>
                    <a:pt x="2120" y="862"/>
                    <a:pt x="2102" y="880"/>
                    <a:pt x="2080" y="880"/>
                  </a:cubicBezTo>
                  <a:cubicBezTo>
                    <a:pt x="1880" y="880"/>
                    <a:pt x="1880" y="880"/>
                    <a:pt x="1880" y="880"/>
                  </a:cubicBezTo>
                  <a:cubicBezTo>
                    <a:pt x="1758" y="880"/>
                    <a:pt x="1669" y="918"/>
                    <a:pt x="1612" y="987"/>
                  </a:cubicBezTo>
                  <a:cubicBezTo>
                    <a:pt x="1549" y="1062"/>
                    <a:pt x="1520" y="1176"/>
                    <a:pt x="1520" y="1320"/>
                  </a:cubicBezTo>
                  <a:cubicBezTo>
                    <a:pt x="1520" y="1342"/>
                    <a:pt x="1502" y="1360"/>
                    <a:pt x="1480" y="1360"/>
                  </a:cubicBezTo>
                  <a:cubicBezTo>
                    <a:pt x="880" y="1360"/>
                    <a:pt x="880" y="1360"/>
                    <a:pt x="880" y="1360"/>
                  </a:cubicBezTo>
                  <a:cubicBezTo>
                    <a:pt x="869" y="1360"/>
                    <a:pt x="858" y="1355"/>
                    <a:pt x="851" y="1348"/>
                  </a:cubicBezTo>
                  <a:cubicBezTo>
                    <a:pt x="704" y="1200"/>
                    <a:pt x="704" y="1200"/>
                    <a:pt x="704" y="1200"/>
                  </a:cubicBezTo>
                  <a:cubicBezTo>
                    <a:pt x="40" y="1200"/>
                    <a:pt x="40" y="1200"/>
                    <a:pt x="40" y="1200"/>
                  </a:cubicBezTo>
                  <a:cubicBezTo>
                    <a:pt x="18" y="1200"/>
                    <a:pt x="0" y="1182"/>
                    <a:pt x="0" y="1160"/>
                  </a:cubicBezTo>
                  <a:cubicBezTo>
                    <a:pt x="0" y="1022"/>
                    <a:pt x="0" y="772"/>
                    <a:pt x="165" y="636"/>
                  </a:cubicBezTo>
                  <a:cubicBezTo>
                    <a:pt x="180" y="684"/>
                    <a:pt x="226" y="720"/>
                    <a:pt x="280" y="720"/>
                  </a:cubicBezTo>
                  <a:cubicBezTo>
                    <a:pt x="920" y="720"/>
                    <a:pt x="920" y="720"/>
                    <a:pt x="920" y="720"/>
                  </a:cubicBezTo>
                  <a:cubicBezTo>
                    <a:pt x="922" y="720"/>
                    <a:pt x="924" y="720"/>
                    <a:pt x="926" y="720"/>
                  </a:cubicBezTo>
                  <a:cubicBezTo>
                    <a:pt x="916" y="766"/>
                    <a:pt x="912" y="816"/>
                    <a:pt x="912" y="863"/>
                  </a:cubicBezTo>
                  <a:cubicBezTo>
                    <a:pt x="912" y="897"/>
                    <a:pt x="919" y="1024"/>
                    <a:pt x="956" y="1039"/>
                  </a:cubicBezTo>
                  <a:cubicBezTo>
                    <a:pt x="961" y="1042"/>
                    <a:pt x="1138" y="1040"/>
                    <a:pt x="1160" y="1040"/>
                  </a:cubicBezTo>
                  <a:cubicBezTo>
                    <a:pt x="1202" y="1040"/>
                    <a:pt x="1244" y="1022"/>
                    <a:pt x="1281" y="992"/>
                  </a:cubicBezTo>
                  <a:cubicBezTo>
                    <a:pt x="1414" y="886"/>
                    <a:pt x="1496" y="649"/>
                    <a:pt x="1496" y="482"/>
                  </a:cubicBezTo>
                  <a:cubicBezTo>
                    <a:pt x="1496" y="410"/>
                    <a:pt x="1482" y="346"/>
                    <a:pt x="1449" y="305"/>
                  </a:cubicBezTo>
                  <a:cubicBezTo>
                    <a:pt x="1443" y="298"/>
                    <a:pt x="1440" y="289"/>
                    <a:pt x="1440" y="280"/>
                  </a:cubicBezTo>
                  <a:cubicBezTo>
                    <a:pt x="1440" y="80"/>
                    <a:pt x="1440" y="80"/>
                    <a:pt x="1440" y="80"/>
                  </a:cubicBezTo>
                  <a:lnTo>
                    <a:pt x="1240" y="80"/>
                  </a:lnTo>
                  <a:close/>
                  <a:moveTo>
                    <a:pt x="670" y="1280"/>
                  </a:moveTo>
                  <a:cubicBezTo>
                    <a:pt x="716" y="1325"/>
                    <a:pt x="716" y="1325"/>
                    <a:pt x="716" y="1325"/>
                  </a:cubicBezTo>
                  <a:cubicBezTo>
                    <a:pt x="659" y="1444"/>
                    <a:pt x="540" y="1520"/>
                    <a:pt x="408" y="1520"/>
                  </a:cubicBezTo>
                  <a:cubicBezTo>
                    <a:pt x="258" y="1520"/>
                    <a:pt x="126" y="1422"/>
                    <a:pt x="83" y="1280"/>
                  </a:cubicBezTo>
                  <a:lnTo>
                    <a:pt x="670" y="1280"/>
                  </a:lnTo>
                  <a:close/>
                </a:path>
              </a:pathLst>
            </a:custGeom>
            <a:solidFill>
              <a:srgbClr val="DE002B"/>
            </a:solidFill>
            <a:ln>
              <a:noFill/>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cxnSp>
          <p:nvCxnSpPr>
            <p:cNvPr id="13" name="Straight Connector 12">
              <a:extLst>
                <a:ext uri="{FF2B5EF4-FFF2-40B4-BE49-F238E27FC236}">
                  <a16:creationId xmlns:a16="http://schemas.microsoft.com/office/drawing/2014/main" id="{FDF4EF91-96FC-48A7-AAF3-488D7F40354F}"/>
                </a:ext>
              </a:extLst>
            </p:cNvPr>
            <p:cNvCxnSpPr>
              <a:cxnSpLocks/>
            </p:cNvCxnSpPr>
            <p:nvPr/>
          </p:nvCxnSpPr>
          <p:spPr>
            <a:xfrm>
              <a:off x="1197114" y="1927189"/>
              <a:ext cx="1743514" cy="0"/>
            </a:xfrm>
            <a:prstGeom prst="line">
              <a:avLst/>
            </a:prstGeom>
            <a:ln w="22225" cmpd="sng">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C5CB31C-CE28-4316-9689-40BA9DDBE077}"/>
                </a:ext>
              </a:extLst>
            </p:cNvPr>
            <p:cNvCxnSpPr>
              <a:cxnSpLocks/>
            </p:cNvCxnSpPr>
            <p:nvPr/>
          </p:nvCxnSpPr>
          <p:spPr>
            <a:xfrm>
              <a:off x="3140877" y="1927189"/>
              <a:ext cx="1743514" cy="0"/>
            </a:xfrm>
            <a:prstGeom prst="line">
              <a:avLst/>
            </a:prstGeom>
            <a:ln w="22225" cmpd="sng">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5C9EAA-E725-4E51-AD90-27B947662F8F}"/>
                </a:ext>
              </a:extLst>
            </p:cNvPr>
            <p:cNvCxnSpPr>
              <a:cxnSpLocks/>
            </p:cNvCxnSpPr>
            <p:nvPr/>
          </p:nvCxnSpPr>
          <p:spPr>
            <a:xfrm>
              <a:off x="5084640" y="1927189"/>
              <a:ext cx="1743514" cy="0"/>
            </a:xfrm>
            <a:prstGeom prst="line">
              <a:avLst/>
            </a:prstGeom>
            <a:ln w="22225" cmpd="sng">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D104A49-EC94-4309-86AD-95D5DEC84500}"/>
                </a:ext>
              </a:extLst>
            </p:cNvPr>
            <p:cNvCxnSpPr>
              <a:cxnSpLocks/>
            </p:cNvCxnSpPr>
            <p:nvPr/>
          </p:nvCxnSpPr>
          <p:spPr>
            <a:xfrm>
              <a:off x="7028404" y="1927189"/>
              <a:ext cx="1743514" cy="0"/>
            </a:xfrm>
            <a:prstGeom prst="line">
              <a:avLst/>
            </a:prstGeom>
            <a:ln w="22225" cmpd="sng">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6300061" y="64146"/>
            <a:ext cx="2777264" cy="281703"/>
            <a:chOff x="6300061" y="64146"/>
            <a:chExt cx="2777264" cy="281703"/>
          </a:xfrm>
        </p:grpSpPr>
        <p:sp>
          <p:nvSpPr>
            <p:cNvPr id="35" name="Rectangle: Rounded Corners 138">
              <a:extLst>
                <a:ext uri="{FF2B5EF4-FFF2-40B4-BE49-F238E27FC236}">
                  <a16:creationId xmlns:a16="http://schemas.microsoft.com/office/drawing/2014/main" id="{0064E6E0-BDA1-4EF8-999C-BBBE34AA3171}"/>
                </a:ext>
              </a:extLst>
            </p:cNvPr>
            <p:cNvSpPr/>
            <p:nvPr/>
          </p:nvSpPr>
          <p:spPr>
            <a:xfrm>
              <a:off x="6300061" y="64146"/>
              <a:ext cx="2777264" cy="281703"/>
            </a:xfrm>
            <a:prstGeom prst="roundRect">
              <a:avLst>
                <a:gd name="adj" fmla="val 50000"/>
              </a:avLst>
            </a:prstGeom>
            <a:solidFill>
              <a:schemeClr val="accent3">
                <a:lumMod val="40000"/>
                <a:lumOff val="6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a:endParaRPr lang="en-US"/>
            </a:p>
          </p:txBody>
        </p:sp>
        <p:grpSp>
          <p:nvGrpSpPr>
            <p:cNvPr id="36" name="Group 35">
              <a:extLst>
                <a:ext uri="{FF2B5EF4-FFF2-40B4-BE49-F238E27FC236}">
                  <a16:creationId xmlns:a16="http://schemas.microsoft.com/office/drawing/2014/main" id="{FA835994-8A17-4F02-A5AA-5B3270605301}"/>
                </a:ext>
              </a:extLst>
            </p:cNvPr>
            <p:cNvGrpSpPr/>
            <p:nvPr/>
          </p:nvGrpSpPr>
          <p:grpSpPr>
            <a:xfrm>
              <a:off x="6391191" y="114297"/>
              <a:ext cx="2316505" cy="189914"/>
              <a:chOff x="-85809" y="114297"/>
              <a:chExt cx="2316505" cy="189914"/>
            </a:xfrm>
          </p:grpSpPr>
          <p:sp>
            <p:nvSpPr>
              <p:cNvPr id="37" name="RbNavigator">
                <a:extLst>
                  <a:ext uri="{FF2B5EF4-FFF2-40B4-BE49-F238E27FC236}">
                    <a16:creationId xmlns:a16="http://schemas.microsoft.com/office/drawing/2014/main" id="{81078B17-607C-4BDD-A397-9A0A6AF3AB79}"/>
                  </a:ext>
                </a:extLst>
              </p:cNvPr>
              <p:cNvSpPr txBox="1"/>
              <p:nvPr/>
            </p:nvSpPr>
            <p:spPr>
              <a:xfrm>
                <a:off x="1197114" y="114297"/>
                <a:ext cx="189914" cy="189914"/>
              </a:xfrm>
              <a:prstGeom prst="rect">
                <a:avLst/>
              </a:prstGeom>
              <a:solidFill>
                <a:schemeClr val="accent4"/>
              </a:solidFill>
              <a:ln w="9525">
                <a:noFill/>
              </a:ln>
            </p:spPr>
            <p:txBody>
              <a:bodyPr vert="horz" wrap="none" lIns="0" tIns="0" rIns="0" bIns="0" rtlCol="0" anchor="ctr">
                <a:noAutofit/>
              </a:bodyPr>
              <a:lstStyle/>
              <a:p>
                <a:pPr algn="ctr">
                  <a:lnSpc>
                    <a:spcPct val="90000"/>
                  </a:lnSpc>
                  <a:spcBef>
                    <a:spcPts val="277"/>
                  </a:spcBef>
                  <a:buClr>
                    <a:srgbClr val="000000"/>
                  </a:buClr>
                  <a:buSzPct val="100000"/>
                </a:pPr>
                <a:r>
                  <a:rPr kumimoji="1" lang="en-US" sz="900" dirty="0">
                    <a:solidFill>
                      <a:schemeClr val="bg1"/>
                    </a:solidFill>
                    <a:latin typeface="Arial" panose="020B0604020202020204" pitchFamily="34" charset="0"/>
                    <a:cs typeface="Arial Narrow" pitchFamily="34" charset="0"/>
                  </a:rPr>
                  <a:t>1/1</a:t>
                </a:r>
              </a:p>
            </p:txBody>
          </p:sp>
          <p:sp>
            <p:nvSpPr>
              <p:cNvPr id="38" name="RbSticker">
                <a:extLst>
                  <a:ext uri="{FF2B5EF4-FFF2-40B4-BE49-F238E27FC236}">
                    <a16:creationId xmlns:a16="http://schemas.microsoft.com/office/drawing/2014/main" id="{0723C003-73A5-496E-AA5C-A79626A51966}"/>
                  </a:ext>
                </a:extLst>
              </p:cNvPr>
              <p:cNvSpPr txBox="1"/>
              <p:nvPr/>
            </p:nvSpPr>
            <p:spPr>
              <a:xfrm>
                <a:off x="1435607" y="146929"/>
                <a:ext cx="795089" cy="124650"/>
              </a:xfrm>
              <a:prstGeom prst="rect">
                <a:avLst/>
              </a:prstGeom>
              <a:solidFill>
                <a:srgbClr val="BBE0E3">
                  <a:lumMod val="100000"/>
                  <a:alpha val="0"/>
                </a:srgbClr>
              </a:solidFill>
              <a:ln w="9525">
                <a:noFill/>
              </a:ln>
            </p:spPr>
            <p:txBody>
              <a:bodyPr vert="horz" wrap="none" lIns="0" tIns="0" rIns="0" bIns="0" rtlCol="0" anchor="ctr">
                <a:spAutoFit/>
              </a:bodyPr>
              <a:lstStyle/>
              <a:p>
                <a:pPr>
                  <a:lnSpc>
                    <a:spcPct val="90000"/>
                  </a:lnSpc>
                  <a:spcBef>
                    <a:spcPts val="277"/>
                  </a:spcBef>
                  <a:buClr>
                    <a:srgbClr val="000000"/>
                  </a:buClr>
                  <a:buSzPct val="100000"/>
                </a:pPr>
                <a:r>
                  <a:rPr lang="en-US" sz="900" dirty="0">
                    <a:solidFill>
                      <a:srgbClr val="C00000"/>
                    </a:solidFill>
                    <a:latin typeface="Arial" panose="020B0604020202020204" pitchFamily="34" charset="0"/>
                    <a:cs typeface="Arial Narrow" pitchFamily="34" charset="0"/>
                  </a:rPr>
                  <a:t>Various options</a:t>
                </a:r>
              </a:p>
            </p:txBody>
          </p:sp>
          <p:sp>
            <p:nvSpPr>
              <p:cNvPr id="39" name="RbSticker">
                <a:extLst>
                  <a:ext uri="{FF2B5EF4-FFF2-40B4-BE49-F238E27FC236}">
                    <a16:creationId xmlns:a16="http://schemas.microsoft.com/office/drawing/2014/main" id="{0723C003-73A5-496E-AA5C-A79626A51966}"/>
                  </a:ext>
                </a:extLst>
              </p:cNvPr>
              <p:cNvSpPr txBox="1"/>
              <p:nvPr/>
            </p:nvSpPr>
            <p:spPr>
              <a:xfrm>
                <a:off x="-85809" y="144347"/>
                <a:ext cx="1263166" cy="124650"/>
              </a:xfrm>
              <a:prstGeom prst="rect">
                <a:avLst/>
              </a:prstGeom>
              <a:solidFill>
                <a:srgbClr val="BBE0E3">
                  <a:lumMod val="100000"/>
                  <a:alpha val="0"/>
                </a:srgbClr>
              </a:solidFill>
              <a:ln w="9525">
                <a:noFill/>
              </a:ln>
            </p:spPr>
            <p:txBody>
              <a:bodyPr vert="horz" wrap="none" lIns="0" tIns="0" rIns="0" bIns="0" rtlCol="0" anchor="ctr">
                <a:spAutoFit/>
              </a:bodyPr>
              <a:lstStyle/>
              <a:p>
                <a:pPr>
                  <a:lnSpc>
                    <a:spcPct val="90000"/>
                  </a:lnSpc>
                  <a:spcBef>
                    <a:spcPts val="277"/>
                  </a:spcBef>
                  <a:buClr>
                    <a:srgbClr val="000000"/>
                  </a:buClr>
                  <a:buSzPct val="100000"/>
                </a:pPr>
                <a:r>
                  <a:rPr lang="en-US" sz="900" b="1" dirty="0">
                    <a:solidFill>
                      <a:schemeClr val="tx2"/>
                    </a:solidFill>
                    <a:latin typeface="Arial" panose="020B0604020202020204" pitchFamily="34" charset="0"/>
                    <a:cs typeface="Arial Narrow" pitchFamily="34" charset="0"/>
                  </a:rPr>
                  <a:t>WHO</a:t>
                </a:r>
                <a:r>
                  <a:rPr lang="en-US" sz="900" dirty="0">
                    <a:solidFill>
                      <a:schemeClr val="tx2"/>
                    </a:solidFill>
                    <a:latin typeface="Arial" panose="020B0604020202020204" pitchFamily="34" charset="0"/>
                    <a:cs typeface="Arial Narrow" pitchFamily="34" charset="0"/>
                  </a:rPr>
                  <a:t> manages logistics</a:t>
                </a:r>
              </a:p>
            </p:txBody>
          </p:sp>
        </p:grpSp>
      </p:grpSp>
      <p:sp>
        <p:nvSpPr>
          <p:cNvPr id="41" name="Rectangle 40"/>
          <p:cNvSpPr/>
          <p:nvPr/>
        </p:nvSpPr>
        <p:spPr>
          <a:xfrm>
            <a:off x="7476859" y="1090385"/>
            <a:ext cx="1174220" cy="261304"/>
          </a:xfrm>
          <a:prstGeom prst="rect">
            <a:avLst/>
          </a:prstGeom>
          <a:noFill/>
          <a:ln w="9525" cap="flat" cmpd="sng" algn="ctr">
            <a:solidFill>
              <a:srgbClr val="FF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262626"/>
                </a:solidFill>
                <a:effectLst/>
                <a:uLnTx/>
                <a:uFillTx/>
                <a:latin typeface="Arial" panose="020B0604020202020204"/>
                <a:ea typeface="+mn-ea"/>
                <a:cs typeface="+mn-cs"/>
              </a:rPr>
              <a:t>PRELIMINARY</a:t>
            </a:r>
          </a:p>
        </p:txBody>
      </p:sp>
      <p:pic>
        <p:nvPicPr>
          <p:cNvPr id="40" name="Picture 39" descr="Application&#10;&#10;Description automatically generated">
            <a:extLst>
              <a:ext uri="{FF2B5EF4-FFF2-40B4-BE49-F238E27FC236}">
                <a16:creationId xmlns:a16="http://schemas.microsoft.com/office/drawing/2014/main" id="{A760B3E6-C15A-4F21-AE61-D92D02AD48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2536827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361FD7A2-71B3-4C2F-9BB8-E41D0AA55BD5}"/>
              </a:ext>
            </a:extLst>
          </p:cNvPr>
          <p:cNvGraphicFramePr>
            <a:graphicFrameLocks noChangeAspect="1"/>
          </p:cNvGraphicFramePr>
          <p:nvPr>
            <p:custDataLst>
              <p:tags r:id="rId1"/>
            </p:custDataLst>
          </p:nvPr>
        </p:nvGraphicFramePr>
        <p:xfrm>
          <a:off x="858442" y="1192"/>
          <a:ext cx="1190" cy="1190"/>
        </p:xfrm>
        <a:graphic>
          <a:graphicData uri="http://schemas.openxmlformats.org/presentationml/2006/ole">
            <mc:AlternateContent xmlns:mc="http://schemas.openxmlformats.org/markup-compatibility/2006">
              <mc:Choice xmlns:v="urn:schemas-microsoft-com:vml" Requires="v">
                <p:oleObj name="think-cell Slide" r:id="rId5" imgW="592" imgH="595" progId="TCLayout.ActiveDocument.1">
                  <p:embed/>
                </p:oleObj>
              </mc:Choice>
              <mc:Fallback>
                <p:oleObj name="think-cell Slide" r:id="rId5" imgW="592" imgH="595" progId="TCLayout.ActiveDocument.1">
                  <p:embed/>
                  <p:pic>
                    <p:nvPicPr>
                      <p:cNvPr id="29" name="Object 28" hidden="1">
                        <a:extLst>
                          <a:ext uri="{FF2B5EF4-FFF2-40B4-BE49-F238E27FC236}">
                            <a16:creationId xmlns:a16="http://schemas.microsoft.com/office/drawing/2014/main" id="{361FD7A2-71B3-4C2F-9BB8-E41D0AA55BD5}"/>
                          </a:ext>
                        </a:extLst>
                      </p:cNvPr>
                      <p:cNvPicPr/>
                      <p:nvPr/>
                    </p:nvPicPr>
                    <p:blipFill>
                      <a:blip r:embed="rId6"/>
                      <a:stretch>
                        <a:fillRect/>
                      </a:stretch>
                    </p:blipFill>
                    <p:spPr>
                      <a:xfrm>
                        <a:off x="858442" y="1192"/>
                        <a:ext cx="1190" cy="1190"/>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0C0AFE3-8522-44F6-88EF-EB28F6207C74}"/>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21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1" name="Title 2">
            <a:extLst>
              <a:ext uri="{FF2B5EF4-FFF2-40B4-BE49-F238E27FC236}">
                <a16:creationId xmlns:a16="http://schemas.microsoft.com/office/drawing/2014/main" id="{34F9699F-7D63-43C3-B7D0-30A0E3ADD534}"/>
              </a:ext>
            </a:extLst>
          </p:cNvPr>
          <p:cNvSpPr>
            <a:spLocks noGrp="1"/>
          </p:cNvSpPr>
          <p:nvPr>
            <p:ph type="title"/>
          </p:nvPr>
        </p:nvSpPr>
        <p:spPr>
          <a:xfrm>
            <a:off x="1197113" y="396000"/>
            <a:ext cx="7504907" cy="857250"/>
          </a:xfrm>
        </p:spPr>
        <p:txBody>
          <a:bodyPr wrap="square" lIns="0" tIns="0" rIns="0" bIns="0">
            <a:noAutofit/>
          </a:bodyPr>
          <a:lstStyle/>
          <a:p>
            <a:r>
              <a:rPr lang="en-US" dirty="0">
                <a:solidFill>
                  <a:schemeClr val="tx1"/>
                </a:solidFill>
                <a:sym typeface="+mn-lt"/>
              </a:rPr>
              <a:t>Executive summary (1/2)</a:t>
            </a:r>
            <a:endParaRPr lang="en-US" sz="2100" dirty="0">
              <a:solidFill>
                <a:schemeClr val="tx1"/>
              </a:solidFill>
            </a:endParaRPr>
          </a:p>
        </p:txBody>
      </p:sp>
      <p:sp>
        <p:nvSpPr>
          <p:cNvPr id="68" name="Rectangle 67">
            <a:extLst>
              <a:ext uri="{FF2B5EF4-FFF2-40B4-BE49-F238E27FC236}">
                <a16:creationId xmlns:a16="http://schemas.microsoft.com/office/drawing/2014/main" id="{993A1DEF-06B4-4920-998A-7AE5C0513EDB}"/>
              </a:ext>
            </a:extLst>
          </p:cNvPr>
          <p:cNvSpPr>
            <a:spLocks/>
          </p:cNvSpPr>
          <p:nvPr/>
        </p:nvSpPr>
        <p:spPr>
          <a:xfrm>
            <a:off x="696033" y="1252738"/>
            <a:ext cx="3723567" cy="3342501"/>
          </a:xfrm>
          <a:prstGeom prst="rect">
            <a:avLst/>
          </a:prstGeom>
          <a:solidFill>
            <a:srgbClr val="94C0BE">
              <a:alpha val="50000"/>
            </a:srgbClr>
          </a:solidFill>
          <a:ln w="3175" cap="flat" cmpd="sng" algn="ctr">
            <a:solidFill>
              <a:schemeClr val="accent3">
                <a:lumMod val="75000"/>
              </a:schemeClr>
            </a:solidFill>
            <a:prstDash val="solid"/>
          </a:ln>
          <a:effectLst/>
        </p:spPr>
        <p:txBody>
          <a:bodyPr lIns="49847" tIns="49847" rIns="182880" bIns="49847" rtlCol="0" anchor="t" anchorCtr="0">
            <a:noAutofit/>
          </a:bodyPr>
          <a:lstStyle/>
          <a:p>
            <a:pPr marL="0" marR="0" lvl="0" indent="0" defTabSz="914400" eaLnBrk="1" fontAlgn="auto" latinLnBrk="0" hangingPunct="1">
              <a:lnSpc>
                <a:spcPct val="90000"/>
              </a:lnSpc>
              <a:spcBef>
                <a:spcPts val="277"/>
              </a:spcBef>
              <a:spcAft>
                <a:spcPts val="0"/>
              </a:spcAft>
              <a:buClrTx/>
              <a:buSzTx/>
              <a:buFontTx/>
              <a:buNone/>
              <a:tabLst/>
              <a:defRPr/>
            </a:pPr>
            <a:endParaRPr kumimoji="0" lang="en-US" sz="900" b="1" i="0" u="none" strike="noStrike" kern="0" cap="none" spc="0" normalizeH="0" baseline="0" noProof="0" dirty="0">
              <a:ln>
                <a:noFill/>
              </a:ln>
              <a:solidFill>
                <a:srgbClr val="262626"/>
              </a:solidFill>
              <a:effectLst/>
              <a:uLnTx/>
              <a:uFillTx/>
              <a:latin typeface="Arial" panose="020B0604020202020204"/>
              <a:ea typeface="+mn-ea"/>
              <a:cs typeface="+mn-cs"/>
            </a:endParaRPr>
          </a:p>
        </p:txBody>
      </p:sp>
      <p:sp>
        <p:nvSpPr>
          <p:cNvPr id="69" name="JoinText86">
            <a:extLst>
              <a:ext uri="{FF2B5EF4-FFF2-40B4-BE49-F238E27FC236}">
                <a16:creationId xmlns:a16="http://schemas.microsoft.com/office/drawing/2014/main" id="{1E7E65A2-9CC5-4C32-83BD-10070026E75D}"/>
              </a:ext>
            </a:extLst>
          </p:cNvPr>
          <p:cNvSpPr txBox="1">
            <a:spLocks/>
          </p:cNvSpPr>
          <p:nvPr/>
        </p:nvSpPr>
        <p:spPr>
          <a:xfrm>
            <a:off x="924751" y="1844479"/>
            <a:ext cx="3357689" cy="2164375"/>
          </a:xfrm>
          <a:prstGeom prst="rect">
            <a:avLst/>
          </a:prstGeom>
          <a:noFill/>
          <a:ln w="9525">
            <a:noFill/>
          </a:ln>
        </p:spPr>
        <p:txBody>
          <a:bodyPr vert="horz" wrap="square" lIns="0" tIns="0" rIns="0" bIns="0" rtlCol="0">
            <a:spAutoFit/>
          </a:bodyPr>
          <a:lstStyle/>
          <a:p>
            <a:pPr marL="128588" lvl="1" indent="-128588">
              <a:lnSpc>
                <a:spcPts val="1400"/>
              </a:lnSpc>
              <a:spcBef>
                <a:spcPts val="300"/>
              </a:spcBef>
              <a:spcAft>
                <a:spcPts val="500"/>
              </a:spcAft>
              <a:buClr>
                <a:srgbClr val="FF0000"/>
              </a:buClr>
              <a:buSzPct val="100000"/>
              <a:buFont typeface="Wingdings" panose="05000000000000000000" pitchFamily="2" charset="2"/>
              <a:buChar char="§"/>
            </a:pPr>
            <a:r>
              <a:rPr lang="en-US" sz="1000" b="1" dirty="0">
                <a:solidFill>
                  <a:srgbClr val="000000"/>
                </a:solidFill>
                <a:latin typeface="Arial" panose="020B0604020202020204"/>
                <a:sym typeface="+mn-lt"/>
              </a:rPr>
              <a:t>Online shopping </a:t>
            </a:r>
            <a:r>
              <a:rPr lang="en-US" sz="1000" dirty="0">
                <a:solidFill>
                  <a:srgbClr val="000000"/>
                </a:solidFill>
                <a:latin typeface="Arial" panose="020B0604020202020204"/>
                <a:sym typeface="+mn-lt"/>
              </a:rPr>
              <a:t>has witnessed </a:t>
            </a:r>
            <a:r>
              <a:rPr lang="en-US" sz="1000" b="1" dirty="0">
                <a:solidFill>
                  <a:srgbClr val="000000"/>
                </a:solidFill>
                <a:latin typeface="Arial" panose="020B0604020202020204"/>
                <a:sym typeface="+mn-lt"/>
              </a:rPr>
              <a:t>significant growth </a:t>
            </a:r>
            <a:r>
              <a:rPr lang="en-US" sz="1000" dirty="0">
                <a:solidFill>
                  <a:srgbClr val="000000"/>
                </a:solidFill>
                <a:latin typeface="Arial" panose="020B0604020202020204"/>
                <a:sym typeface="+mn-lt"/>
              </a:rPr>
              <a:t>in recent years, and the industry is now poised to adopt  Platform Model, or customer satisfactory models.</a:t>
            </a:r>
          </a:p>
          <a:p>
            <a:pPr marL="128588" lvl="1" indent="-128588">
              <a:lnSpc>
                <a:spcPts val="1400"/>
              </a:lnSpc>
              <a:spcBef>
                <a:spcPts val="300"/>
              </a:spcBef>
              <a:spcAft>
                <a:spcPts val="500"/>
              </a:spcAft>
              <a:buClr>
                <a:srgbClr val="FF0000"/>
              </a:buClr>
              <a:buSzPct val="100000"/>
              <a:buFont typeface="Wingdings" panose="05000000000000000000" pitchFamily="2" charset="2"/>
              <a:buChar char="§"/>
            </a:pPr>
            <a:r>
              <a:rPr kumimoji="0" lang="en-GB" sz="1000" b="0" i="0" u="none" strike="noStrike" kern="0" cap="none" spc="0" normalizeH="0" baseline="0" noProof="0" dirty="0">
                <a:ln>
                  <a:noFill/>
                </a:ln>
                <a:solidFill>
                  <a:srgbClr val="000000"/>
                </a:solidFill>
                <a:effectLst/>
                <a:uLnTx/>
                <a:uFillTx/>
                <a:latin typeface="Arial" panose="020B0604020202020204"/>
                <a:sym typeface="+mn-lt"/>
              </a:rPr>
              <a:t>In the shopping context, </a:t>
            </a:r>
            <a:r>
              <a:rPr kumimoji="0" lang="en-US" sz="1000" b="0" i="0" u="none" strike="noStrike" kern="0" cap="none" spc="0" normalizeH="0" baseline="0" noProof="0" dirty="0">
                <a:ln>
                  <a:noFill/>
                </a:ln>
                <a:solidFill>
                  <a:srgbClr val="000000"/>
                </a:solidFill>
                <a:effectLst/>
                <a:uLnTx/>
                <a:uFillTx/>
                <a:latin typeface="Arial" panose="020B0604020202020204"/>
                <a:sym typeface="+mn-lt"/>
              </a:rPr>
              <a:t>customer satisfactory model could be defined as a model whereby the customer is valued first all things in sales.</a:t>
            </a:r>
          </a:p>
          <a:p>
            <a:pPr marL="128588" lvl="1" indent="-128588">
              <a:lnSpc>
                <a:spcPts val="1400"/>
              </a:lnSpc>
              <a:spcBef>
                <a:spcPts val="300"/>
              </a:spcBef>
              <a:spcAft>
                <a:spcPts val="500"/>
              </a:spcAft>
              <a:buClr>
                <a:srgbClr val="FF0000"/>
              </a:buClr>
              <a:buSzPct val="100000"/>
              <a:buFont typeface="Wingdings" panose="05000000000000000000" pitchFamily="2" charset="2"/>
              <a:buChar char="§"/>
            </a:pPr>
            <a:r>
              <a:rPr lang="en-US" sz="1000" dirty="0">
                <a:solidFill>
                  <a:srgbClr val="000000"/>
                </a:solidFill>
                <a:latin typeface="Arial" panose="020B0604020202020204"/>
                <a:sym typeface="+mn-lt"/>
              </a:rPr>
              <a:t>There are many strategies that operated opposed. </a:t>
            </a:r>
            <a:r>
              <a:rPr lang="en-US" sz="1000" kern="0" dirty="0">
                <a:solidFill>
                  <a:srgbClr val="000000"/>
                </a:solidFill>
                <a:latin typeface="Arial" panose="020B0604020202020204"/>
                <a:sym typeface="+mn-lt"/>
              </a:rPr>
              <a:t>Research indicates that A conceptual model is defined, consisting of 26 items categorized into seven variables: security, information availability, shipping, quality, pricing, time, and customer satisfaction</a:t>
            </a:r>
            <a:endParaRPr lang="en-US" sz="1000" dirty="0">
              <a:solidFill>
                <a:srgbClr val="000000"/>
              </a:solidFill>
              <a:latin typeface="Arial" panose="020B0604020202020204"/>
              <a:sym typeface="+mn-lt"/>
            </a:endParaRPr>
          </a:p>
        </p:txBody>
      </p:sp>
      <p:sp>
        <p:nvSpPr>
          <p:cNvPr id="71" name="Rectangle 70"/>
          <p:cNvSpPr/>
          <p:nvPr/>
        </p:nvSpPr>
        <p:spPr>
          <a:xfrm>
            <a:off x="1136886" y="1317965"/>
            <a:ext cx="3223651" cy="424732"/>
          </a:xfrm>
          <a:prstGeom prst="rect">
            <a:avLst/>
          </a:prstGeom>
        </p:spPr>
        <p:txBody>
          <a:bodyPr wrap="square">
            <a:spAutoFit/>
          </a:bodyPr>
          <a:lstStyle/>
          <a:p>
            <a:pPr marL="0" marR="0" lvl="0" indent="0" defTabSz="914400" eaLnBrk="1" fontAlgn="auto" latinLnBrk="0" hangingPunct="1">
              <a:lnSpc>
                <a:spcPct val="90000"/>
              </a:lnSpc>
              <a:spcBef>
                <a:spcPts val="277"/>
              </a:spcBef>
              <a:spcAft>
                <a:spcPts val="0"/>
              </a:spcAft>
              <a:buClrTx/>
              <a:buSzTx/>
              <a:buFontTx/>
              <a:buNone/>
              <a:tabLst/>
              <a:defRPr/>
            </a:pPr>
            <a:r>
              <a:rPr kumimoji="0" lang="en-US" sz="1200" b="1" i="0" u="none" strike="noStrike" kern="0" cap="none" spc="0" normalizeH="0" baseline="0" noProof="0" dirty="0">
                <a:ln>
                  <a:noFill/>
                </a:ln>
                <a:solidFill>
                  <a:srgbClr val="DE002B"/>
                </a:solidFill>
                <a:effectLst/>
                <a:uLnTx/>
                <a:uFillTx/>
                <a:latin typeface="Arial" panose="020B0604020202020204"/>
              </a:rPr>
              <a:t>Shop-</a:t>
            </a:r>
            <a:r>
              <a:rPr kumimoji="0" lang="en-US" sz="1200" b="1" i="0" u="none" strike="noStrike" kern="0" cap="none" spc="0" normalizeH="0" baseline="0" noProof="0" dirty="0" err="1">
                <a:ln>
                  <a:noFill/>
                </a:ln>
                <a:solidFill>
                  <a:srgbClr val="DE002B"/>
                </a:solidFill>
                <a:effectLst/>
                <a:uLnTx/>
                <a:uFillTx/>
                <a:latin typeface="Arial" panose="020B0604020202020204"/>
              </a:rPr>
              <a:t>fas</a:t>
            </a:r>
            <a:r>
              <a:rPr kumimoji="0" lang="en-US" sz="1200" b="1" i="0" u="none" strike="noStrike" kern="0" cap="none" spc="0" normalizeH="0" noProof="0" dirty="0">
                <a:ln>
                  <a:noFill/>
                </a:ln>
                <a:solidFill>
                  <a:srgbClr val="DE002B"/>
                </a:solidFill>
                <a:effectLst/>
                <a:uLnTx/>
                <a:uFillTx/>
                <a:latin typeface="Arial" panose="020B0604020202020204"/>
              </a:rPr>
              <a:t> marketplace</a:t>
            </a:r>
            <a:r>
              <a:rPr lang="en-US" sz="1200" b="1" kern="0" dirty="0">
                <a:solidFill>
                  <a:srgbClr val="DE002B"/>
                </a:solidFill>
                <a:latin typeface="Arial" panose="020B0604020202020204"/>
              </a:rPr>
              <a:t>: Doorway for customers to get products at low price</a:t>
            </a:r>
            <a:endParaRPr kumimoji="0" lang="en-US" sz="1200" b="1" i="0" u="none" strike="noStrike" kern="0" cap="none" spc="0" normalizeH="0" baseline="0" noProof="0" dirty="0">
              <a:ln>
                <a:noFill/>
              </a:ln>
              <a:solidFill>
                <a:srgbClr val="DE002B"/>
              </a:solidFill>
              <a:effectLst/>
              <a:uLnTx/>
              <a:uFillTx/>
              <a:latin typeface="Arial" panose="020B0604020202020204"/>
            </a:endParaRPr>
          </a:p>
        </p:txBody>
      </p:sp>
      <p:sp>
        <p:nvSpPr>
          <p:cNvPr id="84" name="Rectangle 83">
            <a:extLst>
              <a:ext uri="{FF2B5EF4-FFF2-40B4-BE49-F238E27FC236}">
                <a16:creationId xmlns:a16="http://schemas.microsoft.com/office/drawing/2014/main" id="{993A1DEF-06B4-4920-998A-7AE5C0513EDB}"/>
              </a:ext>
            </a:extLst>
          </p:cNvPr>
          <p:cNvSpPr>
            <a:spLocks/>
          </p:cNvSpPr>
          <p:nvPr/>
        </p:nvSpPr>
        <p:spPr>
          <a:xfrm>
            <a:off x="4734633" y="1248988"/>
            <a:ext cx="3723567" cy="3342501"/>
          </a:xfrm>
          <a:prstGeom prst="rect">
            <a:avLst/>
          </a:prstGeom>
          <a:solidFill>
            <a:srgbClr val="94C0BE">
              <a:alpha val="50000"/>
            </a:srgbClr>
          </a:solidFill>
          <a:ln w="3175" cap="flat" cmpd="sng" algn="ctr">
            <a:solidFill>
              <a:schemeClr val="accent3">
                <a:lumMod val="75000"/>
              </a:schemeClr>
            </a:solidFill>
            <a:prstDash val="solid"/>
          </a:ln>
          <a:effectLst/>
        </p:spPr>
        <p:txBody>
          <a:bodyPr lIns="49847" tIns="49847" rIns="182880" bIns="49847" rtlCol="0" anchor="t" anchorCtr="0">
            <a:noAutofit/>
          </a:bodyPr>
          <a:lstStyle/>
          <a:p>
            <a:pPr marL="0" marR="0" lvl="0" indent="0" defTabSz="914400" eaLnBrk="1" fontAlgn="auto" latinLnBrk="0" hangingPunct="1">
              <a:lnSpc>
                <a:spcPct val="90000"/>
              </a:lnSpc>
              <a:spcBef>
                <a:spcPts val="277"/>
              </a:spcBef>
              <a:spcAft>
                <a:spcPts val="0"/>
              </a:spcAft>
              <a:buClrTx/>
              <a:buSzTx/>
              <a:buFontTx/>
              <a:buNone/>
              <a:tabLst/>
              <a:defRPr/>
            </a:pPr>
            <a:endParaRPr kumimoji="0" lang="en-US" sz="900" b="1" i="0" u="none" strike="noStrike" kern="0" cap="none" spc="0" normalizeH="0" baseline="0" noProof="0" dirty="0">
              <a:ln>
                <a:noFill/>
              </a:ln>
              <a:solidFill>
                <a:srgbClr val="262626"/>
              </a:solidFill>
              <a:effectLst/>
              <a:uLnTx/>
              <a:uFillTx/>
              <a:latin typeface="Arial" panose="020B0604020202020204"/>
              <a:ea typeface="+mn-ea"/>
              <a:cs typeface="+mn-cs"/>
            </a:endParaRPr>
          </a:p>
        </p:txBody>
      </p:sp>
      <p:sp>
        <p:nvSpPr>
          <p:cNvPr id="85" name="JoinText86">
            <a:extLst>
              <a:ext uri="{FF2B5EF4-FFF2-40B4-BE49-F238E27FC236}">
                <a16:creationId xmlns:a16="http://schemas.microsoft.com/office/drawing/2014/main" id="{1E7E65A2-9CC5-4C32-83BD-10070026E75D}"/>
              </a:ext>
            </a:extLst>
          </p:cNvPr>
          <p:cNvSpPr txBox="1">
            <a:spLocks/>
          </p:cNvSpPr>
          <p:nvPr/>
        </p:nvSpPr>
        <p:spPr>
          <a:xfrm>
            <a:off x="4963351" y="1840729"/>
            <a:ext cx="3357689" cy="2641749"/>
          </a:xfrm>
          <a:prstGeom prst="rect">
            <a:avLst/>
          </a:prstGeom>
          <a:noFill/>
          <a:ln w="9525">
            <a:noFill/>
          </a:ln>
        </p:spPr>
        <p:txBody>
          <a:bodyPr vert="horz" wrap="square" lIns="0" tIns="0" rIns="0" bIns="0" rtlCol="0">
            <a:spAutoFit/>
          </a:bodyPr>
          <a:lstStyle/>
          <a:p>
            <a:pPr marL="171450" lvl="0" indent="-171450">
              <a:lnSpc>
                <a:spcPts val="1400"/>
              </a:lnSpc>
              <a:spcBef>
                <a:spcPts val="300"/>
              </a:spcBef>
              <a:spcAft>
                <a:spcPts val="500"/>
              </a:spcAft>
              <a:buClr>
                <a:srgbClr val="C00000"/>
              </a:buClr>
              <a:buFont typeface="Wingdings" panose="05000000000000000000" pitchFamily="2" charset="2"/>
              <a:buChar char="§"/>
            </a:pPr>
            <a:r>
              <a:rPr lang="de-DE" sz="1000" b="1" spc="-30" dirty="0">
                <a:solidFill>
                  <a:srgbClr val="000000"/>
                </a:solidFill>
                <a:latin typeface="Arial"/>
                <a:sym typeface="+mn-lt"/>
              </a:rPr>
              <a:t>Logistics:</a:t>
            </a:r>
            <a:r>
              <a:rPr lang="de-DE" sz="1000" spc="-30" dirty="0">
                <a:solidFill>
                  <a:srgbClr val="000000"/>
                </a:solidFill>
                <a:latin typeface="Arial"/>
                <a:sym typeface="+mn-lt"/>
              </a:rPr>
              <a:t> </a:t>
            </a:r>
            <a:r>
              <a:rPr lang="en-US" sz="1000" spc="-30" dirty="0">
                <a:solidFill>
                  <a:srgbClr val="000000"/>
                </a:solidFill>
                <a:latin typeface="Arial"/>
              </a:rPr>
              <a:t>Leveraging pickup / drop-off points is key to </a:t>
            </a:r>
            <a:r>
              <a:rPr lang="en-US" sz="1000" spc="-30" dirty="0" err="1">
                <a:solidFill>
                  <a:srgbClr val="000000"/>
                </a:solidFill>
                <a:latin typeface="Arial"/>
              </a:rPr>
              <a:t>optimise</a:t>
            </a:r>
            <a:r>
              <a:rPr lang="en-US" sz="1000" spc="-30" dirty="0">
                <a:solidFill>
                  <a:srgbClr val="000000"/>
                </a:solidFill>
                <a:latin typeface="Arial"/>
              </a:rPr>
              <a:t> first last mile solutions; An order management system to integrate logistics with merchant and suppliers is required; Customer touchpoints need to be maintained.</a:t>
            </a:r>
          </a:p>
          <a:p>
            <a:pPr marL="171450" lvl="0" indent="-171450">
              <a:lnSpc>
                <a:spcPts val="1400"/>
              </a:lnSpc>
              <a:spcBef>
                <a:spcPts val="300"/>
              </a:spcBef>
              <a:spcAft>
                <a:spcPts val="500"/>
              </a:spcAft>
              <a:buClr>
                <a:srgbClr val="C00000"/>
              </a:buClr>
              <a:buFont typeface="Wingdings" panose="05000000000000000000" pitchFamily="2" charset="2"/>
              <a:buChar char="§"/>
            </a:pPr>
            <a:r>
              <a:rPr lang="de-DE" sz="1000" b="1" spc="-30" dirty="0">
                <a:solidFill>
                  <a:srgbClr val="000000"/>
                </a:solidFill>
                <a:latin typeface="Arial"/>
                <a:sym typeface="+mn-lt"/>
              </a:rPr>
              <a:t>Technology:</a:t>
            </a:r>
            <a:r>
              <a:rPr lang="de-DE" sz="1000" spc="-30" dirty="0">
                <a:solidFill>
                  <a:srgbClr val="000000"/>
                </a:solidFill>
                <a:latin typeface="Arial"/>
                <a:sym typeface="+mn-lt"/>
              </a:rPr>
              <a:t> </a:t>
            </a:r>
            <a:r>
              <a:rPr lang="en-US" sz="1000" spc="-30" dirty="0">
                <a:solidFill>
                  <a:srgbClr val="000000"/>
                </a:solidFill>
                <a:latin typeface="Arial"/>
              </a:rPr>
              <a:t>A "headless" marketplace platform can be used to integrate all the other required systems; Add-ons will be required for all the other business lines (e.g. travel, home services).</a:t>
            </a:r>
          </a:p>
          <a:p>
            <a:pPr marL="171450" lvl="0" indent="-171450">
              <a:lnSpc>
                <a:spcPts val="1400"/>
              </a:lnSpc>
              <a:spcBef>
                <a:spcPts val="300"/>
              </a:spcBef>
              <a:spcAft>
                <a:spcPts val="500"/>
              </a:spcAft>
              <a:buClr>
                <a:srgbClr val="C00000"/>
              </a:buClr>
              <a:buFont typeface="Wingdings" panose="05000000000000000000" pitchFamily="2" charset="2"/>
              <a:buChar char="§"/>
            </a:pPr>
            <a:r>
              <a:rPr lang="de-DE" sz="1000" b="1" spc="-30" dirty="0">
                <a:solidFill>
                  <a:srgbClr val="000000"/>
                </a:solidFill>
                <a:latin typeface="Arial"/>
                <a:sym typeface="+mn-lt"/>
              </a:rPr>
              <a:t>Analytics:</a:t>
            </a:r>
            <a:r>
              <a:rPr lang="de-DE" sz="1000" spc="-30" dirty="0">
                <a:solidFill>
                  <a:srgbClr val="000000"/>
                </a:solidFill>
                <a:latin typeface="Arial"/>
                <a:sym typeface="+mn-lt"/>
              </a:rPr>
              <a:t> </a:t>
            </a:r>
            <a:r>
              <a:rPr lang="en-US" sz="1000" spc="-30" dirty="0">
                <a:solidFill>
                  <a:srgbClr val="000000"/>
                </a:solidFill>
                <a:latin typeface="Arial"/>
              </a:rPr>
              <a:t>Analytics is crucial to manage logistics, marketing and performance of the platform. Analytics team need to create a "self-serve UI" tailored for the functions to create a data driven </a:t>
            </a:r>
            <a:r>
              <a:rPr lang="en-US" sz="1000" spc="-30" dirty="0" err="1">
                <a:solidFill>
                  <a:srgbClr val="000000"/>
                </a:solidFill>
                <a:latin typeface="Arial"/>
              </a:rPr>
              <a:t>organisation</a:t>
            </a:r>
            <a:r>
              <a:rPr lang="en-US" sz="1000" spc="-30" dirty="0">
                <a:solidFill>
                  <a:srgbClr val="000000"/>
                </a:solidFill>
                <a:latin typeface="Arial"/>
              </a:rPr>
              <a:t>.</a:t>
            </a:r>
            <a:endParaRPr lang="en-US" sz="1000" kern="0" dirty="0">
              <a:solidFill>
                <a:srgbClr val="000000"/>
              </a:solidFill>
              <a:latin typeface="Arial"/>
              <a:sym typeface="+mn-lt"/>
            </a:endParaRPr>
          </a:p>
          <a:p>
            <a:pPr marL="128588" marR="0" lvl="1" indent="-128588" defTabSz="914400" eaLnBrk="1" fontAlgn="auto" latinLnBrk="0" hangingPunct="1">
              <a:lnSpc>
                <a:spcPts val="1400"/>
              </a:lnSpc>
              <a:spcBef>
                <a:spcPts val="300"/>
              </a:spcBef>
              <a:spcAft>
                <a:spcPts val="500"/>
              </a:spcAft>
              <a:buClr>
                <a:srgbClr val="FF0000"/>
              </a:buClr>
              <a:buSzPct val="100000"/>
              <a:buFont typeface="Wingdings" panose="05000000000000000000" pitchFamily="2" charset="2"/>
              <a:buChar char="§"/>
              <a:tabLst/>
              <a:defRPr/>
            </a:pPr>
            <a:endParaRPr kumimoji="0" lang="en-US" sz="1000" b="0" i="0" u="none" strike="noStrike" kern="0" cap="none" spc="0" normalizeH="0" baseline="0" noProof="0" dirty="0">
              <a:ln>
                <a:noFill/>
              </a:ln>
              <a:solidFill>
                <a:srgbClr val="000000"/>
              </a:solidFill>
              <a:effectLst/>
              <a:uLnTx/>
              <a:uFillTx/>
              <a:latin typeface="Arial" panose="020B0604020202020204"/>
              <a:sym typeface="+mn-lt"/>
            </a:endParaRPr>
          </a:p>
        </p:txBody>
      </p:sp>
      <p:grpSp>
        <p:nvGrpSpPr>
          <p:cNvPr id="86" name="Group 85"/>
          <p:cNvGrpSpPr>
            <a:grpSpLocks noChangeAspect="1"/>
          </p:cNvGrpSpPr>
          <p:nvPr/>
        </p:nvGrpSpPr>
        <p:grpSpPr>
          <a:xfrm>
            <a:off x="4918666" y="1461931"/>
            <a:ext cx="127944" cy="116477"/>
            <a:chOff x="736601" y="2144712"/>
            <a:chExt cx="2990849" cy="2990851"/>
          </a:xfrm>
          <a:solidFill>
            <a:srgbClr val="FFFFFF"/>
          </a:solidFill>
        </p:grpSpPr>
        <p:sp>
          <p:nvSpPr>
            <p:cNvPr id="88" name="Freeform 9"/>
            <p:cNvSpPr>
              <a:spLocks noEditPoints="1"/>
            </p:cNvSpPr>
            <p:nvPr/>
          </p:nvSpPr>
          <p:spPr bwMode="auto">
            <a:xfrm>
              <a:off x="736601" y="2144712"/>
              <a:ext cx="2990849" cy="2990851"/>
            </a:xfrm>
            <a:custGeom>
              <a:avLst/>
              <a:gdLst>
                <a:gd name="T0" fmla="*/ 1040 w 2080"/>
                <a:gd name="T1" fmla="*/ 0 h 2080"/>
                <a:gd name="T2" fmla="*/ 0 w 2080"/>
                <a:gd name="T3" fmla="*/ 1040 h 2080"/>
                <a:gd name="T4" fmla="*/ 1040 w 2080"/>
                <a:gd name="T5" fmla="*/ 2080 h 2080"/>
                <a:gd name="T6" fmla="*/ 2080 w 2080"/>
                <a:gd name="T7" fmla="*/ 1040 h 2080"/>
                <a:gd name="T8" fmla="*/ 1040 w 2080"/>
                <a:gd name="T9" fmla="*/ 0 h 2080"/>
                <a:gd name="T10" fmla="*/ 1040 w 2080"/>
                <a:gd name="T11" fmla="*/ 2000 h 2080"/>
                <a:gd name="T12" fmla="*/ 80 w 2080"/>
                <a:gd name="T13" fmla="*/ 1040 h 2080"/>
                <a:gd name="T14" fmla="*/ 1040 w 2080"/>
                <a:gd name="T15" fmla="*/ 80 h 2080"/>
                <a:gd name="T16" fmla="*/ 2000 w 2080"/>
                <a:gd name="T17" fmla="*/ 1040 h 2080"/>
                <a:gd name="T18" fmla="*/ 1040 w 2080"/>
                <a:gd name="T19" fmla="*/ 2000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0" h="2080">
                  <a:moveTo>
                    <a:pt x="1040" y="0"/>
                  </a:moveTo>
                  <a:cubicBezTo>
                    <a:pt x="465" y="0"/>
                    <a:pt x="0" y="466"/>
                    <a:pt x="0" y="1040"/>
                  </a:cubicBezTo>
                  <a:cubicBezTo>
                    <a:pt x="0" y="1614"/>
                    <a:pt x="465" y="2080"/>
                    <a:pt x="1040" y="2080"/>
                  </a:cubicBezTo>
                  <a:cubicBezTo>
                    <a:pt x="1614" y="2080"/>
                    <a:pt x="2080" y="1614"/>
                    <a:pt x="2080" y="1040"/>
                  </a:cubicBezTo>
                  <a:cubicBezTo>
                    <a:pt x="2080" y="466"/>
                    <a:pt x="1614" y="0"/>
                    <a:pt x="1040" y="0"/>
                  </a:cubicBezTo>
                  <a:close/>
                  <a:moveTo>
                    <a:pt x="1040" y="2000"/>
                  </a:moveTo>
                  <a:cubicBezTo>
                    <a:pt x="510" y="2000"/>
                    <a:pt x="80" y="1570"/>
                    <a:pt x="80" y="1040"/>
                  </a:cubicBezTo>
                  <a:cubicBezTo>
                    <a:pt x="80" y="510"/>
                    <a:pt x="510" y="80"/>
                    <a:pt x="1040" y="80"/>
                  </a:cubicBezTo>
                  <a:cubicBezTo>
                    <a:pt x="1570" y="80"/>
                    <a:pt x="2000" y="510"/>
                    <a:pt x="2000" y="1040"/>
                  </a:cubicBezTo>
                  <a:cubicBezTo>
                    <a:pt x="2000" y="1570"/>
                    <a:pt x="1570" y="2000"/>
                    <a:pt x="1040" y="2000"/>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47" b="0" i="0" u="none" strike="noStrike" kern="0" cap="none" spc="0" normalizeH="0" baseline="0" noProof="0" dirty="0">
                <a:ln>
                  <a:noFill/>
                </a:ln>
                <a:solidFill>
                  <a:srgbClr val="5C5C5C"/>
                </a:solidFill>
                <a:effectLst/>
                <a:uLnTx/>
                <a:uFillTx/>
                <a:latin typeface="Arial" panose="020B0604020202020204"/>
                <a:sym typeface="+mn-lt"/>
              </a:endParaRPr>
            </a:p>
          </p:txBody>
        </p:sp>
        <p:sp>
          <p:nvSpPr>
            <p:cNvPr id="89" name="Freeform 10"/>
            <p:cNvSpPr>
              <a:spLocks/>
            </p:cNvSpPr>
            <p:nvPr/>
          </p:nvSpPr>
          <p:spPr bwMode="auto">
            <a:xfrm>
              <a:off x="1781175" y="2703513"/>
              <a:ext cx="901700" cy="1873250"/>
            </a:xfrm>
            <a:custGeom>
              <a:avLst/>
              <a:gdLst>
                <a:gd name="T0" fmla="*/ 546 w 627"/>
                <a:gd name="T1" fmla="*/ 709 h 1302"/>
                <a:gd name="T2" fmla="*/ 352 w 627"/>
                <a:gd name="T3" fmla="*/ 612 h 1302"/>
                <a:gd name="T4" fmla="*/ 351 w 627"/>
                <a:gd name="T5" fmla="*/ 612 h 1302"/>
                <a:gd name="T6" fmla="*/ 117 w 627"/>
                <a:gd name="T7" fmla="*/ 409 h 1302"/>
                <a:gd name="T8" fmla="*/ 330 w 627"/>
                <a:gd name="T9" fmla="*/ 244 h 1302"/>
                <a:gd name="T10" fmla="*/ 552 w 627"/>
                <a:gd name="T11" fmla="*/ 323 h 1302"/>
                <a:gd name="T12" fmla="*/ 596 w 627"/>
                <a:gd name="T13" fmla="*/ 245 h 1302"/>
                <a:gd name="T14" fmla="*/ 389 w 627"/>
                <a:gd name="T15" fmla="*/ 161 h 1302"/>
                <a:gd name="T16" fmla="*/ 349 w 627"/>
                <a:gd name="T17" fmla="*/ 157 h 1302"/>
                <a:gd name="T18" fmla="*/ 349 w 627"/>
                <a:gd name="T19" fmla="*/ 0 h 1302"/>
                <a:gd name="T20" fmla="*/ 285 w 627"/>
                <a:gd name="T21" fmla="*/ 0 h 1302"/>
                <a:gd name="T22" fmla="*/ 285 w 627"/>
                <a:gd name="T23" fmla="*/ 157 h 1302"/>
                <a:gd name="T24" fmla="*/ 248 w 627"/>
                <a:gd name="T25" fmla="*/ 164 h 1302"/>
                <a:gd name="T26" fmla="*/ 11 w 627"/>
                <a:gd name="T27" fmla="*/ 412 h 1302"/>
                <a:gd name="T28" fmla="*/ 296 w 627"/>
                <a:gd name="T29" fmla="*/ 690 h 1302"/>
                <a:gd name="T30" fmla="*/ 297 w 627"/>
                <a:gd name="T31" fmla="*/ 690 h 1302"/>
                <a:gd name="T32" fmla="*/ 521 w 627"/>
                <a:gd name="T33" fmla="*/ 885 h 1302"/>
                <a:gd name="T34" fmla="*/ 317 w 627"/>
                <a:gd name="T35" fmla="*/ 1059 h 1302"/>
                <a:gd name="T36" fmla="*/ 56 w 627"/>
                <a:gd name="T37" fmla="*/ 956 h 1302"/>
                <a:gd name="T38" fmla="*/ 0 w 627"/>
                <a:gd name="T39" fmla="*/ 1029 h 1302"/>
                <a:gd name="T40" fmla="*/ 246 w 627"/>
                <a:gd name="T41" fmla="*/ 1142 h 1302"/>
                <a:gd name="T42" fmla="*/ 285 w 627"/>
                <a:gd name="T43" fmla="*/ 1147 h 1302"/>
                <a:gd name="T44" fmla="*/ 285 w 627"/>
                <a:gd name="T45" fmla="*/ 1302 h 1302"/>
                <a:gd name="T46" fmla="*/ 349 w 627"/>
                <a:gd name="T47" fmla="*/ 1302 h 1302"/>
                <a:gd name="T48" fmla="*/ 349 w 627"/>
                <a:gd name="T49" fmla="*/ 1148 h 1302"/>
                <a:gd name="T50" fmla="*/ 387 w 627"/>
                <a:gd name="T51" fmla="*/ 1142 h 1302"/>
                <a:gd name="T52" fmla="*/ 627 w 627"/>
                <a:gd name="T53" fmla="*/ 876 h 1302"/>
                <a:gd name="T54" fmla="*/ 546 w 627"/>
                <a:gd name="T55" fmla="*/ 709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7" h="1302">
                  <a:moveTo>
                    <a:pt x="546" y="709"/>
                  </a:moveTo>
                  <a:cubicBezTo>
                    <a:pt x="493" y="667"/>
                    <a:pt x="421" y="639"/>
                    <a:pt x="352" y="612"/>
                  </a:cubicBezTo>
                  <a:cubicBezTo>
                    <a:pt x="351" y="612"/>
                    <a:pt x="351" y="612"/>
                    <a:pt x="351" y="612"/>
                  </a:cubicBezTo>
                  <a:cubicBezTo>
                    <a:pt x="231" y="566"/>
                    <a:pt x="117" y="522"/>
                    <a:pt x="117" y="409"/>
                  </a:cubicBezTo>
                  <a:cubicBezTo>
                    <a:pt x="117" y="311"/>
                    <a:pt x="205" y="244"/>
                    <a:pt x="330" y="244"/>
                  </a:cubicBezTo>
                  <a:cubicBezTo>
                    <a:pt x="431" y="244"/>
                    <a:pt x="514" y="295"/>
                    <a:pt x="552" y="323"/>
                  </a:cubicBezTo>
                  <a:cubicBezTo>
                    <a:pt x="596" y="245"/>
                    <a:pt x="596" y="245"/>
                    <a:pt x="596" y="245"/>
                  </a:cubicBezTo>
                  <a:cubicBezTo>
                    <a:pt x="569" y="223"/>
                    <a:pt x="499" y="174"/>
                    <a:pt x="389" y="161"/>
                  </a:cubicBezTo>
                  <a:cubicBezTo>
                    <a:pt x="349" y="157"/>
                    <a:pt x="349" y="157"/>
                    <a:pt x="349" y="157"/>
                  </a:cubicBezTo>
                  <a:cubicBezTo>
                    <a:pt x="349" y="0"/>
                    <a:pt x="349" y="0"/>
                    <a:pt x="349" y="0"/>
                  </a:cubicBezTo>
                  <a:cubicBezTo>
                    <a:pt x="285" y="0"/>
                    <a:pt x="285" y="0"/>
                    <a:pt x="285" y="0"/>
                  </a:cubicBezTo>
                  <a:cubicBezTo>
                    <a:pt x="285" y="157"/>
                    <a:pt x="285" y="157"/>
                    <a:pt x="285" y="157"/>
                  </a:cubicBezTo>
                  <a:cubicBezTo>
                    <a:pt x="248" y="164"/>
                    <a:pt x="248" y="164"/>
                    <a:pt x="248" y="164"/>
                  </a:cubicBezTo>
                  <a:cubicBezTo>
                    <a:pt x="106" y="191"/>
                    <a:pt x="11" y="291"/>
                    <a:pt x="11" y="412"/>
                  </a:cubicBezTo>
                  <a:cubicBezTo>
                    <a:pt x="11" y="565"/>
                    <a:pt x="134" y="626"/>
                    <a:pt x="296" y="690"/>
                  </a:cubicBezTo>
                  <a:cubicBezTo>
                    <a:pt x="297" y="690"/>
                    <a:pt x="297" y="690"/>
                    <a:pt x="297" y="690"/>
                  </a:cubicBezTo>
                  <a:cubicBezTo>
                    <a:pt x="412" y="736"/>
                    <a:pt x="521" y="780"/>
                    <a:pt x="521" y="885"/>
                  </a:cubicBezTo>
                  <a:cubicBezTo>
                    <a:pt x="521" y="999"/>
                    <a:pt x="419" y="1059"/>
                    <a:pt x="317" y="1059"/>
                  </a:cubicBezTo>
                  <a:cubicBezTo>
                    <a:pt x="200" y="1059"/>
                    <a:pt x="103" y="994"/>
                    <a:pt x="56" y="956"/>
                  </a:cubicBezTo>
                  <a:cubicBezTo>
                    <a:pt x="0" y="1029"/>
                    <a:pt x="0" y="1029"/>
                    <a:pt x="0" y="1029"/>
                  </a:cubicBezTo>
                  <a:cubicBezTo>
                    <a:pt x="29" y="1055"/>
                    <a:pt x="113" y="1123"/>
                    <a:pt x="246" y="1142"/>
                  </a:cubicBezTo>
                  <a:cubicBezTo>
                    <a:pt x="285" y="1147"/>
                    <a:pt x="285" y="1147"/>
                    <a:pt x="285" y="1147"/>
                  </a:cubicBezTo>
                  <a:cubicBezTo>
                    <a:pt x="285" y="1302"/>
                    <a:pt x="285" y="1302"/>
                    <a:pt x="285" y="1302"/>
                  </a:cubicBezTo>
                  <a:cubicBezTo>
                    <a:pt x="349" y="1302"/>
                    <a:pt x="349" y="1302"/>
                    <a:pt x="349" y="1302"/>
                  </a:cubicBezTo>
                  <a:cubicBezTo>
                    <a:pt x="349" y="1148"/>
                    <a:pt x="349" y="1148"/>
                    <a:pt x="349" y="1148"/>
                  </a:cubicBezTo>
                  <a:cubicBezTo>
                    <a:pt x="387" y="1142"/>
                    <a:pt x="387" y="1142"/>
                    <a:pt x="387" y="1142"/>
                  </a:cubicBezTo>
                  <a:cubicBezTo>
                    <a:pt x="531" y="1118"/>
                    <a:pt x="627" y="1011"/>
                    <a:pt x="627" y="876"/>
                  </a:cubicBezTo>
                  <a:cubicBezTo>
                    <a:pt x="627" y="806"/>
                    <a:pt x="601" y="753"/>
                    <a:pt x="546" y="709"/>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47" b="0" i="0" u="none" strike="noStrike" kern="0" cap="none" spc="0" normalizeH="0" baseline="0" noProof="0" dirty="0">
                <a:ln>
                  <a:noFill/>
                </a:ln>
                <a:solidFill>
                  <a:srgbClr val="5C5C5C"/>
                </a:solidFill>
                <a:effectLst/>
                <a:uLnTx/>
                <a:uFillTx/>
                <a:latin typeface="Arial" panose="020B0604020202020204"/>
                <a:sym typeface="+mn-lt"/>
              </a:endParaRPr>
            </a:p>
          </p:txBody>
        </p:sp>
      </p:grpSp>
      <p:sp>
        <p:nvSpPr>
          <p:cNvPr id="87" name="Rectangle 86"/>
          <p:cNvSpPr/>
          <p:nvPr/>
        </p:nvSpPr>
        <p:spPr>
          <a:xfrm>
            <a:off x="5195806" y="1314215"/>
            <a:ext cx="3262394" cy="629403"/>
          </a:xfrm>
          <a:prstGeom prst="rect">
            <a:avLst/>
          </a:prstGeom>
        </p:spPr>
        <p:txBody>
          <a:bodyPr wrap="square">
            <a:spAutoFit/>
          </a:bodyPr>
          <a:lstStyle/>
          <a:p>
            <a:pPr lvl="0">
              <a:lnSpc>
                <a:spcPct val="90000"/>
              </a:lnSpc>
              <a:spcBef>
                <a:spcPts val="277"/>
              </a:spcBef>
            </a:pPr>
            <a:r>
              <a:rPr lang="en-US" sz="1200" b="1" kern="0" dirty="0">
                <a:solidFill>
                  <a:srgbClr val="DE002B"/>
                </a:solidFill>
                <a:latin typeface="Arial" panose="020B0604020202020204"/>
              </a:rPr>
              <a:t>Logistics, Technology, Analytics: Three crucial pillars for online shop-</a:t>
            </a:r>
            <a:r>
              <a:rPr lang="en-US" sz="1200" b="1" kern="0" dirty="0" err="1">
                <a:solidFill>
                  <a:srgbClr val="DE002B"/>
                </a:solidFill>
                <a:latin typeface="Arial" panose="020B0604020202020204"/>
              </a:rPr>
              <a:t>fas</a:t>
            </a:r>
            <a:endParaRPr kumimoji="0" lang="en-US" sz="1200" b="1" i="0" u="none" strike="noStrike" kern="0" cap="none" spc="0" normalizeH="0" baseline="0" noProof="0" dirty="0">
              <a:ln>
                <a:noFill/>
              </a:ln>
              <a:solidFill>
                <a:srgbClr val="DE002B"/>
              </a:solidFill>
              <a:effectLst/>
              <a:uLnTx/>
              <a:uFillTx/>
              <a:latin typeface="Arial" panose="020B0604020202020204"/>
            </a:endParaRPr>
          </a:p>
          <a:p>
            <a:pPr marL="0" marR="0" lvl="0" indent="0" defTabSz="914400" eaLnBrk="1" fontAlgn="auto" latinLnBrk="0" hangingPunct="1">
              <a:lnSpc>
                <a:spcPct val="90000"/>
              </a:lnSpc>
              <a:spcBef>
                <a:spcPts val="277"/>
              </a:spcBef>
              <a:spcAft>
                <a:spcPts val="0"/>
              </a:spcAft>
              <a:buClrTx/>
              <a:buSzTx/>
              <a:buFontTx/>
              <a:buNone/>
              <a:tabLst/>
              <a:defRPr/>
            </a:pPr>
            <a:endParaRPr kumimoji="0" lang="en-US" sz="1200" b="1" i="0" u="none" strike="noStrike" kern="0" cap="none" spc="0" normalizeH="0" baseline="0" noProof="0" dirty="0">
              <a:ln>
                <a:noFill/>
              </a:ln>
              <a:solidFill>
                <a:srgbClr val="C00000"/>
              </a:solidFill>
              <a:effectLst/>
              <a:uLnTx/>
              <a:uFillTx/>
              <a:latin typeface="Arial" panose="020B0604020202020204"/>
            </a:endParaRPr>
          </a:p>
        </p:txBody>
      </p:sp>
      <p:grpSp>
        <p:nvGrpSpPr>
          <p:cNvPr id="30" name="Group 29">
            <a:extLst>
              <a:ext uri="{FF2B5EF4-FFF2-40B4-BE49-F238E27FC236}">
                <a16:creationId xmlns:a16="http://schemas.microsoft.com/office/drawing/2014/main" id="{5DEBDBDF-79B6-4E63-BB5F-1ACEFD1D545D}"/>
              </a:ext>
            </a:extLst>
          </p:cNvPr>
          <p:cNvGrpSpPr/>
          <p:nvPr/>
        </p:nvGrpSpPr>
        <p:grpSpPr>
          <a:xfrm>
            <a:off x="777240" y="1308780"/>
            <a:ext cx="266089" cy="433918"/>
            <a:chOff x="146806" y="1358096"/>
            <a:chExt cx="379177" cy="613709"/>
          </a:xfrm>
        </p:grpSpPr>
        <p:sp>
          <p:nvSpPr>
            <p:cNvPr id="32" name="Freeform 18">
              <a:extLst>
                <a:ext uri="{FF2B5EF4-FFF2-40B4-BE49-F238E27FC236}">
                  <a16:creationId xmlns:a16="http://schemas.microsoft.com/office/drawing/2014/main" id="{C3188B6B-AD89-4FDA-B758-C6B4212F8F9E}"/>
                </a:ext>
              </a:extLst>
            </p:cNvPr>
            <p:cNvSpPr>
              <a:spLocks noChangeAspect="1" noEditPoints="1"/>
            </p:cNvSpPr>
            <p:nvPr/>
          </p:nvSpPr>
          <p:spPr bwMode="auto">
            <a:xfrm>
              <a:off x="146806" y="1358096"/>
              <a:ext cx="379177" cy="613709"/>
            </a:xfrm>
            <a:custGeom>
              <a:avLst/>
              <a:gdLst>
                <a:gd name="T0" fmla="*/ 1226 w 1844"/>
                <a:gd name="T1" fmla="*/ 2826 h 3322"/>
                <a:gd name="T2" fmla="*/ 1205 w 1844"/>
                <a:gd name="T3" fmla="*/ 2868 h 3322"/>
                <a:gd name="T4" fmla="*/ 1226 w 1844"/>
                <a:gd name="T5" fmla="*/ 2909 h 3322"/>
                <a:gd name="T6" fmla="*/ 1525 w 1844"/>
                <a:gd name="T7" fmla="*/ 2919 h 3322"/>
                <a:gd name="T8" fmla="*/ 1566 w 1844"/>
                <a:gd name="T9" fmla="*/ 2898 h 3322"/>
                <a:gd name="T10" fmla="*/ 1574 w 1844"/>
                <a:gd name="T11" fmla="*/ 2851 h 3322"/>
                <a:gd name="T12" fmla="*/ 1541 w 1844"/>
                <a:gd name="T13" fmla="*/ 2818 h 3322"/>
                <a:gd name="T14" fmla="*/ 319 w 1844"/>
                <a:gd name="T15" fmla="*/ 2815 h 3322"/>
                <a:gd name="T16" fmla="*/ 278 w 1844"/>
                <a:gd name="T17" fmla="*/ 2837 h 3322"/>
                <a:gd name="T18" fmla="*/ 270 w 1844"/>
                <a:gd name="T19" fmla="*/ 2884 h 3322"/>
                <a:gd name="T20" fmla="*/ 303 w 1844"/>
                <a:gd name="T21" fmla="*/ 2917 h 3322"/>
                <a:gd name="T22" fmla="*/ 604 w 1844"/>
                <a:gd name="T23" fmla="*/ 2917 h 3322"/>
                <a:gd name="T24" fmla="*/ 637 w 1844"/>
                <a:gd name="T25" fmla="*/ 2884 h 3322"/>
                <a:gd name="T26" fmla="*/ 630 w 1844"/>
                <a:gd name="T27" fmla="*/ 2837 h 3322"/>
                <a:gd name="T28" fmla="*/ 587 w 1844"/>
                <a:gd name="T29" fmla="*/ 2815 h 3322"/>
                <a:gd name="T30" fmla="*/ 892 w 1844"/>
                <a:gd name="T31" fmla="*/ 2719 h 3322"/>
                <a:gd name="T32" fmla="*/ 814 w 1844"/>
                <a:gd name="T33" fmla="*/ 2760 h 3322"/>
                <a:gd name="T34" fmla="*/ 778 w 1844"/>
                <a:gd name="T35" fmla="*/ 2819 h 3322"/>
                <a:gd name="T36" fmla="*/ 772 w 1844"/>
                <a:gd name="T37" fmla="*/ 2892 h 3322"/>
                <a:gd name="T38" fmla="*/ 799 w 1844"/>
                <a:gd name="T39" fmla="*/ 2958 h 3322"/>
                <a:gd name="T40" fmla="*/ 840 w 1844"/>
                <a:gd name="T41" fmla="*/ 2996 h 3322"/>
                <a:gd name="T42" fmla="*/ 922 w 1844"/>
                <a:gd name="T43" fmla="*/ 3020 h 3322"/>
                <a:gd name="T44" fmla="*/ 991 w 1844"/>
                <a:gd name="T45" fmla="*/ 3003 h 3322"/>
                <a:gd name="T46" fmla="*/ 1048 w 1844"/>
                <a:gd name="T47" fmla="*/ 2953 h 3322"/>
                <a:gd name="T48" fmla="*/ 1074 w 1844"/>
                <a:gd name="T49" fmla="*/ 2868 h 3322"/>
                <a:gd name="T50" fmla="*/ 1048 w 1844"/>
                <a:gd name="T51" fmla="*/ 2783 h 3322"/>
                <a:gd name="T52" fmla="*/ 1007 w 1844"/>
                <a:gd name="T53" fmla="*/ 2741 h 3322"/>
                <a:gd name="T54" fmla="*/ 922 w 1844"/>
                <a:gd name="T55" fmla="*/ 2716 h 3322"/>
                <a:gd name="T56" fmla="*/ 289 w 1844"/>
                <a:gd name="T57" fmla="*/ 279 h 3322"/>
                <a:gd name="T58" fmla="*/ 268 w 1844"/>
                <a:gd name="T59" fmla="*/ 320 h 3322"/>
                <a:gd name="T60" fmla="*/ 278 w 1844"/>
                <a:gd name="T61" fmla="*/ 2497 h 3322"/>
                <a:gd name="T62" fmla="*/ 319 w 1844"/>
                <a:gd name="T63" fmla="*/ 2518 h 3322"/>
                <a:gd name="T64" fmla="*/ 1555 w 1844"/>
                <a:gd name="T65" fmla="*/ 2508 h 3322"/>
                <a:gd name="T66" fmla="*/ 1576 w 1844"/>
                <a:gd name="T67" fmla="*/ 2465 h 3322"/>
                <a:gd name="T68" fmla="*/ 1555 w 1844"/>
                <a:gd name="T69" fmla="*/ 2424 h 3322"/>
                <a:gd name="T70" fmla="*/ 372 w 1844"/>
                <a:gd name="T71" fmla="*/ 2414 h 3322"/>
                <a:gd name="T72" fmla="*/ 1472 w 1844"/>
                <a:gd name="T73" fmla="*/ 2198 h 3322"/>
                <a:gd name="T74" fmla="*/ 1494 w 1844"/>
                <a:gd name="T75" fmla="*/ 2239 h 3322"/>
                <a:gd name="T76" fmla="*/ 1541 w 1844"/>
                <a:gd name="T77" fmla="*/ 2246 h 3322"/>
                <a:gd name="T78" fmla="*/ 1574 w 1844"/>
                <a:gd name="T79" fmla="*/ 2214 h 3322"/>
                <a:gd name="T80" fmla="*/ 1574 w 1844"/>
                <a:gd name="T81" fmla="*/ 304 h 3322"/>
                <a:gd name="T82" fmla="*/ 1541 w 1844"/>
                <a:gd name="T83" fmla="*/ 272 h 3322"/>
                <a:gd name="T84" fmla="*/ 319 w 1844"/>
                <a:gd name="T85" fmla="*/ 0 h 3322"/>
                <a:gd name="T86" fmla="*/ 1607 w 1844"/>
                <a:gd name="T87" fmla="*/ 11 h 3322"/>
                <a:gd name="T88" fmla="*/ 1716 w 1844"/>
                <a:gd name="T89" fmla="*/ 65 h 3322"/>
                <a:gd name="T90" fmla="*/ 1777 w 1844"/>
                <a:gd name="T91" fmla="*/ 125 h 3322"/>
                <a:gd name="T92" fmla="*/ 1833 w 1844"/>
                <a:gd name="T93" fmla="*/ 235 h 3322"/>
                <a:gd name="T94" fmla="*/ 1844 w 1844"/>
                <a:gd name="T95" fmla="*/ 3001 h 3322"/>
                <a:gd name="T96" fmla="*/ 1819 w 1844"/>
                <a:gd name="T97" fmla="*/ 3126 h 3322"/>
                <a:gd name="T98" fmla="*/ 1750 w 1844"/>
                <a:gd name="T99" fmla="*/ 3228 h 3322"/>
                <a:gd name="T100" fmla="*/ 1648 w 1844"/>
                <a:gd name="T101" fmla="*/ 3297 h 3322"/>
                <a:gd name="T102" fmla="*/ 1525 w 1844"/>
                <a:gd name="T103" fmla="*/ 3322 h 3322"/>
                <a:gd name="T104" fmla="*/ 237 w 1844"/>
                <a:gd name="T105" fmla="*/ 3311 h 3322"/>
                <a:gd name="T106" fmla="*/ 128 w 1844"/>
                <a:gd name="T107" fmla="*/ 3257 h 3322"/>
                <a:gd name="T108" fmla="*/ 67 w 1844"/>
                <a:gd name="T109" fmla="*/ 3197 h 3322"/>
                <a:gd name="T110" fmla="*/ 11 w 1844"/>
                <a:gd name="T111" fmla="*/ 3087 h 3322"/>
                <a:gd name="T112" fmla="*/ 0 w 1844"/>
                <a:gd name="T113" fmla="*/ 320 h 3322"/>
                <a:gd name="T114" fmla="*/ 25 w 1844"/>
                <a:gd name="T115" fmla="*/ 196 h 3322"/>
                <a:gd name="T116" fmla="*/ 94 w 1844"/>
                <a:gd name="T117" fmla="*/ 94 h 3322"/>
                <a:gd name="T118" fmla="*/ 195 w 1844"/>
                <a:gd name="T119" fmla="*/ 25 h 3322"/>
                <a:gd name="T120" fmla="*/ 319 w 1844"/>
                <a:gd name="T121" fmla="*/ 0 h 3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4" h="3322">
                  <a:moveTo>
                    <a:pt x="1256" y="2815"/>
                  </a:moveTo>
                  <a:lnTo>
                    <a:pt x="1240" y="2818"/>
                  </a:lnTo>
                  <a:lnTo>
                    <a:pt x="1226" y="2826"/>
                  </a:lnTo>
                  <a:lnTo>
                    <a:pt x="1215" y="2837"/>
                  </a:lnTo>
                  <a:lnTo>
                    <a:pt x="1208" y="2851"/>
                  </a:lnTo>
                  <a:lnTo>
                    <a:pt x="1205" y="2868"/>
                  </a:lnTo>
                  <a:lnTo>
                    <a:pt x="1208" y="2884"/>
                  </a:lnTo>
                  <a:lnTo>
                    <a:pt x="1215" y="2898"/>
                  </a:lnTo>
                  <a:lnTo>
                    <a:pt x="1226" y="2909"/>
                  </a:lnTo>
                  <a:lnTo>
                    <a:pt x="1240" y="2917"/>
                  </a:lnTo>
                  <a:lnTo>
                    <a:pt x="1256" y="2919"/>
                  </a:lnTo>
                  <a:lnTo>
                    <a:pt x="1525" y="2919"/>
                  </a:lnTo>
                  <a:lnTo>
                    <a:pt x="1541" y="2917"/>
                  </a:lnTo>
                  <a:lnTo>
                    <a:pt x="1555" y="2909"/>
                  </a:lnTo>
                  <a:lnTo>
                    <a:pt x="1566" y="2898"/>
                  </a:lnTo>
                  <a:lnTo>
                    <a:pt x="1574" y="2884"/>
                  </a:lnTo>
                  <a:lnTo>
                    <a:pt x="1576" y="2868"/>
                  </a:lnTo>
                  <a:lnTo>
                    <a:pt x="1574" y="2851"/>
                  </a:lnTo>
                  <a:lnTo>
                    <a:pt x="1566" y="2837"/>
                  </a:lnTo>
                  <a:lnTo>
                    <a:pt x="1555" y="2826"/>
                  </a:lnTo>
                  <a:lnTo>
                    <a:pt x="1541" y="2818"/>
                  </a:lnTo>
                  <a:lnTo>
                    <a:pt x="1525" y="2815"/>
                  </a:lnTo>
                  <a:lnTo>
                    <a:pt x="1256" y="2815"/>
                  </a:lnTo>
                  <a:close/>
                  <a:moveTo>
                    <a:pt x="319" y="2815"/>
                  </a:moveTo>
                  <a:lnTo>
                    <a:pt x="303" y="2818"/>
                  </a:lnTo>
                  <a:lnTo>
                    <a:pt x="289" y="2826"/>
                  </a:lnTo>
                  <a:lnTo>
                    <a:pt x="278" y="2837"/>
                  </a:lnTo>
                  <a:lnTo>
                    <a:pt x="270" y="2851"/>
                  </a:lnTo>
                  <a:lnTo>
                    <a:pt x="268" y="2868"/>
                  </a:lnTo>
                  <a:lnTo>
                    <a:pt x="270" y="2884"/>
                  </a:lnTo>
                  <a:lnTo>
                    <a:pt x="278" y="2898"/>
                  </a:lnTo>
                  <a:lnTo>
                    <a:pt x="289" y="2909"/>
                  </a:lnTo>
                  <a:lnTo>
                    <a:pt x="303" y="2917"/>
                  </a:lnTo>
                  <a:lnTo>
                    <a:pt x="319" y="2919"/>
                  </a:lnTo>
                  <a:lnTo>
                    <a:pt x="587" y="2919"/>
                  </a:lnTo>
                  <a:lnTo>
                    <a:pt x="604" y="2917"/>
                  </a:lnTo>
                  <a:lnTo>
                    <a:pt x="618" y="2909"/>
                  </a:lnTo>
                  <a:lnTo>
                    <a:pt x="630" y="2898"/>
                  </a:lnTo>
                  <a:lnTo>
                    <a:pt x="637" y="2884"/>
                  </a:lnTo>
                  <a:lnTo>
                    <a:pt x="640" y="2868"/>
                  </a:lnTo>
                  <a:lnTo>
                    <a:pt x="637" y="2851"/>
                  </a:lnTo>
                  <a:lnTo>
                    <a:pt x="630" y="2837"/>
                  </a:lnTo>
                  <a:lnTo>
                    <a:pt x="618" y="2826"/>
                  </a:lnTo>
                  <a:lnTo>
                    <a:pt x="604" y="2818"/>
                  </a:lnTo>
                  <a:lnTo>
                    <a:pt x="587" y="2815"/>
                  </a:lnTo>
                  <a:lnTo>
                    <a:pt x="319" y="2815"/>
                  </a:lnTo>
                  <a:close/>
                  <a:moveTo>
                    <a:pt x="922" y="2716"/>
                  </a:moveTo>
                  <a:lnTo>
                    <a:pt x="892" y="2719"/>
                  </a:lnTo>
                  <a:lnTo>
                    <a:pt x="863" y="2728"/>
                  </a:lnTo>
                  <a:lnTo>
                    <a:pt x="837" y="2741"/>
                  </a:lnTo>
                  <a:lnTo>
                    <a:pt x="814" y="2760"/>
                  </a:lnTo>
                  <a:lnTo>
                    <a:pt x="799" y="2777"/>
                  </a:lnTo>
                  <a:lnTo>
                    <a:pt x="787" y="2797"/>
                  </a:lnTo>
                  <a:lnTo>
                    <a:pt x="778" y="2819"/>
                  </a:lnTo>
                  <a:lnTo>
                    <a:pt x="772" y="2843"/>
                  </a:lnTo>
                  <a:lnTo>
                    <a:pt x="770" y="2868"/>
                  </a:lnTo>
                  <a:lnTo>
                    <a:pt x="772" y="2892"/>
                  </a:lnTo>
                  <a:lnTo>
                    <a:pt x="778" y="2915"/>
                  </a:lnTo>
                  <a:lnTo>
                    <a:pt x="787" y="2938"/>
                  </a:lnTo>
                  <a:lnTo>
                    <a:pt x="799" y="2958"/>
                  </a:lnTo>
                  <a:lnTo>
                    <a:pt x="814" y="2976"/>
                  </a:lnTo>
                  <a:lnTo>
                    <a:pt x="818" y="2979"/>
                  </a:lnTo>
                  <a:lnTo>
                    <a:pt x="840" y="2996"/>
                  </a:lnTo>
                  <a:lnTo>
                    <a:pt x="866" y="3009"/>
                  </a:lnTo>
                  <a:lnTo>
                    <a:pt x="893" y="3017"/>
                  </a:lnTo>
                  <a:lnTo>
                    <a:pt x="922" y="3020"/>
                  </a:lnTo>
                  <a:lnTo>
                    <a:pt x="946" y="3018"/>
                  </a:lnTo>
                  <a:lnTo>
                    <a:pt x="970" y="3012"/>
                  </a:lnTo>
                  <a:lnTo>
                    <a:pt x="991" y="3003"/>
                  </a:lnTo>
                  <a:lnTo>
                    <a:pt x="1012" y="2991"/>
                  </a:lnTo>
                  <a:lnTo>
                    <a:pt x="1030" y="2976"/>
                  </a:lnTo>
                  <a:lnTo>
                    <a:pt x="1048" y="2953"/>
                  </a:lnTo>
                  <a:lnTo>
                    <a:pt x="1062" y="2926"/>
                  </a:lnTo>
                  <a:lnTo>
                    <a:pt x="1071" y="2898"/>
                  </a:lnTo>
                  <a:lnTo>
                    <a:pt x="1074" y="2868"/>
                  </a:lnTo>
                  <a:lnTo>
                    <a:pt x="1071" y="2837"/>
                  </a:lnTo>
                  <a:lnTo>
                    <a:pt x="1062" y="2808"/>
                  </a:lnTo>
                  <a:lnTo>
                    <a:pt x="1048" y="2783"/>
                  </a:lnTo>
                  <a:lnTo>
                    <a:pt x="1030" y="2760"/>
                  </a:lnTo>
                  <a:lnTo>
                    <a:pt x="1030" y="2760"/>
                  </a:lnTo>
                  <a:lnTo>
                    <a:pt x="1007" y="2741"/>
                  </a:lnTo>
                  <a:lnTo>
                    <a:pt x="981" y="2728"/>
                  </a:lnTo>
                  <a:lnTo>
                    <a:pt x="953" y="2719"/>
                  </a:lnTo>
                  <a:lnTo>
                    <a:pt x="922" y="2716"/>
                  </a:lnTo>
                  <a:close/>
                  <a:moveTo>
                    <a:pt x="319" y="268"/>
                  </a:moveTo>
                  <a:lnTo>
                    <a:pt x="303" y="272"/>
                  </a:lnTo>
                  <a:lnTo>
                    <a:pt x="289" y="279"/>
                  </a:lnTo>
                  <a:lnTo>
                    <a:pt x="278" y="290"/>
                  </a:lnTo>
                  <a:lnTo>
                    <a:pt x="270" y="304"/>
                  </a:lnTo>
                  <a:lnTo>
                    <a:pt x="268" y="320"/>
                  </a:lnTo>
                  <a:lnTo>
                    <a:pt x="268" y="2465"/>
                  </a:lnTo>
                  <a:lnTo>
                    <a:pt x="270" y="2482"/>
                  </a:lnTo>
                  <a:lnTo>
                    <a:pt x="278" y="2497"/>
                  </a:lnTo>
                  <a:lnTo>
                    <a:pt x="289" y="2508"/>
                  </a:lnTo>
                  <a:lnTo>
                    <a:pt x="303" y="2515"/>
                  </a:lnTo>
                  <a:lnTo>
                    <a:pt x="319" y="2518"/>
                  </a:lnTo>
                  <a:lnTo>
                    <a:pt x="1525" y="2518"/>
                  </a:lnTo>
                  <a:lnTo>
                    <a:pt x="1541" y="2515"/>
                  </a:lnTo>
                  <a:lnTo>
                    <a:pt x="1555" y="2508"/>
                  </a:lnTo>
                  <a:lnTo>
                    <a:pt x="1566" y="2497"/>
                  </a:lnTo>
                  <a:lnTo>
                    <a:pt x="1574" y="2482"/>
                  </a:lnTo>
                  <a:lnTo>
                    <a:pt x="1576" y="2465"/>
                  </a:lnTo>
                  <a:lnTo>
                    <a:pt x="1574" y="2449"/>
                  </a:lnTo>
                  <a:lnTo>
                    <a:pt x="1566" y="2435"/>
                  </a:lnTo>
                  <a:lnTo>
                    <a:pt x="1555" y="2424"/>
                  </a:lnTo>
                  <a:lnTo>
                    <a:pt x="1541" y="2416"/>
                  </a:lnTo>
                  <a:lnTo>
                    <a:pt x="1525" y="2414"/>
                  </a:lnTo>
                  <a:lnTo>
                    <a:pt x="372" y="2414"/>
                  </a:lnTo>
                  <a:lnTo>
                    <a:pt x="372" y="372"/>
                  </a:lnTo>
                  <a:lnTo>
                    <a:pt x="1472" y="372"/>
                  </a:lnTo>
                  <a:lnTo>
                    <a:pt x="1472" y="2198"/>
                  </a:lnTo>
                  <a:lnTo>
                    <a:pt x="1475" y="2214"/>
                  </a:lnTo>
                  <a:lnTo>
                    <a:pt x="1482" y="2228"/>
                  </a:lnTo>
                  <a:lnTo>
                    <a:pt x="1494" y="2239"/>
                  </a:lnTo>
                  <a:lnTo>
                    <a:pt x="1508" y="2246"/>
                  </a:lnTo>
                  <a:lnTo>
                    <a:pt x="1525" y="2249"/>
                  </a:lnTo>
                  <a:lnTo>
                    <a:pt x="1541" y="2246"/>
                  </a:lnTo>
                  <a:lnTo>
                    <a:pt x="1555" y="2239"/>
                  </a:lnTo>
                  <a:lnTo>
                    <a:pt x="1566" y="2228"/>
                  </a:lnTo>
                  <a:lnTo>
                    <a:pt x="1574" y="2214"/>
                  </a:lnTo>
                  <a:lnTo>
                    <a:pt x="1576" y="2198"/>
                  </a:lnTo>
                  <a:lnTo>
                    <a:pt x="1576" y="320"/>
                  </a:lnTo>
                  <a:lnTo>
                    <a:pt x="1574" y="304"/>
                  </a:lnTo>
                  <a:lnTo>
                    <a:pt x="1566" y="290"/>
                  </a:lnTo>
                  <a:lnTo>
                    <a:pt x="1555" y="279"/>
                  </a:lnTo>
                  <a:lnTo>
                    <a:pt x="1541" y="272"/>
                  </a:lnTo>
                  <a:lnTo>
                    <a:pt x="1525" y="268"/>
                  </a:lnTo>
                  <a:lnTo>
                    <a:pt x="319" y="268"/>
                  </a:lnTo>
                  <a:close/>
                  <a:moveTo>
                    <a:pt x="319" y="0"/>
                  </a:moveTo>
                  <a:lnTo>
                    <a:pt x="1525" y="0"/>
                  </a:lnTo>
                  <a:lnTo>
                    <a:pt x="1567" y="3"/>
                  </a:lnTo>
                  <a:lnTo>
                    <a:pt x="1607" y="11"/>
                  </a:lnTo>
                  <a:lnTo>
                    <a:pt x="1646" y="24"/>
                  </a:lnTo>
                  <a:lnTo>
                    <a:pt x="1683" y="42"/>
                  </a:lnTo>
                  <a:lnTo>
                    <a:pt x="1716" y="65"/>
                  </a:lnTo>
                  <a:lnTo>
                    <a:pt x="1746" y="91"/>
                  </a:lnTo>
                  <a:lnTo>
                    <a:pt x="1750" y="94"/>
                  </a:lnTo>
                  <a:lnTo>
                    <a:pt x="1777" y="125"/>
                  </a:lnTo>
                  <a:lnTo>
                    <a:pt x="1801" y="160"/>
                  </a:lnTo>
                  <a:lnTo>
                    <a:pt x="1819" y="196"/>
                  </a:lnTo>
                  <a:lnTo>
                    <a:pt x="1833" y="235"/>
                  </a:lnTo>
                  <a:lnTo>
                    <a:pt x="1841" y="278"/>
                  </a:lnTo>
                  <a:lnTo>
                    <a:pt x="1844" y="320"/>
                  </a:lnTo>
                  <a:lnTo>
                    <a:pt x="1844" y="3001"/>
                  </a:lnTo>
                  <a:lnTo>
                    <a:pt x="1841" y="3045"/>
                  </a:lnTo>
                  <a:lnTo>
                    <a:pt x="1833" y="3087"/>
                  </a:lnTo>
                  <a:lnTo>
                    <a:pt x="1819" y="3126"/>
                  </a:lnTo>
                  <a:lnTo>
                    <a:pt x="1801" y="3164"/>
                  </a:lnTo>
                  <a:lnTo>
                    <a:pt x="1777" y="3197"/>
                  </a:lnTo>
                  <a:lnTo>
                    <a:pt x="1750" y="3228"/>
                  </a:lnTo>
                  <a:lnTo>
                    <a:pt x="1719" y="3255"/>
                  </a:lnTo>
                  <a:lnTo>
                    <a:pt x="1686" y="3278"/>
                  </a:lnTo>
                  <a:lnTo>
                    <a:pt x="1648" y="3297"/>
                  </a:lnTo>
                  <a:lnTo>
                    <a:pt x="1609" y="3311"/>
                  </a:lnTo>
                  <a:lnTo>
                    <a:pt x="1568" y="3319"/>
                  </a:lnTo>
                  <a:lnTo>
                    <a:pt x="1525" y="3322"/>
                  </a:lnTo>
                  <a:lnTo>
                    <a:pt x="319" y="3322"/>
                  </a:lnTo>
                  <a:lnTo>
                    <a:pt x="277" y="3319"/>
                  </a:lnTo>
                  <a:lnTo>
                    <a:pt x="237" y="3311"/>
                  </a:lnTo>
                  <a:lnTo>
                    <a:pt x="197" y="3298"/>
                  </a:lnTo>
                  <a:lnTo>
                    <a:pt x="161" y="3280"/>
                  </a:lnTo>
                  <a:lnTo>
                    <a:pt x="128" y="3257"/>
                  </a:lnTo>
                  <a:lnTo>
                    <a:pt x="98" y="3231"/>
                  </a:lnTo>
                  <a:lnTo>
                    <a:pt x="94" y="3227"/>
                  </a:lnTo>
                  <a:lnTo>
                    <a:pt x="67" y="3197"/>
                  </a:lnTo>
                  <a:lnTo>
                    <a:pt x="43" y="3163"/>
                  </a:lnTo>
                  <a:lnTo>
                    <a:pt x="25" y="3126"/>
                  </a:lnTo>
                  <a:lnTo>
                    <a:pt x="11" y="3087"/>
                  </a:lnTo>
                  <a:lnTo>
                    <a:pt x="3" y="3045"/>
                  </a:lnTo>
                  <a:lnTo>
                    <a:pt x="0" y="3001"/>
                  </a:lnTo>
                  <a:lnTo>
                    <a:pt x="0" y="320"/>
                  </a:lnTo>
                  <a:lnTo>
                    <a:pt x="3" y="277"/>
                  </a:lnTo>
                  <a:lnTo>
                    <a:pt x="11" y="235"/>
                  </a:lnTo>
                  <a:lnTo>
                    <a:pt x="25" y="196"/>
                  </a:lnTo>
                  <a:lnTo>
                    <a:pt x="43" y="160"/>
                  </a:lnTo>
                  <a:lnTo>
                    <a:pt x="67" y="125"/>
                  </a:lnTo>
                  <a:lnTo>
                    <a:pt x="94" y="94"/>
                  </a:lnTo>
                  <a:lnTo>
                    <a:pt x="125" y="68"/>
                  </a:lnTo>
                  <a:lnTo>
                    <a:pt x="158" y="44"/>
                  </a:lnTo>
                  <a:lnTo>
                    <a:pt x="195" y="25"/>
                  </a:lnTo>
                  <a:lnTo>
                    <a:pt x="235" y="12"/>
                  </a:lnTo>
                  <a:lnTo>
                    <a:pt x="276" y="3"/>
                  </a:lnTo>
                  <a:lnTo>
                    <a:pt x="319" y="0"/>
                  </a:lnTo>
                  <a:close/>
                </a:path>
              </a:pathLst>
            </a:custGeom>
            <a:solidFill>
              <a:srgbClr val="262626"/>
            </a:solidFill>
            <a:ln>
              <a:noFill/>
            </a:ln>
          </p:spPr>
          <p:txBody>
            <a:bodyPr vert="horz" wrap="square" lIns="63305" tIns="31652" rIns="63305" bIns="3165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47" b="0" i="0" u="none" strike="noStrike" kern="0" cap="none" spc="0" normalizeH="0" baseline="0" noProof="0" dirty="0">
                <a:ln>
                  <a:noFill/>
                </a:ln>
                <a:solidFill>
                  <a:srgbClr val="FFFFFF"/>
                </a:solidFill>
                <a:effectLst/>
                <a:uLnTx/>
                <a:uFillTx/>
                <a:latin typeface="Arial" panose="020B0604020202020204"/>
              </a:endParaRPr>
            </a:p>
          </p:txBody>
        </p:sp>
        <p:grpSp>
          <p:nvGrpSpPr>
            <p:cNvPr id="33" name="Group 32">
              <a:extLst>
                <a:ext uri="{FF2B5EF4-FFF2-40B4-BE49-F238E27FC236}">
                  <a16:creationId xmlns:a16="http://schemas.microsoft.com/office/drawing/2014/main" id="{B3D8388E-E8D3-44F1-9418-E4E41256D8ED}"/>
                </a:ext>
              </a:extLst>
            </p:cNvPr>
            <p:cNvGrpSpPr>
              <a:grpSpLocks noChangeAspect="1"/>
            </p:cNvGrpSpPr>
            <p:nvPr/>
          </p:nvGrpSpPr>
          <p:grpSpPr>
            <a:xfrm>
              <a:off x="263095" y="1534209"/>
              <a:ext cx="144695" cy="130741"/>
              <a:chOff x="736601" y="2144712"/>
              <a:chExt cx="2990849" cy="2990851"/>
            </a:xfrm>
            <a:solidFill>
              <a:srgbClr val="FFFFFF"/>
            </a:solidFill>
          </p:grpSpPr>
          <p:sp>
            <p:nvSpPr>
              <p:cNvPr id="34" name="Freeform 9">
                <a:extLst>
                  <a:ext uri="{FF2B5EF4-FFF2-40B4-BE49-F238E27FC236}">
                    <a16:creationId xmlns:a16="http://schemas.microsoft.com/office/drawing/2014/main" id="{40ECD674-E18B-4D01-90E1-7C2CFF29CE53}"/>
                  </a:ext>
                </a:extLst>
              </p:cNvPr>
              <p:cNvSpPr>
                <a:spLocks noEditPoints="1"/>
              </p:cNvSpPr>
              <p:nvPr/>
            </p:nvSpPr>
            <p:spPr bwMode="auto">
              <a:xfrm>
                <a:off x="736601" y="2144712"/>
                <a:ext cx="2990849" cy="2990851"/>
              </a:xfrm>
              <a:custGeom>
                <a:avLst/>
                <a:gdLst>
                  <a:gd name="T0" fmla="*/ 1040 w 2080"/>
                  <a:gd name="T1" fmla="*/ 0 h 2080"/>
                  <a:gd name="T2" fmla="*/ 0 w 2080"/>
                  <a:gd name="T3" fmla="*/ 1040 h 2080"/>
                  <a:gd name="T4" fmla="*/ 1040 w 2080"/>
                  <a:gd name="T5" fmla="*/ 2080 h 2080"/>
                  <a:gd name="T6" fmla="*/ 2080 w 2080"/>
                  <a:gd name="T7" fmla="*/ 1040 h 2080"/>
                  <a:gd name="T8" fmla="*/ 1040 w 2080"/>
                  <a:gd name="T9" fmla="*/ 0 h 2080"/>
                  <a:gd name="T10" fmla="*/ 1040 w 2080"/>
                  <a:gd name="T11" fmla="*/ 2000 h 2080"/>
                  <a:gd name="T12" fmla="*/ 80 w 2080"/>
                  <a:gd name="T13" fmla="*/ 1040 h 2080"/>
                  <a:gd name="T14" fmla="*/ 1040 w 2080"/>
                  <a:gd name="T15" fmla="*/ 80 h 2080"/>
                  <a:gd name="T16" fmla="*/ 2000 w 2080"/>
                  <a:gd name="T17" fmla="*/ 1040 h 2080"/>
                  <a:gd name="T18" fmla="*/ 1040 w 2080"/>
                  <a:gd name="T19" fmla="*/ 2000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0" h="2080">
                    <a:moveTo>
                      <a:pt x="1040" y="0"/>
                    </a:moveTo>
                    <a:cubicBezTo>
                      <a:pt x="465" y="0"/>
                      <a:pt x="0" y="466"/>
                      <a:pt x="0" y="1040"/>
                    </a:cubicBezTo>
                    <a:cubicBezTo>
                      <a:pt x="0" y="1614"/>
                      <a:pt x="465" y="2080"/>
                      <a:pt x="1040" y="2080"/>
                    </a:cubicBezTo>
                    <a:cubicBezTo>
                      <a:pt x="1614" y="2080"/>
                      <a:pt x="2080" y="1614"/>
                      <a:pt x="2080" y="1040"/>
                    </a:cubicBezTo>
                    <a:cubicBezTo>
                      <a:pt x="2080" y="466"/>
                      <a:pt x="1614" y="0"/>
                      <a:pt x="1040" y="0"/>
                    </a:cubicBezTo>
                    <a:close/>
                    <a:moveTo>
                      <a:pt x="1040" y="2000"/>
                    </a:moveTo>
                    <a:cubicBezTo>
                      <a:pt x="510" y="2000"/>
                      <a:pt x="80" y="1570"/>
                      <a:pt x="80" y="1040"/>
                    </a:cubicBezTo>
                    <a:cubicBezTo>
                      <a:pt x="80" y="510"/>
                      <a:pt x="510" y="80"/>
                      <a:pt x="1040" y="80"/>
                    </a:cubicBezTo>
                    <a:cubicBezTo>
                      <a:pt x="1570" y="80"/>
                      <a:pt x="2000" y="510"/>
                      <a:pt x="2000" y="1040"/>
                    </a:cubicBezTo>
                    <a:cubicBezTo>
                      <a:pt x="2000" y="1570"/>
                      <a:pt x="1570" y="2000"/>
                      <a:pt x="1040" y="2000"/>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47" b="0" i="0" u="none" strike="noStrike" kern="0" cap="none" spc="0" normalizeH="0" baseline="0" noProof="0" dirty="0">
                  <a:ln>
                    <a:noFill/>
                  </a:ln>
                  <a:solidFill>
                    <a:srgbClr val="5C5C5C"/>
                  </a:solidFill>
                  <a:effectLst/>
                  <a:uLnTx/>
                  <a:uFillTx/>
                  <a:latin typeface="Arial" panose="020B0604020202020204"/>
                  <a:sym typeface="+mn-lt"/>
                </a:endParaRPr>
              </a:p>
            </p:txBody>
          </p:sp>
          <p:sp>
            <p:nvSpPr>
              <p:cNvPr id="35" name="Freeform 10">
                <a:extLst>
                  <a:ext uri="{FF2B5EF4-FFF2-40B4-BE49-F238E27FC236}">
                    <a16:creationId xmlns:a16="http://schemas.microsoft.com/office/drawing/2014/main" id="{2A58E7DE-AA4C-4428-9E26-2D2707185675}"/>
                  </a:ext>
                </a:extLst>
              </p:cNvPr>
              <p:cNvSpPr>
                <a:spLocks/>
              </p:cNvSpPr>
              <p:nvPr/>
            </p:nvSpPr>
            <p:spPr bwMode="auto">
              <a:xfrm>
                <a:off x="1781175" y="2703513"/>
                <a:ext cx="901700" cy="1873250"/>
              </a:xfrm>
              <a:custGeom>
                <a:avLst/>
                <a:gdLst>
                  <a:gd name="T0" fmla="*/ 546 w 627"/>
                  <a:gd name="T1" fmla="*/ 709 h 1302"/>
                  <a:gd name="T2" fmla="*/ 352 w 627"/>
                  <a:gd name="T3" fmla="*/ 612 h 1302"/>
                  <a:gd name="T4" fmla="*/ 351 w 627"/>
                  <a:gd name="T5" fmla="*/ 612 h 1302"/>
                  <a:gd name="T6" fmla="*/ 117 w 627"/>
                  <a:gd name="T7" fmla="*/ 409 h 1302"/>
                  <a:gd name="T8" fmla="*/ 330 w 627"/>
                  <a:gd name="T9" fmla="*/ 244 h 1302"/>
                  <a:gd name="T10" fmla="*/ 552 w 627"/>
                  <a:gd name="T11" fmla="*/ 323 h 1302"/>
                  <a:gd name="T12" fmla="*/ 596 w 627"/>
                  <a:gd name="T13" fmla="*/ 245 h 1302"/>
                  <a:gd name="T14" fmla="*/ 389 w 627"/>
                  <a:gd name="T15" fmla="*/ 161 h 1302"/>
                  <a:gd name="T16" fmla="*/ 349 w 627"/>
                  <a:gd name="T17" fmla="*/ 157 h 1302"/>
                  <a:gd name="T18" fmla="*/ 349 w 627"/>
                  <a:gd name="T19" fmla="*/ 0 h 1302"/>
                  <a:gd name="T20" fmla="*/ 285 w 627"/>
                  <a:gd name="T21" fmla="*/ 0 h 1302"/>
                  <a:gd name="T22" fmla="*/ 285 w 627"/>
                  <a:gd name="T23" fmla="*/ 157 h 1302"/>
                  <a:gd name="T24" fmla="*/ 248 w 627"/>
                  <a:gd name="T25" fmla="*/ 164 h 1302"/>
                  <a:gd name="T26" fmla="*/ 11 w 627"/>
                  <a:gd name="T27" fmla="*/ 412 h 1302"/>
                  <a:gd name="T28" fmla="*/ 296 w 627"/>
                  <a:gd name="T29" fmla="*/ 690 h 1302"/>
                  <a:gd name="T30" fmla="*/ 297 w 627"/>
                  <a:gd name="T31" fmla="*/ 690 h 1302"/>
                  <a:gd name="T32" fmla="*/ 521 w 627"/>
                  <a:gd name="T33" fmla="*/ 885 h 1302"/>
                  <a:gd name="T34" fmla="*/ 317 w 627"/>
                  <a:gd name="T35" fmla="*/ 1059 h 1302"/>
                  <a:gd name="T36" fmla="*/ 56 w 627"/>
                  <a:gd name="T37" fmla="*/ 956 h 1302"/>
                  <a:gd name="T38" fmla="*/ 0 w 627"/>
                  <a:gd name="T39" fmla="*/ 1029 h 1302"/>
                  <a:gd name="T40" fmla="*/ 246 w 627"/>
                  <a:gd name="T41" fmla="*/ 1142 h 1302"/>
                  <a:gd name="T42" fmla="*/ 285 w 627"/>
                  <a:gd name="T43" fmla="*/ 1147 h 1302"/>
                  <a:gd name="T44" fmla="*/ 285 w 627"/>
                  <a:gd name="T45" fmla="*/ 1302 h 1302"/>
                  <a:gd name="T46" fmla="*/ 349 w 627"/>
                  <a:gd name="T47" fmla="*/ 1302 h 1302"/>
                  <a:gd name="T48" fmla="*/ 349 w 627"/>
                  <a:gd name="T49" fmla="*/ 1148 h 1302"/>
                  <a:gd name="T50" fmla="*/ 387 w 627"/>
                  <a:gd name="T51" fmla="*/ 1142 h 1302"/>
                  <a:gd name="T52" fmla="*/ 627 w 627"/>
                  <a:gd name="T53" fmla="*/ 876 h 1302"/>
                  <a:gd name="T54" fmla="*/ 546 w 627"/>
                  <a:gd name="T55" fmla="*/ 709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7" h="1302">
                    <a:moveTo>
                      <a:pt x="546" y="709"/>
                    </a:moveTo>
                    <a:cubicBezTo>
                      <a:pt x="493" y="667"/>
                      <a:pt x="421" y="639"/>
                      <a:pt x="352" y="612"/>
                    </a:cubicBezTo>
                    <a:cubicBezTo>
                      <a:pt x="351" y="612"/>
                      <a:pt x="351" y="612"/>
                      <a:pt x="351" y="612"/>
                    </a:cubicBezTo>
                    <a:cubicBezTo>
                      <a:pt x="231" y="566"/>
                      <a:pt x="117" y="522"/>
                      <a:pt x="117" y="409"/>
                    </a:cubicBezTo>
                    <a:cubicBezTo>
                      <a:pt x="117" y="311"/>
                      <a:pt x="205" y="244"/>
                      <a:pt x="330" y="244"/>
                    </a:cubicBezTo>
                    <a:cubicBezTo>
                      <a:pt x="431" y="244"/>
                      <a:pt x="514" y="295"/>
                      <a:pt x="552" y="323"/>
                    </a:cubicBezTo>
                    <a:cubicBezTo>
                      <a:pt x="596" y="245"/>
                      <a:pt x="596" y="245"/>
                      <a:pt x="596" y="245"/>
                    </a:cubicBezTo>
                    <a:cubicBezTo>
                      <a:pt x="569" y="223"/>
                      <a:pt x="499" y="174"/>
                      <a:pt x="389" y="161"/>
                    </a:cubicBezTo>
                    <a:cubicBezTo>
                      <a:pt x="349" y="157"/>
                      <a:pt x="349" y="157"/>
                      <a:pt x="349" y="157"/>
                    </a:cubicBezTo>
                    <a:cubicBezTo>
                      <a:pt x="349" y="0"/>
                      <a:pt x="349" y="0"/>
                      <a:pt x="349" y="0"/>
                    </a:cubicBezTo>
                    <a:cubicBezTo>
                      <a:pt x="285" y="0"/>
                      <a:pt x="285" y="0"/>
                      <a:pt x="285" y="0"/>
                    </a:cubicBezTo>
                    <a:cubicBezTo>
                      <a:pt x="285" y="157"/>
                      <a:pt x="285" y="157"/>
                      <a:pt x="285" y="157"/>
                    </a:cubicBezTo>
                    <a:cubicBezTo>
                      <a:pt x="248" y="164"/>
                      <a:pt x="248" y="164"/>
                      <a:pt x="248" y="164"/>
                    </a:cubicBezTo>
                    <a:cubicBezTo>
                      <a:pt x="106" y="191"/>
                      <a:pt x="11" y="291"/>
                      <a:pt x="11" y="412"/>
                    </a:cubicBezTo>
                    <a:cubicBezTo>
                      <a:pt x="11" y="565"/>
                      <a:pt x="134" y="626"/>
                      <a:pt x="296" y="690"/>
                    </a:cubicBezTo>
                    <a:cubicBezTo>
                      <a:pt x="297" y="690"/>
                      <a:pt x="297" y="690"/>
                      <a:pt x="297" y="690"/>
                    </a:cubicBezTo>
                    <a:cubicBezTo>
                      <a:pt x="412" y="736"/>
                      <a:pt x="521" y="780"/>
                      <a:pt x="521" y="885"/>
                    </a:cubicBezTo>
                    <a:cubicBezTo>
                      <a:pt x="521" y="999"/>
                      <a:pt x="419" y="1059"/>
                      <a:pt x="317" y="1059"/>
                    </a:cubicBezTo>
                    <a:cubicBezTo>
                      <a:pt x="200" y="1059"/>
                      <a:pt x="103" y="994"/>
                      <a:pt x="56" y="956"/>
                    </a:cubicBezTo>
                    <a:cubicBezTo>
                      <a:pt x="0" y="1029"/>
                      <a:pt x="0" y="1029"/>
                      <a:pt x="0" y="1029"/>
                    </a:cubicBezTo>
                    <a:cubicBezTo>
                      <a:pt x="29" y="1055"/>
                      <a:pt x="113" y="1123"/>
                      <a:pt x="246" y="1142"/>
                    </a:cubicBezTo>
                    <a:cubicBezTo>
                      <a:pt x="285" y="1147"/>
                      <a:pt x="285" y="1147"/>
                      <a:pt x="285" y="1147"/>
                    </a:cubicBezTo>
                    <a:cubicBezTo>
                      <a:pt x="285" y="1302"/>
                      <a:pt x="285" y="1302"/>
                      <a:pt x="285" y="1302"/>
                    </a:cubicBezTo>
                    <a:cubicBezTo>
                      <a:pt x="349" y="1302"/>
                      <a:pt x="349" y="1302"/>
                      <a:pt x="349" y="1302"/>
                    </a:cubicBezTo>
                    <a:cubicBezTo>
                      <a:pt x="349" y="1148"/>
                      <a:pt x="349" y="1148"/>
                      <a:pt x="349" y="1148"/>
                    </a:cubicBezTo>
                    <a:cubicBezTo>
                      <a:pt x="387" y="1142"/>
                      <a:pt x="387" y="1142"/>
                      <a:pt x="387" y="1142"/>
                    </a:cubicBezTo>
                    <a:cubicBezTo>
                      <a:pt x="531" y="1118"/>
                      <a:pt x="627" y="1011"/>
                      <a:pt x="627" y="876"/>
                    </a:cubicBezTo>
                    <a:cubicBezTo>
                      <a:pt x="627" y="806"/>
                      <a:pt x="601" y="753"/>
                      <a:pt x="546" y="709"/>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47" b="0" i="0" u="none" strike="noStrike" kern="0" cap="none" spc="0" normalizeH="0" baseline="0" noProof="0" dirty="0">
                  <a:ln>
                    <a:noFill/>
                  </a:ln>
                  <a:solidFill>
                    <a:srgbClr val="5C5C5C"/>
                  </a:solidFill>
                  <a:effectLst/>
                  <a:uLnTx/>
                  <a:uFillTx/>
                  <a:latin typeface="Arial" panose="020B0604020202020204"/>
                  <a:sym typeface="+mn-lt"/>
                </a:endParaRPr>
              </a:p>
            </p:txBody>
          </p:sp>
        </p:grpSp>
      </p:grpSp>
      <p:grpSp>
        <p:nvGrpSpPr>
          <p:cNvPr id="36" name="Group 35">
            <a:extLst>
              <a:ext uri="{FF2B5EF4-FFF2-40B4-BE49-F238E27FC236}">
                <a16:creationId xmlns:a16="http://schemas.microsoft.com/office/drawing/2014/main" id="{E605B887-CCFC-42EB-B6C1-0A3652B54E8E}"/>
              </a:ext>
            </a:extLst>
          </p:cNvPr>
          <p:cNvGrpSpPr/>
          <p:nvPr/>
        </p:nvGrpSpPr>
        <p:grpSpPr>
          <a:xfrm>
            <a:off x="4787001" y="1336820"/>
            <a:ext cx="292466" cy="405878"/>
            <a:chOff x="4787000" y="1336819"/>
            <a:chExt cx="391273" cy="543001"/>
          </a:xfrm>
        </p:grpSpPr>
        <p:grpSp>
          <p:nvGrpSpPr>
            <p:cNvPr id="37" name="Group 36">
              <a:extLst>
                <a:ext uri="{FF2B5EF4-FFF2-40B4-BE49-F238E27FC236}">
                  <a16:creationId xmlns:a16="http://schemas.microsoft.com/office/drawing/2014/main" id="{096416A1-8FFA-4E27-A352-D0C826EEE6D3}"/>
                </a:ext>
              </a:extLst>
            </p:cNvPr>
            <p:cNvGrpSpPr>
              <a:grpSpLocks noChangeAspect="1"/>
            </p:cNvGrpSpPr>
            <p:nvPr/>
          </p:nvGrpSpPr>
          <p:grpSpPr>
            <a:xfrm>
              <a:off x="4918666" y="1461931"/>
              <a:ext cx="127944" cy="116477"/>
              <a:chOff x="736601" y="2144712"/>
              <a:chExt cx="2990849" cy="2990851"/>
            </a:xfrm>
            <a:solidFill>
              <a:srgbClr val="FFFFFF"/>
            </a:solidFill>
          </p:grpSpPr>
          <p:sp>
            <p:nvSpPr>
              <p:cNvPr id="43" name="Freeform 9">
                <a:extLst>
                  <a:ext uri="{FF2B5EF4-FFF2-40B4-BE49-F238E27FC236}">
                    <a16:creationId xmlns:a16="http://schemas.microsoft.com/office/drawing/2014/main" id="{A9828D19-8661-48E7-91E3-6C1C020C584A}"/>
                  </a:ext>
                </a:extLst>
              </p:cNvPr>
              <p:cNvSpPr>
                <a:spLocks noEditPoints="1"/>
              </p:cNvSpPr>
              <p:nvPr/>
            </p:nvSpPr>
            <p:spPr bwMode="auto">
              <a:xfrm>
                <a:off x="736601" y="2144712"/>
                <a:ext cx="2990849" cy="2990851"/>
              </a:xfrm>
              <a:custGeom>
                <a:avLst/>
                <a:gdLst>
                  <a:gd name="T0" fmla="*/ 1040 w 2080"/>
                  <a:gd name="T1" fmla="*/ 0 h 2080"/>
                  <a:gd name="T2" fmla="*/ 0 w 2080"/>
                  <a:gd name="T3" fmla="*/ 1040 h 2080"/>
                  <a:gd name="T4" fmla="*/ 1040 w 2080"/>
                  <a:gd name="T5" fmla="*/ 2080 h 2080"/>
                  <a:gd name="T6" fmla="*/ 2080 w 2080"/>
                  <a:gd name="T7" fmla="*/ 1040 h 2080"/>
                  <a:gd name="T8" fmla="*/ 1040 w 2080"/>
                  <a:gd name="T9" fmla="*/ 0 h 2080"/>
                  <a:gd name="T10" fmla="*/ 1040 w 2080"/>
                  <a:gd name="T11" fmla="*/ 2000 h 2080"/>
                  <a:gd name="T12" fmla="*/ 80 w 2080"/>
                  <a:gd name="T13" fmla="*/ 1040 h 2080"/>
                  <a:gd name="T14" fmla="*/ 1040 w 2080"/>
                  <a:gd name="T15" fmla="*/ 80 h 2080"/>
                  <a:gd name="T16" fmla="*/ 2000 w 2080"/>
                  <a:gd name="T17" fmla="*/ 1040 h 2080"/>
                  <a:gd name="T18" fmla="*/ 1040 w 2080"/>
                  <a:gd name="T19" fmla="*/ 2000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0" h="2080">
                    <a:moveTo>
                      <a:pt x="1040" y="0"/>
                    </a:moveTo>
                    <a:cubicBezTo>
                      <a:pt x="465" y="0"/>
                      <a:pt x="0" y="466"/>
                      <a:pt x="0" y="1040"/>
                    </a:cubicBezTo>
                    <a:cubicBezTo>
                      <a:pt x="0" y="1614"/>
                      <a:pt x="465" y="2080"/>
                      <a:pt x="1040" y="2080"/>
                    </a:cubicBezTo>
                    <a:cubicBezTo>
                      <a:pt x="1614" y="2080"/>
                      <a:pt x="2080" y="1614"/>
                      <a:pt x="2080" y="1040"/>
                    </a:cubicBezTo>
                    <a:cubicBezTo>
                      <a:pt x="2080" y="466"/>
                      <a:pt x="1614" y="0"/>
                      <a:pt x="1040" y="0"/>
                    </a:cubicBezTo>
                    <a:close/>
                    <a:moveTo>
                      <a:pt x="1040" y="2000"/>
                    </a:moveTo>
                    <a:cubicBezTo>
                      <a:pt x="510" y="2000"/>
                      <a:pt x="80" y="1570"/>
                      <a:pt x="80" y="1040"/>
                    </a:cubicBezTo>
                    <a:cubicBezTo>
                      <a:pt x="80" y="510"/>
                      <a:pt x="510" y="80"/>
                      <a:pt x="1040" y="80"/>
                    </a:cubicBezTo>
                    <a:cubicBezTo>
                      <a:pt x="1570" y="80"/>
                      <a:pt x="2000" y="510"/>
                      <a:pt x="2000" y="1040"/>
                    </a:cubicBezTo>
                    <a:cubicBezTo>
                      <a:pt x="2000" y="1570"/>
                      <a:pt x="1570" y="2000"/>
                      <a:pt x="1040" y="2000"/>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47" b="0" i="0" u="none" strike="noStrike" kern="0" cap="none" spc="0" normalizeH="0" baseline="0" noProof="0" dirty="0">
                  <a:ln>
                    <a:noFill/>
                  </a:ln>
                  <a:solidFill>
                    <a:srgbClr val="5C5C5C"/>
                  </a:solidFill>
                  <a:effectLst/>
                  <a:uLnTx/>
                  <a:uFillTx/>
                  <a:latin typeface="Arial" panose="020B0604020202020204"/>
                  <a:sym typeface="+mn-lt"/>
                </a:endParaRPr>
              </a:p>
            </p:txBody>
          </p:sp>
          <p:sp>
            <p:nvSpPr>
              <p:cNvPr id="44" name="Freeform 10">
                <a:extLst>
                  <a:ext uri="{FF2B5EF4-FFF2-40B4-BE49-F238E27FC236}">
                    <a16:creationId xmlns:a16="http://schemas.microsoft.com/office/drawing/2014/main" id="{5FCD38CB-82C5-481B-A296-39AA26CFE971}"/>
                  </a:ext>
                </a:extLst>
              </p:cNvPr>
              <p:cNvSpPr>
                <a:spLocks/>
              </p:cNvSpPr>
              <p:nvPr/>
            </p:nvSpPr>
            <p:spPr bwMode="auto">
              <a:xfrm>
                <a:off x="1781175" y="2703513"/>
                <a:ext cx="901700" cy="1873250"/>
              </a:xfrm>
              <a:custGeom>
                <a:avLst/>
                <a:gdLst>
                  <a:gd name="T0" fmla="*/ 546 w 627"/>
                  <a:gd name="T1" fmla="*/ 709 h 1302"/>
                  <a:gd name="T2" fmla="*/ 352 w 627"/>
                  <a:gd name="T3" fmla="*/ 612 h 1302"/>
                  <a:gd name="T4" fmla="*/ 351 w 627"/>
                  <a:gd name="T5" fmla="*/ 612 h 1302"/>
                  <a:gd name="T6" fmla="*/ 117 w 627"/>
                  <a:gd name="T7" fmla="*/ 409 h 1302"/>
                  <a:gd name="T8" fmla="*/ 330 w 627"/>
                  <a:gd name="T9" fmla="*/ 244 h 1302"/>
                  <a:gd name="T10" fmla="*/ 552 w 627"/>
                  <a:gd name="T11" fmla="*/ 323 h 1302"/>
                  <a:gd name="T12" fmla="*/ 596 w 627"/>
                  <a:gd name="T13" fmla="*/ 245 h 1302"/>
                  <a:gd name="T14" fmla="*/ 389 w 627"/>
                  <a:gd name="T15" fmla="*/ 161 h 1302"/>
                  <a:gd name="T16" fmla="*/ 349 w 627"/>
                  <a:gd name="T17" fmla="*/ 157 h 1302"/>
                  <a:gd name="T18" fmla="*/ 349 w 627"/>
                  <a:gd name="T19" fmla="*/ 0 h 1302"/>
                  <a:gd name="T20" fmla="*/ 285 w 627"/>
                  <a:gd name="T21" fmla="*/ 0 h 1302"/>
                  <a:gd name="T22" fmla="*/ 285 w 627"/>
                  <a:gd name="T23" fmla="*/ 157 h 1302"/>
                  <a:gd name="T24" fmla="*/ 248 w 627"/>
                  <a:gd name="T25" fmla="*/ 164 h 1302"/>
                  <a:gd name="T26" fmla="*/ 11 w 627"/>
                  <a:gd name="T27" fmla="*/ 412 h 1302"/>
                  <a:gd name="T28" fmla="*/ 296 w 627"/>
                  <a:gd name="T29" fmla="*/ 690 h 1302"/>
                  <a:gd name="T30" fmla="*/ 297 w 627"/>
                  <a:gd name="T31" fmla="*/ 690 h 1302"/>
                  <a:gd name="T32" fmla="*/ 521 w 627"/>
                  <a:gd name="T33" fmla="*/ 885 h 1302"/>
                  <a:gd name="T34" fmla="*/ 317 w 627"/>
                  <a:gd name="T35" fmla="*/ 1059 h 1302"/>
                  <a:gd name="T36" fmla="*/ 56 w 627"/>
                  <a:gd name="T37" fmla="*/ 956 h 1302"/>
                  <a:gd name="T38" fmla="*/ 0 w 627"/>
                  <a:gd name="T39" fmla="*/ 1029 h 1302"/>
                  <a:gd name="T40" fmla="*/ 246 w 627"/>
                  <a:gd name="T41" fmla="*/ 1142 h 1302"/>
                  <a:gd name="T42" fmla="*/ 285 w 627"/>
                  <a:gd name="T43" fmla="*/ 1147 h 1302"/>
                  <a:gd name="T44" fmla="*/ 285 w 627"/>
                  <a:gd name="T45" fmla="*/ 1302 h 1302"/>
                  <a:gd name="T46" fmla="*/ 349 w 627"/>
                  <a:gd name="T47" fmla="*/ 1302 h 1302"/>
                  <a:gd name="T48" fmla="*/ 349 w 627"/>
                  <a:gd name="T49" fmla="*/ 1148 h 1302"/>
                  <a:gd name="T50" fmla="*/ 387 w 627"/>
                  <a:gd name="T51" fmla="*/ 1142 h 1302"/>
                  <a:gd name="T52" fmla="*/ 627 w 627"/>
                  <a:gd name="T53" fmla="*/ 876 h 1302"/>
                  <a:gd name="T54" fmla="*/ 546 w 627"/>
                  <a:gd name="T55" fmla="*/ 709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7" h="1302">
                    <a:moveTo>
                      <a:pt x="546" y="709"/>
                    </a:moveTo>
                    <a:cubicBezTo>
                      <a:pt x="493" y="667"/>
                      <a:pt x="421" y="639"/>
                      <a:pt x="352" y="612"/>
                    </a:cubicBezTo>
                    <a:cubicBezTo>
                      <a:pt x="351" y="612"/>
                      <a:pt x="351" y="612"/>
                      <a:pt x="351" y="612"/>
                    </a:cubicBezTo>
                    <a:cubicBezTo>
                      <a:pt x="231" y="566"/>
                      <a:pt x="117" y="522"/>
                      <a:pt x="117" y="409"/>
                    </a:cubicBezTo>
                    <a:cubicBezTo>
                      <a:pt x="117" y="311"/>
                      <a:pt x="205" y="244"/>
                      <a:pt x="330" y="244"/>
                    </a:cubicBezTo>
                    <a:cubicBezTo>
                      <a:pt x="431" y="244"/>
                      <a:pt x="514" y="295"/>
                      <a:pt x="552" y="323"/>
                    </a:cubicBezTo>
                    <a:cubicBezTo>
                      <a:pt x="596" y="245"/>
                      <a:pt x="596" y="245"/>
                      <a:pt x="596" y="245"/>
                    </a:cubicBezTo>
                    <a:cubicBezTo>
                      <a:pt x="569" y="223"/>
                      <a:pt x="499" y="174"/>
                      <a:pt x="389" y="161"/>
                    </a:cubicBezTo>
                    <a:cubicBezTo>
                      <a:pt x="349" y="157"/>
                      <a:pt x="349" y="157"/>
                      <a:pt x="349" y="157"/>
                    </a:cubicBezTo>
                    <a:cubicBezTo>
                      <a:pt x="349" y="0"/>
                      <a:pt x="349" y="0"/>
                      <a:pt x="349" y="0"/>
                    </a:cubicBezTo>
                    <a:cubicBezTo>
                      <a:pt x="285" y="0"/>
                      <a:pt x="285" y="0"/>
                      <a:pt x="285" y="0"/>
                    </a:cubicBezTo>
                    <a:cubicBezTo>
                      <a:pt x="285" y="157"/>
                      <a:pt x="285" y="157"/>
                      <a:pt x="285" y="157"/>
                    </a:cubicBezTo>
                    <a:cubicBezTo>
                      <a:pt x="248" y="164"/>
                      <a:pt x="248" y="164"/>
                      <a:pt x="248" y="164"/>
                    </a:cubicBezTo>
                    <a:cubicBezTo>
                      <a:pt x="106" y="191"/>
                      <a:pt x="11" y="291"/>
                      <a:pt x="11" y="412"/>
                    </a:cubicBezTo>
                    <a:cubicBezTo>
                      <a:pt x="11" y="565"/>
                      <a:pt x="134" y="626"/>
                      <a:pt x="296" y="690"/>
                    </a:cubicBezTo>
                    <a:cubicBezTo>
                      <a:pt x="297" y="690"/>
                      <a:pt x="297" y="690"/>
                      <a:pt x="297" y="690"/>
                    </a:cubicBezTo>
                    <a:cubicBezTo>
                      <a:pt x="412" y="736"/>
                      <a:pt x="521" y="780"/>
                      <a:pt x="521" y="885"/>
                    </a:cubicBezTo>
                    <a:cubicBezTo>
                      <a:pt x="521" y="999"/>
                      <a:pt x="419" y="1059"/>
                      <a:pt x="317" y="1059"/>
                    </a:cubicBezTo>
                    <a:cubicBezTo>
                      <a:pt x="200" y="1059"/>
                      <a:pt x="103" y="994"/>
                      <a:pt x="56" y="956"/>
                    </a:cubicBezTo>
                    <a:cubicBezTo>
                      <a:pt x="0" y="1029"/>
                      <a:pt x="0" y="1029"/>
                      <a:pt x="0" y="1029"/>
                    </a:cubicBezTo>
                    <a:cubicBezTo>
                      <a:pt x="29" y="1055"/>
                      <a:pt x="113" y="1123"/>
                      <a:pt x="246" y="1142"/>
                    </a:cubicBezTo>
                    <a:cubicBezTo>
                      <a:pt x="285" y="1147"/>
                      <a:pt x="285" y="1147"/>
                      <a:pt x="285" y="1147"/>
                    </a:cubicBezTo>
                    <a:cubicBezTo>
                      <a:pt x="285" y="1302"/>
                      <a:pt x="285" y="1302"/>
                      <a:pt x="285" y="1302"/>
                    </a:cubicBezTo>
                    <a:cubicBezTo>
                      <a:pt x="349" y="1302"/>
                      <a:pt x="349" y="1302"/>
                      <a:pt x="349" y="1302"/>
                    </a:cubicBezTo>
                    <a:cubicBezTo>
                      <a:pt x="349" y="1148"/>
                      <a:pt x="349" y="1148"/>
                      <a:pt x="349" y="1148"/>
                    </a:cubicBezTo>
                    <a:cubicBezTo>
                      <a:pt x="387" y="1142"/>
                      <a:pt x="387" y="1142"/>
                      <a:pt x="387" y="1142"/>
                    </a:cubicBezTo>
                    <a:cubicBezTo>
                      <a:pt x="531" y="1118"/>
                      <a:pt x="627" y="1011"/>
                      <a:pt x="627" y="876"/>
                    </a:cubicBezTo>
                    <a:cubicBezTo>
                      <a:pt x="627" y="806"/>
                      <a:pt x="601" y="753"/>
                      <a:pt x="546" y="709"/>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47" b="0" i="0" u="none" strike="noStrike" kern="0" cap="none" spc="0" normalizeH="0" baseline="0" noProof="0" dirty="0">
                  <a:ln>
                    <a:noFill/>
                  </a:ln>
                  <a:solidFill>
                    <a:srgbClr val="5C5C5C"/>
                  </a:solidFill>
                  <a:effectLst/>
                  <a:uLnTx/>
                  <a:uFillTx/>
                  <a:latin typeface="Arial" panose="020B0604020202020204"/>
                  <a:sym typeface="+mn-lt"/>
                </a:endParaRPr>
              </a:p>
            </p:txBody>
          </p:sp>
        </p:grpSp>
        <p:sp>
          <p:nvSpPr>
            <p:cNvPr id="38" name="Diamond 37">
              <a:extLst>
                <a:ext uri="{FF2B5EF4-FFF2-40B4-BE49-F238E27FC236}">
                  <a16:creationId xmlns:a16="http://schemas.microsoft.com/office/drawing/2014/main" id="{095597E8-D412-4F29-B1F6-2AACE56F8768}"/>
                </a:ext>
              </a:extLst>
            </p:cNvPr>
            <p:cNvSpPr/>
            <p:nvPr/>
          </p:nvSpPr>
          <p:spPr>
            <a:xfrm>
              <a:off x="4787000" y="1577657"/>
              <a:ext cx="391273" cy="302163"/>
            </a:xfrm>
            <a:prstGeom prst="diamond">
              <a:avLst/>
            </a:prstGeom>
            <a:solidFill>
              <a:srgbClr val="262626"/>
            </a:solidFill>
            <a:ln w="9525" cap="flat" cmpd="sng" algn="ctr">
              <a:noFill/>
              <a:prstDash val="solid"/>
            </a:ln>
            <a:effectLst/>
          </p:spPr>
          <p:txBody>
            <a:bodyPr lIns="49847" tIns="49847" rIns="49847" bIns="49847" rtlCol="0" anchor="t" anchorCtr="0">
              <a:noAutofit/>
            </a:bodyPr>
            <a:lstStyle/>
            <a:p>
              <a:pPr marL="0" marR="0" lvl="0" indent="0" defTabSz="914400" eaLnBrk="1" fontAlgn="auto" latinLnBrk="0" hangingPunct="1">
                <a:lnSpc>
                  <a:spcPct val="90000"/>
                </a:lnSpc>
                <a:spcBef>
                  <a:spcPts val="277"/>
                </a:spcBef>
                <a:spcAft>
                  <a:spcPts val="0"/>
                </a:spcAft>
                <a:buClrTx/>
                <a:buSzTx/>
                <a:buFontTx/>
                <a:buNone/>
                <a:tabLst/>
                <a:defRPr/>
              </a:pPr>
              <a:endParaRPr kumimoji="0" lang="en-US" sz="1039" b="0" i="0" u="none" strike="noStrike" kern="0" cap="none" spc="0" normalizeH="0" baseline="0" noProof="0" dirty="0">
                <a:ln>
                  <a:noFill/>
                </a:ln>
                <a:solidFill>
                  <a:srgbClr val="5C5C5C"/>
                </a:solidFill>
                <a:effectLst/>
                <a:uLnTx/>
                <a:uFillTx/>
                <a:latin typeface="Arial" panose="020B0604020202020204"/>
                <a:ea typeface="+mn-ea"/>
                <a:cs typeface="+mn-cs"/>
              </a:endParaRPr>
            </a:p>
          </p:txBody>
        </p:sp>
        <p:sp>
          <p:nvSpPr>
            <p:cNvPr id="39" name="Diamond 38">
              <a:extLst>
                <a:ext uri="{FF2B5EF4-FFF2-40B4-BE49-F238E27FC236}">
                  <a16:creationId xmlns:a16="http://schemas.microsoft.com/office/drawing/2014/main" id="{F9A796C7-C947-4966-9EAA-4DCCB543C9AA}"/>
                </a:ext>
              </a:extLst>
            </p:cNvPr>
            <p:cNvSpPr/>
            <p:nvPr/>
          </p:nvSpPr>
          <p:spPr>
            <a:xfrm>
              <a:off x="4787000" y="1501411"/>
              <a:ext cx="391273" cy="302163"/>
            </a:xfrm>
            <a:prstGeom prst="diamond">
              <a:avLst/>
            </a:prstGeom>
            <a:solidFill>
              <a:srgbClr val="FFFFFF"/>
            </a:solidFill>
            <a:ln w="9525" cap="flat" cmpd="sng" algn="ctr">
              <a:noFill/>
              <a:prstDash val="solid"/>
            </a:ln>
            <a:effectLst/>
          </p:spPr>
          <p:txBody>
            <a:bodyPr lIns="49847" tIns="49847" rIns="49847" bIns="49847" rtlCol="0" anchor="t" anchorCtr="0">
              <a:noAutofit/>
            </a:bodyPr>
            <a:lstStyle/>
            <a:p>
              <a:pPr marL="0" marR="0" lvl="0" indent="0" defTabSz="914400" eaLnBrk="1" fontAlgn="auto" latinLnBrk="0" hangingPunct="1">
                <a:lnSpc>
                  <a:spcPct val="90000"/>
                </a:lnSpc>
                <a:spcBef>
                  <a:spcPts val="277"/>
                </a:spcBef>
                <a:spcAft>
                  <a:spcPts val="0"/>
                </a:spcAft>
                <a:buClrTx/>
                <a:buSzTx/>
                <a:buFontTx/>
                <a:buNone/>
                <a:tabLst/>
                <a:defRPr/>
              </a:pPr>
              <a:endParaRPr kumimoji="0" lang="en-US" sz="1039" b="0" i="0" u="none" strike="noStrike" kern="0" cap="none" spc="0" normalizeH="0" baseline="0" noProof="0" dirty="0">
                <a:ln>
                  <a:noFill/>
                </a:ln>
                <a:solidFill>
                  <a:srgbClr val="5C5C5C"/>
                </a:solidFill>
                <a:effectLst/>
                <a:uLnTx/>
                <a:uFillTx/>
                <a:latin typeface="Arial" panose="020B0604020202020204"/>
                <a:ea typeface="+mn-ea"/>
                <a:cs typeface="+mn-cs"/>
              </a:endParaRPr>
            </a:p>
          </p:txBody>
        </p:sp>
        <p:sp>
          <p:nvSpPr>
            <p:cNvPr id="40" name="Diamond 39">
              <a:extLst>
                <a:ext uri="{FF2B5EF4-FFF2-40B4-BE49-F238E27FC236}">
                  <a16:creationId xmlns:a16="http://schemas.microsoft.com/office/drawing/2014/main" id="{64899986-E28F-4619-94EE-E03565923F26}"/>
                </a:ext>
              </a:extLst>
            </p:cNvPr>
            <p:cNvSpPr/>
            <p:nvPr/>
          </p:nvSpPr>
          <p:spPr>
            <a:xfrm>
              <a:off x="4787000" y="1460066"/>
              <a:ext cx="391273" cy="302163"/>
            </a:xfrm>
            <a:prstGeom prst="diamond">
              <a:avLst/>
            </a:prstGeom>
            <a:solidFill>
              <a:srgbClr val="262626"/>
            </a:solidFill>
            <a:ln w="9525" cap="flat" cmpd="sng" algn="ctr">
              <a:noFill/>
              <a:prstDash val="solid"/>
            </a:ln>
            <a:effectLst/>
          </p:spPr>
          <p:txBody>
            <a:bodyPr lIns="49847" tIns="49847" rIns="49847" bIns="49847" rtlCol="0" anchor="t" anchorCtr="0">
              <a:noAutofit/>
            </a:bodyPr>
            <a:lstStyle/>
            <a:p>
              <a:pPr marL="0" marR="0" lvl="0" indent="0" defTabSz="914400" eaLnBrk="1" fontAlgn="auto" latinLnBrk="0" hangingPunct="1">
                <a:lnSpc>
                  <a:spcPct val="90000"/>
                </a:lnSpc>
                <a:spcBef>
                  <a:spcPts val="277"/>
                </a:spcBef>
                <a:spcAft>
                  <a:spcPts val="0"/>
                </a:spcAft>
                <a:buClrTx/>
                <a:buSzTx/>
                <a:buFontTx/>
                <a:buNone/>
                <a:tabLst/>
                <a:defRPr/>
              </a:pPr>
              <a:endParaRPr kumimoji="0" lang="en-US" sz="1039" b="0" i="0" u="none" strike="noStrike" kern="0" cap="none" spc="0" normalizeH="0" baseline="0" noProof="0" dirty="0">
                <a:ln>
                  <a:noFill/>
                </a:ln>
                <a:solidFill>
                  <a:srgbClr val="5C5C5C"/>
                </a:solidFill>
                <a:effectLst/>
                <a:uLnTx/>
                <a:uFillTx/>
                <a:latin typeface="Arial" panose="020B0604020202020204"/>
                <a:ea typeface="+mn-ea"/>
                <a:cs typeface="+mn-cs"/>
              </a:endParaRPr>
            </a:p>
          </p:txBody>
        </p:sp>
        <p:sp>
          <p:nvSpPr>
            <p:cNvPr id="41" name="Diamond 40">
              <a:extLst>
                <a:ext uri="{FF2B5EF4-FFF2-40B4-BE49-F238E27FC236}">
                  <a16:creationId xmlns:a16="http://schemas.microsoft.com/office/drawing/2014/main" id="{0AFA5343-2480-4570-B34D-A03BCF1D2448}"/>
                </a:ext>
              </a:extLst>
            </p:cNvPr>
            <p:cNvSpPr/>
            <p:nvPr/>
          </p:nvSpPr>
          <p:spPr>
            <a:xfrm>
              <a:off x="4787000" y="1378364"/>
              <a:ext cx="391273" cy="302163"/>
            </a:xfrm>
            <a:prstGeom prst="diamond">
              <a:avLst/>
            </a:prstGeom>
            <a:solidFill>
              <a:srgbClr val="FFFFFF"/>
            </a:solidFill>
            <a:ln w="9525" cap="flat" cmpd="sng" algn="ctr">
              <a:noFill/>
              <a:prstDash val="solid"/>
            </a:ln>
            <a:effectLst/>
          </p:spPr>
          <p:txBody>
            <a:bodyPr lIns="49847" tIns="49847" rIns="49847" bIns="49847" rtlCol="0" anchor="t" anchorCtr="0">
              <a:noAutofit/>
            </a:bodyPr>
            <a:lstStyle/>
            <a:p>
              <a:pPr marL="0" marR="0" lvl="0" indent="0" defTabSz="914400" eaLnBrk="1" fontAlgn="auto" latinLnBrk="0" hangingPunct="1">
                <a:lnSpc>
                  <a:spcPct val="90000"/>
                </a:lnSpc>
                <a:spcBef>
                  <a:spcPts val="277"/>
                </a:spcBef>
                <a:spcAft>
                  <a:spcPts val="0"/>
                </a:spcAft>
                <a:buClrTx/>
                <a:buSzTx/>
                <a:buFontTx/>
                <a:buNone/>
                <a:tabLst/>
                <a:defRPr/>
              </a:pPr>
              <a:endParaRPr kumimoji="0" lang="en-US" sz="1039" b="0" i="0" u="none" strike="noStrike" kern="0" cap="none" spc="0" normalizeH="0" baseline="0" noProof="0" dirty="0">
                <a:ln>
                  <a:noFill/>
                </a:ln>
                <a:solidFill>
                  <a:srgbClr val="5C5C5C"/>
                </a:solidFill>
                <a:effectLst/>
                <a:uLnTx/>
                <a:uFillTx/>
                <a:latin typeface="Arial" panose="020B0604020202020204"/>
                <a:ea typeface="+mn-ea"/>
                <a:cs typeface="+mn-cs"/>
              </a:endParaRPr>
            </a:p>
          </p:txBody>
        </p:sp>
        <p:sp>
          <p:nvSpPr>
            <p:cNvPr id="42" name="Diamond 41">
              <a:extLst>
                <a:ext uri="{FF2B5EF4-FFF2-40B4-BE49-F238E27FC236}">
                  <a16:creationId xmlns:a16="http://schemas.microsoft.com/office/drawing/2014/main" id="{271A6468-90E5-43C1-954C-898342D355CB}"/>
                </a:ext>
              </a:extLst>
            </p:cNvPr>
            <p:cNvSpPr/>
            <p:nvPr/>
          </p:nvSpPr>
          <p:spPr>
            <a:xfrm>
              <a:off x="4787000" y="1336819"/>
              <a:ext cx="391273" cy="302163"/>
            </a:xfrm>
            <a:prstGeom prst="diamond">
              <a:avLst/>
            </a:prstGeom>
            <a:solidFill>
              <a:srgbClr val="262626"/>
            </a:solidFill>
            <a:ln w="9525" cap="flat" cmpd="sng" algn="ctr">
              <a:noFill/>
              <a:prstDash val="solid"/>
            </a:ln>
            <a:effectLst/>
          </p:spPr>
          <p:txBody>
            <a:bodyPr lIns="49847" tIns="49847" rIns="49847" bIns="49847" rtlCol="0" anchor="t" anchorCtr="0">
              <a:noAutofit/>
            </a:bodyPr>
            <a:lstStyle/>
            <a:p>
              <a:pPr marL="0" marR="0" lvl="0" indent="0" defTabSz="914400" eaLnBrk="1" fontAlgn="auto" latinLnBrk="0" hangingPunct="1">
                <a:lnSpc>
                  <a:spcPct val="90000"/>
                </a:lnSpc>
                <a:spcBef>
                  <a:spcPts val="277"/>
                </a:spcBef>
                <a:spcAft>
                  <a:spcPts val="0"/>
                </a:spcAft>
                <a:buClrTx/>
                <a:buSzTx/>
                <a:buFontTx/>
                <a:buNone/>
                <a:tabLst/>
                <a:defRPr/>
              </a:pPr>
              <a:endParaRPr kumimoji="0" lang="en-US" sz="1039" b="0" i="0" u="none" strike="noStrike" kern="0" cap="none" spc="0" normalizeH="0" baseline="0" noProof="0" dirty="0">
                <a:ln>
                  <a:noFill/>
                </a:ln>
                <a:solidFill>
                  <a:srgbClr val="5C5C5C"/>
                </a:solidFill>
                <a:effectLst/>
                <a:uLnTx/>
                <a:uFillTx/>
                <a:latin typeface="Arial" panose="020B0604020202020204"/>
                <a:ea typeface="+mn-ea"/>
                <a:cs typeface="+mn-cs"/>
              </a:endParaRPr>
            </a:p>
          </p:txBody>
        </p:sp>
      </p:grpSp>
      <p:pic>
        <p:nvPicPr>
          <p:cNvPr id="28" name="Picture 27" descr="Application&#10;&#10;Description automatically generated">
            <a:extLst>
              <a:ext uri="{FF2B5EF4-FFF2-40B4-BE49-F238E27FC236}">
                <a16:creationId xmlns:a16="http://schemas.microsoft.com/office/drawing/2014/main" id="{A92261F9-D523-4F23-BA1C-52D2B07505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820062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 name="Object 1" hidden="1">
            <a:extLst>
              <a:ext uri="{FF2B5EF4-FFF2-40B4-BE49-F238E27FC236}">
                <a16:creationId xmlns:a16="http://schemas.microsoft.com/office/drawing/2014/main" id="{954AC8BA-3287-48F4-B6FD-D2274F151885}"/>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954AC8BA-3287-48F4-B6FD-D2274F15188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2E9FA88-CD7E-40DE-966E-06414AFEA66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2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Title 2"/>
          <p:cNvSpPr>
            <a:spLocks noGrp="1"/>
          </p:cNvSpPr>
          <p:nvPr>
            <p:ph type="ctrTitle"/>
          </p:nvPr>
        </p:nvSpPr>
        <p:spPr>
          <a:xfrm>
            <a:off x="350520" y="3703920"/>
            <a:ext cx="8300720" cy="1081440"/>
          </a:xfrm>
        </p:spPr>
        <p:txBody>
          <a:bodyPr/>
          <a:lstStyle/>
          <a:p>
            <a:r>
              <a:rPr lang="en-US" dirty="0"/>
              <a:t>3. What is my operational / org model?</a:t>
            </a:r>
          </a:p>
        </p:txBody>
      </p:sp>
      <p:sp>
        <p:nvSpPr>
          <p:cNvPr id="5" name="Rounded Rectangle 4"/>
          <p:cNvSpPr/>
          <p:nvPr/>
        </p:nvSpPr>
        <p:spPr>
          <a:xfrm>
            <a:off x="6036590" y="4328160"/>
            <a:ext cx="2965170" cy="662940"/>
          </a:xfrm>
          <a:prstGeom prst="roundRect">
            <a:avLst/>
          </a:prstGeom>
          <a:solidFill>
            <a:srgbClr val="DE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latin typeface="+mj-lt"/>
              </a:rPr>
              <a:t>SELF DIAGNOSTIC</a:t>
            </a:r>
            <a:r>
              <a:rPr lang="en-US" sz="1000" dirty="0">
                <a:latin typeface="+mj-lt"/>
              </a:rPr>
              <a:t> section to support planning and test implementation readiness. </a:t>
            </a:r>
            <a:r>
              <a:rPr lang="en-GB" sz="1400" b="1" dirty="0">
                <a:latin typeface="+mj-lt"/>
                <a:hlinkClick r:id="rId7" action="ppaction://hlinksldjump"/>
              </a:rPr>
              <a:t>GO</a:t>
            </a:r>
            <a:endParaRPr lang="en-US" sz="1400" b="1" dirty="0">
              <a:latin typeface="+mj-lt"/>
            </a:endParaRPr>
          </a:p>
        </p:txBody>
      </p:sp>
      <p:sp>
        <p:nvSpPr>
          <p:cNvPr id="21" name="Title 2"/>
          <p:cNvSpPr txBox="1">
            <a:spLocks/>
          </p:cNvSpPr>
          <p:nvPr/>
        </p:nvSpPr>
        <p:spPr>
          <a:xfrm>
            <a:off x="502920" y="3856320"/>
            <a:ext cx="8300720" cy="1081440"/>
          </a:xfrm>
          <a:prstGeom prst="rect">
            <a:avLst/>
          </a:prstGeom>
        </p:spPr>
        <p:txBody>
          <a:bodyPr/>
          <a:lstStyle>
            <a:lvl1pPr algn="l" defTabSz="914400" rtl="0" eaLnBrk="1" latinLnBrk="0" hangingPunct="1">
              <a:spcBef>
                <a:spcPct val="0"/>
              </a:spcBef>
              <a:buNone/>
              <a:defRPr sz="3200" b="1" kern="1200">
                <a:solidFill>
                  <a:srgbClr val="FFFFFF"/>
                </a:solidFill>
                <a:latin typeface="Arial" panose="020B0604020202020204" pitchFamily="34" charset="0"/>
                <a:ea typeface="+mj-ea"/>
                <a:cs typeface="Arial" panose="020B0604020202020204" pitchFamily="34" charset="0"/>
              </a:defRPr>
            </a:lvl1pPr>
          </a:lstStyle>
          <a:p>
            <a:r>
              <a:rPr lang="en-US" dirty="0">
                <a:solidFill>
                  <a:schemeClr val="accent2"/>
                </a:solidFill>
              </a:rPr>
              <a:t>3.2 Technology</a:t>
            </a:r>
          </a:p>
        </p:txBody>
      </p:sp>
      <p:sp>
        <p:nvSpPr>
          <p:cNvPr id="23" name="Freeform 36">
            <a:extLst>
              <a:ext uri="{FF2B5EF4-FFF2-40B4-BE49-F238E27FC236}">
                <a16:creationId xmlns:a16="http://schemas.microsoft.com/office/drawing/2014/main" id="{33B01E65-3093-47E8-87F7-CE000C567269}"/>
              </a:ext>
            </a:extLst>
          </p:cNvPr>
          <p:cNvSpPr>
            <a:spLocks noEditPoints="1"/>
          </p:cNvSpPr>
          <p:nvPr/>
        </p:nvSpPr>
        <p:spPr bwMode="auto">
          <a:xfrm>
            <a:off x="3764346" y="1578300"/>
            <a:ext cx="2049714" cy="1919880"/>
          </a:xfrm>
          <a:custGeom>
            <a:avLst/>
            <a:gdLst>
              <a:gd name="T0" fmla="*/ 1538 w 3358"/>
              <a:gd name="T1" fmla="*/ 1584 h 3347"/>
              <a:gd name="T2" fmla="*/ 1385 w 3358"/>
              <a:gd name="T3" fmla="*/ 1689 h 3347"/>
              <a:gd name="T4" fmla="*/ 1299 w 3358"/>
              <a:gd name="T5" fmla="*/ 1852 h 3347"/>
              <a:gd name="T6" fmla="*/ 1299 w 3358"/>
              <a:gd name="T7" fmla="*/ 2044 h 3347"/>
              <a:gd name="T8" fmla="*/ 1385 w 3358"/>
              <a:gd name="T9" fmla="*/ 2208 h 3347"/>
              <a:gd name="T10" fmla="*/ 1538 w 3358"/>
              <a:gd name="T11" fmla="*/ 2313 h 3347"/>
              <a:gd name="T12" fmla="*/ 1728 w 3358"/>
              <a:gd name="T13" fmla="*/ 2337 h 3347"/>
              <a:gd name="T14" fmla="*/ 1903 w 3358"/>
              <a:gd name="T15" fmla="*/ 2269 h 3347"/>
              <a:gd name="T16" fmla="*/ 2025 w 3358"/>
              <a:gd name="T17" fmla="*/ 2132 h 3347"/>
              <a:gd name="T18" fmla="*/ 2070 w 3358"/>
              <a:gd name="T19" fmla="*/ 1948 h 3347"/>
              <a:gd name="T20" fmla="*/ 2025 w 3358"/>
              <a:gd name="T21" fmla="*/ 1764 h 3347"/>
              <a:gd name="T22" fmla="*/ 1903 w 3358"/>
              <a:gd name="T23" fmla="*/ 1628 h 3347"/>
              <a:gd name="T24" fmla="*/ 1728 w 3358"/>
              <a:gd name="T25" fmla="*/ 1560 h 3347"/>
              <a:gd name="T26" fmla="*/ 1812 w 3358"/>
              <a:gd name="T27" fmla="*/ 1287 h 3347"/>
              <a:gd name="T28" fmla="*/ 2005 w 3358"/>
              <a:gd name="T29" fmla="*/ 1364 h 3347"/>
              <a:gd name="T30" fmla="*/ 2233 w 3358"/>
              <a:gd name="T31" fmla="*/ 1583 h 3347"/>
              <a:gd name="T32" fmla="*/ 2316 w 3358"/>
              <a:gd name="T33" fmla="*/ 1766 h 3347"/>
              <a:gd name="T34" fmla="*/ 2328 w 3358"/>
              <a:gd name="T35" fmla="*/ 2081 h 3347"/>
              <a:gd name="T36" fmla="*/ 2233 w 3358"/>
              <a:gd name="T37" fmla="*/ 2313 h 3347"/>
              <a:gd name="T38" fmla="*/ 2005 w 3358"/>
              <a:gd name="T39" fmla="*/ 2533 h 3347"/>
              <a:gd name="T40" fmla="*/ 1812 w 3358"/>
              <a:gd name="T41" fmla="*/ 2609 h 3347"/>
              <a:gd name="T42" fmla="*/ 1492 w 3358"/>
              <a:gd name="T43" fmla="*/ 2604 h 3347"/>
              <a:gd name="T44" fmla="*/ 1295 w 3358"/>
              <a:gd name="T45" fmla="*/ 2519 h 3347"/>
              <a:gd name="T46" fmla="*/ 1073 w 3358"/>
              <a:gd name="T47" fmla="*/ 2289 h 3347"/>
              <a:gd name="T48" fmla="*/ 994 w 3358"/>
              <a:gd name="T49" fmla="*/ 2081 h 3347"/>
              <a:gd name="T50" fmla="*/ 1008 w 3358"/>
              <a:gd name="T51" fmla="*/ 1761 h 3347"/>
              <a:gd name="T52" fmla="*/ 1103 w 3358"/>
              <a:gd name="T53" fmla="*/ 1561 h 3347"/>
              <a:gd name="T54" fmla="*/ 1341 w 3358"/>
              <a:gd name="T55" fmla="*/ 1351 h 3347"/>
              <a:gd name="T56" fmla="*/ 1546 w 3358"/>
              <a:gd name="T57" fmla="*/ 1280 h 3347"/>
              <a:gd name="T58" fmla="*/ 3057 w 3358"/>
              <a:gd name="T59" fmla="*/ 3046 h 3347"/>
              <a:gd name="T60" fmla="*/ 2890 w 3358"/>
              <a:gd name="T61" fmla="*/ 303 h 3347"/>
              <a:gd name="T62" fmla="*/ 2815 w 3358"/>
              <a:gd name="T63" fmla="*/ 363 h 3347"/>
              <a:gd name="T64" fmla="*/ 2815 w 3358"/>
              <a:gd name="T65" fmla="*/ 461 h 3347"/>
              <a:gd name="T66" fmla="*/ 2890 w 3358"/>
              <a:gd name="T67" fmla="*/ 522 h 3347"/>
              <a:gd name="T68" fmla="*/ 2986 w 3358"/>
              <a:gd name="T69" fmla="*/ 499 h 3347"/>
              <a:gd name="T70" fmla="*/ 3029 w 3358"/>
              <a:gd name="T71" fmla="*/ 412 h 3347"/>
              <a:gd name="T72" fmla="*/ 2986 w 3358"/>
              <a:gd name="T73" fmla="*/ 324 h 3347"/>
              <a:gd name="T74" fmla="*/ 2513 w 3358"/>
              <a:gd name="T75" fmla="*/ 300 h 3347"/>
              <a:gd name="T76" fmla="*/ 2424 w 3358"/>
              <a:gd name="T77" fmla="*/ 341 h 3347"/>
              <a:gd name="T78" fmla="*/ 2402 w 3358"/>
              <a:gd name="T79" fmla="*/ 437 h 3347"/>
              <a:gd name="T80" fmla="*/ 2463 w 3358"/>
              <a:gd name="T81" fmla="*/ 512 h 3347"/>
              <a:gd name="T82" fmla="*/ 2562 w 3358"/>
              <a:gd name="T83" fmla="*/ 512 h 3347"/>
              <a:gd name="T84" fmla="*/ 2622 w 3358"/>
              <a:gd name="T85" fmla="*/ 437 h 3347"/>
              <a:gd name="T86" fmla="*/ 2600 w 3358"/>
              <a:gd name="T87" fmla="*/ 341 h 3347"/>
              <a:gd name="T88" fmla="*/ 2513 w 3358"/>
              <a:gd name="T89" fmla="*/ 300 h 3347"/>
              <a:gd name="T90" fmla="*/ 3170 w 3358"/>
              <a:gd name="T91" fmla="*/ 11 h 3347"/>
              <a:gd name="T92" fmla="*/ 3293 w 3358"/>
              <a:gd name="T93" fmla="*/ 91 h 3347"/>
              <a:gd name="T94" fmla="*/ 3355 w 3358"/>
              <a:gd name="T95" fmla="*/ 224 h 3347"/>
              <a:gd name="T96" fmla="*/ 3347 w 3358"/>
              <a:gd name="T97" fmla="*/ 3160 h 3347"/>
              <a:gd name="T98" fmla="*/ 3267 w 3358"/>
              <a:gd name="T99" fmla="*/ 3283 h 3347"/>
              <a:gd name="T100" fmla="*/ 3133 w 3358"/>
              <a:gd name="T101" fmla="*/ 3344 h 3347"/>
              <a:gd name="T102" fmla="*/ 187 w 3358"/>
              <a:gd name="T103" fmla="*/ 3336 h 3347"/>
              <a:gd name="T104" fmla="*/ 64 w 3358"/>
              <a:gd name="T105" fmla="*/ 3256 h 3347"/>
              <a:gd name="T106" fmla="*/ 3 w 3358"/>
              <a:gd name="T107" fmla="*/ 3123 h 3347"/>
              <a:gd name="T108" fmla="*/ 11 w 3358"/>
              <a:gd name="T109" fmla="*/ 188 h 3347"/>
              <a:gd name="T110" fmla="*/ 91 w 3358"/>
              <a:gd name="T111" fmla="*/ 65 h 3347"/>
              <a:gd name="T112" fmla="*/ 225 w 3358"/>
              <a:gd name="T113" fmla="*/ 3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58" h="3347">
                <a:moveTo>
                  <a:pt x="1678" y="1557"/>
                </a:moveTo>
                <a:lnTo>
                  <a:pt x="1629" y="1560"/>
                </a:lnTo>
                <a:lnTo>
                  <a:pt x="1582" y="1569"/>
                </a:lnTo>
                <a:lnTo>
                  <a:pt x="1538" y="1584"/>
                </a:lnTo>
                <a:lnTo>
                  <a:pt x="1495" y="1603"/>
                </a:lnTo>
                <a:lnTo>
                  <a:pt x="1455" y="1628"/>
                </a:lnTo>
                <a:lnTo>
                  <a:pt x="1418" y="1656"/>
                </a:lnTo>
                <a:lnTo>
                  <a:pt x="1385" y="1689"/>
                </a:lnTo>
                <a:lnTo>
                  <a:pt x="1357" y="1724"/>
                </a:lnTo>
                <a:lnTo>
                  <a:pt x="1332" y="1764"/>
                </a:lnTo>
                <a:lnTo>
                  <a:pt x="1313" y="1807"/>
                </a:lnTo>
                <a:lnTo>
                  <a:pt x="1299" y="1852"/>
                </a:lnTo>
                <a:lnTo>
                  <a:pt x="1289" y="1900"/>
                </a:lnTo>
                <a:lnTo>
                  <a:pt x="1286" y="1948"/>
                </a:lnTo>
                <a:lnTo>
                  <a:pt x="1289" y="1997"/>
                </a:lnTo>
                <a:lnTo>
                  <a:pt x="1299" y="2044"/>
                </a:lnTo>
                <a:lnTo>
                  <a:pt x="1313" y="2090"/>
                </a:lnTo>
                <a:lnTo>
                  <a:pt x="1332" y="2132"/>
                </a:lnTo>
                <a:lnTo>
                  <a:pt x="1357" y="2172"/>
                </a:lnTo>
                <a:lnTo>
                  <a:pt x="1385" y="2208"/>
                </a:lnTo>
                <a:lnTo>
                  <a:pt x="1418" y="2241"/>
                </a:lnTo>
                <a:lnTo>
                  <a:pt x="1455" y="2269"/>
                </a:lnTo>
                <a:lnTo>
                  <a:pt x="1495" y="2294"/>
                </a:lnTo>
                <a:lnTo>
                  <a:pt x="1538" y="2313"/>
                </a:lnTo>
                <a:lnTo>
                  <a:pt x="1582" y="2327"/>
                </a:lnTo>
                <a:lnTo>
                  <a:pt x="1629" y="2337"/>
                </a:lnTo>
                <a:lnTo>
                  <a:pt x="1678" y="2340"/>
                </a:lnTo>
                <a:lnTo>
                  <a:pt x="1728" y="2337"/>
                </a:lnTo>
                <a:lnTo>
                  <a:pt x="1775" y="2327"/>
                </a:lnTo>
                <a:lnTo>
                  <a:pt x="1820" y="2313"/>
                </a:lnTo>
                <a:lnTo>
                  <a:pt x="1863" y="2294"/>
                </a:lnTo>
                <a:lnTo>
                  <a:pt x="1903" y="2269"/>
                </a:lnTo>
                <a:lnTo>
                  <a:pt x="1939" y="2241"/>
                </a:lnTo>
                <a:lnTo>
                  <a:pt x="1972" y="2208"/>
                </a:lnTo>
                <a:lnTo>
                  <a:pt x="2001" y="2172"/>
                </a:lnTo>
                <a:lnTo>
                  <a:pt x="2025" y="2132"/>
                </a:lnTo>
                <a:lnTo>
                  <a:pt x="2045" y="2090"/>
                </a:lnTo>
                <a:lnTo>
                  <a:pt x="2059" y="2044"/>
                </a:lnTo>
                <a:lnTo>
                  <a:pt x="2067" y="1997"/>
                </a:lnTo>
                <a:lnTo>
                  <a:pt x="2070" y="1948"/>
                </a:lnTo>
                <a:lnTo>
                  <a:pt x="2067" y="1900"/>
                </a:lnTo>
                <a:lnTo>
                  <a:pt x="2059" y="1852"/>
                </a:lnTo>
                <a:lnTo>
                  <a:pt x="2045" y="1807"/>
                </a:lnTo>
                <a:lnTo>
                  <a:pt x="2025" y="1764"/>
                </a:lnTo>
                <a:lnTo>
                  <a:pt x="2001" y="1724"/>
                </a:lnTo>
                <a:lnTo>
                  <a:pt x="1972" y="1689"/>
                </a:lnTo>
                <a:lnTo>
                  <a:pt x="1939" y="1656"/>
                </a:lnTo>
                <a:lnTo>
                  <a:pt x="1903" y="1628"/>
                </a:lnTo>
                <a:lnTo>
                  <a:pt x="1863" y="1603"/>
                </a:lnTo>
                <a:lnTo>
                  <a:pt x="1820" y="1584"/>
                </a:lnTo>
                <a:lnTo>
                  <a:pt x="1775" y="1569"/>
                </a:lnTo>
                <a:lnTo>
                  <a:pt x="1728" y="1560"/>
                </a:lnTo>
                <a:lnTo>
                  <a:pt x="1678" y="1557"/>
                </a:lnTo>
                <a:close/>
                <a:moveTo>
                  <a:pt x="1546" y="1121"/>
                </a:moveTo>
                <a:lnTo>
                  <a:pt x="1812" y="1121"/>
                </a:lnTo>
                <a:lnTo>
                  <a:pt x="1812" y="1287"/>
                </a:lnTo>
                <a:lnTo>
                  <a:pt x="1863" y="1301"/>
                </a:lnTo>
                <a:lnTo>
                  <a:pt x="1912" y="1318"/>
                </a:lnTo>
                <a:lnTo>
                  <a:pt x="1960" y="1339"/>
                </a:lnTo>
                <a:lnTo>
                  <a:pt x="2005" y="1364"/>
                </a:lnTo>
                <a:lnTo>
                  <a:pt x="2049" y="1391"/>
                </a:lnTo>
                <a:lnTo>
                  <a:pt x="2171" y="1270"/>
                </a:lnTo>
                <a:lnTo>
                  <a:pt x="2358" y="1458"/>
                </a:lnTo>
                <a:lnTo>
                  <a:pt x="2233" y="1583"/>
                </a:lnTo>
                <a:lnTo>
                  <a:pt x="2258" y="1626"/>
                </a:lnTo>
                <a:lnTo>
                  <a:pt x="2281" y="1670"/>
                </a:lnTo>
                <a:lnTo>
                  <a:pt x="2300" y="1717"/>
                </a:lnTo>
                <a:lnTo>
                  <a:pt x="2316" y="1766"/>
                </a:lnTo>
                <a:lnTo>
                  <a:pt x="2328" y="1815"/>
                </a:lnTo>
                <a:lnTo>
                  <a:pt x="2507" y="1815"/>
                </a:lnTo>
                <a:lnTo>
                  <a:pt x="2507" y="2081"/>
                </a:lnTo>
                <a:lnTo>
                  <a:pt x="2328" y="2081"/>
                </a:lnTo>
                <a:lnTo>
                  <a:pt x="2312" y="2143"/>
                </a:lnTo>
                <a:lnTo>
                  <a:pt x="2291" y="2203"/>
                </a:lnTo>
                <a:lnTo>
                  <a:pt x="2264" y="2259"/>
                </a:lnTo>
                <a:lnTo>
                  <a:pt x="2233" y="2313"/>
                </a:lnTo>
                <a:lnTo>
                  <a:pt x="2358" y="2439"/>
                </a:lnTo>
                <a:lnTo>
                  <a:pt x="2171" y="2627"/>
                </a:lnTo>
                <a:lnTo>
                  <a:pt x="2049" y="2505"/>
                </a:lnTo>
                <a:lnTo>
                  <a:pt x="2005" y="2533"/>
                </a:lnTo>
                <a:lnTo>
                  <a:pt x="1960" y="2558"/>
                </a:lnTo>
                <a:lnTo>
                  <a:pt x="1912" y="2578"/>
                </a:lnTo>
                <a:lnTo>
                  <a:pt x="1863" y="2595"/>
                </a:lnTo>
                <a:lnTo>
                  <a:pt x="1812" y="2609"/>
                </a:lnTo>
                <a:lnTo>
                  <a:pt x="1812" y="2774"/>
                </a:lnTo>
                <a:lnTo>
                  <a:pt x="1546" y="2774"/>
                </a:lnTo>
                <a:lnTo>
                  <a:pt x="1546" y="2616"/>
                </a:lnTo>
                <a:lnTo>
                  <a:pt x="1492" y="2604"/>
                </a:lnTo>
                <a:lnTo>
                  <a:pt x="1440" y="2589"/>
                </a:lnTo>
                <a:lnTo>
                  <a:pt x="1390" y="2570"/>
                </a:lnTo>
                <a:lnTo>
                  <a:pt x="1341" y="2546"/>
                </a:lnTo>
                <a:lnTo>
                  <a:pt x="1295" y="2519"/>
                </a:lnTo>
                <a:lnTo>
                  <a:pt x="1187" y="2627"/>
                </a:lnTo>
                <a:lnTo>
                  <a:pt x="998" y="2439"/>
                </a:lnTo>
                <a:lnTo>
                  <a:pt x="1103" y="2336"/>
                </a:lnTo>
                <a:lnTo>
                  <a:pt x="1073" y="2289"/>
                </a:lnTo>
                <a:lnTo>
                  <a:pt x="1047" y="2240"/>
                </a:lnTo>
                <a:lnTo>
                  <a:pt x="1025" y="2189"/>
                </a:lnTo>
                <a:lnTo>
                  <a:pt x="1008" y="2136"/>
                </a:lnTo>
                <a:lnTo>
                  <a:pt x="994" y="2081"/>
                </a:lnTo>
                <a:lnTo>
                  <a:pt x="850" y="2081"/>
                </a:lnTo>
                <a:lnTo>
                  <a:pt x="850" y="1816"/>
                </a:lnTo>
                <a:lnTo>
                  <a:pt x="994" y="1816"/>
                </a:lnTo>
                <a:lnTo>
                  <a:pt x="1008" y="1761"/>
                </a:lnTo>
                <a:lnTo>
                  <a:pt x="1025" y="1707"/>
                </a:lnTo>
                <a:lnTo>
                  <a:pt x="1047" y="1656"/>
                </a:lnTo>
                <a:lnTo>
                  <a:pt x="1073" y="1607"/>
                </a:lnTo>
                <a:lnTo>
                  <a:pt x="1103" y="1561"/>
                </a:lnTo>
                <a:lnTo>
                  <a:pt x="998" y="1458"/>
                </a:lnTo>
                <a:lnTo>
                  <a:pt x="1187" y="1270"/>
                </a:lnTo>
                <a:lnTo>
                  <a:pt x="1295" y="1377"/>
                </a:lnTo>
                <a:lnTo>
                  <a:pt x="1341" y="1351"/>
                </a:lnTo>
                <a:lnTo>
                  <a:pt x="1390" y="1327"/>
                </a:lnTo>
                <a:lnTo>
                  <a:pt x="1440" y="1308"/>
                </a:lnTo>
                <a:lnTo>
                  <a:pt x="1492" y="1292"/>
                </a:lnTo>
                <a:lnTo>
                  <a:pt x="1546" y="1280"/>
                </a:lnTo>
                <a:lnTo>
                  <a:pt x="1546" y="1121"/>
                </a:lnTo>
                <a:close/>
                <a:moveTo>
                  <a:pt x="301" y="804"/>
                </a:moveTo>
                <a:lnTo>
                  <a:pt x="301" y="3046"/>
                </a:lnTo>
                <a:lnTo>
                  <a:pt x="3057" y="3046"/>
                </a:lnTo>
                <a:lnTo>
                  <a:pt x="3057" y="804"/>
                </a:lnTo>
                <a:lnTo>
                  <a:pt x="301" y="804"/>
                </a:lnTo>
                <a:close/>
                <a:moveTo>
                  <a:pt x="2916" y="300"/>
                </a:moveTo>
                <a:lnTo>
                  <a:pt x="2890" y="303"/>
                </a:lnTo>
                <a:lnTo>
                  <a:pt x="2867" y="311"/>
                </a:lnTo>
                <a:lnTo>
                  <a:pt x="2845" y="324"/>
                </a:lnTo>
                <a:lnTo>
                  <a:pt x="2828" y="341"/>
                </a:lnTo>
                <a:lnTo>
                  <a:pt x="2815" y="363"/>
                </a:lnTo>
                <a:lnTo>
                  <a:pt x="2807" y="386"/>
                </a:lnTo>
                <a:lnTo>
                  <a:pt x="2804" y="412"/>
                </a:lnTo>
                <a:lnTo>
                  <a:pt x="2807" y="437"/>
                </a:lnTo>
                <a:lnTo>
                  <a:pt x="2815" y="461"/>
                </a:lnTo>
                <a:lnTo>
                  <a:pt x="2828" y="482"/>
                </a:lnTo>
                <a:lnTo>
                  <a:pt x="2845" y="499"/>
                </a:lnTo>
                <a:lnTo>
                  <a:pt x="2867" y="512"/>
                </a:lnTo>
                <a:lnTo>
                  <a:pt x="2890" y="522"/>
                </a:lnTo>
                <a:lnTo>
                  <a:pt x="2916" y="525"/>
                </a:lnTo>
                <a:lnTo>
                  <a:pt x="2942" y="522"/>
                </a:lnTo>
                <a:lnTo>
                  <a:pt x="2966" y="512"/>
                </a:lnTo>
                <a:lnTo>
                  <a:pt x="2986" y="499"/>
                </a:lnTo>
                <a:lnTo>
                  <a:pt x="3005" y="482"/>
                </a:lnTo>
                <a:lnTo>
                  <a:pt x="3018" y="461"/>
                </a:lnTo>
                <a:lnTo>
                  <a:pt x="3026" y="437"/>
                </a:lnTo>
                <a:lnTo>
                  <a:pt x="3029" y="412"/>
                </a:lnTo>
                <a:lnTo>
                  <a:pt x="3026" y="386"/>
                </a:lnTo>
                <a:lnTo>
                  <a:pt x="3018" y="363"/>
                </a:lnTo>
                <a:lnTo>
                  <a:pt x="3005" y="341"/>
                </a:lnTo>
                <a:lnTo>
                  <a:pt x="2986" y="324"/>
                </a:lnTo>
                <a:lnTo>
                  <a:pt x="2966" y="311"/>
                </a:lnTo>
                <a:lnTo>
                  <a:pt x="2942" y="303"/>
                </a:lnTo>
                <a:lnTo>
                  <a:pt x="2916" y="300"/>
                </a:lnTo>
                <a:close/>
                <a:moveTo>
                  <a:pt x="2513" y="300"/>
                </a:moveTo>
                <a:lnTo>
                  <a:pt x="2486" y="303"/>
                </a:lnTo>
                <a:lnTo>
                  <a:pt x="2463" y="311"/>
                </a:lnTo>
                <a:lnTo>
                  <a:pt x="2442" y="324"/>
                </a:lnTo>
                <a:lnTo>
                  <a:pt x="2424" y="341"/>
                </a:lnTo>
                <a:lnTo>
                  <a:pt x="2410" y="363"/>
                </a:lnTo>
                <a:lnTo>
                  <a:pt x="2402" y="386"/>
                </a:lnTo>
                <a:lnTo>
                  <a:pt x="2399" y="412"/>
                </a:lnTo>
                <a:lnTo>
                  <a:pt x="2402" y="437"/>
                </a:lnTo>
                <a:lnTo>
                  <a:pt x="2410" y="461"/>
                </a:lnTo>
                <a:lnTo>
                  <a:pt x="2424" y="482"/>
                </a:lnTo>
                <a:lnTo>
                  <a:pt x="2441" y="499"/>
                </a:lnTo>
                <a:lnTo>
                  <a:pt x="2463" y="512"/>
                </a:lnTo>
                <a:lnTo>
                  <a:pt x="2486" y="522"/>
                </a:lnTo>
                <a:lnTo>
                  <a:pt x="2513" y="525"/>
                </a:lnTo>
                <a:lnTo>
                  <a:pt x="2538" y="522"/>
                </a:lnTo>
                <a:lnTo>
                  <a:pt x="2562" y="512"/>
                </a:lnTo>
                <a:lnTo>
                  <a:pt x="2583" y="499"/>
                </a:lnTo>
                <a:lnTo>
                  <a:pt x="2600" y="482"/>
                </a:lnTo>
                <a:lnTo>
                  <a:pt x="2614" y="461"/>
                </a:lnTo>
                <a:lnTo>
                  <a:pt x="2622" y="437"/>
                </a:lnTo>
                <a:lnTo>
                  <a:pt x="2625" y="412"/>
                </a:lnTo>
                <a:lnTo>
                  <a:pt x="2622" y="386"/>
                </a:lnTo>
                <a:lnTo>
                  <a:pt x="2614" y="363"/>
                </a:lnTo>
                <a:lnTo>
                  <a:pt x="2600" y="341"/>
                </a:lnTo>
                <a:lnTo>
                  <a:pt x="2583" y="324"/>
                </a:lnTo>
                <a:lnTo>
                  <a:pt x="2562" y="311"/>
                </a:lnTo>
                <a:lnTo>
                  <a:pt x="2538" y="303"/>
                </a:lnTo>
                <a:lnTo>
                  <a:pt x="2513" y="300"/>
                </a:lnTo>
                <a:close/>
                <a:moveTo>
                  <a:pt x="263" y="0"/>
                </a:moveTo>
                <a:lnTo>
                  <a:pt x="3095" y="0"/>
                </a:lnTo>
                <a:lnTo>
                  <a:pt x="3133" y="3"/>
                </a:lnTo>
                <a:lnTo>
                  <a:pt x="3170" y="11"/>
                </a:lnTo>
                <a:lnTo>
                  <a:pt x="3206" y="25"/>
                </a:lnTo>
                <a:lnTo>
                  <a:pt x="3237" y="43"/>
                </a:lnTo>
                <a:lnTo>
                  <a:pt x="3267" y="65"/>
                </a:lnTo>
                <a:lnTo>
                  <a:pt x="3293" y="91"/>
                </a:lnTo>
                <a:lnTo>
                  <a:pt x="3315" y="120"/>
                </a:lnTo>
                <a:lnTo>
                  <a:pt x="3333" y="152"/>
                </a:lnTo>
                <a:lnTo>
                  <a:pt x="3347" y="188"/>
                </a:lnTo>
                <a:lnTo>
                  <a:pt x="3355" y="224"/>
                </a:lnTo>
                <a:lnTo>
                  <a:pt x="3358" y="263"/>
                </a:lnTo>
                <a:lnTo>
                  <a:pt x="3358" y="3084"/>
                </a:lnTo>
                <a:lnTo>
                  <a:pt x="3355" y="3123"/>
                </a:lnTo>
                <a:lnTo>
                  <a:pt x="3347" y="3160"/>
                </a:lnTo>
                <a:lnTo>
                  <a:pt x="3333" y="3195"/>
                </a:lnTo>
                <a:lnTo>
                  <a:pt x="3315" y="3227"/>
                </a:lnTo>
                <a:lnTo>
                  <a:pt x="3293" y="3256"/>
                </a:lnTo>
                <a:lnTo>
                  <a:pt x="3267" y="3283"/>
                </a:lnTo>
                <a:lnTo>
                  <a:pt x="3237" y="3304"/>
                </a:lnTo>
                <a:lnTo>
                  <a:pt x="3206" y="3322"/>
                </a:lnTo>
                <a:lnTo>
                  <a:pt x="3170" y="3336"/>
                </a:lnTo>
                <a:lnTo>
                  <a:pt x="3133" y="3344"/>
                </a:lnTo>
                <a:lnTo>
                  <a:pt x="3095" y="3347"/>
                </a:lnTo>
                <a:lnTo>
                  <a:pt x="263" y="3347"/>
                </a:lnTo>
                <a:lnTo>
                  <a:pt x="225" y="3344"/>
                </a:lnTo>
                <a:lnTo>
                  <a:pt x="187" y="3336"/>
                </a:lnTo>
                <a:lnTo>
                  <a:pt x="152" y="3322"/>
                </a:lnTo>
                <a:lnTo>
                  <a:pt x="120" y="3304"/>
                </a:lnTo>
                <a:lnTo>
                  <a:pt x="91" y="3283"/>
                </a:lnTo>
                <a:lnTo>
                  <a:pt x="64" y="3256"/>
                </a:lnTo>
                <a:lnTo>
                  <a:pt x="43" y="3227"/>
                </a:lnTo>
                <a:lnTo>
                  <a:pt x="24" y="3195"/>
                </a:lnTo>
                <a:lnTo>
                  <a:pt x="11" y="3160"/>
                </a:lnTo>
                <a:lnTo>
                  <a:pt x="3" y="3123"/>
                </a:lnTo>
                <a:lnTo>
                  <a:pt x="0" y="3084"/>
                </a:lnTo>
                <a:lnTo>
                  <a:pt x="0" y="263"/>
                </a:lnTo>
                <a:lnTo>
                  <a:pt x="3" y="224"/>
                </a:lnTo>
                <a:lnTo>
                  <a:pt x="11" y="188"/>
                </a:lnTo>
                <a:lnTo>
                  <a:pt x="24" y="152"/>
                </a:lnTo>
                <a:lnTo>
                  <a:pt x="43" y="120"/>
                </a:lnTo>
                <a:lnTo>
                  <a:pt x="64" y="91"/>
                </a:lnTo>
                <a:lnTo>
                  <a:pt x="91" y="65"/>
                </a:lnTo>
                <a:lnTo>
                  <a:pt x="120" y="43"/>
                </a:lnTo>
                <a:lnTo>
                  <a:pt x="152" y="25"/>
                </a:lnTo>
                <a:lnTo>
                  <a:pt x="187" y="11"/>
                </a:lnTo>
                <a:lnTo>
                  <a:pt x="225" y="3"/>
                </a:lnTo>
                <a:lnTo>
                  <a:pt x="263"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pic>
        <p:nvPicPr>
          <p:cNvPr id="11" name="Picture 10" descr="Application&#10;&#10;Description automatically generated">
            <a:extLst>
              <a:ext uri="{FF2B5EF4-FFF2-40B4-BE49-F238E27FC236}">
                <a16:creationId xmlns:a16="http://schemas.microsoft.com/office/drawing/2014/main" id="{C4A87790-54E9-4B78-ACB7-C6DE59C2157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7387" y="555413"/>
            <a:ext cx="1008011" cy="1093487"/>
          </a:xfrm>
          <a:prstGeom prst="rect">
            <a:avLst/>
          </a:prstGeom>
        </p:spPr>
      </p:pic>
    </p:spTree>
    <p:extLst>
      <p:ext uri="{BB962C8B-B14F-4D97-AF65-F5344CB8AC3E}">
        <p14:creationId xmlns:p14="http://schemas.microsoft.com/office/powerpoint/2010/main" val="2727145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Object 72" hidden="1"/>
          <p:cNvGraphicFramePr>
            <a:graphicFrameLocks noChangeAspect="1"/>
          </p:cNvGraphicFramePr>
          <p:nvPr>
            <p:custDataLst>
              <p:tags r:id="rId1"/>
            </p:custDataLst>
          </p:nvPr>
        </p:nvGraphicFramePr>
        <p:xfrm>
          <a:off x="858442" y="1192"/>
          <a:ext cx="1190" cy="1190"/>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73" name="Object 72" hidden="1"/>
                      <p:cNvPicPr/>
                      <p:nvPr/>
                    </p:nvPicPr>
                    <p:blipFill>
                      <a:blip r:embed="rId5"/>
                      <a:stretch>
                        <a:fillRect/>
                      </a:stretch>
                    </p:blipFill>
                    <p:spPr>
                      <a:xfrm>
                        <a:off x="858442" y="1192"/>
                        <a:ext cx="1190" cy="1190"/>
                      </a:xfrm>
                      <a:prstGeom prst="rect">
                        <a:avLst/>
                      </a:prstGeom>
                    </p:spPr>
                  </p:pic>
                </p:oleObj>
              </mc:Fallback>
            </mc:AlternateContent>
          </a:graphicData>
        </a:graphic>
      </p:graphicFrame>
      <p:sp>
        <p:nvSpPr>
          <p:cNvPr id="3" name="Title 2"/>
          <p:cNvSpPr>
            <a:spLocks noGrp="1"/>
          </p:cNvSpPr>
          <p:nvPr>
            <p:ph type="title"/>
          </p:nvPr>
        </p:nvSpPr>
        <p:spPr/>
        <p:txBody>
          <a:bodyPr wrap="square" lIns="0" tIns="0" rIns="0" bIns="0">
            <a:noAutofit/>
          </a:bodyPr>
          <a:lstStyle/>
          <a:p>
            <a:r>
              <a:rPr lang="de-DE" dirty="0"/>
              <a:t>Marketplace engine connecting all required platforms is at the centre of the technology architecture</a:t>
            </a:r>
            <a:endParaRPr lang="en-US" dirty="0"/>
          </a:p>
        </p:txBody>
      </p:sp>
      <p:sp>
        <p:nvSpPr>
          <p:cNvPr id="138" name="Slide Number Placeholder 1">
            <a:extLst>
              <a:ext uri="{FF2B5EF4-FFF2-40B4-BE49-F238E27FC236}">
                <a16:creationId xmlns:a16="http://schemas.microsoft.com/office/drawing/2014/main" id="{41BB26A3-7DEB-4728-B813-F8BF408C4BBC}"/>
              </a:ext>
            </a:extLst>
          </p:cNvPr>
          <p:cNvSpPr>
            <a:spLocks noGrp="1"/>
          </p:cNvSpPr>
          <p:nvPr>
            <p:ph type="sldNum" sz="quarter" idx="15"/>
          </p:nvPr>
        </p:nvSpPr>
        <p:spPr>
          <a:xfrm>
            <a:off x="420688" y="4826858"/>
            <a:ext cx="2133600" cy="273844"/>
          </a:xfrm>
        </p:spPr>
        <p:txBody>
          <a:bodyPr/>
          <a:lstStyle/>
          <a:p>
            <a:fld id="{01940DDA-0656-452C-A408-68789653BD9B}" type="slidenum">
              <a:rPr lang="en-US" smtClean="0">
                <a:latin typeface="Arial" panose="020B0604020202020204" pitchFamily="34" charset="0"/>
              </a:rPr>
              <a:pPr/>
              <a:t>31</a:t>
            </a:fld>
            <a:endParaRPr lang="en-US">
              <a:latin typeface="Arial" panose="020B0604020202020204" pitchFamily="34" charset="0"/>
            </a:endParaRPr>
          </a:p>
        </p:txBody>
      </p:sp>
      <p:sp>
        <p:nvSpPr>
          <p:cNvPr id="36" name="Source">
            <a:extLst>
              <a:ext uri="{FF2B5EF4-FFF2-40B4-BE49-F238E27FC236}">
                <a16:creationId xmlns:a16="http://schemas.microsoft.com/office/drawing/2014/main" id="{2134017F-F5FD-42C1-A4DB-87EDBC881AE3}"/>
              </a:ext>
            </a:extLst>
          </p:cNvPr>
          <p:cNvSpPr txBox="1"/>
          <p:nvPr/>
        </p:nvSpPr>
        <p:spPr>
          <a:xfrm>
            <a:off x="1197113" y="4893109"/>
            <a:ext cx="1586973"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Expert interviews, Roland Berger</a:t>
            </a:r>
          </a:p>
        </p:txBody>
      </p:sp>
      <p:grpSp>
        <p:nvGrpSpPr>
          <p:cNvPr id="5" name="Group 4"/>
          <p:cNvGrpSpPr/>
          <p:nvPr/>
        </p:nvGrpSpPr>
        <p:grpSpPr>
          <a:xfrm>
            <a:off x="848409" y="1562100"/>
            <a:ext cx="7497306" cy="2956560"/>
            <a:chOff x="1197114" y="1562100"/>
            <a:chExt cx="7497306" cy="2956560"/>
          </a:xfrm>
        </p:grpSpPr>
        <p:sp>
          <p:nvSpPr>
            <p:cNvPr id="116" name="Rectangle 115">
              <a:extLst>
                <a:ext uri="{FF2B5EF4-FFF2-40B4-BE49-F238E27FC236}">
                  <a16:creationId xmlns:a16="http://schemas.microsoft.com/office/drawing/2014/main" id="{C092EC0C-E742-47A3-97B2-082B66D6E526}"/>
                </a:ext>
              </a:extLst>
            </p:cNvPr>
            <p:cNvSpPr/>
            <p:nvPr/>
          </p:nvSpPr>
          <p:spPr>
            <a:xfrm>
              <a:off x="7112026" y="1562100"/>
              <a:ext cx="1582394" cy="295656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300" b="1" dirty="0">
                  <a:solidFill>
                    <a:schemeClr val="tx2"/>
                  </a:solidFill>
                  <a:latin typeface="+mj-lt"/>
                </a:rPr>
                <a:t>Services </a:t>
              </a:r>
              <a:br>
                <a:rPr lang="en-US" sz="1300" b="1" dirty="0">
                  <a:solidFill>
                    <a:schemeClr val="tx2"/>
                  </a:solidFill>
                  <a:latin typeface="+mj-lt"/>
                </a:rPr>
              </a:br>
              <a:r>
                <a:rPr lang="en-US" sz="1300" b="1" dirty="0">
                  <a:solidFill>
                    <a:schemeClr val="tx2"/>
                  </a:solidFill>
                  <a:latin typeface="+mj-lt"/>
                </a:rPr>
                <a:t>add-ons</a:t>
              </a:r>
            </a:p>
          </p:txBody>
        </p:sp>
        <p:cxnSp>
          <p:nvCxnSpPr>
            <p:cNvPr id="124" name="Straight Connector 123">
              <a:extLst>
                <a:ext uri="{FF2B5EF4-FFF2-40B4-BE49-F238E27FC236}">
                  <a16:creationId xmlns:a16="http://schemas.microsoft.com/office/drawing/2014/main" id="{F65749F0-1237-44D4-8AD5-0B8272B6317B}"/>
                </a:ext>
              </a:extLst>
            </p:cNvPr>
            <p:cNvCxnSpPr>
              <a:cxnSpLocks/>
            </p:cNvCxnSpPr>
            <p:nvPr/>
          </p:nvCxnSpPr>
          <p:spPr>
            <a:xfrm flipH="1" flipV="1">
              <a:off x="6881140" y="2824629"/>
              <a:ext cx="230888" cy="1"/>
            </a:xfrm>
            <a:prstGeom prst="line">
              <a:avLst/>
            </a:prstGeom>
            <a:ln>
              <a:solidFill>
                <a:schemeClr val="accent5"/>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4400A90-9265-4E27-99AC-C493A29A660C}"/>
                </a:ext>
              </a:extLst>
            </p:cNvPr>
            <p:cNvCxnSpPr>
              <a:cxnSpLocks/>
            </p:cNvCxnSpPr>
            <p:nvPr/>
          </p:nvCxnSpPr>
          <p:spPr>
            <a:xfrm>
              <a:off x="6872532" y="3145129"/>
              <a:ext cx="230887" cy="0"/>
            </a:xfrm>
            <a:prstGeom prst="line">
              <a:avLst/>
            </a:prstGeom>
            <a:ln>
              <a:solidFill>
                <a:schemeClr val="accent5"/>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5" name="RBContent60">
              <a:extLst>
                <a:ext uri="{FF2B5EF4-FFF2-40B4-BE49-F238E27FC236}">
                  <a16:creationId xmlns:a16="http://schemas.microsoft.com/office/drawing/2014/main" id="{D0E03049-4726-42CE-9020-1C96C28BC819}"/>
                </a:ext>
              </a:extLst>
            </p:cNvPr>
            <p:cNvSpPr txBox="1"/>
            <p:nvPr/>
          </p:nvSpPr>
          <p:spPr>
            <a:xfrm>
              <a:off x="7269208" y="2117502"/>
              <a:ext cx="1291319" cy="2057486"/>
            </a:xfrm>
            <a:prstGeom prst="rect">
              <a:avLst/>
            </a:prstGeom>
            <a:noFill/>
          </p:spPr>
          <p:txBody>
            <a:bodyPr vert="horz" wrap="square" lIns="0" tIns="0" rIns="0" bIns="0" rtlCol="0">
              <a:spAutoFit/>
            </a:bodyPr>
            <a:lstStyle/>
            <a:p>
              <a:pPr marL="171450" indent="-171450" fontAlgn="base">
                <a:lnSpc>
                  <a:spcPct val="90000"/>
                </a:lnSpc>
                <a:spcBef>
                  <a:spcPts val="300"/>
                </a:spcBef>
                <a:spcAft>
                  <a:spcPct val="0"/>
                </a:spcAft>
                <a:buClr>
                  <a:schemeClr val="accent5"/>
                </a:buClr>
                <a:buSzPct val="100000"/>
                <a:buFont typeface="Wingdings" panose="05000000000000000000" pitchFamily="2" charset="2"/>
                <a:buChar char="§"/>
              </a:pPr>
              <a:r>
                <a:rPr lang="en-US" sz="1100" dirty="0">
                  <a:latin typeface="+mj-lt"/>
                </a:rPr>
                <a:t>Travel engine (e.g., Amadeus, Expedia, </a:t>
              </a:r>
              <a:r>
                <a:rPr lang="en-US" sz="1100" dirty="0" err="1">
                  <a:latin typeface="+mj-lt"/>
                </a:rPr>
                <a:t>Booking.com</a:t>
              </a:r>
              <a:r>
                <a:rPr lang="en-US" sz="1100" dirty="0">
                  <a:latin typeface="+mj-lt"/>
                </a:rPr>
                <a:t>)</a:t>
              </a:r>
            </a:p>
            <a:p>
              <a:pPr marL="171450" indent="-171450" fontAlgn="base">
                <a:lnSpc>
                  <a:spcPct val="90000"/>
                </a:lnSpc>
                <a:spcBef>
                  <a:spcPts val="300"/>
                </a:spcBef>
                <a:spcAft>
                  <a:spcPct val="0"/>
                </a:spcAft>
                <a:buClr>
                  <a:schemeClr val="accent5"/>
                </a:buClr>
                <a:buSzPct val="100000"/>
                <a:buFont typeface="Wingdings" panose="05000000000000000000" pitchFamily="2" charset="2"/>
                <a:buChar char="§"/>
              </a:pPr>
              <a:r>
                <a:rPr lang="en-US" sz="1100" dirty="0">
                  <a:latin typeface="+mj-lt"/>
                </a:rPr>
                <a:t>Restaurant booking engine (e.g. Magento add-ons, Open table)</a:t>
              </a:r>
            </a:p>
            <a:p>
              <a:pPr marL="171450" indent="-171450" fontAlgn="base">
                <a:lnSpc>
                  <a:spcPct val="90000"/>
                </a:lnSpc>
                <a:spcBef>
                  <a:spcPts val="300"/>
                </a:spcBef>
                <a:spcAft>
                  <a:spcPct val="0"/>
                </a:spcAft>
                <a:buClr>
                  <a:schemeClr val="accent5"/>
                </a:buClr>
                <a:buSzPct val="100000"/>
                <a:buFont typeface="Wingdings" panose="05000000000000000000" pitchFamily="2" charset="2"/>
                <a:buChar char="§"/>
              </a:pPr>
              <a:r>
                <a:rPr lang="en-US" sz="1100" dirty="0">
                  <a:latin typeface="+mj-lt"/>
                </a:rPr>
                <a:t>Home services platforms (</a:t>
              </a:r>
              <a:r>
                <a:rPr lang="en-US" sz="1100" dirty="0" err="1">
                  <a:latin typeface="+mj-lt"/>
                </a:rPr>
                <a:t>Simplebook</a:t>
              </a:r>
              <a:r>
                <a:rPr lang="en-US" sz="1100" dirty="0">
                  <a:latin typeface="+mj-lt"/>
                </a:rPr>
                <a:t>)	</a:t>
              </a:r>
            </a:p>
          </p:txBody>
        </p:sp>
        <p:grpSp>
          <p:nvGrpSpPr>
            <p:cNvPr id="2" name="Group 1">
              <a:extLst>
                <a:ext uri="{FF2B5EF4-FFF2-40B4-BE49-F238E27FC236}">
                  <a16:creationId xmlns:a16="http://schemas.microsoft.com/office/drawing/2014/main" id="{CE8AD06E-95A1-422B-9ACA-AAF48082209C}"/>
                </a:ext>
              </a:extLst>
            </p:cNvPr>
            <p:cNvGrpSpPr/>
            <p:nvPr/>
          </p:nvGrpSpPr>
          <p:grpSpPr>
            <a:xfrm>
              <a:off x="1197114" y="1562100"/>
              <a:ext cx="5684026" cy="2956560"/>
              <a:chOff x="1197114" y="1562100"/>
              <a:chExt cx="5684026" cy="2956560"/>
            </a:xfrm>
          </p:grpSpPr>
          <p:sp>
            <p:nvSpPr>
              <p:cNvPr id="94" name="Rectangle 93">
                <a:extLst>
                  <a:ext uri="{FF2B5EF4-FFF2-40B4-BE49-F238E27FC236}">
                    <a16:creationId xmlns:a16="http://schemas.microsoft.com/office/drawing/2014/main" id="{9E2753BD-C6C3-43B8-824E-38CBFD11694B}"/>
                  </a:ext>
                </a:extLst>
              </p:cNvPr>
              <p:cNvSpPr/>
              <p:nvPr/>
            </p:nvSpPr>
            <p:spPr>
              <a:xfrm>
                <a:off x="2979806" y="2579937"/>
                <a:ext cx="3882565" cy="811376"/>
              </a:xfrm>
              <a:prstGeom prst="rect">
                <a:avLst/>
              </a:prstGeom>
              <a:solidFill>
                <a:schemeClr val="accent3">
                  <a:lumMod val="40000"/>
                  <a:lumOff val="60000"/>
                </a:schemeClr>
              </a:solidFill>
              <a:ln w="31750" cmpd="sng">
                <a:solidFill>
                  <a:srgbClr val="DE002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300" b="1" dirty="0">
                    <a:solidFill>
                      <a:srgbClr val="C00000"/>
                    </a:solidFill>
                    <a:latin typeface="+mj-lt"/>
                  </a:rPr>
                  <a:t>Marketplace engine</a:t>
                </a:r>
              </a:p>
            </p:txBody>
          </p:sp>
          <p:sp>
            <p:nvSpPr>
              <p:cNvPr id="107" name="Rectangle 106">
                <a:extLst>
                  <a:ext uri="{FF2B5EF4-FFF2-40B4-BE49-F238E27FC236}">
                    <a16:creationId xmlns:a16="http://schemas.microsoft.com/office/drawing/2014/main" id="{CF93A0DF-03CF-4BEE-9F7A-D911AFFA2375}"/>
                  </a:ext>
                </a:extLst>
              </p:cNvPr>
              <p:cNvSpPr/>
              <p:nvPr/>
            </p:nvSpPr>
            <p:spPr>
              <a:xfrm>
                <a:off x="5121174" y="1589800"/>
                <a:ext cx="1741197" cy="72839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r>
                  <a:rPr lang="en-US" sz="1300" b="1" dirty="0">
                    <a:solidFill>
                      <a:schemeClr val="tx2"/>
                    </a:solidFill>
                    <a:latin typeface="+mj-lt"/>
                  </a:rPr>
                  <a:t>Customer </a:t>
                </a:r>
                <a:br>
                  <a:rPr lang="en-US" sz="1300" b="1" dirty="0">
                    <a:solidFill>
                      <a:schemeClr val="tx2"/>
                    </a:solidFill>
                    <a:latin typeface="+mj-lt"/>
                  </a:rPr>
                </a:br>
                <a:r>
                  <a:rPr lang="en-US" sz="1300" b="1" dirty="0">
                    <a:solidFill>
                      <a:schemeClr val="tx2"/>
                    </a:solidFill>
                    <a:latin typeface="+mj-lt"/>
                  </a:rPr>
                  <a:t>interface</a:t>
                </a:r>
              </a:p>
            </p:txBody>
          </p:sp>
          <p:sp>
            <p:nvSpPr>
              <p:cNvPr id="111" name="Rectangle 110">
                <a:extLst>
                  <a:ext uri="{FF2B5EF4-FFF2-40B4-BE49-F238E27FC236}">
                    <a16:creationId xmlns:a16="http://schemas.microsoft.com/office/drawing/2014/main" id="{2634E42A-4F1E-44C3-8071-47A674DD516B}"/>
                  </a:ext>
                </a:extLst>
              </p:cNvPr>
              <p:cNvSpPr/>
              <p:nvPr/>
            </p:nvSpPr>
            <p:spPr>
              <a:xfrm>
                <a:off x="2979805" y="1581094"/>
                <a:ext cx="1891713" cy="72839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r>
                  <a:rPr lang="en-US" sz="1300" b="1" dirty="0">
                    <a:solidFill>
                      <a:schemeClr val="tx2"/>
                    </a:solidFill>
                    <a:latin typeface="+mj-lt"/>
                  </a:rPr>
                  <a:t>Mobile Money platform</a:t>
                </a:r>
              </a:p>
            </p:txBody>
          </p:sp>
          <p:sp>
            <p:nvSpPr>
              <p:cNvPr id="112" name="Rectangle 111">
                <a:extLst>
                  <a:ext uri="{FF2B5EF4-FFF2-40B4-BE49-F238E27FC236}">
                    <a16:creationId xmlns:a16="http://schemas.microsoft.com/office/drawing/2014/main" id="{955AB21E-C6A5-4368-9565-7174B910F8A1}"/>
                  </a:ext>
                </a:extLst>
              </p:cNvPr>
              <p:cNvSpPr/>
              <p:nvPr/>
            </p:nvSpPr>
            <p:spPr>
              <a:xfrm>
                <a:off x="1197114" y="1562100"/>
                <a:ext cx="1551805" cy="293089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300" b="1" dirty="0">
                    <a:solidFill>
                      <a:schemeClr val="tx2"/>
                    </a:solidFill>
                    <a:latin typeface="+mj-lt"/>
                  </a:rPr>
                  <a:t>Product management</a:t>
                </a:r>
              </a:p>
            </p:txBody>
          </p:sp>
          <p:sp>
            <p:nvSpPr>
              <p:cNvPr id="113" name="Rectangle 112">
                <a:extLst>
                  <a:ext uri="{FF2B5EF4-FFF2-40B4-BE49-F238E27FC236}">
                    <a16:creationId xmlns:a16="http://schemas.microsoft.com/office/drawing/2014/main" id="{A791EFCE-70F1-4174-8565-DB9FA9F40F89}"/>
                  </a:ext>
                </a:extLst>
              </p:cNvPr>
              <p:cNvSpPr/>
              <p:nvPr/>
            </p:nvSpPr>
            <p:spPr>
              <a:xfrm>
                <a:off x="2979805" y="3623216"/>
                <a:ext cx="3882565" cy="89544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300" b="1" dirty="0">
                    <a:solidFill>
                      <a:schemeClr val="tx2"/>
                    </a:solidFill>
                    <a:latin typeface="+mj-lt"/>
                  </a:rPr>
                  <a:t>Order management system</a:t>
                </a:r>
              </a:p>
            </p:txBody>
          </p:sp>
          <p:cxnSp>
            <p:nvCxnSpPr>
              <p:cNvPr id="114" name="Straight Connector 113">
                <a:extLst>
                  <a:ext uri="{FF2B5EF4-FFF2-40B4-BE49-F238E27FC236}">
                    <a16:creationId xmlns:a16="http://schemas.microsoft.com/office/drawing/2014/main" id="{156D4898-BAC9-4E91-A6D5-C4BDC5F66273}"/>
                  </a:ext>
                </a:extLst>
              </p:cNvPr>
              <p:cNvCxnSpPr>
                <a:cxnSpLocks/>
              </p:cNvCxnSpPr>
              <p:nvPr/>
            </p:nvCxnSpPr>
            <p:spPr>
              <a:xfrm>
                <a:off x="3742559" y="2302708"/>
                <a:ext cx="0" cy="259378"/>
              </a:xfrm>
              <a:prstGeom prst="line">
                <a:avLst/>
              </a:prstGeom>
              <a:ln>
                <a:solidFill>
                  <a:schemeClr val="accent5"/>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E64A543-277C-433D-9153-C75FEB425C34}"/>
                  </a:ext>
                </a:extLst>
              </p:cNvPr>
              <p:cNvCxnSpPr>
                <a:cxnSpLocks/>
              </p:cNvCxnSpPr>
              <p:nvPr/>
            </p:nvCxnSpPr>
            <p:spPr>
              <a:xfrm flipH="1">
                <a:off x="4026650" y="2302708"/>
                <a:ext cx="7498" cy="259378"/>
              </a:xfrm>
              <a:prstGeom prst="line">
                <a:avLst/>
              </a:prstGeom>
              <a:ln>
                <a:solidFill>
                  <a:schemeClr val="accent5"/>
                </a:solidFill>
                <a:headEnd type="triangle" w="med" len="med"/>
                <a:tailEnd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5653690-9A5D-480B-8CD3-666D8BDA2573}"/>
                  </a:ext>
                </a:extLst>
              </p:cNvPr>
              <p:cNvCxnSpPr>
                <a:cxnSpLocks/>
              </p:cNvCxnSpPr>
              <p:nvPr/>
            </p:nvCxnSpPr>
            <p:spPr>
              <a:xfrm>
                <a:off x="4827268" y="3376716"/>
                <a:ext cx="0" cy="259378"/>
              </a:xfrm>
              <a:prstGeom prst="line">
                <a:avLst/>
              </a:prstGeom>
              <a:ln>
                <a:solidFill>
                  <a:schemeClr val="accent5"/>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B848FBB-040E-44B6-AFA3-19FB82B490B3}"/>
                  </a:ext>
                </a:extLst>
              </p:cNvPr>
              <p:cNvCxnSpPr>
                <a:cxnSpLocks/>
              </p:cNvCxnSpPr>
              <p:nvPr/>
            </p:nvCxnSpPr>
            <p:spPr>
              <a:xfrm>
                <a:off x="5137184" y="3376716"/>
                <a:ext cx="0" cy="259378"/>
              </a:xfrm>
              <a:prstGeom prst="line">
                <a:avLst/>
              </a:prstGeom>
              <a:ln>
                <a:solidFill>
                  <a:schemeClr val="accent5"/>
                </a:solidFill>
                <a:headEnd type="triangle" w="med" len="med"/>
                <a:tailEnd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FF86CA5-EE7F-434D-85C2-4A4AAC7F2FBC}"/>
                  </a:ext>
                </a:extLst>
              </p:cNvPr>
              <p:cNvCxnSpPr>
                <a:cxnSpLocks/>
              </p:cNvCxnSpPr>
              <p:nvPr/>
            </p:nvCxnSpPr>
            <p:spPr>
              <a:xfrm>
                <a:off x="5836813" y="2298872"/>
                <a:ext cx="0" cy="259378"/>
              </a:xfrm>
              <a:prstGeom prst="line">
                <a:avLst/>
              </a:prstGeom>
              <a:ln>
                <a:solidFill>
                  <a:schemeClr val="accent5"/>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B024138-5E01-4816-AD6E-9C56BF700312}"/>
                  </a:ext>
                </a:extLst>
              </p:cNvPr>
              <p:cNvCxnSpPr>
                <a:cxnSpLocks/>
              </p:cNvCxnSpPr>
              <p:nvPr/>
            </p:nvCxnSpPr>
            <p:spPr>
              <a:xfrm>
                <a:off x="6146730" y="2302708"/>
                <a:ext cx="0" cy="259378"/>
              </a:xfrm>
              <a:prstGeom prst="line">
                <a:avLst/>
              </a:prstGeom>
              <a:ln>
                <a:solidFill>
                  <a:schemeClr val="accent5"/>
                </a:solidFill>
                <a:headEnd type="triangle" w="med" len="med"/>
                <a:tailEnd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55FC9B6-4053-4541-85B9-C210E93EB5FC}"/>
                  </a:ext>
                </a:extLst>
              </p:cNvPr>
              <p:cNvCxnSpPr>
                <a:cxnSpLocks/>
              </p:cNvCxnSpPr>
              <p:nvPr/>
            </p:nvCxnSpPr>
            <p:spPr>
              <a:xfrm flipH="1" flipV="1">
                <a:off x="2748919" y="2824629"/>
                <a:ext cx="230888" cy="1"/>
              </a:xfrm>
              <a:prstGeom prst="line">
                <a:avLst/>
              </a:prstGeom>
              <a:ln>
                <a:solidFill>
                  <a:schemeClr val="accent5"/>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6B219CD-C80F-4467-A9C2-CA7C95161D45}"/>
                  </a:ext>
                </a:extLst>
              </p:cNvPr>
              <p:cNvCxnSpPr>
                <a:cxnSpLocks/>
              </p:cNvCxnSpPr>
              <p:nvPr/>
            </p:nvCxnSpPr>
            <p:spPr>
              <a:xfrm>
                <a:off x="2748918" y="3145129"/>
                <a:ext cx="230887" cy="0"/>
              </a:xfrm>
              <a:prstGeom prst="line">
                <a:avLst/>
              </a:prstGeom>
              <a:ln>
                <a:solidFill>
                  <a:schemeClr val="accent5"/>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6" name="RBContent52">
                <a:extLst>
                  <a:ext uri="{FF2B5EF4-FFF2-40B4-BE49-F238E27FC236}">
                    <a16:creationId xmlns:a16="http://schemas.microsoft.com/office/drawing/2014/main" id="{AD453733-7ADF-4606-9952-B4AEA0B931B6}"/>
                  </a:ext>
                </a:extLst>
              </p:cNvPr>
              <p:cNvSpPr txBox="1"/>
              <p:nvPr/>
            </p:nvSpPr>
            <p:spPr>
              <a:xfrm>
                <a:off x="3111795" y="3945801"/>
                <a:ext cx="1759723" cy="157589"/>
              </a:xfrm>
              <a:prstGeom prst="rect">
                <a:avLst/>
              </a:prstGeom>
              <a:noFill/>
            </p:spPr>
            <p:txBody>
              <a:bodyPr vert="horz" wrap="square" lIns="0" tIns="0" rIns="0" bIns="0" rtlCol="0">
                <a:spAutoFit/>
              </a:bodyPr>
              <a:lstStyle/>
              <a:p>
                <a:pPr marL="171450" indent="-171450" fontAlgn="base">
                  <a:lnSpc>
                    <a:spcPct val="90000"/>
                  </a:lnSpc>
                  <a:spcBef>
                    <a:spcPts val="300"/>
                  </a:spcBef>
                  <a:spcAft>
                    <a:spcPct val="0"/>
                  </a:spcAft>
                  <a:buClr>
                    <a:schemeClr val="accent5"/>
                  </a:buClr>
                  <a:buSzPct val="100000"/>
                  <a:buFont typeface="Wingdings" panose="05000000000000000000" pitchFamily="2" charset="2"/>
                  <a:buChar char="§"/>
                </a:pPr>
                <a:r>
                  <a:rPr lang="en-US" sz="1100" dirty="0">
                    <a:latin typeface="+mj-lt"/>
                  </a:rPr>
                  <a:t>Track orders</a:t>
                </a:r>
              </a:p>
            </p:txBody>
          </p:sp>
          <p:sp>
            <p:nvSpPr>
              <p:cNvPr id="127" name="RBContent52">
                <a:extLst>
                  <a:ext uri="{FF2B5EF4-FFF2-40B4-BE49-F238E27FC236}">
                    <a16:creationId xmlns:a16="http://schemas.microsoft.com/office/drawing/2014/main" id="{C2747B56-EAEB-4552-88E3-34FD54309CA9}"/>
                  </a:ext>
                </a:extLst>
              </p:cNvPr>
              <p:cNvSpPr txBox="1"/>
              <p:nvPr/>
            </p:nvSpPr>
            <p:spPr>
              <a:xfrm>
                <a:off x="3111795" y="4149777"/>
                <a:ext cx="1759723" cy="315180"/>
              </a:xfrm>
              <a:prstGeom prst="rect">
                <a:avLst/>
              </a:prstGeom>
              <a:noFill/>
            </p:spPr>
            <p:txBody>
              <a:bodyPr vert="horz" wrap="square" lIns="0" tIns="0" rIns="0" bIns="0" rtlCol="0">
                <a:spAutoFit/>
              </a:bodyPr>
              <a:lstStyle/>
              <a:p>
                <a:pPr marL="171450" indent="-171450" fontAlgn="base">
                  <a:lnSpc>
                    <a:spcPct val="90000"/>
                  </a:lnSpc>
                  <a:spcBef>
                    <a:spcPts val="300"/>
                  </a:spcBef>
                  <a:spcAft>
                    <a:spcPct val="0"/>
                  </a:spcAft>
                  <a:buClr>
                    <a:schemeClr val="accent5"/>
                  </a:buClr>
                  <a:buSzPct val="100000"/>
                  <a:buFont typeface="Wingdings" panose="05000000000000000000" pitchFamily="2" charset="2"/>
                  <a:buChar char="§"/>
                </a:pPr>
                <a:r>
                  <a:rPr lang="en-US" sz="1100" dirty="0">
                    <a:latin typeface="+mj-lt"/>
                  </a:rPr>
                  <a:t>Communicate with customers</a:t>
                </a:r>
              </a:p>
            </p:txBody>
          </p:sp>
          <p:sp>
            <p:nvSpPr>
              <p:cNvPr id="128" name="RBContent52">
                <a:extLst>
                  <a:ext uri="{FF2B5EF4-FFF2-40B4-BE49-F238E27FC236}">
                    <a16:creationId xmlns:a16="http://schemas.microsoft.com/office/drawing/2014/main" id="{FFE0FFE0-364A-4E68-A588-7F263D569201}"/>
                  </a:ext>
                </a:extLst>
              </p:cNvPr>
              <p:cNvSpPr txBox="1"/>
              <p:nvPr/>
            </p:nvSpPr>
            <p:spPr>
              <a:xfrm>
                <a:off x="4529934" y="4149777"/>
                <a:ext cx="1765578" cy="315180"/>
              </a:xfrm>
              <a:prstGeom prst="rect">
                <a:avLst/>
              </a:prstGeom>
              <a:noFill/>
            </p:spPr>
            <p:txBody>
              <a:bodyPr vert="horz" wrap="square" lIns="0" tIns="0" rIns="0" bIns="0" rtlCol="0">
                <a:spAutoFit/>
              </a:bodyPr>
              <a:lstStyle/>
              <a:p>
                <a:pPr marL="171450" indent="-171450" fontAlgn="base">
                  <a:lnSpc>
                    <a:spcPct val="90000"/>
                  </a:lnSpc>
                  <a:spcBef>
                    <a:spcPts val="300"/>
                  </a:spcBef>
                  <a:spcAft>
                    <a:spcPct val="0"/>
                  </a:spcAft>
                  <a:buClr>
                    <a:schemeClr val="accent5"/>
                  </a:buClr>
                  <a:buSzPct val="100000"/>
                  <a:buFont typeface="Wingdings" panose="05000000000000000000" pitchFamily="2" charset="2"/>
                  <a:buChar char="§"/>
                </a:pPr>
                <a:r>
                  <a:rPr lang="en-US" sz="1100" dirty="0">
                    <a:latin typeface="+mj-lt"/>
                  </a:rPr>
                  <a:t>Integrate with logistics provider</a:t>
                </a:r>
              </a:p>
            </p:txBody>
          </p:sp>
          <p:sp>
            <p:nvSpPr>
              <p:cNvPr id="129" name="RBContent52">
                <a:extLst>
                  <a:ext uri="{FF2B5EF4-FFF2-40B4-BE49-F238E27FC236}">
                    <a16:creationId xmlns:a16="http://schemas.microsoft.com/office/drawing/2014/main" id="{9FDFA535-997B-43D6-BC06-F4D7FFD80DE7}"/>
                  </a:ext>
                </a:extLst>
              </p:cNvPr>
              <p:cNvSpPr txBox="1"/>
              <p:nvPr/>
            </p:nvSpPr>
            <p:spPr>
              <a:xfrm>
                <a:off x="4529934" y="3947174"/>
                <a:ext cx="1765578" cy="157589"/>
              </a:xfrm>
              <a:prstGeom prst="rect">
                <a:avLst/>
              </a:prstGeom>
              <a:noFill/>
            </p:spPr>
            <p:txBody>
              <a:bodyPr vert="horz" wrap="square" lIns="0" tIns="0" rIns="0" bIns="0" rtlCol="0">
                <a:spAutoFit/>
              </a:bodyPr>
              <a:lstStyle/>
              <a:p>
                <a:pPr marL="171450" indent="-171450" fontAlgn="base">
                  <a:lnSpc>
                    <a:spcPct val="90000"/>
                  </a:lnSpc>
                  <a:spcBef>
                    <a:spcPts val="300"/>
                  </a:spcBef>
                  <a:spcAft>
                    <a:spcPct val="0"/>
                  </a:spcAft>
                  <a:buClr>
                    <a:schemeClr val="accent5"/>
                  </a:buClr>
                  <a:buSzPct val="100000"/>
                  <a:buFont typeface="Wingdings" panose="05000000000000000000" pitchFamily="2" charset="2"/>
                  <a:buChar char="§"/>
                </a:pPr>
                <a:r>
                  <a:rPr lang="en-US" sz="1100" dirty="0">
                    <a:latin typeface="+mj-lt"/>
                  </a:rPr>
                  <a:t>Integrate with merchant</a:t>
                </a:r>
              </a:p>
            </p:txBody>
          </p:sp>
          <p:sp>
            <p:nvSpPr>
              <p:cNvPr id="130" name="RBContent52">
                <a:extLst>
                  <a:ext uri="{FF2B5EF4-FFF2-40B4-BE49-F238E27FC236}">
                    <a16:creationId xmlns:a16="http://schemas.microsoft.com/office/drawing/2014/main" id="{4E935853-981F-482C-92C0-7EE7DE8A18E0}"/>
                  </a:ext>
                </a:extLst>
              </p:cNvPr>
              <p:cNvSpPr txBox="1"/>
              <p:nvPr/>
            </p:nvSpPr>
            <p:spPr>
              <a:xfrm>
                <a:off x="3133317" y="2913748"/>
                <a:ext cx="1420451" cy="157589"/>
              </a:xfrm>
              <a:prstGeom prst="rect">
                <a:avLst/>
              </a:prstGeom>
              <a:noFill/>
            </p:spPr>
            <p:txBody>
              <a:bodyPr vert="horz" wrap="square" lIns="0" tIns="0" rIns="0" bIns="0" rtlCol="0">
                <a:spAutoFit/>
              </a:bodyPr>
              <a:lstStyle/>
              <a:p>
                <a:pPr marL="171450" indent="-171450" fontAlgn="base">
                  <a:lnSpc>
                    <a:spcPct val="90000"/>
                  </a:lnSpc>
                  <a:spcBef>
                    <a:spcPts val="300"/>
                  </a:spcBef>
                  <a:spcAft>
                    <a:spcPct val="0"/>
                  </a:spcAft>
                  <a:buClr>
                    <a:schemeClr val="accent5"/>
                  </a:buClr>
                  <a:buSzPct val="100000"/>
                  <a:buFont typeface="Wingdings" panose="05000000000000000000" pitchFamily="2" charset="2"/>
                  <a:buChar char="§"/>
                </a:pPr>
                <a:r>
                  <a:rPr lang="en-US" sz="1100" dirty="0">
                    <a:latin typeface="+mj-lt"/>
                  </a:rPr>
                  <a:t>Shopping cart</a:t>
                </a:r>
              </a:p>
            </p:txBody>
          </p:sp>
          <p:sp>
            <p:nvSpPr>
              <p:cNvPr id="131" name="RBContent52">
                <a:extLst>
                  <a:ext uri="{FF2B5EF4-FFF2-40B4-BE49-F238E27FC236}">
                    <a16:creationId xmlns:a16="http://schemas.microsoft.com/office/drawing/2014/main" id="{C52AE871-9ACD-4DD0-9618-F9E3BBF84283}"/>
                  </a:ext>
                </a:extLst>
              </p:cNvPr>
              <p:cNvSpPr txBox="1"/>
              <p:nvPr/>
            </p:nvSpPr>
            <p:spPr>
              <a:xfrm>
                <a:off x="3133317" y="3157844"/>
                <a:ext cx="1420451" cy="157589"/>
              </a:xfrm>
              <a:prstGeom prst="rect">
                <a:avLst/>
              </a:prstGeom>
              <a:noFill/>
            </p:spPr>
            <p:txBody>
              <a:bodyPr vert="horz" wrap="square" lIns="0" tIns="0" rIns="0" bIns="0" rtlCol="0">
                <a:spAutoFit/>
              </a:bodyPr>
              <a:lstStyle/>
              <a:p>
                <a:pPr marL="171450" indent="-171450" fontAlgn="base">
                  <a:lnSpc>
                    <a:spcPct val="90000"/>
                  </a:lnSpc>
                  <a:spcBef>
                    <a:spcPts val="300"/>
                  </a:spcBef>
                  <a:spcAft>
                    <a:spcPct val="0"/>
                  </a:spcAft>
                  <a:buClr>
                    <a:schemeClr val="accent5"/>
                  </a:buClr>
                  <a:buSzPct val="100000"/>
                  <a:buFont typeface="Wingdings" panose="05000000000000000000" pitchFamily="2" charset="2"/>
                  <a:buChar char="§"/>
                </a:pPr>
                <a:r>
                  <a:rPr lang="en-US" sz="1100" dirty="0">
                    <a:latin typeface="+mj-lt"/>
                  </a:rPr>
                  <a:t>Search engine</a:t>
                </a:r>
              </a:p>
            </p:txBody>
          </p:sp>
          <p:sp>
            <p:nvSpPr>
              <p:cNvPr id="132" name="RBContent52">
                <a:extLst>
                  <a:ext uri="{FF2B5EF4-FFF2-40B4-BE49-F238E27FC236}">
                    <a16:creationId xmlns:a16="http://schemas.microsoft.com/office/drawing/2014/main" id="{02B71D3E-887E-415B-AD92-291BD5F353C4}"/>
                  </a:ext>
                </a:extLst>
              </p:cNvPr>
              <p:cNvSpPr txBox="1"/>
              <p:nvPr/>
            </p:nvSpPr>
            <p:spPr>
              <a:xfrm>
                <a:off x="4529934" y="3156471"/>
                <a:ext cx="1765578" cy="157589"/>
              </a:xfrm>
              <a:prstGeom prst="rect">
                <a:avLst/>
              </a:prstGeom>
              <a:noFill/>
            </p:spPr>
            <p:txBody>
              <a:bodyPr vert="horz" wrap="square" lIns="0" tIns="0" rIns="0" bIns="0" rtlCol="0">
                <a:spAutoFit/>
              </a:bodyPr>
              <a:lstStyle/>
              <a:p>
                <a:pPr marL="171450" indent="-171450" fontAlgn="base">
                  <a:lnSpc>
                    <a:spcPct val="90000"/>
                  </a:lnSpc>
                  <a:spcBef>
                    <a:spcPts val="300"/>
                  </a:spcBef>
                  <a:spcAft>
                    <a:spcPct val="0"/>
                  </a:spcAft>
                  <a:buClr>
                    <a:schemeClr val="accent5"/>
                  </a:buClr>
                  <a:buSzPct val="100000"/>
                  <a:buFont typeface="Wingdings" panose="05000000000000000000" pitchFamily="2" charset="2"/>
                  <a:buChar char="§"/>
                </a:pPr>
                <a:r>
                  <a:rPr lang="en-US" sz="1100" dirty="0">
                    <a:latin typeface="+mj-lt"/>
                  </a:rPr>
                  <a:t>APIs</a:t>
                </a:r>
              </a:p>
            </p:txBody>
          </p:sp>
          <p:sp>
            <p:nvSpPr>
              <p:cNvPr id="133" name="RBContent52">
                <a:extLst>
                  <a:ext uri="{FF2B5EF4-FFF2-40B4-BE49-F238E27FC236}">
                    <a16:creationId xmlns:a16="http://schemas.microsoft.com/office/drawing/2014/main" id="{E32DE356-CD38-41C3-ABEA-4C9D9B688C90}"/>
                  </a:ext>
                </a:extLst>
              </p:cNvPr>
              <p:cNvSpPr txBox="1"/>
              <p:nvPr/>
            </p:nvSpPr>
            <p:spPr>
              <a:xfrm>
                <a:off x="4529934" y="2913749"/>
                <a:ext cx="1765578" cy="157589"/>
              </a:xfrm>
              <a:prstGeom prst="rect">
                <a:avLst/>
              </a:prstGeom>
              <a:noFill/>
            </p:spPr>
            <p:txBody>
              <a:bodyPr vert="horz" wrap="square" lIns="0" tIns="0" rIns="0" bIns="0" rtlCol="0">
                <a:spAutoFit/>
              </a:bodyPr>
              <a:lstStyle/>
              <a:p>
                <a:pPr marL="171450" indent="-171450" fontAlgn="base">
                  <a:lnSpc>
                    <a:spcPct val="90000"/>
                  </a:lnSpc>
                  <a:spcBef>
                    <a:spcPts val="300"/>
                  </a:spcBef>
                  <a:spcAft>
                    <a:spcPct val="0"/>
                  </a:spcAft>
                  <a:buClr>
                    <a:schemeClr val="accent5"/>
                  </a:buClr>
                  <a:buSzPct val="100000"/>
                  <a:buFont typeface="Wingdings" panose="05000000000000000000" pitchFamily="2" charset="2"/>
                  <a:buChar char="§"/>
                </a:pPr>
                <a:r>
                  <a:rPr lang="en-US" sz="1100" dirty="0">
                    <a:latin typeface="+mj-lt"/>
                  </a:rPr>
                  <a:t>Registration</a:t>
                </a:r>
              </a:p>
            </p:txBody>
          </p:sp>
          <p:sp>
            <p:nvSpPr>
              <p:cNvPr id="134" name="RBContent60">
                <a:extLst>
                  <a:ext uri="{FF2B5EF4-FFF2-40B4-BE49-F238E27FC236}">
                    <a16:creationId xmlns:a16="http://schemas.microsoft.com/office/drawing/2014/main" id="{337BD082-E982-4B72-9E86-756EF0BA15AA}"/>
                  </a:ext>
                </a:extLst>
              </p:cNvPr>
              <p:cNvSpPr txBox="1"/>
              <p:nvPr/>
            </p:nvSpPr>
            <p:spPr>
              <a:xfrm>
                <a:off x="1327355" y="2117502"/>
                <a:ext cx="1291319" cy="1530132"/>
              </a:xfrm>
              <a:prstGeom prst="rect">
                <a:avLst/>
              </a:prstGeom>
              <a:noFill/>
            </p:spPr>
            <p:txBody>
              <a:bodyPr vert="horz" wrap="square" lIns="0" tIns="0" rIns="0" bIns="0" rtlCol="0">
                <a:spAutoFit/>
              </a:bodyPr>
              <a:lstStyle/>
              <a:p>
                <a:pPr marL="171450" indent="-171450" fontAlgn="base">
                  <a:lnSpc>
                    <a:spcPct val="90000"/>
                  </a:lnSpc>
                  <a:spcBef>
                    <a:spcPts val="300"/>
                  </a:spcBef>
                  <a:spcAft>
                    <a:spcPct val="0"/>
                  </a:spcAft>
                  <a:buClr>
                    <a:schemeClr val="accent5"/>
                  </a:buClr>
                  <a:buSzPct val="100000"/>
                  <a:buFont typeface="Wingdings" panose="05000000000000000000" pitchFamily="2" charset="2"/>
                  <a:buChar char="§"/>
                </a:pPr>
                <a:r>
                  <a:rPr lang="en-US" sz="1100" dirty="0">
                    <a:latin typeface="+mj-lt"/>
                  </a:rPr>
                  <a:t>Interface for merchants to upload products</a:t>
                </a:r>
              </a:p>
              <a:p>
                <a:pPr marL="171450" indent="-171450" fontAlgn="base">
                  <a:lnSpc>
                    <a:spcPct val="90000"/>
                  </a:lnSpc>
                  <a:spcBef>
                    <a:spcPts val="300"/>
                  </a:spcBef>
                  <a:spcAft>
                    <a:spcPct val="0"/>
                  </a:spcAft>
                  <a:buClr>
                    <a:schemeClr val="accent5"/>
                  </a:buClr>
                  <a:buSzPct val="100000"/>
                  <a:buFont typeface="Wingdings" panose="05000000000000000000" pitchFamily="2" charset="2"/>
                  <a:buChar char="§"/>
                </a:pPr>
                <a:r>
                  <a:rPr lang="en-US" sz="1100" dirty="0">
                    <a:latin typeface="+mj-lt"/>
                  </a:rPr>
                  <a:t>Product verification engine</a:t>
                </a:r>
              </a:p>
              <a:p>
                <a:pPr marL="171450" indent="-171450" fontAlgn="base">
                  <a:lnSpc>
                    <a:spcPct val="90000"/>
                  </a:lnSpc>
                  <a:spcBef>
                    <a:spcPts val="300"/>
                  </a:spcBef>
                  <a:spcAft>
                    <a:spcPct val="0"/>
                  </a:spcAft>
                  <a:buClr>
                    <a:schemeClr val="accent5"/>
                  </a:buClr>
                  <a:buSzPct val="100000"/>
                  <a:buFont typeface="Wingdings" panose="05000000000000000000" pitchFamily="2" charset="2"/>
                  <a:buChar char="§"/>
                </a:pPr>
                <a:r>
                  <a:rPr lang="en-US" sz="1100" dirty="0">
                    <a:latin typeface="+mj-lt"/>
                  </a:rPr>
                  <a:t>Automation of product upload business rules</a:t>
                </a:r>
              </a:p>
            </p:txBody>
          </p:sp>
          <p:sp>
            <p:nvSpPr>
              <p:cNvPr id="136" name="RBContent60">
                <a:extLst>
                  <a:ext uri="{FF2B5EF4-FFF2-40B4-BE49-F238E27FC236}">
                    <a16:creationId xmlns:a16="http://schemas.microsoft.com/office/drawing/2014/main" id="{9D11CF65-7128-4623-8E65-4983B6B3E5F3}"/>
                  </a:ext>
                </a:extLst>
              </p:cNvPr>
              <p:cNvSpPr txBox="1"/>
              <p:nvPr/>
            </p:nvSpPr>
            <p:spPr>
              <a:xfrm>
                <a:off x="5191152" y="2066104"/>
                <a:ext cx="817835" cy="161171"/>
              </a:xfrm>
              <a:prstGeom prst="rect">
                <a:avLst/>
              </a:prstGeom>
              <a:noFill/>
            </p:spPr>
            <p:txBody>
              <a:bodyPr vert="horz" wrap="square" lIns="0" tIns="0" rIns="0" bIns="0" rtlCol="0">
                <a:spAutoFit/>
              </a:bodyPr>
              <a:lstStyle/>
              <a:p>
                <a:pPr marL="171450" indent="-171450" fontAlgn="base">
                  <a:lnSpc>
                    <a:spcPct val="90000"/>
                  </a:lnSpc>
                  <a:spcBef>
                    <a:spcPts val="300"/>
                  </a:spcBef>
                  <a:spcAft>
                    <a:spcPct val="0"/>
                  </a:spcAft>
                  <a:buClr>
                    <a:schemeClr val="accent5"/>
                  </a:buClr>
                  <a:buSzPct val="100000"/>
                  <a:buFont typeface="Wingdings" panose="05000000000000000000" pitchFamily="2" charset="2"/>
                  <a:buChar char="§"/>
                </a:pPr>
                <a:r>
                  <a:rPr lang="en-US" sz="1100" dirty="0">
                    <a:latin typeface="+mj-lt"/>
                  </a:rPr>
                  <a:t>App/Web</a:t>
                </a:r>
              </a:p>
            </p:txBody>
          </p:sp>
          <p:sp>
            <p:nvSpPr>
              <p:cNvPr id="137" name="RBContent60">
                <a:extLst>
                  <a:ext uri="{FF2B5EF4-FFF2-40B4-BE49-F238E27FC236}">
                    <a16:creationId xmlns:a16="http://schemas.microsoft.com/office/drawing/2014/main" id="{EEB3EFE2-AEA9-4DAC-BE27-DC0A60A6B9D1}"/>
                  </a:ext>
                </a:extLst>
              </p:cNvPr>
              <p:cNvSpPr txBox="1"/>
              <p:nvPr/>
            </p:nvSpPr>
            <p:spPr>
              <a:xfrm>
                <a:off x="6185911" y="2066104"/>
                <a:ext cx="695229" cy="157589"/>
              </a:xfrm>
              <a:prstGeom prst="rect">
                <a:avLst/>
              </a:prstGeom>
              <a:noFill/>
            </p:spPr>
            <p:txBody>
              <a:bodyPr vert="horz" wrap="square" lIns="0" tIns="0" rIns="0" bIns="0" rtlCol="0">
                <a:spAutoFit/>
              </a:bodyPr>
              <a:lstStyle/>
              <a:p>
                <a:pPr marL="171450" indent="-171450" fontAlgn="base">
                  <a:lnSpc>
                    <a:spcPct val="90000"/>
                  </a:lnSpc>
                  <a:spcBef>
                    <a:spcPts val="300"/>
                  </a:spcBef>
                  <a:spcAft>
                    <a:spcPct val="0"/>
                  </a:spcAft>
                  <a:buClr>
                    <a:schemeClr val="accent5"/>
                  </a:buClr>
                  <a:buSzPct val="100000"/>
                  <a:buFont typeface="Wingdings" panose="05000000000000000000" pitchFamily="2" charset="2"/>
                  <a:buChar char="§"/>
                </a:pPr>
                <a:r>
                  <a:rPr lang="en-US" sz="1100" dirty="0" err="1">
                    <a:latin typeface="+mj-lt"/>
                  </a:rPr>
                  <a:t>USSD</a:t>
                </a:r>
                <a:endParaRPr lang="en-US" sz="1100" dirty="0">
                  <a:latin typeface="+mj-lt"/>
                </a:endParaRPr>
              </a:p>
            </p:txBody>
          </p:sp>
          <p:sp>
            <p:nvSpPr>
              <p:cNvPr id="39" name="Freeform 99">
                <a:extLst>
                  <a:ext uri="{FF2B5EF4-FFF2-40B4-BE49-F238E27FC236}">
                    <a16:creationId xmlns:a16="http://schemas.microsoft.com/office/drawing/2014/main" id="{9DCA8C61-8CB7-49A1-BE48-31CBE991EEAA}"/>
                  </a:ext>
                </a:extLst>
              </p:cNvPr>
              <p:cNvSpPr>
                <a:spLocks noChangeAspect="1" noEditPoints="1"/>
              </p:cNvSpPr>
              <p:nvPr/>
            </p:nvSpPr>
            <p:spPr bwMode="auto">
              <a:xfrm>
                <a:off x="2334104" y="1640871"/>
                <a:ext cx="317656" cy="360460"/>
              </a:xfrm>
              <a:custGeom>
                <a:avLst/>
                <a:gdLst>
                  <a:gd name="T0" fmla="*/ 1267 w 3097"/>
                  <a:gd name="T1" fmla="*/ 2940 h 3518"/>
                  <a:gd name="T2" fmla="*/ 1182 w 3097"/>
                  <a:gd name="T3" fmla="*/ 3027 h 3518"/>
                  <a:gd name="T4" fmla="*/ 1163 w 3097"/>
                  <a:gd name="T5" fmla="*/ 3149 h 3518"/>
                  <a:gd name="T6" fmla="*/ 1221 w 3097"/>
                  <a:gd name="T7" fmla="*/ 3261 h 3518"/>
                  <a:gd name="T8" fmla="*/ 1329 w 3097"/>
                  <a:gd name="T9" fmla="*/ 3315 h 3518"/>
                  <a:gd name="T10" fmla="*/ 1453 w 3097"/>
                  <a:gd name="T11" fmla="*/ 3295 h 3518"/>
                  <a:gd name="T12" fmla="*/ 1540 w 3097"/>
                  <a:gd name="T13" fmla="*/ 3208 h 3518"/>
                  <a:gd name="T14" fmla="*/ 1559 w 3097"/>
                  <a:gd name="T15" fmla="*/ 3086 h 3518"/>
                  <a:gd name="T16" fmla="*/ 1501 w 3097"/>
                  <a:gd name="T17" fmla="*/ 2974 h 3518"/>
                  <a:gd name="T18" fmla="*/ 1392 w 3097"/>
                  <a:gd name="T19" fmla="*/ 2920 h 3518"/>
                  <a:gd name="T20" fmla="*/ 1459 w 3097"/>
                  <a:gd name="T21" fmla="*/ 2729 h 3518"/>
                  <a:gd name="T22" fmla="*/ 1615 w 3097"/>
                  <a:gd name="T23" fmla="*/ 2808 h 3518"/>
                  <a:gd name="T24" fmla="*/ 1725 w 3097"/>
                  <a:gd name="T25" fmla="*/ 2948 h 3518"/>
                  <a:gd name="T26" fmla="*/ 1762 w 3097"/>
                  <a:gd name="T27" fmla="*/ 3128 h 3518"/>
                  <a:gd name="T28" fmla="*/ 1719 w 3097"/>
                  <a:gd name="T29" fmla="*/ 3297 h 3518"/>
                  <a:gd name="T30" fmla="*/ 1608 w 3097"/>
                  <a:gd name="T31" fmla="*/ 3434 h 3518"/>
                  <a:gd name="T32" fmla="*/ 1442 w 3097"/>
                  <a:gd name="T33" fmla="*/ 3509 h 3518"/>
                  <a:gd name="T34" fmla="*/ 1263 w 3097"/>
                  <a:gd name="T35" fmla="*/ 3506 h 3518"/>
                  <a:gd name="T36" fmla="*/ 1106 w 3097"/>
                  <a:gd name="T37" fmla="*/ 3427 h 3518"/>
                  <a:gd name="T38" fmla="*/ 997 w 3097"/>
                  <a:gd name="T39" fmla="*/ 3287 h 3518"/>
                  <a:gd name="T40" fmla="*/ 960 w 3097"/>
                  <a:gd name="T41" fmla="*/ 3107 h 3518"/>
                  <a:gd name="T42" fmla="*/ 1003 w 3097"/>
                  <a:gd name="T43" fmla="*/ 2937 h 3518"/>
                  <a:gd name="T44" fmla="*/ 1114 w 3097"/>
                  <a:gd name="T45" fmla="*/ 2801 h 3518"/>
                  <a:gd name="T46" fmla="*/ 1280 w 3097"/>
                  <a:gd name="T47" fmla="*/ 2724 h 3518"/>
                  <a:gd name="T48" fmla="*/ 3009 w 3097"/>
                  <a:gd name="T49" fmla="*/ 2378 h 3518"/>
                  <a:gd name="T50" fmla="*/ 3083 w 3097"/>
                  <a:gd name="T51" fmla="*/ 2426 h 3518"/>
                  <a:gd name="T52" fmla="*/ 3091 w 3097"/>
                  <a:gd name="T53" fmla="*/ 2514 h 3518"/>
                  <a:gd name="T54" fmla="*/ 3027 w 3097"/>
                  <a:gd name="T55" fmla="*/ 2576 h 3518"/>
                  <a:gd name="T56" fmla="*/ 1797 w 3097"/>
                  <a:gd name="T57" fmla="*/ 2866 h 3518"/>
                  <a:gd name="T58" fmla="*/ 2987 w 3097"/>
                  <a:gd name="T59" fmla="*/ 2378 h 3518"/>
                  <a:gd name="T60" fmla="*/ 2056 w 3097"/>
                  <a:gd name="T61" fmla="*/ 1660 h 3518"/>
                  <a:gd name="T62" fmla="*/ 2407 w 3097"/>
                  <a:gd name="T63" fmla="*/ 1714 h 3518"/>
                  <a:gd name="T64" fmla="*/ 2621 w 3097"/>
                  <a:gd name="T65" fmla="*/ 815 h 3518"/>
                  <a:gd name="T66" fmla="*/ 3070 w 3097"/>
                  <a:gd name="T67" fmla="*/ 2106 h 3518"/>
                  <a:gd name="T68" fmla="*/ 3052 w 3097"/>
                  <a:gd name="T69" fmla="*/ 2163 h 3518"/>
                  <a:gd name="T70" fmla="*/ 1697 w 3097"/>
                  <a:gd name="T71" fmla="*/ 2602 h 3518"/>
                  <a:gd name="T72" fmla="*/ 1248 w 3097"/>
                  <a:gd name="T73" fmla="*/ 1310 h 3518"/>
                  <a:gd name="T74" fmla="*/ 1266 w 3097"/>
                  <a:gd name="T75" fmla="*/ 1253 h 3518"/>
                  <a:gd name="T76" fmla="*/ 399 w 3097"/>
                  <a:gd name="T77" fmla="*/ 109 h 3518"/>
                  <a:gd name="T78" fmla="*/ 570 w 3097"/>
                  <a:gd name="T79" fmla="*/ 159 h 3518"/>
                  <a:gd name="T80" fmla="*/ 700 w 3097"/>
                  <a:gd name="T81" fmla="*/ 284 h 3518"/>
                  <a:gd name="T82" fmla="*/ 1435 w 3097"/>
                  <a:gd name="T83" fmla="*/ 2621 h 3518"/>
                  <a:gd name="T84" fmla="*/ 547 w 3097"/>
                  <a:gd name="T85" fmla="*/ 433 h 3518"/>
                  <a:gd name="T86" fmla="*/ 472 w 3097"/>
                  <a:gd name="T87" fmla="*/ 338 h 3518"/>
                  <a:gd name="T88" fmla="*/ 356 w 3097"/>
                  <a:gd name="T89" fmla="*/ 314 h 3518"/>
                  <a:gd name="T90" fmla="*/ 248 w 3097"/>
                  <a:gd name="T91" fmla="*/ 371 h 3518"/>
                  <a:gd name="T92" fmla="*/ 204 w 3097"/>
                  <a:gd name="T93" fmla="*/ 481 h 3518"/>
                  <a:gd name="T94" fmla="*/ 217 w 3097"/>
                  <a:gd name="T95" fmla="*/ 589 h 3518"/>
                  <a:gd name="T96" fmla="*/ 169 w 3097"/>
                  <a:gd name="T97" fmla="*/ 663 h 3518"/>
                  <a:gd name="T98" fmla="*/ 80 w 3097"/>
                  <a:gd name="T99" fmla="*/ 671 h 3518"/>
                  <a:gd name="T100" fmla="*/ 18 w 3097"/>
                  <a:gd name="T101" fmla="*/ 607 h 3518"/>
                  <a:gd name="T102" fmla="*/ 5 w 3097"/>
                  <a:gd name="T103" fmla="*/ 424 h 3518"/>
                  <a:gd name="T104" fmla="*/ 76 w 3097"/>
                  <a:gd name="T105" fmla="*/ 259 h 3518"/>
                  <a:gd name="T106" fmla="*/ 217 w 3097"/>
                  <a:gd name="T107" fmla="*/ 145 h 3518"/>
                  <a:gd name="T108" fmla="*/ 399 w 3097"/>
                  <a:gd name="T109" fmla="*/ 109 h 3518"/>
                  <a:gd name="T110" fmla="*/ 1826 w 3097"/>
                  <a:gd name="T111" fmla="*/ 23 h 3518"/>
                  <a:gd name="T112" fmla="*/ 2082 w 3097"/>
                  <a:gd name="T113" fmla="*/ 862 h 3518"/>
                  <a:gd name="T114" fmla="*/ 1210 w 3097"/>
                  <a:gd name="T115" fmla="*/ 1143 h 3518"/>
                  <a:gd name="T116" fmla="*/ 926 w 3097"/>
                  <a:gd name="T117" fmla="*/ 306 h 3518"/>
                  <a:gd name="T118" fmla="*/ 1175 w 3097"/>
                  <a:gd name="T119" fmla="*/ 203 h 3518"/>
                  <a:gd name="T120" fmla="*/ 1397 w 3097"/>
                  <a:gd name="T121" fmla="*/ 462 h 3518"/>
                  <a:gd name="T122" fmla="*/ 1556 w 3097"/>
                  <a:gd name="T123" fmla="*/ 79 h 3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97" h="3518">
                    <a:moveTo>
                      <a:pt x="1361" y="2917"/>
                    </a:moveTo>
                    <a:lnTo>
                      <a:pt x="1329" y="2920"/>
                    </a:lnTo>
                    <a:lnTo>
                      <a:pt x="1298" y="2927"/>
                    </a:lnTo>
                    <a:lnTo>
                      <a:pt x="1267" y="2940"/>
                    </a:lnTo>
                    <a:lnTo>
                      <a:pt x="1241" y="2957"/>
                    </a:lnTo>
                    <a:lnTo>
                      <a:pt x="1217" y="2977"/>
                    </a:lnTo>
                    <a:lnTo>
                      <a:pt x="1198" y="3001"/>
                    </a:lnTo>
                    <a:lnTo>
                      <a:pt x="1182" y="3027"/>
                    </a:lnTo>
                    <a:lnTo>
                      <a:pt x="1170" y="3056"/>
                    </a:lnTo>
                    <a:lnTo>
                      <a:pt x="1163" y="3086"/>
                    </a:lnTo>
                    <a:lnTo>
                      <a:pt x="1161" y="3117"/>
                    </a:lnTo>
                    <a:lnTo>
                      <a:pt x="1163" y="3149"/>
                    </a:lnTo>
                    <a:lnTo>
                      <a:pt x="1170" y="3180"/>
                    </a:lnTo>
                    <a:lnTo>
                      <a:pt x="1183" y="3210"/>
                    </a:lnTo>
                    <a:lnTo>
                      <a:pt x="1200" y="3237"/>
                    </a:lnTo>
                    <a:lnTo>
                      <a:pt x="1221" y="3261"/>
                    </a:lnTo>
                    <a:lnTo>
                      <a:pt x="1244" y="3280"/>
                    </a:lnTo>
                    <a:lnTo>
                      <a:pt x="1271" y="3296"/>
                    </a:lnTo>
                    <a:lnTo>
                      <a:pt x="1300" y="3308"/>
                    </a:lnTo>
                    <a:lnTo>
                      <a:pt x="1329" y="3315"/>
                    </a:lnTo>
                    <a:lnTo>
                      <a:pt x="1360" y="3317"/>
                    </a:lnTo>
                    <a:lnTo>
                      <a:pt x="1392" y="3315"/>
                    </a:lnTo>
                    <a:lnTo>
                      <a:pt x="1423" y="3308"/>
                    </a:lnTo>
                    <a:lnTo>
                      <a:pt x="1453" y="3295"/>
                    </a:lnTo>
                    <a:lnTo>
                      <a:pt x="1481" y="3278"/>
                    </a:lnTo>
                    <a:lnTo>
                      <a:pt x="1505" y="3258"/>
                    </a:lnTo>
                    <a:lnTo>
                      <a:pt x="1524" y="3234"/>
                    </a:lnTo>
                    <a:lnTo>
                      <a:pt x="1540" y="3208"/>
                    </a:lnTo>
                    <a:lnTo>
                      <a:pt x="1552" y="3179"/>
                    </a:lnTo>
                    <a:lnTo>
                      <a:pt x="1559" y="3149"/>
                    </a:lnTo>
                    <a:lnTo>
                      <a:pt x="1561" y="3118"/>
                    </a:lnTo>
                    <a:lnTo>
                      <a:pt x="1559" y="3086"/>
                    </a:lnTo>
                    <a:lnTo>
                      <a:pt x="1552" y="3055"/>
                    </a:lnTo>
                    <a:lnTo>
                      <a:pt x="1539" y="3024"/>
                    </a:lnTo>
                    <a:lnTo>
                      <a:pt x="1522" y="2997"/>
                    </a:lnTo>
                    <a:lnTo>
                      <a:pt x="1501" y="2974"/>
                    </a:lnTo>
                    <a:lnTo>
                      <a:pt x="1478" y="2955"/>
                    </a:lnTo>
                    <a:lnTo>
                      <a:pt x="1451" y="2939"/>
                    </a:lnTo>
                    <a:lnTo>
                      <a:pt x="1422" y="2927"/>
                    </a:lnTo>
                    <a:lnTo>
                      <a:pt x="1392" y="2920"/>
                    </a:lnTo>
                    <a:lnTo>
                      <a:pt x="1361" y="2917"/>
                    </a:lnTo>
                    <a:close/>
                    <a:moveTo>
                      <a:pt x="1371" y="2717"/>
                    </a:moveTo>
                    <a:lnTo>
                      <a:pt x="1416" y="2720"/>
                    </a:lnTo>
                    <a:lnTo>
                      <a:pt x="1459" y="2729"/>
                    </a:lnTo>
                    <a:lnTo>
                      <a:pt x="1501" y="2743"/>
                    </a:lnTo>
                    <a:lnTo>
                      <a:pt x="1541" y="2760"/>
                    </a:lnTo>
                    <a:lnTo>
                      <a:pt x="1579" y="2782"/>
                    </a:lnTo>
                    <a:lnTo>
                      <a:pt x="1615" y="2808"/>
                    </a:lnTo>
                    <a:lnTo>
                      <a:pt x="1648" y="2837"/>
                    </a:lnTo>
                    <a:lnTo>
                      <a:pt x="1678" y="2871"/>
                    </a:lnTo>
                    <a:lnTo>
                      <a:pt x="1703" y="2908"/>
                    </a:lnTo>
                    <a:lnTo>
                      <a:pt x="1725" y="2948"/>
                    </a:lnTo>
                    <a:lnTo>
                      <a:pt x="1742" y="2992"/>
                    </a:lnTo>
                    <a:lnTo>
                      <a:pt x="1753" y="3037"/>
                    </a:lnTo>
                    <a:lnTo>
                      <a:pt x="1761" y="3083"/>
                    </a:lnTo>
                    <a:lnTo>
                      <a:pt x="1762" y="3128"/>
                    </a:lnTo>
                    <a:lnTo>
                      <a:pt x="1759" y="3172"/>
                    </a:lnTo>
                    <a:lnTo>
                      <a:pt x="1750" y="3215"/>
                    </a:lnTo>
                    <a:lnTo>
                      <a:pt x="1736" y="3258"/>
                    </a:lnTo>
                    <a:lnTo>
                      <a:pt x="1719" y="3297"/>
                    </a:lnTo>
                    <a:lnTo>
                      <a:pt x="1697" y="3336"/>
                    </a:lnTo>
                    <a:lnTo>
                      <a:pt x="1671" y="3371"/>
                    </a:lnTo>
                    <a:lnTo>
                      <a:pt x="1641" y="3404"/>
                    </a:lnTo>
                    <a:lnTo>
                      <a:pt x="1608" y="3434"/>
                    </a:lnTo>
                    <a:lnTo>
                      <a:pt x="1571" y="3459"/>
                    </a:lnTo>
                    <a:lnTo>
                      <a:pt x="1530" y="3481"/>
                    </a:lnTo>
                    <a:lnTo>
                      <a:pt x="1486" y="3498"/>
                    </a:lnTo>
                    <a:lnTo>
                      <a:pt x="1442" y="3509"/>
                    </a:lnTo>
                    <a:lnTo>
                      <a:pt x="1396" y="3517"/>
                    </a:lnTo>
                    <a:lnTo>
                      <a:pt x="1351" y="3518"/>
                    </a:lnTo>
                    <a:lnTo>
                      <a:pt x="1306" y="3514"/>
                    </a:lnTo>
                    <a:lnTo>
                      <a:pt x="1263" y="3506"/>
                    </a:lnTo>
                    <a:lnTo>
                      <a:pt x="1221" y="3492"/>
                    </a:lnTo>
                    <a:lnTo>
                      <a:pt x="1180" y="3475"/>
                    </a:lnTo>
                    <a:lnTo>
                      <a:pt x="1143" y="3453"/>
                    </a:lnTo>
                    <a:lnTo>
                      <a:pt x="1106" y="3427"/>
                    </a:lnTo>
                    <a:lnTo>
                      <a:pt x="1074" y="3397"/>
                    </a:lnTo>
                    <a:lnTo>
                      <a:pt x="1044" y="3363"/>
                    </a:lnTo>
                    <a:lnTo>
                      <a:pt x="1019" y="3327"/>
                    </a:lnTo>
                    <a:lnTo>
                      <a:pt x="997" y="3287"/>
                    </a:lnTo>
                    <a:lnTo>
                      <a:pt x="980" y="3243"/>
                    </a:lnTo>
                    <a:lnTo>
                      <a:pt x="969" y="3198"/>
                    </a:lnTo>
                    <a:lnTo>
                      <a:pt x="961" y="3152"/>
                    </a:lnTo>
                    <a:lnTo>
                      <a:pt x="960" y="3107"/>
                    </a:lnTo>
                    <a:lnTo>
                      <a:pt x="963" y="3063"/>
                    </a:lnTo>
                    <a:lnTo>
                      <a:pt x="972" y="3020"/>
                    </a:lnTo>
                    <a:lnTo>
                      <a:pt x="986" y="2977"/>
                    </a:lnTo>
                    <a:lnTo>
                      <a:pt x="1003" y="2937"/>
                    </a:lnTo>
                    <a:lnTo>
                      <a:pt x="1025" y="2899"/>
                    </a:lnTo>
                    <a:lnTo>
                      <a:pt x="1051" y="2863"/>
                    </a:lnTo>
                    <a:lnTo>
                      <a:pt x="1081" y="2831"/>
                    </a:lnTo>
                    <a:lnTo>
                      <a:pt x="1114" y="2801"/>
                    </a:lnTo>
                    <a:lnTo>
                      <a:pt x="1151" y="2776"/>
                    </a:lnTo>
                    <a:lnTo>
                      <a:pt x="1192" y="2754"/>
                    </a:lnTo>
                    <a:lnTo>
                      <a:pt x="1235" y="2737"/>
                    </a:lnTo>
                    <a:lnTo>
                      <a:pt x="1280" y="2724"/>
                    </a:lnTo>
                    <a:lnTo>
                      <a:pt x="1326" y="2718"/>
                    </a:lnTo>
                    <a:lnTo>
                      <a:pt x="1371" y="2717"/>
                    </a:lnTo>
                    <a:close/>
                    <a:moveTo>
                      <a:pt x="2987" y="2378"/>
                    </a:moveTo>
                    <a:lnTo>
                      <a:pt x="3009" y="2378"/>
                    </a:lnTo>
                    <a:lnTo>
                      <a:pt x="3032" y="2383"/>
                    </a:lnTo>
                    <a:lnTo>
                      <a:pt x="3051" y="2394"/>
                    </a:lnTo>
                    <a:lnTo>
                      <a:pt x="3069" y="2408"/>
                    </a:lnTo>
                    <a:lnTo>
                      <a:pt x="3083" y="2426"/>
                    </a:lnTo>
                    <a:lnTo>
                      <a:pt x="3092" y="2447"/>
                    </a:lnTo>
                    <a:lnTo>
                      <a:pt x="3097" y="2471"/>
                    </a:lnTo>
                    <a:lnTo>
                      <a:pt x="3097" y="2493"/>
                    </a:lnTo>
                    <a:lnTo>
                      <a:pt x="3091" y="2514"/>
                    </a:lnTo>
                    <a:lnTo>
                      <a:pt x="3081" y="2535"/>
                    </a:lnTo>
                    <a:lnTo>
                      <a:pt x="3067" y="2552"/>
                    </a:lnTo>
                    <a:lnTo>
                      <a:pt x="3049" y="2565"/>
                    </a:lnTo>
                    <a:lnTo>
                      <a:pt x="3027" y="2576"/>
                    </a:lnTo>
                    <a:lnTo>
                      <a:pt x="1841" y="2967"/>
                    </a:lnTo>
                    <a:lnTo>
                      <a:pt x="1839" y="2960"/>
                    </a:lnTo>
                    <a:lnTo>
                      <a:pt x="1820" y="2912"/>
                    </a:lnTo>
                    <a:lnTo>
                      <a:pt x="1797" y="2866"/>
                    </a:lnTo>
                    <a:lnTo>
                      <a:pt x="1769" y="2825"/>
                    </a:lnTo>
                    <a:lnTo>
                      <a:pt x="1738" y="2786"/>
                    </a:lnTo>
                    <a:lnTo>
                      <a:pt x="2963" y="2382"/>
                    </a:lnTo>
                    <a:lnTo>
                      <a:pt x="2987" y="2378"/>
                    </a:lnTo>
                    <a:close/>
                    <a:moveTo>
                      <a:pt x="2035" y="1333"/>
                    </a:moveTo>
                    <a:lnTo>
                      <a:pt x="1823" y="1795"/>
                    </a:lnTo>
                    <a:lnTo>
                      <a:pt x="1964" y="1859"/>
                    </a:lnTo>
                    <a:lnTo>
                      <a:pt x="2056" y="1660"/>
                    </a:lnTo>
                    <a:lnTo>
                      <a:pt x="2221" y="2161"/>
                    </a:lnTo>
                    <a:lnTo>
                      <a:pt x="2379" y="2109"/>
                    </a:lnTo>
                    <a:lnTo>
                      <a:pt x="2214" y="1608"/>
                    </a:lnTo>
                    <a:lnTo>
                      <a:pt x="2407" y="1714"/>
                    </a:lnTo>
                    <a:lnTo>
                      <a:pt x="2481" y="1579"/>
                    </a:lnTo>
                    <a:lnTo>
                      <a:pt x="2035" y="1333"/>
                    </a:lnTo>
                    <a:close/>
                    <a:moveTo>
                      <a:pt x="2605" y="812"/>
                    </a:moveTo>
                    <a:lnTo>
                      <a:pt x="2621" y="815"/>
                    </a:lnTo>
                    <a:lnTo>
                      <a:pt x="2635" y="821"/>
                    </a:lnTo>
                    <a:lnTo>
                      <a:pt x="2646" y="833"/>
                    </a:lnTo>
                    <a:lnTo>
                      <a:pt x="2654" y="847"/>
                    </a:lnTo>
                    <a:lnTo>
                      <a:pt x="3070" y="2106"/>
                    </a:lnTo>
                    <a:lnTo>
                      <a:pt x="3072" y="2122"/>
                    </a:lnTo>
                    <a:lnTo>
                      <a:pt x="3070" y="2138"/>
                    </a:lnTo>
                    <a:lnTo>
                      <a:pt x="3062" y="2152"/>
                    </a:lnTo>
                    <a:lnTo>
                      <a:pt x="3052" y="2163"/>
                    </a:lnTo>
                    <a:lnTo>
                      <a:pt x="3037" y="2171"/>
                    </a:lnTo>
                    <a:lnTo>
                      <a:pt x="1729" y="2602"/>
                    </a:lnTo>
                    <a:lnTo>
                      <a:pt x="1713" y="2604"/>
                    </a:lnTo>
                    <a:lnTo>
                      <a:pt x="1697" y="2602"/>
                    </a:lnTo>
                    <a:lnTo>
                      <a:pt x="1683" y="2594"/>
                    </a:lnTo>
                    <a:lnTo>
                      <a:pt x="1672" y="2584"/>
                    </a:lnTo>
                    <a:lnTo>
                      <a:pt x="1664" y="2570"/>
                    </a:lnTo>
                    <a:lnTo>
                      <a:pt x="1248" y="1310"/>
                    </a:lnTo>
                    <a:lnTo>
                      <a:pt x="1246" y="1294"/>
                    </a:lnTo>
                    <a:lnTo>
                      <a:pt x="1248" y="1279"/>
                    </a:lnTo>
                    <a:lnTo>
                      <a:pt x="1256" y="1265"/>
                    </a:lnTo>
                    <a:lnTo>
                      <a:pt x="1266" y="1253"/>
                    </a:lnTo>
                    <a:lnTo>
                      <a:pt x="1281" y="1246"/>
                    </a:lnTo>
                    <a:lnTo>
                      <a:pt x="2589" y="815"/>
                    </a:lnTo>
                    <a:lnTo>
                      <a:pt x="2605" y="812"/>
                    </a:lnTo>
                    <a:close/>
                    <a:moveTo>
                      <a:pt x="399" y="109"/>
                    </a:moveTo>
                    <a:lnTo>
                      <a:pt x="444" y="113"/>
                    </a:lnTo>
                    <a:lnTo>
                      <a:pt x="488" y="124"/>
                    </a:lnTo>
                    <a:lnTo>
                      <a:pt x="531" y="139"/>
                    </a:lnTo>
                    <a:lnTo>
                      <a:pt x="570" y="159"/>
                    </a:lnTo>
                    <a:lnTo>
                      <a:pt x="609" y="185"/>
                    </a:lnTo>
                    <a:lnTo>
                      <a:pt x="643" y="213"/>
                    </a:lnTo>
                    <a:lnTo>
                      <a:pt x="674" y="247"/>
                    </a:lnTo>
                    <a:lnTo>
                      <a:pt x="700" y="284"/>
                    </a:lnTo>
                    <a:lnTo>
                      <a:pt x="723" y="324"/>
                    </a:lnTo>
                    <a:lnTo>
                      <a:pt x="741" y="369"/>
                    </a:lnTo>
                    <a:lnTo>
                      <a:pt x="1489" y="2632"/>
                    </a:lnTo>
                    <a:lnTo>
                      <a:pt x="1435" y="2621"/>
                    </a:lnTo>
                    <a:lnTo>
                      <a:pt x="1381" y="2616"/>
                    </a:lnTo>
                    <a:lnTo>
                      <a:pt x="1326" y="2617"/>
                    </a:lnTo>
                    <a:lnTo>
                      <a:pt x="1271" y="2623"/>
                    </a:lnTo>
                    <a:lnTo>
                      <a:pt x="547" y="433"/>
                    </a:lnTo>
                    <a:lnTo>
                      <a:pt x="535" y="403"/>
                    </a:lnTo>
                    <a:lnTo>
                      <a:pt x="518" y="378"/>
                    </a:lnTo>
                    <a:lnTo>
                      <a:pt x="497" y="356"/>
                    </a:lnTo>
                    <a:lnTo>
                      <a:pt x="472" y="338"/>
                    </a:lnTo>
                    <a:lnTo>
                      <a:pt x="445" y="324"/>
                    </a:lnTo>
                    <a:lnTo>
                      <a:pt x="416" y="316"/>
                    </a:lnTo>
                    <a:lnTo>
                      <a:pt x="387" y="312"/>
                    </a:lnTo>
                    <a:lnTo>
                      <a:pt x="356" y="314"/>
                    </a:lnTo>
                    <a:lnTo>
                      <a:pt x="325" y="321"/>
                    </a:lnTo>
                    <a:lnTo>
                      <a:pt x="296" y="333"/>
                    </a:lnTo>
                    <a:lnTo>
                      <a:pt x="270" y="350"/>
                    </a:lnTo>
                    <a:lnTo>
                      <a:pt x="248" y="371"/>
                    </a:lnTo>
                    <a:lnTo>
                      <a:pt x="230" y="396"/>
                    </a:lnTo>
                    <a:lnTo>
                      <a:pt x="217" y="423"/>
                    </a:lnTo>
                    <a:lnTo>
                      <a:pt x="207" y="451"/>
                    </a:lnTo>
                    <a:lnTo>
                      <a:pt x="204" y="481"/>
                    </a:lnTo>
                    <a:lnTo>
                      <a:pt x="205" y="512"/>
                    </a:lnTo>
                    <a:lnTo>
                      <a:pt x="212" y="543"/>
                    </a:lnTo>
                    <a:lnTo>
                      <a:pt x="217" y="567"/>
                    </a:lnTo>
                    <a:lnTo>
                      <a:pt x="217" y="589"/>
                    </a:lnTo>
                    <a:lnTo>
                      <a:pt x="211" y="610"/>
                    </a:lnTo>
                    <a:lnTo>
                      <a:pt x="201" y="631"/>
                    </a:lnTo>
                    <a:lnTo>
                      <a:pt x="187" y="648"/>
                    </a:lnTo>
                    <a:lnTo>
                      <a:pt x="169" y="663"/>
                    </a:lnTo>
                    <a:lnTo>
                      <a:pt x="147" y="672"/>
                    </a:lnTo>
                    <a:lnTo>
                      <a:pt x="124" y="676"/>
                    </a:lnTo>
                    <a:lnTo>
                      <a:pt x="101" y="676"/>
                    </a:lnTo>
                    <a:lnTo>
                      <a:pt x="80" y="671"/>
                    </a:lnTo>
                    <a:lnTo>
                      <a:pt x="60" y="660"/>
                    </a:lnTo>
                    <a:lnTo>
                      <a:pt x="43" y="647"/>
                    </a:lnTo>
                    <a:lnTo>
                      <a:pt x="29" y="628"/>
                    </a:lnTo>
                    <a:lnTo>
                      <a:pt x="18" y="607"/>
                    </a:lnTo>
                    <a:lnTo>
                      <a:pt x="6" y="561"/>
                    </a:lnTo>
                    <a:lnTo>
                      <a:pt x="0" y="514"/>
                    </a:lnTo>
                    <a:lnTo>
                      <a:pt x="0" y="468"/>
                    </a:lnTo>
                    <a:lnTo>
                      <a:pt x="5" y="424"/>
                    </a:lnTo>
                    <a:lnTo>
                      <a:pt x="15" y="380"/>
                    </a:lnTo>
                    <a:lnTo>
                      <a:pt x="31" y="337"/>
                    </a:lnTo>
                    <a:lnTo>
                      <a:pt x="51" y="298"/>
                    </a:lnTo>
                    <a:lnTo>
                      <a:pt x="76" y="259"/>
                    </a:lnTo>
                    <a:lnTo>
                      <a:pt x="105" y="225"/>
                    </a:lnTo>
                    <a:lnTo>
                      <a:pt x="138" y="194"/>
                    </a:lnTo>
                    <a:lnTo>
                      <a:pt x="175" y="168"/>
                    </a:lnTo>
                    <a:lnTo>
                      <a:pt x="217" y="145"/>
                    </a:lnTo>
                    <a:lnTo>
                      <a:pt x="261" y="127"/>
                    </a:lnTo>
                    <a:lnTo>
                      <a:pt x="306" y="115"/>
                    </a:lnTo>
                    <a:lnTo>
                      <a:pt x="353" y="109"/>
                    </a:lnTo>
                    <a:lnTo>
                      <a:pt x="399" y="109"/>
                    </a:lnTo>
                    <a:close/>
                    <a:moveTo>
                      <a:pt x="1798" y="0"/>
                    </a:moveTo>
                    <a:lnTo>
                      <a:pt x="1810" y="3"/>
                    </a:lnTo>
                    <a:lnTo>
                      <a:pt x="1820" y="12"/>
                    </a:lnTo>
                    <a:lnTo>
                      <a:pt x="1826" y="23"/>
                    </a:lnTo>
                    <a:lnTo>
                      <a:pt x="2092" y="828"/>
                    </a:lnTo>
                    <a:lnTo>
                      <a:pt x="2094" y="841"/>
                    </a:lnTo>
                    <a:lnTo>
                      <a:pt x="2090" y="852"/>
                    </a:lnTo>
                    <a:lnTo>
                      <a:pt x="2082" y="862"/>
                    </a:lnTo>
                    <a:lnTo>
                      <a:pt x="2072" y="868"/>
                    </a:lnTo>
                    <a:lnTo>
                      <a:pt x="1234" y="1145"/>
                    </a:lnTo>
                    <a:lnTo>
                      <a:pt x="1222" y="1146"/>
                    </a:lnTo>
                    <a:lnTo>
                      <a:pt x="1210" y="1143"/>
                    </a:lnTo>
                    <a:lnTo>
                      <a:pt x="1200" y="1135"/>
                    </a:lnTo>
                    <a:lnTo>
                      <a:pt x="1194" y="1123"/>
                    </a:lnTo>
                    <a:lnTo>
                      <a:pt x="928" y="319"/>
                    </a:lnTo>
                    <a:lnTo>
                      <a:pt x="926" y="306"/>
                    </a:lnTo>
                    <a:lnTo>
                      <a:pt x="929" y="295"/>
                    </a:lnTo>
                    <a:lnTo>
                      <a:pt x="938" y="284"/>
                    </a:lnTo>
                    <a:lnTo>
                      <a:pt x="948" y="277"/>
                    </a:lnTo>
                    <a:lnTo>
                      <a:pt x="1175" y="203"/>
                    </a:lnTo>
                    <a:lnTo>
                      <a:pt x="1177" y="204"/>
                    </a:lnTo>
                    <a:lnTo>
                      <a:pt x="1178" y="202"/>
                    </a:lnTo>
                    <a:lnTo>
                      <a:pt x="1298" y="162"/>
                    </a:lnTo>
                    <a:lnTo>
                      <a:pt x="1397" y="462"/>
                    </a:lnTo>
                    <a:lnTo>
                      <a:pt x="1532" y="417"/>
                    </a:lnTo>
                    <a:lnTo>
                      <a:pt x="1434" y="117"/>
                    </a:lnTo>
                    <a:lnTo>
                      <a:pt x="1554" y="78"/>
                    </a:lnTo>
                    <a:lnTo>
                      <a:pt x="1556" y="79"/>
                    </a:lnTo>
                    <a:lnTo>
                      <a:pt x="1557" y="77"/>
                    </a:lnTo>
                    <a:lnTo>
                      <a:pt x="1785" y="2"/>
                    </a:lnTo>
                    <a:lnTo>
                      <a:pt x="1798"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nvGrpSpPr>
              <p:cNvPr id="40" name="Group 39">
                <a:extLst>
                  <a:ext uri="{FF2B5EF4-FFF2-40B4-BE49-F238E27FC236}">
                    <a16:creationId xmlns:a16="http://schemas.microsoft.com/office/drawing/2014/main" id="{A91C2B35-A11F-4619-8C3F-281BE3D10CE7}"/>
                  </a:ext>
                </a:extLst>
              </p:cNvPr>
              <p:cNvGrpSpPr>
                <a:grpSpLocks noChangeAspect="1"/>
              </p:cNvGrpSpPr>
              <p:nvPr/>
            </p:nvGrpSpPr>
            <p:grpSpPr>
              <a:xfrm>
                <a:off x="4422173" y="1645128"/>
                <a:ext cx="340327" cy="345235"/>
                <a:chOff x="4181476" y="1935163"/>
                <a:chExt cx="2862262" cy="2903537"/>
              </a:xfrm>
              <a:solidFill>
                <a:schemeClr val="accent6"/>
              </a:solidFill>
            </p:grpSpPr>
            <p:sp>
              <p:nvSpPr>
                <p:cNvPr id="41" name="Freeform 5">
                  <a:extLst>
                    <a:ext uri="{FF2B5EF4-FFF2-40B4-BE49-F238E27FC236}">
                      <a16:creationId xmlns:a16="http://schemas.microsoft.com/office/drawing/2014/main" id="{B97AEF96-34F0-477C-BFEC-06AB72751E93}"/>
                    </a:ext>
                  </a:extLst>
                </p:cNvPr>
                <p:cNvSpPr>
                  <a:spLocks/>
                </p:cNvSpPr>
                <p:nvPr/>
              </p:nvSpPr>
              <p:spPr bwMode="auto">
                <a:xfrm>
                  <a:off x="5343525" y="1935163"/>
                  <a:ext cx="1046162" cy="752475"/>
                </a:xfrm>
                <a:custGeom>
                  <a:avLst/>
                  <a:gdLst>
                    <a:gd name="T0" fmla="*/ 647 w 720"/>
                    <a:gd name="T1" fmla="*/ 501 h 518"/>
                    <a:gd name="T2" fmla="*/ 647 w 720"/>
                    <a:gd name="T3" fmla="*/ 501 h 518"/>
                    <a:gd name="T4" fmla="*/ 180 w 720"/>
                    <a:gd name="T5" fmla="*/ 400 h 518"/>
                    <a:gd name="T6" fmla="*/ 84 w 720"/>
                    <a:gd name="T7" fmla="*/ 404 h 518"/>
                    <a:gd name="T8" fmla="*/ 82 w 720"/>
                    <a:gd name="T9" fmla="*/ 404 h 518"/>
                    <a:gd name="T10" fmla="*/ 82 w 720"/>
                    <a:gd name="T11" fmla="*/ 404 h 518"/>
                    <a:gd name="T12" fmla="*/ 81 w 720"/>
                    <a:gd name="T13" fmla="*/ 404 h 518"/>
                    <a:gd name="T14" fmla="*/ 78 w 720"/>
                    <a:gd name="T15" fmla="*/ 404 h 518"/>
                    <a:gd name="T16" fmla="*/ 78 w 720"/>
                    <a:gd name="T17" fmla="*/ 404 h 518"/>
                    <a:gd name="T18" fmla="*/ 77 w 720"/>
                    <a:gd name="T19" fmla="*/ 404 h 518"/>
                    <a:gd name="T20" fmla="*/ 76 w 720"/>
                    <a:gd name="T21" fmla="*/ 404 h 518"/>
                    <a:gd name="T22" fmla="*/ 76 w 720"/>
                    <a:gd name="T23" fmla="*/ 405 h 518"/>
                    <a:gd name="T24" fmla="*/ 75 w 720"/>
                    <a:gd name="T25" fmla="*/ 405 h 518"/>
                    <a:gd name="T26" fmla="*/ 74 w 720"/>
                    <a:gd name="T27" fmla="*/ 405 h 518"/>
                    <a:gd name="T28" fmla="*/ 73 w 720"/>
                    <a:gd name="T29" fmla="*/ 405 h 518"/>
                    <a:gd name="T30" fmla="*/ 72 w 720"/>
                    <a:gd name="T31" fmla="*/ 405 h 518"/>
                    <a:gd name="T32" fmla="*/ 71 w 720"/>
                    <a:gd name="T33" fmla="*/ 405 h 518"/>
                    <a:gd name="T34" fmla="*/ 71 w 720"/>
                    <a:gd name="T35" fmla="*/ 405 h 518"/>
                    <a:gd name="T36" fmla="*/ 70 w 720"/>
                    <a:gd name="T37" fmla="*/ 405 h 518"/>
                    <a:gd name="T38" fmla="*/ 69 w 720"/>
                    <a:gd name="T39" fmla="*/ 405 h 518"/>
                    <a:gd name="T40" fmla="*/ 68 w 720"/>
                    <a:gd name="T41" fmla="*/ 405 h 518"/>
                    <a:gd name="T42" fmla="*/ 67 w 720"/>
                    <a:gd name="T43" fmla="*/ 406 h 518"/>
                    <a:gd name="T44" fmla="*/ 67 w 720"/>
                    <a:gd name="T45" fmla="*/ 406 h 518"/>
                    <a:gd name="T46" fmla="*/ 66 w 720"/>
                    <a:gd name="T47" fmla="*/ 406 h 518"/>
                    <a:gd name="T48" fmla="*/ 65 w 720"/>
                    <a:gd name="T49" fmla="*/ 406 h 518"/>
                    <a:gd name="T50" fmla="*/ 65 w 720"/>
                    <a:gd name="T51" fmla="*/ 406 h 518"/>
                    <a:gd name="T52" fmla="*/ 64 w 720"/>
                    <a:gd name="T53" fmla="*/ 406 h 518"/>
                    <a:gd name="T54" fmla="*/ 63 w 720"/>
                    <a:gd name="T55" fmla="*/ 406 h 518"/>
                    <a:gd name="T56" fmla="*/ 62 w 720"/>
                    <a:gd name="T57" fmla="*/ 406 h 518"/>
                    <a:gd name="T58" fmla="*/ 61 w 720"/>
                    <a:gd name="T59" fmla="*/ 406 h 518"/>
                    <a:gd name="T60" fmla="*/ 60 w 720"/>
                    <a:gd name="T61" fmla="*/ 406 h 518"/>
                    <a:gd name="T62" fmla="*/ 58 w 720"/>
                    <a:gd name="T63" fmla="*/ 406 h 518"/>
                    <a:gd name="T64" fmla="*/ 58 w 720"/>
                    <a:gd name="T65" fmla="*/ 406 h 518"/>
                    <a:gd name="T66" fmla="*/ 57 w 720"/>
                    <a:gd name="T67" fmla="*/ 406 h 518"/>
                    <a:gd name="T68" fmla="*/ 56 w 720"/>
                    <a:gd name="T69" fmla="*/ 406 h 518"/>
                    <a:gd name="T70" fmla="*/ 56 w 720"/>
                    <a:gd name="T71" fmla="*/ 406 h 518"/>
                    <a:gd name="T72" fmla="*/ 55 w 720"/>
                    <a:gd name="T73" fmla="*/ 407 h 518"/>
                    <a:gd name="T74" fmla="*/ 54 w 720"/>
                    <a:gd name="T75" fmla="*/ 407 h 518"/>
                    <a:gd name="T76" fmla="*/ 54 w 720"/>
                    <a:gd name="T77" fmla="*/ 407 h 518"/>
                    <a:gd name="T78" fmla="*/ 52 w 720"/>
                    <a:gd name="T79" fmla="*/ 407 h 518"/>
                    <a:gd name="T80" fmla="*/ 52 w 720"/>
                    <a:gd name="T81" fmla="*/ 407 h 518"/>
                    <a:gd name="T82" fmla="*/ 51 w 720"/>
                    <a:gd name="T83" fmla="*/ 407 h 518"/>
                    <a:gd name="T84" fmla="*/ 50 w 720"/>
                    <a:gd name="T85" fmla="*/ 407 h 518"/>
                    <a:gd name="T86" fmla="*/ 50 w 720"/>
                    <a:gd name="T87" fmla="*/ 407 h 518"/>
                    <a:gd name="T88" fmla="*/ 48 w 720"/>
                    <a:gd name="T89" fmla="*/ 407 h 518"/>
                    <a:gd name="T90" fmla="*/ 48 w 720"/>
                    <a:gd name="T91" fmla="*/ 408 h 518"/>
                    <a:gd name="T92" fmla="*/ 47 w 720"/>
                    <a:gd name="T93" fmla="*/ 408 h 518"/>
                    <a:gd name="T94" fmla="*/ 46 w 720"/>
                    <a:gd name="T95" fmla="*/ 408 h 518"/>
                    <a:gd name="T96" fmla="*/ 46 w 720"/>
                    <a:gd name="T97" fmla="*/ 408 h 518"/>
                    <a:gd name="T98" fmla="*/ 45 w 720"/>
                    <a:gd name="T99" fmla="*/ 408 h 518"/>
                    <a:gd name="T100" fmla="*/ 44 w 720"/>
                    <a:gd name="T101" fmla="*/ 408 h 518"/>
                    <a:gd name="T102" fmla="*/ 44 w 720"/>
                    <a:gd name="T103" fmla="*/ 408 h 518"/>
                    <a:gd name="T104" fmla="*/ 4 w 720"/>
                    <a:gd name="T105" fmla="*/ 413 h 518"/>
                    <a:gd name="T106" fmla="*/ 0 w 720"/>
                    <a:gd name="T107" fmla="*/ 360 h 518"/>
                    <a:gd name="T108" fmla="*/ 106 w 720"/>
                    <a:gd name="T109" fmla="*/ 106 h 518"/>
                    <a:gd name="T110" fmla="*/ 360 w 720"/>
                    <a:gd name="T111" fmla="*/ 0 h 518"/>
                    <a:gd name="T112" fmla="*/ 614 w 720"/>
                    <a:gd name="T113" fmla="*/ 106 h 518"/>
                    <a:gd name="T114" fmla="*/ 720 w 720"/>
                    <a:gd name="T115" fmla="*/ 360 h 518"/>
                    <a:gd name="T116" fmla="*/ 684 w 720"/>
                    <a:gd name="T117" fmla="*/ 518 h 518"/>
                    <a:gd name="T118" fmla="*/ 647 w 720"/>
                    <a:gd name="T119" fmla="*/ 501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0" h="518">
                      <a:moveTo>
                        <a:pt x="647" y="501"/>
                      </a:moveTo>
                      <a:cubicBezTo>
                        <a:pt x="647" y="501"/>
                        <a:pt x="647" y="501"/>
                        <a:pt x="647" y="501"/>
                      </a:cubicBezTo>
                      <a:cubicBezTo>
                        <a:pt x="500" y="434"/>
                        <a:pt x="336" y="400"/>
                        <a:pt x="180" y="400"/>
                      </a:cubicBezTo>
                      <a:cubicBezTo>
                        <a:pt x="148" y="400"/>
                        <a:pt x="116" y="401"/>
                        <a:pt x="84" y="404"/>
                      </a:cubicBezTo>
                      <a:cubicBezTo>
                        <a:pt x="82" y="404"/>
                        <a:pt x="82" y="404"/>
                        <a:pt x="82" y="404"/>
                      </a:cubicBezTo>
                      <a:cubicBezTo>
                        <a:pt x="82" y="404"/>
                        <a:pt x="82" y="404"/>
                        <a:pt x="82" y="404"/>
                      </a:cubicBezTo>
                      <a:cubicBezTo>
                        <a:pt x="81" y="404"/>
                        <a:pt x="81" y="404"/>
                        <a:pt x="81" y="404"/>
                      </a:cubicBezTo>
                      <a:cubicBezTo>
                        <a:pt x="78" y="404"/>
                        <a:pt x="78" y="404"/>
                        <a:pt x="78" y="404"/>
                      </a:cubicBezTo>
                      <a:cubicBezTo>
                        <a:pt x="78" y="404"/>
                        <a:pt x="78" y="404"/>
                        <a:pt x="78" y="404"/>
                      </a:cubicBezTo>
                      <a:cubicBezTo>
                        <a:pt x="77" y="404"/>
                        <a:pt x="77" y="404"/>
                        <a:pt x="77" y="404"/>
                      </a:cubicBezTo>
                      <a:cubicBezTo>
                        <a:pt x="76" y="404"/>
                        <a:pt x="76" y="404"/>
                        <a:pt x="76" y="404"/>
                      </a:cubicBezTo>
                      <a:cubicBezTo>
                        <a:pt x="76" y="405"/>
                        <a:pt x="76" y="405"/>
                        <a:pt x="76" y="405"/>
                      </a:cubicBezTo>
                      <a:cubicBezTo>
                        <a:pt x="75" y="405"/>
                        <a:pt x="75" y="405"/>
                        <a:pt x="75" y="405"/>
                      </a:cubicBezTo>
                      <a:cubicBezTo>
                        <a:pt x="74" y="405"/>
                        <a:pt x="74" y="405"/>
                        <a:pt x="74" y="405"/>
                      </a:cubicBezTo>
                      <a:cubicBezTo>
                        <a:pt x="73" y="405"/>
                        <a:pt x="73" y="405"/>
                        <a:pt x="73" y="405"/>
                      </a:cubicBezTo>
                      <a:cubicBezTo>
                        <a:pt x="72" y="405"/>
                        <a:pt x="72" y="405"/>
                        <a:pt x="72" y="405"/>
                      </a:cubicBezTo>
                      <a:cubicBezTo>
                        <a:pt x="71" y="405"/>
                        <a:pt x="71" y="405"/>
                        <a:pt x="71" y="405"/>
                      </a:cubicBezTo>
                      <a:cubicBezTo>
                        <a:pt x="71" y="405"/>
                        <a:pt x="71" y="405"/>
                        <a:pt x="71" y="405"/>
                      </a:cubicBezTo>
                      <a:cubicBezTo>
                        <a:pt x="70" y="405"/>
                        <a:pt x="70" y="405"/>
                        <a:pt x="70" y="405"/>
                      </a:cubicBezTo>
                      <a:cubicBezTo>
                        <a:pt x="69" y="405"/>
                        <a:pt x="69" y="405"/>
                        <a:pt x="69" y="405"/>
                      </a:cubicBezTo>
                      <a:cubicBezTo>
                        <a:pt x="68" y="405"/>
                        <a:pt x="68" y="405"/>
                        <a:pt x="68" y="405"/>
                      </a:cubicBezTo>
                      <a:cubicBezTo>
                        <a:pt x="67" y="406"/>
                        <a:pt x="67" y="406"/>
                        <a:pt x="67" y="406"/>
                      </a:cubicBezTo>
                      <a:cubicBezTo>
                        <a:pt x="67" y="406"/>
                        <a:pt x="67" y="406"/>
                        <a:pt x="67" y="406"/>
                      </a:cubicBezTo>
                      <a:cubicBezTo>
                        <a:pt x="66" y="406"/>
                        <a:pt x="66" y="406"/>
                        <a:pt x="66" y="406"/>
                      </a:cubicBezTo>
                      <a:cubicBezTo>
                        <a:pt x="65" y="406"/>
                        <a:pt x="65" y="406"/>
                        <a:pt x="65" y="406"/>
                      </a:cubicBezTo>
                      <a:cubicBezTo>
                        <a:pt x="65" y="406"/>
                        <a:pt x="65" y="406"/>
                        <a:pt x="65" y="406"/>
                      </a:cubicBezTo>
                      <a:cubicBezTo>
                        <a:pt x="64" y="406"/>
                        <a:pt x="64" y="406"/>
                        <a:pt x="64" y="406"/>
                      </a:cubicBezTo>
                      <a:cubicBezTo>
                        <a:pt x="63" y="406"/>
                        <a:pt x="63" y="406"/>
                        <a:pt x="63" y="406"/>
                      </a:cubicBezTo>
                      <a:cubicBezTo>
                        <a:pt x="62" y="406"/>
                        <a:pt x="62" y="406"/>
                        <a:pt x="62" y="406"/>
                      </a:cubicBezTo>
                      <a:cubicBezTo>
                        <a:pt x="61" y="406"/>
                        <a:pt x="61" y="406"/>
                        <a:pt x="61" y="406"/>
                      </a:cubicBezTo>
                      <a:cubicBezTo>
                        <a:pt x="60" y="406"/>
                        <a:pt x="60" y="406"/>
                        <a:pt x="60" y="406"/>
                      </a:cubicBezTo>
                      <a:cubicBezTo>
                        <a:pt x="58" y="406"/>
                        <a:pt x="58" y="406"/>
                        <a:pt x="58" y="406"/>
                      </a:cubicBezTo>
                      <a:cubicBezTo>
                        <a:pt x="58" y="406"/>
                        <a:pt x="58" y="406"/>
                        <a:pt x="58" y="406"/>
                      </a:cubicBezTo>
                      <a:cubicBezTo>
                        <a:pt x="57" y="406"/>
                        <a:pt x="57" y="406"/>
                        <a:pt x="57" y="406"/>
                      </a:cubicBezTo>
                      <a:cubicBezTo>
                        <a:pt x="56" y="406"/>
                        <a:pt x="56" y="406"/>
                        <a:pt x="56" y="406"/>
                      </a:cubicBezTo>
                      <a:cubicBezTo>
                        <a:pt x="56" y="406"/>
                        <a:pt x="56" y="406"/>
                        <a:pt x="56" y="406"/>
                      </a:cubicBezTo>
                      <a:cubicBezTo>
                        <a:pt x="55" y="407"/>
                        <a:pt x="55" y="407"/>
                        <a:pt x="55" y="407"/>
                      </a:cubicBezTo>
                      <a:cubicBezTo>
                        <a:pt x="54" y="407"/>
                        <a:pt x="54" y="407"/>
                        <a:pt x="54" y="407"/>
                      </a:cubicBezTo>
                      <a:cubicBezTo>
                        <a:pt x="54" y="407"/>
                        <a:pt x="54" y="407"/>
                        <a:pt x="54" y="407"/>
                      </a:cubicBezTo>
                      <a:cubicBezTo>
                        <a:pt x="52" y="407"/>
                        <a:pt x="52" y="407"/>
                        <a:pt x="52" y="407"/>
                      </a:cubicBezTo>
                      <a:cubicBezTo>
                        <a:pt x="52" y="407"/>
                        <a:pt x="52" y="407"/>
                        <a:pt x="52" y="407"/>
                      </a:cubicBezTo>
                      <a:cubicBezTo>
                        <a:pt x="51" y="407"/>
                        <a:pt x="51" y="407"/>
                        <a:pt x="51" y="407"/>
                      </a:cubicBezTo>
                      <a:cubicBezTo>
                        <a:pt x="50" y="407"/>
                        <a:pt x="50" y="407"/>
                        <a:pt x="50" y="407"/>
                      </a:cubicBezTo>
                      <a:cubicBezTo>
                        <a:pt x="50" y="407"/>
                        <a:pt x="50" y="407"/>
                        <a:pt x="50" y="407"/>
                      </a:cubicBezTo>
                      <a:cubicBezTo>
                        <a:pt x="48" y="407"/>
                        <a:pt x="48" y="407"/>
                        <a:pt x="48" y="407"/>
                      </a:cubicBezTo>
                      <a:cubicBezTo>
                        <a:pt x="48" y="408"/>
                        <a:pt x="48" y="408"/>
                        <a:pt x="48" y="408"/>
                      </a:cubicBezTo>
                      <a:cubicBezTo>
                        <a:pt x="47" y="408"/>
                        <a:pt x="47" y="408"/>
                        <a:pt x="47" y="408"/>
                      </a:cubicBezTo>
                      <a:cubicBezTo>
                        <a:pt x="46" y="408"/>
                        <a:pt x="46" y="408"/>
                        <a:pt x="46" y="408"/>
                      </a:cubicBezTo>
                      <a:cubicBezTo>
                        <a:pt x="46" y="408"/>
                        <a:pt x="46" y="408"/>
                        <a:pt x="46" y="408"/>
                      </a:cubicBezTo>
                      <a:cubicBezTo>
                        <a:pt x="45" y="408"/>
                        <a:pt x="45" y="408"/>
                        <a:pt x="45" y="408"/>
                      </a:cubicBezTo>
                      <a:cubicBezTo>
                        <a:pt x="44" y="408"/>
                        <a:pt x="44" y="408"/>
                        <a:pt x="44" y="408"/>
                      </a:cubicBezTo>
                      <a:cubicBezTo>
                        <a:pt x="44" y="408"/>
                        <a:pt x="44" y="408"/>
                        <a:pt x="44" y="408"/>
                      </a:cubicBezTo>
                      <a:cubicBezTo>
                        <a:pt x="30" y="410"/>
                        <a:pt x="17" y="411"/>
                        <a:pt x="4" y="413"/>
                      </a:cubicBezTo>
                      <a:cubicBezTo>
                        <a:pt x="1" y="396"/>
                        <a:pt x="0" y="378"/>
                        <a:pt x="0" y="360"/>
                      </a:cubicBezTo>
                      <a:cubicBezTo>
                        <a:pt x="0" y="260"/>
                        <a:pt x="40" y="170"/>
                        <a:pt x="106" y="106"/>
                      </a:cubicBezTo>
                      <a:cubicBezTo>
                        <a:pt x="170" y="40"/>
                        <a:pt x="261" y="0"/>
                        <a:pt x="360" y="0"/>
                      </a:cubicBezTo>
                      <a:cubicBezTo>
                        <a:pt x="460" y="0"/>
                        <a:pt x="550" y="40"/>
                        <a:pt x="614" y="106"/>
                      </a:cubicBezTo>
                      <a:cubicBezTo>
                        <a:pt x="680" y="170"/>
                        <a:pt x="720" y="260"/>
                        <a:pt x="720" y="360"/>
                      </a:cubicBezTo>
                      <a:cubicBezTo>
                        <a:pt x="720" y="417"/>
                        <a:pt x="707" y="470"/>
                        <a:pt x="684" y="518"/>
                      </a:cubicBezTo>
                      <a:cubicBezTo>
                        <a:pt x="672" y="512"/>
                        <a:pt x="660" y="506"/>
                        <a:pt x="647"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42" name="Freeform 6">
                  <a:extLst>
                    <a:ext uri="{FF2B5EF4-FFF2-40B4-BE49-F238E27FC236}">
                      <a16:creationId xmlns:a16="http://schemas.microsoft.com/office/drawing/2014/main" id="{0B32130F-136C-4E3B-87A1-158874C151E9}"/>
                    </a:ext>
                  </a:extLst>
                </p:cNvPr>
                <p:cNvSpPr>
                  <a:spLocks noEditPoints="1"/>
                </p:cNvSpPr>
                <p:nvPr/>
              </p:nvSpPr>
              <p:spPr bwMode="auto">
                <a:xfrm>
                  <a:off x="4181476" y="2400300"/>
                  <a:ext cx="2862262" cy="2438400"/>
                </a:xfrm>
                <a:custGeom>
                  <a:avLst/>
                  <a:gdLst>
                    <a:gd name="T0" fmla="*/ 1880 w 1971"/>
                    <a:gd name="T1" fmla="*/ 642 h 1680"/>
                    <a:gd name="T2" fmla="*/ 1880 w 1971"/>
                    <a:gd name="T3" fmla="*/ 560 h 1680"/>
                    <a:gd name="T4" fmla="*/ 1918 w 1971"/>
                    <a:gd name="T5" fmla="*/ 570 h 1680"/>
                    <a:gd name="T6" fmla="*/ 1971 w 1971"/>
                    <a:gd name="T7" fmla="*/ 676 h 1680"/>
                    <a:gd name="T8" fmla="*/ 1901 w 1971"/>
                    <a:gd name="T9" fmla="*/ 797 h 1680"/>
                    <a:gd name="T10" fmla="*/ 1840 w 1971"/>
                    <a:gd name="T11" fmla="*/ 821 h 1680"/>
                    <a:gd name="T12" fmla="*/ 1840 w 1971"/>
                    <a:gd name="T13" fmla="*/ 840 h 1680"/>
                    <a:gd name="T14" fmla="*/ 1661 w 1971"/>
                    <a:gd name="T15" fmla="*/ 1256 h 1680"/>
                    <a:gd name="T16" fmla="*/ 1688 w 1971"/>
                    <a:gd name="T17" fmla="*/ 1549 h 1680"/>
                    <a:gd name="T18" fmla="*/ 1682 w 1971"/>
                    <a:gd name="T19" fmla="*/ 1598 h 1680"/>
                    <a:gd name="T20" fmla="*/ 1568 w 1971"/>
                    <a:gd name="T21" fmla="*/ 1680 h 1680"/>
                    <a:gd name="T22" fmla="*/ 1378 w 1971"/>
                    <a:gd name="T23" fmla="*/ 1680 h 1680"/>
                    <a:gd name="T24" fmla="*/ 1279 w 1971"/>
                    <a:gd name="T25" fmla="*/ 1629 h 1680"/>
                    <a:gd name="T26" fmla="*/ 1189 w 1971"/>
                    <a:gd name="T27" fmla="*/ 1500 h 1680"/>
                    <a:gd name="T28" fmla="*/ 1099 w 1971"/>
                    <a:gd name="T29" fmla="*/ 1514 h 1680"/>
                    <a:gd name="T30" fmla="*/ 980 w 1971"/>
                    <a:gd name="T31" fmla="*/ 1520 h 1680"/>
                    <a:gd name="T32" fmla="*/ 926 w 1971"/>
                    <a:gd name="T33" fmla="*/ 1518 h 1680"/>
                    <a:gd name="T34" fmla="*/ 895 w 1971"/>
                    <a:gd name="T35" fmla="*/ 1516 h 1680"/>
                    <a:gd name="T36" fmla="*/ 816 w 1971"/>
                    <a:gd name="T37" fmla="*/ 1629 h 1680"/>
                    <a:gd name="T38" fmla="*/ 718 w 1971"/>
                    <a:gd name="T39" fmla="*/ 1680 h 1680"/>
                    <a:gd name="T40" fmla="*/ 528 w 1971"/>
                    <a:gd name="T41" fmla="*/ 1680 h 1680"/>
                    <a:gd name="T42" fmla="*/ 414 w 1971"/>
                    <a:gd name="T43" fmla="*/ 1598 h 1680"/>
                    <a:gd name="T44" fmla="*/ 408 w 1971"/>
                    <a:gd name="T45" fmla="*/ 1549 h 1680"/>
                    <a:gd name="T46" fmla="*/ 426 w 1971"/>
                    <a:gd name="T47" fmla="*/ 1360 h 1680"/>
                    <a:gd name="T48" fmla="*/ 206 w 1971"/>
                    <a:gd name="T49" fmla="*/ 1138 h 1680"/>
                    <a:gd name="T50" fmla="*/ 82 w 1971"/>
                    <a:gd name="T51" fmla="*/ 1096 h 1680"/>
                    <a:gd name="T52" fmla="*/ 0 w 1971"/>
                    <a:gd name="T53" fmla="*/ 982 h 1680"/>
                    <a:gd name="T54" fmla="*/ 0 w 1971"/>
                    <a:gd name="T55" fmla="*/ 698 h 1680"/>
                    <a:gd name="T56" fmla="*/ 82 w 1971"/>
                    <a:gd name="T57" fmla="*/ 584 h 1680"/>
                    <a:gd name="T58" fmla="*/ 206 w 1971"/>
                    <a:gd name="T59" fmla="*/ 542 h 1680"/>
                    <a:gd name="T60" fmla="*/ 367 w 1971"/>
                    <a:gd name="T61" fmla="*/ 363 h 1680"/>
                    <a:gd name="T62" fmla="*/ 282 w 1971"/>
                    <a:gd name="T63" fmla="*/ 243 h 1680"/>
                    <a:gd name="T64" fmla="*/ 164 w 1971"/>
                    <a:gd name="T65" fmla="*/ 104 h 1680"/>
                    <a:gd name="T66" fmla="*/ 126 w 1971"/>
                    <a:gd name="T67" fmla="*/ 63 h 1680"/>
                    <a:gd name="T68" fmla="*/ 176 w 1971"/>
                    <a:gd name="T69" fmla="*/ 40 h 1680"/>
                    <a:gd name="T70" fmla="*/ 360 w 1971"/>
                    <a:gd name="T71" fmla="*/ 0 h 1680"/>
                    <a:gd name="T72" fmla="*/ 723 w 1971"/>
                    <a:gd name="T73" fmla="*/ 191 h 1680"/>
                    <a:gd name="T74" fmla="*/ 980 w 1971"/>
                    <a:gd name="T75" fmla="*/ 160 h 1680"/>
                    <a:gd name="T76" fmla="*/ 1584 w 1971"/>
                    <a:gd name="T77" fmla="*/ 356 h 1680"/>
                    <a:gd name="T78" fmla="*/ 1831 w 1971"/>
                    <a:gd name="T79" fmla="*/ 742 h 1680"/>
                    <a:gd name="T80" fmla="*/ 1886 w 1971"/>
                    <a:gd name="T81" fmla="*/ 700 h 1680"/>
                    <a:gd name="T82" fmla="*/ 1880 w 1971"/>
                    <a:gd name="T83" fmla="*/ 642 h 1680"/>
                    <a:gd name="T84" fmla="*/ 480 w 1971"/>
                    <a:gd name="T85" fmla="*/ 480 h 1680"/>
                    <a:gd name="T86" fmla="*/ 400 w 1971"/>
                    <a:gd name="T87" fmla="*/ 560 h 1680"/>
                    <a:gd name="T88" fmla="*/ 480 w 1971"/>
                    <a:gd name="T89" fmla="*/ 640 h 1680"/>
                    <a:gd name="T90" fmla="*/ 560 w 1971"/>
                    <a:gd name="T91" fmla="*/ 560 h 1680"/>
                    <a:gd name="T92" fmla="*/ 480 w 1971"/>
                    <a:gd name="T93" fmla="*/ 480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71" h="1680">
                      <a:moveTo>
                        <a:pt x="1880" y="642"/>
                      </a:moveTo>
                      <a:cubicBezTo>
                        <a:pt x="1880" y="560"/>
                        <a:pt x="1880" y="560"/>
                        <a:pt x="1880" y="560"/>
                      </a:cubicBezTo>
                      <a:cubicBezTo>
                        <a:pt x="1893" y="560"/>
                        <a:pt x="1906" y="564"/>
                        <a:pt x="1918" y="570"/>
                      </a:cubicBezTo>
                      <a:cubicBezTo>
                        <a:pt x="1953" y="591"/>
                        <a:pt x="1971" y="636"/>
                        <a:pt x="1971" y="676"/>
                      </a:cubicBezTo>
                      <a:cubicBezTo>
                        <a:pt x="1971" y="726"/>
                        <a:pt x="1942" y="770"/>
                        <a:pt x="1901" y="797"/>
                      </a:cubicBezTo>
                      <a:cubicBezTo>
                        <a:pt x="1880" y="811"/>
                        <a:pt x="1859" y="818"/>
                        <a:pt x="1840" y="821"/>
                      </a:cubicBezTo>
                      <a:cubicBezTo>
                        <a:pt x="1840" y="827"/>
                        <a:pt x="1840" y="834"/>
                        <a:pt x="1840" y="840"/>
                      </a:cubicBezTo>
                      <a:cubicBezTo>
                        <a:pt x="1840" y="999"/>
                        <a:pt x="1771" y="1143"/>
                        <a:pt x="1661" y="1256"/>
                      </a:cubicBezTo>
                      <a:cubicBezTo>
                        <a:pt x="1688" y="1549"/>
                        <a:pt x="1688" y="1549"/>
                        <a:pt x="1688" y="1549"/>
                      </a:cubicBezTo>
                      <a:cubicBezTo>
                        <a:pt x="1689" y="1566"/>
                        <a:pt x="1687" y="1583"/>
                        <a:pt x="1682" y="1598"/>
                      </a:cubicBezTo>
                      <a:cubicBezTo>
                        <a:pt x="1666" y="1647"/>
                        <a:pt x="1620" y="1680"/>
                        <a:pt x="1568" y="1680"/>
                      </a:cubicBezTo>
                      <a:cubicBezTo>
                        <a:pt x="1378" y="1680"/>
                        <a:pt x="1378" y="1680"/>
                        <a:pt x="1378" y="1680"/>
                      </a:cubicBezTo>
                      <a:cubicBezTo>
                        <a:pt x="1337" y="1680"/>
                        <a:pt x="1302" y="1662"/>
                        <a:pt x="1279" y="1629"/>
                      </a:cubicBezTo>
                      <a:cubicBezTo>
                        <a:pt x="1189" y="1500"/>
                        <a:pt x="1189" y="1500"/>
                        <a:pt x="1189" y="1500"/>
                      </a:cubicBezTo>
                      <a:cubicBezTo>
                        <a:pt x="1159" y="1506"/>
                        <a:pt x="1129" y="1510"/>
                        <a:pt x="1099" y="1514"/>
                      </a:cubicBezTo>
                      <a:cubicBezTo>
                        <a:pt x="1060" y="1518"/>
                        <a:pt x="1020" y="1520"/>
                        <a:pt x="980" y="1520"/>
                      </a:cubicBezTo>
                      <a:cubicBezTo>
                        <a:pt x="963" y="1520"/>
                        <a:pt x="945" y="1520"/>
                        <a:pt x="926" y="1518"/>
                      </a:cubicBezTo>
                      <a:cubicBezTo>
                        <a:pt x="916" y="1518"/>
                        <a:pt x="905" y="1517"/>
                        <a:pt x="895" y="1516"/>
                      </a:cubicBezTo>
                      <a:cubicBezTo>
                        <a:pt x="816" y="1629"/>
                        <a:pt x="816" y="1629"/>
                        <a:pt x="816" y="1629"/>
                      </a:cubicBezTo>
                      <a:cubicBezTo>
                        <a:pt x="794" y="1662"/>
                        <a:pt x="758" y="1680"/>
                        <a:pt x="718" y="1680"/>
                      </a:cubicBezTo>
                      <a:cubicBezTo>
                        <a:pt x="528" y="1680"/>
                        <a:pt x="528" y="1680"/>
                        <a:pt x="528" y="1680"/>
                      </a:cubicBezTo>
                      <a:cubicBezTo>
                        <a:pt x="476" y="1680"/>
                        <a:pt x="430" y="1647"/>
                        <a:pt x="414" y="1598"/>
                      </a:cubicBezTo>
                      <a:cubicBezTo>
                        <a:pt x="408" y="1583"/>
                        <a:pt x="407" y="1566"/>
                        <a:pt x="408" y="1549"/>
                      </a:cubicBezTo>
                      <a:cubicBezTo>
                        <a:pt x="426" y="1360"/>
                        <a:pt x="426" y="1360"/>
                        <a:pt x="426" y="1360"/>
                      </a:cubicBezTo>
                      <a:cubicBezTo>
                        <a:pt x="338" y="1302"/>
                        <a:pt x="262" y="1227"/>
                        <a:pt x="206" y="1138"/>
                      </a:cubicBezTo>
                      <a:cubicBezTo>
                        <a:pt x="82" y="1096"/>
                        <a:pt x="82" y="1096"/>
                        <a:pt x="82" y="1096"/>
                      </a:cubicBezTo>
                      <a:cubicBezTo>
                        <a:pt x="33" y="1080"/>
                        <a:pt x="0" y="1034"/>
                        <a:pt x="0" y="982"/>
                      </a:cubicBezTo>
                      <a:cubicBezTo>
                        <a:pt x="0" y="698"/>
                        <a:pt x="0" y="698"/>
                        <a:pt x="0" y="698"/>
                      </a:cubicBezTo>
                      <a:cubicBezTo>
                        <a:pt x="0" y="646"/>
                        <a:pt x="33" y="600"/>
                        <a:pt x="82" y="584"/>
                      </a:cubicBezTo>
                      <a:cubicBezTo>
                        <a:pt x="206" y="542"/>
                        <a:pt x="206" y="542"/>
                        <a:pt x="206" y="542"/>
                      </a:cubicBezTo>
                      <a:cubicBezTo>
                        <a:pt x="249" y="474"/>
                        <a:pt x="304" y="414"/>
                        <a:pt x="367" y="363"/>
                      </a:cubicBezTo>
                      <a:cubicBezTo>
                        <a:pt x="340" y="322"/>
                        <a:pt x="312" y="282"/>
                        <a:pt x="282" y="243"/>
                      </a:cubicBezTo>
                      <a:cubicBezTo>
                        <a:pt x="245" y="195"/>
                        <a:pt x="206" y="148"/>
                        <a:pt x="164" y="104"/>
                      </a:cubicBezTo>
                      <a:cubicBezTo>
                        <a:pt x="126" y="63"/>
                        <a:pt x="126" y="63"/>
                        <a:pt x="126" y="63"/>
                      </a:cubicBezTo>
                      <a:cubicBezTo>
                        <a:pt x="176" y="40"/>
                        <a:pt x="176" y="40"/>
                        <a:pt x="176" y="40"/>
                      </a:cubicBezTo>
                      <a:cubicBezTo>
                        <a:pt x="234" y="14"/>
                        <a:pt x="296" y="0"/>
                        <a:pt x="360" y="0"/>
                      </a:cubicBezTo>
                      <a:cubicBezTo>
                        <a:pt x="505" y="0"/>
                        <a:pt x="640" y="71"/>
                        <a:pt x="723" y="191"/>
                      </a:cubicBezTo>
                      <a:cubicBezTo>
                        <a:pt x="806" y="170"/>
                        <a:pt x="894" y="160"/>
                        <a:pt x="980" y="160"/>
                      </a:cubicBezTo>
                      <a:cubicBezTo>
                        <a:pt x="1216" y="160"/>
                        <a:pt x="1429" y="235"/>
                        <a:pt x="1584" y="356"/>
                      </a:cubicBezTo>
                      <a:cubicBezTo>
                        <a:pt x="1714" y="458"/>
                        <a:pt x="1804" y="592"/>
                        <a:pt x="1831" y="742"/>
                      </a:cubicBezTo>
                      <a:cubicBezTo>
                        <a:pt x="1854" y="737"/>
                        <a:pt x="1874" y="720"/>
                        <a:pt x="1886" y="700"/>
                      </a:cubicBezTo>
                      <a:cubicBezTo>
                        <a:pt x="1895" y="684"/>
                        <a:pt x="1893" y="657"/>
                        <a:pt x="1880" y="642"/>
                      </a:cubicBezTo>
                      <a:close/>
                      <a:moveTo>
                        <a:pt x="480" y="480"/>
                      </a:moveTo>
                      <a:cubicBezTo>
                        <a:pt x="436" y="480"/>
                        <a:pt x="400" y="516"/>
                        <a:pt x="400" y="560"/>
                      </a:cubicBezTo>
                      <a:cubicBezTo>
                        <a:pt x="400" y="604"/>
                        <a:pt x="436" y="640"/>
                        <a:pt x="480" y="640"/>
                      </a:cubicBezTo>
                      <a:cubicBezTo>
                        <a:pt x="524" y="640"/>
                        <a:pt x="560" y="604"/>
                        <a:pt x="560" y="560"/>
                      </a:cubicBezTo>
                      <a:cubicBezTo>
                        <a:pt x="560" y="516"/>
                        <a:pt x="524" y="480"/>
                        <a:pt x="480"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grpSp>
          <p:grpSp>
            <p:nvGrpSpPr>
              <p:cNvPr id="43" name="Group 42">
                <a:extLst>
                  <a:ext uri="{FF2B5EF4-FFF2-40B4-BE49-F238E27FC236}">
                    <a16:creationId xmlns:a16="http://schemas.microsoft.com/office/drawing/2014/main" id="{9692863D-AB06-4C85-B7C9-8E4D62600D15}"/>
                  </a:ext>
                </a:extLst>
              </p:cNvPr>
              <p:cNvGrpSpPr>
                <a:grpSpLocks noChangeAspect="1"/>
              </p:cNvGrpSpPr>
              <p:nvPr/>
            </p:nvGrpSpPr>
            <p:grpSpPr>
              <a:xfrm>
                <a:off x="6461760" y="3734042"/>
                <a:ext cx="271841" cy="321039"/>
                <a:chOff x="3929063" y="2139951"/>
                <a:chExt cx="2754313" cy="3252788"/>
              </a:xfrm>
              <a:solidFill>
                <a:schemeClr val="accent6"/>
              </a:solidFill>
            </p:grpSpPr>
            <p:sp>
              <p:nvSpPr>
                <p:cNvPr id="44" name="Freeform 10">
                  <a:extLst>
                    <a:ext uri="{FF2B5EF4-FFF2-40B4-BE49-F238E27FC236}">
                      <a16:creationId xmlns:a16="http://schemas.microsoft.com/office/drawing/2014/main" id="{4F102A45-1AC6-4041-866D-D3FB42BDABA2}"/>
                    </a:ext>
                  </a:extLst>
                </p:cNvPr>
                <p:cNvSpPr>
                  <a:spLocks noEditPoints="1"/>
                </p:cNvSpPr>
                <p:nvPr/>
              </p:nvSpPr>
              <p:spPr bwMode="auto">
                <a:xfrm>
                  <a:off x="4181476" y="2139951"/>
                  <a:ext cx="2501900" cy="3252788"/>
                </a:xfrm>
                <a:custGeom>
                  <a:avLst/>
                  <a:gdLst>
                    <a:gd name="T0" fmla="*/ 1040 w 1600"/>
                    <a:gd name="T1" fmla="*/ 0 h 2080"/>
                    <a:gd name="T2" fmla="*/ 1040 w 1600"/>
                    <a:gd name="T3" fmla="*/ 560 h 2080"/>
                    <a:gd name="T4" fmla="*/ 1600 w 1600"/>
                    <a:gd name="T5" fmla="*/ 560 h 2080"/>
                    <a:gd name="T6" fmla="*/ 1600 w 1600"/>
                    <a:gd name="T7" fmla="*/ 2080 h 2080"/>
                    <a:gd name="T8" fmla="*/ 700 w 1600"/>
                    <a:gd name="T9" fmla="*/ 2080 h 2080"/>
                    <a:gd name="T10" fmla="*/ 740 w 1600"/>
                    <a:gd name="T11" fmla="*/ 1960 h 2080"/>
                    <a:gd name="T12" fmla="*/ 727 w 1600"/>
                    <a:gd name="T13" fmla="*/ 1890 h 2080"/>
                    <a:gd name="T14" fmla="*/ 749 w 1600"/>
                    <a:gd name="T15" fmla="*/ 1853 h 2080"/>
                    <a:gd name="T16" fmla="*/ 763 w 1600"/>
                    <a:gd name="T17" fmla="*/ 1752 h 2080"/>
                    <a:gd name="T18" fmla="*/ 719 w 1600"/>
                    <a:gd name="T19" fmla="*/ 1660 h 2080"/>
                    <a:gd name="T20" fmla="*/ 674 w 1600"/>
                    <a:gd name="T21" fmla="*/ 1609 h 2080"/>
                    <a:gd name="T22" fmla="*/ 790 w 1600"/>
                    <a:gd name="T23" fmla="*/ 1200 h 2080"/>
                    <a:gd name="T24" fmla="*/ 960 w 1600"/>
                    <a:gd name="T25" fmla="*/ 1200 h 2080"/>
                    <a:gd name="T26" fmla="*/ 960 w 1600"/>
                    <a:gd name="T27" fmla="*/ 960 h 2080"/>
                    <a:gd name="T28" fmla="*/ 745 w 1600"/>
                    <a:gd name="T29" fmla="*/ 960 h 2080"/>
                    <a:gd name="T30" fmla="*/ 576 w 1600"/>
                    <a:gd name="T31" fmla="*/ 1080 h 2080"/>
                    <a:gd name="T32" fmla="*/ 0 w 1600"/>
                    <a:gd name="T33" fmla="*/ 1080 h 2080"/>
                    <a:gd name="T34" fmla="*/ 0 w 1600"/>
                    <a:gd name="T35" fmla="*/ 0 h 2080"/>
                    <a:gd name="T36" fmla="*/ 1040 w 1600"/>
                    <a:gd name="T37" fmla="*/ 0 h 2080"/>
                    <a:gd name="T38" fmla="*/ 1098 w 1600"/>
                    <a:gd name="T39" fmla="*/ 5 h 2080"/>
                    <a:gd name="T40" fmla="*/ 1159 w 1600"/>
                    <a:gd name="T41" fmla="*/ 41 h 2080"/>
                    <a:gd name="T42" fmla="*/ 1559 w 1600"/>
                    <a:gd name="T43" fmla="*/ 441 h 2080"/>
                    <a:gd name="T44" fmla="*/ 1595 w 1600"/>
                    <a:gd name="T45" fmla="*/ 502 h 2080"/>
                    <a:gd name="T46" fmla="*/ 1540 w 1600"/>
                    <a:gd name="T47" fmla="*/ 480 h 2080"/>
                    <a:gd name="T48" fmla="*/ 1120 w 1600"/>
                    <a:gd name="T49" fmla="*/ 480 h 2080"/>
                    <a:gd name="T50" fmla="*/ 1120 w 1600"/>
                    <a:gd name="T51" fmla="*/ 60 h 2080"/>
                    <a:gd name="T52" fmla="*/ 1098 w 1600"/>
                    <a:gd name="T53" fmla="*/ 5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0" h="2080">
                      <a:moveTo>
                        <a:pt x="1040" y="0"/>
                      </a:moveTo>
                      <a:cubicBezTo>
                        <a:pt x="1040" y="560"/>
                        <a:pt x="1040" y="560"/>
                        <a:pt x="1040" y="560"/>
                      </a:cubicBezTo>
                      <a:cubicBezTo>
                        <a:pt x="1600" y="560"/>
                        <a:pt x="1600" y="560"/>
                        <a:pt x="1600" y="560"/>
                      </a:cubicBezTo>
                      <a:cubicBezTo>
                        <a:pt x="1600" y="2080"/>
                        <a:pt x="1600" y="2080"/>
                        <a:pt x="1600" y="2080"/>
                      </a:cubicBezTo>
                      <a:cubicBezTo>
                        <a:pt x="700" y="2080"/>
                        <a:pt x="700" y="2080"/>
                        <a:pt x="700" y="2080"/>
                      </a:cubicBezTo>
                      <a:cubicBezTo>
                        <a:pt x="725" y="2046"/>
                        <a:pt x="740" y="2005"/>
                        <a:pt x="740" y="1960"/>
                      </a:cubicBezTo>
                      <a:cubicBezTo>
                        <a:pt x="740" y="1936"/>
                        <a:pt x="736" y="1912"/>
                        <a:pt x="727" y="1890"/>
                      </a:cubicBezTo>
                      <a:cubicBezTo>
                        <a:pt x="736" y="1879"/>
                        <a:pt x="743" y="1866"/>
                        <a:pt x="749" y="1853"/>
                      </a:cubicBezTo>
                      <a:cubicBezTo>
                        <a:pt x="764" y="1820"/>
                        <a:pt x="768" y="1786"/>
                        <a:pt x="763" y="1752"/>
                      </a:cubicBezTo>
                      <a:cubicBezTo>
                        <a:pt x="758" y="1718"/>
                        <a:pt x="743" y="1686"/>
                        <a:pt x="719" y="1660"/>
                      </a:cubicBezTo>
                      <a:cubicBezTo>
                        <a:pt x="674" y="1609"/>
                        <a:pt x="674" y="1609"/>
                        <a:pt x="674" y="1609"/>
                      </a:cubicBezTo>
                      <a:cubicBezTo>
                        <a:pt x="790" y="1200"/>
                        <a:pt x="790" y="1200"/>
                        <a:pt x="790" y="1200"/>
                      </a:cubicBezTo>
                      <a:cubicBezTo>
                        <a:pt x="960" y="1200"/>
                        <a:pt x="960" y="1200"/>
                        <a:pt x="960" y="1200"/>
                      </a:cubicBezTo>
                      <a:cubicBezTo>
                        <a:pt x="960" y="960"/>
                        <a:pt x="960" y="960"/>
                        <a:pt x="960" y="960"/>
                      </a:cubicBezTo>
                      <a:cubicBezTo>
                        <a:pt x="745" y="960"/>
                        <a:pt x="745" y="960"/>
                        <a:pt x="745" y="960"/>
                      </a:cubicBezTo>
                      <a:cubicBezTo>
                        <a:pt x="669" y="960"/>
                        <a:pt x="601" y="1008"/>
                        <a:pt x="576" y="1080"/>
                      </a:cubicBezTo>
                      <a:cubicBezTo>
                        <a:pt x="0" y="1080"/>
                        <a:pt x="0" y="1080"/>
                        <a:pt x="0" y="1080"/>
                      </a:cubicBezTo>
                      <a:cubicBezTo>
                        <a:pt x="0" y="0"/>
                        <a:pt x="0" y="0"/>
                        <a:pt x="0" y="0"/>
                      </a:cubicBezTo>
                      <a:lnTo>
                        <a:pt x="1040" y="0"/>
                      </a:lnTo>
                      <a:close/>
                      <a:moveTo>
                        <a:pt x="1098" y="5"/>
                      </a:moveTo>
                      <a:cubicBezTo>
                        <a:pt x="1121" y="12"/>
                        <a:pt x="1142" y="24"/>
                        <a:pt x="1159" y="41"/>
                      </a:cubicBezTo>
                      <a:cubicBezTo>
                        <a:pt x="1159" y="42"/>
                        <a:pt x="1558" y="441"/>
                        <a:pt x="1559" y="441"/>
                      </a:cubicBezTo>
                      <a:cubicBezTo>
                        <a:pt x="1576" y="458"/>
                        <a:pt x="1588" y="479"/>
                        <a:pt x="1595" y="502"/>
                      </a:cubicBezTo>
                      <a:cubicBezTo>
                        <a:pt x="1580" y="489"/>
                        <a:pt x="1561" y="480"/>
                        <a:pt x="1540" y="480"/>
                      </a:cubicBezTo>
                      <a:cubicBezTo>
                        <a:pt x="1120" y="480"/>
                        <a:pt x="1120" y="480"/>
                        <a:pt x="1120" y="480"/>
                      </a:cubicBezTo>
                      <a:cubicBezTo>
                        <a:pt x="1120" y="60"/>
                        <a:pt x="1120" y="60"/>
                        <a:pt x="1120" y="60"/>
                      </a:cubicBezTo>
                      <a:cubicBezTo>
                        <a:pt x="1120" y="40"/>
                        <a:pt x="1112" y="20"/>
                        <a:pt x="109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45" name="Freeform 11">
                  <a:extLst>
                    <a:ext uri="{FF2B5EF4-FFF2-40B4-BE49-F238E27FC236}">
                      <a16:creationId xmlns:a16="http://schemas.microsoft.com/office/drawing/2014/main" id="{EA103AB4-1FED-4205-9607-13CE9F93CA06}"/>
                    </a:ext>
                  </a:extLst>
                </p:cNvPr>
                <p:cNvSpPr>
                  <a:spLocks/>
                </p:cNvSpPr>
                <p:nvPr/>
              </p:nvSpPr>
              <p:spPr bwMode="auto">
                <a:xfrm>
                  <a:off x="3929063" y="3767138"/>
                  <a:ext cx="1628775" cy="1625600"/>
                </a:xfrm>
                <a:custGeom>
                  <a:avLst/>
                  <a:gdLst>
                    <a:gd name="T0" fmla="*/ 1041 w 1041"/>
                    <a:gd name="T1" fmla="*/ 80 h 1040"/>
                    <a:gd name="T2" fmla="*/ 906 w 1041"/>
                    <a:gd name="T3" fmla="*/ 80 h 1040"/>
                    <a:gd name="T4" fmla="*/ 887 w 1041"/>
                    <a:gd name="T5" fmla="*/ 94 h 1040"/>
                    <a:gd name="T6" fmla="*/ 745 w 1041"/>
                    <a:gd name="T7" fmla="*/ 590 h 1040"/>
                    <a:gd name="T8" fmla="*/ 821 w 1041"/>
                    <a:gd name="T9" fmla="*/ 673 h 1040"/>
                    <a:gd name="T10" fmla="*/ 845 w 1041"/>
                    <a:gd name="T11" fmla="*/ 724 h 1040"/>
                    <a:gd name="T12" fmla="*/ 801 w 1041"/>
                    <a:gd name="T13" fmla="*/ 824 h 1040"/>
                    <a:gd name="T14" fmla="*/ 783 w 1041"/>
                    <a:gd name="T15" fmla="*/ 833 h 1040"/>
                    <a:gd name="T16" fmla="*/ 786 w 1041"/>
                    <a:gd name="T17" fmla="*/ 835 h 1040"/>
                    <a:gd name="T18" fmla="*/ 821 w 1041"/>
                    <a:gd name="T19" fmla="*/ 920 h 1040"/>
                    <a:gd name="T20" fmla="*/ 701 w 1041"/>
                    <a:gd name="T21" fmla="*/ 1040 h 1040"/>
                    <a:gd name="T22" fmla="*/ 581 w 1041"/>
                    <a:gd name="T23" fmla="*/ 920 h 1040"/>
                    <a:gd name="T24" fmla="*/ 612 w 1041"/>
                    <a:gd name="T25" fmla="*/ 840 h 1040"/>
                    <a:gd name="T26" fmla="*/ 270 w 1041"/>
                    <a:gd name="T27" fmla="*/ 840 h 1040"/>
                    <a:gd name="T28" fmla="*/ 301 w 1041"/>
                    <a:gd name="T29" fmla="*/ 920 h 1040"/>
                    <a:gd name="T30" fmla="*/ 181 w 1041"/>
                    <a:gd name="T31" fmla="*/ 1040 h 1040"/>
                    <a:gd name="T32" fmla="*/ 61 w 1041"/>
                    <a:gd name="T33" fmla="*/ 920 h 1040"/>
                    <a:gd name="T34" fmla="*/ 92 w 1041"/>
                    <a:gd name="T35" fmla="*/ 840 h 1040"/>
                    <a:gd name="T36" fmla="*/ 81 w 1041"/>
                    <a:gd name="T37" fmla="*/ 840 h 1040"/>
                    <a:gd name="T38" fmla="*/ 81 w 1041"/>
                    <a:gd name="T39" fmla="*/ 760 h 1040"/>
                    <a:gd name="T40" fmla="*/ 746 w 1041"/>
                    <a:gd name="T41" fmla="*/ 760 h 1040"/>
                    <a:gd name="T42" fmla="*/ 766 w 1041"/>
                    <a:gd name="T43" fmla="*/ 737 h 1040"/>
                    <a:gd name="T44" fmla="*/ 761 w 1041"/>
                    <a:gd name="T45" fmla="*/ 726 h 1040"/>
                    <a:gd name="T46" fmla="*/ 683 w 1041"/>
                    <a:gd name="T47" fmla="*/ 640 h 1040"/>
                    <a:gd name="T48" fmla="*/ 263 w 1041"/>
                    <a:gd name="T49" fmla="*/ 640 h 1040"/>
                    <a:gd name="T50" fmla="*/ 131 w 1041"/>
                    <a:gd name="T51" fmla="*/ 548 h 1040"/>
                    <a:gd name="T52" fmla="*/ 5 w 1041"/>
                    <a:gd name="T53" fmla="*/ 200 h 1040"/>
                    <a:gd name="T54" fmla="*/ 1 w 1041"/>
                    <a:gd name="T55" fmla="*/ 172 h 1040"/>
                    <a:gd name="T56" fmla="*/ 33 w 1041"/>
                    <a:gd name="T57" fmla="*/ 127 h 1040"/>
                    <a:gd name="T58" fmla="*/ 61 w 1041"/>
                    <a:gd name="T59" fmla="*/ 120 h 1040"/>
                    <a:gd name="T60" fmla="*/ 797 w 1041"/>
                    <a:gd name="T61" fmla="*/ 120 h 1040"/>
                    <a:gd name="T62" fmla="*/ 810 w 1041"/>
                    <a:gd name="T63" fmla="*/ 72 h 1040"/>
                    <a:gd name="T64" fmla="*/ 906 w 1041"/>
                    <a:gd name="T65" fmla="*/ 0 h 1040"/>
                    <a:gd name="T66" fmla="*/ 1041 w 1041"/>
                    <a:gd name="T67" fmla="*/ 0 h 1040"/>
                    <a:gd name="T68" fmla="*/ 1041 w 1041"/>
                    <a:gd name="T69" fmla="*/ 8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1" h="1040">
                      <a:moveTo>
                        <a:pt x="1041" y="80"/>
                      </a:moveTo>
                      <a:cubicBezTo>
                        <a:pt x="906" y="80"/>
                        <a:pt x="906" y="80"/>
                        <a:pt x="906" y="80"/>
                      </a:cubicBezTo>
                      <a:cubicBezTo>
                        <a:pt x="897" y="80"/>
                        <a:pt x="889" y="86"/>
                        <a:pt x="887" y="94"/>
                      </a:cubicBezTo>
                      <a:cubicBezTo>
                        <a:pt x="745" y="590"/>
                        <a:pt x="745" y="590"/>
                        <a:pt x="745" y="590"/>
                      </a:cubicBezTo>
                      <a:cubicBezTo>
                        <a:pt x="821" y="673"/>
                        <a:pt x="821" y="673"/>
                        <a:pt x="821" y="673"/>
                      </a:cubicBezTo>
                      <a:cubicBezTo>
                        <a:pt x="834" y="688"/>
                        <a:pt x="842" y="706"/>
                        <a:pt x="845" y="724"/>
                      </a:cubicBezTo>
                      <a:cubicBezTo>
                        <a:pt x="851" y="763"/>
                        <a:pt x="833" y="803"/>
                        <a:pt x="801" y="824"/>
                      </a:cubicBezTo>
                      <a:cubicBezTo>
                        <a:pt x="795" y="828"/>
                        <a:pt x="789" y="830"/>
                        <a:pt x="783" y="833"/>
                      </a:cubicBezTo>
                      <a:cubicBezTo>
                        <a:pt x="784" y="834"/>
                        <a:pt x="785" y="834"/>
                        <a:pt x="786" y="835"/>
                      </a:cubicBezTo>
                      <a:cubicBezTo>
                        <a:pt x="807" y="857"/>
                        <a:pt x="821" y="887"/>
                        <a:pt x="821" y="920"/>
                      </a:cubicBezTo>
                      <a:cubicBezTo>
                        <a:pt x="821" y="986"/>
                        <a:pt x="767" y="1040"/>
                        <a:pt x="701" y="1040"/>
                      </a:cubicBezTo>
                      <a:cubicBezTo>
                        <a:pt x="635" y="1040"/>
                        <a:pt x="581" y="986"/>
                        <a:pt x="581" y="920"/>
                      </a:cubicBezTo>
                      <a:cubicBezTo>
                        <a:pt x="581" y="889"/>
                        <a:pt x="593" y="861"/>
                        <a:pt x="612" y="840"/>
                      </a:cubicBezTo>
                      <a:cubicBezTo>
                        <a:pt x="270" y="840"/>
                        <a:pt x="270" y="840"/>
                        <a:pt x="270" y="840"/>
                      </a:cubicBezTo>
                      <a:cubicBezTo>
                        <a:pt x="289" y="861"/>
                        <a:pt x="301" y="889"/>
                        <a:pt x="301" y="920"/>
                      </a:cubicBezTo>
                      <a:cubicBezTo>
                        <a:pt x="301" y="986"/>
                        <a:pt x="247" y="1040"/>
                        <a:pt x="181" y="1040"/>
                      </a:cubicBezTo>
                      <a:cubicBezTo>
                        <a:pt x="115" y="1040"/>
                        <a:pt x="61" y="986"/>
                        <a:pt x="61" y="920"/>
                      </a:cubicBezTo>
                      <a:cubicBezTo>
                        <a:pt x="61" y="889"/>
                        <a:pt x="73" y="861"/>
                        <a:pt x="92" y="840"/>
                      </a:cubicBezTo>
                      <a:cubicBezTo>
                        <a:pt x="81" y="840"/>
                        <a:pt x="81" y="840"/>
                        <a:pt x="81" y="840"/>
                      </a:cubicBezTo>
                      <a:cubicBezTo>
                        <a:pt x="81" y="760"/>
                        <a:pt x="81" y="760"/>
                        <a:pt x="81" y="760"/>
                      </a:cubicBezTo>
                      <a:cubicBezTo>
                        <a:pt x="746" y="760"/>
                        <a:pt x="746" y="760"/>
                        <a:pt x="746" y="760"/>
                      </a:cubicBezTo>
                      <a:cubicBezTo>
                        <a:pt x="759" y="760"/>
                        <a:pt x="768" y="749"/>
                        <a:pt x="766" y="737"/>
                      </a:cubicBezTo>
                      <a:cubicBezTo>
                        <a:pt x="766" y="733"/>
                        <a:pt x="764" y="730"/>
                        <a:pt x="761" y="726"/>
                      </a:cubicBezTo>
                      <a:cubicBezTo>
                        <a:pt x="683" y="640"/>
                        <a:pt x="683" y="640"/>
                        <a:pt x="683" y="640"/>
                      </a:cubicBezTo>
                      <a:cubicBezTo>
                        <a:pt x="263" y="640"/>
                        <a:pt x="263" y="640"/>
                        <a:pt x="263" y="640"/>
                      </a:cubicBezTo>
                      <a:cubicBezTo>
                        <a:pt x="203" y="640"/>
                        <a:pt x="151" y="604"/>
                        <a:pt x="131" y="548"/>
                      </a:cubicBezTo>
                      <a:cubicBezTo>
                        <a:pt x="5" y="200"/>
                        <a:pt x="5" y="200"/>
                        <a:pt x="5" y="200"/>
                      </a:cubicBezTo>
                      <a:cubicBezTo>
                        <a:pt x="1" y="191"/>
                        <a:pt x="0" y="182"/>
                        <a:pt x="1" y="172"/>
                      </a:cubicBezTo>
                      <a:cubicBezTo>
                        <a:pt x="4" y="153"/>
                        <a:pt x="16" y="136"/>
                        <a:pt x="33" y="127"/>
                      </a:cubicBezTo>
                      <a:cubicBezTo>
                        <a:pt x="42" y="122"/>
                        <a:pt x="51" y="120"/>
                        <a:pt x="61" y="120"/>
                      </a:cubicBezTo>
                      <a:cubicBezTo>
                        <a:pt x="797" y="120"/>
                        <a:pt x="797" y="120"/>
                        <a:pt x="797" y="120"/>
                      </a:cubicBezTo>
                      <a:cubicBezTo>
                        <a:pt x="810" y="72"/>
                        <a:pt x="810" y="72"/>
                        <a:pt x="810" y="72"/>
                      </a:cubicBezTo>
                      <a:cubicBezTo>
                        <a:pt x="823" y="29"/>
                        <a:pt x="861" y="0"/>
                        <a:pt x="906" y="0"/>
                      </a:cubicBezTo>
                      <a:cubicBezTo>
                        <a:pt x="1041" y="0"/>
                        <a:pt x="1041" y="0"/>
                        <a:pt x="1041" y="0"/>
                      </a:cubicBezTo>
                      <a:lnTo>
                        <a:pt x="1041"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grpSp>
          <p:grpSp>
            <p:nvGrpSpPr>
              <p:cNvPr id="46" name="Group 45">
                <a:extLst>
                  <a:ext uri="{FF2B5EF4-FFF2-40B4-BE49-F238E27FC236}">
                    <a16:creationId xmlns:a16="http://schemas.microsoft.com/office/drawing/2014/main" id="{3472278A-2C4F-4414-ABD4-0D9E96085AB6}"/>
                  </a:ext>
                </a:extLst>
              </p:cNvPr>
              <p:cNvGrpSpPr>
                <a:grpSpLocks noChangeAspect="1"/>
              </p:cNvGrpSpPr>
              <p:nvPr/>
            </p:nvGrpSpPr>
            <p:grpSpPr>
              <a:xfrm>
                <a:off x="6368400" y="2682240"/>
                <a:ext cx="380024" cy="321558"/>
                <a:chOff x="4478338" y="2247901"/>
                <a:chExt cx="2951163" cy="2497138"/>
              </a:xfrm>
              <a:solidFill>
                <a:schemeClr val="accent6"/>
              </a:solidFill>
            </p:grpSpPr>
            <p:sp>
              <p:nvSpPr>
                <p:cNvPr id="47" name="Freeform 5">
                  <a:extLst>
                    <a:ext uri="{FF2B5EF4-FFF2-40B4-BE49-F238E27FC236}">
                      <a16:creationId xmlns:a16="http://schemas.microsoft.com/office/drawing/2014/main" id="{D66C06BE-9EA8-4432-881E-79A46D9E0444}"/>
                    </a:ext>
                  </a:extLst>
                </p:cNvPr>
                <p:cNvSpPr>
                  <a:spLocks noEditPoints="1"/>
                </p:cNvSpPr>
                <p:nvPr/>
              </p:nvSpPr>
              <p:spPr bwMode="auto">
                <a:xfrm>
                  <a:off x="4591051" y="3282951"/>
                  <a:ext cx="2611438" cy="1462088"/>
                </a:xfrm>
                <a:custGeom>
                  <a:avLst/>
                  <a:gdLst>
                    <a:gd name="T0" fmla="*/ 0 w 1840"/>
                    <a:gd name="T1" fmla="*/ 1030 h 1030"/>
                    <a:gd name="T2" fmla="*/ 0 w 1840"/>
                    <a:gd name="T3" fmla="*/ 27 h 1030"/>
                    <a:gd name="T4" fmla="*/ 160 w 1840"/>
                    <a:gd name="T5" fmla="*/ 70 h 1030"/>
                    <a:gd name="T6" fmla="*/ 360 w 1840"/>
                    <a:gd name="T7" fmla="*/ 0 h 1030"/>
                    <a:gd name="T8" fmla="*/ 560 w 1840"/>
                    <a:gd name="T9" fmla="*/ 70 h 1030"/>
                    <a:gd name="T10" fmla="*/ 760 w 1840"/>
                    <a:gd name="T11" fmla="*/ 0 h 1030"/>
                    <a:gd name="T12" fmla="*/ 960 w 1840"/>
                    <a:gd name="T13" fmla="*/ 70 h 1030"/>
                    <a:gd name="T14" fmla="*/ 1160 w 1840"/>
                    <a:gd name="T15" fmla="*/ 0 h 1030"/>
                    <a:gd name="T16" fmla="*/ 1360 w 1840"/>
                    <a:gd name="T17" fmla="*/ 70 h 1030"/>
                    <a:gd name="T18" fmla="*/ 1560 w 1840"/>
                    <a:gd name="T19" fmla="*/ 0 h 1030"/>
                    <a:gd name="T20" fmla="*/ 1760 w 1840"/>
                    <a:gd name="T21" fmla="*/ 70 h 1030"/>
                    <a:gd name="T22" fmla="*/ 1840 w 1840"/>
                    <a:gd name="T23" fmla="*/ 60 h 1030"/>
                    <a:gd name="T24" fmla="*/ 1840 w 1840"/>
                    <a:gd name="T25" fmla="*/ 1030 h 1030"/>
                    <a:gd name="T26" fmla="*/ 1680 w 1840"/>
                    <a:gd name="T27" fmla="*/ 1030 h 1030"/>
                    <a:gd name="T28" fmla="*/ 1680 w 1840"/>
                    <a:gd name="T29" fmla="*/ 630 h 1030"/>
                    <a:gd name="T30" fmla="*/ 1120 w 1840"/>
                    <a:gd name="T31" fmla="*/ 630 h 1030"/>
                    <a:gd name="T32" fmla="*/ 1120 w 1840"/>
                    <a:gd name="T33" fmla="*/ 391 h 1030"/>
                    <a:gd name="T34" fmla="*/ 880 w 1840"/>
                    <a:gd name="T35" fmla="*/ 391 h 1030"/>
                    <a:gd name="T36" fmla="*/ 880 w 1840"/>
                    <a:gd name="T37" fmla="*/ 231 h 1030"/>
                    <a:gd name="T38" fmla="*/ 400 w 1840"/>
                    <a:gd name="T39" fmla="*/ 231 h 1030"/>
                    <a:gd name="T40" fmla="*/ 400 w 1840"/>
                    <a:gd name="T41" fmla="*/ 630 h 1030"/>
                    <a:gd name="T42" fmla="*/ 240 w 1840"/>
                    <a:gd name="T43" fmla="*/ 630 h 1030"/>
                    <a:gd name="T44" fmla="*/ 240 w 1840"/>
                    <a:gd name="T45" fmla="*/ 1030 h 1030"/>
                    <a:gd name="T46" fmla="*/ 0 w 1840"/>
                    <a:gd name="T47" fmla="*/ 1030 h 1030"/>
                    <a:gd name="T48" fmla="*/ 1600 w 1840"/>
                    <a:gd name="T49" fmla="*/ 1030 h 1030"/>
                    <a:gd name="T50" fmla="*/ 320 w 1840"/>
                    <a:gd name="T51" fmla="*/ 1030 h 1030"/>
                    <a:gd name="T52" fmla="*/ 320 w 1840"/>
                    <a:gd name="T53" fmla="*/ 710 h 1030"/>
                    <a:gd name="T54" fmla="*/ 1600 w 1840"/>
                    <a:gd name="T55" fmla="*/ 710 h 1030"/>
                    <a:gd name="T56" fmla="*/ 1600 w 1840"/>
                    <a:gd name="T57" fmla="*/ 1030 h 1030"/>
                    <a:gd name="T58" fmla="*/ 1440 w 1840"/>
                    <a:gd name="T59" fmla="*/ 150 h 1030"/>
                    <a:gd name="T60" fmla="*/ 1200 w 1840"/>
                    <a:gd name="T61" fmla="*/ 390 h 1030"/>
                    <a:gd name="T62" fmla="*/ 1440 w 1840"/>
                    <a:gd name="T63" fmla="*/ 629 h 1030"/>
                    <a:gd name="T64" fmla="*/ 1679 w 1840"/>
                    <a:gd name="T65" fmla="*/ 390 h 1030"/>
                    <a:gd name="T66" fmla="*/ 1440 w 1840"/>
                    <a:gd name="T67" fmla="*/ 150 h 1030"/>
                    <a:gd name="T68" fmla="*/ 1440 w 1840"/>
                    <a:gd name="T69" fmla="*/ 230 h 1030"/>
                    <a:gd name="T70" fmla="*/ 1280 w 1840"/>
                    <a:gd name="T71" fmla="*/ 390 h 1030"/>
                    <a:gd name="T72" fmla="*/ 1440 w 1840"/>
                    <a:gd name="T73" fmla="*/ 549 h 1030"/>
                    <a:gd name="T74" fmla="*/ 1599 w 1840"/>
                    <a:gd name="T75" fmla="*/ 390 h 1030"/>
                    <a:gd name="T76" fmla="*/ 1440 w 1840"/>
                    <a:gd name="T77" fmla="*/ 230 h 1030"/>
                    <a:gd name="T78" fmla="*/ 800 w 1840"/>
                    <a:gd name="T79" fmla="*/ 391 h 1030"/>
                    <a:gd name="T80" fmla="*/ 800 w 1840"/>
                    <a:gd name="T81" fmla="*/ 311 h 1030"/>
                    <a:gd name="T82" fmla="*/ 480 w 1840"/>
                    <a:gd name="T83" fmla="*/ 311 h 1030"/>
                    <a:gd name="T84" fmla="*/ 480 w 1840"/>
                    <a:gd name="T85" fmla="*/ 630 h 1030"/>
                    <a:gd name="T86" fmla="*/ 640 w 1840"/>
                    <a:gd name="T87" fmla="*/ 630 h 1030"/>
                    <a:gd name="T88" fmla="*/ 640 w 1840"/>
                    <a:gd name="T89" fmla="*/ 391 h 1030"/>
                    <a:gd name="T90" fmla="*/ 800 w 1840"/>
                    <a:gd name="T91" fmla="*/ 391 h 1030"/>
                    <a:gd name="T92" fmla="*/ 720 w 1840"/>
                    <a:gd name="T93" fmla="*/ 630 h 1030"/>
                    <a:gd name="T94" fmla="*/ 1040 w 1840"/>
                    <a:gd name="T95" fmla="*/ 630 h 1030"/>
                    <a:gd name="T96" fmla="*/ 1040 w 1840"/>
                    <a:gd name="T97" fmla="*/ 471 h 1030"/>
                    <a:gd name="T98" fmla="*/ 720 w 1840"/>
                    <a:gd name="T99" fmla="*/ 471 h 1030"/>
                    <a:gd name="T100" fmla="*/ 720 w 1840"/>
                    <a:gd name="T101" fmla="*/ 63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40" h="1030">
                      <a:moveTo>
                        <a:pt x="0" y="1030"/>
                      </a:moveTo>
                      <a:cubicBezTo>
                        <a:pt x="0" y="27"/>
                        <a:pt x="0" y="27"/>
                        <a:pt x="0" y="27"/>
                      </a:cubicBezTo>
                      <a:cubicBezTo>
                        <a:pt x="47" y="54"/>
                        <a:pt x="102" y="70"/>
                        <a:pt x="160" y="70"/>
                      </a:cubicBezTo>
                      <a:cubicBezTo>
                        <a:pt x="234" y="70"/>
                        <a:pt x="304" y="45"/>
                        <a:pt x="360" y="0"/>
                      </a:cubicBezTo>
                      <a:cubicBezTo>
                        <a:pt x="416" y="45"/>
                        <a:pt x="486" y="70"/>
                        <a:pt x="560" y="70"/>
                      </a:cubicBezTo>
                      <a:cubicBezTo>
                        <a:pt x="634" y="70"/>
                        <a:pt x="704" y="45"/>
                        <a:pt x="760" y="0"/>
                      </a:cubicBezTo>
                      <a:cubicBezTo>
                        <a:pt x="816" y="45"/>
                        <a:pt x="886" y="70"/>
                        <a:pt x="960" y="70"/>
                      </a:cubicBezTo>
                      <a:cubicBezTo>
                        <a:pt x="1034" y="70"/>
                        <a:pt x="1104" y="45"/>
                        <a:pt x="1160" y="0"/>
                      </a:cubicBezTo>
                      <a:cubicBezTo>
                        <a:pt x="1216" y="45"/>
                        <a:pt x="1286" y="70"/>
                        <a:pt x="1360" y="70"/>
                      </a:cubicBezTo>
                      <a:cubicBezTo>
                        <a:pt x="1434" y="70"/>
                        <a:pt x="1504" y="45"/>
                        <a:pt x="1560" y="0"/>
                      </a:cubicBezTo>
                      <a:cubicBezTo>
                        <a:pt x="1616" y="45"/>
                        <a:pt x="1686" y="70"/>
                        <a:pt x="1760" y="70"/>
                      </a:cubicBezTo>
                      <a:cubicBezTo>
                        <a:pt x="1840" y="60"/>
                        <a:pt x="1840" y="60"/>
                        <a:pt x="1840" y="60"/>
                      </a:cubicBezTo>
                      <a:cubicBezTo>
                        <a:pt x="1840" y="1030"/>
                        <a:pt x="1840" y="1030"/>
                        <a:pt x="1840" y="1030"/>
                      </a:cubicBezTo>
                      <a:cubicBezTo>
                        <a:pt x="1680" y="1030"/>
                        <a:pt x="1680" y="1030"/>
                        <a:pt x="1680" y="1030"/>
                      </a:cubicBezTo>
                      <a:cubicBezTo>
                        <a:pt x="1680" y="630"/>
                        <a:pt x="1680" y="630"/>
                        <a:pt x="1680" y="630"/>
                      </a:cubicBezTo>
                      <a:cubicBezTo>
                        <a:pt x="1120" y="630"/>
                        <a:pt x="1120" y="630"/>
                        <a:pt x="1120" y="630"/>
                      </a:cubicBezTo>
                      <a:cubicBezTo>
                        <a:pt x="1120" y="391"/>
                        <a:pt x="1120" y="391"/>
                        <a:pt x="1120" y="391"/>
                      </a:cubicBezTo>
                      <a:cubicBezTo>
                        <a:pt x="880" y="391"/>
                        <a:pt x="880" y="391"/>
                        <a:pt x="880" y="391"/>
                      </a:cubicBezTo>
                      <a:cubicBezTo>
                        <a:pt x="880" y="231"/>
                        <a:pt x="880" y="231"/>
                        <a:pt x="880" y="231"/>
                      </a:cubicBezTo>
                      <a:cubicBezTo>
                        <a:pt x="400" y="231"/>
                        <a:pt x="400" y="231"/>
                        <a:pt x="400" y="231"/>
                      </a:cubicBezTo>
                      <a:cubicBezTo>
                        <a:pt x="400" y="630"/>
                        <a:pt x="400" y="630"/>
                        <a:pt x="400" y="630"/>
                      </a:cubicBezTo>
                      <a:cubicBezTo>
                        <a:pt x="240" y="630"/>
                        <a:pt x="240" y="630"/>
                        <a:pt x="240" y="630"/>
                      </a:cubicBezTo>
                      <a:cubicBezTo>
                        <a:pt x="240" y="1030"/>
                        <a:pt x="240" y="1030"/>
                        <a:pt x="240" y="1030"/>
                      </a:cubicBezTo>
                      <a:lnTo>
                        <a:pt x="0" y="1030"/>
                      </a:lnTo>
                      <a:close/>
                      <a:moveTo>
                        <a:pt x="1600" y="1030"/>
                      </a:moveTo>
                      <a:cubicBezTo>
                        <a:pt x="320" y="1030"/>
                        <a:pt x="320" y="1030"/>
                        <a:pt x="320" y="1030"/>
                      </a:cubicBezTo>
                      <a:cubicBezTo>
                        <a:pt x="320" y="710"/>
                        <a:pt x="320" y="710"/>
                        <a:pt x="320" y="710"/>
                      </a:cubicBezTo>
                      <a:cubicBezTo>
                        <a:pt x="1600" y="710"/>
                        <a:pt x="1600" y="710"/>
                        <a:pt x="1600" y="710"/>
                      </a:cubicBezTo>
                      <a:lnTo>
                        <a:pt x="1600" y="1030"/>
                      </a:lnTo>
                      <a:close/>
                      <a:moveTo>
                        <a:pt x="1440" y="150"/>
                      </a:moveTo>
                      <a:cubicBezTo>
                        <a:pt x="1307" y="150"/>
                        <a:pt x="1200" y="257"/>
                        <a:pt x="1200" y="390"/>
                      </a:cubicBezTo>
                      <a:cubicBezTo>
                        <a:pt x="1200" y="522"/>
                        <a:pt x="1307" y="629"/>
                        <a:pt x="1440" y="629"/>
                      </a:cubicBezTo>
                      <a:cubicBezTo>
                        <a:pt x="1572" y="629"/>
                        <a:pt x="1679" y="522"/>
                        <a:pt x="1679" y="390"/>
                      </a:cubicBezTo>
                      <a:cubicBezTo>
                        <a:pt x="1679" y="257"/>
                        <a:pt x="1572" y="150"/>
                        <a:pt x="1440" y="150"/>
                      </a:cubicBezTo>
                      <a:close/>
                      <a:moveTo>
                        <a:pt x="1440" y="230"/>
                      </a:moveTo>
                      <a:cubicBezTo>
                        <a:pt x="1352" y="230"/>
                        <a:pt x="1280" y="301"/>
                        <a:pt x="1280" y="390"/>
                      </a:cubicBezTo>
                      <a:cubicBezTo>
                        <a:pt x="1280" y="478"/>
                        <a:pt x="1351" y="549"/>
                        <a:pt x="1440" y="549"/>
                      </a:cubicBezTo>
                      <a:cubicBezTo>
                        <a:pt x="1528" y="549"/>
                        <a:pt x="1599" y="478"/>
                        <a:pt x="1599" y="390"/>
                      </a:cubicBezTo>
                      <a:cubicBezTo>
                        <a:pt x="1599" y="301"/>
                        <a:pt x="1528" y="230"/>
                        <a:pt x="1440" y="230"/>
                      </a:cubicBezTo>
                      <a:close/>
                      <a:moveTo>
                        <a:pt x="800" y="391"/>
                      </a:moveTo>
                      <a:cubicBezTo>
                        <a:pt x="800" y="311"/>
                        <a:pt x="800" y="311"/>
                        <a:pt x="800" y="311"/>
                      </a:cubicBezTo>
                      <a:cubicBezTo>
                        <a:pt x="480" y="311"/>
                        <a:pt x="480" y="311"/>
                        <a:pt x="480" y="311"/>
                      </a:cubicBezTo>
                      <a:cubicBezTo>
                        <a:pt x="480" y="630"/>
                        <a:pt x="480" y="630"/>
                        <a:pt x="480" y="630"/>
                      </a:cubicBezTo>
                      <a:cubicBezTo>
                        <a:pt x="640" y="630"/>
                        <a:pt x="640" y="630"/>
                        <a:pt x="640" y="630"/>
                      </a:cubicBezTo>
                      <a:cubicBezTo>
                        <a:pt x="640" y="391"/>
                        <a:pt x="640" y="391"/>
                        <a:pt x="640" y="391"/>
                      </a:cubicBezTo>
                      <a:lnTo>
                        <a:pt x="800" y="391"/>
                      </a:lnTo>
                      <a:close/>
                      <a:moveTo>
                        <a:pt x="720" y="630"/>
                      </a:moveTo>
                      <a:cubicBezTo>
                        <a:pt x="1040" y="630"/>
                        <a:pt x="1040" y="630"/>
                        <a:pt x="1040" y="630"/>
                      </a:cubicBezTo>
                      <a:cubicBezTo>
                        <a:pt x="1040" y="471"/>
                        <a:pt x="1040" y="471"/>
                        <a:pt x="1040" y="471"/>
                      </a:cubicBezTo>
                      <a:cubicBezTo>
                        <a:pt x="720" y="471"/>
                        <a:pt x="720" y="471"/>
                        <a:pt x="720" y="471"/>
                      </a:cubicBezTo>
                      <a:lnTo>
                        <a:pt x="720" y="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48" name="Freeform 6">
                  <a:extLst>
                    <a:ext uri="{FF2B5EF4-FFF2-40B4-BE49-F238E27FC236}">
                      <a16:creationId xmlns:a16="http://schemas.microsoft.com/office/drawing/2014/main" id="{BA03CC97-612F-44A7-AB28-34C825C8C525}"/>
                    </a:ext>
                  </a:extLst>
                </p:cNvPr>
                <p:cNvSpPr>
                  <a:spLocks noEditPoints="1"/>
                </p:cNvSpPr>
                <p:nvPr/>
              </p:nvSpPr>
              <p:spPr bwMode="auto">
                <a:xfrm>
                  <a:off x="4478338" y="2247901"/>
                  <a:ext cx="2951163" cy="1020763"/>
                </a:xfrm>
                <a:custGeom>
                  <a:avLst/>
                  <a:gdLst>
                    <a:gd name="T0" fmla="*/ 2080 w 2080"/>
                    <a:gd name="T1" fmla="*/ 480 h 720"/>
                    <a:gd name="T2" fmla="*/ 1840 w 2080"/>
                    <a:gd name="T3" fmla="*/ 720 h 720"/>
                    <a:gd name="T4" fmla="*/ 1640 w 2080"/>
                    <a:gd name="T5" fmla="*/ 613 h 720"/>
                    <a:gd name="T6" fmla="*/ 1440 w 2080"/>
                    <a:gd name="T7" fmla="*/ 720 h 720"/>
                    <a:gd name="T8" fmla="*/ 1240 w 2080"/>
                    <a:gd name="T9" fmla="*/ 613 h 720"/>
                    <a:gd name="T10" fmla="*/ 1040 w 2080"/>
                    <a:gd name="T11" fmla="*/ 720 h 720"/>
                    <a:gd name="T12" fmla="*/ 840 w 2080"/>
                    <a:gd name="T13" fmla="*/ 613 h 720"/>
                    <a:gd name="T14" fmla="*/ 640 w 2080"/>
                    <a:gd name="T15" fmla="*/ 720 h 720"/>
                    <a:gd name="T16" fmla="*/ 440 w 2080"/>
                    <a:gd name="T17" fmla="*/ 613 h 720"/>
                    <a:gd name="T18" fmla="*/ 240 w 2080"/>
                    <a:gd name="T19" fmla="*/ 720 h 720"/>
                    <a:gd name="T20" fmla="*/ 0 w 2080"/>
                    <a:gd name="T21" fmla="*/ 480 h 720"/>
                    <a:gd name="T22" fmla="*/ 0 w 2080"/>
                    <a:gd name="T23" fmla="*/ 400 h 720"/>
                    <a:gd name="T24" fmla="*/ 10 w 2080"/>
                    <a:gd name="T25" fmla="*/ 374 h 720"/>
                    <a:gd name="T26" fmla="*/ 332 w 2080"/>
                    <a:gd name="T27" fmla="*/ 0 h 720"/>
                    <a:gd name="T28" fmla="*/ 1748 w 2080"/>
                    <a:gd name="T29" fmla="*/ 0 h 720"/>
                    <a:gd name="T30" fmla="*/ 2080 w 2080"/>
                    <a:gd name="T31" fmla="*/ 385 h 720"/>
                    <a:gd name="T32" fmla="*/ 2080 w 2080"/>
                    <a:gd name="T33" fmla="*/ 480 h 720"/>
                    <a:gd name="T34" fmla="*/ 1600 w 2080"/>
                    <a:gd name="T35" fmla="*/ 480 h 720"/>
                    <a:gd name="T36" fmla="*/ 1600 w 2080"/>
                    <a:gd name="T37" fmla="*/ 410 h 720"/>
                    <a:gd name="T38" fmla="*/ 1430 w 2080"/>
                    <a:gd name="T39" fmla="*/ 80 h 720"/>
                    <a:gd name="T40" fmla="*/ 1225 w 2080"/>
                    <a:gd name="T41" fmla="*/ 80 h 720"/>
                    <a:gd name="T42" fmla="*/ 1280 w 2080"/>
                    <a:gd name="T43" fmla="*/ 397 h 720"/>
                    <a:gd name="T44" fmla="*/ 1280 w 2080"/>
                    <a:gd name="T45" fmla="*/ 487 h 720"/>
                    <a:gd name="T46" fmla="*/ 1440 w 2080"/>
                    <a:gd name="T47" fmla="*/ 640 h 720"/>
                    <a:gd name="T48" fmla="*/ 1600 w 2080"/>
                    <a:gd name="T49" fmla="*/ 480 h 720"/>
                    <a:gd name="T50" fmla="*/ 800 w 2080"/>
                    <a:gd name="T51" fmla="*/ 480 h 720"/>
                    <a:gd name="T52" fmla="*/ 800 w 2080"/>
                    <a:gd name="T53" fmla="*/ 397 h 720"/>
                    <a:gd name="T54" fmla="*/ 855 w 2080"/>
                    <a:gd name="T55" fmla="*/ 80 h 720"/>
                    <a:gd name="T56" fmla="*/ 650 w 2080"/>
                    <a:gd name="T57" fmla="*/ 80 h 720"/>
                    <a:gd name="T58" fmla="*/ 480 w 2080"/>
                    <a:gd name="T59" fmla="*/ 410 h 720"/>
                    <a:gd name="T60" fmla="*/ 480 w 2080"/>
                    <a:gd name="T61" fmla="*/ 480 h 720"/>
                    <a:gd name="T62" fmla="*/ 640 w 2080"/>
                    <a:gd name="T63" fmla="*/ 640 h 720"/>
                    <a:gd name="T64" fmla="*/ 800 w 2080"/>
                    <a:gd name="T65" fmla="*/ 48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80" h="720">
                      <a:moveTo>
                        <a:pt x="2080" y="480"/>
                      </a:moveTo>
                      <a:cubicBezTo>
                        <a:pt x="2080" y="612"/>
                        <a:pt x="1972" y="720"/>
                        <a:pt x="1840" y="720"/>
                      </a:cubicBezTo>
                      <a:cubicBezTo>
                        <a:pt x="1759" y="720"/>
                        <a:pt x="1684" y="680"/>
                        <a:pt x="1640" y="613"/>
                      </a:cubicBezTo>
                      <a:cubicBezTo>
                        <a:pt x="1596" y="680"/>
                        <a:pt x="1521" y="720"/>
                        <a:pt x="1440" y="720"/>
                      </a:cubicBezTo>
                      <a:cubicBezTo>
                        <a:pt x="1359" y="720"/>
                        <a:pt x="1284" y="680"/>
                        <a:pt x="1240" y="613"/>
                      </a:cubicBezTo>
                      <a:cubicBezTo>
                        <a:pt x="1196" y="680"/>
                        <a:pt x="1121" y="720"/>
                        <a:pt x="1040" y="720"/>
                      </a:cubicBezTo>
                      <a:cubicBezTo>
                        <a:pt x="959" y="720"/>
                        <a:pt x="884" y="680"/>
                        <a:pt x="840" y="613"/>
                      </a:cubicBezTo>
                      <a:cubicBezTo>
                        <a:pt x="796" y="680"/>
                        <a:pt x="721" y="720"/>
                        <a:pt x="640" y="720"/>
                      </a:cubicBezTo>
                      <a:cubicBezTo>
                        <a:pt x="559" y="720"/>
                        <a:pt x="484" y="680"/>
                        <a:pt x="440" y="613"/>
                      </a:cubicBezTo>
                      <a:cubicBezTo>
                        <a:pt x="396" y="680"/>
                        <a:pt x="321" y="720"/>
                        <a:pt x="240" y="720"/>
                      </a:cubicBezTo>
                      <a:cubicBezTo>
                        <a:pt x="108" y="720"/>
                        <a:pt x="0" y="612"/>
                        <a:pt x="0" y="480"/>
                      </a:cubicBezTo>
                      <a:cubicBezTo>
                        <a:pt x="0" y="400"/>
                        <a:pt x="0" y="400"/>
                        <a:pt x="0" y="400"/>
                      </a:cubicBezTo>
                      <a:cubicBezTo>
                        <a:pt x="10" y="374"/>
                        <a:pt x="10" y="374"/>
                        <a:pt x="10" y="374"/>
                      </a:cubicBezTo>
                      <a:cubicBezTo>
                        <a:pt x="332" y="0"/>
                        <a:pt x="332" y="0"/>
                        <a:pt x="332" y="0"/>
                      </a:cubicBezTo>
                      <a:cubicBezTo>
                        <a:pt x="1748" y="0"/>
                        <a:pt x="1748" y="0"/>
                        <a:pt x="1748" y="0"/>
                      </a:cubicBezTo>
                      <a:cubicBezTo>
                        <a:pt x="2080" y="385"/>
                        <a:pt x="2080" y="385"/>
                        <a:pt x="2080" y="385"/>
                      </a:cubicBezTo>
                      <a:lnTo>
                        <a:pt x="2080" y="480"/>
                      </a:lnTo>
                      <a:close/>
                      <a:moveTo>
                        <a:pt x="1600" y="480"/>
                      </a:moveTo>
                      <a:cubicBezTo>
                        <a:pt x="1600" y="410"/>
                        <a:pt x="1600" y="410"/>
                        <a:pt x="1600" y="410"/>
                      </a:cubicBezTo>
                      <a:cubicBezTo>
                        <a:pt x="1430" y="80"/>
                        <a:pt x="1430" y="80"/>
                        <a:pt x="1430" y="80"/>
                      </a:cubicBezTo>
                      <a:cubicBezTo>
                        <a:pt x="1225" y="80"/>
                        <a:pt x="1225" y="80"/>
                        <a:pt x="1225" y="80"/>
                      </a:cubicBezTo>
                      <a:cubicBezTo>
                        <a:pt x="1280" y="397"/>
                        <a:pt x="1280" y="397"/>
                        <a:pt x="1280" y="397"/>
                      </a:cubicBezTo>
                      <a:cubicBezTo>
                        <a:pt x="1280" y="487"/>
                        <a:pt x="1280" y="487"/>
                        <a:pt x="1280" y="487"/>
                      </a:cubicBezTo>
                      <a:cubicBezTo>
                        <a:pt x="1284" y="572"/>
                        <a:pt x="1354" y="640"/>
                        <a:pt x="1440" y="640"/>
                      </a:cubicBezTo>
                      <a:cubicBezTo>
                        <a:pt x="1528" y="640"/>
                        <a:pt x="1600" y="568"/>
                        <a:pt x="1600" y="480"/>
                      </a:cubicBezTo>
                      <a:close/>
                      <a:moveTo>
                        <a:pt x="800" y="480"/>
                      </a:moveTo>
                      <a:cubicBezTo>
                        <a:pt x="800" y="397"/>
                        <a:pt x="800" y="397"/>
                        <a:pt x="800" y="397"/>
                      </a:cubicBezTo>
                      <a:cubicBezTo>
                        <a:pt x="855" y="80"/>
                        <a:pt x="855" y="80"/>
                        <a:pt x="855" y="80"/>
                      </a:cubicBezTo>
                      <a:cubicBezTo>
                        <a:pt x="650" y="80"/>
                        <a:pt x="650" y="80"/>
                        <a:pt x="650" y="80"/>
                      </a:cubicBezTo>
                      <a:cubicBezTo>
                        <a:pt x="480" y="410"/>
                        <a:pt x="480" y="410"/>
                        <a:pt x="480" y="410"/>
                      </a:cubicBezTo>
                      <a:cubicBezTo>
                        <a:pt x="480" y="480"/>
                        <a:pt x="480" y="480"/>
                        <a:pt x="480" y="480"/>
                      </a:cubicBezTo>
                      <a:cubicBezTo>
                        <a:pt x="480" y="568"/>
                        <a:pt x="552" y="640"/>
                        <a:pt x="640" y="640"/>
                      </a:cubicBezTo>
                      <a:cubicBezTo>
                        <a:pt x="728" y="640"/>
                        <a:pt x="800" y="568"/>
                        <a:pt x="800"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grpSp>
          <p:grpSp>
            <p:nvGrpSpPr>
              <p:cNvPr id="53" name="Group 9">
                <a:extLst>
                  <a:ext uri="{FF2B5EF4-FFF2-40B4-BE49-F238E27FC236}">
                    <a16:creationId xmlns:a16="http://schemas.microsoft.com/office/drawing/2014/main" id="{3BCD6A51-614D-4748-822D-5E29350114BF}"/>
                  </a:ext>
                </a:extLst>
              </p:cNvPr>
              <p:cNvGrpSpPr>
                <a:grpSpLocks noChangeAspect="1"/>
              </p:cNvGrpSpPr>
              <p:nvPr/>
            </p:nvGrpSpPr>
            <p:grpSpPr bwMode="auto">
              <a:xfrm>
                <a:off x="6394451" y="1684112"/>
                <a:ext cx="341630" cy="289151"/>
                <a:chOff x="3164" y="1537"/>
                <a:chExt cx="2630" cy="2226"/>
              </a:xfrm>
            </p:grpSpPr>
            <p:sp>
              <p:nvSpPr>
                <p:cNvPr id="54" name="Freeform 11">
                  <a:extLst>
                    <a:ext uri="{FF2B5EF4-FFF2-40B4-BE49-F238E27FC236}">
                      <a16:creationId xmlns:a16="http://schemas.microsoft.com/office/drawing/2014/main" id="{208DE023-63F0-40BD-BDA8-2D09DE2DE1E9}"/>
                    </a:ext>
                  </a:extLst>
                </p:cNvPr>
                <p:cNvSpPr>
                  <a:spLocks noEditPoints="1"/>
                </p:cNvSpPr>
                <p:nvPr/>
              </p:nvSpPr>
              <p:spPr bwMode="auto">
                <a:xfrm>
                  <a:off x="3697" y="1537"/>
                  <a:ext cx="2097" cy="2224"/>
                </a:xfrm>
                <a:custGeom>
                  <a:avLst/>
                  <a:gdLst>
                    <a:gd name="T0" fmla="*/ 3381 w 4195"/>
                    <a:gd name="T1" fmla="*/ 2870 h 4446"/>
                    <a:gd name="T2" fmla="*/ 3317 w 4195"/>
                    <a:gd name="T3" fmla="*/ 2902 h 4446"/>
                    <a:gd name="T4" fmla="*/ 3273 w 4195"/>
                    <a:gd name="T5" fmla="*/ 2958 h 4446"/>
                    <a:gd name="T6" fmla="*/ 3257 w 4195"/>
                    <a:gd name="T7" fmla="*/ 3028 h 4446"/>
                    <a:gd name="T8" fmla="*/ 3273 w 4195"/>
                    <a:gd name="T9" fmla="*/ 3100 h 4446"/>
                    <a:gd name="T10" fmla="*/ 3317 w 4195"/>
                    <a:gd name="T11" fmla="*/ 3156 h 4446"/>
                    <a:gd name="T12" fmla="*/ 3381 w 4195"/>
                    <a:gd name="T13" fmla="*/ 3187 h 4446"/>
                    <a:gd name="T14" fmla="*/ 3456 w 4195"/>
                    <a:gd name="T15" fmla="*/ 3187 h 4446"/>
                    <a:gd name="T16" fmla="*/ 3520 w 4195"/>
                    <a:gd name="T17" fmla="*/ 3156 h 4446"/>
                    <a:gd name="T18" fmla="*/ 3565 w 4195"/>
                    <a:gd name="T19" fmla="*/ 3100 h 4446"/>
                    <a:gd name="T20" fmla="*/ 3581 w 4195"/>
                    <a:gd name="T21" fmla="*/ 3028 h 4446"/>
                    <a:gd name="T22" fmla="*/ 3565 w 4195"/>
                    <a:gd name="T23" fmla="*/ 2958 h 4446"/>
                    <a:gd name="T24" fmla="*/ 3520 w 4195"/>
                    <a:gd name="T25" fmla="*/ 2902 h 4446"/>
                    <a:gd name="T26" fmla="*/ 3456 w 4195"/>
                    <a:gd name="T27" fmla="*/ 2870 h 4446"/>
                    <a:gd name="T28" fmla="*/ 492 w 4195"/>
                    <a:gd name="T29" fmla="*/ 0 h 4446"/>
                    <a:gd name="T30" fmla="*/ 3769 w 4195"/>
                    <a:gd name="T31" fmla="*/ 6 h 4446"/>
                    <a:gd name="T32" fmla="*/ 3892 w 4195"/>
                    <a:gd name="T33" fmla="*/ 46 h 4446"/>
                    <a:gd name="T34" fmla="*/ 4000 w 4195"/>
                    <a:gd name="T35" fmla="*/ 113 h 4446"/>
                    <a:gd name="T36" fmla="*/ 4090 w 4195"/>
                    <a:gd name="T37" fmla="*/ 204 h 4446"/>
                    <a:gd name="T38" fmla="*/ 4153 w 4195"/>
                    <a:gd name="T39" fmla="*/ 314 h 4446"/>
                    <a:gd name="T40" fmla="*/ 4188 w 4195"/>
                    <a:gd name="T41" fmla="*/ 439 h 4446"/>
                    <a:gd name="T42" fmla="*/ 4195 w 4195"/>
                    <a:gd name="T43" fmla="*/ 2939 h 4446"/>
                    <a:gd name="T44" fmla="*/ 4174 w 4195"/>
                    <a:gd name="T45" fmla="*/ 3073 h 4446"/>
                    <a:gd name="T46" fmla="*/ 4120 w 4195"/>
                    <a:gd name="T47" fmla="*/ 3194 h 4446"/>
                    <a:gd name="T48" fmla="*/ 4038 w 4195"/>
                    <a:gd name="T49" fmla="*/ 3298 h 4446"/>
                    <a:gd name="T50" fmla="*/ 3933 w 4195"/>
                    <a:gd name="T51" fmla="*/ 3376 h 4446"/>
                    <a:gd name="T52" fmla="*/ 3810 w 4195"/>
                    <a:gd name="T53" fmla="*/ 3427 h 4446"/>
                    <a:gd name="T54" fmla="*/ 3675 w 4195"/>
                    <a:gd name="T55" fmla="*/ 3444 h 4446"/>
                    <a:gd name="T56" fmla="*/ 2576 w 4195"/>
                    <a:gd name="T57" fmla="*/ 3797 h 4446"/>
                    <a:gd name="T58" fmla="*/ 3099 w 4195"/>
                    <a:gd name="T59" fmla="*/ 3800 h 4446"/>
                    <a:gd name="T60" fmla="*/ 3169 w 4195"/>
                    <a:gd name="T61" fmla="*/ 3830 h 4446"/>
                    <a:gd name="T62" fmla="*/ 3223 w 4195"/>
                    <a:gd name="T63" fmla="*/ 3883 h 4446"/>
                    <a:gd name="T64" fmla="*/ 3252 w 4195"/>
                    <a:gd name="T65" fmla="*/ 3955 h 4446"/>
                    <a:gd name="T66" fmla="*/ 3257 w 4195"/>
                    <a:gd name="T67" fmla="*/ 4247 h 4446"/>
                    <a:gd name="T68" fmla="*/ 3241 w 4195"/>
                    <a:gd name="T69" fmla="*/ 4325 h 4446"/>
                    <a:gd name="T70" fmla="*/ 3199 w 4195"/>
                    <a:gd name="T71" fmla="*/ 4387 h 4446"/>
                    <a:gd name="T72" fmla="*/ 3136 w 4195"/>
                    <a:gd name="T73" fmla="*/ 4430 h 4446"/>
                    <a:gd name="T74" fmla="*/ 3059 w 4195"/>
                    <a:gd name="T75" fmla="*/ 4446 h 4446"/>
                    <a:gd name="T76" fmla="*/ 1979 w 4195"/>
                    <a:gd name="T77" fmla="*/ 4443 h 4446"/>
                    <a:gd name="T78" fmla="*/ 2038 w 4195"/>
                    <a:gd name="T79" fmla="*/ 4346 h 4446"/>
                    <a:gd name="T80" fmla="*/ 2070 w 4195"/>
                    <a:gd name="T81" fmla="*/ 4232 h 4446"/>
                    <a:gd name="T82" fmla="*/ 2075 w 4195"/>
                    <a:gd name="T83" fmla="*/ 1560 h 4446"/>
                    <a:gd name="T84" fmla="*/ 2057 w 4195"/>
                    <a:gd name="T85" fmla="*/ 1436 h 4446"/>
                    <a:gd name="T86" fmla="*/ 2006 w 4195"/>
                    <a:gd name="T87" fmla="*/ 1326 h 4446"/>
                    <a:gd name="T88" fmla="*/ 1927 w 4195"/>
                    <a:gd name="T89" fmla="*/ 1236 h 4446"/>
                    <a:gd name="T90" fmla="*/ 1826 w 4195"/>
                    <a:gd name="T91" fmla="*/ 1171 h 4446"/>
                    <a:gd name="T92" fmla="*/ 1710 w 4195"/>
                    <a:gd name="T93" fmla="*/ 1136 h 4446"/>
                    <a:gd name="T94" fmla="*/ 0 w 4195"/>
                    <a:gd name="T95" fmla="*/ 1131 h 4446"/>
                    <a:gd name="T96" fmla="*/ 4 w 4195"/>
                    <a:gd name="T97" fmla="*/ 451 h 4446"/>
                    <a:gd name="T98" fmla="*/ 38 w 4195"/>
                    <a:gd name="T99" fmla="*/ 322 h 4446"/>
                    <a:gd name="T100" fmla="*/ 102 w 4195"/>
                    <a:gd name="T101" fmla="*/ 209 h 4446"/>
                    <a:gd name="T102" fmla="*/ 191 w 4195"/>
                    <a:gd name="T103" fmla="*/ 116 h 4446"/>
                    <a:gd name="T104" fmla="*/ 301 w 4195"/>
                    <a:gd name="T105" fmla="*/ 48 h 4446"/>
                    <a:gd name="T106" fmla="*/ 425 w 4195"/>
                    <a:gd name="T107" fmla="*/ 8 h 4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95" h="4446">
                      <a:moveTo>
                        <a:pt x="3420" y="2867"/>
                      </a:moveTo>
                      <a:lnTo>
                        <a:pt x="3381" y="2870"/>
                      </a:lnTo>
                      <a:lnTo>
                        <a:pt x="3348" y="2883"/>
                      </a:lnTo>
                      <a:lnTo>
                        <a:pt x="3317" y="2902"/>
                      </a:lnTo>
                      <a:lnTo>
                        <a:pt x="3292" y="2927"/>
                      </a:lnTo>
                      <a:lnTo>
                        <a:pt x="3273" y="2958"/>
                      </a:lnTo>
                      <a:lnTo>
                        <a:pt x="3260" y="2991"/>
                      </a:lnTo>
                      <a:lnTo>
                        <a:pt x="3257" y="3028"/>
                      </a:lnTo>
                      <a:lnTo>
                        <a:pt x="3260" y="3066"/>
                      </a:lnTo>
                      <a:lnTo>
                        <a:pt x="3273" y="3100"/>
                      </a:lnTo>
                      <a:lnTo>
                        <a:pt x="3292" y="3130"/>
                      </a:lnTo>
                      <a:lnTo>
                        <a:pt x="3317" y="3156"/>
                      </a:lnTo>
                      <a:lnTo>
                        <a:pt x="3348" y="3175"/>
                      </a:lnTo>
                      <a:lnTo>
                        <a:pt x="3381" y="3187"/>
                      </a:lnTo>
                      <a:lnTo>
                        <a:pt x="3420" y="3191"/>
                      </a:lnTo>
                      <a:lnTo>
                        <a:pt x="3456" y="3187"/>
                      </a:lnTo>
                      <a:lnTo>
                        <a:pt x="3490" y="3175"/>
                      </a:lnTo>
                      <a:lnTo>
                        <a:pt x="3520" y="3156"/>
                      </a:lnTo>
                      <a:lnTo>
                        <a:pt x="3546" y="3130"/>
                      </a:lnTo>
                      <a:lnTo>
                        <a:pt x="3565" y="3100"/>
                      </a:lnTo>
                      <a:lnTo>
                        <a:pt x="3577" y="3066"/>
                      </a:lnTo>
                      <a:lnTo>
                        <a:pt x="3581" y="3028"/>
                      </a:lnTo>
                      <a:lnTo>
                        <a:pt x="3577" y="2991"/>
                      </a:lnTo>
                      <a:lnTo>
                        <a:pt x="3565" y="2958"/>
                      </a:lnTo>
                      <a:lnTo>
                        <a:pt x="3546" y="2927"/>
                      </a:lnTo>
                      <a:lnTo>
                        <a:pt x="3520" y="2902"/>
                      </a:lnTo>
                      <a:lnTo>
                        <a:pt x="3490" y="2883"/>
                      </a:lnTo>
                      <a:lnTo>
                        <a:pt x="3456" y="2870"/>
                      </a:lnTo>
                      <a:lnTo>
                        <a:pt x="3420" y="2867"/>
                      </a:lnTo>
                      <a:close/>
                      <a:moveTo>
                        <a:pt x="492" y="0"/>
                      </a:moveTo>
                      <a:lnTo>
                        <a:pt x="3702" y="0"/>
                      </a:lnTo>
                      <a:lnTo>
                        <a:pt x="3769" y="6"/>
                      </a:lnTo>
                      <a:lnTo>
                        <a:pt x="3833" y="22"/>
                      </a:lnTo>
                      <a:lnTo>
                        <a:pt x="3892" y="46"/>
                      </a:lnTo>
                      <a:lnTo>
                        <a:pt x="3949" y="76"/>
                      </a:lnTo>
                      <a:lnTo>
                        <a:pt x="4000" y="113"/>
                      </a:lnTo>
                      <a:lnTo>
                        <a:pt x="4048" y="156"/>
                      </a:lnTo>
                      <a:lnTo>
                        <a:pt x="4090" y="204"/>
                      </a:lnTo>
                      <a:lnTo>
                        <a:pt x="4125" y="257"/>
                      </a:lnTo>
                      <a:lnTo>
                        <a:pt x="4153" y="314"/>
                      </a:lnTo>
                      <a:lnTo>
                        <a:pt x="4176" y="375"/>
                      </a:lnTo>
                      <a:lnTo>
                        <a:pt x="4188" y="439"/>
                      </a:lnTo>
                      <a:lnTo>
                        <a:pt x="4195" y="506"/>
                      </a:lnTo>
                      <a:lnTo>
                        <a:pt x="4195" y="2939"/>
                      </a:lnTo>
                      <a:lnTo>
                        <a:pt x="4188" y="3007"/>
                      </a:lnTo>
                      <a:lnTo>
                        <a:pt x="4174" y="3073"/>
                      </a:lnTo>
                      <a:lnTo>
                        <a:pt x="4150" y="3136"/>
                      </a:lnTo>
                      <a:lnTo>
                        <a:pt x="4120" y="3194"/>
                      </a:lnTo>
                      <a:lnTo>
                        <a:pt x="4082" y="3248"/>
                      </a:lnTo>
                      <a:lnTo>
                        <a:pt x="4038" y="3298"/>
                      </a:lnTo>
                      <a:lnTo>
                        <a:pt x="3989" y="3339"/>
                      </a:lnTo>
                      <a:lnTo>
                        <a:pt x="3933" y="3376"/>
                      </a:lnTo>
                      <a:lnTo>
                        <a:pt x="3874" y="3404"/>
                      </a:lnTo>
                      <a:lnTo>
                        <a:pt x="3810" y="3427"/>
                      </a:lnTo>
                      <a:lnTo>
                        <a:pt x="3745" y="3440"/>
                      </a:lnTo>
                      <a:lnTo>
                        <a:pt x="3675" y="3444"/>
                      </a:lnTo>
                      <a:lnTo>
                        <a:pt x="2576" y="3444"/>
                      </a:lnTo>
                      <a:lnTo>
                        <a:pt x="2576" y="3797"/>
                      </a:lnTo>
                      <a:lnTo>
                        <a:pt x="3059" y="3797"/>
                      </a:lnTo>
                      <a:lnTo>
                        <a:pt x="3099" y="3800"/>
                      </a:lnTo>
                      <a:lnTo>
                        <a:pt x="3136" y="3811"/>
                      </a:lnTo>
                      <a:lnTo>
                        <a:pt x="3169" y="3830"/>
                      </a:lnTo>
                      <a:lnTo>
                        <a:pt x="3199" y="3854"/>
                      </a:lnTo>
                      <a:lnTo>
                        <a:pt x="3223" y="3883"/>
                      </a:lnTo>
                      <a:lnTo>
                        <a:pt x="3241" y="3917"/>
                      </a:lnTo>
                      <a:lnTo>
                        <a:pt x="3252" y="3955"/>
                      </a:lnTo>
                      <a:lnTo>
                        <a:pt x="3257" y="3995"/>
                      </a:lnTo>
                      <a:lnTo>
                        <a:pt x="3257" y="4247"/>
                      </a:lnTo>
                      <a:lnTo>
                        <a:pt x="3252" y="4288"/>
                      </a:lnTo>
                      <a:lnTo>
                        <a:pt x="3241" y="4325"/>
                      </a:lnTo>
                      <a:lnTo>
                        <a:pt x="3223" y="4358"/>
                      </a:lnTo>
                      <a:lnTo>
                        <a:pt x="3199" y="4387"/>
                      </a:lnTo>
                      <a:lnTo>
                        <a:pt x="3169" y="4411"/>
                      </a:lnTo>
                      <a:lnTo>
                        <a:pt x="3136" y="4430"/>
                      </a:lnTo>
                      <a:lnTo>
                        <a:pt x="3099" y="4441"/>
                      </a:lnTo>
                      <a:lnTo>
                        <a:pt x="3059" y="4446"/>
                      </a:lnTo>
                      <a:lnTo>
                        <a:pt x="1978" y="4446"/>
                      </a:lnTo>
                      <a:lnTo>
                        <a:pt x="1979" y="4443"/>
                      </a:lnTo>
                      <a:lnTo>
                        <a:pt x="2011" y="4397"/>
                      </a:lnTo>
                      <a:lnTo>
                        <a:pt x="2038" y="4346"/>
                      </a:lnTo>
                      <a:lnTo>
                        <a:pt x="2059" y="4291"/>
                      </a:lnTo>
                      <a:lnTo>
                        <a:pt x="2070" y="4232"/>
                      </a:lnTo>
                      <a:lnTo>
                        <a:pt x="2075" y="4173"/>
                      </a:lnTo>
                      <a:lnTo>
                        <a:pt x="2075" y="1560"/>
                      </a:lnTo>
                      <a:lnTo>
                        <a:pt x="2070" y="1496"/>
                      </a:lnTo>
                      <a:lnTo>
                        <a:pt x="2057" y="1436"/>
                      </a:lnTo>
                      <a:lnTo>
                        <a:pt x="2035" y="1378"/>
                      </a:lnTo>
                      <a:lnTo>
                        <a:pt x="2006" y="1326"/>
                      </a:lnTo>
                      <a:lnTo>
                        <a:pt x="1970" y="1278"/>
                      </a:lnTo>
                      <a:lnTo>
                        <a:pt x="1927" y="1236"/>
                      </a:lnTo>
                      <a:lnTo>
                        <a:pt x="1879" y="1200"/>
                      </a:lnTo>
                      <a:lnTo>
                        <a:pt x="1826" y="1171"/>
                      </a:lnTo>
                      <a:lnTo>
                        <a:pt x="1770" y="1148"/>
                      </a:lnTo>
                      <a:lnTo>
                        <a:pt x="1710" y="1136"/>
                      </a:lnTo>
                      <a:lnTo>
                        <a:pt x="1646" y="1131"/>
                      </a:lnTo>
                      <a:lnTo>
                        <a:pt x="0" y="1131"/>
                      </a:lnTo>
                      <a:lnTo>
                        <a:pt x="0" y="518"/>
                      </a:lnTo>
                      <a:lnTo>
                        <a:pt x="4" y="451"/>
                      </a:lnTo>
                      <a:lnTo>
                        <a:pt x="17" y="384"/>
                      </a:lnTo>
                      <a:lnTo>
                        <a:pt x="38" y="322"/>
                      </a:lnTo>
                      <a:lnTo>
                        <a:pt x="67" y="263"/>
                      </a:lnTo>
                      <a:lnTo>
                        <a:pt x="102" y="209"/>
                      </a:lnTo>
                      <a:lnTo>
                        <a:pt x="143" y="159"/>
                      </a:lnTo>
                      <a:lnTo>
                        <a:pt x="191" y="116"/>
                      </a:lnTo>
                      <a:lnTo>
                        <a:pt x="244" y="78"/>
                      </a:lnTo>
                      <a:lnTo>
                        <a:pt x="301" y="48"/>
                      </a:lnTo>
                      <a:lnTo>
                        <a:pt x="362" y="24"/>
                      </a:lnTo>
                      <a:lnTo>
                        <a:pt x="425" y="8"/>
                      </a:lnTo>
                      <a:lnTo>
                        <a:pt x="492"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sp>
              <p:nvSpPr>
                <p:cNvPr id="55" name="Freeform 12">
                  <a:extLst>
                    <a:ext uri="{FF2B5EF4-FFF2-40B4-BE49-F238E27FC236}">
                      <a16:creationId xmlns:a16="http://schemas.microsoft.com/office/drawing/2014/main" id="{40E9C1E4-FD72-440F-BB34-B968EDAD73A0}"/>
                    </a:ext>
                  </a:extLst>
                </p:cNvPr>
                <p:cNvSpPr>
                  <a:spLocks noEditPoints="1"/>
                </p:cNvSpPr>
                <p:nvPr/>
              </p:nvSpPr>
              <p:spPr bwMode="auto">
                <a:xfrm>
                  <a:off x="3164" y="2636"/>
                  <a:ext cx="711" cy="1127"/>
                </a:xfrm>
                <a:custGeom>
                  <a:avLst/>
                  <a:gdLst>
                    <a:gd name="T0" fmla="*/ 691 w 1421"/>
                    <a:gd name="T1" fmla="*/ 1882 h 2254"/>
                    <a:gd name="T2" fmla="*/ 657 w 1421"/>
                    <a:gd name="T3" fmla="*/ 1890 h 2254"/>
                    <a:gd name="T4" fmla="*/ 635 w 1421"/>
                    <a:gd name="T5" fmla="*/ 1903 h 2254"/>
                    <a:gd name="T6" fmla="*/ 593 w 1421"/>
                    <a:gd name="T7" fmla="*/ 1948 h 2254"/>
                    <a:gd name="T8" fmla="*/ 577 w 1421"/>
                    <a:gd name="T9" fmla="*/ 1986 h 2254"/>
                    <a:gd name="T10" fmla="*/ 574 w 1421"/>
                    <a:gd name="T11" fmla="*/ 2005 h 2254"/>
                    <a:gd name="T12" fmla="*/ 576 w 1421"/>
                    <a:gd name="T13" fmla="*/ 2037 h 2254"/>
                    <a:gd name="T14" fmla="*/ 587 w 1421"/>
                    <a:gd name="T15" fmla="*/ 2075 h 2254"/>
                    <a:gd name="T16" fmla="*/ 606 w 1421"/>
                    <a:gd name="T17" fmla="*/ 2104 h 2254"/>
                    <a:gd name="T18" fmla="*/ 628 w 1421"/>
                    <a:gd name="T19" fmla="*/ 2126 h 2254"/>
                    <a:gd name="T20" fmla="*/ 676 w 1421"/>
                    <a:gd name="T21" fmla="*/ 2149 h 2254"/>
                    <a:gd name="T22" fmla="*/ 747 w 1421"/>
                    <a:gd name="T23" fmla="*/ 2149 h 2254"/>
                    <a:gd name="T24" fmla="*/ 807 w 1421"/>
                    <a:gd name="T25" fmla="*/ 2114 h 2254"/>
                    <a:gd name="T26" fmla="*/ 842 w 1421"/>
                    <a:gd name="T27" fmla="*/ 2053 h 2254"/>
                    <a:gd name="T28" fmla="*/ 842 w 1421"/>
                    <a:gd name="T29" fmla="*/ 1980 h 2254"/>
                    <a:gd name="T30" fmla="*/ 807 w 1421"/>
                    <a:gd name="T31" fmla="*/ 1921 h 2254"/>
                    <a:gd name="T32" fmla="*/ 747 w 1421"/>
                    <a:gd name="T33" fmla="*/ 1885 h 2254"/>
                    <a:gd name="T34" fmla="*/ 177 w 1421"/>
                    <a:gd name="T35" fmla="*/ 0 h 2254"/>
                    <a:gd name="T36" fmla="*/ 1279 w 1421"/>
                    <a:gd name="T37" fmla="*/ 3 h 2254"/>
                    <a:gd name="T38" fmla="*/ 1343 w 1421"/>
                    <a:gd name="T39" fmla="*/ 30 h 2254"/>
                    <a:gd name="T40" fmla="*/ 1391 w 1421"/>
                    <a:gd name="T41" fmla="*/ 78 h 2254"/>
                    <a:gd name="T42" fmla="*/ 1413 w 1421"/>
                    <a:gd name="T43" fmla="*/ 124 h 2254"/>
                    <a:gd name="T44" fmla="*/ 1421 w 1421"/>
                    <a:gd name="T45" fmla="*/ 177 h 2254"/>
                    <a:gd name="T46" fmla="*/ 1418 w 1421"/>
                    <a:gd name="T47" fmla="*/ 2109 h 2254"/>
                    <a:gd name="T48" fmla="*/ 1394 w 1421"/>
                    <a:gd name="T49" fmla="*/ 2173 h 2254"/>
                    <a:gd name="T50" fmla="*/ 1346 w 1421"/>
                    <a:gd name="T51" fmla="*/ 2222 h 2254"/>
                    <a:gd name="T52" fmla="*/ 1281 w 1421"/>
                    <a:gd name="T53" fmla="*/ 2251 h 2254"/>
                    <a:gd name="T54" fmla="*/ 177 w 1421"/>
                    <a:gd name="T55" fmla="*/ 2254 h 2254"/>
                    <a:gd name="T56" fmla="*/ 99 w 1421"/>
                    <a:gd name="T57" fmla="*/ 2236 h 2254"/>
                    <a:gd name="T58" fmla="*/ 38 w 1421"/>
                    <a:gd name="T59" fmla="*/ 2189 h 2254"/>
                    <a:gd name="T60" fmla="*/ 5 w 1421"/>
                    <a:gd name="T61" fmla="*/ 2117 h 2254"/>
                    <a:gd name="T62" fmla="*/ 0 w 1421"/>
                    <a:gd name="T63" fmla="*/ 177 h 2254"/>
                    <a:gd name="T64" fmla="*/ 8 w 1421"/>
                    <a:gd name="T65" fmla="*/ 124 h 2254"/>
                    <a:gd name="T66" fmla="*/ 30 w 1421"/>
                    <a:gd name="T67" fmla="*/ 78 h 2254"/>
                    <a:gd name="T68" fmla="*/ 78 w 1421"/>
                    <a:gd name="T69" fmla="*/ 30 h 2254"/>
                    <a:gd name="T70" fmla="*/ 142 w 1421"/>
                    <a:gd name="T71" fmla="*/ 3 h 2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21" h="2254">
                      <a:moveTo>
                        <a:pt x="711" y="1881"/>
                      </a:moveTo>
                      <a:lnTo>
                        <a:pt x="691" y="1882"/>
                      </a:lnTo>
                      <a:lnTo>
                        <a:pt x="670" y="1885"/>
                      </a:lnTo>
                      <a:lnTo>
                        <a:pt x="657" y="1890"/>
                      </a:lnTo>
                      <a:lnTo>
                        <a:pt x="646" y="1897"/>
                      </a:lnTo>
                      <a:lnTo>
                        <a:pt x="635" y="1903"/>
                      </a:lnTo>
                      <a:lnTo>
                        <a:pt x="611" y="1924"/>
                      </a:lnTo>
                      <a:lnTo>
                        <a:pt x="593" y="1948"/>
                      </a:lnTo>
                      <a:lnTo>
                        <a:pt x="581" y="1976"/>
                      </a:lnTo>
                      <a:lnTo>
                        <a:pt x="577" y="1986"/>
                      </a:lnTo>
                      <a:lnTo>
                        <a:pt x="576" y="1996"/>
                      </a:lnTo>
                      <a:lnTo>
                        <a:pt x="574" y="2005"/>
                      </a:lnTo>
                      <a:lnTo>
                        <a:pt x="574" y="2016"/>
                      </a:lnTo>
                      <a:lnTo>
                        <a:pt x="576" y="2037"/>
                      </a:lnTo>
                      <a:lnTo>
                        <a:pt x="581" y="2058"/>
                      </a:lnTo>
                      <a:lnTo>
                        <a:pt x="587" y="2075"/>
                      </a:lnTo>
                      <a:lnTo>
                        <a:pt x="598" y="2093"/>
                      </a:lnTo>
                      <a:lnTo>
                        <a:pt x="606" y="2104"/>
                      </a:lnTo>
                      <a:lnTo>
                        <a:pt x="614" y="2114"/>
                      </a:lnTo>
                      <a:lnTo>
                        <a:pt x="628" y="2126"/>
                      </a:lnTo>
                      <a:lnTo>
                        <a:pt x="646" y="2136"/>
                      </a:lnTo>
                      <a:lnTo>
                        <a:pt x="676" y="2149"/>
                      </a:lnTo>
                      <a:lnTo>
                        <a:pt x="711" y="2153"/>
                      </a:lnTo>
                      <a:lnTo>
                        <a:pt x="747" y="2149"/>
                      </a:lnTo>
                      <a:lnTo>
                        <a:pt x="780" y="2134"/>
                      </a:lnTo>
                      <a:lnTo>
                        <a:pt x="807" y="2114"/>
                      </a:lnTo>
                      <a:lnTo>
                        <a:pt x="829" y="2085"/>
                      </a:lnTo>
                      <a:lnTo>
                        <a:pt x="842" y="2053"/>
                      </a:lnTo>
                      <a:lnTo>
                        <a:pt x="847" y="2016"/>
                      </a:lnTo>
                      <a:lnTo>
                        <a:pt x="842" y="1980"/>
                      </a:lnTo>
                      <a:lnTo>
                        <a:pt x="829" y="1948"/>
                      </a:lnTo>
                      <a:lnTo>
                        <a:pt x="807" y="1921"/>
                      </a:lnTo>
                      <a:lnTo>
                        <a:pt x="780" y="1898"/>
                      </a:lnTo>
                      <a:lnTo>
                        <a:pt x="747" y="1885"/>
                      </a:lnTo>
                      <a:lnTo>
                        <a:pt x="711" y="1881"/>
                      </a:lnTo>
                      <a:close/>
                      <a:moveTo>
                        <a:pt x="177" y="0"/>
                      </a:moveTo>
                      <a:lnTo>
                        <a:pt x="1244" y="0"/>
                      </a:lnTo>
                      <a:lnTo>
                        <a:pt x="1279" y="3"/>
                      </a:lnTo>
                      <a:lnTo>
                        <a:pt x="1313" y="14"/>
                      </a:lnTo>
                      <a:lnTo>
                        <a:pt x="1343" y="30"/>
                      </a:lnTo>
                      <a:lnTo>
                        <a:pt x="1370" y="51"/>
                      </a:lnTo>
                      <a:lnTo>
                        <a:pt x="1391" y="78"/>
                      </a:lnTo>
                      <a:lnTo>
                        <a:pt x="1404" y="100"/>
                      </a:lnTo>
                      <a:lnTo>
                        <a:pt x="1413" y="124"/>
                      </a:lnTo>
                      <a:lnTo>
                        <a:pt x="1420" y="150"/>
                      </a:lnTo>
                      <a:lnTo>
                        <a:pt x="1421" y="177"/>
                      </a:lnTo>
                      <a:lnTo>
                        <a:pt x="1421" y="2077"/>
                      </a:lnTo>
                      <a:lnTo>
                        <a:pt x="1418" y="2109"/>
                      </a:lnTo>
                      <a:lnTo>
                        <a:pt x="1410" y="2141"/>
                      </a:lnTo>
                      <a:lnTo>
                        <a:pt x="1394" y="2173"/>
                      </a:lnTo>
                      <a:lnTo>
                        <a:pt x="1372" y="2200"/>
                      </a:lnTo>
                      <a:lnTo>
                        <a:pt x="1346" y="2222"/>
                      </a:lnTo>
                      <a:lnTo>
                        <a:pt x="1314" y="2240"/>
                      </a:lnTo>
                      <a:lnTo>
                        <a:pt x="1281" y="2251"/>
                      </a:lnTo>
                      <a:lnTo>
                        <a:pt x="1244" y="2254"/>
                      </a:lnTo>
                      <a:lnTo>
                        <a:pt x="177" y="2254"/>
                      </a:lnTo>
                      <a:lnTo>
                        <a:pt x="137" y="2249"/>
                      </a:lnTo>
                      <a:lnTo>
                        <a:pt x="99" y="2236"/>
                      </a:lnTo>
                      <a:lnTo>
                        <a:pt x="67" y="2216"/>
                      </a:lnTo>
                      <a:lnTo>
                        <a:pt x="38" y="2189"/>
                      </a:lnTo>
                      <a:lnTo>
                        <a:pt x="18" y="2155"/>
                      </a:lnTo>
                      <a:lnTo>
                        <a:pt x="5" y="2117"/>
                      </a:lnTo>
                      <a:lnTo>
                        <a:pt x="0" y="2077"/>
                      </a:lnTo>
                      <a:lnTo>
                        <a:pt x="0" y="177"/>
                      </a:lnTo>
                      <a:lnTo>
                        <a:pt x="2" y="150"/>
                      </a:lnTo>
                      <a:lnTo>
                        <a:pt x="8" y="124"/>
                      </a:lnTo>
                      <a:lnTo>
                        <a:pt x="18" y="100"/>
                      </a:lnTo>
                      <a:lnTo>
                        <a:pt x="30" y="78"/>
                      </a:lnTo>
                      <a:lnTo>
                        <a:pt x="53" y="51"/>
                      </a:lnTo>
                      <a:lnTo>
                        <a:pt x="78" y="30"/>
                      </a:lnTo>
                      <a:lnTo>
                        <a:pt x="108" y="14"/>
                      </a:lnTo>
                      <a:lnTo>
                        <a:pt x="142" y="3"/>
                      </a:lnTo>
                      <a:lnTo>
                        <a:pt x="177"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sp>
              <p:nvSpPr>
                <p:cNvPr id="56" name="Freeform 13">
                  <a:extLst>
                    <a:ext uri="{FF2B5EF4-FFF2-40B4-BE49-F238E27FC236}">
                      <a16:creationId xmlns:a16="http://schemas.microsoft.com/office/drawing/2014/main" id="{828447F5-1063-4361-A63E-F17C9FDBA8CD}"/>
                    </a:ext>
                  </a:extLst>
                </p:cNvPr>
                <p:cNvSpPr>
                  <a:spLocks noEditPoints="1"/>
                </p:cNvSpPr>
                <p:nvPr/>
              </p:nvSpPr>
              <p:spPr bwMode="auto">
                <a:xfrm>
                  <a:off x="3445" y="2175"/>
                  <a:ext cx="1218" cy="1588"/>
                </a:xfrm>
                <a:custGeom>
                  <a:avLst/>
                  <a:gdLst>
                    <a:gd name="T0" fmla="*/ 1183 w 2436"/>
                    <a:gd name="T1" fmla="*/ 2697 h 3176"/>
                    <a:gd name="T2" fmla="*/ 1122 w 2436"/>
                    <a:gd name="T3" fmla="*/ 2726 h 3176"/>
                    <a:gd name="T4" fmla="*/ 1079 w 2436"/>
                    <a:gd name="T5" fmla="*/ 2779 h 3176"/>
                    <a:gd name="T6" fmla="*/ 1061 w 2436"/>
                    <a:gd name="T7" fmla="*/ 2846 h 3176"/>
                    <a:gd name="T8" fmla="*/ 1061 w 2436"/>
                    <a:gd name="T9" fmla="*/ 2852 h 3176"/>
                    <a:gd name="T10" fmla="*/ 1079 w 2436"/>
                    <a:gd name="T11" fmla="*/ 2921 h 3176"/>
                    <a:gd name="T12" fmla="*/ 1120 w 2436"/>
                    <a:gd name="T13" fmla="*/ 2973 h 3176"/>
                    <a:gd name="T14" fmla="*/ 1183 w 2436"/>
                    <a:gd name="T15" fmla="*/ 3002 h 3176"/>
                    <a:gd name="T16" fmla="*/ 1254 w 2436"/>
                    <a:gd name="T17" fmla="*/ 3002 h 3176"/>
                    <a:gd name="T18" fmla="*/ 1316 w 2436"/>
                    <a:gd name="T19" fmla="*/ 2972 h 3176"/>
                    <a:gd name="T20" fmla="*/ 1358 w 2436"/>
                    <a:gd name="T21" fmla="*/ 2919 h 3176"/>
                    <a:gd name="T22" fmla="*/ 1374 w 2436"/>
                    <a:gd name="T23" fmla="*/ 2851 h 3176"/>
                    <a:gd name="T24" fmla="*/ 1358 w 2436"/>
                    <a:gd name="T25" fmla="*/ 2780 h 3176"/>
                    <a:gd name="T26" fmla="*/ 1316 w 2436"/>
                    <a:gd name="T27" fmla="*/ 2728 h 3176"/>
                    <a:gd name="T28" fmla="*/ 1254 w 2436"/>
                    <a:gd name="T29" fmla="*/ 2697 h 3176"/>
                    <a:gd name="T30" fmla="*/ 284 w 2436"/>
                    <a:gd name="T31" fmla="*/ 0 h 3176"/>
                    <a:gd name="T32" fmla="*/ 2202 w 2436"/>
                    <a:gd name="T33" fmla="*/ 4 h 3176"/>
                    <a:gd name="T34" fmla="*/ 2294 w 2436"/>
                    <a:gd name="T35" fmla="*/ 39 h 3176"/>
                    <a:gd name="T36" fmla="*/ 2369 w 2436"/>
                    <a:gd name="T37" fmla="*/ 102 h 3176"/>
                    <a:gd name="T38" fmla="*/ 2417 w 2436"/>
                    <a:gd name="T39" fmla="*/ 185 h 3176"/>
                    <a:gd name="T40" fmla="*/ 2436 w 2436"/>
                    <a:gd name="T41" fmla="*/ 285 h 3176"/>
                    <a:gd name="T42" fmla="*/ 2432 w 2436"/>
                    <a:gd name="T43" fmla="*/ 2948 h 3176"/>
                    <a:gd name="T44" fmla="*/ 2396 w 2436"/>
                    <a:gd name="T45" fmla="*/ 3039 h 3176"/>
                    <a:gd name="T46" fmla="*/ 2334 w 2436"/>
                    <a:gd name="T47" fmla="*/ 3109 h 3176"/>
                    <a:gd name="T48" fmla="*/ 2250 w 2436"/>
                    <a:gd name="T49" fmla="*/ 3154 h 3176"/>
                    <a:gd name="T50" fmla="*/ 2151 w 2436"/>
                    <a:gd name="T51" fmla="*/ 3171 h 3176"/>
                    <a:gd name="T52" fmla="*/ 884 w 2436"/>
                    <a:gd name="T53" fmla="*/ 3176 h 3176"/>
                    <a:gd name="T54" fmla="*/ 934 w 2436"/>
                    <a:gd name="T55" fmla="*/ 3131 h 3176"/>
                    <a:gd name="T56" fmla="*/ 961 w 2436"/>
                    <a:gd name="T57" fmla="*/ 3088 h 3176"/>
                    <a:gd name="T58" fmla="*/ 977 w 2436"/>
                    <a:gd name="T59" fmla="*/ 3036 h 3176"/>
                    <a:gd name="T60" fmla="*/ 983 w 2436"/>
                    <a:gd name="T61" fmla="*/ 3007 h 3176"/>
                    <a:gd name="T62" fmla="*/ 982 w 2436"/>
                    <a:gd name="T63" fmla="*/ 1089 h 3176"/>
                    <a:gd name="T64" fmla="*/ 980 w 2436"/>
                    <a:gd name="T65" fmla="*/ 939 h 3176"/>
                    <a:gd name="T66" fmla="*/ 964 w 2436"/>
                    <a:gd name="T67" fmla="*/ 890 h 3176"/>
                    <a:gd name="T68" fmla="*/ 929 w 2436"/>
                    <a:gd name="T69" fmla="*/ 840 h 3176"/>
                    <a:gd name="T70" fmla="*/ 873 w 2436"/>
                    <a:gd name="T71" fmla="*/ 802 h 3176"/>
                    <a:gd name="T72" fmla="*/ 804 w 2436"/>
                    <a:gd name="T73" fmla="*/ 789 h 3176"/>
                    <a:gd name="T74" fmla="*/ 755 w 2436"/>
                    <a:gd name="T75" fmla="*/ 788 h 3176"/>
                    <a:gd name="T76" fmla="*/ 2 w 2436"/>
                    <a:gd name="T77" fmla="*/ 682 h 3176"/>
                    <a:gd name="T78" fmla="*/ 0 w 2436"/>
                    <a:gd name="T79" fmla="*/ 285 h 3176"/>
                    <a:gd name="T80" fmla="*/ 18 w 2436"/>
                    <a:gd name="T81" fmla="*/ 185 h 3176"/>
                    <a:gd name="T82" fmla="*/ 67 w 2436"/>
                    <a:gd name="T83" fmla="*/ 102 h 3176"/>
                    <a:gd name="T84" fmla="*/ 141 w 2436"/>
                    <a:gd name="T85" fmla="*/ 39 h 3176"/>
                    <a:gd name="T86" fmla="*/ 233 w 2436"/>
                    <a:gd name="T87" fmla="*/ 4 h 3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6" h="3176">
                      <a:moveTo>
                        <a:pt x="1218" y="2694"/>
                      </a:moveTo>
                      <a:lnTo>
                        <a:pt x="1183" y="2697"/>
                      </a:lnTo>
                      <a:lnTo>
                        <a:pt x="1151" y="2709"/>
                      </a:lnTo>
                      <a:lnTo>
                        <a:pt x="1122" y="2726"/>
                      </a:lnTo>
                      <a:lnTo>
                        <a:pt x="1098" y="2750"/>
                      </a:lnTo>
                      <a:lnTo>
                        <a:pt x="1079" y="2779"/>
                      </a:lnTo>
                      <a:lnTo>
                        <a:pt x="1066" y="2811"/>
                      </a:lnTo>
                      <a:lnTo>
                        <a:pt x="1061" y="2846"/>
                      </a:lnTo>
                      <a:lnTo>
                        <a:pt x="1061" y="2851"/>
                      </a:lnTo>
                      <a:lnTo>
                        <a:pt x="1061" y="2852"/>
                      </a:lnTo>
                      <a:lnTo>
                        <a:pt x="1066" y="2889"/>
                      </a:lnTo>
                      <a:lnTo>
                        <a:pt x="1079" y="2921"/>
                      </a:lnTo>
                      <a:lnTo>
                        <a:pt x="1096" y="2949"/>
                      </a:lnTo>
                      <a:lnTo>
                        <a:pt x="1120" y="2973"/>
                      </a:lnTo>
                      <a:lnTo>
                        <a:pt x="1151" y="2991"/>
                      </a:lnTo>
                      <a:lnTo>
                        <a:pt x="1183" y="3002"/>
                      </a:lnTo>
                      <a:lnTo>
                        <a:pt x="1218" y="3007"/>
                      </a:lnTo>
                      <a:lnTo>
                        <a:pt x="1254" y="3002"/>
                      </a:lnTo>
                      <a:lnTo>
                        <a:pt x="1286" y="2991"/>
                      </a:lnTo>
                      <a:lnTo>
                        <a:pt x="1316" y="2972"/>
                      </a:lnTo>
                      <a:lnTo>
                        <a:pt x="1340" y="2948"/>
                      </a:lnTo>
                      <a:lnTo>
                        <a:pt x="1358" y="2919"/>
                      </a:lnTo>
                      <a:lnTo>
                        <a:pt x="1371" y="2886"/>
                      </a:lnTo>
                      <a:lnTo>
                        <a:pt x="1374" y="2851"/>
                      </a:lnTo>
                      <a:lnTo>
                        <a:pt x="1371" y="2814"/>
                      </a:lnTo>
                      <a:lnTo>
                        <a:pt x="1358" y="2780"/>
                      </a:lnTo>
                      <a:lnTo>
                        <a:pt x="1340" y="2752"/>
                      </a:lnTo>
                      <a:lnTo>
                        <a:pt x="1316" y="2728"/>
                      </a:lnTo>
                      <a:lnTo>
                        <a:pt x="1286" y="2709"/>
                      </a:lnTo>
                      <a:lnTo>
                        <a:pt x="1254" y="2697"/>
                      </a:lnTo>
                      <a:lnTo>
                        <a:pt x="1218" y="2694"/>
                      </a:lnTo>
                      <a:close/>
                      <a:moveTo>
                        <a:pt x="284" y="0"/>
                      </a:moveTo>
                      <a:lnTo>
                        <a:pt x="2151" y="0"/>
                      </a:lnTo>
                      <a:lnTo>
                        <a:pt x="2202" y="4"/>
                      </a:lnTo>
                      <a:lnTo>
                        <a:pt x="2250" y="17"/>
                      </a:lnTo>
                      <a:lnTo>
                        <a:pt x="2294" y="39"/>
                      </a:lnTo>
                      <a:lnTo>
                        <a:pt x="2334" y="67"/>
                      </a:lnTo>
                      <a:lnTo>
                        <a:pt x="2369" y="102"/>
                      </a:lnTo>
                      <a:lnTo>
                        <a:pt x="2396" y="142"/>
                      </a:lnTo>
                      <a:lnTo>
                        <a:pt x="2417" y="185"/>
                      </a:lnTo>
                      <a:lnTo>
                        <a:pt x="2432" y="234"/>
                      </a:lnTo>
                      <a:lnTo>
                        <a:pt x="2436" y="285"/>
                      </a:lnTo>
                      <a:lnTo>
                        <a:pt x="2436" y="2898"/>
                      </a:lnTo>
                      <a:lnTo>
                        <a:pt x="2432" y="2948"/>
                      </a:lnTo>
                      <a:lnTo>
                        <a:pt x="2417" y="2996"/>
                      </a:lnTo>
                      <a:lnTo>
                        <a:pt x="2396" y="3039"/>
                      </a:lnTo>
                      <a:lnTo>
                        <a:pt x="2369" y="3075"/>
                      </a:lnTo>
                      <a:lnTo>
                        <a:pt x="2334" y="3109"/>
                      </a:lnTo>
                      <a:lnTo>
                        <a:pt x="2294" y="3135"/>
                      </a:lnTo>
                      <a:lnTo>
                        <a:pt x="2250" y="3154"/>
                      </a:lnTo>
                      <a:lnTo>
                        <a:pt x="2202" y="3166"/>
                      </a:lnTo>
                      <a:lnTo>
                        <a:pt x="2151" y="3171"/>
                      </a:lnTo>
                      <a:lnTo>
                        <a:pt x="1718" y="3176"/>
                      </a:lnTo>
                      <a:lnTo>
                        <a:pt x="884" y="3176"/>
                      </a:lnTo>
                      <a:lnTo>
                        <a:pt x="913" y="3154"/>
                      </a:lnTo>
                      <a:lnTo>
                        <a:pt x="934" y="3131"/>
                      </a:lnTo>
                      <a:lnTo>
                        <a:pt x="950" y="3111"/>
                      </a:lnTo>
                      <a:lnTo>
                        <a:pt x="961" y="3088"/>
                      </a:lnTo>
                      <a:lnTo>
                        <a:pt x="969" y="3063"/>
                      </a:lnTo>
                      <a:lnTo>
                        <a:pt x="977" y="3036"/>
                      </a:lnTo>
                      <a:lnTo>
                        <a:pt x="982" y="3007"/>
                      </a:lnTo>
                      <a:lnTo>
                        <a:pt x="983" y="3007"/>
                      </a:lnTo>
                      <a:lnTo>
                        <a:pt x="983" y="1089"/>
                      </a:lnTo>
                      <a:lnTo>
                        <a:pt x="982" y="1089"/>
                      </a:lnTo>
                      <a:lnTo>
                        <a:pt x="982" y="966"/>
                      </a:lnTo>
                      <a:lnTo>
                        <a:pt x="980" y="939"/>
                      </a:lnTo>
                      <a:lnTo>
                        <a:pt x="974" y="914"/>
                      </a:lnTo>
                      <a:lnTo>
                        <a:pt x="964" y="890"/>
                      </a:lnTo>
                      <a:lnTo>
                        <a:pt x="951" y="867"/>
                      </a:lnTo>
                      <a:lnTo>
                        <a:pt x="929" y="840"/>
                      </a:lnTo>
                      <a:lnTo>
                        <a:pt x="903" y="820"/>
                      </a:lnTo>
                      <a:lnTo>
                        <a:pt x="873" y="802"/>
                      </a:lnTo>
                      <a:lnTo>
                        <a:pt x="840" y="792"/>
                      </a:lnTo>
                      <a:lnTo>
                        <a:pt x="804" y="789"/>
                      </a:lnTo>
                      <a:lnTo>
                        <a:pt x="755" y="789"/>
                      </a:lnTo>
                      <a:lnTo>
                        <a:pt x="755" y="788"/>
                      </a:lnTo>
                      <a:lnTo>
                        <a:pt x="2" y="788"/>
                      </a:lnTo>
                      <a:lnTo>
                        <a:pt x="2" y="682"/>
                      </a:lnTo>
                      <a:lnTo>
                        <a:pt x="0" y="682"/>
                      </a:lnTo>
                      <a:lnTo>
                        <a:pt x="0" y="285"/>
                      </a:lnTo>
                      <a:lnTo>
                        <a:pt x="5" y="234"/>
                      </a:lnTo>
                      <a:lnTo>
                        <a:pt x="18" y="185"/>
                      </a:lnTo>
                      <a:lnTo>
                        <a:pt x="39" y="142"/>
                      </a:lnTo>
                      <a:lnTo>
                        <a:pt x="67" y="102"/>
                      </a:lnTo>
                      <a:lnTo>
                        <a:pt x="101" y="67"/>
                      </a:lnTo>
                      <a:lnTo>
                        <a:pt x="141" y="39"/>
                      </a:lnTo>
                      <a:lnTo>
                        <a:pt x="186" y="17"/>
                      </a:lnTo>
                      <a:lnTo>
                        <a:pt x="233" y="4"/>
                      </a:lnTo>
                      <a:lnTo>
                        <a:pt x="284"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grpSp>
        </p:grpSp>
        <p:sp>
          <p:nvSpPr>
            <p:cNvPr id="57" name="Freeform 9">
              <a:extLst>
                <a:ext uri="{FF2B5EF4-FFF2-40B4-BE49-F238E27FC236}">
                  <a16:creationId xmlns:a16="http://schemas.microsoft.com/office/drawing/2014/main" id="{9E2C8ECA-7C0C-4018-AC08-3396039F3851}"/>
                </a:ext>
              </a:extLst>
            </p:cNvPr>
            <p:cNvSpPr>
              <a:spLocks noChangeAspect="1" noEditPoints="1"/>
            </p:cNvSpPr>
            <p:nvPr/>
          </p:nvSpPr>
          <p:spPr bwMode="auto">
            <a:xfrm>
              <a:off x="8282145" y="1619789"/>
              <a:ext cx="304551" cy="292831"/>
            </a:xfrm>
            <a:custGeom>
              <a:avLst/>
              <a:gdLst>
                <a:gd name="T0" fmla="*/ 1760 w 2046"/>
                <a:gd name="T1" fmla="*/ 1232 h 1966"/>
                <a:gd name="T2" fmla="*/ 2046 w 2046"/>
                <a:gd name="T3" fmla="*/ 1383 h 1966"/>
                <a:gd name="T4" fmla="*/ 1760 w 2046"/>
                <a:gd name="T5" fmla="*/ 1534 h 1966"/>
                <a:gd name="T6" fmla="*/ 1414 w 2046"/>
                <a:gd name="T7" fmla="*/ 1680 h 1966"/>
                <a:gd name="T8" fmla="*/ 1263 w 2046"/>
                <a:gd name="T9" fmla="*/ 1966 h 1966"/>
                <a:gd name="T10" fmla="*/ 1112 w 2046"/>
                <a:gd name="T11" fmla="*/ 1680 h 1966"/>
                <a:gd name="T12" fmla="*/ 800 w 2046"/>
                <a:gd name="T13" fmla="*/ 960 h 1966"/>
                <a:gd name="T14" fmla="*/ 1168 w 2046"/>
                <a:gd name="T15" fmla="*/ 910 h 1966"/>
                <a:gd name="T16" fmla="*/ 1140 w 2046"/>
                <a:gd name="T17" fmla="*/ 800 h 1966"/>
                <a:gd name="T18" fmla="*/ 1280 w 2046"/>
                <a:gd name="T19" fmla="*/ 660 h 1966"/>
                <a:gd name="T20" fmla="*/ 1420 w 2046"/>
                <a:gd name="T21" fmla="*/ 800 h 1966"/>
                <a:gd name="T22" fmla="*/ 1392 w 2046"/>
                <a:gd name="T23" fmla="*/ 910 h 1966"/>
                <a:gd name="T24" fmla="*/ 1760 w 2046"/>
                <a:gd name="T25" fmla="*/ 960 h 1966"/>
                <a:gd name="T26" fmla="*/ 614 w 2046"/>
                <a:gd name="T27" fmla="*/ 960 h 1966"/>
                <a:gd name="T28" fmla="*/ 463 w 2046"/>
                <a:gd name="T29" fmla="*/ 1246 h 1966"/>
                <a:gd name="T30" fmla="*/ 312 w 2046"/>
                <a:gd name="T31" fmla="*/ 960 h 1966"/>
                <a:gd name="T32" fmla="*/ 0 w 2046"/>
                <a:gd name="T33" fmla="*/ 200 h 1966"/>
                <a:gd name="T34" fmla="*/ 800 w 2046"/>
                <a:gd name="T35" fmla="*/ 0 h 1966"/>
                <a:gd name="T36" fmla="*/ 697 w 2046"/>
                <a:gd name="T37" fmla="*/ 280 h 1966"/>
                <a:gd name="T38" fmla="*/ 697 w 2046"/>
                <a:gd name="T39" fmla="*/ 680 h 1966"/>
                <a:gd name="T40" fmla="*/ 800 w 2046"/>
                <a:gd name="T41" fmla="*/ 960 h 1966"/>
                <a:gd name="T42" fmla="*/ 1760 w 2046"/>
                <a:gd name="T43" fmla="*/ 0 h 1966"/>
                <a:gd name="T44" fmla="*/ 1863 w 2046"/>
                <a:gd name="T45" fmla="*/ 280 h 1966"/>
                <a:gd name="T46" fmla="*/ 1863 w 2046"/>
                <a:gd name="T47" fmla="*/ 680 h 1966"/>
                <a:gd name="T48" fmla="*/ 1760 w 2046"/>
                <a:gd name="T49" fmla="*/ 880 h 1966"/>
                <a:gd name="T50" fmla="*/ 1500 w 2046"/>
                <a:gd name="T51" fmla="*/ 800 h 1966"/>
                <a:gd name="T52" fmla="*/ 1060 w 2046"/>
                <a:gd name="T53" fmla="*/ 800 h 1966"/>
                <a:gd name="T54" fmla="*/ 880 w 2046"/>
                <a:gd name="T55" fmla="*/ 880 h 1966"/>
                <a:gd name="T56" fmla="*/ 804 w 2046"/>
                <a:gd name="T57" fmla="*/ 564 h 1966"/>
                <a:gd name="T58" fmla="*/ 697 w 2046"/>
                <a:gd name="T59" fmla="*/ 600 h 1966"/>
                <a:gd name="T60" fmla="*/ 697 w 2046"/>
                <a:gd name="T61" fmla="*/ 360 h 1966"/>
                <a:gd name="T62" fmla="*/ 804 w 2046"/>
                <a:gd name="T63" fmla="*/ 396 h 1966"/>
                <a:gd name="T64" fmla="*/ 880 w 2046"/>
                <a:gd name="T65" fmla="*/ 0 h 1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1966">
                  <a:moveTo>
                    <a:pt x="1760" y="960"/>
                  </a:moveTo>
                  <a:cubicBezTo>
                    <a:pt x="1760" y="1232"/>
                    <a:pt x="1760" y="1232"/>
                    <a:pt x="1760" y="1232"/>
                  </a:cubicBezTo>
                  <a:cubicBezTo>
                    <a:pt x="1790" y="1212"/>
                    <a:pt x="1826" y="1200"/>
                    <a:pt x="1863" y="1200"/>
                  </a:cubicBezTo>
                  <a:cubicBezTo>
                    <a:pt x="1964" y="1200"/>
                    <a:pt x="2046" y="1282"/>
                    <a:pt x="2046" y="1383"/>
                  </a:cubicBezTo>
                  <a:cubicBezTo>
                    <a:pt x="2046" y="1484"/>
                    <a:pt x="1964" y="1566"/>
                    <a:pt x="1863" y="1566"/>
                  </a:cubicBezTo>
                  <a:cubicBezTo>
                    <a:pt x="1826" y="1566"/>
                    <a:pt x="1790" y="1554"/>
                    <a:pt x="1760" y="1534"/>
                  </a:cubicBezTo>
                  <a:cubicBezTo>
                    <a:pt x="1760" y="1680"/>
                    <a:pt x="1760" y="1680"/>
                    <a:pt x="1760" y="1680"/>
                  </a:cubicBezTo>
                  <a:cubicBezTo>
                    <a:pt x="1414" y="1680"/>
                    <a:pt x="1414" y="1680"/>
                    <a:pt x="1414" y="1680"/>
                  </a:cubicBezTo>
                  <a:cubicBezTo>
                    <a:pt x="1434" y="1710"/>
                    <a:pt x="1446" y="1746"/>
                    <a:pt x="1446" y="1783"/>
                  </a:cubicBezTo>
                  <a:cubicBezTo>
                    <a:pt x="1446" y="1884"/>
                    <a:pt x="1364" y="1966"/>
                    <a:pt x="1263" y="1966"/>
                  </a:cubicBezTo>
                  <a:cubicBezTo>
                    <a:pt x="1162" y="1966"/>
                    <a:pt x="1080" y="1884"/>
                    <a:pt x="1080" y="1783"/>
                  </a:cubicBezTo>
                  <a:cubicBezTo>
                    <a:pt x="1080" y="1746"/>
                    <a:pt x="1091" y="1710"/>
                    <a:pt x="1112" y="1680"/>
                  </a:cubicBezTo>
                  <a:cubicBezTo>
                    <a:pt x="800" y="1680"/>
                    <a:pt x="800" y="1680"/>
                    <a:pt x="800" y="1680"/>
                  </a:cubicBezTo>
                  <a:cubicBezTo>
                    <a:pt x="800" y="960"/>
                    <a:pt x="800" y="960"/>
                    <a:pt x="800" y="960"/>
                  </a:cubicBezTo>
                  <a:cubicBezTo>
                    <a:pt x="1120" y="960"/>
                    <a:pt x="1120" y="960"/>
                    <a:pt x="1120" y="960"/>
                  </a:cubicBezTo>
                  <a:cubicBezTo>
                    <a:pt x="1148" y="960"/>
                    <a:pt x="1168" y="937"/>
                    <a:pt x="1168" y="910"/>
                  </a:cubicBezTo>
                  <a:cubicBezTo>
                    <a:pt x="1168" y="881"/>
                    <a:pt x="1150" y="860"/>
                    <a:pt x="1144" y="833"/>
                  </a:cubicBezTo>
                  <a:cubicBezTo>
                    <a:pt x="1141" y="823"/>
                    <a:pt x="1140" y="812"/>
                    <a:pt x="1140" y="800"/>
                  </a:cubicBezTo>
                  <a:cubicBezTo>
                    <a:pt x="1140" y="761"/>
                    <a:pt x="1156" y="726"/>
                    <a:pt x="1181" y="701"/>
                  </a:cubicBezTo>
                  <a:cubicBezTo>
                    <a:pt x="1206" y="676"/>
                    <a:pt x="1241" y="660"/>
                    <a:pt x="1280" y="660"/>
                  </a:cubicBezTo>
                  <a:cubicBezTo>
                    <a:pt x="1319" y="660"/>
                    <a:pt x="1354" y="676"/>
                    <a:pt x="1379" y="701"/>
                  </a:cubicBezTo>
                  <a:cubicBezTo>
                    <a:pt x="1404" y="726"/>
                    <a:pt x="1420" y="761"/>
                    <a:pt x="1420" y="800"/>
                  </a:cubicBezTo>
                  <a:cubicBezTo>
                    <a:pt x="1420" y="812"/>
                    <a:pt x="1419" y="823"/>
                    <a:pt x="1416" y="833"/>
                  </a:cubicBezTo>
                  <a:cubicBezTo>
                    <a:pt x="1410" y="860"/>
                    <a:pt x="1392" y="881"/>
                    <a:pt x="1392" y="910"/>
                  </a:cubicBezTo>
                  <a:cubicBezTo>
                    <a:pt x="1392" y="937"/>
                    <a:pt x="1412" y="960"/>
                    <a:pt x="1440" y="960"/>
                  </a:cubicBezTo>
                  <a:lnTo>
                    <a:pt x="1760" y="960"/>
                  </a:lnTo>
                  <a:close/>
                  <a:moveTo>
                    <a:pt x="800" y="960"/>
                  </a:moveTo>
                  <a:cubicBezTo>
                    <a:pt x="614" y="960"/>
                    <a:pt x="614" y="960"/>
                    <a:pt x="614" y="960"/>
                  </a:cubicBezTo>
                  <a:cubicBezTo>
                    <a:pt x="634" y="990"/>
                    <a:pt x="646" y="1026"/>
                    <a:pt x="646" y="1063"/>
                  </a:cubicBezTo>
                  <a:cubicBezTo>
                    <a:pt x="646" y="1164"/>
                    <a:pt x="564" y="1246"/>
                    <a:pt x="463" y="1246"/>
                  </a:cubicBezTo>
                  <a:cubicBezTo>
                    <a:pt x="362" y="1246"/>
                    <a:pt x="280" y="1164"/>
                    <a:pt x="280" y="1063"/>
                  </a:cubicBezTo>
                  <a:cubicBezTo>
                    <a:pt x="280" y="1026"/>
                    <a:pt x="291" y="990"/>
                    <a:pt x="312" y="960"/>
                  </a:cubicBezTo>
                  <a:cubicBezTo>
                    <a:pt x="0" y="960"/>
                    <a:pt x="0" y="960"/>
                    <a:pt x="0" y="960"/>
                  </a:cubicBezTo>
                  <a:cubicBezTo>
                    <a:pt x="0" y="200"/>
                    <a:pt x="0" y="200"/>
                    <a:pt x="0" y="200"/>
                  </a:cubicBezTo>
                  <a:cubicBezTo>
                    <a:pt x="0" y="99"/>
                    <a:pt x="99" y="0"/>
                    <a:pt x="200" y="0"/>
                  </a:cubicBezTo>
                  <a:cubicBezTo>
                    <a:pt x="800" y="0"/>
                    <a:pt x="800" y="0"/>
                    <a:pt x="800" y="0"/>
                  </a:cubicBezTo>
                  <a:cubicBezTo>
                    <a:pt x="800" y="312"/>
                    <a:pt x="800" y="312"/>
                    <a:pt x="800" y="312"/>
                  </a:cubicBezTo>
                  <a:cubicBezTo>
                    <a:pt x="770" y="292"/>
                    <a:pt x="734" y="280"/>
                    <a:pt x="697" y="280"/>
                  </a:cubicBezTo>
                  <a:cubicBezTo>
                    <a:pt x="593" y="280"/>
                    <a:pt x="520" y="382"/>
                    <a:pt x="520" y="480"/>
                  </a:cubicBezTo>
                  <a:cubicBezTo>
                    <a:pt x="520" y="578"/>
                    <a:pt x="593" y="680"/>
                    <a:pt x="697" y="680"/>
                  </a:cubicBezTo>
                  <a:cubicBezTo>
                    <a:pt x="734" y="680"/>
                    <a:pt x="770" y="669"/>
                    <a:pt x="800" y="648"/>
                  </a:cubicBezTo>
                  <a:lnTo>
                    <a:pt x="800" y="960"/>
                  </a:lnTo>
                  <a:close/>
                  <a:moveTo>
                    <a:pt x="880" y="0"/>
                  </a:moveTo>
                  <a:cubicBezTo>
                    <a:pt x="1760" y="0"/>
                    <a:pt x="1760" y="0"/>
                    <a:pt x="1760" y="0"/>
                  </a:cubicBezTo>
                  <a:cubicBezTo>
                    <a:pt x="1760" y="312"/>
                    <a:pt x="1760" y="312"/>
                    <a:pt x="1760" y="312"/>
                  </a:cubicBezTo>
                  <a:cubicBezTo>
                    <a:pt x="1790" y="292"/>
                    <a:pt x="1826" y="280"/>
                    <a:pt x="1863" y="280"/>
                  </a:cubicBezTo>
                  <a:cubicBezTo>
                    <a:pt x="1967" y="280"/>
                    <a:pt x="2040" y="382"/>
                    <a:pt x="2040" y="480"/>
                  </a:cubicBezTo>
                  <a:cubicBezTo>
                    <a:pt x="2040" y="578"/>
                    <a:pt x="1967" y="680"/>
                    <a:pt x="1863" y="680"/>
                  </a:cubicBezTo>
                  <a:cubicBezTo>
                    <a:pt x="1826" y="680"/>
                    <a:pt x="1790" y="669"/>
                    <a:pt x="1760" y="648"/>
                  </a:cubicBezTo>
                  <a:cubicBezTo>
                    <a:pt x="1760" y="880"/>
                    <a:pt x="1760" y="880"/>
                    <a:pt x="1760" y="880"/>
                  </a:cubicBezTo>
                  <a:cubicBezTo>
                    <a:pt x="1485" y="880"/>
                    <a:pt x="1485" y="880"/>
                    <a:pt x="1485" y="880"/>
                  </a:cubicBezTo>
                  <a:cubicBezTo>
                    <a:pt x="1495" y="855"/>
                    <a:pt x="1500" y="827"/>
                    <a:pt x="1500" y="800"/>
                  </a:cubicBezTo>
                  <a:cubicBezTo>
                    <a:pt x="1500" y="678"/>
                    <a:pt x="1402" y="580"/>
                    <a:pt x="1280" y="580"/>
                  </a:cubicBezTo>
                  <a:cubicBezTo>
                    <a:pt x="1158" y="580"/>
                    <a:pt x="1060" y="678"/>
                    <a:pt x="1060" y="800"/>
                  </a:cubicBezTo>
                  <a:cubicBezTo>
                    <a:pt x="1060" y="827"/>
                    <a:pt x="1065" y="855"/>
                    <a:pt x="1075" y="880"/>
                  </a:cubicBezTo>
                  <a:cubicBezTo>
                    <a:pt x="880" y="880"/>
                    <a:pt x="880" y="880"/>
                    <a:pt x="880" y="880"/>
                  </a:cubicBezTo>
                  <a:cubicBezTo>
                    <a:pt x="880" y="640"/>
                    <a:pt x="880" y="640"/>
                    <a:pt x="880" y="640"/>
                  </a:cubicBezTo>
                  <a:cubicBezTo>
                    <a:pt x="880" y="598"/>
                    <a:pt x="846" y="564"/>
                    <a:pt x="804" y="564"/>
                  </a:cubicBezTo>
                  <a:cubicBezTo>
                    <a:pt x="789" y="564"/>
                    <a:pt x="773" y="569"/>
                    <a:pt x="759" y="580"/>
                  </a:cubicBezTo>
                  <a:cubicBezTo>
                    <a:pt x="741" y="593"/>
                    <a:pt x="720" y="600"/>
                    <a:pt x="697" y="600"/>
                  </a:cubicBezTo>
                  <a:cubicBezTo>
                    <a:pt x="638" y="600"/>
                    <a:pt x="600" y="533"/>
                    <a:pt x="600" y="480"/>
                  </a:cubicBezTo>
                  <a:cubicBezTo>
                    <a:pt x="600" y="427"/>
                    <a:pt x="638" y="360"/>
                    <a:pt x="697" y="360"/>
                  </a:cubicBezTo>
                  <a:cubicBezTo>
                    <a:pt x="720" y="360"/>
                    <a:pt x="741" y="367"/>
                    <a:pt x="759" y="380"/>
                  </a:cubicBezTo>
                  <a:cubicBezTo>
                    <a:pt x="773" y="391"/>
                    <a:pt x="789" y="396"/>
                    <a:pt x="804" y="396"/>
                  </a:cubicBezTo>
                  <a:cubicBezTo>
                    <a:pt x="846" y="396"/>
                    <a:pt x="880" y="362"/>
                    <a:pt x="880" y="320"/>
                  </a:cubicBezTo>
                  <a:lnTo>
                    <a:pt x="88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grpSp>
      <p:sp>
        <p:nvSpPr>
          <p:cNvPr id="52" name="Rectangle 51"/>
          <p:cNvSpPr/>
          <p:nvPr/>
        </p:nvSpPr>
        <p:spPr>
          <a:xfrm>
            <a:off x="7476859" y="1090385"/>
            <a:ext cx="1174220" cy="261304"/>
          </a:xfrm>
          <a:prstGeom prst="rect">
            <a:avLst/>
          </a:prstGeom>
          <a:noFill/>
          <a:ln w="9525" cap="flat" cmpd="sng" algn="ctr">
            <a:solidFill>
              <a:srgbClr val="FF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262626"/>
                </a:solidFill>
                <a:effectLst/>
                <a:uLnTx/>
                <a:uFillTx/>
                <a:latin typeface="Arial" panose="020B0604020202020204"/>
                <a:ea typeface="+mn-ea"/>
                <a:cs typeface="+mn-cs"/>
              </a:rPr>
              <a:t>NON-EXHAUSTIVE</a:t>
            </a:r>
          </a:p>
        </p:txBody>
      </p:sp>
      <p:pic>
        <p:nvPicPr>
          <p:cNvPr id="58" name="Picture 57" descr="Application&#10;&#10;Description automatically generated">
            <a:extLst>
              <a:ext uri="{FF2B5EF4-FFF2-40B4-BE49-F238E27FC236}">
                <a16:creationId xmlns:a16="http://schemas.microsoft.com/office/drawing/2014/main" id="{3850CC4A-89A6-4AB0-8DA1-82F6FC475D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2642204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Object 72" hidden="1"/>
          <p:cNvGraphicFramePr>
            <a:graphicFrameLocks noChangeAspect="1"/>
          </p:cNvGraphicFramePr>
          <p:nvPr>
            <p:custDataLst>
              <p:tags r:id="rId1"/>
            </p:custDataLst>
          </p:nvPr>
        </p:nvGraphicFramePr>
        <p:xfrm>
          <a:off x="858442" y="1192"/>
          <a:ext cx="1190" cy="1190"/>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73" name="Object 72" hidden="1"/>
                      <p:cNvPicPr/>
                      <p:nvPr/>
                    </p:nvPicPr>
                    <p:blipFill>
                      <a:blip r:embed="rId6"/>
                      <a:stretch>
                        <a:fillRect/>
                      </a:stretch>
                    </p:blipFill>
                    <p:spPr>
                      <a:xfrm>
                        <a:off x="858442" y="1192"/>
                        <a:ext cx="1190" cy="1190"/>
                      </a:xfrm>
                      <a:prstGeom prst="rect">
                        <a:avLst/>
                      </a:prstGeom>
                    </p:spPr>
                  </p:pic>
                </p:oleObj>
              </mc:Fallback>
            </mc:AlternateContent>
          </a:graphicData>
        </a:graphic>
      </p:graphicFrame>
      <p:sp>
        <p:nvSpPr>
          <p:cNvPr id="3" name="Title 2"/>
          <p:cNvSpPr>
            <a:spLocks noGrp="1"/>
          </p:cNvSpPr>
          <p:nvPr>
            <p:ph type="title"/>
          </p:nvPr>
        </p:nvSpPr>
        <p:spPr>
          <a:xfrm>
            <a:off x="1197114" y="396000"/>
            <a:ext cx="7399312" cy="857250"/>
          </a:xfrm>
        </p:spPr>
        <p:txBody>
          <a:bodyPr wrap="square" lIns="0" tIns="0" rIns="0" bIns="0">
            <a:noAutofit/>
          </a:bodyPr>
          <a:lstStyle/>
          <a:p>
            <a:r>
              <a:rPr lang="de-DE" dirty="0"/>
              <a:t>Each business line requires significant customisation, in terms of speed and complexity</a:t>
            </a:r>
            <a:endParaRPr lang="en-US" dirty="0"/>
          </a:p>
        </p:txBody>
      </p:sp>
      <p:cxnSp>
        <p:nvCxnSpPr>
          <p:cNvPr id="109" name="Straight Connector 108"/>
          <p:cNvCxnSpPr>
            <a:cxnSpLocks/>
          </p:cNvCxnSpPr>
          <p:nvPr/>
        </p:nvCxnSpPr>
        <p:spPr>
          <a:xfrm>
            <a:off x="445457" y="3122575"/>
            <a:ext cx="8388000" cy="0"/>
          </a:xfrm>
          <a:prstGeom prst="line">
            <a:avLst/>
          </a:prstGeom>
          <a:ln w="9525">
            <a:solidFill>
              <a:schemeClr val="accent3"/>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10" name="Straight Connector 109"/>
          <p:cNvCxnSpPr>
            <a:cxnSpLocks/>
          </p:cNvCxnSpPr>
          <p:nvPr/>
        </p:nvCxnSpPr>
        <p:spPr>
          <a:xfrm>
            <a:off x="445457" y="2359570"/>
            <a:ext cx="8388000" cy="0"/>
          </a:xfrm>
          <a:prstGeom prst="line">
            <a:avLst/>
          </a:prstGeom>
          <a:ln w="9525">
            <a:solidFill>
              <a:schemeClr val="accent3"/>
            </a:solidFill>
            <a:prstDash val="sysDot"/>
          </a:ln>
          <a:effectLst/>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3F4E9172-9EDE-45EA-A600-46E1D228252A}"/>
              </a:ext>
            </a:extLst>
          </p:cNvPr>
          <p:cNvGrpSpPr/>
          <p:nvPr/>
        </p:nvGrpSpPr>
        <p:grpSpPr>
          <a:xfrm>
            <a:off x="5629849" y="1368297"/>
            <a:ext cx="1359885" cy="3133881"/>
            <a:chOff x="5949824" y="1458963"/>
            <a:chExt cx="1359885" cy="3133881"/>
          </a:xfrm>
        </p:grpSpPr>
        <p:sp>
          <p:nvSpPr>
            <p:cNvPr id="45" name="Rectangle: Rounded Corners 68">
              <a:extLst>
                <a:ext uri="{FF2B5EF4-FFF2-40B4-BE49-F238E27FC236}">
                  <a16:creationId xmlns:a16="http://schemas.microsoft.com/office/drawing/2014/main" id="{04545F84-D478-4373-B86F-3D1D518DDBA4}"/>
                </a:ext>
              </a:extLst>
            </p:cNvPr>
            <p:cNvSpPr>
              <a:spLocks/>
            </p:cNvSpPr>
            <p:nvPr/>
          </p:nvSpPr>
          <p:spPr>
            <a:xfrm flipH="1">
              <a:off x="6151486" y="1721921"/>
              <a:ext cx="935867" cy="331826"/>
            </a:xfrm>
            <a:prstGeom prst="roundRect">
              <a:avLst>
                <a:gd name="adj" fmla="val 50000"/>
              </a:avLst>
            </a:prstGeom>
            <a:solidFill>
              <a:schemeClr val="accent2"/>
            </a:solidFill>
            <a:ln w="9525">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sp>
          <p:nvSpPr>
            <p:cNvPr id="59" name="Title66"/>
            <p:cNvSpPr txBox="1"/>
            <p:nvPr/>
          </p:nvSpPr>
          <p:spPr>
            <a:xfrm>
              <a:off x="6151486" y="1458963"/>
              <a:ext cx="1158223" cy="168557"/>
            </a:xfrm>
            <a:prstGeom prst="roundRect">
              <a:avLst/>
            </a:prstGeom>
            <a:noFill/>
            <a:ln w="9525">
              <a:noFill/>
            </a:ln>
          </p:spPr>
          <p:txBody>
            <a:bodyPr vert="horz" wrap="square" lIns="0" tIns="0" rIns="0" bIns="0" rtlCol="0" anchor="b">
              <a:spAutoFit/>
            </a:bodyPr>
            <a:lstStyle/>
            <a:p>
              <a:pPr algn="ctr">
                <a:lnSpc>
                  <a:spcPct val="90000"/>
                </a:lnSpc>
                <a:spcBef>
                  <a:spcPts val="300"/>
                </a:spcBef>
                <a:buClr>
                  <a:srgbClr val="000000"/>
                </a:buClr>
                <a:buSzPct val="100000"/>
              </a:pPr>
              <a:r>
                <a:rPr lang="en-US" sz="1100" b="1" dirty="0">
                  <a:solidFill>
                    <a:srgbClr val="DE002B"/>
                  </a:solidFill>
                  <a:latin typeface="Arial" panose="020B0604020202020204" pitchFamily="34" charset="0"/>
                  <a:cs typeface="Arial Narrow" pitchFamily="34" charset="0"/>
                </a:rPr>
                <a:t>Travel booking</a:t>
              </a:r>
            </a:p>
          </p:txBody>
        </p:sp>
        <p:sp>
          <p:nvSpPr>
            <p:cNvPr id="61" name="Oval 60">
              <a:extLst>
                <a:ext uri="{FF2B5EF4-FFF2-40B4-BE49-F238E27FC236}">
                  <a16:creationId xmlns:a16="http://schemas.microsoft.com/office/drawing/2014/main" id="{A01AF90F-6D1B-4D86-8D12-C987CFE6F3FD}"/>
                </a:ext>
              </a:extLst>
            </p:cNvPr>
            <p:cNvSpPr/>
            <p:nvPr/>
          </p:nvSpPr>
          <p:spPr>
            <a:xfrm>
              <a:off x="6502263" y="1762547"/>
              <a:ext cx="250576" cy="250576"/>
            </a:xfrm>
            <a:prstGeom prst="ellipse">
              <a:avLst/>
            </a:prstGeom>
            <a:solidFill>
              <a:schemeClr val="bg1"/>
            </a:solidFill>
            <a:ln w="15875" cmpd="sng">
              <a:solidFill>
                <a:schemeClr val="accent6"/>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825" dirty="0">
                <a:latin typeface="Arial" panose="020B0604020202020204" pitchFamily="34" charset="0"/>
              </a:endParaRPr>
            </a:p>
          </p:txBody>
        </p:sp>
        <p:sp>
          <p:nvSpPr>
            <p:cNvPr id="62" name="Freeform 9">
              <a:extLst>
                <a:ext uri="{FF2B5EF4-FFF2-40B4-BE49-F238E27FC236}">
                  <a16:creationId xmlns:a16="http://schemas.microsoft.com/office/drawing/2014/main" id="{D11E4776-ADB2-4925-B72E-1BBF3237F4B1}"/>
                </a:ext>
              </a:extLst>
            </p:cNvPr>
            <p:cNvSpPr>
              <a:spLocks noChangeAspect="1"/>
            </p:cNvSpPr>
            <p:nvPr/>
          </p:nvSpPr>
          <p:spPr bwMode="auto">
            <a:xfrm>
              <a:off x="6533135" y="1856740"/>
              <a:ext cx="188467" cy="85038"/>
            </a:xfrm>
            <a:custGeom>
              <a:avLst/>
              <a:gdLst>
                <a:gd name="T0" fmla="*/ 702 w 2091"/>
                <a:gd name="T1" fmla="*/ 582 h 942"/>
                <a:gd name="T2" fmla="*/ 249 w 2091"/>
                <a:gd name="T3" fmla="*/ 418 h 942"/>
                <a:gd name="T4" fmla="*/ 154 w 2091"/>
                <a:gd name="T5" fmla="*/ 366 h 942"/>
                <a:gd name="T6" fmla="*/ 90 w 2091"/>
                <a:gd name="T7" fmla="*/ 311 h 942"/>
                <a:gd name="T8" fmla="*/ 13 w 2091"/>
                <a:gd name="T9" fmla="*/ 184 h 942"/>
                <a:gd name="T10" fmla="*/ 62 w 2091"/>
                <a:gd name="T11" fmla="*/ 50 h 942"/>
                <a:gd name="T12" fmla="*/ 287 w 2091"/>
                <a:gd name="T13" fmla="*/ 7 h 942"/>
                <a:gd name="T14" fmla="*/ 406 w 2091"/>
                <a:gd name="T15" fmla="*/ 33 h 942"/>
                <a:gd name="T16" fmla="*/ 1305 w 2091"/>
                <a:gd name="T17" fmla="*/ 359 h 942"/>
                <a:gd name="T18" fmla="*/ 1355 w 2091"/>
                <a:gd name="T19" fmla="*/ 367 h 942"/>
                <a:gd name="T20" fmla="*/ 1405 w 2091"/>
                <a:gd name="T21" fmla="*/ 355 h 942"/>
                <a:gd name="T22" fmla="*/ 1849 w 2091"/>
                <a:gd name="T23" fmla="*/ 153 h 942"/>
                <a:gd name="T24" fmla="*/ 1903 w 2091"/>
                <a:gd name="T25" fmla="*/ 150 h 942"/>
                <a:gd name="T26" fmla="*/ 2042 w 2091"/>
                <a:gd name="T27" fmla="*/ 200 h 942"/>
                <a:gd name="T28" fmla="*/ 2086 w 2091"/>
                <a:gd name="T29" fmla="*/ 250 h 942"/>
                <a:gd name="T30" fmla="*/ 2072 w 2091"/>
                <a:gd name="T31" fmla="*/ 314 h 942"/>
                <a:gd name="T32" fmla="*/ 1869 w 2091"/>
                <a:gd name="T33" fmla="*/ 564 h 942"/>
                <a:gd name="T34" fmla="*/ 1852 w 2091"/>
                <a:gd name="T35" fmla="*/ 599 h 942"/>
                <a:gd name="T36" fmla="*/ 1850 w 2091"/>
                <a:gd name="T37" fmla="*/ 657 h 942"/>
                <a:gd name="T38" fmla="*/ 1866 w 2091"/>
                <a:gd name="T39" fmla="*/ 693 h 942"/>
                <a:gd name="T40" fmla="*/ 1868 w 2091"/>
                <a:gd name="T41" fmla="*/ 748 h 942"/>
                <a:gd name="T42" fmla="*/ 1840 w 2091"/>
                <a:gd name="T43" fmla="*/ 822 h 942"/>
                <a:gd name="T44" fmla="*/ 1803 w 2091"/>
                <a:gd name="T45" fmla="*/ 861 h 942"/>
                <a:gd name="T46" fmla="*/ 1765 w 2091"/>
                <a:gd name="T47" fmla="*/ 878 h 942"/>
                <a:gd name="T48" fmla="*/ 1720 w 2091"/>
                <a:gd name="T49" fmla="*/ 883 h 942"/>
                <a:gd name="T50" fmla="*/ 1352 w 2091"/>
                <a:gd name="T51" fmla="*/ 797 h 942"/>
                <a:gd name="T52" fmla="*/ 1257 w 2091"/>
                <a:gd name="T53" fmla="*/ 596 h 942"/>
                <a:gd name="T54" fmla="*/ 1150 w 2091"/>
                <a:gd name="T55" fmla="*/ 558 h 942"/>
                <a:gd name="T56" fmla="*/ 1302 w 2091"/>
                <a:gd name="T57" fmla="*/ 880 h 942"/>
                <a:gd name="T58" fmla="*/ 1304 w 2091"/>
                <a:gd name="T59" fmla="*/ 910 h 942"/>
                <a:gd name="T60" fmla="*/ 1252 w 2091"/>
                <a:gd name="T61" fmla="*/ 934 h 942"/>
                <a:gd name="T62" fmla="*/ 1123 w 2091"/>
                <a:gd name="T63" fmla="*/ 886 h 942"/>
                <a:gd name="T64" fmla="*/ 1071 w 2091"/>
                <a:gd name="T65" fmla="*/ 851 h 942"/>
                <a:gd name="T66" fmla="*/ 598 w 2091"/>
                <a:gd name="T67" fmla="*/ 358 h 942"/>
                <a:gd name="T68" fmla="*/ 500 w 2091"/>
                <a:gd name="T69" fmla="*/ 322 h 942"/>
                <a:gd name="T70" fmla="*/ 536 w 2091"/>
                <a:gd name="T71" fmla="*/ 409 h 942"/>
                <a:gd name="T72" fmla="*/ 702 w 2091"/>
                <a:gd name="T73" fmla="*/ 582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91" h="942">
                  <a:moveTo>
                    <a:pt x="702" y="582"/>
                  </a:moveTo>
                  <a:cubicBezTo>
                    <a:pt x="249" y="418"/>
                    <a:pt x="249" y="418"/>
                    <a:pt x="249" y="418"/>
                  </a:cubicBezTo>
                  <a:cubicBezTo>
                    <a:pt x="213" y="400"/>
                    <a:pt x="188" y="391"/>
                    <a:pt x="154" y="366"/>
                  </a:cubicBezTo>
                  <a:cubicBezTo>
                    <a:pt x="131" y="351"/>
                    <a:pt x="109" y="332"/>
                    <a:pt x="90" y="311"/>
                  </a:cubicBezTo>
                  <a:cubicBezTo>
                    <a:pt x="56" y="277"/>
                    <a:pt x="24" y="231"/>
                    <a:pt x="13" y="184"/>
                  </a:cubicBezTo>
                  <a:cubicBezTo>
                    <a:pt x="0" y="130"/>
                    <a:pt x="15" y="83"/>
                    <a:pt x="62" y="50"/>
                  </a:cubicBezTo>
                  <a:cubicBezTo>
                    <a:pt x="122" y="8"/>
                    <a:pt x="216" y="0"/>
                    <a:pt x="287" y="7"/>
                  </a:cubicBezTo>
                  <a:cubicBezTo>
                    <a:pt x="328" y="10"/>
                    <a:pt x="368" y="18"/>
                    <a:pt x="406" y="33"/>
                  </a:cubicBezTo>
                  <a:cubicBezTo>
                    <a:pt x="1305" y="359"/>
                    <a:pt x="1305" y="359"/>
                    <a:pt x="1305" y="359"/>
                  </a:cubicBezTo>
                  <a:cubicBezTo>
                    <a:pt x="1322" y="365"/>
                    <a:pt x="1339" y="368"/>
                    <a:pt x="1355" y="367"/>
                  </a:cubicBezTo>
                  <a:cubicBezTo>
                    <a:pt x="1372" y="367"/>
                    <a:pt x="1388" y="363"/>
                    <a:pt x="1405" y="355"/>
                  </a:cubicBezTo>
                  <a:cubicBezTo>
                    <a:pt x="1849" y="153"/>
                    <a:pt x="1849" y="153"/>
                    <a:pt x="1849" y="153"/>
                  </a:cubicBezTo>
                  <a:cubicBezTo>
                    <a:pt x="1866" y="144"/>
                    <a:pt x="1885" y="144"/>
                    <a:pt x="1903" y="150"/>
                  </a:cubicBezTo>
                  <a:cubicBezTo>
                    <a:pt x="2042" y="200"/>
                    <a:pt x="2042" y="200"/>
                    <a:pt x="2042" y="200"/>
                  </a:cubicBezTo>
                  <a:cubicBezTo>
                    <a:pt x="2064" y="208"/>
                    <a:pt x="2080" y="226"/>
                    <a:pt x="2086" y="250"/>
                  </a:cubicBezTo>
                  <a:cubicBezTo>
                    <a:pt x="2091" y="272"/>
                    <a:pt x="2086" y="296"/>
                    <a:pt x="2072" y="314"/>
                  </a:cubicBezTo>
                  <a:cubicBezTo>
                    <a:pt x="1869" y="564"/>
                    <a:pt x="1869" y="564"/>
                    <a:pt x="1869" y="564"/>
                  </a:cubicBezTo>
                  <a:cubicBezTo>
                    <a:pt x="1862" y="573"/>
                    <a:pt x="1857" y="586"/>
                    <a:pt x="1852" y="599"/>
                  </a:cubicBezTo>
                  <a:cubicBezTo>
                    <a:pt x="1844" y="621"/>
                    <a:pt x="1840" y="635"/>
                    <a:pt x="1850" y="657"/>
                  </a:cubicBezTo>
                  <a:cubicBezTo>
                    <a:pt x="1866" y="693"/>
                    <a:pt x="1866" y="693"/>
                    <a:pt x="1866" y="693"/>
                  </a:cubicBezTo>
                  <a:cubicBezTo>
                    <a:pt x="1874" y="711"/>
                    <a:pt x="1875" y="730"/>
                    <a:pt x="1868" y="748"/>
                  </a:cubicBezTo>
                  <a:cubicBezTo>
                    <a:pt x="1840" y="822"/>
                    <a:pt x="1840" y="822"/>
                    <a:pt x="1840" y="822"/>
                  </a:cubicBezTo>
                  <a:cubicBezTo>
                    <a:pt x="1833" y="840"/>
                    <a:pt x="1821" y="853"/>
                    <a:pt x="1803" y="861"/>
                  </a:cubicBezTo>
                  <a:cubicBezTo>
                    <a:pt x="1765" y="878"/>
                    <a:pt x="1765" y="878"/>
                    <a:pt x="1765" y="878"/>
                  </a:cubicBezTo>
                  <a:cubicBezTo>
                    <a:pt x="1750" y="885"/>
                    <a:pt x="1736" y="887"/>
                    <a:pt x="1720" y="883"/>
                  </a:cubicBezTo>
                  <a:cubicBezTo>
                    <a:pt x="1352" y="797"/>
                    <a:pt x="1352" y="797"/>
                    <a:pt x="1352" y="797"/>
                  </a:cubicBezTo>
                  <a:cubicBezTo>
                    <a:pt x="1257" y="596"/>
                    <a:pt x="1257" y="596"/>
                    <a:pt x="1257" y="596"/>
                  </a:cubicBezTo>
                  <a:cubicBezTo>
                    <a:pt x="1150" y="558"/>
                    <a:pt x="1150" y="558"/>
                    <a:pt x="1150" y="558"/>
                  </a:cubicBezTo>
                  <a:cubicBezTo>
                    <a:pt x="1302" y="880"/>
                    <a:pt x="1302" y="880"/>
                    <a:pt x="1302" y="880"/>
                  </a:cubicBezTo>
                  <a:cubicBezTo>
                    <a:pt x="1302" y="880"/>
                    <a:pt x="1304" y="908"/>
                    <a:pt x="1304" y="910"/>
                  </a:cubicBezTo>
                  <a:cubicBezTo>
                    <a:pt x="1296" y="931"/>
                    <a:pt x="1273" y="942"/>
                    <a:pt x="1252" y="934"/>
                  </a:cubicBezTo>
                  <a:cubicBezTo>
                    <a:pt x="1123" y="886"/>
                    <a:pt x="1123" y="886"/>
                    <a:pt x="1123" y="886"/>
                  </a:cubicBezTo>
                  <a:cubicBezTo>
                    <a:pt x="1102" y="878"/>
                    <a:pt x="1087" y="867"/>
                    <a:pt x="1071" y="851"/>
                  </a:cubicBezTo>
                  <a:cubicBezTo>
                    <a:pt x="913" y="686"/>
                    <a:pt x="756" y="522"/>
                    <a:pt x="598" y="358"/>
                  </a:cubicBezTo>
                  <a:cubicBezTo>
                    <a:pt x="500" y="322"/>
                    <a:pt x="500" y="322"/>
                    <a:pt x="500" y="322"/>
                  </a:cubicBezTo>
                  <a:cubicBezTo>
                    <a:pt x="500" y="355"/>
                    <a:pt x="513" y="386"/>
                    <a:pt x="536" y="409"/>
                  </a:cubicBezTo>
                  <a:lnTo>
                    <a:pt x="702" y="582"/>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91" name="Freeform 20"/>
            <p:cNvSpPr>
              <a:spLocks/>
            </p:cNvSpPr>
            <p:nvPr/>
          </p:nvSpPr>
          <p:spPr bwMode="auto">
            <a:xfrm>
              <a:off x="6506474" y="2129580"/>
              <a:ext cx="225890" cy="216738"/>
            </a:xfrm>
            <a:custGeom>
              <a:avLst/>
              <a:gdLst/>
              <a:ahLst/>
              <a:cxnLst>
                <a:cxn ang="0">
                  <a:pos x="915" y="1434"/>
                </a:cxn>
                <a:cxn ang="0">
                  <a:pos x="771" y="1624"/>
                </a:cxn>
                <a:cxn ang="0">
                  <a:pos x="641" y="1755"/>
                </a:cxn>
                <a:cxn ang="0">
                  <a:pos x="539" y="1823"/>
                </a:cxn>
                <a:cxn ang="0">
                  <a:pos x="484" y="1840"/>
                </a:cxn>
                <a:cxn ang="0">
                  <a:pos x="447" y="1845"/>
                </a:cxn>
                <a:cxn ang="0">
                  <a:pos x="390" y="1839"/>
                </a:cxn>
                <a:cxn ang="0">
                  <a:pos x="278" y="1793"/>
                </a:cxn>
                <a:cxn ang="0">
                  <a:pos x="166" y="1700"/>
                </a:cxn>
                <a:cxn ang="0">
                  <a:pos x="55" y="1562"/>
                </a:cxn>
                <a:cxn ang="0">
                  <a:pos x="44" y="1477"/>
                </a:cxn>
                <a:cxn ang="0">
                  <a:pos x="93" y="1473"/>
                </a:cxn>
                <a:cxn ang="0">
                  <a:pos x="177" y="1452"/>
                </a:cxn>
                <a:cxn ang="0">
                  <a:pos x="317" y="1378"/>
                </a:cxn>
                <a:cxn ang="0">
                  <a:pos x="466" y="1254"/>
                </a:cxn>
                <a:cxn ang="0">
                  <a:pos x="621" y="1081"/>
                </a:cxn>
                <a:cxn ang="0">
                  <a:pos x="569" y="900"/>
                </a:cxn>
                <a:cxn ang="0">
                  <a:pos x="450" y="755"/>
                </a:cxn>
                <a:cxn ang="0">
                  <a:pos x="369" y="622"/>
                </a:cxn>
                <a:cxn ang="0">
                  <a:pos x="323" y="499"/>
                </a:cxn>
                <a:cxn ang="0">
                  <a:pos x="312" y="415"/>
                </a:cxn>
                <a:cxn ang="0">
                  <a:pos x="332" y="323"/>
                </a:cxn>
                <a:cxn ang="0">
                  <a:pos x="393" y="223"/>
                </a:cxn>
                <a:cxn ang="0">
                  <a:pos x="493" y="116"/>
                </a:cxn>
                <a:cxn ang="0">
                  <a:pos x="633" y="0"/>
                </a:cxn>
                <a:cxn ang="0">
                  <a:pos x="657" y="114"/>
                </a:cxn>
                <a:cxn ang="0">
                  <a:pos x="707" y="265"/>
                </a:cxn>
                <a:cxn ang="0">
                  <a:pos x="780" y="414"/>
                </a:cxn>
                <a:cxn ang="0">
                  <a:pos x="876" y="560"/>
                </a:cxn>
                <a:cxn ang="0">
                  <a:pos x="1010" y="610"/>
                </a:cxn>
                <a:cxn ang="0">
                  <a:pos x="1172" y="426"/>
                </a:cxn>
                <a:cxn ang="0">
                  <a:pos x="1325" y="295"/>
                </a:cxn>
                <a:cxn ang="0">
                  <a:pos x="1453" y="223"/>
                </a:cxn>
                <a:cxn ang="0">
                  <a:pos x="1524" y="199"/>
                </a:cxn>
                <a:cxn ang="0">
                  <a:pos x="1592" y="190"/>
                </a:cxn>
                <a:cxn ang="0">
                  <a:pos x="1660" y="193"/>
                </a:cxn>
                <a:cxn ang="0">
                  <a:pos x="1752" y="234"/>
                </a:cxn>
                <a:cxn ang="0">
                  <a:pos x="1832" y="314"/>
                </a:cxn>
                <a:cxn ang="0">
                  <a:pos x="1899" y="433"/>
                </a:cxn>
                <a:cxn ang="0">
                  <a:pos x="1900" y="505"/>
                </a:cxn>
                <a:cxn ang="0">
                  <a:pos x="1855" y="506"/>
                </a:cxn>
                <a:cxn ang="0">
                  <a:pos x="1799" y="521"/>
                </a:cxn>
                <a:cxn ang="0">
                  <a:pos x="1657" y="602"/>
                </a:cxn>
                <a:cxn ang="0">
                  <a:pos x="1532" y="697"/>
                </a:cxn>
                <a:cxn ang="0">
                  <a:pos x="1387" y="841"/>
                </a:cxn>
                <a:cxn ang="0">
                  <a:pos x="1323" y="1056"/>
                </a:cxn>
                <a:cxn ang="0">
                  <a:pos x="1443" y="1161"/>
                </a:cxn>
                <a:cxn ang="0">
                  <a:pos x="1605" y="1266"/>
                </a:cxn>
                <a:cxn ang="0">
                  <a:pos x="1772" y="1334"/>
                </a:cxn>
                <a:cxn ang="0">
                  <a:pos x="1941" y="1363"/>
                </a:cxn>
                <a:cxn ang="0">
                  <a:pos x="1938" y="1452"/>
                </a:cxn>
                <a:cxn ang="0">
                  <a:pos x="1845" y="1593"/>
                </a:cxn>
                <a:cxn ang="0">
                  <a:pos x="1748" y="1687"/>
                </a:cxn>
                <a:cxn ang="0">
                  <a:pos x="1662" y="1731"/>
                </a:cxn>
                <a:cxn ang="0">
                  <a:pos x="1611" y="1740"/>
                </a:cxn>
                <a:cxn ang="0">
                  <a:pos x="1551" y="1735"/>
                </a:cxn>
                <a:cxn ang="0">
                  <a:pos x="1440" y="1695"/>
                </a:cxn>
                <a:cxn ang="0">
                  <a:pos x="1308" y="1615"/>
                </a:cxn>
                <a:cxn ang="0">
                  <a:pos x="1156" y="1495"/>
                </a:cxn>
              </a:cxnLst>
              <a:rect l="0" t="0" r="r" b="b"/>
              <a:pathLst>
                <a:path w="1985" h="1845">
                  <a:moveTo>
                    <a:pt x="983" y="1337"/>
                  </a:moveTo>
                  <a:lnTo>
                    <a:pt x="952" y="1378"/>
                  </a:lnTo>
                  <a:lnTo>
                    <a:pt x="952" y="1378"/>
                  </a:lnTo>
                  <a:lnTo>
                    <a:pt x="915" y="1434"/>
                  </a:lnTo>
                  <a:lnTo>
                    <a:pt x="877" y="1488"/>
                  </a:lnTo>
                  <a:lnTo>
                    <a:pt x="842" y="1536"/>
                  </a:lnTo>
                  <a:lnTo>
                    <a:pt x="805" y="1582"/>
                  </a:lnTo>
                  <a:lnTo>
                    <a:pt x="771" y="1624"/>
                  </a:lnTo>
                  <a:lnTo>
                    <a:pt x="737" y="1662"/>
                  </a:lnTo>
                  <a:lnTo>
                    <a:pt x="705" y="1696"/>
                  </a:lnTo>
                  <a:lnTo>
                    <a:pt x="672" y="1728"/>
                  </a:lnTo>
                  <a:lnTo>
                    <a:pt x="641" y="1755"/>
                  </a:lnTo>
                  <a:lnTo>
                    <a:pt x="611" y="1779"/>
                  </a:lnTo>
                  <a:lnTo>
                    <a:pt x="581" y="1799"/>
                  </a:lnTo>
                  <a:lnTo>
                    <a:pt x="553" y="1816"/>
                  </a:lnTo>
                  <a:lnTo>
                    <a:pt x="539" y="1823"/>
                  </a:lnTo>
                  <a:lnTo>
                    <a:pt x="525" y="1828"/>
                  </a:lnTo>
                  <a:lnTo>
                    <a:pt x="512" y="1833"/>
                  </a:lnTo>
                  <a:lnTo>
                    <a:pt x="499" y="1838"/>
                  </a:lnTo>
                  <a:lnTo>
                    <a:pt x="484" y="1840"/>
                  </a:lnTo>
                  <a:lnTo>
                    <a:pt x="471" y="1843"/>
                  </a:lnTo>
                  <a:lnTo>
                    <a:pt x="460" y="1844"/>
                  </a:lnTo>
                  <a:lnTo>
                    <a:pt x="447" y="1845"/>
                  </a:lnTo>
                  <a:lnTo>
                    <a:pt x="447" y="1845"/>
                  </a:lnTo>
                  <a:lnTo>
                    <a:pt x="433" y="1844"/>
                  </a:lnTo>
                  <a:lnTo>
                    <a:pt x="418" y="1843"/>
                  </a:lnTo>
                  <a:lnTo>
                    <a:pt x="404" y="1841"/>
                  </a:lnTo>
                  <a:lnTo>
                    <a:pt x="390" y="1839"/>
                  </a:lnTo>
                  <a:lnTo>
                    <a:pt x="362" y="1832"/>
                  </a:lnTo>
                  <a:lnTo>
                    <a:pt x="334" y="1821"/>
                  </a:lnTo>
                  <a:lnTo>
                    <a:pt x="305" y="1808"/>
                  </a:lnTo>
                  <a:lnTo>
                    <a:pt x="278" y="1793"/>
                  </a:lnTo>
                  <a:lnTo>
                    <a:pt x="250" y="1774"/>
                  </a:lnTo>
                  <a:lnTo>
                    <a:pt x="222" y="1752"/>
                  </a:lnTo>
                  <a:lnTo>
                    <a:pt x="193" y="1727"/>
                  </a:lnTo>
                  <a:lnTo>
                    <a:pt x="166" y="1700"/>
                  </a:lnTo>
                  <a:lnTo>
                    <a:pt x="138" y="1669"/>
                  </a:lnTo>
                  <a:lnTo>
                    <a:pt x="111" y="1636"/>
                  </a:lnTo>
                  <a:lnTo>
                    <a:pt x="83" y="1601"/>
                  </a:lnTo>
                  <a:lnTo>
                    <a:pt x="55" y="1562"/>
                  </a:lnTo>
                  <a:lnTo>
                    <a:pt x="28" y="1519"/>
                  </a:lnTo>
                  <a:lnTo>
                    <a:pt x="0" y="1475"/>
                  </a:lnTo>
                  <a:lnTo>
                    <a:pt x="0" y="1475"/>
                  </a:lnTo>
                  <a:lnTo>
                    <a:pt x="44" y="1477"/>
                  </a:lnTo>
                  <a:lnTo>
                    <a:pt x="44" y="1477"/>
                  </a:lnTo>
                  <a:lnTo>
                    <a:pt x="60" y="1476"/>
                  </a:lnTo>
                  <a:lnTo>
                    <a:pt x="77" y="1476"/>
                  </a:lnTo>
                  <a:lnTo>
                    <a:pt x="93" y="1473"/>
                  </a:lnTo>
                  <a:lnTo>
                    <a:pt x="110" y="1471"/>
                  </a:lnTo>
                  <a:lnTo>
                    <a:pt x="126" y="1468"/>
                  </a:lnTo>
                  <a:lnTo>
                    <a:pt x="143" y="1463"/>
                  </a:lnTo>
                  <a:lnTo>
                    <a:pt x="177" y="1452"/>
                  </a:lnTo>
                  <a:lnTo>
                    <a:pt x="211" y="1438"/>
                  </a:lnTo>
                  <a:lnTo>
                    <a:pt x="246" y="1421"/>
                  </a:lnTo>
                  <a:lnTo>
                    <a:pt x="282" y="1401"/>
                  </a:lnTo>
                  <a:lnTo>
                    <a:pt x="317" y="1378"/>
                  </a:lnTo>
                  <a:lnTo>
                    <a:pt x="354" y="1352"/>
                  </a:lnTo>
                  <a:lnTo>
                    <a:pt x="390" y="1322"/>
                  </a:lnTo>
                  <a:lnTo>
                    <a:pt x="428" y="1289"/>
                  </a:lnTo>
                  <a:lnTo>
                    <a:pt x="466" y="1254"/>
                  </a:lnTo>
                  <a:lnTo>
                    <a:pt x="503" y="1215"/>
                  </a:lnTo>
                  <a:lnTo>
                    <a:pt x="542" y="1174"/>
                  </a:lnTo>
                  <a:lnTo>
                    <a:pt x="581" y="1129"/>
                  </a:lnTo>
                  <a:lnTo>
                    <a:pt x="621" y="1081"/>
                  </a:lnTo>
                  <a:lnTo>
                    <a:pt x="674" y="1013"/>
                  </a:lnTo>
                  <a:lnTo>
                    <a:pt x="605" y="939"/>
                  </a:lnTo>
                  <a:lnTo>
                    <a:pt x="605" y="939"/>
                  </a:lnTo>
                  <a:lnTo>
                    <a:pt x="569" y="900"/>
                  </a:lnTo>
                  <a:lnTo>
                    <a:pt x="536" y="864"/>
                  </a:lnTo>
                  <a:lnTo>
                    <a:pt x="506" y="827"/>
                  </a:lnTo>
                  <a:lnTo>
                    <a:pt x="477" y="790"/>
                  </a:lnTo>
                  <a:lnTo>
                    <a:pt x="450" y="755"/>
                  </a:lnTo>
                  <a:lnTo>
                    <a:pt x="427" y="721"/>
                  </a:lnTo>
                  <a:lnTo>
                    <a:pt x="405" y="687"/>
                  </a:lnTo>
                  <a:lnTo>
                    <a:pt x="385" y="654"/>
                  </a:lnTo>
                  <a:lnTo>
                    <a:pt x="369" y="622"/>
                  </a:lnTo>
                  <a:lnTo>
                    <a:pt x="354" y="590"/>
                  </a:lnTo>
                  <a:lnTo>
                    <a:pt x="341" y="559"/>
                  </a:lnTo>
                  <a:lnTo>
                    <a:pt x="331" y="528"/>
                  </a:lnTo>
                  <a:lnTo>
                    <a:pt x="323" y="499"/>
                  </a:lnTo>
                  <a:lnTo>
                    <a:pt x="317" y="471"/>
                  </a:lnTo>
                  <a:lnTo>
                    <a:pt x="314" y="442"/>
                  </a:lnTo>
                  <a:lnTo>
                    <a:pt x="312" y="415"/>
                  </a:lnTo>
                  <a:lnTo>
                    <a:pt x="312" y="415"/>
                  </a:lnTo>
                  <a:lnTo>
                    <a:pt x="314" y="393"/>
                  </a:lnTo>
                  <a:lnTo>
                    <a:pt x="317" y="370"/>
                  </a:lnTo>
                  <a:lnTo>
                    <a:pt x="324" y="347"/>
                  </a:lnTo>
                  <a:lnTo>
                    <a:pt x="332" y="323"/>
                  </a:lnTo>
                  <a:lnTo>
                    <a:pt x="344" y="298"/>
                  </a:lnTo>
                  <a:lnTo>
                    <a:pt x="357" y="275"/>
                  </a:lnTo>
                  <a:lnTo>
                    <a:pt x="374" y="249"/>
                  </a:lnTo>
                  <a:lnTo>
                    <a:pt x="393" y="223"/>
                  </a:lnTo>
                  <a:lnTo>
                    <a:pt x="414" y="197"/>
                  </a:lnTo>
                  <a:lnTo>
                    <a:pt x="437" y="171"/>
                  </a:lnTo>
                  <a:lnTo>
                    <a:pt x="464" y="144"/>
                  </a:lnTo>
                  <a:lnTo>
                    <a:pt x="493" y="116"/>
                  </a:lnTo>
                  <a:lnTo>
                    <a:pt x="523" y="87"/>
                  </a:lnTo>
                  <a:lnTo>
                    <a:pt x="558" y="59"/>
                  </a:lnTo>
                  <a:lnTo>
                    <a:pt x="594" y="29"/>
                  </a:lnTo>
                  <a:lnTo>
                    <a:pt x="633" y="0"/>
                  </a:lnTo>
                  <a:lnTo>
                    <a:pt x="633" y="0"/>
                  </a:lnTo>
                  <a:lnTo>
                    <a:pt x="639" y="39"/>
                  </a:lnTo>
                  <a:lnTo>
                    <a:pt x="647" y="77"/>
                  </a:lnTo>
                  <a:lnTo>
                    <a:pt x="657" y="114"/>
                  </a:lnTo>
                  <a:lnTo>
                    <a:pt x="667" y="152"/>
                  </a:lnTo>
                  <a:lnTo>
                    <a:pt x="679" y="190"/>
                  </a:lnTo>
                  <a:lnTo>
                    <a:pt x="692" y="228"/>
                  </a:lnTo>
                  <a:lnTo>
                    <a:pt x="707" y="265"/>
                  </a:lnTo>
                  <a:lnTo>
                    <a:pt x="723" y="302"/>
                  </a:lnTo>
                  <a:lnTo>
                    <a:pt x="740" y="340"/>
                  </a:lnTo>
                  <a:lnTo>
                    <a:pt x="760" y="376"/>
                  </a:lnTo>
                  <a:lnTo>
                    <a:pt x="780" y="414"/>
                  </a:lnTo>
                  <a:lnTo>
                    <a:pt x="802" y="451"/>
                  </a:lnTo>
                  <a:lnTo>
                    <a:pt x="825" y="487"/>
                  </a:lnTo>
                  <a:lnTo>
                    <a:pt x="850" y="524"/>
                  </a:lnTo>
                  <a:lnTo>
                    <a:pt x="876" y="560"/>
                  </a:lnTo>
                  <a:lnTo>
                    <a:pt x="904" y="597"/>
                  </a:lnTo>
                  <a:lnTo>
                    <a:pt x="963" y="671"/>
                  </a:lnTo>
                  <a:lnTo>
                    <a:pt x="1010" y="610"/>
                  </a:lnTo>
                  <a:lnTo>
                    <a:pt x="1010" y="610"/>
                  </a:lnTo>
                  <a:lnTo>
                    <a:pt x="1051" y="559"/>
                  </a:lnTo>
                  <a:lnTo>
                    <a:pt x="1092" y="512"/>
                  </a:lnTo>
                  <a:lnTo>
                    <a:pt x="1132" y="467"/>
                  </a:lnTo>
                  <a:lnTo>
                    <a:pt x="1172" y="426"/>
                  </a:lnTo>
                  <a:lnTo>
                    <a:pt x="1211" y="388"/>
                  </a:lnTo>
                  <a:lnTo>
                    <a:pt x="1249" y="354"/>
                  </a:lnTo>
                  <a:lnTo>
                    <a:pt x="1287" y="322"/>
                  </a:lnTo>
                  <a:lnTo>
                    <a:pt x="1325" y="295"/>
                  </a:lnTo>
                  <a:lnTo>
                    <a:pt x="1363" y="270"/>
                  </a:lnTo>
                  <a:lnTo>
                    <a:pt x="1399" y="249"/>
                  </a:lnTo>
                  <a:lnTo>
                    <a:pt x="1435" y="230"/>
                  </a:lnTo>
                  <a:lnTo>
                    <a:pt x="1453" y="223"/>
                  </a:lnTo>
                  <a:lnTo>
                    <a:pt x="1471" y="216"/>
                  </a:lnTo>
                  <a:lnTo>
                    <a:pt x="1489" y="209"/>
                  </a:lnTo>
                  <a:lnTo>
                    <a:pt x="1506" y="204"/>
                  </a:lnTo>
                  <a:lnTo>
                    <a:pt x="1524" y="199"/>
                  </a:lnTo>
                  <a:lnTo>
                    <a:pt x="1541" y="196"/>
                  </a:lnTo>
                  <a:lnTo>
                    <a:pt x="1558" y="192"/>
                  </a:lnTo>
                  <a:lnTo>
                    <a:pt x="1575" y="191"/>
                  </a:lnTo>
                  <a:lnTo>
                    <a:pt x="1592" y="190"/>
                  </a:lnTo>
                  <a:lnTo>
                    <a:pt x="1609" y="189"/>
                  </a:lnTo>
                  <a:lnTo>
                    <a:pt x="1609" y="189"/>
                  </a:lnTo>
                  <a:lnTo>
                    <a:pt x="1635" y="190"/>
                  </a:lnTo>
                  <a:lnTo>
                    <a:pt x="1660" y="193"/>
                  </a:lnTo>
                  <a:lnTo>
                    <a:pt x="1684" y="201"/>
                  </a:lnTo>
                  <a:lnTo>
                    <a:pt x="1708" y="209"/>
                  </a:lnTo>
                  <a:lnTo>
                    <a:pt x="1730" y="221"/>
                  </a:lnTo>
                  <a:lnTo>
                    <a:pt x="1752" y="234"/>
                  </a:lnTo>
                  <a:lnTo>
                    <a:pt x="1773" y="250"/>
                  </a:lnTo>
                  <a:lnTo>
                    <a:pt x="1793" y="269"/>
                  </a:lnTo>
                  <a:lnTo>
                    <a:pt x="1813" y="290"/>
                  </a:lnTo>
                  <a:lnTo>
                    <a:pt x="1832" y="314"/>
                  </a:lnTo>
                  <a:lnTo>
                    <a:pt x="1849" y="340"/>
                  </a:lnTo>
                  <a:lnTo>
                    <a:pt x="1867" y="368"/>
                  </a:lnTo>
                  <a:lnTo>
                    <a:pt x="1882" y="399"/>
                  </a:lnTo>
                  <a:lnTo>
                    <a:pt x="1899" y="433"/>
                  </a:lnTo>
                  <a:lnTo>
                    <a:pt x="1913" y="470"/>
                  </a:lnTo>
                  <a:lnTo>
                    <a:pt x="1927" y="507"/>
                  </a:lnTo>
                  <a:lnTo>
                    <a:pt x="1927" y="507"/>
                  </a:lnTo>
                  <a:lnTo>
                    <a:pt x="1900" y="505"/>
                  </a:lnTo>
                  <a:lnTo>
                    <a:pt x="1880" y="504"/>
                  </a:lnTo>
                  <a:lnTo>
                    <a:pt x="1880" y="504"/>
                  </a:lnTo>
                  <a:lnTo>
                    <a:pt x="1868" y="504"/>
                  </a:lnTo>
                  <a:lnTo>
                    <a:pt x="1855" y="506"/>
                  </a:lnTo>
                  <a:lnTo>
                    <a:pt x="1842" y="508"/>
                  </a:lnTo>
                  <a:lnTo>
                    <a:pt x="1828" y="512"/>
                  </a:lnTo>
                  <a:lnTo>
                    <a:pt x="1814" y="516"/>
                  </a:lnTo>
                  <a:lnTo>
                    <a:pt x="1799" y="521"/>
                  </a:lnTo>
                  <a:lnTo>
                    <a:pt x="1767" y="536"/>
                  </a:lnTo>
                  <a:lnTo>
                    <a:pt x="1733" y="553"/>
                  </a:lnTo>
                  <a:lnTo>
                    <a:pt x="1696" y="576"/>
                  </a:lnTo>
                  <a:lnTo>
                    <a:pt x="1657" y="602"/>
                  </a:lnTo>
                  <a:lnTo>
                    <a:pt x="1615" y="631"/>
                  </a:lnTo>
                  <a:lnTo>
                    <a:pt x="1615" y="631"/>
                  </a:lnTo>
                  <a:lnTo>
                    <a:pt x="1572" y="663"/>
                  </a:lnTo>
                  <a:lnTo>
                    <a:pt x="1532" y="697"/>
                  </a:lnTo>
                  <a:lnTo>
                    <a:pt x="1493" y="731"/>
                  </a:lnTo>
                  <a:lnTo>
                    <a:pt x="1457" y="767"/>
                  </a:lnTo>
                  <a:lnTo>
                    <a:pt x="1420" y="803"/>
                  </a:lnTo>
                  <a:lnTo>
                    <a:pt x="1387" y="841"/>
                  </a:lnTo>
                  <a:lnTo>
                    <a:pt x="1354" y="879"/>
                  </a:lnTo>
                  <a:lnTo>
                    <a:pt x="1325" y="919"/>
                  </a:lnTo>
                  <a:lnTo>
                    <a:pt x="1264" y="1000"/>
                  </a:lnTo>
                  <a:lnTo>
                    <a:pt x="1323" y="1056"/>
                  </a:lnTo>
                  <a:lnTo>
                    <a:pt x="1323" y="1056"/>
                  </a:lnTo>
                  <a:lnTo>
                    <a:pt x="1363" y="1092"/>
                  </a:lnTo>
                  <a:lnTo>
                    <a:pt x="1403" y="1128"/>
                  </a:lnTo>
                  <a:lnTo>
                    <a:pt x="1443" y="1161"/>
                  </a:lnTo>
                  <a:lnTo>
                    <a:pt x="1483" y="1190"/>
                  </a:lnTo>
                  <a:lnTo>
                    <a:pt x="1524" y="1219"/>
                  </a:lnTo>
                  <a:lnTo>
                    <a:pt x="1564" y="1243"/>
                  </a:lnTo>
                  <a:lnTo>
                    <a:pt x="1605" y="1266"/>
                  </a:lnTo>
                  <a:lnTo>
                    <a:pt x="1647" y="1287"/>
                  </a:lnTo>
                  <a:lnTo>
                    <a:pt x="1689" y="1305"/>
                  </a:lnTo>
                  <a:lnTo>
                    <a:pt x="1730" y="1320"/>
                  </a:lnTo>
                  <a:lnTo>
                    <a:pt x="1772" y="1334"/>
                  </a:lnTo>
                  <a:lnTo>
                    <a:pt x="1814" y="1345"/>
                  </a:lnTo>
                  <a:lnTo>
                    <a:pt x="1857" y="1353"/>
                  </a:lnTo>
                  <a:lnTo>
                    <a:pt x="1899" y="1359"/>
                  </a:lnTo>
                  <a:lnTo>
                    <a:pt x="1941" y="1363"/>
                  </a:lnTo>
                  <a:lnTo>
                    <a:pt x="1985" y="1364"/>
                  </a:lnTo>
                  <a:lnTo>
                    <a:pt x="1985" y="1364"/>
                  </a:lnTo>
                  <a:lnTo>
                    <a:pt x="1961" y="1410"/>
                  </a:lnTo>
                  <a:lnTo>
                    <a:pt x="1938" y="1452"/>
                  </a:lnTo>
                  <a:lnTo>
                    <a:pt x="1915" y="1492"/>
                  </a:lnTo>
                  <a:lnTo>
                    <a:pt x="1892" y="1529"/>
                  </a:lnTo>
                  <a:lnTo>
                    <a:pt x="1868" y="1562"/>
                  </a:lnTo>
                  <a:lnTo>
                    <a:pt x="1845" y="1593"/>
                  </a:lnTo>
                  <a:lnTo>
                    <a:pt x="1820" y="1621"/>
                  </a:lnTo>
                  <a:lnTo>
                    <a:pt x="1796" y="1646"/>
                  </a:lnTo>
                  <a:lnTo>
                    <a:pt x="1772" y="1668"/>
                  </a:lnTo>
                  <a:lnTo>
                    <a:pt x="1748" y="1687"/>
                  </a:lnTo>
                  <a:lnTo>
                    <a:pt x="1723" y="1703"/>
                  </a:lnTo>
                  <a:lnTo>
                    <a:pt x="1699" y="1716"/>
                  </a:lnTo>
                  <a:lnTo>
                    <a:pt x="1674" y="1727"/>
                  </a:lnTo>
                  <a:lnTo>
                    <a:pt x="1662" y="1731"/>
                  </a:lnTo>
                  <a:lnTo>
                    <a:pt x="1649" y="1734"/>
                  </a:lnTo>
                  <a:lnTo>
                    <a:pt x="1637" y="1736"/>
                  </a:lnTo>
                  <a:lnTo>
                    <a:pt x="1624" y="1739"/>
                  </a:lnTo>
                  <a:lnTo>
                    <a:pt x="1611" y="1740"/>
                  </a:lnTo>
                  <a:lnTo>
                    <a:pt x="1600" y="1740"/>
                  </a:lnTo>
                  <a:lnTo>
                    <a:pt x="1600" y="1740"/>
                  </a:lnTo>
                  <a:lnTo>
                    <a:pt x="1576" y="1739"/>
                  </a:lnTo>
                  <a:lnTo>
                    <a:pt x="1551" y="1735"/>
                  </a:lnTo>
                  <a:lnTo>
                    <a:pt x="1525" y="1728"/>
                  </a:lnTo>
                  <a:lnTo>
                    <a:pt x="1498" y="1720"/>
                  </a:lnTo>
                  <a:lnTo>
                    <a:pt x="1470" y="1708"/>
                  </a:lnTo>
                  <a:lnTo>
                    <a:pt x="1440" y="1695"/>
                  </a:lnTo>
                  <a:lnTo>
                    <a:pt x="1409" y="1679"/>
                  </a:lnTo>
                  <a:lnTo>
                    <a:pt x="1377" y="1660"/>
                  </a:lnTo>
                  <a:lnTo>
                    <a:pt x="1344" y="1639"/>
                  </a:lnTo>
                  <a:lnTo>
                    <a:pt x="1308" y="1615"/>
                  </a:lnTo>
                  <a:lnTo>
                    <a:pt x="1273" y="1588"/>
                  </a:lnTo>
                  <a:lnTo>
                    <a:pt x="1235" y="1560"/>
                  </a:lnTo>
                  <a:lnTo>
                    <a:pt x="1196" y="1529"/>
                  </a:lnTo>
                  <a:lnTo>
                    <a:pt x="1156" y="1495"/>
                  </a:lnTo>
                  <a:lnTo>
                    <a:pt x="1116" y="1458"/>
                  </a:lnTo>
                  <a:lnTo>
                    <a:pt x="1074" y="1419"/>
                  </a:lnTo>
                  <a:lnTo>
                    <a:pt x="983" y="1337"/>
                  </a:lnTo>
                  <a:close/>
                </a:path>
              </a:pathLst>
            </a:custGeom>
            <a:solidFill>
              <a:schemeClr val="accent5"/>
            </a:solidFill>
            <a:ln w="9525">
              <a:noFill/>
              <a:round/>
              <a:headEnd/>
              <a:tailEnd/>
            </a:ln>
          </p:spPr>
          <p:txBody>
            <a:bodyPr vert="horz" wrap="square" lIns="78586" tIns="39293" rIns="78586" bIns="39293" numCol="1" anchor="t" anchorCtr="0" compatLnSpc="1">
              <a:prstTxWarp prst="textNoShape">
                <a:avLst/>
              </a:prstTxWarp>
            </a:bodyPr>
            <a:lstStyle/>
            <a:p>
              <a:endParaRPr lang="en-US" sz="1350" dirty="0">
                <a:latin typeface="Arial" panose="020B0604020202020204" pitchFamily="34" charset="0"/>
              </a:endParaRPr>
            </a:p>
          </p:txBody>
        </p:sp>
        <p:sp>
          <p:nvSpPr>
            <p:cNvPr id="95" name="RBContent80"/>
            <p:cNvSpPr txBox="1">
              <a:spLocks/>
            </p:cNvSpPr>
            <p:nvPr/>
          </p:nvSpPr>
          <p:spPr>
            <a:xfrm>
              <a:off x="5949824" y="3297874"/>
              <a:ext cx="1254866" cy="1294970"/>
            </a:xfrm>
            <a:prstGeom prst="rect">
              <a:avLst/>
            </a:prstGeom>
            <a:noFill/>
            <a:ln w="9525">
              <a:noFill/>
            </a:ln>
          </p:spPr>
          <p:txBody>
            <a:bodyPr vert="horz" wrap="square" lIns="0" tIns="0" rIns="0" bIns="0" rtlCol="0">
              <a:spAutoFit/>
            </a:bodyPr>
            <a:lstStyle/>
            <a:p>
              <a:pPr marL="171450" lvl="1" indent="-171450">
                <a:lnSpc>
                  <a:spcPct val="85000"/>
                </a:lnSpc>
                <a:buClr>
                  <a:schemeClr val="accent1"/>
                </a:buClr>
                <a:buSzPct val="100000"/>
                <a:buFont typeface="Wingdings" panose="05000000000000000000" pitchFamily="2" charset="2"/>
                <a:buChar char="§"/>
              </a:pPr>
              <a:r>
                <a:rPr lang="en-US" sz="900" dirty="0" err="1">
                  <a:latin typeface="Arial" panose="020B0604020202020204" pitchFamily="34" charset="0"/>
                  <a:sym typeface="+mn-lt"/>
                </a:rPr>
                <a:t>Magento</a:t>
              </a:r>
              <a:r>
                <a:rPr lang="en-US" sz="900" dirty="0">
                  <a:latin typeface="Arial" panose="020B0604020202020204" pitchFamily="34" charset="0"/>
                  <a:sym typeface="+mn-lt"/>
                </a:rPr>
                <a:t> is far from optimal platform for travel booking</a:t>
              </a:r>
            </a:p>
            <a:p>
              <a:pPr marL="286779" lvl="2" indent="-171450">
                <a:lnSpc>
                  <a:spcPct val="85000"/>
                </a:lnSpc>
                <a:buClr>
                  <a:schemeClr val="accent1"/>
                </a:buClr>
                <a:buSzPct val="100000"/>
                <a:buFont typeface="Arial" panose="020B0604020202020204" pitchFamily="34" charset="0"/>
                <a:buChar char="•"/>
              </a:pPr>
              <a:r>
                <a:rPr lang="en-US" sz="900" dirty="0">
                  <a:latin typeface="Arial" panose="020B0604020202020204" pitchFamily="34" charset="0"/>
                  <a:sym typeface="+mn-lt"/>
                </a:rPr>
                <a:t>No existing API plug-ins for flights/ travel agency data</a:t>
              </a:r>
            </a:p>
            <a:p>
              <a:pPr marL="171450" lvl="1" indent="-171450">
                <a:lnSpc>
                  <a:spcPct val="85000"/>
                </a:lnSpc>
                <a:buClr>
                  <a:schemeClr val="accent1"/>
                </a:buClr>
                <a:buSzPct val="100000"/>
                <a:buFont typeface="Wingdings" panose="05000000000000000000" pitchFamily="2" charset="2"/>
                <a:buChar char="§"/>
              </a:pPr>
              <a:r>
                <a:rPr lang="en-US" sz="900" dirty="0">
                  <a:latin typeface="Arial" panose="020B0604020202020204" pitchFamily="34" charset="0"/>
                  <a:sym typeface="+mn-lt"/>
                </a:rPr>
                <a:t>Existing travel platforms are well-developed and designed for large-scale searches</a:t>
              </a:r>
            </a:p>
          </p:txBody>
        </p:sp>
        <p:pic>
          <p:nvPicPr>
            <p:cNvPr id="99" name="Picture 98">
              <a:extLst>
                <a:ext uri="{FF2B5EF4-FFF2-40B4-BE49-F238E27FC236}">
                  <a16:creationId xmlns:a16="http://schemas.microsoft.com/office/drawing/2014/main" id="{D61E5B89-99B3-47CE-859A-DDCF3BB3276B}"/>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8" t="19512" b="20070"/>
            <a:stretch/>
          </p:blipFill>
          <p:spPr>
            <a:xfrm>
              <a:off x="6142793" y="2788865"/>
              <a:ext cx="449982" cy="253230"/>
            </a:xfrm>
            <a:prstGeom prst="rect">
              <a:avLst/>
            </a:prstGeom>
          </p:spPr>
        </p:pic>
        <p:pic>
          <p:nvPicPr>
            <p:cNvPr id="100" name="Picture 99">
              <a:extLst>
                <a:ext uri="{FF2B5EF4-FFF2-40B4-BE49-F238E27FC236}">
                  <a16:creationId xmlns:a16="http://schemas.microsoft.com/office/drawing/2014/main" id="{1EC7571E-4153-4189-938C-3776588A4DEB}"/>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11722" y="2603023"/>
              <a:ext cx="658819" cy="167866"/>
            </a:xfrm>
            <a:prstGeom prst="rect">
              <a:avLst/>
            </a:prstGeom>
          </p:spPr>
        </p:pic>
        <p:pic>
          <p:nvPicPr>
            <p:cNvPr id="101" name="Picture 100">
              <a:extLst>
                <a:ext uri="{FF2B5EF4-FFF2-40B4-BE49-F238E27FC236}">
                  <a16:creationId xmlns:a16="http://schemas.microsoft.com/office/drawing/2014/main" id="{FD00CE43-E05A-4DBD-B523-215EBEC737C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63778" y="2890695"/>
              <a:ext cx="569090" cy="131360"/>
            </a:xfrm>
            <a:prstGeom prst="rect">
              <a:avLst/>
            </a:prstGeom>
          </p:spPr>
        </p:pic>
      </p:grpSp>
      <p:sp>
        <p:nvSpPr>
          <p:cNvPr id="102" name="Title66"/>
          <p:cNvSpPr txBox="1"/>
          <p:nvPr/>
        </p:nvSpPr>
        <p:spPr>
          <a:xfrm>
            <a:off x="414975" y="1946686"/>
            <a:ext cx="915750" cy="343171"/>
          </a:xfrm>
          <a:prstGeom prst="rect">
            <a:avLst/>
          </a:prstGeom>
          <a:noFill/>
          <a:ln w="9525">
            <a:noFill/>
          </a:ln>
        </p:spPr>
        <p:txBody>
          <a:bodyPr vert="horz" wrap="square" lIns="0" tIns="0" rIns="0" bIns="0" rtlCol="0" anchor="b">
            <a:spAutoFit/>
          </a:bodyPr>
          <a:lstStyle/>
          <a:p>
            <a:pPr algn="ctr">
              <a:lnSpc>
                <a:spcPct val="90000"/>
              </a:lnSpc>
              <a:spcBef>
                <a:spcPts val="300"/>
              </a:spcBef>
              <a:buClr>
                <a:srgbClr val="000000"/>
              </a:buClr>
              <a:buSzPct val="100000"/>
            </a:pPr>
            <a:r>
              <a:rPr lang="de-DE" sz="1100" b="1" dirty="0">
                <a:solidFill>
                  <a:schemeClr val="accent2"/>
                </a:solidFill>
                <a:latin typeface="Arial" panose="020B0604020202020204" pitchFamily="34" charset="0"/>
                <a:cs typeface="Arial Narrow" pitchFamily="34" charset="0"/>
              </a:rPr>
              <a:t>Supported </a:t>
            </a:r>
          </a:p>
          <a:p>
            <a:pPr algn="ctr">
              <a:lnSpc>
                <a:spcPct val="90000"/>
              </a:lnSpc>
              <a:spcBef>
                <a:spcPts val="300"/>
              </a:spcBef>
              <a:buClr>
                <a:srgbClr val="000000"/>
              </a:buClr>
              <a:buSzPct val="100000"/>
            </a:pPr>
            <a:r>
              <a:rPr lang="de-DE" sz="1100" b="1" dirty="0">
                <a:solidFill>
                  <a:schemeClr val="accent2"/>
                </a:solidFill>
                <a:latin typeface="Arial" panose="020B0604020202020204" pitchFamily="34" charset="0"/>
                <a:cs typeface="Arial Narrow" pitchFamily="34" charset="0"/>
              </a:rPr>
              <a:t>by Magento?</a:t>
            </a:r>
            <a:endParaRPr lang="en-US" sz="1100" b="1" dirty="0">
              <a:solidFill>
                <a:schemeClr val="accent2"/>
              </a:solidFill>
              <a:latin typeface="Arial" panose="020B0604020202020204" pitchFamily="34" charset="0"/>
              <a:cs typeface="Arial Narrow" pitchFamily="34" charset="0"/>
            </a:endParaRPr>
          </a:p>
        </p:txBody>
      </p:sp>
      <p:sp>
        <p:nvSpPr>
          <p:cNvPr id="104" name="Title66"/>
          <p:cNvSpPr txBox="1"/>
          <p:nvPr/>
        </p:nvSpPr>
        <p:spPr>
          <a:xfrm>
            <a:off x="350903" y="3578714"/>
            <a:ext cx="915750" cy="152349"/>
          </a:xfrm>
          <a:prstGeom prst="rect">
            <a:avLst/>
          </a:prstGeom>
          <a:noFill/>
          <a:ln w="9525">
            <a:noFill/>
          </a:ln>
        </p:spPr>
        <p:txBody>
          <a:bodyPr vert="horz" wrap="square" lIns="0" tIns="0" rIns="0" bIns="0" rtlCol="0" anchor="b">
            <a:spAutoFit/>
          </a:bodyPr>
          <a:lstStyle/>
          <a:p>
            <a:pPr algn="ctr">
              <a:lnSpc>
                <a:spcPct val="90000"/>
              </a:lnSpc>
              <a:spcBef>
                <a:spcPts val="300"/>
              </a:spcBef>
              <a:buClr>
                <a:srgbClr val="000000"/>
              </a:buClr>
              <a:buSzPct val="100000"/>
            </a:pPr>
            <a:r>
              <a:rPr lang="de-DE" sz="1100" b="1" dirty="0">
                <a:solidFill>
                  <a:schemeClr val="accent2"/>
                </a:solidFill>
                <a:latin typeface="Arial" panose="020B0604020202020204" pitchFamily="34" charset="0"/>
                <a:cs typeface="Arial Narrow" pitchFamily="34" charset="0"/>
              </a:rPr>
              <a:t>Rationale</a:t>
            </a:r>
            <a:endParaRPr lang="en-US" sz="1100" b="1" dirty="0">
              <a:solidFill>
                <a:schemeClr val="accent2"/>
              </a:solidFill>
              <a:latin typeface="Arial" panose="020B0604020202020204" pitchFamily="34" charset="0"/>
              <a:cs typeface="Arial Narrow" pitchFamily="34" charset="0"/>
            </a:endParaRPr>
          </a:p>
        </p:txBody>
      </p:sp>
      <p:sp>
        <p:nvSpPr>
          <p:cNvPr id="103" name="Title66"/>
          <p:cNvSpPr txBox="1"/>
          <p:nvPr/>
        </p:nvSpPr>
        <p:spPr>
          <a:xfrm>
            <a:off x="305390" y="2596290"/>
            <a:ext cx="997296" cy="304699"/>
          </a:xfrm>
          <a:prstGeom prst="rect">
            <a:avLst/>
          </a:prstGeom>
          <a:noFill/>
          <a:ln w="9525">
            <a:noFill/>
          </a:ln>
        </p:spPr>
        <p:txBody>
          <a:bodyPr vert="horz" wrap="square" lIns="0" tIns="0" rIns="0" bIns="0" rtlCol="0" anchor="b">
            <a:spAutoFit/>
          </a:bodyPr>
          <a:lstStyle/>
          <a:p>
            <a:pPr algn="ctr">
              <a:lnSpc>
                <a:spcPct val="90000"/>
              </a:lnSpc>
              <a:spcBef>
                <a:spcPts val="300"/>
              </a:spcBef>
              <a:buClr>
                <a:srgbClr val="000000"/>
              </a:buClr>
              <a:buSzPct val="100000"/>
            </a:pPr>
            <a:r>
              <a:rPr lang="de-DE" sz="1100" b="1" dirty="0">
                <a:solidFill>
                  <a:schemeClr val="accent2"/>
                </a:solidFill>
                <a:latin typeface="Arial" panose="020B0604020202020204" pitchFamily="34" charset="0"/>
                <a:cs typeface="Arial Narrow" pitchFamily="34" charset="0"/>
              </a:rPr>
              <a:t>Example players</a:t>
            </a:r>
            <a:endParaRPr lang="en-US" sz="1100" b="1" dirty="0">
              <a:solidFill>
                <a:schemeClr val="accent2"/>
              </a:solidFill>
              <a:latin typeface="Arial" panose="020B0604020202020204" pitchFamily="34" charset="0"/>
              <a:cs typeface="Arial Narrow" pitchFamily="34" charset="0"/>
            </a:endParaRPr>
          </a:p>
        </p:txBody>
      </p:sp>
      <p:grpSp>
        <p:nvGrpSpPr>
          <p:cNvPr id="16" name="Group 15">
            <a:extLst>
              <a:ext uri="{FF2B5EF4-FFF2-40B4-BE49-F238E27FC236}">
                <a16:creationId xmlns:a16="http://schemas.microsoft.com/office/drawing/2014/main" id="{BB67BF7C-22B3-4584-819A-37BF9F6C722F}"/>
              </a:ext>
            </a:extLst>
          </p:cNvPr>
          <p:cNvGrpSpPr/>
          <p:nvPr/>
        </p:nvGrpSpPr>
        <p:grpSpPr>
          <a:xfrm>
            <a:off x="7347296" y="1368297"/>
            <a:ext cx="1486161" cy="3016156"/>
            <a:chOff x="7210309" y="1458963"/>
            <a:chExt cx="1486161" cy="3016156"/>
          </a:xfrm>
        </p:grpSpPr>
        <p:sp>
          <p:nvSpPr>
            <p:cNvPr id="74" name="Rectangle: Rounded Corners 68">
              <a:extLst>
                <a:ext uri="{FF2B5EF4-FFF2-40B4-BE49-F238E27FC236}">
                  <a16:creationId xmlns:a16="http://schemas.microsoft.com/office/drawing/2014/main" id="{04545F84-D478-4373-B86F-3D1D518DDBA4}"/>
                </a:ext>
              </a:extLst>
            </p:cNvPr>
            <p:cNvSpPr>
              <a:spLocks/>
            </p:cNvSpPr>
            <p:nvPr/>
          </p:nvSpPr>
          <p:spPr>
            <a:xfrm flipH="1">
              <a:off x="7214355" y="1721921"/>
              <a:ext cx="1215681" cy="331826"/>
            </a:xfrm>
            <a:prstGeom prst="roundRect">
              <a:avLst>
                <a:gd name="adj" fmla="val 50000"/>
              </a:avLst>
            </a:prstGeom>
            <a:solidFill>
              <a:schemeClr val="accent2"/>
            </a:solidFill>
            <a:ln w="9525">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sp>
          <p:nvSpPr>
            <p:cNvPr id="75" name="Title66"/>
            <p:cNvSpPr txBox="1"/>
            <p:nvPr/>
          </p:nvSpPr>
          <p:spPr>
            <a:xfrm>
              <a:off x="7256926" y="1458963"/>
              <a:ext cx="1277392" cy="168557"/>
            </a:xfrm>
            <a:prstGeom prst="roundRect">
              <a:avLst/>
            </a:prstGeom>
            <a:noFill/>
            <a:ln w="9525">
              <a:noFill/>
            </a:ln>
          </p:spPr>
          <p:txBody>
            <a:bodyPr vert="horz" wrap="square" lIns="0" tIns="0" rIns="0" bIns="0" rtlCol="0" anchor="b">
              <a:spAutoFit/>
            </a:bodyPr>
            <a:lstStyle/>
            <a:p>
              <a:pPr algn="ctr">
                <a:lnSpc>
                  <a:spcPct val="90000"/>
                </a:lnSpc>
                <a:spcBef>
                  <a:spcPts val="300"/>
                </a:spcBef>
                <a:buClr>
                  <a:srgbClr val="000000"/>
                </a:buClr>
                <a:buSzPct val="100000"/>
              </a:pPr>
              <a:r>
                <a:rPr lang="en-US" sz="1100" b="1" dirty="0">
                  <a:solidFill>
                    <a:srgbClr val="DE002B"/>
                  </a:solidFill>
                  <a:latin typeface="Arial" panose="020B0604020202020204" pitchFamily="34" charset="0"/>
                  <a:cs typeface="Arial Narrow" pitchFamily="34" charset="0"/>
                </a:rPr>
                <a:t>Content streaming</a:t>
              </a:r>
            </a:p>
          </p:txBody>
        </p:sp>
        <p:sp>
          <p:nvSpPr>
            <p:cNvPr id="64" name="Oval 63">
              <a:extLst>
                <a:ext uri="{FF2B5EF4-FFF2-40B4-BE49-F238E27FC236}">
                  <a16:creationId xmlns:a16="http://schemas.microsoft.com/office/drawing/2014/main" id="{4C23A065-3999-4922-B79D-1E4C08A2A951}"/>
                </a:ext>
              </a:extLst>
            </p:cNvPr>
            <p:cNvSpPr/>
            <p:nvPr/>
          </p:nvSpPr>
          <p:spPr>
            <a:xfrm>
              <a:off x="7881506" y="1762547"/>
              <a:ext cx="250576" cy="250576"/>
            </a:xfrm>
            <a:prstGeom prst="ellipse">
              <a:avLst/>
            </a:prstGeom>
            <a:solidFill>
              <a:schemeClr val="bg1"/>
            </a:solidFill>
            <a:ln w="15875" cmpd="sng">
              <a:solidFill>
                <a:schemeClr val="accent6"/>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825" dirty="0">
                <a:latin typeface="Arial" panose="020B0604020202020204" pitchFamily="34" charset="0"/>
              </a:endParaRPr>
            </a:p>
          </p:txBody>
        </p:sp>
        <p:grpSp>
          <p:nvGrpSpPr>
            <p:cNvPr id="65" name="Group 60">
              <a:extLst>
                <a:ext uri="{FF2B5EF4-FFF2-40B4-BE49-F238E27FC236}">
                  <a16:creationId xmlns:a16="http://schemas.microsoft.com/office/drawing/2014/main" id="{84E5D7F8-72AA-4A0C-8216-DB9B0C58B56F}"/>
                </a:ext>
              </a:extLst>
            </p:cNvPr>
            <p:cNvGrpSpPr>
              <a:grpSpLocks noChangeAspect="1"/>
            </p:cNvGrpSpPr>
            <p:nvPr/>
          </p:nvGrpSpPr>
          <p:grpSpPr bwMode="auto">
            <a:xfrm>
              <a:off x="7932257" y="1834276"/>
              <a:ext cx="161199" cy="123626"/>
              <a:chOff x="2425" y="3189"/>
              <a:chExt cx="266" cy="204"/>
            </a:xfrm>
            <a:solidFill>
              <a:schemeClr val="bg2"/>
            </a:solidFill>
          </p:grpSpPr>
          <p:sp>
            <p:nvSpPr>
              <p:cNvPr id="66" name="Freeform 62">
                <a:extLst>
                  <a:ext uri="{FF2B5EF4-FFF2-40B4-BE49-F238E27FC236}">
                    <a16:creationId xmlns:a16="http://schemas.microsoft.com/office/drawing/2014/main" id="{A4935B4A-27C1-42F9-81F5-3DCACEF62942}"/>
                  </a:ext>
                </a:extLst>
              </p:cNvPr>
              <p:cNvSpPr>
                <a:spLocks noEditPoints="1"/>
              </p:cNvSpPr>
              <p:nvPr/>
            </p:nvSpPr>
            <p:spPr bwMode="auto">
              <a:xfrm>
                <a:off x="2527" y="3229"/>
                <a:ext cx="164" cy="164"/>
              </a:xfrm>
              <a:custGeom>
                <a:avLst/>
                <a:gdLst>
                  <a:gd name="T0" fmla="*/ 670 w 2133"/>
                  <a:gd name="T1" fmla="*/ 1913 h 2138"/>
                  <a:gd name="T2" fmla="*/ 828 w 2133"/>
                  <a:gd name="T3" fmla="*/ 1972 h 2138"/>
                  <a:gd name="T4" fmla="*/ 904 w 2133"/>
                  <a:gd name="T5" fmla="*/ 1840 h 2138"/>
                  <a:gd name="T6" fmla="*/ 639 w 2133"/>
                  <a:gd name="T7" fmla="*/ 1719 h 2138"/>
                  <a:gd name="T8" fmla="*/ 1455 w 2133"/>
                  <a:gd name="T9" fmla="*/ 1743 h 2138"/>
                  <a:gd name="T10" fmla="*/ 1316 w 2133"/>
                  <a:gd name="T11" fmla="*/ 1806 h 2138"/>
                  <a:gd name="T12" fmla="*/ 1381 w 2133"/>
                  <a:gd name="T13" fmla="*/ 1934 h 2138"/>
                  <a:gd name="T14" fmla="*/ 1495 w 2133"/>
                  <a:gd name="T15" fmla="*/ 1719 h 2138"/>
                  <a:gd name="T16" fmla="*/ 194 w 2133"/>
                  <a:gd name="T17" fmla="*/ 1363 h 2138"/>
                  <a:gd name="T18" fmla="*/ 259 w 2133"/>
                  <a:gd name="T19" fmla="*/ 1505 h 2138"/>
                  <a:gd name="T20" fmla="*/ 293 w 2133"/>
                  <a:gd name="T21" fmla="*/ 1560 h 2138"/>
                  <a:gd name="T22" fmla="*/ 330 w 2133"/>
                  <a:gd name="T23" fmla="*/ 1318 h 2138"/>
                  <a:gd name="T24" fmla="*/ 1838 w 2133"/>
                  <a:gd name="T25" fmla="*/ 1217 h 2138"/>
                  <a:gd name="T26" fmla="*/ 1800 w 2133"/>
                  <a:gd name="T27" fmla="*/ 1334 h 2138"/>
                  <a:gd name="T28" fmla="*/ 1839 w 2133"/>
                  <a:gd name="T29" fmla="*/ 1560 h 2138"/>
                  <a:gd name="T30" fmla="*/ 1975 w 2133"/>
                  <a:gd name="T31" fmla="*/ 1284 h 2138"/>
                  <a:gd name="T32" fmla="*/ 269 w 2133"/>
                  <a:gd name="T33" fmla="*/ 614 h 2138"/>
                  <a:gd name="T34" fmla="*/ 198 w 2133"/>
                  <a:gd name="T35" fmla="*/ 788 h 2138"/>
                  <a:gd name="T36" fmla="*/ 179 w 2133"/>
                  <a:gd name="T37" fmla="*/ 863 h 2138"/>
                  <a:gd name="T38" fmla="*/ 386 w 2133"/>
                  <a:gd name="T39" fmla="*/ 664 h 2138"/>
                  <a:gd name="T40" fmla="*/ 1711 w 2133"/>
                  <a:gd name="T41" fmla="*/ 610 h 2138"/>
                  <a:gd name="T42" fmla="*/ 1753 w 2133"/>
                  <a:gd name="T43" fmla="*/ 685 h 2138"/>
                  <a:gd name="T44" fmla="*/ 1814 w 2133"/>
                  <a:gd name="T45" fmla="*/ 843 h 2138"/>
                  <a:gd name="T46" fmla="*/ 1946 w 2133"/>
                  <a:gd name="T47" fmla="*/ 778 h 2138"/>
                  <a:gd name="T48" fmla="*/ 1823 w 2133"/>
                  <a:gd name="T49" fmla="*/ 527 h 2138"/>
                  <a:gd name="T50" fmla="*/ 830 w 2133"/>
                  <a:gd name="T51" fmla="*/ 549 h 2138"/>
                  <a:gd name="T52" fmla="*/ 606 w 2133"/>
                  <a:gd name="T53" fmla="*/ 732 h 2138"/>
                  <a:gd name="T54" fmla="*/ 500 w 2133"/>
                  <a:gd name="T55" fmla="*/ 1007 h 2138"/>
                  <a:gd name="T56" fmla="*/ 548 w 2133"/>
                  <a:gd name="T57" fmla="*/ 1305 h 2138"/>
                  <a:gd name="T58" fmla="*/ 730 w 2133"/>
                  <a:gd name="T59" fmla="*/ 1530 h 2138"/>
                  <a:gd name="T60" fmla="*/ 1004 w 2133"/>
                  <a:gd name="T61" fmla="*/ 1636 h 2138"/>
                  <a:gd name="T62" fmla="*/ 1302 w 2133"/>
                  <a:gd name="T63" fmla="*/ 1589 h 2138"/>
                  <a:gd name="T64" fmla="*/ 1526 w 2133"/>
                  <a:gd name="T65" fmla="*/ 1406 h 2138"/>
                  <a:gd name="T66" fmla="*/ 1632 w 2133"/>
                  <a:gd name="T67" fmla="*/ 1132 h 2138"/>
                  <a:gd name="T68" fmla="*/ 1585 w 2133"/>
                  <a:gd name="T69" fmla="*/ 834 h 2138"/>
                  <a:gd name="T70" fmla="*/ 1403 w 2133"/>
                  <a:gd name="T71" fmla="*/ 609 h 2138"/>
                  <a:gd name="T72" fmla="*/ 1128 w 2133"/>
                  <a:gd name="T73" fmla="*/ 502 h 2138"/>
                  <a:gd name="T74" fmla="*/ 1329 w 2133"/>
                  <a:gd name="T75" fmla="*/ 339 h 2138"/>
                  <a:gd name="T76" fmla="*/ 1542 w 2133"/>
                  <a:gd name="T77" fmla="*/ 278 h 2138"/>
                  <a:gd name="T78" fmla="*/ 1352 w 2133"/>
                  <a:gd name="T79" fmla="*/ 192 h 2138"/>
                  <a:gd name="T80" fmla="*/ 1250 w 2133"/>
                  <a:gd name="T81" fmla="*/ 163 h 2138"/>
                  <a:gd name="T82" fmla="*/ 789 w 2133"/>
                  <a:gd name="T83" fmla="*/ 184 h 2138"/>
                  <a:gd name="T84" fmla="*/ 624 w 2133"/>
                  <a:gd name="T85" fmla="*/ 253 h 2138"/>
                  <a:gd name="T86" fmla="*/ 548 w 2133"/>
                  <a:gd name="T87" fmla="*/ 297 h 2138"/>
                  <a:gd name="T88" fmla="*/ 746 w 2133"/>
                  <a:gd name="T89" fmla="*/ 349 h 2138"/>
                  <a:gd name="T90" fmla="*/ 921 w 2133"/>
                  <a:gd name="T91" fmla="*/ 150 h 2138"/>
                  <a:gd name="T92" fmla="*/ 1388 w 2133"/>
                  <a:gd name="T93" fmla="*/ 50 h 2138"/>
                  <a:gd name="T94" fmla="*/ 1733 w 2133"/>
                  <a:gd name="T95" fmla="*/ 235 h 2138"/>
                  <a:gd name="T96" fmla="*/ 1987 w 2133"/>
                  <a:gd name="T97" fmla="*/ 530 h 2138"/>
                  <a:gd name="T98" fmla="*/ 2120 w 2133"/>
                  <a:gd name="T99" fmla="*/ 904 h 2138"/>
                  <a:gd name="T100" fmla="*/ 2104 w 2133"/>
                  <a:gd name="T101" fmla="*/ 1314 h 2138"/>
                  <a:gd name="T102" fmla="*/ 1945 w 2133"/>
                  <a:gd name="T103" fmla="*/ 1674 h 2138"/>
                  <a:gd name="T104" fmla="*/ 1671 w 2133"/>
                  <a:gd name="T105" fmla="*/ 1949 h 2138"/>
                  <a:gd name="T106" fmla="*/ 1310 w 2133"/>
                  <a:gd name="T107" fmla="*/ 2110 h 2138"/>
                  <a:gd name="T108" fmla="*/ 901 w 2133"/>
                  <a:gd name="T109" fmla="*/ 2125 h 2138"/>
                  <a:gd name="T110" fmla="*/ 528 w 2133"/>
                  <a:gd name="T111" fmla="*/ 1992 h 2138"/>
                  <a:gd name="T112" fmla="*/ 233 w 2133"/>
                  <a:gd name="T113" fmla="*/ 1738 h 2138"/>
                  <a:gd name="T114" fmla="*/ 49 w 2133"/>
                  <a:gd name="T115" fmla="*/ 1392 h 2138"/>
                  <a:gd name="T116" fmla="*/ 3 w 2133"/>
                  <a:gd name="T117" fmla="*/ 985 h 2138"/>
                  <a:gd name="T118" fmla="*/ 108 w 2133"/>
                  <a:gd name="T119" fmla="*/ 600 h 2138"/>
                  <a:gd name="T120" fmla="*/ 339 w 2133"/>
                  <a:gd name="T121" fmla="*/ 287 h 2138"/>
                  <a:gd name="T122" fmla="*/ 670 w 2133"/>
                  <a:gd name="T123" fmla="*/ 77 h 2138"/>
                  <a:gd name="T124" fmla="*/ 1066 w 2133"/>
                  <a:gd name="T125" fmla="*/ 0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33" h="2138">
                    <a:moveTo>
                      <a:pt x="639" y="1719"/>
                    </a:moveTo>
                    <a:lnTo>
                      <a:pt x="546" y="1846"/>
                    </a:lnTo>
                    <a:lnTo>
                      <a:pt x="589" y="1871"/>
                    </a:lnTo>
                    <a:lnTo>
                      <a:pt x="630" y="1894"/>
                    </a:lnTo>
                    <a:lnTo>
                      <a:pt x="670" y="1913"/>
                    </a:lnTo>
                    <a:lnTo>
                      <a:pt x="707" y="1929"/>
                    </a:lnTo>
                    <a:lnTo>
                      <a:pt x="742" y="1943"/>
                    </a:lnTo>
                    <a:lnTo>
                      <a:pt x="775" y="1955"/>
                    </a:lnTo>
                    <a:lnTo>
                      <a:pt x="804" y="1964"/>
                    </a:lnTo>
                    <a:lnTo>
                      <a:pt x="828" y="1972"/>
                    </a:lnTo>
                    <a:lnTo>
                      <a:pt x="849" y="1977"/>
                    </a:lnTo>
                    <a:lnTo>
                      <a:pt x="864" y="1981"/>
                    </a:lnTo>
                    <a:lnTo>
                      <a:pt x="875" y="1983"/>
                    </a:lnTo>
                    <a:lnTo>
                      <a:pt x="879" y="1984"/>
                    </a:lnTo>
                    <a:lnTo>
                      <a:pt x="904" y="1840"/>
                    </a:lnTo>
                    <a:lnTo>
                      <a:pt x="852" y="1826"/>
                    </a:lnTo>
                    <a:lnTo>
                      <a:pt x="799" y="1808"/>
                    </a:lnTo>
                    <a:lnTo>
                      <a:pt x="745" y="1784"/>
                    </a:lnTo>
                    <a:lnTo>
                      <a:pt x="693" y="1754"/>
                    </a:lnTo>
                    <a:lnTo>
                      <a:pt x="639" y="1719"/>
                    </a:lnTo>
                    <a:close/>
                    <a:moveTo>
                      <a:pt x="1495" y="1719"/>
                    </a:moveTo>
                    <a:lnTo>
                      <a:pt x="1492" y="1721"/>
                    </a:lnTo>
                    <a:lnTo>
                      <a:pt x="1484" y="1726"/>
                    </a:lnTo>
                    <a:lnTo>
                      <a:pt x="1472" y="1733"/>
                    </a:lnTo>
                    <a:lnTo>
                      <a:pt x="1455" y="1743"/>
                    </a:lnTo>
                    <a:lnTo>
                      <a:pt x="1435" y="1754"/>
                    </a:lnTo>
                    <a:lnTo>
                      <a:pt x="1410" y="1766"/>
                    </a:lnTo>
                    <a:lnTo>
                      <a:pt x="1383" y="1780"/>
                    </a:lnTo>
                    <a:lnTo>
                      <a:pt x="1351" y="1792"/>
                    </a:lnTo>
                    <a:lnTo>
                      <a:pt x="1316" y="1806"/>
                    </a:lnTo>
                    <a:lnTo>
                      <a:pt x="1280" y="1819"/>
                    </a:lnTo>
                    <a:lnTo>
                      <a:pt x="1240" y="1829"/>
                    </a:lnTo>
                    <a:lnTo>
                      <a:pt x="1259" y="1960"/>
                    </a:lnTo>
                    <a:lnTo>
                      <a:pt x="1322" y="1948"/>
                    </a:lnTo>
                    <a:lnTo>
                      <a:pt x="1381" y="1934"/>
                    </a:lnTo>
                    <a:lnTo>
                      <a:pt x="1436" y="1915"/>
                    </a:lnTo>
                    <a:lnTo>
                      <a:pt x="1488" y="1894"/>
                    </a:lnTo>
                    <a:lnTo>
                      <a:pt x="1537" y="1869"/>
                    </a:lnTo>
                    <a:lnTo>
                      <a:pt x="1583" y="1843"/>
                    </a:lnTo>
                    <a:lnTo>
                      <a:pt x="1495" y="1719"/>
                    </a:lnTo>
                    <a:close/>
                    <a:moveTo>
                      <a:pt x="308" y="1220"/>
                    </a:moveTo>
                    <a:lnTo>
                      <a:pt x="156" y="1242"/>
                    </a:lnTo>
                    <a:lnTo>
                      <a:pt x="168" y="1285"/>
                    </a:lnTo>
                    <a:lnTo>
                      <a:pt x="180" y="1325"/>
                    </a:lnTo>
                    <a:lnTo>
                      <a:pt x="194" y="1363"/>
                    </a:lnTo>
                    <a:lnTo>
                      <a:pt x="208" y="1396"/>
                    </a:lnTo>
                    <a:lnTo>
                      <a:pt x="221" y="1429"/>
                    </a:lnTo>
                    <a:lnTo>
                      <a:pt x="235" y="1457"/>
                    </a:lnTo>
                    <a:lnTo>
                      <a:pt x="248" y="1483"/>
                    </a:lnTo>
                    <a:lnTo>
                      <a:pt x="259" y="1505"/>
                    </a:lnTo>
                    <a:lnTo>
                      <a:pt x="270" y="1524"/>
                    </a:lnTo>
                    <a:lnTo>
                      <a:pt x="279" y="1538"/>
                    </a:lnTo>
                    <a:lnTo>
                      <a:pt x="286" y="1550"/>
                    </a:lnTo>
                    <a:lnTo>
                      <a:pt x="291" y="1556"/>
                    </a:lnTo>
                    <a:lnTo>
                      <a:pt x="293" y="1560"/>
                    </a:lnTo>
                    <a:lnTo>
                      <a:pt x="401" y="1482"/>
                    </a:lnTo>
                    <a:lnTo>
                      <a:pt x="380" y="1445"/>
                    </a:lnTo>
                    <a:lnTo>
                      <a:pt x="361" y="1405"/>
                    </a:lnTo>
                    <a:lnTo>
                      <a:pt x="345" y="1363"/>
                    </a:lnTo>
                    <a:lnTo>
                      <a:pt x="330" y="1318"/>
                    </a:lnTo>
                    <a:lnTo>
                      <a:pt x="317" y="1270"/>
                    </a:lnTo>
                    <a:lnTo>
                      <a:pt x="308" y="1220"/>
                    </a:lnTo>
                    <a:close/>
                    <a:moveTo>
                      <a:pt x="1841" y="1203"/>
                    </a:moveTo>
                    <a:lnTo>
                      <a:pt x="1840" y="1208"/>
                    </a:lnTo>
                    <a:lnTo>
                      <a:pt x="1838" y="1217"/>
                    </a:lnTo>
                    <a:lnTo>
                      <a:pt x="1835" y="1232"/>
                    </a:lnTo>
                    <a:lnTo>
                      <a:pt x="1830" y="1252"/>
                    </a:lnTo>
                    <a:lnTo>
                      <a:pt x="1822" y="1276"/>
                    </a:lnTo>
                    <a:lnTo>
                      <a:pt x="1813" y="1304"/>
                    </a:lnTo>
                    <a:lnTo>
                      <a:pt x="1800" y="1334"/>
                    </a:lnTo>
                    <a:lnTo>
                      <a:pt x="1787" y="1368"/>
                    </a:lnTo>
                    <a:lnTo>
                      <a:pt x="1770" y="1404"/>
                    </a:lnTo>
                    <a:lnTo>
                      <a:pt x="1750" y="1440"/>
                    </a:lnTo>
                    <a:lnTo>
                      <a:pt x="1728" y="1478"/>
                    </a:lnTo>
                    <a:lnTo>
                      <a:pt x="1839" y="1560"/>
                    </a:lnTo>
                    <a:lnTo>
                      <a:pt x="1877" y="1504"/>
                    </a:lnTo>
                    <a:lnTo>
                      <a:pt x="1909" y="1448"/>
                    </a:lnTo>
                    <a:lnTo>
                      <a:pt x="1935" y="1393"/>
                    </a:lnTo>
                    <a:lnTo>
                      <a:pt x="1957" y="1338"/>
                    </a:lnTo>
                    <a:lnTo>
                      <a:pt x="1975" y="1284"/>
                    </a:lnTo>
                    <a:lnTo>
                      <a:pt x="1987" y="1229"/>
                    </a:lnTo>
                    <a:lnTo>
                      <a:pt x="1841" y="1203"/>
                    </a:lnTo>
                    <a:close/>
                    <a:moveTo>
                      <a:pt x="316" y="531"/>
                    </a:moveTo>
                    <a:lnTo>
                      <a:pt x="291" y="573"/>
                    </a:lnTo>
                    <a:lnTo>
                      <a:pt x="269" y="614"/>
                    </a:lnTo>
                    <a:lnTo>
                      <a:pt x="250" y="654"/>
                    </a:lnTo>
                    <a:lnTo>
                      <a:pt x="233" y="692"/>
                    </a:lnTo>
                    <a:lnTo>
                      <a:pt x="219" y="727"/>
                    </a:lnTo>
                    <a:lnTo>
                      <a:pt x="208" y="760"/>
                    </a:lnTo>
                    <a:lnTo>
                      <a:pt x="198" y="788"/>
                    </a:lnTo>
                    <a:lnTo>
                      <a:pt x="191" y="814"/>
                    </a:lnTo>
                    <a:lnTo>
                      <a:pt x="186" y="834"/>
                    </a:lnTo>
                    <a:lnTo>
                      <a:pt x="183" y="848"/>
                    </a:lnTo>
                    <a:lnTo>
                      <a:pt x="180" y="859"/>
                    </a:lnTo>
                    <a:lnTo>
                      <a:pt x="179" y="863"/>
                    </a:lnTo>
                    <a:lnTo>
                      <a:pt x="300" y="884"/>
                    </a:lnTo>
                    <a:lnTo>
                      <a:pt x="313" y="830"/>
                    </a:lnTo>
                    <a:lnTo>
                      <a:pt x="332" y="776"/>
                    </a:lnTo>
                    <a:lnTo>
                      <a:pt x="355" y="720"/>
                    </a:lnTo>
                    <a:lnTo>
                      <a:pt x="386" y="664"/>
                    </a:lnTo>
                    <a:lnTo>
                      <a:pt x="422" y="609"/>
                    </a:lnTo>
                    <a:lnTo>
                      <a:pt x="316" y="531"/>
                    </a:lnTo>
                    <a:close/>
                    <a:moveTo>
                      <a:pt x="1823" y="527"/>
                    </a:moveTo>
                    <a:lnTo>
                      <a:pt x="1709" y="608"/>
                    </a:lnTo>
                    <a:lnTo>
                      <a:pt x="1711" y="610"/>
                    </a:lnTo>
                    <a:lnTo>
                      <a:pt x="1716" y="618"/>
                    </a:lnTo>
                    <a:lnTo>
                      <a:pt x="1722" y="629"/>
                    </a:lnTo>
                    <a:lnTo>
                      <a:pt x="1731" y="644"/>
                    </a:lnTo>
                    <a:lnTo>
                      <a:pt x="1741" y="663"/>
                    </a:lnTo>
                    <a:lnTo>
                      <a:pt x="1753" y="685"/>
                    </a:lnTo>
                    <a:lnTo>
                      <a:pt x="1766" y="710"/>
                    </a:lnTo>
                    <a:lnTo>
                      <a:pt x="1778" y="740"/>
                    </a:lnTo>
                    <a:lnTo>
                      <a:pt x="1791" y="771"/>
                    </a:lnTo>
                    <a:lnTo>
                      <a:pt x="1803" y="806"/>
                    </a:lnTo>
                    <a:lnTo>
                      <a:pt x="1814" y="843"/>
                    </a:lnTo>
                    <a:lnTo>
                      <a:pt x="1824" y="882"/>
                    </a:lnTo>
                    <a:lnTo>
                      <a:pt x="1833" y="924"/>
                    </a:lnTo>
                    <a:lnTo>
                      <a:pt x="1974" y="903"/>
                    </a:lnTo>
                    <a:lnTo>
                      <a:pt x="1962" y="838"/>
                    </a:lnTo>
                    <a:lnTo>
                      <a:pt x="1946" y="778"/>
                    </a:lnTo>
                    <a:lnTo>
                      <a:pt x="1928" y="721"/>
                    </a:lnTo>
                    <a:lnTo>
                      <a:pt x="1905" y="667"/>
                    </a:lnTo>
                    <a:lnTo>
                      <a:pt x="1880" y="618"/>
                    </a:lnTo>
                    <a:lnTo>
                      <a:pt x="1853" y="570"/>
                    </a:lnTo>
                    <a:lnTo>
                      <a:pt x="1823" y="527"/>
                    </a:lnTo>
                    <a:close/>
                    <a:moveTo>
                      <a:pt x="1066" y="499"/>
                    </a:moveTo>
                    <a:lnTo>
                      <a:pt x="1004" y="502"/>
                    </a:lnTo>
                    <a:lnTo>
                      <a:pt x="944" y="512"/>
                    </a:lnTo>
                    <a:lnTo>
                      <a:pt x="886" y="528"/>
                    </a:lnTo>
                    <a:lnTo>
                      <a:pt x="830" y="549"/>
                    </a:lnTo>
                    <a:lnTo>
                      <a:pt x="779" y="577"/>
                    </a:lnTo>
                    <a:lnTo>
                      <a:pt x="730" y="609"/>
                    </a:lnTo>
                    <a:lnTo>
                      <a:pt x="684" y="646"/>
                    </a:lnTo>
                    <a:lnTo>
                      <a:pt x="643" y="687"/>
                    </a:lnTo>
                    <a:lnTo>
                      <a:pt x="606" y="732"/>
                    </a:lnTo>
                    <a:lnTo>
                      <a:pt x="574" y="781"/>
                    </a:lnTo>
                    <a:lnTo>
                      <a:pt x="548" y="834"/>
                    </a:lnTo>
                    <a:lnTo>
                      <a:pt x="525" y="888"/>
                    </a:lnTo>
                    <a:lnTo>
                      <a:pt x="510" y="946"/>
                    </a:lnTo>
                    <a:lnTo>
                      <a:pt x="500" y="1007"/>
                    </a:lnTo>
                    <a:lnTo>
                      <a:pt x="496" y="1070"/>
                    </a:lnTo>
                    <a:lnTo>
                      <a:pt x="500" y="1132"/>
                    </a:lnTo>
                    <a:lnTo>
                      <a:pt x="510" y="1192"/>
                    </a:lnTo>
                    <a:lnTo>
                      <a:pt x="525" y="1250"/>
                    </a:lnTo>
                    <a:lnTo>
                      <a:pt x="548" y="1305"/>
                    </a:lnTo>
                    <a:lnTo>
                      <a:pt x="574" y="1357"/>
                    </a:lnTo>
                    <a:lnTo>
                      <a:pt x="606" y="1406"/>
                    </a:lnTo>
                    <a:lnTo>
                      <a:pt x="643" y="1451"/>
                    </a:lnTo>
                    <a:lnTo>
                      <a:pt x="684" y="1493"/>
                    </a:lnTo>
                    <a:lnTo>
                      <a:pt x="730" y="1530"/>
                    </a:lnTo>
                    <a:lnTo>
                      <a:pt x="779" y="1562"/>
                    </a:lnTo>
                    <a:lnTo>
                      <a:pt x="830" y="1589"/>
                    </a:lnTo>
                    <a:lnTo>
                      <a:pt x="886" y="1610"/>
                    </a:lnTo>
                    <a:lnTo>
                      <a:pt x="944" y="1627"/>
                    </a:lnTo>
                    <a:lnTo>
                      <a:pt x="1004" y="1636"/>
                    </a:lnTo>
                    <a:lnTo>
                      <a:pt x="1066" y="1640"/>
                    </a:lnTo>
                    <a:lnTo>
                      <a:pt x="1128" y="1636"/>
                    </a:lnTo>
                    <a:lnTo>
                      <a:pt x="1188" y="1627"/>
                    </a:lnTo>
                    <a:lnTo>
                      <a:pt x="1246" y="1610"/>
                    </a:lnTo>
                    <a:lnTo>
                      <a:pt x="1302" y="1589"/>
                    </a:lnTo>
                    <a:lnTo>
                      <a:pt x="1353" y="1562"/>
                    </a:lnTo>
                    <a:lnTo>
                      <a:pt x="1403" y="1530"/>
                    </a:lnTo>
                    <a:lnTo>
                      <a:pt x="1448" y="1493"/>
                    </a:lnTo>
                    <a:lnTo>
                      <a:pt x="1489" y="1451"/>
                    </a:lnTo>
                    <a:lnTo>
                      <a:pt x="1526" y="1406"/>
                    </a:lnTo>
                    <a:lnTo>
                      <a:pt x="1557" y="1357"/>
                    </a:lnTo>
                    <a:lnTo>
                      <a:pt x="1585" y="1305"/>
                    </a:lnTo>
                    <a:lnTo>
                      <a:pt x="1607" y="1250"/>
                    </a:lnTo>
                    <a:lnTo>
                      <a:pt x="1623" y="1192"/>
                    </a:lnTo>
                    <a:lnTo>
                      <a:pt x="1632" y="1132"/>
                    </a:lnTo>
                    <a:lnTo>
                      <a:pt x="1635" y="1070"/>
                    </a:lnTo>
                    <a:lnTo>
                      <a:pt x="1632" y="1007"/>
                    </a:lnTo>
                    <a:lnTo>
                      <a:pt x="1623" y="946"/>
                    </a:lnTo>
                    <a:lnTo>
                      <a:pt x="1607" y="888"/>
                    </a:lnTo>
                    <a:lnTo>
                      <a:pt x="1585" y="834"/>
                    </a:lnTo>
                    <a:lnTo>
                      <a:pt x="1557" y="781"/>
                    </a:lnTo>
                    <a:lnTo>
                      <a:pt x="1526" y="732"/>
                    </a:lnTo>
                    <a:lnTo>
                      <a:pt x="1489" y="687"/>
                    </a:lnTo>
                    <a:lnTo>
                      <a:pt x="1448" y="646"/>
                    </a:lnTo>
                    <a:lnTo>
                      <a:pt x="1403" y="609"/>
                    </a:lnTo>
                    <a:lnTo>
                      <a:pt x="1353" y="577"/>
                    </a:lnTo>
                    <a:lnTo>
                      <a:pt x="1302" y="549"/>
                    </a:lnTo>
                    <a:lnTo>
                      <a:pt x="1246" y="528"/>
                    </a:lnTo>
                    <a:lnTo>
                      <a:pt x="1188" y="512"/>
                    </a:lnTo>
                    <a:lnTo>
                      <a:pt x="1128" y="502"/>
                    </a:lnTo>
                    <a:lnTo>
                      <a:pt x="1066" y="499"/>
                    </a:lnTo>
                    <a:close/>
                    <a:moveTo>
                      <a:pt x="1246" y="162"/>
                    </a:moveTo>
                    <a:lnTo>
                      <a:pt x="1221" y="308"/>
                    </a:lnTo>
                    <a:lnTo>
                      <a:pt x="1274" y="320"/>
                    </a:lnTo>
                    <a:lnTo>
                      <a:pt x="1329" y="339"/>
                    </a:lnTo>
                    <a:lnTo>
                      <a:pt x="1384" y="363"/>
                    </a:lnTo>
                    <a:lnTo>
                      <a:pt x="1438" y="393"/>
                    </a:lnTo>
                    <a:lnTo>
                      <a:pt x="1494" y="430"/>
                    </a:lnTo>
                    <a:lnTo>
                      <a:pt x="1585" y="305"/>
                    </a:lnTo>
                    <a:lnTo>
                      <a:pt x="1542" y="278"/>
                    </a:lnTo>
                    <a:lnTo>
                      <a:pt x="1500" y="255"/>
                    </a:lnTo>
                    <a:lnTo>
                      <a:pt x="1459" y="235"/>
                    </a:lnTo>
                    <a:lnTo>
                      <a:pt x="1422" y="218"/>
                    </a:lnTo>
                    <a:lnTo>
                      <a:pt x="1385" y="204"/>
                    </a:lnTo>
                    <a:lnTo>
                      <a:pt x="1352" y="192"/>
                    </a:lnTo>
                    <a:lnTo>
                      <a:pt x="1323" y="182"/>
                    </a:lnTo>
                    <a:lnTo>
                      <a:pt x="1297" y="175"/>
                    </a:lnTo>
                    <a:lnTo>
                      <a:pt x="1276" y="169"/>
                    </a:lnTo>
                    <a:lnTo>
                      <a:pt x="1261" y="166"/>
                    </a:lnTo>
                    <a:lnTo>
                      <a:pt x="1250" y="163"/>
                    </a:lnTo>
                    <a:lnTo>
                      <a:pt x="1246" y="162"/>
                    </a:lnTo>
                    <a:close/>
                    <a:moveTo>
                      <a:pt x="921" y="150"/>
                    </a:moveTo>
                    <a:lnTo>
                      <a:pt x="875" y="160"/>
                    </a:lnTo>
                    <a:lnTo>
                      <a:pt x="832" y="171"/>
                    </a:lnTo>
                    <a:lnTo>
                      <a:pt x="789" y="184"/>
                    </a:lnTo>
                    <a:lnTo>
                      <a:pt x="751" y="197"/>
                    </a:lnTo>
                    <a:lnTo>
                      <a:pt x="715" y="212"/>
                    </a:lnTo>
                    <a:lnTo>
                      <a:pt x="681" y="226"/>
                    </a:lnTo>
                    <a:lnTo>
                      <a:pt x="652" y="239"/>
                    </a:lnTo>
                    <a:lnTo>
                      <a:pt x="624" y="253"/>
                    </a:lnTo>
                    <a:lnTo>
                      <a:pt x="601" y="266"/>
                    </a:lnTo>
                    <a:lnTo>
                      <a:pt x="582" y="276"/>
                    </a:lnTo>
                    <a:lnTo>
                      <a:pt x="566" y="286"/>
                    </a:lnTo>
                    <a:lnTo>
                      <a:pt x="555" y="293"/>
                    </a:lnTo>
                    <a:lnTo>
                      <a:pt x="548" y="297"/>
                    </a:lnTo>
                    <a:lnTo>
                      <a:pt x="544" y="299"/>
                    </a:lnTo>
                    <a:lnTo>
                      <a:pt x="630" y="420"/>
                    </a:lnTo>
                    <a:lnTo>
                      <a:pt x="665" y="394"/>
                    </a:lnTo>
                    <a:lnTo>
                      <a:pt x="704" y="371"/>
                    </a:lnTo>
                    <a:lnTo>
                      <a:pt x="746" y="349"/>
                    </a:lnTo>
                    <a:lnTo>
                      <a:pt x="791" y="331"/>
                    </a:lnTo>
                    <a:lnTo>
                      <a:pt x="838" y="314"/>
                    </a:lnTo>
                    <a:lnTo>
                      <a:pt x="888" y="302"/>
                    </a:lnTo>
                    <a:lnTo>
                      <a:pt x="942" y="291"/>
                    </a:lnTo>
                    <a:lnTo>
                      <a:pt x="921" y="150"/>
                    </a:lnTo>
                    <a:close/>
                    <a:moveTo>
                      <a:pt x="1066" y="0"/>
                    </a:moveTo>
                    <a:lnTo>
                      <a:pt x="1149" y="3"/>
                    </a:lnTo>
                    <a:lnTo>
                      <a:pt x="1231" y="13"/>
                    </a:lnTo>
                    <a:lnTo>
                      <a:pt x="1310" y="29"/>
                    </a:lnTo>
                    <a:lnTo>
                      <a:pt x="1388" y="50"/>
                    </a:lnTo>
                    <a:lnTo>
                      <a:pt x="1463" y="77"/>
                    </a:lnTo>
                    <a:lnTo>
                      <a:pt x="1535" y="109"/>
                    </a:lnTo>
                    <a:lnTo>
                      <a:pt x="1605" y="147"/>
                    </a:lnTo>
                    <a:lnTo>
                      <a:pt x="1671" y="189"/>
                    </a:lnTo>
                    <a:lnTo>
                      <a:pt x="1733" y="235"/>
                    </a:lnTo>
                    <a:lnTo>
                      <a:pt x="1792" y="287"/>
                    </a:lnTo>
                    <a:lnTo>
                      <a:pt x="1848" y="342"/>
                    </a:lnTo>
                    <a:lnTo>
                      <a:pt x="1898" y="401"/>
                    </a:lnTo>
                    <a:lnTo>
                      <a:pt x="1945" y="464"/>
                    </a:lnTo>
                    <a:lnTo>
                      <a:pt x="1987" y="530"/>
                    </a:lnTo>
                    <a:lnTo>
                      <a:pt x="2024" y="600"/>
                    </a:lnTo>
                    <a:lnTo>
                      <a:pt x="2057" y="671"/>
                    </a:lnTo>
                    <a:lnTo>
                      <a:pt x="2083" y="747"/>
                    </a:lnTo>
                    <a:lnTo>
                      <a:pt x="2104" y="824"/>
                    </a:lnTo>
                    <a:lnTo>
                      <a:pt x="2120" y="904"/>
                    </a:lnTo>
                    <a:lnTo>
                      <a:pt x="2129" y="985"/>
                    </a:lnTo>
                    <a:lnTo>
                      <a:pt x="2133" y="1070"/>
                    </a:lnTo>
                    <a:lnTo>
                      <a:pt x="2129" y="1153"/>
                    </a:lnTo>
                    <a:lnTo>
                      <a:pt x="2120" y="1234"/>
                    </a:lnTo>
                    <a:lnTo>
                      <a:pt x="2104" y="1314"/>
                    </a:lnTo>
                    <a:lnTo>
                      <a:pt x="2083" y="1392"/>
                    </a:lnTo>
                    <a:lnTo>
                      <a:pt x="2057" y="1467"/>
                    </a:lnTo>
                    <a:lnTo>
                      <a:pt x="2024" y="1540"/>
                    </a:lnTo>
                    <a:lnTo>
                      <a:pt x="1987" y="1609"/>
                    </a:lnTo>
                    <a:lnTo>
                      <a:pt x="1945" y="1674"/>
                    </a:lnTo>
                    <a:lnTo>
                      <a:pt x="1898" y="1738"/>
                    </a:lnTo>
                    <a:lnTo>
                      <a:pt x="1848" y="1797"/>
                    </a:lnTo>
                    <a:lnTo>
                      <a:pt x="1792" y="1852"/>
                    </a:lnTo>
                    <a:lnTo>
                      <a:pt x="1733" y="1903"/>
                    </a:lnTo>
                    <a:lnTo>
                      <a:pt x="1671" y="1949"/>
                    </a:lnTo>
                    <a:lnTo>
                      <a:pt x="1605" y="1992"/>
                    </a:lnTo>
                    <a:lnTo>
                      <a:pt x="1535" y="2029"/>
                    </a:lnTo>
                    <a:lnTo>
                      <a:pt x="1463" y="2061"/>
                    </a:lnTo>
                    <a:lnTo>
                      <a:pt x="1388" y="2088"/>
                    </a:lnTo>
                    <a:lnTo>
                      <a:pt x="1310" y="2110"/>
                    </a:lnTo>
                    <a:lnTo>
                      <a:pt x="1231" y="2125"/>
                    </a:lnTo>
                    <a:lnTo>
                      <a:pt x="1149" y="2135"/>
                    </a:lnTo>
                    <a:lnTo>
                      <a:pt x="1066" y="2138"/>
                    </a:lnTo>
                    <a:lnTo>
                      <a:pt x="983" y="2135"/>
                    </a:lnTo>
                    <a:lnTo>
                      <a:pt x="901" y="2125"/>
                    </a:lnTo>
                    <a:lnTo>
                      <a:pt x="821" y="2110"/>
                    </a:lnTo>
                    <a:lnTo>
                      <a:pt x="744" y="2088"/>
                    </a:lnTo>
                    <a:lnTo>
                      <a:pt x="670" y="2061"/>
                    </a:lnTo>
                    <a:lnTo>
                      <a:pt x="597" y="2029"/>
                    </a:lnTo>
                    <a:lnTo>
                      <a:pt x="528" y="1992"/>
                    </a:lnTo>
                    <a:lnTo>
                      <a:pt x="461" y="1949"/>
                    </a:lnTo>
                    <a:lnTo>
                      <a:pt x="399" y="1903"/>
                    </a:lnTo>
                    <a:lnTo>
                      <a:pt x="339" y="1852"/>
                    </a:lnTo>
                    <a:lnTo>
                      <a:pt x="285" y="1797"/>
                    </a:lnTo>
                    <a:lnTo>
                      <a:pt x="233" y="1738"/>
                    </a:lnTo>
                    <a:lnTo>
                      <a:pt x="187" y="1674"/>
                    </a:lnTo>
                    <a:lnTo>
                      <a:pt x="145" y="1609"/>
                    </a:lnTo>
                    <a:lnTo>
                      <a:pt x="108" y="1540"/>
                    </a:lnTo>
                    <a:lnTo>
                      <a:pt x="75" y="1467"/>
                    </a:lnTo>
                    <a:lnTo>
                      <a:pt x="49" y="1392"/>
                    </a:lnTo>
                    <a:lnTo>
                      <a:pt x="27" y="1314"/>
                    </a:lnTo>
                    <a:lnTo>
                      <a:pt x="12" y="1234"/>
                    </a:lnTo>
                    <a:lnTo>
                      <a:pt x="3" y="1153"/>
                    </a:lnTo>
                    <a:lnTo>
                      <a:pt x="0" y="1070"/>
                    </a:lnTo>
                    <a:lnTo>
                      <a:pt x="3" y="985"/>
                    </a:lnTo>
                    <a:lnTo>
                      <a:pt x="12" y="904"/>
                    </a:lnTo>
                    <a:lnTo>
                      <a:pt x="27" y="824"/>
                    </a:lnTo>
                    <a:lnTo>
                      <a:pt x="49" y="747"/>
                    </a:lnTo>
                    <a:lnTo>
                      <a:pt x="75" y="671"/>
                    </a:lnTo>
                    <a:lnTo>
                      <a:pt x="108" y="600"/>
                    </a:lnTo>
                    <a:lnTo>
                      <a:pt x="145" y="530"/>
                    </a:lnTo>
                    <a:lnTo>
                      <a:pt x="187" y="464"/>
                    </a:lnTo>
                    <a:lnTo>
                      <a:pt x="233" y="401"/>
                    </a:lnTo>
                    <a:lnTo>
                      <a:pt x="285" y="342"/>
                    </a:lnTo>
                    <a:lnTo>
                      <a:pt x="339" y="287"/>
                    </a:lnTo>
                    <a:lnTo>
                      <a:pt x="399" y="235"/>
                    </a:lnTo>
                    <a:lnTo>
                      <a:pt x="461" y="189"/>
                    </a:lnTo>
                    <a:lnTo>
                      <a:pt x="528" y="147"/>
                    </a:lnTo>
                    <a:lnTo>
                      <a:pt x="597" y="109"/>
                    </a:lnTo>
                    <a:lnTo>
                      <a:pt x="670" y="77"/>
                    </a:lnTo>
                    <a:lnTo>
                      <a:pt x="744" y="50"/>
                    </a:lnTo>
                    <a:lnTo>
                      <a:pt x="821" y="29"/>
                    </a:lnTo>
                    <a:lnTo>
                      <a:pt x="901" y="13"/>
                    </a:lnTo>
                    <a:lnTo>
                      <a:pt x="983" y="3"/>
                    </a:lnTo>
                    <a:lnTo>
                      <a:pt x="1066"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Arial" panose="020B0604020202020204" pitchFamily="34" charset="0"/>
                </a:endParaRPr>
              </a:p>
            </p:txBody>
          </p:sp>
          <p:sp>
            <p:nvSpPr>
              <p:cNvPr id="67" name="Freeform 63">
                <a:extLst>
                  <a:ext uri="{FF2B5EF4-FFF2-40B4-BE49-F238E27FC236}">
                    <a16:creationId xmlns:a16="http://schemas.microsoft.com/office/drawing/2014/main" id="{C9910E45-68B0-497A-8243-9A9276F7C1D0}"/>
                  </a:ext>
                </a:extLst>
              </p:cNvPr>
              <p:cNvSpPr>
                <a:spLocks/>
              </p:cNvSpPr>
              <p:nvPr/>
            </p:nvSpPr>
            <p:spPr bwMode="auto">
              <a:xfrm>
                <a:off x="2578" y="3279"/>
                <a:ext cx="63" cy="63"/>
              </a:xfrm>
              <a:custGeom>
                <a:avLst/>
                <a:gdLst>
                  <a:gd name="T0" fmla="*/ 410 w 820"/>
                  <a:gd name="T1" fmla="*/ 0 h 823"/>
                  <a:gd name="T2" fmla="*/ 462 w 820"/>
                  <a:gd name="T3" fmla="*/ 3 h 823"/>
                  <a:gd name="T4" fmla="*/ 511 w 820"/>
                  <a:gd name="T5" fmla="*/ 12 h 823"/>
                  <a:gd name="T6" fmla="*/ 558 w 820"/>
                  <a:gd name="T7" fmla="*/ 27 h 823"/>
                  <a:gd name="T8" fmla="*/ 603 w 820"/>
                  <a:gd name="T9" fmla="*/ 48 h 823"/>
                  <a:gd name="T10" fmla="*/ 645 w 820"/>
                  <a:gd name="T11" fmla="*/ 73 h 823"/>
                  <a:gd name="T12" fmla="*/ 683 w 820"/>
                  <a:gd name="T13" fmla="*/ 104 h 823"/>
                  <a:gd name="T14" fmla="*/ 717 w 820"/>
                  <a:gd name="T15" fmla="*/ 138 h 823"/>
                  <a:gd name="T16" fmla="*/ 747 w 820"/>
                  <a:gd name="T17" fmla="*/ 177 h 823"/>
                  <a:gd name="T18" fmla="*/ 773 w 820"/>
                  <a:gd name="T19" fmla="*/ 218 h 823"/>
                  <a:gd name="T20" fmla="*/ 793 w 820"/>
                  <a:gd name="T21" fmla="*/ 263 h 823"/>
                  <a:gd name="T22" fmla="*/ 808 w 820"/>
                  <a:gd name="T23" fmla="*/ 309 h 823"/>
                  <a:gd name="T24" fmla="*/ 817 w 820"/>
                  <a:gd name="T25" fmla="*/ 360 h 823"/>
                  <a:gd name="T26" fmla="*/ 820 w 820"/>
                  <a:gd name="T27" fmla="*/ 412 h 823"/>
                  <a:gd name="T28" fmla="*/ 817 w 820"/>
                  <a:gd name="T29" fmla="*/ 463 h 823"/>
                  <a:gd name="T30" fmla="*/ 808 w 820"/>
                  <a:gd name="T31" fmla="*/ 513 h 823"/>
                  <a:gd name="T32" fmla="*/ 793 w 820"/>
                  <a:gd name="T33" fmla="*/ 560 h 823"/>
                  <a:gd name="T34" fmla="*/ 773 w 820"/>
                  <a:gd name="T35" fmla="*/ 604 h 823"/>
                  <a:gd name="T36" fmla="*/ 747 w 820"/>
                  <a:gd name="T37" fmla="*/ 647 h 823"/>
                  <a:gd name="T38" fmla="*/ 717 w 820"/>
                  <a:gd name="T39" fmla="*/ 685 h 823"/>
                  <a:gd name="T40" fmla="*/ 683 w 820"/>
                  <a:gd name="T41" fmla="*/ 718 h 823"/>
                  <a:gd name="T42" fmla="*/ 645 w 820"/>
                  <a:gd name="T43" fmla="*/ 749 h 823"/>
                  <a:gd name="T44" fmla="*/ 603 w 820"/>
                  <a:gd name="T45" fmla="*/ 774 h 823"/>
                  <a:gd name="T46" fmla="*/ 558 w 820"/>
                  <a:gd name="T47" fmla="*/ 795 h 823"/>
                  <a:gd name="T48" fmla="*/ 511 w 820"/>
                  <a:gd name="T49" fmla="*/ 810 h 823"/>
                  <a:gd name="T50" fmla="*/ 462 w 820"/>
                  <a:gd name="T51" fmla="*/ 819 h 823"/>
                  <a:gd name="T52" fmla="*/ 410 w 820"/>
                  <a:gd name="T53" fmla="*/ 823 h 823"/>
                  <a:gd name="T54" fmla="*/ 359 w 820"/>
                  <a:gd name="T55" fmla="*/ 819 h 823"/>
                  <a:gd name="T56" fmla="*/ 309 w 820"/>
                  <a:gd name="T57" fmla="*/ 810 h 823"/>
                  <a:gd name="T58" fmla="*/ 262 w 820"/>
                  <a:gd name="T59" fmla="*/ 795 h 823"/>
                  <a:gd name="T60" fmla="*/ 217 w 820"/>
                  <a:gd name="T61" fmla="*/ 774 h 823"/>
                  <a:gd name="T62" fmla="*/ 176 w 820"/>
                  <a:gd name="T63" fmla="*/ 749 h 823"/>
                  <a:gd name="T64" fmla="*/ 138 w 820"/>
                  <a:gd name="T65" fmla="*/ 718 h 823"/>
                  <a:gd name="T66" fmla="*/ 103 w 820"/>
                  <a:gd name="T67" fmla="*/ 685 h 823"/>
                  <a:gd name="T68" fmla="*/ 72 w 820"/>
                  <a:gd name="T69" fmla="*/ 647 h 823"/>
                  <a:gd name="T70" fmla="*/ 47 w 820"/>
                  <a:gd name="T71" fmla="*/ 604 h 823"/>
                  <a:gd name="T72" fmla="*/ 27 w 820"/>
                  <a:gd name="T73" fmla="*/ 560 h 823"/>
                  <a:gd name="T74" fmla="*/ 11 w 820"/>
                  <a:gd name="T75" fmla="*/ 513 h 823"/>
                  <a:gd name="T76" fmla="*/ 3 w 820"/>
                  <a:gd name="T77" fmla="*/ 463 h 823"/>
                  <a:gd name="T78" fmla="*/ 0 w 820"/>
                  <a:gd name="T79" fmla="*/ 412 h 823"/>
                  <a:gd name="T80" fmla="*/ 3 w 820"/>
                  <a:gd name="T81" fmla="*/ 360 h 823"/>
                  <a:gd name="T82" fmla="*/ 11 w 820"/>
                  <a:gd name="T83" fmla="*/ 309 h 823"/>
                  <a:gd name="T84" fmla="*/ 27 w 820"/>
                  <a:gd name="T85" fmla="*/ 263 h 823"/>
                  <a:gd name="T86" fmla="*/ 47 w 820"/>
                  <a:gd name="T87" fmla="*/ 218 h 823"/>
                  <a:gd name="T88" fmla="*/ 72 w 820"/>
                  <a:gd name="T89" fmla="*/ 177 h 823"/>
                  <a:gd name="T90" fmla="*/ 103 w 820"/>
                  <a:gd name="T91" fmla="*/ 138 h 823"/>
                  <a:gd name="T92" fmla="*/ 138 w 820"/>
                  <a:gd name="T93" fmla="*/ 104 h 823"/>
                  <a:gd name="T94" fmla="*/ 176 w 820"/>
                  <a:gd name="T95" fmla="*/ 73 h 823"/>
                  <a:gd name="T96" fmla="*/ 217 w 820"/>
                  <a:gd name="T97" fmla="*/ 48 h 823"/>
                  <a:gd name="T98" fmla="*/ 262 w 820"/>
                  <a:gd name="T99" fmla="*/ 27 h 823"/>
                  <a:gd name="T100" fmla="*/ 309 w 820"/>
                  <a:gd name="T101" fmla="*/ 12 h 823"/>
                  <a:gd name="T102" fmla="*/ 359 w 820"/>
                  <a:gd name="T103" fmla="*/ 3 h 823"/>
                  <a:gd name="T104" fmla="*/ 410 w 820"/>
                  <a:gd name="T105"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0" h="823">
                    <a:moveTo>
                      <a:pt x="410" y="0"/>
                    </a:moveTo>
                    <a:lnTo>
                      <a:pt x="462" y="3"/>
                    </a:lnTo>
                    <a:lnTo>
                      <a:pt x="511" y="12"/>
                    </a:lnTo>
                    <a:lnTo>
                      <a:pt x="558" y="27"/>
                    </a:lnTo>
                    <a:lnTo>
                      <a:pt x="603" y="48"/>
                    </a:lnTo>
                    <a:lnTo>
                      <a:pt x="645" y="73"/>
                    </a:lnTo>
                    <a:lnTo>
                      <a:pt x="683" y="104"/>
                    </a:lnTo>
                    <a:lnTo>
                      <a:pt x="717" y="138"/>
                    </a:lnTo>
                    <a:lnTo>
                      <a:pt x="747" y="177"/>
                    </a:lnTo>
                    <a:lnTo>
                      <a:pt x="773" y="218"/>
                    </a:lnTo>
                    <a:lnTo>
                      <a:pt x="793" y="263"/>
                    </a:lnTo>
                    <a:lnTo>
                      <a:pt x="808" y="309"/>
                    </a:lnTo>
                    <a:lnTo>
                      <a:pt x="817" y="360"/>
                    </a:lnTo>
                    <a:lnTo>
                      <a:pt x="820" y="412"/>
                    </a:lnTo>
                    <a:lnTo>
                      <a:pt x="817" y="463"/>
                    </a:lnTo>
                    <a:lnTo>
                      <a:pt x="808" y="513"/>
                    </a:lnTo>
                    <a:lnTo>
                      <a:pt x="793" y="560"/>
                    </a:lnTo>
                    <a:lnTo>
                      <a:pt x="773" y="604"/>
                    </a:lnTo>
                    <a:lnTo>
                      <a:pt x="747" y="647"/>
                    </a:lnTo>
                    <a:lnTo>
                      <a:pt x="717" y="685"/>
                    </a:lnTo>
                    <a:lnTo>
                      <a:pt x="683" y="718"/>
                    </a:lnTo>
                    <a:lnTo>
                      <a:pt x="645" y="749"/>
                    </a:lnTo>
                    <a:lnTo>
                      <a:pt x="603" y="774"/>
                    </a:lnTo>
                    <a:lnTo>
                      <a:pt x="558" y="795"/>
                    </a:lnTo>
                    <a:lnTo>
                      <a:pt x="511" y="810"/>
                    </a:lnTo>
                    <a:lnTo>
                      <a:pt x="462" y="819"/>
                    </a:lnTo>
                    <a:lnTo>
                      <a:pt x="410" y="823"/>
                    </a:lnTo>
                    <a:lnTo>
                      <a:pt x="359" y="819"/>
                    </a:lnTo>
                    <a:lnTo>
                      <a:pt x="309" y="810"/>
                    </a:lnTo>
                    <a:lnTo>
                      <a:pt x="262" y="795"/>
                    </a:lnTo>
                    <a:lnTo>
                      <a:pt x="217" y="774"/>
                    </a:lnTo>
                    <a:lnTo>
                      <a:pt x="176" y="749"/>
                    </a:lnTo>
                    <a:lnTo>
                      <a:pt x="138" y="718"/>
                    </a:lnTo>
                    <a:lnTo>
                      <a:pt x="103" y="685"/>
                    </a:lnTo>
                    <a:lnTo>
                      <a:pt x="72" y="647"/>
                    </a:lnTo>
                    <a:lnTo>
                      <a:pt x="47" y="604"/>
                    </a:lnTo>
                    <a:lnTo>
                      <a:pt x="27" y="560"/>
                    </a:lnTo>
                    <a:lnTo>
                      <a:pt x="11" y="513"/>
                    </a:lnTo>
                    <a:lnTo>
                      <a:pt x="3" y="463"/>
                    </a:lnTo>
                    <a:lnTo>
                      <a:pt x="0" y="412"/>
                    </a:lnTo>
                    <a:lnTo>
                      <a:pt x="3" y="360"/>
                    </a:lnTo>
                    <a:lnTo>
                      <a:pt x="11" y="309"/>
                    </a:lnTo>
                    <a:lnTo>
                      <a:pt x="27" y="263"/>
                    </a:lnTo>
                    <a:lnTo>
                      <a:pt x="47" y="218"/>
                    </a:lnTo>
                    <a:lnTo>
                      <a:pt x="72" y="177"/>
                    </a:lnTo>
                    <a:lnTo>
                      <a:pt x="103" y="138"/>
                    </a:lnTo>
                    <a:lnTo>
                      <a:pt x="138" y="104"/>
                    </a:lnTo>
                    <a:lnTo>
                      <a:pt x="176" y="73"/>
                    </a:lnTo>
                    <a:lnTo>
                      <a:pt x="217" y="48"/>
                    </a:lnTo>
                    <a:lnTo>
                      <a:pt x="262" y="27"/>
                    </a:lnTo>
                    <a:lnTo>
                      <a:pt x="309" y="12"/>
                    </a:lnTo>
                    <a:lnTo>
                      <a:pt x="359" y="3"/>
                    </a:lnTo>
                    <a:lnTo>
                      <a:pt x="410"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Arial" panose="020B0604020202020204" pitchFamily="34" charset="0"/>
                </a:endParaRPr>
              </a:p>
            </p:txBody>
          </p:sp>
          <p:sp>
            <p:nvSpPr>
              <p:cNvPr id="68" name="Freeform 64">
                <a:extLst>
                  <a:ext uri="{FF2B5EF4-FFF2-40B4-BE49-F238E27FC236}">
                    <a16:creationId xmlns:a16="http://schemas.microsoft.com/office/drawing/2014/main" id="{52D0BAFA-8164-486E-BD5D-1C95B2F8B8C9}"/>
                  </a:ext>
                </a:extLst>
              </p:cNvPr>
              <p:cNvSpPr>
                <a:spLocks noEditPoints="1"/>
              </p:cNvSpPr>
              <p:nvPr/>
            </p:nvSpPr>
            <p:spPr bwMode="auto">
              <a:xfrm>
                <a:off x="2425" y="3189"/>
                <a:ext cx="151" cy="165"/>
              </a:xfrm>
              <a:custGeom>
                <a:avLst/>
                <a:gdLst>
                  <a:gd name="T0" fmla="*/ 631 w 1968"/>
                  <a:gd name="T1" fmla="*/ 1893 h 2137"/>
                  <a:gd name="T2" fmla="*/ 776 w 1968"/>
                  <a:gd name="T3" fmla="*/ 1955 h 2137"/>
                  <a:gd name="T4" fmla="*/ 866 w 1968"/>
                  <a:gd name="T5" fmla="*/ 1981 h 2137"/>
                  <a:gd name="T6" fmla="*/ 852 w 1968"/>
                  <a:gd name="T7" fmla="*/ 1826 h 2137"/>
                  <a:gd name="T8" fmla="*/ 640 w 1968"/>
                  <a:gd name="T9" fmla="*/ 1719 h 2137"/>
                  <a:gd name="T10" fmla="*/ 181 w 1968"/>
                  <a:gd name="T11" fmla="*/ 1325 h 2137"/>
                  <a:gd name="T12" fmla="*/ 236 w 1968"/>
                  <a:gd name="T13" fmla="*/ 1456 h 2137"/>
                  <a:gd name="T14" fmla="*/ 280 w 1968"/>
                  <a:gd name="T15" fmla="*/ 1538 h 2137"/>
                  <a:gd name="T16" fmla="*/ 402 w 1968"/>
                  <a:gd name="T17" fmla="*/ 1482 h 2137"/>
                  <a:gd name="T18" fmla="*/ 330 w 1968"/>
                  <a:gd name="T19" fmla="*/ 1317 h 2137"/>
                  <a:gd name="T20" fmla="*/ 292 w 1968"/>
                  <a:gd name="T21" fmla="*/ 573 h 2137"/>
                  <a:gd name="T22" fmla="*/ 221 w 1968"/>
                  <a:gd name="T23" fmla="*/ 727 h 2137"/>
                  <a:gd name="T24" fmla="*/ 187 w 1968"/>
                  <a:gd name="T25" fmla="*/ 832 h 2137"/>
                  <a:gd name="T26" fmla="*/ 301 w 1968"/>
                  <a:gd name="T27" fmla="*/ 883 h 2137"/>
                  <a:gd name="T28" fmla="*/ 386 w 1968"/>
                  <a:gd name="T29" fmla="*/ 664 h 2137"/>
                  <a:gd name="T30" fmla="*/ 1221 w 1968"/>
                  <a:gd name="T31" fmla="*/ 307 h 2137"/>
                  <a:gd name="T32" fmla="*/ 1439 w 1968"/>
                  <a:gd name="T33" fmla="*/ 393 h 2137"/>
                  <a:gd name="T34" fmla="*/ 1501 w 1968"/>
                  <a:gd name="T35" fmla="*/ 255 h 2137"/>
                  <a:gd name="T36" fmla="*/ 1353 w 1968"/>
                  <a:gd name="T37" fmla="*/ 192 h 2137"/>
                  <a:gd name="T38" fmla="*/ 1261 w 1968"/>
                  <a:gd name="T39" fmla="*/ 164 h 2137"/>
                  <a:gd name="T40" fmla="*/ 876 w 1968"/>
                  <a:gd name="T41" fmla="*/ 159 h 2137"/>
                  <a:gd name="T42" fmla="*/ 715 w 1968"/>
                  <a:gd name="T43" fmla="*/ 211 h 2137"/>
                  <a:gd name="T44" fmla="*/ 603 w 1968"/>
                  <a:gd name="T45" fmla="*/ 265 h 2137"/>
                  <a:gd name="T46" fmla="*/ 548 w 1968"/>
                  <a:gd name="T47" fmla="*/ 297 h 2137"/>
                  <a:gd name="T48" fmla="*/ 706 w 1968"/>
                  <a:gd name="T49" fmla="*/ 370 h 2137"/>
                  <a:gd name="T50" fmla="*/ 889 w 1968"/>
                  <a:gd name="T51" fmla="*/ 300 h 2137"/>
                  <a:gd name="T52" fmla="*/ 1148 w 1968"/>
                  <a:gd name="T53" fmla="*/ 3 h 2137"/>
                  <a:gd name="T54" fmla="*/ 1450 w 1968"/>
                  <a:gd name="T55" fmla="*/ 72 h 2137"/>
                  <a:gd name="T56" fmla="*/ 1714 w 1968"/>
                  <a:gd name="T57" fmla="*/ 219 h 2137"/>
                  <a:gd name="T58" fmla="*/ 1925 w 1968"/>
                  <a:gd name="T59" fmla="*/ 434 h 2137"/>
                  <a:gd name="T60" fmla="*/ 1824 w 1968"/>
                  <a:gd name="T61" fmla="*/ 526 h 2137"/>
                  <a:gd name="T62" fmla="*/ 1713 w 1968"/>
                  <a:gd name="T63" fmla="*/ 612 h 2137"/>
                  <a:gd name="T64" fmla="*/ 1661 w 1968"/>
                  <a:gd name="T65" fmla="*/ 668 h 2137"/>
                  <a:gd name="T66" fmla="*/ 1481 w 1968"/>
                  <a:gd name="T67" fmla="*/ 677 h 2137"/>
                  <a:gd name="T68" fmla="*/ 1296 w 1968"/>
                  <a:gd name="T69" fmla="*/ 546 h 2137"/>
                  <a:gd name="T70" fmla="*/ 1067 w 1968"/>
                  <a:gd name="T71" fmla="*/ 498 h 2137"/>
                  <a:gd name="T72" fmla="*/ 832 w 1968"/>
                  <a:gd name="T73" fmla="*/ 549 h 2137"/>
                  <a:gd name="T74" fmla="*/ 644 w 1968"/>
                  <a:gd name="T75" fmla="*/ 686 h 2137"/>
                  <a:gd name="T76" fmla="*/ 526 w 1968"/>
                  <a:gd name="T77" fmla="*/ 888 h 2137"/>
                  <a:gd name="T78" fmla="*/ 501 w 1968"/>
                  <a:gd name="T79" fmla="*/ 1131 h 2137"/>
                  <a:gd name="T80" fmla="*/ 575 w 1968"/>
                  <a:gd name="T81" fmla="*/ 1356 h 2137"/>
                  <a:gd name="T82" fmla="*/ 730 w 1968"/>
                  <a:gd name="T83" fmla="*/ 1529 h 2137"/>
                  <a:gd name="T84" fmla="*/ 945 w 1968"/>
                  <a:gd name="T85" fmla="*/ 1626 h 2137"/>
                  <a:gd name="T86" fmla="*/ 1171 w 1968"/>
                  <a:gd name="T87" fmla="*/ 1629 h 2137"/>
                  <a:gd name="T88" fmla="*/ 1249 w 1968"/>
                  <a:gd name="T89" fmla="*/ 1827 h 2137"/>
                  <a:gd name="T90" fmla="*/ 1286 w 1968"/>
                  <a:gd name="T91" fmla="*/ 1955 h 2137"/>
                  <a:gd name="T92" fmla="*/ 1211 w 1968"/>
                  <a:gd name="T93" fmla="*/ 2127 h 2137"/>
                  <a:gd name="T94" fmla="*/ 901 w 1968"/>
                  <a:gd name="T95" fmla="*/ 2124 h 2137"/>
                  <a:gd name="T96" fmla="*/ 597 w 1968"/>
                  <a:gd name="T97" fmla="*/ 2028 h 2137"/>
                  <a:gd name="T98" fmla="*/ 341 w 1968"/>
                  <a:gd name="T99" fmla="*/ 1851 h 2137"/>
                  <a:gd name="T100" fmla="*/ 145 w 1968"/>
                  <a:gd name="T101" fmla="*/ 1608 h 2137"/>
                  <a:gd name="T102" fmla="*/ 28 w 1968"/>
                  <a:gd name="T103" fmla="*/ 1314 h 2137"/>
                  <a:gd name="T104" fmla="*/ 3 w 1968"/>
                  <a:gd name="T105" fmla="*/ 985 h 2137"/>
                  <a:gd name="T106" fmla="*/ 77 w 1968"/>
                  <a:gd name="T107" fmla="*/ 671 h 2137"/>
                  <a:gd name="T108" fmla="*/ 235 w 1968"/>
                  <a:gd name="T109" fmla="*/ 400 h 2137"/>
                  <a:gd name="T110" fmla="*/ 462 w 1968"/>
                  <a:gd name="T111" fmla="*/ 188 h 2137"/>
                  <a:gd name="T112" fmla="*/ 745 w 1968"/>
                  <a:gd name="T113" fmla="*/ 50 h 2137"/>
                  <a:gd name="T114" fmla="*/ 1067 w 1968"/>
                  <a:gd name="T115" fmla="*/ 0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68" h="2137">
                    <a:moveTo>
                      <a:pt x="640" y="1719"/>
                    </a:moveTo>
                    <a:lnTo>
                      <a:pt x="548" y="1845"/>
                    </a:lnTo>
                    <a:lnTo>
                      <a:pt x="590" y="1870"/>
                    </a:lnTo>
                    <a:lnTo>
                      <a:pt x="631" y="1893"/>
                    </a:lnTo>
                    <a:lnTo>
                      <a:pt x="670" y="1912"/>
                    </a:lnTo>
                    <a:lnTo>
                      <a:pt x="708" y="1929"/>
                    </a:lnTo>
                    <a:lnTo>
                      <a:pt x="744" y="1943"/>
                    </a:lnTo>
                    <a:lnTo>
                      <a:pt x="776" y="1955"/>
                    </a:lnTo>
                    <a:lnTo>
                      <a:pt x="805" y="1964"/>
                    </a:lnTo>
                    <a:lnTo>
                      <a:pt x="830" y="1971"/>
                    </a:lnTo>
                    <a:lnTo>
                      <a:pt x="850" y="1977"/>
                    </a:lnTo>
                    <a:lnTo>
                      <a:pt x="866" y="1981"/>
                    </a:lnTo>
                    <a:lnTo>
                      <a:pt x="875" y="1983"/>
                    </a:lnTo>
                    <a:lnTo>
                      <a:pt x="879" y="1983"/>
                    </a:lnTo>
                    <a:lnTo>
                      <a:pt x="905" y="1840"/>
                    </a:lnTo>
                    <a:lnTo>
                      <a:pt x="852" y="1826"/>
                    </a:lnTo>
                    <a:lnTo>
                      <a:pt x="799" y="1807"/>
                    </a:lnTo>
                    <a:lnTo>
                      <a:pt x="747" y="1784"/>
                    </a:lnTo>
                    <a:lnTo>
                      <a:pt x="693" y="1754"/>
                    </a:lnTo>
                    <a:lnTo>
                      <a:pt x="640" y="1719"/>
                    </a:lnTo>
                    <a:close/>
                    <a:moveTo>
                      <a:pt x="309" y="1219"/>
                    </a:moveTo>
                    <a:lnTo>
                      <a:pt x="157" y="1242"/>
                    </a:lnTo>
                    <a:lnTo>
                      <a:pt x="168" y="1284"/>
                    </a:lnTo>
                    <a:lnTo>
                      <a:pt x="181" y="1325"/>
                    </a:lnTo>
                    <a:lnTo>
                      <a:pt x="195" y="1361"/>
                    </a:lnTo>
                    <a:lnTo>
                      <a:pt x="208" y="1396"/>
                    </a:lnTo>
                    <a:lnTo>
                      <a:pt x="222" y="1428"/>
                    </a:lnTo>
                    <a:lnTo>
                      <a:pt x="236" y="1456"/>
                    </a:lnTo>
                    <a:lnTo>
                      <a:pt x="248" y="1483"/>
                    </a:lnTo>
                    <a:lnTo>
                      <a:pt x="261" y="1505"/>
                    </a:lnTo>
                    <a:lnTo>
                      <a:pt x="271" y="1523"/>
                    </a:lnTo>
                    <a:lnTo>
                      <a:pt x="280" y="1538"/>
                    </a:lnTo>
                    <a:lnTo>
                      <a:pt x="287" y="1549"/>
                    </a:lnTo>
                    <a:lnTo>
                      <a:pt x="291" y="1556"/>
                    </a:lnTo>
                    <a:lnTo>
                      <a:pt x="293" y="1558"/>
                    </a:lnTo>
                    <a:lnTo>
                      <a:pt x="402" y="1482"/>
                    </a:lnTo>
                    <a:lnTo>
                      <a:pt x="381" y="1444"/>
                    </a:lnTo>
                    <a:lnTo>
                      <a:pt x="362" y="1405"/>
                    </a:lnTo>
                    <a:lnTo>
                      <a:pt x="345" y="1362"/>
                    </a:lnTo>
                    <a:lnTo>
                      <a:pt x="330" y="1317"/>
                    </a:lnTo>
                    <a:lnTo>
                      <a:pt x="318" y="1270"/>
                    </a:lnTo>
                    <a:lnTo>
                      <a:pt x="309" y="1219"/>
                    </a:lnTo>
                    <a:close/>
                    <a:moveTo>
                      <a:pt x="318" y="531"/>
                    </a:moveTo>
                    <a:lnTo>
                      <a:pt x="292" y="573"/>
                    </a:lnTo>
                    <a:lnTo>
                      <a:pt x="270" y="614"/>
                    </a:lnTo>
                    <a:lnTo>
                      <a:pt x="250" y="653"/>
                    </a:lnTo>
                    <a:lnTo>
                      <a:pt x="235" y="691"/>
                    </a:lnTo>
                    <a:lnTo>
                      <a:pt x="221" y="727"/>
                    </a:lnTo>
                    <a:lnTo>
                      <a:pt x="209" y="759"/>
                    </a:lnTo>
                    <a:lnTo>
                      <a:pt x="200" y="788"/>
                    </a:lnTo>
                    <a:lnTo>
                      <a:pt x="192" y="812"/>
                    </a:lnTo>
                    <a:lnTo>
                      <a:pt x="187" y="832"/>
                    </a:lnTo>
                    <a:lnTo>
                      <a:pt x="183" y="848"/>
                    </a:lnTo>
                    <a:lnTo>
                      <a:pt x="181" y="858"/>
                    </a:lnTo>
                    <a:lnTo>
                      <a:pt x="180" y="862"/>
                    </a:lnTo>
                    <a:lnTo>
                      <a:pt x="301" y="883"/>
                    </a:lnTo>
                    <a:lnTo>
                      <a:pt x="313" y="829"/>
                    </a:lnTo>
                    <a:lnTo>
                      <a:pt x="332" y="775"/>
                    </a:lnTo>
                    <a:lnTo>
                      <a:pt x="357" y="720"/>
                    </a:lnTo>
                    <a:lnTo>
                      <a:pt x="386" y="664"/>
                    </a:lnTo>
                    <a:lnTo>
                      <a:pt x="423" y="608"/>
                    </a:lnTo>
                    <a:lnTo>
                      <a:pt x="318" y="531"/>
                    </a:lnTo>
                    <a:close/>
                    <a:moveTo>
                      <a:pt x="1247" y="161"/>
                    </a:moveTo>
                    <a:lnTo>
                      <a:pt x="1221" y="307"/>
                    </a:lnTo>
                    <a:lnTo>
                      <a:pt x="1275" y="320"/>
                    </a:lnTo>
                    <a:lnTo>
                      <a:pt x="1329" y="338"/>
                    </a:lnTo>
                    <a:lnTo>
                      <a:pt x="1384" y="363"/>
                    </a:lnTo>
                    <a:lnTo>
                      <a:pt x="1439" y="393"/>
                    </a:lnTo>
                    <a:lnTo>
                      <a:pt x="1495" y="429"/>
                    </a:lnTo>
                    <a:lnTo>
                      <a:pt x="1585" y="304"/>
                    </a:lnTo>
                    <a:lnTo>
                      <a:pt x="1543" y="278"/>
                    </a:lnTo>
                    <a:lnTo>
                      <a:pt x="1501" y="255"/>
                    </a:lnTo>
                    <a:lnTo>
                      <a:pt x="1460" y="235"/>
                    </a:lnTo>
                    <a:lnTo>
                      <a:pt x="1422" y="218"/>
                    </a:lnTo>
                    <a:lnTo>
                      <a:pt x="1386" y="203"/>
                    </a:lnTo>
                    <a:lnTo>
                      <a:pt x="1353" y="192"/>
                    </a:lnTo>
                    <a:lnTo>
                      <a:pt x="1323" y="181"/>
                    </a:lnTo>
                    <a:lnTo>
                      <a:pt x="1298" y="174"/>
                    </a:lnTo>
                    <a:lnTo>
                      <a:pt x="1277" y="169"/>
                    </a:lnTo>
                    <a:lnTo>
                      <a:pt x="1261" y="164"/>
                    </a:lnTo>
                    <a:lnTo>
                      <a:pt x="1251" y="162"/>
                    </a:lnTo>
                    <a:lnTo>
                      <a:pt x="1247" y="161"/>
                    </a:lnTo>
                    <a:close/>
                    <a:moveTo>
                      <a:pt x="921" y="150"/>
                    </a:moveTo>
                    <a:lnTo>
                      <a:pt x="876" y="159"/>
                    </a:lnTo>
                    <a:lnTo>
                      <a:pt x="832" y="171"/>
                    </a:lnTo>
                    <a:lnTo>
                      <a:pt x="790" y="183"/>
                    </a:lnTo>
                    <a:lnTo>
                      <a:pt x="751" y="197"/>
                    </a:lnTo>
                    <a:lnTo>
                      <a:pt x="715" y="211"/>
                    </a:lnTo>
                    <a:lnTo>
                      <a:pt x="683" y="226"/>
                    </a:lnTo>
                    <a:lnTo>
                      <a:pt x="652" y="239"/>
                    </a:lnTo>
                    <a:lnTo>
                      <a:pt x="626" y="253"/>
                    </a:lnTo>
                    <a:lnTo>
                      <a:pt x="603" y="265"/>
                    </a:lnTo>
                    <a:lnTo>
                      <a:pt x="583" y="276"/>
                    </a:lnTo>
                    <a:lnTo>
                      <a:pt x="567" y="286"/>
                    </a:lnTo>
                    <a:lnTo>
                      <a:pt x="555" y="292"/>
                    </a:lnTo>
                    <a:lnTo>
                      <a:pt x="548" y="297"/>
                    </a:lnTo>
                    <a:lnTo>
                      <a:pt x="546" y="299"/>
                    </a:lnTo>
                    <a:lnTo>
                      <a:pt x="630" y="418"/>
                    </a:lnTo>
                    <a:lnTo>
                      <a:pt x="667" y="393"/>
                    </a:lnTo>
                    <a:lnTo>
                      <a:pt x="706" y="370"/>
                    </a:lnTo>
                    <a:lnTo>
                      <a:pt x="747" y="349"/>
                    </a:lnTo>
                    <a:lnTo>
                      <a:pt x="791" y="330"/>
                    </a:lnTo>
                    <a:lnTo>
                      <a:pt x="838" y="314"/>
                    </a:lnTo>
                    <a:lnTo>
                      <a:pt x="889" y="300"/>
                    </a:lnTo>
                    <a:lnTo>
                      <a:pt x="942" y="291"/>
                    </a:lnTo>
                    <a:lnTo>
                      <a:pt x="921" y="150"/>
                    </a:lnTo>
                    <a:close/>
                    <a:moveTo>
                      <a:pt x="1067" y="0"/>
                    </a:moveTo>
                    <a:lnTo>
                      <a:pt x="1148" y="3"/>
                    </a:lnTo>
                    <a:lnTo>
                      <a:pt x="1226" y="12"/>
                    </a:lnTo>
                    <a:lnTo>
                      <a:pt x="1303" y="26"/>
                    </a:lnTo>
                    <a:lnTo>
                      <a:pt x="1378" y="46"/>
                    </a:lnTo>
                    <a:lnTo>
                      <a:pt x="1450" y="72"/>
                    </a:lnTo>
                    <a:lnTo>
                      <a:pt x="1521" y="101"/>
                    </a:lnTo>
                    <a:lnTo>
                      <a:pt x="1588" y="136"/>
                    </a:lnTo>
                    <a:lnTo>
                      <a:pt x="1652" y="176"/>
                    </a:lnTo>
                    <a:lnTo>
                      <a:pt x="1714" y="219"/>
                    </a:lnTo>
                    <a:lnTo>
                      <a:pt x="1772" y="268"/>
                    </a:lnTo>
                    <a:lnTo>
                      <a:pt x="1827" y="319"/>
                    </a:lnTo>
                    <a:lnTo>
                      <a:pt x="1877" y="375"/>
                    </a:lnTo>
                    <a:lnTo>
                      <a:pt x="1925" y="434"/>
                    </a:lnTo>
                    <a:lnTo>
                      <a:pt x="1968" y="496"/>
                    </a:lnTo>
                    <a:lnTo>
                      <a:pt x="1904" y="523"/>
                    </a:lnTo>
                    <a:lnTo>
                      <a:pt x="1842" y="552"/>
                    </a:lnTo>
                    <a:lnTo>
                      <a:pt x="1824" y="526"/>
                    </a:lnTo>
                    <a:lnTo>
                      <a:pt x="1710" y="607"/>
                    </a:lnTo>
                    <a:lnTo>
                      <a:pt x="1710" y="608"/>
                    </a:lnTo>
                    <a:lnTo>
                      <a:pt x="1711" y="609"/>
                    </a:lnTo>
                    <a:lnTo>
                      <a:pt x="1713" y="612"/>
                    </a:lnTo>
                    <a:lnTo>
                      <a:pt x="1716" y="615"/>
                    </a:lnTo>
                    <a:lnTo>
                      <a:pt x="1718" y="620"/>
                    </a:lnTo>
                    <a:lnTo>
                      <a:pt x="1721" y="624"/>
                    </a:lnTo>
                    <a:lnTo>
                      <a:pt x="1661" y="668"/>
                    </a:lnTo>
                    <a:lnTo>
                      <a:pt x="1604" y="716"/>
                    </a:lnTo>
                    <a:lnTo>
                      <a:pt x="1550" y="767"/>
                    </a:lnTo>
                    <a:lnTo>
                      <a:pt x="1518" y="720"/>
                    </a:lnTo>
                    <a:lnTo>
                      <a:pt x="1481" y="677"/>
                    </a:lnTo>
                    <a:lnTo>
                      <a:pt x="1440" y="638"/>
                    </a:lnTo>
                    <a:lnTo>
                      <a:pt x="1395" y="603"/>
                    </a:lnTo>
                    <a:lnTo>
                      <a:pt x="1347" y="572"/>
                    </a:lnTo>
                    <a:lnTo>
                      <a:pt x="1296" y="546"/>
                    </a:lnTo>
                    <a:lnTo>
                      <a:pt x="1242" y="526"/>
                    </a:lnTo>
                    <a:lnTo>
                      <a:pt x="1185" y="511"/>
                    </a:lnTo>
                    <a:lnTo>
                      <a:pt x="1128" y="502"/>
                    </a:lnTo>
                    <a:lnTo>
                      <a:pt x="1067" y="498"/>
                    </a:lnTo>
                    <a:lnTo>
                      <a:pt x="1004" y="502"/>
                    </a:lnTo>
                    <a:lnTo>
                      <a:pt x="945" y="511"/>
                    </a:lnTo>
                    <a:lnTo>
                      <a:pt x="887" y="527"/>
                    </a:lnTo>
                    <a:lnTo>
                      <a:pt x="832" y="549"/>
                    </a:lnTo>
                    <a:lnTo>
                      <a:pt x="779" y="576"/>
                    </a:lnTo>
                    <a:lnTo>
                      <a:pt x="730" y="608"/>
                    </a:lnTo>
                    <a:lnTo>
                      <a:pt x="685" y="645"/>
                    </a:lnTo>
                    <a:lnTo>
                      <a:pt x="644" y="686"/>
                    </a:lnTo>
                    <a:lnTo>
                      <a:pt x="607" y="731"/>
                    </a:lnTo>
                    <a:lnTo>
                      <a:pt x="575" y="781"/>
                    </a:lnTo>
                    <a:lnTo>
                      <a:pt x="548" y="834"/>
                    </a:lnTo>
                    <a:lnTo>
                      <a:pt x="526" y="888"/>
                    </a:lnTo>
                    <a:lnTo>
                      <a:pt x="510" y="946"/>
                    </a:lnTo>
                    <a:lnTo>
                      <a:pt x="501" y="1006"/>
                    </a:lnTo>
                    <a:lnTo>
                      <a:pt x="498" y="1068"/>
                    </a:lnTo>
                    <a:lnTo>
                      <a:pt x="501" y="1131"/>
                    </a:lnTo>
                    <a:lnTo>
                      <a:pt x="510" y="1191"/>
                    </a:lnTo>
                    <a:lnTo>
                      <a:pt x="526" y="1249"/>
                    </a:lnTo>
                    <a:lnTo>
                      <a:pt x="548" y="1305"/>
                    </a:lnTo>
                    <a:lnTo>
                      <a:pt x="575" y="1356"/>
                    </a:lnTo>
                    <a:lnTo>
                      <a:pt x="607" y="1406"/>
                    </a:lnTo>
                    <a:lnTo>
                      <a:pt x="644" y="1451"/>
                    </a:lnTo>
                    <a:lnTo>
                      <a:pt x="685" y="1492"/>
                    </a:lnTo>
                    <a:lnTo>
                      <a:pt x="730" y="1529"/>
                    </a:lnTo>
                    <a:lnTo>
                      <a:pt x="779" y="1562"/>
                    </a:lnTo>
                    <a:lnTo>
                      <a:pt x="832" y="1588"/>
                    </a:lnTo>
                    <a:lnTo>
                      <a:pt x="887" y="1610"/>
                    </a:lnTo>
                    <a:lnTo>
                      <a:pt x="945" y="1626"/>
                    </a:lnTo>
                    <a:lnTo>
                      <a:pt x="1004" y="1635"/>
                    </a:lnTo>
                    <a:lnTo>
                      <a:pt x="1067" y="1640"/>
                    </a:lnTo>
                    <a:lnTo>
                      <a:pt x="1119" y="1636"/>
                    </a:lnTo>
                    <a:lnTo>
                      <a:pt x="1171" y="1629"/>
                    </a:lnTo>
                    <a:lnTo>
                      <a:pt x="1221" y="1617"/>
                    </a:lnTo>
                    <a:lnTo>
                      <a:pt x="1226" y="1689"/>
                    </a:lnTo>
                    <a:lnTo>
                      <a:pt x="1236" y="1759"/>
                    </a:lnTo>
                    <a:lnTo>
                      <a:pt x="1249" y="1827"/>
                    </a:lnTo>
                    <a:lnTo>
                      <a:pt x="1244" y="1828"/>
                    </a:lnTo>
                    <a:lnTo>
                      <a:pt x="1240" y="1829"/>
                    </a:lnTo>
                    <a:lnTo>
                      <a:pt x="1260" y="1960"/>
                    </a:lnTo>
                    <a:lnTo>
                      <a:pt x="1286" y="1955"/>
                    </a:lnTo>
                    <a:lnTo>
                      <a:pt x="1315" y="2028"/>
                    </a:lnTo>
                    <a:lnTo>
                      <a:pt x="1349" y="2099"/>
                    </a:lnTo>
                    <a:lnTo>
                      <a:pt x="1281" y="2116"/>
                    </a:lnTo>
                    <a:lnTo>
                      <a:pt x="1211" y="2127"/>
                    </a:lnTo>
                    <a:lnTo>
                      <a:pt x="1139" y="2135"/>
                    </a:lnTo>
                    <a:lnTo>
                      <a:pt x="1067" y="2137"/>
                    </a:lnTo>
                    <a:lnTo>
                      <a:pt x="983" y="2134"/>
                    </a:lnTo>
                    <a:lnTo>
                      <a:pt x="901" y="2124"/>
                    </a:lnTo>
                    <a:lnTo>
                      <a:pt x="823" y="2109"/>
                    </a:lnTo>
                    <a:lnTo>
                      <a:pt x="745" y="2087"/>
                    </a:lnTo>
                    <a:lnTo>
                      <a:pt x="670" y="2061"/>
                    </a:lnTo>
                    <a:lnTo>
                      <a:pt x="597" y="2028"/>
                    </a:lnTo>
                    <a:lnTo>
                      <a:pt x="528" y="1991"/>
                    </a:lnTo>
                    <a:lnTo>
                      <a:pt x="462" y="1949"/>
                    </a:lnTo>
                    <a:lnTo>
                      <a:pt x="400" y="1903"/>
                    </a:lnTo>
                    <a:lnTo>
                      <a:pt x="341" y="1851"/>
                    </a:lnTo>
                    <a:lnTo>
                      <a:pt x="285" y="1797"/>
                    </a:lnTo>
                    <a:lnTo>
                      <a:pt x="235" y="1738"/>
                    </a:lnTo>
                    <a:lnTo>
                      <a:pt x="187" y="1674"/>
                    </a:lnTo>
                    <a:lnTo>
                      <a:pt x="145" y="1608"/>
                    </a:lnTo>
                    <a:lnTo>
                      <a:pt x="108" y="1538"/>
                    </a:lnTo>
                    <a:lnTo>
                      <a:pt x="77" y="1467"/>
                    </a:lnTo>
                    <a:lnTo>
                      <a:pt x="49" y="1391"/>
                    </a:lnTo>
                    <a:lnTo>
                      <a:pt x="28" y="1314"/>
                    </a:lnTo>
                    <a:lnTo>
                      <a:pt x="13" y="1234"/>
                    </a:lnTo>
                    <a:lnTo>
                      <a:pt x="3" y="1152"/>
                    </a:lnTo>
                    <a:lnTo>
                      <a:pt x="0" y="1068"/>
                    </a:lnTo>
                    <a:lnTo>
                      <a:pt x="3" y="985"/>
                    </a:lnTo>
                    <a:lnTo>
                      <a:pt x="13" y="903"/>
                    </a:lnTo>
                    <a:lnTo>
                      <a:pt x="28" y="824"/>
                    </a:lnTo>
                    <a:lnTo>
                      <a:pt x="49" y="746"/>
                    </a:lnTo>
                    <a:lnTo>
                      <a:pt x="77" y="671"/>
                    </a:lnTo>
                    <a:lnTo>
                      <a:pt x="108" y="599"/>
                    </a:lnTo>
                    <a:lnTo>
                      <a:pt x="145" y="529"/>
                    </a:lnTo>
                    <a:lnTo>
                      <a:pt x="187" y="463"/>
                    </a:lnTo>
                    <a:lnTo>
                      <a:pt x="235" y="400"/>
                    </a:lnTo>
                    <a:lnTo>
                      <a:pt x="285" y="341"/>
                    </a:lnTo>
                    <a:lnTo>
                      <a:pt x="341" y="286"/>
                    </a:lnTo>
                    <a:lnTo>
                      <a:pt x="400" y="235"/>
                    </a:lnTo>
                    <a:lnTo>
                      <a:pt x="462" y="188"/>
                    </a:lnTo>
                    <a:lnTo>
                      <a:pt x="528" y="146"/>
                    </a:lnTo>
                    <a:lnTo>
                      <a:pt x="597" y="109"/>
                    </a:lnTo>
                    <a:lnTo>
                      <a:pt x="670" y="76"/>
                    </a:lnTo>
                    <a:lnTo>
                      <a:pt x="745" y="50"/>
                    </a:lnTo>
                    <a:lnTo>
                      <a:pt x="823" y="29"/>
                    </a:lnTo>
                    <a:lnTo>
                      <a:pt x="901" y="13"/>
                    </a:lnTo>
                    <a:lnTo>
                      <a:pt x="983" y="3"/>
                    </a:lnTo>
                    <a:lnTo>
                      <a:pt x="1067"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Arial" panose="020B0604020202020204" pitchFamily="34" charset="0"/>
                </a:endParaRPr>
              </a:p>
            </p:txBody>
          </p:sp>
          <p:sp>
            <p:nvSpPr>
              <p:cNvPr id="69" name="Freeform 65">
                <a:extLst>
                  <a:ext uri="{FF2B5EF4-FFF2-40B4-BE49-F238E27FC236}">
                    <a16:creationId xmlns:a16="http://schemas.microsoft.com/office/drawing/2014/main" id="{ABE92371-B81E-45E6-A63F-EB954CF5DB34}"/>
                  </a:ext>
                </a:extLst>
              </p:cNvPr>
              <p:cNvSpPr>
                <a:spLocks/>
              </p:cNvSpPr>
              <p:nvPr/>
            </p:nvSpPr>
            <p:spPr bwMode="auto">
              <a:xfrm>
                <a:off x="2475" y="3240"/>
                <a:ext cx="61" cy="63"/>
              </a:xfrm>
              <a:custGeom>
                <a:avLst/>
                <a:gdLst>
                  <a:gd name="T0" fmla="*/ 411 w 784"/>
                  <a:gd name="T1" fmla="*/ 0 h 822"/>
                  <a:gd name="T2" fmla="*/ 460 w 784"/>
                  <a:gd name="T3" fmla="*/ 2 h 822"/>
                  <a:gd name="T4" fmla="*/ 507 w 784"/>
                  <a:gd name="T5" fmla="*/ 11 h 822"/>
                  <a:gd name="T6" fmla="*/ 553 w 784"/>
                  <a:gd name="T7" fmla="*/ 25 h 822"/>
                  <a:gd name="T8" fmla="*/ 595 w 784"/>
                  <a:gd name="T9" fmla="*/ 43 h 822"/>
                  <a:gd name="T10" fmla="*/ 635 w 784"/>
                  <a:gd name="T11" fmla="*/ 66 h 822"/>
                  <a:gd name="T12" fmla="*/ 672 w 784"/>
                  <a:gd name="T13" fmla="*/ 93 h 822"/>
                  <a:gd name="T14" fmla="*/ 706 w 784"/>
                  <a:gd name="T15" fmla="*/ 125 h 822"/>
                  <a:gd name="T16" fmla="*/ 736 w 784"/>
                  <a:gd name="T17" fmla="*/ 160 h 822"/>
                  <a:gd name="T18" fmla="*/ 762 w 784"/>
                  <a:gd name="T19" fmla="*/ 198 h 822"/>
                  <a:gd name="T20" fmla="*/ 784 w 784"/>
                  <a:gd name="T21" fmla="*/ 239 h 822"/>
                  <a:gd name="T22" fmla="*/ 742 w 784"/>
                  <a:gd name="T23" fmla="*/ 300 h 822"/>
                  <a:gd name="T24" fmla="*/ 705 w 784"/>
                  <a:gd name="T25" fmla="*/ 363 h 822"/>
                  <a:gd name="T26" fmla="*/ 671 w 784"/>
                  <a:gd name="T27" fmla="*/ 428 h 822"/>
                  <a:gd name="T28" fmla="*/ 642 w 784"/>
                  <a:gd name="T29" fmla="*/ 497 h 822"/>
                  <a:gd name="T30" fmla="*/ 618 w 784"/>
                  <a:gd name="T31" fmla="*/ 567 h 822"/>
                  <a:gd name="T32" fmla="*/ 597 w 784"/>
                  <a:gd name="T33" fmla="*/ 640 h 822"/>
                  <a:gd name="T34" fmla="*/ 581 w 784"/>
                  <a:gd name="T35" fmla="*/ 714 h 822"/>
                  <a:gd name="T36" fmla="*/ 570 w 784"/>
                  <a:gd name="T37" fmla="*/ 790 h 822"/>
                  <a:gd name="T38" fmla="*/ 533 w 784"/>
                  <a:gd name="T39" fmla="*/ 803 h 822"/>
                  <a:gd name="T40" fmla="*/ 494 w 784"/>
                  <a:gd name="T41" fmla="*/ 814 h 822"/>
                  <a:gd name="T42" fmla="*/ 453 w 784"/>
                  <a:gd name="T43" fmla="*/ 819 h 822"/>
                  <a:gd name="T44" fmla="*/ 411 w 784"/>
                  <a:gd name="T45" fmla="*/ 822 h 822"/>
                  <a:gd name="T46" fmla="*/ 359 w 784"/>
                  <a:gd name="T47" fmla="*/ 818 h 822"/>
                  <a:gd name="T48" fmla="*/ 310 w 784"/>
                  <a:gd name="T49" fmla="*/ 810 h 822"/>
                  <a:gd name="T50" fmla="*/ 262 w 784"/>
                  <a:gd name="T51" fmla="*/ 794 h 822"/>
                  <a:gd name="T52" fmla="*/ 218 w 784"/>
                  <a:gd name="T53" fmla="*/ 774 h 822"/>
                  <a:gd name="T54" fmla="*/ 176 w 784"/>
                  <a:gd name="T55" fmla="*/ 749 h 822"/>
                  <a:gd name="T56" fmla="*/ 138 w 784"/>
                  <a:gd name="T57" fmla="*/ 718 h 822"/>
                  <a:gd name="T58" fmla="*/ 103 w 784"/>
                  <a:gd name="T59" fmla="*/ 683 h 822"/>
                  <a:gd name="T60" fmla="*/ 74 w 784"/>
                  <a:gd name="T61" fmla="*/ 645 h 822"/>
                  <a:gd name="T62" fmla="*/ 49 w 784"/>
                  <a:gd name="T63" fmla="*/ 604 h 822"/>
                  <a:gd name="T64" fmla="*/ 28 w 784"/>
                  <a:gd name="T65" fmla="*/ 559 h 822"/>
                  <a:gd name="T66" fmla="*/ 13 w 784"/>
                  <a:gd name="T67" fmla="*/ 512 h 822"/>
                  <a:gd name="T68" fmla="*/ 3 w 784"/>
                  <a:gd name="T69" fmla="*/ 462 h 822"/>
                  <a:gd name="T70" fmla="*/ 0 w 784"/>
                  <a:gd name="T71" fmla="*/ 410 h 822"/>
                  <a:gd name="T72" fmla="*/ 3 w 784"/>
                  <a:gd name="T73" fmla="*/ 359 h 822"/>
                  <a:gd name="T74" fmla="*/ 13 w 784"/>
                  <a:gd name="T75" fmla="*/ 309 h 822"/>
                  <a:gd name="T76" fmla="*/ 28 w 784"/>
                  <a:gd name="T77" fmla="*/ 262 h 822"/>
                  <a:gd name="T78" fmla="*/ 49 w 784"/>
                  <a:gd name="T79" fmla="*/ 218 h 822"/>
                  <a:gd name="T80" fmla="*/ 74 w 784"/>
                  <a:gd name="T81" fmla="*/ 176 h 822"/>
                  <a:gd name="T82" fmla="*/ 103 w 784"/>
                  <a:gd name="T83" fmla="*/ 138 h 822"/>
                  <a:gd name="T84" fmla="*/ 138 w 784"/>
                  <a:gd name="T85" fmla="*/ 103 h 822"/>
                  <a:gd name="T86" fmla="*/ 176 w 784"/>
                  <a:gd name="T87" fmla="*/ 73 h 822"/>
                  <a:gd name="T88" fmla="*/ 218 w 784"/>
                  <a:gd name="T89" fmla="*/ 48 h 822"/>
                  <a:gd name="T90" fmla="*/ 262 w 784"/>
                  <a:gd name="T91" fmla="*/ 27 h 822"/>
                  <a:gd name="T92" fmla="*/ 310 w 784"/>
                  <a:gd name="T93" fmla="*/ 12 h 822"/>
                  <a:gd name="T94" fmla="*/ 359 w 784"/>
                  <a:gd name="T95" fmla="*/ 3 h 822"/>
                  <a:gd name="T96" fmla="*/ 411 w 784"/>
                  <a:gd name="T97" fmla="*/ 0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4" h="822">
                    <a:moveTo>
                      <a:pt x="411" y="0"/>
                    </a:moveTo>
                    <a:lnTo>
                      <a:pt x="460" y="2"/>
                    </a:lnTo>
                    <a:lnTo>
                      <a:pt x="507" y="11"/>
                    </a:lnTo>
                    <a:lnTo>
                      <a:pt x="553" y="25"/>
                    </a:lnTo>
                    <a:lnTo>
                      <a:pt x="595" y="43"/>
                    </a:lnTo>
                    <a:lnTo>
                      <a:pt x="635" y="66"/>
                    </a:lnTo>
                    <a:lnTo>
                      <a:pt x="672" y="93"/>
                    </a:lnTo>
                    <a:lnTo>
                      <a:pt x="706" y="125"/>
                    </a:lnTo>
                    <a:lnTo>
                      <a:pt x="736" y="160"/>
                    </a:lnTo>
                    <a:lnTo>
                      <a:pt x="762" y="198"/>
                    </a:lnTo>
                    <a:lnTo>
                      <a:pt x="784" y="239"/>
                    </a:lnTo>
                    <a:lnTo>
                      <a:pt x="742" y="300"/>
                    </a:lnTo>
                    <a:lnTo>
                      <a:pt x="705" y="363"/>
                    </a:lnTo>
                    <a:lnTo>
                      <a:pt x="671" y="428"/>
                    </a:lnTo>
                    <a:lnTo>
                      <a:pt x="642" y="497"/>
                    </a:lnTo>
                    <a:lnTo>
                      <a:pt x="618" y="567"/>
                    </a:lnTo>
                    <a:lnTo>
                      <a:pt x="597" y="640"/>
                    </a:lnTo>
                    <a:lnTo>
                      <a:pt x="581" y="714"/>
                    </a:lnTo>
                    <a:lnTo>
                      <a:pt x="570" y="790"/>
                    </a:lnTo>
                    <a:lnTo>
                      <a:pt x="533" y="803"/>
                    </a:lnTo>
                    <a:lnTo>
                      <a:pt x="494" y="814"/>
                    </a:lnTo>
                    <a:lnTo>
                      <a:pt x="453" y="819"/>
                    </a:lnTo>
                    <a:lnTo>
                      <a:pt x="411" y="822"/>
                    </a:lnTo>
                    <a:lnTo>
                      <a:pt x="359" y="818"/>
                    </a:lnTo>
                    <a:lnTo>
                      <a:pt x="310" y="810"/>
                    </a:lnTo>
                    <a:lnTo>
                      <a:pt x="262" y="794"/>
                    </a:lnTo>
                    <a:lnTo>
                      <a:pt x="218" y="774"/>
                    </a:lnTo>
                    <a:lnTo>
                      <a:pt x="176" y="749"/>
                    </a:lnTo>
                    <a:lnTo>
                      <a:pt x="138" y="718"/>
                    </a:lnTo>
                    <a:lnTo>
                      <a:pt x="103" y="683"/>
                    </a:lnTo>
                    <a:lnTo>
                      <a:pt x="74" y="645"/>
                    </a:lnTo>
                    <a:lnTo>
                      <a:pt x="49" y="604"/>
                    </a:lnTo>
                    <a:lnTo>
                      <a:pt x="28" y="559"/>
                    </a:lnTo>
                    <a:lnTo>
                      <a:pt x="13" y="512"/>
                    </a:lnTo>
                    <a:lnTo>
                      <a:pt x="3" y="462"/>
                    </a:lnTo>
                    <a:lnTo>
                      <a:pt x="0" y="410"/>
                    </a:lnTo>
                    <a:lnTo>
                      <a:pt x="3" y="359"/>
                    </a:lnTo>
                    <a:lnTo>
                      <a:pt x="13" y="309"/>
                    </a:lnTo>
                    <a:lnTo>
                      <a:pt x="28" y="262"/>
                    </a:lnTo>
                    <a:lnTo>
                      <a:pt x="49" y="218"/>
                    </a:lnTo>
                    <a:lnTo>
                      <a:pt x="74" y="176"/>
                    </a:lnTo>
                    <a:lnTo>
                      <a:pt x="103" y="138"/>
                    </a:lnTo>
                    <a:lnTo>
                      <a:pt x="138" y="103"/>
                    </a:lnTo>
                    <a:lnTo>
                      <a:pt x="176" y="73"/>
                    </a:lnTo>
                    <a:lnTo>
                      <a:pt x="218" y="48"/>
                    </a:lnTo>
                    <a:lnTo>
                      <a:pt x="262" y="27"/>
                    </a:lnTo>
                    <a:lnTo>
                      <a:pt x="310" y="12"/>
                    </a:lnTo>
                    <a:lnTo>
                      <a:pt x="359" y="3"/>
                    </a:lnTo>
                    <a:lnTo>
                      <a:pt x="411"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Arial" panose="020B0604020202020204" pitchFamily="34" charset="0"/>
                </a:endParaRPr>
              </a:p>
            </p:txBody>
          </p:sp>
        </p:grpSp>
        <p:sp>
          <p:nvSpPr>
            <p:cNvPr id="71" name="Oval 70">
              <a:extLst>
                <a:ext uri="{FF2B5EF4-FFF2-40B4-BE49-F238E27FC236}">
                  <a16:creationId xmlns:a16="http://schemas.microsoft.com/office/drawing/2014/main" id="{6F43222D-D991-43A9-BF86-EA794E45CA0E}"/>
                </a:ext>
              </a:extLst>
            </p:cNvPr>
            <p:cNvSpPr/>
            <p:nvPr/>
          </p:nvSpPr>
          <p:spPr>
            <a:xfrm>
              <a:off x="7493359" y="1762547"/>
              <a:ext cx="250576" cy="250576"/>
            </a:xfrm>
            <a:prstGeom prst="ellipse">
              <a:avLst/>
            </a:prstGeom>
            <a:solidFill>
              <a:schemeClr val="bg1"/>
            </a:solidFill>
            <a:ln w="15875" cmpd="sng">
              <a:solidFill>
                <a:schemeClr val="accent6"/>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825" dirty="0">
                <a:latin typeface="Arial" panose="020B0604020202020204" pitchFamily="34" charset="0"/>
              </a:endParaRPr>
            </a:p>
          </p:txBody>
        </p:sp>
        <p:sp>
          <p:nvSpPr>
            <p:cNvPr id="72" name="Freeform 10">
              <a:extLst>
                <a:ext uri="{FF2B5EF4-FFF2-40B4-BE49-F238E27FC236}">
                  <a16:creationId xmlns:a16="http://schemas.microsoft.com/office/drawing/2014/main" id="{2C385C03-3E5B-4602-B077-705EFFB8D5CD}"/>
                </a:ext>
              </a:extLst>
            </p:cNvPr>
            <p:cNvSpPr>
              <a:spLocks noChangeAspect="1" noEditPoints="1"/>
            </p:cNvSpPr>
            <p:nvPr/>
          </p:nvSpPr>
          <p:spPr bwMode="auto">
            <a:xfrm>
              <a:off x="7536048" y="1806401"/>
              <a:ext cx="165197" cy="165197"/>
            </a:xfrm>
            <a:custGeom>
              <a:avLst/>
              <a:gdLst>
                <a:gd name="T0" fmla="*/ 1040 w 2080"/>
                <a:gd name="T1" fmla="*/ 760 h 2080"/>
                <a:gd name="T2" fmla="*/ 920 w 2080"/>
                <a:gd name="T3" fmla="*/ 800 h 2080"/>
                <a:gd name="T4" fmla="*/ 920 w 2080"/>
                <a:gd name="T5" fmla="*/ 1040 h 2080"/>
                <a:gd name="T6" fmla="*/ 1040 w 2080"/>
                <a:gd name="T7" fmla="*/ 920 h 2080"/>
                <a:gd name="T8" fmla="*/ 920 w 2080"/>
                <a:gd name="T9" fmla="*/ 1120 h 2080"/>
                <a:gd name="T10" fmla="*/ 920 w 2080"/>
                <a:gd name="T11" fmla="*/ 720 h 2080"/>
                <a:gd name="T12" fmla="*/ 502 w 2080"/>
                <a:gd name="T13" fmla="*/ 1740 h 2080"/>
                <a:gd name="T14" fmla="*/ 920 w 2080"/>
                <a:gd name="T15" fmla="*/ 0 h 2080"/>
                <a:gd name="T16" fmla="*/ 1142 w 2080"/>
                <a:gd name="T17" fmla="*/ 575 h 2080"/>
                <a:gd name="T18" fmla="*/ 1085 w 2080"/>
                <a:gd name="T19" fmla="*/ 600 h 2080"/>
                <a:gd name="T20" fmla="*/ 560 w 2080"/>
                <a:gd name="T21" fmla="*/ 920 h 2080"/>
                <a:gd name="T22" fmla="*/ 1040 w 2080"/>
                <a:gd name="T23" fmla="*/ 1260 h 2080"/>
                <a:gd name="T24" fmla="*/ 920 w 2080"/>
                <a:gd name="T25" fmla="*/ 1482 h 2080"/>
                <a:gd name="T26" fmla="*/ 680 w 2080"/>
                <a:gd name="T27" fmla="*/ 1545 h 2080"/>
                <a:gd name="T28" fmla="*/ 702 w 2080"/>
                <a:gd name="T29" fmla="*/ 1302 h 2080"/>
                <a:gd name="T30" fmla="*/ 1840 w 2080"/>
                <a:gd name="T31" fmla="*/ 891 h 2080"/>
                <a:gd name="T32" fmla="*/ 1760 w 2080"/>
                <a:gd name="T33" fmla="*/ 1296 h 2080"/>
                <a:gd name="T34" fmla="*/ 1360 w 2080"/>
                <a:gd name="T35" fmla="*/ 1664 h 2080"/>
                <a:gd name="T36" fmla="*/ 1367 w 2080"/>
                <a:gd name="T37" fmla="*/ 1724 h 2080"/>
                <a:gd name="T38" fmla="*/ 1280 w 2080"/>
                <a:gd name="T39" fmla="*/ 1094 h 2080"/>
                <a:gd name="T40" fmla="*/ 1840 w 2080"/>
                <a:gd name="T41" fmla="*/ 891 h 2080"/>
                <a:gd name="T42" fmla="*/ 1138 w 2080"/>
                <a:gd name="T43" fmla="*/ 538 h 2080"/>
                <a:gd name="T44" fmla="*/ 1236 w 2080"/>
                <a:gd name="T45" fmla="*/ 129 h 2080"/>
                <a:gd name="T46" fmla="*/ 526 w 2080"/>
                <a:gd name="T47" fmla="*/ 1117 h 2080"/>
                <a:gd name="T48" fmla="*/ 113 w 2080"/>
                <a:gd name="T49" fmla="*/ 1192 h 2080"/>
                <a:gd name="T50" fmla="*/ 526 w 2080"/>
                <a:gd name="T51" fmla="*/ 1117 h 2080"/>
                <a:gd name="T52" fmla="*/ 920 w 2080"/>
                <a:gd name="T53" fmla="*/ 1562 h 2080"/>
                <a:gd name="T54" fmla="*/ 1120 w 2080"/>
                <a:gd name="T55" fmla="*/ 694 h 2080"/>
                <a:gd name="T56" fmla="*/ 2032 w 2080"/>
                <a:gd name="T57" fmla="*/ 467 h 2080"/>
                <a:gd name="T58" fmla="*/ 2080 w 2080"/>
                <a:gd name="T59" fmla="*/ 1592 h 2080"/>
                <a:gd name="T60" fmla="*/ 1720 w 2080"/>
                <a:gd name="T61" fmla="*/ 1892 h 2080"/>
                <a:gd name="T62" fmla="*/ 1440 w 2080"/>
                <a:gd name="T63" fmla="*/ 1664 h 2080"/>
                <a:gd name="T64" fmla="*/ 1800 w 2080"/>
                <a:gd name="T65" fmla="*/ 1374 h 2080"/>
                <a:gd name="T66" fmla="*/ 2000 w 2080"/>
                <a:gd name="T67" fmla="*/ 775 h 2080"/>
                <a:gd name="T68" fmla="*/ 1200 w 2080"/>
                <a:gd name="T69" fmla="*/ 1790 h 2080"/>
                <a:gd name="T70" fmla="*/ 840 w 2080"/>
                <a:gd name="T71" fmla="*/ 2080 h 2080"/>
                <a:gd name="T72" fmla="*/ 560 w 2080"/>
                <a:gd name="T73" fmla="*/ 1852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80" h="2080">
                  <a:moveTo>
                    <a:pt x="920" y="720"/>
                  </a:moveTo>
                  <a:cubicBezTo>
                    <a:pt x="965" y="720"/>
                    <a:pt x="1006" y="735"/>
                    <a:pt x="1040" y="760"/>
                  </a:cubicBezTo>
                  <a:cubicBezTo>
                    <a:pt x="1040" y="920"/>
                    <a:pt x="1040" y="920"/>
                    <a:pt x="1040" y="920"/>
                  </a:cubicBezTo>
                  <a:cubicBezTo>
                    <a:pt x="1040" y="854"/>
                    <a:pt x="986" y="800"/>
                    <a:pt x="920" y="800"/>
                  </a:cubicBezTo>
                  <a:cubicBezTo>
                    <a:pt x="854" y="800"/>
                    <a:pt x="800" y="854"/>
                    <a:pt x="800" y="920"/>
                  </a:cubicBezTo>
                  <a:cubicBezTo>
                    <a:pt x="800" y="986"/>
                    <a:pt x="854" y="1040"/>
                    <a:pt x="920" y="1040"/>
                  </a:cubicBezTo>
                  <a:cubicBezTo>
                    <a:pt x="953" y="1040"/>
                    <a:pt x="983" y="1026"/>
                    <a:pt x="1005" y="1005"/>
                  </a:cubicBezTo>
                  <a:cubicBezTo>
                    <a:pt x="1026" y="983"/>
                    <a:pt x="1040" y="953"/>
                    <a:pt x="1040" y="920"/>
                  </a:cubicBezTo>
                  <a:cubicBezTo>
                    <a:pt x="1040" y="1080"/>
                    <a:pt x="1040" y="1080"/>
                    <a:pt x="1040" y="1080"/>
                  </a:cubicBezTo>
                  <a:cubicBezTo>
                    <a:pt x="1006" y="1105"/>
                    <a:pt x="965" y="1120"/>
                    <a:pt x="920" y="1120"/>
                  </a:cubicBezTo>
                  <a:cubicBezTo>
                    <a:pt x="810" y="1120"/>
                    <a:pt x="720" y="1030"/>
                    <a:pt x="720" y="920"/>
                  </a:cubicBezTo>
                  <a:cubicBezTo>
                    <a:pt x="720" y="810"/>
                    <a:pt x="810" y="720"/>
                    <a:pt x="920" y="720"/>
                  </a:cubicBezTo>
                  <a:close/>
                  <a:moveTo>
                    <a:pt x="532" y="1678"/>
                  </a:moveTo>
                  <a:cubicBezTo>
                    <a:pt x="519" y="1697"/>
                    <a:pt x="510" y="1719"/>
                    <a:pt x="502" y="1740"/>
                  </a:cubicBezTo>
                  <a:cubicBezTo>
                    <a:pt x="194" y="1583"/>
                    <a:pt x="0" y="1267"/>
                    <a:pt x="0" y="920"/>
                  </a:cubicBezTo>
                  <a:cubicBezTo>
                    <a:pt x="0" y="412"/>
                    <a:pt x="412" y="0"/>
                    <a:pt x="920" y="0"/>
                  </a:cubicBezTo>
                  <a:cubicBezTo>
                    <a:pt x="1247" y="0"/>
                    <a:pt x="1548" y="173"/>
                    <a:pt x="1713" y="453"/>
                  </a:cubicBezTo>
                  <a:cubicBezTo>
                    <a:pt x="1142" y="575"/>
                    <a:pt x="1142" y="575"/>
                    <a:pt x="1142" y="575"/>
                  </a:cubicBezTo>
                  <a:cubicBezTo>
                    <a:pt x="1138" y="576"/>
                    <a:pt x="1134" y="577"/>
                    <a:pt x="1130" y="578"/>
                  </a:cubicBezTo>
                  <a:cubicBezTo>
                    <a:pt x="1113" y="582"/>
                    <a:pt x="1098" y="590"/>
                    <a:pt x="1085" y="600"/>
                  </a:cubicBezTo>
                  <a:cubicBezTo>
                    <a:pt x="1036" y="574"/>
                    <a:pt x="980" y="560"/>
                    <a:pt x="920" y="560"/>
                  </a:cubicBezTo>
                  <a:cubicBezTo>
                    <a:pt x="721" y="560"/>
                    <a:pt x="560" y="721"/>
                    <a:pt x="560" y="920"/>
                  </a:cubicBezTo>
                  <a:cubicBezTo>
                    <a:pt x="560" y="1119"/>
                    <a:pt x="721" y="1280"/>
                    <a:pt x="920" y="1280"/>
                  </a:cubicBezTo>
                  <a:cubicBezTo>
                    <a:pt x="962" y="1280"/>
                    <a:pt x="1002" y="1273"/>
                    <a:pt x="1040" y="1260"/>
                  </a:cubicBezTo>
                  <a:cubicBezTo>
                    <a:pt x="1040" y="1339"/>
                    <a:pt x="1040" y="1419"/>
                    <a:pt x="1040" y="1498"/>
                  </a:cubicBezTo>
                  <a:cubicBezTo>
                    <a:pt x="1002" y="1488"/>
                    <a:pt x="962" y="1482"/>
                    <a:pt x="920" y="1482"/>
                  </a:cubicBezTo>
                  <a:cubicBezTo>
                    <a:pt x="904" y="1482"/>
                    <a:pt x="886" y="1483"/>
                    <a:pt x="867" y="1485"/>
                  </a:cubicBezTo>
                  <a:cubicBezTo>
                    <a:pt x="799" y="1492"/>
                    <a:pt x="735" y="1514"/>
                    <a:pt x="680" y="1545"/>
                  </a:cubicBezTo>
                  <a:cubicBezTo>
                    <a:pt x="775" y="1336"/>
                    <a:pt x="775" y="1336"/>
                    <a:pt x="775" y="1336"/>
                  </a:cubicBezTo>
                  <a:cubicBezTo>
                    <a:pt x="750" y="1327"/>
                    <a:pt x="725" y="1316"/>
                    <a:pt x="702" y="1302"/>
                  </a:cubicBezTo>
                  <a:lnTo>
                    <a:pt x="532" y="1678"/>
                  </a:lnTo>
                  <a:close/>
                  <a:moveTo>
                    <a:pt x="1840" y="891"/>
                  </a:moveTo>
                  <a:cubicBezTo>
                    <a:pt x="1840" y="900"/>
                    <a:pt x="1840" y="910"/>
                    <a:pt x="1840" y="920"/>
                  </a:cubicBezTo>
                  <a:cubicBezTo>
                    <a:pt x="1840" y="1054"/>
                    <a:pt x="1811" y="1181"/>
                    <a:pt x="1760" y="1296"/>
                  </a:cubicBezTo>
                  <a:cubicBezTo>
                    <a:pt x="1756" y="1296"/>
                    <a:pt x="1751" y="1296"/>
                    <a:pt x="1747" y="1297"/>
                  </a:cubicBezTo>
                  <a:cubicBezTo>
                    <a:pt x="1559" y="1318"/>
                    <a:pt x="1360" y="1460"/>
                    <a:pt x="1360" y="1664"/>
                  </a:cubicBezTo>
                  <a:cubicBezTo>
                    <a:pt x="1360" y="1674"/>
                    <a:pt x="1361" y="1686"/>
                    <a:pt x="1363" y="1700"/>
                  </a:cubicBezTo>
                  <a:cubicBezTo>
                    <a:pt x="1364" y="1708"/>
                    <a:pt x="1365" y="1716"/>
                    <a:pt x="1367" y="1724"/>
                  </a:cubicBezTo>
                  <a:cubicBezTo>
                    <a:pt x="1339" y="1740"/>
                    <a:pt x="1310" y="1754"/>
                    <a:pt x="1280" y="1767"/>
                  </a:cubicBezTo>
                  <a:cubicBezTo>
                    <a:pt x="1280" y="1094"/>
                    <a:pt x="1280" y="1094"/>
                    <a:pt x="1280" y="1094"/>
                  </a:cubicBezTo>
                  <a:cubicBezTo>
                    <a:pt x="1294" y="1066"/>
                    <a:pt x="1304" y="1036"/>
                    <a:pt x="1311" y="1004"/>
                  </a:cubicBezTo>
                  <a:lnTo>
                    <a:pt x="1840" y="891"/>
                  </a:lnTo>
                  <a:close/>
                  <a:moveTo>
                    <a:pt x="1065" y="504"/>
                  </a:moveTo>
                  <a:cubicBezTo>
                    <a:pt x="1090" y="513"/>
                    <a:pt x="1115" y="524"/>
                    <a:pt x="1138" y="538"/>
                  </a:cubicBezTo>
                  <a:cubicBezTo>
                    <a:pt x="1308" y="162"/>
                    <a:pt x="1308" y="162"/>
                    <a:pt x="1308" y="162"/>
                  </a:cubicBezTo>
                  <a:cubicBezTo>
                    <a:pt x="1236" y="129"/>
                    <a:pt x="1236" y="129"/>
                    <a:pt x="1236" y="129"/>
                  </a:cubicBezTo>
                  <a:lnTo>
                    <a:pt x="1065" y="504"/>
                  </a:lnTo>
                  <a:close/>
                  <a:moveTo>
                    <a:pt x="526" y="1117"/>
                  </a:moveTo>
                  <a:cubicBezTo>
                    <a:pt x="514" y="1093"/>
                    <a:pt x="505" y="1068"/>
                    <a:pt x="497" y="1042"/>
                  </a:cubicBezTo>
                  <a:cubicBezTo>
                    <a:pt x="113" y="1192"/>
                    <a:pt x="113" y="1192"/>
                    <a:pt x="113" y="1192"/>
                  </a:cubicBezTo>
                  <a:cubicBezTo>
                    <a:pt x="142" y="1267"/>
                    <a:pt x="142" y="1267"/>
                    <a:pt x="142" y="1267"/>
                  </a:cubicBezTo>
                  <a:lnTo>
                    <a:pt x="526" y="1117"/>
                  </a:lnTo>
                  <a:close/>
                  <a:moveTo>
                    <a:pt x="876" y="1564"/>
                  </a:moveTo>
                  <a:cubicBezTo>
                    <a:pt x="891" y="1562"/>
                    <a:pt x="906" y="1562"/>
                    <a:pt x="920" y="1562"/>
                  </a:cubicBezTo>
                  <a:cubicBezTo>
                    <a:pt x="991" y="1562"/>
                    <a:pt x="1064" y="1582"/>
                    <a:pt x="1120" y="1627"/>
                  </a:cubicBezTo>
                  <a:cubicBezTo>
                    <a:pt x="1120" y="694"/>
                    <a:pt x="1120" y="694"/>
                    <a:pt x="1120" y="694"/>
                  </a:cubicBezTo>
                  <a:cubicBezTo>
                    <a:pt x="1120" y="674"/>
                    <a:pt x="1135" y="657"/>
                    <a:pt x="1154" y="654"/>
                  </a:cubicBezTo>
                  <a:cubicBezTo>
                    <a:pt x="2032" y="467"/>
                    <a:pt x="2032" y="467"/>
                    <a:pt x="2032" y="467"/>
                  </a:cubicBezTo>
                  <a:cubicBezTo>
                    <a:pt x="2057" y="462"/>
                    <a:pt x="2080" y="481"/>
                    <a:pt x="2080" y="506"/>
                  </a:cubicBezTo>
                  <a:cubicBezTo>
                    <a:pt x="2080" y="1592"/>
                    <a:pt x="2080" y="1592"/>
                    <a:pt x="2080" y="1592"/>
                  </a:cubicBezTo>
                  <a:cubicBezTo>
                    <a:pt x="2080" y="1762"/>
                    <a:pt x="1920" y="1872"/>
                    <a:pt x="1764" y="1890"/>
                  </a:cubicBezTo>
                  <a:cubicBezTo>
                    <a:pt x="1749" y="1891"/>
                    <a:pt x="1734" y="1892"/>
                    <a:pt x="1720" y="1892"/>
                  </a:cubicBezTo>
                  <a:cubicBezTo>
                    <a:pt x="1594" y="1892"/>
                    <a:pt x="1456" y="1824"/>
                    <a:pt x="1441" y="1686"/>
                  </a:cubicBezTo>
                  <a:cubicBezTo>
                    <a:pt x="1440" y="1679"/>
                    <a:pt x="1440" y="1671"/>
                    <a:pt x="1440" y="1664"/>
                  </a:cubicBezTo>
                  <a:cubicBezTo>
                    <a:pt x="1440" y="1502"/>
                    <a:pt x="1609" y="1392"/>
                    <a:pt x="1756" y="1376"/>
                  </a:cubicBezTo>
                  <a:cubicBezTo>
                    <a:pt x="1771" y="1375"/>
                    <a:pt x="1786" y="1374"/>
                    <a:pt x="1800" y="1374"/>
                  </a:cubicBezTo>
                  <a:cubicBezTo>
                    <a:pt x="1871" y="1374"/>
                    <a:pt x="1944" y="1394"/>
                    <a:pt x="2000" y="1440"/>
                  </a:cubicBezTo>
                  <a:cubicBezTo>
                    <a:pt x="2000" y="775"/>
                    <a:pt x="2000" y="775"/>
                    <a:pt x="2000" y="775"/>
                  </a:cubicBezTo>
                  <a:cubicBezTo>
                    <a:pt x="1200" y="946"/>
                    <a:pt x="1200" y="946"/>
                    <a:pt x="1200" y="946"/>
                  </a:cubicBezTo>
                  <a:cubicBezTo>
                    <a:pt x="1200" y="1790"/>
                    <a:pt x="1200" y="1790"/>
                    <a:pt x="1200" y="1790"/>
                  </a:cubicBezTo>
                  <a:cubicBezTo>
                    <a:pt x="1200" y="1952"/>
                    <a:pt x="1031" y="2061"/>
                    <a:pt x="884" y="2078"/>
                  </a:cubicBezTo>
                  <a:cubicBezTo>
                    <a:pt x="869" y="2079"/>
                    <a:pt x="854" y="2080"/>
                    <a:pt x="840" y="2080"/>
                  </a:cubicBezTo>
                  <a:cubicBezTo>
                    <a:pt x="714" y="2080"/>
                    <a:pt x="576" y="2012"/>
                    <a:pt x="561" y="1874"/>
                  </a:cubicBezTo>
                  <a:cubicBezTo>
                    <a:pt x="560" y="1866"/>
                    <a:pt x="560" y="1859"/>
                    <a:pt x="560" y="1852"/>
                  </a:cubicBezTo>
                  <a:cubicBezTo>
                    <a:pt x="560" y="1690"/>
                    <a:pt x="729" y="1580"/>
                    <a:pt x="876" y="1564"/>
                  </a:cubicBez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92" name="Freeform 20"/>
            <p:cNvSpPr>
              <a:spLocks/>
            </p:cNvSpPr>
            <p:nvPr/>
          </p:nvSpPr>
          <p:spPr bwMode="auto">
            <a:xfrm>
              <a:off x="7778992" y="2129580"/>
              <a:ext cx="225890" cy="216738"/>
            </a:xfrm>
            <a:custGeom>
              <a:avLst/>
              <a:gdLst/>
              <a:ahLst/>
              <a:cxnLst>
                <a:cxn ang="0">
                  <a:pos x="915" y="1434"/>
                </a:cxn>
                <a:cxn ang="0">
                  <a:pos x="771" y="1624"/>
                </a:cxn>
                <a:cxn ang="0">
                  <a:pos x="641" y="1755"/>
                </a:cxn>
                <a:cxn ang="0">
                  <a:pos x="539" y="1823"/>
                </a:cxn>
                <a:cxn ang="0">
                  <a:pos x="484" y="1840"/>
                </a:cxn>
                <a:cxn ang="0">
                  <a:pos x="447" y="1845"/>
                </a:cxn>
                <a:cxn ang="0">
                  <a:pos x="390" y="1839"/>
                </a:cxn>
                <a:cxn ang="0">
                  <a:pos x="278" y="1793"/>
                </a:cxn>
                <a:cxn ang="0">
                  <a:pos x="166" y="1700"/>
                </a:cxn>
                <a:cxn ang="0">
                  <a:pos x="55" y="1562"/>
                </a:cxn>
                <a:cxn ang="0">
                  <a:pos x="44" y="1477"/>
                </a:cxn>
                <a:cxn ang="0">
                  <a:pos x="93" y="1473"/>
                </a:cxn>
                <a:cxn ang="0">
                  <a:pos x="177" y="1452"/>
                </a:cxn>
                <a:cxn ang="0">
                  <a:pos x="317" y="1378"/>
                </a:cxn>
                <a:cxn ang="0">
                  <a:pos x="466" y="1254"/>
                </a:cxn>
                <a:cxn ang="0">
                  <a:pos x="621" y="1081"/>
                </a:cxn>
                <a:cxn ang="0">
                  <a:pos x="569" y="900"/>
                </a:cxn>
                <a:cxn ang="0">
                  <a:pos x="450" y="755"/>
                </a:cxn>
                <a:cxn ang="0">
                  <a:pos x="369" y="622"/>
                </a:cxn>
                <a:cxn ang="0">
                  <a:pos x="323" y="499"/>
                </a:cxn>
                <a:cxn ang="0">
                  <a:pos x="312" y="415"/>
                </a:cxn>
                <a:cxn ang="0">
                  <a:pos x="332" y="323"/>
                </a:cxn>
                <a:cxn ang="0">
                  <a:pos x="393" y="223"/>
                </a:cxn>
                <a:cxn ang="0">
                  <a:pos x="493" y="116"/>
                </a:cxn>
                <a:cxn ang="0">
                  <a:pos x="633" y="0"/>
                </a:cxn>
                <a:cxn ang="0">
                  <a:pos x="657" y="114"/>
                </a:cxn>
                <a:cxn ang="0">
                  <a:pos x="707" y="265"/>
                </a:cxn>
                <a:cxn ang="0">
                  <a:pos x="780" y="414"/>
                </a:cxn>
                <a:cxn ang="0">
                  <a:pos x="876" y="560"/>
                </a:cxn>
                <a:cxn ang="0">
                  <a:pos x="1010" y="610"/>
                </a:cxn>
                <a:cxn ang="0">
                  <a:pos x="1172" y="426"/>
                </a:cxn>
                <a:cxn ang="0">
                  <a:pos x="1325" y="295"/>
                </a:cxn>
                <a:cxn ang="0">
                  <a:pos x="1453" y="223"/>
                </a:cxn>
                <a:cxn ang="0">
                  <a:pos x="1524" y="199"/>
                </a:cxn>
                <a:cxn ang="0">
                  <a:pos x="1592" y="190"/>
                </a:cxn>
                <a:cxn ang="0">
                  <a:pos x="1660" y="193"/>
                </a:cxn>
                <a:cxn ang="0">
                  <a:pos x="1752" y="234"/>
                </a:cxn>
                <a:cxn ang="0">
                  <a:pos x="1832" y="314"/>
                </a:cxn>
                <a:cxn ang="0">
                  <a:pos x="1899" y="433"/>
                </a:cxn>
                <a:cxn ang="0">
                  <a:pos x="1900" y="505"/>
                </a:cxn>
                <a:cxn ang="0">
                  <a:pos x="1855" y="506"/>
                </a:cxn>
                <a:cxn ang="0">
                  <a:pos x="1799" y="521"/>
                </a:cxn>
                <a:cxn ang="0">
                  <a:pos x="1657" y="602"/>
                </a:cxn>
                <a:cxn ang="0">
                  <a:pos x="1532" y="697"/>
                </a:cxn>
                <a:cxn ang="0">
                  <a:pos x="1387" y="841"/>
                </a:cxn>
                <a:cxn ang="0">
                  <a:pos x="1323" y="1056"/>
                </a:cxn>
                <a:cxn ang="0">
                  <a:pos x="1443" y="1161"/>
                </a:cxn>
                <a:cxn ang="0">
                  <a:pos x="1605" y="1266"/>
                </a:cxn>
                <a:cxn ang="0">
                  <a:pos x="1772" y="1334"/>
                </a:cxn>
                <a:cxn ang="0">
                  <a:pos x="1941" y="1363"/>
                </a:cxn>
                <a:cxn ang="0">
                  <a:pos x="1938" y="1452"/>
                </a:cxn>
                <a:cxn ang="0">
                  <a:pos x="1845" y="1593"/>
                </a:cxn>
                <a:cxn ang="0">
                  <a:pos x="1748" y="1687"/>
                </a:cxn>
                <a:cxn ang="0">
                  <a:pos x="1662" y="1731"/>
                </a:cxn>
                <a:cxn ang="0">
                  <a:pos x="1611" y="1740"/>
                </a:cxn>
                <a:cxn ang="0">
                  <a:pos x="1551" y="1735"/>
                </a:cxn>
                <a:cxn ang="0">
                  <a:pos x="1440" y="1695"/>
                </a:cxn>
                <a:cxn ang="0">
                  <a:pos x="1308" y="1615"/>
                </a:cxn>
                <a:cxn ang="0">
                  <a:pos x="1156" y="1495"/>
                </a:cxn>
              </a:cxnLst>
              <a:rect l="0" t="0" r="r" b="b"/>
              <a:pathLst>
                <a:path w="1985" h="1845">
                  <a:moveTo>
                    <a:pt x="983" y="1337"/>
                  </a:moveTo>
                  <a:lnTo>
                    <a:pt x="952" y="1378"/>
                  </a:lnTo>
                  <a:lnTo>
                    <a:pt x="952" y="1378"/>
                  </a:lnTo>
                  <a:lnTo>
                    <a:pt x="915" y="1434"/>
                  </a:lnTo>
                  <a:lnTo>
                    <a:pt x="877" y="1488"/>
                  </a:lnTo>
                  <a:lnTo>
                    <a:pt x="842" y="1536"/>
                  </a:lnTo>
                  <a:lnTo>
                    <a:pt x="805" y="1582"/>
                  </a:lnTo>
                  <a:lnTo>
                    <a:pt x="771" y="1624"/>
                  </a:lnTo>
                  <a:lnTo>
                    <a:pt x="737" y="1662"/>
                  </a:lnTo>
                  <a:lnTo>
                    <a:pt x="705" y="1696"/>
                  </a:lnTo>
                  <a:lnTo>
                    <a:pt x="672" y="1728"/>
                  </a:lnTo>
                  <a:lnTo>
                    <a:pt x="641" y="1755"/>
                  </a:lnTo>
                  <a:lnTo>
                    <a:pt x="611" y="1779"/>
                  </a:lnTo>
                  <a:lnTo>
                    <a:pt x="581" y="1799"/>
                  </a:lnTo>
                  <a:lnTo>
                    <a:pt x="553" y="1816"/>
                  </a:lnTo>
                  <a:lnTo>
                    <a:pt x="539" y="1823"/>
                  </a:lnTo>
                  <a:lnTo>
                    <a:pt x="525" y="1828"/>
                  </a:lnTo>
                  <a:lnTo>
                    <a:pt x="512" y="1833"/>
                  </a:lnTo>
                  <a:lnTo>
                    <a:pt x="499" y="1838"/>
                  </a:lnTo>
                  <a:lnTo>
                    <a:pt x="484" y="1840"/>
                  </a:lnTo>
                  <a:lnTo>
                    <a:pt x="471" y="1843"/>
                  </a:lnTo>
                  <a:lnTo>
                    <a:pt x="460" y="1844"/>
                  </a:lnTo>
                  <a:lnTo>
                    <a:pt x="447" y="1845"/>
                  </a:lnTo>
                  <a:lnTo>
                    <a:pt x="447" y="1845"/>
                  </a:lnTo>
                  <a:lnTo>
                    <a:pt x="433" y="1844"/>
                  </a:lnTo>
                  <a:lnTo>
                    <a:pt x="418" y="1843"/>
                  </a:lnTo>
                  <a:lnTo>
                    <a:pt x="404" y="1841"/>
                  </a:lnTo>
                  <a:lnTo>
                    <a:pt x="390" y="1839"/>
                  </a:lnTo>
                  <a:lnTo>
                    <a:pt x="362" y="1832"/>
                  </a:lnTo>
                  <a:lnTo>
                    <a:pt x="334" y="1821"/>
                  </a:lnTo>
                  <a:lnTo>
                    <a:pt x="305" y="1808"/>
                  </a:lnTo>
                  <a:lnTo>
                    <a:pt x="278" y="1793"/>
                  </a:lnTo>
                  <a:lnTo>
                    <a:pt x="250" y="1774"/>
                  </a:lnTo>
                  <a:lnTo>
                    <a:pt x="222" y="1752"/>
                  </a:lnTo>
                  <a:lnTo>
                    <a:pt x="193" y="1727"/>
                  </a:lnTo>
                  <a:lnTo>
                    <a:pt x="166" y="1700"/>
                  </a:lnTo>
                  <a:lnTo>
                    <a:pt x="138" y="1669"/>
                  </a:lnTo>
                  <a:lnTo>
                    <a:pt x="111" y="1636"/>
                  </a:lnTo>
                  <a:lnTo>
                    <a:pt x="83" y="1601"/>
                  </a:lnTo>
                  <a:lnTo>
                    <a:pt x="55" y="1562"/>
                  </a:lnTo>
                  <a:lnTo>
                    <a:pt x="28" y="1519"/>
                  </a:lnTo>
                  <a:lnTo>
                    <a:pt x="0" y="1475"/>
                  </a:lnTo>
                  <a:lnTo>
                    <a:pt x="0" y="1475"/>
                  </a:lnTo>
                  <a:lnTo>
                    <a:pt x="44" y="1477"/>
                  </a:lnTo>
                  <a:lnTo>
                    <a:pt x="44" y="1477"/>
                  </a:lnTo>
                  <a:lnTo>
                    <a:pt x="60" y="1476"/>
                  </a:lnTo>
                  <a:lnTo>
                    <a:pt x="77" y="1476"/>
                  </a:lnTo>
                  <a:lnTo>
                    <a:pt x="93" y="1473"/>
                  </a:lnTo>
                  <a:lnTo>
                    <a:pt x="110" y="1471"/>
                  </a:lnTo>
                  <a:lnTo>
                    <a:pt x="126" y="1468"/>
                  </a:lnTo>
                  <a:lnTo>
                    <a:pt x="143" y="1463"/>
                  </a:lnTo>
                  <a:lnTo>
                    <a:pt x="177" y="1452"/>
                  </a:lnTo>
                  <a:lnTo>
                    <a:pt x="211" y="1438"/>
                  </a:lnTo>
                  <a:lnTo>
                    <a:pt x="246" y="1421"/>
                  </a:lnTo>
                  <a:lnTo>
                    <a:pt x="282" y="1401"/>
                  </a:lnTo>
                  <a:lnTo>
                    <a:pt x="317" y="1378"/>
                  </a:lnTo>
                  <a:lnTo>
                    <a:pt x="354" y="1352"/>
                  </a:lnTo>
                  <a:lnTo>
                    <a:pt x="390" y="1322"/>
                  </a:lnTo>
                  <a:lnTo>
                    <a:pt x="428" y="1289"/>
                  </a:lnTo>
                  <a:lnTo>
                    <a:pt x="466" y="1254"/>
                  </a:lnTo>
                  <a:lnTo>
                    <a:pt x="503" y="1215"/>
                  </a:lnTo>
                  <a:lnTo>
                    <a:pt x="542" y="1174"/>
                  </a:lnTo>
                  <a:lnTo>
                    <a:pt x="581" y="1129"/>
                  </a:lnTo>
                  <a:lnTo>
                    <a:pt x="621" y="1081"/>
                  </a:lnTo>
                  <a:lnTo>
                    <a:pt x="674" y="1013"/>
                  </a:lnTo>
                  <a:lnTo>
                    <a:pt x="605" y="939"/>
                  </a:lnTo>
                  <a:lnTo>
                    <a:pt x="605" y="939"/>
                  </a:lnTo>
                  <a:lnTo>
                    <a:pt x="569" y="900"/>
                  </a:lnTo>
                  <a:lnTo>
                    <a:pt x="536" y="864"/>
                  </a:lnTo>
                  <a:lnTo>
                    <a:pt x="506" y="827"/>
                  </a:lnTo>
                  <a:lnTo>
                    <a:pt x="477" y="790"/>
                  </a:lnTo>
                  <a:lnTo>
                    <a:pt x="450" y="755"/>
                  </a:lnTo>
                  <a:lnTo>
                    <a:pt x="427" y="721"/>
                  </a:lnTo>
                  <a:lnTo>
                    <a:pt x="405" y="687"/>
                  </a:lnTo>
                  <a:lnTo>
                    <a:pt x="385" y="654"/>
                  </a:lnTo>
                  <a:lnTo>
                    <a:pt x="369" y="622"/>
                  </a:lnTo>
                  <a:lnTo>
                    <a:pt x="354" y="590"/>
                  </a:lnTo>
                  <a:lnTo>
                    <a:pt x="341" y="559"/>
                  </a:lnTo>
                  <a:lnTo>
                    <a:pt x="331" y="528"/>
                  </a:lnTo>
                  <a:lnTo>
                    <a:pt x="323" y="499"/>
                  </a:lnTo>
                  <a:lnTo>
                    <a:pt x="317" y="471"/>
                  </a:lnTo>
                  <a:lnTo>
                    <a:pt x="314" y="442"/>
                  </a:lnTo>
                  <a:lnTo>
                    <a:pt x="312" y="415"/>
                  </a:lnTo>
                  <a:lnTo>
                    <a:pt x="312" y="415"/>
                  </a:lnTo>
                  <a:lnTo>
                    <a:pt x="314" y="393"/>
                  </a:lnTo>
                  <a:lnTo>
                    <a:pt x="317" y="370"/>
                  </a:lnTo>
                  <a:lnTo>
                    <a:pt x="324" y="347"/>
                  </a:lnTo>
                  <a:lnTo>
                    <a:pt x="332" y="323"/>
                  </a:lnTo>
                  <a:lnTo>
                    <a:pt x="344" y="298"/>
                  </a:lnTo>
                  <a:lnTo>
                    <a:pt x="357" y="275"/>
                  </a:lnTo>
                  <a:lnTo>
                    <a:pt x="374" y="249"/>
                  </a:lnTo>
                  <a:lnTo>
                    <a:pt x="393" y="223"/>
                  </a:lnTo>
                  <a:lnTo>
                    <a:pt x="414" y="197"/>
                  </a:lnTo>
                  <a:lnTo>
                    <a:pt x="437" y="171"/>
                  </a:lnTo>
                  <a:lnTo>
                    <a:pt x="464" y="144"/>
                  </a:lnTo>
                  <a:lnTo>
                    <a:pt x="493" y="116"/>
                  </a:lnTo>
                  <a:lnTo>
                    <a:pt x="523" y="87"/>
                  </a:lnTo>
                  <a:lnTo>
                    <a:pt x="558" y="59"/>
                  </a:lnTo>
                  <a:lnTo>
                    <a:pt x="594" y="29"/>
                  </a:lnTo>
                  <a:lnTo>
                    <a:pt x="633" y="0"/>
                  </a:lnTo>
                  <a:lnTo>
                    <a:pt x="633" y="0"/>
                  </a:lnTo>
                  <a:lnTo>
                    <a:pt x="639" y="39"/>
                  </a:lnTo>
                  <a:lnTo>
                    <a:pt x="647" y="77"/>
                  </a:lnTo>
                  <a:lnTo>
                    <a:pt x="657" y="114"/>
                  </a:lnTo>
                  <a:lnTo>
                    <a:pt x="667" y="152"/>
                  </a:lnTo>
                  <a:lnTo>
                    <a:pt x="679" y="190"/>
                  </a:lnTo>
                  <a:lnTo>
                    <a:pt x="692" y="228"/>
                  </a:lnTo>
                  <a:lnTo>
                    <a:pt x="707" y="265"/>
                  </a:lnTo>
                  <a:lnTo>
                    <a:pt x="723" y="302"/>
                  </a:lnTo>
                  <a:lnTo>
                    <a:pt x="740" y="340"/>
                  </a:lnTo>
                  <a:lnTo>
                    <a:pt x="760" y="376"/>
                  </a:lnTo>
                  <a:lnTo>
                    <a:pt x="780" y="414"/>
                  </a:lnTo>
                  <a:lnTo>
                    <a:pt x="802" y="451"/>
                  </a:lnTo>
                  <a:lnTo>
                    <a:pt x="825" y="487"/>
                  </a:lnTo>
                  <a:lnTo>
                    <a:pt x="850" y="524"/>
                  </a:lnTo>
                  <a:lnTo>
                    <a:pt x="876" y="560"/>
                  </a:lnTo>
                  <a:lnTo>
                    <a:pt x="904" y="597"/>
                  </a:lnTo>
                  <a:lnTo>
                    <a:pt x="963" y="671"/>
                  </a:lnTo>
                  <a:lnTo>
                    <a:pt x="1010" y="610"/>
                  </a:lnTo>
                  <a:lnTo>
                    <a:pt x="1010" y="610"/>
                  </a:lnTo>
                  <a:lnTo>
                    <a:pt x="1051" y="559"/>
                  </a:lnTo>
                  <a:lnTo>
                    <a:pt x="1092" y="512"/>
                  </a:lnTo>
                  <a:lnTo>
                    <a:pt x="1132" y="467"/>
                  </a:lnTo>
                  <a:lnTo>
                    <a:pt x="1172" y="426"/>
                  </a:lnTo>
                  <a:lnTo>
                    <a:pt x="1211" y="388"/>
                  </a:lnTo>
                  <a:lnTo>
                    <a:pt x="1249" y="354"/>
                  </a:lnTo>
                  <a:lnTo>
                    <a:pt x="1287" y="322"/>
                  </a:lnTo>
                  <a:lnTo>
                    <a:pt x="1325" y="295"/>
                  </a:lnTo>
                  <a:lnTo>
                    <a:pt x="1363" y="270"/>
                  </a:lnTo>
                  <a:lnTo>
                    <a:pt x="1399" y="249"/>
                  </a:lnTo>
                  <a:lnTo>
                    <a:pt x="1435" y="230"/>
                  </a:lnTo>
                  <a:lnTo>
                    <a:pt x="1453" y="223"/>
                  </a:lnTo>
                  <a:lnTo>
                    <a:pt x="1471" y="216"/>
                  </a:lnTo>
                  <a:lnTo>
                    <a:pt x="1489" y="209"/>
                  </a:lnTo>
                  <a:lnTo>
                    <a:pt x="1506" y="204"/>
                  </a:lnTo>
                  <a:lnTo>
                    <a:pt x="1524" y="199"/>
                  </a:lnTo>
                  <a:lnTo>
                    <a:pt x="1541" y="196"/>
                  </a:lnTo>
                  <a:lnTo>
                    <a:pt x="1558" y="192"/>
                  </a:lnTo>
                  <a:lnTo>
                    <a:pt x="1575" y="191"/>
                  </a:lnTo>
                  <a:lnTo>
                    <a:pt x="1592" y="190"/>
                  </a:lnTo>
                  <a:lnTo>
                    <a:pt x="1609" y="189"/>
                  </a:lnTo>
                  <a:lnTo>
                    <a:pt x="1609" y="189"/>
                  </a:lnTo>
                  <a:lnTo>
                    <a:pt x="1635" y="190"/>
                  </a:lnTo>
                  <a:lnTo>
                    <a:pt x="1660" y="193"/>
                  </a:lnTo>
                  <a:lnTo>
                    <a:pt x="1684" y="201"/>
                  </a:lnTo>
                  <a:lnTo>
                    <a:pt x="1708" y="209"/>
                  </a:lnTo>
                  <a:lnTo>
                    <a:pt x="1730" y="221"/>
                  </a:lnTo>
                  <a:lnTo>
                    <a:pt x="1752" y="234"/>
                  </a:lnTo>
                  <a:lnTo>
                    <a:pt x="1773" y="250"/>
                  </a:lnTo>
                  <a:lnTo>
                    <a:pt x="1793" y="269"/>
                  </a:lnTo>
                  <a:lnTo>
                    <a:pt x="1813" y="290"/>
                  </a:lnTo>
                  <a:lnTo>
                    <a:pt x="1832" y="314"/>
                  </a:lnTo>
                  <a:lnTo>
                    <a:pt x="1849" y="340"/>
                  </a:lnTo>
                  <a:lnTo>
                    <a:pt x="1867" y="368"/>
                  </a:lnTo>
                  <a:lnTo>
                    <a:pt x="1882" y="399"/>
                  </a:lnTo>
                  <a:lnTo>
                    <a:pt x="1899" y="433"/>
                  </a:lnTo>
                  <a:lnTo>
                    <a:pt x="1913" y="470"/>
                  </a:lnTo>
                  <a:lnTo>
                    <a:pt x="1927" y="507"/>
                  </a:lnTo>
                  <a:lnTo>
                    <a:pt x="1927" y="507"/>
                  </a:lnTo>
                  <a:lnTo>
                    <a:pt x="1900" y="505"/>
                  </a:lnTo>
                  <a:lnTo>
                    <a:pt x="1880" y="504"/>
                  </a:lnTo>
                  <a:lnTo>
                    <a:pt x="1880" y="504"/>
                  </a:lnTo>
                  <a:lnTo>
                    <a:pt x="1868" y="504"/>
                  </a:lnTo>
                  <a:lnTo>
                    <a:pt x="1855" y="506"/>
                  </a:lnTo>
                  <a:lnTo>
                    <a:pt x="1842" y="508"/>
                  </a:lnTo>
                  <a:lnTo>
                    <a:pt x="1828" y="512"/>
                  </a:lnTo>
                  <a:lnTo>
                    <a:pt x="1814" y="516"/>
                  </a:lnTo>
                  <a:lnTo>
                    <a:pt x="1799" y="521"/>
                  </a:lnTo>
                  <a:lnTo>
                    <a:pt x="1767" y="536"/>
                  </a:lnTo>
                  <a:lnTo>
                    <a:pt x="1733" y="553"/>
                  </a:lnTo>
                  <a:lnTo>
                    <a:pt x="1696" y="576"/>
                  </a:lnTo>
                  <a:lnTo>
                    <a:pt x="1657" y="602"/>
                  </a:lnTo>
                  <a:lnTo>
                    <a:pt x="1615" y="631"/>
                  </a:lnTo>
                  <a:lnTo>
                    <a:pt x="1615" y="631"/>
                  </a:lnTo>
                  <a:lnTo>
                    <a:pt x="1572" y="663"/>
                  </a:lnTo>
                  <a:lnTo>
                    <a:pt x="1532" y="697"/>
                  </a:lnTo>
                  <a:lnTo>
                    <a:pt x="1493" y="731"/>
                  </a:lnTo>
                  <a:lnTo>
                    <a:pt x="1457" y="767"/>
                  </a:lnTo>
                  <a:lnTo>
                    <a:pt x="1420" y="803"/>
                  </a:lnTo>
                  <a:lnTo>
                    <a:pt x="1387" y="841"/>
                  </a:lnTo>
                  <a:lnTo>
                    <a:pt x="1354" y="879"/>
                  </a:lnTo>
                  <a:lnTo>
                    <a:pt x="1325" y="919"/>
                  </a:lnTo>
                  <a:lnTo>
                    <a:pt x="1264" y="1000"/>
                  </a:lnTo>
                  <a:lnTo>
                    <a:pt x="1323" y="1056"/>
                  </a:lnTo>
                  <a:lnTo>
                    <a:pt x="1323" y="1056"/>
                  </a:lnTo>
                  <a:lnTo>
                    <a:pt x="1363" y="1092"/>
                  </a:lnTo>
                  <a:lnTo>
                    <a:pt x="1403" y="1128"/>
                  </a:lnTo>
                  <a:lnTo>
                    <a:pt x="1443" y="1161"/>
                  </a:lnTo>
                  <a:lnTo>
                    <a:pt x="1483" y="1190"/>
                  </a:lnTo>
                  <a:lnTo>
                    <a:pt x="1524" y="1219"/>
                  </a:lnTo>
                  <a:lnTo>
                    <a:pt x="1564" y="1243"/>
                  </a:lnTo>
                  <a:lnTo>
                    <a:pt x="1605" y="1266"/>
                  </a:lnTo>
                  <a:lnTo>
                    <a:pt x="1647" y="1287"/>
                  </a:lnTo>
                  <a:lnTo>
                    <a:pt x="1689" y="1305"/>
                  </a:lnTo>
                  <a:lnTo>
                    <a:pt x="1730" y="1320"/>
                  </a:lnTo>
                  <a:lnTo>
                    <a:pt x="1772" y="1334"/>
                  </a:lnTo>
                  <a:lnTo>
                    <a:pt x="1814" y="1345"/>
                  </a:lnTo>
                  <a:lnTo>
                    <a:pt x="1857" y="1353"/>
                  </a:lnTo>
                  <a:lnTo>
                    <a:pt x="1899" y="1359"/>
                  </a:lnTo>
                  <a:lnTo>
                    <a:pt x="1941" y="1363"/>
                  </a:lnTo>
                  <a:lnTo>
                    <a:pt x="1985" y="1364"/>
                  </a:lnTo>
                  <a:lnTo>
                    <a:pt x="1985" y="1364"/>
                  </a:lnTo>
                  <a:lnTo>
                    <a:pt x="1961" y="1410"/>
                  </a:lnTo>
                  <a:lnTo>
                    <a:pt x="1938" y="1452"/>
                  </a:lnTo>
                  <a:lnTo>
                    <a:pt x="1915" y="1492"/>
                  </a:lnTo>
                  <a:lnTo>
                    <a:pt x="1892" y="1529"/>
                  </a:lnTo>
                  <a:lnTo>
                    <a:pt x="1868" y="1562"/>
                  </a:lnTo>
                  <a:lnTo>
                    <a:pt x="1845" y="1593"/>
                  </a:lnTo>
                  <a:lnTo>
                    <a:pt x="1820" y="1621"/>
                  </a:lnTo>
                  <a:lnTo>
                    <a:pt x="1796" y="1646"/>
                  </a:lnTo>
                  <a:lnTo>
                    <a:pt x="1772" y="1668"/>
                  </a:lnTo>
                  <a:lnTo>
                    <a:pt x="1748" y="1687"/>
                  </a:lnTo>
                  <a:lnTo>
                    <a:pt x="1723" y="1703"/>
                  </a:lnTo>
                  <a:lnTo>
                    <a:pt x="1699" y="1716"/>
                  </a:lnTo>
                  <a:lnTo>
                    <a:pt x="1674" y="1727"/>
                  </a:lnTo>
                  <a:lnTo>
                    <a:pt x="1662" y="1731"/>
                  </a:lnTo>
                  <a:lnTo>
                    <a:pt x="1649" y="1734"/>
                  </a:lnTo>
                  <a:lnTo>
                    <a:pt x="1637" y="1736"/>
                  </a:lnTo>
                  <a:lnTo>
                    <a:pt x="1624" y="1739"/>
                  </a:lnTo>
                  <a:lnTo>
                    <a:pt x="1611" y="1740"/>
                  </a:lnTo>
                  <a:lnTo>
                    <a:pt x="1600" y="1740"/>
                  </a:lnTo>
                  <a:lnTo>
                    <a:pt x="1600" y="1740"/>
                  </a:lnTo>
                  <a:lnTo>
                    <a:pt x="1576" y="1739"/>
                  </a:lnTo>
                  <a:lnTo>
                    <a:pt x="1551" y="1735"/>
                  </a:lnTo>
                  <a:lnTo>
                    <a:pt x="1525" y="1728"/>
                  </a:lnTo>
                  <a:lnTo>
                    <a:pt x="1498" y="1720"/>
                  </a:lnTo>
                  <a:lnTo>
                    <a:pt x="1470" y="1708"/>
                  </a:lnTo>
                  <a:lnTo>
                    <a:pt x="1440" y="1695"/>
                  </a:lnTo>
                  <a:lnTo>
                    <a:pt x="1409" y="1679"/>
                  </a:lnTo>
                  <a:lnTo>
                    <a:pt x="1377" y="1660"/>
                  </a:lnTo>
                  <a:lnTo>
                    <a:pt x="1344" y="1639"/>
                  </a:lnTo>
                  <a:lnTo>
                    <a:pt x="1308" y="1615"/>
                  </a:lnTo>
                  <a:lnTo>
                    <a:pt x="1273" y="1588"/>
                  </a:lnTo>
                  <a:lnTo>
                    <a:pt x="1235" y="1560"/>
                  </a:lnTo>
                  <a:lnTo>
                    <a:pt x="1196" y="1529"/>
                  </a:lnTo>
                  <a:lnTo>
                    <a:pt x="1156" y="1495"/>
                  </a:lnTo>
                  <a:lnTo>
                    <a:pt x="1116" y="1458"/>
                  </a:lnTo>
                  <a:lnTo>
                    <a:pt x="1074" y="1419"/>
                  </a:lnTo>
                  <a:lnTo>
                    <a:pt x="983" y="1337"/>
                  </a:lnTo>
                  <a:close/>
                </a:path>
              </a:pathLst>
            </a:custGeom>
            <a:solidFill>
              <a:schemeClr val="accent5"/>
            </a:solidFill>
            <a:ln w="9525">
              <a:noFill/>
              <a:round/>
              <a:headEnd/>
              <a:tailEnd/>
            </a:ln>
          </p:spPr>
          <p:txBody>
            <a:bodyPr vert="horz" wrap="square" lIns="78586" tIns="39293" rIns="78586" bIns="39293" numCol="1" anchor="t" anchorCtr="0" compatLnSpc="1">
              <a:prstTxWarp prst="textNoShape">
                <a:avLst/>
              </a:prstTxWarp>
            </a:bodyPr>
            <a:lstStyle/>
            <a:p>
              <a:endParaRPr lang="en-US" sz="1350" dirty="0">
                <a:latin typeface="Arial" panose="020B0604020202020204" pitchFamily="34" charset="0"/>
              </a:endParaRPr>
            </a:p>
          </p:txBody>
        </p:sp>
        <p:sp>
          <p:nvSpPr>
            <p:cNvPr id="105" name="RBContent80"/>
            <p:cNvSpPr txBox="1">
              <a:spLocks/>
            </p:cNvSpPr>
            <p:nvPr/>
          </p:nvSpPr>
          <p:spPr>
            <a:xfrm>
              <a:off x="7210309" y="3297874"/>
              <a:ext cx="1486161" cy="1177245"/>
            </a:xfrm>
            <a:prstGeom prst="rect">
              <a:avLst/>
            </a:prstGeom>
            <a:noFill/>
            <a:ln w="9525">
              <a:noFill/>
            </a:ln>
          </p:spPr>
          <p:txBody>
            <a:bodyPr vert="horz" wrap="square" lIns="0" tIns="0" rIns="0" bIns="0" rtlCol="0">
              <a:spAutoFit/>
            </a:bodyPr>
            <a:lstStyle/>
            <a:p>
              <a:pPr marL="171450" lvl="1" indent="-171450">
                <a:lnSpc>
                  <a:spcPct val="85000"/>
                </a:lnSpc>
                <a:buClr>
                  <a:schemeClr val="accent1"/>
                </a:buClr>
                <a:buSzPct val="100000"/>
                <a:buFont typeface="Wingdings" panose="05000000000000000000" pitchFamily="2" charset="2"/>
                <a:buChar char="§"/>
              </a:pPr>
              <a:r>
                <a:rPr lang="en-US" sz="900" dirty="0">
                  <a:latin typeface="Arial" panose="020B0604020202020204" pitchFamily="34" charset="0"/>
                  <a:sym typeface="+mn-lt"/>
                </a:rPr>
                <a:t>While, relying on existing platforms is possible for parts of the technology requirements, the end-to-end journey requires a custom built platform</a:t>
              </a:r>
            </a:p>
            <a:p>
              <a:pPr marL="171450" lvl="1" indent="-171450">
                <a:lnSpc>
                  <a:spcPct val="85000"/>
                </a:lnSpc>
                <a:buClr>
                  <a:schemeClr val="accent1"/>
                </a:buClr>
                <a:buSzPct val="100000"/>
                <a:buFont typeface="Wingdings" panose="05000000000000000000" pitchFamily="2" charset="2"/>
                <a:buChar char="§"/>
              </a:pPr>
              <a:r>
                <a:rPr lang="en-US" sz="900" dirty="0">
                  <a:latin typeface="Arial" panose="020B0604020202020204" pitchFamily="34" charset="0"/>
                  <a:sym typeface="+mn-lt"/>
                </a:rPr>
                <a:t>Another option can be a white label partnership with existing providers (e.g. Netflix and Spotify)</a:t>
              </a:r>
            </a:p>
          </p:txBody>
        </p:sp>
        <p:sp>
          <p:nvSpPr>
            <p:cNvPr id="88" name="RBContent88">
              <a:extLst>
                <a:ext uri="{FF2B5EF4-FFF2-40B4-BE49-F238E27FC236}">
                  <a16:creationId xmlns:a16="http://schemas.microsoft.com/office/drawing/2014/main" id="{22007B6C-EEF9-4ED5-9D8F-8C8DA95684ED}"/>
                </a:ext>
              </a:extLst>
            </p:cNvPr>
            <p:cNvSpPr txBox="1">
              <a:spLocks/>
            </p:cNvSpPr>
            <p:nvPr/>
          </p:nvSpPr>
          <p:spPr>
            <a:xfrm>
              <a:off x="7530084" y="2636699"/>
              <a:ext cx="670927" cy="311624"/>
            </a:xfrm>
            <a:prstGeom prst="rect">
              <a:avLst/>
            </a:prstGeom>
            <a:noFill/>
            <a:ln w="9525">
              <a:noFill/>
            </a:ln>
          </p:spPr>
          <p:txBody>
            <a:bodyPr vert="horz" wrap="square" lIns="0" tIns="0" rIns="0" bIns="0" rtlCol="0">
              <a:spAutoFit/>
            </a:bodyPr>
            <a:lstStyle>
              <a:defPPr>
                <a:defRPr lang="de-DE"/>
              </a:defPPr>
              <a:lvl1pPr>
                <a:lnSpc>
                  <a:spcPct val="90000"/>
                </a:lnSpc>
                <a:spcBef>
                  <a:spcPts val="400"/>
                </a:spcBef>
                <a:buSzPct val="100000"/>
                <a:defRPr sz="1500">
                  <a:solidFill>
                    <a:schemeClr val="accent6"/>
                  </a:solidFill>
                  <a:latin typeface="+mn-lt"/>
                </a:defRPr>
              </a:lvl1pPr>
            </a:lstStyle>
            <a:p>
              <a:pPr algn="ctr"/>
              <a:r>
                <a:rPr lang="en-US" sz="1125" dirty="0">
                  <a:latin typeface="Arial" panose="020B0604020202020204" pitchFamily="34" charset="0"/>
                  <a:sym typeface="+mn-lt"/>
                </a:rPr>
                <a:t>Custom built</a:t>
              </a:r>
            </a:p>
          </p:txBody>
        </p:sp>
      </p:grpSp>
      <p:grpSp>
        <p:nvGrpSpPr>
          <p:cNvPr id="10" name="Group 9"/>
          <p:cNvGrpSpPr/>
          <p:nvPr/>
        </p:nvGrpSpPr>
        <p:grpSpPr>
          <a:xfrm>
            <a:off x="3609731" y="1368297"/>
            <a:ext cx="1815745" cy="3133881"/>
            <a:chOff x="3795707" y="1290807"/>
            <a:chExt cx="1815745" cy="3133881"/>
          </a:xfrm>
        </p:grpSpPr>
        <p:sp>
          <p:nvSpPr>
            <p:cNvPr id="106" name="RBContent80">
              <a:extLst>
                <a:ext uri="{FF2B5EF4-FFF2-40B4-BE49-F238E27FC236}">
                  <a16:creationId xmlns:a16="http://schemas.microsoft.com/office/drawing/2014/main" id="{AB709F2C-E686-4BF0-BA0F-E062277AE6BB}"/>
                </a:ext>
              </a:extLst>
            </p:cNvPr>
            <p:cNvSpPr txBox="1">
              <a:spLocks/>
            </p:cNvSpPr>
            <p:nvPr/>
          </p:nvSpPr>
          <p:spPr>
            <a:xfrm>
              <a:off x="4986183" y="2562173"/>
              <a:ext cx="625269" cy="311624"/>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125" dirty="0">
                  <a:solidFill>
                    <a:schemeClr val="accent6"/>
                  </a:solidFill>
                  <a:latin typeface="Arial" panose="020B0604020202020204" pitchFamily="34" charset="0"/>
                  <a:sym typeface="+mn-lt"/>
                </a:rPr>
                <a:t>Custom-built</a:t>
              </a:r>
            </a:p>
          </p:txBody>
        </p:sp>
        <p:grpSp>
          <p:nvGrpSpPr>
            <p:cNvPr id="24" name="Group 23">
              <a:extLst>
                <a:ext uri="{FF2B5EF4-FFF2-40B4-BE49-F238E27FC236}">
                  <a16:creationId xmlns:a16="http://schemas.microsoft.com/office/drawing/2014/main" id="{1519336F-2508-4D38-9682-CFACC9662D93}"/>
                </a:ext>
              </a:extLst>
            </p:cNvPr>
            <p:cNvGrpSpPr/>
            <p:nvPr/>
          </p:nvGrpSpPr>
          <p:grpSpPr>
            <a:xfrm>
              <a:off x="3795707" y="1290807"/>
              <a:ext cx="1773118" cy="3133881"/>
              <a:chOff x="4092886" y="1458963"/>
              <a:chExt cx="1773118" cy="3133881"/>
            </a:xfrm>
          </p:grpSpPr>
          <p:pic>
            <p:nvPicPr>
              <p:cNvPr id="2" name="Picture 1">
                <a:extLst>
                  <a:ext uri="{FF2B5EF4-FFF2-40B4-BE49-F238E27FC236}">
                    <a16:creationId xmlns:a16="http://schemas.microsoft.com/office/drawing/2014/main" id="{C1A53571-3671-46E1-A92A-B0EB88CC8308}"/>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4327238" y="2974588"/>
                <a:ext cx="666606" cy="238388"/>
              </a:xfrm>
              <a:prstGeom prst="rect">
                <a:avLst/>
              </a:prstGeom>
            </p:spPr>
          </p:pic>
          <p:sp>
            <p:nvSpPr>
              <p:cNvPr id="35" name="Rectangle: Rounded Corners 68">
                <a:extLst>
                  <a:ext uri="{FF2B5EF4-FFF2-40B4-BE49-F238E27FC236}">
                    <a16:creationId xmlns:a16="http://schemas.microsoft.com/office/drawing/2014/main" id="{04545F84-D478-4373-B86F-3D1D518DDBA4}"/>
                  </a:ext>
                </a:extLst>
              </p:cNvPr>
              <p:cNvSpPr>
                <a:spLocks/>
              </p:cNvSpPr>
              <p:nvPr/>
            </p:nvSpPr>
            <p:spPr>
              <a:xfrm flipH="1">
                <a:off x="4290233" y="1721921"/>
                <a:ext cx="1338965" cy="331826"/>
              </a:xfrm>
              <a:prstGeom prst="roundRect">
                <a:avLst>
                  <a:gd name="adj" fmla="val 50000"/>
                </a:avLst>
              </a:prstGeom>
              <a:solidFill>
                <a:schemeClr val="accent2"/>
              </a:solidFill>
              <a:ln w="9525">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sp>
            <p:nvSpPr>
              <p:cNvPr id="37" name="Title66"/>
              <p:cNvSpPr txBox="1"/>
              <p:nvPr/>
            </p:nvSpPr>
            <p:spPr>
              <a:xfrm>
                <a:off x="4274548" y="1458963"/>
                <a:ext cx="1513965" cy="168557"/>
              </a:xfrm>
              <a:prstGeom prst="roundRect">
                <a:avLst/>
              </a:prstGeom>
              <a:noFill/>
              <a:ln w="9525">
                <a:noFill/>
              </a:ln>
            </p:spPr>
            <p:txBody>
              <a:bodyPr vert="horz" wrap="square" lIns="0" tIns="0" rIns="0" bIns="0" rtlCol="0" anchor="b">
                <a:spAutoFit/>
              </a:bodyPr>
              <a:lstStyle/>
              <a:p>
                <a:pPr>
                  <a:lnSpc>
                    <a:spcPct val="90000"/>
                  </a:lnSpc>
                  <a:spcBef>
                    <a:spcPts val="300"/>
                  </a:spcBef>
                  <a:buClr>
                    <a:srgbClr val="000000"/>
                  </a:buClr>
                  <a:buSzPct val="100000"/>
                </a:pPr>
                <a:r>
                  <a:rPr lang="en-US" sz="1100" b="1" dirty="0">
                    <a:solidFill>
                      <a:srgbClr val="DE002B"/>
                    </a:solidFill>
                    <a:latin typeface="Arial" panose="020B0604020202020204" pitchFamily="34" charset="0"/>
                    <a:cs typeface="Arial Narrow" pitchFamily="34" charset="0"/>
                  </a:rPr>
                  <a:t>Appt. &amp; reservations</a:t>
                </a:r>
              </a:p>
            </p:txBody>
          </p:sp>
          <p:sp>
            <p:nvSpPr>
              <p:cNvPr id="22" name="Oval 21">
                <a:extLst>
                  <a:ext uri="{FF2B5EF4-FFF2-40B4-BE49-F238E27FC236}">
                    <a16:creationId xmlns:a16="http://schemas.microsoft.com/office/drawing/2014/main" id="{8CF9B528-7506-4627-BA13-A4C0E91E6C96}"/>
                  </a:ext>
                </a:extLst>
              </p:cNvPr>
              <p:cNvSpPr/>
              <p:nvPr/>
            </p:nvSpPr>
            <p:spPr>
              <a:xfrm>
                <a:off x="4417255" y="1762547"/>
                <a:ext cx="250576" cy="250576"/>
              </a:xfrm>
              <a:prstGeom prst="ellipse">
                <a:avLst/>
              </a:prstGeom>
              <a:solidFill>
                <a:schemeClr val="bg1"/>
              </a:solidFill>
              <a:ln w="15875" cmpd="sng">
                <a:solidFill>
                  <a:schemeClr val="accent6"/>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825" dirty="0">
                  <a:latin typeface="Arial" panose="020B0604020202020204" pitchFamily="34" charset="0"/>
                </a:endParaRPr>
              </a:p>
            </p:txBody>
          </p:sp>
          <p:sp>
            <p:nvSpPr>
              <p:cNvPr id="23" name="Freeform 5"/>
              <p:cNvSpPr>
                <a:spLocks noChangeAspect="1" noEditPoints="1"/>
              </p:cNvSpPr>
              <p:nvPr/>
            </p:nvSpPr>
            <p:spPr bwMode="auto">
              <a:xfrm>
                <a:off x="4458740" y="1797267"/>
                <a:ext cx="165835" cy="148579"/>
              </a:xfrm>
              <a:custGeom>
                <a:avLst/>
                <a:gdLst>
                  <a:gd name="T0" fmla="*/ 1358 w 1826"/>
                  <a:gd name="T1" fmla="*/ 872 h 1636"/>
                  <a:gd name="T2" fmla="*/ 1040 w 1826"/>
                  <a:gd name="T3" fmla="*/ 872 h 1636"/>
                  <a:gd name="T4" fmla="*/ 1040 w 1826"/>
                  <a:gd name="T5" fmla="*/ 1636 h 1636"/>
                  <a:gd name="T6" fmla="*/ 1358 w 1826"/>
                  <a:gd name="T7" fmla="*/ 1636 h 1636"/>
                  <a:gd name="T8" fmla="*/ 1358 w 1826"/>
                  <a:gd name="T9" fmla="*/ 872 h 1636"/>
                  <a:gd name="T10" fmla="*/ 404 w 1826"/>
                  <a:gd name="T11" fmla="*/ 1191 h 1636"/>
                  <a:gd name="T12" fmla="*/ 849 w 1826"/>
                  <a:gd name="T13" fmla="*/ 1191 h 1636"/>
                  <a:gd name="T14" fmla="*/ 849 w 1826"/>
                  <a:gd name="T15" fmla="*/ 809 h 1636"/>
                  <a:gd name="T16" fmla="*/ 404 w 1826"/>
                  <a:gd name="T17" fmla="*/ 809 h 1636"/>
                  <a:gd name="T18" fmla="*/ 404 w 1826"/>
                  <a:gd name="T19" fmla="*/ 1191 h 1636"/>
                  <a:gd name="T20" fmla="*/ 213 w 1826"/>
                  <a:gd name="T21" fmla="*/ 1636 h 1636"/>
                  <a:gd name="T22" fmla="*/ 213 w 1826"/>
                  <a:gd name="T23" fmla="*/ 790 h 1636"/>
                  <a:gd name="T24" fmla="*/ 45 w 1826"/>
                  <a:gd name="T25" fmla="*/ 958 h 1636"/>
                  <a:gd name="T26" fmla="*/ 0 w 1826"/>
                  <a:gd name="T27" fmla="*/ 914 h 1636"/>
                  <a:gd name="T28" fmla="*/ 913 w 1826"/>
                  <a:gd name="T29" fmla="*/ 0 h 1636"/>
                  <a:gd name="T30" fmla="*/ 1826 w 1826"/>
                  <a:gd name="T31" fmla="*/ 914 h 1636"/>
                  <a:gd name="T32" fmla="*/ 1781 w 1826"/>
                  <a:gd name="T33" fmla="*/ 958 h 1636"/>
                  <a:gd name="T34" fmla="*/ 1613 w 1826"/>
                  <a:gd name="T35" fmla="*/ 790 h 1636"/>
                  <a:gd name="T36" fmla="*/ 1613 w 1826"/>
                  <a:gd name="T37" fmla="*/ 1636 h 1636"/>
                  <a:gd name="T38" fmla="*/ 1422 w 1826"/>
                  <a:gd name="T39" fmla="*/ 1636 h 1636"/>
                  <a:gd name="T40" fmla="*/ 1422 w 1826"/>
                  <a:gd name="T41" fmla="*/ 809 h 1636"/>
                  <a:gd name="T42" fmla="*/ 977 w 1826"/>
                  <a:gd name="T43" fmla="*/ 809 h 1636"/>
                  <a:gd name="T44" fmla="*/ 977 w 1826"/>
                  <a:gd name="T45" fmla="*/ 1636 h 1636"/>
                  <a:gd name="T46" fmla="*/ 213 w 1826"/>
                  <a:gd name="T47" fmla="*/ 1636 h 1636"/>
                  <a:gd name="T48" fmla="*/ 468 w 1826"/>
                  <a:gd name="T49" fmla="*/ 872 h 1636"/>
                  <a:gd name="T50" fmla="*/ 786 w 1826"/>
                  <a:gd name="T51" fmla="*/ 872 h 1636"/>
                  <a:gd name="T52" fmla="*/ 786 w 1826"/>
                  <a:gd name="T53" fmla="*/ 1127 h 1636"/>
                  <a:gd name="T54" fmla="*/ 468 w 1826"/>
                  <a:gd name="T55" fmla="*/ 1127 h 1636"/>
                  <a:gd name="T56" fmla="*/ 468 w 1826"/>
                  <a:gd name="T57" fmla="*/ 872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26" h="1636">
                    <a:moveTo>
                      <a:pt x="1358" y="872"/>
                    </a:moveTo>
                    <a:lnTo>
                      <a:pt x="1040" y="872"/>
                    </a:lnTo>
                    <a:lnTo>
                      <a:pt x="1040" y="1636"/>
                    </a:lnTo>
                    <a:lnTo>
                      <a:pt x="1358" y="1636"/>
                    </a:lnTo>
                    <a:lnTo>
                      <a:pt x="1358" y="872"/>
                    </a:lnTo>
                    <a:close/>
                    <a:moveTo>
                      <a:pt x="404" y="1191"/>
                    </a:moveTo>
                    <a:lnTo>
                      <a:pt x="849" y="1191"/>
                    </a:lnTo>
                    <a:lnTo>
                      <a:pt x="849" y="809"/>
                    </a:lnTo>
                    <a:lnTo>
                      <a:pt x="404" y="809"/>
                    </a:lnTo>
                    <a:lnTo>
                      <a:pt x="404" y="1191"/>
                    </a:lnTo>
                    <a:close/>
                    <a:moveTo>
                      <a:pt x="213" y="1636"/>
                    </a:moveTo>
                    <a:lnTo>
                      <a:pt x="213" y="790"/>
                    </a:lnTo>
                    <a:lnTo>
                      <a:pt x="45" y="958"/>
                    </a:lnTo>
                    <a:lnTo>
                      <a:pt x="0" y="914"/>
                    </a:lnTo>
                    <a:lnTo>
                      <a:pt x="913" y="0"/>
                    </a:lnTo>
                    <a:lnTo>
                      <a:pt x="1826" y="914"/>
                    </a:lnTo>
                    <a:lnTo>
                      <a:pt x="1781" y="958"/>
                    </a:lnTo>
                    <a:lnTo>
                      <a:pt x="1613" y="790"/>
                    </a:lnTo>
                    <a:lnTo>
                      <a:pt x="1613" y="1636"/>
                    </a:lnTo>
                    <a:lnTo>
                      <a:pt x="1422" y="1636"/>
                    </a:lnTo>
                    <a:lnTo>
                      <a:pt x="1422" y="809"/>
                    </a:lnTo>
                    <a:lnTo>
                      <a:pt x="977" y="809"/>
                    </a:lnTo>
                    <a:lnTo>
                      <a:pt x="977" y="1636"/>
                    </a:lnTo>
                    <a:lnTo>
                      <a:pt x="213" y="1636"/>
                    </a:lnTo>
                    <a:close/>
                    <a:moveTo>
                      <a:pt x="468" y="872"/>
                    </a:moveTo>
                    <a:lnTo>
                      <a:pt x="786" y="872"/>
                    </a:lnTo>
                    <a:lnTo>
                      <a:pt x="786" y="1127"/>
                    </a:lnTo>
                    <a:lnTo>
                      <a:pt x="468" y="1127"/>
                    </a:lnTo>
                    <a:lnTo>
                      <a:pt x="468" y="872"/>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25" name="Oval 24">
                <a:extLst>
                  <a:ext uri="{FF2B5EF4-FFF2-40B4-BE49-F238E27FC236}">
                    <a16:creationId xmlns:a16="http://schemas.microsoft.com/office/drawing/2014/main" id="{11D86750-7365-4C0F-A3BD-8286EE3BC049}"/>
                  </a:ext>
                </a:extLst>
              </p:cNvPr>
              <p:cNvSpPr/>
              <p:nvPr/>
            </p:nvSpPr>
            <p:spPr>
              <a:xfrm>
                <a:off x="5217298" y="1762547"/>
                <a:ext cx="250576" cy="250576"/>
              </a:xfrm>
              <a:prstGeom prst="ellipse">
                <a:avLst/>
              </a:prstGeom>
              <a:solidFill>
                <a:schemeClr val="bg1"/>
              </a:solidFill>
              <a:ln w="15875" cmpd="sng">
                <a:solidFill>
                  <a:schemeClr val="accent6"/>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825" dirty="0">
                  <a:latin typeface="Arial" panose="020B0604020202020204" pitchFamily="34" charset="0"/>
                </a:endParaRPr>
              </a:p>
            </p:txBody>
          </p:sp>
          <p:grpSp>
            <p:nvGrpSpPr>
              <p:cNvPr id="26" name="Group 8">
                <a:extLst>
                  <a:ext uri="{FF2B5EF4-FFF2-40B4-BE49-F238E27FC236}">
                    <a16:creationId xmlns:a16="http://schemas.microsoft.com/office/drawing/2014/main" id="{58EAAE82-97D7-49F1-9CE7-F3C9067B6AFC}"/>
                  </a:ext>
                </a:extLst>
              </p:cNvPr>
              <p:cNvGrpSpPr>
                <a:grpSpLocks noChangeAspect="1"/>
              </p:cNvGrpSpPr>
              <p:nvPr/>
            </p:nvGrpSpPr>
            <p:grpSpPr bwMode="auto">
              <a:xfrm>
                <a:off x="5266502" y="1832623"/>
                <a:ext cx="134825" cy="110423"/>
                <a:chOff x="3152" y="1575"/>
                <a:chExt cx="2630" cy="2154"/>
              </a:xfrm>
              <a:solidFill>
                <a:schemeClr val="accent6"/>
              </a:solidFill>
            </p:grpSpPr>
            <p:sp>
              <p:nvSpPr>
                <p:cNvPr id="27" name="Freeform 10">
                  <a:extLst>
                    <a:ext uri="{FF2B5EF4-FFF2-40B4-BE49-F238E27FC236}">
                      <a16:creationId xmlns:a16="http://schemas.microsoft.com/office/drawing/2014/main" id="{375521A1-2EDE-4074-A1AD-4C1F3548A7A3}"/>
                    </a:ext>
                  </a:extLst>
                </p:cNvPr>
                <p:cNvSpPr>
                  <a:spLocks noEditPoints="1"/>
                </p:cNvSpPr>
                <p:nvPr/>
              </p:nvSpPr>
              <p:spPr bwMode="auto">
                <a:xfrm>
                  <a:off x="4197" y="1575"/>
                  <a:ext cx="1585" cy="2154"/>
                </a:xfrm>
                <a:custGeom>
                  <a:avLst/>
                  <a:gdLst>
                    <a:gd name="T0" fmla="*/ 2011 w 3171"/>
                    <a:gd name="T1" fmla="*/ 1472 h 4307"/>
                    <a:gd name="T2" fmla="*/ 2089 w 3171"/>
                    <a:gd name="T3" fmla="*/ 1711 h 4307"/>
                    <a:gd name="T4" fmla="*/ 2345 w 3171"/>
                    <a:gd name="T5" fmla="*/ 1589 h 4307"/>
                    <a:gd name="T6" fmla="*/ 2172 w 3171"/>
                    <a:gd name="T7" fmla="*/ 1407 h 4307"/>
                    <a:gd name="T8" fmla="*/ 1683 w 3171"/>
                    <a:gd name="T9" fmla="*/ 1431 h 4307"/>
                    <a:gd name="T10" fmla="*/ 1710 w 3171"/>
                    <a:gd name="T11" fmla="*/ 1691 h 4307"/>
                    <a:gd name="T12" fmla="*/ 1853 w 3171"/>
                    <a:gd name="T13" fmla="*/ 1487 h 4307"/>
                    <a:gd name="T14" fmla="*/ 1698 w 3171"/>
                    <a:gd name="T15" fmla="*/ 1407 h 4307"/>
                    <a:gd name="T16" fmla="*/ 2281 w 3171"/>
                    <a:gd name="T17" fmla="*/ 1300 h 4307"/>
                    <a:gd name="T18" fmla="*/ 2463 w 3171"/>
                    <a:gd name="T19" fmla="*/ 1472 h 4307"/>
                    <a:gd name="T20" fmla="*/ 2587 w 3171"/>
                    <a:gd name="T21" fmla="*/ 1217 h 4307"/>
                    <a:gd name="T22" fmla="*/ 2349 w 3171"/>
                    <a:gd name="T23" fmla="*/ 1140 h 4307"/>
                    <a:gd name="T24" fmla="*/ 1496 w 3171"/>
                    <a:gd name="T25" fmla="*/ 1142 h 4307"/>
                    <a:gd name="T26" fmla="*/ 1330 w 3171"/>
                    <a:gd name="T27" fmla="*/ 1351 h 4307"/>
                    <a:gd name="T28" fmla="*/ 1572 w 3171"/>
                    <a:gd name="T29" fmla="*/ 1308 h 4307"/>
                    <a:gd name="T30" fmla="*/ 1536 w 3171"/>
                    <a:gd name="T31" fmla="*/ 1195 h 4307"/>
                    <a:gd name="T32" fmla="*/ 2301 w 3171"/>
                    <a:gd name="T33" fmla="*/ 815 h 4307"/>
                    <a:gd name="T34" fmla="*/ 2338 w 3171"/>
                    <a:gd name="T35" fmla="*/ 927 h 4307"/>
                    <a:gd name="T36" fmla="*/ 2376 w 3171"/>
                    <a:gd name="T37" fmla="*/ 981 h 4307"/>
                    <a:gd name="T38" fmla="*/ 2542 w 3171"/>
                    <a:gd name="T39" fmla="*/ 770 h 4307"/>
                    <a:gd name="T40" fmla="*/ 1364 w 3171"/>
                    <a:gd name="T41" fmla="*/ 703 h 4307"/>
                    <a:gd name="T42" fmla="*/ 1268 w 3171"/>
                    <a:gd name="T43" fmla="*/ 978 h 4307"/>
                    <a:gd name="T44" fmla="*/ 1533 w 3171"/>
                    <a:gd name="T45" fmla="*/ 923 h 4307"/>
                    <a:gd name="T46" fmla="*/ 1568 w 3171"/>
                    <a:gd name="T47" fmla="*/ 807 h 4307"/>
                    <a:gd name="T48" fmla="*/ 2019 w 3171"/>
                    <a:gd name="T49" fmla="*/ 631 h 4307"/>
                    <a:gd name="T50" fmla="*/ 2177 w 3171"/>
                    <a:gd name="T51" fmla="*/ 710 h 4307"/>
                    <a:gd name="T52" fmla="*/ 2293 w 3171"/>
                    <a:gd name="T53" fmla="*/ 488 h 4307"/>
                    <a:gd name="T54" fmla="*/ 2021 w 3171"/>
                    <a:gd name="T55" fmla="*/ 389 h 4307"/>
                    <a:gd name="T56" fmla="*/ 1643 w 3171"/>
                    <a:gd name="T57" fmla="*/ 451 h 4307"/>
                    <a:gd name="T58" fmla="*/ 1691 w 3171"/>
                    <a:gd name="T59" fmla="*/ 698 h 4307"/>
                    <a:gd name="T60" fmla="*/ 1858 w 3171"/>
                    <a:gd name="T61" fmla="*/ 641 h 4307"/>
                    <a:gd name="T62" fmla="*/ 1756 w 3171"/>
                    <a:gd name="T63" fmla="*/ 0 h 4307"/>
                    <a:gd name="T64" fmla="*/ 2266 w 3171"/>
                    <a:gd name="T65" fmla="*/ 48 h 4307"/>
                    <a:gd name="T66" fmla="*/ 2745 w 3171"/>
                    <a:gd name="T67" fmla="*/ 218 h 4307"/>
                    <a:gd name="T68" fmla="*/ 3171 w 3171"/>
                    <a:gd name="T69" fmla="*/ 504 h 4307"/>
                    <a:gd name="T70" fmla="*/ 2893 w 3171"/>
                    <a:gd name="T71" fmla="*/ 1973 h 4307"/>
                    <a:gd name="T72" fmla="*/ 2825 w 3171"/>
                    <a:gd name="T73" fmla="*/ 2082 h 4307"/>
                    <a:gd name="T74" fmla="*/ 2857 w 3171"/>
                    <a:gd name="T75" fmla="*/ 2509 h 4307"/>
                    <a:gd name="T76" fmla="*/ 2842 w 3171"/>
                    <a:gd name="T77" fmla="*/ 3045 h 4307"/>
                    <a:gd name="T78" fmla="*/ 2761 w 3171"/>
                    <a:gd name="T79" fmla="*/ 3627 h 4307"/>
                    <a:gd name="T80" fmla="*/ 2641 w 3171"/>
                    <a:gd name="T81" fmla="*/ 4159 h 4307"/>
                    <a:gd name="T82" fmla="*/ 2528 w 3171"/>
                    <a:gd name="T83" fmla="*/ 4280 h 4307"/>
                    <a:gd name="T84" fmla="*/ 1931 w 3171"/>
                    <a:gd name="T85" fmla="*/ 4288 h 4307"/>
                    <a:gd name="T86" fmla="*/ 1772 w 3171"/>
                    <a:gd name="T87" fmla="*/ 4221 h 4307"/>
                    <a:gd name="T88" fmla="*/ 1695 w 3171"/>
                    <a:gd name="T89" fmla="*/ 4066 h 4307"/>
                    <a:gd name="T90" fmla="*/ 1777 w 3171"/>
                    <a:gd name="T91" fmla="*/ 3645 h 4307"/>
                    <a:gd name="T92" fmla="*/ 1868 w 3171"/>
                    <a:gd name="T93" fmla="*/ 3037 h 4307"/>
                    <a:gd name="T94" fmla="*/ 1732 w 3171"/>
                    <a:gd name="T95" fmla="*/ 2748 h 4307"/>
                    <a:gd name="T96" fmla="*/ 1635 w 3171"/>
                    <a:gd name="T97" fmla="*/ 2670 h 4307"/>
                    <a:gd name="T98" fmla="*/ 1545 w 3171"/>
                    <a:gd name="T99" fmla="*/ 2255 h 4307"/>
                    <a:gd name="T100" fmla="*/ 1159 w 3171"/>
                    <a:gd name="T101" fmla="*/ 2203 h 4307"/>
                    <a:gd name="T102" fmla="*/ 641 w 3171"/>
                    <a:gd name="T103" fmla="*/ 2096 h 4307"/>
                    <a:gd name="T104" fmla="*/ 3 w 3171"/>
                    <a:gd name="T105" fmla="*/ 1916 h 4307"/>
                    <a:gd name="T106" fmla="*/ 116 w 3171"/>
                    <a:gd name="T107" fmla="*/ 319 h 4307"/>
                    <a:gd name="T108" fmla="*/ 639 w 3171"/>
                    <a:gd name="T109" fmla="*/ 170 h 4307"/>
                    <a:gd name="T110" fmla="*/ 1212 w 3171"/>
                    <a:gd name="T111" fmla="*/ 56 h 4307"/>
                    <a:gd name="T112" fmla="*/ 1756 w 3171"/>
                    <a:gd name="T113" fmla="*/ 0 h 4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71" h="4307">
                      <a:moveTo>
                        <a:pt x="2172" y="1407"/>
                      </a:moveTo>
                      <a:lnTo>
                        <a:pt x="2123" y="1436"/>
                      </a:lnTo>
                      <a:lnTo>
                        <a:pt x="2069" y="1458"/>
                      </a:lnTo>
                      <a:lnTo>
                        <a:pt x="2011" y="1472"/>
                      </a:lnTo>
                      <a:lnTo>
                        <a:pt x="2016" y="1487"/>
                      </a:lnTo>
                      <a:lnTo>
                        <a:pt x="2018" y="1503"/>
                      </a:lnTo>
                      <a:lnTo>
                        <a:pt x="2018" y="1724"/>
                      </a:lnTo>
                      <a:lnTo>
                        <a:pt x="2089" y="1711"/>
                      </a:lnTo>
                      <a:lnTo>
                        <a:pt x="2159" y="1691"/>
                      </a:lnTo>
                      <a:lnTo>
                        <a:pt x="2225" y="1664"/>
                      </a:lnTo>
                      <a:lnTo>
                        <a:pt x="2287" y="1629"/>
                      </a:lnTo>
                      <a:lnTo>
                        <a:pt x="2345" y="1589"/>
                      </a:lnTo>
                      <a:lnTo>
                        <a:pt x="2188" y="1432"/>
                      </a:lnTo>
                      <a:lnTo>
                        <a:pt x="2182" y="1424"/>
                      </a:lnTo>
                      <a:lnTo>
                        <a:pt x="2175" y="1416"/>
                      </a:lnTo>
                      <a:lnTo>
                        <a:pt x="2172" y="1407"/>
                      </a:lnTo>
                      <a:close/>
                      <a:moveTo>
                        <a:pt x="1698" y="1407"/>
                      </a:moveTo>
                      <a:lnTo>
                        <a:pt x="1694" y="1415"/>
                      </a:lnTo>
                      <a:lnTo>
                        <a:pt x="1689" y="1423"/>
                      </a:lnTo>
                      <a:lnTo>
                        <a:pt x="1683" y="1431"/>
                      </a:lnTo>
                      <a:lnTo>
                        <a:pt x="1525" y="1589"/>
                      </a:lnTo>
                      <a:lnTo>
                        <a:pt x="1582" y="1629"/>
                      </a:lnTo>
                      <a:lnTo>
                        <a:pt x="1644" y="1664"/>
                      </a:lnTo>
                      <a:lnTo>
                        <a:pt x="1710" y="1691"/>
                      </a:lnTo>
                      <a:lnTo>
                        <a:pt x="1780" y="1711"/>
                      </a:lnTo>
                      <a:lnTo>
                        <a:pt x="1852" y="1724"/>
                      </a:lnTo>
                      <a:lnTo>
                        <a:pt x="1852" y="1503"/>
                      </a:lnTo>
                      <a:lnTo>
                        <a:pt x="1853" y="1487"/>
                      </a:lnTo>
                      <a:lnTo>
                        <a:pt x="1858" y="1472"/>
                      </a:lnTo>
                      <a:lnTo>
                        <a:pt x="1801" y="1458"/>
                      </a:lnTo>
                      <a:lnTo>
                        <a:pt x="1748" y="1436"/>
                      </a:lnTo>
                      <a:lnTo>
                        <a:pt x="1698" y="1407"/>
                      </a:lnTo>
                      <a:close/>
                      <a:moveTo>
                        <a:pt x="2349" y="1140"/>
                      </a:moveTo>
                      <a:lnTo>
                        <a:pt x="2333" y="1196"/>
                      </a:lnTo>
                      <a:lnTo>
                        <a:pt x="2311" y="1250"/>
                      </a:lnTo>
                      <a:lnTo>
                        <a:pt x="2281" y="1300"/>
                      </a:lnTo>
                      <a:lnTo>
                        <a:pt x="2290" y="1303"/>
                      </a:lnTo>
                      <a:lnTo>
                        <a:pt x="2298" y="1309"/>
                      </a:lnTo>
                      <a:lnTo>
                        <a:pt x="2305" y="1316"/>
                      </a:lnTo>
                      <a:lnTo>
                        <a:pt x="2463" y="1472"/>
                      </a:lnTo>
                      <a:lnTo>
                        <a:pt x="2504" y="1415"/>
                      </a:lnTo>
                      <a:lnTo>
                        <a:pt x="2538" y="1353"/>
                      </a:lnTo>
                      <a:lnTo>
                        <a:pt x="2566" y="1287"/>
                      </a:lnTo>
                      <a:lnTo>
                        <a:pt x="2587" y="1217"/>
                      </a:lnTo>
                      <a:lnTo>
                        <a:pt x="2601" y="1145"/>
                      </a:lnTo>
                      <a:lnTo>
                        <a:pt x="2376" y="1145"/>
                      </a:lnTo>
                      <a:lnTo>
                        <a:pt x="2364" y="1144"/>
                      </a:lnTo>
                      <a:lnTo>
                        <a:pt x="2349" y="1140"/>
                      </a:lnTo>
                      <a:close/>
                      <a:moveTo>
                        <a:pt x="1520" y="1139"/>
                      </a:moveTo>
                      <a:lnTo>
                        <a:pt x="1512" y="1140"/>
                      </a:lnTo>
                      <a:lnTo>
                        <a:pt x="1504" y="1142"/>
                      </a:lnTo>
                      <a:lnTo>
                        <a:pt x="1496" y="1142"/>
                      </a:lnTo>
                      <a:lnTo>
                        <a:pt x="1268" y="1142"/>
                      </a:lnTo>
                      <a:lnTo>
                        <a:pt x="1282" y="1215"/>
                      </a:lnTo>
                      <a:lnTo>
                        <a:pt x="1303" y="1286"/>
                      </a:lnTo>
                      <a:lnTo>
                        <a:pt x="1330" y="1351"/>
                      </a:lnTo>
                      <a:lnTo>
                        <a:pt x="1365" y="1415"/>
                      </a:lnTo>
                      <a:lnTo>
                        <a:pt x="1407" y="1472"/>
                      </a:lnTo>
                      <a:lnTo>
                        <a:pt x="1566" y="1314"/>
                      </a:lnTo>
                      <a:lnTo>
                        <a:pt x="1572" y="1308"/>
                      </a:lnTo>
                      <a:lnTo>
                        <a:pt x="1580" y="1303"/>
                      </a:lnTo>
                      <a:lnTo>
                        <a:pt x="1588" y="1298"/>
                      </a:lnTo>
                      <a:lnTo>
                        <a:pt x="1558" y="1249"/>
                      </a:lnTo>
                      <a:lnTo>
                        <a:pt x="1536" y="1195"/>
                      </a:lnTo>
                      <a:lnTo>
                        <a:pt x="1520" y="1139"/>
                      </a:lnTo>
                      <a:close/>
                      <a:moveTo>
                        <a:pt x="2469" y="647"/>
                      </a:moveTo>
                      <a:lnTo>
                        <a:pt x="2308" y="809"/>
                      </a:lnTo>
                      <a:lnTo>
                        <a:pt x="2301" y="815"/>
                      </a:lnTo>
                      <a:lnTo>
                        <a:pt x="2295" y="820"/>
                      </a:lnTo>
                      <a:lnTo>
                        <a:pt x="2287" y="823"/>
                      </a:lnTo>
                      <a:lnTo>
                        <a:pt x="2316" y="874"/>
                      </a:lnTo>
                      <a:lnTo>
                        <a:pt x="2338" y="927"/>
                      </a:lnTo>
                      <a:lnTo>
                        <a:pt x="2351" y="984"/>
                      </a:lnTo>
                      <a:lnTo>
                        <a:pt x="2360" y="982"/>
                      </a:lnTo>
                      <a:lnTo>
                        <a:pt x="2368" y="981"/>
                      </a:lnTo>
                      <a:lnTo>
                        <a:pt x="2376" y="981"/>
                      </a:lnTo>
                      <a:lnTo>
                        <a:pt x="2603" y="981"/>
                      </a:lnTo>
                      <a:lnTo>
                        <a:pt x="2590" y="907"/>
                      </a:lnTo>
                      <a:lnTo>
                        <a:pt x="2571" y="837"/>
                      </a:lnTo>
                      <a:lnTo>
                        <a:pt x="2542" y="770"/>
                      </a:lnTo>
                      <a:lnTo>
                        <a:pt x="2509" y="706"/>
                      </a:lnTo>
                      <a:lnTo>
                        <a:pt x="2469" y="647"/>
                      </a:lnTo>
                      <a:close/>
                      <a:moveTo>
                        <a:pt x="1405" y="644"/>
                      </a:moveTo>
                      <a:lnTo>
                        <a:pt x="1364" y="703"/>
                      </a:lnTo>
                      <a:lnTo>
                        <a:pt x="1328" y="765"/>
                      </a:lnTo>
                      <a:lnTo>
                        <a:pt x="1301" y="832"/>
                      </a:lnTo>
                      <a:lnTo>
                        <a:pt x="1281" y="904"/>
                      </a:lnTo>
                      <a:lnTo>
                        <a:pt x="1268" y="978"/>
                      </a:lnTo>
                      <a:lnTo>
                        <a:pt x="1496" y="978"/>
                      </a:lnTo>
                      <a:lnTo>
                        <a:pt x="1507" y="978"/>
                      </a:lnTo>
                      <a:lnTo>
                        <a:pt x="1518" y="981"/>
                      </a:lnTo>
                      <a:lnTo>
                        <a:pt x="1533" y="923"/>
                      </a:lnTo>
                      <a:lnTo>
                        <a:pt x="1555" y="869"/>
                      </a:lnTo>
                      <a:lnTo>
                        <a:pt x="1584" y="820"/>
                      </a:lnTo>
                      <a:lnTo>
                        <a:pt x="1576" y="813"/>
                      </a:lnTo>
                      <a:lnTo>
                        <a:pt x="1568" y="807"/>
                      </a:lnTo>
                      <a:lnTo>
                        <a:pt x="1405" y="644"/>
                      </a:lnTo>
                      <a:close/>
                      <a:moveTo>
                        <a:pt x="2021" y="389"/>
                      </a:moveTo>
                      <a:lnTo>
                        <a:pt x="2021" y="620"/>
                      </a:lnTo>
                      <a:lnTo>
                        <a:pt x="2019" y="631"/>
                      </a:lnTo>
                      <a:lnTo>
                        <a:pt x="2018" y="641"/>
                      </a:lnTo>
                      <a:lnTo>
                        <a:pt x="2075" y="657"/>
                      </a:lnTo>
                      <a:lnTo>
                        <a:pt x="2128" y="679"/>
                      </a:lnTo>
                      <a:lnTo>
                        <a:pt x="2177" y="710"/>
                      </a:lnTo>
                      <a:lnTo>
                        <a:pt x="2183" y="702"/>
                      </a:lnTo>
                      <a:lnTo>
                        <a:pt x="2190" y="692"/>
                      </a:lnTo>
                      <a:lnTo>
                        <a:pt x="2352" y="529"/>
                      </a:lnTo>
                      <a:lnTo>
                        <a:pt x="2293" y="488"/>
                      </a:lnTo>
                      <a:lnTo>
                        <a:pt x="2231" y="453"/>
                      </a:lnTo>
                      <a:lnTo>
                        <a:pt x="2164" y="424"/>
                      </a:lnTo>
                      <a:lnTo>
                        <a:pt x="2094" y="403"/>
                      </a:lnTo>
                      <a:lnTo>
                        <a:pt x="2021" y="389"/>
                      </a:lnTo>
                      <a:close/>
                      <a:moveTo>
                        <a:pt x="1855" y="389"/>
                      </a:moveTo>
                      <a:lnTo>
                        <a:pt x="1781" y="402"/>
                      </a:lnTo>
                      <a:lnTo>
                        <a:pt x="1711" y="423"/>
                      </a:lnTo>
                      <a:lnTo>
                        <a:pt x="1643" y="451"/>
                      </a:lnTo>
                      <a:lnTo>
                        <a:pt x="1580" y="486"/>
                      </a:lnTo>
                      <a:lnTo>
                        <a:pt x="1521" y="526"/>
                      </a:lnTo>
                      <a:lnTo>
                        <a:pt x="1684" y="691"/>
                      </a:lnTo>
                      <a:lnTo>
                        <a:pt x="1691" y="698"/>
                      </a:lnTo>
                      <a:lnTo>
                        <a:pt x="1697" y="706"/>
                      </a:lnTo>
                      <a:lnTo>
                        <a:pt x="1746" y="678"/>
                      </a:lnTo>
                      <a:lnTo>
                        <a:pt x="1801" y="655"/>
                      </a:lnTo>
                      <a:lnTo>
                        <a:pt x="1858" y="641"/>
                      </a:lnTo>
                      <a:lnTo>
                        <a:pt x="1856" y="631"/>
                      </a:lnTo>
                      <a:lnTo>
                        <a:pt x="1855" y="620"/>
                      </a:lnTo>
                      <a:lnTo>
                        <a:pt x="1855" y="389"/>
                      </a:lnTo>
                      <a:close/>
                      <a:moveTo>
                        <a:pt x="1756" y="0"/>
                      </a:moveTo>
                      <a:lnTo>
                        <a:pt x="1885" y="0"/>
                      </a:lnTo>
                      <a:lnTo>
                        <a:pt x="2014" y="8"/>
                      </a:lnTo>
                      <a:lnTo>
                        <a:pt x="2140" y="24"/>
                      </a:lnTo>
                      <a:lnTo>
                        <a:pt x="2266" y="48"/>
                      </a:lnTo>
                      <a:lnTo>
                        <a:pt x="2389" y="80"/>
                      </a:lnTo>
                      <a:lnTo>
                        <a:pt x="2510" y="119"/>
                      </a:lnTo>
                      <a:lnTo>
                        <a:pt x="2630" y="166"/>
                      </a:lnTo>
                      <a:lnTo>
                        <a:pt x="2745" y="218"/>
                      </a:lnTo>
                      <a:lnTo>
                        <a:pt x="2858" y="281"/>
                      </a:lnTo>
                      <a:lnTo>
                        <a:pt x="2967" y="348"/>
                      </a:lnTo>
                      <a:lnTo>
                        <a:pt x="3070" y="423"/>
                      </a:lnTo>
                      <a:lnTo>
                        <a:pt x="3171" y="504"/>
                      </a:lnTo>
                      <a:lnTo>
                        <a:pt x="3171" y="1769"/>
                      </a:lnTo>
                      <a:lnTo>
                        <a:pt x="3081" y="1842"/>
                      </a:lnTo>
                      <a:lnTo>
                        <a:pt x="2989" y="1909"/>
                      </a:lnTo>
                      <a:lnTo>
                        <a:pt x="2893" y="1973"/>
                      </a:lnTo>
                      <a:lnTo>
                        <a:pt x="2866" y="1994"/>
                      </a:lnTo>
                      <a:lnTo>
                        <a:pt x="2845" y="2019"/>
                      </a:lnTo>
                      <a:lnTo>
                        <a:pt x="2831" y="2048"/>
                      </a:lnTo>
                      <a:lnTo>
                        <a:pt x="2825" y="2082"/>
                      </a:lnTo>
                      <a:lnTo>
                        <a:pt x="2825" y="2115"/>
                      </a:lnTo>
                      <a:lnTo>
                        <a:pt x="2839" y="2246"/>
                      </a:lnTo>
                      <a:lnTo>
                        <a:pt x="2850" y="2378"/>
                      </a:lnTo>
                      <a:lnTo>
                        <a:pt x="2857" y="2509"/>
                      </a:lnTo>
                      <a:lnTo>
                        <a:pt x="2858" y="2642"/>
                      </a:lnTo>
                      <a:lnTo>
                        <a:pt x="2857" y="2774"/>
                      </a:lnTo>
                      <a:lnTo>
                        <a:pt x="2852" y="2908"/>
                      </a:lnTo>
                      <a:lnTo>
                        <a:pt x="2842" y="3045"/>
                      </a:lnTo>
                      <a:lnTo>
                        <a:pt x="2828" y="3186"/>
                      </a:lnTo>
                      <a:lnTo>
                        <a:pt x="2809" y="3329"/>
                      </a:lnTo>
                      <a:lnTo>
                        <a:pt x="2786" y="3476"/>
                      </a:lnTo>
                      <a:lnTo>
                        <a:pt x="2761" y="3627"/>
                      </a:lnTo>
                      <a:lnTo>
                        <a:pt x="2729" y="3785"/>
                      </a:lnTo>
                      <a:lnTo>
                        <a:pt x="2694" y="3948"/>
                      </a:lnTo>
                      <a:lnTo>
                        <a:pt x="2656" y="4117"/>
                      </a:lnTo>
                      <a:lnTo>
                        <a:pt x="2641" y="4159"/>
                      </a:lnTo>
                      <a:lnTo>
                        <a:pt x="2620" y="4195"/>
                      </a:lnTo>
                      <a:lnTo>
                        <a:pt x="2595" y="4229"/>
                      </a:lnTo>
                      <a:lnTo>
                        <a:pt x="2563" y="4258"/>
                      </a:lnTo>
                      <a:lnTo>
                        <a:pt x="2528" y="4280"/>
                      </a:lnTo>
                      <a:lnTo>
                        <a:pt x="2488" y="4296"/>
                      </a:lnTo>
                      <a:lnTo>
                        <a:pt x="2447" y="4305"/>
                      </a:lnTo>
                      <a:lnTo>
                        <a:pt x="2404" y="4307"/>
                      </a:lnTo>
                      <a:lnTo>
                        <a:pt x="1931" y="4288"/>
                      </a:lnTo>
                      <a:lnTo>
                        <a:pt x="1888" y="4281"/>
                      </a:lnTo>
                      <a:lnTo>
                        <a:pt x="1845" y="4269"/>
                      </a:lnTo>
                      <a:lnTo>
                        <a:pt x="1807" y="4248"/>
                      </a:lnTo>
                      <a:lnTo>
                        <a:pt x="1772" y="4221"/>
                      </a:lnTo>
                      <a:lnTo>
                        <a:pt x="1743" y="4189"/>
                      </a:lnTo>
                      <a:lnTo>
                        <a:pt x="1719" y="4151"/>
                      </a:lnTo>
                      <a:lnTo>
                        <a:pt x="1703" y="4109"/>
                      </a:lnTo>
                      <a:lnTo>
                        <a:pt x="1695" y="4066"/>
                      </a:lnTo>
                      <a:lnTo>
                        <a:pt x="1694" y="4023"/>
                      </a:lnTo>
                      <a:lnTo>
                        <a:pt x="1700" y="3978"/>
                      </a:lnTo>
                      <a:lnTo>
                        <a:pt x="1740" y="3809"/>
                      </a:lnTo>
                      <a:lnTo>
                        <a:pt x="1777" y="3645"/>
                      </a:lnTo>
                      <a:lnTo>
                        <a:pt x="1807" y="3487"/>
                      </a:lnTo>
                      <a:lnTo>
                        <a:pt x="1832" y="3334"/>
                      </a:lnTo>
                      <a:lnTo>
                        <a:pt x="1853" y="3184"/>
                      </a:lnTo>
                      <a:lnTo>
                        <a:pt x="1868" y="3037"/>
                      </a:lnTo>
                      <a:lnTo>
                        <a:pt x="1879" y="2894"/>
                      </a:lnTo>
                      <a:lnTo>
                        <a:pt x="1885" y="2753"/>
                      </a:lnTo>
                      <a:lnTo>
                        <a:pt x="1765" y="2753"/>
                      </a:lnTo>
                      <a:lnTo>
                        <a:pt x="1732" y="2748"/>
                      </a:lnTo>
                      <a:lnTo>
                        <a:pt x="1702" y="2737"/>
                      </a:lnTo>
                      <a:lnTo>
                        <a:pt x="1675" y="2721"/>
                      </a:lnTo>
                      <a:lnTo>
                        <a:pt x="1652" y="2697"/>
                      </a:lnTo>
                      <a:lnTo>
                        <a:pt x="1635" y="2670"/>
                      </a:lnTo>
                      <a:lnTo>
                        <a:pt x="1624" y="2640"/>
                      </a:lnTo>
                      <a:lnTo>
                        <a:pt x="1620" y="2606"/>
                      </a:lnTo>
                      <a:lnTo>
                        <a:pt x="1620" y="2262"/>
                      </a:lnTo>
                      <a:lnTo>
                        <a:pt x="1545" y="2255"/>
                      </a:lnTo>
                      <a:lnTo>
                        <a:pt x="1462" y="2248"/>
                      </a:lnTo>
                      <a:lnTo>
                        <a:pt x="1370" y="2235"/>
                      </a:lnTo>
                      <a:lnTo>
                        <a:pt x="1268" y="2220"/>
                      </a:lnTo>
                      <a:lnTo>
                        <a:pt x="1159" y="2203"/>
                      </a:lnTo>
                      <a:lnTo>
                        <a:pt x="1041" y="2182"/>
                      </a:lnTo>
                      <a:lnTo>
                        <a:pt x="915" y="2158"/>
                      </a:lnTo>
                      <a:lnTo>
                        <a:pt x="781" y="2129"/>
                      </a:lnTo>
                      <a:lnTo>
                        <a:pt x="641" y="2096"/>
                      </a:lnTo>
                      <a:lnTo>
                        <a:pt x="491" y="2059"/>
                      </a:lnTo>
                      <a:lnTo>
                        <a:pt x="336" y="2016"/>
                      </a:lnTo>
                      <a:lnTo>
                        <a:pt x="174" y="1968"/>
                      </a:lnTo>
                      <a:lnTo>
                        <a:pt x="3" y="1916"/>
                      </a:lnTo>
                      <a:lnTo>
                        <a:pt x="0" y="1914"/>
                      </a:lnTo>
                      <a:lnTo>
                        <a:pt x="0" y="359"/>
                      </a:lnTo>
                      <a:lnTo>
                        <a:pt x="3" y="357"/>
                      </a:lnTo>
                      <a:lnTo>
                        <a:pt x="116" y="319"/>
                      </a:lnTo>
                      <a:lnTo>
                        <a:pt x="239" y="281"/>
                      </a:lnTo>
                      <a:lnTo>
                        <a:pt x="367" y="242"/>
                      </a:lnTo>
                      <a:lnTo>
                        <a:pt x="501" y="206"/>
                      </a:lnTo>
                      <a:lnTo>
                        <a:pt x="639" y="170"/>
                      </a:lnTo>
                      <a:lnTo>
                        <a:pt x="780" y="139"/>
                      </a:lnTo>
                      <a:lnTo>
                        <a:pt x="923" y="107"/>
                      </a:lnTo>
                      <a:lnTo>
                        <a:pt x="1068" y="80"/>
                      </a:lnTo>
                      <a:lnTo>
                        <a:pt x="1212" y="56"/>
                      </a:lnTo>
                      <a:lnTo>
                        <a:pt x="1354" y="35"/>
                      </a:lnTo>
                      <a:lnTo>
                        <a:pt x="1493" y="17"/>
                      </a:lnTo>
                      <a:lnTo>
                        <a:pt x="1627" y="6"/>
                      </a:lnTo>
                      <a:lnTo>
                        <a:pt x="1756" y="0"/>
                      </a:lnTo>
                      <a:close/>
                    </a:path>
                  </a:pathLst>
                </a:custGeom>
                <a:grpFill/>
                <a:ln w="0">
                  <a:noFill/>
                  <a:prstDash val="solid"/>
                  <a:round/>
                  <a:headEnd/>
                  <a:tailEnd/>
                </a:ln>
                <a:extLst>
                  <a:ext uri="{91240B29-F687-4F45-9708-019B960494DF}">
                    <a14:hiddenLine xmlns:a14="http://schemas.microsoft.com/office/drawing/2010/main" w="0">
                      <a:solidFill>
                        <a:schemeClr val="accent6"/>
                      </a:solidFill>
                      <a:prstDash val="solid"/>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Arial" panose="020B0604020202020204" pitchFamily="34" charset="0"/>
                  </a:endParaRPr>
                </a:p>
              </p:txBody>
            </p:sp>
            <p:sp>
              <p:nvSpPr>
                <p:cNvPr id="28" name="Freeform 11">
                  <a:extLst>
                    <a:ext uri="{FF2B5EF4-FFF2-40B4-BE49-F238E27FC236}">
                      <a16:creationId xmlns:a16="http://schemas.microsoft.com/office/drawing/2014/main" id="{5632B6E5-2844-40E3-841D-173EE785DBFE}"/>
                    </a:ext>
                  </a:extLst>
                </p:cNvPr>
                <p:cNvSpPr>
                  <a:spLocks/>
                </p:cNvSpPr>
                <p:nvPr/>
              </p:nvSpPr>
              <p:spPr bwMode="auto">
                <a:xfrm>
                  <a:off x="3339" y="1748"/>
                  <a:ext cx="730" cy="193"/>
                </a:xfrm>
                <a:custGeom>
                  <a:avLst/>
                  <a:gdLst>
                    <a:gd name="T0" fmla="*/ 1155 w 1461"/>
                    <a:gd name="T1" fmla="*/ 0 h 388"/>
                    <a:gd name="T2" fmla="*/ 1227 w 1461"/>
                    <a:gd name="T3" fmla="*/ 4 h 388"/>
                    <a:gd name="T4" fmla="*/ 1297 w 1461"/>
                    <a:gd name="T5" fmla="*/ 16 h 388"/>
                    <a:gd name="T6" fmla="*/ 1369 w 1461"/>
                    <a:gd name="T7" fmla="*/ 39 h 388"/>
                    <a:gd name="T8" fmla="*/ 1439 w 1461"/>
                    <a:gd name="T9" fmla="*/ 71 h 388"/>
                    <a:gd name="T10" fmla="*/ 1452 w 1461"/>
                    <a:gd name="T11" fmla="*/ 80 h 388"/>
                    <a:gd name="T12" fmla="*/ 1458 w 1461"/>
                    <a:gd name="T13" fmla="*/ 94 h 388"/>
                    <a:gd name="T14" fmla="*/ 1461 w 1461"/>
                    <a:gd name="T15" fmla="*/ 110 h 388"/>
                    <a:gd name="T16" fmla="*/ 1461 w 1461"/>
                    <a:gd name="T17" fmla="*/ 278 h 388"/>
                    <a:gd name="T18" fmla="*/ 1460 w 1461"/>
                    <a:gd name="T19" fmla="*/ 283 h 388"/>
                    <a:gd name="T20" fmla="*/ 1458 w 1461"/>
                    <a:gd name="T21" fmla="*/ 287 h 388"/>
                    <a:gd name="T22" fmla="*/ 1453 w 1461"/>
                    <a:gd name="T23" fmla="*/ 292 h 388"/>
                    <a:gd name="T24" fmla="*/ 1449 w 1461"/>
                    <a:gd name="T25" fmla="*/ 294 h 388"/>
                    <a:gd name="T26" fmla="*/ 1444 w 1461"/>
                    <a:gd name="T27" fmla="*/ 294 h 388"/>
                    <a:gd name="T28" fmla="*/ 1439 w 1461"/>
                    <a:gd name="T29" fmla="*/ 292 h 388"/>
                    <a:gd name="T30" fmla="*/ 1367 w 1461"/>
                    <a:gd name="T31" fmla="*/ 260 h 388"/>
                    <a:gd name="T32" fmla="*/ 1297 w 1461"/>
                    <a:gd name="T33" fmla="*/ 238 h 388"/>
                    <a:gd name="T34" fmla="*/ 1227 w 1461"/>
                    <a:gd name="T35" fmla="*/ 225 h 388"/>
                    <a:gd name="T36" fmla="*/ 1155 w 1461"/>
                    <a:gd name="T37" fmla="*/ 222 h 388"/>
                    <a:gd name="T38" fmla="*/ 1085 w 1461"/>
                    <a:gd name="T39" fmla="*/ 225 h 388"/>
                    <a:gd name="T40" fmla="*/ 1013 w 1461"/>
                    <a:gd name="T41" fmla="*/ 233 h 388"/>
                    <a:gd name="T42" fmla="*/ 943 w 1461"/>
                    <a:gd name="T43" fmla="*/ 248 h 388"/>
                    <a:gd name="T44" fmla="*/ 873 w 1461"/>
                    <a:gd name="T45" fmla="*/ 265 h 388"/>
                    <a:gd name="T46" fmla="*/ 801 w 1461"/>
                    <a:gd name="T47" fmla="*/ 284 h 388"/>
                    <a:gd name="T48" fmla="*/ 731 w 1461"/>
                    <a:gd name="T49" fmla="*/ 305 h 388"/>
                    <a:gd name="T50" fmla="*/ 661 w 1461"/>
                    <a:gd name="T51" fmla="*/ 326 h 388"/>
                    <a:gd name="T52" fmla="*/ 589 w 1461"/>
                    <a:gd name="T53" fmla="*/ 345 h 388"/>
                    <a:gd name="T54" fmla="*/ 519 w 1461"/>
                    <a:gd name="T55" fmla="*/ 362 h 388"/>
                    <a:gd name="T56" fmla="*/ 447 w 1461"/>
                    <a:gd name="T57" fmla="*/ 377 h 388"/>
                    <a:gd name="T58" fmla="*/ 377 w 1461"/>
                    <a:gd name="T59" fmla="*/ 385 h 388"/>
                    <a:gd name="T60" fmla="*/ 307 w 1461"/>
                    <a:gd name="T61" fmla="*/ 388 h 388"/>
                    <a:gd name="T62" fmla="*/ 235 w 1461"/>
                    <a:gd name="T63" fmla="*/ 385 h 388"/>
                    <a:gd name="T64" fmla="*/ 165 w 1461"/>
                    <a:gd name="T65" fmla="*/ 372 h 388"/>
                    <a:gd name="T66" fmla="*/ 93 w 1461"/>
                    <a:gd name="T67" fmla="*/ 350 h 388"/>
                    <a:gd name="T68" fmla="*/ 23 w 1461"/>
                    <a:gd name="T69" fmla="*/ 318 h 388"/>
                    <a:gd name="T70" fmla="*/ 10 w 1461"/>
                    <a:gd name="T71" fmla="*/ 308 h 388"/>
                    <a:gd name="T72" fmla="*/ 2 w 1461"/>
                    <a:gd name="T73" fmla="*/ 294 h 388"/>
                    <a:gd name="T74" fmla="*/ 0 w 1461"/>
                    <a:gd name="T75" fmla="*/ 278 h 388"/>
                    <a:gd name="T76" fmla="*/ 0 w 1461"/>
                    <a:gd name="T77" fmla="*/ 110 h 388"/>
                    <a:gd name="T78" fmla="*/ 0 w 1461"/>
                    <a:gd name="T79" fmla="*/ 106 h 388"/>
                    <a:gd name="T80" fmla="*/ 3 w 1461"/>
                    <a:gd name="T81" fmla="*/ 101 h 388"/>
                    <a:gd name="T82" fmla="*/ 8 w 1461"/>
                    <a:gd name="T83" fmla="*/ 96 h 388"/>
                    <a:gd name="T84" fmla="*/ 13 w 1461"/>
                    <a:gd name="T85" fmla="*/ 94 h 388"/>
                    <a:gd name="T86" fmla="*/ 18 w 1461"/>
                    <a:gd name="T87" fmla="*/ 94 h 388"/>
                    <a:gd name="T88" fmla="*/ 23 w 1461"/>
                    <a:gd name="T89" fmla="*/ 96 h 388"/>
                    <a:gd name="T90" fmla="*/ 94 w 1461"/>
                    <a:gd name="T91" fmla="*/ 128 h 388"/>
                    <a:gd name="T92" fmla="*/ 165 w 1461"/>
                    <a:gd name="T93" fmla="*/ 150 h 388"/>
                    <a:gd name="T94" fmla="*/ 235 w 1461"/>
                    <a:gd name="T95" fmla="*/ 163 h 388"/>
                    <a:gd name="T96" fmla="*/ 307 w 1461"/>
                    <a:gd name="T97" fmla="*/ 166 h 388"/>
                    <a:gd name="T98" fmla="*/ 377 w 1461"/>
                    <a:gd name="T99" fmla="*/ 163 h 388"/>
                    <a:gd name="T100" fmla="*/ 449 w 1461"/>
                    <a:gd name="T101" fmla="*/ 155 h 388"/>
                    <a:gd name="T102" fmla="*/ 519 w 1461"/>
                    <a:gd name="T103" fmla="*/ 141 h 388"/>
                    <a:gd name="T104" fmla="*/ 589 w 1461"/>
                    <a:gd name="T105" fmla="*/ 123 h 388"/>
                    <a:gd name="T106" fmla="*/ 661 w 1461"/>
                    <a:gd name="T107" fmla="*/ 104 h 388"/>
                    <a:gd name="T108" fmla="*/ 731 w 1461"/>
                    <a:gd name="T109" fmla="*/ 83 h 388"/>
                    <a:gd name="T110" fmla="*/ 803 w 1461"/>
                    <a:gd name="T111" fmla="*/ 63 h 388"/>
                    <a:gd name="T112" fmla="*/ 873 w 1461"/>
                    <a:gd name="T113" fmla="*/ 43 h 388"/>
                    <a:gd name="T114" fmla="*/ 943 w 1461"/>
                    <a:gd name="T115" fmla="*/ 26 h 388"/>
                    <a:gd name="T116" fmla="*/ 1015 w 1461"/>
                    <a:gd name="T117" fmla="*/ 12 h 388"/>
                    <a:gd name="T118" fmla="*/ 1085 w 1461"/>
                    <a:gd name="T119" fmla="*/ 4 h 388"/>
                    <a:gd name="T120" fmla="*/ 1155 w 1461"/>
                    <a:gd name="T121"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1" h="388">
                      <a:moveTo>
                        <a:pt x="1155" y="0"/>
                      </a:moveTo>
                      <a:lnTo>
                        <a:pt x="1227" y="4"/>
                      </a:lnTo>
                      <a:lnTo>
                        <a:pt x="1297" y="16"/>
                      </a:lnTo>
                      <a:lnTo>
                        <a:pt x="1369" y="39"/>
                      </a:lnTo>
                      <a:lnTo>
                        <a:pt x="1439" y="71"/>
                      </a:lnTo>
                      <a:lnTo>
                        <a:pt x="1452" y="80"/>
                      </a:lnTo>
                      <a:lnTo>
                        <a:pt x="1458" y="94"/>
                      </a:lnTo>
                      <a:lnTo>
                        <a:pt x="1461" y="110"/>
                      </a:lnTo>
                      <a:lnTo>
                        <a:pt x="1461" y="278"/>
                      </a:lnTo>
                      <a:lnTo>
                        <a:pt x="1460" y="283"/>
                      </a:lnTo>
                      <a:lnTo>
                        <a:pt x="1458" y="287"/>
                      </a:lnTo>
                      <a:lnTo>
                        <a:pt x="1453" y="292"/>
                      </a:lnTo>
                      <a:lnTo>
                        <a:pt x="1449" y="294"/>
                      </a:lnTo>
                      <a:lnTo>
                        <a:pt x="1444" y="294"/>
                      </a:lnTo>
                      <a:lnTo>
                        <a:pt x="1439" y="292"/>
                      </a:lnTo>
                      <a:lnTo>
                        <a:pt x="1367" y="260"/>
                      </a:lnTo>
                      <a:lnTo>
                        <a:pt x="1297" y="238"/>
                      </a:lnTo>
                      <a:lnTo>
                        <a:pt x="1227" y="225"/>
                      </a:lnTo>
                      <a:lnTo>
                        <a:pt x="1155" y="222"/>
                      </a:lnTo>
                      <a:lnTo>
                        <a:pt x="1085" y="225"/>
                      </a:lnTo>
                      <a:lnTo>
                        <a:pt x="1013" y="233"/>
                      </a:lnTo>
                      <a:lnTo>
                        <a:pt x="943" y="248"/>
                      </a:lnTo>
                      <a:lnTo>
                        <a:pt x="873" y="265"/>
                      </a:lnTo>
                      <a:lnTo>
                        <a:pt x="801" y="284"/>
                      </a:lnTo>
                      <a:lnTo>
                        <a:pt x="731" y="305"/>
                      </a:lnTo>
                      <a:lnTo>
                        <a:pt x="661" y="326"/>
                      </a:lnTo>
                      <a:lnTo>
                        <a:pt x="589" y="345"/>
                      </a:lnTo>
                      <a:lnTo>
                        <a:pt x="519" y="362"/>
                      </a:lnTo>
                      <a:lnTo>
                        <a:pt x="447" y="377"/>
                      </a:lnTo>
                      <a:lnTo>
                        <a:pt x="377" y="385"/>
                      </a:lnTo>
                      <a:lnTo>
                        <a:pt x="307" y="388"/>
                      </a:lnTo>
                      <a:lnTo>
                        <a:pt x="235" y="385"/>
                      </a:lnTo>
                      <a:lnTo>
                        <a:pt x="165" y="372"/>
                      </a:lnTo>
                      <a:lnTo>
                        <a:pt x="93" y="350"/>
                      </a:lnTo>
                      <a:lnTo>
                        <a:pt x="23" y="318"/>
                      </a:lnTo>
                      <a:lnTo>
                        <a:pt x="10" y="308"/>
                      </a:lnTo>
                      <a:lnTo>
                        <a:pt x="2" y="294"/>
                      </a:lnTo>
                      <a:lnTo>
                        <a:pt x="0" y="278"/>
                      </a:lnTo>
                      <a:lnTo>
                        <a:pt x="0" y="110"/>
                      </a:lnTo>
                      <a:lnTo>
                        <a:pt x="0" y="106"/>
                      </a:lnTo>
                      <a:lnTo>
                        <a:pt x="3" y="101"/>
                      </a:lnTo>
                      <a:lnTo>
                        <a:pt x="8" y="96"/>
                      </a:lnTo>
                      <a:lnTo>
                        <a:pt x="13" y="94"/>
                      </a:lnTo>
                      <a:lnTo>
                        <a:pt x="18" y="94"/>
                      </a:lnTo>
                      <a:lnTo>
                        <a:pt x="23" y="96"/>
                      </a:lnTo>
                      <a:lnTo>
                        <a:pt x="94" y="128"/>
                      </a:lnTo>
                      <a:lnTo>
                        <a:pt x="165" y="150"/>
                      </a:lnTo>
                      <a:lnTo>
                        <a:pt x="235" y="163"/>
                      </a:lnTo>
                      <a:lnTo>
                        <a:pt x="307" y="166"/>
                      </a:lnTo>
                      <a:lnTo>
                        <a:pt x="377" y="163"/>
                      </a:lnTo>
                      <a:lnTo>
                        <a:pt x="449" y="155"/>
                      </a:lnTo>
                      <a:lnTo>
                        <a:pt x="519" y="141"/>
                      </a:lnTo>
                      <a:lnTo>
                        <a:pt x="589" y="123"/>
                      </a:lnTo>
                      <a:lnTo>
                        <a:pt x="661" y="104"/>
                      </a:lnTo>
                      <a:lnTo>
                        <a:pt x="731" y="83"/>
                      </a:lnTo>
                      <a:lnTo>
                        <a:pt x="803" y="63"/>
                      </a:lnTo>
                      <a:lnTo>
                        <a:pt x="873" y="43"/>
                      </a:lnTo>
                      <a:lnTo>
                        <a:pt x="943" y="26"/>
                      </a:lnTo>
                      <a:lnTo>
                        <a:pt x="1015" y="12"/>
                      </a:lnTo>
                      <a:lnTo>
                        <a:pt x="1085" y="4"/>
                      </a:lnTo>
                      <a:lnTo>
                        <a:pt x="1155" y="0"/>
                      </a:lnTo>
                      <a:close/>
                    </a:path>
                  </a:pathLst>
                </a:custGeom>
                <a:grpFill/>
                <a:ln w="0">
                  <a:noFill/>
                  <a:prstDash val="solid"/>
                  <a:round/>
                  <a:headEnd/>
                  <a:tailEnd/>
                </a:ln>
                <a:extLst>
                  <a:ext uri="{91240B29-F687-4F45-9708-019B960494DF}">
                    <a14:hiddenLine xmlns:a14="http://schemas.microsoft.com/office/drawing/2010/main" w="0">
                      <a:solidFill>
                        <a:schemeClr val="accent6"/>
                      </a:solidFill>
                      <a:prstDash val="solid"/>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Arial" panose="020B0604020202020204" pitchFamily="34" charset="0"/>
                  </a:endParaRPr>
                </a:p>
              </p:txBody>
            </p:sp>
            <p:sp>
              <p:nvSpPr>
                <p:cNvPr id="29" name="Freeform 12">
                  <a:extLst>
                    <a:ext uri="{FF2B5EF4-FFF2-40B4-BE49-F238E27FC236}">
                      <a16:creationId xmlns:a16="http://schemas.microsoft.com/office/drawing/2014/main" id="{32BDA2D7-8960-47C9-8E7D-7D3B36156B13}"/>
                    </a:ext>
                  </a:extLst>
                </p:cNvPr>
                <p:cNvSpPr>
                  <a:spLocks/>
                </p:cNvSpPr>
                <p:nvPr/>
              </p:nvSpPr>
              <p:spPr bwMode="auto">
                <a:xfrm>
                  <a:off x="3152" y="2048"/>
                  <a:ext cx="731" cy="194"/>
                </a:xfrm>
                <a:custGeom>
                  <a:avLst/>
                  <a:gdLst>
                    <a:gd name="T0" fmla="*/ 1156 w 1461"/>
                    <a:gd name="T1" fmla="*/ 0 h 387"/>
                    <a:gd name="T2" fmla="*/ 1227 w 1461"/>
                    <a:gd name="T3" fmla="*/ 3 h 387"/>
                    <a:gd name="T4" fmla="*/ 1297 w 1461"/>
                    <a:gd name="T5" fmla="*/ 16 h 387"/>
                    <a:gd name="T6" fmla="*/ 1369 w 1461"/>
                    <a:gd name="T7" fmla="*/ 38 h 387"/>
                    <a:gd name="T8" fmla="*/ 1439 w 1461"/>
                    <a:gd name="T9" fmla="*/ 70 h 387"/>
                    <a:gd name="T10" fmla="*/ 1452 w 1461"/>
                    <a:gd name="T11" fmla="*/ 80 h 387"/>
                    <a:gd name="T12" fmla="*/ 1460 w 1461"/>
                    <a:gd name="T13" fmla="*/ 94 h 387"/>
                    <a:gd name="T14" fmla="*/ 1461 w 1461"/>
                    <a:gd name="T15" fmla="*/ 110 h 387"/>
                    <a:gd name="T16" fmla="*/ 1461 w 1461"/>
                    <a:gd name="T17" fmla="*/ 277 h 387"/>
                    <a:gd name="T18" fmla="*/ 1461 w 1461"/>
                    <a:gd name="T19" fmla="*/ 282 h 387"/>
                    <a:gd name="T20" fmla="*/ 1458 w 1461"/>
                    <a:gd name="T21" fmla="*/ 287 h 387"/>
                    <a:gd name="T22" fmla="*/ 1455 w 1461"/>
                    <a:gd name="T23" fmla="*/ 290 h 387"/>
                    <a:gd name="T24" fmla="*/ 1450 w 1461"/>
                    <a:gd name="T25" fmla="*/ 293 h 387"/>
                    <a:gd name="T26" fmla="*/ 1444 w 1461"/>
                    <a:gd name="T27" fmla="*/ 293 h 387"/>
                    <a:gd name="T28" fmla="*/ 1439 w 1461"/>
                    <a:gd name="T29" fmla="*/ 292 h 387"/>
                    <a:gd name="T30" fmla="*/ 1369 w 1461"/>
                    <a:gd name="T31" fmla="*/ 260 h 387"/>
                    <a:gd name="T32" fmla="*/ 1297 w 1461"/>
                    <a:gd name="T33" fmla="*/ 237 h 387"/>
                    <a:gd name="T34" fmla="*/ 1227 w 1461"/>
                    <a:gd name="T35" fmla="*/ 225 h 387"/>
                    <a:gd name="T36" fmla="*/ 1155 w 1461"/>
                    <a:gd name="T37" fmla="*/ 222 h 387"/>
                    <a:gd name="T38" fmla="*/ 1085 w 1461"/>
                    <a:gd name="T39" fmla="*/ 225 h 387"/>
                    <a:gd name="T40" fmla="*/ 1015 w 1461"/>
                    <a:gd name="T41" fmla="*/ 233 h 387"/>
                    <a:gd name="T42" fmla="*/ 943 w 1461"/>
                    <a:gd name="T43" fmla="*/ 247 h 387"/>
                    <a:gd name="T44" fmla="*/ 873 w 1461"/>
                    <a:gd name="T45" fmla="*/ 265 h 387"/>
                    <a:gd name="T46" fmla="*/ 801 w 1461"/>
                    <a:gd name="T47" fmla="*/ 284 h 387"/>
                    <a:gd name="T48" fmla="*/ 731 w 1461"/>
                    <a:gd name="T49" fmla="*/ 304 h 387"/>
                    <a:gd name="T50" fmla="*/ 660 w 1461"/>
                    <a:gd name="T51" fmla="*/ 325 h 387"/>
                    <a:gd name="T52" fmla="*/ 589 w 1461"/>
                    <a:gd name="T53" fmla="*/ 344 h 387"/>
                    <a:gd name="T54" fmla="*/ 518 w 1461"/>
                    <a:gd name="T55" fmla="*/ 362 h 387"/>
                    <a:gd name="T56" fmla="*/ 447 w 1461"/>
                    <a:gd name="T57" fmla="*/ 376 h 387"/>
                    <a:gd name="T58" fmla="*/ 376 w 1461"/>
                    <a:gd name="T59" fmla="*/ 384 h 387"/>
                    <a:gd name="T60" fmla="*/ 306 w 1461"/>
                    <a:gd name="T61" fmla="*/ 387 h 387"/>
                    <a:gd name="T62" fmla="*/ 234 w 1461"/>
                    <a:gd name="T63" fmla="*/ 384 h 387"/>
                    <a:gd name="T64" fmla="*/ 164 w 1461"/>
                    <a:gd name="T65" fmla="*/ 371 h 387"/>
                    <a:gd name="T66" fmla="*/ 93 w 1461"/>
                    <a:gd name="T67" fmla="*/ 349 h 387"/>
                    <a:gd name="T68" fmla="*/ 22 w 1461"/>
                    <a:gd name="T69" fmla="*/ 317 h 387"/>
                    <a:gd name="T70" fmla="*/ 10 w 1461"/>
                    <a:gd name="T71" fmla="*/ 306 h 387"/>
                    <a:gd name="T72" fmla="*/ 3 w 1461"/>
                    <a:gd name="T73" fmla="*/ 293 h 387"/>
                    <a:gd name="T74" fmla="*/ 0 w 1461"/>
                    <a:gd name="T75" fmla="*/ 277 h 387"/>
                    <a:gd name="T76" fmla="*/ 0 w 1461"/>
                    <a:gd name="T77" fmla="*/ 110 h 387"/>
                    <a:gd name="T78" fmla="*/ 2 w 1461"/>
                    <a:gd name="T79" fmla="*/ 103 h 387"/>
                    <a:gd name="T80" fmla="*/ 3 w 1461"/>
                    <a:gd name="T81" fmla="*/ 99 h 387"/>
                    <a:gd name="T82" fmla="*/ 8 w 1461"/>
                    <a:gd name="T83" fmla="*/ 95 h 387"/>
                    <a:gd name="T84" fmla="*/ 13 w 1461"/>
                    <a:gd name="T85" fmla="*/ 94 h 387"/>
                    <a:gd name="T86" fmla="*/ 18 w 1461"/>
                    <a:gd name="T87" fmla="*/ 94 h 387"/>
                    <a:gd name="T88" fmla="*/ 22 w 1461"/>
                    <a:gd name="T89" fmla="*/ 95 h 387"/>
                    <a:gd name="T90" fmla="*/ 94 w 1461"/>
                    <a:gd name="T91" fmla="*/ 127 h 387"/>
                    <a:gd name="T92" fmla="*/ 164 w 1461"/>
                    <a:gd name="T93" fmla="*/ 150 h 387"/>
                    <a:gd name="T94" fmla="*/ 236 w 1461"/>
                    <a:gd name="T95" fmla="*/ 162 h 387"/>
                    <a:gd name="T96" fmla="*/ 306 w 1461"/>
                    <a:gd name="T97" fmla="*/ 166 h 387"/>
                    <a:gd name="T98" fmla="*/ 376 w 1461"/>
                    <a:gd name="T99" fmla="*/ 162 h 387"/>
                    <a:gd name="T100" fmla="*/ 448 w 1461"/>
                    <a:gd name="T101" fmla="*/ 155 h 387"/>
                    <a:gd name="T102" fmla="*/ 518 w 1461"/>
                    <a:gd name="T103" fmla="*/ 140 h 387"/>
                    <a:gd name="T104" fmla="*/ 589 w 1461"/>
                    <a:gd name="T105" fmla="*/ 123 h 387"/>
                    <a:gd name="T106" fmla="*/ 660 w 1461"/>
                    <a:gd name="T107" fmla="*/ 103 h 387"/>
                    <a:gd name="T108" fmla="*/ 731 w 1461"/>
                    <a:gd name="T109" fmla="*/ 83 h 387"/>
                    <a:gd name="T110" fmla="*/ 802 w 1461"/>
                    <a:gd name="T111" fmla="*/ 62 h 387"/>
                    <a:gd name="T112" fmla="*/ 873 w 1461"/>
                    <a:gd name="T113" fmla="*/ 43 h 387"/>
                    <a:gd name="T114" fmla="*/ 943 w 1461"/>
                    <a:gd name="T115" fmla="*/ 25 h 387"/>
                    <a:gd name="T116" fmla="*/ 1015 w 1461"/>
                    <a:gd name="T117" fmla="*/ 11 h 387"/>
                    <a:gd name="T118" fmla="*/ 1085 w 1461"/>
                    <a:gd name="T119" fmla="*/ 3 h 387"/>
                    <a:gd name="T120" fmla="*/ 1156 w 1461"/>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1" h="387">
                      <a:moveTo>
                        <a:pt x="1156" y="0"/>
                      </a:moveTo>
                      <a:lnTo>
                        <a:pt x="1227" y="3"/>
                      </a:lnTo>
                      <a:lnTo>
                        <a:pt x="1297" y="16"/>
                      </a:lnTo>
                      <a:lnTo>
                        <a:pt x="1369" y="38"/>
                      </a:lnTo>
                      <a:lnTo>
                        <a:pt x="1439" y="70"/>
                      </a:lnTo>
                      <a:lnTo>
                        <a:pt x="1452" y="80"/>
                      </a:lnTo>
                      <a:lnTo>
                        <a:pt x="1460" y="94"/>
                      </a:lnTo>
                      <a:lnTo>
                        <a:pt x="1461" y="110"/>
                      </a:lnTo>
                      <a:lnTo>
                        <a:pt x="1461" y="277"/>
                      </a:lnTo>
                      <a:lnTo>
                        <a:pt x="1461" y="282"/>
                      </a:lnTo>
                      <a:lnTo>
                        <a:pt x="1458" y="287"/>
                      </a:lnTo>
                      <a:lnTo>
                        <a:pt x="1455" y="290"/>
                      </a:lnTo>
                      <a:lnTo>
                        <a:pt x="1450" y="293"/>
                      </a:lnTo>
                      <a:lnTo>
                        <a:pt x="1444" y="293"/>
                      </a:lnTo>
                      <a:lnTo>
                        <a:pt x="1439" y="292"/>
                      </a:lnTo>
                      <a:lnTo>
                        <a:pt x="1369" y="260"/>
                      </a:lnTo>
                      <a:lnTo>
                        <a:pt x="1297" y="237"/>
                      </a:lnTo>
                      <a:lnTo>
                        <a:pt x="1227" y="225"/>
                      </a:lnTo>
                      <a:lnTo>
                        <a:pt x="1155" y="222"/>
                      </a:lnTo>
                      <a:lnTo>
                        <a:pt x="1085" y="225"/>
                      </a:lnTo>
                      <a:lnTo>
                        <a:pt x="1015" y="233"/>
                      </a:lnTo>
                      <a:lnTo>
                        <a:pt x="943" y="247"/>
                      </a:lnTo>
                      <a:lnTo>
                        <a:pt x="873" y="265"/>
                      </a:lnTo>
                      <a:lnTo>
                        <a:pt x="801" y="284"/>
                      </a:lnTo>
                      <a:lnTo>
                        <a:pt x="731" y="304"/>
                      </a:lnTo>
                      <a:lnTo>
                        <a:pt x="660" y="325"/>
                      </a:lnTo>
                      <a:lnTo>
                        <a:pt x="589" y="344"/>
                      </a:lnTo>
                      <a:lnTo>
                        <a:pt x="518" y="362"/>
                      </a:lnTo>
                      <a:lnTo>
                        <a:pt x="447" y="376"/>
                      </a:lnTo>
                      <a:lnTo>
                        <a:pt x="376" y="384"/>
                      </a:lnTo>
                      <a:lnTo>
                        <a:pt x="306" y="387"/>
                      </a:lnTo>
                      <a:lnTo>
                        <a:pt x="234" y="384"/>
                      </a:lnTo>
                      <a:lnTo>
                        <a:pt x="164" y="371"/>
                      </a:lnTo>
                      <a:lnTo>
                        <a:pt x="93" y="349"/>
                      </a:lnTo>
                      <a:lnTo>
                        <a:pt x="22" y="317"/>
                      </a:lnTo>
                      <a:lnTo>
                        <a:pt x="10" y="306"/>
                      </a:lnTo>
                      <a:lnTo>
                        <a:pt x="3" y="293"/>
                      </a:lnTo>
                      <a:lnTo>
                        <a:pt x="0" y="277"/>
                      </a:lnTo>
                      <a:lnTo>
                        <a:pt x="0" y="110"/>
                      </a:lnTo>
                      <a:lnTo>
                        <a:pt x="2" y="103"/>
                      </a:lnTo>
                      <a:lnTo>
                        <a:pt x="3" y="99"/>
                      </a:lnTo>
                      <a:lnTo>
                        <a:pt x="8" y="95"/>
                      </a:lnTo>
                      <a:lnTo>
                        <a:pt x="13" y="94"/>
                      </a:lnTo>
                      <a:lnTo>
                        <a:pt x="18" y="94"/>
                      </a:lnTo>
                      <a:lnTo>
                        <a:pt x="22" y="95"/>
                      </a:lnTo>
                      <a:lnTo>
                        <a:pt x="94" y="127"/>
                      </a:lnTo>
                      <a:lnTo>
                        <a:pt x="164" y="150"/>
                      </a:lnTo>
                      <a:lnTo>
                        <a:pt x="236" y="162"/>
                      </a:lnTo>
                      <a:lnTo>
                        <a:pt x="306" y="166"/>
                      </a:lnTo>
                      <a:lnTo>
                        <a:pt x="376" y="162"/>
                      </a:lnTo>
                      <a:lnTo>
                        <a:pt x="448" y="155"/>
                      </a:lnTo>
                      <a:lnTo>
                        <a:pt x="518" y="140"/>
                      </a:lnTo>
                      <a:lnTo>
                        <a:pt x="589" y="123"/>
                      </a:lnTo>
                      <a:lnTo>
                        <a:pt x="660" y="103"/>
                      </a:lnTo>
                      <a:lnTo>
                        <a:pt x="731" y="83"/>
                      </a:lnTo>
                      <a:lnTo>
                        <a:pt x="802" y="62"/>
                      </a:lnTo>
                      <a:lnTo>
                        <a:pt x="873" y="43"/>
                      </a:lnTo>
                      <a:lnTo>
                        <a:pt x="943" y="25"/>
                      </a:lnTo>
                      <a:lnTo>
                        <a:pt x="1015" y="11"/>
                      </a:lnTo>
                      <a:lnTo>
                        <a:pt x="1085" y="3"/>
                      </a:lnTo>
                      <a:lnTo>
                        <a:pt x="1156" y="0"/>
                      </a:lnTo>
                      <a:close/>
                    </a:path>
                  </a:pathLst>
                </a:custGeom>
                <a:grpFill/>
                <a:ln w="0">
                  <a:noFill/>
                  <a:prstDash val="solid"/>
                  <a:round/>
                  <a:headEnd/>
                  <a:tailEnd/>
                </a:ln>
                <a:extLst>
                  <a:ext uri="{91240B29-F687-4F45-9708-019B960494DF}">
                    <a14:hiddenLine xmlns:a14="http://schemas.microsoft.com/office/drawing/2010/main" w="0">
                      <a:solidFill>
                        <a:schemeClr val="accent6"/>
                      </a:solidFill>
                      <a:prstDash val="solid"/>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Arial" panose="020B0604020202020204" pitchFamily="34" charset="0"/>
                  </a:endParaRPr>
                </a:p>
              </p:txBody>
            </p:sp>
            <p:sp>
              <p:nvSpPr>
                <p:cNvPr id="30" name="Freeform 13">
                  <a:extLst>
                    <a:ext uri="{FF2B5EF4-FFF2-40B4-BE49-F238E27FC236}">
                      <a16:creationId xmlns:a16="http://schemas.microsoft.com/office/drawing/2014/main" id="{A8A984D0-26FA-4D5C-BBC7-9B6384F71413}"/>
                    </a:ext>
                  </a:extLst>
                </p:cNvPr>
                <p:cNvSpPr>
                  <a:spLocks/>
                </p:cNvSpPr>
                <p:nvPr/>
              </p:nvSpPr>
              <p:spPr bwMode="auto">
                <a:xfrm>
                  <a:off x="3339" y="2324"/>
                  <a:ext cx="730" cy="194"/>
                </a:xfrm>
                <a:custGeom>
                  <a:avLst/>
                  <a:gdLst>
                    <a:gd name="T0" fmla="*/ 1155 w 1461"/>
                    <a:gd name="T1" fmla="*/ 0 h 389"/>
                    <a:gd name="T2" fmla="*/ 1227 w 1461"/>
                    <a:gd name="T3" fmla="*/ 5 h 389"/>
                    <a:gd name="T4" fmla="*/ 1297 w 1461"/>
                    <a:gd name="T5" fmla="*/ 18 h 389"/>
                    <a:gd name="T6" fmla="*/ 1369 w 1461"/>
                    <a:gd name="T7" fmla="*/ 38 h 389"/>
                    <a:gd name="T8" fmla="*/ 1439 w 1461"/>
                    <a:gd name="T9" fmla="*/ 72 h 389"/>
                    <a:gd name="T10" fmla="*/ 1452 w 1461"/>
                    <a:gd name="T11" fmla="*/ 81 h 389"/>
                    <a:gd name="T12" fmla="*/ 1458 w 1461"/>
                    <a:gd name="T13" fmla="*/ 96 h 389"/>
                    <a:gd name="T14" fmla="*/ 1461 w 1461"/>
                    <a:gd name="T15" fmla="*/ 112 h 389"/>
                    <a:gd name="T16" fmla="*/ 1461 w 1461"/>
                    <a:gd name="T17" fmla="*/ 278 h 389"/>
                    <a:gd name="T18" fmla="*/ 1460 w 1461"/>
                    <a:gd name="T19" fmla="*/ 284 h 389"/>
                    <a:gd name="T20" fmla="*/ 1458 w 1461"/>
                    <a:gd name="T21" fmla="*/ 289 h 389"/>
                    <a:gd name="T22" fmla="*/ 1453 w 1461"/>
                    <a:gd name="T23" fmla="*/ 292 h 389"/>
                    <a:gd name="T24" fmla="*/ 1449 w 1461"/>
                    <a:gd name="T25" fmla="*/ 294 h 389"/>
                    <a:gd name="T26" fmla="*/ 1444 w 1461"/>
                    <a:gd name="T27" fmla="*/ 295 h 389"/>
                    <a:gd name="T28" fmla="*/ 1439 w 1461"/>
                    <a:gd name="T29" fmla="*/ 294 h 389"/>
                    <a:gd name="T30" fmla="*/ 1367 w 1461"/>
                    <a:gd name="T31" fmla="*/ 260 h 389"/>
                    <a:gd name="T32" fmla="*/ 1297 w 1461"/>
                    <a:gd name="T33" fmla="*/ 239 h 389"/>
                    <a:gd name="T34" fmla="*/ 1227 w 1461"/>
                    <a:gd name="T35" fmla="*/ 227 h 389"/>
                    <a:gd name="T36" fmla="*/ 1155 w 1461"/>
                    <a:gd name="T37" fmla="*/ 222 h 389"/>
                    <a:gd name="T38" fmla="*/ 1085 w 1461"/>
                    <a:gd name="T39" fmla="*/ 225 h 389"/>
                    <a:gd name="T40" fmla="*/ 1013 w 1461"/>
                    <a:gd name="T41" fmla="*/ 235 h 389"/>
                    <a:gd name="T42" fmla="*/ 943 w 1461"/>
                    <a:gd name="T43" fmla="*/ 249 h 389"/>
                    <a:gd name="T44" fmla="*/ 873 w 1461"/>
                    <a:gd name="T45" fmla="*/ 265 h 389"/>
                    <a:gd name="T46" fmla="*/ 801 w 1461"/>
                    <a:gd name="T47" fmla="*/ 286 h 389"/>
                    <a:gd name="T48" fmla="*/ 731 w 1461"/>
                    <a:gd name="T49" fmla="*/ 306 h 389"/>
                    <a:gd name="T50" fmla="*/ 661 w 1461"/>
                    <a:gd name="T51" fmla="*/ 327 h 389"/>
                    <a:gd name="T52" fmla="*/ 589 w 1461"/>
                    <a:gd name="T53" fmla="*/ 346 h 389"/>
                    <a:gd name="T54" fmla="*/ 519 w 1461"/>
                    <a:gd name="T55" fmla="*/ 364 h 389"/>
                    <a:gd name="T56" fmla="*/ 447 w 1461"/>
                    <a:gd name="T57" fmla="*/ 377 h 389"/>
                    <a:gd name="T58" fmla="*/ 377 w 1461"/>
                    <a:gd name="T59" fmla="*/ 386 h 389"/>
                    <a:gd name="T60" fmla="*/ 307 w 1461"/>
                    <a:gd name="T61" fmla="*/ 389 h 389"/>
                    <a:gd name="T62" fmla="*/ 235 w 1461"/>
                    <a:gd name="T63" fmla="*/ 385 h 389"/>
                    <a:gd name="T64" fmla="*/ 165 w 1461"/>
                    <a:gd name="T65" fmla="*/ 373 h 389"/>
                    <a:gd name="T66" fmla="*/ 93 w 1461"/>
                    <a:gd name="T67" fmla="*/ 351 h 389"/>
                    <a:gd name="T68" fmla="*/ 23 w 1461"/>
                    <a:gd name="T69" fmla="*/ 319 h 389"/>
                    <a:gd name="T70" fmla="*/ 10 w 1461"/>
                    <a:gd name="T71" fmla="*/ 308 h 389"/>
                    <a:gd name="T72" fmla="*/ 2 w 1461"/>
                    <a:gd name="T73" fmla="*/ 294 h 389"/>
                    <a:gd name="T74" fmla="*/ 0 w 1461"/>
                    <a:gd name="T75" fmla="*/ 278 h 389"/>
                    <a:gd name="T76" fmla="*/ 0 w 1461"/>
                    <a:gd name="T77" fmla="*/ 112 h 389"/>
                    <a:gd name="T78" fmla="*/ 0 w 1461"/>
                    <a:gd name="T79" fmla="*/ 105 h 389"/>
                    <a:gd name="T80" fmla="*/ 3 w 1461"/>
                    <a:gd name="T81" fmla="*/ 101 h 389"/>
                    <a:gd name="T82" fmla="*/ 8 w 1461"/>
                    <a:gd name="T83" fmla="*/ 97 h 389"/>
                    <a:gd name="T84" fmla="*/ 13 w 1461"/>
                    <a:gd name="T85" fmla="*/ 96 h 389"/>
                    <a:gd name="T86" fmla="*/ 18 w 1461"/>
                    <a:gd name="T87" fmla="*/ 96 h 389"/>
                    <a:gd name="T88" fmla="*/ 23 w 1461"/>
                    <a:gd name="T89" fmla="*/ 97 h 389"/>
                    <a:gd name="T90" fmla="*/ 94 w 1461"/>
                    <a:gd name="T91" fmla="*/ 129 h 389"/>
                    <a:gd name="T92" fmla="*/ 165 w 1461"/>
                    <a:gd name="T93" fmla="*/ 152 h 389"/>
                    <a:gd name="T94" fmla="*/ 235 w 1461"/>
                    <a:gd name="T95" fmla="*/ 163 h 389"/>
                    <a:gd name="T96" fmla="*/ 307 w 1461"/>
                    <a:gd name="T97" fmla="*/ 168 h 389"/>
                    <a:gd name="T98" fmla="*/ 377 w 1461"/>
                    <a:gd name="T99" fmla="*/ 164 h 389"/>
                    <a:gd name="T100" fmla="*/ 449 w 1461"/>
                    <a:gd name="T101" fmla="*/ 155 h 389"/>
                    <a:gd name="T102" fmla="*/ 519 w 1461"/>
                    <a:gd name="T103" fmla="*/ 142 h 389"/>
                    <a:gd name="T104" fmla="*/ 589 w 1461"/>
                    <a:gd name="T105" fmla="*/ 125 h 389"/>
                    <a:gd name="T106" fmla="*/ 661 w 1461"/>
                    <a:gd name="T107" fmla="*/ 105 h 389"/>
                    <a:gd name="T108" fmla="*/ 731 w 1461"/>
                    <a:gd name="T109" fmla="*/ 85 h 389"/>
                    <a:gd name="T110" fmla="*/ 803 w 1461"/>
                    <a:gd name="T111" fmla="*/ 64 h 389"/>
                    <a:gd name="T112" fmla="*/ 873 w 1461"/>
                    <a:gd name="T113" fmla="*/ 43 h 389"/>
                    <a:gd name="T114" fmla="*/ 943 w 1461"/>
                    <a:gd name="T115" fmla="*/ 26 h 389"/>
                    <a:gd name="T116" fmla="*/ 1015 w 1461"/>
                    <a:gd name="T117" fmla="*/ 13 h 389"/>
                    <a:gd name="T118" fmla="*/ 1085 w 1461"/>
                    <a:gd name="T119" fmla="*/ 3 h 389"/>
                    <a:gd name="T120" fmla="*/ 1155 w 1461"/>
                    <a:gd name="T121"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1" h="389">
                      <a:moveTo>
                        <a:pt x="1155" y="0"/>
                      </a:moveTo>
                      <a:lnTo>
                        <a:pt x="1227" y="5"/>
                      </a:lnTo>
                      <a:lnTo>
                        <a:pt x="1297" y="18"/>
                      </a:lnTo>
                      <a:lnTo>
                        <a:pt x="1369" y="38"/>
                      </a:lnTo>
                      <a:lnTo>
                        <a:pt x="1439" y="72"/>
                      </a:lnTo>
                      <a:lnTo>
                        <a:pt x="1452" y="81"/>
                      </a:lnTo>
                      <a:lnTo>
                        <a:pt x="1458" y="96"/>
                      </a:lnTo>
                      <a:lnTo>
                        <a:pt x="1461" y="112"/>
                      </a:lnTo>
                      <a:lnTo>
                        <a:pt x="1461" y="278"/>
                      </a:lnTo>
                      <a:lnTo>
                        <a:pt x="1460" y="284"/>
                      </a:lnTo>
                      <a:lnTo>
                        <a:pt x="1458" y="289"/>
                      </a:lnTo>
                      <a:lnTo>
                        <a:pt x="1453" y="292"/>
                      </a:lnTo>
                      <a:lnTo>
                        <a:pt x="1449" y="294"/>
                      </a:lnTo>
                      <a:lnTo>
                        <a:pt x="1444" y="295"/>
                      </a:lnTo>
                      <a:lnTo>
                        <a:pt x="1439" y="294"/>
                      </a:lnTo>
                      <a:lnTo>
                        <a:pt x="1367" y="260"/>
                      </a:lnTo>
                      <a:lnTo>
                        <a:pt x="1297" y="239"/>
                      </a:lnTo>
                      <a:lnTo>
                        <a:pt x="1227" y="227"/>
                      </a:lnTo>
                      <a:lnTo>
                        <a:pt x="1155" y="222"/>
                      </a:lnTo>
                      <a:lnTo>
                        <a:pt x="1085" y="225"/>
                      </a:lnTo>
                      <a:lnTo>
                        <a:pt x="1013" y="235"/>
                      </a:lnTo>
                      <a:lnTo>
                        <a:pt x="943" y="249"/>
                      </a:lnTo>
                      <a:lnTo>
                        <a:pt x="873" y="265"/>
                      </a:lnTo>
                      <a:lnTo>
                        <a:pt x="801" y="286"/>
                      </a:lnTo>
                      <a:lnTo>
                        <a:pt x="731" y="306"/>
                      </a:lnTo>
                      <a:lnTo>
                        <a:pt x="661" y="327"/>
                      </a:lnTo>
                      <a:lnTo>
                        <a:pt x="589" y="346"/>
                      </a:lnTo>
                      <a:lnTo>
                        <a:pt x="519" y="364"/>
                      </a:lnTo>
                      <a:lnTo>
                        <a:pt x="447" y="377"/>
                      </a:lnTo>
                      <a:lnTo>
                        <a:pt x="377" y="386"/>
                      </a:lnTo>
                      <a:lnTo>
                        <a:pt x="307" y="389"/>
                      </a:lnTo>
                      <a:lnTo>
                        <a:pt x="235" y="385"/>
                      </a:lnTo>
                      <a:lnTo>
                        <a:pt x="165" y="373"/>
                      </a:lnTo>
                      <a:lnTo>
                        <a:pt x="93" y="351"/>
                      </a:lnTo>
                      <a:lnTo>
                        <a:pt x="23" y="319"/>
                      </a:lnTo>
                      <a:lnTo>
                        <a:pt x="10" y="308"/>
                      </a:lnTo>
                      <a:lnTo>
                        <a:pt x="2" y="294"/>
                      </a:lnTo>
                      <a:lnTo>
                        <a:pt x="0" y="278"/>
                      </a:lnTo>
                      <a:lnTo>
                        <a:pt x="0" y="112"/>
                      </a:lnTo>
                      <a:lnTo>
                        <a:pt x="0" y="105"/>
                      </a:lnTo>
                      <a:lnTo>
                        <a:pt x="3" y="101"/>
                      </a:lnTo>
                      <a:lnTo>
                        <a:pt x="8" y="97"/>
                      </a:lnTo>
                      <a:lnTo>
                        <a:pt x="13" y="96"/>
                      </a:lnTo>
                      <a:lnTo>
                        <a:pt x="18" y="96"/>
                      </a:lnTo>
                      <a:lnTo>
                        <a:pt x="23" y="97"/>
                      </a:lnTo>
                      <a:lnTo>
                        <a:pt x="94" y="129"/>
                      </a:lnTo>
                      <a:lnTo>
                        <a:pt x="165" y="152"/>
                      </a:lnTo>
                      <a:lnTo>
                        <a:pt x="235" y="163"/>
                      </a:lnTo>
                      <a:lnTo>
                        <a:pt x="307" y="168"/>
                      </a:lnTo>
                      <a:lnTo>
                        <a:pt x="377" y="164"/>
                      </a:lnTo>
                      <a:lnTo>
                        <a:pt x="449" y="155"/>
                      </a:lnTo>
                      <a:lnTo>
                        <a:pt x="519" y="142"/>
                      </a:lnTo>
                      <a:lnTo>
                        <a:pt x="589" y="125"/>
                      </a:lnTo>
                      <a:lnTo>
                        <a:pt x="661" y="105"/>
                      </a:lnTo>
                      <a:lnTo>
                        <a:pt x="731" y="85"/>
                      </a:lnTo>
                      <a:lnTo>
                        <a:pt x="803" y="64"/>
                      </a:lnTo>
                      <a:lnTo>
                        <a:pt x="873" y="43"/>
                      </a:lnTo>
                      <a:lnTo>
                        <a:pt x="943" y="26"/>
                      </a:lnTo>
                      <a:lnTo>
                        <a:pt x="1015" y="13"/>
                      </a:lnTo>
                      <a:lnTo>
                        <a:pt x="1085" y="3"/>
                      </a:lnTo>
                      <a:lnTo>
                        <a:pt x="1155" y="0"/>
                      </a:lnTo>
                      <a:close/>
                    </a:path>
                  </a:pathLst>
                </a:custGeom>
                <a:grpFill/>
                <a:ln w="0">
                  <a:noFill/>
                  <a:prstDash val="solid"/>
                  <a:round/>
                  <a:headEnd/>
                  <a:tailEnd/>
                </a:ln>
                <a:extLst>
                  <a:ext uri="{91240B29-F687-4F45-9708-019B960494DF}">
                    <a14:hiddenLine xmlns:a14="http://schemas.microsoft.com/office/drawing/2010/main" w="0">
                      <a:solidFill>
                        <a:schemeClr val="accent6"/>
                      </a:solidFill>
                      <a:prstDash val="solid"/>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Arial" panose="020B0604020202020204" pitchFamily="34" charset="0"/>
                  </a:endParaRPr>
                </a:p>
              </p:txBody>
            </p:sp>
          </p:grpSp>
          <p:sp>
            <p:nvSpPr>
              <p:cNvPr id="32" name="Oval 31">
                <a:extLst>
                  <a:ext uri="{FF2B5EF4-FFF2-40B4-BE49-F238E27FC236}">
                    <a16:creationId xmlns:a16="http://schemas.microsoft.com/office/drawing/2014/main" id="{11D86750-7365-4C0F-A3BD-8286EE3BC049}"/>
                  </a:ext>
                </a:extLst>
              </p:cNvPr>
              <p:cNvSpPr/>
              <p:nvPr/>
            </p:nvSpPr>
            <p:spPr>
              <a:xfrm>
                <a:off x="4817276" y="1762547"/>
                <a:ext cx="250576" cy="250576"/>
              </a:xfrm>
              <a:prstGeom prst="ellipse">
                <a:avLst/>
              </a:prstGeom>
              <a:solidFill>
                <a:schemeClr val="bg1"/>
              </a:solidFill>
              <a:ln w="15875" cmpd="sng">
                <a:solidFill>
                  <a:schemeClr val="accent6"/>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825" dirty="0">
                  <a:latin typeface="Arial" panose="020B0604020202020204" pitchFamily="34" charset="0"/>
                </a:endParaRPr>
              </a:p>
            </p:txBody>
          </p:sp>
          <p:sp>
            <p:nvSpPr>
              <p:cNvPr id="33" name="Freeform 10"/>
              <p:cNvSpPr>
                <a:spLocks noEditPoints="1"/>
              </p:cNvSpPr>
              <p:nvPr/>
            </p:nvSpPr>
            <p:spPr bwMode="auto">
              <a:xfrm>
                <a:off x="4891563" y="1814347"/>
                <a:ext cx="111425" cy="146974"/>
              </a:xfrm>
              <a:custGeom>
                <a:avLst/>
                <a:gdLst>
                  <a:gd name="T0" fmla="*/ 480 w 1440"/>
                  <a:gd name="T1" fmla="*/ 40 h 2080"/>
                  <a:gd name="T2" fmla="*/ 520 w 1440"/>
                  <a:gd name="T3" fmla="*/ 0 h 2080"/>
                  <a:gd name="T4" fmla="*/ 560 w 1440"/>
                  <a:gd name="T5" fmla="*/ 40 h 2080"/>
                  <a:gd name="T6" fmla="*/ 560 w 1440"/>
                  <a:gd name="T7" fmla="*/ 480 h 2080"/>
                  <a:gd name="T8" fmla="*/ 400 w 1440"/>
                  <a:gd name="T9" fmla="*/ 701 h 2080"/>
                  <a:gd name="T10" fmla="*/ 400 w 1440"/>
                  <a:gd name="T11" fmla="*/ 1080 h 2080"/>
                  <a:gd name="T12" fmla="*/ 431 w 1440"/>
                  <a:gd name="T13" fmla="*/ 1135 h 2080"/>
                  <a:gd name="T14" fmla="*/ 480 w 1440"/>
                  <a:gd name="T15" fmla="*/ 1240 h 2080"/>
                  <a:gd name="T16" fmla="*/ 480 w 1440"/>
                  <a:gd name="T17" fmla="*/ 1880 h 2080"/>
                  <a:gd name="T18" fmla="*/ 280 w 1440"/>
                  <a:gd name="T19" fmla="*/ 2080 h 2080"/>
                  <a:gd name="T20" fmla="*/ 80 w 1440"/>
                  <a:gd name="T21" fmla="*/ 1880 h 2080"/>
                  <a:gd name="T22" fmla="*/ 80 w 1440"/>
                  <a:gd name="T23" fmla="*/ 1240 h 2080"/>
                  <a:gd name="T24" fmla="*/ 129 w 1440"/>
                  <a:gd name="T25" fmla="*/ 1135 h 2080"/>
                  <a:gd name="T26" fmla="*/ 160 w 1440"/>
                  <a:gd name="T27" fmla="*/ 1080 h 2080"/>
                  <a:gd name="T28" fmla="*/ 160 w 1440"/>
                  <a:gd name="T29" fmla="*/ 701 h 2080"/>
                  <a:gd name="T30" fmla="*/ 0 w 1440"/>
                  <a:gd name="T31" fmla="*/ 480 h 2080"/>
                  <a:gd name="T32" fmla="*/ 0 w 1440"/>
                  <a:gd name="T33" fmla="*/ 40 h 2080"/>
                  <a:gd name="T34" fmla="*/ 40 w 1440"/>
                  <a:gd name="T35" fmla="*/ 0 h 2080"/>
                  <a:gd name="T36" fmla="*/ 80 w 1440"/>
                  <a:gd name="T37" fmla="*/ 40 h 2080"/>
                  <a:gd name="T38" fmla="*/ 80 w 1440"/>
                  <a:gd name="T39" fmla="*/ 440 h 2080"/>
                  <a:gd name="T40" fmla="*/ 120 w 1440"/>
                  <a:gd name="T41" fmla="*/ 480 h 2080"/>
                  <a:gd name="T42" fmla="*/ 160 w 1440"/>
                  <a:gd name="T43" fmla="*/ 440 h 2080"/>
                  <a:gd name="T44" fmla="*/ 160 w 1440"/>
                  <a:gd name="T45" fmla="*/ 40 h 2080"/>
                  <a:gd name="T46" fmla="*/ 200 w 1440"/>
                  <a:gd name="T47" fmla="*/ 0 h 2080"/>
                  <a:gd name="T48" fmla="*/ 240 w 1440"/>
                  <a:gd name="T49" fmla="*/ 40 h 2080"/>
                  <a:gd name="T50" fmla="*/ 240 w 1440"/>
                  <a:gd name="T51" fmla="*/ 440 h 2080"/>
                  <a:gd name="T52" fmla="*/ 280 w 1440"/>
                  <a:gd name="T53" fmla="*/ 480 h 2080"/>
                  <a:gd name="T54" fmla="*/ 320 w 1440"/>
                  <a:gd name="T55" fmla="*/ 440 h 2080"/>
                  <a:gd name="T56" fmla="*/ 321 w 1440"/>
                  <a:gd name="T57" fmla="*/ 40 h 2080"/>
                  <a:gd name="T58" fmla="*/ 361 w 1440"/>
                  <a:gd name="T59" fmla="*/ 0 h 2080"/>
                  <a:gd name="T60" fmla="*/ 401 w 1440"/>
                  <a:gd name="T61" fmla="*/ 40 h 2080"/>
                  <a:gd name="T62" fmla="*/ 400 w 1440"/>
                  <a:gd name="T63" fmla="*/ 440 h 2080"/>
                  <a:gd name="T64" fmla="*/ 440 w 1440"/>
                  <a:gd name="T65" fmla="*/ 480 h 2080"/>
                  <a:gd name="T66" fmla="*/ 480 w 1440"/>
                  <a:gd name="T67" fmla="*/ 440 h 2080"/>
                  <a:gd name="T68" fmla="*/ 480 w 1440"/>
                  <a:gd name="T69" fmla="*/ 40 h 2080"/>
                  <a:gd name="T70" fmla="*/ 1000 w 1440"/>
                  <a:gd name="T71" fmla="*/ 1200 h 2080"/>
                  <a:gd name="T72" fmla="*/ 880 w 1440"/>
                  <a:gd name="T73" fmla="*/ 1080 h 2080"/>
                  <a:gd name="T74" fmla="*/ 880 w 1440"/>
                  <a:gd name="T75" fmla="*/ 520 h 2080"/>
                  <a:gd name="T76" fmla="*/ 989 w 1440"/>
                  <a:gd name="T77" fmla="*/ 165 h 2080"/>
                  <a:gd name="T78" fmla="*/ 1280 w 1440"/>
                  <a:gd name="T79" fmla="*/ 0 h 2080"/>
                  <a:gd name="T80" fmla="*/ 1440 w 1440"/>
                  <a:gd name="T81" fmla="*/ 160 h 2080"/>
                  <a:gd name="T82" fmla="*/ 1440 w 1440"/>
                  <a:gd name="T83" fmla="*/ 1880 h 2080"/>
                  <a:gd name="T84" fmla="*/ 1240 w 1440"/>
                  <a:gd name="T85" fmla="*/ 2080 h 2080"/>
                  <a:gd name="T86" fmla="*/ 1040 w 1440"/>
                  <a:gd name="T87" fmla="*/ 1880 h 2080"/>
                  <a:gd name="T88" fmla="*/ 1040 w 1440"/>
                  <a:gd name="T89" fmla="*/ 1200 h 2080"/>
                  <a:gd name="T90" fmla="*/ 1000 w 1440"/>
                  <a:gd name="T91" fmla="*/ 1200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40" h="2080">
                    <a:moveTo>
                      <a:pt x="480" y="40"/>
                    </a:moveTo>
                    <a:cubicBezTo>
                      <a:pt x="480" y="18"/>
                      <a:pt x="498" y="0"/>
                      <a:pt x="520" y="0"/>
                    </a:cubicBezTo>
                    <a:cubicBezTo>
                      <a:pt x="542" y="0"/>
                      <a:pt x="560" y="18"/>
                      <a:pt x="560" y="40"/>
                    </a:cubicBezTo>
                    <a:cubicBezTo>
                      <a:pt x="560" y="480"/>
                      <a:pt x="560" y="480"/>
                      <a:pt x="560" y="480"/>
                    </a:cubicBezTo>
                    <a:cubicBezTo>
                      <a:pt x="560" y="587"/>
                      <a:pt x="500" y="666"/>
                      <a:pt x="400" y="701"/>
                    </a:cubicBezTo>
                    <a:cubicBezTo>
                      <a:pt x="400" y="1080"/>
                      <a:pt x="400" y="1080"/>
                      <a:pt x="400" y="1080"/>
                    </a:cubicBezTo>
                    <a:cubicBezTo>
                      <a:pt x="400" y="1096"/>
                      <a:pt x="416" y="1116"/>
                      <a:pt x="431" y="1135"/>
                    </a:cubicBezTo>
                    <a:cubicBezTo>
                      <a:pt x="456" y="1165"/>
                      <a:pt x="480" y="1196"/>
                      <a:pt x="480" y="1240"/>
                    </a:cubicBezTo>
                    <a:cubicBezTo>
                      <a:pt x="480" y="1880"/>
                      <a:pt x="480" y="1880"/>
                      <a:pt x="480" y="1880"/>
                    </a:cubicBezTo>
                    <a:cubicBezTo>
                      <a:pt x="480" y="1990"/>
                      <a:pt x="390" y="2080"/>
                      <a:pt x="280" y="2080"/>
                    </a:cubicBezTo>
                    <a:cubicBezTo>
                      <a:pt x="170" y="2080"/>
                      <a:pt x="80" y="1990"/>
                      <a:pt x="80" y="1880"/>
                    </a:cubicBezTo>
                    <a:cubicBezTo>
                      <a:pt x="80" y="1240"/>
                      <a:pt x="80" y="1240"/>
                      <a:pt x="80" y="1240"/>
                    </a:cubicBezTo>
                    <a:cubicBezTo>
                      <a:pt x="80" y="1196"/>
                      <a:pt x="104" y="1165"/>
                      <a:pt x="129" y="1135"/>
                    </a:cubicBezTo>
                    <a:cubicBezTo>
                      <a:pt x="144" y="1116"/>
                      <a:pt x="160" y="1096"/>
                      <a:pt x="160" y="1080"/>
                    </a:cubicBezTo>
                    <a:cubicBezTo>
                      <a:pt x="160" y="701"/>
                      <a:pt x="160" y="701"/>
                      <a:pt x="160" y="701"/>
                    </a:cubicBezTo>
                    <a:cubicBezTo>
                      <a:pt x="60" y="666"/>
                      <a:pt x="0" y="587"/>
                      <a:pt x="0" y="480"/>
                    </a:cubicBezTo>
                    <a:cubicBezTo>
                      <a:pt x="0" y="40"/>
                      <a:pt x="0" y="40"/>
                      <a:pt x="0" y="40"/>
                    </a:cubicBezTo>
                    <a:cubicBezTo>
                      <a:pt x="0" y="18"/>
                      <a:pt x="18" y="0"/>
                      <a:pt x="40" y="0"/>
                    </a:cubicBezTo>
                    <a:cubicBezTo>
                      <a:pt x="62" y="0"/>
                      <a:pt x="80" y="18"/>
                      <a:pt x="80" y="40"/>
                    </a:cubicBezTo>
                    <a:cubicBezTo>
                      <a:pt x="80" y="440"/>
                      <a:pt x="80" y="440"/>
                      <a:pt x="80" y="440"/>
                    </a:cubicBezTo>
                    <a:cubicBezTo>
                      <a:pt x="80" y="462"/>
                      <a:pt x="98" y="480"/>
                      <a:pt x="120" y="480"/>
                    </a:cubicBezTo>
                    <a:cubicBezTo>
                      <a:pt x="142" y="480"/>
                      <a:pt x="160" y="462"/>
                      <a:pt x="160" y="440"/>
                    </a:cubicBezTo>
                    <a:cubicBezTo>
                      <a:pt x="160" y="40"/>
                      <a:pt x="160" y="40"/>
                      <a:pt x="160" y="40"/>
                    </a:cubicBezTo>
                    <a:cubicBezTo>
                      <a:pt x="160" y="18"/>
                      <a:pt x="178" y="0"/>
                      <a:pt x="200" y="0"/>
                    </a:cubicBezTo>
                    <a:cubicBezTo>
                      <a:pt x="222" y="0"/>
                      <a:pt x="240" y="18"/>
                      <a:pt x="240" y="40"/>
                    </a:cubicBezTo>
                    <a:cubicBezTo>
                      <a:pt x="240" y="440"/>
                      <a:pt x="240" y="440"/>
                      <a:pt x="240" y="440"/>
                    </a:cubicBezTo>
                    <a:cubicBezTo>
                      <a:pt x="240" y="462"/>
                      <a:pt x="258" y="480"/>
                      <a:pt x="280" y="480"/>
                    </a:cubicBezTo>
                    <a:cubicBezTo>
                      <a:pt x="302" y="480"/>
                      <a:pt x="320" y="462"/>
                      <a:pt x="320" y="440"/>
                    </a:cubicBezTo>
                    <a:cubicBezTo>
                      <a:pt x="321" y="40"/>
                      <a:pt x="321" y="40"/>
                      <a:pt x="321" y="40"/>
                    </a:cubicBezTo>
                    <a:cubicBezTo>
                      <a:pt x="321" y="18"/>
                      <a:pt x="339" y="0"/>
                      <a:pt x="361" y="0"/>
                    </a:cubicBezTo>
                    <a:cubicBezTo>
                      <a:pt x="383" y="0"/>
                      <a:pt x="401" y="18"/>
                      <a:pt x="401" y="40"/>
                    </a:cubicBezTo>
                    <a:cubicBezTo>
                      <a:pt x="401" y="173"/>
                      <a:pt x="400" y="308"/>
                      <a:pt x="400" y="440"/>
                    </a:cubicBezTo>
                    <a:cubicBezTo>
                      <a:pt x="400" y="453"/>
                      <a:pt x="418" y="480"/>
                      <a:pt x="440" y="480"/>
                    </a:cubicBezTo>
                    <a:cubicBezTo>
                      <a:pt x="462" y="480"/>
                      <a:pt x="480" y="462"/>
                      <a:pt x="480" y="440"/>
                    </a:cubicBezTo>
                    <a:lnTo>
                      <a:pt x="480" y="40"/>
                    </a:lnTo>
                    <a:close/>
                    <a:moveTo>
                      <a:pt x="1000" y="1200"/>
                    </a:moveTo>
                    <a:cubicBezTo>
                      <a:pt x="934" y="1200"/>
                      <a:pt x="880" y="1146"/>
                      <a:pt x="880" y="1080"/>
                    </a:cubicBezTo>
                    <a:cubicBezTo>
                      <a:pt x="880" y="520"/>
                      <a:pt x="880" y="520"/>
                      <a:pt x="880" y="520"/>
                    </a:cubicBezTo>
                    <a:cubicBezTo>
                      <a:pt x="880" y="369"/>
                      <a:pt x="925" y="250"/>
                      <a:pt x="989" y="165"/>
                    </a:cubicBezTo>
                    <a:cubicBezTo>
                      <a:pt x="1072" y="55"/>
                      <a:pt x="1186" y="0"/>
                      <a:pt x="1280" y="0"/>
                    </a:cubicBezTo>
                    <a:cubicBezTo>
                      <a:pt x="1368" y="0"/>
                      <a:pt x="1440" y="72"/>
                      <a:pt x="1440" y="160"/>
                    </a:cubicBezTo>
                    <a:cubicBezTo>
                      <a:pt x="1440" y="1880"/>
                      <a:pt x="1440" y="1880"/>
                      <a:pt x="1440" y="1880"/>
                    </a:cubicBezTo>
                    <a:cubicBezTo>
                      <a:pt x="1440" y="1990"/>
                      <a:pt x="1350" y="2080"/>
                      <a:pt x="1240" y="2080"/>
                    </a:cubicBezTo>
                    <a:cubicBezTo>
                      <a:pt x="1130" y="2080"/>
                      <a:pt x="1040" y="1990"/>
                      <a:pt x="1040" y="1880"/>
                    </a:cubicBezTo>
                    <a:cubicBezTo>
                      <a:pt x="1040" y="1200"/>
                      <a:pt x="1040" y="1200"/>
                      <a:pt x="1040" y="1200"/>
                    </a:cubicBezTo>
                    <a:lnTo>
                      <a:pt x="1000" y="120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96" name="Freeform 115"/>
              <p:cNvSpPr>
                <a:spLocks/>
              </p:cNvSpPr>
              <p:nvPr/>
            </p:nvSpPr>
            <p:spPr bwMode="auto">
              <a:xfrm>
                <a:off x="4819438" y="2129580"/>
                <a:ext cx="280554" cy="236024"/>
              </a:xfrm>
              <a:custGeom>
                <a:avLst/>
                <a:gdLst/>
                <a:ahLst/>
                <a:cxnLst>
                  <a:cxn ang="0">
                    <a:pos x="0" y="251"/>
                  </a:cxn>
                  <a:cxn ang="0">
                    <a:pos x="68" y="218"/>
                  </a:cxn>
                  <a:cxn ang="0">
                    <a:pos x="122" y="306"/>
                  </a:cxn>
                  <a:cxn ang="0">
                    <a:pos x="413" y="0"/>
                  </a:cxn>
                  <a:cxn ang="0">
                    <a:pos x="426" y="17"/>
                  </a:cxn>
                  <a:cxn ang="0">
                    <a:pos x="155" y="369"/>
                  </a:cxn>
                  <a:cxn ang="0">
                    <a:pos x="95" y="411"/>
                  </a:cxn>
                  <a:cxn ang="0">
                    <a:pos x="0" y="251"/>
                  </a:cxn>
                </a:cxnLst>
                <a:rect l="0" t="0" r="r" b="b"/>
                <a:pathLst>
                  <a:path w="426" h="411">
                    <a:moveTo>
                      <a:pt x="0" y="251"/>
                    </a:moveTo>
                    <a:cubicBezTo>
                      <a:pt x="26" y="222"/>
                      <a:pt x="47" y="215"/>
                      <a:pt x="68" y="218"/>
                    </a:cubicBezTo>
                    <a:cubicBezTo>
                      <a:pt x="88" y="227"/>
                      <a:pt x="107" y="267"/>
                      <a:pt x="122" y="306"/>
                    </a:cubicBezTo>
                    <a:cubicBezTo>
                      <a:pt x="230" y="137"/>
                      <a:pt x="378" y="18"/>
                      <a:pt x="413" y="0"/>
                    </a:cubicBezTo>
                    <a:cubicBezTo>
                      <a:pt x="413" y="0"/>
                      <a:pt x="420" y="7"/>
                      <a:pt x="426" y="17"/>
                    </a:cubicBezTo>
                    <a:cubicBezTo>
                      <a:pt x="283" y="139"/>
                      <a:pt x="213" y="263"/>
                      <a:pt x="155" y="369"/>
                    </a:cubicBezTo>
                    <a:cubicBezTo>
                      <a:pt x="128" y="384"/>
                      <a:pt x="114" y="395"/>
                      <a:pt x="95" y="411"/>
                    </a:cubicBezTo>
                    <a:cubicBezTo>
                      <a:pt x="68" y="317"/>
                      <a:pt x="35" y="263"/>
                      <a:pt x="0" y="251"/>
                    </a:cubicBezTo>
                    <a:close/>
                  </a:path>
                </a:pathLst>
              </a:custGeom>
              <a:solidFill>
                <a:srgbClr val="00B050"/>
              </a:solidFill>
              <a:ln w="6350" cap="flat" cmpd="sng">
                <a:noFill/>
                <a:prstDash val="solid"/>
                <a:round/>
                <a:headEnd/>
                <a:tailEnd/>
              </a:ln>
              <a:effectLst/>
            </p:spPr>
            <p:txBody>
              <a:bodyPr wrap="none" lIns="0" tIns="0" rIns="0" bIns="0" anchor="ctr"/>
              <a:lstStyle/>
              <a:p>
                <a:endParaRPr lang="en-US" sz="1350" dirty="0">
                  <a:latin typeface="Arial" panose="020B0604020202020204" pitchFamily="34" charset="0"/>
                </a:endParaRPr>
              </a:p>
            </p:txBody>
          </p:sp>
          <p:sp>
            <p:nvSpPr>
              <p:cNvPr id="84" name="RBContent80"/>
              <p:cNvSpPr txBox="1">
                <a:spLocks/>
              </p:cNvSpPr>
              <p:nvPr/>
            </p:nvSpPr>
            <p:spPr>
              <a:xfrm>
                <a:off x="4092886" y="3297874"/>
                <a:ext cx="1773118" cy="1294970"/>
              </a:xfrm>
              <a:prstGeom prst="rect">
                <a:avLst/>
              </a:prstGeom>
              <a:noFill/>
              <a:ln w="9525">
                <a:noFill/>
              </a:ln>
            </p:spPr>
            <p:txBody>
              <a:bodyPr vert="horz" wrap="square" lIns="0" tIns="0" rIns="0" bIns="0" rtlCol="0">
                <a:spAutoFit/>
              </a:bodyPr>
              <a:lstStyle/>
              <a:p>
                <a:pPr marL="171450" lvl="1" indent="-171450">
                  <a:lnSpc>
                    <a:spcPct val="85000"/>
                  </a:lnSpc>
                  <a:buClr>
                    <a:schemeClr val="accent1"/>
                  </a:buClr>
                  <a:buSzPct val="100000"/>
                  <a:buFont typeface="Wingdings" panose="05000000000000000000" pitchFamily="2" charset="2"/>
                  <a:buChar char="§"/>
                </a:pPr>
                <a:r>
                  <a:rPr lang="en-US" sz="900" dirty="0" err="1">
                    <a:latin typeface="Arial" panose="020B0604020202020204" pitchFamily="34" charset="0"/>
                    <a:sym typeface="+mn-lt"/>
                  </a:rPr>
                  <a:t>Magento</a:t>
                </a:r>
                <a:r>
                  <a:rPr lang="en-US" sz="900" dirty="0">
                    <a:latin typeface="Arial" panose="020B0604020202020204" pitchFamily="34" charset="0"/>
                    <a:sym typeface="+mn-lt"/>
                  </a:rPr>
                  <a:t> extensions for appointments and reservations exist</a:t>
                </a:r>
              </a:p>
              <a:p>
                <a:pPr marL="171450" lvl="1" indent="-171450">
                  <a:lnSpc>
                    <a:spcPct val="85000"/>
                  </a:lnSpc>
                  <a:buClr>
                    <a:schemeClr val="accent1"/>
                  </a:buClr>
                  <a:buSzPct val="100000"/>
                  <a:buFont typeface="Wingdings" panose="05000000000000000000" pitchFamily="2" charset="2"/>
                  <a:buChar char="§"/>
                </a:pPr>
                <a:r>
                  <a:rPr lang="en-US" sz="900" dirty="0">
                    <a:latin typeface="Arial" panose="020B0604020202020204" pitchFamily="34" charset="0"/>
                    <a:sym typeface="+mn-lt"/>
                  </a:rPr>
                  <a:t>Performance of add-ons and standard platforms not proven at large scale </a:t>
                </a:r>
              </a:p>
              <a:p>
                <a:pPr marL="286779" lvl="2" indent="-171450">
                  <a:lnSpc>
                    <a:spcPct val="85000"/>
                  </a:lnSpc>
                  <a:buClr>
                    <a:schemeClr val="accent1"/>
                  </a:buClr>
                  <a:buSzPct val="100000"/>
                  <a:buFont typeface="Arial" panose="020B0604020202020204" pitchFamily="34" charset="0"/>
                  <a:buChar char="•"/>
                </a:pPr>
                <a:r>
                  <a:rPr lang="en-US" sz="900" dirty="0">
                    <a:latin typeface="Arial" panose="020B0604020202020204" pitchFamily="34" charset="0"/>
                    <a:sym typeface="+mn-lt"/>
                  </a:rPr>
                  <a:t>Use cases are predominantly for small to medium-sized businesses</a:t>
                </a:r>
              </a:p>
              <a:p>
                <a:pPr marL="171450" lvl="1" indent="-171450">
                  <a:lnSpc>
                    <a:spcPct val="85000"/>
                  </a:lnSpc>
                  <a:buClr>
                    <a:schemeClr val="accent1"/>
                  </a:buClr>
                  <a:buSzPct val="100000"/>
                  <a:buFont typeface="Wingdings" panose="05000000000000000000" pitchFamily="2" charset="2"/>
                  <a:buChar char="§"/>
                </a:pPr>
                <a:r>
                  <a:rPr lang="en-US" sz="900" dirty="0">
                    <a:latin typeface="Arial" panose="020B0604020202020204" pitchFamily="34" charset="0"/>
                    <a:sym typeface="+mn-lt"/>
                  </a:rPr>
                  <a:t>Typically, businesses planning to scale (e.g., Groupon)</a:t>
                </a:r>
              </a:p>
            </p:txBody>
          </p:sp>
          <p:pic>
            <p:nvPicPr>
              <p:cNvPr id="478226" name="Picture 1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357577" y="2503118"/>
                <a:ext cx="605929" cy="312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8227" name="Picture 19"/>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89526" y="2806806"/>
                <a:ext cx="342031" cy="176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8" name="RBContent80">
                <a:extLst>
                  <a:ext uri="{FF2B5EF4-FFF2-40B4-BE49-F238E27FC236}">
                    <a16:creationId xmlns:a16="http://schemas.microsoft.com/office/drawing/2014/main" id="{5CC2D72F-858C-4D56-8601-8EED620CCE26}"/>
                  </a:ext>
                </a:extLst>
              </p:cNvPr>
              <p:cNvSpPr txBox="1">
                <a:spLocks/>
              </p:cNvSpPr>
              <p:nvPr/>
            </p:nvSpPr>
            <p:spPr>
              <a:xfrm>
                <a:off x="4983608" y="2743685"/>
                <a:ext cx="253930" cy="176587"/>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275" dirty="0">
                    <a:latin typeface="Arial" panose="020B0604020202020204" pitchFamily="34" charset="0"/>
                    <a:sym typeface="+mn-lt"/>
                  </a:rPr>
                  <a:t>OR</a:t>
                </a:r>
              </a:p>
            </p:txBody>
          </p:sp>
        </p:grpSp>
      </p:grpSp>
      <p:grpSp>
        <p:nvGrpSpPr>
          <p:cNvPr id="31" name="Group 30">
            <a:extLst>
              <a:ext uri="{FF2B5EF4-FFF2-40B4-BE49-F238E27FC236}">
                <a16:creationId xmlns:a16="http://schemas.microsoft.com/office/drawing/2014/main" id="{1899EB9B-5C20-4825-A3B2-A9BD6640FF8E}"/>
              </a:ext>
            </a:extLst>
          </p:cNvPr>
          <p:cNvGrpSpPr/>
          <p:nvPr/>
        </p:nvGrpSpPr>
        <p:grpSpPr>
          <a:xfrm>
            <a:off x="1430683" y="1364466"/>
            <a:ext cx="1987533" cy="2784538"/>
            <a:chOff x="1942117" y="1455132"/>
            <a:chExt cx="1987533" cy="2784538"/>
          </a:xfrm>
        </p:grpSpPr>
        <p:sp>
          <p:nvSpPr>
            <p:cNvPr id="4" name="Rectangle: Rounded Corners 1">
              <a:extLst>
                <a:ext uri="{FF2B5EF4-FFF2-40B4-BE49-F238E27FC236}">
                  <a16:creationId xmlns:a16="http://schemas.microsoft.com/office/drawing/2014/main" id="{B84CDC49-C5A3-40FD-9B04-23594942E34A}"/>
                </a:ext>
              </a:extLst>
            </p:cNvPr>
            <p:cNvSpPr>
              <a:spLocks/>
            </p:cNvSpPr>
            <p:nvPr/>
          </p:nvSpPr>
          <p:spPr>
            <a:xfrm>
              <a:off x="2046202" y="1721921"/>
              <a:ext cx="1817108" cy="331826"/>
            </a:xfrm>
            <a:prstGeom prst="roundRect">
              <a:avLst>
                <a:gd name="adj" fmla="val 50000"/>
              </a:avLst>
            </a:prstGeom>
            <a:solidFill>
              <a:schemeClr val="accent2"/>
            </a:solidFill>
            <a:ln w="9525">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sp>
          <p:nvSpPr>
            <p:cNvPr id="6" name="Oval 5">
              <a:extLst>
                <a:ext uri="{FF2B5EF4-FFF2-40B4-BE49-F238E27FC236}">
                  <a16:creationId xmlns:a16="http://schemas.microsoft.com/office/drawing/2014/main" id="{2B266431-D70C-41EF-9D84-53B2E6DBD4A1}"/>
                </a:ext>
              </a:extLst>
            </p:cNvPr>
            <p:cNvSpPr/>
            <p:nvPr/>
          </p:nvSpPr>
          <p:spPr>
            <a:xfrm>
              <a:off x="2796040" y="1762547"/>
              <a:ext cx="250576" cy="250576"/>
            </a:xfrm>
            <a:prstGeom prst="ellipse">
              <a:avLst/>
            </a:prstGeom>
            <a:solidFill>
              <a:schemeClr val="bg1"/>
            </a:solidFill>
            <a:ln w="15875" cmpd="sng">
              <a:solidFill>
                <a:schemeClr val="accent6"/>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825" dirty="0">
                <a:latin typeface="Arial" panose="020B0604020202020204" pitchFamily="34" charset="0"/>
              </a:endParaRPr>
            </a:p>
          </p:txBody>
        </p:sp>
        <p:grpSp>
          <p:nvGrpSpPr>
            <p:cNvPr id="7" name="Group 6">
              <a:extLst>
                <a:ext uri="{FF2B5EF4-FFF2-40B4-BE49-F238E27FC236}">
                  <a16:creationId xmlns:a16="http://schemas.microsoft.com/office/drawing/2014/main" id="{6D9E8205-65A5-40C6-8AAA-A7FBEF2299CD}"/>
                </a:ext>
              </a:extLst>
            </p:cNvPr>
            <p:cNvGrpSpPr>
              <a:grpSpLocks noChangeAspect="1"/>
            </p:cNvGrpSpPr>
            <p:nvPr/>
          </p:nvGrpSpPr>
          <p:grpSpPr bwMode="auto">
            <a:xfrm>
              <a:off x="2867844" y="1811988"/>
              <a:ext cx="112057" cy="130139"/>
              <a:chOff x="3341" y="1338"/>
              <a:chExt cx="2262" cy="2627"/>
            </a:xfrm>
          </p:grpSpPr>
          <p:sp>
            <p:nvSpPr>
              <p:cNvPr id="8" name="Freeform 10">
                <a:extLst>
                  <a:ext uri="{FF2B5EF4-FFF2-40B4-BE49-F238E27FC236}">
                    <a16:creationId xmlns:a16="http://schemas.microsoft.com/office/drawing/2014/main" id="{CFD2B267-4095-4502-9723-1013E1B0CC64}"/>
                  </a:ext>
                </a:extLst>
              </p:cNvPr>
              <p:cNvSpPr>
                <a:spLocks/>
              </p:cNvSpPr>
              <p:nvPr/>
            </p:nvSpPr>
            <p:spPr bwMode="auto">
              <a:xfrm>
                <a:off x="3341" y="2058"/>
                <a:ext cx="1748" cy="1907"/>
              </a:xfrm>
              <a:custGeom>
                <a:avLst/>
                <a:gdLst>
                  <a:gd name="T0" fmla="*/ 1134 w 3496"/>
                  <a:gd name="T1" fmla="*/ 0 h 3814"/>
                  <a:gd name="T2" fmla="*/ 2360 w 3496"/>
                  <a:gd name="T3" fmla="*/ 0 h 3814"/>
                  <a:gd name="T4" fmla="*/ 2360 w 3496"/>
                  <a:gd name="T5" fmla="*/ 420 h 3814"/>
                  <a:gd name="T6" fmla="*/ 3038 w 3496"/>
                  <a:gd name="T7" fmla="*/ 420 h 3814"/>
                  <a:gd name="T8" fmla="*/ 3113 w 3496"/>
                  <a:gd name="T9" fmla="*/ 538 h 3814"/>
                  <a:gd name="T10" fmla="*/ 3181 w 3496"/>
                  <a:gd name="T11" fmla="*/ 664 h 3814"/>
                  <a:gd name="T12" fmla="*/ 3244 w 3496"/>
                  <a:gd name="T13" fmla="*/ 794 h 3814"/>
                  <a:gd name="T14" fmla="*/ 3301 w 3496"/>
                  <a:gd name="T15" fmla="*/ 932 h 3814"/>
                  <a:gd name="T16" fmla="*/ 3351 w 3496"/>
                  <a:gd name="T17" fmla="*/ 1074 h 3814"/>
                  <a:gd name="T18" fmla="*/ 3394 w 3496"/>
                  <a:gd name="T19" fmla="*/ 1220 h 3814"/>
                  <a:gd name="T20" fmla="*/ 3430 w 3496"/>
                  <a:gd name="T21" fmla="*/ 1373 h 3814"/>
                  <a:gd name="T22" fmla="*/ 3457 w 3496"/>
                  <a:gd name="T23" fmla="*/ 1528 h 3814"/>
                  <a:gd name="T24" fmla="*/ 3478 w 3496"/>
                  <a:gd name="T25" fmla="*/ 1689 h 3814"/>
                  <a:gd name="T26" fmla="*/ 3491 w 3496"/>
                  <a:gd name="T27" fmla="*/ 1852 h 3814"/>
                  <a:gd name="T28" fmla="*/ 3496 w 3496"/>
                  <a:gd name="T29" fmla="*/ 2019 h 3814"/>
                  <a:gd name="T30" fmla="*/ 3491 w 3496"/>
                  <a:gd name="T31" fmla="*/ 2184 h 3814"/>
                  <a:gd name="T32" fmla="*/ 3480 w 3496"/>
                  <a:gd name="T33" fmla="*/ 2345 h 3814"/>
                  <a:gd name="T34" fmla="*/ 3459 w 3496"/>
                  <a:gd name="T35" fmla="*/ 2503 h 3814"/>
                  <a:gd name="T36" fmla="*/ 3432 w 3496"/>
                  <a:gd name="T37" fmla="*/ 2656 h 3814"/>
                  <a:gd name="T38" fmla="*/ 3397 w 3496"/>
                  <a:gd name="T39" fmla="*/ 2806 h 3814"/>
                  <a:gd name="T40" fmla="*/ 3355 w 3496"/>
                  <a:gd name="T41" fmla="*/ 2951 h 3814"/>
                  <a:gd name="T42" fmla="*/ 3307 w 3496"/>
                  <a:gd name="T43" fmla="*/ 3093 h 3814"/>
                  <a:gd name="T44" fmla="*/ 3252 w 3496"/>
                  <a:gd name="T45" fmla="*/ 3227 h 3814"/>
                  <a:gd name="T46" fmla="*/ 3191 w 3496"/>
                  <a:gd name="T47" fmla="*/ 3358 h 3814"/>
                  <a:gd name="T48" fmla="*/ 3124 w 3496"/>
                  <a:gd name="T49" fmla="*/ 3482 h 3814"/>
                  <a:gd name="T50" fmla="*/ 3051 w 3496"/>
                  <a:gd name="T51" fmla="*/ 3599 h 3814"/>
                  <a:gd name="T52" fmla="*/ 2972 w 3496"/>
                  <a:gd name="T53" fmla="*/ 3710 h 3814"/>
                  <a:gd name="T54" fmla="*/ 2889 w 3496"/>
                  <a:gd name="T55" fmla="*/ 3814 h 3814"/>
                  <a:gd name="T56" fmla="*/ 605 w 3496"/>
                  <a:gd name="T57" fmla="*/ 3814 h 3814"/>
                  <a:gd name="T58" fmla="*/ 522 w 3496"/>
                  <a:gd name="T59" fmla="*/ 3710 h 3814"/>
                  <a:gd name="T60" fmla="*/ 444 w 3496"/>
                  <a:gd name="T61" fmla="*/ 3599 h 3814"/>
                  <a:gd name="T62" fmla="*/ 372 w 3496"/>
                  <a:gd name="T63" fmla="*/ 3482 h 3814"/>
                  <a:gd name="T64" fmla="*/ 305 w 3496"/>
                  <a:gd name="T65" fmla="*/ 3358 h 3814"/>
                  <a:gd name="T66" fmla="*/ 243 w 3496"/>
                  <a:gd name="T67" fmla="*/ 3227 h 3814"/>
                  <a:gd name="T68" fmla="*/ 188 w 3496"/>
                  <a:gd name="T69" fmla="*/ 3093 h 3814"/>
                  <a:gd name="T70" fmla="*/ 140 w 3496"/>
                  <a:gd name="T71" fmla="*/ 2951 h 3814"/>
                  <a:gd name="T72" fmla="*/ 97 w 3496"/>
                  <a:gd name="T73" fmla="*/ 2806 h 3814"/>
                  <a:gd name="T74" fmla="*/ 64 w 3496"/>
                  <a:gd name="T75" fmla="*/ 2656 h 3814"/>
                  <a:gd name="T76" fmla="*/ 35 w 3496"/>
                  <a:gd name="T77" fmla="*/ 2503 h 3814"/>
                  <a:gd name="T78" fmla="*/ 16 w 3496"/>
                  <a:gd name="T79" fmla="*/ 2345 h 3814"/>
                  <a:gd name="T80" fmla="*/ 3 w 3496"/>
                  <a:gd name="T81" fmla="*/ 2184 h 3814"/>
                  <a:gd name="T82" fmla="*/ 0 w 3496"/>
                  <a:gd name="T83" fmla="*/ 2019 h 3814"/>
                  <a:gd name="T84" fmla="*/ 3 w 3496"/>
                  <a:gd name="T85" fmla="*/ 1852 h 3814"/>
                  <a:gd name="T86" fmla="*/ 16 w 3496"/>
                  <a:gd name="T87" fmla="*/ 1689 h 3814"/>
                  <a:gd name="T88" fmla="*/ 37 w 3496"/>
                  <a:gd name="T89" fmla="*/ 1528 h 3814"/>
                  <a:gd name="T90" fmla="*/ 65 w 3496"/>
                  <a:gd name="T91" fmla="*/ 1373 h 3814"/>
                  <a:gd name="T92" fmla="*/ 101 w 3496"/>
                  <a:gd name="T93" fmla="*/ 1220 h 3814"/>
                  <a:gd name="T94" fmla="*/ 144 w 3496"/>
                  <a:gd name="T95" fmla="*/ 1074 h 3814"/>
                  <a:gd name="T96" fmla="*/ 195 w 3496"/>
                  <a:gd name="T97" fmla="*/ 932 h 3814"/>
                  <a:gd name="T98" fmla="*/ 250 w 3496"/>
                  <a:gd name="T99" fmla="*/ 794 h 3814"/>
                  <a:gd name="T100" fmla="*/ 314 w 3496"/>
                  <a:gd name="T101" fmla="*/ 664 h 3814"/>
                  <a:gd name="T102" fmla="*/ 383 w 3496"/>
                  <a:gd name="T103" fmla="*/ 538 h 3814"/>
                  <a:gd name="T104" fmla="*/ 458 w 3496"/>
                  <a:gd name="T105" fmla="*/ 420 h 3814"/>
                  <a:gd name="T106" fmla="*/ 1134 w 3496"/>
                  <a:gd name="T107" fmla="*/ 420 h 3814"/>
                  <a:gd name="T108" fmla="*/ 1134 w 3496"/>
                  <a:gd name="T109" fmla="*/ 0 h 3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96" h="3814">
                    <a:moveTo>
                      <a:pt x="1134" y="0"/>
                    </a:moveTo>
                    <a:lnTo>
                      <a:pt x="2360" y="0"/>
                    </a:lnTo>
                    <a:lnTo>
                      <a:pt x="2360" y="420"/>
                    </a:lnTo>
                    <a:lnTo>
                      <a:pt x="3038" y="420"/>
                    </a:lnTo>
                    <a:lnTo>
                      <a:pt x="3113" y="538"/>
                    </a:lnTo>
                    <a:lnTo>
                      <a:pt x="3181" y="664"/>
                    </a:lnTo>
                    <a:lnTo>
                      <a:pt x="3244" y="794"/>
                    </a:lnTo>
                    <a:lnTo>
                      <a:pt x="3301" y="932"/>
                    </a:lnTo>
                    <a:lnTo>
                      <a:pt x="3351" y="1074"/>
                    </a:lnTo>
                    <a:lnTo>
                      <a:pt x="3394" y="1220"/>
                    </a:lnTo>
                    <a:lnTo>
                      <a:pt x="3430" y="1373"/>
                    </a:lnTo>
                    <a:lnTo>
                      <a:pt x="3457" y="1528"/>
                    </a:lnTo>
                    <a:lnTo>
                      <a:pt x="3478" y="1689"/>
                    </a:lnTo>
                    <a:lnTo>
                      <a:pt x="3491" y="1852"/>
                    </a:lnTo>
                    <a:lnTo>
                      <a:pt x="3496" y="2019"/>
                    </a:lnTo>
                    <a:lnTo>
                      <a:pt x="3491" y="2184"/>
                    </a:lnTo>
                    <a:lnTo>
                      <a:pt x="3480" y="2345"/>
                    </a:lnTo>
                    <a:lnTo>
                      <a:pt x="3459" y="2503"/>
                    </a:lnTo>
                    <a:lnTo>
                      <a:pt x="3432" y="2656"/>
                    </a:lnTo>
                    <a:lnTo>
                      <a:pt x="3397" y="2806"/>
                    </a:lnTo>
                    <a:lnTo>
                      <a:pt x="3355" y="2951"/>
                    </a:lnTo>
                    <a:lnTo>
                      <a:pt x="3307" y="3093"/>
                    </a:lnTo>
                    <a:lnTo>
                      <a:pt x="3252" y="3227"/>
                    </a:lnTo>
                    <a:lnTo>
                      <a:pt x="3191" y="3358"/>
                    </a:lnTo>
                    <a:lnTo>
                      <a:pt x="3124" y="3482"/>
                    </a:lnTo>
                    <a:lnTo>
                      <a:pt x="3051" y="3599"/>
                    </a:lnTo>
                    <a:lnTo>
                      <a:pt x="2972" y="3710"/>
                    </a:lnTo>
                    <a:lnTo>
                      <a:pt x="2889" y="3814"/>
                    </a:lnTo>
                    <a:lnTo>
                      <a:pt x="605" y="3814"/>
                    </a:lnTo>
                    <a:lnTo>
                      <a:pt x="522" y="3710"/>
                    </a:lnTo>
                    <a:lnTo>
                      <a:pt x="444" y="3599"/>
                    </a:lnTo>
                    <a:lnTo>
                      <a:pt x="372" y="3482"/>
                    </a:lnTo>
                    <a:lnTo>
                      <a:pt x="305" y="3358"/>
                    </a:lnTo>
                    <a:lnTo>
                      <a:pt x="243" y="3227"/>
                    </a:lnTo>
                    <a:lnTo>
                      <a:pt x="188" y="3093"/>
                    </a:lnTo>
                    <a:lnTo>
                      <a:pt x="140" y="2951"/>
                    </a:lnTo>
                    <a:lnTo>
                      <a:pt x="97" y="2806"/>
                    </a:lnTo>
                    <a:lnTo>
                      <a:pt x="64" y="2656"/>
                    </a:lnTo>
                    <a:lnTo>
                      <a:pt x="35" y="2503"/>
                    </a:lnTo>
                    <a:lnTo>
                      <a:pt x="16" y="2345"/>
                    </a:lnTo>
                    <a:lnTo>
                      <a:pt x="3" y="2184"/>
                    </a:lnTo>
                    <a:lnTo>
                      <a:pt x="0" y="2019"/>
                    </a:lnTo>
                    <a:lnTo>
                      <a:pt x="3" y="1852"/>
                    </a:lnTo>
                    <a:lnTo>
                      <a:pt x="16" y="1689"/>
                    </a:lnTo>
                    <a:lnTo>
                      <a:pt x="37" y="1528"/>
                    </a:lnTo>
                    <a:lnTo>
                      <a:pt x="65" y="1373"/>
                    </a:lnTo>
                    <a:lnTo>
                      <a:pt x="101" y="1220"/>
                    </a:lnTo>
                    <a:lnTo>
                      <a:pt x="144" y="1074"/>
                    </a:lnTo>
                    <a:lnTo>
                      <a:pt x="195" y="932"/>
                    </a:lnTo>
                    <a:lnTo>
                      <a:pt x="250" y="794"/>
                    </a:lnTo>
                    <a:lnTo>
                      <a:pt x="314" y="664"/>
                    </a:lnTo>
                    <a:lnTo>
                      <a:pt x="383" y="538"/>
                    </a:lnTo>
                    <a:lnTo>
                      <a:pt x="458" y="420"/>
                    </a:lnTo>
                    <a:lnTo>
                      <a:pt x="1134" y="420"/>
                    </a:lnTo>
                    <a:lnTo>
                      <a:pt x="1134" y="0"/>
                    </a:lnTo>
                    <a:close/>
                  </a:path>
                </a:pathLst>
              </a:custGeom>
              <a:solidFill>
                <a:schemeClr val="accent6"/>
              </a:solidFill>
              <a:ln w="0">
                <a:noFill/>
                <a:prstDash val="solid"/>
                <a:round/>
                <a:headEnd/>
                <a:tailEnd/>
              </a:ln>
              <a:extLst>
                <a:ext uri="{91240B29-F687-4F45-9708-019B960494DF}">
                  <a14:hiddenLine xmlns:a14="http://schemas.microsoft.com/office/drawing/2010/main" w="0">
                    <a:solidFill>
                      <a:schemeClr val="accent6"/>
                    </a:solidFill>
                    <a:prstDash val="solid"/>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Arial" panose="020B0604020202020204" pitchFamily="34" charset="0"/>
                </a:endParaRPr>
              </a:p>
            </p:txBody>
          </p:sp>
          <p:sp>
            <p:nvSpPr>
              <p:cNvPr id="9" name="Freeform 11">
                <a:extLst>
                  <a:ext uri="{FF2B5EF4-FFF2-40B4-BE49-F238E27FC236}">
                    <a16:creationId xmlns:a16="http://schemas.microsoft.com/office/drawing/2014/main" id="{E9F4DE4B-7BCE-4A05-A11D-AD94B3AB6191}"/>
                  </a:ext>
                </a:extLst>
              </p:cNvPr>
              <p:cNvSpPr>
                <a:spLocks/>
              </p:cNvSpPr>
              <p:nvPr/>
            </p:nvSpPr>
            <p:spPr bwMode="auto">
              <a:xfrm>
                <a:off x="4062" y="1338"/>
                <a:ext cx="1541" cy="828"/>
              </a:xfrm>
              <a:custGeom>
                <a:avLst/>
                <a:gdLst>
                  <a:gd name="T0" fmla="*/ 2076 w 3083"/>
                  <a:gd name="T1" fmla="*/ 4 h 1655"/>
                  <a:gd name="T2" fmla="*/ 2282 w 3083"/>
                  <a:gd name="T3" fmla="*/ 33 h 1655"/>
                  <a:gd name="T4" fmla="*/ 2472 w 3083"/>
                  <a:gd name="T5" fmla="*/ 89 h 1655"/>
                  <a:gd name="T6" fmla="*/ 2642 w 3083"/>
                  <a:gd name="T7" fmla="*/ 169 h 1655"/>
                  <a:gd name="T8" fmla="*/ 2791 w 3083"/>
                  <a:gd name="T9" fmla="*/ 269 h 1655"/>
                  <a:gd name="T10" fmla="*/ 2914 w 3083"/>
                  <a:gd name="T11" fmla="*/ 389 h 1655"/>
                  <a:gd name="T12" fmla="*/ 3005 w 3083"/>
                  <a:gd name="T13" fmla="*/ 523 h 1655"/>
                  <a:gd name="T14" fmla="*/ 3062 w 3083"/>
                  <a:gd name="T15" fmla="*/ 671 h 1655"/>
                  <a:gd name="T16" fmla="*/ 3083 w 3083"/>
                  <a:gd name="T17" fmla="*/ 827 h 1655"/>
                  <a:gd name="T18" fmla="*/ 3062 w 3083"/>
                  <a:gd name="T19" fmla="*/ 985 h 1655"/>
                  <a:gd name="T20" fmla="*/ 3005 w 3083"/>
                  <a:gd name="T21" fmla="*/ 1132 h 1655"/>
                  <a:gd name="T22" fmla="*/ 2914 w 3083"/>
                  <a:gd name="T23" fmla="*/ 1268 h 1655"/>
                  <a:gd name="T24" fmla="*/ 2791 w 3083"/>
                  <a:gd name="T25" fmla="*/ 1386 h 1655"/>
                  <a:gd name="T26" fmla="*/ 2642 w 3083"/>
                  <a:gd name="T27" fmla="*/ 1486 h 1655"/>
                  <a:gd name="T28" fmla="*/ 2472 w 3083"/>
                  <a:gd name="T29" fmla="*/ 1566 h 1655"/>
                  <a:gd name="T30" fmla="*/ 2282 w 3083"/>
                  <a:gd name="T31" fmla="*/ 1622 h 1655"/>
                  <a:gd name="T32" fmla="*/ 2076 w 3083"/>
                  <a:gd name="T33" fmla="*/ 1652 h 1655"/>
                  <a:gd name="T34" fmla="*/ 1864 w 3083"/>
                  <a:gd name="T35" fmla="*/ 1652 h 1655"/>
                  <a:gd name="T36" fmla="*/ 1663 w 3083"/>
                  <a:gd name="T37" fmla="*/ 1623 h 1655"/>
                  <a:gd name="T38" fmla="*/ 1476 w 3083"/>
                  <a:gd name="T39" fmla="*/ 1571 h 1655"/>
                  <a:gd name="T40" fmla="*/ 1307 w 3083"/>
                  <a:gd name="T41" fmla="*/ 1494 h 1655"/>
                  <a:gd name="T42" fmla="*/ 1160 w 3083"/>
                  <a:gd name="T43" fmla="*/ 1397 h 1655"/>
                  <a:gd name="T44" fmla="*/ 1037 w 3083"/>
                  <a:gd name="T45" fmla="*/ 1282 h 1655"/>
                  <a:gd name="T46" fmla="*/ 945 w 3083"/>
                  <a:gd name="T47" fmla="*/ 1151 h 1655"/>
                  <a:gd name="T48" fmla="*/ 883 w 3083"/>
                  <a:gd name="T49" fmla="*/ 1009 h 1655"/>
                  <a:gd name="T50" fmla="*/ 610 w 3083"/>
                  <a:gd name="T51" fmla="*/ 1196 h 1655"/>
                  <a:gd name="T52" fmla="*/ 0 w 3083"/>
                  <a:gd name="T53" fmla="*/ 947 h 1655"/>
                  <a:gd name="T54" fmla="*/ 169 w 3083"/>
                  <a:gd name="T55" fmla="*/ 701 h 1655"/>
                  <a:gd name="T56" fmla="*/ 0 w 3083"/>
                  <a:gd name="T57" fmla="*/ 454 h 1655"/>
                  <a:gd name="T58" fmla="*/ 610 w 3083"/>
                  <a:gd name="T59" fmla="*/ 634 h 1655"/>
                  <a:gd name="T60" fmla="*/ 916 w 3083"/>
                  <a:gd name="T61" fmla="*/ 558 h 1655"/>
                  <a:gd name="T62" fmla="*/ 1004 w 3083"/>
                  <a:gd name="T63" fmla="*/ 416 h 1655"/>
                  <a:gd name="T64" fmla="*/ 1125 w 3083"/>
                  <a:gd name="T65" fmla="*/ 288 h 1655"/>
                  <a:gd name="T66" fmla="*/ 1275 w 3083"/>
                  <a:gd name="T67" fmla="*/ 181 h 1655"/>
                  <a:gd name="T68" fmla="*/ 1449 w 3083"/>
                  <a:gd name="T69" fmla="*/ 95 h 1655"/>
                  <a:gd name="T70" fmla="*/ 1645 w 3083"/>
                  <a:gd name="T71" fmla="*/ 36 h 1655"/>
                  <a:gd name="T72" fmla="*/ 1857 w 3083"/>
                  <a:gd name="T73" fmla="*/ 4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83" h="1655">
                    <a:moveTo>
                      <a:pt x="1969" y="0"/>
                    </a:moveTo>
                    <a:lnTo>
                      <a:pt x="2076" y="4"/>
                    </a:lnTo>
                    <a:lnTo>
                      <a:pt x="2181" y="16"/>
                    </a:lnTo>
                    <a:lnTo>
                      <a:pt x="2282" y="33"/>
                    </a:lnTo>
                    <a:lnTo>
                      <a:pt x="2379" y="59"/>
                    </a:lnTo>
                    <a:lnTo>
                      <a:pt x="2472" y="89"/>
                    </a:lnTo>
                    <a:lnTo>
                      <a:pt x="2559" y="126"/>
                    </a:lnTo>
                    <a:lnTo>
                      <a:pt x="2642" y="169"/>
                    </a:lnTo>
                    <a:lnTo>
                      <a:pt x="2721" y="217"/>
                    </a:lnTo>
                    <a:lnTo>
                      <a:pt x="2791" y="269"/>
                    </a:lnTo>
                    <a:lnTo>
                      <a:pt x="2856" y="327"/>
                    </a:lnTo>
                    <a:lnTo>
                      <a:pt x="2914" y="389"/>
                    </a:lnTo>
                    <a:lnTo>
                      <a:pt x="2963" y="454"/>
                    </a:lnTo>
                    <a:lnTo>
                      <a:pt x="3005" y="523"/>
                    </a:lnTo>
                    <a:lnTo>
                      <a:pt x="3038" y="596"/>
                    </a:lnTo>
                    <a:lnTo>
                      <a:pt x="3062" y="671"/>
                    </a:lnTo>
                    <a:lnTo>
                      <a:pt x="3078" y="748"/>
                    </a:lnTo>
                    <a:lnTo>
                      <a:pt x="3083" y="827"/>
                    </a:lnTo>
                    <a:lnTo>
                      <a:pt x="3078" y="907"/>
                    </a:lnTo>
                    <a:lnTo>
                      <a:pt x="3062" y="985"/>
                    </a:lnTo>
                    <a:lnTo>
                      <a:pt x="3038" y="1060"/>
                    </a:lnTo>
                    <a:lnTo>
                      <a:pt x="3005" y="1132"/>
                    </a:lnTo>
                    <a:lnTo>
                      <a:pt x="2963" y="1202"/>
                    </a:lnTo>
                    <a:lnTo>
                      <a:pt x="2914" y="1268"/>
                    </a:lnTo>
                    <a:lnTo>
                      <a:pt x="2856" y="1328"/>
                    </a:lnTo>
                    <a:lnTo>
                      <a:pt x="2791" y="1386"/>
                    </a:lnTo>
                    <a:lnTo>
                      <a:pt x="2721" y="1438"/>
                    </a:lnTo>
                    <a:lnTo>
                      <a:pt x="2642" y="1486"/>
                    </a:lnTo>
                    <a:lnTo>
                      <a:pt x="2559" y="1529"/>
                    </a:lnTo>
                    <a:lnTo>
                      <a:pt x="2472" y="1566"/>
                    </a:lnTo>
                    <a:lnTo>
                      <a:pt x="2379" y="1598"/>
                    </a:lnTo>
                    <a:lnTo>
                      <a:pt x="2282" y="1622"/>
                    </a:lnTo>
                    <a:lnTo>
                      <a:pt x="2181" y="1641"/>
                    </a:lnTo>
                    <a:lnTo>
                      <a:pt x="2076" y="1652"/>
                    </a:lnTo>
                    <a:lnTo>
                      <a:pt x="1969" y="1655"/>
                    </a:lnTo>
                    <a:lnTo>
                      <a:pt x="1864" y="1652"/>
                    </a:lnTo>
                    <a:lnTo>
                      <a:pt x="1762" y="1641"/>
                    </a:lnTo>
                    <a:lnTo>
                      <a:pt x="1663" y="1623"/>
                    </a:lnTo>
                    <a:lnTo>
                      <a:pt x="1567" y="1600"/>
                    </a:lnTo>
                    <a:lnTo>
                      <a:pt x="1476" y="1571"/>
                    </a:lnTo>
                    <a:lnTo>
                      <a:pt x="1390" y="1534"/>
                    </a:lnTo>
                    <a:lnTo>
                      <a:pt x="1307" y="1494"/>
                    </a:lnTo>
                    <a:lnTo>
                      <a:pt x="1230" y="1448"/>
                    </a:lnTo>
                    <a:lnTo>
                      <a:pt x="1160" y="1397"/>
                    </a:lnTo>
                    <a:lnTo>
                      <a:pt x="1096" y="1341"/>
                    </a:lnTo>
                    <a:lnTo>
                      <a:pt x="1037" y="1282"/>
                    </a:lnTo>
                    <a:lnTo>
                      <a:pt x="988" y="1218"/>
                    </a:lnTo>
                    <a:lnTo>
                      <a:pt x="945" y="1151"/>
                    </a:lnTo>
                    <a:lnTo>
                      <a:pt x="910" y="1083"/>
                    </a:lnTo>
                    <a:lnTo>
                      <a:pt x="883" y="1009"/>
                    </a:lnTo>
                    <a:lnTo>
                      <a:pt x="610" y="1009"/>
                    </a:lnTo>
                    <a:lnTo>
                      <a:pt x="610" y="1196"/>
                    </a:lnTo>
                    <a:lnTo>
                      <a:pt x="0" y="1196"/>
                    </a:lnTo>
                    <a:lnTo>
                      <a:pt x="0" y="947"/>
                    </a:lnTo>
                    <a:lnTo>
                      <a:pt x="169" y="947"/>
                    </a:lnTo>
                    <a:lnTo>
                      <a:pt x="169" y="701"/>
                    </a:lnTo>
                    <a:lnTo>
                      <a:pt x="0" y="701"/>
                    </a:lnTo>
                    <a:lnTo>
                      <a:pt x="0" y="454"/>
                    </a:lnTo>
                    <a:lnTo>
                      <a:pt x="610" y="454"/>
                    </a:lnTo>
                    <a:lnTo>
                      <a:pt x="610" y="634"/>
                    </a:lnTo>
                    <a:lnTo>
                      <a:pt x="886" y="634"/>
                    </a:lnTo>
                    <a:lnTo>
                      <a:pt x="916" y="558"/>
                    </a:lnTo>
                    <a:lnTo>
                      <a:pt x="956" y="484"/>
                    </a:lnTo>
                    <a:lnTo>
                      <a:pt x="1004" y="416"/>
                    </a:lnTo>
                    <a:lnTo>
                      <a:pt x="1060" y="351"/>
                    </a:lnTo>
                    <a:lnTo>
                      <a:pt x="1125" y="288"/>
                    </a:lnTo>
                    <a:lnTo>
                      <a:pt x="1195" y="232"/>
                    </a:lnTo>
                    <a:lnTo>
                      <a:pt x="1275" y="181"/>
                    </a:lnTo>
                    <a:lnTo>
                      <a:pt x="1360" y="135"/>
                    </a:lnTo>
                    <a:lnTo>
                      <a:pt x="1449" y="95"/>
                    </a:lnTo>
                    <a:lnTo>
                      <a:pt x="1545" y="62"/>
                    </a:lnTo>
                    <a:lnTo>
                      <a:pt x="1645" y="36"/>
                    </a:lnTo>
                    <a:lnTo>
                      <a:pt x="1749" y="16"/>
                    </a:lnTo>
                    <a:lnTo>
                      <a:pt x="1857" y="4"/>
                    </a:lnTo>
                    <a:lnTo>
                      <a:pt x="1969" y="0"/>
                    </a:lnTo>
                    <a:close/>
                  </a:path>
                </a:pathLst>
              </a:custGeom>
              <a:solidFill>
                <a:schemeClr val="accent6"/>
              </a:solidFill>
              <a:ln w="0">
                <a:noFill/>
                <a:prstDash val="solid"/>
                <a:round/>
                <a:headEnd/>
                <a:tailEnd/>
              </a:ln>
              <a:extLst>
                <a:ext uri="{91240B29-F687-4F45-9708-019B960494DF}">
                  <a14:hiddenLine xmlns:a14="http://schemas.microsoft.com/office/drawing/2010/main" w="0">
                    <a:solidFill>
                      <a:schemeClr val="accent6"/>
                    </a:solidFill>
                    <a:prstDash val="solid"/>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Arial" panose="020B0604020202020204" pitchFamily="34" charset="0"/>
                </a:endParaRPr>
              </a:p>
            </p:txBody>
          </p:sp>
        </p:grpSp>
        <p:sp>
          <p:nvSpPr>
            <p:cNvPr id="11" name="Oval 10">
              <a:extLst>
                <a:ext uri="{FF2B5EF4-FFF2-40B4-BE49-F238E27FC236}">
                  <a16:creationId xmlns:a16="http://schemas.microsoft.com/office/drawing/2014/main" id="{38020F49-8E8C-4127-AD09-A8798469F7BA}"/>
                </a:ext>
              </a:extLst>
            </p:cNvPr>
            <p:cNvSpPr/>
            <p:nvPr/>
          </p:nvSpPr>
          <p:spPr>
            <a:xfrm>
              <a:off x="2476560" y="1762547"/>
              <a:ext cx="250576" cy="250576"/>
            </a:xfrm>
            <a:prstGeom prst="ellipse">
              <a:avLst/>
            </a:prstGeom>
            <a:solidFill>
              <a:schemeClr val="bg1"/>
            </a:solidFill>
            <a:ln w="15875" cmpd="sng">
              <a:solidFill>
                <a:schemeClr val="accent6"/>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825" dirty="0">
                <a:latin typeface="Arial" panose="020B0604020202020204" pitchFamily="34" charset="0"/>
              </a:endParaRPr>
            </a:p>
          </p:txBody>
        </p:sp>
        <p:sp>
          <p:nvSpPr>
            <p:cNvPr id="12" name="Freeform 6">
              <a:extLst>
                <a:ext uri="{FF2B5EF4-FFF2-40B4-BE49-F238E27FC236}">
                  <a16:creationId xmlns:a16="http://schemas.microsoft.com/office/drawing/2014/main" id="{EDBE7F80-9B4D-429E-8E4D-96AEC987EACD}"/>
                </a:ext>
              </a:extLst>
            </p:cNvPr>
            <p:cNvSpPr>
              <a:spLocks noChangeAspect="1" noEditPoints="1"/>
            </p:cNvSpPr>
            <p:nvPr>
              <p:custDataLst>
                <p:tags r:id="rId2"/>
              </p:custDataLst>
            </p:nvPr>
          </p:nvSpPr>
          <p:spPr bwMode="auto">
            <a:xfrm>
              <a:off x="2515686" y="1813399"/>
              <a:ext cx="159465" cy="152160"/>
            </a:xfrm>
            <a:custGeom>
              <a:avLst/>
              <a:gdLst>
                <a:gd name="T0" fmla="*/ 1772 w 4322"/>
                <a:gd name="T1" fmla="*/ 222 h 4123"/>
                <a:gd name="T2" fmla="*/ 1755 w 4322"/>
                <a:gd name="T3" fmla="*/ 224 h 4123"/>
                <a:gd name="T4" fmla="*/ 1741 w 4322"/>
                <a:gd name="T5" fmla="*/ 230 h 4123"/>
                <a:gd name="T6" fmla="*/ 1729 w 4322"/>
                <a:gd name="T7" fmla="*/ 242 h 4123"/>
                <a:gd name="T8" fmla="*/ 1720 w 4322"/>
                <a:gd name="T9" fmla="*/ 255 h 4123"/>
                <a:gd name="T10" fmla="*/ 1714 w 4322"/>
                <a:gd name="T11" fmla="*/ 271 h 4123"/>
                <a:gd name="T12" fmla="*/ 1713 w 4322"/>
                <a:gd name="T13" fmla="*/ 288 h 4123"/>
                <a:gd name="T14" fmla="*/ 1718 w 4322"/>
                <a:gd name="T15" fmla="*/ 304 h 4123"/>
                <a:gd name="T16" fmla="*/ 1726 w 4322"/>
                <a:gd name="T17" fmla="*/ 318 h 4123"/>
                <a:gd name="T18" fmla="*/ 2160 w 4322"/>
                <a:gd name="T19" fmla="*/ 858 h 4123"/>
                <a:gd name="T20" fmla="*/ 2596 w 4322"/>
                <a:gd name="T21" fmla="*/ 318 h 4123"/>
                <a:gd name="T22" fmla="*/ 2604 w 4322"/>
                <a:gd name="T23" fmla="*/ 304 h 4123"/>
                <a:gd name="T24" fmla="*/ 2608 w 4322"/>
                <a:gd name="T25" fmla="*/ 288 h 4123"/>
                <a:gd name="T26" fmla="*/ 2608 w 4322"/>
                <a:gd name="T27" fmla="*/ 271 h 4123"/>
                <a:gd name="T28" fmla="*/ 2602 w 4322"/>
                <a:gd name="T29" fmla="*/ 255 h 4123"/>
                <a:gd name="T30" fmla="*/ 2593 w 4322"/>
                <a:gd name="T31" fmla="*/ 242 h 4123"/>
                <a:gd name="T32" fmla="*/ 2581 w 4322"/>
                <a:gd name="T33" fmla="*/ 230 h 4123"/>
                <a:gd name="T34" fmla="*/ 2566 w 4322"/>
                <a:gd name="T35" fmla="*/ 224 h 4123"/>
                <a:gd name="T36" fmla="*/ 2550 w 4322"/>
                <a:gd name="T37" fmla="*/ 222 h 4123"/>
                <a:gd name="T38" fmla="*/ 1772 w 4322"/>
                <a:gd name="T39" fmla="*/ 222 h 4123"/>
                <a:gd name="T40" fmla="*/ 1758 w 4322"/>
                <a:gd name="T41" fmla="*/ 0 h 4123"/>
                <a:gd name="T42" fmla="*/ 2564 w 4322"/>
                <a:gd name="T43" fmla="*/ 0 h 4123"/>
                <a:gd name="T44" fmla="*/ 3371 w 4322"/>
                <a:gd name="T45" fmla="*/ 307 h 4123"/>
                <a:gd name="T46" fmla="*/ 4322 w 4322"/>
                <a:gd name="T47" fmla="*/ 1370 h 4123"/>
                <a:gd name="T48" fmla="*/ 3687 w 4322"/>
                <a:gd name="T49" fmla="*/ 1907 h 4123"/>
                <a:gd name="T50" fmla="*/ 3371 w 4322"/>
                <a:gd name="T51" fmla="*/ 1604 h 4123"/>
                <a:gd name="T52" fmla="*/ 3371 w 4322"/>
                <a:gd name="T53" fmla="*/ 4123 h 4123"/>
                <a:gd name="T54" fmla="*/ 951 w 4322"/>
                <a:gd name="T55" fmla="*/ 4123 h 4123"/>
                <a:gd name="T56" fmla="*/ 951 w 4322"/>
                <a:gd name="T57" fmla="*/ 1604 h 4123"/>
                <a:gd name="T58" fmla="*/ 634 w 4322"/>
                <a:gd name="T59" fmla="*/ 1907 h 4123"/>
                <a:gd name="T60" fmla="*/ 0 w 4322"/>
                <a:gd name="T61" fmla="*/ 1370 h 4123"/>
                <a:gd name="T62" fmla="*/ 951 w 4322"/>
                <a:gd name="T63" fmla="*/ 307 h 4123"/>
                <a:gd name="T64" fmla="*/ 1758 w 4322"/>
                <a:gd name="T65" fmla="*/ 0 h 4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22" h="4123">
                  <a:moveTo>
                    <a:pt x="1772" y="222"/>
                  </a:moveTo>
                  <a:lnTo>
                    <a:pt x="1755" y="224"/>
                  </a:lnTo>
                  <a:lnTo>
                    <a:pt x="1741" y="230"/>
                  </a:lnTo>
                  <a:lnTo>
                    <a:pt x="1729" y="242"/>
                  </a:lnTo>
                  <a:lnTo>
                    <a:pt x="1720" y="255"/>
                  </a:lnTo>
                  <a:lnTo>
                    <a:pt x="1714" y="271"/>
                  </a:lnTo>
                  <a:lnTo>
                    <a:pt x="1713" y="288"/>
                  </a:lnTo>
                  <a:lnTo>
                    <a:pt x="1718" y="304"/>
                  </a:lnTo>
                  <a:lnTo>
                    <a:pt x="1726" y="318"/>
                  </a:lnTo>
                  <a:lnTo>
                    <a:pt x="2160" y="858"/>
                  </a:lnTo>
                  <a:lnTo>
                    <a:pt x="2596" y="318"/>
                  </a:lnTo>
                  <a:lnTo>
                    <a:pt x="2604" y="304"/>
                  </a:lnTo>
                  <a:lnTo>
                    <a:pt x="2608" y="288"/>
                  </a:lnTo>
                  <a:lnTo>
                    <a:pt x="2608" y="271"/>
                  </a:lnTo>
                  <a:lnTo>
                    <a:pt x="2602" y="255"/>
                  </a:lnTo>
                  <a:lnTo>
                    <a:pt x="2593" y="242"/>
                  </a:lnTo>
                  <a:lnTo>
                    <a:pt x="2581" y="230"/>
                  </a:lnTo>
                  <a:lnTo>
                    <a:pt x="2566" y="224"/>
                  </a:lnTo>
                  <a:lnTo>
                    <a:pt x="2550" y="222"/>
                  </a:lnTo>
                  <a:lnTo>
                    <a:pt x="1772" y="222"/>
                  </a:lnTo>
                  <a:close/>
                  <a:moveTo>
                    <a:pt x="1758" y="0"/>
                  </a:moveTo>
                  <a:lnTo>
                    <a:pt x="2564" y="0"/>
                  </a:lnTo>
                  <a:lnTo>
                    <a:pt x="3371" y="307"/>
                  </a:lnTo>
                  <a:lnTo>
                    <a:pt x="4322" y="1370"/>
                  </a:lnTo>
                  <a:lnTo>
                    <a:pt x="3687" y="1907"/>
                  </a:lnTo>
                  <a:lnTo>
                    <a:pt x="3371" y="1604"/>
                  </a:lnTo>
                  <a:lnTo>
                    <a:pt x="3371" y="4123"/>
                  </a:lnTo>
                  <a:lnTo>
                    <a:pt x="951" y="4123"/>
                  </a:lnTo>
                  <a:lnTo>
                    <a:pt x="951" y="1604"/>
                  </a:lnTo>
                  <a:lnTo>
                    <a:pt x="634" y="1907"/>
                  </a:lnTo>
                  <a:lnTo>
                    <a:pt x="0" y="1370"/>
                  </a:lnTo>
                  <a:lnTo>
                    <a:pt x="951" y="307"/>
                  </a:lnTo>
                  <a:lnTo>
                    <a:pt x="1758" y="0"/>
                  </a:lnTo>
                  <a:close/>
                </a:path>
              </a:pathLst>
            </a:custGeom>
            <a:solidFill>
              <a:schemeClr val="accent6"/>
            </a:solidFill>
            <a:ln w="0">
              <a:noFill/>
              <a:prstDash val="solid"/>
              <a:round/>
              <a:headEnd/>
              <a:tailEnd/>
            </a:ln>
            <a:extLst>
              <a:ext uri="{91240B29-F687-4F45-9708-019B960494DF}">
                <a14:hiddenLine xmlns:a14="http://schemas.microsoft.com/office/drawing/2010/main" w="0">
                  <a:solidFill>
                    <a:schemeClr val="accent6"/>
                  </a:solidFill>
                  <a:prstDash val="solid"/>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Arial" panose="020B0604020202020204" pitchFamily="34" charset="0"/>
              </a:endParaRPr>
            </a:p>
          </p:txBody>
        </p:sp>
        <p:sp>
          <p:nvSpPr>
            <p:cNvPr id="14" name="Oval 13">
              <a:extLst>
                <a:ext uri="{FF2B5EF4-FFF2-40B4-BE49-F238E27FC236}">
                  <a16:creationId xmlns:a16="http://schemas.microsoft.com/office/drawing/2014/main" id="{79D37E10-2EFF-4AC6-9FC8-561B513BF739}"/>
                </a:ext>
              </a:extLst>
            </p:cNvPr>
            <p:cNvSpPr/>
            <p:nvPr/>
          </p:nvSpPr>
          <p:spPr>
            <a:xfrm>
              <a:off x="2157079" y="1762547"/>
              <a:ext cx="250576" cy="250576"/>
            </a:xfrm>
            <a:prstGeom prst="ellipse">
              <a:avLst/>
            </a:prstGeom>
            <a:solidFill>
              <a:schemeClr val="bg1"/>
            </a:solidFill>
            <a:ln w="15875" cmpd="sng">
              <a:solidFill>
                <a:schemeClr val="accent6"/>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825" dirty="0">
                <a:latin typeface="Arial" panose="020B0604020202020204" pitchFamily="34" charset="0"/>
              </a:endParaRPr>
            </a:p>
          </p:txBody>
        </p:sp>
        <p:sp>
          <p:nvSpPr>
            <p:cNvPr id="15" name="Freeform 18">
              <a:extLst>
                <a:ext uri="{FF2B5EF4-FFF2-40B4-BE49-F238E27FC236}">
                  <a16:creationId xmlns:a16="http://schemas.microsoft.com/office/drawing/2014/main" id="{B0574186-A112-46D3-88EA-4E183402B36E}"/>
                </a:ext>
              </a:extLst>
            </p:cNvPr>
            <p:cNvSpPr>
              <a:spLocks noChangeAspect="1" noEditPoints="1"/>
            </p:cNvSpPr>
            <p:nvPr/>
          </p:nvSpPr>
          <p:spPr bwMode="auto">
            <a:xfrm>
              <a:off x="2227737" y="1815547"/>
              <a:ext cx="103952" cy="149872"/>
            </a:xfrm>
            <a:custGeom>
              <a:avLst/>
              <a:gdLst>
                <a:gd name="T0" fmla="*/ 1226 w 1844"/>
                <a:gd name="T1" fmla="*/ 2826 h 3322"/>
                <a:gd name="T2" fmla="*/ 1205 w 1844"/>
                <a:gd name="T3" fmla="*/ 2868 h 3322"/>
                <a:gd name="T4" fmla="*/ 1226 w 1844"/>
                <a:gd name="T5" fmla="*/ 2909 h 3322"/>
                <a:gd name="T6" fmla="*/ 1525 w 1844"/>
                <a:gd name="T7" fmla="*/ 2919 h 3322"/>
                <a:gd name="T8" fmla="*/ 1566 w 1844"/>
                <a:gd name="T9" fmla="*/ 2898 h 3322"/>
                <a:gd name="T10" fmla="*/ 1574 w 1844"/>
                <a:gd name="T11" fmla="*/ 2851 h 3322"/>
                <a:gd name="T12" fmla="*/ 1541 w 1844"/>
                <a:gd name="T13" fmla="*/ 2818 h 3322"/>
                <a:gd name="T14" fmla="*/ 319 w 1844"/>
                <a:gd name="T15" fmla="*/ 2815 h 3322"/>
                <a:gd name="T16" fmla="*/ 278 w 1844"/>
                <a:gd name="T17" fmla="*/ 2837 h 3322"/>
                <a:gd name="T18" fmla="*/ 270 w 1844"/>
                <a:gd name="T19" fmla="*/ 2884 h 3322"/>
                <a:gd name="T20" fmla="*/ 303 w 1844"/>
                <a:gd name="T21" fmla="*/ 2917 h 3322"/>
                <a:gd name="T22" fmla="*/ 604 w 1844"/>
                <a:gd name="T23" fmla="*/ 2917 h 3322"/>
                <a:gd name="T24" fmla="*/ 637 w 1844"/>
                <a:gd name="T25" fmla="*/ 2884 h 3322"/>
                <a:gd name="T26" fmla="*/ 630 w 1844"/>
                <a:gd name="T27" fmla="*/ 2837 h 3322"/>
                <a:gd name="T28" fmla="*/ 587 w 1844"/>
                <a:gd name="T29" fmla="*/ 2815 h 3322"/>
                <a:gd name="T30" fmla="*/ 892 w 1844"/>
                <a:gd name="T31" fmla="*/ 2719 h 3322"/>
                <a:gd name="T32" fmla="*/ 814 w 1844"/>
                <a:gd name="T33" fmla="*/ 2760 h 3322"/>
                <a:gd name="T34" fmla="*/ 778 w 1844"/>
                <a:gd name="T35" fmla="*/ 2819 h 3322"/>
                <a:gd name="T36" fmla="*/ 772 w 1844"/>
                <a:gd name="T37" fmla="*/ 2892 h 3322"/>
                <a:gd name="T38" fmla="*/ 799 w 1844"/>
                <a:gd name="T39" fmla="*/ 2958 h 3322"/>
                <a:gd name="T40" fmla="*/ 840 w 1844"/>
                <a:gd name="T41" fmla="*/ 2996 h 3322"/>
                <a:gd name="T42" fmla="*/ 922 w 1844"/>
                <a:gd name="T43" fmla="*/ 3020 h 3322"/>
                <a:gd name="T44" fmla="*/ 991 w 1844"/>
                <a:gd name="T45" fmla="*/ 3003 h 3322"/>
                <a:gd name="T46" fmla="*/ 1048 w 1844"/>
                <a:gd name="T47" fmla="*/ 2953 h 3322"/>
                <a:gd name="T48" fmla="*/ 1074 w 1844"/>
                <a:gd name="T49" fmla="*/ 2868 h 3322"/>
                <a:gd name="T50" fmla="*/ 1048 w 1844"/>
                <a:gd name="T51" fmla="*/ 2783 h 3322"/>
                <a:gd name="T52" fmla="*/ 1007 w 1844"/>
                <a:gd name="T53" fmla="*/ 2741 h 3322"/>
                <a:gd name="T54" fmla="*/ 922 w 1844"/>
                <a:gd name="T55" fmla="*/ 2716 h 3322"/>
                <a:gd name="T56" fmla="*/ 289 w 1844"/>
                <a:gd name="T57" fmla="*/ 279 h 3322"/>
                <a:gd name="T58" fmla="*/ 268 w 1844"/>
                <a:gd name="T59" fmla="*/ 320 h 3322"/>
                <a:gd name="T60" fmla="*/ 278 w 1844"/>
                <a:gd name="T61" fmla="*/ 2497 h 3322"/>
                <a:gd name="T62" fmla="*/ 319 w 1844"/>
                <a:gd name="T63" fmla="*/ 2518 h 3322"/>
                <a:gd name="T64" fmla="*/ 1555 w 1844"/>
                <a:gd name="T65" fmla="*/ 2508 h 3322"/>
                <a:gd name="T66" fmla="*/ 1576 w 1844"/>
                <a:gd name="T67" fmla="*/ 2465 h 3322"/>
                <a:gd name="T68" fmla="*/ 1555 w 1844"/>
                <a:gd name="T69" fmla="*/ 2424 h 3322"/>
                <a:gd name="T70" fmla="*/ 372 w 1844"/>
                <a:gd name="T71" fmla="*/ 2414 h 3322"/>
                <a:gd name="T72" fmla="*/ 1472 w 1844"/>
                <a:gd name="T73" fmla="*/ 2198 h 3322"/>
                <a:gd name="T74" fmla="*/ 1494 w 1844"/>
                <a:gd name="T75" fmla="*/ 2239 h 3322"/>
                <a:gd name="T76" fmla="*/ 1541 w 1844"/>
                <a:gd name="T77" fmla="*/ 2246 h 3322"/>
                <a:gd name="T78" fmla="*/ 1574 w 1844"/>
                <a:gd name="T79" fmla="*/ 2214 h 3322"/>
                <a:gd name="T80" fmla="*/ 1574 w 1844"/>
                <a:gd name="T81" fmla="*/ 304 h 3322"/>
                <a:gd name="T82" fmla="*/ 1541 w 1844"/>
                <a:gd name="T83" fmla="*/ 272 h 3322"/>
                <a:gd name="T84" fmla="*/ 319 w 1844"/>
                <a:gd name="T85" fmla="*/ 0 h 3322"/>
                <a:gd name="T86" fmla="*/ 1607 w 1844"/>
                <a:gd name="T87" fmla="*/ 11 h 3322"/>
                <a:gd name="T88" fmla="*/ 1716 w 1844"/>
                <a:gd name="T89" fmla="*/ 65 h 3322"/>
                <a:gd name="T90" fmla="*/ 1777 w 1844"/>
                <a:gd name="T91" fmla="*/ 125 h 3322"/>
                <a:gd name="T92" fmla="*/ 1833 w 1844"/>
                <a:gd name="T93" fmla="*/ 235 h 3322"/>
                <a:gd name="T94" fmla="*/ 1844 w 1844"/>
                <a:gd name="T95" fmla="*/ 3001 h 3322"/>
                <a:gd name="T96" fmla="*/ 1819 w 1844"/>
                <a:gd name="T97" fmla="*/ 3126 h 3322"/>
                <a:gd name="T98" fmla="*/ 1750 w 1844"/>
                <a:gd name="T99" fmla="*/ 3228 h 3322"/>
                <a:gd name="T100" fmla="*/ 1648 w 1844"/>
                <a:gd name="T101" fmla="*/ 3297 h 3322"/>
                <a:gd name="T102" fmla="*/ 1525 w 1844"/>
                <a:gd name="T103" fmla="*/ 3322 h 3322"/>
                <a:gd name="T104" fmla="*/ 237 w 1844"/>
                <a:gd name="T105" fmla="*/ 3311 h 3322"/>
                <a:gd name="T106" fmla="*/ 128 w 1844"/>
                <a:gd name="T107" fmla="*/ 3257 h 3322"/>
                <a:gd name="T108" fmla="*/ 67 w 1844"/>
                <a:gd name="T109" fmla="*/ 3197 h 3322"/>
                <a:gd name="T110" fmla="*/ 11 w 1844"/>
                <a:gd name="T111" fmla="*/ 3087 h 3322"/>
                <a:gd name="T112" fmla="*/ 0 w 1844"/>
                <a:gd name="T113" fmla="*/ 320 h 3322"/>
                <a:gd name="T114" fmla="*/ 25 w 1844"/>
                <a:gd name="T115" fmla="*/ 196 h 3322"/>
                <a:gd name="T116" fmla="*/ 94 w 1844"/>
                <a:gd name="T117" fmla="*/ 94 h 3322"/>
                <a:gd name="T118" fmla="*/ 195 w 1844"/>
                <a:gd name="T119" fmla="*/ 25 h 3322"/>
                <a:gd name="T120" fmla="*/ 319 w 1844"/>
                <a:gd name="T121" fmla="*/ 0 h 3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4" h="3322">
                  <a:moveTo>
                    <a:pt x="1256" y="2815"/>
                  </a:moveTo>
                  <a:lnTo>
                    <a:pt x="1240" y="2818"/>
                  </a:lnTo>
                  <a:lnTo>
                    <a:pt x="1226" y="2826"/>
                  </a:lnTo>
                  <a:lnTo>
                    <a:pt x="1215" y="2837"/>
                  </a:lnTo>
                  <a:lnTo>
                    <a:pt x="1208" y="2851"/>
                  </a:lnTo>
                  <a:lnTo>
                    <a:pt x="1205" y="2868"/>
                  </a:lnTo>
                  <a:lnTo>
                    <a:pt x="1208" y="2884"/>
                  </a:lnTo>
                  <a:lnTo>
                    <a:pt x="1215" y="2898"/>
                  </a:lnTo>
                  <a:lnTo>
                    <a:pt x="1226" y="2909"/>
                  </a:lnTo>
                  <a:lnTo>
                    <a:pt x="1240" y="2917"/>
                  </a:lnTo>
                  <a:lnTo>
                    <a:pt x="1256" y="2919"/>
                  </a:lnTo>
                  <a:lnTo>
                    <a:pt x="1525" y="2919"/>
                  </a:lnTo>
                  <a:lnTo>
                    <a:pt x="1541" y="2917"/>
                  </a:lnTo>
                  <a:lnTo>
                    <a:pt x="1555" y="2909"/>
                  </a:lnTo>
                  <a:lnTo>
                    <a:pt x="1566" y="2898"/>
                  </a:lnTo>
                  <a:lnTo>
                    <a:pt x="1574" y="2884"/>
                  </a:lnTo>
                  <a:lnTo>
                    <a:pt x="1576" y="2868"/>
                  </a:lnTo>
                  <a:lnTo>
                    <a:pt x="1574" y="2851"/>
                  </a:lnTo>
                  <a:lnTo>
                    <a:pt x="1566" y="2837"/>
                  </a:lnTo>
                  <a:lnTo>
                    <a:pt x="1555" y="2826"/>
                  </a:lnTo>
                  <a:lnTo>
                    <a:pt x="1541" y="2818"/>
                  </a:lnTo>
                  <a:lnTo>
                    <a:pt x="1525" y="2815"/>
                  </a:lnTo>
                  <a:lnTo>
                    <a:pt x="1256" y="2815"/>
                  </a:lnTo>
                  <a:close/>
                  <a:moveTo>
                    <a:pt x="319" y="2815"/>
                  </a:moveTo>
                  <a:lnTo>
                    <a:pt x="303" y="2818"/>
                  </a:lnTo>
                  <a:lnTo>
                    <a:pt x="289" y="2826"/>
                  </a:lnTo>
                  <a:lnTo>
                    <a:pt x="278" y="2837"/>
                  </a:lnTo>
                  <a:lnTo>
                    <a:pt x="270" y="2851"/>
                  </a:lnTo>
                  <a:lnTo>
                    <a:pt x="268" y="2868"/>
                  </a:lnTo>
                  <a:lnTo>
                    <a:pt x="270" y="2884"/>
                  </a:lnTo>
                  <a:lnTo>
                    <a:pt x="278" y="2898"/>
                  </a:lnTo>
                  <a:lnTo>
                    <a:pt x="289" y="2909"/>
                  </a:lnTo>
                  <a:lnTo>
                    <a:pt x="303" y="2917"/>
                  </a:lnTo>
                  <a:lnTo>
                    <a:pt x="319" y="2919"/>
                  </a:lnTo>
                  <a:lnTo>
                    <a:pt x="587" y="2919"/>
                  </a:lnTo>
                  <a:lnTo>
                    <a:pt x="604" y="2917"/>
                  </a:lnTo>
                  <a:lnTo>
                    <a:pt x="618" y="2909"/>
                  </a:lnTo>
                  <a:lnTo>
                    <a:pt x="630" y="2898"/>
                  </a:lnTo>
                  <a:lnTo>
                    <a:pt x="637" y="2884"/>
                  </a:lnTo>
                  <a:lnTo>
                    <a:pt x="640" y="2868"/>
                  </a:lnTo>
                  <a:lnTo>
                    <a:pt x="637" y="2851"/>
                  </a:lnTo>
                  <a:lnTo>
                    <a:pt x="630" y="2837"/>
                  </a:lnTo>
                  <a:lnTo>
                    <a:pt x="618" y="2826"/>
                  </a:lnTo>
                  <a:lnTo>
                    <a:pt x="604" y="2818"/>
                  </a:lnTo>
                  <a:lnTo>
                    <a:pt x="587" y="2815"/>
                  </a:lnTo>
                  <a:lnTo>
                    <a:pt x="319" y="2815"/>
                  </a:lnTo>
                  <a:close/>
                  <a:moveTo>
                    <a:pt x="922" y="2716"/>
                  </a:moveTo>
                  <a:lnTo>
                    <a:pt x="892" y="2719"/>
                  </a:lnTo>
                  <a:lnTo>
                    <a:pt x="863" y="2728"/>
                  </a:lnTo>
                  <a:lnTo>
                    <a:pt x="837" y="2741"/>
                  </a:lnTo>
                  <a:lnTo>
                    <a:pt x="814" y="2760"/>
                  </a:lnTo>
                  <a:lnTo>
                    <a:pt x="799" y="2777"/>
                  </a:lnTo>
                  <a:lnTo>
                    <a:pt x="787" y="2797"/>
                  </a:lnTo>
                  <a:lnTo>
                    <a:pt x="778" y="2819"/>
                  </a:lnTo>
                  <a:lnTo>
                    <a:pt x="772" y="2843"/>
                  </a:lnTo>
                  <a:lnTo>
                    <a:pt x="770" y="2868"/>
                  </a:lnTo>
                  <a:lnTo>
                    <a:pt x="772" y="2892"/>
                  </a:lnTo>
                  <a:lnTo>
                    <a:pt x="778" y="2915"/>
                  </a:lnTo>
                  <a:lnTo>
                    <a:pt x="787" y="2938"/>
                  </a:lnTo>
                  <a:lnTo>
                    <a:pt x="799" y="2958"/>
                  </a:lnTo>
                  <a:lnTo>
                    <a:pt x="814" y="2976"/>
                  </a:lnTo>
                  <a:lnTo>
                    <a:pt x="818" y="2979"/>
                  </a:lnTo>
                  <a:lnTo>
                    <a:pt x="840" y="2996"/>
                  </a:lnTo>
                  <a:lnTo>
                    <a:pt x="866" y="3009"/>
                  </a:lnTo>
                  <a:lnTo>
                    <a:pt x="893" y="3017"/>
                  </a:lnTo>
                  <a:lnTo>
                    <a:pt x="922" y="3020"/>
                  </a:lnTo>
                  <a:lnTo>
                    <a:pt x="946" y="3018"/>
                  </a:lnTo>
                  <a:lnTo>
                    <a:pt x="970" y="3012"/>
                  </a:lnTo>
                  <a:lnTo>
                    <a:pt x="991" y="3003"/>
                  </a:lnTo>
                  <a:lnTo>
                    <a:pt x="1012" y="2991"/>
                  </a:lnTo>
                  <a:lnTo>
                    <a:pt x="1030" y="2976"/>
                  </a:lnTo>
                  <a:lnTo>
                    <a:pt x="1048" y="2953"/>
                  </a:lnTo>
                  <a:lnTo>
                    <a:pt x="1062" y="2926"/>
                  </a:lnTo>
                  <a:lnTo>
                    <a:pt x="1071" y="2898"/>
                  </a:lnTo>
                  <a:lnTo>
                    <a:pt x="1074" y="2868"/>
                  </a:lnTo>
                  <a:lnTo>
                    <a:pt x="1071" y="2837"/>
                  </a:lnTo>
                  <a:lnTo>
                    <a:pt x="1062" y="2808"/>
                  </a:lnTo>
                  <a:lnTo>
                    <a:pt x="1048" y="2783"/>
                  </a:lnTo>
                  <a:lnTo>
                    <a:pt x="1030" y="2760"/>
                  </a:lnTo>
                  <a:lnTo>
                    <a:pt x="1030" y="2760"/>
                  </a:lnTo>
                  <a:lnTo>
                    <a:pt x="1007" y="2741"/>
                  </a:lnTo>
                  <a:lnTo>
                    <a:pt x="981" y="2728"/>
                  </a:lnTo>
                  <a:lnTo>
                    <a:pt x="953" y="2719"/>
                  </a:lnTo>
                  <a:lnTo>
                    <a:pt x="922" y="2716"/>
                  </a:lnTo>
                  <a:close/>
                  <a:moveTo>
                    <a:pt x="319" y="268"/>
                  </a:moveTo>
                  <a:lnTo>
                    <a:pt x="303" y="272"/>
                  </a:lnTo>
                  <a:lnTo>
                    <a:pt x="289" y="279"/>
                  </a:lnTo>
                  <a:lnTo>
                    <a:pt x="278" y="290"/>
                  </a:lnTo>
                  <a:lnTo>
                    <a:pt x="270" y="304"/>
                  </a:lnTo>
                  <a:lnTo>
                    <a:pt x="268" y="320"/>
                  </a:lnTo>
                  <a:lnTo>
                    <a:pt x="268" y="2465"/>
                  </a:lnTo>
                  <a:lnTo>
                    <a:pt x="270" y="2482"/>
                  </a:lnTo>
                  <a:lnTo>
                    <a:pt x="278" y="2497"/>
                  </a:lnTo>
                  <a:lnTo>
                    <a:pt x="289" y="2508"/>
                  </a:lnTo>
                  <a:lnTo>
                    <a:pt x="303" y="2515"/>
                  </a:lnTo>
                  <a:lnTo>
                    <a:pt x="319" y="2518"/>
                  </a:lnTo>
                  <a:lnTo>
                    <a:pt x="1525" y="2518"/>
                  </a:lnTo>
                  <a:lnTo>
                    <a:pt x="1541" y="2515"/>
                  </a:lnTo>
                  <a:lnTo>
                    <a:pt x="1555" y="2508"/>
                  </a:lnTo>
                  <a:lnTo>
                    <a:pt x="1566" y="2497"/>
                  </a:lnTo>
                  <a:lnTo>
                    <a:pt x="1574" y="2482"/>
                  </a:lnTo>
                  <a:lnTo>
                    <a:pt x="1576" y="2465"/>
                  </a:lnTo>
                  <a:lnTo>
                    <a:pt x="1574" y="2449"/>
                  </a:lnTo>
                  <a:lnTo>
                    <a:pt x="1566" y="2435"/>
                  </a:lnTo>
                  <a:lnTo>
                    <a:pt x="1555" y="2424"/>
                  </a:lnTo>
                  <a:lnTo>
                    <a:pt x="1541" y="2416"/>
                  </a:lnTo>
                  <a:lnTo>
                    <a:pt x="1525" y="2414"/>
                  </a:lnTo>
                  <a:lnTo>
                    <a:pt x="372" y="2414"/>
                  </a:lnTo>
                  <a:lnTo>
                    <a:pt x="372" y="372"/>
                  </a:lnTo>
                  <a:lnTo>
                    <a:pt x="1472" y="372"/>
                  </a:lnTo>
                  <a:lnTo>
                    <a:pt x="1472" y="2198"/>
                  </a:lnTo>
                  <a:lnTo>
                    <a:pt x="1475" y="2214"/>
                  </a:lnTo>
                  <a:lnTo>
                    <a:pt x="1482" y="2228"/>
                  </a:lnTo>
                  <a:lnTo>
                    <a:pt x="1494" y="2239"/>
                  </a:lnTo>
                  <a:lnTo>
                    <a:pt x="1508" y="2246"/>
                  </a:lnTo>
                  <a:lnTo>
                    <a:pt x="1525" y="2249"/>
                  </a:lnTo>
                  <a:lnTo>
                    <a:pt x="1541" y="2246"/>
                  </a:lnTo>
                  <a:lnTo>
                    <a:pt x="1555" y="2239"/>
                  </a:lnTo>
                  <a:lnTo>
                    <a:pt x="1566" y="2228"/>
                  </a:lnTo>
                  <a:lnTo>
                    <a:pt x="1574" y="2214"/>
                  </a:lnTo>
                  <a:lnTo>
                    <a:pt x="1576" y="2198"/>
                  </a:lnTo>
                  <a:lnTo>
                    <a:pt x="1576" y="320"/>
                  </a:lnTo>
                  <a:lnTo>
                    <a:pt x="1574" y="304"/>
                  </a:lnTo>
                  <a:lnTo>
                    <a:pt x="1566" y="290"/>
                  </a:lnTo>
                  <a:lnTo>
                    <a:pt x="1555" y="279"/>
                  </a:lnTo>
                  <a:lnTo>
                    <a:pt x="1541" y="272"/>
                  </a:lnTo>
                  <a:lnTo>
                    <a:pt x="1525" y="268"/>
                  </a:lnTo>
                  <a:lnTo>
                    <a:pt x="319" y="268"/>
                  </a:lnTo>
                  <a:close/>
                  <a:moveTo>
                    <a:pt x="319" y="0"/>
                  </a:moveTo>
                  <a:lnTo>
                    <a:pt x="1525" y="0"/>
                  </a:lnTo>
                  <a:lnTo>
                    <a:pt x="1567" y="3"/>
                  </a:lnTo>
                  <a:lnTo>
                    <a:pt x="1607" y="11"/>
                  </a:lnTo>
                  <a:lnTo>
                    <a:pt x="1646" y="24"/>
                  </a:lnTo>
                  <a:lnTo>
                    <a:pt x="1683" y="42"/>
                  </a:lnTo>
                  <a:lnTo>
                    <a:pt x="1716" y="65"/>
                  </a:lnTo>
                  <a:lnTo>
                    <a:pt x="1746" y="91"/>
                  </a:lnTo>
                  <a:lnTo>
                    <a:pt x="1750" y="94"/>
                  </a:lnTo>
                  <a:lnTo>
                    <a:pt x="1777" y="125"/>
                  </a:lnTo>
                  <a:lnTo>
                    <a:pt x="1801" y="160"/>
                  </a:lnTo>
                  <a:lnTo>
                    <a:pt x="1819" y="196"/>
                  </a:lnTo>
                  <a:lnTo>
                    <a:pt x="1833" y="235"/>
                  </a:lnTo>
                  <a:lnTo>
                    <a:pt x="1841" y="278"/>
                  </a:lnTo>
                  <a:lnTo>
                    <a:pt x="1844" y="320"/>
                  </a:lnTo>
                  <a:lnTo>
                    <a:pt x="1844" y="3001"/>
                  </a:lnTo>
                  <a:lnTo>
                    <a:pt x="1841" y="3045"/>
                  </a:lnTo>
                  <a:lnTo>
                    <a:pt x="1833" y="3087"/>
                  </a:lnTo>
                  <a:lnTo>
                    <a:pt x="1819" y="3126"/>
                  </a:lnTo>
                  <a:lnTo>
                    <a:pt x="1801" y="3164"/>
                  </a:lnTo>
                  <a:lnTo>
                    <a:pt x="1777" y="3197"/>
                  </a:lnTo>
                  <a:lnTo>
                    <a:pt x="1750" y="3228"/>
                  </a:lnTo>
                  <a:lnTo>
                    <a:pt x="1719" y="3255"/>
                  </a:lnTo>
                  <a:lnTo>
                    <a:pt x="1686" y="3278"/>
                  </a:lnTo>
                  <a:lnTo>
                    <a:pt x="1648" y="3297"/>
                  </a:lnTo>
                  <a:lnTo>
                    <a:pt x="1609" y="3311"/>
                  </a:lnTo>
                  <a:lnTo>
                    <a:pt x="1568" y="3319"/>
                  </a:lnTo>
                  <a:lnTo>
                    <a:pt x="1525" y="3322"/>
                  </a:lnTo>
                  <a:lnTo>
                    <a:pt x="319" y="3322"/>
                  </a:lnTo>
                  <a:lnTo>
                    <a:pt x="277" y="3319"/>
                  </a:lnTo>
                  <a:lnTo>
                    <a:pt x="237" y="3311"/>
                  </a:lnTo>
                  <a:lnTo>
                    <a:pt x="197" y="3298"/>
                  </a:lnTo>
                  <a:lnTo>
                    <a:pt x="161" y="3280"/>
                  </a:lnTo>
                  <a:lnTo>
                    <a:pt x="128" y="3257"/>
                  </a:lnTo>
                  <a:lnTo>
                    <a:pt x="98" y="3231"/>
                  </a:lnTo>
                  <a:lnTo>
                    <a:pt x="94" y="3227"/>
                  </a:lnTo>
                  <a:lnTo>
                    <a:pt x="67" y="3197"/>
                  </a:lnTo>
                  <a:lnTo>
                    <a:pt x="43" y="3163"/>
                  </a:lnTo>
                  <a:lnTo>
                    <a:pt x="25" y="3126"/>
                  </a:lnTo>
                  <a:lnTo>
                    <a:pt x="11" y="3087"/>
                  </a:lnTo>
                  <a:lnTo>
                    <a:pt x="3" y="3045"/>
                  </a:lnTo>
                  <a:lnTo>
                    <a:pt x="0" y="3001"/>
                  </a:lnTo>
                  <a:lnTo>
                    <a:pt x="0" y="320"/>
                  </a:lnTo>
                  <a:lnTo>
                    <a:pt x="3" y="277"/>
                  </a:lnTo>
                  <a:lnTo>
                    <a:pt x="11" y="235"/>
                  </a:lnTo>
                  <a:lnTo>
                    <a:pt x="25" y="196"/>
                  </a:lnTo>
                  <a:lnTo>
                    <a:pt x="43" y="160"/>
                  </a:lnTo>
                  <a:lnTo>
                    <a:pt x="67" y="125"/>
                  </a:lnTo>
                  <a:lnTo>
                    <a:pt x="94" y="94"/>
                  </a:lnTo>
                  <a:lnTo>
                    <a:pt x="125" y="68"/>
                  </a:lnTo>
                  <a:lnTo>
                    <a:pt x="158" y="44"/>
                  </a:lnTo>
                  <a:lnTo>
                    <a:pt x="195" y="25"/>
                  </a:lnTo>
                  <a:lnTo>
                    <a:pt x="235" y="12"/>
                  </a:lnTo>
                  <a:lnTo>
                    <a:pt x="276" y="3"/>
                  </a:lnTo>
                  <a:lnTo>
                    <a:pt x="319" y="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Arial" panose="020B0604020202020204" pitchFamily="34" charset="0"/>
              </a:endParaRPr>
            </a:p>
          </p:txBody>
        </p:sp>
        <p:sp>
          <p:nvSpPr>
            <p:cNvPr id="17" name="Oval 16">
              <a:extLst>
                <a:ext uri="{FF2B5EF4-FFF2-40B4-BE49-F238E27FC236}">
                  <a16:creationId xmlns:a16="http://schemas.microsoft.com/office/drawing/2014/main" id="{375F0DF0-CD6B-4B7E-95F3-CFF033A73D1A}"/>
                </a:ext>
              </a:extLst>
            </p:cNvPr>
            <p:cNvSpPr/>
            <p:nvPr/>
          </p:nvSpPr>
          <p:spPr>
            <a:xfrm>
              <a:off x="3115521" y="1762547"/>
              <a:ext cx="250576" cy="250576"/>
            </a:xfrm>
            <a:prstGeom prst="ellipse">
              <a:avLst/>
            </a:prstGeom>
            <a:solidFill>
              <a:schemeClr val="bg1"/>
            </a:solidFill>
            <a:ln w="15875" cmpd="sng">
              <a:solidFill>
                <a:schemeClr val="accent6"/>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825" dirty="0">
                <a:latin typeface="Arial" panose="020B0604020202020204" pitchFamily="34" charset="0"/>
              </a:endParaRPr>
            </a:p>
          </p:txBody>
        </p:sp>
        <p:sp>
          <p:nvSpPr>
            <p:cNvPr id="18" name="Freeform 9">
              <a:extLst>
                <a:ext uri="{FF2B5EF4-FFF2-40B4-BE49-F238E27FC236}">
                  <a16:creationId xmlns:a16="http://schemas.microsoft.com/office/drawing/2014/main" id="{BB87F1A4-2D53-435D-AC7A-831E9CF30527}"/>
                </a:ext>
              </a:extLst>
            </p:cNvPr>
            <p:cNvSpPr>
              <a:spLocks noChangeAspect="1" noEditPoints="1"/>
            </p:cNvSpPr>
            <p:nvPr/>
          </p:nvSpPr>
          <p:spPr bwMode="auto">
            <a:xfrm>
              <a:off x="3182785" y="1810765"/>
              <a:ext cx="106312" cy="153406"/>
            </a:xfrm>
            <a:custGeom>
              <a:avLst/>
              <a:gdLst>
                <a:gd name="T0" fmla="*/ 1400 w 1440"/>
                <a:gd name="T1" fmla="*/ 800 h 2080"/>
                <a:gd name="T2" fmla="*/ 1360 w 1440"/>
                <a:gd name="T3" fmla="*/ 1200 h 2080"/>
                <a:gd name="T4" fmla="*/ 320 w 1440"/>
                <a:gd name="T5" fmla="*/ 1440 h 2080"/>
                <a:gd name="T6" fmla="*/ 80 w 1440"/>
                <a:gd name="T7" fmla="*/ 840 h 2080"/>
                <a:gd name="T8" fmla="*/ 0 w 1440"/>
                <a:gd name="T9" fmla="*/ 800 h 2080"/>
                <a:gd name="T10" fmla="*/ 40 w 1440"/>
                <a:gd name="T11" fmla="*/ 720 h 2080"/>
                <a:gd name="T12" fmla="*/ 160 w 1440"/>
                <a:gd name="T13" fmla="*/ 1200 h 2080"/>
                <a:gd name="T14" fmla="*/ 1120 w 1440"/>
                <a:gd name="T15" fmla="*/ 1360 h 2080"/>
                <a:gd name="T16" fmla="*/ 1280 w 1440"/>
                <a:gd name="T17" fmla="*/ 840 h 2080"/>
                <a:gd name="T18" fmla="*/ 1440 w 1440"/>
                <a:gd name="T19" fmla="*/ 720 h 2080"/>
                <a:gd name="T20" fmla="*/ 1200 w 1440"/>
                <a:gd name="T21" fmla="*/ 1920 h 2080"/>
                <a:gd name="T22" fmla="*/ 1200 w 1440"/>
                <a:gd name="T23" fmla="*/ 2080 h 2080"/>
                <a:gd name="T24" fmla="*/ 1200 w 1440"/>
                <a:gd name="T25" fmla="*/ 1920 h 2080"/>
                <a:gd name="T26" fmla="*/ 320 w 1440"/>
                <a:gd name="T27" fmla="*/ 2000 h 2080"/>
                <a:gd name="T28" fmla="*/ 160 w 1440"/>
                <a:gd name="T29" fmla="*/ 2000 h 2080"/>
                <a:gd name="T30" fmla="*/ 720 w 1440"/>
                <a:gd name="T31" fmla="*/ 1920 h 2080"/>
                <a:gd name="T32" fmla="*/ 720 w 1440"/>
                <a:gd name="T33" fmla="*/ 2080 h 2080"/>
                <a:gd name="T34" fmla="*/ 720 w 1440"/>
                <a:gd name="T35" fmla="*/ 1920 h 2080"/>
                <a:gd name="T36" fmla="*/ 760 w 1440"/>
                <a:gd name="T37" fmla="*/ 1569 h 2080"/>
                <a:gd name="T38" fmla="*/ 1240 w 1440"/>
                <a:gd name="T39" fmla="*/ 1880 h 2080"/>
                <a:gd name="T40" fmla="*/ 1160 w 1440"/>
                <a:gd name="T41" fmla="*/ 1751 h 2080"/>
                <a:gd name="T42" fmla="*/ 760 w 1440"/>
                <a:gd name="T43" fmla="*/ 1880 h 2080"/>
                <a:gd name="T44" fmla="*/ 680 w 1440"/>
                <a:gd name="T45" fmla="*/ 1651 h 2080"/>
                <a:gd name="T46" fmla="*/ 280 w 1440"/>
                <a:gd name="T47" fmla="*/ 1880 h 2080"/>
                <a:gd name="T48" fmla="*/ 200 w 1440"/>
                <a:gd name="T49" fmla="*/ 1689 h 2080"/>
                <a:gd name="T50" fmla="*/ 680 w 1440"/>
                <a:gd name="T51" fmla="*/ 1480 h 2080"/>
                <a:gd name="T52" fmla="*/ 640 w 1440"/>
                <a:gd name="T53" fmla="*/ 0 h 2080"/>
                <a:gd name="T54" fmla="*/ 1240 w 1440"/>
                <a:gd name="T55" fmla="*/ 440 h 2080"/>
                <a:gd name="T56" fmla="*/ 1223 w 1440"/>
                <a:gd name="T57" fmla="*/ 663 h 2080"/>
                <a:gd name="T58" fmla="*/ 1011 w 1440"/>
                <a:gd name="T59" fmla="*/ 1200 h 2080"/>
                <a:gd name="T60" fmla="*/ 720 w 1440"/>
                <a:gd name="T61" fmla="*/ 1160 h 2080"/>
                <a:gd name="T62" fmla="*/ 429 w 1440"/>
                <a:gd name="T63" fmla="*/ 1200 h 2080"/>
                <a:gd name="T64" fmla="*/ 217 w 1440"/>
                <a:gd name="T65" fmla="*/ 663 h 2080"/>
                <a:gd name="T66" fmla="*/ 200 w 1440"/>
                <a:gd name="T67" fmla="*/ 440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0" h="2080">
                  <a:moveTo>
                    <a:pt x="1440" y="800"/>
                  </a:moveTo>
                  <a:cubicBezTo>
                    <a:pt x="1400" y="800"/>
                    <a:pt x="1400" y="800"/>
                    <a:pt x="1400" y="800"/>
                  </a:cubicBezTo>
                  <a:cubicBezTo>
                    <a:pt x="1378" y="800"/>
                    <a:pt x="1360" y="818"/>
                    <a:pt x="1360" y="840"/>
                  </a:cubicBezTo>
                  <a:cubicBezTo>
                    <a:pt x="1360" y="1200"/>
                    <a:pt x="1360" y="1200"/>
                    <a:pt x="1360" y="1200"/>
                  </a:cubicBezTo>
                  <a:cubicBezTo>
                    <a:pt x="1360" y="1334"/>
                    <a:pt x="1254" y="1440"/>
                    <a:pt x="1120" y="1440"/>
                  </a:cubicBezTo>
                  <a:cubicBezTo>
                    <a:pt x="320" y="1440"/>
                    <a:pt x="320" y="1440"/>
                    <a:pt x="320" y="1440"/>
                  </a:cubicBezTo>
                  <a:cubicBezTo>
                    <a:pt x="186" y="1440"/>
                    <a:pt x="80" y="1334"/>
                    <a:pt x="80" y="1200"/>
                  </a:cubicBezTo>
                  <a:cubicBezTo>
                    <a:pt x="80" y="840"/>
                    <a:pt x="80" y="840"/>
                    <a:pt x="80" y="840"/>
                  </a:cubicBezTo>
                  <a:cubicBezTo>
                    <a:pt x="80" y="818"/>
                    <a:pt x="62" y="800"/>
                    <a:pt x="40" y="800"/>
                  </a:cubicBezTo>
                  <a:cubicBezTo>
                    <a:pt x="0" y="800"/>
                    <a:pt x="0" y="800"/>
                    <a:pt x="0" y="800"/>
                  </a:cubicBezTo>
                  <a:cubicBezTo>
                    <a:pt x="0" y="720"/>
                    <a:pt x="0" y="720"/>
                    <a:pt x="0" y="720"/>
                  </a:cubicBezTo>
                  <a:cubicBezTo>
                    <a:pt x="40" y="720"/>
                    <a:pt x="40" y="720"/>
                    <a:pt x="40" y="720"/>
                  </a:cubicBezTo>
                  <a:cubicBezTo>
                    <a:pt x="106" y="720"/>
                    <a:pt x="160" y="774"/>
                    <a:pt x="160" y="840"/>
                  </a:cubicBezTo>
                  <a:cubicBezTo>
                    <a:pt x="160" y="1200"/>
                    <a:pt x="160" y="1200"/>
                    <a:pt x="160" y="1200"/>
                  </a:cubicBezTo>
                  <a:cubicBezTo>
                    <a:pt x="160" y="1290"/>
                    <a:pt x="230" y="1360"/>
                    <a:pt x="320" y="1360"/>
                  </a:cubicBezTo>
                  <a:cubicBezTo>
                    <a:pt x="1120" y="1360"/>
                    <a:pt x="1120" y="1360"/>
                    <a:pt x="1120" y="1360"/>
                  </a:cubicBezTo>
                  <a:cubicBezTo>
                    <a:pt x="1210" y="1360"/>
                    <a:pt x="1280" y="1290"/>
                    <a:pt x="1280" y="1200"/>
                  </a:cubicBezTo>
                  <a:cubicBezTo>
                    <a:pt x="1280" y="840"/>
                    <a:pt x="1280" y="840"/>
                    <a:pt x="1280" y="840"/>
                  </a:cubicBezTo>
                  <a:cubicBezTo>
                    <a:pt x="1280" y="774"/>
                    <a:pt x="1334" y="720"/>
                    <a:pt x="1400" y="720"/>
                  </a:cubicBezTo>
                  <a:cubicBezTo>
                    <a:pt x="1440" y="720"/>
                    <a:pt x="1440" y="720"/>
                    <a:pt x="1440" y="720"/>
                  </a:cubicBezTo>
                  <a:lnTo>
                    <a:pt x="1440" y="800"/>
                  </a:lnTo>
                  <a:close/>
                  <a:moveTo>
                    <a:pt x="1200" y="1920"/>
                  </a:moveTo>
                  <a:cubicBezTo>
                    <a:pt x="1244" y="1920"/>
                    <a:pt x="1280" y="1956"/>
                    <a:pt x="1280" y="2000"/>
                  </a:cubicBezTo>
                  <a:cubicBezTo>
                    <a:pt x="1280" y="2044"/>
                    <a:pt x="1244" y="2080"/>
                    <a:pt x="1200" y="2080"/>
                  </a:cubicBezTo>
                  <a:cubicBezTo>
                    <a:pt x="1156" y="2080"/>
                    <a:pt x="1120" y="2044"/>
                    <a:pt x="1120" y="2000"/>
                  </a:cubicBezTo>
                  <a:cubicBezTo>
                    <a:pt x="1120" y="1956"/>
                    <a:pt x="1156" y="1920"/>
                    <a:pt x="1200" y="1920"/>
                  </a:cubicBezTo>
                  <a:close/>
                  <a:moveTo>
                    <a:pt x="240" y="1920"/>
                  </a:moveTo>
                  <a:cubicBezTo>
                    <a:pt x="284" y="1920"/>
                    <a:pt x="320" y="1956"/>
                    <a:pt x="320" y="2000"/>
                  </a:cubicBezTo>
                  <a:cubicBezTo>
                    <a:pt x="320" y="2044"/>
                    <a:pt x="284" y="2080"/>
                    <a:pt x="240" y="2080"/>
                  </a:cubicBezTo>
                  <a:cubicBezTo>
                    <a:pt x="196" y="2080"/>
                    <a:pt x="160" y="2044"/>
                    <a:pt x="160" y="2000"/>
                  </a:cubicBezTo>
                  <a:cubicBezTo>
                    <a:pt x="160" y="1956"/>
                    <a:pt x="196" y="1920"/>
                    <a:pt x="240" y="1920"/>
                  </a:cubicBezTo>
                  <a:close/>
                  <a:moveTo>
                    <a:pt x="720" y="1920"/>
                  </a:moveTo>
                  <a:cubicBezTo>
                    <a:pt x="764" y="1920"/>
                    <a:pt x="800" y="1956"/>
                    <a:pt x="800" y="2000"/>
                  </a:cubicBezTo>
                  <a:cubicBezTo>
                    <a:pt x="800" y="2044"/>
                    <a:pt x="764" y="2080"/>
                    <a:pt x="720" y="2080"/>
                  </a:cubicBezTo>
                  <a:cubicBezTo>
                    <a:pt x="676" y="2080"/>
                    <a:pt x="640" y="2044"/>
                    <a:pt x="640" y="2000"/>
                  </a:cubicBezTo>
                  <a:cubicBezTo>
                    <a:pt x="640" y="1956"/>
                    <a:pt x="676" y="1920"/>
                    <a:pt x="720" y="1920"/>
                  </a:cubicBezTo>
                  <a:close/>
                  <a:moveTo>
                    <a:pt x="760" y="1480"/>
                  </a:moveTo>
                  <a:cubicBezTo>
                    <a:pt x="760" y="1569"/>
                    <a:pt x="760" y="1569"/>
                    <a:pt x="760" y="1569"/>
                  </a:cubicBezTo>
                  <a:cubicBezTo>
                    <a:pt x="1240" y="1689"/>
                    <a:pt x="1240" y="1689"/>
                    <a:pt x="1240" y="1689"/>
                  </a:cubicBezTo>
                  <a:cubicBezTo>
                    <a:pt x="1240" y="1880"/>
                    <a:pt x="1240" y="1880"/>
                    <a:pt x="1240" y="1880"/>
                  </a:cubicBezTo>
                  <a:cubicBezTo>
                    <a:pt x="1160" y="1880"/>
                    <a:pt x="1160" y="1880"/>
                    <a:pt x="1160" y="1880"/>
                  </a:cubicBezTo>
                  <a:cubicBezTo>
                    <a:pt x="1160" y="1751"/>
                    <a:pt x="1160" y="1751"/>
                    <a:pt x="1160" y="1751"/>
                  </a:cubicBezTo>
                  <a:cubicBezTo>
                    <a:pt x="760" y="1651"/>
                    <a:pt x="760" y="1651"/>
                    <a:pt x="760" y="1651"/>
                  </a:cubicBezTo>
                  <a:cubicBezTo>
                    <a:pt x="760" y="1880"/>
                    <a:pt x="760" y="1880"/>
                    <a:pt x="760" y="1880"/>
                  </a:cubicBezTo>
                  <a:cubicBezTo>
                    <a:pt x="680" y="1880"/>
                    <a:pt x="680" y="1880"/>
                    <a:pt x="680" y="1880"/>
                  </a:cubicBezTo>
                  <a:cubicBezTo>
                    <a:pt x="680" y="1651"/>
                    <a:pt x="680" y="1651"/>
                    <a:pt x="680" y="1651"/>
                  </a:cubicBezTo>
                  <a:cubicBezTo>
                    <a:pt x="280" y="1751"/>
                    <a:pt x="280" y="1751"/>
                    <a:pt x="280" y="1751"/>
                  </a:cubicBezTo>
                  <a:cubicBezTo>
                    <a:pt x="280" y="1880"/>
                    <a:pt x="280" y="1880"/>
                    <a:pt x="280" y="1880"/>
                  </a:cubicBezTo>
                  <a:cubicBezTo>
                    <a:pt x="200" y="1880"/>
                    <a:pt x="200" y="1880"/>
                    <a:pt x="200" y="1880"/>
                  </a:cubicBezTo>
                  <a:cubicBezTo>
                    <a:pt x="200" y="1689"/>
                    <a:pt x="200" y="1689"/>
                    <a:pt x="200" y="1689"/>
                  </a:cubicBezTo>
                  <a:cubicBezTo>
                    <a:pt x="680" y="1569"/>
                    <a:pt x="680" y="1569"/>
                    <a:pt x="680" y="1569"/>
                  </a:cubicBezTo>
                  <a:cubicBezTo>
                    <a:pt x="680" y="1480"/>
                    <a:pt x="680" y="1480"/>
                    <a:pt x="680" y="1480"/>
                  </a:cubicBezTo>
                  <a:lnTo>
                    <a:pt x="760" y="1480"/>
                  </a:lnTo>
                  <a:close/>
                  <a:moveTo>
                    <a:pt x="640" y="0"/>
                  </a:moveTo>
                  <a:cubicBezTo>
                    <a:pt x="800" y="0"/>
                    <a:pt x="800" y="0"/>
                    <a:pt x="800" y="0"/>
                  </a:cubicBezTo>
                  <a:cubicBezTo>
                    <a:pt x="1052" y="0"/>
                    <a:pt x="1240" y="188"/>
                    <a:pt x="1240" y="440"/>
                  </a:cubicBezTo>
                  <a:cubicBezTo>
                    <a:pt x="1240" y="477"/>
                    <a:pt x="1240" y="512"/>
                    <a:pt x="1238" y="550"/>
                  </a:cubicBezTo>
                  <a:cubicBezTo>
                    <a:pt x="1235" y="586"/>
                    <a:pt x="1231" y="624"/>
                    <a:pt x="1223" y="663"/>
                  </a:cubicBezTo>
                  <a:cubicBezTo>
                    <a:pt x="1134" y="1106"/>
                    <a:pt x="1134" y="1106"/>
                    <a:pt x="1134" y="1106"/>
                  </a:cubicBezTo>
                  <a:cubicBezTo>
                    <a:pt x="1122" y="1162"/>
                    <a:pt x="1068" y="1205"/>
                    <a:pt x="1011" y="1200"/>
                  </a:cubicBezTo>
                  <a:cubicBezTo>
                    <a:pt x="977" y="1195"/>
                    <a:pt x="948" y="1189"/>
                    <a:pt x="919" y="1183"/>
                  </a:cubicBezTo>
                  <a:cubicBezTo>
                    <a:pt x="864" y="1171"/>
                    <a:pt x="810" y="1160"/>
                    <a:pt x="720" y="1160"/>
                  </a:cubicBezTo>
                  <a:cubicBezTo>
                    <a:pt x="630" y="1160"/>
                    <a:pt x="576" y="1171"/>
                    <a:pt x="521" y="1183"/>
                  </a:cubicBezTo>
                  <a:cubicBezTo>
                    <a:pt x="492" y="1189"/>
                    <a:pt x="463" y="1195"/>
                    <a:pt x="429" y="1200"/>
                  </a:cubicBezTo>
                  <a:cubicBezTo>
                    <a:pt x="372" y="1205"/>
                    <a:pt x="318" y="1162"/>
                    <a:pt x="306" y="1106"/>
                  </a:cubicBezTo>
                  <a:cubicBezTo>
                    <a:pt x="217" y="663"/>
                    <a:pt x="217" y="663"/>
                    <a:pt x="217" y="663"/>
                  </a:cubicBezTo>
                  <a:cubicBezTo>
                    <a:pt x="209" y="624"/>
                    <a:pt x="205" y="586"/>
                    <a:pt x="202" y="550"/>
                  </a:cubicBezTo>
                  <a:cubicBezTo>
                    <a:pt x="200" y="512"/>
                    <a:pt x="200" y="477"/>
                    <a:pt x="200" y="440"/>
                  </a:cubicBezTo>
                  <a:cubicBezTo>
                    <a:pt x="200" y="188"/>
                    <a:pt x="388" y="0"/>
                    <a:pt x="640" y="0"/>
                  </a:cubicBez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19" name="Title66"/>
            <p:cNvSpPr txBox="1"/>
            <p:nvPr/>
          </p:nvSpPr>
          <p:spPr>
            <a:xfrm>
              <a:off x="2527050" y="1455132"/>
              <a:ext cx="826363" cy="172388"/>
            </a:xfrm>
            <a:prstGeom prst="roundRect">
              <a:avLst/>
            </a:prstGeom>
            <a:noFill/>
            <a:ln w="9525">
              <a:noFill/>
            </a:ln>
          </p:spPr>
          <p:txBody>
            <a:bodyPr vert="horz" wrap="square" lIns="0" tIns="0" rIns="0" bIns="0" rtlCol="0" anchor="b">
              <a:spAutoFit/>
            </a:bodyPr>
            <a:lstStyle/>
            <a:p>
              <a:pPr algn="ctr">
                <a:lnSpc>
                  <a:spcPct val="90000"/>
                </a:lnSpc>
                <a:spcBef>
                  <a:spcPts val="300"/>
                </a:spcBef>
                <a:buClr>
                  <a:srgbClr val="000000"/>
                </a:buClr>
                <a:buSzPct val="100000"/>
              </a:pPr>
              <a:r>
                <a:rPr lang="en-US" sz="1100" b="1" dirty="0">
                  <a:solidFill>
                    <a:srgbClr val="DE002B"/>
                  </a:solidFill>
                  <a:latin typeface="Arial" panose="020B0604020202020204" pitchFamily="34" charset="0"/>
                  <a:cs typeface="Arial Narrow" pitchFamily="34" charset="0"/>
                </a:rPr>
                <a:t>Ecommerce</a:t>
              </a:r>
            </a:p>
          </p:txBody>
        </p:sp>
        <p:sp>
          <p:nvSpPr>
            <p:cNvPr id="41" name="Oval 40">
              <a:extLst>
                <a:ext uri="{FF2B5EF4-FFF2-40B4-BE49-F238E27FC236}">
                  <a16:creationId xmlns:a16="http://schemas.microsoft.com/office/drawing/2014/main" id="{FF7E5775-2FF0-483C-8D7D-0564C1C1C8AA}"/>
                </a:ext>
              </a:extLst>
            </p:cNvPr>
            <p:cNvSpPr/>
            <p:nvPr/>
          </p:nvSpPr>
          <p:spPr>
            <a:xfrm>
              <a:off x="3435000" y="1762547"/>
              <a:ext cx="250576" cy="250576"/>
            </a:xfrm>
            <a:prstGeom prst="ellipse">
              <a:avLst/>
            </a:prstGeom>
            <a:solidFill>
              <a:schemeClr val="bg1"/>
            </a:solidFill>
            <a:ln w="15875" cmpd="sng">
              <a:solidFill>
                <a:schemeClr val="accent6"/>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825" dirty="0">
                <a:latin typeface="Arial" panose="020B0604020202020204" pitchFamily="34" charset="0"/>
              </a:endParaRPr>
            </a:p>
          </p:txBody>
        </p:sp>
        <p:sp>
          <p:nvSpPr>
            <p:cNvPr id="42" name="Freeform 129"/>
            <p:cNvSpPr>
              <a:spLocks/>
            </p:cNvSpPr>
            <p:nvPr/>
          </p:nvSpPr>
          <p:spPr bwMode="auto">
            <a:xfrm>
              <a:off x="3483938" y="1805703"/>
              <a:ext cx="148859" cy="151006"/>
            </a:xfrm>
            <a:custGeom>
              <a:avLst/>
              <a:gdLst>
                <a:gd name="T0" fmla="*/ 1180 w 3089"/>
                <a:gd name="T1" fmla="*/ 27 h 3401"/>
                <a:gd name="T2" fmla="*/ 1404 w 3089"/>
                <a:gd name="T3" fmla="*/ 147 h 3401"/>
                <a:gd name="T4" fmla="*/ 1580 w 3089"/>
                <a:gd name="T5" fmla="*/ 323 h 3401"/>
                <a:gd name="T6" fmla="*/ 1699 w 3089"/>
                <a:gd name="T7" fmla="*/ 540 h 3401"/>
                <a:gd name="T8" fmla="*/ 1758 w 3089"/>
                <a:gd name="T9" fmla="*/ 504 h 3401"/>
                <a:gd name="T10" fmla="*/ 1839 w 3089"/>
                <a:gd name="T11" fmla="*/ 368 h 3401"/>
                <a:gd name="T12" fmla="*/ 1962 w 3089"/>
                <a:gd name="T13" fmla="*/ 237 h 3401"/>
                <a:gd name="T14" fmla="*/ 2135 w 3089"/>
                <a:gd name="T15" fmla="*/ 127 h 3401"/>
                <a:gd name="T16" fmla="*/ 2365 w 3089"/>
                <a:gd name="T17" fmla="*/ 59 h 3401"/>
                <a:gd name="T18" fmla="*/ 2469 w 3089"/>
                <a:gd name="T19" fmla="*/ 81 h 3401"/>
                <a:gd name="T20" fmla="*/ 2533 w 3089"/>
                <a:gd name="T21" fmla="*/ 166 h 3401"/>
                <a:gd name="T22" fmla="*/ 2530 w 3089"/>
                <a:gd name="T23" fmla="*/ 283 h 3401"/>
                <a:gd name="T24" fmla="*/ 2484 w 3089"/>
                <a:gd name="T25" fmla="*/ 424 h 3401"/>
                <a:gd name="T26" fmla="*/ 2383 w 3089"/>
                <a:gd name="T27" fmla="*/ 571 h 3401"/>
                <a:gd name="T28" fmla="*/ 2208 w 3089"/>
                <a:gd name="T29" fmla="*/ 712 h 3401"/>
                <a:gd name="T30" fmla="*/ 2321 w 3089"/>
                <a:gd name="T31" fmla="*/ 727 h 3401"/>
                <a:gd name="T32" fmla="*/ 2530 w 3089"/>
                <a:gd name="T33" fmla="*/ 746 h 3401"/>
                <a:gd name="T34" fmla="*/ 2716 w 3089"/>
                <a:gd name="T35" fmla="*/ 838 h 3401"/>
                <a:gd name="T36" fmla="*/ 2872 w 3089"/>
                <a:gd name="T37" fmla="*/ 984 h 3401"/>
                <a:gd name="T38" fmla="*/ 2989 w 3089"/>
                <a:gd name="T39" fmla="*/ 1177 h 3401"/>
                <a:gd name="T40" fmla="*/ 3063 w 3089"/>
                <a:gd name="T41" fmla="*/ 1419 h 3401"/>
                <a:gd name="T42" fmla="*/ 3089 w 3089"/>
                <a:gd name="T43" fmla="*/ 1719 h 3401"/>
                <a:gd name="T44" fmla="*/ 3062 w 3089"/>
                <a:gd name="T45" fmla="*/ 2079 h 3401"/>
                <a:gd name="T46" fmla="*/ 2980 w 3089"/>
                <a:gd name="T47" fmla="*/ 2442 h 3401"/>
                <a:gd name="T48" fmla="*/ 2848 w 3089"/>
                <a:gd name="T49" fmla="*/ 2739 h 3401"/>
                <a:gd name="T50" fmla="*/ 2683 w 3089"/>
                <a:gd name="T51" fmla="*/ 2984 h 3401"/>
                <a:gd name="T52" fmla="*/ 2502 w 3089"/>
                <a:gd name="T53" fmla="*/ 3176 h 3401"/>
                <a:gd name="T54" fmla="*/ 2325 w 3089"/>
                <a:gd name="T55" fmla="*/ 3321 h 3401"/>
                <a:gd name="T56" fmla="*/ 965 w 3089"/>
                <a:gd name="T57" fmla="*/ 3401 h 3401"/>
                <a:gd name="T58" fmla="*/ 800 w 3089"/>
                <a:gd name="T59" fmla="*/ 3284 h 3401"/>
                <a:gd name="T60" fmla="*/ 606 w 3089"/>
                <a:gd name="T61" fmla="*/ 3104 h 3401"/>
                <a:gd name="T62" fmla="*/ 407 w 3089"/>
                <a:gd name="T63" fmla="*/ 2862 h 3401"/>
                <a:gd name="T64" fmla="*/ 224 w 3089"/>
                <a:gd name="T65" fmla="*/ 2567 h 3401"/>
                <a:gd name="T66" fmla="*/ 83 w 3089"/>
                <a:gd name="T67" fmla="*/ 2219 h 3401"/>
                <a:gd name="T68" fmla="*/ 9 w 3089"/>
                <a:gd name="T69" fmla="*/ 1869 h 3401"/>
                <a:gd name="T70" fmla="*/ 9 w 3089"/>
                <a:gd name="T71" fmla="*/ 1563 h 3401"/>
                <a:gd name="T72" fmla="*/ 72 w 3089"/>
                <a:gd name="T73" fmla="*/ 1298 h 3401"/>
                <a:gd name="T74" fmla="*/ 186 w 3089"/>
                <a:gd name="T75" fmla="*/ 1077 h 3401"/>
                <a:gd name="T76" fmla="*/ 340 w 3089"/>
                <a:gd name="T77" fmla="*/ 903 h 3401"/>
                <a:gd name="T78" fmla="*/ 521 w 3089"/>
                <a:gd name="T79" fmla="*/ 774 h 3401"/>
                <a:gd name="T80" fmla="*/ 732 w 3089"/>
                <a:gd name="T81" fmla="*/ 688 h 3401"/>
                <a:gd name="T82" fmla="*/ 917 w 3089"/>
                <a:gd name="T83" fmla="*/ 661 h 3401"/>
                <a:gd name="T84" fmla="*/ 1078 w 3089"/>
                <a:gd name="T85" fmla="*/ 679 h 3401"/>
                <a:gd name="T86" fmla="*/ 1224 w 3089"/>
                <a:gd name="T87" fmla="*/ 721 h 3401"/>
                <a:gd name="T88" fmla="*/ 1371 w 3089"/>
                <a:gd name="T89" fmla="*/ 768 h 3401"/>
                <a:gd name="T90" fmla="*/ 1422 w 3089"/>
                <a:gd name="T91" fmla="*/ 691 h 3401"/>
                <a:gd name="T92" fmla="*/ 1329 w 3089"/>
                <a:gd name="T93" fmla="*/ 508 h 3401"/>
                <a:gd name="T94" fmla="*/ 1179 w 3089"/>
                <a:gd name="T95" fmla="*/ 370 h 3401"/>
                <a:gd name="T96" fmla="*/ 1004 w 3089"/>
                <a:gd name="T97" fmla="*/ 296 h 3401"/>
                <a:gd name="T98" fmla="*/ 934 w 3089"/>
                <a:gd name="T99" fmla="*/ 220 h 3401"/>
                <a:gd name="T100" fmla="*/ 926 w 3089"/>
                <a:gd name="T101" fmla="*/ 129 h 3401"/>
                <a:gd name="T102" fmla="*/ 972 w 3089"/>
                <a:gd name="T103" fmla="*/ 39 h 3401"/>
                <a:gd name="T104" fmla="*/ 1065 w 3089"/>
                <a:gd name="T105" fmla="*/ 0 h 3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89" h="3401">
                  <a:moveTo>
                    <a:pt x="1065" y="0"/>
                  </a:moveTo>
                  <a:lnTo>
                    <a:pt x="1091" y="1"/>
                  </a:lnTo>
                  <a:lnTo>
                    <a:pt x="1116" y="6"/>
                  </a:lnTo>
                  <a:lnTo>
                    <a:pt x="1180" y="27"/>
                  </a:lnTo>
                  <a:lnTo>
                    <a:pt x="1241" y="52"/>
                  </a:lnTo>
                  <a:lnTo>
                    <a:pt x="1298" y="80"/>
                  </a:lnTo>
                  <a:lnTo>
                    <a:pt x="1352" y="112"/>
                  </a:lnTo>
                  <a:lnTo>
                    <a:pt x="1404" y="147"/>
                  </a:lnTo>
                  <a:lnTo>
                    <a:pt x="1454" y="186"/>
                  </a:lnTo>
                  <a:lnTo>
                    <a:pt x="1499" y="228"/>
                  </a:lnTo>
                  <a:lnTo>
                    <a:pt x="1541" y="274"/>
                  </a:lnTo>
                  <a:lnTo>
                    <a:pt x="1580" y="323"/>
                  </a:lnTo>
                  <a:lnTo>
                    <a:pt x="1617" y="376"/>
                  </a:lnTo>
                  <a:lnTo>
                    <a:pt x="1649" y="430"/>
                  </a:lnTo>
                  <a:lnTo>
                    <a:pt x="1675" y="485"/>
                  </a:lnTo>
                  <a:lnTo>
                    <a:pt x="1699" y="540"/>
                  </a:lnTo>
                  <a:lnTo>
                    <a:pt x="1719" y="596"/>
                  </a:lnTo>
                  <a:lnTo>
                    <a:pt x="1730" y="567"/>
                  </a:lnTo>
                  <a:lnTo>
                    <a:pt x="1743" y="536"/>
                  </a:lnTo>
                  <a:lnTo>
                    <a:pt x="1758" y="504"/>
                  </a:lnTo>
                  <a:lnTo>
                    <a:pt x="1775" y="471"/>
                  </a:lnTo>
                  <a:lnTo>
                    <a:pt x="1793" y="437"/>
                  </a:lnTo>
                  <a:lnTo>
                    <a:pt x="1815" y="403"/>
                  </a:lnTo>
                  <a:lnTo>
                    <a:pt x="1839" y="368"/>
                  </a:lnTo>
                  <a:lnTo>
                    <a:pt x="1865" y="334"/>
                  </a:lnTo>
                  <a:lnTo>
                    <a:pt x="1894" y="301"/>
                  </a:lnTo>
                  <a:lnTo>
                    <a:pt x="1927" y="268"/>
                  </a:lnTo>
                  <a:lnTo>
                    <a:pt x="1962" y="237"/>
                  </a:lnTo>
                  <a:lnTo>
                    <a:pt x="2001" y="206"/>
                  </a:lnTo>
                  <a:lnTo>
                    <a:pt x="2042" y="178"/>
                  </a:lnTo>
                  <a:lnTo>
                    <a:pt x="2086" y="151"/>
                  </a:lnTo>
                  <a:lnTo>
                    <a:pt x="2135" y="127"/>
                  </a:lnTo>
                  <a:lnTo>
                    <a:pt x="2186" y="106"/>
                  </a:lnTo>
                  <a:lnTo>
                    <a:pt x="2242" y="87"/>
                  </a:lnTo>
                  <a:lnTo>
                    <a:pt x="2301" y="71"/>
                  </a:lnTo>
                  <a:lnTo>
                    <a:pt x="2365" y="59"/>
                  </a:lnTo>
                  <a:lnTo>
                    <a:pt x="2392" y="58"/>
                  </a:lnTo>
                  <a:lnTo>
                    <a:pt x="2420" y="61"/>
                  </a:lnTo>
                  <a:lnTo>
                    <a:pt x="2446" y="68"/>
                  </a:lnTo>
                  <a:lnTo>
                    <a:pt x="2469" y="81"/>
                  </a:lnTo>
                  <a:lnTo>
                    <a:pt x="2491" y="97"/>
                  </a:lnTo>
                  <a:lnTo>
                    <a:pt x="2510" y="118"/>
                  </a:lnTo>
                  <a:lnTo>
                    <a:pt x="2523" y="141"/>
                  </a:lnTo>
                  <a:lnTo>
                    <a:pt x="2533" y="166"/>
                  </a:lnTo>
                  <a:lnTo>
                    <a:pt x="2539" y="193"/>
                  </a:lnTo>
                  <a:lnTo>
                    <a:pt x="2539" y="220"/>
                  </a:lnTo>
                  <a:lnTo>
                    <a:pt x="2535" y="251"/>
                  </a:lnTo>
                  <a:lnTo>
                    <a:pt x="2530" y="283"/>
                  </a:lnTo>
                  <a:lnTo>
                    <a:pt x="2523" y="317"/>
                  </a:lnTo>
                  <a:lnTo>
                    <a:pt x="2513" y="351"/>
                  </a:lnTo>
                  <a:lnTo>
                    <a:pt x="2500" y="388"/>
                  </a:lnTo>
                  <a:lnTo>
                    <a:pt x="2484" y="424"/>
                  </a:lnTo>
                  <a:lnTo>
                    <a:pt x="2465" y="461"/>
                  </a:lnTo>
                  <a:lnTo>
                    <a:pt x="2441" y="497"/>
                  </a:lnTo>
                  <a:lnTo>
                    <a:pt x="2415" y="534"/>
                  </a:lnTo>
                  <a:lnTo>
                    <a:pt x="2383" y="571"/>
                  </a:lnTo>
                  <a:lnTo>
                    <a:pt x="2346" y="607"/>
                  </a:lnTo>
                  <a:lnTo>
                    <a:pt x="2305" y="643"/>
                  </a:lnTo>
                  <a:lnTo>
                    <a:pt x="2260" y="678"/>
                  </a:lnTo>
                  <a:lnTo>
                    <a:pt x="2208" y="712"/>
                  </a:lnTo>
                  <a:lnTo>
                    <a:pt x="2150" y="744"/>
                  </a:lnTo>
                  <a:lnTo>
                    <a:pt x="2208" y="737"/>
                  </a:lnTo>
                  <a:lnTo>
                    <a:pt x="2265" y="730"/>
                  </a:lnTo>
                  <a:lnTo>
                    <a:pt x="2321" y="727"/>
                  </a:lnTo>
                  <a:lnTo>
                    <a:pt x="2374" y="726"/>
                  </a:lnTo>
                  <a:lnTo>
                    <a:pt x="2428" y="728"/>
                  </a:lnTo>
                  <a:lnTo>
                    <a:pt x="2480" y="736"/>
                  </a:lnTo>
                  <a:lnTo>
                    <a:pt x="2530" y="746"/>
                  </a:lnTo>
                  <a:lnTo>
                    <a:pt x="2579" y="760"/>
                  </a:lnTo>
                  <a:lnTo>
                    <a:pt x="2626" y="781"/>
                  </a:lnTo>
                  <a:lnTo>
                    <a:pt x="2673" y="808"/>
                  </a:lnTo>
                  <a:lnTo>
                    <a:pt x="2716" y="838"/>
                  </a:lnTo>
                  <a:lnTo>
                    <a:pt x="2758" y="871"/>
                  </a:lnTo>
                  <a:lnTo>
                    <a:pt x="2799" y="906"/>
                  </a:lnTo>
                  <a:lnTo>
                    <a:pt x="2836" y="944"/>
                  </a:lnTo>
                  <a:lnTo>
                    <a:pt x="2872" y="984"/>
                  </a:lnTo>
                  <a:lnTo>
                    <a:pt x="2905" y="1028"/>
                  </a:lnTo>
                  <a:lnTo>
                    <a:pt x="2935" y="1074"/>
                  </a:lnTo>
                  <a:lnTo>
                    <a:pt x="2964" y="1124"/>
                  </a:lnTo>
                  <a:lnTo>
                    <a:pt x="2989" y="1177"/>
                  </a:lnTo>
                  <a:lnTo>
                    <a:pt x="3011" y="1232"/>
                  </a:lnTo>
                  <a:lnTo>
                    <a:pt x="3032" y="1291"/>
                  </a:lnTo>
                  <a:lnTo>
                    <a:pt x="3048" y="1353"/>
                  </a:lnTo>
                  <a:lnTo>
                    <a:pt x="3063" y="1419"/>
                  </a:lnTo>
                  <a:lnTo>
                    <a:pt x="3074" y="1488"/>
                  </a:lnTo>
                  <a:lnTo>
                    <a:pt x="3083" y="1562"/>
                  </a:lnTo>
                  <a:lnTo>
                    <a:pt x="3088" y="1638"/>
                  </a:lnTo>
                  <a:lnTo>
                    <a:pt x="3089" y="1719"/>
                  </a:lnTo>
                  <a:lnTo>
                    <a:pt x="3088" y="1802"/>
                  </a:lnTo>
                  <a:lnTo>
                    <a:pt x="3083" y="1890"/>
                  </a:lnTo>
                  <a:lnTo>
                    <a:pt x="3073" y="1983"/>
                  </a:lnTo>
                  <a:lnTo>
                    <a:pt x="3062" y="2079"/>
                  </a:lnTo>
                  <a:lnTo>
                    <a:pt x="3045" y="2179"/>
                  </a:lnTo>
                  <a:lnTo>
                    <a:pt x="3028" y="2270"/>
                  </a:lnTo>
                  <a:lnTo>
                    <a:pt x="3005" y="2358"/>
                  </a:lnTo>
                  <a:lnTo>
                    <a:pt x="2980" y="2442"/>
                  </a:lnTo>
                  <a:lnTo>
                    <a:pt x="2951" y="2521"/>
                  </a:lnTo>
                  <a:lnTo>
                    <a:pt x="2919" y="2598"/>
                  </a:lnTo>
                  <a:lnTo>
                    <a:pt x="2885" y="2670"/>
                  </a:lnTo>
                  <a:lnTo>
                    <a:pt x="2848" y="2739"/>
                  </a:lnTo>
                  <a:lnTo>
                    <a:pt x="2810" y="2805"/>
                  </a:lnTo>
                  <a:lnTo>
                    <a:pt x="2769" y="2868"/>
                  </a:lnTo>
                  <a:lnTo>
                    <a:pt x="2727" y="2927"/>
                  </a:lnTo>
                  <a:lnTo>
                    <a:pt x="2683" y="2984"/>
                  </a:lnTo>
                  <a:lnTo>
                    <a:pt x="2639" y="3036"/>
                  </a:lnTo>
                  <a:lnTo>
                    <a:pt x="2594" y="3086"/>
                  </a:lnTo>
                  <a:lnTo>
                    <a:pt x="2548" y="3132"/>
                  </a:lnTo>
                  <a:lnTo>
                    <a:pt x="2502" y="3176"/>
                  </a:lnTo>
                  <a:lnTo>
                    <a:pt x="2457" y="3217"/>
                  </a:lnTo>
                  <a:lnTo>
                    <a:pt x="2412" y="3254"/>
                  </a:lnTo>
                  <a:lnTo>
                    <a:pt x="2368" y="3289"/>
                  </a:lnTo>
                  <a:lnTo>
                    <a:pt x="2325" y="3321"/>
                  </a:lnTo>
                  <a:lnTo>
                    <a:pt x="2282" y="3350"/>
                  </a:lnTo>
                  <a:lnTo>
                    <a:pt x="2242" y="3377"/>
                  </a:lnTo>
                  <a:lnTo>
                    <a:pt x="2203" y="3401"/>
                  </a:lnTo>
                  <a:lnTo>
                    <a:pt x="965" y="3401"/>
                  </a:lnTo>
                  <a:lnTo>
                    <a:pt x="928" y="3378"/>
                  </a:lnTo>
                  <a:lnTo>
                    <a:pt x="888" y="3350"/>
                  </a:lnTo>
                  <a:lnTo>
                    <a:pt x="844" y="3319"/>
                  </a:lnTo>
                  <a:lnTo>
                    <a:pt x="800" y="3284"/>
                  </a:lnTo>
                  <a:lnTo>
                    <a:pt x="754" y="3245"/>
                  </a:lnTo>
                  <a:lnTo>
                    <a:pt x="705" y="3202"/>
                  </a:lnTo>
                  <a:lnTo>
                    <a:pt x="657" y="3154"/>
                  </a:lnTo>
                  <a:lnTo>
                    <a:pt x="606" y="3104"/>
                  </a:lnTo>
                  <a:lnTo>
                    <a:pt x="556" y="3049"/>
                  </a:lnTo>
                  <a:lnTo>
                    <a:pt x="506" y="2990"/>
                  </a:lnTo>
                  <a:lnTo>
                    <a:pt x="455" y="2928"/>
                  </a:lnTo>
                  <a:lnTo>
                    <a:pt x="407" y="2862"/>
                  </a:lnTo>
                  <a:lnTo>
                    <a:pt x="358" y="2794"/>
                  </a:lnTo>
                  <a:lnTo>
                    <a:pt x="312" y="2721"/>
                  </a:lnTo>
                  <a:lnTo>
                    <a:pt x="267" y="2645"/>
                  </a:lnTo>
                  <a:lnTo>
                    <a:pt x="224" y="2567"/>
                  </a:lnTo>
                  <a:lnTo>
                    <a:pt x="184" y="2484"/>
                  </a:lnTo>
                  <a:lnTo>
                    <a:pt x="147" y="2398"/>
                  </a:lnTo>
                  <a:lnTo>
                    <a:pt x="112" y="2310"/>
                  </a:lnTo>
                  <a:lnTo>
                    <a:pt x="83" y="2219"/>
                  </a:lnTo>
                  <a:lnTo>
                    <a:pt x="57" y="2128"/>
                  </a:lnTo>
                  <a:lnTo>
                    <a:pt x="35" y="2039"/>
                  </a:lnTo>
                  <a:lnTo>
                    <a:pt x="20" y="1953"/>
                  </a:lnTo>
                  <a:lnTo>
                    <a:pt x="9" y="1869"/>
                  </a:lnTo>
                  <a:lnTo>
                    <a:pt x="2" y="1789"/>
                  </a:lnTo>
                  <a:lnTo>
                    <a:pt x="0" y="1710"/>
                  </a:lnTo>
                  <a:lnTo>
                    <a:pt x="3" y="1635"/>
                  </a:lnTo>
                  <a:lnTo>
                    <a:pt x="9" y="1563"/>
                  </a:lnTo>
                  <a:lnTo>
                    <a:pt x="20" y="1493"/>
                  </a:lnTo>
                  <a:lnTo>
                    <a:pt x="33" y="1425"/>
                  </a:lnTo>
                  <a:lnTo>
                    <a:pt x="51" y="1360"/>
                  </a:lnTo>
                  <a:lnTo>
                    <a:pt x="72" y="1298"/>
                  </a:lnTo>
                  <a:lnTo>
                    <a:pt x="96" y="1238"/>
                  </a:lnTo>
                  <a:lnTo>
                    <a:pt x="123" y="1183"/>
                  </a:lnTo>
                  <a:lnTo>
                    <a:pt x="153" y="1129"/>
                  </a:lnTo>
                  <a:lnTo>
                    <a:pt x="186" y="1077"/>
                  </a:lnTo>
                  <a:lnTo>
                    <a:pt x="221" y="1030"/>
                  </a:lnTo>
                  <a:lnTo>
                    <a:pt x="258" y="984"/>
                  </a:lnTo>
                  <a:lnTo>
                    <a:pt x="297" y="942"/>
                  </a:lnTo>
                  <a:lnTo>
                    <a:pt x="340" y="903"/>
                  </a:lnTo>
                  <a:lnTo>
                    <a:pt x="383" y="867"/>
                  </a:lnTo>
                  <a:lnTo>
                    <a:pt x="427" y="833"/>
                  </a:lnTo>
                  <a:lnTo>
                    <a:pt x="474" y="802"/>
                  </a:lnTo>
                  <a:lnTo>
                    <a:pt x="521" y="774"/>
                  </a:lnTo>
                  <a:lnTo>
                    <a:pt x="570" y="750"/>
                  </a:lnTo>
                  <a:lnTo>
                    <a:pt x="627" y="724"/>
                  </a:lnTo>
                  <a:lnTo>
                    <a:pt x="680" y="705"/>
                  </a:lnTo>
                  <a:lnTo>
                    <a:pt x="732" y="688"/>
                  </a:lnTo>
                  <a:lnTo>
                    <a:pt x="781" y="677"/>
                  </a:lnTo>
                  <a:lnTo>
                    <a:pt x="828" y="668"/>
                  </a:lnTo>
                  <a:lnTo>
                    <a:pt x="873" y="663"/>
                  </a:lnTo>
                  <a:lnTo>
                    <a:pt x="917" y="661"/>
                  </a:lnTo>
                  <a:lnTo>
                    <a:pt x="959" y="662"/>
                  </a:lnTo>
                  <a:lnTo>
                    <a:pt x="999" y="665"/>
                  </a:lnTo>
                  <a:lnTo>
                    <a:pt x="1039" y="672"/>
                  </a:lnTo>
                  <a:lnTo>
                    <a:pt x="1078" y="679"/>
                  </a:lnTo>
                  <a:lnTo>
                    <a:pt x="1115" y="688"/>
                  </a:lnTo>
                  <a:lnTo>
                    <a:pt x="1152" y="698"/>
                  </a:lnTo>
                  <a:lnTo>
                    <a:pt x="1188" y="709"/>
                  </a:lnTo>
                  <a:lnTo>
                    <a:pt x="1224" y="721"/>
                  </a:lnTo>
                  <a:lnTo>
                    <a:pt x="1261" y="732"/>
                  </a:lnTo>
                  <a:lnTo>
                    <a:pt x="1298" y="745"/>
                  </a:lnTo>
                  <a:lnTo>
                    <a:pt x="1334" y="757"/>
                  </a:lnTo>
                  <a:lnTo>
                    <a:pt x="1371" y="768"/>
                  </a:lnTo>
                  <a:lnTo>
                    <a:pt x="1409" y="778"/>
                  </a:lnTo>
                  <a:lnTo>
                    <a:pt x="1447" y="787"/>
                  </a:lnTo>
                  <a:lnTo>
                    <a:pt x="1436" y="740"/>
                  </a:lnTo>
                  <a:lnTo>
                    <a:pt x="1422" y="691"/>
                  </a:lnTo>
                  <a:lnTo>
                    <a:pt x="1404" y="644"/>
                  </a:lnTo>
                  <a:lnTo>
                    <a:pt x="1383" y="597"/>
                  </a:lnTo>
                  <a:lnTo>
                    <a:pt x="1359" y="552"/>
                  </a:lnTo>
                  <a:lnTo>
                    <a:pt x="1329" y="508"/>
                  </a:lnTo>
                  <a:lnTo>
                    <a:pt x="1297" y="468"/>
                  </a:lnTo>
                  <a:lnTo>
                    <a:pt x="1260" y="432"/>
                  </a:lnTo>
                  <a:lnTo>
                    <a:pt x="1221" y="399"/>
                  </a:lnTo>
                  <a:lnTo>
                    <a:pt x="1179" y="370"/>
                  </a:lnTo>
                  <a:lnTo>
                    <a:pt x="1132" y="345"/>
                  </a:lnTo>
                  <a:lnTo>
                    <a:pt x="1083" y="323"/>
                  </a:lnTo>
                  <a:lnTo>
                    <a:pt x="1030" y="306"/>
                  </a:lnTo>
                  <a:lnTo>
                    <a:pt x="1004" y="296"/>
                  </a:lnTo>
                  <a:lnTo>
                    <a:pt x="982" y="281"/>
                  </a:lnTo>
                  <a:lnTo>
                    <a:pt x="963" y="264"/>
                  </a:lnTo>
                  <a:lnTo>
                    <a:pt x="947" y="243"/>
                  </a:lnTo>
                  <a:lnTo>
                    <a:pt x="934" y="220"/>
                  </a:lnTo>
                  <a:lnTo>
                    <a:pt x="926" y="195"/>
                  </a:lnTo>
                  <a:lnTo>
                    <a:pt x="923" y="169"/>
                  </a:lnTo>
                  <a:lnTo>
                    <a:pt x="924" y="142"/>
                  </a:lnTo>
                  <a:lnTo>
                    <a:pt x="926" y="129"/>
                  </a:lnTo>
                  <a:lnTo>
                    <a:pt x="932" y="104"/>
                  </a:lnTo>
                  <a:lnTo>
                    <a:pt x="941" y="80"/>
                  </a:lnTo>
                  <a:lnTo>
                    <a:pt x="955" y="59"/>
                  </a:lnTo>
                  <a:lnTo>
                    <a:pt x="972" y="39"/>
                  </a:lnTo>
                  <a:lnTo>
                    <a:pt x="993" y="24"/>
                  </a:lnTo>
                  <a:lnTo>
                    <a:pt x="1016" y="12"/>
                  </a:lnTo>
                  <a:lnTo>
                    <a:pt x="1041" y="4"/>
                  </a:lnTo>
                  <a:lnTo>
                    <a:pt x="1065"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Arial" panose="020B0604020202020204" pitchFamily="34" charset="0"/>
              </a:endParaRPr>
            </a:p>
          </p:txBody>
        </p:sp>
        <p:sp>
          <p:nvSpPr>
            <p:cNvPr id="89" name="Freeform 115"/>
            <p:cNvSpPr>
              <a:spLocks/>
            </p:cNvSpPr>
            <p:nvPr/>
          </p:nvSpPr>
          <p:spPr bwMode="auto">
            <a:xfrm>
              <a:off x="2814478" y="2129580"/>
              <a:ext cx="280554" cy="236024"/>
            </a:xfrm>
            <a:custGeom>
              <a:avLst/>
              <a:gdLst/>
              <a:ahLst/>
              <a:cxnLst>
                <a:cxn ang="0">
                  <a:pos x="0" y="251"/>
                </a:cxn>
                <a:cxn ang="0">
                  <a:pos x="68" y="218"/>
                </a:cxn>
                <a:cxn ang="0">
                  <a:pos x="122" y="306"/>
                </a:cxn>
                <a:cxn ang="0">
                  <a:pos x="413" y="0"/>
                </a:cxn>
                <a:cxn ang="0">
                  <a:pos x="426" y="17"/>
                </a:cxn>
                <a:cxn ang="0">
                  <a:pos x="155" y="369"/>
                </a:cxn>
                <a:cxn ang="0">
                  <a:pos x="95" y="411"/>
                </a:cxn>
                <a:cxn ang="0">
                  <a:pos x="0" y="251"/>
                </a:cxn>
              </a:cxnLst>
              <a:rect l="0" t="0" r="r" b="b"/>
              <a:pathLst>
                <a:path w="426" h="411">
                  <a:moveTo>
                    <a:pt x="0" y="251"/>
                  </a:moveTo>
                  <a:cubicBezTo>
                    <a:pt x="26" y="222"/>
                    <a:pt x="47" y="215"/>
                    <a:pt x="68" y="218"/>
                  </a:cubicBezTo>
                  <a:cubicBezTo>
                    <a:pt x="88" y="227"/>
                    <a:pt x="107" y="267"/>
                    <a:pt x="122" y="306"/>
                  </a:cubicBezTo>
                  <a:cubicBezTo>
                    <a:pt x="230" y="137"/>
                    <a:pt x="378" y="18"/>
                    <a:pt x="413" y="0"/>
                  </a:cubicBezTo>
                  <a:cubicBezTo>
                    <a:pt x="413" y="0"/>
                    <a:pt x="420" y="7"/>
                    <a:pt x="426" y="17"/>
                  </a:cubicBezTo>
                  <a:cubicBezTo>
                    <a:pt x="283" y="139"/>
                    <a:pt x="213" y="263"/>
                    <a:pt x="155" y="369"/>
                  </a:cubicBezTo>
                  <a:cubicBezTo>
                    <a:pt x="128" y="384"/>
                    <a:pt x="114" y="395"/>
                    <a:pt x="95" y="411"/>
                  </a:cubicBezTo>
                  <a:cubicBezTo>
                    <a:pt x="68" y="317"/>
                    <a:pt x="35" y="263"/>
                    <a:pt x="0" y="251"/>
                  </a:cubicBezTo>
                  <a:close/>
                </a:path>
              </a:pathLst>
            </a:custGeom>
            <a:solidFill>
              <a:srgbClr val="00B050"/>
            </a:solidFill>
            <a:ln w="6350" cap="flat" cmpd="sng">
              <a:noFill/>
              <a:prstDash val="solid"/>
              <a:round/>
              <a:headEnd/>
              <a:tailEnd/>
            </a:ln>
            <a:effectLst/>
          </p:spPr>
          <p:txBody>
            <a:bodyPr wrap="none" lIns="0" tIns="0" rIns="0" bIns="0" anchor="ctr"/>
            <a:lstStyle/>
            <a:p>
              <a:endParaRPr lang="en-US" sz="1350" dirty="0">
                <a:latin typeface="Arial" panose="020B0604020202020204" pitchFamily="34" charset="0"/>
              </a:endParaRPr>
            </a:p>
          </p:txBody>
        </p:sp>
        <p:sp>
          <p:nvSpPr>
            <p:cNvPr id="80" name="RBContent80"/>
            <p:cNvSpPr txBox="1">
              <a:spLocks/>
            </p:cNvSpPr>
            <p:nvPr/>
          </p:nvSpPr>
          <p:spPr>
            <a:xfrm>
              <a:off x="1942117" y="3297874"/>
              <a:ext cx="1982183" cy="941796"/>
            </a:xfrm>
            <a:prstGeom prst="rect">
              <a:avLst/>
            </a:prstGeom>
            <a:noFill/>
            <a:ln w="9525">
              <a:noFill/>
            </a:ln>
          </p:spPr>
          <p:txBody>
            <a:bodyPr vert="horz" wrap="square" lIns="0" tIns="0" rIns="0" bIns="0" rtlCol="0">
              <a:spAutoFit/>
            </a:bodyPr>
            <a:lstStyle/>
            <a:p>
              <a:pPr marL="171450" lvl="1" indent="-171450">
                <a:lnSpc>
                  <a:spcPct val="85000"/>
                </a:lnSpc>
                <a:buClr>
                  <a:schemeClr val="accent1"/>
                </a:buClr>
                <a:buSzPct val="100000"/>
                <a:buFont typeface="Wingdings" panose="05000000000000000000" pitchFamily="2" charset="2"/>
                <a:buChar char="§"/>
              </a:pPr>
              <a:r>
                <a:rPr lang="en-US" sz="900" dirty="0">
                  <a:latin typeface="Arial" panose="020B0604020202020204" pitchFamily="34" charset="0"/>
                  <a:sym typeface="+mn-lt"/>
                </a:rPr>
                <a:t>Magento's core capabilities cover key features of ecommerce platform – Key advantage is speed to market</a:t>
              </a:r>
            </a:p>
            <a:p>
              <a:pPr marL="171450" lvl="1" indent="-171450">
                <a:lnSpc>
                  <a:spcPct val="85000"/>
                </a:lnSpc>
                <a:buClr>
                  <a:schemeClr val="accent1"/>
                </a:buClr>
                <a:buSzPct val="100000"/>
                <a:buFont typeface="Wingdings" panose="05000000000000000000" pitchFamily="2" charset="2"/>
                <a:buChar char="§"/>
              </a:pPr>
              <a:r>
                <a:rPr lang="en-US" sz="900" dirty="0">
                  <a:latin typeface="Arial" panose="020B0604020202020204" pitchFamily="34" charset="0"/>
                  <a:sym typeface="+mn-lt"/>
                </a:rPr>
                <a:t>Limitations exist, including:</a:t>
              </a:r>
            </a:p>
            <a:p>
              <a:pPr marL="286779" lvl="2" indent="-171450">
                <a:lnSpc>
                  <a:spcPct val="85000"/>
                </a:lnSpc>
                <a:buClr>
                  <a:schemeClr val="accent1"/>
                </a:buClr>
                <a:buSzPct val="100000"/>
                <a:buFont typeface="Arial" panose="020B0604020202020204" pitchFamily="34" charset="0"/>
                <a:buChar char="‾"/>
              </a:pPr>
              <a:r>
                <a:rPr lang="en-US" sz="900" dirty="0">
                  <a:latin typeface="Arial" panose="020B0604020202020204" pitchFamily="34" charset="0"/>
                  <a:sym typeface="+mn-lt"/>
                </a:rPr>
                <a:t>High complexity in development</a:t>
              </a:r>
            </a:p>
            <a:p>
              <a:pPr marL="286779" lvl="2" indent="-171450">
                <a:lnSpc>
                  <a:spcPct val="85000"/>
                </a:lnSpc>
                <a:buClr>
                  <a:schemeClr val="accent1"/>
                </a:buClr>
                <a:buSzPct val="100000"/>
                <a:buFont typeface="Arial" panose="020B0604020202020204" pitchFamily="34" charset="0"/>
                <a:buChar char="‾"/>
              </a:pPr>
              <a:r>
                <a:rPr lang="en-US" sz="900" dirty="0">
                  <a:latin typeface="Arial" panose="020B0604020202020204" pitchFamily="34" charset="0"/>
                  <a:sym typeface="+mn-lt"/>
                </a:rPr>
                <a:t>Significant latency, especially with increases in scale</a:t>
              </a:r>
            </a:p>
          </p:txBody>
        </p:sp>
        <p:pic>
          <p:nvPicPr>
            <p:cNvPr id="79" name="Picture 78">
              <a:extLst>
                <a:ext uri="{FF2B5EF4-FFF2-40B4-BE49-F238E27FC236}">
                  <a16:creationId xmlns:a16="http://schemas.microsoft.com/office/drawing/2014/main" id="{AEE77006-E625-492E-B3A1-77EFAA851AC7}"/>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9600" t="15078" r="20100" b="12902"/>
            <a:stretch/>
          </p:blipFill>
          <p:spPr>
            <a:xfrm>
              <a:off x="2279249" y="2550184"/>
              <a:ext cx="291271" cy="242069"/>
            </a:xfrm>
            <a:prstGeom prst="rect">
              <a:avLst/>
            </a:prstGeom>
          </p:spPr>
        </p:pic>
        <p:sp>
          <p:nvSpPr>
            <p:cNvPr id="97" name="RBContent80"/>
            <p:cNvSpPr txBox="1">
              <a:spLocks/>
            </p:cNvSpPr>
            <p:nvPr/>
          </p:nvSpPr>
          <p:spPr>
            <a:xfrm>
              <a:off x="3053012" y="2754072"/>
              <a:ext cx="876638" cy="155812"/>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125" dirty="0">
                  <a:solidFill>
                    <a:schemeClr val="accent6"/>
                  </a:solidFill>
                  <a:latin typeface="Arial" panose="020B0604020202020204" pitchFamily="34" charset="0"/>
                  <a:sym typeface="+mn-lt"/>
                </a:rPr>
                <a:t>Custom-built</a:t>
              </a:r>
            </a:p>
          </p:txBody>
        </p:sp>
        <p:sp>
          <p:nvSpPr>
            <p:cNvPr id="98" name="RBContent80"/>
            <p:cNvSpPr txBox="1">
              <a:spLocks/>
            </p:cNvSpPr>
            <p:nvPr/>
          </p:nvSpPr>
          <p:spPr>
            <a:xfrm>
              <a:off x="2736349" y="2743685"/>
              <a:ext cx="253930" cy="162737"/>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175" dirty="0">
                  <a:latin typeface="Arial" panose="020B0604020202020204" pitchFamily="34" charset="0"/>
                  <a:sym typeface="+mn-lt"/>
                </a:rPr>
                <a:t>OR</a:t>
              </a:r>
            </a:p>
          </p:txBody>
        </p:sp>
        <p:pic>
          <p:nvPicPr>
            <p:cNvPr id="85" name="Picture 84">
              <a:extLst>
                <a:ext uri="{FF2B5EF4-FFF2-40B4-BE49-F238E27FC236}">
                  <a16:creationId xmlns:a16="http://schemas.microsoft.com/office/drawing/2014/main" id="{72E81A39-2BB8-4D21-A39C-DF74C09709CF}"/>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5446" t="20171" r="6381" b="17880"/>
            <a:stretch/>
          </p:blipFill>
          <p:spPr>
            <a:xfrm>
              <a:off x="2138511" y="2834229"/>
              <a:ext cx="506445" cy="109414"/>
            </a:xfrm>
            <a:prstGeom prst="rect">
              <a:avLst/>
            </a:prstGeom>
          </p:spPr>
        </p:pic>
        <p:pic>
          <p:nvPicPr>
            <p:cNvPr id="86" name="Picture 85">
              <a:extLst>
                <a:ext uri="{FF2B5EF4-FFF2-40B4-BE49-F238E27FC236}">
                  <a16:creationId xmlns:a16="http://schemas.microsoft.com/office/drawing/2014/main" id="{709C8AA0-3D29-4567-ABAA-9157EDCB22C2}"/>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7932" t="32132" r="8023" b="32552"/>
            <a:stretch/>
          </p:blipFill>
          <p:spPr>
            <a:xfrm>
              <a:off x="2047119" y="2985619"/>
              <a:ext cx="689228" cy="121005"/>
            </a:xfrm>
            <a:prstGeom prst="rect">
              <a:avLst/>
            </a:prstGeom>
          </p:spPr>
        </p:pic>
      </p:grpSp>
      <p:sp>
        <p:nvSpPr>
          <p:cNvPr id="94" name="Slide Number Placeholder 1">
            <a:extLst>
              <a:ext uri="{FF2B5EF4-FFF2-40B4-BE49-F238E27FC236}">
                <a16:creationId xmlns:a16="http://schemas.microsoft.com/office/drawing/2014/main" id="{556CE896-BF7B-48E0-9BE8-33865180D3BB}"/>
              </a:ext>
            </a:extLst>
          </p:cNvPr>
          <p:cNvSpPr>
            <a:spLocks noGrp="1"/>
          </p:cNvSpPr>
          <p:nvPr>
            <p:ph type="sldNum" sz="quarter" idx="15"/>
          </p:nvPr>
        </p:nvSpPr>
        <p:spPr>
          <a:xfrm>
            <a:off x="420688" y="4826858"/>
            <a:ext cx="2133600" cy="273844"/>
          </a:xfrm>
        </p:spPr>
        <p:txBody>
          <a:bodyPr/>
          <a:lstStyle/>
          <a:p>
            <a:fld id="{01940DDA-0656-452C-A408-68789653BD9B}" type="slidenum">
              <a:rPr lang="en-US" smtClean="0">
                <a:latin typeface="Arial" panose="020B0604020202020204" pitchFamily="34" charset="0"/>
              </a:rPr>
              <a:pPr/>
              <a:t>32</a:t>
            </a:fld>
            <a:endParaRPr lang="en-US">
              <a:latin typeface="Arial" panose="020B0604020202020204" pitchFamily="34" charset="0"/>
            </a:endParaRPr>
          </a:p>
        </p:txBody>
      </p:sp>
      <p:sp>
        <p:nvSpPr>
          <p:cNvPr id="78" name="Source">
            <a:extLst>
              <a:ext uri="{FF2B5EF4-FFF2-40B4-BE49-F238E27FC236}">
                <a16:creationId xmlns:a16="http://schemas.microsoft.com/office/drawing/2014/main" id="{A772FC26-E47E-4515-8604-8A764064917D}"/>
              </a:ext>
            </a:extLst>
          </p:cNvPr>
          <p:cNvSpPr txBox="1"/>
          <p:nvPr/>
        </p:nvSpPr>
        <p:spPr>
          <a:xfrm>
            <a:off x="1197113" y="4916355"/>
            <a:ext cx="1683153"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Capterra, </a:t>
            </a:r>
            <a:r>
              <a:rPr lang="en-US" sz="675" dirty="0" err="1">
                <a:latin typeface="Arial" panose="020B0604020202020204" pitchFamily="34" charset="0"/>
                <a:sym typeface="+mn-lt"/>
              </a:rPr>
              <a:t>Redstage</a:t>
            </a:r>
            <a:r>
              <a:rPr lang="en-US" sz="675" dirty="0">
                <a:latin typeface="Arial" panose="020B0604020202020204" pitchFamily="34" charset="0"/>
                <a:sym typeface="+mn-lt"/>
              </a:rPr>
              <a:t>, Roland Berger</a:t>
            </a:r>
          </a:p>
        </p:txBody>
      </p:sp>
      <p:sp>
        <p:nvSpPr>
          <p:cNvPr id="90" name="Rectangle 89"/>
          <p:cNvSpPr/>
          <p:nvPr/>
        </p:nvSpPr>
        <p:spPr>
          <a:xfrm>
            <a:off x="1358763" y="1271680"/>
            <a:ext cx="2127129" cy="3240777"/>
          </a:xfrm>
          <a:prstGeom prst="rect">
            <a:avLst/>
          </a:prstGeom>
          <a:noFill/>
          <a:ln w="3175" cmpd="sng">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ndParaRPr>
          </a:p>
        </p:txBody>
      </p:sp>
      <p:sp>
        <p:nvSpPr>
          <p:cNvPr id="93" name="Rectangle 92"/>
          <p:cNvSpPr/>
          <p:nvPr/>
        </p:nvSpPr>
        <p:spPr>
          <a:xfrm>
            <a:off x="3573655" y="1271680"/>
            <a:ext cx="1888310" cy="3230498"/>
          </a:xfrm>
          <a:prstGeom prst="rect">
            <a:avLst/>
          </a:prstGeom>
          <a:noFill/>
          <a:ln w="3175" cmpd="sng">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ndParaRPr>
          </a:p>
        </p:txBody>
      </p:sp>
      <p:sp>
        <p:nvSpPr>
          <p:cNvPr id="107" name="Rectangle 106"/>
          <p:cNvSpPr/>
          <p:nvPr/>
        </p:nvSpPr>
        <p:spPr>
          <a:xfrm>
            <a:off x="5563825" y="1261401"/>
            <a:ext cx="1571373" cy="3230498"/>
          </a:xfrm>
          <a:prstGeom prst="rect">
            <a:avLst/>
          </a:prstGeom>
          <a:noFill/>
          <a:ln w="3175" cmpd="sng">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ndParaRPr>
          </a:p>
        </p:txBody>
      </p:sp>
      <p:sp>
        <p:nvSpPr>
          <p:cNvPr id="111" name="Rectangle 110"/>
          <p:cNvSpPr/>
          <p:nvPr/>
        </p:nvSpPr>
        <p:spPr>
          <a:xfrm>
            <a:off x="7227308" y="1274319"/>
            <a:ext cx="1619449" cy="3230498"/>
          </a:xfrm>
          <a:prstGeom prst="rect">
            <a:avLst/>
          </a:prstGeom>
          <a:noFill/>
          <a:ln w="3175" cmpd="sng">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ndParaRPr>
          </a:p>
        </p:txBody>
      </p:sp>
      <p:pic>
        <p:nvPicPr>
          <p:cNvPr id="82" name="Picture 81" descr="Application&#10;&#10;Description automatically generated">
            <a:extLst>
              <a:ext uri="{FF2B5EF4-FFF2-40B4-BE49-F238E27FC236}">
                <a16:creationId xmlns:a16="http://schemas.microsoft.com/office/drawing/2014/main" id="{97AB7A49-7107-4082-A2BC-68D43BC4B46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3319296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858442" y="1192"/>
          <a:ext cx="1190" cy="1190"/>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858442" y="1192"/>
                        <a:ext cx="1190" cy="1190"/>
                      </a:xfrm>
                      <a:prstGeom prst="rect">
                        <a:avLst/>
                      </a:prstGeom>
                    </p:spPr>
                  </p:pic>
                </p:oleObj>
              </mc:Fallback>
            </mc:AlternateContent>
          </a:graphicData>
        </a:graphic>
      </p:graphicFrame>
      <p:sp>
        <p:nvSpPr>
          <p:cNvPr id="3" name="Title 2"/>
          <p:cNvSpPr>
            <a:spLocks noGrp="1"/>
          </p:cNvSpPr>
          <p:nvPr>
            <p:ph type="title"/>
          </p:nvPr>
        </p:nvSpPr>
        <p:spPr>
          <a:xfrm>
            <a:off x="1197114" y="396000"/>
            <a:ext cx="7399312" cy="857250"/>
          </a:xfrm>
        </p:spPr>
        <p:txBody>
          <a:bodyPr wrap="square" lIns="0" tIns="0" rIns="0" bIns="0">
            <a:noAutofit/>
          </a:bodyPr>
          <a:lstStyle/>
          <a:p>
            <a:r>
              <a:rPr lang="en-GB" dirty="0"/>
              <a:t>For example, travel booking requires a different technical integration from other business lines</a:t>
            </a:r>
            <a:endParaRPr lang="en-US" dirty="0"/>
          </a:p>
        </p:txBody>
      </p:sp>
      <p:grpSp>
        <p:nvGrpSpPr>
          <p:cNvPr id="13" name="Group 12">
            <a:extLst>
              <a:ext uri="{FF2B5EF4-FFF2-40B4-BE49-F238E27FC236}">
                <a16:creationId xmlns:a16="http://schemas.microsoft.com/office/drawing/2014/main" id="{08CF2D34-EA24-4691-A976-0C1E7624127F}"/>
              </a:ext>
            </a:extLst>
          </p:cNvPr>
          <p:cNvGrpSpPr/>
          <p:nvPr/>
        </p:nvGrpSpPr>
        <p:grpSpPr>
          <a:xfrm>
            <a:off x="3020474" y="1347788"/>
            <a:ext cx="1973509" cy="3168650"/>
            <a:chOff x="3421951" y="1656560"/>
            <a:chExt cx="1973509" cy="3033012"/>
          </a:xfrm>
        </p:grpSpPr>
        <p:sp>
          <p:nvSpPr>
            <p:cNvPr id="29" name="RbLeanShape Arrow Option 1 29">
              <a:extLst>
                <a:ext uri="{FF2B5EF4-FFF2-40B4-BE49-F238E27FC236}">
                  <a16:creationId xmlns:a16="http://schemas.microsoft.com/office/drawing/2014/main" id="{FC086F52-464F-49BB-AD97-8A9F8284D7F2}"/>
                </a:ext>
              </a:extLst>
            </p:cNvPr>
            <p:cNvSpPr>
              <a:spLocks/>
            </p:cNvSpPr>
            <p:nvPr/>
          </p:nvSpPr>
          <p:spPr>
            <a:xfrm>
              <a:off x="3421951" y="1656560"/>
              <a:ext cx="1973509" cy="3033012"/>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619843"/>
                <a:gd name="connsiteY0" fmla="*/ 0 h 476250"/>
                <a:gd name="connsiteX1" fmla="*/ 352839 w 619843"/>
                <a:gd name="connsiteY1" fmla="*/ 0 h 476250"/>
                <a:gd name="connsiteX2" fmla="*/ 619843 w 619843"/>
                <a:gd name="connsiteY2" fmla="*/ 238125 h 476250"/>
                <a:gd name="connsiteX3" fmla="*/ 352839 w 619843"/>
                <a:gd name="connsiteY3" fmla="*/ 476250 h 476250"/>
                <a:gd name="connsiteX4" fmla="*/ 0 w 619843"/>
                <a:gd name="connsiteY4" fmla="*/ 476250 h 476250"/>
                <a:gd name="connsiteX0" fmla="*/ 0 w 605048"/>
                <a:gd name="connsiteY0" fmla="*/ 0 h 476250"/>
                <a:gd name="connsiteX1" fmla="*/ 352839 w 605048"/>
                <a:gd name="connsiteY1" fmla="*/ 0 h 476250"/>
                <a:gd name="connsiteX2" fmla="*/ 605048 w 605048"/>
                <a:gd name="connsiteY2" fmla="*/ 238125 h 476250"/>
                <a:gd name="connsiteX3" fmla="*/ 352839 w 605048"/>
                <a:gd name="connsiteY3" fmla="*/ 476250 h 476250"/>
                <a:gd name="connsiteX4" fmla="*/ 0 w 605048"/>
                <a:gd name="connsiteY4" fmla="*/ 476250 h 476250"/>
                <a:gd name="connsiteX0" fmla="*/ 0 w 590606"/>
                <a:gd name="connsiteY0" fmla="*/ 0 h 476250"/>
                <a:gd name="connsiteX1" fmla="*/ 352839 w 590606"/>
                <a:gd name="connsiteY1" fmla="*/ 0 h 476250"/>
                <a:gd name="connsiteX2" fmla="*/ 590606 w 590606"/>
                <a:gd name="connsiteY2" fmla="*/ 238125 h 476250"/>
                <a:gd name="connsiteX3" fmla="*/ 352839 w 590606"/>
                <a:gd name="connsiteY3" fmla="*/ 476250 h 476250"/>
                <a:gd name="connsiteX4" fmla="*/ 0 w 590606"/>
                <a:gd name="connsiteY4" fmla="*/ 476250 h 476250"/>
                <a:gd name="connsiteX0" fmla="*/ 0 w 576508"/>
                <a:gd name="connsiteY0" fmla="*/ 0 h 476250"/>
                <a:gd name="connsiteX1" fmla="*/ 352839 w 576508"/>
                <a:gd name="connsiteY1" fmla="*/ 0 h 476250"/>
                <a:gd name="connsiteX2" fmla="*/ 576508 w 576508"/>
                <a:gd name="connsiteY2" fmla="*/ 238125 h 476250"/>
                <a:gd name="connsiteX3" fmla="*/ 352839 w 576508"/>
                <a:gd name="connsiteY3" fmla="*/ 476250 h 476250"/>
                <a:gd name="connsiteX4" fmla="*/ 0 w 576508"/>
                <a:gd name="connsiteY4" fmla="*/ 476250 h 476250"/>
                <a:gd name="connsiteX0" fmla="*/ 0 w 562747"/>
                <a:gd name="connsiteY0" fmla="*/ 0 h 476250"/>
                <a:gd name="connsiteX1" fmla="*/ 352839 w 562747"/>
                <a:gd name="connsiteY1" fmla="*/ 0 h 476250"/>
                <a:gd name="connsiteX2" fmla="*/ 562747 w 562747"/>
                <a:gd name="connsiteY2" fmla="*/ 238125 h 476250"/>
                <a:gd name="connsiteX3" fmla="*/ 352839 w 562747"/>
                <a:gd name="connsiteY3" fmla="*/ 476250 h 476250"/>
                <a:gd name="connsiteX4" fmla="*/ 0 w 562747"/>
                <a:gd name="connsiteY4" fmla="*/ 476250 h 476250"/>
                <a:gd name="connsiteX0" fmla="*/ 0 w 549314"/>
                <a:gd name="connsiteY0" fmla="*/ 0 h 476250"/>
                <a:gd name="connsiteX1" fmla="*/ 352839 w 549314"/>
                <a:gd name="connsiteY1" fmla="*/ 0 h 476250"/>
                <a:gd name="connsiteX2" fmla="*/ 549314 w 549314"/>
                <a:gd name="connsiteY2" fmla="*/ 238125 h 476250"/>
                <a:gd name="connsiteX3" fmla="*/ 352839 w 549314"/>
                <a:gd name="connsiteY3" fmla="*/ 476250 h 476250"/>
                <a:gd name="connsiteX4" fmla="*/ 0 w 549314"/>
                <a:gd name="connsiteY4" fmla="*/ 476250 h 476250"/>
                <a:gd name="connsiteX0" fmla="*/ 0 w 536202"/>
                <a:gd name="connsiteY0" fmla="*/ 0 h 476250"/>
                <a:gd name="connsiteX1" fmla="*/ 352839 w 536202"/>
                <a:gd name="connsiteY1" fmla="*/ 0 h 476250"/>
                <a:gd name="connsiteX2" fmla="*/ 536202 w 536202"/>
                <a:gd name="connsiteY2" fmla="*/ 238125 h 476250"/>
                <a:gd name="connsiteX3" fmla="*/ 352839 w 536202"/>
                <a:gd name="connsiteY3" fmla="*/ 476250 h 476250"/>
                <a:gd name="connsiteX4" fmla="*/ 0 w 536202"/>
                <a:gd name="connsiteY4" fmla="*/ 476250 h 476250"/>
                <a:gd name="connsiteX0" fmla="*/ 0 w 523403"/>
                <a:gd name="connsiteY0" fmla="*/ 0 h 476250"/>
                <a:gd name="connsiteX1" fmla="*/ 352839 w 523403"/>
                <a:gd name="connsiteY1" fmla="*/ 0 h 476250"/>
                <a:gd name="connsiteX2" fmla="*/ 523403 w 523403"/>
                <a:gd name="connsiteY2" fmla="*/ 238125 h 476250"/>
                <a:gd name="connsiteX3" fmla="*/ 352839 w 523403"/>
                <a:gd name="connsiteY3" fmla="*/ 476250 h 476250"/>
                <a:gd name="connsiteX4" fmla="*/ 0 w 523403"/>
                <a:gd name="connsiteY4" fmla="*/ 476250 h 476250"/>
                <a:gd name="connsiteX0" fmla="*/ 0 w 510910"/>
                <a:gd name="connsiteY0" fmla="*/ 0 h 476250"/>
                <a:gd name="connsiteX1" fmla="*/ 352839 w 510910"/>
                <a:gd name="connsiteY1" fmla="*/ 0 h 476250"/>
                <a:gd name="connsiteX2" fmla="*/ 510910 w 510910"/>
                <a:gd name="connsiteY2" fmla="*/ 238125 h 476250"/>
                <a:gd name="connsiteX3" fmla="*/ 352839 w 510910"/>
                <a:gd name="connsiteY3" fmla="*/ 476250 h 476250"/>
                <a:gd name="connsiteX4" fmla="*/ 0 w 510910"/>
                <a:gd name="connsiteY4" fmla="*/ 476250 h 476250"/>
                <a:gd name="connsiteX0" fmla="*/ 0 w 498715"/>
                <a:gd name="connsiteY0" fmla="*/ 0 h 476250"/>
                <a:gd name="connsiteX1" fmla="*/ 352839 w 498715"/>
                <a:gd name="connsiteY1" fmla="*/ 0 h 476250"/>
                <a:gd name="connsiteX2" fmla="*/ 498715 w 498715"/>
                <a:gd name="connsiteY2" fmla="*/ 238125 h 476250"/>
                <a:gd name="connsiteX3" fmla="*/ 352839 w 498715"/>
                <a:gd name="connsiteY3" fmla="*/ 476250 h 476250"/>
                <a:gd name="connsiteX4" fmla="*/ 0 w 498715"/>
                <a:gd name="connsiteY4" fmla="*/ 476250 h 476250"/>
                <a:gd name="connsiteX0" fmla="*/ 0 w 486811"/>
                <a:gd name="connsiteY0" fmla="*/ 0 h 476250"/>
                <a:gd name="connsiteX1" fmla="*/ 352839 w 486811"/>
                <a:gd name="connsiteY1" fmla="*/ 0 h 476250"/>
                <a:gd name="connsiteX2" fmla="*/ 486811 w 486811"/>
                <a:gd name="connsiteY2" fmla="*/ 238125 h 476250"/>
                <a:gd name="connsiteX3" fmla="*/ 352839 w 486811"/>
                <a:gd name="connsiteY3" fmla="*/ 476250 h 476250"/>
                <a:gd name="connsiteX4" fmla="*/ 0 w 486811"/>
                <a:gd name="connsiteY4" fmla="*/ 476250 h 476250"/>
                <a:gd name="connsiteX0" fmla="*/ 0 w 475191"/>
                <a:gd name="connsiteY0" fmla="*/ 0 h 476250"/>
                <a:gd name="connsiteX1" fmla="*/ 352839 w 475191"/>
                <a:gd name="connsiteY1" fmla="*/ 0 h 476250"/>
                <a:gd name="connsiteX2" fmla="*/ 475191 w 475191"/>
                <a:gd name="connsiteY2" fmla="*/ 238125 h 476250"/>
                <a:gd name="connsiteX3" fmla="*/ 352839 w 475191"/>
                <a:gd name="connsiteY3" fmla="*/ 476250 h 476250"/>
                <a:gd name="connsiteX4" fmla="*/ 0 w 475191"/>
                <a:gd name="connsiteY4" fmla="*/ 476250 h 476250"/>
                <a:gd name="connsiteX0" fmla="*/ 0 w 463848"/>
                <a:gd name="connsiteY0" fmla="*/ 0 h 476250"/>
                <a:gd name="connsiteX1" fmla="*/ 352839 w 463848"/>
                <a:gd name="connsiteY1" fmla="*/ 0 h 476250"/>
                <a:gd name="connsiteX2" fmla="*/ 463848 w 463848"/>
                <a:gd name="connsiteY2" fmla="*/ 238125 h 476250"/>
                <a:gd name="connsiteX3" fmla="*/ 352839 w 463848"/>
                <a:gd name="connsiteY3" fmla="*/ 476250 h 476250"/>
                <a:gd name="connsiteX4" fmla="*/ 0 w 463848"/>
                <a:gd name="connsiteY4" fmla="*/ 476250 h 476250"/>
                <a:gd name="connsiteX0" fmla="*/ 0 w 452776"/>
                <a:gd name="connsiteY0" fmla="*/ 0 h 476250"/>
                <a:gd name="connsiteX1" fmla="*/ 352839 w 452776"/>
                <a:gd name="connsiteY1" fmla="*/ 0 h 476250"/>
                <a:gd name="connsiteX2" fmla="*/ 452776 w 452776"/>
                <a:gd name="connsiteY2" fmla="*/ 238125 h 476250"/>
                <a:gd name="connsiteX3" fmla="*/ 352839 w 452776"/>
                <a:gd name="connsiteY3" fmla="*/ 476250 h 476250"/>
                <a:gd name="connsiteX4" fmla="*/ 0 w 452776"/>
                <a:gd name="connsiteY4" fmla="*/ 476250 h 476250"/>
                <a:gd name="connsiteX0" fmla="*/ 0 w 441968"/>
                <a:gd name="connsiteY0" fmla="*/ 0 h 476250"/>
                <a:gd name="connsiteX1" fmla="*/ 352839 w 441968"/>
                <a:gd name="connsiteY1" fmla="*/ 0 h 476250"/>
                <a:gd name="connsiteX2" fmla="*/ 441968 w 441968"/>
                <a:gd name="connsiteY2" fmla="*/ 238125 h 476250"/>
                <a:gd name="connsiteX3" fmla="*/ 352839 w 441968"/>
                <a:gd name="connsiteY3" fmla="*/ 476250 h 476250"/>
                <a:gd name="connsiteX4" fmla="*/ 0 w 441968"/>
                <a:gd name="connsiteY4" fmla="*/ 476250 h 476250"/>
                <a:gd name="connsiteX0" fmla="*/ 0 w 431418"/>
                <a:gd name="connsiteY0" fmla="*/ 0 h 476250"/>
                <a:gd name="connsiteX1" fmla="*/ 352839 w 431418"/>
                <a:gd name="connsiteY1" fmla="*/ 0 h 476250"/>
                <a:gd name="connsiteX2" fmla="*/ 431418 w 431418"/>
                <a:gd name="connsiteY2" fmla="*/ 238125 h 476250"/>
                <a:gd name="connsiteX3" fmla="*/ 352839 w 431418"/>
                <a:gd name="connsiteY3" fmla="*/ 476250 h 476250"/>
                <a:gd name="connsiteX4" fmla="*/ 0 w 431418"/>
                <a:gd name="connsiteY4" fmla="*/ 476250 h 476250"/>
                <a:gd name="connsiteX0" fmla="*/ 0 w 421120"/>
                <a:gd name="connsiteY0" fmla="*/ 0 h 476250"/>
                <a:gd name="connsiteX1" fmla="*/ 352839 w 421120"/>
                <a:gd name="connsiteY1" fmla="*/ 0 h 476250"/>
                <a:gd name="connsiteX2" fmla="*/ 421120 w 421120"/>
                <a:gd name="connsiteY2" fmla="*/ 238125 h 476250"/>
                <a:gd name="connsiteX3" fmla="*/ 352839 w 421120"/>
                <a:gd name="connsiteY3" fmla="*/ 476250 h 476250"/>
                <a:gd name="connsiteX4" fmla="*/ 0 w 421120"/>
                <a:gd name="connsiteY4" fmla="*/ 476250 h 476250"/>
                <a:gd name="connsiteX0" fmla="*/ 0 w 409644"/>
                <a:gd name="connsiteY0" fmla="*/ 0 h 476250"/>
                <a:gd name="connsiteX1" fmla="*/ 352839 w 409644"/>
                <a:gd name="connsiteY1" fmla="*/ 0 h 476250"/>
                <a:gd name="connsiteX2" fmla="*/ 409644 w 409644"/>
                <a:gd name="connsiteY2" fmla="*/ 238125 h 476250"/>
                <a:gd name="connsiteX3" fmla="*/ 352839 w 409644"/>
                <a:gd name="connsiteY3" fmla="*/ 476250 h 476250"/>
                <a:gd name="connsiteX4" fmla="*/ 0 w 409644"/>
                <a:gd name="connsiteY4" fmla="*/ 476250 h 476250"/>
                <a:gd name="connsiteX0" fmla="*/ 0 w 420807"/>
                <a:gd name="connsiteY0" fmla="*/ 0 h 476250"/>
                <a:gd name="connsiteX1" fmla="*/ 352839 w 420807"/>
                <a:gd name="connsiteY1" fmla="*/ 0 h 476250"/>
                <a:gd name="connsiteX2" fmla="*/ 420807 w 420807"/>
                <a:gd name="connsiteY2" fmla="*/ 238125 h 476250"/>
                <a:gd name="connsiteX3" fmla="*/ 352839 w 420807"/>
                <a:gd name="connsiteY3" fmla="*/ 476250 h 476250"/>
                <a:gd name="connsiteX4" fmla="*/ 0 w 420807"/>
                <a:gd name="connsiteY4" fmla="*/ 476250 h 476250"/>
                <a:gd name="connsiteX0" fmla="*/ 0 w 432275"/>
                <a:gd name="connsiteY0" fmla="*/ 0 h 476250"/>
                <a:gd name="connsiteX1" fmla="*/ 352839 w 432275"/>
                <a:gd name="connsiteY1" fmla="*/ 0 h 476250"/>
                <a:gd name="connsiteX2" fmla="*/ 432275 w 432275"/>
                <a:gd name="connsiteY2" fmla="*/ 238125 h 476250"/>
                <a:gd name="connsiteX3" fmla="*/ 352839 w 432275"/>
                <a:gd name="connsiteY3" fmla="*/ 476250 h 476250"/>
                <a:gd name="connsiteX4" fmla="*/ 0 w 432275"/>
                <a:gd name="connsiteY4" fmla="*/ 476250 h 476250"/>
                <a:gd name="connsiteX0" fmla="*/ 0 w 420495"/>
                <a:gd name="connsiteY0" fmla="*/ 0 h 476250"/>
                <a:gd name="connsiteX1" fmla="*/ 352839 w 420495"/>
                <a:gd name="connsiteY1" fmla="*/ 0 h 476250"/>
                <a:gd name="connsiteX2" fmla="*/ 420495 w 420495"/>
                <a:gd name="connsiteY2" fmla="*/ 238125 h 476250"/>
                <a:gd name="connsiteX3" fmla="*/ 352839 w 420495"/>
                <a:gd name="connsiteY3" fmla="*/ 476250 h 476250"/>
                <a:gd name="connsiteX4" fmla="*/ 0 w 420495"/>
                <a:gd name="connsiteY4" fmla="*/ 476250 h 476250"/>
                <a:gd name="connsiteX0" fmla="*/ 0 w 409036"/>
                <a:gd name="connsiteY0" fmla="*/ 0 h 476250"/>
                <a:gd name="connsiteX1" fmla="*/ 352839 w 409036"/>
                <a:gd name="connsiteY1" fmla="*/ 0 h 476250"/>
                <a:gd name="connsiteX2" fmla="*/ 409036 w 409036"/>
                <a:gd name="connsiteY2" fmla="*/ 238125 h 476250"/>
                <a:gd name="connsiteX3" fmla="*/ 352839 w 409036"/>
                <a:gd name="connsiteY3" fmla="*/ 476250 h 476250"/>
                <a:gd name="connsiteX4" fmla="*/ 0 w 409036"/>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036" h="476250">
                  <a:moveTo>
                    <a:pt x="0" y="0"/>
                  </a:moveTo>
                  <a:lnTo>
                    <a:pt x="352839" y="0"/>
                  </a:lnTo>
                  <a:lnTo>
                    <a:pt x="409036" y="238125"/>
                  </a:lnTo>
                  <a:lnTo>
                    <a:pt x="352839" y="476250"/>
                  </a:lnTo>
                  <a:lnTo>
                    <a:pt x="0" y="476250"/>
                  </a:lnTo>
                </a:path>
              </a:pathLst>
            </a:custGeom>
            <a:solidFill>
              <a:schemeClr val="bg1"/>
            </a:solidFill>
            <a:ln w="22225">
              <a:solidFill>
                <a:schemeClr val="accent6"/>
              </a:solidFill>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nSpc>
                  <a:spcPct val="90000"/>
                </a:lnSpc>
              </a:pPr>
              <a:endParaRPr lang="en-US" sz="1350" dirty="0">
                <a:solidFill>
                  <a:schemeClr val="tx2"/>
                </a:solidFill>
                <a:latin typeface="Arial" panose="020B0604020202020204" pitchFamily="34" charset="0"/>
              </a:endParaRPr>
            </a:p>
          </p:txBody>
        </p:sp>
        <p:sp>
          <p:nvSpPr>
            <p:cNvPr id="22" name="Title55"/>
            <p:cNvSpPr txBox="1"/>
            <p:nvPr/>
          </p:nvSpPr>
          <p:spPr>
            <a:xfrm>
              <a:off x="3421951" y="1712502"/>
              <a:ext cx="1664400" cy="351506"/>
            </a:xfrm>
            <a:prstGeom prst="rect">
              <a:avLst/>
            </a:prstGeom>
            <a:noFill/>
            <a:ln w="9525">
              <a:noFill/>
            </a:ln>
          </p:spPr>
          <p:txBody>
            <a:bodyPr vert="horz" wrap="square" lIns="0" tIns="0" rIns="0" bIns="53213" rtlCol="0" anchor="t" anchorCtr="0">
              <a:spAutoFit/>
            </a:bodyPr>
            <a:lstStyle/>
            <a:p>
              <a:pPr>
                <a:lnSpc>
                  <a:spcPct val="90000"/>
                </a:lnSpc>
                <a:spcBef>
                  <a:spcPts val="450"/>
                </a:spcBef>
                <a:spcAft>
                  <a:spcPts val="450"/>
                </a:spcAft>
                <a:buClr>
                  <a:srgbClr val="000000"/>
                </a:buClr>
                <a:buSzPct val="100000"/>
              </a:pPr>
              <a:r>
                <a:rPr lang="en-US" sz="1075" b="1" dirty="0">
                  <a:solidFill>
                    <a:schemeClr val="accent6"/>
                  </a:solidFill>
                  <a:latin typeface="Arial" panose="020B0604020202020204" pitchFamily="34" charset="0"/>
                </a:rPr>
                <a:t>Selection of leading platforms</a:t>
              </a:r>
            </a:p>
          </p:txBody>
        </p:sp>
      </p:grpSp>
      <p:pic>
        <p:nvPicPr>
          <p:cNvPr id="12" name="Picture 11">
            <a:extLst>
              <a:ext uri="{FF2B5EF4-FFF2-40B4-BE49-F238E27FC236}">
                <a16:creationId xmlns:a16="http://schemas.microsoft.com/office/drawing/2014/main" id="{D61E5B89-99B3-47CE-859A-DDCF3BB3276B}"/>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8" t="19512" b="20070"/>
          <a:stretch/>
        </p:blipFill>
        <p:spPr>
          <a:xfrm>
            <a:off x="3355536" y="1934668"/>
            <a:ext cx="1061034" cy="597102"/>
          </a:xfrm>
          <a:prstGeom prst="rect">
            <a:avLst/>
          </a:prstGeom>
        </p:spPr>
      </p:pic>
      <p:pic>
        <p:nvPicPr>
          <p:cNvPr id="16" name="Picture 15">
            <a:extLst>
              <a:ext uri="{FF2B5EF4-FFF2-40B4-BE49-F238E27FC236}">
                <a16:creationId xmlns:a16="http://schemas.microsoft.com/office/drawing/2014/main" id="{1EC7571E-4153-4189-938C-3776588A4DEB}"/>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55536" y="3096662"/>
            <a:ext cx="1061034" cy="270349"/>
          </a:xfrm>
          <a:prstGeom prst="rect">
            <a:avLst/>
          </a:prstGeom>
        </p:spPr>
      </p:pic>
      <p:pic>
        <p:nvPicPr>
          <p:cNvPr id="20" name="Picture 19">
            <a:extLst>
              <a:ext uri="{FF2B5EF4-FFF2-40B4-BE49-F238E27FC236}">
                <a16:creationId xmlns:a16="http://schemas.microsoft.com/office/drawing/2014/main" id="{FD00CE43-E05A-4DBD-B523-215EBEC737C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1556" y="3888642"/>
            <a:ext cx="1108994" cy="255983"/>
          </a:xfrm>
          <a:prstGeom prst="rect">
            <a:avLst/>
          </a:prstGeom>
        </p:spPr>
      </p:pic>
      <p:sp>
        <p:nvSpPr>
          <p:cNvPr id="2" name="Rectangle 1"/>
          <p:cNvSpPr>
            <a:spLocks/>
          </p:cNvSpPr>
          <p:nvPr/>
        </p:nvSpPr>
        <p:spPr>
          <a:xfrm>
            <a:off x="949146" y="1352644"/>
            <a:ext cx="1811081" cy="3163794"/>
          </a:xfrm>
          <a:prstGeom prst="rect">
            <a:avLst/>
          </a:prstGeom>
          <a:solidFill>
            <a:schemeClr val="accent4">
              <a:lumMod val="20000"/>
              <a:lumOff val="80000"/>
            </a:schemeClr>
          </a:solidFill>
          <a:ln w="9525">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sp>
        <p:nvSpPr>
          <p:cNvPr id="5" name="Title55"/>
          <p:cNvSpPr txBox="1"/>
          <p:nvPr/>
        </p:nvSpPr>
        <p:spPr>
          <a:xfrm>
            <a:off x="1074302" y="1425482"/>
            <a:ext cx="1581218" cy="2518382"/>
          </a:xfrm>
          <a:prstGeom prst="rect">
            <a:avLst/>
          </a:prstGeom>
          <a:noFill/>
          <a:ln w="9525">
            <a:noFill/>
          </a:ln>
        </p:spPr>
        <p:txBody>
          <a:bodyPr vert="horz" wrap="square" lIns="0" tIns="0" rIns="0" bIns="53213" rtlCol="0" anchor="t" anchorCtr="0">
            <a:spAutoFit/>
          </a:bodyPr>
          <a:lstStyle/>
          <a:p>
            <a:pPr>
              <a:lnSpc>
                <a:spcPct val="90000"/>
              </a:lnSpc>
              <a:spcBef>
                <a:spcPts val="450"/>
              </a:spcBef>
              <a:spcAft>
                <a:spcPts val="450"/>
              </a:spcAft>
              <a:buClr>
                <a:srgbClr val="000000"/>
              </a:buClr>
              <a:buSzPct val="100000"/>
            </a:pPr>
            <a:r>
              <a:rPr lang="en-US" sz="1075" b="1" dirty="0">
                <a:solidFill>
                  <a:schemeClr val="accent6"/>
                </a:solidFill>
                <a:latin typeface="Arial" panose="020B0604020202020204" pitchFamily="34" charset="0"/>
                <a:cs typeface="Arial Narrow" pitchFamily="34" charset="0"/>
              </a:rPr>
              <a:t>Limitations of ecommerce platform for travel bookings</a:t>
            </a:r>
          </a:p>
          <a:p>
            <a:pPr marL="171450" lvl="1" indent="-171450">
              <a:lnSpc>
                <a:spcPct val="90000"/>
              </a:lnSpc>
              <a:spcBef>
                <a:spcPts val="450"/>
              </a:spcBef>
              <a:spcAft>
                <a:spcPts val="200"/>
              </a:spcAft>
              <a:buClr>
                <a:schemeClr val="accent1"/>
              </a:buClr>
              <a:buSzPct val="100000"/>
              <a:buFont typeface="Wingdings" panose="05000000000000000000" pitchFamily="2" charset="2"/>
              <a:buChar char="§"/>
            </a:pPr>
            <a:r>
              <a:rPr lang="en-US" sz="975" dirty="0">
                <a:solidFill>
                  <a:srgbClr val="000000"/>
                </a:solidFill>
                <a:latin typeface="Arial" panose="020B0604020202020204" pitchFamily="34" charset="0"/>
                <a:sym typeface="+mn-lt"/>
              </a:rPr>
              <a:t>Shopping cart and checkout model is not ideal for travel bookings</a:t>
            </a:r>
          </a:p>
          <a:p>
            <a:pPr marL="171450" lvl="1" indent="-171450">
              <a:lnSpc>
                <a:spcPct val="90000"/>
              </a:lnSpc>
              <a:spcBef>
                <a:spcPts val="450"/>
              </a:spcBef>
              <a:spcAft>
                <a:spcPts val="200"/>
              </a:spcAft>
              <a:buClr>
                <a:schemeClr val="accent1"/>
              </a:buClr>
              <a:buSzPct val="100000"/>
              <a:buFont typeface="Wingdings" panose="05000000000000000000" pitchFamily="2" charset="2"/>
              <a:buChar char="§"/>
            </a:pPr>
            <a:r>
              <a:rPr lang="en-US" sz="975" dirty="0">
                <a:solidFill>
                  <a:srgbClr val="000000"/>
                </a:solidFill>
                <a:latin typeface="Arial" panose="020B0604020202020204" pitchFamily="34" charset="0"/>
                <a:sym typeface="+mn-lt"/>
              </a:rPr>
              <a:t>No existing API plug-ins for flights/ travel agency data </a:t>
            </a:r>
          </a:p>
          <a:p>
            <a:pPr marL="171450" lvl="1" indent="-171450">
              <a:lnSpc>
                <a:spcPct val="90000"/>
              </a:lnSpc>
              <a:spcBef>
                <a:spcPts val="450"/>
              </a:spcBef>
              <a:spcAft>
                <a:spcPts val="200"/>
              </a:spcAft>
              <a:buClr>
                <a:schemeClr val="accent1"/>
              </a:buClr>
              <a:buSzPct val="100000"/>
              <a:buFont typeface="Wingdings" panose="05000000000000000000" pitchFamily="2" charset="2"/>
              <a:buChar char="§"/>
            </a:pPr>
            <a:r>
              <a:rPr lang="en-US" sz="975" dirty="0">
                <a:solidFill>
                  <a:srgbClr val="000000"/>
                </a:solidFill>
                <a:latin typeface="Arial" panose="020B0604020202020204" pitchFamily="34" charset="0"/>
                <a:sym typeface="+mn-lt"/>
              </a:rPr>
              <a:t>No existing extension for multicasting search details to global distribution system (GDS)</a:t>
            </a:r>
          </a:p>
          <a:p>
            <a:pPr marL="171450" lvl="1" indent="-171450">
              <a:lnSpc>
                <a:spcPct val="90000"/>
              </a:lnSpc>
              <a:spcBef>
                <a:spcPts val="450"/>
              </a:spcBef>
              <a:spcAft>
                <a:spcPts val="200"/>
              </a:spcAft>
              <a:buClr>
                <a:schemeClr val="accent1"/>
              </a:buClr>
              <a:buSzPct val="100000"/>
              <a:buFont typeface="Wingdings" panose="05000000000000000000" pitchFamily="2" charset="2"/>
              <a:buChar char="§"/>
            </a:pPr>
            <a:r>
              <a:rPr lang="en-US" sz="975" dirty="0">
                <a:solidFill>
                  <a:srgbClr val="000000"/>
                </a:solidFill>
                <a:latin typeface="Arial" panose="020B0604020202020204" pitchFamily="34" charset="0"/>
                <a:sym typeface="+mn-lt"/>
              </a:rPr>
              <a:t>No existing extension for screen scraping</a:t>
            </a:r>
            <a:endParaRPr lang="en-US" sz="975" dirty="0">
              <a:solidFill>
                <a:schemeClr val="accent6"/>
              </a:solidFill>
              <a:latin typeface="Arial" panose="020B0604020202020204" pitchFamily="34" charset="0"/>
              <a:cs typeface="Arial Narrow" pitchFamily="34" charset="0"/>
            </a:endParaRPr>
          </a:p>
        </p:txBody>
      </p:sp>
      <p:sp>
        <p:nvSpPr>
          <p:cNvPr id="28" name="Oval 27">
            <a:extLst>
              <a:ext uri="{FF2B5EF4-FFF2-40B4-BE49-F238E27FC236}">
                <a16:creationId xmlns:a16="http://schemas.microsoft.com/office/drawing/2014/main" id="{7DB8163A-ED64-478A-9E49-EE56B3A7E963}"/>
              </a:ext>
            </a:extLst>
          </p:cNvPr>
          <p:cNvSpPr/>
          <p:nvPr/>
        </p:nvSpPr>
        <p:spPr>
          <a:xfrm>
            <a:off x="1647813" y="4040105"/>
            <a:ext cx="365760" cy="365760"/>
          </a:xfrm>
          <a:prstGeom prst="ellipse">
            <a:avLst/>
          </a:prstGeom>
          <a:solidFill>
            <a:schemeClr val="accent6"/>
          </a:solidFill>
          <a:ln w="15875" cmpd="sng">
            <a:solidFill>
              <a:schemeClr val="bg1"/>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ctr" anchorCtr="0">
            <a:noAutofit/>
          </a:bodyPr>
          <a:lstStyle/>
          <a:p>
            <a:pPr algn="ctr">
              <a:lnSpc>
                <a:spcPct val="90000"/>
              </a:lnSpc>
              <a:spcBef>
                <a:spcPts val="300"/>
              </a:spcBef>
            </a:pPr>
            <a:r>
              <a:rPr lang="en-US" sz="3225" dirty="0">
                <a:solidFill>
                  <a:schemeClr val="bg1"/>
                </a:solidFill>
                <a:latin typeface="Arial" panose="020B0604020202020204" pitchFamily="34" charset="0"/>
              </a:rPr>
              <a:t>!</a:t>
            </a:r>
          </a:p>
        </p:txBody>
      </p:sp>
      <p:sp>
        <p:nvSpPr>
          <p:cNvPr id="46" name="Rectangle 45">
            <a:extLst>
              <a:ext uri="{FF2B5EF4-FFF2-40B4-BE49-F238E27FC236}">
                <a16:creationId xmlns:a16="http://schemas.microsoft.com/office/drawing/2014/main" id="{712F4B2F-DD28-4153-963A-6A45280BF187}"/>
              </a:ext>
            </a:extLst>
          </p:cNvPr>
          <p:cNvSpPr>
            <a:spLocks/>
          </p:cNvSpPr>
          <p:nvPr/>
        </p:nvSpPr>
        <p:spPr>
          <a:xfrm>
            <a:off x="5254229" y="1352644"/>
            <a:ext cx="3094229" cy="3163793"/>
          </a:xfrm>
          <a:prstGeom prst="rect">
            <a:avLst/>
          </a:prstGeom>
          <a:solidFill>
            <a:schemeClr val="accent3">
              <a:lumMod val="60000"/>
              <a:lumOff val="40000"/>
            </a:schemeClr>
          </a:solidFill>
          <a:ln w="9525">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sp>
        <p:nvSpPr>
          <p:cNvPr id="39" name="RBContent4"/>
          <p:cNvSpPr txBox="1">
            <a:spLocks/>
          </p:cNvSpPr>
          <p:nvPr/>
        </p:nvSpPr>
        <p:spPr>
          <a:xfrm>
            <a:off x="6035587" y="1723632"/>
            <a:ext cx="2136545" cy="297774"/>
          </a:xfrm>
          <a:prstGeom prst="rect">
            <a:avLst/>
          </a:prstGeom>
          <a:noFill/>
          <a:ln w="9525">
            <a:noFill/>
          </a:ln>
        </p:spPr>
        <p:txBody>
          <a:bodyPr vert="horz" wrap="square" lIns="0" tIns="0" rIns="0" bIns="0" rtlCol="0">
            <a:spAutoFit/>
          </a:bodyPr>
          <a:lstStyle/>
          <a:p>
            <a:pPr marL="0" lvl="1">
              <a:lnSpc>
                <a:spcPct val="90000"/>
              </a:lnSpc>
              <a:spcBef>
                <a:spcPts val="300"/>
              </a:spcBef>
              <a:buSzPct val="100000"/>
            </a:pPr>
            <a:r>
              <a:rPr lang="en-US" sz="1075" b="1" dirty="0">
                <a:latin typeface="Arial" panose="020B0604020202020204" pitchFamily="34" charset="0"/>
                <a:sym typeface="+mn-lt"/>
              </a:rPr>
              <a:t>Real-time inventory </a:t>
            </a:r>
            <a:r>
              <a:rPr lang="en-US" sz="1075" dirty="0">
                <a:latin typeface="Arial" panose="020B0604020202020204" pitchFamily="34" charset="0"/>
                <a:sym typeface="+mn-lt"/>
              </a:rPr>
              <a:t>of</a:t>
            </a:r>
            <a:r>
              <a:rPr lang="en-US" sz="1075" b="1" dirty="0">
                <a:latin typeface="Arial" panose="020B0604020202020204" pitchFamily="34" charset="0"/>
                <a:sym typeface="+mn-lt"/>
              </a:rPr>
              <a:t> airlines uploaded </a:t>
            </a:r>
            <a:r>
              <a:rPr lang="en-US" sz="1075" dirty="0">
                <a:latin typeface="Arial" panose="020B0604020202020204" pitchFamily="34" charset="0"/>
                <a:sym typeface="+mn-lt"/>
              </a:rPr>
              <a:t>onto</a:t>
            </a:r>
            <a:r>
              <a:rPr lang="en-US" sz="1075" b="1" dirty="0">
                <a:latin typeface="Arial" panose="020B0604020202020204" pitchFamily="34" charset="0"/>
                <a:sym typeface="+mn-lt"/>
              </a:rPr>
              <a:t> system</a:t>
            </a:r>
          </a:p>
        </p:txBody>
      </p:sp>
      <p:sp>
        <p:nvSpPr>
          <p:cNvPr id="40" name="RBContent4"/>
          <p:cNvSpPr txBox="1">
            <a:spLocks/>
          </p:cNvSpPr>
          <p:nvPr/>
        </p:nvSpPr>
        <p:spPr>
          <a:xfrm>
            <a:off x="6035587" y="2280891"/>
            <a:ext cx="2136545" cy="297774"/>
          </a:xfrm>
          <a:prstGeom prst="rect">
            <a:avLst/>
          </a:prstGeom>
          <a:noFill/>
          <a:ln w="9525">
            <a:noFill/>
          </a:ln>
        </p:spPr>
        <p:txBody>
          <a:bodyPr vert="horz" wrap="square" lIns="0" tIns="0" rIns="0" bIns="0" rtlCol="0">
            <a:spAutoFit/>
          </a:bodyPr>
          <a:lstStyle/>
          <a:p>
            <a:pPr marL="0" lvl="1">
              <a:lnSpc>
                <a:spcPct val="90000"/>
              </a:lnSpc>
              <a:spcBef>
                <a:spcPts val="300"/>
              </a:spcBef>
              <a:buSzPct val="100000"/>
            </a:pPr>
            <a:r>
              <a:rPr lang="en-US" sz="1075" b="1" dirty="0">
                <a:latin typeface="Arial" panose="020B0604020202020204" pitchFamily="34" charset="0"/>
                <a:sym typeface="+mn-lt"/>
              </a:rPr>
              <a:t>APIs </a:t>
            </a:r>
            <a:r>
              <a:rPr lang="en-US" sz="1075" dirty="0">
                <a:latin typeface="Arial" panose="020B0604020202020204" pitchFamily="34" charset="0"/>
                <a:sym typeface="+mn-lt"/>
              </a:rPr>
              <a:t>to</a:t>
            </a:r>
            <a:r>
              <a:rPr lang="en-US" sz="1075" b="1" dirty="0">
                <a:latin typeface="Arial" panose="020B0604020202020204" pitchFamily="34" charset="0"/>
                <a:sym typeface="+mn-lt"/>
              </a:rPr>
              <a:t> accommodate travel plan flexibility</a:t>
            </a:r>
          </a:p>
        </p:txBody>
      </p:sp>
      <p:sp>
        <p:nvSpPr>
          <p:cNvPr id="41" name="RBContent4"/>
          <p:cNvSpPr txBox="1">
            <a:spLocks/>
          </p:cNvSpPr>
          <p:nvPr/>
        </p:nvSpPr>
        <p:spPr>
          <a:xfrm>
            <a:off x="6035587" y="2838151"/>
            <a:ext cx="2136545" cy="297774"/>
          </a:xfrm>
          <a:prstGeom prst="rect">
            <a:avLst/>
          </a:prstGeom>
          <a:noFill/>
          <a:ln w="9525">
            <a:noFill/>
          </a:ln>
        </p:spPr>
        <p:txBody>
          <a:bodyPr vert="horz" wrap="square" lIns="0" tIns="0" rIns="0" bIns="0" rtlCol="0">
            <a:spAutoFit/>
          </a:bodyPr>
          <a:lstStyle/>
          <a:p>
            <a:pPr marL="0" lvl="1">
              <a:lnSpc>
                <a:spcPct val="90000"/>
              </a:lnSpc>
              <a:spcBef>
                <a:spcPts val="300"/>
              </a:spcBef>
              <a:buSzPct val="100000"/>
            </a:pPr>
            <a:r>
              <a:rPr lang="en-US" sz="1075" b="1" dirty="0">
                <a:latin typeface="Arial" panose="020B0604020202020204" pitchFamily="34" charset="0"/>
                <a:sym typeface="+mn-lt"/>
              </a:rPr>
              <a:t>Sales tracking </a:t>
            </a:r>
            <a:r>
              <a:rPr lang="en-US" sz="1075" dirty="0">
                <a:latin typeface="Arial" panose="020B0604020202020204" pitchFamily="34" charset="0"/>
                <a:sym typeface="+mn-lt"/>
              </a:rPr>
              <a:t>(extension of stay, flight changes etc.)</a:t>
            </a:r>
          </a:p>
        </p:txBody>
      </p:sp>
      <p:sp>
        <p:nvSpPr>
          <p:cNvPr id="42" name="RBContent4"/>
          <p:cNvSpPr txBox="1">
            <a:spLocks/>
          </p:cNvSpPr>
          <p:nvPr/>
        </p:nvSpPr>
        <p:spPr>
          <a:xfrm>
            <a:off x="6035587" y="3475679"/>
            <a:ext cx="2136545" cy="148887"/>
          </a:xfrm>
          <a:prstGeom prst="rect">
            <a:avLst/>
          </a:prstGeom>
          <a:noFill/>
          <a:ln w="9525">
            <a:noFill/>
          </a:ln>
        </p:spPr>
        <p:txBody>
          <a:bodyPr vert="horz" wrap="square" lIns="0" tIns="0" rIns="0" bIns="0" rtlCol="0">
            <a:spAutoFit/>
          </a:bodyPr>
          <a:lstStyle/>
          <a:p>
            <a:pPr marL="0" lvl="1">
              <a:lnSpc>
                <a:spcPct val="90000"/>
              </a:lnSpc>
              <a:spcBef>
                <a:spcPts val="300"/>
              </a:spcBef>
              <a:buSzPct val="100000"/>
            </a:pPr>
            <a:r>
              <a:rPr lang="en-US" sz="1075" b="1" dirty="0">
                <a:latin typeface="Arial" panose="020B0604020202020204" pitchFamily="34" charset="0"/>
                <a:sym typeface="+mn-lt"/>
              </a:rPr>
              <a:t>Reserve user requests</a:t>
            </a:r>
          </a:p>
        </p:txBody>
      </p:sp>
      <p:sp>
        <p:nvSpPr>
          <p:cNvPr id="43" name="RBContent4"/>
          <p:cNvSpPr txBox="1">
            <a:spLocks/>
          </p:cNvSpPr>
          <p:nvPr/>
        </p:nvSpPr>
        <p:spPr>
          <a:xfrm>
            <a:off x="6035587" y="3952671"/>
            <a:ext cx="2136545" cy="297774"/>
          </a:xfrm>
          <a:prstGeom prst="rect">
            <a:avLst/>
          </a:prstGeom>
          <a:noFill/>
          <a:ln w="9525">
            <a:noFill/>
          </a:ln>
        </p:spPr>
        <p:txBody>
          <a:bodyPr vert="horz" wrap="square" lIns="0" tIns="0" rIns="0" bIns="0" rtlCol="0">
            <a:spAutoFit/>
          </a:bodyPr>
          <a:lstStyle/>
          <a:p>
            <a:pPr marL="0" lvl="1">
              <a:lnSpc>
                <a:spcPct val="90000"/>
              </a:lnSpc>
              <a:spcBef>
                <a:spcPts val="300"/>
              </a:spcBef>
              <a:buSzPct val="100000"/>
            </a:pPr>
            <a:r>
              <a:rPr lang="en-US" sz="1075" b="1" dirty="0">
                <a:latin typeface="Arial" panose="020B0604020202020204" pitchFamily="34" charset="0"/>
                <a:sym typeface="+mn-lt"/>
              </a:rPr>
              <a:t>Storing </a:t>
            </a:r>
            <a:r>
              <a:rPr lang="en-US" sz="1075" dirty="0">
                <a:latin typeface="Arial" panose="020B0604020202020204" pitchFamily="34" charset="0"/>
                <a:sym typeface="+mn-lt"/>
              </a:rPr>
              <a:t>and</a:t>
            </a:r>
            <a:r>
              <a:rPr lang="en-US" sz="1075" b="1" dirty="0">
                <a:latin typeface="Arial" panose="020B0604020202020204" pitchFamily="34" charset="0"/>
                <a:sym typeface="+mn-lt"/>
              </a:rPr>
              <a:t> updating </a:t>
            </a:r>
            <a:r>
              <a:rPr lang="en-US" sz="1075" dirty="0">
                <a:latin typeface="Arial" panose="020B0604020202020204" pitchFamily="34" charset="0"/>
                <a:sym typeface="+mn-lt"/>
              </a:rPr>
              <a:t>of</a:t>
            </a:r>
            <a:r>
              <a:rPr lang="en-US" sz="1075" b="1" dirty="0">
                <a:latin typeface="Arial" panose="020B0604020202020204" pitchFamily="34" charset="0"/>
                <a:sym typeface="+mn-lt"/>
              </a:rPr>
              <a:t> huge amounts </a:t>
            </a:r>
            <a:r>
              <a:rPr lang="en-US" sz="1075" dirty="0">
                <a:latin typeface="Arial" panose="020B0604020202020204" pitchFamily="34" charset="0"/>
                <a:sym typeface="+mn-lt"/>
              </a:rPr>
              <a:t>of</a:t>
            </a:r>
            <a:r>
              <a:rPr lang="en-US" sz="1075" b="1" dirty="0">
                <a:latin typeface="Arial" panose="020B0604020202020204" pitchFamily="34" charset="0"/>
                <a:sym typeface="+mn-lt"/>
              </a:rPr>
              <a:t> data</a:t>
            </a:r>
          </a:p>
        </p:txBody>
      </p:sp>
      <p:sp>
        <p:nvSpPr>
          <p:cNvPr id="44" name="Title55"/>
          <p:cNvSpPr txBox="1"/>
          <p:nvPr/>
        </p:nvSpPr>
        <p:spPr>
          <a:xfrm>
            <a:off x="5433519" y="1425482"/>
            <a:ext cx="1728422" cy="202620"/>
          </a:xfrm>
          <a:prstGeom prst="rect">
            <a:avLst/>
          </a:prstGeom>
          <a:noFill/>
          <a:ln w="9525">
            <a:noFill/>
          </a:ln>
        </p:spPr>
        <p:txBody>
          <a:bodyPr vert="horz" wrap="square" lIns="0" tIns="0" rIns="0" bIns="53213" rtlCol="0" anchor="t" anchorCtr="0">
            <a:spAutoFit/>
          </a:bodyPr>
          <a:lstStyle>
            <a:defPPr>
              <a:defRPr lang="en-US"/>
            </a:defPPr>
            <a:lvl1pPr>
              <a:lnSpc>
                <a:spcPct val="90000"/>
              </a:lnSpc>
              <a:spcBef>
                <a:spcPts val="300"/>
              </a:spcBef>
              <a:buClr>
                <a:srgbClr val="000000"/>
              </a:buClr>
              <a:buSzPct val="100000"/>
              <a:defRPr sz="1275" b="1">
                <a:solidFill>
                  <a:srgbClr val="000000"/>
                </a:solidFill>
                <a:latin typeface="Arial" panose="020B0604020202020204" pitchFamily="34" charset="0"/>
                <a:cs typeface="Arial Narrow" pitchFamily="34" charset="0"/>
              </a:defRPr>
            </a:lvl1pPr>
          </a:lstStyle>
          <a:p>
            <a:pPr>
              <a:spcBef>
                <a:spcPts val="450"/>
              </a:spcBef>
              <a:spcAft>
                <a:spcPts val="450"/>
              </a:spcAft>
            </a:pPr>
            <a:r>
              <a:rPr lang="en-US" sz="1075" dirty="0">
                <a:solidFill>
                  <a:schemeClr val="accent6"/>
                </a:solidFill>
              </a:rPr>
              <a:t>Features</a:t>
            </a:r>
          </a:p>
        </p:txBody>
      </p:sp>
      <p:cxnSp>
        <p:nvCxnSpPr>
          <p:cNvPr id="31" name="Straight Connector 30">
            <a:extLst>
              <a:ext uri="{FF2B5EF4-FFF2-40B4-BE49-F238E27FC236}">
                <a16:creationId xmlns:a16="http://schemas.microsoft.com/office/drawing/2014/main" id="{DCE1E6F9-52E7-434C-B97A-AC111C46C8E4}"/>
              </a:ext>
            </a:extLst>
          </p:cNvPr>
          <p:cNvCxnSpPr>
            <a:cxnSpLocks/>
            <a:stCxn id="36" idx="4"/>
            <a:endCxn id="50" idx="0"/>
          </p:cNvCxnSpPr>
          <p:nvPr/>
        </p:nvCxnSpPr>
        <p:spPr>
          <a:xfrm flipH="1">
            <a:off x="5654023" y="2057022"/>
            <a:ext cx="11161" cy="1847910"/>
          </a:xfrm>
          <a:prstGeom prst="line">
            <a:avLst/>
          </a:prstGeom>
          <a:ln w="28575" cmpd="sng">
            <a:solidFill>
              <a:schemeClr val="accent6"/>
            </a:solidFill>
            <a:prstDash val="sysDot"/>
          </a:ln>
          <a:effectLst/>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0A2A8958-6B0C-45E0-9823-F125A1B735E4}"/>
              </a:ext>
            </a:extLst>
          </p:cNvPr>
          <p:cNvSpPr/>
          <p:nvPr/>
        </p:nvSpPr>
        <p:spPr>
          <a:xfrm>
            <a:off x="5471143" y="3904932"/>
            <a:ext cx="365760" cy="365760"/>
          </a:xfrm>
          <a:prstGeom prst="ellipse">
            <a:avLst/>
          </a:prstGeom>
          <a:solidFill>
            <a:schemeClr val="accent6"/>
          </a:solidFill>
          <a:ln w="15875" cmpd="sng">
            <a:solidFill>
              <a:schemeClr val="bg1"/>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825" dirty="0">
              <a:latin typeface="Arial" panose="020B0604020202020204" pitchFamily="34" charset="0"/>
            </a:endParaRPr>
          </a:p>
        </p:txBody>
      </p:sp>
      <p:grpSp>
        <p:nvGrpSpPr>
          <p:cNvPr id="51" name="Group 50">
            <a:extLst>
              <a:ext uri="{FF2B5EF4-FFF2-40B4-BE49-F238E27FC236}">
                <a16:creationId xmlns:a16="http://schemas.microsoft.com/office/drawing/2014/main" id="{8CFCEE0F-2C75-43A5-9F43-7A79BC1C94E0}"/>
              </a:ext>
            </a:extLst>
          </p:cNvPr>
          <p:cNvGrpSpPr/>
          <p:nvPr/>
        </p:nvGrpSpPr>
        <p:grpSpPr>
          <a:xfrm>
            <a:off x="5528062" y="3945014"/>
            <a:ext cx="251922" cy="285596"/>
            <a:chOff x="-1493838" y="2659063"/>
            <a:chExt cx="311150" cy="320676"/>
          </a:xfrm>
          <a:solidFill>
            <a:schemeClr val="bg1"/>
          </a:solidFill>
        </p:grpSpPr>
        <p:sp>
          <p:nvSpPr>
            <p:cNvPr id="52" name="Freeform 70">
              <a:extLst>
                <a:ext uri="{FF2B5EF4-FFF2-40B4-BE49-F238E27FC236}">
                  <a16:creationId xmlns:a16="http://schemas.microsoft.com/office/drawing/2014/main" id="{1C452B3E-16D2-4472-8B42-E3050B6889C5}"/>
                </a:ext>
              </a:extLst>
            </p:cNvPr>
            <p:cNvSpPr>
              <a:spLocks noEditPoints="1"/>
            </p:cNvSpPr>
            <p:nvPr/>
          </p:nvSpPr>
          <p:spPr bwMode="auto">
            <a:xfrm>
              <a:off x="-1427163" y="2757488"/>
              <a:ext cx="177800" cy="49213"/>
            </a:xfrm>
            <a:custGeom>
              <a:avLst/>
              <a:gdLst>
                <a:gd name="T0" fmla="*/ 1204 w 1890"/>
                <a:gd name="T1" fmla="*/ 265 h 530"/>
                <a:gd name="T2" fmla="*/ 1204 w 1890"/>
                <a:gd name="T3" fmla="*/ 407 h 530"/>
                <a:gd name="T4" fmla="*/ 1633 w 1890"/>
                <a:gd name="T5" fmla="*/ 407 h 530"/>
                <a:gd name="T6" fmla="*/ 1633 w 1890"/>
                <a:gd name="T7" fmla="*/ 265 h 530"/>
                <a:gd name="T8" fmla="*/ 1204 w 1890"/>
                <a:gd name="T9" fmla="*/ 265 h 530"/>
                <a:gd name="T10" fmla="*/ 177 w 1890"/>
                <a:gd name="T11" fmla="*/ 112 h 530"/>
                <a:gd name="T12" fmla="*/ 158 w 1890"/>
                <a:gd name="T13" fmla="*/ 115 h 530"/>
                <a:gd name="T14" fmla="*/ 141 w 1890"/>
                <a:gd name="T15" fmla="*/ 123 h 530"/>
                <a:gd name="T16" fmla="*/ 128 w 1890"/>
                <a:gd name="T17" fmla="*/ 137 h 530"/>
                <a:gd name="T18" fmla="*/ 120 w 1890"/>
                <a:gd name="T19" fmla="*/ 153 h 530"/>
                <a:gd name="T20" fmla="*/ 116 w 1890"/>
                <a:gd name="T21" fmla="*/ 172 h 530"/>
                <a:gd name="T22" fmla="*/ 120 w 1890"/>
                <a:gd name="T23" fmla="*/ 191 h 530"/>
                <a:gd name="T24" fmla="*/ 128 w 1890"/>
                <a:gd name="T25" fmla="*/ 207 h 530"/>
                <a:gd name="T26" fmla="*/ 141 w 1890"/>
                <a:gd name="T27" fmla="*/ 221 h 530"/>
                <a:gd name="T28" fmla="*/ 158 w 1890"/>
                <a:gd name="T29" fmla="*/ 229 h 530"/>
                <a:gd name="T30" fmla="*/ 177 w 1890"/>
                <a:gd name="T31" fmla="*/ 232 h 530"/>
                <a:gd name="T32" fmla="*/ 197 w 1890"/>
                <a:gd name="T33" fmla="*/ 229 h 530"/>
                <a:gd name="T34" fmla="*/ 213 w 1890"/>
                <a:gd name="T35" fmla="*/ 221 h 530"/>
                <a:gd name="T36" fmla="*/ 226 w 1890"/>
                <a:gd name="T37" fmla="*/ 207 h 530"/>
                <a:gd name="T38" fmla="*/ 234 w 1890"/>
                <a:gd name="T39" fmla="*/ 191 h 530"/>
                <a:gd name="T40" fmla="*/ 237 w 1890"/>
                <a:gd name="T41" fmla="*/ 172 h 530"/>
                <a:gd name="T42" fmla="*/ 234 w 1890"/>
                <a:gd name="T43" fmla="*/ 153 h 530"/>
                <a:gd name="T44" fmla="*/ 226 w 1890"/>
                <a:gd name="T45" fmla="*/ 137 h 530"/>
                <a:gd name="T46" fmla="*/ 213 w 1890"/>
                <a:gd name="T47" fmla="*/ 123 h 530"/>
                <a:gd name="T48" fmla="*/ 197 w 1890"/>
                <a:gd name="T49" fmla="*/ 115 h 530"/>
                <a:gd name="T50" fmla="*/ 177 w 1890"/>
                <a:gd name="T51" fmla="*/ 112 h 530"/>
                <a:gd name="T52" fmla="*/ 99 w 1890"/>
                <a:gd name="T53" fmla="*/ 0 h 530"/>
                <a:gd name="T54" fmla="*/ 1792 w 1890"/>
                <a:gd name="T55" fmla="*/ 0 h 530"/>
                <a:gd name="T56" fmla="*/ 1815 w 1890"/>
                <a:gd name="T57" fmla="*/ 3 h 530"/>
                <a:gd name="T58" fmla="*/ 1835 w 1890"/>
                <a:gd name="T59" fmla="*/ 11 h 530"/>
                <a:gd name="T60" fmla="*/ 1854 w 1890"/>
                <a:gd name="T61" fmla="*/ 22 h 530"/>
                <a:gd name="T62" fmla="*/ 1869 w 1890"/>
                <a:gd name="T63" fmla="*/ 37 h 530"/>
                <a:gd name="T64" fmla="*/ 1881 w 1890"/>
                <a:gd name="T65" fmla="*/ 55 h 530"/>
                <a:gd name="T66" fmla="*/ 1888 w 1890"/>
                <a:gd name="T67" fmla="*/ 76 h 530"/>
                <a:gd name="T68" fmla="*/ 1890 w 1890"/>
                <a:gd name="T69" fmla="*/ 98 h 530"/>
                <a:gd name="T70" fmla="*/ 1890 w 1890"/>
                <a:gd name="T71" fmla="*/ 431 h 530"/>
                <a:gd name="T72" fmla="*/ 1888 w 1890"/>
                <a:gd name="T73" fmla="*/ 454 h 530"/>
                <a:gd name="T74" fmla="*/ 1881 w 1890"/>
                <a:gd name="T75" fmla="*/ 475 h 530"/>
                <a:gd name="T76" fmla="*/ 1869 w 1890"/>
                <a:gd name="T77" fmla="*/ 493 h 530"/>
                <a:gd name="T78" fmla="*/ 1854 w 1890"/>
                <a:gd name="T79" fmla="*/ 508 h 530"/>
                <a:gd name="T80" fmla="*/ 1835 w 1890"/>
                <a:gd name="T81" fmla="*/ 520 h 530"/>
                <a:gd name="T82" fmla="*/ 1815 w 1890"/>
                <a:gd name="T83" fmla="*/ 527 h 530"/>
                <a:gd name="T84" fmla="*/ 1792 w 1890"/>
                <a:gd name="T85" fmla="*/ 530 h 530"/>
                <a:gd name="T86" fmla="*/ 99 w 1890"/>
                <a:gd name="T87" fmla="*/ 530 h 530"/>
                <a:gd name="T88" fmla="*/ 76 w 1890"/>
                <a:gd name="T89" fmla="*/ 527 h 530"/>
                <a:gd name="T90" fmla="*/ 55 w 1890"/>
                <a:gd name="T91" fmla="*/ 520 h 530"/>
                <a:gd name="T92" fmla="*/ 37 w 1890"/>
                <a:gd name="T93" fmla="*/ 508 h 530"/>
                <a:gd name="T94" fmla="*/ 21 w 1890"/>
                <a:gd name="T95" fmla="*/ 493 h 530"/>
                <a:gd name="T96" fmla="*/ 10 w 1890"/>
                <a:gd name="T97" fmla="*/ 475 h 530"/>
                <a:gd name="T98" fmla="*/ 3 w 1890"/>
                <a:gd name="T99" fmla="*/ 454 h 530"/>
                <a:gd name="T100" fmla="*/ 0 w 1890"/>
                <a:gd name="T101" fmla="*/ 431 h 530"/>
                <a:gd name="T102" fmla="*/ 0 w 1890"/>
                <a:gd name="T103" fmla="*/ 98 h 530"/>
                <a:gd name="T104" fmla="*/ 3 w 1890"/>
                <a:gd name="T105" fmla="*/ 76 h 530"/>
                <a:gd name="T106" fmla="*/ 10 w 1890"/>
                <a:gd name="T107" fmla="*/ 55 h 530"/>
                <a:gd name="T108" fmla="*/ 21 w 1890"/>
                <a:gd name="T109" fmla="*/ 37 h 530"/>
                <a:gd name="T110" fmla="*/ 37 w 1890"/>
                <a:gd name="T111" fmla="*/ 22 h 530"/>
                <a:gd name="T112" fmla="*/ 55 w 1890"/>
                <a:gd name="T113" fmla="*/ 11 h 530"/>
                <a:gd name="T114" fmla="*/ 76 w 1890"/>
                <a:gd name="T115" fmla="*/ 3 h 530"/>
                <a:gd name="T116" fmla="*/ 99 w 1890"/>
                <a:gd name="T117" fmla="*/ 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90" h="530">
                  <a:moveTo>
                    <a:pt x="1204" y="265"/>
                  </a:moveTo>
                  <a:lnTo>
                    <a:pt x="1204" y="407"/>
                  </a:lnTo>
                  <a:lnTo>
                    <a:pt x="1633" y="407"/>
                  </a:lnTo>
                  <a:lnTo>
                    <a:pt x="1633" y="265"/>
                  </a:lnTo>
                  <a:lnTo>
                    <a:pt x="1204" y="265"/>
                  </a:lnTo>
                  <a:close/>
                  <a:moveTo>
                    <a:pt x="177" y="112"/>
                  </a:moveTo>
                  <a:lnTo>
                    <a:pt x="158" y="115"/>
                  </a:lnTo>
                  <a:lnTo>
                    <a:pt x="141" y="123"/>
                  </a:lnTo>
                  <a:lnTo>
                    <a:pt x="128" y="137"/>
                  </a:lnTo>
                  <a:lnTo>
                    <a:pt x="120" y="153"/>
                  </a:lnTo>
                  <a:lnTo>
                    <a:pt x="116" y="172"/>
                  </a:lnTo>
                  <a:lnTo>
                    <a:pt x="120" y="191"/>
                  </a:lnTo>
                  <a:lnTo>
                    <a:pt x="128" y="207"/>
                  </a:lnTo>
                  <a:lnTo>
                    <a:pt x="141" y="221"/>
                  </a:lnTo>
                  <a:lnTo>
                    <a:pt x="158" y="229"/>
                  </a:lnTo>
                  <a:lnTo>
                    <a:pt x="177" y="232"/>
                  </a:lnTo>
                  <a:lnTo>
                    <a:pt x="197" y="229"/>
                  </a:lnTo>
                  <a:lnTo>
                    <a:pt x="213" y="221"/>
                  </a:lnTo>
                  <a:lnTo>
                    <a:pt x="226" y="207"/>
                  </a:lnTo>
                  <a:lnTo>
                    <a:pt x="234" y="191"/>
                  </a:lnTo>
                  <a:lnTo>
                    <a:pt x="237" y="172"/>
                  </a:lnTo>
                  <a:lnTo>
                    <a:pt x="234" y="153"/>
                  </a:lnTo>
                  <a:lnTo>
                    <a:pt x="226" y="137"/>
                  </a:lnTo>
                  <a:lnTo>
                    <a:pt x="213" y="123"/>
                  </a:lnTo>
                  <a:lnTo>
                    <a:pt x="197" y="115"/>
                  </a:lnTo>
                  <a:lnTo>
                    <a:pt x="177" y="112"/>
                  </a:lnTo>
                  <a:close/>
                  <a:moveTo>
                    <a:pt x="99" y="0"/>
                  </a:moveTo>
                  <a:lnTo>
                    <a:pt x="1792" y="0"/>
                  </a:lnTo>
                  <a:lnTo>
                    <a:pt x="1815" y="3"/>
                  </a:lnTo>
                  <a:lnTo>
                    <a:pt x="1835" y="11"/>
                  </a:lnTo>
                  <a:lnTo>
                    <a:pt x="1854" y="22"/>
                  </a:lnTo>
                  <a:lnTo>
                    <a:pt x="1869" y="37"/>
                  </a:lnTo>
                  <a:lnTo>
                    <a:pt x="1881" y="55"/>
                  </a:lnTo>
                  <a:lnTo>
                    <a:pt x="1888" y="76"/>
                  </a:lnTo>
                  <a:lnTo>
                    <a:pt x="1890" y="98"/>
                  </a:lnTo>
                  <a:lnTo>
                    <a:pt x="1890" y="431"/>
                  </a:lnTo>
                  <a:lnTo>
                    <a:pt x="1888" y="454"/>
                  </a:lnTo>
                  <a:lnTo>
                    <a:pt x="1881" y="475"/>
                  </a:lnTo>
                  <a:lnTo>
                    <a:pt x="1869" y="493"/>
                  </a:lnTo>
                  <a:lnTo>
                    <a:pt x="1854" y="508"/>
                  </a:lnTo>
                  <a:lnTo>
                    <a:pt x="1835" y="520"/>
                  </a:lnTo>
                  <a:lnTo>
                    <a:pt x="1815" y="527"/>
                  </a:lnTo>
                  <a:lnTo>
                    <a:pt x="1792" y="530"/>
                  </a:lnTo>
                  <a:lnTo>
                    <a:pt x="99" y="530"/>
                  </a:lnTo>
                  <a:lnTo>
                    <a:pt x="76" y="527"/>
                  </a:lnTo>
                  <a:lnTo>
                    <a:pt x="55" y="520"/>
                  </a:lnTo>
                  <a:lnTo>
                    <a:pt x="37" y="508"/>
                  </a:lnTo>
                  <a:lnTo>
                    <a:pt x="21" y="493"/>
                  </a:lnTo>
                  <a:lnTo>
                    <a:pt x="10" y="475"/>
                  </a:lnTo>
                  <a:lnTo>
                    <a:pt x="3" y="454"/>
                  </a:lnTo>
                  <a:lnTo>
                    <a:pt x="0" y="431"/>
                  </a:lnTo>
                  <a:lnTo>
                    <a:pt x="0" y="98"/>
                  </a:lnTo>
                  <a:lnTo>
                    <a:pt x="3" y="76"/>
                  </a:lnTo>
                  <a:lnTo>
                    <a:pt x="10" y="55"/>
                  </a:lnTo>
                  <a:lnTo>
                    <a:pt x="21" y="37"/>
                  </a:lnTo>
                  <a:lnTo>
                    <a:pt x="37" y="22"/>
                  </a:lnTo>
                  <a:lnTo>
                    <a:pt x="55" y="11"/>
                  </a:lnTo>
                  <a:lnTo>
                    <a:pt x="76" y="3"/>
                  </a:lnTo>
                  <a:lnTo>
                    <a:pt x="9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53" name="Freeform 71">
              <a:extLst>
                <a:ext uri="{FF2B5EF4-FFF2-40B4-BE49-F238E27FC236}">
                  <a16:creationId xmlns:a16="http://schemas.microsoft.com/office/drawing/2014/main" id="{84B7BF30-B730-425C-98CC-F17302AF3814}"/>
                </a:ext>
              </a:extLst>
            </p:cNvPr>
            <p:cNvSpPr>
              <a:spLocks noEditPoints="1"/>
            </p:cNvSpPr>
            <p:nvPr/>
          </p:nvSpPr>
          <p:spPr bwMode="auto">
            <a:xfrm>
              <a:off x="-1427163" y="2811463"/>
              <a:ext cx="177800" cy="49213"/>
            </a:xfrm>
            <a:custGeom>
              <a:avLst/>
              <a:gdLst>
                <a:gd name="T0" fmla="*/ 1204 w 1890"/>
                <a:gd name="T1" fmla="*/ 265 h 530"/>
                <a:gd name="T2" fmla="*/ 1204 w 1890"/>
                <a:gd name="T3" fmla="*/ 407 h 530"/>
                <a:gd name="T4" fmla="*/ 1633 w 1890"/>
                <a:gd name="T5" fmla="*/ 407 h 530"/>
                <a:gd name="T6" fmla="*/ 1633 w 1890"/>
                <a:gd name="T7" fmla="*/ 265 h 530"/>
                <a:gd name="T8" fmla="*/ 1204 w 1890"/>
                <a:gd name="T9" fmla="*/ 265 h 530"/>
                <a:gd name="T10" fmla="*/ 177 w 1890"/>
                <a:gd name="T11" fmla="*/ 112 h 530"/>
                <a:gd name="T12" fmla="*/ 158 w 1890"/>
                <a:gd name="T13" fmla="*/ 115 h 530"/>
                <a:gd name="T14" fmla="*/ 141 w 1890"/>
                <a:gd name="T15" fmla="*/ 123 h 530"/>
                <a:gd name="T16" fmla="*/ 128 w 1890"/>
                <a:gd name="T17" fmla="*/ 137 h 530"/>
                <a:gd name="T18" fmla="*/ 120 w 1890"/>
                <a:gd name="T19" fmla="*/ 153 h 530"/>
                <a:gd name="T20" fmla="*/ 116 w 1890"/>
                <a:gd name="T21" fmla="*/ 172 h 530"/>
                <a:gd name="T22" fmla="*/ 120 w 1890"/>
                <a:gd name="T23" fmla="*/ 192 h 530"/>
                <a:gd name="T24" fmla="*/ 128 w 1890"/>
                <a:gd name="T25" fmla="*/ 208 h 530"/>
                <a:gd name="T26" fmla="*/ 141 w 1890"/>
                <a:gd name="T27" fmla="*/ 221 h 530"/>
                <a:gd name="T28" fmla="*/ 158 w 1890"/>
                <a:gd name="T29" fmla="*/ 229 h 530"/>
                <a:gd name="T30" fmla="*/ 177 w 1890"/>
                <a:gd name="T31" fmla="*/ 232 h 530"/>
                <a:gd name="T32" fmla="*/ 197 w 1890"/>
                <a:gd name="T33" fmla="*/ 229 h 530"/>
                <a:gd name="T34" fmla="*/ 213 w 1890"/>
                <a:gd name="T35" fmla="*/ 221 h 530"/>
                <a:gd name="T36" fmla="*/ 226 w 1890"/>
                <a:gd name="T37" fmla="*/ 208 h 530"/>
                <a:gd name="T38" fmla="*/ 234 w 1890"/>
                <a:gd name="T39" fmla="*/ 192 h 530"/>
                <a:gd name="T40" fmla="*/ 237 w 1890"/>
                <a:gd name="T41" fmla="*/ 172 h 530"/>
                <a:gd name="T42" fmla="*/ 234 w 1890"/>
                <a:gd name="T43" fmla="*/ 153 h 530"/>
                <a:gd name="T44" fmla="*/ 226 w 1890"/>
                <a:gd name="T45" fmla="*/ 137 h 530"/>
                <a:gd name="T46" fmla="*/ 213 w 1890"/>
                <a:gd name="T47" fmla="*/ 123 h 530"/>
                <a:gd name="T48" fmla="*/ 197 w 1890"/>
                <a:gd name="T49" fmla="*/ 115 h 530"/>
                <a:gd name="T50" fmla="*/ 177 w 1890"/>
                <a:gd name="T51" fmla="*/ 112 h 530"/>
                <a:gd name="T52" fmla="*/ 99 w 1890"/>
                <a:gd name="T53" fmla="*/ 0 h 530"/>
                <a:gd name="T54" fmla="*/ 1792 w 1890"/>
                <a:gd name="T55" fmla="*/ 0 h 530"/>
                <a:gd name="T56" fmla="*/ 1815 w 1890"/>
                <a:gd name="T57" fmla="*/ 3 h 530"/>
                <a:gd name="T58" fmla="*/ 1835 w 1890"/>
                <a:gd name="T59" fmla="*/ 11 h 530"/>
                <a:gd name="T60" fmla="*/ 1854 w 1890"/>
                <a:gd name="T61" fmla="*/ 22 h 530"/>
                <a:gd name="T62" fmla="*/ 1869 w 1890"/>
                <a:gd name="T63" fmla="*/ 37 h 530"/>
                <a:gd name="T64" fmla="*/ 1881 w 1890"/>
                <a:gd name="T65" fmla="*/ 55 h 530"/>
                <a:gd name="T66" fmla="*/ 1888 w 1890"/>
                <a:gd name="T67" fmla="*/ 76 h 530"/>
                <a:gd name="T68" fmla="*/ 1890 w 1890"/>
                <a:gd name="T69" fmla="*/ 98 h 530"/>
                <a:gd name="T70" fmla="*/ 1890 w 1890"/>
                <a:gd name="T71" fmla="*/ 432 h 530"/>
                <a:gd name="T72" fmla="*/ 1888 w 1890"/>
                <a:gd name="T73" fmla="*/ 454 h 530"/>
                <a:gd name="T74" fmla="*/ 1881 w 1890"/>
                <a:gd name="T75" fmla="*/ 475 h 530"/>
                <a:gd name="T76" fmla="*/ 1869 w 1890"/>
                <a:gd name="T77" fmla="*/ 494 h 530"/>
                <a:gd name="T78" fmla="*/ 1854 w 1890"/>
                <a:gd name="T79" fmla="*/ 508 h 530"/>
                <a:gd name="T80" fmla="*/ 1835 w 1890"/>
                <a:gd name="T81" fmla="*/ 520 h 530"/>
                <a:gd name="T82" fmla="*/ 1815 w 1890"/>
                <a:gd name="T83" fmla="*/ 527 h 530"/>
                <a:gd name="T84" fmla="*/ 1792 w 1890"/>
                <a:gd name="T85" fmla="*/ 530 h 530"/>
                <a:gd name="T86" fmla="*/ 99 w 1890"/>
                <a:gd name="T87" fmla="*/ 530 h 530"/>
                <a:gd name="T88" fmla="*/ 76 w 1890"/>
                <a:gd name="T89" fmla="*/ 527 h 530"/>
                <a:gd name="T90" fmla="*/ 55 w 1890"/>
                <a:gd name="T91" fmla="*/ 520 h 530"/>
                <a:gd name="T92" fmla="*/ 37 w 1890"/>
                <a:gd name="T93" fmla="*/ 508 h 530"/>
                <a:gd name="T94" fmla="*/ 21 w 1890"/>
                <a:gd name="T95" fmla="*/ 494 h 530"/>
                <a:gd name="T96" fmla="*/ 10 w 1890"/>
                <a:gd name="T97" fmla="*/ 475 h 530"/>
                <a:gd name="T98" fmla="*/ 3 w 1890"/>
                <a:gd name="T99" fmla="*/ 454 h 530"/>
                <a:gd name="T100" fmla="*/ 0 w 1890"/>
                <a:gd name="T101" fmla="*/ 432 h 530"/>
                <a:gd name="T102" fmla="*/ 0 w 1890"/>
                <a:gd name="T103" fmla="*/ 98 h 530"/>
                <a:gd name="T104" fmla="*/ 3 w 1890"/>
                <a:gd name="T105" fmla="*/ 76 h 530"/>
                <a:gd name="T106" fmla="*/ 10 w 1890"/>
                <a:gd name="T107" fmla="*/ 55 h 530"/>
                <a:gd name="T108" fmla="*/ 21 w 1890"/>
                <a:gd name="T109" fmla="*/ 37 h 530"/>
                <a:gd name="T110" fmla="*/ 37 w 1890"/>
                <a:gd name="T111" fmla="*/ 22 h 530"/>
                <a:gd name="T112" fmla="*/ 55 w 1890"/>
                <a:gd name="T113" fmla="*/ 11 h 530"/>
                <a:gd name="T114" fmla="*/ 76 w 1890"/>
                <a:gd name="T115" fmla="*/ 3 h 530"/>
                <a:gd name="T116" fmla="*/ 99 w 1890"/>
                <a:gd name="T117" fmla="*/ 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90" h="530">
                  <a:moveTo>
                    <a:pt x="1204" y="265"/>
                  </a:moveTo>
                  <a:lnTo>
                    <a:pt x="1204" y="407"/>
                  </a:lnTo>
                  <a:lnTo>
                    <a:pt x="1633" y="407"/>
                  </a:lnTo>
                  <a:lnTo>
                    <a:pt x="1633" y="265"/>
                  </a:lnTo>
                  <a:lnTo>
                    <a:pt x="1204" y="265"/>
                  </a:lnTo>
                  <a:close/>
                  <a:moveTo>
                    <a:pt x="177" y="112"/>
                  </a:moveTo>
                  <a:lnTo>
                    <a:pt x="158" y="115"/>
                  </a:lnTo>
                  <a:lnTo>
                    <a:pt x="141" y="123"/>
                  </a:lnTo>
                  <a:lnTo>
                    <a:pt x="128" y="137"/>
                  </a:lnTo>
                  <a:lnTo>
                    <a:pt x="120" y="153"/>
                  </a:lnTo>
                  <a:lnTo>
                    <a:pt x="116" y="172"/>
                  </a:lnTo>
                  <a:lnTo>
                    <a:pt x="120" y="192"/>
                  </a:lnTo>
                  <a:lnTo>
                    <a:pt x="128" y="208"/>
                  </a:lnTo>
                  <a:lnTo>
                    <a:pt x="141" y="221"/>
                  </a:lnTo>
                  <a:lnTo>
                    <a:pt x="158" y="229"/>
                  </a:lnTo>
                  <a:lnTo>
                    <a:pt x="177" y="232"/>
                  </a:lnTo>
                  <a:lnTo>
                    <a:pt x="197" y="229"/>
                  </a:lnTo>
                  <a:lnTo>
                    <a:pt x="213" y="221"/>
                  </a:lnTo>
                  <a:lnTo>
                    <a:pt x="226" y="208"/>
                  </a:lnTo>
                  <a:lnTo>
                    <a:pt x="234" y="192"/>
                  </a:lnTo>
                  <a:lnTo>
                    <a:pt x="237" y="172"/>
                  </a:lnTo>
                  <a:lnTo>
                    <a:pt x="234" y="153"/>
                  </a:lnTo>
                  <a:lnTo>
                    <a:pt x="226" y="137"/>
                  </a:lnTo>
                  <a:lnTo>
                    <a:pt x="213" y="123"/>
                  </a:lnTo>
                  <a:lnTo>
                    <a:pt x="197" y="115"/>
                  </a:lnTo>
                  <a:lnTo>
                    <a:pt x="177" y="112"/>
                  </a:lnTo>
                  <a:close/>
                  <a:moveTo>
                    <a:pt x="99" y="0"/>
                  </a:moveTo>
                  <a:lnTo>
                    <a:pt x="1792" y="0"/>
                  </a:lnTo>
                  <a:lnTo>
                    <a:pt x="1815" y="3"/>
                  </a:lnTo>
                  <a:lnTo>
                    <a:pt x="1835" y="11"/>
                  </a:lnTo>
                  <a:lnTo>
                    <a:pt x="1854" y="22"/>
                  </a:lnTo>
                  <a:lnTo>
                    <a:pt x="1869" y="37"/>
                  </a:lnTo>
                  <a:lnTo>
                    <a:pt x="1881" y="55"/>
                  </a:lnTo>
                  <a:lnTo>
                    <a:pt x="1888" y="76"/>
                  </a:lnTo>
                  <a:lnTo>
                    <a:pt x="1890" y="98"/>
                  </a:lnTo>
                  <a:lnTo>
                    <a:pt x="1890" y="432"/>
                  </a:lnTo>
                  <a:lnTo>
                    <a:pt x="1888" y="454"/>
                  </a:lnTo>
                  <a:lnTo>
                    <a:pt x="1881" y="475"/>
                  </a:lnTo>
                  <a:lnTo>
                    <a:pt x="1869" y="494"/>
                  </a:lnTo>
                  <a:lnTo>
                    <a:pt x="1854" y="508"/>
                  </a:lnTo>
                  <a:lnTo>
                    <a:pt x="1835" y="520"/>
                  </a:lnTo>
                  <a:lnTo>
                    <a:pt x="1815" y="527"/>
                  </a:lnTo>
                  <a:lnTo>
                    <a:pt x="1792" y="530"/>
                  </a:lnTo>
                  <a:lnTo>
                    <a:pt x="99" y="530"/>
                  </a:lnTo>
                  <a:lnTo>
                    <a:pt x="76" y="527"/>
                  </a:lnTo>
                  <a:lnTo>
                    <a:pt x="55" y="520"/>
                  </a:lnTo>
                  <a:lnTo>
                    <a:pt x="37" y="508"/>
                  </a:lnTo>
                  <a:lnTo>
                    <a:pt x="21" y="494"/>
                  </a:lnTo>
                  <a:lnTo>
                    <a:pt x="10" y="475"/>
                  </a:lnTo>
                  <a:lnTo>
                    <a:pt x="3" y="454"/>
                  </a:lnTo>
                  <a:lnTo>
                    <a:pt x="0" y="432"/>
                  </a:lnTo>
                  <a:lnTo>
                    <a:pt x="0" y="98"/>
                  </a:lnTo>
                  <a:lnTo>
                    <a:pt x="3" y="76"/>
                  </a:lnTo>
                  <a:lnTo>
                    <a:pt x="10" y="55"/>
                  </a:lnTo>
                  <a:lnTo>
                    <a:pt x="21" y="37"/>
                  </a:lnTo>
                  <a:lnTo>
                    <a:pt x="37" y="22"/>
                  </a:lnTo>
                  <a:lnTo>
                    <a:pt x="55" y="11"/>
                  </a:lnTo>
                  <a:lnTo>
                    <a:pt x="76" y="3"/>
                  </a:lnTo>
                  <a:lnTo>
                    <a:pt x="9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54" name="Freeform 72">
              <a:extLst>
                <a:ext uri="{FF2B5EF4-FFF2-40B4-BE49-F238E27FC236}">
                  <a16:creationId xmlns:a16="http://schemas.microsoft.com/office/drawing/2014/main" id="{5641F3EF-2626-4CF7-9DE0-E6E4F2B68514}"/>
                </a:ext>
              </a:extLst>
            </p:cNvPr>
            <p:cNvSpPr>
              <a:spLocks noEditPoints="1"/>
            </p:cNvSpPr>
            <p:nvPr/>
          </p:nvSpPr>
          <p:spPr bwMode="auto">
            <a:xfrm>
              <a:off x="-1427163" y="2865438"/>
              <a:ext cx="177800" cy="50800"/>
            </a:xfrm>
            <a:custGeom>
              <a:avLst/>
              <a:gdLst>
                <a:gd name="T0" fmla="*/ 1204 w 1890"/>
                <a:gd name="T1" fmla="*/ 266 h 530"/>
                <a:gd name="T2" fmla="*/ 1204 w 1890"/>
                <a:gd name="T3" fmla="*/ 407 h 530"/>
                <a:gd name="T4" fmla="*/ 1633 w 1890"/>
                <a:gd name="T5" fmla="*/ 407 h 530"/>
                <a:gd name="T6" fmla="*/ 1633 w 1890"/>
                <a:gd name="T7" fmla="*/ 266 h 530"/>
                <a:gd name="T8" fmla="*/ 1204 w 1890"/>
                <a:gd name="T9" fmla="*/ 266 h 530"/>
                <a:gd name="T10" fmla="*/ 177 w 1890"/>
                <a:gd name="T11" fmla="*/ 112 h 530"/>
                <a:gd name="T12" fmla="*/ 158 w 1890"/>
                <a:gd name="T13" fmla="*/ 115 h 530"/>
                <a:gd name="T14" fmla="*/ 141 w 1890"/>
                <a:gd name="T15" fmla="*/ 124 h 530"/>
                <a:gd name="T16" fmla="*/ 128 w 1890"/>
                <a:gd name="T17" fmla="*/ 136 h 530"/>
                <a:gd name="T18" fmla="*/ 120 w 1890"/>
                <a:gd name="T19" fmla="*/ 153 h 530"/>
                <a:gd name="T20" fmla="*/ 116 w 1890"/>
                <a:gd name="T21" fmla="*/ 172 h 530"/>
                <a:gd name="T22" fmla="*/ 120 w 1890"/>
                <a:gd name="T23" fmla="*/ 192 h 530"/>
                <a:gd name="T24" fmla="*/ 128 w 1890"/>
                <a:gd name="T25" fmla="*/ 208 h 530"/>
                <a:gd name="T26" fmla="*/ 141 w 1890"/>
                <a:gd name="T27" fmla="*/ 221 h 530"/>
                <a:gd name="T28" fmla="*/ 158 w 1890"/>
                <a:gd name="T29" fmla="*/ 230 h 530"/>
                <a:gd name="T30" fmla="*/ 177 w 1890"/>
                <a:gd name="T31" fmla="*/ 233 h 530"/>
                <a:gd name="T32" fmla="*/ 197 w 1890"/>
                <a:gd name="T33" fmla="*/ 230 h 530"/>
                <a:gd name="T34" fmla="*/ 213 w 1890"/>
                <a:gd name="T35" fmla="*/ 221 h 530"/>
                <a:gd name="T36" fmla="*/ 226 w 1890"/>
                <a:gd name="T37" fmla="*/ 208 h 530"/>
                <a:gd name="T38" fmla="*/ 234 w 1890"/>
                <a:gd name="T39" fmla="*/ 192 h 530"/>
                <a:gd name="T40" fmla="*/ 237 w 1890"/>
                <a:gd name="T41" fmla="*/ 172 h 530"/>
                <a:gd name="T42" fmla="*/ 234 w 1890"/>
                <a:gd name="T43" fmla="*/ 153 h 530"/>
                <a:gd name="T44" fmla="*/ 226 w 1890"/>
                <a:gd name="T45" fmla="*/ 136 h 530"/>
                <a:gd name="T46" fmla="*/ 213 w 1890"/>
                <a:gd name="T47" fmla="*/ 124 h 530"/>
                <a:gd name="T48" fmla="*/ 197 w 1890"/>
                <a:gd name="T49" fmla="*/ 115 h 530"/>
                <a:gd name="T50" fmla="*/ 177 w 1890"/>
                <a:gd name="T51" fmla="*/ 112 h 530"/>
                <a:gd name="T52" fmla="*/ 99 w 1890"/>
                <a:gd name="T53" fmla="*/ 0 h 530"/>
                <a:gd name="T54" fmla="*/ 1792 w 1890"/>
                <a:gd name="T55" fmla="*/ 0 h 530"/>
                <a:gd name="T56" fmla="*/ 1815 w 1890"/>
                <a:gd name="T57" fmla="*/ 3 h 530"/>
                <a:gd name="T58" fmla="*/ 1835 w 1890"/>
                <a:gd name="T59" fmla="*/ 11 h 530"/>
                <a:gd name="T60" fmla="*/ 1854 w 1890"/>
                <a:gd name="T61" fmla="*/ 22 h 530"/>
                <a:gd name="T62" fmla="*/ 1869 w 1890"/>
                <a:gd name="T63" fmla="*/ 38 h 530"/>
                <a:gd name="T64" fmla="*/ 1881 w 1890"/>
                <a:gd name="T65" fmla="*/ 55 h 530"/>
                <a:gd name="T66" fmla="*/ 1888 w 1890"/>
                <a:gd name="T67" fmla="*/ 76 h 530"/>
                <a:gd name="T68" fmla="*/ 1890 w 1890"/>
                <a:gd name="T69" fmla="*/ 99 h 530"/>
                <a:gd name="T70" fmla="*/ 1890 w 1890"/>
                <a:gd name="T71" fmla="*/ 432 h 530"/>
                <a:gd name="T72" fmla="*/ 1888 w 1890"/>
                <a:gd name="T73" fmla="*/ 454 h 530"/>
                <a:gd name="T74" fmla="*/ 1881 w 1890"/>
                <a:gd name="T75" fmla="*/ 475 h 530"/>
                <a:gd name="T76" fmla="*/ 1869 w 1890"/>
                <a:gd name="T77" fmla="*/ 494 h 530"/>
                <a:gd name="T78" fmla="*/ 1854 w 1890"/>
                <a:gd name="T79" fmla="*/ 508 h 530"/>
                <a:gd name="T80" fmla="*/ 1835 w 1890"/>
                <a:gd name="T81" fmla="*/ 520 h 530"/>
                <a:gd name="T82" fmla="*/ 1815 w 1890"/>
                <a:gd name="T83" fmla="*/ 527 h 530"/>
                <a:gd name="T84" fmla="*/ 1792 w 1890"/>
                <a:gd name="T85" fmla="*/ 530 h 530"/>
                <a:gd name="T86" fmla="*/ 99 w 1890"/>
                <a:gd name="T87" fmla="*/ 530 h 530"/>
                <a:gd name="T88" fmla="*/ 76 w 1890"/>
                <a:gd name="T89" fmla="*/ 527 h 530"/>
                <a:gd name="T90" fmla="*/ 55 w 1890"/>
                <a:gd name="T91" fmla="*/ 520 h 530"/>
                <a:gd name="T92" fmla="*/ 37 w 1890"/>
                <a:gd name="T93" fmla="*/ 508 h 530"/>
                <a:gd name="T94" fmla="*/ 21 w 1890"/>
                <a:gd name="T95" fmla="*/ 494 h 530"/>
                <a:gd name="T96" fmla="*/ 10 w 1890"/>
                <a:gd name="T97" fmla="*/ 475 h 530"/>
                <a:gd name="T98" fmla="*/ 3 w 1890"/>
                <a:gd name="T99" fmla="*/ 454 h 530"/>
                <a:gd name="T100" fmla="*/ 0 w 1890"/>
                <a:gd name="T101" fmla="*/ 432 h 530"/>
                <a:gd name="T102" fmla="*/ 0 w 1890"/>
                <a:gd name="T103" fmla="*/ 99 h 530"/>
                <a:gd name="T104" fmla="*/ 3 w 1890"/>
                <a:gd name="T105" fmla="*/ 76 h 530"/>
                <a:gd name="T106" fmla="*/ 10 w 1890"/>
                <a:gd name="T107" fmla="*/ 55 h 530"/>
                <a:gd name="T108" fmla="*/ 21 w 1890"/>
                <a:gd name="T109" fmla="*/ 38 h 530"/>
                <a:gd name="T110" fmla="*/ 37 w 1890"/>
                <a:gd name="T111" fmla="*/ 22 h 530"/>
                <a:gd name="T112" fmla="*/ 55 w 1890"/>
                <a:gd name="T113" fmla="*/ 11 h 530"/>
                <a:gd name="T114" fmla="*/ 76 w 1890"/>
                <a:gd name="T115" fmla="*/ 3 h 530"/>
                <a:gd name="T116" fmla="*/ 99 w 1890"/>
                <a:gd name="T117" fmla="*/ 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90" h="530">
                  <a:moveTo>
                    <a:pt x="1204" y="266"/>
                  </a:moveTo>
                  <a:lnTo>
                    <a:pt x="1204" y="407"/>
                  </a:lnTo>
                  <a:lnTo>
                    <a:pt x="1633" y="407"/>
                  </a:lnTo>
                  <a:lnTo>
                    <a:pt x="1633" y="266"/>
                  </a:lnTo>
                  <a:lnTo>
                    <a:pt x="1204" y="266"/>
                  </a:lnTo>
                  <a:close/>
                  <a:moveTo>
                    <a:pt x="177" y="112"/>
                  </a:moveTo>
                  <a:lnTo>
                    <a:pt x="158" y="115"/>
                  </a:lnTo>
                  <a:lnTo>
                    <a:pt x="141" y="124"/>
                  </a:lnTo>
                  <a:lnTo>
                    <a:pt x="128" y="136"/>
                  </a:lnTo>
                  <a:lnTo>
                    <a:pt x="120" y="153"/>
                  </a:lnTo>
                  <a:lnTo>
                    <a:pt x="116" y="172"/>
                  </a:lnTo>
                  <a:lnTo>
                    <a:pt x="120" y="192"/>
                  </a:lnTo>
                  <a:lnTo>
                    <a:pt x="128" y="208"/>
                  </a:lnTo>
                  <a:lnTo>
                    <a:pt x="141" y="221"/>
                  </a:lnTo>
                  <a:lnTo>
                    <a:pt x="158" y="230"/>
                  </a:lnTo>
                  <a:lnTo>
                    <a:pt x="177" y="233"/>
                  </a:lnTo>
                  <a:lnTo>
                    <a:pt x="197" y="230"/>
                  </a:lnTo>
                  <a:lnTo>
                    <a:pt x="213" y="221"/>
                  </a:lnTo>
                  <a:lnTo>
                    <a:pt x="226" y="208"/>
                  </a:lnTo>
                  <a:lnTo>
                    <a:pt x="234" y="192"/>
                  </a:lnTo>
                  <a:lnTo>
                    <a:pt x="237" y="172"/>
                  </a:lnTo>
                  <a:lnTo>
                    <a:pt x="234" y="153"/>
                  </a:lnTo>
                  <a:lnTo>
                    <a:pt x="226" y="136"/>
                  </a:lnTo>
                  <a:lnTo>
                    <a:pt x="213" y="124"/>
                  </a:lnTo>
                  <a:lnTo>
                    <a:pt x="197" y="115"/>
                  </a:lnTo>
                  <a:lnTo>
                    <a:pt x="177" y="112"/>
                  </a:lnTo>
                  <a:close/>
                  <a:moveTo>
                    <a:pt x="99" y="0"/>
                  </a:moveTo>
                  <a:lnTo>
                    <a:pt x="1792" y="0"/>
                  </a:lnTo>
                  <a:lnTo>
                    <a:pt x="1815" y="3"/>
                  </a:lnTo>
                  <a:lnTo>
                    <a:pt x="1835" y="11"/>
                  </a:lnTo>
                  <a:lnTo>
                    <a:pt x="1854" y="22"/>
                  </a:lnTo>
                  <a:lnTo>
                    <a:pt x="1869" y="38"/>
                  </a:lnTo>
                  <a:lnTo>
                    <a:pt x="1881" y="55"/>
                  </a:lnTo>
                  <a:lnTo>
                    <a:pt x="1888" y="76"/>
                  </a:lnTo>
                  <a:lnTo>
                    <a:pt x="1890" y="99"/>
                  </a:lnTo>
                  <a:lnTo>
                    <a:pt x="1890" y="432"/>
                  </a:lnTo>
                  <a:lnTo>
                    <a:pt x="1888" y="454"/>
                  </a:lnTo>
                  <a:lnTo>
                    <a:pt x="1881" y="475"/>
                  </a:lnTo>
                  <a:lnTo>
                    <a:pt x="1869" y="494"/>
                  </a:lnTo>
                  <a:lnTo>
                    <a:pt x="1854" y="508"/>
                  </a:lnTo>
                  <a:lnTo>
                    <a:pt x="1835" y="520"/>
                  </a:lnTo>
                  <a:lnTo>
                    <a:pt x="1815" y="527"/>
                  </a:lnTo>
                  <a:lnTo>
                    <a:pt x="1792" y="530"/>
                  </a:lnTo>
                  <a:lnTo>
                    <a:pt x="99" y="530"/>
                  </a:lnTo>
                  <a:lnTo>
                    <a:pt x="76" y="527"/>
                  </a:lnTo>
                  <a:lnTo>
                    <a:pt x="55" y="520"/>
                  </a:lnTo>
                  <a:lnTo>
                    <a:pt x="37" y="508"/>
                  </a:lnTo>
                  <a:lnTo>
                    <a:pt x="21" y="494"/>
                  </a:lnTo>
                  <a:lnTo>
                    <a:pt x="10" y="475"/>
                  </a:lnTo>
                  <a:lnTo>
                    <a:pt x="3" y="454"/>
                  </a:lnTo>
                  <a:lnTo>
                    <a:pt x="0" y="432"/>
                  </a:lnTo>
                  <a:lnTo>
                    <a:pt x="0" y="99"/>
                  </a:lnTo>
                  <a:lnTo>
                    <a:pt x="3" y="76"/>
                  </a:lnTo>
                  <a:lnTo>
                    <a:pt x="10" y="55"/>
                  </a:lnTo>
                  <a:lnTo>
                    <a:pt x="21" y="38"/>
                  </a:lnTo>
                  <a:lnTo>
                    <a:pt x="37" y="22"/>
                  </a:lnTo>
                  <a:lnTo>
                    <a:pt x="55" y="11"/>
                  </a:lnTo>
                  <a:lnTo>
                    <a:pt x="76" y="3"/>
                  </a:lnTo>
                  <a:lnTo>
                    <a:pt x="9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55" name="Freeform 73">
              <a:extLst>
                <a:ext uri="{FF2B5EF4-FFF2-40B4-BE49-F238E27FC236}">
                  <a16:creationId xmlns:a16="http://schemas.microsoft.com/office/drawing/2014/main" id="{CAE7C144-BD20-47D1-88D9-28382D7EF505}"/>
                </a:ext>
              </a:extLst>
            </p:cNvPr>
            <p:cNvSpPr>
              <a:spLocks/>
            </p:cNvSpPr>
            <p:nvPr/>
          </p:nvSpPr>
          <p:spPr bwMode="auto">
            <a:xfrm>
              <a:off x="-1423988" y="2921001"/>
              <a:ext cx="171450" cy="58738"/>
            </a:xfrm>
            <a:custGeom>
              <a:avLst/>
              <a:gdLst>
                <a:gd name="T0" fmla="*/ 813 w 1849"/>
                <a:gd name="T1" fmla="*/ 0 h 625"/>
                <a:gd name="T2" fmla="*/ 1037 w 1849"/>
                <a:gd name="T3" fmla="*/ 0 h 625"/>
                <a:gd name="T4" fmla="*/ 1037 w 1849"/>
                <a:gd name="T5" fmla="*/ 262 h 625"/>
                <a:gd name="T6" fmla="*/ 1217 w 1849"/>
                <a:gd name="T7" fmla="*/ 262 h 625"/>
                <a:gd name="T8" fmla="*/ 1217 w 1849"/>
                <a:gd name="T9" fmla="*/ 332 h 625"/>
                <a:gd name="T10" fmla="*/ 1849 w 1849"/>
                <a:gd name="T11" fmla="*/ 332 h 625"/>
                <a:gd name="T12" fmla="*/ 1849 w 1849"/>
                <a:gd name="T13" fmla="*/ 555 h 625"/>
                <a:gd name="T14" fmla="*/ 1217 w 1849"/>
                <a:gd name="T15" fmla="*/ 555 h 625"/>
                <a:gd name="T16" fmla="*/ 1217 w 1849"/>
                <a:gd name="T17" fmla="*/ 625 h 625"/>
                <a:gd name="T18" fmla="*/ 632 w 1849"/>
                <a:gd name="T19" fmla="*/ 625 h 625"/>
                <a:gd name="T20" fmla="*/ 632 w 1849"/>
                <a:gd name="T21" fmla="*/ 555 h 625"/>
                <a:gd name="T22" fmla="*/ 0 w 1849"/>
                <a:gd name="T23" fmla="*/ 555 h 625"/>
                <a:gd name="T24" fmla="*/ 0 w 1849"/>
                <a:gd name="T25" fmla="*/ 332 h 625"/>
                <a:gd name="T26" fmla="*/ 632 w 1849"/>
                <a:gd name="T27" fmla="*/ 332 h 625"/>
                <a:gd name="T28" fmla="*/ 632 w 1849"/>
                <a:gd name="T29" fmla="*/ 262 h 625"/>
                <a:gd name="T30" fmla="*/ 813 w 1849"/>
                <a:gd name="T31" fmla="*/ 262 h 625"/>
                <a:gd name="T32" fmla="*/ 813 w 1849"/>
                <a:gd name="T33"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49" h="625">
                  <a:moveTo>
                    <a:pt x="813" y="0"/>
                  </a:moveTo>
                  <a:lnTo>
                    <a:pt x="1037" y="0"/>
                  </a:lnTo>
                  <a:lnTo>
                    <a:pt x="1037" y="262"/>
                  </a:lnTo>
                  <a:lnTo>
                    <a:pt x="1217" y="262"/>
                  </a:lnTo>
                  <a:lnTo>
                    <a:pt x="1217" y="332"/>
                  </a:lnTo>
                  <a:lnTo>
                    <a:pt x="1849" y="332"/>
                  </a:lnTo>
                  <a:lnTo>
                    <a:pt x="1849" y="555"/>
                  </a:lnTo>
                  <a:lnTo>
                    <a:pt x="1217" y="555"/>
                  </a:lnTo>
                  <a:lnTo>
                    <a:pt x="1217" y="625"/>
                  </a:lnTo>
                  <a:lnTo>
                    <a:pt x="632" y="625"/>
                  </a:lnTo>
                  <a:lnTo>
                    <a:pt x="632" y="555"/>
                  </a:lnTo>
                  <a:lnTo>
                    <a:pt x="0" y="555"/>
                  </a:lnTo>
                  <a:lnTo>
                    <a:pt x="0" y="332"/>
                  </a:lnTo>
                  <a:lnTo>
                    <a:pt x="632" y="332"/>
                  </a:lnTo>
                  <a:lnTo>
                    <a:pt x="632" y="262"/>
                  </a:lnTo>
                  <a:lnTo>
                    <a:pt x="813" y="262"/>
                  </a:lnTo>
                  <a:lnTo>
                    <a:pt x="81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56" name="Freeform 74">
              <a:extLst>
                <a:ext uri="{FF2B5EF4-FFF2-40B4-BE49-F238E27FC236}">
                  <a16:creationId xmlns:a16="http://schemas.microsoft.com/office/drawing/2014/main" id="{97809FF4-9D60-4861-96C1-EDE6B365BA17}"/>
                </a:ext>
              </a:extLst>
            </p:cNvPr>
            <p:cNvSpPr>
              <a:spLocks/>
            </p:cNvSpPr>
            <p:nvPr/>
          </p:nvSpPr>
          <p:spPr bwMode="auto">
            <a:xfrm>
              <a:off x="-1493838" y="2659063"/>
              <a:ext cx="311150" cy="182563"/>
            </a:xfrm>
            <a:custGeom>
              <a:avLst/>
              <a:gdLst>
                <a:gd name="T0" fmla="*/ 1626 w 3332"/>
                <a:gd name="T1" fmla="*/ 24 h 1945"/>
                <a:gd name="T2" fmla="*/ 1866 w 3332"/>
                <a:gd name="T3" fmla="*/ 126 h 1945"/>
                <a:gd name="T4" fmla="*/ 1976 w 3332"/>
                <a:gd name="T5" fmla="*/ 181 h 1945"/>
                <a:gd name="T6" fmla="*/ 2205 w 3332"/>
                <a:gd name="T7" fmla="*/ 204 h 1945"/>
                <a:gd name="T8" fmla="*/ 2428 w 3332"/>
                <a:gd name="T9" fmla="*/ 306 h 1945"/>
                <a:gd name="T10" fmla="*/ 2605 w 3332"/>
                <a:gd name="T11" fmla="*/ 476 h 1945"/>
                <a:gd name="T12" fmla="*/ 2667 w 3332"/>
                <a:gd name="T13" fmla="*/ 509 h 1945"/>
                <a:gd name="T14" fmla="*/ 2914 w 3332"/>
                <a:gd name="T15" fmla="*/ 576 h 1945"/>
                <a:gd name="T16" fmla="*/ 3117 w 3332"/>
                <a:gd name="T17" fmla="*/ 718 h 1945"/>
                <a:gd name="T18" fmla="*/ 3262 w 3332"/>
                <a:gd name="T19" fmla="*/ 921 h 1945"/>
                <a:gd name="T20" fmla="*/ 3330 w 3332"/>
                <a:gd name="T21" fmla="*/ 1167 h 1945"/>
                <a:gd name="T22" fmla="*/ 3304 w 3332"/>
                <a:gd name="T23" fmla="*/ 1435 h 1945"/>
                <a:gd name="T24" fmla="*/ 3187 w 3332"/>
                <a:gd name="T25" fmla="*/ 1669 h 1945"/>
                <a:gd name="T26" fmla="*/ 2998 w 3332"/>
                <a:gd name="T27" fmla="*/ 1845 h 1945"/>
                <a:gd name="T28" fmla="*/ 2755 w 3332"/>
                <a:gd name="T29" fmla="*/ 1945 h 1945"/>
                <a:gd name="T30" fmla="*/ 2742 w 3332"/>
                <a:gd name="T31" fmla="*/ 1652 h 1945"/>
                <a:gd name="T32" fmla="*/ 2911 w 3332"/>
                <a:gd name="T33" fmla="*/ 1550 h 1945"/>
                <a:gd name="T34" fmla="*/ 3019 w 3332"/>
                <a:gd name="T35" fmla="*/ 1385 h 1945"/>
                <a:gd name="T36" fmla="*/ 3043 w 3332"/>
                <a:gd name="T37" fmla="*/ 1183 h 1945"/>
                <a:gd name="T38" fmla="*/ 2976 w 3332"/>
                <a:gd name="T39" fmla="*/ 997 h 1945"/>
                <a:gd name="T40" fmla="*/ 2841 w 3332"/>
                <a:gd name="T41" fmla="*/ 862 h 1945"/>
                <a:gd name="T42" fmla="*/ 2656 w 3332"/>
                <a:gd name="T43" fmla="*/ 796 h 1945"/>
                <a:gd name="T44" fmla="*/ 2510 w 3332"/>
                <a:gd name="T45" fmla="*/ 792 h 1945"/>
                <a:gd name="T46" fmla="*/ 2430 w 3332"/>
                <a:gd name="T47" fmla="*/ 737 h 1945"/>
                <a:gd name="T48" fmla="*/ 2331 w 3332"/>
                <a:gd name="T49" fmla="*/ 593 h 1945"/>
                <a:gd name="T50" fmla="*/ 2167 w 3332"/>
                <a:gd name="T51" fmla="*/ 490 h 1945"/>
                <a:gd name="T52" fmla="*/ 1974 w 3332"/>
                <a:gd name="T53" fmla="*/ 469 h 1945"/>
                <a:gd name="T54" fmla="*/ 1847 w 3332"/>
                <a:gd name="T55" fmla="*/ 469 h 1945"/>
                <a:gd name="T56" fmla="*/ 1720 w 3332"/>
                <a:gd name="T57" fmla="*/ 373 h 1945"/>
                <a:gd name="T58" fmla="*/ 1532 w 3332"/>
                <a:gd name="T59" fmla="*/ 297 h 1945"/>
                <a:gd name="T60" fmla="*/ 1320 w 3332"/>
                <a:gd name="T61" fmla="*/ 298 h 1945"/>
                <a:gd name="T62" fmla="*/ 1124 w 3332"/>
                <a:gd name="T63" fmla="*/ 383 h 1945"/>
                <a:gd name="T64" fmla="*/ 979 w 3332"/>
                <a:gd name="T65" fmla="*/ 536 h 1945"/>
                <a:gd name="T66" fmla="*/ 906 w 3332"/>
                <a:gd name="T67" fmla="*/ 712 h 1945"/>
                <a:gd name="T68" fmla="*/ 838 w 3332"/>
                <a:gd name="T69" fmla="*/ 782 h 1945"/>
                <a:gd name="T70" fmla="*/ 728 w 3332"/>
                <a:gd name="T71" fmla="*/ 793 h 1945"/>
                <a:gd name="T72" fmla="*/ 534 w 3332"/>
                <a:gd name="T73" fmla="*/ 838 h 1945"/>
                <a:gd name="T74" fmla="*/ 384 w 3332"/>
                <a:gd name="T75" fmla="*/ 959 h 1945"/>
                <a:gd name="T76" fmla="*/ 298 w 3332"/>
                <a:gd name="T77" fmla="*/ 1133 h 1945"/>
                <a:gd name="T78" fmla="*/ 299 w 3332"/>
                <a:gd name="T79" fmla="*/ 1337 h 1945"/>
                <a:gd name="T80" fmla="*/ 388 w 3332"/>
                <a:gd name="T81" fmla="*/ 1514 h 1945"/>
                <a:gd name="T82" fmla="*/ 544 w 3332"/>
                <a:gd name="T83" fmla="*/ 1633 h 1945"/>
                <a:gd name="T84" fmla="*/ 578 w 3332"/>
                <a:gd name="T85" fmla="*/ 1728 h 1945"/>
                <a:gd name="T86" fmla="*/ 391 w 3332"/>
                <a:gd name="T87" fmla="*/ 1877 h 1945"/>
                <a:gd name="T88" fmla="*/ 187 w 3332"/>
                <a:gd name="T89" fmla="*/ 1719 h 1945"/>
                <a:gd name="T90" fmla="*/ 50 w 3332"/>
                <a:gd name="T91" fmla="*/ 1498 h 1945"/>
                <a:gd name="T92" fmla="*/ 0 w 3332"/>
                <a:gd name="T93" fmla="*/ 1234 h 1945"/>
                <a:gd name="T94" fmla="*/ 48 w 3332"/>
                <a:gd name="T95" fmla="*/ 973 h 1945"/>
                <a:gd name="T96" fmla="*/ 180 w 3332"/>
                <a:gd name="T97" fmla="*/ 755 h 1945"/>
                <a:gd name="T98" fmla="*/ 380 w 3332"/>
                <a:gd name="T99" fmla="*/ 596 h 1945"/>
                <a:gd name="T100" fmla="*/ 627 w 3332"/>
                <a:gd name="T101" fmla="*/ 514 h 1945"/>
                <a:gd name="T102" fmla="*/ 691 w 3332"/>
                <a:gd name="T103" fmla="*/ 466 h 1945"/>
                <a:gd name="T104" fmla="*/ 839 w 3332"/>
                <a:gd name="T105" fmla="*/ 251 h 1945"/>
                <a:gd name="T106" fmla="*/ 1046 w 3332"/>
                <a:gd name="T107" fmla="*/ 96 h 1945"/>
                <a:gd name="T108" fmla="*/ 1294 w 3332"/>
                <a:gd name="T109" fmla="*/ 12 h 1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32" h="1945">
                  <a:moveTo>
                    <a:pt x="1430" y="0"/>
                  </a:moveTo>
                  <a:lnTo>
                    <a:pt x="1496" y="3"/>
                  </a:lnTo>
                  <a:lnTo>
                    <a:pt x="1562" y="11"/>
                  </a:lnTo>
                  <a:lnTo>
                    <a:pt x="1626" y="24"/>
                  </a:lnTo>
                  <a:lnTo>
                    <a:pt x="1689" y="43"/>
                  </a:lnTo>
                  <a:lnTo>
                    <a:pt x="1750" y="66"/>
                  </a:lnTo>
                  <a:lnTo>
                    <a:pt x="1809" y="94"/>
                  </a:lnTo>
                  <a:lnTo>
                    <a:pt x="1866" y="126"/>
                  </a:lnTo>
                  <a:lnTo>
                    <a:pt x="1920" y="165"/>
                  </a:lnTo>
                  <a:lnTo>
                    <a:pt x="1938" y="174"/>
                  </a:lnTo>
                  <a:lnTo>
                    <a:pt x="1956" y="180"/>
                  </a:lnTo>
                  <a:lnTo>
                    <a:pt x="1976" y="181"/>
                  </a:lnTo>
                  <a:lnTo>
                    <a:pt x="2020" y="179"/>
                  </a:lnTo>
                  <a:lnTo>
                    <a:pt x="2083" y="182"/>
                  </a:lnTo>
                  <a:lnTo>
                    <a:pt x="2144" y="191"/>
                  </a:lnTo>
                  <a:lnTo>
                    <a:pt x="2205" y="204"/>
                  </a:lnTo>
                  <a:lnTo>
                    <a:pt x="2264" y="223"/>
                  </a:lnTo>
                  <a:lnTo>
                    <a:pt x="2321" y="246"/>
                  </a:lnTo>
                  <a:lnTo>
                    <a:pt x="2376" y="274"/>
                  </a:lnTo>
                  <a:lnTo>
                    <a:pt x="2428" y="306"/>
                  </a:lnTo>
                  <a:lnTo>
                    <a:pt x="2477" y="343"/>
                  </a:lnTo>
                  <a:lnTo>
                    <a:pt x="2524" y="383"/>
                  </a:lnTo>
                  <a:lnTo>
                    <a:pt x="2566" y="428"/>
                  </a:lnTo>
                  <a:lnTo>
                    <a:pt x="2605" y="476"/>
                  </a:lnTo>
                  <a:lnTo>
                    <a:pt x="2618" y="489"/>
                  </a:lnTo>
                  <a:lnTo>
                    <a:pt x="2632" y="499"/>
                  </a:lnTo>
                  <a:lnTo>
                    <a:pt x="2649" y="506"/>
                  </a:lnTo>
                  <a:lnTo>
                    <a:pt x="2667" y="509"/>
                  </a:lnTo>
                  <a:lnTo>
                    <a:pt x="2731" y="519"/>
                  </a:lnTo>
                  <a:lnTo>
                    <a:pt x="2794" y="532"/>
                  </a:lnTo>
                  <a:lnTo>
                    <a:pt x="2855" y="552"/>
                  </a:lnTo>
                  <a:lnTo>
                    <a:pt x="2914" y="576"/>
                  </a:lnTo>
                  <a:lnTo>
                    <a:pt x="2969" y="605"/>
                  </a:lnTo>
                  <a:lnTo>
                    <a:pt x="3022" y="638"/>
                  </a:lnTo>
                  <a:lnTo>
                    <a:pt x="3071" y="677"/>
                  </a:lnTo>
                  <a:lnTo>
                    <a:pt x="3117" y="718"/>
                  </a:lnTo>
                  <a:lnTo>
                    <a:pt x="3160" y="764"/>
                  </a:lnTo>
                  <a:lnTo>
                    <a:pt x="3198" y="813"/>
                  </a:lnTo>
                  <a:lnTo>
                    <a:pt x="3232" y="866"/>
                  </a:lnTo>
                  <a:lnTo>
                    <a:pt x="3262" y="921"/>
                  </a:lnTo>
                  <a:lnTo>
                    <a:pt x="3286" y="980"/>
                  </a:lnTo>
                  <a:lnTo>
                    <a:pt x="3306" y="1040"/>
                  </a:lnTo>
                  <a:lnTo>
                    <a:pt x="3320" y="1102"/>
                  </a:lnTo>
                  <a:lnTo>
                    <a:pt x="3330" y="1167"/>
                  </a:lnTo>
                  <a:lnTo>
                    <a:pt x="3332" y="1234"/>
                  </a:lnTo>
                  <a:lnTo>
                    <a:pt x="3329" y="1302"/>
                  </a:lnTo>
                  <a:lnTo>
                    <a:pt x="3319" y="1370"/>
                  </a:lnTo>
                  <a:lnTo>
                    <a:pt x="3304" y="1435"/>
                  </a:lnTo>
                  <a:lnTo>
                    <a:pt x="3283" y="1498"/>
                  </a:lnTo>
                  <a:lnTo>
                    <a:pt x="3256" y="1557"/>
                  </a:lnTo>
                  <a:lnTo>
                    <a:pt x="3225" y="1615"/>
                  </a:lnTo>
                  <a:lnTo>
                    <a:pt x="3187" y="1669"/>
                  </a:lnTo>
                  <a:lnTo>
                    <a:pt x="3146" y="1719"/>
                  </a:lnTo>
                  <a:lnTo>
                    <a:pt x="3100" y="1764"/>
                  </a:lnTo>
                  <a:lnTo>
                    <a:pt x="3051" y="1807"/>
                  </a:lnTo>
                  <a:lnTo>
                    <a:pt x="2998" y="1845"/>
                  </a:lnTo>
                  <a:lnTo>
                    <a:pt x="2942" y="1877"/>
                  </a:lnTo>
                  <a:lnTo>
                    <a:pt x="2882" y="1905"/>
                  </a:lnTo>
                  <a:lnTo>
                    <a:pt x="2820" y="1928"/>
                  </a:lnTo>
                  <a:lnTo>
                    <a:pt x="2755" y="1945"/>
                  </a:lnTo>
                  <a:lnTo>
                    <a:pt x="2755" y="1728"/>
                  </a:lnTo>
                  <a:lnTo>
                    <a:pt x="2753" y="1702"/>
                  </a:lnTo>
                  <a:lnTo>
                    <a:pt x="2749" y="1676"/>
                  </a:lnTo>
                  <a:lnTo>
                    <a:pt x="2742" y="1652"/>
                  </a:lnTo>
                  <a:lnTo>
                    <a:pt x="2789" y="1633"/>
                  </a:lnTo>
                  <a:lnTo>
                    <a:pt x="2832" y="1610"/>
                  </a:lnTo>
                  <a:lnTo>
                    <a:pt x="2873" y="1582"/>
                  </a:lnTo>
                  <a:lnTo>
                    <a:pt x="2911" y="1550"/>
                  </a:lnTo>
                  <a:lnTo>
                    <a:pt x="2944" y="1514"/>
                  </a:lnTo>
                  <a:lnTo>
                    <a:pt x="2974" y="1474"/>
                  </a:lnTo>
                  <a:lnTo>
                    <a:pt x="2998" y="1430"/>
                  </a:lnTo>
                  <a:lnTo>
                    <a:pt x="3019" y="1385"/>
                  </a:lnTo>
                  <a:lnTo>
                    <a:pt x="3034" y="1337"/>
                  </a:lnTo>
                  <a:lnTo>
                    <a:pt x="3042" y="1286"/>
                  </a:lnTo>
                  <a:lnTo>
                    <a:pt x="3045" y="1234"/>
                  </a:lnTo>
                  <a:lnTo>
                    <a:pt x="3043" y="1183"/>
                  </a:lnTo>
                  <a:lnTo>
                    <a:pt x="3034" y="1133"/>
                  </a:lnTo>
                  <a:lnTo>
                    <a:pt x="3020" y="1085"/>
                  </a:lnTo>
                  <a:lnTo>
                    <a:pt x="3000" y="1040"/>
                  </a:lnTo>
                  <a:lnTo>
                    <a:pt x="2976" y="997"/>
                  </a:lnTo>
                  <a:lnTo>
                    <a:pt x="2948" y="959"/>
                  </a:lnTo>
                  <a:lnTo>
                    <a:pt x="2916" y="922"/>
                  </a:lnTo>
                  <a:lnTo>
                    <a:pt x="2880" y="890"/>
                  </a:lnTo>
                  <a:lnTo>
                    <a:pt x="2841" y="862"/>
                  </a:lnTo>
                  <a:lnTo>
                    <a:pt x="2798" y="838"/>
                  </a:lnTo>
                  <a:lnTo>
                    <a:pt x="2753" y="819"/>
                  </a:lnTo>
                  <a:lnTo>
                    <a:pt x="2705" y="805"/>
                  </a:lnTo>
                  <a:lnTo>
                    <a:pt x="2656" y="796"/>
                  </a:lnTo>
                  <a:lnTo>
                    <a:pt x="2604" y="793"/>
                  </a:lnTo>
                  <a:lnTo>
                    <a:pt x="2560" y="795"/>
                  </a:lnTo>
                  <a:lnTo>
                    <a:pt x="2535" y="795"/>
                  </a:lnTo>
                  <a:lnTo>
                    <a:pt x="2510" y="792"/>
                  </a:lnTo>
                  <a:lnTo>
                    <a:pt x="2487" y="784"/>
                  </a:lnTo>
                  <a:lnTo>
                    <a:pt x="2465" y="771"/>
                  </a:lnTo>
                  <a:lnTo>
                    <a:pt x="2447" y="756"/>
                  </a:lnTo>
                  <a:lnTo>
                    <a:pt x="2430" y="737"/>
                  </a:lnTo>
                  <a:lnTo>
                    <a:pt x="2416" y="715"/>
                  </a:lnTo>
                  <a:lnTo>
                    <a:pt x="2392" y="670"/>
                  </a:lnTo>
                  <a:lnTo>
                    <a:pt x="2363" y="630"/>
                  </a:lnTo>
                  <a:lnTo>
                    <a:pt x="2331" y="593"/>
                  </a:lnTo>
                  <a:lnTo>
                    <a:pt x="2294" y="561"/>
                  </a:lnTo>
                  <a:lnTo>
                    <a:pt x="2255" y="533"/>
                  </a:lnTo>
                  <a:lnTo>
                    <a:pt x="2212" y="509"/>
                  </a:lnTo>
                  <a:lnTo>
                    <a:pt x="2167" y="490"/>
                  </a:lnTo>
                  <a:lnTo>
                    <a:pt x="2119" y="477"/>
                  </a:lnTo>
                  <a:lnTo>
                    <a:pt x="2070" y="469"/>
                  </a:lnTo>
                  <a:lnTo>
                    <a:pt x="2020" y="466"/>
                  </a:lnTo>
                  <a:lnTo>
                    <a:pt x="1974" y="469"/>
                  </a:lnTo>
                  <a:lnTo>
                    <a:pt x="1929" y="475"/>
                  </a:lnTo>
                  <a:lnTo>
                    <a:pt x="1901" y="478"/>
                  </a:lnTo>
                  <a:lnTo>
                    <a:pt x="1874" y="476"/>
                  </a:lnTo>
                  <a:lnTo>
                    <a:pt x="1847" y="469"/>
                  </a:lnTo>
                  <a:lnTo>
                    <a:pt x="1822" y="455"/>
                  </a:lnTo>
                  <a:lnTo>
                    <a:pt x="1800" y="437"/>
                  </a:lnTo>
                  <a:lnTo>
                    <a:pt x="1761" y="403"/>
                  </a:lnTo>
                  <a:lnTo>
                    <a:pt x="1720" y="373"/>
                  </a:lnTo>
                  <a:lnTo>
                    <a:pt x="1676" y="347"/>
                  </a:lnTo>
                  <a:lnTo>
                    <a:pt x="1629" y="326"/>
                  </a:lnTo>
                  <a:lnTo>
                    <a:pt x="1581" y="308"/>
                  </a:lnTo>
                  <a:lnTo>
                    <a:pt x="1532" y="297"/>
                  </a:lnTo>
                  <a:lnTo>
                    <a:pt x="1481" y="289"/>
                  </a:lnTo>
                  <a:lnTo>
                    <a:pt x="1430" y="286"/>
                  </a:lnTo>
                  <a:lnTo>
                    <a:pt x="1373" y="289"/>
                  </a:lnTo>
                  <a:lnTo>
                    <a:pt x="1320" y="298"/>
                  </a:lnTo>
                  <a:lnTo>
                    <a:pt x="1267" y="311"/>
                  </a:lnTo>
                  <a:lnTo>
                    <a:pt x="1217" y="331"/>
                  </a:lnTo>
                  <a:lnTo>
                    <a:pt x="1169" y="354"/>
                  </a:lnTo>
                  <a:lnTo>
                    <a:pt x="1124" y="383"/>
                  </a:lnTo>
                  <a:lnTo>
                    <a:pt x="1082" y="415"/>
                  </a:lnTo>
                  <a:lnTo>
                    <a:pt x="1044" y="452"/>
                  </a:lnTo>
                  <a:lnTo>
                    <a:pt x="1009" y="492"/>
                  </a:lnTo>
                  <a:lnTo>
                    <a:pt x="979" y="536"/>
                  </a:lnTo>
                  <a:lnTo>
                    <a:pt x="953" y="584"/>
                  </a:lnTo>
                  <a:lnTo>
                    <a:pt x="931" y="634"/>
                  </a:lnTo>
                  <a:lnTo>
                    <a:pt x="916" y="687"/>
                  </a:lnTo>
                  <a:lnTo>
                    <a:pt x="906" y="712"/>
                  </a:lnTo>
                  <a:lnTo>
                    <a:pt x="895" y="734"/>
                  </a:lnTo>
                  <a:lnTo>
                    <a:pt x="878" y="753"/>
                  </a:lnTo>
                  <a:lnTo>
                    <a:pt x="859" y="768"/>
                  </a:lnTo>
                  <a:lnTo>
                    <a:pt x="838" y="782"/>
                  </a:lnTo>
                  <a:lnTo>
                    <a:pt x="815" y="790"/>
                  </a:lnTo>
                  <a:lnTo>
                    <a:pt x="790" y="795"/>
                  </a:lnTo>
                  <a:lnTo>
                    <a:pt x="764" y="795"/>
                  </a:lnTo>
                  <a:lnTo>
                    <a:pt x="728" y="793"/>
                  </a:lnTo>
                  <a:lnTo>
                    <a:pt x="677" y="796"/>
                  </a:lnTo>
                  <a:lnTo>
                    <a:pt x="627" y="805"/>
                  </a:lnTo>
                  <a:lnTo>
                    <a:pt x="580" y="819"/>
                  </a:lnTo>
                  <a:lnTo>
                    <a:pt x="534" y="838"/>
                  </a:lnTo>
                  <a:lnTo>
                    <a:pt x="492" y="862"/>
                  </a:lnTo>
                  <a:lnTo>
                    <a:pt x="453" y="890"/>
                  </a:lnTo>
                  <a:lnTo>
                    <a:pt x="416" y="922"/>
                  </a:lnTo>
                  <a:lnTo>
                    <a:pt x="384" y="959"/>
                  </a:lnTo>
                  <a:lnTo>
                    <a:pt x="356" y="997"/>
                  </a:lnTo>
                  <a:lnTo>
                    <a:pt x="332" y="1040"/>
                  </a:lnTo>
                  <a:lnTo>
                    <a:pt x="313" y="1085"/>
                  </a:lnTo>
                  <a:lnTo>
                    <a:pt x="298" y="1133"/>
                  </a:lnTo>
                  <a:lnTo>
                    <a:pt x="290" y="1183"/>
                  </a:lnTo>
                  <a:lnTo>
                    <a:pt x="287" y="1234"/>
                  </a:lnTo>
                  <a:lnTo>
                    <a:pt x="290" y="1286"/>
                  </a:lnTo>
                  <a:lnTo>
                    <a:pt x="299" y="1337"/>
                  </a:lnTo>
                  <a:lnTo>
                    <a:pt x="314" y="1385"/>
                  </a:lnTo>
                  <a:lnTo>
                    <a:pt x="334" y="1430"/>
                  </a:lnTo>
                  <a:lnTo>
                    <a:pt x="359" y="1474"/>
                  </a:lnTo>
                  <a:lnTo>
                    <a:pt x="388" y="1514"/>
                  </a:lnTo>
                  <a:lnTo>
                    <a:pt x="421" y="1550"/>
                  </a:lnTo>
                  <a:lnTo>
                    <a:pt x="459" y="1582"/>
                  </a:lnTo>
                  <a:lnTo>
                    <a:pt x="499" y="1610"/>
                  </a:lnTo>
                  <a:lnTo>
                    <a:pt x="544" y="1633"/>
                  </a:lnTo>
                  <a:lnTo>
                    <a:pt x="591" y="1652"/>
                  </a:lnTo>
                  <a:lnTo>
                    <a:pt x="584" y="1676"/>
                  </a:lnTo>
                  <a:lnTo>
                    <a:pt x="579" y="1702"/>
                  </a:lnTo>
                  <a:lnTo>
                    <a:pt x="578" y="1728"/>
                  </a:lnTo>
                  <a:lnTo>
                    <a:pt x="578" y="1945"/>
                  </a:lnTo>
                  <a:lnTo>
                    <a:pt x="513" y="1928"/>
                  </a:lnTo>
                  <a:lnTo>
                    <a:pt x="450" y="1905"/>
                  </a:lnTo>
                  <a:lnTo>
                    <a:pt x="391" y="1877"/>
                  </a:lnTo>
                  <a:lnTo>
                    <a:pt x="335" y="1845"/>
                  </a:lnTo>
                  <a:lnTo>
                    <a:pt x="282" y="1807"/>
                  </a:lnTo>
                  <a:lnTo>
                    <a:pt x="231" y="1764"/>
                  </a:lnTo>
                  <a:lnTo>
                    <a:pt x="187" y="1719"/>
                  </a:lnTo>
                  <a:lnTo>
                    <a:pt x="145" y="1669"/>
                  </a:lnTo>
                  <a:lnTo>
                    <a:pt x="108" y="1615"/>
                  </a:lnTo>
                  <a:lnTo>
                    <a:pt x="77" y="1557"/>
                  </a:lnTo>
                  <a:lnTo>
                    <a:pt x="50" y="1498"/>
                  </a:lnTo>
                  <a:lnTo>
                    <a:pt x="28" y="1435"/>
                  </a:lnTo>
                  <a:lnTo>
                    <a:pt x="12" y="1370"/>
                  </a:lnTo>
                  <a:lnTo>
                    <a:pt x="3" y="1302"/>
                  </a:lnTo>
                  <a:lnTo>
                    <a:pt x="0" y="1234"/>
                  </a:lnTo>
                  <a:lnTo>
                    <a:pt x="3" y="1166"/>
                  </a:lnTo>
                  <a:lnTo>
                    <a:pt x="12" y="1099"/>
                  </a:lnTo>
                  <a:lnTo>
                    <a:pt x="28" y="1036"/>
                  </a:lnTo>
                  <a:lnTo>
                    <a:pt x="48" y="973"/>
                  </a:lnTo>
                  <a:lnTo>
                    <a:pt x="74" y="914"/>
                  </a:lnTo>
                  <a:lnTo>
                    <a:pt x="105" y="858"/>
                  </a:lnTo>
                  <a:lnTo>
                    <a:pt x="141" y="805"/>
                  </a:lnTo>
                  <a:lnTo>
                    <a:pt x="180" y="755"/>
                  </a:lnTo>
                  <a:lnTo>
                    <a:pt x="225" y="709"/>
                  </a:lnTo>
                  <a:lnTo>
                    <a:pt x="273" y="667"/>
                  </a:lnTo>
                  <a:lnTo>
                    <a:pt x="324" y="629"/>
                  </a:lnTo>
                  <a:lnTo>
                    <a:pt x="380" y="596"/>
                  </a:lnTo>
                  <a:lnTo>
                    <a:pt x="437" y="567"/>
                  </a:lnTo>
                  <a:lnTo>
                    <a:pt x="498" y="545"/>
                  </a:lnTo>
                  <a:lnTo>
                    <a:pt x="561" y="526"/>
                  </a:lnTo>
                  <a:lnTo>
                    <a:pt x="627" y="514"/>
                  </a:lnTo>
                  <a:lnTo>
                    <a:pt x="647" y="508"/>
                  </a:lnTo>
                  <a:lnTo>
                    <a:pt x="664" y="499"/>
                  </a:lnTo>
                  <a:lnTo>
                    <a:pt x="680" y="484"/>
                  </a:lnTo>
                  <a:lnTo>
                    <a:pt x="691" y="466"/>
                  </a:lnTo>
                  <a:lnTo>
                    <a:pt x="722" y="408"/>
                  </a:lnTo>
                  <a:lnTo>
                    <a:pt x="757" y="352"/>
                  </a:lnTo>
                  <a:lnTo>
                    <a:pt x="797" y="300"/>
                  </a:lnTo>
                  <a:lnTo>
                    <a:pt x="839" y="251"/>
                  </a:lnTo>
                  <a:lnTo>
                    <a:pt x="886" y="206"/>
                  </a:lnTo>
                  <a:lnTo>
                    <a:pt x="936" y="166"/>
                  </a:lnTo>
                  <a:lnTo>
                    <a:pt x="990" y="128"/>
                  </a:lnTo>
                  <a:lnTo>
                    <a:pt x="1046" y="96"/>
                  </a:lnTo>
                  <a:lnTo>
                    <a:pt x="1105" y="67"/>
                  </a:lnTo>
                  <a:lnTo>
                    <a:pt x="1166" y="44"/>
                  </a:lnTo>
                  <a:lnTo>
                    <a:pt x="1230" y="25"/>
                  </a:lnTo>
                  <a:lnTo>
                    <a:pt x="1294" y="12"/>
                  </a:lnTo>
                  <a:lnTo>
                    <a:pt x="1361" y="3"/>
                  </a:lnTo>
                  <a:lnTo>
                    <a:pt x="143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grpSp>
      <p:sp>
        <p:nvSpPr>
          <p:cNvPr id="49" name="Oval 48">
            <a:extLst>
              <a:ext uri="{FF2B5EF4-FFF2-40B4-BE49-F238E27FC236}">
                <a16:creationId xmlns:a16="http://schemas.microsoft.com/office/drawing/2014/main" id="{298925E7-E9AB-4A12-A194-EA849C87FF76}"/>
              </a:ext>
            </a:extLst>
          </p:cNvPr>
          <p:cNvSpPr/>
          <p:nvPr/>
        </p:nvSpPr>
        <p:spPr>
          <a:xfrm>
            <a:off x="5461085" y="3343751"/>
            <a:ext cx="365760" cy="365760"/>
          </a:xfrm>
          <a:prstGeom prst="ellipse">
            <a:avLst/>
          </a:prstGeom>
          <a:solidFill>
            <a:schemeClr val="accent6"/>
          </a:solidFill>
          <a:ln w="15875" cmpd="sng">
            <a:solidFill>
              <a:schemeClr val="bg1"/>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825" dirty="0">
              <a:latin typeface="Arial" panose="020B0604020202020204" pitchFamily="34" charset="0"/>
            </a:endParaRPr>
          </a:p>
        </p:txBody>
      </p:sp>
      <p:sp>
        <p:nvSpPr>
          <p:cNvPr id="57" name="Freeform 46">
            <a:extLst>
              <a:ext uri="{FF2B5EF4-FFF2-40B4-BE49-F238E27FC236}">
                <a16:creationId xmlns:a16="http://schemas.microsoft.com/office/drawing/2014/main" id="{8395160F-7144-4F25-BD79-89EA25FA6649}"/>
              </a:ext>
            </a:extLst>
          </p:cNvPr>
          <p:cNvSpPr>
            <a:spLocks noEditPoints="1"/>
          </p:cNvSpPr>
          <p:nvPr/>
        </p:nvSpPr>
        <p:spPr bwMode="auto">
          <a:xfrm>
            <a:off x="5505759" y="3386998"/>
            <a:ext cx="276413" cy="279267"/>
          </a:xfrm>
          <a:custGeom>
            <a:avLst/>
            <a:gdLst>
              <a:gd name="T0" fmla="*/ 1853 w 3309"/>
              <a:gd name="T1" fmla="*/ 2130 h 3030"/>
              <a:gd name="T2" fmla="*/ 2018 w 3309"/>
              <a:gd name="T3" fmla="*/ 2906 h 3030"/>
              <a:gd name="T4" fmla="*/ 1845 w 3309"/>
              <a:gd name="T5" fmla="*/ 2972 h 3030"/>
              <a:gd name="T6" fmla="*/ 1331 w 3309"/>
              <a:gd name="T7" fmla="*/ 3029 h 3030"/>
              <a:gd name="T8" fmla="*/ 686 w 3309"/>
              <a:gd name="T9" fmla="*/ 2912 h 3030"/>
              <a:gd name="T10" fmla="*/ 815 w 3309"/>
              <a:gd name="T11" fmla="*/ 2166 h 3030"/>
              <a:gd name="T12" fmla="*/ 1836 w 3309"/>
              <a:gd name="T13" fmla="*/ 1597 h 3030"/>
              <a:gd name="T14" fmla="*/ 2535 w 3309"/>
              <a:gd name="T15" fmla="*/ 1763 h 3030"/>
              <a:gd name="T16" fmla="*/ 2662 w 3309"/>
              <a:gd name="T17" fmla="*/ 2503 h 3030"/>
              <a:gd name="T18" fmla="*/ 2450 w 3309"/>
              <a:gd name="T19" fmla="*/ 2580 h 3030"/>
              <a:gd name="T20" fmla="*/ 2099 w 3309"/>
              <a:gd name="T21" fmla="*/ 2380 h 3030"/>
              <a:gd name="T22" fmla="*/ 1795 w 3309"/>
              <a:gd name="T23" fmla="*/ 1977 h 3030"/>
              <a:gd name="T24" fmla="*/ 1832 w 3309"/>
              <a:gd name="T25" fmla="*/ 1646 h 3030"/>
              <a:gd name="T26" fmla="*/ 932 w 3309"/>
              <a:gd name="T27" fmla="*/ 1825 h 3030"/>
              <a:gd name="T28" fmla="*/ 731 w 3309"/>
              <a:gd name="T29" fmla="*/ 2121 h 3030"/>
              <a:gd name="T30" fmla="*/ 521 w 3309"/>
              <a:gd name="T31" fmla="*/ 2618 h 3030"/>
              <a:gd name="T32" fmla="*/ 0 w 3309"/>
              <a:gd name="T33" fmla="*/ 2098 h 3030"/>
              <a:gd name="T34" fmla="*/ 205 w 3309"/>
              <a:gd name="T35" fmla="*/ 1694 h 3030"/>
              <a:gd name="T36" fmla="*/ 2863 w 3309"/>
              <a:gd name="T37" fmla="*/ 1207 h 3030"/>
              <a:gd name="T38" fmla="*/ 3241 w 3309"/>
              <a:gd name="T39" fmla="*/ 1453 h 3030"/>
              <a:gd name="T40" fmla="*/ 3275 w 3309"/>
              <a:gd name="T41" fmla="*/ 2126 h 3030"/>
              <a:gd name="T42" fmla="*/ 2999 w 3309"/>
              <a:gd name="T43" fmla="*/ 2207 h 3030"/>
              <a:gd name="T44" fmla="*/ 2708 w 3309"/>
              <a:gd name="T45" fmla="*/ 1875 h 3030"/>
              <a:gd name="T46" fmla="*/ 2330 w 3309"/>
              <a:gd name="T47" fmla="*/ 1540 h 3030"/>
              <a:gd name="T48" fmla="*/ 1352 w 3309"/>
              <a:gd name="T49" fmla="*/ 1193 h 3030"/>
              <a:gd name="T50" fmla="*/ 1697 w 3309"/>
              <a:gd name="T51" fmla="*/ 1400 h 3030"/>
              <a:gd name="T52" fmla="*/ 1673 w 3309"/>
              <a:gd name="T53" fmla="*/ 1807 h 3030"/>
              <a:gd name="T54" fmla="*/ 1303 w 3309"/>
              <a:gd name="T55" fmla="*/ 1971 h 3030"/>
              <a:gd name="T56" fmla="*/ 988 w 3309"/>
              <a:gd name="T57" fmla="*/ 1725 h 3030"/>
              <a:gd name="T58" fmla="*/ 1060 w 3309"/>
              <a:gd name="T59" fmla="*/ 1324 h 3030"/>
              <a:gd name="T60" fmla="*/ 1512 w 3309"/>
              <a:gd name="T61" fmla="*/ 876 h 3030"/>
              <a:gd name="T62" fmla="*/ 1492 w 3309"/>
              <a:gd name="T63" fmla="*/ 1120 h 3030"/>
              <a:gd name="T64" fmla="*/ 1126 w 3309"/>
              <a:gd name="T65" fmla="*/ 1106 h 3030"/>
              <a:gd name="T66" fmla="*/ 2047 w 3309"/>
              <a:gd name="T67" fmla="*/ 793 h 3030"/>
              <a:gd name="T68" fmla="*/ 2363 w 3309"/>
              <a:gd name="T69" fmla="*/ 1040 h 3030"/>
              <a:gd name="T70" fmla="*/ 2290 w 3309"/>
              <a:gd name="T71" fmla="*/ 1440 h 3030"/>
              <a:gd name="T72" fmla="*/ 1913 w 3309"/>
              <a:gd name="T73" fmla="*/ 1561 h 3030"/>
              <a:gd name="T74" fmla="*/ 1684 w 3309"/>
              <a:gd name="T75" fmla="*/ 1233 h 3030"/>
              <a:gd name="T76" fmla="*/ 1741 w 3309"/>
              <a:gd name="T77" fmla="*/ 887 h 3030"/>
              <a:gd name="T78" fmla="*/ 763 w 3309"/>
              <a:gd name="T79" fmla="*/ 802 h 3030"/>
              <a:gd name="T80" fmla="*/ 1045 w 3309"/>
              <a:gd name="T81" fmla="*/ 1084 h 3030"/>
              <a:gd name="T82" fmla="*/ 885 w 3309"/>
              <a:gd name="T83" fmla="*/ 1458 h 3030"/>
              <a:gd name="T84" fmla="*/ 525 w 3309"/>
              <a:gd name="T85" fmla="*/ 1544 h 3030"/>
              <a:gd name="T86" fmla="*/ 278 w 3309"/>
              <a:gd name="T87" fmla="*/ 1229 h 3030"/>
              <a:gd name="T88" fmla="*/ 443 w 3309"/>
              <a:gd name="T89" fmla="*/ 860 h 3030"/>
              <a:gd name="T90" fmla="*/ 2784 w 3309"/>
              <a:gd name="T91" fmla="*/ 423 h 3030"/>
              <a:gd name="T92" fmla="*/ 3030 w 3309"/>
              <a:gd name="T93" fmla="*/ 739 h 3030"/>
              <a:gd name="T94" fmla="*/ 2866 w 3309"/>
              <a:gd name="T95" fmla="*/ 1108 h 3030"/>
              <a:gd name="T96" fmla="*/ 2478 w 3309"/>
              <a:gd name="T97" fmla="*/ 1141 h 3030"/>
              <a:gd name="T98" fmla="*/ 2252 w 3309"/>
              <a:gd name="T99" fmla="*/ 782 h 3030"/>
              <a:gd name="T100" fmla="*/ 2461 w 3309"/>
              <a:gd name="T101" fmla="*/ 442 h 3030"/>
              <a:gd name="T102" fmla="*/ 1519 w 3309"/>
              <a:gd name="T103" fmla="*/ 43 h 3030"/>
              <a:gd name="T104" fmla="*/ 1753 w 3309"/>
              <a:gd name="T105" fmla="*/ 375 h 3030"/>
              <a:gd name="T106" fmla="*/ 1598 w 3309"/>
              <a:gd name="T107" fmla="*/ 755 h 3030"/>
              <a:gd name="T108" fmla="*/ 1189 w 3309"/>
              <a:gd name="T109" fmla="*/ 823 h 3030"/>
              <a:gd name="T110" fmla="*/ 919 w 3309"/>
              <a:gd name="T111" fmla="*/ 521 h 3030"/>
              <a:gd name="T112" fmla="*/ 1033 w 3309"/>
              <a:gd name="T113" fmla="*/ 124 h 3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09" h="3030">
                <a:moveTo>
                  <a:pt x="1186" y="2000"/>
                </a:moveTo>
                <a:lnTo>
                  <a:pt x="1517" y="2000"/>
                </a:lnTo>
                <a:lnTo>
                  <a:pt x="1572" y="2003"/>
                </a:lnTo>
                <a:lnTo>
                  <a:pt x="1625" y="2012"/>
                </a:lnTo>
                <a:lnTo>
                  <a:pt x="1676" y="2026"/>
                </a:lnTo>
                <a:lnTo>
                  <a:pt x="1724" y="2045"/>
                </a:lnTo>
                <a:lnTo>
                  <a:pt x="1770" y="2068"/>
                </a:lnTo>
                <a:lnTo>
                  <a:pt x="1813" y="2098"/>
                </a:lnTo>
                <a:lnTo>
                  <a:pt x="1853" y="2130"/>
                </a:lnTo>
                <a:lnTo>
                  <a:pt x="1889" y="2166"/>
                </a:lnTo>
                <a:lnTo>
                  <a:pt x="1921" y="2205"/>
                </a:lnTo>
                <a:lnTo>
                  <a:pt x="1949" y="2248"/>
                </a:lnTo>
                <a:lnTo>
                  <a:pt x="1973" y="2294"/>
                </a:lnTo>
                <a:lnTo>
                  <a:pt x="1992" y="2342"/>
                </a:lnTo>
                <a:lnTo>
                  <a:pt x="2006" y="2393"/>
                </a:lnTo>
                <a:lnTo>
                  <a:pt x="2015" y="2446"/>
                </a:lnTo>
                <a:lnTo>
                  <a:pt x="2018" y="2501"/>
                </a:lnTo>
                <a:lnTo>
                  <a:pt x="2018" y="2906"/>
                </a:lnTo>
                <a:lnTo>
                  <a:pt x="2015" y="2906"/>
                </a:lnTo>
                <a:lnTo>
                  <a:pt x="1989" y="2919"/>
                </a:lnTo>
                <a:lnTo>
                  <a:pt x="1984" y="2922"/>
                </a:lnTo>
                <a:lnTo>
                  <a:pt x="1973" y="2926"/>
                </a:lnTo>
                <a:lnTo>
                  <a:pt x="1957" y="2933"/>
                </a:lnTo>
                <a:lnTo>
                  <a:pt x="1937" y="2941"/>
                </a:lnTo>
                <a:lnTo>
                  <a:pt x="1911" y="2951"/>
                </a:lnTo>
                <a:lnTo>
                  <a:pt x="1880" y="2961"/>
                </a:lnTo>
                <a:lnTo>
                  <a:pt x="1845" y="2972"/>
                </a:lnTo>
                <a:lnTo>
                  <a:pt x="1805" y="2982"/>
                </a:lnTo>
                <a:lnTo>
                  <a:pt x="1759" y="2993"/>
                </a:lnTo>
                <a:lnTo>
                  <a:pt x="1709" y="3003"/>
                </a:lnTo>
                <a:lnTo>
                  <a:pt x="1655" y="3012"/>
                </a:lnTo>
                <a:lnTo>
                  <a:pt x="1597" y="3019"/>
                </a:lnTo>
                <a:lnTo>
                  <a:pt x="1534" y="3025"/>
                </a:lnTo>
                <a:lnTo>
                  <a:pt x="1466" y="3029"/>
                </a:lnTo>
                <a:lnTo>
                  <a:pt x="1395" y="3030"/>
                </a:lnTo>
                <a:lnTo>
                  <a:pt x="1331" y="3029"/>
                </a:lnTo>
                <a:lnTo>
                  <a:pt x="1264" y="3026"/>
                </a:lnTo>
                <a:lnTo>
                  <a:pt x="1193" y="3020"/>
                </a:lnTo>
                <a:lnTo>
                  <a:pt x="1120" y="3012"/>
                </a:lnTo>
                <a:lnTo>
                  <a:pt x="1045" y="3000"/>
                </a:lnTo>
                <a:lnTo>
                  <a:pt x="967" y="2986"/>
                </a:lnTo>
                <a:lnTo>
                  <a:pt x="885" y="2968"/>
                </a:lnTo>
                <a:lnTo>
                  <a:pt x="801" y="2946"/>
                </a:lnTo>
                <a:lnTo>
                  <a:pt x="715" y="2921"/>
                </a:lnTo>
                <a:lnTo>
                  <a:pt x="686" y="2912"/>
                </a:lnTo>
                <a:lnTo>
                  <a:pt x="685" y="2906"/>
                </a:lnTo>
                <a:lnTo>
                  <a:pt x="685" y="2501"/>
                </a:lnTo>
                <a:lnTo>
                  <a:pt x="688" y="2446"/>
                </a:lnTo>
                <a:lnTo>
                  <a:pt x="698" y="2393"/>
                </a:lnTo>
                <a:lnTo>
                  <a:pt x="712" y="2342"/>
                </a:lnTo>
                <a:lnTo>
                  <a:pt x="731" y="2294"/>
                </a:lnTo>
                <a:lnTo>
                  <a:pt x="754" y="2248"/>
                </a:lnTo>
                <a:lnTo>
                  <a:pt x="783" y="2205"/>
                </a:lnTo>
                <a:lnTo>
                  <a:pt x="815" y="2166"/>
                </a:lnTo>
                <a:lnTo>
                  <a:pt x="851" y="2130"/>
                </a:lnTo>
                <a:lnTo>
                  <a:pt x="891" y="2098"/>
                </a:lnTo>
                <a:lnTo>
                  <a:pt x="933" y="2068"/>
                </a:lnTo>
                <a:lnTo>
                  <a:pt x="980" y="2045"/>
                </a:lnTo>
                <a:lnTo>
                  <a:pt x="1028" y="2026"/>
                </a:lnTo>
                <a:lnTo>
                  <a:pt x="1079" y="2012"/>
                </a:lnTo>
                <a:lnTo>
                  <a:pt x="1132" y="2003"/>
                </a:lnTo>
                <a:lnTo>
                  <a:pt x="1186" y="2000"/>
                </a:lnTo>
                <a:close/>
                <a:moveTo>
                  <a:pt x="1836" y="1597"/>
                </a:moveTo>
                <a:lnTo>
                  <a:pt x="2164" y="1597"/>
                </a:lnTo>
                <a:lnTo>
                  <a:pt x="2219" y="1600"/>
                </a:lnTo>
                <a:lnTo>
                  <a:pt x="2271" y="1609"/>
                </a:lnTo>
                <a:lnTo>
                  <a:pt x="2322" y="1623"/>
                </a:lnTo>
                <a:lnTo>
                  <a:pt x="2371" y="1642"/>
                </a:lnTo>
                <a:lnTo>
                  <a:pt x="2417" y="1665"/>
                </a:lnTo>
                <a:lnTo>
                  <a:pt x="2460" y="1694"/>
                </a:lnTo>
                <a:lnTo>
                  <a:pt x="2499" y="1727"/>
                </a:lnTo>
                <a:lnTo>
                  <a:pt x="2535" y="1763"/>
                </a:lnTo>
                <a:lnTo>
                  <a:pt x="2568" y="1803"/>
                </a:lnTo>
                <a:lnTo>
                  <a:pt x="2596" y="1845"/>
                </a:lnTo>
                <a:lnTo>
                  <a:pt x="2619" y="1891"/>
                </a:lnTo>
                <a:lnTo>
                  <a:pt x="2639" y="1939"/>
                </a:lnTo>
                <a:lnTo>
                  <a:pt x="2653" y="1990"/>
                </a:lnTo>
                <a:lnTo>
                  <a:pt x="2662" y="2042"/>
                </a:lnTo>
                <a:lnTo>
                  <a:pt x="2665" y="2098"/>
                </a:lnTo>
                <a:lnTo>
                  <a:pt x="2665" y="2503"/>
                </a:lnTo>
                <a:lnTo>
                  <a:pt x="2662" y="2503"/>
                </a:lnTo>
                <a:lnTo>
                  <a:pt x="2636" y="2516"/>
                </a:lnTo>
                <a:lnTo>
                  <a:pt x="2631" y="2519"/>
                </a:lnTo>
                <a:lnTo>
                  <a:pt x="2619" y="2524"/>
                </a:lnTo>
                <a:lnTo>
                  <a:pt x="2603" y="2530"/>
                </a:lnTo>
                <a:lnTo>
                  <a:pt x="2583" y="2538"/>
                </a:lnTo>
                <a:lnTo>
                  <a:pt x="2557" y="2548"/>
                </a:lnTo>
                <a:lnTo>
                  <a:pt x="2526" y="2558"/>
                </a:lnTo>
                <a:lnTo>
                  <a:pt x="2491" y="2569"/>
                </a:lnTo>
                <a:lnTo>
                  <a:pt x="2450" y="2580"/>
                </a:lnTo>
                <a:lnTo>
                  <a:pt x="2405" y="2590"/>
                </a:lnTo>
                <a:lnTo>
                  <a:pt x="2356" y="2600"/>
                </a:lnTo>
                <a:lnTo>
                  <a:pt x="2300" y="2609"/>
                </a:lnTo>
                <a:lnTo>
                  <a:pt x="2242" y="2616"/>
                </a:lnTo>
                <a:lnTo>
                  <a:pt x="2179" y="2622"/>
                </a:lnTo>
                <a:lnTo>
                  <a:pt x="2112" y="2626"/>
                </a:lnTo>
                <a:lnTo>
                  <a:pt x="2112" y="2501"/>
                </a:lnTo>
                <a:lnTo>
                  <a:pt x="2108" y="2439"/>
                </a:lnTo>
                <a:lnTo>
                  <a:pt x="2099" y="2380"/>
                </a:lnTo>
                <a:lnTo>
                  <a:pt x="2084" y="2323"/>
                </a:lnTo>
                <a:lnTo>
                  <a:pt x="2063" y="2268"/>
                </a:lnTo>
                <a:lnTo>
                  <a:pt x="2038" y="2216"/>
                </a:lnTo>
                <a:lnTo>
                  <a:pt x="2007" y="2167"/>
                </a:lnTo>
                <a:lnTo>
                  <a:pt x="1973" y="2121"/>
                </a:lnTo>
                <a:lnTo>
                  <a:pt x="1934" y="2078"/>
                </a:lnTo>
                <a:lnTo>
                  <a:pt x="1891" y="2040"/>
                </a:lnTo>
                <a:lnTo>
                  <a:pt x="1845" y="2006"/>
                </a:lnTo>
                <a:lnTo>
                  <a:pt x="1795" y="1977"/>
                </a:lnTo>
                <a:lnTo>
                  <a:pt x="1742" y="1952"/>
                </a:lnTo>
                <a:lnTo>
                  <a:pt x="1686" y="1932"/>
                </a:lnTo>
                <a:lnTo>
                  <a:pt x="1718" y="1899"/>
                </a:lnTo>
                <a:lnTo>
                  <a:pt x="1746" y="1863"/>
                </a:lnTo>
                <a:lnTo>
                  <a:pt x="1771" y="1824"/>
                </a:lnTo>
                <a:lnTo>
                  <a:pt x="1792" y="1783"/>
                </a:lnTo>
                <a:lnTo>
                  <a:pt x="1810" y="1739"/>
                </a:lnTo>
                <a:lnTo>
                  <a:pt x="1823" y="1693"/>
                </a:lnTo>
                <a:lnTo>
                  <a:pt x="1832" y="1646"/>
                </a:lnTo>
                <a:lnTo>
                  <a:pt x="1836" y="1597"/>
                </a:lnTo>
                <a:close/>
                <a:moveTo>
                  <a:pt x="501" y="1597"/>
                </a:moveTo>
                <a:lnTo>
                  <a:pt x="832" y="1597"/>
                </a:lnTo>
                <a:lnTo>
                  <a:pt x="868" y="1599"/>
                </a:lnTo>
                <a:lnTo>
                  <a:pt x="872" y="1647"/>
                </a:lnTo>
                <a:lnTo>
                  <a:pt x="881" y="1694"/>
                </a:lnTo>
                <a:lnTo>
                  <a:pt x="894" y="1740"/>
                </a:lnTo>
                <a:lnTo>
                  <a:pt x="911" y="1783"/>
                </a:lnTo>
                <a:lnTo>
                  <a:pt x="932" y="1825"/>
                </a:lnTo>
                <a:lnTo>
                  <a:pt x="957" y="1863"/>
                </a:lnTo>
                <a:lnTo>
                  <a:pt x="986" y="1899"/>
                </a:lnTo>
                <a:lnTo>
                  <a:pt x="1017" y="1932"/>
                </a:lnTo>
                <a:lnTo>
                  <a:pt x="961" y="1952"/>
                </a:lnTo>
                <a:lnTo>
                  <a:pt x="909" y="1977"/>
                </a:lnTo>
                <a:lnTo>
                  <a:pt x="859" y="2006"/>
                </a:lnTo>
                <a:lnTo>
                  <a:pt x="813" y="2040"/>
                </a:lnTo>
                <a:lnTo>
                  <a:pt x="770" y="2078"/>
                </a:lnTo>
                <a:lnTo>
                  <a:pt x="731" y="2121"/>
                </a:lnTo>
                <a:lnTo>
                  <a:pt x="696" y="2167"/>
                </a:lnTo>
                <a:lnTo>
                  <a:pt x="665" y="2216"/>
                </a:lnTo>
                <a:lnTo>
                  <a:pt x="640" y="2268"/>
                </a:lnTo>
                <a:lnTo>
                  <a:pt x="619" y="2323"/>
                </a:lnTo>
                <a:lnTo>
                  <a:pt x="605" y="2380"/>
                </a:lnTo>
                <a:lnTo>
                  <a:pt x="595" y="2439"/>
                </a:lnTo>
                <a:lnTo>
                  <a:pt x="592" y="2501"/>
                </a:lnTo>
                <a:lnTo>
                  <a:pt x="592" y="2623"/>
                </a:lnTo>
                <a:lnTo>
                  <a:pt x="521" y="2618"/>
                </a:lnTo>
                <a:lnTo>
                  <a:pt x="446" y="2610"/>
                </a:lnTo>
                <a:lnTo>
                  <a:pt x="368" y="2599"/>
                </a:lnTo>
                <a:lnTo>
                  <a:pt x="288" y="2584"/>
                </a:lnTo>
                <a:lnTo>
                  <a:pt x="205" y="2566"/>
                </a:lnTo>
                <a:lnTo>
                  <a:pt x="118" y="2544"/>
                </a:lnTo>
                <a:lnTo>
                  <a:pt x="29" y="2518"/>
                </a:lnTo>
                <a:lnTo>
                  <a:pt x="1" y="2509"/>
                </a:lnTo>
                <a:lnTo>
                  <a:pt x="0" y="2503"/>
                </a:lnTo>
                <a:lnTo>
                  <a:pt x="0" y="2098"/>
                </a:lnTo>
                <a:lnTo>
                  <a:pt x="3" y="2043"/>
                </a:lnTo>
                <a:lnTo>
                  <a:pt x="12" y="1990"/>
                </a:lnTo>
                <a:lnTo>
                  <a:pt x="25" y="1939"/>
                </a:lnTo>
                <a:lnTo>
                  <a:pt x="44" y="1891"/>
                </a:lnTo>
                <a:lnTo>
                  <a:pt x="68" y="1845"/>
                </a:lnTo>
                <a:lnTo>
                  <a:pt x="96" y="1803"/>
                </a:lnTo>
                <a:lnTo>
                  <a:pt x="129" y="1763"/>
                </a:lnTo>
                <a:lnTo>
                  <a:pt x="166" y="1727"/>
                </a:lnTo>
                <a:lnTo>
                  <a:pt x="205" y="1694"/>
                </a:lnTo>
                <a:lnTo>
                  <a:pt x="248" y="1665"/>
                </a:lnTo>
                <a:lnTo>
                  <a:pt x="294" y="1642"/>
                </a:lnTo>
                <a:lnTo>
                  <a:pt x="342" y="1623"/>
                </a:lnTo>
                <a:lnTo>
                  <a:pt x="393" y="1609"/>
                </a:lnTo>
                <a:lnTo>
                  <a:pt x="446" y="1600"/>
                </a:lnTo>
                <a:lnTo>
                  <a:pt x="501" y="1597"/>
                </a:lnTo>
                <a:close/>
                <a:moveTo>
                  <a:pt x="2479" y="1204"/>
                </a:moveTo>
                <a:lnTo>
                  <a:pt x="2808" y="1204"/>
                </a:lnTo>
                <a:lnTo>
                  <a:pt x="2863" y="1207"/>
                </a:lnTo>
                <a:lnTo>
                  <a:pt x="2916" y="1216"/>
                </a:lnTo>
                <a:lnTo>
                  <a:pt x="2967" y="1230"/>
                </a:lnTo>
                <a:lnTo>
                  <a:pt x="3015" y="1249"/>
                </a:lnTo>
                <a:lnTo>
                  <a:pt x="3061" y="1273"/>
                </a:lnTo>
                <a:lnTo>
                  <a:pt x="3104" y="1301"/>
                </a:lnTo>
                <a:lnTo>
                  <a:pt x="3143" y="1334"/>
                </a:lnTo>
                <a:lnTo>
                  <a:pt x="3180" y="1370"/>
                </a:lnTo>
                <a:lnTo>
                  <a:pt x="3212" y="1410"/>
                </a:lnTo>
                <a:lnTo>
                  <a:pt x="3241" y="1453"/>
                </a:lnTo>
                <a:lnTo>
                  <a:pt x="3264" y="1498"/>
                </a:lnTo>
                <a:lnTo>
                  <a:pt x="3283" y="1547"/>
                </a:lnTo>
                <a:lnTo>
                  <a:pt x="3297" y="1597"/>
                </a:lnTo>
                <a:lnTo>
                  <a:pt x="3306" y="1650"/>
                </a:lnTo>
                <a:lnTo>
                  <a:pt x="3309" y="1704"/>
                </a:lnTo>
                <a:lnTo>
                  <a:pt x="3309" y="2110"/>
                </a:lnTo>
                <a:lnTo>
                  <a:pt x="3306" y="2110"/>
                </a:lnTo>
                <a:lnTo>
                  <a:pt x="3280" y="2123"/>
                </a:lnTo>
                <a:lnTo>
                  <a:pt x="3275" y="2126"/>
                </a:lnTo>
                <a:lnTo>
                  <a:pt x="3264" y="2131"/>
                </a:lnTo>
                <a:lnTo>
                  <a:pt x="3248" y="2137"/>
                </a:lnTo>
                <a:lnTo>
                  <a:pt x="3228" y="2146"/>
                </a:lnTo>
                <a:lnTo>
                  <a:pt x="3202" y="2155"/>
                </a:lnTo>
                <a:lnTo>
                  <a:pt x="3170" y="2165"/>
                </a:lnTo>
                <a:lnTo>
                  <a:pt x="3134" y="2176"/>
                </a:lnTo>
                <a:lnTo>
                  <a:pt x="3094" y="2187"/>
                </a:lnTo>
                <a:lnTo>
                  <a:pt x="3049" y="2197"/>
                </a:lnTo>
                <a:lnTo>
                  <a:pt x="2999" y="2207"/>
                </a:lnTo>
                <a:lnTo>
                  <a:pt x="2945" y="2216"/>
                </a:lnTo>
                <a:lnTo>
                  <a:pt x="2886" y="2224"/>
                </a:lnTo>
                <a:lnTo>
                  <a:pt x="2823" y="2229"/>
                </a:lnTo>
                <a:lnTo>
                  <a:pt x="2755" y="2233"/>
                </a:lnTo>
                <a:lnTo>
                  <a:pt x="2755" y="2109"/>
                </a:lnTo>
                <a:lnTo>
                  <a:pt x="2752" y="2047"/>
                </a:lnTo>
                <a:lnTo>
                  <a:pt x="2743" y="1987"/>
                </a:lnTo>
                <a:lnTo>
                  <a:pt x="2728" y="1930"/>
                </a:lnTo>
                <a:lnTo>
                  <a:pt x="2708" y="1875"/>
                </a:lnTo>
                <a:lnTo>
                  <a:pt x="2683" y="1823"/>
                </a:lnTo>
                <a:lnTo>
                  <a:pt x="2652" y="1774"/>
                </a:lnTo>
                <a:lnTo>
                  <a:pt x="2617" y="1729"/>
                </a:lnTo>
                <a:lnTo>
                  <a:pt x="2578" y="1685"/>
                </a:lnTo>
                <a:lnTo>
                  <a:pt x="2535" y="1647"/>
                </a:lnTo>
                <a:lnTo>
                  <a:pt x="2489" y="1613"/>
                </a:lnTo>
                <a:lnTo>
                  <a:pt x="2439" y="1584"/>
                </a:lnTo>
                <a:lnTo>
                  <a:pt x="2387" y="1559"/>
                </a:lnTo>
                <a:lnTo>
                  <a:pt x="2330" y="1540"/>
                </a:lnTo>
                <a:lnTo>
                  <a:pt x="2363" y="1506"/>
                </a:lnTo>
                <a:lnTo>
                  <a:pt x="2391" y="1470"/>
                </a:lnTo>
                <a:lnTo>
                  <a:pt x="2416" y="1431"/>
                </a:lnTo>
                <a:lnTo>
                  <a:pt x="2437" y="1390"/>
                </a:lnTo>
                <a:lnTo>
                  <a:pt x="2454" y="1346"/>
                </a:lnTo>
                <a:lnTo>
                  <a:pt x="2467" y="1300"/>
                </a:lnTo>
                <a:lnTo>
                  <a:pt x="2476" y="1253"/>
                </a:lnTo>
                <a:lnTo>
                  <a:pt x="2479" y="1204"/>
                </a:lnTo>
                <a:close/>
                <a:moveTo>
                  <a:pt x="1352" y="1193"/>
                </a:moveTo>
                <a:lnTo>
                  <a:pt x="1401" y="1196"/>
                </a:lnTo>
                <a:lnTo>
                  <a:pt x="1448" y="1205"/>
                </a:lnTo>
                <a:lnTo>
                  <a:pt x="1493" y="1219"/>
                </a:lnTo>
                <a:lnTo>
                  <a:pt x="1536" y="1239"/>
                </a:lnTo>
                <a:lnTo>
                  <a:pt x="1575" y="1263"/>
                </a:lnTo>
                <a:lnTo>
                  <a:pt x="1612" y="1291"/>
                </a:lnTo>
                <a:lnTo>
                  <a:pt x="1644" y="1324"/>
                </a:lnTo>
                <a:lnTo>
                  <a:pt x="1673" y="1361"/>
                </a:lnTo>
                <a:lnTo>
                  <a:pt x="1697" y="1400"/>
                </a:lnTo>
                <a:lnTo>
                  <a:pt x="1716" y="1443"/>
                </a:lnTo>
                <a:lnTo>
                  <a:pt x="1730" y="1487"/>
                </a:lnTo>
                <a:lnTo>
                  <a:pt x="1739" y="1534"/>
                </a:lnTo>
                <a:lnTo>
                  <a:pt x="1742" y="1583"/>
                </a:lnTo>
                <a:lnTo>
                  <a:pt x="1739" y="1632"/>
                </a:lnTo>
                <a:lnTo>
                  <a:pt x="1730" y="1679"/>
                </a:lnTo>
                <a:lnTo>
                  <a:pt x="1716" y="1725"/>
                </a:lnTo>
                <a:lnTo>
                  <a:pt x="1697" y="1767"/>
                </a:lnTo>
                <a:lnTo>
                  <a:pt x="1673" y="1807"/>
                </a:lnTo>
                <a:lnTo>
                  <a:pt x="1644" y="1843"/>
                </a:lnTo>
                <a:lnTo>
                  <a:pt x="1612" y="1875"/>
                </a:lnTo>
                <a:lnTo>
                  <a:pt x="1575" y="1904"/>
                </a:lnTo>
                <a:lnTo>
                  <a:pt x="1536" y="1928"/>
                </a:lnTo>
                <a:lnTo>
                  <a:pt x="1493" y="1947"/>
                </a:lnTo>
                <a:lnTo>
                  <a:pt x="1448" y="1962"/>
                </a:lnTo>
                <a:lnTo>
                  <a:pt x="1401" y="1971"/>
                </a:lnTo>
                <a:lnTo>
                  <a:pt x="1352" y="1974"/>
                </a:lnTo>
                <a:lnTo>
                  <a:pt x="1303" y="1971"/>
                </a:lnTo>
                <a:lnTo>
                  <a:pt x="1256" y="1962"/>
                </a:lnTo>
                <a:lnTo>
                  <a:pt x="1210" y="1947"/>
                </a:lnTo>
                <a:lnTo>
                  <a:pt x="1168" y="1928"/>
                </a:lnTo>
                <a:lnTo>
                  <a:pt x="1129" y="1904"/>
                </a:lnTo>
                <a:lnTo>
                  <a:pt x="1092" y="1875"/>
                </a:lnTo>
                <a:lnTo>
                  <a:pt x="1060" y="1843"/>
                </a:lnTo>
                <a:lnTo>
                  <a:pt x="1031" y="1807"/>
                </a:lnTo>
                <a:lnTo>
                  <a:pt x="1007" y="1767"/>
                </a:lnTo>
                <a:lnTo>
                  <a:pt x="988" y="1725"/>
                </a:lnTo>
                <a:lnTo>
                  <a:pt x="973" y="1679"/>
                </a:lnTo>
                <a:lnTo>
                  <a:pt x="964" y="1632"/>
                </a:lnTo>
                <a:lnTo>
                  <a:pt x="961" y="1583"/>
                </a:lnTo>
                <a:lnTo>
                  <a:pt x="964" y="1534"/>
                </a:lnTo>
                <a:lnTo>
                  <a:pt x="973" y="1487"/>
                </a:lnTo>
                <a:lnTo>
                  <a:pt x="988" y="1443"/>
                </a:lnTo>
                <a:lnTo>
                  <a:pt x="1007" y="1400"/>
                </a:lnTo>
                <a:lnTo>
                  <a:pt x="1031" y="1361"/>
                </a:lnTo>
                <a:lnTo>
                  <a:pt x="1060" y="1324"/>
                </a:lnTo>
                <a:lnTo>
                  <a:pt x="1092" y="1291"/>
                </a:lnTo>
                <a:lnTo>
                  <a:pt x="1129" y="1263"/>
                </a:lnTo>
                <a:lnTo>
                  <a:pt x="1168" y="1239"/>
                </a:lnTo>
                <a:lnTo>
                  <a:pt x="1210" y="1219"/>
                </a:lnTo>
                <a:lnTo>
                  <a:pt x="1256" y="1205"/>
                </a:lnTo>
                <a:lnTo>
                  <a:pt x="1303" y="1196"/>
                </a:lnTo>
                <a:lnTo>
                  <a:pt x="1352" y="1193"/>
                </a:lnTo>
                <a:close/>
                <a:moveTo>
                  <a:pt x="1152" y="876"/>
                </a:moveTo>
                <a:lnTo>
                  <a:pt x="1512" y="876"/>
                </a:lnTo>
                <a:lnTo>
                  <a:pt x="1569" y="879"/>
                </a:lnTo>
                <a:lnTo>
                  <a:pt x="1623" y="888"/>
                </a:lnTo>
                <a:lnTo>
                  <a:pt x="1600" y="924"/>
                </a:lnTo>
                <a:lnTo>
                  <a:pt x="1579" y="964"/>
                </a:lnTo>
                <a:lnTo>
                  <a:pt x="1562" y="1005"/>
                </a:lnTo>
                <a:lnTo>
                  <a:pt x="1550" y="1047"/>
                </a:lnTo>
                <a:lnTo>
                  <a:pt x="1541" y="1091"/>
                </a:lnTo>
                <a:lnTo>
                  <a:pt x="1537" y="1136"/>
                </a:lnTo>
                <a:lnTo>
                  <a:pt x="1492" y="1120"/>
                </a:lnTo>
                <a:lnTo>
                  <a:pt x="1447" y="1108"/>
                </a:lnTo>
                <a:lnTo>
                  <a:pt x="1400" y="1101"/>
                </a:lnTo>
                <a:lnTo>
                  <a:pt x="1352" y="1098"/>
                </a:lnTo>
                <a:lnTo>
                  <a:pt x="1304" y="1101"/>
                </a:lnTo>
                <a:lnTo>
                  <a:pt x="1258" y="1108"/>
                </a:lnTo>
                <a:lnTo>
                  <a:pt x="1213" y="1120"/>
                </a:lnTo>
                <a:lnTo>
                  <a:pt x="1170" y="1135"/>
                </a:lnTo>
                <a:lnTo>
                  <a:pt x="1129" y="1155"/>
                </a:lnTo>
                <a:lnTo>
                  <a:pt x="1126" y="1106"/>
                </a:lnTo>
                <a:lnTo>
                  <a:pt x="1118" y="1059"/>
                </a:lnTo>
                <a:lnTo>
                  <a:pt x="1106" y="1013"/>
                </a:lnTo>
                <a:lnTo>
                  <a:pt x="1088" y="969"/>
                </a:lnTo>
                <a:lnTo>
                  <a:pt x="1067" y="927"/>
                </a:lnTo>
                <a:lnTo>
                  <a:pt x="1042" y="888"/>
                </a:lnTo>
                <a:lnTo>
                  <a:pt x="1096" y="879"/>
                </a:lnTo>
                <a:lnTo>
                  <a:pt x="1152" y="876"/>
                </a:lnTo>
                <a:close/>
                <a:moveTo>
                  <a:pt x="1998" y="790"/>
                </a:moveTo>
                <a:lnTo>
                  <a:pt x="2047" y="793"/>
                </a:lnTo>
                <a:lnTo>
                  <a:pt x="2095" y="802"/>
                </a:lnTo>
                <a:lnTo>
                  <a:pt x="2140" y="816"/>
                </a:lnTo>
                <a:lnTo>
                  <a:pt x="2182" y="836"/>
                </a:lnTo>
                <a:lnTo>
                  <a:pt x="2222" y="860"/>
                </a:lnTo>
                <a:lnTo>
                  <a:pt x="2258" y="888"/>
                </a:lnTo>
                <a:lnTo>
                  <a:pt x="2290" y="921"/>
                </a:lnTo>
                <a:lnTo>
                  <a:pt x="2319" y="958"/>
                </a:lnTo>
                <a:lnTo>
                  <a:pt x="2343" y="997"/>
                </a:lnTo>
                <a:lnTo>
                  <a:pt x="2363" y="1040"/>
                </a:lnTo>
                <a:lnTo>
                  <a:pt x="2378" y="1084"/>
                </a:lnTo>
                <a:lnTo>
                  <a:pt x="2386" y="1131"/>
                </a:lnTo>
                <a:lnTo>
                  <a:pt x="2389" y="1180"/>
                </a:lnTo>
                <a:lnTo>
                  <a:pt x="2386" y="1229"/>
                </a:lnTo>
                <a:lnTo>
                  <a:pt x="2378" y="1276"/>
                </a:lnTo>
                <a:lnTo>
                  <a:pt x="2363" y="1321"/>
                </a:lnTo>
                <a:lnTo>
                  <a:pt x="2343" y="1364"/>
                </a:lnTo>
                <a:lnTo>
                  <a:pt x="2319" y="1404"/>
                </a:lnTo>
                <a:lnTo>
                  <a:pt x="2290" y="1440"/>
                </a:lnTo>
                <a:lnTo>
                  <a:pt x="2258" y="1472"/>
                </a:lnTo>
                <a:lnTo>
                  <a:pt x="2222" y="1501"/>
                </a:lnTo>
                <a:lnTo>
                  <a:pt x="2182" y="1525"/>
                </a:lnTo>
                <a:lnTo>
                  <a:pt x="2140" y="1544"/>
                </a:lnTo>
                <a:lnTo>
                  <a:pt x="2095" y="1559"/>
                </a:lnTo>
                <a:lnTo>
                  <a:pt x="2047" y="1568"/>
                </a:lnTo>
                <a:lnTo>
                  <a:pt x="1998" y="1571"/>
                </a:lnTo>
                <a:lnTo>
                  <a:pt x="1955" y="1568"/>
                </a:lnTo>
                <a:lnTo>
                  <a:pt x="1913" y="1561"/>
                </a:lnTo>
                <a:lnTo>
                  <a:pt x="1872" y="1549"/>
                </a:lnTo>
                <a:lnTo>
                  <a:pt x="1834" y="1534"/>
                </a:lnTo>
                <a:lnTo>
                  <a:pt x="1826" y="1484"/>
                </a:lnTo>
                <a:lnTo>
                  <a:pt x="1813" y="1436"/>
                </a:lnTo>
                <a:lnTo>
                  <a:pt x="1796" y="1391"/>
                </a:lnTo>
                <a:lnTo>
                  <a:pt x="1773" y="1347"/>
                </a:lnTo>
                <a:lnTo>
                  <a:pt x="1747" y="1306"/>
                </a:lnTo>
                <a:lnTo>
                  <a:pt x="1717" y="1268"/>
                </a:lnTo>
                <a:lnTo>
                  <a:pt x="1684" y="1233"/>
                </a:lnTo>
                <a:lnTo>
                  <a:pt x="1648" y="1202"/>
                </a:lnTo>
                <a:lnTo>
                  <a:pt x="1608" y="1174"/>
                </a:lnTo>
                <a:lnTo>
                  <a:pt x="1612" y="1126"/>
                </a:lnTo>
                <a:lnTo>
                  <a:pt x="1621" y="1080"/>
                </a:lnTo>
                <a:lnTo>
                  <a:pt x="1636" y="1036"/>
                </a:lnTo>
                <a:lnTo>
                  <a:pt x="1655" y="994"/>
                </a:lnTo>
                <a:lnTo>
                  <a:pt x="1680" y="955"/>
                </a:lnTo>
                <a:lnTo>
                  <a:pt x="1708" y="919"/>
                </a:lnTo>
                <a:lnTo>
                  <a:pt x="1741" y="887"/>
                </a:lnTo>
                <a:lnTo>
                  <a:pt x="1777" y="859"/>
                </a:lnTo>
                <a:lnTo>
                  <a:pt x="1817" y="835"/>
                </a:lnTo>
                <a:lnTo>
                  <a:pt x="1859" y="816"/>
                </a:lnTo>
                <a:lnTo>
                  <a:pt x="1903" y="802"/>
                </a:lnTo>
                <a:lnTo>
                  <a:pt x="1950" y="793"/>
                </a:lnTo>
                <a:lnTo>
                  <a:pt x="1998" y="790"/>
                </a:lnTo>
                <a:close/>
                <a:moveTo>
                  <a:pt x="666" y="790"/>
                </a:moveTo>
                <a:lnTo>
                  <a:pt x="716" y="793"/>
                </a:lnTo>
                <a:lnTo>
                  <a:pt x="763" y="802"/>
                </a:lnTo>
                <a:lnTo>
                  <a:pt x="807" y="816"/>
                </a:lnTo>
                <a:lnTo>
                  <a:pt x="850" y="836"/>
                </a:lnTo>
                <a:lnTo>
                  <a:pt x="889" y="860"/>
                </a:lnTo>
                <a:lnTo>
                  <a:pt x="925" y="888"/>
                </a:lnTo>
                <a:lnTo>
                  <a:pt x="958" y="921"/>
                </a:lnTo>
                <a:lnTo>
                  <a:pt x="987" y="958"/>
                </a:lnTo>
                <a:lnTo>
                  <a:pt x="1011" y="997"/>
                </a:lnTo>
                <a:lnTo>
                  <a:pt x="1031" y="1040"/>
                </a:lnTo>
                <a:lnTo>
                  <a:pt x="1045" y="1084"/>
                </a:lnTo>
                <a:lnTo>
                  <a:pt x="1054" y="1131"/>
                </a:lnTo>
                <a:lnTo>
                  <a:pt x="1057" y="1180"/>
                </a:lnTo>
                <a:lnTo>
                  <a:pt x="1056" y="1202"/>
                </a:lnTo>
                <a:lnTo>
                  <a:pt x="1017" y="1236"/>
                </a:lnTo>
                <a:lnTo>
                  <a:pt x="982" y="1274"/>
                </a:lnTo>
                <a:lnTo>
                  <a:pt x="950" y="1315"/>
                </a:lnTo>
                <a:lnTo>
                  <a:pt x="923" y="1361"/>
                </a:lnTo>
                <a:lnTo>
                  <a:pt x="901" y="1408"/>
                </a:lnTo>
                <a:lnTo>
                  <a:pt x="885" y="1458"/>
                </a:lnTo>
                <a:lnTo>
                  <a:pt x="874" y="1511"/>
                </a:lnTo>
                <a:lnTo>
                  <a:pt x="837" y="1531"/>
                </a:lnTo>
                <a:lnTo>
                  <a:pt x="797" y="1548"/>
                </a:lnTo>
                <a:lnTo>
                  <a:pt x="755" y="1560"/>
                </a:lnTo>
                <a:lnTo>
                  <a:pt x="712" y="1568"/>
                </a:lnTo>
                <a:lnTo>
                  <a:pt x="666" y="1571"/>
                </a:lnTo>
                <a:lnTo>
                  <a:pt x="617" y="1568"/>
                </a:lnTo>
                <a:lnTo>
                  <a:pt x="570" y="1559"/>
                </a:lnTo>
                <a:lnTo>
                  <a:pt x="525" y="1544"/>
                </a:lnTo>
                <a:lnTo>
                  <a:pt x="483" y="1525"/>
                </a:lnTo>
                <a:lnTo>
                  <a:pt x="443" y="1501"/>
                </a:lnTo>
                <a:lnTo>
                  <a:pt x="406" y="1472"/>
                </a:lnTo>
                <a:lnTo>
                  <a:pt x="374" y="1440"/>
                </a:lnTo>
                <a:lnTo>
                  <a:pt x="345" y="1404"/>
                </a:lnTo>
                <a:lnTo>
                  <a:pt x="321" y="1364"/>
                </a:lnTo>
                <a:lnTo>
                  <a:pt x="302" y="1321"/>
                </a:lnTo>
                <a:lnTo>
                  <a:pt x="287" y="1276"/>
                </a:lnTo>
                <a:lnTo>
                  <a:pt x="278" y="1229"/>
                </a:lnTo>
                <a:lnTo>
                  <a:pt x="275" y="1180"/>
                </a:lnTo>
                <a:lnTo>
                  <a:pt x="278" y="1131"/>
                </a:lnTo>
                <a:lnTo>
                  <a:pt x="287" y="1084"/>
                </a:lnTo>
                <a:lnTo>
                  <a:pt x="302" y="1040"/>
                </a:lnTo>
                <a:lnTo>
                  <a:pt x="321" y="997"/>
                </a:lnTo>
                <a:lnTo>
                  <a:pt x="345" y="958"/>
                </a:lnTo>
                <a:lnTo>
                  <a:pt x="374" y="921"/>
                </a:lnTo>
                <a:lnTo>
                  <a:pt x="406" y="888"/>
                </a:lnTo>
                <a:lnTo>
                  <a:pt x="443" y="860"/>
                </a:lnTo>
                <a:lnTo>
                  <a:pt x="483" y="836"/>
                </a:lnTo>
                <a:lnTo>
                  <a:pt x="525" y="816"/>
                </a:lnTo>
                <a:lnTo>
                  <a:pt x="570" y="802"/>
                </a:lnTo>
                <a:lnTo>
                  <a:pt x="617" y="793"/>
                </a:lnTo>
                <a:lnTo>
                  <a:pt x="666" y="790"/>
                </a:lnTo>
                <a:close/>
                <a:moveTo>
                  <a:pt x="2643" y="397"/>
                </a:moveTo>
                <a:lnTo>
                  <a:pt x="2692" y="400"/>
                </a:lnTo>
                <a:lnTo>
                  <a:pt x="2739" y="409"/>
                </a:lnTo>
                <a:lnTo>
                  <a:pt x="2784" y="423"/>
                </a:lnTo>
                <a:lnTo>
                  <a:pt x="2826" y="443"/>
                </a:lnTo>
                <a:lnTo>
                  <a:pt x="2866" y="467"/>
                </a:lnTo>
                <a:lnTo>
                  <a:pt x="2903" y="495"/>
                </a:lnTo>
                <a:lnTo>
                  <a:pt x="2935" y="528"/>
                </a:lnTo>
                <a:lnTo>
                  <a:pt x="2964" y="564"/>
                </a:lnTo>
                <a:lnTo>
                  <a:pt x="2988" y="605"/>
                </a:lnTo>
                <a:lnTo>
                  <a:pt x="3007" y="647"/>
                </a:lnTo>
                <a:lnTo>
                  <a:pt x="3022" y="692"/>
                </a:lnTo>
                <a:lnTo>
                  <a:pt x="3030" y="739"/>
                </a:lnTo>
                <a:lnTo>
                  <a:pt x="3033" y="788"/>
                </a:lnTo>
                <a:lnTo>
                  <a:pt x="3030" y="836"/>
                </a:lnTo>
                <a:lnTo>
                  <a:pt x="3022" y="883"/>
                </a:lnTo>
                <a:lnTo>
                  <a:pt x="3007" y="928"/>
                </a:lnTo>
                <a:lnTo>
                  <a:pt x="2988" y="972"/>
                </a:lnTo>
                <a:lnTo>
                  <a:pt x="2964" y="1011"/>
                </a:lnTo>
                <a:lnTo>
                  <a:pt x="2935" y="1047"/>
                </a:lnTo>
                <a:lnTo>
                  <a:pt x="2903" y="1080"/>
                </a:lnTo>
                <a:lnTo>
                  <a:pt x="2866" y="1108"/>
                </a:lnTo>
                <a:lnTo>
                  <a:pt x="2826" y="1132"/>
                </a:lnTo>
                <a:lnTo>
                  <a:pt x="2784" y="1152"/>
                </a:lnTo>
                <a:lnTo>
                  <a:pt x="2739" y="1166"/>
                </a:lnTo>
                <a:lnTo>
                  <a:pt x="2692" y="1175"/>
                </a:lnTo>
                <a:lnTo>
                  <a:pt x="2643" y="1178"/>
                </a:lnTo>
                <a:lnTo>
                  <a:pt x="2599" y="1175"/>
                </a:lnTo>
                <a:lnTo>
                  <a:pt x="2556" y="1168"/>
                </a:lnTo>
                <a:lnTo>
                  <a:pt x="2516" y="1157"/>
                </a:lnTo>
                <a:lnTo>
                  <a:pt x="2478" y="1141"/>
                </a:lnTo>
                <a:lnTo>
                  <a:pt x="2470" y="1091"/>
                </a:lnTo>
                <a:lnTo>
                  <a:pt x="2457" y="1044"/>
                </a:lnTo>
                <a:lnTo>
                  <a:pt x="2440" y="998"/>
                </a:lnTo>
                <a:lnTo>
                  <a:pt x="2418" y="955"/>
                </a:lnTo>
                <a:lnTo>
                  <a:pt x="2392" y="913"/>
                </a:lnTo>
                <a:lnTo>
                  <a:pt x="2362" y="875"/>
                </a:lnTo>
                <a:lnTo>
                  <a:pt x="2328" y="841"/>
                </a:lnTo>
                <a:lnTo>
                  <a:pt x="2292" y="809"/>
                </a:lnTo>
                <a:lnTo>
                  <a:pt x="2252" y="782"/>
                </a:lnTo>
                <a:lnTo>
                  <a:pt x="2256" y="733"/>
                </a:lnTo>
                <a:lnTo>
                  <a:pt x="2265" y="687"/>
                </a:lnTo>
                <a:lnTo>
                  <a:pt x="2280" y="643"/>
                </a:lnTo>
                <a:lnTo>
                  <a:pt x="2299" y="601"/>
                </a:lnTo>
                <a:lnTo>
                  <a:pt x="2324" y="561"/>
                </a:lnTo>
                <a:lnTo>
                  <a:pt x="2353" y="526"/>
                </a:lnTo>
                <a:lnTo>
                  <a:pt x="2386" y="494"/>
                </a:lnTo>
                <a:lnTo>
                  <a:pt x="2421" y="466"/>
                </a:lnTo>
                <a:lnTo>
                  <a:pt x="2461" y="442"/>
                </a:lnTo>
                <a:lnTo>
                  <a:pt x="2503" y="423"/>
                </a:lnTo>
                <a:lnTo>
                  <a:pt x="2547" y="409"/>
                </a:lnTo>
                <a:lnTo>
                  <a:pt x="2594" y="400"/>
                </a:lnTo>
                <a:lnTo>
                  <a:pt x="2643" y="397"/>
                </a:lnTo>
                <a:close/>
                <a:moveTo>
                  <a:pt x="1332" y="0"/>
                </a:moveTo>
                <a:lnTo>
                  <a:pt x="1382" y="3"/>
                </a:lnTo>
                <a:lnTo>
                  <a:pt x="1429" y="12"/>
                </a:lnTo>
                <a:lnTo>
                  <a:pt x="1475" y="25"/>
                </a:lnTo>
                <a:lnTo>
                  <a:pt x="1519" y="43"/>
                </a:lnTo>
                <a:lnTo>
                  <a:pt x="1560" y="66"/>
                </a:lnTo>
                <a:lnTo>
                  <a:pt x="1598" y="93"/>
                </a:lnTo>
                <a:lnTo>
                  <a:pt x="1632" y="124"/>
                </a:lnTo>
                <a:lnTo>
                  <a:pt x="1663" y="159"/>
                </a:lnTo>
                <a:lnTo>
                  <a:pt x="1690" y="197"/>
                </a:lnTo>
                <a:lnTo>
                  <a:pt x="1713" y="238"/>
                </a:lnTo>
                <a:lnTo>
                  <a:pt x="1731" y="281"/>
                </a:lnTo>
                <a:lnTo>
                  <a:pt x="1745" y="327"/>
                </a:lnTo>
                <a:lnTo>
                  <a:pt x="1753" y="375"/>
                </a:lnTo>
                <a:lnTo>
                  <a:pt x="1756" y="424"/>
                </a:lnTo>
                <a:lnTo>
                  <a:pt x="1753" y="473"/>
                </a:lnTo>
                <a:lnTo>
                  <a:pt x="1745" y="521"/>
                </a:lnTo>
                <a:lnTo>
                  <a:pt x="1731" y="568"/>
                </a:lnTo>
                <a:lnTo>
                  <a:pt x="1713" y="611"/>
                </a:lnTo>
                <a:lnTo>
                  <a:pt x="1690" y="652"/>
                </a:lnTo>
                <a:lnTo>
                  <a:pt x="1663" y="689"/>
                </a:lnTo>
                <a:lnTo>
                  <a:pt x="1632" y="724"/>
                </a:lnTo>
                <a:lnTo>
                  <a:pt x="1598" y="755"/>
                </a:lnTo>
                <a:lnTo>
                  <a:pt x="1560" y="782"/>
                </a:lnTo>
                <a:lnTo>
                  <a:pt x="1519" y="805"/>
                </a:lnTo>
                <a:lnTo>
                  <a:pt x="1475" y="823"/>
                </a:lnTo>
                <a:lnTo>
                  <a:pt x="1429" y="836"/>
                </a:lnTo>
                <a:lnTo>
                  <a:pt x="1382" y="845"/>
                </a:lnTo>
                <a:lnTo>
                  <a:pt x="1332" y="848"/>
                </a:lnTo>
                <a:lnTo>
                  <a:pt x="1283" y="845"/>
                </a:lnTo>
                <a:lnTo>
                  <a:pt x="1235" y="836"/>
                </a:lnTo>
                <a:lnTo>
                  <a:pt x="1189" y="823"/>
                </a:lnTo>
                <a:lnTo>
                  <a:pt x="1146" y="805"/>
                </a:lnTo>
                <a:lnTo>
                  <a:pt x="1105" y="782"/>
                </a:lnTo>
                <a:lnTo>
                  <a:pt x="1067" y="755"/>
                </a:lnTo>
                <a:lnTo>
                  <a:pt x="1033" y="724"/>
                </a:lnTo>
                <a:lnTo>
                  <a:pt x="1002" y="689"/>
                </a:lnTo>
                <a:lnTo>
                  <a:pt x="975" y="652"/>
                </a:lnTo>
                <a:lnTo>
                  <a:pt x="951" y="611"/>
                </a:lnTo>
                <a:lnTo>
                  <a:pt x="932" y="568"/>
                </a:lnTo>
                <a:lnTo>
                  <a:pt x="919" y="521"/>
                </a:lnTo>
                <a:lnTo>
                  <a:pt x="911" y="473"/>
                </a:lnTo>
                <a:lnTo>
                  <a:pt x="908" y="424"/>
                </a:lnTo>
                <a:lnTo>
                  <a:pt x="911" y="375"/>
                </a:lnTo>
                <a:lnTo>
                  <a:pt x="919" y="327"/>
                </a:lnTo>
                <a:lnTo>
                  <a:pt x="932" y="281"/>
                </a:lnTo>
                <a:lnTo>
                  <a:pt x="951" y="238"/>
                </a:lnTo>
                <a:lnTo>
                  <a:pt x="975" y="197"/>
                </a:lnTo>
                <a:lnTo>
                  <a:pt x="1002" y="159"/>
                </a:lnTo>
                <a:lnTo>
                  <a:pt x="1033" y="124"/>
                </a:lnTo>
                <a:lnTo>
                  <a:pt x="1067" y="93"/>
                </a:lnTo>
                <a:lnTo>
                  <a:pt x="1105" y="66"/>
                </a:lnTo>
                <a:lnTo>
                  <a:pt x="1146" y="43"/>
                </a:lnTo>
                <a:lnTo>
                  <a:pt x="1189" y="25"/>
                </a:lnTo>
                <a:lnTo>
                  <a:pt x="1235" y="12"/>
                </a:lnTo>
                <a:lnTo>
                  <a:pt x="1283" y="3"/>
                </a:lnTo>
                <a:lnTo>
                  <a:pt x="1332"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48" name="Oval 47">
            <a:extLst>
              <a:ext uri="{FF2B5EF4-FFF2-40B4-BE49-F238E27FC236}">
                <a16:creationId xmlns:a16="http://schemas.microsoft.com/office/drawing/2014/main" id="{3B239ADB-D57D-4CCB-A836-EC045D8CFC87}"/>
              </a:ext>
            </a:extLst>
          </p:cNvPr>
          <p:cNvSpPr/>
          <p:nvPr/>
        </p:nvSpPr>
        <p:spPr>
          <a:xfrm>
            <a:off x="5461085" y="2786492"/>
            <a:ext cx="365760" cy="365760"/>
          </a:xfrm>
          <a:prstGeom prst="ellipse">
            <a:avLst/>
          </a:prstGeom>
          <a:solidFill>
            <a:schemeClr val="accent6"/>
          </a:solidFill>
          <a:ln w="15875" cmpd="sng">
            <a:solidFill>
              <a:schemeClr val="bg1"/>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825" dirty="0">
              <a:latin typeface="Arial" panose="020B0604020202020204" pitchFamily="34" charset="0"/>
            </a:endParaRPr>
          </a:p>
        </p:txBody>
      </p:sp>
      <p:grpSp>
        <p:nvGrpSpPr>
          <p:cNvPr id="58" name="Group 57">
            <a:extLst>
              <a:ext uri="{FF2B5EF4-FFF2-40B4-BE49-F238E27FC236}">
                <a16:creationId xmlns:a16="http://schemas.microsoft.com/office/drawing/2014/main" id="{C2A3C221-27AD-430B-B733-6784B08FF060}"/>
              </a:ext>
            </a:extLst>
          </p:cNvPr>
          <p:cNvGrpSpPr/>
          <p:nvPr/>
        </p:nvGrpSpPr>
        <p:grpSpPr>
          <a:xfrm>
            <a:off x="5509074" y="2860463"/>
            <a:ext cx="269783" cy="217817"/>
            <a:chOff x="2343150" y="4751388"/>
            <a:chExt cx="817563" cy="600075"/>
          </a:xfrm>
          <a:solidFill>
            <a:schemeClr val="bg1"/>
          </a:solidFill>
        </p:grpSpPr>
        <p:sp>
          <p:nvSpPr>
            <p:cNvPr id="59" name="Oval 94">
              <a:extLst>
                <a:ext uri="{FF2B5EF4-FFF2-40B4-BE49-F238E27FC236}">
                  <a16:creationId xmlns:a16="http://schemas.microsoft.com/office/drawing/2014/main" id="{29BE2945-6D9D-480E-A368-17F815A4F18B}"/>
                </a:ext>
              </a:extLst>
            </p:cNvPr>
            <p:cNvSpPr>
              <a:spLocks noChangeArrowheads="1"/>
            </p:cNvSpPr>
            <p:nvPr/>
          </p:nvSpPr>
          <p:spPr bwMode="auto">
            <a:xfrm>
              <a:off x="2613025" y="4986338"/>
              <a:ext cx="46038" cy="47625"/>
            </a:xfrm>
            <a:prstGeom prst="ellipse">
              <a:avLst/>
            </a:pr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60" name="Freeform 95">
              <a:extLst>
                <a:ext uri="{FF2B5EF4-FFF2-40B4-BE49-F238E27FC236}">
                  <a16:creationId xmlns:a16="http://schemas.microsoft.com/office/drawing/2014/main" id="{DD22739B-B808-481D-AC26-07F65334DBE2}"/>
                </a:ext>
              </a:extLst>
            </p:cNvPr>
            <p:cNvSpPr>
              <a:spLocks noEditPoints="1"/>
            </p:cNvSpPr>
            <p:nvPr/>
          </p:nvSpPr>
          <p:spPr bwMode="auto">
            <a:xfrm>
              <a:off x="2343150" y="4751388"/>
              <a:ext cx="469900" cy="600075"/>
            </a:xfrm>
            <a:custGeom>
              <a:avLst/>
              <a:gdLst>
                <a:gd name="T0" fmla="*/ 3839 w 3926"/>
                <a:gd name="T1" fmla="*/ 3752 h 5017"/>
                <a:gd name="T2" fmla="*/ 3511 w 3926"/>
                <a:gd name="T3" fmla="*/ 3512 h 5017"/>
                <a:gd name="T4" fmla="*/ 3533 w 3926"/>
                <a:gd name="T5" fmla="*/ 3447 h 5017"/>
                <a:gd name="T6" fmla="*/ 3664 w 3926"/>
                <a:gd name="T7" fmla="*/ 3381 h 5017"/>
                <a:gd name="T8" fmla="*/ 3250 w 3926"/>
                <a:gd name="T9" fmla="*/ 2923 h 5017"/>
                <a:gd name="T10" fmla="*/ 3577 w 3926"/>
                <a:gd name="T11" fmla="*/ 2748 h 5017"/>
                <a:gd name="T12" fmla="*/ 3926 w 3926"/>
                <a:gd name="T13" fmla="*/ 2007 h 5017"/>
                <a:gd name="T14" fmla="*/ 3272 w 3926"/>
                <a:gd name="T15" fmla="*/ 436 h 5017"/>
                <a:gd name="T16" fmla="*/ 654 w 3926"/>
                <a:gd name="T17" fmla="*/ 436 h 5017"/>
                <a:gd name="T18" fmla="*/ 0 w 3926"/>
                <a:gd name="T19" fmla="*/ 2007 h 5017"/>
                <a:gd name="T20" fmla="*/ 349 w 3926"/>
                <a:gd name="T21" fmla="*/ 2748 h 5017"/>
                <a:gd name="T22" fmla="*/ 676 w 3926"/>
                <a:gd name="T23" fmla="*/ 2923 h 5017"/>
                <a:gd name="T24" fmla="*/ 349 w 3926"/>
                <a:gd name="T25" fmla="*/ 3359 h 5017"/>
                <a:gd name="T26" fmla="*/ 349 w 3926"/>
                <a:gd name="T27" fmla="*/ 3447 h 5017"/>
                <a:gd name="T28" fmla="*/ 393 w 3926"/>
                <a:gd name="T29" fmla="*/ 3468 h 5017"/>
                <a:gd name="T30" fmla="*/ 87 w 3926"/>
                <a:gd name="T31" fmla="*/ 3730 h 5017"/>
                <a:gd name="T32" fmla="*/ 87 w 3926"/>
                <a:gd name="T33" fmla="*/ 3796 h 5017"/>
                <a:gd name="T34" fmla="*/ 327 w 3926"/>
                <a:gd name="T35" fmla="*/ 3970 h 5017"/>
                <a:gd name="T36" fmla="*/ 218 w 3926"/>
                <a:gd name="T37" fmla="*/ 4581 h 5017"/>
                <a:gd name="T38" fmla="*/ 3250 w 3926"/>
                <a:gd name="T39" fmla="*/ 5017 h 5017"/>
                <a:gd name="T40" fmla="*/ 3686 w 3926"/>
                <a:gd name="T41" fmla="*/ 4516 h 5017"/>
                <a:gd name="T42" fmla="*/ 3751 w 3926"/>
                <a:gd name="T43" fmla="*/ 3861 h 5017"/>
                <a:gd name="T44" fmla="*/ 502 w 3926"/>
                <a:gd name="T45" fmla="*/ 1680 h 5017"/>
                <a:gd name="T46" fmla="*/ 1919 w 3926"/>
                <a:gd name="T47" fmla="*/ 219 h 5017"/>
                <a:gd name="T48" fmla="*/ 3381 w 3926"/>
                <a:gd name="T49" fmla="*/ 1680 h 5017"/>
                <a:gd name="T50" fmla="*/ 1941 w 3926"/>
                <a:gd name="T51" fmla="*/ 415 h 5017"/>
                <a:gd name="T52" fmla="*/ 502 w 3926"/>
                <a:gd name="T53" fmla="*/ 1680 h 5017"/>
                <a:gd name="T54" fmla="*/ 2923 w 3926"/>
                <a:gd name="T55" fmla="*/ 3033 h 5017"/>
                <a:gd name="T56" fmla="*/ 1003 w 3926"/>
                <a:gd name="T57" fmla="*/ 3033 h 5017"/>
                <a:gd name="T58" fmla="*/ 1941 w 3926"/>
                <a:gd name="T59" fmla="*/ 3316 h 5017"/>
                <a:gd name="T60" fmla="*/ 1941 w 3926"/>
                <a:gd name="T61" fmla="*/ 2836 h 5017"/>
                <a:gd name="T62" fmla="*/ 829 w 3926"/>
                <a:gd name="T63" fmla="*/ 2662 h 5017"/>
                <a:gd name="T64" fmla="*/ 742 w 3926"/>
                <a:gd name="T65" fmla="*/ 2007 h 5017"/>
                <a:gd name="T66" fmla="*/ 1461 w 3926"/>
                <a:gd name="T67" fmla="*/ 1331 h 5017"/>
                <a:gd name="T68" fmla="*/ 2356 w 3926"/>
                <a:gd name="T69" fmla="*/ 1767 h 5017"/>
                <a:gd name="T70" fmla="*/ 2443 w 3926"/>
                <a:gd name="T71" fmla="*/ 1636 h 5017"/>
                <a:gd name="T72" fmla="*/ 3206 w 3926"/>
                <a:gd name="T73" fmla="*/ 1876 h 5017"/>
                <a:gd name="T74" fmla="*/ 3075 w 3926"/>
                <a:gd name="T75" fmla="*/ 2727 h 5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26" h="5017">
                  <a:moveTo>
                    <a:pt x="3817" y="3796"/>
                  </a:moveTo>
                  <a:cubicBezTo>
                    <a:pt x="3817" y="3796"/>
                    <a:pt x="3839" y="3774"/>
                    <a:pt x="3839" y="3752"/>
                  </a:cubicBezTo>
                  <a:cubicBezTo>
                    <a:pt x="3839" y="3730"/>
                    <a:pt x="3839" y="3730"/>
                    <a:pt x="3817" y="3730"/>
                  </a:cubicBezTo>
                  <a:cubicBezTo>
                    <a:pt x="3686" y="3687"/>
                    <a:pt x="3599" y="3599"/>
                    <a:pt x="3511" y="3512"/>
                  </a:cubicBezTo>
                  <a:cubicBezTo>
                    <a:pt x="3511" y="3490"/>
                    <a:pt x="3490" y="3490"/>
                    <a:pt x="3511" y="3469"/>
                  </a:cubicBezTo>
                  <a:cubicBezTo>
                    <a:pt x="3511" y="3447"/>
                    <a:pt x="3533" y="3447"/>
                    <a:pt x="3533" y="3447"/>
                  </a:cubicBezTo>
                  <a:cubicBezTo>
                    <a:pt x="3577" y="3447"/>
                    <a:pt x="3621" y="3425"/>
                    <a:pt x="3664" y="3425"/>
                  </a:cubicBezTo>
                  <a:lnTo>
                    <a:pt x="3664" y="3381"/>
                  </a:lnTo>
                  <a:cubicBezTo>
                    <a:pt x="3555" y="3338"/>
                    <a:pt x="3381" y="3272"/>
                    <a:pt x="3315" y="3163"/>
                  </a:cubicBezTo>
                  <a:cubicBezTo>
                    <a:pt x="3250" y="3076"/>
                    <a:pt x="3250" y="2967"/>
                    <a:pt x="3250" y="2923"/>
                  </a:cubicBezTo>
                  <a:cubicBezTo>
                    <a:pt x="3272" y="2857"/>
                    <a:pt x="3337" y="2748"/>
                    <a:pt x="3337" y="2748"/>
                  </a:cubicBezTo>
                  <a:lnTo>
                    <a:pt x="3577" y="2748"/>
                  </a:lnTo>
                  <a:cubicBezTo>
                    <a:pt x="3773" y="2748"/>
                    <a:pt x="3926" y="2596"/>
                    <a:pt x="3926" y="2399"/>
                  </a:cubicBezTo>
                  <a:lnTo>
                    <a:pt x="3926" y="2007"/>
                  </a:lnTo>
                  <a:cubicBezTo>
                    <a:pt x="3926" y="1876"/>
                    <a:pt x="3860" y="1767"/>
                    <a:pt x="3751" y="1702"/>
                  </a:cubicBezTo>
                  <a:cubicBezTo>
                    <a:pt x="3751" y="1156"/>
                    <a:pt x="3599" y="720"/>
                    <a:pt x="3272" y="436"/>
                  </a:cubicBezTo>
                  <a:cubicBezTo>
                    <a:pt x="2966" y="153"/>
                    <a:pt x="2530" y="0"/>
                    <a:pt x="1963" y="0"/>
                  </a:cubicBezTo>
                  <a:cubicBezTo>
                    <a:pt x="1396" y="0"/>
                    <a:pt x="960" y="153"/>
                    <a:pt x="654" y="436"/>
                  </a:cubicBezTo>
                  <a:cubicBezTo>
                    <a:pt x="349" y="742"/>
                    <a:pt x="174" y="1156"/>
                    <a:pt x="174" y="1702"/>
                  </a:cubicBezTo>
                  <a:cubicBezTo>
                    <a:pt x="65" y="1767"/>
                    <a:pt x="0" y="1876"/>
                    <a:pt x="0" y="2007"/>
                  </a:cubicBezTo>
                  <a:lnTo>
                    <a:pt x="0" y="2399"/>
                  </a:lnTo>
                  <a:cubicBezTo>
                    <a:pt x="0" y="2596"/>
                    <a:pt x="153" y="2748"/>
                    <a:pt x="349" y="2748"/>
                  </a:cubicBezTo>
                  <a:lnTo>
                    <a:pt x="589" y="2748"/>
                  </a:lnTo>
                  <a:cubicBezTo>
                    <a:pt x="589" y="2748"/>
                    <a:pt x="632" y="2857"/>
                    <a:pt x="676" y="2923"/>
                  </a:cubicBezTo>
                  <a:cubicBezTo>
                    <a:pt x="676" y="2989"/>
                    <a:pt x="676" y="3076"/>
                    <a:pt x="611" y="3163"/>
                  </a:cubicBezTo>
                  <a:cubicBezTo>
                    <a:pt x="545" y="3250"/>
                    <a:pt x="436" y="3316"/>
                    <a:pt x="349" y="3359"/>
                  </a:cubicBezTo>
                  <a:cubicBezTo>
                    <a:pt x="327" y="3359"/>
                    <a:pt x="327" y="3381"/>
                    <a:pt x="327" y="3403"/>
                  </a:cubicBezTo>
                  <a:cubicBezTo>
                    <a:pt x="327" y="3425"/>
                    <a:pt x="349" y="3425"/>
                    <a:pt x="349" y="3447"/>
                  </a:cubicBezTo>
                  <a:lnTo>
                    <a:pt x="371" y="3447"/>
                  </a:lnTo>
                  <a:cubicBezTo>
                    <a:pt x="393" y="3447"/>
                    <a:pt x="393" y="3468"/>
                    <a:pt x="393" y="3468"/>
                  </a:cubicBezTo>
                  <a:lnTo>
                    <a:pt x="393" y="3512"/>
                  </a:lnTo>
                  <a:cubicBezTo>
                    <a:pt x="305" y="3599"/>
                    <a:pt x="218" y="3665"/>
                    <a:pt x="87" y="3730"/>
                  </a:cubicBezTo>
                  <a:cubicBezTo>
                    <a:pt x="65" y="3730"/>
                    <a:pt x="65" y="3752"/>
                    <a:pt x="65" y="3752"/>
                  </a:cubicBezTo>
                  <a:cubicBezTo>
                    <a:pt x="65" y="3774"/>
                    <a:pt x="65" y="3774"/>
                    <a:pt x="87" y="3796"/>
                  </a:cubicBezTo>
                  <a:cubicBezTo>
                    <a:pt x="153" y="3839"/>
                    <a:pt x="218" y="3883"/>
                    <a:pt x="305" y="3926"/>
                  </a:cubicBezTo>
                  <a:cubicBezTo>
                    <a:pt x="327" y="3926"/>
                    <a:pt x="327" y="3948"/>
                    <a:pt x="327" y="3970"/>
                  </a:cubicBezTo>
                  <a:cubicBezTo>
                    <a:pt x="262" y="4145"/>
                    <a:pt x="218" y="4320"/>
                    <a:pt x="218" y="4494"/>
                  </a:cubicBezTo>
                  <a:lnTo>
                    <a:pt x="218" y="4581"/>
                  </a:lnTo>
                  <a:cubicBezTo>
                    <a:pt x="218" y="4821"/>
                    <a:pt x="414" y="5017"/>
                    <a:pt x="654" y="5017"/>
                  </a:cubicBezTo>
                  <a:lnTo>
                    <a:pt x="3250" y="5017"/>
                  </a:lnTo>
                  <a:cubicBezTo>
                    <a:pt x="3490" y="5017"/>
                    <a:pt x="3686" y="4821"/>
                    <a:pt x="3686" y="4581"/>
                  </a:cubicBezTo>
                  <a:lnTo>
                    <a:pt x="3686" y="4516"/>
                  </a:lnTo>
                  <a:cubicBezTo>
                    <a:pt x="3686" y="4385"/>
                    <a:pt x="3664" y="4254"/>
                    <a:pt x="3642" y="4145"/>
                  </a:cubicBezTo>
                  <a:cubicBezTo>
                    <a:pt x="3620" y="4036"/>
                    <a:pt x="3664" y="3927"/>
                    <a:pt x="3751" y="3861"/>
                  </a:cubicBezTo>
                  <a:lnTo>
                    <a:pt x="3817" y="3796"/>
                  </a:lnTo>
                  <a:close/>
                  <a:moveTo>
                    <a:pt x="502" y="1680"/>
                  </a:moveTo>
                  <a:lnTo>
                    <a:pt x="349" y="1680"/>
                  </a:lnTo>
                  <a:cubicBezTo>
                    <a:pt x="371" y="721"/>
                    <a:pt x="916" y="219"/>
                    <a:pt x="1919" y="219"/>
                  </a:cubicBezTo>
                  <a:cubicBezTo>
                    <a:pt x="2923" y="219"/>
                    <a:pt x="3468" y="721"/>
                    <a:pt x="3490" y="1680"/>
                  </a:cubicBezTo>
                  <a:lnTo>
                    <a:pt x="3381" y="1680"/>
                  </a:lnTo>
                  <a:cubicBezTo>
                    <a:pt x="3337" y="1353"/>
                    <a:pt x="3228" y="1091"/>
                    <a:pt x="3075" y="895"/>
                  </a:cubicBezTo>
                  <a:cubicBezTo>
                    <a:pt x="2814" y="568"/>
                    <a:pt x="2443" y="415"/>
                    <a:pt x="1941" y="415"/>
                  </a:cubicBezTo>
                  <a:cubicBezTo>
                    <a:pt x="1440" y="415"/>
                    <a:pt x="1069" y="590"/>
                    <a:pt x="807" y="895"/>
                  </a:cubicBezTo>
                  <a:cubicBezTo>
                    <a:pt x="654" y="1091"/>
                    <a:pt x="545" y="1375"/>
                    <a:pt x="502" y="1680"/>
                  </a:cubicBezTo>
                  <a:close/>
                  <a:moveTo>
                    <a:pt x="3075" y="2727"/>
                  </a:moveTo>
                  <a:cubicBezTo>
                    <a:pt x="3053" y="2793"/>
                    <a:pt x="3010" y="2902"/>
                    <a:pt x="2923" y="3033"/>
                  </a:cubicBezTo>
                  <a:cubicBezTo>
                    <a:pt x="2661" y="3447"/>
                    <a:pt x="2225" y="3643"/>
                    <a:pt x="1963" y="3643"/>
                  </a:cubicBezTo>
                  <a:cubicBezTo>
                    <a:pt x="1701" y="3643"/>
                    <a:pt x="1265" y="3425"/>
                    <a:pt x="1003" y="3033"/>
                  </a:cubicBezTo>
                  <a:cubicBezTo>
                    <a:pt x="1200" y="3120"/>
                    <a:pt x="1418" y="3163"/>
                    <a:pt x="1614" y="3163"/>
                  </a:cubicBezTo>
                  <a:cubicBezTo>
                    <a:pt x="1658" y="3251"/>
                    <a:pt x="1788" y="3316"/>
                    <a:pt x="1941" y="3316"/>
                  </a:cubicBezTo>
                  <a:cubicBezTo>
                    <a:pt x="2137" y="3316"/>
                    <a:pt x="2290" y="3207"/>
                    <a:pt x="2290" y="3076"/>
                  </a:cubicBezTo>
                  <a:cubicBezTo>
                    <a:pt x="2290" y="2945"/>
                    <a:pt x="2137" y="2836"/>
                    <a:pt x="1941" y="2836"/>
                  </a:cubicBezTo>
                  <a:cubicBezTo>
                    <a:pt x="1810" y="2836"/>
                    <a:pt x="1679" y="2902"/>
                    <a:pt x="1636" y="2989"/>
                  </a:cubicBezTo>
                  <a:cubicBezTo>
                    <a:pt x="1352" y="2967"/>
                    <a:pt x="1025" y="2902"/>
                    <a:pt x="829" y="2662"/>
                  </a:cubicBezTo>
                  <a:cubicBezTo>
                    <a:pt x="785" y="2509"/>
                    <a:pt x="742" y="2334"/>
                    <a:pt x="742" y="2160"/>
                  </a:cubicBezTo>
                  <a:lnTo>
                    <a:pt x="742" y="2007"/>
                  </a:lnTo>
                  <a:cubicBezTo>
                    <a:pt x="1025" y="1964"/>
                    <a:pt x="1309" y="1702"/>
                    <a:pt x="1396" y="1375"/>
                  </a:cubicBezTo>
                  <a:cubicBezTo>
                    <a:pt x="1396" y="1353"/>
                    <a:pt x="1418" y="1331"/>
                    <a:pt x="1461" y="1331"/>
                  </a:cubicBezTo>
                  <a:cubicBezTo>
                    <a:pt x="1483" y="1331"/>
                    <a:pt x="1527" y="1331"/>
                    <a:pt x="1527" y="1353"/>
                  </a:cubicBezTo>
                  <a:cubicBezTo>
                    <a:pt x="1788" y="1702"/>
                    <a:pt x="2137" y="1724"/>
                    <a:pt x="2356" y="1767"/>
                  </a:cubicBezTo>
                  <a:cubicBezTo>
                    <a:pt x="2377" y="1767"/>
                    <a:pt x="2421" y="1767"/>
                    <a:pt x="2443" y="1724"/>
                  </a:cubicBezTo>
                  <a:cubicBezTo>
                    <a:pt x="2465" y="1702"/>
                    <a:pt x="2465" y="1658"/>
                    <a:pt x="2443" y="1636"/>
                  </a:cubicBezTo>
                  <a:lnTo>
                    <a:pt x="2399" y="1593"/>
                  </a:lnTo>
                  <a:cubicBezTo>
                    <a:pt x="2770" y="1636"/>
                    <a:pt x="3053" y="1746"/>
                    <a:pt x="3206" y="1876"/>
                  </a:cubicBezTo>
                  <a:cubicBezTo>
                    <a:pt x="3206" y="1964"/>
                    <a:pt x="3228" y="2051"/>
                    <a:pt x="3228" y="2138"/>
                  </a:cubicBezTo>
                  <a:cubicBezTo>
                    <a:pt x="3162" y="2356"/>
                    <a:pt x="3119" y="2553"/>
                    <a:pt x="3075" y="2727"/>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61" name="Oval 96">
              <a:extLst>
                <a:ext uri="{FF2B5EF4-FFF2-40B4-BE49-F238E27FC236}">
                  <a16:creationId xmlns:a16="http://schemas.microsoft.com/office/drawing/2014/main" id="{5C2E440A-9E1A-4556-8EAF-50416AB9B8A3}"/>
                </a:ext>
              </a:extLst>
            </p:cNvPr>
            <p:cNvSpPr>
              <a:spLocks noChangeArrowheads="1"/>
            </p:cNvSpPr>
            <p:nvPr/>
          </p:nvSpPr>
          <p:spPr bwMode="auto">
            <a:xfrm>
              <a:off x="2489200" y="4986338"/>
              <a:ext cx="47625" cy="47625"/>
            </a:xfrm>
            <a:prstGeom prst="ellipse">
              <a:avLst/>
            </a:pr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62" name="Oval 97">
              <a:extLst>
                <a:ext uri="{FF2B5EF4-FFF2-40B4-BE49-F238E27FC236}">
                  <a16:creationId xmlns:a16="http://schemas.microsoft.com/office/drawing/2014/main" id="{070E1C35-92CD-4A95-A511-195908740FD2}"/>
                </a:ext>
              </a:extLst>
            </p:cNvPr>
            <p:cNvSpPr>
              <a:spLocks noChangeArrowheads="1"/>
            </p:cNvSpPr>
            <p:nvPr/>
          </p:nvSpPr>
          <p:spPr bwMode="auto">
            <a:xfrm>
              <a:off x="2881313" y="5010150"/>
              <a:ext cx="36513" cy="36513"/>
            </a:xfrm>
            <a:prstGeom prst="ellipse">
              <a:avLst/>
            </a:pr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63" name="Freeform 98">
              <a:extLst>
                <a:ext uri="{FF2B5EF4-FFF2-40B4-BE49-F238E27FC236}">
                  <a16:creationId xmlns:a16="http://schemas.microsoft.com/office/drawing/2014/main" id="{9FBC58CB-DF90-4CD6-BBF0-F60E7530F0ED}"/>
                </a:ext>
              </a:extLst>
            </p:cNvPr>
            <p:cNvSpPr>
              <a:spLocks/>
            </p:cNvSpPr>
            <p:nvPr/>
          </p:nvSpPr>
          <p:spPr bwMode="auto">
            <a:xfrm>
              <a:off x="2743200" y="4840288"/>
              <a:ext cx="284163" cy="436563"/>
            </a:xfrm>
            <a:custGeom>
              <a:avLst/>
              <a:gdLst>
                <a:gd name="T0" fmla="*/ 2290 w 2378"/>
                <a:gd name="T1" fmla="*/ 2727 h 3643"/>
                <a:gd name="T2" fmla="*/ 2050 w 2378"/>
                <a:gd name="T3" fmla="*/ 2530 h 3643"/>
                <a:gd name="T4" fmla="*/ 2181 w 2378"/>
                <a:gd name="T5" fmla="*/ 2487 h 3643"/>
                <a:gd name="T6" fmla="*/ 1941 w 2378"/>
                <a:gd name="T7" fmla="*/ 2312 h 3643"/>
                <a:gd name="T8" fmla="*/ 1963 w 2378"/>
                <a:gd name="T9" fmla="*/ 2007 h 3643"/>
                <a:gd name="T10" fmla="*/ 2378 w 2378"/>
                <a:gd name="T11" fmla="*/ 1745 h 3643"/>
                <a:gd name="T12" fmla="*/ 2246 w 2378"/>
                <a:gd name="T13" fmla="*/ 1244 h 3643"/>
                <a:gd name="T14" fmla="*/ 960 w 2378"/>
                <a:gd name="T15" fmla="*/ 0 h 3643"/>
                <a:gd name="T16" fmla="*/ 393 w 2378"/>
                <a:gd name="T17" fmla="*/ 240 h 3643"/>
                <a:gd name="T18" fmla="*/ 2072 w 2378"/>
                <a:gd name="T19" fmla="*/ 1200 h 3643"/>
                <a:gd name="T20" fmla="*/ 1767 w 2378"/>
                <a:gd name="T21" fmla="*/ 633 h 3643"/>
                <a:gd name="T22" fmla="*/ 458 w 2378"/>
                <a:gd name="T23" fmla="*/ 393 h 3643"/>
                <a:gd name="T24" fmla="*/ 567 w 2378"/>
                <a:gd name="T25" fmla="*/ 917 h 3643"/>
                <a:gd name="T26" fmla="*/ 611 w 2378"/>
                <a:gd name="T27" fmla="*/ 917 h 3643"/>
                <a:gd name="T28" fmla="*/ 1265 w 2378"/>
                <a:gd name="T29" fmla="*/ 1244 h 3643"/>
                <a:gd name="T30" fmla="*/ 1832 w 2378"/>
                <a:gd name="T31" fmla="*/ 1396 h 3643"/>
                <a:gd name="T32" fmla="*/ 1767 w 2378"/>
                <a:gd name="T33" fmla="*/ 1985 h 3643"/>
                <a:gd name="T34" fmla="*/ 960 w 2378"/>
                <a:gd name="T35" fmla="*/ 2640 h 3643"/>
                <a:gd name="T36" fmla="*/ 698 w 2378"/>
                <a:gd name="T37" fmla="*/ 2312 h 3643"/>
                <a:gd name="T38" fmla="*/ 1156 w 2378"/>
                <a:gd name="T39" fmla="*/ 2247 h 3643"/>
                <a:gd name="T40" fmla="*/ 698 w 2378"/>
                <a:gd name="T41" fmla="*/ 2182 h 3643"/>
                <a:gd name="T42" fmla="*/ 218 w 2378"/>
                <a:gd name="T43" fmla="*/ 2138 h 3643"/>
                <a:gd name="T44" fmla="*/ 0 w 2378"/>
                <a:gd name="T45" fmla="*/ 2225 h 3643"/>
                <a:gd name="T46" fmla="*/ 371 w 2378"/>
                <a:gd name="T47" fmla="*/ 2552 h 3643"/>
                <a:gd name="T48" fmla="*/ 589 w 2378"/>
                <a:gd name="T49" fmla="*/ 2639 h 3643"/>
                <a:gd name="T50" fmla="*/ 371 w 2378"/>
                <a:gd name="T51" fmla="*/ 2770 h 3643"/>
                <a:gd name="T52" fmla="*/ 545 w 2378"/>
                <a:gd name="T53" fmla="*/ 2901 h 3643"/>
                <a:gd name="T54" fmla="*/ 676 w 2378"/>
                <a:gd name="T55" fmla="*/ 2967 h 3643"/>
                <a:gd name="T56" fmla="*/ 436 w 2378"/>
                <a:gd name="T57" fmla="*/ 3185 h 3643"/>
                <a:gd name="T58" fmla="*/ 414 w 2378"/>
                <a:gd name="T59" fmla="*/ 3643 h 3643"/>
                <a:gd name="T60" fmla="*/ 2181 w 2378"/>
                <a:gd name="T61" fmla="*/ 3316 h 3643"/>
                <a:gd name="T62" fmla="*/ 2137 w 2378"/>
                <a:gd name="T63" fmla="*/ 2945 h 3643"/>
                <a:gd name="T64" fmla="*/ 2268 w 2378"/>
                <a:gd name="T65" fmla="*/ 2770 h 3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78" h="3643">
                  <a:moveTo>
                    <a:pt x="2268" y="2770"/>
                  </a:moveTo>
                  <a:cubicBezTo>
                    <a:pt x="2290" y="2770"/>
                    <a:pt x="2290" y="2749"/>
                    <a:pt x="2290" y="2727"/>
                  </a:cubicBezTo>
                  <a:cubicBezTo>
                    <a:pt x="2290" y="2705"/>
                    <a:pt x="2290" y="2705"/>
                    <a:pt x="2268" y="2705"/>
                  </a:cubicBezTo>
                  <a:cubicBezTo>
                    <a:pt x="2159" y="2661"/>
                    <a:pt x="2094" y="2596"/>
                    <a:pt x="2050" y="2530"/>
                  </a:cubicBezTo>
                  <a:cubicBezTo>
                    <a:pt x="2094" y="2530"/>
                    <a:pt x="2116" y="2530"/>
                    <a:pt x="2159" y="2509"/>
                  </a:cubicBezTo>
                  <a:cubicBezTo>
                    <a:pt x="2159" y="2509"/>
                    <a:pt x="2181" y="2509"/>
                    <a:pt x="2181" y="2487"/>
                  </a:cubicBezTo>
                  <a:lnTo>
                    <a:pt x="2181" y="2465"/>
                  </a:lnTo>
                  <a:cubicBezTo>
                    <a:pt x="2094" y="2443"/>
                    <a:pt x="2007" y="2400"/>
                    <a:pt x="1941" y="2312"/>
                  </a:cubicBezTo>
                  <a:cubicBezTo>
                    <a:pt x="1898" y="2247"/>
                    <a:pt x="1898" y="2182"/>
                    <a:pt x="1898" y="2138"/>
                  </a:cubicBezTo>
                  <a:cubicBezTo>
                    <a:pt x="1919" y="2094"/>
                    <a:pt x="1963" y="2007"/>
                    <a:pt x="1963" y="2007"/>
                  </a:cubicBezTo>
                  <a:lnTo>
                    <a:pt x="2137" y="2007"/>
                  </a:lnTo>
                  <a:cubicBezTo>
                    <a:pt x="2268" y="2007"/>
                    <a:pt x="2378" y="1898"/>
                    <a:pt x="2378" y="1745"/>
                  </a:cubicBezTo>
                  <a:lnTo>
                    <a:pt x="2378" y="1462"/>
                  </a:lnTo>
                  <a:cubicBezTo>
                    <a:pt x="2378" y="1375"/>
                    <a:pt x="2334" y="1287"/>
                    <a:pt x="2246" y="1244"/>
                  </a:cubicBezTo>
                  <a:cubicBezTo>
                    <a:pt x="2246" y="851"/>
                    <a:pt x="2137" y="546"/>
                    <a:pt x="1898" y="328"/>
                  </a:cubicBezTo>
                  <a:cubicBezTo>
                    <a:pt x="1679" y="110"/>
                    <a:pt x="1352" y="0"/>
                    <a:pt x="960" y="0"/>
                  </a:cubicBezTo>
                  <a:cubicBezTo>
                    <a:pt x="720" y="0"/>
                    <a:pt x="523" y="44"/>
                    <a:pt x="349" y="110"/>
                  </a:cubicBezTo>
                  <a:cubicBezTo>
                    <a:pt x="371" y="153"/>
                    <a:pt x="393" y="197"/>
                    <a:pt x="393" y="240"/>
                  </a:cubicBezTo>
                  <a:cubicBezTo>
                    <a:pt x="545" y="175"/>
                    <a:pt x="720" y="153"/>
                    <a:pt x="938" y="153"/>
                  </a:cubicBezTo>
                  <a:cubicBezTo>
                    <a:pt x="1658" y="153"/>
                    <a:pt x="2050" y="524"/>
                    <a:pt x="2072" y="1200"/>
                  </a:cubicBezTo>
                  <a:lnTo>
                    <a:pt x="1985" y="1200"/>
                  </a:lnTo>
                  <a:cubicBezTo>
                    <a:pt x="1941" y="960"/>
                    <a:pt x="1876" y="786"/>
                    <a:pt x="1767" y="633"/>
                  </a:cubicBezTo>
                  <a:cubicBezTo>
                    <a:pt x="1592" y="393"/>
                    <a:pt x="1308" y="284"/>
                    <a:pt x="960" y="284"/>
                  </a:cubicBezTo>
                  <a:cubicBezTo>
                    <a:pt x="763" y="284"/>
                    <a:pt x="589" y="328"/>
                    <a:pt x="458" y="393"/>
                  </a:cubicBezTo>
                  <a:cubicBezTo>
                    <a:pt x="501" y="546"/>
                    <a:pt x="523" y="698"/>
                    <a:pt x="523" y="873"/>
                  </a:cubicBezTo>
                  <a:cubicBezTo>
                    <a:pt x="545" y="873"/>
                    <a:pt x="545" y="895"/>
                    <a:pt x="567" y="917"/>
                  </a:cubicBezTo>
                  <a:cubicBezTo>
                    <a:pt x="567" y="895"/>
                    <a:pt x="567" y="895"/>
                    <a:pt x="589" y="895"/>
                  </a:cubicBezTo>
                  <a:cubicBezTo>
                    <a:pt x="611" y="895"/>
                    <a:pt x="611" y="895"/>
                    <a:pt x="611" y="917"/>
                  </a:cubicBezTo>
                  <a:cubicBezTo>
                    <a:pt x="785" y="1200"/>
                    <a:pt x="1025" y="1222"/>
                    <a:pt x="1200" y="1265"/>
                  </a:cubicBezTo>
                  <a:cubicBezTo>
                    <a:pt x="1222" y="1265"/>
                    <a:pt x="1243" y="1265"/>
                    <a:pt x="1265" y="1244"/>
                  </a:cubicBezTo>
                  <a:cubicBezTo>
                    <a:pt x="1287" y="1222"/>
                    <a:pt x="1265" y="1200"/>
                    <a:pt x="1243" y="1178"/>
                  </a:cubicBezTo>
                  <a:cubicBezTo>
                    <a:pt x="1505" y="1200"/>
                    <a:pt x="1701" y="1287"/>
                    <a:pt x="1832" y="1396"/>
                  </a:cubicBezTo>
                  <a:lnTo>
                    <a:pt x="1832" y="1571"/>
                  </a:lnTo>
                  <a:cubicBezTo>
                    <a:pt x="1832" y="1724"/>
                    <a:pt x="1788" y="1854"/>
                    <a:pt x="1767" y="1985"/>
                  </a:cubicBezTo>
                  <a:cubicBezTo>
                    <a:pt x="1745" y="2029"/>
                    <a:pt x="1723" y="2116"/>
                    <a:pt x="1658" y="2203"/>
                  </a:cubicBezTo>
                  <a:cubicBezTo>
                    <a:pt x="1461" y="2509"/>
                    <a:pt x="1156" y="2640"/>
                    <a:pt x="960" y="2640"/>
                  </a:cubicBezTo>
                  <a:cubicBezTo>
                    <a:pt x="763" y="2640"/>
                    <a:pt x="458" y="2487"/>
                    <a:pt x="262" y="2203"/>
                  </a:cubicBezTo>
                  <a:cubicBezTo>
                    <a:pt x="393" y="2269"/>
                    <a:pt x="567" y="2291"/>
                    <a:pt x="698" y="2312"/>
                  </a:cubicBezTo>
                  <a:cubicBezTo>
                    <a:pt x="742" y="2378"/>
                    <a:pt x="829" y="2421"/>
                    <a:pt x="916" y="2421"/>
                  </a:cubicBezTo>
                  <a:cubicBezTo>
                    <a:pt x="1047" y="2421"/>
                    <a:pt x="1156" y="2334"/>
                    <a:pt x="1156" y="2247"/>
                  </a:cubicBezTo>
                  <a:cubicBezTo>
                    <a:pt x="1156" y="2160"/>
                    <a:pt x="1047" y="2072"/>
                    <a:pt x="916" y="2072"/>
                  </a:cubicBezTo>
                  <a:cubicBezTo>
                    <a:pt x="807" y="2072"/>
                    <a:pt x="742" y="2116"/>
                    <a:pt x="698" y="2182"/>
                  </a:cubicBezTo>
                  <a:cubicBezTo>
                    <a:pt x="589" y="2182"/>
                    <a:pt x="480" y="2160"/>
                    <a:pt x="371" y="2116"/>
                  </a:cubicBezTo>
                  <a:cubicBezTo>
                    <a:pt x="327" y="2138"/>
                    <a:pt x="284" y="2138"/>
                    <a:pt x="218" y="2138"/>
                  </a:cubicBezTo>
                  <a:lnTo>
                    <a:pt x="44" y="2138"/>
                  </a:lnTo>
                  <a:lnTo>
                    <a:pt x="0" y="2225"/>
                  </a:lnTo>
                  <a:cubicBezTo>
                    <a:pt x="0" y="2269"/>
                    <a:pt x="0" y="2334"/>
                    <a:pt x="44" y="2378"/>
                  </a:cubicBezTo>
                  <a:cubicBezTo>
                    <a:pt x="109" y="2465"/>
                    <a:pt x="262" y="2530"/>
                    <a:pt x="371" y="2552"/>
                  </a:cubicBezTo>
                  <a:lnTo>
                    <a:pt x="567" y="2596"/>
                  </a:lnTo>
                  <a:cubicBezTo>
                    <a:pt x="589" y="2596"/>
                    <a:pt x="589" y="2618"/>
                    <a:pt x="589" y="2639"/>
                  </a:cubicBezTo>
                  <a:cubicBezTo>
                    <a:pt x="589" y="2661"/>
                    <a:pt x="589" y="2661"/>
                    <a:pt x="567" y="2683"/>
                  </a:cubicBezTo>
                  <a:lnTo>
                    <a:pt x="371" y="2770"/>
                  </a:lnTo>
                  <a:cubicBezTo>
                    <a:pt x="349" y="2770"/>
                    <a:pt x="349" y="2792"/>
                    <a:pt x="327" y="2792"/>
                  </a:cubicBezTo>
                  <a:cubicBezTo>
                    <a:pt x="393" y="2836"/>
                    <a:pt x="458" y="2879"/>
                    <a:pt x="545" y="2901"/>
                  </a:cubicBezTo>
                  <a:lnTo>
                    <a:pt x="654" y="2945"/>
                  </a:lnTo>
                  <a:cubicBezTo>
                    <a:pt x="676" y="2945"/>
                    <a:pt x="676" y="2967"/>
                    <a:pt x="676" y="2967"/>
                  </a:cubicBezTo>
                  <a:cubicBezTo>
                    <a:pt x="676" y="2989"/>
                    <a:pt x="676" y="2989"/>
                    <a:pt x="654" y="3011"/>
                  </a:cubicBezTo>
                  <a:cubicBezTo>
                    <a:pt x="654" y="3011"/>
                    <a:pt x="502" y="3142"/>
                    <a:pt x="436" y="3185"/>
                  </a:cubicBezTo>
                  <a:cubicBezTo>
                    <a:pt x="371" y="3229"/>
                    <a:pt x="349" y="3294"/>
                    <a:pt x="371" y="3360"/>
                  </a:cubicBezTo>
                  <a:cubicBezTo>
                    <a:pt x="393" y="3447"/>
                    <a:pt x="414" y="3556"/>
                    <a:pt x="414" y="3643"/>
                  </a:cubicBezTo>
                  <a:lnTo>
                    <a:pt x="1854" y="3643"/>
                  </a:lnTo>
                  <a:cubicBezTo>
                    <a:pt x="2028" y="3643"/>
                    <a:pt x="2181" y="3512"/>
                    <a:pt x="2181" y="3316"/>
                  </a:cubicBezTo>
                  <a:lnTo>
                    <a:pt x="2181" y="3251"/>
                  </a:lnTo>
                  <a:cubicBezTo>
                    <a:pt x="2181" y="3142"/>
                    <a:pt x="2159" y="3054"/>
                    <a:pt x="2137" y="2945"/>
                  </a:cubicBezTo>
                  <a:cubicBezTo>
                    <a:pt x="2116" y="2880"/>
                    <a:pt x="2137" y="2814"/>
                    <a:pt x="2203" y="2793"/>
                  </a:cubicBezTo>
                  <a:cubicBezTo>
                    <a:pt x="2225" y="2792"/>
                    <a:pt x="2246" y="2792"/>
                    <a:pt x="2268" y="277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64" name="Oval 99">
              <a:extLst>
                <a:ext uri="{FF2B5EF4-FFF2-40B4-BE49-F238E27FC236}">
                  <a16:creationId xmlns:a16="http://schemas.microsoft.com/office/drawing/2014/main" id="{749427AF-6187-4DE1-BF22-0365B344C993}"/>
                </a:ext>
              </a:extLst>
            </p:cNvPr>
            <p:cNvSpPr>
              <a:spLocks noChangeArrowheads="1"/>
            </p:cNvSpPr>
            <p:nvPr/>
          </p:nvSpPr>
          <p:spPr bwMode="auto">
            <a:xfrm>
              <a:off x="3071813" y="5033963"/>
              <a:ext cx="20638" cy="20638"/>
            </a:xfrm>
            <a:prstGeom prst="ellipse">
              <a:avLst/>
            </a:pr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65" name="Freeform 100">
              <a:extLst>
                <a:ext uri="{FF2B5EF4-FFF2-40B4-BE49-F238E27FC236}">
                  <a16:creationId xmlns:a16="http://schemas.microsoft.com/office/drawing/2014/main" id="{F144D052-C3F7-4A99-9902-EA42612A560A}"/>
                </a:ext>
              </a:extLst>
            </p:cNvPr>
            <p:cNvSpPr>
              <a:spLocks/>
            </p:cNvSpPr>
            <p:nvPr/>
          </p:nvSpPr>
          <p:spPr bwMode="auto">
            <a:xfrm>
              <a:off x="2978150" y="4932363"/>
              <a:ext cx="182563" cy="271463"/>
            </a:xfrm>
            <a:custGeom>
              <a:avLst/>
              <a:gdLst>
                <a:gd name="T0" fmla="*/ 1352 w 1527"/>
                <a:gd name="T1" fmla="*/ 1221 h 2269"/>
                <a:gd name="T2" fmla="*/ 1527 w 1527"/>
                <a:gd name="T3" fmla="*/ 1069 h 2269"/>
                <a:gd name="T4" fmla="*/ 1527 w 1527"/>
                <a:gd name="T5" fmla="*/ 894 h 2269"/>
                <a:gd name="T6" fmla="*/ 1440 w 1527"/>
                <a:gd name="T7" fmla="*/ 763 h 2269"/>
                <a:gd name="T8" fmla="*/ 1222 w 1527"/>
                <a:gd name="T9" fmla="*/ 196 h 2269"/>
                <a:gd name="T10" fmla="*/ 633 w 1527"/>
                <a:gd name="T11" fmla="*/ 0 h 2269"/>
                <a:gd name="T12" fmla="*/ 283 w 1527"/>
                <a:gd name="T13" fmla="*/ 44 h 2269"/>
                <a:gd name="T14" fmla="*/ 305 w 1527"/>
                <a:gd name="T15" fmla="*/ 131 h 2269"/>
                <a:gd name="T16" fmla="*/ 633 w 1527"/>
                <a:gd name="T17" fmla="*/ 87 h 2269"/>
                <a:gd name="T18" fmla="*/ 1331 w 1527"/>
                <a:gd name="T19" fmla="*/ 741 h 2269"/>
                <a:gd name="T20" fmla="*/ 1265 w 1527"/>
                <a:gd name="T21" fmla="*/ 741 h 2269"/>
                <a:gd name="T22" fmla="*/ 1134 w 1527"/>
                <a:gd name="T23" fmla="*/ 392 h 2269"/>
                <a:gd name="T24" fmla="*/ 632 w 1527"/>
                <a:gd name="T25" fmla="*/ 174 h 2269"/>
                <a:gd name="T26" fmla="*/ 327 w 1527"/>
                <a:gd name="T27" fmla="*/ 240 h 2269"/>
                <a:gd name="T28" fmla="*/ 349 w 1527"/>
                <a:gd name="T29" fmla="*/ 480 h 2269"/>
                <a:gd name="T30" fmla="*/ 458 w 1527"/>
                <a:gd name="T31" fmla="*/ 654 h 2269"/>
                <a:gd name="T32" fmla="*/ 807 w 1527"/>
                <a:gd name="T33" fmla="*/ 807 h 2269"/>
                <a:gd name="T34" fmla="*/ 829 w 1527"/>
                <a:gd name="T35" fmla="*/ 785 h 2269"/>
                <a:gd name="T36" fmla="*/ 829 w 1527"/>
                <a:gd name="T37" fmla="*/ 763 h 2269"/>
                <a:gd name="T38" fmla="*/ 807 w 1527"/>
                <a:gd name="T39" fmla="*/ 741 h 2269"/>
                <a:gd name="T40" fmla="*/ 1178 w 1527"/>
                <a:gd name="T41" fmla="*/ 872 h 2269"/>
                <a:gd name="T42" fmla="*/ 1178 w 1527"/>
                <a:gd name="T43" fmla="*/ 981 h 2269"/>
                <a:gd name="T44" fmla="*/ 1134 w 1527"/>
                <a:gd name="T45" fmla="*/ 1243 h 2269"/>
                <a:gd name="T46" fmla="*/ 1069 w 1527"/>
                <a:gd name="T47" fmla="*/ 1374 h 2269"/>
                <a:gd name="T48" fmla="*/ 633 w 1527"/>
                <a:gd name="T49" fmla="*/ 1657 h 2269"/>
                <a:gd name="T50" fmla="*/ 218 w 1527"/>
                <a:gd name="T51" fmla="*/ 1396 h 2269"/>
                <a:gd name="T52" fmla="*/ 131 w 1527"/>
                <a:gd name="T53" fmla="*/ 1418 h 2269"/>
                <a:gd name="T54" fmla="*/ 44 w 1527"/>
                <a:gd name="T55" fmla="*/ 1418 h 2269"/>
                <a:gd name="T56" fmla="*/ 44 w 1527"/>
                <a:gd name="T57" fmla="*/ 1549 h 2269"/>
                <a:gd name="T58" fmla="*/ 262 w 1527"/>
                <a:gd name="T59" fmla="*/ 1658 h 2269"/>
                <a:gd name="T60" fmla="*/ 524 w 1527"/>
                <a:gd name="T61" fmla="*/ 1723 h 2269"/>
                <a:gd name="T62" fmla="*/ 546 w 1527"/>
                <a:gd name="T63" fmla="*/ 1745 h 2269"/>
                <a:gd name="T64" fmla="*/ 546 w 1527"/>
                <a:gd name="T65" fmla="*/ 1767 h 2269"/>
                <a:gd name="T66" fmla="*/ 306 w 1527"/>
                <a:gd name="T67" fmla="*/ 1854 h 2269"/>
                <a:gd name="T68" fmla="*/ 415 w 1527"/>
                <a:gd name="T69" fmla="*/ 1898 h 2269"/>
                <a:gd name="T70" fmla="*/ 567 w 1527"/>
                <a:gd name="T71" fmla="*/ 1941 h 2269"/>
                <a:gd name="T72" fmla="*/ 567 w 1527"/>
                <a:gd name="T73" fmla="*/ 1985 h 2269"/>
                <a:gd name="T74" fmla="*/ 371 w 1527"/>
                <a:gd name="T75" fmla="*/ 2160 h 2269"/>
                <a:gd name="T76" fmla="*/ 328 w 1527"/>
                <a:gd name="T77" fmla="*/ 2269 h 2269"/>
                <a:gd name="T78" fmla="*/ 1243 w 1527"/>
                <a:gd name="T79" fmla="*/ 2269 h 2269"/>
                <a:gd name="T80" fmla="*/ 1439 w 1527"/>
                <a:gd name="T81" fmla="*/ 2072 h 2269"/>
                <a:gd name="T82" fmla="*/ 1439 w 1527"/>
                <a:gd name="T83" fmla="*/ 2029 h 2269"/>
                <a:gd name="T84" fmla="*/ 1396 w 1527"/>
                <a:gd name="T85" fmla="*/ 1767 h 2269"/>
                <a:gd name="T86" fmla="*/ 1505 w 1527"/>
                <a:gd name="T87" fmla="*/ 1702 h 2269"/>
                <a:gd name="T88" fmla="*/ 1505 w 1527"/>
                <a:gd name="T89" fmla="*/ 1658 h 2269"/>
                <a:gd name="T90" fmla="*/ 1352 w 1527"/>
                <a:gd name="T91" fmla="*/ 1527 h 2269"/>
                <a:gd name="T92" fmla="*/ 1439 w 1527"/>
                <a:gd name="T93" fmla="*/ 1527 h 2269"/>
                <a:gd name="T94" fmla="*/ 1287 w 1527"/>
                <a:gd name="T95" fmla="*/ 1440 h 2269"/>
                <a:gd name="T96" fmla="*/ 1265 w 1527"/>
                <a:gd name="T97" fmla="*/ 1331 h 2269"/>
                <a:gd name="T98" fmla="*/ 1308 w 1527"/>
                <a:gd name="T99" fmla="*/ 1244 h 2269"/>
                <a:gd name="T100" fmla="*/ 1352 w 1527"/>
                <a:gd name="T101" fmla="*/ 1221 h 2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27" h="2269">
                  <a:moveTo>
                    <a:pt x="1352" y="1221"/>
                  </a:moveTo>
                  <a:cubicBezTo>
                    <a:pt x="1461" y="1221"/>
                    <a:pt x="1527" y="1156"/>
                    <a:pt x="1527" y="1069"/>
                  </a:cubicBezTo>
                  <a:lnTo>
                    <a:pt x="1527" y="894"/>
                  </a:lnTo>
                  <a:cubicBezTo>
                    <a:pt x="1527" y="829"/>
                    <a:pt x="1483" y="785"/>
                    <a:pt x="1440" y="763"/>
                  </a:cubicBezTo>
                  <a:cubicBezTo>
                    <a:pt x="1440" y="523"/>
                    <a:pt x="1374" y="327"/>
                    <a:pt x="1222" y="196"/>
                  </a:cubicBezTo>
                  <a:cubicBezTo>
                    <a:pt x="1090" y="65"/>
                    <a:pt x="894" y="0"/>
                    <a:pt x="633" y="0"/>
                  </a:cubicBezTo>
                  <a:cubicBezTo>
                    <a:pt x="502" y="0"/>
                    <a:pt x="393" y="22"/>
                    <a:pt x="283" y="44"/>
                  </a:cubicBezTo>
                  <a:cubicBezTo>
                    <a:pt x="283" y="65"/>
                    <a:pt x="305" y="109"/>
                    <a:pt x="305" y="131"/>
                  </a:cubicBezTo>
                  <a:cubicBezTo>
                    <a:pt x="393" y="109"/>
                    <a:pt x="502" y="87"/>
                    <a:pt x="633" y="87"/>
                  </a:cubicBezTo>
                  <a:cubicBezTo>
                    <a:pt x="1091" y="87"/>
                    <a:pt x="1331" y="305"/>
                    <a:pt x="1331" y="741"/>
                  </a:cubicBezTo>
                  <a:lnTo>
                    <a:pt x="1265" y="741"/>
                  </a:lnTo>
                  <a:cubicBezTo>
                    <a:pt x="1243" y="589"/>
                    <a:pt x="1199" y="480"/>
                    <a:pt x="1134" y="392"/>
                  </a:cubicBezTo>
                  <a:cubicBezTo>
                    <a:pt x="1025" y="240"/>
                    <a:pt x="851" y="174"/>
                    <a:pt x="632" y="174"/>
                  </a:cubicBezTo>
                  <a:cubicBezTo>
                    <a:pt x="523" y="174"/>
                    <a:pt x="414" y="196"/>
                    <a:pt x="327" y="240"/>
                  </a:cubicBezTo>
                  <a:cubicBezTo>
                    <a:pt x="349" y="305"/>
                    <a:pt x="349" y="392"/>
                    <a:pt x="349" y="480"/>
                  </a:cubicBezTo>
                  <a:cubicBezTo>
                    <a:pt x="393" y="523"/>
                    <a:pt x="436" y="589"/>
                    <a:pt x="458" y="654"/>
                  </a:cubicBezTo>
                  <a:cubicBezTo>
                    <a:pt x="567" y="763"/>
                    <a:pt x="698" y="763"/>
                    <a:pt x="807" y="807"/>
                  </a:cubicBezTo>
                  <a:cubicBezTo>
                    <a:pt x="829" y="807"/>
                    <a:pt x="829" y="807"/>
                    <a:pt x="829" y="785"/>
                  </a:cubicBezTo>
                  <a:lnTo>
                    <a:pt x="829" y="763"/>
                  </a:lnTo>
                  <a:lnTo>
                    <a:pt x="807" y="741"/>
                  </a:lnTo>
                  <a:cubicBezTo>
                    <a:pt x="960" y="763"/>
                    <a:pt x="1091" y="807"/>
                    <a:pt x="1178" y="872"/>
                  </a:cubicBezTo>
                  <a:lnTo>
                    <a:pt x="1178" y="981"/>
                  </a:lnTo>
                  <a:cubicBezTo>
                    <a:pt x="1178" y="1069"/>
                    <a:pt x="1156" y="1156"/>
                    <a:pt x="1134" y="1243"/>
                  </a:cubicBezTo>
                  <a:cubicBezTo>
                    <a:pt x="1134" y="1265"/>
                    <a:pt x="1112" y="1330"/>
                    <a:pt x="1069" y="1374"/>
                  </a:cubicBezTo>
                  <a:cubicBezTo>
                    <a:pt x="960" y="1548"/>
                    <a:pt x="764" y="1657"/>
                    <a:pt x="633" y="1657"/>
                  </a:cubicBezTo>
                  <a:cubicBezTo>
                    <a:pt x="524" y="1657"/>
                    <a:pt x="349" y="1570"/>
                    <a:pt x="218" y="1396"/>
                  </a:cubicBezTo>
                  <a:cubicBezTo>
                    <a:pt x="196" y="1396"/>
                    <a:pt x="153" y="1418"/>
                    <a:pt x="131" y="1418"/>
                  </a:cubicBezTo>
                  <a:lnTo>
                    <a:pt x="44" y="1418"/>
                  </a:lnTo>
                  <a:cubicBezTo>
                    <a:pt x="44" y="1440"/>
                    <a:pt x="0" y="1483"/>
                    <a:pt x="44" y="1549"/>
                  </a:cubicBezTo>
                  <a:cubicBezTo>
                    <a:pt x="66" y="1614"/>
                    <a:pt x="175" y="1636"/>
                    <a:pt x="262" y="1658"/>
                  </a:cubicBezTo>
                  <a:lnTo>
                    <a:pt x="524" y="1723"/>
                  </a:lnTo>
                  <a:cubicBezTo>
                    <a:pt x="524" y="1723"/>
                    <a:pt x="546" y="1723"/>
                    <a:pt x="546" y="1745"/>
                  </a:cubicBezTo>
                  <a:lnTo>
                    <a:pt x="546" y="1767"/>
                  </a:lnTo>
                  <a:lnTo>
                    <a:pt x="306" y="1854"/>
                  </a:lnTo>
                  <a:cubicBezTo>
                    <a:pt x="328" y="1876"/>
                    <a:pt x="371" y="1898"/>
                    <a:pt x="415" y="1898"/>
                  </a:cubicBezTo>
                  <a:lnTo>
                    <a:pt x="567" y="1941"/>
                  </a:lnTo>
                  <a:lnTo>
                    <a:pt x="567" y="1985"/>
                  </a:lnTo>
                  <a:cubicBezTo>
                    <a:pt x="567" y="1985"/>
                    <a:pt x="415" y="2094"/>
                    <a:pt x="371" y="2160"/>
                  </a:cubicBezTo>
                  <a:cubicBezTo>
                    <a:pt x="328" y="2203"/>
                    <a:pt x="306" y="2225"/>
                    <a:pt x="328" y="2269"/>
                  </a:cubicBezTo>
                  <a:lnTo>
                    <a:pt x="1243" y="2269"/>
                  </a:lnTo>
                  <a:cubicBezTo>
                    <a:pt x="1352" y="2269"/>
                    <a:pt x="1439" y="2182"/>
                    <a:pt x="1439" y="2072"/>
                  </a:cubicBezTo>
                  <a:lnTo>
                    <a:pt x="1439" y="2029"/>
                  </a:lnTo>
                  <a:cubicBezTo>
                    <a:pt x="1439" y="1942"/>
                    <a:pt x="1417" y="1854"/>
                    <a:pt x="1396" y="1767"/>
                  </a:cubicBezTo>
                  <a:cubicBezTo>
                    <a:pt x="1439" y="1745"/>
                    <a:pt x="1461" y="1724"/>
                    <a:pt x="1505" y="1702"/>
                  </a:cubicBezTo>
                  <a:lnTo>
                    <a:pt x="1505" y="1658"/>
                  </a:lnTo>
                  <a:cubicBezTo>
                    <a:pt x="1439" y="1636"/>
                    <a:pt x="1374" y="1592"/>
                    <a:pt x="1352" y="1527"/>
                  </a:cubicBezTo>
                  <a:lnTo>
                    <a:pt x="1439" y="1527"/>
                  </a:lnTo>
                  <a:cubicBezTo>
                    <a:pt x="1396" y="1505"/>
                    <a:pt x="1330" y="1483"/>
                    <a:pt x="1287" y="1440"/>
                  </a:cubicBezTo>
                  <a:cubicBezTo>
                    <a:pt x="1265" y="1396"/>
                    <a:pt x="1265" y="1353"/>
                    <a:pt x="1265" y="1331"/>
                  </a:cubicBezTo>
                  <a:cubicBezTo>
                    <a:pt x="1287" y="1309"/>
                    <a:pt x="1308" y="1244"/>
                    <a:pt x="1308" y="1244"/>
                  </a:cubicBezTo>
                  <a:lnTo>
                    <a:pt x="1352" y="122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66" name="Freeform 101">
              <a:extLst>
                <a:ext uri="{FF2B5EF4-FFF2-40B4-BE49-F238E27FC236}">
                  <a16:creationId xmlns:a16="http://schemas.microsoft.com/office/drawing/2014/main" id="{98AA26C2-2E74-4FB0-BD37-B99EC0A1CF22}"/>
                </a:ext>
              </a:extLst>
            </p:cNvPr>
            <p:cNvSpPr>
              <a:spLocks/>
            </p:cNvSpPr>
            <p:nvPr/>
          </p:nvSpPr>
          <p:spPr bwMode="auto">
            <a:xfrm>
              <a:off x="3009900" y="5080000"/>
              <a:ext cx="60325" cy="26988"/>
            </a:xfrm>
            <a:custGeom>
              <a:avLst/>
              <a:gdLst>
                <a:gd name="T0" fmla="*/ 0 w 501"/>
                <a:gd name="T1" fmla="*/ 109 h 218"/>
                <a:gd name="T2" fmla="*/ 218 w 501"/>
                <a:gd name="T3" fmla="*/ 153 h 218"/>
                <a:gd name="T4" fmla="*/ 349 w 501"/>
                <a:gd name="T5" fmla="*/ 218 h 218"/>
                <a:gd name="T6" fmla="*/ 501 w 501"/>
                <a:gd name="T7" fmla="*/ 109 h 218"/>
                <a:gd name="T8" fmla="*/ 349 w 501"/>
                <a:gd name="T9" fmla="*/ 0 h 218"/>
                <a:gd name="T10" fmla="*/ 218 w 501"/>
                <a:gd name="T11" fmla="*/ 66 h 218"/>
                <a:gd name="T12" fmla="*/ 87 w 501"/>
                <a:gd name="T13" fmla="*/ 44 h 218"/>
                <a:gd name="T14" fmla="*/ 0 w 501"/>
                <a:gd name="T15" fmla="*/ 109 h 2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218">
                  <a:moveTo>
                    <a:pt x="0" y="109"/>
                  </a:moveTo>
                  <a:cubicBezTo>
                    <a:pt x="65" y="131"/>
                    <a:pt x="152" y="153"/>
                    <a:pt x="218" y="153"/>
                  </a:cubicBezTo>
                  <a:cubicBezTo>
                    <a:pt x="240" y="196"/>
                    <a:pt x="305" y="218"/>
                    <a:pt x="349" y="218"/>
                  </a:cubicBezTo>
                  <a:cubicBezTo>
                    <a:pt x="436" y="218"/>
                    <a:pt x="501" y="175"/>
                    <a:pt x="501" y="109"/>
                  </a:cubicBezTo>
                  <a:cubicBezTo>
                    <a:pt x="501" y="44"/>
                    <a:pt x="436" y="0"/>
                    <a:pt x="349" y="0"/>
                  </a:cubicBezTo>
                  <a:cubicBezTo>
                    <a:pt x="283" y="0"/>
                    <a:pt x="240" y="22"/>
                    <a:pt x="218" y="66"/>
                  </a:cubicBezTo>
                  <a:cubicBezTo>
                    <a:pt x="174" y="66"/>
                    <a:pt x="131" y="66"/>
                    <a:pt x="87" y="44"/>
                  </a:cubicBezTo>
                  <a:cubicBezTo>
                    <a:pt x="87" y="65"/>
                    <a:pt x="43" y="87"/>
                    <a:pt x="0" y="109"/>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grpSp>
      <p:sp>
        <p:nvSpPr>
          <p:cNvPr id="36" name="Oval 35">
            <a:extLst>
              <a:ext uri="{FF2B5EF4-FFF2-40B4-BE49-F238E27FC236}">
                <a16:creationId xmlns:a16="http://schemas.microsoft.com/office/drawing/2014/main" id="{EC894D74-5A22-45ED-83D1-8A7CE836662D}"/>
              </a:ext>
            </a:extLst>
          </p:cNvPr>
          <p:cNvSpPr/>
          <p:nvPr/>
        </p:nvSpPr>
        <p:spPr>
          <a:xfrm>
            <a:off x="5482304" y="1691262"/>
            <a:ext cx="365760" cy="365760"/>
          </a:xfrm>
          <a:prstGeom prst="ellipse">
            <a:avLst/>
          </a:prstGeom>
          <a:solidFill>
            <a:schemeClr val="accent6"/>
          </a:solidFill>
          <a:ln w="15875" cmpd="sng">
            <a:solidFill>
              <a:schemeClr val="bg1"/>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825" dirty="0">
              <a:latin typeface="Arial" panose="020B0604020202020204" pitchFamily="34" charset="0"/>
            </a:endParaRPr>
          </a:p>
        </p:txBody>
      </p:sp>
      <p:sp>
        <p:nvSpPr>
          <p:cNvPr id="67" name="Freeform 150">
            <a:extLst>
              <a:ext uri="{FF2B5EF4-FFF2-40B4-BE49-F238E27FC236}">
                <a16:creationId xmlns:a16="http://schemas.microsoft.com/office/drawing/2014/main" id="{2EED8482-F3E3-41B6-83AC-0D1BF534633F}"/>
              </a:ext>
            </a:extLst>
          </p:cNvPr>
          <p:cNvSpPr>
            <a:spLocks/>
          </p:cNvSpPr>
          <p:nvPr/>
        </p:nvSpPr>
        <p:spPr bwMode="auto">
          <a:xfrm>
            <a:off x="5538660" y="1734969"/>
            <a:ext cx="253048" cy="278349"/>
          </a:xfrm>
          <a:custGeom>
            <a:avLst/>
            <a:gdLst>
              <a:gd name="T0" fmla="*/ 3293 w 3375"/>
              <a:gd name="T1" fmla="*/ 15 h 3374"/>
              <a:gd name="T2" fmla="*/ 3340 w 3375"/>
              <a:gd name="T3" fmla="*/ 50 h 3374"/>
              <a:gd name="T4" fmla="*/ 3372 w 3375"/>
              <a:gd name="T5" fmla="*/ 135 h 3374"/>
              <a:gd name="T6" fmla="*/ 3336 w 3375"/>
              <a:gd name="T7" fmla="*/ 353 h 3374"/>
              <a:gd name="T8" fmla="*/ 3192 w 3375"/>
              <a:gd name="T9" fmla="*/ 626 h 3374"/>
              <a:gd name="T10" fmla="*/ 2995 w 3375"/>
              <a:gd name="T11" fmla="*/ 864 h 3374"/>
              <a:gd name="T12" fmla="*/ 2728 w 3375"/>
              <a:gd name="T13" fmla="*/ 1126 h 3374"/>
              <a:gd name="T14" fmla="*/ 2668 w 3375"/>
              <a:gd name="T15" fmla="*/ 1701 h 3374"/>
              <a:gd name="T16" fmla="*/ 2749 w 3375"/>
              <a:gd name="T17" fmla="*/ 1676 h 3374"/>
              <a:gd name="T18" fmla="*/ 2879 w 3375"/>
              <a:gd name="T19" fmla="*/ 1788 h 3374"/>
              <a:gd name="T20" fmla="*/ 2888 w 3375"/>
              <a:gd name="T21" fmla="*/ 1872 h 3374"/>
              <a:gd name="T22" fmla="*/ 2793 w 3375"/>
              <a:gd name="T23" fmla="*/ 2057 h 3374"/>
              <a:gd name="T24" fmla="*/ 2881 w 3375"/>
              <a:gd name="T25" fmla="*/ 2064 h 3374"/>
              <a:gd name="T26" fmla="*/ 2993 w 3375"/>
              <a:gd name="T27" fmla="*/ 2193 h 3374"/>
              <a:gd name="T28" fmla="*/ 2968 w 3375"/>
              <a:gd name="T29" fmla="*/ 2275 h 3374"/>
              <a:gd name="T30" fmla="*/ 2992 w 3375"/>
              <a:gd name="T31" fmla="*/ 2832 h 3374"/>
              <a:gd name="T32" fmla="*/ 2808 w 3375"/>
              <a:gd name="T33" fmla="*/ 3042 h 3374"/>
              <a:gd name="T34" fmla="*/ 2725 w 3375"/>
              <a:gd name="T35" fmla="*/ 3049 h 3374"/>
              <a:gd name="T36" fmla="*/ 2205 w 3375"/>
              <a:gd name="T37" fmla="*/ 2149 h 3374"/>
              <a:gd name="T38" fmla="*/ 1857 w 3375"/>
              <a:gd name="T39" fmla="*/ 1972 h 3374"/>
              <a:gd name="T40" fmla="*/ 1426 w 3375"/>
              <a:gd name="T41" fmla="*/ 2353 h 3374"/>
              <a:gd name="T42" fmla="*/ 1274 w 3375"/>
              <a:gd name="T43" fmla="*/ 3192 h 3374"/>
              <a:gd name="T44" fmla="*/ 1254 w 3375"/>
              <a:gd name="T45" fmla="*/ 3263 h 3374"/>
              <a:gd name="T46" fmla="*/ 1112 w 3375"/>
              <a:gd name="T47" fmla="*/ 3374 h 3374"/>
              <a:gd name="T48" fmla="*/ 1047 w 3375"/>
              <a:gd name="T49" fmla="*/ 3341 h 3374"/>
              <a:gd name="T50" fmla="*/ 803 w 3375"/>
              <a:gd name="T51" fmla="*/ 2841 h 3374"/>
              <a:gd name="T52" fmla="*/ 650 w 3375"/>
              <a:gd name="T53" fmla="*/ 2818 h 3374"/>
              <a:gd name="T54" fmla="*/ 588 w 3375"/>
              <a:gd name="T55" fmla="*/ 2786 h 3374"/>
              <a:gd name="T56" fmla="*/ 557 w 3375"/>
              <a:gd name="T57" fmla="*/ 2672 h 3374"/>
              <a:gd name="T58" fmla="*/ 523 w 3375"/>
              <a:gd name="T59" fmla="*/ 2562 h 3374"/>
              <a:gd name="T60" fmla="*/ 8 w 3375"/>
              <a:gd name="T61" fmla="*/ 2298 h 3374"/>
              <a:gd name="T62" fmla="*/ 15 w 3375"/>
              <a:gd name="T63" fmla="*/ 2215 h 3374"/>
              <a:gd name="T64" fmla="*/ 153 w 3375"/>
              <a:gd name="T65" fmla="*/ 2103 h 3374"/>
              <a:gd name="T66" fmla="*/ 894 w 3375"/>
              <a:gd name="T67" fmla="*/ 2107 h 3374"/>
              <a:gd name="T68" fmla="*/ 1241 w 3375"/>
              <a:gd name="T69" fmla="*/ 1695 h 3374"/>
              <a:gd name="T70" fmla="*/ 1237 w 3375"/>
              <a:gd name="T71" fmla="*/ 1179 h 3374"/>
              <a:gd name="T72" fmla="*/ 347 w 3375"/>
              <a:gd name="T73" fmla="*/ 677 h 3374"/>
              <a:gd name="T74" fmla="*/ 319 w 3375"/>
              <a:gd name="T75" fmla="*/ 597 h 3374"/>
              <a:gd name="T76" fmla="*/ 503 w 3375"/>
              <a:gd name="T77" fmla="*/ 397 h 3374"/>
              <a:gd name="T78" fmla="*/ 592 w 3375"/>
              <a:gd name="T79" fmla="*/ 384 h 3374"/>
              <a:gd name="T80" fmla="*/ 1146 w 3375"/>
              <a:gd name="T81" fmla="*/ 382 h 3374"/>
              <a:gd name="T82" fmla="*/ 1227 w 3375"/>
              <a:gd name="T83" fmla="*/ 407 h 3374"/>
              <a:gd name="T84" fmla="*/ 1326 w 3375"/>
              <a:gd name="T85" fmla="*/ 543 h 3374"/>
              <a:gd name="T86" fmla="*/ 1474 w 3375"/>
              <a:gd name="T87" fmla="*/ 506 h 3374"/>
              <a:gd name="T88" fmla="*/ 1554 w 3375"/>
              <a:gd name="T89" fmla="*/ 482 h 3374"/>
              <a:gd name="T90" fmla="*/ 1684 w 3375"/>
              <a:gd name="T91" fmla="*/ 593 h 3374"/>
              <a:gd name="T92" fmla="*/ 1692 w 3375"/>
              <a:gd name="T93" fmla="*/ 677 h 3374"/>
              <a:gd name="T94" fmla="*/ 2131 w 3375"/>
              <a:gd name="T95" fmla="*/ 768 h 3374"/>
              <a:gd name="T96" fmla="*/ 2411 w 3375"/>
              <a:gd name="T97" fmla="*/ 477 h 3374"/>
              <a:gd name="T98" fmla="*/ 2648 w 3375"/>
              <a:gd name="T99" fmla="*/ 257 h 3374"/>
              <a:gd name="T100" fmla="*/ 2915 w 3375"/>
              <a:gd name="T101" fmla="*/ 84 h 3374"/>
              <a:gd name="T102" fmla="*/ 3165 w 3375"/>
              <a:gd name="T103" fmla="*/ 3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75" h="3374">
                <a:moveTo>
                  <a:pt x="3208" y="0"/>
                </a:moveTo>
                <a:lnTo>
                  <a:pt x="3208" y="0"/>
                </a:lnTo>
                <a:lnTo>
                  <a:pt x="3239" y="3"/>
                </a:lnTo>
                <a:lnTo>
                  <a:pt x="3268" y="7"/>
                </a:lnTo>
                <a:lnTo>
                  <a:pt x="3293" y="15"/>
                </a:lnTo>
                <a:lnTo>
                  <a:pt x="3315" y="28"/>
                </a:lnTo>
                <a:lnTo>
                  <a:pt x="3318" y="30"/>
                </a:lnTo>
                <a:lnTo>
                  <a:pt x="3324" y="34"/>
                </a:lnTo>
                <a:lnTo>
                  <a:pt x="3333" y="41"/>
                </a:lnTo>
                <a:lnTo>
                  <a:pt x="3340" y="50"/>
                </a:lnTo>
                <a:lnTo>
                  <a:pt x="3345" y="56"/>
                </a:lnTo>
                <a:lnTo>
                  <a:pt x="3348" y="61"/>
                </a:lnTo>
                <a:lnTo>
                  <a:pt x="3359" y="82"/>
                </a:lnTo>
                <a:lnTo>
                  <a:pt x="3367" y="106"/>
                </a:lnTo>
                <a:lnTo>
                  <a:pt x="3372" y="135"/>
                </a:lnTo>
                <a:lnTo>
                  <a:pt x="3375" y="166"/>
                </a:lnTo>
                <a:lnTo>
                  <a:pt x="3371" y="209"/>
                </a:lnTo>
                <a:lnTo>
                  <a:pt x="3364" y="255"/>
                </a:lnTo>
                <a:lnTo>
                  <a:pt x="3353" y="303"/>
                </a:lnTo>
                <a:lnTo>
                  <a:pt x="3336" y="353"/>
                </a:lnTo>
                <a:lnTo>
                  <a:pt x="3315" y="406"/>
                </a:lnTo>
                <a:lnTo>
                  <a:pt x="3290" y="460"/>
                </a:lnTo>
                <a:lnTo>
                  <a:pt x="3261" y="515"/>
                </a:lnTo>
                <a:lnTo>
                  <a:pt x="3229" y="570"/>
                </a:lnTo>
                <a:lnTo>
                  <a:pt x="3192" y="626"/>
                </a:lnTo>
                <a:lnTo>
                  <a:pt x="3152" y="681"/>
                </a:lnTo>
                <a:lnTo>
                  <a:pt x="3117" y="726"/>
                </a:lnTo>
                <a:lnTo>
                  <a:pt x="3079" y="771"/>
                </a:lnTo>
                <a:lnTo>
                  <a:pt x="3039" y="817"/>
                </a:lnTo>
                <a:lnTo>
                  <a:pt x="2995" y="864"/>
                </a:lnTo>
                <a:lnTo>
                  <a:pt x="2948" y="913"/>
                </a:lnTo>
                <a:lnTo>
                  <a:pt x="2899" y="963"/>
                </a:lnTo>
                <a:lnTo>
                  <a:pt x="2846" y="1015"/>
                </a:lnTo>
                <a:lnTo>
                  <a:pt x="2789" y="1070"/>
                </a:lnTo>
                <a:lnTo>
                  <a:pt x="2728" y="1126"/>
                </a:lnTo>
                <a:lnTo>
                  <a:pt x="2665" y="1187"/>
                </a:lnTo>
                <a:lnTo>
                  <a:pt x="2607" y="1243"/>
                </a:lnTo>
                <a:lnTo>
                  <a:pt x="2546" y="1300"/>
                </a:lnTo>
                <a:lnTo>
                  <a:pt x="2667" y="1702"/>
                </a:lnTo>
                <a:lnTo>
                  <a:pt x="2668" y="1701"/>
                </a:lnTo>
                <a:lnTo>
                  <a:pt x="2681" y="1690"/>
                </a:lnTo>
                <a:lnTo>
                  <a:pt x="2697" y="1681"/>
                </a:lnTo>
                <a:lnTo>
                  <a:pt x="2714" y="1676"/>
                </a:lnTo>
                <a:lnTo>
                  <a:pt x="2731" y="1675"/>
                </a:lnTo>
                <a:lnTo>
                  <a:pt x="2749" y="1676"/>
                </a:lnTo>
                <a:lnTo>
                  <a:pt x="2766" y="1681"/>
                </a:lnTo>
                <a:lnTo>
                  <a:pt x="2782" y="1690"/>
                </a:lnTo>
                <a:lnTo>
                  <a:pt x="2795" y="1701"/>
                </a:lnTo>
                <a:lnTo>
                  <a:pt x="2868" y="1774"/>
                </a:lnTo>
                <a:lnTo>
                  <a:pt x="2879" y="1788"/>
                </a:lnTo>
                <a:lnTo>
                  <a:pt x="2888" y="1803"/>
                </a:lnTo>
                <a:lnTo>
                  <a:pt x="2893" y="1820"/>
                </a:lnTo>
                <a:lnTo>
                  <a:pt x="2894" y="1837"/>
                </a:lnTo>
                <a:lnTo>
                  <a:pt x="2893" y="1855"/>
                </a:lnTo>
                <a:lnTo>
                  <a:pt x="2888" y="1872"/>
                </a:lnTo>
                <a:lnTo>
                  <a:pt x="2879" y="1888"/>
                </a:lnTo>
                <a:lnTo>
                  <a:pt x="2868" y="1901"/>
                </a:lnTo>
                <a:lnTo>
                  <a:pt x="2760" y="2010"/>
                </a:lnTo>
                <a:lnTo>
                  <a:pt x="2776" y="2067"/>
                </a:lnTo>
                <a:lnTo>
                  <a:pt x="2793" y="2057"/>
                </a:lnTo>
                <a:lnTo>
                  <a:pt x="2812" y="2050"/>
                </a:lnTo>
                <a:lnTo>
                  <a:pt x="2832" y="2048"/>
                </a:lnTo>
                <a:lnTo>
                  <a:pt x="2849" y="2050"/>
                </a:lnTo>
                <a:lnTo>
                  <a:pt x="2866" y="2055"/>
                </a:lnTo>
                <a:lnTo>
                  <a:pt x="2881" y="2064"/>
                </a:lnTo>
                <a:lnTo>
                  <a:pt x="2895" y="2074"/>
                </a:lnTo>
                <a:lnTo>
                  <a:pt x="2968" y="2147"/>
                </a:lnTo>
                <a:lnTo>
                  <a:pt x="2980" y="2161"/>
                </a:lnTo>
                <a:lnTo>
                  <a:pt x="2988" y="2177"/>
                </a:lnTo>
                <a:lnTo>
                  <a:pt x="2993" y="2193"/>
                </a:lnTo>
                <a:lnTo>
                  <a:pt x="2994" y="2211"/>
                </a:lnTo>
                <a:lnTo>
                  <a:pt x="2992" y="2229"/>
                </a:lnTo>
                <a:lnTo>
                  <a:pt x="2988" y="2246"/>
                </a:lnTo>
                <a:lnTo>
                  <a:pt x="2980" y="2262"/>
                </a:lnTo>
                <a:lnTo>
                  <a:pt x="2968" y="2275"/>
                </a:lnTo>
                <a:lnTo>
                  <a:pt x="2869" y="2375"/>
                </a:lnTo>
                <a:lnTo>
                  <a:pt x="2991" y="2783"/>
                </a:lnTo>
                <a:lnTo>
                  <a:pt x="2993" y="2797"/>
                </a:lnTo>
                <a:lnTo>
                  <a:pt x="2994" y="2811"/>
                </a:lnTo>
                <a:lnTo>
                  <a:pt x="2992" y="2832"/>
                </a:lnTo>
                <a:lnTo>
                  <a:pt x="2987" y="2852"/>
                </a:lnTo>
                <a:lnTo>
                  <a:pt x="2978" y="2871"/>
                </a:lnTo>
                <a:lnTo>
                  <a:pt x="2965" y="2887"/>
                </a:lnTo>
                <a:lnTo>
                  <a:pt x="2820" y="3031"/>
                </a:lnTo>
                <a:lnTo>
                  <a:pt x="2808" y="3042"/>
                </a:lnTo>
                <a:lnTo>
                  <a:pt x="2793" y="3050"/>
                </a:lnTo>
                <a:lnTo>
                  <a:pt x="2778" y="3055"/>
                </a:lnTo>
                <a:lnTo>
                  <a:pt x="2761" y="3056"/>
                </a:lnTo>
                <a:lnTo>
                  <a:pt x="2743" y="3054"/>
                </a:lnTo>
                <a:lnTo>
                  <a:pt x="2725" y="3049"/>
                </a:lnTo>
                <a:lnTo>
                  <a:pt x="2711" y="3040"/>
                </a:lnTo>
                <a:lnTo>
                  <a:pt x="2697" y="3027"/>
                </a:lnTo>
                <a:lnTo>
                  <a:pt x="2686" y="3011"/>
                </a:lnTo>
                <a:lnTo>
                  <a:pt x="2208" y="2154"/>
                </a:lnTo>
                <a:lnTo>
                  <a:pt x="2205" y="2149"/>
                </a:lnTo>
                <a:lnTo>
                  <a:pt x="2200" y="2143"/>
                </a:lnTo>
                <a:lnTo>
                  <a:pt x="2195" y="2137"/>
                </a:lnTo>
                <a:lnTo>
                  <a:pt x="2192" y="2133"/>
                </a:lnTo>
                <a:lnTo>
                  <a:pt x="1946" y="1888"/>
                </a:lnTo>
                <a:lnTo>
                  <a:pt x="1857" y="1972"/>
                </a:lnTo>
                <a:lnTo>
                  <a:pt x="1768" y="2054"/>
                </a:lnTo>
                <a:lnTo>
                  <a:pt x="1680" y="2134"/>
                </a:lnTo>
                <a:lnTo>
                  <a:pt x="1593" y="2210"/>
                </a:lnTo>
                <a:lnTo>
                  <a:pt x="1508" y="2282"/>
                </a:lnTo>
                <a:lnTo>
                  <a:pt x="1426" y="2353"/>
                </a:lnTo>
                <a:lnTo>
                  <a:pt x="1346" y="2419"/>
                </a:lnTo>
                <a:lnTo>
                  <a:pt x="1268" y="2480"/>
                </a:lnTo>
                <a:lnTo>
                  <a:pt x="1213" y="2522"/>
                </a:lnTo>
                <a:lnTo>
                  <a:pt x="1272" y="3189"/>
                </a:lnTo>
                <a:lnTo>
                  <a:pt x="1274" y="3192"/>
                </a:lnTo>
                <a:lnTo>
                  <a:pt x="1274" y="3195"/>
                </a:lnTo>
                <a:lnTo>
                  <a:pt x="1274" y="3198"/>
                </a:lnTo>
                <a:lnTo>
                  <a:pt x="1270" y="3221"/>
                </a:lnTo>
                <a:lnTo>
                  <a:pt x="1264" y="3243"/>
                </a:lnTo>
                <a:lnTo>
                  <a:pt x="1254" y="3263"/>
                </a:lnTo>
                <a:lnTo>
                  <a:pt x="1240" y="3281"/>
                </a:lnTo>
                <a:lnTo>
                  <a:pt x="1172" y="3349"/>
                </a:lnTo>
                <a:lnTo>
                  <a:pt x="1154" y="3362"/>
                </a:lnTo>
                <a:lnTo>
                  <a:pt x="1134" y="3372"/>
                </a:lnTo>
                <a:lnTo>
                  <a:pt x="1112" y="3374"/>
                </a:lnTo>
                <a:lnTo>
                  <a:pt x="1112" y="3374"/>
                </a:lnTo>
                <a:lnTo>
                  <a:pt x="1093" y="3372"/>
                </a:lnTo>
                <a:lnTo>
                  <a:pt x="1077" y="3365"/>
                </a:lnTo>
                <a:lnTo>
                  <a:pt x="1061" y="3355"/>
                </a:lnTo>
                <a:lnTo>
                  <a:pt x="1047" y="3341"/>
                </a:lnTo>
                <a:lnTo>
                  <a:pt x="1038" y="3325"/>
                </a:lnTo>
                <a:lnTo>
                  <a:pt x="816" y="2858"/>
                </a:lnTo>
                <a:lnTo>
                  <a:pt x="813" y="2852"/>
                </a:lnTo>
                <a:lnTo>
                  <a:pt x="807" y="2846"/>
                </a:lnTo>
                <a:lnTo>
                  <a:pt x="803" y="2841"/>
                </a:lnTo>
                <a:lnTo>
                  <a:pt x="765" y="2802"/>
                </a:lnTo>
                <a:lnTo>
                  <a:pt x="732" y="2811"/>
                </a:lnTo>
                <a:lnTo>
                  <a:pt x="702" y="2818"/>
                </a:lnTo>
                <a:lnTo>
                  <a:pt x="675" y="2820"/>
                </a:lnTo>
                <a:lnTo>
                  <a:pt x="650" y="2818"/>
                </a:lnTo>
                <a:lnTo>
                  <a:pt x="627" y="2811"/>
                </a:lnTo>
                <a:lnTo>
                  <a:pt x="607" y="2802"/>
                </a:lnTo>
                <a:lnTo>
                  <a:pt x="590" y="2787"/>
                </a:lnTo>
                <a:lnTo>
                  <a:pt x="589" y="2787"/>
                </a:lnTo>
                <a:lnTo>
                  <a:pt x="588" y="2786"/>
                </a:lnTo>
                <a:lnTo>
                  <a:pt x="573" y="2768"/>
                </a:lnTo>
                <a:lnTo>
                  <a:pt x="562" y="2747"/>
                </a:lnTo>
                <a:lnTo>
                  <a:pt x="556" y="2724"/>
                </a:lnTo>
                <a:lnTo>
                  <a:pt x="554" y="2699"/>
                </a:lnTo>
                <a:lnTo>
                  <a:pt x="557" y="2672"/>
                </a:lnTo>
                <a:lnTo>
                  <a:pt x="562" y="2643"/>
                </a:lnTo>
                <a:lnTo>
                  <a:pt x="573" y="2610"/>
                </a:lnTo>
                <a:lnTo>
                  <a:pt x="534" y="2572"/>
                </a:lnTo>
                <a:lnTo>
                  <a:pt x="529" y="2567"/>
                </a:lnTo>
                <a:lnTo>
                  <a:pt x="523" y="2562"/>
                </a:lnTo>
                <a:lnTo>
                  <a:pt x="516" y="2559"/>
                </a:lnTo>
                <a:lnTo>
                  <a:pt x="49" y="2336"/>
                </a:lnTo>
                <a:lnTo>
                  <a:pt x="32" y="2326"/>
                </a:lnTo>
                <a:lnTo>
                  <a:pt x="19" y="2314"/>
                </a:lnTo>
                <a:lnTo>
                  <a:pt x="8" y="2298"/>
                </a:lnTo>
                <a:lnTo>
                  <a:pt x="2" y="2280"/>
                </a:lnTo>
                <a:lnTo>
                  <a:pt x="0" y="2262"/>
                </a:lnTo>
                <a:lnTo>
                  <a:pt x="2" y="2245"/>
                </a:lnTo>
                <a:lnTo>
                  <a:pt x="7" y="2230"/>
                </a:lnTo>
                <a:lnTo>
                  <a:pt x="15" y="2215"/>
                </a:lnTo>
                <a:lnTo>
                  <a:pt x="26" y="2202"/>
                </a:lnTo>
                <a:lnTo>
                  <a:pt x="93" y="2135"/>
                </a:lnTo>
                <a:lnTo>
                  <a:pt x="111" y="2120"/>
                </a:lnTo>
                <a:lnTo>
                  <a:pt x="131" y="2110"/>
                </a:lnTo>
                <a:lnTo>
                  <a:pt x="153" y="2103"/>
                </a:lnTo>
                <a:lnTo>
                  <a:pt x="175" y="2101"/>
                </a:lnTo>
                <a:lnTo>
                  <a:pt x="182" y="2101"/>
                </a:lnTo>
                <a:lnTo>
                  <a:pt x="186" y="2101"/>
                </a:lnTo>
                <a:lnTo>
                  <a:pt x="851" y="2162"/>
                </a:lnTo>
                <a:lnTo>
                  <a:pt x="894" y="2107"/>
                </a:lnTo>
                <a:lnTo>
                  <a:pt x="956" y="2029"/>
                </a:lnTo>
                <a:lnTo>
                  <a:pt x="1022" y="1948"/>
                </a:lnTo>
                <a:lnTo>
                  <a:pt x="1091" y="1866"/>
                </a:lnTo>
                <a:lnTo>
                  <a:pt x="1165" y="1782"/>
                </a:lnTo>
                <a:lnTo>
                  <a:pt x="1241" y="1695"/>
                </a:lnTo>
                <a:lnTo>
                  <a:pt x="1320" y="1607"/>
                </a:lnTo>
                <a:lnTo>
                  <a:pt x="1402" y="1518"/>
                </a:lnTo>
                <a:lnTo>
                  <a:pt x="1487" y="1428"/>
                </a:lnTo>
                <a:lnTo>
                  <a:pt x="1242" y="1183"/>
                </a:lnTo>
                <a:lnTo>
                  <a:pt x="1237" y="1179"/>
                </a:lnTo>
                <a:lnTo>
                  <a:pt x="1232" y="1174"/>
                </a:lnTo>
                <a:lnTo>
                  <a:pt x="1225" y="1170"/>
                </a:lnTo>
                <a:lnTo>
                  <a:pt x="1221" y="1167"/>
                </a:lnTo>
                <a:lnTo>
                  <a:pt x="361" y="687"/>
                </a:lnTo>
                <a:lnTo>
                  <a:pt x="347" y="677"/>
                </a:lnTo>
                <a:lnTo>
                  <a:pt x="334" y="663"/>
                </a:lnTo>
                <a:lnTo>
                  <a:pt x="325" y="649"/>
                </a:lnTo>
                <a:lnTo>
                  <a:pt x="319" y="631"/>
                </a:lnTo>
                <a:lnTo>
                  <a:pt x="317" y="613"/>
                </a:lnTo>
                <a:lnTo>
                  <a:pt x="319" y="597"/>
                </a:lnTo>
                <a:lnTo>
                  <a:pt x="325" y="582"/>
                </a:lnTo>
                <a:lnTo>
                  <a:pt x="332" y="567"/>
                </a:lnTo>
                <a:lnTo>
                  <a:pt x="342" y="554"/>
                </a:lnTo>
                <a:lnTo>
                  <a:pt x="487" y="410"/>
                </a:lnTo>
                <a:lnTo>
                  <a:pt x="503" y="397"/>
                </a:lnTo>
                <a:lnTo>
                  <a:pt x="520" y="388"/>
                </a:lnTo>
                <a:lnTo>
                  <a:pt x="541" y="382"/>
                </a:lnTo>
                <a:lnTo>
                  <a:pt x="562" y="380"/>
                </a:lnTo>
                <a:lnTo>
                  <a:pt x="577" y="381"/>
                </a:lnTo>
                <a:lnTo>
                  <a:pt x="592" y="384"/>
                </a:lnTo>
                <a:lnTo>
                  <a:pt x="1000" y="506"/>
                </a:lnTo>
                <a:lnTo>
                  <a:pt x="1100" y="407"/>
                </a:lnTo>
                <a:lnTo>
                  <a:pt x="1113" y="395"/>
                </a:lnTo>
                <a:lnTo>
                  <a:pt x="1129" y="387"/>
                </a:lnTo>
                <a:lnTo>
                  <a:pt x="1146" y="382"/>
                </a:lnTo>
                <a:lnTo>
                  <a:pt x="1164" y="381"/>
                </a:lnTo>
                <a:lnTo>
                  <a:pt x="1181" y="382"/>
                </a:lnTo>
                <a:lnTo>
                  <a:pt x="1198" y="387"/>
                </a:lnTo>
                <a:lnTo>
                  <a:pt x="1214" y="395"/>
                </a:lnTo>
                <a:lnTo>
                  <a:pt x="1227" y="407"/>
                </a:lnTo>
                <a:lnTo>
                  <a:pt x="1300" y="479"/>
                </a:lnTo>
                <a:lnTo>
                  <a:pt x="1311" y="493"/>
                </a:lnTo>
                <a:lnTo>
                  <a:pt x="1320" y="508"/>
                </a:lnTo>
                <a:lnTo>
                  <a:pt x="1325" y="525"/>
                </a:lnTo>
                <a:lnTo>
                  <a:pt x="1326" y="543"/>
                </a:lnTo>
                <a:lnTo>
                  <a:pt x="1324" y="563"/>
                </a:lnTo>
                <a:lnTo>
                  <a:pt x="1318" y="582"/>
                </a:lnTo>
                <a:lnTo>
                  <a:pt x="1307" y="598"/>
                </a:lnTo>
                <a:lnTo>
                  <a:pt x="1365" y="615"/>
                </a:lnTo>
                <a:lnTo>
                  <a:pt x="1474" y="506"/>
                </a:lnTo>
                <a:lnTo>
                  <a:pt x="1487" y="496"/>
                </a:lnTo>
                <a:lnTo>
                  <a:pt x="1502" y="487"/>
                </a:lnTo>
                <a:lnTo>
                  <a:pt x="1519" y="482"/>
                </a:lnTo>
                <a:lnTo>
                  <a:pt x="1536" y="480"/>
                </a:lnTo>
                <a:lnTo>
                  <a:pt x="1554" y="482"/>
                </a:lnTo>
                <a:lnTo>
                  <a:pt x="1571" y="487"/>
                </a:lnTo>
                <a:lnTo>
                  <a:pt x="1587" y="496"/>
                </a:lnTo>
                <a:lnTo>
                  <a:pt x="1600" y="506"/>
                </a:lnTo>
                <a:lnTo>
                  <a:pt x="1674" y="580"/>
                </a:lnTo>
                <a:lnTo>
                  <a:pt x="1684" y="593"/>
                </a:lnTo>
                <a:lnTo>
                  <a:pt x="1692" y="609"/>
                </a:lnTo>
                <a:lnTo>
                  <a:pt x="1698" y="626"/>
                </a:lnTo>
                <a:lnTo>
                  <a:pt x="1700" y="643"/>
                </a:lnTo>
                <a:lnTo>
                  <a:pt x="1698" y="660"/>
                </a:lnTo>
                <a:lnTo>
                  <a:pt x="1692" y="677"/>
                </a:lnTo>
                <a:lnTo>
                  <a:pt x="1685" y="693"/>
                </a:lnTo>
                <a:lnTo>
                  <a:pt x="1674" y="706"/>
                </a:lnTo>
                <a:lnTo>
                  <a:pt x="1673" y="707"/>
                </a:lnTo>
                <a:lnTo>
                  <a:pt x="2074" y="828"/>
                </a:lnTo>
                <a:lnTo>
                  <a:pt x="2131" y="768"/>
                </a:lnTo>
                <a:lnTo>
                  <a:pt x="2186" y="711"/>
                </a:lnTo>
                <a:lnTo>
                  <a:pt x="2247" y="648"/>
                </a:lnTo>
                <a:lnTo>
                  <a:pt x="2304" y="587"/>
                </a:lnTo>
                <a:lnTo>
                  <a:pt x="2359" y="530"/>
                </a:lnTo>
                <a:lnTo>
                  <a:pt x="2411" y="477"/>
                </a:lnTo>
                <a:lnTo>
                  <a:pt x="2461" y="427"/>
                </a:lnTo>
                <a:lnTo>
                  <a:pt x="2509" y="380"/>
                </a:lnTo>
                <a:lnTo>
                  <a:pt x="2557" y="336"/>
                </a:lnTo>
                <a:lnTo>
                  <a:pt x="2603" y="295"/>
                </a:lnTo>
                <a:lnTo>
                  <a:pt x="2648" y="257"/>
                </a:lnTo>
                <a:lnTo>
                  <a:pt x="2693" y="222"/>
                </a:lnTo>
                <a:lnTo>
                  <a:pt x="2749" y="183"/>
                </a:lnTo>
                <a:lnTo>
                  <a:pt x="2805" y="146"/>
                </a:lnTo>
                <a:lnTo>
                  <a:pt x="2860" y="114"/>
                </a:lnTo>
                <a:lnTo>
                  <a:pt x="2915" y="84"/>
                </a:lnTo>
                <a:lnTo>
                  <a:pt x="2968" y="59"/>
                </a:lnTo>
                <a:lnTo>
                  <a:pt x="3021" y="39"/>
                </a:lnTo>
                <a:lnTo>
                  <a:pt x="3072" y="22"/>
                </a:lnTo>
                <a:lnTo>
                  <a:pt x="3120" y="10"/>
                </a:lnTo>
                <a:lnTo>
                  <a:pt x="3165" y="3"/>
                </a:lnTo>
                <a:lnTo>
                  <a:pt x="3208"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47" name="Oval 46">
            <a:extLst>
              <a:ext uri="{FF2B5EF4-FFF2-40B4-BE49-F238E27FC236}">
                <a16:creationId xmlns:a16="http://schemas.microsoft.com/office/drawing/2014/main" id="{521D1DE8-2899-4B7F-9C7B-C07E2CD585D9}"/>
              </a:ext>
            </a:extLst>
          </p:cNvPr>
          <p:cNvSpPr/>
          <p:nvPr/>
        </p:nvSpPr>
        <p:spPr>
          <a:xfrm>
            <a:off x="5461085" y="2229232"/>
            <a:ext cx="365760" cy="365760"/>
          </a:xfrm>
          <a:prstGeom prst="ellipse">
            <a:avLst/>
          </a:prstGeom>
          <a:solidFill>
            <a:schemeClr val="accent6"/>
          </a:solidFill>
          <a:ln w="15875" cmpd="sng">
            <a:solidFill>
              <a:schemeClr val="bg1"/>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825" dirty="0">
              <a:latin typeface="Arial" panose="020B0604020202020204" pitchFamily="34" charset="0"/>
            </a:endParaRPr>
          </a:p>
        </p:txBody>
      </p:sp>
      <p:sp>
        <p:nvSpPr>
          <p:cNvPr id="68" name="Freeform 36">
            <a:extLst>
              <a:ext uri="{FF2B5EF4-FFF2-40B4-BE49-F238E27FC236}">
                <a16:creationId xmlns:a16="http://schemas.microsoft.com/office/drawing/2014/main" id="{25499AB3-6338-447D-AF78-05F4017CED63}"/>
              </a:ext>
            </a:extLst>
          </p:cNvPr>
          <p:cNvSpPr>
            <a:spLocks noEditPoints="1"/>
          </p:cNvSpPr>
          <p:nvPr/>
        </p:nvSpPr>
        <p:spPr bwMode="auto">
          <a:xfrm>
            <a:off x="5539127" y="2296790"/>
            <a:ext cx="209675" cy="230643"/>
          </a:xfrm>
          <a:custGeom>
            <a:avLst/>
            <a:gdLst>
              <a:gd name="T0" fmla="*/ 1538 w 3358"/>
              <a:gd name="T1" fmla="*/ 1584 h 3347"/>
              <a:gd name="T2" fmla="*/ 1385 w 3358"/>
              <a:gd name="T3" fmla="*/ 1689 h 3347"/>
              <a:gd name="T4" fmla="*/ 1299 w 3358"/>
              <a:gd name="T5" fmla="*/ 1852 h 3347"/>
              <a:gd name="T6" fmla="*/ 1299 w 3358"/>
              <a:gd name="T7" fmla="*/ 2044 h 3347"/>
              <a:gd name="T8" fmla="*/ 1385 w 3358"/>
              <a:gd name="T9" fmla="*/ 2208 h 3347"/>
              <a:gd name="T10" fmla="*/ 1538 w 3358"/>
              <a:gd name="T11" fmla="*/ 2313 h 3347"/>
              <a:gd name="T12" fmla="*/ 1728 w 3358"/>
              <a:gd name="T13" fmla="*/ 2337 h 3347"/>
              <a:gd name="T14" fmla="*/ 1903 w 3358"/>
              <a:gd name="T15" fmla="*/ 2269 h 3347"/>
              <a:gd name="T16" fmla="*/ 2025 w 3358"/>
              <a:gd name="T17" fmla="*/ 2132 h 3347"/>
              <a:gd name="T18" fmla="*/ 2070 w 3358"/>
              <a:gd name="T19" fmla="*/ 1948 h 3347"/>
              <a:gd name="T20" fmla="*/ 2025 w 3358"/>
              <a:gd name="T21" fmla="*/ 1764 h 3347"/>
              <a:gd name="T22" fmla="*/ 1903 w 3358"/>
              <a:gd name="T23" fmla="*/ 1628 h 3347"/>
              <a:gd name="T24" fmla="*/ 1728 w 3358"/>
              <a:gd name="T25" fmla="*/ 1560 h 3347"/>
              <a:gd name="T26" fmla="*/ 1812 w 3358"/>
              <a:gd name="T27" fmla="*/ 1287 h 3347"/>
              <a:gd name="T28" fmla="*/ 2005 w 3358"/>
              <a:gd name="T29" fmla="*/ 1364 h 3347"/>
              <a:gd name="T30" fmla="*/ 2233 w 3358"/>
              <a:gd name="T31" fmla="*/ 1583 h 3347"/>
              <a:gd name="T32" fmla="*/ 2316 w 3358"/>
              <a:gd name="T33" fmla="*/ 1766 h 3347"/>
              <a:gd name="T34" fmla="*/ 2328 w 3358"/>
              <a:gd name="T35" fmla="*/ 2081 h 3347"/>
              <a:gd name="T36" fmla="*/ 2233 w 3358"/>
              <a:gd name="T37" fmla="*/ 2313 h 3347"/>
              <a:gd name="T38" fmla="*/ 2005 w 3358"/>
              <a:gd name="T39" fmla="*/ 2533 h 3347"/>
              <a:gd name="T40" fmla="*/ 1812 w 3358"/>
              <a:gd name="T41" fmla="*/ 2609 h 3347"/>
              <a:gd name="T42" fmla="*/ 1492 w 3358"/>
              <a:gd name="T43" fmla="*/ 2604 h 3347"/>
              <a:gd name="T44" fmla="*/ 1295 w 3358"/>
              <a:gd name="T45" fmla="*/ 2519 h 3347"/>
              <a:gd name="T46" fmla="*/ 1073 w 3358"/>
              <a:gd name="T47" fmla="*/ 2289 h 3347"/>
              <a:gd name="T48" fmla="*/ 994 w 3358"/>
              <a:gd name="T49" fmla="*/ 2081 h 3347"/>
              <a:gd name="T50" fmla="*/ 1008 w 3358"/>
              <a:gd name="T51" fmla="*/ 1761 h 3347"/>
              <a:gd name="T52" fmla="*/ 1103 w 3358"/>
              <a:gd name="T53" fmla="*/ 1561 h 3347"/>
              <a:gd name="T54" fmla="*/ 1341 w 3358"/>
              <a:gd name="T55" fmla="*/ 1351 h 3347"/>
              <a:gd name="T56" fmla="*/ 1546 w 3358"/>
              <a:gd name="T57" fmla="*/ 1280 h 3347"/>
              <a:gd name="T58" fmla="*/ 3057 w 3358"/>
              <a:gd name="T59" fmla="*/ 3046 h 3347"/>
              <a:gd name="T60" fmla="*/ 2890 w 3358"/>
              <a:gd name="T61" fmla="*/ 303 h 3347"/>
              <a:gd name="T62" fmla="*/ 2815 w 3358"/>
              <a:gd name="T63" fmla="*/ 363 h 3347"/>
              <a:gd name="T64" fmla="*/ 2815 w 3358"/>
              <a:gd name="T65" fmla="*/ 461 h 3347"/>
              <a:gd name="T66" fmla="*/ 2890 w 3358"/>
              <a:gd name="T67" fmla="*/ 522 h 3347"/>
              <a:gd name="T68" fmla="*/ 2986 w 3358"/>
              <a:gd name="T69" fmla="*/ 499 h 3347"/>
              <a:gd name="T70" fmla="*/ 3029 w 3358"/>
              <a:gd name="T71" fmla="*/ 412 h 3347"/>
              <a:gd name="T72" fmla="*/ 2986 w 3358"/>
              <a:gd name="T73" fmla="*/ 324 h 3347"/>
              <a:gd name="T74" fmla="*/ 2513 w 3358"/>
              <a:gd name="T75" fmla="*/ 300 h 3347"/>
              <a:gd name="T76" fmla="*/ 2424 w 3358"/>
              <a:gd name="T77" fmla="*/ 341 h 3347"/>
              <a:gd name="T78" fmla="*/ 2402 w 3358"/>
              <a:gd name="T79" fmla="*/ 437 h 3347"/>
              <a:gd name="T80" fmla="*/ 2463 w 3358"/>
              <a:gd name="T81" fmla="*/ 512 h 3347"/>
              <a:gd name="T82" fmla="*/ 2562 w 3358"/>
              <a:gd name="T83" fmla="*/ 512 h 3347"/>
              <a:gd name="T84" fmla="*/ 2622 w 3358"/>
              <a:gd name="T85" fmla="*/ 437 h 3347"/>
              <a:gd name="T86" fmla="*/ 2600 w 3358"/>
              <a:gd name="T87" fmla="*/ 341 h 3347"/>
              <a:gd name="T88" fmla="*/ 2513 w 3358"/>
              <a:gd name="T89" fmla="*/ 300 h 3347"/>
              <a:gd name="T90" fmla="*/ 3170 w 3358"/>
              <a:gd name="T91" fmla="*/ 11 h 3347"/>
              <a:gd name="T92" fmla="*/ 3293 w 3358"/>
              <a:gd name="T93" fmla="*/ 91 h 3347"/>
              <a:gd name="T94" fmla="*/ 3355 w 3358"/>
              <a:gd name="T95" fmla="*/ 224 h 3347"/>
              <a:gd name="T96" fmla="*/ 3347 w 3358"/>
              <a:gd name="T97" fmla="*/ 3160 h 3347"/>
              <a:gd name="T98" fmla="*/ 3267 w 3358"/>
              <a:gd name="T99" fmla="*/ 3283 h 3347"/>
              <a:gd name="T100" fmla="*/ 3133 w 3358"/>
              <a:gd name="T101" fmla="*/ 3344 h 3347"/>
              <a:gd name="T102" fmla="*/ 187 w 3358"/>
              <a:gd name="T103" fmla="*/ 3336 h 3347"/>
              <a:gd name="T104" fmla="*/ 64 w 3358"/>
              <a:gd name="T105" fmla="*/ 3256 h 3347"/>
              <a:gd name="T106" fmla="*/ 3 w 3358"/>
              <a:gd name="T107" fmla="*/ 3123 h 3347"/>
              <a:gd name="T108" fmla="*/ 11 w 3358"/>
              <a:gd name="T109" fmla="*/ 188 h 3347"/>
              <a:gd name="T110" fmla="*/ 91 w 3358"/>
              <a:gd name="T111" fmla="*/ 65 h 3347"/>
              <a:gd name="T112" fmla="*/ 225 w 3358"/>
              <a:gd name="T113" fmla="*/ 3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58" h="3347">
                <a:moveTo>
                  <a:pt x="1678" y="1557"/>
                </a:moveTo>
                <a:lnTo>
                  <a:pt x="1629" y="1560"/>
                </a:lnTo>
                <a:lnTo>
                  <a:pt x="1582" y="1569"/>
                </a:lnTo>
                <a:lnTo>
                  <a:pt x="1538" y="1584"/>
                </a:lnTo>
                <a:lnTo>
                  <a:pt x="1495" y="1603"/>
                </a:lnTo>
                <a:lnTo>
                  <a:pt x="1455" y="1628"/>
                </a:lnTo>
                <a:lnTo>
                  <a:pt x="1418" y="1656"/>
                </a:lnTo>
                <a:lnTo>
                  <a:pt x="1385" y="1689"/>
                </a:lnTo>
                <a:lnTo>
                  <a:pt x="1357" y="1724"/>
                </a:lnTo>
                <a:lnTo>
                  <a:pt x="1332" y="1764"/>
                </a:lnTo>
                <a:lnTo>
                  <a:pt x="1313" y="1807"/>
                </a:lnTo>
                <a:lnTo>
                  <a:pt x="1299" y="1852"/>
                </a:lnTo>
                <a:lnTo>
                  <a:pt x="1289" y="1900"/>
                </a:lnTo>
                <a:lnTo>
                  <a:pt x="1286" y="1948"/>
                </a:lnTo>
                <a:lnTo>
                  <a:pt x="1289" y="1997"/>
                </a:lnTo>
                <a:lnTo>
                  <a:pt x="1299" y="2044"/>
                </a:lnTo>
                <a:lnTo>
                  <a:pt x="1313" y="2090"/>
                </a:lnTo>
                <a:lnTo>
                  <a:pt x="1332" y="2132"/>
                </a:lnTo>
                <a:lnTo>
                  <a:pt x="1357" y="2172"/>
                </a:lnTo>
                <a:lnTo>
                  <a:pt x="1385" y="2208"/>
                </a:lnTo>
                <a:lnTo>
                  <a:pt x="1418" y="2241"/>
                </a:lnTo>
                <a:lnTo>
                  <a:pt x="1455" y="2269"/>
                </a:lnTo>
                <a:lnTo>
                  <a:pt x="1495" y="2294"/>
                </a:lnTo>
                <a:lnTo>
                  <a:pt x="1538" y="2313"/>
                </a:lnTo>
                <a:lnTo>
                  <a:pt x="1582" y="2327"/>
                </a:lnTo>
                <a:lnTo>
                  <a:pt x="1629" y="2337"/>
                </a:lnTo>
                <a:lnTo>
                  <a:pt x="1678" y="2340"/>
                </a:lnTo>
                <a:lnTo>
                  <a:pt x="1728" y="2337"/>
                </a:lnTo>
                <a:lnTo>
                  <a:pt x="1775" y="2327"/>
                </a:lnTo>
                <a:lnTo>
                  <a:pt x="1820" y="2313"/>
                </a:lnTo>
                <a:lnTo>
                  <a:pt x="1863" y="2294"/>
                </a:lnTo>
                <a:lnTo>
                  <a:pt x="1903" y="2269"/>
                </a:lnTo>
                <a:lnTo>
                  <a:pt x="1939" y="2241"/>
                </a:lnTo>
                <a:lnTo>
                  <a:pt x="1972" y="2208"/>
                </a:lnTo>
                <a:lnTo>
                  <a:pt x="2001" y="2172"/>
                </a:lnTo>
                <a:lnTo>
                  <a:pt x="2025" y="2132"/>
                </a:lnTo>
                <a:lnTo>
                  <a:pt x="2045" y="2090"/>
                </a:lnTo>
                <a:lnTo>
                  <a:pt x="2059" y="2044"/>
                </a:lnTo>
                <a:lnTo>
                  <a:pt x="2067" y="1997"/>
                </a:lnTo>
                <a:lnTo>
                  <a:pt x="2070" y="1948"/>
                </a:lnTo>
                <a:lnTo>
                  <a:pt x="2067" y="1900"/>
                </a:lnTo>
                <a:lnTo>
                  <a:pt x="2059" y="1852"/>
                </a:lnTo>
                <a:lnTo>
                  <a:pt x="2045" y="1807"/>
                </a:lnTo>
                <a:lnTo>
                  <a:pt x="2025" y="1764"/>
                </a:lnTo>
                <a:lnTo>
                  <a:pt x="2001" y="1724"/>
                </a:lnTo>
                <a:lnTo>
                  <a:pt x="1972" y="1689"/>
                </a:lnTo>
                <a:lnTo>
                  <a:pt x="1939" y="1656"/>
                </a:lnTo>
                <a:lnTo>
                  <a:pt x="1903" y="1628"/>
                </a:lnTo>
                <a:lnTo>
                  <a:pt x="1863" y="1603"/>
                </a:lnTo>
                <a:lnTo>
                  <a:pt x="1820" y="1584"/>
                </a:lnTo>
                <a:lnTo>
                  <a:pt x="1775" y="1569"/>
                </a:lnTo>
                <a:lnTo>
                  <a:pt x="1728" y="1560"/>
                </a:lnTo>
                <a:lnTo>
                  <a:pt x="1678" y="1557"/>
                </a:lnTo>
                <a:close/>
                <a:moveTo>
                  <a:pt x="1546" y="1121"/>
                </a:moveTo>
                <a:lnTo>
                  <a:pt x="1812" y="1121"/>
                </a:lnTo>
                <a:lnTo>
                  <a:pt x="1812" y="1287"/>
                </a:lnTo>
                <a:lnTo>
                  <a:pt x="1863" y="1301"/>
                </a:lnTo>
                <a:lnTo>
                  <a:pt x="1912" y="1318"/>
                </a:lnTo>
                <a:lnTo>
                  <a:pt x="1960" y="1339"/>
                </a:lnTo>
                <a:lnTo>
                  <a:pt x="2005" y="1364"/>
                </a:lnTo>
                <a:lnTo>
                  <a:pt x="2049" y="1391"/>
                </a:lnTo>
                <a:lnTo>
                  <a:pt x="2171" y="1270"/>
                </a:lnTo>
                <a:lnTo>
                  <a:pt x="2358" y="1458"/>
                </a:lnTo>
                <a:lnTo>
                  <a:pt x="2233" y="1583"/>
                </a:lnTo>
                <a:lnTo>
                  <a:pt x="2258" y="1626"/>
                </a:lnTo>
                <a:lnTo>
                  <a:pt x="2281" y="1670"/>
                </a:lnTo>
                <a:lnTo>
                  <a:pt x="2300" y="1717"/>
                </a:lnTo>
                <a:lnTo>
                  <a:pt x="2316" y="1766"/>
                </a:lnTo>
                <a:lnTo>
                  <a:pt x="2328" y="1815"/>
                </a:lnTo>
                <a:lnTo>
                  <a:pt x="2507" y="1815"/>
                </a:lnTo>
                <a:lnTo>
                  <a:pt x="2507" y="2081"/>
                </a:lnTo>
                <a:lnTo>
                  <a:pt x="2328" y="2081"/>
                </a:lnTo>
                <a:lnTo>
                  <a:pt x="2312" y="2143"/>
                </a:lnTo>
                <a:lnTo>
                  <a:pt x="2291" y="2203"/>
                </a:lnTo>
                <a:lnTo>
                  <a:pt x="2264" y="2259"/>
                </a:lnTo>
                <a:lnTo>
                  <a:pt x="2233" y="2313"/>
                </a:lnTo>
                <a:lnTo>
                  <a:pt x="2358" y="2439"/>
                </a:lnTo>
                <a:lnTo>
                  <a:pt x="2171" y="2627"/>
                </a:lnTo>
                <a:lnTo>
                  <a:pt x="2049" y="2505"/>
                </a:lnTo>
                <a:lnTo>
                  <a:pt x="2005" y="2533"/>
                </a:lnTo>
                <a:lnTo>
                  <a:pt x="1960" y="2558"/>
                </a:lnTo>
                <a:lnTo>
                  <a:pt x="1912" y="2578"/>
                </a:lnTo>
                <a:lnTo>
                  <a:pt x="1863" y="2595"/>
                </a:lnTo>
                <a:lnTo>
                  <a:pt x="1812" y="2609"/>
                </a:lnTo>
                <a:lnTo>
                  <a:pt x="1812" y="2774"/>
                </a:lnTo>
                <a:lnTo>
                  <a:pt x="1546" y="2774"/>
                </a:lnTo>
                <a:lnTo>
                  <a:pt x="1546" y="2616"/>
                </a:lnTo>
                <a:lnTo>
                  <a:pt x="1492" y="2604"/>
                </a:lnTo>
                <a:lnTo>
                  <a:pt x="1440" y="2589"/>
                </a:lnTo>
                <a:lnTo>
                  <a:pt x="1390" y="2570"/>
                </a:lnTo>
                <a:lnTo>
                  <a:pt x="1341" y="2546"/>
                </a:lnTo>
                <a:lnTo>
                  <a:pt x="1295" y="2519"/>
                </a:lnTo>
                <a:lnTo>
                  <a:pt x="1187" y="2627"/>
                </a:lnTo>
                <a:lnTo>
                  <a:pt x="998" y="2439"/>
                </a:lnTo>
                <a:lnTo>
                  <a:pt x="1103" y="2336"/>
                </a:lnTo>
                <a:lnTo>
                  <a:pt x="1073" y="2289"/>
                </a:lnTo>
                <a:lnTo>
                  <a:pt x="1047" y="2240"/>
                </a:lnTo>
                <a:lnTo>
                  <a:pt x="1025" y="2189"/>
                </a:lnTo>
                <a:lnTo>
                  <a:pt x="1008" y="2136"/>
                </a:lnTo>
                <a:lnTo>
                  <a:pt x="994" y="2081"/>
                </a:lnTo>
                <a:lnTo>
                  <a:pt x="850" y="2081"/>
                </a:lnTo>
                <a:lnTo>
                  <a:pt x="850" y="1816"/>
                </a:lnTo>
                <a:lnTo>
                  <a:pt x="994" y="1816"/>
                </a:lnTo>
                <a:lnTo>
                  <a:pt x="1008" y="1761"/>
                </a:lnTo>
                <a:lnTo>
                  <a:pt x="1025" y="1707"/>
                </a:lnTo>
                <a:lnTo>
                  <a:pt x="1047" y="1656"/>
                </a:lnTo>
                <a:lnTo>
                  <a:pt x="1073" y="1607"/>
                </a:lnTo>
                <a:lnTo>
                  <a:pt x="1103" y="1561"/>
                </a:lnTo>
                <a:lnTo>
                  <a:pt x="998" y="1458"/>
                </a:lnTo>
                <a:lnTo>
                  <a:pt x="1187" y="1270"/>
                </a:lnTo>
                <a:lnTo>
                  <a:pt x="1295" y="1377"/>
                </a:lnTo>
                <a:lnTo>
                  <a:pt x="1341" y="1351"/>
                </a:lnTo>
                <a:lnTo>
                  <a:pt x="1390" y="1327"/>
                </a:lnTo>
                <a:lnTo>
                  <a:pt x="1440" y="1308"/>
                </a:lnTo>
                <a:lnTo>
                  <a:pt x="1492" y="1292"/>
                </a:lnTo>
                <a:lnTo>
                  <a:pt x="1546" y="1280"/>
                </a:lnTo>
                <a:lnTo>
                  <a:pt x="1546" y="1121"/>
                </a:lnTo>
                <a:close/>
                <a:moveTo>
                  <a:pt x="301" y="804"/>
                </a:moveTo>
                <a:lnTo>
                  <a:pt x="301" y="3046"/>
                </a:lnTo>
                <a:lnTo>
                  <a:pt x="3057" y="3046"/>
                </a:lnTo>
                <a:lnTo>
                  <a:pt x="3057" y="804"/>
                </a:lnTo>
                <a:lnTo>
                  <a:pt x="301" y="804"/>
                </a:lnTo>
                <a:close/>
                <a:moveTo>
                  <a:pt x="2916" y="300"/>
                </a:moveTo>
                <a:lnTo>
                  <a:pt x="2890" y="303"/>
                </a:lnTo>
                <a:lnTo>
                  <a:pt x="2867" y="311"/>
                </a:lnTo>
                <a:lnTo>
                  <a:pt x="2845" y="324"/>
                </a:lnTo>
                <a:lnTo>
                  <a:pt x="2828" y="341"/>
                </a:lnTo>
                <a:lnTo>
                  <a:pt x="2815" y="363"/>
                </a:lnTo>
                <a:lnTo>
                  <a:pt x="2807" y="386"/>
                </a:lnTo>
                <a:lnTo>
                  <a:pt x="2804" y="412"/>
                </a:lnTo>
                <a:lnTo>
                  <a:pt x="2807" y="437"/>
                </a:lnTo>
                <a:lnTo>
                  <a:pt x="2815" y="461"/>
                </a:lnTo>
                <a:lnTo>
                  <a:pt x="2828" y="482"/>
                </a:lnTo>
                <a:lnTo>
                  <a:pt x="2845" y="499"/>
                </a:lnTo>
                <a:lnTo>
                  <a:pt x="2867" y="512"/>
                </a:lnTo>
                <a:lnTo>
                  <a:pt x="2890" y="522"/>
                </a:lnTo>
                <a:lnTo>
                  <a:pt x="2916" y="525"/>
                </a:lnTo>
                <a:lnTo>
                  <a:pt x="2942" y="522"/>
                </a:lnTo>
                <a:lnTo>
                  <a:pt x="2966" y="512"/>
                </a:lnTo>
                <a:lnTo>
                  <a:pt x="2986" y="499"/>
                </a:lnTo>
                <a:lnTo>
                  <a:pt x="3005" y="482"/>
                </a:lnTo>
                <a:lnTo>
                  <a:pt x="3018" y="461"/>
                </a:lnTo>
                <a:lnTo>
                  <a:pt x="3026" y="437"/>
                </a:lnTo>
                <a:lnTo>
                  <a:pt x="3029" y="412"/>
                </a:lnTo>
                <a:lnTo>
                  <a:pt x="3026" y="386"/>
                </a:lnTo>
                <a:lnTo>
                  <a:pt x="3018" y="363"/>
                </a:lnTo>
                <a:lnTo>
                  <a:pt x="3005" y="341"/>
                </a:lnTo>
                <a:lnTo>
                  <a:pt x="2986" y="324"/>
                </a:lnTo>
                <a:lnTo>
                  <a:pt x="2966" y="311"/>
                </a:lnTo>
                <a:lnTo>
                  <a:pt x="2942" y="303"/>
                </a:lnTo>
                <a:lnTo>
                  <a:pt x="2916" y="300"/>
                </a:lnTo>
                <a:close/>
                <a:moveTo>
                  <a:pt x="2513" y="300"/>
                </a:moveTo>
                <a:lnTo>
                  <a:pt x="2486" y="303"/>
                </a:lnTo>
                <a:lnTo>
                  <a:pt x="2463" y="311"/>
                </a:lnTo>
                <a:lnTo>
                  <a:pt x="2442" y="324"/>
                </a:lnTo>
                <a:lnTo>
                  <a:pt x="2424" y="341"/>
                </a:lnTo>
                <a:lnTo>
                  <a:pt x="2410" y="363"/>
                </a:lnTo>
                <a:lnTo>
                  <a:pt x="2402" y="386"/>
                </a:lnTo>
                <a:lnTo>
                  <a:pt x="2399" y="412"/>
                </a:lnTo>
                <a:lnTo>
                  <a:pt x="2402" y="437"/>
                </a:lnTo>
                <a:lnTo>
                  <a:pt x="2410" y="461"/>
                </a:lnTo>
                <a:lnTo>
                  <a:pt x="2424" y="482"/>
                </a:lnTo>
                <a:lnTo>
                  <a:pt x="2441" y="499"/>
                </a:lnTo>
                <a:lnTo>
                  <a:pt x="2463" y="512"/>
                </a:lnTo>
                <a:lnTo>
                  <a:pt x="2486" y="522"/>
                </a:lnTo>
                <a:lnTo>
                  <a:pt x="2513" y="525"/>
                </a:lnTo>
                <a:lnTo>
                  <a:pt x="2538" y="522"/>
                </a:lnTo>
                <a:lnTo>
                  <a:pt x="2562" y="512"/>
                </a:lnTo>
                <a:lnTo>
                  <a:pt x="2583" y="499"/>
                </a:lnTo>
                <a:lnTo>
                  <a:pt x="2600" y="482"/>
                </a:lnTo>
                <a:lnTo>
                  <a:pt x="2614" y="461"/>
                </a:lnTo>
                <a:lnTo>
                  <a:pt x="2622" y="437"/>
                </a:lnTo>
                <a:lnTo>
                  <a:pt x="2625" y="412"/>
                </a:lnTo>
                <a:lnTo>
                  <a:pt x="2622" y="386"/>
                </a:lnTo>
                <a:lnTo>
                  <a:pt x="2614" y="363"/>
                </a:lnTo>
                <a:lnTo>
                  <a:pt x="2600" y="341"/>
                </a:lnTo>
                <a:lnTo>
                  <a:pt x="2583" y="324"/>
                </a:lnTo>
                <a:lnTo>
                  <a:pt x="2562" y="311"/>
                </a:lnTo>
                <a:lnTo>
                  <a:pt x="2538" y="303"/>
                </a:lnTo>
                <a:lnTo>
                  <a:pt x="2513" y="300"/>
                </a:lnTo>
                <a:close/>
                <a:moveTo>
                  <a:pt x="263" y="0"/>
                </a:moveTo>
                <a:lnTo>
                  <a:pt x="3095" y="0"/>
                </a:lnTo>
                <a:lnTo>
                  <a:pt x="3133" y="3"/>
                </a:lnTo>
                <a:lnTo>
                  <a:pt x="3170" y="11"/>
                </a:lnTo>
                <a:lnTo>
                  <a:pt x="3206" y="25"/>
                </a:lnTo>
                <a:lnTo>
                  <a:pt x="3237" y="43"/>
                </a:lnTo>
                <a:lnTo>
                  <a:pt x="3267" y="65"/>
                </a:lnTo>
                <a:lnTo>
                  <a:pt x="3293" y="91"/>
                </a:lnTo>
                <a:lnTo>
                  <a:pt x="3315" y="120"/>
                </a:lnTo>
                <a:lnTo>
                  <a:pt x="3333" y="152"/>
                </a:lnTo>
                <a:lnTo>
                  <a:pt x="3347" y="188"/>
                </a:lnTo>
                <a:lnTo>
                  <a:pt x="3355" y="224"/>
                </a:lnTo>
                <a:lnTo>
                  <a:pt x="3358" y="263"/>
                </a:lnTo>
                <a:lnTo>
                  <a:pt x="3358" y="3084"/>
                </a:lnTo>
                <a:lnTo>
                  <a:pt x="3355" y="3123"/>
                </a:lnTo>
                <a:lnTo>
                  <a:pt x="3347" y="3160"/>
                </a:lnTo>
                <a:lnTo>
                  <a:pt x="3333" y="3195"/>
                </a:lnTo>
                <a:lnTo>
                  <a:pt x="3315" y="3227"/>
                </a:lnTo>
                <a:lnTo>
                  <a:pt x="3293" y="3256"/>
                </a:lnTo>
                <a:lnTo>
                  <a:pt x="3267" y="3283"/>
                </a:lnTo>
                <a:lnTo>
                  <a:pt x="3237" y="3304"/>
                </a:lnTo>
                <a:lnTo>
                  <a:pt x="3206" y="3322"/>
                </a:lnTo>
                <a:lnTo>
                  <a:pt x="3170" y="3336"/>
                </a:lnTo>
                <a:lnTo>
                  <a:pt x="3133" y="3344"/>
                </a:lnTo>
                <a:lnTo>
                  <a:pt x="3095" y="3347"/>
                </a:lnTo>
                <a:lnTo>
                  <a:pt x="263" y="3347"/>
                </a:lnTo>
                <a:lnTo>
                  <a:pt x="225" y="3344"/>
                </a:lnTo>
                <a:lnTo>
                  <a:pt x="187" y="3336"/>
                </a:lnTo>
                <a:lnTo>
                  <a:pt x="152" y="3322"/>
                </a:lnTo>
                <a:lnTo>
                  <a:pt x="120" y="3304"/>
                </a:lnTo>
                <a:lnTo>
                  <a:pt x="91" y="3283"/>
                </a:lnTo>
                <a:lnTo>
                  <a:pt x="64" y="3256"/>
                </a:lnTo>
                <a:lnTo>
                  <a:pt x="43" y="3227"/>
                </a:lnTo>
                <a:lnTo>
                  <a:pt x="24" y="3195"/>
                </a:lnTo>
                <a:lnTo>
                  <a:pt x="11" y="3160"/>
                </a:lnTo>
                <a:lnTo>
                  <a:pt x="3" y="3123"/>
                </a:lnTo>
                <a:lnTo>
                  <a:pt x="0" y="3084"/>
                </a:lnTo>
                <a:lnTo>
                  <a:pt x="0" y="263"/>
                </a:lnTo>
                <a:lnTo>
                  <a:pt x="3" y="224"/>
                </a:lnTo>
                <a:lnTo>
                  <a:pt x="11" y="188"/>
                </a:lnTo>
                <a:lnTo>
                  <a:pt x="24" y="152"/>
                </a:lnTo>
                <a:lnTo>
                  <a:pt x="43" y="120"/>
                </a:lnTo>
                <a:lnTo>
                  <a:pt x="64" y="91"/>
                </a:lnTo>
                <a:lnTo>
                  <a:pt x="91" y="65"/>
                </a:lnTo>
                <a:lnTo>
                  <a:pt x="120" y="43"/>
                </a:lnTo>
                <a:lnTo>
                  <a:pt x="152" y="25"/>
                </a:lnTo>
                <a:lnTo>
                  <a:pt x="187" y="11"/>
                </a:lnTo>
                <a:lnTo>
                  <a:pt x="225" y="3"/>
                </a:lnTo>
                <a:lnTo>
                  <a:pt x="263"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71" name="Slide Number Placeholder 1">
            <a:extLst>
              <a:ext uri="{FF2B5EF4-FFF2-40B4-BE49-F238E27FC236}">
                <a16:creationId xmlns:a16="http://schemas.microsoft.com/office/drawing/2014/main" id="{5D3BA845-E1DF-482E-9DE0-D3E0B5868DD9}"/>
              </a:ext>
            </a:extLst>
          </p:cNvPr>
          <p:cNvSpPr>
            <a:spLocks noGrp="1"/>
          </p:cNvSpPr>
          <p:nvPr>
            <p:ph type="sldNum" sz="quarter" idx="15"/>
          </p:nvPr>
        </p:nvSpPr>
        <p:spPr>
          <a:xfrm>
            <a:off x="420688" y="4826858"/>
            <a:ext cx="2133600" cy="273844"/>
          </a:xfrm>
        </p:spPr>
        <p:txBody>
          <a:bodyPr/>
          <a:lstStyle/>
          <a:p>
            <a:fld id="{01940DDA-0656-452C-A408-68789653BD9B}" type="slidenum">
              <a:rPr lang="en-US" smtClean="0">
                <a:latin typeface="Arial" panose="020B0604020202020204" pitchFamily="34" charset="0"/>
              </a:rPr>
              <a:pPr/>
              <a:t>33</a:t>
            </a:fld>
            <a:endParaRPr lang="en-US">
              <a:latin typeface="Arial" panose="020B0604020202020204" pitchFamily="34" charset="0"/>
            </a:endParaRPr>
          </a:p>
        </p:txBody>
      </p:sp>
      <p:sp>
        <p:nvSpPr>
          <p:cNvPr id="70" name="Source">
            <a:extLst>
              <a:ext uri="{FF2B5EF4-FFF2-40B4-BE49-F238E27FC236}">
                <a16:creationId xmlns:a16="http://schemas.microsoft.com/office/drawing/2014/main" id="{CAC0C009-67A7-4231-A1A8-6C5AE957FF35}"/>
              </a:ext>
            </a:extLst>
          </p:cNvPr>
          <p:cNvSpPr txBox="1"/>
          <p:nvPr/>
        </p:nvSpPr>
        <p:spPr>
          <a:xfrm>
            <a:off x="1197113" y="4931855"/>
            <a:ext cx="1586973"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Expert interviews, Roland Berger</a:t>
            </a:r>
          </a:p>
        </p:txBody>
      </p:sp>
      <p:pic>
        <p:nvPicPr>
          <p:cNvPr id="69" name="Picture 68" descr="Application&#10;&#10;Description automatically generated">
            <a:extLst>
              <a:ext uri="{FF2B5EF4-FFF2-40B4-BE49-F238E27FC236}">
                <a16:creationId xmlns:a16="http://schemas.microsoft.com/office/drawing/2014/main" id="{CEFCCE27-9AF2-4585-935A-4B00A428B7C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932476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1"/>
            </p:custDataLst>
          </p:nvPr>
        </p:nvGraphicFramePr>
        <p:xfrm>
          <a:off x="858442" y="1192"/>
          <a:ext cx="1190" cy="1190"/>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11" name="Object 10" hidden="1"/>
                      <p:cNvPicPr/>
                      <p:nvPr/>
                    </p:nvPicPr>
                    <p:blipFill>
                      <a:blip r:embed="rId5"/>
                      <a:stretch>
                        <a:fillRect/>
                      </a:stretch>
                    </p:blipFill>
                    <p:spPr>
                      <a:xfrm>
                        <a:off x="858442" y="1192"/>
                        <a:ext cx="1190" cy="1190"/>
                      </a:xfrm>
                      <a:prstGeom prst="rect">
                        <a:avLst/>
                      </a:prstGeom>
                    </p:spPr>
                  </p:pic>
                </p:oleObj>
              </mc:Fallback>
            </mc:AlternateContent>
          </a:graphicData>
        </a:graphic>
      </p:graphicFrame>
      <p:sp>
        <p:nvSpPr>
          <p:cNvPr id="3" name="Title 2"/>
          <p:cNvSpPr>
            <a:spLocks noGrp="1"/>
          </p:cNvSpPr>
          <p:nvPr>
            <p:ph type="title"/>
          </p:nvPr>
        </p:nvSpPr>
        <p:spPr>
          <a:xfrm>
            <a:off x="1197114" y="396000"/>
            <a:ext cx="7399312" cy="857250"/>
          </a:xfrm>
        </p:spPr>
        <p:txBody>
          <a:bodyPr wrap="square" lIns="0" tIns="0" rIns="0" bIns="0">
            <a:normAutofit/>
          </a:bodyPr>
          <a:lstStyle/>
          <a:p>
            <a:r>
              <a:rPr lang="en-US" dirty="0"/>
              <a:t>In addition, two options exist for travel booking – a metasearch engine or an online travel agent</a:t>
            </a:r>
          </a:p>
        </p:txBody>
      </p:sp>
      <p:sp>
        <p:nvSpPr>
          <p:cNvPr id="27" name="RBContent25"/>
          <p:cNvSpPr txBox="1">
            <a:spLocks/>
          </p:cNvSpPr>
          <p:nvPr/>
        </p:nvSpPr>
        <p:spPr>
          <a:xfrm>
            <a:off x="1197114" y="3042303"/>
            <a:ext cx="3353705" cy="155812"/>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125" b="1" dirty="0">
                <a:solidFill>
                  <a:srgbClr val="C00000"/>
                </a:solidFill>
                <a:latin typeface="Arial" panose="020B0604020202020204" pitchFamily="34" charset="0"/>
                <a:sym typeface="+mn-lt"/>
              </a:rPr>
              <a:t>Online travel agent</a:t>
            </a:r>
            <a:endParaRPr lang="en-US" sz="1125" b="1" dirty="0">
              <a:latin typeface="Arial" panose="020B0604020202020204" pitchFamily="34" charset="0"/>
              <a:sym typeface="+mn-lt"/>
            </a:endParaRPr>
          </a:p>
        </p:txBody>
      </p:sp>
      <p:pic>
        <p:nvPicPr>
          <p:cNvPr id="410629" name="Picture 5"/>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2368" y="3247461"/>
            <a:ext cx="734598" cy="293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p:cNvGrpSpPr/>
          <p:nvPr/>
        </p:nvGrpSpPr>
        <p:grpSpPr>
          <a:xfrm>
            <a:off x="1197114" y="1678426"/>
            <a:ext cx="7435468" cy="1506236"/>
            <a:chOff x="1197114" y="1748167"/>
            <a:chExt cx="7435468" cy="1506236"/>
          </a:xfrm>
        </p:grpSpPr>
        <p:sp>
          <p:nvSpPr>
            <p:cNvPr id="26" name="RBContent25"/>
            <p:cNvSpPr txBox="1">
              <a:spLocks/>
            </p:cNvSpPr>
            <p:nvPr/>
          </p:nvSpPr>
          <p:spPr>
            <a:xfrm>
              <a:off x="1197114" y="1926206"/>
              <a:ext cx="3347807" cy="155812"/>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125" b="1" dirty="0">
                  <a:solidFill>
                    <a:srgbClr val="C00000"/>
                  </a:solidFill>
                  <a:latin typeface="Arial" panose="020B0604020202020204" pitchFamily="34" charset="0"/>
                  <a:sym typeface="+mn-lt"/>
                </a:rPr>
                <a:t>Metasearch engines</a:t>
              </a:r>
            </a:p>
          </p:txBody>
        </p:sp>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97114" y="2005617"/>
              <a:ext cx="844919" cy="443583"/>
            </a:xfrm>
            <a:prstGeom prst="rect">
              <a:avLst/>
            </a:prstGeom>
          </p:spPr>
        </p:pic>
        <p:pic>
          <p:nvPicPr>
            <p:cNvPr id="39" name="Picture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61660" y="2046776"/>
              <a:ext cx="1056574" cy="361268"/>
            </a:xfrm>
            <a:prstGeom prst="rect">
              <a:avLst/>
            </a:prstGeom>
          </p:spPr>
        </p:pic>
        <p:grpSp>
          <p:nvGrpSpPr>
            <p:cNvPr id="7" name="Group 6">
              <a:extLst>
                <a:ext uri="{FF2B5EF4-FFF2-40B4-BE49-F238E27FC236}">
                  <a16:creationId xmlns:a16="http://schemas.microsoft.com/office/drawing/2014/main" id="{ED440C59-3E0D-40BB-8001-75B222F4D84C}"/>
                </a:ext>
              </a:extLst>
            </p:cNvPr>
            <p:cNvGrpSpPr/>
            <p:nvPr/>
          </p:nvGrpSpPr>
          <p:grpSpPr>
            <a:xfrm>
              <a:off x="1197114" y="1748167"/>
              <a:ext cx="7435468" cy="1506236"/>
              <a:chOff x="1197114" y="1773567"/>
              <a:chExt cx="7435468" cy="1506236"/>
            </a:xfrm>
          </p:grpSpPr>
          <p:sp>
            <p:nvSpPr>
              <p:cNvPr id="32" name="Right Arrow 31"/>
              <p:cNvSpPr/>
              <p:nvPr/>
            </p:nvSpPr>
            <p:spPr>
              <a:xfrm>
                <a:off x="1197114" y="1797504"/>
                <a:ext cx="5172740" cy="113168"/>
              </a:xfrm>
              <a:prstGeom prst="rightArrow">
                <a:avLst/>
              </a:prstGeom>
              <a:solidFill>
                <a:schemeClr val="accent5"/>
              </a:solidFill>
              <a:ln w="9525">
                <a:solidFill>
                  <a:srgbClr val="DE002B"/>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sp>
            <p:nvSpPr>
              <p:cNvPr id="33" name="Oval 32"/>
              <p:cNvSpPr/>
              <p:nvPr/>
            </p:nvSpPr>
            <p:spPr>
              <a:xfrm>
                <a:off x="6288854" y="1773567"/>
                <a:ext cx="162000" cy="162542"/>
              </a:xfrm>
              <a:prstGeom prst="ellipse">
                <a:avLst/>
              </a:prstGeom>
              <a:solidFill>
                <a:schemeClr val="accent5"/>
              </a:solidFill>
              <a:ln w="9525">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cxnSp>
            <p:nvCxnSpPr>
              <p:cNvPr id="43" name="Straight Connector 42"/>
              <p:cNvCxnSpPr>
                <a:cxnSpLocks/>
              </p:cNvCxnSpPr>
              <p:nvPr/>
            </p:nvCxnSpPr>
            <p:spPr>
              <a:xfrm>
                <a:off x="6369854" y="1854838"/>
                <a:ext cx="2262728" cy="0"/>
              </a:xfrm>
              <a:prstGeom prst="line">
                <a:avLst/>
              </a:prstGeom>
              <a:ln w="63500" cmpd="sng">
                <a:solidFill>
                  <a:schemeClr val="accent5"/>
                </a:solidFill>
                <a:prstDash val="sysDot"/>
              </a:ln>
              <a:effectLst/>
            </p:spPr>
            <p:style>
              <a:lnRef idx="1">
                <a:schemeClr val="accent1"/>
              </a:lnRef>
              <a:fillRef idx="0">
                <a:schemeClr val="accent1"/>
              </a:fillRef>
              <a:effectRef idx="0">
                <a:schemeClr val="accent1"/>
              </a:effectRef>
              <a:fontRef idx="minor">
                <a:schemeClr val="tx1"/>
              </a:fontRef>
            </p:style>
          </p:cxnSp>
          <p:sp>
            <p:nvSpPr>
              <p:cNvPr id="46" name="RBContent25"/>
              <p:cNvSpPr txBox="1">
                <a:spLocks/>
              </p:cNvSpPr>
              <p:nvPr/>
            </p:nvSpPr>
            <p:spPr>
              <a:xfrm>
                <a:off x="6038849" y="1949453"/>
                <a:ext cx="2543867" cy="155812"/>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125" i="1" dirty="0">
                    <a:latin typeface="Arial" panose="020B0604020202020204" pitchFamily="34" charset="0"/>
                    <a:sym typeface="+mn-lt"/>
                  </a:rPr>
                  <a:t>Customer is re-directed to booking site </a:t>
                </a:r>
              </a:p>
            </p:txBody>
          </p:sp>
          <p:sp>
            <p:nvSpPr>
              <p:cNvPr id="52" name="RBContent25"/>
              <p:cNvSpPr txBox="1">
                <a:spLocks/>
              </p:cNvSpPr>
              <p:nvPr/>
            </p:nvSpPr>
            <p:spPr>
              <a:xfrm>
                <a:off x="5909001" y="3123991"/>
                <a:ext cx="2543867" cy="155812"/>
              </a:xfrm>
              <a:prstGeom prst="rect">
                <a:avLst/>
              </a:prstGeom>
              <a:noFill/>
              <a:ln w="9525">
                <a:noFill/>
              </a:ln>
            </p:spPr>
            <p:txBody>
              <a:bodyPr vert="horz" wrap="square" lIns="0" tIns="0" rIns="0" bIns="0" rtlCol="0">
                <a:spAutoFit/>
              </a:bodyPr>
              <a:lstStyle/>
              <a:p>
                <a:pPr algn="r">
                  <a:lnSpc>
                    <a:spcPct val="90000"/>
                  </a:lnSpc>
                  <a:spcBef>
                    <a:spcPts val="300"/>
                  </a:spcBef>
                  <a:buSzPct val="100000"/>
                </a:pPr>
                <a:r>
                  <a:rPr lang="en-US" sz="1125" i="1" dirty="0">
                    <a:latin typeface="Arial" panose="020B0604020202020204" pitchFamily="34" charset="0"/>
                    <a:sym typeface="+mn-lt"/>
                  </a:rPr>
                  <a:t>Covers full booking process</a:t>
                </a:r>
              </a:p>
            </p:txBody>
          </p:sp>
        </p:grpSp>
        <p:sp>
          <p:nvSpPr>
            <p:cNvPr id="47" name="RBContent47"/>
            <p:cNvSpPr txBox="1">
              <a:spLocks/>
            </p:cNvSpPr>
            <p:nvPr/>
          </p:nvSpPr>
          <p:spPr>
            <a:xfrm>
              <a:off x="1197114" y="2389421"/>
              <a:ext cx="7385601" cy="474745"/>
            </a:xfrm>
            <a:prstGeom prst="rect">
              <a:avLst/>
            </a:prstGeom>
            <a:noFill/>
            <a:ln w="9525">
              <a:noFill/>
            </a:ln>
          </p:spPr>
          <p:txBody>
            <a:bodyPr vert="horz" wrap="square" lIns="0" tIns="0" rIns="0" bIns="0" rtlCol="0">
              <a:spAutoFit/>
            </a:bodyPr>
            <a:lstStyle/>
            <a:p>
              <a:pPr marL="171450" lvl="1" indent="-171450">
                <a:lnSpc>
                  <a:spcPct val="90000"/>
                </a:lnSpc>
                <a:spcBef>
                  <a:spcPts val="300"/>
                </a:spcBef>
                <a:buClr>
                  <a:schemeClr val="accent1"/>
                </a:buClr>
                <a:buSzPct val="100000"/>
                <a:buFont typeface="Wingdings" panose="05000000000000000000" pitchFamily="2" charset="2"/>
                <a:buChar char="§"/>
              </a:pPr>
              <a:r>
                <a:rPr lang="en-US" sz="1050" dirty="0">
                  <a:latin typeface="Arial" panose="020B0604020202020204" pitchFamily="34" charset="0"/>
                  <a:sym typeface="+mn-lt"/>
                </a:rPr>
                <a:t>Travel search engines develop metasearch tools to compile results from various booking providers e.g. airlines, OTA</a:t>
              </a:r>
              <a:r>
                <a:rPr lang="en-US" sz="1050" baseline="30000" dirty="0">
                  <a:latin typeface="Arial" panose="020B0604020202020204" pitchFamily="34" charset="0"/>
                  <a:sym typeface="+mn-lt"/>
                </a:rPr>
                <a:t>1)</a:t>
              </a:r>
              <a:r>
                <a:rPr lang="en-US" sz="1050" dirty="0">
                  <a:latin typeface="Arial" panose="020B0604020202020204" pitchFamily="34" charset="0"/>
                  <a:sym typeface="+mn-lt"/>
                </a:rPr>
                <a:t>– No own repository / index is held</a:t>
              </a:r>
            </a:p>
            <a:p>
              <a:pPr marL="171450" lvl="1" indent="-171450">
                <a:lnSpc>
                  <a:spcPct val="90000"/>
                </a:lnSpc>
                <a:spcBef>
                  <a:spcPts val="300"/>
                </a:spcBef>
                <a:buClr>
                  <a:schemeClr val="accent1"/>
                </a:buClr>
                <a:buSzPct val="100000"/>
                <a:buFont typeface="Wingdings" panose="05000000000000000000" pitchFamily="2" charset="2"/>
                <a:buChar char="§"/>
              </a:pPr>
              <a:r>
                <a:rPr lang="en-US" sz="1050" dirty="0">
                  <a:latin typeface="Arial" panose="020B0604020202020204" pitchFamily="34" charset="0"/>
                  <a:sym typeface="+mn-lt"/>
                </a:rPr>
                <a:t>Users cannot book directly via metasearch results page – once flight is chosen, user is redirected to source</a:t>
              </a:r>
            </a:p>
          </p:txBody>
        </p:sp>
      </p:grpSp>
      <p:sp>
        <p:nvSpPr>
          <p:cNvPr id="48" name="RBContent47"/>
          <p:cNvSpPr txBox="1">
            <a:spLocks/>
          </p:cNvSpPr>
          <p:nvPr/>
        </p:nvSpPr>
        <p:spPr>
          <a:xfrm>
            <a:off x="1197114" y="3551489"/>
            <a:ext cx="7399312" cy="987963"/>
          </a:xfrm>
          <a:prstGeom prst="rect">
            <a:avLst/>
          </a:prstGeom>
          <a:noFill/>
          <a:ln w="9525">
            <a:noFill/>
          </a:ln>
        </p:spPr>
        <p:txBody>
          <a:bodyPr vert="horz" wrap="square" lIns="0" tIns="0" rIns="0" bIns="0" rtlCol="0">
            <a:spAutoFit/>
          </a:bodyPr>
          <a:lstStyle>
            <a:defPPr>
              <a:defRPr lang="en-US"/>
            </a:defPPr>
            <a:lvl2pPr marL="106971" lvl="1" indent="-106971">
              <a:lnSpc>
                <a:spcPct val="90000"/>
              </a:lnSpc>
              <a:spcBef>
                <a:spcPts val="300"/>
              </a:spcBef>
              <a:buSzPct val="100000"/>
              <a:buFont typeface="Arial Narrow" panose="020B0606020202030204" pitchFamily="34" charset="0"/>
              <a:buChar char="&gt;"/>
              <a:defRPr sz="1050">
                <a:latin typeface="Arial" panose="020B0604020202020204" pitchFamily="34" charset="0"/>
              </a:defRPr>
            </a:lvl2pPr>
          </a:lstStyle>
          <a:p>
            <a:pPr marL="179388" lvl="1" indent="-179388">
              <a:buClr>
                <a:schemeClr val="accent1"/>
              </a:buClr>
              <a:buFont typeface="Wingdings" panose="05000000000000000000" pitchFamily="2" charset="2"/>
              <a:buChar char="§"/>
            </a:pPr>
            <a:r>
              <a:rPr lang="en-US" dirty="0">
                <a:sym typeface="+mn-lt"/>
              </a:rPr>
              <a:t>Online booking agents integrate global distribution systems (GDS) like Amadeus, Sabre etc., to serve as intermediate to airlines</a:t>
            </a:r>
          </a:p>
          <a:p>
            <a:pPr marL="179388" lvl="1" indent="-179388">
              <a:buClr>
                <a:schemeClr val="accent1"/>
              </a:buClr>
              <a:buFont typeface="Wingdings" panose="05000000000000000000" pitchFamily="2" charset="2"/>
              <a:buChar char="§"/>
            </a:pPr>
            <a:r>
              <a:rPr lang="en-US" dirty="0">
                <a:sym typeface="+mn-lt"/>
              </a:rPr>
              <a:t>Inventory from airlines is sold to GDS – Online booking agents effectively "hold inventory" of available flight tickets</a:t>
            </a:r>
          </a:p>
          <a:p>
            <a:pPr marL="179388" lvl="1" indent="-179388">
              <a:buClr>
                <a:schemeClr val="accent1"/>
              </a:buClr>
              <a:buFont typeface="Wingdings" panose="05000000000000000000" pitchFamily="2" charset="2"/>
              <a:buChar char="§"/>
            </a:pPr>
            <a:r>
              <a:rPr lang="en-US" dirty="0">
                <a:sym typeface="+mn-lt"/>
              </a:rPr>
              <a:t>Through GDS, users can purchase tickets from multiple airlines directly from travel platform </a:t>
            </a:r>
          </a:p>
          <a:p>
            <a:pPr marL="179388" lvl="1" indent="-179388">
              <a:buClr>
                <a:schemeClr val="accent1"/>
              </a:buClr>
              <a:buFont typeface="Wingdings" panose="05000000000000000000" pitchFamily="2" charset="2"/>
              <a:buChar char="§"/>
            </a:pPr>
            <a:r>
              <a:rPr lang="en-US" dirty="0">
                <a:sym typeface="+mn-lt"/>
              </a:rPr>
              <a:t>Additional costs &amp; high level of development capability required. However, user has convenience of booking directly on travel platform	 </a:t>
            </a:r>
          </a:p>
        </p:txBody>
      </p:sp>
      <p:pic>
        <p:nvPicPr>
          <p:cNvPr id="410654" name="Picture 30" descr="D:\Users\M707101\Desktop\GSMA\02_Research\02_External\makemytrip.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36244" y="3271466"/>
            <a:ext cx="771638" cy="245831"/>
          </a:xfrm>
          <a:prstGeom prst="rect">
            <a:avLst/>
          </a:prstGeom>
          <a:noFill/>
          <a:extLst>
            <a:ext uri="{909E8E84-426E-40DD-AFC4-6F175D3DCCD1}">
              <a14:hiddenFill xmlns:a14="http://schemas.microsoft.com/office/drawing/2010/main">
                <a:solidFill>
                  <a:srgbClr val="FFFFFF"/>
                </a:solidFill>
              </a14:hiddenFill>
            </a:ext>
          </a:extLst>
        </p:spPr>
      </p:pic>
      <p:sp>
        <p:nvSpPr>
          <p:cNvPr id="40" name="Right Arrow 31">
            <a:extLst>
              <a:ext uri="{FF2B5EF4-FFF2-40B4-BE49-F238E27FC236}">
                <a16:creationId xmlns:a16="http://schemas.microsoft.com/office/drawing/2014/main" id="{B9485B03-9565-4D57-A665-1C70E466BE23}"/>
              </a:ext>
            </a:extLst>
          </p:cNvPr>
          <p:cNvSpPr/>
          <p:nvPr/>
        </p:nvSpPr>
        <p:spPr>
          <a:xfrm>
            <a:off x="1197114" y="2885072"/>
            <a:ext cx="7305536" cy="122060"/>
          </a:xfrm>
          <a:prstGeom prst="rightArrow">
            <a:avLst/>
          </a:prstGeom>
          <a:solidFill>
            <a:schemeClr val="accent5"/>
          </a:solidFill>
          <a:ln w="9525">
            <a:solidFill>
              <a:srgbClr val="DE002B"/>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sp>
        <p:nvSpPr>
          <p:cNvPr id="41" name="Oval 40">
            <a:extLst>
              <a:ext uri="{FF2B5EF4-FFF2-40B4-BE49-F238E27FC236}">
                <a16:creationId xmlns:a16="http://schemas.microsoft.com/office/drawing/2014/main" id="{9A9C5221-D527-49D7-8758-62A22C622BD0}"/>
              </a:ext>
            </a:extLst>
          </p:cNvPr>
          <p:cNvSpPr/>
          <p:nvPr/>
        </p:nvSpPr>
        <p:spPr>
          <a:xfrm>
            <a:off x="8412966" y="2856120"/>
            <a:ext cx="162000" cy="162542"/>
          </a:xfrm>
          <a:prstGeom prst="ellipse">
            <a:avLst/>
          </a:prstGeom>
          <a:solidFill>
            <a:schemeClr val="accent5"/>
          </a:solidFill>
          <a:ln w="9525">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grpSp>
        <p:nvGrpSpPr>
          <p:cNvPr id="5" name="Group 4">
            <a:extLst>
              <a:ext uri="{FF2B5EF4-FFF2-40B4-BE49-F238E27FC236}">
                <a16:creationId xmlns:a16="http://schemas.microsoft.com/office/drawing/2014/main" id="{2225ABAC-1157-4F36-BCBE-10ABBF729EC1}"/>
              </a:ext>
            </a:extLst>
          </p:cNvPr>
          <p:cNvGrpSpPr/>
          <p:nvPr/>
        </p:nvGrpSpPr>
        <p:grpSpPr>
          <a:xfrm>
            <a:off x="1197114" y="1235027"/>
            <a:ext cx="7399312" cy="295618"/>
            <a:chOff x="1197114" y="1622120"/>
            <a:chExt cx="7399312" cy="295618"/>
          </a:xfrm>
        </p:grpSpPr>
        <p:sp>
          <p:nvSpPr>
            <p:cNvPr id="2" name="Right Arrow 1"/>
            <p:cNvSpPr/>
            <p:nvPr/>
          </p:nvSpPr>
          <p:spPr>
            <a:xfrm>
              <a:off x="1197114" y="1654041"/>
              <a:ext cx="7399312" cy="261589"/>
            </a:xfrm>
            <a:prstGeom prst="rightArrow">
              <a:avLst/>
            </a:prstGeom>
            <a:solidFill>
              <a:schemeClr val="accent3"/>
            </a:solidFill>
            <a:ln w="9525">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sp>
          <p:nvSpPr>
            <p:cNvPr id="4" name="Rounded Rectangle 3"/>
            <p:cNvSpPr/>
            <p:nvPr/>
          </p:nvSpPr>
          <p:spPr>
            <a:xfrm>
              <a:off x="1513928" y="1634350"/>
              <a:ext cx="706133" cy="283388"/>
            </a:xfrm>
            <a:prstGeom prst="roundRect">
              <a:avLst>
                <a:gd name="adj" fmla="val 50000"/>
              </a:avLst>
            </a:prstGeom>
            <a:solidFill>
              <a:schemeClr val="bg1"/>
            </a:solidFill>
            <a:ln w="22225" cmpd="sng">
              <a:solidFill>
                <a:schemeClr val="accent6"/>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sp>
          <p:nvSpPr>
            <p:cNvPr id="9" name="RBContent9"/>
            <p:cNvSpPr txBox="1">
              <a:spLocks/>
            </p:cNvSpPr>
            <p:nvPr/>
          </p:nvSpPr>
          <p:spPr>
            <a:xfrm>
              <a:off x="1566595" y="1698138"/>
              <a:ext cx="512699" cy="141962"/>
            </a:xfrm>
            <a:prstGeom prst="rect">
              <a:avLst/>
            </a:prstGeom>
            <a:noFill/>
            <a:ln w="22225" cmpd="sng">
              <a:noFill/>
            </a:ln>
          </p:spPr>
          <p:txBody>
            <a:bodyPr vert="horz" wrap="square" lIns="0" tIns="0" rIns="0" bIns="0" rtlCol="0">
              <a:spAutoFit/>
            </a:bodyPr>
            <a:lstStyle/>
            <a:p>
              <a:pPr>
                <a:lnSpc>
                  <a:spcPct val="90000"/>
                </a:lnSpc>
                <a:spcBef>
                  <a:spcPts val="300"/>
                </a:spcBef>
                <a:buSzPct val="100000"/>
              </a:pPr>
              <a:r>
                <a:rPr lang="en-US" sz="1025" dirty="0">
                  <a:solidFill>
                    <a:schemeClr val="tx2"/>
                  </a:solidFill>
                  <a:latin typeface="Arial" panose="020B0604020202020204" pitchFamily="34" charset="0"/>
                  <a:sym typeface="+mn-lt"/>
                </a:rPr>
                <a:t>Search</a:t>
              </a:r>
            </a:p>
          </p:txBody>
        </p:sp>
        <p:sp>
          <p:nvSpPr>
            <p:cNvPr id="14" name="Rounded Rectangle 13"/>
            <p:cNvSpPr/>
            <p:nvPr/>
          </p:nvSpPr>
          <p:spPr>
            <a:xfrm>
              <a:off x="2448656" y="1634350"/>
              <a:ext cx="1568121" cy="283388"/>
            </a:xfrm>
            <a:prstGeom prst="roundRect">
              <a:avLst>
                <a:gd name="adj" fmla="val 50000"/>
              </a:avLst>
            </a:prstGeom>
            <a:solidFill>
              <a:schemeClr val="bg1"/>
            </a:solidFill>
            <a:ln w="22225" cmpd="sng">
              <a:solidFill>
                <a:schemeClr val="accent6"/>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sp>
          <p:nvSpPr>
            <p:cNvPr id="15" name="RBContent9"/>
            <p:cNvSpPr txBox="1">
              <a:spLocks/>
            </p:cNvSpPr>
            <p:nvPr/>
          </p:nvSpPr>
          <p:spPr>
            <a:xfrm>
              <a:off x="2534548" y="1698138"/>
              <a:ext cx="1218980" cy="141962"/>
            </a:xfrm>
            <a:prstGeom prst="rect">
              <a:avLst/>
            </a:prstGeom>
            <a:noFill/>
            <a:ln w="22225" cmpd="sng">
              <a:noFill/>
            </a:ln>
          </p:spPr>
          <p:txBody>
            <a:bodyPr vert="horz" wrap="square" lIns="0" tIns="0" rIns="0" bIns="0" rtlCol="0">
              <a:spAutoFit/>
            </a:bodyPr>
            <a:lstStyle/>
            <a:p>
              <a:pPr>
                <a:lnSpc>
                  <a:spcPct val="90000"/>
                </a:lnSpc>
                <a:spcBef>
                  <a:spcPts val="300"/>
                </a:spcBef>
                <a:buSzPct val="100000"/>
              </a:pPr>
              <a:r>
                <a:rPr lang="en-US" sz="1025" dirty="0">
                  <a:solidFill>
                    <a:schemeClr val="tx2"/>
                  </a:solidFill>
                  <a:latin typeface="Arial" panose="020B0604020202020204" pitchFamily="34" charset="0"/>
                  <a:sym typeface="+mn-lt"/>
                </a:rPr>
                <a:t>Results aggregation</a:t>
              </a:r>
            </a:p>
          </p:txBody>
        </p:sp>
        <p:sp>
          <p:nvSpPr>
            <p:cNvPr id="20" name="Rounded Rectangle 19"/>
            <p:cNvSpPr/>
            <p:nvPr/>
          </p:nvSpPr>
          <p:spPr>
            <a:xfrm>
              <a:off x="4859992" y="1622120"/>
              <a:ext cx="1157497" cy="283388"/>
            </a:xfrm>
            <a:prstGeom prst="roundRect">
              <a:avLst>
                <a:gd name="adj" fmla="val 50000"/>
              </a:avLst>
            </a:prstGeom>
            <a:solidFill>
              <a:schemeClr val="bg1"/>
            </a:solidFill>
            <a:ln w="22225" cmpd="sng">
              <a:solidFill>
                <a:schemeClr val="accent6"/>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gn="ctr">
                <a:lnSpc>
                  <a:spcPct val="90000"/>
                </a:lnSpc>
                <a:spcBef>
                  <a:spcPts val="300"/>
                </a:spcBef>
              </a:pPr>
              <a:endParaRPr lang="en-US" sz="1125" dirty="0">
                <a:latin typeface="Arial" panose="020B0604020202020204" pitchFamily="34" charset="0"/>
              </a:endParaRPr>
            </a:p>
          </p:txBody>
        </p:sp>
        <p:sp>
          <p:nvSpPr>
            <p:cNvPr id="21" name="RBContent9"/>
            <p:cNvSpPr txBox="1">
              <a:spLocks/>
            </p:cNvSpPr>
            <p:nvPr/>
          </p:nvSpPr>
          <p:spPr>
            <a:xfrm>
              <a:off x="4926042" y="1698138"/>
              <a:ext cx="512699" cy="141962"/>
            </a:xfrm>
            <a:prstGeom prst="rect">
              <a:avLst/>
            </a:prstGeom>
            <a:noFill/>
            <a:ln w="22225" cmpd="sng">
              <a:noFill/>
            </a:ln>
          </p:spPr>
          <p:txBody>
            <a:bodyPr vert="horz" wrap="square" lIns="0" tIns="0" rIns="0" bIns="0" rtlCol="0">
              <a:spAutoFit/>
            </a:bodyPr>
            <a:lstStyle/>
            <a:p>
              <a:pPr>
                <a:lnSpc>
                  <a:spcPct val="90000"/>
                </a:lnSpc>
                <a:spcBef>
                  <a:spcPts val="300"/>
                </a:spcBef>
                <a:buSzPct val="100000"/>
              </a:pPr>
              <a:r>
                <a:rPr lang="en-US" sz="1025" dirty="0">
                  <a:solidFill>
                    <a:schemeClr val="tx2"/>
                  </a:solidFill>
                  <a:latin typeface="Arial" panose="020B0604020202020204" pitchFamily="34" charset="0"/>
                  <a:sym typeface="+mn-lt"/>
                </a:rPr>
                <a:t>Sorting </a:t>
              </a:r>
            </a:p>
          </p:txBody>
        </p:sp>
        <p:sp>
          <p:nvSpPr>
            <p:cNvPr id="23" name="Rounded Rectangle 22"/>
            <p:cNvSpPr/>
            <p:nvPr/>
          </p:nvSpPr>
          <p:spPr>
            <a:xfrm>
              <a:off x="7301301" y="1634350"/>
              <a:ext cx="865490" cy="283388"/>
            </a:xfrm>
            <a:prstGeom prst="roundRect">
              <a:avLst>
                <a:gd name="adj" fmla="val 50000"/>
              </a:avLst>
            </a:prstGeom>
            <a:solidFill>
              <a:schemeClr val="bg1"/>
            </a:solidFill>
            <a:ln w="22225" cmpd="sng">
              <a:solidFill>
                <a:schemeClr val="accent6"/>
              </a:solid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sp>
          <p:nvSpPr>
            <p:cNvPr id="24" name="RBContent9"/>
            <p:cNvSpPr txBox="1">
              <a:spLocks/>
            </p:cNvSpPr>
            <p:nvPr/>
          </p:nvSpPr>
          <p:spPr>
            <a:xfrm>
              <a:off x="7371639" y="1698138"/>
              <a:ext cx="583037" cy="141962"/>
            </a:xfrm>
            <a:prstGeom prst="rect">
              <a:avLst/>
            </a:prstGeom>
            <a:noFill/>
            <a:ln w="22225" cmpd="sng">
              <a:noFill/>
            </a:ln>
          </p:spPr>
          <p:txBody>
            <a:bodyPr vert="horz" wrap="square" lIns="0" tIns="0" rIns="0" bIns="0" rtlCol="0">
              <a:spAutoFit/>
            </a:bodyPr>
            <a:lstStyle>
              <a:defPPr>
                <a:defRPr lang="en-US"/>
              </a:defPPr>
              <a:lvl1pPr>
                <a:lnSpc>
                  <a:spcPct val="90000"/>
                </a:lnSpc>
                <a:spcBef>
                  <a:spcPts val="300"/>
                </a:spcBef>
                <a:buSzPct val="100000"/>
                <a:defRPr sz="1025">
                  <a:solidFill>
                    <a:schemeClr val="tx2"/>
                  </a:solidFill>
                  <a:latin typeface="Arial" panose="020B0604020202020204" pitchFamily="34" charset="0"/>
                </a:defRPr>
              </a:lvl1pPr>
            </a:lstStyle>
            <a:p>
              <a:r>
                <a:rPr lang="en-US" dirty="0">
                  <a:sym typeface="+mn-lt"/>
                </a:rPr>
                <a:t>Payment</a:t>
              </a:r>
            </a:p>
          </p:txBody>
        </p:sp>
        <p:grpSp>
          <p:nvGrpSpPr>
            <p:cNvPr id="42" name="Group 41">
              <a:extLst>
                <a:ext uri="{FF2B5EF4-FFF2-40B4-BE49-F238E27FC236}">
                  <a16:creationId xmlns:a16="http://schemas.microsoft.com/office/drawing/2014/main" id="{36796C6B-B7D9-4481-BAB1-CA190577CDC0}"/>
                </a:ext>
              </a:extLst>
            </p:cNvPr>
            <p:cNvGrpSpPr/>
            <p:nvPr/>
          </p:nvGrpSpPr>
          <p:grpSpPr>
            <a:xfrm>
              <a:off x="2024538" y="1713467"/>
              <a:ext cx="129679" cy="133645"/>
              <a:chOff x="5874777" y="1836015"/>
              <a:chExt cx="496971" cy="512168"/>
            </a:xfrm>
            <a:solidFill>
              <a:schemeClr val="accent6"/>
            </a:solidFill>
          </p:grpSpPr>
          <p:sp>
            <p:nvSpPr>
              <p:cNvPr id="44" name="Freeform 412">
                <a:extLst>
                  <a:ext uri="{FF2B5EF4-FFF2-40B4-BE49-F238E27FC236}">
                    <a16:creationId xmlns:a16="http://schemas.microsoft.com/office/drawing/2014/main" id="{6D28B613-38B4-47D6-BB44-8BB4B82A3F22}"/>
                  </a:ext>
                </a:extLst>
              </p:cNvPr>
              <p:cNvSpPr>
                <a:spLocks/>
              </p:cNvSpPr>
              <p:nvPr/>
            </p:nvSpPr>
            <p:spPr bwMode="auto">
              <a:xfrm>
                <a:off x="6178561" y="2149089"/>
                <a:ext cx="193187" cy="199094"/>
              </a:xfrm>
              <a:custGeom>
                <a:avLst/>
                <a:gdLst>
                  <a:gd name="T0" fmla="*/ 459 w 1348"/>
                  <a:gd name="T1" fmla="*/ 0 h 1349"/>
                  <a:gd name="T2" fmla="*/ 1253 w 1348"/>
                  <a:gd name="T3" fmla="*/ 796 h 1349"/>
                  <a:gd name="T4" fmla="*/ 1280 w 1348"/>
                  <a:gd name="T5" fmla="*/ 826 h 1349"/>
                  <a:gd name="T6" fmla="*/ 1303 w 1348"/>
                  <a:gd name="T7" fmla="*/ 859 h 1349"/>
                  <a:gd name="T8" fmla="*/ 1321 w 1348"/>
                  <a:gd name="T9" fmla="*/ 894 h 1349"/>
                  <a:gd name="T10" fmla="*/ 1334 w 1348"/>
                  <a:gd name="T11" fmla="*/ 930 h 1349"/>
                  <a:gd name="T12" fmla="*/ 1344 w 1348"/>
                  <a:gd name="T13" fmla="*/ 967 h 1349"/>
                  <a:gd name="T14" fmla="*/ 1348 w 1348"/>
                  <a:gd name="T15" fmla="*/ 1006 h 1349"/>
                  <a:gd name="T16" fmla="*/ 1348 w 1348"/>
                  <a:gd name="T17" fmla="*/ 1044 h 1349"/>
                  <a:gd name="T18" fmla="*/ 1344 w 1348"/>
                  <a:gd name="T19" fmla="*/ 1082 h 1349"/>
                  <a:gd name="T20" fmla="*/ 1334 w 1348"/>
                  <a:gd name="T21" fmla="*/ 1120 h 1349"/>
                  <a:gd name="T22" fmla="*/ 1321 w 1348"/>
                  <a:gd name="T23" fmla="*/ 1156 h 1349"/>
                  <a:gd name="T24" fmla="*/ 1303 w 1348"/>
                  <a:gd name="T25" fmla="*/ 1191 h 1349"/>
                  <a:gd name="T26" fmla="*/ 1280 w 1348"/>
                  <a:gd name="T27" fmla="*/ 1224 h 1349"/>
                  <a:gd name="T28" fmla="*/ 1253 w 1348"/>
                  <a:gd name="T29" fmla="*/ 1255 h 1349"/>
                  <a:gd name="T30" fmla="*/ 1222 w 1348"/>
                  <a:gd name="T31" fmla="*/ 1281 h 1349"/>
                  <a:gd name="T32" fmla="*/ 1190 w 1348"/>
                  <a:gd name="T33" fmla="*/ 1304 h 1349"/>
                  <a:gd name="T34" fmla="*/ 1155 w 1348"/>
                  <a:gd name="T35" fmla="*/ 1322 h 1349"/>
                  <a:gd name="T36" fmla="*/ 1119 w 1348"/>
                  <a:gd name="T37" fmla="*/ 1336 h 1349"/>
                  <a:gd name="T38" fmla="*/ 1081 w 1348"/>
                  <a:gd name="T39" fmla="*/ 1344 h 1349"/>
                  <a:gd name="T40" fmla="*/ 1044 w 1348"/>
                  <a:gd name="T41" fmla="*/ 1349 h 1349"/>
                  <a:gd name="T42" fmla="*/ 1005 w 1348"/>
                  <a:gd name="T43" fmla="*/ 1349 h 1349"/>
                  <a:gd name="T44" fmla="*/ 967 w 1348"/>
                  <a:gd name="T45" fmla="*/ 1344 h 1349"/>
                  <a:gd name="T46" fmla="*/ 930 w 1348"/>
                  <a:gd name="T47" fmla="*/ 1336 h 1349"/>
                  <a:gd name="T48" fmla="*/ 893 w 1348"/>
                  <a:gd name="T49" fmla="*/ 1322 h 1349"/>
                  <a:gd name="T50" fmla="*/ 858 w 1348"/>
                  <a:gd name="T51" fmla="*/ 1304 h 1349"/>
                  <a:gd name="T52" fmla="*/ 826 w 1348"/>
                  <a:gd name="T53" fmla="*/ 1281 h 1349"/>
                  <a:gd name="T54" fmla="*/ 794 w 1348"/>
                  <a:gd name="T55" fmla="*/ 1255 h 1349"/>
                  <a:gd name="T56" fmla="*/ 0 w 1348"/>
                  <a:gd name="T57" fmla="*/ 460 h 1349"/>
                  <a:gd name="T58" fmla="*/ 77 w 1348"/>
                  <a:gd name="T59" fmla="*/ 407 h 1349"/>
                  <a:gd name="T60" fmla="*/ 151 w 1348"/>
                  <a:gd name="T61" fmla="*/ 349 h 1349"/>
                  <a:gd name="T62" fmla="*/ 221 w 1348"/>
                  <a:gd name="T63" fmla="*/ 287 h 1349"/>
                  <a:gd name="T64" fmla="*/ 286 w 1348"/>
                  <a:gd name="T65" fmla="*/ 221 h 1349"/>
                  <a:gd name="T66" fmla="*/ 349 w 1348"/>
                  <a:gd name="T67" fmla="*/ 151 h 1349"/>
                  <a:gd name="T68" fmla="*/ 407 w 1348"/>
                  <a:gd name="T69" fmla="*/ 77 h 1349"/>
                  <a:gd name="T70" fmla="*/ 459 w 1348"/>
                  <a:gd name="T71" fmla="*/ 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8" h="1349">
                    <a:moveTo>
                      <a:pt x="459" y="0"/>
                    </a:moveTo>
                    <a:lnTo>
                      <a:pt x="1253" y="796"/>
                    </a:lnTo>
                    <a:lnTo>
                      <a:pt x="1280" y="826"/>
                    </a:lnTo>
                    <a:lnTo>
                      <a:pt x="1303" y="859"/>
                    </a:lnTo>
                    <a:lnTo>
                      <a:pt x="1321" y="894"/>
                    </a:lnTo>
                    <a:lnTo>
                      <a:pt x="1334" y="930"/>
                    </a:lnTo>
                    <a:lnTo>
                      <a:pt x="1344" y="967"/>
                    </a:lnTo>
                    <a:lnTo>
                      <a:pt x="1348" y="1006"/>
                    </a:lnTo>
                    <a:lnTo>
                      <a:pt x="1348" y="1044"/>
                    </a:lnTo>
                    <a:lnTo>
                      <a:pt x="1344" y="1082"/>
                    </a:lnTo>
                    <a:lnTo>
                      <a:pt x="1334" y="1120"/>
                    </a:lnTo>
                    <a:lnTo>
                      <a:pt x="1321" y="1156"/>
                    </a:lnTo>
                    <a:lnTo>
                      <a:pt x="1303" y="1191"/>
                    </a:lnTo>
                    <a:lnTo>
                      <a:pt x="1280" y="1224"/>
                    </a:lnTo>
                    <a:lnTo>
                      <a:pt x="1253" y="1255"/>
                    </a:lnTo>
                    <a:lnTo>
                      <a:pt x="1222" y="1281"/>
                    </a:lnTo>
                    <a:lnTo>
                      <a:pt x="1190" y="1304"/>
                    </a:lnTo>
                    <a:lnTo>
                      <a:pt x="1155" y="1322"/>
                    </a:lnTo>
                    <a:lnTo>
                      <a:pt x="1119" y="1336"/>
                    </a:lnTo>
                    <a:lnTo>
                      <a:pt x="1081" y="1344"/>
                    </a:lnTo>
                    <a:lnTo>
                      <a:pt x="1044" y="1349"/>
                    </a:lnTo>
                    <a:lnTo>
                      <a:pt x="1005" y="1349"/>
                    </a:lnTo>
                    <a:lnTo>
                      <a:pt x="967" y="1344"/>
                    </a:lnTo>
                    <a:lnTo>
                      <a:pt x="930" y="1336"/>
                    </a:lnTo>
                    <a:lnTo>
                      <a:pt x="893" y="1322"/>
                    </a:lnTo>
                    <a:lnTo>
                      <a:pt x="858" y="1304"/>
                    </a:lnTo>
                    <a:lnTo>
                      <a:pt x="826" y="1281"/>
                    </a:lnTo>
                    <a:lnTo>
                      <a:pt x="794" y="1255"/>
                    </a:lnTo>
                    <a:lnTo>
                      <a:pt x="0" y="460"/>
                    </a:lnTo>
                    <a:lnTo>
                      <a:pt x="77" y="407"/>
                    </a:lnTo>
                    <a:lnTo>
                      <a:pt x="151" y="349"/>
                    </a:lnTo>
                    <a:lnTo>
                      <a:pt x="221" y="287"/>
                    </a:lnTo>
                    <a:lnTo>
                      <a:pt x="286" y="221"/>
                    </a:lnTo>
                    <a:lnTo>
                      <a:pt x="349" y="151"/>
                    </a:lnTo>
                    <a:lnTo>
                      <a:pt x="407" y="77"/>
                    </a:lnTo>
                    <a:lnTo>
                      <a:pt x="45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45" name="Freeform 413">
                <a:extLst>
                  <a:ext uri="{FF2B5EF4-FFF2-40B4-BE49-F238E27FC236}">
                    <a16:creationId xmlns:a16="http://schemas.microsoft.com/office/drawing/2014/main" id="{EDBB0F71-5FE9-47FD-A5A3-1E05A64EA95D}"/>
                  </a:ext>
                </a:extLst>
              </p:cNvPr>
              <p:cNvSpPr>
                <a:spLocks noEditPoints="1"/>
              </p:cNvSpPr>
              <p:nvPr/>
            </p:nvSpPr>
            <p:spPr bwMode="auto">
              <a:xfrm>
                <a:off x="5874777" y="1836015"/>
                <a:ext cx="372728" cy="384126"/>
              </a:xfrm>
              <a:custGeom>
                <a:avLst/>
                <a:gdLst>
                  <a:gd name="T0" fmla="*/ 1140 w 2597"/>
                  <a:gd name="T1" fmla="*/ 338 h 2599"/>
                  <a:gd name="T2" fmla="*/ 920 w 2597"/>
                  <a:gd name="T3" fmla="*/ 401 h 2599"/>
                  <a:gd name="T4" fmla="*/ 723 w 2597"/>
                  <a:gd name="T5" fmla="*/ 513 h 2599"/>
                  <a:gd name="T6" fmla="*/ 559 w 2597"/>
                  <a:gd name="T7" fmla="*/ 666 h 2599"/>
                  <a:gd name="T8" fmla="*/ 434 w 2597"/>
                  <a:gd name="T9" fmla="*/ 852 h 2599"/>
                  <a:gd name="T10" fmla="*/ 353 w 2597"/>
                  <a:gd name="T11" fmla="*/ 1065 h 2599"/>
                  <a:gd name="T12" fmla="*/ 324 w 2597"/>
                  <a:gd name="T13" fmla="*/ 1300 h 2599"/>
                  <a:gd name="T14" fmla="*/ 353 w 2597"/>
                  <a:gd name="T15" fmla="*/ 1534 h 2599"/>
                  <a:gd name="T16" fmla="*/ 434 w 2597"/>
                  <a:gd name="T17" fmla="*/ 1747 h 2599"/>
                  <a:gd name="T18" fmla="*/ 559 w 2597"/>
                  <a:gd name="T19" fmla="*/ 1933 h 2599"/>
                  <a:gd name="T20" fmla="*/ 723 w 2597"/>
                  <a:gd name="T21" fmla="*/ 2086 h 2599"/>
                  <a:gd name="T22" fmla="*/ 920 w 2597"/>
                  <a:gd name="T23" fmla="*/ 2197 h 2599"/>
                  <a:gd name="T24" fmla="*/ 1140 w 2597"/>
                  <a:gd name="T25" fmla="*/ 2261 h 2599"/>
                  <a:gd name="T26" fmla="*/ 1378 w 2597"/>
                  <a:gd name="T27" fmla="*/ 2270 h 2599"/>
                  <a:gd name="T28" fmla="*/ 1606 w 2597"/>
                  <a:gd name="T29" fmla="*/ 2224 h 2599"/>
                  <a:gd name="T30" fmla="*/ 1811 w 2597"/>
                  <a:gd name="T31" fmla="*/ 2128 h 2599"/>
                  <a:gd name="T32" fmla="*/ 1987 w 2597"/>
                  <a:gd name="T33" fmla="*/ 1988 h 2599"/>
                  <a:gd name="T34" fmla="*/ 2127 w 2597"/>
                  <a:gd name="T35" fmla="*/ 1812 h 2599"/>
                  <a:gd name="T36" fmla="*/ 2223 w 2597"/>
                  <a:gd name="T37" fmla="*/ 1608 h 2599"/>
                  <a:gd name="T38" fmla="*/ 2269 w 2597"/>
                  <a:gd name="T39" fmla="*/ 1379 h 2599"/>
                  <a:gd name="T40" fmla="*/ 2259 w 2597"/>
                  <a:gd name="T41" fmla="*/ 1142 h 2599"/>
                  <a:gd name="T42" fmla="*/ 2195 w 2597"/>
                  <a:gd name="T43" fmla="*/ 921 h 2599"/>
                  <a:gd name="T44" fmla="*/ 2085 w 2597"/>
                  <a:gd name="T45" fmla="*/ 725 h 2599"/>
                  <a:gd name="T46" fmla="*/ 1932 w 2597"/>
                  <a:gd name="T47" fmla="*/ 559 h 2599"/>
                  <a:gd name="T48" fmla="*/ 1746 w 2597"/>
                  <a:gd name="T49" fmla="*/ 434 h 2599"/>
                  <a:gd name="T50" fmla="*/ 1532 w 2597"/>
                  <a:gd name="T51" fmla="*/ 353 h 2599"/>
                  <a:gd name="T52" fmla="*/ 1298 w 2597"/>
                  <a:gd name="T53" fmla="*/ 326 h 2599"/>
                  <a:gd name="T54" fmla="*/ 1482 w 2597"/>
                  <a:gd name="T55" fmla="*/ 13 h 2599"/>
                  <a:gd name="T56" fmla="*/ 1742 w 2597"/>
                  <a:gd name="T57" fmla="*/ 78 h 2599"/>
                  <a:gd name="T58" fmla="*/ 1978 w 2597"/>
                  <a:gd name="T59" fmla="*/ 193 h 2599"/>
                  <a:gd name="T60" fmla="*/ 2186 w 2597"/>
                  <a:gd name="T61" fmla="*/ 351 h 2599"/>
                  <a:gd name="T62" fmla="*/ 2356 w 2597"/>
                  <a:gd name="T63" fmla="*/ 547 h 2599"/>
                  <a:gd name="T64" fmla="*/ 2486 w 2597"/>
                  <a:gd name="T65" fmla="*/ 773 h 2599"/>
                  <a:gd name="T66" fmla="*/ 2568 w 2597"/>
                  <a:gd name="T67" fmla="*/ 1027 h 2599"/>
                  <a:gd name="T68" fmla="*/ 2597 w 2597"/>
                  <a:gd name="T69" fmla="*/ 1300 h 2599"/>
                  <a:gd name="T70" fmla="*/ 2568 w 2597"/>
                  <a:gd name="T71" fmla="*/ 1572 h 2599"/>
                  <a:gd name="T72" fmla="*/ 2486 w 2597"/>
                  <a:gd name="T73" fmla="*/ 1826 h 2599"/>
                  <a:gd name="T74" fmla="*/ 2356 w 2597"/>
                  <a:gd name="T75" fmla="*/ 2052 h 2599"/>
                  <a:gd name="T76" fmla="*/ 2186 w 2597"/>
                  <a:gd name="T77" fmla="*/ 2248 h 2599"/>
                  <a:gd name="T78" fmla="*/ 1978 w 2597"/>
                  <a:gd name="T79" fmla="*/ 2406 h 2599"/>
                  <a:gd name="T80" fmla="*/ 1742 w 2597"/>
                  <a:gd name="T81" fmla="*/ 2521 h 2599"/>
                  <a:gd name="T82" fmla="*/ 1482 w 2597"/>
                  <a:gd name="T83" fmla="*/ 2586 h 2599"/>
                  <a:gd name="T84" fmla="*/ 1205 w 2597"/>
                  <a:gd name="T85" fmla="*/ 2596 h 2599"/>
                  <a:gd name="T86" fmla="*/ 939 w 2597"/>
                  <a:gd name="T87" fmla="*/ 2548 h 2599"/>
                  <a:gd name="T88" fmla="*/ 694 w 2597"/>
                  <a:gd name="T89" fmla="*/ 2449 h 2599"/>
                  <a:gd name="T90" fmla="*/ 477 w 2597"/>
                  <a:gd name="T91" fmla="*/ 2305 h 2599"/>
                  <a:gd name="T92" fmla="*/ 293 w 2597"/>
                  <a:gd name="T93" fmla="*/ 2122 h 2599"/>
                  <a:gd name="T94" fmla="*/ 149 w 2597"/>
                  <a:gd name="T95" fmla="*/ 1905 h 2599"/>
                  <a:gd name="T96" fmla="*/ 50 w 2597"/>
                  <a:gd name="T97" fmla="*/ 1659 h 2599"/>
                  <a:gd name="T98" fmla="*/ 3 w 2597"/>
                  <a:gd name="T99" fmla="*/ 1393 h 2599"/>
                  <a:gd name="T100" fmla="*/ 13 w 2597"/>
                  <a:gd name="T101" fmla="*/ 1116 h 2599"/>
                  <a:gd name="T102" fmla="*/ 78 w 2597"/>
                  <a:gd name="T103" fmla="*/ 855 h 2599"/>
                  <a:gd name="T104" fmla="*/ 193 w 2597"/>
                  <a:gd name="T105" fmla="*/ 618 h 2599"/>
                  <a:gd name="T106" fmla="*/ 351 w 2597"/>
                  <a:gd name="T107" fmla="*/ 412 h 2599"/>
                  <a:gd name="T108" fmla="*/ 545 w 2597"/>
                  <a:gd name="T109" fmla="*/ 241 h 2599"/>
                  <a:gd name="T110" fmla="*/ 773 w 2597"/>
                  <a:gd name="T111" fmla="*/ 111 h 2599"/>
                  <a:gd name="T112" fmla="*/ 1025 w 2597"/>
                  <a:gd name="T113" fmla="*/ 29 h 2599"/>
                  <a:gd name="T114" fmla="*/ 1298 w 2597"/>
                  <a:gd name="T115" fmla="*/ 0 h 2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97" h="2599">
                    <a:moveTo>
                      <a:pt x="1298" y="326"/>
                    </a:moveTo>
                    <a:lnTo>
                      <a:pt x="1219" y="329"/>
                    </a:lnTo>
                    <a:lnTo>
                      <a:pt x="1140" y="338"/>
                    </a:lnTo>
                    <a:lnTo>
                      <a:pt x="1064" y="353"/>
                    </a:lnTo>
                    <a:lnTo>
                      <a:pt x="991" y="375"/>
                    </a:lnTo>
                    <a:lnTo>
                      <a:pt x="920" y="401"/>
                    </a:lnTo>
                    <a:lnTo>
                      <a:pt x="852" y="434"/>
                    </a:lnTo>
                    <a:lnTo>
                      <a:pt x="785" y="471"/>
                    </a:lnTo>
                    <a:lnTo>
                      <a:pt x="723" y="513"/>
                    </a:lnTo>
                    <a:lnTo>
                      <a:pt x="665" y="559"/>
                    </a:lnTo>
                    <a:lnTo>
                      <a:pt x="611" y="611"/>
                    </a:lnTo>
                    <a:lnTo>
                      <a:pt x="559" y="666"/>
                    </a:lnTo>
                    <a:lnTo>
                      <a:pt x="513" y="725"/>
                    </a:lnTo>
                    <a:lnTo>
                      <a:pt x="471" y="787"/>
                    </a:lnTo>
                    <a:lnTo>
                      <a:pt x="434" y="852"/>
                    </a:lnTo>
                    <a:lnTo>
                      <a:pt x="401" y="921"/>
                    </a:lnTo>
                    <a:lnTo>
                      <a:pt x="375" y="991"/>
                    </a:lnTo>
                    <a:lnTo>
                      <a:pt x="353" y="1065"/>
                    </a:lnTo>
                    <a:lnTo>
                      <a:pt x="337" y="1142"/>
                    </a:lnTo>
                    <a:lnTo>
                      <a:pt x="327" y="1220"/>
                    </a:lnTo>
                    <a:lnTo>
                      <a:pt x="324" y="1300"/>
                    </a:lnTo>
                    <a:lnTo>
                      <a:pt x="327" y="1379"/>
                    </a:lnTo>
                    <a:lnTo>
                      <a:pt x="337" y="1457"/>
                    </a:lnTo>
                    <a:lnTo>
                      <a:pt x="353" y="1534"/>
                    </a:lnTo>
                    <a:lnTo>
                      <a:pt x="375" y="1608"/>
                    </a:lnTo>
                    <a:lnTo>
                      <a:pt x="401" y="1678"/>
                    </a:lnTo>
                    <a:lnTo>
                      <a:pt x="434" y="1747"/>
                    </a:lnTo>
                    <a:lnTo>
                      <a:pt x="471" y="1812"/>
                    </a:lnTo>
                    <a:lnTo>
                      <a:pt x="513" y="1874"/>
                    </a:lnTo>
                    <a:lnTo>
                      <a:pt x="559" y="1933"/>
                    </a:lnTo>
                    <a:lnTo>
                      <a:pt x="611" y="1988"/>
                    </a:lnTo>
                    <a:lnTo>
                      <a:pt x="665" y="2039"/>
                    </a:lnTo>
                    <a:lnTo>
                      <a:pt x="723" y="2086"/>
                    </a:lnTo>
                    <a:lnTo>
                      <a:pt x="785" y="2128"/>
                    </a:lnTo>
                    <a:lnTo>
                      <a:pt x="852" y="2165"/>
                    </a:lnTo>
                    <a:lnTo>
                      <a:pt x="920" y="2197"/>
                    </a:lnTo>
                    <a:lnTo>
                      <a:pt x="991" y="2224"/>
                    </a:lnTo>
                    <a:lnTo>
                      <a:pt x="1064" y="2246"/>
                    </a:lnTo>
                    <a:lnTo>
                      <a:pt x="1140" y="2261"/>
                    </a:lnTo>
                    <a:lnTo>
                      <a:pt x="1219" y="2270"/>
                    </a:lnTo>
                    <a:lnTo>
                      <a:pt x="1298" y="2273"/>
                    </a:lnTo>
                    <a:lnTo>
                      <a:pt x="1378" y="2270"/>
                    </a:lnTo>
                    <a:lnTo>
                      <a:pt x="1456" y="2261"/>
                    </a:lnTo>
                    <a:lnTo>
                      <a:pt x="1532" y="2246"/>
                    </a:lnTo>
                    <a:lnTo>
                      <a:pt x="1606" y="2224"/>
                    </a:lnTo>
                    <a:lnTo>
                      <a:pt x="1677" y="2197"/>
                    </a:lnTo>
                    <a:lnTo>
                      <a:pt x="1746" y="2165"/>
                    </a:lnTo>
                    <a:lnTo>
                      <a:pt x="1811" y="2128"/>
                    </a:lnTo>
                    <a:lnTo>
                      <a:pt x="1873" y="2086"/>
                    </a:lnTo>
                    <a:lnTo>
                      <a:pt x="1932" y="2039"/>
                    </a:lnTo>
                    <a:lnTo>
                      <a:pt x="1987" y="1988"/>
                    </a:lnTo>
                    <a:lnTo>
                      <a:pt x="2037" y="1933"/>
                    </a:lnTo>
                    <a:lnTo>
                      <a:pt x="2085" y="1874"/>
                    </a:lnTo>
                    <a:lnTo>
                      <a:pt x="2127" y="1812"/>
                    </a:lnTo>
                    <a:lnTo>
                      <a:pt x="2164" y="1747"/>
                    </a:lnTo>
                    <a:lnTo>
                      <a:pt x="2195" y="1678"/>
                    </a:lnTo>
                    <a:lnTo>
                      <a:pt x="2223" y="1608"/>
                    </a:lnTo>
                    <a:lnTo>
                      <a:pt x="2244" y="1534"/>
                    </a:lnTo>
                    <a:lnTo>
                      <a:pt x="2259" y="1457"/>
                    </a:lnTo>
                    <a:lnTo>
                      <a:pt x="2269" y="1379"/>
                    </a:lnTo>
                    <a:lnTo>
                      <a:pt x="2272" y="1300"/>
                    </a:lnTo>
                    <a:lnTo>
                      <a:pt x="2269" y="1220"/>
                    </a:lnTo>
                    <a:lnTo>
                      <a:pt x="2259" y="1142"/>
                    </a:lnTo>
                    <a:lnTo>
                      <a:pt x="2244" y="1065"/>
                    </a:lnTo>
                    <a:lnTo>
                      <a:pt x="2223" y="991"/>
                    </a:lnTo>
                    <a:lnTo>
                      <a:pt x="2195" y="921"/>
                    </a:lnTo>
                    <a:lnTo>
                      <a:pt x="2164" y="852"/>
                    </a:lnTo>
                    <a:lnTo>
                      <a:pt x="2127" y="787"/>
                    </a:lnTo>
                    <a:lnTo>
                      <a:pt x="2085" y="725"/>
                    </a:lnTo>
                    <a:lnTo>
                      <a:pt x="2037" y="666"/>
                    </a:lnTo>
                    <a:lnTo>
                      <a:pt x="1987" y="611"/>
                    </a:lnTo>
                    <a:lnTo>
                      <a:pt x="1932" y="559"/>
                    </a:lnTo>
                    <a:lnTo>
                      <a:pt x="1873" y="513"/>
                    </a:lnTo>
                    <a:lnTo>
                      <a:pt x="1811" y="471"/>
                    </a:lnTo>
                    <a:lnTo>
                      <a:pt x="1746" y="434"/>
                    </a:lnTo>
                    <a:lnTo>
                      <a:pt x="1677" y="401"/>
                    </a:lnTo>
                    <a:lnTo>
                      <a:pt x="1606" y="375"/>
                    </a:lnTo>
                    <a:lnTo>
                      <a:pt x="1532" y="353"/>
                    </a:lnTo>
                    <a:lnTo>
                      <a:pt x="1456" y="338"/>
                    </a:lnTo>
                    <a:lnTo>
                      <a:pt x="1378" y="329"/>
                    </a:lnTo>
                    <a:lnTo>
                      <a:pt x="1298" y="326"/>
                    </a:lnTo>
                    <a:close/>
                    <a:moveTo>
                      <a:pt x="1298" y="0"/>
                    </a:moveTo>
                    <a:lnTo>
                      <a:pt x="1391" y="3"/>
                    </a:lnTo>
                    <a:lnTo>
                      <a:pt x="1482" y="13"/>
                    </a:lnTo>
                    <a:lnTo>
                      <a:pt x="1571" y="29"/>
                    </a:lnTo>
                    <a:lnTo>
                      <a:pt x="1658" y="51"/>
                    </a:lnTo>
                    <a:lnTo>
                      <a:pt x="1742" y="78"/>
                    </a:lnTo>
                    <a:lnTo>
                      <a:pt x="1824" y="111"/>
                    </a:lnTo>
                    <a:lnTo>
                      <a:pt x="1902" y="150"/>
                    </a:lnTo>
                    <a:lnTo>
                      <a:pt x="1978" y="193"/>
                    </a:lnTo>
                    <a:lnTo>
                      <a:pt x="2051" y="241"/>
                    </a:lnTo>
                    <a:lnTo>
                      <a:pt x="2120" y="294"/>
                    </a:lnTo>
                    <a:lnTo>
                      <a:pt x="2186" y="351"/>
                    </a:lnTo>
                    <a:lnTo>
                      <a:pt x="2247" y="412"/>
                    </a:lnTo>
                    <a:lnTo>
                      <a:pt x="2304" y="477"/>
                    </a:lnTo>
                    <a:lnTo>
                      <a:pt x="2356" y="547"/>
                    </a:lnTo>
                    <a:lnTo>
                      <a:pt x="2405" y="618"/>
                    </a:lnTo>
                    <a:lnTo>
                      <a:pt x="2448" y="694"/>
                    </a:lnTo>
                    <a:lnTo>
                      <a:pt x="2486" y="773"/>
                    </a:lnTo>
                    <a:lnTo>
                      <a:pt x="2519" y="855"/>
                    </a:lnTo>
                    <a:lnTo>
                      <a:pt x="2547" y="940"/>
                    </a:lnTo>
                    <a:lnTo>
                      <a:pt x="2568" y="1027"/>
                    </a:lnTo>
                    <a:lnTo>
                      <a:pt x="2584" y="1116"/>
                    </a:lnTo>
                    <a:lnTo>
                      <a:pt x="2593" y="1206"/>
                    </a:lnTo>
                    <a:lnTo>
                      <a:pt x="2597" y="1300"/>
                    </a:lnTo>
                    <a:lnTo>
                      <a:pt x="2593" y="1393"/>
                    </a:lnTo>
                    <a:lnTo>
                      <a:pt x="2584" y="1483"/>
                    </a:lnTo>
                    <a:lnTo>
                      <a:pt x="2568" y="1572"/>
                    </a:lnTo>
                    <a:lnTo>
                      <a:pt x="2547" y="1659"/>
                    </a:lnTo>
                    <a:lnTo>
                      <a:pt x="2519" y="1743"/>
                    </a:lnTo>
                    <a:lnTo>
                      <a:pt x="2486" y="1826"/>
                    </a:lnTo>
                    <a:lnTo>
                      <a:pt x="2448" y="1905"/>
                    </a:lnTo>
                    <a:lnTo>
                      <a:pt x="2405" y="1980"/>
                    </a:lnTo>
                    <a:lnTo>
                      <a:pt x="2356" y="2052"/>
                    </a:lnTo>
                    <a:lnTo>
                      <a:pt x="2304" y="2122"/>
                    </a:lnTo>
                    <a:lnTo>
                      <a:pt x="2247" y="2187"/>
                    </a:lnTo>
                    <a:lnTo>
                      <a:pt x="2186" y="2248"/>
                    </a:lnTo>
                    <a:lnTo>
                      <a:pt x="2120" y="2305"/>
                    </a:lnTo>
                    <a:lnTo>
                      <a:pt x="2051" y="2358"/>
                    </a:lnTo>
                    <a:lnTo>
                      <a:pt x="1978" y="2406"/>
                    </a:lnTo>
                    <a:lnTo>
                      <a:pt x="1902" y="2449"/>
                    </a:lnTo>
                    <a:lnTo>
                      <a:pt x="1824" y="2488"/>
                    </a:lnTo>
                    <a:lnTo>
                      <a:pt x="1742" y="2521"/>
                    </a:lnTo>
                    <a:lnTo>
                      <a:pt x="1658" y="2548"/>
                    </a:lnTo>
                    <a:lnTo>
                      <a:pt x="1571" y="2570"/>
                    </a:lnTo>
                    <a:lnTo>
                      <a:pt x="1482" y="2586"/>
                    </a:lnTo>
                    <a:lnTo>
                      <a:pt x="1391" y="2596"/>
                    </a:lnTo>
                    <a:lnTo>
                      <a:pt x="1298" y="2599"/>
                    </a:lnTo>
                    <a:lnTo>
                      <a:pt x="1205" y="2596"/>
                    </a:lnTo>
                    <a:lnTo>
                      <a:pt x="1115" y="2586"/>
                    </a:lnTo>
                    <a:lnTo>
                      <a:pt x="1025" y="2570"/>
                    </a:lnTo>
                    <a:lnTo>
                      <a:pt x="939" y="2548"/>
                    </a:lnTo>
                    <a:lnTo>
                      <a:pt x="855" y="2521"/>
                    </a:lnTo>
                    <a:lnTo>
                      <a:pt x="773" y="2488"/>
                    </a:lnTo>
                    <a:lnTo>
                      <a:pt x="694" y="2449"/>
                    </a:lnTo>
                    <a:lnTo>
                      <a:pt x="618" y="2406"/>
                    </a:lnTo>
                    <a:lnTo>
                      <a:pt x="545" y="2358"/>
                    </a:lnTo>
                    <a:lnTo>
                      <a:pt x="477" y="2305"/>
                    </a:lnTo>
                    <a:lnTo>
                      <a:pt x="412" y="2248"/>
                    </a:lnTo>
                    <a:lnTo>
                      <a:pt x="351" y="2187"/>
                    </a:lnTo>
                    <a:lnTo>
                      <a:pt x="293" y="2122"/>
                    </a:lnTo>
                    <a:lnTo>
                      <a:pt x="240" y="2052"/>
                    </a:lnTo>
                    <a:lnTo>
                      <a:pt x="193" y="1980"/>
                    </a:lnTo>
                    <a:lnTo>
                      <a:pt x="149" y="1905"/>
                    </a:lnTo>
                    <a:lnTo>
                      <a:pt x="110" y="1826"/>
                    </a:lnTo>
                    <a:lnTo>
                      <a:pt x="78" y="1743"/>
                    </a:lnTo>
                    <a:lnTo>
                      <a:pt x="50" y="1659"/>
                    </a:lnTo>
                    <a:lnTo>
                      <a:pt x="28" y="1572"/>
                    </a:lnTo>
                    <a:lnTo>
                      <a:pt x="13" y="1483"/>
                    </a:lnTo>
                    <a:lnTo>
                      <a:pt x="3" y="1393"/>
                    </a:lnTo>
                    <a:lnTo>
                      <a:pt x="0" y="1300"/>
                    </a:lnTo>
                    <a:lnTo>
                      <a:pt x="3" y="1206"/>
                    </a:lnTo>
                    <a:lnTo>
                      <a:pt x="13" y="1116"/>
                    </a:lnTo>
                    <a:lnTo>
                      <a:pt x="28" y="1027"/>
                    </a:lnTo>
                    <a:lnTo>
                      <a:pt x="50" y="940"/>
                    </a:lnTo>
                    <a:lnTo>
                      <a:pt x="78" y="855"/>
                    </a:lnTo>
                    <a:lnTo>
                      <a:pt x="110" y="773"/>
                    </a:lnTo>
                    <a:lnTo>
                      <a:pt x="149" y="694"/>
                    </a:lnTo>
                    <a:lnTo>
                      <a:pt x="193" y="618"/>
                    </a:lnTo>
                    <a:lnTo>
                      <a:pt x="240" y="547"/>
                    </a:lnTo>
                    <a:lnTo>
                      <a:pt x="293" y="477"/>
                    </a:lnTo>
                    <a:lnTo>
                      <a:pt x="351" y="412"/>
                    </a:lnTo>
                    <a:lnTo>
                      <a:pt x="412" y="351"/>
                    </a:lnTo>
                    <a:lnTo>
                      <a:pt x="477" y="294"/>
                    </a:lnTo>
                    <a:lnTo>
                      <a:pt x="545" y="241"/>
                    </a:lnTo>
                    <a:lnTo>
                      <a:pt x="618" y="193"/>
                    </a:lnTo>
                    <a:lnTo>
                      <a:pt x="694" y="150"/>
                    </a:lnTo>
                    <a:lnTo>
                      <a:pt x="773" y="111"/>
                    </a:lnTo>
                    <a:lnTo>
                      <a:pt x="855" y="78"/>
                    </a:lnTo>
                    <a:lnTo>
                      <a:pt x="939" y="51"/>
                    </a:lnTo>
                    <a:lnTo>
                      <a:pt x="1025" y="29"/>
                    </a:lnTo>
                    <a:lnTo>
                      <a:pt x="1115" y="13"/>
                    </a:lnTo>
                    <a:lnTo>
                      <a:pt x="1205" y="3"/>
                    </a:lnTo>
                    <a:lnTo>
                      <a:pt x="129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50" name="Freeform 414">
                <a:extLst>
                  <a:ext uri="{FF2B5EF4-FFF2-40B4-BE49-F238E27FC236}">
                    <a16:creationId xmlns:a16="http://schemas.microsoft.com/office/drawing/2014/main" id="{99FE043F-3C8E-4F41-BF3F-A4697E68EC3B}"/>
                  </a:ext>
                </a:extLst>
              </p:cNvPr>
              <p:cNvSpPr>
                <a:spLocks/>
              </p:cNvSpPr>
              <p:nvPr/>
            </p:nvSpPr>
            <p:spPr bwMode="auto">
              <a:xfrm>
                <a:off x="5952339" y="1915949"/>
                <a:ext cx="108443" cy="112499"/>
              </a:xfrm>
              <a:custGeom>
                <a:avLst/>
                <a:gdLst>
                  <a:gd name="T0" fmla="*/ 757 w 757"/>
                  <a:gd name="T1" fmla="*/ 0 h 758"/>
                  <a:gd name="T2" fmla="*/ 757 w 757"/>
                  <a:gd name="T3" fmla="*/ 217 h 758"/>
                  <a:gd name="T4" fmla="*/ 698 w 757"/>
                  <a:gd name="T5" fmla="*/ 220 h 758"/>
                  <a:gd name="T6" fmla="*/ 641 w 757"/>
                  <a:gd name="T7" fmla="*/ 229 h 758"/>
                  <a:gd name="T8" fmla="*/ 587 w 757"/>
                  <a:gd name="T9" fmla="*/ 244 h 758"/>
                  <a:gd name="T10" fmla="*/ 534 w 757"/>
                  <a:gd name="T11" fmla="*/ 264 h 758"/>
                  <a:gd name="T12" fmla="*/ 484 w 757"/>
                  <a:gd name="T13" fmla="*/ 290 h 758"/>
                  <a:gd name="T14" fmla="*/ 438 w 757"/>
                  <a:gd name="T15" fmla="*/ 321 h 758"/>
                  <a:gd name="T16" fmla="*/ 395 w 757"/>
                  <a:gd name="T17" fmla="*/ 356 h 758"/>
                  <a:gd name="T18" fmla="*/ 356 w 757"/>
                  <a:gd name="T19" fmla="*/ 395 h 758"/>
                  <a:gd name="T20" fmla="*/ 321 w 757"/>
                  <a:gd name="T21" fmla="*/ 438 h 758"/>
                  <a:gd name="T22" fmla="*/ 291 w 757"/>
                  <a:gd name="T23" fmla="*/ 484 h 758"/>
                  <a:gd name="T24" fmla="*/ 264 w 757"/>
                  <a:gd name="T25" fmla="*/ 534 h 758"/>
                  <a:gd name="T26" fmla="*/ 244 w 757"/>
                  <a:gd name="T27" fmla="*/ 586 h 758"/>
                  <a:gd name="T28" fmla="*/ 229 w 757"/>
                  <a:gd name="T29" fmla="*/ 641 h 758"/>
                  <a:gd name="T30" fmla="*/ 219 w 757"/>
                  <a:gd name="T31" fmla="*/ 699 h 758"/>
                  <a:gd name="T32" fmla="*/ 216 w 757"/>
                  <a:gd name="T33" fmla="*/ 758 h 758"/>
                  <a:gd name="T34" fmla="*/ 0 w 757"/>
                  <a:gd name="T35" fmla="*/ 758 h 758"/>
                  <a:gd name="T36" fmla="*/ 3 w 757"/>
                  <a:gd name="T37" fmla="*/ 688 h 758"/>
                  <a:gd name="T38" fmla="*/ 12 w 757"/>
                  <a:gd name="T39" fmla="*/ 621 h 758"/>
                  <a:gd name="T40" fmla="*/ 27 w 757"/>
                  <a:gd name="T41" fmla="*/ 556 h 758"/>
                  <a:gd name="T42" fmla="*/ 48 w 757"/>
                  <a:gd name="T43" fmla="*/ 494 h 758"/>
                  <a:gd name="T44" fmla="*/ 73 w 757"/>
                  <a:gd name="T45" fmla="*/ 433 h 758"/>
                  <a:gd name="T46" fmla="*/ 103 w 757"/>
                  <a:gd name="T47" fmla="*/ 376 h 758"/>
                  <a:gd name="T48" fmla="*/ 139 w 757"/>
                  <a:gd name="T49" fmla="*/ 321 h 758"/>
                  <a:gd name="T50" fmla="*/ 178 w 757"/>
                  <a:gd name="T51" fmla="*/ 269 h 758"/>
                  <a:gd name="T52" fmla="*/ 222 w 757"/>
                  <a:gd name="T53" fmla="*/ 222 h 758"/>
                  <a:gd name="T54" fmla="*/ 270 w 757"/>
                  <a:gd name="T55" fmla="*/ 178 h 758"/>
                  <a:gd name="T56" fmla="*/ 321 w 757"/>
                  <a:gd name="T57" fmla="*/ 139 h 758"/>
                  <a:gd name="T58" fmla="*/ 375 w 757"/>
                  <a:gd name="T59" fmla="*/ 103 h 758"/>
                  <a:gd name="T60" fmla="*/ 433 w 757"/>
                  <a:gd name="T61" fmla="*/ 72 h 758"/>
                  <a:gd name="T62" fmla="*/ 494 w 757"/>
                  <a:gd name="T63" fmla="*/ 47 h 758"/>
                  <a:gd name="T64" fmla="*/ 556 w 757"/>
                  <a:gd name="T65" fmla="*/ 27 h 758"/>
                  <a:gd name="T66" fmla="*/ 621 w 757"/>
                  <a:gd name="T67" fmla="*/ 12 h 758"/>
                  <a:gd name="T68" fmla="*/ 689 w 757"/>
                  <a:gd name="T69" fmla="*/ 3 h 758"/>
                  <a:gd name="T70" fmla="*/ 757 w 757"/>
                  <a:gd name="T71" fmla="*/ 0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7" h="758">
                    <a:moveTo>
                      <a:pt x="757" y="0"/>
                    </a:moveTo>
                    <a:lnTo>
                      <a:pt x="757" y="217"/>
                    </a:lnTo>
                    <a:lnTo>
                      <a:pt x="698" y="220"/>
                    </a:lnTo>
                    <a:lnTo>
                      <a:pt x="641" y="229"/>
                    </a:lnTo>
                    <a:lnTo>
                      <a:pt x="587" y="244"/>
                    </a:lnTo>
                    <a:lnTo>
                      <a:pt x="534" y="264"/>
                    </a:lnTo>
                    <a:lnTo>
                      <a:pt x="484" y="290"/>
                    </a:lnTo>
                    <a:lnTo>
                      <a:pt x="438" y="321"/>
                    </a:lnTo>
                    <a:lnTo>
                      <a:pt x="395" y="356"/>
                    </a:lnTo>
                    <a:lnTo>
                      <a:pt x="356" y="395"/>
                    </a:lnTo>
                    <a:lnTo>
                      <a:pt x="321" y="438"/>
                    </a:lnTo>
                    <a:lnTo>
                      <a:pt x="291" y="484"/>
                    </a:lnTo>
                    <a:lnTo>
                      <a:pt x="264" y="534"/>
                    </a:lnTo>
                    <a:lnTo>
                      <a:pt x="244" y="586"/>
                    </a:lnTo>
                    <a:lnTo>
                      <a:pt x="229" y="641"/>
                    </a:lnTo>
                    <a:lnTo>
                      <a:pt x="219" y="699"/>
                    </a:lnTo>
                    <a:lnTo>
                      <a:pt x="216" y="758"/>
                    </a:lnTo>
                    <a:lnTo>
                      <a:pt x="0" y="758"/>
                    </a:lnTo>
                    <a:lnTo>
                      <a:pt x="3" y="688"/>
                    </a:lnTo>
                    <a:lnTo>
                      <a:pt x="12" y="621"/>
                    </a:lnTo>
                    <a:lnTo>
                      <a:pt x="27" y="556"/>
                    </a:lnTo>
                    <a:lnTo>
                      <a:pt x="48" y="494"/>
                    </a:lnTo>
                    <a:lnTo>
                      <a:pt x="73" y="433"/>
                    </a:lnTo>
                    <a:lnTo>
                      <a:pt x="103" y="376"/>
                    </a:lnTo>
                    <a:lnTo>
                      <a:pt x="139" y="321"/>
                    </a:lnTo>
                    <a:lnTo>
                      <a:pt x="178" y="269"/>
                    </a:lnTo>
                    <a:lnTo>
                      <a:pt x="222" y="222"/>
                    </a:lnTo>
                    <a:lnTo>
                      <a:pt x="270" y="178"/>
                    </a:lnTo>
                    <a:lnTo>
                      <a:pt x="321" y="139"/>
                    </a:lnTo>
                    <a:lnTo>
                      <a:pt x="375" y="103"/>
                    </a:lnTo>
                    <a:lnTo>
                      <a:pt x="433" y="72"/>
                    </a:lnTo>
                    <a:lnTo>
                      <a:pt x="494" y="47"/>
                    </a:lnTo>
                    <a:lnTo>
                      <a:pt x="556" y="27"/>
                    </a:lnTo>
                    <a:lnTo>
                      <a:pt x="621" y="12"/>
                    </a:lnTo>
                    <a:lnTo>
                      <a:pt x="689" y="3"/>
                    </a:lnTo>
                    <a:lnTo>
                      <a:pt x="7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grpSp>
        <p:sp>
          <p:nvSpPr>
            <p:cNvPr id="51" name="Freeform 5">
              <a:extLst>
                <a:ext uri="{FF2B5EF4-FFF2-40B4-BE49-F238E27FC236}">
                  <a16:creationId xmlns:a16="http://schemas.microsoft.com/office/drawing/2014/main" id="{A99045CA-F9EF-4FD0-8289-847E901FE489}"/>
                </a:ext>
              </a:extLst>
            </p:cNvPr>
            <p:cNvSpPr>
              <a:spLocks noChangeAspect="1" noEditPoints="1"/>
            </p:cNvSpPr>
            <p:nvPr/>
          </p:nvSpPr>
          <p:spPr bwMode="auto">
            <a:xfrm>
              <a:off x="3791832" y="1713467"/>
              <a:ext cx="140483" cy="140482"/>
            </a:xfrm>
            <a:custGeom>
              <a:avLst/>
              <a:gdLst>
                <a:gd name="T0" fmla="*/ 80 w 1920"/>
                <a:gd name="T1" fmla="*/ 0 h 1920"/>
                <a:gd name="T2" fmla="*/ 80 w 1920"/>
                <a:gd name="T3" fmla="*/ 1840 h 1920"/>
                <a:gd name="T4" fmla="*/ 1920 w 1920"/>
                <a:gd name="T5" fmla="*/ 1840 h 1920"/>
                <a:gd name="T6" fmla="*/ 1920 w 1920"/>
                <a:gd name="T7" fmla="*/ 1920 h 1920"/>
                <a:gd name="T8" fmla="*/ 0 w 1920"/>
                <a:gd name="T9" fmla="*/ 1920 h 1920"/>
                <a:gd name="T10" fmla="*/ 0 w 1920"/>
                <a:gd name="T11" fmla="*/ 0 h 1920"/>
                <a:gd name="T12" fmla="*/ 80 w 1920"/>
                <a:gd name="T13" fmla="*/ 0 h 1920"/>
                <a:gd name="T14" fmla="*/ 1760 w 1920"/>
                <a:gd name="T15" fmla="*/ 880 h 1920"/>
                <a:gd name="T16" fmla="*/ 1520 w 1920"/>
                <a:gd name="T17" fmla="*/ 880 h 1920"/>
                <a:gd name="T18" fmla="*/ 1520 w 1920"/>
                <a:gd name="T19" fmla="*/ 640 h 1920"/>
                <a:gd name="T20" fmla="*/ 1880 w 1920"/>
                <a:gd name="T21" fmla="*/ 640 h 1920"/>
                <a:gd name="T22" fmla="*/ 1880 w 1920"/>
                <a:gd name="T23" fmla="*/ 1760 h 1920"/>
                <a:gd name="T24" fmla="*/ 1760 w 1920"/>
                <a:gd name="T25" fmla="*/ 1760 h 1920"/>
                <a:gd name="T26" fmla="*/ 1760 w 1920"/>
                <a:gd name="T27" fmla="*/ 880 h 1920"/>
                <a:gd name="T28" fmla="*/ 1360 w 1920"/>
                <a:gd name="T29" fmla="*/ 960 h 1920"/>
                <a:gd name="T30" fmla="*/ 1680 w 1920"/>
                <a:gd name="T31" fmla="*/ 960 h 1920"/>
                <a:gd name="T32" fmla="*/ 1680 w 1920"/>
                <a:gd name="T33" fmla="*/ 1760 h 1920"/>
                <a:gd name="T34" fmla="*/ 1360 w 1920"/>
                <a:gd name="T35" fmla="*/ 1760 h 1920"/>
                <a:gd name="T36" fmla="*/ 1360 w 1920"/>
                <a:gd name="T37" fmla="*/ 960 h 1920"/>
                <a:gd name="T38" fmla="*/ 1440 w 1920"/>
                <a:gd name="T39" fmla="*/ 1040 h 1920"/>
                <a:gd name="T40" fmla="*/ 1440 w 1920"/>
                <a:gd name="T41" fmla="*/ 1680 h 1920"/>
                <a:gd name="T42" fmla="*/ 1600 w 1920"/>
                <a:gd name="T43" fmla="*/ 1680 h 1920"/>
                <a:gd name="T44" fmla="*/ 1600 w 1920"/>
                <a:gd name="T45" fmla="*/ 1040 h 1920"/>
                <a:gd name="T46" fmla="*/ 1440 w 1920"/>
                <a:gd name="T47" fmla="*/ 1040 h 1920"/>
                <a:gd name="T48" fmla="*/ 1160 w 1920"/>
                <a:gd name="T49" fmla="*/ 720 h 1920"/>
                <a:gd name="T50" fmla="*/ 920 w 1920"/>
                <a:gd name="T51" fmla="*/ 720 h 1920"/>
                <a:gd name="T52" fmla="*/ 920 w 1920"/>
                <a:gd name="T53" fmla="*/ 320 h 1920"/>
                <a:gd name="T54" fmla="*/ 1280 w 1920"/>
                <a:gd name="T55" fmla="*/ 320 h 1920"/>
                <a:gd name="T56" fmla="*/ 1280 w 1920"/>
                <a:gd name="T57" fmla="*/ 1760 h 1920"/>
                <a:gd name="T58" fmla="*/ 1160 w 1920"/>
                <a:gd name="T59" fmla="*/ 1760 h 1920"/>
                <a:gd name="T60" fmla="*/ 1160 w 1920"/>
                <a:gd name="T61" fmla="*/ 720 h 1920"/>
                <a:gd name="T62" fmla="*/ 760 w 1920"/>
                <a:gd name="T63" fmla="*/ 800 h 1920"/>
                <a:gd name="T64" fmla="*/ 1080 w 1920"/>
                <a:gd name="T65" fmla="*/ 800 h 1920"/>
                <a:gd name="T66" fmla="*/ 1080 w 1920"/>
                <a:gd name="T67" fmla="*/ 1760 h 1920"/>
                <a:gd name="T68" fmla="*/ 760 w 1920"/>
                <a:gd name="T69" fmla="*/ 1760 h 1920"/>
                <a:gd name="T70" fmla="*/ 760 w 1920"/>
                <a:gd name="T71" fmla="*/ 800 h 1920"/>
                <a:gd name="T72" fmla="*/ 840 w 1920"/>
                <a:gd name="T73" fmla="*/ 880 h 1920"/>
                <a:gd name="T74" fmla="*/ 840 w 1920"/>
                <a:gd name="T75" fmla="*/ 1680 h 1920"/>
                <a:gd name="T76" fmla="*/ 1000 w 1920"/>
                <a:gd name="T77" fmla="*/ 1680 h 1920"/>
                <a:gd name="T78" fmla="*/ 1000 w 1920"/>
                <a:gd name="T79" fmla="*/ 880 h 1920"/>
                <a:gd name="T80" fmla="*/ 840 w 1920"/>
                <a:gd name="T81" fmla="*/ 880 h 1920"/>
                <a:gd name="T82" fmla="*/ 560 w 1920"/>
                <a:gd name="T83" fmla="*/ 480 h 1920"/>
                <a:gd name="T84" fmla="*/ 320 w 1920"/>
                <a:gd name="T85" fmla="*/ 480 h 1920"/>
                <a:gd name="T86" fmla="*/ 320 w 1920"/>
                <a:gd name="T87" fmla="*/ 0 h 1920"/>
                <a:gd name="T88" fmla="*/ 680 w 1920"/>
                <a:gd name="T89" fmla="*/ 0 h 1920"/>
                <a:gd name="T90" fmla="*/ 680 w 1920"/>
                <a:gd name="T91" fmla="*/ 1760 h 1920"/>
                <a:gd name="T92" fmla="*/ 560 w 1920"/>
                <a:gd name="T93" fmla="*/ 1760 h 1920"/>
                <a:gd name="T94" fmla="*/ 560 w 1920"/>
                <a:gd name="T95" fmla="*/ 480 h 1920"/>
                <a:gd name="T96" fmla="*/ 160 w 1920"/>
                <a:gd name="T97" fmla="*/ 560 h 1920"/>
                <a:gd name="T98" fmla="*/ 480 w 1920"/>
                <a:gd name="T99" fmla="*/ 560 h 1920"/>
                <a:gd name="T100" fmla="*/ 480 w 1920"/>
                <a:gd name="T101" fmla="*/ 1760 h 1920"/>
                <a:gd name="T102" fmla="*/ 160 w 1920"/>
                <a:gd name="T103" fmla="*/ 1760 h 1920"/>
                <a:gd name="T104" fmla="*/ 160 w 1920"/>
                <a:gd name="T105" fmla="*/ 560 h 1920"/>
                <a:gd name="T106" fmla="*/ 240 w 1920"/>
                <a:gd name="T107" fmla="*/ 640 h 1920"/>
                <a:gd name="T108" fmla="*/ 240 w 1920"/>
                <a:gd name="T109" fmla="*/ 1680 h 1920"/>
                <a:gd name="T110" fmla="*/ 400 w 1920"/>
                <a:gd name="T111" fmla="*/ 1680 h 1920"/>
                <a:gd name="T112" fmla="*/ 400 w 1920"/>
                <a:gd name="T113" fmla="*/ 640 h 1920"/>
                <a:gd name="T114" fmla="*/ 240 w 1920"/>
                <a:gd name="T115" fmla="*/ 640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20" h="1920">
                  <a:moveTo>
                    <a:pt x="80" y="0"/>
                  </a:moveTo>
                  <a:cubicBezTo>
                    <a:pt x="80" y="1840"/>
                    <a:pt x="80" y="1840"/>
                    <a:pt x="80" y="1840"/>
                  </a:cubicBezTo>
                  <a:cubicBezTo>
                    <a:pt x="1920" y="1840"/>
                    <a:pt x="1920" y="1840"/>
                    <a:pt x="1920" y="1840"/>
                  </a:cubicBezTo>
                  <a:cubicBezTo>
                    <a:pt x="1920" y="1920"/>
                    <a:pt x="1920" y="1920"/>
                    <a:pt x="1920" y="1920"/>
                  </a:cubicBezTo>
                  <a:cubicBezTo>
                    <a:pt x="0" y="1920"/>
                    <a:pt x="0" y="1920"/>
                    <a:pt x="0" y="1920"/>
                  </a:cubicBezTo>
                  <a:cubicBezTo>
                    <a:pt x="0" y="0"/>
                    <a:pt x="0" y="0"/>
                    <a:pt x="0" y="0"/>
                  </a:cubicBezTo>
                  <a:lnTo>
                    <a:pt x="80" y="0"/>
                  </a:lnTo>
                  <a:close/>
                  <a:moveTo>
                    <a:pt x="1760" y="880"/>
                  </a:moveTo>
                  <a:cubicBezTo>
                    <a:pt x="1520" y="880"/>
                    <a:pt x="1520" y="880"/>
                    <a:pt x="1520" y="880"/>
                  </a:cubicBezTo>
                  <a:cubicBezTo>
                    <a:pt x="1520" y="800"/>
                    <a:pt x="1520" y="720"/>
                    <a:pt x="1520" y="640"/>
                  </a:cubicBezTo>
                  <a:cubicBezTo>
                    <a:pt x="1640" y="640"/>
                    <a:pt x="1760" y="640"/>
                    <a:pt x="1880" y="640"/>
                  </a:cubicBezTo>
                  <a:cubicBezTo>
                    <a:pt x="1880" y="1760"/>
                    <a:pt x="1880" y="1760"/>
                    <a:pt x="1880" y="1760"/>
                  </a:cubicBezTo>
                  <a:cubicBezTo>
                    <a:pt x="1840" y="1760"/>
                    <a:pt x="1800" y="1760"/>
                    <a:pt x="1760" y="1760"/>
                  </a:cubicBezTo>
                  <a:lnTo>
                    <a:pt x="1760" y="880"/>
                  </a:lnTo>
                  <a:close/>
                  <a:moveTo>
                    <a:pt x="1360" y="960"/>
                  </a:moveTo>
                  <a:cubicBezTo>
                    <a:pt x="1467" y="960"/>
                    <a:pt x="1573" y="960"/>
                    <a:pt x="1680" y="960"/>
                  </a:cubicBezTo>
                  <a:cubicBezTo>
                    <a:pt x="1680" y="1760"/>
                    <a:pt x="1680" y="1760"/>
                    <a:pt x="1680" y="1760"/>
                  </a:cubicBezTo>
                  <a:cubicBezTo>
                    <a:pt x="1360" y="1760"/>
                    <a:pt x="1360" y="1760"/>
                    <a:pt x="1360" y="1760"/>
                  </a:cubicBezTo>
                  <a:lnTo>
                    <a:pt x="1360" y="960"/>
                  </a:lnTo>
                  <a:close/>
                  <a:moveTo>
                    <a:pt x="1440" y="1040"/>
                  </a:moveTo>
                  <a:cubicBezTo>
                    <a:pt x="1440" y="1680"/>
                    <a:pt x="1440" y="1680"/>
                    <a:pt x="1440" y="1680"/>
                  </a:cubicBezTo>
                  <a:cubicBezTo>
                    <a:pt x="1600" y="1680"/>
                    <a:pt x="1600" y="1680"/>
                    <a:pt x="1600" y="1680"/>
                  </a:cubicBezTo>
                  <a:cubicBezTo>
                    <a:pt x="1600" y="1040"/>
                    <a:pt x="1600" y="1040"/>
                    <a:pt x="1600" y="1040"/>
                  </a:cubicBezTo>
                  <a:lnTo>
                    <a:pt x="1440" y="1040"/>
                  </a:lnTo>
                  <a:close/>
                  <a:moveTo>
                    <a:pt x="1160" y="720"/>
                  </a:moveTo>
                  <a:cubicBezTo>
                    <a:pt x="920" y="720"/>
                    <a:pt x="920" y="720"/>
                    <a:pt x="920" y="720"/>
                  </a:cubicBezTo>
                  <a:cubicBezTo>
                    <a:pt x="920" y="320"/>
                    <a:pt x="920" y="320"/>
                    <a:pt x="920" y="320"/>
                  </a:cubicBezTo>
                  <a:cubicBezTo>
                    <a:pt x="1040" y="320"/>
                    <a:pt x="1160" y="320"/>
                    <a:pt x="1280" y="320"/>
                  </a:cubicBezTo>
                  <a:cubicBezTo>
                    <a:pt x="1280" y="1760"/>
                    <a:pt x="1280" y="1760"/>
                    <a:pt x="1280" y="1760"/>
                  </a:cubicBezTo>
                  <a:cubicBezTo>
                    <a:pt x="1240" y="1760"/>
                    <a:pt x="1200" y="1760"/>
                    <a:pt x="1160" y="1760"/>
                  </a:cubicBezTo>
                  <a:lnTo>
                    <a:pt x="1160" y="720"/>
                  </a:lnTo>
                  <a:close/>
                  <a:moveTo>
                    <a:pt x="760" y="800"/>
                  </a:moveTo>
                  <a:cubicBezTo>
                    <a:pt x="867" y="800"/>
                    <a:pt x="973" y="800"/>
                    <a:pt x="1080" y="800"/>
                  </a:cubicBezTo>
                  <a:cubicBezTo>
                    <a:pt x="1080" y="1760"/>
                    <a:pt x="1080" y="1760"/>
                    <a:pt x="1080" y="1760"/>
                  </a:cubicBezTo>
                  <a:cubicBezTo>
                    <a:pt x="760" y="1760"/>
                    <a:pt x="760" y="1760"/>
                    <a:pt x="760" y="1760"/>
                  </a:cubicBezTo>
                  <a:lnTo>
                    <a:pt x="760" y="800"/>
                  </a:lnTo>
                  <a:close/>
                  <a:moveTo>
                    <a:pt x="840" y="880"/>
                  </a:moveTo>
                  <a:cubicBezTo>
                    <a:pt x="840" y="1680"/>
                    <a:pt x="840" y="1680"/>
                    <a:pt x="840" y="1680"/>
                  </a:cubicBezTo>
                  <a:cubicBezTo>
                    <a:pt x="1000" y="1680"/>
                    <a:pt x="1000" y="1680"/>
                    <a:pt x="1000" y="1680"/>
                  </a:cubicBezTo>
                  <a:cubicBezTo>
                    <a:pt x="1000" y="880"/>
                    <a:pt x="1000" y="880"/>
                    <a:pt x="1000" y="880"/>
                  </a:cubicBezTo>
                  <a:lnTo>
                    <a:pt x="840" y="880"/>
                  </a:lnTo>
                  <a:close/>
                  <a:moveTo>
                    <a:pt x="560" y="480"/>
                  </a:moveTo>
                  <a:cubicBezTo>
                    <a:pt x="320" y="480"/>
                    <a:pt x="320" y="480"/>
                    <a:pt x="320" y="480"/>
                  </a:cubicBezTo>
                  <a:cubicBezTo>
                    <a:pt x="320" y="0"/>
                    <a:pt x="320" y="0"/>
                    <a:pt x="320" y="0"/>
                  </a:cubicBezTo>
                  <a:cubicBezTo>
                    <a:pt x="440" y="0"/>
                    <a:pt x="560" y="0"/>
                    <a:pt x="680" y="0"/>
                  </a:cubicBezTo>
                  <a:cubicBezTo>
                    <a:pt x="680" y="1760"/>
                    <a:pt x="680" y="1760"/>
                    <a:pt x="680" y="1760"/>
                  </a:cubicBezTo>
                  <a:cubicBezTo>
                    <a:pt x="640" y="1760"/>
                    <a:pt x="600" y="1760"/>
                    <a:pt x="560" y="1760"/>
                  </a:cubicBezTo>
                  <a:lnTo>
                    <a:pt x="560" y="480"/>
                  </a:lnTo>
                  <a:close/>
                  <a:moveTo>
                    <a:pt x="160" y="560"/>
                  </a:moveTo>
                  <a:cubicBezTo>
                    <a:pt x="480" y="560"/>
                    <a:pt x="480" y="560"/>
                    <a:pt x="480" y="560"/>
                  </a:cubicBezTo>
                  <a:cubicBezTo>
                    <a:pt x="480" y="1760"/>
                    <a:pt x="480" y="1760"/>
                    <a:pt x="480" y="1760"/>
                  </a:cubicBezTo>
                  <a:cubicBezTo>
                    <a:pt x="373" y="1760"/>
                    <a:pt x="267" y="1760"/>
                    <a:pt x="160" y="1760"/>
                  </a:cubicBezTo>
                  <a:lnTo>
                    <a:pt x="160" y="560"/>
                  </a:lnTo>
                  <a:close/>
                  <a:moveTo>
                    <a:pt x="240" y="640"/>
                  </a:moveTo>
                  <a:cubicBezTo>
                    <a:pt x="240" y="1680"/>
                    <a:pt x="240" y="1680"/>
                    <a:pt x="240" y="1680"/>
                  </a:cubicBezTo>
                  <a:cubicBezTo>
                    <a:pt x="400" y="1680"/>
                    <a:pt x="400" y="1680"/>
                    <a:pt x="400" y="1680"/>
                  </a:cubicBezTo>
                  <a:cubicBezTo>
                    <a:pt x="400" y="640"/>
                    <a:pt x="400" y="640"/>
                    <a:pt x="400" y="640"/>
                  </a:cubicBezTo>
                  <a:lnTo>
                    <a:pt x="240" y="64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grpSp>
          <p:nvGrpSpPr>
            <p:cNvPr id="55" name="Group 54">
              <a:extLst>
                <a:ext uri="{FF2B5EF4-FFF2-40B4-BE49-F238E27FC236}">
                  <a16:creationId xmlns:a16="http://schemas.microsoft.com/office/drawing/2014/main" id="{52BBCD9B-33F7-44CA-BB62-E7C9211DAA1D}"/>
                </a:ext>
              </a:extLst>
            </p:cNvPr>
            <p:cNvGrpSpPr>
              <a:grpSpLocks noChangeAspect="1"/>
            </p:cNvGrpSpPr>
            <p:nvPr/>
          </p:nvGrpSpPr>
          <p:grpSpPr>
            <a:xfrm>
              <a:off x="7954676" y="1713469"/>
              <a:ext cx="134722" cy="133644"/>
              <a:chOff x="3841750" y="1909763"/>
              <a:chExt cx="2579687" cy="2559050"/>
            </a:xfrm>
            <a:solidFill>
              <a:schemeClr val="accent6"/>
            </a:solidFill>
          </p:grpSpPr>
          <p:sp>
            <p:nvSpPr>
              <p:cNvPr id="56" name="Freeform 5">
                <a:extLst>
                  <a:ext uri="{FF2B5EF4-FFF2-40B4-BE49-F238E27FC236}">
                    <a16:creationId xmlns:a16="http://schemas.microsoft.com/office/drawing/2014/main" id="{3EE2CE37-D51D-47E8-B780-1DB372B7DC20}"/>
                  </a:ext>
                </a:extLst>
              </p:cNvPr>
              <p:cNvSpPr>
                <a:spLocks/>
              </p:cNvSpPr>
              <p:nvPr/>
            </p:nvSpPr>
            <p:spPr bwMode="auto">
              <a:xfrm>
                <a:off x="4602163" y="1909763"/>
                <a:ext cx="1492250" cy="647700"/>
              </a:xfrm>
              <a:custGeom>
                <a:avLst/>
                <a:gdLst>
                  <a:gd name="T0" fmla="*/ 0 w 940"/>
                  <a:gd name="T1" fmla="*/ 408 h 408"/>
                  <a:gd name="T2" fmla="*/ 706 w 940"/>
                  <a:gd name="T3" fmla="*/ 0 h 408"/>
                  <a:gd name="T4" fmla="*/ 940 w 940"/>
                  <a:gd name="T5" fmla="*/ 408 h 408"/>
                  <a:gd name="T6" fmla="*/ 0 w 940"/>
                  <a:gd name="T7" fmla="*/ 408 h 408"/>
                </a:gdLst>
                <a:ahLst/>
                <a:cxnLst>
                  <a:cxn ang="0">
                    <a:pos x="T0" y="T1"/>
                  </a:cxn>
                  <a:cxn ang="0">
                    <a:pos x="T2" y="T3"/>
                  </a:cxn>
                  <a:cxn ang="0">
                    <a:pos x="T4" y="T5"/>
                  </a:cxn>
                  <a:cxn ang="0">
                    <a:pos x="T6" y="T7"/>
                  </a:cxn>
                </a:cxnLst>
                <a:rect l="0" t="0" r="r" b="b"/>
                <a:pathLst>
                  <a:path w="940" h="408">
                    <a:moveTo>
                      <a:pt x="0" y="408"/>
                    </a:moveTo>
                    <a:lnTo>
                      <a:pt x="706" y="0"/>
                    </a:lnTo>
                    <a:lnTo>
                      <a:pt x="940" y="408"/>
                    </a:lnTo>
                    <a:lnTo>
                      <a:pt x="0" y="4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57" name="Freeform 6">
                <a:extLst>
                  <a:ext uri="{FF2B5EF4-FFF2-40B4-BE49-F238E27FC236}">
                    <a16:creationId xmlns:a16="http://schemas.microsoft.com/office/drawing/2014/main" id="{616D36DF-9BA4-465E-ADCD-00C0E1E0108A}"/>
                  </a:ext>
                </a:extLst>
              </p:cNvPr>
              <p:cNvSpPr>
                <a:spLocks noEditPoints="1"/>
              </p:cNvSpPr>
              <p:nvPr/>
            </p:nvSpPr>
            <p:spPr bwMode="auto">
              <a:xfrm>
                <a:off x="3841750" y="2652713"/>
                <a:ext cx="2579687" cy="1816100"/>
              </a:xfrm>
              <a:custGeom>
                <a:avLst/>
                <a:gdLst>
                  <a:gd name="T0" fmla="*/ 80 w 2160"/>
                  <a:gd name="T1" fmla="*/ 480 h 1520"/>
                  <a:gd name="T2" fmla="*/ 600 w 2160"/>
                  <a:gd name="T3" fmla="*/ 480 h 1520"/>
                  <a:gd name="T4" fmla="*/ 800 w 2160"/>
                  <a:gd name="T5" fmla="*/ 680 h 1520"/>
                  <a:gd name="T6" fmla="*/ 800 w 2160"/>
                  <a:gd name="T7" fmla="*/ 920 h 1520"/>
                  <a:gd name="T8" fmla="*/ 600 w 2160"/>
                  <a:gd name="T9" fmla="*/ 1120 h 1520"/>
                  <a:gd name="T10" fmla="*/ 80 w 2160"/>
                  <a:gd name="T11" fmla="*/ 1120 h 1520"/>
                  <a:gd name="T12" fmla="*/ 0 w 2160"/>
                  <a:gd name="T13" fmla="*/ 1040 h 1520"/>
                  <a:gd name="T14" fmla="*/ 0 w 2160"/>
                  <a:gd name="T15" fmla="*/ 560 h 1520"/>
                  <a:gd name="T16" fmla="*/ 80 w 2160"/>
                  <a:gd name="T17" fmla="*/ 480 h 1520"/>
                  <a:gd name="T18" fmla="*/ 240 w 2160"/>
                  <a:gd name="T19" fmla="*/ 1200 h 1520"/>
                  <a:gd name="T20" fmla="*/ 240 w 2160"/>
                  <a:gd name="T21" fmla="*/ 1400 h 1520"/>
                  <a:gd name="T22" fmla="*/ 280 w 2160"/>
                  <a:gd name="T23" fmla="*/ 1520 h 1520"/>
                  <a:gd name="T24" fmla="*/ 200 w 2160"/>
                  <a:gd name="T25" fmla="*/ 1520 h 1520"/>
                  <a:gd name="T26" fmla="*/ 80 w 2160"/>
                  <a:gd name="T27" fmla="*/ 1400 h 1520"/>
                  <a:gd name="T28" fmla="*/ 80 w 2160"/>
                  <a:gd name="T29" fmla="*/ 1200 h 1520"/>
                  <a:gd name="T30" fmla="*/ 240 w 2160"/>
                  <a:gd name="T31" fmla="*/ 1200 h 1520"/>
                  <a:gd name="T32" fmla="*/ 80 w 2160"/>
                  <a:gd name="T33" fmla="*/ 400 h 1520"/>
                  <a:gd name="T34" fmla="*/ 80 w 2160"/>
                  <a:gd name="T35" fmla="*/ 120 h 1520"/>
                  <a:gd name="T36" fmla="*/ 200 w 2160"/>
                  <a:gd name="T37" fmla="*/ 0 h 1520"/>
                  <a:gd name="T38" fmla="*/ 280 w 2160"/>
                  <a:gd name="T39" fmla="*/ 0 h 1520"/>
                  <a:gd name="T40" fmla="*/ 240 w 2160"/>
                  <a:gd name="T41" fmla="*/ 120 h 1520"/>
                  <a:gd name="T42" fmla="*/ 240 w 2160"/>
                  <a:gd name="T43" fmla="*/ 400 h 1520"/>
                  <a:gd name="T44" fmla="*/ 80 w 2160"/>
                  <a:gd name="T45" fmla="*/ 400 h 1520"/>
                  <a:gd name="T46" fmla="*/ 320 w 2160"/>
                  <a:gd name="T47" fmla="*/ 400 h 1520"/>
                  <a:gd name="T48" fmla="*/ 320 w 2160"/>
                  <a:gd name="T49" fmla="*/ 120 h 1520"/>
                  <a:gd name="T50" fmla="*/ 440 w 2160"/>
                  <a:gd name="T51" fmla="*/ 0 h 1520"/>
                  <a:gd name="T52" fmla="*/ 2040 w 2160"/>
                  <a:gd name="T53" fmla="*/ 0 h 1520"/>
                  <a:gd name="T54" fmla="*/ 2160 w 2160"/>
                  <a:gd name="T55" fmla="*/ 120 h 1520"/>
                  <a:gd name="T56" fmla="*/ 2160 w 2160"/>
                  <a:gd name="T57" fmla="*/ 1400 h 1520"/>
                  <a:gd name="T58" fmla="*/ 2040 w 2160"/>
                  <a:gd name="T59" fmla="*/ 1520 h 1520"/>
                  <a:gd name="T60" fmla="*/ 440 w 2160"/>
                  <a:gd name="T61" fmla="*/ 1520 h 1520"/>
                  <a:gd name="T62" fmla="*/ 320 w 2160"/>
                  <a:gd name="T63" fmla="*/ 1400 h 1520"/>
                  <a:gd name="T64" fmla="*/ 320 w 2160"/>
                  <a:gd name="T65" fmla="*/ 1200 h 1520"/>
                  <a:gd name="T66" fmla="*/ 600 w 2160"/>
                  <a:gd name="T67" fmla="*/ 1200 h 1520"/>
                  <a:gd name="T68" fmla="*/ 880 w 2160"/>
                  <a:gd name="T69" fmla="*/ 920 h 1520"/>
                  <a:gd name="T70" fmla="*/ 880 w 2160"/>
                  <a:gd name="T71" fmla="*/ 680 h 1520"/>
                  <a:gd name="T72" fmla="*/ 600 w 2160"/>
                  <a:gd name="T73" fmla="*/ 400 h 1520"/>
                  <a:gd name="T74" fmla="*/ 320 w 2160"/>
                  <a:gd name="T75" fmla="*/ 400 h 1520"/>
                  <a:gd name="T76" fmla="*/ 480 w 2160"/>
                  <a:gd name="T77" fmla="*/ 640 h 1520"/>
                  <a:gd name="T78" fmla="*/ 320 w 2160"/>
                  <a:gd name="T79" fmla="*/ 800 h 1520"/>
                  <a:gd name="T80" fmla="*/ 480 w 2160"/>
                  <a:gd name="T81" fmla="*/ 960 h 1520"/>
                  <a:gd name="T82" fmla="*/ 640 w 2160"/>
                  <a:gd name="T83" fmla="*/ 800 h 1520"/>
                  <a:gd name="T84" fmla="*/ 480 w 2160"/>
                  <a:gd name="T85" fmla="*/ 64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0" h="1520">
                    <a:moveTo>
                      <a:pt x="80" y="480"/>
                    </a:moveTo>
                    <a:cubicBezTo>
                      <a:pt x="600" y="480"/>
                      <a:pt x="600" y="480"/>
                      <a:pt x="600" y="480"/>
                    </a:cubicBezTo>
                    <a:cubicBezTo>
                      <a:pt x="710" y="480"/>
                      <a:pt x="800" y="570"/>
                      <a:pt x="800" y="680"/>
                    </a:cubicBezTo>
                    <a:cubicBezTo>
                      <a:pt x="800" y="920"/>
                      <a:pt x="800" y="920"/>
                      <a:pt x="800" y="920"/>
                    </a:cubicBezTo>
                    <a:cubicBezTo>
                      <a:pt x="800" y="1030"/>
                      <a:pt x="710" y="1120"/>
                      <a:pt x="600" y="1120"/>
                    </a:cubicBezTo>
                    <a:cubicBezTo>
                      <a:pt x="80" y="1120"/>
                      <a:pt x="80" y="1120"/>
                      <a:pt x="80" y="1120"/>
                    </a:cubicBezTo>
                    <a:cubicBezTo>
                      <a:pt x="36" y="1120"/>
                      <a:pt x="0" y="1084"/>
                      <a:pt x="0" y="1040"/>
                    </a:cubicBezTo>
                    <a:cubicBezTo>
                      <a:pt x="0" y="560"/>
                      <a:pt x="0" y="560"/>
                      <a:pt x="0" y="560"/>
                    </a:cubicBezTo>
                    <a:cubicBezTo>
                      <a:pt x="0" y="516"/>
                      <a:pt x="36" y="480"/>
                      <a:pt x="80" y="480"/>
                    </a:cubicBezTo>
                    <a:close/>
                    <a:moveTo>
                      <a:pt x="240" y="1200"/>
                    </a:moveTo>
                    <a:cubicBezTo>
                      <a:pt x="240" y="1400"/>
                      <a:pt x="240" y="1400"/>
                      <a:pt x="240" y="1400"/>
                    </a:cubicBezTo>
                    <a:cubicBezTo>
                      <a:pt x="240" y="1445"/>
                      <a:pt x="255" y="1486"/>
                      <a:pt x="280" y="1520"/>
                    </a:cubicBezTo>
                    <a:cubicBezTo>
                      <a:pt x="200" y="1520"/>
                      <a:pt x="200" y="1520"/>
                      <a:pt x="200" y="1520"/>
                    </a:cubicBezTo>
                    <a:cubicBezTo>
                      <a:pt x="134" y="1520"/>
                      <a:pt x="80" y="1466"/>
                      <a:pt x="80" y="1400"/>
                    </a:cubicBezTo>
                    <a:cubicBezTo>
                      <a:pt x="80" y="1200"/>
                      <a:pt x="80" y="1200"/>
                      <a:pt x="80" y="1200"/>
                    </a:cubicBezTo>
                    <a:lnTo>
                      <a:pt x="240" y="1200"/>
                    </a:lnTo>
                    <a:close/>
                    <a:moveTo>
                      <a:pt x="80" y="400"/>
                    </a:moveTo>
                    <a:cubicBezTo>
                      <a:pt x="80" y="120"/>
                      <a:pt x="80" y="120"/>
                      <a:pt x="80" y="120"/>
                    </a:cubicBezTo>
                    <a:cubicBezTo>
                      <a:pt x="80" y="54"/>
                      <a:pt x="134" y="0"/>
                      <a:pt x="200" y="0"/>
                    </a:cubicBezTo>
                    <a:cubicBezTo>
                      <a:pt x="280" y="0"/>
                      <a:pt x="280" y="0"/>
                      <a:pt x="280" y="0"/>
                    </a:cubicBezTo>
                    <a:cubicBezTo>
                      <a:pt x="255" y="34"/>
                      <a:pt x="240" y="75"/>
                      <a:pt x="240" y="120"/>
                    </a:cubicBezTo>
                    <a:cubicBezTo>
                      <a:pt x="240" y="400"/>
                      <a:pt x="240" y="400"/>
                      <a:pt x="240" y="400"/>
                    </a:cubicBezTo>
                    <a:lnTo>
                      <a:pt x="80" y="400"/>
                    </a:lnTo>
                    <a:close/>
                    <a:moveTo>
                      <a:pt x="320" y="400"/>
                    </a:moveTo>
                    <a:cubicBezTo>
                      <a:pt x="320" y="120"/>
                      <a:pt x="320" y="120"/>
                      <a:pt x="320" y="120"/>
                    </a:cubicBezTo>
                    <a:cubicBezTo>
                      <a:pt x="320" y="54"/>
                      <a:pt x="374" y="0"/>
                      <a:pt x="440" y="0"/>
                    </a:cubicBezTo>
                    <a:cubicBezTo>
                      <a:pt x="2040" y="0"/>
                      <a:pt x="2040" y="0"/>
                      <a:pt x="2040" y="0"/>
                    </a:cubicBezTo>
                    <a:cubicBezTo>
                      <a:pt x="2106" y="0"/>
                      <a:pt x="2160" y="54"/>
                      <a:pt x="2160" y="120"/>
                    </a:cubicBezTo>
                    <a:cubicBezTo>
                      <a:pt x="2160" y="1400"/>
                      <a:pt x="2160" y="1400"/>
                      <a:pt x="2160" y="1400"/>
                    </a:cubicBezTo>
                    <a:cubicBezTo>
                      <a:pt x="2160" y="1466"/>
                      <a:pt x="2106" y="1520"/>
                      <a:pt x="2040" y="1520"/>
                    </a:cubicBezTo>
                    <a:cubicBezTo>
                      <a:pt x="440" y="1520"/>
                      <a:pt x="440" y="1520"/>
                      <a:pt x="440" y="1520"/>
                    </a:cubicBezTo>
                    <a:cubicBezTo>
                      <a:pt x="374" y="1520"/>
                      <a:pt x="320" y="1466"/>
                      <a:pt x="320" y="1400"/>
                    </a:cubicBezTo>
                    <a:cubicBezTo>
                      <a:pt x="320" y="1200"/>
                      <a:pt x="320" y="1200"/>
                      <a:pt x="320" y="1200"/>
                    </a:cubicBezTo>
                    <a:cubicBezTo>
                      <a:pt x="600" y="1200"/>
                      <a:pt x="600" y="1200"/>
                      <a:pt x="600" y="1200"/>
                    </a:cubicBezTo>
                    <a:cubicBezTo>
                      <a:pt x="754" y="1200"/>
                      <a:pt x="880" y="1074"/>
                      <a:pt x="880" y="920"/>
                    </a:cubicBezTo>
                    <a:cubicBezTo>
                      <a:pt x="880" y="680"/>
                      <a:pt x="880" y="680"/>
                      <a:pt x="880" y="680"/>
                    </a:cubicBezTo>
                    <a:cubicBezTo>
                      <a:pt x="880" y="526"/>
                      <a:pt x="754" y="400"/>
                      <a:pt x="600" y="400"/>
                    </a:cubicBezTo>
                    <a:lnTo>
                      <a:pt x="320" y="400"/>
                    </a:lnTo>
                    <a:close/>
                    <a:moveTo>
                      <a:pt x="480" y="640"/>
                    </a:moveTo>
                    <a:cubicBezTo>
                      <a:pt x="392" y="640"/>
                      <a:pt x="320" y="712"/>
                      <a:pt x="320" y="800"/>
                    </a:cubicBezTo>
                    <a:cubicBezTo>
                      <a:pt x="320" y="888"/>
                      <a:pt x="392" y="960"/>
                      <a:pt x="480" y="960"/>
                    </a:cubicBezTo>
                    <a:cubicBezTo>
                      <a:pt x="568" y="960"/>
                      <a:pt x="640" y="888"/>
                      <a:pt x="640" y="800"/>
                    </a:cubicBezTo>
                    <a:cubicBezTo>
                      <a:pt x="640" y="712"/>
                      <a:pt x="568" y="640"/>
                      <a:pt x="480" y="6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grpSp>
        <p:sp>
          <p:nvSpPr>
            <p:cNvPr id="58" name="Freeform 9">
              <a:extLst>
                <a:ext uri="{FF2B5EF4-FFF2-40B4-BE49-F238E27FC236}">
                  <a16:creationId xmlns:a16="http://schemas.microsoft.com/office/drawing/2014/main" id="{9FAECB8B-27DA-49F0-B706-4C2DB934F12F}"/>
                </a:ext>
              </a:extLst>
            </p:cNvPr>
            <p:cNvSpPr>
              <a:spLocks noChangeAspect="1" noEditPoints="1"/>
            </p:cNvSpPr>
            <p:nvPr/>
          </p:nvSpPr>
          <p:spPr bwMode="auto">
            <a:xfrm>
              <a:off x="5776870" y="1713468"/>
              <a:ext cx="134984" cy="140482"/>
            </a:xfrm>
            <a:custGeom>
              <a:avLst/>
              <a:gdLst>
                <a:gd name="T0" fmla="*/ 1877 w 1890"/>
                <a:gd name="T1" fmla="*/ 282 h 1968"/>
                <a:gd name="T2" fmla="*/ 1631 w 1890"/>
                <a:gd name="T3" fmla="*/ 826 h 1968"/>
                <a:gd name="T4" fmla="*/ 945 w 1890"/>
                <a:gd name="T5" fmla="*/ 960 h 1968"/>
                <a:gd name="T6" fmla="*/ 259 w 1890"/>
                <a:gd name="T7" fmla="*/ 826 h 1968"/>
                <a:gd name="T8" fmla="*/ 11 w 1890"/>
                <a:gd name="T9" fmla="*/ 278 h 1968"/>
                <a:gd name="T10" fmla="*/ 0 w 1890"/>
                <a:gd name="T11" fmla="*/ 236 h 1968"/>
                <a:gd name="T12" fmla="*/ 297 w 1890"/>
                <a:gd name="T13" fmla="*/ 58 h 1968"/>
                <a:gd name="T14" fmla="*/ 945 w 1890"/>
                <a:gd name="T15" fmla="*/ 0 h 1968"/>
                <a:gd name="T16" fmla="*/ 1593 w 1890"/>
                <a:gd name="T17" fmla="*/ 58 h 1968"/>
                <a:gd name="T18" fmla="*/ 1890 w 1890"/>
                <a:gd name="T19" fmla="*/ 236 h 1968"/>
                <a:gd name="T20" fmla="*/ 1877 w 1890"/>
                <a:gd name="T21" fmla="*/ 282 h 1968"/>
                <a:gd name="T22" fmla="*/ 1570 w 1890"/>
                <a:gd name="T23" fmla="*/ 953 h 1968"/>
                <a:gd name="T24" fmla="*/ 1402 w 1890"/>
                <a:gd name="T25" fmla="*/ 1290 h 1968"/>
                <a:gd name="T26" fmla="*/ 944 w 1890"/>
                <a:gd name="T27" fmla="*/ 1378 h 1968"/>
                <a:gd name="T28" fmla="*/ 488 w 1890"/>
                <a:gd name="T29" fmla="*/ 1290 h 1968"/>
                <a:gd name="T30" fmla="*/ 355 w 1890"/>
                <a:gd name="T31" fmla="*/ 1024 h 1968"/>
                <a:gd name="T32" fmla="*/ 320 w 1890"/>
                <a:gd name="T33" fmla="*/ 953 h 1968"/>
                <a:gd name="T34" fmla="*/ 945 w 1890"/>
                <a:gd name="T35" fmla="*/ 1040 h 1968"/>
                <a:gd name="T36" fmla="*/ 1570 w 1890"/>
                <a:gd name="T37" fmla="*/ 953 h 1968"/>
                <a:gd name="T38" fmla="*/ 1343 w 1890"/>
                <a:gd name="T39" fmla="*/ 1408 h 1968"/>
                <a:gd name="T40" fmla="*/ 1260 w 1890"/>
                <a:gd name="T41" fmla="*/ 1574 h 1968"/>
                <a:gd name="T42" fmla="*/ 1260 w 1890"/>
                <a:gd name="T43" fmla="*/ 1901 h 1968"/>
                <a:gd name="T44" fmla="*/ 946 w 1890"/>
                <a:gd name="T45" fmla="*/ 1968 h 1968"/>
                <a:gd name="T46" fmla="*/ 632 w 1890"/>
                <a:gd name="T47" fmla="*/ 1901 h 1968"/>
                <a:gd name="T48" fmla="*/ 630 w 1890"/>
                <a:gd name="T49" fmla="*/ 1574 h 1968"/>
                <a:gd name="T50" fmla="*/ 547 w 1890"/>
                <a:gd name="T51" fmla="*/ 1408 h 1968"/>
                <a:gd name="T52" fmla="*/ 944 w 1890"/>
                <a:gd name="T53" fmla="*/ 1458 h 1968"/>
                <a:gd name="T54" fmla="*/ 1343 w 1890"/>
                <a:gd name="T55" fmla="*/ 1408 h 1968"/>
                <a:gd name="T56" fmla="*/ 1140 w 1890"/>
                <a:gd name="T57" fmla="*/ 1569 h 1968"/>
                <a:gd name="T58" fmla="*/ 944 w 1890"/>
                <a:gd name="T59" fmla="*/ 1578 h 1968"/>
                <a:gd name="T60" fmla="*/ 750 w 1890"/>
                <a:gd name="T61" fmla="*/ 1569 h 1968"/>
                <a:gd name="T62" fmla="*/ 751 w 1890"/>
                <a:gd name="T63" fmla="*/ 1829 h 1968"/>
                <a:gd name="T64" fmla="*/ 946 w 1890"/>
                <a:gd name="T65" fmla="*/ 1848 h 1968"/>
                <a:gd name="T66" fmla="*/ 1140 w 1890"/>
                <a:gd name="T67" fmla="*/ 1829 h 1968"/>
                <a:gd name="T68" fmla="*/ 1140 w 1890"/>
                <a:gd name="T69" fmla="*/ 1569 h 1968"/>
                <a:gd name="T70" fmla="*/ 196 w 1890"/>
                <a:gd name="T71" fmla="*/ 395 h 1968"/>
                <a:gd name="T72" fmla="*/ 356 w 1890"/>
                <a:gd name="T73" fmla="*/ 751 h 1968"/>
                <a:gd name="T74" fmla="*/ 945 w 1890"/>
                <a:gd name="T75" fmla="*/ 840 h 1968"/>
                <a:gd name="T76" fmla="*/ 1534 w 1890"/>
                <a:gd name="T77" fmla="*/ 751 h 1968"/>
                <a:gd name="T78" fmla="*/ 1694 w 1890"/>
                <a:gd name="T79" fmla="*/ 395 h 1968"/>
                <a:gd name="T80" fmla="*/ 945 w 1890"/>
                <a:gd name="T81" fmla="*/ 480 h 1968"/>
                <a:gd name="T82" fmla="*/ 196 w 1890"/>
                <a:gd name="T83" fmla="*/ 395 h 1968"/>
                <a:gd name="T84" fmla="*/ 1755 w 1890"/>
                <a:gd name="T85" fmla="*/ 240 h 1968"/>
                <a:gd name="T86" fmla="*/ 945 w 1890"/>
                <a:gd name="T87" fmla="*/ 120 h 1968"/>
                <a:gd name="T88" fmla="*/ 135 w 1890"/>
                <a:gd name="T89" fmla="*/ 240 h 1968"/>
                <a:gd name="T90" fmla="*/ 135 w 1890"/>
                <a:gd name="T91" fmla="*/ 240 h 1968"/>
                <a:gd name="T92" fmla="*/ 945 w 1890"/>
                <a:gd name="T93" fmla="*/ 360 h 1968"/>
                <a:gd name="T94" fmla="*/ 1755 w 1890"/>
                <a:gd name="T95" fmla="*/ 24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968">
                  <a:moveTo>
                    <a:pt x="1877" y="282"/>
                  </a:moveTo>
                  <a:cubicBezTo>
                    <a:pt x="1631" y="826"/>
                    <a:pt x="1631" y="826"/>
                    <a:pt x="1631" y="826"/>
                  </a:cubicBezTo>
                  <a:cubicBezTo>
                    <a:pt x="1520" y="937"/>
                    <a:pt x="1100" y="960"/>
                    <a:pt x="945" y="960"/>
                  </a:cubicBezTo>
                  <a:cubicBezTo>
                    <a:pt x="790" y="960"/>
                    <a:pt x="370" y="937"/>
                    <a:pt x="259" y="826"/>
                  </a:cubicBezTo>
                  <a:cubicBezTo>
                    <a:pt x="11" y="278"/>
                    <a:pt x="11" y="278"/>
                    <a:pt x="11" y="278"/>
                  </a:cubicBezTo>
                  <a:cubicBezTo>
                    <a:pt x="5" y="265"/>
                    <a:pt x="0" y="251"/>
                    <a:pt x="0" y="236"/>
                  </a:cubicBezTo>
                  <a:cubicBezTo>
                    <a:pt x="0" y="160"/>
                    <a:pt x="114" y="98"/>
                    <a:pt x="297" y="58"/>
                  </a:cubicBezTo>
                  <a:cubicBezTo>
                    <a:pt x="463" y="22"/>
                    <a:pt x="693" y="0"/>
                    <a:pt x="945" y="0"/>
                  </a:cubicBezTo>
                  <a:cubicBezTo>
                    <a:pt x="1197" y="0"/>
                    <a:pt x="1427" y="22"/>
                    <a:pt x="1593" y="58"/>
                  </a:cubicBezTo>
                  <a:cubicBezTo>
                    <a:pt x="1776" y="98"/>
                    <a:pt x="1890" y="160"/>
                    <a:pt x="1890" y="236"/>
                  </a:cubicBezTo>
                  <a:cubicBezTo>
                    <a:pt x="1890" y="250"/>
                    <a:pt x="1884" y="270"/>
                    <a:pt x="1877" y="282"/>
                  </a:cubicBezTo>
                  <a:close/>
                  <a:moveTo>
                    <a:pt x="1570" y="953"/>
                  </a:moveTo>
                  <a:cubicBezTo>
                    <a:pt x="1402" y="1290"/>
                    <a:pt x="1402" y="1290"/>
                    <a:pt x="1402" y="1290"/>
                  </a:cubicBezTo>
                  <a:cubicBezTo>
                    <a:pt x="1307" y="1366"/>
                    <a:pt x="1065" y="1378"/>
                    <a:pt x="944" y="1378"/>
                  </a:cubicBezTo>
                  <a:cubicBezTo>
                    <a:pt x="823" y="1378"/>
                    <a:pt x="583" y="1366"/>
                    <a:pt x="488" y="1290"/>
                  </a:cubicBezTo>
                  <a:cubicBezTo>
                    <a:pt x="355" y="1024"/>
                    <a:pt x="355" y="1024"/>
                    <a:pt x="355" y="1024"/>
                  </a:cubicBezTo>
                  <a:cubicBezTo>
                    <a:pt x="320" y="953"/>
                    <a:pt x="320" y="953"/>
                    <a:pt x="320" y="953"/>
                  </a:cubicBezTo>
                  <a:cubicBezTo>
                    <a:pt x="503" y="1025"/>
                    <a:pt x="798" y="1040"/>
                    <a:pt x="945" y="1040"/>
                  </a:cubicBezTo>
                  <a:cubicBezTo>
                    <a:pt x="1092" y="1040"/>
                    <a:pt x="1387" y="1025"/>
                    <a:pt x="1570" y="953"/>
                  </a:cubicBezTo>
                  <a:close/>
                  <a:moveTo>
                    <a:pt x="1343" y="1408"/>
                  </a:moveTo>
                  <a:cubicBezTo>
                    <a:pt x="1260" y="1574"/>
                    <a:pt x="1260" y="1574"/>
                    <a:pt x="1260" y="1574"/>
                  </a:cubicBezTo>
                  <a:cubicBezTo>
                    <a:pt x="1260" y="1901"/>
                    <a:pt x="1260" y="1901"/>
                    <a:pt x="1260" y="1901"/>
                  </a:cubicBezTo>
                  <a:cubicBezTo>
                    <a:pt x="1185" y="1963"/>
                    <a:pt x="1040" y="1968"/>
                    <a:pt x="946" y="1968"/>
                  </a:cubicBezTo>
                  <a:cubicBezTo>
                    <a:pt x="852" y="1968"/>
                    <a:pt x="707" y="1963"/>
                    <a:pt x="632" y="1901"/>
                  </a:cubicBezTo>
                  <a:cubicBezTo>
                    <a:pt x="630" y="1574"/>
                    <a:pt x="630" y="1574"/>
                    <a:pt x="630" y="1574"/>
                  </a:cubicBezTo>
                  <a:cubicBezTo>
                    <a:pt x="547" y="1408"/>
                    <a:pt x="547" y="1408"/>
                    <a:pt x="547" y="1408"/>
                  </a:cubicBezTo>
                  <a:cubicBezTo>
                    <a:pt x="672" y="1450"/>
                    <a:pt x="837" y="1458"/>
                    <a:pt x="944" y="1458"/>
                  </a:cubicBezTo>
                  <a:cubicBezTo>
                    <a:pt x="1051" y="1458"/>
                    <a:pt x="1218" y="1450"/>
                    <a:pt x="1343" y="1408"/>
                  </a:cubicBezTo>
                  <a:close/>
                  <a:moveTo>
                    <a:pt x="1140" y="1569"/>
                  </a:moveTo>
                  <a:cubicBezTo>
                    <a:pt x="1073" y="1576"/>
                    <a:pt x="1006" y="1578"/>
                    <a:pt x="944" y="1578"/>
                  </a:cubicBezTo>
                  <a:cubicBezTo>
                    <a:pt x="882" y="1578"/>
                    <a:pt x="816" y="1576"/>
                    <a:pt x="750" y="1569"/>
                  </a:cubicBezTo>
                  <a:cubicBezTo>
                    <a:pt x="751" y="1829"/>
                    <a:pt x="751" y="1829"/>
                    <a:pt x="751" y="1829"/>
                  </a:cubicBezTo>
                  <a:cubicBezTo>
                    <a:pt x="812" y="1846"/>
                    <a:pt x="903" y="1848"/>
                    <a:pt x="946" y="1848"/>
                  </a:cubicBezTo>
                  <a:cubicBezTo>
                    <a:pt x="989" y="1848"/>
                    <a:pt x="1079" y="1846"/>
                    <a:pt x="1140" y="1829"/>
                  </a:cubicBezTo>
                  <a:lnTo>
                    <a:pt x="1140" y="1569"/>
                  </a:lnTo>
                  <a:close/>
                  <a:moveTo>
                    <a:pt x="196" y="395"/>
                  </a:moveTo>
                  <a:cubicBezTo>
                    <a:pt x="356" y="751"/>
                    <a:pt x="356" y="751"/>
                    <a:pt x="356" y="751"/>
                  </a:cubicBezTo>
                  <a:cubicBezTo>
                    <a:pt x="465" y="818"/>
                    <a:pt x="812" y="840"/>
                    <a:pt x="945" y="840"/>
                  </a:cubicBezTo>
                  <a:cubicBezTo>
                    <a:pt x="1078" y="840"/>
                    <a:pt x="1425" y="818"/>
                    <a:pt x="1534" y="751"/>
                  </a:cubicBezTo>
                  <a:cubicBezTo>
                    <a:pt x="1694" y="395"/>
                    <a:pt x="1694" y="395"/>
                    <a:pt x="1694" y="395"/>
                  </a:cubicBezTo>
                  <a:cubicBezTo>
                    <a:pt x="1473" y="465"/>
                    <a:pt x="1175" y="480"/>
                    <a:pt x="945" y="480"/>
                  </a:cubicBezTo>
                  <a:cubicBezTo>
                    <a:pt x="715" y="480"/>
                    <a:pt x="417" y="465"/>
                    <a:pt x="196" y="395"/>
                  </a:cubicBezTo>
                  <a:close/>
                  <a:moveTo>
                    <a:pt x="1755" y="240"/>
                  </a:moveTo>
                  <a:cubicBezTo>
                    <a:pt x="1594" y="139"/>
                    <a:pt x="1131" y="120"/>
                    <a:pt x="945" y="120"/>
                  </a:cubicBezTo>
                  <a:cubicBezTo>
                    <a:pt x="759" y="120"/>
                    <a:pt x="296" y="139"/>
                    <a:pt x="135" y="240"/>
                  </a:cubicBezTo>
                  <a:cubicBezTo>
                    <a:pt x="135" y="240"/>
                    <a:pt x="135" y="240"/>
                    <a:pt x="135" y="240"/>
                  </a:cubicBezTo>
                  <a:cubicBezTo>
                    <a:pt x="297" y="341"/>
                    <a:pt x="759" y="360"/>
                    <a:pt x="945" y="360"/>
                  </a:cubicBezTo>
                  <a:cubicBezTo>
                    <a:pt x="1131" y="360"/>
                    <a:pt x="1593" y="341"/>
                    <a:pt x="1755" y="240"/>
                  </a:cubicBez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grpSp>
      <p:sp>
        <p:nvSpPr>
          <p:cNvPr id="60" name="Slide Number Placeholder 1">
            <a:extLst>
              <a:ext uri="{FF2B5EF4-FFF2-40B4-BE49-F238E27FC236}">
                <a16:creationId xmlns:a16="http://schemas.microsoft.com/office/drawing/2014/main" id="{57C23E33-DFDD-43BC-AF52-DDB280D597B2}"/>
              </a:ext>
            </a:extLst>
          </p:cNvPr>
          <p:cNvSpPr>
            <a:spLocks noGrp="1"/>
          </p:cNvSpPr>
          <p:nvPr>
            <p:ph type="sldNum" sz="quarter" idx="15"/>
          </p:nvPr>
        </p:nvSpPr>
        <p:spPr>
          <a:xfrm>
            <a:off x="420688" y="4826858"/>
            <a:ext cx="2133600" cy="273844"/>
          </a:xfrm>
        </p:spPr>
        <p:txBody>
          <a:bodyPr/>
          <a:lstStyle/>
          <a:p>
            <a:fld id="{01940DDA-0656-452C-A408-68789653BD9B}" type="slidenum">
              <a:rPr lang="en-US" smtClean="0">
                <a:latin typeface="Arial" panose="020B0604020202020204" pitchFamily="34" charset="0"/>
              </a:rPr>
              <a:pPr/>
              <a:t>34</a:t>
            </a:fld>
            <a:endParaRPr lang="en-US">
              <a:latin typeface="Arial" panose="020B0604020202020204" pitchFamily="34" charset="0"/>
            </a:endParaRPr>
          </a:p>
        </p:txBody>
      </p:sp>
      <p:sp>
        <p:nvSpPr>
          <p:cNvPr id="54" name="Source">
            <a:extLst>
              <a:ext uri="{FF2B5EF4-FFF2-40B4-BE49-F238E27FC236}">
                <a16:creationId xmlns:a16="http://schemas.microsoft.com/office/drawing/2014/main" id="{15956B8B-0A1D-4A30-8A08-96D61944D249}"/>
              </a:ext>
            </a:extLst>
          </p:cNvPr>
          <p:cNvSpPr txBox="1"/>
          <p:nvPr/>
        </p:nvSpPr>
        <p:spPr>
          <a:xfrm>
            <a:off x="2436244" y="4892826"/>
            <a:ext cx="2077492"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Expedia, Booking.com, Kayak, Roland Berger</a:t>
            </a:r>
          </a:p>
        </p:txBody>
      </p:sp>
      <p:sp>
        <p:nvSpPr>
          <p:cNvPr id="59" name="Title 3">
            <a:extLst>
              <a:ext uri="{FF2B5EF4-FFF2-40B4-BE49-F238E27FC236}">
                <a16:creationId xmlns:a16="http://schemas.microsoft.com/office/drawing/2014/main" id="{E93589DC-1D1B-4E42-B6F7-69B98EA31539}"/>
              </a:ext>
            </a:extLst>
          </p:cNvPr>
          <p:cNvSpPr txBox="1">
            <a:spLocks/>
          </p:cNvSpPr>
          <p:nvPr/>
        </p:nvSpPr>
        <p:spPr>
          <a:xfrm>
            <a:off x="1259106" y="4892279"/>
            <a:ext cx="7483148" cy="92333"/>
          </a:xfrm>
          <a:prstGeom prst="rect">
            <a:avLst/>
          </a:prstGeom>
        </p:spPr>
        <p:txBody>
          <a:bodyPr vert="horz" wrap="square" lIns="0" tIns="0" rIns="0" bIns="0" rtlCol="0" anchor="t" anchorCtr="0">
            <a:spAutoFit/>
          </a:bodyPr>
          <a:lstStyle>
            <a:lvl1pPr>
              <a:spcBef>
                <a:spcPct val="0"/>
              </a:spcBef>
              <a:buNone/>
              <a:defRPr sz="1200" b="1">
                <a:solidFill>
                  <a:srgbClr val="575756"/>
                </a:solidFill>
                <a:latin typeface="Arial" panose="020B0604020202020204" pitchFamily="34" charset="0"/>
                <a:ea typeface="+mj-ea"/>
                <a:cs typeface="Arial" panose="020B0604020202020204" pitchFamily="34" charset="0"/>
              </a:defRPr>
            </a:lvl1pPr>
          </a:lstStyle>
          <a:p>
            <a:pPr>
              <a:lnSpc>
                <a:spcPct val="80000"/>
              </a:lnSpc>
            </a:pPr>
            <a:r>
              <a:rPr lang="en-US" sz="750" b="0" dirty="0"/>
              <a:t>1) Online travel agent</a:t>
            </a:r>
          </a:p>
        </p:txBody>
      </p:sp>
      <p:pic>
        <p:nvPicPr>
          <p:cNvPr id="49" name="Picture 48" descr="Application&#10;&#10;Description automatically generated">
            <a:extLst>
              <a:ext uri="{FF2B5EF4-FFF2-40B4-BE49-F238E27FC236}">
                <a16:creationId xmlns:a16="http://schemas.microsoft.com/office/drawing/2014/main" id="{C29C266F-8EA0-45DD-961D-712924DCA39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894322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1"/>
            </p:custDataLst>
          </p:nvPr>
        </p:nvGraphicFramePr>
        <p:xfrm>
          <a:off x="858442" y="1192"/>
          <a:ext cx="1190" cy="1190"/>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3" name="Object 22" hidden="1"/>
                      <p:cNvPicPr/>
                      <p:nvPr/>
                    </p:nvPicPr>
                    <p:blipFill>
                      <a:blip r:embed="rId5"/>
                      <a:stretch>
                        <a:fillRect/>
                      </a:stretch>
                    </p:blipFill>
                    <p:spPr>
                      <a:xfrm>
                        <a:off x="858442" y="1192"/>
                        <a:ext cx="1190" cy="1190"/>
                      </a:xfrm>
                      <a:prstGeom prst="rect">
                        <a:avLst/>
                      </a:prstGeom>
                    </p:spPr>
                  </p:pic>
                </p:oleObj>
              </mc:Fallback>
            </mc:AlternateContent>
          </a:graphicData>
        </a:graphic>
      </p:graphicFrame>
      <p:sp>
        <p:nvSpPr>
          <p:cNvPr id="3" name="Title 2"/>
          <p:cNvSpPr>
            <a:spLocks noGrp="1"/>
          </p:cNvSpPr>
          <p:nvPr>
            <p:ph type="title"/>
          </p:nvPr>
        </p:nvSpPr>
        <p:spPr>
          <a:xfrm>
            <a:off x="1197114" y="396000"/>
            <a:ext cx="7399312" cy="857250"/>
          </a:xfrm>
        </p:spPr>
        <p:txBody>
          <a:bodyPr wrap="square" lIns="0" tIns="0" rIns="0" bIns="0">
            <a:noAutofit/>
          </a:bodyPr>
          <a:lstStyle/>
          <a:p>
            <a:r>
              <a:rPr lang="en-GB" dirty="0"/>
              <a:t>Pros and cons of a ready-made platform Vs a custom-made platform – </a:t>
            </a:r>
            <a:r>
              <a:rPr lang="en-GB" dirty="0">
                <a:solidFill>
                  <a:srgbClr val="C00000"/>
                </a:solidFill>
              </a:rPr>
              <a:t>Speed to market Vs Scalability</a:t>
            </a:r>
            <a:endParaRPr lang="en-US" dirty="0">
              <a:solidFill>
                <a:srgbClr val="C00000"/>
              </a:solidFill>
            </a:endParaRPr>
          </a:p>
        </p:txBody>
      </p:sp>
      <p:cxnSp>
        <p:nvCxnSpPr>
          <p:cNvPr id="18" name="VLine18"/>
          <p:cNvCxnSpPr>
            <a:cxnSpLocks/>
          </p:cNvCxnSpPr>
          <p:nvPr/>
        </p:nvCxnSpPr>
        <p:spPr>
          <a:xfrm>
            <a:off x="6098244" y="1347788"/>
            <a:ext cx="0" cy="2973578"/>
          </a:xfrm>
          <a:prstGeom prst="line">
            <a:avLst/>
          </a:prstGeom>
          <a:ln w="15875">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19" name="RBContent19"/>
          <p:cNvSpPr txBox="1">
            <a:spLocks/>
          </p:cNvSpPr>
          <p:nvPr/>
        </p:nvSpPr>
        <p:spPr>
          <a:xfrm>
            <a:off x="6245818" y="1347788"/>
            <a:ext cx="2330554" cy="2475037"/>
          </a:xfrm>
          <a:prstGeom prst="rect">
            <a:avLst/>
          </a:prstGeom>
          <a:noFill/>
          <a:ln w="9525">
            <a:noFill/>
          </a:ln>
        </p:spPr>
        <p:txBody>
          <a:bodyPr vert="horz" wrap="square" lIns="108000" tIns="0" rIns="0" bIns="0" rtlCol="0">
            <a:spAutoFit/>
          </a:bodyPr>
          <a:lstStyle/>
          <a:p>
            <a:pPr>
              <a:lnSpc>
                <a:spcPts val="1400"/>
              </a:lnSpc>
              <a:spcBef>
                <a:spcPts val="300"/>
              </a:spcBef>
              <a:buSzPct val="100000"/>
            </a:pPr>
            <a:r>
              <a:rPr lang="en-US" sz="1275" b="1" dirty="0">
                <a:solidFill>
                  <a:srgbClr val="C00000"/>
                </a:solidFill>
                <a:latin typeface="Arial" panose="020B0604020202020204" pitchFamily="34" charset="0"/>
                <a:sym typeface="+mn-lt"/>
              </a:rPr>
              <a:t>Key points</a:t>
            </a:r>
            <a:endParaRPr lang="en-US" sz="1275" dirty="0">
              <a:solidFill>
                <a:srgbClr val="C00000"/>
              </a:solidFill>
              <a:latin typeface="Arial" panose="020B0604020202020204" pitchFamily="34" charset="0"/>
              <a:sym typeface="+mn-lt"/>
            </a:endParaRPr>
          </a:p>
          <a:p>
            <a:pPr marL="171450" lvl="1" indent="-171450">
              <a:lnSpc>
                <a:spcPts val="1400"/>
              </a:lnSpc>
              <a:spcBef>
                <a:spcPts val="300"/>
              </a:spcBef>
              <a:spcAft>
                <a:spcPts val="600"/>
              </a:spcAft>
              <a:buClr>
                <a:schemeClr val="accent1"/>
              </a:buClr>
              <a:buSzPct val="100000"/>
              <a:buFont typeface="Wingdings" panose="05000000000000000000" pitchFamily="2" charset="2"/>
              <a:buChar char="§"/>
            </a:pPr>
            <a:r>
              <a:rPr lang="en-US" sz="1000" dirty="0">
                <a:latin typeface="Arial" panose="020B0604020202020204" pitchFamily="34" charset="0"/>
                <a:sym typeface="+mn-lt"/>
              </a:rPr>
              <a:t>Using ecommerce platforms such as </a:t>
            </a:r>
            <a:r>
              <a:rPr lang="en-US" sz="1000" b="1" dirty="0">
                <a:latin typeface="Arial" panose="020B0604020202020204" pitchFamily="34" charset="0"/>
                <a:sym typeface="+mn-lt"/>
              </a:rPr>
              <a:t>Magento</a:t>
            </a:r>
            <a:r>
              <a:rPr lang="en-US" sz="1000" dirty="0">
                <a:latin typeface="Arial" panose="020B0604020202020204" pitchFamily="34" charset="0"/>
                <a:sym typeface="+mn-lt"/>
              </a:rPr>
              <a:t> would support a fast launch</a:t>
            </a:r>
          </a:p>
          <a:p>
            <a:pPr marL="171450" lvl="1" indent="-171450">
              <a:lnSpc>
                <a:spcPts val="1400"/>
              </a:lnSpc>
              <a:spcBef>
                <a:spcPts val="300"/>
              </a:spcBef>
              <a:spcAft>
                <a:spcPts val="600"/>
              </a:spcAft>
              <a:buClr>
                <a:schemeClr val="accent1"/>
              </a:buClr>
              <a:buSzPct val="100000"/>
              <a:buFont typeface="Wingdings" panose="05000000000000000000" pitchFamily="2" charset="2"/>
              <a:buChar char="§"/>
            </a:pPr>
            <a:r>
              <a:rPr lang="en-US" sz="1000" dirty="0">
                <a:latin typeface="Arial" panose="020B0604020202020204" pitchFamily="34" charset="0"/>
                <a:sym typeface="+mn-lt"/>
              </a:rPr>
              <a:t>Most leading players have moved to </a:t>
            </a:r>
            <a:r>
              <a:rPr lang="en-US" sz="1000" b="1" dirty="0">
                <a:latin typeface="Arial" panose="020B0604020202020204" pitchFamily="34" charset="0"/>
                <a:sym typeface="+mn-lt"/>
              </a:rPr>
              <a:t>fully </a:t>
            </a:r>
            <a:r>
              <a:rPr lang="en-US" sz="1000" b="1" dirty="0" err="1">
                <a:latin typeface="Arial" panose="020B0604020202020204" pitchFamily="34" charset="0"/>
                <a:sym typeface="+mn-lt"/>
              </a:rPr>
              <a:t>customised</a:t>
            </a:r>
            <a:r>
              <a:rPr lang="en-US" sz="1000" b="1" dirty="0">
                <a:latin typeface="Arial" panose="020B0604020202020204" pitchFamily="34" charset="0"/>
                <a:sym typeface="+mn-lt"/>
              </a:rPr>
              <a:t> platforms</a:t>
            </a:r>
            <a:r>
              <a:rPr lang="en-US" sz="1000" dirty="0">
                <a:latin typeface="Arial" panose="020B0604020202020204" pitchFamily="34" charset="0"/>
                <a:sym typeface="+mn-lt"/>
              </a:rPr>
              <a:t>, with significant advantages in:</a:t>
            </a:r>
          </a:p>
          <a:p>
            <a:pPr marL="304521" lvl="2" indent="-171450">
              <a:lnSpc>
                <a:spcPts val="1400"/>
              </a:lnSpc>
              <a:spcBef>
                <a:spcPts val="300"/>
              </a:spcBef>
              <a:spcAft>
                <a:spcPts val="600"/>
              </a:spcAft>
              <a:buClr>
                <a:schemeClr val="accent1"/>
              </a:buClr>
              <a:buSzPct val="100000"/>
              <a:buFont typeface="Arial" panose="020B0604020202020204" pitchFamily="34" charset="0"/>
              <a:buChar char="‾"/>
            </a:pPr>
            <a:r>
              <a:rPr lang="en-US" sz="1000" dirty="0">
                <a:latin typeface="Arial" panose="020B0604020202020204" pitchFamily="34" charset="0"/>
                <a:sym typeface="+mn-lt"/>
              </a:rPr>
              <a:t>Website/ app performance</a:t>
            </a:r>
          </a:p>
          <a:p>
            <a:pPr marL="304521" lvl="2" indent="-171450">
              <a:lnSpc>
                <a:spcPts val="1400"/>
              </a:lnSpc>
              <a:spcBef>
                <a:spcPts val="300"/>
              </a:spcBef>
              <a:spcAft>
                <a:spcPts val="600"/>
              </a:spcAft>
              <a:buClr>
                <a:schemeClr val="accent1"/>
              </a:buClr>
              <a:buSzPct val="100000"/>
              <a:buFont typeface="Arial" panose="020B0604020202020204" pitchFamily="34" charset="0"/>
              <a:buChar char="‾"/>
            </a:pPr>
            <a:r>
              <a:rPr lang="en-US" sz="1000" dirty="0">
                <a:latin typeface="Arial" panose="020B0604020202020204" pitchFamily="34" charset="0"/>
                <a:sym typeface="+mn-lt"/>
              </a:rPr>
              <a:t>Speed of future developments/ modifications</a:t>
            </a:r>
          </a:p>
          <a:p>
            <a:pPr marL="106971" lvl="1" indent="-106971">
              <a:lnSpc>
                <a:spcPts val="1400"/>
              </a:lnSpc>
              <a:spcBef>
                <a:spcPts val="300"/>
              </a:spcBef>
              <a:buSzPct val="100000"/>
              <a:buFont typeface="Arial Narrow"/>
              <a:buChar char="&gt;"/>
            </a:pPr>
            <a:endParaRPr lang="en-US" sz="1350" dirty="0">
              <a:latin typeface="Arial" panose="020B0604020202020204" pitchFamily="34" charset="0"/>
              <a:sym typeface="+mn-lt"/>
            </a:endParaRPr>
          </a:p>
        </p:txBody>
      </p:sp>
      <p:sp>
        <p:nvSpPr>
          <p:cNvPr id="30" name="Rectangle 29"/>
          <p:cNvSpPr>
            <a:spLocks/>
          </p:cNvSpPr>
          <p:nvPr/>
        </p:nvSpPr>
        <p:spPr>
          <a:xfrm>
            <a:off x="1510787" y="2761048"/>
            <a:ext cx="2072723" cy="1353774"/>
          </a:xfrm>
          <a:prstGeom prst="rect">
            <a:avLst/>
          </a:prstGeom>
          <a:solidFill>
            <a:schemeClr val="accent3">
              <a:lumMod val="20000"/>
              <a:lumOff val="80000"/>
            </a:schemeClr>
          </a:solidFill>
          <a:ln w="9525">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sp>
        <p:nvSpPr>
          <p:cNvPr id="2" name="Rectangle 1"/>
          <p:cNvSpPr>
            <a:spLocks/>
          </p:cNvSpPr>
          <p:nvPr/>
        </p:nvSpPr>
        <p:spPr>
          <a:xfrm>
            <a:off x="1510787" y="1347788"/>
            <a:ext cx="2072723" cy="1353774"/>
          </a:xfrm>
          <a:prstGeom prst="rect">
            <a:avLst/>
          </a:prstGeom>
          <a:solidFill>
            <a:schemeClr val="accent3">
              <a:lumMod val="60000"/>
              <a:lumOff val="40000"/>
            </a:schemeClr>
          </a:solidFill>
          <a:ln w="9525">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sp>
        <p:nvSpPr>
          <p:cNvPr id="31" name="Rectangle 30"/>
          <p:cNvSpPr>
            <a:spLocks/>
          </p:cNvSpPr>
          <p:nvPr/>
        </p:nvSpPr>
        <p:spPr>
          <a:xfrm>
            <a:off x="3635455" y="1347788"/>
            <a:ext cx="2072723" cy="1353774"/>
          </a:xfrm>
          <a:prstGeom prst="rect">
            <a:avLst/>
          </a:prstGeom>
          <a:solidFill>
            <a:srgbClr val="DE002B"/>
          </a:solidFill>
          <a:ln w="9525">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sp>
        <p:nvSpPr>
          <p:cNvPr id="32" name="Rectangle 31"/>
          <p:cNvSpPr>
            <a:spLocks/>
          </p:cNvSpPr>
          <p:nvPr/>
        </p:nvSpPr>
        <p:spPr>
          <a:xfrm>
            <a:off x="3635455" y="2761048"/>
            <a:ext cx="2072723" cy="1353774"/>
          </a:xfrm>
          <a:prstGeom prst="rect">
            <a:avLst/>
          </a:prstGeom>
          <a:solidFill>
            <a:schemeClr val="accent4">
              <a:lumMod val="40000"/>
              <a:lumOff val="60000"/>
            </a:schemeClr>
          </a:solidFill>
          <a:ln w="9525">
            <a:noFill/>
          </a:ln>
          <a:effectLst/>
        </p:spPr>
        <p:style>
          <a:lnRef idx="1">
            <a:schemeClr val="accent1"/>
          </a:lnRef>
          <a:fillRef idx="0">
            <a:schemeClr val="accent1"/>
          </a:fillRef>
          <a:effectRef idx="0">
            <a:schemeClr val="accent1"/>
          </a:effectRef>
          <a:fontRef idx="minor">
            <a:schemeClr val="tx1"/>
          </a:fontRef>
        </p:style>
        <p:txBody>
          <a:bodyPr lIns="54000" tIns="54000" rIns="54000" bIns="54000" rtlCol="0" anchor="t" anchorCtr="0">
            <a:noAutofit/>
          </a:bodyPr>
          <a:lstStyle/>
          <a:p>
            <a:pPr>
              <a:lnSpc>
                <a:spcPct val="90000"/>
              </a:lnSpc>
              <a:spcBef>
                <a:spcPts val="300"/>
              </a:spcBef>
            </a:pPr>
            <a:endParaRPr lang="en-US" sz="1125" dirty="0">
              <a:latin typeface="Arial" panose="020B0604020202020204" pitchFamily="34" charset="0"/>
            </a:endParaRPr>
          </a:p>
        </p:txBody>
      </p:sp>
      <p:sp>
        <p:nvSpPr>
          <p:cNvPr id="6" name="Rectangle 5"/>
          <p:cNvSpPr/>
          <p:nvPr/>
        </p:nvSpPr>
        <p:spPr>
          <a:xfrm rot="16200000">
            <a:off x="642308" y="2677435"/>
            <a:ext cx="1289658" cy="180049"/>
          </a:xfrm>
          <a:prstGeom prst="rect">
            <a:avLst/>
          </a:prstGeom>
          <a:ln w="9525">
            <a:noFill/>
          </a:ln>
          <a:effectLst/>
        </p:spPr>
        <p:style>
          <a:lnRef idx="1">
            <a:schemeClr val="accent1"/>
          </a:lnRef>
          <a:fillRef idx="0">
            <a:schemeClr val="accent1"/>
          </a:fillRef>
          <a:effectRef idx="0">
            <a:schemeClr val="accent1"/>
          </a:effectRef>
          <a:fontRef idx="minor">
            <a:schemeClr val="tx1"/>
          </a:fontRef>
        </p:style>
        <p:txBody>
          <a:bodyPr wrap="square" lIns="0" tIns="0" rIns="0" bIns="0" rtlCol="0" anchor="t" anchorCtr="0">
            <a:spAutoFit/>
          </a:bodyPr>
          <a:lstStyle/>
          <a:p>
            <a:pPr algn="ctr">
              <a:lnSpc>
                <a:spcPct val="90000"/>
              </a:lnSpc>
              <a:spcBef>
                <a:spcPts val="300"/>
              </a:spcBef>
            </a:pPr>
            <a:r>
              <a:rPr lang="de-DE" sz="1300" dirty="0">
                <a:solidFill>
                  <a:srgbClr val="C00000"/>
                </a:solidFill>
                <a:latin typeface="Arial" panose="020B0604020202020204" pitchFamily="34" charset="0"/>
              </a:rPr>
              <a:t>Scalability</a:t>
            </a:r>
            <a:endParaRPr lang="en-US" sz="1300" dirty="0">
              <a:solidFill>
                <a:srgbClr val="C00000"/>
              </a:solidFill>
              <a:latin typeface="Arial" panose="020B0604020202020204" pitchFamily="34" charset="0"/>
            </a:endParaRPr>
          </a:p>
        </p:txBody>
      </p:sp>
      <p:sp>
        <p:nvSpPr>
          <p:cNvPr id="7" name="Rectangle 6"/>
          <p:cNvSpPr/>
          <p:nvPr/>
        </p:nvSpPr>
        <p:spPr>
          <a:xfrm>
            <a:off x="2746876" y="4190897"/>
            <a:ext cx="1773920" cy="180049"/>
          </a:xfrm>
          <a:prstGeom prst="rect">
            <a:avLst/>
          </a:prstGeom>
          <a:ln w="9525">
            <a:noFill/>
          </a:ln>
          <a:effectLst/>
        </p:spPr>
        <p:style>
          <a:lnRef idx="1">
            <a:schemeClr val="accent1"/>
          </a:lnRef>
          <a:fillRef idx="0">
            <a:schemeClr val="accent1"/>
          </a:fillRef>
          <a:effectRef idx="0">
            <a:schemeClr val="accent1"/>
          </a:effectRef>
          <a:fontRef idx="minor">
            <a:schemeClr val="tx1"/>
          </a:fontRef>
        </p:style>
        <p:txBody>
          <a:bodyPr wrap="square" lIns="0" tIns="0" rIns="0" bIns="0" rtlCol="0" anchor="t" anchorCtr="0">
            <a:spAutoFit/>
          </a:bodyPr>
          <a:lstStyle/>
          <a:p>
            <a:pPr algn="ctr">
              <a:lnSpc>
                <a:spcPct val="90000"/>
              </a:lnSpc>
              <a:spcBef>
                <a:spcPts val="300"/>
              </a:spcBef>
            </a:pPr>
            <a:r>
              <a:rPr lang="de-DE" sz="1300" dirty="0">
                <a:solidFill>
                  <a:srgbClr val="C00000"/>
                </a:solidFill>
                <a:latin typeface="Arial" panose="020B0604020202020204" pitchFamily="34" charset="0"/>
              </a:rPr>
              <a:t>Speed to market</a:t>
            </a:r>
            <a:endParaRPr lang="en-US" sz="1300" dirty="0">
              <a:solidFill>
                <a:srgbClr val="C00000"/>
              </a:solidFill>
              <a:latin typeface="Arial" panose="020B0604020202020204" pitchFamily="34" charset="0"/>
            </a:endParaRPr>
          </a:p>
        </p:txBody>
      </p:sp>
      <p:sp>
        <p:nvSpPr>
          <p:cNvPr id="12" name="RBContent12"/>
          <p:cNvSpPr txBox="1">
            <a:spLocks/>
          </p:cNvSpPr>
          <p:nvPr/>
        </p:nvSpPr>
        <p:spPr>
          <a:xfrm>
            <a:off x="1552022" y="1412447"/>
            <a:ext cx="1610278" cy="15234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en-US" sz="1100" b="1" dirty="0">
                <a:solidFill>
                  <a:schemeClr val="accent6"/>
                </a:solidFill>
                <a:latin typeface="Arial" panose="020B0604020202020204" pitchFamily="34" charset="0"/>
                <a:sym typeface="+mn-lt"/>
              </a:rPr>
              <a:t>Fully custom-made</a:t>
            </a:r>
          </a:p>
        </p:txBody>
      </p:sp>
      <p:sp>
        <p:nvSpPr>
          <p:cNvPr id="25" name="RBContent25"/>
          <p:cNvSpPr txBox="1">
            <a:spLocks/>
          </p:cNvSpPr>
          <p:nvPr/>
        </p:nvSpPr>
        <p:spPr>
          <a:xfrm rot="16200000">
            <a:off x="1116571" y="1442180"/>
            <a:ext cx="341132" cy="15234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de-DE" sz="1100" dirty="0">
                <a:latin typeface="Arial" panose="020B0604020202020204" pitchFamily="34" charset="0"/>
                <a:sym typeface="+mn-lt"/>
              </a:rPr>
              <a:t>High</a:t>
            </a:r>
            <a:endParaRPr lang="en-US" sz="1100" dirty="0">
              <a:latin typeface="Arial" panose="020B0604020202020204" pitchFamily="34" charset="0"/>
              <a:sym typeface="+mn-lt"/>
            </a:endParaRPr>
          </a:p>
        </p:txBody>
      </p:sp>
      <p:sp>
        <p:nvSpPr>
          <p:cNvPr id="26" name="RBContent25"/>
          <p:cNvSpPr txBox="1">
            <a:spLocks/>
          </p:cNvSpPr>
          <p:nvPr/>
        </p:nvSpPr>
        <p:spPr>
          <a:xfrm rot="16200000">
            <a:off x="1116571" y="3868082"/>
            <a:ext cx="341132" cy="15234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de-DE" sz="1100" dirty="0">
                <a:latin typeface="Arial" panose="020B0604020202020204" pitchFamily="34" charset="0"/>
                <a:sym typeface="+mn-lt"/>
              </a:rPr>
              <a:t>Low</a:t>
            </a:r>
            <a:endParaRPr lang="en-US" sz="1100" dirty="0">
              <a:latin typeface="Arial" panose="020B0604020202020204" pitchFamily="34" charset="0"/>
              <a:sym typeface="+mn-lt"/>
            </a:endParaRPr>
          </a:p>
        </p:txBody>
      </p:sp>
      <p:sp>
        <p:nvSpPr>
          <p:cNvPr id="27" name="RBContent25"/>
          <p:cNvSpPr txBox="1">
            <a:spLocks/>
          </p:cNvSpPr>
          <p:nvPr/>
        </p:nvSpPr>
        <p:spPr>
          <a:xfrm>
            <a:off x="1510787" y="4203433"/>
            <a:ext cx="299468" cy="15234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de-DE" sz="1100" dirty="0">
                <a:latin typeface="Arial" panose="020B0604020202020204" pitchFamily="34" charset="0"/>
                <a:sym typeface="+mn-lt"/>
              </a:rPr>
              <a:t>Low</a:t>
            </a:r>
            <a:endParaRPr lang="en-US" sz="1100" dirty="0">
              <a:latin typeface="Arial" panose="020B0604020202020204" pitchFamily="34" charset="0"/>
              <a:sym typeface="+mn-lt"/>
            </a:endParaRPr>
          </a:p>
        </p:txBody>
      </p:sp>
      <p:sp>
        <p:nvSpPr>
          <p:cNvPr id="28" name="RBContent25"/>
          <p:cNvSpPr txBox="1">
            <a:spLocks/>
          </p:cNvSpPr>
          <p:nvPr/>
        </p:nvSpPr>
        <p:spPr>
          <a:xfrm>
            <a:off x="5408710" y="4203433"/>
            <a:ext cx="299468" cy="152349"/>
          </a:xfrm>
          <a:prstGeom prst="rect">
            <a:avLst/>
          </a:prstGeom>
          <a:noFill/>
          <a:ln w="9525">
            <a:noFill/>
          </a:ln>
        </p:spPr>
        <p:txBody>
          <a:bodyPr vert="horz" wrap="square" lIns="0" tIns="0" rIns="0" bIns="0" rtlCol="0">
            <a:spAutoFit/>
          </a:bodyPr>
          <a:lstStyle/>
          <a:p>
            <a:pPr>
              <a:lnSpc>
                <a:spcPct val="90000"/>
              </a:lnSpc>
              <a:spcBef>
                <a:spcPts val="300"/>
              </a:spcBef>
              <a:buSzPct val="100000"/>
            </a:pPr>
            <a:r>
              <a:rPr lang="de-DE" sz="1100" dirty="0">
                <a:latin typeface="Arial" panose="020B0604020202020204" pitchFamily="34" charset="0"/>
                <a:sym typeface="+mn-lt"/>
              </a:rPr>
              <a:t>High</a:t>
            </a:r>
            <a:endParaRPr lang="en-US" sz="1100" dirty="0">
              <a:latin typeface="Arial" panose="020B0604020202020204" pitchFamily="34" charset="0"/>
              <a:sym typeface="+mn-lt"/>
            </a:endParaRPr>
          </a:p>
        </p:txBody>
      </p:sp>
      <p:sp>
        <p:nvSpPr>
          <p:cNvPr id="24" name="RBContent12">
            <a:extLst>
              <a:ext uri="{FF2B5EF4-FFF2-40B4-BE49-F238E27FC236}">
                <a16:creationId xmlns:a16="http://schemas.microsoft.com/office/drawing/2014/main" id="{D80D1B73-2CC0-43C0-B1E3-029F03E810CC}"/>
              </a:ext>
            </a:extLst>
          </p:cNvPr>
          <p:cNvSpPr txBox="1">
            <a:spLocks/>
          </p:cNvSpPr>
          <p:nvPr/>
        </p:nvSpPr>
        <p:spPr>
          <a:xfrm>
            <a:off x="2890766" y="2449537"/>
            <a:ext cx="1422154" cy="581472"/>
          </a:xfrm>
          <a:prstGeom prst="rect">
            <a:avLst/>
          </a:prstGeom>
          <a:solidFill>
            <a:schemeClr val="bg2"/>
          </a:solidFill>
          <a:ln w="9525">
            <a:solidFill>
              <a:schemeClr val="tx2"/>
            </a:solidFill>
          </a:ln>
        </p:spPr>
        <p:txBody>
          <a:bodyPr vert="horz" wrap="square" lIns="0" tIns="0" rIns="0" bIns="0" rtlCol="0" anchor="ctr" anchorCtr="0">
            <a:noAutofit/>
          </a:bodyPr>
          <a:lstStyle/>
          <a:p>
            <a:pPr algn="ctr">
              <a:lnSpc>
                <a:spcPct val="90000"/>
              </a:lnSpc>
              <a:spcBef>
                <a:spcPts val="300"/>
              </a:spcBef>
              <a:buSzPct val="100000"/>
            </a:pPr>
            <a:r>
              <a:rPr lang="en-US" sz="1000" b="1" dirty="0">
                <a:solidFill>
                  <a:schemeClr val="accent6"/>
                </a:solidFill>
                <a:latin typeface="Arial" panose="020B0604020202020204" pitchFamily="34" charset="0"/>
                <a:sym typeface="+mn-lt"/>
              </a:rPr>
              <a:t>Custom made using Magento framework</a:t>
            </a:r>
          </a:p>
        </p:txBody>
      </p:sp>
      <p:pic>
        <p:nvPicPr>
          <p:cNvPr id="14" name="Picture 13">
            <a:extLst>
              <a:ext uri="{FF2B5EF4-FFF2-40B4-BE49-F238E27FC236}">
                <a16:creationId xmlns:a16="http://schemas.microsoft.com/office/drawing/2014/main" id="{918B7085-B96A-442F-9663-E54ED8D918B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446" t="20171" r="6381" b="17880"/>
          <a:stretch/>
        </p:blipFill>
        <p:spPr>
          <a:xfrm>
            <a:off x="4647150" y="3380383"/>
            <a:ext cx="816725" cy="176448"/>
          </a:xfrm>
          <a:prstGeom prst="rect">
            <a:avLst/>
          </a:prstGeom>
        </p:spPr>
      </p:pic>
      <p:pic>
        <p:nvPicPr>
          <p:cNvPr id="15" name="Picture 14">
            <a:extLst>
              <a:ext uri="{FF2B5EF4-FFF2-40B4-BE49-F238E27FC236}">
                <a16:creationId xmlns:a16="http://schemas.microsoft.com/office/drawing/2014/main" id="{26F3C2F4-FC8B-4610-9D5F-DAA4370D1E8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0141" t="7760" r="7362" b="10125"/>
          <a:stretch/>
        </p:blipFill>
        <p:spPr>
          <a:xfrm>
            <a:off x="4601977" y="3699341"/>
            <a:ext cx="806045" cy="244769"/>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71676" y="2916940"/>
            <a:ext cx="850876" cy="334679"/>
          </a:xfrm>
          <a:prstGeom prst="rect">
            <a:avLst/>
          </a:prstGeom>
        </p:spPr>
      </p:pic>
      <p:sp>
        <p:nvSpPr>
          <p:cNvPr id="34" name="Slide Number Placeholder 1">
            <a:extLst>
              <a:ext uri="{FF2B5EF4-FFF2-40B4-BE49-F238E27FC236}">
                <a16:creationId xmlns:a16="http://schemas.microsoft.com/office/drawing/2014/main" id="{60DFC439-4BC3-48C6-8A11-7E088B4893C2}"/>
              </a:ext>
            </a:extLst>
          </p:cNvPr>
          <p:cNvSpPr>
            <a:spLocks noGrp="1"/>
          </p:cNvSpPr>
          <p:nvPr>
            <p:ph type="sldNum" sz="quarter" idx="15"/>
          </p:nvPr>
        </p:nvSpPr>
        <p:spPr>
          <a:xfrm>
            <a:off x="420688" y="4826858"/>
            <a:ext cx="2133600" cy="273844"/>
          </a:xfrm>
        </p:spPr>
        <p:txBody>
          <a:bodyPr/>
          <a:lstStyle/>
          <a:p>
            <a:fld id="{01940DDA-0656-452C-A408-68789653BD9B}" type="slidenum">
              <a:rPr lang="en-US" smtClean="0">
                <a:latin typeface="Arial" panose="020B0604020202020204" pitchFamily="34" charset="0"/>
              </a:rPr>
              <a:pPr/>
              <a:t>35</a:t>
            </a:fld>
            <a:endParaRPr lang="en-US">
              <a:latin typeface="Arial" panose="020B0604020202020204" pitchFamily="34" charset="0"/>
            </a:endParaRPr>
          </a:p>
        </p:txBody>
      </p:sp>
      <p:sp>
        <p:nvSpPr>
          <p:cNvPr id="35" name="Source">
            <a:extLst>
              <a:ext uri="{FF2B5EF4-FFF2-40B4-BE49-F238E27FC236}">
                <a16:creationId xmlns:a16="http://schemas.microsoft.com/office/drawing/2014/main" id="{A2194E3D-32A7-4271-8AFD-D07E97CA4A10}"/>
              </a:ext>
            </a:extLst>
          </p:cNvPr>
          <p:cNvSpPr txBox="1"/>
          <p:nvPr/>
        </p:nvSpPr>
        <p:spPr>
          <a:xfrm>
            <a:off x="1197113" y="4916357"/>
            <a:ext cx="1586973"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Expert interviews, Roland Berger</a:t>
            </a:r>
          </a:p>
        </p:txBody>
      </p:sp>
      <p:pic>
        <p:nvPicPr>
          <p:cNvPr id="29" name="Picture 28" descr="Application&#10;&#10;Description automatically generated">
            <a:extLst>
              <a:ext uri="{FF2B5EF4-FFF2-40B4-BE49-F238E27FC236}">
                <a16:creationId xmlns:a16="http://schemas.microsoft.com/office/drawing/2014/main" id="{4DBE7349-720A-4D63-B398-C54BEF89C6F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1556438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 name="Object 1" hidden="1">
            <a:extLst>
              <a:ext uri="{FF2B5EF4-FFF2-40B4-BE49-F238E27FC236}">
                <a16:creationId xmlns:a16="http://schemas.microsoft.com/office/drawing/2014/main" id="{954AC8BA-3287-48F4-B6FD-D2274F151885}"/>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954AC8BA-3287-48F4-B6FD-D2274F15188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2E9FA88-CD7E-40DE-966E-06414AFEA66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2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Title 2"/>
          <p:cNvSpPr>
            <a:spLocks noGrp="1"/>
          </p:cNvSpPr>
          <p:nvPr>
            <p:ph type="ctrTitle"/>
          </p:nvPr>
        </p:nvSpPr>
        <p:spPr>
          <a:xfrm>
            <a:off x="350520" y="3703920"/>
            <a:ext cx="8300720" cy="1081440"/>
          </a:xfrm>
        </p:spPr>
        <p:txBody>
          <a:bodyPr/>
          <a:lstStyle/>
          <a:p>
            <a:r>
              <a:rPr lang="en-US" dirty="0"/>
              <a:t>3. What is my operational / org model?</a:t>
            </a:r>
          </a:p>
        </p:txBody>
      </p:sp>
      <p:sp>
        <p:nvSpPr>
          <p:cNvPr id="5" name="Rounded Rectangle 4"/>
          <p:cNvSpPr/>
          <p:nvPr/>
        </p:nvSpPr>
        <p:spPr>
          <a:xfrm>
            <a:off x="6052088" y="4328160"/>
            <a:ext cx="2949672" cy="662940"/>
          </a:xfrm>
          <a:prstGeom prst="roundRect">
            <a:avLst/>
          </a:prstGeom>
          <a:solidFill>
            <a:srgbClr val="DE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rgbClr val="FFFFFF"/>
                </a:solidFill>
                <a:latin typeface="Arial"/>
              </a:rPr>
              <a:t>SELF DIAGNOSTIC </a:t>
            </a:r>
            <a:r>
              <a:rPr lang="en-US" sz="1000" dirty="0">
                <a:latin typeface="+mj-lt"/>
              </a:rPr>
              <a:t>section to support planning and test implementation readiness. </a:t>
            </a:r>
            <a:r>
              <a:rPr lang="en-GB" sz="1400" b="1" dirty="0">
                <a:latin typeface="+mj-lt"/>
                <a:hlinkClick r:id="rId7" action="ppaction://hlinksldjump"/>
              </a:rPr>
              <a:t>GO</a:t>
            </a:r>
            <a:endParaRPr lang="en-US" sz="1400" b="1" dirty="0">
              <a:latin typeface="+mj-lt"/>
            </a:endParaRPr>
          </a:p>
        </p:txBody>
      </p:sp>
      <p:sp>
        <p:nvSpPr>
          <p:cNvPr id="21" name="Title 2"/>
          <p:cNvSpPr txBox="1">
            <a:spLocks/>
          </p:cNvSpPr>
          <p:nvPr/>
        </p:nvSpPr>
        <p:spPr>
          <a:xfrm>
            <a:off x="502920" y="3856320"/>
            <a:ext cx="8300720" cy="1081440"/>
          </a:xfrm>
          <a:prstGeom prst="rect">
            <a:avLst/>
          </a:prstGeom>
        </p:spPr>
        <p:txBody>
          <a:bodyPr/>
          <a:lstStyle>
            <a:lvl1pPr algn="l" defTabSz="914400" rtl="0" eaLnBrk="1" latinLnBrk="0" hangingPunct="1">
              <a:spcBef>
                <a:spcPct val="0"/>
              </a:spcBef>
              <a:buNone/>
              <a:defRPr sz="3200" b="1" kern="1200">
                <a:solidFill>
                  <a:srgbClr val="FFFFFF"/>
                </a:solidFill>
                <a:latin typeface="Arial" panose="020B0604020202020204" pitchFamily="34" charset="0"/>
                <a:ea typeface="+mj-ea"/>
                <a:cs typeface="Arial" panose="020B0604020202020204" pitchFamily="34" charset="0"/>
              </a:defRPr>
            </a:lvl1pPr>
          </a:lstStyle>
          <a:p>
            <a:r>
              <a:rPr lang="en-US" dirty="0">
                <a:solidFill>
                  <a:schemeClr val="accent2"/>
                </a:solidFill>
              </a:rPr>
              <a:t>3.3 Analytics</a:t>
            </a:r>
          </a:p>
        </p:txBody>
      </p:sp>
      <p:grpSp>
        <p:nvGrpSpPr>
          <p:cNvPr id="11" name="Group 10">
            <a:extLst>
              <a:ext uri="{FF2B5EF4-FFF2-40B4-BE49-F238E27FC236}">
                <a16:creationId xmlns:a16="http://schemas.microsoft.com/office/drawing/2014/main" id="{E649BEBB-F7A0-4BCF-93C1-BBBB4CA5A0B7}"/>
              </a:ext>
            </a:extLst>
          </p:cNvPr>
          <p:cNvGrpSpPr>
            <a:grpSpLocks/>
          </p:cNvGrpSpPr>
          <p:nvPr/>
        </p:nvGrpSpPr>
        <p:grpSpPr>
          <a:xfrm>
            <a:off x="3685110" y="1517048"/>
            <a:ext cx="2182290" cy="2072572"/>
            <a:chOff x="-1181100" y="5834063"/>
            <a:chExt cx="350837" cy="352426"/>
          </a:xfrm>
          <a:solidFill>
            <a:schemeClr val="tx2"/>
          </a:solidFill>
        </p:grpSpPr>
        <p:sp>
          <p:nvSpPr>
            <p:cNvPr id="13" name="Freeform 39">
              <a:extLst>
                <a:ext uri="{FF2B5EF4-FFF2-40B4-BE49-F238E27FC236}">
                  <a16:creationId xmlns:a16="http://schemas.microsoft.com/office/drawing/2014/main" id="{A8F4EBF4-4877-4581-9070-EE4754BB3530}"/>
                </a:ext>
              </a:extLst>
            </p:cNvPr>
            <p:cNvSpPr>
              <a:spLocks/>
            </p:cNvSpPr>
            <p:nvPr/>
          </p:nvSpPr>
          <p:spPr bwMode="auto">
            <a:xfrm>
              <a:off x="-1181100" y="5834063"/>
              <a:ext cx="249237" cy="163513"/>
            </a:xfrm>
            <a:custGeom>
              <a:avLst/>
              <a:gdLst>
                <a:gd name="T0" fmla="*/ 1765 w 2358"/>
                <a:gd name="T1" fmla="*/ 5 h 1549"/>
                <a:gd name="T2" fmla="*/ 1961 w 2358"/>
                <a:gd name="T3" fmla="*/ 32 h 1549"/>
                <a:gd name="T4" fmla="*/ 2159 w 2358"/>
                <a:gd name="T5" fmla="*/ 83 h 1549"/>
                <a:gd name="T6" fmla="*/ 2358 w 2358"/>
                <a:gd name="T7" fmla="*/ 155 h 1549"/>
                <a:gd name="T8" fmla="*/ 2263 w 2358"/>
                <a:gd name="T9" fmla="*/ 358 h 1549"/>
                <a:gd name="T10" fmla="*/ 2125 w 2358"/>
                <a:gd name="T11" fmla="*/ 419 h 1549"/>
                <a:gd name="T12" fmla="*/ 1940 w 2358"/>
                <a:gd name="T13" fmla="*/ 364 h 1549"/>
                <a:gd name="T14" fmla="*/ 1756 w 2358"/>
                <a:gd name="T15" fmla="*/ 337 h 1549"/>
                <a:gd name="T16" fmla="*/ 1575 w 2358"/>
                <a:gd name="T17" fmla="*/ 336 h 1549"/>
                <a:gd name="T18" fmla="*/ 1400 w 2358"/>
                <a:gd name="T19" fmla="*/ 359 h 1549"/>
                <a:gd name="T20" fmla="*/ 1232 w 2358"/>
                <a:gd name="T21" fmla="*/ 406 h 1549"/>
                <a:gd name="T22" fmla="*/ 1073 w 2358"/>
                <a:gd name="T23" fmla="*/ 471 h 1549"/>
                <a:gd name="T24" fmla="*/ 924 w 2358"/>
                <a:gd name="T25" fmla="*/ 557 h 1549"/>
                <a:gd name="T26" fmla="*/ 788 w 2358"/>
                <a:gd name="T27" fmla="*/ 660 h 1549"/>
                <a:gd name="T28" fmla="*/ 666 w 2358"/>
                <a:gd name="T29" fmla="*/ 779 h 1549"/>
                <a:gd name="T30" fmla="*/ 559 w 2358"/>
                <a:gd name="T31" fmla="*/ 912 h 1549"/>
                <a:gd name="T32" fmla="*/ 470 w 2358"/>
                <a:gd name="T33" fmla="*/ 1057 h 1549"/>
                <a:gd name="T34" fmla="*/ 402 w 2358"/>
                <a:gd name="T35" fmla="*/ 1212 h 1549"/>
                <a:gd name="T36" fmla="*/ 355 w 2358"/>
                <a:gd name="T37" fmla="*/ 1377 h 1549"/>
                <a:gd name="T38" fmla="*/ 330 w 2358"/>
                <a:gd name="T39" fmla="*/ 1549 h 1549"/>
                <a:gd name="T40" fmla="*/ 112 w 2358"/>
                <a:gd name="T41" fmla="*/ 1530 h 1549"/>
                <a:gd name="T42" fmla="*/ 14 w 2358"/>
                <a:gd name="T43" fmla="*/ 1423 h 1549"/>
                <a:gd name="T44" fmla="*/ 53 w 2358"/>
                <a:gd name="T45" fmla="*/ 1236 h 1549"/>
                <a:gd name="T46" fmla="*/ 110 w 2358"/>
                <a:gd name="T47" fmla="*/ 1059 h 1549"/>
                <a:gd name="T48" fmla="*/ 183 w 2358"/>
                <a:gd name="T49" fmla="*/ 893 h 1549"/>
                <a:gd name="T50" fmla="*/ 273 w 2358"/>
                <a:gd name="T51" fmla="*/ 739 h 1549"/>
                <a:gd name="T52" fmla="*/ 381 w 2358"/>
                <a:gd name="T53" fmla="*/ 597 h 1549"/>
                <a:gd name="T54" fmla="*/ 506 w 2358"/>
                <a:gd name="T55" fmla="*/ 465 h 1549"/>
                <a:gd name="T56" fmla="*/ 648 w 2358"/>
                <a:gd name="T57" fmla="*/ 346 h 1549"/>
                <a:gd name="T58" fmla="*/ 808 w 2358"/>
                <a:gd name="T59" fmla="*/ 238 h 1549"/>
                <a:gd name="T60" fmla="*/ 995 w 2358"/>
                <a:gd name="T61" fmla="*/ 140 h 1549"/>
                <a:gd name="T62" fmla="*/ 1185 w 2358"/>
                <a:gd name="T63" fmla="*/ 69 h 1549"/>
                <a:gd name="T64" fmla="*/ 1376 w 2358"/>
                <a:gd name="T65" fmla="*/ 23 h 1549"/>
                <a:gd name="T66" fmla="*/ 1569 w 2358"/>
                <a:gd name="T67" fmla="*/ 2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58" h="1549">
                  <a:moveTo>
                    <a:pt x="1667" y="0"/>
                  </a:moveTo>
                  <a:lnTo>
                    <a:pt x="1765" y="5"/>
                  </a:lnTo>
                  <a:lnTo>
                    <a:pt x="1862" y="16"/>
                  </a:lnTo>
                  <a:lnTo>
                    <a:pt x="1961" y="32"/>
                  </a:lnTo>
                  <a:lnTo>
                    <a:pt x="2060" y="55"/>
                  </a:lnTo>
                  <a:lnTo>
                    <a:pt x="2159" y="83"/>
                  </a:lnTo>
                  <a:lnTo>
                    <a:pt x="2258" y="116"/>
                  </a:lnTo>
                  <a:lnTo>
                    <a:pt x="2358" y="155"/>
                  </a:lnTo>
                  <a:lnTo>
                    <a:pt x="2310" y="258"/>
                  </a:lnTo>
                  <a:lnTo>
                    <a:pt x="2263" y="358"/>
                  </a:lnTo>
                  <a:lnTo>
                    <a:pt x="2218" y="457"/>
                  </a:lnTo>
                  <a:lnTo>
                    <a:pt x="2125" y="419"/>
                  </a:lnTo>
                  <a:lnTo>
                    <a:pt x="2033" y="388"/>
                  </a:lnTo>
                  <a:lnTo>
                    <a:pt x="1940" y="364"/>
                  </a:lnTo>
                  <a:lnTo>
                    <a:pt x="1847" y="347"/>
                  </a:lnTo>
                  <a:lnTo>
                    <a:pt x="1756" y="337"/>
                  </a:lnTo>
                  <a:lnTo>
                    <a:pt x="1665" y="334"/>
                  </a:lnTo>
                  <a:lnTo>
                    <a:pt x="1575" y="336"/>
                  </a:lnTo>
                  <a:lnTo>
                    <a:pt x="1487" y="345"/>
                  </a:lnTo>
                  <a:lnTo>
                    <a:pt x="1400" y="359"/>
                  </a:lnTo>
                  <a:lnTo>
                    <a:pt x="1316" y="380"/>
                  </a:lnTo>
                  <a:lnTo>
                    <a:pt x="1232" y="406"/>
                  </a:lnTo>
                  <a:lnTo>
                    <a:pt x="1151" y="436"/>
                  </a:lnTo>
                  <a:lnTo>
                    <a:pt x="1073" y="471"/>
                  </a:lnTo>
                  <a:lnTo>
                    <a:pt x="997" y="512"/>
                  </a:lnTo>
                  <a:lnTo>
                    <a:pt x="924" y="557"/>
                  </a:lnTo>
                  <a:lnTo>
                    <a:pt x="854" y="607"/>
                  </a:lnTo>
                  <a:lnTo>
                    <a:pt x="788" y="660"/>
                  </a:lnTo>
                  <a:lnTo>
                    <a:pt x="724" y="718"/>
                  </a:lnTo>
                  <a:lnTo>
                    <a:pt x="666" y="779"/>
                  </a:lnTo>
                  <a:lnTo>
                    <a:pt x="610" y="844"/>
                  </a:lnTo>
                  <a:lnTo>
                    <a:pt x="559" y="912"/>
                  </a:lnTo>
                  <a:lnTo>
                    <a:pt x="513" y="983"/>
                  </a:lnTo>
                  <a:lnTo>
                    <a:pt x="470" y="1057"/>
                  </a:lnTo>
                  <a:lnTo>
                    <a:pt x="433" y="1134"/>
                  </a:lnTo>
                  <a:lnTo>
                    <a:pt x="402" y="1212"/>
                  </a:lnTo>
                  <a:lnTo>
                    <a:pt x="375" y="1294"/>
                  </a:lnTo>
                  <a:lnTo>
                    <a:pt x="355" y="1377"/>
                  </a:lnTo>
                  <a:lnTo>
                    <a:pt x="339" y="1463"/>
                  </a:lnTo>
                  <a:lnTo>
                    <a:pt x="330" y="1549"/>
                  </a:lnTo>
                  <a:lnTo>
                    <a:pt x="222" y="1539"/>
                  </a:lnTo>
                  <a:lnTo>
                    <a:pt x="112" y="1530"/>
                  </a:lnTo>
                  <a:lnTo>
                    <a:pt x="0" y="1520"/>
                  </a:lnTo>
                  <a:lnTo>
                    <a:pt x="14" y="1423"/>
                  </a:lnTo>
                  <a:lnTo>
                    <a:pt x="32" y="1328"/>
                  </a:lnTo>
                  <a:lnTo>
                    <a:pt x="53" y="1236"/>
                  </a:lnTo>
                  <a:lnTo>
                    <a:pt x="80" y="1146"/>
                  </a:lnTo>
                  <a:lnTo>
                    <a:pt x="110" y="1059"/>
                  </a:lnTo>
                  <a:lnTo>
                    <a:pt x="144" y="975"/>
                  </a:lnTo>
                  <a:lnTo>
                    <a:pt x="183" y="893"/>
                  </a:lnTo>
                  <a:lnTo>
                    <a:pt x="226" y="815"/>
                  </a:lnTo>
                  <a:lnTo>
                    <a:pt x="273" y="739"/>
                  </a:lnTo>
                  <a:lnTo>
                    <a:pt x="324" y="666"/>
                  </a:lnTo>
                  <a:lnTo>
                    <a:pt x="381" y="597"/>
                  </a:lnTo>
                  <a:lnTo>
                    <a:pt x="440" y="529"/>
                  </a:lnTo>
                  <a:lnTo>
                    <a:pt x="506" y="465"/>
                  </a:lnTo>
                  <a:lnTo>
                    <a:pt x="574" y="404"/>
                  </a:lnTo>
                  <a:lnTo>
                    <a:pt x="648" y="346"/>
                  </a:lnTo>
                  <a:lnTo>
                    <a:pt x="725" y="291"/>
                  </a:lnTo>
                  <a:lnTo>
                    <a:pt x="808" y="238"/>
                  </a:lnTo>
                  <a:lnTo>
                    <a:pt x="902" y="187"/>
                  </a:lnTo>
                  <a:lnTo>
                    <a:pt x="995" y="140"/>
                  </a:lnTo>
                  <a:lnTo>
                    <a:pt x="1090" y="102"/>
                  </a:lnTo>
                  <a:lnTo>
                    <a:pt x="1185" y="69"/>
                  </a:lnTo>
                  <a:lnTo>
                    <a:pt x="1280" y="42"/>
                  </a:lnTo>
                  <a:lnTo>
                    <a:pt x="1376" y="23"/>
                  </a:lnTo>
                  <a:lnTo>
                    <a:pt x="1473" y="9"/>
                  </a:lnTo>
                  <a:lnTo>
                    <a:pt x="1569" y="2"/>
                  </a:lnTo>
                  <a:lnTo>
                    <a:pt x="166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14" name="Freeform 40">
              <a:extLst>
                <a:ext uri="{FF2B5EF4-FFF2-40B4-BE49-F238E27FC236}">
                  <a16:creationId xmlns:a16="http://schemas.microsoft.com/office/drawing/2014/main" id="{9DAA249D-AC83-4A54-A430-42D1D51BEE48}"/>
                </a:ext>
              </a:extLst>
            </p:cNvPr>
            <p:cNvSpPr>
              <a:spLocks/>
            </p:cNvSpPr>
            <p:nvPr/>
          </p:nvSpPr>
          <p:spPr bwMode="auto">
            <a:xfrm>
              <a:off x="-993775" y="5980113"/>
              <a:ext cx="163512" cy="204788"/>
            </a:xfrm>
            <a:custGeom>
              <a:avLst/>
              <a:gdLst>
                <a:gd name="T0" fmla="*/ 1518 w 1541"/>
                <a:gd name="T1" fmla="*/ 0 h 1937"/>
                <a:gd name="T2" fmla="*/ 1532 w 1541"/>
                <a:gd name="T3" fmla="*/ 102 h 1937"/>
                <a:gd name="T4" fmla="*/ 1539 w 1541"/>
                <a:gd name="T5" fmla="*/ 202 h 1937"/>
                <a:gd name="T6" fmla="*/ 1541 w 1541"/>
                <a:gd name="T7" fmla="*/ 301 h 1937"/>
                <a:gd name="T8" fmla="*/ 1538 w 1541"/>
                <a:gd name="T9" fmla="*/ 397 h 1937"/>
                <a:gd name="T10" fmla="*/ 1530 w 1541"/>
                <a:gd name="T11" fmla="*/ 491 h 1937"/>
                <a:gd name="T12" fmla="*/ 1516 w 1541"/>
                <a:gd name="T13" fmla="*/ 583 h 1937"/>
                <a:gd name="T14" fmla="*/ 1497 w 1541"/>
                <a:gd name="T15" fmla="*/ 673 h 1937"/>
                <a:gd name="T16" fmla="*/ 1473 w 1541"/>
                <a:gd name="T17" fmla="*/ 761 h 1937"/>
                <a:gd name="T18" fmla="*/ 1446 w 1541"/>
                <a:gd name="T19" fmla="*/ 847 h 1937"/>
                <a:gd name="T20" fmla="*/ 1414 w 1541"/>
                <a:gd name="T21" fmla="*/ 930 h 1937"/>
                <a:gd name="T22" fmla="*/ 1378 w 1541"/>
                <a:gd name="T23" fmla="*/ 1010 h 1937"/>
                <a:gd name="T24" fmla="*/ 1337 w 1541"/>
                <a:gd name="T25" fmla="*/ 1087 h 1937"/>
                <a:gd name="T26" fmla="*/ 1293 w 1541"/>
                <a:gd name="T27" fmla="*/ 1163 h 1937"/>
                <a:gd name="T28" fmla="*/ 1246 w 1541"/>
                <a:gd name="T29" fmla="*/ 1234 h 1937"/>
                <a:gd name="T30" fmla="*/ 1195 w 1541"/>
                <a:gd name="T31" fmla="*/ 1303 h 1937"/>
                <a:gd name="T32" fmla="*/ 1142 w 1541"/>
                <a:gd name="T33" fmla="*/ 1370 h 1937"/>
                <a:gd name="T34" fmla="*/ 1086 w 1541"/>
                <a:gd name="T35" fmla="*/ 1432 h 1937"/>
                <a:gd name="T36" fmla="*/ 1026 w 1541"/>
                <a:gd name="T37" fmla="*/ 1492 h 1937"/>
                <a:gd name="T38" fmla="*/ 965 w 1541"/>
                <a:gd name="T39" fmla="*/ 1548 h 1937"/>
                <a:gd name="T40" fmla="*/ 900 w 1541"/>
                <a:gd name="T41" fmla="*/ 1601 h 1937"/>
                <a:gd name="T42" fmla="*/ 834 w 1541"/>
                <a:gd name="T43" fmla="*/ 1650 h 1937"/>
                <a:gd name="T44" fmla="*/ 766 w 1541"/>
                <a:gd name="T45" fmla="*/ 1696 h 1937"/>
                <a:gd name="T46" fmla="*/ 697 w 1541"/>
                <a:gd name="T47" fmla="*/ 1738 h 1937"/>
                <a:gd name="T48" fmla="*/ 625 w 1541"/>
                <a:gd name="T49" fmla="*/ 1776 h 1937"/>
                <a:gd name="T50" fmla="*/ 553 w 1541"/>
                <a:gd name="T51" fmla="*/ 1811 h 1937"/>
                <a:gd name="T52" fmla="*/ 479 w 1541"/>
                <a:gd name="T53" fmla="*/ 1842 h 1937"/>
                <a:gd name="T54" fmla="*/ 405 w 1541"/>
                <a:gd name="T55" fmla="*/ 1868 h 1937"/>
                <a:gd name="T56" fmla="*/ 330 w 1541"/>
                <a:gd name="T57" fmla="*/ 1890 h 1937"/>
                <a:gd name="T58" fmla="*/ 255 w 1541"/>
                <a:gd name="T59" fmla="*/ 1909 h 1937"/>
                <a:gd name="T60" fmla="*/ 179 w 1541"/>
                <a:gd name="T61" fmla="*/ 1923 h 1937"/>
                <a:gd name="T62" fmla="*/ 104 w 1541"/>
                <a:gd name="T63" fmla="*/ 1932 h 1937"/>
                <a:gd name="T64" fmla="*/ 27 w 1541"/>
                <a:gd name="T65" fmla="*/ 1937 h 1937"/>
                <a:gd name="T66" fmla="*/ 13 w 1541"/>
                <a:gd name="T67" fmla="*/ 1776 h 1937"/>
                <a:gd name="T68" fmla="*/ 0 w 1541"/>
                <a:gd name="T69" fmla="*/ 1614 h 1937"/>
                <a:gd name="T70" fmla="*/ 87 w 1541"/>
                <a:gd name="T71" fmla="*/ 1602 h 1937"/>
                <a:gd name="T72" fmla="*/ 172 w 1541"/>
                <a:gd name="T73" fmla="*/ 1586 h 1937"/>
                <a:gd name="T74" fmla="*/ 255 w 1541"/>
                <a:gd name="T75" fmla="*/ 1564 h 1937"/>
                <a:gd name="T76" fmla="*/ 334 w 1541"/>
                <a:gd name="T77" fmla="*/ 1539 h 1937"/>
                <a:gd name="T78" fmla="*/ 412 w 1541"/>
                <a:gd name="T79" fmla="*/ 1509 h 1937"/>
                <a:gd name="T80" fmla="*/ 486 w 1541"/>
                <a:gd name="T81" fmla="*/ 1475 h 1937"/>
                <a:gd name="T82" fmla="*/ 559 w 1541"/>
                <a:gd name="T83" fmla="*/ 1435 h 1937"/>
                <a:gd name="T84" fmla="*/ 628 w 1541"/>
                <a:gd name="T85" fmla="*/ 1391 h 1937"/>
                <a:gd name="T86" fmla="*/ 695 w 1541"/>
                <a:gd name="T87" fmla="*/ 1342 h 1937"/>
                <a:gd name="T88" fmla="*/ 758 w 1541"/>
                <a:gd name="T89" fmla="*/ 1289 h 1937"/>
                <a:gd name="T90" fmla="*/ 820 w 1541"/>
                <a:gd name="T91" fmla="*/ 1230 h 1937"/>
                <a:gd name="T92" fmla="*/ 878 w 1541"/>
                <a:gd name="T93" fmla="*/ 1167 h 1937"/>
                <a:gd name="T94" fmla="*/ 934 w 1541"/>
                <a:gd name="T95" fmla="*/ 1099 h 1937"/>
                <a:gd name="T96" fmla="*/ 986 w 1541"/>
                <a:gd name="T97" fmla="*/ 1028 h 1937"/>
                <a:gd name="T98" fmla="*/ 1032 w 1541"/>
                <a:gd name="T99" fmla="*/ 955 h 1937"/>
                <a:gd name="T100" fmla="*/ 1073 w 1541"/>
                <a:gd name="T101" fmla="*/ 881 h 1937"/>
                <a:gd name="T102" fmla="*/ 1108 w 1541"/>
                <a:gd name="T103" fmla="*/ 804 h 1937"/>
                <a:gd name="T104" fmla="*/ 1138 w 1541"/>
                <a:gd name="T105" fmla="*/ 728 h 1937"/>
                <a:gd name="T106" fmla="*/ 1163 w 1541"/>
                <a:gd name="T107" fmla="*/ 649 h 1937"/>
                <a:gd name="T108" fmla="*/ 1182 w 1541"/>
                <a:gd name="T109" fmla="*/ 568 h 1937"/>
                <a:gd name="T110" fmla="*/ 1196 w 1541"/>
                <a:gd name="T111" fmla="*/ 486 h 1937"/>
                <a:gd name="T112" fmla="*/ 1207 w 1541"/>
                <a:gd name="T113" fmla="*/ 404 h 1937"/>
                <a:gd name="T114" fmla="*/ 1211 w 1541"/>
                <a:gd name="T115" fmla="*/ 319 h 1937"/>
                <a:gd name="T116" fmla="*/ 1210 w 1541"/>
                <a:gd name="T117" fmla="*/ 233 h 1937"/>
                <a:gd name="T118" fmla="*/ 1204 w 1541"/>
                <a:gd name="T119" fmla="*/ 145 h 1937"/>
                <a:gd name="T120" fmla="*/ 1192 w 1541"/>
                <a:gd name="T121" fmla="*/ 56 h 1937"/>
                <a:gd name="T122" fmla="*/ 1357 w 1541"/>
                <a:gd name="T123" fmla="*/ 27 h 1937"/>
                <a:gd name="T124" fmla="*/ 1518 w 1541"/>
                <a:gd name="T125"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1" h="1937">
                  <a:moveTo>
                    <a:pt x="1518" y="0"/>
                  </a:moveTo>
                  <a:lnTo>
                    <a:pt x="1532" y="102"/>
                  </a:lnTo>
                  <a:lnTo>
                    <a:pt x="1539" y="202"/>
                  </a:lnTo>
                  <a:lnTo>
                    <a:pt x="1541" y="301"/>
                  </a:lnTo>
                  <a:lnTo>
                    <a:pt x="1538" y="397"/>
                  </a:lnTo>
                  <a:lnTo>
                    <a:pt x="1530" y="491"/>
                  </a:lnTo>
                  <a:lnTo>
                    <a:pt x="1516" y="583"/>
                  </a:lnTo>
                  <a:lnTo>
                    <a:pt x="1497" y="673"/>
                  </a:lnTo>
                  <a:lnTo>
                    <a:pt x="1473" y="761"/>
                  </a:lnTo>
                  <a:lnTo>
                    <a:pt x="1446" y="847"/>
                  </a:lnTo>
                  <a:lnTo>
                    <a:pt x="1414" y="930"/>
                  </a:lnTo>
                  <a:lnTo>
                    <a:pt x="1378" y="1010"/>
                  </a:lnTo>
                  <a:lnTo>
                    <a:pt x="1337" y="1087"/>
                  </a:lnTo>
                  <a:lnTo>
                    <a:pt x="1293" y="1163"/>
                  </a:lnTo>
                  <a:lnTo>
                    <a:pt x="1246" y="1234"/>
                  </a:lnTo>
                  <a:lnTo>
                    <a:pt x="1195" y="1303"/>
                  </a:lnTo>
                  <a:lnTo>
                    <a:pt x="1142" y="1370"/>
                  </a:lnTo>
                  <a:lnTo>
                    <a:pt x="1086" y="1432"/>
                  </a:lnTo>
                  <a:lnTo>
                    <a:pt x="1026" y="1492"/>
                  </a:lnTo>
                  <a:lnTo>
                    <a:pt x="965" y="1548"/>
                  </a:lnTo>
                  <a:lnTo>
                    <a:pt x="900" y="1601"/>
                  </a:lnTo>
                  <a:lnTo>
                    <a:pt x="834" y="1650"/>
                  </a:lnTo>
                  <a:lnTo>
                    <a:pt x="766" y="1696"/>
                  </a:lnTo>
                  <a:lnTo>
                    <a:pt x="697" y="1738"/>
                  </a:lnTo>
                  <a:lnTo>
                    <a:pt x="625" y="1776"/>
                  </a:lnTo>
                  <a:lnTo>
                    <a:pt x="553" y="1811"/>
                  </a:lnTo>
                  <a:lnTo>
                    <a:pt x="479" y="1842"/>
                  </a:lnTo>
                  <a:lnTo>
                    <a:pt x="405" y="1868"/>
                  </a:lnTo>
                  <a:lnTo>
                    <a:pt x="330" y="1890"/>
                  </a:lnTo>
                  <a:lnTo>
                    <a:pt x="255" y="1909"/>
                  </a:lnTo>
                  <a:lnTo>
                    <a:pt x="179" y="1923"/>
                  </a:lnTo>
                  <a:lnTo>
                    <a:pt x="104" y="1932"/>
                  </a:lnTo>
                  <a:lnTo>
                    <a:pt x="27" y="1937"/>
                  </a:lnTo>
                  <a:lnTo>
                    <a:pt x="13" y="1776"/>
                  </a:lnTo>
                  <a:lnTo>
                    <a:pt x="0" y="1614"/>
                  </a:lnTo>
                  <a:lnTo>
                    <a:pt x="87" y="1602"/>
                  </a:lnTo>
                  <a:lnTo>
                    <a:pt x="172" y="1586"/>
                  </a:lnTo>
                  <a:lnTo>
                    <a:pt x="255" y="1564"/>
                  </a:lnTo>
                  <a:lnTo>
                    <a:pt x="334" y="1539"/>
                  </a:lnTo>
                  <a:lnTo>
                    <a:pt x="412" y="1509"/>
                  </a:lnTo>
                  <a:lnTo>
                    <a:pt x="486" y="1475"/>
                  </a:lnTo>
                  <a:lnTo>
                    <a:pt x="559" y="1435"/>
                  </a:lnTo>
                  <a:lnTo>
                    <a:pt x="628" y="1391"/>
                  </a:lnTo>
                  <a:lnTo>
                    <a:pt x="695" y="1342"/>
                  </a:lnTo>
                  <a:lnTo>
                    <a:pt x="758" y="1289"/>
                  </a:lnTo>
                  <a:lnTo>
                    <a:pt x="820" y="1230"/>
                  </a:lnTo>
                  <a:lnTo>
                    <a:pt x="878" y="1167"/>
                  </a:lnTo>
                  <a:lnTo>
                    <a:pt x="934" y="1099"/>
                  </a:lnTo>
                  <a:lnTo>
                    <a:pt x="986" y="1028"/>
                  </a:lnTo>
                  <a:lnTo>
                    <a:pt x="1032" y="955"/>
                  </a:lnTo>
                  <a:lnTo>
                    <a:pt x="1073" y="881"/>
                  </a:lnTo>
                  <a:lnTo>
                    <a:pt x="1108" y="804"/>
                  </a:lnTo>
                  <a:lnTo>
                    <a:pt x="1138" y="728"/>
                  </a:lnTo>
                  <a:lnTo>
                    <a:pt x="1163" y="649"/>
                  </a:lnTo>
                  <a:lnTo>
                    <a:pt x="1182" y="568"/>
                  </a:lnTo>
                  <a:lnTo>
                    <a:pt x="1196" y="486"/>
                  </a:lnTo>
                  <a:lnTo>
                    <a:pt x="1207" y="404"/>
                  </a:lnTo>
                  <a:lnTo>
                    <a:pt x="1211" y="319"/>
                  </a:lnTo>
                  <a:lnTo>
                    <a:pt x="1210" y="233"/>
                  </a:lnTo>
                  <a:lnTo>
                    <a:pt x="1204" y="145"/>
                  </a:lnTo>
                  <a:lnTo>
                    <a:pt x="1192" y="56"/>
                  </a:lnTo>
                  <a:lnTo>
                    <a:pt x="1357" y="27"/>
                  </a:lnTo>
                  <a:lnTo>
                    <a:pt x="151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15" name="Freeform 41">
              <a:extLst>
                <a:ext uri="{FF2B5EF4-FFF2-40B4-BE49-F238E27FC236}">
                  <a16:creationId xmlns:a16="http://schemas.microsoft.com/office/drawing/2014/main" id="{59C0A671-F4C2-4FAD-BC38-428902147281}"/>
                </a:ext>
              </a:extLst>
            </p:cNvPr>
            <p:cNvSpPr>
              <a:spLocks/>
            </p:cNvSpPr>
            <p:nvPr/>
          </p:nvSpPr>
          <p:spPr bwMode="auto">
            <a:xfrm>
              <a:off x="-1179513" y="6022976"/>
              <a:ext cx="161925" cy="163513"/>
            </a:xfrm>
            <a:custGeom>
              <a:avLst/>
              <a:gdLst>
                <a:gd name="T0" fmla="*/ 315 w 1530"/>
                <a:gd name="T1" fmla="*/ 0 h 1538"/>
                <a:gd name="T2" fmla="*/ 334 w 1530"/>
                <a:gd name="T3" fmla="*/ 98 h 1538"/>
                <a:gd name="T4" fmla="*/ 357 w 1530"/>
                <a:gd name="T5" fmla="*/ 191 h 1538"/>
                <a:gd name="T6" fmla="*/ 383 w 1530"/>
                <a:gd name="T7" fmla="*/ 281 h 1538"/>
                <a:gd name="T8" fmla="*/ 414 w 1530"/>
                <a:gd name="T9" fmla="*/ 366 h 1538"/>
                <a:gd name="T10" fmla="*/ 448 w 1530"/>
                <a:gd name="T11" fmla="*/ 448 h 1538"/>
                <a:gd name="T12" fmla="*/ 487 w 1530"/>
                <a:gd name="T13" fmla="*/ 526 h 1538"/>
                <a:gd name="T14" fmla="*/ 528 w 1530"/>
                <a:gd name="T15" fmla="*/ 599 h 1538"/>
                <a:gd name="T16" fmla="*/ 574 w 1530"/>
                <a:gd name="T17" fmla="*/ 669 h 1538"/>
                <a:gd name="T18" fmla="*/ 625 w 1530"/>
                <a:gd name="T19" fmla="*/ 735 h 1538"/>
                <a:gd name="T20" fmla="*/ 678 w 1530"/>
                <a:gd name="T21" fmla="*/ 797 h 1538"/>
                <a:gd name="T22" fmla="*/ 735 w 1530"/>
                <a:gd name="T23" fmla="*/ 855 h 1538"/>
                <a:gd name="T24" fmla="*/ 798 w 1530"/>
                <a:gd name="T25" fmla="*/ 909 h 1538"/>
                <a:gd name="T26" fmla="*/ 863 w 1530"/>
                <a:gd name="T27" fmla="*/ 959 h 1538"/>
                <a:gd name="T28" fmla="*/ 933 w 1530"/>
                <a:gd name="T29" fmla="*/ 1005 h 1538"/>
                <a:gd name="T30" fmla="*/ 1006 w 1530"/>
                <a:gd name="T31" fmla="*/ 1046 h 1538"/>
                <a:gd name="T32" fmla="*/ 1084 w 1530"/>
                <a:gd name="T33" fmla="*/ 1085 h 1538"/>
                <a:gd name="T34" fmla="*/ 1164 w 1530"/>
                <a:gd name="T35" fmla="*/ 1119 h 1538"/>
                <a:gd name="T36" fmla="*/ 1250 w 1530"/>
                <a:gd name="T37" fmla="*/ 1149 h 1538"/>
                <a:gd name="T38" fmla="*/ 1340 w 1530"/>
                <a:gd name="T39" fmla="*/ 1176 h 1538"/>
                <a:gd name="T40" fmla="*/ 1432 w 1530"/>
                <a:gd name="T41" fmla="*/ 1199 h 1538"/>
                <a:gd name="T42" fmla="*/ 1530 w 1530"/>
                <a:gd name="T43" fmla="*/ 1217 h 1538"/>
                <a:gd name="T44" fmla="*/ 1516 w 1530"/>
                <a:gd name="T45" fmla="*/ 1375 h 1538"/>
                <a:gd name="T46" fmla="*/ 1502 w 1530"/>
                <a:gd name="T47" fmla="*/ 1538 h 1538"/>
                <a:gd name="T48" fmla="*/ 1408 w 1530"/>
                <a:gd name="T49" fmla="*/ 1528 h 1538"/>
                <a:gd name="T50" fmla="*/ 1317 w 1530"/>
                <a:gd name="T51" fmla="*/ 1512 h 1538"/>
                <a:gd name="T52" fmla="*/ 1227 w 1530"/>
                <a:gd name="T53" fmla="*/ 1492 h 1538"/>
                <a:gd name="T54" fmla="*/ 1140 w 1530"/>
                <a:gd name="T55" fmla="*/ 1467 h 1538"/>
                <a:gd name="T56" fmla="*/ 1057 w 1530"/>
                <a:gd name="T57" fmla="*/ 1438 h 1538"/>
                <a:gd name="T58" fmla="*/ 975 w 1530"/>
                <a:gd name="T59" fmla="*/ 1404 h 1538"/>
                <a:gd name="T60" fmla="*/ 896 w 1530"/>
                <a:gd name="T61" fmla="*/ 1366 h 1538"/>
                <a:gd name="T62" fmla="*/ 820 w 1530"/>
                <a:gd name="T63" fmla="*/ 1325 h 1538"/>
                <a:gd name="T64" fmla="*/ 747 w 1530"/>
                <a:gd name="T65" fmla="*/ 1281 h 1538"/>
                <a:gd name="T66" fmla="*/ 677 w 1530"/>
                <a:gd name="T67" fmla="*/ 1232 h 1538"/>
                <a:gd name="T68" fmla="*/ 609 w 1530"/>
                <a:gd name="T69" fmla="*/ 1181 h 1538"/>
                <a:gd name="T70" fmla="*/ 546 w 1530"/>
                <a:gd name="T71" fmla="*/ 1126 h 1538"/>
                <a:gd name="T72" fmla="*/ 485 w 1530"/>
                <a:gd name="T73" fmla="*/ 1069 h 1538"/>
                <a:gd name="T74" fmla="*/ 427 w 1530"/>
                <a:gd name="T75" fmla="*/ 1009 h 1538"/>
                <a:gd name="T76" fmla="*/ 373 w 1530"/>
                <a:gd name="T77" fmla="*/ 947 h 1538"/>
                <a:gd name="T78" fmla="*/ 321 w 1530"/>
                <a:gd name="T79" fmla="*/ 883 h 1538"/>
                <a:gd name="T80" fmla="*/ 274 w 1530"/>
                <a:gd name="T81" fmla="*/ 817 h 1538"/>
                <a:gd name="T82" fmla="*/ 231 w 1530"/>
                <a:gd name="T83" fmla="*/ 750 h 1538"/>
                <a:gd name="T84" fmla="*/ 189 w 1530"/>
                <a:gd name="T85" fmla="*/ 681 h 1538"/>
                <a:gd name="T86" fmla="*/ 153 w 1530"/>
                <a:gd name="T87" fmla="*/ 610 h 1538"/>
                <a:gd name="T88" fmla="*/ 120 w 1530"/>
                <a:gd name="T89" fmla="*/ 539 h 1538"/>
                <a:gd name="T90" fmla="*/ 91 w 1530"/>
                <a:gd name="T91" fmla="*/ 467 h 1538"/>
                <a:gd name="T92" fmla="*/ 66 w 1530"/>
                <a:gd name="T93" fmla="*/ 393 h 1538"/>
                <a:gd name="T94" fmla="*/ 44 w 1530"/>
                <a:gd name="T95" fmla="*/ 321 h 1538"/>
                <a:gd name="T96" fmla="*/ 27 w 1530"/>
                <a:gd name="T97" fmla="*/ 247 h 1538"/>
                <a:gd name="T98" fmla="*/ 14 w 1530"/>
                <a:gd name="T99" fmla="*/ 173 h 1538"/>
                <a:gd name="T100" fmla="*/ 5 w 1530"/>
                <a:gd name="T101" fmla="*/ 101 h 1538"/>
                <a:gd name="T102" fmla="*/ 0 w 1530"/>
                <a:gd name="T103" fmla="*/ 27 h 1538"/>
                <a:gd name="T104" fmla="*/ 159 w 1530"/>
                <a:gd name="T105" fmla="*/ 14 h 1538"/>
                <a:gd name="T106" fmla="*/ 315 w 1530"/>
                <a:gd name="T107" fmla="*/ 0 h 1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0" h="1538">
                  <a:moveTo>
                    <a:pt x="315" y="0"/>
                  </a:moveTo>
                  <a:lnTo>
                    <a:pt x="334" y="98"/>
                  </a:lnTo>
                  <a:lnTo>
                    <a:pt x="357" y="191"/>
                  </a:lnTo>
                  <a:lnTo>
                    <a:pt x="383" y="281"/>
                  </a:lnTo>
                  <a:lnTo>
                    <a:pt x="414" y="366"/>
                  </a:lnTo>
                  <a:lnTo>
                    <a:pt x="448" y="448"/>
                  </a:lnTo>
                  <a:lnTo>
                    <a:pt x="487" y="526"/>
                  </a:lnTo>
                  <a:lnTo>
                    <a:pt x="528" y="599"/>
                  </a:lnTo>
                  <a:lnTo>
                    <a:pt x="574" y="669"/>
                  </a:lnTo>
                  <a:lnTo>
                    <a:pt x="625" y="735"/>
                  </a:lnTo>
                  <a:lnTo>
                    <a:pt x="678" y="797"/>
                  </a:lnTo>
                  <a:lnTo>
                    <a:pt x="735" y="855"/>
                  </a:lnTo>
                  <a:lnTo>
                    <a:pt x="798" y="909"/>
                  </a:lnTo>
                  <a:lnTo>
                    <a:pt x="863" y="959"/>
                  </a:lnTo>
                  <a:lnTo>
                    <a:pt x="933" y="1005"/>
                  </a:lnTo>
                  <a:lnTo>
                    <a:pt x="1006" y="1046"/>
                  </a:lnTo>
                  <a:lnTo>
                    <a:pt x="1084" y="1085"/>
                  </a:lnTo>
                  <a:lnTo>
                    <a:pt x="1164" y="1119"/>
                  </a:lnTo>
                  <a:lnTo>
                    <a:pt x="1250" y="1149"/>
                  </a:lnTo>
                  <a:lnTo>
                    <a:pt x="1340" y="1176"/>
                  </a:lnTo>
                  <a:lnTo>
                    <a:pt x="1432" y="1199"/>
                  </a:lnTo>
                  <a:lnTo>
                    <a:pt x="1530" y="1217"/>
                  </a:lnTo>
                  <a:lnTo>
                    <a:pt x="1516" y="1375"/>
                  </a:lnTo>
                  <a:lnTo>
                    <a:pt x="1502" y="1538"/>
                  </a:lnTo>
                  <a:lnTo>
                    <a:pt x="1408" y="1528"/>
                  </a:lnTo>
                  <a:lnTo>
                    <a:pt x="1317" y="1512"/>
                  </a:lnTo>
                  <a:lnTo>
                    <a:pt x="1227" y="1492"/>
                  </a:lnTo>
                  <a:lnTo>
                    <a:pt x="1140" y="1467"/>
                  </a:lnTo>
                  <a:lnTo>
                    <a:pt x="1057" y="1438"/>
                  </a:lnTo>
                  <a:lnTo>
                    <a:pt x="975" y="1404"/>
                  </a:lnTo>
                  <a:lnTo>
                    <a:pt x="896" y="1366"/>
                  </a:lnTo>
                  <a:lnTo>
                    <a:pt x="820" y="1325"/>
                  </a:lnTo>
                  <a:lnTo>
                    <a:pt x="747" y="1281"/>
                  </a:lnTo>
                  <a:lnTo>
                    <a:pt x="677" y="1232"/>
                  </a:lnTo>
                  <a:lnTo>
                    <a:pt x="609" y="1181"/>
                  </a:lnTo>
                  <a:lnTo>
                    <a:pt x="546" y="1126"/>
                  </a:lnTo>
                  <a:lnTo>
                    <a:pt x="485" y="1069"/>
                  </a:lnTo>
                  <a:lnTo>
                    <a:pt x="427" y="1009"/>
                  </a:lnTo>
                  <a:lnTo>
                    <a:pt x="373" y="947"/>
                  </a:lnTo>
                  <a:lnTo>
                    <a:pt x="321" y="883"/>
                  </a:lnTo>
                  <a:lnTo>
                    <a:pt x="274" y="817"/>
                  </a:lnTo>
                  <a:lnTo>
                    <a:pt x="231" y="750"/>
                  </a:lnTo>
                  <a:lnTo>
                    <a:pt x="189" y="681"/>
                  </a:lnTo>
                  <a:lnTo>
                    <a:pt x="153" y="610"/>
                  </a:lnTo>
                  <a:lnTo>
                    <a:pt x="120" y="539"/>
                  </a:lnTo>
                  <a:lnTo>
                    <a:pt x="91" y="467"/>
                  </a:lnTo>
                  <a:lnTo>
                    <a:pt x="66" y="393"/>
                  </a:lnTo>
                  <a:lnTo>
                    <a:pt x="44" y="321"/>
                  </a:lnTo>
                  <a:lnTo>
                    <a:pt x="27" y="247"/>
                  </a:lnTo>
                  <a:lnTo>
                    <a:pt x="14" y="173"/>
                  </a:lnTo>
                  <a:lnTo>
                    <a:pt x="5" y="101"/>
                  </a:lnTo>
                  <a:lnTo>
                    <a:pt x="0" y="27"/>
                  </a:lnTo>
                  <a:lnTo>
                    <a:pt x="159" y="14"/>
                  </a:lnTo>
                  <a:lnTo>
                    <a:pt x="3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16" name="Freeform 42">
              <a:extLst>
                <a:ext uri="{FF2B5EF4-FFF2-40B4-BE49-F238E27FC236}">
                  <a16:creationId xmlns:a16="http://schemas.microsoft.com/office/drawing/2014/main" id="{0269C3FB-3E78-41D8-A435-768382ED15A0}"/>
                </a:ext>
              </a:extLst>
            </p:cNvPr>
            <p:cNvSpPr>
              <a:spLocks/>
            </p:cNvSpPr>
            <p:nvPr/>
          </p:nvSpPr>
          <p:spPr bwMode="auto">
            <a:xfrm>
              <a:off x="-925513" y="5865813"/>
              <a:ext cx="84137" cy="96838"/>
            </a:xfrm>
            <a:custGeom>
              <a:avLst/>
              <a:gdLst>
                <a:gd name="T0" fmla="*/ 190 w 798"/>
                <a:gd name="T1" fmla="*/ 0 h 906"/>
                <a:gd name="T2" fmla="*/ 265 w 798"/>
                <a:gd name="T3" fmla="*/ 56 h 906"/>
                <a:gd name="T4" fmla="*/ 337 w 798"/>
                <a:gd name="T5" fmla="*/ 117 h 906"/>
                <a:gd name="T6" fmla="*/ 404 w 798"/>
                <a:gd name="T7" fmla="*/ 180 h 906"/>
                <a:gd name="T8" fmla="*/ 467 w 798"/>
                <a:gd name="T9" fmla="*/ 245 h 906"/>
                <a:gd name="T10" fmla="*/ 526 w 798"/>
                <a:gd name="T11" fmla="*/ 315 h 906"/>
                <a:gd name="T12" fmla="*/ 582 w 798"/>
                <a:gd name="T13" fmla="*/ 386 h 906"/>
                <a:gd name="T14" fmla="*/ 633 w 798"/>
                <a:gd name="T15" fmla="*/ 461 h 906"/>
                <a:gd name="T16" fmla="*/ 679 w 798"/>
                <a:gd name="T17" fmla="*/ 539 h 906"/>
                <a:gd name="T18" fmla="*/ 723 w 798"/>
                <a:gd name="T19" fmla="*/ 621 h 906"/>
                <a:gd name="T20" fmla="*/ 762 w 798"/>
                <a:gd name="T21" fmla="*/ 705 h 906"/>
                <a:gd name="T22" fmla="*/ 798 w 798"/>
                <a:gd name="T23" fmla="*/ 793 h 906"/>
                <a:gd name="T24" fmla="*/ 693 w 798"/>
                <a:gd name="T25" fmla="*/ 832 h 906"/>
                <a:gd name="T26" fmla="*/ 590 w 798"/>
                <a:gd name="T27" fmla="*/ 869 h 906"/>
                <a:gd name="T28" fmla="*/ 486 w 798"/>
                <a:gd name="T29" fmla="*/ 906 h 906"/>
                <a:gd name="T30" fmla="*/ 455 w 798"/>
                <a:gd name="T31" fmla="*/ 830 h 906"/>
                <a:gd name="T32" fmla="*/ 420 w 798"/>
                <a:gd name="T33" fmla="*/ 756 h 906"/>
                <a:gd name="T34" fmla="*/ 380 w 798"/>
                <a:gd name="T35" fmla="*/ 685 h 906"/>
                <a:gd name="T36" fmla="*/ 337 w 798"/>
                <a:gd name="T37" fmla="*/ 617 h 906"/>
                <a:gd name="T38" fmla="*/ 290 w 798"/>
                <a:gd name="T39" fmla="*/ 551 h 906"/>
                <a:gd name="T40" fmla="*/ 238 w 798"/>
                <a:gd name="T41" fmla="*/ 488 h 906"/>
                <a:gd name="T42" fmla="*/ 184 w 798"/>
                <a:gd name="T43" fmla="*/ 429 h 906"/>
                <a:gd name="T44" fmla="*/ 125 w 798"/>
                <a:gd name="T45" fmla="*/ 373 h 906"/>
                <a:gd name="T46" fmla="*/ 64 w 798"/>
                <a:gd name="T47" fmla="*/ 321 h 906"/>
                <a:gd name="T48" fmla="*/ 0 w 798"/>
                <a:gd name="T49" fmla="*/ 271 h 906"/>
                <a:gd name="T50" fmla="*/ 64 w 798"/>
                <a:gd name="T51" fmla="*/ 180 h 906"/>
                <a:gd name="T52" fmla="*/ 126 w 798"/>
                <a:gd name="T53" fmla="*/ 90 h 906"/>
                <a:gd name="T54" fmla="*/ 190 w 798"/>
                <a:gd name="T55" fmla="*/ 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8" h="906">
                  <a:moveTo>
                    <a:pt x="190" y="0"/>
                  </a:moveTo>
                  <a:lnTo>
                    <a:pt x="265" y="56"/>
                  </a:lnTo>
                  <a:lnTo>
                    <a:pt x="337" y="117"/>
                  </a:lnTo>
                  <a:lnTo>
                    <a:pt x="404" y="180"/>
                  </a:lnTo>
                  <a:lnTo>
                    <a:pt x="467" y="245"/>
                  </a:lnTo>
                  <a:lnTo>
                    <a:pt x="526" y="315"/>
                  </a:lnTo>
                  <a:lnTo>
                    <a:pt x="582" y="386"/>
                  </a:lnTo>
                  <a:lnTo>
                    <a:pt x="633" y="461"/>
                  </a:lnTo>
                  <a:lnTo>
                    <a:pt x="679" y="539"/>
                  </a:lnTo>
                  <a:lnTo>
                    <a:pt x="723" y="621"/>
                  </a:lnTo>
                  <a:lnTo>
                    <a:pt x="762" y="705"/>
                  </a:lnTo>
                  <a:lnTo>
                    <a:pt x="798" y="793"/>
                  </a:lnTo>
                  <a:lnTo>
                    <a:pt x="693" y="832"/>
                  </a:lnTo>
                  <a:lnTo>
                    <a:pt x="590" y="869"/>
                  </a:lnTo>
                  <a:lnTo>
                    <a:pt x="486" y="906"/>
                  </a:lnTo>
                  <a:lnTo>
                    <a:pt x="455" y="830"/>
                  </a:lnTo>
                  <a:lnTo>
                    <a:pt x="420" y="756"/>
                  </a:lnTo>
                  <a:lnTo>
                    <a:pt x="380" y="685"/>
                  </a:lnTo>
                  <a:lnTo>
                    <a:pt x="337" y="617"/>
                  </a:lnTo>
                  <a:lnTo>
                    <a:pt x="290" y="551"/>
                  </a:lnTo>
                  <a:lnTo>
                    <a:pt x="238" y="488"/>
                  </a:lnTo>
                  <a:lnTo>
                    <a:pt x="184" y="429"/>
                  </a:lnTo>
                  <a:lnTo>
                    <a:pt x="125" y="373"/>
                  </a:lnTo>
                  <a:lnTo>
                    <a:pt x="64" y="321"/>
                  </a:lnTo>
                  <a:lnTo>
                    <a:pt x="0" y="271"/>
                  </a:lnTo>
                  <a:lnTo>
                    <a:pt x="64" y="180"/>
                  </a:lnTo>
                  <a:lnTo>
                    <a:pt x="126" y="90"/>
                  </a:lnTo>
                  <a:lnTo>
                    <a:pt x="19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17" name="Freeform 43">
              <a:extLst>
                <a:ext uri="{FF2B5EF4-FFF2-40B4-BE49-F238E27FC236}">
                  <a16:creationId xmlns:a16="http://schemas.microsoft.com/office/drawing/2014/main" id="{40B0377D-D909-4C9B-B8C4-C2C314049D70}"/>
                </a:ext>
              </a:extLst>
            </p:cNvPr>
            <p:cNvSpPr>
              <a:spLocks noEditPoints="1"/>
            </p:cNvSpPr>
            <p:nvPr/>
          </p:nvSpPr>
          <p:spPr bwMode="auto">
            <a:xfrm>
              <a:off x="-968375" y="5962651"/>
              <a:ext cx="50800" cy="125413"/>
            </a:xfrm>
            <a:custGeom>
              <a:avLst/>
              <a:gdLst>
                <a:gd name="T0" fmla="*/ 107 w 477"/>
                <a:gd name="T1" fmla="*/ 109 h 1178"/>
                <a:gd name="T2" fmla="*/ 107 w 477"/>
                <a:gd name="T3" fmla="*/ 1070 h 1178"/>
                <a:gd name="T4" fmla="*/ 368 w 477"/>
                <a:gd name="T5" fmla="*/ 1070 h 1178"/>
                <a:gd name="T6" fmla="*/ 368 w 477"/>
                <a:gd name="T7" fmla="*/ 109 h 1178"/>
                <a:gd name="T8" fmla="*/ 107 w 477"/>
                <a:gd name="T9" fmla="*/ 109 h 1178"/>
                <a:gd name="T10" fmla="*/ 53 w 477"/>
                <a:gd name="T11" fmla="*/ 0 h 1178"/>
                <a:gd name="T12" fmla="*/ 423 w 477"/>
                <a:gd name="T13" fmla="*/ 0 h 1178"/>
                <a:gd name="T14" fmla="*/ 440 w 477"/>
                <a:gd name="T15" fmla="*/ 3 h 1178"/>
                <a:gd name="T16" fmla="*/ 455 w 477"/>
                <a:gd name="T17" fmla="*/ 10 h 1178"/>
                <a:gd name="T18" fmla="*/ 466 w 477"/>
                <a:gd name="T19" fmla="*/ 23 h 1178"/>
                <a:gd name="T20" fmla="*/ 474 w 477"/>
                <a:gd name="T21" fmla="*/ 37 h 1178"/>
                <a:gd name="T22" fmla="*/ 477 w 477"/>
                <a:gd name="T23" fmla="*/ 55 h 1178"/>
                <a:gd name="T24" fmla="*/ 477 w 477"/>
                <a:gd name="T25" fmla="*/ 1124 h 1178"/>
                <a:gd name="T26" fmla="*/ 474 w 477"/>
                <a:gd name="T27" fmla="*/ 1141 h 1178"/>
                <a:gd name="T28" fmla="*/ 466 w 477"/>
                <a:gd name="T29" fmla="*/ 1156 h 1178"/>
                <a:gd name="T30" fmla="*/ 455 w 477"/>
                <a:gd name="T31" fmla="*/ 1168 h 1178"/>
                <a:gd name="T32" fmla="*/ 440 w 477"/>
                <a:gd name="T33" fmla="*/ 1175 h 1178"/>
                <a:gd name="T34" fmla="*/ 423 w 477"/>
                <a:gd name="T35" fmla="*/ 1178 h 1178"/>
                <a:gd name="T36" fmla="*/ 53 w 477"/>
                <a:gd name="T37" fmla="*/ 1178 h 1178"/>
                <a:gd name="T38" fmla="*/ 36 w 477"/>
                <a:gd name="T39" fmla="*/ 1175 h 1178"/>
                <a:gd name="T40" fmla="*/ 21 w 477"/>
                <a:gd name="T41" fmla="*/ 1168 h 1178"/>
                <a:gd name="T42" fmla="*/ 10 w 477"/>
                <a:gd name="T43" fmla="*/ 1156 h 1178"/>
                <a:gd name="T44" fmla="*/ 2 w 477"/>
                <a:gd name="T45" fmla="*/ 1141 h 1178"/>
                <a:gd name="T46" fmla="*/ 0 w 477"/>
                <a:gd name="T47" fmla="*/ 1124 h 1178"/>
                <a:gd name="T48" fmla="*/ 0 w 477"/>
                <a:gd name="T49" fmla="*/ 55 h 1178"/>
                <a:gd name="T50" fmla="*/ 2 w 477"/>
                <a:gd name="T51" fmla="*/ 37 h 1178"/>
                <a:gd name="T52" fmla="*/ 10 w 477"/>
                <a:gd name="T53" fmla="*/ 23 h 1178"/>
                <a:gd name="T54" fmla="*/ 21 w 477"/>
                <a:gd name="T55" fmla="*/ 10 h 1178"/>
                <a:gd name="T56" fmla="*/ 36 w 477"/>
                <a:gd name="T57" fmla="*/ 3 h 1178"/>
                <a:gd name="T58" fmla="*/ 53 w 477"/>
                <a:gd name="T59"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7" h="1178">
                  <a:moveTo>
                    <a:pt x="107" y="109"/>
                  </a:moveTo>
                  <a:lnTo>
                    <a:pt x="107" y="1070"/>
                  </a:lnTo>
                  <a:lnTo>
                    <a:pt x="368" y="1070"/>
                  </a:lnTo>
                  <a:lnTo>
                    <a:pt x="368" y="109"/>
                  </a:lnTo>
                  <a:lnTo>
                    <a:pt x="107" y="109"/>
                  </a:lnTo>
                  <a:close/>
                  <a:moveTo>
                    <a:pt x="53" y="0"/>
                  </a:moveTo>
                  <a:lnTo>
                    <a:pt x="423" y="0"/>
                  </a:lnTo>
                  <a:lnTo>
                    <a:pt x="440" y="3"/>
                  </a:lnTo>
                  <a:lnTo>
                    <a:pt x="455" y="10"/>
                  </a:lnTo>
                  <a:lnTo>
                    <a:pt x="466" y="23"/>
                  </a:lnTo>
                  <a:lnTo>
                    <a:pt x="474" y="37"/>
                  </a:lnTo>
                  <a:lnTo>
                    <a:pt x="477" y="55"/>
                  </a:lnTo>
                  <a:lnTo>
                    <a:pt x="477" y="1124"/>
                  </a:lnTo>
                  <a:lnTo>
                    <a:pt x="474" y="1141"/>
                  </a:lnTo>
                  <a:lnTo>
                    <a:pt x="466" y="1156"/>
                  </a:lnTo>
                  <a:lnTo>
                    <a:pt x="455" y="1168"/>
                  </a:lnTo>
                  <a:lnTo>
                    <a:pt x="440" y="1175"/>
                  </a:lnTo>
                  <a:lnTo>
                    <a:pt x="423" y="1178"/>
                  </a:lnTo>
                  <a:lnTo>
                    <a:pt x="53" y="1178"/>
                  </a:lnTo>
                  <a:lnTo>
                    <a:pt x="36" y="1175"/>
                  </a:lnTo>
                  <a:lnTo>
                    <a:pt x="21" y="1168"/>
                  </a:lnTo>
                  <a:lnTo>
                    <a:pt x="10" y="1156"/>
                  </a:lnTo>
                  <a:lnTo>
                    <a:pt x="2" y="1141"/>
                  </a:lnTo>
                  <a:lnTo>
                    <a:pt x="0" y="1124"/>
                  </a:lnTo>
                  <a:lnTo>
                    <a:pt x="0" y="55"/>
                  </a:lnTo>
                  <a:lnTo>
                    <a:pt x="2" y="37"/>
                  </a:lnTo>
                  <a:lnTo>
                    <a:pt x="10" y="23"/>
                  </a:lnTo>
                  <a:lnTo>
                    <a:pt x="21" y="10"/>
                  </a:lnTo>
                  <a:lnTo>
                    <a:pt x="36" y="3"/>
                  </a:lnTo>
                  <a:lnTo>
                    <a:pt x="5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18" name="Freeform 44">
              <a:extLst>
                <a:ext uri="{FF2B5EF4-FFF2-40B4-BE49-F238E27FC236}">
                  <a16:creationId xmlns:a16="http://schemas.microsoft.com/office/drawing/2014/main" id="{CA5C1A57-972A-4BC6-8BA3-0981954AF83A}"/>
                </a:ext>
              </a:extLst>
            </p:cNvPr>
            <p:cNvSpPr>
              <a:spLocks noEditPoints="1"/>
            </p:cNvSpPr>
            <p:nvPr/>
          </p:nvSpPr>
          <p:spPr bwMode="auto">
            <a:xfrm>
              <a:off x="-1093788" y="5992813"/>
              <a:ext cx="50800" cy="95250"/>
            </a:xfrm>
            <a:custGeom>
              <a:avLst/>
              <a:gdLst>
                <a:gd name="T0" fmla="*/ 108 w 477"/>
                <a:gd name="T1" fmla="*/ 702 h 894"/>
                <a:gd name="T2" fmla="*/ 108 w 477"/>
                <a:gd name="T3" fmla="*/ 786 h 894"/>
                <a:gd name="T4" fmla="*/ 192 w 477"/>
                <a:gd name="T5" fmla="*/ 786 h 894"/>
                <a:gd name="T6" fmla="*/ 108 w 477"/>
                <a:gd name="T7" fmla="*/ 702 h 894"/>
                <a:gd name="T8" fmla="*/ 108 w 477"/>
                <a:gd name="T9" fmla="*/ 531 h 894"/>
                <a:gd name="T10" fmla="*/ 108 w 477"/>
                <a:gd name="T11" fmla="*/ 617 h 894"/>
                <a:gd name="T12" fmla="*/ 277 w 477"/>
                <a:gd name="T13" fmla="*/ 786 h 894"/>
                <a:gd name="T14" fmla="*/ 277 w 477"/>
                <a:gd name="T15" fmla="*/ 786 h 894"/>
                <a:gd name="T16" fmla="*/ 364 w 477"/>
                <a:gd name="T17" fmla="*/ 786 h 894"/>
                <a:gd name="T18" fmla="*/ 108 w 477"/>
                <a:gd name="T19" fmla="*/ 531 h 894"/>
                <a:gd name="T20" fmla="*/ 108 w 477"/>
                <a:gd name="T21" fmla="*/ 359 h 894"/>
                <a:gd name="T22" fmla="*/ 108 w 477"/>
                <a:gd name="T23" fmla="*/ 444 h 894"/>
                <a:gd name="T24" fmla="*/ 370 w 477"/>
                <a:gd name="T25" fmla="*/ 707 h 894"/>
                <a:gd name="T26" fmla="*/ 370 w 477"/>
                <a:gd name="T27" fmla="*/ 621 h 894"/>
                <a:gd name="T28" fmla="*/ 108 w 477"/>
                <a:gd name="T29" fmla="*/ 359 h 894"/>
                <a:gd name="T30" fmla="*/ 108 w 477"/>
                <a:gd name="T31" fmla="*/ 188 h 894"/>
                <a:gd name="T32" fmla="*/ 108 w 477"/>
                <a:gd name="T33" fmla="*/ 274 h 894"/>
                <a:gd name="T34" fmla="*/ 370 w 477"/>
                <a:gd name="T35" fmla="*/ 536 h 894"/>
                <a:gd name="T36" fmla="*/ 370 w 477"/>
                <a:gd name="T37" fmla="*/ 450 h 894"/>
                <a:gd name="T38" fmla="*/ 108 w 477"/>
                <a:gd name="T39" fmla="*/ 188 h 894"/>
                <a:gd name="T40" fmla="*/ 115 w 477"/>
                <a:gd name="T41" fmla="*/ 109 h 894"/>
                <a:gd name="T42" fmla="*/ 370 w 477"/>
                <a:gd name="T43" fmla="*/ 364 h 894"/>
                <a:gd name="T44" fmla="*/ 370 w 477"/>
                <a:gd name="T45" fmla="*/ 279 h 894"/>
                <a:gd name="T46" fmla="*/ 200 w 477"/>
                <a:gd name="T47" fmla="*/ 109 h 894"/>
                <a:gd name="T48" fmla="*/ 115 w 477"/>
                <a:gd name="T49" fmla="*/ 109 h 894"/>
                <a:gd name="T50" fmla="*/ 286 w 477"/>
                <a:gd name="T51" fmla="*/ 108 h 894"/>
                <a:gd name="T52" fmla="*/ 370 w 477"/>
                <a:gd name="T53" fmla="*/ 193 h 894"/>
                <a:gd name="T54" fmla="*/ 370 w 477"/>
                <a:gd name="T55" fmla="*/ 108 h 894"/>
                <a:gd name="T56" fmla="*/ 286 w 477"/>
                <a:gd name="T57" fmla="*/ 108 h 894"/>
                <a:gd name="T58" fmla="*/ 54 w 477"/>
                <a:gd name="T59" fmla="*/ 0 h 894"/>
                <a:gd name="T60" fmla="*/ 424 w 477"/>
                <a:gd name="T61" fmla="*/ 0 h 894"/>
                <a:gd name="T62" fmla="*/ 441 w 477"/>
                <a:gd name="T63" fmla="*/ 3 h 894"/>
                <a:gd name="T64" fmla="*/ 455 w 477"/>
                <a:gd name="T65" fmla="*/ 11 h 894"/>
                <a:gd name="T66" fmla="*/ 467 w 477"/>
                <a:gd name="T67" fmla="*/ 22 h 894"/>
                <a:gd name="T68" fmla="*/ 474 w 477"/>
                <a:gd name="T69" fmla="*/ 37 h 894"/>
                <a:gd name="T70" fmla="*/ 477 w 477"/>
                <a:gd name="T71" fmla="*/ 55 h 894"/>
                <a:gd name="T72" fmla="*/ 477 w 477"/>
                <a:gd name="T73" fmla="*/ 840 h 894"/>
                <a:gd name="T74" fmla="*/ 474 w 477"/>
                <a:gd name="T75" fmla="*/ 857 h 894"/>
                <a:gd name="T76" fmla="*/ 467 w 477"/>
                <a:gd name="T77" fmla="*/ 872 h 894"/>
                <a:gd name="T78" fmla="*/ 455 w 477"/>
                <a:gd name="T79" fmla="*/ 884 h 894"/>
                <a:gd name="T80" fmla="*/ 441 w 477"/>
                <a:gd name="T81" fmla="*/ 891 h 894"/>
                <a:gd name="T82" fmla="*/ 424 w 477"/>
                <a:gd name="T83" fmla="*/ 894 h 894"/>
                <a:gd name="T84" fmla="*/ 54 w 477"/>
                <a:gd name="T85" fmla="*/ 894 h 894"/>
                <a:gd name="T86" fmla="*/ 37 w 477"/>
                <a:gd name="T87" fmla="*/ 891 h 894"/>
                <a:gd name="T88" fmla="*/ 22 w 477"/>
                <a:gd name="T89" fmla="*/ 884 h 894"/>
                <a:gd name="T90" fmla="*/ 10 w 477"/>
                <a:gd name="T91" fmla="*/ 872 h 894"/>
                <a:gd name="T92" fmla="*/ 3 w 477"/>
                <a:gd name="T93" fmla="*/ 857 h 894"/>
                <a:gd name="T94" fmla="*/ 0 w 477"/>
                <a:gd name="T95" fmla="*/ 840 h 894"/>
                <a:gd name="T96" fmla="*/ 0 w 477"/>
                <a:gd name="T97" fmla="*/ 55 h 894"/>
                <a:gd name="T98" fmla="*/ 3 w 477"/>
                <a:gd name="T99" fmla="*/ 37 h 894"/>
                <a:gd name="T100" fmla="*/ 10 w 477"/>
                <a:gd name="T101" fmla="*/ 22 h 894"/>
                <a:gd name="T102" fmla="*/ 22 w 477"/>
                <a:gd name="T103" fmla="*/ 11 h 894"/>
                <a:gd name="T104" fmla="*/ 37 w 477"/>
                <a:gd name="T105" fmla="*/ 3 h 894"/>
                <a:gd name="T106" fmla="*/ 54 w 477"/>
                <a:gd name="T107"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7" h="894">
                  <a:moveTo>
                    <a:pt x="108" y="702"/>
                  </a:moveTo>
                  <a:lnTo>
                    <a:pt x="108" y="786"/>
                  </a:lnTo>
                  <a:lnTo>
                    <a:pt x="192" y="786"/>
                  </a:lnTo>
                  <a:lnTo>
                    <a:pt x="108" y="702"/>
                  </a:lnTo>
                  <a:close/>
                  <a:moveTo>
                    <a:pt x="108" y="531"/>
                  </a:moveTo>
                  <a:lnTo>
                    <a:pt x="108" y="617"/>
                  </a:lnTo>
                  <a:lnTo>
                    <a:pt x="277" y="786"/>
                  </a:lnTo>
                  <a:lnTo>
                    <a:pt x="277" y="786"/>
                  </a:lnTo>
                  <a:lnTo>
                    <a:pt x="364" y="786"/>
                  </a:lnTo>
                  <a:lnTo>
                    <a:pt x="108" y="531"/>
                  </a:lnTo>
                  <a:close/>
                  <a:moveTo>
                    <a:pt x="108" y="359"/>
                  </a:moveTo>
                  <a:lnTo>
                    <a:pt x="108" y="444"/>
                  </a:lnTo>
                  <a:lnTo>
                    <a:pt x="370" y="707"/>
                  </a:lnTo>
                  <a:lnTo>
                    <a:pt x="370" y="621"/>
                  </a:lnTo>
                  <a:lnTo>
                    <a:pt x="108" y="359"/>
                  </a:lnTo>
                  <a:close/>
                  <a:moveTo>
                    <a:pt x="108" y="188"/>
                  </a:moveTo>
                  <a:lnTo>
                    <a:pt x="108" y="274"/>
                  </a:lnTo>
                  <a:lnTo>
                    <a:pt x="370" y="536"/>
                  </a:lnTo>
                  <a:lnTo>
                    <a:pt x="370" y="450"/>
                  </a:lnTo>
                  <a:lnTo>
                    <a:pt x="108" y="188"/>
                  </a:lnTo>
                  <a:close/>
                  <a:moveTo>
                    <a:pt x="115" y="109"/>
                  </a:moveTo>
                  <a:lnTo>
                    <a:pt x="370" y="364"/>
                  </a:lnTo>
                  <a:lnTo>
                    <a:pt x="370" y="279"/>
                  </a:lnTo>
                  <a:lnTo>
                    <a:pt x="200" y="109"/>
                  </a:lnTo>
                  <a:lnTo>
                    <a:pt x="115" y="109"/>
                  </a:lnTo>
                  <a:close/>
                  <a:moveTo>
                    <a:pt x="286" y="108"/>
                  </a:moveTo>
                  <a:lnTo>
                    <a:pt x="370" y="193"/>
                  </a:lnTo>
                  <a:lnTo>
                    <a:pt x="370" y="108"/>
                  </a:lnTo>
                  <a:lnTo>
                    <a:pt x="286" y="108"/>
                  </a:lnTo>
                  <a:close/>
                  <a:moveTo>
                    <a:pt x="54" y="0"/>
                  </a:moveTo>
                  <a:lnTo>
                    <a:pt x="424" y="0"/>
                  </a:lnTo>
                  <a:lnTo>
                    <a:pt x="441" y="3"/>
                  </a:lnTo>
                  <a:lnTo>
                    <a:pt x="455" y="11"/>
                  </a:lnTo>
                  <a:lnTo>
                    <a:pt x="467" y="22"/>
                  </a:lnTo>
                  <a:lnTo>
                    <a:pt x="474" y="37"/>
                  </a:lnTo>
                  <a:lnTo>
                    <a:pt x="477" y="55"/>
                  </a:lnTo>
                  <a:lnTo>
                    <a:pt x="477" y="840"/>
                  </a:lnTo>
                  <a:lnTo>
                    <a:pt x="474" y="857"/>
                  </a:lnTo>
                  <a:lnTo>
                    <a:pt x="467" y="872"/>
                  </a:lnTo>
                  <a:lnTo>
                    <a:pt x="455" y="884"/>
                  </a:lnTo>
                  <a:lnTo>
                    <a:pt x="441" y="891"/>
                  </a:lnTo>
                  <a:lnTo>
                    <a:pt x="424" y="894"/>
                  </a:lnTo>
                  <a:lnTo>
                    <a:pt x="54" y="894"/>
                  </a:lnTo>
                  <a:lnTo>
                    <a:pt x="37" y="891"/>
                  </a:lnTo>
                  <a:lnTo>
                    <a:pt x="22" y="884"/>
                  </a:lnTo>
                  <a:lnTo>
                    <a:pt x="10" y="872"/>
                  </a:lnTo>
                  <a:lnTo>
                    <a:pt x="3" y="857"/>
                  </a:lnTo>
                  <a:lnTo>
                    <a:pt x="0" y="840"/>
                  </a:lnTo>
                  <a:lnTo>
                    <a:pt x="0" y="55"/>
                  </a:lnTo>
                  <a:lnTo>
                    <a:pt x="3" y="37"/>
                  </a:lnTo>
                  <a:lnTo>
                    <a:pt x="10" y="22"/>
                  </a:lnTo>
                  <a:lnTo>
                    <a:pt x="22" y="11"/>
                  </a:lnTo>
                  <a:lnTo>
                    <a:pt x="37" y="3"/>
                  </a:lnTo>
                  <a:lnTo>
                    <a:pt x="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sp>
          <p:nvSpPr>
            <p:cNvPr id="19" name="Freeform 45">
              <a:extLst>
                <a:ext uri="{FF2B5EF4-FFF2-40B4-BE49-F238E27FC236}">
                  <a16:creationId xmlns:a16="http://schemas.microsoft.com/office/drawing/2014/main" id="{82AC051E-7FE5-4CD8-91F3-1E4E041ADDB8}"/>
                </a:ext>
              </a:extLst>
            </p:cNvPr>
            <p:cNvSpPr>
              <a:spLocks/>
            </p:cNvSpPr>
            <p:nvPr/>
          </p:nvSpPr>
          <p:spPr bwMode="auto">
            <a:xfrm>
              <a:off x="-1031875" y="5916613"/>
              <a:ext cx="50800" cy="171450"/>
            </a:xfrm>
            <a:custGeom>
              <a:avLst/>
              <a:gdLst>
                <a:gd name="T0" fmla="*/ 55 w 478"/>
                <a:gd name="T1" fmla="*/ 0 h 1613"/>
                <a:gd name="T2" fmla="*/ 423 w 478"/>
                <a:gd name="T3" fmla="*/ 0 h 1613"/>
                <a:gd name="T4" fmla="*/ 440 w 478"/>
                <a:gd name="T5" fmla="*/ 3 h 1613"/>
                <a:gd name="T6" fmla="*/ 456 w 478"/>
                <a:gd name="T7" fmla="*/ 11 h 1613"/>
                <a:gd name="T8" fmla="*/ 468 w 478"/>
                <a:gd name="T9" fmla="*/ 23 h 1613"/>
                <a:gd name="T10" fmla="*/ 475 w 478"/>
                <a:gd name="T11" fmla="*/ 38 h 1613"/>
                <a:gd name="T12" fmla="*/ 478 w 478"/>
                <a:gd name="T13" fmla="*/ 55 h 1613"/>
                <a:gd name="T14" fmla="*/ 478 w 478"/>
                <a:gd name="T15" fmla="*/ 1559 h 1613"/>
                <a:gd name="T16" fmla="*/ 475 w 478"/>
                <a:gd name="T17" fmla="*/ 1576 h 1613"/>
                <a:gd name="T18" fmla="*/ 468 w 478"/>
                <a:gd name="T19" fmla="*/ 1591 h 1613"/>
                <a:gd name="T20" fmla="*/ 456 w 478"/>
                <a:gd name="T21" fmla="*/ 1603 h 1613"/>
                <a:gd name="T22" fmla="*/ 440 w 478"/>
                <a:gd name="T23" fmla="*/ 1610 h 1613"/>
                <a:gd name="T24" fmla="*/ 423 w 478"/>
                <a:gd name="T25" fmla="*/ 1613 h 1613"/>
                <a:gd name="T26" fmla="*/ 55 w 478"/>
                <a:gd name="T27" fmla="*/ 1613 h 1613"/>
                <a:gd name="T28" fmla="*/ 38 w 478"/>
                <a:gd name="T29" fmla="*/ 1610 h 1613"/>
                <a:gd name="T30" fmla="*/ 22 w 478"/>
                <a:gd name="T31" fmla="*/ 1603 h 1613"/>
                <a:gd name="T32" fmla="*/ 10 w 478"/>
                <a:gd name="T33" fmla="*/ 1591 h 1613"/>
                <a:gd name="T34" fmla="*/ 3 w 478"/>
                <a:gd name="T35" fmla="*/ 1576 h 1613"/>
                <a:gd name="T36" fmla="*/ 0 w 478"/>
                <a:gd name="T37" fmla="*/ 1559 h 1613"/>
                <a:gd name="T38" fmla="*/ 0 w 478"/>
                <a:gd name="T39" fmla="*/ 55 h 1613"/>
                <a:gd name="T40" fmla="*/ 3 w 478"/>
                <a:gd name="T41" fmla="*/ 38 h 1613"/>
                <a:gd name="T42" fmla="*/ 10 w 478"/>
                <a:gd name="T43" fmla="*/ 23 h 1613"/>
                <a:gd name="T44" fmla="*/ 22 w 478"/>
                <a:gd name="T45" fmla="*/ 11 h 1613"/>
                <a:gd name="T46" fmla="*/ 38 w 478"/>
                <a:gd name="T47" fmla="*/ 3 h 1613"/>
                <a:gd name="T48" fmla="*/ 55 w 478"/>
                <a:gd name="T49" fmla="*/ 0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8" h="1613">
                  <a:moveTo>
                    <a:pt x="55" y="0"/>
                  </a:moveTo>
                  <a:lnTo>
                    <a:pt x="423" y="0"/>
                  </a:lnTo>
                  <a:lnTo>
                    <a:pt x="440" y="3"/>
                  </a:lnTo>
                  <a:lnTo>
                    <a:pt x="456" y="11"/>
                  </a:lnTo>
                  <a:lnTo>
                    <a:pt x="468" y="23"/>
                  </a:lnTo>
                  <a:lnTo>
                    <a:pt x="475" y="38"/>
                  </a:lnTo>
                  <a:lnTo>
                    <a:pt x="478" y="55"/>
                  </a:lnTo>
                  <a:lnTo>
                    <a:pt x="478" y="1559"/>
                  </a:lnTo>
                  <a:lnTo>
                    <a:pt x="475" y="1576"/>
                  </a:lnTo>
                  <a:lnTo>
                    <a:pt x="468" y="1591"/>
                  </a:lnTo>
                  <a:lnTo>
                    <a:pt x="456" y="1603"/>
                  </a:lnTo>
                  <a:lnTo>
                    <a:pt x="440" y="1610"/>
                  </a:lnTo>
                  <a:lnTo>
                    <a:pt x="423" y="1613"/>
                  </a:lnTo>
                  <a:lnTo>
                    <a:pt x="55" y="1613"/>
                  </a:lnTo>
                  <a:lnTo>
                    <a:pt x="38" y="1610"/>
                  </a:lnTo>
                  <a:lnTo>
                    <a:pt x="22" y="1603"/>
                  </a:lnTo>
                  <a:lnTo>
                    <a:pt x="10" y="1591"/>
                  </a:lnTo>
                  <a:lnTo>
                    <a:pt x="3" y="1576"/>
                  </a:lnTo>
                  <a:lnTo>
                    <a:pt x="0" y="1559"/>
                  </a:lnTo>
                  <a:lnTo>
                    <a:pt x="0" y="55"/>
                  </a:lnTo>
                  <a:lnTo>
                    <a:pt x="3" y="38"/>
                  </a:lnTo>
                  <a:lnTo>
                    <a:pt x="10" y="23"/>
                  </a:lnTo>
                  <a:lnTo>
                    <a:pt x="22" y="11"/>
                  </a:lnTo>
                  <a:lnTo>
                    <a:pt x="38" y="3"/>
                  </a:lnTo>
                  <a:lnTo>
                    <a:pt x="5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mj-lt"/>
              </a:endParaRPr>
            </a:p>
          </p:txBody>
        </p:sp>
      </p:grpSp>
      <p:pic>
        <p:nvPicPr>
          <p:cNvPr id="20" name="Picture 19" descr="Application&#10;&#10;Description automatically generated">
            <a:extLst>
              <a:ext uri="{FF2B5EF4-FFF2-40B4-BE49-F238E27FC236}">
                <a16:creationId xmlns:a16="http://schemas.microsoft.com/office/drawing/2014/main" id="{3E757E3E-AE5D-4D5F-9198-EB29380FCBC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7708" y="610279"/>
            <a:ext cx="1233224" cy="1093487"/>
          </a:xfrm>
          <a:prstGeom prst="rect">
            <a:avLst/>
          </a:prstGeom>
        </p:spPr>
      </p:pic>
    </p:spTree>
    <p:extLst>
      <p:ext uri="{BB962C8B-B14F-4D97-AF65-F5344CB8AC3E}">
        <p14:creationId xmlns:p14="http://schemas.microsoft.com/office/powerpoint/2010/main" val="710060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E6F27A3-A472-4EB9-A8F2-AC2AC867B7EF}"/>
              </a:ext>
            </a:extLst>
          </p:cNvPr>
          <p:cNvGraphicFramePr>
            <a:graphicFrameLocks noChangeAspect="1"/>
          </p:cNvGraphicFramePr>
          <p:nvPr>
            <p:custDataLst>
              <p:tags r:id="rId1"/>
            </p:custDataLst>
            <p:extLst>
              <p:ext uri="{D42A27DB-BD31-4B8C-83A1-F6EECF244321}">
                <p14:modId xmlns:p14="http://schemas.microsoft.com/office/powerpoint/2010/main" val="302084050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itle 4"/>
          <p:cNvSpPr>
            <a:spLocks noGrp="1"/>
          </p:cNvSpPr>
          <p:nvPr>
            <p:ph type="title"/>
          </p:nvPr>
        </p:nvSpPr>
        <p:spPr/>
        <p:txBody>
          <a:bodyPr lIns="0" tIns="0" rIns="0" bIns="0"/>
          <a:lstStyle/>
          <a:p>
            <a:r>
              <a:rPr lang="en-GB" dirty="0"/>
              <a:t>Analytics and data are at the very heart of the online marketplace model</a:t>
            </a:r>
          </a:p>
        </p:txBody>
      </p:sp>
      <p:grpSp>
        <p:nvGrpSpPr>
          <p:cNvPr id="4" name="Group 3"/>
          <p:cNvGrpSpPr/>
          <p:nvPr/>
        </p:nvGrpSpPr>
        <p:grpSpPr>
          <a:xfrm>
            <a:off x="593264" y="1360600"/>
            <a:ext cx="2965451" cy="3155838"/>
            <a:chOff x="585511" y="1360600"/>
            <a:chExt cx="2965451" cy="3155838"/>
          </a:xfrm>
        </p:grpSpPr>
        <p:sp>
          <p:nvSpPr>
            <p:cNvPr id="25" name="Rectangle 24">
              <a:extLst>
                <a:ext uri="{FF2B5EF4-FFF2-40B4-BE49-F238E27FC236}">
                  <a16:creationId xmlns:a16="http://schemas.microsoft.com/office/drawing/2014/main" id="{E4583FDA-1CBF-44D1-B38F-3567EBA3CD9C}"/>
                </a:ext>
              </a:extLst>
            </p:cNvPr>
            <p:cNvSpPr/>
            <p:nvPr/>
          </p:nvSpPr>
          <p:spPr>
            <a:xfrm>
              <a:off x="585512" y="1360600"/>
              <a:ext cx="2412000" cy="315583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8" name="Freeform 115">
              <a:extLst>
                <a:ext uri="{FF2B5EF4-FFF2-40B4-BE49-F238E27FC236}">
                  <a16:creationId xmlns:a16="http://schemas.microsoft.com/office/drawing/2014/main" id="{E601E7CE-E057-46DD-AE48-BB17F7AD8487}"/>
                </a:ext>
              </a:extLst>
            </p:cNvPr>
            <p:cNvSpPr>
              <a:spLocks/>
            </p:cNvSpPr>
            <p:nvPr/>
          </p:nvSpPr>
          <p:spPr bwMode="auto">
            <a:xfrm>
              <a:off x="682806" y="2012949"/>
              <a:ext cx="430216" cy="330572"/>
            </a:xfrm>
            <a:custGeom>
              <a:avLst/>
              <a:gdLst/>
              <a:ahLst/>
              <a:cxnLst>
                <a:cxn ang="0">
                  <a:pos x="0" y="251"/>
                </a:cxn>
                <a:cxn ang="0">
                  <a:pos x="68" y="218"/>
                </a:cxn>
                <a:cxn ang="0">
                  <a:pos x="122" y="306"/>
                </a:cxn>
                <a:cxn ang="0">
                  <a:pos x="413" y="0"/>
                </a:cxn>
                <a:cxn ang="0">
                  <a:pos x="426" y="17"/>
                </a:cxn>
                <a:cxn ang="0">
                  <a:pos x="155" y="369"/>
                </a:cxn>
                <a:cxn ang="0">
                  <a:pos x="95" y="411"/>
                </a:cxn>
                <a:cxn ang="0">
                  <a:pos x="0" y="251"/>
                </a:cxn>
              </a:cxnLst>
              <a:rect l="0" t="0" r="r" b="b"/>
              <a:pathLst>
                <a:path w="426" h="411">
                  <a:moveTo>
                    <a:pt x="0" y="251"/>
                  </a:moveTo>
                  <a:cubicBezTo>
                    <a:pt x="26" y="222"/>
                    <a:pt x="47" y="215"/>
                    <a:pt x="68" y="218"/>
                  </a:cubicBezTo>
                  <a:cubicBezTo>
                    <a:pt x="88" y="227"/>
                    <a:pt x="107" y="267"/>
                    <a:pt x="122" y="306"/>
                  </a:cubicBezTo>
                  <a:cubicBezTo>
                    <a:pt x="230" y="137"/>
                    <a:pt x="378" y="18"/>
                    <a:pt x="413" y="0"/>
                  </a:cubicBezTo>
                  <a:cubicBezTo>
                    <a:pt x="413" y="0"/>
                    <a:pt x="420" y="7"/>
                    <a:pt x="426" y="17"/>
                  </a:cubicBezTo>
                  <a:cubicBezTo>
                    <a:pt x="283" y="139"/>
                    <a:pt x="213" y="263"/>
                    <a:pt x="155" y="369"/>
                  </a:cubicBezTo>
                  <a:cubicBezTo>
                    <a:pt x="128" y="384"/>
                    <a:pt x="114" y="395"/>
                    <a:pt x="95" y="411"/>
                  </a:cubicBezTo>
                  <a:cubicBezTo>
                    <a:pt x="68" y="317"/>
                    <a:pt x="35" y="263"/>
                    <a:pt x="0" y="251"/>
                  </a:cubicBezTo>
                  <a:close/>
                </a:path>
              </a:pathLst>
            </a:custGeom>
            <a:solidFill>
              <a:srgbClr val="00B050"/>
            </a:solidFill>
            <a:ln w="6350" cap="flat" cmpd="sng">
              <a:noFill/>
              <a:prstDash val="solid"/>
              <a:round/>
              <a:headEnd/>
              <a:tailEnd/>
            </a:ln>
            <a:effectLst/>
          </p:spPr>
          <p:txBody>
            <a:bodyPr wrap="none" lIns="0" tIns="0" rIns="0" bIns="0" anchor="ctr"/>
            <a:lstStyle/>
            <a:p>
              <a:endParaRPr lang="en-US" dirty="0">
                <a:latin typeface="+mj-lt"/>
              </a:endParaRPr>
            </a:p>
          </p:txBody>
        </p:sp>
        <p:sp>
          <p:nvSpPr>
            <p:cNvPr id="6" name="RBContent6">
              <a:extLst>
                <a:ext uri="{FF2B5EF4-FFF2-40B4-BE49-F238E27FC236}">
                  <a16:creationId xmlns:a16="http://schemas.microsoft.com/office/drawing/2014/main" id="{8EAB152E-869E-41C4-92C4-5E22C5EA202A}"/>
                </a:ext>
              </a:extLst>
            </p:cNvPr>
            <p:cNvSpPr txBox="1">
              <a:spLocks/>
            </p:cNvSpPr>
            <p:nvPr/>
          </p:nvSpPr>
          <p:spPr>
            <a:xfrm>
              <a:off x="1226862" y="2085530"/>
              <a:ext cx="2169216" cy="200055"/>
            </a:xfrm>
            <a:prstGeom prst="rect">
              <a:avLst/>
            </a:prstGeom>
            <a:noFill/>
          </p:spPr>
          <p:txBody>
            <a:bodyPr vert="horz" wrap="square" lIns="0" tIns="0" rIns="0" bIns="0" rtlCol="0">
              <a:spAutoFit/>
            </a:bodyPr>
            <a:lstStyle/>
            <a:p>
              <a:r>
                <a:rPr lang="en-US" sz="1300" dirty="0">
                  <a:latin typeface="+mj-lt"/>
                </a:rPr>
                <a:t>Customer centric </a:t>
              </a:r>
            </a:p>
          </p:txBody>
        </p:sp>
        <p:sp>
          <p:nvSpPr>
            <p:cNvPr id="11" name="Freeform 115">
              <a:extLst>
                <a:ext uri="{FF2B5EF4-FFF2-40B4-BE49-F238E27FC236}">
                  <a16:creationId xmlns:a16="http://schemas.microsoft.com/office/drawing/2014/main" id="{ED721291-4949-4BF5-8095-A51CB8C9C870}"/>
                </a:ext>
              </a:extLst>
            </p:cNvPr>
            <p:cNvSpPr>
              <a:spLocks/>
            </p:cNvSpPr>
            <p:nvPr/>
          </p:nvSpPr>
          <p:spPr bwMode="auto">
            <a:xfrm>
              <a:off x="682806" y="2537649"/>
              <a:ext cx="430216" cy="330572"/>
            </a:xfrm>
            <a:custGeom>
              <a:avLst/>
              <a:gdLst/>
              <a:ahLst/>
              <a:cxnLst>
                <a:cxn ang="0">
                  <a:pos x="0" y="251"/>
                </a:cxn>
                <a:cxn ang="0">
                  <a:pos x="68" y="218"/>
                </a:cxn>
                <a:cxn ang="0">
                  <a:pos x="122" y="306"/>
                </a:cxn>
                <a:cxn ang="0">
                  <a:pos x="413" y="0"/>
                </a:cxn>
                <a:cxn ang="0">
                  <a:pos x="426" y="17"/>
                </a:cxn>
                <a:cxn ang="0">
                  <a:pos x="155" y="369"/>
                </a:cxn>
                <a:cxn ang="0">
                  <a:pos x="95" y="411"/>
                </a:cxn>
                <a:cxn ang="0">
                  <a:pos x="0" y="251"/>
                </a:cxn>
              </a:cxnLst>
              <a:rect l="0" t="0" r="r" b="b"/>
              <a:pathLst>
                <a:path w="426" h="411">
                  <a:moveTo>
                    <a:pt x="0" y="251"/>
                  </a:moveTo>
                  <a:cubicBezTo>
                    <a:pt x="26" y="222"/>
                    <a:pt x="47" y="215"/>
                    <a:pt x="68" y="218"/>
                  </a:cubicBezTo>
                  <a:cubicBezTo>
                    <a:pt x="88" y="227"/>
                    <a:pt x="107" y="267"/>
                    <a:pt x="122" y="306"/>
                  </a:cubicBezTo>
                  <a:cubicBezTo>
                    <a:pt x="230" y="137"/>
                    <a:pt x="378" y="18"/>
                    <a:pt x="413" y="0"/>
                  </a:cubicBezTo>
                  <a:cubicBezTo>
                    <a:pt x="413" y="0"/>
                    <a:pt x="420" y="7"/>
                    <a:pt x="426" y="17"/>
                  </a:cubicBezTo>
                  <a:cubicBezTo>
                    <a:pt x="283" y="139"/>
                    <a:pt x="213" y="263"/>
                    <a:pt x="155" y="369"/>
                  </a:cubicBezTo>
                  <a:cubicBezTo>
                    <a:pt x="128" y="384"/>
                    <a:pt x="114" y="395"/>
                    <a:pt x="95" y="411"/>
                  </a:cubicBezTo>
                  <a:cubicBezTo>
                    <a:pt x="68" y="317"/>
                    <a:pt x="35" y="263"/>
                    <a:pt x="0" y="251"/>
                  </a:cubicBezTo>
                  <a:close/>
                </a:path>
              </a:pathLst>
            </a:custGeom>
            <a:solidFill>
              <a:srgbClr val="00B050"/>
            </a:solidFill>
            <a:ln w="6350" cap="flat" cmpd="sng">
              <a:noFill/>
              <a:prstDash val="solid"/>
              <a:round/>
              <a:headEnd/>
              <a:tailEnd/>
            </a:ln>
            <a:effectLst/>
          </p:spPr>
          <p:txBody>
            <a:bodyPr wrap="none" lIns="0" tIns="0" rIns="0" bIns="0" anchor="ctr"/>
            <a:lstStyle/>
            <a:p>
              <a:endParaRPr lang="en-US" dirty="0">
                <a:latin typeface="+mj-lt"/>
              </a:endParaRPr>
            </a:p>
          </p:txBody>
        </p:sp>
        <p:sp>
          <p:nvSpPr>
            <p:cNvPr id="12" name="RBContent6">
              <a:extLst>
                <a:ext uri="{FF2B5EF4-FFF2-40B4-BE49-F238E27FC236}">
                  <a16:creationId xmlns:a16="http://schemas.microsoft.com/office/drawing/2014/main" id="{D468243E-FAE7-4F33-95BB-24BB1F0B9CC6}"/>
                </a:ext>
              </a:extLst>
            </p:cNvPr>
            <p:cNvSpPr txBox="1">
              <a:spLocks/>
            </p:cNvSpPr>
            <p:nvPr/>
          </p:nvSpPr>
          <p:spPr>
            <a:xfrm>
              <a:off x="1226862" y="2614040"/>
              <a:ext cx="2169216" cy="200055"/>
            </a:xfrm>
            <a:prstGeom prst="rect">
              <a:avLst/>
            </a:prstGeom>
            <a:noFill/>
          </p:spPr>
          <p:txBody>
            <a:bodyPr vert="horz" wrap="square" lIns="0" tIns="0" rIns="0" bIns="0" rtlCol="0">
              <a:spAutoFit/>
            </a:bodyPr>
            <a:lstStyle/>
            <a:p>
              <a:r>
                <a:rPr lang="en-US" sz="1300" dirty="0">
                  <a:latin typeface="+mj-lt"/>
                </a:rPr>
                <a:t>Agile</a:t>
              </a:r>
            </a:p>
          </p:txBody>
        </p:sp>
        <p:sp>
          <p:nvSpPr>
            <p:cNvPr id="16" name="Freeform 115">
              <a:extLst>
                <a:ext uri="{FF2B5EF4-FFF2-40B4-BE49-F238E27FC236}">
                  <a16:creationId xmlns:a16="http://schemas.microsoft.com/office/drawing/2014/main" id="{C477D4EE-4F12-4F1C-BA29-7DB571EEBC88}"/>
                </a:ext>
              </a:extLst>
            </p:cNvPr>
            <p:cNvSpPr>
              <a:spLocks/>
            </p:cNvSpPr>
            <p:nvPr/>
          </p:nvSpPr>
          <p:spPr bwMode="auto">
            <a:xfrm>
              <a:off x="682806" y="3062349"/>
              <a:ext cx="430216" cy="330572"/>
            </a:xfrm>
            <a:custGeom>
              <a:avLst/>
              <a:gdLst/>
              <a:ahLst/>
              <a:cxnLst>
                <a:cxn ang="0">
                  <a:pos x="0" y="251"/>
                </a:cxn>
                <a:cxn ang="0">
                  <a:pos x="68" y="218"/>
                </a:cxn>
                <a:cxn ang="0">
                  <a:pos x="122" y="306"/>
                </a:cxn>
                <a:cxn ang="0">
                  <a:pos x="413" y="0"/>
                </a:cxn>
                <a:cxn ang="0">
                  <a:pos x="426" y="17"/>
                </a:cxn>
                <a:cxn ang="0">
                  <a:pos x="155" y="369"/>
                </a:cxn>
                <a:cxn ang="0">
                  <a:pos x="95" y="411"/>
                </a:cxn>
                <a:cxn ang="0">
                  <a:pos x="0" y="251"/>
                </a:cxn>
              </a:cxnLst>
              <a:rect l="0" t="0" r="r" b="b"/>
              <a:pathLst>
                <a:path w="426" h="411">
                  <a:moveTo>
                    <a:pt x="0" y="251"/>
                  </a:moveTo>
                  <a:cubicBezTo>
                    <a:pt x="26" y="222"/>
                    <a:pt x="47" y="215"/>
                    <a:pt x="68" y="218"/>
                  </a:cubicBezTo>
                  <a:cubicBezTo>
                    <a:pt x="88" y="227"/>
                    <a:pt x="107" y="267"/>
                    <a:pt x="122" y="306"/>
                  </a:cubicBezTo>
                  <a:cubicBezTo>
                    <a:pt x="230" y="137"/>
                    <a:pt x="378" y="18"/>
                    <a:pt x="413" y="0"/>
                  </a:cubicBezTo>
                  <a:cubicBezTo>
                    <a:pt x="413" y="0"/>
                    <a:pt x="420" y="7"/>
                    <a:pt x="426" y="17"/>
                  </a:cubicBezTo>
                  <a:cubicBezTo>
                    <a:pt x="283" y="139"/>
                    <a:pt x="213" y="263"/>
                    <a:pt x="155" y="369"/>
                  </a:cubicBezTo>
                  <a:cubicBezTo>
                    <a:pt x="128" y="384"/>
                    <a:pt x="114" y="395"/>
                    <a:pt x="95" y="411"/>
                  </a:cubicBezTo>
                  <a:cubicBezTo>
                    <a:pt x="68" y="317"/>
                    <a:pt x="35" y="263"/>
                    <a:pt x="0" y="251"/>
                  </a:cubicBezTo>
                  <a:close/>
                </a:path>
              </a:pathLst>
            </a:custGeom>
            <a:solidFill>
              <a:srgbClr val="00B050"/>
            </a:solidFill>
            <a:ln w="6350" cap="flat" cmpd="sng">
              <a:noFill/>
              <a:prstDash val="solid"/>
              <a:round/>
              <a:headEnd/>
              <a:tailEnd/>
            </a:ln>
            <a:effectLst/>
          </p:spPr>
          <p:txBody>
            <a:bodyPr wrap="none" lIns="0" tIns="0" rIns="0" bIns="0" anchor="ctr"/>
            <a:lstStyle/>
            <a:p>
              <a:endParaRPr lang="en-US" dirty="0">
                <a:latin typeface="+mj-lt"/>
              </a:endParaRPr>
            </a:p>
          </p:txBody>
        </p:sp>
        <p:sp>
          <p:nvSpPr>
            <p:cNvPr id="17" name="RBContent6">
              <a:extLst>
                <a:ext uri="{FF2B5EF4-FFF2-40B4-BE49-F238E27FC236}">
                  <a16:creationId xmlns:a16="http://schemas.microsoft.com/office/drawing/2014/main" id="{9B95C711-8586-4FEF-BBE5-38869F72FD03}"/>
                </a:ext>
              </a:extLst>
            </p:cNvPr>
            <p:cNvSpPr txBox="1">
              <a:spLocks/>
            </p:cNvSpPr>
            <p:nvPr/>
          </p:nvSpPr>
          <p:spPr>
            <a:xfrm>
              <a:off x="1226862" y="3142550"/>
              <a:ext cx="2169216" cy="200055"/>
            </a:xfrm>
            <a:prstGeom prst="rect">
              <a:avLst/>
            </a:prstGeom>
            <a:noFill/>
          </p:spPr>
          <p:txBody>
            <a:bodyPr vert="horz" wrap="square" lIns="0" tIns="0" rIns="0" bIns="0" rtlCol="0">
              <a:spAutoFit/>
            </a:bodyPr>
            <a:lstStyle/>
            <a:p>
              <a:r>
                <a:rPr lang="en-US" sz="1300" dirty="0">
                  <a:latin typeface="+mj-lt"/>
                </a:rPr>
                <a:t>Tech and data driven</a:t>
              </a:r>
            </a:p>
          </p:txBody>
        </p:sp>
        <p:sp>
          <p:nvSpPr>
            <p:cNvPr id="19" name="Freeform 115">
              <a:extLst>
                <a:ext uri="{FF2B5EF4-FFF2-40B4-BE49-F238E27FC236}">
                  <a16:creationId xmlns:a16="http://schemas.microsoft.com/office/drawing/2014/main" id="{74DF662F-0810-424F-A619-1F11A19636C8}"/>
                </a:ext>
              </a:extLst>
            </p:cNvPr>
            <p:cNvSpPr>
              <a:spLocks/>
            </p:cNvSpPr>
            <p:nvPr/>
          </p:nvSpPr>
          <p:spPr bwMode="auto">
            <a:xfrm>
              <a:off x="682806" y="3587049"/>
              <a:ext cx="430216" cy="330572"/>
            </a:xfrm>
            <a:custGeom>
              <a:avLst/>
              <a:gdLst/>
              <a:ahLst/>
              <a:cxnLst>
                <a:cxn ang="0">
                  <a:pos x="0" y="251"/>
                </a:cxn>
                <a:cxn ang="0">
                  <a:pos x="68" y="218"/>
                </a:cxn>
                <a:cxn ang="0">
                  <a:pos x="122" y="306"/>
                </a:cxn>
                <a:cxn ang="0">
                  <a:pos x="413" y="0"/>
                </a:cxn>
                <a:cxn ang="0">
                  <a:pos x="426" y="17"/>
                </a:cxn>
                <a:cxn ang="0">
                  <a:pos x="155" y="369"/>
                </a:cxn>
                <a:cxn ang="0">
                  <a:pos x="95" y="411"/>
                </a:cxn>
                <a:cxn ang="0">
                  <a:pos x="0" y="251"/>
                </a:cxn>
              </a:cxnLst>
              <a:rect l="0" t="0" r="r" b="b"/>
              <a:pathLst>
                <a:path w="426" h="411">
                  <a:moveTo>
                    <a:pt x="0" y="251"/>
                  </a:moveTo>
                  <a:cubicBezTo>
                    <a:pt x="26" y="222"/>
                    <a:pt x="47" y="215"/>
                    <a:pt x="68" y="218"/>
                  </a:cubicBezTo>
                  <a:cubicBezTo>
                    <a:pt x="88" y="227"/>
                    <a:pt x="107" y="267"/>
                    <a:pt x="122" y="306"/>
                  </a:cubicBezTo>
                  <a:cubicBezTo>
                    <a:pt x="230" y="137"/>
                    <a:pt x="378" y="18"/>
                    <a:pt x="413" y="0"/>
                  </a:cubicBezTo>
                  <a:cubicBezTo>
                    <a:pt x="413" y="0"/>
                    <a:pt x="420" y="7"/>
                    <a:pt x="426" y="17"/>
                  </a:cubicBezTo>
                  <a:cubicBezTo>
                    <a:pt x="283" y="139"/>
                    <a:pt x="213" y="263"/>
                    <a:pt x="155" y="369"/>
                  </a:cubicBezTo>
                  <a:cubicBezTo>
                    <a:pt x="128" y="384"/>
                    <a:pt x="114" y="395"/>
                    <a:pt x="95" y="411"/>
                  </a:cubicBezTo>
                  <a:cubicBezTo>
                    <a:pt x="68" y="317"/>
                    <a:pt x="35" y="263"/>
                    <a:pt x="0" y="251"/>
                  </a:cubicBezTo>
                  <a:close/>
                </a:path>
              </a:pathLst>
            </a:custGeom>
            <a:solidFill>
              <a:srgbClr val="00B050"/>
            </a:solidFill>
            <a:ln w="6350" cap="flat" cmpd="sng">
              <a:noFill/>
              <a:prstDash val="solid"/>
              <a:round/>
              <a:headEnd/>
              <a:tailEnd/>
            </a:ln>
            <a:effectLst/>
          </p:spPr>
          <p:txBody>
            <a:bodyPr wrap="none" lIns="0" tIns="0" rIns="0" bIns="0" anchor="ctr"/>
            <a:lstStyle/>
            <a:p>
              <a:endParaRPr lang="en-US" dirty="0">
                <a:latin typeface="+mj-lt"/>
              </a:endParaRPr>
            </a:p>
          </p:txBody>
        </p:sp>
        <p:sp>
          <p:nvSpPr>
            <p:cNvPr id="20" name="RBContent6">
              <a:extLst>
                <a:ext uri="{FF2B5EF4-FFF2-40B4-BE49-F238E27FC236}">
                  <a16:creationId xmlns:a16="http://schemas.microsoft.com/office/drawing/2014/main" id="{53DAC89F-FFB8-4344-BDD7-F8C538F013CB}"/>
                </a:ext>
              </a:extLst>
            </p:cNvPr>
            <p:cNvSpPr txBox="1">
              <a:spLocks/>
            </p:cNvSpPr>
            <p:nvPr/>
          </p:nvSpPr>
          <p:spPr>
            <a:xfrm>
              <a:off x="1226862" y="3601320"/>
              <a:ext cx="1904436" cy="400110"/>
            </a:xfrm>
            <a:prstGeom prst="rect">
              <a:avLst/>
            </a:prstGeom>
            <a:noFill/>
          </p:spPr>
          <p:txBody>
            <a:bodyPr vert="horz" wrap="square" lIns="0" tIns="0" rIns="0" bIns="0" rtlCol="0">
              <a:spAutoFit/>
            </a:bodyPr>
            <a:lstStyle/>
            <a:p>
              <a:r>
                <a:rPr lang="en-US" sz="1300" dirty="0">
                  <a:latin typeface="+mj-lt"/>
                </a:rPr>
                <a:t>Disruptive operational model</a:t>
              </a:r>
            </a:p>
          </p:txBody>
        </p:sp>
        <p:sp>
          <p:nvSpPr>
            <p:cNvPr id="22" name="Freeform 115">
              <a:extLst>
                <a:ext uri="{FF2B5EF4-FFF2-40B4-BE49-F238E27FC236}">
                  <a16:creationId xmlns:a16="http://schemas.microsoft.com/office/drawing/2014/main" id="{AFA77C23-5662-4E5D-97EE-BF151260B67D}"/>
                </a:ext>
              </a:extLst>
            </p:cNvPr>
            <p:cNvSpPr>
              <a:spLocks/>
            </p:cNvSpPr>
            <p:nvPr/>
          </p:nvSpPr>
          <p:spPr bwMode="auto">
            <a:xfrm>
              <a:off x="682806" y="4111748"/>
              <a:ext cx="430216" cy="330572"/>
            </a:xfrm>
            <a:custGeom>
              <a:avLst/>
              <a:gdLst/>
              <a:ahLst/>
              <a:cxnLst>
                <a:cxn ang="0">
                  <a:pos x="0" y="251"/>
                </a:cxn>
                <a:cxn ang="0">
                  <a:pos x="68" y="218"/>
                </a:cxn>
                <a:cxn ang="0">
                  <a:pos x="122" y="306"/>
                </a:cxn>
                <a:cxn ang="0">
                  <a:pos x="413" y="0"/>
                </a:cxn>
                <a:cxn ang="0">
                  <a:pos x="426" y="17"/>
                </a:cxn>
                <a:cxn ang="0">
                  <a:pos x="155" y="369"/>
                </a:cxn>
                <a:cxn ang="0">
                  <a:pos x="95" y="411"/>
                </a:cxn>
                <a:cxn ang="0">
                  <a:pos x="0" y="251"/>
                </a:cxn>
              </a:cxnLst>
              <a:rect l="0" t="0" r="r" b="b"/>
              <a:pathLst>
                <a:path w="426" h="411">
                  <a:moveTo>
                    <a:pt x="0" y="251"/>
                  </a:moveTo>
                  <a:cubicBezTo>
                    <a:pt x="26" y="222"/>
                    <a:pt x="47" y="215"/>
                    <a:pt x="68" y="218"/>
                  </a:cubicBezTo>
                  <a:cubicBezTo>
                    <a:pt x="88" y="227"/>
                    <a:pt x="107" y="267"/>
                    <a:pt x="122" y="306"/>
                  </a:cubicBezTo>
                  <a:cubicBezTo>
                    <a:pt x="230" y="137"/>
                    <a:pt x="378" y="18"/>
                    <a:pt x="413" y="0"/>
                  </a:cubicBezTo>
                  <a:cubicBezTo>
                    <a:pt x="413" y="0"/>
                    <a:pt x="420" y="7"/>
                    <a:pt x="426" y="17"/>
                  </a:cubicBezTo>
                  <a:cubicBezTo>
                    <a:pt x="283" y="139"/>
                    <a:pt x="213" y="263"/>
                    <a:pt x="155" y="369"/>
                  </a:cubicBezTo>
                  <a:cubicBezTo>
                    <a:pt x="128" y="384"/>
                    <a:pt x="114" y="395"/>
                    <a:pt x="95" y="411"/>
                  </a:cubicBezTo>
                  <a:cubicBezTo>
                    <a:pt x="68" y="317"/>
                    <a:pt x="35" y="263"/>
                    <a:pt x="0" y="251"/>
                  </a:cubicBezTo>
                  <a:close/>
                </a:path>
              </a:pathLst>
            </a:custGeom>
            <a:solidFill>
              <a:srgbClr val="00B050"/>
            </a:solidFill>
            <a:ln w="6350" cap="flat" cmpd="sng">
              <a:noFill/>
              <a:prstDash val="solid"/>
              <a:round/>
              <a:headEnd/>
              <a:tailEnd/>
            </a:ln>
            <a:effectLst/>
          </p:spPr>
          <p:txBody>
            <a:bodyPr wrap="none" lIns="0" tIns="0" rIns="0" bIns="0" anchor="ctr"/>
            <a:lstStyle/>
            <a:p>
              <a:endParaRPr lang="en-US" dirty="0">
                <a:latin typeface="+mj-lt"/>
              </a:endParaRPr>
            </a:p>
          </p:txBody>
        </p:sp>
        <p:sp>
          <p:nvSpPr>
            <p:cNvPr id="23" name="RBContent6">
              <a:extLst>
                <a:ext uri="{FF2B5EF4-FFF2-40B4-BE49-F238E27FC236}">
                  <a16:creationId xmlns:a16="http://schemas.microsoft.com/office/drawing/2014/main" id="{01793C1B-B2B7-4EBB-9E97-1456CFEB6C4E}"/>
                </a:ext>
              </a:extLst>
            </p:cNvPr>
            <p:cNvSpPr txBox="1">
              <a:spLocks/>
            </p:cNvSpPr>
            <p:nvPr/>
          </p:nvSpPr>
          <p:spPr>
            <a:xfrm>
              <a:off x="1226862" y="4199569"/>
              <a:ext cx="2169216" cy="200055"/>
            </a:xfrm>
            <a:prstGeom prst="rect">
              <a:avLst/>
            </a:prstGeom>
            <a:noFill/>
          </p:spPr>
          <p:txBody>
            <a:bodyPr vert="horz" wrap="square" lIns="0" tIns="0" rIns="0" bIns="0" rtlCol="0">
              <a:spAutoFit/>
            </a:bodyPr>
            <a:lstStyle/>
            <a:p>
              <a:r>
                <a:rPr lang="en-US" sz="1300" dirty="0">
                  <a:latin typeface="+mj-lt"/>
                </a:rPr>
                <a:t>Continuous progress</a:t>
              </a:r>
            </a:p>
          </p:txBody>
        </p:sp>
        <p:sp>
          <p:nvSpPr>
            <p:cNvPr id="24" name="RBContent24">
              <a:extLst>
                <a:ext uri="{FF2B5EF4-FFF2-40B4-BE49-F238E27FC236}">
                  <a16:creationId xmlns:a16="http://schemas.microsoft.com/office/drawing/2014/main" id="{F3F006C1-AFC3-45C9-8972-3F5C159CB773}"/>
                </a:ext>
              </a:extLst>
            </p:cNvPr>
            <p:cNvSpPr txBox="1"/>
            <p:nvPr/>
          </p:nvSpPr>
          <p:spPr>
            <a:xfrm>
              <a:off x="585511" y="1383847"/>
              <a:ext cx="2965451" cy="584775"/>
            </a:xfrm>
            <a:prstGeom prst="rect">
              <a:avLst/>
            </a:prstGeom>
            <a:noFill/>
          </p:spPr>
          <p:txBody>
            <a:bodyPr vert="horz" wrap="square" rtlCol="0">
              <a:spAutoFit/>
            </a:bodyPr>
            <a:lstStyle/>
            <a:p>
              <a:r>
                <a:rPr lang="en-US" sz="1600" b="1" dirty="0">
                  <a:solidFill>
                    <a:srgbClr val="DE002B"/>
                  </a:solidFill>
                  <a:latin typeface="+mj-lt"/>
                </a:rPr>
                <a:t>Characteristics of a marketplace</a:t>
              </a:r>
            </a:p>
          </p:txBody>
        </p:sp>
      </p:grpSp>
      <p:sp>
        <p:nvSpPr>
          <p:cNvPr id="27" name="RbLeanShape Arrow Option 2 27">
            <a:extLst>
              <a:ext uri="{FF2B5EF4-FFF2-40B4-BE49-F238E27FC236}">
                <a16:creationId xmlns:a16="http://schemas.microsoft.com/office/drawing/2014/main" id="{3791D30D-4C27-4CCB-8691-5174EC55F3F2}"/>
              </a:ext>
            </a:extLst>
          </p:cNvPr>
          <p:cNvSpPr/>
          <p:nvPr/>
        </p:nvSpPr>
        <p:spPr>
          <a:xfrm>
            <a:off x="3094622" y="2910958"/>
            <a:ext cx="430216" cy="284699"/>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508000" y="152400"/>
                </a:lnTo>
                <a:lnTo>
                  <a:pt x="508000" y="0"/>
                </a:lnTo>
                <a:lnTo>
                  <a:pt x="1079500" y="311150"/>
                </a:lnTo>
                <a:lnTo>
                  <a:pt x="508000" y="622300"/>
                </a:lnTo>
                <a:lnTo>
                  <a:pt x="508000" y="469900"/>
                </a:lnTo>
                <a:lnTo>
                  <a:pt x="0" y="469900"/>
                </a:lnTo>
              </a:path>
            </a:pathLst>
          </a:custGeom>
          <a:solidFill>
            <a:schemeClr val="accent3"/>
          </a:solidFill>
          <a:ln w="22225">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a:latin typeface="+mj-lt"/>
            </a:endParaRPr>
          </a:p>
        </p:txBody>
      </p:sp>
      <p:grpSp>
        <p:nvGrpSpPr>
          <p:cNvPr id="7" name="Group 6"/>
          <p:cNvGrpSpPr/>
          <p:nvPr/>
        </p:nvGrpSpPr>
        <p:grpSpPr>
          <a:xfrm>
            <a:off x="6148704" y="1360600"/>
            <a:ext cx="2412000" cy="3155838"/>
            <a:chOff x="6512907" y="1360600"/>
            <a:chExt cx="2412000" cy="3155838"/>
          </a:xfrm>
        </p:grpSpPr>
        <p:sp>
          <p:nvSpPr>
            <p:cNvPr id="41" name="Rectangle 40">
              <a:extLst>
                <a:ext uri="{FF2B5EF4-FFF2-40B4-BE49-F238E27FC236}">
                  <a16:creationId xmlns:a16="http://schemas.microsoft.com/office/drawing/2014/main" id="{06EAC14C-1F49-4FCA-825F-BD208E0D7703}"/>
                </a:ext>
              </a:extLst>
            </p:cNvPr>
            <p:cNvSpPr/>
            <p:nvPr/>
          </p:nvSpPr>
          <p:spPr>
            <a:xfrm>
              <a:off x="6512907" y="1360600"/>
              <a:ext cx="2412000" cy="315583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RBContent29">
              <a:extLst>
                <a:ext uri="{FF2B5EF4-FFF2-40B4-BE49-F238E27FC236}">
                  <a16:creationId xmlns:a16="http://schemas.microsoft.com/office/drawing/2014/main" id="{48C1AE88-841F-4C30-A638-EC2E013DCCD7}"/>
                </a:ext>
              </a:extLst>
            </p:cNvPr>
            <p:cNvSpPr txBox="1">
              <a:spLocks/>
            </p:cNvSpPr>
            <p:nvPr/>
          </p:nvSpPr>
          <p:spPr>
            <a:xfrm>
              <a:off x="6669812" y="1476835"/>
              <a:ext cx="1447506" cy="246221"/>
            </a:xfrm>
            <a:prstGeom prst="rect">
              <a:avLst/>
            </a:prstGeom>
            <a:noFill/>
          </p:spPr>
          <p:txBody>
            <a:bodyPr vert="horz" wrap="square" lIns="0" tIns="0" rIns="0" bIns="0" rtlCol="0">
              <a:spAutoFit/>
            </a:bodyPr>
            <a:lstStyle/>
            <a:p>
              <a:r>
                <a:rPr lang="en-US" sz="1600" b="1" dirty="0">
                  <a:solidFill>
                    <a:srgbClr val="DE002B"/>
                  </a:solidFill>
                  <a:latin typeface="+mj-lt"/>
                </a:rPr>
                <a:t>Examples</a:t>
              </a:r>
            </a:p>
          </p:txBody>
        </p:sp>
        <p:sp>
          <p:nvSpPr>
            <p:cNvPr id="31" name="RBContent28">
              <a:extLst>
                <a:ext uri="{FF2B5EF4-FFF2-40B4-BE49-F238E27FC236}">
                  <a16:creationId xmlns:a16="http://schemas.microsoft.com/office/drawing/2014/main" id="{7DDD3DBB-2047-4DAF-9B10-D3CC3502ED3E}"/>
                </a:ext>
              </a:extLst>
            </p:cNvPr>
            <p:cNvSpPr txBox="1">
              <a:spLocks/>
            </p:cNvSpPr>
            <p:nvPr/>
          </p:nvSpPr>
          <p:spPr>
            <a:xfrm>
              <a:off x="6669811" y="1887030"/>
              <a:ext cx="1725236" cy="1810752"/>
            </a:xfrm>
            <a:prstGeom prst="rect">
              <a:avLst/>
            </a:prstGeom>
            <a:noFill/>
          </p:spPr>
          <p:txBody>
            <a:bodyPr vert="horz" wrap="square" lIns="0" tIns="0" rIns="0" bIns="0" rtlCol="0">
              <a:spAutoFit/>
            </a:bodyPr>
            <a:lstStyle/>
            <a:p>
              <a:pPr marL="285750" indent="-285750">
                <a:spcBef>
                  <a:spcPts val="800"/>
                </a:spcBef>
                <a:buClr>
                  <a:schemeClr val="accent5"/>
                </a:buClr>
                <a:buFont typeface="Wingdings" panose="05000000000000000000" pitchFamily="2" charset="2"/>
                <a:buChar char="§"/>
              </a:pPr>
              <a:r>
                <a:rPr lang="en-US" sz="1300" dirty="0">
                  <a:latin typeface="+mj-lt"/>
                </a:rPr>
                <a:t>Logistics analytics</a:t>
              </a:r>
            </a:p>
            <a:p>
              <a:pPr marL="285750" indent="-285750">
                <a:spcBef>
                  <a:spcPts val="800"/>
                </a:spcBef>
                <a:buClr>
                  <a:schemeClr val="accent5"/>
                </a:buClr>
                <a:buFont typeface="Wingdings" panose="05000000000000000000" pitchFamily="2" charset="2"/>
                <a:buChar char="§"/>
              </a:pPr>
              <a:r>
                <a:rPr lang="en-US" sz="1300" dirty="0">
                  <a:latin typeface="+mj-lt"/>
                </a:rPr>
                <a:t>Customer behavior analytics</a:t>
              </a:r>
            </a:p>
            <a:p>
              <a:pPr marL="285750" indent="-285750">
                <a:spcBef>
                  <a:spcPts val="800"/>
                </a:spcBef>
                <a:buClr>
                  <a:schemeClr val="accent5"/>
                </a:buClr>
                <a:buFont typeface="Wingdings" panose="05000000000000000000" pitchFamily="2" charset="2"/>
                <a:buChar char="§"/>
              </a:pPr>
              <a:r>
                <a:rPr lang="en-US" sz="1300" dirty="0">
                  <a:latin typeface="+mj-lt"/>
                </a:rPr>
                <a:t>Product analytics</a:t>
              </a:r>
            </a:p>
            <a:p>
              <a:pPr marL="285750" indent="-285750">
                <a:spcBef>
                  <a:spcPts val="800"/>
                </a:spcBef>
                <a:buClr>
                  <a:schemeClr val="accent5"/>
                </a:buClr>
                <a:buFont typeface="Wingdings" panose="05000000000000000000" pitchFamily="2" charset="2"/>
                <a:buChar char="§"/>
              </a:pPr>
              <a:r>
                <a:rPr lang="en-US" sz="1300" dirty="0">
                  <a:latin typeface="+mj-lt"/>
                </a:rPr>
                <a:t>Call </a:t>
              </a:r>
              <a:r>
                <a:rPr lang="en-US" sz="1300" dirty="0" err="1">
                  <a:latin typeface="+mj-lt"/>
                </a:rPr>
                <a:t>centre</a:t>
              </a:r>
              <a:r>
                <a:rPr lang="en-US" sz="1300" dirty="0">
                  <a:latin typeface="+mj-lt"/>
                </a:rPr>
                <a:t> analytics</a:t>
              </a:r>
            </a:p>
            <a:p>
              <a:pPr marL="285750" indent="-285750">
                <a:spcBef>
                  <a:spcPts val="800"/>
                </a:spcBef>
                <a:buClr>
                  <a:schemeClr val="accent5"/>
                </a:buClr>
                <a:buFont typeface="Wingdings" panose="05000000000000000000" pitchFamily="2" charset="2"/>
                <a:buChar char="§"/>
              </a:pPr>
              <a:r>
                <a:rPr lang="en-US" sz="1300" dirty="0">
                  <a:latin typeface="+mj-lt"/>
                </a:rPr>
                <a:t>Financial analytics</a:t>
              </a:r>
            </a:p>
          </p:txBody>
        </p:sp>
      </p:grpSp>
      <p:sp>
        <p:nvSpPr>
          <p:cNvPr id="34" name="Slide Number Placeholder 1">
            <a:extLst>
              <a:ext uri="{FF2B5EF4-FFF2-40B4-BE49-F238E27FC236}">
                <a16:creationId xmlns:a16="http://schemas.microsoft.com/office/drawing/2014/main" id="{53099107-01A3-495A-A649-AFCDD50A4A68}"/>
              </a:ext>
            </a:extLst>
          </p:cNvPr>
          <p:cNvSpPr>
            <a:spLocks noGrp="1"/>
          </p:cNvSpPr>
          <p:nvPr>
            <p:ph type="sldNum" sz="quarter" idx="15"/>
          </p:nvPr>
        </p:nvSpPr>
        <p:spPr>
          <a:xfrm>
            <a:off x="420688" y="4826858"/>
            <a:ext cx="2133600" cy="273844"/>
          </a:xfrm>
        </p:spPr>
        <p:txBody>
          <a:bodyPr/>
          <a:lstStyle/>
          <a:p>
            <a:fld id="{01940DDA-0656-452C-A408-68789653BD9B}" type="slidenum">
              <a:rPr lang="en-US" smtClean="0">
                <a:latin typeface="+mj-lt"/>
              </a:rPr>
              <a:pPr/>
              <a:t>37</a:t>
            </a:fld>
            <a:endParaRPr lang="en-US">
              <a:latin typeface="+mj-lt"/>
            </a:endParaRPr>
          </a:p>
        </p:txBody>
      </p:sp>
      <p:sp>
        <p:nvSpPr>
          <p:cNvPr id="35" name="RbLeanShape Arrow Option 2 27">
            <a:extLst>
              <a:ext uri="{FF2B5EF4-FFF2-40B4-BE49-F238E27FC236}">
                <a16:creationId xmlns:a16="http://schemas.microsoft.com/office/drawing/2014/main" id="{F0877522-7546-4207-91F7-982EC121C7E4}"/>
              </a:ext>
            </a:extLst>
          </p:cNvPr>
          <p:cNvSpPr/>
          <p:nvPr/>
        </p:nvSpPr>
        <p:spPr>
          <a:xfrm>
            <a:off x="5655221" y="2910958"/>
            <a:ext cx="430216" cy="284699"/>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508000" y="152400"/>
                </a:lnTo>
                <a:lnTo>
                  <a:pt x="508000" y="0"/>
                </a:lnTo>
                <a:lnTo>
                  <a:pt x="1079500" y="311150"/>
                </a:lnTo>
                <a:lnTo>
                  <a:pt x="508000" y="622300"/>
                </a:lnTo>
                <a:lnTo>
                  <a:pt x="508000" y="469900"/>
                </a:lnTo>
                <a:lnTo>
                  <a:pt x="0" y="469900"/>
                </a:lnTo>
              </a:path>
            </a:pathLst>
          </a:custGeom>
          <a:solidFill>
            <a:schemeClr val="accent3"/>
          </a:solidFill>
          <a:ln w="22225">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a:latin typeface="+mj-lt"/>
            </a:endParaRPr>
          </a:p>
        </p:txBody>
      </p:sp>
      <p:sp>
        <p:nvSpPr>
          <p:cNvPr id="33" name="Source">
            <a:extLst>
              <a:ext uri="{FF2B5EF4-FFF2-40B4-BE49-F238E27FC236}">
                <a16:creationId xmlns:a16="http://schemas.microsoft.com/office/drawing/2014/main" id="{208F8416-8DC2-432D-8D34-C2D6DE1141AD}"/>
              </a:ext>
            </a:extLst>
          </p:cNvPr>
          <p:cNvSpPr txBox="1"/>
          <p:nvPr/>
        </p:nvSpPr>
        <p:spPr>
          <a:xfrm>
            <a:off x="1406342" y="4916357"/>
            <a:ext cx="1586973"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Expert interviews, Roland Berger</a:t>
            </a:r>
          </a:p>
        </p:txBody>
      </p:sp>
      <p:grpSp>
        <p:nvGrpSpPr>
          <p:cNvPr id="9" name="Group 8"/>
          <p:cNvGrpSpPr/>
          <p:nvPr/>
        </p:nvGrpSpPr>
        <p:grpSpPr>
          <a:xfrm>
            <a:off x="3599042" y="1347788"/>
            <a:ext cx="1935480" cy="3168650"/>
            <a:chOff x="4017490" y="1347788"/>
            <a:chExt cx="1935480" cy="3168650"/>
          </a:xfrm>
        </p:grpSpPr>
        <p:sp>
          <p:nvSpPr>
            <p:cNvPr id="28" name="RBContent28">
              <a:extLst>
                <a:ext uri="{FF2B5EF4-FFF2-40B4-BE49-F238E27FC236}">
                  <a16:creationId xmlns:a16="http://schemas.microsoft.com/office/drawing/2014/main" id="{DBB956C3-318E-4DBC-83B7-139A664B06DF}"/>
                </a:ext>
              </a:extLst>
            </p:cNvPr>
            <p:cNvSpPr txBox="1"/>
            <p:nvPr/>
          </p:nvSpPr>
          <p:spPr>
            <a:xfrm>
              <a:off x="4139750" y="3190831"/>
              <a:ext cx="1690960" cy="1154162"/>
            </a:xfrm>
            <a:prstGeom prst="rect">
              <a:avLst/>
            </a:prstGeom>
            <a:noFill/>
          </p:spPr>
          <p:txBody>
            <a:bodyPr vert="horz" wrap="square" lIns="0" tIns="0" rIns="0" bIns="0" rtlCol="0">
              <a:spAutoFit/>
            </a:bodyPr>
            <a:lstStyle/>
            <a:p>
              <a:pPr algn="ctr"/>
              <a:r>
                <a:rPr lang="en-US" sz="1500" b="1" dirty="0">
                  <a:solidFill>
                    <a:srgbClr val="DE002B"/>
                  </a:solidFill>
                  <a:latin typeface="+mj-lt"/>
                </a:rPr>
                <a:t>Analytics is the main driver in supporting all the marketplace characteristics </a:t>
              </a:r>
            </a:p>
          </p:txBody>
        </p:sp>
        <p:grpSp>
          <p:nvGrpSpPr>
            <p:cNvPr id="36" name="Group 35">
              <a:extLst>
                <a:ext uri="{FF2B5EF4-FFF2-40B4-BE49-F238E27FC236}">
                  <a16:creationId xmlns:a16="http://schemas.microsoft.com/office/drawing/2014/main" id="{4EB9F394-BBE4-4C9B-9D64-B4A5628562AE}"/>
                </a:ext>
              </a:extLst>
            </p:cNvPr>
            <p:cNvGrpSpPr/>
            <p:nvPr/>
          </p:nvGrpSpPr>
          <p:grpSpPr>
            <a:xfrm>
              <a:off x="4274164" y="1605138"/>
              <a:ext cx="1437631" cy="1437640"/>
              <a:chOff x="-1974850" y="2686050"/>
              <a:chExt cx="257175" cy="257176"/>
            </a:xfrm>
            <a:solidFill>
              <a:schemeClr val="accent1"/>
            </a:solidFill>
          </p:grpSpPr>
          <p:sp>
            <p:nvSpPr>
              <p:cNvPr id="38" name="Freeform 56">
                <a:extLst>
                  <a:ext uri="{FF2B5EF4-FFF2-40B4-BE49-F238E27FC236}">
                    <a16:creationId xmlns:a16="http://schemas.microsoft.com/office/drawing/2014/main" id="{AB591190-9906-4071-B78A-8718883B1490}"/>
                  </a:ext>
                </a:extLst>
              </p:cNvPr>
              <p:cNvSpPr>
                <a:spLocks/>
              </p:cNvSpPr>
              <p:nvPr/>
            </p:nvSpPr>
            <p:spPr bwMode="auto">
              <a:xfrm>
                <a:off x="-1817688" y="2843213"/>
                <a:ext cx="100013" cy="100013"/>
              </a:xfrm>
              <a:custGeom>
                <a:avLst/>
                <a:gdLst>
                  <a:gd name="T0" fmla="*/ 450 w 1323"/>
                  <a:gd name="T1" fmla="*/ 0 h 1320"/>
                  <a:gd name="T2" fmla="*/ 1230 w 1323"/>
                  <a:gd name="T3" fmla="*/ 778 h 1320"/>
                  <a:gd name="T4" fmla="*/ 1257 w 1323"/>
                  <a:gd name="T5" fmla="*/ 808 h 1320"/>
                  <a:gd name="T6" fmla="*/ 1278 w 1323"/>
                  <a:gd name="T7" fmla="*/ 840 h 1320"/>
                  <a:gd name="T8" fmla="*/ 1297 w 1323"/>
                  <a:gd name="T9" fmla="*/ 874 h 1320"/>
                  <a:gd name="T10" fmla="*/ 1309 w 1323"/>
                  <a:gd name="T11" fmla="*/ 910 h 1320"/>
                  <a:gd name="T12" fmla="*/ 1319 w 1323"/>
                  <a:gd name="T13" fmla="*/ 946 h 1320"/>
                  <a:gd name="T14" fmla="*/ 1323 w 1323"/>
                  <a:gd name="T15" fmla="*/ 985 h 1320"/>
                  <a:gd name="T16" fmla="*/ 1323 w 1323"/>
                  <a:gd name="T17" fmla="*/ 1022 h 1320"/>
                  <a:gd name="T18" fmla="*/ 1319 w 1323"/>
                  <a:gd name="T19" fmla="*/ 1059 h 1320"/>
                  <a:gd name="T20" fmla="*/ 1309 w 1323"/>
                  <a:gd name="T21" fmla="*/ 1096 h 1320"/>
                  <a:gd name="T22" fmla="*/ 1297 w 1323"/>
                  <a:gd name="T23" fmla="*/ 1131 h 1320"/>
                  <a:gd name="T24" fmla="*/ 1278 w 1323"/>
                  <a:gd name="T25" fmla="*/ 1165 h 1320"/>
                  <a:gd name="T26" fmla="*/ 1257 w 1323"/>
                  <a:gd name="T27" fmla="*/ 1198 h 1320"/>
                  <a:gd name="T28" fmla="*/ 1230 w 1323"/>
                  <a:gd name="T29" fmla="*/ 1228 h 1320"/>
                  <a:gd name="T30" fmla="*/ 1200 w 1323"/>
                  <a:gd name="T31" fmla="*/ 1254 h 1320"/>
                  <a:gd name="T32" fmla="*/ 1168 w 1323"/>
                  <a:gd name="T33" fmla="*/ 1276 h 1320"/>
                  <a:gd name="T34" fmla="*/ 1134 w 1323"/>
                  <a:gd name="T35" fmla="*/ 1294 h 1320"/>
                  <a:gd name="T36" fmla="*/ 1098 w 1323"/>
                  <a:gd name="T37" fmla="*/ 1307 h 1320"/>
                  <a:gd name="T38" fmla="*/ 1061 w 1323"/>
                  <a:gd name="T39" fmla="*/ 1316 h 1320"/>
                  <a:gd name="T40" fmla="*/ 1024 w 1323"/>
                  <a:gd name="T41" fmla="*/ 1320 h 1320"/>
                  <a:gd name="T42" fmla="*/ 986 w 1323"/>
                  <a:gd name="T43" fmla="*/ 1320 h 1320"/>
                  <a:gd name="T44" fmla="*/ 949 w 1323"/>
                  <a:gd name="T45" fmla="*/ 1316 h 1320"/>
                  <a:gd name="T46" fmla="*/ 912 w 1323"/>
                  <a:gd name="T47" fmla="*/ 1307 h 1320"/>
                  <a:gd name="T48" fmla="*/ 876 w 1323"/>
                  <a:gd name="T49" fmla="*/ 1294 h 1320"/>
                  <a:gd name="T50" fmla="*/ 842 w 1323"/>
                  <a:gd name="T51" fmla="*/ 1276 h 1320"/>
                  <a:gd name="T52" fmla="*/ 809 w 1323"/>
                  <a:gd name="T53" fmla="*/ 1254 h 1320"/>
                  <a:gd name="T54" fmla="*/ 779 w 1323"/>
                  <a:gd name="T55" fmla="*/ 1228 h 1320"/>
                  <a:gd name="T56" fmla="*/ 0 w 1323"/>
                  <a:gd name="T57" fmla="*/ 449 h 1320"/>
                  <a:gd name="T58" fmla="*/ 75 w 1323"/>
                  <a:gd name="T59" fmla="*/ 398 h 1320"/>
                  <a:gd name="T60" fmla="*/ 148 w 1323"/>
                  <a:gd name="T61" fmla="*/ 341 h 1320"/>
                  <a:gd name="T62" fmla="*/ 217 w 1323"/>
                  <a:gd name="T63" fmla="*/ 280 h 1320"/>
                  <a:gd name="T64" fmla="*/ 281 w 1323"/>
                  <a:gd name="T65" fmla="*/ 216 h 1320"/>
                  <a:gd name="T66" fmla="*/ 342 w 1323"/>
                  <a:gd name="T67" fmla="*/ 147 h 1320"/>
                  <a:gd name="T68" fmla="*/ 399 w 1323"/>
                  <a:gd name="T69" fmla="*/ 75 h 1320"/>
                  <a:gd name="T70" fmla="*/ 450 w 1323"/>
                  <a:gd name="T71" fmla="*/ 0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23" h="1320">
                    <a:moveTo>
                      <a:pt x="450" y="0"/>
                    </a:moveTo>
                    <a:lnTo>
                      <a:pt x="1230" y="778"/>
                    </a:lnTo>
                    <a:lnTo>
                      <a:pt x="1257" y="808"/>
                    </a:lnTo>
                    <a:lnTo>
                      <a:pt x="1278" y="840"/>
                    </a:lnTo>
                    <a:lnTo>
                      <a:pt x="1297" y="874"/>
                    </a:lnTo>
                    <a:lnTo>
                      <a:pt x="1309" y="910"/>
                    </a:lnTo>
                    <a:lnTo>
                      <a:pt x="1319" y="946"/>
                    </a:lnTo>
                    <a:lnTo>
                      <a:pt x="1323" y="985"/>
                    </a:lnTo>
                    <a:lnTo>
                      <a:pt x="1323" y="1022"/>
                    </a:lnTo>
                    <a:lnTo>
                      <a:pt x="1319" y="1059"/>
                    </a:lnTo>
                    <a:lnTo>
                      <a:pt x="1309" y="1096"/>
                    </a:lnTo>
                    <a:lnTo>
                      <a:pt x="1297" y="1131"/>
                    </a:lnTo>
                    <a:lnTo>
                      <a:pt x="1278" y="1165"/>
                    </a:lnTo>
                    <a:lnTo>
                      <a:pt x="1257" y="1198"/>
                    </a:lnTo>
                    <a:lnTo>
                      <a:pt x="1230" y="1228"/>
                    </a:lnTo>
                    <a:lnTo>
                      <a:pt x="1200" y="1254"/>
                    </a:lnTo>
                    <a:lnTo>
                      <a:pt x="1168" y="1276"/>
                    </a:lnTo>
                    <a:lnTo>
                      <a:pt x="1134" y="1294"/>
                    </a:lnTo>
                    <a:lnTo>
                      <a:pt x="1098" y="1307"/>
                    </a:lnTo>
                    <a:lnTo>
                      <a:pt x="1061" y="1316"/>
                    </a:lnTo>
                    <a:lnTo>
                      <a:pt x="1024" y="1320"/>
                    </a:lnTo>
                    <a:lnTo>
                      <a:pt x="986" y="1320"/>
                    </a:lnTo>
                    <a:lnTo>
                      <a:pt x="949" y="1316"/>
                    </a:lnTo>
                    <a:lnTo>
                      <a:pt x="912" y="1307"/>
                    </a:lnTo>
                    <a:lnTo>
                      <a:pt x="876" y="1294"/>
                    </a:lnTo>
                    <a:lnTo>
                      <a:pt x="842" y="1276"/>
                    </a:lnTo>
                    <a:lnTo>
                      <a:pt x="809" y="1254"/>
                    </a:lnTo>
                    <a:lnTo>
                      <a:pt x="779" y="1228"/>
                    </a:lnTo>
                    <a:lnTo>
                      <a:pt x="0" y="449"/>
                    </a:lnTo>
                    <a:lnTo>
                      <a:pt x="75" y="398"/>
                    </a:lnTo>
                    <a:lnTo>
                      <a:pt x="148" y="341"/>
                    </a:lnTo>
                    <a:lnTo>
                      <a:pt x="217" y="280"/>
                    </a:lnTo>
                    <a:lnTo>
                      <a:pt x="281" y="216"/>
                    </a:lnTo>
                    <a:lnTo>
                      <a:pt x="342" y="147"/>
                    </a:lnTo>
                    <a:lnTo>
                      <a:pt x="399" y="75"/>
                    </a:lnTo>
                    <a:lnTo>
                      <a:pt x="450" y="0"/>
                    </a:lnTo>
                    <a:close/>
                  </a:path>
                </a:pathLst>
              </a:custGeom>
              <a:solidFill>
                <a:srgbClr val="DE00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57">
                <a:extLst>
                  <a:ext uri="{FF2B5EF4-FFF2-40B4-BE49-F238E27FC236}">
                    <a16:creationId xmlns:a16="http://schemas.microsoft.com/office/drawing/2014/main" id="{C1C2A587-351D-4C5F-AFDD-280E31003CD0}"/>
                  </a:ext>
                </a:extLst>
              </p:cNvPr>
              <p:cNvSpPr>
                <a:spLocks noEditPoints="1"/>
              </p:cNvSpPr>
              <p:nvPr/>
            </p:nvSpPr>
            <p:spPr bwMode="auto">
              <a:xfrm>
                <a:off x="-1974850" y="2686050"/>
                <a:ext cx="192088" cy="192088"/>
              </a:xfrm>
              <a:custGeom>
                <a:avLst/>
                <a:gdLst>
                  <a:gd name="T0" fmla="*/ 1119 w 2550"/>
                  <a:gd name="T1" fmla="*/ 331 h 2544"/>
                  <a:gd name="T2" fmla="*/ 903 w 2550"/>
                  <a:gd name="T3" fmla="*/ 393 h 2544"/>
                  <a:gd name="T4" fmla="*/ 710 w 2550"/>
                  <a:gd name="T5" fmla="*/ 502 h 2544"/>
                  <a:gd name="T6" fmla="*/ 549 w 2550"/>
                  <a:gd name="T7" fmla="*/ 652 h 2544"/>
                  <a:gd name="T8" fmla="*/ 426 w 2550"/>
                  <a:gd name="T9" fmla="*/ 834 h 2544"/>
                  <a:gd name="T10" fmla="*/ 346 w 2550"/>
                  <a:gd name="T11" fmla="*/ 1043 h 2544"/>
                  <a:gd name="T12" fmla="*/ 318 w 2550"/>
                  <a:gd name="T13" fmla="*/ 1273 h 2544"/>
                  <a:gd name="T14" fmla="*/ 346 w 2550"/>
                  <a:gd name="T15" fmla="*/ 1502 h 2544"/>
                  <a:gd name="T16" fmla="*/ 426 w 2550"/>
                  <a:gd name="T17" fmla="*/ 1710 h 2544"/>
                  <a:gd name="T18" fmla="*/ 549 w 2550"/>
                  <a:gd name="T19" fmla="*/ 1892 h 2544"/>
                  <a:gd name="T20" fmla="*/ 710 w 2550"/>
                  <a:gd name="T21" fmla="*/ 2042 h 2544"/>
                  <a:gd name="T22" fmla="*/ 903 w 2550"/>
                  <a:gd name="T23" fmla="*/ 2151 h 2544"/>
                  <a:gd name="T24" fmla="*/ 1119 w 2550"/>
                  <a:gd name="T25" fmla="*/ 2213 h 2544"/>
                  <a:gd name="T26" fmla="*/ 1353 w 2550"/>
                  <a:gd name="T27" fmla="*/ 2222 h 2544"/>
                  <a:gd name="T28" fmla="*/ 1576 w 2550"/>
                  <a:gd name="T29" fmla="*/ 2177 h 2544"/>
                  <a:gd name="T30" fmla="*/ 1778 w 2550"/>
                  <a:gd name="T31" fmla="*/ 2083 h 2544"/>
                  <a:gd name="T32" fmla="*/ 1951 w 2550"/>
                  <a:gd name="T33" fmla="*/ 1946 h 2544"/>
                  <a:gd name="T34" fmla="*/ 2088 w 2550"/>
                  <a:gd name="T35" fmla="*/ 1774 h 2544"/>
                  <a:gd name="T36" fmla="*/ 2182 w 2550"/>
                  <a:gd name="T37" fmla="*/ 1574 h 2544"/>
                  <a:gd name="T38" fmla="*/ 2228 w 2550"/>
                  <a:gd name="T39" fmla="*/ 1350 h 2544"/>
                  <a:gd name="T40" fmla="*/ 2218 w 2550"/>
                  <a:gd name="T41" fmla="*/ 1118 h 2544"/>
                  <a:gd name="T42" fmla="*/ 2155 w 2550"/>
                  <a:gd name="T43" fmla="*/ 901 h 2544"/>
                  <a:gd name="T44" fmla="*/ 2047 w 2550"/>
                  <a:gd name="T45" fmla="*/ 710 h 2544"/>
                  <a:gd name="T46" fmla="*/ 1897 w 2550"/>
                  <a:gd name="T47" fmla="*/ 548 h 2544"/>
                  <a:gd name="T48" fmla="*/ 1714 w 2550"/>
                  <a:gd name="T49" fmla="*/ 425 h 2544"/>
                  <a:gd name="T50" fmla="*/ 1504 w 2550"/>
                  <a:gd name="T51" fmla="*/ 346 h 2544"/>
                  <a:gd name="T52" fmla="*/ 1275 w 2550"/>
                  <a:gd name="T53" fmla="*/ 319 h 2544"/>
                  <a:gd name="T54" fmla="*/ 1455 w 2550"/>
                  <a:gd name="T55" fmla="*/ 12 h 2544"/>
                  <a:gd name="T56" fmla="*/ 1711 w 2550"/>
                  <a:gd name="T57" fmla="*/ 76 h 2544"/>
                  <a:gd name="T58" fmla="*/ 1942 w 2550"/>
                  <a:gd name="T59" fmla="*/ 189 h 2544"/>
                  <a:gd name="T60" fmla="*/ 2146 w 2550"/>
                  <a:gd name="T61" fmla="*/ 343 h 2544"/>
                  <a:gd name="T62" fmla="*/ 2313 w 2550"/>
                  <a:gd name="T63" fmla="*/ 535 h 2544"/>
                  <a:gd name="T64" fmla="*/ 2441 w 2550"/>
                  <a:gd name="T65" fmla="*/ 757 h 2544"/>
                  <a:gd name="T66" fmla="*/ 2521 w 2550"/>
                  <a:gd name="T67" fmla="*/ 1006 h 2544"/>
                  <a:gd name="T68" fmla="*/ 2550 w 2550"/>
                  <a:gd name="T69" fmla="*/ 1273 h 2544"/>
                  <a:gd name="T70" fmla="*/ 2521 w 2550"/>
                  <a:gd name="T71" fmla="*/ 1539 h 2544"/>
                  <a:gd name="T72" fmla="*/ 2441 w 2550"/>
                  <a:gd name="T73" fmla="*/ 1787 h 2544"/>
                  <a:gd name="T74" fmla="*/ 2313 w 2550"/>
                  <a:gd name="T75" fmla="*/ 2009 h 2544"/>
                  <a:gd name="T76" fmla="*/ 2146 w 2550"/>
                  <a:gd name="T77" fmla="*/ 2201 h 2544"/>
                  <a:gd name="T78" fmla="*/ 1942 w 2550"/>
                  <a:gd name="T79" fmla="*/ 2355 h 2544"/>
                  <a:gd name="T80" fmla="*/ 1711 w 2550"/>
                  <a:gd name="T81" fmla="*/ 2468 h 2544"/>
                  <a:gd name="T82" fmla="*/ 1455 w 2550"/>
                  <a:gd name="T83" fmla="*/ 2531 h 2544"/>
                  <a:gd name="T84" fmla="*/ 1184 w 2550"/>
                  <a:gd name="T85" fmla="*/ 2541 h 2544"/>
                  <a:gd name="T86" fmla="*/ 922 w 2550"/>
                  <a:gd name="T87" fmla="*/ 2495 h 2544"/>
                  <a:gd name="T88" fmla="*/ 681 w 2550"/>
                  <a:gd name="T89" fmla="*/ 2398 h 2544"/>
                  <a:gd name="T90" fmla="*/ 468 w 2550"/>
                  <a:gd name="T91" fmla="*/ 2256 h 2544"/>
                  <a:gd name="T92" fmla="*/ 287 w 2550"/>
                  <a:gd name="T93" fmla="*/ 2077 h 2544"/>
                  <a:gd name="T94" fmla="*/ 147 w 2550"/>
                  <a:gd name="T95" fmla="*/ 1865 h 2544"/>
                  <a:gd name="T96" fmla="*/ 50 w 2550"/>
                  <a:gd name="T97" fmla="*/ 1624 h 2544"/>
                  <a:gd name="T98" fmla="*/ 3 w 2550"/>
                  <a:gd name="T99" fmla="*/ 1363 h 2544"/>
                  <a:gd name="T100" fmla="*/ 12 w 2550"/>
                  <a:gd name="T101" fmla="*/ 1092 h 2544"/>
                  <a:gd name="T102" fmla="*/ 76 w 2550"/>
                  <a:gd name="T103" fmla="*/ 837 h 2544"/>
                  <a:gd name="T104" fmla="*/ 189 w 2550"/>
                  <a:gd name="T105" fmla="*/ 605 h 2544"/>
                  <a:gd name="T106" fmla="*/ 344 w 2550"/>
                  <a:gd name="T107" fmla="*/ 403 h 2544"/>
                  <a:gd name="T108" fmla="*/ 535 w 2550"/>
                  <a:gd name="T109" fmla="*/ 236 h 2544"/>
                  <a:gd name="T110" fmla="*/ 759 w 2550"/>
                  <a:gd name="T111" fmla="*/ 108 h 2544"/>
                  <a:gd name="T112" fmla="*/ 1007 w 2550"/>
                  <a:gd name="T113" fmla="*/ 28 h 2544"/>
                  <a:gd name="T114" fmla="*/ 1275 w 2550"/>
                  <a:gd name="T115" fmla="*/ 0 h 2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50" h="2544">
                    <a:moveTo>
                      <a:pt x="1275" y="319"/>
                    </a:moveTo>
                    <a:lnTo>
                      <a:pt x="1197" y="322"/>
                    </a:lnTo>
                    <a:lnTo>
                      <a:pt x="1119" y="331"/>
                    </a:lnTo>
                    <a:lnTo>
                      <a:pt x="1045" y="346"/>
                    </a:lnTo>
                    <a:lnTo>
                      <a:pt x="973" y="367"/>
                    </a:lnTo>
                    <a:lnTo>
                      <a:pt x="903" y="393"/>
                    </a:lnTo>
                    <a:lnTo>
                      <a:pt x="836" y="425"/>
                    </a:lnTo>
                    <a:lnTo>
                      <a:pt x="771" y="461"/>
                    </a:lnTo>
                    <a:lnTo>
                      <a:pt x="710" y="502"/>
                    </a:lnTo>
                    <a:lnTo>
                      <a:pt x="653" y="548"/>
                    </a:lnTo>
                    <a:lnTo>
                      <a:pt x="600" y="598"/>
                    </a:lnTo>
                    <a:lnTo>
                      <a:pt x="549" y="652"/>
                    </a:lnTo>
                    <a:lnTo>
                      <a:pt x="503" y="710"/>
                    </a:lnTo>
                    <a:lnTo>
                      <a:pt x="462" y="770"/>
                    </a:lnTo>
                    <a:lnTo>
                      <a:pt x="426" y="834"/>
                    </a:lnTo>
                    <a:lnTo>
                      <a:pt x="394" y="901"/>
                    </a:lnTo>
                    <a:lnTo>
                      <a:pt x="368" y="970"/>
                    </a:lnTo>
                    <a:lnTo>
                      <a:pt x="346" y="1043"/>
                    </a:lnTo>
                    <a:lnTo>
                      <a:pt x="331" y="1118"/>
                    </a:lnTo>
                    <a:lnTo>
                      <a:pt x="321" y="1194"/>
                    </a:lnTo>
                    <a:lnTo>
                      <a:pt x="318" y="1273"/>
                    </a:lnTo>
                    <a:lnTo>
                      <a:pt x="321" y="1350"/>
                    </a:lnTo>
                    <a:lnTo>
                      <a:pt x="331" y="1426"/>
                    </a:lnTo>
                    <a:lnTo>
                      <a:pt x="346" y="1502"/>
                    </a:lnTo>
                    <a:lnTo>
                      <a:pt x="368" y="1574"/>
                    </a:lnTo>
                    <a:lnTo>
                      <a:pt x="394" y="1643"/>
                    </a:lnTo>
                    <a:lnTo>
                      <a:pt x="426" y="1710"/>
                    </a:lnTo>
                    <a:lnTo>
                      <a:pt x="462" y="1774"/>
                    </a:lnTo>
                    <a:lnTo>
                      <a:pt x="503" y="1835"/>
                    </a:lnTo>
                    <a:lnTo>
                      <a:pt x="549" y="1892"/>
                    </a:lnTo>
                    <a:lnTo>
                      <a:pt x="600" y="1946"/>
                    </a:lnTo>
                    <a:lnTo>
                      <a:pt x="653" y="1997"/>
                    </a:lnTo>
                    <a:lnTo>
                      <a:pt x="710" y="2042"/>
                    </a:lnTo>
                    <a:lnTo>
                      <a:pt x="771" y="2083"/>
                    </a:lnTo>
                    <a:lnTo>
                      <a:pt x="836" y="2119"/>
                    </a:lnTo>
                    <a:lnTo>
                      <a:pt x="903" y="2151"/>
                    </a:lnTo>
                    <a:lnTo>
                      <a:pt x="973" y="2177"/>
                    </a:lnTo>
                    <a:lnTo>
                      <a:pt x="1045" y="2199"/>
                    </a:lnTo>
                    <a:lnTo>
                      <a:pt x="1119" y="2213"/>
                    </a:lnTo>
                    <a:lnTo>
                      <a:pt x="1197" y="2222"/>
                    </a:lnTo>
                    <a:lnTo>
                      <a:pt x="1275" y="2225"/>
                    </a:lnTo>
                    <a:lnTo>
                      <a:pt x="1353" y="2222"/>
                    </a:lnTo>
                    <a:lnTo>
                      <a:pt x="1430" y="2213"/>
                    </a:lnTo>
                    <a:lnTo>
                      <a:pt x="1504" y="2199"/>
                    </a:lnTo>
                    <a:lnTo>
                      <a:pt x="1576" y="2177"/>
                    </a:lnTo>
                    <a:lnTo>
                      <a:pt x="1647" y="2151"/>
                    </a:lnTo>
                    <a:lnTo>
                      <a:pt x="1714" y="2119"/>
                    </a:lnTo>
                    <a:lnTo>
                      <a:pt x="1778" y="2083"/>
                    </a:lnTo>
                    <a:lnTo>
                      <a:pt x="1839" y="2042"/>
                    </a:lnTo>
                    <a:lnTo>
                      <a:pt x="1897" y="1997"/>
                    </a:lnTo>
                    <a:lnTo>
                      <a:pt x="1951" y="1946"/>
                    </a:lnTo>
                    <a:lnTo>
                      <a:pt x="2000" y="1892"/>
                    </a:lnTo>
                    <a:lnTo>
                      <a:pt x="2047" y="1835"/>
                    </a:lnTo>
                    <a:lnTo>
                      <a:pt x="2088" y="1774"/>
                    </a:lnTo>
                    <a:lnTo>
                      <a:pt x="2124" y="1710"/>
                    </a:lnTo>
                    <a:lnTo>
                      <a:pt x="2155" y="1643"/>
                    </a:lnTo>
                    <a:lnTo>
                      <a:pt x="2182" y="1574"/>
                    </a:lnTo>
                    <a:lnTo>
                      <a:pt x="2203" y="1502"/>
                    </a:lnTo>
                    <a:lnTo>
                      <a:pt x="2218" y="1426"/>
                    </a:lnTo>
                    <a:lnTo>
                      <a:pt x="2228" y="1350"/>
                    </a:lnTo>
                    <a:lnTo>
                      <a:pt x="2231" y="1273"/>
                    </a:lnTo>
                    <a:lnTo>
                      <a:pt x="2228" y="1194"/>
                    </a:lnTo>
                    <a:lnTo>
                      <a:pt x="2218" y="1118"/>
                    </a:lnTo>
                    <a:lnTo>
                      <a:pt x="2203" y="1043"/>
                    </a:lnTo>
                    <a:lnTo>
                      <a:pt x="2182" y="970"/>
                    </a:lnTo>
                    <a:lnTo>
                      <a:pt x="2155" y="901"/>
                    </a:lnTo>
                    <a:lnTo>
                      <a:pt x="2124" y="834"/>
                    </a:lnTo>
                    <a:lnTo>
                      <a:pt x="2088" y="770"/>
                    </a:lnTo>
                    <a:lnTo>
                      <a:pt x="2047" y="710"/>
                    </a:lnTo>
                    <a:lnTo>
                      <a:pt x="2000" y="652"/>
                    </a:lnTo>
                    <a:lnTo>
                      <a:pt x="1951" y="598"/>
                    </a:lnTo>
                    <a:lnTo>
                      <a:pt x="1897" y="548"/>
                    </a:lnTo>
                    <a:lnTo>
                      <a:pt x="1839" y="502"/>
                    </a:lnTo>
                    <a:lnTo>
                      <a:pt x="1778" y="461"/>
                    </a:lnTo>
                    <a:lnTo>
                      <a:pt x="1714" y="425"/>
                    </a:lnTo>
                    <a:lnTo>
                      <a:pt x="1647" y="393"/>
                    </a:lnTo>
                    <a:lnTo>
                      <a:pt x="1576" y="367"/>
                    </a:lnTo>
                    <a:lnTo>
                      <a:pt x="1504" y="346"/>
                    </a:lnTo>
                    <a:lnTo>
                      <a:pt x="1430" y="331"/>
                    </a:lnTo>
                    <a:lnTo>
                      <a:pt x="1353" y="322"/>
                    </a:lnTo>
                    <a:lnTo>
                      <a:pt x="1275" y="319"/>
                    </a:lnTo>
                    <a:close/>
                    <a:moveTo>
                      <a:pt x="1275" y="0"/>
                    </a:moveTo>
                    <a:lnTo>
                      <a:pt x="1366" y="3"/>
                    </a:lnTo>
                    <a:lnTo>
                      <a:pt x="1455" y="12"/>
                    </a:lnTo>
                    <a:lnTo>
                      <a:pt x="1542" y="28"/>
                    </a:lnTo>
                    <a:lnTo>
                      <a:pt x="1628" y="50"/>
                    </a:lnTo>
                    <a:lnTo>
                      <a:pt x="1711" y="76"/>
                    </a:lnTo>
                    <a:lnTo>
                      <a:pt x="1790" y="108"/>
                    </a:lnTo>
                    <a:lnTo>
                      <a:pt x="1868" y="147"/>
                    </a:lnTo>
                    <a:lnTo>
                      <a:pt x="1942" y="189"/>
                    </a:lnTo>
                    <a:lnTo>
                      <a:pt x="2014" y="236"/>
                    </a:lnTo>
                    <a:lnTo>
                      <a:pt x="2082" y="288"/>
                    </a:lnTo>
                    <a:lnTo>
                      <a:pt x="2146" y="343"/>
                    </a:lnTo>
                    <a:lnTo>
                      <a:pt x="2206" y="403"/>
                    </a:lnTo>
                    <a:lnTo>
                      <a:pt x="2262" y="467"/>
                    </a:lnTo>
                    <a:lnTo>
                      <a:pt x="2313" y="535"/>
                    </a:lnTo>
                    <a:lnTo>
                      <a:pt x="2361" y="605"/>
                    </a:lnTo>
                    <a:lnTo>
                      <a:pt x="2403" y="680"/>
                    </a:lnTo>
                    <a:lnTo>
                      <a:pt x="2441" y="757"/>
                    </a:lnTo>
                    <a:lnTo>
                      <a:pt x="2474" y="837"/>
                    </a:lnTo>
                    <a:lnTo>
                      <a:pt x="2501" y="920"/>
                    </a:lnTo>
                    <a:lnTo>
                      <a:pt x="2521" y="1006"/>
                    </a:lnTo>
                    <a:lnTo>
                      <a:pt x="2537" y="1092"/>
                    </a:lnTo>
                    <a:lnTo>
                      <a:pt x="2546" y="1181"/>
                    </a:lnTo>
                    <a:lnTo>
                      <a:pt x="2550" y="1273"/>
                    </a:lnTo>
                    <a:lnTo>
                      <a:pt x="2546" y="1363"/>
                    </a:lnTo>
                    <a:lnTo>
                      <a:pt x="2537" y="1452"/>
                    </a:lnTo>
                    <a:lnTo>
                      <a:pt x="2521" y="1539"/>
                    </a:lnTo>
                    <a:lnTo>
                      <a:pt x="2501" y="1624"/>
                    </a:lnTo>
                    <a:lnTo>
                      <a:pt x="2474" y="1707"/>
                    </a:lnTo>
                    <a:lnTo>
                      <a:pt x="2441" y="1787"/>
                    </a:lnTo>
                    <a:lnTo>
                      <a:pt x="2403" y="1865"/>
                    </a:lnTo>
                    <a:lnTo>
                      <a:pt x="2361" y="1939"/>
                    </a:lnTo>
                    <a:lnTo>
                      <a:pt x="2313" y="2009"/>
                    </a:lnTo>
                    <a:lnTo>
                      <a:pt x="2262" y="2077"/>
                    </a:lnTo>
                    <a:lnTo>
                      <a:pt x="2206" y="2141"/>
                    </a:lnTo>
                    <a:lnTo>
                      <a:pt x="2146" y="2201"/>
                    </a:lnTo>
                    <a:lnTo>
                      <a:pt x="2082" y="2256"/>
                    </a:lnTo>
                    <a:lnTo>
                      <a:pt x="2014" y="2308"/>
                    </a:lnTo>
                    <a:lnTo>
                      <a:pt x="1942" y="2355"/>
                    </a:lnTo>
                    <a:lnTo>
                      <a:pt x="1868" y="2398"/>
                    </a:lnTo>
                    <a:lnTo>
                      <a:pt x="1790" y="2436"/>
                    </a:lnTo>
                    <a:lnTo>
                      <a:pt x="1711" y="2468"/>
                    </a:lnTo>
                    <a:lnTo>
                      <a:pt x="1628" y="2495"/>
                    </a:lnTo>
                    <a:lnTo>
                      <a:pt x="1542" y="2515"/>
                    </a:lnTo>
                    <a:lnTo>
                      <a:pt x="1455" y="2531"/>
                    </a:lnTo>
                    <a:lnTo>
                      <a:pt x="1366" y="2541"/>
                    </a:lnTo>
                    <a:lnTo>
                      <a:pt x="1275" y="2544"/>
                    </a:lnTo>
                    <a:lnTo>
                      <a:pt x="1184" y="2541"/>
                    </a:lnTo>
                    <a:lnTo>
                      <a:pt x="1095" y="2531"/>
                    </a:lnTo>
                    <a:lnTo>
                      <a:pt x="1007" y="2515"/>
                    </a:lnTo>
                    <a:lnTo>
                      <a:pt x="922" y="2495"/>
                    </a:lnTo>
                    <a:lnTo>
                      <a:pt x="839" y="2468"/>
                    </a:lnTo>
                    <a:lnTo>
                      <a:pt x="759" y="2436"/>
                    </a:lnTo>
                    <a:lnTo>
                      <a:pt x="681" y="2398"/>
                    </a:lnTo>
                    <a:lnTo>
                      <a:pt x="607" y="2355"/>
                    </a:lnTo>
                    <a:lnTo>
                      <a:pt x="535" y="2308"/>
                    </a:lnTo>
                    <a:lnTo>
                      <a:pt x="468" y="2256"/>
                    </a:lnTo>
                    <a:lnTo>
                      <a:pt x="404" y="2201"/>
                    </a:lnTo>
                    <a:lnTo>
                      <a:pt x="344" y="2141"/>
                    </a:lnTo>
                    <a:lnTo>
                      <a:pt x="287" y="2077"/>
                    </a:lnTo>
                    <a:lnTo>
                      <a:pt x="236" y="2009"/>
                    </a:lnTo>
                    <a:lnTo>
                      <a:pt x="189" y="1939"/>
                    </a:lnTo>
                    <a:lnTo>
                      <a:pt x="147" y="1865"/>
                    </a:lnTo>
                    <a:lnTo>
                      <a:pt x="109" y="1787"/>
                    </a:lnTo>
                    <a:lnTo>
                      <a:pt x="76" y="1707"/>
                    </a:lnTo>
                    <a:lnTo>
                      <a:pt x="50" y="1624"/>
                    </a:lnTo>
                    <a:lnTo>
                      <a:pt x="28" y="1539"/>
                    </a:lnTo>
                    <a:lnTo>
                      <a:pt x="12" y="1452"/>
                    </a:lnTo>
                    <a:lnTo>
                      <a:pt x="3" y="1363"/>
                    </a:lnTo>
                    <a:lnTo>
                      <a:pt x="0" y="1273"/>
                    </a:lnTo>
                    <a:lnTo>
                      <a:pt x="3" y="1181"/>
                    </a:lnTo>
                    <a:lnTo>
                      <a:pt x="12" y="1092"/>
                    </a:lnTo>
                    <a:lnTo>
                      <a:pt x="28" y="1006"/>
                    </a:lnTo>
                    <a:lnTo>
                      <a:pt x="50" y="920"/>
                    </a:lnTo>
                    <a:lnTo>
                      <a:pt x="76" y="837"/>
                    </a:lnTo>
                    <a:lnTo>
                      <a:pt x="109" y="757"/>
                    </a:lnTo>
                    <a:lnTo>
                      <a:pt x="147" y="680"/>
                    </a:lnTo>
                    <a:lnTo>
                      <a:pt x="189" y="605"/>
                    </a:lnTo>
                    <a:lnTo>
                      <a:pt x="236" y="535"/>
                    </a:lnTo>
                    <a:lnTo>
                      <a:pt x="287" y="467"/>
                    </a:lnTo>
                    <a:lnTo>
                      <a:pt x="344" y="403"/>
                    </a:lnTo>
                    <a:lnTo>
                      <a:pt x="404" y="343"/>
                    </a:lnTo>
                    <a:lnTo>
                      <a:pt x="468" y="288"/>
                    </a:lnTo>
                    <a:lnTo>
                      <a:pt x="535" y="236"/>
                    </a:lnTo>
                    <a:lnTo>
                      <a:pt x="607" y="189"/>
                    </a:lnTo>
                    <a:lnTo>
                      <a:pt x="681" y="147"/>
                    </a:lnTo>
                    <a:lnTo>
                      <a:pt x="759" y="108"/>
                    </a:lnTo>
                    <a:lnTo>
                      <a:pt x="839" y="76"/>
                    </a:lnTo>
                    <a:lnTo>
                      <a:pt x="922" y="50"/>
                    </a:lnTo>
                    <a:lnTo>
                      <a:pt x="1007" y="28"/>
                    </a:lnTo>
                    <a:lnTo>
                      <a:pt x="1095" y="12"/>
                    </a:lnTo>
                    <a:lnTo>
                      <a:pt x="1184" y="3"/>
                    </a:lnTo>
                    <a:lnTo>
                      <a:pt x="1275" y="0"/>
                    </a:lnTo>
                    <a:close/>
                  </a:path>
                </a:pathLst>
              </a:custGeom>
              <a:solidFill>
                <a:srgbClr val="DE00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58">
                <a:extLst>
                  <a:ext uri="{FF2B5EF4-FFF2-40B4-BE49-F238E27FC236}">
                    <a16:creationId xmlns:a16="http://schemas.microsoft.com/office/drawing/2014/main" id="{A8001AEE-68DD-4A3E-B6F7-405BA2AF7F5B}"/>
                  </a:ext>
                </a:extLst>
              </p:cNvPr>
              <p:cNvSpPr>
                <a:spLocks/>
              </p:cNvSpPr>
              <p:nvPr/>
            </p:nvSpPr>
            <p:spPr bwMode="auto">
              <a:xfrm>
                <a:off x="-1935163" y="2725738"/>
                <a:ext cx="57150" cy="57150"/>
              </a:xfrm>
              <a:custGeom>
                <a:avLst/>
                <a:gdLst>
                  <a:gd name="T0" fmla="*/ 744 w 744"/>
                  <a:gd name="T1" fmla="*/ 0 h 743"/>
                  <a:gd name="T2" fmla="*/ 744 w 744"/>
                  <a:gd name="T3" fmla="*/ 213 h 743"/>
                  <a:gd name="T4" fmla="*/ 686 w 744"/>
                  <a:gd name="T5" fmla="*/ 216 h 743"/>
                  <a:gd name="T6" fmla="*/ 630 w 744"/>
                  <a:gd name="T7" fmla="*/ 225 h 743"/>
                  <a:gd name="T8" fmla="*/ 576 w 744"/>
                  <a:gd name="T9" fmla="*/ 239 h 743"/>
                  <a:gd name="T10" fmla="*/ 524 w 744"/>
                  <a:gd name="T11" fmla="*/ 259 h 743"/>
                  <a:gd name="T12" fmla="*/ 476 w 744"/>
                  <a:gd name="T13" fmla="*/ 285 h 743"/>
                  <a:gd name="T14" fmla="*/ 430 w 744"/>
                  <a:gd name="T15" fmla="*/ 315 h 743"/>
                  <a:gd name="T16" fmla="*/ 388 w 744"/>
                  <a:gd name="T17" fmla="*/ 349 h 743"/>
                  <a:gd name="T18" fmla="*/ 350 w 744"/>
                  <a:gd name="T19" fmla="*/ 387 h 743"/>
                  <a:gd name="T20" fmla="*/ 316 w 744"/>
                  <a:gd name="T21" fmla="*/ 429 h 743"/>
                  <a:gd name="T22" fmla="*/ 286 w 744"/>
                  <a:gd name="T23" fmla="*/ 475 h 743"/>
                  <a:gd name="T24" fmla="*/ 260 w 744"/>
                  <a:gd name="T25" fmla="*/ 523 h 743"/>
                  <a:gd name="T26" fmla="*/ 240 w 744"/>
                  <a:gd name="T27" fmla="*/ 575 h 743"/>
                  <a:gd name="T28" fmla="*/ 225 w 744"/>
                  <a:gd name="T29" fmla="*/ 628 h 743"/>
                  <a:gd name="T30" fmla="*/ 215 w 744"/>
                  <a:gd name="T31" fmla="*/ 685 h 743"/>
                  <a:gd name="T32" fmla="*/ 212 w 744"/>
                  <a:gd name="T33" fmla="*/ 743 h 743"/>
                  <a:gd name="T34" fmla="*/ 0 w 744"/>
                  <a:gd name="T35" fmla="*/ 743 h 743"/>
                  <a:gd name="T36" fmla="*/ 3 w 744"/>
                  <a:gd name="T37" fmla="*/ 675 h 743"/>
                  <a:gd name="T38" fmla="*/ 12 w 744"/>
                  <a:gd name="T39" fmla="*/ 609 h 743"/>
                  <a:gd name="T40" fmla="*/ 27 w 744"/>
                  <a:gd name="T41" fmla="*/ 545 h 743"/>
                  <a:gd name="T42" fmla="*/ 47 w 744"/>
                  <a:gd name="T43" fmla="*/ 484 h 743"/>
                  <a:gd name="T44" fmla="*/ 72 w 744"/>
                  <a:gd name="T45" fmla="*/ 424 h 743"/>
                  <a:gd name="T46" fmla="*/ 102 w 744"/>
                  <a:gd name="T47" fmla="*/ 368 h 743"/>
                  <a:gd name="T48" fmla="*/ 137 w 744"/>
                  <a:gd name="T49" fmla="*/ 315 h 743"/>
                  <a:gd name="T50" fmla="*/ 175 w 744"/>
                  <a:gd name="T51" fmla="*/ 264 h 743"/>
                  <a:gd name="T52" fmla="*/ 218 w 744"/>
                  <a:gd name="T53" fmla="*/ 218 h 743"/>
                  <a:gd name="T54" fmla="*/ 265 w 744"/>
                  <a:gd name="T55" fmla="*/ 175 h 743"/>
                  <a:gd name="T56" fmla="*/ 316 w 744"/>
                  <a:gd name="T57" fmla="*/ 136 h 743"/>
                  <a:gd name="T58" fmla="*/ 369 w 744"/>
                  <a:gd name="T59" fmla="*/ 101 h 743"/>
                  <a:gd name="T60" fmla="*/ 425 w 744"/>
                  <a:gd name="T61" fmla="*/ 71 h 743"/>
                  <a:gd name="T62" fmla="*/ 485 w 744"/>
                  <a:gd name="T63" fmla="*/ 47 h 743"/>
                  <a:gd name="T64" fmla="*/ 546 w 744"/>
                  <a:gd name="T65" fmla="*/ 27 h 743"/>
                  <a:gd name="T66" fmla="*/ 610 w 744"/>
                  <a:gd name="T67" fmla="*/ 13 h 743"/>
                  <a:gd name="T68" fmla="*/ 676 w 744"/>
                  <a:gd name="T69" fmla="*/ 3 h 743"/>
                  <a:gd name="T70" fmla="*/ 744 w 744"/>
                  <a:gd name="T71"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4" h="743">
                    <a:moveTo>
                      <a:pt x="744" y="0"/>
                    </a:moveTo>
                    <a:lnTo>
                      <a:pt x="744" y="213"/>
                    </a:lnTo>
                    <a:lnTo>
                      <a:pt x="686" y="216"/>
                    </a:lnTo>
                    <a:lnTo>
                      <a:pt x="630" y="225"/>
                    </a:lnTo>
                    <a:lnTo>
                      <a:pt x="576" y="239"/>
                    </a:lnTo>
                    <a:lnTo>
                      <a:pt x="524" y="259"/>
                    </a:lnTo>
                    <a:lnTo>
                      <a:pt x="476" y="285"/>
                    </a:lnTo>
                    <a:lnTo>
                      <a:pt x="430" y="315"/>
                    </a:lnTo>
                    <a:lnTo>
                      <a:pt x="388" y="349"/>
                    </a:lnTo>
                    <a:lnTo>
                      <a:pt x="350" y="387"/>
                    </a:lnTo>
                    <a:lnTo>
                      <a:pt x="316" y="429"/>
                    </a:lnTo>
                    <a:lnTo>
                      <a:pt x="286" y="475"/>
                    </a:lnTo>
                    <a:lnTo>
                      <a:pt x="260" y="523"/>
                    </a:lnTo>
                    <a:lnTo>
                      <a:pt x="240" y="575"/>
                    </a:lnTo>
                    <a:lnTo>
                      <a:pt x="225" y="628"/>
                    </a:lnTo>
                    <a:lnTo>
                      <a:pt x="215" y="685"/>
                    </a:lnTo>
                    <a:lnTo>
                      <a:pt x="212" y="743"/>
                    </a:lnTo>
                    <a:lnTo>
                      <a:pt x="0" y="743"/>
                    </a:lnTo>
                    <a:lnTo>
                      <a:pt x="3" y="675"/>
                    </a:lnTo>
                    <a:lnTo>
                      <a:pt x="12" y="609"/>
                    </a:lnTo>
                    <a:lnTo>
                      <a:pt x="27" y="545"/>
                    </a:lnTo>
                    <a:lnTo>
                      <a:pt x="47" y="484"/>
                    </a:lnTo>
                    <a:lnTo>
                      <a:pt x="72" y="424"/>
                    </a:lnTo>
                    <a:lnTo>
                      <a:pt x="102" y="368"/>
                    </a:lnTo>
                    <a:lnTo>
                      <a:pt x="137" y="315"/>
                    </a:lnTo>
                    <a:lnTo>
                      <a:pt x="175" y="264"/>
                    </a:lnTo>
                    <a:lnTo>
                      <a:pt x="218" y="218"/>
                    </a:lnTo>
                    <a:lnTo>
                      <a:pt x="265" y="175"/>
                    </a:lnTo>
                    <a:lnTo>
                      <a:pt x="316" y="136"/>
                    </a:lnTo>
                    <a:lnTo>
                      <a:pt x="369" y="101"/>
                    </a:lnTo>
                    <a:lnTo>
                      <a:pt x="425" y="71"/>
                    </a:lnTo>
                    <a:lnTo>
                      <a:pt x="485" y="47"/>
                    </a:lnTo>
                    <a:lnTo>
                      <a:pt x="546" y="27"/>
                    </a:lnTo>
                    <a:lnTo>
                      <a:pt x="610" y="13"/>
                    </a:lnTo>
                    <a:lnTo>
                      <a:pt x="676" y="3"/>
                    </a:lnTo>
                    <a:lnTo>
                      <a:pt x="744" y="0"/>
                    </a:lnTo>
                    <a:close/>
                  </a:path>
                </a:pathLst>
              </a:custGeom>
              <a:solidFill>
                <a:srgbClr val="DE00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Rectangle: Rounded Corners 2">
              <a:extLst>
                <a:ext uri="{FF2B5EF4-FFF2-40B4-BE49-F238E27FC236}">
                  <a16:creationId xmlns:a16="http://schemas.microsoft.com/office/drawing/2014/main" id="{F6560F9C-384E-4E7A-B031-C4CD0B17771A}"/>
                </a:ext>
              </a:extLst>
            </p:cNvPr>
            <p:cNvSpPr/>
            <p:nvPr/>
          </p:nvSpPr>
          <p:spPr>
            <a:xfrm>
              <a:off x="4017490" y="1347788"/>
              <a:ext cx="1935480" cy="3168650"/>
            </a:xfrm>
            <a:prstGeom prst="roundRect">
              <a:avLst>
                <a:gd name="adj" fmla="val 25000"/>
              </a:avLst>
            </a:prstGeom>
            <a:noFill/>
            <a:ln>
              <a:solidFill>
                <a:srgbClr val="DE00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a:p>
          </p:txBody>
        </p:sp>
      </p:grpSp>
      <p:pic>
        <p:nvPicPr>
          <p:cNvPr id="32" name="Picture 31" descr="Application&#10;&#10;Description automatically generated">
            <a:extLst>
              <a:ext uri="{FF2B5EF4-FFF2-40B4-BE49-F238E27FC236}">
                <a16:creationId xmlns:a16="http://schemas.microsoft.com/office/drawing/2014/main" id="{103A3E05-68BD-4611-A4A4-DA1A6842C4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853533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E6F27A3-A472-4EB9-A8F2-AC2AC867B7EF}"/>
              </a:ext>
            </a:extLst>
          </p:cNvPr>
          <p:cNvGraphicFramePr>
            <a:graphicFrameLocks noChangeAspect="1"/>
          </p:cNvGraphicFramePr>
          <p:nvPr>
            <p:custDataLst>
              <p:tags r:id="rId1"/>
            </p:custDataLst>
            <p:extLst>
              <p:ext uri="{D42A27DB-BD31-4B8C-83A1-F6EECF244321}">
                <p14:modId xmlns:p14="http://schemas.microsoft.com/office/powerpoint/2010/main" val="7379899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2" name="Object 1" hidden="1">
                        <a:extLst>
                          <a:ext uri="{FF2B5EF4-FFF2-40B4-BE49-F238E27FC236}">
                            <a16:creationId xmlns:a16="http://schemas.microsoft.com/office/drawing/2014/main" id="{FE6F27A3-A472-4EB9-A8F2-AC2AC867B7EF}"/>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itle 4"/>
          <p:cNvSpPr>
            <a:spLocks noGrp="1"/>
          </p:cNvSpPr>
          <p:nvPr>
            <p:ph type="title"/>
          </p:nvPr>
        </p:nvSpPr>
        <p:spPr/>
        <p:txBody>
          <a:bodyPr lIns="0" tIns="0" rIns="0" bIns="0"/>
          <a:lstStyle/>
          <a:p>
            <a:r>
              <a:rPr lang="en-US" dirty="0"/>
              <a:t>Both Amazon and Flipkart demonstrate how ecommerce players can apply analytics to </a:t>
            </a:r>
            <a:r>
              <a:rPr lang="en-US" dirty="0" err="1"/>
              <a:t>optimise</a:t>
            </a:r>
            <a:r>
              <a:rPr lang="en-US" dirty="0"/>
              <a:t> operations </a:t>
            </a:r>
          </a:p>
        </p:txBody>
      </p:sp>
      <p:grpSp>
        <p:nvGrpSpPr>
          <p:cNvPr id="3" name="Group 2"/>
          <p:cNvGrpSpPr/>
          <p:nvPr/>
        </p:nvGrpSpPr>
        <p:grpSpPr>
          <a:xfrm>
            <a:off x="887152" y="1272666"/>
            <a:ext cx="7504916" cy="3170816"/>
            <a:chOff x="1197112" y="1350156"/>
            <a:chExt cx="7504916" cy="3170816"/>
          </a:xfrm>
        </p:grpSpPr>
        <p:sp>
          <p:nvSpPr>
            <p:cNvPr id="42" name="Rectangle 41">
              <a:extLst>
                <a:ext uri="{FF2B5EF4-FFF2-40B4-BE49-F238E27FC236}">
                  <a16:creationId xmlns:a16="http://schemas.microsoft.com/office/drawing/2014/main" id="{6705547A-E489-411C-9245-BD5DCA04536B}"/>
                </a:ext>
              </a:extLst>
            </p:cNvPr>
            <p:cNvSpPr/>
            <p:nvPr/>
          </p:nvSpPr>
          <p:spPr>
            <a:xfrm>
              <a:off x="1197113" y="1350156"/>
              <a:ext cx="3675408" cy="2132184"/>
            </a:xfrm>
            <a:prstGeom prst="rect">
              <a:avLst/>
            </a:prstGeom>
            <a:solidFill>
              <a:schemeClr val="accent3">
                <a:lumMod val="40000"/>
                <a:lumOff val="60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D45AC76E-42DC-4A44-8548-E9F5350F28B4}"/>
                </a:ext>
              </a:extLst>
            </p:cNvPr>
            <p:cNvSpPr/>
            <p:nvPr/>
          </p:nvSpPr>
          <p:spPr>
            <a:xfrm>
              <a:off x="5026620" y="1350156"/>
              <a:ext cx="3675408" cy="2132184"/>
            </a:xfrm>
            <a:prstGeom prst="rect">
              <a:avLst/>
            </a:prstGeom>
            <a:solidFill>
              <a:schemeClr val="accent3">
                <a:lumMod val="40000"/>
                <a:lumOff val="60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BContent16">
              <a:extLst>
                <a:ext uri="{FF2B5EF4-FFF2-40B4-BE49-F238E27FC236}">
                  <a16:creationId xmlns:a16="http://schemas.microsoft.com/office/drawing/2014/main" id="{97304094-D5B4-4606-A6B3-E15236024685}"/>
                </a:ext>
              </a:extLst>
            </p:cNvPr>
            <p:cNvSpPr txBox="1">
              <a:spLocks/>
            </p:cNvSpPr>
            <p:nvPr/>
          </p:nvSpPr>
          <p:spPr>
            <a:xfrm>
              <a:off x="4399336" y="3986752"/>
              <a:ext cx="2037786" cy="498598"/>
            </a:xfrm>
            <a:prstGeom prst="rect">
              <a:avLst/>
            </a:prstGeom>
            <a:noFill/>
            <a:ln w="9525">
              <a:noFill/>
            </a:ln>
          </p:spPr>
          <p:txBody>
            <a:bodyPr vert="horz" wrap="square" lIns="0" tIns="0" rIns="0" bIns="0" rtlCol="0">
              <a:spAutoFit/>
            </a:bodyPr>
            <a:lstStyle/>
            <a:p>
              <a:pPr>
                <a:lnSpc>
                  <a:spcPct val="90000"/>
                </a:lnSpc>
                <a:spcBef>
                  <a:spcPts val="341"/>
                </a:spcBef>
                <a:buSzPct val="100000"/>
              </a:pPr>
              <a:r>
                <a:rPr lang="en-US" sz="900" b="1" dirty="0">
                  <a:latin typeface="Arial" panose="020B0604020202020204" pitchFamily="34" charset="0"/>
                  <a:sym typeface="+mn-lt"/>
                </a:rPr>
                <a:t>Internal infrastructure </a:t>
              </a:r>
              <a:r>
                <a:rPr lang="en-US" sz="900" dirty="0">
                  <a:latin typeface="Arial" panose="020B0604020202020204" pitchFamily="34" charset="0"/>
                  <a:sym typeface="+mn-lt"/>
                </a:rPr>
                <a:t>should follow </a:t>
              </a:r>
              <a:r>
                <a:rPr lang="en-US" sz="900" b="1" dirty="0">
                  <a:latin typeface="Arial" panose="020B0604020202020204" pitchFamily="34" charset="0"/>
                  <a:sym typeface="+mn-lt"/>
                </a:rPr>
                <a:t>agile model </a:t>
              </a:r>
              <a:r>
                <a:rPr lang="en-US" sz="900" dirty="0">
                  <a:latin typeface="Arial" panose="020B0604020202020204" pitchFamily="34" charset="0"/>
                  <a:sym typeface="+mn-lt"/>
                </a:rPr>
                <a:t>– </a:t>
              </a:r>
              <a:r>
                <a:rPr lang="en-US" sz="900" b="1" dirty="0">
                  <a:latin typeface="Arial" panose="020B0604020202020204" pitchFamily="34" charset="0"/>
                  <a:sym typeface="+mn-lt"/>
                </a:rPr>
                <a:t>Analytics applications and tools </a:t>
              </a:r>
              <a:r>
                <a:rPr lang="en-US" sz="900" dirty="0">
                  <a:latin typeface="Arial" panose="020B0604020202020204" pitchFamily="34" charset="0"/>
                  <a:sym typeface="+mn-lt"/>
                </a:rPr>
                <a:t>should be </a:t>
              </a:r>
              <a:r>
                <a:rPr lang="en-US" sz="900" b="1" dirty="0">
                  <a:latin typeface="Arial" panose="020B0604020202020204" pitchFamily="34" charset="0"/>
                  <a:sym typeface="+mn-lt"/>
                </a:rPr>
                <a:t>frequently reviewed, improved, and updated</a:t>
              </a:r>
            </a:p>
          </p:txBody>
        </p:sp>
        <p:sp>
          <p:nvSpPr>
            <p:cNvPr id="36" name="RBContent16">
              <a:extLst>
                <a:ext uri="{FF2B5EF4-FFF2-40B4-BE49-F238E27FC236}">
                  <a16:creationId xmlns:a16="http://schemas.microsoft.com/office/drawing/2014/main" id="{75E5D84F-A6BB-4711-A9C1-632EFC9118FC}"/>
                </a:ext>
              </a:extLst>
            </p:cNvPr>
            <p:cNvSpPr txBox="1">
              <a:spLocks/>
            </p:cNvSpPr>
            <p:nvPr/>
          </p:nvSpPr>
          <p:spPr>
            <a:xfrm>
              <a:off x="1566382" y="3986752"/>
              <a:ext cx="2485970" cy="498598"/>
            </a:xfrm>
            <a:prstGeom prst="rect">
              <a:avLst/>
            </a:prstGeom>
            <a:noFill/>
            <a:ln w="9525">
              <a:noFill/>
            </a:ln>
          </p:spPr>
          <p:txBody>
            <a:bodyPr vert="horz" wrap="square" lIns="0" tIns="0" rIns="0" bIns="0" rtlCol="0">
              <a:spAutoFit/>
            </a:bodyPr>
            <a:lstStyle/>
            <a:p>
              <a:pPr>
                <a:lnSpc>
                  <a:spcPct val="90000"/>
                </a:lnSpc>
                <a:spcBef>
                  <a:spcPts val="341"/>
                </a:spcBef>
                <a:buSzPct val="100000"/>
              </a:pPr>
              <a:r>
                <a:rPr lang="en-US" sz="900" dirty="0">
                  <a:latin typeface="Arial" panose="020B0604020202020204" pitchFamily="34" charset="0"/>
                  <a:sym typeface="+mn-lt"/>
                </a:rPr>
                <a:t>All </a:t>
              </a:r>
              <a:r>
                <a:rPr lang="en-US" sz="900" b="1" dirty="0">
                  <a:latin typeface="Arial" panose="020B0604020202020204" pitchFamily="34" charset="0"/>
                  <a:sym typeface="+mn-lt"/>
                </a:rPr>
                <a:t>analytics "touchpoints" should be identified </a:t>
              </a:r>
              <a:r>
                <a:rPr lang="en-US" sz="900" dirty="0">
                  <a:latin typeface="Arial" panose="020B0604020202020204" pitchFamily="34" charset="0"/>
                  <a:sym typeface="+mn-lt"/>
                </a:rPr>
                <a:t>– Clearly defining </a:t>
              </a:r>
              <a:r>
                <a:rPr lang="en-US" sz="900" b="1" dirty="0">
                  <a:latin typeface="Arial" panose="020B0604020202020204" pitchFamily="34" charset="0"/>
                  <a:sym typeface="+mn-lt"/>
                </a:rPr>
                <a:t>how and where analytics will be used </a:t>
              </a:r>
              <a:r>
                <a:rPr lang="en-US" sz="900" dirty="0">
                  <a:latin typeface="Arial" panose="020B0604020202020204" pitchFamily="34" charset="0"/>
                  <a:sym typeface="+mn-lt"/>
                </a:rPr>
                <a:t>is a key part of ensuring data is converted to actionable insights</a:t>
              </a:r>
            </a:p>
          </p:txBody>
        </p:sp>
        <p:sp>
          <p:nvSpPr>
            <p:cNvPr id="37" name="RBContent16">
              <a:extLst>
                <a:ext uri="{FF2B5EF4-FFF2-40B4-BE49-F238E27FC236}">
                  <a16:creationId xmlns:a16="http://schemas.microsoft.com/office/drawing/2014/main" id="{EB7C5446-E9F5-4FA3-907B-14D4A57FFDF3}"/>
                </a:ext>
              </a:extLst>
            </p:cNvPr>
            <p:cNvSpPr txBox="1">
              <a:spLocks/>
            </p:cNvSpPr>
            <p:nvPr/>
          </p:nvSpPr>
          <p:spPr>
            <a:xfrm>
              <a:off x="6848506" y="3986752"/>
              <a:ext cx="1839346" cy="498598"/>
            </a:xfrm>
            <a:prstGeom prst="rect">
              <a:avLst/>
            </a:prstGeom>
            <a:noFill/>
            <a:ln w="9525">
              <a:noFill/>
            </a:ln>
          </p:spPr>
          <p:txBody>
            <a:bodyPr vert="horz" wrap="square" lIns="0" tIns="0" rIns="0" bIns="0" rtlCol="0">
              <a:spAutoFit/>
            </a:bodyPr>
            <a:lstStyle/>
            <a:p>
              <a:pPr>
                <a:lnSpc>
                  <a:spcPct val="90000"/>
                </a:lnSpc>
                <a:spcBef>
                  <a:spcPts val="341"/>
                </a:spcBef>
                <a:buSzPct val="100000"/>
              </a:pPr>
              <a:r>
                <a:rPr lang="en-US" sz="900" b="1">
                  <a:latin typeface="Arial" panose="020B0604020202020204" pitchFamily="34" charset="0"/>
                  <a:sym typeface="+mn-lt"/>
                </a:rPr>
                <a:t>Data separation approach</a:t>
              </a:r>
              <a:r>
                <a:rPr lang="en-US" sz="900">
                  <a:latin typeface="Arial" panose="020B0604020202020204" pitchFamily="34" charset="0"/>
                  <a:sym typeface="+mn-lt"/>
                </a:rPr>
                <a:t> is critical e.g. by customers, product, and merchants – This will form </a:t>
              </a:r>
              <a:r>
                <a:rPr lang="en-US" sz="900" b="1">
                  <a:latin typeface="Arial" panose="020B0604020202020204" pitchFamily="34" charset="0"/>
                  <a:sym typeface="+mn-lt"/>
                </a:rPr>
                <a:t>key part of analytics strategy</a:t>
              </a:r>
              <a:endParaRPr lang="en-US" sz="900" b="1" dirty="0">
                <a:latin typeface="Arial" panose="020B0604020202020204" pitchFamily="34" charset="0"/>
                <a:sym typeface="+mn-lt"/>
              </a:endParaRPr>
            </a:p>
          </p:txBody>
        </p:sp>
        <p:sp>
          <p:nvSpPr>
            <p:cNvPr id="38" name="Freeform 115">
              <a:extLst>
                <a:ext uri="{FF2B5EF4-FFF2-40B4-BE49-F238E27FC236}">
                  <a16:creationId xmlns:a16="http://schemas.microsoft.com/office/drawing/2014/main" id="{8826AD95-53E8-4963-9C5A-3BB39DC9BB0F}"/>
                </a:ext>
              </a:extLst>
            </p:cNvPr>
            <p:cNvSpPr>
              <a:spLocks/>
            </p:cNvSpPr>
            <p:nvPr/>
          </p:nvSpPr>
          <p:spPr bwMode="auto">
            <a:xfrm>
              <a:off x="1244740" y="4026604"/>
              <a:ext cx="258085" cy="213835"/>
            </a:xfrm>
            <a:custGeom>
              <a:avLst/>
              <a:gdLst/>
              <a:ahLst/>
              <a:cxnLst>
                <a:cxn ang="0">
                  <a:pos x="0" y="251"/>
                </a:cxn>
                <a:cxn ang="0">
                  <a:pos x="68" y="218"/>
                </a:cxn>
                <a:cxn ang="0">
                  <a:pos x="122" y="306"/>
                </a:cxn>
                <a:cxn ang="0">
                  <a:pos x="413" y="0"/>
                </a:cxn>
                <a:cxn ang="0">
                  <a:pos x="426" y="17"/>
                </a:cxn>
                <a:cxn ang="0">
                  <a:pos x="155" y="369"/>
                </a:cxn>
                <a:cxn ang="0">
                  <a:pos x="95" y="411"/>
                </a:cxn>
                <a:cxn ang="0">
                  <a:pos x="0" y="251"/>
                </a:cxn>
              </a:cxnLst>
              <a:rect l="0" t="0" r="r" b="b"/>
              <a:pathLst>
                <a:path w="426" h="411">
                  <a:moveTo>
                    <a:pt x="0" y="251"/>
                  </a:moveTo>
                  <a:cubicBezTo>
                    <a:pt x="26" y="222"/>
                    <a:pt x="47" y="215"/>
                    <a:pt x="68" y="218"/>
                  </a:cubicBezTo>
                  <a:cubicBezTo>
                    <a:pt x="88" y="227"/>
                    <a:pt x="107" y="267"/>
                    <a:pt x="122" y="306"/>
                  </a:cubicBezTo>
                  <a:cubicBezTo>
                    <a:pt x="230" y="137"/>
                    <a:pt x="378" y="18"/>
                    <a:pt x="413" y="0"/>
                  </a:cubicBezTo>
                  <a:cubicBezTo>
                    <a:pt x="413" y="0"/>
                    <a:pt x="420" y="7"/>
                    <a:pt x="426" y="17"/>
                  </a:cubicBezTo>
                  <a:cubicBezTo>
                    <a:pt x="283" y="139"/>
                    <a:pt x="213" y="263"/>
                    <a:pt x="155" y="369"/>
                  </a:cubicBezTo>
                  <a:cubicBezTo>
                    <a:pt x="128" y="384"/>
                    <a:pt x="114" y="395"/>
                    <a:pt x="95" y="411"/>
                  </a:cubicBezTo>
                  <a:cubicBezTo>
                    <a:pt x="68" y="317"/>
                    <a:pt x="35" y="263"/>
                    <a:pt x="0" y="251"/>
                  </a:cubicBezTo>
                  <a:close/>
                </a:path>
              </a:pathLst>
            </a:custGeom>
            <a:solidFill>
              <a:schemeClr val="accent5"/>
            </a:solidFill>
            <a:ln w="6350" cap="flat" cmpd="sng">
              <a:solidFill>
                <a:schemeClr val="accent5"/>
              </a:solidFill>
              <a:prstDash val="solid"/>
              <a:round/>
              <a:headEnd/>
              <a:tailEnd/>
            </a:ln>
            <a:effectLst/>
          </p:spPr>
          <p:txBody>
            <a:bodyPr wrap="none" lIns="0" tIns="0" rIns="0" bIns="0" anchor="ctr"/>
            <a:lstStyle/>
            <a:p>
              <a:endParaRPr lang="en-US" dirty="0"/>
            </a:p>
          </p:txBody>
        </p:sp>
        <p:sp>
          <p:nvSpPr>
            <p:cNvPr id="39" name="Freeform 115">
              <a:extLst>
                <a:ext uri="{FF2B5EF4-FFF2-40B4-BE49-F238E27FC236}">
                  <a16:creationId xmlns:a16="http://schemas.microsoft.com/office/drawing/2014/main" id="{B8417774-FC69-4F2C-B917-527FEA8DD4AC}"/>
                </a:ext>
              </a:extLst>
            </p:cNvPr>
            <p:cNvSpPr>
              <a:spLocks/>
            </p:cNvSpPr>
            <p:nvPr/>
          </p:nvSpPr>
          <p:spPr bwMode="auto">
            <a:xfrm>
              <a:off x="4093626" y="4026604"/>
              <a:ext cx="258085" cy="213835"/>
            </a:xfrm>
            <a:custGeom>
              <a:avLst/>
              <a:gdLst/>
              <a:ahLst/>
              <a:cxnLst>
                <a:cxn ang="0">
                  <a:pos x="0" y="251"/>
                </a:cxn>
                <a:cxn ang="0">
                  <a:pos x="68" y="218"/>
                </a:cxn>
                <a:cxn ang="0">
                  <a:pos x="122" y="306"/>
                </a:cxn>
                <a:cxn ang="0">
                  <a:pos x="413" y="0"/>
                </a:cxn>
                <a:cxn ang="0">
                  <a:pos x="426" y="17"/>
                </a:cxn>
                <a:cxn ang="0">
                  <a:pos x="155" y="369"/>
                </a:cxn>
                <a:cxn ang="0">
                  <a:pos x="95" y="411"/>
                </a:cxn>
                <a:cxn ang="0">
                  <a:pos x="0" y="251"/>
                </a:cxn>
              </a:cxnLst>
              <a:rect l="0" t="0" r="r" b="b"/>
              <a:pathLst>
                <a:path w="426" h="411">
                  <a:moveTo>
                    <a:pt x="0" y="251"/>
                  </a:moveTo>
                  <a:cubicBezTo>
                    <a:pt x="26" y="222"/>
                    <a:pt x="47" y="215"/>
                    <a:pt x="68" y="218"/>
                  </a:cubicBezTo>
                  <a:cubicBezTo>
                    <a:pt x="88" y="227"/>
                    <a:pt x="107" y="267"/>
                    <a:pt x="122" y="306"/>
                  </a:cubicBezTo>
                  <a:cubicBezTo>
                    <a:pt x="230" y="137"/>
                    <a:pt x="378" y="18"/>
                    <a:pt x="413" y="0"/>
                  </a:cubicBezTo>
                  <a:cubicBezTo>
                    <a:pt x="413" y="0"/>
                    <a:pt x="420" y="7"/>
                    <a:pt x="426" y="17"/>
                  </a:cubicBezTo>
                  <a:cubicBezTo>
                    <a:pt x="283" y="139"/>
                    <a:pt x="213" y="263"/>
                    <a:pt x="155" y="369"/>
                  </a:cubicBezTo>
                  <a:cubicBezTo>
                    <a:pt x="128" y="384"/>
                    <a:pt x="114" y="395"/>
                    <a:pt x="95" y="411"/>
                  </a:cubicBezTo>
                  <a:cubicBezTo>
                    <a:pt x="68" y="317"/>
                    <a:pt x="35" y="263"/>
                    <a:pt x="0" y="251"/>
                  </a:cubicBezTo>
                  <a:close/>
                </a:path>
              </a:pathLst>
            </a:custGeom>
            <a:solidFill>
              <a:schemeClr val="accent5"/>
            </a:solidFill>
            <a:ln w="6350" cap="flat" cmpd="sng">
              <a:solidFill>
                <a:schemeClr val="accent5"/>
              </a:solidFill>
              <a:prstDash val="solid"/>
              <a:round/>
              <a:headEnd/>
              <a:tailEnd/>
            </a:ln>
            <a:effectLst/>
          </p:spPr>
          <p:txBody>
            <a:bodyPr wrap="none" lIns="0" tIns="0" rIns="0" bIns="0" anchor="ctr"/>
            <a:lstStyle/>
            <a:p>
              <a:endParaRPr lang="en-US" dirty="0"/>
            </a:p>
          </p:txBody>
        </p:sp>
        <p:sp>
          <p:nvSpPr>
            <p:cNvPr id="40" name="Freeform 115">
              <a:extLst>
                <a:ext uri="{FF2B5EF4-FFF2-40B4-BE49-F238E27FC236}">
                  <a16:creationId xmlns:a16="http://schemas.microsoft.com/office/drawing/2014/main" id="{1E407CF9-5BA9-4DF6-808C-9C1B87006C99}"/>
                </a:ext>
              </a:extLst>
            </p:cNvPr>
            <p:cNvSpPr>
              <a:spLocks/>
            </p:cNvSpPr>
            <p:nvPr/>
          </p:nvSpPr>
          <p:spPr bwMode="auto">
            <a:xfrm>
              <a:off x="6531407" y="4026604"/>
              <a:ext cx="258085" cy="213835"/>
            </a:xfrm>
            <a:custGeom>
              <a:avLst/>
              <a:gdLst/>
              <a:ahLst/>
              <a:cxnLst>
                <a:cxn ang="0">
                  <a:pos x="0" y="251"/>
                </a:cxn>
                <a:cxn ang="0">
                  <a:pos x="68" y="218"/>
                </a:cxn>
                <a:cxn ang="0">
                  <a:pos x="122" y="306"/>
                </a:cxn>
                <a:cxn ang="0">
                  <a:pos x="413" y="0"/>
                </a:cxn>
                <a:cxn ang="0">
                  <a:pos x="426" y="17"/>
                </a:cxn>
                <a:cxn ang="0">
                  <a:pos x="155" y="369"/>
                </a:cxn>
                <a:cxn ang="0">
                  <a:pos x="95" y="411"/>
                </a:cxn>
                <a:cxn ang="0">
                  <a:pos x="0" y="251"/>
                </a:cxn>
              </a:cxnLst>
              <a:rect l="0" t="0" r="r" b="b"/>
              <a:pathLst>
                <a:path w="426" h="411">
                  <a:moveTo>
                    <a:pt x="0" y="251"/>
                  </a:moveTo>
                  <a:cubicBezTo>
                    <a:pt x="26" y="222"/>
                    <a:pt x="47" y="215"/>
                    <a:pt x="68" y="218"/>
                  </a:cubicBezTo>
                  <a:cubicBezTo>
                    <a:pt x="88" y="227"/>
                    <a:pt x="107" y="267"/>
                    <a:pt x="122" y="306"/>
                  </a:cubicBezTo>
                  <a:cubicBezTo>
                    <a:pt x="230" y="137"/>
                    <a:pt x="378" y="18"/>
                    <a:pt x="413" y="0"/>
                  </a:cubicBezTo>
                  <a:cubicBezTo>
                    <a:pt x="413" y="0"/>
                    <a:pt x="420" y="7"/>
                    <a:pt x="426" y="17"/>
                  </a:cubicBezTo>
                  <a:cubicBezTo>
                    <a:pt x="283" y="139"/>
                    <a:pt x="213" y="263"/>
                    <a:pt x="155" y="369"/>
                  </a:cubicBezTo>
                  <a:cubicBezTo>
                    <a:pt x="128" y="384"/>
                    <a:pt x="114" y="395"/>
                    <a:pt x="95" y="411"/>
                  </a:cubicBezTo>
                  <a:cubicBezTo>
                    <a:pt x="68" y="317"/>
                    <a:pt x="35" y="263"/>
                    <a:pt x="0" y="251"/>
                  </a:cubicBezTo>
                  <a:close/>
                </a:path>
              </a:pathLst>
            </a:custGeom>
            <a:solidFill>
              <a:schemeClr val="accent5"/>
            </a:solidFill>
            <a:ln w="6350" cap="flat" cmpd="sng">
              <a:solidFill>
                <a:schemeClr val="accent5"/>
              </a:solidFill>
              <a:prstDash val="solid"/>
              <a:round/>
              <a:headEnd/>
              <a:tailEnd/>
            </a:ln>
            <a:effectLst/>
          </p:spPr>
          <p:txBody>
            <a:bodyPr wrap="none" lIns="0" tIns="0" rIns="0" bIns="0" anchor="ctr"/>
            <a:lstStyle/>
            <a:p>
              <a:endParaRPr lang="en-US" dirty="0"/>
            </a:p>
          </p:txBody>
        </p:sp>
        <p:sp>
          <p:nvSpPr>
            <p:cNvPr id="44" name="Rectangle 43">
              <a:extLst>
                <a:ext uri="{FF2B5EF4-FFF2-40B4-BE49-F238E27FC236}">
                  <a16:creationId xmlns:a16="http://schemas.microsoft.com/office/drawing/2014/main" id="{023B1022-C91F-4167-9A15-9F6322E74C45}"/>
                </a:ext>
              </a:extLst>
            </p:cNvPr>
            <p:cNvSpPr/>
            <p:nvPr/>
          </p:nvSpPr>
          <p:spPr>
            <a:xfrm>
              <a:off x="1197112" y="3652863"/>
              <a:ext cx="7504913" cy="868109"/>
            </a:xfrm>
            <a:prstGeom prst="rect">
              <a:avLst/>
            </a:prstGeom>
            <a:noFill/>
            <a:ln w="9525" cmpd="sng">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r>
                <a:rPr lang="en-US" sz="1100" b="1" dirty="0">
                  <a:solidFill>
                    <a:srgbClr val="DE002B"/>
                  </a:solidFill>
                  <a:latin typeface="+mj-lt"/>
                </a:rPr>
                <a:t>Key learnings</a:t>
              </a:r>
            </a:p>
          </p:txBody>
        </p:sp>
        <p:pic>
          <p:nvPicPr>
            <p:cNvPr id="33" name="Picture 2" descr="Image result for amazon logo">
              <a:extLst>
                <a:ext uri="{FF2B5EF4-FFF2-40B4-BE49-F238E27FC236}">
                  <a16:creationId xmlns:a16="http://schemas.microsoft.com/office/drawing/2014/main" id="{406293CF-C9B4-4339-94F0-813471FBF84A}"/>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7269" y="1461232"/>
              <a:ext cx="626548" cy="24178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045AB175-2966-4F33-AC7D-15595FFAB110}"/>
                </a:ext>
              </a:extLst>
            </p:cNvPr>
            <p:cNvPicPr>
              <a:picLocks noChangeAspect="1" noChangeArrowheads="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095880" y="1425681"/>
              <a:ext cx="669618" cy="201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 name="RBContent16">
              <a:extLst>
                <a:ext uri="{FF2B5EF4-FFF2-40B4-BE49-F238E27FC236}">
                  <a16:creationId xmlns:a16="http://schemas.microsoft.com/office/drawing/2014/main" id="{0F900DC5-EE98-4932-A985-75C8675EF39D}"/>
                </a:ext>
              </a:extLst>
            </p:cNvPr>
            <p:cNvSpPr txBox="1">
              <a:spLocks/>
            </p:cNvSpPr>
            <p:nvPr/>
          </p:nvSpPr>
          <p:spPr>
            <a:xfrm>
              <a:off x="5095880" y="1742073"/>
              <a:ext cx="3548056" cy="124650"/>
            </a:xfrm>
            <a:prstGeom prst="rect">
              <a:avLst/>
            </a:prstGeom>
            <a:noFill/>
            <a:ln w="9525">
              <a:noFill/>
            </a:ln>
          </p:spPr>
          <p:txBody>
            <a:bodyPr vert="horz" wrap="square" lIns="0" tIns="0" rIns="0" bIns="0" rtlCol="0">
              <a:spAutoFit/>
            </a:bodyPr>
            <a:lstStyle/>
            <a:p>
              <a:pPr>
                <a:lnSpc>
                  <a:spcPct val="90000"/>
                </a:lnSpc>
                <a:spcBef>
                  <a:spcPts val="341"/>
                </a:spcBef>
                <a:buSzPct val="100000"/>
              </a:pPr>
              <a:r>
                <a:rPr lang="en-US" sz="900" b="1" dirty="0" err="1">
                  <a:latin typeface="Arial" panose="020B0604020202020204" pitchFamily="34" charset="0"/>
                  <a:sym typeface="+mn-lt"/>
                </a:rPr>
                <a:t>Personalised</a:t>
              </a:r>
              <a:r>
                <a:rPr lang="en-US" sz="900" b="1" dirty="0">
                  <a:latin typeface="Arial" panose="020B0604020202020204" pitchFamily="34" charset="0"/>
                  <a:sym typeface="+mn-lt"/>
                </a:rPr>
                <a:t> recommendation systems</a:t>
              </a:r>
            </a:p>
          </p:txBody>
        </p:sp>
        <p:sp>
          <p:nvSpPr>
            <p:cNvPr id="47" name="RBContent27">
              <a:extLst>
                <a:ext uri="{FF2B5EF4-FFF2-40B4-BE49-F238E27FC236}">
                  <a16:creationId xmlns:a16="http://schemas.microsoft.com/office/drawing/2014/main" id="{F5B86856-7F53-4AD4-91E4-8538E5E44DAE}"/>
                </a:ext>
              </a:extLst>
            </p:cNvPr>
            <p:cNvSpPr txBox="1">
              <a:spLocks/>
            </p:cNvSpPr>
            <p:nvPr/>
          </p:nvSpPr>
          <p:spPr>
            <a:xfrm>
              <a:off x="5095880" y="1938663"/>
              <a:ext cx="3548056" cy="332399"/>
            </a:xfrm>
            <a:prstGeom prst="rect">
              <a:avLst/>
            </a:prstGeom>
            <a:noFill/>
            <a:ln w="9525">
              <a:noFill/>
            </a:ln>
          </p:spPr>
          <p:txBody>
            <a:bodyPr vert="horz" wrap="square" lIns="0" tIns="0" rIns="0" bIns="0" rtlCol="0">
              <a:spAutoFit/>
            </a:bodyPr>
            <a:lstStyle/>
            <a:p>
              <a:pPr marL="182563" lvl="1" indent="-182563">
                <a:lnSpc>
                  <a:spcPct val="90000"/>
                </a:lnSpc>
                <a:spcBef>
                  <a:spcPts val="277"/>
                </a:spcBef>
                <a:buClr>
                  <a:schemeClr val="accent1"/>
                </a:buClr>
                <a:buSzPct val="100000"/>
                <a:buFont typeface="Wingdings" panose="05000000000000000000" pitchFamily="2" charset="2"/>
                <a:buChar char="§"/>
              </a:pPr>
              <a:r>
                <a:rPr lang="en-US" sz="800" dirty="0">
                  <a:latin typeface="Arial" panose="020B0604020202020204" pitchFamily="34" charset="0"/>
                </a:rPr>
                <a:t>Flipkart uses a collaborative and content-based filtering system to generate recommendations of users, based on an algorithm built on recommendation scoring</a:t>
              </a:r>
            </a:p>
          </p:txBody>
        </p:sp>
        <p:sp>
          <p:nvSpPr>
            <p:cNvPr id="48" name="RBContent16">
              <a:extLst>
                <a:ext uri="{FF2B5EF4-FFF2-40B4-BE49-F238E27FC236}">
                  <a16:creationId xmlns:a16="http://schemas.microsoft.com/office/drawing/2014/main" id="{1EAC0074-BBA4-42AD-B5B8-3424ADF05AF7}"/>
                </a:ext>
              </a:extLst>
            </p:cNvPr>
            <p:cNvSpPr txBox="1">
              <a:spLocks/>
            </p:cNvSpPr>
            <p:nvPr/>
          </p:nvSpPr>
          <p:spPr>
            <a:xfrm>
              <a:off x="5095880" y="2858669"/>
              <a:ext cx="3548056" cy="124650"/>
            </a:xfrm>
            <a:prstGeom prst="rect">
              <a:avLst/>
            </a:prstGeom>
            <a:noFill/>
            <a:ln w="9525">
              <a:noFill/>
            </a:ln>
          </p:spPr>
          <p:txBody>
            <a:bodyPr vert="horz" wrap="square" lIns="0" tIns="0" rIns="0" bIns="0" rtlCol="0">
              <a:spAutoFit/>
            </a:bodyPr>
            <a:lstStyle/>
            <a:p>
              <a:pPr>
                <a:lnSpc>
                  <a:spcPct val="90000"/>
                </a:lnSpc>
                <a:spcBef>
                  <a:spcPts val="341"/>
                </a:spcBef>
                <a:buSzPct val="100000"/>
              </a:pPr>
              <a:r>
                <a:rPr lang="en-US" sz="900" b="1" dirty="0">
                  <a:latin typeface="Arial" panose="020B0604020202020204" pitchFamily="34" charset="0"/>
                  <a:sym typeface="+mn-lt"/>
                </a:rPr>
                <a:t>Logistics</a:t>
              </a:r>
            </a:p>
          </p:txBody>
        </p:sp>
        <p:sp>
          <p:nvSpPr>
            <p:cNvPr id="49" name="RBContent27">
              <a:extLst>
                <a:ext uri="{FF2B5EF4-FFF2-40B4-BE49-F238E27FC236}">
                  <a16:creationId xmlns:a16="http://schemas.microsoft.com/office/drawing/2014/main" id="{39338E55-F7CD-41DE-84A7-20FE2EEE95CE}"/>
                </a:ext>
              </a:extLst>
            </p:cNvPr>
            <p:cNvSpPr txBox="1">
              <a:spLocks/>
            </p:cNvSpPr>
            <p:nvPr/>
          </p:nvSpPr>
          <p:spPr>
            <a:xfrm>
              <a:off x="5095880" y="3035396"/>
              <a:ext cx="3548056" cy="370871"/>
            </a:xfrm>
            <a:prstGeom prst="rect">
              <a:avLst/>
            </a:prstGeom>
            <a:noFill/>
            <a:ln w="9525">
              <a:noFill/>
            </a:ln>
          </p:spPr>
          <p:txBody>
            <a:bodyPr vert="horz" wrap="square" lIns="0" tIns="0" rIns="0" bIns="0" rtlCol="0">
              <a:spAutoFit/>
            </a:bodyPr>
            <a:lstStyle/>
            <a:p>
              <a:pPr marL="182563" lvl="1" indent="-182563">
                <a:lnSpc>
                  <a:spcPct val="90000"/>
                </a:lnSpc>
                <a:spcBef>
                  <a:spcPts val="277"/>
                </a:spcBef>
                <a:buClr>
                  <a:schemeClr val="accent1"/>
                </a:buClr>
                <a:buSzPct val="100000"/>
                <a:buFont typeface="Wingdings" panose="05000000000000000000" pitchFamily="2" charset="2"/>
                <a:buChar char="§"/>
              </a:pPr>
              <a:r>
                <a:rPr lang="en-US" sz="800" dirty="0">
                  <a:latin typeface="Arial" panose="020B0604020202020204" pitchFamily="34" charset="0"/>
                </a:rPr>
                <a:t>Machine learning is used to identify and correct defective addresses</a:t>
              </a:r>
            </a:p>
            <a:p>
              <a:pPr marL="182563" lvl="1" indent="-182563">
                <a:lnSpc>
                  <a:spcPct val="90000"/>
                </a:lnSpc>
                <a:spcBef>
                  <a:spcPts val="277"/>
                </a:spcBef>
                <a:buClr>
                  <a:schemeClr val="accent1"/>
                </a:buClr>
                <a:buSzPct val="100000"/>
                <a:buFont typeface="Wingdings" panose="05000000000000000000" pitchFamily="2" charset="2"/>
                <a:buChar char="§"/>
              </a:pPr>
              <a:r>
                <a:rPr lang="en-US" sz="800" dirty="0">
                  <a:latin typeface="Arial" panose="020B0604020202020204" pitchFamily="34" charset="0"/>
                </a:rPr>
                <a:t>Delivery data from individual routes, movement data from individual vehicles etc. is used to identify key latencies in last-mile</a:t>
              </a:r>
            </a:p>
          </p:txBody>
        </p:sp>
        <p:sp>
          <p:nvSpPr>
            <p:cNvPr id="50" name="RBContent16">
              <a:extLst>
                <a:ext uri="{FF2B5EF4-FFF2-40B4-BE49-F238E27FC236}">
                  <a16:creationId xmlns:a16="http://schemas.microsoft.com/office/drawing/2014/main" id="{7A65796B-6D6F-4756-830E-4ED87A339603}"/>
                </a:ext>
              </a:extLst>
            </p:cNvPr>
            <p:cNvSpPr txBox="1">
              <a:spLocks/>
            </p:cNvSpPr>
            <p:nvPr/>
          </p:nvSpPr>
          <p:spPr>
            <a:xfrm>
              <a:off x="5095880" y="2353386"/>
              <a:ext cx="3548056" cy="124650"/>
            </a:xfrm>
            <a:prstGeom prst="rect">
              <a:avLst/>
            </a:prstGeom>
            <a:noFill/>
            <a:ln w="9525">
              <a:noFill/>
            </a:ln>
          </p:spPr>
          <p:txBody>
            <a:bodyPr vert="horz" wrap="square" lIns="0" tIns="0" rIns="0" bIns="0" rtlCol="0">
              <a:spAutoFit/>
            </a:bodyPr>
            <a:lstStyle/>
            <a:p>
              <a:pPr>
                <a:lnSpc>
                  <a:spcPct val="90000"/>
                </a:lnSpc>
                <a:spcBef>
                  <a:spcPts val="341"/>
                </a:spcBef>
                <a:buSzPct val="100000"/>
              </a:pPr>
              <a:r>
                <a:rPr lang="en-US" sz="900" b="1" dirty="0">
                  <a:latin typeface="Arial" panose="020B0604020202020204" pitchFamily="34" charset="0"/>
                  <a:sym typeface="+mn-lt"/>
                </a:rPr>
                <a:t>Fraud detection</a:t>
              </a:r>
            </a:p>
          </p:txBody>
        </p:sp>
        <p:sp>
          <p:nvSpPr>
            <p:cNvPr id="51" name="RBContent27">
              <a:extLst>
                <a:ext uri="{FF2B5EF4-FFF2-40B4-BE49-F238E27FC236}">
                  <a16:creationId xmlns:a16="http://schemas.microsoft.com/office/drawing/2014/main" id="{D7FEDCFD-A738-472A-9C0C-F299D5744D47}"/>
                </a:ext>
              </a:extLst>
            </p:cNvPr>
            <p:cNvSpPr txBox="1">
              <a:spLocks/>
            </p:cNvSpPr>
            <p:nvPr/>
          </p:nvSpPr>
          <p:spPr>
            <a:xfrm>
              <a:off x="5095880" y="2530113"/>
              <a:ext cx="3548056" cy="221599"/>
            </a:xfrm>
            <a:prstGeom prst="rect">
              <a:avLst/>
            </a:prstGeom>
            <a:noFill/>
            <a:ln w="9525">
              <a:noFill/>
            </a:ln>
          </p:spPr>
          <p:txBody>
            <a:bodyPr vert="horz" wrap="square" lIns="0" tIns="0" rIns="0" bIns="0" rtlCol="0">
              <a:spAutoFit/>
            </a:bodyPr>
            <a:lstStyle/>
            <a:p>
              <a:pPr marL="182563" lvl="1" indent="-182563">
                <a:lnSpc>
                  <a:spcPct val="90000"/>
                </a:lnSpc>
                <a:spcBef>
                  <a:spcPts val="277"/>
                </a:spcBef>
                <a:buClr>
                  <a:schemeClr val="accent1"/>
                </a:buClr>
                <a:buSzPct val="100000"/>
                <a:buFont typeface="Wingdings" panose="05000000000000000000" pitchFamily="2" charset="2"/>
                <a:buChar char="§"/>
              </a:pPr>
              <a:r>
                <a:rPr lang="en-US" sz="800" dirty="0">
                  <a:latin typeface="Arial" panose="020B0604020202020204" pitchFamily="34" charset="0"/>
                </a:rPr>
                <a:t>Validation of product ratings and customer accounts is done through machine learning, based on trends in reviews, online activity data etc. </a:t>
              </a:r>
            </a:p>
          </p:txBody>
        </p:sp>
        <p:sp>
          <p:nvSpPr>
            <p:cNvPr id="52" name="RBContent16">
              <a:extLst>
                <a:ext uri="{FF2B5EF4-FFF2-40B4-BE49-F238E27FC236}">
                  <a16:creationId xmlns:a16="http://schemas.microsoft.com/office/drawing/2014/main" id="{35034695-E73A-431A-8A50-074755916669}"/>
                </a:ext>
              </a:extLst>
            </p:cNvPr>
            <p:cNvSpPr txBox="1">
              <a:spLocks/>
            </p:cNvSpPr>
            <p:nvPr/>
          </p:nvSpPr>
          <p:spPr>
            <a:xfrm>
              <a:off x="1266375" y="1742073"/>
              <a:ext cx="3548056" cy="124650"/>
            </a:xfrm>
            <a:prstGeom prst="rect">
              <a:avLst/>
            </a:prstGeom>
            <a:noFill/>
            <a:ln w="9525">
              <a:noFill/>
            </a:ln>
          </p:spPr>
          <p:txBody>
            <a:bodyPr vert="horz" wrap="square" lIns="0" tIns="0" rIns="0" bIns="0" rtlCol="0">
              <a:spAutoFit/>
            </a:bodyPr>
            <a:lstStyle/>
            <a:p>
              <a:pPr>
                <a:lnSpc>
                  <a:spcPct val="90000"/>
                </a:lnSpc>
                <a:spcBef>
                  <a:spcPts val="341"/>
                </a:spcBef>
                <a:buSzPct val="100000"/>
              </a:pPr>
              <a:r>
                <a:rPr lang="en-US" sz="900" b="1" dirty="0">
                  <a:latin typeface="Arial" panose="020B0604020202020204" pitchFamily="34" charset="0"/>
                  <a:sym typeface="+mn-lt"/>
                </a:rPr>
                <a:t>Anticipatory shipping model </a:t>
              </a:r>
            </a:p>
          </p:txBody>
        </p:sp>
        <p:sp>
          <p:nvSpPr>
            <p:cNvPr id="53" name="RBContent27">
              <a:extLst>
                <a:ext uri="{FF2B5EF4-FFF2-40B4-BE49-F238E27FC236}">
                  <a16:creationId xmlns:a16="http://schemas.microsoft.com/office/drawing/2014/main" id="{44D56614-D856-4B9A-9DF5-DBFC1DBAB256}"/>
                </a:ext>
              </a:extLst>
            </p:cNvPr>
            <p:cNvSpPr txBox="1">
              <a:spLocks/>
            </p:cNvSpPr>
            <p:nvPr/>
          </p:nvSpPr>
          <p:spPr>
            <a:xfrm>
              <a:off x="1266375" y="1938663"/>
              <a:ext cx="3548056" cy="221599"/>
            </a:xfrm>
            <a:prstGeom prst="rect">
              <a:avLst/>
            </a:prstGeom>
            <a:noFill/>
            <a:ln w="9525">
              <a:noFill/>
            </a:ln>
          </p:spPr>
          <p:txBody>
            <a:bodyPr vert="horz" wrap="square" lIns="0" tIns="0" rIns="0" bIns="0" rtlCol="0">
              <a:spAutoFit/>
            </a:bodyPr>
            <a:lstStyle/>
            <a:p>
              <a:pPr marL="182563" lvl="1" indent="-182563">
                <a:lnSpc>
                  <a:spcPct val="90000"/>
                </a:lnSpc>
                <a:spcBef>
                  <a:spcPts val="277"/>
                </a:spcBef>
                <a:buClr>
                  <a:schemeClr val="accent1"/>
                </a:buClr>
                <a:buSzPct val="100000"/>
                <a:buFont typeface="Wingdings" panose="05000000000000000000" pitchFamily="2" charset="2"/>
                <a:buChar char="§"/>
              </a:pPr>
              <a:r>
                <a:rPr lang="en-US" sz="800" dirty="0">
                  <a:latin typeface="Arial" panose="020B0604020202020204" pitchFamily="34" charset="0"/>
                </a:rPr>
                <a:t>Patented model predicts products consumers are likely to purchase, and sends items to local distribution </a:t>
              </a:r>
              <a:r>
                <a:rPr lang="en-US" sz="800" dirty="0" err="1">
                  <a:latin typeface="Arial" panose="020B0604020202020204" pitchFamily="34" charset="0"/>
                </a:rPr>
                <a:t>centre</a:t>
              </a:r>
              <a:r>
                <a:rPr lang="en-US" sz="800" dirty="0">
                  <a:latin typeface="Arial" panose="020B0604020202020204" pitchFamily="34" charset="0"/>
                </a:rPr>
                <a:t>/warehouse </a:t>
              </a:r>
            </a:p>
          </p:txBody>
        </p:sp>
        <p:sp>
          <p:nvSpPr>
            <p:cNvPr id="54" name="RBContent16">
              <a:extLst>
                <a:ext uri="{FF2B5EF4-FFF2-40B4-BE49-F238E27FC236}">
                  <a16:creationId xmlns:a16="http://schemas.microsoft.com/office/drawing/2014/main" id="{82802AE1-5A58-4EDA-B857-BEA19A22DFCC}"/>
                </a:ext>
              </a:extLst>
            </p:cNvPr>
            <p:cNvSpPr txBox="1">
              <a:spLocks/>
            </p:cNvSpPr>
            <p:nvPr/>
          </p:nvSpPr>
          <p:spPr>
            <a:xfrm>
              <a:off x="1266375" y="2858669"/>
              <a:ext cx="3548056" cy="124650"/>
            </a:xfrm>
            <a:prstGeom prst="rect">
              <a:avLst/>
            </a:prstGeom>
            <a:noFill/>
            <a:ln w="9525">
              <a:noFill/>
            </a:ln>
          </p:spPr>
          <p:txBody>
            <a:bodyPr vert="horz" wrap="square" lIns="0" tIns="0" rIns="0" bIns="0" rtlCol="0">
              <a:spAutoFit/>
            </a:bodyPr>
            <a:lstStyle/>
            <a:p>
              <a:pPr>
                <a:lnSpc>
                  <a:spcPct val="90000"/>
                </a:lnSpc>
                <a:spcBef>
                  <a:spcPts val="341"/>
                </a:spcBef>
                <a:buSzPct val="100000"/>
              </a:pPr>
              <a:r>
                <a:rPr lang="en-US" sz="900" b="1" dirty="0">
                  <a:latin typeface="Arial" panose="020B0604020202020204" pitchFamily="34" charset="0"/>
                  <a:sym typeface="+mn-lt"/>
                </a:rPr>
                <a:t>Price </a:t>
              </a:r>
              <a:r>
                <a:rPr lang="en-US" sz="900" b="1" dirty="0" err="1">
                  <a:latin typeface="Arial" panose="020B0604020202020204" pitchFamily="34" charset="0"/>
                  <a:sym typeface="+mn-lt"/>
                </a:rPr>
                <a:t>optimisation</a:t>
              </a:r>
              <a:endParaRPr lang="en-US" sz="900" b="1" dirty="0">
                <a:latin typeface="Arial" panose="020B0604020202020204" pitchFamily="34" charset="0"/>
                <a:sym typeface="+mn-lt"/>
              </a:endParaRPr>
            </a:p>
          </p:txBody>
        </p:sp>
        <p:sp>
          <p:nvSpPr>
            <p:cNvPr id="55" name="RBContent27">
              <a:extLst>
                <a:ext uri="{FF2B5EF4-FFF2-40B4-BE49-F238E27FC236}">
                  <a16:creationId xmlns:a16="http://schemas.microsoft.com/office/drawing/2014/main" id="{7E06CCD4-887B-4C9B-B1E5-96C070378B54}"/>
                </a:ext>
              </a:extLst>
            </p:cNvPr>
            <p:cNvSpPr txBox="1">
              <a:spLocks/>
            </p:cNvSpPr>
            <p:nvPr/>
          </p:nvSpPr>
          <p:spPr>
            <a:xfrm>
              <a:off x="1266375" y="3035396"/>
              <a:ext cx="3548056" cy="221599"/>
            </a:xfrm>
            <a:prstGeom prst="rect">
              <a:avLst/>
            </a:prstGeom>
            <a:noFill/>
            <a:ln w="9525">
              <a:noFill/>
            </a:ln>
          </p:spPr>
          <p:txBody>
            <a:bodyPr vert="horz" wrap="square" lIns="0" tIns="0" rIns="0" bIns="0" rtlCol="0">
              <a:spAutoFit/>
            </a:bodyPr>
            <a:lstStyle/>
            <a:p>
              <a:pPr marL="182563" lvl="1" indent="-182563">
                <a:lnSpc>
                  <a:spcPct val="90000"/>
                </a:lnSpc>
                <a:spcBef>
                  <a:spcPts val="277"/>
                </a:spcBef>
                <a:buClr>
                  <a:schemeClr val="accent1"/>
                </a:buClr>
                <a:buSzPct val="100000"/>
                <a:buFont typeface="Wingdings" panose="05000000000000000000" pitchFamily="2" charset="2"/>
                <a:buChar char="§"/>
              </a:pPr>
              <a:r>
                <a:rPr lang="en-US" sz="800" dirty="0">
                  <a:latin typeface="Arial" panose="020B0604020202020204" pitchFamily="34" charset="0"/>
                </a:rPr>
                <a:t>Prices are set according to user activity, competitors' pricing, order history, product availability etc. – Prices usually change on a 10 min. basis</a:t>
              </a:r>
            </a:p>
          </p:txBody>
        </p:sp>
        <p:sp>
          <p:nvSpPr>
            <p:cNvPr id="56" name="RBContent16">
              <a:extLst>
                <a:ext uri="{FF2B5EF4-FFF2-40B4-BE49-F238E27FC236}">
                  <a16:creationId xmlns:a16="http://schemas.microsoft.com/office/drawing/2014/main" id="{CE6470AB-417D-4A71-9C81-6E57C9921F8D}"/>
                </a:ext>
              </a:extLst>
            </p:cNvPr>
            <p:cNvSpPr txBox="1">
              <a:spLocks/>
            </p:cNvSpPr>
            <p:nvPr/>
          </p:nvSpPr>
          <p:spPr>
            <a:xfrm>
              <a:off x="1266375" y="2256893"/>
              <a:ext cx="3548056" cy="124650"/>
            </a:xfrm>
            <a:prstGeom prst="rect">
              <a:avLst/>
            </a:prstGeom>
            <a:noFill/>
            <a:ln w="9525">
              <a:noFill/>
            </a:ln>
          </p:spPr>
          <p:txBody>
            <a:bodyPr vert="horz" wrap="square" lIns="0" tIns="0" rIns="0" bIns="0" rtlCol="0">
              <a:spAutoFit/>
            </a:bodyPr>
            <a:lstStyle/>
            <a:p>
              <a:pPr>
                <a:lnSpc>
                  <a:spcPct val="90000"/>
                </a:lnSpc>
                <a:spcBef>
                  <a:spcPts val="341"/>
                </a:spcBef>
                <a:buSzPct val="100000"/>
              </a:pPr>
              <a:r>
                <a:rPr lang="en-US" sz="900" b="1" dirty="0" err="1">
                  <a:latin typeface="Arial" panose="020B0604020202020204" pitchFamily="34" charset="0"/>
                  <a:sym typeface="+mn-lt"/>
                </a:rPr>
                <a:t>Personalised</a:t>
              </a:r>
              <a:r>
                <a:rPr lang="en-US" sz="900" b="1" dirty="0">
                  <a:latin typeface="Arial" panose="020B0604020202020204" pitchFamily="34" charset="0"/>
                  <a:sym typeface="+mn-lt"/>
                </a:rPr>
                <a:t> recommendation systems</a:t>
              </a:r>
            </a:p>
          </p:txBody>
        </p:sp>
        <p:sp>
          <p:nvSpPr>
            <p:cNvPr id="57" name="RBContent27">
              <a:extLst>
                <a:ext uri="{FF2B5EF4-FFF2-40B4-BE49-F238E27FC236}">
                  <a16:creationId xmlns:a16="http://schemas.microsoft.com/office/drawing/2014/main" id="{1036AB3F-8519-4B36-869B-9CF3D2F76AE0}"/>
                </a:ext>
              </a:extLst>
            </p:cNvPr>
            <p:cNvSpPr txBox="1">
              <a:spLocks/>
            </p:cNvSpPr>
            <p:nvPr/>
          </p:nvSpPr>
          <p:spPr>
            <a:xfrm>
              <a:off x="1266375" y="2433620"/>
              <a:ext cx="3548056" cy="332399"/>
            </a:xfrm>
            <a:prstGeom prst="rect">
              <a:avLst/>
            </a:prstGeom>
            <a:noFill/>
            <a:ln w="9525">
              <a:noFill/>
            </a:ln>
          </p:spPr>
          <p:txBody>
            <a:bodyPr vert="horz" wrap="square" lIns="0" tIns="0" rIns="0" bIns="0" rtlCol="0">
              <a:spAutoFit/>
            </a:bodyPr>
            <a:lstStyle/>
            <a:p>
              <a:pPr marL="182563" lvl="1" indent="-182563">
                <a:lnSpc>
                  <a:spcPct val="90000"/>
                </a:lnSpc>
                <a:spcBef>
                  <a:spcPts val="277"/>
                </a:spcBef>
                <a:buClr>
                  <a:schemeClr val="accent1"/>
                </a:buClr>
                <a:buSzPct val="100000"/>
                <a:buFont typeface="Wingdings" panose="05000000000000000000" pitchFamily="2" charset="2"/>
                <a:buChar char="§"/>
              </a:pPr>
              <a:r>
                <a:rPr lang="en-US" sz="800" dirty="0">
                  <a:latin typeface="Arial" panose="020B0604020202020204" pitchFamily="34" charset="0"/>
                </a:rPr>
                <a:t>With comprehensive collaborative filtering engine, Amazon analyses purchase history, wish list, browsing </a:t>
              </a:r>
              <a:r>
                <a:rPr lang="en-US" sz="800" dirty="0" err="1">
                  <a:latin typeface="Arial" panose="020B0604020202020204" pitchFamily="34" charset="0"/>
                </a:rPr>
                <a:t>behaviour</a:t>
              </a:r>
              <a:r>
                <a:rPr lang="en-US" sz="800" dirty="0">
                  <a:latin typeface="Arial" panose="020B0604020202020204" pitchFamily="34" charset="0"/>
                </a:rPr>
                <a:t> etc. to create tailored recommendations </a:t>
              </a:r>
            </a:p>
          </p:txBody>
        </p:sp>
        <p:sp>
          <p:nvSpPr>
            <p:cNvPr id="58" name="RbLeanShape Arrow Option 2 14">
              <a:extLst>
                <a:ext uri="{FF2B5EF4-FFF2-40B4-BE49-F238E27FC236}">
                  <a16:creationId xmlns:a16="http://schemas.microsoft.com/office/drawing/2014/main" id="{B84685E2-E421-461F-92C3-964F235B1A4B}"/>
                </a:ext>
              </a:extLst>
            </p:cNvPr>
            <p:cNvSpPr/>
            <p:nvPr/>
          </p:nvSpPr>
          <p:spPr>
            <a:xfrm rot="5400000">
              <a:off x="2884668" y="3464280"/>
              <a:ext cx="300298" cy="473583"/>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508000" y="152400"/>
                  </a:lnTo>
                  <a:lnTo>
                    <a:pt x="508000" y="0"/>
                  </a:lnTo>
                  <a:lnTo>
                    <a:pt x="1079500" y="311150"/>
                  </a:lnTo>
                  <a:lnTo>
                    <a:pt x="508000" y="622300"/>
                  </a:lnTo>
                  <a:lnTo>
                    <a:pt x="508000" y="469900"/>
                  </a:lnTo>
                  <a:lnTo>
                    <a:pt x="0" y="469900"/>
                  </a:lnTo>
                </a:path>
              </a:pathLst>
            </a:custGeom>
            <a:solidFill>
              <a:srgbClr val="DE002B"/>
            </a:solidFill>
            <a:ln w="22225" cmpd="sng">
              <a:solidFill>
                <a:schemeClr val="bg2"/>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a:p>
          </p:txBody>
        </p:sp>
        <p:sp>
          <p:nvSpPr>
            <p:cNvPr id="59" name="RbLeanShape Arrow Option 2 14">
              <a:extLst>
                <a:ext uri="{FF2B5EF4-FFF2-40B4-BE49-F238E27FC236}">
                  <a16:creationId xmlns:a16="http://schemas.microsoft.com/office/drawing/2014/main" id="{023D7C9A-6F76-4182-82A3-825180232AF3}"/>
                </a:ext>
              </a:extLst>
            </p:cNvPr>
            <p:cNvSpPr/>
            <p:nvPr/>
          </p:nvSpPr>
          <p:spPr>
            <a:xfrm rot="5400000">
              <a:off x="6714175" y="3464282"/>
              <a:ext cx="300298" cy="473583"/>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508000" y="152400"/>
                  </a:lnTo>
                  <a:lnTo>
                    <a:pt x="508000" y="0"/>
                  </a:lnTo>
                  <a:lnTo>
                    <a:pt x="1079500" y="311150"/>
                  </a:lnTo>
                  <a:lnTo>
                    <a:pt x="508000" y="622300"/>
                  </a:lnTo>
                  <a:lnTo>
                    <a:pt x="508000" y="469900"/>
                  </a:lnTo>
                  <a:lnTo>
                    <a:pt x="0" y="469900"/>
                  </a:lnTo>
                </a:path>
              </a:pathLst>
            </a:custGeom>
            <a:solidFill>
              <a:srgbClr val="DE002B"/>
            </a:solidFill>
            <a:ln w="22225" cmpd="sng">
              <a:solidFill>
                <a:schemeClr val="bg2"/>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a:p>
          </p:txBody>
        </p:sp>
      </p:grpSp>
      <p:sp>
        <p:nvSpPr>
          <p:cNvPr id="60" name="Slide Number Placeholder 1">
            <a:extLst>
              <a:ext uri="{FF2B5EF4-FFF2-40B4-BE49-F238E27FC236}">
                <a16:creationId xmlns:a16="http://schemas.microsoft.com/office/drawing/2014/main" id="{AA1D834C-C1D0-47D9-BD62-990A070B8A09}"/>
              </a:ext>
            </a:extLst>
          </p:cNvPr>
          <p:cNvSpPr>
            <a:spLocks noGrp="1"/>
          </p:cNvSpPr>
          <p:nvPr>
            <p:ph type="sldNum" sz="quarter" idx="15"/>
          </p:nvPr>
        </p:nvSpPr>
        <p:spPr>
          <a:xfrm>
            <a:off x="420688" y="4826858"/>
            <a:ext cx="2133600" cy="273844"/>
          </a:xfrm>
        </p:spPr>
        <p:txBody>
          <a:bodyPr/>
          <a:lstStyle/>
          <a:p>
            <a:fld id="{01940DDA-0656-452C-A408-68789653BD9B}" type="slidenum">
              <a:rPr lang="en-US" smtClean="0">
                <a:latin typeface="Arial" panose="020B0604020202020204" pitchFamily="34" charset="0"/>
              </a:rPr>
              <a:pPr/>
              <a:t>38</a:t>
            </a:fld>
            <a:endParaRPr lang="en-US">
              <a:latin typeface="Arial" panose="020B0604020202020204" pitchFamily="34" charset="0"/>
            </a:endParaRPr>
          </a:p>
        </p:txBody>
      </p:sp>
      <p:sp>
        <p:nvSpPr>
          <p:cNvPr id="41" name="Source">
            <a:extLst>
              <a:ext uri="{FF2B5EF4-FFF2-40B4-BE49-F238E27FC236}">
                <a16:creationId xmlns:a16="http://schemas.microsoft.com/office/drawing/2014/main" id="{D7C0F031-0D62-499D-88DB-29CBBF19EB59}"/>
              </a:ext>
            </a:extLst>
          </p:cNvPr>
          <p:cNvSpPr txBox="1"/>
          <p:nvPr/>
        </p:nvSpPr>
        <p:spPr>
          <a:xfrm>
            <a:off x="1197113" y="4900857"/>
            <a:ext cx="1586973"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Expert interviews, Roland Berger</a:t>
            </a:r>
          </a:p>
        </p:txBody>
      </p:sp>
      <p:pic>
        <p:nvPicPr>
          <p:cNvPr id="32" name="Picture 31" descr="Application&#10;&#10;Description automatically generated">
            <a:extLst>
              <a:ext uri="{FF2B5EF4-FFF2-40B4-BE49-F238E27FC236}">
                <a16:creationId xmlns:a16="http://schemas.microsoft.com/office/drawing/2014/main" id="{7F7BEB79-1418-48A8-9F7E-1118DA90897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2035770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E6F27A3-A472-4EB9-A8F2-AC2AC867B7EF}"/>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2" name="Object 1" hidden="1">
                        <a:extLst>
                          <a:ext uri="{FF2B5EF4-FFF2-40B4-BE49-F238E27FC236}">
                            <a16:creationId xmlns:a16="http://schemas.microsoft.com/office/drawing/2014/main" id="{FE6F27A3-A472-4EB9-A8F2-AC2AC867B7EF}"/>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itle 4"/>
          <p:cNvSpPr>
            <a:spLocks noGrp="1"/>
          </p:cNvSpPr>
          <p:nvPr>
            <p:ph type="title"/>
          </p:nvPr>
        </p:nvSpPr>
        <p:spPr/>
        <p:txBody>
          <a:bodyPr lIns="0" tIns="0" rIns="0" bIns="0"/>
          <a:lstStyle/>
          <a:p>
            <a:r>
              <a:rPr lang="en-US" dirty="0"/>
              <a:t>Internal data structure and process should support effective capturing, analysis, and reporting of data</a:t>
            </a:r>
          </a:p>
        </p:txBody>
      </p:sp>
      <p:grpSp>
        <p:nvGrpSpPr>
          <p:cNvPr id="61" name="Group 60">
            <a:extLst>
              <a:ext uri="{FF2B5EF4-FFF2-40B4-BE49-F238E27FC236}">
                <a16:creationId xmlns:a16="http://schemas.microsoft.com/office/drawing/2014/main" id="{AA2B7C7D-2CA5-4EB7-A38E-6FA3D60F14C3}"/>
              </a:ext>
            </a:extLst>
          </p:cNvPr>
          <p:cNvGrpSpPr/>
          <p:nvPr/>
        </p:nvGrpSpPr>
        <p:grpSpPr>
          <a:xfrm>
            <a:off x="783901" y="1231553"/>
            <a:ext cx="7653165" cy="3168650"/>
            <a:chOff x="1217845" y="1538795"/>
            <a:chExt cx="7653165" cy="3092821"/>
          </a:xfrm>
        </p:grpSpPr>
        <p:sp>
          <p:nvSpPr>
            <p:cNvPr id="62" name="Freeform 6">
              <a:extLst>
                <a:ext uri="{FF2B5EF4-FFF2-40B4-BE49-F238E27FC236}">
                  <a16:creationId xmlns:a16="http://schemas.microsoft.com/office/drawing/2014/main" id="{FDA9869E-2027-4C50-963C-36B316359D4C}"/>
                </a:ext>
              </a:extLst>
            </p:cNvPr>
            <p:cNvSpPr>
              <a:spLocks noChangeAspect="1" noEditPoints="1"/>
            </p:cNvSpPr>
            <p:nvPr/>
          </p:nvSpPr>
          <p:spPr bwMode="auto">
            <a:xfrm>
              <a:off x="5176552" y="2691097"/>
              <a:ext cx="1002972" cy="1000170"/>
            </a:xfrm>
            <a:custGeom>
              <a:avLst/>
              <a:gdLst>
                <a:gd name="T0" fmla="*/ 1632 w 3578"/>
                <a:gd name="T1" fmla="*/ 1280 h 3568"/>
                <a:gd name="T2" fmla="*/ 1452 w 3578"/>
                <a:gd name="T3" fmla="*/ 1376 h 3568"/>
                <a:gd name="T4" fmla="*/ 1324 w 3578"/>
                <a:gd name="T5" fmla="*/ 1532 h 3568"/>
                <a:gd name="T6" fmla="*/ 1263 w 3578"/>
                <a:gd name="T7" fmla="*/ 1731 h 3568"/>
                <a:gd name="T8" fmla="*/ 1283 w 3578"/>
                <a:gd name="T9" fmla="*/ 1941 h 3568"/>
                <a:gd name="T10" fmla="*/ 1380 w 3578"/>
                <a:gd name="T11" fmla="*/ 2121 h 3568"/>
                <a:gd name="T12" fmla="*/ 1535 w 3578"/>
                <a:gd name="T13" fmla="*/ 2248 h 3568"/>
                <a:gd name="T14" fmla="*/ 1735 w 3578"/>
                <a:gd name="T15" fmla="*/ 2309 h 3568"/>
                <a:gd name="T16" fmla="*/ 1945 w 3578"/>
                <a:gd name="T17" fmla="*/ 2288 h 3568"/>
                <a:gd name="T18" fmla="*/ 2126 w 3578"/>
                <a:gd name="T19" fmla="*/ 2192 h 3568"/>
                <a:gd name="T20" fmla="*/ 2254 w 3578"/>
                <a:gd name="T21" fmla="*/ 2037 h 3568"/>
                <a:gd name="T22" fmla="*/ 2315 w 3578"/>
                <a:gd name="T23" fmla="*/ 1838 h 3568"/>
                <a:gd name="T24" fmla="*/ 2294 w 3578"/>
                <a:gd name="T25" fmla="*/ 1628 h 3568"/>
                <a:gd name="T26" fmla="*/ 2198 w 3578"/>
                <a:gd name="T27" fmla="*/ 1448 h 3568"/>
                <a:gd name="T28" fmla="*/ 2042 w 3578"/>
                <a:gd name="T29" fmla="*/ 1320 h 3568"/>
                <a:gd name="T30" fmla="*/ 1842 w 3578"/>
                <a:gd name="T31" fmla="*/ 1259 h 3568"/>
                <a:gd name="T32" fmla="*/ 2008 w 3578"/>
                <a:gd name="T33" fmla="*/ 3 h 3568"/>
                <a:gd name="T34" fmla="*/ 2072 w 3578"/>
                <a:gd name="T35" fmla="*/ 63 h 3568"/>
                <a:gd name="T36" fmla="*/ 2281 w 3578"/>
                <a:gd name="T37" fmla="*/ 594 h 3568"/>
                <a:gd name="T38" fmla="*/ 2804 w 3578"/>
                <a:gd name="T39" fmla="*/ 369 h 3568"/>
                <a:gd name="T40" fmla="*/ 2884 w 3578"/>
                <a:gd name="T41" fmla="*/ 366 h 3568"/>
                <a:gd name="T42" fmla="*/ 3206 w 3578"/>
                <a:gd name="T43" fmla="*/ 681 h 3568"/>
                <a:gd name="T44" fmla="*/ 3209 w 3578"/>
                <a:gd name="T45" fmla="*/ 769 h 3568"/>
                <a:gd name="T46" fmla="*/ 2982 w 3578"/>
                <a:gd name="T47" fmla="*/ 1293 h 3568"/>
                <a:gd name="T48" fmla="*/ 3515 w 3578"/>
                <a:gd name="T49" fmla="*/ 1502 h 3568"/>
                <a:gd name="T50" fmla="*/ 3575 w 3578"/>
                <a:gd name="T51" fmla="*/ 1566 h 3568"/>
                <a:gd name="T52" fmla="*/ 3567 w 3578"/>
                <a:gd name="T53" fmla="*/ 2023 h 3568"/>
                <a:gd name="T54" fmla="*/ 3491 w 3578"/>
                <a:gd name="T55" fmla="*/ 2072 h 3568"/>
                <a:gd name="T56" fmla="*/ 2946 w 3578"/>
                <a:gd name="T57" fmla="*/ 2352 h 3568"/>
                <a:gd name="T58" fmla="*/ 3218 w 3578"/>
                <a:gd name="T59" fmla="*/ 2822 h 3568"/>
                <a:gd name="T60" fmla="*/ 3192 w 3578"/>
                <a:gd name="T61" fmla="*/ 2906 h 3568"/>
                <a:gd name="T62" fmla="*/ 2866 w 3578"/>
                <a:gd name="T63" fmla="*/ 3208 h 3568"/>
                <a:gd name="T64" fmla="*/ 2786 w 3578"/>
                <a:gd name="T65" fmla="*/ 3186 h 3568"/>
                <a:gd name="T66" fmla="*/ 2202 w 3578"/>
                <a:gd name="T67" fmla="*/ 3004 h 3568"/>
                <a:gd name="T68" fmla="*/ 2062 w 3578"/>
                <a:gd name="T69" fmla="*/ 3526 h 3568"/>
                <a:gd name="T70" fmla="*/ 1984 w 3578"/>
                <a:gd name="T71" fmla="*/ 3568 h 3568"/>
                <a:gd name="T72" fmla="*/ 1530 w 3578"/>
                <a:gd name="T73" fmla="*/ 3544 h 3568"/>
                <a:gd name="T74" fmla="*/ 1455 w 3578"/>
                <a:gd name="T75" fmla="*/ 3029 h 3568"/>
                <a:gd name="T76" fmla="*/ 1143 w 3578"/>
                <a:gd name="T77" fmla="*/ 2898 h 3568"/>
                <a:gd name="T78" fmla="*/ 731 w 3578"/>
                <a:gd name="T79" fmla="*/ 3209 h 3568"/>
                <a:gd name="T80" fmla="*/ 664 w 3578"/>
                <a:gd name="T81" fmla="*/ 3183 h 3568"/>
                <a:gd name="T82" fmla="*/ 358 w 3578"/>
                <a:gd name="T83" fmla="*/ 2844 h 3568"/>
                <a:gd name="T84" fmla="*/ 672 w 3578"/>
                <a:gd name="T85" fmla="*/ 2428 h 3568"/>
                <a:gd name="T86" fmla="*/ 540 w 3578"/>
                <a:gd name="T87" fmla="*/ 2117 h 3568"/>
                <a:gd name="T88" fmla="*/ 24 w 3578"/>
                <a:gd name="T89" fmla="*/ 2043 h 3568"/>
                <a:gd name="T90" fmla="*/ 0 w 3578"/>
                <a:gd name="T91" fmla="*/ 1589 h 3568"/>
                <a:gd name="T92" fmla="*/ 42 w 3578"/>
                <a:gd name="T93" fmla="*/ 1511 h 3568"/>
                <a:gd name="T94" fmla="*/ 565 w 3578"/>
                <a:gd name="T95" fmla="*/ 1372 h 3568"/>
                <a:gd name="T96" fmla="*/ 383 w 3578"/>
                <a:gd name="T97" fmla="*/ 790 h 3568"/>
                <a:gd name="T98" fmla="*/ 362 w 3578"/>
                <a:gd name="T99" fmla="*/ 701 h 3568"/>
                <a:gd name="T100" fmla="*/ 678 w 3578"/>
                <a:gd name="T101" fmla="*/ 374 h 3568"/>
                <a:gd name="T102" fmla="*/ 752 w 3578"/>
                <a:gd name="T103" fmla="*/ 361 h 3568"/>
                <a:gd name="T104" fmla="*/ 1219 w 3578"/>
                <a:gd name="T105" fmla="*/ 630 h 3568"/>
                <a:gd name="T106" fmla="*/ 1500 w 3578"/>
                <a:gd name="T107" fmla="*/ 87 h 3568"/>
                <a:gd name="T108" fmla="*/ 1549 w 3578"/>
                <a:gd name="T109" fmla="*/ 11 h 3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78" h="3568">
                  <a:moveTo>
                    <a:pt x="1789" y="1257"/>
                  </a:moveTo>
                  <a:lnTo>
                    <a:pt x="1735" y="1259"/>
                  </a:lnTo>
                  <a:lnTo>
                    <a:pt x="1683" y="1267"/>
                  </a:lnTo>
                  <a:lnTo>
                    <a:pt x="1632" y="1280"/>
                  </a:lnTo>
                  <a:lnTo>
                    <a:pt x="1583" y="1298"/>
                  </a:lnTo>
                  <a:lnTo>
                    <a:pt x="1535" y="1320"/>
                  </a:lnTo>
                  <a:lnTo>
                    <a:pt x="1492" y="1347"/>
                  </a:lnTo>
                  <a:lnTo>
                    <a:pt x="1452" y="1376"/>
                  </a:lnTo>
                  <a:lnTo>
                    <a:pt x="1414" y="1410"/>
                  </a:lnTo>
                  <a:lnTo>
                    <a:pt x="1380" y="1448"/>
                  </a:lnTo>
                  <a:lnTo>
                    <a:pt x="1350" y="1488"/>
                  </a:lnTo>
                  <a:lnTo>
                    <a:pt x="1324" y="1532"/>
                  </a:lnTo>
                  <a:lnTo>
                    <a:pt x="1302" y="1579"/>
                  </a:lnTo>
                  <a:lnTo>
                    <a:pt x="1283" y="1628"/>
                  </a:lnTo>
                  <a:lnTo>
                    <a:pt x="1270" y="1678"/>
                  </a:lnTo>
                  <a:lnTo>
                    <a:pt x="1263" y="1731"/>
                  </a:lnTo>
                  <a:lnTo>
                    <a:pt x="1261" y="1784"/>
                  </a:lnTo>
                  <a:lnTo>
                    <a:pt x="1263" y="1838"/>
                  </a:lnTo>
                  <a:lnTo>
                    <a:pt x="1270" y="1890"/>
                  </a:lnTo>
                  <a:lnTo>
                    <a:pt x="1283" y="1941"/>
                  </a:lnTo>
                  <a:lnTo>
                    <a:pt x="1302" y="1990"/>
                  </a:lnTo>
                  <a:lnTo>
                    <a:pt x="1324" y="2037"/>
                  </a:lnTo>
                  <a:lnTo>
                    <a:pt x="1350" y="2081"/>
                  </a:lnTo>
                  <a:lnTo>
                    <a:pt x="1380" y="2121"/>
                  </a:lnTo>
                  <a:lnTo>
                    <a:pt x="1414" y="2158"/>
                  </a:lnTo>
                  <a:lnTo>
                    <a:pt x="1452" y="2192"/>
                  </a:lnTo>
                  <a:lnTo>
                    <a:pt x="1492" y="2222"/>
                  </a:lnTo>
                  <a:lnTo>
                    <a:pt x="1535" y="2248"/>
                  </a:lnTo>
                  <a:lnTo>
                    <a:pt x="1583" y="2270"/>
                  </a:lnTo>
                  <a:lnTo>
                    <a:pt x="1632" y="2288"/>
                  </a:lnTo>
                  <a:lnTo>
                    <a:pt x="1683" y="2301"/>
                  </a:lnTo>
                  <a:lnTo>
                    <a:pt x="1735" y="2309"/>
                  </a:lnTo>
                  <a:lnTo>
                    <a:pt x="1789" y="2311"/>
                  </a:lnTo>
                  <a:lnTo>
                    <a:pt x="1842" y="2309"/>
                  </a:lnTo>
                  <a:lnTo>
                    <a:pt x="1895" y="2301"/>
                  </a:lnTo>
                  <a:lnTo>
                    <a:pt x="1945" y="2288"/>
                  </a:lnTo>
                  <a:lnTo>
                    <a:pt x="1995" y="2270"/>
                  </a:lnTo>
                  <a:lnTo>
                    <a:pt x="2042" y="2248"/>
                  </a:lnTo>
                  <a:lnTo>
                    <a:pt x="2086" y="2222"/>
                  </a:lnTo>
                  <a:lnTo>
                    <a:pt x="2126" y="2192"/>
                  </a:lnTo>
                  <a:lnTo>
                    <a:pt x="2164" y="2158"/>
                  </a:lnTo>
                  <a:lnTo>
                    <a:pt x="2198" y="2121"/>
                  </a:lnTo>
                  <a:lnTo>
                    <a:pt x="2227" y="2081"/>
                  </a:lnTo>
                  <a:lnTo>
                    <a:pt x="2254" y="2037"/>
                  </a:lnTo>
                  <a:lnTo>
                    <a:pt x="2276" y="1990"/>
                  </a:lnTo>
                  <a:lnTo>
                    <a:pt x="2294" y="1941"/>
                  </a:lnTo>
                  <a:lnTo>
                    <a:pt x="2307" y="1890"/>
                  </a:lnTo>
                  <a:lnTo>
                    <a:pt x="2315" y="1838"/>
                  </a:lnTo>
                  <a:lnTo>
                    <a:pt x="2317" y="1784"/>
                  </a:lnTo>
                  <a:lnTo>
                    <a:pt x="2315" y="1731"/>
                  </a:lnTo>
                  <a:lnTo>
                    <a:pt x="2307" y="1678"/>
                  </a:lnTo>
                  <a:lnTo>
                    <a:pt x="2294" y="1628"/>
                  </a:lnTo>
                  <a:lnTo>
                    <a:pt x="2276" y="1579"/>
                  </a:lnTo>
                  <a:lnTo>
                    <a:pt x="2254" y="1532"/>
                  </a:lnTo>
                  <a:lnTo>
                    <a:pt x="2227" y="1488"/>
                  </a:lnTo>
                  <a:lnTo>
                    <a:pt x="2198" y="1448"/>
                  </a:lnTo>
                  <a:lnTo>
                    <a:pt x="2164" y="1410"/>
                  </a:lnTo>
                  <a:lnTo>
                    <a:pt x="2126" y="1376"/>
                  </a:lnTo>
                  <a:lnTo>
                    <a:pt x="2086" y="1347"/>
                  </a:lnTo>
                  <a:lnTo>
                    <a:pt x="2042" y="1320"/>
                  </a:lnTo>
                  <a:lnTo>
                    <a:pt x="1995" y="1298"/>
                  </a:lnTo>
                  <a:lnTo>
                    <a:pt x="1945" y="1280"/>
                  </a:lnTo>
                  <a:lnTo>
                    <a:pt x="1895" y="1267"/>
                  </a:lnTo>
                  <a:lnTo>
                    <a:pt x="1842" y="1259"/>
                  </a:lnTo>
                  <a:lnTo>
                    <a:pt x="1789" y="1257"/>
                  </a:lnTo>
                  <a:close/>
                  <a:moveTo>
                    <a:pt x="1594" y="0"/>
                  </a:moveTo>
                  <a:lnTo>
                    <a:pt x="1984" y="0"/>
                  </a:lnTo>
                  <a:lnTo>
                    <a:pt x="2008" y="3"/>
                  </a:lnTo>
                  <a:lnTo>
                    <a:pt x="2029" y="11"/>
                  </a:lnTo>
                  <a:lnTo>
                    <a:pt x="2047" y="25"/>
                  </a:lnTo>
                  <a:lnTo>
                    <a:pt x="2062" y="42"/>
                  </a:lnTo>
                  <a:lnTo>
                    <a:pt x="2072" y="63"/>
                  </a:lnTo>
                  <a:lnTo>
                    <a:pt x="2077" y="87"/>
                  </a:lnTo>
                  <a:lnTo>
                    <a:pt x="2123" y="539"/>
                  </a:lnTo>
                  <a:lnTo>
                    <a:pt x="2202" y="564"/>
                  </a:lnTo>
                  <a:lnTo>
                    <a:pt x="2281" y="594"/>
                  </a:lnTo>
                  <a:lnTo>
                    <a:pt x="2358" y="630"/>
                  </a:lnTo>
                  <a:lnTo>
                    <a:pt x="2434" y="670"/>
                  </a:lnTo>
                  <a:lnTo>
                    <a:pt x="2786" y="382"/>
                  </a:lnTo>
                  <a:lnTo>
                    <a:pt x="2804" y="369"/>
                  </a:lnTo>
                  <a:lnTo>
                    <a:pt x="2825" y="361"/>
                  </a:lnTo>
                  <a:lnTo>
                    <a:pt x="2847" y="359"/>
                  </a:lnTo>
                  <a:lnTo>
                    <a:pt x="2866" y="360"/>
                  </a:lnTo>
                  <a:lnTo>
                    <a:pt x="2884" y="366"/>
                  </a:lnTo>
                  <a:lnTo>
                    <a:pt x="2900" y="374"/>
                  </a:lnTo>
                  <a:lnTo>
                    <a:pt x="2914" y="385"/>
                  </a:lnTo>
                  <a:lnTo>
                    <a:pt x="3192" y="662"/>
                  </a:lnTo>
                  <a:lnTo>
                    <a:pt x="3206" y="681"/>
                  </a:lnTo>
                  <a:lnTo>
                    <a:pt x="3215" y="701"/>
                  </a:lnTo>
                  <a:lnTo>
                    <a:pt x="3220" y="724"/>
                  </a:lnTo>
                  <a:lnTo>
                    <a:pt x="3218" y="747"/>
                  </a:lnTo>
                  <a:lnTo>
                    <a:pt x="3209" y="769"/>
                  </a:lnTo>
                  <a:lnTo>
                    <a:pt x="3195" y="790"/>
                  </a:lnTo>
                  <a:lnTo>
                    <a:pt x="2906" y="1140"/>
                  </a:lnTo>
                  <a:lnTo>
                    <a:pt x="2946" y="1216"/>
                  </a:lnTo>
                  <a:lnTo>
                    <a:pt x="2982" y="1293"/>
                  </a:lnTo>
                  <a:lnTo>
                    <a:pt x="3013" y="1372"/>
                  </a:lnTo>
                  <a:lnTo>
                    <a:pt x="3038" y="1451"/>
                  </a:lnTo>
                  <a:lnTo>
                    <a:pt x="3491" y="1496"/>
                  </a:lnTo>
                  <a:lnTo>
                    <a:pt x="3515" y="1502"/>
                  </a:lnTo>
                  <a:lnTo>
                    <a:pt x="3536" y="1511"/>
                  </a:lnTo>
                  <a:lnTo>
                    <a:pt x="3553" y="1527"/>
                  </a:lnTo>
                  <a:lnTo>
                    <a:pt x="3567" y="1545"/>
                  </a:lnTo>
                  <a:lnTo>
                    <a:pt x="3575" y="1566"/>
                  </a:lnTo>
                  <a:lnTo>
                    <a:pt x="3578" y="1589"/>
                  </a:lnTo>
                  <a:lnTo>
                    <a:pt x="3578" y="1979"/>
                  </a:lnTo>
                  <a:lnTo>
                    <a:pt x="3575" y="2003"/>
                  </a:lnTo>
                  <a:lnTo>
                    <a:pt x="3567" y="2023"/>
                  </a:lnTo>
                  <a:lnTo>
                    <a:pt x="3553" y="2043"/>
                  </a:lnTo>
                  <a:lnTo>
                    <a:pt x="3536" y="2057"/>
                  </a:lnTo>
                  <a:lnTo>
                    <a:pt x="3515" y="2068"/>
                  </a:lnTo>
                  <a:lnTo>
                    <a:pt x="3491" y="2072"/>
                  </a:lnTo>
                  <a:lnTo>
                    <a:pt x="3038" y="2117"/>
                  </a:lnTo>
                  <a:lnTo>
                    <a:pt x="3013" y="2196"/>
                  </a:lnTo>
                  <a:lnTo>
                    <a:pt x="2982" y="2275"/>
                  </a:lnTo>
                  <a:lnTo>
                    <a:pt x="2946" y="2352"/>
                  </a:lnTo>
                  <a:lnTo>
                    <a:pt x="2906" y="2428"/>
                  </a:lnTo>
                  <a:lnTo>
                    <a:pt x="3195" y="2779"/>
                  </a:lnTo>
                  <a:lnTo>
                    <a:pt x="3210" y="2800"/>
                  </a:lnTo>
                  <a:lnTo>
                    <a:pt x="3218" y="2822"/>
                  </a:lnTo>
                  <a:lnTo>
                    <a:pt x="3220" y="2844"/>
                  </a:lnTo>
                  <a:lnTo>
                    <a:pt x="3215" y="2867"/>
                  </a:lnTo>
                  <a:lnTo>
                    <a:pt x="3206" y="2888"/>
                  </a:lnTo>
                  <a:lnTo>
                    <a:pt x="3192" y="2906"/>
                  </a:lnTo>
                  <a:lnTo>
                    <a:pt x="2914" y="3183"/>
                  </a:lnTo>
                  <a:lnTo>
                    <a:pt x="2900" y="3195"/>
                  </a:lnTo>
                  <a:lnTo>
                    <a:pt x="2884" y="3202"/>
                  </a:lnTo>
                  <a:lnTo>
                    <a:pt x="2866" y="3208"/>
                  </a:lnTo>
                  <a:lnTo>
                    <a:pt x="2847" y="3209"/>
                  </a:lnTo>
                  <a:lnTo>
                    <a:pt x="2825" y="3207"/>
                  </a:lnTo>
                  <a:lnTo>
                    <a:pt x="2804" y="3199"/>
                  </a:lnTo>
                  <a:lnTo>
                    <a:pt x="2786" y="3186"/>
                  </a:lnTo>
                  <a:lnTo>
                    <a:pt x="2434" y="2898"/>
                  </a:lnTo>
                  <a:lnTo>
                    <a:pt x="2358" y="2939"/>
                  </a:lnTo>
                  <a:lnTo>
                    <a:pt x="2281" y="2974"/>
                  </a:lnTo>
                  <a:lnTo>
                    <a:pt x="2202" y="3004"/>
                  </a:lnTo>
                  <a:lnTo>
                    <a:pt x="2123" y="3029"/>
                  </a:lnTo>
                  <a:lnTo>
                    <a:pt x="2077" y="3481"/>
                  </a:lnTo>
                  <a:lnTo>
                    <a:pt x="2072" y="3505"/>
                  </a:lnTo>
                  <a:lnTo>
                    <a:pt x="2062" y="3526"/>
                  </a:lnTo>
                  <a:lnTo>
                    <a:pt x="2047" y="3544"/>
                  </a:lnTo>
                  <a:lnTo>
                    <a:pt x="2029" y="3557"/>
                  </a:lnTo>
                  <a:lnTo>
                    <a:pt x="2008" y="3566"/>
                  </a:lnTo>
                  <a:lnTo>
                    <a:pt x="1984" y="3568"/>
                  </a:lnTo>
                  <a:lnTo>
                    <a:pt x="1594" y="3568"/>
                  </a:lnTo>
                  <a:lnTo>
                    <a:pt x="1570" y="3566"/>
                  </a:lnTo>
                  <a:lnTo>
                    <a:pt x="1549" y="3557"/>
                  </a:lnTo>
                  <a:lnTo>
                    <a:pt x="1530" y="3544"/>
                  </a:lnTo>
                  <a:lnTo>
                    <a:pt x="1516" y="3526"/>
                  </a:lnTo>
                  <a:lnTo>
                    <a:pt x="1505" y="3505"/>
                  </a:lnTo>
                  <a:lnTo>
                    <a:pt x="1500" y="3481"/>
                  </a:lnTo>
                  <a:lnTo>
                    <a:pt x="1455" y="3029"/>
                  </a:lnTo>
                  <a:lnTo>
                    <a:pt x="1376" y="3004"/>
                  </a:lnTo>
                  <a:lnTo>
                    <a:pt x="1296" y="2974"/>
                  </a:lnTo>
                  <a:lnTo>
                    <a:pt x="1219" y="2939"/>
                  </a:lnTo>
                  <a:lnTo>
                    <a:pt x="1143" y="2898"/>
                  </a:lnTo>
                  <a:lnTo>
                    <a:pt x="791" y="3186"/>
                  </a:lnTo>
                  <a:lnTo>
                    <a:pt x="771" y="3199"/>
                  </a:lnTo>
                  <a:lnTo>
                    <a:pt x="752" y="3207"/>
                  </a:lnTo>
                  <a:lnTo>
                    <a:pt x="731" y="3209"/>
                  </a:lnTo>
                  <a:lnTo>
                    <a:pt x="712" y="3208"/>
                  </a:lnTo>
                  <a:lnTo>
                    <a:pt x="694" y="3202"/>
                  </a:lnTo>
                  <a:lnTo>
                    <a:pt x="678" y="3195"/>
                  </a:lnTo>
                  <a:lnTo>
                    <a:pt x="664" y="3183"/>
                  </a:lnTo>
                  <a:lnTo>
                    <a:pt x="386" y="2906"/>
                  </a:lnTo>
                  <a:lnTo>
                    <a:pt x="371" y="2888"/>
                  </a:lnTo>
                  <a:lnTo>
                    <a:pt x="362" y="2867"/>
                  </a:lnTo>
                  <a:lnTo>
                    <a:pt x="358" y="2844"/>
                  </a:lnTo>
                  <a:lnTo>
                    <a:pt x="360" y="2822"/>
                  </a:lnTo>
                  <a:lnTo>
                    <a:pt x="368" y="2800"/>
                  </a:lnTo>
                  <a:lnTo>
                    <a:pt x="383" y="2779"/>
                  </a:lnTo>
                  <a:lnTo>
                    <a:pt x="672" y="2428"/>
                  </a:lnTo>
                  <a:lnTo>
                    <a:pt x="630" y="2352"/>
                  </a:lnTo>
                  <a:lnTo>
                    <a:pt x="596" y="2275"/>
                  </a:lnTo>
                  <a:lnTo>
                    <a:pt x="565" y="2196"/>
                  </a:lnTo>
                  <a:lnTo>
                    <a:pt x="540" y="2117"/>
                  </a:lnTo>
                  <a:lnTo>
                    <a:pt x="87" y="2072"/>
                  </a:lnTo>
                  <a:lnTo>
                    <a:pt x="63" y="2068"/>
                  </a:lnTo>
                  <a:lnTo>
                    <a:pt x="42" y="2057"/>
                  </a:lnTo>
                  <a:lnTo>
                    <a:pt x="24" y="2043"/>
                  </a:lnTo>
                  <a:lnTo>
                    <a:pt x="11" y="2023"/>
                  </a:lnTo>
                  <a:lnTo>
                    <a:pt x="2" y="2003"/>
                  </a:lnTo>
                  <a:lnTo>
                    <a:pt x="0" y="1979"/>
                  </a:lnTo>
                  <a:lnTo>
                    <a:pt x="0" y="1589"/>
                  </a:lnTo>
                  <a:lnTo>
                    <a:pt x="2" y="1566"/>
                  </a:lnTo>
                  <a:lnTo>
                    <a:pt x="11" y="1545"/>
                  </a:lnTo>
                  <a:lnTo>
                    <a:pt x="24" y="1527"/>
                  </a:lnTo>
                  <a:lnTo>
                    <a:pt x="42" y="1511"/>
                  </a:lnTo>
                  <a:lnTo>
                    <a:pt x="63" y="1502"/>
                  </a:lnTo>
                  <a:lnTo>
                    <a:pt x="87" y="1496"/>
                  </a:lnTo>
                  <a:lnTo>
                    <a:pt x="540" y="1451"/>
                  </a:lnTo>
                  <a:lnTo>
                    <a:pt x="565" y="1372"/>
                  </a:lnTo>
                  <a:lnTo>
                    <a:pt x="596" y="1293"/>
                  </a:lnTo>
                  <a:lnTo>
                    <a:pt x="630" y="1216"/>
                  </a:lnTo>
                  <a:lnTo>
                    <a:pt x="672" y="1140"/>
                  </a:lnTo>
                  <a:lnTo>
                    <a:pt x="383" y="790"/>
                  </a:lnTo>
                  <a:lnTo>
                    <a:pt x="368" y="769"/>
                  </a:lnTo>
                  <a:lnTo>
                    <a:pt x="360" y="747"/>
                  </a:lnTo>
                  <a:lnTo>
                    <a:pt x="358" y="724"/>
                  </a:lnTo>
                  <a:lnTo>
                    <a:pt x="362" y="701"/>
                  </a:lnTo>
                  <a:lnTo>
                    <a:pt x="371" y="681"/>
                  </a:lnTo>
                  <a:lnTo>
                    <a:pt x="386" y="662"/>
                  </a:lnTo>
                  <a:lnTo>
                    <a:pt x="664" y="385"/>
                  </a:lnTo>
                  <a:lnTo>
                    <a:pt x="678" y="374"/>
                  </a:lnTo>
                  <a:lnTo>
                    <a:pt x="694" y="366"/>
                  </a:lnTo>
                  <a:lnTo>
                    <a:pt x="712" y="360"/>
                  </a:lnTo>
                  <a:lnTo>
                    <a:pt x="731" y="359"/>
                  </a:lnTo>
                  <a:lnTo>
                    <a:pt x="752" y="361"/>
                  </a:lnTo>
                  <a:lnTo>
                    <a:pt x="771" y="369"/>
                  </a:lnTo>
                  <a:lnTo>
                    <a:pt x="791" y="382"/>
                  </a:lnTo>
                  <a:lnTo>
                    <a:pt x="1143" y="670"/>
                  </a:lnTo>
                  <a:lnTo>
                    <a:pt x="1219" y="630"/>
                  </a:lnTo>
                  <a:lnTo>
                    <a:pt x="1296" y="594"/>
                  </a:lnTo>
                  <a:lnTo>
                    <a:pt x="1376" y="564"/>
                  </a:lnTo>
                  <a:lnTo>
                    <a:pt x="1455" y="539"/>
                  </a:lnTo>
                  <a:lnTo>
                    <a:pt x="1500" y="87"/>
                  </a:lnTo>
                  <a:lnTo>
                    <a:pt x="1505" y="63"/>
                  </a:lnTo>
                  <a:lnTo>
                    <a:pt x="1516" y="42"/>
                  </a:lnTo>
                  <a:lnTo>
                    <a:pt x="1530" y="25"/>
                  </a:lnTo>
                  <a:lnTo>
                    <a:pt x="1549" y="11"/>
                  </a:lnTo>
                  <a:lnTo>
                    <a:pt x="1570" y="3"/>
                  </a:lnTo>
                  <a:lnTo>
                    <a:pt x="1594"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nvGrpSpPr>
            <p:cNvPr id="63" name="Group 62">
              <a:extLst>
                <a:ext uri="{FF2B5EF4-FFF2-40B4-BE49-F238E27FC236}">
                  <a16:creationId xmlns:a16="http://schemas.microsoft.com/office/drawing/2014/main" id="{53F07527-958C-4456-B72F-CD42F5124C52}"/>
                </a:ext>
              </a:extLst>
            </p:cNvPr>
            <p:cNvGrpSpPr>
              <a:grpSpLocks noChangeAspect="1"/>
            </p:cNvGrpSpPr>
            <p:nvPr/>
          </p:nvGrpSpPr>
          <p:grpSpPr>
            <a:xfrm>
              <a:off x="3776941" y="2671919"/>
              <a:ext cx="789246" cy="1229816"/>
              <a:chOff x="3997326" y="1785937"/>
              <a:chExt cx="2454274" cy="3824289"/>
            </a:xfrm>
            <a:solidFill>
              <a:schemeClr val="accent6"/>
            </a:solidFill>
          </p:grpSpPr>
          <p:sp>
            <p:nvSpPr>
              <p:cNvPr id="129" name="Freeform 5">
                <a:extLst>
                  <a:ext uri="{FF2B5EF4-FFF2-40B4-BE49-F238E27FC236}">
                    <a16:creationId xmlns:a16="http://schemas.microsoft.com/office/drawing/2014/main" id="{0BDFAB26-A432-4867-AC40-2C9F9289B96E}"/>
                  </a:ext>
                </a:extLst>
              </p:cNvPr>
              <p:cNvSpPr>
                <a:spLocks/>
              </p:cNvSpPr>
              <p:nvPr/>
            </p:nvSpPr>
            <p:spPr bwMode="auto">
              <a:xfrm>
                <a:off x="4357688" y="4745038"/>
                <a:ext cx="1733550" cy="865188"/>
              </a:xfrm>
              <a:custGeom>
                <a:avLst/>
                <a:gdLst>
                  <a:gd name="T0" fmla="*/ 591 w 1092"/>
                  <a:gd name="T1" fmla="*/ 363 h 545"/>
                  <a:gd name="T2" fmla="*/ 637 w 1092"/>
                  <a:gd name="T3" fmla="*/ 363 h 545"/>
                  <a:gd name="T4" fmla="*/ 637 w 1092"/>
                  <a:gd name="T5" fmla="*/ 409 h 545"/>
                  <a:gd name="T6" fmla="*/ 1092 w 1092"/>
                  <a:gd name="T7" fmla="*/ 409 h 545"/>
                  <a:gd name="T8" fmla="*/ 1092 w 1092"/>
                  <a:gd name="T9" fmla="*/ 500 h 545"/>
                  <a:gd name="T10" fmla="*/ 637 w 1092"/>
                  <a:gd name="T11" fmla="*/ 500 h 545"/>
                  <a:gd name="T12" fmla="*/ 637 w 1092"/>
                  <a:gd name="T13" fmla="*/ 545 h 545"/>
                  <a:gd name="T14" fmla="*/ 591 w 1092"/>
                  <a:gd name="T15" fmla="*/ 545 h 545"/>
                  <a:gd name="T16" fmla="*/ 501 w 1092"/>
                  <a:gd name="T17" fmla="*/ 545 h 545"/>
                  <a:gd name="T18" fmla="*/ 455 w 1092"/>
                  <a:gd name="T19" fmla="*/ 545 h 545"/>
                  <a:gd name="T20" fmla="*/ 455 w 1092"/>
                  <a:gd name="T21" fmla="*/ 500 h 545"/>
                  <a:gd name="T22" fmla="*/ 0 w 1092"/>
                  <a:gd name="T23" fmla="*/ 500 h 545"/>
                  <a:gd name="T24" fmla="*/ 0 w 1092"/>
                  <a:gd name="T25" fmla="*/ 409 h 545"/>
                  <a:gd name="T26" fmla="*/ 455 w 1092"/>
                  <a:gd name="T27" fmla="*/ 409 h 545"/>
                  <a:gd name="T28" fmla="*/ 455 w 1092"/>
                  <a:gd name="T29" fmla="*/ 363 h 545"/>
                  <a:gd name="T30" fmla="*/ 501 w 1092"/>
                  <a:gd name="T31" fmla="*/ 363 h 545"/>
                  <a:gd name="T32" fmla="*/ 501 w 1092"/>
                  <a:gd name="T33" fmla="*/ 0 h 545"/>
                  <a:gd name="T34" fmla="*/ 591 w 1092"/>
                  <a:gd name="T35" fmla="*/ 0 h 545"/>
                  <a:gd name="T36" fmla="*/ 591 w 1092"/>
                  <a:gd name="T37" fmla="*/ 363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2" h="545">
                    <a:moveTo>
                      <a:pt x="591" y="363"/>
                    </a:moveTo>
                    <a:lnTo>
                      <a:pt x="637" y="363"/>
                    </a:lnTo>
                    <a:lnTo>
                      <a:pt x="637" y="409"/>
                    </a:lnTo>
                    <a:lnTo>
                      <a:pt x="1092" y="409"/>
                    </a:lnTo>
                    <a:lnTo>
                      <a:pt x="1092" y="500"/>
                    </a:lnTo>
                    <a:lnTo>
                      <a:pt x="637" y="500"/>
                    </a:lnTo>
                    <a:lnTo>
                      <a:pt x="637" y="545"/>
                    </a:lnTo>
                    <a:lnTo>
                      <a:pt x="591" y="545"/>
                    </a:lnTo>
                    <a:lnTo>
                      <a:pt x="501" y="545"/>
                    </a:lnTo>
                    <a:lnTo>
                      <a:pt x="455" y="545"/>
                    </a:lnTo>
                    <a:lnTo>
                      <a:pt x="455" y="500"/>
                    </a:lnTo>
                    <a:lnTo>
                      <a:pt x="0" y="500"/>
                    </a:lnTo>
                    <a:lnTo>
                      <a:pt x="0" y="409"/>
                    </a:lnTo>
                    <a:lnTo>
                      <a:pt x="455" y="409"/>
                    </a:lnTo>
                    <a:lnTo>
                      <a:pt x="455" y="363"/>
                    </a:lnTo>
                    <a:lnTo>
                      <a:pt x="501" y="363"/>
                    </a:lnTo>
                    <a:lnTo>
                      <a:pt x="501" y="0"/>
                    </a:lnTo>
                    <a:lnTo>
                      <a:pt x="591" y="0"/>
                    </a:lnTo>
                    <a:lnTo>
                      <a:pt x="591" y="3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30" name="Freeform 6">
                <a:extLst>
                  <a:ext uri="{FF2B5EF4-FFF2-40B4-BE49-F238E27FC236}">
                    <a16:creationId xmlns:a16="http://schemas.microsoft.com/office/drawing/2014/main" id="{24FC776E-7929-439D-8E83-D9548EFB1B9E}"/>
                  </a:ext>
                </a:extLst>
              </p:cNvPr>
              <p:cNvSpPr>
                <a:spLocks noEditPoints="1"/>
              </p:cNvSpPr>
              <p:nvPr/>
            </p:nvSpPr>
            <p:spPr bwMode="auto">
              <a:xfrm>
                <a:off x="3997326" y="1785937"/>
                <a:ext cx="2454274" cy="3030538"/>
              </a:xfrm>
              <a:custGeom>
                <a:avLst/>
                <a:gdLst>
                  <a:gd name="T0" fmla="*/ 45 w 1546"/>
                  <a:gd name="T1" fmla="*/ 1500 h 1909"/>
                  <a:gd name="T2" fmla="*/ 1501 w 1546"/>
                  <a:gd name="T3" fmla="*/ 1500 h 1909"/>
                  <a:gd name="T4" fmla="*/ 1546 w 1546"/>
                  <a:gd name="T5" fmla="*/ 1545 h 1909"/>
                  <a:gd name="T6" fmla="*/ 1546 w 1546"/>
                  <a:gd name="T7" fmla="*/ 1818 h 1909"/>
                  <a:gd name="T8" fmla="*/ 1455 w 1546"/>
                  <a:gd name="T9" fmla="*/ 1909 h 1909"/>
                  <a:gd name="T10" fmla="*/ 91 w 1546"/>
                  <a:gd name="T11" fmla="*/ 1909 h 1909"/>
                  <a:gd name="T12" fmla="*/ 0 w 1546"/>
                  <a:gd name="T13" fmla="*/ 1818 h 1909"/>
                  <a:gd name="T14" fmla="*/ 0 w 1546"/>
                  <a:gd name="T15" fmla="*/ 1545 h 1909"/>
                  <a:gd name="T16" fmla="*/ 45 w 1546"/>
                  <a:gd name="T17" fmla="*/ 1500 h 1909"/>
                  <a:gd name="T18" fmla="*/ 91 w 1546"/>
                  <a:gd name="T19" fmla="*/ 0 h 1909"/>
                  <a:gd name="T20" fmla="*/ 1455 w 1546"/>
                  <a:gd name="T21" fmla="*/ 0 h 1909"/>
                  <a:gd name="T22" fmla="*/ 1546 w 1546"/>
                  <a:gd name="T23" fmla="*/ 91 h 1909"/>
                  <a:gd name="T24" fmla="*/ 1546 w 1546"/>
                  <a:gd name="T25" fmla="*/ 364 h 1909"/>
                  <a:gd name="T26" fmla="*/ 1501 w 1546"/>
                  <a:gd name="T27" fmla="*/ 409 h 1909"/>
                  <a:gd name="T28" fmla="*/ 45 w 1546"/>
                  <a:gd name="T29" fmla="*/ 409 h 1909"/>
                  <a:gd name="T30" fmla="*/ 0 w 1546"/>
                  <a:gd name="T31" fmla="*/ 364 h 1909"/>
                  <a:gd name="T32" fmla="*/ 0 w 1546"/>
                  <a:gd name="T33" fmla="*/ 91 h 1909"/>
                  <a:gd name="T34" fmla="*/ 91 w 1546"/>
                  <a:gd name="T35" fmla="*/ 0 h 1909"/>
                  <a:gd name="T36" fmla="*/ 45 w 1546"/>
                  <a:gd name="T37" fmla="*/ 500 h 1909"/>
                  <a:gd name="T38" fmla="*/ 1501 w 1546"/>
                  <a:gd name="T39" fmla="*/ 500 h 1909"/>
                  <a:gd name="T40" fmla="*/ 1546 w 1546"/>
                  <a:gd name="T41" fmla="*/ 545 h 1909"/>
                  <a:gd name="T42" fmla="*/ 1546 w 1546"/>
                  <a:gd name="T43" fmla="*/ 864 h 1909"/>
                  <a:gd name="T44" fmla="*/ 1501 w 1546"/>
                  <a:gd name="T45" fmla="*/ 909 h 1909"/>
                  <a:gd name="T46" fmla="*/ 45 w 1546"/>
                  <a:gd name="T47" fmla="*/ 909 h 1909"/>
                  <a:gd name="T48" fmla="*/ 0 w 1546"/>
                  <a:gd name="T49" fmla="*/ 864 h 1909"/>
                  <a:gd name="T50" fmla="*/ 0 w 1546"/>
                  <a:gd name="T51" fmla="*/ 545 h 1909"/>
                  <a:gd name="T52" fmla="*/ 45 w 1546"/>
                  <a:gd name="T53" fmla="*/ 500 h 1909"/>
                  <a:gd name="T54" fmla="*/ 45 w 1546"/>
                  <a:gd name="T55" fmla="*/ 1000 h 1909"/>
                  <a:gd name="T56" fmla="*/ 1501 w 1546"/>
                  <a:gd name="T57" fmla="*/ 1000 h 1909"/>
                  <a:gd name="T58" fmla="*/ 1546 w 1546"/>
                  <a:gd name="T59" fmla="*/ 1045 h 1909"/>
                  <a:gd name="T60" fmla="*/ 1546 w 1546"/>
                  <a:gd name="T61" fmla="*/ 1364 h 1909"/>
                  <a:gd name="T62" fmla="*/ 1501 w 1546"/>
                  <a:gd name="T63" fmla="*/ 1409 h 1909"/>
                  <a:gd name="T64" fmla="*/ 45 w 1546"/>
                  <a:gd name="T65" fmla="*/ 1409 h 1909"/>
                  <a:gd name="T66" fmla="*/ 0 w 1546"/>
                  <a:gd name="T67" fmla="*/ 1364 h 1909"/>
                  <a:gd name="T68" fmla="*/ 0 w 1546"/>
                  <a:gd name="T69" fmla="*/ 1045 h 1909"/>
                  <a:gd name="T70" fmla="*/ 45 w 1546"/>
                  <a:gd name="T71" fmla="*/ 1000 h 1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6" h="1909">
                    <a:moveTo>
                      <a:pt x="45" y="1500"/>
                    </a:moveTo>
                    <a:lnTo>
                      <a:pt x="1501" y="1500"/>
                    </a:lnTo>
                    <a:lnTo>
                      <a:pt x="1546" y="1545"/>
                    </a:lnTo>
                    <a:lnTo>
                      <a:pt x="1546" y="1818"/>
                    </a:lnTo>
                    <a:lnTo>
                      <a:pt x="1455" y="1909"/>
                    </a:lnTo>
                    <a:lnTo>
                      <a:pt x="91" y="1909"/>
                    </a:lnTo>
                    <a:lnTo>
                      <a:pt x="0" y="1818"/>
                    </a:lnTo>
                    <a:lnTo>
                      <a:pt x="0" y="1545"/>
                    </a:lnTo>
                    <a:lnTo>
                      <a:pt x="45" y="1500"/>
                    </a:lnTo>
                    <a:close/>
                    <a:moveTo>
                      <a:pt x="91" y="0"/>
                    </a:moveTo>
                    <a:lnTo>
                      <a:pt x="1455" y="0"/>
                    </a:lnTo>
                    <a:lnTo>
                      <a:pt x="1546" y="91"/>
                    </a:lnTo>
                    <a:lnTo>
                      <a:pt x="1546" y="364"/>
                    </a:lnTo>
                    <a:lnTo>
                      <a:pt x="1501" y="409"/>
                    </a:lnTo>
                    <a:lnTo>
                      <a:pt x="45" y="409"/>
                    </a:lnTo>
                    <a:lnTo>
                      <a:pt x="0" y="364"/>
                    </a:lnTo>
                    <a:lnTo>
                      <a:pt x="0" y="91"/>
                    </a:lnTo>
                    <a:lnTo>
                      <a:pt x="91" y="0"/>
                    </a:lnTo>
                    <a:close/>
                    <a:moveTo>
                      <a:pt x="45" y="500"/>
                    </a:moveTo>
                    <a:lnTo>
                      <a:pt x="1501" y="500"/>
                    </a:lnTo>
                    <a:lnTo>
                      <a:pt x="1546" y="545"/>
                    </a:lnTo>
                    <a:lnTo>
                      <a:pt x="1546" y="864"/>
                    </a:lnTo>
                    <a:lnTo>
                      <a:pt x="1501" y="909"/>
                    </a:lnTo>
                    <a:lnTo>
                      <a:pt x="45" y="909"/>
                    </a:lnTo>
                    <a:lnTo>
                      <a:pt x="0" y="864"/>
                    </a:lnTo>
                    <a:lnTo>
                      <a:pt x="0" y="545"/>
                    </a:lnTo>
                    <a:lnTo>
                      <a:pt x="45" y="500"/>
                    </a:lnTo>
                    <a:close/>
                    <a:moveTo>
                      <a:pt x="45" y="1000"/>
                    </a:moveTo>
                    <a:lnTo>
                      <a:pt x="1501" y="1000"/>
                    </a:lnTo>
                    <a:lnTo>
                      <a:pt x="1546" y="1045"/>
                    </a:lnTo>
                    <a:lnTo>
                      <a:pt x="1546" y="1364"/>
                    </a:lnTo>
                    <a:lnTo>
                      <a:pt x="1501" y="1409"/>
                    </a:lnTo>
                    <a:lnTo>
                      <a:pt x="45" y="1409"/>
                    </a:lnTo>
                    <a:lnTo>
                      <a:pt x="0" y="1364"/>
                    </a:lnTo>
                    <a:lnTo>
                      <a:pt x="0" y="1045"/>
                    </a:lnTo>
                    <a:lnTo>
                      <a:pt x="45" y="10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grpSp>
        <p:sp>
          <p:nvSpPr>
            <p:cNvPr id="64" name="Freeform 5">
              <a:extLst>
                <a:ext uri="{FF2B5EF4-FFF2-40B4-BE49-F238E27FC236}">
                  <a16:creationId xmlns:a16="http://schemas.microsoft.com/office/drawing/2014/main" id="{260580DF-F80E-45D4-A600-FE0CB1485D64}"/>
                </a:ext>
              </a:extLst>
            </p:cNvPr>
            <p:cNvSpPr>
              <a:spLocks noChangeAspect="1" noEditPoints="1"/>
            </p:cNvSpPr>
            <p:nvPr/>
          </p:nvSpPr>
          <p:spPr bwMode="auto">
            <a:xfrm>
              <a:off x="6660307" y="2691567"/>
              <a:ext cx="967595" cy="967595"/>
            </a:xfrm>
            <a:custGeom>
              <a:avLst/>
              <a:gdLst>
                <a:gd name="T0" fmla="*/ 512 w 1663"/>
                <a:gd name="T1" fmla="*/ 128 h 1663"/>
                <a:gd name="T2" fmla="*/ 1535 w 1663"/>
                <a:gd name="T3" fmla="*/ 128 h 1663"/>
                <a:gd name="T4" fmla="*/ 1663 w 1663"/>
                <a:gd name="T5" fmla="*/ 576 h 1663"/>
                <a:gd name="T6" fmla="*/ 1407 w 1663"/>
                <a:gd name="T7" fmla="*/ 512 h 1663"/>
                <a:gd name="T8" fmla="*/ 1535 w 1663"/>
                <a:gd name="T9" fmla="*/ 704 h 1663"/>
                <a:gd name="T10" fmla="*/ 1535 w 1663"/>
                <a:gd name="T11" fmla="*/ 768 h 1663"/>
                <a:gd name="T12" fmla="*/ 1407 w 1663"/>
                <a:gd name="T13" fmla="*/ 768 h 1663"/>
                <a:gd name="T14" fmla="*/ 1663 w 1663"/>
                <a:gd name="T15" fmla="*/ 896 h 1663"/>
                <a:gd name="T16" fmla="*/ 1535 w 1663"/>
                <a:gd name="T17" fmla="*/ 896 h 1663"/>
                <a:gd name="T18" fmla="*/ 1535 w 1663"/>
                <a:gd name="T19" fmla="*/ 960 h 1663"/>
                <a:gd name="T20" fmla="*/ 1663 w 1663"/>
                <a:gd name="T21" fmla="*/ 1151 h 1663"/>
                <a:gd name="T22" fmla="*/ 1407 w 1663"/>
                <a:gd name="T23" fmla="*/ 1087 h 1663"/>
                <a:gd name="T24" fmla="*/ 1535 w 1663"/>
                <a:gd name="T25" fmla="*/ 1535 h 1663"/>
                <a:gd name="T26" fmla="*/ 1087 w 1663"/>
                <a:gd name="T27" fmla="*/ 1407 h 1663"/>
                <a:gd name="T28" fmla="*/ 959 w 1663"/>
                <a:gd name="T29" fmla="*/ 1407 h 1663"/>
                <a:gd name="T30" fmla="*/ 767 w 1663"/>
                <a:gd name="T31" fmla="*/ 1535 h 1663"/>
                <a:gd name="T32" fmla="*/ 704 w 1663"/>
                <a:gd name="T33" fmla="*/ 1535 h 1663"/>
                <a:gd name="T34" fmla="*/ 512 w 1663"/>
                <a:gd name="T35" fmla="*/ 1407 h 1663"/>
                <a:gd name="T36" fmla="*/ 128 w 1663"/>
                <a:gd name="T37" fmla="*/ 1151 h 1663"/>
                <a:gd name="T38" fmla="*/ 128 w 1663"/>
                <a:gd name="T39" fmla="*/ 1087 h 1663"/>
                <a:gd name="T40" fmla="*/ 0 w 1663"/>
                <a:gd name="T41" fmla="*/ 896 h 1663"/>
                <a:gd name="T42" fmla="*/ 0 w 1663"/>
                <a:gd name="T43" fmla="*/ 768 h 1663"/>
                <a:gd name="T44" fmla="*/ 128 w 1663"/>
                <a:gd name="T45" fmla="*/ 576 h 1663"/>
                <a:gd name="T46" fmla="*/ 128 w 1663"/>
                <a:gd name="T47" fmla="*/ 512 h 1663"/>
                <a:gd name="T48" fmla="*/ 512 w 1663"/>
                <a:gd name="T49" fmla="*/ 256 h 1663"/>
                <a:gd name="T50" fmla="*/ 704 w 1663"/>
                <a:gd name="T51" fmla="*/ 128 h 1663"/>
                <a:gd name="T52" fmla="*/ 767 w 1663"/>
                <a:gd name="T53" fmla="*/ 128 h 1663"/>
                <a:gd name="T54" fmla="*/ 959 w 1663"/>
                <a:gd name="T55" fmla="*/ 256 h 1663"/>
                <a:gd name="T56" fmla="*/ 1087 w 1663"/>
                <a:gd name="T57" fmla="*/ 256 h 1663"/>
                <a:gd name="T58" fmla="*/ 1535 w 1663"/>
                <a:gd name="T59" fmla="*/ 128 h 1663"/>
                <a:gd name="T60" fmla="*/ 256 w 1663"/>
                <a:gd name="T61" fmla="*/ 1087 h 1663"/>
                <a:gd name="T62" fmla="*/ 128 w 1663"/>
                <a:gd name="T63" fmla="*/ 960 h 1663"/>
                <a:gd name="T64" fmla="*/ 128 w 1663"/>
                <a:gd name="T65" fmla="*/ 896 h 1663"/>
                <a:gd name="T66" fmla="*/ 256 w 1663"/>
                <a:gd name="T67" fmla="*/ 768 h 1663"/>
                <a:gd name="T68" fmla="*/ 128 w 1663"/>
                <a:gd name="T69" fmla="*/ 768 h 1663"/>
                <a:gd name="T70" fmla="*/ 256 w 1663"/>
                <a:gd name="T71" fmla="*/ 512 h 1663"/>
                <a:gd name="T72" fmla="*/ 576 w 1663"/>
                <a:gd name="T73" fmla="*/ 1535 h 1663"/>
                <a:gd name="T74" fmla="*/ 512 w 1663"/>
                <a:gd name="T75" fmla="*/ 1535 h 1663"/>
                <a:gd name="T76" fmla="*/ 1151 w 1663"/>
                <a:gd name="T77" fmla="*/ 1663 h 1663"/>
                <a:gd name="T78" fmla="*/ 1151 w 1663"/>
                <a:gd name="T79" fmla="*/ 1535 h 1663"/>
                <a:gd name="T80" fmla="*/ 895 w 1663"/>
                <a:gd name="T81" fmla="*/ 1663 h 1663"/>
                <a:gd name="T82" fmla="*/ 767 w 1663"/>
                <a:gd name="T83" fmla="*/ 1535 h 1663"/>
                <a:gd name="T84" fmla="*/ 704 w 1663"/>
                <a:gd name="T85" fmla="*/ 1535 h 1663"/>
                <a:gd name="T86" fmla="*/ 1151 w 1663"/>
                <a:gd name="T87" fmla="*/ 128 h 1663"/>
                <a:gd name="T88" fmla="*/ 1151 w 1663"/>
                <a:gd name="T89" fmla="*/ 0 h 1663"/>
                <a:gd name="T90" fmla="*/ 895 w 1663"/>
                <a:gd name="T91" fmla="*/ 128 h 1663"/>
                <a:gd name="T92" fmla="*/ 767 w 1663"/>
                <a:gd name="T93" fmla="*/ 0 h 1663"/>
                <a:gd name="T94" fmla="*/ 704 w 1663"/>
                <a:gd name="T95" fmla="*/ 0 h 1663"/>
                <a:gd name="T96" fmla="*/ 448 w 1663"/>
                <a:gd name="T97" fmla="*/ 448 h 1663"/>
                <a:gd name="T98" fmla="*/ 716 w 1663"/>
                <a:gd name="T99" fmla="*/ 1151 h 1663"/>
                <a:gd name="T100" fmla="*/ 1215 w 1663"/>
                <a:gd name="T101" fmla="*/ 1215 h 1663"/>
                <a:gd name="T102" fmla="*/ 512 w 1663"/>
                <a:gd name="T103" fmla="*/ 512 h 1663"/>
                <a:gd name="T104" fmla="*/ 691 w 1663"/>
                <a:gd name="T105" fmla="*/ 1087 h 1663"/>
                <a:gd name="T106" fmla="*/ 1151 w 1663"/>
                <a:gd name="T107" fmla="*/ 1151 h 1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3" h="1663">
                  <a:moveTo>
                    <a:pt x="576" y="0"/>
                  </a:moveTo>
                  <a:lnTo>
                    <a:pt x="576" y="128"/>
                  </a:lnTo>
                  <a:lnTo>
                    <a:pt x="512" y="128"/>
                  </a:lnTo>
                  <a:lnTo>
                    <a:pt x="512" y="0"/>
                  </a:lnTo>
                  <a:lnTo>
                    <a:pt x="576" y="0"/>
                  </a:lnTo>
                  <a:close/>
                  <a:moveTo>
                    <a:pt x="1535" y="128"/>
                  </a:moveTo>
                  <a:lnTo>
                    <a:pt x="1535" y="512"/>
                  </a:lnTo>
                  <a:lnTo>
                    <a:pt x="1663" y="512"/>
                  </a:lnTo>
                  <a:lnTo>
                    <a:pt x="1663" y="576"/>
                  </a:lnTo>
                  <a:lnTo>
                    <a:pt x="1535" y="576"/>
                  </a:lnTo>
                  <a:lnTo>
                    <a:pt x="1535" y="512"/>
                  </a:lnTo>
                  <a:lnTo>
                    <a:pt x="1407" y="512"/>
                  </a:lnTo>
                  <a:lnTo>
                    <a:pt x="1407" y="576"/>
                  </a:lnTo>
                  <a:lnTo>
                    <a:pt x="1535" y="576"/>
                  </a:lnTo>
                  <a:lnTo>
                    <a:pt x="1535" y="704"/>
                  </a:lnTo>
                  <a:lnTo>
                    <a:pt x="1663" y="704"/>
                  </a:lnTo>
                  <a:lnTo>
                    <a:pt x="1663" y="768"/>
                  </a:lnTo>
                  <a:lnTo>
                    <a:pt x="1535" y="768"/>
                  </a:lnTo>
                  <a:lnTo>
                    <a:pt x="1535" y="704"/>
                  </a:lnTo>
                  <a:lnTo>
                    <a:pt x="1407" y="704"/>
                  </a:lnTo>
                  <a:lnTo>
                    <a:pt x="1407" y="768"/>
                  </a:lnTo>
                  <a:lnTo>
                    <a:pt x="1535" y="768"/>
                  </a:lnTo>
                  <a:lnTo>
                    <a:pt x="1535" y="896"/>
                  </a:lnTo>
                  <a:lnTo>
                    <a:pt x="1663" y="896"/>
                  </a:lnTo>
                  <a:lnTo>
                    <a:pt x="1663" y="960"/>
                  </a:lnTo>
                  <a:lnTo>
                    <a:pt x="1535" y="960"/>
                  </a:lnTo>
                  <a:lnTo>
                    <a:pt x="1535" y="896"/>
                  </a:lnTo>
                  <a:lnTo>
                    <a:pt x="1407" y="896"/>
                  </a:lnTo>
                  <a:lnTo>
                    <a:pt x="1407" y="960"/>
                  </a:lnTo>
                  <a:lnTo>
                    <a:pt x="1535" y="960"/>
                  </a:lnTo>
                  <a:lnTo>
                    <a:pt x="1535" y="1087"/>
                  </a:lnTo>
                  <a:lnTo>
                    <a:pt x="1663" y="1087"/>
                  </a:lnTo>
                  <a:lnTo>
                    <a:pt x="1663" y="1151"/>
                  </a:lnTo>
                  <a:lnTo>
                    <a:pt x="1535" y="1151"/>
                  </a:lnTo>
                  <a:lnTo>
                    <a:pt x="1535" y="1087"/>
                  </a:lnTo>
                  <a:lnTo>
                    <a:pt x="1407" y="1087"/>
                  </a:lnTo>
                  <a:lnTo>
                    <a:pt x="1407" y="1151"/>
                  </a:lnTo>
                  <a:lnTo>
                    <a:pt x="1535" y="1151"/>
                  </a:lnTo>
                  <a:lnTo>
                    <a:pt x="1535" y="1535"/>
                  </a:lnTo>
                  <a:lnTo>
                    <a:pt x="1151" y="1535"/>
                  </a:lnTo>
                  <a:lnTo>
                    <a:pt x="1151" y="1407"/>
                  </a:lnTo>
                  <a:lnTo>
                    <a:pt x="1087" y="1407"/>
                  </a:lnTo>
                  <a:lnTo>
                    <a:pt x="1087" y="1535"/>
                  </a:lnTo>
                  <a:lnTo>
                    <a:pt x="959" y="1535"/>
                  </a:lnTo>
                  <a:lnTo>
                    <a:pt x="959" y="1407"/>
                  </a:lnTo>
                  <a:lnTo>
                    <a:pt x="895" y="1407"/>
                  </a:lnTo>
                  <a:lnTo>
                    <a:pt x="895" y="1535"/>
                  </a:lnTo>
                  <a:lnTo>
                    <a:pt x="767" y="1535"/>
                  </a:lnTo>
                  <a:lnTo>
                    <a:pt x="767" y="1407"/>
                  </a:lnTo>
                  <a:lnTo>
                    <a:pt x="704" y="1407"/>
                  </a:lnTo>
                  <a:lnTo>
                    <a:pt x="704" y="1535"/>
                  </a:lnTo>
                  <a:lnTo>
                    <a:pt x="576" y="1535"/>
                  </a:lnTo>
                  <a:lnTo>
                    <a:pt x="576" y="1407"/>
                  </a:lnTo>
                  <a:lnTo>
                    <a:pt x="512" y="1407"/>
                  </a:lnTo>
                  <a:lnTo>
                    <a:pt x="512" y="1535"/>
                  </a:lnTo>
                  <a:lnTo>
                    <a:pt x="128" y="1535"/>
                  </a:lnTo>
                  <a:lnTo>
                    <a:pt x="128" y="1151"/>
                  </a:lnTo>
                  <a:lnTo>
                    <a:pt x="0" y="1151"/>
                  </a:lnTo>
                  <a:lnTo>
                    <a:pt x="0" y="1087"/>
                  </a:lnTo>
                  <a:lnTo>
                    <a:pt x="128" y="1087"/>
                  </a:lnTo>
                  <a:lnTo>
                    <a:pt x="128" y="960"/>
                  </a:lnTo>
                  <a:lnTo>
                    <a:pt x="0" y="960"/>
                  </a:lnTo>
                  <a:lnTo>
                    <a:pt x="0" y="896"/>
                  </a:lnTo>
                  <a:lnTo>
                    <a:pt x="128" y="896"/>
                  </a:lnTo>
                  <a:lnTo>
                    <a:pt x="128" y="768"/>
                  </a:lnTo>
                  <a:lnTo>
                    <a:pt x="0" y="768"/>
                  </a:lnTo>
                  <a:lnTo>
                    <a:pt x="0" y="704"/>
                  </a:lnTo>
                  <a:lnTo>
                    <a:pt x="128" y="704"/>
                  </a:lnTo>
                  <a:lnTo>
                    <a:pt x="128" y="576"/>
                  </a:lnTo>
                  <a:lnTo>
                    <a:pt x="0" y="576"/>
                  </a:lnTo>
                  <a:lnTo>
                    <a:pt x="0" y="512"/>
                  </a:lnTo>
                  <a:lnTo>
                    <a:pt x="128" y="512"/>
                  </a:lnTo>
                  <a:lnTo>
                    <a:pt x="128" y="128"/>
                  </a:lnTo>
                  <a:lnTo>
                    <a:pt x="512" y="128"/>
                  </a:lnTo>
                  <a:lnTo>
                    <a:pt x="512" y="256"/>
                  </a:lnTo>
                  <a:lnTo>
                    <a:pt x="576" y="256"/>
                  </a:lnTo>
                  <a:lnTo>
                    <a:pt x="576" y="128"/>
                  </a:lnTo>
                  <a:lnTo>
                    <a:pt x="704" y="128"/>
                  </a:lnTo>
                  <a:lnTo>
                    <a:pt x="704" y="256"/>
                  </a:lnTo>
                  <a:lnTo>
                    <a:pt x="767" y="256"/>
                  </a:lnTo>
                  <a:lnTo>
                    <a:pt x="767" y="128"/>
                  </a:lnTo>
                  <a:lnTo>
                    <a:pt x="895" y="128"/>
                  </a:lnTo>
                  <a:lnTo>
                    <a:pt x="895" y="256"/>
                  </a:lnTo>
                  <a:lnTo>
                    <a:pt x="959" y="256"/>
                  </a:lnTo>
                  <a:lnTo>
                    <a:pt x="959" y="128"/>
                  </a:lnTo>
                  <a:lnTo>
                    <a:pt x="1087" y="128"/>
                  </a:lnTo>
                  <a:lnTo>
                    <a:pt x="1087" y="256"/>
                  </a:lnTo>
                  <a:lnTo>
                    <a:pt x="1151" y="256"/>
                  </a:lnTo>
                  <a:lnTo>
                    <a:pt x="1151" y="128"/>
                  </a:lnTo>
                  <a:lnTo>
                    <a:pt x="1535" y="128"/>
                  </a:lnTo>
                  <a:close/>
                  <a:moveTo>
                    <a:pt x="128" y="1151"/>
                  </a:moveTo>
                  <a:lnTo>
                    <a:pt x="256" y="1151"/>
                  </a:lnTo>
                  <a:lnTo>
                    <a:pt x="256" y="1087"/>
                  </a:lnTo>
                  <a:lnTo>
                    <a:pt x="128" y="1087"/>
                  </a:lnTo>
                  <a:lnTo>
                    <a:pt x="128" y="1151"/>
                  </a:lnTo>
                  <a:close/>
                  <a:moveTo>
                    <a:pt x="128" y="960"/>
                  </a:moveTo>
                  <a:lnTo>
                    <a:pt x="256" y="960"/>
                  </a:lnTo>
                  <a:lnTo>
                    <a:pt x="256" y="896"/>
                  </a:lnTo>
                  <a:lnTo>
                    <a:pt x="128" y="896"/>
                  </a:lnTo>
                  <a:lnTo>
                    <a:pt x="128" y="960"/>
                  </a:lnTo>
                  <a:close/>
                  <a:moveTo>
                    <a:pt x="128" y="768"/>
                  </a:moveTo>
                  <a:lnTo>
                    <a:pt x="256" y="768"/>
                  </a:lnTo>
                  <a:lnTo>
                    <a:pt x="256" y="704"/>
                  </a:lnTo>
                  <a:lnTo>
                    <a:pt x="128" y="704"/>
                  </a:lnTo>
                  <a:lnTo>
                    <a:pt x="128" y="768"/>
                  </a:lnTo>
                  <a:close/>
                  <a:moveTo>
                    <a:pt x="128" y="576"/>
                  </a:moveTo>
                  <a:lnTo>
                    <a:pt x="256" y="576"/>
                  </a:lnTo>
                  <a:lnTo>
                    <a:pt x="256" y="512"/>
                  </a:lnTo>
                  <a:lnTo>
                    <a:pt x="128" y="512"/>
                  </a:lnTo>
                  <a:lnTo>
                    <a:pt x="128" y="576"/>
                  </a:lnTo>
                  <a:close/>
                  <a:moveTo>
                    <a:pt x="576" y="1535"/>
                  </a:moveTo>
                  <a:lnTo>
                    <a:pt x="576" y="1663"/>
                  </a:lnTo>
                  <a:lnTo>
                    <a:pt x="512" y="1663"/>
                  </a:lnTo>
                  <a:lnTo>
                    <a:pt x="512" y="1535"/>
                  </a:lnTo>
                  <a:lnTo>
                    <a:pt x="576" y="1535"/>
                  </a:lnTo>
                  <a:close/>
                  <a:moveTo>
                    <a:pt x="1151" y="1535"/>
                  </a:moveTo>
                  <a:lnTo>
                    <a:pt x="1151" y="1663"/>
                  </a:lnTo>
                  <a:lnTo>
                    <a:pt x="1087" y="1663"/>
                  </a:lnTo>
                  <a:lnTo>
                    <a:pt x="1087" y="1535"/>
                  </a:lnTo>
                  <a:lnTo>
                    <a:pt x="1151" y="1535"/>
                  </a:lnTo>
                  <a:close/>
                  <a:moveTo>
                    <a:pt x="959" y="1535"/>
                  </a:moveTo>
                  <a:lnTo>
                    <a:pt x="959" y="1663"/>
                  </a:lnTo>
                  <a:lnTo>
                    <a:pt x="895" y="1663"/>
                  </a:lnTo>
                  <a:lnTo>
                    <a:pt x="895" y="1535"/>
                  </a:lnTo>
                  <a:lnTo>
                    <a:pt x="959" y="1535"/>
                  </a:lnTo>
                  <a:close/>
                  <a:moveTo>
                    <a:pt x="767" y="1535"/>
                  </a:moveTo>
                  <a:lnTo>
                    <a:pt x="767" y="1663"/>
                  </a:lnTo>
                  <a:lnTo>
                    <a:pt x="704" y="1663"/>
                  </a:lnTo>
                  <a:lnTo>
                    <a:pt x="704" y="1535"/>
                  </a:lnTo>
                  <a:lnTo>
                    <a:pt x="767" y="1535"/>
                  </a:lnTo>
                  <a:close/>
                  <a:moveTo>
                    <a:pt x="1151" y="0"/>
                  </a:moveTo>
                  <a:lnTo>
                    <a:pt x="1151" y="128"/>
                  </a:lnTo>
                  <a:lnTo>
                    <a:pt x="1087" y="128"/>
                  </a:lnTo>
                  <a:lnTo>
                    <a:pt x="1087" y="0"/>
                  </a:lnTo>
                  <a:lnTo>
                    <a:pt x="1151" y="0"/>
                  </a:lnTo>
                  <a:close/>
                  <a:moveTo>
                    <a:pt x="959" y="0"/>
                  </a:moveTo>
                  <a:lnTo>
                    <a:pt x="959" y="128"/>
                  </a:lnTo>
                  <a:lnTo>
                    <a:pt x="895" y="128"/>
                  </a:lnTo>
                  <a:lnTo>
                    <a:pt x="895" y="0"/>
                  </a:lnTo>
                  <a:lnTo>
                    <a:pt x="959" y="0"/>
                  </a:lnTo>
                  <a:close/>
                  <a:moveTo>
                    <a:pt x="767" y="0"/>
                  </a:moveTo>
                  <a:lnTo>
                    <a:pt x="767" y="128"/>
                  </a:lnTo>
                  <a:lnTo>
                    <a:pt x="704" y="128"/>
                  </a:lnTo>
                  <a:lnTo>
                    <a:pt x="704" y="0"/>
                  </a:lnTo>
                  <a:lnTo>
                    <a:pt x="767" y="0"/>
                  </a:lnTo>
                  <a:close/>
                  <a:moveTo>
                    <a:pt x="1215" y="448"/>
                  </a:moveTo>
                  <a:lnTo>
                    <a:pt x="448" y="448"/>
                  </a:lnTo>
                  <a:lnTo>
                    <a:pt x="448" y="1215"/>
                  </a:lnTo>
                  <a:lnTo>
                    <a:pt x="652" y="1215"/>
                  </a:lnTo>
                  <a:lnTo>
                    <a:pt x="716" y="1151"/>
                  </a:lnTo>
                  <a:lnTo>
                    <a:pt x="947" y="1151"/>
                  </a:lnTo>
                  <a:lnTo>
                    <a:pt x="1010" y="1215"/>
                  </a:lnTo>
                  <a:lnTo>
                    <a:pt x="1215" y="1215"/>
                  </a:lnTo>
                  <a:lnTo>
                    <a:pt x="1215" y="448"/>
                  </a:lnTo>
                  <a:close/>
                  <a:moveTo>
                    <a:pt x="1151" y="512"/>
                  </a:moveTo>
                  <a:lnTo>
                    <a:pt x="512" y="512"/>
                  </a:lnTo>
                  <a:lnTo>
                    <a:pt x="512" y="1151"/>
                  </a:lnTo>
                  <a:lnTo>
                    <a:pt x="627" y="1151"/>
                  </a:lnTo>
                  <a:lnTo>
                    <a:pt x="691" y="1087"/>
                  </a:lnTo>
                  <a:lnTo>
                    <a:pt x="972" y="1087"/>
                  </a:lnTo>
                  <a:lnTo>
                    <a:pt x="1036" y="1151"/>
                  </a:lnTo>
                  <a:lnTo>
                    <a:pt x="1151" y="1151"/>
                  </a:lnTo>
                  <a:lnTo>
                    <a:pt x="1151" y="512"/>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grpSp>
          <p:nvGrpSpPr>
            <p:cNvPr id="65" name="Group 9">
              <a:extLst>
                <a:ext uri="{FF2B5EF4-FFF2-40B4-BE49-F238E27FC236}">
                  <a16:creationId xmlns:a16="http://schemas.microsoft.com/office/drawing/2014/main" id="{94DFE42C-F7EF-4474-B365-762CD458B0ED}"/>
                </a:ext>
              </a:extLst>
            </p:cNvPr>
            <p:cNvGrpSpPr>
              <a:grpSpLocks noChangeAspect="1"/>
            </p:cNvGrpSpPr>
            <p:nvPr/>
          </p:nvGrpSpPr>
          <p:grpSpPr bwMode="auto">
            <a:xfrm>
              <a:off x="2254745" y="2666318"/>
              <a:ext cx="879539" cy="1082446"/>
              <a:chOff x="3404" y="1333"/>
              <a:chExt cx="2137" cy="2630"/>
            </a:xfrm>
          </p:grpSpPr>
          <p:sp>
            <p:nvSpPr>
              <p:cNvPr id="108" name="Freeform 11">
                <a:extLst>
                  <a:ext uri="{FF2B5EF4-FFF2-40B4-BE49-F238E27FC236}">
                    <a16:creationId xmlns:a16="http://schemas.microsoft.com/office/drawing/2014/main" id="{7989FB2C-7930-42B6-B241-11FE5A85A6A8}"/>
                  </a:ext>
                </a:extLst>
              </p:cNvPr>
              <p:cNvSpPr>
                <a:spLocks/>
              </p:cNvSpPr>
              <p:nvPr/>
            </p:nvSpPr>
            <p:spPr bwMode="auto">
              <a:xfrm>
                <a:off x="3489" y="2066"/>
                <a:ext cx="622" cy="411"/>
              </a:xfrm>
              <a:custGeom>
                <a:avLst/>
                <a:gdLst>
                  <a:gd name="T0" fmla="*/ 101 w 1246"/>
                  <a:gd name="T1" fmla="*/ 36 h 821"/>
                  <a:gd name="T2" fmla="*/ 222 w 1246"/>
                  <a:gd name="T3" fmla="*/ 111 h 821"/>
                  <a:gd name="T4" fmla="*/ 377 w 1246"/>
                  <a:gd name="T5" fmla="*/ 183 h 821"/>
                  <a:gd name="T6" fmla="*/ 372 w 1246"/>
                  <a:gd name="T7" fmla="*/ 233 h 821"/>
                  <a:gd name="T8" fmla="*/ 391 w 1246"/>
                  <a:gd name="T9" fmla="*/ 325 h 821"/>
                  <a:gd name="T10" fmla="*/ 442 w 1246"/>
                  <a:gd name="T11" fmla="*/ 400 h 821"/>
                  <a:gd name="T12" fmla="*/ 517 w 1246"/>
                  <a:gd name="T13" fmla="*/ 451 h 821"/>
                  <a:gd name="T14" fmla="*/ 609 w 1246"/>
                  <a:gd name="T15" fmla="*/ 470 h 821"/>
                  <a:gd name="T16" fmla="*/ 692 w 1246"/>
                  <a:gd name="T17" fmla="*/ 456 h 821"/>
                  <a:gd name="T18" fmla="*/ 763 w 1246"/>
                  <a:gd name="T19" fmla="*/ 414 h 821"/>
                  <a:gd name="T20" fmla="*/ 815 w 1246"/>
                  <a:gd name="T21" fmla="*/ 352 h 821"/>
                  <a:gd name="T22" fmla="*/ 927 w 1246"/>
                  <a:gd name="T23" fmla="*/ 333 h 821"/>
                  <a:gd name="T24" fmla="*/ 1131 w 1246"/>
                  <a:gd name="T25" fmla="*/ 363 h 821"/>
                  <a:gd name="T26" fmla="*/ 1246 w 1246"/>
                  <a:gd name="T27" fmla="*/ 386 h 821"/>
                  <a:gd name="T28" fmla="*/ 1023 w 1246"/>
                  <a:gd name="T29" fmla="*/ 617 h 821"/>
                  <a:gd name="T30" fmla="*/ 1010 w 1246"/>
                  <a:gd name="T31" fmla="*/ 611 h 821"/>
                  <a:gd name="T32" fmla="*/ 980 w 1246"/>
                  <a:gd name="T33" fmla="*/ 593 h 821"/>
                  <a:gd name="T34" fmla="*/ 944 w 1246"/>
                  <a:gd name="T35" fmla="*/ 572 h 821"/>
                  <a:gd name="T36" fmla="*/ 903 w 1246"/>
                  <a:gd name="T37" fmla="*/ 584 h 821"/>
                  <a:gd name="T38" fmla="*/ 877 w 1246"/>
                  <a:gd name="T39" fmla="*/ 620 h 821"/>
                  <a:gd name="T40" fmla="*/ 881 w 1246"/>
                  <a:gd name="T41" fmla="*/ 667 h 821"/>
                  <a:gd name="T42" fmla="*/ 884 w 1246"/>
                  <a:gd name="T43" fmla="*/ 706 h 821"/>
                  <a:gd name="T44" fmla="*/ 885 w 1246"/>
                  <a:gd name="T45" fmla="*/ 724 h 821"/>
                  <a:gd name="T46" fmla="*/ 574 w 1246"/>
                  <a:gd name="T47" fmla="*/ 821 h 821"/>
                  <a:gd name="T48" fmla="*/ 498 w 1246"/>
                  <a:gd name="T49" fmla="*/ 740 h 821"/>
                  <a:gd name="T50" fmla="*/ 495 w 1246"/>
                  <a:gd name="T51" fmla="*/ 710 h 821"/>
                  <a:gd name="T52" fmla="*/ 491 w 1246"/>
                  <a:gd name="T53" fmla="*/ 668 h 821"/>
                  <a:gd name="T54" fmla="*/ 452 w 1246"/>
                  <a:gd name="T55" fmla="*/ 638 h 821"/>
                  <a:gd name="T56" fmla="*/ 402 w 1246"/>
                  <a:gd name="T57" fmla="*/ 635 h 821"/>
                  <a:gd name="T58" fmla="*/ 372 w 1246"/>
                  <a:gd name="T59" fmla="*/ 662 h 821"/>
                  <a:gd name="T60" fmla="*/ 343 w 1246"/>
                  <a:gd name="T61" fmla="*/ 686 h 821"/>
                  <a:gd name="T62" fmla="*/ 332 w 1246"/>
                  <a:gd name="T63" fmla="*/ 695 h 821"/>
                  <a:gd name="T64" fmla="*/ 329 w 1246"/>
                  <a:gd name="T65" fmla="*/ 697 h 821"/>
                  <a:gd name="T66" fmla="*/ 324 w 1246"/>
                  <a:gd name="T67" fmla="*/ 700 h 821"/>
                  <a:gd name="T68" fmla="*/ 318 w 1246"/>
                  <a:gd name="T69" fmla="*/ 703 h 821"/>
                  <a:gd name="T70" fmla="*/ 297 w 1246"/>
                  <a:gd name="T71" fmla="*/ 702 h 821"/>
                  <a:gd name="T72" fmla="*/ 259 w 1246"/>
                  <a:gd name="T73" fmla="*/ 698 h 821"/>
                  <a:gd name="T74" fmla="*/ 228 w 1246"/>
                  <a:gd name="T75" fmla="*/ 695 h 821"/>
                  <a:gd name="T76" fmla="*/ 70 w 1246"/>
                  <a:gd name="T77" fmla="*/ 515 h 821"/>
                  <a:gd name="T78" fmla="*/ 73 w 1246"/>
                  <a:gd name="T79" fmla="*/ 403 h 821"/>
                  <a:gd name="T80" fmla="*/ 91 w 1246"/>
                  <a:gd name="T81" fmla="*/ 389 h 821"/>
                  <a:gd name="T82" fmla="*/ 118 w 1246"/>
                  <a:gd name="T83" fmla="*/ 367 h 821"/>
                  <a:gd name="T84" fmla="*/ 147 w 1246"/>
                  <a:gd name="T85" fmla="*/ 341 h 821"/>
                  <a:gd name="T86" fmla="*/ 152 w 1246"/>
                  <a:gd name="T87" fmla="*/ 295 h 821"/>
                  <a:gd name="T88" fmla="*/ 131 w 1246"/>
                  <a:gd name="T89" fmla="*/ 250 h 821"/>
                  <a:gd name="T90" fmla="*/ 94 w 1246"/>
                  <a:gd name="T91" fmla="*/ 233 h 821"/>
                  <a:gd name="T92" fmla="*/ 58 w 1246"/>
                  <a:gd name="T93" fmla="*/ 217 h 821"/>
                  <a:gd name="T94" fmla="*/ 35 w 1246"/>
                  <a:gd name="T95" fmla="*/ 206 h 821"/>
                  <a:gd name="T96" fmla="*/ 0 w 1246"/>
                  <a:gd name="T97" fmla="*/ 115 h 821"/>
                  <a:gd name="T98" fmla="*/ 50 w 1246"/>
                  <a:gd name="T99"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821">
                    <a:moveTo>
                      <a:pt x="50" y="0"/>
                    </a:moveTo>
                    <a:lnTo>
                      <a:pt x="101" y="36"/>
                    </a:lnTo>
                    <a:lnTo>
                      <a:pt x="158" y="75"/>
                    </a:lnTo>
                    <a:lnTo>
                      <a:pt x="222" y="111"/>
                    </a:lnTo>
                    <a:lnTo>
                      <a:pt x="295" y="148"/>
                    </a:lnTo>
                    <a:lnTo>
                      <a:pt x="377" y="183"/>
                    </a:lnTo>
                    <a:lnTo>
                      <a:pt x="373" y="207"/>
                    </a:lnTo>
                    <a:lnTo>
                      <a:pt x="372" y="233"/>
                    </a:lnTo>
                    <a:lnTo>
                      <a:pt x="377" y="280"/>
                    </a:lnTo>
                    <a:lnTo>
                      <a:pt x="391" y="325"/>
                    </a:lnTo>
                    <a:lnTo>
                      <a:pt x="413" y="365"/>
                    </a:lnTo>
                    <a:lnTo>
                      <a:pt x="442" y="400"/>
                    </a:lnTo>
                    <a:lnTo>
                      <a:pt x="477" y="429"/>
                    </a:lnTo>
                    <a:lnTo>
                      <a:pt x="517" y="451"/>
                    </a:lnTo>
                    <a:lnTo>
                      <a:pt x="562" y="466"/>
                    </a:lnTo>
                    <a:lnTo>
                      <a:pt x="609" y="470"/>
                    </a:lnTo>
                    <a:lnTo>
                      <a:pt x="653" y="466"/>
                    </a:lnTo>
                    <a:lnTo>
                      <a:pt x="692" y="456"/>
                    </a:lnTo>
                    <a:lnTo>
                      <a:pt x="731" y="438"/>
                    </a:lnTo>
                    <a:lnTo>
                      <a:pt x="763" y="414"/>
                    </a:lnTo>
                    <a:lnTo>
                      <a:pt x="791" y="386"/>
                    </a:lnTo>
                    <a:lnTo>
                      <a:pt x="815" y="352"/>
                    </a:lnTo>
                    <a:lnTo>
                      <a:pt x="833" y="316"/>
                    </a:lnTo>
                    <a:lnTo>
                      <a:pt x="927" y="333"/>
                    </a:lnTo>
                    <a:lnTo>
                      <a:pt x="1026" y="349"/>
                    </a:lnTo>
                    <a:lnTo>
                      <a:pt x="1131" y="363"/>
                    </a:lnTo>
                    <a:lnTo>
                      <a:pt x="1243" y="378"/>
                    </a:lnTo>
                    <a:lnTo>
                      <a:pt x="1246" y="386"/>
                    </a:lnTo>
                    <a:lnTo>
                      <a:pt x="1126" y="590"/>
                    </a:lnTo>
                    <a:lnTo>
                      <a:pt x="1023" y="617"/>
                    </a:lnTo>
                    <a:lnTo>
                      <a:pt x="1019" y="615"/>
                    </a:lnTo>
                    <a:lnTo>
                      <a:pt x="1010" y="611"/>
                    </a:lnTo>
                    <a:lnTo>
                      <a:pt x="996" y="603"/>
                    </a:lnTo>
                    <a:lnTo>
                      <a:pt x="980" y="593"/>
                    </a:lnTo>
                    <a:lnTo>
                      <a:pt x="962" y="582"/>
                    </a:lnTo>
                    <a:lnTo>
                      <a:pt x="944" y="572"/>
                    </a:lnTo>
                    <a:lnTo>
                      <a:pt x="930" y="564"/>
                    </a:lnTo>
                    <a:lnTo>
                      <a:pt x="903" y="584"/>
                    </a:lnTo>
                    <a:lnTo>
                      <a:pt x="876" y="601"/>
                    </a:lnTo>
                    <a:lnTo>
                      <a:pt x="877" y="620"/>
                    </a:lnTo>
                    <a:lnTo>
                      <a:pt x="879" y="643"/>
                    </a:lnTo>
                    <a:lnTo>
                      <a:pt x="881" y="667"/>
                    </a:lnTo>
                    <a:lnTo>
                      <a:pt x="882" y="689"/>
                    </a:lnTo>
                    <a:lnTo>
                      <a:pt x="884" y="706"/>
                    </a:lnTo>
                    <a:lnTo>
                      <a:pt x="885" y="719"/>
                    </a:lnTo>
                    <a:lnTo>
                      <a:pt x="885" y="724"/>
                    </a:lnTo>
                    <a:lnTo>
                      <a:pt x="810" y="800"/>
                    </a:lnTo>
                    <a:lnTo>
                      <a:pt x="574" y="821"/>
                    </a:lnTo>
                    <a:lnTo>
                      <a:pt x="498" y="746"/>
                    </a:lnTo>
                    <a:lnTo>
                      <a:pt x="498" y="740"/>
                    </a:lnTo>
                    <a:lnTo>
                      <a:pt x="496" y="727"/>
                    </a:lnTo>
                    <a:lnTo>
                      <a:pt x="495" y="710"/>
                    </a:lnTo>
                    <a:lnTo>
                      <a:pt x="493" y="689"/>
                    </a:lnTo>
                    <a:lnTo>
                      <a:pt x="491" y="668"/>
                    </a:lnTo>
                    <a:lnTo>
                      <a:pt x="490" y="651"/>
                    </a:lnTo>
                    <a:lnTo>
                      <a:pt x="452" y="638"/>
                    </a:lnTo>
                    <a:lnTo>
                      <a:pt x="416" y="623"/>
                    </a:lnTo>
                    <a:lnTo>
                      <a:pt x="402" y="635"/>
                    </a:lnTo>
                    <a:lnTo>
                      <a:pt x="388" y="647"/>
                    </a:lnTo>
                    <a:lnTo>
                      <a:pt x="372" y="662"/>
                    </a:lnTo>
                    <a:lnTo>
                      <a:pt x="356" y="674"/>
                    </a:lnTo>
                    <a:lnTo>
                      <a:pt x="343" y="686"/>
                    </a:lnTo>
                    <a:lnTo>
                      <a:pt x="335" y="692"/>
                    </a:lnTo>
                    <a:lnTo>
                      <a:pt x="332" y="695"/>
                    </a:lnTo>
                    <a:lnTo>
                      <a:pt x="330" y="695"/>
                    </a:lnTo>
                    <a:lnTo>
                      <a:pt x="329" y="697"/>
                    </a:lnTo>
                    <a:lnTo>
                      <a:pt x="327" y="698"/>
                    </a:lnTo>
                    <a:lnTo>
                      <a:pt x="324" y="700"/>
                    </a:lnTo>
                    <a:lnTo>
                      <a:pt x="321" y="702"/>
                    </a:lnTo>
                    <a:lnTo>
                      <a:pt x="318" y="703"/>
                    </a:lnTo>
                    <a:lnTo>
                      <a:pt x="311" y="703"/>
                    </a:lnTo>
                    <a:lnTo>
                      <a:pt x="297" y="702"/>
                    </a:lnTo>
                    <a:lnTo>
                      <a:pt x="279" y="700"/>
                    </a:lnTo>
                    <a:lnTo>
                      <a:pt x="259" y="698"/>
                    </a:lnTo>
                    <a:lnTo>
                      <a:pt x="241" y="697"/>
                    </a:lnTo>
                    <a:lnTo>
                      <a:pt x="228" y="695"/>
                    </a:lnTo>
                    <a:lnTo>
                      <a:pt x="223" y="695"/>
                    </a:lnTo>
                    <a:lnTo>
                      <a:pt x="70" y="515"/>
                    </a:lnTo>
                    <a:lnTo>
                      <a:pt x="70" y="406"/>
                    </a:lnTo>
                    <a:lnTo>
                      <a:pt x="73" y="403"/>
                    </a:lnTo>
                    <a:lnTo>
                      <a:pt x="80" y="399"/>
                    </a:lnTo>
                    <a:lnTo>
                      <a:pt x="91" y="389"/>
                    </a:lnTo>
                    <a:lnTo>
                      <a:pt x="104" y="378"/>
                    </a:lnTo>
                    <a:lnTo>
                      <a:pt x="118" y="367"/>
                    </a:lnTo>
                    <a:lnTo>
                      <a:pt x="133" y="354"/>
                    </a:lnTo>
                    <a:lnTo>
                      <a:pt x="147" y="341"/>
                    </a:lnTo>
                    <a:lnTo>
                      <a:pt x="160" y="332"/>
                    </a:lnTo>
                    <a:lnTo>
                      <a:pt x="152" y="295"/>
                    </a:lnTo>
                    <a:lnTo>
                      <a:pt x="147" y="257"/>
                    </a:lnTo>
                    <a:lnTo>
                      <a:pt x="131" y="250"/>
                    </a:lnTo>
                    <a:lnTo>
                      <a:pt x="113" y="242"/>
                    </a:lnTo>
                    <a:lnTo>
                      <a:pt x="94" y="233"/>
                    </a:lnTo>
                    <a:lnTo>
                      <a:pt x="75" y="225"/>
                    </a:lnTo>
                    <a:lnTo>
                      <a:pt x="58" y="217"/>
                    </a:lnTo>
                    <a:lnTo>
                      <a:pt x="45" y="210"/>
                    </a:lnTo>
                    <a:lnTo>
                      <a:pt x="35" y="206"/>
                    </a:lnTo>
                    <a:lnTo>
                      <a:pt x="32" y="204"/>
                    </a:lnTo>
                    <a:lnTo>
                      <a:pt x="0" y="115"/>
                    </a:lnTo>
                    <a:lnTo>
                      <a:pt x="3" y="100"/>
                    </a:lnTo>
                    <a:lnTo>
                      <a:pt x="5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sp>
            <p:nvSpPr>
              <p:cNvPr id="109" name="Freeform 12">
                <a:extLst>
                  <a:ext uri="{FF2B5EF4-FFF2-40B4-BE49-F238E27FC236}">
                    <a16:creationId xmlns:a16="http://schemas.microsoft.com/office/drawing/2014/main" id="{AFB5F417-76BF-435D-9C55-6767F6470071}"/>
                  </a:ext>
                </a:extLst>
              </p:cNvPr>
              <p:cNvSpPr>
                <a:spLocks noEditPoints="1"/>
              </p:cNvSpPr>
              <p:nvPr/>
            </p:nvSpPr>
            <p:spPr bwMode="auto">
              <a:xfrm>
                <a:off x="3924" y="2407"/>
                <a:ext cx="471" cy="446"/>
              </a:xfrm>
              <a:custGeom>
                <a:avLst/>
                <a:gdLst>
                  <a:gd name="T0" fmla="*/ 381 w 941"/>
                  <a:gd name="T1" fmla="*/ 284 h 892"/>
                  <a:gd name="T2" fmla="*/ 300 w 941"/>
                  <a:gd name="T3" fmla="*/ 367 h 892"/>
                  <a:gd name="T4" fmla="*/ 286 w 941"/>
                  <a:gd name="T5" fmla="*/ 486 h 892"/>
                  <a:gd name="T6" fmla="*/ 349 w 941"/>
                  <a:gd name="T7" fmla="*/ 585 h 892"/>
                  <a:gd name="T8" fmla="*/ 461 w 941"/>
                  <a:gd name="T9" fmla="*/ 625 h 892"/>
                  <a:gd name="T10" fmla="*/ 574 w 941"/>
                  <a:gd name="T11" fmla="*/ 585 h 892"/>
                  <a:gd name="T12" fmla="*/ 637 w 941"/>
                  <a:gd name="T13" fmla="*/ 486 h 892"/>
                  <a:gd name="T14" fmla="*/ 622 w 941"/>
                  <a:gd name="T15" fmla="*/ 367 h 892"/>
                  <a:gd name="T16" fmla="*/ 541 w 941"/>
                  <a:gd name="T17" fmla="*/ 284 h 892"/>
                  <a:gd name="T18" fmla="*/ 511 w 941"/>
                  <a:gd name="T19" fmla="*/ 0 h 892"/>
                  <a:gd name="T20" fmla="*/ 570 w 941"/>
                  <a:gd name="T21" fmla="*/ 75 h 892"/>
                  <a:gd name="T22" fmla="*/ 573 w 941"/>
                  <a:gd name="T23" fmla="*/ 126 h 892"/>
                  <a:gd name="T24" fmla="*/ 651 w 941"/>
                  <a:gd name="T25" fmla="*/ 142 h 892"/>
                  <a:gd name="T26" fmla="*/ 686 w 941"/>
                  <a:gd name="T27" fmla="*/ 110 h 892"/>
                  <a:gd name="T28" fmla="*/ 779 w 941"/>
                  <a:gd name="T29" fmla="*/ 102 h 892"/>
                  <a:gd name="T30" fmla="*/ 893 w 941"/>
                  <a:gd name="T31" fmla="*/ 322 h 892"/>
                  <a:gd name="T32" fmla="*/ 863 w 941"/>
                  <a:gd name="T33" fmla="*/ 348 h 892"/>
                  <a:gd name="T34" fmla="*/ 825 w 941"/>
                  <a:gd name="T35" fmla="*/ 380 h 892"/>
                  <a:gd name="T36" fmla="*/ 846 w 941"/>
                  <a:gd name="T37" fmla="*/ 439 h 892"/>
                  <a:gd name="T38" fmla="*/ 895 w 941"/>
                  <a:gd name="T39" fmla="*/ 467 h 892"/>
                  <a:gd name="T40" fmla="*/ 921 w 941"/>
                  <a:gd name="T41" fmla="*/ 482 h 892"/>
                  <a:gd name="T42" fmla="*/ 772 w 941"/>
                  <a:gd name="T43" fmla="*/ 737 h 892"/>
                  <a:gd name="T44" fmla="*/ 747 w 941"/>
                  <a:gd name="T45" fmla="*/ 721 h 892"/>
                  <a:gd name="T46" fmla="*/ 704 w 941"/>
                  <a:gd name="T47" fmla="*/ 697 h 892"/>
                  <a:gd name="T48" fmla="*/ 664 w 941"/>
                  <a:gd name="T49" fmla="*/ 742 h 892"/>
                  <a:gd name="T50" fmla="*/ 669 w 941"/>
                  <a:gd name="T51" fmla="*/ 799 h 892"/>
                  <a:gd name="T52" fmla="*/ 613 w 941"/>
                  <a:gd name="T53" fmla="*/ 874 h 892"/>
                  <a:gd name="T54" fmla="*/ 377 w 941"/>
                  <a:gd name="T55" fmla="*/ 828 h 892"/>
                  <a:gd name="T56" fmla="*/ 372 w 941"/>
                  <a:gd name="T57" fmla="*/ 778 h 892"/>
                  <a:gd name="T58" fmla="*/ 314 w 941"/>
                  <a:gd name="T59" fmla="*/ 742 h 892"/>
                  <a:gd name="T60" fmla="*/ 281 w 941"/>
                  <a:gd name="T61" fmla="*/ 770 h 892"/>
                  <a:gd name="T62" fmla="*/ 254 w 941"/>
                  <a:gd name="T63" fmla="*/ 793 h 892"/>
                  <a:gd name="T64" fmla="*/ 249 w 941"/>
                  <a:gd name="T65" fmla="*/ 796 h 892"/>
                  <a:gd name="T66" fmla="*/ 239 w 941"/>
                  <a:gd name="T67" fmla="*/ 801 h 892"/>
                  <a:gd name="T68" fmla="*/ 203 w 941"/>
                  <a:gd name="T69" fmla="*/ 799 h 892"/>
                  <a:gd name="T70" fmla="*/ 169 w 941"/>
                  <a:gd name="T71" fmla="*/ 794 h 892"/>
                  <a:gd name="T72" fmla="*/ 56 w 941"/>
                  <a:gd name="T73" fmla="*/ 574 h 892"/>
                  <a:gd name="T74" fmla="*/ 85 w 941"/>
                  <a:gd name="T75" fmla="*/ 550 h 892"/>
                  <a:gd name="T76" fmla="*/ 120 w 941"/>
                  <a:gd name="T77" fmla="*/ 520 h 892"/>
                  <a:gd name="T78" fmla="*/ 97 w 941"/>
                  <a:gd name="T79" fmla="*/ 458 h 892"/>
                  <a:gd name="T80" fmla="*/ 50 w 941"/>
                  <a:gd name="T81" fmla="*/ 435 h 892"/>
                  <a:gd name="T82" fmla="*/ 24 w 941"/>
                  <a:gd name="T83" fmla="*/ 424 h 892"/>
                  <a:gd name="T84" fmla="*/ 78 w 941"/>
                  <a:gd name="T85" fmla="*/ 182 h 892"/>
                  <a:gd name="T86" fmla="*/ 171 w 941"/>
                  <a:gd name="T87" fmla="*/ 167 h 892"/>
                  <a:gd name="T88" fmla="*/ 217 w 941"/>
                  <a:gd name="T89" fmla="*/ 190 h 892"/>
                  <a:gd name="T90" fmla="*/ 281 w 941"/>
                  <a:gd name="T91" fmla="*/ 163 h 892"/>
                  <a:gd name="T92" fmla="*/ 276 w 941"/>
                  <a:gd name="T93" fmla="*/ 107 h 892"/>
                  <a:gd name="T94" fmla="*/ 274 w 941"/>
                  <a:gd name="T95" fmla="*/ 72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1" h="892">
                    <a:moveTo>
                      <a:pt x="461" y="265"/>
                    </a:moveTo>
                    <a:lnTo>
                      <a:pt x="420" y="269"/>
                    </a:lnTo>
                    <a:lnTo>
                      <a:pt x="381" y="284"/>
                    </a:lnTo>
                    <a:lnTo>
                      <a:pt x="349" y="305"/>
                    </a:lnTo>
                    <a:lnTo>
                      <a:pt x="321" y="333"/>
                    </a:lnTo>
                    <a:lnTo>
                      <a:pt x="300" y="367"/>
                    </a:lnTo>
                    <a:lnTo>
                      <a:pt x="286" y="403"/>
                    </a:lnTo>
                    <a:lnTo>
                      <a:pt x="281" y="445"/>
                    </a:lnTo>
                    <a:lnTo>
                      <a:pt x="286" y="486"/>
                    </a:lnTo>
                    <a:lnTo>
                      <a:pt x="300" y="525"/>
                    </a:lnTo>
                    <a:lnTo>
                      <a:pt x="321" y="558"/>
                    </a:lnTo>
                    <a:lnTo>
                      <a:pt x="349" y="585"/>
                    </a:lnTo>
                    <a:lnTo>
                      <a:pt x="381" y="606"/>
                    </a:lnTo>
                    <a:lnTo>
                      <a:pt x="420" y="620"/>
                    </a:lnTo>
                    <a:lnTo>
                      <a:pt x="461" y="625"/>
                    </a:lnTo>
                    <a:lnTo>
                      <a:pt x="503" y="620"/>
                    </a:lnTo>
                    <a:lnTo>
                      <a:pt x="541" y="606"/>
                    </a:lnTo>
                    <a:lnTo>
                      <a:pt x="574" y="585"/>
                    </a:lnTo>
                    <a:lnTo>
                      <a:pt x="602" y="558"/>
                    </a:lnTo>
                    <a:lnTo>
                      <a:pt x="622" y="525"/>
                    </a:lnTo>
                    <a:lnTo>
                      <a:pt x="637" y="486"/>
                    </a:lnTo>
                    <a:lnTo>
                      <a:pt x="641" y="445"/>
                    </a:lnTo>
                    <a:lnTo>
                      <a:pt x="637" y="403"/>
                    </a:lnTo>
                    <a:lnTo>
                      <a:pt x="622" y="367"/>
                    </a:lnTo>
                    <a:lnTo>
                      <a:pt x="602" y="333"/>
                    </a:lnTo>
                    <a:lnTo>
                      <a:pt x="574" y="305"/>
                    </a:lnTo>
                    <a:lnTo>
                      <a:pt x="541" y="284"/>
                    </a:lnTo>
                    <a:lnTo>
                      <a:pt x="503" y="269"/>
                    </a:lnTo>
                    <a:lnTo>
                      <a:pt x="461" y="265"/>
                    </a:lnTo>
                    <a:close/>
                    <a:moveTo>
                      <a:pt x="511" y="0"/>
                    </a:moveTo>
                    <a:lnTo>
                      <a:pt x="568" y="57"/>
                    </a:lnTo>
                    <a:lnTo>
                      <a:pt x="568" y="62"/>
                    </a:lnTo>
                    <a:lnTo>
                      <a:pt x="570" y="75"/>
                    </a:lnTo>
                    <a:lnTo>
                      <a:pt x="570" y="92"/>
                    </a:lnTo>
                    <a:lnTo>
                      <a:pt x="571" y="110"/>
                    </a:lnTo>
                    <a:lnTo>
                      <a:pt x="573" y="126"/>
                    </a:lnTo>
                    <a:lnTo>
                      <a:pt x="608" y="137"/>
                    </a:lnTo>
                    <a:lnTo>
                      <a:pt x="640" y="151"/>
                    </a:lnTo>
                    <a:lnTo>
                      <a:pt x="651" y="142"/>
                    </a:lnTo>
                    <a:lnTo>
                      <a:pt x="664" y="131"/>
                    </a:lnTo>
                    <a:lnTo>
                      <a:pt x="676" y="119"/>
                    </a:lnTo>
                    <a:lnTo>
                      <a:pt x="686" y="110"/>
                    </a:lnTo>
                    <a:lnTo>
                      <a:pt x="694" y="104"/>
                    </a:lnTo>
                    <a:lnTo>
                      <a:pt x="697" y="102"/>
                    </a:lnTo>
                    <a:lnTo>
                      <a:pt x="779" y="102"/>
                    </a:lnTo>
                    <a:lnTo>
                      <a:pt x="897" y="238"/>
                    </a:lnTo>
                    <a:lnTo>
                      <a:pt x="897" y="319"/>
                    </a:lnTo>
                    <a:lnTo>
                      <a:pt x="893" y="322"/>
                    </a:lnTo>
                    <a:lnTo>
                      <a:pt x="885" y="327"/>
                    </a:lnTo>
                    <a:lnTo>
                      <a:pt x="876" y="336"/>
                    </a:lnTo>
                    <a:lnTo>
                      <a:pt x="863" y="348"/>
                    </a:lnTo>
                    <a:lnTo>
                      <a:pt x="849" y="359"/>
                    </a:lnTo>
                    <a:lnTo>
                      <a:pt x="836" y="370"/>
                    </a:lnTo>
                    <a:lnTo>
                      <a:pt x="825" y="380"/>
                    </a:lnTo>
                    <a:lnTo>
                      <a:pt x="830" y="405"/>
                    </a:lnTo>
                    <a:lnTo>
                      <a:pt x="831" y="431"/>
                    </a:lnTo>
                    <a:lnTo>
                      <a:pt x="846" y="439"/>
                    </a:lnTo>
                    <a:lnTo>
                      <a:pt x="862" y="448"/>
                    </a:lnTo>
                    <a:lnTo>
                      <a:pt x="879" y="458"/>
                    </a:lnTo>
                    <a:lnTo>
                      <a:pt x="895" y="467"/>
                    </a:lnTo>
                    <a:lnTo>
                      <a:pt x="908" y="475"/>
                    </a:lnTo>
                    <a:lnTo>
                      <a:pt x="917" y="480"/>
                    </a:lnTo>
                    <a:lnTo>
                      <a:pt x="921" y="482"/>
                    </a:lnTo>
                    <a:lnTo>
                      <a:pt x="941" y="561"/>
                    </a:lnTo>
                    <a:lnTo>
                      <a:pt x="852" y="716"/>
                    </a:lnTo>
                    <a:lnTo>
                      <a:pt x="772" y="737"/>
                    </a:lnTo>
                    <a:lnTo>
                      <a:pt x="769" y="735"/>
                    </a:lnTo>
                    <a:lnTo>
                      <a:pt x="759" y="729"/>
                    </a:lnTo>
                    <a:lnTo>
                      <a:pt x="747" y="721"/>
                    </a:lnTo>
                    <a:lnTo>
                      <a:pt x="731" y="713"/>
                    </a:lnTo>
                    <a:lnTo>
                      <a:pt x="716" y="703"/>
                    </a:lnTo>
                    <a:lnTo>
                      <a:pt x="704" y="697"/>
                    </a:lnTo>
                    <a:lnTo>
                      <a:pt x="683" y="711"/>
                    </a:lnTo>
                    <a:lnTo>
                      <a:pt x="662" y="724"/>
                    </a:lnTo>
                    <a:lnTo>
                      <a:pt x="664" y="742"/>
                    </a:lnTo>
                    <a:lnTo>
                      <a:pt x="665" y="762"/>
                    </a:lnTo>
                    <a:lnTo>
                      <a:pt x="667" y="781"/>
                    </a:lnTo>
                    <a:lnTo>
                      <a:pt x="669" y="799"/>
                    </a:lnTo>
                    <a:lnTo>
                      <a:pt x="670" y="812"/>
                    </a:lnTo>
                    <a:lnTo>
                      <a:pt x="670" y="817"/>
                    </a:lnTo>
                    <a:lnTo>
                      <a:pt x="613" y="874"/>
                    </a:lnTo>
                    <a:lnTo>
                      <a:pt x="434" y="892"/>
                    </a:lnTo>
                    <a:lnTo>
                      <a:pt x="377" y="833"/>
                    </a:lnTo>
                    <a:lnTo>
                      <a:pt x="377" y="828"/>
                    </a:lnTo>
                    <a:lnTo>
                      <a:pt x="375" y="815"/>
                    </a:lnTo>
                    <a:lnTo>
                      <a:pt x="373" y="797"/>
                    </a:lnTo>
                    <a:lnTo>
                      <a:pt x="372" y="778"/>
                    </a:lnTo>
                    <a:lnTo>
                      <a:pt x="370" y="761"/>
                    </a:lnTo>
                    <a:lnTo>
                      <a:pt x="341" y="753"/>
                    </a:lnTo>
                    <a:lnTo>
                      <a:pt x="314" y="742"/>
                    </a:lnTo>
                    <a:lnTo>
                      <a:pt x="305" y="750"/>
                    </a:lnTo>
                    <a:lnTo>
                      <a:pt x="292" y="759"/>
                    </a:lnTo>
                    <a:lnTo>
                      <a:pt x="281" y="770"/>
                    </a:lnTo>
                    <a:lnTo>
                      <a:pt x="270" y="780"/>
                    </a:lnTo>
                    <a:lnTo>
                      <a:pt x="260" y="788"/>
                    </a:lnTo>
                    <a:lnTo>
                      <a:pt x="254" y="793"/>
                    </a:lnTo>
                    <a:lnTo>
                      <a:pt x="251" y="794"/>
                    </a:lnTo>
                    <a:lnTo>
                      <a:pt x="251" y="796"/>
                    </a:lnTo>
                    <a:lnTo>
                      <a:pt x="249" y="796"/>
                    </a:lnTo>
                    <a:lnTo>
                      <a:pt x="246" y="797"/>
                    </a:lnTo>
                    <a:lnTo>
                      <a:pt x="243" y="799"/>
                    </a:lnTo>
                    <a:lnTo>
                      <a:pt x="239" y="801"/>
                    </a:lnTo>
                    <a:lnTo>
                      <a:pt x="233" y="801"/>
                    </a:lnTo>
                    <a:lnTo>
                      <a:pt x="220" y="801"/>
                    </a:lnTo>
                    <a:lnTo>
                      <a:pt x="203" y="799"/>
                    </a:lnTo>
                    <a:lnTo>
                      <a:pt x="187" y="797"/>
                    </a:lnTo>
                    <a:lnTo>
                      <a:pt x="174" y="796"/>
                    </a:lnTo>
                    <a:lnTo>
                      <a:pt x="169" y="794"/>
                    </a:lnTo>
                    <a:lnTo>
                      <a:pt x="54" y="659"/>
                    </a:lnTo>
                    <a:lnTo>
                      <a:pt x="54" y="577"/>
                    </a:lnTo>
                    <a:lnTo>
                      <a:pt x="56" y="574"/>
                    </a:lnTo>
                    <a:lnTo>
                      <a:pt x="62" y="569"/>
                    </a:lnTo>
                    <a:lnTo>
                      <a:pt x="73" y="560"/>
                    </a:lnTo>
                    <a:lnTo>
                      <a:pt x="85" y="550"/>
                    </a:lnTo>
                    <a:lnTo>
                      <a:pt x="97" y="539"/>
                    </a:lnTo>
                    <a:lnTo>
                      <a:pt x="110" y="529"/>
                    </a:lnTo>
                    <a:lnTo>
                      <a:pt x="120" y="520"/>
                    </a:lnTo>
                    <a:lnTo>
                      <a:pt x="115" y="493"/>
                    </a:lnTo>
                    <a:lnTo>
                      <a:pt x="112" y="464"/>
                    </a:lnTo>
                    <a:lnTo>
                      <a:pt x="97" y="458"/>
                    </a:lnTo>
                    <a:lnTo>
                      <a:pt x="81" y="451"/>
                    </a:lnTo>
                    <a:lnTo>
                      <a:pt x="64" y="443"/>
                    </a:lnTo>
                    <a:lnTo>
                      <a:pt x="50" y="435"/>
                    </a:lnTo>
                    <a:lnTo>
                      <a:pt x="37" y="431"/>
                    </a:lnTo>
                    <a:lnTo>
                      <a:pt x="27" y="426"/>
                    </a:lnTo>
                    <a:lnTo>
                      <a:pt x="24" y="424"/>
                    </a:lnTo>
                    <a:lnTo>
                      <a:pt x="0" y="357"/>
                    </a:lnTo>
                    <a:lnTo>
                      <a:pt x="3" y="344"/>
                    </a:lnTo>
                    <a:lnTo>
                      <a:pt x="78" y="182"/>
                    </a:lnTo>
                    <a:lnTo>
                      <a:pt x="156" y="161"/>
                    </a:lnTo>
                    <a:lnTo>
                      <a:pt x="160" y="164"/>
                    </a:lnTo>
                    <a:lnTo>
                      <a:pt x="171" y="167"/>
                    </a:lnTo>
                    <a:lnTo>
                      <a:pt x="185" y="175"/>
                    </a:lnTo>
                    <a:lnTo>
                      <a:pt x="201" y="182"/>
                    </a:lnTo>
                    <a:lnTo>
                      <a:pt x="217" y="190"/>
                    </a:lnTo>
                    <a:lnTo>
                      <a:pt x="231" y="196"/>
                    </a:lnTo>
                    <a:lnTo>
                      <a:pt x="255" y="179"/>
                    </a:lnTo>
                    <a:lnTo>
                      <a:pt x="281" y="163"/>
                    </a:lnTo>
                    <a:lnTo>
                      <a:pt x="279" y="145"/>
                    </a:lnTo>
                    <a:lnTo>
                      <a:pt x="278" y="126"/>
                    </a:lnTo>
                    <a:lnTo>
                      <a:pt x="276" y="107"/>
                    </a:lnTo>
                    <a:lnTo>
                      <a:pt x="274" y="89"/>
                    </a:lnTo>
                    <a:lnTo>
                      <a:pt x="274" y="76"/>
                    </a:lnTo>
                    <a:lnTo>
                      <a:pt x="274" y="72"/>
                    </a:lnTo>
                    <a:lnTo>
                      <a:pt x="332" y="14"/>
                    </a:lnTo>
                    <a:lnTo>
                      <a:pt x="511"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sp>
            <p:nvSpPr>
              <p:cNvPr id="110" name="Freeform 13">
                <a:extLst>
                  <a:ext uri="{FF2B5EF4-FFF2-40B4-BE49-F238E27FC236}">
                    <a16:creationId xmlns:a16="http://schemas.microsoft.com/office/drawing/2014/main" id="{9846E193-C736-4991-87CD-F9EAAA46CA71}"/>
                  </a:ext>
                </a:extLst>
              </p:cNvPr>
              <p:cNvSpPr>
                <a:spLocks noEditPoints="1"/>
              </p:cNvSpPr>
              <p:nvPr/>
            </p:nvSpPr>
            <p:spPr bwMode="auto">
              <a:xfrm>
                <a:off x="3404" y="1333"/>
                <a:ext cx="2064" cy="1111"/>
              </a:xfrm>
              <a:custGeom>
                <a:avLst/>
                <a:gdLst>
                  <a:gd name="T0" fmla="*/ 2198 w 4128"/>
                  <a:gd name="T1" fmla="*/ 1431 h 2222"/>
                  <a:gd name="T2" fmla="*/ 2139 w 4128"/>
                  <a:gd name="T3" fmla="*/ 1485 h 2222"/>
                  <a:gd name="T4" fmla="*/ 2118 w 4128"/>
                  <a:gd name="T5" fmla="*/ 1565 h 2222"/>
                  <a:gd name="T6" fmla="*/ 2139 w 4128"/>
                  <a:gd name="T7" fmla="*/ 1643 h 2222"/>
                  <a:gd name="T8" fmla="*/ 2198 w 4128"/>
                  <a:gd name="T9" fmla="*/ 1699 h 2222"/>
                  <a:gd name="T10" fmla="*/ 3352 w 4128"/>
                  <a:gd name="T11" fmla="*/ 1712 h 2222"/>
                  <a:gd name="T12" fmla="*/ 3438 w 4128"/>
                  <a:gd name="T13" fmla="*/ 1685 h 2222"/>
                  <a:gd name="T14" fmla="*/ 3484 w 4128"/>
                  <a:gd name="T15" fmla="*/ 1619 h 2222"/>
                  <a:gd name="T16" fmla="*/ 3492 w 4128"/>
                  <a:gd name="T17" fmla="*/ 1538 h 2222"/>
                  <a:gd name="T18" fmla="*/ 3458 w 4128"/>
                  <a:gd name="T19" fmla="*/ 1463 h 2222"/>
                  <a:gd name="T20" fmla="*/ 3385 w 4128"/>
                  <a:gd name="T21" fmla="*/ 1421 h 2222"/>
                  <a:gd name="T22" fmla="*/ 1083 w 4128"/>
                  <a:gd name="T23" fmla="*/ 721 h 2222"/>
                  <a:gd name="T24" fmla="*/ 997 w 4128"/>
                  <a:gd name="T25" fmla="*/ 748 h 2222"/>
                  <a:gd name="T26" fmla="*/ 949 w 4128"/>
                  <a:gd name="T27" fmla="*/ 814 h 2222"/>
                  <a:gd name="T28" fmla="*/ 943 w 4128"/>
                  <a:gd name="T29" fmla="*/ 895 h 2222"/>
                  <a:gd name="T30" fmla="*/ 976 w 4128"/>
                  <a:gd name="T31" fmla="*/ 968 h 2222"/>
                  <a:gd name="T32" fmla="*/ 1050 w 4128"/>
                  <a:gd name="T33" fmla="*/ 1012 h 2222"/>
                  <a:gd name="T34" fmla="*/ 3385 w 4128"/>
                  <a:gd name="T35" fmla="*/ 1012 h 2222"/>
                  <a:gd name="T36" fmla="*/ 3458 w 4128"/>
                  <a:gd name="T37" fmla="*/ 968 h 2222"/>
                  <a:gd name="T38" fmla="*/ 3492 w 4128"/>
                  <a:gd name="T39" fmla="*/ 895 h 2222"/>
                  <a:gd name="T40" fmla="*/ 3484 w 4128"/>
                  <a:gd name="T41" fmla="*/ 814 h 2222"/>
                  <a:gd name="T42" fmla="*/ 3438 w 4128"/>
                  <a:gd name="T43" fmla="*/ 748 h 2222"/>
                  <a:gd name="T44" fmla="*/ 3352 w 4128"/>
                  <a:gd name="T45" fmla="*/ 721 h 2222"/>
                  <a:gd name="T46" fmla="*/ 4128 w 4128"/>
                  <a:gd name="T47" fmla="*/ 0 h 2222"/>
                  <a:gd name="T48" fmla="*/ 3865 w 4128"/>
                  <a:gd name="T49" fmla="*/ 2208 h 2222"/>
                  <a:gd name="T50" fmla="*/ 3782 w 4128"/>
                  <a:gd name="T51" fmla="*/ 2162 h 2222"/>
                  <a:gd name="T52" fmla="*/ 3674 w 4128"/>
                  <a:gd name="T53" fmla="*/ 2107 h 2222"/>
                  <a:gd name="T54" fmla="*/ 3530 w 4128"/>
                  <a:gd name="T55" fmla="*/ 2050 h 2222"/>
                  <a:gd name="T56" fmla="*/ 3342 w 4128"/>
                  <a:gd name="T57" fmla="*/ 1994 h 2222"/>
                  <a:gd name="T58" fmla="*/ 3100 w 4128"/>
                  <a:gd name="T59" fmla="*/ 1946 h 2222"/>
                  <a:gd name="T60" fmla="*/ 2796 w 4128"/>
                  <a:gd name="T61" fmla="*/ 1908 h 2222"/>
                  <a:gd name="T62" fmla="*/ 2423 w 4128"/>
                  <a:gd name="T63" fmla="*/ 1884 h 2222"/>
                  <a:gd name="T64" fmla="*/ 1972 w 4128"/>
                  <a:gd name="T65" fmla="*/ 1878 h 2222"/>
                  <a:gd name="T66" fmla="*/ 1541 w 4128"/>
                  <a:gd name="T67" fmla="*/ 1857 h 2222"/>
                  <a:gd name="T68" fmla="*/ 1383 w 4128"/>
                  <a:gd name="T69" fmla="*/ 1747 h 2222"/>
                  <a:gd name="T70" fmla="*/ 1343 w 4128"/>
                  <a:gd name="T71" fmla="*/ 1723 h 2222"/>
                  <a:gd name="T72" fmla="*/ 1284 w 4128"/>
                  <a:gd name="T73" fmla="*/ 1689 h 2222"/>
                  <a:gd name="T74" fmla="*/ 1260 w 4128"/>
                  <a:gd name="T75" fmla="*/ 1613 h 2222"/>
                  <a:gd name="T76" fmla="*/ 1303 w 4128"/>
                  <a:gd name="T77" fmla="*/ 1576 h 2222"/>
                  <a:gd name="T78" fmla="*/ 1343 w 4128"/>
                  <a:gd name="T79" fmla="*/ 1543 h 2222"/>
                  <a:gd name="T80" fmla="*/ 1354 w 4128"/>
                  <a:gd name="T81" fmla="*/ 1425 h 2222"/>
                  <a:gd name="T82" fmla="*/ 1090 w 4128"/>
                  <a:gd name="T83" fmla="*/ 1248 h 2222"/>
                  <a:gd name="T84" fmla="*/ 1056 w 4128"/>
                  <a:gd name="T85" fmla="*/ 1276 h 2222"/>
                  <a:gd name="T86" fmla="*/ 1015 w 4128"/>
                  <a:gd name="T87" fmla="*/ 1311 h 2222"/>
                  <a:gd name="T88" fmla="*/ 927 w 4128"/>
                  <a:gd name="T89" fmla="*/ 1262 h 2222"/>
                  <a:gd name="T90" fmla="*/ 922 w 4128"/>
                  <a:gd name="T91" fmla="*/ 1205 h 2222"/>
                  <a:gd name="T92" fmla="*/ 844 w 4128"/>
                  <a:gd name="T93" fmla="*/ 1110 h 2222"/>
                  <a:gd name="T94" fmla="*/ 531 w 4128"/>
                  <a:gd name="T95" fmla="*/ 1211 h 2222"/>
                  <a:gd name="T96" fmla="*/ 536 w 4128"/>
                  <a:gd name="T97" fmla="*/ 1262 h 2222"/>
                  <a:gd name="T98" fmla="*/ 541 w 4128"/>
                  <a:gd name="T99" fmla="*/ 1326 h 2222"/>
                  <a:gd name="T100" fmla="*/ 459 w 4128"/>
                  <a:gd name="T101" fmla="*/ 1364 h 2222"/>
                  <a:gd name="T102" fmla="*/ 405 w 4128"/>
                  <a:gd name="T103" fmla="*/ 1339 h 2222"/>
                  <a:gd name="T104" fmla="*/ 376 w 4128"/>
                  <a:gd name="T105" fmla="*/ 1326 h 2222"/>
                  <a:gd name="T106" fmla="*/ 163 w 4128"/>
                  <a:gd name="T107" fmla="*/ 1420 h 2222"/>
                  <a:gd name="T108" fmla="*/ 51 w 4128"/>
                  <a:gd name="T109" fmla="*/ 1286 h 2222"/>
                  <a:gd name="T110" fmla="*/ 8 w 4128"/>
                  <a:gd name="T111" fmla="*/ 1189 h 2222"/>
                  <a:gd name="T112" fmla="*/ 0 w 4128"/>
                  <a:gd name="T113" fmla="*/ 1152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28" h="2222">
                    <a:moveTo>
                      <a:pt x="2262" y="1418"/>
                    </a:moveTo>
                    <a:lnTo>
                      <a:pt x="2229" y="1421"/>
                    </a:lnTo>
                    <a:lnTo>
                      <a:pt x="2198" y="1431"/>
                    </a:lnTo>
                    <a:lnTo>
                      <a:pt x="2174" y="1445"/>
                    </a:lnTo>
                    <a:lnTo>
                      <a:pt x="2154" y="1463"/>
                    </a:lnTo>
                    <a:lnTo>
                      <a:pt x="2139" y="1485"/>
                    </a:lnTo>
                    <a:lnTo>
                      <a:pt x="2128" y="1511"/>
                    </a:lnTo>
                    <a:lnTo>
                      <a:pt x="2122" y="1538"/>
                    </a:lnTo>
                    <a:lnTo>
                      <a:pt x="2118" y="1565"/>
                    </a:lnTo>
                    <a:lnTo>
                      <a:pt x="2122" y="1592"/>
                    </a:lnTo>
                    <a:lnTo>
                      <a:pt x="2128" y="1619"/>
                    </a:lnTo>
                    <a:lnTo>
                      <a:pt x="2139" y="1643"/>
                    </a:lnTo>
                    <a:lnTo>
                      <a:pt x="2154" y="1666"/>
                    </a:lnTo>
                    <a:lnTo>
                      <a:pt x="2174" y="1685"/>
                    </a:lnTo>
                    <a:lnTo>
                      <a:pt x="2198" y="1699"/>
                    </a:lnTo>
                    <a:lnTo>
                      <a:pt x="2229" y="1709"/>
                    </a:lnTo>
                    <a:lnTo>
                      <a:pt x="2262" y="1712"/>
                    </a:lnTo>
                    <a:lnTo>
                      <a:pt x="3352" y="1712"/>
                    </a:lnTo>
                    <a:lnTo>
                      <a:pt x="3385" y="1709"/>
                    </a:lnTo>
                    <a:lnTo>
                      <a:pt x="3414" y="1699"/>
                    </a:lnTo>
                    <a:lnTo>
                      <a:pt x="3438" y="1685"/>
                    </a:lnTo>
                    <a:lnTo>
                      <a:pt x="3458" y="1666"/>
                    </a:lnTo>
                    <a:lnTo>
                      <a:pt x="3473" y="1643"/>
                    </a:lnTo>
                    <a:lnTo>
                      <a:pt x="3484" y="1619"/>
                    </a:lnTo>
                    <a:lnTo>
                      <a:pt x="3492" y="1592"/>
                    </a:lnTo>
                    <a:lnTo>
                      <a:pt x="3494" y="1565"/>
                    </a:lnTo>
                    <a:lnTo>
                      <a:pt x="3492" y="1538"/>
                    </a:lnTo>
                    <a:lnTo>
                      <a:pt x="3484" y="1511"/>
                    </a:lnTo>
                    <a:lnTo>
                      <a:pt x="3473" y="1485"/>
                    </a:lnTo>
                    <a:lnTo>
                      <a:pt x="3458" y="1463"/>
                    </a:lnTo>
                    <a:lnTo>
                      <a:pt x="3438" y="1445"/>
                    </a:lnTo>
                    <a:lnTo>
                      <a:pt x="3414" y="1431"/>
                    </a:lnTo>
                    <a:lnTo>
                      <a:pt x="3385" y="1421"/>
                    </a:lnTo>
                    <a:lnTo>
                      <a:pt x="3352" y="1418"/>
                    </a:lnTo>
                    <a:lnTo>
                      <a:pt x="2262" y="1418"/>
                    </a:lnTo>
                    <a:close/>
                    <a:moveTo>
                      <a:pt x="1083" y="721"/>
                    </a:moveTo>
                    <a:lnTo>
                      <a:pt x="1050" y="724"/>
                    </a:lnTo>
                    <a:lnTo>
                      <a:pt x="1021" y="734"/>
                    </a:lnTo>
                    <a:lnTo>
                      <a:pt x="997" y="748"/>
                    </a:lnTo>
                    <a:lnTo>
                      <a:pt x="976" y="767"/>
                    </a:lnTo>
                    <a:lnTo>
                      <a:pt x="960" y="790"/>
                    </a:lnTo>
                    <a:lnTo>
                      <a:pt x="949" y="814"/>
                    </a:lnTo>
                    <a:lnTo>
                      <a:pt x="943" y="841"/>
                    </a:lnTo>
                    <a:lnTo>
                      <a:pt x="941" y="868"/>
                    </a:lnTo>
                    <a:lnTo>
                      <a:pt x="943" y="895"/>
                    </a:lnTo>
                    <a:lnTo>
                      <a:pt x="949" y="922"/>
                    </a:lnTo>
                    <a:lnTo>
                      <a:pt x="960" y="948"/>
                    </a:lnTo>
                    <a:lnTo>
                      <a:pt x="976" y="968"/>
                    </a:lnTo>
                    <a:lnTo>
                      <a:pt x="997" y="988"/>
                    </a:lnTo>
                    <a:lnTo>
                      <a:pt x="1021" y="1002"/>
                    </a:lnTo>
                    <a:lnTo>
                      <a:pt x="1050" y="1012"/>
                    </a:lnTo>
                    <a:lnTo>
                      <a:pt x="1083" y="1015"/>
                    </a:lnTo>
                    <a:lnTo>
                      <a:pt x="3352" y="1015"/>
                    </a:lnTo>
                    <a:lnTo>
                      <a:pt x="3385" y="1012"/>
                    </a:lnTo>
                    <a:lnTo>
                      <a:pt x="3414" y="1002"/>
                    </a:lnTo>
                    <a:lnTo>
                      <a:pt x="3438" y="988"/>
                    </a:lnTo>
                    <a:lnTo>
                      <a:pt x="3458" y="968"/>
                    </a:lnTo>
                    <a:lnTo>
                      <a:pt x="3473" y="948"/>
                    </a:lnTo>
                    <a:lnTo>
                      <a:pt x="3484" y="922"/>
                    </a:lnTo>
                    <a:lnTo>
                      <a:pt x="3492" y="895"/>
                    </a:lnTo>
                    <a:lnTo>
                      <a:pt x="3494" y="868"/>
                    </a:lnTo>
                    <a:lnTo>
                      <a:pt x="3492" y="841"/>
                    </a:lnTo>
                    <a:lnTo>
                      <a:pt x="3484" y="814"/>
                    </a:lnTo>
                    <a:lnTo>
                      <a:pt x="3473" y="790"/>
                    </a:lnTo>
                    <a:lnTo>
                      <a:pt x="3458" y="767"/>
                    </a:lnTo>
                    <a:lnTo>
                      <a:pt x="3438" y="748"/>
                    </a:lnTo>
                    <a:lnTo>
                      <a:pt x="3414" y="734"/>
                    </a:lnTo>
                    <a:lnTo>
                      <a:pt x="3385" y="724"/>
                    </a:lnTo>
                    <a:lnTo>
                      <a:pt x="3352" y="721"/>
                    </a:lnTo>
                    <a:lnTo>
                      <a:pt x="1083" y="721"/>
                    </a:lnTo>
                    <a:close/>
                    <a:moveTo>
                      <a:pt x="0" y="0"/>
                    </a:moveTo>
                    <a:lnTo>
                      <a:pt x="4128" y="0"/>
                    </a:lnTo>
                    <a:lnTo>
                      <a:pt x="4128" y="2222"/>
                    </a:lnTo>
                    <a:lnTo>
                      <a:pt x="3888" y="2222"/>
                    </a:lnTo>
                    <a:lnTo>
                      <a:pt x="3865" y="2208"/>
                    </a:lnTo>
                    <a:lnTo>
                      <a:pt x="3840" y="2194"/>
                    </a:lnTo>
                    <a:lnTo>
                      <a:pt x="3813" y="2178"/>
                    </a:lnTo>
                    <a:lnTo>
                      <a:pt x="3782" y="2162"/>
                    </a:lnTo>
                    <a:lnTo>
                      <a:pt x="3750" y="2144"/>
                    </a:lnTo>
                    <a:lnTo>
                      <a:pt x="3714" y="2127"/>
                    </a:lnTo>
                    <a:lnTo>
                      <a:pt x="3674" y="2107"/>
                    </a:lnTo>
                    <a:lnTo>
                      <a:pt x="3631" y="2088"/>
                    </a:lnTo>
                    <a:lnTo>
                      <a:pt x="3583" y="2069"/>
                    </a:lnTo>
                    <a:lnTo>
                      <a:pt x="3530" y="2050"/>
                    </a:lnTo>
                    <a:lnTo>
                      <a:pt x="3473" y="2031"/>
                    </a:lnTo>
                    <a:lnTo>
                      <a:pt x="3409" y="2013"/>
                    </a:lnTo>
                    <a:lnTo>
                      <a:pt x="3342" y="1994"/>
                    </a:lnTo>
                    <a:lnTo>
                      <a:pt x="3267" y="1978"/>
                    </a:lnTo>
                    <a:lnTo>
                      <a:pt x="3187" y="1961"/>
                    </a:lnTo>
                    <a:lnTo>
                      <a:pt x="3100" y="1946"/>
                    </a:lnTo>
                    <a:lnTo>
                      <a:pt x="3007" y="1932"/>
                    </a:lnTo>
                    <a:lnTo>
                      <a:pt x="2905" y="1919"/>
                    </a:lnTo>
                    <a:lnTo>
                      <a:pt x="2796" y="1908"/>
                    </a:lnTo>
                    <a:lnTo>
                      <a:pt x="2680" y="1898"/>
                    </a:lnTo>
                    <a:lnTo>
                      <a:pt x="2556" y="1890"/>
                    </a:lnTo>
                    <a:lnTo>
                      <a:pt x="2423" y="1884"/>
                    </a:lnTo>
                    <a:lnTo>
                      <a:pt x="2281" y="1881"/>
                    </a:lnTo>
                    <a:lnTo>
                      <a:pt x="2131" y="1879"/>
                    </a:lnTo>
                    <a:lnTo>
                      <a:pt x="1972" y="1878"/>
                    </a:lnTo>
                    <a:lnTo>
                      <a:pt x="1820" y="1873"/>
                    </a:lnTo>
                    <a:lnTo>
                      <a:pt x="1677" y="1867"/>
                    </a:lnTo>
                    <a:lnTo>
                      <a:pt x="1541" y="1857"/>
                    </a:lnTo>
                    <a:lnTo>
                      <a:pt x="1412" y="1846"/>
                    </a:lnTo>
                    <a:lnTo>
                      <a:pt x="1386" y="1748"/>
                    </a:lnTo>
                    <a:lnTo>
                      <a:pt x="1383" y="1747"/>
                    </a:lnTo>
                    <a:lnTo>
                      <a:pt x="1374" y="1742"/>
                    </a:lnTo>
                    <a:lnTo>
                      <a:pt x="1359" y="1733"/>
                    </a:lnTo>
                    <a:lnTo>
                      <a:pt x="1343" y="1723"/>
                    </a:lnTo>
                    <a:lnTo>
                      <a:pt x="1324" y="1712"/>
                    </a:lnTo>
                    <a:lnTo>
                      <a:pt x="1303" y="1701"/>
                    </a:lnTo>
                    <a:lnTo>
                      <a:pt x="1284" y="1689"/>
                    </a:lnTo>
                    <a:lnTo>
                      <a:pt x="1268" y="1680"/>
                    </a:lnTo>
                    <a:lnTo>
                      <a:pt x="1265" y="1646"/>
                    </a:lnTo>
                    <a:lnTo>
                      <a:pt x="1260" y="1613"/>
                    </a:lnTo>
                    <a:lnTo>
                      <a:pt x="1273" y="1602"/>
                    </a:lnTo>
                    <a:lnTo>
                      <a:pt x="1287" y="1589"/>
                    </a:lnTo>
                    <a:lnTo>
                      <a:pt x="1303" y="1576"/>
                    </a:lnTo>
                    <a:lnTo>
                      <a:pt x="1319" y="1563"/>
                    </a:lnTo>
                    <a:lnTo>
                      <a:pt x="1332" y="1552"/>
                    </a:lnTo>
                    <a:lnTo>
                      <a:pt x="1343" y="1543"/>
                    </a:lnTo>
                    <a:lnTo>
                      <a:pt x="1351" y="1536"/>
                    </a:lnTo>
                    <a:lnTo>
                      <a:pt x="1354" y="1533"/>
                    </a:lnTo>
                    <a:lnTo>
                      <a:pt x="1354" y="1425"/>
                    </a:lnTo>
                    <a:lnTo>
                      <a:pt x="1200" y="1246"/>
                    </a:lnTo>
                    <a:lnTo>
                      <a:pt x="1091" y="1246"/>
                    </a:lnTo>
                    <a:lnTo>
                      <a:pt x="1090" y="1248"/>
                    </a:lnTo>
                    <a:lnTo>
                      <a:pt x="1082" y="1254"/>
                    </a:lnTo>
                    <a:lnTo>
                      <a:pt x="1070" y="1265"/>
                    </a:lnTo>
                    <a:lnTo>
                      <a:pt x="1056" y="1276"/>
                    </a:lnTo>
                    <a:lnTo>
                      <a:pt x="1042" y="1289"/>
                    </a:lnTo>
                    <a:lnTo>
                      <a:pt x="1027" y="1300"/>
                    </a:lnTo>
                    <a:lnTo>
                      <a:pt x="1015" y="1311"/>
                    </a:lnTo>
                    <a:lnTo>
                      <a:pt x="972" y="1292"/>
                    </a:lnTo>
                    <a:lnTo>
                      <a:pt x="927" y="1278"/>
                    </a:lnTo>
                    <a:lnTo>
                      <a:pt x="927" y="1262"/>
                    </a:lnTo>
                    <a:lnTo>
                      <a:pt x="924" y="1241"/>
                    </a:lnTo>
                    <a:lnTo>
                      <a:pt x="922" y="1222"/>
                    </a:lnTo>
                    <a:lnTo>
                      <a:pt x="922" y="1205"/>
                    </a:lnTo>
                    <a:lnTo>
                      <a:pt x="920" y="1192"/>
                    </a:lnTo>
                    <a:lnTo>
                      <a:pt x="920" y="1187"/>
                    </a:lnTo>
                    <a:lnTo>
                      <a:pt x="844" y="1110"/>
                    </a:lnTo>
                    <a:lnTo>
                      <a:pt x="608" y="1130"/>
                    </a:lnTo>
                    <a:lnTo>
                      <a:pt x="531" y="1206"/>
                    </a:lnTo>
                    <a:lnTo>
                      <a:pt x="531" y="1211"/>
                    </a:lnTo>
                    <a:lnTo>
                      <a:pt x="533" y="1224"/>
                    </a:lnTo>
                    <a:lnTo>
                      <a:pt x="534" y="1241"/>
                    </a:lnTo>
                    <a:lnTo>
                      <a:pt x="536" y="1262"/>
                    </a:lnTo>
                    <a:lnTo>
                      <a:pt x="538" y="1286"/>
                    </a:lnTo>
                    <a:lnTo>
                      <a:pt x="539" y="1307"/>
                    </a:lnTo>
                    <a:lnTo>
                      <a:pt x="541" y="1326"/>
                    </a:lnTo>
                    <a:lnTo>
                      <a:pt x="507" y="1348"/>
                    </a:lnTo>
                    <a:lnTo>
                      <a:pt x="475" y="1370"/>
                    </a:lnTo>
                    <a:lnTo>
                      <a:pt x="459" y="1364"/>
                    </a:lnTo>
                    <a:lnTo>
                      <a:pt x="442" y="1354"/>
                    </a:lnTo>
                    <a:lnTo>
                      <a:pt x="423" y="1346"/>
                    </a:lnTo>
                    <a:lnTo>
                      <a:pt x="405" y="1339"/>
                    </a:lnTo>
                    <a:lnTo>
                      <a:pt x="391" y="1332"/>
                    </a:lnTo>
                    <a:lnTo>
                      <a:pt x="380" y="1327"/>
                    </a:lnTo>
                    <a:lnTo>
                      <a:pt x="376" y="1326"/>
                    </a:lnTo>
                    <a:lnTo>
                      <a:pt x="271" y="1353"/>
                    </a:lnTo>
                    <a:lnTo>
                      <a:pt x="219" y="1468"/>
                    </a:lnTo>
                    <a:lnTo>
                      <a:pt x="163" y="1420"/>
                    </a:lnTo>
                    <a:lnTo>
                      <a:pt x="116" y="1372"/>
                    </a:lnTo>
                    <a:lnTo>
                      <a:pt x="80" y="1327"/>
                    </a:lnTo>
                    <a:lnTo>
                      <a:pt x="51" y="1286"/>
                    </a:lnTo>
                    <a:lnTo>
                      <a:pt x="32" y="1248"/>
                    </a:lnTo>
                    <a:lnTo>
                      <a:pt x="18" y="1216"/>
                    </a:lnTo>
                    <a:lnTo>
                      <a:pt x="8" y="1189"/>
                    </a:lnTo>
                    <a:lnTo>
                      <a:pt x="3" y="1169"/>
                    </a:lnTo>
                    <a:lnTo>
                      <a:pt x="0" y="1157"/>
                    </a:lnTo>
                    <a:lnTo>
                      <a:pt x="0" y="1152"/>
                    </a:ln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sp>
            <p:nvSpPr>
              <p:cNvPr id="111" name="Freeform 14">
                <a:extLst>
                  <a:ext uri="{FF2B5EF4-FFF2-40B4-BE49-F238E27FC236}">
                    <a16:creationId xmlns:a16="http://schemas.microsoft.com/office/drawing/2014/main" id="{B3D4D1F7-945D-4A77-BBCD-015EDE32802C}"/>
                  </a:ext>
                </a:extLst>
              </p:cNvPr>
              <p:cNvSpPr>
                <a:spLocks/>
              </p:cNvSpPr>
              <p:nvPr/>
            </p:nvSpPr>
            <p:spPr bwMode="auto">
              <a:xfrm>
                <a:off x="3677" y="2063"/>
                <a:ext cx="236" cy="161"/>
              </a:xfrm>
              <a:custGeom>
                <a:avLst/>
                <a:gdLst>
                  <a:gd name="T0" fmla="*/ 232 w 472"/>
                  <a:gd name="T1" fmla="*/ 0 h 323"/>
                  <a:gd name="T2" fmla="*/ 280 w 472"/>
                  <a:gd name="T3" fmla="*/ 5 h 323"/>
                  <a:gd name="T4" fmla="*/ 327 w 472"/>
                  <a:gd name="T5" fmla="*/ 19 h 323"/>
                  <a:gd name="T6" fmla="*/ 366 w 472"/>
                  <a:gd name="T7" fmla="*/ 42 h 323"/>
                  <a:gd name="T8" fmla="*/ 402 w 472"/>
                  <a:gd name="T9" fmla="*/ 71 h 323"/>
                  <a:gd name="T10" fmla="*/ 430 w 472"/>
                  <a:gd name="T11" fmla="*/ 106 h 323"/>
                  <a:gd name="T12" fmla="*/ 453 w 472"/>
                  <a:gd name="T13" fmla="*/ 147 h 323"/>
                  <a:gd name="T14" fmla="*/ 467 w 472"/>
                  <a:gd name="T15" fmla="*/ 192 h 323"/>
                  <a:gd name="T16" fmla="*/ 472 w 472"/>
                  <a:gd name="T17" fmla="*/ 240 h 323"/>
                  <a:gd name="T18" fmla="*/ 467 w 472"/>
                  <a:gd name="T19" fmla="*/ 283 h 323"/>
                  <a:gd name="T20" fmla="*/ 456 w 472"/>
                  <a:gd name="T21" fmla="*/ 323 h 323"/>
                  <a:gd name="T22" fmla="*/ 351 w 472"/>
                  <a:gd name="T23" fmla="*/ 299 h 323"/>
                  <a:gd name="T24" fmla="*/ 252 w 472"/>
                  <a:gd name="T25" fmla="*/ 275 h 323"/>
                  <a:gd name="T26" fmla="*/ 161 w 472"/>
                  <a:gd name="T27" fmla="*/ 248 h 323"/>
                  <a:gd name="T28" fmla="*/ 76 w 472"/>
                  <a:gd name="T29" fmla="*/ 219 h 323"/>
                  <a:gd name="T30" fmla="*/ 0 w 472"/>
                  <a:gd name="T31" fmla="*/ 190 h 323"/>
                  <a:gd name="T32" fmla="*/ 14 w 472"/>
                  <a:gd name="T33" fmla="*/ 146 h 323"/>
                  <a:gd name="T34" fmla="*/ 36 w 472"/>
                  <a:gd name="T35" fmla="*/ 106 h 323"/>
                  <a:gd name="T36" fmla="*/ 65 w 472"/>
                  <a:gd name="T37" fmla="*/ 71 h 323"/>
                  <a:gd name="T38" fmla="*/ 100 w 472"/>
                  <a:gd name="T39" fmla="*/ 42 h 323"/>
                  <a:gd name="T40" fmla="*/ 142 w 472"/>
                  <a:gd name="T41" fmla="*/ 19 h 323"/>
                  <a:gd name="T42" fmla="*/ 185 w 472"/>
                  <a:gd name="T43" fmla="*/ 5 h 323"/>
                  <a:gd name="T44" fmla="*/ 232 w 472"/>
                  <a:gd name="T4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2" h="323">
                    <a:moveTo>
                      <a:pt x="232" y="0"/>
                    </a:moveTo>
                    <a:lnTo>
                      <a:pt x="280" y="5"/>
                    </a:lnTo>
                    <a:lnTo>
                      <a:pt x="327" y="19"/>
                    </a:lnTo>
                    <a:lnTo>
                      <a:pt x="366" y="42"/>
                    </a:lnTo>
                    <a:lnTo>
                      <a:pt x="402" y="71"/>
                    </a:lnTo>
                    <a:lnTo>
                      <a:pt x="430" y="106"/>
                    </a:lnTo>
                    <a:lnTo>
                      <a:pt x="453" y="147"/>
                    </a:lnTo>
                    <a:lnTo>
                      <a:pt x="467" y="192"/>
                    </a:lnTo>
                    <a:lnTo>
                      <a:pt x="472" y="240"/>
                    </a:lnTo>
                    <a:lnTo>
                      <a:pt x="467" y="283"/>
                    </a:lnTo>
                    <a:lnTo>
                      <a:pt x="456" y="323"/>
                    </a:lnTo>
                    <a:lnTo>
                      <a:pt x="351" y="299"/>
                    </a:lnTo>
                    <a:lnTo>
                      <a:pt x="252" y="275"/>
                    </a:lnTo>
                    <a:lnTo>
                      <a:pt x="161" y="248"/>
                    </a:lnTo>
                    <a:lnTo>
                      <a:pt x="76" y="219"/>
                    </a:lnTo>
                    <a:lnTo>
                      <a:pt x="0" y="190"/>
                    </a:lnTo>
                    <a:lnTo>
                      <a:pt x="14" y="146"/>
                    </a:lnTo>
                    <a:lnTo>
                      <a:pt x="36" y="106"/>
                    </a:lnTo>
                    <a:lnTo>
                      <a:pt x="65" y="71"/>
                    </a:lnTo>
                    <a:lnTo>
                      <a:pt x="100" y="42"/>
                    </a:lnTo>
                    <a:lnTo>
                      <a:pt x="142" y="19"/>
                    </a:lnTo>
                    <a:lnTo>
                      <a:pt x="185" y="5"/>
                    </a:lnTo>
                    <a:lnTo>
                      <a:pt x="232"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sp>
            <p:nvSpPr>
              <p:cNvPr id="112" name="Freeform 15">
                <a:extLst>
                  <a:ext uri="{FF2B5EF4-FFF2-40B4-BE49-F238E27FC236}">
                    <a16:creationId xmlns:a16="http://schemas.microsoft.com/office/drawing/2014/main" id="{78A5A454-573C-4710-8D1C-B5435C217DC1}"/>
                  </a:ext>
                </a:extLst>
              </p:cNvPr>
              <p:cNvSpPr>
                <a:spLocks noEditPoints="1"/>
              </p:cNvSpPr>
              <p:nvPr/>
            </p:nvSpPr>
            <p:spPr bwMode="auto">
              <a:xfrm>
                <a:off x="4253" y="2959"/>
                <a:ext cx="1020" cy="969"/>
              </a:xfrm>
              <a:custGeom>
                <a:avLst/>
                <a:gdLst>
                  <a:gd name="T0" fmla="*/ 898 w 2039"/>
                  <a:gd name="T1" fmla="*/ 588 h 1938"/>
                  <a:gd name="T2" fmla="*/ 751 w 2039"/>
                  <a:gd name="T3" fmla="*/ 663 h 1938"/>
                  <a:gd name="T4" fmla="*/ 649 w 2039"/>
                  <a:gd name="T5" fmla="*/ 791 h 1938"/>
                  <a:gd name="T6" fmla="*/ 606 w 2039"/>
                  <a:gd name="T7" fmla="*/ 955 h 1938"/>
                  <a:gd name="T8" fmla="*/ 638 w 2039"/>
                  <a:gd name="T9" fmla="*/ 1123 h 1938"/>
                  <a:gd name="T10" fmla="*/ 732 w 2039"/>
                  <a:gd name="T11" fmla="*/ 1257 h 1938"/>
                  <a:gd name="T12" fmla="*/ 874 w 2039"/>
                  <a:gd name="T13" fmla="*/ 1340 h 1938"/>
                  <a:gd name="T14" fmla="*/ 1045 w 2039"/>
                  <a:gd name="T15" fmla="*/ 1359 h 1938"/>
                  <a:gd name="T16" fmla="*/ 1203 w 2039"/>
                  <a:gd name="T17" fmla="*/ 1305 h 1938"/>
                  <a:gd name="T18" fmla="*/ 1322 w 2039"/>
                  <a:gd name="T19" fmla="*/ 1193 h 1938"/>
                  <a:gd name="T20" fmla="*/ 1386 w 2039"/>
                  <a:gd name="T21" fmla="*/ 1038 h 1938"/>
                  <a:gd name="T22" fmla="*/ 1380 w 2039"/>
                  <a:gd name="T23" fmla="*/ 867 h 1938"/>
                  <a:gd name="T24" fmla="*/ 1305 w 2039"/>
                  <a:gd name="T25" fmla="*/ 721 h 1938"/>
                  <a:gd name="T26" fmla="*/ 1177 w 2039"/>
                  <a:gd name="T27" fmla="*/ 617 h 1938"/>
                  <a:gd name="T28" fmla="*/ 1013 w 2039"/>
                  <a:gd name="T29" fmla="*/ 576 h 1938"/>
                  <a:gd name="T30" fmla="*/ 1259 w 2039"/>
                  <a:gd name="T31" fmla="*/ 134 h 1938"/>
                  <a:gd name="T32" fmla="*/ 1262 w 2039"/>
                  <a:gd name="T33" fmla="*/ 186 h 1938"/>
                  <a:gd name="T34" fmla="*/ 1265 w 2039"/>
                  <a:gd name="T35" fmla="*/ 260 h 1938"/>
                  <a:gd name="T36" fmla="*/ 1409 w 2039"/>
                  <a:gd name="T37" fmla="*/ 339 h 1938"/>
                  <a:gd name="T38" fmla="*/ 1461 w 2039"/>
                  <a:gd name="T39" fmla="*/ 296 h 1938"/>
                  <a:gd name="T40" fmla="*/ 1515 w 2039"/>
                  <a:gd name="T41" fmla="*/ 255 h 1938"/>
                  <a:gd name="T42" fmla="*/ 1539 w 2039"/>
                  <a:gd name="T43" fmla="*/ 236 h 1938"/>
                  <a:gd name="T44" fmla="*/ 1956 w 2039"/>
                  <a:gd name="T45" fmla="*/ 724 h 1938"/>
                  <a:gd name="T46" fmla="*/ 1932 w 2039"/>
                  <a:gd name="T47" fmla="*/ 743 h 1938"/>
                  <a:gd name="T48" fmla="*/ 1876 w 2039"/>
                  <a:gd name="T49" fmla="*/ 788 h 1938"/>
                  <a:gd name="T50" fmla="*/ 1814 w 2039"/>
                  <a:gd name="T51" fmla="*/ 837 h 1938"/>
                  <a:gd name="T52" fmla="*/ 1807 w 2039"/>
                  <a:gd name="T53" fmla="*/ 962 h 1938"/>
                  <a:gd name="T54" fmla="*/ 1876 w 2039"/>
                  <a:gd name="T55" fmla="*/ 1005 h 1938"/>
                  <a:gd name="T56" fmla="*/ 1949 w 2039"/>
                  <a:gd name="T57" fmla="*/ 1049 h 1938"/>
                  <a:gd name="T58" fmla="*/ 1994 w 2039"/>
                  <a:gd name="T59" fmla="*/ 1078 h 1938"/>
                  <a:gd name="T60" fmla="*/ 1831 w 2039"/>
                  <a:gd name="T61" fmla="*/ 1585 h 1938"/>
                  <a:gd name="T62" fmla="*/ 1464 w 2039"/>
                  <a:gd name="T63" fmla="*/ 1563 h 1938"/>
                  <a:gd name="T64" fmla="*/ 1420 w 2039"/>
                  <a:gd name="T65" fmla="*/ 1643 h 1938"/>
                  <a:gd name="T66" fmla="*/ 1424 w 2039"/>
                  <a:gd name="T67" fmla="*/ 1730 h 1938"/>
                  <a:gd name="T68" fmla="*/ 1428 w 2039"/>
                  <a:gd name="T69" fmla="*/ 1788 h 1938"/>
                  <a:gd name="T70" fmla="*/ 909 w 2039"/>
                  <a:gd name="T71" fmla="*/ 1938 h 1938"/>
                  <a:gd name="T72" fmla="*/ 786 w 2039"/>
                  <a:gd name="T73" fmla="*/ 1791 h 1938"/>
                  <a:gd name="T74" fmla="*/ 782 w 2039"/>
                  <a:gd name="T75" fmla="*/ 1722 h 1938"/>
                  <a:gd name="T76" fmla="*/ 778 w 2039"/>
                  <a:gd name="T77" fmla="*/ 1651 h 1938"/>
                  <a:gd name="T78" fmla="*/ 641 w 2039"/>
                  <a:gd name="T79" fmla="*/ 1617 h 1938"/>
                  <a:gd name="T80" fmla="*/ 579 w 2039"/>
                  <a:gd name="T81" fmla="*/ 1665 h 1938"/>
                  <a:gd name="T82" fmla="*/ 528 w 2039"/>
                  <a:gd name="T83" fmla="*/ 1707 h 1938"/>
                  <a:gd name="T84" fmla="*/ 491 w 2039"/>
                  <a:gd name="T85" fmla="*/ 1727 h 1938"/>
                  <a:gd name="T86" fmla="*/ 448 w 2039"/>
                  <a:gd name="T87" fmla="*/ 1726 h 1938"/>
                  <a:gd name="T88" fmla="*/ 376 w 2039"/>
                  <a:gd name="T89" fmla="*/ 1716 h 1938"/>
                  <a:gd name="T90" fmla="*/ 338 w 2039"/>
                  <a:gd name="T91" fmla="*/ 1710 h 1938"/>
                  <a:gd name="T92" fmla="*/ 104 w 2039"/>
                  <a:gd name="T93" fmla="*/ 1225 h 1938"/>
                  <a:gd name="T94" fmla="*/ 139 w 2039"/>
                  <a:gd name="T95" fmla="*/ 1196 h 1938"/>
                  <a:gd name="T96" fmla="*/ 196 w 2039"/>
                  <a:gd name="T97" fmla="*/ 1151 h 1938"/>
                  <a:gd name="T98" fmla="*/ 250 w 2039"/>
                  <a:gd name="T99" fmla="*/ 1108 h 1938"/>
                  <a:gd name="T100" fmla="*/ 214 w 2039"/>
                  <a:gd name="T101" fmla="*/ 974 h 1938"/>
                  <a:gd name="T102" fmla="*/ 142 w 2039"/>
                  <a:gd name="T103" fmla="*/ 939 h 1938"/>
                  <a:gd name="T104" fmla="*/ 75 w 2039"/>
                  <a:gd name="T105" fmla="*/ 906 h 1938"/>
                  <a:gd name="T106" fmla="*/ 46 w 2039"/>
                  <a:gd name="T107" fmla="*/ 891 h 1938"/>
                  <a:gd name="T108" fmla="*/ 182 w 2039"/>
                  <a:gd name="T109" fmla="*/ 368 h 1938"/>
                  <a:gd name="T110" fmla="*/ 368 w 2039"/>
                  <a:gd name="T111" fmla="*/ 336 h 1938"/>
                  <a:gd name="T112" fmla="*/ 427 w 2039"/>
                  <a:gd name="T113" fmla="*/ 365 h 1938"/>
                  <a:gd name="T114" fmla="*/ 498 w 2039"/>
                  <a:gd name="T115" fmla="*/ 398 h 1938"/>
                  <a:gd name="T116" fmla="*/ 627 w 2039"/>
                  <a:gd name="T117" fmla="*/ 339 h 1938"/>
                  <a:gd name="T118" fmla="*/ 622 w 2039"/>
                  <a:gd name="T119" fmla="*/ 258 h 1938"/>
                  <a:gd name="T120" fmla="*/ 619 w 2039"/>
                  <a:gd name="T121" fmla="*/ 177 h 1938"/>
                  <a:gd name="T122" fmla="*/ 617 w 2039"/>
                  <a:gd name="T123" fmla="*/ 140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39" h="1938">
                    <a:moveTo>
                      <a:pt x="1013" y="576"/>
                    </a:moveTo>
                    <a:lnTo>
                      <a:pt x="954" y="579"/>
                    </a:lnTo>
                    <a:lnTo>
                      <a:pt x="898" y="588"/>
                    </a:lnTo>
                    <a:lnTo>
                      <a:pt x="845" y="607"/>
                    </a:lnTo>
                    <a:lnTo>
                      <a:pt x="796" y="631"/>
                    </a:lnTo>
                    <a:lnTo>
                      <a:pt x="751" y="663"/>
                    </a:lnTo>
                    <a:lnTo>
                      <a:pt x="711" y="702"/>
                    </a:lnTo>
                    <a:lnTo>
                      <a:pt x="676" y="743"/>
                    </a:lnTo>
                    <a:lnTo>
                      <a:pt x="649" y="791"/>
                    </a:lnTo>
                    <a:lnTo>
                      <a:pt x="627" y="842"/>
                    </a:lnTo>
                    <a:lnTo>
                      <a:pt x="613" y="898"/>
                    </a:lnTo>
                    <a:lnTo>
                      <a:pt x="606" y="955"/>
                    </a:lnTo>
                    <a:lnTo>
                      <a:pt x="609" y="1014"/>
                    </a:lnTo>
                    <a:lnTo>
                      <a:pt x="620" y="1070"/>
                    </a:lnTo>
                    <a:lnTo>
                      <a:pt x="638" y="1123"/>
                    </a:lnTo>
                    <a:lnTo>
                      <a:pt x="664" y="1171"/>
                    </a:lnTo>
                    <a:lnTo>
                      <a:pt x="695" y="1215"/>
                    </a:lnTo>
                    <a:lnTo>
                      <a:pt x="732" y="1257"/>
                    </a:lnTo>
                    <a:lnTo>
                      <a:pt x="775" y="1290"/>
                    </a:lnTo>
                    <a:lnTo>
                      <a:pt x="823" y="1319"/>
                    </a:lnTo>
                    <a:lnTo>
                      <a:pt x="874" y="1340"/>
                    </a:lnTo>
                    <a:lnTo>
                      <a:pt x="928" y="1354"/>
                    </a:lnTo>
                    <a:lnTo>
                      <a:pt x="987" y="1360"/>
                    </a:lnTo>
                    <a:lnTo>
                      <a:pt x="1045" y="1359"/>
                    </a:lnTo>
                    <a:lnTo>
                      <a:pt x="1101" y="1348"/>
                    </a:lnTo>
                    <a:lnTo>
                      <a:pt x="1153" y="1330"/>
                    </a:lnTo>
                    <a:lnTo>
                      <a:pt x="1203" y="1305"/>
                    </a:lnTo>
                    <a:lnTo>
                      <a:pt x="1247" y="1273"/>
                    </a:lnTo>
                    <a:lnTo>
                      <a:pt x="1287" y="1236"/>
                    </a:lnTo>
                    <a:lnTo>
                      <a:pt x="1322" y="1193"/>
                    </a:lnTo>
                    <a:lnTo>
                      <a:pt x="1350" y="1145"/>
                    </a:lnTo>
                    <a:lnTo>
                      <a:pt x="1372" y="1094"/>
                    </a:lnTo>
                    <a:lnTo>
                      <a:pt x="1386" y="1038"/>
                    </a:lnTo>
                    <a:lnTo>
                      <a:pt x="1393" y="981"/>
                    </a:lnTo>
                    <a:lnTo>
                      <a:pt x="1389" y="923"/>
                    </a:lnTo>
                    <a:lnTo>
                      <a:pt x="1380" y="867"/>
                    </a:lnTo>
                    <a:lnTo>
                      <a:pt x="1361" y="815"/>
                    </a:lnTo>
                    <a:lnTo>
                      <a:pt x="1335" y="765"/>
                    </a:lnTo>
                    <a:lnTo>
                      <a:pt x="1305" y="721"/>
                    </a:lnTo>
                    <a:lnTo>
                      <a:pt x="1267" y="681"/>
                    </a:lnTo>
                    <a:lnTo>
                      <a:pt x="1223" y="646"/>
                    </a:lnTo>
                    <a:lnTo>
                      <a:pt x="1177" y="617"/>
                    </a:lnTo>
                    <a:lnTo>
                      <a:pt x="1125" y="596"/>
                    </a:lnTo>
                    <a:lnTo>
                      <a:pt x="1070" y="582"/>
                    </a:lnTo>
                    <a:lnTo>
                      <a:pt x="1013" y="576"/>
                    </a:lnTo>
                    <a:close/>
                    <a:moveTo>
                      <a:pt x="1137" y="0"/>
                    </a:moveTo>
                    <a:lnTo>
                      <a:pt x="1259" y="129"/>
                    </a:lnTo>
                    <a:lnTo>
                      <a:pt x="1259" y="134"/>
                    </a:lnTo>
                    <a:lnTo>
                      <a:pt x="1260" y="146"/>
                    </a:lnTo>
                    <a:lnTo>
                      <a:pt x="1260" y="164"/>
                    </a:lnTo>
                    <a:lnTo>
                      <a:pt x="1262" y="186"/>
                    </a:lnTo>
                    <a:lnTo>
                      <a:pt x="1263" y="210"/>
                    </a:lnTo>
                    <a:lnTo>
                      <a:pt x="1263" y="236"/>
                    </a:lnTo>
                    <a:lnTo>
                      <a:pt x="1265" y="260"/>
                    </a:lnTo>
                    <a:lnTo>
                      <a:pt x="1267" y="280"/>
                    </a:lnTo>
                    <a:lnTo>
                      <a:pt x="1340" y="308"/>
                    </a:lnTo>
                    <a:lnTo>
                      <a:pt x="1409" y="339"/>
                    </a:lnTo>
                    <a:lnTo>
                      <a:pt x="1424" y="327"/>
                    </a:lnTo>
                    <a:lnTo>
                      <a:pt x="1442" y="312"/>
                    </a:lnTo>
                    <a:lnTo>
                      <a:pt x="1461" y="296"/>
                    </a:lnTo>
                    <a:lnTo>
                      <a:pt x="1480" y="282"/>
                    </a:lnTo>
                    <a:lnTo>
                      <a:pt x="1499" y="268"/>
                    </a:lnTo>
                    <a:lnTo>
                      <a:pt x="1515" y="255"/>
                    </a:lnTo>
                    <a:lnTo>
                      <a:pt x="1528" y="244"/>
                    </a:lnTo>
                    <a:lnTo>
                      <a:pt x="1536" y="237"/>
                    </a:lnTo>
                    <a:lnTo>
                      <a:pt x="1539" y="236"/>
                    </a:lnTo>
                    <a:lnTo>
                      <a:pt x="1716" y="241"/>
                    </a:lnTo>
                    <a:lnTo>
                      <a:pt x="1962" y="545"/>
                    </a:lnTo>
                    <a:lnTo>
                      <a:pt x="1956" y="724"/>
                    </a:lnTo>
                    <a:lnTo>
                      <a:pt x="1953" y="725"/>
                    </a:lnTo>
                    <a:lnTo>
                      <a:pt x="1945" y="732"/>
                    </a:lnTo>
                    <a:lnTo>
                      <a:pt x="1932" y="743"/>
                    </a:lnTo>
                    <a:lnTo>
                      <a:pt x="1916" y="756"/>
                    </a:lnTo>
                    <a:lnTo>
                      <a:pt x="1897" y="772"/>
                    </a:lnTo>
                    <a:lnTo>
                      <a:pt x="1876" y="788"/>
                    </a:lnTo>
                    <a:lnTo>
                      <a:pt x="1855" y="804"/>
                    </a:lnTo>
                    <a:lnTo>
                      <a:pt x="1834" y="821"/>
                    </a:lnTo>
                    <a:lnTo>
                      <a:pt x="1814" y="837"/>
                    </a:lnTo>
                    <a:lnTo>
                      <a:pt x="1798" y="850"/>
                    </a:lnTo>
                    <a:lnTo>
                      <a:pt x="1804" y="906"/>
                    </a:lnTo>
                    <a:lnTo>
                      <a:pt x="1807" y="962"/>
                    </a:lnTo>
                    <a:lnTo>
                      <a:pt x="1828" y="974"/>
                    </a:lnTo>
                    <a:lnTo>
                      <a:pt x="1852" y="989"/>
                    </a:lnTo>
                    <a:lnTo>
                      <a:pt x="1876" y="1005"/>
                    </a:lnTo>
                    <a:lnTo>
                      <a:pt x="1901" y="1021"/>
                    </a:lnTo>
                    <a:lnTo>
                      <a:pt x="1927" y="1037"/>
                    </a:lnTo>
                    <a:lnTo>
                      <a:pt x="1949" y="1049"/>
                    </a:lnTo>
                    <a:lnTo>
                      <a:pt x="1968" y="1062"/>
                    </a:lnTo>
                    <a:lnTo>
                      <a:pt x="1984" y="1072"/>
                    </a:lnTo>
                    <a:lnTo>
                      <a:pt x="1994" y="1078"/>
                    </a:lnTo>
                    <a:lnTo>
                      <a:pt x="1999" y="1081"/>
                    </a:lnTo>
                    <a:lnTo>
                      <a:pt x="2039" y="1253"/>
                    </a:lnTo>
                    <a:lnTo>
                      <a:pt x="1831" y="1585"/>
                    </a:lnTo>
                    <a:lnTo>
                      <a:pt x="1657" y="1625"/>
                    </a:lnTo>
                    <a:lnTo>
                      <a:pt x="1509" y="1533"/>
                    </a:lnTo>
                    <a:lnTo>
                      <a:pt x="1464" y="1563"/>
                    </a:lnTo>
                    <a:lnTo>
                      <a:pt x="1417" y="1590"/>
                    </a:lnTo>
                    <a:lnTo>
                      <a:pt x="1418" y="1614"/>
                    </a:lnTo>
                    <a:lnTo>
                      <a:pt x="1420" y="1643"/>
                    </a:lnTo>
                    <a:lnTo>
                      <a:pt x="1421" y="1673"/>
                    </a:lnTo>
                    <a:lnTo>
                      <a:pt x="1423" y="1702"/>
                    </a:lnTo>
                    <a:lnTo>
                      <a:pt x="1424" y="1730"/>
                    </a:lnTo>
                    <a:lnTo>
                      <a:pt x="1426" y="1756"/>
                    </a:lnTo>
                    <a:lnTo>
                      <a:pt x="1426" y="1775"/>
                    </a:lnTo>
                    <a:lnTo>
                      <a:pt x="1428" y="1788"/>
                    </a:lnTo>
                    <a:lnTo>
                      <a:pt x="1428" y="1793"/>
                    </a:lnTo>
                    <a:lnTo>
                      <a:pt x="1298" y="1915"/>
                    </a:lnTo>
                    <a:lnTo>
                      <a:pt x="909" y="1938"/>
                    </a:lnTo>
                    <a:lnTo>
                      <a:pt x="788" y="1807"/>
                    </a:lnTo>
                    <a:lnTo>
                      <a:pt x="786" y="1804"/>
                    </a:lnTo>
                    <a:lnTo>
                      <a:pt x="786" y="1791"/>
                    </a:lnTo>
                    <a:lnTo>
                      <a:pt x="785" y="1772"/>
                    </a:lnTo>
                    <a:lnTo>
                      <a:pt x="783" y="1748"/>
                    </a:lnTo>
                    <a:lnTo>
                      <a:pt x="782" y="1722"/>
                    </a:lnTo>
                    <a:lnTo>
                      <a:pt x="780" y="1697"/>
                    </a:lnTo>
                    <a:lnTo>
                      <a:pt x="780" y="1671"/>
                    </a:lnTo>
                    <a:lnTo>
                      <a:pt x="778" y="1651"/>
                    </a:lnTo>
                    <a:lnTo>
                      <a:pt x="716" y="1628"/>
                    </a:lnTo>
                    <a:lnTo>
                      <a:pt x="657" y="1603"/>
                    </a:lnTo>
                    <a:lnTo>
                      <a:pt x="641" y="1617"/>
                    </a:lnTo>
                    <a:lnTo>
                      <a:pt x="620" y="1633"/>
                    </a:lnTo>
                    <a:lnTo>
                      <a:pt x="600" y="1649"/>
                    </a:lnTo>
                    <a:lnTo>
                      <a:pt x="579" y="1665"/>
                    </a:lnTo>
                    <a:lnTo>
                      <a:pt x="560" y="1681"/>
                    </a:lnTo>
                    <a:lnTo>
                      <a:pt x="542" y="1695"/>
                    </a:lnTo>
                    <a:lnTo>
                      <a:pt x="528" y="1707"/>
                    </a:lnTo>
                    <a:lnTo>
                      <a:pt x="520" y="1713"/>
                    </a:lnTo>
                    <a:lnTo>
                      <a:pt x="515" y="1716"/>
                    </a:lnTo>
                    <a:lnTo>
                      <a:pt x="491" y="1727"/>
                    </a:lnTo>
                    <a:lnTo>
                      <a:pt x="485" y="1729"/>
                    </a:lnTo>
                    <a:lnTo>
                      <a:pt x="469" y="1727"/>
                    </a:lnTo>
                    <a:lnTo>
                      <a:pt x="448" y="1726"/>
                    </a:lnTo>
                    <a:lnTo>
                      <a:pt x="424" y="1722"/>
                    </a:lnTo>
                    <a:lnTo>
                      <a:pt x="399" y="1719"/>
                    </a:lnTo>
                    <a:lnTo>
                      <a:pt x="376" y="1716"/>
                    </a:lnTo>
                    <a:lnTo>
                      <a:pt x="356" y="1713"/>
                    </a:lnTo>
                    <a:lnTo>
                      <a:pt x="343" y="1711"/>
                    </a:lnTo>
                    <a:lnTo>
                      <a:pt x="338" y="1710"/>
                    </a:lnTo>
                    <a:lnTo>
                      <a:pt x="96" y="1403"/>
                    </a:lnTo>
                    <a:lnTo>
                      <a:pt x="100" y="1226"/>
                    </a:lnTo>
                    <a:lnTo>
                      <a:pt x="104" y="1225"/>
                    </a:lnTo>
                    <a:lnTo>
                      <a:pt x="112" y="1218"/>
                    </a:lnTo>
                    <a:lnTo>
                      <a:pt x="124" y="1209"/>
                    </a:lnTo>
                    <a:lnTo>
                      <a:pt x="139" y="1196"/>
                    </a:lnTo>
                    <a:lnTo>
                      <a:pt x="156" y="1182"/>
                    </a:lnTo>
                    <a:lnTo>
                      <a:pt x="175" y="1166"/>
                    </a:lnTo>
                    <a:lnTo>
                      <a:pt x="196" y="1151"/>
                    </a:lnTo>
                    <a:lnTo>
                      <a:pt x="215" y="1135"/>
                    </a:lnTo>
                    <a:lnTo>
                      <a:pt x="234" y="1121"/>
                    </a:lnTo>
                    <a:lnTo>
                      <a:pt x="250" y="1108"/>
                    </a:lnTo>
                    <a:lnTo>
                      <a:pt x="239" y="1048"/>
                    </a:lnTo>
                    <a:lnTo>
                      <a:pt x="234" y="984"/>
                    </a:lnTo>
                    <a:lnTo>
                      <a:pt x="214" y="974"/>
                    </a:lnTo>
                    <a:lnTo>
                      <a:pt x="191" y="963"/>
                    </a:lnTo>
                    <a:lnTo>
                      <a:pt x="166" y="950"/>
                    </a:lnTo>
                    <a:lnTo>
                      <a:pt x="142" y="939"/>
                    </a:lnTo>
                    <a:lnTo>
                      <a:pt x="116" y="926"/>
                    </a:lnTo>
                    <a:lnTo>
                      <a:pt x="94" y="915"/>
                    </a:lnTo>
                    <a:lnTo>
                      <a:pt x="75" y="906"/>
                    </a:lnTo>
                    <a:lnTo>
                      <a:pt x="61" y="899"/>
                    </a:lnTo>
                    <a:lnTo>
                      <a:pt x="51" y="893"/>
                    </a:lnTo>
                    <a:lnTo>
                      <a:pt x="46" y="891"/>
                    </a:lnTo>
                    <a:lnTo>
                      <a:pt x="0" y="741"/>
                    </a:lnTo>
                    <a:lnTo>
                      <a:pt x="6" y="718"/>
                    </a:lnTo>
                    <a:lnTo>
                      <a:pt x="182" y="368"/>
                    </a:lnTo>
                    <a:lnTo>
                      <a:pt x="354" y="328"/>
                    </a:lnTo>
                    <a:lnTo>
                      <a:pt x="359" y="330"/>
                    </a:lnTo>
                    <a:lnTo>
                      <a:pt x="368" y="336"/>
                    </a:lnTo>
                    <a:lnTo>
                      <a:pt x="384" y="343"/>
                    </a:lnTo>
                    <a:lnTo>
                      <a:pt x="405" y="354"/>
                    </a:lnTo>
                    <a:lnTo>
                      <a:pt x="427" y="365"/>
                    </a:lnTo>
                    <a:lnTo>
                      <a:pt x="451" y="376"/>
                    </a:lnTo>
                    <a:lnTo>
                      <a:pt x="475" y="389"/>
                    </a:lnTo>
                    <a:lnTo>
                      <a:pt x="498" y="398"/>
                    </a:lnTo>
                    <a:lnTo>
                      <a:pt x="517" y="410"/>
                    </a:lnTo>
                    <a:lnTo>
                      <a:pt x="569" y="371"/>
                    </a:lnTo>
                    <a:lnTo>
                      <a:pt x="627" y="339"/>
                    </a:lnTo>
                    <a:lnTo>
                      <a:pt x="625" y="316"/>
                    </a:lnTo>
                    <a:lnTo>
                      <a:pt x="624" y="287"/>
                    </a:lnTo>
                    <a:lnTo>
                      <a:pt x="622" y="258"/>
                    </a:lnTo>
                    <a:lnTo>
                      <a:pt x="622" y="229"/>
                    </a:lnTo>
                    <a:lnTo>
                      <a:pt x="620" y="202"/>
                    </a:lnTo>
                    <a:lnTo>
                      <a:pt x="619" y="177"/>
                    </a:lnTo>
                    <a:lnTo>
                      <a:pt x="617" y="158"/>
                    </a:lnTo>
                    <a:lnTo>
                      <a:pt x="617" y="145"/>
                    </a:lnTo>
                    <a:lnTo>
                      <a:pt x="617" y="140"/>
                    </a:lnTo>
                    <a:lnTo>
                      <a:pt x="747" y="19"/>
                    </a:lnTo>
                    <a:lnTo>
                      <a:pt x="1137"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sp>
            <p:nvSpPr>
              <p:cNvPr id="113" name="Freeform 16">
                <a:extLst>
                  <a:ext uri="{FF2B5EF4-FFF2-40B4-BE49-F238E27FC236}">
                    <a16:creationId xmlns:a16="http://schemas.microsoft.com/office/drawing/2014/main" id="{5D85ACA3-A44B-4682-8A81-8D44978237CF}"/>
                  </a:ext>
                </a:extLst>
              </p:cNvPr>
              <p:cNvSpPr>
                <a:spLocks/>
              </p:cNvSpPr>
              <p:nvPr/>
            </p:nvSpPr>
            <p:spPr bwMode="auto">
              <a:xfrm>
                <a:off x="4444" y="2444"/>
                <a:ext cx="1097" cy="874"/>
              </a:xfrm>
              <a:custGeom>
                <a:avLst/>
                <a:gdLst>
                  <a:gd name="T0" fmla="*/ 1355 w 2194"/>
                  <a:gd name="T1" fmla="*/ 139 h 1749"/>
                  <a:gd name="T2" fmla="*/ 1355 w 2194"/>
                  <a:gd name="T3" fmla="*/ 157 h 1749"/>
                  <a:gd name="T4" fmla="*/ 1358 w 2194"/>
                  <a:gd name="T5" fmla="*/ 200 h 1749"/>
                  <a:gd name="T6" fmla="*/ 1359 w 2194"/>
                  <a:gd name="T7" fmla="*/ 254 h 1749"/>
                  <a:gd name="T8" fmla="*/ 1363 w 2194"/>
                  <a:gd name="T9" fmla="*/ 302 h 1749"/>
                  <a:gd name="T10" fmla="*/ 1516 w 2194"/>
                  <a:gd name="T11" fmla="*/ 366 h 1749"/>
                  <a:gd name="T12" fmla="*/ 1552 w 2194"/>
                  <a:gd name="T13" fmla="*/ 335 h 1749"/>
                  <a:gd name="T14" fmla="*/ 1594 w 2194"/>
                  <a:gd name="T15" fmla="*/ 303 h 1749"/>
                  <a:gd name="T16" fmla="*/ 1631 w 2194"/>
                  <a:gd name="T17" fmla="*/ 273 h 1749"/>
                  <a:gd name="T18" fmla="*/ 1653 w 2194"/>
                  <a:gd name="T19" fmla="*/ 255 h 1749"/>
                  <a:gd name="T20" fmla="*/ 1847 w 2194"/>
                  <a:gd name="T21" fmla="*/ 259 h 1749"/>
                  <a:gd name="T22" fmla="*/ 2104 w 2194"/>
                  <a:gd name="T23" fmla="*/ 779 h 1749"/>
                  <a:gd name="T24" fmla="*/ 2092 w 2194"/>
                  <a:gd name="T25" fmla="*/ 788 h 1749"/>
                  <a:gd name="T26" fmla="*/ 2061 w 2194"/>
                  <a:gd name="T27" fmla="*/ 814 h 1749"/>
                  <a:gd name="T28" fmla="*/ 2018 w 2194"/>
                  <a:gd name="T29" fmla="*/ 847 h 1749"/>
                  <a:gd name="T30" fmla="*/ 1974 w 2194"/>
                  <a:gd name="T31" fmla="*/ 884 h 1749"/>
                  <a:gd name="T32" fmla="*/ 1934 w 2194"/>
                  <a:gd name="T33" fmla="*/ 914 h 1749"/>
                  <a:gd name="T34" fmla="*/ 1943 w 2194"/>
                  <a:gd name="T35" fmla="*/ 1034 h 1749"/>
                  <a:gd name="T36" fmla="*/ 1986 w 2194"/>
                  <a:gd name="T37" fmla="*/ 1061 h 1749"/>
                  <a:gd name="T38" fmla="*/ 2036 w 2194"/>
                  <a:gd name="T39" fmla="*/ 1091 h 1749"/>
                  <a:gd name="T40" fmla="*/ 2084 w 2194"/>
                  <a:gd name="T41" fmla="*/ 1122 h 1749"/>
                  <a:gd name="T42" fmla="*/ 2123 w 2194"/>
                  <a:gd name="T43" fmla="*/ 1146 h 1749"/>
                  <a:gd name="T44" fmla="*/ 2146 w 2194"/>
                  <a:gd name="T45" fmla="*/ 1160 h 1749"/>
                  <a:gd name="T46" fmla="*/ 2194 w 2194"/>
                  <a:gd name="T47" fmla="*/ 1350 h 1749"/>
                  <a:gd name="T48" fmla="*/ 1784 w 2194"/>
                  <a:gd name="T49" fmla="*/ 1749 h 1749"/>
                  <a:gd name="T50" fmla="*/ 1771 w 2194"/>
                  <a:gd name="T51" fmla="*/ 1741 h 1749"/>
                  <a:gd name="T52" fmla="*/ 1739 w 2194"/>
                  <a:gd name="T53" fmla="*/ 1720 h 1749"/>
                  <a:gd name="T54" fmla="*/ 1694 w 2194"/>
                  <a:gd name="T55" fmla="*/ 1693 h 1749"/>
                  <a:gd name="T56" fmla="*/ 1701 w 2194"/>
                  <a:gd name="T57" fmla="*/ 1536 h 1749"/>
                  <a:gd name="T58" fmla="*/ 1453 w 2194"/>
                  <a:gd name="T59" fmla="*/ 1229 h 1749"/>
                  <a:gd name="T60" fmla="*/ 1492 w 2194"/>
                  <a:gd name="T61" fmla="*/ 1115 h 1749"/>
                  <a:gd name="T62" fmla="*/ 1495 w 2194"/>
                  <a:gd name="T63" fmla="*/ 992 h 1749"/>
                  <a:gd name="T64" fmla="*/ 1465 w 2194"/>
                  <a:gd name="T65" fmla="*/ 876 h 1749"/>
                  <a:gd name="T66" fmla="*/ 1402 w 2194"/>
                  <a:gd name="T67" fmla="*/ 774 h 1749"/>
                  <a:gd name="T68" fmla="*/ 1316 w 2194"/>
                  <a:gd name="T69" fmla="*/ 694 h 1749"/>
                  <a:gd name="T70" fmla="*/ 1211 w 2194"/>
                  <a:gd name="T71" fmla="*/ 640 h 1749"/>
                  <a:gd name="T72" fmla="*/ 1088 w 2194"/>
                  <a:gd name="T73" fmla="*/ 619 h 1749"/>
                  <a:gd name="T74" fmla="*/ 964 w 2194"/>
                  <a:gd name="T75" fmla="*/ 634 h 1749"/>
                  <a:gd name="T76" fmla="*/ 854 w 2194"/>
                  <a:gd name="T77" fmla="*/ 683 h 1749"/>
                  <a:gd name="T78" fmla="*/ 763 w 2194"/>
                  <a:gd name="T79" fmla="*/ 760 h 1749"/>
                  <a:gd name="T80" fmla="*/ 696 w 2194"/>
                  <a:gd name="T81" fmla="*/ 860 h 1749"/>
                  <a:gd name="T82" fmla="*/ 361 w 2194"/>
                  <a:gd name="T83" fmla="*/ 932 h 1749"/>
                  <a:gd name="T84" fmla="*/ 286 w 2194"/>
                  <a:gd name="T85" fmla="*/ 964 h 1749"/>
                  <a:gd name="T86" fmla="*/ 180 w 2194"/>
                  <a:gd name="T87" fmla="*/ 1024 h 1749"/>
                  <a:gd name="T88" fmla="*/ 128 w 2194"/>
                  <a:gd name="T89" fmla="*/ 997 h 1749"/>
                  <a:gd name="T90" fmla="*/ 82 w 2194"/>
                  <a:gd name="T91" fmla="*/ 975 h 1749"/>
                  <a:gd name="T92" fmla="*/ 54 w 2194"/>
                  <a:gd name="T93" fmla="*/ 961 h 1749"/>
                  <a:gd name="T94" fmla="*/ 0 w 2194"/>
                  <a:gd name="T95" fmla="*/ 798 h 1749"/>
                  <a:gd name="T96" fmla="*/ 195 w 2194"/>
                  <a:gd name="T97" fmla="*/ 396 h 1749"/>
                  <a:gd name="T98" fmla="*/ 386 w 2194"/>
                  <a:gd name="T99" fmla="*/ 354 h 1749"/>
                  <a:gd name="T100" fmla="*/ 409 w 2194"/>
                  <a:gd name="T101" fmla="*/ 367 h 1749"/>
                  <a:gd name="T102" fmla="*/ 447 w 2194"/>
                  <a:gd name="T103" fmla="*/ 386 h 1749"/>
                  <a:gd name="T104" fmla="*/ 493 w 2194"/>
                  <a:gd name="T105" fmla="*/ 409 h 1749"/>
                  <a:gd name="T106" fmla="*/ 538 w 2194"/>
                  <a:gd name="T107" fmla="*/ 431 h 1749"/>
                  <a:gd name="T108" fmla="*/ 614 w 2194"/>
                  <a:gd name="T109" fmla="*/ 401 h 1749"/>
                  <a:gd name="T110" fmla="*/ 673 w 2194"/>
                  <a:gd name="T111" fmla="*/ 338 h 1749"/>
                  <a:gd name="T112" fmla="*/ 670 w 2194"/>
                  <a:gd name="T113" fmla="*/ 278 h 1749"/>
                  <a:gd name="T114" fmla="*/ 667 w 2194"/>
                  <a:gd name="T115" fmla="*/ 217 h 1749"/>
                  <a:gd name="T116" fmla="*/ 665 w 2194"/>
                  <a:gd name="T117" fmla="*/ 169 h 1749"/>
                  <a:gd name="T118" fmla="*/ 664 w 2194"/>
                  <a:gd name="T119" fmla="*/ 150 h 1749"/>
                  <a:gd name="T120" fmla="*/ 1224 w 2194"/>
                  <a:gd name="T121" fmla="*/ 0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94" h="1749">
                    <a:moveTo>
                      <a:pt x="1224" y="0"/>
                    </a:moveTo>
                    <a:lnTo>
                      <a:pt x="1355" y="139"/>
                    </a:lnTo>
                    <a:lnTo>
                      <a:pt x="1355" y="144"/>
                    </a:lnTo>
                    <a:lnTo>
                      <a:pt x="1355" y="157"/>
                    </a:lnTo>
                    <a:lnTo>
                      <a:pt x="1356" y="176"/>
                    </a:lnTo>
                    <a:lnTo>
                      <a:pt x="1358" y="200"/>
                    </a:lnTo>
                    <a:lnTo>
                      <a:pt x="1358" y="227"/>
                    </a:lnTo>
                    <a:lnTo>
                      <a:pt x="1359" y="254"/>
                    </a:lnTo>
                    <a:lnTo>
                      <a:pt x="1361" y="279"/>
                    </a:lnTo>
                    <a:lnTo>
                      <a:pt x="1363" y="302"/>
                    </a:lnTo>
                    <a:lnTo>
                      <a:pt x="1441" y="330"/>
                    </a:lnTo>
                    <a:lnTo>
                      <a:pt x="1516" y="366"/>
                    </a:lnTo>
                    <a:lnTo>
                      <a:pt x="1533" y="351"/>
                    </a:lnTo>
                    <a:lnTo>
                      <a:pt x="1552" y="335"/>
                    </a:lnTo>
                    <a:lnTo>
                      <a:pt x="1573" y="319"/>
                    </a:lnTo>
                    <a:lnTo>
                      <a:pt x="1594" y="303"/>
                    </a:lnTo>
                    <a:lnTo>
                      <a:pt x="1613" y="287"/>
                    </a:lnTo>
                    <a:lnTo>
                      <a:pt x="1631" y="273"/>
                    </a:lnTo>
                    <a:lnTo>
                      <a:pt x="1643" y="262"/>
                    </a:lnTo>
                    <a:lnTo>
                      <a:pt x="1653" y="255"/>
                    </a:lnTo>
                    <a:lnTo>
                      <a:pt x="1656" y="252"/>
                    </a:lnTo>
                    <a:lnTo>
                      <a:pt x="1847" y="259"/>
                    </a:lnTo>
                    <a:lnTo>
                      <a:pt x="2111" y="587"/>
                    </a:lnTo>
                    <a:lnTo>
                      <a:pt x="2104" y="779"/>
                    </a:lnTo>
                    <a:lnTo>
                      <a:pt x="2101" y="780"/>
                    </a:lnTo>
                    <a:lnTo>
                      <a:pt x="2092" y="788"/>
                    </a:lnTo>
                    <a:lnTo>
                      <a:pt x="2079" y="799"/>
                    </a:lnTo>
                    <a:lnTo>
                      <a:pt x="2061" y="814"/>
                    </a:lnTo>
                    <a:lnTo>
                      <a:pt x="2041" y="830"/>
                    </a:lnTo>
                    <a:lnTo>
                      <a:pt x="2018" y="847"/>
                    </a:lnTo>
                    <a:lnTo>
                      <a:pt x="1996" y="865"/>
                    </a:lnTo>
                    <a:lnTo>
                      <a:pt x="1974" y="884"/>
                    </a:lnTo>
                    <a:lnTo>
                      <a:pt x="1951" y="900"/>
                    </a:lnTo>
                    <a:lnTo>
                      <a:pt x="1934" y="914"/>
                    </a:lnTo>
                    <a:lnTo>
                      <a:pt x="1942" y="975"/>
                    </a:lnTo>
                    <a:lnTo>
                      <a:pt x="1943" y="1034"/>
                    </a:lnTo>
                    <a:lnTo>
                      <a:pt x="1964" y="1047"/>
                    </a:lnTo>
                    <a:lnTo>
                      <a:pt x="1986" y="1061"/>
                    </a:lnTo>
                    <a:lnTo>
                      <a:pt x="2012" y="1077"/>
                    </a:lnTo>
                    <a:lnTo>
                      <a:pt x="2036" y="1091"/>
                    </a:lnTo>
                    <a:lnTo>
                      <a:pt x="2061" y="1107"/>
                    </a:lnTo>
                    <a:lnTo>
                      <a:pt x="2084" y="1122"/>
                    </a:lnTo>
                    <a:lnTo>
                      <a:pt x="2106" y="1134"/>
                    </a:lnTo>
                    <a:lnTo>
                      <a:pt x="2123" y="1146"/>
                    </a:lnTo>
                    <a:lnTo>
                      <a:pt x="2138" y="1155"/>
                    </a:lnTo>
                    <a:lnTo>
                      <a:pt x="2146" y="1160"/>
                    </a:lnTo>
                    <a:lnTo>
                      <a:pt x="2149" y="1162"/>
                    </a:lnTo>
                    <a:lnTo>
                      <a:pt x="2194" y="1350"/>
                    </a:lnTo>
                    <a:lnTo>
                      <a:pt x="1970" y="1705"/>
                    </a:lnTo>
                    <a:lnTo>
                      <a:pt x="1784" y="1749"/>
                    </a:lnTo>
                    <a:lnTo>
                      <a:pt x="1780" y="1747"/>
                    </a:lnTo>
                    <a:lnTo>
                      <a:pt x="1771" y="1741"/>
                    </a:lnTo>
                    <a:lnTo>
                      <a:pt x="1757" y="1731"/>
                    </a:lnTo>
                    <a:lnTo>
                      <a:pt x="1739" y="1720"/>
                    </a:lnTo>
                    <a:lnTo>
                      <a:pt x="1717" y="1707"/>
                    </a:lnTo>
                    <a:lnTo>
                      <a:pt x="1694" y="1693"/>
                    </a:lnTo>
                    <a:lnTo>
                      <a:pt x="1699" y="1581"/>
                    </a:lnTo>
                    <a:lnTo>
                      <a:pt x="1701" y="1536"/>
                    </a:lnTo>
                    <a:lnTo>
                      <a:pt x="1672" y="1503"/>
                    </a:lnTo>
                    <a:lnTo>
                      <a:pt x="1453" y="1229"/>
                    </a:lnTo>
                    <a:lnTo>
                      <a:pt x="1476" y="1174"/>
                    </a:lnTo>
                    <a:lnTo>
                      <a:pt x="1492" y="1115"/>
                    </a:lnTo>
                    <a:lnTo>
                      <a:pt x="1498" y="1055"/>
                    </a:lnTo>
                    <a:lnTo>
                      <a:pt x="1495" y="992"/>
                    </a:lnTo>
                    <a:lnTo>
                      <a:pt x="1484" y="932"/>
                    </a:lnTo>
                    <a:lnTo>
                      <a:pt x="1465" y="876"/>
                    </a:lnTo>
                    <a:lnTo>
                      <a:pt x="1438" y="822"/>
                    </a:lnTo>
                    <a:lnTo>
                      <a:pt x="1402" y="774"/>
                    </a:lnTo>
                    <a:lnTo>
                      <a:pt x="1363" y="731"/>
                    </a:lnTo>
                    <a:lnTo>
                      <a:pt x="1316" y="694"/>
                    </a:lnTo>
                    <a:lnTo>
                      <a:pt x="1265" y="664"/>
                    </a:lnTo>
                    <a:lnTo>
                      <a:pt x="1211" y="640"/>
                    </a:lnTo>
                    <a:lnTo>
                      <a:pt x="1150" y="626"/>
                    </a:lnTo>
                    <a:lnTo>
                      <a:pt x="1088" y="619"/>
                    </a:lnTo>
                    <a:lnTo>
                      <a:pt x="1026" y="622"/>
                    </a:lnTo>
                    <a:lnTo>
                      <a:pt x="964" y="634"/>
                    </a:lnTo>
                    <a:lnTo>
                      <a:pt x="906" y="654"/>
                    </a:lnTo>
                    <a:lnTo>
                      <a:pt x="854" y="683"/>
                    </a:lnTo>
                    <a:lnTo>
                      <a:pt x="806" y="718"/>
                    </a:lnTo>
                    <a:lnTo>
                      <a:pt x="763" y="760"/>
                    </a:lnTo>
                    <a:lnTo>
                      <a:pt x="726" y="807"/>
                    </a:lnTo>
                    <a:lnTo>
                      <a:pt x="696" y="860"/>
                    </a:lnTo>
                    <a:lnTo>
                      <a:pt x="673" y="917"/>
                    </a:lnTo>
                    <a:lnTo>
                      <a:pt x="361" y="932"/>
                    </a:lnTo>
                    <a:lnTo>
                      <a:pt x="318" y="935"/>
                    </a:lnTo>
                    <a:lnTo>
                      <a:pt x="286" y="964"/>
                    </a:lnTo>
                    <a:lnTo>
                      <a:pt x="208" y="1037"/>
                    </a:lnTo>
                    <a:lnTo>
                      <a:pt x="180" y="1024"/>
                    </a:lnTo>
                    <a:lnTo>
                      <a:pt x="153" y="1010"/>
                    </a:lnTo>
                    <a:lnTo>
                      <a:pt x="128" y="997"/>
                    </a:lnTo>
                    <a:lnTo>
                      <a:pt x="102" y="984"/>
                    </a:lnTo>
                    <a:lnTo>
                      <a:pt x="82" y="975"/>
                    </a:lnTo>
                    <a:lnTo>
                      <a:pt x="66" y="965"/>
                    </a:lnTo>
                    <a:lnTo>
                      <a:pt x="54" y="961"/>
                    </a:lnTo>
                    <a:lnTo>
                      <a:pt x="50" y="959"/>
                    </a:lnTo>
                    <a:lnTo>
                      <a:pt x="0" y="798"/>
                    </a:lnTo>
                    <a:lnTo>
                      <a:pt x="8" y="772"/>
                    </a:lnTo>
                    <a:lnTo>
                      <a:pt x="195" y="396"/>
                    </a:lnTo>
                    <a:lnTo>
                      <a:pt x="381" y="353"/>
                    </a:lnTo>
                    <a:lnTo>
                      <a:pt x="386" y="354"/>
                    </a:lnTo>
                    <a:lnTo>
                      <a:pt x="394" y="359"/>
                    </a:lnTo>
                    <a:lnTo>
                      <a:pt x="409" y="367"/>
                    </a:lnTo>
                    <a:lnTo>
                      <a:pt x="426" y="375"/>
                    </a:lnTo>
                    <a:lnTo>
                      <a:pt x="447" y="386"/>
                    </a:lnTo>
                    <a:lnTo>
                      <a:pt x="471" y="397"/>
                    </a:lnTo>
                    <a:lnTo>
                      <a:pt x="493" y="409"/>
                    </a:lnTo>
                    <a:lnTo>
                      <a:pt x="515" y="420"/>
                    </a:lnTo>
                    <a:lnTo>
                      <a:pt x="538" y="431"/>
                    </a:lnTo>
                    <a:lnTo>
                      <a:pt x="557" y="440"/>
                    </a:lnTo>
                    <a:lnTo>
                      <a:pt x="614" y="401"/>
                    </a:lnTo>
                    <a:lnTo>
                      <a:pt x="675" y="364"/>
                    </a:lnTo>
                    <a:lnTo>
                      <a:pt x="673" y="338"/>
                    </a:lnTo>
                    <a:lnTo>
                      <a:pt x="672" y="310"/>
                    </a:lnTo>
                    <a:lnTo>
                      <a:pt x="670" y="278"/>
                    </a:lnTo>
                    <a:lnTo>
                      <a:pt x="669" y="246"/>
                    </a:lnTo>
                    <a:lnTo>
                      <a:pt x="667" y="217"/>
                    </a:lnTo>
                    <a:lnTo>
                      <a:pt x="665" y="190"/>
                    </a:lnTo>
                    <a:lnTo>
                      <a:pt x="665" y="169"/>
                    </a:lnTo>
                    <a:lnTo>
                      <a:pt x="664" y="157"/>
                    </a:lnTo>
                    <a:lnTo>
                      <a:pt x="664" y="150"/>
                    </a:lnTo>
                    <a:lnTo>
                      <a:pt x="804" y="21"/>
                    </a:lnTo>
                    <a:lnTo>
                      <a:pt x="1224"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sp>
            <p:nvSpPr>
              <p:cNvPr id="114" name="Freeform 17">
                <a:extLst>
                  <a:ext uri="{FF2B5EF4-FFF2-40B4-BE49-F238E27FC236}">
                    <a16:creationId xmlns:a16="http://schemas.microsoft.com/office/drawing/2014/main" id="{D261B923-2A23-4FE8-B2FC-EE4D9510EF58}"/>
                  </a:ext>
                </a:extLst>
              </p:cNvPr>
              <p:cNvSpPr>
                <a:spLocks noEditPoints="1"/>
              </p:cNvSpPr>
              <p:nvPr/>
            </p:nvSpPr>
            <p:spPr bwMode="auto">
              <a:xfrm>
                <a:off x="3429" y="2574"/>
                <a:ext cx="154" cy="241"/>
              </a:xfrm>
              <a:custGeom>
                <a:avLst/>
                <a:gdLst>
                  <a:gd name="T0" fmla="*/ 130 w 310"/>
                  <a:gd name="T1" fmla="*/ 53 h 484"/>
                  <a:gd name="T2" fmla="*/ 90 w 310"/>
                  <a:gd name="T3" fmla="*/ 82 h 484"/>
                  <a:gd name="T4" fmla="*/ 71 w 310"/>
                  <a:gd name="T5" fmla="*/ 128 h 484"/>
                  <a:gd name="T6" fmla="*/ 61 w 310"/>
                  <a:gd name="T7" fmla="*/ 198 h 484"/>
                  <a:gd name="T8" fmla="*/ 61 w 310"/>
                  <a:gd name="T9" fmla="*/ 286 h 484"/>
                  <a:gd name="T10" fmla="*/ 69 w 310"/>
                  <a:gd name="T11" fmla="*/ 354 h 484"/>
                  <a:gd name="T12" fmla="*/ 87 w 310"/>
                  <a:gd name="T13" fmla="*/ 397 h 484"/>
                  <a:gd name="T14" fmla="*/ 130 w 310"/>
                  <a:gd name="T15" fmla="*/ 431 h 484"/>
                  <a:gd name="T16" fmla="*/ 181 w 310"/>
                  <a:gd name="T17" fmla="*/ 431 h 484"/>
                  <a:gd name="T18" fmla="*/ 222 w 310"/>
                  <a:gd name="T19" fmla="*/ 397 h 484"/>
                  <a:gd name="T20" fmla="*/ 240 w 310"/>
                  <a:gd name="T21" fmla="*/ 354 h 484"/>
                  <a:gd name="T22" fmla="*/ 248 w 310"/>
                  <a:gd name="T23" fmla="*/ 286 h 484"/>
                  <a:gd name="T24" fmla="*/ 248 w 310"/>
                  <a:gd name="T25" fmla="*/ 198 h 484"/>
                  <a:gd name="T26" fmla="*/ 240 w 310"/>
                  <a:gd name="T27" fmla="*/ 129 h 484"/>
                  <a:gd name="T28" fmla="*/ 222 w 310"/>
                  <a:gd name="T29" fmla="*/ 86 h 484"/>
                  <a:gd name="T30" fmla="*/ 179 w 310"/>
                  <a:gd name="T31" fmla="*/ 53 h 484"/>
                  <a:gd name="T32" fmla="*/ 155 w 310"/>
                  <a:gd name="T33" fmla="*/ 0 h 484"/>
                  <a:gd name="T34" fmla="*/ 221 w 310"/>
                  <a:gd name="T35" fmla="*/ 16 h 484"/>
                  <a:gd name="T36" fmla="*/ 256 w 310"/>
                  <a:gd name="T37" fmla="*/ 42 h 484"/>
                  <a:gd name="T38" fmla="*/ 286 w 310"/>
                  <a:gd name="T39" fmla="*/ 93 h 484"/>
                  <a:gd name="T40" fmla="*/ 304 w 310"/>
                  <a:gd name="T41" fmla="*/ 161 h 484"/>
                  <a:gd name="T42" fmla="*/ 310 w 310"/>
                  <a:gd name="T43" fmla="*/ 243 h 484"/>
                  <a:gd name="T44" fmla="*/ 302 w 310"/>
                  <a:gd name="T45" fmla="*/ 338 h 484"/>
                  <a:gd name="T46" fmla="*/ 278 w 310"/>
                  <a:gd name="T47" fmla="*/ 409 h 484"/>
                  <a:gd name="T48" fmla="*/ 241 w 310"/>
                  <a:gd name="T49" fmla="*/ 456 h 484"/>
                  <a:gd name="T50" fmla="*/ 187 w 310"/>
                  <a:gd name="T51" fmla="*/ 480 h 484"/>
                  <a:gd name="T52" fmla="*/ 122 w 310"/>
                  <a:gd name="T53" fmla="*/ 480 h 484"/>
                  <a:gd name="T54" fmla="*/ 67 w 310"/>
                  <a:gd name="T55" fmla="*/ 456 h 484"/>
                  <a:gd name="T56" fmla="*/ 29 w 310"/>
                  <a:gd name="T57" fmla="*/ 409 h 484"/>
                  <a:gd name="T58" fmla="*/ 7 w 310"/>
                  <a:gd name="T59" fmla="*/ 337 h 484"/>
                  <a:gd name="T60" fmla="*/ 0 w 310"/>
                  <a:gd name="T61" fmla="*/ 243 h 484"/>
                  <a:gd name="T62" fmla="*/ 7 w 310"/>
                  <a:gd name="T63" fmla="*/ 145 h 484"/>
                  <a:gd name="T64" fmla="*/ 31 w 310"/>
                  <a:gd name="T65" fmla="*/ 75 h 484"/>
                  <a:gd name="T66" fmla="*/ 69 w 310"/>
                  <a:gd name="T67" fmla="*/ 27 h 484"/>
                  <a:gd name="T68" fmla="*/ 122 w 310"/>
                  <a:gd name="T69" fmla="*/ 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0" h="484">
                    <a:moveTo>
                      <a:pt x="154" y="48"/>
                    </a:moveTo>
                    <a:lnTo>
                      <a:pt x="130" y="53"/>
                    </a:lnTo>
                    <a:lnTo>
                      <a:pt x="107" y="64"/>
                    </a:lnTo>
                    <a:lnTo>
                      <a:pt x="90" y="82"/>
                    </a:lnTo>
                    <a:lnTo>
                      <a:pt x="79" y="102"/>
                    </a:lnTo>
                    <a:lnTo>
                      <a:pt x="71" y="128"/>
                    </a:lnTo>
                    <a:lnTo>
                      <a:pt x="64" y="160"/>
                    </a:lnTo>
                    <a:lnTo>
                      <a:pt x="61" y="198"/>
                    </a:lnTo>
                    <a:lnTo>
                      <a:pt x="59" y="243"/>
                    </a:lnTo>
                    <a:lnTo>
                      <a:pt x="61" y="286"/>
                    </a:lnTo>
                    <a:lnTo>
                      <a:pt x="64" y="322"/>
                    </a:lnTo>
                    <a:lnTo>
                      <a:pt x="69" y="354"/>
                    </a:lnTo>
                    <a:lnTo>
                      <a:pt x="77" y="378"/>
                    </a:lnTo>
                    <a:lnTo>
                      <a:pt x="87" y="397"/>
                    </a:lnTo>
                    <a:lnTo>
                      <a:pt x="107" y="418"/>
                    </a:lnTo>
                    <a:lnTo>
                      <a:pt x="130" y="431"/>
                    </a:lnTo>
                    <a:lnTo>
                      <a:pt x="155" y="436"/>
                    </a:lnTo>
                    <a:lnTo>
                      <a:pt x="181" y="431"/>
                    </a:lnTo>
                    <a:lnTo>
                      <a:pt x="203" y="418"/>
                    </a:lnTo>
                    <a:lnTo>
                      <a:pt x="222" y="397"/>
                    </a:lnTo>
                    <a:lnTo>
                      <a:pt x="232" y="378"/>
                    </a:lnTo>
                    <a:lnTo>
                      <a:pt x="240" y="354"/>
                    </a:lnTo>
                    <a:lnTo>
                      <a:pt x="245" y="322"/>
                    </a:lnTo>
                    <a:lnTo>
                      <a:pt x="248" y="286"/>
                    </a:lnTo>
                    <a:lnTo>
                      <a:pt x="249" y="243"/>
                    </a:lnTo>
                    <a:lnTo>
                      <a:pt x="248" y="198"/>
                    </a:lnTo>
                    <a:lnTo>
                      <a:pt x="245" y="161"/>
                    </a:lnTo>
                    <a:lnTo>
                      <a:pt x="240" y="129"/>
                    </a:lnTo>
                    <a:lnTo>
                      <a:pt x="232" y="106"/>
                    </a:lnTo>
                    <a:lnTo>
                      <a:pt x="222" y="86"/>
                    </a:lnTo>
                    <a:lnTo>
                      <a:pt x="201" y="66"/>
                    </a:lnTo>
                    <a:lnTo>
                      <a:pt x="179" y="53"/>
                    </a:lnTo>
                    <a:lnTo>
                      <a:pt x="154" y="48"/>
                    </a:lnTo>
                    <a:close/>
                    <a:moveTo>
                      <a:pt x="155" y="0"/>
                    </a:moveTo>
                    <a:lnTo>
                      <a:pt x="190" y="5"/>
                    </a:lnTo>
                    <a:lnTo>
                      <a:pt x="221" y="16"/>
                    </a:lnTo>
                    <a:lnTo>
                      <a:pt x="240" y="27"/>
                    </a:lnTo>
                    <a:lnTo>
                      <a:pt x="256" y="42"/>
                    </a:lnTo>
                    <a:lnTo>
                      <a:pt x="268" y="59"/>
                    </a:lnTo>
                    <a:lnTo>
                      <a:pt x="286" y="93"/>
                    </a:lnTo>
                    <a:lnTo>
                      <a:pt x="299" y="131"/>
                    </a:lnTo>
                    <a:lnTo>
                      <a:pt x="304" y="161"/>
                    </a:lnTo>
                    <a:lnTo>
                      <a:pt x="308" y="198"/>
                    </a:lnTo>
                    <a:lnTo>
                      <a:pt x="310" y="243"/>
                    </a:lnTo>
                    <a:lnTo>
                      <a:pt x="307" y="294"/>
                    </a:lnTo>
                    <a:lnTo>
                      <a:pt x="302" y="338"/>
                    </a:lnTo>
                    <a:lnTo>
                      <a:pt x="292" y="377"/>
                    </a:lnTo>
                    <a:lnTo>
                      <a:pt x="278" y="409"/>
                    </a:lnTo>
                    <a:lnTo>
                      <a:pt x="262" y="436"/>
                    </a:lnTo>
                    <a:lnTo>
                      <a:pt x="241" y="456"/>
                    </a:lnTo>
                    <a:lnTo>
                      <a:pt x="216" y="472"/>
                    </a:lnTo>
                    <a:lnTo>
                      <a:pt x="187" y="480"/>
                    </a:lnTo>
                    <a:lnTo>
                      <a:pt x="155" y="484"/>
                    </a:lnTo>
                    <a:lnTo>
                      <a:pt x="122" y="480"/>
                    </a:lnTo>
                    <a:lnTo>
                      <a:pt x="93" y="472"/>
                    </a:lnTo>
                    <a:lnTo>
                      <a:pt x="67" y="456"/>
                    </a:lnTo>
                    <a:lnTo>
                      <a:pt x="47" y="436"/>
                    </a:lnTo>
                    <a:lnTo>
                      <a:pt x="29" y="409"/>
                    </a:lnTo>
                    <a:lnTo>
                      <a:pt x="16" y="375"/>
                    </a:lnTo>
                    <a:lnTo>
                      <a:pt x="7" y="337"/>
                    </a:lnTo>
                    <a:lnTo>
                      <a:pt x="2" y="292"/>
                    </a:lnTo>
                    <a:lnTo>
                      <a:pt x="0" y="243"/>
                    </a:lnTo>
                    <a:lnTo>
                      <a:pt x="2" y="190"/>
                    </a:lnTo>
                    <a:lnTo>
                      <a:pt x="7" y="145"/>
                    </a:lnTo>
                    <a:lnTo>
                      <a:pt x="16" y="107"/>
                    </a:lnTo>
                    <a:lnTo>
                      <a:pt x="31" y="75"/>
                    </a:lnTo>
                    <a:lnTo>
                      <a:pt x="48" y="50"/>
                    </a:lnTo>
                    <a:lnTo>
                      <a:pt x="69" y="27"/>
                    </a:lnTo>
                    <a:lnTo>
                      <a:pt x="93" y="13"/>
                    </a:lnTo>
                    <a:lnTo>
                      <a:pt x="122" y="3"/>
                    </a:lnTo>
                    <a:lnTo>
                      <a:pt x="155"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sp>
            <p:nvSpPr>
              <p:cNvPr id="115" name="Freeform 18">
                <a:extLst>
                  <a:ext uri="{FF2B5EF4-FFF2-40B4-BE49-F238E27FC236}">
                    <a16:creationId xmlns:a16="http://schemas.microsoft.com/office/drawing/2014/main" id="{E08E7F38-8B01-4593-BC52-FB53EF58692C}"/>
                  </a:ext>
                </a:extLst>
              </p:cNvPr>
              <p:cNvSpPr>
                <a:spLocks/>
              </p:cNvSpPr>
              <p:nvPr/>
            </p:nvSpPr>
            <p:spPr bwMode="auto">
              <a:xfrm>
                <a:off x="3635" y="2574"/>
                <a:ext cx="87" cy="237"/>
              </a:xfrm>
              <a:custGeom>
                <a:avLst/>
                <a:gdLst>
                  <a:gd name="T0" fmla="*/ 137 w 176"/>
                  <a:gd name="T1" fmla="*/ 0 h 476"/>
                  <a:gd name="T2" fmla="*/ 176 w 176"/>
                  <a:gd name="T3" fmla="*/ 0 h 476"/>
                  <a:gd name="T4" fmla="*/ 176 w 176"/>
                  <a:gd name="T5" fmla="*/ 476 h 476"/>
                  <a:gd name="T6" fmla="*/ 116 w 176"/>
                  <a:gd name="T7" fmla="*/ 476 h 476"/>
                  <a:gd name="T8" fmla="*/ 116 w 176"/>
                  <a:gd name="T9" fmla="*/ 106 h 476"/>
                  <a:gd name="T10" fmla="*/ 93 w 176"/>
                  <a:gd name="T11" fmla="*/ 125 h 476"/>
                  <a:gd name="T12" fmla="*/ 62 w 176"/>
                  <a:gd name="T13" fmla="*/ 145 h 476"/>
                  <a:gd name="T14" fmla="*/ 29 w 176"/>
                  <a:gd name="T15" fmla="*/ 163 h 476"/>
                  <a:gd name="T16" fmla="*/ 0 w 176"/>
                  <a:gd name="T17" fmla="*/ 176 h 476"/>
                  <a:gd name="T18" fmla="*/ 0 w 176"/>
                  <a:gd name="T19" fmla="*/ 118 h 476"/>
                  <a:gd name="T20" fmla="*/ 46 w 176"/>
                  <a:gd name="T21" fmla="*/ 94 h 476"/>
                  <a:gd name="T22" fmla="*/ 86 w 176"/>
                  <a:gd name="T23" fmla="*/ 64 h 476"/>
                  <a:gd name="T24" fmla="*/ 109 w 176"/>
                  <a:gd name="T25" fmla="*/ 42 h 476"/>
                  <a:gd name="T26" fmla="*/ 124 w 176"/>
                  <a:gd name="T27" fmla="*/ 21 h 476"/>
                  <a:gd name="T28" fmla="*/ 137 w 176"/>
                  <a:gd name="T29"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476">
                    <a:moveTo>
                      <a:pt x="137" y="0"/>
                    </a:moveTo>
                    <a:lnTo>
                      <a:pt x="176" y="0"/>
                    </a:lnTo>
                    <a:lnTo>
                      <a:pt x="176" y="476"/>
                    </a:lnTo>
                    <a:lnTo>
                      <a:pt x="116" y="476"/>
                    </a:lnTo>
                    <a:lnTo>
                      <a:pt x="116" y="106"/>
                    </a:lnTo>
                    <a:lnTo>
                      <a:pt x="93" y="125"/>
                    </a:lnTo>
                    <a:lnTo>
                      <a:pt x="62" y="145"/>
                    </a:lnTo>
                    <a:lnTo>
                      <a:pt x="29" y="163"/>
                    </a:lnTo>
                    <a:lnTo>
                      <a:pt x="0" y="176"/>
                    </a:lnTo>
                    <a:lnTo>
                      <a:pt x="0" y="118"/>
                    </a:lnTo>
                    <a:lnTo>
                      <a:pt x="46" y="94"/>
                    </a:lnTo>
                    <a:lnTo>
                      <a:pt x="86" y="64"/>
                    </a:lnTo>
                    <a:lnTo>
                      <a:pt x="109" y="42"/>
                    </a:lnTo>
                    <a:lnTo>
                      <a:pt x="124" y="21"/>
                    </a:lnTo>
                    <a:lnTo>
                      <a:pt x="137"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sp>
            <p:nvSpPr>
              <p:cNvPr id="116" name="Freeform 19">
                <a:extLst>
                  <a:ext uri="{FF2B5EF4-FFF2-40B4-BE49-F238E27FC236}">
                    <a16:creationId xmlns:a16="http://schemas.microsoft.com/office/drawing/2014/main" id="{C0D62E12-F059-40F7-B698-8952D2497AFA}"/>
                  </a:ext>
                </a:extLst>
              </p:cNvPr>
              <p:cNvSpPr>
                <a:spLocks noEditPoints="1"/>
              </p:cNvSpPr>
              <p:nvPr/>
            </p:nvSpPr>
            <p:spPr bwMode="auto">
              <a:xfrm>
                <a:off x="3434" y="2927"/>
                <a:ext cx="154" cy="242"/>
              </a:xfrm>
              <a:custGeom>
                <a:avLst/>
                <a:gdLst>
                  <a:gd name="T0" fmla="*/ 129 w 308"/>
                  <a:gd name="T1" fmla="*/ 53 h 483"/>
                  <a:gd name="T2" fmla="*/ 89 w 308"/>
                  <a:gd name="T3" fmla="*/ 81 h 483"/>
                  <a:gd name="T4" fmla="*/ 70 w 308"/>
                  <a:gd name="T5" fmla="*/ 128 h 483"/>
                  <a:gd name="T6" fmla="*/ 60 w 308"/>
                  <a:gd name="T7" fmla="*/ 198 h 483"/>
                  <a:gd name="T8" fmla="*/ 60 w 308"/>
                  <a:gd name="T9" fmla="*/ 285 h 483"/>
                  <a:gd name="T10" fmla="*/ 68 w 308"/>
                  <a:gd name="T11" fmla="*/ 354 h 483"/>
                  <a:gd name="T12" fmla="*/ 86 w 308"/>
                  <a:gd name="T13" fmla="*/ 397 h 483"/>
                  <a:gd name="T14" fmla="*/ 129 w 308"/>
                  <a:gd name="T15" fmla="*/ 431 h 483"/>
                  <a:gd name="T16" fmla="*/ 178 w 308"/>
                  <a:gd name="T17" fmla="*/ 431 h 483"/>
                  <a:gd name="T18" fmla="*/ 221 w 308"/>
                  <a:gd name="T19" fmla="*/ 397 h 483"/>
                  <a:gd name="T20" fmla="*/ 239 w 308"/>
                  <a:gd name="T21" fmla="*/ 354 h 483"/>
                  <a:gd name="T22" fmla="*/ 247 w 308"/>
                  <a:gd name="T23" fmla="*/ 285 h 483"/>
                  <a:gd name="T24" fmla="*/ 247 w 308"/>
                  <a:gd name="T25" fmla="*/ 198 h 483"/>
                  <a:gd name="T26" fmla="*/ 239 w 308"/>
                  <a:gd name="T27" fmla="*/ 129 h 483"/>
                  <a:gd name="T28" fmla="*/ 221 w 308"/>
                  <a:gd name="T29" fmla="*/ 86 h 483"/>
                  <a:gd name="T30" fmla="*/ 178 w 308"/>
                  <a:gd name="T31" fmla="*/ 53 h 483"/>
                  <a:gd name="T32" fmla="*/ 153 w 308"/>
                  <a:gd name="T33" fmla="*/ 0 h 483"/>
                  <a:gd name="T34" fmla="*/ 201 w 308"/>
                  <a:gd name="T35" fmla="*/ 6 h 483"/>
                  <a:gd name="T36" fmla="*/ 239 w 308"/>
                  <a:gd name="T37" fmla="*/ 27 h 483"/>
                  <a:gd name="T38" fmla="*/ 268 w 308"/>
                  <a:gd name="T39" fmla="*/ 59 h 483"/>
                  <a:gd name="T40" fmla="*/ 298 w 308"/>
                  <a:gd name="T41" fmla="*/ 129 h 483"/>
                  <a:gd name="T42" fmla="*/ 308 w 308"/>
                  <a:gd name="T43" fmla="*/ 198 h 483"/>
                  <a:gd name="T44" fmla="*/ 306 w 308"/>
                  <a:gd name="T45" fmla="*/ 293 h 483"/>
                  <a:gd name="T46" fmla="*/ 292 w 308"/>
                  <a:gd name="T47" fmla="*/ 376 h 483"/>
                  <a:gd name="T48" fmla="*/ 260 w 308"/>
                  <a:gd name="T49" fmla="*/ 434 h 483"/>
                  <a:gd name="T50" fmla="*/ 215 w 308"/>
                  <a:gd name="T51" fmla="*/ 470 h 483"/>
                  <a:gd name="T52" fmla="*/ 153 w 308"/>
                  <a:gd name="T53" fmla="*/ 483 h 483"/>
                  <a:gd name="T54" fmla="*/ 92 w 308"/>
                  <a:gd name="T55" fmla="*/ 472 h 483"/>
                  <a:gd name="T56" fmla="*/ 46 w 308"/>
                  <a:gd name="T57" fmla="*/ 434 h 483"/>
                  <a:gd name="T58" fmla="*/ 16 w 308"/>
                  <a:gd name="T59" fmla="*/ 375 h 483"/>
                  <a:gd name="T60" fmla="*/ 1 w 308"/>
                  <a:gd name="T61" fmla="*/ 292 h 483"/>
                  <a:gd name="T62" fmla="*/ 1 w 308"/>
                  <a:gd name="T63" fmla="*/ 190 h 483"/>
                  <a:gd name="T64" fmla="*/ 17 w 308"/>
                  <a:gd name="T65" fmla="*/ 107 h 483"/>
                  <a:gd name="T66" fmla="*/ 47 w 308"/>
                  <a:gd name="T67" fmla="*/ 49 h 483"/>
                  <a:gd name="T68" fmla="*/ 92 w 308"/>
                  <a:gd name="T69" fmla="*/ 13 h 483"/>
                  <a:gd name="T70" fmla="*/ 153 w 308"/>
                  <a:gd name="T7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8" h="483">
                    <a:moveTo>
                      <a:pt x="153" y="48"/>
                    </a:moveTo>
                    <a:lnTo>
                      <a:pt x="129" y="53"/>
                    </a:lnTo>
                    <a:lnTo>
                      <a:pt x="107" y="64"/>
                    </a:lnTo>
                    <a:lnTo>
                      <a:pt x="89" y="81"/>
                    </a:lnTo>
                    <a:lnTo>
                      <a:pt x="78" y="102"/>
                    </a:lnTo>
                    <a:lnTo>
                      <a:pt x="70" y="128"/>
                    </a:lnTo>
                    <a:lnTo>
                      <a:pt x="63" y="161"/>
                    </a:lnTo>
                    <a:lnTo>
                      <a:pt x="60" y="198"/>
                    </a:lnTo>
                    <a:lnTo>
                      <a:pt x="59" y="242"/>
                    </a:lnTo>
                    <a:lnTo>
                      <a:pt x="60" y="285"/>
                    </a:lnTo>
                    <a:lnTo>
                      <a:pt x="63" y="322"/>
                    </a:lnTo>
                    <a:lnTo>
                      <a:pt x="68" y="354"/>
                    </a:lnTo>
                    <a:lnTo>
                      <a:pt x="76" y="378"/>
                    </a:lnTo>
                    <a:lnTo>
                      <a:pt x="86" y="397"/>
                    </a:lnTo>
                    <a:lnTo>
                      <a:pt x="107" y="418"/>
                    </a:lnTo>
                    <a:lnTo>
                      <a:pt x="129" y="431"/>
                    </a:lnTo>
                    <a:lnTo>
                      <a:pt x="153" y="435"/>
                    </a:lnTo>
                    <a:lnTo>
                      <a:pt x="178" y="431"/>
                    </a:lnTo>
                    <a:lnTo>
                      <a:pt x="201" y="418"/>
                    </a:lnTo>
                    <a:lnTo>
                      <a:pt x="221" y="397"/>
                    </a:lnTo>
                    <a:lnTo>
                      <a:pt x="231" y="378"/>
                    </a:lnTo>
                    <a:lnTo>
                      <a:pt x="239" y="354"/>
                    </a:lnTo>
                    <a:lnTo>
                      <a:pt x="244" y="322"/>
                    </a:lnTo>
                    <a:lnTo>
                      <a:pt x="247" y="285"/>
                    </a:lnTo>
                    <a:lnTo>
                      <a:pt x="248" y="242"/>
                    </a:lnTo>
                    <a:lnTo>
                      <a:pt x="247" y="198"/>
                    </a:lnTo>
                    <a:lnTo>
                      <a:pt x="244" y="161"/>
                    </a:lnTo>
                    <a:lnTo>
                      <a:pt x="239" y="129"/>
                    </a:lnTo>
                    <a:lnTo>
                      <a:pt x="231" y="105"/>
                    </a:lnTo>
                    <a:lnTo>
                      <a:pt x="221" y="86"/>
                    </a:lnTo>
                    <a:lnTo>
                      <a:pt x="202" y="65"/>
                    </a:lnTo>
                    <a:lnTo>
                      <a:pt x="178" y="53"/>
                    </a:lnTo>
                    <a:lnTo>
                      <a:pt x="153" y="48"/>
                    </a:lnTo>
                    <a:close/>
                    <a:moveTo>
                      <a:pt x="153" y="0"/>
                    </a:moveTo>
                    <a:lnTo>
                      <a:pt x="178" y="1"/>
                    </a:lnTo>
                    <a:lnTo>
                      <a:pt x="201" y="6"/>
                    </a:lnTo>
                    <a:lnTo>
                      <a:pt x="221" y="16"/>
                    </a:lnTo>
                    <a:lnTo>
                      <a:pt x="239" y="27"/>
                    </a:lnTo>
                    <a:lnTo>
                      <a:pt x="255" y="41"/>
                    </a:lnTo>
                    <a:lnTo>
                      <a:pt x="268" y="59"/>
                    </a:lnTo>
                    <a:lnTo>
                      <a:pt x="285" y="91"/>
                    </a:lnTo>
                    <a:lnTo>
                      <a:pt x="298" y="129"/>
                    </a:lnTo>
                    <a:lnTo>
                      <a:pt x="303" y="161"/>
                    </a:lnTo>
                    <a:lnTo>
                      <a:pt x="308" y="198"/>
                    </a:lnTo>
                    <a:lnTo>
                      <a:pt x="308" y="242"/>
                    </a:lnTo>
                    <a:lnTo>
                      <a:pt x="306" y="293"/>
                    </a:lnTo>
                    <a:lnTo>
                      <a:pt x="301" y="338"/>
                    </a:lnTo>
                    <a:lnTo>
                      <a:pt x="292" y="376"/>
                    </a:lnTo>
                    <a:lnTo>
                      <a:pt x="277" y="408"/>
                    </a:lnTo>
                    <a:lnTo>
                      <a:pt x="260" y="434"/>
                    </a:lnTo>
                    <a:lnTo>
                      <a:pt x="239" y="456"/>
                    </a:lnTo>
                    <a:lnTo>
                      <a:pt x="215" y="470"/>
                    </a:lnTo>
                    <a:lnTo>
                      <a:pt x="186" y="480"/>
                    </a:lnTo>
                    <a:lnTo>
                      <a:pt x="153" y="483"/>
                    </a:lnTo>
                    <a:lnTo>
                      <a:pt x="121" y="480"/>
                    </a:lnTo>
                    <a:lnTo>
                      <a:pt x="92" y="472"/>
                    </a:lnTo>
                    <a:lnTo>
                      <a:pt x="67" y="456"/>
                    </a:lnTo>
                    <a:lnTo>
                      <a:pt x="46" y="434"/>
                    </a:lnTo>
                    <a:lnTo>
                      <a:pt x="28" y="408"/>
                    </a:lnTo>
                    <a:lnTo>
                      <a:pt x="16" y="375"/>
                    </a:lnTo>
                    <a:lnTo>
                      <a:pt x="6" y="336"/>
                    </a:lnTo>
                    <a:lnTo>
                      <a:pt x="1" y="292"/>
                    </a:lnTo>
                    <a:lnTo>
                      <a:pt x="0" y="242"/>
                    </a:lnTo>
                    <a:lnTo>
                      <a:pt x="1" y="190"/>
                    </a:lnTo>
                    <a:lnTo>
                      <a:pt x="8" y="145"/>
                    </a:lnTo>
                    <a:lnTo>
                      <a:pt x="17" y="107"/>
                    </a:lnTo>
                    <a:lnTo>
                      <a:pt x="30" y="75"/>
                    </a:lnTo>
                    <a:lnTo>
                      <a:pt x="47" y="49"/>
                    </a:lnTo>
                    <a:lnTo>
                      <a:pt x="68" y="29"/>
                    </a:lnTo>
                    <a:lnTo>
                      <a:pt x="92" y="13"/>
                    </a:lnTo>
                    <a:lnTo>
                      <a:pt x="121" y="3"/>
                    </a:lnTo>
                    <a:lnTo>
                      <a:pt x="153"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sp>
            <p:nvSpPr>
              <p:cNvPr id="117" name="Freeform 20">
                <a:extLst>
                  <a:ext uri="{FF2B5EF4-FFF2-40B4-BE49-F238E27FC236}">
                    <a16:creationId xmlns:a16="http://schemas.microsoft.com/office/drawing/2014/main" id="{EF43F513-4DB5-4E6E-9E01-EA186D152F6C}"/>
                  </a:ext>
                </a:extLst>
              </p:cNvPr>
              <p:cNvSpPr>
                <a:spLocks/>
              </p:cNvSpPr>
              <p:nvPr/>
            </p:nvSpPr>
            <p:spPr bwMode="auto">
              <a:xfrm>
                <a:off x="3640" y="2927"/>
                <a:ext cx="88" cy="238"/>
              </a:xfrm>
              <a:custGeom>
                <a:avLst/>
                <a:gdLst>
                  <a:gd name="T0" fmla="*/ 137 w 176"/>
                  <a:gd name="T1" fmla="*/ 0 h 475"/>
                  <a:gd name="T2" fmla="*/ 176 w 176"/>
                  <a:gd name="T3" fmla="*/ 0 h 475"/>
                  <a:gd name="T4" fmla="*/ 176 w 176"/>
                  <a:gd name="T5" fmla="*/ 475 h 475"/>
                  <a:gd name="T6" fmla="*/ 117 w 176"/>
                  <a:gd name="T7" fmla="*/ 475 h 475"/>
                  <a:gd name="T8" fmla="*/ 117 w 176"/>
                  <a:gd name="T9" fmla="*/ 105 h 475"/>
                  <a:gd name="T10" fmla="*/ 93 w 176"/>
                  <a:gd name="T11" fmla="*/ 124 h 475"/>
                  <a:gd name="T12" fmla="*/ 62 w 176"/>
                  <a:gd name="T13" fmla="*/ 145 h 475"/>
                  <a:gd name="T14" fmla="*/ 29 w 176"/>
                  <a:gd name="T15" fmla="*/ 163 h 475"/>
                  <a:gd name="T16" fmla="*/ 0 w 176"/>
                  <a:gd name="T17" fmla="*/ 175 h 475"/>
                  <a:gd name="T18" fmla="*/ 0 w 176"/>
                  <a:gd name="T19" fmla="*/ 118 h 475"/>
                  <a:gd name="T20" fmla="*/ 46 w 176"/>
                  <a:gd name="T21" fmla="*/ 92 h 475"/>
                  <a:gd name="T22" fmla="*/ 86 w 176"/>
                  <a:gd name="T23" fmla="*/ 62 h 475"/>
                  <a:gd name="T24" fmla="*/ 117 w 176"/>
                  <a:gd name="T25" fmla="*/ 30 h 475"/>
                  <a:gd name="T26" fmla="*/ 137 w 176"/>
                  <a:gd name="T27"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475">
                    <a:moveTo>
                      <a:pt x="137" y="0"/>
                    </a:moveTo>
                    <a:lnTo>
                      <a:pt x="176" y="0"/>
                    </a:lnTo>
                    <a:lnTo>
                      <a:pt x="176" y="475"/>
                    </a:lnTo>
                    <a:lnTo>
                      <a:pt x="117" y="475"/>
                    </a:lnTo>
                    <a:lnTo>
                      <a:pt x="117" y="105"/>
                    </a:lnTo>
                    <a:lnTo>
                      <a:pt x="93" y="124"/>
                    </a:lnTo>
                    <a:lnTo>
                      <a:pt x="62" y="145"/>
                    </a:lnTo>
                    <a:lnTo>
                      <a:pt x="29" y="163"/>
                    </a:lnTo>
                    <a:lnTo>
                      <a:pt x="0" y="175"/>
                    </a:lnTo>
                    <a:lnTo>
                      <a:pt x="0" y="118"/>
                    </a:lnTo>
                    <a:lnTo>
                      <a:pt x="46" y="92"/>
                    </a:lnTo>
                    <a:lnTo>
                      <a:pt x="86" y="62"/>
                    </a:lnTo>
                    <a:lnTo>
                      <a:pt x="117" y="30"/>
                    </a:lnTo>
                    <a:lnTo>
                      <a:pt x="137"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sp>
            <p:nvSpPr>
              <p:cNvPr id="118" name="Freeform 21">
                <a:extLst>
                  <a:ext uri="{FF2B5EF4-FFF2-40B4-BE49-F238E27FC236}">
                    <a16:creationId xmlns:a16="http://schemas.microsoft.com/office/drawing/2014/main" id="{6C229DF9-6F4E-4C78-AF62-676A2F0A0663}"/>
                  </a:ext>
                </a:extLst>
              </p:cNvPr>
              <p:cNvSpPr>
                <a:spLocks/>
              </p:cNvSpPr>
              <p:nvPr/>
            </p:nvSpPr>
            <p:spPr bwMode="auto">
              <a:xfrm>
                <a:off x="3800" y="2927"/>
                <a:ext cx="87" cy="238"/>
              </a:xfrm>
              <a:custGeom>
                <a:avLst/>
                <a:gdLst>
                  <a:gd name="T0" fmla="*/ 137 w 174"/>
                  <a:gd name="T1" fmla="*/ 0 h 475"/>
                  <a:gd name="T2" fmla="*/ 174 w 174"/>
                  <a:gd name="T3" fmla="*/ 0 h 475"/>
                  <a:gd name="T4" fmla="*/ 174 w 174"/>
                  <a:gd name="T5" fmla="*/ 475 h 475"/>
                  <a:gd name="T6" fmla="*/ 117 w 174"/>
                  <a:gd name="T7" fmla="*/ 475 h 475"/>
                  <a:gd name="T8" fmla="*/ 117 w 174"/>
                  <a:gd name="T9" fmla="*/ 105 h 475"/>
                  <a:gd name="T10" fmla="*/ 93 w 174"/>
                  <a:gd name="T11" fmla="*/ 124 h 475"/>
                  <a:gd name="T12" fmla="*/ 62 w 174"/>
                  <a:gd name="T13" fmla="*/ 145 h 475"/>
                  <a:gd name="T14" fmla="*/ 29 w 174"/>
                  <a:gd name="T15" fmla="*/ 163 h 475"/>
                  <a:gd name="T16" fmla="*/ 0 w 174"/>
                  <a:gd name="T17" fmla="*/ 175 h 475"/>
                  <a:gd name="T18" fmla="*/ 0 w 174"/>
                  <a:gd name="T19" fmla="*/ 118 h 475"/>
                  <a:gd name="T20" fmla="*/ 47 w 174"/>
                  <a:gd name="T21" fmla="*/ 92 h 475"/>
                  <a:gd name="T22" fmla="*/ 86 w 174"/>
                  <a:gd name="T23" fmla="*/ 62 h 475"/>
                  <a:gd name="T24" fmla="*/ 117 w 174"/>
                  <a:gd name="T25" fmla="*/ 30 h 475"/>
                  <a:gd name="T26" fmla="*/ 137 w 174"/>
                  <a:gd name="T27"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475">
                    <a:moveTo>
                      <a:pt x="137" y="0"/>
                    </a:moveTo>
                    <a:lnTo>
                      <a:pt x="174" y="0"/>
                    </a:lnTo>
                    <a:lnTo>
                      <a:pt x="174" y="475"/>
                    </a:lnTo>
                    <a:lnTo>
                      <a:pt x="117" y="475"/>
                    </a:lnTo>
                    <a:lnTo>
                      <a:pt x="117" y="105"/>
                    </a:lnTo>
                    <a:lnTo>
                      <a:pt x="93" y="124"/>
                    </a:lnTo>
                    <a:lnTo>
                      <a:pt x="62" y="145"/>
                    </a:lnTo>
                    <a:lnTo>
                      <a:pt x="29" y="163"/>
                    </a:lnTo>
                    <a:lnTo>
                      <a:pt x="0" y="175"/>
                    </a:lnTo>
                    <a:lnTo>
                      <a:pt x="0" y="118"/>
                    </a:lnTo>
                    <a:lnTo>
                      <a:pt x="47" y="92"/>
                    </a:lnTo>
                    <a:lnTo>
                      <a:pt x="86" y="62"/>
                    </a:lnTo>
                    <a:lnTo>
                      <a:pt x="117" y="30"/>
                    </a:lnTo>
                    <a:lnTo>
                      <a:pt x="137"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sp>
            <p:nvSpPr>
              <p:cNvPr id="119" name="Freeform 22">
                <a:extLst>
                  <a:ext uri="{FF2B5EF4-FFF2-40B4-BE49-F238E27FC236}">
                    <a16:creationId xmlns:a16="http://schemas.microsoft.com/office/drawing/2014/main" id="{898E7776-D825-492A-8DC9-2C6B889A1377}"/>
                  </a:ext>
                </a:extLst>
              </p:cNvPr>
              <p:cNvSpPr>
                <a:spLocks noEditPoints="1"/>
              </p:cNvSpPr>
              <p:nvPr/>
            </p:nvSpPr>
            <p:spPr bwMode="auto">
              <a:xfrm>
                <a:off x="3962" y="2927"/>
                <a:ext cx="154" cy="242"/>
              </a:xfrm>
              <a:custGeom>
                <a:avLst/>
                <a:gdLst>
                  <a:gd name="T0" fmla="*/ 129 w 310"/>
                  <a:gd name="T1" fmla="*/ 53 h 483"/>
                  <a:gd name="T2" fmla="*/ 91 w 310"/>
                  <a:gd name="T3" fmla="*/ 81 h 483"/>
                  <a:gd name="T4" fmla="*/ 70 w 310"/>
                  <a:gd name="T5" fmla="*/ 128 h 483"/>
                  <a:gd name="T6" fmla="*/ 61 w 310"/>
                  <a:gd name="T7" fmla="*/ 198 h 483"/>
                  <a:gd name="T8" fmla="*/ 61 w 310"/>
                  <a:gd name="T9" fmla="*/ 285 h 483"/>
                  <a:gd name="T10" fmla="*/ 70 w 310"/>
                  <a:gd name="T11" fmla="*/ 354 h 483"/>
                  <a:gd name="T12" fmla="*/ 88 w 310"/>
                  <a:gd name="T13" fmla="*/ 397 h 483"/>
                  <a:gd name="T14" fmla="*/ 129 w 310"/>
                  <a:gd name="T15" fmla="*/ 431 h 483"/>
                  <a:gd name="T16" fmla="*/ 180 w 310"/>
                  <a:gd name="T17" fmla="*/ 431 h 483"/>
                  <a:gd name="T18" fmla="*/ 222 w 310"/>
                  <a:gd name="T19" fmla="*/ 397 h 483"/>
                  <a:gd name="T20" fmla="*/ 239 w 310"/>
                  <a:gd name="T21" fmla="*/ 354 h 483"/>
                  <a:gd name="T22" fmla="*/ 249 w 310"/>
                  <a:gd name="T23" fmla="*/ 285 h 483"/>
                  <a:gd name="T24" fmla="*/ 249 w 310"/>
                  <a:gd name="T25" fmla="*/ 198 h 483"/>
                  <a:gd name="T26" fmla="*/ 239 w 310"/>
                  <a:gd name="T27" fmla="*/ 129 h 483"/>
                  <a:gd name="T28" fmla="*/ 222 w 310"/>
                  <a:gd name="T29" fmla="*/ 86 h 483"/>
                  <a:gd name="T30" fmla="*/ 180 w 310"/>
                  <a:gd name="T31" fmla="*/ 53 h 483"/>
                  <a:gd name="T32" fmla="*/ 155 w 310"/>
                  <a:gd name="T33" fmla="*/ 0 h 483"/>
                  <a:gd name="T34" fmla="*/ 201 w 310"/>
                  <a:gd name="T35" fmla="*/ 6 h 483"/>
                  <a:gd name="T36" fmla="*/ 247 w 310"/>
                  <a:gd name="T37" fmla="*/ 33 h 483"/>
                  <a:gd name="T38" fmla="*/ 286 w 310"/>
                  <a:gd name="T39" fmla="*/ 91 h 483"/>
                  <a:gd name="T40" fmla="*/ 305 w 310"/>
                  <a:gd name="T41" fmla="*/ 161 h 483"/>
                  <a:gd name="T42" fmla="*/ 310 w 310"/>
                  <a:gd name="T43" fmla="*/ 242 h 483"/>
                  <a:gd name="T44" fmla="*/ 302 w 310"/>
                  <a:gd name="T45" fmla="*/ 340 h 483"/>
                  <a:gd name="T46" fmla="*/ 279 w 310"/>
                  <a:gd name="T47" fmla="*/ 408 h 483"/>
                  <a:gd name="T48" fmla="*/ 241 w 310"/>
                  <a:gd name="T49" fmla="*/ 456 h 483"/>
                  <a:gd name="T50" fmla="*/ 187 w 310"/>
                  <a:gd name="T51" fmla="*/ 480 h 483"/>
                  <a:gd name="T52" fmla="*/ 123 w 310"/>
                  <a:gd name="T53" fmla="*/ 480 h 483"/>
                  <a:gd name="T54" fmla="*/ 69 w 310"/>
                  <a:gd name="T55" fmla="*/ 456 h 483"/>
                  <a:gd name="T56" fmla="*/ 30 w 310"/>
                  <a:gd name="T57" fmla="*/ 408 h 483"/>
                  <a:gd name="T58" fmla="*/ 8 w 310"/>
                  <a:gd name="T59" fmla="*/ 336 h 483"/>
                  <a:gd name="T60" fmla="*/ 0 w 310"/>
                  <a:gd name="T61" fmla="*/ 242 h 483"/>
                  <a:gd name="T62" fmla="*/ 8 w 310"/>
                  <a:gd name="T63" fmla="*/ 145 h 483"/>
                  <a:gd name="T64" fmla="*/ 30 w 310"/>
                  <a:gd name="T65" fmla="*/ 75 h 483"/>
                  <a:gd name="T66" fmla="*/ 69 w 310"/>
                  <a:gd name="T67" fmla="*/ 29 h 483"/>
                  <a:gd name="T68" fmla="*/ 121 w 310"/>
                  <a:gd name="T69" fmla="*/ 3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0" h="483">
                    <a:moveTo>
                      <a:pt x="153" y="48"/>
                    </a:moveTo>
                    <a:lnTo>
                      <a:pt x="129" y="53"/>
                    </a:lnTo>
                    <a:lnTo>
                      <a:pt x="109" y="64"/>
                    </a:lnTo>
                    <a:lnTo>
                      <a:pt x="91" y="81"/>
                    </a:lnTo>
                    <a:lnTo>
                      <a:pt x="80" y="102"/>
                    </a:lnTo>
                    <a:lnTo>
                      <a:pt x="70" y="128"/>
                    </a:lnTo>
                    <a:lnTo>
                      <a:pt x="65" y="161"/>
                    </a:lnTo>
                    <a:lnTo>
                      <a:pt x="61" y="198"/>
                    </a:lnTo>
                    <a:lnTo>
                      <a:pt x="61" y="242"/>
                    </a:lnTo>
                    <a:lnTo>
                      <a:pt x="61" y="285"/>
                    </a:lnTo>
                    <a:lnTo>
                      <a:pt x="64" y="322"/>
                    </a:lnTo>
                    <a:lnTo>
                      <a:pt x="70" y="354"/>
                    </a:lnTo>
                    <a:lnTo>
                      <a:pt x="77" y="378"/>
                    </a:lnTo>
                    <a:lnTo>
                      <a:pt x="88" y="397"/>
                    </a:lnTo>
                    <a:lnTo>
                      <a:pt x="107" y="418"/>
                    </a:lnTo>
                    <a:lnTo>
                      <a:pt x="129" y="431"/>
                    </a:lnTo>
                    <a:lnTo>
                      <a:pt x="155" y="435"/>
                    </a:lnTo>
                    <a:lnTo>
                      <a:pt x="180" y="431"/>
                    </a:lnTo>
                    <a:lnTo>
                      <a:pt x="203" y="418"/>
                    </a:lnTo>
                    <a:lnTo>
                      <a:pt x="222" y="397"/>
                    </a:lnTo>
                    <a:lnTo>
                      <a:pt x="231" y="378"/>
                    </a:lnTo>
                    <a:lnTo>
                      <a:pt x="239" y="354"/>
                    </a:lnTo>
                    <a:lnTo>
                      <a:pt x="246" y="322"/>
                    </a:lnTo>
                    <a:lnTo>
                      <a:pt x="249" y="285"/>
                    </a:lnTo>
                    <a:lnTo>
                      <a:pt x="249" y="242"/>
                    </a:lnTo>
                    <a:lnTo>
                      <a:pt x="249" y="198"/>
                    </a:lnTo>
                    <a:lnTo>
                      <a:pt x="246" y="161"/>
                    </a:lnTo>
                    <a:lnTo>
                      <a:pt x="239" y="129"/>
                    </a:lnTo>
                    <a:lnTo>
                      <a:pt x="231" y="105"/>
                    </a:lnTo>
                    <a:lnTo>
                      <a:pt x="222" y="86"/>
                    </a:lnTo>
                    <a:lnTo>
                      <a:pt x="203" y="65"/>
                    </a:lnTo>
                    <a:lnTo>
                      <a:pt x="180" y="53"/>
                    </a:lnTo>
                    <a:lnTo>
                      <a:pt x="153" y="48"/>
                    </a:lnTo>
                    <a:close/>
                    <a:moveTo>
                      <a:pt x="155" y="0"/>
                    </a:moveTo>
                    <a:lnTo>
                      <a:pt x="179" y="1"/>
                    </a:lnTo>
                    <a:lnTo>
                      <a:pt x="201" y="6"/>
                    </a:lnTo>
                    <a:lnTo>
                      <a:pt x="222" y="16"/>
                    </a:lnTo>
                    <a:lnTo>
                      <a:pt x="247" y="33"/>
                    </a:lnTo>
                    <a:lnTo>
                      <a:pt x="270" y="59"/>
                    </a:lnTo>
                    <a:lnTo>
                      <a:pt x="286" y="91"/>
                    </a:lnTo>
                    <a:lnTo>
                      <a:pt x="298" y="131"/>
                    </a:lnTo>
                    <a:lnTo>
                      <a:pt x="305" y="161"/>
                    </a:lnTo>
                    <a:lnTo>
                      <a:pt x="308" y="198"/>
                    </a:lnTo>
                    <a:lnTo>
                      <a:pt x="310" y="242"/>
                    </a:lnTo>
                    <a:lnTo>
                      <a:pt x="308" y="293"/>
                    </a:lnTo>
                    <a:lnTo>
                      <a:pt x="302" y="340"/>
                    </a:lnTo>
                    <a:lnTo>
                      <a:pt x="292" y="376"/>
                    </a:lnTo>
                    <a:lnTo>
                      <a:pt x="279" y="408"/>
                    </a:lnTo>
                    <a:lnTo>
                      <a:pt x="262" y="434"/>
                    </a:lnTo>
                    <a:lnTo>
                      <a:pt x="241" y="456"/>
                    </a:lnTo>
                    <a:lnTo>
                      <a:pt x="215" y="470"/>
                    </a:lnTo>
                    <a:lnTo>
                      <a:pt x="187" y="480"/>
                    </a:lnTo>
                    <a:lnTo>
                      <a:pt x="155" y="483"/>
                    </a:lnTo>
                    <a:lnTo>
                      <a:pt x="123" y="480"/>
                    </a:lnTo>
                    <a:lnTo>
                      <a:pt x="94" y="472"/>
                    </a:lnTo>
                    <a:lnTo>
                      <a:pt x="69" y="456"/>
                    </a:lnTo>
                    <a:lnTo>
                      <a:pt x="46" y="434"/>
                    </a:lnTo>
                    <a:lnTo>
                      <a:pt x="30" y="408"/>
                    </a:lnTo>
                    <a:lnTo>
                      <a:pt x="18" y="375"/>
                    </a:lnTo>
                    <a:lnTo>
                      <a:pt x="8" y="336"/>
                    </a:lnTo>
                    <a:lnTo>
                      <a:pt x="2" y="292"/>
                    </a:lnTo>
                    <a:lnTo>
                      <a:pt x="0" y="242"/>
                    </a:lnTo>
                    <a:lnTo>
                      <a:pt x="2" y="190"/>
                    </a:lnTo>
                    <a:lnTo>
                      <a:pt x="8" y="145"/>
                    </a:lnTo>
                    <a:lnTo>
                      <a:pt x="18" y="107"/>
                    </a:lnTo>
                    <a:lnTo>
                      <a:pt x="30" y="75"/>
                    </a:lnTo>
                    <a:lnTo>
                      <a:pt x="48" y="49"/>
                    </a:lnTo>
                    <a:lnTo>
                      <a:pt x="69" y="29"/>
                    </a:lnTo>
                    <a:lnTo>
                      <a:pt x="93" y="13"/>
                    </a:lnTo>
                    <a:lnTo>
                      <a:pt x="121" y="3"/>
                    </a:lnTo>
                    <a:lnTo>
                      <a:pt x="155"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sp>
            <p:nvSpPr>
              <p:cNvPr id="120" name="Freeform 23">
                <a:extLst>
                  <a:ext uri="{FF2B5EF4-FFF2-40B4-BE49-F238E27FC236}">
                    <a16:creationId xmlns:a16="http://schemas.microsoft.com/office/drawing/2014/main" id="{8C27BFD4-E567-43EE-B231-4DA82B468E2E}"/>
                  </a:ext>
                </a:extLst>
              </p:cNvPr>
              <p:cNvSpPr>
                <a:spLocks noEditPoints="1"/>
              </p:cNvSpPr>
              <p:nvPr/>
            </p:nvSpPr>
            <p:spPr bwMode="auto">
              <a:xfrm>
                <a:off x="3434" y="3324"/>
                <a:ext cx="154" cy="242"/>
              </a:xfrm>
              <a:custGeom>
                <a:avLst/>
                <a:gdLst>
                  <a:gd name="T0" fmla="*/ 129 w 308"/>
                  <a:gd name="T1" fmla="*/ 51 h 484"/>
                  <a:gd name="T2" fmla="*/ 89 w 308"/>
                  <a:gd name="T3" fmla="*/ 83 h 484"/>
                  <a:gd name="T4" fmla="*/ 70 w 308"/>
                  <a:gd name="T5" fmla="*/ 128 h 484"/>
                  <a:gd name="T6" fmla="*/ 60 w 308"/>
                  <a:gd name="T7" fmla="*/ 198 h 484"/>
                  <a:gd name="T8" fmla="*/ 60 w 308"/>
                  <a:gd name="T9" fmla="*/ 286 h 484"/>
                  <a:gd name="T10" fmla="*/ 68 w 308"/>
                  <a:gd name="T11" fmla="*/ 354 h 484"/>
                  <a:gd name="T12" fmla="*/ 86 w 308"/>
                  <a:gd name="T13" fmla="*/ 397 h 484"/>
                  <a:gd name="T14" fmla="*/ 129 w 308"/>
                  <a:gd name="T15" fmla="*/ 433 h 484"/>
                  <a:gd name="T16" fmla="*/ 178 w 308"/>
                  <a:gd name="T17" fmla="*/ 431 h 484"/>
                  <a:gd name="T18" fmla="*/ 221 w 308"/>
                  <a:gd name="T19" fmla="*/ 397 h 484"/>
                  <a:gd name="T20" fmla="*/ 239 w 308"/>
                  <a:gd name="T21" fmla="*/ 354 h 484"/>
                  <a:gd name="T22" fmla="*/ 247 w 308"/>
                  <a:gd name="T23" fmla="*/ 286 h 484"/>
                  <a:gd name="T24" fmla="*/ 247 w 308"/>
                  <a:gd name="T25" fmla="*/ 198 h 484"/>
                  <a:gd name="T26" fmla="*/ 239 w 308"/>
                  <a:gd name="T27" fmla="*/ 129 h 484"/>
                  <a:gd name="T28" fmla="*/ 221 w 308"/>
                  <a:gd name="T29" fmla="*/ 86 h 484"/>
                  <a:gd name="T30" fmla="*/ 178 w 308"/>
                  <a:gd name="T31" fmla="*/ 53 h 484"/>
                  <a:gd name="T32" fmla="*/ 153 w 308"/>
                  <a:gd name="T33" fmla="*/ 0 h 484"/>
                  <a:gd name="T34" fmla="*/ 201 w 308"/>
                  <a:gd name="T35" fmla="*/ 7 h 484"/>
                  <a:gd name="T36" fmla="*/ 247 w 308"/>
                  <a:gd name="T37" fmla="*/ 34 h 484"/>
                  <a:gd name="T38" fmla="*/ 285 w 308"/>
                  <a:gd name="T39" fmla="*/ 91 h 484"/>
                  <a:gd name="T40" fmla="*/ 303 w 308"/>
                  <a:gd name="T41" fmla="*/ 161 h 484"/>
                  <a:gd name="T42" fmla="*/ 308 w 308"/>
                  <a:gd name="T43" fmla="*/ 241 h 484"/>
                  <a:gd name="T44" fmla="*/ 301 w 308"/>
                  <a:gd name="T45" fmla="*/ 338 h 484"/>
                  <a:gd name="T46" fmla="*/ 277 w 308"/>
                  <a:gd name="T47" fmla="*/ 409 h 484"/>
                  <a:gd name="T48" fmla="*/ 239 w 308"/>
                  <a:gd name="T49" fmla="*/ 456 h 484"/>
                  <a:gd name="T50" fmla="*/ 186 w 308"/>
                  <a:gd name="T51" fmla="*/ 480 h 484"/>
                  <a:gd name="T52" fmla="*/ 121 w 308"/>
                  <a:gd name="T53" fmla="*/ 480 h 484"/>
                  <a:gd name="T54" fmla="*/ 67 w 308"/>
                  <a:gd name="T55" fmla="*/ 456 h 484"/>
                  <a:gd name="T56" fmla="*/ 28 w 308"/>
                  <a:gd name="T57" fmla="*/ 409 h 484"/>
                  <a:gd name="T58" fmla="*/ 6 w 308"/>
                  <a:gd name="T59" fmla="*/ 337 h 484"/>
                  <a:gd name="T60" fmla="*/ 0 w 308"/>
                  <a:gd name="T61" fmla="*/ 241 h 484"/>
                  <a:gd name="T62" fmla="*/ 8 w 308"/>
                  <a:gd name="T63" fmla="*/ 145 h 484"/>
                  <a:gd name="T64" fmla="*/ 30 w 308"/>
                  <a:gd name="T65" fmla="*/ 75 h 484"/>
                  <a:gd name="T66" fmla="*/ 68 w 308"/>
                  <a:gd name="T67" fmla="*/ 27 h 484"/>
                  <a:gd name="T68" fmla="*/ 121 w 308"/>
                  <a:gd name="T69" fmla="*/ 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8" h="484">
                    <a:moveTo>
                      <a:pt x="153" y="48"/>
                    </a:moveTo>
                    <a:lnTo>
                      <a:pt x="129" y="51"/>
                    </a:lnTo>
                    <a:lnTo>
                      <a:pt x="107" y="64"/>
                    </a:lnTo>
                    <a:lnTo>
                      <a:pt x="89" y="83"/>
                    </a:lnTo>
                    <a:lnTo>
                      <a:pt x="78" y="102"/>
                    </a:lnTo>
                    <a:lnTo>
                      <a:pt x="70" y="128"/>
                    </a:lnTo>
                    <a:lnTo>
                      <a:pt x="63" y="160"/>
                    </a:lnTo>
                    <a:lnTo>
                      <a:pt x="60" y="198"/>
                    </a:lnTo>
                    <a:lnTo>
                      <a:pt x="59" y="241"/>
                    </a:lnTo>
                    <a:lnTo>
                      <a:pt x="60" y="286"/>
                    </a:lnTo>
                    <a:lnTo>
                      <a:pt x="63" y="323"/>
                    </a:lnTo>
                    <a:lnTo>
                      <a:pt x="68" y="354"/>
                    </a:lnTo>
                    <a:lnTo>
                      <a:pt x="76" y="378"/>
                    </a:lnTo>
                    <a:lnTo>
                      <a:pt x="86" y="397"/>
                    </a:lnTo>
                    <a:lnTo>
                      <a:pt x="107" y="418"/>
                    </a:lnTo>
                    <a:lnTo>
                      <a:pt x="129" y="433"/>
                    </a:lnTo>
                    <a:lnTo>
                      <a:pt x="153" y="436"/>
                    </a:lnTo>
                    <a:lnTo>
                      <a:pt x="178" y="431"/>
                    </a:lnTo>
                    <a:lnTo>
                      <a:pt x="201" y="418"/>
                    </a:lnTo>
                    <a:lnTo>
                      <a:pt x="221" y="397"/>
                    </a:lnTo>
                    <a:lnTo>
                      <a:pt x="231" y="378"/>
                    </a:lnTo>
                    <a:lnTo>
                      <a:pt x="239" y="354"/>
                    </a:lnTo>
                    <a:lnTo>
                      <a:pt x="244" y="323"/>
                    </a:lnTo>
                    <a:lnTo>
                      <a:pt x="247" y="286"/>
                    </a:lnTo>
                    <a:lnTo>
                      <a:pt x="248" y="241"/>
                    </a:lnTo>
                    <a:lnTo>
                      <a:pt x="247" y="198"/>
                    </a:lnTo>
                    <a:lnTo>
                      <a:pt x="244" y="161"/>
                    </a:lnTo>
                    <a:lnTo>
                      <a:pt x="239" y="129"/>
                    </a:lnTo>
                    <a:lnTo>
                      <a:pt x="231" y="106"/>
                    </a:lnTo>
                    <a:lnTo>
                      <a:pt x="221" y="86"/>
                    </a:lnTo>
                    <a:lnTo>
                      <a:pt x="202" y="66"/>
                    </a:lnTo>
                    <a:lnTo>
                      <a:pt x="178" y="53"/>
                    </a:lnTo>
                    <a:lnTo>
                      <a:pt x="153" y="48"/>
                    </a:lnTo>
                    <a:close/>
                    <a:moveTo>
                      <a:pt x="153" y="0"/>
                    </a:moveTo>
                    <a:lnTo>
                      <a:pt x="178" y="2"/>
                    </a:lnTo>
                    <a:lnTo>
                      <a:pt x="201" y="7"/>
                    </a:lnTo>
                    <a:lnTo>
                      <a:pt x="221" y="15"/>
                    </a:lnTo>
                    <a:lnTo>
                      <a:pt x="247" y="34"/>
                    </a:lnTo>
                    <a:lnTo>
                      <a:pt x="268" y="59"/>
                    </a:lnTo>
                    <a:lnTo>
                      <a:pt x="285" y="91"/>
                    </a:lnTo>
                    <a:lnTo>
                      <a:pt x="298" y="129"/>
                    </a:lnTo>
                    <a:lnTo>
                      <a:pt x="303" y="161"/>
                    </a:lnTo>
                    <a:lnTo>
                      <a:pt x="308" y="198"/>
                    </a:lnTo>
                    <a:lnTo>
                      <a:pt x="308" y="241"/>
                    </a:lnTo>
                    <a:lnTo>
                      <a:pt x="306" y="294"/>
                    </a:lnTo>
                    <a:lnTo>
                      <a:pt x="301" y="338"/>
                    </a:lnTo>
                    <a:lnTo>
                      <a:pt x="292" y="377"/>
                    </a:lnTo>
                    <a:lnTo>
                      <a:pt x="277" y="409"/>
                    </a:lnTo>
                    <a:lnTo>
                      <a:pt x="260" y="434"/>
                    </a:lnTo>
                    <a:lnTo>
                      <a:pt x="239" y="456"/>
                    </a:lnTo>
                    <a:lnTo>
                      <a:pt x="215" y="471"/>
                    </a:lnTo>
                    <a:lnTo>
                      <a:pt x="186" y="480"/>
                    </a:lnTo>
                    <a:lnTo>
                      <a:pt x="153" y="484"/>
                    </a:lnTo>
                    <a:lnTo>
                      <a:pt x="121" y="480"/>
                    </a:lnTo>
                    <a:lnTo>
                      <a:pt x="92" y="471"/>
                    </a:lnTo>
                    <a:lnTo>
                      <a:pt x="67" y="456"/>
                    </a:lnTo>
                    <a:lnTo>
                      <a:pt x="46" y="434"/>
                    </a:lnTo>
                    <a:lnTo>
                      <a:pt x="28" y="409"/>
                    </a:lnTo>
                    <a:lnTo>
                      <a:pt x="16" y="375"/>
                    </a:lnTo>
                    <a:lnTo>
                      <a:pt x="6" y="337"/>
                    </a:lnTo>
                    <a:lnTo>
                      <a:pt x="1" y="292"/>
                    </a:lnTo>
                    <a:lnTo>
                      <a:pt x="0" y="241"/>
                    </a:lnTo>
                    <a:lnTo>
                      <a:pt x="1" y="190"/>
                    </a:lnTo>
                    <a:lnTo>
                      <a:pt x="8" y="145"/>
                    </a:lnTo>
                    <a:lnTo>
                      <a:pt x="17" y="107"/>
                    </a:lnTo>
                    <a:lnTo>
                      <a:pt x="30" y="75"/>
                    </a:lnTo>
                    <a:lnTo>
                      <a:pt x="47" y="50"/>
                    </a:lnTo>
                    <a:lnTo>
                      <a:pt x="68" y="27"/>
                    </a:lnTo>
                    <a:lnTo>
                      <a:pt x="92" y="13"/>
                    </a:lnTo>
                    <a:lnTo>
                      <a:pt x="121" y="3"/>
                    </a:lnTo>
                    <a:lnTo>
                      <a:pt x="153"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sp>
            <p:nvSpPr>
              <p:cNvPr id="121" name="Freeform 24">
                <a:extLst>
                  <a:ext uri="{FF2B5EF4-FFF2-40B4-BE49-F238E27FC236}">
                    <a16:creationId xmlns:a16="http://schemas.microsoft.com/office/drawing/2014/main" id="{F94A1BBB-635A-498D-9795-92E12A346DED}"/>
                  </a:ext>
                </a:extLst>
              </p:cNvPr>
              <p:cNvSpPr>
                <a:spLocks noEditPoints="1"/>
              </p:cNvSpPr>
              <p:nvPr/>
            </p:nvSpPr>
            <p:spPr bwMode="auto">
              <a:xfrm>
                <a:off x="3618" y="3324"/>
                <a:ext cx="155" cy="242"/>
              </a:xfrm>
              <a:custGeom>
                <a:avLst/>
                <a:gdLst>
                  <a:gd name="T0" fmla="*/ 129 w 309"/>
                  <a:gd name="T1" fmla="*/ 51 h 484"/>
                  <a:gd name="T2" fmla="*/ 90 w 309"/>
                  <a:gd name="T3" fmla="*/ 83 h 484"/>
                  <a:gd name="T4" fmla="*/ 71 w 309"/>
                  <a:gd name="T5" fmla="*/ 128 h 484"/>
                  <a:gd name="T6" fmla="*/ 62 w 309"/>
                  <a:gd name="T7" fmla="*/ 198 h 484"/>
                  <a:gd name="T8" fmla="*/ 62 w 309"/>
                  <a:gd name="T9" fmla="*/ 286 h 484"/>
                  <a:gd name="T10" fmla="*/ 70 w 309"/>
                  <a:gd name="T11" fmla="*/ 354 h 484"/>
                  <a:gd name="T12" fmla="*/ 87 w 309"/>
                  <a:gd name="T13" fmla="*/ 397 h 484"/>
                  <a:gd name="T14" fmla="*/ 129 w 309"/>
                  <a:gd name="T15" fmla="*/ 433 h 484"/>
                  <a:gd name="T16" fmla="*/ 180 w 309"/>
                  <a:gd name="T17" fmla="*/ 431 h 484"/>
                  <a:gd name="T18" fmla="*/ 223 w 309"/>
                  <a:gd name="T19" fmla="*/ 397 h 484"/>
                  <a:gd name="T20" fmla="*/ 239 w 309"/>
                  <a:gd name="T21" fmla="*/ 354 h 484"/>
                  <a:gd name="T22" fmla="*/ 248 w 309"/>
                  <a:gd name="T23" fmla="*/ 286 h 484"/>
                  <a:gd name="T24" fmla="*/ 248 w 309"/>
                  <a:gd name="T25" fmla="*/ 198 h 484"/>
                  <a:gd name="T26" fmla="*/ 239 w 309"/>
                  <a:gd name="T27" fmla="*/ 129 h 484"/>
                  <a:gd name="T28" fmla="*/ 223 w 309"/>
                  <a:gd name="T29" fmla="*/ 86 h 484"/>
                  <a:gd name="T30" fmla="*/ 180 w 309"/>
                  <a:gd name="T31" fmla="*/ 53 h 484"/>
                  <a:gd name="T32" fmla="*/ 154 w 309"/>
                  <a:gd name="T33" fmla="*/ 0 h 484"/>
                  <a:gd name="T34" fmla="*/ 201 w 309"/>
                  <a:gd name="T35" fmla="*/ 7 h 484"/>
                  <a:gd name="T36" fmla="*/ 248 w 309"/>
                  <a:gd name="T37" fmla="*/ 34 h 484"/>
                  <a:gd name="T38" fmla="*/ 285 w 309"/>
                  <a:gd name="T39" fmla="*/ 91 h 484"/>
                  <a:gd name="T40" fmla="*/ 304 w 309"/>
                  <a:gd name="T41" fmla="*/ 161 h 484"/>
                  <a:gd name="T42" fmla="*/ 309 w 309"/>
                  <a:gd name="T43" fmla="*/ 241 h 484"/>
                  <a:gd name="T44" fmla="*/ 301 w 309"/>
                  <a:gd name="T45" fmla="*/ 338 h 484"/>
                  <a:gd name="T46" fmla="*/ 279 w 309"/>
                  <a:gd name="T47" fmla="*/ 409 h 484"/>
                  <a:gd name="T48" fmla="*/ 240 w 309"/>
                  <a:gd name="T49" fmla="*/ 456 h 484"/>
                  <a:gd name="T50" fmla="*/ 186 w 309"/>
                  <a:gd name="T51" fmla="*/ 480 h 484"/>
                  <a:gd name="T52" fmla="*/ 122 w 309"/>
                  <a:gd name="T53" fmla="*/ 480 h 484"/>
                  <a:gd name="T54" fmla="*/ 68 w 309"/>
                  <a:gd name="T55" fmla="*/ 456 h 484"/>
                  <a:gd name="T56" fmla="*/ 30 w 309"/>
                  <a:gd name="T57" fmla="*/ 409 h 484"/>
                  <a:gd name="T58" fmla="*/ 8 w 309"/>
                  <a:gd name="T59" fmla="*/ 337 h 484"/>
                  <a:gd name="T60" fmla="*/ 0 w 309"/>
                  <a:gd name="T61" fmla="*/ 241 h 484"/>
                  <a:gd name="T62" fmla="*/ 8 w 309"/>
                  <a:gd name="T63" fmla="*/ 145 h 484"/>
                  <a:gd name="T64" fmla="*/ 31 w 309"/>
                  <a:gd name="T65" fmla="*/ 75 h 484"/>
                  <a:gd name="T66" fmla="*/ 68 w 309"/>
                  <a:gd name="T67" fmla="*/ 27 h 484"/>
                  <a:gd name="T68" fmla="*/ 122 w 309"/>
                  <a:gd name="T69" fmla="*/ 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9" h="484">
                    <a:moveTo>
                      <a:pt x="154" y="48"/>
                    </a:moveTo>
                    <a:lnTo>
                      <a:pt x="129" y="51"/>
                    </a:lnTo>
                    <a:lnTo>
                      <a:pt x="108" y="64"/>
                    </a:lnTo>
                    <a:lnTo>
                      <a:pt x="90" y="83"/>
                    </a:lnTo>
                    <a:lnTo>
                      <a:pt x="79" y="102"/>
                    </a:lnTo>
                    <a:lnTo>
                      <a:pt x="71" y="128"/>
                    </a:lnTo>
                    <a:lnTo>
                      <a:pt x="65" y="160"/>
                    </a:lnTo>
                    <a:lnTo>
                      <a:pt x="62" y="198"/>
                    </a:lnTo>
                    <a:lnTo>
                      <a:pt x="60" y="241"/>
                    </a:lnTo>
                    <a:lnTo>
                      <a:pt x="62" y="286"/>
                    </a:lnTo>
                    <a:lnTo>
                      <a:pt x="65" y="323"/>
                    </a:lnTo>
                    <a:lnTo>
                      <a:pt x="70" y="354"/>
                    </a:lnTo>
                    <a:lnTo>
                      <a:pt x="78" y="378"/>
                    </a:lnTo>
                    <a:lnTo>
                      <a:pt x="87" y="397"/>
                    </a:lnTo>
                    <a:lnTo>
                      <a:pt x="106" y="418"/>
                    </a:lnTo>
                    <a:lnTo>
                      <a:pt x="129" y="433"/>
                    </a:lnTo>
                    <a:lnTo>
                      <a:pt x="154" y="436"/>
                    </a:lnTo>
                    <a:lnTo>
                      <a:pt x="180" y="431"/>
                    </a:lnTo>
                    <a:lnTo>
                      <a:pt x="202" y="418"/>
                    </a:lnTo>
                    <a:lnTo>
                      <a:pt x="223" y="397"/>
                    </a:lnTo>
                    <a:lnTo>
                      <a:pt x="232" y="378"/>
                    </a:lnTo>
                    <a:lnTo>
                      <a:pt x="239" y="354"/>
                    </a:lnTo>
                    <a:lnTo>
                      <a:pt x="245" y="323"/>
                    </a:lnTo>
                    <a:lnTo>
                      <a:pt x="248" y="286"/>
                    </a:lnTo>
                    <a:lnTo>
                      <a:pt x="250" y="241"/>
                    </a:lnTo>
                    <a:lnTo>
                      <a:pt x="248" y="198"/>
                    </a:lnTo>
                    <a:lnTo>
                      <a:pt x="245" y="161"/>
                    </a:lnTo>
                    <a:lnTo>
                      <a:pt x="239" y="129"/>
                    </a:lnTo>
                    <a:lnTo>
                      <a:pt x="232" y="106"/>
                    </a:lnTo>
                    <a:lnTo>
                      <a:pt x="223" y="86"/>
                    </a:lnTo>
                    <a:lnTo>
                      <a:pt x="202" y="66"/>
                    </a:lnTo>
                    <a:lnTo>
                      <a:pt x="180" y="53"/>
                    </a:lnTo>
                    <a:lnTo>
                      <a:pt x="154" y="48"/>
                    </a:lnTo>
                    <a:close/>
                    <a:moveTo>
                      <a:pt x="154" y="0"/>
                    </a:moveTo>
                    <a:lnTo>
                      <a:pt x="180" y="2"/>
                    </a:lnTo>
                    <a:lnTo>
                      <a:pt x="201" y="7"/>
                    </a:lnTo>
                    <a:lnTo>
                      <a:pt x="221" y="15"/>
                    </a:lnTo>
                    <a:lnTo>
                      <a:pt x="248" y="34"/>
                    </a:lnTo>
                    <a:lnTo>
                      <a:pt x="269" y="59"/>
                    </a:lnTo>
                    <a:lnTo>
                      <a:pt x="285" y="91"/>
                    </a:lnTo>
                    <a:lnTo>
                      <a:pt x="298" y="129"/>
                    </a:lnTo>
                    <a:lnTo>
                      <a:pt x="304" y="161"/>
                    </a:lnTo>
                    <a:lnTo>
                      <a:pt x="307" y="198"/>
                    </a:lnTo>
                    <a:lnTo>
                      <a:pt x="309" y="241"/>
                    </a:lnTo>
                    <a:lnTo>
                      <a:pt x="307" y="294"/>
                    </a:lnTo>
                    <a:lnTo>
                      <a:pt x="301" y="338"/>
                    </a:lnTo>
                    <a:lnTo>
                      <a:pt x="291" y="377"/>
                    </a:lnTo>
                    <a:lnTo>
                      <a:pt x="279" y="409"/>
                    </a:lnTo>
                    <a:lnTo>
                      <a:pt x="261" y="434"/>
                    </a:lnTo>
                    <a:lnTo>
                      <a:pt x="240" y="456"/>
                    </a:lnTo>
                    <a:lnTo>
                      <a:pt x="216" y="471"/>
                    </a:lnTo>
                    <a:lnTo>
                      <a:pt x="186" y="480"/>
                    </a:lnTo>
                    <a:lnTo>
                      <a:pt x="154" y="484"/>
                    </a:lnTo>
                    <a:lnTo>
                      <a:pt x="122" y="480"/>
                    </a:lnTo>
                    <a:lnTo>
                      <a:pt x="94" y="471"/>
                    </a:lnTo>
                    <a:lnTo>
                      <a:pt x="68" y="456"/>
                    </a:lnTo>
                    <a:lnTo>
                      <a:pt x="47" y="434"/>
                    </a:lnTo>
                    <a:lnTo>
                      <a:pt x="30" y="409"/>
                    </a:lnTo>
                    <a:lnTo>
                      <a:pt x="17" y="375"/>
                    </a:lnTo>
                    <a:lnTo>
                      <a:pt x="8" y="337"/>
                    </a:lnTo>
                    <a:lnTo>
                      <a:pt x="3" y="292"/>
                    </a:lnTo>
                    <a:lnTo>
                      <a:pt x="0" y="241"/>
                    </a:lnTo>
                    <a:lnTo>
                      <a:pt x="3" y="190"/>
                    </a:lnTo>
                    <a:lnTo>
                      <a:pt x="8" y="145"/>
                    </a:lnTo>
                    <a:lnTo>
                      <a:pt x="17" y="107"/>
                    </a:lnTo>
                    <a:lnTo>
                      <a:pt x="31" y="75"/>
                    </a:lnTo>
                    <a:lnTo>
                      <a:pt x="47" y="50"/>
                    </a:lnTo>
                    <a:lnTo>
                      <a:pt x="68" y="27"/>
                    </a:lnTo>
                    <a:lnTo>
                      <a:pt x="94" y="13"/>
                    </a:lnTo>
                    <a:lnTo>
                      <a:pt x="122" y="3"/>
                    </a:lnTo>
                    <a:lnTo>
                      <a:pt x="154"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sp>
            <p:nvSpPr>
              <p:cNvPr id="122" name="Freeform 25">
                <a:extLst>
                  <a:ext uri="{FF2B5EF4-FFF2-40B4-BE49-F238E27FC236}">
                    <a16:creationId xmlns:a16="http://schemas.microsoft.com/office/drawing/2014/main" id="{CD9320BE-DEEC-41BF-B132-318ED5FECE38}"/>
                  </a:ext>
                </a:extLst>
              </p:cNvPr>
              <p:cNvSpPr>
                <a:spLocks noEditPoints="1"/>
              </p:cNvSpPr>
              <p:nvPr/>
            </p:nvSpPr>
            <p:spPr bwMode="auto">
              <a:xfrm>
                <a:off x="3802" y="3324"/>
                <a:ext cx="155" cy="242"/>
              </a:xfrm>
              <a:custGeom>
                <a:avLst/>
                <a:gdLst>
                  <a:gd name="T0" fmla="*/ 129 w 310"/>
                  <a:gd name="T1" fmla="*/ 51 h 484"/>
                  <a:gd name="T2" fmla="*/ 89 w 310"/>
                  <a:gd name="T3" fmla="*/ 83 h 484"/>
                  <a:gd name="T4" fmla="*/ 72 w 310"/>
                  <a:gd name="T5" fmla="*/ 128 h 484"/>
                  <a:gd name="T6" fmla="*/ 61 w 310"/>
                  <a:gd name="T7" fmla="*/ 198 h 484"/>
                  <a:gd name="T8" fmla="*/ 61 w 310"/>
                  <a:gd name="T9" fmla="*/ 286 h 484"/>
                  <a:gd name="T10" fmla="*/ 70 w 310"/>
                  <a:gd name="T11" fmla="*/ 354 h 484"/>
                  <a:gd name="T12" fmla="*/ 88 w 310"/>
                  <a:gd name="T13" fmla="*/ 397 h 484"/>
                  <a:gd name="T14" fmla="*/ 129 w 310"/>
                  <a:gd name="T15" fmla="*/ 433 h 484"/>
                  <a:gd name="T16" fmla="*/ 180 w 310"/>
                  <a:gd name="T17" fmla="*/ 431 h 484"/>
                  <a:gd name="T18" fmla="*/ 222 w 310"/>
                  <a:gd name="T19" fmla="*/ 397 h 484"/>
                  <a:gd name="T20" fmla="*/ 239 w 310"/>
                  <a:gd name="T21" fmla="*/ 354 h 484"/>
                  <a:gd name="T22" fmla="*/ 249 w 310"/>
                  <a:gd name="T23" fmla="*/ 286 h 484"/>
                  <a:gd name="T24" fmla="*/ 249 w 310"/>
                  <a:gd name="T25" fmla="*/ 198 h 484"/>
                  <a:gd name="T26" fmla="*/ 239 w 310"/>
                  <a:gd name="T27" fmla="*/ 129 h 484"/>
                  <a:gd name="T28" fmla="*/ 222 w 310"/>
                  <a:gd name="T29" fmla="*/ 86 h 484"/>
                  <a:gd name="T30" fmla="*/ 180 w 310"/>
                  <a:gd name="T31" fmla="*/ 53 h 484"/>
                  <a:gd name="T32" fmla="*/ 155 w 310"/>
                  <a:gd name="T33" fmla="*/ 0 h 484"/>
                  <a:gd name="T34" fmla="*/ 201 w 310"/>
                  <a:gd name="T35" fmla="*/ 7 h 484"/>
                  <a:gd name="T36" fmla="*/ 247 w 310"/>
                  <a:gd name="T37" fmla="*/ 34 h 484"/>
                  <a:gd name="T38" fmla="*/ 286 w 310"/>
                  <a:gd name="T39" fmla="*/ 91 h 484"/>
                  <a:gd name="T40" fmla="*/ 305 w 310"/>
                  <a:gd name="T41" fmla="*/ 161 h 484"/>
                  <a:gd name="T42" fmla="*/ 310 w 310"/>
                  <a:gd name="T43" fmla="*/ 241 h 484"/>
                  <a:gd name="T44" fmla="*/ 302 w 310"/>
                  <a:gd name="T45" fmla="*/ 338 h 484"/>
                  <a:gd name="T46" fmla="*/ 279 w 310"/>
                  <a:gd name="T47" fmla="*/ 409 h 484"/>
                  <a:gd name="T48" fmla="*/ 241 w 310"/>
                  <a:gd name="T49" fmla="*/ 456 h 484"/>
                  <a:gd name="T50" fmla="*/ 187 w 310"/>
                  <a:gd name="T51" fmla="*/ 480 h 484"/>
                  <a:gd name="T52" fmla="*/ 121 w 310"/>
                  <a:gd name="T53" fmla="*/ 480 h 484"/>
                  <a:gd name="T54" fmla="*/ 69 w 310"/>
                  <a:gd name="T55" fmla="*/ 456 h 484"/>
                  <a:gd name="T56" fmla="*/ 30 w 310"/>
                  <a:gd name="T57" fmla="*/ 409 h 484"/>
                  <a:gd name="T58" fmla="*/ 8 w 310"/>
                  <a:gd name="T59" fmla="*/ 337 h 484"/>
                  <a:gd name="T60" fmla="*/ 0 w 310"/>
                  <a:gd name="T61" fmla="*/ 241 h 484"/>
                  <a:gd name="T62" fmla="*/ 8 w 310"/>
                  <a:gd name="T63" fmla="*/ 145 h 484"/>
                  <a:gd name="T64" fmla="*/ 30 w 310"/>
                  <a:gd name="T65" fmla="*/ 75 h 484"/>
                  <a:gd name="T66" fmla="*/ 69 w 310"/>
                  <a:gd name="T67" fmla="*/ 27 h 484"/>
                  <a:gd name="T68" fmla="*/ 123 w 310"/>
                  <a:gd name="T69" fmla="*/ 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0" h="484">
                    <a:moveTo>
                      <a:pt x="155" y="48"/>
                    </a:moveTo>
                    <a:lnTo>
                      <a:pt x="129" y="51"/>
                    </a:lnTo>
                    <a:lnTo>
                      <a:pt x="109" y="64"/>
                    </a:lnTo>
                    <a:lnTo>
                      <a:pt x="89" y="83"/>
                    </a:lnTo>
                    <a:lnTo>
                      <a:pt x="80" y="102"/>
                    </a:lnTo>
                    <a:lnTo>
                      <a:pt x="72" y="128"/>
                    </a:lnTo>
                    <a:lnTo>
                      <a:pt x="65" y="160"/>
                    </a:lnTo>
                    <a:lnTo>
                      <a:pt x="61" y="198"/>
                    </a:lnTo>
                    <a:lnTo>
                      <a:pt x="61" y="241"/>
                    </a:lnTo>
                    <a:lnTo>
                      <a:pt x="61" y="286"/>
                    </a:lnTo>
                    <a:lnTo>
                      <a:pt x="64" y="323"/>
                    </a:lnTo>
                    <a:lnTo>
                      <a:pt x="70" y="354"/>
                    </a:lnTo>
                    <a:lnTo>
                      <a:pt x="78" y="378"/>
                    </a:lnTo>
                    <a:lnTo>
                      <a:pt x="88" y="397"/>
                    </a:lnTo>
                    <a:lnTo>
                      <a:pt x="107" y="418"/>
                    </a:lnTo>
                    <a:lnTo>
                      <a:pt x="129" y="433"/>
                    </a:lnTo>
                    <a:lnTo>
                      <a:pt x="155" y="436"/>
                    </a:lnTo>
                    <a:lnTo>
                      <a:pt x="180" y="431"/>
                    </a:lnTo>
                    <a:lnTo>
                      <a:pt x="203" y="418"/>
                    </a:lnTo>
                    <a:lnTo>
                      <a:pt x="222" y="397"/>
                    </a:lnTo>
                    <a:lnTo>
                      <a:pt x="231" y="378"/>
                    </a:lnTo>
                    <a:lnTo>
                      <a:pt x="239" y="354"/>
                    </a:lnTo>
                    <a:lnTo>
                      <a:pt x="246" y="323"/>
                    </a:lnTo>
                    <a:lnTo>
                      <a:pt x="249" y="286"/>
                    </a:lnTo>
                    <a:lnTo>
                      <a:pt x="250" y="241"/>
                    </a:lnTo>
                    <a:lnTo>
                      <a:pt x="249" y="198"/>
                    </a:lnTo>
                    <a:lnTo>
                      <a:pt x="246" y="161"/>
                    </a:lnTo>
                    <a:lnTo>
                      <a:pt x="239" y="129"/>
                    </a:lnTo>
                    <a:lnTo>
                      <a:pt x="233" y="106"/>
                    </a:lnTo>
                    <a:lnTo>
                      <a:pt x="222" y="86"/>
                    </a:lnTo>
                    <a:lnTo>
                      <a:pt x="203" y="66"/>
                    </a:lnTo>
                    <a:lnTo>
                      <a:pt x="180" y="53"/>
                    </a:lnTo>
                    <a:lnTo>
                      <a:pt x="155" y="48"/>
                    </a:lnTo>
                    <a:close/>
                    <a:moveTo>
                      <a:pt x="155" y="0"/>
                    </a:moveTo>
                    <a:lnTo>
                      <a:pt x="179" y="2"/>
                    </a:lnTo>
                    <a:lnTo>
                      <a:pt x="201" y="7"/>
                    </a:lnTo>
                    <a:lnTo>
                      <a:pt x="222" y="15"/>
                    </a:lnTo>
                    <a:lnTo>
                      <a:pt x="247" y="34"/>
                    </a:lnTo>
                    <a:lnTo>
                      <a:pt x="268" y="59"/>
                    </a:lnTo>
                    <a:lnTo>
                      <a:pt x="286" y="91"/>
                    </a:lnTo>
                    <a:lnTo>
                      <a:pt x="298" y="129"/>
                    </a:lnTo>
                    <a:lnTo>
                      <a:pt x="305" y="161"/>
                    </a:lnTo>
                    <a:lnTo>
                      <a:pt x="308" y="198"/>
                    </a:lnTo>
                    <a:lnTo>
                      <a:pt x="310" y="241"/>
                    </a:lnTo>
                    <a:lnTo>
                      <a:pt x="308" y="294"/>
                    </a:lnTo>
                    <a:lnTo>
                      <a:pt x="302" y="338"/>
                    </a:lnTo>
                    <a:lnTo>
                      <a:pt x="292" y="377"/>
                    </a:lnTo>
                    <a:lnTo>
                      <a:pt x="279" y="409"/>
                    </a:lnTo>
                    <a:lnTo>
                      <a:pt x="262" y="434"/>
                    </a:lnTo>
                    <a:lnTo>
                      <a:pt x="241" y="456"/>
                    </a:lnTo>
                    <a:lnTo>
                      <a:pt x="215" y="471"/>
                    </a:lnTo>
                    <a:lnTo>
                      <a:pt x="187" y="480"/>
                    </a:lnTo>
                    <a:lnTo>
                      <a:pt x="155" y="484"/>
                    </a:lnTo>
                    <a:lnTo>
                      <a:pt x="121" y="480"/>
                    </a:lnTo>
                    <a:lnTo>
                      <a:pt x="93" y="471"/>
                    </a:lnTo>
                    <a:lnTo>
                      <a:pt x="69" y="456"/>
                    </a:lnTo>
                    <a:lnTo>
                      <a:pt x="46" y="434"/>
                    </a:lnTo>
                    <a:lnTo>
                      <a:pt x="30" y="409"/>
                    </a:lnTo>
                    <a:lnTo>
                      <a:pt x="18" y="375"/>
                    </a:lnTo>
                    <a:lnTo>
                      <a:pt x="8" y="337"/>
                    </a:lnTo>
                    <a:lnTo>
                      <a:pt x="2" y="292"/>
                    </a:lnTo>
                    <a:lnTo>
                      <a:pt x="0" y="241"/>
                    </a:lnTo>
                    <a:lnTo>
                      <a:pt x="2" y="190"/>
                    </a:lnTo>
                    <a:lnTo>
                      <a:pt x="8" y="145"/>
                    </a:lnTo>
                    <a:lnTo>
                      <a:pt x="18" y="107"/>
                    </a:lnTo>
                    <a:lnTo>
                      <a:pt x="30" y="75"/>
                    </a:lnTo>
                    <a:lnTo>
                      <a:pt x="48" y="50"/>
                    </a:lnTo>
                    <a:lnTo>
                      <a:pt x="69" y="27"/>
                    </a:lnTo>
                    <a:lnTo>
                      <a:pt x="94" y="13"/>
                    </a:lnTo>
                    <a:lnTo>
                      <a:pt x="123" y="3"/>
                    </a:lnTo>
                    <a:lnTo>
                      <a:pt x="155"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sp>
            <p:nvSpPr>
              <p:cNvPr id="123" name="Freeform 26">
                <a:extLst>
                  <a:ext uri="{FF2B5EF4-FFF2-40B4-BE49-F238E27FC236}">
                    <a16:creationId xmlns:a16="http://schemas.microsoft.com/office/drawing/2014/main" id="{B338D5AF-BB41-47A1-8A0B-6B460C4C2A61}"/>
                  </a:ext>
                </a:extLst>
              </p:cNvPr>
              <p:cNvSpPr>
                <a:spLocks/>
              </p:cNvSpPr>
              <p:nvPr/>
            </p:nvSpPr>
            <p:spPr bwMode="auto">
              <a:xfrm>
                <a:off x="4009" y="3324"/>
                <a:ext cx="87" cy="238"/>
              </a:xfrm>
              <a:custGeom>
                <a:avLst/>
                <a:gdLst>
                  <a:gd name="T0" fmla="*/ 137 w 174"/>
                  <a:gd name="T1" fmla="*/ 0 h 476"/>
                  <a:gd name="T2" fmla="*/ 174 w 174"/>
                  <a:gd name="T3" fmla="*/ 0 h 476"/>
                  <a:gd name="T4" fmla="*/ 174 w 174"/>
                  <a:gd name="T5" fmla="*/ 476 h 476"/>
                  <a:gd name="T6" fmla="*/ 117 w 174"/>
                  <a:gd name="T7" fmla="*/ 476 h 476"/>
                  <a:gd name="T8" fmla="*/ 117 w 174"/>
                  <a:gd name="T9" fmla="*/ 106 h 476"/>
                  <a:gd name="T10" fmla="*/ 93 w 174"/>
                  <a:gd name="T11" fmla="*/ 125 h 476"/>
                  <a:gd name="T12" fmla="*/ 61 w 174"/>
                  <a:gd name="T13" fmla="*/ 145 h 476"/>
                  <a:gd name="T14" fmla="*/ 29 w 174"/>
                  <a:gd name="T15" fmla="*/ 163 h 476"/>
                  <a:gd name="T16" fmla="*/ 0 w 174"/>
                  <a:gd name="T17" fmla="*/ 176 h 476"/>
                  <a:gd name="T18" fmla="*/ 0 w 174"/>
                  <a:gd name="T19" fmla="*/ 120 h 476"/>
                  <a:gd name="T20" fmla="*/ 46 w 174"/>
                  <a:gd name="T21" fmla="*/ 94 h 476"/>
                  <a:gd name="T22" fmla="*/ 85 w 174"/>
                  <a:gd name="T23" fmla="*/ 64 h 476"/>
                  <a:gd name="T24" fmla="*/ 117 w 174"/>
                  <a:gd name="T25" fmla="*/ 31 h 476"/>
                  <a:gd name="T26" fmla="*/ 137 w 174"/>
                  <a:gd name="T27"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476">
                    <a:moveTo>
                      <a:pt x="137" y="0"/>
                    </a:moveTo>
                    <a:lnTo>
                      <a:pt x="174" y="0"/>
                    </a:lnTo>
                    <a:lnTo>
                      <a:pt x="174" y="476"/>
                    </a:lnTo>
                    <a:lnTo>
                      <a:pt x="117" y="476"/>
                    </a:lnTo>
                    <a:lnTo>
                      <a:pt x="117" y="106"/>
                    </a:lnTo>
                    <a:lnTo>
                      <a:pt x="93" y="125"/>
                    </a:lnTo>
                    <a:lnTo>
                      <a:pt x="61" y="145"/>
                    </a:lnTo>
                    <a:lnTo>
                      <a:pt x="29" y="163"/>
                    </a:lnTo>
                    <a:lnTo>
                      <a:pt x="0" y="176"/>
                    </a:lnTo>
                    <a:lnTo>
                      <a:pt x="0" y="120"/>
                    </a:lnTo>
                    <a:lnTo>
                      <a:pt x="46" y="94"/>
                    </a:lnTo>
                    <a:lnTo>
                      <a:pt x="85" y="64"/>
                    </a:lnTo>
                    <a:lnTo>
                      <a:pt x="117" y="31"/>
                    </a:lnTo>
                    <a:lnTo>
                      <a:pt x="137"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sp>
            <p:nvSpPr>
              <p:cNvPr id="124" name="Freeform 27">
                <a:extLst>
                  <a:ext uri="{FF2B5EF4-FFF2-40B4-BE49-F238E27FC236}">
                    <a16:creationId xmlns:a16="http://schemas.microsoft.com/office/drawing/2014/main" id="{975DFD8A-A040-4CA1-857E-A570C6394FD1}"/>
                  </a:ext>
                </a:extLst>
              </p:cNvPr>
              <p:cNvSpPr>
                <a:spLocks/>
              </p:cNvSpPr>
              <p:nvPr/>
            </p:nvSpPr>
            <p:spPr bwMode="auto">
              <a:xfrm>
                <a:off x="4210" y="3709"/>
                <a:ext cx="87" cy="239"/>
              </a:xfrm>
              <a:custGeom>
                <a:avLst/>
                <a:gdLst>
                  <a:gd name="T0" fmla="*/ 135 w 174"/>
                  <a:gd name="T1" fmla="*/ 0 h 477"/>
                  <a:gd name="T2" fmla="*/ 174 w 174"/>
                  <a:gd name="T3" fmla="*/ 0 h 477"/>
                  <a:gd name="T4" fmla="*/ 174 w 174"/>
                  <a:gd name="T5" fmla="*/ 477 h 477"/>
                  <a:gd name="T6" fmla="*/ 115 w 174"/>
                  <a:gd name="T7" fmla="*/ 477 h 477"/>
                  <a:gd name="T8" fmla="*/ 115 w 174"/>
                  <a:gd name="T9" fmla="*/ 105 h 477"/>
                  <a:gd name="T10" fmla="*/ 91 w 174"/>
                  <a:gd name="T11" fmla="*/ 126 h 477"/>
                  <a:gd name="T12" fmla="*/ 60 w 174"/>
                  <a:gd name="T13" fmla="*/ 145 h 477"/>
                  <a:gd name="T14" fmla="*/ 29 w 174"/>
                  <a:gd name="T15" fmla="*/ 162 h 477"/>
                  <a:gd name="T16" fmla="*/ 0 w 174"/>
                  <a:gd name="T17" fmla="*/ 175 h 477"/>
                  <a:gd name="T18" fmla="*/ 0 w 174"/>
                  <a:gd name="T19" fmla="*/ 119 h 477"/>
                  <a:gd name="T20" fmla="*/ 44 w 174"/>
                  <a:gd name="T21" fmla="*/ 94 h 477"/>
                  <a:gd name="T22" fmla="*/ 84 w 174"/>
                  <a:gd name="T23" fmla="*/ 64 h 477"/>
                  <a:gd name="T24" fmla="*/ 107 w 174"/>
                  <a:gd name="T25" fmla="*/ 43 h 477"/>
                  <a:gd name="T26" fmla="*/ 124 w 174"/>
                  <a:gd name="T27" fmla="*/ 20 h 477"/>
                  <a:gd name="T28" fmla="*/ 135 w 174"/>
                  <a:gd name="T2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4" h="477">
                    <a:moveTo>
                      <a:pt x="135" y="0"/>
                    </a:moveTo>
                    <a:lnTo>
                      <a:pt x="174" y="0"/>
                    </a:lnTo>
                    <a:lnTo>
                      <a:pt x="174" y="477"/>
                    </a:lnTo>
                    <a:lnTo>
                      <a:pt x="115" y="477"/>
                    </a:lnTo>
                    <a:lnTo>
                      <a:pt x="115" y="105"/>
                    </a:lnTo>
                    <a:lnTo>
                      <a:pt x="91" y="126"/>
                    </a:lnTo>
                    <a:lnTo>
                      <a:pt x="60" y="145"/>
                    </a:lnTo>
                    <a:lnTo>
                      <a:pt x="29" y="162"/>
                    </a:lnTo>
                    <a:lnTo>
                      <a:pt x="0" y="175"/>
                    </a:lnTo>
                    <a:lnTo>
                      <a:pt x="0" y="119"/>
                    </a:lnTo>
                    <a:lnTo>
                      <a:pt x="44" y="94"/>
                    </a:lnTo>
                    <a:lnTo>
                      <a:pt x="84" y="64"/>
                    </a:lnTo>
                    <a:lnTo>
                      <a:pt x="107" y="43"/>
                    </a:lnTo>
                    <a:lnTo>
                      <a:pt x="124" y="20"/>
                    </a:lnTo>
                    <a:lnTo>
                      <a:pt x="135"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sp>
            <p:nvSpPr>
              <p:cNvPr id="125" name="Freeform 28">
                <a:extLst>
                  <a:ext uri="{FF2B5EF4-FFF2-40B4-BE49-F238E27FC236}">
                    <a16:creationId xmlns:a16="http://schemas.microsoft.com/office/drawing/2014/main" id="{6B202328-67A3-438E-9DAB-104403B7C032}"/>
                  </a:ext>
                </a:extLst>
              </p:cNvPr>
              <p:cNvSpPr>
                <a:spLocks noEditPoints="1"/>
              </p:cNvSpPr>
              <p:nvPr/>
            </p:nvSpPr>
            <p:spPr bwMode="auto">
              <a:xfrm>
                <a:off x="3434" y="3721"/>
                <a:ext cx="154" cy="242"/>
              </a:xfrm>
              <a:custGeom>
                <a:avLst/>
                <a:gdLst>
                  <a:gd name="T0" fmla="*/ 129 w 308"/>
                  <a:gd name="T1" fmla="*/ 51 h 483"/>
                  <a:gd name="T2" fmla="*/ 89 w 308"/>
                  <a:gd name="T3" fmla="*/ 81 h 483"/>
                  <a:gd name="T4" fmla="*/ 70 w 308"/>
                  <a:gd name="T5" fmla="*/ 127 h 483"/>
                  <a:gd name="T6" fmla="*/ 60 w 308"/>
                  <a:gd name="T7" fmla="*/ 197 h 483"/>
                  <a:gd name="T8" fmla="*/ 60 w 308"/>
                  <a:gd name="T9" fmla="*/ 285 h 483"/>
                  <a:gd name="T10" fmla="*/ 68 w 308"/>
                  <a:gd name="T11" fmla="*/ 354 h 483"/>
                  <a:gd name="T12" fmla="*/ 86 w 308"/>
                  <a:gd name="T13" fmla="*/ 397 h 483"/>
                  <a:gd name="T14" fmla="*/ 129 w 308"/>
                  <a:gd name="T15" fmla="*/ 430 h 483"/>
                  <a:gd name="T16" fmla="*/ 178 w 308"/>
                  <a:gd name="T17" fmla="*/ 430 h 483"/>
                  <a:gd name="T18" fmla="*/ 221 w 308"/>
                  <a:gd name="T19" fmla="*/ 397 h 483"/>
                  <a:gd name="T20" fmla="*/ 239 w 308"/>
                  <a:gd name="T21" fmla="*/ 354 h 483"/>
                  <a:gd name="T22" fmla="*/ 247 w 308"/>
                  <a:gd name="T23" fmla="*/ 285 h 483"/>
                  <a:gd name="T24" fmla="*/ 247 w 308"/>
                  <a:gd name="T25" fmla="*/ 197 h 483"/>
                  <a:gd name="T26" fmla="*/ 239 w 308"/>
                  <a:gd name="T27" fmla="*/ 129 h 483"/>
                  <a:gd name="T28" fmla="*/ 221 w 308"/>
                  <a:gd name="T29" fmla="*/ 86 h 483"/>
                  <a:gd name="T30" fmla="*/ 178 w 308"/>
                  <a:gd name="T31" fmla="*/ 52 h 483"/>
                  <a:gd name="T32" fmla="*/ 153 w 308"/>
                  <a:gd name="T33" fmla="*/ 0 h 483"/>
                  <a:gd name="T34" fmla="*/ 201 w 308"/>
                  <a:gd name="T35" fmla="*/ 6 h 483"/>
                  <a:gd name="T36" fmla="*/ 239 w 308"/>
                  <a:gd name="T37" fmla="*/ 27 h 483"/>
                  <a:gd name="T38" fmla="*/ 268 w 308"/>
                  <a:gd name="T39" fmla="*/ 59 h 483"/>
                  <a:gd name="T40" fmla="*/ 298 w 308"/>
                  <a:gd name="T41" fmla="*/ 129 h 483"/>
                  <a:gd name="T42" fmla="*/ 308 w 308"/>
                  <a:gd name="T43" fmla="*/ 197 h 483"/>
                  <a:gd name="T44" fmla="*/ 306 w 308"/>
                  <a:gd name="T45" fmla="*/ 293 h 483"/>
                  <a:gd name="T46" fmla="*/ 292 w 308"/>
                  <a:gd name="T47" fmla="*/ 376 h 483"/>
                  <a:gd name="T48" fmla="*/ 260 w 308"/>
                  <a:gd name="T49" fmla="*/ 434 h 483"/>
                  <a:gd name="T50" fmla="*/ 215 w 308"/>
                  <a:gd name="T51" fmla="*/ 470 h 483"/>
                  <a:gd name="T52" fmla="*/ 153 w 308"/>
                  <a:gd name="T53" fmla="*/ 483 h 483"/>
                  <a:gd name="T54" fmla="*/ 92 w 308"/>
                  <a:gd name="T55" fmla="*/ 470 h 483"/>
                  <a:gd name="T56" fmla="*/ 46 w 308"/>
                  <a:gd name="T57" fmla="*/ 434 h 483"/>
                  <a:gd name="T58" fmla="*/ 16 w 308"/>
                  <a:gd name="T59" fmla="*/ 375 h 483"/>
                  <a:gd name="T60" fmla="*/ 1 w 308"/>
                  <a:gd name="T61" fmla="*/ 292 h 483"/>
                  <a:gd name="T62" fmla="*/ 1 w 308"/>
                  <a:gd name="T63" fmla="*/ 189 h 483"/>
                  <a:gd name="T64" fmla="*/ 17 w 308"/>
                  <a:gd name="T65" fmla="*/ 105 h 483"/>
                  <a:gd name="T66" fmla="*/ 47 w 308"/>
                  <a:gd name="T67" fmla="*/ 48 h 483"/>
                  <a:gd name="T68" fmla="*/ 92 w 308"/>
                  <a:gd name="T69" fmla="*/ 12 h 483"/>
                  <a:gd name="T70" fmla="*/ 153 w 308"/>
                  <a:gd name="T7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8" h="483">
                    <a:moveTo>
                      <a:pt x="153" y="48"/>
                    </a:moveTo>
                    <a:lnTo>
                      <a:pt x="129" y="51"/>
                    </a:lnTo>
                    <a:lnTo>
                      <a:pt x="107" y="62"/>
                    </a:lnTo>
                    <a:lnTo>
                      <a:pt x="89" y="81"/>
                    </a:lnTo>
                    <a:lnTo>
                      <a:pt x="78" y="102"/>
                    </a:lnTo>
                    <a:lnTo>
                      <a:pt x="70" y="127"/>
                    </a:lnTo>
                    <a:lnTo>
                      <a:pt x="63" y="159"/>
                    </a:lnTo>
                    <a:lnTo>
                      <a:pt x="60" y="197"/>
                    </a:lnTo>
                    <a:lnTo>
                      <a:pt x="59" y="242"/>
                    </a:lnTo>
                    <a:lnTo>
                      <a:pt x="60" y="285"/>
                    </a:lnTo>
                    <a:lnTo>
                      <a:pt x="63" y="322"/>
                    </a:lnTo>
                    <a:lnTo>
                      <a:pt x="68" y="354"/>
                    </a:lnTo>
                    <a:lnTo>
                      <a:pt x="76" y="378"/>
                    </a:lnTo>
                    <a:lnTo>
                      <a:pt x="86" y="397"/>
                    </a:lnTo>
                    <a:lnTo>
                      <a:pt x="107" y="418"/>
                    </a:lnTo>
                    <a:lnTo>
                      <a:pt x="129" y="430"/>
                    </a:lnTo>
                    <a:lnTo>
                      <a:pt x="153" y="435"/>
                    </a:lnTo>
                    <a:lnTo>
                      <a:pt x="178" y="430"/>
                    </a:lnTo>
                    <a:lnTo>
                      <a:pt x="201" y="418"/>
                    </a:lnTo>
                    <a:lnTo>
                      <a:pt x="221" y="397"/>
                    </a:lnTo>
                    <a:lnTo>
                      <a:pt x="231" y="378"/>
                    </a:lnTo>
                    <a:lnTo>
                      <a:pt x="239" y="354"/>
                    </a:lnTo>
                    <a:lnTo>
                      <a:pt x="244" y="322"/>
                    </a:lnTo>
                    <a:lnTo>
                      <a:pt x="247" y="285"/>
                    </a:lnTo>
                    <a:lnTo>
                      <a:pt x="248" y="242"/>
                    </a:lnTo>
                    <a:lnTo>
                      <a:pt x="247" y="197"/>
                    </a:lnTo>
                    <a:lnTo>
                      <a:pt x="244" y="161"/>
                    </a:lnTo>
                    <a:lnTo>
                      <a:pt x="239" y="129"/>
                    </a:lnTo>
                    <a:lnTo>
                      <a:pt x="231" y="105"/>
                    </a:lnTo>
                    <a:lnTo>
                      <a:pt x="221" y="86"/>
                    </a:lnTo>
                    <a:lnTo>
                      <a:pt x="202" y="65"/>
                    </a:lnTo>
                    <a:lnTo>
                      <a:pt x="178" y="52"/>
                    </a:lnTo>
                    <a:lnTo>
                      <a:pt x="153" y="48"/>
                    </a:lnTo>
                    <a:close/>
                    <a:moveTo>
                      <a:pt x="153" y="0"/>
                    </a:moveTo>
                    <a:lnTo>
                      <a:pt x="178" y="1"/>
                    </a:lnTo>
                    <a:lnTo>
                      <a:pt x="201" y="6"/>
                    </a:lnTo>
                    <a:lnTo>
                      <a:pt x="221" y="16"/>
                    </a:lnTo>
                    <a:lnTo>
                      <a:pt x="239" y="27"/>
                    </a:lnTo>
                    <a:lnTo>
                      <a:pt x="255" y="41"/>
                    </a:lnTo>
                    <a:lnTo>
                      <a:pt x="268" y="59"/>
                    </a:lnTo>
                    <a:lnTo>
                      <a:pt x="285" y="91"/>
                    </a:lnTo>
                    <a:lnTo>
                      <a:pt x="298" y="129"/>
                    </a:lnTo>
                    <a:lnTo>
                      <a:pt x="303" y="161"/>
                    </a:lnTo>
                    <a:lnTo>
                      <a:pt x="308" y="197"/>
                    </a:lnTo>
                    <a:lnTo>
                      <a:pt x="308" y="242"/>
                    </a:lnTo>
                    <a:lnTo>
                      <a:pt x="306" y="293"/>
                    </a:lnTo>
                    <a:lnTo>
                      <a:pt x="301" y="338"/>
                    </a:lnTo>
                    <a:lnTo>
                      <a:pt x="292" y="376"/>
                    </a:lnTo>
                    <a:lnTo>
                      <a:pt x="277" y="408"/>
                    </a:lnTo>
                    <a:lnTo>
                      <a:pt x="260" y="434"/>
                    </a:lnTo>
                    <a:lnTo>
                      <a:pt x="239" y="456"/>
                    </a:lnTo>
                    <a:lnTo>
                      <a:pt x="215" y="470"/>
                    </a:lnTo>
                    <a:lnTo>
                      <a:pt x="186" y="480"/>
                    </a:lnTo>
                    <a:lnTo>
                      <a:pt x="153" y="483"/>
                    </a:lnTo>
                    <a:lnTo>
                      <a:pt x="121" y="480"/>
                    </a:lnTo>
                    <a:lnTo>
                      <a:pt x="92" y="470"/>
                    </a:lnTo>
                    <a:lnTo>
                      <a:pt x="67" y="456"/>
                    </a:lnTo>
                    <a:lnTo>
                      <a:pt x="46" y="434"/>
                    </a:lnTo>
                    <a:lnTo>
                      <a:pt x="28" y="408"/>
                    </a:lnTo>
                    <a:lnTo>
                      <a:pt x="16" y="375"/>
                    </a:lnTo>
                    <a:lnTo>
                      <a:pt x="6" y="336"/>
                    </a:lnTo>
                    <a:lnTo>
                      <a:pt x="1" y="292"/>
                    </a:lnTo>
                    <a:lnTo>
                      <a:pt x="0" y="242"/>
                    </a:lnTo>
                    <a:lnTo>
                      <a:pt x="1" y="189"/>
                    </a:lnTo>
                    <a:lnTo>
                      <a:pt x="8" y="143"/>
                    </a:lnTo>
                    <a:lnTo>
                      <a:pt x="17" y="105"/>
                    </a:lnTo>
                    <a:lnTo>
                      <a:pt x="30" y="75"/>
                    </a:lnTo>
                    <a:lnTo>
                      <a:pt x="47" y="48"/>
                    </a:lnTo>
                    <a:lnTo>
                      <a:pt x="68" y="27"/>
                    </a:lnTo>
                    <a:lnTo>
                      <a:pt x="92" y="12"/>
                    </a:lnTo>
                    <a:lnTo>
                      <a:pt x="121" y="3"/>
                    </a:lnTo>
                    <a:lnTo>
                      <a:pt x="153"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sp>
            <p:nvSpPr>
              <p:cNvPr id="126" name="Freeform 29">
                <a:extLst>
                  <a:ext uri="{FF2B5EF4-FFF2-40B4-BE49-F238E27FC236}">
                    <a16:creationId xmlns:a16="http://schemas.microsoft.com/office/drawing/2014/main" id="{2F80ADA1-F738-4A6E-B227-DAD8F31A90F3}"/>
                  </a:ext>
                </a:extLst>
              </p:cNvPr>
              <p:cNvSpPr>
                <a:spLocks/>
              </p:cNvSpPr>
              <p:nvPr/>
            </p:nvSpPr>
            <p:spPr bwMode="auto">
              <a:xfrm>
                <a:off x="3640" y="3721"/>
                <a:ext cx="88" cy="238"/>
              </a:xfrm>
              <a:custGeom>
                <a:avLst/>
                <a:gdLst>
                  <a:gd name="T0" fmla="*/ 137 w 176"/>
                  <a:gd name="T1" fmla="*/ 0 h 475"/>
                  <a:gd name="T2" fmla="*/ 176 w 176"/>
                  <a:gd name="T3" fmla="*/ 0 h 475"/>
                  <a:gd name="T4" fmla="*/ 176 w 176"/>
                  <a:gd name="T5" fmla="*/ 475 h 475"/>
                  <a:gd name="T6" fmla="*/ 117 w 176"/>
                  <a:gd name="T7" fmla="*/ 475 h 475"/>
                  <a:gd name="T8" fmla="*/ 117 w 176"/>
                  <a:gd name="T9" fmla="*/ 105 h 475"/>
                  <a:gd name="T10" fmla="*/ 93 w 176"/>
                  <a:gd name="T11" fmla="*/ 124 h 475"/>
                  <a:gd name="T12" fmla="*/ 62 w 176"/>
                  <a:gd name="T13" fmla="*/ 145 h 475"/>
                  <a:gd name="T14" fmla="*/ 29 w 176"/>
                  <a:gd name="T15" fmla="*/ 162 h 475"/>
                  <a:gd name="T16" fmla="*/ 0 w 176"/>
                  <a:gd name="T17" fmla="*/ 174 h 475"/>
                  <a:gd name="T18" fmla="*/ 0 w 176"/>
                  <a:gd name="T19" fmla="*/ 118 h 475"/>
                  <a:gd name="T20" fmla="*/ 46 w 176"/>
                  <a:gd name="T21" fmla="*/ 92 h 475"/>
                  <a:gd name="T22" fmla="*/ 86 w 176"/>
                  <a:gd name="T23" fmla="*/ 62 h 475"/>
                  <a:gd name="T24" fmla="*/ 117 w 176"/>
                  <a:gd name="T25" fmla="*/ 30 h 475"/>
                  <a:gd name="T26" fmla="*/ 137 w 176"/>
                  <a:gd name="T27"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475">
                    <a:moveTo>
                      <a:pt x="137" y="0"/>
                    </a:moveTo>
                    <a:lnTo>
                      <a:pt x="176" y="0"/>
                    </a:lnTo>
                    <a:lnTo>
                      <a:pt x="176" y="475"/>
                    </a:lnTo>
                    <a:lnTo>
                      <a:pt x="117" y="475"/>
                    </a:lnTo>
                    <a:lnTo>
                      <a:pt x="117" y="105"/>
                    </a:lnTo>
                    <a:lnTo>
                      <a:pt x="93" y="124"/>
                    </a:lnTo>
                    <a:lnTo>
                      <a:pt x="62" y="145"/>
                    </a:lnTo>
                    <a:lnTo>
                      <a:pt x="29" y="162"/>
                    </a:lnTo>
                    <a:lnTo>
                      <a:pt x="0" y="174"/>
                    </a:lnTo>
                    <a:lnTo>
                      <a:pt x="0" y="118"/>
                    </a:lnTo>
                    <a:lnTo>
                      <a:pt x="46" y="92"/>
                    </a:lnTo>
                    <a:lnTo>
                      <a:pt x="86" y="62"/>
                    </a:lnTo>
                    <a:lnTo>
                      <a:pt x="117" y="30"/>
                    </a:lnTo>
                    <a:lnTo>
                      <a:pt x="137"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sp>
            <p:nvSpPr>
              <p:cNvPr id="127" name="Freeform 30">
                <a:extLst>
                  <a:ext uri="{FF2B5EF4-FFF2-40B4-BE49-F238E27FC236}">
                    <a16:creationId xmlns:a16="http://schemas.microsoft.com/office/drawing/2014/main" id="{0987E15F-E077-4EFA-9F1A-32AB801A7665}"/>
                  </a:ext>
                </a:extLst>
              </p:cNvPr>
              <p:cNvSpPr>
                <a:spLocks/>
              </p:cNvSpPr>
              <p:nvPr/>
            </p:nvSpPr>
            <p:spPr bwMode="auto">
              <a:xfrm>
                <a:off x="3800" y="3721"/>
                <a:ext cx="87" cy="238"/>
              </a:xfrm>
              <a:custGeom>
                <a:avLst/>
                <a:gdLst>
                  <a:gd name="T0" fmla="*/ 137 w 176"/>
                  <a:gd name="T1" fmla="*/ 0 h 475"/>
                  <a:gd name="T2" fmla="*/ 176 w 176"/>
                  <a:gd name="T3" fmla="*/ 0 h 475"/>
                  <a:gd name="T4" fmla="*/ 176 w 176"/>
                  <a:gd name="T5" fmla="*/ 475 h 475"/>
                  <a:gd name="T6" fmla="*/ 117 w 176"/>
                  <a:gd name="T7" fmla="*/ 475 h 475"/>
                  <a:gd name="T8" fmla="*/ 117 w 176"/>
                  <a:gd name="T9" fmla="*/ 105 h 475"/>
                  <a:gd name="T10" fmla="*/ 93 w 176"/>
                  <a:gd name="T11" fmla="*/ 124 h 475"/>
                  <a:gd name="T12" fmla="*/ 62 w 176"/>
                  <a:gd name="T13" fmla="*/ 145 h 475"/>
                  <a:gd name="T14" fmla="*/ 29 w 176"/>
                  <a:gd name="T15" fmla="*/ 162 h 475"/>
                  <a:gd name="T16" fmla="*/ 0 w 176"/>
                  <a:gd name="T17" fmla="*/ 174 h 475"/>
                  <a:gd name="T18" fmla="*/ 0 w 176"/>
                  <a:gd name="T19" fmla="*/ 118 h 475"/>
                  <a:gd name="T20" fmla="*/ 47 w 176"/>
                  <a:gd name="T21" fmla="*/ 92 h 475"/>
                  <a:gd name="T22" fmla="*/ 86 w 176"/>
                  <a:gd name="T23" fmla="*/ 62 h 475"/>
                  <a:gd name="T24" fmla="*/ 117 w 176"/>
                  <a:gd name="T25" fmla="*/ 30 h 475"/>
                  <a:gd name="T26" fmla="*/ 137 w 176"/>
                  <a:gd name="T27"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475">
                    <a:moveTo>
                      <a:pt x="137" y="0"/>
                    </a:moveTo>
                    <a:lnTo>
                      <a:pt x="176" y="0"/>
                    </a:lnTo>
                    <a:lnTo>
                      <a:pt x="176" y="475"/>
                    </a:lnTo>
                    <a:lnTo>
                      <a:pt x="117" y="475"/>
                    </a:lnTo>
                    <a:lnTo>
                      <a:pt x="117" y="105"/>
                    </a:lnTo>
                    <a:lnTo>
                      <a:pt x="93" y="124"/>
                    </a:lnTo>
                    <a:lnTo>
                      <a:pt x="62" y="145"/>
                    </a:lnTo>
                    <a:lnTo>
                      <a:pt x="29" y="162"/>
                    </a:lnTo>
                    <a:lnTo>
                      <a:pt x="0" y="174"/>
                    </a:lnTo>
                    <a:lnTo>
                      <a:pt x="0" y="118"/>
                    </a:lnTo>
                    <a:lnTo>
                      <a:pt x="47" y="92"/>
                    </a:lnTo>
                    <a:lnTo>
                      <a:pt x="86" y="62"/>
                    </a:lnTo>
                    <a:lnTo>
                      <a:pt x="117" y="30"/>
                    </a:lnTo>
                    <a:lnTo>
                      <a:pt x="137"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sp>
            <p:nvSpPr>
              <p:cNvPr id="128" name="Freeform 31">
                <a:extLst>
                  <a:ext uri="{FF2B5EF4-FFF2-40B4-BE49-F238E27FC236}">
                    <a16:creationId xmlns:a16="http://schemas.microsoft.com/office/drawing/2014/main" id="{DC013FC7-6049-458D-B865-A2DFCF926856}"/>
                  </a:ext>
                </a:extLst>
              </p:cNvPr>
              <p:cNvSpPr>
                <a:spLocks noEditPoints="1"/>
              </p:cNvSpPr>
              <p:nvPr/>
            </p:nvSpPr>
            <p:spPr bwMode="auto">
              <a:xfrm>
                <a:off x="3962" y="3721"/>
                <a:ext cx="154" cy="242"/>
              </a:xfrm>
              <a:custGeom>
                <a:avLst/>
                <a:gdLst>
                  <a:gd name="T0" fmla="*/ 129 w 310"/>
                  <a:gd name="T1" fmla="*/ 51 h 483"/>
                  <a:gd name="T2" fmla="*/ 91 w 310"/>
                  <a:gd name="T3" fmla="*/ 81 h 483"/>
                  <a:gd name="T4" fmla="*/ 70 w 310"/>
                  <a:gd name="T5" fmla="*/ 127 h 483"/>
                  <a:gd name="T6" fmla="*/ 61 w 310"/>
                  <a:gd name="T7" fmla="*/ 197 h 483"/>
                  <a:gd name="T8" fmla="*/ 61 w 310"/>
                  <a:gd name="T9" fmla="*/ 285 h 483"/>
                  <a:gd name="T10" fmla="*/ 70 w 310"/>
                  <a:gd name="T11" fmla="*/ 354 h 483"/>
                  <a:gd name="T12" fmla="*/ 88 w 310"/>
                  <a:gd name="T13" fmla="*/ 397 h 483"/>
                  <a:gd name="T14" fmla="*/ 129 w 310"/>
                  <a:gd name="T15" fmla="*/ 430 h 483"/>
                  <a:gd name="T16" fmla="*/ 180 w 310"/>
                  <a:gd name="T17" fmla="*/ 430 h 483"/>
                  <a:gd name="T18" fmla="*/ 222 w 310"/>
                  <a:gd name="T19" fmla="*/ 397 h 483"/>
                  <a:gd name="T20" fmla="*/ 239 w 310"/>
                  <a:gd name="T21" fmla="*/ 354 h 483"/>
                  <a:gd name="T22" fmla="*/ 249 w 310"/>
                  <a:gd name="T23" fmla="*/ 285 h 483"/>
                  <a:gd name="T24" fmla="*/ 249 w 310"/>
                  <a:gd name="T25" fmla="*/ 197 h 483"/>
                  <a:gd name="T26" fmla="*/ 239 w 310"/>
                  <a:gd name="T27" fmla="*/ 129 h 483"/>
                  <a:gd name="T28" fmla="*/ 222 w 310"/>
                  <a:gd name="T29" fmla="*/ 86 h 483"/>
                  <a:gd name="T30" fmla="*/ 180 w 310"/>
                  <a:gd name="T31" fmla="*/ 52 h 483"/>
                  <a:gd name="T32" fmla="*/ 155 w 310"/>
                  <a:gd name="T33" fmla="*/ 0 h 483"/>
                  <a:gd name="T34" fmla="*/ 201 w 310"/>
                  <a:gd name="T35" fmla="*/ 6 h 483"/>
                  <a:gd name="T36" fmla="*/ 239 w 310"/>
                  <a:gd name="T37" fmla="*/ 27 h 483"/>
                  <a:gd name="T38" fmla="*/ 270 w 310"/>
                  <a:gd name="T39" fmla="*/ 59 h 483"/>
                  <a:gd name="T40" fmla="*/ 298 w 310"/>
                  <a:gd name="T41" fmla="*/ 129 h 483"/>
                  <a:gd name="T42" fmla="*/ 308 w 310"/>
                  <a:gd name="T43" fmla="*/ 197 h 483"/>
                  <a:gd name="T44" fmla="*/ 308 w 310"/>
                  <a:gd name="T45" fmla="*/ 293 h 483"/>
                  <a:gd name="T46" fmla="*/ 292 w 310"/>
                  <a:gd name="T47" fmla="*/ 376 h 483"/>
                  <a:gd name="T48" fmla="*/ 262 w 310"/>
                  <a:gd name="T49" fmla="*/ 434 h 483"/>
                  <a:gd name="T50" fmla="*/ 215 w 310"/>
                  <a:gd name="T51" fmla="*/ 470 h 483"/>
                  <a:gd name="T52" fmla="*/ 155 w 310"/>
                  <a:gd name="T53" fmla="*/ 483 h 483"/>
                  <a:gd name="T54" fmla="*/ 94 w 310"/>
                  <a:gd name="T55" fmla="*/ 470 h 483"/>
                  <a:gd name="T56" fmla="*/ 46 w 310"/>
                  <a:gd name="T57" fmla="*/ 434 h 483"/>
                  <a:gd name="T58" fmla="*/ 18 w 310"/>
                  <a:gd name="T59" fmla="*/ 375 h 483"/>
                  <a:gd name="T60" fmla="*/ 2 w 310"/>
                  <a:gd name="T61" fmla="*/ 292 h 483"/>
                  <a:gd name="T62" fmla="*/ 2 w 310"/>
                  <a:gd name="T63" fmla="*/ 189 h 483"/>
                  <a:gd name="T64" fmla="*/ 18 w 310"/>
                  <a:gd name="T65" fmla="*/ 105 h 483"/>
                  <a:gd name="T66" fmla="*/ 48 w 310"/>
                  <a:gd name="T67" fmla="*/ 48 h 483"/>
                  <a:gd name="T68" fmla="*/ 93 w 310"/>
                  <a:gd name="T69" fmla="*/ 12 h 483"/>
                  <a:gd name="T70" fmla="*/ 155 w 310"/>
                  <a:gd name="T7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0" h="483">
                    <a:moveTo>
                      <a:pt x="153" y="48"/>
                    </a:moveTo>
                    <a:lnTo>
                      <a:pt x="129" y="51"/>
                    </a:lnTo>
                    <a:lnTo>
                      <a:pt x="109" y="62"/>
                    </a:lnTo>
                    <a:lnTo>
                      <a:pt x="91" y="81"/>
                    </a:lnTo>
                    <a:lnTo>
                      <a:pt x="80" y="102"/>
                    </a:lnTo>
                    <a:lnTo>
                      <a:pt x="70" y="127"/>
                    </a:lnTo>
                    <a:lnTo>
                      <a:pt x="65" y="159"/>
                    </a:lnTo>
                    <a:lnTo>
                      <a:pt x="61" y="197"/>
                    </a:lnTo>
                    <a:lnTo>
                      <a:pt x="61" y="242"/>
                    </a:lnTo>
                    <a:lnTo>
                      <a:pt x="61" y="285"/>
                    </a:lnTo>
                    <a:lnTo>
                      <a:pt x="64" y="322"/>
                    </a:lnTo>
                    <a:lnTo>
                      <a:pt x="70" y="354"/>
                    </a:lnTo>
                    <a:lnTo>
                      <a:pt x="77" y="378"/>
                    </a:lnTo>
                    <a:lnTo>
                      <a:pt x="88" y="397"/>
                    </a:lnTo>
                    <a:lnTo>
                      <a:pt x="107" y="418"/>
                    </a:lnTo>
                    <a:lnTo>
                      <a:pt x="129" y="430"/>
                    </a:lnTo>
                    <a:lnTo>
                      <a:pt x="155" y="435"/>
                    </a:lnTo>
                    <a:lnTo>
                      <a:pt x="180" y="430"/>
                    </a:lnTo>
                    <a:lnTo>
                      <a:pt x="203" y="418"/>
                    </a:lnTo>
                    <a:lnTo>
                      <a:pt x="222" y="397"/>
                    </a:lnTo>
                    <a:lnTo>
                      <a:pt x="231" y="378"/>
                    </a:lnTo>
                    <a:lnTo>
                      <a:pt x="239" y="354"/>
                    </a:lnTo>
                    <a:lnTo>
                      <a:pt x="246" y="322"/>
                    </a:lnTo>
                    <a:lnTo>
                      <a:pt x="249" y="285"/>
                    </a:lnTo>
                    <a:lnTo>
                      <a:pt x="249" y="242"/>
                    </a:lnTo>
                    <a:lnTo>
                      <a:pt x="249" y="197"/>
                    </a:lnTo>
                    <a:lnTo>
                      <a:pt x="246" y="161"/>
                    </a:lnTo>
                    <a:lnTo>
                      <a:pt x="239" y="129"/>
                    </a:lnTo>
                    <a:lnTo>
                      <a:pt x="231" y="105"/>
                    </a:lnTo>
                    <a:lnTo>
                      <a:pt x="222" y="86"/>
                    </a:lnTo>
                    <a:lnTo>
                      <a:pt x="203" y="65"/>
                    </a:lnTo>
                    <a:lnTo>
                      <a:pt x="180" y="52"/>
                    </a:lnTo>
                    <a:lnTo>
                      <a:pt x="153" y="48"/>
                    </a:lnTo>
                    <a:close/>
                    <a:moveTo>
                      <a:pt x="155" y="0"/>
                    </a:moveTo>
                    <a:lnTo>
                      <a:pt x="179" y="1"/>
                    </a:lnTo>
                    <a:lnTo>
                      <a:pt x="201" y="6"/>
                    </a:lnTo>
                    <a:lnTo>
                      <a:pt x="222" y="16"/>
                    </a:lnTo>
                    <a:lnTo>
                      <a:pt x="239" y="27"/>
                    </a:lnTo>
                    <a:lnTo>
                      <a:pt x="255" y="41"/>
                    </a:lnTo>
                    <a:lnTo>
                      <a:pt x="270" y="59"/>
                    </a:lnTo>
                    <a:lnTo>
                      <a:pt x="286" y="91"/>
                    </a:lnTo>
                    <a:lnTo>
                      <a:pt x="298" y="129"/>
                    </a:lnTo>
                    <a:lnTo>
                      <a:pt x="305" y="161"/>
                    </a:lnTo>
                    <a:lnTo>
                      <a:pt x="308" y="197"/>
                    </a:lnTo>
                    <a:lnTo>
                      <a:pt x="310" y="242"/>
                    </a:lnTo>
                    <a:lnTo>
                      <a:pt x="308" y="293"/>
                    </a:lnTo>
                    <a:lnTo>
                      <a:pt x="302" y="338"/>
                    </a:lnTo>
                    <a:lnTo>
                      <a:pt x="292" y="376"/>
                    </a:lnTo>
                    <a:lnTo>
                      <a:pt x="279" y="408"/>
                    </a:lnTo>
                    <a:lnTo>
                      <a:pt x="262" y="434"/>
                    </a:lnTo>
                    <a:lnTo>
                      <a:pt x="241" y="456"/>
                    </a:lnTo>
                    <a:lnTo>
                      <a:pt x="215" y="470"/>
                    </a:lnTo>
                    <a:lnTo>
                      <a:pt x="187" y="480"/>
                    </a:lnTo>
                    <a:lnTo>
                      <a:pt x="155" y="483"/>
                    </a:lnTo>
                    <a:lnTo>
                      <a:pt x="123" y="480"/>
                    </a:lnTo>
                    <a:lnTo>
                      <a:pt x="94" y="470"/>
                    </a:lnTo>
                    <a:lnTo>
                      <a:pt x="69" y="456"/>
                    </a:lnTo>
                    <a:lnTo>
                      <a:pt x="46" y="434"/>
                    </a:lnTo>
                    <a:lnTo>
                      <a:pt x="30" y="408"/>
                    </a:lnTo>
                    <a:lnTo>
                      <a:pt x="18" y="375"/>
                    </a:lnTo>
                    <a:lnTo>
                      <a:pt x="8" y="336"/>
                    </a:lnTo>
                    <a:lnTo>
                      <a:pt x="2" y="292"/>
                    </a:lnTo>
                    <a:lnTo>
                      <a:pt x="0" y="242"/>
                    </a:lnTo>
                    <a:lnTo>
                      <a:pt x="2" y="189"/>
                    </a:lnTo>
                    <a:lnTo>
                      <a:pt x="8" y="143"/>
                    </a:lnTo>
                    <a:lnTo>
                      <a:pt x="18" y="105"/>
                    </a:lnTo>
                    <a:lnTo>
                      <a:pt x="30" y="75"/>
                    </a:lnTo>
                    <a:lnTo>
                      <a:pt x="48" y="48"/>
                    </a:lnTo>
                    <a:lnTo>
                      <a:pt x="69" y="27"/>
                    </a:lnTo>
                    <a:lnTo>
                      <a:pt x="93" y="12"/>
                    </a:lnTo>
                    <a:lnTo>
                      <a:pt x="121" y="3"/>
                    </a:lnTo>
                    <a:lnTo>
                      <a:pt x="155"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mn-lt"/>
                </a:endParaRPr>
              </a:p>
            </p:txBody>
          </p:sp>
        </p:grpSp>
        <p:sp>
          <p:nvSpPr>
            <p:cNvPr id="66" name="Rectangle 65">
              <a:extLst>
                <a:ext uri="{FF2B5EF4-FFF2-40B4-BE49-F238E27FC236}">
                  <a16:creationId xmlns:a16="http://schemas.microsoft.com/office/drawing/2014/main" id="{D7BBCEF6-0E25-480C-A542-5137182AC081}"/>
                </a:ext>
              </a:extLst>
            </p:cNvPr>
            <p:cNvSpPr/>
            <p:nvPr/>
          </p:nvSpPr>
          <p:spPr>
            <a:xfrm>
              <a:off x="1999895" y="1841680"/>
              <a:ext cx="1327443" cy="2789936"/>
            </a:xfrm>
            <a:prstGeom prst="rect">
              <a:avLst/>
            </a:prstGeom>
            <a:solidFill>
              <a:schemeClr val="bg2">
                <a:alpha val="90000"/>
              </a:schemeClr>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r>
                <a:rPr lang="en-US" sz="1000" b="1">
                  <a:solidFill>
                    <a:schemeClr val="tx2"/>
                  </a:solidFill>
                  <a:latin typeface="+mj-lt"/>
                </a:rPr>
                <a:t>Data collection</a:t>
              </a:r>
            </a:p>
          </p:txBody>
        </p:sp>
        <p:sp>
          <p:nvSpPr>
            <p:cNvPr id="67" name="Rectangle 66">
              <a:extLst>
                <a:ext uri="{FF2B5EF4-FFF2-40B4-BE49-F238E27FC236}">
                  <a16:creationId xmlns:a16="http://schemas.microsoft.com/office/drawing/2014/main" id="{41F1802E-B9B6-41D6-90A7-B3AAB426AC74}"/>
                </a:ext>
              </a:extLst>
            </p:cNvPr>
            <p:cNvSpPr/>
            <p:nvPr/>
          </p:nvSpPr>
          <p:spPr>
            <a:xfrm>
              <a:off x="3501408" y="1841680"/>
              <a:ext cx="1327443" cy="2789936"/>
            </a:xfrm>
            <a:prstGeom prst="rect">
              <a:avLst/>
            </a:prstGeom>
            <a:solidFill>
              <a:schemeClr val="bg2">
                <a:alpha val="90000"/>
              </a:schemeClr>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r>
                <a:rPr lang="en-US" sz="1000" b="1">
                  <a:solidFill>
                    <a:schemeClr val="tx2"/>
                  </a:solidFill>
                  <a:latin typeface="+mj-lt"/>
                </a:rPr>
                <a:t>Data storage</a:t>
              </a:r>
              <a:endParaRPr lang="en-US" sz="1000" b="1" dirty="0">
                <a:solidFill>
                  <a:schemeClr val="tx2"/>
                </a:solidFill>
                <a:latin typeface="+mj-lt"/>
              </a:endParaRPr>
            </a:p>
          </p:txBody>
        </p:sp>
        <p:sp>
          <p:nvSpPr>
            <p:cNvPr id="68" name="Rectangle 67">
              <a:extLst>
                <a:ext uri="{FF2B5EF4-FFF2-40B4-BE49-F238E27FC236}">
                  <a16:creationId xmlns:a16="http://schemas.microsoft.com/office/drawing/2014/main" id="{1E346C4B-7D64-45A4-B0D2-7A0A46E47C9C}"/>
                </a:ext>
              </a:extLst>
            </p:cNvPr>
            <p:cNvSpPr/>
            <p:nvPr/>
          </p:nvSpPr>
          <p:spPr>
            <a:xfrm>
              <a:off x="5002921" y="1841680"/>
              <a:ext cx="1327443" cy="2789936"/>
            </a:xfrm>
            <a:prstGeom prst="rect">
              <a:avLst/>
            </a:prstGeom>
            <a:solidFill>
              <a:schemeClr val="bg2">
                <a:alpha val="90000"/>
              </a:schemeClr>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r>
                <a:rPr lang="en-US" sz="1000" b="1" dirty="0">
                  <a:solidFill>
                    <a:schemeClr val="tx2"/>
                  </a:solidFill>
                  <a:latin typeface="+mj-lt"/>
                </a:rPr>
                <a:t>Data processing</a:t>
              </a:r>
            </a:p>
          </p:txBody>
        </p:sp>
        <p:sp>
          <p:nvSpPr>
            <p:cNvPr id="69" name="Rectangle 68">
              <a:extLst>
                <a:ext uri="{FF2B5EF4-FFF2-40B4-BE49-F238E27FC236}">
                  <a16:creationId xmlns:a16="http://schemas.microsoft.com/office/drawing/2014/main" id="{1B1AFE61-0065-4719-816A-9D277814D794}"/>
                </a:ext>
              </a:extLst>
            </p:cNvPr>
            <p:cNvSpPr/>
            <p:nvPr/>
          </p:nvSpPr>
          <p:spPr>
            <a:xfrm>
              <a:off x="6504433" y="1841680"/>
              <a:ext cx="1327443" cy="2789936"/>
            </a:xfrm>
            <a:prstGeom prst="rect">
              <a:avLst/>
            </a:prstGeom>
            <a:solidFill>
              <a:schemeClr val="bg2">
                <a:alpha val="90000"/>
              </a:schemeClr>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r>
                <a:rPr lang="en-US" sz="1000" b="1" dirty="0">
                  <a:solidFill>
                    <a:schemeClr val="tx2"/>
                  </a:solidFill>
                  <a:latin typeface="+mj-lt"/>
                </a:rPr>
                <a:t>Data cleaning and </a:t>
              </a:r>
              <a:r>
                <a:rPr lang="en-US" sz="1000" b="1" dirty="0" err="1">
                  <a:solidFill>
                    <a:schemeClr val="tx2"/>
                  </a:solidFill>
                  <a:latin typeface="+mj-lt"/>
                </a:rPr>
                <a:t>visualisation</a:t>
              </a:r>
              <a:endParaRPr lang="en-US" sz="1000" b="1" dirty="0">
                <a:solidFill>
                  <a:schemeClr val="tx2"/>
                </a:solidFill>
                <a:latin typeface="+mj-lt"/>
              </a:endParaRPr>
            </a:p>
          </p:txBody>
        </p:sp>
        <p:sp>
          <p:nvSpPr>
            <p:cNvPr id="70" name="RBContent27">
              <a:extLst>
                <a:ext uri="{FF2B5EF4-FFF2-40B4-BE49-F238E27FC236}">
                  <a16:creationId xmlns:a16="http://schemas.microsoft.com/office/drawing/2014/main" id="{DF69F1F4-7662-46C0-80C4-607472900F91}"/>
                </a:ext>
              </a:extLst>
            </p:cNvPr>
            <p:cNvSpPr txBox="1">
              <a:spLocks/>
            </p:cNvSpPr>
            <p:nvPr/>
          </p:nvSpPr>
          <p:spPr>
            <a:xfrm>
              <a:off x="1217845" y="2097446"/>
              <a:ext cx="437925" cy="138499"/>
            </a:xfrm>
            <a:prstGeom prst="rect">
              <a:avLst/>
            </a:prstGeom>
            <a:noFill/>
            <a:ln w="9525">
              <a:noFill/>
            </a:ln>
          </p:spPr>
          <p:txBody>
            <a:bodyPr vert="horz" wrap="square" lIns="0" tIns="0" rIns="0" bIns="0" rtlCol="0">
              <a:spAutoFit/>
            </a:bodyPr>
            <a:lstStyle/>
            <a:p>
              <a:r>
                <a:rPr lang="en-US" sz="900" b="1" dirty="0">
                  <a:solidFill>
                    <a:srgbClr val="C00000"/>
                  </a:solidFill>
                  <a:latin typeface="+mj-lt"/>
                </a:rPr>
                <a:t>CRM</a:t>
              </a:r>
            </a:p>
          </p:txBody>
        </p:sp>
        <p:sp>
          <p:nvSpPr>
            <p:cNvPr id="71" name="RBContent27">
              <a:extLst>
                <a:ext uri="{FF2B5EF4-FFF2-40B4-BE49-F238E27FC236}">
                  <a16:creationId xmlns:a16="http://schemas.microsoft.com/office/drawing/2014/main" id="{7C0CB628-A735-4F44-8DE5-E0892098F78B}"/>
                </a:ext>
              </a:extLst>
            </p:cNvPr>
            <p:cNvSpPr txBox="1">
              <a:spLocks/>
            </p:cNvSpPr>
            <p:nvPr/>
          </p:nvSpPr>
          <p:spPr>
            <a:xfrm>
              <a:off x="1217845" y="2549032"/>
              <a:ext cx="437925" cy="276999"/>
            </a:xfrm>
            <a:prstGeom prst="rect">
              <a:avLst/>
            </a:prstGeom>
            <a:noFill/>
            <a:ln w="9525">
              <a:noFill/>
            </a:ln>
          </p:spPr>
          <p:txBody>
            <a:bodyPr vert="horz" wrap="square" lIns="0" tIns="0" rIns="0" bIns="0" rtlCol="0">
              <a:spAutoFit/>
            </a:bodyPr>
            <a:lstStyle/>
            <a:p>
              <a:r>
                <a:rPr lang="en-US" sz="900" b="1" dirty="0">
                  <a:solidFill>
                    <a:srgbClr val="C00000"/>
                  </a:solidFill>
                  <a:latin typeface="+mj-lt"/>
                </a:rPr>
                <a:t>Mobile app</a:t>
              </a:r>
            </a:p>
          </p:txBody>
        </p:sp>
        <p:sp>
          <p:nvSpPr>
            <p:cNvPr id="72" name="RBContent27">
              <a:extLst>
                <a:ext uri="{FF2B5EF4-FFF2-40B4-BE49-F238E27FC236}">
                  <a16:creationId xmlns:a16="http://schemas.microsoft.com/office/drawing/2014/main" id="{6777A7FB-4309-4895-A7EE-7FF9792E8D66}"/>
                </a:ext>
              </a:extLst>
            </p:cNvPr>
            <p:cNvSpPr txBox="1">
              <a:spLocks/>
            </p:cNvSpPr>
            <p:nvPr/>
          </p:nvSpPr>
          <p:spPr>
            <a:xfrm>
              <a:off x="1217845" y="3132129"/>
              <a:ext cx="437925" cy="276999"/>
            </a:xfrm>
            <a:prstGeom prst="rect">
              <a:avLst/>
            </a:prstGeom>
            <a:noFill/>
            <a:ln w="9525">
              <a:noFill/>
            </a:ln>
          </p:spPr>
          <p:txBody>
            <a:bodyPr vert="horz" wrap="square" lIns="0" tIns="0" rIns="0" bIns="0" rtlCol="0">
              <a:spAutoFit/>
            </a:bodyPr>
            <a:lstStyle/>
            <a:p>
              <a:r>
                <a:rPr lang="en-US" sz="900" b="1" dirty="0">
                  <a:solidFill>
                    <a:srgbClr val="C00000"/>
                  </a:solidFill>
                  <a:latin typeface="+mj-lt"/>
                </a:rPr>
                <a:t>Call </a:t>
              </a:r>
              <a:r>
                <a:rPr lang="en-US" sz="900" b="1" dirty="0" err="1">
                  <a:solidFill>
                    <a:srgbClr val="C00000"/>
                  </a:solidFill>
                  <a:latin typeface="+mj-lt"/>
                </a:rPr>
                <a:t>centre</a:t>
              </a:r>
              <a:endParaRPr lang="en-US" sz="900" b="1" dirty="0">
                <a:solidFill>
                  <a:srgbClr val="C00000"/>
                </a:solidFill>
                <a:latin typeface="+mj-lt"/>
              </a:endParaRPr>
            </a:p>
          </p:txBody>
        </p:sp>
        <p:sp>
          <p:nvSpPr>
            <p:cNvPr id="73" name="RBContent27">
              <a:extLst>
                <a:ext uri="{FF2B5EF4-FFF2-40B4-BE49-F238E27FC236}">
                  <a16:creationId xmlns:a16="http://schemas.microsoft.com/office/drawing/2014/main" id="{83B76FFE-D5A6-432B-9FC4-5F13AD3CC353}"/>
                </a:ext>
              </a:extLst>
            </p:cNvPr>
            <p:cNvSpPr txBox="1">
              <a:spLocks/>
            </p:cNvSpPr>
            <p:nvPr/>
          </p:nvSpPr>
          <p:spPr>
            <a:xfrm>
              <a:off x="1217845" y="3768305"/>
              <a:ext cx="525230" cy="138499"/>
            </a:xfrm>
            <a:prstGeom prst="rect">
              <a:avLst/>
            </a:prstGeom>
            <a:noFill/>
            <a:ln w="9525">
              <a:noFill/>
            </a:ln>
          </p:spPr>
          <p:txBody>
            <a:bodyPr vert="horz" wrap="square" lIns="0" tIns="0" rIns="0" bIns="0" rtlCol="0">
              <a:spAutoFit/>
            </a:bodyPr>
            <a:lstStyle/>
            <a:p>
              <a:r>
                <a:rPr lang="en-US" sz="900" b="1" dirty="0">
                  <a:solidFill>
                    <a:srgbClr val="C00000"/>
                  </a:solidFill>
                  <a:latin typeface="+mj-lt"/>
                </a:rPr>
                <a:t>Website</a:t>
              </a:r>
            </a:p>
          </p:txBody>
        </p:sp>
        <p:sp>
          <p:nvSpPr>
            <p:cNvPr id="74" name="RBContent27">
              <a:extLst>
                <a:ext uri="{FF2B5EF4-FFF2-40B4-BE49-F238E27FC236}">
                  <a16:creationId xmlns:a16="http://schemas.microsoft.com/office/drawing/2014/main" id="{98FB53A9-EF4C-4743-BFB2-4C95E076AAE0}"/>
                </a:ext>
              </a:extLst>
            </p:cNvPr>
            <p:cNvSpPr txBox="1">
              <a:spLocks/>
            </p:cNvSpPr>
            <p:nvPr/>
          </p:nvSpPr>
          <p:spPr>
            <a:xfrm>
              <a:off x="1217845" y="4257858"/>
              <a:ext cx="525230" cy="276999"/>
            </a:xfrm>
            <a:prstGeom prst="rect">
              <a:avLst/>
            </a:prstGeom>
            <a:noFill/>
            <a:ln w="9525">
              <a:noFill/>
            </a:ln>
          </p:spPr>
          <p:txBody>
            <a:bodyPr vert="horz" wrap="square" lIns="0" tIns="0" rIns="0" bIns="0" rtlCol="0">
              <a:spAutoFit/>
            </a:bodyPr>
            <a:lstStyle/>
            <a:p>
              <a:r>
                <a:rPr lang="en-US" sz="900" b="1" dirty="0">
                  <a:solidFill>
                    <a:srgbClr val="C00000"/>
                  </a:solidFill>
                  <a:latin typeface="+mj-lt"/>
                </a:rPr>
                <a:t>Logistics system</a:t>
              </a:r>
            </a:p>
          </p:txBody>
        </p:sp>
        <p:sp>
          <p:nvSpPr>
            <p:cNvPr id="75" name="RBContent27">
              <a:extLst>
                <a:ext uri="{FF2B5EF4-FFF2-40B4-BE49-F238E27FC236}">
                  <a16:creationId xmlns:a16="http://schemas.microsoft.com/office/drawing/2014/main" id="{14AA2ACA-556E-4CA1-A02A-F29894A60A9F}"/>
                </a:ext>
              </a:extLst>
            </p:cNvPr>
            <p:cNvSpPr txBox="1">
              <a:spLocks/>
            </p:cNvSpPr>
            <p:nvPr/>
          </p:nvSpPr>
          <p:spPr>
            <a:xfrm>
              <a:off x="2191532" y="2237409"/>
              <a:ext cx="1059668" cy="1223412"/>
            </a:xfrm>
            <a:prstGeom prst="rect">
              <a:avLst/>
            </a:prstGeom>
            <a:noFill/>
            <a:ln w="9525">
              <a:noFill/>
            </a:ln>
          </p:spPr>
          <p:txBody>
            <a:bodyPr vert="horz" wrap="square" lIns="0" tIns="0" rIns="0" bIns="0" rtlCol="0">
              <a:spAutoFit/>
            </a:bodyPr>
            <a:lstStyle/>
            <a:p>
              <a:pPr marL="0" lvl="1">
                <a:lnSpc>
                  <a:spcPct val="90000"/>
                </a:lnSpc>
                <a:spcBef>
                  <a:spcPts val="277"/>
                </a:spcBef>
                <a:buClr>
                  <a:schemeClr val="accent1"/>
                </a:buClr>
                <a:buSzPct val="100000"/>
              </a:pPr>
              <a:r>
                <a:rPr lang="en-US" sz="800" dirty="0">
                  <a:solidFill>
                    <a:schemeClr val="tx2"/>
                  </a:solidFill>
                  <a:latin typeface="Arial" panose="020B0604020202020204" pitchFamily="34" charset="0"/>
                </a:rPr>
                <a:t>System must be able to handle different types of data ingest:</a:t>
              </a:r>
            </a:p>
            <a:p>
              <a:pPr marL="182563" lvl="1" indent="-182563">
                <a:lnSpc>
                  <a:spcPct val="90000"/>
                </a:lnSpc>
                <a:spcBef>
                  <a:spcPts val="277"/>
                </a:spcBef>
                <a:buClr>
                  <a:schemeClr val="accent1"/>
                </a:buClr>
                <a:buSzPct val="100000"/>
                <a:buFont typeface="Wingdings" panose="05000000000000000000" pitchFamily="2" charset="2"/>
                <a:buChar char="§"/>
              </a:pPr>
              <a:r>
                <a:rPr lang="en-US" sz="800" dirty="0">
                  <a:solidFill>
                    <a:schemeClr val="tx2"/>
                  </a:solidFill>
                  <a:latin typeface="Arial" panose="020B0604020202020204" pitchFamily="34" charset="0"/>
                </a:rPr>
                <a:t>Transactional (database reads/writes)</a:t>
              </a:r>
            </a:p>
            <a:p>
              <a:pPr marL="182563" lvl="1" indent="-182563">
                <a:lnSpc>
                  <a:spcPct val="90000"/>
                </a:lnSpc>
                <a:spcBef>
                  <a:spcPts val="277"/>
                </a:spcBef>
                <a:buClr>
                  <a:schemeClr val="accent1"/>
                </a:buClr>
                <a:buSzPct val="100000"/>
                <a:buFont typeface="Wingdings" panose="05000000000000000000" pitchFamily="2" charset="2"/>
                <a:buChar char="§"/>
              </a:pPr>
              <a:r>
                <a:rPr lang="en-US" sz="800" dirty="0">
                  <a:solidFill>
                    <a:schemeClr val="tx2"/>
                  </a:solidFill>
                  <a:latin typeface="Arial" panose="020B0604020202020204" pitchFamily="34" charset="0"/>
                </a:rPr>
                <a:t>Files (media files, log files)</a:t>
              </a:r>
            </a:p>
            <a:p>
              <a:pPr marL="182563" lvl="1" indent="-182563">
                <a:lnSpc>
                  <a:spcPct val="90000"/>
                </a:lnSpc>
                <a:spcBef>
                  <a:spcPts val="277"/>
                </a:spcBef>
                <a:buClr>
                  <a:schemeClr val="accent1"/>
                </a:buClr>
                <a:buSzPct val="100000"/>
                <a:buFont typeface="Wingdings" panose="05000000000000000000" pitchFamily="2" charset="2"/>
                <a:buChar char="§"/>
              </a:pPr>
              <a:r>
                <a:rPr lang="en-US" sz="800" dirty="0">
                  <a:solidFill>
                    <a:schemeClr val="tx2"/>
                  </a:solidFill>
                  <a:latin typeface="Arial" panose="020B0604020202020204" pitchFamily="34" charset="0"/>
                </a:rPr>
                <a:t>Stream (click-stream logs)</a:t>
              </a:r>
            </a:p>
          </p:txBody>
        </p:sp>
        <p:sp>
          <p:nvSpPr>
            <p:cNvPr id="76" name="RBContent27">
              <a:extLst>
                <a:ext uri="{FF2B5EF4-FFF2-40B4-BE49-F238E27FC236}">
                  <a16:creationId xmlns:a16="http://schemas.microsoft.com/office/drawing/2014/main" id="{F0F7FDC9-84C3-476F-B8F5-644477766AB4}"/>
                </a:ext>
              </a:extLst>
            </p:cNvPr>
            <p:cNvSpPr txBox="1">
              <a:spLocks/>
            </p:cNvSpPr>
            <p:nvPr/>
          </p:nvSpPr>
          <p:spPr>
            <a:xfrm>
              <a:off x="3663841" y="2244625"/>
              <a:ext cx="1112258" cy="1001813"/>
            </a:xfrm>
            <a:prstGeom prst="rect">
              <a:avLst/>
            </a:prstGeom>
            <a:noFill/>
            <a:ln w="9525">
              <a:noFill/>
            </a:ln>
          </p:spPr>
          <p:txBody>
            <a:bodyPr vert="horz" wrap="square" lIns="0" tIns="0" rIns="0" bIns="0" rtlCol="0">
              <a:spAutoFit/>
            </a:bodyPr>
            <a:lstStyle/>
            <a:p>
              <a:pPr marL="0" lvl="1">
                <a:lnSpc>
                  <a:spcPct val="90000"/>
                </a:lnSpc>
                <a:spcBef>
                  <a:spcPts val="277"/>
                </a:spcBef>
                <a:buClr>
                  <a:schemeClr val="accent1"/>
                </a:buClr>
                <a:buSzPct val="100000"/>
              </a:pPr>
              <a:r>
                <a:rPr lang="en-US" sz="800" dirty="0">
                  <a:solidFill>
                    <a:schemeClr val="tx2"/>
                  </a:solidFill>
                  <a:latin typeface="Arial" panose="020B0604020202020204" pitchFamily="34" charset="0"/>
                </a:rPr>
                <a:t>Based on type of data captured, data is stored within:</a:t>
              </a:r>
            </a:p>
            <a:p>
              <a:pPr marL="182563" lvl="1" indent="-182563">
                <a:lnSpc>
                  <a:spcPct val="90000"/>
                </a:lnSpc>
                <a:spcBef>
                  <a:spcPts val="277"/>
                </a:spcBef>
                <a:buClr>
                  <a:schemeClr val="accent1"/>
                </a:buClr>
                <a:buSzPct val="100000"/>
                <a:buFont typeface="Wingdings" panose="05000000000000000000" pitchFamily="2" charset="2"/>
                <a:buChar char="§"/>
              </a:pPr>
              <a:r>
                <a:rPr lang="en-US" sz="800" dirty="0">
                  <a:solidFill>
                    <a:schemeClr val="tx2"/>
                  </a:solidFill>
                  <a:latin typeface="Arial" panose="020B0604020202020204" pitchFamily="34" charset="0"/>
                </a:rPr>
                <a:t>Database (transactional)</a:t>
              </a:r>
            </a:p>
            <a:p>
              <a:pPr marL="182563" lvl="1" indent="-182563">
                <a:lnSpc>
                  <a:spcPct val="90000"/>
                </a:lnSpc>
                <a:spcBef>
                  <a:spcPts val="277"/>
                </a:spcBef>
                <a:buClr>
                  <a:schemeClr val="accent1"/>
                </a:buClr>
                <a:buSzPct val="100000"/>
                <a:buFont typeface="Wingdings" panose="05000000000000000000" pitchFamily="2" charset="2"/>
                <a:buChar char="§"/>
              </a:pPr>
              <a:r>
                <a:rPr lang="en-US" sz="800" dirty="0">
                  <a:solidFill>
                    <a:schemeClr val="tx2"/>
                  </a:solidFill>
                  <a:latin typeface="Arial" panose="020B0604020202020204" pitchFamily="34" charset="0"/>
                </a:rPr>
                <a:t>Cloud storage (files)</a:t>
              </a:r>
            </a:p>
            <a:p>
              <a:pPr marL="182563" lvl="1" indent="-182563">
                <a:lnSpc>
                  <a:spcPct val="90000"/>
                </a:lnSpc>
                <a:spcBef>
                  <a:spcPts val="277"/>
                </a:spcBef>
                <a:buClr>
                  <a:schemeClr val="accent1"/>
                </a:buClr>
                <a:buSzPct val="100000"/>
                <a:buFont typeface="Wingdings" panose="05000000000000000000" pitchFamily="2" charset="2"/>
                <a:buChar char="§"/>
              </a:pPr>
              <a:r>
                <a:rPr lang="en-US" sz="800" dirty="0">
                  <a:solidFill>
                    <a:schemeClr val="tx2"/>
                  </a:solidFill>
                  <a:latin typeface="Arial" panose="020B0604020202020204" pitchFamily="34" charset="0"/>
                </a:rPr>
                <a:t>Stream storage (stream)</a:t>
              </a:r>
            </a:p>
          </p:txBody>
        </p:sp>
        <p:sp>
          <p:nvSpPr>
            <p:cNvPr id="77" name="RBContent27">
              <a:extLst>
                <a:ext uri="{FF2B5EF4-FFF2-40B4-BE49-F238E27FC236}">
                  <a16:creationId xmlns:a16="http://schemas.microsoft.com/office/drawing/2014/main" id="{62E09CD2-9100-4C4A-AA22-579572D64ED8}"/>
                </a:ext>
              </a:extLst>
            </p:cNvPr>
            <p:cNvSpPr txBox="1">
              <a:spLocks/>
            </p:cNvSpPr>
            <p:nvPr/>
          </p:nvSpPr>
          <p:spPr>
            <a:xfrm>
              <a:off x="5045739" y="2941064"/>
              <a:ext cx="1169424" cy="138499"/>
            </a:xfrm>
            <a:prstGeom prst="rect">
              <a:avLst/>
            </a:prstGeom>
            <a:noFill/>
            <a:ln w="9525">
              <a:noFill/>
            </a:ln>
          </p:spPr>
          <p:txBody>
            <a:bodyPr vert="horz" wrap="square" lIns="0" tIns="0" rIns="0" bIns="0" rtlCol="0">
              <a:spAutoFit/>
            </a:bodyPr>
            <a:lstStyle/>
            <a:p>
              <a:r>
                <a:rPr lang="en-US" sz="900" b="1" dirty="0">
                  <a:solidFill>
                    <a:srgbClr val="DE002B"/>
                  </a:solidFill>
                  <a:latin typeface="+mj-lt"/>
                </a:rPr>
                <a:t>Batch processing</a:t>
              </a:r>
            </a:p>
          </p:txBody>
        </p:sp>
        <p:sp>
          <p:nvSpPr>
            <p:cNvPr id="78" name="RBContent27">
              <a:extLst>
                <a:ext uri="{FF2B5EF4-FFF2-40B4-BE49-F238E27FC236}">
                  <a16:creationId xmlns:a16="http://schemas.microsoft.com/office/drawing/2014/main" id="{3E5A1E18-6E60-48F8-B815-457EC784BB21}"/>
                </a:ext>
              </a:extLst>
            </p:cNvPr>
            <p:cNvSpPr txBox="1">
              <a:spLocks/>
            </p:cNvSpPr>
            <p:nvPr/>
          </p:nvSpPr>
          <p:spPr>
            <a:xfrm>
              <a:off x="5045739" y="3832486"/>
              <a:ext cx="1169424" cy="138499"/>
            </a:xfrm>
            <a:prstGeom prst="rect">
              <a:avLst/>
            </a:prstGeom>
            <a:noFill/>
            <a:ln w="9525">
              <a:noFill/>
            </a:ln>
          </p:spPr>
          <p:txBody>
            <a:bodyPr vert="horz" wrap="square" lIns="0" tIns="0" rIns="0" bIns="0" rtlCol="0">
              <a:spAutoFit/>
            </a:bodyPr>
            <a:lstStyle/>
            <a:p>
              <a:r>
                <a:rPr lang="en-US" sz="900" b="1" dirty="0">
                  <a:solidFill>
                    <a:srgbClr val="DE002B"/>
                  </a:solidFill>
                  <a:latin typeface="+mj-lt"/>
                </a:rPr>
                <a:t>Real-time processing</a:t>
              </a:r>
            </a:p>
          </p:txBody>
        </p:sp>
        <p:sp>
          <p:nvSpPr>
            <p:cNvPr id="79" name="RBContent27">
              <a:extLst>
                <a:ext uri="{FF2B5EF4-FFF2-40B4-BE49-F238E27FC236}">
                  <a16:creationId xmlns:a16="http://schemas.microsoft.com/office/drawing/2014/main" id="{6F39891A-C54C-4D1E-839D-0032BD913AC7}"/>
                </a:ext>
              </a:extLst>
            </p:cNvPr>
            <p:cNvSpPr txBox="1">
              <a:spLocks/>
            </p:cNvSpPr>
            <p:nvPr/>
          </p:nvSpPr>
          <p:spPr>
            <a:xfrm>
              <a:off x="5045739" y="3144704"/>
              <a:ext cx="1200420" cy="578292"/>
            </a:xfrm>
            <a:prstGeom prst="rect">
              <a:avLst/>
            </a:prstGeom>
            <a:noFill/>
            <a:ln w="9525">
              <a:noFill/>
            </a:ln>
          </p:spPr>
          <p:txBody>
            <a:bodyPr vert="horz" wrap="square" lIns="0" tIns="0" rIns="0" bIns="0" rtlCol="0">
              <a:spAutoFit/>
            </a:bodyPr>
            <a:lstStyle/>
            <a:p>
              <a:pPr marL="182563" lvl="1" indent="-182563">
                <a:lnSpc>
                  <a:spcPct val="90000"/>
                </a:lnSpc>
                <a:spcBef>
                  <a:spcPts val="277"/>
                </a:spcBef>
                <a:buClr>
                  <a:schemeClr val="accent1"/>
                </a:buClr>
                <a:buSzPct val="100000"/>
                <a:buFont typeface="Wingdings" panose="05000000000000000000" pitchFamily="2" charset="2"/>
                <a:buChar char="§"/>
              </a:pPr>
              <a:r>
                <a:rPr lang="en-US" sz="800" dirty="0">
                  <a:solidFill>
                    <a:schemeClr val="tx2"/>
                  </a:solidFill>
                  <a:latin typeface="Arial" panose="020B0604020202020204" pitchFamily="34" charset="0"/>
                </a:rPr>
                <a:t>Large amounts of raw data</a:t>
              </a:r>
            </a:p>
            <a:p>
              <a:pPr marL="182563" lvl="1" indent="-182563">
                <a:lnSpc>
                  <a:spcPct val="90000"/>
                </a:lnSpc>
                <a:spcBef>
                  <a:spcPts val="277"/>
                </a:spcBef>
                <a:buClr>
                  <a:schemeClr val="accent1"/>
                </a:buClr>
                <a:buSzPct val="100000"/>
                <a:buFont typeface="Wingdings" panose="05000000000000000000" pitchFamily="2" charset="2"/>
                <a:buChar char="§"/>
              </a:pPr>
              <a:r>
                <a:rPr lang="en-US" sz="800" dirty="0">
                  <a:solidFill>
                    <a:schemeClr val="tx2"/>
                  </a:solidFill>
                  <a:latin typeface="Arial" panose="020B0604020202020204" pitchFamily="34" charset="0"/>
                </a:rPr>
                <a:t>Separate </a:t>
              </a:r>
              <a:r>
                <a:rPr lang="en-US" sz="800" dirty="0" err="1">
                  <a:solidFill>
                    <a:schemeClr val="tx2"/>
                  </a:solidFill>
                  <a:latin typeface="Arial" panose="020B0604020202020204" pitchFamily="34" charset="0"/>
                </a:rPr>
                <a:t>programmes</a:t>
              </a:r>
              <a:r>
                <a:rPr lang="en-US" sz="800" dirty="0">
                  <a:solidFill>
                    <a:schemeClr val="tx2"/>
                  </a:solidFill>
                  <a:latin typeface="Arial" panose="020B0604020202020204" pitchFamily="34" charset="0"/>
                </a:rPr>
                <a:t> required for input, process, and output</a:t>
              </a:r>
            </a:p>
          </p:txBody>
        </p:sp>
        <p:sp>
          <p:nvSpPr>
            <p:cNvPr id="80" name="RBContent27">
              <a:extLst>
                <a:ext uri="{FF2B5EF4-FFF2-40B4-BE49-F238E27FC236}">
                  <a16:creationId xmlns:a16="http://schemas.microsoft.com/office/drawing/2014/main" id="{C05EFF80-3FE9-494A-A72F-A4AD11BA258A}"/>
                </a:ext>
              </a:extLst>
            </p:cNvPr>
            <p:cNvSpPr txBox="1">
              <a:spLocks/>
            </p:cNvSpPr>
            <p:nvPr/>
          </p:nvSpPr>
          <p:spPr>
            <a:xfrm>
              <a:off x="5045739" y="3993217"/>
              <a:ext cx="1169424" cy="592470"/>
            </a:xfrm>
            <a:prstGeom prst="rect">
              <a:avLst/>
            </a:prstGeom>
            <a:noFill/>
            <a:ln w="9525">
              <a:noFill/>
            </a:ln>
          </p:spPr>
          <p:txBody>
            <a:bodyPr vert="horz" wrap="square" lIns="0" tIns="0" rIns="0" bIns="0" rtlCol="0">
              <a:spAutoFit/>
            </a:bodyPr>
            <a:lstStyle/>
            <a:p>
              <a:pPr marL="182563" lvl="1" indent="-182563">
                <a:lnSpc>
                  <a:spcPct val="90000"/>
                </a:lnSpc>
                <a:spcBef>
                  <a:spcPts val="277"/>
                </a:spcBef>
                <a:buClr>
                  <a:schemeClr val="accent1"/>
                </a:buClr>
                <a:buSzPct val="100000"/>
                <a:buFont typeface="Wingdings" panose="05000000000000000000" pitchFamily="2" charset="2"/>
                <a:buChar char="§"/>
              </a:pPr>
              <a:r>
                <a:rPr lang="en-US" sz="800" dirty="0">
                  <a:solidFill>
                    <a:schemeClr val="tx2"/>
                  </a:solidFill>
                  <a:latin typeface="Arial" panose="020B0604020202020204" pitchFamily="34" charset="0"/>
                </a:rPr>
                <a:t>For continual input, process, &amp; output</a:t>
              </a:r>
            </a:p>
            <a:p>
              <a:pPr marL="182563" lvl="1" indent="-182563">
                <a:lnSpc>
                  <a:spcPct val="90000"/>
                </a:lnSpc>
                <a:spcBef>
                  <a:spcPts val="277"/>
                </a:spcBef>
                <a:buClr>
                  <a:schemeClr val="accent1"/>
                </a:buClr>
                <a:buSzPct val="100000"/>
                <a:buFont typeface="Wingdings" panose="05000000000000000000" pitchFamily="2" charset="2"/>
                <a:buChar char="§"/>
              </a:pPr>
              <a:r>
                <a:rPr lang="en-US" sz="800" dirty="0">
                  <a:solidFill>
                    <a:schemeClr val="tx2"/>
                  </a:solidFill>
                  <a:latin typeface="Arial" panose="020B0604020202020204" pitchFamily="34" charset="0"/>
                </a:rPr>
                <a:t>Data processed in short time period, in small amounts </a:t>
              </a:r>
            </a:p>
          </p:txBody>
        </p:sp>
        <p:sp>
          <p:nvSpPr>
            <p:cNvPr id="81" name="RBContent27">
              <a:extLst>
                <a:ext uri="{FF2B5EF4-FFF2-40B4-BE49-F238E27FC236}">
                  <a16:creationId xmlns:a16="http://schemas.microsoft.com/office/drawing/2014/main" id="{8E85ACBF-17CC-4F50-A232-20B72DBC56F7}"/>
                </a:ext>
              </a:extLst>
            </p:cNvPr>
            <p:cNvSpPr txBox="1">
              <a:spLocks/>
            </p:cNvSpPr>
            <p:nvPr/>
          </p:nvSpPr>
          <p:spPr>
            <a:xfrm>
              <a:off x="5076735" y="2237409"/>
              <a:ext cx="1169424" cy="332399"/>
            </a:xfrm>
            <a:prstGeom prst="rect">
              <a:avLst/>
            </a:prstGeom>
            <a:noFill/>
            <a:ln w="9525">
              <a:noFill/>
            </a:ln>
          </p:spPr>
          <p:txBody>
            <a:bodyPr vert="horz" wrap="square" lIns="0" tIns="0" rIns="0" bIns="0" rtlCol="0">
              <a:spAutoFit/>
            </a:bodyPr>
            <a:lstStyle/>
            <a:p>
              <a:pPr marL="0" lvl="1">
                <a:lnSpc>
                  <a:spcPct val="90000"/>
                </a:lnSpc>
                <a:spcBef>
                  <a:spcPts val="277"/>
                </a:spcBef>
                <a:buClr>
                  <a:schemeClr val="accent1"/>
                </a:buClr>
                <a:buSzPct val="100000"/>
              </a:pPr>
              <a:r>
                <a:rPr lang="en-US" sz="800" dirty="0">
                  <a:solidFill>
                    <a:schemeClr val="tx2"/>
                  </a:solidFill>
                  <a:latin typeface="Arial" panose="020B0604020202020204" pitchFamily="34" charset="0"/>
                </a:rPr>
                <a:t>Both processing frameworks need to be supported:</a:t>
              </a:r>
            </a:p>
          </p:txBody>
        </p:sp>
        <p:sp>
          <p:nvSpPr>
            <p:cNvPr id="82" name="RBContent27">
              <a:extLst>
                <a:ext uri="{FF2B5EF4-FFF2-40B4-BE49-F238E27FC236}">
                  <a16:creationId xmlns:a16="http://schemas.microsoft.com/office/drawing/2014/main" id="{7BEA5D49-0305-4386-9D1B-2FA7F6B824C7}"/>
                </a:ext>
              </a:extLst>
            </p:cNvPr>
            <p:cNvSpPr txBox="1">
              <a:spLocks/>
            </p:cNvSpPr>
            <p:nvPr/>
          </p:nvSpPr>
          <p:spPr>
            <a:xfrm>
              <a:off x="6560344" y="2237409"/>
              <a:ext cx="1248004" cy="332399"/>
            </a:xfrm>
            <a:prstGeom prst="rect">
              <a:avLst/>
            </a:prstGeom>
            <a:noFill/>
            <a:ln w="9525">
              <a:noFill/>
            </a:ln>
          </p:spPr>
          <p:txBody>
            <a:bodyPr vert="horz" wrap="square" lIns="0" tIns="0" rIns="0" bIns="0" rtlCol="0">
              <a:spAutoFit/>
            </a:bodyPr>
            <a:lstStyle/>
            <a:p>
              <a:pPr marL="0" lvl="1">
                <a:lnSpc>
                  <a:spcPct val="90000"/>
                </a:lnSpc>
                <a:spcBef>
                  <a:spcPts val="277"/>
                </a:spcBef>
                <a:buClr>
                  <a:schemeClr val="accent1"/>
                </a:buClr>
                <a:buSzPct val="100000"/>
              </a:pPr>
              <a:r>
                <a:rPr lang="en-US" sz="800" dirty="0">
                  <a:solidFill>
                    <a:schemeClr val="tx2"/>
                  </a:solidFill>
                  <a:latin typeface="Arial" panose="020B0604020202020204" pitchFamily="34" charset="0"/>
                </a:rPr>
                <a:t>Once processed, duplicates, incomplete data etc. are removed</a:t>
              </a:r>
            </a:p>
          </p:txBody>
        </p:sp>
        <p:sp>
          <p:nvSpPr>
            <p:cNvPr id="83" name="RBContent27">
              <a:extLst>
                <a:ext uri="{FF2B5EF4-FFF2-40B4-BE49-F238E27FC236}">
                  <a16:creationId xmlns:a16="http://schemas.microsoft.com/office/drawing/2014/main" id="{F124E842-086E-4BBB-996F-7DC1F59DB8D7}"/>
                </a:ext>
              </a:extLst>
            </p:cNvPr>
            <p:cNvSpPr txBox="1">
              <a:spLocks/>
            </p:cNvSpPr>
            <p:nvPr/>
          </p:nvSpPr>
          <p:spPr>
            <a:xfrm>
              <a:off x="6537096" y="2941064"/>
              <a:ext cx="1248004" cy="138499"/>
            </a:xfrm>
            <a:prstGeom prst="rect">
              <a:avLst/>
            </a:prstGeom>
            <a:noFill/>
            <a:ln w="9525">
              <a:noFill/>
            </a:ln>
          </p:spPr>
          <p:txBody>
            <a:bodyPr vert="horz" wrap="square" lIns="0" tIns="0" rIns="0" bIns="0" rtlCol="0">
              <a:spAutoFit/>
            </a:bodyPr>
            <a:lstStyle/>
            <a:p>
              <a:r>
                <a:rPr lang="en-US" sz="900" b="1" dirty="0">
                  <a:solidFill>
                    <a:srgbClr val="DE002B"/>
                  </a:solidFill>
                  <a:latin typeface="+mj-lt"/>
                </a:rPr>
                <a:t>Batch processing</a:t>
              </a:r>
            </a:p>
          </p:txBody>
        </p:sp>
        <p:sp>
          <p:nvSpPr>
            <p:cNvPr id="84" name="RBContent27">
              <a:extLst>
                <a:ext uri="{FF2B5EF4-FFF2-40B4-BE49-F238E27FC236}">
                  <a16:creationId xmlns:a16="http://schemas.microsoft.com/office/drawing/2014/main" id="{2FBA89CF-E7B3-45BE-BE89-D32DA0FAFA7E}"/>
                </a:ext>
              </a:extLst>
            </p:cNvPr>
            <p:cNvSpPr txBox="1">
              <a:spLocks/>
            </p:cNvSpPr>
            <p:nvPr/>
          </p:nvSpPr>
          <p:spPr>
            <a:xfrm>
              <a:off x="6537096" y="3832486"/>
              <a:ext cx="1248004" cy="138499"/>
            </a:xfrm>
            <a:prstGeom prst="rect">
              <a:avLst/>
            </a:prstGeom>
            <a:noFill/>
            <a:ln w="9525">
              <a:noFill/>
            </a:ln>
          </p:spPr>
          <p:txBody>
            <a:bodyPr vert="horz" wrap="square" lIns="0" tIns="0" rIns="0" bIns="0" rtlCol="0">
              <a:spAutoFit/>
            </a:bodyPr>
            <a:lstStyle/>
            <a:p>
              <a:r>
                <a:rPr lang="en-US" sz="900" b="1" dirty="0">
                  <a:solidFill>
                    <a:srgbClr val="DE002B"/>
                  </a:solidFill>
                  <a:latin typeface="+mj-lt"/>
                </a:rPr>
                <a:t>Real-time processing</a:t>
              </a:r>
            </a:p>
          </p:txBody>
        </p:sp>
        <p:sp>
          <p:nvSpPr>
            <p:cNvPr id="85" name="RBContent27">
              <a:extLst>
                <a:ext uri="{FF2B5EF4-FFF2-40B4-BE49-F238E27FC236}">
                  <a16:creationId xmlns:a16="http://schemas.microsoft.com/office/drawing/2014/main" id="{BB99D3A1-1814-4D4F-9B79-E93090B20DD5}"/>
                </a:ext>
              </a:extLst>
            </p:cNvPr>
            <p:cNvSpPr txBox="1">
              <a:spLocks/>
            </p:cNvSpPr>
            <p:nvPr/>
          </p:nvSpPr>
          <p:spPr>
            <a:xfrm>
              <a:off x="6537097" y="3144704"/>
              <a:ext cx="1248004" cy="443198"/>
            </a:xfrm>
            <a:prstGeom prst="rect">
              <a:avLst/>
            </a:prstGeom>
            <a:noFill/>
            <a:ln w="9525">
              <a:noFill/>
            </a:ln>
          </p:spPr>
          <p:txBody>
            <a:bodyPr vert="horz" wrap="square" lIns="0" tIns="0" rIns="0" bIns="0" rtlCol="0">
              <a:spAutoFit/>
            </a:bodyPr>
            <a:lstStyle/>
            <a:p>
              <a:pPr marL="182563" lvl="1" indent="-182563">
                <a:lnSpc>
                  <a:spcPct val="90000"/>
                </a:lnSpc>
                <a:spcBef>
                  <a:spcPts val="277"/>
                </a:spcBef>
                <a:buClr>
                  <a:schemeClr val="accent1"/>
                </a:buClr>
                <a:buSzPct val="100000"/>
                <a:buFont typeface="Wingdings" panose="05000000000000000000" pitchFamily="2" charset="2"/>
                <a:buChar char="§"/>
              </a:pPr>
              <a:r>
                <a:rPr lang="en-US" sz="800" dirty="0">
                  <a:solidFill>
                    <a:schemeClr val="tx2"/>
                  </a:solidFill>
                  <a:latin typeface="Arial" panose="020B0604020202020204" pitchFamily="34" charset="0"/>
                </a:rPr>
                <a:t>Batch results help to create data sets for specific purpose, to be fed into self-serve UI</a:t>
              </a:r>
            </a:p>
          </p:txBody>
        </p:sp>
        <p:sp>
          <p:nvSpPr>
            <p:cNvPr id="86" name="RBContent27">
              <a:extLst>
                <a:ext uri="{FF2B5EF4-FFF2-40B4-BE49-F238E27FC236}">
                  <a16:creationId xmlns:a16="http://schemas.microsoft.com/office/drawing/2014/main" id="{31592EC9-6976-4AA4-B6DA-D13777759F50}"/>
                </a:ext>
              </a:extLst>
            </p:cNvPr>
            <p:cNvSpPr txBox="1">
              <a:spLocks/>
            </p:cNvSpPr>
            <p:nvPr/>
          </p:nvSpPr>
          <p:spPr>
            <a:xfrm>
              <a:off x="6537097" y="3993217"/>
              <a:ext cx="1248004" cy="332399"/>
            </a:xfrm>
            <a:prstGeom prst="rect">
              <a:avLst/>
            </a:prstGeom>
            <a:noFill/>
            <a:ln w="9525">
              <a:noFill/>
            </a:ln>
          </p:spPr>
          <p:txBody>
            <a:bodyPr vert="horz" wrap="square" lIns="0" tIns="0" rIns="0" bIns="0" rtlCol="0">
              <a:spAutoFit/>
            </a:bodyPr>
            <a:lstStyle/>
            <a:p>
              <a:pPr marL="182563" lvl="1" indent="-182563">
                <a:lnSpc>
                  <a:spcPct val="90000"/>
                </a:lnSpc>
                <a:spcBef>
                  <a:spcPts val="277"/>
                </a:spcBef>
                <a:buClr>
                  <a:schemeClr val="accent1"/>
                </a:buClr>
                <a:buSzPct val="100000"/>
                <a:buFont typeface="Wingdings" panose="05000000000000000000" pitchFamily="2" charset="2"/>
                <a:buChar char="§"/>
              </a:pPr>
              <a:r>
                <a:rPr lang="en-US" sz="800" dirty="0">
                  <a:solidFill>
                    <a:schemeClr val="tx2"/>
                  </a:solidFill>
                  <a:latin typeface="Arial" panose="020B0604020202020204" pitchFamily="34" charset="0"/>
                </a:rPr>
                <a:t>Real-time results are fed into algorithm for automated results</a:t>
              </a:r>
            </a:p>
          </p:txBody>
        </p:sp>
        <p:sp>
          <p:nvSpPr>
            <p:cNvPr id="87" name="RBContent27">
              <a:extLst>
                <a:ext uri="{FF2B5EF4-FFF2-40B4-BE49-F238E27FC236}">
                  <a16:creationId xmlns:a16="http://schemas.microsoft.com/office/drawing/2014/main" id="{D0E654C8-C781-4AE8-B965-A4A0BCF86CDA}"/>
                </a:ext>
              </a:extLst>
            </p:cNvPr>
            <p:cNvSpPr txBox="1">
              <a:spLocks/>
            </p:cNvSpPr>
            <p:nvPr/>
          </p:nvSpPr>
          <p:spPr>
            <a:xfrm>
              <a:off x="6560344" y="2590486"/>
              <a:ext cx="1248004" cy="332399"/>
            </a:xfrm>
            <a:prstGeom prst="rect">
              <a:avLst/>
            </a:prstGeom>
            <a:noFill/>
            <a:ln w="9525">
              <a:noFill/>
            </a:ln>
          </p:spPr>
          <p:txBody>
            <a:bodyPr vert="horz" wrap="square" lIns="0" tIns="0" rIns="0" bIns="0" rtlCol="0">
              <a:spAutoFit/>
            </a:bodyPr>
            <a:lstStyle/>
            <a:p>
              <a:pPr marL="0" lvl="1">
                <a:lnSpc>
                  <a:spcPct val="90000"/>
                </a:lnSpc>
                <a:spcBef>
                  <a:spcPts val="277"/>
                </a:spcBef>
                <a:buClr>
                  <a:schemeClr val="accent1"/>
                </a:buClr>
                <a:buSzPct val="100000"/>
              </a:pPr>
              <a:r>
                <a:rPr lang="en-US" sz="800" dirty="0">
                  <a:solidFill>
                    <a:schemeClr val="tx2"/>
                  </a:solidFill>
                  <a:latin typeface="Arial" panose="020B0604020202020204" pitchFamily="34" charset="0"/>
                </a:rPr>
                <a:t>Based on processing framework, data is </a:t>
              </a:r>
              <a:r>
                <a:rPr lang="en-US" sz="800" dirty="0" err="1">
                  <a:solidFill>
                    <a:schemeClr val="tx2"/>
                  </a:solidFill>
                  <a:latin typeface="Arial" panose="020B0604020202020204" pitchFamily="34" charset="0"/>
                </a:rPr>
                <a:t>analysed</a:t>
              </a:r>
              <a:r>
                <a:rPr lang="en-US" sz="800" dirty="0">
                  <a:solidFill>
                    <a:schemeClr val="tx2"/>
                  </a:solidFill>
                  <a:latin typeface="Arial" panose="020B0604020202020204" pitchFamily="34" charset="0"/>
                </a:rPr>
                <a:t>:</a:t>
              </a:r>
            </a:p>
          </p:txBody>
        </p:sp>
        <p:sp>
          <p:nvSpPr>
            <p:cNvPr id="88" name="Chevron 104">
              <a:extLst>
                <a:ext uri="{FF2B5EF4-FFF2-40B4-BE49-F238E27FC236}">
                  <a16:creationId xmlns:a16="http://schemas.microsoft.com/office/drawing/2014/main" id="{3F0705C6-D196-4F1F-B17E-ED1267A38031}"/>
                </a:ext>
              </a:extLst>
            </p:cNvPr>
            <p:cNvSpPr/>
            <p:nvPr/>
          </p:nvSpPr>
          <p:spPr>
            <a:xfrm>
              <a:off x="6208395" y="3064177"/>
              <a:ext cx="250400" cy="581966"/>
            </a:xfrm>
            <a:prstGeom prst="chevron">
              <a:avLst/>
            </a:prstGeom>
            <a:solidFill>
              <a:srgbClr val="DE002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9" name="Chevron 106">
              <a:extLst>
                <a:ext uri="{FF2B5EF4-FFF2-40B4-BE49-F238E27FC236}">
                  <a16:creationId xmlns:a16="http://schemas.microsoft.com/office/drawing/2014/main" id="{6A206A90-9077-472B-877B-2EEE8208AE92}"/>
                </a:ext>
              </a:extLst>
            </p:cNvPr>
            <p:cNvSpPr/>
            <p:nvPr/>
          </p:nvSpPr>
          <p:spPr>
            <a:xfrm>
              <a:off x="6208395" y="3952634"/>
              <a:ext cx="250400" cy="581966"/>
            </a:xfrm>
            <a:prstGeom prst="chevron">
              <a:avLst/>
            </a:prstGeom>
            <a:solidFill>
              <a:srgbClr val="DE002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0" name="RbLeanShape Arrow Option 2 14">
              <a:extLst>
                <a:ext uri="{FF2B5EF4-FFF2-40B4-BE49-F238E27FC236}">
                  <a16:creationId xmlns:a16="http://schemas.microsoft.com/office/drawing/2014/main" id="{396B91A6-A844-4E52-ABDB-092E47516C1B}"/>
                </a:ext>
              </a:extLst>
            </p:cNvPr>
            <p:cNvSpPr/>
            <p:nvPr/>
          </p:nvSpPr>
          <p:spPr>
            <a:xfrm>
              <a:off x="3287299" y="1856605"/>
              <a:ext cx="197500" cy="174300"/>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508000" y="152400"/>
                  </a:lnTo>
                  <a:lnTo>
                    <a:pt x="508000" y="0"/>
                  </a:lnTo>
                  <a:lnTo>
                    <a:pt x="1079500" y="311150"/>
                  </a:lnTo>
                  <a:lnTo>
                    <a:pt x="508000" y="622300"/>
                  </a:lnTo>
                  <a:lnTo>
                    <a:pt x="508000" y="469900"/>
                  </a:lnTo>
                  <a:lnTo>
                    <a:pt x="0" y="469900"/>
                  </a:lnTo>
                </a:path>
              </a:pathLst>
            </a:custGeom>
            <a:solidFill>
              <a:schemeClr val="tx2"/>
            </a:solidFill>
            <a:ln w="15875" cmpd="sng">
              <a:solidFill>
                <a:schemeClr val="bg2"/>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dirty="0"/>
            </a:p>
          </p:txBody>
        </p:sp>
        <p:sp>
          <p:nvSpPr>
            <p:cNvPr id="91" name="RbLeanShape Arrow Option 2 14">
              <a:extLst>
                <a:ext uri="{FF2B5EF4-FFF2-40B4-BE49-F238E27FC236}">
                  <a16:creationId xmlns:a16="http://schemas.microsoft.com/office/drawing/2014/main" id="{0F090F08-232C-48E6-A368-1C21FBCD2627}"/>
                </a:ext>
              </a:extLst>
            </p:cNvPr>
            <p:cNvSpPr/>
            <p:nvPr/>
          </p:nvSpPr>
          <p:spPr>
            <a:xfrm>
              <a:off x="4788168" y="1856605"/>
              <a:ext cx="197500" cy="174300"/>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508000" y="152400"/>
                  </a:lnTo>
                  <a:lnTo>
                    <a:pt x="508000" y="0"/>
                  </a:lnTo>
                  <a:lnTo>
                    <a:pt x="1079500" y="311150"/>
                  </a:lnTo>
                  <a:lnTo>
                    <a:pt x="508000" y="622300"/>
                  </a:lnTo>
                  <a:lnTo>
                    <a:pt x="508000" y="469900"/>
                  </a:lnTo>
                  <a:lnTo>
                    <a:pt x="0" y="469900"/>
                  </a:lnTo>
                </a:path>
              </a:pathLst>
            </a:custGeom>
            <a:solidFill>
              <a:schemeClr val="tx2"/>
            </a:solidFill>
            <a:ln w="15875" cmpd="sng">
              <a:solidFill>
                <a:schemeClr val="bg2"/>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dirty="0"/>
            </a:p>
          </p:txBody>
        </p:sp>
        <p:sp>
          <p:nvSpPr>
            <p:cNvPr id="92" name="RbLeanShape Arrow Option 2 14">
              <a:extLst>
                <a:ext uri="{FF2B5EF4-FFF2-40B4-BE49-F238E27FC236}">
                  <a16:creationId xmlns:a16="http://schemas.microsoft.com/office/drawing/2014/main" id="{8402E867-B669-457B-9ACC-5D7232B5E9B6}"/>
                </a:ext>
              </a:extLst>
            </p:cNvPr>
            <p:cNvSpPr/>
            <p:nvPr/>
          </p:nvSpPr>
          <p:spPr>
            <a:xfrm>
              <a:off x="6290275" y="1856605"/>
              <a:ext cx="197500" cy="174300"/>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508000" y="152400"/>
                  </a:lnTo>
                  <a:lnTo>
                    <a:pt x="508000" y="0"/>
                  </a:lnTo>
                  <a:lnTo>
                    <a:pt x="1079500" y="311150"/>
                  </a:lnTo>
                  <a:lnTo>
                    <a:pt x="508000" y="622300"/>
                  </a:lnTo>
                  <a:lnTo>
                    <a:pt x="508000" y="469900"/>
                  </a:lnTo>
                  <a:lnTo>
                    <a:pt x="0" y="469900"/>
                  </a:lnTo>
                </a:path>
              </a:pathLst>
            </a:custGeom>
            <a:solidFill>
              <a:schemeClr val="tx2"/>
            </a:solidFill>
            <a:ln w="15875" cmpd="sng">
              <a:solidFill>
                <a:schemeClr val="bg2"/>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dirty="0"/>
            </a:p>
          </p:txBody>
        </p:sp>
        <p:sp>
          <p:nvSpPr>
            <p:cNvPr id="93" name="RbLeanShape Arrow Option 2 14">
              <a:extLst>
                <a:ext uri="{FF2B5EF4-FFF2-40B4-BE49-F238E27FC236}">
                  <a16:creationId xmlns:a16="http://schemas.microsoft.com/office/drawing/2014/main" id="{3CC20730-7699-4AF2-AA6E-362FC5671FA8}"/>
                </a:ext>
              </a:extLst>
            </p:cNvPr>
            <p:cNvSpPr/>
            <p:nvPr/>
          </p:nvSpPr>
          <p:spPr>
            <a:xfrm>
              <a:off x="1742387" y="2028172"/>
              <a:ext cx="275514" cy="226559"/>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508000" y="152400"/>
                  </a:lnTo>
                  <a:lnTo>
                    <a:pt x="508000" y="0"/>
                  </a:lnTo>
                  <a:lnTo>
                    <a:pt x="1079500" y="311150"/>
                  </a:lnTo>
                  <a:lnTo>
                    <a:pt x="508000" y="622300"/>
                  </a:lnTo>
                  <a:lnTo>
                    <a:pt x="508000" y="469900"/>
                  </a:lnTo>
                  <a:lnTo>
                    <a:pt x="0" y="469900"/>
                  </a:lnTo>
                </a:path>
              </a:pathLst>
            </a:custGeom>
            <a:solidFill>
              <a:schemeClr val="accent3"/>
            </a:solidFill>
            <a:ln w="15875" cmpd="sng">
              <a:solidFill>
                <a:schemeClr val="bg2"/>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dirty="0"/>
            </a:p>
          </p:txBody>
        </p:sp>
        <p:sp>
          <p:nvSpPr>
            <p:cNvPr id="94" name="RbLeanShape Arrow Option 2 14">
              <a:extLst>
                <a:ext uri="{FF2B5EF4-FFF2-40B4-BE49-F238E27FC236}">
                  <a16:creationId xmlns:a16="http://schemas.microsoft.com/office/drawing/2014/main" id="{29FC587A-D837-422E-BDC1-13AA75459F2E}"/>
                </a:ext>
              </a:extLst>
            </p:cNvPr>
            <p:cNvSpPr/>
            <p:nvPr/>
          </p:nvSpPr>
          <p:spPr>
            <a:xfrm>
              <a:off x="1742387" y="2592761"/>
              <a:ext cx="275514" cy="226559"/>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508000" y="152400"/>
                  </a:lnTo>
                  <a:lnTo>
                    <a:pt x="508000" y="0"/>
                  </a:lnTo>
                  <a:lnTo>
                    <a:pt x="1079500" y="311150"/>
                  </a:lnTo>
                  <a:lnTo>
                    <a:pt x="508000" y="622300"/>
                  </a:lnTo>
                  <a:lnTo>
                    <a:pt x="508000" y="469900"/>
                  </a:lnTo>
                  <a:lnTo>
                    <a:pt x="0" y="469900"/>
                  </a:lnTo>
                </a:path>
              </a:pathLst>
            </a:custGeom>
            <a:solidFill>
              <a:schemeClr val="accent3"/>
            </a:solidFill>
            <a:ln w="15875" cmpd="sng">
              <a:solidFill>
                <a:schemeClr val="bg2"/>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dirty="0"/>
            </a:p>
          </p:txBody>
        </p:sp>
        <p:sp>
          <p:nvSpPr>
            <p:cNvPr id="95" name="RbLeanShape Arrow Option 2 14">
              <a:extLst>
                <a:ext uri="{FF2B5EF4-FFF2-40B4-BE49-F238E27FC236}">
                  <a16:creationId xmlns:a16="http://schemas.microsoft.com/office/drawing/2014/main" id="{4F672453-2ADB-44FA-8A50-BD15718C3FE0}"/>
                </a:ext>
              </a:extLst>
            </p:cNvPr>
            <p:cNvSpPr/>
            <p:nvPr/>
          </p:nvSpPr>
          <p:spPr>
            <a:xfrm>
              <a:off x="1742387" y="3157350"/>
              <a:ext cx="275514" cy="226559"/>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508000" y="152400"/>
                  </a:lnTo>
                  <a:lnTo>
                    <a:pt x="508000" y="0"/>
                  </a:lnTo>
                  <a:lnTo>
                    <a:pt x="1079500" y="311150"/>
                  </a:lnTo>
                  <a:lnTo>
                    <a:pt x="508000" y="622300"/>
                  </a:lnTo>
                  <a:lnTo>
                    <a:pt x="508000" y="469900"/>
                  </a:lnTo>
                  <a:lnTo>
                    <a:pt x="0" y="469900"/>
                  </a:lnTo>
                </a:path>
              </a:pathLst>
            </a:custGeom>
            <a:solidFill>
              <a:schemeClr val="accent3"/>
            </a:solidFill>
            <a:ln w="15875" cmpd="sng">
              <a:solidFill>
                <a:schemeClr val="bg2"/>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dirty="0"/>
            </a:p>
          </p:txBody>
        </p:sp>
        <p:sp>
          <p:nvSpPr>
            <p:cNvPr id="96" name="RbLeanShape Arrow Option 2 14">
              <a:extLst>
                <a:ext uri="{FF2B5EF4-FFF2-40B4-BE49-F238E27FC236}">
                  <a16:creationId xmlns:a16="http://schemas.microsoft.com/office/drawing/2014/main" id="{1F8CE376-5EE9-4A92-A35C-3A3ACD9B7805}"/>
                </a:ext>
              </a:extLst>
            </p:cNvPr>
            <p:cNvSpPr/>
            <p:nvPr/>
          </p:nvSpPr>
          <p:spPr>
            <a:xfrm>
              <a:off x="1742387" y="3721939"/>
              <a:ext cx="275514" cy="226559"/>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508000" y="152400"/>
                  </a:lnTo>
                  <a:lnTo>
                    <a:pt x="508000" y="0"/>
                  </a:lnTo>
                  <a:lnTo>
                    <a:pt x="1079500" y="311150"/>
                  </a:lnTo>
                  <a:lnTo>
                    <a:pt x="508000" y="622300"/>
                  </a:lnTo>
                  <a:lnTo>
                    <a:pt x="508000" y="469900"/>
                  </a:lnTo>
                  <a:lnTo>
                    <a:pt x="0" y="469900"/>
                  </a:lnTo>
                </a:path>
              </a:pathLst>
            </a:custGeom>
            <a:solidFill>
              <a:schemeClr val="accent3"/>
            </a:solidFill>
            <a:ln w="15875" cmpd="sng">
              <a:solidFill>
                <a:schemeClr val="bg2"/>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dirty="0"/>
            </a:p>
          </p:txBody>
        </p:sp>
        <p:sp>
          <p:nvSpPr>
            <p:cNvPr id="97" name="RbLeanShape Arrow Option 2 14">
              <a:extLst>
                <a:ext uri="{FF2B5EF4-FFF2-40B4-BE49-F238E27FC236}">
                  <a16:creationId xmlns:a16="http://schemas.microsoft.com/office/drawing/2014/main" id="{D5141C93-B5FD-4946-8C63-BD5814A61E22}"/>
                </a:ext>
              </a:extLst>
            </p:cNvPr>
            <p:cNvSpPr/>
            <p:nvPr/>
          </p:nvSpPr>
          <p:spPr>
            <a:xfrm>
              <a:off x="1742387" y="4286527"/>
              <a:ext cx="275514" cy="226559"/>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508000" y="152400"/>
                  </a:lnTo>
                  <a:lnTo>
                    <a:pt x="508000" y="0"/>
                  </a:lnTo>
                  <a:lnTo>
                    <a:pt x="1079500" y="311150"/>
                  </a:lnTo>
                  <a:lnTo>
                    <a:pt x="508000" y="622300"/>
                  </a:lnTo>
                  <a:lnTo>
                    <a:pt x="508000" y="469900"/>
                  </a:lnTo>
                  <a:lnTo>
                    <a:pt x="0" y="469900"/>
                  </a:lnTo>
                </a:path>
              </a:pathLst>
            </a:custGeom>
            <a:solidFill>
              <a:schemeClr val="accent3"/>
            </a:solidFill>
            <a:ln w="15875" cmpd="sng">
              <a:solidFill>
                <a:schemeClr val="bg2"/>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dirty="0"/>
            </a:p>
          </p:txBody>
        </p:sp>
        <p:grpSp>
          <p:nvGrpSpPr>
            <p:cNvPr id="98" name="Group 97">
              <a:extLst>
                <a:ext uri="{FF2B5EF4-FFF2-40B4-BE49-F238E27FC236}">
                  <a16:creationId xmlns:a16="http://schemas.microsoft.com/office/drawing/2014/main" id="{3F31D8FA-43E8-49AA-B688-2D203EDCA1B6}"/>
                </a:ext>
              </a:extLst>
            </p:cNvPr>
            <p:cNvGrpSpPr/>
            <p:nvPr/>
          </p:nvGrpSpPr>
          <p:grpSpPr>
            <a:xfrm>
              <a:off x="4695024" y="1710362"/>
              <a:ext cx="375268" cy="451540"/>
              <a:chOff x="4374165" y="1710362"/>
              <a:chExt cx="1016986" cy="451540"/>
            </a:xfrm>
          </p:grpSpPr>
          <p:sp>
            <p:nvSpPr>
              <p:cNvPr id="106" name="Freeform: Shape 105">
                <a:extLst>
                  <a:ext uri="{FF2B5EF4-FFF2-40B4-BE49-F238E27FC236}">
                    <a16:creationId xmlns:a16="http://schemas.microsoft.com/office/drawing/2014/main" id="{C47725A8-86D9-473D-BFDA-D8388AB60454}"/>
                  </a:ext>
                </a:extLst>
              </p:cNvPr>
              <p:cNvSpPr/>
              <p:nvPr/>
            </p:nvSpPr>
            <p:spPr>
              <a:xfrm>
                <a:off x="4374165" y="1710362"/>
                <a:ext cx="1016986" cy="106502"/>
              </a:xfrm>
              <a:custGeom>
                <a:avLst/>
                <a:gdLst>
                  <a:gd name="connsiteX0" fmla="*/ 0 w 1417320"/>
                  <a:gd name="connsiteY0" fmla="*/ 175260 h 175260"/>
                  <a:gd name="connsiteX1" fmla="*/ 670560 w 1417320"/>
                  <a:gd name="connsiteY1" fmla="*/ 0 h 175260"/>
                  <a:gd name="connsiteX2" fmla="*/ 1417320 w 1417320"/>
                  <a:gd name="connsiteY2" fmla="*/ 152400 h 175260"/>
                  <a:gd name="connsiteX0" fmla="*/ 0 w 1417320"/>
                  <a:gd name="connsiteY0" fmla="*/ 22860 h 22860"/>
                  <a:gd name="connsiteX1" fmla="*/ 1417320 w 1417320"/>
                  <a:gd name="connsiteY1" fmla="*/ 0 h 22860"/>
                  <a:gd name="connsiteX0" fmla="*/ 0 w 1417320"/>
                  <a:gd name="connsiteY0" fmla="*/ 85486 h 85486"/>
                  <a:gd name="connsiteX1" fmla="*/ 1417320 w 1417320"/>
                  <a:gd name="connsiteY1" fmla="*/ 62626 h 85486"/>
                  <a:gd name="connsiteX0" fmla="*/ 0 w 1417320"/>
                  <a:gd name="connsiteY0" fmla="*/ 156531 h 156531"/>
                  <a:gd name="connsiteX1" fmla="*/ 1417320 w 1417320"/>
                  <a:gd name="connsiteY1" fmla="*/ 133671 h 156531"/>
                  <a:gd name="connsiteX0" fmla="*/ 0 w 1404620"/>
                  <a:gd name="connsiteY0" fmla="*/ 134929 h 153344"/>
                  <a:gd name="connsiteX1" fmla="*/ 1404620 w 1404620"/>
                  <a:gd name="connsiteY1" fmla="*/ 153344 h 153344"/>
                  <a:gd name="connsiteX0" fmla="*/ 0 w 1401445"/>
                  <a:gd name="connsiteY0" fmla="*/ 139622 h 148512"/>
                  <a:gd name="connsiteX1" fmla="*/ 1401445 w 1401445"/>
                  <a:gd name="connsiteY1" fmla="*/ 148512 h 148512"/>
                  <a:gd name="connsiteX0" fmla="*/ 0 w 1401445"/>
                  <a:gd name="connsiteY0" fmla="*/ 159183 h 168073"/>
                  <a:gd name="connsiteX1" fmla="*/ 1401445 w 1401445"/>
                  <a:gd name="connsiteY1" fmla="*/ 168073 h 168073"/>
                  <a:gd name="connsiteX0" fmla="*/ 0 w 1401445"/>
                  <a:gd name="connsiteY0" fmla="*/ 176530 h 185420"/>
                  <a:gd name="connsiteX1" fmla="*/ 1401445 w 1401445"/>
                  <a:gd name="connsiteY1" fmla="*/ 185420 h 185420"/>
                  <a:gd name="connsiteX0" fmla="*/ 0 w 1401445"/>
                  <a:gd name="connsiteY0" fmla="*/ 223943 h 232833"/>
                  <a:gd name="connsiteX1" fmla="*/ 1401445 w 1401445"/>
                  <a:gd name="connsiteY1" fmla="*/ 232833 h 232833"/>
                  <a:gd name="connsiteX0" fmla="*/ 0 w 1401445"/>
                  <a:gd name="connsiteY0" fmla="*/ 255236 h 264126"/>
                  <a:gd name="connsiteX1" fmla="*/ 1401445 w 1401445"/>
                  <a:gd name="connsiteY1" fmla="*/ 264126 h 264126"/>
                </a:gdLst>
                <a:ahLst/>
                <a:cxnLst>
                  <a:cxn ang="0">
                    <a:pos x="connsiteX0" y="connsiteY0"/>
                  </a:cxn>
                  <a:cxn ang="0">
                    <a:pos x="connsiteX1" y="connsiteY1"/>
                  </a:cxn>
                </a:cxnLst>
                <a:rect l="l" t="t" r="r" b="b"/>
                <a:pathLst>
                  <a:path w="1401445" h="264126">
                    <a:moveTo>
                      <a:pt x="0" y="255236"/>
                    </a:moveTo>
                    <a:cubicBezTo>
                      <a:pt x="208915" y="-66709"/>
                      <a:pt x="1097280" y="-106079"/>
                      <a:pt x="1401445" y="264126"/>
                    </a:cubicBezTo>
                  </a:path>
                </a:pathLst>
              </a:custGeom>
              <a:noFill/>
              <a:ln w="15875" cmpd="sng">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a:extLst>
                  <a:ext uri="{FF2B5EF4-FFF2-40B4-BE49-F238E27FC236}">
                    <a16:creationId xmlns:a16="http://schemas.microsoft.com/office/drawing/2014/main" id="{4951F278-881F-48C1-B834-B122F575A6F8}"/>
                  </a:ext>
                </a:extLst>
              </p:cNvPr>
              <p:cNvSpPr/>
              <p:nvPr/>
            </p:nvSpPr>
            <p:spPr>
              <a:xfrm flipH="1" flipV="1">
                <a:off x="4374165" y="2055400"/>
                <a:ext cx="1016983" cy="106502"/>
              </a:xfrm>
              <a:custGeom>
                <a:avLst/>
                <a:gdLst>
                  <a:gd name="connsiteX0" fmla="*/ 0 w 1417320"/>
                  <a:gd name="connsiteY0" fmla="*/ 175260 h 175260"/>
                  <a:gd name="connsiteX1" fmla="*/ 670560 w 1417320"/>
                  <a:gd name="connsiteY1" fmla="*/ 0 h 175260"/>
                  <a:gd name="connsiteX2" fmla="*/ 1417320 w 1417320"/>
                  <a:gd name="connsiteY2" fmla="*/ 152400 h 175260"/>
                  <a:gd name="connsiteX0" fmla="*/ 0 w 1417320"/>
                  <a:gd name="connsiteY0" fmla="*/ 22860 h 22860"/>
                  <a:gd name="connsiteX1" fmla="*/ 1417320 w 1417320"/>
                  <a:gd name="connsiteY1" fmla="*/ 0 h 22860"/>
                  <a:gd name="connsiteX0" fmla="*/ 0 w 1417320"/>
                  <a:gd name="connsiteY0" fmla="*/ 85486 h 85486"/>
                  <a:gd name="connsiteX1" fmla="*/ 1417320 w 1417320"/>
                  <a:gd name="connsiteY1" fmla="*/ 62626 h 85486"/>
                  <a:gd name="connsiteX0" fmla="*/ 0 w 1417320"/>
                  <a:gd name="connsiteY0" fmla="*/ 156531 h 156531"/>
                  <a:gd name="connsiteX1" fmla="*/ 1417320 w 1417320"/>
                  <a:gd name="connsiteY1" fmla="*/ 133671 h 156531"/>
                  <a:gd name="connsiteX0" fmla="*/ 0 w 1404620"/>
                  <a:gd name="connsiteY0" fmla="*/ 134929 h 153344"/>
                  <a:gd name="connsiteX1" fmla="*/ 1404620 w 1404620"/>
                  <a:gd name="connsiteY1" fmla="*/ 153344 h 153344"/>
                  <a:gd name="connsiteX0" fmla="*/ 0 w 1401445"/>
                  <a:gd name="connsiteY0" fmla="*/ 139622 h 148512"/>
                  <a:gd name="connsiteX1" fmla="*/ 1401445 w 1401445"/>
                  <a:gd name="connsiteY1" fmla="*/ 148512 h 148512"/>
                  <a:gd name="connsiteX0" fmla="*/ 0 w 1401445"/>
                  <a:gd name="connsiteY0" fmla="*/ 159183 h 168073"/>
                  <a:gd name="connsiteX1" fmla="*/ 1401445 w 1401445"/>
                  <a:gd name="connsiteY1" fmla="*/ 168073 h 168073"/>
                  <a:gd name="connsiteX0" fmla="*/ 0 w 1401445"/>
                  <a:gd name="connsiteY0" fmla="*/ 176530 h 185420"/>
                  <a:gd name="connsiteX1" fmla="*/ 1401445 w 1401445"/>
                  <a:gd name="connsiteY1" fmla="*/ 185420 h 185420"/>
                  <a:gd name="connsiteX0" fmla="*/ 0 w 1401445"/>
                  <a:gd name="connsiteY0" fmla="*/ 223943 h 232833"/>
                  <a:gd name="connsiteX1" fmla="*/ 1401445 w 1401445"/>
                  <a:gd name="connsiteY1" fmla="*/ 232833 h 232833"/>
                  <a:gd name="connsiteX0" fmla="*/ 0 w 1401445"/>
                  <a:gd name="connsiteY0" fmla="*/ 255236 h 264126"/>
                  <a:gd name="connsiteX1" fmla="*/ 1401445 w 1401445"/>
                  <a:gd name="connsiteY1" fmla="*/ 264126 h 264126"/>
                </a:gdLst>
                <a:ahLst/>
                <a:cxnLst>
                  <a:cxn ang="0">
                    <a:pos x="connsiteX0" y="connsiteY0"/>
                  </a:cxn>
                  <a:cxn ang="0">
                    <a:pos x="connsiteX1" y="connsiteY1"/>
                  </a:cxn>
                </a:cxnLst>
                <a:rect l="l" t="t" r="r" b="b"/>
                <a:pathLst>
                  <a:path w="1401445" h="264126">
                    <a:moveTo>
                      <a:pt x="0" y="255236"/>
                    </a:moveTo>
                    <a:cubicBezTo>
                      <a:pt x="208915" y="-66709"/>
                      <a:pt x="1097280" y="-106079"/>
                      <a:pt x="1401445" y="264126"/>
                    </a:cubicBezTo>
                  </a:path>
                </a:pathLst>
              </a:custGeom>
              <a:noFill/>
              <a:ln w="15875" cmpd="sng">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AEC45E5A-BA3C-4CAB-AC5F-63DB85B01E09}"/>
                </a:ext>
              </a:extLst>
            </p:cNvPr>
            <p:cNvGrpSpPr/>
            <p:nvPr/>
          </p:nvGrpSpPr>
          <p:grpSpPr>
            <a:xfrm>
              <a:off x="6196537" y="1710362"/>
              <a:ext cx="375268" cy="451540"/>
              <a:chOff x="4374165" y="1710362"/>
              <a:chExt cx="1016986" cy="451540"/>
            </a:xfrm>
          </p:grpSpPr>
          <p:sp>
            <p:nvSpPr>
              <p:cNvPr id="104" name="Freeform: Shape 103">
                <a:extLst>
                  <a:ext uri="{FF2B5EF4-FFF2-40B4-BE49-F238E27FC236}">
                    <a16:creationId xmlns:a16="http://schemas.microsoft.com/office/drawing/2014/main" id="{F7CEBCB1-885C-491F-9636-DB73911538DA}"/>
                  </a:ext>
                </a:extLst>
              </p:cNvPr>
              <p:cNvSpPr/>
              <p:nvPr/>
            </p:nvSpPr>
            <p:spPr>
              <a:xfrm>
                <a:off x="4374165" y="1710362"/>
                <a:ext cx="1016986" cy="106502"/>
              </a:xfrm>
              <a:custGeom>
                <a:avLst/>
                <a:gdLst>
                  <a:gd name="connsiteX0" fmla="*/ 0 w 1417320"/>
                  <a:gd name="connsiteY0" fmla="*/ 175260 h 175260"/>
                  <a:gd name="connsiteX1" fmla="*/ 670560 w 1417320"/>
                  <a:gd name="connsiteY1" fmla="*/ 0 h 175260"/>
                  <a:gd name="connsiteX2" fmla="*/ 1417320 w 1417320"/>
                  <a:gd name="connsiteY2" fmla="*/ 152400 h 175260"/>
                  <a:gd name="connsiteX0" fmla="*/ 0 w 1417320"/>
                  <a:gd name="connsiteY0" fmla="*/ 22860 h 22860"/>
                  <a:gd name="connsiteX1" fmla="*/ 1417320 w 1417320"/>
                  <a:gd name="connsiteY1" fmla="*/ 0 h 22860"/>
                  <a:gd name="connsiteX0" fmla="*/ 0 w 1417320"/>
                  <a:gd name="connsiteY0" fmla="*/ 85486 h 85486"/>
                  <a:gd name="connsiteX1" fmla="*/ 1417320 w 1417320"/>
                  <a:gd name="connsiteY1" fmla="*/ 62626 h 85486"/>
                  <a:gd name="connsiteX0" fmla="*/ 0 w 1417320"/>
                  <a:gd name="connsiteY0" fmla="*/ 156531 h 156531"/>
                  <a:gd name="connsiteX1" fmla="*/ 1417320 w 1417320"/>
                  <a:gd name="connsiteY1" fmla="*/ 133671 h 156531"/>
                  <a:gd name="connsiteX0" fmla="*/ 0 w 1404620"/>
                  <a:gd name="connsiteY0" fmla="*/ 134929 h 153344"/>
                  <a:gd name="connsiteX1" fmla="*/ 1404620 w 1404620"/>
                  <a:gd name="connsiteY1" fmla="*/ 153344 h 153344"/>
                  <a:gd name="connsiteX0" fmla="*/ 0 w 1401445"/>
                  <a:gd name="connsiteY0" fmla="*/ 139622 h 148512"/>
                  <a:gd name="connsiteX1" fmla="*/ 1401445 w 1401445"/>
                  <a:gd name="connsiteY1" fmla="*/ 148512 h 148512"/>
                  <a:gd name="connsiteX0" fmla="*/ 0 w 1401445"/>
                  <a:gd name="connsiteY0" fmla="*/ 159183 h 168073"/>
                  <a:gd name="connsiteX1" fmla="*/ 1401445 w 1401445"/>
                  <a:gd name="connsiteY1" fmla="*/ 168073 h 168073"/>
                  <a:gd name="connsiteX0" fmla="*/ 0 w 1401445"/>
                  <a:gd name="connsiteY0" fmla="*/ 176530 h 185420"/>
                  <a:gd name="connsiteX1" fmla="*/ 1401445 w 1401445"/>
                  <a:gd name="connsiteY1" fmla="*/ 185420 h 185420"/>
                  <a:gd name="connsiteX0" fmla="*/ 0 w 1401445"/>
                  <a:gd name="connsiteY0" fmla="*/ 223943 h 232833"/>
                  <a:gd name="connsiteX1" fmla="*/ 1401445 w 1401445"/>
                  <a:gd name="connsiteY1" fmla="*/ 232833 h 232833"/>
                  <a:gd name="connsiteX0" fmla="*/ 0 w 1401445"/>
                  <a:gd name="connsiteY0" fmla="*/ 255236 h 264126"/>
                  <a:gd name="connsiteX1" fmla="*/ 1401445 w 1401445"/>
                  <a:gd name="connsiteY1" fmla="*/ 264126 h 264126"/>
                </a:gdLst>
                <a:ahLst/>
                <a:cxnLst>
                  <a:cxn ang="0">
                    <a:pos x="connsiteX0" y="connsiteY0"/>
                  </a:cxn>
                  <a:cxn ang="0">
                    <a:pos x="connsiteX1" y="connsiteY1"/>
                  </a:cxn>
                </a:cxnLst>
                <a:rect l="l" t="t" r="r" b="b"/>
                <a:pathLst>
                  <a:path w="1401445" h="264126">
                    <a:moveTo>
                      <a:pt x="0" y="255236"/>
                    </a:moveTo>
                    <a:cubicBezTo>
                      <a:pt x="208915" y="-66709"/>
                      <a:pt x="1097280" y="-106079"/>
                      <a:pt x="1401445" y="264126"/>
                    </a:cubicBezTo>
                  </a:path>
                </a:pathLst>
              </a:custGeom>
              <a:noFill/>
              <a:ln w="15875" cmpd="sng">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Shape 104">
                <a:extLst>
                  <a:ext uri="{FF2B5EF4-FFF2-40B4-BE49-F238E27FC236}">
                    <a16:creationId xmlns:a16="http://schemas.microsoft.com/office/drawing/2014/main" id="{91337917-4B0B-46F8-8686-BFE938E62543}"/>
                  </a:ext>
                </a:extLst>
              </p:cNvPr>
              <p:cNvSpPr/>
              <p:nvPr/>
            </p:nvSpPr>
            <p:spPr>
              <a:xfrm flipH="1" flipV="1">
                <a:off x="4374165" y="2055400"/>
                <a:ext cx="1016983" cy="106502"/>
              </a:xfrm>
              <a:custGeom>
                <a:avLst/>
                <a:gdLst>
                  <a:gd name="connsiteX0" fmla="*/ 0 w 1417320"/>
                  <a:gd name="connsiteY0" fmla="*/ 175260 h 175260"/>
                  <a:gd name="connsiteX1" fmla="*/ 670560 w 1417320"/>
                  <a:gd name="connsiteY1" fmla="*/ 0 h 175260"/>
                  <a:gd name="connsiteX2" fmla="*/ 1417320 w 1417320"/>
                  <a:gd name="connsiteY2" fmla="*/ 152400 h 175260"/>
                  <a:gd name="connsiteX0" fmla="*/ 0 w 1417320"/>
                  <a:gd name="connsiteY0" fmla="*/ 22860 h 22860"/>
                  <a:gd name="connsiteX1" fmla="*/ 1417320 w 1417320"/>
                  <a:gd name="connsiteY1" fmla="*/ 0 h 22860"/>
                  <a:gd name="connsiteX0" fmla="*/ 0 w 1417320"/>
                  <a:gd name="connsiteY0" fmla="*/ 85486 h 85486"/>
                  <a:gd name="connsiteX1" fmla="*/ 1417320 w 1417320"/>
                  <a:gd name="connsiteY1" fmla="*/ 62626 h 85486"/>
                  <a:gd name="connsiteX0" fmla="*/ 0 w 1417320"/>
                  <a:gd name="connsiteY0" fmla="*/ 156531 h 156531"/>
                  <a:gd name="connsiteX1" fmla="*/ 1417320 w 1417320"/>
                  <a:gd name="connsiteY1" fmla="*/ 133671 h 156531"/>
                  <a:gd name="connsiteX0" fmla="*/ 0 w 1404620"/>
                  <a:gd name="connsiteY0" fmla="*/ 134929 h 153344"/>
                  <a:gd name="connsiteX1" fmla="*/ 1404620 w 1404620"/>
                  <a:gd name="connsiteY1" fmla="*/ 153344 h 153344"/>
                  <a:gd name="connsiteX0" fmla="*/ 0 w 1401445"/>
                  <a:gd name="connsiteY0" fmla="*/ 139622 h 148512"/>
                  <a:gd name="connsiteX1" fmla="*/ 1401445 w 1401445"/>
                  <a:gd name="connsiteY1" fmla="*/ 148512 h 148512"/>
                  <a:gd name="connsiteX0" fmla="*/ 0 w 1401445"/>
                  <a:gd name="connsiteY0" fmla="*/ 159183 h 168073"/>
                  <a:gd name="connsiteX1" fmla="*/ 1401445 w 1401445"/>
                  <a:gd name="connsiteY1" fmla="*/ 168073 h 168073"/>
                  <a:gd name="connsiteX0" fmla="*/ 0 w 1401445"/>
                  <a:gd name="connsiteY0" fmla="*/ 176530 h 185420"/>
                  <a:gd name="connsiteX1" fmla="*/ 1401445 w 1401445"/>
                  <a:gd name="connsiteY1" fmla="*/ 185420 h 185420"/>
                  <a:gd name="connsiteX0" fmla="*/ 0 w 1401445"/>
                  <a:gd name="connsiteY0" fmla="*/ 223943 h 232833"/>
                  <a:gd name="connsiteX1" fmla="*/ 1401445 w 1401445"/>
                  <a:gd name="connsiteY1" fmla="*/ 232833 h 232833"/>
                  <a:gd name="connsiteX0" fmla="*/ 0 w 1401445"/>
                  <a:gd name="connsiteY0" fmla="*/ 255236 h 264126"/>
                  <a:gd name="connsiteX1" fmla="*/ 1401445 w 1401445"/>
                  <a:gd name="connsiteY1" fmla="*/ 264126 h 264126"/>
                </a:gdLst>
                <a:ahLst/>
                <a:cxnLst>
                  <a:cxn ang="0">
                    <a:pos x="connsiteX0" y="connsiteY0"/>
                  </a:cxn>
                  <a:cxn ang="0">
                    <a:pos x="connsiteX1" y="connsiteY1"/>
                  </a:cxn>
                </a:cxnLst>
                <a:rect l="l" t="t" r="r" b="b"/>
                <a:pathLst>
                  <a:path w="1401445" h="264126">
                    <a:moveTo>
                      <a:pt x="0" y="255236"/>
                    </a:moveTo>
                    <a:cubicBezTo>
                      <a:pt x="208915" y="-66709"/>
                      <a:pt x="1097280" y="-106079"/>
                      <a:pt x="1401445" y="264126"/>
                    </a:cubicBezTo>
                  </a:path>
                </a:pathLst>
              </a:custGeom>
              <a:noFill/>
              <a:ln w="15875" cmpd="sng">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BContent27">
              <a:extLst>
                <a:ext uri="{FF2B5EF4-FFF2-40B4-BE49-F238E27FC236}">
                  <a16:creationId xmlns:a16="http://schemas.microsoft.com/office/drawing/2014/main" id="{8EABE888-AA2A-4651-985E-5E5B2EF22E9F}"/>
                </a:ext>
              </a:extLst>
            </p:cNvPr>
            <p:cNvSpPr txBox="1">
              <a:spLocks/>
            </p:cNvSpPr>
            <p:nvPr/>
          </p:nvSpPr>
          <p:spPr>
            <a:xfrm>
              <a:off x="4393218" y="1538795"/>
              <a:ext cx="978878" cy="138499"/>
            </a:xfrm>
            <a:prstGeom prst="rect">
              <a:avLst/>
            </a:prstGeom>
            <a:noFill/>
            <a:ln w="9525">
              <a:noFill/>
            </a:ln>
          </p:spPr>
          <p:txBody>
            <a:bodyPr vert="horz" wrap="square" lIns="0" tIns="0" rIns="0" bIns="0" rtlCol="0">
              <a:spAutoFit/>
            </a:bodyPr>
            <a:lstStyle/>
            <a:p>
              <a:pPr algn="ctr"/>
              <a:r>
                <a:rPr lang="en-US" sz="900" b="1" dirty="0">
                  <a:solidFill>
                    <a:schemeClr val="accent1"/>
                  </a:solidFill>
                  <a:latin typeface="+mj-lt"/>
                </a:rPr>
                <a:t>Constant loop</a:t>
              </a:r>
            </a:p>
          </p:txBody>
        </p:sp>
        <p:sp>
          <p:nvSpPr>
            <p:cNvPr id="101" name="RBContent27">
              <a:extLst>
                <a:ext uri="{FF2B5EF4-FFF2-40B4-BE49-F238E27FC236}">
                  <a16:creationId xmlns:a16="http://schemas.microsoft.com/office/drawing/2014/main" id="{1061D001-E3A4-4D3D-BB04-B9843FD88C8E}"/>
                </a:ext>
              </a:extLst>
            </p:cNvPr>
            <p:cNvSpPr txBox="1">
              <a:spLocks/>
            </p:cNvSpPr>
            <p:nvPr/>
          </p:nvSpPr>
          <p:spPr>
            <a:xfrm>
              <a:off x="5907282" y="1538795"/>
              <a:ext cx="978878" cy="138499"/>
            </a:xfrm>
            <a:prstGeom prst="rect">
              <a:avLst/>
            </a:prstGeom>
            <a:noFill/>
            <a:ln w="9525">
              <a:noFill/>
            </a:ln>
          </p:spPr>
          <p:txBody>
            <a:bodyPr vert="horz" wrap="square" lIns="0" tIns="0" rIns="0" bIns="0" rtlCol="0">
              <a:spAutoFit/>
            </a:bodyPr>
            <a:lstStyle/>
            <a:p>
              <a:pPr algn="ctr"/>
              <a:r>
                <a:rPr lang="en-US" sz="900" b="1" dirty="0">
                  <a:solidFill>
                    <a:schemeClr val="accent1"/>
                  </a:solidFill>
                  <a:latin typeface="+mj-lt"/>
                </a:rPr>
                <a:t>Constant loop</a:t>
              </a:r>
            </a:p>
          </p:txBody>
        </p:sp>
        <p:sp>
          <p:nvSpPr>
            <p:cNvPr id="102" name="RbLeanShape Arrow Option 2 14">
              <a:extLst>
                <a:ext uri="{FF2B5EF4-FFF2-40B4-BE49-F238E27FC236}">
                  <a16:creationId xmlns:a16="http://schemas.microsoft.com/office/drawing/2014/main" id="{157393DB-26B7-4E59-A02C-F44D7BDE7366}"/>
                </a:ext>
              </a:extLst>
            </p:cNvPr>
            <p:cNvSpPr/>
            <p:nvPr/>
          </p:nvSpPr>
          <p:spPr>
            <a:xfrm>
              <a:off x="7627902" y="2939303"/>
              <a:ext cx="275514" cy="226559"/>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508000" y="152400"/>
                  </a:lnTo>
                  <a:lnTo>
                    <a:pt x="508000" y="0"/>
                  </a:lnTo>
                  <a:lnTo>
                    <a:pt x="1079500" y="311150"/>
                  </a:lnTo>
                  <a:lnTo>
                    <a:pt x="508000" y="622300"/>
                  </a:lnTo>
                  <a:lnTo>
                    <a:pt x="508000" y="469900"/>
                  </a:lnTo>
                  <a:lnTo>
                    <a:pt x="0" y="469900"/>
                  </a:lnTo>
                </a:path>
              </a:pathLst>
            </a:custGeom>
            <a:solidFill>
              <a:schemeClr val="accent3"/>
            </a:solidFill>
            <a:ln w="15875" cmpd="sng">
              <a:solidFill>
                <a:schemeClr val="bg2"/>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dirty="0"/>
            </a:p>
          </p:txBody>
        </p:sp>
        <p:sp>
          <p:nvSpPr>
            <p:cNvPr id="103" name="Rectangle: Rounded Corners 102">
              <a:extLst>
                <a:ext uri="{FF2B5EF4-FFF2-40B4-BE49-F238E27FC236}">
                  <a16:creationId xmlns:a16="http://schemas.microsoft.com/office/drawing/2014/main" id="{545B2551-0147-43D6-9E24-C0E5DE2ACB7D}"/>
                </a:ext>
              </a:extLst>
            </p:cNvPr>
            <p:cNvSpPr/>
            <p:nvPr/>
          </p:nvSpPr>
          <p:spPr>
            <a:xfrm>
              <a:off x="7903415" y="1841680"/>
              <a:ext cx="967595" cy="2789936"/>
            </a:xfrm>
            <a:prstGeom prst="roundRect">
              <a:avLst>
                <a:gd name="adj" fmla="val 13689"/>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nchorCtr="1"/>
            <a:lstStyle/>
            <a:p>
              <a:pPr algn="ctr"/>
              <a:r>
                <a:rPr lang="en-US" sz="1100" b="1" dirty="0">
                  <a:latin typeface="Arial" panose="020B0604020202020204" pitchFamily="34" charset="0"/>
                  <a:cs typeface="Arial" panose="020B0604020202020204" pitchFamily="34" charset="0"/>
                </a:rPr>
                <a:t>Self serve UI </a:t>
              </a:r>
              <a:r>
                <a:rPr lang="en-US" sz="1100" dirty="0">
                  <a:latin typeface="Arial" panose="020B0604020202020204" pitchFamily="34" charset="0"/>
                  <a:cs typeface="Arial" panose="020B0604020202020204" pitchFamily="34" charset="0"/>
                </a:rPr>
                <a:t>for operational and commercial teams</a:t>
              </a:r>
            </a:p>
          </p:txBody>
        </p:sp>
      </p:grpSp>
      <p:sp>
        <p:nvSpPr>
          <p:cNvPr id="131" name="Slide Number Placeholder 1">
            <a:extLst>
              <a:ext uri="{FF2B5EF4-FFF2-40B4-BE49-F238E27FC236}">
                <a16:creationId xmlns:a16="http://schemas.microsoft.com/office/drawing/2014/main" id="{2ECFEDB6-9603-4217-86A8-28A1C3A48ADB}"/>
              </a:ext>
            </a:extLst>
          </p:cNvPr>
          <p:cNvSpPr>
            <a:spLocks noGrp="1"/>
          </p:cNvSpPr>
          <p:nvPr>
            <p:ph type="sldNum" sz="quarter" idx="15"/>
          </p:nvPr>
        </p:nvSpPr>
        <p:spPr>
          <a:xfrm>
            <a:off x="420688" y="4826858"/>
            <a:ext cx="2133600" cy="273844"/>
          </a:xfrm>
        </p:spPr>
        <p:txBody>
          <a:bodyPr/>
          <a:lstStyle/>
          <a:p>
            <a:fld id="{01940DDA-0656-452C-A408-68789653BD9B}" type="slidenum">
              <a:rPr lang="en-US" smtClean="0">
                <a:latin typeface="Arial" panose="020B0604020202020204" pitchFamily="34" charset="0"/>
              </a:rPr>
              <a:pPr/>
              <a:t>39</a:t>
            </a:fld>
            <a:endParaRPr lang="en-US">
              <a:latin typeface="Arial" panose="020B0604020202020204" pitchFamily="34" charset="0"/>
            </a:endParaRPr>
          </a:p>
        </p:txBody>
      </p:sp>
      <p:sp>
        <p:nvSpPr>
          <p:cNvPr id="134" name="Source">
            <a:extLst>
              <a:ext uri="{FF2B5EF4-FFF2-40B4-BE49-F238E27FC236}">
                <a16:creationId xmlns:a16="http://schemas.microsoft.com/office/drawing/2014/main" id="{E15FEB8E-7E6A-4EDA-9DA2-DD0BCFEC3B08}"/>
              </a:ext>
            </a:extLst>
          </p:cNvPr>
          <p:cNvSpPr txBox="1"/>
          <p:nvPr/>
        </p:nvSpPr>
        <p:spPr>
          <a:xfrm>
            <a:off x="1197113" y="4893110"/>
            <a:ext cx="1586973"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Expert interviews, Roland Berger</a:t>
            </a:r>
          </a:p>
        </p:txBody>
      </p:sp>
      <p:pic>
        <p:nvPicPr>
          <p:cNvPr id="132" name="Picture 131" descr="Application&#10;&#10;Description automatically generated">
            <a:extLst>
              <a:ext uri="{FF2B5EF4-FFF2-40B4-BE49-F238E27FC236}">
                <a16:creationId xmlns:a16="http://schemas.microsoft.com/office/drawing/2014/main" id="{ED51C514-65BB-4B7B-8C47-D7C91E3354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2523695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361FD7A2-71B3-4C2F-9BB8-E41D0AA55BD5}"/>
              </a:ext>
            </a:extLst>
          </p:cNvPr>
          <p:cNvGraphicFramePr>
            <a:graphicFrameLocks noChangeAspect="1"/>
          </p:cNvGraphicFramePr>
          <p:nvPr>
            <p:custDataLst>
              <p:tags r:id="rId1"/>
            </p:custDataLst>
          </p:nvPr>
        </p:nvGraphicFramePr>
        <p:xfrm>
          <a:off x="858442" y="1192"/>
          <a:ext cx="1190" cy="1190"/>
        </p:xfrm>
        <a:graphic>
          <a:graphicData uri="http://schemas.openxmlformats.org/presentationml/2006/ole">
            <mc:AlternateContent xmlns:mc="http://schemas.openxmlformats.org/markup-compatibility/2006">
              <mc:Choice xmlns:v="urn:schemas-microsoft-com:vml" Requires="v">
                <p:oleObj name="think-cell Slide" r:id="rId5" imgW="592" imgH="595" progId="TCLayout.ActiveDocument.1">
                  <p:embed/>
                </p:oleObj>
              </mc:Choice>
              <mc:Fallback>
                <p:oleObj name="think-cell Slide" r:id="rId5" imgW="592" imgH="595" progId="TCLayout.ActiveDocument.1">
                  <p:embed/>
                  <p:pic>
                    <p:nvPicPr>
                      <p:cNvPr id="29" name="Object 28" hidden="1">
                        <a:extLst>
                          <a:ext uri="{FF2B5EF4-FFF2-40B4-BE49-F238E27FC236}">
                            <a16:creationId xmlns:a16="http://schemas.microsoft.com/office/drawing/2014/main" id="{361FD7A2-71B3-4C2F-9BB8-E41D0AA55BD5}"/>
                          </a:ext>
                        </a:extLst>
                      </p:cNvPr>
                      <p:cNvPicPr/>
                      <p:nvPr/>
                    </p:nvPicPr>
                    <p:blipFill>
                      <a:blip r:embed="rId6"/>
                      <a:stretch>
                        <a:fillRect/>
                      </a:stretch>
                    </p:blipFill>
                    <p:spPr>
                      <a:xfrm>
                        <a:off x="858442" y="1192"/>
                        <a:ext cx="1190" cy="1190"/>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0C0AFE3-8522-44F6-88EF-EB28F6207C74}"/>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21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1" name="Title 2">
            <a:extLst>
              <a:ext uri="{FF2B5EF4-FFF2-40B4-BE49-F238E27FC236}">
                <a16:creationId xmlns:a16="http://schemas.microsoft.com/office/drawing/2014/main" id="{34F9699F-7D63-43C3-B7D0-30A0E3ADD534}"/>
              </a:ext>
            </a:extLst>
          </p:cNvPr>
          <p:cNvSpPr>
            <a:spLocks noGrp="1"/>
          </p:cNvSpPr>
          <p:nvPr>
            <p:ph type="title"/>
          </p:nvPr>
        </p:nvSpPr>
        <p:spPr>
          <a:xfrm>
            <a:off x="1197113" y="396000"/>
            <a:ext cx="7504907" cy="857250"/>
          </a:xfrm>
        </p:spPr>
        <p:txBody>
          <a:bodyPr wrap="square" lIns="0" tIns="0" rIns="0" bIns="0">
            <a:noAutofit/>
          </a:bodyPr>
          <a:lstStyle/>
          <a:p>
            <a:r>
              <a:rPr lang="en-US" dirty="0">
                <a:solidFill>
                  <a:schemeClr val="tx1"/>
                </a:solidFill>
                <a:sym typeface="+mn-lt"/>
              </a:rPr>
              <a:t>Executive summary (1/2)</a:t>
            </a:r>
            <a:endParaRPr lang="en-US" sz="2100" dirty="0">
              <a:solidFill>
                <a:schemeClr val="tx1"/>
              </a:solidFill>
            </a:endParaRPr>
          </a:p>
        </p:txBody>
      </p:sp>
      <p:sp>
        <p:nvSpPr>
          <p:cNvPr id="68" name="Rectangle 67">
            <a:extLst>
              <a:ext uri="{FF2B5EF4-FFF2-40B4-BE49-F238E27FC236}">
                <a16:creationId xmlns:a16="http://schemas.microsoft.com/office/drawing/2014/main" id="{993A1DEF-06B4-4920-998A-7AE5C0513EDB}"/>
              </a:ext>
            </a:extLst>
          </p:cNvPr>
          <p:cNvSpPr>
            <a:spLocks/>
          </p:cNvSpPr>
          <p:nvPr/>
        </p:nvSpPr>
        <p:spPr>
          <a:xfrm>
            <a:off x="696033" y="1252738"/>
            <a:ext cx="3723567" cy="3342501"/>
          </a:xfrm>
          <a:prstGeom prst="rect">
            <a:avLst/>
          </a:prstGeom>
          <a:solidFill>
            <a:srgbClr val="94C0BE">
              <a:alpha val="50000"/>
            </a:srgbClr>
          </a:solidFill>
          <a:ln w="3175" cap="flat" cmpd="sng" algn="ctr">
            <a:solidFill>
              <a:schemeClr val="accent3">
                <a:lumMod val="75000"/>
              </a:schemeClr>
            </a:solidFill>
            <a:prstDash val="solid"/>
          </a:ln>
          <a:effectLst/>
        </p:spPr>
        <p:txBody>
          <a:bodyPr lIns="49847" tIns="49847" rIns="182880" bIns="49847" rtlCol="0" anchor="t" anchorCtr="0">
            <a:noAutofit/>
          </a:bodyPr>
          <a:lstStyle/>
          <a:p>
            <a:pPr marL="0" marR="0" lvl="0" indent="0" defTabSz="914400" eaLnBrk="1" fontAlgn="auto" latinLnBrk="0" hangingPunct="1">
              <a:lnSpc>
                <a:spcPct val="90000"/>
              </a:lnSpc>
              <a:spcBef>
                <a:spcPts val="277"/>
              </a:spcBef>
              <a:spcAft>
                <a:spcPts val="0"/>
              </a:spcAft>
              <a:buClrTx/>
              <a:buSzTx/>
              <a:buFontTx/>
              <a:buNone/>
              <a:tabLst/>
              <a:defRPr/>
            </a:pPr>
            <a:endParaRPr kumimoji="0" lang="en-US" sz="900" b="1" i="0" u="none" strike="noStrike" kern="0" cap="none" spc="0" normalizeH="0" baseline="0" noProof="0" dirty="0">
              <a:ln>
                <a:noFill/>
              </a:ln>
              <a:solidFill>
                <a:srgbClr val="262626"/>
              </a:solidFill>
              <a:effectLst/>
              <a:uLnTx/>
              <a:uFillTx/>
              <a:latin typeface="Arial" panose="020B0604020202020204"/>
              <a:ea typeface="+mn-ea"/>
              <a:cs typeface="+mn-cs"/>
            </a:endParaRPr>
          </a:p>
        </p:txBody>
      </p:sp>
      <p:sp>
        <p:nvSpPr>
          <p:cNvPr id="69" name="JoinText86">
            <a:extLst>
              <a:ext uri="{FF2B5EF4-FFF2-40B4-BE49-F238E27FC236}">
                <a16:creationId xmlns:a16="http://schemas.microsoft.com/office/drawing/2014/main" id="{1E7E65A2-9CC5-4C32-83BD-10070026E75D}"/>
              </a:ext>
            </a:extLst>
          </p:cNvPr>
          <p:cNvSpPr txBox="1">
            <a:spLocks/>
          </p:cNvSpPr>
          <p:nvPr/>
        </p:nvSpPr>
        <p:spPr>
          <a:xfrm>
            <a:off x="924751" y="1844479"/>
            <a:ext cx="3357689" cy="1702710"/>
          </a:xfrm>
          <a:prstGeom prst="rect">
            <a:avLst/>
          </a:prstGeom>
          <a:noFill/>
          <a:ln w="9525">
            <a:noFill/>
          </a:ln>
        </p:spPr>
        <p:txBody>
          <a:bodyPr vert="horz" wrap="square" lIns="0" tIns="0" rIns="0" bIns="0" rtlCol="0">
            <a:spAutoFit/>
          </a:bodyPr>
          <a:lstStyle/>
          <a:p>
            <a:pPr marL="128588" lvl="1" indent="-128588">
              <a:lnSpc>
                <a:spcPts val="1400"/>
              </a:lnSpc>
              <a:spcBef>
                <a:spcPts val="300"/>
              </a:spcBef>
              <a:spcAft>
                <a:spcPts val="500"/>
              </a:spcAft>
              <a:buClr>
                <a:srgbClr val="FF0000"/>
              </a:buClr>
              <a:buSzPct val="100000"/>
              <a:buFont typeface="Wingdings" panose="05000000000000000000" pitchFamily="2" charset="2"/>
              <a:buChar char="§"/>
            </a:pPr>
            <a:r>
              <a:rPr lang="en-US" sz="1000" b="1" dirty="0">
                <a:solidFill>
                  <a:srgbClr val="000000"/>
                </a:solidFill>
                <a:latin typeface="Arial" panose="020B0604020202020204"/>
                <a:sym typeface="+mn-lt"/>
              </a:rPr>
              <a:t>Shop-</a:t>
            </a:r>
            <a:r>
              <a:rPr lang="en-US" sz="1000" b="1" dirty="0" err="1">
                <a:solidFill>
                  <a:srgbClr val="000000"/>
                </a:solidFill>
                <a:latin typeface="Arial" panose="020B0604020202020204"/>
                <a:sym typeface="+mn-lt"/>
              </a:rPr>
              <a:t>fas</a:t>
            </a:r>
            <a:r>
              <a:rPr lang="en-US" sz="1000" b="1" dirty="0">
                <a:solidFill>
                  <a:srgbClr val="000000"/>
                </a:solidFill>
                <a:latin typeface="Arial" panose="020B0604020202020204"/>
                <a:sym typeface="+mn-lt"/>
              </a:rPr>
              <a:t> </a:t>
            </a:r>
            <a:r>
              <a:rPr lang="en-US" sz="1000" dirty="0">
                <a:solidFill>
                  <a:srgbClr val="000000"/>
                </a:solidFill>
                <a:latin typeface="Arial" panose="020B0604020202020204"/>
                <a:sym typeface="+mn-lt"/>
              </a:rPr>
              <a:t>is still in its </a:t>
            </a:r>
            <a:r>
              <a:rPr lang="en-US" sz="1000" b="1" dirty="0">
                <a:solidFill>
                  <a:srgbClr val="000000"/>
                </a:solidFill>
                <a:latin typeface="Arial" panose="020B0604020202020204"/>
                <a:sym typeface="+mn-lt"/>
              </a:rPr>
              <a:t>infancy</a:t>
            </a:r>
            <a:r>
              <a:rPr lang="en-US" sz="1000" dirty="0">
                <a:solidFill>
                  <a:srgbClr val="000000"/>
                </a:solidFill>
                <a:latin typeface="Arial" panose="020B0604020202020204"/>
                <a:sym typeface="+mn-lt"/>
              </a:rPr>
              <a:t> in </a:t>
            </a:r>
            <a:r>
              <a:rPr lang="en-US" sz="1000" b="1" dirty="0">
                <a:solidFill>
                  <a:srgbClr val="000000"/>
                </a:solidFill>
                <a:latin typeface="Arial" panose="020B0604020202020204"/>
                <a:sym typeface="+mn-lt"/>
              </a:rPr>
              <a:t>emerging markets</a:t>
            </a:r>
            <a:r>
              <a:rPr lang="en-US" sz="1000" dirty="0">
                <a:solidFill>
                  <a:srgbClr val="000000"/>
                </a:solidFill>
                <a:latin typeface="Arial" panose="020B0604020202020204"/>
                <a:sym typeface="+mn-lt"/>
              </a:rPr>
              <a:t>, largely due to operational challenges entailed in logistics and commercial challenges posed by a lack of customer trust.</a:t>
            </a:r>
          </a:p>
          <a:p>
            <a:pPr marL="128588" lvl="1" indent="-128588">
              <a:lnSpc>
                <a:spcPts val="1400"/>
              </a:lnSpc>
              <a:spcBef>
                <a:spcPts val="300"/>
              </a:spcBef>
              <a:spcAft>
                <a:spcPts val="500"/>
              </a:spcAft>
              <a:buClr>
                <a:srgbClr val="FF0000"/>
              </a:buClr>
              <a:buSzPct val="100000"/>
              <a:buFont typeface="Wingdings" panose="05000000000000000000" pitchFamily="2" charset="2"/>
              <a:buChar char="§"/>
            </a:pPr>
            <a:r>
              <a:rPr lang="en-US" sz="1000" b="1" dirty="0">
                <a:solidFill>
                  <a:srgbClr val="000000"/>
                </a:solidFill>
                <a:latin typeface="Arial" panose="020B0604020202020204"/>
                <a:sym typeface="+mn-lt"/>
              </a:rPr>
              <a:t>Shop-</a:t>
            </a:r>
            <a:r>
              <a:rPr lang="en-US" sz="1000" b="1" dirty="0" err="1">
                <a:solidFill>
                  <a:srgbClr val="000000"/>
                </a:solidFill>
                <a:latin typeface="Arial" panose="020B0604020202020204"/>
                <a:sym typeface="+mn-lt"/>
              </a:rPr>
              <a:t>fas</a:t>
            </a:r>
            <a:r>
              <a:rPr lang="en-US" sz="1000" b="1" dirty="0">
                <a:solidFill>
                  <a:srgbClr val="000000"/>
                </a:solidFill>
                <a:latin typeface="Arial" panose="020B0604020202020204"/>
                <a:sym typeface="+mn-lt"/>
              </a:rPr>
              <a:t> </a:t>
            </a:r>
            <a:r>
              <a:rPr lang="en-US" sz="1000" dirty="0">
                <a:solidFill>
                  <a:srgbClr val="000000"/>
                </a:solidFill>
                <a:latin typeface="Arial" panose="020B0604020202020204"/>
                <a:sym typeface="+mn-lt"/>
              </a:rPr>
              <a:t>is </a:t>
            </a:r>
            <a:r>
              <a:rPr lang="en-US" sz="1000" b="1" dirty="0">
                <a:solidFill>
                  <a:srgbClr val="000000"/>
                </a:solidFill>
                <a:latin typeface="Arial" panose="020B0604020202020204"/>
                <a:sym typeface="+mn-lt"/>
              </a:rPr>
              <a:t>uniquely positioned </a:t>
            </a:r>
            <a:r>
              <a:rPr lang="en-US" sz="1000" dirty="0">
                <a:solidFill>
                  <a:srgbClr val="000000"/>
                </a:solidFill>
                <a:latin typeface="Arial" panose="020B0604020202020204"/>
                <a:sym typeface="+mn-lt"/>
              </a:rPr>
              <a:t>to </a:t>
            </a:r>
            <a:r>
              <a:rPr lang="en-US" sz="1000" b="1" dirty="0">
                <a:solidFill>
                  <a:srgbClr val="000000"/>
                </a:solidFill>
                <a:latin typeface="Arial" panose="020B0604020202020204"/>
                <a:sym typeface="+mn-lt"/>
              </a:rPr>
              <a:t>overcome </a:t>
            </a:r>
            <a:r>
              <a:rPr lang="en-US" sz="1000" dirty="0">
                <a:solidFill>
                  <a:srgbClr val="000000"/>
                </a:solidFill>
                <a:latin typeface="Arial" panose="020B0604020202020204"/>
                <a:sym typeface="+mn-lt"/>
              </a:rPr>
              <a:t>the </a:t>
            </a:r>
            <a:r>
              <a:rPr lang="en-US" sz="1000" b="1" dirty="0">
                <a:solidFill>
                  <a:srgbClr val="000000"/>
                </a:solidFill>
                <a:latin typeface="Arial" panose="020B0604020202020204"/>
                <a:sym typeface="+mn-lt"/>
              </a:rPr>
              <a:t>challenges in e-commerce </a:t>
            </a:r>
            <a:r>
              <a:rPr lang="en-US" sz="1000" dirty="0">
                <a:solidFill>
                  <a:srgbClr val="000000"/>
                </a:solidFill>
                <a:latin typeface="Arial" panose="020B0604020202020204"/>
                <a:sym typeface="+mn-lt"/>
              </a:rPr>
              <a:t>in </a:t>
            </a:r>
            <a:r>
              <a:rPr lang="en-US" sz="1000" b="1" dirty="0">
                <a:solidFill>
                  <a:srgbClr val="000000"/>
                </a:solidFill>
                <a:latin typeface="Arial" panose="020B0604020202020204"/>
                <a:sym typeface="+mn-lt"/>
              </a:rPr>
              <a:t>emerging markets </a:t>
            </a:r>
            <a:r>
              <a:rPr lang="en-US" sz="1000" dirty="0">
                <a:solidFill>
                  <a:srgbClr val="000000"/>
                </a:solidFill>
                <a:latin typeface="Arial" panose="020B0604020202020204"/>
                <a:sym typeface="+mn-lt"/>
              </a:rPr>
              <a:t>as </a:t>
            </a:r>
            <a:r>
              <a:rPr lang="en-US" sz="1000" b="1" dirty="0">
                <a:solidFill>
                  <a:srgbClr val="000000"/>
                </a:solidFill>
                <a:latin typeface="Arial" panose="020B0604020202020204"/>
                <a:sym typeface="+mn-lt"/>
              </a:rPr>
              <a:t>Shop-</a:t>
            </a:r>
            <a:r>
              <a:rPr lang="en-US" sz="1000" b="1" dirty="0" err="1">
                <a:solidFill>
                  <a:srgbClr val="000000"/>
                </a:solidFill>
                <a:latin typeface="Arial" panose="020B0604020202020204"/>
                <a:sym typeface="+mn-lt"/>
              </a:rPr>
              <a:t>fas</a:t>
            </a:r>
            <a:r>
              <a:rPr lang="en-US" sz="1000" dirty="0">
                <a:solidFill>
                  <a:srgbClr val="000000"/>
                </a:solidFill>
                <a:latin typeface="Arial" panose="020B0604020202020204"/>
                <a:sym typeface="+mn-lt"/>
              </a:rPr>
              <a:t> can leverage broad customer base, deep customer insights, extensive distribution network and widespread payment solutions.</a:t>
            </a:r>
            <a:endParaRPr kumimoji="0" lang="en-US" sz="1000" b="0" i="0" u="none" strike="noStrike" kern="0" cap="none" spc="0" normalizeH="0" baseline="0" noProof="0" dirty="0">
              <a:ln>
                <a:noFill/>
              </a:ln>
              <a:solidFill>
                <a:srgbClr val="000000"/>
              </a:solidFill>
              <a:effectLst/>
              <a:uLnTx/>
              <a:uFillTx/>
              <a:latin typeface="Arial" panose="020B0604020202020204"/>
              <a:sym typeface="+mn-lt"/>
            </a:endParaRPr>
          </a:p>
        </p:txBody>
      </p:sp>
      <p:grpSp>
        <p:nvGrpSpPr>
          <p:cNvPr id="70" name="Group 69"/>
          <p:cNvGrpSpPr/>
          <p:nvPr/>
        </p:nvGrpSpPr>
        <p:grpSpPr>
          <a:xfrm>
            <a:off x="777240" y="1308780"/>
            <a:ext cx="266089" cy="433918"/>
            <a:chOff x="146806" y="1358096"/>
            <a:chExt cx="379177" cy="613709"/>
          </a:xfrm>
        </p:grpSpPr>
        <p:sp>
          <p:nvSpPr>
            <p:cNvPr id="72" name="Freeform 18"/>
            <p:cNvSpPr>
              <a:spLocks noChangeAspect="1" noEditPoints="1"/>
            </p:cNvSpPr>
            <p:nvPr/>
          </p:nvSpPr>
          <p:spPr bwMode="auto">
            <a:xfrm>
              <a:off x="146806" y="1358096"/>
              <a:ext cx="379177" cy="613709"/>
            </a:xfrm>
            <a:custGeom>
              <a:avLst/>
              <a:gdLst>
                <a:gd name="T0" fmla="*/ 1226 w 1844"/>
                <a:gd name="T1" fmla="*/ 2826 h 3322"/>
                <a:gd name="T2" fmla="*/ 1205 w 1844"/>
                <a:gd name="T3" fmla="*/ 2868 h 3322"/>
                <a:gd name="T4" fmla="*/ 1226 w 1844"/>
                <a:gd name="T5" fmla="*/ 2909 h 3322"/>
                <a:gd name="T6" fmla="*/ 1525 w 1844"/>
                <a:gd name="T7" fmla="*/ 2919 h 3322"/>
                <a:gd name="T8" fmla="*/ 1566 w 1844"/>
                <a:gd name="T9" fmla="*/ 2898 h 3322"/>
                <a:gd name="T10" fmla="*/ 1574 w 1844"/>
                <a:gd name="T11" fmla="*/ 2851 h 3322"/>
                <a:gd name="T12" fmla="*/ 1541 w 1844"/>
                <a:gd name="T13" fmla="*/ 2818 h 3322"/>
                <a:gd name="T14" fmla="*/ 319 w 1844"/>
                <a:gd name="T15" fmla="*/ 2815 h 3322"/>
                <a:gd name="T16" fmla="*/ 278 w 1844"/>
                <a:gd name="T17" fmla="*/ 2837 h 3322"/>
                <a:gd name="T18" fmla="*/ 270 w 1844"/>
                <a:gd name="T19" fmla="*/ 2884 h 3322"/>
                <a:gd name="T20" fmla="*/ 303 w 1844"/>
                <a:gd name="T21" fmla="*/ 2917 h 3322"/>
                <a:gd name="T22" fmla="*/ 604 w 1844"/>
                <a:gd name="T23" fmla="*/ 2917 h 3322"/>
                <a:gd name="T24" fmla="*/ 637 w 1844"/>
                <a:gd name="T25" fmla="*/ 2884 h 3322"/>
                <a:gd name="T26" fmla="*/ 630 w 1844"/>
                <a:gd name="T27" fmla="*/ 2837 h 3322"/>
                <a:gd name="T28" fmla="*/ 587 w 1844"/>
                <a:gd name="T29" fmla="*/ 2815 h 3322"/>
                <a:gd name="T30" fmla="*/ 892 w 1844"/>
                <a:gd name="T31" fmla="*/ 2719 h 3322"/>
                <a:gd name="T32" fmla="*/ 814 w 1844"/>
                <a:gd name="T33" fmla="*/ 2760 h 3322"/>
                <a:gd name="T34" fmla="*/ 778 w 1844"/>
                <a:gd name="T35" fmla="*/ 2819 h 3322"/>
                <a:gd name="T36" fmla="*/ 772 w 1844"/>
                <a:gd name="T37" fmla="*/ 2892 h 3322"/>
                <a:gd name="T38" fmla="*/ 799 w 1844"/>
                <a:gd name="T39" fmla="*/ 2958 h 3322"/>
                <a:gd name="T40" fmla="*/ 840 w 1844"/>
                <a:gd name="T41" fmla="*/ 2996 h 3322"/>
                <a:gd name="T42" fmla="*/ 922 w 1844"/>
                <a:gd name="T43" fmla="*/ 3020 h 3322"/>
                <a:gd name="T44" fmla="*/ 991 w 1844"/>
                <a:gd name="T45" fmla="*/ 3003 h 3322"/>
                <a:gd name="T46" fmla="*/ 1048 w 1844"/>
                <a:gd name="T47" fmla="*/ 2953 h 3322"/>
                <a:gd name="T48" fmla="*/ 1074 w 1844"/>
                <a:gd name="T49" fmla="*/ 2868 h 3322"/>
                <a:gd name="T50" fmla="*/ 1048 w 1844"/>
                <a:gd name="T51" fmla="*/ 2783 h 3322"/>
                <a:gd name="T52" fmla="*/ 1007 w 1844"/>
                <a:gd name="T53" fmla="*/ 2741 h 3322"/>
                <a:gd name="T54" fmla="*/ 922 w 1844"/>
                <a:gd name="T55" fmla="*/ 2716 h 3322"/>
                <a:gd name="T56" fmla="*/ 289 w 1844"/>
                <a:gd name="T57" fmla="*/ 279 h 3322"/>
                <a:gd name="T58" fmla="*/ 268 w 1844"/>
                <a:gd name="T59" fmla="*/ 320 h 3322"/>
                <a:gd name="T60" fmla="*/ 278 w 1844"/>
                <a:gd name="T61" fmla="*/ 2497 h 3322"/>
                <a:gd name="T62" fmla="*/ 319 w 1844"/>
                <a:gd name="T63" fmla="*/ 2518 h 3322"/>
                <a:gd name="T64" fmla="*/ 1555 w 1844"/>
                <a:gd name="T65" fmla="*/ 2508 h 3322"/>
                <a:gd name="T66" fmla="*/ 1576 w 1844"/>
                <a:gd name="T67" fmla="*/ 2465 h 3322"/>
                <a:gd name="T68" fmla="*/ 1555 w 1844"/>
                <a:gd name="T69" fmla="*/ 2424 h 3322"/>
                <a:gd name="T70" fmla="*/ 372 w 1844"/>
                <a:gd name="T71" fmla="*/ 2414 h 3322"/>
                <a:gd name="T72" fmla="*/ 1472 w 1844"/>
                <a:gd name="T73" fmla="*/ 2198 h 3322"/>
                <a:gd name="T74" fmla="*/ 1494 w 1844"/>
                <a:gd name="T75" fmla="*/ 2239 h 3322"/>
                <a:gd name="T76" fmla="*/ 1541 w 1844"/>
                <a:gd name="T77" fmla="*/ 2246 h 3322"/>
                <a:gd name="T78" fmla="*/ 1574 w 1844"/>
                <a:gd name="T79" fmla="*/ 2214 h 3322"/>
                <a:gd name="T80" fmla="*/ 1574 w 1844"/>
                <a:gd name="T81" fmla="*/ 304 h 3322"/>
                <a:gd name="T82" fmla="*/ 1541 w 1844"/>
                <a:gd name="T83" fmla="*/ 272 h 3322"/>
                <a:gd name="T84" fmla="*/ 319 w 1844"/>
                <a:gd name="T85" fmla="*/ 0 h 3322"/>
                <a:gd name="T86" fmla="*/ 1607 w 1844"/>
                <a:gd name="T87" fmla="*/ 11 h 3322"/>
                <a:gd name="T88" fmla="*/ 1716 w 1844"/>
                <a:gd name="T89" fmla="*/ 65 h 3322"/>
                <a:gd name="T90" fmla="*/ 1777 w 1844"/>
                <a:gd name="T91" fmla="*/ 125 h 3322"/>
                <a:gd name="T92" fmla="*/ 1833 w 1844"/>
                <a:gd name="T93" fmla="*/ 235 h 3322"/>
                <a:gd name="T94" fmla="*/ 1844 w 1844"/>
                <a:gd name="T95" fmla="*/ 3001 h 3322"/>
                <a:gd name="T96" fmla="*/ 1819 w 1844"/>
                <a:gd name="T97" fmla="*/ 3126 h 3322"/>
                <a:gd name="T98" fmla="*/ 1750 w 1844"/>
                <a:gd name="T99" fmla="*/ 3228 h 3322"/>
                <a:gd name="T100" fmla="*/ 1648 w 1844"/>
                <a:gd name="T101" fmla="*/ 3297 h 3322"/>
                <a:gd name="T102" fmla="*/ 1525 w 1844"/>
                <a:gd name="T103" fmla="*/ 3322 h 3322"/>
                <a:gd name="T104" fmla="*/ 237 w 1844"/>
                <a:gd name="T105" fmla="*/ 3311 h 3322"/>
                <a:gd name="T106" fmla="*/ 128 w 1844"/>
                <a:gd name="T107" fmla="*/ 3257 h 3322"/>
                <a:gd name="T108" fmla="*/ 67 w 1844"/>
                <a:gd name="T109" fmla="*/ 3197 h 3322"/>
                <a:gd name="T110" fmla="*/ 11 w 1844"/>
                <a:gd name="T111" fmla="*/ 3087 h 3322"/>
                <a:gd name="T112" fmla="*/ 0 w 1844"/>
                <a:gd name="T113" fmla="*/ 320 h 3322"/>
                <a:gd name="T114" fmla="*/ 25 w 1844"/>
                <a:gd name="T115" fmla="*/ 196 h 3322"/>
                <a:gd name="T116" fmla="*/ 94 w 1844"/>
                <a:gd name="T117" fmla="*/ 94 h 3322"/>
                <a:gd name="T118" fmla="*/ 195 w 1844"/>
                <a:gd name="T119" fmla="*/ 25 h 3322"/>
                <a:gd name="T120" fmla="*/ 319 w 1844"/>
                <a:gd name="T121" fmla="*/ 0 h 3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4" h="3322">
                  <a:moveTo>
                    <a:pt x="1256" y="2815"/>
                  </a:moveTo>
                  <a:lnTo>
                    <a:pt x="1240" y="2818"/>
                  </a:lnTo>
                  <a:lnTo>
                    <a:pt x="1226" y="2826"/>
                  </a:lnTo>
                  <a:lnTo>
                    <a:pt x="1215" y="2837"/>
                  </a:lnTo>
                  <a:lnTo>
                    <a:pt x="1208" y="2851"/>
                  </a:lnTo>
                  <a:lnTo>
                    <a:pt x="1205" y="2868"/>
                  </a:lnTo>
                  <a:lnTo>
                    <a:pt x="1208" y="2884"/>
                  </a:lnTo>
                  <a:lnTo>
                    <a:pt x="1215" y="2898"/>
                  </a:lnTo>
                  <a:lnTo>
                    <a:pt x="1226" y="2909"/>
                  </a:lnTo>
                  <a:lnTo>
                    <a:pt x="1240" y="2917"/>
                  </a:lnTo>
                  <a:lnTo>
                    <a:pt x="1256" y="2919"/>
                  </a:lnTo>
                  <a:lnTo>
                    <a:pt x="1525" y="2919"/>
                  </a:lnTo>
                  <a:lnTo>
                    <a:pt x="1541" y="2917"/>
                  </a:lnTo>
                  <a:lnTo>
                    <a:pt x="1555" y="2909"/>
                  </a:lnTo>
                  <a:lnTo>
                    <a:pt x="1566" y="2898"/>
                  </a:lnTo>
                  <a:lnTo>
                    <a:pt x="1574" y="2884"/>
                  </a:lnTo>
                  <a:lnTo>
                    <a:pt x="1576" y="2868"/>
                  </a:lnTo>
                  <a:lnTo>
                    <a:pt x="1574" y="2851"/>
                  </a:lnTo>
                  <a:lnTo>
                    <a:pt x="1566" y="2837"/>
                  </a:lnTo>
                  <a:lnTo>
                    <a:pt x="1555" y="2826"/>
                  </a:lnTo>
                  <a:lnTo>
                    <a:pt x="1541" y="2818"/>
                  </a:lnTo>
                  <a:lnTo>
                    <a:pt x="1525" y="2815"/>
                  </a:lnTo>
                  <a:lnTo>
                    <a:pt x="1256" y="2815"/>
                  </a:lnTo>
                  <a:close/>
                  <a:moveTo>
                    <a:pt x="319" y="2815"/>
                  </a:moveTo>
                  <a:lnTo>
                    <a:pt x="303" y="2818"/>
                  </a:lnTo>
                  <a:lnTo>
                    <a:pt x="289" y="2826"/>
                  </a:lnTo>
                  <a:lnTo>
                    <a:pt x="278" y="2837"/>
                  </a:lnTo>
                  <a:lnTo>
                    <a:pt x="270" y="2851"/>
                  </a:lnTo>
                  <a:lnTo>
                    <a:pt x="268" y="2868"/>
                  </a:lnTo>
                  <a:lnTo>
                    <a:pt x="270" y="2884"/>
                  </a:lnTo>
                  <a:lnTo>
                    <a:pt x="278" y="2898"/>
                  </a:lnTo>
                  <a:lnTo>
                    <a:pt x="289" y="2909"/>
                  </a:lnTo>
                  <a:lnTo>
                    <a:pt x="303" y="2917"/>
                  </a:lnTo>
                  <a:lnTo>
                    <a:pt x="319" y="2919"/>
                  </a:lnTo>
                  <a:lnTo>
                    <a:pt x="587" y="2919"/>
                  </a:lnTo>
                  <a:lnTo>
                    <a:pt x="604" y="2917"/>
                  </a:lnTo>
                  <a:lnTo>
                    <a:pt x="618" y="2909"/>
                  </a:lnTo>
                  <a:lnTo>
                    <a:pt x="630" y="2898"/>
                  </a:lnTo>
                  <a:lnTo>
                    <a:pt x="637" y="2884"/>
                  </a:lnTo>
                  <a:lnTo>
                    <a:pt x="640" y="2868"/>
                  </a:lnTo>
                  <a:lnTo>
                    <a:pt x="637" y="2851"/>
                  </a:lnTo>
                  <a:lnTo>
                    <a:pt x="630" y="2837"/>
                  </a:lnTo>
                  <a:lnTo>
                    <a:pt x="618" y="2826"/>
                  </a:lnTo>
                  <a:lnTo>
                    <a:pt x="604" y="2818"/>
                  </a:lnTo>
                  <a:lnTo>
                    <a:pt x="587" y="2815"/>
                  </a:lnTo>
                  <a:lnTo>
                    <a:pt x="319" y="2815"/>
                  </a:lnTo>
                  <a:close/>
                  <a:moveTo>
                    <a:pt x="922" y="2716"/>
                  </a:moveTo>
                  <a:lnTo>
                    <a:pt x="892" y="2719"/>
                  </a:lnTo>
                  <a:lnTo>
                    <a:pt x="863" y="2728"/>
                  </a:lnTo>
                  <a:lnTo>
                    <a:pt x="837" y="2741"/>
                  </a:lnTo>
                  <a:lnTo>
                    <a:pt x="814" y="2760"/>
                  </a:lnTo>
                  <a:lnTo>
                    <a:pt x="799" y="2777"/>
                  </a:lnTo>
                  <a:lnTo>
                    <a:pt x="787" y="2797"/>
                  </a:lnTo>
                  <a:lnTo>
                    <a:pt x="778" y="2819"/>
                  </a:lnTo>
                  <a:lnTo>
                    <a:pt x="772" y="2843"/>
                  </a:lnTo>
                  <a:lnTo>
                    <a:pt x="770" y="2868"/>
                  </a:lnTo>
                  <a:lnTo>
                    <a:pt x="772" y="2892"/>
                  </a:lnTo>
                  <a:lnTo>
                    <a:pt x="778" y="2915"/>
                  </a:lnTo>
                  <a:lnTo>
                    <a:pt x="787" y="2938"/>
                  </a:lnTo>
                  <a:lnTo>
                    <a:pt x="799" y="2958"/>
                  </a:lnTo>
                  <a:lnTo>
                    <a:pt x="814" y="2976"/>
                  </a:lnTo>
                  <a:lnTo>
                    <a:pt x="818" y="2979"/>
                  </a:lnTo>
                  <a:lnTo>
                    <a:pt x="840" y="2996"/>
                  </a:lnTo>
                  <a:lnTo>
                    <a:pt x="866" y="3009"/>
                  </a:lnTo>
                  <a:lnTo>
                    <a:pt x="893" y="3017"/>
                  </a:lnTo>
                  <a:lnTo>
                    <a:pt x="922" y="3020"/>
                  </a:lnTo>
                  <a:lnTo>
                    <a:pt x="946" y="3018"/>
                  </a:lnTo>
                  <a:lnTo>
                    <a:pt x="970" y="3012"/>
                  </a:lnTo>
                  <a:lnTo>
                    <a:pt x="991" y="3003"/>
                  </a:lnTo>
                  <a:lnTo>
                    <a:pt x="1012" y="2991"/>
                  </a:lnTo>
                  <a:lnTo>
                    <a:pt x="1030" y="2976"/>
                  </a:lnTo>
                  <a:lnTo>
                    <a:pt x="1048" y="2953"/>
                  </a:lnTo>
                  <a:lnTo>
                    <a:pt x="1062" y="2926"/>
                  </a:lnTo>
                  <a:lnTo>
                    <a:pt x="1071" y="2898"/>
                  </a:lnTo>
                  <a:lnTo>
                    <a:pt x="1074" y="2868"/>
                  </a:lnTo>
                  <a:lnTo>
                    <a:pt x="1071" y="2837"/>
                  </a:lnTo>
                  <a:lnTo>
                    <a:pt x="1062" y="2808"/>
                  </a:lnTo>
                  <a:lnTo>
                    <a:pt x="1048" y="2783"/>
                  </a:lnTo>
                  <a:lnTo>
                    <a:pt x="1030" y="2760"/>
                  </a:lnTo>
                  <a:lnTo>
                    <a:pt x="1030" y="2760"/>
                  </a:lnTo>
                  <a:lnTo>
                    <a:pt x="1007" y="2741"/>
                  </a:lnTo>
                  <a:lnTo>
                    <a:pt x="981" y="2728"/>
                  </a:lnTo>
                  <a:lnTo>
                    <a:pt x="953" y="2719"/>
                  </a:lnTo>
                  <a:lnTo>
                    <a:pt x="922" y="2716"/>
                  </a:lnTo>
                  <a:close/>
                  <a:moveTo>
                    <a:pt x="319" y="268"/>
                  </a:moveTo>
                  <a:lnTo>
                    <a:pt x="303" y="272"/>
                  </a:lnTo>
                  <a:lnTo>
                    <a:pt x="289" y="279"/>
                  </a:lnTo>
                  <a:lnTo>
                    <a:pt x="278" y="290"/>
                  </a:lnTo>
                  <a:lnTo>
                    <a:pt x="270" y="304"/>
                  </a:lnTo>
                  <a:lnTo>
                    <a:pt x="268" y="320"/>
                  </a:lnTo>
                  <a:lnTo>
                    <a:pt x="268" y="2465"/>
                  </a:lnTo>
                  <a:lnTo>
                    <a:pt x="270" y="2482"/>
                  </a:lnTo>
                  <a:lnTo>
                    <a:pt x="278" y="2497"/>
                  </a:lnTo>
                  <a:lnTo>
                    <a:pt x="289" y="2508"/>
                  </a:lnTo>
                  <a:lnTo>
                    <a:pt x="303" y="2515"/>
                  </a:lnTo>
                  <a:lnTo>
                    <a:pt x="319" y="2518"/>
                  </a:lnTo>
                  <a:lnTo>
                    <a:pt x="1525" y="2518"/>
                  </a:lnTo>
                  <a:lnTo>
                    <a:pt x="1541" y="2515"/>
                  </a:lnTo>
                  <a:lnTo>
                    <a:pt x="1555" y="2508"/>
                  </a:lnTo>
                  <a:lnTo>
                    <a:pt x="1566" y="2497"/>
                  </a:lnTo>
                  <a:lnTo>
                    <a:pt x="1574" y="2482"/>
                  </a:lnTo>
                  <a:lnTo>
                    <a:pt x="1576" y="2465"/>
                  </a:lnTo>
                  <a:lnTo>
                    <a:pt x="1574" y="2449"/>
                  </a:lnTo>
                  <a:lnTo>
                    <a:pt x="1566" y="2435"/>
                  </a:lnTo>
                  <a:lnTo>
                    <a:pt x="1555" y="2424"/>
                  </a:lnTo>
                  <a:lnTo>
                    <a:pt x="1541" y="2416"/>
                  </a:lnTo>
                  <a:lnTo>
                    <a:pt x="1525" y="2414"/>
                  </a:lnTo>
                  <a:lnTo>
                    <a:pt x="372" y="2414"/>
                  </a:lnTo>
                  <a:lnTo>
                    <a:pt x="372" y="372"/>
                  </a:lnTo>
                  <a:lnTo>
                    <a:pt x="1472" y="372"/>
                  </a:lnTo>
                  <a:lnTo>
                    <a:pt x="1472" y="2198"/>
                  </a:lnTo>
                  <a:lnTo>
                    <a:pt x="1475" y="2214"/>
                  </a:lnTo>
                  <a:lnTo>
                    <a:pt x="1482" y="2228"/>
                  </a:lnTo>
                  <a:lnTo>
                    <a:pt x="1494" y="2239"/>
                  </a:lnTo>
                  <a:lnTo>
                    <a:pt x="1508" y="2246"/>
                  </a:lnTo>
                  <a:lnTo>
                    <a:pt x="1525" y="2249"/>
                  </a:lnTo>
                  <a:lnTo>
                    <a:pt x="1541" y="2246"/>
                  </a:lnTo>
                  <a:lnTo>
                    <a:pt x="1555" y="2239"/>
                  </a:lnTo>
                  <a:lnTo>
                    <a:pt x="1566" y="2228"/>
                  </a:lnTo>
                  <a:lnTo>
                    <a:pt x="1574" y="2214"/>
                  </a:lnTo>
                  <a:lnTo>
                    <a:pt x="1576" y="2198"/>
                  </a:lnTo>
                  <a:lnTo>
                    <a:pt x="1576" y="320"/>
                  </a:lnTo>
                  <a:lnTo>
                    <a:pt x="1574" y="304"/>
                  </a:lnTo>
                  <a:lnTo>
                    <a:pt x="1566" y="290"/>
                  </a:lnTo>
                  <a:lnTo>
                    <a:pt x="1555" y="279"/>
                  </a:lnTo>
                  <a:lnTo>
                    <a:pt x="1541" y="272"/>
                  </a:lnTo>
                  <a:lnTo>
                    <a:pt x="1525" y="268"/>
                  </a:lnTo>
                  <a:lnTo>
                    <a:pt x="319" y="268"/>
                  </a:lnTo>
                  <a:close/>
                  <a:moveTo>
                    <a:pt x="319" y="0"/>
                  </a:moveTo>
                  <a:lnTo>
                    <a:pt x="1525" y="0"/>
                  </a:lnTo>
                  <a:lnTo>
                    <a:pt x="1567" y="3"/>
                  </a:lnTo>
                  <a:lnTo>
                    <a:pt x="1607" y="11"/>
                  </a:lnTo>
                  <a:lnTo>
                    <a:pt x="1646" y="24"/>
                  </a:lnTo>
                  <a:lnTo>
                    <a:pt x="1683" y="42"/>
                  </a:lnTo>
                  <a:lnTo>
                    <a:pt x="1716" y="65"/>
                  </a:lnTo>
                  <a:lnTo>
                    <a:pt x="1746" y="91"/>
                  </a:lnTo>
                  <a:lnTo>
                    <a:pt x="1750" y="94"/>
                  </a:lnTo>
                  <a:lnTo>
                    <a:pt x="1777" y="125"/>
                  </a:lnTo>
                  <a:lnTo>
                    <a:pt x="1801" y="160"/>
                  </a:lnTo>
                  <a:lnTo>
                    <a:pt x="1819" y="196"/>
                  </a:lnTo>
                  <a:lnTo>
                    <a:pt x="1833" y="235"/>
                  </a:lnTo>
                  <a:lnTo>
                    <a:pt x="1841" y="278"/>
                  </a:lnTo>
                  <a:lnTo>
                    <a:pt x="1844" y="320"/>
                  </a:lnTo>
                  <a:lnTo>
                    <a:pt x="1844" y="3001"/>
                  </a:lnTo>
                  <a:lnTo>
                    <a:pt x="1841" y="3045"/>
                  </a:lnTo>
                  <a:lnTo>
                    <a:pt x="1833" y="3087"/>
                  </a:lnTo>
                  <a:lnTo>
                    <a:pt x="1819" y="3126"/>
                  </a:lnTo>
                  <a:lnTo>
                    <a:pt x="1801" y="3164"/>
                  </a:lnTo>
                  <a:lnTo>
                    <a:pt x="1777" y="3197"/>
                  </a:lnTo>
                  <a:lnTo>
                    <a:pt x="1750" y="3228"/>
                  </a:lnTo>
                  <a:lnTo>
                    <a:pt x="1719" y="3255"/>
                  </a:lnTo>
                  <a:lnTo>
                    <a:pt x="1686" y="3278"/>
                  </a:lnTo>
                  <a:lnTo>
                    <a:pt x="1648" y="3297"/>
                  </a:lnTo>
                  <a:lnTo>
                    <a:pt x="1609" y="3311"/>
                  </a:lnTo>
                  <a:lnTo>
                    <a:pt x="1568" y="3319"/>
                  </a:lnTo>
                  <a:lnTo>
                    <a:pt x="1525" y="3322"/>
                  </a:lnTo>
                  <a:lnTo>
                    <a:pt x="319" y="3322"/>
                  </a:lnTo>
                  <a:lnTo>
                    <a:pt x="277" y="3319"/>
                  </a:lnTo>
                  <a:lnTo>
                    <a:pt x="237" y="3311"/>
                  </a:lnTo>
                  <a:lnTo>
                    <a:pt x="197" y="3298"/>
                  </a:lnTo>
                  <a:lnTo>
                    <a:pt x="161" y="3280"/>
                  </a:lnTo>
                  <a:lnTo>
                    <a:pt x="128" y="3257"/>
                  </a:lnTo>
                  <a:lnTo>
                    <a:pt x="98" y="3231"/>
                  </a:lnTo>
                  <a:lnTo>
                    <a:pt x="94" y="3227"/>
                  </a:lnTo>
                  <a:lnTo>
                    <a:pt x="67" y="3197"/>
                  </a:lnTo>
                  <a:lnTo>
                    <a:pt x="43" y="3163"/>
                  </a:lnTo>
                  <a:lnTo>
                    <a:pt x="25" y="3126"/>
                  </a:lnTo>
                  <a:lnTo>
                    <a:pt x="11" y="3087"/>
                  </a:lnTo>
                  <a:lnTo>
                    <a:pt x="3" y="3045"/>
                  </a:lnTo>
                  <a:lnTo>
                    <a:pt x="0" y="3001"/>
                  </a:lnTo>
                  <a:lnTo>
                    <a:pt x="0" y="320"/>
                  </a:lnTo>
                  <a:lnTo>
                    <a:pt x="3" y="277"/>
                  </a:lnTo>
                  <a:lnTo>
                    <a:pt x="11" y="235"/>
                  </a:lnTo>
                  <a:lnTo>
                    <a:pt x="25" y="196"/>
                  </a:lnTo>
                  <a:lnTo>
                    <a:pt x="43" y="160"/>
                  </a:lnTo>
                  <a:lnTo>
                    <a:pt x="67" y="125"/>
                  </a:lnTo>
                  <a:lnTo>
                    <a:pt x="94" y="94"/>
                  </a:lnTo>
                  <a:lnTo>
                    <a:pt x="125" y="68"/>
                  </a:lnTo>
                  <a:lnTo>
                    <a:pt x="158" y="44"/>
                  </a:lnTo>
                  <a:lnTo>
                    <a:pt x="195" y="25"/>
                  </a:lnTo>
                  <a:lnTo>
                    <a:pt x="235" y="12"/>
                  </a:lnTo>
                  <a:lnTo>
                    <a:pt x="276" y="3"/>
                  </a:lnTo>
                  <a:lnTo>
                    <a:pt x="319" y="0"/>
                  </a:lnTo>
                  <a:close/>
                </a:path>
              </a:pathLst>
            </a:custGeom>
            <a:solidFill>
              <a:srgbClr val="262626"/>
            </a:solidFill>
            <a:ln>
              <a:noFill/>
            </a:ln>
          </p:spPr>
          <p:txBody>
            <a:bodyPr vert="horz" wrap="square" lIns="63305" tIns="31652" rIns="63305" bIns="3165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47" b="0" i="0" u="none" strike="noStrike" kern="0" cap="none" spc="0" normalizeH="0" baseline="0" noProof="0" dirty="0">
                <a:ln>
                  <a:noFill/>
                </a:ln>
                <a:solidFill>
                  <a:srgbClr val="FFFFFF"/>
                </a:solidFill>
                <a:effectLst/>
                <a:uLnTx/>
                <a:uFillTx/>
                <a:latin typeface="Arial" panose="020B0604020202020204"/>
              </a:endParaRPr>
            </a:p>
          </p:txBody>
        </p:sp>
        <p:grpSp>
          <p:nvGrpSpPr>
            <p:cNvPr id="73" name="Group 72"/>
            <p:cNvGrpSpPr>
              <a:grpSpLocks noChangeAspect="1"/>
            </p:cNvGrpSpPr>
            <p:nvPr/>
          </p:nvGrpSpPr>
          <p:grpSpPr>
            <a:xfrm>
              <a:off x="263095" y="1534209"/>
              <a:ext cx="144695" cy="130741"/>
              <a:chOff x="736601" y="2144712"/>
              <a:chExt cx="2990849" cy="2990851"/>
            </a:xfrm>
            <a:solidFill>
              <a:srgbClr val="FFFFFF"/>
            </a:solidFill>
          </p:grpSpPr>
          <p:sp>
            <p:nvSpPr>
              <p:cNvPr id="74" name="Freeform 9"/>
              <p:cNvSpPr>
                <a:spLocks noEditPoints="1"/>
              </p:cNvSpPr>
              <p:nvPr/>
            </p:nvSpPr>
            <p:spPr bwMode="auto">
              <a:xfrm>
                <a:off x="736601" y="2144712"/>
                <a:ext cx="2990849" cy="2990851"/>
              </a:xfrm>
              <a:custGeom>
                <a:avLst/>
                <a:gdLst>
                  <a:gd name="T0" fmla="*/ 1040 w 2080"/>
                  <a:gd name="T1" fmla="*/ 0 h 2080"/>
                  <a:gd name="T2" fmla="*/ 0 w 2080"/>
                  <a:gd name="T3" fmla="*/ 1040 h 2080"/>
                  <a:gd name="T4" fmla="*/ 1040 w 2080"/>
                  <a:gd name="T5" fmla="*/ 2080 h 2080"/>
                  <a:gd name="T6" fmla="*/ 2080 w 2080"/>
                  <a:gd name="T7" fmla="*/ 1040 h 2080"/>
                  <a:gd name="T8" fmla="*/ 1040 w 2080"/>
                  <a:gd name="T9" fmla="*/ 0 h 2080"/>
                  <a:gd name="T10" fmla="*/ 1040 w 2080"/>
                  <a:gd name="T11" fmla="*/ 2000 h 2080"/>
                  <a:gd name="T12" fmla="*/ 80 w 2080"/>
                  <a:gd name="T13" fmla="*/ 1040 h 2080"/>
                  <a:gd name="T14" fmla="*/ 1040 w 2080"/>
                  <a:gd name="T15" fmla="*/ 80 h 2080"/>
                  <a:gd name="T16" fmla="*/ 2000 w 2080"/>
                  <a:gd name="T17" fmla="*/ 1040 h 2080"/>
                  <a:gd name="T18" fmla="*/ 1040 w 2080"/>
                  <a:gd name="T19" fmla="*/ 2000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0" h="2080">
                    <a:moveTo>
                      <a:pt x="1040" y="0"/>
                    </a:moveTo>
                    <a:cubicBezTo>
                      <a:pt x="465" y="0"/>
                      <a:pt x="0" y="466"/>
                      <a:pt x="0" y="1040"/>
                    </a:cubicBezTo>
                    <a:cubicBezTo>
                      <a:pt x="0" y="1614"/>
                      <a:pt x="465" y="2080"/>
                      <a:pt x="1040" y="2080"/>
                    </a:cubicBezTo>
                    <a:cubicBezTo>
                      <a:pt x="1614" y="2080"/>
                      <a:pt x="2080" y="1614"/>
                      <a:pt x="2080" y="1040"/>
                    </a:cubicBezTo>
                    <a:cubicBezTo>
                      <a:pt x="2080" y="466"/>
                      <a:pt x="1614" y="0"/>
                      <a:pt x="1040" y="0"/>
                    </a:cubicBezTo>
                    <a:close/>
                    <a:moveTo>
                      <a:pt x="1040" y="2000"/>
                    </a:moveTo>
                    <a:cubicBezTo>
                      <a:pt x="510" y="2000"/>
                      <a:pt x="80" y="1570"/>
                      <a:pt x="80" y="1040"/>
                    </a:cubicBezTo>
                    <a:cubicBezTo>
                      <a:pt x="80" y="510"/>
                      <a:pt x="510" y="80"/>
                      <a:pt x="1040" y="80"/>
                    </a:cubicBezTo>
                    <a:cubicBezTo>
                      <a:pt x="1570" y="80"/>
                      <a:pt x="2000" y="510"/>
                      <a:pt x="2000" y="1040"/>
                    </a:cubicBezTo>
                    <a:cubicBezTo>
                      <a:pt x="2000" y="1570"/>
                      <a:pt x="1570" y="2000"/>
                      <a:pt x="1040" y="2000"/>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47" b="0" i="0" u="none" strike="noStrike" kern="0" cap="none" spc="0" normalizeH="0" baseline="0" noProof="0" dirty="0">
                  <a:ln>
                    <a:noFill/>
                  </a:ln>
                  <a:solidFill>
                    <a:srgbClr val="5C5C5C"/>
                  </a:solidFill>
                  <a:effectLst/>
                  <a:uLnTx/>
                  <a:uFillTx/>
                  <a:latin typeface="Arial" panose="020B0604020202020204"/>
                  <a:sym typeface="+mn-lt"/>
                </a:endParaRPr>
              </a:p>
            </p:txBody>
          </p:sp>
          <p:sp>
            <p:nvSpPr>
              <p:cNvPr id="75" name="Freeform 10"/>
              <p:cNvSpPr>
                <a:spLocks/>
              </p:cNvSpPr>
              <p:nvPr/>
            </p:nvSpPr>
            <p:spPr bwMode="auto">
              <a:xfrm>
                <a:off x="1781175" y="2703513"/>
                <a:ext cx="901700" cy="1873250"/>
              </a:xfrm>
              <a:custGeom>
                <a:avLst/>
                <a:gdLst>
                  <a:gd name="T0" fmla="*/ 546 w 627"/>
                  <a:gd name="T1" fmla="*/ 709 h 1302"/>
                  <a:gd name="T2" fmla="*/ 352 w 627"/>
                  <a:gd name="T3" fmla="*/ 612 h 1302"/>
                  <a:gd name="T4" fmla="*/ 351 w 627"/>
                  <a:gd name="T5" fmla="*/ 612 h 1302"/>
                  <a:gd name="T6" fmla="*/ 117 w 627"/>
                  <a:gd name="T7" fmla="*/ 409 h 1302"/>
                  <a:gd name="T8" fmla="*/ 330 w 627"/>
                  <a:gd name="T9" fmla="*/ 244 h 1302"/>
                  <a:gd name="T10" fmla="*/ 552 w 627"/>
                  <a:gd name="T11" fmla="*/ 323 h 1302"/>
                  <a:gd name="T12" fmla="*/ 596 w 627"/>
                  <a:gd name="T13" fmla="*/ 245 h 1302"/>
                  <a:gd name="T14" fmla="*/ 389 w 627"/>
                  <a:gd name="T15" fmla="*/ 161 h 1302"/>
                  <a:gd name="T16" fmla="*/ 349 w 627"/>
                  <a:gd name="T17" fmla="*/ 157 h 1302"/>
                  <a:gd name="T18" fmla="*/ 349 w 627"/>
                  <a:gd name="T19" fmla="*/ 0 h 1302"/>
                  <a:gd name="T20" fmla="*/ 285 w 627"/>
                  <a:gd name="T21" fmla="*/ 0 h 1302"/>
                  <a:gd name="T22" fmla="*/ 285 w 627"/>
                  <a:gd name="T23" fmla="*/ 157 h 1302"/>
                  <a:gd name="T24" fmla="*/ 248 w 627"/>
                  <a:gd name="T25" fmla="*/ 164 h 1302"/>
                  <a:gd name="T26" fmla="*/ 11 w 627"/>
                  <a:gd name="T27" fmla="*/ 412 h 1302"/>
                  <a:gd name="T28" fmla="*/ 296 w 627"/>
                  <a:gd name="T29" fmla="*/ 690 h 1302"/>
                  <a:gd name="T30" fmla="*/ 297 w 627"/>
                  <a:gd name="T31" fmla="*/ 690 h 1302"/>
                  <a:gd name="T32" fmla="*/ 521 w 627"/>
                  <a:gd name="T33" fmla="*/ 885 h 1302"/>
                  <a:gd name="T34" fmla="*/ 317 w 627"/>
                  <a:gd name="T35" fmla="*/ 1059 h 1302"/>
                  <a:gd name="T36" fmla="*/ 56 w 627"/>
                  <a:gd name="T37" fmla="*/ 956 h 1302"/>
                  <a:gd name="T38" fmla="*/ 0 w 627"/>
                  <a:gd name="T39" fmla="*/ 1029 h 1302"/>
                  <a:gd name="T40" fmla="*/ 246 w 627"/>
                  <a:gd name="T41" fmla="*/ 1142 h 1302"/>
                  <a:gd name="T42" fmla="*/ 285 w 627"/>
                  <a:gd name="T43" fmla="*/ 1147 h 1302"/>
                  <a:gd name="T44" fmla="*/ 285 w 627"/>
                  <a:gd name="T45" fmla="*/ 1302 h 1302"/>
                  <a:gd name="T46" fmla="*/ 349 w 627"/>
                  <a:gd name="T47" fmla="*/ 1302 h 1302"/>
                  <a:gd name="T48" fmla="*/ 349 w 627"/>
                  <a:gd name="T49" fmla="*/ 1148 h 1302"/>
                  <a:gd name="T50" fmla="*/ 387 w 627"/>
                  <a:gd name="T51" fmla="*/ 1142 h 1302"/>
                  <a:gd name="T52" fmla="*/ 627 w 627"/>
                  <a:gd name="T53" fmla="*/ 876 h 1302"/>
                  <a:gd name="T54" fmla="*/ 546 w 627"/>
                  <a:gd name="T55" fmla="*/ 709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7" h="1302">
                    <a:moveTo>
                      <a:pt x="546" y="709"/>
                    </a:moveTo>
                    <a:cubicBezTo>
                      <a:pt x="493" y="667"/>
                      <a:pt x="421" y="639"/>
                      <a:pt x="352" y="612"/>
                    </a:cubicBezTo>
                    <a:cubicBezTo>
                      <a:pt x="351" y="612"/>
                      <a:pt x="351" y="612"/>
                      <a:pt x="351" y="612"/>
                    </a:cubicBezTo>
                    <a:cubicBezTo>
                      <a:pt x="231" y="566"/>
                      <a:pt x="117" y="522"/>
                      <a:pt x="117" y="409"/>
                    </a:cubicBezTo>
                    <a:cubicBezTo>
                      <a:pt x="117" y="311"/>
                      <a:pt x="205" y="244"/>
                      <a:pt x="330" y="244"/>
                    </a:cubicBezTo>
                    <a:cubicBezTo>
                      <a:pt x="431" y="244"/>
                      <a:pt x="514" y="295"/>
                      <a:pt x="552" y="323"/>
                    </a:cubicBezTo>
                    <a:cubicBezTo>
                      <a:pt x="596" y="245"/>
                      <a:pt x="596" y="245"/>
                      <a:pt x="596" y="245"/>
                    </a:cubicBezTo>
                    <a:cubicBezTo>
                      <a:pt x="569" y="223"/>
                      <a:pt x="499" y="174"/>
                      <a:pt x="389" y="161"/>
                    </a:cubicBezTo>
                    <a:cubicBezTo>
                      <a:pt x="349" y="157"/>
                      <a:pt x="349" y="157"/>
                      <a:pt x="349" y="157"/>
                    </a:cubicBezTo>
                    <a:cubicBezTo>
                      <a:pt x="349" y="0"/>
                      <a:pt x="349" y="0"/>
                      <a:pt x="349" y="0"/>
                    </a:cubicBezTo>
                    <a:cubicBezTo>
                      <a:pt x="285" y="0"/>
                      <a:pt x="285" y="0"/>
                      <a:pt x="285" y="0"/>
                    </a:cubicBezTo>
                    <a:cubicBezTo>
                      <a:pt x="285" y="157"/>
                      <a:pt x="285" y="157"/>
                      <a:pt x="285" y="157"/>
                    </a:cubicBezTo>
                    <a:cubicBezTo>
                      <a:pt x="248" y="164"/>
                      <a:pt x="248" y="164"/>
                      <a:pt x="248" y="164"/>
                    </a:cubicBezTo>
                    <a:cubicBezTo>
                      <a:pt x="106" y="191"/>
                      <a:pt x="11" y="291"/>
                      <a:pt x="11" y="412"/>
                    </a:cubicBezTo>
                    <a:cubicBezTo>
                      <a:pt x="11" y="565"/>
                      <a:pt x="134" y="626"/>
                      <a:pt x="296" y="690"/>
                    </a:cubicBezTo>
                    <a:cubicBezTo>
                      <a:pt x="297" y="690"/>
                      <a:pt x="297" y="690"/>
                      <a:pt x="297" y="690"/>
                    </a:cubicBezTo>
                    <a:cubicBezTo>
                      <a:pt x="412" y="736"/>
                      <a:pt x="521" y="780"/>
                      <a:pt x="521" y="885"/>
                    </a:cubicBezTo>
                    <a:cubicBezTo>
                      <a:pt x="521" y="999"/>
                      <a:pt x="419" y="1059"/>
                      <a:pt x="317" y="1059"/>
                    </a:cubicBezTo>
                    <a:cubicBezTo>
                      <a:pt x="200" y="1059"/>
                      <a:pt x="103" y="994"/>
                      <a:pt x="56" y="956"/>
                    </a:cubicBezTo>
                    <a:cubicBezTo>
                      <a:pt x="0" y="1029"/>
                      <a:pt x="0" y="1029"/>
                      <a:pt x="0" y="1029"/>
                    </a:cubicBezTo>
                    <a:cubicBezTo>
                      <a:pt x="29" y="1055"/>
                      <a:pt x="113" y="1123"/>
                      <a:pt x="246" y="1142"/>
                    </a:cubicBezTo>
                    <a:cubicBezTo>
                      <a:pt x="285" y="1147"/>
                      <a:pt x="285" y="1147"/>
                      <a:pt x="285" y="1147"/>
                    </a:cubicBezTo>
                    <a:cubicBezTo>
                      <a:pt x="285" y="1302"/>
                      <a:pt x="285" y="1302"/>
                      <a:pt x="285" y="1302"/>
                    </a:cubicBezTo>
                    <a:cubicBezTo>
                      <a:pt x="349" y="1302"/>
                      <a:pt x="349" y="1302"/>
                      <a:pt x="349" y="1302"/>
                    </a:cubicBezTo>
                    <a:cubicBezTo>
                      <a:pt x="349" y="1148"/>
                      <a:pt x="349" y="1148"/>
                      <a:pt x="349" y="1148"/>
                    </a:cubicBezTo>
                    <a:cubicBezTo>
                      <a:pt x="387" y="1142"/>
                      <a:pt x="387" y="1142"/>
                      <a:pt x="387" y="1142"/>
                    </a:cubicBezTo>
                    <a:cubicBezTo>
                      <a:pt x="531" y="1118"/>
                      <a:pt x="627" y="1011"/>
                      <a:pt x="627" y="876"/>
                    </a:cubicBezTo>
                    <a:cubicBezTo>
                      <a:pt x="627" y="806"/>
                      <a:pt x="601" y="753"/>
                      <a:pt x="546" y="709"/>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47" b="0" i="0" u="none" strike="noStrike" kern="0" cap="none" spc="0" normalizeH="0" baseline="0" noProof="0" dirty="0">
                  <a:ln>
                    <a:noFill/>
                  </a:ln>
                  <a:solidFill>
                    <a:srgbClr val="5C5C5C"/>
                  </a:solidFill>
                  <a:effectLst/>
                  <a:uLnTx/>
                  <a:uFillTx/>
                  <a:latin typeface="Arial" panose="020B0604020202020204"/>
                  <a:sym typeface="+mn-lt"/>
                </a:endParaRPr>
              </a:p>
            </p:txBody>
          </p:sp>
        </p:grpSp>
      </p:grpSp>
      <p:sp>
        <p:nvSpPr>
          <p:cNvPr id="71" name="Rectangle 70"/>
          <p:cNvSpPr/>
          <p:nvPr/>
        </p:nvSpPr>
        <p:spPr>
          <a:xfrm>
            <a:off x="1157206" y="1317965"/>
            <a:ext cx="3193814" cy="424732"/>
          </a:xfrm>
          <a:prstGeom prst="rect">
            <a:avLst/>
          </a:prstGeom>
        </p:spPr>
        <p:txBody>
          <a:bodyPr wrap="square">
            <a:spAutoFit/>
          </a:bodyPr>
          <a:lstStyle/>
          <a:p>
            <a:pPr lvl="0">
              <a:lnSpc>
                <a:spcPct val="90000"/>
              </a:lnSpc>
              <a:spcBef>
                <a:spcPts val="277"/>
              </a:spcBef>
            </a:pPr>
            <a:r>
              <a:rPr lang="en-US" sz="1200" b="1" dirty="0">
                <a:solidFill>
                  <a:srgbClr val="DE002B"/>
                </a:solidFill>
                <a:latin typeface="Arial" panose="020B0604020202020204"/>
              </a:rPr>
              <a:t>Operators’ assets for online marketplace: A unique advantage</a:t>
            </a:r>
          </a:p>
        </p:txBody>
      </p:sp>
      <p:sp>
        <p:nvSpPr>
          <p:cNvPr id="84" name="Rectangle 83">
            <a:extLst>
              <a:ext uri="{FF2B5EF4-FFF2-40B4-BE49-F238E27FC236}">
                <a16:creationId xmlns:a16="http://schemas.microsoft.com/office/drawing/2014/main" id="{993A1DEF-06B4-4920-998A-7AE5C0513EDB}"/>
              </a:ext>
            </a:extLst>
          </p:cNvPr>
          <p:cNvSpPr>
            <a:spLocks/>
          </p:cNvSpPr>
          <p:nvPr/>
        </p:nvSpPr>
        <p:spPr>
          <a:xfrm>
            <a:off x="4734633" y="1248988"/>
            <a:ext cx="3723567" cy="3342501"/>
          </a:xfrm>
          <a:prstGeom prst="rect">
            <a:avLst/>
          </a:prstGeom>
          <a:solidFill>
            <a:srgbClr val="94C0BE">
              <a:alpha val="50000"/>
            </a:srgbClr>
          </a:solidFill>
          <a:ln w="3175" cap="flat" cmpd="sng" algn="ctr">
            <a:solidFill>
              <a:schemeClr val="accent3">
                <a:lumMod val="75000"/>
              </a:schemeClr>
            </a:solidFill>
            <a:prstDash val="solid"/>
          </a:ln>
          <a:effectLst/>
        </p:spPr>
        <p:txBody>
          <a:bodyPr lIns="49847" tIns="49847" rIns="182880" bIns="49847" rtlCol="0" anchor="t" anchorCtr="0">
            <a:noAutofit/>
          </a:bodyPr>
          <a:lstStyle/>
          <a:p>
            <a:pPr marL="0" marR="0" lvl="0" indent="0" defTabSz="914400" eaLnBrk="1" fontAlgn="auto" latinLnBrk="0" hangingPunct="1">
              <a:lnSpc>
                <a:spcPct val="90000"/>
              </a:lnSpc>
              <a:spcBef>
                <a:spcPts val="277"/>
              </a:spcBef>
              <a:spcAft>
                <a:spcPts val="0"/>
              </a:spcAft>
              <a:buClrTx/>
              <a:buSzTx/>
              <a:buFontTx/>
              <a:buNone/>
              <a:tabLst/>
              <a:defRPr/>
            </a:pPr>
            <a:endParaRPr kumimoji="0" lang="en-US" sz="900" b="1" i="0" u="none" strike="noStrike" kern="0" cap="none" spc="0" normalizeH="0" baseline="0" noProof="0" dirty="0">
              <a:ln>
                <a:noFill/>
              </a:ln>
              <a:solidFill>
                <a:srgbClr val="262626"/>
              </a:solidFill>
              <a:effectLst/>
              <a:uLnTx/>
              <a:uFillTx/>
              <a:latin typeface="Arial" panose="020B0604020202020204"/>
              <a:ea typeface="+mn-ea"/>
              <a:cs typeface="+mn-cs"/>
            </a:endParaRPr>
          </a:p>
        </p:txBody>
      </p:sp>
      <p:sp>
        <p:nvSpPr>
          <p:cNvPr id="85" name="JoinText86">
            <a:extLst>
              <a:ext uri="{FF2B5EF4-FFF2-40B4-BE49-F238E27FC236}">
                <a16:creationId xmlns:a16="http://schemas.microsoft.com/office/drawing/2014/main" id="{1E7E65A2-9CC5-4C32-83BD-10070026E75D}"/>
              </a:ext>
            </a:extLst>
          </p:cNvPr>
          <p:cNvSpPr txBox="1">
            <a:spLocks/>
          </p:cNvSpPr>
          <p:nvPr/>
        </p:nvSpPr>
        <p:spPr>
          <a:xfrm>
            <a:off x="4963351" y="1844479"/>
            <a:ext cx="3357689" cy="522900"/>
          </a:xfrm>
          <a:prstGeom prst="rect">
            <a:avLst/>
          </a:prstGeom>
          <a:noFill/>
          <a:ln w="9525">
            <a:noFill/>
          </a:ln>
        </p:spPr>
        <p:txBody>
          <a:bodyPr vert="horz" wrap="square" lIns="0" tIns="0" rIns="0" bIns="0" rtlCol="0">
            <a:spAutoFit/>
          </a:bodyPr>
          <a:lstStyle/>
          <a:p>
            <a:pPr marL="171450" lvl="0" indent="-171450">
              <a:lnSpc>
                <a:spcPts val="1400"/>
              </a:lnSpc>
              <a:spcBef>
                <a:spcPts val="300"/>
              </a:spcBef>
              <a:spcAft>
                <a:spcPts val="500"/>
              </a:spcAft>
              <a:buClr>
                <a:srgbClr val="C00000"/>
              </a:buClr>
              <a:buFont typeface="Wingdings" panose="05000000000000000000" pitchFamily="2" charset="2"/>
              <a:buChar char="§"/>
            </a:pPr>
            <a:r>
              <a:rPr lang="en-US" sz="1000" kern="0" dirty="0">
                <a:solidFill>
                  <a:srgbClr val="000000"/>
                </a:solidFill>
                <a:latin typeface="Arial" panose="020B0604020202020204"/>
                <a:sym typeface="+mn-lt"/>
              </a:rPr>
              <a:t>To have </a:t>
            </a:r>
            <a:r>
              <a:rPr lang="en-US" sz="1000" b="1" kern="0" dirty="0">
                <a:solidFill>
                  <a:srgbClr val="000000"/>
                </a:solidFill>
                <a:latin typeface="Arial" panose="020B0604020202020204"/>
                <a:sym typeface="+mn-lt"/>
              </a:rPr>
              <a:t>success </a:t>
            </a:r>
            <a:r>
              <a:rPr lang="en-US" sz="1000" kern="0" dirty="0">
                <a:solidFill>
                  <a:srgbClr val="000000"/>
                </a:solidFill>
                <a:latin typeface="Arial" panose="020B0604020202020204"/>
                <a:sym typeface="+mn-lt"/>
              </a:rPr>
              <a:t>with a </a:t>
            </a:r>
            <a:r>
              <a:rPr lang="en-US" sz="1000" b="1" dirty="0">
                <a:solidFill>
                  <a:srgbClr val="000000"/>
                </a:solidFill>
                <a:latin typeface="Arial" panose="020B0604020202020204"/>
                <a:sym typeface="+mn-lt"/>
              </a:rPr>
              <a:t>Shop-</a:t>
            </a:r>
            <a:r>
              <a:rPr lang="en-US" sz="1000" b="1" dirty="0" err="1">
                <a:solidFill>
                  <a:srgbClr val="000000"/>
                </a:solidFill>
                <a:latin typeface="Arial" panose="020B0604020202020204"/>
                <a:sym typeface="+mn-lt"/>
              </a:rPr>
              <a:t>fas</a:t>
            </a:r>
            <a:r>
              <a:rPr lang="en-US" sz="1000" kern="0" dirty="0">
                <a:solidFill>
                  <a:srgbClr val="000000"/>
                </a:solidFill>
                <a:latin typeface="Arial" panose="020B0604020202020204"/>
                <a:sym typeface="+mn-lt"/>
              </a:rPr>
              <a:t>, the right skills, and build an ecosystem of strategic partnerships, in particular in logistics.</a:t>
            </a:r>
            <a:endParaRPr kumimoji="0" lang="en-US" sz="1000" b="0" i="0" u="none" strike="noStrike" kern="0" cap="none" spc="0" normalizeH="0" baseline="0" noProof="0" dirty="0">
              <a:ln>
                <a:noFill/>
              </a:ln>
              <a:solidFill>
                <a:srgbClr val="000000"/>
              </a:solidFill>
              <a:effectLst/>
              <a:uLnTx/>
              <a:uFillTx/>
              <a:latin typeface="Arial" panose="020B0604020202020204"/>
              <a:sym typeface="+mn-lt"/>
            </a:endParaRPr>
          </a:p>
        </p:txBody>
      </p:sp>
      <p:sp>
        <p:nvSpPr>
          <p:cNvPr id="87" name="Rectangle 86"/>
          <p:cNvSpPr/>
          <p:nvPr/>
        </p:nvSpPr>
        <p:spPr>
          <a:xfrm>
            <a:off x="5195806" y="1314215"/>
            <a:ext cx="3262394" cy="629403"/>
          </a:xfrm>
          <a:prstGeom prst="rect">
            <a:avLst/>
          </a:prstGeom>
        </p:spPr>
        <p:txBody>
          <a:bodyPr wrap="square">
            <a:spAutoFit/>
          </a:bodyPr>
          <a:lstStyle/>
          <a:p>
            <a:pPr lvl="0">
              <a:lnSpc>
                <a:spcPct val="90000"/>
              </a:lnSpc>
              <a:spcBef>
                <a:spcPts val="277"/>
              </a:spcBef>
            </a:pPr>
            <a:r>
              <a:rPr lang="en-US" sz="1200" b="1" dirty="0">
                <a:solidFill>
                  <a:schemeClr val="accent1"/>
                </a:solidFill>
                <a:latin typeface="Arial" panose="020B0604020202020204"/>
                <a:sym typeface="+mn-lt"/>
              </a:rPr>
              <a:t>Shop-</a:t>
            </a:r>
            <a:r>
              <a:rPr lang="en-US" sz="1200" b="1" dirty="0" err="1">
                <a:solidFill>
                  <a:schemeClr val="accent1"/>
                </a:solidFill>
                <a:latin typeface="Arial" panose="020B0604020202020204"/>
                <a:sym typeface="+mn-lt"/>
              </a:rPr>
              <a:t>fas</a:t>
            </a:r>
            <a:r>
              <a:rPr lang="en-US" sz="1200" b="1" kern="0" noProof="0" dirty="0">
                <a:solidFill>
                  <a:srgbClr val="DE002B"/>
                </a:solidFill>
                <a:latin typeface="Arial" panose="020B0604020202020204"/>
              </a:rPr>
              <a:t> must also overcome challenges to offer online marketplace</a:t>
            </a:r>
            <a:endParaRPr kumimoji="0" lang="en-US" sz="1200" b="1" i="0" u="none" strike="noStrike" kern="0" cap="none" spc="0" normalizeH="0" baseline="0" noProof="0" dirty="0">
              <a:ln>
                <a:noFill/>
              </a:ln>
              <a:solidFill>
                <a:srgbClr val="DE002B"/>
              </a:solidFill>
              <a:effectLst/>
              <a:uLnTx/>
              <a:uFillTx/>
              <a:latin typeface="Arial" panose="020B0604020202020204"/>
            </a:endParaRPr>
          </a:p>
          <a:p>
            <a:pPr marL="0" marR="0" lvl="0" indent="0" defTabSz="914400" eaLnBrk="1" fontAlgn="auto" latinLnBrk="0" hangingPunct="1">
              <a:lnSpc>
                <a:spcPct val="90000"/>
              </a:lnSpc>
              <a:spcBef>
                <a:spcPts val="277"/>
              </a:spcBef>
              <a:spcAft>
                <a:spcPts val="0"/>
              </a:spcAft>
              <a:buClrTx/>
              <a:buSzTx/>
              <a:buFontTx/>
              <a:buNone/>
              <a:tabLst/>
              <a:defRPr/>
            </a:pPr>
            <a:endParaRPr kumimoji="0" lang="en-US" sz="1200" b="1" i="0" u="none" strike="noStrike" kern="0" cap="none" spc="0" normalizeH="0" baseline="0" noProof="0" dirty="0">
              <a:ln>
                <a:noFill/>
              </a:ln>
              <a:solidFill>
                <a:srgbClr val="C00000"/>
              </a:solidFill>
              <a:effectLst/>
              <a:uLnTx/>
              <a:uFillTx/>
              <a:latin typeface="Arial" panose="020B0604020202020204"/>
            </a:endParaRPr>
          </a:p>
        </p:txBody>
      </p:sp>
      <p:grpSp>
        <p:nvGrpSpPr>
          <p:cNvPr id="2" name="Group 1">
            <a:extLst>
              <a:ext uri="{FF2B5EF4-FFF2-40B4-BE49-F238E27FC236}">
                <a16:creationId xmlns:a16="http://schemas.microsoft.com/office/drawing/2014/main" id="{D7E1862A-BA34-48DA-B422-826BE1894759}"/>
              </a:ext>
            </a:extLst>
          </p:cNvPr>
          <p:cNvGrpSpPr/>
          <p:nvPr/>
        </p:nvGrpSpPr>
        <p:grpSpPr>
          <a:xfrm>
            <a:off x="4787001" y="1336820"/>
            <a:ext cx="292466" cy="405878"/>
            <a:chOff x="4787000" y="1336819"/>
            <a:chExt cx="391273" cy="543001"/>
          </a:xfrm>
        </p:grpSpPr>
        <p:grpSp>
          <p:nvGrpSpPr>
            <p:cNvPr id="86" name="Group 85"/>
            <p:cNvGrpSpPr>
              <a:grpSpLocks noChangeAspect="1"/>
            </p:cNvGrpSpPr>
            <p:nvPr/>
          </p:nvGrpSpPr>
          <p:grpSpPr>
            <a:xfrm>
              <a:off x="4918666" y="1461931"/>
              <a:ext cx="127944" cy="116477"/>
              <a:chOff x="736601" y="2144712"/>
              <a:chExt cx="2990849" cy="2990851"/>
            </a:xfrm>
            <a:solidFill>
              <a:srgbClr val="FFFFFF"/>
            </a:solidFill>
          </p:grpSpPr>
          <p:sp>
            <p:nvSpPr>
              <p:cNvPr id="88" name="Freeform 9"/>
              <p:cNvSpPr>
                <a:spLocks noEditPoints="1"/>
              </p:cNvSpPr>
              <p:nvPr/>
            </p:nvSpPr>
            <p:spPr bwMode="auto">
              <a:xfrm>
                <a:off x="736601" y="2144712"/>
                <a:ext cx="2990849" cy="2990851"/>
              </a:xfrm>
              <a:custGeom>
                <a:avLst/>
                <a:gdLst>
                  <a:gd name="T0" fmla="*/ 1040 w 2080"/>
                  <a:gd name="T1" fmla="*/ 0 h 2080"/>
                  <a:gd name="T2" fmla="*/ 0 w 2080"/>
                  <a:gd name="T3" fmla="*/ 1040 h 2080"/>
                  <a:gd name="T4" fmla="*/ 1040 w 2080"/>
                  <a:gd name="T5" fmla="*/ 2080 h 2080"/>
                  <a:gd name="T6" fmla="*/ 2080 w 2080"/>
                  <a:gd name="T7" fmla="*/ 1040 h 2080"/>
                  <a:gd name="T8" fmla="*/ 1040 w 2080"/>
                  <a:gd name="T9" fmla="*/ 0 h 2080"/>
                  <a:gd name="T10" fmla="*/ 1040 w 2080"/>
                  <a:gd name="T11" fmla="*/ 2000 h 2080"/>
                  <a:gd name="T12" fmla="*/ 80 w 2080"/>
                  <a:gd name="T13" fmla="*/ 1040 h 2080"/>
                  <a:gd name="T14" fmla="*/ 1040 w 2080"/>
                  <a:gd name="T15" fmla="*/ 80 h 2080"/>
                  <a:gd name="T16" fmla="*/ 2000 w 2080"/>
                  <a:gd name="T17" fmla="*/ 1040 h 2080"/>
                  <a:gd name="T18" fmla="*/ 1040 w 2080"/>
                  <a:gd name="T19" fmla="*/ 2000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0" h="2080">
                    <a:moveTo>
                      <a:pt x="1040" y="0"/>
                    </a:moveTo>
                    <a:cubicBezTo>
                      <a:pt x="465" y="0"/>
                      <a:pt x="0" y="466"/>
                      <a:pt x="0" y="1040"/>
                    </a:cubicBezTo>
                    <a:cubicBezTo>
                      <a:pt x="0" y="1614"/>
                      <a:pt x="465" y="2080"/>
                      <a:pt x="1040" y="2080"/>
                    </a:cubicBezTo>
                    <a:cubicBezTo>
                      <a:pt x="1614" y="2080"/>
                      <a:pt x="2080" y="1614"/>
                      <a:pt x="2080" y="1040"/>
                    </a:cubicBezTo>
                    <a:cubicBezTo>
                      <a:pt x="2080" y="466"/>
                      <a:pt x="1614" y="0"/>
                      <a:pt x="1040" y="0"/>
                    </a:cubicBezTo>
                    <a:close/>
                    <a:moveTo>
                      <a:pt x="1040" y="2000"/>
                    </a:moveTo>
                    <a:cubicBezTo>
                      <a:pt x="510" y="2000"/>
                      <a:pt x="80" y="1570"/>
                      <a:pt x="80" y="1040"/>
                    </a:cubicBezTo>
                    <a:cubicBezTo>
                      <a:pt x="80" y="510"/>
                      <a:pt x="510" y="80"/>
                      <a:pt x="1040" y="80"/>
                    </a:cubicBezTo>
                    <a:cubicBezTo>
                      <a:pt x="1570" y="80"/>
                      <a:pt x="2000" y="510"/>
                      <a:pt x="2000" y="1040"/>
                    </a:cubicBezTo>
                    <a:cubicBezTo>
                      <a:pt x="2000" y="1570"/>
                      <a:pt x="1570" y="2000"/>
                      <a:pt x="1040" y="2000"/>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47" b="0" i="0" u="none" strike="noStrike" kern="0" cap="none" spc="0" normalizeH="0" baseline="0" noProof="0" dirty="0">
                  <a:ln>
                    <a:noFill/>
                  </a:ln>
                  <a:solidFill>
                    <a:srgbClr val="5C5C5C"/>
                  </a:solidFill>
                  <a:effectLst/>
                  <a:uLnTx/>
                  <a:uFillTx/>
                  <a:latin typeface="Arial" panose="020B0604020202020204"/>
                  <a:sym typeface="+mn-lt"/>
                </a:endParaRPr>
              </a:p>
            </p:txBody>
          </p:sp>
          <p:sp>
            <p:nvSpPr>
              <p:cNvPr id="89" name="Freeform 10"/>
              <p:cNvSpPr>
                <a:spLocks/>
              </p:cNvSpPr>
              <p:nvPr/>
            </p:nvSpPr>
            <p:spPr bwMode="auto">
              <a:xfrm>
                <a:off x="1781175" y="2703513"/>
                <a:ext cx="901700" cy="1873250"/>
              </a:xfrm>
              <a:custGeom>
                <a:avLst/>
                <a:gdLst>
                  <a:gd name="T0" fmla="*/ 546 w 627"/>
                  <a:gd name="T1" fmla="*/ 709 h 1302"/>
                  <a:gd name="T2" fmla="*/ 352 w 627"/>
                  <a:gd name="T3" fmla="*/ 612 h 1302"/>
                  <a:gd name="T4" fmla="*/ 351 w 627"/>
                  <a:gd name="T5" fmla="*/ 612 h 1302"/>
                  <a:gd name="T6" fmla="*/ 117 w 627"/>
                  <a:gd name="T7" fmla="*/ 409 h 1302"/>
                  <a:gd name="T8" fmla="*/ 330 w 627"/>
                  <a:gd name="T9" fmla="*/ 244 h 1302"/>
                  <a:gd name="T10" fmla="*/ 552 w 627"/>
                  <a:gd name="T11" fmla="*/ 323 h 1302"/>
                  <a:gd name="T12" fmla="*/ 596 w 627"/>
                  <a:gd name="T13" fmla="*/ 245 h 1302"/>
                  <a:gd name="T14" fmla="*/ 389 w 627"/>
                  <a:gd name="T15" fmla="*/ 161 h 1302"/>
                  <a:gd name="T16" fmla="*/ 349 w 627"/>
                  <a:gd name="T17" fmla="*/ 157 h 1302"/>
                  <a:gd name="T18" fmla="*/ 349 w 627"/>
                  <a:gd name="T19" fmla="*/ 0 h 1302"/>
                  <a:gd name="T20" fmla="*/ 285 w 627"/>
                  <a:gd name="T21" fmla="*/ 0 h 1302"/>
                  <a:gd name="T22" fmla="*/ 285 w 627"/>
                  <a:gd name="T23" fmla="*/ 157 h 1302"/>
                  <a:gd name="T24" fmla="*/ 248 w 627"/>
                  <a:gd name="T25" fmla="*/ 164 h 1302"/>
                  <a:gd name="T26" fmla="*/ 11 w 627"/>
                  <a:gd name="T27" fmla="*/ 412 h 1302"/>
                  <a:gd name="T28" fmla="*/ 296 w 627"/>
                  <a:gd name="T29" fmla="*/ 690 h 1302"/>
                  <a:gd name="T30" fmla="*/ 297 w 627"/>
                  <a:gd name="T31" fmla="*/ 690 h 1302"/>
                  <a:gd name="T32" fmla="*/ 521 w 627"/>
                  <a:gd name="T33" fmla="*/ 885 h 1302"/>
                  <a:gd name="T34" fmla="*/ 317 w 627"/>
                  <a:gd name="T35" fmla="*/ 1059 h 1302"/>
                  <a:gd name="T36" fmla="*/ 56 w 627"/>
                  <a:gd name="T37" fmla="*/ 956 h 1302"/>
                  <a:gd name="T38" fmla="*/ 0 w 627"/>
                  <a:gd name="T39" fmla="*/ 1029 h 1302"/>
                  <a:gd name="T40" fmla="*/ 246 w 627"/>
                  <a:gd name="T41" fmla="*/ 1142 h 1302"/>
                  <a:gd name="T42" fmla="*/ 285 w 627"/>
                  <a:gd name="T43" fmla="*/ 1147 h 1302"/>
                  <a:gd name="T44" fmla="*/ 285 w 627"/>
                  <a:gd name="T45" fmla="*/ 1302 h 1302"/>
                  <a:gd name="T46" fmla="*/ 349 w 627"/>
                  <a:gd name="T47" fmla="*/ 1302 h 1302"/>
                  <a:gd name="T48" fmla="*/ 349 w 627"/>
                  <a:gd name="T49" fmla="*/ 1148 h 1302"/>
                  <a:gd name="T50" fmla="*/ 387 w 627"/>
                  <a:gd name="T51" fmla="*/ 1142 h 1302"/>
                  <a:gd name="T52" fmla="*/ 627 w 627"/>
                  <a:gd name="T53" fmla="*/ 876 h 1302"/>
                  <a:gd name="T54" fmla="*/ 546 w 627"/>
                  <a:gd name="T55" fmla="*/ 709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7" h="1302">
                    <a:moveTo>
                      <a:pt x="546" y="709"/>
                    </a:moveTo>
                    <a:cubicBezTo>
                      <a:pt x="493" y="667"/>
                      <a:pt x="421" y="639"/>
                      <a:pt x="352" y="612"/>
                    </a:cubicBezTo>
                    <a:cubicBezTo>
                      <a:pt x="351" y="612"/>
                      <a:pt x="351" y="612"/>
                      <a:pt x="351" y="612"/>
                    </a:cubicBezTo>
                    <a:cubicBezTo>
                      <a:pt x="231" y="566"/>
                      <a:pt x="117" y="522"/>
                      <a:pt x="117" y="409"/>
                    </a:cubicBezTo>
                    <a:cubicBezTo>
                      <a:pt x="117" y="311"/>
                      <a:pt x="205" y="244"/>
                      <a:pt x="330" y="244"/>
                    </a:cubicBezTo>
                    <a:cubicBezTo>
                      <a:pt x="431" y="244"/>
                      <a:pt x="514" y="295"/>
                      <a:pt x="552" y="323"/>
                    </a:cubicBezTo>
                    <a:cubicBezTo>
                      <a:pt x="596" y="245"/>
                      <a:pt x="596" y="245"/>
                      <a:pt x="596" y="245"/>
                    </a:cubicBezTo>
                    <a:cubicBezTo>
                      <a:pt x="569" y="223"/>
                      <a:pt x="499" y="174"/>
                      <a:pt x="389" y="161"/>
                    </a:cubicBezTo>
                    <a:cubicBezTo>
                      <a:pt x="349" y="157"/>
                      <a:pt x="349" y="157"/>
                      <a:pt x="349" y="157"/>
                    </a:cubicBezTo>
                    <a:cubicBezTo>
                      <a:pt x="349" y="0"/>
                      <a:pt x="349" y="0"/>
                      <a:pt x="349" y="0"/>
                    </a:cubicBezTo>
                    <a:cubicBezTo>
                      <a:pt x="285" y="0"/>
                      <a:pt x="285" y="0"/>
                      <a:pt x="285" y="0"/>
                    </a:cubicBezTo>
                    <a:cubicBezTo>
                      <a:pt x="285" y="157"/>
                      <a:pt x="285" y="157"/>
                      <a:pt x="285" y="157"/>
                    </a:cubicBezTo>
                    <a:cubicBezTo>
                      <a:pt x="248" y="164"/>
                      <a:pt x="248" y="164"/>
                      <a:pt x="248" y="164"/>
                    </a:cubicBezTo>
                    <a:cubicBezTo>
                      <a:pt x="106" y="191"/>
                      <a:pt x="11" y="291"/>
                      <a:pt x="11" y="412"/>
                    </a:cubicBezTo>
                    <a:cubicBezTo>
                      <a:pt x="11" y="565"/>
                      <a:pt x="134" y="626"/>
                      <a:pt x="296" y="690"/>
                    </a:cubicBezTo>
                    <a:cubicBezTo>
                      <a:pt x="297" y="690"/>
                      <a:pt x="297" y="690"/>
                      <a:pt x="297" y="690"/>
                    </a:cubicBezTo>
                    <a:cubicBezTo>
                      <a:pt x="412" y="736"/>
                      <a:pt x="521" y="780"/>
                      <a:pt x="521" y="885"/>
                    </a:cubicBezTo>
                    <a:cubicBezTo>
                      <a:pt x="521" y="999"/>
                      <a:pt x="419" y="1059"/>
                      <a:pt x="317" y="1059"/>
                    </a:cubicBezTo>
                    <a:cubicBezTo>
                      <a:pt x="200" y="1059"/>
                      <a:pt x="103" y="994"/>
                      <a:pt x="56" y="956"/>
                    </a:cubicBezTo>
                    <a:cubicBezTo>
                      <a:pt x="0" y="1029"/>
                      <a:pt x="0" y="1029"/>
                      <a:pt x="0" y="1029"/>
                    </a:cubicBezTo>
                    <a:cubicBezTo>
                      <a:pt x="29" y="1055"/>
                      <a:pt x="113" y="1123"/>
                      <a:pt x="246" y="1142"/>
                    </a:cubicBezTo>
                    <a:cubicBezTo>
                      <a:pt x="285" y="1147"/>
                      <a:pt x="285" y="1147"/>
                      <a:pt x="285" y="1147"/>
                    </a:cubicBezTo>
                    <a:cubicBezTo>
                      <a:pt x="285" y="1302"/>
                      <a:pt x="285" y="1302"/>
                      <a:pt x="285" y="1302"/>
                    </a:cubicBezTo>
                    <a:cubicBezTo>
                      <a:pt x="349" y="1302"/>
                      <a:pt x="349" y="1302"/>
                      <a:pt x="349" y="1302"/>
                    </a:cubicBezTo>
                    <a:cubicBezTo>
                      <a:pt x="349" y="1148"/>
                      <a:pt x="349" y="1148"/>
                      <a:pt x="349" y="1148"/>
                    </a:cubicBezTo>
                    <a:cubicBezTo>
                      <a:pt x="387" y="1142"/>
                      <a:pt x="387" y="1142"/>
                      <a:pt x="387" y="1142"/>
                    </a:cubicBezTo>
                    <a:cubicBezTo>
                      <a:pt x="531" y="1118"/>
                      <a:pt x="627" y="1011"/>
                      <a:pt x="627" y="876"/>
                    </a:cubicBezTo>
                    <a:cubicBezTo>
                      <a:pt x="627" y="806"/>
                      <a:pt x="601" y="753"/>
                      <a:pt x="546" y="709"/>
                    </a:cubicBezTo>
                    <a:close/>
                  </a:path>
                </a:pathLst>
              </a:custGeom>
              <a:grpFill/>
              <a:ln w="9525">
                <a:noFill/>
                <a:round/>
                <a:headEnd/>
                <a:tailEnd/>
              </a:ln>
            </p:spPr>
            <p:txBody>
              <a:bodyPr vert="horz" wrap="square" lIns="63305" tIns="31652" rIns="63305" bIns="3165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47" b="0" i="0" u="none" strike="noStrike" kern="0" cap="none" spc="0" normalizeH="0" baseline="0" noProof="0" dirty="0">
                  <a:ln>
                    <a:noFill/>
                  </a:ln>
                  <a:solidFill>
                    <a:srgbClr val="5C5C5C"/>
                  </a:solidFill>
                  <a:effectLst/>
                  <a:uLnTx/>
                  <a:uFillTx/>
                  <a:latin typeface="Arial" panose="020B0604020202020204"/>
                  <a:sym typeface="+mn-lt"/>
                </a:endParaRPr>
              </a:p>
            </p:txBody>
          </p:sp>
        </p:grpSp>
        <p:sp>
          <p:nvSpPr>
            <p:cNvPr id="79" name="Diamond 78"/>
            <p:cNvSpPr/>
            <p:nvPr/>
          </p:nvSpPr>
          <p:spPr>
            <a:xfrm>
              <a:off x="4787000" y="1577657"/>
              <a:ext cx="391273" cy="302163"/>
            </a:xfrm>
            <a:prstGeom prst="diamond">
              <a:avLst/>
            </a:prstGeom>
            <a:solidFill>
              <a:srgbClr val="262626"/>
            </a:solidFill>
            <a:ln w="9525" cap="flat" cmpd="sng" algn="ctr">
              <a:noFill/>
              <a:prstDash val="solid"/>
            </a:ln>
            <a:effectLst/>
          </p:spPr>
          <p:txBody>
            <a:bodyPr lIns="49847" tIns="49847" rIns="49847" bIns="49847" rtlCol="0" anchor="t" anchorCtr="0">
              <a:noAutofit/>
            </a:bodyPr>
            <a:lstStyle/>
            <a:p>
              <a:pPr marL="0" marR="0" lvl="0" indent="0" defTabSz="914400" eaLnBrk="1" fontAlgn="auto" latinLnBrk="0" hangingPunct="1">
                <a:lnSpc>
                  <a:spcPct val="90000"/>
                </a:lnSpc>
                <a:spcBef>
                  <a:spcPts val="277"/>
                </a:spcBef>
                <a:spcAft>
                  <a:spcPts val="0"/>
                </a:spcAft>
                <a:buClrTx/>
                <a:buSzTx/>
                <a:buFontTx/>
                <a:buNone/>
                <a:tabLst/>
                <a:defRPr/>
              </a:pPr>
              <a:endParaRPr kumimoji="0" lang="en-US" sz="1039" b="0" i="0" u="none" strike="noStrike" kern="0" cap="none" spc="0" normalizeH="0" baseline="0" noProof="0" dirty="0">
                <a:ln>
                  <a:noFill/>
                </a:ln>
                <a:solidFill>
                  <a:srgbClr val="5C5C5C"/>
                </a:solidFill>
                <a:effectLst/>
                <a:uLnTx/>
                <a:uFillTx/>
                <a:latin typeface="Arial" panose="020B0604020202020204"/>
                <a:ea typeface="+mn-ea"/>
                <a:cs typeface="+mn-cs"/>
              </a:endParaRPr>
            </a:p>
          </p:txBody>
        </p:sp>
        <p:sp>
          <p:nvSpPr>
            <p:cNvPr id="80" name="Diamond 79"/>
            <p:cNvSpPr/>
            <p:nvPr/>
          </p:nvSpPr>
          <p:spPr>
            <a:xfrm>
              <a:off x="4787000" y="1501411"/>
              <a:ext cx="391273" cy="302163"/>
            </a:xfrm>
            <a:prstGeom prst="diamond">
              <a:avLst/>
            </a:prstGeom>
            <a:solidFill>
              <a:srgbClr val="FFFFFF"/>
            </a:solidFill>
            <a:ln w="9525" cap="flat" cmpd="sng" algn="ctr">
              <a:noFill/>
              <a:prstDash val="solid"/>
            </a:ln>
            <a:effectLst/>
          </p:spPr>
          <p:txBody>
            <a:bodyPr lIns="49847" tIns="49847" rIns="49847" bIns="49847" rtlCol="0" anchor="t" anchorCtr="0">
              <a:noAutofit/>
            </a:bodyPr>
            <a:lstStyle/>
            <a:p>
              <a:pPr marL="0" marR="0" lvl="0" indent="0" defTabSz="914400" eaLnBrk="1" fontAlgn="auto" latinLnBrk="0" hangingPunct="1">
                <a:lnSpc>
                  <a:spcPct val="90000"/>
                </a:lnSpc>
                <a:spcBef>
                  <a:spcPts val="277"/>
                </a:spcBef>
                <a:spcAft>
                  <a:spcPts val="0"/>
                </a:spcAft>
                <a:buClrTx/>
                <a:buSzTx/>
                <a:buFontTx/>
                <a:buNone/>
                <a:tabLst/>
                <a:defRPr/>
              </a:pPr>
              <a:endParaRPr kumimoji="0" lang="en-US" sz="1039" b="0" i="0" u="none" strike="noStrike" kern="0" cap="none" spc="0" normalizeH="0" baseline="0" noProof="0" dirty="0">
                <a:ln>
                  <a:noFill/>
                </a:ln>
                <a:solidFill>
                  <a:srgbClr val="5C5C5C"/>
                </a:solidFill>
                <a:effectLst/>
                <a:uLnTx/>
                <a:uFillTx/>
                <a:latin typeface="Arial" panose="020B0604020202020204"/>
                <a:ea typeface="+mn-ea"/>
                <a:cs typeface="+mn-cs"/>
              </a:endParaRPr>
            </a:p>
          </p:txBody>
        </p:sp>
        <p:sp>
          <p:nvSpPr>
            <p:cNvPr id="81" name="Diamond 80"/>
            <p:cNvSpPr/>
            <p:nvPr/>
          </p:nvSpPr>
          <p:spPr>
            <a:xfrm>
              <a:off x="4787000" y="1460066"/>
              <a:ext cx="391273" cy="302163"/>
            </a:xfrm>
            <a:prstGeom prst="diamond">
              <a:avLst/>
            </a:prstGeom>
            <a:solidFill>
              <a:srgbClr val="262626"/>
            </a:solidFill>
            <a:ln w="9525" cap="flat" cmpd="sng" algn="ctr">
              <a:noFill/>
              <a:prstDash val="solid"/>
            </a:ln>
            <a:effectLst/>
          </p:spPr>
          <p:txBody>
            <a:bodyPr lIns="49847" tIns="49847" rIns="49847" bIns="49847" rtlCol="0" anchor="t" anchorCtr="0">
              <a:noAutofit/>
            </a:bodyPr>
            <a:lstStyle/>
            <a:p>
              <a:pPr marL="0" marR="0" lvl="0" indent="0" defTabSz="914400" eaLnBrk="1" fontAlgn="auto" latinLnBrk="0" hangingPunct="1">
                <a:lnSpc>
                  <a:spcPct val="90000"/>
                </a:lnSpc>
                <a:spcBef>
                  <a:spcPts val="277"/>
                </a:spcBef>
                <a:spcAft>
                  <a:spcPts val="0"/>
                </a:spcAft>
                <a:buClrTx/>
                <a:buSzTx/>
                <a:buFontTx/>
                <a:buNone/>
                <a:tabLst/>
                <a:defRPr/>
              </a:pPr>
              <a:endParaRPr kumimoji="0" lang="en-US" sz="1039" b="0" i="0" u="none" strike="noStrike" kern="0" cap="none" spc="0" normalizeH="0" baseline="0" noProof="0" dirty="0">
                <a:ln>
                  <a:noFill/>
                </a:ln>
                <a:solidFill>
                  <a:srgbClr val="5C5C5C"/>
                </a:solidFill>
                <a:effectLst/>
                <a:uLnTx/>
                <a:uFillTx/>
                <a:latin typeface="Arial" panose="020B0604020202020204"/>
                <a:ea typeface="+mn-ea"/>
                <a:cs typeface="+mn-cs"/>
              </a:endParaRPr>
            </a:p>
          </p:txBody>
        </p:sp>
        <p:sp>
          <p:nvSpPr>
            <p:cNvPr id="82" name="Diamond 81"/>
            <p:cNvSpPr/>
            <p:nvPr/>
          </p:nvSpPr>
          <p:spPr>
            <a:xfrm>
              <a:off x="4787000" y="1378364"/>
              <a:ext cx="391273" cy="302163"/>
            </a:xfrm>
            <a:prstGeom prst="diamond">
              <a:avLst/>
            </a:prstGeom>
            <a:solidFill>
              <a:srgbClr val="FFFFFF"/>
            </a:solidFill>
            <a:ln w="9525" cap="flat" cmpd="sng" algn="ctr">
              <a:noFill/>
              <a:prstDash val="solid"/>
            </a:ln>
            <a:effectLst/>
          </p:spPr>
          <p:txBody>
            <a:bodyPr lIns="49847" tIns="49847" rIns="49847" bIns="49847" rtlCol="0" anchor="t" anchorCtr="0">
              <a:noAutofit/>
            </a:bodyPr>
            <a:lstStyle/>
            <a:p>
              <a:pPr marL="0" marR="0" lvl="0" indent="0" defTabSz="914400" eaLnBrk="1" fontAlgn="auto" latinLnBrk="0" hangingPunct="1">
                <a:lnSpc>
                  <a:spcPct val="90000"/>
                </a:lnSpc>
                <a:spcBef>
                  <a:spcPts val="277"/>
                </a:spcBef>
                <a:spcAft>
                  <a:spcPts val="0"/>
                </a:spcAft>
                <a:buClrTx/>
                <a:buSzTx/>
                <a:buFontTx/>
                <a:buNone/>
                <a:tabLst/>
                <a:defRPr/>
              </a:pPr>
              <a:endParaRPr kumimoji="0" lang="en-US" sz="1039" b="0" i="0" u="none" strike="noStrike" kern="0" cap="none" spc="0" normalizeH="0" baseline="0" noProof="0" dirty="0">
                <a:ln>
                  <a:noFill/>
                </a:ln>
                <a:solidFill>
                  <a:srgbClr val="5C5C5C"/>
                </a:solidFill>
                <a:effectLst/>
                <a:uLnTx/>
                <a:uFillTx/>
                <a:latin typeface="Arial" panose="020B0604020202020204"/>
                <a:ea typeface="+mn-ea"/>
                <a:cs typeface="+mn-cs"/>
              </a:endParaRPr>
            </a:p>
          </p:txBody>
        </p:sp>
        <p:sp>
          <p:nvSpPr>
            <p:cNvPr id="83" name="Diamond 82"/>
            <p:cNvSpPr/>
            <p:nvPr/>
          </p:nvSpPr>
          <p:spPr>
            <a:xfrm>
              <a:off x="4787000" y="1336819"/>
              <a:ext cx="391273" cy="302163"/>
            </a:xfrm>
            <a:prstGeom prst="diamond">
              <a:avLst/>
            </a:prstGeom>
            <a:solidFill>
              <a:srgbClr val="262626"/>
            </a:solidFill>
            <a:ln w="9525" cap="flat" cmpd="sng" algn="ctr">
              <a:noFill/>
              <a:prstDash val="solid"/>
            </a:ln>
            <a:effectLst/>
          </p:spPr>
          <p:txBody>
            <a:bodyPr lIns="49847" tIns="49847" rIns="49847" bIns="49847" rtlCol="0" anchor="t" anchorCtr="0">
              <a:noAutofit/>
            </a:bodyPr>
            <a:lstStyle/>
            <a:p>
              <a:pPr marL="0" marR="0" lvl="0" indent="0" defTabSz="914400" eaLnBrk="1" fontAlgn="auto" latinLnBrk="0" hangingPunct="1">
                <a:lnSpc>
                  <a:spcPct val="90000"/>
                </a:lnSpc>
                <a:spcBef>
                  <a:spcPts val="277"/>
                </a:spcBef>
                <a:spcAft>
                  <a:spcPts val="0"/>
                </a:spcAft>
                <a:buClrTx/>
                <a:buSzTx/>
                <a:buFontTx/>
                <a:buNone/>
                <a:tabLst/>
                <a:defRPr/>
              </a:pPr>
              <a:endParaRPr kumimoji="0" lang="en-US" sz="1039" b="0" i="0" u="none" strike="noStrike" kern="0" cap="none" spc="0" normalizeH="0" baseline="0" noProof="0" dirty="0">
                <a:ln>
                  <a:noFill/>
                </a:ln>
                <a:solidFill>
                  <a:srgbClr val="5C5C5C"/>
                </a:solidFill>
                <a:effectLst/>
                <a:uLnTx/>
                <a:uFillTx/>
                <a:latin typeface="Arial" panose="020B0604020202020204"/>
                <a:ea typeface="+mn-ea"/>
                <a:cs typeface="+mn-cs"/>
              </a:endParaRPr>
            </a:p>
          </p:txBody>
        </p:sp>
      </p:grpSp>
      <p:pic>
        <p:nvPicPr>
          <p:cNvPr id="25" name="Picture 24" descr="Application&#10;&#10;Description automatically generated">
            <a:extLst>
              <a:ext uri="{FF2B5EF4-FFF2-40B4-BE49-F238E27FC236}">
                <a16:creationId xmlns:a16="http://schemas.microsoft.com/office/drawing/2014/main" id="{3BC6D054-E6B6-4EB5-8B61-A3EE77424AF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40131007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 name="Object 96" hidden="1">
            <a:extLst>
              <a:ext uri="{FF2B5EF4-FFF2-40B4-BE49-F238E27FC236}">
                <a16:creationId xmlns:a16="http://schemas.microsoft.com/office/drawing/2014/main" id="{31DAE3B0-48A0-40C5-AD48-8E38FB827A92}"/>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97" name="Object 96" hidden="1">
                        <a:extLst>
                          <a:ext uri="{FF2B5EF4-FFF2-40B4-BE49-F238E27FC236}">
                            <a16:creationId xmlns:a16="http://schemas.microsoft.com/office/drawing/2014/main" id="{31DAE3B0-48A0-40C5-AD48-8E38FB827A92}"/>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16" name="Title 115">
            <a:extLst>
              <a:ext uri="{FF2B5EF4-FFF2-40B4-BE49-F238E27FC236}">
                <a16:creationId xmlns:a16="http://schemas.microsoft.com/office/drawing/2014/main" id="{60466465-48E3-4F24-B7AF-FFC3DA075619}"/>
              </a:ext>
            </a:extLst>
          </p:cNvPr>
          <p:cNvSpPr>
            <a:spLocks noGrp="1"/>
          </p:cNvSpPr>
          <p:nvPr>
            <p:ph type="title"/>
          </p:nvPr>
        </p:nvSpPr>
        <p:spPr>
          <a:xfrm>
            <a:off x="1197114" y="396000"/>
            <a:ext cx="7504913" cy="857250"/>
          </a:xfrm>
        </p:spPr>
        <p:txBody>
          <a:bodyPr wrap="square" lIns="0" tIns="0" rIns="0" bIns="0">
            <a:noAutofit/>
          </a:bodyPr>
          <a:lstStyle/>
          <a:p>
            <a:r>
              <a:rPr lang="en-GB" dirty="0"/>
              <a:t>E.g. Flipkart </a:t>
            </a:r>
            <a:r>
              <a:rPr lang="en-US" dirty="0"/>
              <a:t>created internal data structure to enable various teams to create own reporting format</a:t>
            </a:r>
          </a:p>
        </p:txBody>
      </p:sp>
      <p:grpSp>
        <p:nvGrpSpPr>
          <p:cNvPr id="2" name="Group 1">
            <a:extLst>
              <a:ext uri="{FF2B5EF4-FFF2-40B4-BE49-F238E27FC236}">
                <a16:creationId xmlns:a16="http://schemas.microsoft.com/office/drawing/2014/main" id="{85357D05-DCBE-4FC7-9B19-0C6C5417E56D}"/>
              </a:ext>
            </a:extLst>
          </p:cNvPr>
          <p:cNvGrpSpPr/>
          <p:nvPr/>
        </p:nvGrpSpPr>
        <p:grpSpPr>
          <a:xfrm>
            <a:off x="918148" y="1361204"/>
            <a:ext cx="7504916" cy="3155234"/>
            <a:chOff x="1197112" y="1359563"/>
            <a:chExt cx="7504916" cy="3011386"/>
          </a:xfrm>
        </p:grpSpPr>
        <p:cxnSp>
          <p:nvCxnSpPr>
            <p:cNvPr id="8" name="VLine8">
              <a:extLst>
                <a:ext uri="{FF2B5EF4-FFF2-40B4-BE49-F238E27FC236}">
                  <a16:creationId xmlns:a16="http://schemas.microsoft.com/office/drawing/2014/main" id="{B8FF86BD-9665-468A-BAA5-8E438C9A9D9F}"/>
                </a:ext>
              </a:extLst>
            </p:cNvPr>
            <p:cNvCxnSpPr>
              <a:cxnSpLocks/>
            </p:cNvCxnSpPr>
            <p:nvPr/>
          </p:nvCxnSpPr>
          <p:spPr>
            <a:xfrm>
              <a:off x="6517555" y="1359563"/>
              <a:ext cx="0" cy="3011386"/>
            </a:xfrm>
            <a:prstGeom prst="line">
              <a:avLst/>
            </a:prstGeom>
            <a:ln w="9525" cmpd="sng">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9" name="IsoscelesTriangle9">
              <a:extLst>
                <a:ext uri="{FF2B5EF4-FFF2-40B4-BE49-F238E27FC236}">
                  <a16:creationId xmlns:a16="http://schemas.microsoft.com/office/drawing/2014/main" id="{D9199CCF-93CA-420D-A6B9-F6418730D31D}"/>
                </a:ext>
              </a:extLst>
            </p:cNvPr>
            <p:cNvSpPr/>
            <p:nvPr/>
          </p:nvSpPr>
          <p:spPr>
            <a:xfrm rot="5400000">
              <a:off x="6209114" y="2697578"/>
              <a:ext cx="656106" cy="145716"/>
            </a:xfrm>
            <a:prstGeom prst="triangle">
              <a:avLst/>
            </a:prstGeom>
            <a:solidFill>
              <a:srgbClr val="C00000"/>
            </a:solidFill>
            <a:ln w="22225" cmpd="sng">
              <a:solidFill>
                <a:schemeClr val="bg1"/>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a:lnSpc>
                  <a:spcPct val="90000"/>
                </a:lnSpc>
                <a:spcBef>
                  <a:spcPts val="341"/>
                </a:spcBef>
              </a:pPr>
              <a:endParaRPr lang="en-US" sz="1300" dirty="0"/>
            </a:p>
          </p:txBody>
        </p:sp>
        <p:sp>
          <p:nvSpPr>
            <p:cNvPr id="13" name="RBContent13">
              <a:extLst>
                <a:ext uri="{FF2B5EF4-FFF2-40B4-BE49-F238E27FC236}">
                  <a16:creationId xmlns:a16="http://schemas.microsoft.com/office/drawing/2014/main" id="{8F7053F8-8B23-4294-AA74-F9EFE0E25A90}"/>
                </a:ext>
              </a:extLst>
            </p:cNvPr>
            <p:cNvSpPr txBox="1">
              <a:spLocks/>
            </p:cNvSpPr>
            <p:nvPr/>
          </p:nvSpPr>
          <p:spPr>
            <a:xfrm>
              <a:off x="1197114" y="1359563"/>
              <a:ext cx="4022144" cy="145403"/>
            </a:xfrm>
            <a:prstGeom prst="rect">
              <a:avLst/>
            </a:prstGeom>
            <a:noFill/>
            <a:ln w="9525">
              <a:noFill/>
            </a:ln>
          </p:spPr>
          <p:txBody>
            <a:bodyPr vert="horz" wrap="square" lIns="0" tIns="0" rIns="0" bIns="0" rtlCol="0">
              <a:spAutoFit/>
            </a:bodyPr>
            <a:lstStyle/>
            <a:p>
              <a:pPr>
                <a:lnSpc>
                  <a:spcPct val="90000"/>
                </a:lnSpc>
                <a:spcBef>
                  <a:spcPts val="341"/>
                </a:spcBef>
                <a:buSzPct val="100000"/>
              </a:pPr>
              <a:r>
                <a:rPr lang="en-US" sz="1100" b="1" dirty="0">
                  <a:solidFill>
                    <a:srgbClr val="DE002B"/>
                  </a:solidFill>
                  <a:latin typeface="Arial" panose="020B0604020202020204" pitchFamily="34" charset="0"/>
                  <a:sym typeface="+mn-lt"/>
                </a:rPr>
                <a:t>Flipkart's data architecture</a:t>
              </a:r>
            </a:p>
          </p:txBody>
        </p:sp>
        <p:sp>
          <p:nvSpPr>
            <p:cNvPr id="15" name="RBContent15">
              <a:extLst>
                <a:ext uri="{FF2B5EF4-FFF2-40B4-BE49-F238E27FC236}">
                  <a16:creationId xmlns:a16="http://schemas.microsoft.com/office/drawing/2014/main" id="{640B430E-F8C3-4466-9B71-34D536C10D27}"/>
                </a:ext>
              </a:extLst>
            </p:cNvPr>
            <p:cNvSpPr txBox="1">
              <a:spLocks/>
            </p:cNvSpPr>
            <p:nvPr/>
          </p:nvSpPr>
          <p:spPr>
            <a:xfrm>
              <a:off x="6678540" y="1388138"/>
              <a:ext cx="2023487" cy="145403"/>
            </a:xfrm>
            <a:prstGeom prst="rect">
              <a:avLst/>
            </a:prstGeom>
            <a:noFill/>
            <a:ln w="9525">
              <a:noFill/>
            </a:ln>
          </p:spPr>
          <p:txBody>
            <a:bodyPr vert="horz" wrap="square" lIns="0" tIns="0" rIns="0" bIns="0" rtlCol="0">
              <a:spAutoFit/>
            </a:bodyPr>
            <a:lstStyle/>
            <a:p>
              <a:pPr>
                <a:lnSpc>
                  <a:spcPct val="90000"/>
                </a:lnSpc>
                <a:spcBef>
                  <a:spcPts val="341"/>
                </a:spcBef>
                <a:buSzPct val="100000"/>
              </a:pPr>
              <a:r>
                <a:rPr lang="en-US" sz="1100" b="1" dirty="0">
                  <a:solidFill>
                    <a:srgbClr val="DE002B"/>
                  </a:solidFill>
                  <a:latin typeface="Arial" panose="020B0604020202020204" pitchFamily="34" charset="0"/>
                  <a:sym typeface="+mn-lt"/>
                </a:rPr>
                <a:t>Reporting</a:t>
              </a:r>
            </a:p>
          </p:txBody>
        </p:sp>
        <p:sp>
          <p:nvSpPr>
            <p:cNvPr id="16" name="RBContent16">
              <a:extLst>
                <a:ext uri="{FF2B5EF4-FFF2-40B4-BE49-F238E27FC236}">
                  <a16:creationId xmlns:a16="http://schemas.microsoft.com/office/drawing/2014/main" id="{CCE1DDE1-1ACC-452E-8D23-FAE074CFABB8}"/>
                </a:ext>
              </a:extLst>
            </p:cNvPr>
            <p:cNvSpPr txBox="1">
              <a:spLocks/>
            </p:cNvSpPr>
            <p:nvPr/>
          </p:nvSpPr>
          <p:spPr>
            <a:xfrm>
              <a:off x="6678540" y="1625664"/>
              <a:ext cx="2023488" cy="2399897"/>
            </a:xfrm>
            <a:prstGeom prst="rect">
              <a:avLst/>
            </a:prstGeom>
            <a:noFill/>
            <a:ln w="9525">
              <a:noFill/>
            </a:ln>
          </p:spPr>
          <p:txBody>
            <a:bodyPr vert="horz" wrap="square" lIns="0" tIns="0" rIns="0" bIns="0" rtlCol="0">
              <a:spAutoFit/>
            </a:bodyPr>
            <a:lstStyle/>
            <a:p>
              <a:pPr>
                <a:lnSpc>
                  <a:spcPct val="90000"/>
                </a:lnSpc>
                <a:spcBef>
                  <a:spcPts val="341"/>
                </a:spcBef>
                <a:buSzPct val="100000"/>
              </a:pPr>
              <a:r>
                <a:rPr lang="en-US" sz="1100" dirty="0">
                  <a:latin typeface="Arial" panose="020B0604020202020204" pitchFamily="34" charset="0"/>
                  <a:sym typeface="+mn-lt"/>
                </a:rPr>
                <a:t>The </a:t>
              </a:r>
              <a:r>
                <a:rPr lang="en-US" sz="1100" b="1" dirty="0">
                  <a:latin typeface="Arial" panose="020B0604020202020204" pitchFamily="34" charset="0"/>
                  <a:sym typeface="+mn-lt"/>
                </a:rPr>
                <a:t>architecture team </a:t>
              </a:r>
              <a:r>
                <a:rPr lang="en-US" sz="1100" dirty="0">
                  <a:latin typeface="Arial" panose="020B0604020202020204" pitchFamily="34" charset="0"/>
                  <a:sym typeface="+mn-lt"/>
                </a:rPr>
                <a:t>is </a:t>
              </a:r>
              <a:r>
                <a:rPr lang="en-US" sz="1100" b="1" dirty="0">
                  <a:latin typeface="Arial" panose="020B0604020202020204" pitchFamily="34" charset="0"/>
                  <a:sym typeface="+mn-lt"/>
                </a:rPr>
                <a:t>responsible</a:t>
              </a:r>
              <a:r>
                <a:rPr lang="en-US" sz="1100" dirty="0">
                  <a:latin typeface="Arial" panose="020B0604020202020204" pitchFamily="34" charset="0"/>
                  <a:sym typeface="+mn-lt"/>
                </a:rPr>
                <a:t> for </a:t>
              </a:r>
              <a:r>
                <a:rPr lang="en-US" sz="1100" b="1" dirty="0">
                  <a:latin typeface="Arial" panose="020B0604020202020204" pitchFamily="34" charset="0"/>
                  <a:sym typeface="+mn-lt"/>
                </a:rPr>
                <a:t>designing a data architecture</a:t>
              </a:r>
              <a:r>
                <a:rPr lang="en-US" sz="1100" dirty="0">
                  <a:latin typeface="Arial" panose="020B0604020202020204" pitchFamily="34" charset="0"/>
                  <a:sym typeface="+mn-lt"/>
                </a:rPr>
                <a:t> that focuses on:</a:t>
              </a:r>
            </a:p>
            <a:p>
              <a:pPr marL="177800" lvl="1" indent="-177800">
                <a:lnSpc>
                  <a:spcPct val="90000"/>
                </a:lnSpc>
                <a:spcBef>
                  <a:spcPts val="277"/>
                </a:spcBef>
                <a:buClr>
                  <a:schemeClr val="accent1"/>
                </a:buClr>
                <a:buSzPct val="100000"/>
                <a:buFont typeface="Wingdings" panose="05000000000000000000" pitchFamily="2" charset="2"/>
                <a:buChar char="§"/>
              </a:pPr>
              <a:r>
                <a:rPr lang="en-US" sz="1100" b="1" dirty="0">
                  <a:latin typeface="Arial" panose="020B0604020202020204" pitchFamily="34" charset="0"/>
                  <a:sym typeface="+mn-lt"/>
                </a:rPr>
                <a:t>Self-serve UI</a:t>
              </a:r>
              <a:r>
                <a:rPr lang="en-US" sz="1100" dirty="0">
                  <a:latin typeface="Arial" panose="020B0604020202020204" pitchFamily="34" charset="0"/>
                  <a:sym typeface="+mn-lt"/>
                </a:rPr>
                <a:t>: Each team within the business will have their own interface into which data is fed in raw form, and they can do their own data crunching on the UI itself based on what is required</a:t>
              </a:r>
            </a:p>
            <a:p>
              <a:pPr marL="177800" lvl="1" indent="-177800">
                <a:lnSpc>
                  <a:spcPct val="90000"/>
                </a:lnSpc>
                <a:spcBef>
                  <a:spcPts val="277"/>
                </a:spcBef>
                <a:buClr>
                  <a:schemeClr val="accent1"/>
                </a:buClr>
                <a:buSzPct val="100000"/>
                <a:buFont typeface="Wingdings" panose="05000000000000000000" pitchFamily="2" charset="2"/>
                <a:buChar char="§"/>
              </a:pPr>
              <a:r>
                <a:rPr lang="en-US" sz="1100" b="1" dirty="0">
                  <a:latin typeface="Arial" panose="020B0604020202020204" pitchFamily="34" charset="0"/>
                  <a:sym typeface="+mn-lt"/>
                </a:rPr>
                <a:t>Real-time processing capability</a:t>
              </a:r>
              <a:r>
                <a:rPr lang="en-US" sz="1100" dirty="0">
                  <a:latin typeface="Arial" panose="020B0604020202020204" pitchFamily="34" charset="0"/>
                  <a:sym typeface="+mn-lt"/>
                </a:rPr>
                <a:t>: Capability to process data real-time with built-in algorithms for detecting anomalies</a:t>
              </a:r>
            </a:p>
          </p:txBody>
        </p:sp>
        <p:sp>
          <p:nvSpPr>
            <p:cNvPr id="6" name="Rectangle: Rounded Corners 5">
              <a:extLst>
                <a:ext uri="{FF2B5EF4-FFF2-40B4-BE49-F238E27FC236}">
                  <a16:creationId xmlns:a16="http://schemas.microsoft.com/office/drawing/2014/main" id="{CB05CCAC-4EE3-49F5-84E4-94F5CAC78F46}"/>
                </a:ext>
              </a:extLst>
            </p:cNvPr>
            <p:cNvSpPr/>
            <p:nvPr/>
          </p:nvSpPr>
          <p:spPr>
            <a:xfrm>
              <a:off x="2590116" y="1621954"/>
              <a:ext cx="470045" cy="281157"/>
            </a:xfrm>
            <a:prstGeom prst="roundRect">
              <a:avLst>
                <a:gd name="adj" fmla="val 50000"/>
              </a:avLst>
            </a:prstGeom>
            <a:solidFill>
              <a:schemeClr val="accent3">
                <a:lumMod val="20000"/>
                <a:lumOff val="80000"/>
              </a:schemeClr>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700" dirty="0">
                  <a:solidFill>
                    <a:schemeClr val="tx2"/>
                  </a:solidFill>
                  <a:latin typeface="+mj-lt"/>
                </a:rPr>
                <a:t>Reports</a:t>
              </a:r>
            </a:p>
          </p:txBody>
        </p:sp>
        <p:sp>
          <p:nvSpPr>
            <p:cNvPr id="22" name="Rectangle: Rounded Corners 21">
              <a:extLst>
                <a:ext uri="{FF2B5EF4-FFF2-40B4-BE49-F238E27FC236}">
                  <a16:creationId xmlns:a16="http://schemas.microsoft.com/office/drawing/2014/main" id="{1B484DD4-7112-4527-BBBF-8E57D6ED153B}"/>
                </a:ext>
              </a:extLst>
            </p:cNvPr>
            <p:cNvSpPr/>
            <p:nvPr/>
          </p:nvSpPr>
          <p:spPr>
            <a:xfrm>
              <a:off x="3101770" y="1621954"/>
              <a:ext cx="470045" cy="281157"/>
            </a:xfrm>
            <a:prstGeom prst="roundRect">
              <a:avLst>
                <a:gd name="adj" fmla="val 50000"/>
              </a:avLst>
            </a:prstGeom>
            <a:solidFill>
              <a:schemeClr val="accent3">
                <a:lumMod val="20000"/>
                <a:lumOff val="80000"/>
              </a:schemeClr>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700" dirty="0">
                  <a:solidFill>
                    <a:schemeClr val="tx2"/>
                  </a:solidFill>
                  <a:latin typeface="+mj-lt"/>
                </a:rPr>
                <a:t>Adhoc query</a:t>
              </a:r>
            </a:p>
          </p:txBody>
        </p:sp>
        <p:sp>
          <p:nvSpPr>
            <p:cNvPr id="23" name="Rectangle: Rounded Corners 22">
              <a:extLst>
                <a:ext uri="{FF2B5EF4-FFF2-40B4-BE49-F238E27FC236}">
                  <a16:creationId xmlns:a16="http://schemas.microsoft.com/office/drawing/2014/main" id="{BFFDFF0B-1DF1-4566-91EB-32C9DFF05171}"/>
                </a:ext>
              </a:extLst>
            </p:cNvPr>
            <p:cNvSpPr/>
            <p:nvPr/>
          </p:nvSpPr>
          <p:spPr>
            <a:xfrm>
              <a:off x="3613424" y="1621954"/>
              <a:ext cx="470045" cy="281157"/>
            </a:xfrm>
            <a:prstGeom prst="roundRect">
              <a:avLst>
                <a:gd name="adj" fmla="val 50000"/>
              </a:avLst>
            </a:prstGeom>
            <a:solidFill>
              <a:schemeClr val="accent3">
                <a:lumMod val="20000"/>
                <a:lumOff val="80000"/>
              </a:schemeClr>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700" dirty="0">
                  <a:solidFill>
                    <a:schemeClr val="tx2"/>
                  </a:solidFill>
                  <a:latin typeface="+mj-lt"/>
                </a:rPr>
                <a:t>Batch export</a:t>
              </a:r>
            </a:p>
          </p:txBody>
        </p:sp>
        <p:sp>
          <p:nvSpPr>
            <p:cNvPr id="24" name="Rectangle: Rounded Corners 23">
              <a:extLst>
                <a:ext uri="{FF2B5EF4-FFF2-40B4-BE49-F238E27FC236}">
                  <a16:creationId xmlns:a16="http://schemas.microsoft.com/office/drawing/2014/main" id="{D5A11D40-68A0-4192-A58D-545AD330E91B}"/>
                </a:ext>
              </a:extLst>
            </p:cNvPr>
            <p:cNvSpPr/>
            <p:nvPr/>
          </p:nvSpPr>
          <p:spPr>
            <a:xfrm>
              <a:off x="4464066" y="1621954"/>
              <a:ext cx="515965" cy="281157"/>
            </a:xfrm>
            <a:prstGeom prst="roundRect">
              <a:avLst>
                <a:gd name="adj" fmla="val 50000"/>
              </a:avLst>
            </a:prstGeom>
            <a:solidFill>
              <a:schemeClr val="accent3">
                <a:lumMod val="20000"/>
                <a:lumOff val="80000"/>
              </a:schemeClr>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700" dirty="0">
                  <a:solidFill>
                    <a:schemeClr val="tx2"/>
                  </a:solidFill>
                  <a:latin typeface="+mj-lt"/>
                </a:rPr>
                <a:t>Realtime serving</a:t>
              </a:r>
            </a:p>
          </p:txBody>
        </p:sp>
        <p:sp>
          <p:nvSpPr>
            <p:cNvPr id="4" name="Rectangle 3">
              <a:extLst>
                <a:ext uri="{FF2B5EF4-FFF2-40B4-BE49-F238E27FC236}">
                  <a16:creationId xmlns:a16="http://schemas.microsoft.com/office/drawing/2014/main" id="{169EE057-6360-4F05-9087-51EC0D11F2D0}"/>
                </a:ext>
              </a:extLst>
            </p:cNvPr>
            <p:cNvSpPr/>
            <p:nvPr/>
          </p:nvSpPr>
          <p:spPr>
            <a:xfrm>
              <a:off x="1197112" y="2142408"/>
              <a:ext cx="614551" cy="1768079"/>
            </a:xfrm>
            <a:prstGeom prst="rect">
              <a:avLst/>
            </a:prstGeom>
            <a:solidFill>
              <a:schemeClr val="accent2">
                <a:lumMod val="50000"/>
                <a:lumOff val="50000"/>
              </a:schemeClr>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r>
                <a:rPr lang="en-US" sz="700" dirty="0">
                  <a:solidFill>
                    <a:schemeClr val="bg2"/>
                  </a:solidFill>
                  <a:latin typeface="+mj-lt"/>
                </a:rPr>
                <a:t>Knowledge graph</a:t>
              </a:r>
            </a:p>
          </p:txBody>
        </p:sp>
        <p:sp>
          <p:nvSpPr>
            <p:cNvPr id="25" name="Rectangle 24">
              <a:extLst>
                <a:ext uri="{FF2B5EF4-FFF2-40B4-BE49-F238E27FC236}">
                  <a16:creationId xmlns:a16="http://schemas.microsoft.com/office/drawing/2014/main" id="{9790A6F1-F992-480C-868D-0E931403F358}"/>
                </a:ext>
              </a:extLst>
            </p:cNvPr>
            <p:cNvSpPr/>
            <p:nvPr/>
          </p:nvSpPr>
          <p:spPr>
            <a:xfrm>
              <a:off x="2028812" y="2142408"/>
              <a:ext cx="562244" cy="899918"/>
            </a:xfrm>
            <a:prstGeom prst="rect">
              <a:avLst/>
            </a:prstGeom>
            <a:solidFill>
              <a:schemeClr val="accent3">
                <a:lumMod val="75000"/>
              </a:schemeClr>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700" dirty="0">
                  <a:solidFill>
                    <a:schemeClr val="bg2"/>
                  </a:solidFill>
                  <a:latin typeface="+mj-lt"/>
                </a:rPr>
                <a:t>Backup</a:t>
              </a:r>
            </a:p>
            <a:p>
              <a:pPr algn="ctr"/>
              <a:r>
                <a:rPr lang="en-US" sz="700" dirty="0">
                  <a:solidFill>
                    <a:schemeClr val="bg2"/>
                  </a:solidFill>
                  <a:latin typeface="+mj-lt"/>
                </a:rPr>
                <a:t>Archival</a:t>
              </a:r>
            </a:p>
            <a:p>
              <a:pPr algn="ctr"/>
              <a:r>
                <a:rPr lang="en-US" sz="700" dirty="0">
                  <a:solidFill>
                    <a:schemeClr val="bg2"/>
                  </a:solidFill>
                  <a:latin typeface="+mj-lt"/>
                </a:rPr>
                <a:t>Retrieval</a:t>
              </a:r>
            </a:p>
            <a:p>
              <a:pPr algn="ctr"/>
              <a:r>
                <a:rPr lang="en-US" sz="700" dirty="0">
                  <a:solidFill>
                    <a:schemeClr val="bg2"/>
                  </a:solidFill>
                  <a:latin typeface="+mj-lt"/>
                </a:rPr>
                <a:t>Purging</a:t>
              </a:r>
            </a:p>
          </p:txBody>
        </p:sp>
        <p:sp>
          <p:nvSpPr>
            <p:cNvPr id="28" name="Rectangle 27">
              <a:extLst>
                <a:ext uri="{FF2B5EF4-FFF2-40B4-BE49-F238E27FC236}">
                  <a16:creationId xmlns:a16="http://schemas.microsoft.com/office/drawing/2014/main" id="{91D65C0A-BCB9-4745-809A-BAA7525C95C6}"/>
                </a:ext>
              </a:extLst>
            </p:cNvPr>
            <p:cNvSpPr/>
            <p:nvPr/>
          </p:nvSpPr>
          <p:spPr>
            <a:xfrm>
              <a:off x="2028811" y="3223636"/>
              <a:ext cx="562244" cy="310558"/>
            </a:xfrm>
            <a:prstGeom prst="rect">
              <a:avLst/>
            </a:prstGeom>
            <a:solidFill>
              <a:schemeClr val="accent2">
                <a:lumMod val="50000"/>
                <a:lumOff val="50000"/>
              </a:schemeClr>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700" dirty="0">
                  <a:solidFill>
                    <a:schemeClr val="bg2"/>
                  </a:solidFill>
                  <a:latin typeface="+mj-lt"/>
                </a:rPr>
                <a:t>Meta data</a:t>
              </a:r>
            </a:p>
          </p:txBody>
        </p:sp>
        <p:sp>
          <p:nvSpPr>
            <p:cNvPr id="29" name="Rectangle 28">
              <a:extLst>
                <a:ext uri="{FF2B5EF4-FFF2-40B4-BE49-F238E27FC236}">
                  <a16:creationId xmlns:a16="http://schemas.microsoft.com/office/drawing/2014/main" id="{5EE316E0-935E-4B99-B1A6-E8FA5807BB3B}"/>
                </a:ext>
              </a:extLst>
            </p:cNvPr>
            <p:cNvSpPr/>
            <p:nvPr/>
          </p:nvSpPr>
          <p:spPr>
            <a:xfrm>
              <a:off x="2029739" y="3614402"/>
              <a:ext cx="562244" cy="310558"/>
            </a:xfrm>
            <a:prstGeom prst="rect">
              <a:avLst/>
            </a:prstGeom>
            <a:solidFill>
              <a:schemeClr val="accent2">
                <a:lumMod val="50000"/>
                <a:lumOff val="50000"/>
              </a:schemeClr>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700" dirty="0">
                  <a:solidFill>
                    <a:schemeClr val="bg2"/>
                  </a:solidFill>
                  <a:latin typeface="+mj-lt"/>
                </a:rPr>
                <a:t>Data quality</a:t>
              </a:r>
            </a:p>
          </p:txBody>
        </p:sp>
        <p:sp>
          <p:nvSpPr>
            <p:cNvPr id="32" name="Rectangle 31">
              <a:extLst>
                <a:ext uri="{FF2B5EF4-FFF2-40B4-BE49-F238E27FC236}">
                  <a16:creationId xmlns:a16="http://schemas.microsoft.com/office/drawing/2014/main" id="{5FDA1E05-C3A9-4E7D-98D4-C9F0CB5B53C6}"/>
                </a:ext>
              </a:extLst>
            </p:cNvPr>
            <p:cNvSpPr/>
            <p:nvPr/>
          </p:nvSpPr>
          <p:spPr>
            <a:xfrm>
              <a:off x="2590117" y="2142408"/>
              <a:ext cx="1493353" cy="299973"/>
            </a:xfrm>
            <a:prstGeom prst="rect">
              <a:avLst/>
            </a:prstGeom>
            <a:solidFill>
              <a:schemeClr val="accent3"/>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700" dirty="0">
                  <a:solidFill>
                    <a:schemeClr val="tx2"/>
                  </a:solidFill>
                  <a:latin typeface="+mj-lt"/>
                </a:rPr>
                <a:t>Derived data</a:t>
              </a:r>
            </a:p>
          </p:txBody>
        </p:sp>
        <p:sp>
          <p:nvSpPr>
            <p:cNvPr id="33" name="Rectangle 32">
              <a:extLst>
                <a:ext uri="{FF2B5EF4-FFF2-40B4-BE49-F238E27FC236}">
                  <a16:creationId xmlns:a16="http://schemas.microsoft.com/office/drawing/2014/main" id="{DF734107-844A-4D0C-84B8-1B575184B43F}"/>
                </a:ext>
              </a:extLst>
            </p:cNvPr>
            <p:cNvSpPr/>
            <p:nvPr/>
          </p:nvSpPr>
          <p:spPr>
            <a:xfrm>
              <a:off x="2590117" y="2442381"/>
              <a:ext cx="1493353" cy="299973"/>
            </a:xfrm>
            <a:prstGeom prst="rect">
              <a:avLst/>
            </a:prstGeom>
            <a:solidFill>
              <a:schemeClr val="accent3"/>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700" dirty="0">
                  <a:solidFill>
                    <a:schemeClr val="tx2"/>
                  </a:solidFill>
                  <a:latin typeface="+mj-lt"/>
                </a:rPr>
                <a:t>Journaling</a:t>
              </a:r>
            </a:p>
          </p:txBody>
        </p:sp>
        <p:sp>
          <p:nvSpPr>
            <p:cNvPr id="34" name="Rectangle 33">
              <a:extLst>
                <a:ext uri="{FF2B5EF4-FFF2-40B4-BE49-F238E27FC236}">
                  <a16:creationId xmlns:a16="http://schemas.microsoft.com/office/drawing/2014/main" id="{E4E160A7-1FA4-4E04-9D09-3BE0CBAC4099}"/>
                </a:ext>
              </a:extLst>
            </p:cNvPr>
            <p:cNvSpPr/>
            <p:nvPr/>
          </p:nvSpPr>
          <p:spPr>
            <a:xfrm>
              <a:off x="2590117" y="2742353"/>
              <a:ext cx="1493353" cy="299973"/>
            </a:xfrm>
            <a:prstGeom prst="rect">
              <a:avLst/>
            </a:prstGeom>
            <a:solidFill>
              <a:schemeClr val="accent3"/>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700" dirty="0">
                  <a:solidFill>
                    <a:schemeClr val="tx2"/>
                  </a:solidFill>
                  <a:latin typeface="+mj-lt"/>
                </a:rPr>
                <a:t>Raw data</a:t>
              </a:r>
            </a:p>
          </p:txBody>
        </p:sp>
        <p:sp>
          <p:nvSpPr>
            <p:cNvPr id="35" name="Rectangle 34">
              <a:extLst>
                <a:ext uri="{FF2B5EF4-FFF2-40B4-BE49-F238E27FC236}">
                  <a16:creationId xmlns:a16="http://schemas.microsoft.com/office/drawing/2014/main" id="{D25F727D-9D5B-4B5F-B8A7-02EAAEB26722}"/>
                </a:ext>
              </a:extLst>
            </p:cNvPr>
            <p:cNvSpPr/>
            <p:nvPr/>
          </p:nvSpPr>
          <p:spPr>
            <a:xfrm>
              <a:off x="4359961" y="2257479"/>
              <a:ext cx="714443" cy="310558"/>
            </a:xfrm>
            <a:prstGeom prst="rect">
              <a:avLst/>
            </a:prstGeom>
            <a:solidFill>
              <a:schemeClr val="accent4"/>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700" dirty="0">
                  <a:solidFill>
                    <a:schemeClr val="bg2"/>
                  </a:solidFill>
                  <a:latin typeface="+mj-lt"/>
                </a:rPr>
                <a:t>Messaging queue</a:t>
              </a:r>
            </a:p>
          </p:txBody>
        </p:sp>
        <p:sp>
          <p:nvSpPr>
            <p:cNvPr id="36" name="Rectangle 35">
              <a:extLst>
                <a:ext uri="{FF2B5EF4-FFF2-40B4-BE49-F238E27FC236}">
                  <a16:creationId xmlns:a16="http://schemas.microsoft.com/office/drawing/2014/main" id="{05F5F6D6-438D-4943-A1CC-1F4CE1C28957}"/>
                </a:ext>
              </a:extLst>
            </p:cNvPr>
            <p:cNvSpPr/>
            <p:nvPr/>
          </p:nvSpPr>
          <p:spPr>
            <a:xfrm>
              <a:off x="5419744" y="2202390"/>
              <a:ext cx="915895" cy="420737"/>
            </a:xfrm>
            <a:prstGeom prst="rect">
              <a:avLst/>
            </a:prstGeom>
            <a:solidFill>
              <a:schemeClr val="accent3">
                <a:lumMod val="20000"/>
                <a:lumOff val="80000"/>
              </a:schemeClr>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700" b="1" dirty="0">
                  <a:solidFill>
                    <a:schemeClr val="tx2"/>
                  </a:solidFill>
                  <a:latin typeface="+mj-lt"/>
                </a:rPr>
                <a:t>Streaming platform</a:t>
              </a:r>
            </a:p>
          </p:txBody>
        </p:sp>
        <p:sp>
          <p:nvSpPr>
            <p:cNvPr id="37" name="Rectangle 36">
              <a:extLst>
                <a:ext uri="{FF2B5EF4-FFF2-40B4-BE49-F238E27FC236}">
                  <a16:creationId xmlns:a16="http://schemas.microsoft.com/office/drawing/2014/main" id="{F54ACF9D-83E3-4673-9B05-07AC4CED9D87}"/>
                </a:ext>
              </a:extLst>
            </p:cNvPr>
            <p:cNvSpPr/>
            <p:nvPr/>
          </p:nvSpPr>
          <p:spPr>
            <a:xfrm>
              <a:off x="5419744" y="2686703"/>
              <a:ext cx="915895" cy="420737"/>
            </a:xfrm>
            <a:prstGeom prst="rect">
              <a:avLst/>
            </a:prstGeom>
            <a:solidFill>
              <a:schemeClr val="accent3">
                <a:lumMod val="20000"/>
                <a:lumOff val="80000"/>
              </a:schemeClr>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700" b="1" dirty="0">
                  <a:solidFill>
                    <a:schemeClr val="tx2"/>
                  </a:solidFill>
                  <a:latin typeface="+mj-lt"/>
                </a:rPr>
                <a:t>Batch compute</a:t>
              </a:r>
            </a:p>
          </p:txBody>
        </p:sp>
        <p:sp>
          <p:nvSpPr>
            <p:cNvPr id="38" name="Rectangle 37">
              <a:extLst>
                <a:ext uri="{FF2B5EF4-FFF2-40B4-BE49-F238E27FC236}">
                  <a16:creationId xmlns:a16="http://schemas.microsoft.com/office/drawing/2014/main" id="{17BD0FD3-72B9-4B85-A1E7-14BE17402E30}"/>
                </a:ext>
              </a:extLst>
            </p:cNvPr>
            <p:cNvSpPr/>
            <p:nvPr/>
          </p:nvSpPr>
          <p:spPr>
            <a:xfrm>
              <a:off x="3418207" y="3460445"/>
              <a:ext cx="902405" cy="310558"/>
            </a:xfrm>
            <a:prstGeom prst="rect">
              <a:avLst/>
            </a:prstGeom>
            <a:solidFill>
              <a:schemeClr val="accent5">
                <a:lumMod val="20000"/>
                <a:lumOff val="80000"/>
              </a:schemeClr>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700" dirty="0">
                  <a:solidFill>
                    <a:schemeClr val="tx2"/>
                  </a:solidFill>
                  <a:latin typeface="+mj-lt"/>
                </a:rPr>
                <a:t>Batch ingestion</a:t>
              </a:r>
            </a:p>
          </p:txBody>
        </p:sp>
        <p:sp>
          <p:nvSpPr>
            <p:cNvPr id="39" name="Rectangle 38">
              <a:extLst>
                <a:ext uri="{FF2B5EF4-FFF2-40B4-BE49-F238E27FC236}">
                  <a16:creationId xmlns:a16="http://schemas.microsoft.com/office/drawing/2014/main" id="{8BFF6937-8E51-41D1-9974-A17FBBB9D143}"/>
                </a:ext>
              </a:extLst>
            </p:cNvPr>
            <p:cNvSpPr/>
            <p:nvPr/>
          </p:nvSpPr>
          <p:spPr>
            <a:xfrm>
              <a:off x="4389861" y="3460445"/>
              <a:ext cx="902405" cy="310558"/>
            </a:xfrm>
            <a:prstGeom prst="rect">
              <a:avLst/>
            </a:prstGeom>
            <a:solidFill>
              <a:schemeClr val="accent5">
                <a:lumMod val="20000"/>
                <a:lumOff val="80000"/>
              </a:schemeClr>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700" dirty="0">
                  <a:solidFill>
                    <a:schemeClr val="tx2"/>
                  </a:solidFill>
                  <a:latin typeface="+mj-lt"/>
                </a:rPr>
                <a:t>Realtime ingestion</a:t>
              </a:r>
            </a:p>
          </p:txBody>
        </p:sp>
        <p:sp>
          <p:nvSpPr>
            <p:cNvPr id="40" name="Rectangle 39">
              <a:extLst>
                <a:ext uri="{FF2B5EF4-FFF2-40B4-BE49-F238E27FC236}">
                  <a16:creationId xmlns:a16="http://schemas.microsoft.com/office/drawing/2014/main" id="{9F0AF86F-AB87-43BE-8CA5-C8F4FD472D15}"/>
                </a:ext>
              </a:extLst>
            </p:cNvPr>
            <p:cNvSpPr/>
            <p:nvPr/>
          </p:nvSpPr>
          <p:spPr>
            <a:xfrm>
              <a:off x="3307403" y="4060391"/>
              <a:ext cx="616681" cy="310558"/>
            </a:xfrm>
            <a:prstGeom prst="rect">
              <a:avLst/>
            </a:prstGeom>
            <a:solidFill>
              <a:schemeClr val="bg2">
                <a:lumMod val="95000"/>
              </a:schemeClr>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700" dirty="0">
                  <a:solidFill>
                    <a:schemeClr val="tx2"/>
                  </a:solidFill>
                  <a:latin typeface="+mj-lt"/>
                </a:rPr>
                <a:t>Batch application 1</a:t>
              </a:r>
            </a:p>
          </p:txBody>
        </p:sp>
        <p:sp>
          <p:nvSpPr>
            <p:cNvPr id="41" name="Rectangle 40">
              <a:extLst>
                <a:ext uri="{FF2B5EF4-FFF2-40B4-BE49-F238E27FC236}">
                  <a16:creationId xmlns:a16="http://schemas.microsoft.com/office/drawing/2014/main" id="{E77E5FF2-599F-4B14-887B-51F00D97A742}"/>
                </a:ext>
              </a:extLst>
            </p:cNvPr>
            <p:cNvSpPr/>
            <p:nvPr/>
          </p:nvSpPr>
          <p:spPr>
            <a:xfrm>
              <a:off x="4066694" y="4060391"/>
              <a:ext cx="616681" cy="310558"/>
            </a:xfrm>
            <a:prstGeom prst="rect">
              <a:avLst/>
            </a:prstGeom>
            <a:solidFill>
              <a:schemeClr val="bg2">
                <a:lumMod val="95000"/>
              </a:schemeClr>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700" dirty="0">
                  <a:solidFill>
                    <a:schemeClr val="tx2"/>
                  </a:solidFill>
                  <a:latin typeface="+mj-lt"/>
                </a:rPr>
                <a:t>Micro service 1</a:t>
              </a:r>
            </a:p>
          </p:txBody>
        </p:sp>
        <p:sp>
          <p:nvSpPr>
            <p:cNvPr id="42" name="Rectangle 41">
              <a:extLst>
                <a:ext uri="{FF2B5EF4-FFF2-40B4-BE49-F238E27FC236}">
                  <a16:creationId xmlns:a16="http://schemas.microsoft.com/office/drawing/2014/main" id="{97A0F89D-C233-44CB-BDB6-17B13D28FA71}"/>
                </a:ext>
              </a:extLst>
            </p:cNvPr>
            <p:cNvSpPr/>
            <p:nvPr/>
          </p:nvSpPr>
          <p:spPr>
            <a:xfrm>
              <a:off x="4825985" y="4060391"/>
              <a:ext cx="616681" cy="310558"/>
            </a:xfrm>
            <a:prstGeom prst="rect">
              <a:avLst/>
            </a:prstGeom>
            <a:solidFill>
              <a:schemeClr val="bg2">
                <a:lumMod val="95000"/>
              </a:schemeClr>
            </a:solidFill>
            <a:ln w="9525"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700" dirty="0">
                  <a:solidFill>
                    <a:schemeClr val="tx2"/>
                  </a:solidFill>
                  <a:latin typeface="+mj-lt"/>
                </a:rPr>
                <a:t>Micro service 2</a:t>
              </a:r>
            </a:p>
          </p:txBody>
        </p:sp>
        <p:sp>
          <p:nvSpPr>
            <p:cNvPr id="45" name="Rectangle 44">
              <a:extLst>
                <a:ext uri="{FF2B5EF4-FFF2-40B4-BE49-F238E27FC236}">
                  <a16:creationId xmlns:a16="http://schemas.microsoft.com/office/drawing/2014/main" id="{D345D292-8DD9-4ABF-9E77-0CB9ED794912}"/>
                </a:ext>
              </a:extLst>
            </p:cNvPr>
            <p:cNvSpPr/>
            <p:nvPr/>
          </p:nvSpPr>
          <p:spPr>
            <a:xfrm>
              <a:off x="3330914" y="3391889"/>
              <a:ext cx="2811006" cy="497952"/>
            </a:xfrm>
            <a:prstGeom prst="rect">
              <a:avLst/>
            </a:prstGeom>
            <a:noFill/>
            <a:ln w="158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BContent46">
              <a:extLst>
                <a:ext uri="{FF2B5EF4-FFF2-40B4-BE49-F238E27FC236}">
                  <a16:creationId xmlns:a16="http://schemas.microsoft.com/office/drawing/2014/main" id="{7713648A-97E9-45E3-BD99-0E9B8613E553}"/>
                </a:ext>
              </a:extLst>
            </p:cNvPr>
            <p:cNvSpPr txBox="1"/>
            <p:nvPr/>
          </p:nvSpPr>
          <p:spPr>
            <a:xfrm>
              <a:off x="5535585" y="3470615"/>
              <a:ext cx="681383" cy="264371"/>
            </a:xfrm>
            <a:prstGeom prst="rect">
              <a:avLst/>
            </a:prstGeom>
            <a:noFill/>
          </p:spPr>
          <p:txBody>
            <a:bodyPr vert="horz" wrap="square" lIns="0" tIns="0" rIns="0" bIns="0" rtlCol="0">
              <a:spAutoFit/>
            </a:bodyPr>
            <a:lstStyle/>
            <a:p>
              <a:r>
                <a:rPr lang="en-US" sz="900" b="1" dirty="0">
                  <a:solidFill>
                    <a:srgbClr val="DE002B"/>
                  </a:solidFill>
                  <a:latin typeface="+mj-lt"/>
                </a:rPr>
                <a:t>FDG Ingestion</a:t>
              </a:r>
            </a:p>
          </p:txBody>
        </p:sp>
        <p:sp>
          <p:nvSpPr>
            <p:cNvPr id="47" name="Rectangle 46">
              <a:extLst>
                <a:ext uri="{FF2B5EF4-FFF2-40B4-BE49-F238E27FC236}">
                  <a16:creationId xmlns:a16="http://schemas.microsoft.com/office/drawing/2014/main" id="{6030BE42-55A7-49FF-972E-F460E8A62B56}"/>
                </a:ext>
              </a:extLst>
            </p:cNvPr>
            <p:cNvSpPr/>
            <p:nvPr/>
          </p:nvSpPr>
          <p:spPr>
            <a:xfrm>
              <a:off x="3098591" y="2142408"/>
              <a:ext cx="75049" cy="75049"/>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884FF6C-80B3-4BD7-8CB2-8435BEB2B679}"/>
                </a:ext>
              </a:extLst>
            </p:cNvPr>
            <p:cNvSpPr/>
            <p:nvPr/>
          </p:nvSpPr>
          <p:spPr>
            <a:xfrm>
              <a:off x="3299268" y="2142408"/>
              <a:ext cx="75049" cy="75049"/>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1D7425B-54D4-4ED2-9527-626F9FE543BB}"/>
                </a:ext>
              </a:extLst>
            </p:cNvPr>
            <p:cNvSpPr/>
            <p:nvPr/>
          </p:nvSpPr>
          <p:spPr>
            <a:xfrm>
              <a:off x="3499946" y="2142408"/>
              <a:ext cx="75049" cy="75049"/>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Connector: Elbow 51">
              <a:extLst>
                <a:ext uri="{FF2B5EF4-FFF2-40B4-BE49-F238E27FC236}">
                  <a16:creationId xmlns:a16="http://schemas.microsoft.com/office/drawing/2014/main" id="{7A911B52-3747-4192-88B7-50FA72865607}"/>
                </a:ext>
              </a:extLst>
            </p:cNvPr>
            <p:cNvCxnSpPr>
              <a:cxnSpLocks/>
              <a:stCxn id="47" idx="0"/>
              <a:endCxn id="6" idx="2"/>
            </p:cNvCxnSpPr>
            <p:nvPr/>
          </p:nvCxnSpPr>
          <p:spPr>
            <a:xfrm rot="16200000" flipV="1">
              <a:off x="2860980" y="1867271"/>
              <a:ext cx="239297" cy="310977"/>
            </a:xfrm>
            <a:prstGeom prst="bentConnector3">
              <a:avLst/>
            </a:prstGeom>
            <a:ln w="9525" cmpd="sng">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06734B51-99EE-48FE-A23A-A52672AE84C1}"/>
                </a:ext>
              </a:extLst>
            </p:cNvPr>
            <p:cNvCxnSpPr>
              <a:cxnSpLocks/>
              <a:stCxn id="49" idx="0"/>
              <a:endCxn id="23" idx="2"/>
            </p:cNvCxnSpPr>
            <p:nvPr/>
          </p:nvCxnSpPr>
          <p:spPr>
            <a:xfrm rot="5400000" flipH="1" flipV="1">
              <a:off x="3573311" y="1867272"/>
              <a:ext cx="239297" cy="310976"/>
            </a:xfrm>
            <a:prstGeom prst="bentConnector3">
              <a:avLst>
                <a:gd name="adj1" fmla="val 50000"/>
              </a:avLst>
            </a:prstGeom>
            <a:ln w="9525" cmpd="sng">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1E05594-AAE8-4E6A-876D-4981BBC01AB7}"/>
                </a:ext>
              </a:extLst>
            </p:cNvPr>
            <p:cNvCxnSpPr>
              <a:stCxn id="48" idx="0"/>
              <a:endCxn id="22" idx="2"/>
            </p:cNvCxnSpPr>
            <p:nvPr/>
          </p:nvCxnSpPr>
          <p:spPr>
            <a:xfrm flipV="1">
              <a:off x="3336793" y="1903111"/>
              <a:ext cx="0" cy="239297"/>
            </a:xfrm>
            <a:prstGeom prst="line">
              <a:avLst/>
            </a:prstGeom>
            <a:ln w="9525" cmpd="sng">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F8AEFBA-4022-45C8-89A8-343185D9F781}"/>
                </a:ext>
              </a:extLst>
            </p:cNvPr>
            <p:cNvCxnSpPr>
              <a:cxnSpLocks/>
              <a:stCxn id="35" idx="0"/>
              <a:endCxn id="24" idx="2"/>
            </p:cNvCxnSpPr>
            <p:nvPr/>
          </p:nvCxnSpPr>
          <p:spPr>
            <a:xfrm flipV="1">
              <a:off x="4717183" y="1903111"/>
              <a:ext cx="4866" cy="354369"/>
            </a:xfrm>
            <a:prstGeom prst="line">
              <a:avLst/>
            </a:prstGeom>
            <a:ln w="9525" cmpd="sng">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9B1C04D-6575-487C-8265-7B4E35DAD3EB}"/>
                </a:ext>
              </a:extLst>
            </p:cNvPr>
            <p:cNvCxnSpPr>
              <a:cxnSpLocks/>
              <a:stCxn id="35" idx="3"/>
              <a:endCxn id="36" idx="1"/>
            </p:cNvCxnSpPr>
            <p:nvPr/>
          </p:nvCxnSpPr>
          <p:spPr>
            <a:xfrm>
              <a:off x="5074404" y="2412758"/>
              <a:ext cx="345340" cy="1"/>
            </a:xfrm>
            <a:prstGeom prst="line">
              <a:avLst/>
            </a:prstGeom>
            <a:ln w="9525" cmpd="sng">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4DA0FA3-D537-4C44-868F-230982709984}"/>
                </a:ext>
              </a:extLst>
            </p:cNvPr>
            <p:cNvCxnSpPr>
              <a:cxnSpLocks/>
            </p:cNvCxnSpPr>
            <p:nvPr/>
          </p:nvCxnSpPr>
          <p:spPr>
            <a:xfrm>
              <a:off x="4083469" y="2974054"/>
              <a:ext cx="1336275" cy="0"/>
            </a:xfrm>
            <a:prstGeom prst="line">
              <a:avLst/>
            </a:prstGeom>
            <a:ln w="9525" cmpd="sng">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67CCAF6-C336-41D5-882F-542277BB55E1}"/>
                </a:ext>
              </a:extLst>
            </p:cNvPr>
            <p:cNvCxnSpPr>
              <a:cxnSpLocks/>
              <a:stCxn id="25" idx="1"/>
            </p:cNvCxnSpPr>
            <p:nvPr/>
          </p:nvCxnSpPr>
          <p:spPr>
            <a:xfrm flipH="1">
              <a:off x="1824255" y="2592367"/>
              <a:ext cx="204557" cy="0"/>
            </a:xfrm>
            <a:prstGeom prst="line">
              <a:avLst/>
            </a:prstGeom>
            <a:ln w="9525" cmpd="sng">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AB8ACA8-451D-4A9C-8EB3-14A39D0A1655}"/>
                </a:ext>
              </a:extLst>
            </p:cNvPr>
            <p:cNvCxnSpPr>
              <a:cxnSpLocks/>
            </p:cNvCxnSpPr>
            <p:nvPr/>
          </p:nvCxnSpPr>
          <p:spPr>
            <a:xfrm flipH="1">
              <a:off x="1824255" y="3378915"/>
              <a:ext cx="204557" cy="0"/>
            </a:xfrm>
            <a:prstGeom prst="line">
              <a:avLst/>
            </a:prstGeom>
            <a:ln w="9525" cmpd="sng">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08AD077-BA0E-429F-89BC-EB03982DEA10}"/>
                </a:ext>
              </a:extLst>
            </p:cNvPr>
            <p:cNvCxnSpPr>
              <a:cxnSpLocks/>
            </p:cNvCxnSpPr>
            <p:nvPr/>
          </p:nvCxnSpPr>
          <p:spPr>
            <a:xfrm flipH="1">
              <a:off x="1824255" y="3769681"/>
              <a:ext cx="204557" cy="0"/>
            </a:xfrm>
            <a:prstGeom prst="line">
              <a:avLst/>
            </a:prstGeom>
            <a:ln w="9525" cmpd="sng">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A0C84F8-1228-430D-919C-61C794A26809}"/>
                </a:ext>
              </a:extLst>
            </p:cNvPr>
            <p:cNvCxnSpPr>
              <a:cxnSpLocks/>
              <a:stCxn id="40" idx="0"/>
            </p:cNvCxnSpPr>
            <p:nvPr/>
          </p:nvCxnSpPr>
          <p:spPr>
            <a:xfrm flipV="1">
              <a:off x="3615744" y="3769681"/>
              <a:ext cx="0" cy="290710"/>
            </a:xfrm>
            <a:prstGeom prst="line">
              <a:avLst/>
            </a:prstGeom>
            <a:ln w="9525" cmpd="sng">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C494E2F-E709-4148-8F70-A1D807F6C8AB}"/>
                </a:ext>
              </a:extLst>
            </p:cNvPr>
            <p:cNvCxnSpPr>
              <a:cxnSpLocks/>
            </p:cNvCxnSpPr>
            <p:nvPr/>
          </p:nvCxnSpPr>
          <p:spPr>
            <a:xfrm flipV="1">
              <a:off x="4626072" y="3769681"/>
              <a:ext cx="0" cy="290710"/>
            </a:xfrm>
            <a:prstGeom prst="line">
              <a:avLst/>
            </a:prstGeom>
            <a:ln w="9525" cmpd="sng">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82755B5-530D-4AA8-8A76-956E0894EBFB}"/>
                </a:ext>
              </a:extLst>
            </p:cNvPr>
            <p:cNvCxnSpPr>
              <a:cxnSpLocks/>
            </p:cNvCxnSpPr>
            <p:nvPr/>
          </p:nvCxnSpPr>
          <p:spPr>
            <a:xfrm flipV="1">
              <a:off x="4886422" y="3769681"/>
              <a:ext cx="0" cy="290710"/>
            </a:xfrm>
            <a:prstGeom prst="line">
              <a:avLst/>
            </a:prstGeom>
            <a:ln w="9525" cmpd="sng">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1AB1930-D109-4CD7-B9D8-83A86825FF02}"/>
                </a:ext>
              </a:extLst>
            </p:cNvPr>
            <p:cNvCxnSpPr>
              <a:cxnSpLocks/>
              <a:stCxn id="38" idx="0"/>
            </p:cNvCxnSpPr>
            <p:nvPr/>
          </p:nvCxnSpPr>
          <p:spPr>
            <a:xfrm flipH="1" flipV="1">
              <a:off x="3869409" y="3062890"/>
              <a:ext cx="1" cy="397555"/>
            </a:xfrm>
            <a:prstGeom prst="line">
              <a:avLst/>
            </a:prstGeom>
            <a:ln w="9525" cmpd="sng">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4F9FD15B-585D-4B8A-A2C4-87E5D4BA9F27}"/>
                </a:ext>
              </a:extLst>
            </p:cNvPr>
            <p:cNvSpPr/>
            <p:nvPr/>
          </p:nvSpPr>
          <p:spPr>
            <a:xfrm>
              <a:off x="4904983" y="2937119"/>
              <a:ext cx="75049" cy="75049"/>
            </a:xfrm>
            <a:prstGeom prst="rect">
              <a:avLst/>
            </a:prstGeom>
            <a:solidFill>
              <a:schemeClr val="bg2"/>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Connector: Elbow 97">
              <a:extLst>
                <a:ext uri="{FF2B5EF4-FFF2-40B4-BE49-F238E27FC236}">
                  <a16:creationId xmlns:a16="http://schemas.microsoft.com/office/drawing/2014/main" id="{99078789-9F74-4692-98BA-A9AE77FD00CE}"/>
                </a:ext>
              </a:extLst>
            </p:cNvPr>
            <p:cNvCxnSpPr>
              <a:cxnSpLocks/>
              <a:stCxn id="111" idx="3"/>
              <a:endCxn id="104" idx="1"/>
            </p:cNvCxnSpPr>
            <p:nvPr/>
          </p:nvCxnSpPr>
          <p:spPr>
            <a:xfrm>
              <a:off x="4083469" y="2374756"/>
              <a:ext cx="1336275" cy="425089"/>
            </a:xfrm>
            <a:prstGeom prst="bentConnector3">
              <a:avLst>
                <a:gd name="adj1" fmla="val 12578"/>
              </a:avLst>
            </a:prstGeom>
            <a:ln w="9525" cmpd="sng">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3659DD46-78E0-49A9-B705-FC38C4AA6004}"/>
                </a:ext>
              </a:extLst>
            </p:cNvPr>
            <p:cNvSpPr/>
            <p:nvPr/>
          </p:nvSpPr>
          <p:spPr>
            <a:xfrm>
              <a:off x="5419744" y="2762320"/>
              <a:ext cx="75049" cy="75049"/>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B4C49702-6C0F-4A54-BAE2-A50D0207AC0D}"/>
                </a:ext>
              </a:extLst>
            </p:cNvPr>
            <p:cNvSpPr/>
            <p:nvPr/>
          </p:nvSpPr>
          <p:spPr>
            <a:xfrm>
              <a:off x="4904983" y="2760363"/>
              <a:ext cx="75049" cy="75049"/>
            </a:xfrm>
            <a:prstGeom prst="rect">
              <a:avLst/>
            </a:prstGeom>
            <a:solidFill>
              <a:schemeClr val="bg2"/>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9AAD21C1-8B0F-43FB-AB66-95F7D429A0EF}"/>
                </a:ext>
              </a:extLst>
            </p:cNvPr>
            <p:cNvSpPr/>
            <p:nvPr/>
          </p:nvSpPr>
          <p:spPr>
            <a:xfrm>
              <a:off x="4679660" y="2760363"/>
              <a:ext cx="75049" cy="75049"/>
            </a:xfrm>
            <a:prstGeom prst="rect">
              <a:avLst/>
            </a:prstGeom>
            <a:solidFill>
              <a:schemeClr val="bg2"/>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C37FAF33-65AE-4A86-AE1B-2DA563D69E35}"/>
                </a:ext>
              </a:extLst>
            </p:cNvPr>
            <p:cNvCxnSpPr>
              <a:cxnSpLocks/>
              <a:stCxn id="35" idx="2"/>
              <a:endCxn id="34" idx="3"/>
            </p:cNvCxnSpPr>
            <p:nvPr/>
          </p:nvCxnSpPr>
          <p:spPr>
            <a:xfrm rot="5400000">
              <a:off x="4238176" y="2413332"/>
              <a:ext cx="324303" cy="633713"/>
            </a:xfrm>
            <a:prstGeom prst="bentConnector2">
              <a:avLst/>
            </a:prstGeom>
            <a:ln w="9525" cmpd="sng">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78DE1F0-BE34-4899-9227-2D9685926A43}"/>
                </a:ext>
              </a:extLst>
            </p:cNvPr>
            <p:cNvCxnSpPr>
              <a:cxnSpLocks/>
            </p:cNvCxnSpPr>
            <p:nvPr/>
          </p:nvCxnSpPr>
          <p:spPr>
            <a:xfrm flipH="1" flipV="1">
              <a:off x="4944299" y="2578176"/>
              <a:ext cx="1" cy="882270"/>
            </a:xfrm>
            <a:prstGeom prst="line">
              <a:avLst/>
            </a:prstGeom>
            <a:ln w="9525" cmpd="sng">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BD63504A-34F8-42FF-A3CD-346D66BDE960}"/>
                </a:ext>
              </a:extLst>
            </p:cNvPr>
            <p:cNvSpPr/>
            <p:nvPr/>
          </p:nvSpPr>
          <p:spPr>
            <a:xfrm>
              <a:off x="4008420" y="2337231"/>
              <a:ext cx="75049" cy="75049"/>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Connector 113">
              <a:extLst>
                <a:ext uri="{FF2B5EF4-FFF2-40B4-BE49-F238E27FC236}">
                  <a16:creationId xmlns:a16="http://schemas.microsoft.com/office/drawing/2014/main" id="{BCBEF2D9-4421-4B56-BF12-47A6A6A8AC36}"/>
                </a:ext>
              </a:extLst>
            </p:cNvPr>
            <p:cNvCxnSpPr>
              <a:cxnSpLocks/>
            </p:cNvCxnSpPr>
            <p:nvPr/>
          </p:nvCxnSpPr>
          <p:spPr>
            <a:xfrm flipH="1">
              <a:off x="4083469" y="2291093"/>
              <a:ext cx="273455" cy="0"/>
            </a:xfrm>
            <a:prstGeom prst="line">
              <a:avLst/>
            </a:prstGeom>
            <a:ln w="9525" cmpd="sng">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grpSp>
      <p:sp>
        <p:nvSpPr>
          <p:cNvPr id="60" name="Slide Number Placeholder 1">
            <a:extLst>
              <a:ext uri="{FF2B5EF4-FFF2-40B4-BE49-F238E27FC236}">
                <a16:creationId xmlns:a16="http://schemas.microsoft.com/office/drawing/2014/main" id="{FECECF76-A566-4942-96A6-F8D0CFF5833A}"/>
              </a:ext>
            </a:extLst>
          </p:cNvPr>
          <p:cNvSpPr>
            <a:spLocks noGrp="1"/>
          </p:cNvSpPr>
          <p:nvPr>
            <p:ph type="sldNum" sz="quarter" idx="15"/>
          </p:nvPr>
        </p:nvSpPr>
        <p:spPr>
          <a:xfrm>
            <a:off x="420688" y="4826858"/>
            <a:ext cx="2133600" cy="273844"/>
          </a:xfrm>
        </p:spPr>
        <p:txBody>
          <a:bodyPr/>
          <a:lstStyle/>
          <a:p>
            <a:fld id="{01940DDA-0656-452C-A408-68789653BD9B}" type="slidenum">
              <a:rPr lang="en-US" smtClean="0">
                <a:latin typeface="Arial" panose="020B0604020202020204" pitchFamily="34" charset="0"/>
              </a:rPr>
              <a:pPr/>
              <a:t>40</a:t>
            </a:fld>
            <a:endParaRPr lang="en-US">
              <a:latin typeface="Arial" panose="020B0604020202020204" pitchFamily="34" charset="0"/>
            </a:endParaRPr>
          </a:p>
        </p:txBody>
      </p:sp>
      <p:sp>
        <p:nvSpPr>
          <p:cNvPr id="63" name="Source">
            <a:extLst>
              <a:ext uri="{FF2B5EF4-FFF2-40B4-BE49-F238E27FC236}">
                <a16:creationId xmlns:a16="http://schemas.microsoft.com/office/drawing/2014/main" id="{9302C38E-CD3F-4A7B-8FE5-E00CDF5D7FD1}"/>
              </a:ext>
            </a:extLst>
          </p:cNvPr>
          <p:cNvSpPr txBox="1"/>
          <p:nvPr/>
        </p:nvSpPr>
        <p:spPr>
          <a:xfrm>
            <a:off x="1197113" y="4900859"/>
            <a:ext cx="1918795"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Expert interviews, Flipkart, Roland Berger</a:t>
            </a:r>
          </a:p>
        </p:txBody>
      </p:sp>
      <p:pic>
        <p:nvPicPr>
          <p:cNvPr id="61" name="Picture 60">
            <a:extLst>
              <a:ext uri="{FF2B5EF4-FFF2-40B4-BE49-F238E27FC236}">
                <a16:creationId xmlns:a16="http://schemas.microsoft.com/office/drawing/2014/main" id="{41EA8A44-42A4-4676-B3FF-BEC5FAE75EE2}"/>
              </a:ext>
            </a:extLst>
          </p:cNvPr>
          <p:cNvPicPr>
            <a:picLocks noChangeAspect="1"/>
          </p:cNvPicPr>
          <p:nvPr/>
        </p:nvPicPr>
        <p:blipFill rotWithShape="1">
          <a:blip r:embed="rId6">
            <a:clrChange>
              <a:clrFrom>
                <a:srgbClr val="FFFFFF"/>
              </a:clrFrom>
              <a:clrTo>
                <a:srgbClr val="FFFFFF">
                  <a:alpha val="0"/>
                </a:srgbClr>
              </a:clrTo>
            </a:clrChange>
          </a:blip>
          <a:srcRect/>
          <a:stretch/>
        </p:blipFill>
        <p:spPr>
          <a:xfrm>
            <a:off x="8090811" y="884391"/>
            <a:ext cx="721653" cy="666379"/>
          </a:xfrm>
          <a:prstGeom prst="rect">
            <a:avLst/>
          </a:prstGeom>
        </p:spPr>
      </p:pic>
      <p:pic>
        <p:nvPicPr>
          <p:cNvPr id="59" name="Picture 58" descr="Application&#10;&#10;Description automatically generated">
            <a:extLst>
              <a:ext uri="{FF2B5EF4-FFF2-40B4-BE49-F238E27FC236}">
                <a16:creationId xmlns:a16="http://schemas.microsoft.com/office/drawing/2014/main" id="{AC2E6AC6-BB33-4244-9719-243CD1EFB6E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2725342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 name="Object 1" hidden="1">
            <a:extLst>
              <a:ext uri="{FF2B5EF4-FFF2-40B4-BE49-F238E27FC236}">
                <a16:creationId xmlns:a16="http://schemas.microsoft.com/office/drawing/2014/main" id="{954AC8BA-3287-48F4-B6FD-D2274F151885}"/>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954AC8BA-3287-48F4-B6FD-D2274F15188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2E9FA88-CD7E-40DE-966E-06414AFEA66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2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Title 2"/>
          <p:cNvSpPr>
            <a:spLocks noGrp="1"/>
          </p:cNvSpPr>
          <p:nvPr>
            <p:ph type="ctrTitle"/>
          </p:nvPr>
        </p:nvSpPr>
        <p:spPr>
          <a:xfrm>
            <a:off x="350520" y="3703920"/>
            <a:ext cx="8300720" cy="1081440"/>
          </a:xfrm>
        </p:spPr>
        <p:txBody>
          <a:bodyPr/>
          <a:lstStyle/>
          <a:p>
            <a:r>
              <a:rPr lang="en-US" dirty="0"/>
              <a:t>3. What is my operational / org model?</a:t>
            </a:r>
          </a:p>
        </p:txBody>
      </p:sp>
      <p:sp>
        <p:nvSpPr>
          <p:cNvPr id="5" name="Rounded Rectangle 4"/>
          <p:cNvSpPr/>
          <p:nvPr/>
        </p:nvSpPr>
        <p:spPr>
          <a:xfrm>
            <a:off x="6052088" y="4328160"/>
            <a:ext cx="2949672" cy="662940"/>
          </a:xfrm>
          <a:prstGeom prst="roundRect">
            <a:avLst/>
          </a:prstGeom>
          <a:solidFill>
            <a:srgbClr val="DE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rgbClr val="FFFFFF"/>
                </a:solidFill>
                <a:latin typeface="Arial"/>
              </a:rPr>
              <a:t>SELF DIAGNOSTIC </a:t>
            </a:r>
            <a:r>
              <a:rPr lang="en-US" sz="1000" dirty="0">
                <a:latin typeface="+mj-lt"/>
              </a:rPr>
              <a:t>section to support planning and test implementation readiness. </a:t>
            </a:r>
            <a:r>
              <a:rPr lang="en-GB" sz="1400" b="1" dirty="0">
                <a:latin typeface="+mj-lt"/>
                <a:hlinkClick r:id="rId7" action="ppaction://hlinksldjump"/>
              </a:rPr>
              <a:t>GO</a:t>
            </a:r>
            <a:endParaRPr lang="en-US" sz="1400" b="1" dirty="0">
              <a:latin typeface="+mj-lt"/>
            </a:endParaRPr>
          </a:p>
        </p:txBody>
      </p:sp>
      <p:sp>
        <p:nvSpPr>
          <p:cNvPr id="21" name="Title 2"/>
          <p:cNvSpPr txBox="1">
            <a:spLocks/>
          </p:cNvSpPr>
          <p:nvPr/>
        </p:nvSpPr>
        <p:spPr>
          <a:xfrm>
            <a:off x="502920" y="3856320"/>
            <a:ext cx="8300720" cy="1081440"/>
          </a:xfrm>
          <a:prstGeom prst="rect">
            <a:avLst/>
          </a:prstGeom>
        </p:spPr>
        <p:txBody>
          <a:bodyPr/>
          <a:lstStyle>
            <a:lvl1pPr algn="l" defTabSz="914400" rtl="0" eaLnBrk="1" latinLnBrk="0" hangingPunct="1">
              <a:spcBef>
                <a:spcPct val="0"/>
              </a:spcBef>
              <a:buNone/>
              <a:defRPr sz="3200" b="1" kern="1200">
                <a:solidFill>
                  <a:srgbClr val="FFFFFF"/>
                </a:solidFill>
                <a:latin typeface="Arial" panose="020B0604020202020204" pitchFamily="34" charset="0"/>
                <a:ea typeface="+mj-ea"/>
                <a:cs typeface="Arial" panose="020B0604020202020204" pitchFamily="34" charset="0"/>
              </a:defRPr>
            </a:lvl1pPr>
          </a:lstStyle>
          <a:p>
            <a:r>
              <a:rPr lang="en-US" dirty="0">
                <a:solidFill>
                  <a:schemeClr val="accent2"/>
                </a:solidFill>
              </a:rPr>
              <a:t>3.4 Other departments</a:t>
            </a:r>
          </a:p>
        </p:txBody>
      </p:sp>
      <p:grpSp>
        <p:nvGrpSpPr>
          <p:cNvPr id="20" name="Group 667">
            <a:extLst>
              <a:ext uri="{FF2B5EF4-FFF2-40B4-BE49-F238E27FC236}">
                <a16:creationId xmlns:a16="http://schemas.microsoft.com/office/drawing/2014/main" id="{7109D0F6-3C7D-4D4A-8820-041627BAF90C}"/>
              </a:ext>
            </a:extLst>
          </p:cNvPr>
          <p:cNvGrpSpPr>
            <a:grpSpLocks/>
          </p:cNvGrpSpPr>
          <p:nvPr/>
        </p:nvGrpSpPr>
        <p:grpSpPr bwMode="auto">
          <a:xfrm>
            <a:off x="2804161" y="1394723"/>
            <a:ext cx="3190240" cy="2081666"/>
            <a:chOff x="4324" y="2968"/>
            <a:chExt cx="466" cy="269"/>
          </a:xfrm>
          <a:solidFill>
            <a:schemeClr val="tx2"/>
          </a:solidFill>
        </p:grpSpPr>
        <p:sp>
          <p:nvSpPr>
            <p:cNvPr id="22" name="Freeform 669">
              <a:extLst>
                <a:ext uri="{FF2B5EF4-FFF2-40B4-BE49-F238E27FC236}">
                  <a16:creationId xmlns:a16="http://schemas.microsoft.com/office/drawing/2014/main" id="{0D6333CE-6E27-4500-9548-3D81095B0B1D}"/>
                </a:ext>
              </a:extLst>
            </p:cNvPr>
            <p:cNvSpPr>
              <a:spLocks/>
            </p:cNvSpPr>
            <p:nvPr/>
          </p:nvSpPr>
          <p:spPr bwMode="auto">
            <a:xfrm>
              <a:off x="4508" y="2968"/>
              <a:ext cx="100" cy="100"/>
            </a:xfrm>
            <a:custGeom>
              <a:avLst/>
              <a:gdLst>
                <a:gd name="T0" fmla="*/ 399 w 800"/>
                <a:gd name="T1" fmla="*/ 0 h 798"/>
                <a:gd name="T2" fmla="*/ 450 w 800"/>
                <a:gd name="T3" fmla="*/ 2 h 798"/>
                <a:gd name="T4" fmla="*/ 499 w 800"/>
                <a:gd name="T5" fmla="*/ 11 h 798"/>
                <a:gd name="T6" fmla="*/ 544 w 800"/>
                <a:gd name="T7" fmla="*/ 26 h 798"/>
                <a:gd name="T8" fmla="*/ 588 w 800"/>
                <a:gd name="T9" fmla="*/ 46 h 798"/>
                <a:gd name="T10" fmla="*/ 628 w 800"/>
                <a:gd name="T11" fmla="*/ 71 h 798"/>
                <a:gd name="T12" fmla="*/ 665 w 800"/>
                <a:gd name="T13" fmla="*/ 101 h 798"/>
                <a:gd name="T14" fmla="*/ 699 w 800"/>
                <a:gd name="T15" fmla="*/ 133 h 798"/>
                <a:gd name="T16" fmla="*/ 729 w 800"/>
                <a:gd name="T17" fmla="*/ 171 h 798"/>
                <a:gd name="T18" fmla="*/ 754 w 800"/>
                <a:gd name="T19" fmla="*/ 211 h 798"/>
                <a:gd name="T20" fmla="*/ 773 w 800"/>
                <a:gd name="T21" fmla="*/ 254 h 798"/>
                <a:gd name="T22" fmla="*/ 788 w 800"/>
                <a:gd name="T23" fmla="*/ 301 h 798"/>
                <a:gd name="T24" fmla="*/ 797 w 800"/>
                <a:gd name="T25" fmla="*/ 349 h 798"/>
                <a:gd name="T26" fmla="*/ 800 w 800"/>
                <a:gd name="T27" fmla="*/ 399 h 798"/>
                <a:gd name="T28" fmla="*/ 797 w 800"/>
                <a:gd name="T29" fmla="*/ 449 h 798"/>
                <a:gd name="T30" fmla="*/ 788 w 800"/>
                <a:gd name="T31" fmla="*/ 497 h 798"/>
                <a:gd name="T32" fmla="*/ 773 w 800"/>
                <a:gd name="T33" fmla="*/ 543 h 798"/>
                <a:gd name="T34" fmla="*/ 754 w 800"/>
                <a:gd name="T35" fmla="*/ 586 h 798"/>
                <a:gd name="T36" fmla="*/ 729 w 800"/>
                <a:gd name="T37" fmla="*/ 627 h 798"/>
                <a:gd name="T38" fmla="*/ 699 w 800"/>
                <a:gd name="T39" fmla="*/ 664 h 798"/>
                <a:gd name="T40" fmla="*/ 665 w 800"/>
                <a:gd name="T41" fmla="*/ 697 h 798"/>
                <a:gd name="T42" fmla="*/ 628 w 800"/>
                <a:gd name="T43" fmla="*/ 727 h 798"/>
                <a:gd name="T44" fmla="*/ 588 w 800"/>
                <a:gd name="T45" fmla="*/ 751 h 798"/>
                <a:gd name="T46" fmla="*/ 544 w 800"/>
                <a:gd name="T47" fmla="*/ 772 h 798"/>
                <a:gd name="T48" fmla="*/ 499 w 800"/>
                <a:gd name="T49" fmla="*/ 786 h 798"/>
                <a:gd name="T50" fmla="*/ 450 w 800"/>
                <a:gd name="T51" fmla="*/ 795 h 798"/>
                <a:gd name="T52" fmla="*/ 399 w 800"/>
                <a:gd name="T53" fmla="*/ 798 h 798"/>
                <a:gd name="T54" fmla="*/ 350 w 800"/>
                <a:gd name="T55" fmla="*/ 795 h 798"/>
                <a:gd name="T56" fmla="*/ 302 w 800"/>
                <a:gd name="T57" fmla="*/ 786 h 798"/>
                <a:gd name="T58" fmla="*/ 256 w 800"/>
                <a:gd name="T59" fmla="*/ 772 h 798"/>
                <a:gd name="T60" fmla="*/ 211 w 800"/>
                <a:gd name="T61" fmla="*/ 751 h 798"/>
                <a:gd name="T62" fmla="*/ 172 w 800"/>
                <a:gd name="T63" fmla="*/ 727 h 798"/>
                <a:gd name="T64" fmla="*/ 134 w 800"/>
                <a:gd name="T65" fmla="*/ 697 h 798"/>
                <a:gd name="T66" fmla="*/ 101 w 800"/>
                <a:gd name="T67" fmla="*/ 664 h 798"/>
                <a:gd name="T68" fmla="*/ 71 w 800"/>
                <a:gd name="T69" fmla="*/ 627 h 798"/>
                <a:gd name="T70" fmla="*/ 47 w 800"/>
                <a:gd name="T71" fmla="*/ 586 h 798"/>
                <a:gd name="T72" fmla="*/ 27 w 800"/>
                <a:gd name="T73" fmla="*/ 543 h 798"/>
                <a:gd name="T74" fmla="*/ 12 w 800"/>
                <a:gd name="T75" fmla="*/ 497 h 798"/>
                <a:gd name="T76" fmla="*/ 3 w 800"/>
                <a:gd name="T77" fmla="*/ 449 h 798"/>
                <a:gd name="T78" fmla="*/ 0 w 800"/>
                <a:gd name="T79" fmla="*/ 399 h 798"/>
                <a:gd name="T80" fmla="*/ 3 w 800"/>
                <a:gd name="T81" fmla="*/ 349 h 798"/>
                <a:gd name="T82" fmla="*/ 12 w 800"/>
                <a:gd name="T83" fmla="*/ 301 h 798"/>
                <a:gd name="T84" fmla="*/ 27 w 800"/>
                <a:gd name="T85" fmla="*/ 254 h 798"/>
                <a:gd name="T86" fmla="*/ 47 w 800"/>
                <a:gd name="T87" fmla="*/ 211 h 798"/>
                <a:gd name="T88" fmla="*/ 71 w 800"/>
                <a:gd name="T89" fmla="*/ 171 h 798"/>
                <a:gd name="T90" fmla="*/ 101 w 800"/>
                <a:gd name="T91" fmla="*/ 133 h 798"/>
                <a:gd name="T92" fmla="*/ 134 w 800"/>
                <a:gd name="T93" fmla="*/ 101 h 798"/>
                <a:gd name="T94" fmla="*/ 172 w 800"/>
                <a:gd name="T95" fmla="*/ 71 h 798"/>
                <a:gd name="T96" fmla="*/ 211 w 800"/>
                <a:gd name="T97" fmla="*/ 46 h 798"/>
                <a:gd name="T98" fmla="*/ 256 w 800"/>
                <a:gd name="T99" fmla="*/ 26 h 798"/>
                <a:gd name="T100" fmla="*/ 302 w 800"/>
                <a:gd name="T101" fmla="*/ 11 h 798"/>
                <a:gd name="T102" fmla="*/ 350 w 800"/>
                <a:gd name="T103" fmla="*/ 2 h 798"/>
                <a:gd name="T104" fmla="*/ 399 w 800"/>
                <a:gd name="T10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0" h="798">
                  <a:moveTo>
                    <a:pt x="399" y="0"/>
                  </a:moveTo>
                  <a:lnTo>
                    <a:pt x="450" y="2"/>
                  </a:lnTo>
                  <a:lnTo>
                    <a:pt x="499" y="11"/>
                  </a:lnTo>
                  <a:lnTo>
                    <a:pt x="544" y="26"/>
                  </a:lnTo>
                  <a:lnTo>
                    <a:pt x="588" y="46"/>
                  </a:lnTo>
                  <a:lnTo>
                    <a:pt x="628" y="71"/>
                  </a:lnTo>
                  <a:lnTo>
                    <a:pt x="665" y="101"/>
                  </a:lnTo>
                  <a:lnTo>
                    <a:pt x="699" y="133"/>
                  </a:lnTo>
                  <a:lnTo>
                    <a:pt x="729" y="171"/>
                  </a:lnTo>
                  <a:lnTo>
                    <a:pt x="754" y="211"/>
                  </a:lnTo>
                  <a:lnTo>
                    <a:pt x="773" y="254"/>
                  </a:lnTo>
                  <a:lnTo>
                    <a:pt x="788" y="301"/>
                  </a:lnTo>
                  <a:lnTo>
                    <a:pt x="797" y="349"/>
                  </a:lnTo>
                  <a:lnTo>
                    <a:pt x="800" y="399"/>
                  </a:lnTo>
                  <a:lnTo>
                    <a:pt x="797" y="449"/>
                  </a:lnTo>
                  <a:lnTo>
                    <a:pt x="788" y="497"/>
                  </a:lnTo>
                  <a:lnTo>
                    <a:pt x="773" y="543"/>
                  </a:lnTo>
                  <a:lnTo>
                    <a:pt x="754" y="586"/>
                  </a:lnTo>
                  <a:lnTo>
                    <a:pt x="729" y="627"/>
                  </a:lnTo>
                  <a:lnTo>
                    <a:pt x="699" y="664"/>
                  </a:lnTo>
                  <a:lnTo>
                    <a:pt x="665" y="697"/>
                  </a:lnTo>
                  <a:lnTo>
                    <a:pt x="628" y="727"/>
                  </a:lnTo>
                  <a:lnTo>
                    <a:pt x="588" y="751"/>
                  </a:lnTo>
                  <a:lnTo>
                    <a:pt x="544" y="772"/>
                  </a:lnTo>
                  <a:lnTo>
                    <a:pt x="499" y="786"/>
                  </a:lnTo>
                  <a:lnTo>
                    <a:pt x="450" y="795"/>
                  </a:lnTo>
                  <a:lnTo>
                    <a:pt x="399" y="798"/>
                  </a:lnTo>
                  <a:lnTo>
                    <a:pt x="350" y="795"/>
                  </a:lnTo>
                  <a:lnTo>
                    <a:pt x="302" y="786"/>
                  </a:lnTo>
                  <a:lnTo>
                    <a:pt x="256" y="772"/>
                  </a:lnTo>
                  <a:lnTo>
                    <a:pt x="211" y="751"/>
                  </a:lnTo>
                  <a:lnTo>
                    <a:pt x="172" y="727"/>
                  </a:lnTo>
                  <a:lnTo>
                    <a:pt x="134" y="697"/>
                  </a:lnTo>
                  <a:lnTo>
                    <a:pt x="101" y="664"/>
                  </a:lnTo>
                  <a:lnTo>
                    <a:pt x="71" y="627"/>
                  </a:lnTo>
                  <a:lnTo>
                    <a:pt x="47" y="586"/>
                  </a:lnTo>
                  <a:lnTo>
                    <a:pt x="27" y="543"/>
                  </a:lnTo>
                  <a:lnTo>
                    <a:pt x="12" y="497"/>
                  </a:lnTo>
                  <a:lnTo>
                    <a:pt x="3" y="449"/>
                  </a:lnTo>
                  <a:lnTo>
                    <a:pt x="0" y="399"/>
                  </a:lnTo>
                  <a:lnTo>
                    <a:pt x="3" y="349"/>
                  </a:lnTo>
                  <a:lnTo>
                    <a:pt x="12" y="301"/>
                  </a:lnTo>
                  <a:lnTo>
                    <a:pt x="27" y="254"/>
                  </a:lnTo>
                  <a:lnTo>
                    <a:pt x="47" y="211"/>
                  </a:lnTo>
                  <a:lnTo>
                    <a:pt x="71" y="171"/>
                  </a:lnTo>
                  <a:lnTo>
                    <a:pt x="101" y="133"/>
                  </a:lnTo>
                  <a:lnTo>
                    <a:pt x="134" y="101"/>
                  </a:lnTo>
                  <a:lnTo>
                    <a:pt x="172" y="71"/>
                  </a:lnTo>
                  <a:lnTo>
                    <a:pt x="211" y="46"/>
                  </a:lnTo>
                  <a:lnTo>
                    <a:pt x="256" y="26"/>
                  </a:lnTo>
                  <a:lnTo>
                    <a:pt x="302" y="11"/>
                  </a:lnTo>
                  <a:lnTo>
                    <a:pt x="350" y="2"/>
                  </a:lnTo>
                  <a:lnTo>
                    <a:pt x="39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mj-lt"/>
              </a:endParaRPr>
            </a:p>
          </p:txBody>
        </p:sp>
        <p:sp>
          <p:nvSpPr>
            <p:cNvPr id="23" name="Freeform 670">
              <a:extLst>
                <a:ext uri="{FF2B5EF4-FFF2-40B4-BE49-F238E27FC236}">
                  <a16:creationId xmlns:a16="http://schemas.microsoft.com/office/drawing/2014/main" id="{1708EFA7-127A-4F4F-A19A-3A8D9208DA8D}"/>
                </a:ext>
              </a:extLst>
            </p:cNvPr>
            <p:cNvSpPr>
              <a:spLocks/>
            </p:cNvSpPr>
            <p:nvPr/>
          </p:nvSpPr>
          <p:spPr bwMode="auto">
            <a:xfrm>
              <a:off x="4607" y="3016"/>
              <a:ext cx="81" cy="141"/>
            </a:xfrm>
            <a:custGeom>
              <a:avLst/>
              <a:gdLst>
                <a:gd name="T0" fmla="*/ 425 w 650"/>
                <a:gd name="T1" fmla="*/ 0 h 1125"/>
                <a:gd name="T2" fmla="*/ 452 w 650"/>
                <a:gd name="T3" fmla="*/ 14 h 1125"/>
                <a:gd name="T4" fmla="*/ 477 w 650"/>
                <a:gd name="T5" fmla="*/ 32 h 1125"/>
                <a:gd name="T6" fmla="*/ 497 w 650"/>
                <a:gd name="T7" fmla="*/ 54 h 1125"/>
                <a:gd name="T8" fmla="*/ 515 w 650"/>
                <a:gd name="T9" fmla="*/ 79 h 1125"/>
                <a:gd name="T10" fmla="*/ 528 w 650"/>
                <a:gd name="T11" fmla="*/ 107 h 1125"/>
                <a:gd name="T12" fmla="*/ 537 w 650"/>
                <a:gd name="T13" fmla="*/ 139 h 1125"/>
                <a:gd name="T14" fmla="*/ 647 w 650"/>
                <a:gd name="T15" fmla="*/ 766 h 1125"/>
                <a:gd name="T16" fmla="*/ 650 w 650"/>
                <a:gd name="T17" fmla="*/ 803 h 1125"/>
                <a:gd name="T18" fmla="*/ 649 w 650"/>
                <a:gd name="T19" fmla="*/ 839 h 1125"/>
                <a:gd name="T20" fmla="*/ 643 w 650"/>
                <a:gd name="T21" fmla="*/ 875 h 1125"/>
                <a:gd name="T22" fmla="*/ 634 w 650"/>
                <a:gd name="T23" fmla="*/ 910 h 1125"/>
                <a:gd name="T24" fmla="*/ 620 w 650"/>
                <a:gd name="T25" fmla="*/ 943 h 1125"/>
                <a:gd name="T26" fmla="*/ 600 w 650"/>
                <a:gd name="T27" fmla="*/ 975 h 1125"/>
                <a:gd name="T28" fmla="*/ 578 w 650"/>
                <a:gd name="T29" fmla="*/ 1004 h 1125"/>
                <a:gd name="T30" fmla="*/ 552 w 650"/>
                <a:gd name="T31" fmla="*/ 1030 h 1125"/>
                <a:gd name="T32" fmla="*/ 519 w 650"/>
                <a:gd name="T33" fmla="*/ 1054 h 1125"/>
                <a:gd name="T34" fmla="*/ 484 w 650"/>
                <a:gd name="T35" fmla="*/ 1073 h 1125"/>
                <a:gd name="T36" fmla="*/ 445 w 650"/>
                <a:gd name="T37" fmla="*/ 1087 h 1125"/>
                <a:gd name="T38" fmla="*/ 407 w 650"/>
                <a:gd name="T39" fmla="*/ 1095 h 1125"/>
                <a:gd name="T40" fmla="*/ 366 w 650"/>
                <a:gd name="T41" fmla="*/ 1098 h 1125"/>
                <a:gd name="T42" fmla="*/ 335 w 650"/>
                <a:gd name="T43" fmla="*/ 1096 h 1125"/>
                <a:gd name="T44" fmla="*/ 306 w 650"/>
                <a:gd name="T45" fmla="*/ 1091 h 1125"/>
                <a:gd name="T46" fmla="*/ 275 w 650"/>
                <a:gd name="T47" fmla="*/ 1083 h 1125"/>
                <a:gd name="T48" fmla="*/ 74 w 650"/>
                <a:gd name="T49" fmla="*/ 1014 h 1125"/>
                <a:gd name="T50" fmla="*/ 86 w 650"/>
                <a:gd name="T51" fmla="*/ 1125 h 1125"/>
                <a:gd name="T52" fmla="*/ 64 w 650"/>
                <a:gd name="T53" fmla="*/ 1119 h 1125"/>
                <a:gd name="T54" fmla="*/ 46 w 650"/>
                <a:gd name="T55" fmla="*/ 1112 h 1125"/>
                <a:gd name="T56" fmla="*/ 31 w 650"/>
                <a:gd name="T57" fmla="*/ 1101 h 1125"/>
                <a:gd name="T58" fmla="*/ 18 w 650"/>
                <a:gd name="T59" fmla="*/ 1090 h 1125"/>
                <a:gd name="T60" fmla="*/ 9 w 650"/>
                <a:gd name="T61" fmla="*/ 1073 h 1125"/>
                <a:gd name="T62" fmla="*/ 3 w 650"/>
                <a:gd name="T63" fmla="*/ 1054 h 1125"/>
                <a:gd name="T64" fmla="*/ 0 w 650"/>
                <a:gd name="T65" fmla="*/ 1034 h 1125"/>
                <a:gd name="T66" fmla="*/ 0 w 650"/>
                <a:gd name="T67" fmla="*/ 1012 h 1125"/>
                <a:gd name="T68" fmla="*/ 3 w 650"/>
                <a:gd name="T69" fmla="*/ 991 h 1125"/>
                <a:gd name="T70" fmla="*/ 6 w 650"/>
                <a:gd name="T71" fmla="*/ 965 h 1125"/>
                <a:gd name="T72" fmla="*/ 12 w 650"/>
                <a:gd name="T73" fmla="*/ 941 h 1125"/>
                <a:gd name="T74" fmla="*/ 16 w 650"/>
                <a:gd name="T75" fmla="*/ 924 h 1125"/>
                <a:gd name="T76" fmla="*/ 67 w 650"/>
                <a:gd name="T77" fmla="*/ 755 h 1125"/>
                <a:gd name="T78" fmla="*/ 86 w 650"/>
                <a:gd name="T79" fmla="*/ 746 h 1125"/>
                <a:gd name="T80" fmla="*/ 103 w 650"/>
                <a:gd name="T81" fmla="*/ 734 h 1125"/>
                <a:gd name="T82" fmla="*/ 116 w 650"/>
                <a:gd name="T83" fmla="*/ 718 h 1125"/>
                <a:gd name="T84" fmla="*/ 126 w 650"/>
                <a:gd name="T85" fmla="*/ 699 h 1125"/>
                <a:gd name="T86" fmla="*/ 145 w 650"/>
                <a:gd name="T87" fmla="*/ 645 h 1125"/>
                <a:gd name="T88" fmla="*/ 253 w 650"/>
                <a:gd name="T89" fmla="*/ 682 h 1125"/>
                <a:gd name="T90" fmla="*/ 230 w 650"/>
                <a:gd name="T91" fmla="*/ 551 h 1125"/>
                <a:gd name="T92" fmla="*/ 256 w 650"/>
                <a:gd name="T93" fmla="*/ 525 h 1125"/>
                <a:gd name="T94" fmla="*/ 279 w 650"/>
                <a:gd name="T95" fmla="*/ 496 h 1125"/>
                <a:gd name="T96" fmla="*/ 297 w 650"/>
                <a:gd name="T97" fmla="*/ 463 h 1125"/>
                <a:gd name="T98" fmla="*/ 312 w 650"/>
                <a:gd name="T99" fmla="*/ 429 h 1125"/>
                <a:gd name="T100" fmla="*/ 411 w 650"/>
                <a:gd name="T101" fmla="*/ 149 h 1125"/>
                <a:gd name="T102" fmla="*/ 421 w 650"/>
                <a:gd name="T103" fmla="*/ 112 h 1125"/>
                <a:gd name="T104" fmla="*/ 427 w 650"/>
                <a:gd name="T105" fmla="*/ 75 h 1125"/>
                <a:gd name="T106" fmla="*/ 428 w 650"/>
                <a:gd name="T107" fmla="*/ 37 h 1125"/>
                <a:gd name="T108" fmla="*/ 425 w 650"/>
                <a:gd name="T109"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50" h="1125">
                  <a:moveTo>
                    <a:pt x="425" y="0"/>
                  </a:moveTo>
                  <a:lnTo>
                    <a:pt x="452" y="14"/>
                  </a:lnTo>
                  <a:lnTo>
                    <a:pt x="477" y="32"/>
                  </a:lnTo>
                  <a:lnTo>
                    <a:pt x="497" y="54"/>
                  </a:lnTo>
                  <a:lnTo>
                    <a:pt x="515" y="79"/>
                  </a:lnTo>
                  <a:lnTo>
                    <a:pt x="528" y="107"/>
                  </a:lnTo>
                  <a:lnTo>
                    <a:pt x="537" y="139"/>
                  </a:lnTo>
                  <a:lnTo>
                    <a:pt x="647" y="766"/>
                  </a:lnTo>
                  <a:lnTo>
                    <a:pt x="650" y="803"/>
                  </a:lnTo>
                  <a:lnTo>
                    <a:pt x="649" y="839"/>
                  </a:lnTo>
                  <a:lnTo>
                    <a:pt x="643" y="875"/>
                  </a:lnTo>
                  <a:lnTo>
                    <a:pt x="634" y="910"/>
                  </a:lnTo>
                  <a:lnTo>
                    <a:pt x="620" y="943"/>
                  </a:lnTo>
                  <a:lnTo>
                    <a:pt x="600" y="975"/>
                  </a:lnTo>
                  <a:lnTo>
                    <a:pt x="578" y="1004"/>
                  </a:lnTo>
                  <a:lnTo>
                    <a:pt x="552" y="1030"/>
                  </a:lnTo>
                  <a:lnTo>
                    <a:pt x="519" y="1054"/>
                  </a:lnTo>
                  <a:lnTo>
                    <a:pt x="484" y="1073"/>
                  </a:lnTo>
                  <a:lnTo>
                    <a:pt x="445" y="1087"/>
                  </a:lnTo>
                  <a:lnTo>
                    <a:pt x="407" y="1095"/>
                  </a:lnTo>
                  <a:lnTo>
                    <a:pt x="366" y="1098"/>
                  </a:lnTo>
                  <a:lnTo>
                    <a:pt x="335" y="1096"/>
                  </a:lnTo>
                  <a:lnTo>
                    <a:pt x="306" y="1091"/>
                  </a:lnTo>
                  <a:lnTo>
                    <a:pt x="275" y="1083"/>
                  </a:lnTo>
                  <a:lnTo>
                    <a:pt x="74" y="1014"/>
                  </a:lnTo>
                  <a:lnTo>
                    <a:pt x="86" y="1125"/>
                  </a:lnTo>
                  <a:lnTo>
                    <a:pt x="64" y="1119"/>
                  </a:lnTo>
                  <a:lnTo>
                    <a:pt x="46" y="1112"/>
                  </a:lnTo>
                  <a:lnTo>
                    <a:pt x="31" y="1101"/>
                  </a:lnTo>
                  <a:lnTo>
                    <a:pt x="18" y="1090"/>
                  </a:lnTo>
                  <a:lnTo>
                    <a:pt x="9" y="1073"/>
                  </a:lnTo>
                  <a:lnTo>
                    <a:pt x="3" y="1054"/>
                  </a:lnTo>
                  <a:lnTo>
                    <a:pt x="0" y="1034"/>
                  </a:lnTo>
                  <a:lnTo>
                    <a:pt x="0" y="1012"/>
                  </a:lnTo>
                  <a:lnTo>
                    <a:pt x="3" y="991"/>
                  </a:lnTo>
                  <a:lnTo>
                    <a:pt x="6" y="965"/>
                  </a:lnTo>
                  <a:lnTo>
                    <a:pt x="12" y="941"/>
                  </a:lnTo>
                  <a:lnTo>
                    <a:pt x="16" y="924"/>
                  </a:lnTo>
                  <a:lnTo>
                    <a:pt x="67" y="755"/>
                  </a:lnTo>
                  <a:lnTo>
                    <a:pt x="86" y="746"/>
                  </a:lnTo>
                  <a:lnTo>
                    <a:pt x="103" y="734"/>
                  </a:lnTo>
                  <a:lnTo>
                    <a:pt x="116" y="718"/>
                  </a:lnTo>
                  <a:lnTo>
                    <a:pt x="126" y="699"/>
                  </a:lnTo>
                  <a:lnTo>
                    <a:pt x="145" y="645"/>
                  </a:lnTo>
                  <a:lnTo>
                    <a:pt x="253" y="682"/>
                  </a:lnTo>
                  <a:lnTo>
                    <a:pt x="230" y="551"/>
                  </a:lnTo>
                  <a:lnTo>
                    <a:pt x="256" y="525"/>
                  </a:lnTo>
                  <a:lnTo>
                    <a:pt x="279" y="496"/>
                  </a:lnTo>
                  <a:lnTo>
                    <a:pt x="297" y="463"/>
                  </a:lnTo>
                  <a:lnTo>
                    <a:pt x="312" y="429"/>
                  </a:lnTo>
                  <a:lnTo>
                    <a:pt x="411" y="149"/>
                  </a:lnTo>
                  <a:lnTo>
                    <a:pt x="421" y="112"/>
                  </a:lnTo>
                  <a:lnTo>
                    <a:pt x="427" y="75"/>
                  </a:lnTo>
                  <a:lnTo>
                    <a:pt x="428" y="37"/>
                  </a:lnTo>
                  <a:lnTo>
                    <a:pt x="42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mj-lt"/>
              </a:endParaRPr>
            </a:p>
          </p:txBody>
        </p:sp>
        <p:sp>
          <p:nvSpPr>
            <p:cNvPr id="24" name="Freeform 671">
              <a:extLst>
                <a:ext uri="{FF2B5EF4-FFF2-40B4-BE49-F238E27FC236}">
                  <a16:creationId xmlns:a16="http://schemas.microsoft.com/office/drawing/2014/main" id="{9B8D2898-E2DB-4232-95EE-5C834AE119AF}"/>
                </a:ext>
              </a:extLst>
            </p:cNvPr>
            <p:cNvSpPr>
              <a:spLocks noEditPoints="1"/>
            </p:cNvSpPr>
            <p:nvPr/>
          </p:nvSpPr>
          <p:spPr bwMode="auto">
            <a:xfrm>
              <a:off x="4324" y="3083"/>
              <a:ext cx="466" cy="154"/>
            </a:xfrm>
            <a:custGeom>
              <a:avLst/>
              <a:gdLst>
                <a:gd name="T0" fmla="*/ 1720 w 3728"/>
                <a:gd name="T1" fmla="*/ 529 h 1235"/>
                <a:gd name="T2" fmla="*/ 1813 w 3728"/>
                <a:gd name="T3" fmla="*/ 558 h 1235"/>
                <a:gd name="T4" fmla="*/ 1876 w 3728"/>
                <a:gd name="T5" fmla="*/ 628 h 1235"/>
                <a:gd name="T6" fmla="*/ 1897 w 3728"/>
                <a:gd name="T7" fmla="*/ 723 h 1235"/>
                <a:gd name="T8" fmla="*/ 1865 w 3728"/>
                <a:gd name="T9" fmla="*/ 820 h 1235"/>
                <a:gd name="T10" fmla="*/ 1980 w 3728"/>
                <a:gd name="T11" fmla="*/ 867 h 1235"/>
                <a:gd name="T12" fmla="*/ 2017 w 3728"/>
                <a:gd name="T13" fmla="*/ 767 h 1235"/>
                <a:gd name="T14" fmla="*/ 2013 w 3728"/>
                <a:gd name="T15" fmla="*/ 640 h 1235"/>
                <a:gd name="T16" fmla="*/ 1955 w 3728"/>
                <a:gd name="T17" fmla="*/ 523 h 1235"/>
                <a:gd name="T18" fmla="*/ 1856 w 3728"/>
                <a:gd name="T19" fmla="*/ 440 h 1235"/>
                <a:gd name="T20" fmla="*/ 1726 w 3728"/>
                <a:gd name="T21" fmla="*/ 405 h 1235"/>
                <a:gd name="T22" fmla="*/ 1669 w 3728"/>
                <a:gd name="T23" fmla="*/ 0 h 1235"/>
                <a:gd name="T24" fmla="*/ 2113 w 3728"/>
                <a:gd name="T25" fmla="*/ 21 h 1235"/>
                <a:gd name="T26" fmla="*/ 2151 w 3728"/>
                <a:gd name="T27" fmla="*/ 69 h 1235"/>
                <a:gd name="T28" fmla="*/ 2144 w 3728"/>
                <a:gd name="T29" fmla="*/ 126 h 1235"/>
                <a:gd name="T30" fmla="*/ 2154 w 3728"/>
                <a:gd name="T31" fmla="*/ 152 h 1235"/>
                <a:gd name="T32" fmla="*/ 2101 w 3728"/>
                <a:gd name="T33" fmla="*/ 338 h 1235"/>
                <a:gd name="T34" fmla="*/ 2086 w 3728"/>
                <a:gd name="T35" fmla="*/ 395 h 1235"/>
                <a:gd name="T36" fmla="*/ 2076 w 3728"/>
                <a:gd name="T37" fmla="*/ 477 h 1235"/>
                <a:gd name="T38" fmla="*/ 2088 w 3728"/>
                <a:gd name="T39" fmla="*/ 573 h 1235"/>
                <a:gd name="T40" fmla="*/ 2134 w 3728"/>
                <a:gd name="T41" fmla="*/ 669 h 1235"/>
                <a:gd name="T42" fmla="*/ 2216 w 3728"/>
                <a:gd name="T43" fmla="*/ 738 h 1235"/>
                <a:gd name="T44" fmla="*/ 2327 w 3728"/>
                <a:gd name="T45" fmla="*/ 775 h 1235"/>
                <a:gd name="T46" fmla="*/ 3541 w 3728"/>
                <a:gd name="T47" fmla="*/ 867 h 1235"/>
                <a:gd name="T48" fmla="*/ 3635 w 3728"/>
                <a:gd name="T49" fmla="*/ 893 h 1235"/>
                <a:gd name="T50" fmla="*/ 3703 w 3728"/>
                <a:gd name="T51" fmla="*/ 959 h 1235"/>
                <a:gd name="T52" fmla="*/ 3728 w 3728"/>
                <a:gd name="T53" fmla="*/ 1053 h 1235"/>
                <a:gd name="T54" fmla="*/ 3704 w 3728"/>
                <a:gd name="T55" fmla="*/ 1145 h 1235"/>
                <a:gd name="T56" fmla="*/ 3640 w 3728"/>
                <a:gd name="T57" fmla="*/ 1211 h 1235"/>
                <a:gd name="T58" fmla="*/ 146 w 3728"/>
                <a:gd name="T59" fmla="*/ 1235 h 1235"/>
                <a:gd name="T60" fmla="*/ 63 w 3728"/>
                <a:gd name="T61" fmla="*/ 1193 h 1235"/>
                <a:gd name="T62" fmla="*/ 11 w 3728"/>
                <a:gd name="T63" fmla="*/ 1116 h 1235"/>
                <a:gd name="T64" fmla="*/ 3 w 3728"/>
                <a:gd name="T65" fmla="*/ 1019 h 1235"/>
                <a:gd name="T66" fmla="*/ 44 w 3728"/>
                <a:gd name="T67" fmla="*/ 933 h 1235"/>
                <a:gd name="T68" fmla="*/ 121 w 3728"/>
                <a:gd name="T69" fmla="*/ 879 h 1235"/>
                <a:gd name="T70" fmla="*/ 1112 w 3728"/>
                <a:gd name="T71" fmla="*/ 867 h 1235"/>
                <a:gd name="T72" fmla="*/ 1023 w 3728"/>
                <a:gd name="T73" fmla="*/ 828 h 1235"/>
                <a:gd name="T74" fmla="*/ 961 w 3728"/>
                <a:gd name="T75" fmla="*/ 754 h 1235"/>
                <a:gd name="T76" fmla="*/ 939 w 3728"/>
                <a:gd name="T77" fmla="*/ 661 h 1235"/>
                <a:gd name="T78" fmla="*/ 959 w 3728"/>
                <a:gd name="T79" fmla="*/ 570 h 1235"/>
                <a:gd name="T80" fmla="*/ 1303 w 3728"/>
                <a:gd name="T81" fmla="*/ 70 h 1235"/>
                <a:gd name="T82" fmla="*/ 1387 w 3728"/>
                <a:gd name="T83" fmla="*/ 17 h 1235"/>
                <a:gd name="T84" fmla="*/ 1486 w 3728"/>
                <a:gd name="T85"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28" h="1235">
                  <a:moveTo>
                    <a:pt x="1524" y="402"/>
                  </a:moveTo>
                  <a:lnTo>
                    <a:pt x="1446" y="514"/>
                  </a:lnTo>
                  <a:lnTo>
                    <a:pt x="1720" y="529"/>
                  </a:lnTo>
                  <a:lnTo>
                    <a:pt x="1754" y="533"/>
                  </a:lnTo>
                  <a:lnTo>
                    <a:pt x="1784" y="544"/>
                  </a:lnTo>
                  <a:lnTo>
                    <a:pt x="1813" y="558"/>
                  </a:lnTo>
                  <a:lnTo>
                    <a:pt x="1837" y="579"/>
                  </a:lnTo>
                  <a:lnTo>
                    <a:pt x="1859" y="601"/>
                  </a:lnTo>
                  <a:lnTo>
                    <a:pt x="1876" y="628"/>
                  </a:lnTo>
                  <a:lnTo>
                    <a:pt x="1888" y="658"/>
                  </a:lnTo>
                  <a:lnTo>
                    <a:pt x="1896" y="691"/>
                  </a:lnTo>
                  <a:lnTo>
                    <a:pt x="1897" y="723"/>
                  </a:lnTo>
                  <a:lnTo>
                    <a:pt x="1892" y="758"/>
                  </a:lnTo>
                  <a:lnTo>
                    <a:pt x="1880" y="791"/>
                  </a:lnTo>
                  <a:lnTo>
                    <a:pt x="1865" y="820"/>
                  </a:lnTo>
                  <a:lnTo>
                    <a:pt x="1842" y="845"/>
                  </a:lnTo>
                  <a:lnTo>
                    <a:pt x="1817" y="867"/>
                  </a:lnTo>
                  <a:lnTo>
                    <a:pt x="1980" y="867"/>
                  </a:lnTo>
                  <a:lnTo>
                    <a:pt x="1996" y="835"/>
                  </a:lnTo>
                  <a:lnTo>
                    <a:pt x="2008" y="802"/>
                  </a:lnTo>
                  <a:lnTo>
                    <a:pt x="2017" y="767"/>
                  </a:lnTo>
                  <a:lnTo>
                    <a:pt x="2021" y="730"/>
                  </a:lnTo>
                  <a:lnTo>
                    <a:pt x="2021" y="684"/>
                  </a:lnTo>
                  <a:lnTo>
                    <a:pt x="2013" y="640"/>
                  </a:lnTo>
                  <a:lnTo>
                    <a:pt x="1999" y="598"/>
                  </a:lnTo>
                  <a:lnTo>
                    <a:pt x="1980" y="558"/>
                  </a:lnTo>
                  <a:lnTo>
                    <a:pt x="1955" y="523"/>
                  </a:lnTo>
                  <a:lnTo>
                    <a:pt x="1926" y="491"/>
                  </a:lnTo>
                  <a:lnTo>
                    <a:pt x="1893" y="462"/>
                  </a:lnTo>
                  <a:lnTo>
                    <a:pt x="1856" y="440"/>
                  </a:lnTo>
                  <a:lnTo>
                    <a:pt x="1815" y="422"/>
                  </a:lnTo>
                  <a:lnTo>
                    <a:pt x="1772" y="410"/>
                  </a:lnTo>
                  <a:lnTo>
                    <a:pt x="1726" y="405"/>
                  </a:lnTo>
                  <a:lnTo>
                    <a:pt x="1674" y="402"/>
                  </a:lnTo>
                  <a:lnTo>
                    <a:pt x="1524" y="402"/>
                  </a:lnTo>
                  <a:close/>
                  <a:moveTo>
                    <a:pt x="1669" y="0"/>
                  </a:moveTo>
                  <a:lnTo>
                    <a:pt x="1685" y="0"/>
                  </a:lnTo>
                  <a:lnTo>
                    <a:pt x="2106" y="0"/>
                  </a:lnTo>
                  <a:lnTo>
                    <a:pt x="2113" y="21"/>
                  </a:lnTo>
                  <a:lnTo>
                    <a:pt x="2123" y="40"/>
                  </a:lnTo>
                  <a:lnTo>
                    <a:pt x="2135" y="56"/>
                  </a:lnTo>
                  <a:lnTo>
                    <a:pt x="2151" y="69"/>
                  </a:lnTo>
                  <a:lnTo>
                    <a:pt x="2148" y="79"/>
                  </a:lnTo>
                  <a:lnTo>
                    <a:pt x="2143" y="102"/>
                  </a:lnTo>
                  <a:lnTo>
                    <a:pt x="2144" y="126"/>
                  </a:lnTo>
                  <a:lnTo>
                    <a:pt x="2151" y="147"/>
                  </a:lnTo>
                  <a:lnTo>
                    <a:pt x="2152" y="149"/>
                  </a:lnTo>
                  <a:lnTo>
                    <a:pt x="2154" y="152"/>
                  </a:lnTo>
                  <a:lnTo>
                    <a:pt x="2156" y="154"/>
                  </a:lnTo>
                  <a:lnTo>
                    <a:pt x="2103" y="330"/>
                  </a:lnTo>
                  <a:lnTo>
                    <a:pt x="2101" y="338"/>
                  </a:lnTo>
                  <a:lnTo>
                    <a:pt x="2097" y="353"/>
                  </a:lnTo>
                  <a:lnTo>
                    <a:pt x="2092" y="372"/>
                  </a:lnTo>
                  <a:lnTo>
                    <a:pt x="2086" y="395"/>
                  </a:lnTo>
                  <a:lnTo>
                    <a:pt x="2082" y="419"/>
                  </a:lnTo>
                  <a:lnTo>
                    <a:pt x="2079" y="448"/>
                  </a:lnTo>
                  <a:lnTo>
                    <a:pt x="2076" y="477"/>
                  </a:lnTo>
                  <a:lnTo>
                    <a:pt x="2077" y="509"/>
                  </a:lnTo>
                  <a:lnTo>
                    <a:pt x="2081" y="540"/>
                  </a:lnTo>
                  <a:lnTo>
                    <a:pt x="2088" y="573"/>
                  </a:lnTo>
                  <a:lnTo>
                    <a:pt x="2098" y="606"/>
                  </a:lnTo>
                  <a:lnTo>
                    <a:pt x="2114" y="639"/>
                  </a:lnTo>
                  <a:lnTo>
                    <a:pt x="2134" y="669"/>
                  </a:lnTo>
                  <a:lnTo>
                    <a:pt x="2158" y="696"/>
                  </a:lnTo>
                  <a:lnTo>
                    <a:pt x="2185" y="719"/>
                  </a:lnTo>
                  <a:lnTo>
                    <a:pt x="2216" y="738"/>
                  </a:lnTo>
                  <a:lnTo>
                    <a:pt x="2250" y="754"/>
                  </a:lnTo>
                  <a:lnTo>
                    <a:pt x="2287" y="766"/>
                  </a:lnTo>
                  <a:lnTo>
                    <a:pt x="2327" y="775"/>
                  </a:lnTo>
                  <a:lnTo>
                    <a:pt x="2370" y="780"/>
                  </a:lnTo>
                  <a:lnTo>
                    <a:pt x="2380" y="867"/>
                  </a:lnTo>
                  <a:lnTo>
                    <a:pt x="3541" y="867"/>
                  </a:lnTo>
                  <a:lnTo>
                    <a:pt x="3575" y="870"/>
                  </a:lnTo>
                  <a:lnTo>
                    <a:pt x="3607" y="879"/>
                  </a:lnTo>
                  <a:lnTo>
                    <a:pt x="3635" y="893"/>
                  </a:lnTo>
                  <a:lnTo>
                    <a:pt x="3661" y="911"/>
                  </a:lnTo>
                  <a:lnTo>
                    <a:pt x="3684" y="933"/>
                  </a:lnTo>
                  <a:lnTo>
                    <a:pt x="3703" y="959"/>
                  </a:lnTo>
                  <a:lnTo>
                    <a:pt x="3717" y="989"/>
                  </a:lnTo>
                  <a:lnTo>
                    <a:pt x="3725" y="1019"/>
                  </a:lnTo>
                  <a:lnTo>
                    <a:pt x="3728" y="1053"/>
                  </a:lnTo>
                  <a:lnTo>
                    <a:pt x="3726" y="1086"/>
                  </a:lnTo>
                  <a:lnTo>
                    <a:pt x="3717" y="1116"/>
                  </a:lnTo>
                  <a:lnTo>
                    <a:pt x="3704" y="1145"/>
                  </a:lnTo>
                  <a:lnTo>
                    <a:pt x="3686" y="1171"/>
                  </a:lnTo>
                  <a:lnTo>
                    <a:pt x="3665" y="1193"/>
                  </a:lnTo>
                  <a:lnTo>
                    <a:pt x="3640" y="1211"/>
                  </a:lnTo>
                  <a:lnTo>
                    <a:pt x="3613" y="1226"/>
                  </a:lnTo>
                  <a:lnTo>
                    <a:pt x="3582" y="1235"/>
                  </a:lnTo>
                  <a:lnTo>
                    <a:pt x="146" y="1235"/>
                  </a:lnTo>
                  <a:lnTo>
                    <a:pt x="115" y="1226"/>
                  </a:lnTo>
                  <a:lnTo>
                    <a:pt x="88" y="1211"/>
                  </a:lnTo>
                  <a:lnTo>
                    <a:pt x="63" y="1193"/>
                  </a:lnTo>
                  <a:lnTo>
                    <a:pt x="42" y="1171"/>
                  </a:lnTo>
                  <a:lnTo>
                    <a:pt x="24" y="1145"/>
                  </a:lnTo>
                  <a:lnTo>
                    <a:pt x="11" y="1116"/>
                  </a:lnTo>
                  <a:lnTo>
                    <a:pt x="3" y="1086"/>
                  </a:lnTo>
                  <a:lnTo>
                    <a:pt x="0" y="1053"/>
                  </a:lnTo>
                  <a:lnTo>
                    <a:pt x="3" y="1019"/>
                  </a:lnTo>
                  <a:lnTo>
                    <a:pt x="11" y="989"/>
                  </a:lnTo>
                  <a:lnTo>
                    <a:pt x="26" y="959"/>
                  </a:lnTo>
                  <a:lnTo>
                    <a:pt x="44" y="933"/>
                  </a:lnTo>
                  <a:lnTo>
                    <a:pt x="67" y="911"/>
                  </a:lnTo>
                  <a:lnTo>
                    <a:pt x="93" y="893"/>
                  </a:lnTo>
                  <a:lnTo>
                    <a:pt x="121" y="879"/>
                  </a:lnTo>
                  <a:lnTo>
                    <a:pt x="153" y="870"/>
                  </a:lnTo>
                  <a:lnTo>
                    <a:pt x="187" y="867"/>
                  </a:lnTo>
                  <a:lnTo>
                    <a:pt x="1112" y="867"/>
                  </a:lnTo>
                  <a:lnTo>
                    <a:pt x="1080" y="859"/>
                  </a:lnTo>
                  <a:lnTo>
                    <a:pt x="1051" y="845"/>
                  </a:lnTo>
                  <a:lnTo>
                    <a:pt x="1023" y="828"/>
                  </a:lnTo>
                  <a:lnTo>
                    <a:pt x="999" y="807"/>
                  </a:lnTo>
                  <a:lnTo>
                    <a:pt x="978" y="782"/>
                  </a:lnTo>
                  <a:lnTo>
                    <a:pt x="961" y="754"/>
                  </a:lnTo>
                  <a:lnTo>
                    <a:pt x="949" y="724"/>
                  </a:lnTo>
                  <a:lnTo>
                    <a:pt x="942" y="693"/>
                  </a:lnTo>
                  <a:lnTo>
                    <a:pt x="939" y="661"/>
                  </a:lnTo>
                  <a:lnTo>
                    <a:pt x="941" y="630"/>
                  </a:lnTo>
                  <a:lnTo>
                    <a:pt x="948" y="599"/>
                  </a:lnTo>
                  <a:lnTo>
                    <a:pt x="959" y="570"/>
                  </a:lnTo>
                  <a:lnTo>
                    <a:pt x="975" y="541"/>
                  </a:lnTo>
                  <a:lnTo>
                    <a:pt x="1283" y="95"/>
                  </a:lnTo>
                  <a:lnTo>
                    <a:pt x="1303" y="70"/>
                  </a:lnTo>
                  <a:lnTo>
                    <a:pt x="1328" y="49"/>
                  </a:lnTo>
                  <a:lnTo>
                    <a:pt x="1356" y="31"/>
                  </a:lnTo>
                  <a:lnTo>
                    <a:pt x="1387" y="17"/>
                  </a:lnTo>
                  <a:lnTo>
                    <a:pt x="1420" y="8"/>
                  </a:lnTo>
                  <a:lnTo>
                    <a:pt x="1453" y="3"/>
                  </a:lnTo>
                  <a:lnTo>
                    <a:pt x="1486" y="0"/>
                  </a:lnTo>
                  <a:lnTo>
                    <a:pt x="1648" y="0"/>
                  </a:lnTo>
                  <a:lnTo>
                    <a:pt x="166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mj-lt"/>
              </a:endParaRPr>
            </a:p>
          </p:txBody>
        </p:sp>
        <p:sp>
          <p:nvSpPr>
            <p:cNvPr id="25" name="Freeform 672">
              <a:extLst>
                <a:ext uri="{FF2B5EF4-FFF2-40B4-BE49-F238E27FC236}">
                  <a16:creationId xmlns:a16="http://schemas.microsoft.com/office/drawing/2014/main" id="{6D5D5334-B327-462A-834F-346E7A6099AA}"/>
                </a:ext>
              </a:extLst>
            </p:cNvPr>
            <p:cNvSpPr>
              <a:spLocks/>
            </p:cNvSpPr>
            <p:nvPr/>
          </p:nvSpPr>
          <p:spPr bwMode="auto">
            <a:xfrm>
              <a:off x="4591" y="2992"/>
              <a:ext cx="185" cy="189"/>
            </a:xfrm>
            <a:custGeom>
              <a:avLst/>
              <a:gdLst>
                <a:gd name="T0" fmla="*/ 391 w 1474"/>
                <a:gd name="T1" fmla="*/ 36 h 1509"/>
                <a:gd name="T2" fmla="*/ 475 w 1474"/>
                <a:gd name="T3" fmla="*/ 146 h 1509"/>
                <a:gd name="T4" fmla="*/ 488 w 1474"/>
                <a:gd name="T5" fmla="*/ 284 h 1509"/>
                <a:gd name="T6" fmla="*/ 345 w 1474"/>
                <a:gd name="T7" fmla="*/ 663 h 1509"/>
                <a:gd name="T8" fmla="*/ 236 w 1474"/>
                <a:gd name="T9" fmla="*/ 747 h 1509"/>
                <a:gd name="T10" fmla="*/ 166 w 1474"/>
                <a:gd name="T11" fmla="*/ 887 h 1509"/>
                <a:gd name="T12" fmla="*/ 129 w 1474"/>
                <a:gd name="T13" fmla="*/ 941 h 1509"/>
                <a:gd name="T14" fmla="*/ 73 w 1474"/>
                <a:gd name="T15" fmla="*/ 1125 h 1509"/>
                <a:gd name="T16" fmla="*/ 62 w 1474"/>
                <a:gd name="T17" fmla="*/ 1217 h 1509"/>
                <a:gd name="T18" fmla="*/ 95 w 1474"/>
                <a:gd name="T19" fmla="*/ 1319 h 1509"/>
                <a:gd name="T20" fmla="*/ 188 w 1474"/>
                <a:gd name="T21" fmla="*/ 1371 h 1509"/>
                <a:gd name="T22" fmla="*/ 344 w 1474"/>
                <a:gd name="T23" fmla="*/ 1382 h 1509"/>
                <a:gd name="T24" fmla="*/ 433 w 1474"/>
                <a:gd name="T25" fmla="*/ 1382 h 1509"/>
                <a:gd name="T26" fmla="*/ 592 w 1474"/>
                <a:gd name="T27" fmla="*/ 1382 h 1509"/>
                <a:gd name="T28" fmla="*/ 733 w 1474"/>
                <a:gd name="T29" fmla="*/ 1382 h 1509"/>
                <a:gd name="T30" fmla="*/ 794 w 1474"/>
                <a:gd name="T31" fmla="*/ 1382 h 1509"/>
                <a:gd name="T32" fmla="*/ 820 w 1474"/>
                <a:gd name="T33" fmla="*/ 1236 h 1509"/>
                <a:gd name="T34" fmla="*/ 894 w 1474"/>
                <a:gd name="T35" fmla="*/ 1123 h 1509"/>
                <a:gd name="T36" fmla="*/ 953 w 1474"/>
                <a:gd name="T37" fmla="*/ 1080 h 1509"/>
                <a:gd name="T38" fmla="*/ 1012 w 1474"/>
                <a:gd name="T39" fmla="*/ 1123 h 1509"/>
                <a:gd name="T40" fmla="*/ 1253 w 1474"/>
                <a:gd name="T41" fmla="*/ 1142 h 1509"/>
                <a:gd name="T42" fmla="*/ 1296 w 1474"/>
                <a:gd name="T43" fmla="*/ 1083 h 1509"/>
                <a:gd name="T44" fmla="*/ 1366 w 1474"/>
                <a:gd name="T45" fmla="*/ 1106 h 1509"/>
                <a:gd name="T46" fmla="*/ 1432 w 1474"/>
                <a:gd name="T47" fmla="*/ 1232 h 1509"/>
                <a:gd name="T48" fmla="*/ 1474 w 1474"/>
                <a:gd name="T49" fmla="*/ 1275 h 1509"/>
                <a:gd name="T50" fmla="*/ 1448 w 1474"/>
                <a:gd name="T51" fmla="*/ 1506 h 1509"/>
                <a:gd name="T52" fmla="*/ 807 w 1474"/>
                <a:gd name="T53" fmla="*/ 1497 h 1509"/>
                <a:gd name="T54" fmla="*/ 790 w 1474"/>
                <a:gd name="T55" fmla="*/ 1444 h 1509"/>
                <a:gd name="T56" fmla="*/ 704 w 1474"/>
                <a:gd name="T57" fmla="*/ 1444 h 1509"/>
                <a:gd name="T58" fmla="*/ 554 w 1474"/>
                <a:gd name="T59" fmla="*/ 1443 h 1509"/>
                <a:gd name="T60" fmla="*/ 405 w 1474"/>
                <a:gd name="T61" fmla="*/ 1444 h 1509"/>
                <a:gd name="T62" fmla="*/ 313 w 1474"/>
                <a:gd name="T63" fmla="*/ 1444 h 1509"/>
                <a:gd name="T64" fmla="*/ 191 w 1474"/>
                <a:gd name="T65" fmla="*/ 1437 h 1509"/>
                <a:gd name="T66" fmla="*/ 66 w 1474"/>
                <a:gd name="T67" fmla="*/ 1380 h 1509"/>
                <a:gd name="T68" fmla="*/ 5 w 1474"/>
                <a:gd name="T69" fmla="*/ 1268 h 1509"/>
                <a:gd name="T70" fmla="*/ 4 w 1474"/>
                <a:gd name="T71" fmla="*/ 1152 h 1509"/>
                <a:gd name="T72" fmla="*/ 21 w 1474"/>
                <a:gd name="T73" fmla="*/ 1082 h 1509"/>
                <a:gd name="T74" fmla="*/ 83 w 1474"/>
                <a:gd name="T75" fmla="*/ 860 h 1509"/>
                <a:gd name="T76" fmla="*/ 69 w 1474"/>
                <a:gd name="T77" fmla="*/ 846 h 1509"/>
                <a:gd name="T78" fmla="*/ 77 w 1474"/>
                <a:gd name="T79" fmla="*/ 755 h 1509"/>
                <a:gd name="T80" fmla="*/ 27 w 1474"/>
                <a:gd name="T81" fmla="*/ 715 h 1509"/>
                <a:gd name="T82" fmla="*/ 82 w 1474"/>
                <a:gd name="T83" fmla="*/ 536 h 1509"/>
                <a:gd name="T84" fmla="*/ 144 w 1474"/>
                <a:gd name="T85" fmla="*/ 517 h 1509"/>
                <a:gd name="T86" fmla="*/ 202 w 1474"/>
                <a:gd name="T87" fmla="*/ 534 h 1509"/>
                <a:gd name="T88" fmla="*/ 301 w 1474"/>
                <a:gd name="T89" fmla="*/ 272 h 1509"/>
                <a:gd name="T90" fmla="*/ 244 w 1474"/>
                <a:gd name="T91" fmla="*/ 236 h 1509"/>
                <a:gd name="T92" fmla="*/ 207 w 1474"/>
                <a:gd name="T93" fmla="*/ 183 h 1509"/>
                <a:gd name="T94" fmla="*/ 277 w 1474"/>
                <a:gd name="T95" fmla="*/ 9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74" h="1509">
                  <a:moveTo>
                    <a:pt x="309" y="0"/>
                  </a:moveTo>
                  <a:lnTo>
                    <a:pt x="327" y="2"/>
                  </a:lnTo>
                  <a:lnTo>
                    <a:pt x="361" y="17"/>
                  </a:lnTo>
                  <a:lnTo>
                    <a:pt x="391" y="36"/>
                  </a:lnTo>
                  <a:lnTo>
                    <a:pt x="417" y="59"/>
                  </a:lnTo>
                  <a:lnTo>
                    <a:pt x="441" y="86"/>
                  </a:lnTo>
                  <a:lnTo>
                    <a:pt x="460" y="114"/>
                  </a:lnTo>
                  <a:lnTo>
                    <a:pt x="475" y="146"/>
                  </a:lnTo>
                  <a:lnTo>
                    <a:pt x="485" y="179"/>
                  </a:lnTo>
                  <a:lnTo>
                    <a:pt x="491" y="214"/>
                  </a:lnTo>
                  <a:lnTo>
                    <a:pt x="492" y="249"/>
                  </a:lnTo>
                  <a:lnTo>
                    <a:pt x="488" y="284"/>
                  </a:lnTo>
                  <a:lnTo>
                    <a:pt x="477" y="320"/>
                  </a:lnTo>
                  <a:lnTo>
                    <a:pt x="379" y="600"/>
                  </a:lnTo>
                  <a:lnTo>
                    <a:pt x="364" y="633"/>
                  </a:lnTo>
                  <a:lnTo>
                    <a:pt x="345" y="663"/>
                  </a:lnTo>
                  <a:lnTo>
                    <a:pt x="322" y="690"/>
                  </a:lnTo>
                  <a:lnTo>
                    <a:pt x="296" y="713"/>
                  </a:lnTo>
                  <a:lnTo>
                    <a:pt x="267" y="732"/>
                  </a:lnTo>
                  <a:lnTo>
                    <a:pt x="236" y="747"/>
                  </a:lnTo>
                  <a:lnTo>
                    <a:pt x="192" y="869"/>
                  </a:lnTo>
                  <a:lnTo>
                    <a:pt x="186" y="879"/>
                  </a:lnTo>
                  <a:lnTo>
                    <a:pt x="177" y="885"/>
                  </a:lnTo>
                  <a:lnTo>
                    <a:pt x="166" y="887"/>
                  </a:lnTo>
                  <a:lnTo>
                    <a:pt x="163" y="887"/>
                  </a:lnTo>
                  <a:lnTo>
                    <a:pt x="158" y="886"/>
                  </a:lnTo>
                  <a:lnTo>
                    <a:pt x="146" y="881"/>
                  </a:lnTo>
                  <a:lnTo>
                    <a:pt x="129" y="941"/>
                  </a:lnTo>
                  <a:lnTo>
                    <a:pt x="82" y="1097"/>
                  </a:lnTo>
                  <a:lnTo>
                    <a:pt x="81" y="1101"/>
                  </a:lnTo>
                  <a:lnTo>
                    <a:pt x="78" y="1110"/>
                  </a:lnTo>
                  <a:lnTo>
                    <a:pt x="73" y="1125"/>
                  </a:lnTo>
                  <a:lnTo>
                    <a:pt x="69" y="1144"/>
                  </a:lnTo>
                  <a:lnTo>
                    <a:pt x="65" y="1167"/>
                  </a:lnTo>
                  <a:lnTo>
                    <a:pt x="63" y="1191"/>
                  </a:lnTo>
                  <a:lnTo>
                    <a:pt x="62" y="1217"/>
                  </a:lnTo>
                  <a:lnTo>
                    <a:pt x="64" y="1244"/>
                  </a:lnTo>
                  <a:lnTo>
                    <a:pt x="70" y="1270"/>
                  </a:lnTo>
                  <a:lnTo>
                    <a:pt x="80" y="1296"/>
                  </a:lnTo>
                  <a:lnTo>
                    <a:pt x="95" y="1319"/>
                  </a:lnTo>
                  <a:lnTo>
                    <a:pt x="112" y="1338"/>
                  </a:lnTo>
                  <a:lnTo>
                    <a:pt x="133" y="1352"/>
                  </a:lnTo>
                  <a:lnTo>
                    <a:pt x="159" y="1364"/>
                  </a:lnTo>
                  <a:lnTo>
                    <a:pt x="188" y="1371"/>
                  </a:lnTo>
                  <a:lnTo>
                    <a:pt x="221" y="1377"/>
                  </a:lnTo>
                  <a:lnTo>
                    <a:pt x="258" y="1380"/>
                  </a:lnTo>
                  <a:lnTo>
                    <a:pt x="298" y="1382"/>
                  </a:lnTo>
                  <a:lnTo>
                    <a:pt x="344" y="1382"/>
                  </a:lnTo>
                  <a:lnTo>
                    <a:pt x="344" y="1382"/>
                  </a:lnTo>
                  <a:lnTo>
                    <a:pt x="369" y="1382"/>
                  </a:lnTo>
                  <a:lnTo>
                    <a:pt x="399" y="1382"/>
                  </a:lnTo>
                  <a:lnTo>
                    <a:pt x="433" y="1382"/>
                  </a:lnTo>
                  <a:lnTo>
                    <a:pt x="471" y="1382"/>
                  </a:lnTo>
                  <a:lnTo>
                    <a:pt x="510" y="1382"/>
                  </a:lnTo>
                  <a:lnTo>
                    <a:pt x="551" y="1382"/>
                  </a:lnTo>
                  <a:lnTo>
                    <a:pt x="592" y="1382"/>
                  </a:lnTo>
                  <a:lnTo>
                    <a:pt x="630" y="1382"/>
                  </a:lnTo>
                  <a:lnTo>
                    <a:pt x="669" y="1382"/>
                  </a:lnTo>
                  <a:lnTo>
                    <a:pt x="703" y="1382"/>
                  </a:lnTo>
                  <a:lnTo>
                    <a:pt x="733" y="1382"/>
                  </a:lnTo>
                  <a:lnTo>
                    <a:pt x="758" y="1382"/>
                  </a:lnTo>
                  <a:lnTo>
                    <a:pt x="777" y="1382"/>
                  </a:lnTo>
                  <a:lnTo>
                    <a:pt x="790" y="1382"/>
                  </a:lnTo>
                  <a:lnTo>
                    <a:pt x="794" y="1382"/>
                  </a:lnTo>
                  <a:lnTo>
                    <a:pt x="794" y="1275"/>
                  </a:lnTo>
                  <a:lnTo>
                    <a:pt x="798" y="1258"/>
                  </a:lnTo>
                  <a:lnTo>
                    <a:pt x="807" y="1245"/>
                  </a:lnTo>
                  <a:lnTo>
                    <a:pt x="820" y="1236"/>
                  </a:lnTo>
                  <a:lnTo>
                    <a:pt x="837" y="1232"/>
                  </a:lnTo>
                  <a:lnTo>
                    <a:pt x="891" y="1232"/>
                  </a:lnTo>
                  <a:lnTo>
                    <a:pt x="891" y="1142"/>
                  </a:lnTo>
                  <a:lnTo>
                    <a:pt x="894" y="1123"/>
                  </a:lnTo>
                  <a:lnTo>
                    <a:pt x="903" y="1106"/>
                  </a:lnTo>
                  <a:lnTo>
                    <a:pt x="917" y="1092"/>
                  </a:lnTo>
                  <a:lnTo>
                    <a:pt x="934" y="1083"/>
                  </a:lnTo>
                  <a:lnTo>
                    <a:pt x="953" y="1080"/>
                  </a:lnTo>
                  <a:lnTo>
                    <a:pt x="973" y="1083"/>
                  </a:lnTo>
                  <a:lnTo>
                    <a:pt x="990" y="1092"/>
                  </a:lnTo>
                  <a:lnTo>
                    <a:pt x="1004" y="1106"/>
                  </a:lnTo>
                  <a:lnTo>
                    <a:pt x="1012" y="1123"/>
                  </a:lnTo>
                  <a:lnTo>
                    <a:pt x="1015" y="1142"/>
                  </a:lnTo>
                  <a:lnTo>
                    <a:pt x="1015" y="1232"/>
                  </a:lnTo>
                  <a:lnTo>
                    <a:pt x="1253" y="1232"/>
                  </a:lnTo>
                  <a:lnTo>
                    <a:pt x="1253" y="1142"/>
                  </a:lnTo>
                  <a:lnTo>
                    <a:pt x="1256" y="1123"/>
                  </a:lnTo>
                  <a:lnTo>
                    <a:pt x="1265" y="1106"/>
                  </a:lnTo>
                  <a:lnTo>
                    <a:pt x="1279" y="1092"/>
                  </a:lnTo>
                  <a:lnTo>
                    <a:pt x="1296" y="1083"/>
                  </a:lnTo>
                  <a:lnTo>
                    <a:pt x="1315" y="1080"/>
                  </a:lnTo>
                  <a:lnTo>
                    <a:pt x="1335" y="1083"/>
                  </a:lnTo>
                  <a:lnTo>
                    <a:pt x="1352" y="1092"/>
                  </a:lnTo>
                  <a:lnTo>
                    <a:pt x="1366" y="1106"/>
                  </a:lnTo>
                  <a:lnTo>
                    <a:pt x="1374" y="1123"/>
                  </a:lnTo>
                  <a:lnTo>
                    <a:pt x="1377" y="1142"/>
                  </a:lnTo>
                  <a:lnTo>
                    <a:pt x="1377" y="1232"/>
                  </a:lnTo>
                  <a:lnTo>
                    <a:pt x="1432" y="1232"/>
                  </a:lnTo>
                  <a:lnTo>
                    <a:pt x="1448" y="1236"/>
                  </a:lnTo>
                  <a:lnTo>
                    <a:pt x="1461" y="1245"/>
                  </a:lnTo>
                  <a:lnTo>
                    <a:pt x="1470" y="1258"/>
                  </a:lnTo>
                  <a:lnTo>
                    <a:pt x="1474" y="1275"/>
                  </a:lnTo>
                  <a:lnTo>
                    <a:pt x="1474" y="1467"/>
                  </a:lnTo>
                  <a:lnTo>
                    <a:pt x="1470" y="1483"/>
                  </a:lnTo>
                  <a:lnTo>
                    <a:pt x="1461" y="1497"/>
                  </a:lnTo>
                  <a:lnTo>
                    <a:pt x="1448" y="1506"/>
                  </a:lnTo>
                  <a:lnTo>
                    <a:pt x="1432" y="1509"/>
                  </a:lnTo>
                  <a:lnTo>
                    <a:pt x="837" y="1509"/>
                  </a:lnTo>
                  <a:lnTo>
                    <a:pt x="820" y="1506"/>
                  </a:lnTo>
                  <a:lnTo>
                    <a:pt x="807" y="1497"/>
                  </a:lnTo>
                  <a:lnTo>
                    <a:pt x="798" y="1483"/>
                  </a:lnTo>
                  <a:lnTo>
                    <a:pt x="794" y="1467"/>
                  </a:lnTo>
                  <a:lnTo>
                    <a:pt x="794" y="1444"/>
                  </a:lnTo>
                  <a:lnTo>
                    <a:pt x="790" y="1444"/>
                  </a:lnTo>
                  <a:lnTo>
                    <a:pt x="778" y="1444"/>
                  </a:lnTo>
                  <a:lnTo>
                    <a:pt x="759" y="1444"/>
                  </a:lnTo>
                  <a:lnTo>
                    <a:pt x="734" y="1444"/>
                  </a:lnTo>
                  <a:lnTo>
                    <a:pt x="704" y="1444"/>
                  </a:lnTo>
                  <a:lnTo>
                    <a:pt x="670" y="1444"/>
                  </a:lnTo>
                  <a:lnTo>
                    <a:pt x="632" y="1444"/>
                  </a:lnTo>
                  <a:lnTo>
                    <a:pt x="594" y="1444"/>
                  </a:lnTo>
                  <a:lnTo>
                    <a:pt x="554" y="1443"/>
                  </a:lnTo>
                  <a:lnTo>
                    <a:pt x="515" y="1443"/>
                  </a:lnTo>
                  <a:lnTo>
                    <a:pt x="475" y="1443"/>
                  </a:lnTo>
                  <a:lnTo>
                    <a:pt x="439" y="1444"/>
                  </a:lnTo>
                  <a:lnTo>
                    <a:pt x="405" y="1444"/>
                  </a:lnTo>
                  <a:lnTo>
                    <a:pt x="374" y="1444"/>
                  </a:lnTo>
                  <a:lnTo>
                    <a:pt x="349" y="1444"/>
                  </a:lnTo>
                  <a:lnTo>
                    <a:pt x="334" y="1444"/>
                  </a:lnTo>
                  <a:lnTo>
                    <a:pt x="313" y="1444"/>
                  </a:lnTo>
                  <a:lnTo>
                    <a:pt x="294" y="1444"/>
                  </a:lnTo>
                  <a:lnTo>
                    <a:pt x="276" y="1445"/>
                  </a:lnTo>
                  <a:lnTo>
                    <a:pt x="231" y="1443"/>
                  </a:lnTo>
                  <a:lnTo>
                    <a:pt x="191" y="1437"/>
                  </a:lnTo>
                  <a:lnTo>
                    <a:pt x="154" y="1429"/>
                  </a:lnTo>
                  <a:lnTo>
                    <a:pt x="121" y="1417"/>
                  </a:lnTo>
                  <a:lnTo>
                    <a:pt x="91" y="1401"/>
                  </a:lnTo>
                  <a:lnTo>
                    <a:pt x="66" y="1380"/>
                  </a:lnTo>
                  <a:lnTo>
                    <a:pt x="45" y="1357"/>
                  </a:lnTo>
                  <a:lnTo>
                    <a:pt x="27" y="1329"/>
                  </a:lnTo>
                  <a:lnTo>
                    <a:pt x="13" y="1298"/>
                  </a:lnTo>
                  <a:lnTo>
                    <a:pt x="5" y="1268"/>
                  </a:lnTo>
                  <a:lnTo>
                    <a:pt x="1" y="1237"/>
                  </a:lnTo>
                  <a:lnTo>
                    <a:pt x="0" y="1207"/>
                  </a:lnTo>
                  <a:lnTo>
                    <a:pt x="2" y="1178"/>
                  </a:lnTo>
                  <a:lnTo>
                    <a:pt x="4" y="1152"/>
                  </a:lnTo>
                  <a:lnTo>
                    <a:pt x="9" y="1129"/>
                  </a:lnTo>
                  <a:lnTo>
                    <a:pt x="13" y="1108"/>
                  </a:lnTo>
                  <a:lnTo>
                    <a:pt x="18" y="1092"/>
                  </a:lnTo>
                  <a:lnTo>
                    <a:pt x="21" y="1082"/>
                  </a:lnTo>
                  <a:lnTo>
                    <a:pt x="23" y="1078"/>
                  </a:lnTo>
                  <a:lnTo>
                    <a:pt x="70" y="921"/>
                  </a:lnTo>
                  <a:lnTo>
                    <a:pt x="87" y="861"/>
                  </a:lnTo>
                  <a:lnTo>
                    <a:pt x="83" y="860"/>
                  </a:lnTo>
                  <a:lnTo>
                    <a:pt x="79" y="857"/>
                  </a:lnTo>
                  <a:lnTo>
                    <a:pt x="74" y="854"/>
                  </a:lnTo>
                  <a:lnTo>
                    <a:pt x="71" y="851"/>
                  </a:lnTo>
                  <a:lnTo>
                    <a:pt x="69" y="846"/>
                  </a:lnTo>
                  <a:lnTo>
                    <a:pt x="65" y="836"/>
                  </a:lnTo>
                  <a:lnTo>
                    <a:pt x="68" y="825"/>
                  </a:lnTo>
                  <a:lnTo>
                    <a:pt x="91" y="758"/>
                  </a:lnTo>
                  <a:lnTo>
                    <a:pt x="77" y="755"/>
                  </a:lnTo>
                  <a:lnTo>
                    <a:pt x="62" y="751"/>
                  </a:lnTo>
                  <a:lnTo>
                    <a:pt x="46" y="742"/>
                  </a:lnTo>
                  <a:lnTo>
                    <a:pt x="34" y="730"/>
                  </a:lnTo>
                  <a:lnTo>
                    <a:pt x="27" y="715"/>
                  </a:lnTo>
                  <a:lnTo>
                    <a:pt x="24" y="698"/>
                  </a:lnTo>
                  <a:lnTo>
                    <a:pt x="28" y="680"/>
                  </a:lnTo>
                  <a:lnTo>
                    <a:pt x="73" y="550"/>
                  </a:lnTo>
                  <a:lnTo>
                    <a:pt x="82" y="536"/>
                  </a:lnTo>
                  <a:lnTo>
                    <a:pt x="95" y="524"/>
                  </a:lnTo>
                  <a:lnTo>
                    <a:pt x="109" y="516"/>
                  </a:lnTo>
                  <a:lnTo>
                    <a:pt x="125" y="514"/>
                  </a:lnTo>
                  <a:lnTo>
                    <a:pt x="144" y="517"/>
                  </a:lnTo>
                  <a:lnTo>
                    <a:pt x="192" y="534"/>
                  </a:lnTo>
                  <a:lnTo>
                    <a:pt x="194" y="534"/>
                  </a:lnTo>
                  <a:lnTo>
                    <a:pt x="198" y="534"/>
                  </a:lnTo>
                  <a:lnTo>
                    <a:pt x="202" y="534"/>
                  </a:lnTo>
                  <a:lnTo>
                    <a:pt x="206" y="532"/>
                  </a:lnTo>
                  <a:lnTo>
                    <a:pt x="209" y="529"/>
                  </a:lnTo>
                  <a:lnTo>
                    <a:pt x="211" y="524"/>
                  </a:lnTo>
                  <a:lnTo>
                    <a:pt x="301" y="272"/>
                  </a:lnTo>
                  <a:lnTo>
                    <a:pt x="302" y="264"/>
                  </a:lnTo>
                  <a:lnTo>
                    <a:pt x="298" y="258"/>
                  </a:lnTo>
                  <a:lnTo>
                    <a:pt x="292" y="253"/>
                  </a:lnTo>
                  <a:lnTo>
                    <a:pt x="244" y="236"/>
                  </a:lnTo>
                  <a:lnTo>
                    <a:pt x="228" y="228"/>
                  </a:lnTo>
                  <a:lnTo>
                    <a:pt x="217" y="216"/>
                  </a:lnTo>
                  <a:lnTo>
                    <a:pt x="209" y="200"/>
                  </a:lnTo>
                  <a:lnTo>
                    <a:pt x="207" y="183"/>
                  </a:lnTo>
                  <a:lnTo>
                    <a:pt x="210" y="166"/>
                  </a:lnTo>
                  <a:lnTo>
                    <a:pt x="257" y="36"/>
                  </a:lnTo>
                  <a:lnTo>
                    <a:pt x="264" y="22"/>
                  </a:lnTo>
                  <a:lnTo>
                    <a:pt x="277" y="9"/>
                  </a:lnTo>
                  <a:lnTo>
                    <a:pt x="292" y="2"/>
                  </a:lnTo>
                  <a:lnTo>
                    <a:pt x="30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solidFill>
                  <a:schemeClr val="bg1"/>
                </a:solidFill>
                <a:latin typeface="+mj-lt"/>
              </a:endParaRPr>
            </a:p>
          </p:txBody>
        </p:sp>
      </p:grpSp>
      <p:pic>
        <p:nvPicPr>
          <p:cNvPr id="14" name="Picture 13" descr="Application&#10;&#10;Description automatically generated">
            <a:extLst>
              <a:ext uri="{FF2B5EF4-FFF2-40B4-BE49-F238E27FC236}">
                <a16:creationId xmlns:a16="http://schemas.microsoft.com/office/drawing/2014/main" id="{649C4646-8E3E-4C15-A788-1E9DA404904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591" y="672686"/>
            <a:ext cx="1008011" cy="1093487"/>
          </a:xfrm>
          <a:prstGeom prst="rect">
            <a:avLst/>
          </a:prstGeom>
        </p:spPr>
      </p:pic>
    </p:spTree>
    <p:extLst>
      <p:ext uri="{BB962C8B-B14F-4D97-AF65-F5344CB8AC3E}">
        <p14:creationId xmlns:p14="http://schemas.microsoft.com/office/powerpoint/2010/main" val="1698341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52D2AFC-71C4-4511-B128-4ECEE52D3027}" type="slidenum">
              <a:rPr lang="en-ZA" smtClean="0"/>
              <a:pPr/>
              <a:t>42</a:t>
            </a:fld>
            <a:endParaRPr lang="en-ZA" dirty="0"/>
          </a:p>
        </p:txBody>
      </p:sp>
      <p:sp>
        <p:nvSpPr>
          <p:cNvPr id="4" name="Title 3"/>
          <p:cNvSpPr>
            <a:spLocks noGrp="1"/>
          </p:cNvSpPr>
          <p:nvPr>
            <p:ph type="title"/>
          </p:nvPr>
        </p:nvSpPr>
        <p:spPr>
          <a:xfrm>
            <a:off x="1197114" y="396000"/>
            <a:ext cx="7515086" cy="857250"/>
          </a:xfrm>
        </p:spPr>
        <p:txBody>
          <a:bodyPr lIns="0" tIns="0" rIns="0" bIns="0">
            <a:noAutofit/>
          </a:bodyPr>
          <a:lstStyle/>
          <a:p>
            <a:r>
              <a:rPr lang="en-US" dirty="0"/>
              <a:t>Other key departments include supply chain, customer support and commercial / product</a:t>
            </a:r>
          </a:p>
        </p:txBody>
      </p:sp>
      <p:cxnSp>
        <p:nvCxnSpPr>
          <p:cNvPr id="12" name="636764439914605684Table Horizontal Line 7">
            <a:extLst>
              <a:ext uri="{FF2B5EF4-FFF2-40B4-BE49-F238E27FC236}">
                <a16:creationId xmlns:a16="http://schemas.microsoft.com/office/drawing/2014/main" id="{1E56CF96-1689-41DF-8110-33A4406EDAAB}"/>
              </a:ext>
            </a:extLst>
          </p:cNvPr>
          <p:cNvCxnSpPr>
            <a:cxnSpLocks/>
          </p:cNvCxnSpPr>
          <p:nvPr/>
        </p:nvCxnSpPr>
        <p:spPr>
          <a:xfrm>
            <a:off x="941397" y="1929440"/>
            <a:ext cx="7443966" cy="0"/>
          </a:xfrm>
          <a:prstGeom prst="line">
            <a:avLst/>
          </a:prstGeom>
          <a:ln w="22225" cmpd="sng">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23" name="RBContent54">
            <a:extLst>
              <a:ext uri="{FF2B5EF4-FFF2-40B4-BE49-F238E27FC236}">
                <a16:creationId xmlns:a16="http://schemas.microsoft.com/office/drawing/2014/main" id="{0C509B01-B5FA-48A5-9E44-18371BFDC79E}"/>
              </a:ext>
            </a:extLst>
          </p:cNvPr>
          <p:cNvSpPr txBox="1">
            <a:spLocks/>
          </p:cNvSpPr>
          <p:nvPr/>
        </p:nvSpPr>
        <p:spPr>
          <a:xfrm>
            <a:off x="941396" y="1974721"/>
            <a:ext cx="1062000" cy="1424979"/>
          </a:xfrm>
          <a:prstGeom prst="rect">
            <a:avLst/>
          </a:prstGeom>
          <a:solidFill>
            <a:schemeClr val="accent4"/>
          </a:solidFill>
          <a:ln w="9525">
            <a:noFill/>
          </a:ln>
        </p:spPr>
        <p:txBody>
          <a:bodyPr vert="horz" wrap="square" lIns="72000" tIns="72000" rIns="0" bIns="0" rtlCol="0">
            <a:noAutofit/>
          </a:bodyPr>
          <a:lstStyle/>
          <a:p>
            <a:pPr>
              <a:lnSpc>
                <a:spcPct val="90000"/>
              </a:lnSpc>
              <a:spcBef>
                <a:spcPts val="400"/>
              </a:spcBef>
              <a:buSzPct val="100000"/>
            </a:pPr>
            <a:r>
              <a:rPr lang="en-US" sz="1300" dirty="0">
                <a:solidFill>
                  <a:schemeClr val="bg2"/>
                </a:solidFill>
                <a:latin typeface="+mj-lt"/>
                <a:cs typeface="+mn-cs"/>
                <a:sym typeface="+mn-lt"/>
              </a:rPr>
              <a:t>Supply </a:t>
            </a:r>
            <a:br>
              <a:rPr lang="en-US" sz="1300" dirty="0">
                <a:solidFill>
                  <a:schemeClr val="bg2"/>
                </a:solidFill>
                <a:latin typeface="+mj-lt"/>
                <a:cs typeface="+mn-cs"/>
                <a:sym typeface="+mn-lt"/>
              </a:rPr>
            </a:br>
            <a:r>
              <a:rPr lang="en-US" sz="1300" dirty="0">
                <a:solidFill>
                  <a:schemeClr val="bg2"/>
                </a:solidFill>
                <a:latin typeface="+mj-lt"/>
                <a:cs typeface="+mn-cs"/>
                <a:sym typeface="+mn-lt"/>
              </a:rPr>
              <a:t>chain</a:t>
            </a:r>
          </a:p>
        </p:txBody>
      </p:sp>
      <p:grpSp>
        <p:nvGrpSpPr>
          <p:cNvPr id="24" name="Group 7">
            <a:extLst>
              <a:ext uri="{FF2B5EF4-FFF2-40B4-BE49-F238E27FC236}">
                <a16:creationId xmlns:a16="http://schemas.microsoft.com/office/drawing/2014/main" id="{DEF38E50-5BE1-408C-89BB-5445DEDA44EF}"/>
              </a:ext>
            </a:extLst>
          </p:cNvPr>
          <p:cNvGrpSpPr>
            <a:grpSpLocks noChangeAspect="1"/>
          </p:cNvGrpSpPr>
          <p:nvPr/>
        </p:nvGrpSpPr>
        <p:grpSpPr bwMode="auto">
          <a:xfrm>
            <a:off x="1090328" y="2868633"/>
            <a:ext cx="517301" cy="271157"/>
            <a:chOff x="3242" y="1912"/>
            <a:chExt cx="2618" cy="1393"/>
          </a:xfrm>
          <a:solidFill>
            <a:schemeClr val="bg2"/>
          </a:solidFill>
        </p:grpSpPr>
        <p:sp>
          <p:nvSpPr>
            <p:cNvPr id="25" name="Freeform 9">
              <a:extLst>
                <a:ext uri="{FF2B5EF4-FFF2-40B4-BE49-F238E27FC236}">
                  <a16:creationId xmlns:a16="http://schemas.microsoft.com/office/drawing/2014/main" id="{648925D1-C7AB-4BF5-9DC1-3DF2CEF9257C}"/>
                </a:ext>
              </a:extLst>
            </p:cNvPr>
            <p:cNvSpPr>
              <a:spLocks noEditPoints="1"/>
            </p:cNvSpPr>
            <p:nvPr/>
          </p:nvSpPr>
          <p:spPr bwMode="auto">
            <a:xfrm>
              <a:off x="3242" y="1912"/>
              <a:ext cx="2618" cy="1216"/>
            </a:xfrm>
            <a:custGeom>
              <a:avLst/>
              <a:gdLst>
                <a:gd name="T0" fmla="*/ 3988 w 5235"/>
                <a:gd name="T1" fmla="*/ 2051 h 2431"/>
                <a:gd name="T2" fmla="*/ 3988 w 5235"/>
                <a:gd name="T3" fmla="*/ 2051 h 2431"/>
                <a:gd name="T4" fmla="*/ 4011 w 5235"/>
                <a:gd name="T5" fmla="*/ 1225 h 2431"/>
                <a:gd name="T6" fmla="*/ 4202 w 5235"/>
                <a:gd name="T7" fmla="*/ 1200 h 2431"/>
                <a:gd name="T8" fmla="*/ 3856 w 5235"/>
                <a:gd name="T9" fmla="*/ 320 h 2431"/>
                <a:gd name="T10" fmla="*/ 3949 w 5235"/>
                <a:gd name="T11" fmla="*/ 1981 h 2431"/>
                <a:gd name="T12" fmla="*/ 4793 w 5235"/>
                <a:gd name="T13" fmla="*/ 1211 h 2431"/>
                <a:gd name="T14" fmla="*/ 3856 w 5235"/>
                <a:gd name="T15" fmla="*/ 320 h 2431"/>
                <a:gd name="T16" fmla="*/ 3608 w 5235"/>
                <a:gd name="T17" fmla="*/ 0 h 2431"/>
                <a:gd name="T18" fmla="*/ 3752 w 5235"/>
                <a:gd name="T19" fmla="*/ 1804 h 2431"/>
                <a:gd name="T20" fmla="*/ 4448 w 5235"/>
                <a:gd name="T21" fmla="*/ 217 h 2431"/>
                <a:gd name="T22" fmla="*/ 5132 w 5235"/>
                <a:gd name="T23" fmla="*/ 1289 h 2431"/>
                <a:gd name="T24" fmla="*/ 5235 w 5235"/>
                <a:gd name="T25" fmla="*/ 2358 h 2431"/>
                <a:gd name="T26" fmla="*/ 4817 w 5235"/>
                <a:gd name="T27" fmla="*/ 2395 h 2431"/>
                <a:gd name="T28" fmla="*/ 4715 w 5235"/>
                <a:gd name="T29" fmla="*/ 2431 h 2431"/>
                <a:gd name="T30" fmla="*/ 4698 w 5235"/>
                <a:gd name="T31" fmla="*/ 2317 h 2431"/>
                <a:gd name="T32" fmla="*/ 4650 w 5235"/>
                <a:gd name="T33" fmla="*/ 2215 h 2431"/>
                <a:gd name="T34" fmla="*/ 4577 w 5235"/>
                <a:gd name="T35" fmla="*/ 2131 h 2431"/>
                <a:gd name="T36" fmla="*/ 4485 w 5235"/>
                <a:gd name="T37" fmla="*/ 2070 h 2431"/>
                <a:gd name="T38" fmla="*/ 4375 w 5235"/>
                <a:gd name="T39" fmla="*/ 2037 h 2431"/>
                <a:gd name="T40" fmla="*/ 4257 w 5235"/>
                <a:gd name="T41" fmla="*/ 2037 h 2431"/>
                <a:gd name="T42" fmla="*/ 4148 w 5235"/>
                <a:gd name="T43" fmla="*/ 2070 h 2431"/>
                <a:gd name="T44" fmla="*/ 4055 w 5235"/>
                <a:gd name="T45" fmla="*/ 2131 h 2431"/>
                <a:gd name="T46" fmla="*/ 3982 w 5235"/>
                <a:gd name="T47" fmla="*/ 2215 h 2431"/>
                <a:gd name="T48" fmla="*/ 3934 w 5235"/>
                <a:gd name="T49" fmla="*/ 2317 h 2431"/>
                <a:gd name="T50" fmla="*/ 3917 w 5235"/>
                <a:gd name="T51" fmla="*/ 2431 h 2431"/>
                <a:gd name="T52" fmla="*/ 3817 w 5235"/>
                <a:gd name="T53" fmla="*/ 2379 h 2431"/>
                <a:gd name="T54" fmla="*/ 3837 w 5235"/>
                <a:gd name="T55" fmla="*/ 2277 h 2431"/>
                <a:gd name="T56" fmla="*/ 1668 w 5235"/>
                <a:gd name="T57" fmla="*/ 2229 h 2431"/>
                <a:gd name="T58" fmla="*/ 1700 w 5235"/>
                <a:gd name="T59" fmla="*/ 2326 h 2431"/>
                <a:gd name="T60" fmla="*/ 1711 w 5235"/>
                <a:gd name="T61" fmla="*/ 2431 h 2431"/>
                <a:gd name="T62" fmla="*/ 1603 w 5235"/>
                <a:gd name="T63" fmla="*/ 2372 h 2431"/>
                <a:gd name="T64" fmla="*/ 1570 w 5235"/>
                <a:gd name="T65" fmla="*/ 2264 h 2431"/>
                <a:gd name="T66" fmla="*/ 1509 w 5235"/>
                <a:gd name="T67" fmla="*/ 2170 h 2431"/>
                <a:gd name="T68" fmla="*/ 1425 w 5235"/>
                <a:gd name="T69" fmla="*/ 2097 h 2431"/>
                <a:gd name="T70" fmla="*/ 1323 w 5235"/>
                <a:gd name="T71" fmla="*/ 2049 h 2431"/>
                <a:gd name="T72" fmla="*/ 1209 w 5235"/>
                <a:gd name="T73" fmla="*/ 2034 h 2431"/>
                <a:gd name="T74" fmla="*/ 1093 w 5235"/>
                <a:gd name="T75" fmla="*/ 2049 h 2431"/>
                <a:gd name="T76" fmla="*/ 991 w 5235"/>
                <a:gd name="T77" fmla="*/ 2097 h 2431"/>
                <a:gd name="T78" fmla="*/ 906 w 5235"/>
                <a:gd name="T79" fmla="*/ 2170 h 2431"/>
                <a:gd name="T80" fmla="*/ 846 w 5235"/>
                <a:gd name="T81" fmla="*/ 2264 h 2431"/>
                <a:gd name="T82" fmla="*/ 814 w 5235"/>
                <a:gd name="T83" fmla="*/ 2372 h 2431"/>
                <a:gd name="T84" fmla="*/ 705 w 5235"/>
                <a:gd name="T85" fmla="*/ 2431 h 2431"/>
                <a:gd name="T86" fmla="*/ 716 w 5235"/>
                <a:gd name="T87" fmla="*/ 2326 h 2431"/>
                <a:gd name="T88" fmla="*/ 747 w 5235"/>
                <a:gd name="T89" fmla="*/ 2229 h 2431"/>
                <a:gd name="T90" fmla="*/ 417 w 5235"/>
                <a:gd name="T91" fmla="*/ 1943 h 2431"/>
                <a:gd name="T92" fmla="*/ 0 w 5235"/>
                <a:gd name="T93" fmla="*/ 0 h 2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35" h="2431">
                  <a:moveTo>
                    <a:pt x="3988" y="2051"/>
                  </a:moveTo>
                  <a:lnTo>
                    <a:pt x="3988" y="2051"/>
                  </a:lnTo>
                  <a:lnTo>
                    <a:pt x="3988" y="2051"/>
                  </a:lnTo>
                  <a:lnTo>
                    <a:pt x="3988" y="2051"/>
                  </a:lnTo>
                  <a:close/>
                  <a:moveTo>
                    <a:pt x="4011" y="1178"/>
                  </a:moveTo>
                  <a:lnTo>
                    <a:pt x="4011" y="1225"/>
                  </a:lnTo>
                  <a:lnTo>
                    <a:pt x="4202" y="1248"/>
                  </a:lnTo>
                  <a:lnTo>
                    <a:pt x="4202" y="1200"/>
                  </a:lnTo>
                  <a:lnTo>
                    <a:pt x="4011" y="1178"/>
                  </a:lnTo>
                  <a:close/>
                  <a:moveTo>
                    <a:pt x="3856" y="320"/>
                  </a:moveTo>
                  <a:lnTo>
                    <a:pt x="3856" y="1981"/>
                  </a:lnTo>
                  <a:lnTo>
                    <a:pt x="3949" y="1981"/>
                  </a:lnTo>
                  <a:lnTo>
                    <a:pt x="3949" y="1095"/>
                  </a:lnTo>
                  <a:lnTo>
                    <a:pt x="4793" y="1211"/>
                  </a:lnTo>
                  <a:lnTo>
                    <a:pt x="4381" y="320"/>
                  </a:lnTo>
                  <a:lnTo>
                    <a:pt x="3856" y="320"/>
                  </a:lnTo>
                  <a:close/>
                  <a:moveTo>
                    <a:pt x="0" y="0"/>
                  </a:moveTo>
                  <a:lnTo>
                    <a:pt x="3608" y="0"/>
                  </a:lnTo>
                  <a:lnTo>
                    <a:pt x="3608" y="1804"/>
                  </a:lnTo>
                  <a:lnTo>
                    <a:pt x="3752" y="1804"/>
                  </a:lnTo>
                  <a:lnTo>
                    <a:pt x="3752" y="217"/>
                  </a:lnTo>
                  <a:lnTo>
                    <a:pt x="4448" y="217"/>
                  </a:lnTo>
                  <a:lnTo>
                    <a:pt x="4916" y="1227"/>
                  </a:lnTo>
                  <a:lnTo>
                    <a:pt x="5132" y="1289"/>
                  </a:lnTo>
                  <a:lnTo>
                    <a:pt x="5235" y="1583"/>
                  </a:lnTo>
                  <a:lnTo>
                    <a:pt x="5235" y="2358"/>
                  </a:lnTo>
                  <a:lnTo>
                    <a:pt x="4812" y="2358"/>
                  </a:lnTo>
                  <a:lnTo>
                    <a:pt x="4817" y="2395"/>
                  </a:lnTo>
                  <a:lnTo>
                    <a:pt x="4819" y="2431"/>
                  </a:lnTo>
                  <a:lnTo>
                    <a:pt x="4715" y="2431"/>
                  </a:lnTo>
                  <a:lnTo>
                    <a:pt x="4710" y="2372"/>
                  </a:lnTo>
                  <a:lnTo>
                    <a:pt x="4698" y="2317"/>
                  </a:lnTo>
                  <a:lnTo>
                    <a:pt x="4677" y="2264"/>
                  </a:lnTo>
                  <a:lnTo>
                    <a:pt x="4650" y="2215"/>
                  </a:lnTo>
                  <a:lnTo>
                    <a:pt x="4617" y="2170"/>
                  </a:lnTo>
                  <a:lnTo>
                    <a:pt x="4577" y="2131"/>
                  </a:lnTo>
                  <a:lnTo>
                    <a:pt x="4532" y="2097"/>
                  </a:lnTo>
                  <a:lnTo>
                    <a:pt x="4485" y="2070"/>
                  </a:lnTo>
                  <a:lnTo>
                    <a:pt x="4431" y="2049"/>
                  </a:lnTo>
                  <a:lnTo>
                    <a:pt x="4375" y="2037"/>
                  </a:lnTo>
                  <a:lnTo>
                    <a:pt x="4316" y="2034"/>
                  </a:lnTo>
                  <a:lnTo>
                    <a:pt x="4257" y="2037"/>
                  </a:lnTo>
                  <a:lnTo>
                    <a:pt x="4202" y="2049"/>
                  </a:lnTo>
                  <a:lnTo>
                    <a:pt x="4148" y="2070"/>
                  </a:lnTo>
                  <a:lnTo>
                    <a:pt x="4100" y="2097"/>
                  </a:lnTo>
                  <a:lnTo>
                    <a:pt x="4055" y="2131"/>
                  </a:lnTo>
                  <a:lnTo>
                    <a:pt x="4016" y="2170"/>
                  </a:lnTo>
                  <a:lnTo>
                    <a:pt x="3982" y="2215"/>
                  </a:lnTo>
                  <a:lnTo>
                    <a:pt x="3955" y="2264"/>
                  </a:lnTo>
                  <a:lnTo>
                    <a:pt x="3934" y="2317"/>
                  </a:lnTo>
                  <a:lnTo>
                    <a:pt x="3922" y="2372"/>
                  </a:lnTo>
                  <a:lnTo>
                    <a:pt x="3917" y="2431"/>
                  </a:lnTo>
                  <a:lnTo>
                    <a:pt x="3814" y="2431"/>
                  </a:lnTo>
                  <a:lnTo>
                    <a:pt x="3817" y="2379"/>
                  </a:lnTo>
                  <a:lnTo>
                    <a:pt x="3825" y="2326"/>
                  </a:lnTo>
                  <a:lnTo>
                    <a:pt x="3837" y="2277"/>
                  </a:lnTo>
                  <a:lnTo>
                    <a:pt x="3856" y="2229"/>
                  </a:lnTo>
                  <a:lnTo>
                    <a:pt x="1668" y="2229"/>
                  </a:lnTo>
                  <a:lnTo>
                    <a:pt x="1686" y="2277"/>
                  </a:lnTo>
                  <a:lnTo>
                    <a:pt x="1700" y="2326"/>
                  </a:lnTo>
                  <a:lnTo>
                    <a:pt x="1708" y="2379"/>
                  </a:lnTo>
                  <a:lnTo>
                    <a:pt x="1711" y="2431"/>
                  </a:lnTo>
                  <a:lnTo>
                    <a:pt x="1606" y="2431"/>
                  </a:lnTo>
                  <a:lnTo>
                    <a:pt x="1603" y="2372"/>
                  </a:lnTo>
                  <a:lnTo>
                    <a:pt x="1590" y="2317"/>
                  </a:lnTo>
                  <a:lnTo>
                    <a:pt x="1570" y="2264"/>
                  </a:lnTo>
                  <a:lnTo>
                    <a:pt x="1543" y="2215"/>
                  </a:lnTo>
                  <a:lnTo>
                    <a:pt x="1509" y="2170"/>
                  </a:lnTo>
                  <a:lnTo>
                    <a:pt x="1469" y="2131"/>
                  </a:lnTo>
                  <a:lnTo>
                    <a:pt x="1425" y="2097"/>
                  </a:lnTo>
                  <a:lnTo>
                    <a:pt x="1376" y="2070"/>
                  </a:lnTo>
                  <a:lnTo>
                    <a:pt x="1323" y="2049"/>
                  </a:lnTo>
                  <a:lnTo>
                    <a:pt x="1267" y="2037"/>
                  </a:lnTo>
                  <a:lnTo>
                    <a:pt x="1209" y="2034"/>
                  </a:lnTo>
                  <a:lnTo>
                    <a:pt x="1150" y="2037"/>
                  </a:lnTo>
                  <a:lnTo>
                    <a:pt x="1093" y="2049"/>
                  </a:lnTo>
                  <a:lnTo>
                    <a:pt x="1040" y="2070"/>
                  </a:lnTo>
                  <a:lnTo>
                    <a:pt x="991" y="2097"/>
                  </a:lnTo>
                  <a:lnTo>
                    <a:pt x="946" y="2131"/>
                  </a:lnTo>
                  <a:lnTo>
                    <a:pt x="906" y="2170"/>
                  </a:lnTo>
                  <a:lnTo>
                    <a:pt x="873" y="2215"/>
                  </a:lnTo>
                  <a:lnTo>
                    <a:pt x="846" y="2264"/>
                  </a:lnTo>
                  <a:lnTo>
                    <a:pt x="825" y="2317"/>
                  </a:lnTo>
                  <a:lnTo>
                    <a:pt x="814" y="2372"/>
                  </a:lnTo>
                  <a:lnTo>
                    <a:pt x="809" y="2431"/>
                  </a:lnTo>
                  <a:lnTo>
                    <a:pt x="705" y="2431"/>
                  </a:lnTo>
                  <a:lnTo>
                    <a:pt x="708" y="2379"/>
                  </a:lnTo>
                  <a:lnTo>
                    <a:pt x="716" y="2326"/>
                  </a:lnTo>
                  <a:lnTo>
                    <a:pt x="730" y="2277"/>
                  </a:lnTo>
                  <a:lnTo>
                    <a:pt x="747" y="2229"/>
                  </a:lnTo>
                  <a:lnTo>
                    <a:pt x="417" y="2229"/>
                  </a:lnTo>
                  <a:lnTo>
                    <a:pt x="417" y="1943"/>
                  </a:lnTo>
                  <a:lnTo>
                    <a:pt x="0" y="19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6" name="Freeform 10">
              <a:extLst>
                <a:ext uri="{FF2B5EF4-FFF2-40B4-BE49-F238E27FC236}">
                  <a16:creationId xmlns:a16="http://schemas.microsoft.com/office/drawing/2014/main" id="{CF6BB970-0790-4235-9C15-E446183763BC}"/>
                </a:ext>
              </a:extLst>
            </p:cNvPr>
            <p:cNvSpPr>
              <a:spLocks noEditPoints="1"/>
            </p:cNvSpPr>
            <p:nvPr/>
          </p:nvSpPr>
          <p:spPr bwMode="auto">
            <a:xfrm>
              <a:off x="5223" y="2950"/>
              <a:ext cx="354" cy="355"/>
            </a:xfrm>
            <a:custGeom>
              <a:avLst/>
              <a:gdLst>
                <a:gd name="T0" fmla="*/ 311 w 710"/>
                <a:gd name="T1" fmla="*/ 109 h 710"/>
                <a:gd name="T2" fmla="*/ 229 w 710"/>
                <a:gd name="T3" fmla="*/ 139 h 710"/>
                <a:gd name="T4" fmla="*/ 164 w 710"/>
                <a:gd name="T5" fmla="*/ 195 h 710"/>
                <a:gd name="T6" fmla="*/ 120 w 710"/>
                <a:gd name="T7" fmla="*/ 268 h 710"/>
                <a:gd name="T8" fmla="*/ 104 w 710"/>
                <a:gd name="T9" fmla="*/ 355 h 710"/>
                <a:gd name="T10" fmla="*/ 120 w 710"/>
                <a:gd name="T11" fmla="*/ 443 h 710"/>
                <a:gd name="T12" fmla="*/ 164 w 710"/>
                <a:gd name="T13" fmla="*/ 518 h 710"/>
                <a:gd name="T14" fmla="*/ 229 w 710"/>
                <a:gd name="T15" fmla="*/ 572 h 710"/>
                <a:gd name="T16" fmla="*/ 311 w 710"/>
                <a:gd name="T17" fmla="*/ 602 h 710"/>
                <a:gd name="T18" fmla="*/ 400 w 710"/>
                <a:gd name="T19" fmla="*/ 602 h 710"/>
                <a:gd name="T20" fmla="*/ 482 w 710"/>
                <a:gd name="T21" fmla="*/ 572 h 710"/>
                <a:gd name="T22" fmla="*/ 548 w 710"/>
                <a:gd name="T23" fmla="*/ 518 h 710"/>
                <a:gd name="T24" fmla="*/ 590 w 710"/>
                <a:gd name="T25" fmla="*/ 443 h 710"/>
                <a:gd name="T26" fmla="*/ 606 w 710"/>
                <a:gd name="T27" fmla="*/ 355 h 710"/>
                <a:gd name="T28" fmla="*/ 590 w 710"/>
                <a:gd name="T29" fmla="*/ 268 h 710"/>
                <a:gd name="T30" fmla="*/ 548 w 710"/>
                <a:gd name="T31" fmla="*/ 195 h 710"/>
                <a:gd name="T32" fmla="*/ 482 w 710"/>
                <a:gd name="T33" fmla="*/ 139 h 710"/>
                <a:gd name="T34" fmla="*/ 400 w 710"/>
                <a:gd name="T35" fmla="*/ 109 h 710"/>
                <a:gd name="T36" fmla="*/ 355 w 710"/>
                <a:gd name="T37" fmla="*/ 0 h 710"/>
                <a:gd name="T38" fmla="*/ 468 w 710"/>
                <a:gd name="T39" fmla="*/ 20 h 710"/>
                <a:gd name="T40" fmla="*/ 565 w 710"/>
                <a:gd name="T41" fmla="*/ 69 h 710"/>
                <a:gd name="T42" fmla="*/ 641 w 710"/>
                <a:gd name="T43" fmla="*/ 147 h 710"/>
                <a:gd name="T44" fmla="*/ 692 w 710"/>
                <a:gd name="T45" fmla="*/ 244 h 710"/>
                <a:gd name="T46" fmla="*/ 710 w 710"/>
                <a:gd name="T47" fmla="*/ 355 h 710"/>
                <a:gd name="T48" fmla="*/ 692 w 710"/>
                <a:gd name="T49" fmla="*/ 468 h 710"/>
                <a:gd name="T50" fmla="*/ 641 w 710"/>
                <a:gd name="T51" fmla="*/ 565 h 710"/>
                <a:gd name="T52" fmla="*/ 565 w 710"/>
                <a:gd name="T53" fmla="*/ 642 h 710"/>
                <a:gd name="T54" fmla="*/ 468 w 710"/>
                <a:gd name="T55" fmla="*/ 693 h 710"/>
                <a:gd name="T56" fmla="*/ 355 w 710"/>
                <a:gd name="T57" fmla="*/ 710 h 710"/>
                <a:gd name="T58" fmla="*/ 244 w 710"/>
                <a:gd name="T59" fmla="*/ 693 h 710"/>
                <a:gd name="T60" fmla="*/ 145 w 710"/>
                <a:gd name="T61" fmla="*/ 642 h 710"/>
                <a:gd name="T62" fmla="*/ 69 w 710"/>
                <a:gd name="T63" fmla="*/ 565 h 710"/>
                <a:gd name="T64" fmla="*/ 18 w 710"/>
                <a:gd name="T65" fmla="*/ 468 h 710"/>
                <a:gd name="T66" fmla="*/ 0 w 710"/>
                <a:gd name="T67" fmla="*/ 355 h 710"/>
                <a:gd name="T68" fmla="*/ 18 w 710"/>
                <a:gd name="T69" fmla="*/ 244 h 710"/>
                <a:gd name="T70" fmla="*/ 69 w 710"/>
                <a:gd name="T71" fmla="*/ 147 h 710"/>
                <a:gd name="T72" fmla="*/ 145 w 710"/>
                <a:gd name="T73" fmla="*/ 69 h 710"/>
                <a:gd name="T74" fmla="*/ 244 w 710"/>
                <a:gd name="T75" fmla="*/ 20 h 710"/>
                <a:gd name="T76" fmla="*/ 355 w 710"/>
                <a:gd name="T77"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10" h="710">
                  <a:moveTo>
                    <a:pt x="355" y="105"/>
                  </a:moveTo>
                  <a:lnTo>
                    <a:pt x="311" y="109"/>
                  </a:lnTo>
                  <a:lnTo>
                    <a:pt x="268" y="121"/>
                  </a:lnTo>
                  <a:lnTo>
                    <a:pt x="229" y="139"/>
                  </a:lnTo>
                  <a:lnTo>
                    <a:pt x="194" y="164"/>
                  </a:lnTo>
                  <a:lnTo>
                    <a:pt x="164" y="195"/>
                  </a:lnTo>
                  <a:lnTo>
                    <a:pt x="139" y="230"/>
                  </a:lnTo>
                  <a:lnTo>
                    <a:pt x="120" y="268"/>
                  </a:lnTo>
                  <a:lnTo>
                    <a:pt x="109" y="311"/>
                  </a:lnTo>
                  <a:lnTo>
                    <a:pt x="104" y="355"/>
                  </a:lnTo>
                  <a:lnTo>
                    <a:pt x="109" y="401"/>
                  </a:lnTo>
                  <a:lnTo>
                    <a:pt x="120" y="443"/>
                  </a:lnTo>
                  <a:lnTo>
                    <a:pt x="139" y="483"/>
                  </a:lnTo>
                  <a:lnTo>
                    <a:pt x="164" y="518"/>
                  </a:lnTo>
                  <a:lnTo>
                    <a:pt x="194" y="548"/>
                  </a:lnTo>
                  <a:lnTo>
                    <a:pt x="229" y="572"/>
                  </a:lnTo>
                  <a:lnTo>
                    <a:pt x="268" y="591"/>
                  </a:lnTo>
                  <a:lnTo>
                    <a:pt x="311" y="602"/>
                  </a:lnTo>
                  <a:lnTo>
                    <a:pt x="355" y="607"/>
                  </a:lnTo>
                  <a:lnTo>
                    <a:pt x="400" y="602"/>
                  </a:lnTo>
                  <a:lnTo>
                    <a:pt x="443" y="591"/>
                  </a:lnTo>
                  <a:lnTo>
                    <a:pt x="482" y="572"/>
                  </a:lnTo>
                  <a:lnTo>
                    <a:pt x="517" y="548"/>
                  </a:lnTo>
                  <a:lnTo>
                    <a:pt x="548" y="518"/>
                  </a:lnTo>
                  <a:lnTo>
                    <a:pt x="571" y="483"/>
                  </a:lnTo>
                  <a:lnTo>
                    <a:pt x="590" y="443"/>
                  </a:lnTo>
                  <a:lnTo>
                    <a:pt x="602" y="401"/>
                  </a:lnTo>
                  <a:lnTo>
                    <a:pt x="606" y="355"/>
                  </a:lnTo>
                  <a:lnTo>
                    <a:pt x="602" y="311"/>
                  </a:lnTo>
                  <a:lnTo>
                    <a:pt x="590" y="268"/>
                  </a:lnTo>
                  <a:lnTo>
                    <a:pt x="571" y="230"/>
                  </a:lnTo>
                  <a:lnTo>
                    <a:pt x="548" y="195"/>
                  </a:lnTo>
                  <a:lnTo>
                    <a:pt x="517" y="164"/>
                  </a:lnTo>
                  <a:lnTo>
                    <a:pt x="482" y="139"/>
                  </a:lnTo>
                  <a:lnTo>
                    <a:pt x="443" y="121"/>
                  </a:lnTo>
                  <a:lnTo>
                    <a:pt x="400" y="109"/>
                  </a:lnTo>
                  <a:lnTo>
                    <a:pt x="355" y="105"/>
                  </a:lnTo>
                  <a:close/>
                  <a:moveTo>
                    <a:pt x="355" y="0"/>
                  </a:moveTo>
                  <a:lnTo>
                    <a:pt x="412" y="5"/>
                  </a:lnTo>
                  <a:lnTo>
                    <a:pt x="468" y="20"/>
                  </a:lnTo>
                  <a:lnTo>
                    <a:pt x="519" y="40"/>
                  </a:lnTo>
                  <a:lnTo>
                    <a:pt x="565" y="69"/>
                  </a:lnTo>
                  <a:lnTo>
                    <a:pt x="606" y="105"/>
                  </a:lnTo>
                  <a:lnTo>
                    <a:pt x="641" y="147"/>
                  </a:lnTo>
                  <a:lnTo>
                    <a:pt x="670" y="193"/>
                  </a:lnTo>
                  <a:lnTo>
                    <a:pt x="692" y="244"/>
                  </a:lnTo>
                  <a:lnTo>
                    <a:pt x="705" y="298"/>
                  </a:lnTo>
                  <a:lnTo>
                    <a:pt x="710" y="355"/>
                  </a:lnTo>
                  <a:lnTo>
                    <a:pt x="705" y="413"/>
                  </a:lnTo>
                  <a:lnTo>
                    <a:pt x="692" y="468"/>
                  </a:lnTo>
                  <a:lnTo>
                    <a:pt x="670" y="519"/>
                  </a:lnTo>
                  <a:lnTo>
                    <a:pt x="641" y="565"/>
                  </a:lnTo>
                  <a:lnTo>
                    <a:pt x="606" y="607"/>
                  </a:lnTo>
                  <a:lnTo>
                    <a:pt x="565" y="642"/>
                  </a:lnTo>
                  <a:lnTo>
                    <a:pt x="519" y="670"/>
                  </a:lnTo>
                  <a:lnTo>
                    <a:pt x="468" y="693"/>
                  </a:lnTo>
                  <a:lnTo>
                    <a:pt x="412" y="705"/>
                  </a:lnTo>
                  <a:lnTo>
                    <a:pt x="355" y="710"/>
                  </a:lnTo>
                  <a:lnTo>
                    <a:pt x="298" y="705"/>
                  </a:lnTo>
                  <a:lnTo>
                    <a:pt x="244" y="693"/>
                  </a:lnTo>
                  <a:lnTo>
                    <a:pt x="193" y="670"/>
                  </a:lnTo>
                  <a:lnTo>
                    <a:pt x="145" y="642"/>
                  </a:lnTo>
                  <a:lnTo>
                    <a:pt x="104" y="607"/>
                  </a:lnTo>
                  <a:lnTo>
                    <a:pt x="69" y="565"/>
                  </a:lnTo>
                  <a:lnTo>
                    <a:pt x="40" y="519"/>
                  </a:lnTo>
                  <a:lnTo>
                    <a:pt x="18" y="468"/>
                  </a:lnTo>
                  <a:lnTo>
                    <a:pt x="5" y="413"/>
                  </a:lnTo>
                  <a:lnTo>
                    <a:pt x="0" y="355"/>
                  </a:lnTo>
                  <a:lnTo>
                    <a:pt x="5" y="298"/>
                  </a:lnTo>
                  <a:lnTo>
                    <a:pt x="18" y="244"/>
                  </a:lnTo>
                  <a:lnTo>
                    <a:pt x="40" y="193"/>
                  </a:lnTo>
                  <a:lnTo>
                    <a:pt x="69" y="147"/>
                  </a:lnTo>
                  <a:lnTo>
                    <a:pt x="104" y="105"/>
                  </a:lnTo>
                  <a:lnTo>
                    <a:pt x="145" y="69"/>
                  </a:lnTo>
                  <a:lnTo>
                    <a:pt x="193" y="40"/>
                  </a:lnTo>
                  <a:lnTo>
                    <a:pt x="244" y="20"/>
                  </a:lnTo>
                  <a:lnTo>
                    <a:pt x="298" y="5"/>
                  </a:lnTo>
                  <a:lnTo>
                    <a:pt x="3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7" name="Freeform 11">
              <a:extLst>
                <a:ext uri="{FF2B5EF4-FFF2-40B4-BE49-F238E27FC236}">
                  <a16:creationId xmlns:a16="http://schemas.microsoft.com/office/drawing/2014/main" id="{D3799C01-A96E-47C3-A05E-D0379DEA18AC}"/>
                </a:ext>
              </a:extLst>
            </p:cNvPr>
            <p:cNvSpPr>
              <a:spLocks/>
            </p:cNvSpPr>
            <p:nvPr/>
          </p:nvSpPr>
          <p:spPr bwMode="auto">
            <a:xfrm>
              <a:off x="5327" y="3055"/>
              <a:ext cx="112" cy="112"/>
            </a:xfrm>
            <a:custGeom>
              <a:avLst/>
              <a:gdLst>
                <a:gd name="T0" fmla="*/ 46 w 224"/>
                <a:gd name="T1" fmla="*/ 0 h 223"/>
                <a:gd name="T2" fmla="*/ 119 w 224"/>
                <a:gd name="T3" fmla="*/ 74 h 223"/>
                <a:gd name="T4" fmla="*/ 140 w 224"/>
                <a:gd name="T5" fmla="*/ 69 h 223"/>
                <a:gd name="T6" fmla="*/ 162 w 224"/>
                <a:gd name="T7" fmla="*/ 69 h 223"/>
                <a:gd name="T8" fmla="*/ 183 w 224"/>
                <a:gd name="T9" fmla="*/ 77 h 223"/>
                <a:gd name="T10" fmla="*/ 202 w 224"/>
                <a:gd name="T11" fmla="*/ 91 h 223"/>
                <a:gd name="T12" fmla="*/ 216 w 224"/>
                <a:gd name="T13" fmla="*/ 110 h 223"/>
                <a:gd name="T14" fmla="*/ 224 w 224"/>
                <a:gd name="T15" fmla="*/ 134 h 223"/>
                <a:gd name="T16" fmla="*/ 224 w 224"/>
                <a:gd name="T17" fmla="*/ 158 h 223"/>
                <a:gd name="T18" fmla="*/ 216 w 224"/>
                <a:gd name="T19" fmla="*/ 180 h 223"/>
                <a:gd name="T20" fmla="*/ 202 w 224"/>
                <a:gd name="T21" fmla="*/ 201 h 223"/>
                <a:gd name="T22" fmla="*/ 181 w 224"/>
                <a:gd name="T23" fmla="*/ 215 h 223"/>
                <a:gd name="T24" fmla="*/ 159 w 224"/>
                <a:gd name="T25" fmla="*/ 223 h 223"/>
                <a:gd name="T26" fmla="*/ 135 w 224"/>
                <a:gd name="T27" fmla="*/ 223 h 223"/>
                <a:gd name="T28" fmla="*/ 111 w 224"/>
                <a:gd name="T29" fmla="*/ 215 h 223"/>
                <a:gd name="T30" fmla="*/ 90 w 224"/>
                <a:gd name="T31" fmla="*/ 201 h 223"/>
                <a:gd name="T32" fmla="*/ 78 w 224"/>
                <a:gd name="T33" fmla="*/ 182 h 223"/>
                <a:gd name="T34" fmla="*/ 70 w 224"/>
                <a:gd name="T35" fmla="*/ 161 h 223"/>
                <a:gd name="T36" fmla="*/ 68 w 224"/>
                <a:gd name="T37" fmla="*/ 140 h 223"/>
                <a:gd name="T38" fmla="*/ 73 w 224"/>
                <a:gd name="T39" fmla="*/ 118 h 223"/>
                <a:gd name="T40" fmla="*/ 0 w 224"/>
                <a:gd name="T41" fmla="*/ 45 h 223"/>
                <a:gd name="T42" fmla="*/ 12 w 224"/>
                <a:gd name="T43" fmla="*/ 28 h 223"/>
                <a:gd name="T44" fmla="*/ 28 w 224"/>
                <a:gd name="T45" fmla="*/ 12 h 223"/>
                <a:gd name="T46" fmla="*/ 46 w 224"/>
                <a:gd name="T4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223">
                  <a:moveTo>
                    <a:pt x="46" y="0"/>
                  </a:moveTo>
                  <a:lnTo>
                    <a:pt x="119" y="74"/>
                  </a:lnTo>
                  <a:lnTo>
                    <a:pt x="140" y="69"/>
                  </a:lnTo>
                  <a:lnTo>
                    <a:pt x="162" y="69"/>
                  </a:lnTo>
                  <a:lnTo>
                    <a:pt x="183" y="77"/>
                  </a:lnTo>
                  <a:lnTo>
                    <a:pt x="202" y="91"/>
                  </a:lnTo>
                  <a:lnTo>
                    <a:pt x="216" y="110"/>
                  </a:lnTo>
                  <a:lnTo>
                    <a:pt x="224" y="134"/>
                  </a:lnTo>
                  <a:lnTo>
                    <a:pt x="224" y="158"/>
                  </a:lnTo>
                  <a:lnTo>
                    <a:pt x="216" y="180"/>
                  </a:lnTo>
                  <a:lnTo>
                    <a:pt x="202" y="201"/>
                  </a:lnTo>
                  <a:lnTo>
                    <a:pt x="181" y="215"/>
                  </a:lnTo>
                  <a:lnTo>
                    <a:pt x="159" y="223"/>
                  </a:lnTo>
                  <a:lnTo>
                    <a:pt x="135" y="223"/>
                  </a:lnTo>
                  <a:lnTo>
                    <a:pt x="111" y="215"/>
                  </a:lnTo>
                  <a:lnTo>
                    <a:pt x="90" y="201"/>
                  </a:lnTo>
                  <a:lnTo>
                    <a:pt x="78" y="182"/>
                  </a:lnTo>
                  <a:lnTo>
                    <a:pt x="70" y="161"/>
                  </a:lnTo>
                  <a:lnTo>
                    <a:pt x="68" y="140"/>
                  </a:lnTo>
                  <a:lnTo>
                    <a:pt x="73" y="118"/>
                  </a:lnTo>
                  <a:lnTo>
                    <a:pt x="0" y="45"/>
                  </a:lnTo>
                  <a:lnTo>
                    <a:pt x="12" y="28"/>
                  </a:lnTo>
                  <a:lnTo>
                    <a:pt x="28" y="12"/>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8" name="Freeform 12">
              <a:extLst>
                <a:ext uri="{FF2B5EF4-FFF2-40B4-BE49-F238E27FC236}">
                  <a16:creationId xmlns:a16="http://schemas.microsoft.com/office/drawing/2014/main" id="{85E21274-911E-4E08-A882-1DA3100F7C3F}"/>
                </a:ext>
              </a:extLst>
            </p:cNvPr>
            <p:cNvSpPr>
              <a:spLocks noEditPoints="1"/>
            </p:cNvSpPr>
            <p:nvPr/>
          </p:nvSpPr>
          <p:spPr bwMode="auto">
            <a:xfrm>
              <a:off x="3669" y="2950"/>
              <a:ext cx="355" cy="355"/>
            </a:xfrm>
            <a:custGeom>
              <a:avLst/>
              <a:gdLst>
                <a:gd name="T0" fmla="*/ 320 w 709"/>
                <a:gd name="T1" fmla="*/ 107 h 710"/>
                <a:gd name="T2" fmla="*/ 245 w 709"/>
                <a:gd name="T3" fmla="*/ 129 h 710"/>
                <a:gd name="T4" fmla="*/ 181 w 709"/>
                <a:gd name="T5" fmla="*/ 174 h 710"/>
                <a:gd name="T6" fmla="*/ 134 w 709"/>
                <a:gd name="T7" fmla="*/ 238 h 710"/>
                <a:gd name="T8" fmla="*/ 107 w 709"/>
                <a:gd name="T9" fmla="*/ 311 h 710"/>
                <a:gd name="T10" fmla="*/ 105 w 709"/>
                <a:gd name="T11" fmla="*/ 390 h 710"/>
                <a:gd name="T12" fmla="*/ 134 w 709"/>
                <a:gd name="T13" fmla="*/ 476 h 710"/>
                <a:gd name="T14" fmla="*/ 189 w 709"/>
                <a:gd name="T15" fmla="*/ 545 h 710"/>
                <a:gd name="T16" fmla="*/ 264 w 709"/>
                <a:gd name="T17" fmla="*/ 591 h 710"/>
                <a:gd name="T18" fmla="*/ 353 w 709"/>
                <a:gd name="T19" fmla="*/ 607 h 710"/>
                <a:gd name="T20" fmla="*/ 433 w 709"/>
                <a:gd name="T21" fmla="*/ 594 h 710"/>
                <a:gd name="T22" fmla="*/ 509 w 709"/>
                <a:gd name="T23" fmla="*/ 553 h 710"/>
                <a:gd name="T24" fmla="*/ 566 w 709"/>
                <a:gd name="T25" fmla="*/ 490 h 710"/>
                <a:gd name="T26" fmla="*/ 598 w 709"/>
                <a:gd name="T27" fmla="*/ 411 h 710"/>
                <a:gd name="T28" fmla="*/ 603 w 709"/>
                <a:gd name="T29" fmla="*/ 322 h 710"/>
                <a:gd name="T30" fmla="*/ 574 w 709"/>
                <a:gd name="T31" fmla="*/ 236 h 710"/>
                <a:gd name="T32" fmla="*/ 518 w 709"/>
                <a:gd name="T33" fmla="*/ 168 h 710"/>
                <a:gd name="T34" fmla="*/ 444 w 709"/>
                <a:gd name="T35" fmla="*/ 121 h 710"/>
                <a:gd name="T36" fmla="*/ 355 w 709"/>
                <a:gd name="T37" fmla="*/ 105 h 710"/>
                <a:gd name="T38" fmla="*/ 406 w 709"/>
                <a:gd name="T39" fmla="*/ 5 h 710"/>
                <a:gd name="T40" fmla="*/ 503 w 709"/>
                <a:gd name="T41" fmla="*/ 34 h 710"/>
                <a:gd name="T42" fmla="*/ 587 w 709"/>
                <a:gd name="T43" fmla="*/ 88 h 710"/>
                <a:gd name="T44" fmla="*/ 652 w 709"/>
                <a:gd name="T45" fmla="*/ 163 h 710"/>
                <a:gd name="T46" fmla="*/ 695 w 709"/>
                <a:gd name="T47" fmla="*/ 257 h 710"/>
                <a:gd name="T48" fmla="*/ 709 w 709"/>
                <a:gd name="T49" fmla="*/ 365 h 710"/>
                <a:gd name="T50" fmla="*/ 689 w 709"/>
                <a:gd name="T51" fmla="*/ 475 h 710"/>
                <a:gd name="T52" fmla="*/ 636 w 709"/>
                <a:gd name="T53" fmla="*/ 570 h 710"/>
                <a:gd name="T54" fmla="*/ 558 w 709"/>
                <a:gd name="T55" fmla="*/ 646 h 710"/>
                <a:gd name="T56" fmla="*/ 458 w 709"/>
                <a:gd name="T57" fmla="*/ 694 h 710"/>
                <a:gd name="T58" fmla="*/ 353 w 709"/>
                <a:gd name="T59" fmla="*/ 710 h 710"/>
                <a:gd name="T60" fmla="*/ 253 w 709"/>
                <a:gd name="T61" fmla="*/ 696 h 710"/>
                <a:gd name="T62" fmla="*/ 162 w 709"/>
                <a:gd name="T63" fmla="*/ 654 h 710"/>
                <a:gd name="T64" fmla="*/ 86 w 709"/>
                <a:gd name="T65" fmla="*/ 589 h 710"/>
                <a:gd name="T66" fmla="*/ 32 w 709"/>
                <a:gd name="T67" fmla="*/ 503 h 710"/>
                <a:gd name="T68" fmla="*/ 3 w 709"/>
                <a:gd name="T69" fmla="*/ 403 h 710"/>
                <a:gd name="T70" fmla="*/ 5 w 709"/>
                <a:gd name="T71" fmla="*/ 290 h 710"/>
                <a:gd name="T72" fmla="*/ 41 w 709"/>
                <a:gd name="T73" fmla="*/ 187 h 710"/>
                <a:gd name="T74" fmla="*/ 108 w 709"/>
                <a:gd name="T75" fmla="*/ 101 h 710"/>
                <a:gd name="T76" fmla="*/ 197 w 709"/>
                <a:gd name="T77" fmla="*/ 37 h 710"/>
                <a:gd name="T78" fmla="*/ 305 w 709"/>
                <a:gd name="T79" fmla="*/ 4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9" h="710">
                  <a:moveTo>
                    <a:pt x="355" y="105"/>
                  </a:moveTo>
                  <a:lnTo>
                    <a:pt x="320" y="107"/>
                  </a:lnTo>
                  <a:lnTo>
                    <a:pt x="281" y="115"/>
                  </a:lnTo>
                  <a:lnTo>
                    <a:pt x="245" y="129"/>
                  </a:lnTo>
                  <a:lnTo>
                    <a:pt x="212" y="150"/>
                  </a:lnTo>
                  <a:lnTo>
                    <a:pt x="181" y="174"/>
                  </a:lnTo>
                  <a:lnTo>
                    <a:pt x="154" y="204"/>
                  </a:lnTo>
                  <a:lnTo>
                    <a:pt x="134" y="238"/>
                  </a:lnTo>
                  <a:lnTo>
                    <a:pt x="118" y="273"/>
                  </a:lnTo>
                  <a:lnTo>
                    <a:pt x="107" y="311"/>
                  </a:lnTo>
                  <a:lnTo>
                    <a:pt x="103" y="350"/>
                  </a:lnTo>
                  <a:lnTo>
                    <a:pt x="105" y="390"/>
                  </a:lnTo>
                  <a:lnTo>
                    <a:pt x="116" y="435"/>
                  </a:lnTo>
                  <a:lnTo>
                    <a:pt x="134" y="476"/>
                  </a:lnTo>
                  <a:lnTo>
                    <a:pt x="159" y="513"/>
                  </a:lnTo>
                  <a:lnTo>
                    <a:pt x="189" y="545"/>
                  </a:lnTo>
                  <a:lnTo>
                    <a:pt x="224" y="570"/>
                  </a:lnTo>
                  <a:lnTo>
                    <a:pt x="264" y="591"/>
                  </a:lnTo>
                  <a:lnTo>
                    <a:pt x="309" y="602"/>
                  </a:lnTo>
                  <a:lnTo>
                    <a:pt x="353" y="607"/>
                  </a:lnTo>
                  <a:lnTo>
                    <a:pt x="388" y="603"/>
                  </a:lnTo>
                  <a:lnTo>
                    <a:pt x="433" y="594"/>
                  </a:lnTo>
                  <a:lnTo>
                    <a:pt x="472" y="576"/>
                  </a:lnTo>
                  <a:lnTo>
                    <a:pt x="509" y="553"/>
                  </a:lnTo>
                  <a:lnTo>
                    <a:pt x="539" y="524"/>
                  </a:lnTo>
                  <a:lnTo>
                    <a:pt x="566" y="490"/>
                  </a:lnTo>
                  <a:lnTo>
                    <a:pt x="585" y="452"/>
                  </a:lnTo>
                  <a:lnTo>
                    <a:pt x="598" y="411"/>
                  </a:lnTo>
                  <a:lnTo>
                    <a:pt x="604" y="366"/>
                  </a:lnTo>
                  <a:lnTo>
                    <a:pt x="603" y="322"/>
                  </a:lnTo>
                  <a:lnTo>
                    <a:pt x="592" y="277"/>
                  </a:lnTo>
                  <a:lnTo>
                    <a:pt x="574" y="236"/>
                  </a:lnTo>
                  <a:lnTo>
                    <a:pt x="549" y="199"/>
                  </a:lnTo>
                  <a:lnTo>
                    <a:pt x="518" y="168"/>
                  </a:lnTo>
                  <a:lnTo>
                    <a:pt x="483" y="140"/>
                  </a:lnTo>
                  <a:lnTo>
                    <a:pt x="444" y="121"/>
                  </a:lnTo>
                  <a:lnTo>
                    <a:pt x="401" y="109"/>
                  </a:lnTo>
                  <a:lnTo>
                    <a:pt x="355" y="105"/>
                  </a:lnTo>
                  <a:close/>
                  <a:moveTo>
                    <a:pt x="355" y="0"/>
                  </a:moveTo>
                  <a:lnTo>
                    <a:pt x="406" y="5"/>
                  </a:lnTo>
                  <a:lnTo>
                    <a:pt x="456" y="16"/>
                  </a:lnTo>
                  <a:lnTo>
                    <a:pt x="503" y="34"/>
                  </a:lnTo>
                  <a:lnTo>
                    <a:pt x="547" y="58"/>
                  </a:lnTo>
                  <a:lnTo>
                    <a:pt x="587" y="88"/>
                  </a:lnTo>
                  <a:lnTo>
                    <a:pt x="622" y="123"/>
                  </a:lnTo>
                  <a:lnTo>
                    <a:pt x="652" y="163"/>
                  </a:lnTo>
                  <a:lnTo>
                    <a:pt x="676" y="207"/>
                  </a:lnTo>
                  <a:lnTo>
                    <a:pt x="695" y="257"/>
                  </a:lnTo>
                  <a:lnTo>
                    <a:pt x="706" y="308"/>
                  </a:lnTo>
                  <a:lnTo>
                    <a:pt x="709" y="365"/>
                  </a:lnTo>
                  <a:lnTo>
                    <a:pt x="703" y="422"/>
                  </a:lnTo>
                  <a:lnTo>
                    <a:pt x="689" y="475"/>
                  </a:lnTo>
                  <a:lnTo>
                    <a:pt x="666" y="524"/>
                  </a:lnTo>
                  <a:lnTo>
                    <a:pt x="636" y="570"/>
                  </a:lnTo>
                  <a:lnTo>
                    <a:pt x="600" y="611"/>
                  </a:lnTo>
                  <a:lnTo>
                    <a:pt x="558" y="646"/>
                  </a:lnTo>
                  <a:lnTo>
                    <a:pt x="510" y="673"/>
                  </a:lnTo>
                  <a:lnTo>
                    <a:pt x="458" y="694"/>
                  </a:lnTo>
                  <a:lnTo>
                    <a:pt x="402" y="707"/>
                  </a:lnTo>
                  <a:lnTo>
                    <a:pt x="353" y="710"/>
                  </a:lnTo>
                  <a:lnTo>
                    <a:pt x="302" y="707"/>
                  </a:lnTo>
                  <a:lnTo>
                    <a:pt x="253" y="696"/>
                  </a:lnTo>
                  <a:lnTo>
                    <a:pt x="205" y="678"/>
                  </a:lnTo>
                  <a:lnTo>
                    <a:pt x="162" y="654"/>
                  </a:lnTo>
                  <a:lnTo>
                    <a:pt x="122" y="624"/>
                  </a:lnTo>
                  <a:lnTo>
                    <a:pt x="86" y="589"/>
                  </a:lnTo>
                  <a:lnTo>
                    <a:pt x="56" y="548"/>
                  </a:lnTo>
                  <a:lnTo>
                    <a:pt x="32" y="503"/>
                  </a:lnTo>
                  <a:lnTo>
                    <a:pt x="14" y="455"/>
                  </a:lnTo>
                  <a:lnTo>
                    <a:pt x="3" y="403"/>
                  </a:lnTo>
                  <a:lnTo>
                    <a:pt x="0" y="346"/>
                  </a:lnTo>
                  <a:lnTo>
                    <a:pt x="5" y="290"/>
                  </a:lnTo>
                  <a:lnTo>
                    <a:pt x="19" y="238"/>
                  </a:lnTo>
                  <a:lnTo>
                    <a:pt x="41" y="187"/>
                  </a:lnTo>
                  <a:lnTo>
                    <a:pt x="72" y="140"/>
                  </a:lnTo>
                  <a:lnTo>
                    <a:pt x="108" y="101"/>
                  </a:lnTo>
                  <a:lnTo>
                    <a:pt x="149" y="66"/>
                  </a:lnTo>
                  <a:lnTo>
                    <a:pt x="197" y="37"/>
                  </a:lnTo>
                  <a:lnTo>
                    <a:pt x="250" y="16"/>
                  </a:lnTo>
                  <a:lnTo>
                    <a:pt x="305" y="4"/>
                  </a:lnTo>
                  <a:lnTo>
                    <a:pt x="3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9" name="Freeform 13">
              <a:extLst>
                <a:ext uri="{FF2B5EF4-FFF2-40B4-BE49-F238E27FC236}">
                  <a16:creationId xmlns:a16="http://schemas.microsoft.com/office/drawing/2014/main" id="{BE9469D0-A380-48ED-9799-1397982825E1}"/>
                </a:ext>
              </a:extLst>
            </p:cNvPr>
            <p:cNvSpPr>
              <a:spLocks/>
            </p:cNvSpPr>
            <p:nvPr/>
          </p:nvSpPr>
          <p:spPr bwMode="auto">
            <a:xfrm>
              <a:off x="3807" y="3049"/>
              <a:ext cx="105" cy="118"/>
            </a:xfrm>
            <a:custGeom>
              <a:avLst/>
              <a:gdLst>
                <a:gd name="T0" fmla="*/ 157 w 208"/>
                <a:gd name="T1" fmla="*/ 0 h 235"/>
                <a:gd name="T2" fmla="*/ 176 w 208"/>
                <a:gd name="T3" fmla="*/ 9 h 235"/>
                <a:gd name="T4" fmla="*/ 194 w 208"/>
                <a:gd name="T5" fmla="*/ 22 h 235"/>
                <a:gd name="T6" fmla="*/ 208 w 208"/>
                <a:gd name="T7" fmla="*/ 38 h 235"/>
                <a:gd name="T8" fmla="*/ 146 w 208"/>
                <a:gd name="T9" fmla="*/ 121 h 235"/>
                <a:gd name="T10" fmla="*/ 152 w 208"/>
                <a:gd name="T11" fmla="*/ 141 h 235"/>
                <a:gd name="T12" fmla="*/ 156 w 208"/>
                <a:gd name="T13" fmla="*/ 164 h 235"/>
                <a:gd name="T14" fmla="*/ 151 w 208"/>
                <a:gd name="T15" fmla="*/ 184 h 235"/>
                <a:gd name="T16" fmla="*/ 140 w 208"/>
                <a:gd name="T17" fmla="*/ 205 h 235"/>
                <a:gd name="T18" fmla="*/ 121 w 208"/>
                <a:gd name="T19" fmla="*/ 222 h 235"/>
                <a:gd name="T20" fmla="*/ 100 w 208"/>
                <a:gd name="T21" fmla="*/ 232 h 235"/>
                <a:gd name="T22" fmla="*/ 76 w 208"/>
                <a:gd name="T23" fmla="*/ 235 h 235"/>
                <a:gd name="T24" fmla="*/ 52 w 208"/>
                <a:gd name="T25" fmla="*/ 232 h 235"/>
                <a:gd name="T26" fmla="*/ 30 w 208"/>
                <a:gd name="T27" fmla="*/ 219 h 235"/>
                <a:gd name="T28" fmla="*/ 12 w 208"/>
                <a:gd name="T29" fmla="*/ 202 h 235"/>
                <a:gd name="T30" fmla="*/ 3 w 208"/>
                <a:gd name="T31" fmla="*/ 180 h 235"/>
                <a:gd name="T32" fmla="*/ 0 w 208"/>
                <a:gd name="T33" fmla="*/ 156 h 235"/>
                <a:gd name="T34" fmla="*/ 3 w 208"/>
                <a:gd name="T35" fmla="*/ 132 h 235"/>
                <a:gd name="T36" fmla="*/ 16 w 208"/>
                <a:gd name="T37" fmla="*/ 111 h 235"/>
                <a:gd name="T38" fmla="*/ 32 w 208"/>
                <a:gd name="T39" fmla="*/ 94 h 235"/>
                <a:gd name="T40" fmla="*/ 51 w 208"/>
                <a:gd name="T41" fmla="*/ 84 h 235"/>
                <a:gd name="T42" fmla="*/ 73 w 208"/>
                <a:gd name="T43" fmla="*/ 79 h 235"/>
                <a:gd name="T44" fmla="*/ 95 w 208"/>
                <a:gd name="T45" fmla="*/ 81 h 235"/>
                <a:gd name="T46" fmla="*/ 157 w 208"/>
                <a:gd name="T4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8" h="235">
                  <a:moveTo>
                    <a:pt x="157" y="0"/>
                  </a:moveTo>
                  <a:lnTo>
                    <a:pt x="176" y="9"/>
                  </a:lnTo>
                  <a:lnTo>
                    <a:pt x="194" y="22"/>
                  </a:lnTo>
                  <a:lnTo>
                    <a:pt x="208" y="38"/>
                  </a:lnTo>
                  <a:lnTo>
                    <a:pt x="146" y="121"/>
                  </a:lnTo>
                  <a:lnTo>
                    <a:pt x="152" y="141"/>
                  </a:lnTo>
                  <a:lnTo>
                    <a:pt x="156" y="164"/>
                  </a:lnTo>
                  <a:lnTo>
                    <a:pt x="151" y="184"/>
                  </a:lnTo>
                  <a:lnTo>
                    <a:pt x="140" y="205"/>
                  </a:lnTo>
                  <a:lnTo>
                    <a:pt x="121" y="222"/>
                  </a:lnTo>
                  <a:lnTo>
                    <a:pt x="100" y="232"/>
                  </a:lnTo>
                  <a:lnTo>
                    <a:pt x="76" y="235"/>
                  </a:lnTo>
                  <a:lnTo>
                    <a:pt x="52" y="232"/>
                  </a:lnTo>
                  <a:lnTo>
                    <a:pt x="30" y="219"/>
                  </a:lnTo>
                  <a:lnTo>
                    <a:pt x="12" y="202"/>
                  </a:lnTo>
                  <a:lnTo>
                    <a:pt x="3" y="180"/>
                  </a:lnTo>
                  <a:lnTo>
                    <a:pt x="0" y="156"/>
                  </a:lnTo>
                  <a:lnTo>
                    <a:pt x="3" y="132"/>
                  </a:lnTo>
                  <a:lnTo>
                    <a:pt x="16" y="111"/>
                  </a:lnTo>
                  <a:lnTo>
                    <a:pt x="32" y="94"/>
                  </a:lnTo>
                  <a:lnTo>
                    <a:pt x="51" y="84"/>
                  </a:lnTo>
                  <a:lnTo>
                    <a:pt x="73" y="79"/>
                  </a:lnTo>
                  <a:lnTo>
                    <a:pt x="95" y="81"/>
                  </a:lnTo>
                  <a:lnTo>
                    <a:pt x="1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grpSp>
      <p:cxnSp>
        <p:nvCxnSpPr>
          <p:cNvPr id="21" name="636764439914605684Table Horizontal Line 12">
            <a:extLst>
              <a:ext uri="{FF2B5EF4-FFF2-40B4-BE49-F238E27FC236}">
                <a16:creationId xmlns:a16="http://schemas.microsoft.com/office/drawing/2014/main" id="{A401C281-939F-43F5-B95B-13E9E15D48CE}"/>
              </a:ext>
            </a:extLst>
          </p:cNvPr>
          <p:cNvCxnSpPr>
            <a:cxnSpLocks/>
          </p:cNvCxnSpPr>
          <p:nvPr/>
        </p:nvCxnSpPr>
        <p:spPr>
          <a:xfrm>
            <a:off x="2059601" y="2620191"/>
            <a:ext cx="6325761" cy="0"/>
          </a:xfrm>
          <a:prstGeom prst="line">
            <a:avLst/>
          </a:prstGeom>
          <a:ln w="9525" cmpd="sng">
            <a:solidFill>
              <a:schemeClr val="accent3"/>
            </a:solidFill>
            <a:prstDash val="sysDot"/>
          </a:ln>
          <a:effectLst/>
        </p:spPr>
        <p:style>
          <a:lnRef idx="1">
            <a:schemeClr val="accent1"/>
          </a:lnRef>
          <a:fillRef idx="0">
            <a:schemeClr val="accent1"/>
          </a:fillRef>
          <a:effectRef idx="0">
            <a:schemeClr val="accent1"/>
          </a:effectRef>
          <a:fontRef idx="minor">
            <a:schemeClr val="tx1"/>
          </a:fontRef>
        </p:style>
      </p:cxnSp>
      <p:sp>
        <p:nvSpPr>
          <p:cNvPr id="13" name="636764439914605684Table First Content Row Header 8">
            <a:extLst>
              <a:ext uri="{FF2B5EF4-FFF2-40B4-BE49-F238E27FC236}">
                <a16:creationId xmlns:a16="http://schemas.microsoft.com/office/drawing/2014/main" id="{C5990B7D-6F74-4EFB-A541-49B4150DC1B8}"/>
              </a:ext>
            </a:extLst>
          </p:cNvPr>
          <p:cNvSpPr txBox="1">
            <a:spLocks/>
          </p:cNvSpPr>
          <p:nvPr/>
        </p:nvSpPr>
        <p:spPr>
          <a:xfrm>
            <a:off x="2059601" y="1929440"/>
            <a:ext cx="1033335" cy="349702"/>
          </a:xfrm>
          <a:prstGeom prst="rect">
            <a:avLst/>
          </a:prstGeom>
          <a:noFill/>
          <a:ln w="9525">
            <a:noFill/>
          </a:ln>
        </p:spPr>
        <p:txBody>
          <a:bodyPr vert="horz" wrap="square" lIns="0" tIns="72000" rIns="0" bIns="0" rtlCol="0" anchor="t">
            <a:spAutoFit/>
          </a:bodyPr>
          <a:lstStyle/>
          <a:p>
            <a:pPr>
              <a:lnSpc>
                <a:spcPct val="90000"/>
              </a:lnSpc>
              <a:spcBef>
                <a:spcPts val="400"/>
              </a:spcBef>
              <a:buClr>
                <a:srgbClr val="000000"/>
              </a:buClr>
              <a:buSzPct val="100000"/>
            </a:pPr>
            <a:r>
              <a:rPr lang="de-DE" sz="1000" dirty="0">
                <a:latin typeface="+mj-lt"/>
                <a:cs typeface="Arial Narrow" pitchFamily="34" charset="0"/>
              </a:rPr>
              <a:t>Merchant management</a:t>
            </a:r>
            <a:endParaRPr lang="en-US" sz="1000" noProof="0" dirty="0">
              <a:latin typeface="+mj-lt"/>
              <a:cs typeface="Arial Narrow" pitchFamily="34" charset="0"/>
            </a:endParaRPr>
          </a:p>
        </p:txBody>
      </p:sp>
      <p:sp>
        <p:nvSpPr>
          <p:cNvPr id="17" name="636764439914605684Table First Content Row Header 13">
            <a:extLst>
              <a:ext uri="{FF2B5EF4-FFF2-40B4-BE49-F238E27FC236}">
                <a16:creationId xmlns:a16="http://schemas.microsoft.com/office/drawing/2014/main" id="{1903E227-484C-404D-9DDC-F0691F02C8A5}"/>
              </a:ext>
            </a:extLst>
          </p:cNvPr>
          <p:cNvSpPr txBox="1">
            <a:spLocks/>
          </p:cNvSpPr>
          <p:nvPr/>
        </p:nvSpPr>
        <p:spPr>
          <a:xfrm>
            <a:off x="2059601" y="2620191"/>
            <a:ext cx="1033335" cy="349702"/>
          </a:xfrm>
          <a:prstGeom prst="rect">
            <a:avLst/>
          </a:prstGeom>
          <a:noFill/>
          <a:ln w="9525">
            <a:noFill/>
          </a:ln>
        </p:spPr>
        <p:txBody>
          <a:bodyPr vert="horz" wrap="square" lIns="0" tIns="72000" rIns="0" bIns="0" rtlCol="0" anchor="t">
            <a:spAutoFit/>
          </a:bodyPr>
          <a:lstStyle/>
          <a:p>
            <a:pPr>
              <a:lnSpc>
                <a:spcPct val="90000"/>
              </a:lnSpc>
              <a:spcBef>
                <a:spcPts val="400"/>
              </a:spcBef>
              <a:buClr>
                <a:srgbClr val="000000"/>
              </a:buClr>
              <a:buSzPct val="100000"/>
            </a:pPr>
            <a:r>
              <a:rPr lang="en-US" sz="1000" noProof="0" dirty="0">
                <a:latin typeface="+mj-lt"/>
                <a:cs typeface="Arial Narrow" pitchFamily="34" charset="0"/>
              </a:rPr>
              <a:t>Category and </a:t>
            </a:r>
            <a:r>
              <a:rPr lang="en-US" sz="1000" noProof="0" dirty="0" err="1">
                <a:latin typeface="+mj-lt"/>
                <a:cs typeface="Arial Narrow" pitchFamily="34" charset="0"/>
              </a:rPr>
              <a:t>produc</a:t>
            </a:r>
            <a:r>
              <a:rPr lang="en-US" sz="1000" dirty="0">
                <a:latin typeface="+mj-lt"/>
                <a:cs typeface="Arial Narrow" pitchFamily="34" charset="0"/>
              </a:rPr>
              <a:t>t mgmt. </a:t>
            </a:r>
            <a:endParaRPr lang="en-US" sz="1000" noProof="0" dirty="0">
              <a:latin typeface="+mj-lt"/>
              <a:cs typeface="Arial Narrow" pitchFamily="34" charset="0"/>
            </a:endParaRPr>
          </a:p>
        </p:txBody>
      </p:sp>
      <p:sp>
        <p:nvSpPr>
          <p:cNvPr id="22" name="Topic 0">
            <a:extLst>
              <a:ext uri="{FF2B5EF4-FFF2-40B4-BE49-F238E27FC236}">
                <a16:creationId xmlns:a16="http://schemas.microsoft.com/office/drawing/2014/main" id="{DB40A6D1-D4B0-41C0-9A5E-8430F158A5F4}"/>
              </a:ext>
            </a:extLst>
          </p:cNvPr>
          <p:cNvSpPr txBox="1">
            <a:spLocks/>
          </p:cNvSpPr>
          <p:nvPr/>
        </p:nvSpPr>
        <p:spPr>
          <a:xfrm>
            <a:off x="2059601" y="1691598"/>
            <a:ext cx="1033335" cy="237842"/>
          </a:xfrm>
          <a:prstGeom prst="rect">
            <a:avLst/>
          </a:prstGeom>
          <a:noFill/>
          <a:ln w="9525">
            <a:noFill/>
          </a:ln>
        </p:spPr>
        <p:txBody>
          <a:bodyPr vert="horz" wrap="square" lIns="0" tIns="0" rIns="0" bIns="70950" rtlCol="0" anchor="b">
            <a:spAutoFit/>
          </a:bodyPr>
          <a:lstStyle/>
          <a:p>
            <a:pPr>
              <a:lnSpc>
                <a:spcPct val="90000"/>
              </a:lnSpc>
              <a:spcBef>
                <a:spcPts val="400"/>
              </a:spcBef>
              <a:buClr>
                <a:srgbClr val="000000"/>
              </a:buClr>
              <a:buSzPct val="100000"/>
            </a:pPr>
            <a:r>
              <a:rPr lang="en-US" sz="1200" b="1" noProof="0" dirty="0">
                <a:solidFill>
                  <a:srgbClr val="DE002B"/>
                </a:solidFill>
                <a:latin typeface="+mj-lt"/>
                <a:cs typeface="Arial Narrow" pitchFamily="34" charset="0"/>
              </a:rPr>
              <a:t>Function</a:t>
            </a:r>
          </a:p>
        </p:txBody>
      </p:sp>
      <p:sp>
        <p:nvSpPr>
          <p:cNvPr id="30" name="636764439914605684Table First Content Row Header 8">
            <a:extLst>
              <a:ext uri="{FF2B5EF4-FFF2-40B4-BE49-F238E27FC236}">
                <a16:creationId xmlns:a16="http://schemas.microsoft.com/office/drawing/2014/main" id="{D657930A-296A-40C8-A348-B1BB8C98C360}"/>
              </a:ext>
            </a:extLst>
          </p:cNvPr>
          <p:cNvSpPr txBox="1">
            <a:spLocks/>
          </p:cNvSpPr>
          <p:nvPr/>
        </p:nvSpPr>
        <p:spPr>
          <a:xfrm>
            <a:off x="2059601" y="3439650"/>
            <a:ext cx="1033335" cy="211203"/>
          </a:xfrm>
          <a:prstGeom prst="rect">
            <a:avLst/>
          </a:prstGeom>
          <a:noFill/>
          <a:ln w="9525">
            <a:noFill/>
          </a:ln>
        </p:spPr>
        <p:txBody>
          <a:bodyPr vert="horz" wrap="square" lIns="0" tIns="72000" rIns="0" bIns="0" rtlCol="0" anchor="t">
            <a:spAutoFit/>
          </a:bodyPr>
          <a:lstStyle/>
          <a:p>
            <a:pPr>
              <a:lnSpc>
                <a:spcPct val="90000"/>
              </a:lnSpc>
              <a:spcBef>
                <a:spcPts val="400"/>
              </a:spcBef>
              <a:buClr>
                <a:srgbClr val="000000"/>
              </a:buClr>
              <a:buSzPct val="100000"/>
            </a:pPr>
            <a:r>
              <a:rPr lang="de-DE" sz="1000" dirty="0">
                <a:latin typeface="+mj-lt"/>
                <a:cs typeface="Arial Narrow" pitchFamily="34" charset="0"/>
              </a:rPr>
              <a:t>Call centre</a:t>
            </a:r>
          </a:p>
        </p:txBody>
      </p:sp>
      <p:sp>
        <p:nvSpPr>
          <p:cNvPr id="9" name="Topic 0">
            <a:extLst>
              <a:ext uri="{FF2B5EF4-FFF2-40B4-BE49-F238E27FC236}">
                <a16:creationId xmlns:a16="http://schemas.microsoft.com/office/drawing/2014/main" id="{4C75FCEA-9FB5-4E5C-9488-DACD17B548E0}"/>
              </a:ext>
            </a:extLst>
          </p:cNvPr>
          <p:cNvSpPr txBox="1">
            <a:spLocks/>
          </p:cNvSpPr>
          <p:nvPr/>
        </p:nvSpPr>
        <p:spPr>
          <a:xfrm>
            <a:off x="3248697" y="1691598"/>
            <a:ext cx="2419214" cy="237842"/>
          </a:xfrm>
          <a:prstGeom prst="rect">
            <a:avLst/>
          </a:prstGeom>
          <a:noFill/>
          <a:ln w="9525">
            <a:noFill/>
          </a:ln>
        </p:spPr>
        <p:txBody>
          <a:bodyPr vert="horz" wrap="square" lIns="0" tIns="0" rIns="0" bIns="70950" rtlCol="0" anchor="b">
            <a:spAutoFit/>
          </a:bodyPr>
          <a:lstStyle/>
          <a:p>
            <a:pPr>
              <a:lnSpc>
                <a:spcPct val="90000"/>
              </a:lnSpc>
              <a:spcBef>
                <a:spcPts val="400"/>
              </a:spcBef>
              <a:buClr>
                <a:srgbClr val="000000"/>
              </a:buClr>
              <a:buSzPct val="100000"/>
            </a:pPr>
            <a:r>
              <a:rPr lang="en-US" sz="1200" b="1" noProof="0" dirty="0">
                <a:solidFill>
                  <a:srgbClr val="DE002B"/>
                </a:solidFill>
                <a:latin typeface="+mj-lt"/>
                <a:cs typeface="Arial Narrow" pitchFamily="34" charset="0"/>
              </a:rPr>
              <a:t>Role</a:t>
            </a:r>
          </a:p>
        </p:txBody>
      </p:sp>
      <p:sp>
        <p:nvSpPr>
          <p:cNvPr id="14" name="636764439914605684Table First Content Row Header 9">
            <a:extLst>
              <a:ext uri="{FF2B5EF4-FFF2-40B4-BE49-F238E27FC236}">
                <a16:creationId xmlns:a16="http://schemas.microsoft.com/office/drawing/2014/main" id="{F66B1EB4-C015-430A-9B49-E94AF5C5B880}"/>
              </a:ext>
            </a:extLst>
          </p:cNvPr>
          <p:cNvSpPr txBox="1">
            <a:spLocks/>
          </p:cNvSpPr>
          <p:nvPr/>
        </p:nvSpPr>
        <p:spPr>
          <a:xfrm>
            <a:off x="3248697" y="1929440"/>
            <a:ext cx="2419214" cy="488201"/>
          </a:xfrm>
          <a:prstGeom prst="rect">
            <a:avLst/>
          </a:prstGeom>
          <a:noFill/>
          <a:ln w="9525">
            <a:noFill/>
          </a:ln>
        </p:spPr>
        <p:txBody>
          <a:bodyPr vert="horz" wrap="square" lIns="0" tIns="72000" rIns="0" bIns="0" rtlCol="0" anchor="t">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en-US" sz="1000" b="0" noProof="0" dirty="0">
                <a:latin typeface="+mj-lt"/>
                <a:cs typeface="Arial Narrow" pitchFamily="34" charset="0"/>
              </a:rPr>
              <a:t>Overseeing merchant selection, on-boarding and on-going relationship management</a:t>
            </a:r>
          </a:p>
        </p:txBody>
      </p:sp>
      <p:sp>
        <p:nvSpPr>
          <p:cNvPr id="18" name="636764439914605684Table First Content Row Header 14">
            <a:extLst>
              <a:ext uri="{FF2B5EF4-FFF2-40B4-BE49-F238E27FC236}">
                <a16:creationId xmlns:a16="http://schemas.microsoft.com/office/drawing/2014/main" id="{15E72E57-343E-47CF-B856-B35ECF039476}"/>
              </a:ext>
            </a:extLst>
          </p:cNvPr>
          <p:cNvSpPr txBox="1">
            <a:spLocks/>
          </p:cNvSpPr>
          <p:nvPr/>
        </p:nvSpPr>
        <p:spPr>
          <a:xfrm>
            <a:off x="3248697" y="2620191"/>
            <a:ext cx="2419214" cy="488201"/>
          </a:xfrm>
          <a:prstGeom prst="rect">
            <a:avLst/>
          </a:prstGeom>
          <a:noFill/>
          <a:ln w="9525">
            <a:noFill/>
          </a:ln>
        </p:spPr>
        <p:txBody>
          <a:bodyPr vert="horz" wrap="square" lIns="0" tIns="72000" rIns="0" bIns="0" rtlCol="0" anchor="t">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en-US" sz="1000" b="0" dirty="0">
                <a:latin typeface="+mj-lt"/>
                <a:cs typeface="Arial Narrow" pitchFamily="34" charset="0"/>
              </a:rPr>
              <a:t>Assessing performance of current offering; </a:t>
            </a:r>
            <a:r>
              <a:rPr lang="en-US" sz="1000" b="0" noProof="0" dirty="0">
                <a:latin typeface="+mj-lt"/>
                <a:cs typeface="Arial Narrow" pitchFamily="34" charset="0"/>
              </a:rPr>
              <a:t>Aligning product offering to market demand </a:t>
            </a:r>
          </a:p>
        </p:txBody>
      </p:sp>
      <p:sp>
        <p:nvSpPr>
          <p:cNvPr id="31" name="636764439914605684Table First Content Row Header 9">
            <a:extLst>
              <a:ext uri="{FF2B5EF4-FFF2-40B4-BE49-F238E27FC236}">
                <a16:creationId xmlns:a16="http://schemas.microsoft.com/office/drawing/2014/main" id="{992B0F3B-FA62-4AA6-9DA6-6CC3FCBA1E7E}"/>
              </a:ext>
            </a:extLst>
          </p:cNvPr>
          <p:cNvSpPr txBox="1">
            <a:spLocks/>
          </p:cNvSpPr>
          <p:nvPr/>
        </p:nvSpPr>
        <p:spPr>
          <a:xfrm>
            <a:off x="3248697" y="3439650"/>
            <a:ext cx="2419214" cy="488201"/>
          </a:xfrm>
          <a:prstGeom prst="rect">
            <a:avLst/>
          </a:prstGeom>
          <a:noFill/>
          <a:ln w="9525">
            <a:noFill/>
          </a:ln>
        </p:spPr>
        <p:txBody>
          <a:bodyPr vert="horz" wrap="square" lIns="0" tIns="72000" rIns="0" bIns="0" rtlCol="0" anchor="t">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en-US" sz="1000" b="0" dirty="0">
                <a:latin typeface="+mj-lt"/>
                <a:cs typeface="Arial Narrow" pitchFamily="34" charset="0"/>
              </a:rPr>
              <a:t>Serving as main point of contact for customer complaints, inquiries &amp; other requirements</a:t>
            </a:r>
          </a:p>
        </p:txBody>
      </p:sp>
      <p:sp>
        <p:nvSpPr>
          <p:cNvPr id="10" name="Topic 1">
            <a:extLst>
              <a:ext uri="{FF2B5EF4-FFF2-40B4-BE49-F238E27FC236}">
                <a16:creationId xmlns:a16="http://schemas.microsoft.com/office/drawing/2014/main" id="{FC6CA908-75E2-4B21-969E-6D212483AB42}"/>
              </a:ext>
            </a:extLst>
          </p:cNvPr>
          <p:cNvSpPr txBox="1">
            <a:spLocks/>
          </p:cNvSpPr>
          <p:nvPr/>
        </p:nvSpPr>
        <p:spPr>
          <a:xfrm>
            <a:off x="5966148" y="1691598"/>
            <a:ext cx="2419214" cy="237842"/>
          </a:xfrm>
          <a:prstGeom prst="rect">
            <a:avLst/>
          </a:prstGeom>
          <a:noFill/>
          <a:ln w="9525">
            <a:noFill/>
          </a:ln>
        </p:spPr>
        <p:txBody>
          <a:bodyPr vert="horz" wrap="square" lIns="0" tIns="0" rIns="0" bIns="70950" rtlCol="0" anchor="b">
            <a:spAutoFit/>
          </a:bodyPr>
          <a:lstStyle/>
          <a:p>
            <a:pPr>
              <a:lnSpc>
                <a:spcPct val="90000"/>
              </a:lnSpc>
              <a:spcBef>
                <a:spcPts val="400"/>
              </a:spcBef>
              <a:buClr>
                <a:srgbClr val="000000"/>
              </a:buClr>
              <a:buSzPct val="100000"/>
            </a:pPr>
            <a:r>
              <a:rPr lang="en-US" sz="1200" b="1" noProof="0" dirty="0">
                <a:solidFill>
                  <a:srgbClr val="DE002B"/>
                </a:solidFill>
                <a:latin typeface="+mj-lt"/>
                <a:cs typeface="Arial Narrow" pitchFamily="34" charset="0"/>
              </a:rPr>
              <a:t>Example Reporting</a:t>
            </a:r>
          </a:p>
        </p:txBody>
      </p:sp>
      <p:sp>
        <p:nvSpPr>
          <p:cNvPr id="15" name="636764439914605684Table First Content Row Header 10">
            <a:extLst>
              <a:ext uri="{FF2B5EF4-FFF2-40B4-BE49-F238E27FC236}">
                <a16:creationId xmlns:a16="http://schemas.microsoft.com/office/drawing/2014/main" id="{9BFD3ED7-BF07-4540-A1A8-318290C95788}"/>
              </a:ext>
            </a:extLst>
          </p:cNvPr>
          <p:cNvSpPr txBox="1">
            <a:spLocks/>
          </p:cNvSpPr>
          <p:nvPr/>
        </p:nvSpPr>
        <p:spPr>
          <a:xfrm>
            <a:off x="5966148" y="1929440"/>
            <a:ext cx="2419214" cy="349702"/>
          </a:xfrm>
          <a:prstGeom prst="rect">
            <a:avLst/>
          </a:prstGeom>
          <a:noFill/>
          <a:ln w="9525">
            <a:noFill/>
          </a:ln>
        </p:spPr>
        <p:txBody>
          <a:bodyPr vert="horz" wrap="square" lIns="0" tIns="72000" rIns="0" bIns="0" rtlCol="0" anchor="t">
            <a:spAutoFit/>
          </a:bodyPr>
          <a:lstStyle/>
          <a:p>
            <a:pPr marL="171450" lvl="1" indent="-171450">
              <a:lnSpc>
                <a:spcPct val="90000"/>
              </a:lnSpc>
              <a:spcBef>
                <a:spcPts val="0"/>
              </a:spcBef>
              <a:buClr>
                <a:schemeClr val="accent1"/>
              </a:buClr>
              <a:buSzPct val="100000"/>
              <a:buFont typeface="Wingdings" panose="05000000000000000000" pitchFamily="2" charset="2"/>
              <a:buChar char="§"/>
            </a:pPr>
            <a:r>
              <a:rPr lang="en-US" sz="1000" b="0" dirty="0">
                <a:latin typeface="+mj-lt"/>
                <a:cs typeface="Arial Narrow" pitchFamily="34" charset="0"/>
              </a:rPr>
              <a:t>Merchant performance evaluations</a:t>
            </a:r>
          </a:p>
          <a:p>
            <a:pPr marL="171450" lvl="1" indent="-171450">
              <a:lnSpc>
                <a:spcPct val="90000"/>
              </a:lnSpc>
              <a:spcBef>
                <a:spcPts val="0"/>
              </a:spcBef>
              <a:buClr>
                <a:schemeClr val="accent1"/>
              </a:buClr>
              <a:buSzPct val="100000"/>
              <a:buFont typeface="Wingdings" panose="05000000000000000000" pitchFamily="2" charset="2"/>
              <a:buChar char="§"/>
            </a:pPr>
            <a:r>
              <a:rPr lang="en-US" sz="1000" b="0" noProof="0" dirty="0">
                <a:latin typeface="+mj-lt"/>
                <a:cs typeface="Arial Narrow" pitchFamily="34" charset="0"/>
              </a:rPr>
              <a:t>Incident reports</a:t>
            </a:r>
          </a:p>
        </p:txBody>
      </p:sp>
      <p:sp>
        <p:nvSpPr>
          <p:cNvPr id="19" name="636764439914605684Table First Content Row Header 15">
            <a:extLst>
              <a:ext uri="{FF2B5EF4-FFF2-40B4-BE49-F238E27FC236}">
                <a16:creationId xmlns:a16="http://schemas.microsoft.com/office/drawing/2014/main" id="{6F2EEDE9-B2F5-452F-A29F-694C6D743C88}"/>
              </a:ext>
            </a:extLst>
          </p:cNvPr>
          <p:cNvSpPr txBox="1">
            <a:spLocks/>
          </p:cNvSpPr>
          <p:nvPr/>
        </p:nvSpPr>
        <p:spPr>
          <a:xfrm>
            <a:off x="5966148" y="2620191"/>
            <a:ext cx="2419214" cy="626701"/>
          </a:xfrm>
          <a:prstGeom prst="rect">
            <a:avLst/>
          </a:prstGeom>
          <a:noFill/>
          <a:ln w="9525">
            <a:noFill/>
          </a:ln>
        </p:spPr>
        <p:txBody>
          <a:bodyPr vert="horz" wrap="square" lIns="0" tIns="72000" rIns="0" bIns="0" rtlCol="0" anchor="t">
            <a:spAutoFit/>
          </a:bodyPr>
          <a:lstStyle/>
          <a:p>
            <a:pPr marL="171450" lvl="1" indent="-171450">
              <a:lnSpc>
                <a:spcPct val="90000"/>
              </a:lnSpc>
              <a:spcBef>
                <a:spcPts val="0"/>
              </a:spcBef>
              <a:buClr>
                <a:schemeClr val="accent1"/>
              </a:buClr>
              <a:buSzPct val="100000"/>
              <a:buFont typeface="Wingdings" panose="05000000000000000000" pitchFamily="2" charset="2"/>
              <a:buChar char="§"/>
            </a:pPr>
            <a:r>
              <a:rPr lang="en-US" sz="1000" b="0" noProof="0" dirty="0">
                <a:latin typeface="+mj-lt"/>
                <a:cs typeface="Arial Narrow" pitchFamily="34" charset="0"/>
              </a:rPr>
              <a:t>Customer feedback reports</a:t>
            </a:r>
          </a:p>
          <a:p>
            <a:pPr marL="171450" lvl="1" indent="-171450">
              <a:lnSpc>
                <a:spcPct val="90000"/>
              </a:lnSpc>
              <a:spcBef>
                <a:spcPts val="0"/>
              </a:spcBef>
              <a:buClr>
                <a:schemeClr val="accent1"/>
              </a:buClr>
              <a:buSzPct val="100000"/>
              <a:buFont typeface="Wingdings" panose="05000000000000000000" pitchFamily="2" charset="2"/>
              <a:buChar char="§"/>
            </a:pPr>
            <a:r>
              <a:rPr lang="en-US" sz="1000" b="0" dirty="0">
                <a:latin typeface="+mj-lt"/>
                <a:cs typeface="Arial Narrow" pitchFamily="34" charset="0"/>
              </a:rPr>
              <a:t>CRM analysis reports</a:t>
            </a:r>
            <a:endParaRPr lang="en-US" sz="1000" b="0" noProof="0" dirty="0">
              <a:latin typeface="+mj-lt"/>
              <a:cs typeface="Arial Narrow" pitchFamily="34" charset="0"/>
            </a:endParaRPr>
          </a:p>
          <a:p>
            <a:pPr marL="171450" lvl="1" indent="-171450">
              <a:lnSpc>
                <a:spcPct val="90000"/>
              </a:lnSpc>
              <a:spcBef>
                <a:spcPts val="0"/>
              </a:spcBef>
              <a:buClr>
                <a:schemeClr val="accent1"/>
              </a:buClr>
              <a:buSzPct val="100000"/>
              <a:buFont typeface="Wingdings" panose="05000000000000000000" pitchFamily="2" charset="2"/>
              <a:buChar char="§"/>
            </a:pPr>
            <a:r>
              <a:rPr lang="en-US" sz="1000" b="0" dirty="0">
                <a:latin typeface="+mj-lt"/>
                <a:cs typeface="Arial Narrow" pitchFamily="34" charset="0"/>
              </a:rPr>
              <a:t>Market &amp; competitive analyses</a:t>
            </a:r>
          </a:p>
          <a:p>
            <a:pPr marL="171450" lvl="1" indent="-171450">
              <a:lnSpc>
                <a:spcPct val="90000"/>
              </a:lnSpc>
              <a:spcBef>
                <a:spcPts val="0"/>
              </a:spcBef>
              <a:buClr>
                <a:schemeClr val="accent1"/>
              </a:buClr>
              <a:buSzPct val="100000"/>
              <a:buFont typeface="Wingdings" panose="05000000000000000000" pitchFamily="2" charset="2"/>
              <a:buChar char="§"/>
            </a:pPr>
            <a:r>
              <a:rPr lang="en-US" sz="1000" b="0" dirty="0">
                <a:latin typeface="+mj-lt"/>
                <a:cs typeface="Arial Narrow" pitchFamily="34" charset="0"/>
              </a:rPr>
              <a:t>Other analytical reports</a:t>
            </a:r>
          </a:p>
        </p:txBody>
      </p:sp>
      <p:sp>
        <p:nvSpPr>
          <p:cNvPr id="32" name="636764439914605684Table First Content Row Header 10">
            <a:extLst>
              <a:ext uri="{FF2B5EF4-FFF2-40B4-BE49-F238E27FC236}">
                <a16:creationId xmlns:a16="http://schemas.microsoft.com/office/drawing/2014/main" id="{E8D24C4F-60F5-45C5-BA63-DC72E47F4396}"/>
              </a:ext>
            </a:extLst>
          </p:cNvPr>
          <p:cNvSpPr txBox="1">
            <a:spLocks/>
          </p:cNvSpPr>
          <p:nvPr/>
        </p:nvSpPr>
        <p:spPr>
          <a:xfrm>
            <a:off x="5966148" y="3439650"/>
            <a:ext cx="2419214" cy="626701"/>
          </a:xfrm>
          <a:prstGeom prst="rect">
            <a:avLst/>
          </a:prstGeom>
          <a:noFill/>
          <a:ln w="9525">
            <a:noFill/>
          </a:ln>
        </p:spPr>
        <p:txBody>
          <a:bodyPr vert="horz" wrap="square" lIns="0" tIns="72000" rIns="0" bIns="0" rtlCol="0" anchor="t">
            <a:spAutoFit/>
          </a:bodyPr>
          <a:lstStyle/>
          <a:p>
            <a:pPr marL="171450" lvl="1" indent="-171450">
              <a:lnSpc>
                <a:spcPct val="90000"/>
              </a:lnSpc>
              <a:spcBef>
                <a:spcPts val="0"/>
              </a:spcBef>
              <a:buClr>
                <a:schemeClr val="accent1"/>
              </a:buClr>
              <a:buSzPct val="100000"/>
              <a:buFont typeface="Wingdings" panose="05000000000000000000" pitchFamily="2" charset="2"/>
              <a:buChar char="§"/>
            </a:pPr>
            <a:r>
              <a:rPr lang="en-US" sz="1000" b="0" dirty="0">
                <a:latin typeface="+mj-lt"/>
                <a:cs typeface="Arial Narrow" pitchFamily="34" charset="0"/>
              </a:rPr>
              <a:t>Customer account details</a:t>
            </a:r>
          </a:p>
          <a:p>
            <a:pPr marL="171450" lvl="1" indent="-171450">
              <a:lnSpc>
                <a:spcPct val="90000"/>
              </a:lnSpc>
              <a:spcBef>
                <a:spcPts val="0"/>
              </a:spcBef>
              <a:buClr>
                <a:schemeClr val="accent1"/>
              </a:buClr>
              <a:buSzPct val="100000"/>
              <a:buFont typeface="Wingdings" panose="05000000000000000000" pitchFamily="2" charset="2"/>
              <a:buChar char="§"/>
            </a:pPr>
            <a:r>
              <a:rPr lang="en-US" sz="1000" b="0" dirty="0">
                <a:latin typeface="+mj-lt"/>
                <a:cs typeface="Arial Narrow" pitchFamily="34" charset="0"/>
              </a:rPr>
              <a:t>Order specifications</a:t>
            </a:r>
          </a:p>
          <a:p>
            <a:pPr marL="171450" lvl="1" indent="-171450">
              <a:lnSpc>
                <a:spcPct val="90000"/>
              </a:lnSpc>
              <a:spcBef>
                <a:spcPts val="0"/>
              </a:spcBef>
              <a:buClr>
                <a:schemeClr val="accent1"/>
              </a:buClr>
              <a:buSzPct val="100000"/>
              <a:buFont typeface="Wingdings" panose="05000000000000000000" pitchFamily="2" charset="2"/>
              <a:buChar char="§"/>
            </a:pPr>
            <a:r>
              <a:rPr lang="en-US" sz="1000" b="0" dirty="0">
                <a:latin typeface="+mj-lt"/>
                <a:cs typeface="Arial Narrow" pitchFamily="34" charset="0"/>
              </a:rPr>
              <a:t>Delivery tracking</a:t>
            </a:r>
          </a:p>
          <a:p>
            <a:pPr marL="171450" lvl="1" indent="-171450">
              <a:lnSpc>
                <a:spcPct val="90000"/>
              </a:lnSpc>
              <a:spcBef>
                <a:spcPts val="0"/>
              </a:spcBef>
              <a:buClr>
                <a:schemeClr val="accent1"/>
              </a:buClr>
              <a:buSzPct val="100000"/>
              <a:buFont typeface="Wingdings" panose="05000000000000000000" pitchFamily="2" charset="2"/>
              <a:buChar char="§"/>
            </a:pPr>
            <a:r>
              <a:rPr lang="en-US" sz="1000" b="0" dirty="0">
                <a:latin typeface="+mj-lt"/>
                <a:cs typeface="Arial Narrow" pitchFamily="34" charset="0"/>
              </a:rPr>
              <a:t>Details on logistics providers</a:t>
            </a:r>
            <a:endParaRPr lang="en-US" sz="1000" b="0" noProof="0" dirty="0">
              <a:latin typeface="+mj-lt"/>
              <a:cs typeface="Arial Narrow" pitchFamily="34" charset="0"/>
            </a:endParaRPr>
          </a:p>
        </p:txBody>
      </p:sp>
      <p:sp>
        <p:nvSpPr>
          <p:cNvPr id="34" name="RBContent54">
            <a:extLst>
              <a:ext uri="{FF2B5EF4-FFF2-40B4-BE49-F238E27FC236}">
                <a16:creationId xmlns:a16="http://schemas.microsoft.com/office/drawing/2014/main" id="{076D82C3-F2FE-48A7-A790-E3547BD44120}"/>
              </a:ext>
            </a:extLst>
          </p:cNvPr>
          <p:cNvSpPr txBox="1">
            <a:spLocks/>
          </p:cNvSpPr>
          <p:nvPr/>
        </p:nvSpPr>
        <p:spPr>
          <a:xfrm>
            <a:off x="941396" y="3485426"/>
            <a:ext cx="1062000" cy="920356"/>
          </a:xfrm>
          <a:prstGeom prst="rect">
            <a:avLst/>
          </a:prstGeom>
          <a:solidFill>
            <a:schemeClr val="accent4"/>
          </a:solidFill>
          <a:ln w="9525">
            <a:noFill/>
          </a:ln>
        </p:spPr>
        <p:txBody>
          <a:bodyPr vert="horz" wrap="square" lIns="72000" tIns="72000" rIns="0" bIns="0" rtlCol="0">
            <a:noAutofit/>
          </a:bodyPr>
          <a:lstStyle/>
          <a:p>
            <a:pPr>
              <a:lnSpc>
                <a:spcPct val="90000"/>
              </a:lnSpc>
              <a:spcBef>
                <a:spcPts val="400"/>
              </a:spcBef>
              <a:buSzPct val="100000"/>
            </a:pPr>
            <a:r>
              <a:rPr lang="en-US" sz="1300" dirty="0">
                <a:solidFill>
                  <a:schemeClr val="bg2"/>
                </a:solidFill>
                <a:latin typeface="+mj-lt"/>
                <a:sym typeface="+mn-lt"/>
              </a:rPr>
              <a:t>Customer</a:t>
            </a:r>
            <a:br>
              <a:rPr lang="en-US" sz="1300" dirty="0">
                <a:solidFill>
                  <a:schemeClr val="bg2"/>
                </a:solidFill>
                <a:latin typeface="+mj-lt"/>
                <a:sym typeface="+mn-lt"/>
              </a:rPr>
            </a:br>
            <a:r>
              <a:rPr lang="en-US" sz="1300" dirty="0">
                <a:solidFill>
                  <a:schemeClr val="bg2"/>
                </a:solidFill>
                <a:latin typeface="+mj-lt"/>
                <a:sym typeface="+mn-lt"/>
              </a:rPr>
              <a:t>support</a:t>
            </a:r>
          </a:p>
        </p:txBody>
      </p:sp>
      <p:grpSp>
        <p:nvGrpSpPr>
          <p:cNvPr id="35" name="Group 667">
            <a:extLst>
              <a:ext uri="{FF2B5EF4-FFF2-40B4-BE49-F238E27FC236}">
                <a16:creationId xmlns:a16="http://schemas.microsoft.com/office/drawing/2014/main" id="{0CED0D58-CCD6-4E03-8566-C22A3048051C}"/>
              </a:ext>
            </a:extLst>
          </p:cNvPr>
          <p:cNvGrpSpPr>
            <a:grpSpLocks/>
          </p:cNvGrpSpPr>
          <p:nvPr/>
        </p:nvGrpSpPr>
        <p:grpSpPr bwMode="auto">
          <a:xfrm>
            <a:off x="1101563" y="4021137"/>
            <a:ext cx="546701" cy="310229"/>
            <a:chOff x="4324" y="2968"/>
            <a:chExt cx="466" cy="269"/>
          </a:xfrm>
          <a:solidFill>
            <a:schemeClr val="bg2"/>
          </a:solidFill>
        </p:grpSpPr>
        <p:sp>
          <p:nvSpPr>
            <p:cNvPr id="36" name="Freeform 669">
              <a:extLst>
                <a:ext uri="{FF2B5EF4-FFF2-40B4-BE49-F238E27FC236}">
                  <a16:creationId xmlns:a16="http://schemas.microsoft.com/office/drawing/2014/main" id="{079F5BC8-32F4-49C4-8F4A-923377F84B72}"/>
                </a:ext>
              </a:extLst>
            </p:cNvPr>
            <p:cNvSpPr>
              <a:spLocks/>
            </p:cNvSpPr>
            <p:nvPr/>
          </p:nvSpPr>
          <p:spPr bwMode="auto">
            <a:xfrm>
              <a:off x="4508" y="2968"/>
              <a:ext cx="100" cy="100"/>
            </a:xfrm>
            <a:custGeom>
              <a:avLst/>
              <a:gdLst>
                <a:gd name="T0" fmla="*/ 399 w 800"/>
                <a:gd name="T1" fmla="*/ 0 h 798"/>
                <a:gd name="T2" fmla="*/ 450 w 800"/>
                <a:gd name="T3" fmla="*/ 2 h 798"/>
                <a:gd name="T4" fmla="*/ 499 w 800"/>
                <a:gd name="T5" fmla="*/ 11 h 798"/>
                <a:gd name="T6" fmla="*/ 544 w 800"/>
                <a:gd name="T7" fmla="*/ 26 h 798"/>
                <a:gd name="T8" fmla="*/ 588 w 800"/>
                <a:gd name="T9" fmla="*/ 46 h 798"/>
                <a:gd name="T10" fmla="*/ 628 w 800"/>
                <a:gd name="T11" fmla="*/ 71 h 798"/>
                <a:gd name="T12" fmla="*/ 665 w 800"/>
                <a:gd name="T13" fmla="*/ 101 h 798"/>
                <a:gd name="T14" fmla="*/ 699 w 800"/>
                <a:gd name="T15" fmla="*/ 133 h 798"/>
                <a:gd name="T16" fmla="*/ 729 w 800"/>
                <a:gd name="T17" fmla="*/ 171 h 798"/>
                <a:gd name="T18" fmla="*/ 754 w 800"/>
                <a:gd name="T19" fmla="*/ 211 h 798"/>
                <a:gd name="T20" fmla="*/ 773 w 800"/>
                <a:gd name="T21" fmla="*/ 254 h 798"/>
                <a:gd name="T22" fmla="*/ 788 w 800"/>
                <a:gd name="T23" fmla="*/ 301 h 798"/>
                <a:gd name="T24" fmla="*/ 797 w 800"/>
                <a:gd name="T25" fmla="*/ 349 h 798"/>
                <a:gd name="T26" fmla="*/ 800 w 800"/>
                <a:gd name="T27" fmla="*/ 399 h 798"/>
                <a:gd name="T28" fmla="*/ 797 w 800"/>
                <a:gd name="T29" fmla="*/ 449 h 798"/>
                <a:gd name="T30" fmla="*/ 788 w 800"/>
                <a:gd name="T31" fmla="*/ 497 h 798"/>
                <a:gd name="T32" fmla="*/ 773 w 800"/>
                <a:gd name="T33" fmla="*/ 543 h 798"/>
                <a:gd name="T34" fmla="*/ 754 w 800"/>
                <a:gd name="T35" fmla="*/ 586 h 798"/>
                <a:gd name="T36" fmla="*/ 729 w 800"/>
                <a:gd name="T37" fmla="*/ 627 h 798"/>
                <a:gd name="T38" fmla="*/ 699 w 800"/>
                <a:gd name="T39" fmla="*/ 664 h 798"/>
                <a:gd name="T40" fmla="*/ 665 w 800"/>
                <a:gd name="T41" fmla="*/ 697 h 798"/>
                <a:gd name="T42" fmla="*/ 628 w 800"/>
                <a:gd name="T43" fmla="*/ 727 h 798"/>
                <a:gd name="T44" fmla="*/ 588 w 800"/>
                <a:gd name="T45" fmla="*/ 751 h 798"/>
                <a:gd name="T46" fmla="*/ 544 w 800"/>
                <a:gd name="T47" fmla="*/ 772 h 798"/>
                <a:gd name="T48" fmla="*/ 499 w 800"/>
                <a:gd name="T49" fmla="*/ 786 h 798"/>
                <a:gd name="T50" fmla="*/ 450 w 800"/>
                <a:gd name="T51" fmla="*/ 795 h 798"/>
                <a:gd name="T52" fmla="*/ 399 w 800"/>
                <a:gd name="T53" fmla="*/ 798 h 798"/>
                <a:gd name="T54" fmla="*/ 350 w 800"/>
                <a:gd name="T55" fmla="*/ 795 h 798"/>
                <a:gd name="T56" fmla="*/ 302 w 800"/>
                <a:gd name="T57" fmla="*/ 786 h 798"/>
                <a:gd name="T58" fmla="*/ 256 w 800"/>
                <a:gd name="T59" fmla="*/ 772 h 798"/>
                <a:gd name="T60" fmla="*/ 211 w 800"/>
                <a:gd name="T61" fmla="*/ 751 h 798"/>
                <a:gd name="T62" fmla="*/ 172 w 800"/>
                <a:gd name="T63" fmla="*/ 727 h 798"/>
                <a:gd name="T64" fmla="*/ 134 w 800"/>
                <a:gd name="T65" fmla="*/ 697 h 798"/>
                <a:gd name="T66" fmla="*/ 101 w 800"/>
                <a:gd name="T67" fmla="*/ 664 h 798"/>
                <a:gd name="T68" fmla="*/ 71 w 800"/>
                <a:gd name="T69" fmla="*/ 627 h 798"/>
                <a:gd name="T70" fmla="*/ 47 w 800"/>
                <a:gd name="T71" fmla="*/ 586 h 798"/>
                <a:gd name="T72" fmla="*/ 27 w 800"/>
                <a:gd name="T73" fmla="*/ 543 h 798"/>
                <a:gd name="T74" fmla="*/ 12 w 800"/>
                <a:gd name="T75" fmla="*/ 497 h 798"/>
                <a:gd name="T76" fmla="*/ 3 w 800"/>
                <a:gd name="T77" fmla="*/ 449 h 798"/>
                <a:gd name="T78" fmla="*/ 0 w 800"/>
                <a:gd name="T79" fmla="*/ 399 h 798"/>
                <a:gd name="T80" fmla="*/ 3 w 800"/>
                <a:gd name="T81" fmla="*/ 349 h 798"/>
                <a:gd name="T82" fmla="*/ 12 w 800"/>
                <a:gd name="T83" fmla="*/ 301 h 798"/>
                <a:gd name="T84" fmla="*/ 27 w 800"/>
                <a:gd name="T85" fmla="*/ 254 h 798"/>
                <a:gd name="T86" fmla="*/ 47 w 800"/>
                <a:gd name="T87" fmla="*/ 211 h 798"/>
                <a:gd name="T88" fmla="*/ 71 w 800"/>
                <a:gd name="T89" fmla="*/ 171 h 798"/>
                <a:gd name="T90" fmla="*/ 101 w 800"/>
                <a:gd name="T91" fmla="*/ 133 h 798"/>
                <a:gd name="T92" fmla="*/ 134 w 800"/>
                <a:gd name="T93" fmla="*/ 101 h 798"/>
                <a:gd name="T94" fmla="*/ 172 w 800"/>
                <a:gd name="T95" fmla="*/ 71 h 798"/>
                <a:gd name="T96" fmla="*/ 211 w 800"/>
                <a:gd name="T97" fmla="*/ 46 h 798"/>
                <a:gd name="T98" fmla="*/ 256 w 800"/>
                <a:gd name="T99" fmla="*/ 26 h 798"/>
                <a:gd name="T100" fmla="*/ 302 w 800"/>
                <a:gd name="T101" fmla="*/ 11 h 798"/>
                <a:gd name="T102" fmla="*/ 350 w 800"/>
                <a:gd name="T103" fmla="*/ 2 h 798"/>
                <a:gd name="T104" fmla="*/ 399 w 800"/>
                <a:gd name="T10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0" h="798">
                  <a:moveTo>
                    <a:pt x="399" y="0"/>
                  </a:moveTo>
                  <a:lnTo>
                    <a:pt x="450" y="2"/>
                  </a:lnTo>
                  <a:lnTo>
                    <a:pt x="499" y="11"/>
                  </a:lnTo>
                  <a:lnTo>
                    <a:pt x="544" y="26"/>
                  </a:lnTo>
                  <a:lnTo>
                    <a:pt x="588" y="46"/>
                  </a:lnTo>
                  <a:lnTo>
                    <a:pt x="628" y="71"/>
                  </a:lnTo>
                  <a:lnTo>
                    <a:pt x="665" y="101"/>
                  </a:lnTo>
                  <a:lnTo>
                    <a:pt x="699" y="133"/>
                  </a:lnTo>
                  <a:lnTo>
                    <a:pt x="729" y="171"/>
                  </a:lnTo>
                  <a:lnTo>
                    <a:pt x="754" y="211"/>
                  </a:lnTo>
                  <a:lnTo>
                    <a:pt x="773" y="254"/>
                  </a:lnTo>
                  <a:lnTo>
                    <a:pt x="788" y="301"/>
                  </a:lnTo>
                  <a:lnTo>
                    <a:pt x="797" y="349"/>
                  </a:lnTo>
                  <a:lnTo>
                    <a:pt x="800" y="399"/>
                  </a:lnTo>
                  <a:lnTo>
                    <a:pt x="797" y="449"/>
                  </a:lnTo>
                  <a:lnTo>
                    <a:pt x="788" y="497"/>
                  </a:lnTo>
                  <a:lnTo>
                    <a:pt x="773" y="543"/>
                  </a:lnTo>
                  <a:lnTo>
                    <a:pt x="754" y="586"/>
                  </a:lnTo>
                  <a:lnTo>
                    <a:pt x="729" y="627"/>
                  </a:lnTo>
                  <a:lnTo>
                    <a:pt x="699" y="664"/>
                  </a:lnTo>
                  <a:lnTo>
                    <a:pt x="665" y="697"/>
                  </a:lnTo>
                  <a:lnTo>
                    <a:pt x="628" y="727"/>
                  </a:lnTo>
                  <a:lnTo>
                    <a:pt x="588" y="751"/>
                  </a:lnTo>
                  <a:lnTo>
                    <a:pt x="544" y="772"/>
                  </a:lnTo>
                  <a:lnTo>
                    <a:pt x="499" y="786"/>
                  </a:lnTo>
                  <a:lnTo>
                    <a:pt x="450" y="795"/>
                  </a:lnTo>
                  <a:lnTo>
                    <a:pt x="399" y="798"/>
                  </a:lnTo>
                  <a:lnTo>
                    <a:pt x="350" y="795"/>
                  </a:lnTo>
                  <a:lnTo>
                    <a:pt x="302" y="786"/>
                  </a:lnTo>
                  <a:lnTo>
                    <a:pt x="256" y="772"/>
                  </a:lnTo>
                  <a:lnTo>
                    <a:pt x="211" y="751"/>
                  </a:lnTo>
                  <a:lnTo>
                    <a:pt x="172" y="727"/>
                  </a:lnTo>
                  <a:lnTo>
                    <a:pt x="134" y="697"/>
                  </a:lnTo>
                  <a:lnTo>
                    <a:pt x="101" y="664"/>
                  </a:lnTo>
                  <a:lnTo>
                    <a:pt x="71" y="627"/>
                  </a:lnTo>
                  <a:lnTo>
                    <a:pt x="47" y="586"/>
                  </a:lnTo>
                  <a:lnTo>
                    <a:pt x="27" y="543"/>
                  </a:lnTo>
                  <a:lnTo>
                    <a:pt x="12" y="497"/>
                  </a:lnTo>
                  <a:lnTo>
                    <a:pt x="3" y="449"/>
                  </a:lnTo>
                  <a:lnTo>
                    <a:pt x="0" y="399"/>
                  </a:lnTo>
                  <a:lnTo>
                    <a:pt x="3" y="349"/>
                  </a:lnTo>
                  <a:lnTo>
                    <a:pt x="12" y="301"/>
                  </a:lnTo>
                  <a:lnTo>
                    <a:pt x="27" y="254"/>
                  </a:lnTo>
                  <a:lnTo>
                    <a:pt x="47" y="211"/>
                  </a:lnTo>
                  <a:lnTo>
                    <a:pt x="71" y="171"/>
                  </a:lnTo>
                  <a:lnTo>
                    <a:pt x="101" y="133"/>
                  </a:lnTo>
                  <a:lnTo>
                    <a:pt x="134" y="101"/>
                  </a:lnTo>
                  <a:lnTo>
                    <a:pt x="172" y="71"/>
                  </a:lnTo>
                  <a:lnTo>
                    <a:pt x="211" y="46"/>
                  </a:lnTo>
                  <a:lnTo>
                    <a:pt x="256" y="26"/>
                  </a:lnTo>
                  <a:lnTo>
                    <a:pt x="302" y="11"/>
                  </a:lnTo>
                  <a:lnTo>
                    <a:pt x="350"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37" name="Freeform 670">
              <a:extLst>
                <a:ext uri="{FF2B5EF4-FFF2-40B4-BE49-F238E27FC236}">
                  <a16:creationId xmlns:a16="http://schemas.microsoft.com/office/drawing/2014/main" id="{9FE40662-DA56-4FBB-A7C5-269260EACFF5}"/>
                </a:ext>
              </a:extLst>
            </p:cNvPr>
            <p:cNvSpPr>
              <a:spLocks/>
            </p:cNvSpPr>
            <p:nvPr/>
          </p:nvSpPr>
          <p:spPr bwMode="auto">
            <a:xfrm>
              <a:off x="4607" y="3016"/>
              <a:ext cx="81" cy="141"/>
            </a:xfrm>
            <a:custGeom>
              <a:avLst/>
              <a:gdLst>
                <a:gd name="T0" fmla="*/ 425 w 650"/>
                <a:gd name="T1" fmla="*/ 0 h 1125"/>
                <a:gd name="T2" fmla="*/ 452 w 650"/>
                <a:gd name="T3" fmla="*/ 14 h 1125"/>
                <a:gd name="T4" fmla="*/ 477 w 650"/>
                <a:gd name="T5" fmla="*/ 32 h 1125"/>
                <a:gd name="T6" fmla="*/ 497 w 650"/>
                <a:gd name="T7" fmla="*/ 54 h 1125"/>
                <a:gd name="T8" fmla="*/ 515 w 650"/>
                <a:gd name="T9" fmla="*/ 79 h 1125"/>
                <a:gd name="T10" fmla="*/ 528 w 650"/>
                <a:gd name="T11" fmla="*/ 107 h 1125"/>
                <a:gd name="T12" fmla="*/ 537 w 650"/>
                <a:gd name="T13" fmla="*/ 139 h 1125"/>
                <a:gd name="T14" fmla="*/ 647 w 650"/>
                <a:gd name="T15" fmla="*/ 766 h 1125"/>
                <a:gd name="T16" fmla="*/ 650 w 650"/>
                <a:gd name="T17" fmla="*/ 803 h 1125"/>
                <a:gd name="T18" fmla="*/ 649 w 650"/>
                <a:gd name="T19" fmla="*/ 839 h 1125"/>
                <a:gd name="T20" fmla="*/ 643 w 650"/>
                <a:gd name="T21" fmla="*/ 875 h 1125"/>
                <a:gd name="T22" fmla="*/ 634 w 650"/>
                <a:gd name="T23" fmla="*/ 910 h 1125"/>
                <a:gd name="T24" fmla="*/ 620 w 650"/>
                <a:gd name="T25" fmla="*/ 943 h 1125"/>
                <a:gd name="T26" fmla="*/ 600 w 650"/>
                <a:gd name="T27" fmla="*/ 975 h 1125"/>
                <a:gd name="T28" fmla="*/ 578 w 650"/>
                <a:gd name="T29" fmla="*/ 1004 h 1125"/>
                <a:gd name="T30" fmla="*/ 552 w 650"/>
                <a:gd name="T31" fmla="*/ 1030 h 1125"/>
                <a:gd name="T32" fmla="*/ 519 w 650"/>
                <a:gd name="T33" fmla="*/ 1054 h 1125"/>
                <a:gd name="T34" fmla="*/ 484 w 650"/>
                <a:gd name="T35" fmla="*/ 1073 h 1125"/>
                <a:gd name="T36" fmla="*/ 445 w 650"/>
                <a:gd name="T37" fmla="*/ 1087 h 1125"/>
                <a:gd name="T38" fmla="*/ 407 w 650"/>
                <a:gd name="T39" fmla="*/ 1095 h 1125"/>
                <a:gd name="T40" fmla="*/ 366 w 650"/>
                <a:gd name="T41" fmla="*/ 1098 h 1125"/>
                <a:gd name="T42" fmla="*/ 335 w 650"/>
                <a:gd name="T43" fmla="*/ 1096 h 1125"/>
                <a:gd name="T44" fmla="*/ 306 w 650"/>
                <a:gd name="T45" fmla="*/ 1091 h 1125"/>
                <a:gd name="T46" fmla="*/ 275 w 650"/>
                <a:gd name="T47" fmla="*/ 1083 h 1125"/>
                <a:gd name="T48" fmla="*/ 74 w 650"/>
                <a:gd name="T49" fmla="*/ 1014 h 1125"/>
                <a:gd name="T50" fmla="*/ 86 w 650"/>
                <a:gd name="T51" fmla="*/ 1125 h 1125"/>
                <a:gd name="T52" fmla="*/ 64 w 650"/>
                <a:gd name="T53" fmla="*/ 1119 h 1125"/>
                <a:gd name="T54" fmla="*/ 46 w 650"/>
                <a:gd name="T55" fmla="*/ 1112 h 1125"/>
                <a:gd name="T56" fmla="*/ 31 w 650"/>
                <a:gd name="T57" fmla="*/ 1101 h 1125"/>
                <a:gd name="T58" fmla="*/ 18 w 650"/>
                <a:gd name="T59" fmla="*/ 1090 h 1125"/>
                <a:gd name="T60" fmla="*/ 9 w 650"/>
                <a:gd name="T61" fmla="*/ 1073 h 1125"/>
                <a:gd name="T62" fmla="*/ 3 w 650"/>
                <a:gd name="T63" fmla="*/ 1054 h 1125"/>
                <a:gd name="T64" fmla="*/ 0 w 650"/>
                <a:gd name="T65" fmla="*/ 1034 h 1125"/>
                <a:gd name="T66" fmla="*/ 0 w 650"/>
                <a:gd name="T67" fmla="*/ 1012 h 1125"/>
                <a:gd name="T68" fmla="*/ 3 w 650"/>
                <a:gd name="T69" fmla="*/ 991 h 1125"/>
                <a:gd name="T70" fmla="*/ 6 w 650"/>
                <a:gd name="T71" fmla="*/ 965 h 1125"/>
                <a:gd name="T72" fmla="*/ 12 w 650"/>
                <a:gd name="T73" fmla="*/ 941 h 1125"/>
                <a:gd name="T74" fmla="*/ 16 w 650"/>
                <a:gd name="T75" fmla="*/ 924 h 1125"/>
                <a:gd name="T76" fmla="*/ 67 w 650"/>
                <a:gd name="T77" fmla="*/ 755 h 1125"/>
                <a:gd name="T78" fmla="*/ 86 w 650"/>
                <a:gd name="T79" fmla="*/ 746 h 1125"/>
                <a:gd name="T80" fmla="*/ 103 w 650"/>
                <a:gd name="T81" fmla="*/ 734 h 1125"/>
                <a:gd name="T82" fmla="*/ 116 w 650"/>
                <a:gd name="T83" fmla="*/ 718 h 1125"/>
                <a:gd name="T84" fmla="*/ 126 w 650"/>
                <a:gd name="T85" fmla="*/ 699 h 1125"/>
                <a:gd name="T86" fmla="*/ 145 w 650"/>
                <a:gd name="T87" fmla="*/ 645 h 1125"/>
                <a:gd name="T88" fmla="*/ 253 w 650"/>
                <a:gd name="T89" fmla="*/ 682 h 1125"/>
                <a:gd name="T90" fmla="*/ 230 w 650"/>
                <a:gd name="T91" fmla="*/ 551 h 1125"/>
                <a:gd name="T92" fmla="*/ 256 w 650"/>
                <a:gd name="T93" fmla="*/ 525 h 1125"/>
                <a:gd name="T94" fmla="*/ 279 w 650"/>
                <a:gd name="T95" fmla="*/ 496 h 1125"/>
                <a:gd name="T96" fmla="*/ 297 w 650"/>
                <a:gd name="T97" fmla="*/ 463 h 1125"/>
                <a:gd name="T98" fmla="*/ 312 w 650"/>
                <a:gd name="T99" fmla="*/ 429 h 1125"/>
                <a:gd name="T100" fmla="*/ 411 w 650"/>
                <a:gd name="T101" fmla="*/ 149 h 1125"/>
                <a:gd name="T102" fmla="*/ 421 w 650"/>
                <a:gd name="T103" fmla="*/ 112 h 1125"/>
                <a:gd name="T104" fmla="*/ 427 w 650"/>
                <a:gd name="T105" fmla="*/ 75 h 1125"/>
                <a:gd name="T106" fmla="*/ 428 w 650"/>
                <a:gd name="T107" fmla="*/ 37 h 1125"/>
                <a:gd name="T108" fmla="*/ 425 w 650"/>
                <a:gd name="T109"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50" h="1125">
                  <a:moveTo>
                    <a:pt x="425" y="0"/>
                  </a:moveTo>
                  <a:lnTo>
                    <a:pt x="452" y="14"/>
                  </a:lnTo>
                  <a:lnTo>
                    <a:pt x="477" y="32"/>
                  </a:lnTo>
                  <a:lnTo>
                    <a:pt x="497" y="54"/>
                  </a:lnTo>
                  <a:lnTo>
                    <a:pt x="515" y="79"/>
                  </a:lnTo>
                  <a:lnTo>
                    <a:pt x="528" y="107"/>
                  </a:lnTo>
                  <a:lnTo>
                    <a:pt x="537" y="139"/>
                  </a:lnTo>
                  <a:lnTo>
                    <a:pt x="647" y="766"/>
                  </a:lnTo>
                  <a:lnTo>
                    <a:pt x="650" y="803"/>
                  </a:lnTo>
                  <a:lnTo>
                    <a:pt x="649" y="839"/>
                  </a:lnTo>
                  <a:lnTo>
                    <a:pt x="643" y="875"/>
                  </a:lnTo>
                  <a:lnTo>
                    <a:pt x="634" y="910"/>
                  </a:lnTo>
                  <a:lnTo>
                    <a:pt x="620" y="943"/>
                  </a:lnTo>
                  <a:lnTo>
                    <a:pt x="600" y="975"/>
                  </a:lnTo>
                  <a:lnTo>
                    <a:pt x="578" y="1004"/>
                  </a:lnTo>
                  <a:lnTo>
                    <a:pt x="552" y="1030"/>
                  </a:lnTo>
                  <a:lnTo>
                    <a:pt x="519" y="1054"/>
                  </a:lnTo>
                  <a:lnTo>
                    <a:pt x="484" y="1073"/>
                  </a:lnTo>
                  <a:lnTo>
                    <a:pt x="445" y="1087"/>
                  </a:lnTo>
                  <a:lnTo>
                    <a:pt x="407" y="1095"/>
                  </a:lnTo>
                  <a:lnTo>
                    <a:pt x="366" y="1098"/>
                  </a:lnTo>
                  <a:lnTo>
                    <a:pt x="335" y="1096"/>
                  </a:lnTo>
                  <a:lnTo>
                    <a:pt x="306" y="1091"/>
                  </a:lnTo>
                  <a:lnTo>
                    <a:pt x="275" y="1083"/>
                  </a:lnTo>
                  <a:lnTo>
                    <a:pt x="74" y="1014"/>
                  </a:lnTo>
                  <a:lnTo>
                    <a:pt x="86" y="1125"/>
                  </a:lnTo>
                  <a:lnTo>
                    <a:pt x="64" y="1119"/>
                  </a:lnTo>
                  <a:lnTo>
                    <a:pt x="46" y="1112"/>
                  </a:lnTo>
                  <a:lnTo>
                    <a:pt x="31" y="1101"/>
                  </a:lnTo>
                  <a:lnTo>
                    <a:pt x="18" y="1090"/>
                  </a:lnTo>
                  <a:lnTo>
                    <a:pt x="9" y="1073"/>
                  </a:lnTo>
                  <a:lnTo>
                    <a:pt x="3" y="1054"/>
                  </a:lnTo>
                  <a:lnTo>
                    <a:pt x="0" y="1034"/>
                  </a:lnTo>
                  <a:lnTo>
                    <a:pt x="0" y="1012"/>
                  </a:lnTo>
                  <a:lnTo>
                    <a:pt x="3" y="991"/>
                  </a:lnTo>
                  <a:lnTo>
                    <a:pt x="6" y="965"/>
                  </a:lnTo>
                  <a:lnTo>
                    <a:pt x="12" y="941"/>
                  </a:lnTo>
                  <a:lnTo>
                    <a:pt x="16" y="924"/>
                  </a:lnTo>
                  <a:lnTo>
                    <a:pt x="67" y="755"/>
                  </a:lnTo>
                  <a:lnTo>
                    <a:pt x="86" y="746"/>
                  </a:lnTo>
                  <a:lnTo>
                    <a:pt x="103" y="734"/>
                  </a:lnTo>
                  <a:lnTo>
                    <a:pt x="116" y="718"/>
                  </a:lnTo>
                  <a:lnTo>
                    <a:pt x="126" y="699"/>
                  </a:lnTo>
                  <a:lnTo>
                    <a:pt x="145" y="645"/>
                  </a:lnTo>
                  <a:lnTo>
                    <a:pt x="253" y="682"/>
                  </a:lnTo>
                  <a:lnTo>
                    <a:pt x="230" y="551"/>
                  </a:lnTo>
                  <a:lnTo>
                    <a:pt x="256" y="525"/>
                  </a:lnTo>
                  <a:lnTo>
                    <a:pt x="279" y="496"/>
                  </a:lnTo>
                  <a:lnTo>
                    <a:pt x="297" y="463"/>
                  </a:lnTo>
                  <a:lnTo>
                    <a:pt x="312" y="429"/>
                  </a:lnTo>
                  <a:lnTo>
                    <a:pt x="411" y="149"/>
                  </a:lnTo>
                  <a:lnTo>
                    <a:pt x="421" y="112"/>
                  </a:lnTo>
                  <a:lnTo>
                    <a:pt x="427" y="75"/>
                  </a:lnTo>
                  <a:lnTo>
                    <a:pt x="428" y="37"/>
                  </a:lnTo>
                  <a:lnTo>
                    <a:pt x="4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38" name="Freeform 671">
              <a:extLst>
                <a:ext uri="{FF2B5EF4-FFF2-40B4-BE49-F238E27FC236}">
                  <a16:creationId xmlns:a16="http://schemas.microsoft.com/office/drawing/2014/main" id="{0AB98EE5-68B3-4D2F-AC8D-3D1E73F0BD02}"/>
                </a:ext>
              </a:extLst>
            </p:cNvPr>
            <p:cNvSpPr>
              <a:spLocks noEditPoints="1"/>
            </p:cNvSpPr>
            <p:nvPr/>
          </p:nvSpPr>
          <p:spPr bwMode="auto">
            <a:xfrm>
              <a:off x="4324" y="3083"/>
              <a:ext cx="466" cy="154"/>
            </a:xfrm>
            <a:custGeom>
              <a:avLst/>
              <a:gdLst>
                <a:gd name="T0" fmla="*/ 1720 w 3728"/>
                <a:gd name="T1" fmla="*/ 529 h 1235"/>
                <a:gd name="T2" fmla="*/ 1813 w 3728"/>
                <a:gd name="T3" fmla="*/ 558 h 1235"/>
                <a:gd name="T4" fmla="*/ 1876 w 3728"/>
                <a:gd name="T5" fmla="*/ 628 h 1235"/>
                <a:gd name="T6" fmla="*/ 1897 w 3728"/>
                <a:gd name="T7" fmla="*/ 723 h 1235"/>
                <a:gd name="T8" fmla="*/ 1865 w 3728"/>
                <a:gd name="T9" fmla="*/ 820 h 1235"/>
                <a:gd name="T10" fmla="*/ 1980 w 3728"/>
                <a:gd name="T11" fmla="*/ 867 h 1235"/>
                <a:gd name="T12" fmla="*/ 2017 w 3728"/>
                <a:gd name="T13" fmla="*/ 767 h 1235"/>
                <a:gd name="T14" fmla="*/ 2013 w 3728"/>
                <a:gd name="T15" fmla="*/ 640 h 1235"/>
                <a:gd name="T16" fmla="*/ 1955 w 3728"/>
                <a:gd name="T17" fmla="*/ 523 h 1235"/>
                <a:gd name="T18" fmla="*/ 1856 w 3728"/>
                <a:gd name="T19" fmla="*/ 440 h 1235"/>
                <a:gd name="T20" fmla="*/ 1726 w 3728"/>
                <a:gd name="T21" fmla="*/ 405 h 1235"/>
                <a:gd name="T22" fmla="*/ 1669 w 3728"/>
                <a:gd name="T23" fmla="*/ 0 h 1235"/>
                <a:gd name="T24" fmla="*/ 2113 w 3728"/>
                <a:gd name="T25" fmla="*/ 21 h 1235"/>
                <a:gd name="T26" fmla="*/ 2151 w 3728"/>
                <a:gd name="T27" fmla="*/ 69 h 1235"/>
                <a:gd name="T28" fmla="*/ 2144 w 3728"/>
                <a:gd name="T29" fmla="*/ 126 h 1235"/>
                <a:gd name="T30" fmla="*/ 2154 w 3728"/>
                <a:gd name="T31" fmla="*/ 152 h 1235"/>
                <a:gd name="T32" fmla="*/ 2101 w 3728"/>
                <a:gd name="T33" fmla="*/ 338 h 1235"/>
                <a:gd name="T34" fmla="*/ 2086 w 3728"/>
                <a:gd name="T35" fmla="*/ 395 h 1235"/>
                <a:gd name="T36" fmla="*/ 2076 w 3728"/>
                <a:gd name="T37" fmla="*/ 477 h 1235"/>
                <a:gd name="T38" fmla="*/ 2088 w 3728"/>
                <a:gd name="T39" fmla="*/ 573 h 1235"/>
                <a:gd name="T40" fmla="*/ 2134 w 3728"/>
                <a:gd name="T41" fmla="*/ 669 h 1235"/>
                <a:gd name="T42" fmla="*/ 2216 w 3728"/>
                <a:gd name="T43" fmla="*/ 738 h 1235"/>
                <a:gd name="T44" fmla="*/ 2327 w 3728"/>
                <a:gd name="T45" fmla="*/ 775 h 1235"/>
                <a:gd name="T46" fmla="*/ 3541 w 3728"/>
                <a:gd name="T47" fmla="*/ 867 h 1235"/>
                <a:gd name="T48" fmla="*/ 3635 w 3728"/>
                <a:gd name="T49" fmla="*/ 893 h 1235"/>
                <a:gd name="T50" fmla="*/ 3703 w 3728"/>
                <a:gd name="T51" fmla="*/ 959 h 1235"/>
                <a:gd name="T52" fmla="*/ 3728 w 3728"/>
                <a:gd name="T53" fmla="*/ 1053 h 1235"/>
                <a:gd name="T54" fmla="*/ 3704 w 3728"/>
                <a:gd name="T55" fmla="*/ 1145 h 1235"/>
                <a:gd name="T56" fmla="*/ 3640 w 3728"/>
                <a:gd name="T57" fmla="*/ 1211 h 1235"/>
                <a:gd name="T58" fmla="*/ 146 w 3728"/>
                <a:gd name="T59" fmla="*/ 1235 h 1235"/>
                <a:gd name="T60" fmla="*/ 63 w 3728"/>
                <a:gd name="T61" fmla="*/ 1193 h 1235"/>
                <a:gd name="T62" fmla="*/ 11 w 3728"/>
                <a:gd name="T63" fmla="*/ 1116 h 1235"/>
                <a:gd name="T64" fmla="*/ 3 w 3728"/>
                <a:gd name="T65" fmla="*/ 1019 h 1235"/>
                <a:gd name="T66" fmla="*/ 44 w 3728"/>
                <a:gd name="T67" fmla="*/ 933 h 1235"/>
                <a:gd name="T68" fmla="*/ 121 w 3728"/>
                <a:gd name="T69" fmla="*/ 879 h 1235"/>
                <a:gd name="T70" fmla="*/ 1112 w 3728"/>
                <a:gd name="T71" fmla="*/ 867 h 1235"/>
                <a:gd name="T72" fmla="*/ 1023 w 3728"/>
                <a:gd name="T73" fmla="*/ 828 h 1235"/>
                <a:gd name="T74" fmla="*/ 961 w 3728"/>
                <a:gd name="T75" fmla="*/ 754 h 1235"/>
                <a:gd name="T76" fmla="*/ 939 w 3728"/>
                <a:gd name="T77" fmla="*/ 661 h 1235"/>
                <a:gd name="T78" fmla="*/ 959 w 3728"/>
                <a:gd name="T79" fmla="*/ 570 h 1235"/>
                <a:gd name="T80" fmla="*/ 1303 w 3728"/>
                <a:gd name="T81" fmla="*/ 70 h 1235"/>
                <a:gd name="T82" fmla="*/ 1387 w 3728"/>
                <a:gd name="T83" fmla="*/ 17 h 1235"/>
                <a:gd name="T84" fmla="*/ 1486 w 3728"/>
                <a:gd name="T85"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28" h="1235">
                  <a:moveTo>
                    <a:pt x="1524" y="402"/>
                  </a:moveTo>
                  <a:lnTo>
                    <a:pt x="1446" y="514"/>
                  </a:lnTo>
                  <a:lnTo>
                    <a:pt x="1720" y="529"/>
                  </a:lnTo>
                  <a:lnTo>
                    <a:pt x="1754" y="533"/>
                  </a:lnTo>
                  <a:lnTo>
                    <a:pt x="1784" y="544"/>
                  </a:lnTo>
                  <a:lnTo>
                    <a:pt x="1813" y="558"/>
                  </a:lnTo>
                  <a:lnTo>
                    <a:pt x="1837" y="579"/>
                  </a:lnTo>
                  <a:lnTo>
                    <a:pt x="1859" y="601"/>
                  </a:lnTo>
                  <a:lnTo>
                    <a:pt x="1876" y="628"/>
                  </a:lnTo>
                  <a:lnTo>
                    <a:pt x="1888" y="658"/>
                  </a:lnTo>
                  <a:lnTo>
                    <a:pt x="1896" y="691"/>
                  </a:lnTo>
                  <a:lnTo>
                    <a:pt x="1897" y="723"/>
                  </a:lnTo>
                  <a:lnTo>
                    <a:pt x="1892" y="758"/>
                  </a:lnTo>
                  <a:lnTo>
                    <a:pt x="1880" y="791"/>
                  </a:lnTo>
                  <a:lnTo>
                    <a:pt x="1865" y="820"/>
                  </a:lnTo>
                  <a:lnTo>
                    <a:pt x="1842" y="845"/>
                  </a:lnTo>
                  <a:lnTo>
                    <a:pt x="1817" y="867"/>
                  </a:lnTo>
                  <a:lnTo>
                    <a:pt x="1980" y="867"/>
                  </a:lnTo>
                  <a:lnTo>
                    <a:pt x="1996" y="835"/>
                  </a:lnTo>
                  <a:lnTo>
                    <a:pt x="2008" y="802"/>
                  </a:lnTo>
                  <a:lnTo>
                    <a:pt x="2017" y="767"/>
                  </a:lnTo>
                  <a:lnTo>
                    <a:pt x="2021" y="730"/>
                  </a:lnTo>
                  <a:lnTo>
                    <a:pt x="2021" y="684"/>
                  </a:lnTo>
                  <a:lnTo>
                    <a:pt x="2013" y="640"/>
                  </a:lnTo>
                  <a:lnTo>
                    <a:pt x="1999" y="598"/>
                  </a:lnTo>
                  <a:lnTo>
                    <a:pt x="1980" y="558"/>
                  </a:lnTo>
                  <a:lnTo>
                    <a:pt x="1955" y="523"/>
                  </a:lnTo>
                  <a:lnTo>
                    <a:pt x="1926" y="491"/>
                  </a:lnTo>
                  <a:lnTo>
                    <a:pt x="1893" y="462"/>
                  </a:lnTo>
                  <a:lnTo>
                    <a:pt x="1856" y="440"/>
                  </a:lnTo>
                  <a:lnTo>
                    <a:pt x="1815" y="422"/>
                  </a:lnTo>
                  <a:lnTo>
                    <a:pt x="1772" y="410"/>
                  </a:lnTo>
                  <a:lnTo>
                    <a:pt x="1726" y="405"/>
                  </a:lnTo>
                  <a:lnTo>
                    <a:pt x="1674" y="402"/>
                  </a:lnTo>
                  <a:lnTo>
                    <a:pt x="1524" y="402"/>
                  </a:lnTo>
                  <a:close/>
                  <a:moveTo>
                    <a:pt x="1669" y="0"/>
                  </a:moveTo>
                  <a:lnTo>
                    <a:pt x="1685" y="0"/>
                  </a:lnTo>
                  <a:lnTo>
                    <a:pt x="2106" y="0"/>
                  </a:lnTo>
                  <a:lnTo>
                    <a:pt x="2113" y="21"/>
                  </a:lnTo>
                  <a:lnTo>
                    <a:pt x="2123" y="40"/>
                  </a:lnTo>
                  <a:lnTo>
                    <a:pt x="2135" y="56"/>
                  </a:lnTo>
                  <a:lnTo>
                    <a:pt x="2151" y="69"/>
                  </a:lnTo>
                  <a:lnTo>
                    <a:pt x="2148" y="79"/>
                  </a:lnTo>
                  <a:lnTo>
                    <a:pt x="2143" y="102"/>
                  </a:lnTo>
                  <a:lnTo>
                    <a:pt x="2144" y="126"/>
                  </a:lnTo>
                  <a:lnTo>
                    <a:pt x="2151" y="147"/>
                  </a:lnTo>
                  <a:lnTo>
                    <a:pt x="2152" y="149"/>
                  </a:lnTo>
                  <a:lnTo>
                    <a:pt x="2154" y="152"/>
                  </a:lnTo>
                  <a:lnTo>
                    <a:pt x="2156" y="154"/>
                  </a:lnTo>
                  <a:lnTo>
                    <a:pt x="2103" y="330"/>
                  </a:lnTo>
                  <a:lnTo>
                    <a:pt x="2101" y="338"/>
                  </a:lnTo>
                  <a:lnTo>
                    <a:pt x="2097" y="353"/>
                  </a:lnTo>
                  <a:lnTo>
                    <a:pt x="2092" y="372"/>
                  </a:lnTo>
                  <a:lnTo>
                    <a:pt x="2086" y="395"/>
                  </a:lnTo>
                  <a:lnTo>
                    <a:pt x="2082" y="419"/>
                  </a:lnTo>
                  <a:lnTo>
                    <a:pt x="2079" y="448"/>
                  </a:lnTo>
                  <a:lnTo>
                    <a:pt x="2076" y="477"/>
                  </a:lnTo>
                  <a:lnTo>
                    <a:pt x="2077" y="509"/>
                  </a:lnTo>
                  <a:lnTo>
                    <a:pt x="2081" y="540"/>
                  </a:lnTo>
                  <a:lnTo>
                    <a:pt x="2088" y="573"/>
                  </a:lnTo>
                  <a:lnTo>
                    <a:pt x="2098" y="606"/>
                  </a:lnTo>
                  <a:lnTo>
                    <a:pt x="2114" y="639"/>
                  </a:lnTo>
                  <a:lnTo>
                    <a:pt x="2134" y="669"/>
                  </a:lnTo>
                  <a:lnTo>
                    <a:pt x="2158" y="696"/>
                  </a:lnTo>
                  <a:lnTo>
                    <a:pt x="2185" y="719"/>
                  </a:lnTo>
                  <a:lnTo>
                    <a:pt x="2216" y="738"/>
                  </a:lnTo>
                  <a:lnTo>
                    <a:pt x="2250" y="754"/>
                  </a:lnTo>
                  <a:lnTo>
                    <a:pt x="2287" y="766"/>
                  </a:lnTo>
                  <a:lnTo>
                    <a:pt x="2327" y="775"/>
                  </a:lnTo>
                  <a:lnTo>
                    <a:pt x="2370" y="780"/>
                  </a:lnTo>
                  <a:lnTo>
                    <a:pt x="2380" y="867"/>
                  </a:lnTo>
                  <a:lnTo>
                    <a:pt x="3541" y="867"/>
                  </a:lnTo>
                  <a:lnTo>
                    <a:pt x="3575" y="870"/>
                  </a:lnTo>
                  <a:lnTo>
                    <a:pt x="3607" y="879"/>
                  </a:lnTo>
                  <a:lnTo>
                    <a:pt x="3635" y="893"/>
                  </a:lnTo>
                  <a:lnTo>
                    <a:pt x="3661" y="911"/>
                  </a:lnTo>
                  <a:lnTo>
                    <a:pt x="3684" y="933"/>
                  </a:lnTo>
                  <a:lnTo>
                    <a:pt x="3703" y="959"/>
                  </a:lnTo>
                  <a:lnTo>
                    <a:pt x="3717" y="989"/>
                  </a:lnTo>
                  <a:lnTo>
                    <a:pt x="3725" y="1019"/>
                  </a:lnTo>
                  <a:lnTo>
                    <a:pt x="3728" y="1053"/>
                  </a:lnTo>
                  <a:lnTo>
                    <a:pt x="3726" y="1086"/>
                  </a:lnTo>
                  <a:lnTo>
                    <a:pt x="3717" y="1116"/>
                  </a:lnTo>
                  <a:lnTo>
                    <a:pt x="3704" y="1145"/>
                  </a:lnTo>
                  <a:lnTo>
                    <a:pt x="3686" y="1171"/>
                  </a:lnTo>
                  <a:lnTo>
                    <a:pt x="3665" y="1193"/>
                  </a:lnTo>
                  <a:lnTo>
                    <a:pt x="3640" y="1211"/>
                  </a:lnTo>
                  <a:lnTo>
                    <a:pt x="3613" y="1226"/>
                  </a:lnTo>
                  <a:lnTo>
                    <a:pt x="3582" y="1235"/>
                  </a:lnTo>
                  <a:lnTo>
                    <a:pt x="146" y="1235"/>
                  </a:lnTo>
                  <a:lnTo>
                    <a:pt x="115" y="1226"/>
                  </a:lnTo>
                  <a:lnTo>
                    <a:pt x="88" y="1211"/>
                  </a:lnTo>
                  <a:lnTo>
                    <a:pt x="63" y="1193"/>
                  </a:lnTo>
                  <a:lnTo>
                    <a:pt x="42" y="1171"/>
                  </a:lnTo>
                  <a:lnTo>
                    <a:pt x="24" y="1145"/>
                  </a:lnTo>
                  <a:lnTo>
                    <a:pt x="11" y="1116"/>
                  </a:lnTo>
                  <a:lnTo>
                    <a:pt x="3" y="1086"/>
                  </a:lnTo>
                  <a:lnTo>
                    <a:pt x="0" y="1053"/>
                  </a:lnTo>
                  <a:lnTo>
                    <a:pt x="3" y="1019"/>
                  </a:lnTo>
                  <a:lnTo>
                    <a:pt x="11" y="989"/>
                  </a:lnTo>
                  <a:lnTo>
                    <a:pt x="26" y="959"/>
                  </a:lnTo>
                  <a:lnTo>
                    <a:pt x="44" y="933"/>
                  </a:lnTo>
                  <a:lnTo>
                    <a:pt x="67" y="911"/>
                  </a:lnTo>
                  <a:lnTo>
                    <a:pt x="93" y="893"/>
                  </a:lnTo>
                  <a:lnTo>
                    <a:pt x="121" y="879"/>
                  </a:lnTo>
                  <a:lnTo>
                    <a:pt x="153" y="870"/>
                  </a:lnTo>
                  <a:lnTo>
                    <a:pt x="187" y="867"/>
                  </a:lnTo>
                  <a:lnTo>
                    <a:pt x="1112" y="867"/>
                  </a:lnTo>
                  <a:lnTo>
                    <a:pt x="1080" y="859"/>
                  </a:lnTo>
                  <a:lnTo>
                    <a:pt x="1051" y="845"/>
                  </a:lnTo>
                  <a:lnTo>
                    <a:pt x="1023" y="828"/>
                  </a:lnTo>
                  <a:lnTo>
                    <a:pt x="999" y="807"/>
                  </a:lnTo>
                  <a:lnTo>
                    <a:pt x="978" y="782"/>
                  </a:lnTo>
                  <a:lnTo>
                    <a:pt x="961" y="754"/>
                  </a:lnTo>
                  <a:lnTo>
                    <a:pt x="949" y="724"/>
                  </a:lnTo>
                  <a:lnTo>
                    <a:pt x="942" y="693"/>
                  </a:lnTo>
                  <a:lnTo>
                    <a:pt x="939" y="661"/>
                  </a:lnTo>
                  <a:lnTo>
                    <a:pt x="941" y="630"/>
                  </a:lnTo>
                  <a:lnTo>
                    <a:pt x="948" y="599"/>
                  </a:lnTo>
                  <a:lnTo>
                    <a:pt x="959" y="570"/>
                  </a:lnTo>
                  <a:lnTo>
                    <a:pt x="975" y="541"/>
                  </a:lnTo>
                  <a:lnTo>
                    <a:pt x="1283" y="95"/>
                  </a:lnTo>
                  <a:lnTo>
                    <a:pt x="1303" y="70"/>
                  </a:lnTo>
                  <a:lnTo>
                    <a:pt x="1328" y="49"/>
                  </a:lnTo>
                  <a:lnTo>
                    <a:pt x="1356" y="31"/>
                  </a:lnTo>
                  <a:lnTo>
                    <a:pt x="1387" y="17"/>
                  </a:lnTo>
                  <a:lnTo>
                    <a:pt x="1420" y="8"/>
                  </a:lnTo>
                  <a:lnTo>
                    <a:pt x="1453" y="3"/>
                  </a:lnTo>
                  <a:lnTo>
                    <a:pt x="1486" y="0"/>
                  </a:lnTo>
                  <a:lnTo>
                    <a:pt x="1648" y="0"/>
                  </a:lnTo>
                  <a:lnTo>
                    <a:pt x="16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39" name="Freeform 672">
              <a:extLst>
                <a:ext uri="{FF2B5EF4-FFF2-40B4-BE49-F238E27FC236}">
                  <a16:creationId xmlns:a16="http://schemas.microsoft.com/office/drawing/2014/main" id="{C186289A-0EE4-4775-9632-B50A59229C64}"/>
                </a:ext>
              </a:extLst>
            </p:cNvPr>
            <p:cNvSpPr>
              <a:spLocks/>
            </p:cNvSpPr>
            <p:nvPr/>
          </p:nvSpPr>
          <p:spPr bwMode="auto">
            <a:xfrm>
              <a:off x="4591" y="2992"/>
              <a:ext cx="185" cy="189"/>
            </a:xfrm>
            <a:custGeom>
              <a:avLst/>
              <a:gdLst>
                <a:gd name="T0" fmla="*/ 391 w 1474"/>
                <a:gd name="T1" fmla="*/ 36 h 1509"/>
                <a:gd name="T2" fmla="*/ 475 w 1474"/>
                <a:gd name="T3" fmla="*/ 146 h 1509"/>
                <a:gd name="T4" fmla="*/ 488 w 1474"/>
                <a:gd name="T5" fmla="*/ 284 h 1509"/>
                <a:gd name="T6" fmla="*/ 345 w 1474"/>
                <a:gd name="T7" fmla="*/ 663 h 1509"/>
                <a:gd name="T8" fmla="*/ 236 w 1474"/>
                <a:gd name="T9" fmla="*/ 747 h 1509"/>
                <a:gd name="T10" fmla="*/ 166 w 1474"/>
                <a:gd name="T11" fmla="*/ 887 h 1509"/>
                <a:gd name="T12" fmla="*/ 129 w 1474"/>
                <a:gd name="T13" fmla="*/ 941 h 1509"/>
                <a:gd name="T14" fmla="*/ 73 w 1474"/>
                <a:gd name="T15" fmla="*/ 1125 h 1509"/>
                <a:gd name="T16" fmla="*/ 62 w 1474"/>
                <a:gd name="T17" fmla="*/ 1217 h 1509"/>
                <a:gd name="T18" fmla="*/ 95 w 1474"/>
                <a:gd name="T19" fmla="*/ 1319 h 1509"/>
                <a:gd name="T20" fmla="*/ 188 w 1474"/>
                <a:gd name="T21" fmla="*/ 1371 h 1509"/>
                <a:gd name="T22" fmla="*/ 344 w 1474"/>
                <a:gd name="T23" fmla="*/ 1382 h 1509"/>
                <a:gd name="T24" fmla="*/ 433 w 1474"/>
                <a:gd name="T25" fmla="*/ 1382 h 1509"/>
                <a:gd name="T26" fmla="*/ 592 w 1474"/>
                <a:gd name="T27" fmla="*/ 1382 h 1509"/>
                <a:gd name="T28" fmla="*/ 733 w 1474"/>
                <a:gd name="T29" fmla="*/ 1382 h 1509"/>
                <a:gd name="T30" fmla="*/ 794 w 1474"/>
                <a:gd name="T31" fmla="*/ 1382 h 1509"/>
                <a:gd name="T32" fmla="*/ 820 w 1474"/>
                <a:gd name="T33" fmla="*/ 1236 h 1509"/>
                <a:gd name="T34" fmla="*/ 894 w 1474"/>
                <a:gd name="T35" fmla="*/ 1123 h 1509"/>
                <a:gd name="T36" fmla="*/ 953 w 1474"/>
                <a:gd name="T37" fmla="*/ 1080 h 1509"/>
                <a:gd name="T38" fmla="*/ 1012 w 1474"/>
                <a:gd name="T39" fmla="*/ 1123 h 1509"/>
                <a:gd name="T40" fmla="*/ 1253 w 1474"/>
                <a:gd name="T41" fmla="*/ 1142 h 1509"/>
                <a:gd name="T42" fmla="*/ 1296 w 1474"/>
                <a:gd name="T43" fmla="*/ 1083 h 1509"/>
                <a:gd name="T44" fmla="*/ 1366 w 1474"/>
                <a:gd name="T45" fmla="*/ 1106 h 1509"/>
                <a:gd name="T46" fmla="*/ 1432 w 1474"/>
                <a:gd name="T47" fmla="*/ 1232 h 1509"/>
                <a:gd name="T48" fmla="*/ 1474 w 1474"/>
                <a:gd name="T49" fmla="*/ 1275 h 1509"/>
                <a:gd name="T50" fmla="*/ 1448 w 1474"/>
                <a:gd name="T51" fmla="*/ 1506 h 1509"/>
                <a:gd name="T52" fmla="*/ 807 w 1474"/>
                <a:gd name="T53" fmla="*/ 1497 h 1509"/>
                <a:gd name="T54" fmla="*/ 790 w 1474"/>
                <a:gd name="T55" fmla="*/ 1444 h 1509"/>
                <a:gd name="T56" fmla="*/ 704 w 1474"/>
                <a:gd name="T57" fmla="*/ 1444 h 1509"/>
                <a:gd name="T58" fmla="*/ 554 w 1474"/>
                <a:gd name="T59" fmla="*/ 1443 h 1509"/>
                <a:gd name="T60" fmla="*/ 405 w 1474"/>
                <a:gd name="T61" fmla="*/ 1444 h 1509"/>
                <a:gd name="T62" fmla="*/ 313 w 1474"/>
                <a:gd name="T63" fmla="*/ 1444 h 1509"/>
                <a:gd name="T64" fmla="*/ 191 w 1474"/>
                <a:gd name="T65" fmla="*/ 1437 h 1509"/>
                <a:gd name="T66" fmla="*/ 66 w 1474"/>
                <a:gd name="T67" fmla="*/ 1380 h 1509"/>
                <a:gd name="T68" fmla="*/ 5 w 1474"/>
                <a:gd name="T69" fmla="*/ 1268 h 1509"/>
                <a:gd name="T70" fmla="*/ 4 w 1474"/>
                <a:gd name="T71" fmla="*/ 1152 h 1509"/>
                <a:gd name="T72" fmla="*/ 21 w 1474"/>
                <a:gd name="T73" fmla="*/ 1082 h 1509"/>
                <a:gd name="T74" fmla="*/ 83 w 1474"/>
                <a:gd name="T75" fmla="*/ 860 h 1509"/>
                <a:gd name="T76" fmla="*/ 69 w 1474"/>
                <a:gd name="T77" fmla="*/ 846 h 1509"/>
                <a:gd name="T78" fmla="*/ 77 w 1474"/>
                <a:gd name="T79" fmla="*/ 755 h 1509"/>
                <a:gd name="T80" fmla="*/ 27 w 1474"/>
                <a:gd name="T81" fmla="*/ 715 h 1509"/>
                <a:gd name="T82" fmla="*/ 82 w 1474"/>
                <a:gd name="T83" fmla="*/ 536 h 1509"/>
                <a:gd name="T84" fmla="*/ 144 w 1474"/>
                <a:gd name="T85" fmla="*/ 517 h 1509"/>
                <a:gd name="T86" fmla="*/ 202 w 1474"/>
                <a:gd name="T87" fmla="*/ 534 h 1509"/>
                <a:gd name="T88" fmla="*/ 301 w 1474"/>
                <a:gd name="T89" fmla="*/ 272 h 1509"/>
                <a:gd name="T90" fmla="*/ 244 w 1474"/>
                <a:gd name="T91" fmla="*/ 236 h 1509"/>
                <a:gd name="T92" fmla="*/ 207 w 1474"/>
                <a:gd name="T93" fmla="*/ 183 h 1509"/>
                <a:gd name="T94" fmla="*/ 277 w 1474"/>
                <a:gd name="T95" fmla="*/ 9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74" h="1509">
                  <a:moveTo>
                    <a:pt x="309" y="0"/>
                  </a:moveTo>
                  <a:lnTo>
                    <a:pt x="327" y="2"/>
                  </a:lnTo>
                  <a:lnTo>
                    <a:pt x="361" y="17"/>
                  </a:lnTo>
                  <a:lnTo>
                    <a:pt x="391" y="36"/>
                  </a:lnTo>
                  <a:lnTo>
                    <a:pt x="417" y="59"/>
                  </a:lnTo>
                  <a:lnTo>
                    <a:pt x="441" y="86"/>
                  </a:lnTo>
                  <a:lnTo>
                    <a:pt x="460" y="114"/>
                  </a:lnTo>
                  <a:lnTo>
                    <a:pt x="475" y="146"/>
                  </a:lnTo>
                  <a:lnTo>
                    <a:pt x="485" y="179"/>
                  </a:lnTo>
                  <a:lnTo>
                    <a:pt x="491" y="214"/>
                  </a:lnTo>
                  <a:lnTo>
                    <a:pt x="492" y="249"/>
                  </a:lnTo>
                  <a:lnTo>
                    <a:pt x="488" y="284"/>
                  </a:lnTo>
                  <a:lnTo>
                    <a:pt x="477" y="320"/>
                  </a:lnTo>
                  <a:lnTo>
                    <a:pt x="379" y="600"/>
                  </a:lnTo>
                  <a:lnTo>
                    <a:pt x="364" y="633"/>
                  </a:lnTo>
                  <a:lnTo>
                    <a:pt x="345" y="663"/>
                  </a:lnTo>
                  <a:lnTo>
                    <a:pt x="322" y="690"/>
                  </a:lnTo>
                  <a:lnTo>
                    <a:pt x="296" y="713"/>
                  </a:lnTo>
                  <a:lnTo>
                    <a:pt x="267" y="732"/>
                  </a:lnTo>
                  <a:lnTo>
                    <a:pt x="236" y="747"/>
                  </a:lnTo>
                  <a:lnTo>
                    <a:pt x="192" y="869"/>
                  </a:lnTo>
                  <a:lnTo>
                    <a:pt x="186" y="879"/>
                  </a:lnTo>
                  <a:lnTo>
                    <a:pt x="177" y="885"/>
                  </a:lnTo>
                  <a:lnTo>
                    <a:pt x="166" y="887"/>
                  </a:lnTo>
                  <a:lnTo>
                    <a:pt x="163" y="887"/>
                  </a:lnTo>
                  <a:lnTo>
                    <a:pt x="158" y="886"/>
                  </a:lnTo>
                  <a:lnTo>
                    <a:pt x="146" y="881"/>
                  </a:lnTo>
                  <a:lnTo>
                    <a:pt x="129" y="941"/>
                  </a:lnTo>
                  <a:lnTo>
                    <a:pt x="82" y="1097"/>
                  </a:lnTo>
                  <a:lnTo>
                    <a:pt x="81" y="1101"/>
                  </a:lnTo>
                  <a:lnTo>
                    <a:pt x="78" y="1110"/>
                  </a:lnTo>
                  <a:lnTo>
                    <a:pt x="73" y="1125"/>
                  </a:lnTo>
                  <a:lnTo>
                    <a:pt x="69" y="1144"/>
                  </a:lnTo>
                  <a:lnTo>
                    <a:pt x="65" y="1167"/>
                  </a:lnTo>
                  <a:lnTo>
                    <a:pt x="63" y="1191"/>
                  </a:lnTo>
                  <a:lnTo>
                    <a:pt x="62" y="1217"/>
                  </a:lnTo>
                  <a:lnTo>
                    <a:pt x="64" y="1244"/>
                  </a:lnTo>
                  <a:lnTo>
                    <a:pt x="70" y="1270"/>
                  </a:lnTo>
                  <a:lnTo>
                    <a:pt x="80" y="1296"/>
                  </a:lnTo>
                  <a:lnTo>
                    <a:pt x="95" y="1319"/>
                  </a:lnTo>
                  <a:lnTo>
                    <a:pt x="112" y="1338"/>
                  </a:lnTo>
                  <a:lnTo>
                    <a:pt x="133" y="1352"/>
                  </a:lnTo>
                  <a:lnTo>
                    <a:pt x="159" y="1364"/>
                  </a:lnTo>
                  <a:lnTo>
                    <a:pt x="188" y="1371"/>
                  </a:lnTo>
                  <a:lnTo>
                    <a:pt x="221" y="1377"/>
                  </a:lnTo>
                  <a:lnTo>
                    <a:pt x="258" y="1380"/>
                  </a:lnTo>
                  <a:lnTo>
                    <a:pt x="298" y="1382"/>
                  </a:lnTo>
                  <a:lnTo>
                    <a:pt x="344" y="1382"/>
                  </a:lnTo>
                  <a:lnTo>
                    <a:pt x="344" y="1382"/>
                  </a:lnTo>
                  <a:lnTo>
                    <a:pt x="369" y="1382"/>
                  </a:lnTo>
                  <a:lnTo>
                    <a:pt x="399" y="1382"/>
                  </a:lnTo>
                  <a:lnTo>
                    <a:pt x="433" y="1382"/>
                  </a:lnTo>
                  <a:lnTo>
                    <a:pt x="471" y="1382"/>
                  </a:lnTo>
                  <a:lnTo>
                    <a:pt x="510" y="1382"/>
                  </a:lnTo>
                  <a:lnTo>
                    <a:pt x="551" y="1382"/>
                  </a:lnTo>
                  <a:lnTo>
                    <a:pt x="592" y="1382"/>
                  </a:lnTo>
                  <a:lnTo>
                    <a:pt x="630" y="1382"/>
                  </a:lnTo>
                  <a:lnTo>
                    <a:pt x="669" y="1382"/>
                  </a:lnTo>
                  <a:lnTo>
                    <a:pt x="703" y="1382"/>
                  </a:lnTo>
                  <a:lnTo>
                    <a:pt x="733" y="1382"/>
                  </a:lnTo>
                  <a:lnTo>
                    <a:pt x="758" y="1382"/>
                  </a:lnTo>
                  <a:lnTo>
                    <a:pt x="777" y="1382"/>
                  </a:lnTo>
                  <a:lnTo>
                    <a:pt x="790" y="1382"/>
                  </a:lnTo>
                  <a:lnTo>
                    <a:pt x="794" y="1382"/>
                  </a:lnTo>
                  <a:lnTo>
                    <a:pt x="794" y="1275"/>
                  </a:lnTo>
                  <a:lnTo>
                    <a:pt x="798" y="1258"/>
                  </a:lnTo>
                  <a:lnTo>
                    <a:pt x="807" y="1245"/>
                  </a:lnTo>
                  <a:lnTo>
                    <a:pt x="820" y="1236"/>
                  </a:lnTo>
                  <a:lnTo>
                    <a:pt x="837" y="1232"/>
                  </a:lnTo>
                  <a:lnTo>
                    <a:pt x="891" y="1232"/>
                  </a:lnTo>
                  <a:lnTo>
                    <a:pt x="891" y="1142"/>
                  </a:lnTo>
                  <a:lnTo>
                    <a:pt x="894" y="1123"/>
                  </a:lnTo>
                  <a:lnTo>
                    <a:pt x="903" y="1106"/>
                  </a:lnTo>
                  <a:lnTo>
                    <a:pt x="917" y="1092"/>
                  </a:lnTo>
                  <a:lnTo>
                    <a:pt x="934" y="1083"/>
                  </a:lnTo>
                  <a:lnTo>
                    <a:pt x="953" y="1080"/>
                  </a:lnTo>
                  <a:lnTo>
                    <a:pt x="973" y="1083"/>
                  </a:lnTo>
                  <a:lnTo>
                    <a:pt x="990" y="1092"/>
                  </a:lnTo>
                  <a:lnTo>
                    <a:pt x="1004" y="1106"/>
                  </a:lnTo>
                  <a:lnTo>
                    <a:pt x="1012" y="1123"/>
                  </a:lnTo>
                  <a:lnTo>
                    <a:pt x="1015" y="1142"/>
                  </a:lnTo>
                  <a:lnTo>
                    <a:pt x="1015" y="1232"/>
                  </a:lnTo>
                  <a:lnTo>
                    <a:pt x="1253" y="1232"/>
                  </a:lnTo>
                  <a:lnTo>
                    <a:pt x="1253" y="1142"/>
                  </a:lnTo>
                  <a:lnTo>
                    <a:pt x="1256" y="1123"/>
                  </a:lnTo>
                  <a:lnTo>
                    <a:pt x="1265" y="1106"/>
                  </a:lnTo>
                  <a:lnTo>
                    <a:pt x="1279" y="1092"/>
                  </a:lnTo>
                  <a:lnTo>
                    <a:pt x="1296" y="1083"/>
                  </a:lnTo>
                  <a:lnTo>
                    <a:pt x="1315" y="1080"/>
                  </a:lnTo>
                  <a:lnTo>
                    <a:pt x="1335" y="1083"/>
                  </a:lnTo>
                  <a:lnTo>
                    <a:pt x="1352" y="1092"/>
                  </a:lnTo>
                  <a:lnTo>
                    <a:pt x="1366" y="1106"/>
                  </a:lnTo>
                  <a:lnTo>
                    <a:pt x="1374" y="1123"/>
                  </a:lnTo>
                  <a:lnTo>
                    <a:pt x="1377" y="1142"/>
                  </a:lnTo>
                  <a:lnTo>
                    <a:pt x="1377" y="1232"/>
                  </a:lnTo>
                  <a:lnTo>
                    <a:pt x="1432" y="1232"/>
                  </a:lnTo>
                  <a:lnTo>
                    <a:pt x="1448" y="1236"/>
                  </a:lnTo>
                  <a:lnTo>
                    <a:pt x="1461" y="1245"/>
                  </a:lnTo>
                  <a:lnTo>
                    <a:pt x="1470" y="1258"/>
                  </a:lnTo>
                  <a:lnTo>
                    <a:pt x="1474" y="1275"/>
                  </a:lnTo>
                  <a:lnTo>
                    <a:pt x="1474" y="1467"/>
                  </a:lnTo>
                  <a:lnTo>
                    <a:pt x="1470" y="1483"/>
                  </a:lnTo>
                  <a:lnTo>
                    <a:pt x="1461" y="1497"/>
                  </a:lnTo>
                  <a:lnTo>
                    <a:pt x="1448" y="1506"/>
                  </a:lnTo>
                  <a:lnTo>
                    <a:pt x="1432" y="1509"/>
                  </a:lnTo>
                  <a:lnTo>
                    <a:pt x="837" y="1509"/>
                  </a:lnTo>
                  <a:lnTo>
                    <a:pt x="820" y="1506"/>
                  </a:lnTo>
                  <a:lnTo>
                    <a:pt x="807" y="1497"/>
                  </a:lnTo>
                  <a:lnTo>
                    <a:pt x="798" y="1483"/>
                  </a:lnTo>
                  <a:lnTo>
                    <a:pt x="794" y="1467"/>
                  </a:lnTo>
                  <a:lnTo>
                    <a:pt x="794" y="1444"/>
                  </a:lnTo>
                  <a:lnTo>
                    <a:pt x="790" y="1444"/>
                  </a:lnTo>
                  <a:lnTo>
                    <a:pt x="778" y="1444"/>
                  </a:lnTo>
                  <a:lnTo>
                    <a:pt x="759" y="1444"/>
                  </a:lnTo>
                  <a:lnTo>
                    <a:pt x="734" y="1444"/>
                  </a:lnTo>
                  <a:lnTo>
                    <a:pt x="704" y="1444"/>
                  </a:lnTo>
                  <a:lnTo>
                    <a:pt x="670" y="1444"/>
                  </a:lnTo>
                  <a:lnTo>
                    <a:pt x="632" y="1444"/>
                  </a:lnTo>
                  <a:lnTo>
                    <a:pt x="594" y="1444"/>
                  </a:lnTo>
                  <a:lnTo>
                    <a:pt x="554" y="1443"/>
                  </a:lnTo>
                  <a:lnTo>
                    <a:pt x="515" y="1443"/>
                  </a:lnTo>
                  <a:lnTo>
                    <a:pt x="475" y="1443"/>
                  </a:lnTo>
                  <a:lnTo>
                    <a:pt x="439" y="1444"/>
                  </a:lnTo>
                  <a:lnTo>
                    <a:pt x="405" y="1444"/>
                  </a:lnTo>
                  <a:lnTo>
                    <a:pt x="374" y="1444"/>
                  </a:lnTo>
                  <a:lnTo>
                    <a:pt x="349" y="1444"/>
                  </a:lnTo>
                  <a:lnTo>
                    <a:pt x="334" y="1444"/>
                  </a:lnTo>
                  <a:lnTo>
                    <a:pt x="313" y="1444"/>
                  </a:lnTo>
                  <a:lnTo>
                    <a:pt x="294" y="1444"/>
                  </a:lnTo>
                  <a:lnTo>
                    <a:pt x="276" y="1445"/>
                  </a:lnTo>
                  <a:lnTo>
                    <a:pt x="231" y="1443"/>
                  </a:lnTo>
                  <a:lnTo>
                    <a:pt x="191" y="1437"/>
                  </a:lnTo>
                  <a:lnTo>
                    <a:pt x="154" y="1429"/>
                  </a:lnTo>
                  <a:lnTo>
                    <a:pt x="121" y="1417"/>
                  </a:lnTo>
                  <a:lnTo>
                    <a:pt x="91" y="1401"/>
                  </a:lnTo>
                  <a:lnTo>
                    <a:pt x="66" y="1380"/>
                  </a:lnTo>
                  <a:lnTo>
                    <a:pt x="45" y="1357"/>
                  </a:lnTo>
                  <a:lnTo>
                    <a:pt x="27" y="1329"/>
                  </a:lnTo>
                  <a:lnTo>
                    <a:pt x="13" y="1298"/>
                  </a:lnTo>
                  <a:lnTo>
                    <a:pt x="5" y="1268"/>
                  </a:lnTo>
                  <a:lnTo>
                    <a:pt x="1" y="1237"/>
                  </a:lnTo>
                  <a:lnTo>
                    <a:pt x="0" y="1207"/>
                  </a:lnTo>
                  <a:lnTo>
                    <a:pt x="2" y="1178"/>
                  </a:lnTo>
                  <a:lnTo>
                    <a:pt x="4" y="1152"/>
                  </a:lnTo>
                  <a:lnTo>
                    <a:pt x="9" y="1129"/>
                  </a:lnTo>
                  <a:lnTo>
                    <a:pt x="13" y="1108"/>
                  </a:lnTo>
                  <a:lnTo>
                    <a:pt x="18" y="1092"/>
                  </a:lnTo>
                  <a:lnTo>
                    <a:pt x="21" y="1082"/>
                  </a:lnTo>
                  <a:lnTo>
                    <a:pt x="23" y="1078"/>
                  </a:lnTo>
                  <a:lnTo>
                    <a:pt x="70" y="921"/>
                  </a:lnTo>
                  <a:lnTo>
                    <a:pt x="87" y="861"/>
                  </a:lnTo>
                  <a:lnTo>
                    <a:pt x="83" y="860"/>
                  </a:lnTo>
                  <a:lnTo>
                    <a:pt x="79" y="857"/>
                  </a:lnTo>
                  <a:lnTo>
                    <a:pt x="74" y="854"/>
                  </a:lnTo>
                  <a:lnTo>
                    <a:pt x="71" y="851"/>
                  </a:lnTo>
                  <a:lnTo>
                    <a:pt x="69" y="846"/>
                  </a:lnTo>
                  <a:lnTo>
                    <a:pt x="65" y="836"/>
                  </a:lnTo>
                  <a:lnTo>
                    <a:pt x="68" y="825"/>
                  </a:lnTo>
                  <a:lnTo>
                    <a:pt x="91" y="758"/>
                  </a:lnTo>
                  <a:lnTo>
                    <a:pt x="77" y="755"/>
                  </a:lnTo>
                  <a:lnTo>
                    <a:pt x="62" y="751"/>
                  </a:lnTo>
                  <a:lnTo>
                    <a:pt x="46" y="742"/>
                  </a:lnTo>
                  <a:lnTo>
                    <a:pt x="34" y="730"/>
                  </a:lnTo>
                  <a:lnTo>
                    <a:pt x="27" y="715"/>
                  </a:lnTo>
                  <a:lnTo>
                    <a:pt x="24" y="698"/>
                  </a:lnTo>
                  <a:lnTo>
                    <a:pt x="28" y="680"/>
                  </a:lnTo>
                  <a:lnTo>
                    <a:pt x="73" y="550"/>
                  </a:lnTo>
                  <a:lnTo>
                    <a:pt x="82" y="536"/>
                  </a:lnTo>
                  <a:lnTo>
                    <a:pt x="95" y="524"/>
                  </a:lnTo>
                  <a:lnTo>
                    <a:pt x="109" y="516"/>
                  </a:lnTo>
                  <a:lnTo>
                    <a:pt x="125" y="514"/>
                  </a:lnTo>
                  <a:lnTo>
                    <a:pt x="144" y="517"/>
                  </a:lnTo>
                  <a:lnTo>
                    <a:pt x="192" y="534"/>
                  </a:lnTo>
                  <a:lnTo>
                    <a:pt x="194" y="534"/>
                  </a:lnTo>
                  <a:lnTo>
                    <a:pt x="198" y="534"/>
                  </a:lnTo>
                  <a:lnTo>
                    <a:pt x="202" y="534"/>
                  </a:lnTo>
                  <a:lnTo>
                    <a:pt x="206" y="532"/>
                  </a:lnTo>
                  <a:lnTo>
                    <a:pt x="209" y="529"/>
                  </a:lnTo>
                  <a:lnTo>
                    <a:pt x="211" y="524"/>
                  </a:lnTo>
                  <a:lnTo>
                    <a:pt x="301" y="272"/>
                  </a:lnTo>
                  <a:lnTo>
                    <a:pt x="302" y="264"/>
                  </a:lnTo>
                  <a:lnTo>
                    <a:pt x="298" y="258"/>
                  </a:lnTo>
                  <a:lnTo>
                    <a:pt x="292" y="253"/>
                  </a:lnTo>
                  <a:lnTo>
                    <a:pt x="244" y="236"/>
                  </a:lnTo>
                  <a:lnTo>
                    <a:pt x="228" y="228"/>
                  </a:lnTo>
                  <a:lnTo>
                    <a:pt x="217" y="216"/>
                  </a:lnTo>
                  <a:lnTo>
                    <a:pt x="209" y="200"/>
                  </a:lnTo>
                  <a:lnTo>
                    <a:pt x="207" y="183"/>
                  </a:lnTo>
                  <a:lnTo>
                    <a:pt x="210" y="166"/>
                  </a:lnTo>
                  <a:lnTo>
                    <a:pt x="257" y="36"/>
                  </a:lnTo>
                  <a:lnTo>
                    <a:pt x="264" y="22"/>
                  </a:lnTo>
                  <a:lnTo>
                    <a:pt x="277" y="9"/>
                  </a:lnTo>
                  <a:lnTo>
                    <a:pt x="292" y="2"/>
                  </a:lnTo>
                  <a:lnTo>
                    <a:pt x="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grpSp>
      <p:cxnSp>
        <p:nvCxnSpPr>
          <p:cNvPr id="40" name="636764439914605684Table Horizontal Line 22">
            <a:extLst>
              <a:ext uri="{FF2B5EF4-FFF2-40B4-BE49-F238E27FC236}">
                <a16:creationId xmlns:a16="http://schemas.microsoft.com/office/drawing/2014/main" id="{BB42AB6C-37F2-4FD9-AE7A-5B7B3BA2189F}"/>
              </a:ext>
            </a:extLst>
          </p:cNvPr>
          <p:cNvCxnSpPr>
            <a:cxnSpLocks/>
          </p:cNvCxnSpPr>
          <p:nvPr/>
        </p:nvCxnSpPr>
        <p:spPr>
          <a:xfrm>
            <a:off x="941397" y="3439650"/>
            <a:ext cx="7443966" cy="0"/>
          </a:xfrm>
          <a:prstGeom prst="line">
            <a:avLst/>
          </a:prstGeom>
          <a:ln w="9525" cmpd="sng">
            <a:solidFill>
              <a:schemeClr val="accent3"/>
            </a:solidFill>
            <a:prstDash val="solid"/>
          </a:ln>
          <a:effectLst/>
        </p:spPr>
        <p:style>
          <a:lnRef idx="1">
            <a:schemeClr val="accent1"/>
          </a:lnRef>
          <a:fillRef idx="0">
            <a:schemeClr val="accent1"/>
          </a:fillRef>
          <a:effectRef idx="0">
            <a:schemeClr val="accent1"/>
          </a:effectRef>
          <a:fontRef idx="minor">
            <a:schemeClr val="tx1"/>
          </a:fontRef>
        </p:style>
      </p:cxnSp>
      <p:sp>
        <p:nvSpPr>
          <p:cNvPr id="43" name="Source">
            <a:extLst>
              <a:ext uri="{FF2B5EF4-FFF2-40B4-BE49-F238E27FC236}">
                <a16:creationId xmlns:a16="http://schemas.microsoft.com/office/drawing/2014/main" id="{7A4C265C-7606-4F8E-92FF-0E327A5F1F84}"/>
              </a:ext>
            </a:extLst>
          </p:cNvPr>
          <p:cNvSpPr txBox="1"/>
          <p:nvPr/>
        </p:nvSpPr>
        <p:spPr>
          <a:xfrm>
            <a:off x="1197113" y="4931855"/>
            <a:ext cx="1586973"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Expert interviews, Roland Berger</a:t>
            </a:r>
          </a:p>
        </p:txBody>
      </p:sp>
      <p:sp>
        <p:nvSpPr>
          <p:cNvPr id="41" name="Rectangle 40"/>
          <p:cNvSpPr/>
          <p:nvPr/>
        </p:nvSpPr>
        <p:spPr>
          <a:xfrm>
            <a:off x="6238240" y="1090385"/>
            <a:ext cx="2412839" cy="261304"/>
          </a:xfrm>
          <a:prstGeom prst="rect">
            <a:avLst/>
          </a:prstGeom>
          <a:noFill/>
          <a:ln w="9525" cap="flat" cmpd="sng" algn="ctr">
            <a:solidFill>
              <a:srgbClr val="FF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262626"/>
                </a:solidFill>
                <a:effectLst/>
                <a:uLnTx/>
                <a:uFillTx/>
                <a:latin typeface="Arial" panose="020B0604020202020204"/>
                <a:ea typeface="+mn-ea"/>
                <a:cs typeface="+mn-cs"/>
              </a:rPr>
              <a:t>Additional details in</a:t>
            </a:r>
            <a:r>
              <a:rPr kumimoji="0" lang="en-GB" sz="800" b="1" i="0" u="none" strike="noStrike" kern="0" cap="none" spc="0" normalizeH="0" noProof="0" dirty="0">
                <a:ln>
                  <a:noFill/>
                </a:ln>
                <a:solidFill>
                  <a:srgbClr val="262626"/>
                </a:solidFill>
                <a:effectLst/>
                <a:uLnTx/>
                <a:uFillTx/>
                <a:latin typeface="Arial" panose="020B0604020202020204"/>
                <a:ea typeface="+mn-ea"/>
                <a:cs typeface="+mn-cs"/>
              </a:rPr>
              <a:t> </a:t>
            </a:r>
            <a:r>
              <a:rPr kumimoji="0" lang="en-GB" sz="800" b="1" i="0" u="none" strike="noStrike" kern="0" cap="none" spc="0" normalizeH="0" noProof="0" dirty="0">
                <a:ln>
                  <a:noFill/>
                </a:ln>
                <a:solidFill>
                  <a:srgbClr val="262626"/>
                </a:solidFill>
                <a:effectLst/>
                <a:uLnTx/>
                <a:uFillTx/>
                <a:latin typeface="Arial" panose="020B0604020202020204"/>
                <a:ea typeface="+mn-ea"/>
                <a:cs typeface="+mn-cs"/>
                <a:hlinkClick r:id="rId2" action="ppaction://hlinksldjump"/>
              </a:rPr>
              <a:t>SECTION 6.2</a:t>
            </a:r>
            <a:r>
              <a:rPr kumimoji="0" lang="en-GB" sz="800" b="1" i="0" u="none" strike="noStrike" kern="0" cap="none" spc="0" normalizeH="0" noProof="0" dirty="0">
                <a:ln>
                  <a:noFill/>
                </a:ln>
                <a:solidFill>
                  <a:srgbClr val="262626"/>
                </a:solidFill>
                <a:effectLst/>
                <a:uLnTx/>
                <a:uFillTx/>
                <a:latin typeface="Arial" panose="020B0604020202020204"/>
                <a:ea typeface="+mn-ea"/>
                <a:cs typeface="+mn-cs"/>
              </a:rPr>
              <a:t> in appendix</a:t>
            </a:r>
            <a:endParaRPr kumimoji="0" lang="en-GB" sz="800" b="1" i="0" u="none" strike="noStrike" kern="0" cap="none" spc="0" normalizeH="0" baseline="0" noProof="0" dirty="0">
              <a:ln>
                <a:noFill/>
              </a:ln>
              <a:solidFill>
                <a:srgbClr val="262626"/>
              </a:solidFill>
              <a:effectLst/>
              <a:uLnTx/>
              <a:uFillTx/>
              <a:latin typeface="Arial" panose="020B0604020202020204"/>
              <a:ea typeface="+mn-ea"/>
              <a:cs typeface="+mn-cs"/>
            </a:endParaRPr>
          </a:p>
        </p:txBody>
      </p:sp>
      <p:pic>
        <p:nvPicPr>
          <p:cNvPr id="42" name="Picture 41" descr="Application&#10;&#10;Description automatically generated">
            <a:extLst>
              <a:ext uri="{FF2B5EF4-FFF2-40B4-BE49-F238E27FC236}">
                <a16:creationId xmlns:a16="http://schemas.microsoft.com/office/drawing/2014/main" id="{88130F5A-DE4E-421C-9032-CE4D890779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95728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52D2AFC-71C4-4511-B128-4ECEE52D3027}" type="slidenum">
              <a:rPr lang="en-ZA" smtClean="0"/>
              <a:pPr/>
              <a:t>43</a:t>
            </a:fld>
            <a:endParaRPr lang="en-ZA" dirty="0"/>
          </a:p>
        </p:txBody>
      </p:sp>
      <p:cxnSp>
        <p:nvCxnSpPr>
          <p:cNvPr id="12" name="636764439914605684Table Horizontal Line 7">
            <a:extLst>
              <a:ext uri="{FF2B5EF4-FFF2-40B4-BE49-F238E27FC236}">
                <a16:creationId xmlns:a16="http://schemas.microsoft.com/office/drawing/2014/main" id="{1E56CF96-1689-41DF-8110-33A4406EDAAB}"/>
              </a:ext>
            </a:extLst>
          </p:cNvPr>
          <p:cNvCxnSpPr>
            <a:cxnSpLocks/>
          </p:cNvCxnSpPr>
          <p:nvPr/>
        </p:nvCxnSpPr>
        <p:spPr>
          <a:xfrm>
            <a:off x="941397" y="1882946"/>
            <a:ext cx="7443966" cy="0"/>
          </a:xfrm>
          <a:prstGeom prst="line">
            <a:avLst/>
          </a:prstGeom>
          <a:ln w="22225" cmpd="sng">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23" name="RBContent54">
            <a:extLst>
              <a:ext uri="{FF2B5EF4-FFF2-40B4-BE49-F238E27FC236}">
                <a16:creationId xmlns:a16="http://schemas.microsoft.com/office/drawing/2014/main" id="{0C509B01-B5FA-48A5-9E44-18371BFDC79E}"/>
              </a:ext>
            </a:extLst>
          </p:cNvPr>
          <p:cNvSpPr txBox="1">
            <a:spLocks/>
          </p:cNvSpPr>
          <p:nvPr/>
        </p:nvSpPr>
        <p:spPr>
          <a:xfrm>
            <a:off x="941395" y="1928227"/>
            <a:ext cx="1062000" cy="2432247"/>
          </a:xfrm>
          <a:prstGeom prst="rect">
            <a:avLst/>
          </a:prstGeom>
          <a:solidFill>
            <a:schemeClr val="accent4"/>
          </a:solidFill>
          <a:ln w="9525">
            <a:noFill/>
          </a:ln>
        </p:spPr>
        <p:txBody>
          <a:bodyPr vert="horz" wrap="square" lIns="72000" tIns="72000" rIns="0" bIns="0" rtlCol="0">
            <a:noAutofit/>
          </a:bodyPr>
          <a:lstStyle/>
          <a:p>
            <a:pPr>
              <a:lnSpc>
                <a:spcPct val="90000"/>
              </a:lnSpc>
              <a:spcBef>
                <a:spcPts val="400"/>
              </a:spcBef>
              <a:buSzPct val="100000"/>
            </a:pPr>
            <a:r>
              <a:rPr lang="en-US" sz="1300" dirty="0">
                <a:solidFill>
                  <a:schemeClr val="bg2"/>
                </a:solidFill>
                <a:latin typeface="+mj-lt"/>
                <a:sym typeface="+mn-lt"/>
              </a:rPr>
              <a:t>Commercial/ product</a:t>
            </a:r>
          </a:p>
        </p:txBody>
      </p:sp>
      <p:sp>
        <p:nvSpPr>
          <p:cNvPr id="42" name="636764439914605684Table First Content Row Header 23">
            <a:extLst>
              <a:ext uri="{FF2B5EF4-FFF2-40B4-BE49-F238E27FC236}">
                <a16:creationId xmlns:a16="http://schemas.microsoft.com/office/drawing/2014/main" id="{AB5EB583-97F6-4680-B4F2-1363CFB7A392}"/>
              </a:ext>
            </a:extLst>
          </p:cNvPr>
          <p:cNvSpPr txBox="1">
            <a:spLocks/>
          </p:cNvSpPr>
          <p:nvPr/>
        </p:nvSpPr>
        <p:spPr>
          <a:xfrm>
            <a:off x="2059601" y="2473681"/>
            <a:ext cx="1033335" cy="211203"/>
          </a:xfrm>
          <a:prstGeom prst="rect">
            <a:avLst/>
          </a:prstGeom>
          <a:noFill/>
          <a:ln w="9525">
            <a:noFill/>
          </a:ln>
        </p:spPr>
        <p:txBody>
          <a:bodyPr vert="horz" wrap="square" lIns="0" tIns="72000" rIns="0" bIns="0" rtlCol="0" anchor="t">
            <a:spAutoFit/>
          </a:bodyPr>
          <a:lstStyle/>
          <a:p>
            <a:pPr>
              <a:lnSpc>
                <a:spcPct val="90000"/>
              </a:lnSpc>
              <a:spcBef>
                <a:spcPts val="400"/>
              </a:spcBef>
              <a:buClr>
                <a:srgbClr val="000000"/>
              </a:buClr>
              <a:buSzPct val="100000"/>
            </a:pPr>
            <a:r>
              <a:rPr lang="de-DE" sz="1000" dirty="0">
                <a:latin typeface="+mj-lt"/>
                <a:cs typeface="Arial Narrow" pitchFamily="34" charset="0"/>
              </a:rPr>
              <a:t>Pricing</a:t>
            </a:r>
          </a:p>
        </p:txBody>
      </p:sp>
      <p:sp>
        <p:nvSpPr>
          <p:cNvPr id="44" name="636764439914605684Table First Content Row Header 24">
            <a:extLst>
              <a:ext uri="{FF2B5EF4-FFF2-40B4-BE49-F238E27FC236}">
                <a16:creationId xmlns:a16="http://schemas.microsoft.com/office/drawing/2014/main" id="{E790CD0A-943F-438E-A5BA-A0AF0F1BAD68}"/>
              </a:ext>
            </a:extLst>
          </p:cNvPr>
          <p:cNvSpPr txBox="1">
            <a:spLocks/>
          </p:cNvSpPr>
          <p:nvPr/>
        </p:nvSpPr>
        <p:spPr>
          <a:xfrm>
            <a:off x="3248697" y="2473681"/>
            <a:ext cx="2567774" cy="488201"/>
          </a:xfrm>
          <a:prstGeom prst="rect">
            <a:avLst/>
          </a:prstGeom>
          <a:noFill/>
          <a:ln w="9525">
            <a:noFill/>
          </a:ln>
        </p:spPr>
        <p:txBody>
          <a:bodyPr vert="horz" wrap="square" lIns="0" tIns="72000" rIns="0" bIns="0" rtlCol="0" anchor="t">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en-US" sz="1000" b="0" dirty="0">
                <a:latin typeface="+mj-lt"/>
                <a:cs typeface="Arial Narrow" pitchFamily="34" charset="0"/>
              </a:rPr>
              <a:t>Setting prices based on thorough assessment of target customer, competition &amp; other market factors</a:t>
            </a:r>
          </a:p>
        </p:txBody>
      </p:sp>
      <p:sp>
        <p:nvSpPr>
          <p:cNvPr id="45" name="636764439914605684Table First Content Row Header 30">
            <a:extLst>
              <a:ext uri="{FF2B5EF4-FFF2-40B4-BE49-F238E27FC236}">
                <a16:creationId xmlns:a16="http://schemas.microsoft.com/office/drawing/2014/main" id="{87EDE64C-5F71-44A2-8F38-520F0D717CC7}"/>
              </a:ext>
            </a:extLst>
          </p:cNvPr>
          <p:cNvSpPr txBox="1">
            <a:spLocks/>
          </p:cNvSpPr>
          <p:nvPr/>
        </p:nvSpPr>
        <p:spPr>
          <a:xfrm>
            <a:off x="5966148" y="2473681"/>
            <a:ext cx="2419214" cy="488201"/>
          </a:xfrm>
          <a:prstGeom prst="rect">
            <a:avLst/>
          </a:prstGeom>
          <a:noFill/>
          <a:ln w="9525">
            <a:noFill/>
          </a:ln>
        </p:spPr>
        <p:txBody>
          <a:bodyPr vert="horz" wrap="square" lIns="0" tIns="72000" rIns="0" bIns="0" rtlCol="0" anchor="t">
            <a:spAutoFit/>
          </a:bodyPr>
          <a:lstStyle/>
          <a:p>
            <a:pPr marL="171450" lvl="1" indent="-171450">
              <a:lnSpc>
                <a:spcPct val="90000"/>
              </a:lnSpc>
              <a:spcBef>
                <a:spcPts val="0"/>
              </a:spcBef>
              <a:buClr>
                <a:schemeClr val="accent1"/>
              </a:buClr>
              <a:buSzPct val="100000"/>
              <a:buFont typeface="Wingdings" panose="05000000000000000000" pitchFamily="2" charset="2"/>
              <a:buChar char="§"/>
            </a:pPr>
            <a:r>
              <a:rPr lang="de-DE" sz="1000" b="0" dirty="0">
                <a:latin typeface="+mj-lt"/>
                <a:cs typeface="Arial Narrow" pitchFamily="34" charset="0"/>
              </a:rPr>
              <a:t>Target customer detailing</a:t>
            </a:r>
          </a:p>
          <a:p>
            <a:pPr marL="171450" lvl="1" indent="-171450">
              <a:lnSpc>
                <a:spcPct val="90000"/>
              </a:lnSpc>
              <a:spcBef>
                <a:spcPts val="0"/>
              </a:spcBef>
              <a:buClr>
                <a:schemeClr val="accent1"/>
              </a:buClr>
              <a:buSzPct val="100000"/>
              <a:buFont typeface="Wingdings" panose="05000000000000000000" pitchFamily="2" charset="2"/>
              <a:buChar char="§"/>
            </a:pPr>
            <a:r>
              <a:rPr lang="de-DE" sz="1000" b="0" dirty="0">
                <a:latin typeface="+mj-lt"/>
                <a:cs typeface="Arial Narrow" pitchFamily="34" charset="0"/>
              </a:rPr>
              <a:t>Price sensitivity reports</a:t>
            </a:r>
            <a:endParaRPr lang="en-US" sz="1000" b="0" dirty="0">
              <a:latin typeface="+mj-lt"/>
              <a:cs typeface="Arial Narrow" pitchFamily="34" charset="0"/>
            </a:endParaRPr>
          </a:p>
          <a:p>
            <a:pPr marL="171450" lvl="1" indent="-171450">
              <a:lnSpc>
                <a:spcPct val="90000"/>
              </a:lnSpc>
              <a:spcBef>
                <a:spcPts val="0"/>
              </a:spcBef>
              <a:buClr>
                <a:schemeClr val="accent1"/>
              </a:buClr>
              <a:buSzPct val="100000"/>
              <a:buFont typeface="Wingdings" panose="05000000000000000000" pitchFamily="2" charset="2"/>
              <a:buChar char="§"/>
            </a:pPr>
            <a:r>
              <a:rPr lang="en-US" sz="1000" b="0" dirty="0">
                <a:latin typeface="+mj-lt"/>
                <a:cs typeface="Arial Narrow" pitchFamily="34" charset="0"/>
              </a:rPr>
              <a:t>Market &amp; competitive analyses</a:t>
            </a:r>
          </a:p>
        </p:txBody>
      </p:sp>
      <p:cxnSp>
        <p:nvCxnSpPr>
          <p:cNvPr id="48" name="636764439914605684Table Horizontal Line 32">
            <a:extLst>
              <a:ext uri="{FF2B5EF4-FFF2-40B4-BE49-F238E27FC236}">
                <a16:creationId xmlns:a16="http://schemas.microsoft.com/office/drawing/2014/main" id="{E913F536-135F-4493-9F52-48946095A46E}"/>
              </a:ext>
            </a:extLst>
          </p:cNvPr>
          <p:cNvCxnSpPr>
            <a:cxnSpLocks/>
          </p:cNvCxnSpPr>
          <p:nvPr/>
        </p:nvCxnSpPr>
        <p:spPr>
          <a:xfrm>
            <a:off x="2059601" y="3070373"/>
            <a:ext cx="6325761" cy="0"/>
          </a:xfrm>
          <a:prstGeom prst="line">
            <a:avLst/>
          </a:prstGeom>
          <a:ln w="9525" cmpd="sng">
            <a:solidFill>
              <a:schemeClr val="accent3"/>
            </a:solidFill>
            <a:prstDash val="sysDot"/>
          </a:ln>
          <a:effectLst/>
        </p:spPr>
        <p:style>
          <a:lnRef idx="1">
            <a:schemeClr val="accent1"/>
          </a:lnRef>
          <a:fillRef idx="0">
            <a:schemeClr val="accent1"/>
          </a:fillRef>
          <a:effectRef idx="0">
            <a:schemeClr val="accent1"/>
          </a:effectRef>
          <a:fontRef idx="minor">
            <a:schemeClr val="tx1"/>
          </a:fontRef>
        </p:style>
      </p:cxnSp>
      <p:sp>
        <p:nvSpPr>
          <p:cNvPr id="50" name="636764439914605684Table First Content Row Header 28">
            <a:extLst>
              <a:ext uri="{FF2B5EF4-FFF2-40B4-BE49-F238E27FC236}">
                <a16:creationId xmlns:a16="http://schemas.microsoft.com/office/drawing/2014/main" id="{61A3A5DA-097E-419E-8044-69346C45D267}"/>
              </a:ext>
            </a:extLst>
          </p:cNvPr>
          <p:cNvSpPr txBox="1">
            <a:spLocks/>
          </p:cNvSpPr>
          <p:nvPr/>
        </p:nvSpPr>
        <p:spPr>
          <a:xfrm>
            <a:off x="2059601" y="3070373"/>
            <a:ext cx="1033335" cy="247554"/>
          </a:xfrm>
          <a:prstGeom prst="rect">
            <a:avLst/>
          </a:prstGeom>
          <a:noFill/>
          <a:ln w="9525">
            <a:noFill/>
          </a:ln>
        </p:spPr>
        <p:txBody>
          <a:bodyPr vert="horz" wrap="square" lIns="0" tIns="108000" rIns="0" bIns="0" rtlCol="0" anchor="t">
            <a:spAutoFit/>
          </a:bodyPr>
          <a:lstStyle/>
          <a:p>
            <a:pPr>
              <a:lnSpc>
                <a:spcPct val="90000"/>
              </a:lnSpc>
              <a:spcBef>
                <a:spcPts val="400"/>
              </a:spcBef>
              <a:buClr>
                <a:srgbClr val="000000"/>
              </a:buClr>
              <a:buSzPct val="100000"/>
            </a:pPr>
            <a:r>
              <a:rPr lang="de-DE" sz="1000" dirty="0">
                <a:latin typeface="+mj-lt"/>
                <a:cs typeface="Arial Narrow" pitchFamily="34" charset="0"/>
              </a:rPr>
              <a:t>Promotions</a:t>
            </a:r>
          </a:p>
        </p:txBody>
      </p:sp>
      <p:sp>
        <p:nvSpPr>
          <p:cNvPr id="51" name="636764439914605684Table First Content Row Header 29">
            <a:extLst>
              <a:ext uri="{FF2B5EF4-FFF2-40B4-BE49-F238E27FC236}">
                <a16:creationId xmlns:a16="http://schemas.microsoft.com/office/drawing/2014/main" id="{72C6D42F-0B57-48F0-95A7-06B5C6401318}"/>
              </a:ext>
            </a:extLst>
          </p:cNvPr>
          <p:cNvSpPr txBox="1">
            <a:spLocks/>
          </p:cNvSpPr>
          <p:nvPr/>
        </p:nvSpPr>
        <p:spPr>
          <a:xfrm>
            <a:off x="3248697" y="3070373"/>
            <a:ext cx="2396324" cy="349702"/>
          </a:xfrm>
          <a:prstGeom prst="rect">
            <a:avLst/>
          </a:prstGeom>
          <a:noFill/>
          <a:ln w="9525">
            <a:noFill/>
          </a:ln>
        </p:spPr>
        <p:txBody>
          <a:bodyPr vert="horz" wrap="square" lIns="0" tIns="72000" rIns="0" bIns="0" rtlCol="0" anchor="t">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en-US" sz="1000" b="0" dirty="0">
                <a:latin typeface="+mj-lt"/>
                <a:cs typeface="Arial Narrow" pitchFamily="34" charset="0"/>
              </a:rPr>
              <a:t>Developing and managing promotional campaigns and other initiatives</a:t>
            </a:r>
          </a:p>
        </p:txBody>
      </p:sp>
      <p:sp>
        <p:nvSpPr>
          <p:cNvPr id="52" name="636764439914605684Table First Content Row Header 35">
            <a:extLst>
              <a:ext uri="{FF2B5EF4-FFF2-40B4-BE49-F238E27FC236}">
                <a16:creationId xmlns:a16="http://schemas.microsoft.com/office/drawing/2014/main" id="{5DA133BA-40AA-4BD9-B7F1-7A356A242A39}"/>
              </a:ext>
            </a:extLst>
          </p:cNvPr>
          <p:cNvSpPr txBox="1">
            <a:spLocks/>
          </p:cNvSpPr>
          <p:nvPr/>
        </p:nvSpPr>
        <p:spPr>
          <a:xfrm>
            <a:off x="5966148" y="3070373"/>
            <a:ext cx="2419214" cy="349702"/>
          </a:xfrm>
          <a:prstGeom prst="rect">
            <a:avLst/>
          </a:prstGeom>
          <a:noFill/>
          <a:ln w="9525">
            <a:noFill/>
          </a:ln>
        </p:spPr>
        <p:txBody>
          <a:bodyPr vert="horz" wrap="square" lIns="0" tIns="72000" rIns="0" bIns="0" rtlCol="0" anchor="t">
            <a:spAutoFit/>
          </a:bodyPr>
          <a:lstStyle/>
          <a:p>
            <a:pPr marL="171450" lvl="1" indent="-171450">
              <a:lnSpc>
                <a:spcPct val="90000"/>
              </a:lnSpc>
              <a:spcBef>
                <a:spcPts val="0"/>
              </a:spcBef>
              <a:buClr>
                <a:schemeClr val="accent1"/>
              </a:buClr>
              <a:buSzPct val="100000"/>
              <a:buFont typeface="Wingdings" panose="05000000000000000000" pitchFamily="2" charset="2"/>
              <a:buChar char="§"/>
            </a:pPr>
            <a:r>
              <a:rPr lang="en-US" sz="1000" b="0" dirty="0">
                <a:latin typeface="+mj-lt"/>
                <a:cs typeface="Arial Narrow" pitchFamily="34" charset="0"/>
              </a:rPr>
              <a:t>CRM analysis reports</a:t>
            </a:r>
          </a:p>
          <a:p>
            <a:pPr marL="171450" lvl="1" indent="-171450">
              <a:lnSpc>
                <a:spcPct val="90000"/>
              </a:lnSpc>
              <a:spcBef>
                <a:spcPts val="0"/>
              </a:spcBef>
              <a:buClr>
                <a:schemeClr val="accent1"/>
              </a:buClr>
              <a:buSzPct val="100000"/>
              <a:buFont typeface="Wingdings" panose="05000000000000000000" pitchFamily="2" charset="2"/>
              <a:buChar char="§"/>
            </a:pPr>
            <a:r>
              <a:rPr lang="de-DE" sz="1000" b="0" dirty="0">
                <a:latin typeface="+mj-lt"/>
                <a:cs typeface="Arial Narrow" pitchFamily="34" charset="0"/>
              </a:rPr>
              <a:t>Marketing analysis reports</a:t>
            </a:r>
            <a:endParaRPr lang="en-US" sz="1000" b="0" dirty="0">
              <a:latin typeface="+mj-lt"/>
              <a:cs typeface="Arial Narrow" pitchFamily="34" charset="0"/>
            </a:endParaRPr>
          </a:p>
        </p:txBody>
      </p:sp>
      <p:cxnSp>
        <p:nvCxnSpPr>
          <p:cNvPr id="54" name="636764439914605684Table Horizontal Line 32">
            <a:extLst>
              <a:ext uri="{FF2B5EF4-FFF2-40B4-BE49-F238E27FC236}">
                <a16:creationId xmlns:a16="http://schemas.microsoft.com/office/drawing/2014/main" id="{460575AC-F4E9-4819-B388-44A0A1D07B48}"/>
              </a:ext>
            </a:extLst>
          </p:cNvPr>
          <p:cNvCxnSpPr>
            <a:cxnSpLocks/>
          </p:cNvCxnSpPr>
          <p:nvPr/>
        </p:nvCxnSpPr>
        <p:spPr>
          <a:xfrm>
            <a:off x="2059601" y="3647787"/>
            <a:ext cx="6325761" cy="0"/>
          </a:xfrm>
          <a:prstGeom prst="line">
            <a:avLst/>
          </a:prstGeom>
          <a:ln w="9525" cmpd="sng">
            <a:solidFill>
              <a:schemeClr val="accent3"/>
            </a:solidFill>
            <a:prstDash val="sysDot"/>
          </a:ln>
          <a:effectLst/>
        </p:spPr>
        <p:style>
          <a:lnRef idx="1">
            <a:schemeClr val="accent1"/>
          </a:lnRef>
          <a:fillRef idx="0">
            <a:schemeClr val="accent1"/>
          </a:fillRef>
          <a:effectRef idx="0">
            <a:schemeClr val="accent1"/>
          </a:effectRef>
          <a:fontRef idx="minor">
            <a:schemeClr val="tx1"/>
          </a:fontRef>
        </p:style>
      </p:cxnSp>
      <p:sp>
        <p:nvSpPr>
          <p:cNvPr id="56" name="636764439914605684Table First Content Row Header 25">
            <a:extLst>
              <a:ext uri="{FF2B5EF4-FFF2-40B4-BE49-F238E27FC236}">
                <a16:creationId xmlns:a16="http://schemas.microsoft.com/office/drawing/2014/main" id="{F413AF01-4339-43C4-9524-219BCB68F82C}"/>
              </a:ext>
            </a:extLst>
          </p:cNvPr>
          <p:cNvSpPr txBox="1">
            <a:spLocks/>
          </p:cNvSpPr>
          <p:nvPr/>
        </p:nvSpPr>
        <p:spPr>
          <a:xfrm>
            <a:off x="5966148" y="1882946"/>
            <a:ext cx="2419214" cy="488201"/>
          </a:xfrm>
          <a:prstGeom prst="rect">
            <a:avLst/>
          </a:prstGeom>
          <a:noFill/>
          <a:ln w="9525">
            <a:noFill/>
          </a:ln>
        </p:spPr>
        <p:txBody>
          <a:bodyPr vert="horz" wrap="square" lIns="0" tIns="72000" rIns="0" bIns="0" rtlCol="0" anchor="t">
            <a:spAutoFit/>
          </a:bodyPr>
          <a:lstStyle/>
          <a:p>
            <a:pPr marL="171450" lvl="1" indent="-171450">
              <a:lnSpc>
                <a:spcPct val="90000"/>
              </a:lnSpc>
              <a:spcBef>
                <a:spcPts val="0"/>
              </a:spcBef>
              <a:buClr>
                <a:schemeClr val="accent1"/>
              </a:buClr>
              <a:buSzPct val="100000"/>
              <a:buFont typeface="Wingdings" panose="05000000000000000000" pitchFamily="2" charset="2"/>
              <a:buChar char="§"/>
            </a:pPr>
            <a:r>
              <a:rPr lang="en-GB" sz="1000" b="0" dirty="0">
                <a:latin typeface="+mj-lt"/>
                <a:cs typeface="Arial Narrow" pitchFamily="34" charset="0"/>
              </a:rPr>
              <a:t>CRM analysis reports</a:t>
            </a:r>
          </a:p>
          <a:p>
            <a:pPr marL="171450" lvl="1" indent="-171450">
              <a:lnSpc>
                <a:spcPct val="90000"/>
              </a:lnSpc>
              <a:spcBef>
                <a:spcPts val="0"/>
              </a:spcBef>
              <a:buClr>
                <a:schemeClr val="accent1"/>
              </a:buClr>
              <a:buSzPct val="100000"/>
              <a:buFont typeface="Wingdings" panose="05000000000000000000" pitchFamily="2" charset="2"/>
              <a:buChar char="§"/>
            </a:pPr>
            <a:r>
              <a:rPr lang="en-GB" sz="1000" b="0" dirty="0">
                <a:latin typeface="+mj-lt"/>
                <a:cs typeface="Arial Narrow" pitchFamily="34" charset="0"/>
              </a:rPr>
              <a:t>Market &amp; competitive analyses</a:t>
            </a:r>
          </a:p>
          <a:p>
            <a:pPr marL="171450" lvl="1" indent="-171450">
              <a:lnSpc>
                <a:spcPct val="90000"/>
              </a:lnSpc>
              <a:spcBef>
                <a:spcPts val="0"/>
              </a:spcBef>
              <a:buClr>
                <a:schemeClr val="accent1"/>
              </a:buClr>
              <a:buSzPct val="100000"/>
              <a:buFont typeface="Wingdings" panose="05000000000000000000" pitchFamily="2" charset="2"/>
              <a:buChar char="§"/>
            </a:pPr>
            <a:r>
              <a:rPr lang="de-DE" sz="1000" b="0" dirty="0">
                <a:latin typeface="+mj-lt"/>
                <a:cs typeface="Arial Narrow" pitchFamily="34" charset="0"/>
              </a:rPr>
              <a:t>Marketing analysis reports</a:t>
            </a:r>
            <a:endParaRPr lang="en-US" sz="1000" b="0" dirty="0">
              <a:latin typeface="+mj-lt"/>
              <a:cs typeface="Arial Narrow" pitchFamily="34" charset="0"/>
            </a:endParaRPr>
          </a:p>
        </p:txBody>
      </p:sp>
      <p:sp>
        <p:nvSpPr>
          <p:cNvPr id="58" name="636764439914605684Table First Content Row Header 33">
            <a:extLst>
              <a:ext uri="{FF2B5EF4-FFF2-40B4-BE49-F238E27FC236}">
                <a16:creationId xmlns:a16="http://schemas.microsoft.com/office/drawing/2014/main" id="{527EEA05-170A-48C7-A99D-B2C1F873AE2C}"/>
              </a:ext>
            </a:extLst>
          </p:cNvPr>
          <p:cNvSpPr txBox="1">
            <a:spLocks/>
          </p:cNvSpPr>
          <p:nvPr/>
        </p:nvSpPr>
        <p:spPr>
          <a:xfrm>
            <a:off x="2059601" y="1882946"/>
            <a:ext cx="1033335" cy="211203"/>
          </a:xfrm>
          <a:prstGeom prst="rect">
            <a:avLst/>
          </a:prstGeom>
          <a:noFill/>
          <a:ln w="9525">
            <a:noFill/>
          </a:ln>
        </p:spPr>
        <p:txBody>
          <a:bodyPr vert="horz" wrap="square" lIns="0" tIns="72000" rIns="0" bIns="0" rtlCol="0" anchor="t">
            <a:spAutoFit/>
          </a:bodyPr>
          <a:lstStyle/>
          <a:p>
            <a:pPr>
              <a:lnSpc>
                <a:spcPct val="90000"/>
              </a:lnSpc>
              <a:spcBef>
                <a:spcPts val="400"/>
              </a:spcBef>
              <a:buClr>
                <a:srgbClr val="000000"/>
              </a:buClr>
              <a:buSzPct val="100000"/>
            </a:pPr>
            <a:r>
              <a:rPr lang="de-DE" sz="1000" dirty="0">
                <a:latin typeface="+mj-lt"/>
                <a:cs typeface="Arial Narrow" pitchFamily="34" charset="0"/>
              </a:rPr>
              <a:t>Strategy</a:t>
            </a:r>
            <a:endParaRPr lang="en-US" sz="1000" dirty="0">
              <a:latin typeface="+mj-lt"/>
              <a:cs typeface="Arial Narrow" pitchFamily="34" charset="0"/>
            </a:endParaRPr>
          </a:p>
        </p:txBody>
      </p:sp>
      <p:sp>
        <p:nvSpPr>
          <p:cNvPr id="59" name="636764439914605684Table First Content Row Header 34">
            <a:extLst>
              <a:ext uri="{FF2B5EF4-FFF2-40B4-BE49-F238E27FC236}">
                <a16:creationId xmlns:a16="http://schemas.microsoft.com/office/drawing/2014/main" id="{B4AAA741-FED9-43B6-AF55-A57822A97D6B}"/>
              </a:ext>
            </a:extLst>
          </p:cNvPr>
          <p:cNvSpPr txBox="1">
            <a:spLocks/>
          </p:cNvSpPr>
          <p:nvPr/>
        </p:nvSpPr>
        <p:spPr>
          <a:xfrm>
            <a:off x="3248697" y="1882946"/>
            <a:ext cx="2419214" cy="488201"/>
          </a:xfrm>
          <a:prstGeom prst="rect">
            <a:avLst/>
          </a:prstGeom>
          <a:noFill/>
          <a:ln w="9525">
            <a:noFill/>
          </a:ln>
        </p:spPr>
        <p:txBody>
          <a:bodyPr vert="horz" wrap="square" lIns="0" tIns="72000" rIns="0" bIns="0" rtlCol="0" anchor="t">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de-DE" sz="1000" b="0" dirty="0">
                <a:latin typeface="+mj-lt"/>
                <a:cs typeface="Arial Narrow" pitchFamily="34" charset="0"/>
              </a:rPr>
              <a:t>Identifying target customers and key selling points; Developing marketing strategy &amp; roadmap</a:t>
            </a:r>
            <a:endParaRPr lang="en-US" sz="1000" b="0" dirty="0">
              <a:latin typeface="+mj-lt"/>
              <a:cs typeface="Arial Narrow" pitchFamily="34" charset="0"/>
            </a:endParaRPr>
          </a:p>
        </p:txBody>
      </p:sp>
      <p:sp>
        <p:nvSpPr>
          <p:cNvPr id="61" name="636764439914605684Table First Content Row Header 33">
            <a:extLst>
              <a:ext uri="{FF2B5EF4-FFF2-40B4-BE49-F238E27FC236}">
                <a16:creationId xmlns:a16="http://schemas.microsoft.com/office/drawing/2014/main" id="{0E6DF66F-9A9F-4444-8E3F-BFAC3BDE551E}"/>
              </a:ext>
            </a:extLst>
          </p:cNvPr>
          <p:cNvSpPr txBox="1">
            <a:spLocks/>
          </p:cNvSpPr>
          <p:nvPr/>
        </p:nvSpPr>
        <p:spPr>
          <a:xfrm>
            <a:off x="2059601" y="3647787"/>
            <a:ext cx="1033335" cy="211203"/>
          </a:xfrm>
          <a:prstGeom prst="rect">
            <a:avLst/>
          </a:prstGeom>
          <a:noFill/>
          <a:ln w="9525">
            <a:noFill/>
          </a:ln>
        </p:spPr>
        <p:txBody>
          <a:bodyPr vert="horz" wrap="square" lIns="0" tIns="72000" rIns="0" bIns="0" rtlCol="0" anchor="t">
            <a:spAutoFit/>
          </a:bodyPr>
          <a:lstStyle/>
          <a:p>
            <a:pPr>
              <a:lnSpc>
                <a:spcPct val="90000"/>
              </a:lnSpc>
              <a:spcBef>
                <a:spcPts val="400"/>
              </a:spcBef>
              <a:buClr>
                <a:srgbClr val="000000"/>
              </a:buClr>
              <a:buSzPct val="100000"/>
            </a:pPr>
            <a:r>
              <a:rPr lang="en-US" sz="1000" dirty="0">
                <a:latin typeface="+mj-lt"/>
                <a:cs typeface="Arial Narrow" pitchFamily="34" charset="0"/>
              </a:rPr>
              <a:t>Retention</a:t>
            </a:r>
          </a:p>
        </p:txBody>
      </p:sp>
      <p:sp>
        <p:nvSpPr>
          <p:cNvPr id="62" name="636764439914605684Table First Content Row Header 34">
            <a:extLst>
              <a:ext uri="{FF2B5EF4-FFF2-40B4-BE49-F238E27FC236}">
                <a16:creationId xmlns:a16="http://schemas.microsoft.com/office/drawing/2014/main" id="{F73857A0-545F-40B4-A5C6-C458FF80DDDA}"/>
              </a:ext>
            </a:extLst>
          </p:cNvPr>
          <p:cNvSpPr txBox="1">
            <a:spLocks/>
          </p:cNvSpPr>
          <p:nvPr/>
        </p:nvSpPr>
        <p:spPr>
          <a:xfrm>
            <a:off x="3248697" y="3647787"/>
            <a:ext cx="2419214" cy="349702"/>
          </a:xfrm>
          <a:prstGeom prst="rect">
            <a:avLst/>
          </a:prstGeom>
          <a:noFill/>
          <a:ln w="9525">
            <a:noFill/>
          </a:ln>
        </p:spPr>
        <p:txBody>
          <a:bodyPr vert="horz" wrap="square" lIns="0" tIns="72000" rIns="0" bIns="0" rtlCol="0" anchor="t">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en-US" sz="1000" b="0" dirty="0">
                <a:latin typeface="+mj-lt"/>
                <a:cs typeface="Arial Narrow" pitchFamily="34" charset="0"/>
              </a:rPr>
              <a:t>Defining retention strategy; Managing customer loyalty </a:t>
            </a:r>
            <a:r>
              <a:rPr lang="en-US" sz="1000" b="0" dirty="0" err="1">
                <a:latin typeface="+mj-lt"/>
                <a:cs typeface="Arial Narrow" pitchFamily="34" charset="0"/>
              </a:rPr>
              <a:t>programmes</a:t>
            </a:r>
            <a:endParaRPr lang="en-US" sz="1000" b="0" dirty="0">
              <a:latin typeface="+mj-lt"/>
              <a:cs typeface="Arial Narrow" pitchFamily="34" charset="0"/>
            </a:endParaRPr>
          </a:p>
        </p:txBody>
      </p:sp>
      <p:sp>
        <p:nvSpPr>
          <p:cNvPr id="63" name="636764439914605684Table First Content Row Header 35">
            <a:extLst>
              <a:ext uri="{FF2B5EF4-FFF2-40B4-BE49-F238E27FC236}">
                <a16:creationId xmlns:a16="http://schemas.microsoft.com/office/drawing/2014/main" id="{4C684CFB-AF8B-4738-BB24-E00689549D3D}"/>
              </a:ext>
            </a:extLst>
          </p:cNvPr>
          <p:cNvSpPr txBox="1">
            <a:spLocks/>
          </p:cNvSpPr>
          <p:nvPr/>
        </p:nvSpPr>
        <p:spPr>
          <a:xfrm>
            <a:off x="5966148" y="3647787"/>
            <a:ext cx="2419214" cy="488201"/>
          </a:xfrm>
          <a:prstGeom prst="rect">
            <a:avLst/>
          </a:prstGeom>
          <a:noFill/>
          <a:ln w="9525">
            <a:noFill/>
          </a:ln>
        </p:spPr>
        <p:txBody>
          <a:bodyPr vert="horz" wrap="square" lIns="0" tIns="72000" rIns="0" bIns="0" rtlCol="0" anchor="t">
            <a:spAutoFit/>
          </a:bodyPr>
          <a:lstStyle/>
          <a:p>
            <a:pPr marL="171450" lvl="1" indent="-171450">
              <a:lnSpc>
                <a:spcPct val="90000"/>
              </a:lnSpc>
              <a:spcBef>
                <a:spcPts val="0"/>
              </a:spcBef>
              <a:buClr>
                <a:schemeClr val="accent1"/>
              </a:buClr>
              <a:buSzPct val="100000"/>
              <a:buFont typeface="Wingdings" panose="05000000000000000000" pitchFamily="2" charset="2"/>
              <a:buChar char="§"/>
            </a:pPr>
            <a:r>
              <a:rPr lang="en-US" sz="1000" b="0" dirty="0">
                <a:latin typeface="+mj-lt"/>
                <a:cs typeface="Arial Narrow" pitchFamily="34" charset="0"/>
              </a:rPr>
              <a:t>Retention-specific statistical reports</a:t>
            </a:r>
          </a:p>
          <a:p>
            <a:pPr marL="171450" lvl="1" indent="-171450">
              <a:lnSpc>
                <a:spcPct val="90000"/>
              </a:lnSpc>
              <a:spcBef>
                <a:spcPts val="0"/>
              </a:spcBef>
              <a:buClr>
                <a:schemeClr val="accent1"/>
              </a:buClr>
              <a:buSzPct val="100000"/>
              <a:buFont typeface="Wingdings" panose="05000000000000000000" pitchFamily="2" charset="2"/>
              <a:buChar char="§"/>
            </a:pPr>
            <a:r>
              <a:rPr lang="de-DE" sz="1000" b="0" dirty="0">
                <a:latin typeface="+mj-lt"/>
                <a:cs typeface="Arial Narrow" pitchFamily="34" charset="0"/>
              </a:rPr>
              <a:t>CRM analysis reports</a:t>
            </a:r>
          </a:p>
          <a:p>
            <a:pPr marL="171450" lvl="1" indent="-171450">
              <a:lnSpc>
                <a:spcPct val="90000"/>
              </a:lnSpc>
              <a:spcBef>
                <a:spcPts val="0"/>
              </a:spcBef>
              <a:buClr>
                <a:schemeClr val="accent1"/>
              </a:buClr>
              <a:buSzPct val="100000"/>
              <a:buFont typeface="Wingdings" panose="05000000000000000000" pitchFamily="2" charset="2"/>
              <a:buChar char="§"/>
            </a:pPr>
            <a:r>
              <a:rPr lang="de-DE" sz="1000" b="0" dirty="0">
                <a:latin typeface="+mj-lt"/>
                <a:cs typeface="Arial Narrow" pitchFamily="34" charset="0"/>
              </a:rPr>
              <a:t>Marketing analysis reports</a:t>
            </a:r>
            <a:endParaRPr lang="en-US" sz="1000" b="0" dirty="0">
              <a:latin typeface="+mj-lt"/>
              <a:cs typeface="Arial Narrow" pitchFamily="34" charset="0"/>
            </a:endParaRPr>
          </a:p>
        </p:txBody>
      </p:sp>
      <p:sp>
        <p:nvSpPr>
          <p:cNvPr id="35" name="Topic 0">
            <a:extLst>
              <a:ext uri="{FF2B5EF4-FFF2-40B4-BE49-F238E27FC236}">
                <a16:creationId xmlns:a16="http://schemas.microsoft.com/office/drawing/2014/main" id="{313A5554-FC63-4FE8-B615-2728ACA26505}"/>
              </a:ext>
            </a:extLst>
          </p:cNvPr>
          <p:cNvSpPr txBox="1">
            <a:spLocks/>
          </p:cNvSpPr>
          <p:nvPr/>
        </p:nvSpPr>
        <p:spPr>
          <a:xfrm>
            <a:off x="2059601" y="1645104"/>
            <a:ext cx="1033335" cy="237842"/>
          </a:xfrm>
          <a:prstGeom prst="rect">
            <a:avLst/>
          </a:prstGeom>
          <a:noFill/>
          <a:ln w="9525">
            <a:noFill/>
          </a:ln>
        </p:spPr>
        <p:txBody>
          <a:bodyPr vert="horz" wrap="square" lIns="0" tIns="0" rIns="0" bIns="70950" rtlCol="0" anchor="b">
            <a:spAutoFit/>
          </a:bodyPr>
          <a:lstStyle/>
          <a:p>
            <a:pPr>
              <a:lnSpc>
                <a:spcPct val="90000"/>
              </a:lnSpc>
              <a:spcBef>
                <a:spcPts val="400"/>
              </a:spcBef>
              <a:buClr>
                <a:srgbClr val="000000"/>
              </a:buClr>
              <a:buSzPct val="100000"/>
            </a:pPr>
            <a:r>
              <a:rPr lang="en-US" sz="1200" b="1" noProof="0" dirty="0">
                <a:solidFill>
                  <a:srgbClr val="DE002B"/>
                </a:solidFill>
                <a:latin typeface="+mj-lt"/>
                <a:cs typeface="Arial Narrow" pitchFamily="34" charset="0"/>
              </a:rPr>
              <a:t>Function</a:t>
            </a:r>
          </a:p>
        </p:txBody>
      </p:sp>
      <p:sp>
        <p:nvSpPr>
          <p:cNvPr id="36" name="Topic 0">
            <a:extLst>
              <a:ext uri="{FF2B5EF4-FFF2-40B4-BE49-F238E27FC236}">
                <a16:creationId xmlns:a16="http://schemas.microsoft.com/office/drawing/2014/main" id="{1CE49B03-C6E1-4791-B3CA-C89FA127B0EC}"/>
              </a:ext>
            </a:extLst>
          </p:cNvPr>
          <p:cNvSpPr txBox="1">
            <a:spLocks/>
          </p:cNvSpPr>
          <p:nvPr/>
        </p:nvSpPr>
        <p:spPr>
          <a:xfrm>
            <a:off x="3248697" y="1645104"/>
            <a:ext cx="2419214" cy="237842"/>
          </a:xfrm>
          <a:prstGeom prst="rect">
            <a:avLst/>
          </a:prstGeom>
          <a:noFill/>
          <a:ln w="9525">
            <a:noFill/>
          </a:ln>
        </p:spPr>
        <p:txBody>
          <a:bodyPr vert="horz" wrap="square" lIns="0" tIns="0" rIns="0" bIns="70950" rtlCol="0" anchor="b">
            <a:spAutoFit/>
          </a:bodyPr>
          <a:lstStyle/>
          <a:p>
            <a:pPr>
              <a:lnSpc>
                <a:spcPct val="90000"/>
              </a:lnSpc>
              <a:spcBef>
                <a:spcPts val="400"/>
              </a:spcBef>
              <a:buClr>
                <a:srgbClr val="000000"/>
              </a:buClr>
              <a:buSzPct val="100000"/>
            </a:pPr>
            <a:r>
              <a:rPr lang="en-US" sz="1200" b="1" noProof="0" dirty="0">
                <a:solidFill>
                  <a:srgbClr val="DE002B"/>
                </a:solidFill>
                <a:latin typeface="+mj-lt"/>
                <a:cs typeface="Arial Narrow" pitchFamily="34" charset="0"/>
              </a:rPr>
              <a:t>Role</a:t>
            </a:r>
          </a:p>
        </p:txBody>
      </p:sp>
      <p:sp>
        <p:nvSpPr>
          <p:cNvPr id="37" name="Topic 1">
            <a:extLst>
              <a:ext uri="{FF2B5EF4-FFF2-40B4-BE49-F238E27FC236}">
                <a16:creationId xmlns:a16="http://schemas.microsoft.com/office/drawing/2014/main" id="{00ABFD7A-04A2-4D19-9AFA-06D144E802FA}"/>
              </a:ext>
            </a:extLst>
          </p:cNvPr>
          <p:cNvSpPr txBox="1">
            <a:spLocks/>
          </p:cNvSpPr>
          <p:nvPr/>
        </p:nvSpPr>
        <p:spPr>
          <a:xfrm>
            <a:off x="5966148" y="1645104"/>
            <a:ext cx="2419214" cy="237842"/>
          </a:xfrm>
          <a:prstGeom prst="rect">
            <a:avLst/>
          </a:prstGeom>
          <a:noFill/>
          <a:ln w="9525">
            <a:noFill/>
          </a:ln>
        </p:spPr>
        <p:txBody>
          <a:bodyPr vert="horz" wrap="square" lIns="0" tIns="0" rIns="0" bIns="70950" rtlCol="0" anchor="b">
            <a:spAutoFit/>
          </a:bodyPr>
          <a:lstStyle/>
          <a:p>
            <a:pPr>
              <a:lnSpc>
                <a:spcPct val="90000"/>
              </a:lnSpc>
              <a:spcBef>
                <a:spcPts val="400"/>
              </a:spcBef>
              <a:buClr>
                <a:srgbClr val="000000"/>
              </a:buClr>
              <a:buSzPct val="100000"/>
            </a:pPr>
            <a:r>
              <a:rPr lang="en-US" sz="1200" b="1" noProof="0" dirty="0">
                <a:solidFill>
                  <a:srgbClr val="DE002B"/>
                </a:solidFill>
                <a:latin typeface="+mj-lt"/>
                <a:cs typeface="Arial Narrow" pitchFamily="34" charset="0"/>
              </a:rPr>
              <a:t>Example Reporting</a:t>
            </a:r>
          </a:p>
        </p:txBody>
      </p:sp>
      <p:sp>
        <p:nvSpPr>
          <p:cNvPr id="34" name="Source">
            <a:extLst>
              <a:ext uri="{FF2B5EF4-FFF2-40B4-BE49-F238E27FC236}">
                <a16:creationId xmlns:a16="http://schemas.microsoft.com/office/drawing/2014/main" id="{CF4CE980-62D1-4C33-A246-13695EF41AED}"/>
              </a:ext>
            </a:extLst>
          </p:cNvPr>
          <p:cNvSpPr txBox="1"/>
          <p:nvPr/>
        </p:nvSpPr>
        <p:spPr>
          <a:xfrm>
            <a:off x="1197113" y="4908608"/>
            <a:ext cx="1586973"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Expert interviews, Roland Berger</a:t>
            </a:r>
          </a:p>
        </p:txBody>
      </p:sp>
      <p:cxnSp>
        <p:nvCxnSpPr>
          <p:cNvPr id="39" name="636764439914605684Table Horizontal Line 12">
            <a:extLst>
              <a:ext uri="{FF2B5EF4-FFF2-40B4-BE49-F238E27FC236}">
                <a16:creationId xmlns:a16="http://schemas.microsoft.com/office/drawing/2014/main" id="{76F8486D-D947-4DA9-A01A-FA171110A5D7}"/>
              </a:ext>
            </a:extLst>
          </p:cNvPr>
          <p:cNvCxnSpPr>
            <a:cxnSpLocks/>
          </p:cNvCxnSpPr>
          <p:nvPr/>
        </p:nvCxnSpPr>
        <p:spPr>
          <a:xfrm>
            <a:off x="2059601" y="2473681"/>
            <a:ext cx="6325761" cy="0"/>
          </a:xfrm>
          <a:prstGeom prst="line">
            <a:avLst/>
          </a:prstGeom>
          <a:ln w="9525" cmpd="sng">
            <a:solidFill>
              <a:schemeClr val="accent3"/>
            </a:solidFill>
            <a:prstDash val="sysDot"/>
          </a:ln>
          <a:effectLst/>
        </p:spPr>
        <p:style>
          <a:lnRef idx="1">
            <a:schemeClr val="accent1"/>
          </a:lnRef>
          <a:fillRef idx="0">
            <a:schemeClr val="accent1"/>
          </a:fillRef>
          <a:effectRef idx="0">
            <a:schemeClr val="accent1"/>
          </a:effectRef>
          <a:fontRef idx="minor">
            <a:schemeClr val="tx1"/>
          </a:fontRef>
        </p:style>
      </p:cxnSp>
      <p:sp>
        <p:nvSpPr>
          <p:cNvPr id="33" name="Freeform 5">
            <a:extLst>
              <a:ext uri="{FF2B5EF4-FFF2-40B4-BE49-F238E27FC236}">
                <a16:creationId xmlns:a16="http://schemas.microsoft.com/office/drawing/2014/main" id="{BA691DE8-821A-4742-8750-84080B5D06EA}"/>
              </a:ext>
            </a:extLst>
          </p:cNvPr>
          <p:cNvSpPr>
            <a:spLocks noChangeAspect="1" noEditPoints="1"/>
          </p:cNvSpPr>
          <p:nvPr/>
        </p:nvSpPr>
        <p:spPr bwMode="auto">
          <a:xfrm>
            <a:off x="1289799" y="3240245"/>
            <a:ext cx="445083" cy="422584"/>
          </a:xfrm>
          <a:custGeom>
            <a:avLst/>
            <a:gdLst>
              <a:gd name="T0" fmla="*/ 1281 w 2044"/>
              <a:gd name="T1" fmla="*/ 146 h 2124"/>
              <a:gd name="T2" fmla="*/ 1340 w 2044"/>
              <a:gd name="T3" fmla="*/ 237 h 2124"/>
              <a:gd name="T4" fmla="*/ 1329 w 2044"/>
              <a:gd name="T5" fmla="*/ 284 h 2124"/>
              <a:gd name="T6" fmla="*/ 509 w 2044"/>
              <a:gd name="T7" fmla="*/ 284 h 2124"/>
              <a:gd name="T8" fmla="*/ 558 w 2044"/>
              <a:gd name="T9" fmla="*/ 64 h 2124"/>
              <a:gd name="T10" fmla="*/ 643 w 2044"/>
              <a:gd name="T11" fmla="*/ 5 h 2124"/>
              <a:gd name="T12" fmla="*/ 1281 w 2044"/>
              <a:gd name="T13" fmla="*/ 146 h 2124"/>
              <a:gd name="T14" fmla="*/ 411 w 2044"/>
              <a:gd name="T15" fmla="*/ 1744 h 2124"/>
              <a:gd name="T16" fmla="*/ 524 w 2044"/>
              <a:gd name="T17" fmla="*/ 1924 h 2124"/>
              <a:gd name="T18" fmla="*/ 324 w 2044"/>
              <a:gd name="T19" fmla="*/ 2124 h 2124"/>
              <a:gd name="T20" fmla="*/ 124 w 2044"/>
              <a:gd name="T21" fmla="*/ 1924 h 2124"/>
              <a:gd name="T22" fmla="*/ 237 w 2044"/>
              <a:gd name="T23" fmla="*/ 1744 h 2124"/>
              <a:gd name="T24" fmla="*/ 124 w 2044"/>
              <a:gd name="T25" fmla="*/ 1744 h 2124"/>
              <a:gd name="T26" fmla="*/ 124 w 2044"/>
              <a:gd name="T27" fmla="*/ 1624 h 2124"/>
              <a:gd name="T28" fmla="*/ 1454 w 2044"/>
              <a:gd name="T29" fmla="*/ 1624 h 2124"/>
              <a:gd name="T30" fmla="*/ 1510 w 2044"/>
              <a:gd name="T31" fmla="*/ 1588 h 2124"/>
              <a:gd name="T32" fmla="*/ 1499 w 2044"/>
              <a:gd name="T33" fmla="*/ 1524 h 2124"/>
              <a:gd name="T34" fmla="*/ 1320 w 2044"/>
              <a:gd name="T35" fmla="*/ 1324 h 2124"/>
              <a:gd name="T36" fmla="*/ 487 w 2044"/>
              <a:gd name="T37" fmla="*/ 1324 h 2124"/>
              <a:gd name="T38" fmla="*/ 262 w 2044"/>
              <a:gd name="T39" fmla="*/ 1166 h 2124"/>
              <a:gd name="T40" fmla="*/ 9 w 2044"/>
              <a:gd name="T41" fmla="*/ 471 h 2124"/>
              <a:gd name="T42" fmla="*/ 18 w 2044"/>
              <a:gd name="T43" fmla="*/ 398 h 2124"/>
              <a:gd name="T44" fmla="*/ 84 w 2044"/>
              <a:gd name="T45" fmla="*/ 364 h 2124"/>
              <a:gd name="T46" fmla="*/ 1564 w 2044"/>
              <a:gd name="T47" fmla="*/ 364 h 2124"/>
              <a:gd name="T48" fmla="*/ 1602 w 2044"/>
              <a:gd name="T49" fmla="*/ 235 h 2124"/>
              <a:gd name="T50" fmla="*/ 1774 w 2044"/>
              <a:gd name="T51" fmla="*/ 104 h 2124"/>
              <a:gd name="T52" fmla="*/ 2044 w 2044"/>
              <a:gd name="T53" fmla="*/ 104 h 2124"/>
              <a:gd name="T54" fmla="*/ 2044 w 2044"/>
              <a:gd name="T55" fmla="*/ 224 h 2124"/>
              <a:gd name="T56" fmla="*/ 1774 w 2044"/>
              <a:gd name="T57" fmla="*/ 224 h 2124"/>
              <a:gd name="T58" fmla="*/ 1717 w 2044"/>
              <a:gd name="T59" fmla="*/ 268 h 2124"/>
              <a:gd name="T60" fmla="*/ 1431 w 2044"/>
              <a:gd name="T61" fmla="*/ 1269 h 2124"/>
              <a:gd name="T62" fmla="*/ 1588 w 2044"/>
              <a:gd name="T63" fmla="*/ 1444 h 2124"/>
              <a:gd name="T64" fmla="*/ 1619 w 2044"/>
              <a:gd name="T65" fmla="*/ 1637 h 2124"/>
              <a:gd name="T66" fmla="*/ 1454 w 2044"/>
              <a:gd name="T67" fmla="*/ 1744 h 2124"/>
              <a:gd name="T68" fmla="*/ 1451 w 2044"/>
              <a:gd name="T69" fmla="*/ 1744 h 2124"/>
              <a:gd name="T70" fmla="*/ 1564 w 2044"/>
              <a:gd name="T71" fmla="*/ 1924 h 2124"/>
              <a:gd name="T72" fmla="*/ 1364 w 2044"/>
              <a:gd name="T73" fmla="*/ 2124 h 2124"/>
              <a:gd name="T74" fmla="*/ 1164 w 2044"/>
              <a:gd name="T75" fmla="*/ 1924 h 2124"/>
              <a:gd name="T76" fmla="*/ 1277 w 2044"/>
              <a:gd name="T77" fmla="*/ 1744 h 2124"/>
              <a:gd name="T78" fmla="*/ 411 w 2044"/>
              <a:gd name="T79" fmla="*/ 1744 h 2124"/>
              <a:gd name="T80" fmla="*/ 1276 w 2044"/>
              <a:gd name="T81" fmla="*/ 524 h 2124"/>
              <a:gd name="T82" fmla="*/ 456 w 2044"/>
              <a:gd name="T83" fmla="*/ 524 h 2124"/>
              <a:gd name="T84" fmla="*/ 366 w 2044"/>
              <a:gd name="T85" fmla="*/ 931 h 2124"/>
              <a:gd name="T86" fmla="*/ 424 w 2044"/>
              <a:gd name="T87" fmla="*/ 1022 h 2124"/>
              <a:gd name="T88" fmla="*/ 1062 w 2044"/>
              <a:gd name="T89" fmla="*/ 1163 h 2124"/>
              <a:gd name="T90" fmla="*/ 1147 w 2044"/>
              <a:gd name="T91" fmla="*/ 1104 h 2124"/>
              <a:gd name="T92" fmla="*/ 1276 w 2044"/>
              <a:gd name="T93" fmla="*/ 52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4" h="2124">
                <a:moveTo>
                  <a:pt x="1281" y="146"/>
                </a:moveTo>
                <a:cubicBezTo>
                  <a:pt x="1322" y="155"/>
                  <a:pt x="1349" y="196"/>
                  <a:pt x="1340" y="237"/>
                </a:cubicBezTo>
                <a:cubicBezTo>
                  <a:pt x="1329" y="284"/>
                  <a:pt x="1329" y="284"/>
                  <a:pt x="1329" y="284"/>
                </a:cubicBezTo>
                <a:cubicBezTo>
                  <a:pt x="509" y="284"/>
                  <a:pt x="509" y="284"/>
                  <a:pt x="509" y="284"/>
                </a:cubicBezTo>
                <a:cubicBezTo>
                  <a:pt x="558" y="64"/>
                  <a:pt x="558" y="64"/>
                  <a:pt x="558" y="64"/>
                </a:cubicBezTo>
                <a:cubicBezTo>
                  <a:pt x="567" y="25"/>
                  <a:pt x="604" y="0"/>
                  <a:pt x="643" y="5"/>
                </a:cubicBezTo>
                <a:lnTo>
                  <a:pt x="1281" y="146"/>
                </a:lnTo>
                <a:close/>
                <a:moveTo>
                  <a:pt x="411" y="1744"/>
                </a:moveTo>
                <a:cubicBezTo>
                  <a:pt x="478" y="1776"/>
                  <a:pt x="524" y="1845"/>
                  <a:pt x="524" y="1924"/>
                </a:cubicBezTo>
                <a:cubicBezTo>
                  <a:pt x="524" y="2034"/>
                  <a:pt x="434" y="2124"/>
                  <a:pt x="324" y="2124"/>
                </a:cubicBezTo>
                <a:cubicBezTo>
                  <a:pt x="214" y="2124"/>
                  <a:pt x="124" y="2034"/>
                  <a:pt x="124" y="1924"/>
                </a:cubicBezTo>
                <a:cubicBezTo>
                  <a:pt x="124" y="1845"/>
                  <a:pt x="170" y="1776"/>
                  <a:pt x="237" y="1744"/>
                </a:cubicBezTo>
                <a:cubicBezTo>
                  <a:pt x="124" y="1744"/>
                  <a:pt x="124" y="1744"/>
                  <a:pt x="124" y="1744"/>
                </a:cubicBezTo>
                <a:cubicBezTo>
                  <a:pt x="124" y="1624"/>
                  <a:pt x="124" y="1624"/>
                  <a:pt x="124" y="1624"/>
                </a:cubicBezTo>
                <a:cubicBezTo>
                  <a:pt x="1454" y="1624"/>
                  <a:pt x="1454" y="1624"/>
                  <a:pt x="1454" y="1624"/>
                </a:cubicBezTo>
                <a:cubicBezTo>
                  <a:pt x="1480" y="1624"/>
                  <a:pt x="1499" y="1611"/>
                  <a:pt x="1510" y="1588"/>
                </a:cubicBezTo>
                <a:cubicBezTo>
                  <a:pt x="1520" y="1566"/>
                  <a:pt x="1516" y="1542"/>
                  <a:pt x="1499" y="1524"/>
                </a:cubicBezTo>
                <a:cubicBezTo>
                  <a:pt x="1320" y="1324"/>
                  <a:pt x="1320" y="1324"/>
                  <a:pt x="1320" y="1324"/>
                </a:cubicBezTo>
                <a:cubicBezTo>
                  <a:pt x="487" y="1324"/>
                  <a:pt x="487" y="1324"/>
                  <a:pt x="487" y="1324"/>
                </a:cubicBezTo>
                <a:cubicBezTo>
                  <a:pt x="385" y="1324"/>
                  <a:pt x="296" y="1262"/>
                  <a:pt x="262" y="1166"/>
                </a:cubicBezTo>
                <a:cubicBezTo>
                  <a:pt x="9" y="471"/>
                  <a:pt x="9" y="471"/>
                  <a:pt x="9" y="471"/>
                </a:cubicBezTo>
                <a:cubicBezTo>
                  <a:pt x="0" y="446"/>
                  <a:pt x="4" y="420"/>
                  <a:pt x="18" y="398"/>
                </a:cubicBezTo>
                <a:cubicBezTo>
                  <a:pt x="34" y="376"/>
                  <a:pt x="57" y="364"/>
                  <a:pt x="84" y="364"/>
                </a:cubicBezTo>
                <a:cubicBezTo>
                  <a:pt x="1564" y="364"/>
                  <a:pt x="1564" y="364"/>
                  <a:pt x="1564" y="364"/>
                </a:cubicBezTo>
                <a:cubicBezTo>
                  <a:pt x="1602" y="235"/>
                  <a:pt x="1602" y="235"/>
                  <a:pt x="1602" y="235"/>
                </a:cubicBezTo>
                <a:cubicBezTo>
                  <a:pt x="1624" y="157"/>
                  <a:pt x="1694" y="104"/>
                  <a:pt x="1774" y="104"/>
                </a:cubicBezTo>
                <a:cubicBezTo>
                  <a:pt x="2044" y="104"/>
                  <a:pt x="2044" y="104"/>
                  <a:pt x="2044" y="104"/>
                </a:cubicBezTo>
                <a:cubicBezTo>
                  <a:pt x="2044" y="224"/>
                  <a:pt x="2044" y="224"/>
                  <a:pt x="2044" y="224"/>
                </a:cubicBezTo>
                <a:cubicBezTo>
                  <a:pt x="1774" y="224"/>
                  <a:pt x="1774" y="224"/>
                  <a:pt x="1774" y="224"/>
                </a:cubicBezTo>
                <a:cubicBezTo>
                  <a:pt x="1747" y="224"/>
                  <a:pt x="1724" y="241"/>
                  <a:pt x="1717" y="268"/>
                </a:cubicBezTo>
                <a:cubicBezTo>
                  <a:pt x="1431" y="1269"/>
                  <a:pt x="1431" y="1269"/>
                  <a:pt x="1431" y="1269"/>
                </a:cubicBezTo>
                <a:cubicBezTo>
                  <a:pt x="1588" y="1444"/>
                  <a:pt x="1588" y="1444"/>
                  <a:pt x="1588" y="1444"/>
                </a:cubicBezTo>
                <a:cubicBezTo>
                  <a:pt x="1636" y="1497"/>
                  <a:pt x="1648" y="1572"/>
                  <a:pt x="1619" y="1637"/>
                </a:cubicBezTo>
                <a:cubicBezTo>
                  <a:pt x="1590" y="1703"/>
                  <a:pt x="1526" y="1744"/>
                  <a:pt x="1454" y="1744"/>
                </a:cubicBezTo>
                <a:cubicBezTo>
                  <a:pt x="1451" y="1744"/>
                  <a:pt x="1451" y="1744"/>
                  <a:pt x="1451" y="1744"/>
                </a:cubicBezTo>
                <a:cubicBezTo>
                  <a:pt x="1518" y="1776"/>
                  <a:pt x="1564" y="1845"/>
                  <a:pt x="1564" y="1924"/>
                </a:cubicBezTo>
                <a:cubicBezTo>
                  <a:pt x="1564" y="2034"/>
                  <a:pt x="1474" y="2124"/>
                  <a:pt x="1364" y="2124"/>
                </a:cubicBezTo>
                <a:cubicBezTo>
                  <a:pt x="1254" y="2124"/>
                  <a:pt x="1164" y="2034"/>
                  <a:pt x="1164" y="1924"/>
                </a:cubicBezTo>
                <a:cubicBezTo>
                  <a:pt x="1164" y="1845"/>
                  <a:pt x="1210" y="1776"/>
                  <a:pt x="1277" y="1744"/>
                </a:cubicBezTo>
                <a:lnTo>
                  <a:pt x="411" y="1744"/>
                </a:lnTo>
                <a:close/>
                <a:moveTo>
                  <a:pt x="1276" y="524"/>
                </a:moveTo>
                <a:cubicBezTo>
                  <a:pt x="456" y="524"/>
                  <a:pt x="456" y="524"/>
                  <a:pt x="456" y="524"/>
                </a:cubicBezTo>
                <a:cubicBezTo>
                  <a:pt x="366" y="931"/>
                  <a:pt x="366" y="931"/>
                  <a:pt x="366" y="931"/>
                </a:cubicBezTo>
                <a:cubicBezTo>
                  <a:pt x="357" y="972"/>
                  <a:pt x="383" y="1013"/>
                  <a:pt x="424" y="1022"/>
                </a:cubicBezTo>
                <a:cubicBezTo>
                  <a:pt x="1062" y="1163"/>
                  <a:pt x="1062" y="1163"/>
                  <a:pt x="1062" y="1163"/>
                </a:cubicBezTo>
                <a:cubicBezTo>
                  <a:pt x="1102" y="1168"/>
                  <a:pt x="1139" y="1143"/>
                  <a:pt x="1147" y="1104"/>
                </a:cubicBezTo>
                <a:lnTo>
                  <a:pt x="1276" y="524"/>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latin typeface="+mj-lt"/>
              <a:sym typeface="+mn-lt"/>
            </a:endParaRPr>
          </a:p>
        </p:txBody>
      </p:sp>
      <p:sp>
        <p:nvSpPr>
          <p:cNvPr id="40" name="Title 3"/>
          <p:cNvSpPr>
            <a:spLocks noGrp="1"/>
          </p:cNvSpPr>
          <p:nvPr>
            <p:ph type="title"/>
          </p:nvPr>
        </p:nvSpPr>
        <p:spPr>
          <a:xfrm>
            <a:off x="1197114" y="396000"/>
            <a:ext cx="7515086" cy="857250"/>
          </a:xfrm>
        </p:spPr>
        <p:txBody>
          <a:bodyPr lIns="0" tIns="0" rIns="0" bIns="0">
            <a:noAutofit/>
          </a:bodyPr>
          <a:lstStyle/>
          <a:p>
            <a:r>
              <a:rPr lang="en-US" dirty="0"/>
              <a:t>Other departments (continued)</a:t>
            </a:r>
          </a:p>
        </p:txBody>
      </p:sp>
      <p:sp>
        <p:nvSpPr>
          <p:cNvPr id="41" name="Rectangle 40"/>
          <p:cNvSpPr/>
          <p:nvPr/>
        </p:nvSpPr>
        <p:spPr>
          <a:xfrm>
            <a:off x="6238240" y="1090385"/>
            <a:ext cx="2412839" cy="261304"/>
          </a:xfrm>
          <a:prstGeom prst="rect">
            <a:avLst/>
          </a:prstGeom>
          <a:noFill/>
          <a:ln w="9525" cap="flat" cmpd="sng" algn="ctr">
            <a:solidFill>
              <a:srgbClr val="FF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262626"/>
                </a:solidFill>
                <a:effectLst/>
                <a:uLnTx/>
                <a:uFillTx/>
                <a:latin typeface="Arial" panose="020B0604020202020204"/>
                <a:ea typeface="+mn-ea"/>
                <a:cs typeface="+mn-cs"/>
              </a:rPr>
              <a:t>Additional details in</a:t>
            </a:r>
            <a:r>
              <a:rPr kumimoji="0" lang="en-GB" sz="800" b="1" i="0" u="none" strike="noStrike" kern="0" cap="none" spc="0" normalizeH="0" noProof="0" dirty="0">
                <a:ln>
                  <a:noFill/>
                </a:ln>
                <a:solidFill>
                  <a:srgbClr val="262626"/>
                </a:solidFill>
                <a:effectLst/>
                <a:uLnTx/>
                <a:uFillTx/>
                <a:latin typeface="Arial" panose="020B0604020202020204"/>
                <a:ea typeface="+mn-ea"/>
                <a:cs typeface="+mn-cs"/>
              </a:rPr>
              <a:t> </a:t>
            </a:r>
            <a:r>
              <a:rPr kumimoji="0" lang="en-GB" sz="800" b="1" i="0" u="none" strike="noStrike" kern="0" cap="none" spc="0" normalizeH="0" noProof="0" dirty="0">
                <a:ln>
                  <a:noFill/>
                </a:ln>
                <a:solidFill>
                  <a:srgbClr val="262626"/>
                </a:solidFill>
                <a:effectLst/>
                <a:uLnTx/>
                <a:uFillTx/>
                <a:latin typeface="Arial" panose="020B0604020202020204"/>
                <a:ea typeface="+mn-ea"/>
                <a:cs typeface="+mn-cs"/>
                <a:hlinkClick r:id="rId2" action="ppaction://hlinksldjump"/>
              </a:rPr>
              <a:t>SECTION 6.2</a:t>
            </a:r>
            <a:r>
              <a:rPr kumimoji="0" lang="en-GB" sz="800" b="1" i="0" u="none" strike="noStrike" kern="0" cap="none" spc="0" normalizeH="0" noProof="0" dirty="0">
                <a:ln>
                  <a:noFill/>
                </a:ln>
                <a:solidFill>
                  <a:srgbClr val="262626"/>
                </a:solidFill>
                <a:effectLst/>
                <a:uLnTx/>
                <a:uFillTx/>
                <a:latin typeface="Arial" panose="020B0604020202020204"/>
                <a:ea typeface="+mn-ea"/>
                <a:cs typeface="+mn-cs"/>
              </a:rPr>
              <a:t> in appendix</a:t>
            </a:r>
            <a:endParaRPr kumimoji="0" lang="en-GB" sz="800" b="1" i="0" u="none" strike="noStrike" kern="0" cap="none" spc="0" normalizeH="0" baseline="0" noProof="0" dirty="0">
              <a:ln>
                <a:noFill/>
              </a:ln>
              <a:solidFill>
                <a:srgbClr val="262626"/>
              </a:solidFill>
              <a:effectLst/>
              <a:uLnTx/>
              <a:uFillTx/>
              <a:latin typeface="Arial" panose="020B0604020202020204"/>
              <a:ea typeface="+mn-ea"/>
              <a:cs typeface="+mn-cs"/>
            </a:endParaRPr>
          </a:p>
        </p:txBody>
      </p:sp>
      <p:pic>
        <p:nvPicPr>
          <p:cNvPr id="27" name="Picture 26" descr="Application&#10;&#10;Description automatically generated">
            <a:extLst>
              <a:ext uri="{FF2B5EF4-FFF2-40B4-BE49-F238E27FC236}">
                <a16:creationId xmlns:a16="http://schemas.microsoft.com/office/drawing/2014/main" id="{72E9E35C-B1AF-4484-9092-13967BCEF5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3286535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54AC8BA-3287-48F4-B6FD-D2274F151885}"/>
              </a:ext>
            </a:extLst>
          </p:cNvPr>
          <p:cNvGraphicFramePr>
            <a:graphicFrameLocks noChangeAspect="1"/>
          </p:cNvGraphicFramePr>
          <p:nvPr>
            <p:custDataLst>
              <p:tags r:id="rId1"/>
            </p:custDataLst>
            <p:extLst>
              <p:ext uri="{D42A27DB-BD31-4B8C-83A1-F6EECF244321}">
                <p14:modId xmlns:p14="http://schemas.microsoft.com/office/powerpoint/2010/main" val="9849411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954AC8BA-3287-48F4-B6FD-D2274F15188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2E9FA88-CD7E-40DE-966E-06414AFEA66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200" b="1" dirty="0">
              <a:latin typeface="Arial" panose="020B0604020202020204" pitchFamily="34" charset="0"/>
              <a:ea typeface="+mj-ea"/>
              <a:cs typeface="Arial" panose="020B0604020202020204" pitchFamily="34" charset="0"/>
              <a:sym typeface="Arial" panose="020B0604020202020204" pitchFamily="34" charset="0"/>
            </a:endParaRPr>
          </a:p>
        </p:txBody>
      </p:sp>
      <p:pic>
        <p:nvPicPr>
          <p:cNvPr id="8" name="Picture 7">
            <a:extLst>
              <a:ext uri="{FF2B5EF4-FFF2-40B4-BE49-F238E27FC236}">
                <a16:creationId xmlns:a16="http://schemas.microsoft.com/office/drawing/2014/main" id="{3C267DBE-287A-4E03-A7F4-75FF8720A43D}"/>
              </a:ext>
            </a:extLst>
          </p:cNvPr>
          <p:cNvPicPr>
            <a:picLocks noChangeAspect="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t="11034" b="7716"/>
          <a:stretch/>
        </p:blipFill>
        <p:spPr>
          <a:xfrm>
            <a:off x="0" y="0"/>
            <a:ext cx="9144000" cy="5143500"/>
          </a:xfrm>
          <a:prstGeom prst="rect">
            <a:avLst/>
          </a:prstGeom>
        </p:spPr>
      </p:pic>
      <p:sp>
        <p:nvSpPr>
          <p:cNvPr id="3" name="Title 2"/>
          <p:cNvSpPr>
            <a:spLocks noGrp="1"/>
          </p:cNvSpPr>
          <p:nvPr>
            <p:ph type="ctrTitle"/>
          </p:nvPr>
        </p:nvSpPr>
        <p:spPr>
          <a:xfrm>
            <a:off x="350520" y="3703920"/>
            <a:ext cx="8300720" cy="1081440"/>
          </a:xfrm>
        </p:spPr>
        <p:txBody>
          <a:bodyPr/>
          <a:lstStyle/>
          <a:p>
            <a:r>
              <a:rPr lang="en-US" dirty="0"/>
              <a:t>4. Merchant-centric services</a:t>
            </a:r>
          </a:p>
        </p:txBody>
      </p:sp>
      <p:pic>
        <p:nvPicPr>
          <p:cNvPr id="7" name="Picture 6" descr="Application&#10;&#10;Description automatically generated">
            <a:extLst>
              <a:ext uri="{FF2B5EF4-FFF2-40B4-BE49-F238E27FC236}">
                <a16:creationId xmlns:a16="http://schemas.microsoft.com/office/drawing/2014/main" id="{A0C5AB89-BE79-4046-9EDF-4DB282F081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5414" y="892836"/>
            <a:ext cx="1008011" cy="1093487"/>
          </a:xfrm>
          <a:prstGeom prst="rect">
            <a:avLst/>
          </a:prstGeom>
        </p:spPr>
      </p:pic>
    </p:spTree>
    <p:extLst>
      <p:ext uri="{BB962C8B-B14F-4D97-AF65-F5344CB8AC3E}">
        <p14:creationId xmlns:p14="http://schemas.microsoft.com/office/powerpoint/2010/main" val="767181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1">
            <a:extLst>
              <a:ext uri="{FF2B5EF4-FFF2-40B4-BE49-F238E27FC236}">
                <a16:creationId xmlns:a16="http://schemas.microsoft.com/office/drawing/2014/main" id="{1E2408A9-99A4-4585-9131-EB987F14DBD3}"/>
              </a:ext>
            </a:extLst>
          </p:cNvPr>
          <p:cNvSpPr>
            <a:spLocks noGrp="1"/>
          </p:cNvSpPr>
          <p:nvPr>
            <p:ph type="sldNum" sz="quarter" idx="15"/>
          </p:nvPr>
        </p:nvSpPr>
        <p:spPr/>
        <p:txBody>
          <a:bodyPr/>
          <a:lstStyle/>
          <a:p>
            <a:fld id="{01940DDA-0656-452C-A408-68789653BD9B}" type="slidenum">
              <a:rPr lang="en-US" smtClean="0">
                <a:latin typeface="Arial" panose="020B0604020202020204" pitchFamily="34" charset="0"/>
              </a:rPr>
              <a:pPr/>
              <a:t>45</a:t>
            </a:fld>
            <a:endParaRPr lang="en-US">
              <a:latin typeface="Arial" panose="020B0604020202020204" pitchFamily="34" charset="0"/>
            </a:endParaRPr>
          </a:p>
        </p:txBody>
      </p:sp>
      <p:sp>
        <p:nvSpPr>
          <p:cNvPr id="5" name="Title 4"/>
          <p:cNvSpPr>
            <a:spLocks noGrp="1"/>
          </p:cNvSpPr>
          <p:nvPr>
            <p:ph type="title"/>
          </p:nvPr>
        </p:nvSpPr>
        <p:spPr/>
        <p:txBody>
          <a:bodyPr vert="horz" wrap="square" lIns="0" tIns="0" rIns="0" bIns="0" rtlCol="0" anchor="t" anchorCtr="0">
            <a:normAutofit/>
          </a:bodyPr>
          <a:lstStyle/>
          <a:p>
            <a:r>
              <a:rPr lang="en-GB" dirty="0"/>
              <a:t>Any marketplace is only as successful as the number of merchants willing to sell on it</a:t>
            </a:r>
          </a:p>
        </p:txBody>
      </p:sp>
      <p:sp>
        <p:nvSpPr>
          <p:cNvPr id="8" name="Rectangle 7"/>
          <p:cNvSpPr>
            <a:spLocks/>
          </p:cNvSpPr>
          <p:nvPr/>
        </p:nvSpPr>
        <p:spPr>
          <a:xfrm>
            <a:off x="420688" y="4034520"/>
            <a:ext cx="8289359" cy="490985"/>
          </a:xfrm>
          <a:prstGeom prst="rect">
            <a:avLst/>
          </a:prstGeom>
          <a:solidFill>
            <a:schemeClr val="bg1">
              <a:lumMod val="95000"/>
            </a:schemeClr>
          </a:solidFill>
        </p:spPr>
        <p:txBody>
          <a:bodyPr wrap="square">
            <a:noAutofit/>
          </a:bodyPr>
          <a:lstStyle/>
          <a:p>
            <a:r>
              <a:rPr lang="en-GB" sz="1100" b="1" dirty="0">
                <a:latin typeface="+mj-lt"/>
              </a:rPr>
              <a:t>Mobile money providers </a:t>
            </a:r>
            <a:r>
              <a:rPr lang="en-GB" sz="1100" dirty="0">
                <a:latin typeface="+mj-lt"/>
              </a:rPr>
              <a:t>are </a:t>
            </a:r>
            <a:r>
              <a:rPr lang="en-GB" sz="1100" b="1" dirty="0">
                <a:latin typeface="+mj-lt"/>
              </a:rPr>
              <a:t>uniquely positioned </a:t>
            </a:r>
            <a:r>
              <a:rPr lang="en-GB" sz="1100" dirty="0">
                <a:latin typeface="+mj-lt"/>
              </a:rPr>
              <a:t>to </a:t>
            </a:r>
            <a:r>
              <a:rPr lang="en-GB" sz="1100" b="1" dirty="0">
                <a:solidFill>
                  <a:srgbClr val="C00000"/>
                </a:solidFill>
                <a:latin typeface="+mj-lt"/>
              </a:rPr>
              <a:t>leverage their assets</a:t>
            </a:r>
            <a:r>
              <a:rPr lang="en-GB" sz="1100" dirty="0">
                <a:latin typeface="+mj-lt"/>
              </a:rPr>
              <a:t> along the </a:t>
            </a:r>
            <a:r>
              <a:rPr lang="en-GB" sz="1100" b="1" dirty="0">
                <a:solidFill>
                  <a:srgbClr val="C00000"/>
                </a:solidFill>
                <a:latin typeface="+mj-lt"/>
              </a:rPr>
              <a:t>entire launch and operational journey </a:t>
            </a:r>
            <a:r>
              <a:rPr lang="en-GB" sz="1100" dirty="0">
                <a:latin typeface="+mj-lt"/>
              </a:rPr>
              <a:t>of an online marketplace, particularly by offering a compelling </a:t>
            </a:r>
            <a:r>
              <a:rPr lang="en-GB" sz="1100" b="1" dirty="0">
                <a:solidFill>
                  <a:srgbClr val="C00000"/>
                </a:solidFill>
                <a:latin typeface="+mj-lt"/>
              </a:rPr>
              <a:t>bundling of services to merchants </a:t>
            </a:r>
            <a:r>
              <a:rPr lang="en-GB" sz="1100" dirty="0">
                <a:latin typeface="+mj-lt"/>
              </a:rPr>
              <a:t>to attract them to marketplace</a:t>
            </a:r>
          </a:p>
        </p:txBody>
      </p:sp>
      <p:sp>
        <p:nvSpPr>
          <p:cNvPr id="42" name="Source">
            <a:extLst>
              <a:ext uri="{FF2B5EF4-FFF2-40B4-BE49-F238E27FC236}">
                <a16:creationId xmlns:a16="http://schemas.microsoft.com/office/drawing/2014/main" id="{169DDF1C-CE74-40DB-9139-3723E06D9080}"/>
              </a:ext>
            </a:extLst>
          </p:cNvPr>
          <p:cNvSpPr txBox="1"/>
          <p:nvPr/>
        </p:nvSpPr>
        <p:spPr>
          <a:xfrm>
            <a:off x="1197113" y="4916357"/>
            <a:ext cx="1586973"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Expert interviews, Roland Berger</a:t>
            </a:r>
          </a:p>
        </p:txBody>
      </p:sp>
      <p:pic>
        <p:nvPicPr>
          <p:cNvPr id="2" name="Picture 1"/>
          <p:cNvPicPr>
            <a:picLocks noChangeAspect="1"/>
          </p:cNvPicPr>
          <p:nvPr/>
        </p:nvPicPr>
        <p:blipFill>
          <a:blip r:embed="rId2"/>
          <a:stretch>
            <a:fillRect/>
          </a:stretch>
        </p:blipFill>
        <p:spPr>
          <a:xfrm>
            <a:off x="1646564" y="1342749"/>
            <a:ext cx="6022330" cy="2306424"/>
          </a:xfrm>
          <a:prstGeom prst="rect">
            <a:avLst/>
          </a:prstGeom>
        </p:spPr>
      </p:pic>
      <p:sp>
        <p:nvSpPr>
          <p:cNvPr id="4" name="Left Brace 3"/>
          <p:cNvSpPr/>
          <p:nvPr/>
        </p:nvSpPr>
        <p:spPr>
          <a:xfrm rot="16200000">
            <a:off x="4495430" y="770854"/>
            <a:ext cx="274008" cy="6181406"/>
          </a:xfrm>
          <a:prstGeom prst="leftBrace">
            <a:avLst>
              <a:gd name="adj1" fmla="val 8333"/>
              <a:gd name="adj2" fmla="val 7958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9" name="Picture 8" descr="Application&#10;&#10;Description automatically generated">
            <a:extLst>
              <a:ext uri="{FF2B5EF4-FFF2-40B4-BE49-F238E27FC236}">
                <a16:creationId xmlns:a16="http://schemas.microsoft.com/office/drawing/2014/main" id="{BAB19C85-42B4-4219-A1F5-28A9DCC3E3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2260125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FCF911A3-D5F5-439F-AB5A-85819C01FB3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592" imgH="595" progId="TCLayout.ActiveDocument.1">
                  <p:embed/>
                </p:oleObj>
              </mc:Choice>
              <mc:Fallback>
                <p:oleObj name="think-cell Slide" r:id="rId4" imgW="592" imgH="595" progId="TCLayout.ActiveDocument.1">
                  <p:embed/>
                  <p:pic>
                    <p:nvPicPr>
                      <p:cNvPr id="37" name="Object 36" hidden="1">
                        <a:extLst>
                          <a:ext uri="{FF2B5EF4-FFF2-40B4-BE49-F238E27FC236}">
                            <a16:creationId xmlns:a16="http://schemas.microsoft.com/office/drawing/2014/main" id="{FCF911A3-D5F5-439F-AB5A-85819C01FB36}"/>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C93A9FBD-7958-466E-9A12-61F61ACB33D9}"/>
              </a:ext>
            </a:extLst>
          </p:cNvPr>
          <p:cNvSpPr>
            <a:spLocks noGrp="1"/>
          </p:cNvSpPr>
          <p:nvPr>
            <p:ph type="sldNum" sz="quarter" idx="15"/>
          </p:nvPr>
        </p:nvSpPr>
        <p:spPr/>
        <p:txBody>
          <a:bodyPr/>
          <a:lstStyle/>
          <a:p>
            <a:fld id="{01940DDA-0656-452C-A408-68789653BD9B}" type="slidenum">
              <a:rPr lang="en-US" smtClean="0"/>
              <a:pPr/>
              <a:t>46</a:t>
            </a:fld>
            <a:endParaRPr lang="en-US" dirty="0"/>
          </a:p>
        </p:txBody>
      </p:sp>
      <p:sp>
        <p:nvSpPr>
          <p:cNvPr id="8" name="Title 7">
            <a:extLst>
              <a:ext uri="{FF2B5EF4-FFF2-40B4-BE49-F238E27FC236}">
                <a16:creationId xmlns:a16="http://schemas.microsoft.com/office/drawing/2014/main" id="{1A38A167-8A0E-4DF6-A192-580DA49CB424}"/>
              </a:ext>
            </a:extLst>
          </p:cNvPr>
          <p:cNvSpPr>
            <a:spLocks noGrp="1"/>
          </p:cNvSpPr>
          <p:nvPr>
            <p:ph type="title"/>
          </p:nvPr>
        </p:nvSpPr>
        <p:spPr>
          <a:xfrm>
            <a:off x="1197114" y="396000"/>
            <a:ext cx="7399312" cy="857250"/>
          </a:xfrm>
        </p:spPr>
        <p:txBody>
          <a:bodyPr wrap="square" lIns="0" tIns="0" rIns="0" bIns="0">
            <a:normAutofit fontScale="90000"/>
          </a:bodyPr>
          <a:lstStyle/>
          <a:p>
            <a:r>
              <a:rPr lang="en-US" dirty="0"/>
              <a:t>Bundling the offering of telco, mobile money and marketplace can create a </a:t>
            </a:r>
            <a:r>
              <a:rPr lang="en-US" dirty="0">
                <a:solidFill>
                  <a:srgbClr val="C00000"/>
                </a:solidFill>
              </a:rPr>
              <a:t>compelling merchant proposition</a:t>
            </a:r>
          </a:p>
        </p:txBody>
      </p:sp>
      <p:sp>
        <p:nvSpPr>
          <p:cNvPr id="35" name="RBContent35">
            <a:extLst>
              <a:ext uri="{FF2B5EF4-FFF2-40B4-BE49-F238E27FC236}">
                <a16:creationId xmlns:a16="http://schemas.microsoft.com/office/drawing/2014/main" id="{F83FF221-5D64-4278-95CC-FB98923A0AFF}"/>
              </a:ext>
            </a:extLst>
          </p:cNvPr>
          <p:cNvSpPr txBox="1">
            <a:spLocks/>
          </p:cNvSpPr>
          <p:nvPr/>
        </p:nvSpPr>
        <p:spPr>
          <a:xfrm>
            <a:off x="1042134" y="1270298"/>
            <a:ext cx="7399312" cy="552450"/>
          </a:xfrm>
          <a:prstGeom prst="rect">
            <a:avLst/>
          </a:prstGeom>
          <a:solidFill>
            <a:srgbClr val="DE002B"/>
          </a:solidFill>
        </p:spPr>
        <p:txBody>
          <a:bodyPr vert="horz" wrap="square" rtlCol="0" anchor="ctr" anchorCtr="0">
            <a:noAutofit/>
          </a:bodyPr>
          <a:lstStyle/>
          <a:p>
            <a:pPr algn="ctr"/>
            <a:r>
              <a:rPr lang="en-US" sz="1500" b="1" dirty="0">
                <a:solidFill>
                  <a:schemeClr val="bg1"/>
                </a:solidFill>
                <a:latin typeface="Arial" panose="020B0604020202020204" pitchFamily="34" charset="0"/>
              </a:rPr>
              <a:t>Merchant Value Proposition</a:t>
            </a:r>
          </a:p>
        </p:txBody>
      </p:sp>
      <p:sp>
        <p:nvSpPr>
          <p:cNvPr id="10" name="Rectangle 9">
            <a:extLst>
              <a:ext uri="{FF2B5EF4-FFF2-40B4-BE49-F238E27FC236}">
                <a16:creationId xmlns:a16="http://schemas.microsoft.com/office/drawing/2014/main" id="{AE465DA9-5454-4053-903C-217B07C92739}"/>
              </a:ext>
            </a:extLst>
          </p:cNvPr>
          <p:cNvSpPr>
            <a:spLocks/>
          </p:cNvSpPr>
          <p:nvPr/>
        </p:nvSpPr>
        <p:spPr>
          <a:xfrm>
            <a:off x="1042133" y="2077168"/>
            <a:ext cx="2196168" cy="2361780"/>
          </a:xfrm>
          <a:prstGeom prst="rect">
            <a:avLst/>
          </a:prstGeom>
          <a:solidFill>
            <a:schemeClr val="accent3">
              <a:lumMod val="20000"/>
              <a:lumOff val="80000"/>
            </a:schemeClr>
          </a:solidFill>
          <a:ln w="15875"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36000" bIns="36000" rtlCol="0" anchor="t" anchorCtr="0"/>
          <a:lstStyle/>
          <a:p>
            <a:r>
              <a:rPr lang="en-US" sz="1300" b="1" dirty="0">
                <a:solidFill>
                  <a:srgbClr val="DE002B"/>
                </a:solidFill>
                <a:latin typeface="+mj-lt"/>
              </a:rPr>
              <a:t>Mobile money</a:t>
            </a:r>
          </a:p>
        </p:txBody>
      </p:sp>
      <p:sp>
        <p:nvSpPr>
          <p:cNvPr id="57" name="Rectangle 56">
            <a:extLst>
              <a:ext uri="{FF2B5EF4-FFF2-40B4-BE49-F238E27FC236}">
                <a16:creationId xmlns:a16="http://schemas.microsoft.com/office/drawing/2014/main" id="{81C35A42-CE39-4BF2-8FE1-688489D15E81}"/>
              </a:ext>
            </a:extLst>
          </p:cNvPr>
          <p:cNvSpPr>
            <a:spLocks/>
          </p:cNvSpPr>
          <p:nvPr/>
        </p:nvSpPr>
        <p:spPr>
          <a:xfrm>
            <a:off x="6247711" y="2077168"/>
            <a:ext cx="2196168" cy="2361780"/>
          </a:xfrm>
          <a:prstGeom prst="rect">
            <a:avLst/>
          </a:prstGeom>
          <a:solidFill>
            <a:schemeClr val="accent3">
              <a:lumMod val="20000"/>
              <a:lumOff val="80000"/>
            </a:schemeClr>
          </a:solidFill>
          <a:ln w="15875"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36000" bIns="36000" rtlCol="0" anchor="t" anchorCtr="0"/>
          <a:lstStyle/>
          <a:p>
            <a:r>
              <a:rPr lang="en-US" sz="1300" b="1" dirty="0">
                <a:solidFill>
                  <a:srgbClr val="DE002B"/>
                </a:solidFill>
                <a:latin typeface="+mj-lt"/>
              </a:rPr>
              <a:t>Telco</a:t>
            </a:r>
          </a:p>
        </p:txBody>
      </p:sp>
      <p:sp>
        <p:nvSpPr>
          <p:cNvPr id="58" name="Rectangle 57">
            <a:extLst>
              <a:ext uri="{FF2B5EF4-FFF2-40B4-BE49-F238E27FC236}">
                <a16:creationId xmlns:a16="http://schemas.microsoft.com/office/drawing/2014/main" id="{EFE3876C-BEA9-492D-BE7B-A011171453C6}"/>
              </a:ext>
            </a:extLst>
          </p:cNvPr>
          <p:cNvSpPr>
            <a:spLocks/>
          </p:cNvSpPr>
          <p:nvPr/>
        </p:nvSpPr>
        <p:spPr>
          <a:xfrm>
            <a:off x="3608774" y="2077168"/>
            <a:ext cx="2196168" cy="2361780"/>
          </a:xfrm>
          <a:prstGeom prst="rect">
            <a:avLst/>
          </a:prstGeom>
          <a:solidFill>
            <a:schemeClr val="accent3">
              <a:lumMod val="20000"/>
              <a:lumOff val="80000"/>
            </a:schemeClr>
          </a:solidFill>
          <a:ln w="15875"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36000" bIns="36000" rtlCol="0" anchor="t" anchorCtr="0"/>
          <a:lstStyle/>
          <a:p>
            <a:r>
              <a:rPr lang="en-US" sz="1300" b="1" dirty="0">
                <a:solidFill>
                  <a:srgbClr val="DE002B"/>
                </a:solidFill>
                <a:latin typeface="+mj-lt"/>
              </a:rPr>
              <a:t>Marketplace</a:t>
            </a:r>
          </a:p>
        </p:txBody>
      </p:sp>
      <p:sp>
        <p:nvSpPr>
          <p:cNvPr id="43" name="RBContent34">
            <a:extLst>
              <a:ext uri="{FF2B5EF4-FFF2-40B4-BE49-F238E27FC236}">
                <a16:creationId xmlns:a16="http://schemas.microsoft.com/office/drawing/2014/main" id="{C7AD5571-F6BB-4F27-A64C-ECB793B4036B}"/>
              </a:ext>
            </a:extLst>
          </p:cNvPr>
          <p:cNvSpPr txBox="1"/>
          <p:nvPr/>
        </p:nvSpPr>
        <p:spPr>
          <a:xfrm>
            <a:off x="1042133" y="2847871"/>
            <a:ext cx="1754769" cy="169277"/>
          </a:xfrm>
          <a:prstGeom prst="rect">
            <a:avLst/>
          </a:prstGeom>
          <a:noFill/>
        </p:spPr>
        <p:txBody>
          <a:bodyPr vert="horz" wrap="square" lIns="108000" tIns="0" rIns="0" bIns="0" rtlCol="0">
            <a:spAutoFit/>
          </a:bodyPr>
          <a:lstStyle>
            <a:defPPr>
              <a:defRPr lang="en-US"/>
            </a:defPPr>
            <a:lvl1pPr marL="177800" indent="-177800">
              <a:buClr>
                <a:schemeClr val="accent1"/>
              </a:buClr>
              <a:buFont typeface="Wingdings" panose="05000000000000000000" pitchFamily="2" charset="2"/>
              <a:buChar char="§"/>
              <a:defRPr sz="1100" b="1"/>
            </a:lvl1pPr>
          </a:lstStyle>
          <a:p>
            <a:r>
              <a:rPr lang="en-US" b="0" dirty="0">
                <a:latin typeface="Arial" panose="020B0604020202020204" pitchFamily="34" charset="0"/>
              </a:rPr>
              <a:t>Credit services</a:t>
            </a:r>
          </a:p>
        </p:txBody>
      </p:sp>
      <p:sp>
        <p:nvSpPr>
          <p:cNvPr id="44" name="RBContent34">
            <a:extLst>
              <a:ext uri="{FF2B5EF4-FFF2-40B4-BE49-F238E27FC236}">
                <a16:creationId xmlns:a16="http://schemas.microsoft.com/office/drawing/2014/main" id="{2C2D136B-ED58-4611-BC84-6ECB1C13A283}"/>
              </a:ext>
            </a:extLst>
          </p:cNvPr>
          <p:cNvSpPr txBox="1"/>
          <p:nvPr/>
        </p:nvSpPr>
        <p:spPr>
          <a:xfrm>
            <a:off x="1042133" y="3148700"/>
            <a:ext cx="1754769" cy="169277"/>
          </a:xfrm>
          <a:prstGeom prst="rect">
            <a:avLst/>
          </a:prstGeom>
          <a:noFill/>
        </p:spPr>
        <p:txBody>
          <a:bodyPr vert="horz" wrap="square" lIns="108000" tIns="0" rIns="0" bIns="0" rtlCol="0">
            <a:spAutoFit/>
          </a:bodyPr>
          <a:lstStyle>
            <a:defPPr>
              <a:defRPr lang="en-US"/>
            </a:defPPr>
            <a:lvl1pPr marL="177800" indent="-177800">
              <a:buClr>
                <a:schemeClr val="accent1"/>
              </a:buClr>
              <a:buFont typeface="Wingdings" panose="05000000000000000000" pitchFamily="2" charset="2"/>
              <a:buChar char="§"/>
              <a:defRPr sz="1100" b="1"/>
            </a:lvl1pPr>
          </a:lstStyle>
          <a:p>
            <a:r>
              <a:rPr lang="en-US" b="0" dirty="0">
                <a:latin typeface="Arial" panose="020B0604020202020204" pitchFamily="34" charset="0"/>
              </a:rPr>
              <a:t>Escrow services</a:t>
            </a:r>
          </a:p>
        </p:txBody>
      </p:sp>
      <p:sp>
        <p:nvSpPr>
          <p:cNvPr id="45" name="RBContent34">
            <a:extLst>
              <a:ext uri="{FF2B5EF4-FFF2-40B4-BE49-F238E27FC236}">
                <a16:creationId xmlns:a16="http://schemas.microsoft.com/office/drawing/2014/main" id="{ACDA9AE9-E1DE-4DB0-B4C0-0644062FB0D0}"/>
              </a:ext>
            </a:extLst>
          </p:cNvPr>
          <p:cNvSpPr txBox="1"/>
          <p:nvPr/>
        </p:nvSpPr>
        <p:spPr>
          <a:xfrm>
            <a:off x="1042133" y="3750358"/>
            <a:ext cx="1754769" cy="169277"/>
          </a:xfrm>
          <a:prstGeom prst="rect">
            <a:avLst/>
          </a:prstGeom>
          <a:noFill/>
        </p:spPr>
        <p:txBody>
          <a:bodyPr vert="horz" wrap="square" lIns="108000" tIns="0" rIns="0" bIns="0" rtlCol="0">
            <a:spAutoFit/>
          </a:bodyPr>
          <a:lstStyle>
            <a:defPPr>
              <a:defRPr lang="en-US"/>
            </a:defPPr>
            <a:lvl1pPr marL="177800" indent="-177800">
              <a:buClr>
                <a:schemeClr val="accent1"/>
              </a:buClr>
              <a:buFont typeface="Wingdings" panose="05000000000000000000" pitchFamily="2" charset="2"/>
              <a:buChar char="§"/>
              <a:defRPr sz="1100" b="1"/>
            </a:lvl1pPr>
          </a:lstStyle>
          <a:p>
            <a:r>
              <a:rPr lang="en-US" b="0" dirty="0">
                <a:latin typeface="Arial" panose="020B0604020202020204" pitchFamily="34" charset="0"/>
              </a:rPr>
              <a:t>Insurance services</a:t>
            </a:r>
          </a:p>
        </p:txBody>
      </p:sp>
      <p:sp>
        <p:nvSpPr>
          <p:cNvPr id="46" name="RBContent34">
            <a:extLst>
              <a:ext uri="{FF2B5EF4-FFF2-40B4-BE49-F238E27FC236}">
                <a16:creationId xmlns:a16="http://schemas.microsoft.com/office/drawing/2014/main" id="{33E3F84F-CFA3-41A2-9D08-7F3B2A244FA8}"/>
              </a:ext>
            </a:extLst>
          </p:cNvPr>
          <p:cNvSpPr txBox="1"/>
          <p:nvPr/>
        </p:nvSpPr>
        <p:spPr>
          <a:xfrm>
            <a:off x="1042133" y="4051188"/>
            <a:ext cx="1754769" cy="338554"/>
          </a:xfrm>
          <a:prstGeom prst="rect">
            <a:avLst/>
          </a:prstGeom>
          <a:noFill/>
        </p:spPr>
        <p:txBody>
          <a:bodyPr vert="horz" wrap="square" lIns="108000" tIns="0" rIns="0" bIns="0" rtlCol="0">
            <a:spAutoFit/>
          </a:bodyPr>
          <a:lstStyle>
            <a:defPPr>
              <a:defRPr lang="en-US"/>
            </a:defPPr>
            <a:lvl1pPr marL="177800" indent="-177800">
              <a:buClr>
                <a:schemeClr val="accent1"/>
              </a:buClr>
              <a:buFont typeface="Wingdings" panose="05000000000000000000" pitchFamily="2" charset="2"/>
              <a:buChar char="§"/>
              <a:defRPr sz="1100" b="1"/>
            </a:lvl1pPr>
          </a:lstStyle>
          <a:p>
            <a:r>
              <a:rPr lang="en-US" b="0" dirty="0">
                <a:latin typeface="Arial" panose="020B0604020202020204" pitchFamily="34" charset="0"/>
              </a:rPr>
              <a:t>Systems, accounts and taxation services</a:t>
            </a:r>
          </a:p>
        </p:txBody>
      </p:sp>
      <p:sp>
        <p:nvSpPr>
          <p:cNvPr id="47" name="RBContent34">
            <a:extLst>
              <a:ext uri="{FF2B5EF4-FFF2-40B4-BE49-F238E27FC236}">
                <a16:creationId xmlns:a16="http://schemas.microsoft.com/office/drawing/2014/main" id="{F264551C-763B-4951-8CEF-4450517A739A}"/>
              </a:ext>
            </a:extLst>
          </p:cNvPr>
          <p:cNvSpPr txBox="1"/>
          <p:nvPr/>
        </p:nvSpPr>
        <p:spPr>
          <a:xfrm>
            <a:off x="1042133" y="2547042"/>
            <a:ext cx="1754769" cy="169277"/>
          </a:xfrm>
          <a:prstGeom prst="rect">
            <a:avLst/>
          </a:prstGeom>
          <a:noFill/>
        </p:spPr>
        <p:txBody>
          <a:bodyPr vert="horz" wrap="square" lIns="108000" tIns="0" rIns="0" bIns="0" rtlCol="0">
            <a:spAutoFit/>
          </a:bodyPr>
          <a:lstStyle>
            <a:defPPr>
              <a:defRPr lang="en-US"/>
            </a:defPPr>
            <a:lvl1pPr marL="177800" indent="-177800">
              <a:buClr>
                <a:schemeClr val="accent1"/>
              </a:buClr>
              <a:buFont typeface="Wingdings" panose="05000000000000000000" pitchFamily="2" charset="2"/>
              <a:buChar char="§"/>
              <a:defRPr sz="1100" b="1"/>
            </a:lvl1pPr>
          </a:lstStyle>
          <a:p>
            <a:r>
              <a:rPr lang="en-US" b="0" dirty="0">
                <a:latin typeface="Arial" panose="020B0604020202020204" pitchFamily="34" charset="0"/>
              </a:rPr>
              <a:t>Payment &amp; settlement</a:t>
            </a:r>
          </a:p>
        </p:txBody>
      </p:sp>
      <p:sp>
        <p:nvSpPr>
          <p:cNvPr id="67" name="RBContent34">
            <a:extLst>
              <a:ext uri="{FF2B5EF4-FFF2-40B4-BE49-F238E27FC236}">
                <a16:creationId xmlns:a16="http://schemas.microsoft.com/office/drawing/2014/main" id="{7766B1E4-6956-443E-9A89-FDD5203881E2}"/>
              </a:ext>
            </a:extLst>
          </p:cNvPr>
          <p:cNvSpPr txBox="1"/>
          <p:nvPr/>
        </p:nvSpPr>
        <p:spPr>
          <a:xfrm>
            <a:off x="6247711" y="2547042"/>
            <a:ext cx="1754769" cy="169277"/>
          </a:xfrm>
          <a:prstGeom prst="rect">
            <a:avLst/>
          </a:prstGeom>
          <a:noFill/>
        </p:spPr>
        <p:txBody>
          <a:bodyPr vert="horz" wrap="square" lIns="108000" tIns="0" rIns="0" bIns="0" rtlCol="0">
            <a:spAutoFit/>
          </a:bodyPr>
          <a:lstStyle>
            <a:defPPr>
              <a:defRPr lang="en-US"/>
            </a:defPPr>
            <a:lvl1pPr marL="177800" indent="-177800">
              <a:buClr>
                <a:schemeClr val="accent1"/>
              </a:buClr>
              <a:buFont typeface="Wingdings" panose="05000000000000000000" pitchFamily="2" charset="2"/>
              <a:buChar char="§"/>
              <a:defRPr sz="1100" b="1"/>
            </a:lvl1pPr>
          </a:lstStyle>
          <a:p>
            <a:r>
              <a:rPr lang="en-US" b="0" dirty="0">
                <a:latin typeface="Arial" panose="020B0604020202020204" pitchFamily="34" charset="0"/>
              </a:rPr>
              <a:t>Data services</a:t>
            </a:r>
          </a:p>
        </p:txBody>
      </p:sp>
      <p:sp>
        <p:nvSpPr>
          <p:cNvPr id="68" name="RBContent34">
            <a:extLst>
              <a:ext uri="{FF2B5EF4-FFF2-40B4-BE49-F238E27FC236}">
                <a16:creationId xmlns:a16="http://schemas.microsoft.com/office/drawing/2014/main" id="{2DB1F435-F329-4BAD-B073-859A570EB5A7}"/>
              </a:ext>
            </a:extLst>
          </p:cNvPr>
          <p:cNvSpPr txBox="1"/>
          <p:nvPr/>
        </p:nvSpPr>
        <p:spPr>
          <a:xfrm>
            <a:off x="6247711" y="2847871"/>
            <a:ext cx="1754769" cy="169277"/>
          </a:xfrm>
          <a:prstGeom prst="rect">
            <a:avLst/>
          </a:prstGeom>
          <a:noFill/>
        </p:spPr>
        <p:txBody>
          <a:bodyPr vert="horz" wrap="square" lIns="108000" tIns="0" rIns="0" bIns="0" rtlCol="0">
            <a:spAutoFit/>
          </a:bodyPr>
          <a:lstStyle>
            <a:defPPr>
              <a:defRPr lang="en-US"/>
            </a:defPPr>
            <a:lvl1pPr marL="177800" indent="-177800">
              <a:buClr>
                <a:schemeClr val="accent1"/>
              </a:buClr>
              <a:buFont typeface="Wingdings" panose="05000000000000000000" pitchFamily="2" charset="2"/>
              <a:buChar char="§"/>
              <a:defRPr sz="1100" b="1"/>
            </a:lvl1pPr>
          </a:lstStyle>
          <a:p>
            <a:r>
              <a:rPr lang="en-US" b="0" dirty="0">
                <a:latin typeface="Arial" panose="020B0604020202020204" pitchFamily="34" charset="0"/>
              </a:rPr>
              <a:t>Voice plans</a:t>
            </a:r>
          </a:p>
        </p:txBody>
      </p:sp>
      <p:sp>
        <p:nvSpPr>
          <p:cNvPr id="69" name="RBContent34">
            <a:extLst>
              <a:ext uri="{FF2B5EF4-FFF2-40B4-BE49-F238E27FC236}">
                <a16:creationId xmlns:a16="http://schemas.microsoft.com/office/drawing/2014/main" id="{5B3709A4-2A7F-45BA-91C3-23971C51B4CF}"/>
              </a:ext>
            </a:extLst>
          </p:cNvPr>
          <p:cNvSpPr txBox="1"/>
          <p:nvPr/>
        </p:nvSpPr>
        <p:spPr>
          <a:xfrm>
            <a:off x="6247711" y="3439738"/>
            <a:ext cx="1754769" cy="169277"/>
          </a:xfrm>
          <a:prstGeom prst="rect">
            <a:avLst/>
          </a:prstGeom>
          <a:noFill/>
        </p:spPr>
        <p:txBody>
          <a:bodyPr vert="horz" wrap="square" lIns="108000" tIns="0" rIns="0" bIns="0" rtlCol="0">
            <a:spAutoFit/>
          </a:bodyPr>
          <a:lstStyle>
            <a:defPPr>
              <a:defRPr lang="en-US"/>
            </a:defPPr>
            <a:lvl1pPr marL="177800" indent="-177800">
              <a:buClr>
                <a:schemeClr val="accent1"/>
              </a:buClr>
              <a:buFont typeface="Wingdings" panose="05000000000000000000" pitchFamily="2" charset="2"/>
              <a:buChar char="§"/>
              <a:defRPr sz="1100" b="1"/>
            </a:lvl1pPr>
          </a:lstStyle>
          <a:p>
            <a:r>
              <a:rPr lang="en-US" b="0" dirty="0">
                <a:latin typeface="Arial" panose="020B0604020202020204" pitchFamily="34" charset="0"/>
              </a:rPr>
              <a:t>Data </a:t>
            </a:r>
            <a:r>
              <a:rPr lang="en-US" b="0" dirty="0" err="1">
                <a:latin typeface="Arial" panose="020B0604020202020204" pitchFamily="34" charset="0"/>
              </a:rPr>
              <a:t>centres</a:t>
            </a:r>
            <a:endParaRPr lang="en-US" b="0" dirty="0">
              <a:latin typeface="Arial" panose="020B0604020202020204" pitchFamily="34" charset="0"/>
            </a:endParaRPr>
          </a:p>
        </p:txBody>
      </p:sp>
      <p:sp>
        <p:nvSpPr>
          <p:cNvPr id="71" name="RBContent34">
            <a:extLst>
              <a:ext uri="{FF2B5EF4-FFF2-40B4-BE49-F238E27FC236}">
                <a16:creationId xmlns:a16="http://schemas.microsoft.com/office/drawing/2014/main" id="{28D09EAE-E5C2-46AB-82D6-13CBA45700E0}"/>
              </a:ext>
            </a:extLst>
          </p:cNvPr>
          <p:cNvSpPr txBox="1"/>
          <p:nvPr/>
        </p:nvSpPr>
        <p:spPr>
          <a:xfrm>
            <a:off x="6247711" y="3730776"/>
            <a:ext cx="1754769" cy="169277"/>
          </a:xfrm>
          <a:prstGeom prst="rect">
            <a:avLst/>
          </a:prstGeom>
          <a:noFill/>
        </p:spPr>
        <p:txBody>
          <a:bodyPr vert="horz" wrap="square" lIns="108000" tIns="0" rIns="0" bIns="0" rtlCol="0">
            <a:spAutoFit/>
          </a:bodyPr>
          <a:lstStyle>
            <a:defPPr>
              <a:defRPr lang="en-US"/>
            </a:defPPr>
            <a:lvl1pPr marL="177800" indent="-177800">
              <a:buClr>
                <a:schemeClr val="accent1"/>
              </a:buClr>
              <a:buFont typeface="Wingdings" panose="05000000000000000000" pitchFamily="2" charset="2"/>
              <a:buChar char="§"/>
              <a:defRPr sz="1100" b="1"/>
            </a:lvl1pPr>
          </a:lstStyle>
          <a:p>
            <a:r>
              <a:rPr lang="en-US" b="0" dirty="0">
                <a:latin typeface="Arial" panose="020B0604020202020204" pitchFamily="34" charset="0"/>
              </a:rPr>
              <a:t>Geolocation services</a:t>
            </a:r>
          </a:p>
        </p:txBody>
      </p:sp>
      <p:sp>
        <p:nvSpPr>
          <p:cNvPr id="72" name="RBContent34">
            <a:extLst>
              <a:ext uri="{FF2B5EF4-FFF2-40B4-BE49-F238E27FC236}">
                <a16:creationId xmlns:a16="http://schemas.microsoft.com/office/drawing/2014/main" id="{2C1FA4E6-78F5-46B8-A176-8C4EF79C19C3}"/>
              </a:ext>
            </a:extLst>
          </p:cNvPr>
          <p:cNvSpPr txBox="1"/>
          <p:nvPr/>
        </p:nvSpPr>
        <p:spPr>
          <a:xfrm>
            <a:off x="6247711" y="3148700"/>
            <a:ext cx="1754769" cy="169277"/>
          </a:xfrm>
          <a:prstGeom prst="rect">
            <a:avLst/>
          </a:prstGeom>
          <a:noFill/>
        </p:spPr>
        <p:txBody>
          <a:bodyPr vert="horz" wrap="square" lIns="108000" tIns="0" rIns="0" bIns="0" rtlCol="0">
            <a:spAutoFit/>
          </a:bodyPr>
          <a:lstStyle>
            <a:defPPr>
              <a:defRPr lang="en-US"/>
            </a:defPPr>
            <a:lvl1pPr marL="177800" indent="-177800">
              <a:buClr>
                <a:schemeClr val="accent1"/>
              </a:buClr>
              <a:buFont typeface="Wingdings" panose="05000000000000000000" pitchFamily="2" charset="2"/>
              <a:buChar char="§"/>
              <a:defRPr sz="1100" b="1"/>
            </a:lvl1pPr>
          </a:lstStyle>
          <a:p>
            <a:r>
              <a:rPr lang="en-US" b="0" dirty="0">
                <a:latin typeface="Arial" panose="020B0604020202020204" pitchFamily="34" charset="0"/>
              </a:rPr>
              <a:t>Devices plans</a:t>
            </a:r>
          </a:p>
        </p:txBody>
      </p:sp>
      <p:sp>
        <p:nvSpPr>
          <p:cNvPr id="34" name="RBContent34">
            <a:extLst>
              <a:ext uri="{FF2B5EF4-FFF2-40B4-BE49-F238E27FC236}">
                <a16:creationId xmlns:a16="http://schemas.microsoft.com/office/drawing/2014/main" id="{29BF6DBB-0DAE-4B6D-AF08-30E9CD0AC1D8}"/>
              </a:ext>
            </a:extLst>
          </p:cNvPr>
          <p:cNvSpPr txBox="1"/>
          <p:nvPr/>
        </p:nvSpPr>
        <p:spPr>
          <a:xfrm>
            <a:off x="3608774" y="2547042"/>
            <a:ext cx="1485936" cy="169277"/>
          </a:xfrm>
          <a:prstGeom prst="rect">
            <a:avLst/>
          </a:prstGeom>
          <a:noFill/>
        </p:spPr>
        <p:txBody>
          <a:bodyPr vert="horz" wrap="square" lIns="108000" tIns="0" rIns="0" bIns="0" rtlCol="0">
            <a:spAutoFit/>
          </a:bodyPr>
          <a:lstStyle/>
          <a:p>
            <a:pPr marL="177800" indent="-177800">
              <a:buClr>
                <a:schemeClr val="accent1"/>
              </a:buClr>
              <a:buFont typeface="Wingdings" panose="05000000000000000000" pitchFamily="2" charset="2"/>
              <a:buChar char="§"/>
            </a:pPr>
            <a:r>
              <a:rPr lang="en-US" sz="1100" dirty="0">
                <a:latin typeface="Arial" panose="020B0604020202020204" pitchFamily="34" charset="0"/>
              </a:rPr>
              <a:t>Simple UI/UX</a:t>
            </a:r>
          </a:p>
        </p:txBody>
      </p:sp>
      <p:sp>
        <p:nvSpPr>
          <p:cNvPr id="38" name="RBContent34">
            <a:extLst>
              <a:ext uri="{FF2B5EF4-FFF2-40B4-BE49-F238E27FC236}">
                <a16:creationId xmlns:a16="http://schemas.microsoft.com/office/drawing/2014/main" id="{97A0FF19-7AA7-480E-A1BA-6E6E33AFAD06}"/>
              </a:ext>
            </a:extLst>
          </p:cNvPr>
          <p:cNvSpPr txBox="1"/>
          <p:nvPr/>
        </p:nvSpPr>
        <p:spPr>
          <a:xfrm>
            <a:off x="3608774" y="3449529"/>
            <a:ext cx="2115552" cy="169277"/>
          </a:xfrm>
          <a:prstGeom prst="rect">
            <a:avLst/>
          </a:prstGeom>
          <a:noFill/>
        </p:spPr>
        <p:txBody>
          <a:bodyPr vert="horz" wrap="square" lIns="108000" tIns="0" rIns="0" bIns="0" rtlCol="0">
            <a:spAutoFit/>
          </a:bodyPr>
          <a:lstStyle>
            <a:defPPr>
              <a:defRPr lang="en-US"/>
            </a:defPPr>
            <a:lvl1pPr marL="177800" indent="-177800">
              <a:buClr>
                <a:schemeClr val="accent1"/>
              </a:buClr>
              <a:buFont typeface="Wingdings" panose="05000000000000000000" pitchFamily="2" charset="2"/>
              <a:buChar char="§"/>
              <a:defRPr sz="1100" b="1"/>
            </a:lvl1pPr>
          </a:lstStyle>
          <a:p>
            <a:r>
              <a:rPr lang="en-US" b="0" dirty="0">
                <a:latin typeface="Arial" panose="020B0604020202020204" pitchFamily="34" charset="0"/>
              </a:rPr>
              <a:t>Logistics and returns facility</a:t>
            </a:r>
          </a:p>
        </p:txBody>
      </p:sp>
      <p:sp>
        <p:nvSpPr>
          <p:cNvPr id="39" name="RBContent34">
            <a:extLst>
              <a:ext uri="{FF2B5EF4-FFF2-40B4-BE49-F238E27FC236}">
                <a16:creationId xmlns:a16="http://schemas.microsoft.com/office/drawing/2014/main" id="{E57DC897-C4BA-487E-9005-28ED1A048C0F}"/>
              </a:ext>
            </a:extLst>
          </p:cNvPr>
          <p:cNvSpPr txBox="1"/>
          <p:nvPr/>
        </p:nvSpPr>
        <p:spPr>
          <a:xfrm>
            <a:off x="3608773" y="2847871"/>
            <a:ext cx="2044115" cy="169277"/>
          </a:xfrm>
          <a:prstGeom prst="rect">
            <a:avLst/>
          </a:prstGeom>
          <a:noFill/>
        </p:spPr>
        <p:txBody>
          <a:bodyPr vert="horz" wrap="square" lIns="108000" tIns="0" rIns="0" bIns="0" rtlCol="0">
            <a:spAutoFit/>
          </a:bodyPr>
          <a:lstStyle>
            <a:defPPr>
              <a:defRPr lang="en-US"/>
            </a:defPPr>
            <a:lvl1pPr marL="177800" indent="-177800">
              <a:buClr>
                <a:schemeClr val="accent1"/>
              </a:buClr>
              <a:buFont typeface="Wingdings" panose="05000000000000000000" pitchFamily="2" charset="2"/>
              <a:buChar char="§"/>
              <a:defRPr sz="1100" b="1"/>
            </a:lvl1pPr>
          </a:lstStyle>
          <a:p>
            <a:r>
              <a:rPr lang="en-US" b="0" dirty="0">
                <a:latin typeface="Arial" panose="020B0604020202020204" pitchFamily="34" charset="0"/>
              </a:rPr>
              <a:t>Inventory management</a:t>
            </a:r>
          </a:p>
        </p:txBody>
      </p:sp>
      <p:sp>
        <p:nvSpPr>
          <p:cNvPr id="40" name="RBContent34">
            <a:extLst>
              <a:ext uri="{FF2B5EF4-FFF2-40B4-BE49-F238E27FC236}">
                <a16:creationId xmlns:a16="http://schemas.microsoft.com/office/drawing/2014/main" id="{92BD57DA-7CCC-45AB-A555-23098C2DF29F}"/>
              </a:ext>
            </a:extLst>
          </p:cNvPr>
          <p:cNvSpPr txBox="1"/>
          <p:nvPr/>
        </p:nvSpPr>
        <p:spPr>
          <a:xfrm>
            <a:off x="3608774" y="3748347"/>
            <a:ext cx="1485936" cy="169277"/>
          </a:xfrm>
          <a:prstGeom prst="rect">
            <a:avLst/>
          </a:prstGeom>
          <a:noFill/>
        </p:spPr>
        <p:txBody>
          <a:bodyPr vert="horz" wrap="square" lIns="108000" tIns="0" rIns="0" bIns="0" rtlCol="0">
            <a:spAutoFit/>
          </a:bodyPr>
          <a:lstStyle>
            <a:defPPr>
              <a:defRPr lang="en-US"/>
            </a:defPPr>
            <a:lvl1pPr marL="177800" indent="-177800">
              <a:buClr>
                <a:schemeClr val="accent1"/>
              </a:buClr>
              <a:buFont typeface="Wingdings" panose="05000000000000000000" pitchFamily="2" charset="2"/>
              <a:buChar char="§"/>
              <a:defRPr sz="1100" b="1"/>
            </a:lvl1pPr>
          </a:lstStyle>
          <a:p>
            <a:r>
              <a:rPr lang="en-US" b="0" dirty="0">
                <a:latin typeface="Arial" panose="020B0604020202020204" pitchFamily="34" charset="0"/>
              </a:rPr>
              <a:t>Promotions tools</a:t>
            </a:r>
          </a:p>
        </p:txBody>
      </p:sp>
      <p:grpSp>
        <p:nvGrpSpPr>
          <p:cNvPr id="5" name="Group 4">
            <a:extLst>
              <a:ext uri="{FF2B5EF4-FFF2-40B4-BE49-F238E27FC236}">
                <a16:creationId xmlns:a16="http://schemas.microsoft.com/office/drawing/2014/main" id="{DD6EC957-CEBE-4DF0-AED1-7C37B91A01C2}"/>
              </a:ext>
            </a:extLst>
          </p:cNvPr>
          <p:cNvGrpSpPr/>
          <p:nvPr/>
        </p:nvGrpSpPr>
        <p:grpSpPr>
          <a:xfrm>
            <a:off x="5394594" y="2157999"/>
            <a:ext cx="336750" cy="264823"/>
            <a:chOff x="6309190" y="3578505"/>
            <a:chExt cx="246282" cy="193678"/>
          </a:xfrm>
        </p:grpSpPr>
        <p:sp>
          <p:nvSpPr>
            <p:cNvPr id="74" name="Freeform 5">
              <a:extLst>
                <a:ext uri="{FF2B5EF4-FFF2-40B4-BE49-F238E27FC236}">
                  <a16:creationId xmlns:a16="http://schemas.microsoft.com/office/drawing/2014/main" id="{2F276E86-EA32-4291-811C-99E6302742EA}"/>
                </a:ext>
              </a:extLst>
            </p:cNvPr>
            <p:cNvSpPr>
              <a:spLocks/>
            </p:cNvSpPr>
            <p:nvPr/>
          </p:nvSpPr>
          <p:spPr bwMode="auto">
            <a:xfrm>
              <a:off x="6326725" y="3578505"/>
              <a:ext cx="211213" cy="140941"/>
            </a:xfrm>
            <a:custGeom>
              <a:avLst/>
              <a:gdLst>
                <a:gd name="T0" fmla="*/ 80 w 1920"/>
                <a:gd name="T1" fmla="*/ 120 h 1280"/>
                <a:gd name="T2" fmla="*/ 120 w 1920"/>
                <a:gd name="T3" fmla="*/ 80 h 1280"/>
                <a:gd name="T4" fmla="*/ 1800 w 1920"/>
                <a:gd name="T5" fmla="*/ 80 h 1280"/>
                <a:gd name="T6" fmla="*/ 1840 w 1920"/>
                <a:gd name="T7" fmla="*/ 120 h 1280"/>
                <a:gd name="T8" fmla="*/ 1840 w 1920"/>
                <a:gd name="T9" fmla="*/ 1280 h 1280"/>
                <a:gd name="T10" fmla="*/ 1920 w 1920"/>
                <a:gd name="T11" fmla="*/ 1280 h 1280"/>
                <a:gd name="T12" fmla="*/ 1920 w 1920"/>
                <a:gd name="T13" fmla="*/ 120 h 1280"/>
                <a:gd name="T14" fmla="*/ 1800 w 1920"/>
                <a:gd name="T15" fmla="*/ 0 h 1280"/>
                <a:gd name="T16" fmla="*/ 120 w 1920"/>
                <a:gd name="T17" fmla="*/ 0 h 1280"/>
                <a:gd name="T18" fmla="*/ 0 w 1920"/>
                <a:gd name="T19" fmla="*/ 120 h 1280"/>
                <a:gd name="T20" fmla="*/ 0 w 1920"/>
                <a:gd name="T21" fmla="*/ 1280 h 1280"/>
                <a:gd name="T22" fmla="*/ 80 w 1920"/>
                <a:gd name="T23" fmla="*/ 1280 h 1280"/>
                <a:gd name="T24" fmla="*/ 80 w 1920"/>
                <a:gd name="T25" fmla="*/ 120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0" h="1280">
                  <a:moveTo>
                    <a:pt x="80" y="120"/>
                  </a:moveTo>
                  <a:cubicBezTo>
                    <a:pt x="80" y="98"/>
                    <a:pt x="98" y="80"/>
                    <a:pt x="120" y="80"/>
                  </a:cubicBezTo>
                  <a:cubicBezTo>
                    <a:pt x="1800" y="80"/>
                    <a:pt x="1800" y="80"/>
                    <a:pt x="1800" y="80"/>
                  </a:cubicBezTo>
                  <a:cubicBezTo>
                    <a:pt x="1822" y="80"/>
                    <a:pt x="1840" y="98"/>
                    <a:pt x="1840" y="120"/>
                  </a:cubicBezTo>
                  <a:cubicBezTo>
                    <a:pt x="1840" y="1280"/>
                    <a:pt x="1840" y="1280"/>
                    <a:pt x="1840" y="1280"/>
                  </a:cubicBezTo>
                  <a:cubicBezTo>
                    <a:pt x="1920" y="1280"/>
                    <a:pt x="1920" y="1280"/>
                    <a:pt x="1920" y="1280"/>
                  </a:cubicBezTo>
                  <a:cubicBezTo>
                    <a:pt x="1920" y="120"/>
                    <a:pt x="1920" y="120"/>
                    <a:pt x="1920" y="120"/>
                  </a:cubicBezTo>
                  <a:cubicBezTo>
                    <a:pt x="1920" y="54"/>
                    <a:pt x="1866" y="0"/>
                    <a:pt x="1800" y="0"/>
                  </a:cubicBezTo>
                  <a:cubicBezTo>
                    <a:pt x="120" y="0"/>
                    <a:pt x="120" y="0"/>
                    <a:pt x="120" y="0"/>
                  </a:cubicBezTo>
                  <a:cubicBezTo>
                    <a:pt x="54" y="0"/>
                    <a:pt x="0" y="54"/>
                    <a:pt x="0" y="120"/>
                  </a:cubicBezTo>
                  <a:cubicBezTo>
                    <a:pt x="0" y="1280"/>
                    <a:pt x="0" y="1280"/>
                    <a:pt x="0" y="1280"/>
                  </a:cubicBezTo>
                  <a:cubicBezTo>
                    <a:pt x="80" y="1280"/>
                    <a:pt x="80" y="1280"/>
                    <a:pt x="80" y="1280"/>
                  </a:cubicBezTo>
                  <a:lnTo>
                    <a:pt x="80" y="12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75" name="Freeform 6">
              <a:extLst>
                <a:ext uri="{FF2B5EF4-FFF2-40B4-BE49-F238E27FC236}">
                  <a16:creationId xmlns:a16="http://schemas.microsoft.com/office/drawing/2014/main" id="{1776F4CE-A7AD-4091-B98B-65D77AF82BFE}"/>
                </a:ext>
              </a:extLst>
            </p:cNvPr>
            <p:cNvSpPr>
              <a:spLocks noEditPoints="1"/>
            </p:cNvSpPr>
            <p:nvPr/>
          </p:nvSpPr>
          <p:spPr bwMode="auto">
            <a:xfrm>
              <a:off x="6309190" y="3728214"/>
              <a:ext cx="246282" cy="43969"/>
            </a:xfrm>
            <a:custGeom>
              <a:avLst/>
              <a:gdLst>
                <a:gd name="T0" fmla="*/ 0 w 2240"/>
                <a:gd name="T1" fmla="*/ 0 h 400"/>
                <a:gd name="T2" fmla="*/ 0 w 2240"/>
                <a:gd name="T3" fmla="*/ 200 h 400"/>
                <a:gd name="T4" fmla="*/ 200 w 2240"/>
                <a:gd name="T5" fmla="*/ 400 h 400"/>
                <a:gd name="T6" fmla="*/ 2040 w 2240"/>
                <a:gd name="T7" fmla="*/ 400 h 400"/>
                <a:gd name="T8" fmla="*/ 2240 w 2240"/>
                <a:gd name="T9" fmla="*/ 200 h 400"/>
                <a:gd name="T10" fmla="*/ 2240 w 2240"/>
                <a:gd name="T11" fmla="*/ 0 h 400"/>
                <a:gd name="T12" fmla="*/ 0 w 2240"/>
                <a:gd name="T13" fmla="*/ 0 h 400"/>
                <a:gd name="T14" fmla="*/ 1280 w 2240"/>
                <a:gd name="T15" fmla="*/ 240 h 400"/>
                <a:gd name="T16" fmla="*/ 960 w 2240"/>
                <a:gd name="T17" fmla="*/ 240 h 400"/>
                <a:gd name="T18" fmla="*/ 920 w 2240"/>
                <a:gd name="T19" fmla="*/ 200 h 400"/>
                <a:gd name="T20" fmla="*/ 960 w 2240"/>
                <a:gd name="T21" fmla="*/ 160 h 400"/>
                <a:gd name="T22" fmla="*/ 1280 w 2240"/>
                <a:gd name="T23" fmla="*/ 160 h 400"/>
                <a:gd name="T24" fmla="*/ 1320 w 2240"/>
                <a:gd name="T25" fmla="*/ 200 h 400"/>
                <a:gd name="T26" fmla="*/ 1280 w 2240"/>
                <a:gd name="T27" fmla="*/ 24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40" h="400">
                  <a:moveTo>
                    <a:pt x="0" y="0"/>
                  </a:moveTo>
                  <a:cubicBezTo>
                    <a:pt x="0" y="200"/>
                    <a:pt x="0" y="200"/>
                    <a:pt x="0" y="200"/>
                  </a:cubicBezTo>
                  <a:cubicBezTo>
                    <a:pt x="0" y="310"/>
                    <a:pt x="90" y="400"/>
                    <a:pt x="200" y="400"/>
                  </a:cubicBezTo>
                  <a:cubicBezTo>
                    <a:pt x="2040" y="400"/>
                    <a:pt x="2040" y="400"/>
                    <a:pt x="2040" y="400"/>
                  </a:cubicBezTo>
                  <a:cubicBezTo>
                    <a:pt x="2150" y="400"/>
                    <a:pt x="2240" y="310"/>
                    <a:pt x="2240" y="200"/>
                  </a:cubicBezTo>
                  <a:cubicBezTo>
                    <a:pt x="2240" y="0"/>
                    <a:pt x="2240" y="0"/>
                    <a:pt x="2240" y="0"/>
                  </a:cubicBezTo>
                  <a:lnTo>
                    <a:pt x="0" y="0"/>
                  </a:lnTo>
                  <a:close/>
                  <a:moveTo>
                    <a:pt x="1280" y="240"/>
                  </a:moveTo>
                  <a:cubicBezTo>
                    <a:pt x="960" y="240"/>
                    <a:pt x="960" y="240"/>
                    <a:pt x="960" y="240"/>
                  </a:cubicBezTo>
                  <a:cubicBezTo>
                    <a:pt x="938" y="240"/>
                    <a:pt x="920" y="222"/>
                    <a:pt x="920" y="200"/>
                  </a:cubicBezTo>
                  <a:cubicBezTo>
                    <a:pt x="920" y="178"/>
                    <a:pt x="938" y="160"/>
                    <a:pt x="960" y="160"/>
                  </a:cubicBezTo>
                  <a:cubicBezTo>
                    <a:pt x="1280" y="160"/>
                    <a:pt x="1280" y="160"/>
                    <a:pt x="1280" y="160"/>
                  </a:cubicBezTo>
                  <a:cubicBezTo>
                    <a:pt x="1302" y="160"/>
                    <a:pt x="1320" y="178"/>
                    <a:pt x="1320" y="200"/>
                  </a:cubicBezTo>
                  <a:cubicBezTo>
                    <a:pt x="1320" y="222"/>
                    <a:pt x="1302" y="240"/>
                    <a:pt x="1280" y="24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76" name="Oval 7">
              <a:extLst>
                <a:ext uri="{FF2B5EF4-FFF2-40B4-BE49-F238E27FC236}">
                  <a16:creationId xmlns:a16="http://schemas.microsoft.com/office/drawing/2014/main" id="{034510B4-D2B5-4F0C-A11B-AAC79DE6871C}"/>
                </a:ext>
              </a:extLst>
            </p:cNvPr>
            <p:cNvSpPr>
              <a:spLocks noChangeArrowheads="1"/>
            </p:cNvSpPr>
            <p:nvPr/>
          </p:nvSpPr>
          <p:spPr bwMode="auto">
            <a:xfrm>
              <a:off x="6447740" y="3685971"/>
              <a:ext cx="3454" cy="3454"/>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77" name="Oval 8">
              <a:extLst>
                <a:ext uri="{FF2B5EF4-FFF2-40B4-BE49-F238E27FC236}">
                  <a16:creationId xmlns:a16="http://schemas.microsoft.com/office/drawing/2014/main" id="{38223218-09A6-4227-B5F3-9820E2384ED2}"/>
                </a:ext>
              </a:extLst>
            </p:cNvPr>
            <p:cNvSpPr>
              <a:spLocks noChangeArrowheads="1"/>
            </p:cNvSpPr>
            <p:nvPr/>
          </p:nvSpPr>
          <p:spPr bwMode="auto">
            <a:xfrm>
              <a:off x="6410678" y="3685971"/>
              <a:ext cx="3587" cy="3454"/>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78" name="Freeform 9">
              <a:extLst>
                <a:ext uri="{FF2B5EF4-FFF2-40B4-BE49-F238E27FC236}">
                  <a16:creationId xmlns:a16="http://schemas.microsoft.com/office/drawing/2014/main" id="{A248B401-C2BF-4ADE-A837-598CFA2C2FBF}"/>
                </a:ext>
              </a:extLst>
            </p:cNvPr>
            <p:cNvSpPr>
              <a:spLocks noEditPoints="1"/>
            </p:cNvSpPr>
            <p:nvPr/>
          </p:nvSpPr>
          <p:spPr bwMode="auto">
            <a:xfrm>
              <a:off x="6344392" y="3596173"/>
              <a:ext cx="175878" cy="123274"/>
            </a:xfrm>
            <a:custGeom>
              <a:avLst/>
              <a:gdLst>
                <a:gd name="T0" fmla="*/ 1600 w 1600"/>
                <a:gd name="T1" fmla="*/ 1120 h 1120"/>
                <a:gd name="T2" fmla="*/ 1600 w 1600"/>
                <a:gd name="T3" fmla="*/ 0 h 1120"/>
                <a:gd name="T4" fmla="*/ 0 w 1600"/>
                <a:gd name="T5" fmla="*/ 0 h 1120"/>
                <a:gd name="T6" fmla="*/ 0 w 1600"/>
                <a:gd name="T7" fmla="*/ 1120 h 1120"/>
                <a:gd name="T8" fmla="*/ 1600 w 1600"/>
                <a:gd name="T9" fmla="*/ 1120 h 1120"/>
                <a:gd name="T10" fmla="*/ 502 w 1600"/>
                <a:gd name="T11" fmla="*/ 326 h 1120"/>
                <a:gd name="T12" fmla="*/ 542 w 1600"/>
                <a:gd name="T13" fmla="*/ 305 h 1120"/>
                <a:gd name="T14" fmla="*/ 1010 w 1600"/>
                <a:gd name="T15" fmla="*/ 305 h 1120"/>
                <a:gd name="T16" fmla="*/ 1017 w 1600"/>
                <a:gd name="T17" fmla="*/ 281 h 1120"/>
                <a:gd name="T18" fmla="*/ 1089 w 1600"/>
                <a:gd name="T19" fmla="*/ 227 h 1120"/>
                <a:gd name="T20" fmla="*/ 1199 w 1600"/>
                <a:gd name="T21" fmla="*/ 227 h 1120"/>
                <a:gd name="T22" fmla="*/ 1199 w 1600"/>
                <a:gd name="T23" fmla="*/ 299 h 1120"/>
                <a:gd name="T24" fmla="*/ 1089 w 1600"/>
                <a:gd name="T25" fmla="*/ 299 h 1120"/>
                <a:gd name="T26" fmla="*/ 1086 w 1600"/>
                <a:gd name="T27" fmla="*/ 301 h 1120"/>
                <a:gd name="T28" fmla="*/ 996 w 1600"/>
                <a:gd name="T29" fmla="*/ 616 h 1120"/>
                <a:gd name="T30" fmla="*/ 1041 w 1600"/>
                <a:gd name="T31" fmla="*/ 666 h 1120"/>
                <a:gd name="T32" fmla="*/ 1053 w 1600"/>
                <a:gd name="T33" fmla="*/ 746 h 1120"/>
                <a:gd name="T34" fmla="*/ 1025 w 1600"/>
                <a:gd name="T35" fmla="*/ 779 h 1120"/>
                <a:gd name="T36" fmla="*/ 1043 w 1600"/>
                <a:gd name="T37" fmla="*/ 832 h 1120"/>
                <a:gd name="T38" fmla="*/ 956 w 1600"/>
                <a:gd name="T39" fmla="*/ 920 h 1120"/>
                <a:gd name="T40" fmla="*/ 869 w 1600"/>
                <a:gd name="T41" fmla="*/ 832 h 1120"/>
                <a:gd name="T42" fmla="*/ 879 w 1600"/>
                <a:gd name="T43" fmla="*/ 790 h 1120"/>
                <a:gd name="T44" fmla="*/ 696 w 1600"/>
                <a:gd name="T45" fmla="*/ 790 h 1120"/>
                <a:gd name="T46" fmla="*/ 707 w 1600"/>
                <a:gd name="T47" fmla="*/ 832 h 1120"/>
                <a:gd name="T48" fmla="*/ 619 w 1600"/>
                <a:gd name="T49" fmla="*/ 920 h 1120"/>
                <a:gd name="T50" fmla="*/ 532 w 1600"/>
                <a:gd name="T51" fmla="*/ 832 h 1120"/>
                <a:gd name="T52" fmla="*/ 543 w 1600"/>
                <a:gd name="T53" fmla="*/ 790 h 1120"/>
                <a:gd name="T54" fmla="*/ 532 w 1600"/>
                <a:gd name="T55" fmla="*/ 790 h 1120"/>
                <a:gd name="T56" fmla="*/ 532 w 1600"/>
                <a:gd name="T57" fmla="*/ 719 h 1120"/>
                <a:gd name="T58" fmla="*/ 985 w 1600"/>
                <a:gd name="T59" fmla="*/ 719 h 1120"/>
                <a:gd name="T60" fmla="*/ 988 w 1600"/>
                <a:gd name="T61" fmla="*/ 717 h 1120"/>
                <a:gd name="T62" fmla="*/ 988 w 1600"/>
                <a:gd name="T63" fmla="*/ 714 h 1120"/>
                <a:gd name="T64" fmla="*/ 940 w 1600"/>
                <a:gd name="T65" fmla="*/ 661 h 1120"/>
                <a:gd name="T66" fmla="*/ 672 w 1600"/>
                <a:gd name="T67" fmla="*/ 661 h 1120"/>
                <a:gd name="T68" fmla="*/ 578 w 1600"/>
                <a:gd name="T69" fmla="*/ 595 h 1120"/>
                <a:gd name="T70" fmla="*/ 496 w 1600"/>
                <a:gd name="T71" fmla="*/ 370 h 1120"/>
                <a:gd name="T72" fmla="*/ 502 w 1600"/>
                <a:gd name="T73" fmla="*/ 326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00" h="1120">
                  <a:moveTo>
                    <a:pt x="1600" y="1120"/>
                  </a:moveTo>
                  <a:cubicBezTo>
                    <a:pt x="1600" y="0"/>
                    <a:pt x="1600" y="0"/>
                    <a:pt x="1600" y="0"/>
                  </a:cubicBezTo>
                  <a:cubicBezTo>
                    <a:pt x="0" y="0"/>
                    <a:pt x="0" y="0"/>
                    <a:pt x="0" y="0"/>
                  </a:cubicBezTo>
                  <a:cubicBezTo>
                    <a:pt x="0" y="1120"/>
                    <a:pt x="0" y="1120"/>
                    <a:pt x="0" y="1120"/>
                  </a:cubicBezTo>
                  <a:lnTo>
                    <a:pt x="1600" y="1120"/>
                  </a:lnTo>
                  <a:close/>
                  <a:moveTo>
                    <a:pt x="502" y="326"/>
                  </a:moveTo>
                  <a:cubicBezTo>
                    <a:pt x="511" y="313"/>
                    <a:pt x="526" y="305"/>
                    <a:pt x="542" y="305"/>
                  </a:cubicBezTo>
                  <a:cubicBezTo>
                    <a:pt x="1010" y="305"/>
                    <a:pt x="1010" y="305"/>
                    <a:pt x="1010" y="305"/>
                  </a:cubicBezTo>
                  <a:cubicBezTo>
                    <a:pt x="1017" y="281"/>
                    <a:pt x="1017" y="281"/>
                    <a:pt x="1017" y="281"/>
                  </a:cubicBezTo>
                  <a:cubicBezTo>
                    <a:pt x="1026" y="249"/>
                    <a:pt x="1055" y="227"/>
                    <a:pt x="1089" y="227"/>
                  </a:cubicBezTo>
                  <a:cubicBezTo>
                    <a:pt x="1199" y="227"/>
                    <a:pt x="1199" y="227"/>
                    <a:pt x="1199" y="227"/>
                  </a:cubicBezTo>
                  <a:cubicBezTo>
                    <a:pt x="1199" y="299"/>
                    <a:pt x="1199" y="299"/>
                    <a:pt x="1199" y="299"/>
                  </a:cubicBezTo>
                  <a:cubicBezTo>
                    <a:pt x="1089" y="299"/>
                    <a:pt x="1089" y="299"/>
                    <a:pt x="1089" y="299"/>
                  </a:cubicBezTo>
                  <a:cubicBezTo>
                    <a:pt x="1087" y="299"/>
                    <a:pt x="1086" y="299"/>
                    <a:pt x="1086" y="301"/>
                  </a:cubicBezTo>
                  <a:cubicBezTo>
                    <a:pt x="996" y="616"/>
                    <a:pt x="996" y="616"/>
                    <a:pt x="996" y="616"/>
                  </a:cubicBezTo>
                  <a:cubicBezTo>
                    <a:pt x="1041" y="666"/>
                    <a:pt x="1041" y="666"/>
                    <a:pt x="1041" y="666"/>
                  </a:cubicBezTo>
                  <a:cubicBezTo>
                    <a:pt x="1060" y="688"/>
                    <a:pt x="1065" y="719"/>
                    <a:pt x="1053" y="746"/>
                  </a:cubicBezTo>
                  <a:cubicBezTo>
                    <a:pt x="1047" y="760"/>
                    <a:pt x="1037" y="771"/>
                    <a:pt x="1025" y="779"/>
                  </a:cubicBezTo>
                  <a:cubicBezTo>
                    <a:pt x="1036" y="794"/>
                    <a:pt x="1043" y="812"/>
                    <a:pt x="1043" y="832"/>
                  </a:cubicBezTo>
                  <a:cubicBezTo>
                    <a:pt x="1043" y="880"/>
                    <a:pt x="1004" y="920"/>
                    <a:pt x="956" y="920"/>
                  </a:cubicBezTo>
                  <a:cubicBezTo>
                    <a:pt x="908" y="920"/>
                    <a:pt x="869" y="880"/>
                    <a:pt x="869" y="832"/>
                  </a:cubicBezTo>
                  <a:cubicBezTo>
                    <a:pt x="869" y="817"/>
                    <a:pt x="872" y="803"/>
                    <a:pt x="879" y="790"/>
                  </a:cubicBezTo>
                  <a:cubicBezTo>
                    <a:pt x="696" y="790"/>
                    <a:pt x="696" y="790"/>
                    <a:pt x="696" y="790"/>
                  </a:cubicBezTo>
                  <a:cubicBezTo>
                    <a:pt x="703" y="803"/>
                    <a:pt x="707" y="817"/>
                    <a:pt x="707" y="832"/>
                  </a:cubicBezTo>
                  <a:cubicBezTo>
                    <a:pt x="707" y="880"/>
                    <a:pt x="668" y="920"/>
                    <a:pt x="619" y="920"/>
                  </a:cubicBezTo>
                  <a:cubicBezTo>
                    <a:pt x="571" y="920"/>
                    <a:pt x="532" y="880"/>
                    <a:pt x="532" y="832"/>
                  </a:cubicBezTo>
                  <a:cubicBezTo>
                    <a:pt x="532" y="817"/>
                    <a:pt x="536" y="803"/>
                    <a:pt x="543" y="790"/>
                  </a:cubicBezTo>
                  <a:cubicBezTo>
                    <a:pt x="532" y="790"/>
                    <a:pt x="532" y="790"/>
                    <a:pt x="532" y="790"/>
                  </a:cubicBezTo>
                  <a:cubicBezTo>
                    <a:pt x="532" y="719"/>
                    <a:pt x="532" y="719"/>
                    <a:pt x="532" y="719"/>
                  </a:cubicBezTo>
                  <a:cubicBezTo>
                    <a:pt x="985" y="719"/>
                    <a:pt x="985" y="719"/>
                    <a:pt x="985" y="719"/>
                  </a:cubicBezTo>
                  <a:cubicBezTo>
                    <a:pt x="986" y="719"/>
                    <a:pt x="987" y="719"/>
                    <a:pt x="988" y="717"/>
                  </a:cubicBezTo>
                  <a:cubicBezTo>
                    <a:pt x="989" y="715"/>
                    <a:pt x="988" y="714"/>
                    <a:pt x="988" y="714"/>
                  </a:cubicBezTo>
                  <a:cubicBezTo>
                    <a:pt x="940" y="661"/>
                    <a:pt x="940" y="661"/>
                    <a:pt x="940" y="661"/>
                  </a:cubicBezTo>
                  <a:cubicBezTo>
                    <a:pt x="672" y="661"/>
                    <a:pt x="672" y="661"/>
                    <a:pt x="672" y="661"/>
                  </a:cubicBezTo>
                  <a:cubicBezTo>
                    <a:pt x="630" y="661"/>
                    <a:pt x="593" y="635"/>
                    <a:pt x="578" y="595"/>
                  </a:cubicBezTo>
                  <a:cubicBezTo>
                    <a:pt x="496" y="370"/>
                    <a:pt x="496" y="370"/>
                    <a:pt x="496" y="370"/>
                  </a:cubicBezTo>
                  <a:cubicBezTo>
                    <a:pt x="491" y="355"/>
                    <a:pt x="493" y="339"/>
                    <a:pt x="502" y="32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79" name="Freeform 10">
              <a:extLst>
                <a:ext uri="{FF2B5EF4-FFF2-40B4-BE49-F238E27FC236}">
                  <a16:creationId xmlns:a16="http://schemas.microsoft.com/office/drawing/2014/main" id="{C51F2F49-D7D6-412D-A167-FC239BA26534}"/>
                </a:ext>
              </a:extLst>
            </p:cNvPr>
            <p:cNvSpPr>
              <a:spLocks/>
            </p:cNvSpPr>
            <p:nvPr/>
          </p:nvSpPr>
          <p:spPr bwMode="auto">
            <a:xfrm>
              <a:off x="6407490" y="3637485"/>
              <a:ext cx="45696" cy="23512"/>
            </a:xfrm>
            <a:custGeom>
              <a:avLst/>
              <a:gdLst>
                <a:gd name="T0" fmla="*/ 71 w 416"/>
                <a:gd name="T1" fmla="*/ 195 h 214"/>
                <a:gd name="T2" fmla="*/ 98 w 416"/>
                <a:gd name="T3" fmla="*/ 214 h 214"/>
                <a:gd name="T4" fmla="*/ 355 w 416"/>
                <a:gd name="T5" fmla="*/ 214 h 214"/>
                <a:gd name="T6" fmla="*/ 416 w 416"/>
                <a:gd name="T7" fmla="*/ 0 h 214"/>
                <a:gd name="T8" fmla="*/ 0 w 416"/>
                <a:gd name="T9" fmla="*/ 0 h 214"/>
                <a:gd name="T10" fmla="*/ 59 w 416"/>
                <a:gd name="T11" fmla="*/ 163 h 214"/>
                <a:gd name="T12" fmla="*/ 71 w 416"/>
                <a:gd name="T13" fmla="*/ 195 h 214"/>
              </a:gdLst>
              <a:ahLst/>
              <a:cxnLst>
                <a:cxn ang="0">
                  <a:pos x="T0" y="T1"/>
                </a:cxn>
                <a:cxn ang="0">
                  <a:pos x="T2" y="T3"/>
                </a:cxn>
                <a:cxn ang="0">
                  <a:pos x="T4" y="T5"/>
                </a:cxn>
                <a:cxn ang="0">
                  <a:pos x="T6" y="T7"/>
                </a:cxn>
                <a:cxn ang="0">
                  <a:pos x="T8" y="T9"/>
                </a:cxn>
                <a:cxn ang="0">
                  <a:pos x="T10" y="T11"/>
                </a:cxn>
                <a:cxn ang="0">
                  <a:pos x="T12" y="T13"/>
                </a:cxn>
              </a:cxnLst>
              <a:rect l="0" t="0" r="r" b="b"/>
              <a:pathLst>
                <a:path w="416" h="214">
                  <a:moveTo>
                    <a:pt x="71" y="195"/>
                  </a:moveTo>
                  <a:cubicBezTo>
                    <a:pt x="75" y="206"/>
                    <a:pt x="85" y="214"/>
                    <a:pt x="98" y="214"/>
                  </a:cubicBezTo>
                  <a:cubicBezTo>
                    <a:pt x="355" y="214"/>
                    <a:pt x="355" y="214"/>
                    <a:pt x="355" y="214"/>
                  </a:cubicBezTo>
                  <a:cubicBezTo>
                    <a:pt x="416" y="0"/>
                    <a:pt x="416" y="0"/>
                    <a:pt x="416" y="0"/>
                  </a:cubicBezTo>
                  <a:cubicBezTo>
                    <a:pt x="0" y="0"/>
                    <a:pt x="0" y="0"/>
                    <a:pt x="0" y="0"/>
                  </a:cubicBezTo>
                  <a:cubicBezTo>
                    <a:pt x="16" y="43"/>
                    <a:pt x="45" y="123"/>
                    <a:pt x="59" y="163"/>
                  </a:cubicBezTo>
                  <a:lnTo>
                    <a:pt x="71" y="195"/>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grpSp>
      <p:sp>
        <p:nvSpPr>
          <p:cNvPr id="80" name="Freeform 9">
            <a:extLst>
              <a:ext uri="{FF2B5EF4-FFF2-40B4-BE49-F238E27FC236}">
                <a16:creationId xmlns:a16="http://schemas.microsoft.com/office/drawing/2014/main" id="{6E26DF96-73A5-4D0E-BB3C-778D9D750DC9}"/>
              </a:ext>
            </a:extLst>
          </p:cNvPr>
          <p:cNvSpPr>
            <a:spLocks noChangeAspect="1" noEditPoints="1"/>
          </p:cNvSpPr>
          <p:nvPr/>
        </p:nvSpPr>
        <p:spPr bwMode="auto">
          <a:xfrm>
            <a:off x="2816822" y="2139917"/>
            <a:ext cx="348368" cy="281398"/>
          </a:xfrm>
          <a:custGeom>
            <a:avLst/>
            <a:gdLst>
              <a:gd name="T0" fmla="*/ 560 w 2080"/>
              <a:gd name="T1" fmla="*/ 280 h 1680"/>
              <a:gd name="T2" fmla="*/ 360 w 2080"/>
              <a:gd name="T3" fmla="*/ 320 h 1680"/>
              <a:gd name="T4" fmla="*/ 160 w 2080"/>
              <a:gd name="T5" fmla="*/ 1360 h 1680"/>
              <a:gd name="T6" fmla="*/ 840 w 2080"/>
              <a:gd name="T7" fmla="*/ 880 h 1680"/>
              <a:gd name="T8" fmla="*/ 1240 w 2080"/>
              <a:gd name="T9" fmla="*/ 1360 h 1680"/>
              <a:gd name="T10" fmla="*/ 1920 w 2080"/>
              <a:gd name="T11" fmla="*/ 520 h 1680"/>
              <a:gd name="T12" fmla="*/ 1520 w 2080"/>
              <a:gd name="T13" fmla="*/ 320 h 1680"/>
              <a:gd name="T14" fmla="*/ 1400 w 2080"/>
              <a:gd name="T15" fmla="*/ 160 h 1680"/>
              <a:gd name="T16" fmla="*/ 1360 w 2080"/>
              <a:gd name="T17" fmla="*/ 120 h 1680"/>
              <a:gd name="T18" fmla="*/ 840 w 2080"/>
              <a:gd name="T19" fmla="*/ 0 h 1680"/>
              <a:gd name="T20" fmla="*/ 720 w 2080"/>
              <a:gd name="T21" fmla="*/ 160 h 1680"/>
              <a:gd name="T22" fmla="*/ 1920 w 2080"/>
              <a:gd name="T23" fmla="*/ 1440 h 1680"/>
              <a:gd name="T24" fmla="*/ 2080 w 2080"/>
              <a:gd name="T25" fmla="*/ 1680 h 1680"/>
              <a:gd name="T26" fmla="*/ 0 w 2080"/>
              <a:gd name="T27" fmla="*/ 1440 h 1680"/>
              <a:gd name="T28" fmla="*/ 1920 w 2080"/>
              <a:gd name="T29" fmla="*/ 1440 h 1680"/>
              <a:gd name="T30" fmla="*/ 960 w 2080"/>
              <a:gd name="T31" fmla="*/ 720 h 1680"/>
              <a:gd name="T32" fmla="*/ 880 w 2080"/>
              <a:gd name="T33" fmla="*/ 480 h 1680"/>
              <a:gd name="T34" fmla="*/ 1200 w 2080"/>
              <a:gd name="T35" fmla="*/ 480 h 1680"/>
              <a:gd name="T36" fmla="*/ 1120 w 2080"/>
              <a:gd name="T37" fmla="*/ 720 h 1680"/>
              <a:gd name="T38" fmla="*/ 1200 w 2080"/>
              <a:gd name="T39" fmla="*/ 480 h 1680"/>
              <a:gd name="T40" fmla="*/ 480 w 2080"/>
              <a:gd name="T41" fmla="*/ 720 h 1680"/>
              <a:gd name="T42" fmla="*/ 400 w 2080"/>
              <a:gd name="T43" fmla="*/ 480 h 1680"/>
              <a:gd name="T44" fmla="*/ 720 w 2080"/>
              <a:gd name="T45" fmla="*/ 480 h 1680"/>
              <a:gd name="T46" fmla="*/ 640 w 2080"/>
              <a:gd name="T47" fmla="*/ 720 h 1680"/>
              <a:gd name="T48" fmla="*/ 720 w 2080"/>
              <a:gd name="T49" fmla="*/ 480 h 1680"/>
              <a:gd name="T50" fmla="*/ 1440 w 2080"/>
              <a:gd name="T51" fmla="*/ 720 h 1680"/>
              <a:gd name="T52" fmla="*/ 1360 w 2080"/>
              <a:gd name="T53" fmla="*/ 480 h 1680"/>
              <a:gd name="T54" fmla="*/ 1680 w 2080"/>
              <a:gd name="T55" fmla="*/ 480 h 1680"/>
              <a:gd name="T56" fmla="*/ 1600 w 2080"/>
              <a:gd name="T57" fmla="*/ 720 h 1680"/>
              <a:gd name="T58" fmla="*/ 1680 w 2080"/>
              <a:gd name="T59" fmla="*/ 480 h 1680"/>
              <a:gd name="T60" fmla="*/ 480 w 2080"/>
              <a:gd name="T61" fmla="*/ 1280 h 1680"/>
              <a:gd name="T62" fmla="*/ 400 w 2080"/>
              <a:gd name="T63" fmla="*/ 880 h 1680"/>
              <a:gd name="T64" fmla="*/ 720 w 2080"/>
              <a:gd name="T65" fmla="*/ 880 h 1680"/>
              <a:gd name="T66" fmla="*/ 640 w 2080"/>
              <a:gd name="T67" fmla="*/ 1280 h 1680"/>
              <a:gd name="T68" fmla="*/ 720 w 2080"/>
              <a:gd name="T69" fmla="*/ 880 h 1680"/>
              <a:gd name="T70" fmla="*/ 1440 w 2080"/>
              <a:gd name="T71" fmla="*/ 1280 h 1680"/>
              <a:gd name="T72" fmla="*/ 1360 w 2080"/>
              <a:gd name="T73" fmla="*/ 880 h 1680"/>
              <a:gd name="T74" fmla="*/ 1680 w 2080"/>
              <a:gd name="T75" fmla="*/ 880 h 1680"/>
              <a:gd name="T76" fmla="*/ 1600 w 2080"/>
              <a:gd name="T77" fmla="*/ 1280 h 1680"/>
              <a:gd name="T78" fmla="*/ 1680 w 2080"/>
              <a:gd name="T79" fmla="*/ 880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80" h="1680">
                <a:moveTo>
                  <a:pt x="680" y="160"/>
                </a:moveTo>
                <a:cubicBezTo>
                  <a:pt x="614" y="160"/>
                  <a:pt x="560" y="214"/>
                  <a:pt x="560" y="280"/>
                </a:cubicBezTo>
                <a:cubicBezTo>
                  <a:pt x="560" y="320"/>
                  <a:pt x="560" y="320"/>
                  <a:pt x="560" y="320"/>
                </a:cubicBezTo>
                <a:cubicBezTo>
                  <a:pt x="360" y="320"/>
                  <a:pt x="360" y="320"/>
                  <a:pt x="360" y="320"/>
                </a:cubicBezTo>
                <a:cubicBezTo>
                  <a:pt x="250" y="320"/>
                  <a:pt x="160" y="410"/>
                  <a:pt x="160" y="520"/>
                </a:cubicBezTo>
                <a:cubicBezTo>
                  <a:pt x="160" y="1360"/>
                  <a:pt x="160" y="1360"/>
                  <a:pt x="160" y="1360"/>
                </a:cubicBezTo>
                <a:cubicBezTo>
                  <a:pt x="840" y="1360"/>
                  <a:pt x="840" y="1360"/>
                  <a:pt x="840" y="1360"/>
                </a:cubicBezTo>
                <a:cubicBezTo>
                  <a:pt x="840" y="880"/>
                  <a:pt x="840" y="880"/>
                  <a:pt x="840" y="880"/>
                </a:cubicBezTo>
                <a:cubicBezTo>
                  <a:pt x="1240" y="880"/>
                  <a:pt x="1240" y="880"/>
                  <a:pt x="1240" y="880"/>
                </a:cubicBezTo>
                <a:cubicBezTo>
                  <a:pt x="1240" y="1360"/>
                  <a:pt x="1240" y="1360"/>
                  <a:pt x="1240" y="1360"/>
                </a:cubicBezTo>
                <a:cubicBezTo>
                  <a:pt x="1920" y="1360"/>
                  <a:pt x="1920" y="1360"/>
                  <a:pt x="1920" y="1360"/>
                </a:cubicBezTo>
                <a:cubicBezTo>
                  <a:pt x="1920" y="520"/>
                  <a:pt x="1920" y="520"/>
                  <a:pt x="1920" y="520"/>
                </a:cubicBezTo>
                <a:cubicBezTo>
                  <a:pt x="1920" y="410"/>
                  <a:pt x="1830" y="320"/>
                  <a:pt x="1720" y="320"/>
                </a:cubicBezTo>
                <a:cubicBezTo>
                  <a:pt x="1520" y="320"/>
                  <a:pt x="1520" y="320"/>
                  <a:pt x="1520" y="320"/>
                </a:cubicBezTo>
                <a:cubicBezTo>
                  <a:pt x="1520" y="280"/>
                  <a:pt x="1520" y="280"/>
                  <a:pt x="1520" y="280"/>
                </a:cubicBezTo>
                <a:cubicBezTo>
                  <a:pt x="1520" y="214"/>
                  <a:pt x="1466" y="160"/>
                  <a:pt x="1400" y="160"/>
                </a:cubicBezTo>
                <a:cubicBezTo>
                  <a:pt x="1360" y="160"/>
                  <a:pt x="1360" y="160"/>
                  <a:pt x="1360" y="160"/>
                </a:cubicBezTo>
                <a:cubicBezTo>
                  <a:pt x="1360" y="120"/>
                  <a:pt x="1360" y="120"/>
                  <a:pt x="1360" y="120"/>
                </a:cubicBezTo>
                <a:cubicBezTo>
                  <a:pt x="1360" y="54"/>
                  <a:pt x="1306" y="0"/>
                  <a:pt x="1240" y="0"/>
                </a:cubicBezTo>
                <a:cubicBezTo>
                  <a:pt x="840" y="0"/>
                  <a:pt x="840" y="0"/>
                  <a:pt x="840" y="0"/>
                </a:cubicBezTo>
                <a:cubicBezTo>
                  <a:pt x="774" y="0"/>
                  <a:pt x="720" y="54"/>
                  <a:pt x="720" y="120"/>
                </a:cubicBezTo>
                <a:cubicBezTo>
                  <a:pt x="720" y="160"/>
                  <a:pt x="720" y="160"/>
                  <a:pt x="720" y="160"/>
                </a:cubicBezTo>
                <a:lnTo>
                  <a:pt x="680" y="160"/>
                </a:lnTo>
                <a:close/>
                <a:moveTo>
                  <a:pt x="1920" y="1440"/>
                </a:moveTo>
                <a:cubicBezTo>
                  <a:pt x="2080" y="1440"/>
                  <a:pt x="2080" y="1440"/>
                  <a:pt x="2080" y="1440"/>
                </a:cubicBezTo>
                <a:cubicBezTo>
                  <a:pt x="2080" y="1680"/>
                  <a:pt x="2080" y="1680"/>
                  <a:pt x="2080" y="1680"/>
                </a:cubicBezTo>
                <a:cubicBezTo>
                  <a:pt x="0" y="1680"/>
                  <a:pt x="0" y="1680"/>
                  <a:pt x="0" y="1680"/>
                </a:cubicBezTo>
                <a:cubicBezTo>
                  <a:pt x="0" y="1600"/>
                  <a:pt x="0" y="1520"/>
                  <a:pt x="0" y="1440"/>
                </a:cubicBezTo>
                <a:cubicBezTo>
                  <a:pt x="160" y="1440"/>
                  <a:pt x="160" y="1440"/>
                  <a:pt x="160" y="1440"/>
                </a:cubicBezTo>
                <a:cubicBezTo>
                  <a:pt x="747" y="1440"/>
                  <a:pt x="1333" y="1440"/>
                  <a:pt x="1920" y="1440"/>
                </a:cubicBezTo>
                <a:close/>
                <a:moveTo>
                  <a:pt x="960" y="480"/>
                </a:moveTo>
                <a:cubicBezTo>
                  <a:pt x="960" y="720"/>
                  <a:pt x="960" y="720"/>
                  <a:pt x="960" y="720"/>
                </a:cubicBezTo>
                <a:cubicBezTo>
                  <a:pt x="880" y="720"/>
                  <a:pt x="880" y="720"/>
                  <a:pt x="880" y="720"/>
                </a:cubicBezTo>
                <a:cubicBezTo>
                  <a:pt x="880" y="480"/>
                  <a:pt x="880" y="480"/>
                  <a:pt x="880" y="480"/>
                </a:cubicBezTo>
                <a:lnTo>
                  <a:pt x="960" y="480"/>
                </a:lnTo>
                <a:close/>
                <a:moveTo>
                  <a:pt x="1200" y="480"/>
                </a:moveTo>
                <a:cubicBezTo>
                  <a:pt x="1200" y="720"/>
                  <a:pt x="1200" y="720"/>
                  <a:pt x="1200" y="720"/>
                </a:cubicBezTo>
                <a:cubicBezTo>
                  <a:pt x="1120" y="720"/>
                  <a:pt x="1120" y="720"/>
                  <a:pt x="1120" y="720"/>
                </a:cubicBezTo>
                <a:cubicBezTo>
                  <a:pt x="1120" y="480"/>
                  <a:pt x="1120" y="480"/>
                  <a:pt x="1120" y="480"/>
                </a:cubicBezTo>
                <a:lnTo>
                  <a:pt x="1200" y="480"/>
                </a:lnTo>
                <a:close/>
                <a:moveTo>
                  <a:pt x="480" y="480"/>
                </a:moveTo>
                <a:cubicBezTo>
                  <a:pt x="480" y="720"/>
                  <a:pt x="480" y="720"/>
                  <a:pt x="480" y="720"/>
                </a:cubicBezTo>
                <a:cubicBezTo>
                  <a:pt x="400" y="720"/>
                  <a:pt x="400" y="720"/>
                  <a:pt x="400" y="720"/>
                </a:cubicBezTo>
                <a:cubicBezTo>
                  <a:pt x="400" y="480"/>
                  <a:pt x="400" y="480"/>
                  <a:pt x="400" y="480"/>
                </a:cubicBezTo>
                <a:lnTo>
                  <a:pt x="480" y="480"/>
                </a:lnTo>
                <a:close/>
                <a:moveTo>
                  <a:pt x="720" y="480"/>
                </a:moveTo>
                <a:cubicBezTo>
                  <a:pt x="720" y="720"/>
                  <a:pt x="720" y="720"/>
                  <a:pt x="720" y="720"/>
                </a:cubicBezTo>
                <a:cubicBezTo>
                  <a:pt x="640" y="720"/>
                  <a:pt x="640" y="720"/>
                  <a:pt x="640" y="720"/>
                </a:cubicBezTo>
                <a:cubicBezTo>
                  <a:pt x="640" y="480"/>
                  <a:pt x="640" y="480"/>
                  <a:pt x="640" y="480"/>
                </a:cubicBezTo>
                <a:lnTo>
                  <a:pt x="720" y="480"/>
                </a:lnTo>
                <a:close/>
                <a:moveTo>
                  <a:pt x="1440" y="480"/>
                </a:moveTo>
                <a:cubicBezTo>
                  <a:pt x="1440" y="720"/>
                  <a:pt x="1440" y="720"/>
                  <a:pt x="1440" y="720"/>
                </a:cubicBezTo>
                <a:cubicBezTo>
                  <a:pt x="1360" y="720"/>
                  <a:pt x="1360" y="720"/>
                  <a:pt x="1360" y="720"/>
                </a:cubicBezTo>
                <a:cubicBezTo>
                  <a:pt x="1360" y="480"/>
                  <a:pt x="1360" y="480"/>
                  <a:pt x="1360" y="480"/>
                </a:cubicBezTo>
                <a:lnTo>
                  <a:pt x="1440" y="480"/>
                </a:lnTo>
                <a:close/>
                <a:moveTo>
                  <a:pt x="1680" y="480"/>
                </a:moveTo>
                <a:cubicBezTo>
                  <a:pt x="1680" y="720"/>
                  <a:pt x="1680" y="720"/>
                  <a:pt x="1680" y="720"/>
                </a:cubicBezTo>
                <a:cubicBezTo>
                  <a:pt x="1600" y="720"/>
                  <a:pt x="1600" y="720"/>
                  <a:pt x="1600" y="720"/>
                </a:cubicBezTo>
                <a:cubicBezTo>
                  <a:pt x="1600" y="480"/>
                  <a:pt x="1600" y="480"/>
                  <a:pt x="1600" y="480"/>
                </a:cubicBezTo>
                <a:lnTo>
                  <a:pt x="1680" y="480"/>
                </a:lnTo>
                <a:close/>
                <a:moveTo>
                  <a:pt x="480" y="880"/>
                </a:moveTo>
                <a:cubicBezTo>
                  <a:pt x="480" y="1280"/>
                  <a:pt x="480" y="1280"/>
                  <a:pt x="480" y="1280"/>
                </a:cubicBezTo>
                <a:cubicBezTo>
                  <a:pt x="400" y="1280"/>
                  <a:pt x="400" y="1280"/>
                  <a:pt x="400" y="1280"/>
                </a:cubicBezTo>
                <a:cubicBezTo>
                  <a:pt x="400" y="880"/>
                  <a:pt x="400" y="880"/>
                  <a:pt x="400" y="880"/>
                </a:cubicBezTo>
                <a:lnTo>
                  <a:pt x="480" y="880"/>
                </a:lnTo>
                <a:close/>
                <a:moveTo>
                  <a:pt x="720" y="880"/>
                </a:moveTo>
                <a:cubicBezTo>
                  <a:pt x="720" y="1280"/>
                  <a:pt x="720" y="1280"/>
                  <a:pt x="720" y="1280"/>
                </a:cubicBezTo>
                <a:cubicBezTo>
                  <a:pt x="640" y="1280"/>
                  <a:pt x="640" y="1280"/>
                  <a:pt x="640" y="1280"/>
                </a:cubicBezTo>
                <a:cubicBezTo>
                  <a:pt x="640" y="880"/>
                  <a:pt x="640" y="880"/>
                  <a:pt x="640" y="880"/>
                </a:cubicBezTo>
                <a:lnTo>
                  <a:pt x="720" y="880"/>
                </a:lnTo>
                <a:close/>
                <a:moveTo>
                  <a:pt x="1440" y="880"/>
                </a:moveTo>
                <a:cubicBezTo>
                  <a:pt x="1440" y="1280"/>
                  <a:pt x="1440" y="1280"/>
                  <a:pt x="1440" y="1280"/>
                </a:cubicBezTo>
                <a:cubicBezTo>
                  <a:pt x="1360" y="1280"/>
                  <a:pt x="1360" y="1280"/>
                  <a:pt x="1360" y="1280"/>
                </a:cubicBezTo>
                <a:cubicBezTo>
                  <a:pt x="1360" y="880"/>
                  <a:pt x="1360" y="880"/>
                  <a:pt x="1360" y="880"/>
                </a:cubicBezTo>
                <a:lnTo>
                  <a:pt x="1440" y="880"/>
                </a:lnTo>
                <a:close/>
                <a:moveTo>
                  <a:pt x="1680" y="880"/>
                </a:moveTo>
                <a:cubicBezTo>
                  <a:pt x="1680" y="1280"/>
                  <a:pt x="1680" y="1280"/>
                  <a:pt x="1680" y="1280"/>
                </a:cubicBezTo>
                <a:cubicBezTo>
                  <a:pt x="1600" y="1280"/>
                  <a:pt x="1600" y="1280"/>
                  <a:pt x="1600" y="1280"/>
                </a:cubicBezTo>
                <a:cubicBezTo>
                  <a:pt x="1600" y="880"/>
                  <a:pt x="1600" y="880"/>
                  <a:pt x="1600" y="880"/>
                </a:cubicBezTo>
                <a:lnTo>
                  <a:pt x="1680" y="88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81" name="Freeform 10">
            <a:extLst>
              <a:ext uri="{FF2B5EF4-FFF2-40B4-BE49-F238E27FC236}">
                <a16:creationId xmlns:a16="http://schemas.microsoft.com/office/drawing/2014/main" id="{845BA566-997E-4235-9A31-A7FB103E8CBF}"/>
              </a:ext>
            </a:extLst>
          </p:cNvPr>
          <p:cNvSpPr>
            <a:spLocks noChangeAspect="1" noEditPoints="1"/>
          </p:cNvSpPr>
          <p:nvPr/>
        </p:nvSpPr>
        <p:spPr bwMode="auto">
          <a:xfrm>
            <a:off x="8088911" y="2147417"/>
            <a:ext cx="272392" cy="282902"/>
          </a:xfrm>
          <a:custGeom>
            <a:avLst/>
            <a:gdLst>
              <a:gd name="T0" fmla="*/ 538 w 2080"/>
              <a:gd name="T1" fmla="*/ 320 h 2160"/>
              <a:gd name="T2" fmla="*/ 942 w 2080"/>
              <a:gd name="T3" fmla="*/ 2 h 2160"/>
              <a:gd name="T4" fmla="*/ 990 w 2080"/>
              <a:gd name="T5" fmla="*/ 0 h 2160"/>
              <a:gd name="T6" fmla="*/ 1385 w 2080"/>
              <a:gd name="T7" fmla="*/ 218 h 2160"/>
              <a:gd name="T8" fmla="*/ 1882 w 2080"/>
              <a:gd name="T9" fmla="*/ 675 h 2160"/>
              <a:gd name="T10" fmla="*/ 2080 w 2080"/>
              <a:gd name="T11" fmla="*/ 1002 h 2160"/>
              <a:gd name="T12" fmla="*/ 1737 w 2080"/>
              <a:gd name="T13" fmla="*/ 1360 h 2160"/>
              <a:gd name="T14" fmla="*/ 1198 w 2080"/>
              <a:gd name="T15" fmla="*/ 1360 h 2160"/>
              <a:gd name="T16" fmla="*/ 1198 w 2080"/>
              <a:gd name="T17" fmla="*/ 640 h 2160"/>
              <a:gd name="T18" fmla="*/ 878 w 2080"/>
              <a:gd name="T19" fmla="*/ 320 h 2160"/>
              <a:gd name="T20" fmla="*/ 538 w 2080"/>
              <a:gd name="T21" fmla="*/ 320 h 2160"/>
              <a:gd name="T22" fmla="*/ 240 w 2080"/>
              <a:gd name="T23" fmla="*/ 400 h 2160"/>
              <a:gd name="T24" fmla="*/ 878 w 2080"/>
              <a:gd name="T25" fmla="*/ 400 h 2160"/>
              <a:gd name="T26" fmla="*/ 1118 w 2080"/>
              <a:gd name="T27" fmla="*/ 640 h 2160"/>
              <a:gd name="T28" fmla="*/ 1118 w 2080"/>
              <a:gd name="T29" fmla="*/ 1920 h 2160"/>
              <a:gd name="T30" fmla="*/ 878 w 2080"/>
              <a:gd name="T31" fmla="*/ 2160 h 2160"/>
              <a:gd name="T32" fmla="*/ 240 w 2080"/>
              <a:gd name="T33" fmla="*/ 2160 h 2160"/>
              <a:gd name="T34" fmla="*/ 0 w 2080"/>
              <a:gd name="T35" fmla="*/ 1920 h 2160"/>
              <a:gd name="T36" fmla="*/ 0 w 2080"/>
              <a:gd name="T37" fmla="*/ 640 h 2160"/>
              <a:gd name="T38" fmla="*/ 240 w 2080"/>
              <a:gd name="T39" fmla="*/ 400 h 2160"/>
              <a:gd name="T40" fmla="*/ 480 w 2080"/>
              <a:gd name="T41" fmla="*/ 600 h 2160"/>
              <a:gd name="T42" fmla="*/ 640 w 2080"/>
              <a:gd name="T43" fmla="*/ 600 h 2160"/>
              <a:gd name="T44" fmla="*/ 680 w 2080"/>
              <a:gd name="T45" fmla="*/ 560 h 2160"/>
              <a:gd name="T46" fmla="*/ 640 w 2080"/>
              <a:gd name="T47" fmla="*/ 520 h 2160"/>
              <a:gd name="T48" fmla="*/ 480 w 2080"/>
              <a:gd name="T49" fmla="*/ 520 h 2160"/>
              <a:gd name="T50" fmla="*/ 440 w 2080"/>
              <a:gd name="T51" fmla="*/ 560 h 2160"/>
              <a:gd name="T52" fmla="*/ 480 w 2080"/>
              <a:gd name="T53" fmla="*/ 600 h 2160"/>
              <a:gd name="T54" fmla="*/ 560 w 2080"/>
              <a:gd name="T55" fmla="*/ 1840 h 2160"/>
              <a:gd name="T56" fmla="*/ 480 w 2080"/>
              <a:gd name="T57" fmla="*/ 1920 h 2160"/>
              <a:gd name="T58" fmla="*/ 560 w 2080"/>
              <a:gd name="T59" fmla="*/ 2000 h 2160"/>
              <a:gd name="T60" fmla="*/ 640 w 2080"/>
              <a:gd name="T61" fmla="*/ 1920 h 2160"/>
              <a:gd name="T62" fmla="*/ 560 w 2080"/>
              <a:gd name="T63" fmla="*/ 1840 h 2160"/>
              <a:gd name="T64" fmla="*/ 160 w 2080"/>
              <a:gd name="T65" fmla="*/ 640 h 2160"/>
              <a:gd name="T66" fmla="*/ 160 w 2080"/>
              <a:gd name="T67" fmla="*/ 1760 h 2160"/>
              <a:gd name="T68" fmla="*/ 960 w 2080"/>
              <a:gd name="T69" fmla="*/ 1760 h 2160"/>
              <a:gd name="T70" fmla="*/ 960 w 2080"/>
              <a:gd name="T71" fmla="*/ 640 h 2160"/>
              <a:gd name="T72" fmla="*/ 160 w 2080"/>
              <a:gd name="T73" fmla="*/ 64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80" h="2160">
                <a:moveTo>
                  <a:pt x="538" y="320"/>
                </a:moveTo>
                <a:cubicBezTo>
                  <a:pt x="599" y="139"/>
                  <a:pt x="750" y="19"/>
                  <a:pt x="942" y="2"/>
                </a:cubicBezTo>
                <a:cubicBezTo>
                  <a:pt x="958" y="1"/>
                  <a:pt x="974" y="0"/>
                  <a:pt x="990" y="0"/>
                </a:cubicBezTo>
                <a:cubicBezTo>
                  <a:pt x="1164" y="0"/>
                  <a:pt x="1284" y="82"/>
                  <a:pt x="1385" y="218"/>
                </a:cubicBezTo>
                <a:cubicBezTo>
                  <a:pt x="1690" y="122"/>
                  <a:pt x="1941" y="361"/>
                  <a:pt x="1882" y="675"/>
                </a:cubicBezTo>
                <a:cubicBezTo>
                  <a:pt x="2018" y="743"/>
                  <a:pt x="2080" y="849"/>
                  <a:pt x="2080" y="1002"/>
                </a:cubicBezTo>
                <a:cubicBezTo>
                  <a:pt x="2080" y="1193"/>
                  <a:pt x="1932" y="1360"/>
                  <a:pt x="1737" y="1360"/>
                </a:cubicBezTo>
                <a:cubicBezTo>
                  <a:pt x="1198" y="1360"/>
                  <a:pt x="1198" y="1360"/>
                  <a:pt x="1198" y="1360"/>
                </a:cubicBezTo>
                <a:cubicBezTo>
                  <a:pt x="1198" y="640"/>
                  <a:pt x="1198" y="640"/>
                  <a:pt x="1198" y="640"/>
                </a:cubicBezTo>
                <a:cubicBezTo>
                  <a:pt x="1198" y="464"/>
                  <a:pt x="1054" y="320"/>
                  <a:pt x="878" y="320"/>
                </a:cubicBezTo>
                <a:lnTo>
                  <a:pt x="538" y="320"/>
                </a:lnTo>
                <a:close/>
                <a:moveTo>
                  <a:pt x="240" y="400"/>
                </a:moveTo>
                <a:cubicBezTo>
                  <a:pt x="878" y="400"/>
                  <a:pt x="878" y="400"/>
                  <a:pt x="878" y="400"/>
                </a:cubicBezTo>
                <a:cubicBezTo>
                  <a:pt x="1010" y="400"/>
                  <a:pt x="1118" y="508"/>
                  <a:pt x="1118" y="640"/>
                </a:cubicBezTo>
                <a:cubicBezTo>
                  <a:pt x="1118" y="1920"/>
                  <a:pt x="1118" y="1920"/>
                  <a:pt x="1118" y="1920"/>
                </a:cubicBezTo>
                <a:cubicBezTo>
                  <a:pt x="1118" y="2052"/>
                  <a:pt x="1010" y="2160"/>
                  <a:pt x="878" y="2160"/>
                </a:cubicBezTo>
                <a:cubicBezTo>
                  <a:pt x="240" y="2160"/>
                  <a:pt x="240" y="2160"/>
                  <a:pt x="240" y="2160"/>
                </a:cubicBezTo>
                <a:cubicBezTo>
                  <a:pt x="108" y="2160"/>
                  <a:pt x="0" y="2052"/>
                  <a:pt x="0" y="1920"/>
                </a:cubicBezTo>
                <a:cubicBezTo>
                  <a:pt x="0" y="640"/>
                  <a:pt x="0" y="640"/>
                  <a:pt x="0" y="640"/>
                </a:cubicBezTo>
                <a:cubicBezTo>
                  <a:pt x="0" y="508"/>
                  <a:pt x="108" y="400"/>
                  <a:pt x="240" y="400"/>
                </a:cubicBezTo>
                <a:close/>
                <a:moveTo>
                  <a:pt x="480" y="600"/>
                </a:moveTo>
                <a:cubicBezTo>
                  <a:pt x="640" y="600"/>
                  <a:pt x="640" y="600"/>
                  <a:pt x="640" y="600"/>
                </a:cubicBezTo>
                <a:cubicBezTo>
                  <a:pt x="662" y="600"/>
                  <a:pt x="680" y="582"/>
                  <a:pt x="680" y="560"/>
                </a:cubicBezTo>
                <a:cubicBezTo>
                  <a:pt x="680" y="538"/>
                  <a:pt x="662" y="520"/>
                  <a:pt x="640" y="520"/>
                </a:cubicBezTo>
                <a:cubicBezTo>
                  <a:pt x="480" y="520"/>
                  <a:pt x="480" y="520"/>
                  <a:pt x="480" y="520"/>
                </a:cubicBezTo>
                <a:cubicBezTo>
                  <a:pt x="458" y="520"/>
                  <a:pt x="440" y="538"/>
                  <a:pt x="440" y="560"/>
                </a:cubicBezTo>
                <a:cubicBezTo>
                  <a:pt x="440" y="582"/>
                  <a:pt x="458" y="600"/>
                  <a:pt x="480" y="600"/>
                </a:cubicBezTo>
                <a:close/>
                <a:moveTo>
                  <a:pt x="560" y="1840"/>
                </a:moveTo>
                <a:cubicBezTo>
                  <a:pt x="516" y="1840"/>
                  <a:pt x="480" y="1876"/>
                  <a:pt x="480" y="1920"/>
                </a:cubicBezTo>
                <a:cubicBezTo>
                  <a:pt x="480" y="1964"/>
                  <a:pt x="516" y="2000"/>
                  <a:pt x="560" y="2000"/>
                </a:cubicBezTo>
                <a:cubicBezTo>
                  <a:pt x="604" y="2000"/>
                  <a:pt x="640" y="1964"/>
                  <a:pt x="640" y="1920"/>
                </a:cubicBezTo>
                <a:cubicBezTo>
                  <a:pt x="640" y="1876"/>
                  <a:pt x="604" y="1840"/>
                  <a:pt x="560" y="1840"/>
                </a:cubicBezTo>
                <a:close/>
                <a:moveTo>
                  <a:pt x="160" y="640"/>
                </a:moveTo>
                <a:cubicBezTo>
                  <a:pt x="160" y="1760"/>
                  <a:pt x="160" y="1760"/>
                  <a:pt x="160" y="1760"/>
                </a:cubicBezTo>
                <a:cubicBezTo>
                  <a:pt x="960" y="1760"/>
                  <a:pt x="960" y="1760"/>
                  <a:pt x="960" y="1760"/>
                </a:cubicBezTo>
                <a:cubicBezTo>
                  <a:pt x="960" y="640"/>
                  <a:pt x="960" y="640"/>
                  <a:pt x="960" y="640"/>
                </a:cubicBezTo>
                <a:lnTo>
                  <a:pt x="160" y="64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49" name="RBContent34">
            <a:extLst>
              <a:ext uri="{FF2B5EF4-FFF2-40B4-BE49-F238E27FC236}">
                <a16:creationId xmlns:a16="http://schemas.microsoft.com/office/drawing/2014/main" id="{4E8E0921-C449-48EE-98D3-3FB141305E15}"/>
              </a:ext>
            </a:extLst>
          </p:cNvPr>
          <p:cNvSpPr txBox="1"/>
          <p:nvPr/>
        </p:nvSpPr>
        <p:spPr>
          <a:xfrm>
            <a:off x="1042133" y="3449529"/>
            <a:ext cx="1754769" cy="169277"/>
          </a:xfrm>
          <a:prstGeom prst="rect">
            <a:avLst/>
          </a:prstGeom>
          <a:noFill/>
        </p:spPr>
        <p:txBody>
          <a:bodyPr vert="horz" wrap="square" lIns="108000" tIns="0" rIns="0" bIns="0" rtlCol="0">
            <a:spAutoFit/>
          </a:bodyPr>
          <a:lstStyle>
            <a:defPPr>
              <a:defRPr lang="en-US"/>
            </a:defPPr>
            <a:lvl1pPr marL="177800" indent="-177800">
              <a:buClr>
                <a:schemeClr val="accent1"/>
              </a:buClr>
              <a:buFont typeface="Wingdings" panose="05000000000000000000" pitchFamily="2" charset="2"/>
              <a:buChar char="§"/>
              <a:defRPr sz="1100" b="1"/>
            </a:lvl1pPr>
          </a:lstStyle>
          <a:p>
            <a:r>
              <a:rPr lang="en-US" b="0" dirty="0">
                <a:latin typeface="Arial" panose="020B0604020202020204" pitchFamily="34" charset="0"/>
              </a:rPr>
              <a:t>Savings services </a:t>
            </a:r>
          </a:p>
        </p:txBody>
      </p:sp>
      <p:sp>
        <p:nvSpPr>
          <p:cNvPr id="50" name="RBContent34">
            <a:extLst>
              <a:ext uri="{FF2B5EF4-FFF2-40B4-BE49-F238E27FC236}">
                <a16:creationId xmlns:a16="http://schemas.microsoft.com/office/drawing/2014/main" id="{7BC82B6F-8532-4808-8EA6-B6637D31C97A}"/>
              </a:ext>
            </a:extLst>
          </p:cNvPr>
          <p:cNvSpPr txBox="1"/>
          <p:nvPr/>
        </p:nvSpPr>
        <p:spPr>
          <a:xfrm>
            <a:off x="3608774" y="4040616"/>
            <a:ext cx="2022684" cy="169277"/>
          </a:xfrm>
          <a:prstGeom prst="rect">
            <a:avLst/>
          </a:prstGeom>
          <a:noFill/>
        </p:spPr>
        <p:txBody>
          <a:bodyPr vert="horz" wrap="square" lIns="108000" tIns="0" rIns="0" bIns="0" rtlCol="0">
            <a:spAutoFit/>
          </a:bodyPr>
          <a:lstStyle>
            <a:defPPr>
              <a:defRPr lang="en-US"/>
            </a:defPPr>
            <a:lvl1pPr marL="177800" indent="-177800">
              <a:buClr>
                <a:schemeClr val="accent1"/>
              </a:buClr>
              <a:buFont typeface="Wingdings" panose="05000000000000000000" pitchFamily="2" charset="2"/>
              <a:buChar char="§"/>
              <a:defRPr sz="1100" b="1"/>
            </a:lvl1pPr>
          </a:lstStyle>
          <a:p>
            <a:r>
              <a:rPr lang="en-US" b="0" dirty="0">
                <a:latin typeface="Arial" panose="020B0604020202020204" pitchFamily="34" charset="0"/>
              </a:rPr>
              <a:t>Customer behavior</a:t>
            </a:r>
          </a:p>
        </p:txBody>
      </p:sp>
      <p:sp>
        <p:nvSpPr>
          <p:cNvPr id="51" name="RBContent34">
            <a:extLst>
              <a:ext uri="{FF2B5EF4-FFF2-40B4-BE49-F238E27FC236}">
                <a16:creationId xmlns:a16="http://schemas.microsoft.com/office/drawing/2014/main" id="{35C4FB09-F36B-4038-90E9-2D6A317F9A57}"/>
              </a:ext>
            </a:extLst>
          </p:cNvPr>
          <p:cNvSpPr txBox="1"/>
          <p:nvPr/>
        </p:nvSpPr>
        <p:spPr>
          <a:xfrm>
            <a:off x="3608774" y="3148700"/>
            <a:ext cx="1485936" cy="169277"/>
          </a:xfrm>
          <a:prstGeom prst="rect">
            <a:avLst/>
          </a:prstGeom>
          <a:noFill/>
        </p:spPr>
        <p:txBody>
          <a:bodyPr vert="horz" wrap="square" lIns="108000" tIns="0" rIns="0" bIns="0" rtlCol="0">
            <a:spAutoFit/>
          </a:bodyPr>
          <a:lstStyle>
            <a:defPPr>
              <a:defRPr lang="en-US"/>
            </a:defPPr>
            <a:lvl1pPr marL="177800" indent="-177800">
              <a:buClr>
                <a:schemeClr val="accent1"/>
              </a:buClr>
              <a:buFont typeface="Wingdings" panose="05000000000000000000" pitchFamily="2" charset="2"/>
              <a:buChar char="§"/>
              <a:defRPr sz="1100" b="1"/>
            </a:lvl1pPr>
          </a:lstStyle>
          <a:p>
            <a:r>
              <a:rPr lang="en-US" b="0" dirty="0">
                <a:latin typeface="Arial" panose="020B0604020202020204" pitchFamily="34" charset="0"/>
              </a:rPr>
              <a:t>Advertising</a:t>
            </a:r>
          </a:p>
        </p:txBody>
      </p:sp>
      <p:sp>
        <p:nvSpPr>
          <p:cNvPr id="62" name="RBContent34">
            <a:extLst>
              <a:ext uri="{FF2B5EF4-FFF2-40B4-BE49-F238E27FC236}">
                <a16:creationId xmlns:a16="http://schemas.microsoft.com/office/drawing/2014/main" id="{7249863E-0AC2-4A6B-A531-B4E6D0F0464F}"/>
              </a:ext>
            </a:extLst>
          </p:cNvPr>
          <p:cNvSpPr txBox="1"/>
          <p:nvPr/>
        </p:nvSpPr>
        <p:spPr>
          <a:xfrm>
            <a:off x="6247711" y="4021813"/>
            <a:ext cx="1754769" cy="338554"/>
          </a:xfrm>
          <a:prstGeom prst="rect">
            <a:avLst/>
          </a:prstGeom>
          <a:noFill/>
        </p:spPr>
        <p:txBody>
          <a:bodyPr vert="horz" wrap="square" lIns="108000" tIns="0" rIns="0" bIns="0" rtlCol="0">
            <a:spAutoFit/>
          </a:bodyPr>
          <a:lstStyle>
            <a:defPPr>
              <a:defRPr lang="en-US"/>
            </a:defPPr>
            <a:lvl1pPr marL="177800" indent="-177800">
              <a:buClr>
                <a:schemeClr val="accent1"/>
              </a:buClr>
              <a:buFont typeface="Wingdings" panose="05000000000000000000" pitchFamily="2" charset="2"/>
              <a:buChar char="§"/>
              <a:defRPr sz="1100" b="1"/>
            </a:lvl1pPr>
          </a:lstStyle>
          <a:p>
            <a:r>
              <a:rPr lang="en-US" b="0" dirty="0">
                <a:latin typeface="Arial" panose="020B0604020202020204" pitchFamily="34" charset="0"/>
              </a:rPr>
              <a:t>Customer base (marketing access)</a:t>
            </a:r>
          </a:p>
        </p:txBody>
      </p:sp>
      <p:sp>
        <p:nvSpPr>
          <p:cNvPr id="48" name="Source">
            <a:extLst>
              <a:ext uri="{FF2B5EF4-FFF2-40B4-BE49-F238E27FC236}">
                <a16:creationId xmlns:a16="http://schemas.microsoft.com/office/drawing/2014/main" id="{3CBDAA50-9D64-4EA4-91AA-D3C5EC045BF5}"/>
              </a:ext>
            </a:extLst>
          </p:cNvPr>
          <p:cNvSpPr txBox="1"/>
          <p:nvPr/>
        </p:nvSpPr>
        <p:spPr>
          <a:xfrm>
            <a:off x="1197113" y="4924106"/>
            <a:ext cx="1880323"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a:t>
            </a:r>
            <a:r>
              <a:rPr lang="en-US" sz="675" dirty="0" err="1">
                <a:latin typeface="Arial" panose="020B0604020202020204" pitchFamily="34" charset="0"/>
                <a:sym typeface="+mn-lt"/>
              </a:rPr>
              <a:t>GSMA</a:t>
            </a:r>
            <a:r>
              <a:rPr lang="en-US" sz="675" dirty="0">
                <a:latin typeface="Arial" panose="020B0604020202020204" pitchFamily="34" charset="0"/>
                <a:sym typeface="+mn-lt"/>
              </a:rPr>
              <a:t>, expert interviews, Roland Berger</a:t>
            </a:r>
          </a:p>
        </p:txBody>
      </p:sp>
      <p:sp>
        <p:nvSpPr>
          <p:cNvPr id="52" name="RbLeanShape Arrow Option 2 3">
            <a:extLst>
              <a:ext uri="{FF2B5EF4-FFF2-40B4-BE49-F238E27FC236}">
                <a16:creationId xmlns:a16="http://schemas.microsoft.com/office/drawing/2014/main" id="{0C65406E-84D9-493F-A064-BA05AECC198B}"/>
              </a:ext>
            </a:extLst>
          </p:cNvPr>
          <p:cNvSpPr/>
          <p:nvPr/>
        </p:nvSpPr>
        <p:spPr>
          <a:xfrm rot="16200000">
            <a:off x="2670336" y="1826318"/>
            <a:ext cx="203116" cy="241616"/>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508000" y="152400"/>
                </a:lnTo>
                <a:lnTo>
                  <a:pt x="508000" y="0"/>
                </a:lnTo>
                <a:lnTo>
                  <a:pt x="1079500" y="311150"/>
                </a:lnTo>
                <a:lnTo>
                  <a:pt x="508000" y="622300"/>
                </a:lnTo>
                <a:lnTo>
                  <a:pt x="508000" y="469900"/>
                </a:lnTo>
                <a:lnTo>
                  <a:pt x="0" y="469900"/>
                </a:lnTo>
              </a:path>
            </a:pathLst>
          </a:custGeom>
          <a:solidFill>
            <a:schemeClr val="accent3"/>
          </a:solidFill>
          <a:ln w="22225">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a:p>
        </p:txBody>
      </p:sp>
      <p:sp>
        <p:nvSpPr>
          <p:cNvPr id="53" name="RbLeanShape Arrow Option 2 3">
            <a:extLst>
              <a:ext uri="{FF2B5EF4-FFF2-40B4-BE49-F238E27FC236}">
                <a16:creationId xmlns:a16="http://schemas.microsoft.com/office/drawing/2014/main" id="{86D19613-A1F8-4DD0-AA30-C948E970ACF3}"/>
              </a:ext>
            </a:extLst>
          </p:cNvPr>
          <p:cNvSpPr/>
          <p:nvPr/>
        </p:nvSpPr>
        <p:spPr>
          <a:xfrm rot="16200000">
            <a:off x="1370172" y="1826318"/>
            <a:ext cx="203116" cy="241616"/>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508000" y="152400"/>
                </a:lnTo>
                <a:lnTo>
                  <a:pt x="508000" y="0"/>
                </a:lnTo>
                <a:lnTo>
                  <a:pt x="1079500" y="311150"/>
                </a:lnTo>
                <a:lnTo>
                  <a:pt x="508000" y="622300"/>
                </a:lnTo>
                <a:lnTo>
                  <a:pt x="508000" y="469900"/>
                </a:lnTo>
                <a:lnTo>
                  <a:pt x="0" y="469900"/>
                </a:lnTo>
              </a:path>
            </a:pathLst>
          </a:custGeom>
          <a:solidFill>
            <a:schemeClr val="accent3"/>
          </a:solidFill>
          <a:ln w="22225">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a:p>
        </p:txBody>
      </p:sp>
      <p:sp>
        <p:nvSpPr>
          <p:cNvPr id="54" name="RbLeanShape Arrow Option 2 3">
            <a:extLst>
              <a:ext uri="{FF2B5EF4-FFF2-40B4-BE49-F238E27FC236}">
                <a16:creationId xmlns:a16="http://schemas.microsoft.com/office/drawing/2014/main" id="{2206A1FD-67DF-4795-AE3F-A08149AB09B6}"/>
              </a:ext>
            </a:extLst>
          </p:cNvPr>
          <p:cNvSpPr/>
          <p:nvPr/>
        </p:nvSpPr>
        <p:spPr>
          <a:xfrm rot="16200000">
            <a:off x="5299236" y="1826318"/>
            <a:ext cx="203116" cy="241616"/>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508000" y="152400"/>
                </a:lnTo>
                <a:lnTo>
                  <a:pt x="508000" y="0"/>
                </a:lnTo>
                <a:lnTo>
                  <a:pt x="1079500" y="311150"/>
                </a:lnTo>
                <a:lnTo>
                  <a:pt x="508000" y="622300"/>
                </a:lnTo>
                <a:lnTo>
                  <a:pt x="508000" y="469900"/>
                </a:lnTo>
                <a:lnTo>
                  <a:pt x="0" y="469900"/>
                </a:lnTo>
              </a:path>
            </a:pathLst>
          </a:custGeom>
          <a:solidFill>
            <a:schemeClr val="accent3"/>
          </a:solidFill>
          <a:ln w="22225">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a:p>
        </p:txBody>
      </p:sp>
      <p:sp>
        <p:nvSpPr>
          <p:cNvPr id="55" name="RbLeanShape Arrow Option 2 3">
            <a:extLst>
              <a:ext uri="{FF2B5EF4-FFF2-40B4-BE49-F238E27FC236}">
                <a16:creationId xmlns:a16="http://schemas.microsoft.com/office/drawing/2014/main" id="{926783E0-BCD4-412D-AF7B-0C26BD86D038}"/>
              </a:ext>
            </a:extLst>
          </p:cNvPr>
          <p:cNvSpPr/>
          <p:nvPr/>
        </p:nvSpPr>
        <p:spPr>
          <a:xfrm rot="16200000">
            <a:off x="3999072" y="1826318"/>
            <a:ext cx="203116" cy="241616"/>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508000" y="152400"/>
                </a:lnTo>
                <a:lnTo>
                  <a:pt x="508000" y="0"/>
                </a:lnTo>
                <a:lnTo>
                  <a:pt x="1079500" y="311150"/>
                </a:lnTo>
                <a:lnTo>
                  <a:pt x="508000" y="622300"/>
                </a:lnTo>
                <a:lnTo>
                  <a:pt x="508000" y="469900"/>
                </a:lnTo>
                <a:lnTo>
                  <a:pt x="0" y="469900"/>
                </a:lnTo>
              </a:path>
            </a:pathLst>
          </a:custGeom>
          <a:solidFill>
            <a:schemeClr val="accent3"/>
          </a:solidFill>
          <a:ln w="22225">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a:p>
        </p:txBody>
      </p:sp>
      <p:sp>
        <p:nvSpPr>
          <p:cNvPr id="56" name="RbLeanShape Arrow Option 2 3">
            <a:extLst>
              <a:ext uri="{FF2B5EF4-FFF2-40B4-BE49-F238E27FC236}">
                <a16:creationId xmlns:a16="http://schemas.microsoft.com/office/drawing/2014/main" id="{FEE26A64-FCDA-40F7-868B-525C8875A206}"/>
              </a:ext>
            </a:extLst>
          </p:cNvPr>
          <p:cNvSpPr/>
          <p:nvPr/>
        </p:nvSpPr>
        <p:spPr>
          <a:xfrm rot="16200000">
            <a:off x="7928136" y="1826318"/>
            <a:ext cx="203116" cy="241616"/>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508000" y="152400"/>
                </a:lnTo>
                <a:lnTo>
                  <a:pt x="508000" y="0"/>
                </a:lnTo>
                <a:lnTo>
                  <a:pt x="1079500" y="311150"/>
                </a:lnTo>
                <a:lnTo>
                  <a:pt x="508000" y="622300"/>
                </a:lnTo>
                <a:lnTo>
                  <a:pt x="508000" y="469900"/>
                </a:lnTo>
                <a:lnTo>
                  <a:pt x="0" y="469900"/>
                </a:lnTo>
              </a:path>
            </a:pathLst>
          </a:custGeom>
          <a:solidFill>
            <a:schemeClr val="accent3"/>
          </a:solidFill>
          <a:ln w="22225">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a:p>
        </p:txBody>
      </p:sp>
      <p:sp>
        <p:nvSpPr>
          <p:cNvPr id="59" name="RbLeanShape Arrow Option 2 3">
            <a:extLst>
              <a:ext uri="{FF2B5EF4-FFF2-40B4-BE49-F238E27FC236}">
                <a16:creationId xmlns:a16="http://schemas.microsoft.com/office/drawing/2014/main" id="{9E6EDBB6-058E-4F78-9AF2-3E6EF5463E48}"/>
              </a:ext>
            </a:extLst>
          </p:cNvPr>
          <p:cNvSpPr/>
          <p:nvPr/>
        </p:nvSpPr>
        <p:spPr>
          <a:xfrm rot="16200000">
            <a:off x="6627972" y="1826318"/>
            <a:ext cx="203116" cy="241616"/>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508000" y="152400"/>
                </a:lnTo>
                <a:lnTo>
                  <a:pt x="508000" y="0"/>
                </a:lnTo>
                <a:lnTo>
                  <a:pt x="1079500" y="311150"/>
                </a:lnTo>
                <a:lnTo>
                  <a:pt x="508000" y="622300"/>
                </a:lnTo>
                <a:lnTo>
                  <a:pt x="508000" y="469900"/>
                </a:lnTo>
                <a:lnTo>
                  <a:pt x="0" y="469900"/>
                </a:lnTo>
              </a:path>
            </a:pathLst>
          </a:custGeom>
          <a:solidFill>
            <a:schemeClr val="accent3"/>
          </a:solidFill>
          <a:ln w="22225">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a:p>
        </p:txBody>
      </p:sp>
      <p:pic>
        <p:nvPicPr>
          <p:cNvPr id="60" name="Picture 59" descr="Application&#10;&#10;Description automatically generated">
            <a:extLst>
              <a:ext uri="{FF2B5EF4-FFF2-40B4-BE49-F238E27FC236}">
                <a16:creationId xmlns:a16="http://schemas.microsoft.com/office/drawing/2014/main" id="{2D33AA09-9D93-4BAE-95AD-0F6DEE2B800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384050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FCF911A3-D5F5-439F-AB5A-85819C01FB3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592" imgH="595" progId="TCLayout.ActiveDocument.1">
                  <p:embed/>
                </p:oleObj>
              </mc:Choice>
              <mc:Fallback>
                <p:oleObj name="think-cell Slide" r:id="rId4" imgW="592" imgH="595" progId="TCLayout.ActiveDocument.1">
                  <p:embed/>
                  <p:pic>
                    <p:nvPicPr>
                      <p:cNvPr id="37" name="Object 36" hidden="1">
                        <a:extLst>
                          <a:ext uri="{FF2B5EF4-FFF2-40B4-BE49-F238E27FC236}">
                            <a16:creationId xmlns:a16="http://schemas.microsoft.com/office/drawing/2014/main" id="{FCF911A3-D5F5-439F-AB5A-85819C01FB36}"/>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C93A9FBD-7958-466E-9A12-61F61ACB33D9}"/>
              </a:ext>
            </a:extLst>
          </p:cNvPr>
          <p:cNvSpPr>
            <a:spLocks noGrp="1"/>
          </p:cNvSpPr>
          <p:nvPr>
            <p:ph type="sldNum" sz="quarter" idx="15"/>
          </p:nvPr>
        </p:nvSpPr>
        <p:spPr/>
        <p:txBody>
          <a:bodyPr/>
          <a:lstStyle/>
          <a:p>
            <a:fld id="{01940DDA-0656-452C-A408-68789653BD9B}" type="slidenum">
              <a:rPr lang="en-US" smtClean="0"/>
              <a:pPr/>
              <a:t>47</a:t>
            </a:fld>
            <a:endParaRPr lang="en-US" dirty="0"/>
          </a:p>
        </p:txBody>
      </p:sp>
      <p:sp>
        <p:nvSpPr>
          <p:cNvPr id="8" name="Title 7">
            <a:extLst>
              <a:ext uri="{FF2B5EF4-FFF2-40B4-BE49-F238E27FC236}">
                <a16:creationId xmlns:a16="http://schemas.microsoft.com/office/drawing/2014/main" id="{1A38A167-8A0E-4DF6-A192-580DA49CB424}"/>
              </a:ext>
            </a:extLst>
          </p:cNvPr>
          <p:cNvSpPr>
            <a:spLocks noGrp="1"/>
          </p:cNvSpPr>
          <p:nvPr>
            <p:ph type="title"/>
          </p:nvPr>
        </p:nvSpPr>
        <p:spPr>
          <a:xfrm>
            <a:off x="1197114" y="396000"/>
            <a:ext cx="7389537" cy="857250"/>
          </a:xfrm>
        </p:spPr>
        <p:txBody>
          <a:bodyPr wrap="square" lIns="0" tIns="0" rIns="0" bIns="0">
            <a:normAutofit/>
          </a:bodyPr>
          <a:lstStyle/>
          <a:p>
            <a:r>
              <a:rPr lang="en-US" dirty="0"/>
              <a:t>For example, offering consumer credit on the marketplace would aid merchants and </a:t>
            </a:r>
            <a:r>
              <a:rPr lang="en-US" dirty="0">
                <a:solidFill>
                  <a:srgbClr val="DE002B"/>
                </a:solidFill>
              </a:rPr>
              <a:t>increase revenue by 15%</a:t>
            </a:r>
          </a:p>
        </p:txBody>
      </p:sp>
      <p:grpSp>
        <p:nvGrpSpPr>
          <p:cNvPr id="3" name="Group 2"/>
          <p:cNvGrpSpPr/>
          <p:nvPr/>
        </p:nvGrpSpPr>
        <p:grpSpPr>
          <a:xfrm>
            <a:off x="809664" y="1381175"/>
            <a:ext cx="2185229" cy="3045511"/>
            <a:chOff x="1127373" y="1381175"/>
            <a:chExt cx="2185229" cy="3045511"/>
          </a:xfrm>
        </p:grpSpPr>
        <p:sp>
          <p:nvSpPr>
            <p:cNvPr id="42" name="RBContent27">
              <a:extLst>
                <a:ext uri="{FF2B5EF4-FFF2-40B4-BE49-F238E27FC236}">
                  <a16:creationId xmlns:a16="http://schemas.microsoft.com/office/drawing/2014/main" id="{EF98E6EC-9541-447E-908C-19C802E4171C}"/>
                </a:ext>
              </a:extLst>
            </p:cNvPr>
            <p:cNvSpPr txBox="1">
              <a:spLocks/>
            </p:cNvSpPr>
            <p:nvPr/>
          </p:nvSpPr>
          <p:spPr>
            <a:xfrm>
              <a:off x="1617465" y="1523299"/>
              <a:ext cx="1695137" cy="180049"/>
            </a:xfrm>
            <a:prstGeom prst="rect">
              <a:avLst/>
            </a:prstGeom>
            <a:noFill/>
            <a:ln w="9525">
              <a:noFill/>
            </a:ln>
          </p:spPr>
          <p:txBody>
            <a:bodyPr vert="horz" wrap="square" lIns="0" tIns="0" rIns="0" bIns="0" rtlCol="0">
              <a:spAutoFit/>
            </a:bodyPr>
            <a:lstStyle/>
            <a:p>
              <a:pPr>
                <a:lnSpc>
                  <a:spcPct val="90000"/>
                </a:lnSpc>
              </a:pPr>
              <a:r>
                <a:rPr lang="de-DE" sz="1300" b="1" dirty="0">
                  <a:solidFill>
                    <a:srgbClr val="DE002B"/>
                  </a:solidFill>
                  <a:latin typeface="+mj-lt"/>
                </a:rPr>
                <a:t>Offering description</a:t>
              </a:r>
              <a:endParaRPr lang="en-US" sz="1300" b="1" dirty="0">
                <a:solidFill>
                  <a:srgbClr val="DE002B"/>
                </a:solidFill>
                <a:latin typeface="+mj-lt"/>
              </a:endParaRPr>
            </a:p>
          </p:txBody>
        </p:sp>
        <p:sp>
          <p:nvSpPr>
            <p:cNvPr id="52" name="RBContent27">
              <a:extLst>
                <a:ext uri="{FF2B5EF4-FFF2-40B4-BE49-F238E27FC236}">
                  <a16:creationId xmlns:a16="http://schemas.microsoft.com/office/drawing/2014/main" id="{A1B3E585-B91F-4B53-8380-6BCB546820EA}"/>
                </a:ext>
              </a:extLst>
            </p:cNvPr>
            <p:cNvSpPr txBox="1">
              <a:spLocks/>
            </p:cNvSpPr>
            <p:nvPr/>
          </p:nvSpPr>
          <p:spPr>
            <a:xfrm>
              <a:off x="1127373" y="3493566"/>
              <a:ext cx="2117586" cy="457048"/>
            </a:xfrm>
            <a:prstGeom prst="rect">
              <a:avLst/>
            </a:prstGeom>
            <a:noFill/>
            <a:ln w="9525">
              <a:noFill/>
            </a:ln>
          </p:spPr>
          <p:txBody>
            <a:bodyPr vert="horz" wrap="square" lIns="0" tIns="0" rIns="0" bIns="0" rtlCol="0">
              <a:spAutoFit/>
            </a:bodyPr>
            <a:lstStyle/>
            <a:p>
              <a:pPr marL="214313" lvl="1" indent="-214313">
                <a:lnSpc>
                  <a:spcPct val="90000"/>
                </a:lnSpc>
                <a:spcBef>
                  <a:spcPts val="277"/>
                </a:spcBef>
                <a:buClr>
                  <a:schemeClr val="accent1"/>
                </a:buClr>
                <a:buSzPct val="100000"/>
                <a:buFont typeface="Wingdings" panose="05000000000000000000" pitchFamily="2" charset="2"/>
                <a:buChar char="§"/>
              </a:pPr>
              <a:r>
                <a:rPr lang="de-DE" sz="1100" b="1" dirty="0">
                  <a:solidFill>
                    <a:schemeClr val="tx2"/>
                  </a:solidFill>
                  <a:latin typeface="Arial" panose="020B0604020202020204" pitchFamily="34" charset="0"/>
                </a:rPr>
                <a:t>Merchant receives 100% of purchase price </a:t>
              </a:r>
              <a:r>
                <a:rPr lang="de-DE" sz="1100" dirty="0">
                  <a:solidFill>
                    <a:schemeClr val="tx2"/>
                  </a:solidFill>
                  <a:latin typeface="Arial" panose="020B0604020202020204" pitchFamily="34" charset="0"/>
                </a:rPr>
                <a:t>within few days of purchase</a:t>
              </a:r>
            </a:p>
          </p:txBody>
        </p:sp>
        <p:cxnSp>
          <p:nvCxnSpPr>
            <p:cNvPr id="54" name="Straight Connector 53">
              <a:extLst>
                <a:ext uri="{FF2B5EF4-FFF2-40B4-BE49-F238E27FC236}">
                  <a16:creationId xmlns:a16="http://schemas.microsoft.com/office/drawing/2014/main" id="{C7EC98E5-9301-456F-8CA1-179D0048D02D}"/>
                </a:ext>
              </a:extLst>
            </p:cNvPr>
            <p:cNvCxnSpPr>
              <a:cxnSpLocks/>
            </p:cNvCxnSpPr>
            <p:nvPr/>
          </p:nvCxnSpPr>
          <p:spPr>
            <a:xfrm>
              <a:off x="1127373" y="1806207"/>
              <a:ext cx="2117586" cy="0"/>
            </a:xfrm>
            <a:prstGeom prst="line">
              <a:avLst/>
            </a:prstGeom>
            <a:ln w="22225" cmpd="sng">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59" name="RBContent27">
              <a:extLst>
                <a:ext uri="{FF2B5EF4-FFF2-40B4-BE49-F238E27FC236}">
                  <a16:creationId xmlns:a16="http://schemas.microsoft.com/office/drawing/2014/main" id="{C72F26A6-4D75-4E7D-88F8-0CB8DDAAEF7E}"/>
                </a:ext>
              </a:extLst>
            </p:cNvPr>
            <p:cNvSpPr txBox="1">
              <a:spLocks/>
            </p:cNvSpPr>
            <p:nvPr/>
          </p:nvSpPr>
          <p:spPr>
            <a:xfrm>
              <a:off x="1127373" y="1932024"/>
              <a:ext cx="2117586" cy="609398"/>
            </a:xfrm>
            <a:prstGeom prst="rect">
              <a:avLst/>
            </a:prstGeom>
            <a:noFill/>
            <a:ln w="9525">
              <a:noFill/>
            </a:ln>
          </p:spPr>
          <p:txBody>
            <a:bodyPr vert="horz" wrap="square" lIns="0" tIns="0" rIns="0" bIns="0" rtlCol="0">
              <a:spAutoFit/>
            </a:bodyPr>
            <a:lstStyle/>
            <a:p>
              <a:pPr marL="214313" lvl="1" indent="-214313">
                <a:lnSpc>
                  <a:spcPct val="90000"/>
                </a:lnSpc>
                <a:spcBef>
                  <a:spcPts val="277"/>
                </a:spcBef>
                <a:buClr>
                  <a:schemeClr val="accent1"/>
                </a:buClr>
                <a:buSzPct val="100000"/>
                <a:buFont typeface="Wingdings" panose="05000000000000000000" pitchFamily="2" charset="2"/>
                <a:buChar char="§"/>
              </a:pPr>
              <a:r>
                <a:rPr lang="de-DE" sz="1100" dirty="0">
                  <a:solidFill>
                    <a:schemeClr val="tx2"/>
                  </a:solidFill>
                  <a:latin typeface="Arial" panose="020B0604020202020204" pitchFamily="34" charset="0"/>
                </a:rPr>
                <a:t>Marketplace extends line of credit for consumers, </a:t>
              </a:r>
              <a:r>
                <a:rPr lang="de-DE" sz="1100" b="1" dirty="0">
                  <a:solidFill>
                    <a:schemeClr val="tx2"/>
                  </a:solidFill>
                  <a:latin typeface="Arial" panose="020B0604020202020204" pitchFamily="34" charset="0"/>
                </a:rPr>
                <a:t>to pay back purchase value over time</a:t>
              </a:r>
              <a:endParaRPr lang="en-US" sz="1100" b="1" dirty="0">
                <a:solidFill>
                  <a:schemeClr val="tx2"/>
                </a:solidFill>
                <a:latin typeface="Arial" panose="020B0604020202020204" pitchFamily="34" charset="0"/>
              </a:endParaRPr>
            </a:p>
          </p:txBody>
        </p:sp>
        <p:sp>
          <p:nvSpPr>
            <p:cNvPr id="65" name="RBContent27">
              <a:extLst>
                <a:ext uri="{FF2B5EF4-FFF2-40B4-BE49-F238E27FC236}">
                  <a16:creationId xmlns:a16="http://schemas.microsoft.com/office/drawing/2014/main" id="{03603272-45D4-4375-8889-C8781A660F8F}"/>
                </a:ext>
              </a:extLst>
            </p:cNvPr>
            <p:cNvSpPr txBox="1">
              <a:spLocks/>
            </p:cNvSpPr>
            <p:nvPr/>
          </p:nvSpPr>
          <p:spPr>
            <a:xfrm>
              <a:off x="1127373" y="2560446"/>
              <a:ext cx="2117586" cy="914096"/>
            </a:xfrm>
            <a:prstGeom prst="rect">
              <a:avLst/>
            </a:prstGeom>
            <a:noFill/>
            <a:ln w="9525">
              <a:noFill/>
            </a:ln>
          </p:spPr>
          <p:txBody>
            <a:bodyPr vert="horz" wrap="square" lIns="0" tIns="0" rIns="0" bIns="0" rtlCol="0">
              <a:spAutoFit/>
            </a:bodyPr>
            <a:lstStyle/>
            <a:p>
              <a:pPr marL="214313" lvl="1" indent="-214313">
                <a:lnSpc>
                  <a:spcPct val="90000"/>
                </a:lnSpc>
                <a:spcBef>
                  <a:spcPts val="277"/>
                </a:spcBef>
                <a:buClr>
                  <a:schemeClr val="accent1"/>
                </a:buClr>
                <a:buSzPct val="100000"/>
                <a:buFont typeface="Wingdings" panose="05000000000000000000" pitchFamily="2" charset="2"/>
                <a:buChar char="§"/>
              </a:pPr>
              <a:r>
                <a:rPr lang="de-DE" sz="1100" dirty="0">
                  <a:solidFill>
                    <a:schemeClr val="tx2"/>
                  </a:solidFill>
                  <a:latin typeface="Arial" panose="020B0604020202020204" pitchFamily="34" charset="0"/>
                </a:rPr>
                <a:t>Customer is asked series of questions prior to selecting credit option –</a:t>
              </a:r>
              <a:r>
                <a:rPr lang="en-US" sz="1100" dirty="0">
                  <a:solidFill>
                    <a:schemeClr val="tx2"/>
                  </a:solidFill>
                  <a:latin typeface="Arial" panose="020B0604020202020204" pitchFamily="34" charset="0"/>
                </a:rPr>
                <a:t> </a:t>
              </a:r>
              <a:r>
                <a:rPr lang="en-US" sz="1100" b="1" dirty="0">
                  <a:solidFill>
                    <a:schemeClr val="tx2"/>
                  </a:solidFill>
                  <a:latin typeface="Arial" panose="020B0604020202020204" pitchFamily="34" charset="0"/>
                </a:rPr>
                <a:t>Risk assessment and approval is responsibility of marketplace</a:t>
              </a:r>
              <a:endParaRPr lang="de-DE" sz="1100" b="1" dirty="0">
                <a:solidFill>
                  <a:schemeClr val="tx2"/>
                </a:solidFill>
                <a:latin typeface="Arial" panose="020B0604020202020204" pitchFamily="34" charset="0"/>
              </a:endParaRPr>
            </a:p>
          </p:txBody>
        </p:sp>
        <p:sp>
          <p:nvSpPr>
            <p:cNvPr id="66" name="RBContent27">
              <a:extLst>
                <a:ext uri="{FF2B5EF4-FFF2-40B4-BE49-F238E27FC236}">
                  <a16:creationId xmlns:a16="http://schemas.microsoft.com/office/drawing/2014/main" id="{3DCC99CB-0F90-48B4-BDB7-9D740768486D}"/>
                </a:ext>
              </a:extLst>
            </p:cNvPr>
            <p:cNvSpPr txBox="1">
              <a:spLocks/>
            </p:cNvSpPr>
            <p:nvPr/>
          </p:nvSpPr>
          <p:spPr>
            <a:xfrm>
              <a:off x="1127373" y="3969638"/>
              <a:ext cx="2117586" cy="457048"/>
            </a:xfrm>
            <a:prstGeom prst="rect">
              <a:avLst/>
            </a:prstGeom>
            <a:noFill/>
            <a:ln w="9525">
              <a:noFill/>
            </a:ln>
          </p:spPr>
          <p:txBody>
            <a:bodyPr vert="horz" wrap="square" lIns="0" tIns="0" rIns="0" bIns="0" rtlCol="0">
              <a:spAutoFit/>
            </a:bodyPr>
            <a:lstStyle/>
            <a:p>
              <a:pPr marL="214313" lvl="1" indent="-214313">
                <a:lnSpc>
                  <a:spcPct val="90000"/>
                </a:lnSpc>
                <a:spcBef>
                  <a:spcPts val="277"/>
                </a:spcBef>
                <a:buClr>
                  <a:schemeClr val="accent1"/>
                </a:buClr>
                <a:buSzPct val="100000"/>
                <a:buFont typeface="Wingdings" panose="05000000000000000000" pitchFamily="2" charset="2"/>
                <a:buChar char="§"/>
              </a:pPr>
              <a:r>
                <a:rPr lang="de-DE" sz="1100" dirty="0">
                  <a:solidFill>
                    <a:schemeClr val="tx2"/>
                  </a:solidFill>
                  <a:latin typeface="Arial" panose="020B0604020202020204" pitchFamily="34" charset="0"/>
                </a:rPr>
                <a:t>Credit relationship is between customer &amp; marketplace – Marketplace bears liability</a:t>
              </a:r>
            </a:p>
          </p:txBody>
        </p:sp>
        <p:grpSp>
          <p:nvGrpSpPr>
            <p:cNvPr id="70" name="Group 69">
              <a:extLst>
                <a:ext uri="{FF2B5EF4-FFF2-40B4-BE49-F238E27FC236}">
                  <a16:creationId xmlns:a16="http://schemas.microsoft.com/office/drawing/2014/main" id="{03A721F8-6F49-41ED-BB85-2194589D900D}"/>
                </a:ext>
              </a:extLst>
            </p:cNvPr>
            <p:cNvGrpSpPr>
              <a:grpSpLocks noChangeAspect="1"/>
            </p:cNvGrpSpPr>
            <p:nvPr/>
          </p:nvGrpSpPr>
          <p:grpSpPr>
            <a:xfrm>
              <a:off x="1135399" y="1381175"/>
              <a:ext cx="348596" cy="345805"/>
              <a:chOff x="3841750" y="1909763"/>
              <a:chExt cx="2579687" cy="2559050"/>
            </a:xfrm>
            <a:solidFill>
              <a:schemeClr val="accent3"/>
            </a:solidFill>
          </p:grpSpPr>
          <p:sp>
            <p:nvSpPr>
              <p:cNvPr id="73" name="Freeform 5">
                <a:extLst>
                  <a:ext uri="{FF2B5EF4-FFF2-40B4-BE49-F238E27FC236}">
                    <a16:creationId xmlns:a16="http://schemas.microsoft.com/office/drawing/2014/main" id="{03A58C1A-06AE-49F7-B967-A68282162906}"/>
                  </a:ext>
                </a:extLst>
              </p:cNvPr>
              <p:cNvSpPr>
                <a:spLocks/>
              </p:cNvSpPr>
              <p:nvPr/>
            </p:nvSpPr>
            <p:spPr bwMode="auto">
              <a:xfrm>
                <a:off x="4602163" y="1909763"/>
                <a:ext cx="1492250" cy="647700"/>
              </a:xfrm>
              <a:custGeom>
                <a:avLst/>
                <a:gdLst>
                  <a:gd name="T0" fmla="*/ 0 w 940"/>
                  <a:gd name="T1" fmla="*/ 408 h 408"/>
                  <a:gd name="T2" fmla="*/ 706 w 940"/>
                  <a:gd name="T3" fmla="*/ 0 h 408"/>
                  <a:gd name="T4" fmla="*/ 940 w 940"/>
                  <a:gd name="T5" fmla="*/ 408 h 408"/>
                  <a:gd name="T6" fmla="*/ 0 w 940"/>
                  <a:gd name="T7" fmla="*/ 408 h 408"/>
                </a:gdLst>
                <a:ahLst/>
                <a:cxnLst>
                  <a:cxn ang="0">
                    <a:pos x="T0" y="T1"/>
                  </a:cxn>
                  <a:cxn ang="0">
                    <a:pos x="T2" y="T3"/>
                  </a:cxn>
                  <a:cxn ang="0">
                    <a:pos x="T4" y="T5"/>
                  </a:cxn>
                  <a:cxn ang="0">
                    <a:pos x="T6" y="T7"/>
                  </a:cxn>
                </a:cxnLst>
                <a:rect l="0" t="0" r="r" b="b"/>
                <a:pathLst>
                  <a:path w="940" h="408">
                    <a:moveTo>
                      <a:pt x="0" y="408"/>
                    </a:moveTo>
                    <a:lnTo>
                      <a:pt x="706" y="0"/>
                    </a:lnTo>
                    <a:lnTo>
                      <a:pt x="940" y="408"/>
                    </a:lnTo>
                    <a:lnTo>
                      <a:pt x="0" y="4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82" name="Freeform 6">
                <a:extLst>
                  <a:ext uri="{FF2B5EF4-FFF2-40B4-BE49-F238E27FC236}">
                    <a16:creationId xmlns:a16="http://schemas.microsoft.com/office/drawing/2014/main" id="{0217770B-C300-43D4-BBA9-CABBAEE5457A}"/>
                  </a:ext>
                </a:extLst>
              </p:cNvPr>
              <p:cNvSpPr>
                <a:spLocks noEditPoints="1"/>
              </p:cNvSpPr>
              <p:nvPr/>
            </p:nvSpPr>
            <p:spPr bwMode="auto">
              <a:xfrm>
                <a:off x="3841750" y="2652713"/>
                <a:ext cx="2579687" cy="1816100"/>
              </a:xfrm>
              <a:custGeom>
                <a:avLst/>
                <a:gdLst>
                  <a:gd name="T0" fmla="*/ 80 w 2160"/>
                  <a:gd name="T1" fmla="*/ 480 h 1520"/>
                  <a:gd name="T2" fmla="*/ 600 w 2160"/>
                  <a:gd name="T3" fmla="*/ 480 h 1520"/>
                  <a:gd name="T4" fmla="*/ 800 w 2160"/>
                  <a:gd name="T5" fmla="*/ 680 h 1520"/>
                  <a:gd name="T6" fmla="*/ 800 w 2160"/>
                  <a:gd name="T7" fmla="*/ 920 h 1520"/>
                  <a:gd name="T8" fmla="*/ 600 w 2160"/>
                  <a:gd name="T9" fmla="*/ 1120 h 1520"/>
                  <a:gd name="T10" fmla="*/ 80 w 2160"/>
                  <a:gd name="T11" fmla="*/ 1120 h 1520"/>
                  <a:gd name="T12" fmla="*/ 0 w 2160"/>
                  <a:gd name="T13" fmla="*/ 1040 h 1520"/>
                  <a:gd name="T14" fmla="*/ 0 w 2160"/>
                  <a:gd name="T15" fmla="*/ 560 h 1520"/>
                  <a:gd name="T16" fmla="*/ 80 w 2160"/>
                  <a:gd name="T17" fmla="*/ 480 h 1520"/>
                  <a:gd name="T18" fmla="*/ 240 w 2160"/>
                  <a:gd name="T19" fmla="*/ 1200 h 1520"/>
                  <a:gd name="T20" fmla="*/ 240 w 2160"/>
                  <a:gd name="T21" fmla="*/ 1400 h 1520"/>
                  <a:gd name="T22" fmla="*/ 280 w 2160"/>
                  <a:gd name="T23" fmla="*/ 1520 h 1520"/>
                  <a:gd name="T24" fmla="*/ 200 w 2160"/>
                  <a:gd name="T25" fmla="*/ 1520 h 1520"/>
                  <a:gd name="T26" fmla="*/ 80 w 2160"/>
                  <a:gd name="T27" fmla="*/ 1400 h 1520"/>
                  <a:gd name="T28" fmla="*/ 80 w 2160"/>
                  <a:gd name="T29" fmla="*/ 1200 h 1520"/>
                  <a:gd name="T30" fmla="*/ 240 w 2160"/>
                  <a:gd name="T31" fmla="*/ 1200 h 1520"/>
                  <a:gd name="T32" fmla="*/ 80 w 2160"/>
                  <a:gd name="T33" fmla="*/ 400 h 1520"/>
                  <a:gd name="T34" fmla="*/ 80 w 2160"/>
                  <a:gd name="T35" fmla="*/ 120 h 1520"/>
                  <a:gd name="T36" fmla="*/ 200 w 2160"/>
                  <a:gd name="T37" fmla="*/ 0 h 1520"/>
                  <a:gd name="T38" fmla="*/ 280 w 2160"/>
                  <a:gd name="T39" fmla="*/ 0 h 1520"/>
                  <a:gd name="T40" fmla="*/ 240 w 2160"/>
                  <a:gd name="T41" fmla="*/ 120 h 1520"/>
                  <a:gd name="T42" fmla="*/ 240 w 2160"/>
                  <a:gd name="T43" fmla="*/ 400 h 1520"/>
                  <a:gd name="T44" fmla="*/ 80 w 2160"/>
                  <a:gd name="T45" fmla="*/ 400 h 1520"/>
                  <a:gd name="T46" fmla="*/ 320 w 2160"/>
                  <a:gd name="T47" fmla="*/ 400 h 1520"/>
                  <a:gd name="T48" fmla="*/ 320 w 2160"/>
                  <a:gd name="T49" fmla="*/ 120 h 1520"/>
                  <a:gd name="T50" fmla="*/ 440 w 2160"/>
                  <a:gd name="T51" fmla="*/ 0 h 1520"/>
                  <a:gd name="T52" fmla="*/ 2040 w 2160"/>
                  <a:gd name="T53" fmla="*/ 0 h 1520"/>
                  <a:gd name="T54" fmla="*/ 2160 w 2160"/>
                  <a:gd name="T55" fmla="*/ 120 h 1520"/>
                  <a:gd name="T56" fmla="*/ 2160 w 2160"/>
                  <a:gd name="T57" fmla="*/ 1400 h 1520"/>
                  <a:gd name="T58" fmla="*/ 2040 w 2160"/>
                  <a:gd name="T59" fmla="*/ 1520 h 1520"/>
                  <a:gd name="T60" fmla="*/ 440 w 2160"/>
                  <a:gd name="T61" fmla="*/ 1520 h 1520"/>
                  <a:gd name="T62" fmla="*/ 320 w 2160"/>
                  <a:gd name="T63" fmla="*/ 1400 h 1520"/>
                  <a:gd name="T64" fmla="*/ 320 w 2160"/>
                  <a:gd name="T65" fmla="*/ 1200 h 1520"/>
                  <a:gd name="T66" fmla="*/ 600 w 2160"/>
                  <a:gd name="T67" fmla="*/ 1200 h 1520"/>
                  <a:gd name="T68" fmla="*/ 880 w 2160"/>
                  <a:gd name="T69" fmla="*/ 920 h 1520"/>
                  <a:gd name="T70" fmla="*/ 880 w 2160"/>
                  <a:gd name="T71" fmla="*/ 680 h 1520"/>
                  <a:gd name="T72" fmla="*/ 600 w 2160"/>
                  <a:gd name="T73" fmla="*/ 400 h 1520"/>
                  <a:gd name="T74" fmla="*/ 320 w 2160"/>
                  <a:gd name="T75" fmla="*/ 400 h 1520"/>
                  <a:gd name="T76" fmla="*/ 480 w 2160"/>
                  <a:gd name="T77" fmla="*/ 640 h 1520"/>
                  <a:gd name="T78" fmla="*/ 320 w 2160"/>
                  <a:gd name="T79" fmla="*/ 800 h 1520"/>
                  <a:gd name="T80" fmla="*/ 480 w 2160"/>
                  <a:gd name="T81" fmla="*/ 960 h 1520"/>
                  <a:gd name="T82" fmla="*/ 640 w 2160"/>
                  <a:gd name="T83" fmla="*/ 800 h 1520"/>
                  <a:gd name="T84" fmla="*/ 480 w 2160"/>
                  <a:gd name="T85" fmla="*/ 64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0" h="1520">
                    <a:moveTo>
                      <a:pt x="80" y="480"/>
                    </a:moveTo>
                    <a:cubicBezTo>
                      <a:pt x="600" y="480"/>
                      <a:pt x="600" y="480"/>
                      <a:pt x="600" y="480"/>
                    </a:cubicBezTo>
                    <a:cubicBezTo>
                      <a:pt x="710" y="480"/>
                      <a:pt x="800" y="570"/>
                      <a:pt x="800" y="680"/>
                    </a:cubicBezTo>
                    <a:cubicBezTo>
                      <a:pt x="800" y="920"/>
                      <a:pt x="800" y="920"/>
                      <a:pt x="800" y="920"/>
                    </a:cubicBezTo>
                    <a:cubicBezTo>
                      <a:pt x="800" y="1030"/>
                      <a:pt x="710" y="1120"/>
                      <a:pt x="600" y="1120"/>
                    </a:cubicBezTo>
                    <a:cubicBezTo>
                      <a:pt x="80" y="1120"/>
                      <a:pt x="80" y="1120"/>
                      <a:pt x="80" y="1120"/>
                    </a:cubicBezTo>
                    <a:cubicBezTo>
                      <a:pt x="36" y="1120"/>
                      <a:pt x="0" y="1084"/>
                      <a:pt x="0" y="1040"/>
                    </a:cubicBezTo>
                    <a:cubicBezTo>
                      <a:pt x="0" y="560"/>
                      <a:pt x="0" y="560"/>
                      <a:pt x="0" y="560"/>
                    </a:cubicBezTo>
                    <a:cubicBezTo>
                      <a:pt x="0" y="516"/>
                      <a:pt x="36" y="480"/>
                      <a:pt x="80" y="480"/>
                    </a:cubicBezTo>
                    <a:close/>
                    <a:moveTo>
                      <a:pt x="240" y="1200"/>
                    </a:moveTo>
                    <a:cubicBezTo>
                      <a:pt x="240" y="1400"/>
                      <a:pt x="240" y="1400"/>
                      <a:pt x="240" y="1400"/>
                    </a:cubicBezTo>
                    <a:cubicBezTo>
                      <a:pt x="240" y="1445"/>
                      <a:pt x="255" y="1486"/>
                      <a:pt x="280" y="1520"/>
                    </a:cubicBezTo>
                    <a:cubicBezTo>
                      <a:pt x="200" y="1520"/>
                      <a:pt x="200" y="1520"/>
                      <a:pt x="200" y="1520"/>
                    </a:cubicBezTo>
                    <a:cubicBezTo>
                      <a:pt x="134" y="1520"/>
                      <a:pt x="80" y="1466"/>
                      <a:pt x="80" y="1400"/>
                    </a:cubicBezTo>
                    <a:cubicBezTo>
                      <a:pt x="80" y="1200"/>
                      <a:pt x="80" y="1200"/>
                      <a:pt x="80" y="1200"/>
                    </a:cubicBezTo>
                    <a:lnTo>
                      <a:pt x="240" y="1200"/>
                    </a:lnTo>
                    <a:close/>
                    <a:moveTo>
                      <a:pt x="80" y="400"/>
                    </a:moveTo>
                    <a:cubicBezTo>
                      <a:pt x="80" y="120"/>
                      <a:pt x="80" y="120"/>
                      <a:pt x="80" y="120"/>
                    </a:cubicBezTo>
                    <a:cubicBezTo>
                      <a:pt x="80" y="54"/>
                      <a:pt x="134" y="0"/>
                      <a:pt x="200" y="0"/>
                    </a:cubicBezTo>
                    <a:cubicBezTo>
                      <a:pt x="280" y="0"/>
                      <a:pt x="280" y="0"/>
                      <a:pt x="280" y="0"/>
                    </a:cubicBezTo>
                    <a:cubicBezTo>
                      <a:pt x="255" y="34"/>
                      <a:pt x="240" y="75"/>
                      <a:pt x="240" y="120"/>
                    </a:cubicBezTo>
                    <a:cubicBezTo>
                      <a:pt x="240" y="400"/>
                      <a:pt x="240" y="400"/>
                      <a:pt x="240" y="400"/>
                    </a:cubicBezTo>
                    <a:lnTo>
                      <a:pt x="80" y="400"/>
                    </a:lnTo>
                    <a:close/>
                    <a:moveTo>
                      <a:pt x="320" y="400"/>
                    </a:moveTo>
                    <a:cubicBezTo>
                      <a:pt x="320" y="120"/>
                      <a:pt x="320" y="120"/>
                      <a:pt x="320" y="120"/>
                    </a:cubicBezTo>
                    <a:cubicBezTo>
                      <a:pt x="320" y="54"/>
                      <a:pt x="374" y="0"/>
                      <a:pt x="440" y="0"/>
                    </a:cubicBezTo>
                    <a:cubicBezTo>
                      <a:pt x="2040" y="0"/>
                      <a:pt x="2040" y="0"/>
                      <a:pt x="2040" y="0"/>
                    </a:cubicBezTo>
                    <a:cubicBezTo>
                      <a:pt x="2106" y="0"/>
                      <a:pt x="2160" y="54"/>
                      <a:pt x="2160" y="120"/>
                    </a:cubicBezTo>
                    <a:cubicBezTo>
                      <a:pt x="2160" y="1400"/>
                      <a:pt x="2160" y="1400"/>
                      <a:pt x="2160" y="1400"/>
                    </a:cubicBezTo>
                    <a:cubicBezTo>
                      <a:pt x="2160" y="1466"/>
                      <a:pt x="2106" y="1520"/>
                      <a:pt x="2040" y="1520"/>
                    </a:cubicBezTo>
                    <a:cubicBezTo>
                      <a:pt x="440" y="1520"/>
                      <a:pt x="440" y="1520"/>
                      <a:pt x="440" y="1520"/>
                    </a:cubicBezTo>
                    <a:cubicBezTo>
                      <a:pt x="374" y="1520"/>
                      <a:pt x="320" y="1466"/>
                      <a:pt x="320" y="1400"/>
                    </a:cubicBezTo>
                    <a:cubicBezTo>
                      <a:pt x="320" y="1200"/>
                      <a:pt x="320" y="1200"/>
                      <a:pt x="320" y="1200"/>
                    </a:cubicBezTo>
                    <a:cubicBezTo>
                      <a:pt x="600" y="1200"/>
                      <a:pt x="600" y="1200"/>
                      <a:pt x="600" y="1200"/>
                    </a:cubicBezTo>
                    <a:cubicBezTo>
                      <a:pt x="754" y="1200"/>
                      <a:pt x="880" y="1074"/>
                      <a:pt x="880" y="920"/>
                    </a:cubicBezTo>
                    <a:cubicBezTo>
                      <a:pt x="880" y="680"/>
                      <a:pt x="880" y="680"/>
                      <a:pt x="880" y="680"/>
                    </a:cubicBezTo>
                    <a:cubicBezTo>
                      <a:pt x="880" y="526"/>
                      <a:pt x="754" y="400"/>
                      <a:pt x="600" y="400"/>
                    </a:cubicBezTo>
                    <a:lnTo>
                      <a:pt x="320" y="400"/>
                    </a:lnTo>
                    <a:close/>
                    <a:moveTo>
                      <a:pt x="480" y="640"/>
                    </a:moveTo>
                    <a:cubicBezTo>
                      <a:pt x="392" y="640"/>
                      <a:pt x="320" y="712"/>
                      <a:pt x="320" y="800"/>
                    </a:cubicBezTo>
                    <a:cubicBezTo>
                      <a:pt x="320" y="888"/>
                      <a:pt x="392" y="960"/>
                      <a:pt x="480" y="960"/>
                    </a:cubicBezTo>
                    <a:cubicBezTo>
                      <a:pt x="568" y="960"/>
                      <a:pt x="640" y="888"/>
                      <a:pt x="640" y="800"/>
                    </a:cubicBezTo>
                    <a:cubicBezTo>
                      <a:pt x="640" y="712"/>
                      <a:pt x="568" y="640"/>
                      <a:pt x="480" y="6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grpSp>
      </p:grpSp>
      <p:grpSp>
        <p:nvGrpSpPr>
          <p:cNvPr id="4" name="Group 3"/>
          <p:cNvGrpSpPr/>
          <p:nvPr/>
        </p:nvGrpSpPr>
        <p:grpSpPr>
          <a:xfrm>
            <a:off x="3271823" y="1419118"/>
            <a:ext cx="2481851" cy="2996287"/>
            <a:chOff x="3395807" y="1419118"/>
            <a:chExt cx="2481851" cy="2996287"/>
          </a:xfrm>
        </p:grpSpPr>
        <p:sp>
          <p:nvSpPr>
            <p:cNvPr id="41" name="RBContent27">
              <a:extLst>
                <a:ext uri="{FF2B5EF4-FFF2-40B4-BE49-F238E27FC236}">
                  <a16:creationId xmlns:a16="http://schemas.microsoft.com/office/drawing/2014/main" id="{0802EF5B-1004-4D89-B4C3-F823FB84E9F2}"/>
                </a:ext>
              </a:extLst>
            </p:cNvPr>
            <p:cNvSpPr txBox="1">
              <a:spLocks/>
            </p:cNvSpPr>
            <p:nvPr/>
          </p:nvSpPr>
          <p:spPr>
            <a:xfrm>
              <a:off x="3891667" y="1523299"/>
              <a:ext cx="1157802" cy="180049"/>
            </a:xfrm>
            <a:prstGeom prst="rect">
              <a:avLst/>
            </a:prstGeom>
            <a:noFill/>
            <a:ln w="9525">
              <a:noFill/>
            </a:ln>
          </p:spPr>
          <p:txBody>
            <a:bodyPr vert="horz" wrap="square" lIns="0" tIns="0" rIns="0" bIns="0" rtlCol="0">
              <a:spAutoFit/>
            </a:bodyPr>
            <a:lstStyle/>
            <a:p>
              <a:pPr>
                <a:lnSpc>
                  <a:spcPct val="90000"/>
                </a:lnSpc>
              </a:pPr>
              <a:r>
                <a:rPr lang="de-DE" sz="1300" b="1" dirty="0">
                  <a:solidFill>
                    <a:srgbClr val="DE002B"/>
                  </a:solidFill>
                  <a:latin typeface="+mj-lt"/>
                </a:rPr>
                <a:t>Key benefits</a:t>
              </a:r>
              <a:endParaRPr lang="en-US" sz="1300" b="1" dirty="0">
                <a:solidFill>
                  <a:srgbClr val="DE002B"/>
                </a:solidFill>
                <a:latin typeface="+mj-lt"/>
              </a:endParaRPr>
            </a:p>
          </p:txBody>
        </p:sp>
        <p:sp>
          <p:nvSpPr>
            <p:cNvPr id="53" name="RBContent27">
              <a:extLst>
                <a:ext uri="{FF2B5EF4-FFF2-40B4-BE49-F238E27FC236}">
                  <a16:creationId xmlns:a16="http://schemas.microsoft.com/office/drawing/2014/main" id="{072470E8-97E2-4760-BD7F-E64D82FEBEEE}"/>
                </a:ext>
              </a:extLst>
            </p:cNvPr>
            <p:cNvSpPr txBox="1">
              <a:spLocks/>
            </p:cNvSpPr>
            <p:nvPr/>
          </p:nvSpPr>
          <p:spPr>
            <a:xfrm>
              <a:off x="3395807" y="3191989"/>
              <a:ext cx="2481851" cy="152349"/>
            </a:xfrm>
            <a:prstGeom prst="rect">
              <a:avLst/>
            </a:prstGeom>
            <a:noFill/>
            <a:ln w="9525">
              <a:noFill/>
            </a:ln>
          </p:spPr>
          <p:txBody>
            <a:bodyPr vert="horz" wrap="square" lIns="0" tIns="0" rIns="0" bIns="0" rtlCol="0">
              <a:spAutoFit/>
            </a:bodyPr>
            <a:lstStyle/>
            <a:p>
              <a:pPr>
                <a:lnSpc>
                  <a:spcPct val="90000"/>
                </a:lnSpc>
              </a:pPr>
              <a:r>
                <a:rPr lang="de-DE" sz="1100" b="1" dirty="0">
                  <a:latin typeface="+mj-lt"/>
                </a:rPr>
                <a:t>Increase sales </a:t>
              </a:r>
            </a:p>
          </p:txBody>
        </p:sp>
        <p:cxnSp>
          <p:nvCxnSpPr>
            <p:cNvPr id="55" name="Straight Connector 54">
              <a:extLst>
                <a:ext uri="{FF2B5EF4-FFF2-40B4-BE49-F238E27FC236}">
                  <a16:creationId xmlns:a16="http://schemas.microsoft.com/office/drawing/2014/main" id="{4F4B26E3-6588-4FBF-8846-BF3D92966729}"/>
                </a:ext>
              </a:extLst>
            </p:cNvPr>
            <p:cNvCxnSpPr>
              <a:cxnSpLocks/>
            </p:cNvCxnSpPr>
            <p:nvPr/>
          </p:nvCxnSpPr>
          <p:spPr>
            <a:xfrm>
              <a:off x="3396406" y="1806207"/>
              <a:ext cx="2468648" cy="0"/>
            </a:xfrm>
            <a:prstGeom prst="line">
              <a:avLst/>
            </a:prstGeom>
            <a:ln w="22225" cmpd="sng">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56" name="RBContent27">
              <a:extLst>
                <a:ext uri="{FF2B5EF4-FFF2-40B4-BE49-F238E27FC236}">
                  <a16:creationId xmlns:a16="http://schemas.microsoft.com/office/drawing/2014/main" id="{5FBFE306-D604-41FC-88BE-519E890AAA2F}"/>
                </a:ext>
              </a:extLst>
            </p:cNvPr>
            <p:cNvSpPr txBox="1">
              <a:spLocks/>
            </p:cNvSpPr>
            <p:nvPr/>
          </p:nvSpPr>
          <p:spPr>
            <a:xfrm>
              <a:off x="3395807" y="1930342"/>
              <a:ext cx="2481851" cy="152349"/>
            </a:xfrm>
            <a:prstGeom prst="rect">
              <a:avLst/>
            </a:prstGeom>
            <a:noFill/>
            <a:ln w="9525">
              <a:noFill/>
            </a:ln>
          </p:spPr>
          <p:txBody>
            <a:bodyPr vert="horz" wrap="square" lIns="0" tIns="0" rIns="0" bIns="0" rtlCol="0">
              <a:spAutoFit/>
            </a:bodyPr>
            <a:lstStyle/>
            <a:p>
              <a:pPr>
                <a:lnSpc>
                  <a:spcPct val="90000"/>
                </a:lnSpc>
              </a:pPr>
              <a:r>
                <a:rPr lang="de-DE" sz="1100" b="1" dirty="0">
                  <a:latin typeface="+mj-lt"/>
                </a:rPr>
                <a:t>Increase order value</a:t>
              </a:r>
              <a:endParaRPr lang="en-US" sz="1100" b="1" dirty="0">
                <a:latin typeface="+mj-lt"/>
              </a:endParaRPr>
            </a:p>
          </p:txBody>
        </p:sp>
        <p:sp>
          <p:nvSpPr>
            <p:cNvPr id="60" name="RBContent27">
              <a:extLst>
                <a:ext uri="{FF2B5EF4-FFF2-40B4-BE49-F238E27FC236}">
                  <a16:creationId xmlns:a16="http://schemas.microsoft.com/office/drawing/2014/main" id="{3471A675-D19C-4D6D-AB31-5CD006CA6D00}"/>
                </a:ext>
              </a:extLst>
            </p:cNvPr>
            <p:cNvSpPr txBox="1">
              <a:spLocks/>
            </p:cNvSpPr>
            <p:nvPr/>
          </p:nvSpPr>
          <p:spPr>
            <a:xfrm>
              <a:off x="3395807" y="3373030"/>
              <a:ext cx="2481851" cy="609398"/>
            </a:xfrm>
            <a:prstGeom prst="rect">
              <a:avLst/>
            </a:prstGeom>
            <a:noFill/>
            <a:ln w="9525">
              <a:noFill/>
            </a:ln>
          </p:spPr>
          <p:txBody>
            <a:bodyPr vert="horz" wrap="square" lIns="0" tIns="0" rIns="0" bIns="0" rtlCol="0">
              <a:spAutoFit/>
            </a:bodyPr>
            <a:lstStyle/>
            <a:p>
              <a:pPr marL="214313" lvl="1" indent="-214313">
                <a:lnSpc>
                  <a:spcPct val="90000"/>
                </a:lnSpc>
                <a:spcBef>
                  <a:spcPts val="277"/>
                </a:spcBef>
                <a:buClr>
                  <a:schemeClr val="accent1"/>
                </a:buClr>
                <a:buSzPct val="100000"/>
                <a:buFont typeface="Wingdings" panose="05000000000000000000" pitchFamily="2" charset="2"/>
                <a:buChar char="§"/>
              </a:pPr>
              <a:r>
                <a:rPr lang="de-DE" sz="1100" dirty="0">
                  <a:solidFill>
                    <a:schemeClr val="tx2"/>
                  </a:solidFill>
                  <a:latin typeface="Arial" panose="020B0604020202020204" pitchFamily="34" charset="0"/>
                </a:rPr>
                <a:t>Purchasing power is a key inhibitor to online purchasing – Credit option can be a key differentiator to boost sales</a:t>
              </a:r>
              <a:endParaRPr lang="en-US" sz="1100" dirty="0">
                <a:solidFill>
                  <a:schemeClr val="tx2"/>
                </a:solidFill>
                <a:latin typeface="Arial" panose="020B0604020202020204" pitchFamily="34" charset="0"/>
              </a:endParaRPr>
            </a:p>
          </p:txBody>
        </p:sp>
        <p:sp>
          <p:nvSpPr>
            <p:cNvPr id="61" name="RBContent27">
              <a:extLst>
                <a:ext uri="{FF2B5EF4-FFF2-40B4-BE49-F238E27FC236}">
                  <a16:creationId xmlns:a16="http://schemas.microsoft.com/office/drawing/2014/main" id="{56B03837-D409-4B75-A691-EE6965F833D1}"/>
                </a:ext>
              </a:extLst>
            </p:cNvPr>
            <p:cNvSpPr txBox="1">
              <a:spLocks/>
            </p:cNvSpPr>
            <p:nvPr/>
          </p:nvSpPr>
          <p:spPr>
            <a:xfrm>
              <a:off x="3395807" y="2126003"/>
              <a:ext cx="2481851" cy="457048"/>
            </a:xfrm>
            <a:prstGeom prst="rect">
              <a:avLst/>
            </a:prstGeom>
            <a:noFill/>
            <a:ln w="9525">
              <a:noFill/>
            </a:ln>
          </p:spPr>
          <p:txBody>
            <a:bodyPr vert="horz" wrap="square" lIns="0" tIns="0" rIns="0" bIns="0" rtlCol="0">
              <a:spAutoFit/>
            </a:bodyPr>
            <a:lstStyle/>
            <a:p>
              <a:pPr marL="214313" lvl="1" indent="-214313">
                <a:lnSpc>
                  <a:spcPct val="90000"/>
                </a:lnSpc>
                <a:spcBef>
                  <a:spcPts val="277"/>
                </a:spcBef>
                <a:buClr>
                  <a:schemeClr val="accent1"/>
                </a:buClr>
                <a:buSzPct val="100000"/>
                <a:buFont typeface="Wingdings" panose="05000000000000000000" pitchFamily="2" charset="2"/>
                <a:buChar char="§"/>
              </a:pPr>
              <a:r>
                <a:rPr lang="de-DE" sz="1100" dirty="0">
                  <a:solidFill>
                    <a:schemeClr val="tx2"/>
                  </a:solidFill>
                  <a:latin typeface="Arial" panose="020B0604020202020204" pitchFamily="34" charset="0"/>
                </a:rPr>
                <a:t>Customers are able to make larger purchases, especially during e.g. promotional campaigns</a:t>
              </a:r>
              <a:endParaRPr lang="en-US" sz="1100" dirty="0">
                <a:solidFill>
                  <a:schemeClr val="tx2"/>
                </a:solidFill>
                <a:latin typeface="Arial" panose="020B0604020202020204" pitchFamily="34" charset="0"/>
              </a:endParaRPr>
            </a:p>
          </p:txBody>
        </p:sp>
        <p:sp>
          <p:nvSpPr>
            <p:cNvPr id="63" name="RBContent27">
              <a:extLst>
                <a:ext uri="{FF2B5EF4-FFF2-40B4-BE49-F238E27FC236}">
                  <a16:creationId xmlns:a16="http://schemas.microsoft.com/office/drawing/2014/main" id="{013A4B2B-7CB2-46CD-BA99-79FB9E762916}"/>
                </a:ext>
              </a:extLst>
            </p:cNvPr>
            <p:cNvSpPr txBox="1">
              <a:spLocks/>
            </p:cNvSpPr>
            <p:nvPr/>
          </p:nvSpPr>
          <p:spPr>
            <a:xfrm>
              <a:off x="3395807" y="4110706"/>
              <a:ext cx="1864651" cy="304699"/>
            </a:xfrm>
            <a:prstGeom prst="rect">
              <a:avLst/>
            </a:prstGeom>
            <a:noFill/>
            <a:ln w="9525">
              <a:noFill/>
            </a:ln>
          </p:spPr>
          <p:txBody>
            <a:bodyPr vert="horz" wrap="square" lIns="0" tIns="0" rIns="0" bIns="0" rtlCol="0">
              <a:spAutoFit/>
            </a:bodyPr>
            <a:lstStyle/>
            <a:p>
              <a:pPr>
                <a:lnSpc>
                  <a:spcPct val="90000"/>
                </a:lnSpc>
              </a:pPr>
              <a:r>
                <a:rPr lang="de-DE" sz="1100" b="1" i="1" dirty="0">
                  <a:solidFill>
                    <a:srgbClr val="DE002B"/>
                  </a:solidFill>
                  <a:latin typeface="+mj-lt"/>
                </a:rPr>
                <a:t>17% increase in incremental sales</a:t>
              </a:r>
            </a:p>
          </p:txBody>
        </p:sp>
        <p:sp>
          <p:nvSpPr>
            <p:cNvPr id="64" name="Freeform 115">
              <a:extLst>
                <a:ext uri="{FF2B5EF4-FFF2-40B4-BE49-F238E27FC236}">
                  <a16:creationId xmlns:a16="http://schemas.microsoft.com/office/drawing/2014/main" id="{3656B4F5-6E5D-469D-8D68-B99CBFA73468}"/>
                </a:ext>
              </a:extLst>
            </p:cNvPr>
            <p:cNvSpPr>
              <a:spLocks/>
            </p:cNvSpPr>
            <p:nvPr/>
          </p:nvSpPr>
          <p:spPr bwMode="auto">
            <a:xfrm>
              <a:off x="3404155" y="1419118"/>
              <a:ext cx="343511" cy="284615"/>
            </a:xfrm>
            <a:custGeom>
              <a:avLst/>
              <a:gdLst/>
              <a:ahLst/>
              <a:cxnLst>
                <a:cxn ang="0">
                  <a:pos x="0" y="251"/>
                </a:cxn>
                <a:cxn ang="0">
                  <a:pos x="68" y="218"/>
                </a:cxn>
                <a:cxn ang="0">
                  <a:pos x="122" y="306"/>
                </a:cxn>
                <a:cxn ang="0">
                  <a:pos x="413" y="0"/>
                </a:cxn>
                <a:cxn ang="0">
                  <a:pos x="426" y="17"/>
                </a:cxn>
                <a:cxn ang="0">
                  <a:pos x="155" y="369"/>
                </a:cxn>
                <a:cxn ang="0">
                  <a:pos x="95" y="411"/>
                </a:cxn>
                <a:cxn ang="0">
                  <a:pos x="0" y="251"/>
                </a:cxn>
              </a:cxnLst>
              <a:rect l="0" t="0" r="r" b="b"/>
              <a:pathLst>
                <a:path w="426" h="411">
                  <a:moveTo>
                    <a:pt x="0" y="251"/>
                  </a:moveTo>
                  <a:cubicBezTo>
                    <a:pt x="26" y="222"/>
                    <a:pt x="47" y="215"/>
                    <a:pt x="68" y="218"/>
                  </a:cubicBezTo>
                  <a:cubicBezTo>
                    <a:pt x="88" y="227"/>
                    <a:pt x="107" y="267"/>
                    <a:pt x="122" y="306"/>
                  </a:cubicBezTo>
                  <a:cubicBezTo>
                    <a:pt x="230" y="137"/>
                    <a:pt x="378" y="18"/>
                    <a:pt x="413" y="0"/>
                  </a:cubicBezTo>
                  <a:cubicBezTo>
                    <a:pt x="413" y="0"/>
                    <a:pt x="420" y="7"/>
                    <a:pt x="426" y="17"/>
                  </a:cubicBezTo>
                  <a:cubicBezTo>
                    <a:pt x="283" y="139"/>
                    <a:pt x="213" y="263"/>
                    <a:pt x="155" y="369"/>
                  </a:cubicBezTo>
                  <a:cubicBezTo>
                    <a:pt x="128" y="384"/>
                    <a:pt x="114" y="395"/>
                    <a:pt x="95" y="411"/>
                  </a:cubicBezTo>
                  <a:cubicBezTo>
                    <a:pt x="68" y="317"/>
                    <a:pt x="35" y="263"/>
                    <a:pt x="0" y="251"/>
                  </a:cubicBezTo>
                  <a:close/>
                </a:path>
              </a:pathLst>
            </a:custGeom>
            <a:solidFill>
              <a:schemeClr val="hlink"/>
            </a:solidFill>
            <a:ln w="6350" cap="flat" cmpd="sng">
              <a:solidFill>
                <a:schemeClr val="hlink"/>
              </a:solidFill>
              <a:prstDash val="solid"/>
              <a:round/>
              <a:headEnd/>
              <a:tailEnd/>
            </a:ln>
            <a:effectLst/>
          </p:spPr>
          <p:txBody>
            <a:bodyPr wrap="none" lIns="0" tIns="0" rIns="0" bIns="0" anchor="ctr"/>
            <a:lstStyle/>
            <a:p>
              <a:endParaRPr lang="en-US" dirty="0"/>
            </a:p>
          </p:txBody>
        </p:sp>
        <p:sp>
          <p:nvSpPr>
            <p:cNvPr id="84" name="RBContent27">
              <a:extLst>
                <a:ext uri="{FF2B5EF4-FFF2-40B4-BE49-F238E27FC236}">
                  <a16:creationId xmlns:a16="http://schemas.microsoft.com/office/drawing/2014/main" id="{71BC7414-8FC1-4A6C-9E8A-D7276BEDB09F}"/>
                </a:ext>
              </a:extLst>
            </p:cNvPr>
            <p:cNvSpPr txBox="1">
              <a:spLocks/>
            </p:cNvSpPr>
            <p:nvPr/>
          </p:nvSpPr>
          <p:spPr>
            <a:xfrm>
              <a:off x="3395807" y="2681035"/>
              <a:ext cx="1864651" cy="304699"/>
            </a:xfrm>
            <a:prstGeom prst="rect">
              <a:avLst/>
            </a:prstGeom>
            <a:noFill/>
            <a:ln w="9525">
              <a:noFill/>
            </a:ln>
          </p:spPr>
          <p:txBody>
            <a:bodyPr vert="horz" wrap="square" lIns="0" tIns="0" rIns="0" bIns="0" rtlCol="0">
              <a:spAutoFit/>
            </a:bodyPr>
            <a:lstStyle/>
            <a:p>
              <a:pPr>
                <a:lnSpc>
                  <a:spcPct val="90000"/>
                </a:lnSpc>
              </a:pPr>
              <a:r>
                <a:rPr lang="de-DE" sz="1100" b="1" i="1" dirty="0">
                  <a:solidFill>
                    <a:srgbClr val="DE002B"/>
                  </a:solidFill>
                  <a:latin typeface="+mj-lt"/>
                </a:rPr>
                <a:t>Average order value increase by 15%</a:t>
              </a:r>
              <a:endParaRPr lang="en-US" sz="1100" b="1" i="1" dirty="0">
                <a:solidFill>
                  <a:srgbClr val="DE002B"/>
                </a:solidFill>
                <a:latin typeface="+mj-lt"/>
              </a:endParaRPr>
            </a:p>
          </p:txBody>
        </p:sp>
      </p:grpSp>
      <p:grpSp>
        <p:nvGrpSpPr>
          <p:cNvPr id="5" name="Group 4"/>
          <p:cNvGrpSpPr/>
          <p:nvPr/>
        </p:nvGrpSpPr>
        <p:grpSpPr>
          <a:xfrm>
            <a:off x="5984795" y="1339688"/>
            <a:ext cx="2490636" cy="2841141"/>
            <a:chOff x="6023540" y="1339688"/>
            <a:chExt cx="2490636" cy="2841141"/>
          </a:xfrm>
        </p:grpSpPr>
        <p:sp>
          <p:nvSpPr>
            <p:cNvPr id="48" name="RBContent27">
              <a:extLst>
                <a:ext uri="{FF2B5EF4-FFF2-40B4-BE49-F238E27FC236}">
                  <a16:creationId xmlns:a16="http://schemas.microsoft.com/office/drawing/2014/main" id="{A361DA40-90DB-4ECA-AA1E-ACDFE34F83F6}"/>
                </a:ext>
              </a:extLst>
            </p:cNvPr>
            <p:cNvSpPr txBox="1">
              <a:spLocks/>
            </p:cNvSpPr>
            <p:nvPr/>
          </p:nvSpPr>
          <p:spPr>
            <a:xfrm>
              <a:off x="6023540" y="2085716"/>
              <a:ext cx="1162914" cy="457048"/>
            </a:xfrm>
            <a:prstGeom prst="rect">
              <a:avLst/>
            </a:prstGeom>
            <a:noFill/>
            <a:ln w="9525">
              <a:noFill/>
            </a:ln>
          </p:spPr>
          <p:txBody>
            <a:bodyPr vert="horz" wrap="square" lIns="0" tIns="0" rIns="0" bIns="0" rtlCol="0">
              <a:spAutoFit/>
            </a:bodyPr>
            <a:lstStyle/>
            <a:p>
              <a:pPr>
                <a:lnSpc>
                  <a:spcPct val="90000"/>
                </a:lnSpc>
              </a:pPr>
              <a:r>
                <a:rPr lang="de-DE" sz="1100" dirty="0">
                  <a:latin typeface="+mj-lt"/>
                </a:rPr>
                <a:t>Financial providers offering consumer credit</a:t>
              </a:r>
              <a:endParaRPr lang="en-US" sz="1100" dirty="0">
                <a:latin typeface="+mj-lt"/>
              </a:endParaRPr>
            </a:p>
          </p:txBody>
        </p:sp>
        <p:sp>
          <p:nvSpPr>
            <p:cNvPr id="83" name="Freeform 9">
              <a:extLst>
                <a:ext uri="{FF2B5EF4-FFF2-40B4-BE49-F238E27FC236}">
                  <a16:creationId xmlns:a16="http://schemas.microsoft.com/office/drawing/2014/main" id="{CA275F2F-0091-4479-A57D-B0D479CDC883}"/>
                </a:ext>
              </a:extLst>
            </p:cNvPr>
            <p:cNvSpPr>
              <a:spLocks noChangeAspect="1" noEditPoints="1"/>
            </p:cNvSpPr>
            <p:nvPr/>
          </p:nvSpPr>
          <p:spPr bwMode="auto">
            <a:xfrm>
              <a:off x="6076524" y="1339688"/>
              <a:ext cx="298574" cy="402906"/>
            </a:xfrm>
            <a:custGeom>
              <a:avLst/>
              <a:gdLst>
                <a:gd name="T0" fmla="*/ 120 w 1600"/>
                <a:gd name="T1" fmla="*/ 240 h 2160"/>
                <a:gd name="T2" fmla="*/ 240 w 1600"/>
                <a:gd name="T3" fmla="*/ 240 h 2160"/>
                <a:gd name="T4" fmla="*/ 240 w 1600"/>
                <a:gd name="T5" fmla="*/ 400 h 2160"/>
                <a:gd name="T6" fmla="*/ 160 w 1600"/>
                <a:gd name="T7" fmla="*/ 400 h 2160"/>
                <a:gd name="T8" fmla="*/ 160 w 1600"/>
                <a:gd name="T9" fmla="*/ 1840 h 2160"/>
                <a:gd name="T10" fmla="*/ 1440 w 1600"/>
                <a:gd name="T11" fmla="*/ 1840 h 2160"/>
                <a:gd name="T12" fmla="*/ 1440 w 1600"/>
                <a:gd name="T13" fmla="*/ 400 h 2160"/>
                <a:gd name="T14" fmla="*/ 1360 w 1600"/>
                <a:gd name="T15" fmla="*/ 400 h 2160"/>
                <a:gd name="T16" fmla="*/ 1360 w 1600"/>
                <a:gd name="T17" fmla="*/ 240 h 2160"/>
                <a:gd name="T18" fmla="*/ 1480 w 1600"/>
                <a:gd name="T19" fmla="*/ 240 h 2160"/>
                <a:gd name="T20" fmla="*/ 1600 w 1600"/>
                <a:gd name="T21" fmla="*/ 360 h 2160"/>
                <a:gd name="T22" fmla="*/ 1600 w 1600"/>
                <a:gd name="T23" fmla="*/ 2040 h 2160"/>
                <a:gd name="T24" fmla="*/ 1480 w 1600"/>
                <a:gd name="T25" fmla="*/ 2160 h 2160"/>
                <a:gd name="T26" fmla="*/ 120 w 1600"/>
                <a:gd name="T27" fmla="*/ 2160 h 2160"/>
                <a:gd name="T28" fmla="*/ 0 w 1600"/>
                <a:gd name="T29" fmla="*/ 2040 h 2160"/>
                <a:gd name="T30" fmla="*/ 0 w 1600"/>
                <a:gd name="T31" fmla="*/ 360 h 2160"/>
                <a:gd name="T32" fmla="*/ 120 w 1600"/>
                <a:gd name="T33" fmla="*/ 240 h 2160"/>
                <a:gd name="T34" fmla="*/ 508 w 1600"/>
                <a:gd name="T35" fmla="*/ 1412 h 2160"/>
                <a:gd name="T36" fmla="*/ 720 w 1600"/>
                <a:gd name="T37" fmla="*/ 1624 h 2160"/>
                <a:gd name="T38" fmla="*/ 1172 w 1600"/>
                <a:gd name="T39" fmla="*/ 1172 h 2160"/>
                <a:gd name="T40" fmla="*/ 1228 w 1600"/>
                <a:gd name="T41" fmla="*/ 1228 h 2160"/>
                <a:gd name="T42" fmla="*/ 720 w 1600"/>
                <a:gd name="T43" fmla="*/ 1736 h 2160"/>
                <a:gd name="T44" fmla="*/ 452 w 1600"/>
                <a:gd name="T45" fmla="*/ 1468 h 2160"/>
                <a:gd name="T46" fmla="*/ 508 w 1600"/>
                <a:gd name="T47" fmla="*/ 1412 h 2160"/>
                <a:gd name="T48" fmla="*/ 508 w 1600"/>
                <a:gd name="T49" fmla="*/ 932 h 2160"/>
                <a:gd name="T50" fmla="*/ 720 w 1600"/>
                <a:gd name="T51" fmla="*/ 1144 h 2160"/>
                <a:gd name="T52" fmla="*/ 1172 w 1600"/>
                <a:gd name="T53" fmla="*/ 692 h 2160"/>
                <a:gd name="T54" fmla="*/ 1228 w 1600"/>
                <a:gd name="T55" fmla="*/ 748 h 2160"/>
                <a:gd name="T56" fmla="*/ 720 w 1600"/>
                <a:gd name="T57" fmla="*/ 1256 h 2160"/>
                <a:gd name="T58" fmla="*/ 452 w 1600"/>
                <a:gd name="T59" fmla="*/ 988 h 2160"/>
                <a:gd name="T60" fmla="*/ 508 w 1600"/>
                <a:gd name="T61" fmla="*/ 932 h 2160"/>
                <a:gd name="T62" fmla="*/ 560 w 1600"/>
                <a:gd name="T63" fmla="*/ 120 h 2160"/>
                <a:gd name="T64" fmla="*/ 680 w 1600"/>
                <a:gd name="T65" fmla="*/ 0 h 2160"/>
                <a:gd name="T66" fmla="*/ 920 w 1600"/>
                <a:gd name="T67" fmla="*/ 0 h 2160"/>
                <a:gd name="T68" fmla="*/ 1040 w 1600"/>
                <a:gd name="T69" fmla="*/ 120 h 2160"/>
                <a:gd name="T70" fmla="*/ 1280 w 1600"/>
                <a:gd name="T71" fmla="*/ 120 h 2160"/>
                <a:gd name="T72" fmla="*/ 1280 w 1600"/>
                <a:gd name="T73" fmla="*/ 560 h 2160"/>
                <a:gd name="T74" fmla="*/ 320 w 1600"/>
                <a:gd name="T75" fmla="*/ 560 h 2160"/>
                <a:gd name="T76" fmla="*/ 320 w 1600"/>
                <a:gd name="T77" fmla="*/ 120 h 2160"/>
                <a:gd name="T78" fmla="*/ 560 w 1600"/>
                <a:gd name="T79" fmla="*/ 120 h 2160"/>
                <a:gd name="T80" fmla="*/ 400 w 1600"/>
                <a:gd name="T81" fmla="*/ 200 h 2160"/>
                <a:gd name="T82" fmla="*/ 400 w 1600"/>
                <a:gd name="T83" fmla="*/ 480 h 2160"/>
                <a:gd name="T84" fmla="*/ 1200 w 1600"/>
                <a:gd name="T85" fmla="*/ 480 h 2160"/>
                <a:gd name="T86" fmla="*/ 1200 w 1600"/>
                <a:gd name="T87" fmla="*/ 200 h 2160"/>
                <a:gd name="T88" fmla="*/ 960 w 1600"/>
                <a:gd name="T89" fmla="*/ 200 h 2160"/>
                <a:gd name="T90" fmla="*/ 960 w 1600"/>
                <a:gd name="T91" fmla="*/ 120 h 2160"/>
                <a:gd name="T92" fmla="*/ 920 w 1600"/>
                <a:gd name="T93" fmla="*/ 80 h 2160"/>
                <a:gd name="T94" fmla="*/ 680 w 1600"/>
                <a:gd name="T95" fmla="*/ 80 h 2160"/>
                <a:gd name="T96" fmla="*/ 640 w 1600"/>
                <a:gd name="T97" fmla="*/ 120 h 2160"/>
                <a:gd name="T98" fmla="*/ 640 w 1600"/>
                <a:gd name="T99" fmla="*/ 200 h 2160"/>
                <a:gd name="T100" fmla="*/ 400 w 1600"/>
                <a:gd name="T101" fmla="*/ 20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00" h="2160">
                  <a:moveTo>
                    <a:pt x="120" y="240"/>
                  </a:moveTo>
                  <a:cubicBezTo>
                    <a:pt x="240" y="240"/>
                    <a:pt x="240" y="240"/>
                    <a:pt x="240" y="240"/>
                  </a:cubicBezTo>
                  <a:cubicBezTo>
                    <a:pt x="240" y="400"/>
                    <a:pt x="240" y="400"/>
                    <a:pt x="240" y="400"/>
                  </a:cubicBezTo>
                  <a:cubicBezTo>
                    <a:pt x="160" y="400"/>
                    <a:pt x="160" y="400"/>
                    <a:pt x="160" y="400"/>
                  </a:cubicBezTo>
                  <a:cubicBezTo>
                    <a:pt x="160" y="1840"/>
                    <a:pt x="160" y="1840"/>
                    <a:pt x="160" y="1840"/>
                  </a:cubicBezTo>
                  <a:cubicBezTo>
                    <a:pt x="1440" y="1840"/>
                    <a:pt x="1440" y="1840"/>
                    <a:pt x="1440" y="1840"/>
                  </a:cubicBezTo>
                  <a:cubicBezTo>
                    <a:pt x="1440" y="400"/>
                    <a:pt x="1440" y="400"/>
                    <a:pt x="1440" y="400"/>
                  </a:cubicBezTo>
                  <a:cubicBezTo>
                    <a:pt x="1360" y="400"/>
                    <a:pt x="1360" y="400"/>
                    <a:pt x="1360" y="400"/>
                  </a:cubicBezTo>
                  <a:cubicBezTo>
                    <a:pt x="1360" y="240"/>
                    <a:pt x="1360" y="240"/>
                    <a:pt x="1360" y="240"/>
                  </a:cubicBezTo>
                  <a:cubicBezTo>
                    <a:pt x="1480" y="240"/>
                    <a:pt x="1480" y="240"/>
                    <a:pt x="1480" y="240"/>
                  </a:cubicBezTo>
                  <a:cubicBezTo>
                    <a:pt x="1546" y="240"/>
                    <a:pt x="1600" y="294"/>
                    <a:pt x="1600" y="360"/>
                  </a:cubicBezTo>
                  <a:cubicBezTo>
                    <a:pt x="1600" y="2040"/>
                    <a:pt x="1600" y="2040"/>
                    <a:pt x="1600" y="2040"/>
                  </a:cubicBezTo>
                  <a:cubicBezTo>
                    <a:pt x="1600" y="2106"/>
                    <a:pt x="1546" y="2160"/>
                    <a:pt x="1480" y="2160"/>
                  </a:cubicBezTo>
                  <a:cubicBezTo>
                    <a:pt x="120" y="2160"/>
                    <a:pt x="120" y="2160"/>
                    <a:pt x="120" y="2160"/>
                  </a:cubicBezTo>
                  <a:cubicBezTo>
                    <a:pt x="54" y="2160"/>
                    <a:pt x="0" y="2106"/>
                    <a:pt x="0" y="2040"/>
                  </a:cubicBezTo>
                  <a:cubicBezTo>
                    <a:pt x="0" y="360"/>
                    <a:pt x="0" y="360"/>
                    <a:pt x="0" y="360"/>
                  </a:cubicBezTo>
                  <a:cubicBezTo>
                    <a:pt x="0" y="294"/>
                    <a:pt x="54" y="240"/>
                    <a:pt x="120" y="240"/>
                  </a:cubicBezTo>
                  <a:close/>
                  <a:moveTo>
                    <a:pt x="508" y="1412"/>
                  </a:moveTo>
                  <a:cubicBezTo>
                    <a:pt x="720" y="1624"/>
                    <a:pt x="720" y="1624"/>
                    <a:pt x="720" y="1624"/>
                  </a:cubicBezTo>
                  <a:cubicBezTo>
                    <a:pt x="1172" y="1172"/>
                    <a:pt x="1172" y="1172"/>
                    <a:pt x="1172" y="1172"/>
                  </a:cubicBezTo>
                  <a:cubicBezTo>
                    <a:pt x="1228" y="1228"/>
                    <a:pt x="1228" y="1228"/>
                    <a:pt x="1228" y="1228"/>
                  </a:cubicBezTo>
                  <a:cubicBezTo>
                    <a:pt x="720" y="1736"/>
                    <a:pt x="720" y="1736"/>
                    <a:pt x="720" y="1736"/>
                  </a:cubicBezTo>
                  <a:cubicBezTo>
                    <a:pt x="452" y="1468"/>
                    <a:pt x="452" y="1468"/>
                    <a:pt x="452" y="1468"/>
                  </a:cubicBezTo>
                  <a:lnTo>
                    <a:pt x="508" y="1412"/>
                  </a:lnTo>
                  <a:close/>
                  <a:moveTo>
                    <a:pt x="508" y="932"/>
                  </a:moveTo>
                  <a:cubicBezTo>
                    <a:pt x="720" y="1144"/>
                    <a:pt x="720" y="1144"/>
                    <a:pt x="720" y="1144"/>
                  </a:cubicBezTo>
                  <a:cubicBezTo>
                    <a:pt x="1172" y="692"/>
                    <a:pt x="1172" y="692"/>
                    <a:pt x="1172" y="692"/>
                  </a:cubicBezTo>
                  <a:cubicBezTo>
                    <a:pt x="1228" y="748"/>
                    <a:pt x="1228" y="748"/>
                    <a:pt x="1228" y="748"/>
                  </a:cubicBezTo>
                  <a:cubicBezTo>
                    <a:pt x="720" y="1256"/>
                    <a:pt x="720" y="1256"/>
                    <a:pt x="720" y="1256"/>
                  </a:cubicBezTo>
                  <a:cubicBezTo>
                    <a:pt x="452" y="988"/>
                    <a:pt x="452" y="988"/>
                    <a:pt x="452" y="988"/>
                  </a:cubicBezTo>
                  <a:lnTo>
                    <a:pt x="508" y="932"/>
                  </a:lnTo>
                  <a:close/>
                  <a:moveTo>
                    <a:pt x="560" y="120"/>
                  </a:moveTo>
                  <a:cubicBezTo>
                    <a:pt x="560" y="54"/>
                    <a:pt x="614" y="0"/>
                    <a:pt x="680" y="0"/>
                  </a:cubicBezTo>
                  <a:cubicBezTo>
                    <a:pt x="920" y="0"/>
                    <a:pt x="920" y="0"/>
                    <a:pt x="920" y="0"/>
                  </a:cubicBezTo>
                  <a:cubicBezTo>
                    <a:pt x="986" y="0"/>
                    <a:pt x="1040" y="54"/>
                    <a:pt x="1040" y="120"/>
                  </a:cubicBezTo>
                  <a:cubicBezTo>
                    <a:pt x="1280" y="120"/>
                    <a:pt x="1280" y="120"/>
                    <a:pt x="1280" y="120"/>
                  </a:cubicBezTo>
                  <a:cubicBezTo>
                    <a:pt x="1280" y="560"/>
                    <a:pt x="1280" y="560"/>
                    <a:pt x="1280" y="560"/>
                  </a:cubicBezTo>
                  <a:cubicBezTo>
                    <a:pt x="320" y="560"/>
                    <a:pt x="320" y="560"/>
                    <a:pt x="320" y="560"/>
                  </a:cubicBezTo>
                  <a:cubicBezTo>
                    <a:pt x="320" y="120"/>
                    <a:pt x="320" y="120"/>
                    <a:pt x="320" y="120"/>
                  </a:cubicBezTo>
                  <a:lnTo>
                    <a:pt x="560" y="120"/>
                  </a:lnTo>
                  <a:close/>
                  <a:moveTo>
                    <a:pt x="400" y="200"/>
                  </a:moveTo>
                  <a:cubicBezTo>
                    <a:pt x="400" y="480"/>
                    <a:pt x="400" y="480"/>
                    <a:pt x="400" y="480"/>
                  </a:cubicBezTo>
                  <a:cubicBezTo>
                    <a:pt x="1200" y="480"/>
                    <a:pt x="1200" y="480"/>
                    <a:pt x="1200" y="480"/>
                  </a:cubicBezTo>
                  <a:cubicBezTo>
                    <a:pt x="1200" y="200"/>
                    <a:pt x="1200" y="200"/>
                    <a:pt x="1200" y="200"/>
                  </a:cubicBezTo>
                  <a:cubicBezTo>
                    <a:pt x="960" y="200"/>
                    <a:pt x="960" y="200"/>
                    <a:pt x="960" y="200"/>
                  </a:cubicBezTo>
                  <a:cubicBezTo>
                    <a:pt x="960" y="120"/>
                    <a:pt x="960" y="120"/>
                    <a:pt x="960" y="120"/>
                  </a:cubicBezTo>
                  <a:cubicBezTo>
                    <a:pt x="960" y="98"/>
                    <a:pt x="942" y="80"/>
                    <a:pt x="920" y="80"/>
                  </a:cubicBezTo>
                  <a:cubicBezTo>
                    <a:pt x="680" y="80"/>
                    <a:pt x="680" y="80"/>
                    <a:pt x="680" y="80"/>
                  </a:cubicBezTo>
                  <a:cubicBezTo>
                    <a:pt x="658" y="80"/>
                    <a:pt x="640" y="98"/>
                    <a:pt x="640" y="120"/>
                  </a:cubicBezTo>
                  <a:cubicBezTo>
                    <a:pt x="640" y="200"/>
                    <a:pt x="640" y="200"/>
                    <a:pt x="640" y="200"/>
                  </a:cubicBezTo>
                  <a:lnTo>
                    <a:pt x="400" y="20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pic>
          <p:nvPicPr>
            <p:cNvPr id="86" name="Picture 3">
              <a:extLst>
                <a:ext uri="{FF2B5EF4-FFF2-40B4-BE49-F238E27FC236}">
                  <a16:creationId xmlns:a16="http://schemas.microsoft.com/office/drawing/2014/main" id="{8CD30F23-E1C9-4F50-AD5A-C938690B25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07324" y="2624827"/>
              <a:ext cx="769362" cy="158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 name="Picture 4">
              <a:extLst>
                <a:ext uri="{FF2B5EF4-FFF2-40B4-BE49-F238E27FC236}">
                  <a16:creationId xmlns:a16="http://schemas.microsoft.com/office/drawing/2014/main" id="{51C28437-D7C1-4FAC-AF4D-EC889C26131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353" t="2023" r="21525" b="53740"/>
            <a:stretch/>
          </p:blipFill>
          <p:spPr bwMode="auto">
            <a:xfrm>
              <a:off x="7697060" y="2255555"/>
              <a:ext cx="741121" cy="242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 name="Picture 7">
              <a:extLst>
                <a:ext uri="{FF2B5EF4-FFF2-40B4-BE49-F238E27FC236}">
                  <a16:creationId xmlns:a16="http://schemas.microsoft.com/office/drawing/2014/main" id="{23ABAB38-7864-4B6F-8089-7985B891BB7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50443" y="1910102"/>
              <a:ext cx="644665" cy="179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9" name="RBContent27">
              <a:extLst>
                <a:ext uri="{FF2B5EF4-FFF2-40B4-BE49-F238E27FC236}">
                  <a16:creationId xmlns:a16="http://schemas.microsoft.com/office/drawing/2014/main" id="{14242DBB-8403-4752-BB8B-9CB2D00DFE6C}"/>
                </a:ext>
              </a:extLst>
            </p:cNvPr>
            <p:cNvSpPr txBox="1">
              <a:spLocks/>
            </p:cNvSpPr>
            <p:nvPr/>
          </p:nvSpPr>
          <p:spPr>
            <a:xfrm>
              <a:off x="6023540" y="3340384"/>
              <a:ext cx="1162914" cy="761747"/>
            </a:xfrm>
            <a:prstGeom prst="rect">
              <a:avLst/>
            </a:prstGeom>
            <a:noFill/>
            <a:ln w="9525">
              <a:noFill/>
            </a:ln>
          </p:spPr>
          <p:txBody>
            <a:bodyPr vert="horz" wrap="square" lIns="0" tIns="0" rIns="0" bIns="0" rtlCol="0">
              <a:spAutoFit/>
            </a:bodyPr>
            <a:lstStyle/>
            <a:p>
              <a:pPr>
                <a:lnSpc>
                  <a:spcPct val="90000"/>
                </a:lnSpc>
              </a:pPr>
              <a:r>
                <a:rPr lang="de-DE" sz="1100" dirty="0">
                  <a:latin typeface="+mj-lt"/>
                </a:rPr>
                <a:t>Ecommerce players with in-house consumer credit option (No third-party lender)</a:t>
              </a:r>
              <a:endParaRPr lang="en-US" sz="1100" dirty="0">
                <a:latin typeface="+mj-lt"/>
              </a:endParaRPr>
            </a:p>
          </p:txBody>
        </p:sp>
        <p:sp>
          <p:nvSpPr>
            <p:cNvPr id="90" name="RBContent27">
              <a:extLst>
                <a:ext uri="{FF2B5EF4-FFF2-40B4-BE49-F238E27FC236}">
                  <a16:creationId xmlns:a16="http://schemas.microsoft.com/office/drawing/2014/main" id="{1AC1C6BF-73B7-4FB2-B6E7-77DA4B88865A}"/>
                </a:ext>
              </a:extLst>
            </p:cNvPr>
            <p:cNvSpPr txBox="1">
              <a:spLocks/>
            </p:cNvSpPr>
            <p:nvPr/>
          </p:nvSpPr>
          <p:spPr>
            <a:xfrm>
              <a:off x="6643420" y="1523299"/>
              <a:ext cx="1467842" cy="180049"/>
            </a:xfrm>
            <a:prstGeom prst="rect">
              <a:avLst/>
            </a:prstGeom>
            <a:noFill/>
            <a:ln w="9525">
              <a:noFill/>
            </a:ln>
          </p:spPr>
          <p:txBody>
            <a:bodyPr vert="horz" wrap="square" lIns="0" tIns="0" rIns="0" bIns="0" rtlCol="0">
              <a:spAutoFit/>
            </a:bodyPr>
            <a:lstStyle/>
            <a:p>
              <a:pPr>
                <a:lnSpc>
                  <a:spcPct val="90000"/>
                </a:lnSpc>
              </a:pPr>
              <a:r>
                <a:rPr lang="de-DE" sz="1300" b="1" dirty="0">
                  <a:solidFill>
                    <a:srgbClr val="DE002B"/>
                  </a:solidFill>
                  <a:latin typeface="+mj-lt"/>
                </a:rPr>
                <a:t>Example players</a:t>
              </a:r>
              <a:endParaRPr lang="en-US" sz="1300" b="1" dirty="0">
                <a:solidFill>
                  <a:srgbClr val="DE002B"/>
                </a:solidFill>
                <a:latin typeface="+mj-lt"/>
              </a:endParaRPr>
            </a:p>
          </p:txBody>
        </p:sp>
        <p:grpSp>
          <p:nvGrpSpPr>
            <p:cNvPr id="91" name="RightFollow247">
              <a:extLst>
                <a:ext uri="{FF2B5EF4-FFF2-40B4-BE49-F238E27FC236}">
                  <a16:creationId xmlns:a16="http://schemas.microsoft.com/office/drawing/2014/main" id="{8B71A7B6-81E0-43FC-AC72-33FA11ACA899}"/>
                </a:ext>
              </a:extLst>
            </p:cNvPr>
            <p:cNvGrpSpPr/>
            <p:nvPr/>
          </p:nvGrpSpPr>
          <p:grpSpPr>
            <a:xfrm>
              <a:off x="7214612" y="1985511"/>
              <a:ext cx="116886" cy="693941"/>
              <a:chOff x="711048" y="787400"/>
              <a:chExt cx="116886" cy="1016000"/>
            </a:xfrm>
          </p:grpSpPr>
          <p:cxnSp>
            <p:nvCxnSpPr>
              <p:cNvPr id="92" name="VLine45">
                <a:extLst>
                  <a:ext uri="{FF2B5EF4-FFF2-40B4-BE49-F238E27FC236}">
                    <a16:creationId xmlns:a16="http://schemas.microsoft.com/office/drawing/2014/main" id="{2C3B7CA5-7687-4BDF-A65D-A9F8C0BA5B43}"/>
                  </a:ext>
                </a:extLst>
              </p:cNvPr>
              <p:cNvCxnSpPr/>
              <p:nvPr/>
            </p:nvCxnSpPr>
            <p:spPr>
              <a:xfrm>
                <a:off x="756180" y="787400"/>
                <a:ext cx="0" cy="101600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sp>
            <p:nvSpPr>
              <p:cNvPr id="93" name="IsoscelesTriangle46">
                <a:extLst>
                  <a:ext uri="{FF2B5EF4-FFF2-40B4-BE49-F238E27FC236}">
                    <a16:creationId xmlns:a16="http://schemas.microsoft.com/office/drawing/2014/main" id="{33A7DBB8-9FF3-4FE3-9DF7-65D0626EC18B}"/>
                  </a:ext>
                </a:extLst>
              </p:cNvPr>
              <p:cNvSpPr/>
              <p:nvPr/>
            </p:nvSpPr>
            <p:spPr>
              <a:xfrm rot="5400000">
                <a:off x="561268" y="1270556"/>
                <a:ext cx="416446" cy="116886"/>
              </a:xfrm>
              <a:prstGeom prst="triangle">
                <a:avLst/>
              </a:prstGeom>
              <a:solidFill>
                <a:schemeClr val="accent3"/>
              </a:solidFill>
              <a:ln w="222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RightFollow247">
              <a:extLst>
                <a:ext uri="{FF2B5EF4-FFF2-40B4-BE49-F238E27FC236}">
                  <a16:creationId xmlns:a16="http://schemas.microsoft.com/office/drawing/2014/main" id="{B0EDB75C-DB76-421C-BC63-C55E6090B45C}"/>
                </a:ext>
              </a:extLst>
            </p:cNvPr>
            <p:cNvGrpSpPr/>
            <p:nvPr/>
          </p:nvGrpSpPr>
          <p:grpSpPr>
            <a:xfrm>
              <a:off x="7206864" y="3340384"/>
              <a:ext cx="116886" cy="693941"/>
              <a:chOff x="703300" y="787400"/>
              <a:chExt cx="116886" cy="1016000"/>
            </a:xfrm>
          </p:grpSpPr>
          <p:cxnSp>
            <p:nvCxnSpPr>
              <p:cNvPr id="95" name="VLine45">
                <a:extLst>
                  <a:ext uri="{FF2B5EF4-FFF2-40B4-BE49-F238E27FC236}">
                    <a16:creationId xmlns:a16="http://schemas.microsoft.com/office/drawing/2014/main" id="{1CB025B8-F027-4A6E-983D-F17C6C3F728D}"/>
                  </a:ext>
                </a:extLst>
              </p:cNvPr>
              <p:cNvCxnSpPr/>
              <p:nvPr/>
            </p:nvCxnSpPr>
            <p:spPr>
              <a:xfrm>
                <a:off x="756180" y="787400"/>
                <a:ext cx="0" cy="101600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sp>
            <p:nvSpPr>
              <p:cNvPr id="96" name="IsoscelesTriangle46">
                <a:extLst>
                  <a:ext uri="{FF2B5EF4-FFF2-40B4-BE49-F238E27FC236}">
                    <a16:creationId xmlns:a16="http://schemas.microsoft.com/office/drawing/2014/main" id="{1A0791C4-BA7E-48EF-96E2-B792551EA0A4}"/>
                  </a:ext>
                </a:extLst>
              </p:cNvPr>
              <p:cNvSpPr/>
              <p:nvPr/>
            </p:nvSpPr>
            <p:spPr>
              <a:xfrm rot="5400000">
                <a:off x="562670" y="1243306"/>
                <a:ext cx="398145" cy="116886"/>
              </a:xfrm>
              <a:prstGeom prst="triangle">
                <a:avLst/>
              </a:prstGeom>
              <a:solidFill>
                <a:schemeClr val="accent3"/>
              </a:solidFill>
              <a:ln w="222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7" name="Straight Connector 96">
              <a:extLst>
                <a:ext uri="{FF2B5EF4-FFF2-40B4-BE49-F238E27FC236}">
                  <a16:creationId xmlns:a16="http://schemas.microsoft.com/office/drawing/2014/main" id="{73C46888-2146-4926-83E2-D81BA50E3C6A}"/>
                </a:ext>
              </a:extLst>
            </p:cNvPr>
            <p:cNvCxnSpPr>
              <a:cxnSpLocks/>
            </p:cNvCxnSpPr>
            <p:nvPr/>
          </p:nvCxnSpPr>
          <p:spPr>
            <a:xfrm>
              <a:off x="6045528" y="1806207"/>
              <a:ext cx="2468648" cy="0"/>
            </a:xfrm>
            <a:prstGeom prst="line">
              <a:avLst/>
            </a:prstGeom>
            <a:ln w="22225" cmpd="sng">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98" name="Picture 2" descr="Image result for amazon logo">
              <a:extLst>
                <a:ext uri="{FF2B5EF4-FFF2-40B4-BE49-F238E27FC236}">
                  <a16:creationId xmlns:a16="http://schemas.microsoft.com/office/drawing/2014/main" id="{5F5F9C97-449B-4D52-BA14-1BF665EA38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90885" y="3195694"/>
              <a:ext cx="626548" cy="22806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a:extLst>
                <a:ext uri="{FF2B5EF4-FFF2-40B4-BE49-F238E27FC236}">
                  <a16:creationId xmlns:a16="http://schemas.microsoft.com/office/drawing/2014/main" id="{1E04E820-130D-4FAC-94E0-9735EF353F0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77596" y="3468541"/>
              <a:ext cx="736580" cy="209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 name="Picture 99">
              <a:extLst>
                <a:ext uri="{FF2B5EF4-FFF2-40B4-BE49-F238E27FC236}">
                  <a16:creationId xmlns:a16="http://schemas.microsoft.com/office/drawing/2014/main" id="{5338602E-E52D-4A6B-BEF8-1CD098748995}"/>
                </a:ext>
              </a:extLst>
            </p:cNvPr>
            <p:cNvPicPr>
              <a:picLocks noChangeAspect="1"/>
            </p:cNvPicPr>
            <p:nvPr/>
          </p:nvPicPr>
          <p:blipFill rotWithShape="1">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t="21203" b="21470"/>
            <a:stretch/>
          </p:blipFill>
          <p:spPr>
            <a:xfrm>
              <a:off x="7357640" y="3708791"/>
              <a:ext cx="663006" cy="380080"/>
            </a:xfrm>
            <a:prstGeom prst="rect">
              <a:avLst/>
            </a:prstGeom>
          </p:spPr>
        </p:pic>
        <p:pic>
          <p:nvPicPr>
            <p:cNvPr id="101" name="Picture 4" descr="D:\Users\M707101\Desktop\GSMA\02_Research\02_External\wechat logo.png">
              <a:extLst>
                <a:ext uri="{FF2B5EF4-FFF2-40B4-BE49-F238E27FC236}">
                  <a16:creationId xmlns:a16="http://schemas.microsoft.com/office/drawing/2014/main" id="{A0D7162B-1C1C-4974-9C02-CC51FF01807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60949" y="3862222"/>
              <a:ext cx="318607" cy="31860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Source">
            <a:extLst>
              <a:ext uri="{FF2B5EF4-FFF2-40B4-BE49-F238E27FC236}">
                <a16:creationId xmlns:a16="http://schemas.microsoft.com/office/drawing/2014/main" id="{31571481-8670-44F3-B5F6-1B52FADAEECD}"/>
              </a:ext>
            </a:extLst>
          </p:cNvPr>
          <p:cNvSpPr txBox="1"/>
          <p:nvPr/>
        </p:nvSpPr>
        <p:spPr>
          <a:xfrm>
            <a:off x="1197113" y="4916357"/>
            <a:ext cx="1586973"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Expert interviews, Roland Berger</a:t>
            </a:r>
          </a:p>
        </p:txBody>
      </p:sp>
      <p:sp>
        <p:nvSpPr>
          <p:cNvPr id="47" name="Rectangle 46"/>
          <p:cNvSpPr/>
          <p:nvPr/>
        </p:nvSpPr>
        <p:spPr>
          <a:xfrm>
            <a:off x="691539" y="1271680"/>
            <a:ext cx="2332706" cy="3240777"/>
          </a:xfrm>
          <a:prstGeom prst="rect">
            <a:avLst/>
          </a:prstGeom>
          <a:noFill/>
          <a:ln w="3175" cmpd="sng">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ndParaRPr>
          </a:p>
        </p:txBody>
      </p:sp>
      <p:sp>
        <p:nvSpPr>
          <p:cNvPr id="49" name="Rectangle 48"/>
          <p:cNvSpPr/>
          <p:nvPr/>
        </p:nvSpPr>
        <p:spPr>
          <a:xfrm>
            <a:off x="3145426" y="1271680"/>
            <a:ext cx="2668070" cy="3240777"/>
          </a:xfrm>
          <a:prstGeom prst="rect">
            <a:avLst/>
          </a:prstGeom>
          <a:noFill/>
          <a:ln w="3175" cmpd="sng">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ndParaRPr>
          </a:p>
        </p:txBody>
      </p:sp>
      <p:sp>
        <p:nvSpPr>
          <p:cNvPr id="50" name="Rectangle 49"/>
          <p:cNvSpPr/>
          <p:nvPr/>
        </p:nvSpPr>
        <p:spPr>
          <a:xfrm>
            <a:off x="5934676" y="1271680"/>
            <a:ext cx="2582233" cy="3240777"/>
          </a:xfrm>
          <a:prstGeom prst="rect">
            <a:avLst/>
          </a:prstGeom>
          <a:noFill/>
          <a:ln w="3175" cmpd="sng">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ndParaRPr>
          </a:p>
        </p:txBody>
      </p:sp>
      <p:pic>
        <p:nvPicPr>
          <p:cNvPr id="51" name="Picture 50" descr="Application&#10;&#10;Description automatically generated">
            <a:extLst>
              <a:ext uri="{FF2B5EF4-FFF2-40B4-BE49-F238E27FC236}">
                <a16:creationId xmlns:a16="http://schemas.microsoft.com/office/drawing/2014/main" id="{4B93288F-D3FC-4D8B-AFE3-86505829E02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806195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FCF911A3-D5F5-439F-AB5A-85819C01FB3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592" imgH="595" progId="TCLayout.ActiveDocument.1">
                  <p:embed/>
                </p:oleObj>
              </mc:Choice>
              <mc:Fallback>
                <p:oleObj name="think-cell Slide" r:id="rId4" imgW="592" imgH="595" progId="TCLayout.ActiveDocument.1">
                  <p:embed/>
                  <p:pic>
                    <p:nvPicPr>
                      <p:cNvPr id="37" name="Object 36" hidden="1">
                        <a:extLst>
                          <a:ext uri="{FF2B5EF4-FFF2-40B4-BE49-F238E27FC236}">
                            <a16:creationId xmlns:a16="http://schemas.microsoft.com/office/drawing/2014/main" id="{FCF911A3-D5F5-439F-AB5A-85819C01FB36}"/>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1A38A167-8A0E-4DF6-A192-580DA49CB424}"/>
              </a:ext>
            </a:extLst>
          </p:cNvPr>
          <p:cNvSpPr>
            <a:spLocks noGrp="1"/>
          </p:cNvSpPr>
          <p:nvPr>
            <p:ph type="title"/>
          </p:nvPr>
        </p:nvSpPr>
        <p:spPr>
          <a:xfrm>
            <a:off x="1197114" y="396000"/>
            <a:ext cx="7389537" cy="857250"/>
          </a:xfrm>
        </p:spPr>
        <p:txBody>
          <a:bodyPr wrap="square" lIns="0" tIns="0" rIns="0" bIns="0">
            <a:noAutofit/>
          </a:bodyPr>
          <a:lstStyle/>
          <a:p>
            <a:r>
              <a:rPr lang="en-US" sz="1900" dirty="0"/>
              <a:t>Providing </a:t>
            </a:r>
            <a:r>
              <a:rPr lang="en-US" sz="1900" dirty="0">
                <a:solidFill>
                  <a:srgbClr val="DE002B"/>
                </a:solidFill>
              </a:rPr>
              <a:t>escrow service </a:t>
            </a:r>
            <a:r>
              <a:rPr lang="en-US" sz="1900" dirty="0"/>
              <a:t>can also significantly boost merchant and consumer trust, particularly in emerging markets</a:t>
            </a:r>
          </a:p>
        </p:txBody>
      </p:sp>
      <p:sp>
        <p:nvSpPr>
          <p:cNvPr id="45" name="RBContent27">
            <a:extLst>
              <a:ext uri="{FF2B5EF4-FFF2-40B4-BE49-F238E27FC236}">
                <a16:creationId xmlns:a16="http://schemas.microsoft.com/office/drawing/2014/main" id="{FA453465-AEC4-414E-B416-5B6BAD9B76BA}"/>
              </a:ext>
            </a:extLst>
          </p:cNvPr>
          <p:cNvSpPr txBox="1">
            <a:spLocks/>
          </p:cNvSpPr>
          <p:nvPr/>
        </p:nvSpPr>
        <p:spPr>
          <a:xfrm>
            <a:off x="1197114" y="1665096"/>
            <a:ext cx="718199" cy="868553"/>
          </a:xfrm>
          <a:prstGeom prst="rect">
            <a:avLst/>
          </a:prstGeom>
          <a:solidFill>
            <a:schemeClr val="accent3">
              <a:lumMod val="40000"/>
              <a:lumOff val="60000"/>
            </a:schemeClr>
          </a:solidFill>
          <a:ln w="9525">
            <a:noFill/>
          </a:ln>
        </p:spPr>
        <p:txBody>
          <a:bodyPr vert="horz" wrap="square" lIns="72000" tIns="72000" rIns="36000" bIns="0" rtlCol="0">
            <a:noAutofit/>
          </a:bodyPr>
          <a:lstStyle/>
          <a:p>
            <a:pPr>
              <a:lnSpc>
                <a:spcPct val="90000"/>
              </a:lnSpc>
            </a:pPr>
            <a:r>
              <a:rPr lang="de-DE" sz="800" b="1" dirty="0">
                <a:latin typeface="+mj-lt"/>
              </a:rPr>
              <a:t>Buyer completes purchase at check-out</a:t>
            </a:r>
          </a:p>
        </p:txBody>
      </p:sp>
      <p:sp>
        <p:nvSpPr>
          <p:cNvPr id="49" name="RBContent27">
            <a:extLst>
              <a:ext uri="{FF2B5EF4-FFF2-40B4-BE49-F238E27FC236}">
                <a16:creationId xmlns:a16="http://schemas.microsoft.com/office/drawing/2014/main" id="{5132E987-C680-42D6-B865-E5DD46CFE356}"/>
              </a:ext>
            </a:extLst>
          </p:cNvPr>
          <p:cNvSpPr txBox="1">
            <a:spLocks/>
          </p:cNvSpPr>
          <p:nvPr/>
        </p:nvSpPr>
        <p:spPr>
          <a:xfrm>
            <a:off x="2056111" y="1665096"/>
            <a:ext cx="718199" cy="868553"/>
          </a:xfrm>
          <a:prstGeom prst="rect">
            <a:avLst/>
          </a:prstGeom>
          <a:solidFill>
            <a:schemeClr val="accent3">
              <a:lumMod val="40000"/>
              <a:lumOff val="60000"/>
            </a:schemeClr>
          </a:solidFill>
          <a:ln w="9525">
            <a:noFill/>
          </a:ln>
        </p:spPr>
        <p:txBody>
          <a:bodyPr vert="horz" wrap="square" lIns="72000" tIns="72000" rIns="36000" bIns="0" rtlCol="0">
            <a:noAutofit/>
          </a:bodyPr>
          <a:lstStyle/>
          <a:p>
            <a:pPr>
              <a:lnSpc>
                <a:spcPct val="90000"/>
              </a:lnSpc>
            </a:pPr>
            <a:r>
              <a:rPr lang="en-GB" sz="800" b="1" dirty="0">
                <a:latin typeface="+mj-lt"/>
              </a:rPr>
              <a:t>Marketplace verifies funds availability  &amp; reserves to escrow</a:t>
            </a:r>
          </a:p>
        </p:txBody>
      </p:sp>
      <p:sp>
        <p:nvSpPr>
          <p:cNvPr id="57" name="RBContent27">
            <a:extLst>
              <a:ext uri="{FF2B5EF4-FFF2-40B4-BE49-F238E27FC236}">
                <a16:creationId xmlns:a16="http://schemas.microsoft.com/office/drawing/2014/main" id="{8547C193-3877-4747-BBA1-945115003389}"/>
              </a:ext>
            </a:extLst>
          </p:cNvPr>
          <p:cNvSpPr txBox="1">
            <a:spLocks/>
          </p:cNvSpPr>
          <p:nvPr/>
        </p:nvSpPr>
        <p:spPr>
          <a:xfrm>
            <a:off x="2915108" y="1665096"/>
            <a:ext cx="718199" cy="868553"/>
          </a:xfrm>
          <a:prstGeom prst="rect">
            <a:avLst/>
          </a:prstGeom>
          <a:solidFill>
            <a:schemeClr val="accent3">
              <a:lumMod val="40000"/>
              <a:lumOff val="60000"/>
            </a:schemeClr>
          </a:solidFill>
          <a:ln w="9525">
            <a:noFill/>
          </a:ln>
        </p:spPr>
        <p:txBody>
          <a:bodyPr vert="horz" wrap="square" lIns="72000" tIns="72000" rIns="36000" bIns="0" rtlCol="0">
            <a:noAutofit/>
          </a:bodyPr>
          <a:lstStyle/>
          <a:p>
            <a:pPr>
              <a:lnSpc>
                <a:spcPct val="90000"/>
              </a:lnSpc>
            </a:pPr>
            <a:r>
              <a:rPr lang="en-GB" sz="800" b="1" dirty="0">
                <a:latin typeface="+mj-lt"/>
              </a:rPr>
              <a:t>Merchant confirms order and initiates delivery</a:t>
            </a:r>
          </a:p>
        </p:txBody>
      </p:sp>
      <p:sp>
        <p:nvSpPr>
          <p:cNvPr id="67" name="RBContent27">
            <a:extLst>
              <a:ext uri="{FF2B5EF4-FFF2-40B4-BE49-F238E27FC236}">
                <a16:creationId xmlns:a16="http://schemas.microsoft.com/office/drawing/2014/main" id="{3FB29FD4-872B-4678-A3DF-18352EDB746F}"/>
              </a:ext>
            </a:extLst>
          </p:cNvPr>
          <p:cNvSpPr txBox="1">
            <a:spLocks/>
          </p:cNvSpPr>
          <p:nvPr/>
        </p:nvSpPr>
        <p:spPr>
          <a:xfrm>
            <a:off x="3774105" y="1665096"/>
            <a:ext cx="718199" cy="868553"/>
          </a:xfrm>
          <a:prstGeom prst="rect">
            <a:avLst/>
          </a:prstGeom>
          <a:solidFill>
            <a:schemeClr val="accent3">
              <a:lumMod val="40000"/>
              <a:lumOff val="60000"/>
            </a:schemeClr>
          </a:solidFill>
          <a:ln w="9525">
            <a:noFill/>
          </a:ln>
        </p:spPr>
        <p:txBody>
          <a:bodyPr vert="horz" wrap="square" lIns="72000" tIns="72000" rIns="36000" bIns="0" rtlCol="0">
            <a:noAutofit/>
          </a:bodyPr>
          <a:lstStyle/>
          <a:p>
            <a:pPr>
              <a:lnSpc>
                <a:spcPct val="90000"/>
              </a:lnSpc>
            </a:pPr>
            <a:r>
              <a:rPr lang="en-GB" sz="800" b="1" dirty="0">
                <a:latin typeface="+mj-lt"/>
              </a:rPr>
              <a:t>Merchant confirms delivery or pick-up</a:t>
            </a:r>
          </a:p>
        </p:txBody>
      </p:sp>
      <p:sp>
        <p:nvSpPr>
          <p:cNvPr id="71" name="RBContent27">
            <a:extLst>
              <a:ext uri="{FF2B5EF4-FFF2-40B4-BE49-F238E27FC236}">
                <a16:creationId xmlns:a16="http://schemas.microsoft.com/office/drawing/2014/main" id="{D42EA84A-2F8A-4667-928D-3C727B955E02}"/>
              </a:ext>
            </a:extLst>
          </p:cNvPr>
          <p:cNvSpPr txBox="1">
            <a:spLocks/>
          </p:cNvSpPr>
          <p:nvPr/>
        </p:nvSpPr>
        <p:spPr>
          <a:xfrm>
            <a:off x="4633102" y="1665096"/>
            <a:ext cx="718199" cy="868553"/>
          </a:xfrm>
          <a:prstGeom prst="rect">
            <a:avLst/>
          </a:prstGeom>
          <a:solidFill>
            <a:schemeClr val="accent3">
              <a:lumMod val="40000"/>
              <a:lumOff val="60000"/>
            </a:schemeClr>
          </a:solidFill>
          <a:ln w="9525">
            <a:noFill/>
          </a:ln>
        </p:spPr>
        <p:txBody>
          <a:bodyPr vert="horz" wrap="square" lIns="72000" tIns="72000" rIns="36000" bIns="0" rtlCol="0">
            <a:noAutofit/>
          </a:bodyPr>
          <a:lstStyle/>
          <a:p>
            <a:pPr>
              <a:lnSpc>
                <a:spcPct val="90000"/>
              </a:lnSpc>
            </a:pPr>
            <a:r>
              <a:rPr lang="en-GB" sz="800" b="1" dirty="0">
                <a:latin typeface="+mj-lt"/>
              </a:rPr>
              <a:t>Buyer has specific time frame to raise complaint</a:t>
            </a:r>
          </a:p>
        </p:txBody>
      </p:sp>
      <p:sp>
        <p:nvSpPr>
          <p:cNvPr id="75" name="RBContent27">
            <a:extLst>
              <a:ext uri="{FF2B5EF4-FFF2-40B4-BE49-F238E27FC236}">
                <a16:creationId xmlns:a16="http://schemas.microsoft.com/office/drawing/2014/main" id="{AE302E3A-AB53-450A-B8F6-624325E91CF4}"/>
              </a:ext>
            </a:extLst>
          </p:cNvPr>
          <p:cNvSpPr txBox="1">
            <a:spLocks/>
          </p:cNvSpPr>
          <p:nvPr/>
        </p:nvSpPr>
        <p:spPr>
          <a:xfrm>
            <a:off x="5492101" y="1665096"/>
            <a:ext cx="718199" cy="868553"/>
          </a:xfrm>
          <a:prstGeom prst="rect">
            <a:avLst/>
          </a:prstGeom>
          <a:solidFill>
            <a:schemeClr val="accent3">
              <a:lumMod val="40000"/>
              <a:lumOff val="60000"/>
            </a:schemeClr>
          </a:solidFill>
          <a:ln w="9525">
            <a:noFill/>
          </a:ln>
        </p:spPr>
        <p:txBody>
          <a:bodyPr vert="horz" wrap="square" lIns="72000" tIns="72000" rIns="36000" bIns="0" rtlCol="0">
            <a:noAutofit/>
          </a:bodyPr>
          <a:lstStyle/>
          <a:p>
            <a:pPr>
              <a:lnSpc>
                <a:spcPct val="90000"/>
              </a:lnSpc>
            </a:pPr>
            <a:r>
              <a:rPr lang="en-GB" sz="800" b="1" dirty="0">
                <a:latin typeface="+mj-lt"/>
              </a:rPr>
              <a:t>Marketplace disburses funds to merchant</a:t>
            </a:r>
          </a:p>
        </p:txBody>
      </p:sp>
      <p:sp>
        <p:nvSpPr>
          <p:cNvPr id="76" name="RBContent27">
            <a:extLst>
              <a:ext uri="{FF2B5EF4-FFF2-40B4-BE49-F238E27FC236}">
                <a16:creationId xmlns:a16="http://schemas.microsoft.com/office/drawing/2014/main" id="{BC8BB3EB-3B7B-4048-B409-2B3B41F44323}"/>
              </a:ext>
            </a:extLst>
          </p:cNvPr>
          <p:cNvSpPr txBox="1">
            <a:spLocks/>
          </p:cNvSpPr>
          <p:nvPr/>
        </p:nvSpPr>
        <p:spPr>
          <a:xfrm>
            <a:off x="1197114" y="1373689"/>
            <a:ext cx="1279386" cy="180049"/>
          </a:xfrm>
          <a:prstGeom prst="rect">
            <a:avLst/>
          </a:prstGeom>
          <a:noFill/>
          <a:ln w="9525">
            <a:noFill/>
          </a:ln>
        </p:spPr>
        <p:txBody>
          <a:bodyPr vert="horz" wrap="square" lIns="0" tIns="0" rIns="0" bIns="0" rtlCol="0">
            <a:spAutoFit/>
          </a:bodyPr>
          <a:lstStyle/>
          <a:p>
            <a:pPr>
              <a:lnSpc>
                <a:spcPct val="90000"/>
              </a:lnSpc>
            </a:pPr>
            <a:r>
              <a:rPr lang="de-DE" sz="1300" b="1" dirty="0">
                <a:solidFill>
                  <a:srgbClr val="DE002B"/>
                </a:solidFill>
                <a:latin typeface="+mj-lt"/>
              </a:rPr>
              <a:t>Escrow process</a:t>
            </a:r>
            <a:endParaRPr lang="en-US" sz="1300" b="1" dirty="0">
              <a:solidFill>
                <a:srgbClr val="DE002B"/>
              </a:solidFill>
              <a:latin typeface="+mj-lt"/>
            </a:endParaRPr>
          </a:p>
        </p:txBody>
      </p:sp>
      <p:sp>
        <p:nvSpPr>
          <p:cNvPr id="77" name="RBContent27">
            <a:extLst>
              <a:ext uri="{FF2B5EF4-FFF2-40B4-BE49-F238E27FC236}">
                <a16:creationId xmlns:a16="http://schemas.microsoft.com/office/drawing/2014/main" id="{FAECD3DE-6C07-433C-8F16-51E820B94D40}"/>
              </a:ext>
            </a:extLst>
          </p:cNvPr>
          <p:cNvSpPr txBox="1">
            <a:spLocks/>
          </p:cNvSpPr>
          <p:nvPr/>
        </p:nvSpPr>
        <p:spPr>
          <a:xfrm>
            <a:off x="6409659" y="1373688"/>
            <a:ext cx="2131092" cy="180049"/>
          </a:xfrm>
          <a:prstGeom prst="rect">
            <a:avLst/>
          </a:prstGeom>
          <a:noFill/>
          <a:ln w="9525">
            <a:noFill/>
          </a:ln>
        </p:spPr>
        <p:txBody>
          <a:bodyPr vert="horz" wrap="square" lIns="0" tIns="0" rIns="0" bIns="0" rtlCol="0">
            <a:spAutoFit/>
          </a:bodyPr>
          <a:lstStyle/>
          <a:p>
            <a:pPr>
              <a:lnSpc>
                <a:spcPct val="90000"/>
              </a:lnSpc>
            </a:pPr>
            <a:r>
              <a:rPr lang="de-DE" sz="1300" b="1" dirty="0">
                <a:solidFill>
                  <a:srgbClr val="C00000"/>
                </a:solidFill>
                <a:latin typeface="+mj-lt"/>
              </a:rPr>
              <a:t>Adoption of escrow</a:t>
            </a:r>
            <a:endParaRPr lang="en-US" sz="1300" b="1" dirty="0">
              <a:solidFill>
                <a:srgbClr val="C00000"/>
              </a:solidFill>
              <a:latin typeface="+mj-lt"/>
            </a:endParaRPr>
          </a:p>
        </p:txBody>
      </p:sp>
      <p:sp>
        <p:nvSpPr>
          <p:cNvPr id="78" name="RBContent27">
            <a:extLst>
              <a:ext uri="{FF2B5EF4-FFF2-40B4-BE49-F238E27FC236}">
                <a16:creationId xmlns:a16="http://schemas.microsoft.com/office/drawing/2014/main" id="{B9662A8F-67A6-4650-BA19-84FCEA2E071C}"/>
              </a:ext>
            </a:extLst>
          </p:cNvPr>
          <p:cNvSpPr txBox="1">
            <a:spLocks/>
          </p:cNvSpPr>
          <p:nvPr/>
        </p:nvSpPr>
        <p:spPr>
          <a:xfrm>
            <a:off x="1544752" y="3126455"/>
            <a:ext cx="2216282" cy="290849"/>
          </a:xfrm>
          <a:prstGeom prst="rect">
            <a:avLst/>
          </a:prstGeom>
          <a:noFill/>
          <a:ln w="9525">
            <a:noFill/>
          </a:ln>
        </p:spPr>
        <p:txBody>
          <a:bodyPr vert="horz" wrap="square" lIns="0" tIns="0" rIns="0" bIns="0" rtlCol="0">
            <a:spAutoFit/>
          </a:bodyPr>
          <a:lstStyle/>
          <a:p>
            <a:pPr marL="0" lvl="1">
              <a:lnSpc>
                <a:spcPct val="90000"/>
              </a:lnSpc>
              <a:spcBef>
                <a:spcPts val="277"/>
              </a:spcBef>
              <a:buClr>
                <a:schemeClr val="accent1"/>
              </a:buClr>
              <a:buSzPct val="100000"/>
            </a:pPr>
            <a:r>
              <a:rPr lang="de-DE" sz="1050" b="1" dirty="0">
                <a:solidFill>
                  <a:schemeClr val="tx2"/>
                </a:solidFill>
                <a:latin typeface="Arial" panose="020B0604020202020204" pitchFamily="34" charset="0"/>
              </a:rPr>
              <a:t>Boosting </a:t>
            </a:r>
            <a:r>
              <a:rPr lang="de-DE" sz="1050" b="1" dirty="0" err="1">
                <a:solidFill>
                  <a:schemeClr val="tx2"/>
                </a:solidFill>
                <a:latin typeface="Arial" panose="020B0604020202020204" pitchFamily="34" charset="0"/>
              </a:rPr>
              <a:t>consumer</a:t>
            </a:r>
            <a:r>
              <a:rPr lang="de-DE" sz="1050" b="1" dirty="0">
                <a:solidFill>
                  <a:schemeClr val="tx2"/>
                </a:solidFill>
                <a:latin typeface="Arial" panose="020B0604020202020204" pitchFamily="34" charset="0"/>
              </a:rPr>
              <a:t> </a:t>
            </a:r>
            <a:br>
              <a:rPr lang="de-DE" sz="1050" b="1" dirty="0">
                <a:solidFill>
                  <a:schemeClr val="tx2"/>
                </a:solidFill>
                <a:latin typeface="Arial" panose="020B0604020202020204" pitchFamily="34" charset="0"/>
              </a:rPr>
            </a:br>
            <a:r>
              <a:rPr lang="de-DE" sz="1050" b="1" dirty="0">
                <a:solidFill>
                  <a:schemeClr val="tx2"/>
                </a:solidFill>
                <a:latin typeface="Arial" panose="020B0604020202020204" pitchFamily="34" charset="0"/>
              </a:rPr>
              <a:t>&amp; merchant trust</a:t>
            </a:r>
            <a:endParaRPr lang="en-US" sz="1050" b="1" dirty="0">
              <a:solidFill>
                <a:schemeClr val="tx2"/>
              </a:solidFill>
              <a:latin typeface="Arial" panose="020B0604020202020204" pitchFamily="34" charset="0"/>
            </a:endParaRPr>
          </a:p>
        </p:txBody>
      </p:sp>
      <p:sp>
        <p:nvSpPr>
          <p:cNvPr id="79" name="RBContent27">
            <a:extLst>
              <a:ext uri="{FF2B5EF4-FFF2-40B4-BE49-F238E27FC236}">
                <a16:creationId xmlns:a16="http://schemas.microsoft.com/office/drawing/2014/main" id="{AF5EBB90-43C6-485C-B536-93F831DAE67C}"/>
              </a:ext>
            </a:extLst>
          </p:cNvPr>
          <p:cNvSpPr txBox="1">
            <a:spLocks/>
          </p:cNvSpPr>
          <p:nvPr/>
        </p:nvSpPr>
        <p:spPr>
          <a:xfrm>
            <a:off x="1197114" y="3536738"/>
            <a:ext cx="2444847" cy="949491"/>
          </a:xfrm>
          <a:prstGeom prst="rect">
            <a:avLst/>
          </a:prstGeom>
          <a:noFill/>
          <a:ln w="9525">
            <a:noFill/>
          </a:ln>
        </p:spPr>
        <p:txBody>
          <a:bodyPr vert="horz" wrap="square" lIns="0" tIns="0" rIns="0" bIns="0" rtlCol="0">
            <a:spAutoFit/>
          </a:bodyPr>
          <a:lstStyle/>
          <a:p>
            <a:pPr marL="214313" lvl="1" indent="-214313">
              <a:lnSpc>
                <a:spcPct val="90000"/>
              </a:lnSpc>
              <a:spcBef>
                <a:spcPts val="277"/>
              </a:spcBef>
              <a:buClr>
                <a:schemeClr val="accent1"/>
              </a:buClr>
              <a:buSzPct val="100000"/>
              <a:buFont typeface="Wingdings" panose="05000000000000000000" pitchFamily="2" charset="2"/>
              <a:buChar char="§"/>
            </a:pPr>
            <a:r>
              <a:rPr lang="de-DE" sz="900" dirty="0">
                <a:solidFill>
                  <a:schemeClr val="tx2"/>
                </a:solidFill>
                <a:latin typeface="Arial" panose="020B0604020202020204" pitchFamily="34" charset="0"/>
              </a:rPr>
              <a:t>Availability of customer funds is verified by marketplace, providing merchants with extra layer of security</a:t>
            </a:r>
          </a:p>
          <a:p>
            <a:pPr marL="214313" lvl="1" indent="-214313">
              <a:lnSpc>
                <a:spcPct val="90000"/>
              </a:lnSpc>
              <a:spcBef>
                <a:spcPts val="277"/>
              </a:spcBef>
              <a:buClr>
                <a:schemeClr val="accent1"/>
              </a:buClr>
              <a:buSzPct val="100000"/>
              <a:buFont typeface="Wingdings" panose="05000000000000000000" pitchFamily="2" charset="2"/>
              <a:buChar char="§"/>
            </a:pPr>
            <a:r>
              <a:rPr lang="de-DE" sz="900" dirty="0">
                <a:solidFill>
                  <a:schemeClr val="tx2"/>
                </a:solidFill>
                <a:latin typeface="Arial" panose="020B0604020202020204" pitchFamily="34" charset="0"/>
              </a:rPr>
              <a:t>Customers have chance to approve product before funds are released</a:t>
            </a:r>
          </a:p>
          <a:p>
            <a:pPr marL="214313" lvl="1" indent="-214313">
              <a:lnSpc>
                <a:spcPct val="90000"/>
              </a:lnSpc>
              <a:spcBef>
                <a:spcPts val="277"/>
              </a:spcBef>
              <a:buClr>
                <a:schemeClr val="accent1"/>
              </a:buClr>
              <a:buSzPct val="100000"/>
              <a:buFont typeface="Wingdings" panose="05000000000000000000" pitchFamily="2" charset="2"/>
              <a:buChar char="§"/>
            </a:pPr>
            <a:r>
              <a:rPr lang="de-DE" sz="900" dirty="0">
                <a:solidFill>
                  <a:schemeClr val="tx2"/>
                </a:solidFill>
                <a:latin typeface="Arial" panose="020B0604020202020204" pitchFamily="34" charset="0"/>
              </a:rPr>
              <a:t>Both merchant and customer are protected from fraud</a:t>
            </a:r>
            <a:r>
              <a:rPr lang="de-DE" sz="900" b="1" dirty="0">
                <a:solidFill>
                  <a:schemeClr val="tx2"/>
                </a:solidFill>
                <a:latin typeface="Arial" panose="020B0604020202020204" pitchFamily="34" charset="0"/>
              </a:rPr>
              <a:t> </a:t>
            </a:r>
            <a:endParaRPr lang="en-US" sz="900" b="1" dirty="0">
              <a:solidFill>
                <a:schemeClr val="tx2"/>
              </a:solidFill>
              <a:latin typeface="Arial" panose="020B0604020202020204" pitchFamily="34" charset="0"/>
            </a:endParaRPr>
          </a:p>
        </p:txBody>
      </p:sp>
      <p:cxnSp>
        <p:nvCxnSpPr>
          <p:cNvPr id="80" name="Straight Connector 79">
            <a:extLst>
              <a:ext uri="{FF2B5EF4-FFF2-40B4-BE49-F238E27FC236}">
                <a16:creationId xmlns:a16="http://schemas.microsoft.com/office/drawing/2014/main" id="{01AC058E-990B-4552-A2D3-B6D4F70B1BDA}"/>
              </a:ext>
            </a:extLst>
          </p:cNvPr>
          <p:cNvCxnSpPr>
            <a:cxnSpLocks/>
          </p:cNvCxnSpPr>
          <p:nvPr/>
        </p:nvCxnSpPr>
        <p:spPr>
          <a:xfrm>
            <a:off x="1197114" y="2991334"/>
            <a:ext cx="5013186" cy="0"/>
          </a:xfrm>
          <a:prstGeom prst="line">
            <a:avLst/>
          </a:prstGeom>
          <a:ln w="22225" cmpd="sng">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D26D899-2087-47B7-B2FD-B7E11813BAA3}"/>
              </a:ext>
            </a:extLst>
          </p:cNvPr>
          <p:cNvCxnSpPr>
            <a:cxnSpLocks/>
          </p:cNvCxnSpPr>
          <p:nvPr/>
        </p:nvCxnSpPr>
        <p:spPr>
          <a:xfrm>
            <a:off x="6409658" y="1586677"/>
            <a:ext cx="2131092" cy="0"/>
          </a:xfrm>
          <a:prstGeom prst="line">
            <a:avLst/>
          </a:prstGeom>
          <a:ln w="22225" cmpd="sng">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RBContent27">
            <a:extLst>
              <a:ext uri="{FF2B5EF4-FFF2-40B4-BE49-F238E27FC236}">
                <a16:creationId xmlns:a16="http://schemas.microsoft.com/office/drawing/2014/main" id="{B6A4E3A9-EA35-4FA0-95D6-CD390961D39E}"/>
              </a:ext>
            </a:extLst>
          </p:cNvPr>
          <p:cNvSpPr txBox="1">
            <a:spLocks/>
          </p:cNvSpPr>
          <p:nvPr/>
        </p:nvSpPr>
        <p:spPr>
          <a:xfrm>
            <a:off x="4110302" y="3199167"/>
            <a:ext cx="2117154" cy="145424"/>
          </a:xfrm>
          <a:prstGeom prst="rect">
            <a:avLst/>
          </a:prstGeom>
          <a:noFill/>
          <a:ln w="9525">
            <a:noFill/>
          </a:ln>
        </p:spPr>
        <p:txBody>
          <a:bodyPr vert="horz" wrap="square" lIns="0" tIns="0" rIns="0" bIns="0" rtlCol="0">
            <a:spAutoFit/>
          </a:bodyPr>
          <a:lstStyle/>
          <a:p>
            <a:pPr marL="0" lvl="1">
              <a:lnSpc>
                <a:spcPct val="90000"/>
              </a:lnSpc>
              <a:spcBef>
                <a:spcPts val="277"/>
              </a:spcBef>
              <a:buClr>
                <a:schemeClr val="accent1"/>
              </a:buClr>
              <a:buSzPct val="100000"/>
            </a:pPr>
            <a:r>
              <a:rPr lang="de-DE" sz="1050" b="1" dirty="0">
                <a:solidFill>
                  <a:schemeClr val="tx2"/>
                </a:solidFill>
                <a:latin typeface="Arial" panose="020B0604020202020204" pitchFamily="34" charset="0"/>
              </a:rPr>
              <a:t>Alternative to cash on delivery</a:t>
            </a:r>
            <a:endParaRPr lang="en-US" sz="1050" b="1" dirty="0">
              <a:solidFill>
                <a:schemeClr val="tx2"/>
              </a:solidFill>
              <a:latin typeface="Arial" panose="020B0604020202020204" pitchFamily="34" charset="0"/>
            </a:endParaRPr>
          </a:p>
        </p:txBody>
      </p:sp>
      <p:sp>
        <p:nvSpPr>
          <p:cNvPr id="103" name="RBContent27">
            <a:extLst>
              <a:ext uri="{FF2B5EF4-FFF2-40B4-BE49-F238E27FC236}">
                <a16:creationId xmlns:a16="http://schemas.microsoft.com/office/drawing/2014/main" id="{A0495DB4-ADF3-4213-9E04-FA9C3FE5CF58}"/>
              </a:ext>
            </a:extLst>
          </p:cNvPr>
          <p:cNvSpPr txBox="1">
            <a:spLocks/>
          </p:cNvSpPr>
          <p:nvPr/>
        </p:nvSpPr>
        <p:spPr>
          <a:xfrm>
            <a:off x="3824580" y="3536738"/>
            <a:ext cx="2385720" cy="949491"/>
          </a:xfrm>
          <a:prstGeom prst="rect">
            <a:avLst/>
          </a:prstGeom>
          <a:noFill/>
          <a:ln w="9525">
            <a:noFill/>
          </a:ln>
        </p:spPr>
        <p:txBody>
          <a:bodyPr vert="horz" wrap="square" lIns="0" tIns="0" rIns="0" bIns="0" rtlCol="0">
            <a:spAutoFit/>
          </a:bodyPr>
          <a:lstStyle/>
          <a:p>
            <a:pPr marL="214313" lvl="1" indent="-214313">
              <a:lnSpc>
                <a:spcPct val="90000"/>
              </a:lnSpc>
              <a:spcBef>
                <a:spcPts val="277"/>
              </a:spcBef>
              <a:buClr>
                <a:schemeClr val="accent1"/>
              </a:buClr>
              <a:buSzPct val="100000"/>
              <a:buFont typeface="Wingdings" panose="05000000000000000000" pitchFamily="2" charset="2"/>
              <a:buChar char="§"/>
            </a:pPr>
            <a:r>
              <a:rPr lang="de-DE" sz="900" dirty="0">
                <a:solidFill>
                  <a:schemeClr val="tx2"/>
                </a:solidFill>
                <a:latin typeface="Arial" panose="020B0604020202020204" pitchFamily="34" charset="0"/>
              </a:rPr>
              <a:t>Predominance of cash on delivery is largely linked to lack of trust </a:t>
            </a:r>
          </a:p>
          <a:p>
            <a:pPr marL="214313" lvl="1" indent="-214313">
              <a:lnSpc>
                <a:spcPct val="90000"/>
              </a:lnSpc>
              <a:spcBef>
                <a:spcPts val="277"/>
              </a:spcBef>
              <a:buClr>
                <a:schemeClr val="accent1"/>
              </a:buClr>
              <a:buSzPct val="100000"/>
              <a:buFont typeface="Wingdings" panose="05000000000000000000" pitchFamily="2" charset="2"/>
              <a:buChar char="§"/>
            </a:pPr>
            <a:r>
              <a:rPr lang="de-DE" sz="900" dirty="0">
                <a:solidFill>
                  <a:schemeClr val="tx2"/>
                </a:solidFill>
                <a:latin typeface="Arial" panose="020B0604020202020204" pitchFamily="34" charset="0"/>
              </a:rPr>
              <a:t>COD payment method is risky and costly for ecommerce providers</a:t>
            </a:r>
          </a:p>
          <a:p>
            <a:pPr marL="214313" lvl="1" indent="-214313">
              <a:lnSpc>
                <a:spcPct val="90000"/>
              </a:lnSpc>
              <a:spcBef>
                <a:spcPts val="277"/>
              </a:spcBef>
              <a:buClr>
                <a:schemeClr val="accent1"/>
              </a:buClr>
              <a:buSzPct val="100000"/>
              <a:buFont typeface="Wingdings" panose="05000000000000000000" pitchFamily="2" charset="2"/>
              <a:buChar char="§"/>
            </a:pPr>
            <a:r>
              <a:rPr lang="de-DE" sz="900" dirty="0">
                <a:solidFill>
                  <a:schemeClr val="tx2"/>
                </a:solidFill>
                <a:latin typeface="Arial" panose="020B0604020202020204" pitchFamily="34" charset="0"/>
              </a:rPr>
              <a:t>Escrow service provides alternative – As with COD, no payment is made until customer approves item</a:t>
            </a:r>
          </a:p>
        </p:txBody>
      </p:sp>
      <p:sp>
        <p:nvSpPr>
          <p:cNvPr id="104" name="RBContent27">
            <a:extLst>
              <a:ext uri="{FF2B5EF4-FFF2-40B4-BE49-F238E27FC236}">
                <a16:creationId xmlns:a16="http://schemas.microsoft.com/office/drawing/2014/main" id="{FD6C0BC7-8F72-46C3-8512-006D05EA6A14}"/>
              </a:ext>
            </a:extLst>
          </p:cNvPr>
          <p:cNvSpPr txBox="1">
            <a:spLocks/>
          </p:cNvSpPr>
          <p:nvPr/>
        </p:nvSpPr>
        <p:spPr>
          <a:xfrm>
            <a:off x="7294896" y="1660626"/>
            <a:ext cx="650086" cy="249299"/>
          </a:xfrm>
          <a:prstGeom prst="rect">
            <a:avLst/>
          </a:prstGeom>
          <a:noFill/>
          <a:ln w="9525">
            <a:noFill/>
          </a:ln>
        </p:spPr>
        <p:txBody>
          <a:bodyPr vert="horz" wrap="square" lIns="0" tIns="0" rIns="0" bIns="0" rtlCol="0">
            <a:spAutoFit/>
          </a:bodyPr>
          <a:lstStyle/>
          <a:p>
            <a:pPr marL="0" lvl="1">
              <a:lnSpc>
                <a:spcPct val="90000"/>
              </a:lnSpc>
              <a:spcBef>
                <a:spcPts val="277"/>
              </a:spcBef>
              <a:buClr>
                <a:schemeClr val="accent1"/>
              </a:buClr>
              <a:buSzPct val="100000"/>
            </a:pPr>
            <a:r>
              <a:rPr lang="de-DE" sz="900" b="1" dirty="0">
                <a:solidFill>
                  <a:schemeClr val="tx2"/>
                </a:solidFill>
                <a:latin typeface="Arial" panose="020B0604020202020204" pitchFamily="34" charset="0"/>
              </a:rPr>
              <a:t>Third party service</a:t>
            </a:r>
            <a:endParaRPr lang="en-US" sz="900" b="1" dirty="0">
              <a:solidFill>
                <a:schemeClr val="tx2"/>
              </a:solidFill>
              <a:latin typeface="Arial" panose="020B0604020202020204" pitchFamily="34" charset="0"/>
            </a:endParaRPr>
          </a:p>
        </p:txBody>
      </p:sp>
      <p:sp>
        <p:nvSpPr>
          <p:cNvPr id="105" name="RBContent27">
            <a:extLst>
              <a:ext uri="{FF2B5EF4-FFF2-40B4-BE49-F238E27FC236}">
                <a16:creationId xmlns:a16="http://schemas.microsoft.com/office/drawing/2014/main" id="{B30C013E-4154-46DC-8F87-49310CFF16D9}"/>
              </a:ext>
            </a:extLst>
          </p:cNvPr>
          <p:cNvSpPr txBox="1">
            <a:spLocks/>
          </p:cNvSpPr>
          <p:nvPr/>
        </p:nvSpPr>
        <p:spPr>
          <a:xfrm>
            <a:off x="8016831" y="1660626"/>
            <a:ext cx="650086" cy="249299"/>
          </a:xfrm>
          <a:prstGeom prst="rect">
            <a:avLst/>
          </a:prstGeom>
          <a:noFill/>
          <a:ln w="9525">
            <a:noFill/>
          </a:ln>
        </p:spPr>
        <p:txBody>
          <a:bodyPr vert="horz" wrap="square" lIns="0" tIns="0" rIns="0" bIns="0" rtlCol="0">
            <a:spAutoFit/>
          </a:bodyPr>
          <a:lstStyle/>
          <a:p>
            <a:pPr marL="0" lvl="1">
              <a:lnSpc>
                <a:spcPct val="90000"/>
              </a:lnSpc>
              <a:spcBef>
                <a:spcPts val="277"/>
              </a:spcBef>
              <a:buClr>
                <a:schemeClr val="accent1"/>
              </a:buClr>
              <a:buSzPct val="100000"/>
            </a:pPr>
            <a:r>
              <a:rPr lang="de-DE" sz="900" b="1" dirty="0">
                <a:solidFill>
                  <a:schemeClr val="tx2"/>
                </a:solidFill>
                <a:latin typeface="Arial" panose="020B0604020202020204" pitchFamily="34" charset="0"/>
              </a:rPr>
              <a:t>In-house service</a:t>
            </a:r>
            <a:endParaRPr lang="en-US" sz="900" b="1" dirty="0">
              <a:solidFill>
                <a:schemeClr val="tx2"/>
              </a:solidFill>
              <a:latin typeface="Arial" panose="020B0604020202020204" pitchFamily="34" charset="0"/>
            </a:endParaRPr>
          </a:p>
        </p:txBody>
      </p:sp>
      <p:grpSp>
        <p:nvGrpSpPr>
          <p:cNvPr id="2" name="Group 1">
            <a:extLst>
              <a:ext uri="{FF2B5EF4-FFF2-40B4-BE49-F238E27FC236}">
                <a16:creationId xmlns:a16="http://schemas.microsoft.com/office/drawing/2014/main" id="{CE56CE98-A1DC-4176-8EF5-FAE41A85E138}"/>
              </a:ext>
            </a:extLst>
          </p:cNvPr>
          <p:cNvGrpSpPr/>
          <p:nvPr/>
        </p:nvGrpSpPr>
        <p:grpSpPr>
          <a:xfrm>
            <a:off x="6477364" y="4074567"/>
            <a:ext cx="1913438" cy="230107"/>
            <a:chOff x="6477364" y="4033227"/>
            <a:chExt cx="1913438" cy="230107"/>
          </a:xfrm>
        </p:grpSpPr>
        <p:pic>
          <p:nvPicPr>
            <p:cNvPr id="111" name="Picture 4">
              <a:extLst>
                <a:ext uri="{FF2B5EF4-FFF2-40B4-BE49-F238E27FC236}">
                  <a16:creationId xmlns:a16="http://schemas.microsoft.com/office/drawing/2014/main" id="{9CC20CA3-94EA-43A3-8F7D-44E617119FF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77364" y="4033227"/>
              <a:ext cx="810238" cy="230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3" name="Freeform 20">
              <a:extLst>
                <a:ext uri="{FF2B5EF4-FFF2-40B4-BE49-F238E27FC236}">
                  <a16:creationId xmlns:a16="http://schemas.microsoft.com/office/drawing/2014/main" id="{2E457911-1629-4524-9732-E6D1F6BA6606}"/>
                </a:ext>
              </a:extLst>
            </p:cNvPr>
            <p:cNvSpPr>
              <a:spLocks/>
            </p:cNvSpPr>
            <p:nvPr/>
          </p:nvSpPr>
          <p:spPr bwMode="auto">
            <a:xfrm>
              <a:off x="7529451" y="4033227"/>
              <a:ext cx="207799" cy="196363"/>
            </a:xfrm>
            <a:custGeom>
              <a:avLst/>
              <a:gdLst/>
              <a:ahLst/>
              <a:cxnLst>
                <a:cxn ang="0">
                  <a:pos x="915" y="1434"/>
                </a:cxn>
                <a:cxn ang="0">
                  <a:pos x="771" y="1624"/>
                </a:cxn>
                <a:cxn ang="0">
                  <a:pos x="641" y="1755"/>
                </a:cxn>
                <a:cxn ang="0">
                  <a:pos x="539" y="1823"/>
                </a:cxn>
                <a:cxn ang="0">
                  <a:pos x="484" y="1840"/>
                </a:cxn>
                <a:cxn ang="0">
                  <a:pos x="447" y="1845"/>
                </a:cxn>
                <a:cxn ang="0">
                  <a:pos x="390" y="1839"/>
                </a:cxn>
                <a:cxn ang="0">
                  <a:pos x="278" y="1793"/>
                </a:cxn>
                <a:cxn ang="0">
                  <a:pos x="166" y="1700"/>
                </a:cxn>
                <a:cxn ang="0">
                  <a:pos x="55" y="1562"/>
                </a:cxn>
                <a:cxn ang="0">
                  <a:pos x="44" y="1477"/>
                </a:cxn>
                <a:cxn ang="0">
                  <a:pos x="93" y="1473"/>
                </a:cxn>
                <a:cxn ang="0">
                  <a:pos x="177" y="1452"/>
                </a:cxn>
                <a:cxn ang="0">
                  <a:pos x="317" y="1378"/>
                </a:cxn>
                <a:cxn ang="0">
                  <a:pos x="466" y="1254"/>
                </a:cxn>
                <a:cxn ang="0">
                  <a:pos x="621" y="1081"/>
                </a:cxn>
                <a:cxn ang="0">
                  <a:pos x="569" y="900"/>
                </a:cxn>
                <a:cxn ang="0">
                  <a:pos x="450" y="755"/>
                </a:cxn>
                <a:cxn ang="0">
                  <a:pos x="369" y="622"/>
                </a:cxn>
                <a:cxn ang="0">
                  <a:pos x="323" y="499"/>
                </a:cxn>
                <a:cxn ang="0">
                  <a:pos x="312" y="415"/>
                </a:cxn>
                <a:cxn ang="0">
                  <a:pos x="332" y="323"/>
                </a:cxn>
                <a:cxn ang="0">
                  <a:pos x="393" y="223"/>
                </a:cxn>
                <a:cxn ang="0">
                  <a:pos x="493" y="116"/>
                </a:cxn>
                <a:cxn ang="0">
                  <a:pos x="633" y="0"/>
                </a:cxn>
                <a:cxn ang="0">
                  <a:pos x="657" y="114"/>
                </a:cxn>
                <a:cxn ang="0">
                  <a:pos x="707" y="265"/>
                </a:cxn>
                <a:cxn ang="0">
                  <a:pos x="780" y="414"/>
                </a:cxn>
                <a:cxn ang="0">
                  <a:pos x="876" y="560"/>
                </a:cxn>
                <a:cxn ang="0">
                  <a:pos x="1010" y="610"/>
                </a:cxn>
                <a:cxn ang="0">
                  <a:pos x="1172" y="426"/>
                </a:cxn>
                <a:cxn ang="0">
                  <a:pos x="1325" y="295"/>
                </a:cxn>
                <a:cxn ang="0">
                  <a:pos x="1453" y="223"/>
                </a:cxn>
                <a:cxn ang="0">
                  <a:pos x="1524" y="199"/>
                </a:cxn>
                <a:cxn ang="0">
                  <a:pos x="1592" y="190"/>
                </a:cxn>
                <a:cxn ang="0">
                  <a:pos x="1660" y="193"/>
                </a:cxn>
                <a:cxn ang="0">
                  <a:pos x="1752" y="234"/>
                </a:cxn>
                <a:cxn ang="0">
                  <a:pos x="1832" y="314"/>
                </a:cxn>
                <a:cxn ang="0">
                  <a:pos x="1899" y="433"/>
                </a:cxn>
                <a:cxn ang="0">
                  <a:pos x="1900" y="505"/>
                </a:cxn>
                <a:cxn ang="0">
                  <a:pos x="1855" y="506"/>
                </a:cxn>
                <a:cxn ang="0">
                  <a:pos x="1799" y="521"/>
                </a:cxn>
                <a:cxn ang="0">
                  <a:pos x="1657" y="602"/>
                </a:cxn>
                <a:cxn ang="0">
                  <a:pos x="1532" y="697"/>
                </a:cxn>
                <a:cxn ang="0">
                  <a:pos x="1387" y="841"/>
                </a:cxn>
                <a:cxn ang="0">
                  <a:pos x="1323" y="1056"/>
                </a:cxn>
                <a:cxn ang="0">
                  <a:pos x="1443" y="1161"/>
                </a:cxn>
                <a:cxn ang="0">
                  <a:pos x="1605" y="1266"/>
                </a:cxn>
                <a:cxn ang="0">
                  <a:pos x="1772" y="1334"/>
                </a:cxn>
                <a:cxn ang="0">
                  <a:pos x="1941" y="1363"/>
                </a:cxn>
                <a:cxn ang="0">
                  <a:pos x="1938" y="1452"/>
                </a:cxn>
                <a:cxn ang="0">
                  <a:pos x="1845" y="1593"/>
                </a:cxn>
                <a:cxn ang="0">
                  <a:pos x="1748" y="1687"/>
                </a:cxn>
                <a:cxn ang="0">
                  <a:pos x="1662" y="1731"/>
                </a:cxn>
                <a:cxn ang="0">
                  <a:pos x="1611" y="1740"/>
                </a:cxn>
                <a:cxn ang="0">
                  <a:pos x="1551" y="1735"/>
                </a:cxn>
                <a:cxn ang="0">
                  <a:pos x="1440" y="1695"/>
                </a:cxn>
                <a:cxn ang="0">
                  <a:pos x="1308" y="1615"/>
                </a:cxn>
                <a:cxn ang="0">
                  <a:pos x="1156" y="1495"/>
                </a:cxn>
              </a:cxnLst>
              <a:rect l="0" t="0" r="r" b="b"/>
              <a:pathLst>
                <a:path w="1985" h="1845">
                  <a:moveTo>
                    <a:pt x="983" y="1337"/>
                  </a:moveTo>
                  <a:lnTo>
                    <a:pt x="952" y="1378"/>
                  </a:lnTo>
                  <a:lnTo>
                    <a:pt x="952" y="1378"/>
                  </a:lnTo>
                  <a:lnTo>
                    <a:pt x="915" y="1434"/>
                  </a:lnTo>
                  <a:lnTo>
                    <a:pt x="877" y="1488"/>
                  </a:lnTo>
                  <a:lnTo>
                    <a:pt x="842" y="1536"/>
                  </a:lnTo>
                  <a:lnTo>
                    <a:pt x="805" y="1582"/>
                  </a:lnTo>
                  <a:lnTo>
                    <a:pt x="771" y="1624"/>
                  </a:lnTo>
                  <a:lnTo>
                    <a:pt x="737" y="1662"/>
                  </a:lnTo>
                  <a:lnTo>
                    <a:pt x="705" y="1696"/>
                  </a:lnTo>
                  <a:lnTo>
                    <a:pt x="672" y="1728"/>
                  </a:lnTo>
                  <a:lnTo>
                    <a:pt x="641" y="1755"/>
                  </a:lnTo>
                  <a:lnTo>
                    <a:pt x="611" y="1779"/>
                  </a:lnTo>
                  <a:lnTo>
                    <a:pt x="581" y="1799"/>
                  </a:lnTo>
                  <a:lnTo>
                    <a:pt x="553" y="1816"/>
                  </a:lnTo>
                  <a:lnTo>
                    <a:pt x="539" y="1823"/>
                  </a:lnTo>
                  <a:lnTo>
                    <a:pt x="525" y="1828"/>
                  </a:lnTo>
                  <a:lnTo>
                    <a:pt x="512" y="1833"/>
                  </a:lnTo>
                  <a:lnTo>
                    <a:pt x="499" y="1838"/>
                  </a:lnTo>
                  <a:lnTo>
                    <a:pt x="484" y="1840"/>
                  </a:lnTo>
                  <a:lnTo>
                    <a:pt x="471" y="1843"/>
                  </a:lnTo>
                  <a:lnTo>
                    <a:pt x="460" y="1844"/>
                  </a:lnTo>
                  <a:lnTo>
                    <a:pt x="447" y="1845"/>
                  </a:lnTo>
                  <a:lnTo>
                    <a:pt x="447" y="1845"/>
                  </a:lnTo>
                  <a:lnTo>
                    <a:pt x="433" y="1844"/>
                  </a:lnTo>
                  <a:lnTo>
                    <a:pt x="418" y="1843"/>
                  </a:lnTo>
                  <a:lnTo>
                    <a:pt x="404" y="1841"/>
                  </a:lnTo>
                  <a:lnTo>
                    <a:pt x="390" y="1839"/>
                  </a:lnTo>
                  <a:lnTo>
                    <a:pt x="362" y="1832"/>
                  </a:lnTo>
                  <a:lnTo>
                    <a:pt x="334" y="1821"/>
                  </a:lnTo>
                  <a:lnTo>
                    <a:pt x="305" y="1808"/>
                  </a:lnTo>
                  <a:lnTo>
                    <a:pt x="278" y="1793"/>
                  </a:lnTo>
                  <a:lnTo>
                    <a:pt x="250" y="1774"/>
                  </a:lnTo>
                  <a:lnTo>
                    <a:pt x="222" y="1752"/>
                  </a:lnTo>
                  <a:lnTo>
                    <a:pt x="193" y="1727"/>
                  </a:lnTo>
                  <a:lnTo>
                    <a:pt x="166" y="1700"/>
                  </a:lnTo>
                  <a:lnTo>
                    <a:pt x="138" y="1669"/>
                  </a:lnTo>
                  <a:lnTo>
                    <a:pt x="111" y="1636"/>
                  </a:lnTo>
                  <a:lnTo>
                    <a:pt x="83" y="1601"/>
                  </a:lnTo>
                  <a:lnTo>
                    <a:pt x="55" y="1562"/>
                  </a:lnTo>
                  <a:lnTo>
                    <a:pt x="28" y="1519"/>
                  </a:lnTo>
                  <a:lnTo>
                    <a:pt x="0" y="1475"/>
                  </a:lnTo>
                  <a:lnTo>
                    <a:pt x="0" y="1475"/>
                  </a:lnTo>
                  <a:lnTo>
                    <a:pt x="44" y="1477"/>
                  </a:lnTo>
                  <a:lnTo>
                    <a:pt x="44" y="1477"/>
                  </a:lnTo>
                  <a:lnTo>
                    <a:pt x="60" y="1476"/>
                  </a:lnTo>
                  <a:lnTo>
                    <a:pt x="77" y="1476"/>
                  </a:lnTo>
                  <a:lnTo>
                    <a:pt x="93" y="1473"/>
                  </a:lnTo>
                  <a:lnTo>
                    <a:pt x="110" y="1471"/>
                  </a:lnTo>
                  <a:lnTo>
                    <a:pt x="126" y="1468"/>
                  </a:lnTo>
                  <a:lnTo>
                    <a:pt x="143" y="1463"/>
                  </a:lnTo>
                  <a:lnTo>
                    <a:pt x="177" y="1452"/>
                  </a:lnTo>
                  <a:lnTo>
                    <a:pt x="211" y="1438"/>
                  </a:lnTo>
                  <a:lnTo>
                    <a:pt x="246" y="1421"/>
                  </a:lnTo>
                  <a:lnTo>
                    <a:pt x="282" y="1401"/>
                  </a:lnTo>
                  <a:lnTo>
                    <a:pt x="317" y="1378"/>
                  </a:lnTo>
                  <a:lnTo>
                    <a:pt x="354" y="1352"/>
                  </a:lnTo>
                  <a:lnTo>
                    <a:pt x="390" y="1322"/>
                  </a:lnTo>
                  <a:lnTo>
                    <a:pt x="428" y="1289"/>
                  </a:lnTo>
                  <a:lnTo>
                    <a:pt x="466" y="1254"/>
                  </a:lnTo>
                  <a:lnTo>
                    <a:pt x="503" y="1215"/>
                  </a:lnTo>
                  <a:lnTo>
                    <a:pt x="542" y="1174"/>
                  </a:lnTo>
                  <a:lnTo>
                    <a:pt x="581" y="1129"/>
                  </a:lnTo>
                  <a:lnTo>
                    <a:pt x="621" y="1081"/>
                  </a:lnTo>
                  <a:lnTo>
                    <a:pt x="674" y="1013"/>
                  </a:lnTo>
                  <a:lnTo>
                    <a:pt x="605" y="939"/>
                  </a:lnTo>
                  <a:lnTo>
                    <a:pt x="605" y="939"/>
                  </a:lnTo>
                  <a:lnTo>
                    <a:pt x="569" y="900"/>
                  </a:lnTo>
                  <a:lnTo>
                    <a:pt x="536" y="864"/>
                  </a:lnTo>
                  <a:lnTo>
                    <a:pt x="506" y="827"/>
                  </a:lnTo>
                  <a:lnTo>
                    <a:pt x="477" y="790"/>
                  </a:lnTo>
                  <a:lnTo>
                    <a:pt x="450" y="755"/>
                  </a:lnTo>
                  <a:lnTo>
                    <a:pt x="427" y="721"/>
                  </a:lnTo>
                  <a:lnTo>
                    <a:pt x="405" y="687"/>
                  </a:lnTo>
                  <a:lnTo>
                    <a:pt x="385" y="654"/>
                  </a:lnTo>
                  <a:lnTo>
                    <a:pt x="369" y="622"/>
                  </a:lnTo>
                  <a:lnTo>
                    <a:pt x="354" y="590"/>
                  </a:lnTo>
                  <a:lnTo>
                    <a:pt x="341" y="559"/>
                  </a:lnTo>
                  <a:lnTo>
                    <a:pt x="331" y="528"/>
                  </a:lnTo>
                  <a:lnTo>
                    <a:pt x="323" y="499"/>
                  </a:lnTo>
                  <a:lnTo>
                    <a:pt x="317" y="471"/>
                  </a:lnTo>
                  <a:lnTo>
                    <a:pt x="314" y="442"/>
                  </a:lnTo>
                  <a:lnTo>
                    <a:pt x="312" y="415"/>
                  </a:lnTo>
                  <a:lnTo>
                    <a:pt x="312" y="415"/>
                  </a:lnTo>
                  <a:lnTo>
                    <a:pt x="314" y="393"/>
                  </a:lnTo>
                  <a:lnTo>
                    <a:pt x="317" y="370"/>
                  </a:lnTo>
                  <a:lnTo>
                    <a:pt x="324" y="347"/>
                  </a:lnTo>
                  <a:lnTo>
                    <a:pt x="332" y="323"/>
                  </a:lnTo>
                  <a:lnTo>
                    <a:pt x="344" y="298"/>
                  </a:lnTo>
                  <a:lnTo>
                    <a:pt x="357" y="275"/>
                  </a:lnTo>
                  <a:lnTo>
                    <a:pt x="374" y="249"/>
                  </a:lnTo>
                  <a:lnTo>
                    <a:pt x="393" y="223"/>
                  </a:lnTo>
                  <a:lnTo>
                    <a:pt x="414" y="197"/>
                  </a:lnTo>
                  <a:lnTo>
                    <a:pt x="437" y="171"/>
                  </a:lnTo>
                  <a:lnTo>
                    <a:pt x="464" y="144"/>
                  </a:lnTo>
                  <a:lnTo>
                    <a:pt x="493" y="116"/>
                  </a:lnTo>
                  <a:lnTo>
                    <a:pt x="523" y="87"/>
                  </a:lnTo>
                  <a:lnTo>
                    <a:pt x="558" y="59"/>
                  </a:lnTo>
                  <a:lnTo>
                    <a:pt x="594" y="29"/>
                  </a:lnTo>
                  <a:lnTo>
                    <a:pt x="633" y="0"/>
                  </a:lnTo>
                  <a:lnTo>
                    <a:pt x="633" y="0"/>
                  </a:lnTo>
                  <a:lnTo>
                    <a:pt x="639" y="39"/>
                  </a:lnTo>
                  <a:lnTo>
                    <a:pt x="647" y="77"/>
                  </a:lnTo>
                  <a:lnTo>
                    <a:pt x="657" y="114"/>
                  </a:lnTo>
                  <a:lnTo>
                    <a:pt x="667" y="152"/>
                  </a:lnTo>
                  <a:lnTo>
                    <a:pt x="679" y="190"/>
                  </a:lnTo>
                  <a:lnTo>
                    <a:pt x="692" y="228"/>
                  </a:lnTo>
                  <a:lnTo>
                    <a:pt x="707" y="265"/>
                  </a:lnTo>
                  <a:lnTo>
                    <a:pt x="723" y="302"/>
                  </a:lnTo>
                  <a:lnTo>
                    <a:pt x="740" y="340"/>
                  </a:lnTo>
                  <a:lnTo>
                    <a:pt x="760" y="376"/>
                  </a:lnTo>
                  <a:lnTo>
                    <a:pt x="780" y="414"/>
                  </a:lnTo>
                  <a:lnTo>
                    <a:pt x="802" y="451"/>
                  </a:lnTo>
                  <a:lnTo>
                    <a:pt x="825" y="487"/>
                  </a:lnTo>
                  <a:lnTo>
                    <a:pt x="850" y="524"/>
                  </a:lnTo>
                  <a:lnTo>
                    <a:pt x="876" y="560"/>
                  </a:lnTo>
                  <a:lnTo>
                    <a:pt x="904" y="597"/>
                  </a:lnTo>
                  <a:lnTo>
                    <a:pt x="963" y="671"/>
                  </a:lnTo>
                  <a:lnTo>
                    <a:pt x="1010" y="610"/>
                  </a:lnTo>
                  <a:lnTo>
                    <a:pt x="1010" y="610"/>
                  </a:lnTo>
                  <a:lnTo>
                    <a:pt x="1051" y="559"/>
                  </a:lnTo>
                  <a:lnTo>
                    <a:pt x="1092" y="512"/>
                  </a:lnTo>
                  <a:lnTo>
                    <a:pt x="1132" y="467"/>
                  </a:lnTo>
                  <a:lnTo>
                    <a:pt x="1172" y="426"/>
                  </a:lnTo>
                  <a:lnTo>
                    <a:pt x="1211" y="388"/>
                  </a:lnTo>
                  <a:lnTo>
                    <a:pt x="1249" y="354"/>
                  </a:lnTo>
                  <a:lnTo>
                    <a:pt x="1287" y="322"/>
                  </a:lnTo>
                  <a:lnTo>
                    <a:pt x="1325" y="295"/>
                  </a:lnTo>
                  <a:lnTo>
                    <a:pt x="1363" y="270"/>
                  </a:lnTo>
                  <a:lnTo>
                    <a:pt x="1399" y="249"/>
                  </a:lnTo>
                  <a:lnTo>
                    <a:pt x="1435" y="230"/>
                  </a:lnTo>
                  <a:lnTo>
                    <a:pt x="1453" y="223"/>
                  </a:lnTo>
                  <a:lnTo>
                    <a:pt x="1471" y="216"/>
                  </a:lnTo>
                  <a:lnTo>
                    <a:pt x="1489" y="209"/>
                  </a:lnTo>
                  <a:lnTo>
                    <a:pt x="1506" y="204"/>
                  </a:lnTo>
                  <a:lnTo>
                    <a:pt x="1524" y="199"/>
                  </a:lnTo>
                  <a:lnTo>
                    <a:pt x="1541" y="196"/>
                  </a:lnTo>
                  <a:lnTo>
                    <a:pt x="1558" y="192"/>
                  </a:lnTo>
                  <a:lnTo>
                    <a:pt x="1575" y="191"/>
                  </a:lnTo>
                  <a:lnTo>
                    <a:pt x="1592" y="190"/>
                  </a:lnTo>
                  <a:lnTo>
                    <a:pt x="1609" y="189"/>
                  </a:lnTo>
                  <a:lnTo>
                    <a:pt x="1609" y="189"/>
                  </a:lnTo>
                  <a:lnTo>
                    <a:pt x="1635" y="190"/>
                  </a:lnTo>
                  <a:lnTo>
                    <a:pt x="1660" y="193"/>
                  </a:lnTo>
                  <a:lnTo>
                    <a:pt x="1684" y="201"/>
                  </a:lnTo>
                  <a:lnTo>
                    <a:pt x="1708" y="209"/>
                  </a:lnTo>
                  <a:lnTo>
                    <a:pt x="1730" y="221"/>
                  </a:lnTo>
                  <a:lnTo>
                    <a:pt x="1752" y="234"/>
                  </a:lnTo>
                  <a:lnTo>
                    <a:pt x="1773" y="250"/>
                  </a:lnTo>
                  <a:lnTo>
                    <a:pt x="1793" y="269"/>
                  </a:lnTo>
                  <a:lnTo>
                    <a:pt x="1813" y="290"/>
                  </a:lnTo>
                  <a:lnTo>
                    <a:pt x="1832" y="314"/>
                  </a:lnTo>
                  <a:lnTo>
                    <a:pt x="1849" y="340"/>
                  </a:lnTo>
                  <a:lnTo>
                    <a:pt x="1867" y="368"/>
                  </a:lnTo>
                  <a:lnTo>
                    <a:pt x="1882" y="399"/>
                  </a:lnTo>
                  <a:lnTo>
                    <a:pt x="1899" y="433"/>
                  </a:lnTo>
                  <a:lnTo>
                    <a:pt x="1913" y="470"/>
                  </a:lnTo>
                  <a:lnTo>
                    <a:pt x="1927" y="507"/>
                  </a:lnTo>
                  <a:lnTo>
                    <a:pt x="1927" y="507"/>
                  </a:lnTo>
                  <a:lnTo>
                    <a:pt x="1900" y="505"/>
                  </a:lnTo>
                  <a:lnTo>
                    <a:pt x="1880" y="504"/>
                  </a:lnTo>
                  <a:lnTo>
                    <a:pt x="1880" y="504"/>
                  </a:lnTo>
                  <a:lnTo>
                    <a:pt x="1868" y="504"/>
                  </a:lnTo>
                  <a:lnTo>
                    <a:pt x="1855" y="506"/>
                  </a:lnTo>
                  <a:lnTo>
                    <a:pt x="1842" y="508"/>
                  </a:lnTo>
                  <a:lnTo>
                    <a:pt x="1828" y="512"/>
                  </a:lnTo>
                  <a:lnTo>
                    <a:pt x="1814" y="516"/>
                  </a:lnTo>
                  <a:lnTo>
                    <a:pt x="1799" y="521"/>
                  </a:lnTo>
                  <a:lnTo>
                    <a:pt x="1767" y="536"/>
                  </a:lnTo>
                  <a:lnTo>
                    <a:pt x="1733" y="553"/>
                  </a:lnTo>
                  <a:lnTo>
                    <a:pt x="1696" y="576"/>
                  </a:lnTo>
                  <a:lnTo>
                    <a:pt x="1657" y="602"/>
                  </a:lnTo>
                  <a:lnTo>
                    <a:pt x="1615" y="631"/>
                  </a:lnTo>
                  <a:lnTo>
                    <a:pt x="1615" y="631"/>
                  </a:lnTo>
                  <a:lnTo>
                    <a:pt x="1572" y="663"/>
                  </a:lnTo>
                  <a:lnTo>
                    <a:pt x="1532" y="697"/>
                  </a:lnTo>
                  <a:lnTo>
                    <a:pt x="1493" y="731"/>
                  </a:lnTo>
                  <a:lnTo>
                    <a:pt x="1457" y="767"/>
                  </a:lnTo>
                  <a:lnTo>
                    <a:pt x="1420" y="803"/>
                  </a:lnTo>
                  <a:lnTo>
                    <a:pt x="1387" y="841"/>
                  </a:lnTo>
                  <a:lnTo>
                    <a:pt x="1354" y="879"/>
                  </a:lnTo>
                  <a:lnTo>
                    <a:pt x="1325" y="919"/>
                  </a:lnTo>
                  <a:lnTo>
                    <a:pt x="1264" y="1000"/>
                  </a:lnTo>
                  <a:lnTo>
                    <a:pt x="1323" y="1056"/>
                  </a:lnTo>
                  <a:lnTo>
                    <a:pt x="1323" y="1056"/>
                  </a:lnTo>
                  <a:lnTo>
                    <a:pt x="1363" y="1092"/>
                  </a:lnTo>
                  <a:lnTo>
                    <a:pt x="1403" y="1128"/>
                  </a:lnTo>
                  <a:lnTo>
                    <a:pt x="1443" y="1161"/>
                  </a:lnTo>
                  <a:lnTo>
                    <a:pt x="1483" y="1190"/>
                  </a:lnTo>
                  <a:lnTo>
                    <a:pt x="1524" y="1219"/>
                  </a:lnTo>
                  <a:lnTo>
                    <a:pt x="1564" y="1243"/>
                  </a:lnTo>
                  <a:lnTo>
                    <a:pt x="1605" y="1266"/>
                  </a:lnTo>
                  <a:lnTo>
                    <a:pt x="1647" y="1287"/>
                  </a:lnTo>
                  <a:lnTo>
                    <a:pt x="1689" y="1305"/>
                  </a:lnTo>
                  <a:lnTo>
                    <a:pt x="1730" y="1320"/>
                  </a:lnTo>
                  <a:lnTo>
                    <a:pt x="1772" y="1334"/>
                  </a:lnTo>
                  <a:lnTo>
                    <a:pt x="1814" y="1345"/>
                  </a:lnTo>
                  <a:lnTo>
                    <a:pt x="1857" y="1353"/>
                  </a:lnTo>
                  <a:lnTo>
                    <a:pt x="1899" y="1359"/>
                  </a:lnTo>
                  <a:lnTo>
                    <a:pt x="1941" y="1363"/>
                  </a:lnTo>
                  <a:lnTo>
                    <a:pt x="1985" y="1364"/>
                  </a:lnTo>
                  <a:lnTo>
                    <a:pt x="1985" y="1364"/>
                  </a:lnTo>
                  <a:lnTo>
                    <a:pt x="1961" y="1410"/>
                  </a:lnTo>
                  <a:lnTo>
                    <a:pt x="1938" y="1452"/>
                  </a:lnTo>
                  <a:lnTo>
                    <a:pt x="1915" y="1492"/>
                  </a:lnTo>
                  <a:lnTo>
                    <a:pt x="1892" y="1529"/>
                  </a:lnTo>
                  <a:lnTo>
                    <a:pt x="1868" y="1562"/>
                  </a:lnTo>
                  <a:lnTo>
                    <a:pt x="1845" y="1593"/>
                  </a:lnTo>
                  <a:lnTo>
                    <a:pt x="1820" y="1621"/>
                  </a:lnTo>
                  <a:lnTo>
                    <a:pt x="1796" y="1646"/>
                  </a:lnTo>
                  <a:lnTo>
                    <a:pt x="1772" y="1668"/>
                  </a:lnTo>
                  <a:lnTo>
                    <a:pt x="1748" y="1687"/>
                  </a:lnTo>
                  <a:lnTo>
                    <a:pt x="1723" y="1703"/>
                  </a:lnTo>
                  <a:lnTo>
                    <a:pt x="1699" y="1716"/>
                  </a:lnTo>
                  <a:lnTo>
                    <a:pt x="1674" y="1727"/>
                  </a:lnTo>
                  <a:lnTo>
                    <a:pt x="1662" y="1731"/>
                  </a:lnTo>
                  <a:lnTo>
                    <a:pt x="1649" y="1734"/>
                  </a:lnTo>
                  <a:lnTo>
                    <a:pt x="1637" y="1736"/>
                  </a:lnTo>
                  <a:lnTo>
                    <a:pt x="1624" y="1739"/>
                  </a:lnTo>
                  <a:lnTo>
                    <a:pt x="1611" y="1740"/>
                  </a:lnTo>
                  <a:lnTo>
                    <a:pt x="1600" y="1740"/>
                  </a:lnTo>
                  <a:lnTo>
                    <a:pt x="1600" y="1740"/>
                  </a:lnTo>
                  <a:lnTo>
                    <a:pt x="1576" y="1739"/>
                  </a:lnTo>
                  <a:lnTo>
                    <a:pt x="1551" y="1735"/>
                  </a:lnTo>
                  <a:lnTo>
                    <a:pt x="1525" y="1728"/>
                  </a:lnTo>
                  <a:lnTo>
                    <a:pt x="1498" y="1720"/>
                  </a:lnTo>
                  <a:lnTo>
                    <a:pt x="1470" y="1708"/>
                  </a:lnTo>
                  <a:lnTo>
                    <a:pt x="1440" y="1695"/>
                  </a:lnTo>
                  <a:lnTo>
                    <a:pt x="1409" y="1679"/>
                  </a:lnTo>
                  <a:lnTo>
                    <a:pt x="1377" y="1660"/>
                  </a:lnTo>
                  <a:lnTo>
                    <a:pt x="1344" y="1639"/>
                  </a:lnTo>
                  <a:lnTo>
                    <a:pt x="1308" y="1615"/>
                  </a:lnTo>
                  <a:lnTo>
                    <a:pt x="1273" y="1588"/>
                  </a:lnTo>
                  <a:lnTo>
                    <a:pt x="1235" y="1560"/>
                  </a:lnTo>
                  <a:lnTo>
                    <a:pt x="1196" y="1529"/>
                  </a:lnTo>
                  <a:lnTo>
                    <a:pt x="1156" y="1495"/>
                  </a:lnTo>
                  <a:lnTo>
                    <a:pt x="1116" y="1458"/>
                  </a:lnTo>
                  <a:lnTo>
                    <a:pt x="1074" y="1419"/>
                  </a:lnTo>
                  <a:lnTo>
                    <a:pt x="983" y="1337"/>
                  </a:lnTo>
                  <a:close/>
                </a:path>
              </a:pathLst>
            </a:custGeom>
            <a:solidFill>
              <a:srgbClr val="DE002B"/>
            </a:solidFill>
            <a:ln w="9525">
              <a:noFill/>
              <a:round/>
              <a:headEnd/>
              <a:tailEnd/>
            </a:ln>
          </p:spPr>
          <p:txBody>
            <a:bodyPr vert="horz" wrap="square" lIns="104781" tIns="52391" rIns="104781" bIns="52391" numCol="1" anchor="t" anchorCtr="0" compatLnSpc="1">
              <a:prstTxWarp prst="textNoShape">
                <a:avLst/>
              </a:prstTxWarp>
            </a:bodyPr>
            <a:lstStyle/>
            <a:p>
              <a:endParaRPr lang="en-US" dirty="0"/>
            </a:p>
          </p:txBody>
        </p:sp>
        <p:sp>
          <p:nvSpPr>
            <p:cNvPr id="114" name="Freeform 20">
              <a:extLst>
                <a:ext uri="{FF2B5EF4-FFF2-40B4-BE49-F238E27FC236}">
                  <a16:creationId xmlns:a16="http://schemas.microsoft.com/office/drawing/2014/main" id="{177A9542-6686-4F69-87BB-D24083D759AA}"/>
                </a:ext>
              </a:extLst>
            </p:cNvPr>
            <p:cNvSpPr>
              <a:spLocks/>
            </p:cNvSpPr>
            <p:nvPr/>
          </p:nvSpPr>
          <p:spPr bwMode="auto">
            <a:xfrm>
              <a:off x="8183003" y="4033227"/>
              <a:ext cx="207799" cy="196363"/>
            </a:xfrm>
            <a:custGeom>
              <a:avLst/>
              <a:gdLst/>
              <a:ahLst/>
              <a:cxnLst>
                <a:cxn ang="0">
                  <a:pos x="915" y="1434"/>
                </a:cxn>
                <a:cxn ang="0">
                  <a:pos x="771" y="1624"/>
                </a:cxn>
                <a:cxn ang="0">
                  <a:pos x="641" y="1755"/>
                </a:cxn>
                <a:cxn ang="0">
                  <a:pos x="539" y="1823"/>
                </a:cxn>
                <a:cxn ang="0">
                  <a:pos x="484" y="1840"/>
                </a:cxn>
                <a:cxn ang="0">
                  <a:pos x="447" y="1845"/>
                </a:cxn>
                <a:cxn ang="0">
                  <a:pos x="390" y="1839"/>
                </a:cxn>
                <a:cxn ang="0">
                  <a:pos x="278" y="1793"/>
                </a:cxn>
                <a:cxn ang="0">
                  <a:pos x="166" y="1700"/>
                </a:cxn>
                <a:cxn ang="0">
                  <a:pos x="55" y="1562"/>
                </a:cxn>
                <a:cxn ang="0">
                  <a:pos x="44" y="1477"/>
                </a:cxn>
                <a:cxn ang="0">
                  <a:pos x="93" y="1473"/>
                </a:cxn>
                <a:cxn ang="0">
                  <a:pos x="177" y="1452"/>
                </a:cxn>
                <a:cxn ang="0">
                  <a:pos x="317" y="1378"/>
                </a:cxn>
                <a:cxn ang="0">
                  <a:pos x="466" y="1254"/>
                </a:cxn>
                <a:cxn ang="0">
                  <a:pos x="621" y="1081"/>
                </a:cxn>
                <a:cxn ang="0">
                  <a:pos x="569" y="900"/>
                </a:cxn>
                <a:cxn ang="0">
                  <a:pos x="450" y="755"/>
                </a:cxn>
                <a:cxn ang="0">
                  <a:pos x="369" y="622"/>
                </a:cxn>
                <a:cxn ang="0">
                  <a:pos x="323" y="499"/>
                </a:cxn>
                <a:cxn ang="0">
                  <a:pos x="312" y="415"/>
                </a:cxn>
                <a:cxn ang="0">
                  <a:pos x="332" y="323"/>
                </a:cxn>
                <a:cxn ang="0">
                  <a:pos x="393" y="223"/>
                </a:cxn>
                <a:cxn ang="0">
                  <a:pos x="493" y="116"/>
                </a:cxn>
                <a:cxn ang="0">
                  <a:pos x="633" y="0"/>
                </a:cxn>
                <a:cxn ang="0">
                  <a:pos x="657" y="114"/>
                </a:cxn>
                <a:cxn ang="0">
                  <a:pos x="707" y="265"/>
                </a:cxn>
                <a:cxn ang="0">
                  <a:pos x="780" y="414"/>
                </a:cxn>
                <a:cxn ang="0">
                  <a:pos x="876" y="560"/>
                </a:cxn>
                <a:cxn ang="0">
                  <a:pos x="1010" y="610"/>
                </a:cxn>
                <a:cxn ang="0">
                  <a:pos x="1172" y="426"/>
                </a:cxn>
                <a:cxn ang="0">
                  <a:pos x="1325" y="295"/>
                </a:cxn>
                <a:cxn ang="0">
                  <a:pos x="1453" y="223"/>
                </a:cxn>
                <a:cxn ang="0">
                  <a:pos x="1524" y="199"/>
                </a:cxn>
                <a:cxn ang="0">
                  <a:pos x="1592" y="190"/>
                </a:cxn>
                <a:cxn ang="0">
                  <a:pos x="1660" y="193"/>
                </a:cxn>
                <a:cxn ang="0">
                  <a:pos x="1752" y="234"/>
                </a:cxn>
                <a:cxn ang="0">
                  <a:pos x="1832" y="314"/>
                </a:cxn>
                <a:cxn ang="0">
                  <a:pos x="1899" y="433"/>
                </a:cxn>
                <a:cxn ang="0">
                  <a:pos x="1900" y="505"/>
                </a:cxn>
                <a:cxn ang="0">
                  <a:pos x="1855" y="506"/>
                </a:cxn>
                <a:cxn ang="0">
                  <a:pos x="1799" y="521"/>
                </a:cxn>
                <a:cxn ang="0">
                  <a:pos x="1657" y="602"/>
                </a:cxn>
                <a:cxn ang="0">
                  <a:pos x="1532" y="697"/>
                </a:cxn>
                <a:cxn ang="0">
                  <a:pos x="1387" y="841"/>
                </a:cxn>
                <a:cxn ang="0">
                  <a:pos x="1323" y="1056"/>
                </a:cxn>
                <a:cxn ang="0">
                  <a:pos x="1443" y="1161"/>
                </a:cxn>
                <a:cxn ang="0">
                  <a:pos x="1605" y="1266"/>
                </a:cxn>
                <a:cxn ang="0">
                  <a:pos x="1772" y="1334"/>
                </a:cxn>
                <a:cxn ang="0">
                  <a:pos x="1941" y="1363"/>
                </a:cxn>
                <a:cxn ang="0">
                  <a:pos x="1938" y="1452"/>
                </a:cxn>
                <a:cxn ang="0">
                  <a:pos x="1845" y="1593"/>
                </a:cxn>
                <a:cxn ang="0">
                  <a:pos x="1748" y="1687"/>
                </a:cxn>
                <a:cxn ang="0">
                  <a:pos x="1662" y="1731"/>
                </a:cxn>
                <a:cxn ang="0">
                  <a:pos x="1611" y="1740"/>
                </a:cxn>
                <a:cxn ang="0">
                  <a:pos x="1551" y="1735"/>
                </a:cxn>
                <a:cxn ang="0">
                  <a:pos x="1440" y="1695"/>
                </a:cxn>
                <a:cxn ang="0">
                  <a:pos x="1308" y="1615"/>
                </a:cxn>
                <a:cxn ang="0">
                  <a:pos x="1156" y="1495"/>
                </a:cxn>
              </a:cxnLst>
              <a:rect l="0" t="0" r="r" b="b"/>
              <a:pathLst>
                <a:path w="1985" h="1845">
                  <a:moveTo>
                    <a:pt x="983" y="1337"/>
                  </a:moveTo>
                  <a:lnTo>
                    <a:pt x="952" y="1378"/>
                  </a:lnTo>
                  <a:lnTo>
                    <a:pt x="952" y="1378"/>
                  </a:lnTo>
                  <a:lnTo>
                    <a:pt x="915" y="1434"/>
                  </a:lnTo>
                  <a:lnTo>
                    <a:pt x="877" y="1488"/>
                  </a:lnTo>
                  <a:lnTo>
                    <a:pt x="842" y="1536"/>
                  </a:lnTo>
                  <a:lnTo>
                    <a:pt x="805" y="1582"/>
                  </a:lnTo>
                  <a:lnTo>
                    <a:pt x="771" y="1624"/>
                  </a:lnTo>
                  <a:lnTo>
                    <a:pt x="737" y="1662"/>
                  </a:lnTo>
                  <a:lnTo>
                    <a:pt x="705" y="1696"/>
                  </a:lnTo>
                  <a:lnTo>
                    <a:pt x="672" y="1728"/>
                  </a:lnTo>
                  <a:lnTo>
                    <a:pt x="641" y="1755"/>
                  </a:lnTo>
                  <a:lnTo>
                    <a:pt x="611" y="1779"/>
                  </a:lnTo>
                  <a:lnTo>
                    <a:pt x="581" y="1799"/>
                  </a:lnTo>
                  <a:lnTo>
                    <a:pt x="553" y="1816"/>
                  </a:lnTo>
                  <a:lnTo>
                    <a:pt x="539" y="1823"/>
                  </a:lnTo>
                  <a:lnTo>
                    <a:pt x="525" y="1828"/>
                  </a:lnTo>
                  <a:lnTo>
                    <a:pt x="512" y="1833"/>
                  </a:lnTo>
                  <a:lnTo>
                    <a:pt x="499" y="1838"/>
                  </a:lnTo>
                  <a:lnTo>
                    <a:pt x="484" y="1840"/>
                  </a:lnTo>
                  <a:lnTo>
                    <a:pt x="471" y="1843"/>
                  </a:lnTo>
                  <a:lnTo>
                    <a:pt x="460" y="1844"/>
                  </a:lnTo>
                  <a:lnTo>
                    <a:pt x="447" y="1845"/>
                  </a:lnTo>
                  <a:lnTo>
                    <a:pt x="447" y="1845"/>
                  </a:lnTo>
                  <a:lnTo>
                    <a:pt x="433" y="1844"/>
                  </a:lnTo>
                  <a:lnTo>
                    <a:pt x="418" y="1843"/>
                  </a:lnTo>
                  <a:lnTo>
                    <a:pt x="404" y="1841"/>
                  </a:lnTo>
                  <a:lnTo>
                    <a:pt x="390" y="1839"/>
                  </a:lnTo>
                  <a:lnTo>
                    <a:pt x="362" y="1832"/>
                  </a:lnTo>
                  <a:lnTo>
                    <a:pt x="334" y="1821"/>
                  </a:lnTo>
                  <a:lnTo>
                    <a:pt x="305" y="1808"/>
                  </a:lnTo>
                  <a:lnTo>
                    <a:pt x="278" y="1793"/>
                  </a:lnTo>
                  <a:lnTo>
                    <a:pt x="250" y="1774"/>
                  </a:lnTo>
                  <a:lnTo>
                    <a:pt x="222" y="1752"/>
                  </a:lnTo>
                  <a:lnTo>
                    <a:pt x="193" y="1727"/>
                  </a:lnTo>
                  <a:lnTo>
                    <a:pt x="166" y="1700"/>
                  </a:lnTo>
                  <a:lnTo>
                    <a:pt x="138" y="1669"/>
                  </a:lnTo>
                  <a:lnTo>
                    <a:pt x="111" y="1636"/>
                  </a:lnTo>
                  <a:lnTo>
                    <a:pt x="83" y="1601"/>
                  </a:lnTo>
                  <a:lnTo>
                    <a:pt x="55" y="1562"/>
                  </a:lnTo>
                  <a:lnTo>
                    <a:pt x="28" y="1519"/>
                  </a:lnTo>
                  <a:lnTo>
                    <a:pt x="0" y="1475"/>
                  </a:lnTo>
                  <a:lnTo>
                    <a:pt x="0" y="1475"/>
                  </a:lnTo>
                  <a:lnTo>
                    <a:pt x="44" y="1477"/>
                  </a:lnTo>
                  <a:lnTo>
                    <a:pt x="44" y="1477"/>
                  </a:lnTo>
                  <a:lnTo>
                    <a:pt x="60" y="1476"/>
                  </a:lnTo>
                  <a:lnTo>
                    <a:pt x="77" y="1476"/>
                  </a:lnTo>
                  <a:lnTo>
                    <a:pt x="93" y="1473"/>
                  </a:lnTo>
                  <a:lnTo>
                    <a:pt x="110" y="1471"/>
                  </a:lnTo>
                  <a:lnTo>
                    <a:pt x="126" y="1468"/>
                  </a:lnTo>
                  <a:lnTo>
                    <a:pt x="143" y="1463"/>
                  </a:lnTo>
                  <a:lnTo>
                    <a:pt x="177" y="1452"/>
                  </a:lnTo>
                  <a:lnTo>
                    <a:pt x="211" y="1438"/>
                  </a:lnTo>
                  <a:lnTo>
                    <a:pt x="246" y="1421"/>
                  </a:lnTo>
                  <a:lnTo>
                    <a:pt x="282" y="1401"/>
                  </a:lnTo>
                  <a:lnTo>
                    <a:pt x="317" y="1378"/>
                  </a:lnTo>
                  <a:lnTo>
                    <a:pt x="354" y="1352"/>
                  </a:lnTo>
                  <a:lnTo>
                    <a:pt x="390" y="1322"/>
                  </a:lnTo>
                  <a:lnTo>
                    <a:pt x="428" y="1289"/>
                  </a:lnTo>
                  <a:lnTo>
                    <a:pt x="466" y="1254"/>
                  </a:lnTo>
                  <a:lnTo>
                    <a:pt x="503" y="1215"/>
                  </a:lnTo>
                  <a:lnTo>
                    <a:pt x="542" y="1174"/>
                  </a:lnTo>
                  <a:lnTo>
                    <a:pt x="581" y="1129"/>
                  </a:lnTo>
                  <a:lnTo>
                    <a:pt x="621" y="1081"/>
                  </a:lnTo>
                  <a:lnTo>
                    <a:pt x="674" y="1013"/>
                  </a:lnTo>
                  <a:lnTo>
                    <a:pt x="605" y="939"/>
                  </a:lnTo>
                  <a:lnTo>
                    <a:pt x="605" y="939"/>
                  </a:lnTo>
                  <a:lnTo>
                    <a:pt x="569" y="900"/>
                  </a:lnTo>
                  <a:lnTo>
                    <a:pt x="536" y="864"/>
                  </a:lnTo>
                  <a:lnTo>
                    <a:pt x="506" y="827"/>
                  </a:lnTo>
                  <a:lnTo>
                    <a:pt x="477" y="790"/>
                  </a:lnTo>
                  <a:lnTo>
                    <a:pt x="450" y="755"/>
                  </a:lnTo>
                  <a:lnTo>
                    <a:pt x="427" y="721"/>
                  </a:lnTo>
                  <a:lnTo>
                    <a:pt x="405" y="687"/>
                  </a:lnTo>
                  <a:lnTo>
                    <a:pt x="385" y="654"/>
                  </a:lnTo>
                  <a:lnTo>
                    <a:pt x="369" y="622"/>
                  </a:lnTo>
                  <a:lnTo>
                    <a:pt x="354" y="590"/>
                  </a:lnTo>
                  <a:lnTo>
                    <a:pt x="341" y="559"/>
                  </a:lnTo>
                  <a:lnTo>
                    <a:pt x="331" y="528"/>
                  </a:lnTo>
                  <a:lnTo>
                    <a:pt x="323" y="499"/>
                  </a:lnTo>
                  <a:lnTo>
                    <a:pt x="317" y="471"/>
                  </a:lnTo>
                  <a:lnTo>
                    <a:pt x="314" y="442"/>
                  </a:lnTo>
                  <a:lnTo>
                    <a:pt x="312" y="415"/>
                  </a:lnTo>
                  <a:lnTo>
                    <a:pt x="312" y="415"/>
                  </a:lnTo>
                  <a:lnTo>
                    <a:pt x="314" y="393"/>
                  </a:lnTo>
                  <a:lnTo>
                    <a:pt x="317" y="370"/>
                  </a:lnTo>
                  <a:lnTo>
                    <a:pt x="324" y="347"/>
                  </a:lnTo>
                  <a:lnTo>
                    <a:pt x="332" y="323"/>
                  </a:lnTo>
                  <a:lnTo>
                    <a:pt x="344" y="298"/>
                  </a:lnTo>
                  <a:lnTo>
                    <a:pt x="357" y="275"/>
                  </a:lnTo>
                  <a:lnTo>
                    <a:pt x="374" y="249"/>
                  </a:lnTo>
                  <a:lnTo>
                    <a:pt x="393" y="223"/>
                  </a:lnTo>
                  <a:lnTo>
                    <a:pt x="414" y="197"/>
                  </a:lnTo>
                  <a:lnTo>
                    <a:pt x="437" y="171"/>
                  </a:lnTo>
                  <a:lnTo>
                    <a:pt x="464" y="144"/>
                  </a:lnTo>
                  <a:lnTo>
                    <a:pt x="493" y="116"/>
                  </a:lnTo>
                  <a:lnTo>
                    <a:pt x="523" y="87"/>
                  </a:lnTo>
                  <a:lnTo>
                    <a:pt x="558" y="59"/>
                  </a:lnTo>
                  <a:lnTo>
                    <a:pt x="594" y="29"/>
                  </a:lnTo>
                  <a:lnTo>
                    <a:pt x="633" y="0"/>
                  </a:lnTo>
                  <a:lnTo>
                    <a:pt x="633" y="0"/>
                  </a:lnTo>
                  <a:lnTo>
                    <a:pt x="639" y="39"/>
                  </a:lnTo>
                  <a:lnTo>
                    <a:pt x="647" y="77"/>
                  </a:lnTo>
                  <a:lnTo>
                    <a:pt x="657" y="114"/>
                  </a:lnTo>
                  <a:lnTo>
                    <a:pt x="667" y="152"/>
                  </a:lnTo>
                  <a:lnTo>
                    <a:pt x="679" y="190"/>
                  </a:lnTo>
                  <a:lnTo>
                    <a:pt x="692" y="228"/>
                  </a:lnTo>
                  <a:lnTo>
                    <a:pt x="707" y="265"/>
                  </a:lnTo>
                  <a:lnTo>
                    <a:pt x="723" y="302"/>
                  </a:lnTo>
                  <a:lnTo>
                    <a:pt x="740" y="340"/>
                  </a:lnTo>
                  <a:lnTo>
                    <a:pt x="760" y="376"/>
                  </a:lnTo>
                  <a:lnTo>
                    <a:pt x="780" y="414"/>
                  </a:lnTo>
                  <a:lnTo>
                    <a:pt x="802" y="451"/>
                  </a:lnTo>
                  <a:lnTo>
                    <a:pt x="825" y="487"/>
                  </a:lnTo>
                  <a:lnTo>
                    <a:pt x="850" y="524"/>
                  </a:lnTo>
                  <a:lnTo>
                    <a:pt x="876" y="560"/>
                  </a:lnTo>
                  <a:lnTo>
                    <a:pt x="904" y="597"/>
                  </a:lnTo>
                  <a:lnTo>
                    <a:pt x="963" y="671"/>
                  </a:lnTo>
                  <a:lnTo>
                    <a:pt x="1010" y="610"/>
                  </a:lnTo>
                  <a:lnTo>
                    <a:pt x="1010" y="610"/>
                  </a:lnTo>
                  <a:lnTo>
                    <a:pt x="1051" y="559"/>
                  </a:lnTo>
                  <a:lnTo>
                    <a:pt x="1092" y="512"/>
                  </a:lnTo>
                  <a:lnTo>
                    <a:pt x="1132" y="467"/>
                  </a:lnTo>
                  <a:lnTo>
                    <a:pt x="1172" y="426"/>
                  </a:lnTo>
                  <a:lnTo>
                    <a:pt x="1211" y="388"/>
                  </a:lnTo>
                  <a:lnTo>
                    <a:pt x="1249" y="354"/>
                  </a:lnTo>
                  <a:lnTo>
                    <a:pt x="1287" y="322"/>
                  </a:lnTo>
                  <a:lnTo>
                    <a:pt x="1325" y="295"/>
                  </a:lnTo>
                  <a:lnTo>
                    <a:pt x="1363" y="270"/>
                  </a:lnTo>
                  <a:lnTo>
                    <a:pt x="1399" y="249"/>
                  </a:lnTo>
                  <a:lnTo>
                    <a:pt x="1435" y="230"/>
                  </a:lnTo>
                  <a:lnTo>
                    <a:pt x="1453" y="223"/>
                  </a:lnTo>
                  <a:lnTo>
                    <a:pt x="1471" y="216"/>
                  </a:lnTo>
                  <a:lnTo>
                    <a:pt x="1489" y="209"/>
                  </a:lnTo>
                  <a:lnTo>
                    <a:pt x="1506" y="204"/>
                  </a:lnTo>
                  <a:lnTo>
                    <a:pt x="1524" y="199"/>
                  </a:lnTo>
                  <a:lnTo>
                    <a:pt x="1541" y="196"/>
                  </a:lnTo>
                  <a:lnTo>
                    <a:pt x="1558" y="192"/>
                  </a:lnTo>
                  <a:lnTo>
                    <a:pt x="1575" y="191"/>
                  </a:lnTo>
                  <a:lnTo>
                    <a:pt x="1592" y="190"/>
                  </a:lnTo>
                  <a:lnTo>
                    <a:pt x="1609" y="189"/>
                  </a:lnTo>
                  <a:lnTo>
                    <a:pt x="1609" y="189"/>
                  </a:lnTo>
                  <a:lnTo>
                    <a:pt x="1635" y="190"/>
                  </a:lnTo>
                  <a:lnTo>
                    <a:pt x="1660" y="193"/>
                  </a:lnTo>
                  <a:lnTo>
                    <a:pt x="1684" y="201"/>
                  </a:lnTo>
                  <a:lnTo>
                    <a:pt x="1708" y="209"/>
                  </a:lnTo>
                  <a:lnTo>
                    <a:pt x="1730" y="221"/>
                  </a:lnTo>
                  <a:lnTo>
                    <a:pt x="1752" y="234"/>
                  </a:lnTo>
                  <a:lnTo>
                    <a:pt x="1773" y="250"/>
                  </a:lnTo>
                  <a:lnTo>
                    <a:pt x="1793" y="269"/>
                  </a:lnTo>
                  <a:lnTo>
                    <a:pt x="1813" y="290"/>
                  </a:lnTo>
                  <a:lnTo>
                    <a:pt x="1832" y="314"/>
                  </a:lnTo>
                  <a:lnTo>
                    <a:pt x="1849" y="340"/>
                  </a:lnTo>
                  <a:lnTo>
                    <a:pt x="1867" y="368"/>
                  </a:lnTo>
                  <a:lnTo>
                    <a:pt x="1882" y="399"/>
                  </a:lnTo>
                  <a:lnTo>
                    <a:pt x="1899" y="433"/>
                  </a:lnTo>
                  <a:lnTo>
                    <a:pt x="1913" y="470"/>
                  </a:lnTo>
                  <a:lnTo>
                    <a:pt x="1927" y="507"/>
                  </a:lnTo>
                  <a:lnTo>
                    <a:pt x="1927" y="507"/>
                  </a:lnTo>
                  <a:lnTo>
                    <a:pt x="1900" y="505"/>
                  </a:lnTo>
                  <a:lnTo>
                    <a:pt x="1880" y="504"/>
                  </a:lnTo>
                  <a:lnTo>
                    <a:pt x="1880" y="504"/>
                  </a:lnTo>
                  <a:lnTo>
                    <a:pt x="1868" y="504"/>
                  </a:lnTo>
                  <a:lnTo>
                    <a:pt x="1855" y="506"/>
                  </a:lnTo>
                  <a:lnTo>
                    <a:pt x="1842" y="508"/>
                  </a:lnTo>
                  <a:lnTo>
                    <a:pt x="1828" y="512"/>
                  </a:lnTo>
                  <a:lnTo>
                    <a:pt x="1814" y="516"/>
                  </a:lnTo>
                  <a:lnTo>
                    <a:pt x="1799" y="521"/>
                  </a:lnTo>
                  <a:lnTo>
                    <a:pt x="1767" y="536"/>
                  </a:lnTo>
                  <a:lnTo>
                    <a:pt x="1733" y="553"/>
                  </a:lnTo>
                  <a:lnTo>
                    <a:pt x="1696" y="576"/>
                  </a:lnTo>
                  <a:lnTo>
                    <a:pt x="1657" y="602"/>
                  </a:lnTo>
                  <a:lnTo>
                    <a:pt x="1615" y="631"/>
                  </a:lnTo>
                  <a:lnTo>
                    <a:pt x="1615" y="631"/>
                  </a:lnTo>
                  <a:lnTo>
                    <a:pt x="1572" y="663"/>
                  </a:lnTo>
                  <a:lnTo>
                    <a:pt x="1532" y="697"/>
                  </a:lnTo>
                  <a:lnTo>
                    <a:pt x="1493" y="731"/>
                  </a:lnTo>
                  <a:lnTo>
                    <a:pt x="1457" y="767"/>
                  </a:lnTo>
                  <a:lnTo>
                    <a:pt x="1420" y="803"/>
                  </a:lnTo>
                  <a:lnTo>
                    <a:pt x="1387" y="841"/>
                  </a:lnTo>
                  <a:lnTo>
                    <a:pt x="1354" y="879"/>
                  </a:lnTo>
                  <a:lnTo>
                    <a:pt x="1325" y="919"/>
                  </a:lnTo>
                  <a:lnTo>
                    <a:pt x="1264" y="1000"/>
                  </a:lnTo>
                  <a:lnTo>
                    <a:pt x="1323" y="1056"/>
                  </a:lnTo>
                  <a:lnTo>
                    <a:pt x="1323" y="1056"/>
                  </a:lnTo>
                  <a:lnTo>
                    <a:pt x="1363" y="1092"/>
                  </a:lnTo>
                  <a:lnTo>
                    <a:pt x="1403" y="1128"/>
                  </a:lnTo>
                  <a:lnTo>
                    <a:pt x="1443" y="1161"/>
                  </a:lnTo>
                  <a:lnTo>
                    <a:pt x="1483" y="1190"/>
                  </a:lnTo>
                  <a:lnTo>
                    <a:pt x="1524" y="1219"/>
                  </a:lnTo>
                  <a:lnTo>
                    <a:pt x="1564" y="1243"/>
                  </a:lnTo>
                  <a:lnTo>
                    <a:pt x="1605" y="1266"/>
                  </a:lnTo>
                  <a:lnTo>
                    <a:pt x="1647" y="1287"/>
                  </a:lnTo>
                  <a:lnTo>
                    <a:pt x="1689" y="1305"/>
                  </a:lnTo>
                  <a:lnTo>
                    <a:pt x="1730" y="1320"/>
                  </a:lnTo>
                  <a:lnTo>
                    <a:pt x="1772" y="1334"/>
                  </a:lnTo>
                  <a:lnTo>
                    <a:pt x="1814" y="1345"/>
                  </a:lnTo>
                  <a:lnTo>
                    <a:pt x="1857" y="1353"/>
                  </a:lnTo>
                  <a:lnTo>
                    <a:pt x="1899" y="1359"/>
                  </a:lnTo>
                  <a:lnTo>
                    <a:pt x="1941" y="1363"/>
                  </a:lnTo>
                  <a:lnTo>
                    <a:pt x="1985" y="1364"/>
                  </a:lnTo>
                  <a:lnTo>
                    <a:pt x="1985" y="1364"/>
                  </a:lnTo>
                  <a:lnTo>
                    <a:pt x="1961" y="1410"/>
                  </a:lnTo>
                  <a:lnTo>
                    <a:pt x="1938" y="1452"/>
                  </a:lnTo>
                  <a:lnTo>
                    <a:pt x="1915" y="1492"/>
                  </a:lnTo>
                  <a:lnTo>
                    <a:pt x="1892" y="1529"/>
                  </a:lnTo>
                  <a:lnTo>
                    <a:pt x="1868" y="1562"/>
                  </a:lnTo>
                  <a:lnTo>
                    <a:pt x="1845" y="1593"/>
                  </a:lnTo>
                  <a:lnTo>
                    <a:pt x="1820" y="1621"/>
                  </a:lnTo>
                  <a:lnTo>
                    <a:pt x="1796" y="1646"/>
                  </a:lnTo>
                  <a:lnTo>
                    <a:pt x="1772" y="1668"/>
                  </a:lnTo>
                  <a:lnTo>
                    <a:pt x="1748" y="1687"/>
                  </a:lnTo>
                  <a:lnTo>
                    <a:pt x="1723" y="1703"/>
                  </a:lnTo>
                  <a:lnTo>
                    <a:pt x="1699" y="1716"/>
                  </a:lnTo>
                  <a:lnTo>
                    <a:pt x="1674" y="1727"/>
                  </a:lnTo>
                  <a:lnTo>
                    <a:pt x="1662" y="1731"/>
                  </a:lnTo>
                  <a:lnTo>
                    <a:pt x="1649" y="1734"/>
                  </a:lnTo>
                  <a:lnTo>
                    <a:pt x="1637" y="1736"/>
                  </a:lnTo>
                  <a:lnTo>
                    <a:pt x="1624" y="1739"/>
                  </a:lnTo>
                  <a:lnTo>
                    <a:pt x="1611" y="1740"/>
                  </a:lnTo>
                  <a:lnTo>
                    <a:pt x="1600" y="1740"/>
                  </a:lnTo>
                  <a:lnTo>
                    <a:pt x="1600" y="1740"/>
                  </a:lnTo>
                  <a:lnTo>
                    <a:pt x="1576" y="1739"/>
                  </a:lnTo>
                  <a:lnTo>
                    <a:pt x="1551" y="1735"/>
                  </a:lnTo>
                  <a:lnTo>
                    <a:pt x="1525" y="1728"/>
                  </a:lnTo>
                  <a:lnTo>
                    <a:pt x="1498" y="1720"/>
                  </a:lnTo>
                  <a:lnTo>
                    <a:pt x="1470" y="1708"/>
                  </a:lnTo>
                  <a:lnTo>
                    <a:pt x="1440" y="1695"/>
                  </a:lnTo>
                  <a:lnTo>
                    <a:pt x="1409" y="1679"/>
                  </a:lnTo>
                  <a:lnTo>
                    <a:pt x="1377" y="1660"/>
                  </a:lnTo>
                  <a:lnTo>
                    <a:pt x="1344" y="1639"/>
                  </a:lnTo>
                  <a:lnTo>
                    <a:pt x="1308" y="1615"/>
                  </a:lnTo>
                  <a:lnTo>
                    <a:pt x="1273" y="1588"/>
                  </a:lnTo>
                  <a:lnTo>
                    <a:pt x="1235" y="1560"/>
                  </a:lnTo>
                  <a:lnTo>
                    <a:pt x="1196" y="1529"/>
                  </a:lnTo>
                  <a:lnTo>
                    <a:pt x="1156" y="1495"/>
                  </a:lnTo>
                  <a:lnTo>
                    <a:pt x="1116" y="1458"/>
                  </a:lnTo>
                  <a:lnTo>
                    <a:pt x="1074" y="1419"/>
                  </a:lnTo>
                  <a:lnTo>
                    <a:pt x="983" y="1337"/>
                  </a:lnTo>
                  <a:close/>
                </a:path>
              </a:pathLst>
            </a:custGeom>
            <a:solidFill>
              <a:srgbClr val="DE002B"/>
            </a:solidFill>
            <a:ln w="9525">
              <a:noFill/>
              <a:round/>
              <a:headEnd/>
              <a:tailEnd/>
            </a:ln>
          </p:spPr>
          <p:txBody>
            <a:bodyPr vert="horz" wrap="square" lIns="104781" tIns="52391" rIns="104781" bIns="52391"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A8CA6630-4807-40A9-BF48-6BFB61701814}"/>
              </a:ext>
            </a:extLst>
          </p:cNvPr>
          <p:cNvGrpSpPr/>
          <p:nvPr/>
        </p:nvGrpSpPr>
        <p:grpSpPr>
          <a:xfrm>
            <a:off x="6597689" y="2721630"/>
            <a:ext cx="1793113" cy="282391"/>
            <a:chOff x="6597689" y="2536716"/>
            <a:chExt cx="1793113" cy="282391"/>
          </a:xfrm>
        </p:grpSpPr>
        <p:pic>
          <p:nvPicPr>
            <p:cNvPr id="108" name="Picture 2" descr="Image result for amazon logo">
              <a:extLst>
                <a:ext uri="{FF2B5EF4-FFF2-40B4-BE49-F238E27FC236}">
                  <a16:creationId xmlns:a16="http://schemas.microsoft.com/office/drawing/2014/main" id="{E8E18BB5-3C67-4655-AE0E-609763613D4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97689" y="2611776"/>
              <a:ext cx="569589" cy="207331"/>
            </a:xfrm>
            <a:prstGeom prst="rect">
              <a:avLst/>
            </a:prstGeom>
            <a:noFill/>
            <a:extLst>
              <a:ext uri="{909E8E84-426E-40DD-AFC4-6F175D3DCCD1}">
                <a14:hiddenFill xmlns:a14="http://schemas.microsoft.com/office/drawing/2010/main">
                  <a:solidFill>
                    <a:srgbClr val="FFFFFF"/>
                  </a:solidFill>
                </a14:hiddenFill>
              </a:ext>
            </a:extLst>
          </p:spPr>
        </p:pic>
        <p:sp>
          <p:nvSpPr>
            <p:cNvPr id="109" name="Freeform 115">
              <a:extLst>
                <a:ext uri="{FF2B5EF4-FFF2-40B4-BE49-F238E27FC236}">
                  <a16:creationId xmlns:a16="http://schemas.microsoft.com/office/drawing/2014/main" id="{F91E38AC-860E-49D9-A7B1-FABD50AB19C4}"/>
                </a:ext>
              </a:extLst>
            </p:cNvPr>
            <p:cNvSpPr>
              <a:spLocks/>
            </p:cNvSpPr>
            <p:nvPr/>
          </p:nvSpPr>
          <p:spPr bwMode="auto">
            <a:xfrm>
              <a:off x="7502627" y="2539602"/>
              <a:ext cx="234623" cy="194395"/>
            </a:xfrm>
            <a:custGeom>
              <a:avLst/>
              <a:gdLst/>
              <a:ahLst/>
              <a:cxnLst>
                <a:cxn ang="0">
                  <a:pos x="0" y="251"/>
                </a:cxn>
                <a:cxn ang="0">
                  <a:pos x="68" y="218"/>
                </a:cxn>
                <a:cxn ang="0">
                  <a:pos x="122" y="306"/>
                </a:cxn>
                <a:cxn ang="0">
                  <a:pos x="413" y="0"/>
                </a:cxn>
                <a:cxn ang="0">
                  <a:pos x="426" y="17"/>
                </a:cxn>
                <a:cxn ang="0">
                  <a:pos x="155" y="369"/>
                </a:cxn>
                <a:cxn ang="0">
                  <a:pos x="95" y="411"/>
                </a:cxn>
                <a:cxn ang="0">
                  <a:pos x="0" y="251"/>
                </a:cxn>
              </a:cxnLst>
              <a:rect l="0" t="0" r="r" b="b"/>
              <a:pathLst>
                <a:path w="426" h="411">
                  <a:moveTo>
                    <a:pt x="0" y="251"/>
                  </a:moveTo>
                  <a:cubicBezTo>
                    <a:pt x="26" y="222"/>
                    <a:pt x="47" y="215"/>
                    <a:pt x="68" y="218"/>
                  </a:cubicBezTo>
                  <a:cubicBezTo>
                    <a:pt x="88" y="227"/>
                    <a:pt x="107" y="267"/>
                    <a:pt x="122" y="306"/>
                  </a:cubicBezTo>
                  <a:cubicBezTo>
                    <a:pt x="230" y="137"/>
                    <a:pt x="378" y="18"/>
                    <a:pt x="413" y="0"/>
                  </a:cubicBezTo>
                  <a:cubicBezTo>
                    <a:pt x="413" y="0"/>
                    <a:pt x="420" y="7"/>
                    <a:pt x="426" y="17"/>
                  </a:cubicBezTo>
                  <a:cubicBezTo>
                    <a:pt x="283" y="139"/>
                    <a:pt x="213" y="263"/>
                    <a:pt x="155" y="369"/>
                  </a:cubicBezTo>
                  <a:cubicBezTo>
                    <a:pt x="128" y="384"/>
                    <a:pt x="114" y="395"/>
                    <a:pt x="95" y="411"/>
                  </a:cubicBezTo>
                  <a:cubicBezTo>
                    <a:pt x="68" y="317"/>
                    <a:pt x="35" y="263"/>
                    <a:pt x="0" y="251"/>
                  </a:cubicBezTo>
                  <a:close/>
                </a:path>
              </a:pathLst>
            </a:custGeom>
            <a:solidFill>
              <a:srgbClr val="00B050"/>
            </a:solidFill>
            <a:ln w="6350" cap="flat" cmpd="sng">
              <a:solidFill>
                <a:schemeClr val="hlink"/>
              </a:solidFill>
              <a:prstDash val="solid"/>
              <a:round/>
              <a:headEnd/>
              <a:tailEnd/>
            </a:ln>
            <a:effectLst/>
          </p:spPr>
          <p:txBody>
            <a:bodyPr wrap="none" lIns="0" tIns="0" rIns="0" bIns="0" anchor="ctr"/>
            <a:lstStyle/>
            <a:p>
              <a:endParaRPr lang="en-US" dirty="0"/>
            </a:p>
          </p:txBody>
        </p:sp>
        <p:sp>
          <p:nvSpPr>
            <p:cNvPr id="115" name="Freeform 20">
              <a:extLst>
                <a:ext uri="{FF2B5EF4-FFF2-40B4-BE49-F238E27FC236}">
                  <a16:creationId xmlns:a16="http://schemas.microsoft.com/office/drawing/2014/main" id="{9AE041FF-CC00-4948-B814-E76FBB7A6946}"/>
                </a:ext>
              </a:extLst>
            </p:cNvPr>
            <p:cNvSpPr>
              <a:spLocks/>
            </p:cNvSpPr>
            <p:nvPr/>
          </p:nvSpPr>
          <p:spPr bwMode="auto">
            <a:xfrm>
              <a:off x="8183003" y="2536716"/>
              <a:ext cx="207799" cy="196363"/>
            </a:xfrm>
            <a:custGeom>
              <a:avLst/>
              <a:gdLst/>
              <a:ahLst/>
              <a:cxnLst>
                <a:cxn ang="0">
                  <a:pos x="915" y="1434"/>
                </a:cxn>
                <a:cxn ang="0">
                  <a:pos x="771" y="1624"/>
                </a:cxn>
                <a:cxn ang="0">
                  <a:pos x="641" y="1755"/>
                </a:cxn>
                <a:cxn ang="0">
                  <a:pos x="539" y="1823"/>
                </a:cxn>
                <a:cxn ang="0">
                  <a:pos x="484" y="1840"/>
                </a:cxn>
                <a:cxn ang="0">
                  <a:pos x="447" y="1845"/>
                </a:cxn>
                <a:cxn ang="0">
                  <a:pos x="390" y="1839"/>
                </a:cxn>
                <a:cxn ang="0">
                  <a:pos x="278" y="1793"/>
                </a:cxn>
                <a:cxn ang="0">
                  <a:pos x="166" y="1700"/>
                </a:cxn>
                <a:cxn ang="0">
                  <a:pos x="55" y="1562"/>
                </a:cxn>
                <a:cxn ang="0">
                  <a:pos x="44" y="1477"/>
                </a:cxn>
                <a:cxn ang="0">
                  <a:pos x="93" y="1473"/>
                </a:cxn>
                <a:cxn ang="0">
                  <a:pos x="177" y="1452"/>
                </a:cxn>
                <a:cxn ang="0">
                  <a:pos x="317" y="1378"/>
                </a:cxn>
                <a:cxn ang="0">
                  <a:pos x="466" y="1254"/>
                </a:cxn>
                <a:cxn ang="0">
                  <a:pos x="621" y="1081"/>
                </a:cxn>
                <a:cxn ang="0">
                  <a:pos x="569" y="900"/>
                </a:cxn>
                <a:cxn ang="0">
                  <a:pos x="450" y="755"/>
                </a:cxn>
                <a:cxn ang="0">
                  <a:pos x="369" y="622"/>
                </a:cxn>
                <a:cxn ang="0">
                  <a:pos x="323" y="499"/>
                </a:cxn>
                <a:cxn ang="0">
                  <a:pos x="312" y="415"/>
                </a:cxn>
                <a:cxn ang="0">
                  <a:pos x="332" y="323"/>
                </a:cxn>
                <a:cxn ang="0">
                  <a:pos x="393" y="223"/>
                </a:cxn>
                <a:cxn ang="0">
                  <a:pos x="493" y="116"/>
                </a:cxn>
                <a:cxn ang="0">
                  <a:pos x="633" y="0"/>
                </a:cxn>
                <a:cxn ang="0">
                  <a:pos x="657" y="114"/>
                </a:cxn>
                <a:cxn ang="0">
                  <a:pos x="707" y="265"/>
                </a:cxn>
                <a:cxn ang="0">
                  <a:pos x="780" y="414"/>
                </a:cxn>
                <a:cxn ang="0">
                  <a:pos x="876" y="560"/>
                </a:cxn>
                <a:cxn ang="0">
                  <a:pos x="1010" y="610"/>
                </a:cxn>
                <a:cxn ang="0">
                  <a:pos x="1172" y="426"/>
                </a:cxn>
                <a:cxn ang="0">
                  <a:pos x="1325" y="295"/>
                </a:cxn>
                <a:cxn ang="0">
                  <a:pos x="1453" y="223"/>
                </a:cxn>
                <a:cxn ang="0">
                  <a:pos x="1524" y="199"/>
                </a:cxn>
                <a:cxn ang="0">
                  <a:pos x="1592" y="190"/>
                </a:cxn>
                <a:cxn ang="0">
                  <a:pos x="1660" y="193"/>
                </a:cxn>
                <a:cxn ang="0">
                  <a:pos x="1752" y="234"/>
                </a:cxn>
                <a:cxn ang="0">
                  <a:pos x="1832" y="314"/>
                </a:cxn>
                <a:cxn ang="0">
                  <a:pos x="1899" y="433"/>
                </a:cxn>
                <a:cxn ang="0">
                  <a:pos x="1900" y="505"/>
                </a:cxn>
                <a:cxn ang="0">
                  <a:pos x="1855" y="506"/>
                </a:cxn>
                <a:cxn ang="0">
                  <a:pos x="1799" y="521"/>
                </a:cxn>
                <a:cxn ang="0">
                  <a:pos x="1657" y="602"/>
                </a:cxn>
                <a:cxn ang="0">
                  <a:pos x="1532" y="697"/>
                </a:cxn>
                <a:cxn ang="0">
                  <a:pos x="1387" y="841"/>
                </a:cxn>
                <a:cxn ang="0">
                  <a:pos x="1323" y="1056"/>
                </a:cxn>
                <a:cxn ang="0">
                  <a:pos x="1443" y="1161"/>
                </a:cxn>
                <a:cxn ang="0">
                  <a:pos x="1605" y="1266"/>
                </a:cxn>
                <a:cxn ang="0">
                  <a:pos x="1772" y="1334"/>
                </a:cxn>
                <a:cxn ang="0">
                  <a:pos x="1941" y="1363"/>
                </a:cxn>
                <a:cxn ang="0">
                  <a:pos x="1938" y="1452"/>
                </a:cxn>
                <a:cxn ang="0">
                  <a:pos x="1845" y="1593"/>
                </a:cxn>
                <a:cxn ang="0">
                  <a:pos x="1748" y="1687"/>
                </a:cxn>
                <a:cxn ang="0">
                  <a:pos x="1662" y="1731"/>
                </a:cxn>
                <a:cxn ang="0">
                  <a:pos x="1611" y="1740"/>
                </a:cxn>
                <a:cxn ang="0">
                  <a:pos x="1551" y="1735"/>
                </a:cxn>
                <a:cxn ang="0">
                  <a:pos x="1440" y="1695"/>
                </a:cxn>
                <a:cxn ang="0">
                  <a:pos x="1308" y="1615"/>
                </a:cxn>
                <a:cxn ang="0">
                  <a:pos x="1156" y="1495"/>
                </a:cxn>
              </a:cxnLst>
              <a:rect l="0" t="0" r="r" b="b"/>
              <a:pathLst>
                <a:path w="1985" h="1845">
                  <a:moveTo>
                    <a:pt x="983" y="1337"/>
                  </a:moveTo>
                  <a:lnTo>
                    <a:pt x="952" y="1378"/>
                  </a:lnTo>
                  <a:lnTo>
                    <a:pt x="952" y="1378"/>
                  </a:lnTo>
                  <a:lnTo>
                    <a:pt x="915" y="1434"/>
                  </a:lnTo>
                  <a:lnTo>
                    <a:pt x="877" y="1488"/>
                  </a:lnTo>
                  <a:lnTo>
                    <a:pt x="842" y="1536"/>
                  </a:lnTo>
                  <a:lnTo>
                    <a:pt x="805" y="1582"/>
                  </a:lnTo>
                  <a:lnTo>
                    <a:pt x="771" y="1624"/>
                  </a:lnTo>
                  <a:lnTo>
                    <a:pt x="737" y="1662"/>
                  </a:lnTo>
                  <a:lnTo>
                    <a:pt x="705" y="1696"/>
                  </a:lnTo>
                  <a:lnTo>
                    <a:pt x="672" y="1728"/>
                  </a:lnTo>
                  <a:lnTo>
                    <a:pt x="641" y="1755"/>
                  </a:lnTo>
                  <a:lnTo>
                    <a:pt x="611" y="1779"/>
                  </a:lnTo>
                  <a:lnTo>
                    <a:pt x="581" y="1799"/>
                  </a:lnTo>
                  <a:lnTo>
                    <a:pt x="553" y="1816"/>
                  </a:lnTo>
                  <a:lnTo>
                    <a:pt x="539" y="1823"/>
                  </a:lnTo>
                  <a:lnTo>
                    <a:pt x="525" y="1828"/>
                  </a:lnTo>
                  <a:lnTo>
                    <a:pt x="512" y="1833"/>
                  </a:lnTo>
                  <a:lnTo>
                    <a:pt x="499" y="1838"/>
                  </a:lnTo>
                  <a:lnTo>
                    <a:pt x="484" y="1840"/>
                  </a:lnTo>
                  <a:lnTo>
                    <a:pt x="471" y="1843"/>
                  </a:lnTo>
                  <a:lnTo>
                    <a:pt x="460" y="1844"/>
                  </a:lnTo>
                  <a:lnTo>
                    <a:pt x="447" y="1845"/>
                  </a:lnTo>
                  <a:lnTo>
                    <a:pt x="447" y="1845"/>
                  </a:lnTo>
                  <a:lnTo>
                    <a:pt x="433" y="1844"/>
                  </a:lnTo>
                  <a:lnTo>
                    <a:pt x="418" y="1843"/>
                  </a:lnTo>
                  <a:lnTo>
                    <a:pt x="404" y="1841"/>
                  </a:lnTo>
                  <a:lnTo>
                    <a:pt x="390" y="1839"/>
                  </a:lnTo>
                  <a:lnTo>
                    <a:pt x="362" y="1832"/>
                  </a:lnTo>
                  <a:lnTo>
                    <a:pt x="334" y="1821"/>
                  </a:lnTo>
                  <a:lnTo>
                    <a:pt x="305" y="1808"/>
                  </a:lnTo>
                  <a:lnTo>
                    <a:pt x="278" y="1793"/>
                  </a:lnTo>
                  <a:lnTo>
                    <a:pt x="250" y="1774"/>
                  </a:lnTo>
                  <a:lnTo>
                    <a:pt x="222" y="1752"/>
                  </a:lnTo>
                  <a:lnTo>
                    <a:pt x="193" y="1727"/>
                  </a:lnTo>
                  <a:lnTo>
                    <a:pt x="166" y="1700"/>
                  </a:lnTo>
                  <a:lnTo>
                    <a:pt x="138" y="1669"/>
                  </a:lnTo>
                  <a:lnTo>
                    <a:pt x="111" y="1636"/>
                  </a:lnTo>
                  <a:lnTo>
                    <a:pt x="83" y="1601"/>
                  </a:lnTo>
                  <a:lnTo>
                    <a:pt x="55" y="1562"/>
                  </a:lnTo>
                  <a:lnTo>
                    <a:pt x="28" y="1519"/>
                  </a:lnTo>
                  <a:lnTo>
                    <a:pt x="0" y="1475"/>
                  </a:lnTo>
                  <a:lnTo>
                    <a:pt x="0" y="1475"/>
                  </a:lnTo>
                  <a:lnTo>
                    <a:pt x="44" y="1477"/>
                  </a:lnTo>
                  <a:lnTo>
                    <a:pt x="44" y="1477"/>
                  </a:lnTo>
                  <a:lnTo>
                    <a:pt x="60" y="1476"/>
                  </a:lnTo>
                  <a:lnTo>
                    <a:pt x="77" y="1476"/>
                  </a:lnTo>
                  <a:lnTo>
                    <a:pt x="93" y="1473"/>
                  </a:lnTo>
                  <a:lnTo>
                    <a:pt x="110" y="1471"/>
                  </a:lnTo>
                  <a:lnTo>
                    <a:pt x="126" y="1468"/>
                  </a:lnTo>
                  <a:lnTo>
                    <a:pt x="143" y="1463"/>
                  </a:lnTo>
                  <a:lnTo>
                    <a:pt x="177" y="1452"/>
                  </a:lnTo>
                  <a:lnTo>
                    <a:pt x="211" y="1438"/>
                  </a:lnTo>
                  <a:lnTo>
                    <a:pt x="246" y="1421"/>
                  </a:lnTo>
                  <a:lnTo>
                    <a:pt x="282" y="1401"/>
                  </a:lnTo>
                  <a:lnTo>
                    <a:pt x="317" y="1378"/>
                  </a:lnTo>
                  <a:lnTo>
                    <a:pt x="354" y="1352"/>
                  </a:lnTo>
                  <a:lnTo>
                    <a:pt x="390" y="1322"/>
                  </a:lnTo>
                  <a:lnTo>
                    <a:pt x="428" y="1289"/>
                  </a:lnTo>
                  <a:lnTo>
                    <a:pt x="466" y="1254"/>
                  </a:lnTo>
                  <a:lnTo>
                    <a:pt x="503" y="1215"/>
                  </a:lnTo>
                  <a:lnTo>
                    <a:pt x="542" y="1174"/>
                  </a:lnTo>
                  <a:lnTo>
                    <a:pt x="581" y="1129"/>
                  </a:lnTo>
                  <a:lnTo>
                    <a:pt x="621" y="1081"/>
                  </a:lnTo>
                  <a:lnTo>
                    <a:pt x="674" y="1013"/>
                  </a:lnTo>
                  <a:lnTo>
                    <a:pt x="605" y="939"/>
                  </a:lnTo>
                  <a:lnTo>
                    <a:pt x="605" y="939"/>
                  </a:lnTo>
                  <a:lnTo>
                    <a:pt x="569" y="900"/>
                  </a:lnTo>
                  <a:lnTo>
                    <a:pt x="536" y="864"/>
                  </a:lnTo>
                  <a:lnTo>
                    <a:pt x="506" y="827"/>
                  </a:lnTo>
                  <a:lnTo>
                    <a:pt x="477" y="790"/>
                  </a:lnTo>
                  <a:lnTo>
                    <a:pt x="450" y="755"/>
                  </a:lnTo>
                  <a:lnTo>
                    <a:pt x="427" y="721"/>
                  </a:lnTo>
                  <a:lnTo>
                    <a:pt x="405" y="687"/>
                  </a:lnTo>
                  <a:lnTo>
                    <a:pt x="385" y="654"/>
                  </a:lnTo>
                  <a:lnTo>
                    <a:pt x="369" y="622"/>
                  </a:lnTo>
                  <a:lnTo>
                    <a:pt x="354" y="590"/>
                  </a:lnTo>
                  <a:lnTo>
                    <a:pt x="341" y="559"/>
                  </a:lnTo>
                  <a:lnTo>
                    <a:pt x="331" y="528"/>
                  </a:lnTo>
                  <a:lnTo>
                    <a:pt x="323" y="499"/>
                  </a:lnTo>
                  <a:lnTo>
                    <a:pt x="317" y="471"/>
                  </a:lnTo>
                  <a:lnTo>
                    <a:pt x="314" y="442"/>
                  </a:lnTo>
                  <a:lnTo>
                    <a:pt x="312" y="415"/>
                  </a:lnTo>
                  <a:lnTo>
                    <a:pt x="312" y="415"/>
                  </a:lnTo>
                  <a:lnTo>
                    <a:pt x="314" y="393"/>
                  </a:lnTo>
                  <a:lnTo>
                    <a:pt x="317" y="370"/>
                  </a:lnTo>
                  <a:lnTo>
                    <a:pt x="324" y="347"/>
                  </a:lnTo>
                  <a:lnTo>
                    <a:pt x="332" y="323"/>
                  </a:lnTo>
                  <a:lnTo>
                    <a:pt x="344" y="298"/>
                  </a:lnTo>
                  <a:lnTo>
                    <a:pt x="357" y="275"/>
                  </a:lnTo>
                  <a:lnTo>
                    <a:pt x="374" y="249"/>
                  </a:lnTo>
                  <a:lnTo>
                    <a:pt x="393" y="223"/>
                  </a:lnTo>
                  <a:lnTo>
                    <a:pt x="414" y="197"/>
                  </a:lnTo>
                  <a:lnTo>
                    <a:pt x="437" y="171"/>
                  </a:lnTo>
                  <a:lnTo>
                    <a:pt x="464" y="144"/>
                  </a:lnTo>
                  <a:lnTo>
                    <a:pt x="493" y="116"/>
                  </a:lnTo>
                  <a:lnTo>
                    <a:pt x="523" y="87"/>
                  </a:lnTo>
                  <a:lnTo>
                    <a:pt x="558" y="59"/>
                  </a:lnTo>
                  <a:lnTo>
                    <a:pt x="594" y="29"/>
                  </a:lnTo>
                  <a:lnTo>
                    <a:pt x="633" y="0"/>
                  </a:lnTo>
                  <a:lnTo>
                    <a:pt x="633" y="0"/>
                  </a:lnTo>
                  <a:lnTo>
                    <a:pt x="639" y="39"/>
                  </a:lnTo>
                  <a:lnTo>
                    <a:pt x="647" y="77"/>
                  </a:lnTo>
                  <a:lnTo>
                    <a:pt x="657" y="114"/>
                  </a:lnTo>
                  <a:lnTo>
                    <a:pt x="667" y="152"/>
                  </a:lnTo>
                  <a:lnTo>
                    <a:pt x="679" y="190"/>
                  </a:lnTo>
                  <a:lnTo>
                    <a:pt x="692" y="228"/>
                  </a:lnTo>
                  <a:lnTo>
                    <a:pt x="707" y="265"/>
                  </a:lnTo>
                  <a:lnTo>
                    <a:pt x="723" y="302"/>
                  </a:lnTo>
                  <a:lnTo>
                    <a:pt x="740" y="340"/>
                  </a:lnTo>
                  <a:lnTo>
                    <a:pt x="760" y="376"/>
                  </a:lnTo>
                  <a:lnTo>
                    <a:pt x="780" y="414"/>
                  </a:lnTo>
                  <a:lnTo>
                    <a:pt x="802" y="451"/>
                  </a:lnTo>
                  <a:lnTo>
                    <a:pt x="825" y="487"/>
                  </a:lnTo>
                  <a:lnTo>
                    <a:pt x="850" y="524"/>
                  </a:lnTo>
                  <a:lnTo>
                    <a:pt x="876" y="560"/>
                  </a:lnTo>
                  <a:lnTo>
                    <a:pt x="904" y="597"/>
                  </a:lnTo>
                  <a:lnTo>
                    <a:pt x="963" y="671"/>
                  </a:lnTo>
                  <a:lnTo>
                    <a:pt x="1010" y="610"/>
                  </a:lnTo>
                  <a:lnTo>
                    <a:pt x="1010" y="610"/>
                  </a:lnTo>
                  <a:lnTo>
                    <a:pt x="1051" y="559"/>
                  </a:lnTo>
                  <a:lnTo>
                    <a:pt x="1092" y="512"/>
                  </a:lnTo>
                  <a:lnTo>
                    <a:pt x="1132" y="467"/>
                  </a:lnTo>
                  <a:lnTo>
                    <a:pt x="1172" y="426"/>
                  </a:lnTo>
                  <a:lnTo>
                    <a:pt x="1211" y="388"/>
                  </a:lnTo>
                  <a:lnTo>
                    <a:pt x="1249" y="354"/>
                  </a:lnTo>
                  <a:lnTo>
                    <a:pt x="1287" y="322"/>
                  </a:lnTo>
                  <a:lnTo>
                    <a:pt x="1325" y="295"/>
                  </a:lnTo>
                  <a:lnTo>
                    <a:pt x="1363" y="270"/>
                  </a:lnTo>
                  <a:lnTo>
                    <a:pt x="1399" y="249"/>
                  </a:lnTo>
                  <a:lnTo>
                    <a:pt x="1435" y="230"/>
                  </a:lnTo>
                  <a:lnTo>
                    <a:pt x="1453" y="223"/>
                  </a:lnTo>
                  <a:lnTo>
                    <a:pt x="1471" y="216"/>
                  </a:lnTo>
                  <a:lnTo>
                    <a:pt x="1489" y="209"/>
                  </a:lnTo>
                  <a:lnTo>
                    <a:pt x="1506" y="204"/>
                  </a:lnTo>
                  <a:lnTo>
                    <a:pt x="1524" y="199"/>
                  </a:lnTo>
                  <a:lnTo>
                    <a:pt x="1541" y="196"/>
                  </a:lnTo>
                  <a:lnTo>
                    <a:pt x="1558" y="192"/>
                  </a:lnTo>
                  <a:lnTo>
                    <a:pt x="1575" y="191"/>
                  </a:lnTo>
                  <a:lnTo>
                    <a:pt x="1592" y="190"/>
                  </a:lnTo>
                  <a:lnTo>
                    <a:pt x="1609" y="189"/>
                  </a:lnTo>
                  <a:lnTo>
                    <a:pt x="1609" y="189"/>
                  </a:lnTo>
                  <a:lnTo>
                    <a:pt x="1635" y="190"/>
                  </a:lnTo>
                  <a:lnTo>
                    <a:pt x="1660" y="193"/>
                  </a:lnTo>
                  <a:lnTo>
                    <a:pt x="1684" y="201"/>
                  </a:lnTo>
                  <a:lnTo>
                    <a:pt x="1708" y="209"/>
                  </a:lnTo>
                  <a:lnTo>
                    <a:pt x="1730" y="221"/>
                  </a:lnTo>
                  <a:lnTo>
                    <a:pt x="1752" y="234"/>
                  </a:lnTo>
                  <a:lnTo>
                    <a:pt x="1773" y="250"/>
                  </a:lnTo>
                  <a:lnTo>
                    <a:pt x="1793" y="269"/>
                  </a:lnTo>
                  <a:lnTo>
                    <a:pt x="1813" y="290"/>
                  </a:lnTo>
                  <a:lnTo>
                    <a:pt x="1832" y="314"/>
                  </a:lnTo>
                  <a:lnTo>
                    <a:pt x="1849" y="340"/>
                  </a:lnTo>
                  <a:lnTo>
                    <a:pt x="1867" y="368"/>
                  </a:lnTo>
                  <a:lnTo>
                    <a:pt x="1882" y="399"/>
                  </a:lnTo>
                  <a:lnTo>
                    <a:pt x="1899" y="433"/>
                  </a:lnTo>
                  <a:lnTo>
                    <a:pt x="1913" y="470"/>
                  </a:lnTo>
                  <a:lnTo>
                    <a:pt x="1927" y="507"/>
                  </a:lnTo>
                  <a:lnTo>
                    <a:pt x="1927" y="507"/>
                  </a:lnTo>
                  <a:lnTo>
                    <a:pt x="1900" y="505"/>
                  </a:lnTo>
                  <a:lnTo>
                    <a:pt x="1880" y="504"/>
                  </a:lnTo>
                  <a:lnTo>
                    <a:pt x="1880" y="504"/>
                  </a:lnTo>
                  <a:lnTo>
                    <a:pt x="1868" y="504"/>
                  </a:lnTo>
                  <a:lnTo>
                    <a:pt x="1855" y="506"/>
                  </a:lnTo>
                  <a:lnTo>
                    <a:pt x="1842" y="508"/>
                  </a:lnTo>
                  <a:lnTo>
                    <a:pt x="1828" y="512"/>
                  </a:lnTo>
                  <a:lnTo>
                    <a:pt x="1814" y="516"/>
                  </a:lnTo>
                  <a:lnTo>
                    <a:pt x="1799" y="521"/>
                  </a:lnTo>
                  <a:lnTo>
                    <a:pt x="1767" y="536"/>
                  </a:lnTo>
                  <a:lnTo>
                    <a:pt x="1733" y="553"/>
                  </a:lnTo>
                  <a:lnTo>
                    <a:pt x="1696" y="576"/>
                  </a:lnTo>
                  <a:lnTo>
                    <a:pt x="1657" y="602"/>
                  </a:lnTo>
                  <a:lnTo>
                    <a:pt x="1615" y="631"/>
                  </a:lnTo>
                  <a:lnTo>
                    <a:pt x="1615" y="631"/>
                  </a:lnTo>
                  <a:lnTo>
                    <a:pt x="1572" y="663"/>
                  </a:lnTo>
                  <a:lnTo>
                    <a:pt x="1532" y="697"/>
                  </a:lnTo>
                  <a:lnTo>
                    <a:pt x="1493" y="731"/>
                  </a:lnTo>
                  <a:lnTo>
                    <a:pt x="1457" y="767"/>
                  </a:lnTo>
                  <a:lnTo>
                    <a:pt x="1420" y="803"/>
                  </a:lnTo>
                  <a:lnTo>
                    <a:pt x="1387" y="841"/>
                  </a:lnTo>
                  <a:lnTo>
                    <a:pt x="1354" y="879"/>
                  </a:lnTo>
                  <a:lnTo>
                    <a:pt x="1325" y="919"/>
                  </a:lnTo>
                  <a:lnTo>
                    <a:pt x="1264" y="1000"/>
                  </a:lnTo>
                  <a:lnTo>
                    <a:pt x="1323" y="1056"/>
                  </a:lnTo>
                  <a:lnTo>
                    <a:pt x="1323" y="1056"/>
                  </a:lnTo>
                  <a:lnTo>
                    <a:pt x="1363" y="1092"/>
                  </a:lnTo>
                  <a:lnTo>
                    <a:pt x="1403" y="1128"/>
                  </a:lnTo>
                  <a:lnTo>
                    <a:pt x="1443" y="1161"/>
                  </a:lnTo>
                  <a:lnTo>
                    <a:pt x="1483" y="1190"/>
                  </a:lnTo>
                  <a:lnTo>
                    <a:pt x="1524" y="1219"/>
                  </a:lnTo>
                  <a:lnTo>
                    <a:pt x="1564" y="1243"/>
                  </a:lnTo>
                  <a:lnTo>
                    <a:pt x="1605" y="1266"/>
                  </a:lnTo>
                  <a:lnTo>
                    <a:pt x="1647" y="1287"/>
                  </a:lnTo>
                  <a:lnTo>
                    <a:pt x="1689" y="1305"/>
                  </a:lnTo>
                  <a:lnTo>
                    <a:pt x="1730" y="1320"/>
                  </a:lnTo>
                  <a:lnTo>
                    <a:pt x="1772" y="1334"/>
                  </a:lnTo>
                  <a:lnTo>
                    <a:pt x="1814" y="1345"/>
                  </a:lnTo>
                  <a:lnTo>
                    <a:pt x="1857" y="1353"/>
                  </a:lnTo>
                  <a:lnTo>
                    <a:pt x="1899" y="1359"/>
                  </a:lnTo>
                  <a:lnTo>
                    <a:pt x="1941" y="1363"/>
                  </a:lnTo>
                  <a:lnTo>
                    <a:pt x="1985" y="1364"/>
                  </a:lnTo>
                  <a:lnTo>
                    <a:pt x="1985" y="1364"/>
                  </a:lnTo>
                  <a:lnTo>
                    <a:pt x="1961" y="1410"/>
                  </a:lnTo>
                  <a:lnTo>
                    <a:pt x="1938" y="1452"/>
                  </a:lnTo>
                  <a:lnTo>
                    <a:pt x="1915" y="1492"/>
                  </a:lnTo>
                  <a:lnTo>
                    <a:pt x="1892" y="1529"/>
                  </a:lnTo>
                  <a:lnTo>
                    <a:pt x="1868" y="1562"/>
                  </a:lnTo>
                  <a:lnTo>
                    <a:pt x="1845" y="1593"/>
                  </a:lnTo>
                  <a:lnTo>
                    <a:pt x="1820" y="1621"/>
                  </a:lnTo>
                  <a:lnTo>
                    <a:pt x="1796" y="1646"/>
                  </a:lnTo>
                  <a:lnTo>
                    <a:pt x="1772" y="1668"/>
                  </a:lnTo>
                  <a:lnTo>
                    <a:pt x="1748" y="1687"/>
                  </a:lnTo>
                  <a:lnTo>
                    <a:pt x="1723" y="1703"/>
                  </a:lnTo>
                  <a:lnTo>
                    <a:pt x="1699" y="1716"/>
                  </a:lnTo>
                  <a:lnTo>
                    <a:pt x="1674" y="1727"/>
                  </a:lnTo>
                  <a:lnTo>
                    <a:pt x="1662" y="1731"/>
                  </a:lnTo>
                  <a:lnTo>
                    <a:pt x="1649" y="1734"/>
                  </a:lnTo>
                  <a:lnTo>
                    <a:pt x="1637" y="1736"/>
                  </a:lnTo>
                  <a:lnTo>
                    <a:pt x="1624" y="1739"/>
                  </a:lnTo>
                  <a:lnTo>
                    <a:pt x="1611" y="1740"/>
                  </a:lnTo>
                  <a:lnTo>
                    <a:pt x="1600" y="1740"/>
                  </a:lnTo>
                  <a:lnTo>
                    <a:pt x="1600" y="1740"/>
                  </a:lnTo>
                  <a:lnTo>
                    <a:pt x="1576" y="1739"/>
                  </a:lnTo>
                  <a:lnTo>
                    <a:pt x="1551" y="1735"/>
                  </a:lnTo>
                  <a:lnTo>
                    <a:pt x="1525" y="1728"/>
                  </a:lnTo>
                  <a:lnTo>
                    <a:pt x="1498" y="1720"/>
                  </a:lnTo>
                  <a:lnTo>
                    <a:pt x="1470" y="1708"/>
                  </a:lnTo>
                  <a:lnTo>
                    <a:pt x="1440" y="1695"/>
                  </a:lnTo>
                  <a:lnTo>
                    <a:pt x="1409" y="1679"/>
                  </a:lnTo>
                  <a:lnTo>
                    <a:pt x="1377" y="1660"/>
                  </a:lnTo>
                  <a:lnTo>
                    <a:pt x="1344" y="1639"/>
                  </a:lnTo>
                  <a:lnTo>
                    <a:pt x="1308" y="1615"/>
                  </a:lnTo>
                  <a:lnTo>
                    <a:pt x="1273" y="1588"/>
                  </a:lnTo>
                  <a:lnTo>
                    <a:pt x="1235" y="1560"/>
                  </a:lnTo>
                  <a:lnTo>
                    <a:pt x="1196" y="1529"/>
                  </a:lnTo>
                  <a:lnTo>
                    <a:pt x="1156" y="1495"/>
                  </a:lnTo>
                  <a:lnTo>
                    <a:pt x="1116" y="1458"/>
                  </a:lnTo>
                  <a:lnTo>
                    <a:pt x="1074" y="1419"/>
                  </a:lnTo>
                  <a:lnTo>
                    <a:pt x="983" y="1337"/>
                  </a:lnTo>
                  <a:close/>
                </a:path>
              </a:pathLst>
            </a:custGeom>
            <a:solidFill>
              <a:srgbClr val="DE002B"/>
            </a:solidFill>
            <a:ln w="9525">
              <a:noFill/>
              <a:round/>
              <a:headEnd/>
              <a:tailEnd/>
            </a:ln>
          </p:spPr>
          <p:txBody>
            <a:bodyPr vert="horz" wrap="square" lIns="104781" tIns="52391" rIns="104781" bIns="52391"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78314D9A-9C2E-4F77-A7FD-A05FC8D0C090}"/>
              </a:ext>
            </a:extLst>
          </p:cNvPr>
          <p:cNvGrpSpPr/>
          <p:nvPr/>
        </p:nvGrpSpPr>
        <p:grpSpPr>
          <a:xfrm>
            <a:off x="6594267" y="2034876"/>
            <a:ext cx="1848109" cy="324244"/>
            <a:chOff x="6594267" y="1986586"/>
            <a:chExt cx="1848109" cy="324244"/>
          </a:xfrm>
        </p:grpSpPr>
        <p:pic>
          <p:nvPicPr>
            <p:cNvPr id="106" name="Picture 12">
              <a:extLst>
                <a:ext uri="{FF2B5EF4-FFF2-40B4-BE49-F238E27FC236}">
                  <a16:creationId xmlns:a16="http://schemas.microsoft.com/office/drawing/2014/main" id="{2B570479-A380-4D9C-9CF5-03CC7C92021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94267" y="1986586"/>
              <a:ext cx="576433" cy="32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7" name="Freeform 115">
              <a:extLst>
                <a:ext uri="{FF2B5EF4-FFF2-40B4-BE49-F238E27FC236}">
                  <a16:creationId xmlns:a16="http://schemas.microsoft.com/office/drawing/2014/main" id="{57287F67-33B9-4ACD-BDD7-6B296F50E4CE}"/>
                </a:ext>
              </a:extLst>
            </p:cNvPr>
            <p:cNvSpPr>
              <a:spLocks/>
            </p:cNvSpPr>
            <p:nvPr/>
          </p:nvSpPr>
          <p:spPr bwMode="auto">
            <a:xfrm>
              <a:off x="8207753" y="2051511"/>
              <a:ext cx="234623" cy="194395"/>
            </a:xfrm>
            <a:custGeom>
              <a:avLst/>
              <a:gdLst/>
              <a:ahLst/>
              <a:cxnLst>
                <a:cxn ang="0">
                  <a:pos x="0" y="251"/>
                </a:cxn>
                <a:cxn ang="0">
                  <a:pos x="68" y="218"/>
                </a:cxn>
                <a:cxn ang="0">
                  <a:pos x="122" y="306"/>
                </a:cxn>
                <a:cxn ang="0">
                  <a:pos x="413" y="0"/>
                </a:cxn>
                <a:cxn ang="0">
                  <a:pos x="426" y="17"/>
                </a:cxn>
                <a:cxn ang="0">
                  <a:pos x="155" y="369"/>
                </a:cxn>
                <a:cxn ang="0">
                  <a:pos x="95" y="411"/>
                </a:cxn>
                <a:cxn ang="0">
                  <a:pos x="0" y="251"/>
                </a:cxn>
              </a:cxnLst>
              <a:rect l="0" t="0" r="r" b="b"/>
              <a:pathLst>
                <a:path w="426" h="411">
                  <a:moveTo>
                    <a:pt x="0" y="251"/>
                  </a:moveTo>
                  <a:cubicBezTo>
                    <a:pt x="26" y="222"/>
                    <a:pt x="47" y="215"/>
                    <a:pt x="68" y="218"/>
                  </a:cubicBezTo>
                  <a:cubicBezTo>
                    <a:pt x="88" y="227"/>
                    <a:pt x="107" y="267"/>
                    <a:pt x="122" y="306"/>
                  </a:cubicBezTo>
                  <a:cubicBezTo>
                    <a:pt x="230" y="137"/>
                    <a:pt x="378" y="18"/>
                    <a:pt x="413" y="0"/>
                  </a:cubicBezTo>
                  <a:cubicBezTo>
                    <a:pt x="413" y="0"/>
                    <a:pt x="420" y="7"/>
                    <a:pt x="426" y="17"/>
                  </a:cubicBezTo>
                  <a:cubicBezTo>
                    <a:pt x="283" y="139"/>
                    <a:pt x="213" y="263"/>
                    <a:pt x="155" y="369"/>
                  </a:cubicBezTo>
                  <a:cubicBezTo>
                    <a:pt x="128" y="384"/>
                    <a:pt x="114" y="395"/>
                    <a:pt x="95" y="411"/>
                  </a:cubicBezTo>
                  <a:cubicBezTo>
                    <a:pt x="68" y="317"/>
                    <a:pt x="35" y="263"/>
                    <a:pt x="0" y="251"/>
                  </a:cubicBezTo>
                  <a:close/>
                </a:path>
              </a:pathLst>
            </a:custGeom>
            <a:solidFill>
              <a:srgbClr val="00B050"/>
            </a:solidFill>
            <a:ln w="6350" cap="flat" cmpd="sng">
              <a:solidFill>
                <a:schemeClr val="hlink"/>
              </a:solidFill>
              <a:prstDash val="solid"/>
              <a:round/>
              <a:headEnd/>
              <a:tailEnd/>
            </a:ln>
            <a:effectLst/>
          </p:spPr>
          <p:txBody>
            <a:bodyPr wrap="none" lIns="0" tIns="0" rIns="0" bIns="0" anchor="ctr"/>
            <a:lstStyle/>
            <a:p>
              <a:endParaRPr lang="en-US" dirty="0"/>
            </a:p>
          </p:txBody>
        </p:sp>
        <p:sp>
          <p:nvSpPr>
            <p:cNvPr id="116" name="Freeform 20">
              <a:extLst>
                <a:ext uri="{FF2B5EF4-FFF2-40B4-BE49-F238E27FC236}">
                  <a16:creationId xmlns:a16="http://schemas.microsoft.com/office/drawing/2014/main" id="{7DD0B39E-36E1-4D0D-9001-325BFD9B5B13}"/>
                </a:ext>
              </a:extLst>
            </p:cNvPr>
            <p:cNvSpPr>
              <a:spLocks/>
            </p:cNvSpPr>
            <p:nvPr/>
          </p:nvSpPr>
          <p:spPr bwMode="auto">
            <a:xfrm>
              <a:off x="7494957" y="2058889"/>
              <a:ext cx="207799" cy="196363"/>
            </a:xfrm>
            <a:custGeom>
              <a:avLst/>
              <a:gdLst/>
              <a:ahLst/>
              <a:cxnLst>
                <a:cxn ang="0">
                  <a:pos x="915" y="1434"/>
                </a:cxn>
                <a:cxn ang="0">
                  <a:pos x="771" y="1624"/>
                </a:cxn>
                <a:cxn ang="0">
                  <a:pos x="641" y="1755"/>
                </a:cxn>
                <a:cxn ang="0">
                  <a:pos x="539" y="1823"/>
                </a:cxn>
                <a:cxn ang="0">
                  <a:pos x="484" y="1840"/>
                </a:cxn>
                <a:cxn ang="0">
                  <a:pos x="447" y="1845"/>
                </a:cxn>
                <a:cxn ang="0">
                  <a:pos x="390" y="1839"/>
                </a:cxn>
                <a:cxn ang="0">
                  <a:pos x="278" y="1793"/>
                </a:cxn>
                <a:cxn ang="0">
                  <a:pos x="166" y="1700"/>
                </a:cxn>
                <a:cxn ang="0">
                  <a:pos x="55" y="1562"/>
                </a:cxn>
                <a:cxn ang="0">
                  <a:pos x="44" y="1477"/>
                </a:cxn>
                <a:cxn ang="0">
                  <a:pos x="93" y="1473"/>
                </a:cxn>
                <a:cxn ang="0">
                  <a:pos x="177" y="1452"/>
                </a:cxn>
                <a:cxn ang="0">
                  <a:pos x="317" y="1378"/>
                </a:cxn>
                <a:cxn ang="0">
                  <a:pos x="466" y="1254"/>
                </a:cxn>
                <a:cxn ang="0">
                  <a:pos x="621" y="1081"/>
                </a:cxn>
                <a:cxn ang="0">
                  <a:pos x="569" y="900"/>
                </a:cxn>
                <a:cxn ang="0">
                  <a:pos x="450" y="755"/>
                </a:cxn>
                <a:cxn ang="0">
                  <a:pos x="369" y="622"/>
                </a:cxn>
                <a:cxn ang="0">
                  <a:pos x="323" y="499"/>
                </a:cxn>
                <a:cxn ang="0">
                  <a:pos x="312" y="415"/>
                </a:cxn>
                <a:cxn ang="0">
                  <a:pos x="332" y="323"/>
                </a:cxn>
                <a:cxn ang="0">
                  <a:pos x="393" y="223"/>
                </a:cxn>
                <a:cxn ang="0">
                  <a:pos x="493" y="116"/>
                </a:cxn>
                <a:cxn ang="0">
                  <a:pos x="633" y="0"/>
                </a:cxn>
                <a:cxn ang="0">
                  <a:pos x="657" y="114"/>
                </a:cxn>
                <a:cxn ang="0">
                  <a:pos x="707" y="265"/>
                </a:cxn>
                <a:cxn ang="0">
                  <a:pos x="780" y="414"/>
                </a:cxn>
                <a:cxn ang="0">
                  <a:pos x="876" y="560"/>
                </a:cxn>
                <a:cxn ang="0">
                  <a:pos x="1010" y="610"/>
                </a:cxn>
                <a:cxn ang="0">
                  <a:pos x="1172" y="426"/>
                </a:cxn>
                <a:cxn ang="0">
                  <a:pos x="1325" y="295"/>
                </a:cxn>
                <a:cxn ang="0">
                  <a:pos x="1453" y="223"/>
                </a:cxn>
                <a:cxn ang="0">
                  <a:pos x="1524" y="199"/>
                </a:cxn>
                <a:cxn ang="0">
                  <a:pos x="1592" y="190"/>
                </a:cxn>
                <a:cxn ang="0">
                  <a:pos x="1660" y="193"/>
                </a:cxn>
                <a:cxn ang="0">
                  <a:pos x="1752" y="234"/>
                </a:cxn>
                <a:cxn ang="0">
                  <a:pos x="1832" y="314"/>
                </a:cxn>
                <a:cxn ang="0">
                  <a:pos x="1899" y="433"/>
                </a:cxn>
                <a:cxn ang="0">
                  <a:pos x="1900" y="505"/>
                </a:cxn>
                <a:cxn ang="0">
                  <a:pos x="1855" y="506"/>
                </a:cxn>
                <a:cxn ang="0">
                  <a:pos x="1799" y="521"/>
                </a:cxn>
                <a:cxn ang="0">
                  <a:pos x="1657" y="602"/>
                </a:cxn>
                <a:cxn ang="0">
                  <a:pos x="1532" y="697"/>
                </a:cxn>
                <a:cxn ang="0">
                  <a:pos x="1387" y="841"/>
                </a:cxn>
                <a:cxn ang="0">
                  <a:pos x="1323" y="1056"/>
                </a:cxn>
                <a:cxn ang="0">
                  <a:pos x="1443" y="1161"/>
                </a:cxn>
                <a:cxn ang="0">
                  <a:pos x="1605" y="1266"/>
                </a:cxn>
                <a:cxn ang="0">
                  <a:pos x="1772" y="1334"/>
                </a:cxn>
                <a:cxn ang="0">
                  <a:pos x="1941" y="1363"/>
                </a:cxn>
                <a:cxn ang="0">
                  <a:pos x="1938" y="1452"/>
                </a:cxn>
                <a:cxn ang="0">
                  <a:pos x="1845" y="1593"/>
                </a:cxn>
                <a:cxn ang="0">
                  <a:pos x="1748" y="1687"/>
                </a:cxn>
                <a:cxn ang="0">
                  <a:pos x="1662" y="1731"/>
                </a:cxn>
                <a:cxn ang="0">
                  <a:pos x="1611" y="1740"/>
                </a:cxn>
                <a:cxn ang="0">
                  <a:pos x="1551" y="1735"/>
                </a:cxn>
                <a:cxn ang="0">
                  <a:pos x="1440" y="1695"/>
                </a:cxn>
                <a:cxn ang="0">
                  <a:pos x="1308" y="1615"/>
                </a:cxn>
                <a:cxn ang="0">
                  <a:pos x="1156" y="1495"/>
                </a:cxn>
              </a:cxnLst>
              <a:rect l="0" t="0" r="r" b="b"/>
              <a:pathLst>
                <a:path w="1985" h="1845">
                  <a:moveTo>
                    <a:pt x="983" y="1337"/>
                  </a:moveTo>
                  <a:lnTo>
                    <a:pt x="952" y="1378"/>
                  </a:lnTo>
                  <a:lnTo>
                    <a:pt x="952" y="1378"/>
                  </a:lnTo>
                  <a:lnTo>
                    <a:pt x="915" y="1434"/>
                  </a:lnTo>
                  <a:lnTo>
                    <a:pt x="877" y="1488"/>
                  </a:lnTo>
                  <a:lnTo>
                    <a:pt x="842" y="1536"/>
                  </a:lnTo>
                  <a:lnTo>
                    <a:pt x="805" y="1582"/>
                  </a:lnTo>
                  <a:lnTo>
                    <a:pt x="771" y="1624"/>
                  </a:lnTo>
                  <a:lnTo>
                    <a:pt x="737" y="1662"/>
                  </a:lnTo>
                  <a:lnTo>
                    <a:pt x="705" y="1696"/>
                  </a:lnTo>
                  <a:lnTo>
                    <a:pt x="672" y="1728"/>
                  </a:lnTo>
                  <a:lnTo>
                    <a:pt x="641" y="1755"/>
                  </a:lnTo>
                  <a:lnTo>
                    <a:pt x="611" y="1779"/>
                  </a:lnTo>
                  <a:lnTo>
                    <a:pt x="581" y="1799"/>
                  </a:lnTo>
                  <a:lnTo>
                    <a:pt x="553" y="1816"/>
                  </a:lnTo>
                  <a:lnTo>
                    <a:pt x="539" y="1823"/>
                  </a:lnTo>
                  <a:lnTo>
                    <a:pt x="525" y="1828"/>
                  </a:lnTo>
                  <a:lnTo>
                    <a:pt x="512" y="1833"/>
                  </a:lnTo>
                  <a:lnTo>
                    <a:pt x="499" y="1838"/>
                  </a:lnTo>
                  <a:lnTo>
                    <a:pt x="484" y="1840"/>
                  </a:lnTo>
                  <a:lnTo>
                    <a:pt x="471" y="1843"/>
                  </a:lnTo>
                  <a:lnTo>
                    <a:pt x="460" y="1844"/>
                  </a:lnTo>
                  <a:lnTo>
                    <a:pt x="447" y="1845"/>
                  </a:lnTo>
                  <a:lnTo>
                    <a:pt x="447" y="1845"/>
                  </a:lnTo>
                  <a:lnTo>
                    <a:pt x="433" y="1844"/>
                  </a:lnTo>
                  <a:lnTo>
                    <a:pt x="418" y="1843"/>
                  </a:lnTo>
                  <a:lnTo>
                    <a:pt x="404" y="1841"/>
                  </a:lnTo>
                  <a:lnTo>
                    <a:pt x="390" y="1839"/>
                  </a:lnTo>
                  <a:lnTo>
                    <a:pt x="362" y="1832"/>
                  </a:lnTo>
                  <a:lnTo>
                    <a:pt x="334" y="1821"/>
                  </a:lnTo>
                  <a:lnTo>
                    <a:pt x="305" y="1808"/>
                  </a:lnTo>
                  <a:lnTo>
                    <a:pt x="278" y="1793"/>
                  </a:lnTo>
                  <a:lnTo>
                    <a:pt x="250" y="1774"/>
                  </a:lnTo>
                  <a:lnTo>
                    <a:pt x="222" y="1752"/>
                  </a:lnTo>
                  <a:lnTo>
                    <a:pt x="193" y="1727"/>
                  </a:lnTo>
                  <a:lnTo>
                    <a:pt x="166" y="1700"/>
                  </a:lnTo>
                  <a:lnTo>
                    <a:pt x="138" y="1669"/>
                  </a:lnTo>
                  <a:lnTo>
                    <a:pt x="111" y="1636"/>
                  </a:lnTo>
                  <a:lnTo>
                    <a:pt x="83" y="1601"/>
                  </a:lnTo>
                  <a:lnTo>
                    <a:pt x="55" y="1562"/>
                  </a:lnTo>
                  <a:lnTo>
                    <a:pt x="28" y="1519"/>
                  </a:lnTo>
                  <a:lnTo>
                    <a:pt x="0" y="1475"/>
                  </a:lnTo>
                  <a:lnTo>
                    <a:pt x="0" y="1475"/>
                  </a:lnTo>
                  <a:lnTo>
                    <a:pt x="44" y="1477"/>
                  </a:lnTo>
                  <a:lnTo>
                    <a:pt x="44" y="1477"/>
                  </a:lnTo>
                  <a:lnTo>
                    <a:pt x="60" y="1476"/>
                  </a:lnTo>
                  <a:lnTo>
                    <a:pt x="77" y="1476"/>
                  </a:lnTo>
                  <a:lnTo>
                    <a:pt x="93" y="1473"/>
                  </a:lnTo>
                  <a:lnTo>
                    <a:pt x="110" y="1471"/>
                  </a:lnTo>
                  <a:lnTo>
                    <a:pt x="126" y="1468"/>
                  </a:lnTo>
                  <a:lnTo>
                    <a:pt x="143" y="1463"/>
                  </a:lnTo>
                  <a:lnTo>
                    <a:pt x="177" y="1452"/>
                  </a:lnTo>
                  <a:lnTo>
                    <a:pt x="211" y="1438"/>
                  </a:lnTo>
                  <a:lnTo>
                    <a:pt x="246" y="1421"/>
                  </a:lnTo>
                  <a:lnTo>
                    <a:pt x="282" y="1401"/>
                  </a:lnTo>
                  <a:lnTo>
                    <a:pt x="317" y="1378"/>
                  </a:lnTo>
                  <a:lnTo>
                    <a:pt x="354" y="1352"/>
                  </a:lnTo>
                  <a:lnTo>
                    <a:pt x="390" y="1322"/>
                  </a:lnTo>
                  <a:lnTo>
                    <a:pt x="428" y="1289"/>
                  </a:lnTo>
                  <a:lnTo>
                    <a:pt x="466" y="1254"/>
                  </a:lnTo>
                  <a:lnTo>
                    <a:pt x="503" y="1215"/>
                  </a:lnTo>
                  <a:lnTo>
                    <a:pt x="542" y="1174"/>
                  </a:lnTo>
                  <a:lnTo>
                    <a:pt x="581" y="1129"/>
                  </a:lnTo>
                  <a:lnTo>
                    <a:pt x="621" y="1081"/>
                  </a:lnTo>
                  <a:lnTo>
                    <a:pt x="674" y="1013"/>
                  </a:lnTo>
                  <a:lnTo>
                    <a:pt x="605" y="939"/>
                  </a:lnTo>
                  <a:lnTo>
                    <a:pt x="605" y="939"/>
                  </a:lnTo>
                  <a:lnTo>
                    <a:pt x="569" y="900"/>
                  </a:lnTo>
                  <a:lnTo>
                    <a:pt x="536" y="864"/>
                  </a:lnTo>
                  <a:lnTo>
                    <a:pt x="506" y="827"/>
                  </a:lnTo>
                  <a:lnTo>
                    <a:pt x="477" y="790"/>
                  </a:lnTo>
                  <a:lnTo>
                    <a:pt x="450" y="755"/>
                  </a:lnTo>
                  <a:lnTo>
                    <a:pt x="427" y="721"/>
                  </a:lnTo>
                  <a:lnTo>
                    <a:pt x="405" y="687"/>
                  </a:lnTo>
                  <a:lnTo>
                    <a:pt x="385" y="654"/>
                  </a:lnTo>
                  <a:lnTo>
                    <a:pt x="369" y="622"/>
                  </a:lnTo>
                  <a:lnTo>
                    <a:pt x="354" y="590"/>
                  </a:lnTo>
                  <a:lnTo>
                    <a:pt x="341" y="559"/>
                  </a:lnTo>
                  <a:lnTo>
                    <a:pt x="331" y="528"/>
                  </a:lnTo>
                  <a:lnTo>
                    <a:pt x="323" y="499"/>
                  </a:lnTo>
                  <a:lnTo>
                    <a:pt x="317" y="471"/>
                  </a:lnTo>
                  <a:lnTo>
                    <a:pt x="314" y="442"/>
                  </a:lnTo>
                  <a:lnTo>
                    <a:pt x="312" y="415"/>
                  </a:lnTo>
                  <a:lnTo>
                    <a:pt x="312" y="415"/>
                  </a:lnTo>
                  <a:lnTo>
                    <a:pt x="314" y="393"/>
                  </a:lnTo>
                  <a:lnTo>
                    <a:pt x="317" y="370"/>
                  </a:lnTo>
                  <a:lnTo>
                    <a:pt x="324" y="347"/>
                  </a:lnTo>
                  <a:lnTo>
                    <a:pt x="332" y="323"/>
                  </a:lnTo>
                  <a:lnTo>
                    <a:pt x="344" y="298"/>
                  </a:lnTo>
                  <a:lnTo>
                    <a:pt x="357" y="275"/>
                  </a:lnTo>
                  <a:lnTo>
                    <a:pt x="374" y="249"/>
                  </a:lnTo>
                  <a:lnTo>
                    <a:pt x="393" y="223"/>
                  </a:lnTo>
                  <a:lnTo>
                    <a:pt x="414" y="197"/>
                  </a:lnTo>
                  <a:lnTo>
                    <a:pt x="437" y="171"/>
                  </a:lnTo>
                  <a:lnTo>
                    <a:pt x="464" y="144"/>
                  </a:lnTo>
                  <a:lnTo>
                    <a:pt x="493" y="116"/>
                  </a:lnTo>
                  <a:lnTo>
                    <a:pt x="523" y="87"/>
                  </a:lnTo>
                  <a:lnTo>
                    <a:pt x="558" y="59"/>
                  </a:lnTo>
                  <a:lnTo>
                    <a:pt x="594" y="29"/>
                  </a:lnTo>
                  <a:lnTo>
                    <a:pt x="633" y="0"/>
                  </a:lnTo>
                  <a:lnTo>
                    <a:pt x="633" y="0"/>
                  </a:lnTo>
                  <a:lnTo>
                    <a:pt x="639" y="39"/>
                  </a:lnTo>
                  <a:lnTo>
                    <a:pt x="647" y="77"/>
                  </a:lnTo>
                  <a:lnTo>
                    <a:pt x="657" y="114"/>
                  </a:lnTo>
                  <a:lnTo>
                    <a:pt x="667" y="152"/>
                  </a:lnTo>
                  <a:lnTo>
                    <a:pt x="679" y="190"/>
                  </a:lnTo>
                  <a:lnTo>
                    <a:pt x="692" y="228"/>
                  </a:lnTo>
                  <a:lnTo>
                    <a:pt x="707" y="265"/>
                  </a:lnTo>
                  <a:lnTo>
                    <a:pt x="723" y="302"/>
                  </a:lnTo>
                  <a:lnTo>
                    <a:pt x="740" y="340"/>
                  </a:lnTo>
                  <a:lnTo>
                    <a:pt x="760" y="376"/>
                  </a:lnTo>
                  <a:lnTo>
                    <a:pt x="780" y="414"/>
                  </a:lnTo>
                  <a:lnTo>
                    <a:pt x="802" y="451"/>
                  </a:lnTo>
                  <a:lnTo>
                    <a:pt x="825" y="487"/>
                  </a:lnTo>
                  <a:lnTo>
                    <a:pt x="850" y="524"/>
                  </a:lnTo>
                  <a:lnTo>
                    <a:pt x="876" y="560"/>
                  </a:lnTo>
                  <a:lnTo>
                    <a:pt x="904" y="597"/>
                  </a:lnTo>
                  <a:lnTo>
                    <a:pt x="963" y="671"/>
                  </a:lnTo>
                  <a:lnTo>
                    <a:pt x="1010" y="610"/>
                  </a:lnTo>
                  <a:lnTo>
                    <a:pt x="1010" y="610"/>
                  </a:lnTo>
                  <a:lnTo>
                    <a:pt x="1051" y="559"/>
                  </a:lnTo>
                  <a:lnTo>
                    <a:pt x="1092" y="512"/>
                  </a:lnTo>
                  <a:lnTo>
                    <a:pt x="1132" y="467"/>
                  </a:lnTo>
                  <a:lnTo>
                    <a:pt x="1172" y="426"/>
                  </a:lnTo>
                  <a:lnTo>
                    <a:pt x="1211" y="388"/>
                  </a:lnTo>
                  <a:lnTo>
                    <a:pt x="1249" y="354"/>
                  </a:lnTo>
                  <a:lnTo>
                    <a:pt x="1287" y="322"/>
                  </a:lnTo>
                  <a:lnTo>
                    <a:pt x="1325" y="295"/>
                  </a:lnTo>
                  <a:lnTo>
                    <a:pt x="1363" y="270"/>
                  </a:lnTo>
                  <a:lnTo>
                    <a:pt x="1399" y="249"/>
                  </a:lnTo>
                  <a:lnTo>
                    <a:pt x="1435" y="230"/>
                  </a:lnTo>
                  <a:lnTo>
                    <a:pt x="1453" y="223"/>
                  </a:lnTo>
                  <a:lnTo>
                    <a:pt x="1471" y="216"/>
                  </a:lnTo>
                  <a:lnTo>
                    <a:pt x="1489" y="209"/>
                  </a:lnTo>
                  <a:lnTo>
                    <a:pt x="1506" y="204"/>
                  </a:lnTo>
                  <a:lnTo>
                    <a:pt x="1524" y="199"/>
                  </a:lnTo>
                  <a:lnTo>
                    <a:pt x="1541" y="196"/>
                  </a:lnTo>
                  <a:lnTo>
                    <a:pt x="1558" y="192"/>
                  </a:lnTo>
                  <a:lnTo>
                    <a:pt x="1575" y="191"/>
                  </a:lnTo>
                  <a:lnTo>
                    <a:pt x="1592" y="190"/>
                  </a:lnTo>
                  <a:lnTo>
                    <a:pt x="1609" y="189"/>
                  </a:lnTo>
                  <a:lnTo>
                    <a:pt x="1609" y="189"/>
                  </a:lnTo>
                  <a:lnTo>
                    <a:pt x="1635" y="190"/>
                  </a:lnTo>
                  <a:lnTo>
                    <a:pt x="1660" y="193"/>
                  </a:lnTo>
                  <a:lnTo>
                    <a:pt x="1684" y="201"/>
                  </a:lnTo>
                  <a:lnTo>
                    <a:pt x="1708" y="209"/>
                  </a:lnTo>
                  <a:lnTo>
                    <a:pt x="1730" y="221"/>
                  </a:lnTo>
                  <a:lnTo>
                    <a:pt x="1752" y="234"/>
                  </a:lnTo>
                  <a:lnTo>
                    <a:pt x="1773" y="250"/>
                  </a:lnTo>
                  <a:lnTo>
                    <a:pt x="1793" y="269"/>
                  </a:lnTo>
                  <a:lnTo>
                    <a:pt x="1813" y="290"/>
                  </a:lnTo>
                  <a:lnTo>
                    <a:pt x="1832" y="314"/>
                  </a:lnTo>
                  <a:lnTo>
                    <a:pt x="1849" y="340"/>
                  </a:lnTo>
                  <a:lnTo>
                    <a:pt x="1867" y="368"/>
                  </a:lnTo>
                  <a:lnTo>
                    <a:pt x="1882" y="399"/>
                  </a:lnTo>
                  <a:lnTo>
                    <a:pt x="1899" y="433"/>
                  </a:lnTo>
                  <a:lnTo>
                    <a:pt x="1913" y="470"/>
                  </a:lnTo>
                  <a:lnTo>
                    <a:pt x="1927" y="507"/>
                  </a:lnTo>
                  <a:lnTo>
                    <a:pt x="1927" y="507"/>
                  </a:lnTo>
                  <a:lnTo>
                    <a:pt x="1900" y="505"/>
                  </a:lnTo>
                  <a:lnTo>
                    <a:pt x="1880" y="504"/>
                  </a:lnTo>
                  <a:lnTo>
                    <a:pt x="1880" y="504"/>
                  </a:lnTo>
                  <a:lnTo>
                    <a:pt x="1868" y="504"/>
                  </a:lnTo>
                  <a:lnTo>
                    <a:pt x="1855" y="506"/>
                  </a:lnTo>
                  <a:lnTo>
                    <a:pt x="1842" y="508"/>
                  </a:lnTo>
                  <a:lnTo>
                    <a:pt x="1828" y="512"/>
                  </a:lnTo>
                  <a:lnTo>
                    <a:pt x="1814" y="516"/>
                  </a:lnTo>
                  <a:lnTo>
                    <a:pt x="1799" y="521"/>
                  </a:lnTo>
                  <a:lnTo>
                    <a:pt x="1767" y="536"/>
                  </a:lnTo>
                  <a:lnTo>
                    <a:pt x="1733" y="553"/>
                  </a:lnTo>
                  <a:lnTo>
                    <a:pt x="1696" y="576"/>
                  </a:lnTo>
                  <a:lnTo>
                    <a:pt x="1657" y="602"/>
                  </a:lnTo>
                  <a:lnTo>
                    <a:pt x="1615" y="631"/>
                  </a:lnTo>
                  <a:lnTo>
                    <a:pt x="1615" y="631"/>
                  </a:lnTo>
                  <a:lnTo>
                    <a:pt x="1572" y="663"/>
                  </a:lnTo>
                  <a:lnTo>
                    <a:pt x="1532" y="697"/>
                  </a:lnTo>
                  <a:lnTo>
                    <a:pt x="1493" y="731"/>
                  </a:lnTo>
                  <a:lnTo>
                    <a:pt x="1457" y="767"/>
                  </a:lnTo>
                  <a:lnTo>
                    <a:pt x="1420" y="803"/>
                  </a:lnTo>
                  <a:lnTo>
                    <a:pt x="1387" y="841"/>
                  </a:lnTo>
                  <a:lnTo>
                    <a:pt x="1354" y="879"/>
                  </a:lnTo>
                  <a:lnTo>
                    <a:pt x="1325" y="919"/>
                  </a:lnTo>
                  <a:lnTo>
                    <a:pt x="1264" y="1000"/>
                  </a:lnTo>
                  <a:lnTo>
                    <a:pt x="1323" y="1056"/>
                  </a:lnTo>
                  <a:lnTo>
                    <a:pt x="1323" y="1056"/>
                  </a:lnTo>
                  <a:lnTo>
                    <a:pt x="1363" y="1092"/>
                  </a:lnTo>
                  <a:lnTo>
                    <a:pt x="1403" y="1128"/>
                  </a:lnTo>
                  <a:lnTo>
                    <a:pt x="1443" y="1161"/>
                  </a:lnTo>
                  <a:lnTo>
                    <a:pt x="1483" y="1190"/>
                  </a:lnTo>
                  <a:lnTo>
                    <a:pt x="1524" y="1219"/>
                  </a:lnTo>
                  <a:lnTo>
                    <a:pt x="1564" y="1243"/>
                  </a:lnTo>
                  <a:lnTo>
                    <a:pt x="1605" y="1266"/>
                  </a:lnTo>
                  <a:lnTo>
                    <a:pt x="1647" y="1287"/>
                  </a:lnTo>
                  <a:lnTo>
                    <a:pt x="1689" y="1305"/>
                  </a:lnTo>
                  <a:lnTo>
                    <a:pt x="1730" y="1320"/>
                  </a:lnTo>
                  <a:lnTo>
                    <a:pt x="1772" y="1334"/>
                  </a:lnTo>
                  <a:lnTo>
                    <a:pt x="1814" y="1345"/>
                  </a:lnTo>
                  <a:lnTo>
                    <a:pt x="1857" y="1353"/>
                  </a:lnTo>
                  <a:lnTo>
                    <a:pt x="1899" y="1359"/>
                  </a:lnTo>
                  <a:lnTo>
                    <a:pt x="1941" y="1363"/>
                  </a:lnTo>
                  <a:lnTo>
                    <a:pt x="1985" y="1364"/>
                  </a:lnTo>
                  <a:lnTo>
                    <a:pt x="1985" y="1364"/>
                  </a:lnTo>
                  <a:lnTo>
                    <a:pt x="1961" y="1410"/>
                  </a:lnTo>
                  <a:lnTo>
                    <a:pt x="1938" y="1452"/>
                  </a:lnTo>
                  <a:lnTo>
                    <a:pt x="1915" y="1492"/>
                  </a:lnTo>
                  <a:lnTo>
                    <a:pt x="1892" y="1529"/>
                  </a:lnTo>
                  <a:lnTo>
                    <a:pt x="1868" y="1562"/>
                  </a:lnTo>
                  <a:lnTo>
                    <a:pt x="1845" y="1593"/>
                  </a:lnTo>
                  <a:lnTo>
                    <a:pt x="1820" y="1621"/>
                  </a:lnTo>
                  <a:lnTo>
                    <a:pt x="1796" y="1646"/>
                  </a:lnTo>
                  <a:lnTo>
                    <a:pt x="1772" y="1668"/>
                  </a:lnTo>
                  <a:lnTo>
                    <a:pt x="1748" y="1687"/>
                  </a:lnTo>
                  <a:lnTo>
                    <a:pt x="1723" y="1703"/>
                  </a:lnTo>
                  <a:lnTo>
                    <a:pt x="1699" y="1716"/>
                  </a:lnTo>
                  <a:lnTo>
                    <a:pt x="1674" y="1727"/>
                  </a:lnTo>
                  <a:lnTo>
                    <a:pt x="1662" y="1731"/>
                  </a:lnTo>
                  <a:lnTo>
                    <a:pt x="1649" y="1734"/>
                  </a:lnTo>
                  <a:lnTo>
                    <a:pt x="1637" y="1736"/>
                  </a:lnTo>
                  <a:lnTo>
                    <a:pt x="1624" y="1739"/>
                  </a:lnTo>
                  <a:lnTo>
                    <a:pt x="1611" y="1740"/>
                  </a:lnTo>
                  <a:lnTo>
                    <a:pt x="1600" y="1740"/>
                  </a:lnTo>
                  <a:lnTo>
                    <a:pt x="1600" y="1740"/>
                  </a:lnTo>
                  <a:lnTo>
                    <a:pt x="1576" y="1739"/>
                  </a:lnTo>
                  <a:lnTo>
                    <a:pt x="1551" y="1735"/>
                  </a:lnTo>
                  <a:lnTo>
                    <a:pt x="1525" y="1728"/>
                  </a:lnTo>
                  <a:lnTo>
                    <a:pt x="1498" y="1720"/>
                  </a:lnTo>
                  <a:lnTo>
                    <a:pt x="1470" y="1708"/>
                  </a:lnTo>
                  <a:lnTo>
                    <a:pt x="1440" y="1695"/>
                  </a:lnTo>
                  <a:lnTo>
                    <a:pt x="1409" y="1679"/>
                  </a:lnTo>
                  <a:lnTo>
                    <a:pt x="1377" y="1660"/>
                  </a:lnTo>
                  <a:lnTo>
                    <a:pt x="1344" y="1639"/>
                  </a:lnTo>
                  <a:lnTo>
                    <a:pt x="1308" y="1615"/>
                  </a:lnTo>
                  <a:lnTo>
                    <a:pt x="1273" y="1588"/>
                  </a:lnTo>
                  <a:lnTo>
                    <a:pt x="1235" y="1560"/>
                  </a:lnTo>
                  <a:lnTo>
                    <a:pt x="1196" y="1529"/>
                  </a:lnTo>
                  <a:lnTo>
                    <a:pt x="1156" y="1495"/>
                  </a:lnTo>
                  <a:lnTo>
                    <a:pt x="1116" y="1458"/>
                  </a:lnTo>
                  <a:lnTo>
                    <a:pt x="1074" y="1419"/>
                  </a:lnTo>
                  <a:lnTo>
                    <a:pt x="983" y="1337"/>
                  </a:lnTo>
                  <a:close/>
                </a:path>
              </a:pathLst>
            </a:custGeom>
            <a:solidFill>
              <a:srgbClr val="DE002B"/>
            </a:solidFill>
            <a:ln w="9525">
              <a:noFill/>
              <a:round/>
              <a:headEnd/>
              <a:tailEnd/>
            </a:ln>
          </p:spPr>
          <p:txBody>
            <a:bodyPr vert="horz" wrap="square" lIns="104781" tIns="52391" rIns="104781" bIns="52391" numCol="1" anchor="t" anchorCtr="0" compatLnSpc="1">
              <a:prstTxWarp prst="textNoShape">
                <a:avLst/>
              </a:prstTxWarp>
            </a:bodyPr>
            <a:lstStyle/>
            <a:p>
              <a:endParaRPr lang="en-US" dirty="0"/>
            </a:p>
          </p:txBody>
        </p:sp>
      </p:grpSp>
      <p:grpSp>
        <p:nvGrpSpPr>
          <p:cNvPr id="3" name="Group 2">
            <a:extLst>
              <a:ext uri="{FF2B5EF4-FFF2-40B4-BE49-F238E27FC236}">
                <a16:creationId xmlns:a16="http://schemas.microsoft.com/office/drawing/2014/main" id="{3420B359-B252-4FBD-B653-D3AD77A46A0E}"/>
              </a:ext>
            </a:extLst>
          </p:cNvPr>
          <p:cNvGrpSpPr/>
          <p:nvPr/>
        </p:nvGrpSpPr>
        <p:grpSpPr>
          <a:xfrm>
            <a:off x="6581117" y="3366531"/>
            <a:ext cx="1861259" cy="345527"/>
            <a:chOff x="6581117" y="3120053"/>
            <a:chExt cx="1861259" cy="345527"/>
          </a:xfrm>
        </p:grpSpPr>
        <p:sp>
          <p:nvSpPr>
            <p:cNvPr id="110" name="Freeform 115">
              <a:extLst>
                <a:ext uri="{FF2B5EF4-FFF2-40B4-BE49-F238E27FC236}">
                  <a16:creationId xmlns:a16="http://schemas.microsoft.com/office/drawing/2014/main" id="{6C1D7591-389F-4332-AE91-9F23C53D249D}"/>
                </a:ext>
              </a:extLst>
            </p:cNvPr>
            <p:cNvSpPr>
              <a:spLocks/>
            </p:cNvSpPr>
            <p:nvPr/>
          </p:nvSpPr>
          <p:spPr bwMode="auto">
            <a:xfrm>
              <a:off x="7502627" y="3190584"/>
              <a:ext cx="234623" cy="194395"/>
            </a:xfrm>
            <a:custGeom>
              <a:avLst/>
              <a:gdLst/>
              <a:ahLst/>
              <a:cxnLst>
                <a:cxn ang="0">
                  <a:pos x="0" y="251"/>
                </a:cxn>
                <a:cxn ang="0">
                  <a:pos x="68" y="218"/>
                </a:cxn>
                <a:cxn ang="0">
                  <a:pos x="122" y="306"/>
                </a:cxn>
                <a:cxn ang="0">
                  <a:pos x="413" y="0"/>
                </a:cxn>
                <a:cxn ang="0">
                  <a:pos x="426" y="17"/>
                </a:cxn>
                <a:cxn ang="0">
                  <a:pos x="155" y="369"/>
                </a:cxn>
                <a:cxn ang="0">
                  <a:pos x="95" y="411"/>
                </a:cxn>
                <a:cxn ang="0">
                  <a:pos x="0" y="251"/>
                </a:cxn>
              </a:cxnLst>
              <a:rect l="0" t="0" r="r" b="b"/>
              <a:pathLst>
                <a:path w="426" h="411">
                  <a:moveTo>
                    <a:pt x="0" y="251"/>
                  </a:moveTo>
                  <a:cubicBezTo>
                    <a:pt x="26" y="222"/>
                    <a:pt x="47" y="215"/>
                    <a:pt x="68" y="218"/>
                  </a:cubicBezTo>
                  <a:cubicBezTo>
                    <a:pt x="88" y="227"/>
                    <a:pt x="107" y="267"/>
                    <a:pt x="122" y="306"/>
                  </a:cubicBezTo>
                  <a:cubicBezTo>
                    <a:pt x="230" y="137"/>
                    <a:pt x="378" y="18"/>
                    <a:pt x="413" y="0"/>
                  </a:cubicBezTo>
                  <a:cubicBezTo>
                    <a:pt x="413" y="0"/>
                    <a:pt x="420" y="7"/>
                    <a:pt x="426" y="17"/>
                  </a:cubicBezTo>
                  <a:cubicBezTo>
                    <a:pt x="283" y="139"/>
                    <a:pt x="213" y="263"/>
                    <a:pt x="155" y="369"/>
                  </a:cubicBezTo>
                  <a:cubicBezTo>
                    <a:pt x="128" y="384"/>
                    <a:pt x="114" y="395"/>
                    <a:pt x="95" y="411"/>
                  </a:cubicBezTo>
                  <a:cubicBezTo>
                    <a:pt x="68" y="317"/>
                    <a:pt x="35" y="263"/>
                    <a:pt x="0" y="251"/>
                  </a:cubicBezTo>
                  <a:close/>
                </a:path>
              </a:pathLst>
            </a:custGeom>
            <a:solidFill>
              <a:srgbClr val="00B050"/>
            </a:solidFill>
            <a:ln w="6350" cap="flat" cmpd="sng">
              <a:solidFill>
                <a:schemeClr val="hlink"/>
              </a:solidFill>
              <a:prstDash val="solid"/>
              <a:round/>
              <a:headEnd/>
              <a:tailEnd/>
            </a:ln>
            <a:effectLst/>
          </p:spPr>
          <p:txBody>
            <a:bodyPr wrap="none" lIns="0" tIns="0" rIns="0" bIns="0" anchor="ctr"/>
            <a:lstStyle/>
            <a:p>
              <a:endParaRPr lang="en-US" dirty="0"/>
            </a:p>
          </p:txBody>
        </p:sp>
        <p:pic>
          <p:nvPicPr>
            <p:cNvPr id="112" name="Picture 111">
              <a:extLst>
                <a:ext uri="{FF2B5EF4-FFF2-40B4-BE49-F238E27FC236}">
                  <a16:creationId xmlns:a16="http://schemas.microsoft.com/office/drawing/2014/main" id="{0279B652-5F19-4BAE-B7BE-3E0F0ECA1158}"/>
                </a:ext>
              </a:extLst>
            </p:cNvPr>
            <p:cNvPicPr>
              <a:picLocks noChangeAspect="1"/>
            </p:cNvPicPr>
            <p:nvPr/>
          </p:nvPicPr>
          <p:blipFill rotWithShape="1">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t="21203" b="21470"/>
            <a:stretch/>
          </p:blipFill>
          <p:spPr>
            <a:xfrm>
              <a:off x="6581117" y="3120053"/>
              <a:ext cx="602733" cy="345527"/>
            </a:xfrm>
            <a:prstGeom prst="rect">
              <a:avLst/>
            </a:prstGeom>
          </p:spPr>
        </p:pic>
        <p:sp>
          <p:nvSpPr>
            <p:cNvPr id="117" name="Freeform 115">
              <a:extLst>
                <a:ext uri="{FF2B5EF4-FFF2-40B4-BE49-F238E27FC236}">
                  <a16:creationId xmlns:a16="http://schemas.microsoft.com/office/drawing/2014/main" id="{2F1446AA-BF4E-4430-AA6B-F18B7E3D8127}"/>
                </a:ext>
              </a:extLst>
            </p:cNvPr>
            <p:cNvSpPr>
              <a:spLocks/>
            </p:cNvSpPr>
            <p:nvPr/>
          </p:nvSpPr>
          <p:spPr bwMode="auto">
            <a:xfrm>
              <a:off x="8207753" y="3190584"/>
              <a:ext cx="234623" cy="194395"/>
            </a:xfrm>
            <a:custGeom>
              <a:avLst/>
              <a:gdLst/>
              <a:ahLst/>
              <a:cxnLst>
                <a:cxn ang="0">
                  <a:pos x="0" y="251"/>
                </a:cxn>
                <a:cxn ang="0">
                  <a:pos x="68" y="218"/>
                </a:cxn>
                <a:cxn ang="0">
                  <a:pos x="122" y="306"/>
                </a:cxn>
                <a:cxn ang="0">
                  <a:pos x="413" y="0"/>
                </a:cxn>
                <a:cxn ang="0">
                  <a:pos x="426" y="17"/>
                </a:cxn>
                <a:cxn ang="0">
                  <a:pos x="155" y="369"/>
                </a:cxn>
                <a:cxn ang="0">
                  <a:pos x="95" y="411"/>
                </a:cxn>
                <a:cxn ang="0">
                  <a:pos x="0" y="251"/>
                </a:cxn>
              </a:cxnLst>
              <a:rect l="0" t="0" r="r" b="b"/>
              <a:pathLst>
                <a:path w="426" h="411">
                  <a:moveTo>
                    <a:pt x="0" y="251"/>
                  </a:moveTo>
                  <a:cubicBezTo>
                    <a:pt x="26" y="222"/>
                    <a:pt x="47" y="215"/>
                    <a:pt x="68" y="218"/>
                  </a:cubicBezTo>
                  <a:cubicBezTo>
                    <a:pt x="88" y="227"/>
                    <a:pt x="107" y="267"/>
                    <a:pt x="122" y="306"/>
                  </a:cubicBezTo>
                  <a:cubicBezTo>
                    <a:pt x="230" y="137"/>
                    <a:pt x="378" y="18"/>
                    <a:pt x="413" y="0"/>
                  </a:cubicBezTo>
                  <a:cubicBezTo>
                    <a:pt x="413" y="0"/>
                    <a:pt x="420" y="7"/>
                    <a:pt x="426" y="17"/>
                  </a:cubicBezTo>
                  <a:cubicBezTo>
                    <a:pt x="283" y="139"/>
                    <a:pt x="213" y="263"/>
                    <a:pt x="155" y="369"/>
                  </a:cubicBezTo>
                  <a:cubicBezTo>
                    <a:pt x="128" y="384"/>
                    <a:pt x="114" y="395"/>
                    <a:pt x="95" y="411"/>
                  </a:cubicBezTo>
                  <a:cubicBezTo>
                    <a:pt x="68" y="317"/>
                    <a:pt x="35" y="263"/>
                    <a:pt x="0" y="251"/>
                  </a:cubicBezTo>
                  <a:close/>
                </a:path>
              </a:pathLst>
            </a:custGeom>
            <a:solidFill>
              <a:srgbClr val="00B050"/>
            </a:solidFill>
            <a:ln w="6350" cap="flat" cmpd="sng">
              <a:solidFill>
                <a:schemeClr val="hlink"/>
              </a:solidFill>
              <a:prstDash val="solid"/>
              <a:round/>
              <a:headEnd/>
              <a:tailEnd/>
            </a:ln>
            <a:effectLst/>
          </p:spPr>
          <p:txBody>
            <a:bodyPr wrap="none" lIns="0" tIns="0" rIns="0" bIns="0" anchor="ctr"/>
            <a:lstStyle/>
            <a:p>
              <a:endParaRPr lang="en-US" dirty="0"/>
            </a:p>
          </p:txBody>
        </p:sp>
      </p:grpSp>
      <p:sp>
        <p:nvSpPr>
          <p:cNvPr id="118" name="RBContent27">
            <a:extLst>
              <a:ext uri="{FF2B5EF4-FFF2-40B4-BE49-F238E27FC236}">
                <a16:creationId xmlns:a16="http://schemas.microsoft.com/office/drawing/2014/main" id="{0FE32ADB-2CE7-43F1-A6D7-00EFF5284FAF}"/>
              </a:ext>
            </a:extLst>
          </p:cNvPr>
          <p:cNvSpPr txBox="1">
            <a:spLocks/>
          </p:cNvSpPr>
          <p:nvPr/>
        </p:nvSpPr>
        <p:spPr>
          <a:xfrm>
            <a:off x="1197114" y="2766715"/>
            <a:ext cx="1279386" cy="180049"/>
          </a:xfrm>
          <a:prstGeom prst="rect">
            <a:avLst/>
          </a:prstGeom>
          <a:noFill/>
          <a:ln w="9525">
            <a:noFill/>
          </a:ln>
        </p:spPr>
        <p:txBody>
          <a:bodyPr vert="horz" wrap="square" lIns="0" tIns="0" rIns="0" bIns="0" rtlCol="0">
            <a:spAutoFit/>
          </a:bodyPr>
          <a:lstStyle/>
          <a:p>
            <a:pPr>
              <a:lnSpc>
                <a:spcPct val="90000"/>
              </a:lnSpc>
            </a:pPr>
            <a:r>
              <a:rPr lang="de-DE" sz="1300" b="1" dirty="0">
                <a:solidFill>
                  <a:srgbClr val="DE002B"/>
                </a:solidFill>
                <a:latin typeface="+mj-lt"/>
              </a:rPr>
              <a:t>Key advantages</a:t>
            </a:r>
          </a:p>
        </p:txBody>
      </p:sp>
      <p:sp>
        <p:nvSpPr>
          <p:cNvPr id="119" name="Rectangle 118">
            <a:extLst>
              <a:ext uri="{FF2B5EF4-FFF2-40B4-BE49-F238E27FC236}">
                <a16:creationId xmlns:a16="http://schemas.microsoft.com/office/drawing/2014/main" id="{23FC9F63-2ED6-474E-9FF9-C2F080DEE30D}"/>
              </a:ext>
            </a:extLst>
          </p:cNvPr>
          <p:cNvSpPr/>
          <p:nvPr/>
        </p:nvSpPr>
        <p:spPr>
          <a:xfrm>
            <a:off x="6315075" y="1247218"/>
            <a:ext cx="2346325" cy="3269220"/>
          </a:xfrm>
          <a:prstGeom prst="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E119FB03-85BF-48D8-949A-ECB579177B30}"/>
              </a:ext>
            </a:extLst>
          </p:cNvPr>
          <p:cNvCxnSpPr>
            <a:cxnSpLocks/>
          </p:cNvCxnSpPr>
          <p:nvPr/>
        </p:nvCxnSpPr>
        <p:spPr>
          <a:xfrm>
            <a:off x="1197114" y="1586677"/>
            <a:ext cx="5013186" cy="0"/>
          </a:xfrm>
          <a:prstGeom prst="line">
            <a:avLst/>
          </a:prstGeom>
          <a:ln w="22225" cmpd="sng">
            <a:solidFill>
              <a:schemeClr val="accent3">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21" name="Freeform 115">
            <a:extLst>
              <a:ext uri="{FF2B5EF4-FFF2-40B4-BE49-F238E27FC236}">
                <a16:creationId xmlns:a16="http://schemas.microsoft.com/office/drawing/2014/main" id="{710C3FBA-D0C7-4CE9-8647-8085A5F4532C}"/>
              </a:ext>
            </a:extLst>
          </p:cNvPr>
          <p:cNvSpPr>
            <a:spLocks/>
          </p:cNvSpPr>
          <p:nvPr/>
        </p:nvSpPr>
        <p:spPr bwMode="auto">
          <a:xfrm>
            <a:off x="1174719" y="3164962"/>
            <a:ext cx="258085" cy="213835"/>
          </a:xfrm>
          <a:custGeom>
            <a:avLst/>
            <a:gdLst/>
            <a:ahLst/>
            <a:cxnLst>
              <a:cxn ang="0">
                <a:pos x="0" y="251"/>
              </a:cxn>
              <a:cxn ang="0">
                <a:pos x="68" y="218"/>
              </a:cxn>
              <a:cxn ang="0">
                <a:pos x="122" y="306"/>
              </a:cxn>
              <a:cxn ang="0">
                <a:pos x="413" y="0"/>
              </a:cxn>
              <a:cxn ang="0">
                <a:pos x="426" y="17"/>
              </a:cxn>
              <a:cxn ang="0">
                <a:pos x="155" y="369"/>
              </a:cxn>
              <a:cxn ang="0">
                <a:pos x="95" y="411"/>
              </a:cxn>
              <a:cxn ang="0">
                <a:pos x="0" y="251"/>
              </a:cxn>
            </a:cxnLst>
            <a:rect l="0" t="0" r="r" b="b"/>
            <a:pathLst>
              <a:path w="426" h="411">
                <a:moveTo>
                  <a:pt x="0" y="251"/>
                </a:moveTo>
                <a:cubicBezTo>
                  <a:pt x="26" y="222"/>
                  <a:pt x="47" y="215"/>
                  <a:pt x="68" y="218"/>
                </a:cubicBezTo>
                <a:cubicBezTo>
                  <a:pt x="88" y="227"/>
                  <a:pt x="107" y="267"/>
                  <a:pt x="122" y="306"/>
                </a:cubicBezTo>
                <a:cubicBezTo>
                  <a:pt x="230" y="137"/>
                  <a:pt x="378" y="18"/>
                  <a:pt x="413" y="0"/>
                </a:cubicBezTo>
                <a:cubicBezTo>
                  <a:pt x="413" y="0"/>
                  <a:pt x="420" y="7"/>
                  <a:pt x="426" y="17"/>
                </a:cubicBezTo>
                <a:cubicBezTo>
                  <a:pt x="283" y="139"/>
                  <a:pt x="213" y="263"/>
                  <a:pt x="155" y="369"/>
                </a:cubicBezTo>
                <a:cubicBezTo>
                  <a:pt x="128" y="384"/>
                  <a:pt x="114" y="395"/>
                  <a:pt x="95" y="411"/>
                </a:cubicBezTo>
                <a:cubicBezTo>
                  <a:pt x="68" y="317"/>
                  <a:pt x="35" y="263"/>
                  <a:pt x="0" y="251"/>
                </a:cubicBezTo>
                <a:close/>
              </a:path>
            </a:pathLst>
          </a:custGeom>
          <a:solidFill>
            <a:schemeClr val="accent3">
              <a:lumMod val="50000"/>
            </a:schemeClr>
          </a:solidFill>
          <a:ln w="6350" cap="flat" cmpd="sng">
            <a:solidFill>
              <a:schemeClr val="hlink"/>
            </a:solidFill>
            <a:prstDash val="solid"/>
            <a:round/>
            <a:headEnd/>
            <a:tailEnd/>
          </a:ln>
          <a:effectLst/>
        </p:spPr>
        <p:txBody>
          <a:bodyPr wrap="none" lIns="0" tIns="0" rIns="0" bIns="0" anchor="ctr"/>
          <a:lstStyle/>
          <a:p>
            <a:endParaRPr lang="en-US" dirty="0"/>
          </a:p>
        </p:txBody>
      </p:sp>
      <p:sp>
        <p:nvSpPr>
          <p:cNvPr id="122" name="Freeform 115">
            <a:extLst>
              <a:ext uri="{FF2B5EF4-FFF2-40B4-BE49-F238E27FC236}">
                <a16:creationId xmlns:a16="http://schemas.microsoft.com/office/drawing/2014/main" id="{E92C5682-4049-4817-AE74-83E103A883C2}"/>
              </a:ext>
            </a:extLst>
          </p:cNvPr>
          <p:cNvSpPr>
            <a:spLocks/>
          </p:cNvSpPr>
          <p:nvPr/>
        </p:nvSpPr>
        <p:spPr bwMode="auto">
          <a:xfrm>
            <a:off x="3777213" y="3164962"/>
            <a:ext cx="258085" cy="213835"/>
          </a:xfrm>
          <a:custGeom>
            <a:avLst/>
            <a:gdLst/>
            <a:ahLst/>
            <a:cxnLst>
              <a:cxn ang="0">
                <a:pos x="0" y="251"/>
              </a:cxn>
              <a:cxn ang="0">
                <a:pos x="68" y="218"/>
              </a:cxn>
              <a:cxn ang="0">
                <a:pos x="122" y="306"/>
              </a:cxn>
              <a:cxn ang="0">
                <a:pos x="413" y="0"/>
              </a:cxn>
              <a:cxn ang="0">
                <a:pos x="426" y="17"/>
              </a:cxn>
              <a:cxn ang="0">
                <a:pos x="155" y="369"/>
              </a:cxn>
              <a:cxn ang="0">
                <a:pos x="95" y="411"/>
              </a:cxn>
              <a:cxn ang="0">
                <a:pos x="0" y="251"/>
              </a:cxn>
            </a:cxnLst>
            <a:rect l="0" t="0" r="r" b="b"/>
            <a:pathLst>
              <a:path w="426" h="411">
                <a:moveTo>
                  <a:pt x="0" y="251"/>
                </a:moveTo>
                <a:cubicBezTo>
                  <a:pt x="26" y="222"/>
                  <a:pt x="47" y="215"/>
                  <a:pt x="68" y="218"/>
                </a:cubicBezTo>
                <a:cubicBezTo>
                  <a:pt x="88" y="227"/>
                  <a:pt x="107" y="267"/>
                  <a:pt x="122" y="306"/>
                </a:cubicBezTo>
                <a:cubicBezTo>
                  <a:pt x="230" y="137"/>
                  <a:pt x="378" y="18"/>
                  <a:pt x="413" y="0"/>
                </a:cubicBezTo>
                <a:cubicBezTo>
                  <a:pt x="413" y="0"/>
                  <a:pt x="420" y="7"/>
                  <a:pt x="426" y="17"/>
                </a:cubicBezTo>
                <a:cubicBezTo>
                  <a:pt x="283" y="139"/>
                  <a:pt x="213" y="263"/>
                  <a:pt x="155" y="369"/>
                </a:cubicBezTo>
                <a:cubicBezTo>
                  <a:pt x="128" y="384"/>
                  <a:pt x="114" y="395"/>
                  <a:pt x="95" y="411"/>
                </a:cubicBezTo>
                <a:cubicBezTo>
                  <a:pt x="68" y="317"/>
                  <a:pt x="35" y="263"/>
                  <a:pt x="0" y="251"/>
                </a:cubicBezTo>
                <a:close/>
              </a:path>
            </a:pathLst>
          </a:custGeom>
          <a:solidFill>
            <a:schemeClr val="accent3">
              <a:lumMod val="50000"/>
            </a:schemeClr>
          </a:solidFill>
          <a:ln w="6350" cap="flat" cmpd="sng">
            <a:solidFill>
              <a:schemeClr val="hlink"/>
            </a:solidFill>
            <a:prstDash val="solid"/>
            <a:round/>
            <a:headEnd/>
            <a:tailEnd/>
          </a:ln>
          <a:effectLst/>
        </p:spPr>
        <p:txBody>
          <a:bodyPr wrap="none" lIns="0" tIns="0" rIns="0" bIns="0" anchor="ctr"/>
          <a:lstStyle/>
          <a:p>
            <a:endParaRPr lang="en-US" dirty="0"/>
          </a:p>
        </p:txBody>
      </p:sp>
      <p:sp>
        <p:nvSpPr>
          <p:cNvPr id="128" name="Slide Number Placeholder 1">
            <a:extLst>
              <a:ext uri="{FF2B5EF4-FFF2-40B4-BE49-F238E27FC236}">
                <a16:creationId xmlns:a16="http://schemas.microsoft.com/office/drawing/2014/main" id="{F1A63C77-F319-4062-AE91-4C128F3FE8A5}"/>
              </a:ext>
            </a:extLst>
          </p:cNvPr>
          <p:cNvSpPr>
            <a:spLocks noGrp="1"/>
          </p:cNvSpPr>
          <p:nvPr>
            <p:ph type="sldNum" sz="quarter" idx="15"/>
          </p:nvPr>
        </p:nvSpPr>
        <p:spPr>
          <a:xfrm>
            <a:off x="420688" y="4826858"/>
            <a:ext cx="2133600" cy="273844"/>
          </a:xfrm>
        </p:spPr>
        <p:txBody>
          <a:bodyPr/>
          <a:lstStyle/>
          <a:p>
            <a:fld id="{01940DDA-0656-452C-A408-68789653BD9B}" type="slidenum">
              <a:rPr lang="en-US" smtClean="0">
                <a:latin typeface="Arial" panose="020B0604020202020204" pitchFamily="34" charset="0"/>
              </a:rPr>
              <a:pPr/>
              <a:t>48</a:t>
            </a:fld>
            <a:endParaRPr lang="en-US">
              <a:latin typeface="Arial" panose="020B0604020202020204" pitchFamily="34" charset="0"/>
            </a:endParaRPr>
          </a:p>
        </p:txBody>
      </p:sp>
      <p:sp>
        <p:nvSpPr>
          <p:cNvPr id="60" name="Source">
            <a:extLst>
              <a:ext uri="{FF2B5EF4-FFF2-40B4-BE49-F238E27FC236}">
                <a16:creationId xmlns:a16="http://schemas.microsoft.com/office/drawing/2014/main" id="{C513BFE8-30CC-4939-BC07-3256FF477FA2}"/>
              </a:ext>
            </a:extLst>
          </p:cNvPr>
          <p:cNvSpPr txBox="1"/>
          <p:nvPr/>
        </p:nvSpPr>
        <p:spPr>
          <a:xfrm>
            <a:off x="1197113" y="4924106"/>
            <a:ext cx="1880323"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a:t>
            </a:r>
            <a:r>
              <a:rPr lang="en-US" sz="675" dirty="0" err="1">
                <a:latin typeface="Arial" panose="020B0604020202020204" pitchFamily="34" charset="0"/>
                <a:sym typeface="+mn-lt"/>
              </a:rPr>
              <a:t>GSMA</a:t>
            </a:r>
            <a:r>
              <a:rPr lang="en-US" sz="675" dirty="0">
                <a:latin typeface="Arial" panose="020B0604020202020204" pitchFamily="34" charset="0"/>
                <a:sym typeface="+mn-lt"/>
              </a:rPr>
              <a:t>, expert interviews, Roland Berger</a:t>
            </a:r>
          </a:p>
        </p:txBody>
      </p:sp>
      <p:cxnSp>
        <p:nvCxnSpPr>
          <p:cNvPr id="9" name="Straight Connector 8">
            <a:extLst>
              <a:ext uri="{FF2B5EF4-FFF2-40B4-BE49-F238E27FC236}">
                <a16:creationId xmlns:a16="http://schemas.microsoft.com/office/drawing/2014/main" id="{7FCEA7F4-3B80-465B-970B-F93A94CF0179}"/>
              </a:ext>
            </a:extLst>
          </p:cNvPr>
          <p:cNvCxnSpPr>
            <a:stCxn id="45" idx="3"/>
            <a:endCxn id="49" idx="1"/>
          </p:cNvCxnSpPr>
          <p:nvPr/>
        </p:nvCxnSpPr>
        <p:spPr>
          <a:xfrm>
            <a:off x="1915313" y="2099373"/>
            <a:ext cx="140798" cy="0"/>
          </a:xfrm>
          <a:prstGeom prst="line">
            <a:avLst/>
          </a:prstGeom>
          <a:ln>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46778D7-951A-44E2-8344-0DD5CBDA2C8A}"/>
              </a:ext>
            </a:extLst>
          </p:cNvPr>
          <p:cNvCxnSpPr>
            <a:cxnSpLocks/>
            <a:stCxn id="49" idx="3"/>
            <a:endCxn id="57" idx="1"/>
          </p:cNvCxnSpPr>
          <p:nvPr/>
        </p:nvCxnSpPr>
        <p:spPr>
          <a:xfrm>
            <a:off x="2774310" y="2099373"/>
            <a:ext cx="140798" cy="0"/>
          </a:xfrm>
          <a:prstGeom prst="line">
            <a:avLst/>
          </a:prstGeom>
          <a:ln>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85B5F82-6E2F-4657-B5A9-C118984467C4}"/>
              </a:ext>
            </a:extLst>
          </p:cNvPr>
          <p:cNvCxnSpPr>
            <a:cxnSpLocks/>
            <a:stCxn id="57" idx="3"/>
            <a:endCxn id="67" idx="1"/>
          </p:cNvCxnSpPr>
          <p:nvPr/>
        </p:nvCxnSpPr>
        <p:spPr>
          <a:xfrm>
            <a:off x="3633307" y="2099373"/>
            <a:ext cx="140798" cy="0"/>
          </a:xfrm>
          <a:prstGeom prst="line">
            <a:avLst/>
          </a:prstGeom>
          <a:ln>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2F10362-CA0B-471D-8B35-0876598275DC}"/>
              </a:ext>
            </a:extLst>
          </p:cNvPr>
          <p:cNvCxnSpPr>
            <a:cxnSpLocks/>
            <a:stCxn id="67" idx="3"/>
            <a:endCxn id="71" idx="1"/>
          </p:cNvCxnSpPr>
          <p:nvPr/>
        </p:nvCxnSpPr>
        <p:spPr>
          <a:xfrm>
            <a:off x="4492304" y="2099373"/>
            <a:ext cx="140798" cy="0"/>
          </a:xfrm>
          <a:prstGeom prst="line">
            <a:avLst/>
          </a:prstGeom>
          <a:ln>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ACFDEBF-CC60-4BF6-ACC1-CEEAD26F4927}"/>
              </a:ext>
            </a:extLst>
          </p:cNvPr>
          <p:cNvCxnSpPr>
            <a:cxnSpLocks/>
            <a:stCxn id="71" idx="3"/>
            <a:endCxn id="75" idx="1"/>
          </p:cNvCxnSpPr>
          <p:nvPr/>
        </p:nvCxnSpPr>
        <p:spPr>
          <a:xfrm>
            <a:off x="5351301" y="2099373"/>
            <a:ext cx="140800" cy="0"/>
          </a:xfrm>
          <a:prstGeom prst="line">
            <a:avLst/>
          </a:prstGeom>
          <a:ln>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8" name="Picture 47" descr="Application&#10;&#10;Description automatically generated">
            <a:extLst>
              <a:ext uri="{FF2B5EF4-FFF2-40B4-BE49-F238E27FC236}">
                <a16:creationId xmlns:a16="http://schemas.microsoft.com/office/drawing/2014/main" id="{5E1D4136-3681-47FE-B4A1-BB4CFFF2010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3135610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54AC8BA-3287-48F4-B6FD-D2274F151885}"/>
              </a:ext>
            </a:extLst>
          </p:cNvPr>
          <p:cNvGraphicFramePr>
            <a:graphicFrameLocks noChangeAspect="1"/>
          </p:cNvGraphicFramePr>
          <p:nvPr>
            <p:custDataLst>
              <p:tags r:id="rId1"/>
            </p:custDataLst>
            <p:extLst>
              <p:ext uri="{D42A27DB-BD31-4B8C-83A1-F6EECF244321}">
                <p14:modId xmlns:p14="http://schemas.microsoft.com/office/powerpoint/2010/main" val="368624446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954AC8BA-3287-48F4-B6FD-D2274F15188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2E9FA88-CD7E-40DE-966E-06414AFEA66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200" b="1" dirty="0">
              <a:latin typeface="Arial" panose="020B0604020202020204" pitchFamily="34" charset="0"/>
              <a:ea typeface="+mj-ea"/>
              <a:cs typeface="Arial" panose="020B0604020202020204" pitchFamily="34" charset="0"/>
              <a:sym typeface="Arial" panose="020B0604020202020204" pitchFamily="34" charset="0"/>
            </a:endParaRPr>
          </a:p>
        </p:txBody>
      </p:sp>
      <p:pic>
        <p:nvPicPr>
          <p:cNvPr id="6" name="Picture 5">
            <a:extLst>
              <a:ext uri="{FF2B5EF4-FFF2-40B4-BE49-F238E27FC236}">
                <a16:creationId xmlns:a16="http://schemas.microsoft.com/office/drawing/2014/main" id="{F17578B4-887C-4E63-996B-62CF9984B651}"/>
              </a:ext>
            </a:extLst>
          </p:cNvPr>
          <p:cNvPicPr>
            <a:picLocks noChangeAspect="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b="15974"/>
          <a:stretch/>
        </p:blipFill>
        <p:spPr>
          <a:xfrm>
            <a:off x="0" y="-1"/>
            <a:ext cx="9144000" cy="5143501"/>
          </a:xfrm>
          <a:prstGeom prst="rect">
            <a:avLst/>
          </a:prstGeom>
        </p:spPr>
      </p:pic>
      <p:sp>
        <p:nvSpPr>
          <p:cNvPr id="3" name="Title 2"/>
          <p:cNvSpPr>
            <a:spLocks noGrp="1"/>
          </p:cNvSpPr>
          <p:nvPr>
            <p:ph type="ctrTitle"/>
          </p:nvPr>
        </p:nvSpPr>
        <p:spPr>
          <a:xfrm>
            <a:off x="350520" y="3703920"/>
            <a:ext cx="8300720" cy="1081440"/>
          </a:xfrm>
        </p:spPr>
        <p:txBody>
          <a:bodyPr/>
          <a:lstStyle/>
          <a:p>
            <a:r>
              <a:rPr lang="en-US" dirty="0"/>
              <a:t>5. Challenges and risks</a:t>
            </a:r>
          </a:p>
        </p:txBody>
      </p:sp>
      <p:pic>
        <p:nvPicPr>
          <p:cNvPr id="7" name="Picture 6" descr="Application&#10;&#10;Description automatically generated">
            <a:extLst>
              <a:ext uri="{FF2B5EF4-FFF2-40B4-BE49-F238E27FC236}">
                <a16:creationId xmlns:a16="http://schemas.microsoft.com/office/drawing/2014/main" id="{C9464F50-1EC9-453C-BE17-2374A53C5AE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5094" y="474133"/>
            <a:ext cx="1008011" cy="1093487"/>
          </a:xfrm>
          <a:prstGeom prst="rect">
            <a:avLst/>
          </a:prstGeom>
        </p:spPr>
      </p:pic>
    </p:spTree>
    <p:extLst>
      <p:ext uri="{BB962C8B-B14F-4D97-AF65-F5344CB8AC3E}">
        <p14:creationId xmlns:p14="http://schemas.microsoft.com/office/powerpoint/2010/main" val="991226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386B1F9-B883-4895-9A84-7A6CCC4A7314}"/>
              </a:ext>
            </a:extLst>
          </p:cNvPr>
          <p:cNvSpPr/>
          <p:nvPr/>
        </p:nvSpPr>
        <p:spPr>
          <a:xfrm>
            <a:off x="922016" y="1348740"/>
            <a:ext cx="7612380" cy="183642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1037090" y="1032270"/>
            <a:ext cx="7399312" cy="3552254"/>
          </a:xfrm>
        </p:spPr>
        <p:txBody>
          <a:bodyPr lIns="0" tIns="0" rIns="0" bIns="0">
            <a:spAutoFit/>
          </a:bodyPr>
          <a:lstStyle/>
          <a:p>
            <a:pPr marL="0" indent="0">
              <a:lnSpc>
                <a:spcPts val="2160"/>
              </a:lnSpc>
              <a:spcAft>
                <a:spcPts val="300"/>
              </a:spcAft>
              <a:buNone/>
              <a:tabLst>
                <a:tab pos="7353300" algn="r"/>
              </a:tabLst>
            </a:pPr>
            <a:r>
              <a:rPr lang="en-US" sz="1500" dirty="0">
                <a:solidFill>
                  <a:srgbClr val="C00000"/>
                </a:solidFill>
              </a:rPr>
              <a:t>0. </a:t>
            </a:r>
            <a:r>
              <a:rPr lang="en-US" sz="1500" dirty="0"/>
              <a:t>Why launch shop-</a:t>
            </a:r>
            <a:r>
              <a:rPr lang="en-US" sz="1500" dirty="0" err="1"/>
              <a:t>fas</a:t>
            </a:r>
            <a:r>
              <a:rPr lang="en-US" sz="1500" dirty="0"/>
              <a:t>?	6</a:t>
            </a:r>
          </a:p>
          <a:p>
            <a:pPr marL="266700" indent="-266700">
              <a:lnSpc>
                <a:spcPts val="2160"/>
              </a:lnSpc>
              <a:spcAft>
                <a:spcPts val="300"/>
              </a:spcAft>
              <a:buFont typeface="+mj-lt"/>
              <a:buAutoNum type="arabicPeriod"/>
              <a:tabLst>
                <a:tab pos="7353300" algn="r"/>
              </a:tabLst>
            </a:pPr>
            <a:r>
              <a:rPr lang="en-US" sz="1500" b="1" dirty="0"/>
              <a:t>What </a:t>
            </a:r>
            <a:r>
              <a:rPr lang="en-US" sz="1600" b="1" dirty="0">
                <a:solidFill>
                  <a:srgbClr val="000000"/>
                </a:solidFill>
                <a:latin typeface="Arial" panose="020B0604020202020204"/>
                <a:sym typeface="+mn-lt"/>
              </a:rPr>
              <a:t>Shop-</a:t>
            </a:r>
            <a:r>
              <a:rPr lang="en-US" sz="1600" b="1" dirty="0" err="1">
                <a:solidFill>
                  <a:srgbClr val="000000"/>
                </a:solidFill>
                <a:latin typeface="Arial" panose="020B0604020202020204"/>
                <a:sym typeface="+mn-lt"/>
              </a:rPr>
              <a:t>fas</a:t>
            </a:r>
            <a:r>
              <a:rPr lang="en-US" sz="1500" b="1" dirty="0"/>
              <a:t> offer?</a:t>
            </a:r>
            <a:r>
              <a:rPr lang="en-US" sz="1500" dirty="0"/>
              <a:t>	13</a:t>
            </a:r>
          </a:p>
          <a:p>
            <a:pPr marL="266700" indent="-266700">
              <a:lnSpc>
                <a:spcPts val="2160"/>
              </a:lnSpc>
              <a:spcAft>
                <a:spcPts val="300"/>
              </a:spcAft>
              <a:buFont typeface="+mj-lt"/>
              <a:buAutoNum type="arabicPeriod"/>
              <a:tabLst>
                <a:tab pos="7353300" algn="r"/>
              </a:tabLst>
            </a:pPr>
            <a:r>
              <a:rPr lang="en-US" sz="1500" b="1" dirty="0"/>
              <a:t>How </a:t>
            </a:r>
            <a:r>
              <a:rPr lang="en-US" sz="1600" b="1" dirty="0">
                <a:solidFill>
                  <a:srgbClr val="000000"/>
                </a:solidFill>
                <a:latin typeface="Arial" panose="020B0604020202020204"/>
                <a:sym typeface="+mn-lt"/>
              </a:rPr>
              <a:t>Shop-</a:t>
            </a:r>
            <a:r>
              <a:rPr lang="en-US" sz="1600" b="1" dirty="0" err="1">
                <a:solidFill>
                  <a:srgbClr val="000000"/>
                </a:solidFill>
                <a:latin typeface="Arial" panose="020B0604020202020204"/>
                <a:sym typeface="+mn-lt"/>
              </a:rPr>
              <a:t>fas</a:t>
            </a:r>
            <a:r>
              <a:rPr lang="en-US" sz="1500" b="1" dirty="0"/>
              <a:t> offers it?</a:t>
            </a:r>
            <a:r>
              <a:rPr lang="en-US" sz="1500" dirty="0"/>
              <a:t>	16</a:t>
            </a:r>
          </a:p>
          <a:p>
            <a:pPr marL="266700" indent="-266700">
              <a:lnSpc>
                <a:spcPts val="2160"/>
              </a:lnSpc>
              <a:buFont typeface="+mj-lt"/>
              <a:buAutoNum type="arabicPeriod"/>
              <a:tabLst>
                <a:tab pos="7353300" algn="r"/>
              </a:tabLst>
            </a:pPr>
            <a:r>
              <a:rPr lang="en-US" sz="1500" b="1" dirty="0"/>
              <a:t>What </a:t>
            </a:r>
            <a:r>
              <a:rPr lang="en-US" sz="1600" b="1" dirty="0">
                <a:solidFill>
                  <a:srgbClr val="000000"/>
                </a:solidFill>
                <a:latin typeface="Arial" panose="020B0604020202020204"/>
                <a:sym typeface="+mn-lt"/>
              </a:rPr>
              <a:t>Shop-</a:t>
            </a:r>
            <a:r>
              <a:rPr lang="en-US" sz="1600" b="1" dirty="0" err="1">
                <a:solidFill>
                  <a:srgbClr val="000000"/>
                </a:solidFill>
                <a:latin typeface="Arial" panose="020B0604020202020204"/>
                <a:sym typeface="+mn-lt"/>
              </a:rPr>
              <a:t>fas</a:t>
            </a:r>
            <a:r>
              <a:rPr lang="en-US" sz="1500" b="1" dirty="0" err="1">
                <a:solidFill>
                  <a:srgbClr val="000000"/>
                </a:solidFill>
                <a:latin typeface="Arial" panose="020B0604020202020204"/>
                <a:sym typeface="+mn-lt"/>
              </a:rPr>
              <a:t>’s</a:t>
            </a:r>
            <a:r>
              <a:rPr lang="en-US" sz="1500" b="1" dirty="0">
                <a:solidFill>
                  <a:srgbClr val="000000"/>
                </a:solidFill>
                <a:latin typeface="Arial" panose="020B0604020202020204"/>
                <a:sym typeface="+mn-lt"/>
              </a:rPr>
              <a:t> </a:t>
            </a:r>
            <a:r>
              <a:rPr lang="en-US" sz="1500" b="1" dirty="0"/>
              <a:t>operational / </a:t>
            </a:r>
            <a:r>
              <a:rPr lang="en-US" sz="1500" b="1" dirty="0" err="1"/>
              <a:t>organisational</a:t>
            </a:r>
            <a:r>
              <a:rPr lang="en-US" sz="1500" b="1" dirty="0"/>
              <a:t> model is?</a:t>
            </a:r>
            <a:r>
              <a:rPr lang="en-US" sz="1500" dirty="0"/>
              <a:t>	20</a:t>
            </a:r>
          </a:p>
          <a:p>
            <a:pPr marL="400050" lvl="1" indent="0">
              <a:buNone/>
              <a:tabLst>
                <a:tab pos="7353300" algn="r"/>
              </a:tabLst>
            </a:pPr>
            <a:r>
              <a:rPr lang="en-US" sz="1000" dirty="0">
                <a:solidFill>
                  <a:srgbClr val="C00000"/>
                </a:solidFill>
              </a:rPr>
              <a:t>3.1</a:t>
            </a:r>
            <a:r>
              <a:rPr lang="en-US" sz="1000" dirty="0"/>
              <a:t>    Logistics	22</a:t>
            </a:r>
          </a:p>
          <a:p>
            <a:pPr marL="400050" lvl="1" indent="0">
              <a:buNone/>
              <a:tabLst>
                <a:tab pos="7353300" algn="r"/>
              </a:tabLst>
            </a:pPr>
            <a:r>
              <a:rPr lang="en-US" sz="1000" dirty="0">
                <a:solidFill>
                  <a:srgbClr val="C00000"/>
                </a:solidFill>
              </a:rPr>
              <a:t>3.2 </a:t>
            </a:r>
            <a:r>
              <a:rPr lang="en-US" sz="1000" dirty="0"/>
              <a:t>   Technology	30</a:t>
            </a:r>
          </a:p>
          <a:p>
            <a:pPr marL="400050" lvl="1" indent="0">
              <a:buNone/>
              <a:tabLst>
                <a:tab pos="7353300" algn="r"/>
              </a:tabLst>
            </a:pPr>
            <a:r>
              <a:rPr lang="en-US" sz="1000" dirty="0">
                <a:solidFill>
                  <a:srgbClr val="C00000"/>
                </a:solidFill>
              </a:rPr>
              <a:t>3.3</a:t>
            </a:r>
            <a:r>
              <a:rPr lang="en-US" sz="1000" dirty="0"/>
              <a:t>    Analytics	36</a:t>
            </a:r>
          </a:p>
          <a:p>
            <a:pPr marL="400050" lvl="1" indent="0">
              <a:buNone/>
              <a:tabLst>
                <a:tab pos="7353300" algn="r"/>
              </a:tabLst>
            </a:pPr>
            <a:r>
              <a:rPr lang="en-US" sz="1000" dirty="0">
                <a:solidFill>
                  <a:srgbClr val="C00000"/>
                </a:solidFill>
              </a:rPr>
              <a:t>3.4 </a:t>
            </a:r>
            <a:r>
              <a:rPr lang="en-US" sz="1000" dirty="0"/>
              <a:t>   Other complimentary	41</a:t>
            </a:r>
          </a:p>
          <a:p>
            <a:pPr marL="266700" indent="-266700">
              <a:lnSpc>
                <a:spcPts val="2160"/>
              </a:lnSpc>
              <a:spcAft>
                <a:spcPts val="300"/>
              </a:spcAft>
              <a:buFont typeface="+mj-lt"/>
              <a:buAutoNum type="arabicPeriod"/>
              <a:tabLst>
                <a:tab pos="7353300" algn="r"/>
              </a:tabLst>
            </a:pPr>
            <a:r>
              <a:rPr lang="en-US" sz="1500" dirty="0"/>
              <a:t>Customer-centric services through online e-commerce	44</a:t>
            </a:r>
          </a:p>
          <a:p>
            <a:pPr marL="266700" indent="-266700">
              <a:lnSpc>
                <a:spcPts val="2160"/>
              </a:lnSpc>
              <a:spcAft>
                <a:spcPts val="300"/>
              </a:spcAft>
              <a:buFont typeface="+mj-lt"/>
              <a:buAutoNum type="arabicPeriod"/>
              <a:tabLst>
                <a:tab pos="7353300" algn="r"/>
              </a:tabLst>
            </a:pPr>
            <a:r>
              <a:rPr lang="en-US" sz="1500" dirty="0"/>
              <a:t>Challenges and risks	49</a:t>
            </a:r>
          </a:p>
          <a:p>
            <a:pPr marL="266700" indent="-266700">
              <a:lnSpc>
                <a:spcPts val="2160"/>
              </a:lnSpc>
              <a:buFont typeface="+mj-lt"/>
              <a:buAutoNum type="arabicPeriod"/>
              <a:tabLst>
                <a:tab pos="7353300" algn="r"/>
              </a:tabLst>
            </a:pPr>
            <a:r>
              <a:rPr lang="en-US" sz="1500" dirty="0"/>
              <a:t>Appendix	53</a:t>
            </a:r>
          </a:p>
          <a:p>
            <a:pPr marL="400050" lvl="1" indent="0">
              <a:buNone/>
              <a:tabLst>
                <a:tab pos="7353300" algn="r"/>
              </a:tabLst>
            </a:pPr>
            <a:r>
              <a:rPr lang="en-US" sz="1000" dirty="0">
                <a:solidFill>
                  <a:srgbClr val="C00000"/>
                </a:solidFill>
              </a:rPr>
              <a:t>6.1</a:t>
            </a:r>
            <a:r>
              <a:rPr lang="en-US" sz="1000" dirty="0"/>
              <a:t>    Our-diagnostic e</a:t>
            </a:r>
            <a:r>
              <a:rPr lang="en-US" sz="1000" dirty="0">
                <a:sym typeface="Arial" panose="020B0604020202020204" pitchFamily="34" charset="0"/>
              </a:rPr>
              <a:t>xercises to help MNOs assess shop-</a:t>
            </a:r>
            <a:r>
              <a:rPr lang="en-US" sz="1000" dirty="0" err="1">
                <a:sym typeface="Arial" panose="020B0604020202020204" pitchFamily="34" charset="0"/>
              </a:rPr>
              <a:t>fas</a:t>
            </a:r>
            <a:r>
              <a:rPr lang="en-US" sz="1000" dirty="0">
                <a:sym typeface="Arial" panose="020B0604020202020204" pitchFamily="34" charset="0"/>
              </a:rPr>
              <a:t> preparedness to operate efficiently </a:t>
            </a:r>
            <a:r>
              <a:rPr lang="en-US" sz="1000" dirty="0"/>
              <a:t>	54</a:t>
            </a:r>
          </a:p>
          <a:p>
            <a:pPr marL="400050" lvl="1" indent="0">
              <a:buNone/>
              <a:tabLst>
                <a:tab pos="7353300" algn="r"/>
              </a:tabLst>
            </a:pPr>
            <a:r>
              <a:rPr lang="en-US" sz="1000" dirty="0">
                <a:solidFill>
                  <a:srgbClr val="C00000"/>
                </a:solidFill>
                <a:sym typeface="Arial" panose="020B0604020202020204" pitchFamily="34" charset="0"/>
              </a:rPr>
              <a:t>6.2  </a:t>
            </a:r>
            <a:r>
              <a:rPr lang="en-US" sz="1000" dirty="0">
                <a:sym typeface="Arial" panose="020B0604020202020204" pitchFamily="34" charset="0"/>
              </a:rPr>
              <a:t>  Detailed profiles and responsibilities </a:t>
            </a:r>
            <a:r>
              <a:rPr lang="en-US" sz="1000" dirty="0"/>
              <a:t>	61</a:t>
            </a:r>
            <a:endParaRPr lang="en-US" sz="1800" dirty="0"/>
          </a:p>
        </p:txBody>
      </p:sp>
      <p:sp>
        <p:nvSpPr>
          <p:cNvPr id="6" name="Title 2">
            <a:extLst>
              <a:ext uri="{FF2B5EF4-FFF2-40B4-BE49-F238E27FC236}">
                <a16:creationId xmlns:a16="http://schemas.microsoft.com/office/drawing/2014/main" id="{34F9699F-7D63-43C3-B7D0-30A0E3ADD534}"/>
              </a:ext>
            </a:extLst>
          </p:cNvPr>
          <p:cNvSpPr>
            <a:spLocks noGrp="1"/>
          </p:cNvSpPr>
          <p:nvPr>
            <p:ph type="title"/>
          </p:nvPr>
        </p:nvSpPr>
        <p:spPr>
          <a:xfrm>
            <a:off x="1197113" y="396000"/>
            <a:ext cx="7504907" cy="857250"/>
          </a:xfrm>
        </p:spPr>
        <p:txBody>
          <a:bodyPr wrap="square" lIns="0" tIns="0" rIns="0" bIns="0">
            <a:noAutofit/>
          </a:bodyPr>
          <a:lstStyle/>
          <a:p>
            <a:r>
              <a:rPr lang="en-US" dirty="0">
                <a:solidFill>
                  <a:schemeClr val="tx1"/>
                </a:solidFill>
                <a:sym typeface="+mn-lt"/>
              </a:rPr>
              <a:t>Contents</a:t>
            </a:r>
            <a:endParaRPr lang="en-US" sz="2100" dirty="0">
              <a:solidFill>
                <a:schemeClr val="tx1"/>
              </a:solidFill>
            </a:endParaRPr>
          </a:p>
        </p:txBody>
      </p:sp>
      <p:sp>
        <p:nvSpPr>
          <p:cNvPr id="7" name="TextBox 6"/>
          <p:cNvSpPr txBox="1"/>
          <p:nvPr/>
        </p:nvSpPr>
        <p:spPr>
          <a:xfrm rot="16200000">
            <a:off x="-322015" y="2145698"/>
            <a:ext cx="1954770" cy="230832"/>
          </a:xfrm>
          <a:prstGeom prst="rect">
            <a:avLst/>
          </a:prstGeom>
          <a:noFill/>
        </p:spPr>
        <p:txBody>
          <a:bodyPr wrap="square" rtlCol="0">
            <a:spAutoFit/>
          </a:bodyPr>
          <a:lstStyle/>
          <a:p>
            <a:pPr algn="ctr"/>
            <a:r>
              <a:rPr lang="en-GB" sz="900" b="1" i="1" dirty="0">
                <a:solidFill>
                  <a:srgbClr val="DE002B"/>
                </a:solidFill>
                <a:latin typeface="+mj-lt"/>
              </a:rPr>
              <a:t>KEY CONSIDERATIONS</a:t>
            </a:r>
            <a:endParaRPr lang="en-GB" sz="800" b="1" i="1" dirty="0">
              <a:solidFill>
                <a:schemeClr val="tx2"/>
              </a:solidFill>
              <a:latin typeface="+mj-lt"/>
            </a:endParaRPr>
          </a:p>
        </p:txBody>
      </p:sp>
      <p:pic>
        <p:nvPicPr>
          <p:cNvPr id="8" name="Picture 7" descr="Application&#10;&#10;Description automatically generated">
            <a:extLst>
              <a:ext uri="{FF2B5EF4-FFF2-40B4-BE49-F238E27FC236}">
                <a16:creationId xmlns:a16="http://schemas.microsoft.com/office/drawing/2014/main" id="{940BB104-DBAD-4814-9B7B-B7E088FF7D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747910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 name="Object 96" hidden="1">
            <a:extLst>
              <a:ext uri="{FF2B5EF4-FFF2-40B4-BE49-F238E27FC236}">
                <a16:creationId xmlns:a16="http://schemas.microsoft.com/office/drawing/2014/main" id="{31DAE3B0-48A0-40C5-AD48-8E38FB827A92}"/>
              </a:ext>
            </a:extLst>
          </p:cNvPr>
          <p:cNvGraphicFramePr>
            <a:graphicFrameLocks noChangeAspect="1"/>
          </p:cNvGraphicFramePr>
          <p:nvPr>
            <p:custDataLst>
              <p:tags r:id="rId1"/>
            </p:custDataLst>
            <p:extLst>
              <p:ext uri="{D42A27DB-BD31-4B8C-83A1-F6EECF244321}">
                <p14:modId xmlns:p14="http://schemas.microsoft.com/office/powerpoint/2010/main" val="32970431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97" name="Object 96" hidden="1">
                        <a:extLst>
                          <a:ext uri="{FF2B5EF4-FFF2-40B4-BE49-F238E27FC236}">
                            <a16:creationId xmlns:a16="http://schemas.microsoft.com/office/drawing/2014/main" id="{31DAE3B0-48A0-40C5-AD48-8E38FB827A92}"/>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59" name="Group 58">
            <a:extLst>
              <a:ext uri="{FF2B5EF4-FFF2-40B4-BE49-F238E27FC236}">
                <a16:creationId xmlns:a16="http://schemas.microsoft.com/office/drawing/2014/main" id="{8EB14EE3-84A4-4D33-B5F5-EFF05F4623A7}"/>
              </a:ext>
            </a:extLst>
          </p:cNvPr>
          <p:cNvGrpSpPr/>
          <p:nvPr/>
        </p:nvGrpSpPr>
        <p:grpSpPr>
          <a:xfrm>
            <a:off x="3575948" y="1344690"/>
            <a:ext cx="2372366" cy="2371619"/>
            <a:chOff x="3582093" y="2181225"/>
            <a:chExt cx="2837757" cy="2836863"/>
          </a:xfrm>
        </p:grpSpPr>
        <p:sp>
          <p:nvSpPr>
            <p:cNvPr id="74" name="Freeform 6">
              <a:extLst>
                <a:ext uri="{FF2B5EF4-FFF2-40B4-BE49-F238E27FC236}">
                  <a16:creationId xmlns:a16="http://schemas.microsoft.com/office/drawing/2014/main" id="{72C611DA-BE28-4267-8117-5A6CF85101C8}"/>
                </a:ext>
              </a:extLst>
            </p:cNvPr>
            <p:cNvSpPr>
              <a:spLocks/>
            </p:cNvSpPr>
            <p:nvPr/>
          </p:nvSpPr>
          <p:spPr bwMode="auto">
            <a:xfrm>
              <a:off x="5002213" y="2181225"/>
              <a:ext cx="1417637" cy="2122488"/>
            </a:xfrm>
            <a:custGeom>
              <a:avLst/>
              <a:gdLst/>
              <a:ahLst/>
              <a:cxnLst/>
              <a:rect l="l" t="t" r="r" b="b"/>
              <a:pathLst>
                <a:path w="1417637" h="2122488">
                  <a:moveTo>
                    <a:pt x="0" y="0"/>
                  </a:moveTo>
                  <a:cubicBezTo>
                    <a:pt x="780176" y="0"/>
                    <a:pt x="1417637" y="628180"/>
                    <a:pt x="1417637" y="1418165"/>
                  </a:cubicBezTo>
                  <a:cubicBezTo>
                    <a:pt x="1417637" y="1665630"/>
                    <a:pt x="1351037" y="1913095"/>
                    <a:pt x="1217836" y="2122488"/>
                  </a:cubicBezTo>
                  <a:lnTo>
                    <a:pt x="957210" y="1971758"/>
                  </a:lnTo>
                  <a:cubicBezTo>
                    <a:pt x="1051976" y="1809210"/>
                    <a:pt x="1105693" y="1620094"/>
                    <a:pt x="1105693" y="1418431"/>
                  </a:cubicBezTo>
                  <a:cubicBezTo>
                    <a:pt x="1105693" y="806559"/>
                    <a:pt x="611170" y="310188"/>
                    <a:pt x="0" y="307462"/>
                  </a:cubicBezTo>
                  <a:close/>
                </a:path>
              </a:pathLst>
            </a:custGeom>
            <a:solidFill>
              <a:srgbClr val="DE002B"/>
            </a:solidFill>
            <a:ln w="28575"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dirty="0">
                <a:latin typeface="+mj-lt"/>
              </a:endParaRPr>
            </a:p>
          </p:txBody>
        </p:sp>
        <p:sp>
          <p:nvSpPr>
            <p:cNvPr id="76" name="Freeform 7">
              <a:extLst>
                <a:ext uri="{FF2B5EF4-FFF2-40B4-BE49-F238E27FC236}">
                  <a16:creationId xmlns:a16="http://schemas.microsoft.com/office/drawing/2014/main" id="{6E18FDC9-7FFF-4640-81BE-E545FD171FBF}"/>
                </a:ext>
              </a:extLst>
            </p:cNvPr>
            <p:cNvSpPr>
              <a:spLocks/>
            </p:cNvSpPr>
            <p:nvPr/>
          </p:nvSpPr>
          <p:spPr bwMode="auto">
            <a:xfrm>
              <a:off x="3773488" y="4153764"/>
              <a:ext cx="2446337" cy="864324"/>
            </a:xfrm>
            <a:custGeom>
              <a:avLst/>
              <a:gdLst/>
              <a:ahLst/>
              <a:cxnLst/>
              <a:rect l="l" t="t" r="r" b="b"/>
              <a:pathLst>
                <a:path w="2446337" h="864324">
                  <a:moveTo>
                    <a:pt x="2185461" y="0"/>
                  </a:moveTo>
                  <a:lnTo>
                    <a:pt x="2446337" y="150748"/>
                  </a:lnTo>
                  <a:cubicBezTo>
                    <a:pt x="2198848" y="588408"/>
                    <a:pt x="1732426" y="854810"/>
                    <a:pt x="1227928" y="864324"/>
                  </a:cubicBezTo>
                  <a:cubicBezTo>
                    <a:pt x="713912" y="864324"/>
                    <a:pt x="247489" y="588408"/>
                    <a:pt x="0" y="150748"/>
                  </a:cubicBezTo>
                  <a:lnTo>
                    <a:pt x="261402" y="867"/>
                  </a:lnTo>
                  <a:cubicBezTo>
                    <a:pt x="452629" y="333611"/>
                    <a:pt x="811795" y="557142"/>
                    <a:pt x="1223168" y="557142"/>
                  </a:cubicBezTo>
                  <a:cubicBezTo>
                    <a:pt x="1634905" y="557142"/>
                    <a:pt x="1994341" y="333217"/>
                    <a:pt x="2185461" y="0"/>
                  </a:cubicBezTo>
                  <a:close/>
                </a:path>
              </a:pathLst>
            </a:custGeom>
            <a:solidFill>
              <a:srgbClr val="DE002B"/>
            </a:solidFill>
            <a:ln w="28575"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dirty="0">
                <a:latin typeface="+mj-lt"/>
              </a:endParaRPr>
            </a:p>
          </p:txBody>
        </p:sp>
        <p:sp>
          <p:nvSpPr>
            <p:cNvPr id="78" name="Freeform 8">
              <a:extLst>
                <a:ext uri="{FF2B5EF4-FFF2-40B4-BE49-F238E27FC236}">
                  <a16:creationId xmlns:a16="http://schemas.microsoft.com/office/drawing/2014/main" id="{E112D526-049F-428E-AE79-47C8F0506906}"/>
                </a:ext>
              </a:extLst>
            </p:cNvPr>
            <p:cNvSpPr>
              <a:spLocks/>
            </p:cNvSpPr>
            <p:nvPr/>
          </p:nvSpPr>
          <p:spPr bwMode="auto">
            <a:xfrm>
              <a:off x="3582093" y="2181225"/>
              <a:ext cx="1420121" cy="2122488"/>
            </a:xfrm>
            <a:custGeom>
              <a:avLst/>
              <a:gdLst/>
              <a:ahLst/>
              <a:cxnLst/>
              <a:rect l="l" t="t" r="r" b="b"/>
              <a:pathLst>
                <a:path w="1420121" h="2122488">
                  <a:moveTo>
                    <a:pt x="1420121" y="0"/>
                  </a:moveTo>
                  <a:lnTo>
                    <a:pt x="1420121" y="307462"/>
                  </a:lnTo>
                  <a:lnTo>
                    <a:pt x="1414564" y="307181"/>
                  </a:lnTo>
                  <a:cubicBezTo>
                    <a:pt x="800838" y="307181"/>
                    <a:pt x="303314" y="804705"/>
                    <a:pt x="303314" y="1418431"/>
                  </a:cubicBezTo>
                  <a:cubicBezTo>
                    <a:pt x="303314" y="1620548"/>
                    <a:pt x="357274" y="1810063"/>
                    <a:pt x="452457" y="1972844"/>
                  </a:cubicBezTo>
                  <a:lnTo>
                    <a:pt x="191396" y="2122488"/>
                  </a:lnTo>
                  <a:cubicBezTo>
                    <a:pt x="58046" y="1913095"/>
                    <a:pt x="-8629" y="1665630"/>
                    <a:pt x="896" y="1418165"/>
                  </a:cubicBezTo>
                  <a:cubicBezTo>
                    <a:pt x="896" y="628180"/>
                    <a:pt x="629546" y="0"/>
                    <a:pt x="1420121" y="0"/>
                  </a:cubicBezTo>
                  <a:close/>
                </a:path>
              </a:pathLst>
            </a:custGeom>
            <a:solidFill>
              <a:srgbClr val="DE002B"/>
            </a:solidFill>
            <a:ln w="28575"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dirty="0">
                <a:latin typeface="+mj-lt"/>
              </a:endParaRPr>
            </a:p>
          </p:txBody>
        </p:sp>
      </p:grpSp>
      <p:sp>
        <p:nvSpPr>
          <p:cNvPr id="45" name="Oval 44">
            <a:extLst>
              <a:ext uri="{FF2B5EF4-FFF2-40B4-BE49-F238E27FC236}">
                <a16:creationId xmlns:a16="http://schemas.microsoft.com/office/drawing/2014/main" id="{9A805915-6479-45D6-91B0-7377E2CF0F25}"/>
              </a:ext>
            </a:extLst>
          </p:cNvPr>
          <p:cNvSpPr/>
          <p:nvPr/>
        </p:nvSpPr>
        <p:spPr>
          <a:xfrm>
            <a:off x="4658583" y="3620544"/>
            <a:ext cx="226423" cy="2264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itle 115">
            <a:extLst>
              <a:ext uri="{FF2B5EF4-FFF2-40B4-BE49-F238E27FC236}">
                <a16:creationId xmlns:a16="http://schemas.microsoft.com/office/drawing/2014/main" id="{60466465-48E3-4F24-B7AF-FFC3DA075619}"/>
              </a:ext>
            </a:extLst>
          </p:cNvPr>
          <p:cNvSpPr>
            <a:spLocks noGrp="1"/>
          </p:cNvSpPr>
          <p:nvPr>
            <p:ph type="title"/>
          </p:nvPr>
        </p:nvSpPr>
        <p:spPr>
          <a:xfrm>
            <a:off x="1197114" y="396000"/>
            <a:ext cx="7399312" cy="857250"/>
          </a:xfrm>
        </p:spPr>
        <p:txBody>
          <a:bodyPr wrap="square" lIns="0" tIns="0" rIns="0" bIns="0">
            <a:noAutofit/>
          </a:bodyPr>
          <a:lstStyle/>
          <a:p>
            <a:r>
              <a:rPr lang="en-US" dirty="0"/>
              <a:t>Cultural change, recruitment planning and partners eco-system will still be key remaining challenges</a:t>
            </a:r>
          </a:p>
        </p:txBody>
      </p:sp>
      <p:sp>
        <p:nvSpPr>
          <p:cNvPr id="60" name="Oval 59">
            <a:extLst>
              <a:ext uri="{FF2B5EF4-FFF2-40B4-BE49-F238E27FC236}">
                <a16:creationId xmlns:a16="http://schemas.microsoft.com/office/drawing/2014/main" id="{976BB6BA-CC50-4174-8B7D-B66A5A430D40}"/>
              </a:ext>
            </a:extLst>
          </p:cNvPr>
          <p:cNvSpPr/>
          <p:nvPr/>
        </p:nvSpPr>
        <p:spPr>
          <a:xfrm>
            <a:off x="4141726" y="1910502"/>
            <a:ext cx="1247936" cy="1247936"/>
          </a:xfrm>
          <a:prstGeom prst="ellipse">
            <a:avLst/>
          </a:prstGeom>
          <a:solidFill>
            <a:schemeClr val="accent3"/>
          </a:solidFill>
          <a:ln w="28575" cmpd="sng">
            <a:solidFill>
              <a:schemeClr val="bg1"/>
            </a:solidFill>
          </a:ln>
          <a:effectLst/>
        </p:spPr>
        <p:style>
          <a:lnRef idx="1">
            <a:schemeClr val="accent1"/>
          </a:lnRef>
          <a:fillRef idx="0">
            <a:schemeClr val="accent1"/>
          </a:fillRef>
          <a:effectRef idx="0">
            <a:schemeClr val="accent1"/>
          </a:effectRef>
          <a:fontRef idx="minor">
            <a:schemeClr val="tx1"/>
          </a:fontRef>
        </p:style>
        <p:txBody>
          <a:bodyPr lIns="0" tIns="0" rIns="0" bIns="0" rtlCol="0" anchor="ctr" anchorCtr="0">
            <a:noAutofit/>
          </a:bodyPr>
          <a:lstStyle/>
          <a:p>
            <a:pPr algn="ctr">
              <a:lnSpc>
                <a:spcPct val="90000"/>
              </a:lnSpc>
              <a:spcBef>
                <a:spcPts val="400"/>
              </a:spcBef>
            </a:pPr>
            <a:r>
              <a:rPr lang="en-US" sz="1300" b="1" dirty="0">
                <a:solidFill>
                  <a:schemeClr val="bg1"/>
                </a:solidFill>
                <a:latin typeface="+mj-lt"/>
              </a:rPr>
              <a:t>Key challenges</a:t>
            </a:r>
          </a:p>
        </p:txBody>
      </p:sp>
      <p:sp>
        <p:nvSpPr>
          <p:cNvPr id="63" name="ListLeanHorizontalTextTopic0">
            <a:extLst>
              <a:ext uri="{FF2B5EF4-FFF2-40B4-BE49-F238E27FC236}">
                <a16:creationId xmlns:a16="http://schemas.microsoft.com/office/drawing/2014/main" id="{1578C6E6-5007-406F-AEC0-11E0DA64CC28}"/>
              </a:ext>
            </a:extLst>
          </p:cNvPr>
          <p:cNvSpPr txBox="1"/>
          <p:nvPr/>
        </p:nvSpPr>
        <p:spPr>
          <a:xfrm>
            <a:off x="1197114" y="1630050"/>
            <a:ext cx="2243769" cy="280452"/>
          </a:xfrm>
          <a:prstGeom prst="rect">
            <a:avLst/>
          </a:prstGeom>
          <a:noFill/>
          <a:ln w="9525">
            <a:noFill/>
          </a:ln>
        </p:spPr>
        <p:txBody>
          <a:bodyPr vert="horz" wrap="square" lIns="0" tIns="0" rIns="0" bIns="72000" rtlCol="0" anchor="b">
            <a:spAutoFit/>
          </a:bodyPr>
          <a:lstStyle/>
          <a:p>
            <a:pPr>
              <a:lnSpc>
                <a:spcPct val="90000"/>
              </a:lnSpc>
              <a:spcBef>
                <a:spcPts val="400"/>
              </a:spcBef>
              <a:buSzPct val="100000"/>
            </a:pPr>
            <a:r>
              <a:rPr lang="en-US" sz="1500" b="1" noProof="0" dirty="0">
                <a:solidFill>
                  <a:srgbClr val="DE002B"/>
                </a:solidFill>
                <a:latin typeface="+mj-lt"/>
                <a:cs typeface="Arial Narrow" pitchFamily="34" charset="0"/>
              </a:rPr>
              <a:t>Cultural change</a:t>
            </a:r>
          </a:p>
        </p:txBody>
      </p:sp>
      <p:sp>
        <p:nvSpPr>
          <p:cNvPr id="67" name="ListLeanHorizontalTextDetail0">
            <a:extLst>
              <a:ext uri="{FF2B5EF4-FFF2-40B4-BE49-F238E27FC236}">
                <a16:creationId xmlns:a16="http://schemas.microsoft.com/office/drawing/2014/main" id="{C56BEC22-D872-4790-82CF-B3C6BCED5AD0}"/>
              </a:ext>
            </a:extLst>
          </p:cNvPr>
          <p:cNvSpPr txBox="1"/>
          <p:nvPr/>
        </p:nvSpPr>
        <p:spPr>
          <a:xfrm>
            <a:off x="1197114" y="1910502"/>
            <a:ext cx="2371619" cy="1074447"/>
          </a:xfrm>
          <a:prstGeom prst="rect">
            <a:avLst/>
          </a:prstGeom>
          <a:noFill/>
          <a:ln w="9525">
            <a:noFill/>
          </a:ln>
        </p:spPr>
        <p:txBody>
          <a:bodyPr vert="horz" wrap="square" lIns="0" tIns="108000" rIns="0" bIns="0" rtlCol="0">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mj-lt"/>
              </a:rPr>
              <a:t>The processes and procedures of a telco cannot be applied in ecommerce</a:t>
            </a:r>
          </a:p>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mj-lt"/>
              </a:rPr>
              <a:t>Due to the pace of change in the ecommerce business, a high level of agility and flexibility is required</a:t>
            </a:r>
          </a:p>
        </p:txBody>
      </p:sp>
      <p:sp>
        <p:nvSpPr>
          <p:cNvPr id="68" name="ListLeanHorizontalTextTopic0">
            <a:extLst>
              <a:ext uri="{FF2B5EF4-FFF2-40B4-BE49-F238E27FC236}">
                <a16:creationId xmlns:a16="http://schemas.microsoft.com/office/drawing/2014/main" id="{5CD8FCDF-2102-41B2-8E05-E3B7726D699D}"/>
              </a:ext>
            </a:extLst>
          </p:cNvPr>
          <p:cNvSpPr txBox="1"/>
          <p:nvPr/>
        </p:nvSpPr>
        <p:spPr>
          <a:xfrm>
            <a:off x="6090606" y="1630050"/>
            <a:ext cx="2243769" cy="280452"/>
          </a:xfrm>
          <a:prstGeom prst="rect">
            <a:avLst/>
          </a:prstGeom>
          <a:noFill/>
          <a:ln w="9525">
            <a:noFill/>
          </a:ln>
        </p:spPr>
        <p:txBody>
          <a:bodyPr vert="horz" wrap="square" lIns="0" tIns="0" rIns="0" bIns="72000" rtlCol="0" anchor="b">
            <a:spAutoFit/>
          </a:bodyPr>
          <a:lstStyle/>
          <a:p>
            <a:pPr>
              <a:lnSpc>
                <a:spcPct val="90000"/>
              </a:lnSpc>
              <a:spcBef>
                <a:spcPts val="400"/>
              </a:spcBef>
              <a:buSzPct val="100000"/>
            </a:pPr>
            <a:r>
              <a:rPr lang="en-US" sz="1500" b="1" noProof="0" dirty="0">
                <a:solidFill>
                  <a:srgbClr val="DE002B"/>
                </a:solidFill>
                <a:latin typeface="+mj-lt"/>
                <a:cs typeface="Arial Narrow" pitchFamily="34" charset="0"/>
              </a:rPr>
              <a:t>Recruitment planning</a:t>
            </a:r>
          </a:p>
        </p:txBody>
      </p:sp>
      <p:sp>
        <p:nvSpPr>
          <p:cNvPr id="70" name="ListLeanHorizontalTextDetail0">
            <a:extLst>
              <a:ext uri="{FF2B5EF4-FFF2-40B4-BE49-F238E27FC236}">
                <a16:creationId xmlns:a16="http://schemas.microsoft.com/office/drawing/2014/main" id="{4C88DEEC-0635-48D1-8AAD-C485EFA85240}"/>
              </a:ext>
            </a:extLst>
          </p:cNvPr>
          <p:cNvSpPr txBox="1"/>
          <p:nvPr/>
        </p:nvSpPr>
        <p:spPr>
          <a:xfrm>
            <a:off x="6090606" y="1910502"/>
            <a:ext cx="2243769" cy="1254496"/>
          </a:xfrm>
          <a:prstGeom prst="rect">
            <a:avLst/>
          </a:prstGeom>
          <a:noFill/>
          <a:ln w="9525">
            <a:noFill/>
          </a:ln>
        </p:spPr>
        <p:txBody>
          <a:bodyPr vert="horz" wrap="square" lIns="0" tIns="108000" rIns="0" bIns="0" rtlCol="0">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mj-lt"/>
              </a:rPr>
              <a:t>Due to the large variation in demand in ecommerce, acquiring a team to serve peak and off-peak times is a challenge</a:t>
            </a:r>
          </a:p>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mj-lt"/>
              </a:rPr>
              <a:t>In addition, due to the specific skills needed acquiring the right personnel is key to succ</a:t>
            </a:r>
            <a:r>
              <a:rPr lang="en-US" sz="1300" b="0" dirty="0">
                <a:latin typeface="+mj-lt"/>
                <a:cs typeface="Arial Narrow" pitchFamily="34" charset="0"/>
              </a:rPr>
              <a:t>ess</a:t>
            </a:r>
          </a:p>
        </p:txBody>
      </p:sp>
      <p:sp>
        <p:nvSpPr>
          <p:cNvPr id="71" name="RbLeanShape Left Angle 18">
            <a:extLst>
              <a:ext uri="{FF2B5EF4-FFF2-40B4-BE49-F238E27FC236}">
                <a16:creationId xmlns:a16="http://schemas.microsoft.com/office/drawing/2014/main" id="{F4C810BE-DC5D-4D9D-9E80-2C7D0F5F2448}"/>
              </a:ext>
            </a:extLst>
          </p:cNvPr>
          <p:cNvSpPr/>
          <p:nvPr/>
        </p:nvSpPr>
        <p:spPr>
          <a:xfrm rot="10800000" flipH="1">
            <a:off x="1197114" y="3728091"/>
            <a:ext cx="3571890" cy="250781"/>
          </a:xfrm>
          <a:custGeom>
            <a:avLst/>
            <a:gdLst>
              <a:gd name="connsiteX0" fmla="*/ 0 w 1270000"/>
              <a:gd name="connsiteY0" fmla="*/ 0 h 476250"/>
              <a:gd name="connsiteX1" fmla="*/ 1270000 w 1270000"/>
              <a:gd name="connsiteY1" fmla="*/ 0 h 476250"/>
              <a:gd name="connsiteX2" fmla="*/ 1270000 w 1270000"/>
              <a:gd name="connsiteY2" fmla="*/ 476250 h 476250"/>
            </a:gdLst>
            <a:ahLst/>
            <a:cxnLst>
              <a:cxn ang="0">
                <a:pos x="connsiteX0" y="connsiteY0"/>
              </a:cxn>
              <a:cxn ang="0">
                <a:pos x="connsiteX1" y="connsiteY1"/>
              </a:cxn>
              <a:cxn ang="0">
                <a:pos x="connsiteX2" y="connsiteY2"/>
              </a:cxn>
            </a:cxnLst>
            <a:rect l="l" t="t" r="r" b="b"/>
            <a:pathLst>
              <a:path w="1270000" h="476250">
                <a:moveTo>
                  <a:pt x="0" y="0"/>
                </a:moveTo>
                <a:lnTo>
                  <a:pt x="1270000" y="0"/>
                </a:lnTo>
                <a:lnTo>
                  <a:pt x="1270000" y="476250"/>
                </a:lnTo>
              </a:path>
            </a:pathLst>
          </a:custGeom>
          <a:ln w="22225" cmpd="sng">
            <a:solidFill>
              <a:schemeClr val="accent3"/>
            </a:solidFill>
            <a:tailEnd type="oval" w="lg" len="lg"/>
          </a:ln>
          <a:effectLst/>
        </p:spPr>
        <p:style>
          <a:lnRef idx="1">
            <a:schemeClr val="accent1"/>
          </a:lnRef>
          <a:fillRef idx="0">
            <a:schemeClr val="accent1"/>
          </a:fillRef>
          <a:effectRef idx="0">
            <a:schemeClr val="accent1"/>
          </a:effectRef>
          <a:fontRef idx="minor">
            <a:schemeClr val="tx1"/>
          </a:fontRef>
        </p:style>
        <p:txBody>
          <a:bodyPr lIns="0" tIns="90000" rIns="0" bIns="0" rtlCol="0" anchor="t"/>
          <a:lstStyle/>
          <a:p>
            <a:pPr fontAlgn="ctr"/>
            <a:endParaRPr lang="en-US" dirty="0">
              <a:latin typeface="+mj-lt"/>
            </a:endParaRPr>
          </a:p>
        </p:txBody>
      </p:sp>
      <p:sp>
        <p:nvSpPr>
          <p:cNvPr id="72" name="ListLeanHorizontalTextTopic0">
            <a:extLst>
              <a:ext uri="{FF2B5EF4-FFF2-40B4-BE49-F238E27FC236}">
                <a16:creationId xmlns:a16="http://schemas.microsoft.com/office/drawing/2014/main" id="{331D7FDE-78E4-4D3E-B204-D3C6DF23139C}"/>
              </a:ext>
            </a:extLst>
          </p:cNvPr>
          <p:cNvSpPr txBox="1"/>
          <p:nvPr/>
        </p:nvSpPr>
        <p:spPr>
          <a:xfrm>
            <a:off x="1203634" y="3712237"/>
            <a:ext cx="3157215" cy="280452"/>
          </a:xfrm>
          <a:prstGeom prst="rect">
            <a:avLst/>
          </a:prstGeom>
          <a:noFill/>
          <a:ln w="9525">
            <a:noFill/>
          </a:ln>
        </p:spPr>
        <p:txBody>
          <a:bodyPr vert="horz" wrap="square" lIns="0" tIns="0" rIns="0" bIns="72000" rtlCol="0" anchor="b">
            <a:spAutoFit/>
          </a:bodyPr>
          <a:lstStyle/>
          <a:p>
            <a:pPr>
              <a:lnSpc>
                <a:spcPct val="90000"/>
              </a:lnSpc>
              <a:spcBef>
                <a:spcPts val="400"/>
              </a:spcBef>
              <a:buSzPct val="100000"/>
            </a:pPr>
            <a:r>
              <a:rPr lang="en-US" sz="1500" b="1" noProof="0" dirty="0">
                <a:solidFill>
                  <a:srgbClr val="DE002B"/>
                </a:solidFill>
                <a:latin typeface="+mj-lt"/>
                <a:cs typeface="Arial Narrow" pitchFamily="34" charset="0"/>
              </a:rPr>
              <a:t>Partners eco-system</a:t>
            </a:r>
          </a:p>
        </p:txBody>
      </p:sp>
      <p:sp>
        <p:nvSpPr>
          <p:cNvPr id="73" name="ListLeanHorizontalTextDetail0">
            <a:extLst>
              <a:ext uri="{FF2B5EF4-FFF2-40B4-BE49-F238E27FC236}">
                <a16:creationId xmlns:a16="http://schemas.microsoft.com/office/drawing/2014/main" id="{FE0DE049-743C-4EDE-8608-29E9A071FA64}"/>
              </a:ext>
            </a:extLst>
          </p:cNvPr>
          <p:cNvSpPr txBox="1"/>
          <p:nvPr/>
        </p:nvSpPr>
        <p:spPr>
          <a:xfrm>
            <a:off x="1203634" y="3978876"/>
            <a:ext cx="3324427" cy="413753"/>
          </a:xfrm>
          <a:prstGeom prst="rect">
            <a:avLst/>
          </a:prstGeom>
          <a:noFill/>
          <a:ln w="9525">
            <a:noFill/>
          </a:ln>
        </p:spPr>
        <p:txBody>
          <a:bodyPr vert="horz" wrap="square" lIns="0" tIns="108000" rIns="0" bIns="0" rtlCol="0">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mj-lt"/>
              </a:rPr>
              <a:t>Partners in areas such as logistics play a key role in guaranteeing quality of service</a:t>
            </a:r>
          </a:p>
        </p:txBody>
      </p:sp>
      <p:sp>
        <p:nvSpPr>
          <p:cNvPr id="79" name="ListLeanHorizontalTextDetail0">
            <a:extLst>
              <a:ext uri="{FF2B5EF4-FFF2-40B4-BE49-F238E27FC236}">
                <a16:creationId xmlns:a16="http://schemas.microsoft.com/office/drawing/2014/main" id="{FA6DE7F4-3A3F-432B-BAD1-29491354F998}"/>
              </a:ext>
            </a:extLst>
          </p:cNvPr>
          <p:cNvSpPr txBox="1"/>
          <p:nvPr/>
        </p:nvSpPr>
        <p:spPr>
          <a:xfrm>
            <a:off x="4889475" y="3978876"/>
            <a:ext cx="3324427" cy="413753"/>
          </a:xfrm>
          <a:prstGeom prst="rect">
            <a:avLst/>
          </a:prstGeom>
          <a:noFill/>
          <a:ln w="9525">
            <a:noFill/>
          </a:ln>
        </p:spPr>
        <p:txBody>
          <a:bodyPr vert="horz" wrap="square" lIns="0" tIns="108000" rIns="0" bIns="0" rtlCol="0">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mj-lt"/>
              </a:rPr>
              <a:t>Each partner will be </a:t>
            </a:r>
            <a:r>
              <a:rPr lang="en-US" sz="1100" dirty="0" err="1">
                <a:latin typeface="+mj-lt"/>
              </a:rPr>
              <a:t>specialised</a:t>
            </a:r>
            <a:r>
              <a:rPr lang="en-US" sz="1100" dirty="0">
                <a:latin typeface="+mj-lt"/>
              </a:rPr>
              <a:t> in a region/market creating a requirement for an eco-system </a:t>
            </a:r>
          </a:p>
        </p:txBody>
      </p:sp>
      <p:sp>
        <p:nvSpPr>
          <p:cNvPr id="22" name="Slide Number Placeholder 2">
            <a:extLst>
              <a:ext uri="{FF2B5EF4-FFF2-40B4-BE49-F238E27FC236}">
                <a16:creationId xmlns:a16="http://schemas.microsoft.com/office/drawing/2014/main" id="{5035FDA0-38DE-4C8D-87FE-2709CC3A3645}"/>
              </a:ext>
            </a:extLst>
          </p:cNvPr>
          <p:cNvSpPr>
            <a:spLocks noGrp="1"/>
          </p:cNvSpPr>
          <p:nvPr>
            <p:ph type="sldNum" sz="quarter" idx="15"/>
          </p:nvPr>
        </p:nvSpPr>
        <p:spPr>
          <a:xfrm>
            <a:off x="420688" y="4826858"/>
            <a:ext cx="776426" cy="273844"/>
          </a:xfrm>
        </p:spPr>
        <p:txBody>
          <a:bodyPr/>
          <a:lstStyle/>
          <a:p>
            <a:fld id="{E52D2AFC-71C4-4511-B128-4ECEE52D3027}" type="slidenum">
              <a:rPr lang="en-ZA" smtClean="0"/>
              <a:pPr/>
              <a:t>50</a:t>
            </a:fld>
            <a:endParaRPr lang="en-ZA" dirty="0"/>
          </a:p>
        </p:txBody>
      </p:sp>
      <p:sp>
        <p:nvSpPr>
          <p:cNvPr id="43" name="Oval 42">
            <a:extLst>
              <a:ext uri="{FF2B5EF4-FFF2-40B4-BE49-F238E27FC236}">
                <a16:creationId xmlns:a16="http://schemas.microsoft.com/office/drawing/2014/main" id="{BCB8FF7D-6D76-4185-B5CB-A5AACD230249}"/>
              </a:ext>
            </a:extLst>
          </p:cNvPr>
          <p:cNvSpPr/>
          <p:nvPr/>
        </p:nvSpPr>
        <p:spPr>
          <a:xfrm>
            <a:off x="5640722" y="1800798"/>
            <a:ext cx="226423" cy="2264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5544E81-4706-48C9-A4CD-8DF917DCC654}"/>
              </a:ext>
            </a:extLst>
          </p:cNvPr>
          <p:cNvSpPr/>
          <p:nvPr/>
        </p:nvSpPr>
        <p:spPr>
          <a:xfrm>
            <a:off x="3653648" y="1800798"/>
            <a:ext cx="226423" cy="2264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4C056800-2BBF-42FB-BDA4-486A9E2E5877}"/>
              </a:ext>
            </a:extLst>
          </p:cNvPr>
          <p:cNvCxnSpPr>
            <a:cxnSpLocks/>
          </p:cNvCxnSpPr>
          <p:nvPr/>
        </p:nvCxnSpPr>
        <p:spPr>
          <a:xfrm flipH="1">
            <a:off x="5739268" y="1910680"/>
            <a:ext cx="2571860" cy="0"/>
          </a:xfrm>
          <a:prstGeom prst="line">
            <a:avLst/>
          </a:prstGeom>
          <a:ln w="22225" cmpd="sng">
            <a:solidFill>
              <a:schemeClr val="accent3"/>
            </a:solidFill>
            <a:tailEnd type="oval" w="lg" len="lg"/>
          </a:ln>
          <a:effectLst/>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26F133A-A39F-4FA7-8D06-718A9F729BC1}"/>
              </a:ext>
            </a:extLst>
          </p:cNvPr>
          <p:cNvCxnSpPr>
            <a:cxnSpLocks/>
          </p:cNvCxnSpPr>
          <p:nvPr/>
        </p:nvCxnSpPr>
        <p:spPr>
          <a:xfrm>
            <a:off x="1198284" y="1910680"/>
            <a:ext cx="2571860" cy="0"/>
          </a:xfrm>
          <a:prstGeom prst="line">
            <a:avLst/>
          </a:prstGeom>
          <a:ln w="22225" cmpd="sng">
            <a:solidFill>
              <a:schemeClr val="accent3"/>
            </a:solidFill>
            <a:tailEnd type="oval" w="lg" len="lg"/>
          </a:ln>
          <a:effec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4584D77-F04C-44ED-84C7-D04F457216EF}"/>
              </a:ext>
            </a:extLst>
          </p:cNvPr>
          <p:cNvCxnSpPr>
            <a:stCxn id="71" idx="1"/>
          </p:cNvCxnSpPr>
          <p:nvPr/>
        </p:nvCxnSpPr>
        <p:spPr>
          <a:xfrm>
            <a:off x="4769004" y="3978873"/>
            <a:ext cx="3565370" cy="1"/>
          </a:xfrm>
          <a:prstGeom prst="line">
            <a:avLst/>
          </a:prstGeom>
          <a:ln w="22225" cmpd="sng"/>
        </p:spPr>
        <p:style>
          <a:lnRef idx="1">
            <a:schemeClr val="accent3"/>
          </a:lnRef>
          <a:fillRef idx="0">
            <a:schemeClr val="accent3"/>
          </a:fillRef>
          <a:effectRef idx="0">
            <a:schemeClr val="accent3"/>
          </a:effectRef>
          <a:fontRef idx="minor">
            <a:schemeClr val="tx1"/>
          </a:fontRef>
        </p:style>
      </p:cxnSp>
      <p:sp>
        <p:nvSpPr>
          <p:cNvPr id="25" name="Source">
            <a:extLst>
              <a:ext uri="{FF2B5EF4-FFF2-40B4-BE49-F238E27FC236}">
                <a16:creationId xmlns:a16="http://schemas.microsoft.com/office/drawing/2014/main" id="{33C5AB9B-7795-4605-88F0-73950D65A526}"/>
              </a:ext>
            </a:extLst>
          </p:cNvPr>
          <p:cNvSpPr txBox="1"/>
          <p:nvPr/>
        </p:nvSpPr>
        <p:spPr>
          <a:xfrm>
            <a:off x="1197113" y="4916356"/>
            <a:ext cx="1586973"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Expert interviews, Roland Berger</a:t>
            </a:r>
          </a:p>
        </p:txBody>
      </p:sp>
      <p:pic>
        <p:nvPicPr>
          <p:cNvPr id="26" name="Picture 25" descr="Application&#10;&#10;Description automatically generated">
            <a:extLst>
              <a:ext uri="{FF2B5EF4-FFF2-40B4-BE49-F238E27FC236}">
                <a16:creationId xmlns:a16="http://schemas.microsoft.com/office/drawing/2014/main" id="{750908D9-AC06-4BAC-B9BD-EA28EBC24A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35584875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52D2AFC-71C4-4511-B128-4ECEE52D3027}" type="slidenum">
              <a:rPr lang="en-ZA" smtClean="0"/>
              <a:pPr/>
              <a:t>51</a:t>
            </a:fld>
            <a:endParaRPr lang="en-ZA" dirty="0"/>
          </a:p>
        </p:txBody>
      </p:sp>
      <p:sp>
        <p:nvSpPr>
          <p:cNvPr id="4" name="Title 3"/>
          <p:cNvSpPr>
            <a:spLocks noGrp="1"/>
          </p:cNvSpPr>
          <p:nvPr>
            <p:ph type="title"/>
          </p:nvPr>
        </p:nvSpPr>
        <p:spPr/>
        <p:txBody>
          <a:bodyPr wrap="square" lIns="0" tIns="0" rIns="0" bIns="0">
            <a:normAutofit/>
          </a:bodyPr>
          <a:lstStyle/>
          <a:p>
            <a:r>
              <a:rPr lang="en-GB" dirty="0"/>
              <a:t>Other elements must also be well-thought through for the success of an online marketplace</a:t>
            </a:r>
          </a:p>
        </p:txBody>
      </p:sp>
      <p:cxnSp>
        <p:nvCxnSpPr>
          <p:cNvPr id="9" name="Straight Connector 8">
            <a:extLst>
              <a:ext uri="{FF2B5EF4-FFF2-40B4-BE49-F238E27FC236}">
                <a16:creationId xmlns:a16="http://schemas.microsoft.com/office/drawing/2014/main" id="{A868C2A9-1FA1-47EE-9AD7-53F794B4C590}"/>
              </a:ext>
            </a:extLst>
          </p:cNvPr>
          <p:cNvCxnSpPr/>
          <p:nvPr/>
        </p:nvCxnSpPr>
        <p:spPr>
          <a:xfrm>
            <a:off x="1197114" y="1549164"/>
            <a:ext cx="7412732" cy="0"/>
          </a:xfrm>
          <a:prstGeom prst="line">
            <a:avLst/>
          </a:prstGeom>
          <a:ln w="15875" cmpd="sng">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FA21EC-7CA6-4145-8DB9-3B3AE84D8BA7}"/>
              </a:ext>
            </a:extLst>
          </p:cNvPr>
          <p:cNvCxnSpPr>
            <a:cxnSpLocks/>
          </p:cNvCxnSpPr>
          <p:nvPr/>
        </p:nvCxnSpPr>
        <p:spPr>
          <a:xfrm>
            <a:off x="1656784" y="1194718"/>
            <a:ext cx="0" cy="3158991"/>
          </a:xfrm>
          <a:prstGeom prst="line">
            <a:avLst/>
          </a:prstGeom>
          <a:ln w="15875" cmpd="sng">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2A2AD667-D11E-4657-B43F-CCCB781329AA}"/>
              </a:ext>
            </a:extLst>
          </p:cNvPr>
          <p:cNvSpPr/>
          <p:nvPr/>
        </p:nvSpPr>
        <p:spPr>
          <a:xfrm>
            <a:off x="1365581" y="1258484"/>
            <a:ext cx="582406" cy="581360"/>
          </a:xfrm>
          <a:prstGeom prst="ellipse">
            <a:avLst/>
          </a:prstGeom>
          <a:solidFill>
            <a:schemeClr val="accent3"/>
          </a:solidFill>
          <a:ln w="19050">
            <a:solidFill>
              <a:schemeClr val="bg1"/>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1">
            <a:noAutofit/>
          </a:bodyPr>
          <a:lstStyle/>
          <a:p>
            <a:pPr algn="l">
              <a:lnSpc>
                <a:spcPct val="90000"/>
              </a:lnSpc>
              <a:spcBef>
                <a:spcPts val="400"/>
              </a:spcBef>
            </a:pPr>
            <a:endParaRPr lang="en-US" sz="3900" b="0" dirty="0">
              <a:solidFill>
                <a:schemeClr val="bg1"/>
              </a:solidFill>
            </a:endParaRPr>
          </a:p>
        </p:txBody>
      </p:sp>
      <p:grpSp>
        <p:nvGrpSpPr>
          <p:cNvPr id="12" name="Group 11">
            <a:extLst>
              <a:ext uri="{FF2B5EF4-FFF2-40B4-BE49-F238E27FC236}">
                <a16:creationId xmlns:a16="http://schemas.microsoft.com/office/drawing/2014/main" id="{3C7EB891-6D77-4E4C-A56C-3B006888B67D}"/>
              </a:ext>
            </a:extLst>
          </p:cNvPr>
          <p:cNvGrpSpPr>
            <a:grpSpLocks noChangeAspect="1"/>
          </p:cNvGrpSpPr>
          <p:nvPr/>
        </p:nvGrpSpPr>
        <p:grpSpPr>
          <a:xfrm>
            <a:off x="1478564" y="1387533"/>
            <a:ext cx="323076" cy="323262"/>
            <a:chOff x="4127500" y="2009776"/>
            <a:chExt cx="2741613" cy="2743200"/>
          </a:xfrm>
          <a:solidFill>
            <a:schemeClr val="bg1"/>
          </a:solidFill>
        </p:grpSpPr>
        <p:sp>
          <p:nvSpPr>
            <p:cNvPr id="13" name="Freeform 10">
              <a:extLst>
                <a:ext uri="{FF2B5EF4-FFF2-40B4-BE49-F238E27FC236}">
                  <a16:creationId xmlns:a16="http://schemas.microsoft.com/office/drawing/2014/main" id="{463DD5B6-4AE0-4B97-81FE-972FF8849F7B}"/>
                </a:ext>
              </a:extLst>
            </p:cNvPr>
            <p:cNvSpPr>
              <a:spLocks noEditPoints="1"/>
            </p:cNvSpPr>
            <p:nvPr/>
          </p:nvSpPr>
          <p:spPr bwMode="auto">
            <a:xfrm>
              <a:off x="4237038" y="2119313"/>
              <a:ext cx="2632075" cy="2633663"/>
            </a:xfrm>
            <a:custGeom>
              <a:avLst/>
              <a:gdLst>
                <a:gd name="T0" fmla="*/ 1861 w 1920"/>
                <a:gd name="T1" fmla="*/ 1221 h 1920"/>
                <a:gd name="T2" fmla="*/ 1221 w 1920"/>
                <a:gd name="T3" fmla="*/ 1861 h 1920"/>
                <a:gd name="T4" fmla="*/ 1176 w 1920"/>
                <a:gd name="T5" fmla="*/ 1896 h 1920"/>
                <a:gd name="T6" fmla="*/ 1200 w 1920"/>
                <a:gd name="T7" fmla="*/ 1800 h 1920"/>
                <a:gd name="T8" fmla="*/ 1200 w 1920"/>
                <a:gd name="T9" fmla="*/ 1200 h 1920"/>
                <a:gd name="T10" fmla="*/ 1800 w 1920"/>
                <a:gd name="T11" fmla="*/ 1200 h 1920"/>
                <a:gd name="T12" fmla="*/ 1896 w 1920"/>
                <a:gd name="T13" fmla="*/ 1176 h 1920"/>
                <a:gd name="T14" fmla="*/ 1861 w 1920"/>
                <a:gd name="T15" fmla="*/ 1221 h 1920"/>
                <a:gd name="T16" fmla="*/ 0 w 1920"/>
                <a:gd name="T17" fmla="*/ 1920 h 1920"/>
                <a:gd name="T18" fmla="*/ 0 w 1920"/>
                <a:gd name="T19" fmla="*/ 499 h 1920"/>
                <a:gd name="T20" fmla="*/ 200 w 1920"/>
                <a:gd name="T21" fmla="*/ 560 h 1920"/>
                <a:gd name="T22" fmla="*/ 425 w 1920"/>
                <a:gd name="T23" fmla="*/ 481 h 1920"/>
                <a:gd name="T24" fmla="*/ 532 w 1920"/>
                <a:gd name="T25" fmla="*/ 588 h 1920"/>
                <a:gd name="T26" fmla="*/ 588 w 1920"/>
                <a:gd name="T27" fmla="*/ 588 h 1920"/>
                <a:gd name="T28" fmla="*/ 588 w 1920"/>
                <a:gd name="T29" fmla="*/ 532 h 1920"/>
                <a:gd name="T30" fmla="*/ 481 w 1920"/>
                <a:gd name="T31" fmla="*/ 425 h 1920"/>
                <a:gd name="T32" fmla="*/ 560 w 1920"/>
                <a:gd name="T33" fmla="*/ 200 h 1920"/>
                <a:gd name="T34" fmla="*/ 499 w 1920"/>
                <a:gd name="T35" fmla="*/ 0 h 1920"/>
                <a:gd name="T36" fmla="*/ 1920 w 1920"/>
                <a:gd name="T37" fmla="*/ 0 h 1920"/>
                <a:gd name="T38" fmla="*/ 1920 w 1920"/>
                <a:gd name="T39" fmla="*/ 1000 h 1920"/>
                <a:gd name="T40" fmla="*/ 1800 w 1920"/>
                <a:gd name="T41" fmla="*/ 1120 h 1920"/>
                <a:gd name="T42" fmla="*/ 1120 w 1920"/>
                <a:gd name="T43" fmla="*/ 1120 h 1920"/>
                <a:gd name="T44" fmla="*/ 1120 w 1920"/>
                <a:gd name="T45" fmla="*/ 1800 h 1920"/>
                <a:gd name="T46" fmla="*/ 1000 w 1920"/>
                <a:gd name="T47" fmla="*/ 1920 h 1920"/>
                <a:gd name="T48" fmla="*/ 0 w 1920"/>
                <a:gd name="T49" fmla="*/ 1920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0" h="1920">
                  <a:moveTo>
                    <a:pt x="1861" y="1221"/>
                  </a:moveTo>
                  <a:cubicBezTo>
                    <a:pt x="1221" y="1861"/>
                    <a:pt x="1221" y="1861"/>
                    <a:pt x="1221" y="1861"/>
                  </a:cubicBezTo>
                  <a:cubicBezTo>
                    <a:pt x="1208" y="1875"/>
                    <a:pt x="1192" y="1886"/>
                    <a:pt x="1176" y="1896"/>
                  </a:cubicBezTo>
                  <a:cubicBezTo>
                    <a:pt x="1192" y="1866"/>
                    <a:pt x="1200" y="1834"/>
                    <a:pt x="1200" y="1800"/>
                  </a:cubicBezTo>
                  <a:cubicBezTo>
                    <a:pt x="1200" y="1200"/>
                    <a:pt x="1200" y="1200"/>
                    <a:pt x="1200" y="1200"/>
                  </a:cubicBezTo>
                  <a:cubicBezTo>
                    <a:pt x="1800" y="1200"/>
                    <a:pt x="1800" y="1200"/>
                    <a:pt x="1800" y="1200"/>
                  </a:cubicBezTo>
                  <a:cubicBezTo>
                    <a:pt x="1834" y="1200"/>
                    <a:pt x="1866" y="1192"/>
                    <a:pt x="1896" y="1176"/>
                  </a:cubicBezTo>
                  <a:cubicBezTo>
                    <a:pt x="1886" y="1192"/>
                    <a:pt x="1875" y="1208"/>
                    <a:pt x="1861" y="1221"/>
                  </a:cubicBezTo>
                  <a:close/>
                  <a:moveTo>
                    <a:pt x="0" y="1920"/>
                  </a:moveTo>
                  <a:cubicBezTo>
                    <a:pt x="0" y="499"/>
                    <a:pt x="0" y="499"/>
                    <a:pt x="0" y="499"/>
                  </a:cubicBezTo>
                  <a:cubicBezTo>
                    <a:pt x="57" y="538"/>
                    <a:pt x="126" y="560"/>
                    <a:pt x="200" y="560"/>
                  </a:cubicBezTo>
                  <a:cubicBezTo>
                    <a:pt x="285" y="560"/>
                    <a:pt x="363" y="530"/>
                    <a:pt x="425" y="481"/>
                  </a:cubicBezTo>
                  <a:cubicBezTo>
                    <a:pt x="532" y="588"/>
                    <a:pt x="532" y="588"/>
                    <a:pt x="532" y="588"/>
                  </a:cubicBezTo>
                  <a:cubicBezTo>
                    <a:pt x="547" y="604"/>
                    <a:pt x="573" y="604"/>
                    <a:pt x="588" y="588"/>
                  </a:cubicBezTo>
                  <a:cubicBezTo>
                    <a:pt x="604" y="573"/>
                    <a:pt x="604" y="547"/>
                    <a:pt x="588" y="532"/>
                  </a:cubicBezTo>
                  <a:cubicBezTo>
                    <a:pt x="481" y="425"/>
                    <a:pt x="481" y="425"/>
                    <a:pt x="481" y="425"/>
                  </a:cubicBezTo>
                  <a:cubicBezTo>
                    <a:pt x="530" y="363"/>
                    <a:pt x="560" y="285"/>
                    <a:pt x="560" y="200"/>
                  </a:cubicBezTo>
                  <a:cubicBezTo>
                    <a:pt x="560" y="126"/>
                    <a:pt x="538" y="57"/>
                    <a:pt x="499" y="0"/>
                  </a:cubicBezTo>
                  <a:cubicBezTo>
                    <a:pt x="1920" y="0"/>
                    <a:pt x="1920" y="0"/>
                    <a:pt x="1920" y="0"/>
                  </a:cubicBezTo>
                  <a:cubicBezTo>
                    <a:pt x="1920" y="1000"/>
                    <a:pt x="1920" y="1000"/>
                    <a:pt x="1920" y="1000"/>
                  </a:cubicBezTo>
                  <a:cubicBezTo>
                    <a:pt x="1920" y="1066"/>
                    <a:pt x="1866" y="1120"/>
                    <a:pt x="1800" y="1120"/>
                  </a:cubicBezTo>
                  <a:cubicBezTo>
                    <a:pt x="1120" y="1120"/>
                    <a:pt x="1120" y="1120"/>
                    <a:pt x="1120" y="1120"/>
                  </a:cubicBezTo>
                  <a:cubicBezTo>
                    <a:pt x="1120" y="1800"/>
                    <a:pt x="1120" y="1800"/>
                    <a:pt x="1120" y="1800"/>
                  </a:cubicBezTo>
                  <a:cubicBezTo>
                    <a:pt x="1120" y="1866"/>
                    <a:pt x="1066" y="1920"/>
                    <a:pt x="1000" y="1920"/>
                  </a:cubicBezTo>
                  <a:lnTo>
                    <a:pt x="0" y="19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4" name="Oval 11">
              <a:extLst>
                <a:ext uri="{FF2B5EF4-FFF2-40B4-BE49-F238E27FC236}">
                  <a16:creationId xmlns:a16="http://schemas.microsoft.com/office/drawing/2014/main" id="{91D285A1-9289-461E-A259-F668F114D4B2}"/>
                </a:ext>
              </a:extLst>
            </p:cNvPr>
            <p:cNvSpPr>
              <a:spLocks noChangeArrowheads="1"/>
            </p:cNvSpPr>
            <p:nvPr/>
          </p:nvSpPr>
          <p:spPr bwMode="auto">
            <a:xfrm>
              <a:off x="4127500" y="2009776"/>
              <a:ext cx="768350" cy="768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grpSp>
      <p:sp>
        <p:nvSpPr>
          <p:cNvPr id="17" name="Subtitle">
            <a:extLst>
              <a:ext uri="{FF2B5EF4-FFF2-40B4-BE49-F238E27FC236}">
                <a16:creationId xmlns:a16="http://schemas.microsoft.com/office/drawing/2014/main" id="{C6027D3B-44F7-4B47-BC70-6EEC7920A5CB}"/>
              </a:ext>
            </a:extLst>
          </p:cNvPr>
          <p:cNvSpPr txBox="1">
            <a:spLocks/>
          </p:cNvSpPr>
          <p:nvPr/>
        </p:nvSpPr>
        <p:spPr>
          <a:xfrm>
            <a:off x="2073878" y="1277093"/>
            <a:ext cx="5909531" cy="180049"/>
          </a:xfrm>
          <a:prstGeom prst="rect">
            <a:avLst/>
          </a:prstGeom>
          <a:noFill/>
          <a:ln w="9525">
            <a:noFill/>
          </a:ln>
        </p:spPr>
        <p:txBody>
          <a:bodyPr vert="horz" wrap="square" lIns="0" tIns="0" rIns="0" bIns="0" rtlCol="0">
            <a:spAutoFit/>
          </a:bodyPr>
          <a:lstStyle/>
          <a:p>
            <a:pPr>
              <a:lnSpc>
                <a:spcPct val="90000"/>
              </a:lnSpc>
              <a:buClr>
                <a:schemeClr val="tx1"/>
              </a:buClr>
              <a:buSzPct val="100000"/>
            </a:pPr>
            <a:r>
              <a:rPr lang="en-US" sz="1300" b="1" dirty="0">
                <a:solidFill>
                  <a:srgbClr val="DE002B"/>
                </a:solidFill>
                <a:latin typeface="Arial" panose="020B0604020202020204" pitchFamily="34" charset="0"/>
                <a:sym typeface="+mn-lt"/>
              </a:rPr>
              <a:t>Key challenges</a:t>
            </a:r>
          </a:p>
        </p:txBody>
      </p:sp>
      <p:sp>
        <p:nvSpPr>
          <p:cNvPr id="16" name="Source">
            <a:extLst>
              <a:ext uri="{FF2B5EF4-FFF2-40B4-BE49-F238E27FC236}">
                <a16:creationId xmlns:a16="http://schemas.microsoft.com/office/drawing/2014/main" id="{C12746A2-7256-4E6A-90E9-81FC49AB1512}"/>
              </a:ext>
            </a:extLst>
          </p:cNvPr>
          <p:cNvSpPr txBox="1"/>
          <p:nvPr/>
        </p:nvSpPr>
        <p:spPr>
          <a:xfrm>
            <a:off x="1197113" y="4931855"/>
            <a:ext cx="1880323"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a:t>
            </a:r>
            <a:r>
              <a:rPr lang="en-US" sz="675" dirty="0" err="1">
                <a:latin typeface="Arial" panose="020B0604020202020204" pitchFamily="34" charset="0"/>
                <a:sym typeface="+mn-lt"/>
              </a:rPr>
              <a:t>GSMA</a:t>
            </a:r>
            <a:r>
              <a:rPr lang="en-US" sz="675" dirty="0">
                <a:latin typeface="Arial" panose="020B0604020202020204" pitchFamily="34" charset="0"/>
                <a:sym typeface="+mn-lt"/>
              </a:rPr>
              <a:t>, expert interviews, Roland Berger</a:t>
            </a:r>
          </a:p>
        </p:txBody>
      </p:sp>
      <p:sp>
        <p:nvSpPr>
          <p:cNvPr id="20" name="Joined 7">
            <a:extLst>
              <a:ext uri="{FF2B5EF4-FFF2-40B4-BE49-F238E27FC236}">
                <a16:creationId xmlns:a16="http://schemas.microsoft.com/office/drawing/2014/main" id="{F30ED494-AA1C-41E5-B083-A86EE7C56B97}"/>
              </a:ext>
            </a:extLst>
          </p:cNvPr>
          <p:cNvSpPr txBox="1">
            <a:spLocks/>
          </p:cNvSpPr>
          <p:nvPr/>
        </p:nvSpPr>
        <p:spPr>
          <a:xfrm>
            <a:off x="2073878" y="1620253"/>
            <a:ext cx="6486956" cy="2931572"/>
          </a:xfrm>
          <a:prstGeom prst="rect">
            <a:avLst/>
          </a:prstGeom>
        </p:spPr>
        <p:txBody>
          <a:bodyPr vert="horz" wrap="square" lIns="0" tIns="0" rIns="0" bIns="0" rtlCol="0">
            <a:spAutoFit/>
          </a:bodyPr>
          <a:lstStyle/>
          <a:p>
            <a:pPr marL="285750" indent="-285750">
              <a:lnSpc>
                <a:spcPct val="90000"/>
              </a:lnSpc>
              <a:spcBef>
                <a:spcPts val="200"/>
              </a:spcBef>
              <a:buClr>
                <a:schemeClr val="accent5"/>
              </a:buClr>
              <a:buSzPct val="100000"/>
              <a:buFont typeface="Wingdings" panose="05000000000000000000" pitchFamily="2" charset="2"/>
              <a:buChar char="§"/>
            </a:pPr>
            <a:r>
              <a:rPr lang="en-US" sz="1300" b="1" noProof="1">
                <a:latin typeface="+mj-lt"/>
                <a:cs typeface="Arial Narrow" pitchFamily="34" charset="0"/>
              </a:rPr>
              <a:t>Managing pricing / discounts:</a:t>
            </a:r>
          </a:p>
          <a:p>
            <a:pPr marL="573088" lvl="1" indent="-285750">
              <a:lnSpc>
                <a:spcPct val="90000"/>
              </a:lnSpc>
              <a:spcBef>
                <a:spcPts val="200"/>
              </a:spcBef>
              <a:buClr>
                <a:schemeClr val="accent5"/>
              </a:buClr>
              <a:buSzPct val="100000"/>
              <a:buFont typeface="Arial" panose="020B0604020202020204" pitchFamily="34" charset="0"/>
              <a:buChar char="‾"/>
            </a:pPr>
            <a:r>
              <a:rPr lang="en-US" sz="1300" noProof="1">
                <a:latin typeface="+mj-lt"/>
                <a:cs typeface="Arial Narrow" pitchFamily="34" charset="0"/>
              </a:rPr>
              <a:t>Discounts are a major part of the proposition of an online marketplace</a:t>
            </a:r>
          </a:p>
          <a:p>
            <a:pPr marL="573088" lvl="1" indent="-285750">
              <a:lnSpc>
                <a:spcPct val="90000"/>
              </a:lnSpc>
              <a:spcBef>
                <a:spcPts val="200"/>
              </a:spcBef>
              <a:buClr>
                <a:schemeClr val="accent5"/>
              </a:buClr>
              <a:buSzPct val="100000"/>
              <a:buFont typeface="Arial" panose="020B0604020202020204" pitchFamily="34" charset="0"/>
              <a:buChar char="‾"/>
            </a:pPr>
            <a:r>
              <a:rPr lang="en-US" sz="1300" noProof="1">
                <a:latin typeface="+mj-lt"/>
                <a:cs typeface="Arial Narrow" pitchFamily="34" charset="0"/>
              </a:rPr>
              <a:t>Agreeing on the discount structure and division of the cost between merchants and marketplace is key</a:t>
            </a:r>
          </a:p>
          <a:p>
            <a:pPr marL="285750" indent="-285750">
              <a:lnSpc>
                <a:spcPct val="90000"/>
              </a:lnSpc>
              <a:spcBef>
                <a:spcPts val="200"/>
              </a:spcBef>
              <a:buClr>
                <a:schemeClr val="accent5"/>
              </a:buClr>
              <a:buSzPct val="100000"/>
              <a:buFont typeface="Wingdings" panose="05000000000000000000" pitchFamily="2" charset="2"/>
              <a:buChar char="§"/>
            </a:pPr>
            <a:r>
              <a:rPr lang="en-US" sz="1300" b="1" noProof="1">
                <a:latin typeface="+mj-lt"/>
                <a:cs typeface="Arial Narrow" pitchFamily="34" charset="0"/>
              </a:rPr>
              <a:t>Legal scenarios / liability / dispute management</a:t>
            </a:r>
          </a:p>
          <a:p>
            <a:pPr marL="573088" lvl="1" indent="-285750">
              <a:lnSpc>
                <a:spcPct val="90000"/>
              </a:lnSpc>
              <a:spcBef>
                <a:spcPts val="200"/>
              </a:spcBef>
              <a:buClr>
                <a:schemeClr val="accent5"/>
              </a:buClr>
              <a:buSzPct val="100000"/>
              <a:buFont typeface="Arial" panose="020B0604020202020204" pitchFamily="34" charset="0"/>
              <a:buChar char="‾"/>
            </a:pPr>
            <a:r>
              <a:rPr lang="en-US" sz="1300" noProof="1">
                <a:latin typeface="+mj-lt"/>
              </a:rPr>
              <a:t>With the wide stakeholder ecosystem, clear legal documents to manage the relationship and split liabilities are required (see appendix for details)</a:t>
            </a:r>
          </a:p>
          <a:p>
            <a:pPr marL="285750" indent="-285750">
              <a:lnSpc>
                <a:spcPct val="90000"/>
              </a:lnSpc>
              <a:spcBef>
                <a:spcPts val="200"/>
              </a:spcBef>
              <a:buClr>
                <a:schemeClr val="accent5"/>
              </a:buClr>
              <a:buSzPct val="100000"/>
              <a:buFont typeface="Wingdings" panose="05000000000000000000" pitchFamily="2" charset="2"/>
              <a:buChar char="§"/>
            </a:pPr>
            <a:r>
              <a:rPr lang="en-US" sz="1300" b="1" noProof="1">
                <a:latin typeface="+mj-lt"/>
                <a:cs typeface="Arial Narrow" pitchFamily="34" charset="0"/>
              </a:rPr>
              <a:t>Detailed business case</a:t>
            </a:r>
          </a:p>
          <a:p>
            <a:pPr marL="573088" lvl="1" indent="-285750">
              <a:lnSpc>
                <a:spcPct val="90000"/>
              </a:lnSpc>
              <a:spcBef>
                <a:spcPts val="200"/>
              </a:spcBef>
              <a:buClr>
                <a:schemeClr val="accent5"/>
              </a:buClr>
              <a:buSzPct val="100000"/>
              <a:buFont typeface="Arial" panose="020B0604020202020204" pitchFamily="34" charset="0"/>
              <a:buChar char="‾"/>
            </a:pPr>
            <a:r>
              <a:rPr lang="en-US" sz="1300" noProof="1">
                <a:latin typeface="+mj-lt"/>
              </a:rPr>
              <a:t>To set the commission and discounts plan a detailed business case driven by the gross, revenue is required (see appendix for details)</a:t>
            </a:r>
          </a:p>
          <a:p>
            <a:pPr marL="285750" indent="-285750">
              <a:lnSpc>
                <a:spcPct val="90000"/>
              </a:lnSpc>
              <a:spcBef>
                <a:spcPts val="200"/>
              </a:spcBef>
              <a:buClr>
                <a:schemeClr val="accent5"/>
              </a:buClr>
              <a:buSzPct val="100000"/>
              <a:buFont typeface="Wingdings" panose="05000000000000000000" pitchFamily="2" charset="2"/>
              <a:buChar char="§"/>
            </a:pPr>
            <a:r>
              <a:rPr lang="en-US" sz="1300" b="1" noProof="1">
                <a:latin typeface="+mj-lt"/>
                <a:cs typeface="Arial Narrow" pitchFamily="34" charset="0"/>
              </a:rPr>
              <a:t>Call centre set-up</a:t>
            </a:r>
          </a:p>
          <a:p>
            <a:pPr marL="573088" lvl="1" indent="-285750">
              <a:lnSpc>
                <a:spcPct val="90000"/>
              </a:lnSpc>
              <a:spcBef>
                <a:spcPts val="200"/>
              </a:spcBef>
              <a:buClr>
                <a:schemeClr val="accent5"/>
              </a:buClr>
              <a:buSzPct val="100000"/>
              <a:buFont typeface="Arial" panose="020B0604020202020204" pitchFamily="34" charset="0"/>
              <a:buChar char="‾"/>
            </a:pPr>
            <a:r>
              <a:rPr lang="en-US" sz="1300" noProof="1">
                <a:latin typeface="+mj-lt"/>
              </a:rPr>
              <a:t>Mobile money providers have an existing all centre to support on payment requests</a:t>
            </a:r>
          </a:p>
          <a:p>
            <a:pPr marL="573088" lvl="1" indent="-285750">
              <a:lnSpc>
                <a:spcPct val="90000"/>
              </a:lnSpc>
              <a:spcBef>
                <a:spcPts val="200"/>
              </a:spcBef>
              <a:buClr>
                <a:schemeClr val="accent5"/>
              </a:buClr>
              <a:buSzPct val="100000"/>
              <a:buFont typeface="Arial" panose="020B0604020202020204" pitchFamily="34" charset="0"/>
              <a:buChar char="‾"/>
            </a:pPr>
            <a:r>
              <a:rPr lang="en-US" sz="1300" noProof="1">
                <a:latin typeface="+mj-lt"/>
              </a:rPr>
              <a:t>An e-commerce platform relies heavily on customer support and setting up the call centre should be well though through (see appendix for details)</a:t>
            </a:r>
          </a:p>
        </p:txBody>
      </p:sp>
      <p:pic>
        <p:nvPicPr>
          <p:cNvPr id="15" name="Picture 14" descr="Application&#10;&#10;Description automatically generated">
            <a:extLst>
              <a:ext uri="{FF2B5EF4-FFF2-40B4-BE49-F238E27FC236}">
                <a16:creationId xmlns:a16="http://schemas.microsoft.com/office/drawing/2014/main" id="{5EEB834D-77A9-4B09-B844-D9D984C6E0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2804672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23" hidden="1">
            <a:extLst>
              <a:ext uri="{FF2B5EF4-FFF2-40B4-BE49-F238E27FC236}">
                <a16:creationId xmlns:a16="http://schemas.microsoft.com/office/drawing/2014/main" id="{76C29B2F-A2CA-4B62-B081-D29A44217BA0}"/>
              </a:ext>
            </a:extLst>
          </p:cNvPr>
          <p:cNvGraphicFramePr>
            <a:graphicFrameLocks noChangeAspect="1"/>
          </p:cNvGraphicFramePr>
          <p:nvPr>
            <p:custDataLst>
              <p:tags r:id="rId1"/>
            </p:custDataLst>
            <p:extLst>
              <p:ext uri="{D42A27DB-BD31-4B8C-83A1-F6EECF244321}">
                <p14:modId xmlns:p14="http://schemas.microsoft.com/office/powerpoint/2010/main" val="35995617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622" imgH="623" progId="TCLayout.ActiveDocument.1">
                  <p:embed/>
                </p:oleObj>
              </mc:Choice>
              <mc:Fallback>
                <p:oleObj name="think-cell Slide" r:id="rId3" imgW="622" imgH="623"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6" name="Joined 7">
            <a:extLst>
              <a:ext uri="{FF2B5EF4-FFF2-40B4-BE49-F238E27FC236}">
                <a16:creationId xmlns:a16="http://schemas.microsoft.com/office/drawing/2014/main" id="{8B2000A7-14D8-40F3-B719-8BDFEE547351}"/>
              </a:ext>
            </a:extLst>
          </p:cNvPr>
          <p:cNvSpPr txBox="1">
            <a:spLocks/>
          </p:cNvSpPr>
          <p:nvPr/>
        </p:nvSpPr>
        <p:spPr>
          <a:xfrm>
            <a:off x="2073878" y="1782982"/>
            <a:ext cx="6486956" cy="2231380"/>
          </a:xfrm>
          <a:prstGeom prst="rect">
            <a:avLst/>
          </a:prstGeom>
        </p:spPr>
        <p:txBody>
          <a:bodyPr vert="horz" wrap="square" lIns="0" tIns="0" rIns="0" bIns="0" rtlCol="0">
            <a:spAutoFit/>
          </a:bodyPr>
          <a:lstStyle/>
          <a:p>
            <a:pPr marL="285750" indent="-285750">
              <a:lnSpc>
                <a:spcPts val="1400"/>
              </a:lnSpc>
              <a:spcBef>
                <a:spcPts val="600"/>
              </a:spcBef>
              <a:spcAft>
                <a:spcPts val="600"/>
              </a:spcAft>
              <a:buClr>
                <a:schemeClr val="accent5"/>
              </a:buClr>
              <a:buSzPct val="100000"/>
              <a:buFont typeface="Wingdings" panose="05000000000000000000" pitchFamily="2" charset="2"/>
              <a:buChar char="§"/>
            </a:pPr>
            <a:r>
              <a:rPr lang="en-US" sz="1300" noProof="1">
                <a:latin typeface="+mj-lt"/>
                <a:cs typeface="Arial Narrow" pitchFamily="34" charset="0"/>
              </a:rPr>
              <a:t>Operators well poised to reap the rewards of a Payments as a Platform (PaaP) approach, particularly by setting up an online marketplace to:</a:t>
            </a:r>
          </a:p>
          <a:p>
            <a:pPr marL="574675" indent="-285750">
              <a:lnSpc>
                <a:spcPts val="1400"/>
              </a:lnSpc>
              <a:spcBef>
                <a:spcPts val="600"/>
              </a:spcBef>
              <a:spcAft>
                <a:spcPts val="600"/>
              </a:spcAft>
              <a:buClr>
                <a:schemeClr val="accent5"/>
              </a:buClr>
              <a:buSzPct val="100000"/>
              <a:buFont typeface="Arial" panose="020B0604020202020204" pitchFamily="34" charset="0"/>
              <a:buChar char="‾"/>
            </a:pPr>
            <a:r>
              <a:rPr lang="en-US" sz="1300" noProof="1">
                <a:latin typeface="+mj-lt"/>
                <a:cs typeface="Arial Narrow" pitchFamily="34" charset="0"/>
              </a:rPr>
              <a:t>Improve proposition to customers and merchants</a:t>
            </a:r>
          </a:p>
          <a:p>
            <a:pPr marL="574675" indent="-285750">
              <a:lnSpc>
                <a:spcPts val="1400"/>
              </a:lnSpc>
              <a:spcBef>
                <a:spcPts val="600"/>
              </a:spcBef>
              <a:spcAft>
                <a:spcPts val="600"/>
              </a:spcAft>
              <a:buClr>
                <a:schemeClr val="accent5"/>
              </a:buClr>
              <a:buSzPct val="100000"/>
              <a:buFont typeface="Arial" panose="020B0604020202020204" pitchFamily="34" charset="0"/>
              <a:buChar char="‾"/>
            </a:pPr>
            <a:r>
              <a:rPr lang="en-US" sz="1300" noProof="1">
                <a:latin typeface="+mj-lt"/>
                <a:cs typeface="Arial Narrow" pitchFamily="34" charset="0"/>
              </a:rPr>
              <a:t>Improve competitive positioning with potential upcoming competition from platforms such as Alipay and Pay</a:t>
            </a:r>
            <a:r>
              <a:rPr lang="en-GB" sz="1300" noProof="1">
                <a:latin typeface="+mj-lt"/>
                <a:cs typeface="Arial Narrow" pitchFamily="34" charset="0"/>
              </a:rPr>
              <a:t>tm</a:t>
            </a:r>
            <a:endParaRPr lang="hu-HU" sz="1300" noProof="1">
              <a:latin typeface="+mj-lt"/>
              <a:cs typeface="Arial Narrow" pitchFamily="34" charset="0"/>
            </a:endParaRPr>
          </a:p>
          <a:p>
            <a:pPr marL="285750" indent="-285750">
              <a:lnSpc>
                <a:spcPts val="1400"/>
              </a:lnSpc>
              <a:spcBef>
                <a:spcPts val="600"/>
              </a:spcBef>
              <a:spcAft>
                <a:spcPts val="600"/>
              </a:spcAft>
              <a:buClr>
                <a:schemeClr val="accent5"/>
              </a:buClr>
              <a:buSzPct val="100000"/>
              <a:buFont typeface="Wingdings" panose="05000000000000000000" pitchFamily="2" charset="2"/>
              <a:buChar char="§"/>
            </a:pPr>
            <a:r>
              <a:rPr lang="en-US" sz="1300" noProof="1">
                <a:latin typeface="+mj-lt"/>
                <a:cs typeface="Arial Narrow" pitchFamily="34" charset="0"/>
              </a:rPr>
              <a:t>Launching a marketplace has multiple complexities and requirements including complicated logistics and heavy technology and analytics requirements</a:t>
            </a:r>
          </a:p>
          <a:p>
            <a:pPr marL="285750" indent="-285750">
              <a:lnSpc>
                <a:spcPts val="1400"/>
              </a:lnSpc>
              <a:spcBef>
                <a:spcPts val="600"/>
              </a:spcBef>
              <a:spcAft>
                <a:spcPts val="600"/>
              </a:spcAft>
              <a:buClr>
                <a:schemeClr val="accent5"/>
              </a:buClr>
              <a:buSzPct val="100000"/>
              <a:buFont typeface="Wingdings" panose="05000000000000000000" pitchFamily="2" charset="2"/>
              <a:buChar char="§"/>
            </a:pPr>
            <a:r>
              <a:rPr lang="en-US" sz="1300" noProof="1">
                <a:latin typeface="+mj-lt"/>
                <a:cs typeface="Arial Narrow" pitchFamily="34" charset="0"/>
              </a:rPr>
              <a:t>However, mobile money providers are uniquely positioned to leverage their assets (e.g. agent network and existing customer base) to overcome the complexities</a:t>
            </a:r>
          </a:p>
        </p:txBody>
      </p:sp>
      <p:sp>
        <p:nvSpPr>
          <p:cNvPr id="3" name="Slide Number Placeholder 2"/>
          <p:cNvSpPr>
            <a:spLocks noGrp="1"/>
          </p:cNvSpPr>
          <p:nvPr>
            <p:ph type="sldNum" sz="quarter" idx="15"/>
          </p:nvPr>
        </p:nvSpPr>
        <p:spPr>
          <a:xfrm>
            <a:off x="420688" y="4826858"/>
            <a:ext cx="2133600" cy="273844"/>
          </a:xfrm>
        </p:spPr>
        <p:txBody>
          <a:bodyPr/>
          <a:lstStyle/>
          <a:p>
            <a:fld id="{E52D2AFC-71C4-4511-B128-4ECEE52D3027}" type="slidenum">
              <a:rPr lang="en-ZA" smtClean="0"/>
              <a:pPr/>
              <a:t>52</a:t>
            </a:fld>
            <a:endParaRPr lang="en-ZA" dirty="0"/>
          </a:p>
        </p:txBody>
      </p:sp>
      <p:sp>
        <p:nvSpPr>
          <p:cNvPr id="4" name="Title 3"/>
          <p:cNvSpPr>
            <a:spLocks noGrp="1"/>
          </p:cNvSpPr>
          <p:nvPr>
            <p:ph type="title"/>
          </p:nvPr>
        </p:nvSpPr>
        <p:spPr/>
        <p:txBody>
          <a:bodyPr wrap="square" lIns="0" tIns="0" rIns="0" bIns="0">
            <a:normAutofit/>
          </a:bodyPr>
          <a:lstStyle/>
          <a:p>
            <a:r>
              <a:rPr lang="en-US" dirty="0"/>
              <a:t>Despite these challenge and complexities, the prize offered by an online marketplace is worth pursuing</a:t>
            </a:r>
            <a:endParaRPr lang="en-GB" dirty="0"/>
          </a:p>
        </p:txBody>
      </p:sp>
      <p:cxnSp>
        <p:nvCxnSpPr>
          <p:cNvPr id="40" name="Straight Connector 39">
            <a:extLst>
              <a:ext uri="{FF2B5EF4-FFF2-40B4-BE49-F238E27FC236}">
                <a16:creationId xmlns:a16="http://schemas.microsoft.com/office/drawing/2014/main" id="{0308F407-91FB-49D3-8271-90748C5FC7CF}"/>
              </a:ext>
            </a:extLst>
          </p:cNvPr>
          <p:cNvCxnSpPr/>
          <p:nvPr/>
        </p:nvCxnSpPr>
        <p:spPr>
          <a:xfrm>
            <a:off x="1197114" y="1711892"/>
            <a:ext cx="7412732" cy="0"/>
          </a:xfrm>
          <a:prstGeom prst="line">
            <a:avLst/>
          </a:prstGeom>
          <a:ln w="15875" cmpd="sng">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0FAD75-B721-48FE-ACF6-8D150B84AEAD}"/>
              </a:ext>
            </a:extLst>
          </p:cNvPr>
          <p:cNvCxnSpPr>
            <a:cxnSpLocks/>
          </p:cNvCxnSpPr>
          <p:nvPr/>
        </p:nvCxnSpPr>
        <p:spPr>
          <a:xfrm>
            <a:off x="1656784" y="1357446"/>
            <a:ext cx="0" cy="3158992"/>
          </a:xfrm>
          <a:prstGeom prst="line">
            <a:avLst/>
          </a:prstGeom>
          <a:ln w="15875" cmpd="sng">
            <a:solidFill>
              <a:schemeClr val="accent3"/>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E1871D2-9BFE-4B05-82B1-708085E0FED8}"/>
              </a:ext>
            </a:extLst>
          </p:cNvPr>
          <p:cNvSpPr/>
          <p:nvPr/>
        </p:nvSpPr>
        <p:spPr>
          <a:xfrm>
            <a:off x="1365581" y="1421212"/>
            <a:ext cx="582406" cy="581360"/>
          </a:xfrm>
          <a:prstGeom prst="ellipse">
            <a:avLst/>
          </a:prstGeom>
          <a:solidFill>
            <a:schemeClr val="accent3"/>
          </a:solidFill>
          <a:ln w="19050">
            <a:solidFill>
              <a:schemeClr val="bg1"/>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1">
            <a:noAutofit/>
          </a:bodyPr>
          <a:lstStyle/>
          <a:p>
            <a:pPr algn="l">
              <a:lnSpc>
                <a:spcPct val="90000"/>
              </a:lnSpc>
              <a:spcBef>
                <a:spcPts val="400"/>
              </a:spcBef>
            </a:pPr>
            <a:endParaRPr lang="en-US" sz="3900" b="0" dirty="0">
              <a:solidFill>
                <a:schemeClr val="bg1"/>
              </a:solidFill>
            </a:endParaRPr>
          </a:p>
        </p:txBody>
      </p:sp>
      <p:grpSp>
        <p:nvGrpSpPr>
          <p:cNvPr id="43" name="Group 42">
            <a:extLst>
              <a:ext uri="{FF2B5EF4-FFF2-40B4-BE49-F238E27FC236}">
                <a16:creationId xmlns:a16="http://schemas.microsoft.com/office/drawing/2014/main" id="{F83732D6-4A77-4AF2-8C92-FAFC4A8B1D42}"/>
              </a:ext>
            </a:extLst>
          </p:cNvPr>
          <p:cNvGrpSpPr>
            <a:grpSpLocks noChangeAspect="1"/>
          </p:cNvGrpSpPr>
          <p:nvPr/>
        </p:nvGrpSpPr>
        <p:grpSpPr>
          <a:xfrm>
            <a:off x="1478564" y="1550261"/>
            <a:ext cx="323076" cy="323262"/>
            <a:chOff x="4127500" y="2009776"/>
            <a:chExt cx="2741613" cy="2743200"/>
          </a:xfrm>
          <a:solidFill>
            <a:schemeClr val="bg1"/>
          </a:solidFill>
        </p:grpSpPr>
        <p:sp>
          <p:nvSpPr>
            <p:cNvPr id="44" name="Freeform 10">
              <a:extLst>
                <a:ext uri="{FF2B5EF4-FFF2-40B4-BE49-F238E27FC236}">
                  <a16:creationId xmlns:a16="http://schemas.microsoft.com/office/drawing/2014/main" id="{707C82E6-FF10-493B-993C-CB5AA582CA43}"/>
                </a:ext>
              </a:extLst>
            </p:cNvPr>
            <p:cNvSpPr>
              <a:spLocks noEditPoints="1"/>
            </p:cNvSpPr>
            <p:nvPr/>
          </p:nvSpPr>
          <p:spPr bwMode="auto">
            <a:xfrm>
              <a:off x="4237038" y="2119313"/>
              <a:ext cx="2632075" cy="2633663"/>
            </a:xfrm>
            <a:custGeom>
              <a:avLst/>
              <a:gdLst>
                <a:gd name="T0" fmla="*/ 1861 w 1920"/>
                <a:gd name="T1" fmla="*/ 1221 h 1920"/>
                <a:gd name="T2" fmla="*/ 1221 w 1920"/>
                <a:gd name="T3" fmla="*/ 1861 h 1920"/>
                <a:gd name="T4" fmla="*/ 1176 w 1920"/>
                <a:gd name="T5" fmla="*/ 1896 h 1920"/>
                <a:gd name="T6" fmla="*/ 1200 w 1920"/>
                <a:gd name="T7" fmla="*/ 1800 h 1920"/>
                <a:gd name="T8" fmla="*/ 1200 w 1920"/>
                <a:gd name="T9" fmla="*/ 1200 h 1920"/>
                <a:gd name="T10" fmla="*/ 1800 w 1920"/>
                <a:gd name="T11" fmla="*/ 1200 h 1920"/>
                <a:gd name="T12" fmla="*/ 1896 w 1920"/>
                <a:gd name="T13" fmla="*/ 1176 h 1920"/>
                <a:gd name="T14" fmla="*/ 1861 w 1920"/>
                <a:gd name="T15" fmla="*/ 1221 h 1920"/>
                <a:gd name="T16" fmla="*/ 0 w 1920"/>
                <a:gd name="T17" fmla="*/ 1920 h 1920"/>
                <a:gd name="T18" fmla="*/ 0 w 1920"/>
                <a:gd name="T19" fmla="*/ 499 h 1920"/>
                <a:gd name="T20" fmla="*/ 200 w 1920"/>
                <a:gd name="T21" fmla="*/ 560 h 1920"/>
                <a:gd name="T22" fmla="*/ 425 w 1920"/>
                <a:gd name="T23" fmla="*/ 481 h 1920"/>
                <a:gd name="T24" fmla="*/ 532 w 1920"/>
                <a:gd name="T25" fmla="*/ 588 h 1920"/>
                <a:gd name="T26" fmla="*/ 588 w 1920"/>
                <a:gd name="T27" fmla="*/ 588 h 1920"/>
                <a:gd name="T28" fmla="*/ 588 w 1920"/>
                <a:gd name="T29" fmla="*/ 532 h 1920"/>
                <a:gd name="T30" fmla="*/ 481 w 1920"/>
                <a:gd name="T31" fmla="*/ 425 h 1920"/>
                <a:gd name="T32" fmla="*/ 560 w 1920"/>
                <a:gd name="T33" fmla="*/ 200 h 1920"/>
                <a:gd name="T34" fmla="*/ 499 w 1920"/>
                <a:gd name="T35" fmla="*/ 0 h 1920"/>
                <a:gd name="T36" fmla="*/ 1920 w 1920"/>
                <a:gd name="T37" fmla="*/ 0 h 1920"/>
                <a:gd name="T38" fmla="*/ 1920 w 1920"/>
                <a:gd name="T39" fmla="*/ 1000 h 1920"/>
                <a:gd name="T40" fmla="*/ 1800 w 1920"/>
                <a:gd name="T41" fmla="*/ 1120 h 1920"/>
                <a:gd name="T42" fmla="*/ 1120 w 1920"/>
                <a:gd name="T43" fmla="*/ 1120 h 1920"/>
                <a:gd name="T44" fmla="*/ 1120 w 1920"/>
                <a:gd name="T45" fmla="*/ 1800 h 1920"/>
                <a:gd name="T46" fmla="*/ 1000 w 1920"/>
                <a:gd name="T47" fmla="*/ 1920 h 1920"/>
                <a:gd name="T48" fmla="*/ 0 w 1920"/>
                <a:gd name="T49" fmla="*/ 1920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0" h="1920">
                  <a:moveTo>
                    <a:pt x="1861" y="1221"/>
                  </a:moveTo>
                  <a:cubicBezTo>
                    <a:pt x="1221" y="1861"/>
                    <a:pt x="1221" y="1861"/>
                    <a:pt x="1221" y="1861"/>
                  </a:cubicBezTo>
                  <a:cubicBezTo>
                    <a:pt x="1208" y="1875"/>
                    <a:pt x="1192" y="1886"/>
                    <a:pt x="1176" y="1896"/>
                  </a:cubicBezTo>
                  <a:cubicBezTo>
                    <a:pt x="1192" y="1866"/>
                    <a:pt x="1200" y="1834"/>
                    <a:pt x="1200" y="1800"/>
                  </a:cubicBezTo>
                  <a:cubicBezTo>
                    <a:pt x="1200" y="1200"/>
                    <a:pt x="1200" y="1200"/>
                    <a:pt x="1200" y="1200"/>
                  </a:cubicBezTo>
                  <a:cubicBezTo>
                    <a:pt x="1800" y="1200"/>
                    <a:pt x="1800" y="1200"/>
                    <a:pt x="1800" y="1200"/>
                  </a:cubicBezTo>
                  <a:cubicBezTo>
                    <a:pt x="1834" y="1200"/>
                    <a:pt x="1866" y="1192"/>
                    <a:pt x="1896" y="1176"/>
                  </a:cubicBezTo>
                  <a:cubicBezTo>
                    <a:pt x="1886" y="1192"/>
                    <a:pt x="1875" y="1208"/>
                    <a:pt x="1861" y="1221"/>
                  </a:cubicBezTo>
                  <a:close/>
                  <a:moveTo>
                    <a:pt x="0" y="1920"/>
                  </a:moveTo>
                  <a:cubicBezTo>
                    <a:pt x="0" y="499"/>
                    <a:pt x="0" y="499"/>
                    <a:pt x="0" y="499"/>
                  </a:cubicBezTo>
                  <a:cubicBezTo>
                    <a:pt x="57" y="538"/>
                    <a:pt x="126" y="560"/>
                    <a:pt x="200" y="560"/>
                  </a:cubicBezTo>
                  <a:cubicBezTo>
                    <a:pt x="285" y="560"/>
                    <a:pt x="363" y="530"/>
                    <a:pt x="425" y="481"/>
                  </a:cubicBezTo>
                  <a:cubicBezTo>
                    <a:pt x="532" y="588"/>
                    <a:pt x="532" y="588"/>
                    <a:pt x="532" y="588"/>
                  </a:cubicBezTo>
                  <a:cubicBezTo>
                    <a:pt x="547" y="604"/>
                    <a:pt x="573" y="604"/>
                    <a:pt x="588" y="588"/>
                  </a:cubicBezTo>
                  <a:cubicBezTo>
                    <a:pt x="604" y="573"/>
                    <a:pt x="604" y="547"/>
                    <a:pt x="588" y="532"/>
                  </a:cubicBezTo>
                  <a:cubicBezTo>
                    <a:pt x="481" y="425"/>
                    <a:pt x="481" y="425"/>
                    <a:pt x="481" y="425"/>
                  </a:cubicBezTo>
                  <a:cubicBezTo>
                    <a:pt x="530" y="363"/>
                    <a:pt x="560" y="285"/>
                    <a:pt x="560" y="200"/>
                  </a:cubicBezTo>
                  <a:cubicBezTo>
                    <a:pt x="560" y="126"/>
                    <a:pt x="538" y="57"/>
                    <a:pt x="499" y="0"/>
                  </a:cubicBezTo>
                  <a:cubicBezTo>
                    <a:pt x="1920" y="0"/>
                    <a:pt x="1920" y="0"/>
                    <a:pt x="1920" y="0"/>
                  </a:cubicBezTo>
                  <a:cubicBezTo>
                    <a:pt x="1920" y="1000"/>
                    <a:pt x="1920" y="1000"/>
                    <a:pt x="1920" y="1000"/>
                  </a:cubicBezTo>
                  <a:cubicBezTo>
                    <a:pt x="1920" y="1066"/>
                    <a:pt x="1866" y="1120"/>
                    <a:pt x="1800" y="1120"/>
                  </a:cubicBezTo>
                  <a:cubicBezTo>
                    <a:pt x="1120" y="1120"/>
                    <a:pt x="1120" y="1120"/>
                    <a:pt x="1120" y="1120"/>
                  </a:cubicBezTo>
                  <a:cubicBezTo>
                    <a:pt x="1120" y="1800"/>
                    <a:pt x="1120" y="1800"/>
                    <a:pt x="1120" y="1800"/>
                  </a:cubicBezTo>
                  <a:cubicBezTo>
                    <a:pt x="1120" y="1866"/>
                    <a:pt x="1066" y="1920"/>
                    <a:pt x="1000" y="1920"/>
                  </a:cubicBezTo>
                  <a:lnTo>
                    <a:pt x="0" y="19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45" name="Oval 11">
              <a:extLst>
                <a:ext uri="{FF2B5EF4-FFF2-40B4-BE49-F238E27FC236}">
                  <a16:creationId xmlns:a16="http://schemas.microsoft.com/office/drawing/2014/main" id="{4CE0782D-75F1-4C28-BF73-B7A1706C067A}"/>
                </a:ext>
              </a:extLst>
            </p:cNvPr>
            <p:cNvSpPr>
              <a:spLocks noChangeArrowheads="1"/>
            </p:cNvSpPr>
            <p:nvPr/>
          </p:nvSpPr>
          <p:spPr bwMode="auto">
            <a:xfrm>
              <a:off x="4127500" y="2009776"/>
              <a:ext cx="768350" cy="768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grpSp>
      <p:sp>
        <p:nvSpPr>
          <p:cNvPr id="14" name="Subtitle">
            <a:extLst>
              <a:ext uri="{FF2B5EF4-FFF2-40B4-BE49-F238E27FC236}">
                <a16:creationId xmlns:a16="http://schemas.microsoft.com/office/drawing/2014/main" id="{07B08F8F-9BF7-4870-BE94-323FF4BB26A0}"/>
              </a:ext>
            </a:extLst>
          </p:cNvPr>
          <p:cNvSpPr txBox="1">
            <a:spLocks/>
          </p:cNvSpPr>
          <p:nvPr/>
        </p:nvSpPr>
        <p:spPr>
          <a:xfrm>
            <a:off x="2073878" y="1439821"/>
            <a:ext cx="5909531" cy="180049"/>
          </a:xfrm>
          <a:prstGeom prst="rect">
            <a:avLst/>
          </a:prstGeom>
          <a:noFill/>
          <a:ln w="9525">
            <a:noFill/>
          </a:ln>
        </p:spPr>
        <p:txBody>
          <a:bodyPr vert="horz" wrap="square" lIns="0" tIns="0" rIns="0" bIns="0" rtlCol="0">
            <a:spAutoFit/>
          </a:bodyPr>
          <a:lstStyle/>
          <a:p>
            <a:pPr>
              <a:lnSpc>
                <a:spcPct val="90000"/>
              </a:lnSpc>
              <a:buClr>
                <a:schemeClr val="tx1"/>
              </a:buClr>
              <a:buSzPct val="100000"/>
            </a:pPr>
            <a:r>
              <a:rPr lang="en-US" sz="1300" b="1" dirty="0">
                <a:solidFill>
                  <a:srgbClr val="DE002B"/>
                </a:solidFill>
                <a:latin typeface="Arial" panose="020B0604020202020204" pitchFamily="34" charset="0"/>
                <a:sym typeface="+mn-lt"/>
              </a:rPr>
              <a:t>Conclusion</a:t>
            </a:r>
          </a:p>
        </p:txBody>
      </p:sp>
      <p:sp>
        <p:nvSpPr>
          <p:cNvPr id="15" name="Source">
            <a:extLst>
              <a:ext uri="{FF2B5EF4-FFF2-40B4-BE49-F238E27FC236}">
                <a16:creationId xmlns:a16="http://schemas.microsoft.com/office/drawing/2014/main" id="{F4BA40B2-E505-410D-9C67-8887362BC709}"/>
              </a:ext>
            </a:extLst>
          </p:cNvPr>
          <p:cNvSpPr txBox="1"/>
          <p:nvPr/>
        </p:nvSpPr>
        <p:spPr>
          <a:xfrm>
            <a:off x="1197113" y="4900859"/>
            <a:ext cx="1880323"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a:t>
            </a:r>
            <a:r>
              <a:rPr lang="en-US" sz="675" dirty="0" err="1">
                <a:latin typeface="Arial" panose="020B0604020202020204" pitchFamily="34" charset="0"/>
                <a:sym typeface="+mn-lt"/>
              </a:rPr>
              <a:t>GSMA</a:t>
            </a:r>
            <a:r>
              <a:rPr lang="en-US" sz="675" dirty="0">
                <a:latin typeface="Arial" panose="020B0604020202020204" pitchFamily="34" charset="0"/>
                <a:sym typeface="+mn-lt"/>
              </a:rPr>
              <a:t>, expert interviews, Roland Berger</a:t>
            </a:r>
          </a:p>
        </p:txBody>
      </p:sp>
      <p:pic>
        <p:nvPicPr>
          <p:cNvPr id="17" name="Picture 16" descr="Application&#10;&#10;Description automatically generated">
            <a:extLst>
              <a:ext uri="{FF2B5EF4-FFF2-40B4-BE49-F238E27FC236}">
                <a16:creationId xmlns:a16="http://schemas.microsoft.com/office/drawing/2014/main" id="{2099C365-35C0-4E72-989A-2DE61E6F2C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3749137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54AC8BA-3287-48F4-B6FD-D2274F151885}"/>
              </a:ext>
            </a:extLst>
          </p:cNvPr>
          <p:cNvGraphicFramePr>
            <a:graphicFrameLocks noChangeAspect="1"/>
          </p:cNvGraphicFramePr>
          <p:nvPr>
            <p:custDataLst>
              <p:tags r:id="rId1"/>
            </p:custDataLst>
            <p:extLst>
              <p:ext uri="{D42A27DB-BD31-4B8C-83A1-F6EECF244321}">
                <p14:modId xmlns:p14="http://schemas.microsoft.com/office/powerpoint/2010/main" val="20800315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954AC8BA-3287-48F4-B6FD-D2274F15188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2E9FA88-CD7E-40DE-966E-06414AFEA66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200" b="1" dirty="0">
              <a:latin typeface="Arial" panose="020B0604020202020204" pitchFamily="34" charset="0"/>
              <a:ea typeface="+mj-ea"/>
              <a:cs typeface="Arial" panose="020B0604020202020204" pitchFamily="34" charset="0"/>
              <a:sym typeface="Arial" panose="020B0604020202020204" pitchFamily="34" charset="0"/>
            </a:endParaRPr>
          </a:p>
        </p:txBody>
      </p:sp>
      <p:pic>
        <p:nvPicPr>
          <p:cNvPr id="6" name="Picture 5">
            <a:extLst>
              <a:ext uri="{FF2B5EF4-FFF2-40B4-BE49-F238E27FC236}">
                <a16:creationId xmlns:a16="http://schemas.microsoft.com/office/drawing/2014/main" id="{B16157D6-13D0-4726-92AA-703F7DAE4C07}"/>
              </a:ext>
            </a:extLst>
          </p:cNvPr>
          <p:cNvPicPr>
            <a:picLocks noChangeAspect="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b="18750"/>
          <a:stretch/>
        </p:blipFill>
        <p:spPr>
          <a:xfrm>
            <a:off x="0" y="0"/>
            <a:ext cx="9144000" cy="5143500"/>
          </a:xfrm>
          <a:prstGeom prst="rect">
            <a:avLst/>
          </a:prstGeom>
        </p:spPr>
      </p:pic>
      <p:sp>
        <p:nvSpPr>
          <p:cNvPr id="3" name="Title 2"/>
          <p:cNvSpPr>
            <a:spLocks noGrp="1"/>
          </p:cNvSpPr>
          <p:nvPr>
            <p:ph type="ctrTitle"/>
          </p:nvPr>
        </p:nvSpPr>
        <p:spPr>
          <a:xfrm>
            <a:off x="350520" y="3703920"/>
            <a:ext cx="8300720" cy="1081440"/>
          </a:xfrm>
        </p:spPr>
        <p:txBody>
          <a:bodyPr/>
          <a:lstStyle/>
          <a:p>
            <a:r>
              <a:rPr lang="en-US" dirty="0"/>
              <a:t>6. Appendix</a:t>
            </a:r>
          </a:p>
        </p:txBody>
      </p:sp>
      <p:pic>
        <p:nvPicPr>
          <p:cNvPr id="7" name="Picture 6" descr="Application&#10;&#10;Description automatically generated">
            <a:extLst>
              <a:ext uri="{FF2B5EF4-FFF2-40B4-BE49-F238E27FC236}">
                <a16:creationId xmlns:a16="http://schemas.microsoft.com/office/drawing/2014/main" id="{CD4468E8-3321-415B-89CE-22203A9F78B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0520" y="758473"/>
            <a:ext cx="1008011" cy="1093487"/>
          </a:xfrm>
          <a:prstGeom prst="rect">
            <a:avLst/>
          </a:prstGeom>
        </p:spPr>
      </p:pic>
    </p:spTree>
    <p:extLst>
      <p:ext uri="{BB962C8B-B14F-4D97-AF65-F5344CB8AC3E}">
        <p14:creationId xmlns:p14="http://schemas.microsoft.com/office/powerpoint/2010/main" val="163918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 name="Object 1" hidden="1">
            <a:extLst>
              <a:ext uri="{FF2B5EF4-FFF2-40B4-BE49-F238E27FC236}">
                <a16:creationId xmlns:a16="http://schemas.microsoft.com/office/drawing/2014/main" id="{954AC8BA-3287-48F4-B6FD-D2274F151885}"/>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954AC8BA-3287-48F4-B6FD-D2274F15188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2E9FA88-CD7E-40DE-966E-06414AFEA66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2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Title 2"/>
          <p:cNvSpPr>
            <a:spLocks noGrp="1"/>
          </p:cNvSpPr>
          <p:nvPr>
            <p:ph type="ctrTitle"/>
          </p:nvPr>
        </p:nvSpPr>
        <p:spPr>
          <a:xfrm>
            <a:off x="350520" y="3703920"/>
            <a:ext cx="8300720" cy="1081440"/>
          </a:xfrm>
        </p:spPr>
        <p:txBody>
          <a:bodyPr/>
          <a:lstStyle/>
          <a:p>
            <a:r>
              <a:rPr lang="en-US" dirty="0"/>
              <a:t>3. What is my operational / org model?</a:t>
            </a:r>
          </a:p>
        </p:txBody>
      </p:sp>
      <p:sp>
        <p:nvSpPr>
          <p:cNvPr id="21" name="Title 2"/>
          <p:cNvSpPr txBox="1">
            <a:spLocks/>
          </p:cNvSpPr>
          <p:nvPr/>
        </p:nvSpPr>
        <p:spPr>
          <a:xfrm>
            <a:off x="502920" y="3856320"/>
            <a:ext cx="8300720" cy="1081440"/>
          </a:xfrm>
          <a:prstGeom prst="rect">
            <a:avLst/>
          </a:prstGeom>
        </p:spPr>
        <p:txBody>
          <a:bodyPr/>
          <a:lstStyle>
            <a:lvl1pPr algn="l" defTabSz="914400" rtl="0" eaLnBrk="1" latinLnBrk="0" hangingPunct="1">
              <a:spcBef>
                <a:spcPct val="0"/>
              </a:spcBef>
              <a:buNone/>
              <a:defRPr sz="3200" b="1" kern="1200">
                <a:solidFill>
                  <a:srgbClr val="FFFFFF"/>
                </a:solidFill>
                <a:latin typeface="Arial" panose="020B0604020202020204" pitchFamily="34" charset="0"/>
                <a:ea typeface="+mj-ea"/>
                <a:cs typeface="Arial" panose="020B0604020202020204" pitchFamily="34" charset="0"/>
              </a:defRPr>
            </a:lvl1pPr>
          </a:lstStyle>
          <a:p>
            <a:r>
              <a:rPr lang="en-US" dirty="0">
                <a:solidFill>
                  <a:schemeClr val="accent2"/>
                </a:solidFill>
              </a:rPr>
              <a:t>6.1 Self-diagnostic exercises</a:t>
            </a:r>
          </a:p>
        </p:txBody>
      </p: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91767" y="490483"/>
            <a:ext cx="3725249" cy="3725249"/>
          </a:xfrm>
          <a:prstGeom prst="rect">
            <a:avLst/>
          </a:prstGeom>
        </p:spPr>
      </p:pic>
      <p:pic>
        <p:nvPicPr>
          <p:cNvPr id="9" name="Picture 8" descr="Application&#10;&#10;Description automatically generated">
            <a:extLst>
              <a:ext uri="{FF2B5EF4-FFF2-40B4-BE49-F238E27FC236}">
                <a16:creationId xmlns:a16="http://schemas.microsoft.com/office/drawing/2014/main" id="{755A67A0-0ADC-4020-84D2-4C161F2FE8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4783" y="490483"/>
            <a:ext cx="1008011" cy="1093487"/>
          </a:xfrm>
          <a:prstGeom prst="rect">
            <a:avLst/>
          </a:prstGeom>
        </p:spPr>
      </p:pic>
    </p:spTree>
    <p:extLst>
      <p:ext uri="{BB962C8B-B14F-4D97-AF65-F5344CB8AC3E}">
        <p14:creationId xmlns:p14="http://schemas.microsoft.com/office/powerpoint/2010/main" val="23033132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0BD996A-4C8F-4E8C-8F97-A8D0B5F6C42D}"/>
              </a:ext>
            </a:extLst>
          </p:cNvPr>
          <p:cNvGraphicFramePr>
            <a:graphicFrameLocks noChangeAspect="1"/>
          </p:cNvGraphicFramePr>
          <p:nvPr>
            <p:custDataLst>
              <p:tags r:id="rId1"/>
            </p:custDataLst>
            <p:extLst>
              <p:ext uri="{D42A27DB-BD31-4B8C-83A1-F6EECF244321}">
                <p14:modId xmlns:p14="http://schemas.microsoft.com/office/powerpoint/2010/main" val="25186083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70BD996A-4C8F-4E8C-8F97-A8D0B5F6C42D}"/>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Slide Number Placeholder 2"/>
          <p:cNvSpPr>
            <a:spLocks noGrp="1"/>
          </p:cNvSpPr>
          <p:nvPr>
            <p:ph type="sldNum" sz="quarter" idx="15"/>
          </p:nvPr>
        </p:nvSpPr>
        <p:spPr>
          <a:xfrm>
            <a:off x="420688" y="4826858"/>
            <a:ext cx="776426" cy="273844"/>
          </a:xfrm>
        </p:spPr>
        <p:txBody>
          <a:bodyPr/>
          <a:lstStyle/>
          <a:p>
            <a:fld id="{E52D2AFC-71C4-4511-B128-4ECEE52D3027}" type="slidenum">
              <a:rPr lang="en-ZA" smtClean="0"/>
              <a:pPr/>
              <a:t>55</a:t>
            </a:fld>
            <a:endParaRPr lang="en-ZA" dirty="0"/>
          </a:p>
        </p:txBody>
      </p:sp>
      <p:sp>
        <p:nvSpPr>
          <p:cNvPr id="4" name="Title 3"/>
          <p:cNvSpPr>
            <a:spLocks noGrp="1"/>
          </p:cNvSpPr>
          <p:nvPr>
            <p:ph type="title"/>
          </p:nvPr>
        </p:nvSpPr>
        <p:spPr/>
        <p:txBody>
          <a:bodyPr vert="horz" wrap="square" lIns="0" tIns="0" rIns="0" bIns="0" rtlCol="0" anchor="t" anchorCtr="0">
            <a:noAutofit/>
          </a:bodyPr>
          <a:lstStyle/>
          <a:p>
            <a:r>
              <a:rPr lang="en-GB" sz="2100" dirty="0"/>
              <a:t>1. </a:t>
            </a:r>
            <a:r>
              <a:rPr lang="en-GB" dirty="0"/>
              <a:t>How</a:t>
            </a:r>
            <a:r>
              <a:rPr lang="en-GB" sz="2100" dirty="0"/>
              <a:t> do I select the right business line(s) to  focus on for my online marketplace?</a:t>
            </a:r>
            <a:endParaRPr lang="en-US" sz="2100" dirty="0"/>
          </a:p>
        </p:txBody>
      </p:sp>
      <p:sp>
        <p:nvSpPr>
          <p:cNvPr id="38" name="Rectangle 19">
            <a:extLst>
              <a:ext uri="{FF2B5EF4-FFF2-40B4-BE49-F238E27FC236}">
                <a16:creationId xmlns:a16="http://schemas.microsoft.com/office/drawing/2014/main" id="{240FD13F-EA93-4F11-A166-0FEA544F580F}"/>
              </a:ext>
            </a:extLst>
          </p:cNvPr>
          <p:cNvSpPr/>
          <p:nvPr/>
        </p:nvSpPr>
        <p:spPr>
          <a:xfrm>
            <a:off x="1444457" y="1352387"/>
            <a:ext cx="6099682" cy="3164430"/>
          </a:xfrm>
          <a:custGeom>
            <a:avLst/>
            <a:gdLst>
              <a:gd name="connsiteX0" fmla="*/ 0 w 6362700"/>
              <a:gd name="connsiteY0" fmla="*/ 0 h 1488949"/>
              <a:gd name="connsiteX1" fmla="*/ 6362700 w 6362700"/>
              <a:gd name="connsiteY1" fmla="*/ 0 h 1488949"/>
              <a:gd name="connsiteX2" fmla="*/ 6362700 w 6362700"/>
              <a:gd name="connsiteY2" fmla="*/ 1488949 h 1488949"/>
              <a:gd name="connsiteX3" fmla="*/ 0 w 6362700"/>
              <a:gd name="connsiteY3" fmla="*/ 1488949 h 1488949"/>
              <a:gd name="connsiteX4" fmla="*/ 0 w 6362700"/>
              <a:gd name="connsiteY4" fmla="*/ 0 h 1488949"/>
              <a:gd name="connsiteX0" fmla="*/ 0 w 6362700"/>
              <a:gd name="connsiteY0" fmla="*/ 0 h 1488949"/>
              <a:gd name="connsiteX1" fmla="*/ 6355080 w 6362700"/>
              <a:gd name="connsiteY1" fmla="*/ 419100 h 1488949"/>
              <a:gd name="connsiteX2" fmla="*/ 6362700 w 6362700"/>
              <a:gd name="connsiteY2" fmla="*/ 1488949 h 1488949"/>
              <a:gd name="connsiteX3" fmla="*/ 0 w 6362700"/>
              <a:gd name="connsiteY3" fmla="*/ 1488949 h 1488949"/>
              <a:gd name="connsiteX4" fmla="*/ 0 w 6362700"/>
              <a:gd name="connsiteY4" fmla="*/ 0 h 1488949"/>
              <a:gd name="connsiteX0" fmla="*/ 0 w 6355080"/>
              <a:gd name="connsiteY0" fmla="*/ 0 h 1488949"/>
              <a:gd name="connsiteX1" fmla="*/ 6355080 w 6355080"/>
              <a:gd name="connsiteY1" fmla="*/ 419100 h 1488949"/>
              <a:gd name="connsiteX2" fmla="*/ 6355080 w 6355080"/>
              <a:gd name="connsiteY2" fmla="*/ 1077469 h 1488949"/>
              <a:gd name="connsiteX3" fmla="*/ 0 w 6355080"/>
              <a:gd name="connsiteY3" fmla="*/ 1488949 h 1488949"/>
              <a:gd name="connsiteX4" fmla="*/ 0 w 6355080"/>
              <a:gd name="connsiteY4" fmla="*/ 0 h 1488949"/>
              <a:gd name="connsiteX0" fmla="*/ 0 w 6355080"/>
              <a:gd name="connsiteY0" fmla="*/ 0 h 1488949"/>
              <a:gd name="connsiteX1" fmla="*/ 6355080 w 6355080"/>
              <a:gd name="connsiteY1" fmla="*/ 419100 h 1488949"/>
              <a:gd name="connsiteX2" fmla="*/ 6355080 w 6355080"/>
              <a:gd name="connsiteY2" fmla="*/ 1077469 h 1488949"/>
              <a:gd name="connsiteX3" fmla="*/ 0 w 6355080"/>
              <a:gd name="connsiteY3" fmla="*/ 1488949 h 1488949"/>
              <a:gd name="connsiteX4" fmla="*/ 0 w 6355080"/>
              <a:gd name="connsiteY4" fmla="*/ 0 h 1488949"/>
              <a:gd name="connsiteX0" fmla="*/ 0 w 6355080"/>
              <a:gd name="connsiteY0" fmla="*/ 0 h 1488950"/>
              <a:gd name="connsiteX1" fmla="*/ 6355080 w 6355080"/>
              <a:gd name="connsiteY1" fmla="*/ 419100 h 1488950"/>
              <a:gd name="connsiteX2" fmla="*/ 6355080 w 6355080"/>
              <a:gd name="connsiteY2" fmla="*/ 1077469 h 1488950"/>
              <a:gd name="connsiteX3" fmla="*/ 0 w 6355080"/>
              <a:gd name="connsiteY3" fmla="*/ 1488949 h 1488950"/>
              <a:gd name="connsiteX4" fmla="*/ 0 w 6355080"/>
              <a:gd name="connsiteY4" fmla="*/ 0 h 1488950"/>
              <a:gd name="connsiteX0" fmla="*/ 0 w 6355080"/>
              <a:gd name="connsiteY0" fmla="*/ 0 h 1488950"/>
              <a:gd name="connsiteX1" fmla="*/ 6355080 w 6355080"/>
              <a:gd name="connsiteY1" fmla="*/ 419100 h 1488950"/>
              <a:gd name="connsiteX2" fmla="*/ 6355080 w 6355080"/>
              <a:gd name="connsiteY2" fmla="*/ 1077469 h 1488950"/>
              <a:gd name="connsiteX3" fmla="*/ 0 w 6355080"/>
              <a:gd name="connsiteY3" fmla="*/ 1488949 h 1488950"/>
              <a:gd name="connsiteX4" fmla="*/ 0 w 6355080"/>
              <a:gd name="connsiteY4" fmla="*/ 0 h 1488950"/>
              <a:gd name="connsiteX0" fmla="*/ 0 w 6355080"/>
              <a:gd name="connsiteY0" fmla="*/ 0 h 1488950"/>
              <a:gd name="connsiteX1" fmla="*/ 6355080 w 6355080"/>
              <a:gd name="connsiteY1" fmla="*/ 419100 h 1488950"/>
              <a:gd name="connsiteX2" fmla="*/ 6355080 w 6355080"/>
              <a:gd name="connsiteY2" fmla="*/ 1077469 h 1488950"/>
              <a:gd name="connsiteX3" fmla="*/ 0 w 6355080"/>
              <a:gd name="connsiteY3" fmla="*/ 1488949 h 1488950"/>
              <a:gd name="connsiteX4" fmla="*/ 0 w 6355080"/>
              <a:gd name="connsiteY4" fmla="*/ 0 h 1488950"/>
              <a:gd name="connsiteX0" fmla="*/ 0 w 6355080"/>
              <a:gd name="connsiteY0" fmla="*/ 0 h 1488950"/>
              <a:gd name="connsiteX1" fmla="*/ 6355080 w 6355080"/>
              <a:gd name="connsiteY1" fmla="*/ 419100 h 1488950"/>
              <a:gd name="connsiteX2" fmla="*/ 6355080 w 6355080"/>
              <a:gd name="connsiteY2" fmla="*/ 1077469 h 1488950"/>
              <a:gd name="connsiteX3" fmla="*/ 0 w 6355080"/>
              <a:gd name="connsiteY3" fmla="*/ 1488949 h 1488950"/>
              <a:gd name="connsiteX4" fmla="*/ 0 w 6355080"/>
              <a:gd name="connsiteY4" fmla="*/ 0 h 1488950"/>
              <a:gd name="connsiteX0" fmla="*/ 0 w 6355080"/>
              <a:gd name="connsiteY0" fmla="*/ 0 h 1488950"/>
              <a:gd name="connsiteX1" fmla="*/ 6355080 w 6355080"/>
              <a:gd name="connsiteY1" fmla="*/ 419100 h 1488950"/>
              <a:gd name="connsiteX2" fmla="*/ 6355080 w 6355080"/>
              <a:gd name="connsiteY2" fmla="*/ 1077469 h 1488950"/>
              <a:gd name="connsiteX3" fmla="*/ 0 w 6355080"/>
              <a:gd name="connsiteY3" fmla="*/ 1488949 h 1488950"/>
              <a:gd name="connsiteX4" fmla="*/ 0 w 6355080"/>
              <a:gd name="connsiteY4" fmla="*/ 0 h 1488950"/>
              <a:gd name="connsiteX0" fmla="*/ 0 w 6474146"/>
              <a:gd name="connsiteY0" fmla="*/ 0 h 1488950"/>
              <a:gd name="connsiteX1" fmla="*/ 6355080 w 6474146"/>
              <a:gd name="connsiteY1" fmla="*/ 419100 h 1488950"/>
              <a:gd name="connsiteX2" fmla="*/ 6474143 w 6474146"/>
              <a:gd name="connsiteY2" fmla="*/ 750569 h 1488950"/>
              <a:gd name="connsiteX3" fmla="*/ 6355080 w 6474146"/>
              <a:gd name="connsiteY3" fmla="*/ 1077469 h 1488950"/>
              <a:gd name="connsiteX4" fmla="*/ 0 w 6474146"/>
              <a:gd name="connsiteY4" fmla="*/ 1488949 h 1488950"/>
              <a:gd name="connsiteX5" fmla="*/ 0 w 6474146"/>
              <a:gd name="connsiteY5" fmla="*/ 0 h 1488950"/>
              <a:gd name="connsiteX0" fmla="*/ 0 w 6474148"/>
              <a:gd name="connsiteY0" fmla="*/ 0 h 1488950"/>
              <a:gd name="connsiteX1" fmla="*/ 6355080 w 6474148"/>
              <a:gd name="connsiteY1" fmla="*/ 419100 h 1488950"/>
              <a:gd name="connsiteX2" fmla="*/ 6474143 w 6474148"/>
              <a:gd name="connsiteY2" fmla="*/ 750569 h 1488950"/>
              <a:gd name="connsiteX3" fmla="*/ 6355080 w 6474148"/>
              <a:gd name="connsiteY3" fmla="*/ 1077469 h 1488950"/>
              <a:gd name="connsiteX4" fmla="*/ 0 w 6474148"/>
              <a:gd name="connsiteY4" fmla="*/ 1488949 h 1488950"/>
              <a:gd name="connsiteX5" fmla="*/ 0 w 6474148"/>
              <a:gd name="connsiteY5" fmla="*/ 0 h 1488950"/>
              <a:gd name="connsiteX0" fmla="*/ 0 w 6474148"/>
              <a:gd name="connsiteY0" fmla="*/ 0 h 1488950"/>
              <a:gd name="connsiteX1" fmla="*/ 6355080 w 6474148"/>
              <a:gd name="connsiteY1" fmla="*/ 419100 h 1488950"/>
              <a:gd name="connsiteX2" fmla="*/ 6474143 w 6474148"/>
              <a:gd name="connsiteY2" fmla="*/ 750569 h 1488950"/>
              <a:gd name="connsiteX3" fmla="*/ 6355080 w 6474148"/>
              <a:gd name="connsiteY3" fmla="*/ 1077469 h 1488950"/>
              <a:gd name="connsiteX4" fmla="*/ 0 w 6474148"/>
              <a:gd name="connsiteY4" fmla="*/ 1488949 h 1488950"/>
              <a:gd name="connsiteX5" fmla="*/ 0 w 6474148"/>
              <a:gd name="connsiteY5" fmla="*/ 0 h 1488950"/>
              <a:gd name="connsiteX0" fmla="*/ 0 w 6474152"/>
              <a:gd name="connsiteY0" fmla="*/ 0 h 1488950"/>
              <a:gd name="connsiteX1" fmla="*/ 6355080 w 6474152"/>
              <a:gd name="connsiteY1" fmla="*/ 419100 h 1488950"/>
              <a:gd name="connsiteX2" fmla="*/ 6474143 w 6474152"/>
              <a:gd name="connsiteY2" fmla="*/ 750569 h 1488950"/>
              <a:gd name="connsiteX3" fmla="*/ 6355080 w 6474152"/>
              <a:gd name="connsiteY3" fmla="*/ 1077469 h 1488950"/>
              <a:gd name="connsiteX4" fmla="*/ 0 w 6474152"/>
              <a:gd name="connsiteY4" fmla="*/ 1488949 h 1488950"/>
              <a:gd name="connsiteX5" fmla="*/ 0 w 6474152"/>
              <a:gd name="connsiteY5" fmla="*/ 0 h 1488950"/>
              <a:gd name="connsiteX0" fmla="*/ 0 w 6474221"/>
              <a:gd name="connsiteY0" fmla="*/ 0 h 1488950"/>
              <a:gd name="connsiteX1" fmla="*/ 6355080 w 6474221"/>
              <a:gd name="connsiteY1" fmla="*/ 419100 h 1488950"/>
              <a:gd name="connsiteX2" fmla="*/ 6474143 w 6474221"/>
              <a:gd name="connsiteY2" fmla="*/ 750569 h 1488950"/>
              <a:gd name="connsiteX3" fmla="*/ 6355080 w 6474221"/>
              <a:gd name="connsiteY3" fmla="*/ 1077469 h 1488950"/>
              <a:gd name="connsiteX4" fmla="*/ 0 w 6474221"/>
              <a:gd name="connsiteY4" fmla="*/ 1488949 h 1488950"/>
              <a:gd name="connsiteX5" fmla="*/ 0 w 6474221"/>
              <a:gd name="connsiteY5" fmla="*/ 0 h 1488950"/>
              <a:gd name="connsiteX0" fmla="*/ 0 w 6476946"/>
              <a:gd name="connsiteY0" fmla="*/ 0 h 1488950"/>
              <a:gd name="connsiteX1" fmla="*/ 6355080 w 6476946"/>
              <a:gd name="connsiteY1" fmla="*/ 419100 h 1488950"/>
              <a:gd name="connsiteX2" fmla="*/ 6476873 w 6476946"/>
              <a:gd name="connsiteY2" fmla="*/ 757712 h 1488950"/>
              <a:gd name="connsiteX3" fmla="*/ 6355080 w 6476946"/>
              <a:gd name="connsiteY3" fmla="*/ 1077469 h 1488950"/>
              <a:gd name="connsiteX4" fmla="*/ 0 w 6476946"/>
              <a:gd name="connsiteY4" fmla="*/ 1488949 h 1488950"/>
              <a:gd name="connsiteX5" fmla="*/ 0 w 6476946"/>
              <a:gd name="connsiteY5" fmla="*/ 0 h 1488950"/>
              <a:gd name="connsiteX0" fmla="*/ 0 w 6476881"/>
              <a:gd name="connsiteY0" fmla="*/ 0 h 1488950"/>
              <a:gd name="connsiteX1" fmla="*/ 6355080 w 6476881"/>
              <a:gd name="connsiteY1" fmla="*/ 419100 h 1488950"/>
              <a:gd name="connsiteX2" fmla="*/ 6476873 w 6476881"/>
              <a:gd name="connsiteY2" fmla="*/ 757712 h 1488950"/>
              <a:gd name="connsiteX3" fmla="*/ 6355080 w 6476881"/>
              <a:gd name="connsiteY3" fmla="*/ 1077469 h 1488950"/>
              <a:gd name="connsiteX4" fmla="*/ 0 w 6476881"/>
              <a:gd name="connsiteY4" fmla="*/ 1488949 h 1488950"/>
              <a:gd name="connsiteX5" fmla="*/ 0 w 6476881"/>
              <a:gd name="connsiteY5" fmla="*/ 0 h 1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6881" h="1488950">
                <a:moveTo>
                  <a:pt x="0" y="0"/>
                </a:moveTo>
                <a:cubicBezTo>
                  <a:pt x="2323148" y="1588"/>
                  <a:pt x="2969895" y="431800"/>
                  <a:pt x="6355080" y="419100"/>
                </a:cubicBezTo>
                <a:cubicBezTo>
                  <a:pt x="6442392" y="471646"/>
                  <a:pt x="6476081" y="553495"/>
                  <a:pt x="6476873" y="757712"/>
                </a:cubicBezTo>
                <a:cubicBezTo>
                  <a:pt x="6477665" y="961929"/>
                  <a:pt x="6425724" y="1020890"/>
                  <a:pt x="6355080" y="1077469"/>
                </a:cubicBezTo>
                <a:cubicBezTo>
                  <a:pt x="3331844" y="1009841"/>
                  <a:pt x="2104072" y="1489901"/>
                  <a:pt x="0" y="1488949"/>
                </a:cubicBezTo>
                <a:lnTo>
                  <a:pt x="0" y="0"/>
                </a:lnTo>
                <a:close/>
              </a:path>
            </a:pathLst>
          </a:custGeom>
          <a:solidFill>
            <a:schemeClr val="bg1"/>
          </a:solidFill>
          <a:ln w="15875" cmpd="sng">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44"/>
              </a:spcBef>
            </a:pPr>
            <a:endParaRPr lang="en-US" sz="1700" b="0" dirty="0">
              <a:solidFill>
                <a:schemeClr val="tx1"/>
              </a:solidFill>
              <a:latin typeface="+mj-lt"/>
              <a:cs typeface="Arial" pitchFamily="34" charset="0"/>
            </a:endParaRPr>
          </a:p>
        </p:txBody>
      </p:sp>
      <p:sp>
        <p:nvSpPr>
          <p:cNvPr id="39" name="Freeform 12">
            <a:extLst>
              <a:ext uri="{FF2B5EF4-FFF2-40B4-BE49-F238E27FC236}">
                <a16:creationId xmlns:a16="http://schemas.microsoft.com/office/drawing/2014/main" id="{9E266448-F6D7-4CE0-A156-E93CCDE14202}"/>
              </a:ext>
            </a:extLst>
          </p:cNvPr>
          <p:cNvSpPr>
            <a:spLocks/>
          </p:cNvSpPr>
          <p:nvPr/>
        </p:nvSpPr>
        <p:spPr bwMode="auto">
          <a:xfrm rot="5400000" flipV="1">
            <a:off x="-123451" y="2691624"/>
            <a:ext cx="3157470" cy="478239"/>
          </a:xfrm>
          <a:custGeom>
            <a:avLst/>
            <a:gdLst/>
            <a:ahLst/>
            <a:cxnLst>
              <a:cxn ang="0">
                <a:pos x="1626" y="198"/>
              </a:cxn>
              <a:cxn ang="0">
                <a:pos x="1620" y="218"/>
              </a:cxn>
              <a:cxn ang="0">
                <a:pos x="1608" y="238"/>
              </a:cxn>
              <a:cxn ang="0">
                <a:pos x="1588" y="256"/>
              </a:cxn>
              <a:cxn ang="0">
                <a:pos x="1528" y="292"/>
              </a:cxn>
              <a:cxn ang="0">
                <a:pos x="1440" y="324"/>
              </a:cxn>
              <a:cxn ang="0">
                <a:pos x="1330" y="350"/>
              </a:cxn>
              <a:cxn ang="0">
                <a:pos x="1200" y="372"/>
              </a:cxn>
              <a:cxn ang="0">
                <a:pos x="1054" y="386"/>
              </a:cxn>
              <a:cxn ang="0">
                <a:pos x="896" y="394"/>
              </a:cxn>
              <a:cxn ang="0">
                <a:pos x="812" y="396"/>
              </a:cxn>
              <a:cxn ang="0">
                <a:pos x="650" y="392"/>
              </a:cxn>
              <a:cxn ang="0">
                <a:pos x="496" y="380"/>
              </a:cxn>
              <a:cxn ang="0">
                <a:pos x="358" y="362"/>
              </a:cxn>
              <a:cxn ang="0">
                <a:pos x="238" y="338"/>
              </a:cxn>
              <a:cxn ang="0">
                <a:pos x="140" y="308"/>
              </a:cxn>
              <a:cxn ang="0">
                <a:pos x="64" y="274"/>
              </a:cxn>
              <a:cxn ang="0">
                <a:pos x="26" y="248"/>
              </a:cxn>
              <a:cxn ang="0">
                <a:pos x="10" y="228"/>
              </a:cxn>
              <a:cxn ang="0">
                <a:pos x="2" y="208"/>
              </a:cxn>
              <a:cxn ang="0">
                <a:pos x="0" y="198"/>
              </a:cxn>
              <a:cxn ang="0">
                <a:pos x="4" y="178"/>
              </a:cxn>
              <a:cxn ang="0">
                <a:pos x="18" y="158"/>
              </a:cxn>
              <a:cxn ang="0">
                <a:pos x="38" y="138"/>
              </a:cxn>
              <a:cxn ang="0">
                <a:pos x="98" y="104"/>
              </a:cxn>
              <a:cxn ang="0">
                <a:pos x="186" y="72"/>
              </a:cxn>
              <a:cxn ang="0">
                <a:pos x="296" y="44"/>
              </a:cxn>
              <a:cxn ang="0">
                <a:pos x="426" y="24"/>
              </a:cxn>
              <a:cxn ang="0">
                <a:pos x="572" y="8"/>
              </a:cxn>
              <a:cxn ang="0">
                <a:pos x="730" y="0"/>
              </a:cxn>
              <a:cxn ang="0">
                <a:pos x="812" y="0"/>
              </a:cxn>
              <a:cxn ang="0">
                <a:pos x="976" y="4"/>
              </a:cxn>
              <a:cxn ang="0">
                <a:pos x="1130" y="16"/>
              </a:cxn>
              <a:cxn ang="0">
                <a:pos x="1268" y="34"/>
              </a:cxn>
              <a:cxn ang="0">
                <a:pos x="1388" y="58"/>
              </a:cxn>
              <a:cxn ang="0">
                <a:pos x="1486" y="86"/>
              </a:cxn>
              <a:cxn ang="0">
                <a:pos x="1562" y="120"/>
              </a:cxn>
              <a:cxn ang="0">
                <a:pos x="1600" y="148"/>
              </a:cxn>
              <a:cxn ang="0">
                <a:pos x="1616" y="168"/>
              </a:cxn>
              <a:cxn ang="0">
                <a:pos x="1624" y="188"/>
              </a:cxn>
              <a:cxn ang="0">
                <a:pos x="1626" y="198"/>
              </a:cxn>
            </a:cxnLst>
            <a:rect l="0" t="0" r="r" b="b"/>
            <a:pathLst>
              <a:path w="1626" h="396">
                <a:moveTo>
                  <a:pt x="1626" y="198"/>
                </a:moveTo>
                <a:lnTo>
                  <a:pt x="1626" y="198"/>
                </a:lnTo>
                <a:lnTo>
                  <a:pt x="1624" y="208"/>
                </a:lnTo>
                <a:lnTo>
                  <a:pt x="1620" y="218"/>
                </a:lnTo>
                <a:lnTo>
                  <a:pt x="1616" y="228"/>
                </a:lnTo>
                <a:lnTo>
                  <a:pt x="1608" y="238"/>
                </a:lnTo>
                <a:lnTo>
                  <a:pt x="1600" y="248"/>
                </a:lnTo>
                <a:lnTo>
                  <a:pt x="1588" y="256"/>
                </a:lnTo>
                <a:lnTo>
                  <a:pt x="1562" y="274"/>
                </a:lnTo>
                <a:lnTo>
                  <a:pt x="1528" y="292"/>
                </a:lnTo>
                <a:lnTo>
                  <a:pt x="1486" y="308"/>
                </a:lnTo>
                <a:lnTo>
                  <a:pt x="1440" y="324"/>
                </a:lnTo>
                <a:lnTo>
                  <a:pt x="1388" y="338"/>
                </a:lnTo>
                <a:lnTo>
                  <a:pt x="1330" y="350"/>
                </a:lnTo>
                <a:lnTo>
                  <a:pt x="1268" y="362"/>
                </a:lnTo>
                <a:lnTo>
                  <a:pt x="1200" y="372"/>
                </a:lnTo>
                <a:lnTo>
                  <a:pt x="1130" y="380"/>
                </a:lnTo>
                <a:lnTo>
                  <a:pt x="1054" y="386"/>
                </a:lnTo>
                <a:lnTo>
                  <a:pt x="976" y="392"/>
                </a:lnTo>
                <a:lnTo>
                  <a:pt x="896" y="394"/>
                </a:lnTo>
                <a:lnTo>
                  <a:pt x="812" y="396"/>
                </a:lnTo>
                <a:lnTo>
                  <a:pt x="812" y="396"/>
                </a:lnTo>
                <a:lnTo>
                  <a:pt x="730" y="394"/>
                </a:lnTo>
                <a:lnTo>
                  <a:pt x="650" y="392"/>
                </a:lnTo>
                <a:lnTo>
                  <a:pt x="572" y="386"/>
                </a:lnTo>
                <a:lnTo>
                  <a:pt x="496" y="380"/>
                </a:lnTo>
                <a:lnTo>
                  <a:pt x="426" y="372"/>
                </a:lnTo>
                <a:lnTo>
                  <a:pt x="358" y="362"/>
                </a:lnTo>
                <a:lnTo>
                  <a:pt x="296" y="350"/>
                </a:lnTo>
                <a:lnTo>
                  <a:pt x="238" y="338"/>
                </a:lnTo>
                <a:lnTo>
                  <a:pt x="186" y="324"/>
                </a:lnTo>
                <a:lnTo>
                  <a:pt x="140" y="308"/>
                </a:lnTo>
                <a:lnTo>
                  <a:pt x="98" y="292"/>
                </a:lnTo>
                <a:lnTo>
                  <a:pt x="64" y="274"/>
                </a:lnTo>
                <a:lnTo>
                  <a:pt x="38" y="256"/>
                </a:lnTo>
                <a:lnTo>
                  <a:pt x="26" y="248"/>
                </a:lnTo>
                <a:lnTo>
                  <a:pt x="18" y="238"/>
                </a:lnTo>
                <a:lnTo>
                  <a:pt x="10" y="228"/>
                </a:lnTo>
                <a:lnTo>
                  <a:pt x="4" y="218"/>
                </a:lnTo>
                <a:lnTo>
                  <a:pt x="2" y="208"/>
                </a:lnTo>
                <a:lnTo>
                  <a:pt x="0" y="198"/>
                </a:lnTo>
                <a:lnTo>
                  <a:pt x="0" y="198"/>
                </a:lnTo>
                <a:lnTo>
                  <a:pt x="2" y="188"/>
                </a:lnTo>
                <a:lnTo>
                  <a:pt x="4" y="178"/>
                </a:lnTo>
                <a:lnTo>
                  <a:pt x="10" y="168"/>
                </a:lnTo>
                <a:lnTo>
                  <a:pt x="18" y="158"/>
                </a:lnTo>
                <a:lnTo>
                  <a:pt x="26" y="148"/>
                </a:lnTo>
                <a:lnTo>
                  <a:pt x="38" y="138"/>
                </a:lnTo>
                <a:lnTo>
                  <a:pt x="64" y="120"/>
                </a:lnTo>
                <a:lnTo>
                  <a:pt x="98" y="104"/>
                </a:lnTo>
                <a:lnTo>
                  <a:pt x="140" y="86"/>
                </a:lnTo>
                <a:lnTo>
                  <a:pt x="186" y="72"/>
                </a:lnTo>
                <a:lnTo>
                  <a:pt x="238" y="58"/>
                </a:lnTo>
                <a:lnTo>
                  <a:pt x="296" y="44"/>
                </a:lnTo>
                <a:lnTo>
                  <a:pt x="358" y="34"/>
                </a:lnTo>
                <a:lnTo>
                  <a:pt x="426" y="24"/>
                </a:lnTo>
                <a:lnTo>
                  <a:pt x="496" y="16"/>
                </a:lnTo>
                <a:lnTo>
                  <a:pt x="572" y="8"/>
                </a:lnTo>
                <a:lnTo>
                  <a:pt x="650" y="4"/>
                </a:lnTo>
                <a:lnTo>
                  <a:pt x="730" y="0"/>
                </a:lnTo>
                <a:lnTo>
                  <a:pt x="812" y="0"/>
                </a:lnTo>
                <a:lnTo>
                  <a:pt x="812" y="0"/>
                </a:lnTo>
                <a:lnTo>
                  <a:pt x="896" y="0"/>
                </a:lnTo>
                <a:lnTo>
                  <a:pt x="976" y="4"/>
                </a:lnTo>
                <a:lnTo>
                  <a:pt x="1054" y="8"/>
                </a:lnTo>
                <a:lnTo>
                  <a:pt x="1130" y="16"/>
                </a:lnTo>
                <a:lnTo>
                  <a:pt x="1200" y="24"/>
                </a:lnTo>
                <a:lnTo>
                  <a:pt x="1268" y="34"/>
                </a:lnTo>
                <a:lnTo>
                  <a:pt x="1330" y="44"/>
                </a:lnTo>
                <a:lnTo>
                  <a:pt x="1388" y="58"/>
                </a:lnTo>
                <a:lnTo>
                  <a:pt x="1440" y="72"/>
                </a:lnTo>
                <a:lnTo>
                  <a:pt x="1486" y="86"/>
                </a:lnTo>
                <a:lnTo>
                  <a:pt x="1528" y="104"/>
                </a:lnTo>
                <a:lnTo>
                  <a:pt x="1562" y="120"/>
                </a:lnTo>
                <a:lnTo>
                  <a:pt x="1588" y="138"/>
                </a:lnTo>
                <a:lnTo>
                  <a:pt x="1600" y="148"/>
                </a:lnTo>
                <a:lnTo>
                  <a:pt x="1608" y="158"/>
                </a:lnTo>
                <a:lnTo>
                  <a:pt x="1616" y="168"/>
                </a:lnTo>
                <a:lnTo>
                  <a:pt x="1620" y="178"/>
                </a:lnTo>
                <a:lnTo>
                  <a:pt x="1624" y="188"/>
                </a:lnTo>
                <a:lnTo>
                  <a:pt x="1626" y="198"/>
                </a:lnTo>
                <a:lnTo>
                  <a:pt x="1626" y="198"/>
                </a:lnTo>
                <a:close/>
              </a:path>
            </a:pathLst>
          </a:custGeom>
          <a:solidFill>
            <a:schemeClr val="bg1"/>
          </a:solidFill>
          <a:ln w="15875" cmpd="sng">
            <a:solidFill>
              <a:schemeClr val="accent3"/>
            </a:solidFill>
            <a:prstDash val="solid"/>
            <a:round/>
            <a:headEnd/>
            <a:tailEnd/>
          </a:ln>
          <a:effec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40" name="Freeform 24">
            <a:extLst>
              <a:ext uri="{FF2B5EF4-FFF2-40B4-BE49-F238E27FC236}">
                <a16:creationId xmlns:a16="http://schemas.microsoft.com/office/drawing/2014/main" id="{D82DC578-06BD-4690-99E8-B58EBE660A15}"/>
              </a:ext>
            </a:extLst>
          </p:cNvPr>
          <p:cNvSpPr>
            <a:spLocks/>
          </p:cNvSpPr>
          <p:nvPr/>
        </p:nvSpPr>
        <p:spPr bwMode="auto">
          <a:xfrm rot="16200000" flipH="1" flipV="1">
            <a:off x="6676345" y="2872388"/>
            <a:ext cx="1341254" cy="135323"/>
          </a:xfrm>
          <a:custGeom>
            <a:avLst/>
            <a:gdLst/>
            <a:ahLst/>
            <a:cxnLst>
              <a:cxn ang="0">
                <a:pos x="1224" y="0"/>
              </a:cxn>
              <a:cxn ang="0">
                <a:pos x="1224" y="0"/>
              </a:cxn>
              <a:cxn ang="0">
                <a:pos x="1223" y="8"/>
              </a:cxn>
              <a:cxn ang="0">
                <a:pos x="1220" y="15"/>
              </a:cxn>
              <a:cxn ang="0">
                <a:pos x="1217" y="23"/>
              </a:cxn>
              <a:cxn ang="0">
                <a:pos x="1211" y="30"/>
              </a:cxn>
              <a:cxn ang="0">
                <a:pos x="1205" y="38"/>
              </a:cxn>
              <a:cxn ang="0">
                <a:pos x="1196" y="44"/>
              </a:cxn>
              <a:cxn ang="0">
                <a:pos x="1176" y="57"/>
              </a:cxn>
              <a:cxn ang="0">
                <a:pos x="1151" y="71"/>
              </a:cxn>
              <a:cxn ang="0">
                <a:pos x="1119" y="83"/>
              </a:cxn>
              <a:cxn ang="0">
                <a:pos x="1084" y="95"/>
              </a:cxn>
              <a:cxn ang="0">
                <a:pos x="1045" y="105"/>
              </a:cxn>
              <a:cxn ang="0">
                <a:pos x="1001" y="114"/>
              </a:cxn>
              <a:cxn ang="0">
                <a:pos x="955" y="123"/>
              </a:cxn>
              <a:cxn ang="0">
                <a:pos x="904" y="131"/>
              </a:cxn>
              <a:cxn ang="0">
                <a:pos x="851" y="137"/>
              </a:cxn>
              <a:cxn ang="0">
                <a:pos x="794" y="141"/>
              </a:cxn>
              <a:cxn ang="0">
                <a:pos x="735" y="146"/>
              </a:cxn>
              <a:cxn ang="0">
                <a:pos x="675" y="147"/>
              </a:cxn>
              <a:cxn ang="0">
                <a:pos x="611" y="149"/>
              </a:cxn>
              <a:cxn ang="0">
                <a:pos x="611" y="149"/>
              </a:cxn>
              <a:cxn ang="0">
                <a:pos x="549" y="147"/>
              </a:cxn>
              <a:cxn ang="0">
                <a:pos x="489" y="146"/>
              </a:cxn>
              <a:cxn ang="0">
                <a:pos x="430" y="141"/>
              </a:cxn>
              <a:cxn ang="0">
                <a:pos x="373" y="137"/>
              </a:cxn>
              <a:cxn ang="0">
                <a:pos x="320" y="131"/>
              </a:cxn>
              <a:cxn ang="0">
                <a:pos x="269" y="123"/>
              </a:cxn>
              <a:cxn ang="0">
                <a:pos x="223" y="114"/>
              </a:cxn>
              <a:cxn ang="0">
                <a:pos x="179" y="105"/>
              </a:cxn>
              <a:cxn ang="0">
                <a:pos x="140" y="95"/>
              </a:cxn>
              <a:cxn ang="0">
                <a:pos x="105" y="83"/>
              </a:cxn>
              <a:cxn ang="0">
                <a:pos x="73" y="71"/>
              </a:cxn>
              <a:cxn ang="0">
                <a:pos x="48" y="57"/>
              </a:cxn>
              <a:cxn ang="0">
                <a:pos x="28" y="44"/>
              </a:cxn>
              <a:cxn ang="0">
                <a:pos x="19" y="38"/>
              </a:cxn>
              <a:cxn ang="0">
                <a:pos x="13" y="30"/>
              </a:cxn>
              <a:cxn ang="0">
                <a:pos x="7" y="23"/>
              </a:cxn>
              <a:cxn ang="0">
                <a:pos x="3" y="15"/>
              </a:cxn>
              <a:cxn ang="0">
                <a:pos x="1" y="8"/>
              </a:cxn>
              <a:cxn ang="0">
                <a:pos x="0" y="0"/>
              </a:cxn>
            </a:cxnLst>
            <a:rect l="0" t="0" r="r" b="b"/>
            <a:pathLst>
              <a:path w="1224" h="149">
                <a:moveTo>
                  <a:pt x="1224" y="0"/>
                </a:moveTo>
                <a:lnTo>
                  <a:pt x="1224" y="0"/>
                </a:lnTo>
                <a:lnTo>
                  <a:pt x="1223" y="8"/>
                </a:lnTo>
                <a:lnTo>
                  <a:pt x="1220" y="15"/>
                </a:lnTo>
                <a:lnTo>
                  <a:pt x="1217" y="23"/>
                </a:lnTo>
                <a:lnTo>
                  <a:pt x="1211" y="30"/>
                </a:lnTo>
                <a:lnTo>
                  <a:pt x="1205" y="38"/>
                </a:lnTo>
                <a:lnTo>
                  <a:pt x="1196" y="44"/>
                </a:lnTo>
                <a:lnTo>
                  <a:pt x="1176" y="57"/>
                </a:lnTo>
                <a:lnTo>
                  <a:pt x="1151" y="71"/>
                </a:lnTo>
                <a:lnTo>
                  <a:pt x="1119" y="83"/>
                </a:lnTo>
                <a:lnTo>
                  <a:pt x="1084" y="95"/>
                </a:lnTo>
                <a:lnTo>
                  <a:pt x="1045" y="105"/>
                </a:lnTo>
                <a:lnTo>
                  <a:pt x="1001" y="114"/>
                </a:lnTo>
                <a:lnTo>
                  <a:pt x="955" y="123"/>
                </a:lnTo>
                <a:lnTo>
                  <a:pt x="904" y="131"/>
                </a:lnTo>
                <a:lnTo>
                  <a:pt x="851" y="137"/>
                </a:lnTo>
                <a:lnTo>
                  <a:pt x="794" y="141"/>
                </a:lnTo>
                <a:lnTo>
                  <a:pt x="735" y="146"/>
                </a:lnTo>
                <a:lnTo>
                  <a:pt x="675" y="147"/>
                </a:lnTo>
                <a:lnTo>
                  <a:pt x="611" y="149"/>
                </a:lnTo>
                <a:lnTo>
                  <a:pt x="611" y="149"/>
                </a:lnTo>
                <a:lnTo>
                  <a:pt x="549" y="147"/>
                </a:lnTo>
                <a:lnTo>
                  <a:pt x="489" y="146"/>
                </a:lnTo>
                <a:lnTo>
                  <a:pt x="430" y="141"/>
                </a:lnTo>
                <a:lnTo>
                  <a:pt x="373" y="137"/>
                </a:lnTo>
                <a:lnTo>
                  <a:pt x="320" y="131"/>
                </a:lnTo>
                <a:lnTo>
                  <a:pt x="269" y="123"/>
                </a:lnTo>
                <a:lnTo>
                  <a:pt x="223" y="114"/>
                </a:lnTo>
                <a:lnTo>
                  <a:pt x="179" y="105"/>
                </a:lnTo>
                <a:lnTo>
                  <a:pt x="140" y="95"/>
                </a:lnTo>
                <a:lnTo>
                  <a:pt x="105" y="83"/>
                </a:lnTo>
                <a:lnTo>
                  <a:pt x="73" y="71"/>
                </a:lnTo>
                <a:lnTo>
                  <a:pt x="48" y="57"/>
                </a:lnTo>
                <a:lnTo>
                  <a:pt x="28" y="44"/>
                </a:lnTo>
                <a:lnTo>
                  <a:pt x="19" y="38"/>
                </a:lnTo>
                <a:lnTo>
                  <a:pt x="13" y="30"/>
                </a:lnTo>
                <a:lnTo>
                  <a:pt x="7" y="23"/>
                </a:lnTo>
                <a:lnTo>
                  <a:pt x="3" y="15"/>
                </a:lnTo>
                <a:lnTo>
                  <a:pt x="1" y="8"/>
                </a:lnTo>
                <a:lnTo>
                  <a:pt x="0" y="0"/>
                </a:lnTo>
              </a:path>
            </a:pathLst>
          </a:custGeom>
          <a:solidFill>
            <a:schemeClr val="bg1"/>
          </a:solidFill>
          <a:ln w="15875" cap="rnd" cmpd="sng">
            <a:solidFill>
              <a:schemeClr val="accent3"/>
            </a:solidFill>
            <a:prstDash val="sysDot"/>
            <a:round/>
            <a:headEnd/>
            <a:tailEnd/>
          </a:ln>
          <a:effec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41" name="Freeform 25">
            <a:extLst>
              <a:ext uri="{FF2B5EF4-FFF2-40B4-BE49-F238E27FC236}">
                <a16:creationId xmlns:a16="http://schemas.microsoft.com/office/drawing/2014/main" id="{7B3B4DFE-4549-4129-9496-99D331F09083}"/>
              </a:ext>
            </a:extLst>
          </p:cNvPr>
          <p:cNvSpPr>
            <a:spLocks/>
          </p:cNvSpPr>
          <p:nvPr/>
        </p:nvSpPr>
        <p:spPr bwMode="auto">
          <a:xfrm rot="5400000" flipV="1">
            <a:off x="2094143" y="2801213"/>
            <a:ext cx="2635250" cy="245923"/>
          </a:xfrm>
          <a:custGeom>
            <a:avLst/>
            <a:gdLst/>
            <a:ahLst/>
            <a:cxnLst>
              <a:cxn ang="0">
                <a:pos x="1224" y="0"/>
              </a:cxn>
              <a:cxn ang="0">
                <a:pos x="1224" y="0"/>
              </a:cxn>
              <a:cxn ang="0">
                <a:pos x="1223" y="8"/>
              </a:cxn>
              <a:cxn ang="0">
                <a:pos x="1220" y="15"/>
              </a:cxn>
              <a:cxn ang="0">
                <a:pos x="1217" y="23"/>
              </a:cxn>
              <a:cxn ang="0">
                <a:pos x="1211" y="30"/>
              </a:cxn>
              <a:cxn ang="0">
                <a:pos x="1205" y="38"/>
              </a:cxn>
              <a:cxn ang="0">
                <a:pos x="1196" y="44"/>
              </a:cxn>
              <a:cxn ang="0">
                <a:pos x="1176" y="57"/>
              </a:cxn>
              <a:cxn ang="0">
                <a:pos x="1151" y="71"/>
              </a:cxn>
              <a:cxn ang="0">
                <a:pos x="1119" y="83"/>
              </a:cxn>
              <a:cxn ang="0">
                <a:pos x="1084" y="95"/>
              </a:cxn>
              <a:cxn ang="0">
                <a:pos x="1045" y="105"/>
              </a:cxn>
              <a:cxn ang="0">
                <a:pos x="1001" y="114"/>
              </a:cxn>
              <a:cxn ang="0">
                <a:pos x="955" y="123"/>
              </a:cxn>
              <a:cxn ang="0">
                <a:pos x="904" y="131"/>
              </a:cxn>
              <a:cxn ang="0">
                <a:pos x="851" y="137"/>
              </a:cxn>
              <a:cxn ang="0">
                <a:pos x="794" y="141"/>
              </a:cxn>
              <a:cxn ang="0">
                <a:pos x="735" y="146"/>
              </a:cxn>
              <a:cxn ang="0">
                <a:pos x="675" y="147"/>
              </a:cxn>
              <a:cxn ang="0">
                <a:pos x="611" y="149"/>
              </a:cxn>
              <a:cxn ang="0">
                <a:pos x="611" y="149"/>
              </a:cxn>
              <a:cxn ang="0">
                <a:pos x="549" y="147"/>
              </a:cxn>
              <a:cxn ang="0">
                <a:pos x="489" y="146"/>
              </a:cxn>
              <a:cxn ang="0">
                <a:pos x="430" y="141"/>
              </a:cxn>
              <a:cxn ang="0">
                <a:pos x="373" y="137"/>
              </a:cxn>
              <a:cxn ang="0">
                <a:pos x="320" y="131"/>
              </a:cxn>
              <a:cxn ang="0">
                <a:pos x="269" y="123"/>
              </a:cxn>
              <a:cxn ang="0">
                <a:pos x="223" y="114"/>
              </a:cxn>
              <a:cxn ang="0">
                <a:pos x="179" y="105"/>
              </a:cxn>
              <a:cxn ang="0">
                <a:pos x="140" y="95"/>
              </a:cxn>
              <a:cxn ang="0">
                <a:pos x="105" y="83"/>
              </a:cxn>
              <a:cxn ang="0">
                <a:pos x="73" y="71"/>
              </a:cxn>
              <a:cxn ang="0">
                <a:pos x="48" y="57"/>
              </a:cxn>
              <a:cxn ang="0">
                <a:pos x="28" y="44"/>
              </a:cxn>
              <a:cxn ang="0">
                <a:pos x="19" y="38"/>
              </a:cxn>
              <a:cxn ang="0">
                <a:pos x="13" y="30"/>
              </a:cxn>
              <a:cxn ang="0">
                <a:pos x="7" y="23"/>
              </a:cxn>
              <a:cxn ang="0">
                <a:pos x="3" y="15"/>
              </a:cxn>
              <a:cxn ang="0">
                <a:pos x="1" y="8"/>
              </a:cxn>
              <a:cxn ang="0">
                <a:pos x="0" y="0"/>
              </a:cxn>
            </a:cxnLst>
            <a:rect l="0" t="0" r="r" b="b"/>
            <a:pathLst>
              <a:path w="1224" h="149">
                <a:moveTo>
                  <a:pt x="1224" y="0"/>
                </a:moveTo>
                <a:lnTo>
                  <a:pt x="1224" y="0"/>
                </a:lnTo>
                <a:lnTo>
                  <a:pt x="1223" y="8"/>
                </a:lnTo>
                <a:lnTo>
                  <a:pt x="1220" y="15"/>
                </a:lnTo>
                <a:lnTo>
                  <a:pt x="1217" y="23"/>
                </a:lnTo>
                <a:lnTo>
                  <a:pt x="1211" y="30"/>
                </a:lnTo>
                <a:lnTo>
                  <a:pt x="1205" y="38"/>
                </a:lnTo>
                <a:lnTo>
                  <a:pt x="1196" y="44"/>
                </a:lnTo>
                <a:lnTo>
                  <a:pt x="1176" y="57"/>
                </a:lnTo>
                <a:lnTo>
                  <a:pt x="1151" y="71"/>
                </a:lnTo>
                <a:lnTo>
                  <a:pt x="1119" y="83"/>
                </a:lnTo>
                <a:lnTo>
                  <a:pt x="1084" y="95"/>
                </a:lnTo>
                <a:lnTo>
                  <a:pt x="1045" y="105"/>
                </a:lnTo>
                <a:lnTo>
                  <a:pt x="1001" y="114"/>
                </a:lnTo>
                <a:lnTo>
                  <a:pt x="955" y="123"/>
                </a:lnTo>
                <a:lnTo>
                  <a:pt x="904" y="131"/>
                </a:lnTo>
                <a:lnTo>
                  <a:pt x="851" y="137"/>
                </a:lnTo>
                <a:lnTo>
                  <a:pt x="794" y="141"/>
                </a:lnTo>
                <a:lnTo>
                  <a:pt x="735" y="146"/>
                </a:lnTo>
                <a:lnTo>
                  <a:pt x="675" y="147"/>
                </a:lnTo>
                <a:lnTo>
                  <a:pt x="611" y="149"/>
                </a:lnTo>
                <a:lnTo>
                  <a:pt x="611" y="149"/>
                </a:lnTo>
                <a:lnTo>
                  <a:pt x="549" y="147"/>
                </a:lnTo>
                <a:lnTo>
                  <a:pt x="489" y="146"/>
                </a:lnTo>
                <a:lnTo>
                  <a:pt x="430" y="141"/>
                </a:lnTo>
                <a:lnTo>
                  <a:pt x="373" y="137"/>
                </a:lnTo>
                <a:lnTo>
                  <a:pt x="320" y="131"/>
                </a:lnTo>
                <a:lnTo>
                  <a:pt x="269" y="123"/>
                </a:lnTo>
                <a:lnTo>
                  <a:pt x="223" y="114"/>
                </a:lnTo>
                <a:lnTo>
                  <a:pt x="179" y="105"/>
                </a:lnTo>
                <a:lnTo>
                  <a:pt x="140" y="95"/>
                </a:lnTo>
                <a:lnTo>
                  <a:pt x="105" y="83"/>
                </a:lnTo>
                <a:lnTo>
                  <a:pt x="73" y="71"/>
                </a:lnTo>
                <a:lnTo>
                  <a:pt x="48" y="57"/>
                </a:lnTo>
                <a:lnTo>
                  <a:pt x="28" y="44"/>
                </a:lnTo>
                <a:lnTo>
                  <a:pt x="19" y="38"/>
                </a:lnTo>
                <a:lnTo>
                  <a:pt x="13" y="30"/>
                </a:lnTo>
                <a:lnTo>
                  <a:pt x="7" y="23"/>
                </a:lnTo>
                <a:lnTo>
                  <a:pt x="3" y="15"/>
                </a:lnTo>
                <a:lnTo>
                  <a:pt x="1" y="8"/>
                </a:lnTo>
                <a:lnTo>
                  <a:pt x="0" y="0"/>
                </a:lnTo>
              </a:path>
            </a:pathLst>
          </a:custGeom>
          <a:noFill/>
          <a:ln w="15875" cap="rnd" cmpd="sng">
            <a:solidFill>
              <a:schemeClr val="accent3"/>
            </a:solidFill>
            <a:prstDash val="solid"/>
            <a:round/>
            <a:headEnd/>
            <a:tailEnd/>
          </a:ln>
          <a:effec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42" name="Freeform 26">
            <a:extLst>
              <a:ext uri="{FF2B5EF4-FFF2-40B4-BE49-F238E27FC236}">
                <a16:creationId xmlns:a16="http://schemas.microsoft.com/office/drawing/2014/main" id="{A8A8B323-6033-4FB3-B38A-4C938CBF9A5E}"/>
              </a:ext>
            </a:extLst>
          </p:cNvPr>
          <p:cNvSpPr>
            <a:spLocks/>
          </p:cNvSpPr>
          <p:nvPr/>
        </p:nvSpPr>
        <p:spPr bwMode="auto">
          <a:xfrm rot="5400000" flipV="1">
            <a:off x="4444777" y="2843542"/>
            <a:ext cx="1710063" cy="163748"/>
          </a:xfrm>
          <a:custGeom>
            <a:avLst/>
            <a:gdLst/>
            <a:ahLst/>
            <a:cxnLst>
              <a:cxn ang="0">
                <a:pos x="1224" y="0"/>
              </a:cxn>
              <a:cxn ang="0">
                <a:pos x="1224" y="0"/>
              </a:cxn>
              <a:cxn ang="0">
                <a:pos x="1223" y="8"/>
              </a:cxn>
              <a:cxn ang="0">
                <a:pos x="1220" y="15"/>
              </a:cxn>
              <a:cxn ang="0">
                <a:pos x="1217" y="23"/>
              </a:cxn>
              <a:cxn ang="0">
                <a:pos x="1211" y="30"/>
              </a:cxn>
              <a:cxn ang="0">
                <a:pos x="1205" y="38"/>
              </a:cxn>
              <a:cxn ang="0">
                <a:pos x="1196" y="44"/>
              </a:cxn>
              <a:cxn ang="0">
                <a:pos x="1176" y="57"/>
              </a:cxn>
              <a:cxn ang="0">
                <a:pos x="1151" y="71"/>
              </a:cxn>
              <a:cxn ang="0">
                <a:pos x="1119" y="83"/>
              </a:cxn>
              <a:cxn ang="0">
                <a:pos x="1084" y="95"/>
              </a:cxn>
              <a:cxn ang="0">
                <a:pos x="1045" y="105"/>
              </a:cxn>
              <a:cxn ang="0">
                <a:pos x="1001" y="114"/>
              </a:cxn>
              <a:cxn ang="0">
                <a:pos x="955" y="123"/>
              </a:cxn>
              <a:cxn ang="0">
                <a:pos x="904" y="131"/>
              </a:cxn>
              <a:cxn ang="0">
                <a:pos x="851" y="137"/>
              </a:cxn>
              <a:cxn ang="0">
                <a:pos x="794" y="141"/>
              </a:cxn>
              <a:cxn ang="0">
                <a:pos x="735" y="146"/>
              </a:cxn>
              <a:cxn ang="0">
                <a:pos x="675" y="147"/>
              </a:cxn>
              <a:cxn ang="0">
                <a:pos x="611" y="149"/>
              </a:cxn>
              <a:cxn ang="0">
                <a:pos x="611" y="149"/>
              </a:cxn>
              <a:cxn ang="0">
                <a:pos x="549" y="147"/>
              </a:cxn>
              <a:cxn ang="0">
                <a:pos x="489" y="146"/>
              </a:cxn>
              <a:cxn ang="0">
                <a:pos x="430" y="141"/>
              </a:cxn>
              <a:cxn ang="0">
                <a:pos x="373" y="137"/>
              </a:cxn>
              <a:cxn ang="0">
                <a:pos x="320" y="131"/>
              </a:cxn>
              <a:cxn ang="0">
                <a:pos x="269" y="123"/>
              </a:cxn>
              <a:cxn ang="0">
                <a:pos x="223" y="114"/>
              </a:cxn>
              <a:cxn ang="0">
                <a:pos x="179" y="105"/>
              </a:cxn>
              <a:cxn ang="0">
                <a:pos x="140" y="95"/>
              </a:cxn>
              <a:cxn ang="0">
                <a:pos x="105" y="83"/>
              </a:cxn>
              <a:cxn ang="0">
                <a:pos x="73" y="71"/>
              </a:cxn>
              <a:cxn ang="0">
                <a:pos x="48" y="57"/>
              </a:cxn>
              <a:cxn ang="0">
                <a:pos x="28" y="44"/>
              </a:cxn>
              <a:cxn ang="0">
                <a:pos x="19" y="38"/>
              </a:cxn>
              <a:cxn ang="0">
                <a:pos x="13" y="30"/>
              </a:cxn>
              <a:cxn ang="0">
                <a:pos x="7" y="23"/>
              </a:cxn>
              <a:cxn ang="0">
                <a:pos x="3" y="15"/>
              </a:cxn>
              <a:cxn ang="0">
                <a:pos x="1" y="8"/>
              </a:cxn>
              <a:cxn ang="0">
                <a:pos x="0" y="0"/>
              </a:cxn>
            </a:cxnLst>
            <a:rect l="0" t="0" r="r" b="b"/>
            <a:pathLst>
              <a:path w="1224" h="149">
                <a:moveTo>
                  <a:pt x="1224" y="0"/>
                </a:moveTo>
                <a:lnTo>
                  <a:pt x="1224" y="0"/>
                </a:lnTo>
                <a:lnTo>
                  <a:pt x="1223" y="8"/>
                </a:lnTo>
                <a:lnTo>
                  <a:pt x="1220" y="15"/>
                </a:lnTo>
                <a:lnTo>
                  <a:pt x="1217" y="23"/>
                </a:lnTo>
                <a:lnTo>
                  <a:pt x="1211" y="30"/>
                </a:lnTo>
                <a:lnTo>
                  <a:pt x="1205" y="38"/>
                </a:lnTo>
                <a:lnTo>
                  <a:pt x="1196" y="44"/>
                </a:lnTo>
                <a:lnTo>
                  <a:pt x="1176" y="57"/>
                </a:lnTo>
                <a:lnTo>
                  <a:pt x="1151" y="71"/>
                </a:lnTo>
                <a:lnTo>
                  <a:pt x="1119" y="83"/>
                </a:lnTo>
                <a:lnTo>
                  <a:pt x="1084" y="95"/>
                </a:lnTo>
                <a:lnTo>
                  <a:pt x="1045" y="105"/>
                </a:lnTo>
                <a:lnTo>
                  <a:pt x="1001" y="114"/>
                </a:lnTo>
                <a:lnTo>
                  <a:pt x="955" y="123"/>
                </a:lnTo>
                <a:lnTo>
                  <a:pt x="904" y="131"/>
                </a:lnTo>
                <a:lnTo>
                  <a:pt x="851" y="137"/>
                </a:lnTo>
                <a:lnTo>
                  <a:pt x="794" y="141"/>
                </a:lnTo>
                <a:lnTo>
                  <a:pt x="735" y="146"/>
                </a:lnTo>
                <a:lnTo>
                  <a:pt x="675" y="147"/>
                </a:lnTo>
                <a:lnTo>
                  <a:pt x="611" y="149"/>
                </a:lnTo>
                <a:lnTo>
                  <a:pt x="611" y="149"/>
                </a:lnTo>
                <a:lnTo>
                  <a:pt x="549" y="147"/>
                </a:lnTo>
                <a:lnTo>
                  <a:pt x="489" y="146"/>
                </a:lnTo>
                <a:lnTo>
                  <a:pt x="430" y="141"/>
                </a:lnTo>
                <a:lnTo>
                  <a:pt x="373" y="137"/>
                </a:lnTo>
                <a:lnTo>
                  <a:pt x="320" y="131"/>
                </a:lnTo>
                <a:lnTo>
                  <a:pt x="269" y="123"/>
                </a:lnTo>
                <a:lnTo>
                  <a:pt x="223" y="114"/>
                </a:lnTo>
                <a:lnTo>
                  <a:pt x="179" y="105"/>
                </a:lnTo>
                <a:lnTo>
                  <a:pt x="140" y="95"/>
                </a:lnTo>
                <a:lnTo>
                  <a:pt x="105" y="83"/>
                </a:lnTo>
                <a:lnTo>
                  <a:pt x="73" y="71"/>
                </a:lnTo>
                <a:lnTo>
                  <a:pt x="48" y="57"/>
                </a:lnTo>
                <a:lnTo>
                  <a:pt x="28" y="44"/>
                </a:lnTo>
                <a:lnTo>
                  <a:pt x="19" y="38"/>
                </a:lnTo>
                <a:lnTo>
                  <a:pt x="13" y="30"/>
                </a:lnTo>
                <a:lnTo>
                  <a:pt x="7" y="23"/>
                </a:lnTo>
                <a:lnTo>
                  <a:pt x="3" y="15"/>
                </a:lnTo>
                <a:lnTo>
                  <a:pt x="1" y="8"/>
                </a:lnTo>
                <a:lnTo>
                  <a:pt x="0" y="0"/>
                </a:lnTo>
              </a:path>
            </a:pathLst>
          </a:custGeom>
          <a:noFill/>
          <a:ln w="15875" cap="rnd" cmpd="sng">
            <a:solidFill>
              <a:schemeClr val="accent3"/>
            </a:solidFill>
            <a:prstDash val="solid"/>
            <a:round/>
            <a:headEnd/>
            <a:tailEnd/>
          </a:ln>
          <a:effec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9" name="Textframe 3">
            <a:extLst>
              <a:ext uri="{FF2B5EF4-FFF2-40B4-BE49-F238E27FC236}">
                <a16:creationId xmlns:a16="http://schemas.microsoft.com/office/drawing/2014/main" id="{36273160-8803-47BA-BD2E-1D52B1E6E9EC}"/>
              </a:ext>
            </a:extLst>
          </p:cNvPr>
          <p:cNvSpPr txBox="1"/>
          <p:nvPr/>
        </p:nvSpPr>
        <p:spPr>
          <a:xfrm>
            <a:off x="3702988" y="2593155"/>
            <a:ext cx="1523866" cy="882293"/>
          </a:xfrm>
          <a:prstGeom prst="rect">
            <a:avLst/>
          </a:prstGeom>
          <a:noFill/>
          <a:ln w="9525">
            <a:noFill/>
          </a:ln>
        </p:spPr>
        <p:txBody>
          <a:bodyPr vert="horz" wrap="square" lIns="0" tIns="0" rIns="0" bIns="0" rtlCol="0">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en-US" sz="1000" b="0" dirty="0">
                <a:latin typeface="+mj-lt"/>
                <a:cs typeface="Arial Narrow" pitchFamily="34" charset="0"/>
              </a:rPr>
              <a:t>What is the current ecommerce </a:t>
            </a:r>
            <a:r>
              <a:rPr lang="en-US" sz="1000" b="1" dirty="0">
                <a:latin typeface="+mj-lt"/>
                <a:cs typeface="Arial Narrow" pitchFamily="34" charset="0"/>
              </a:rPr>
              <a:t>market size </a:t>
            </a:r>
            <a:r>
              <a:rPr lang="en-US" sz="1000" b="0" dirty="0">
                <a:latin typeface="+mj-lt"/>
                <a:cs typeface="Arial Narrow" pitchFamily="34" charset="0"/>
              </a:rPr>
              <a:t>by category?</a:t>
            </a:r>
          </a:p>
          <a:p>
            <a:pPr marL="171450" lvl="1" indent="-171450">
              <a:lnSpc>
                <a:spcPct val="90000"/>
              </a:lnSpc>
              <a:spcBef>
                <a:spcPts val="400"/>
              </a:spcBef>
              <a:buClr>
                <a:schemeClr val="accent1"/>
              </a:buClr>
              <a:buSzPct val="100000"/>
              <a:buFont typeface="Wingdings" panose="05000000000000000000" pitchFamily="2" charset="2"/>
              <a:buChar char="§"/>
            </a:pPr>
            <a:r>
              <a:rPr lang="en-US" sz="1000" b="0" dirty="0">
                <a:latin typeface="+mj-lt"/>
                <a:cs typeface="Arial Narrow" pitchFamily="34" charset="0"/>
              </a:rPr>
              <a:t>How is the </a:t>
            </a:r>
            <a:r>
              <a:rPr lang="en-US" sz="1000" b="1" dirty="0">
                <a:latin typeface="+mj-lt"/>
                <a:cs typeface="Arial Narrow" pitchFamily="34" charset="0"/>
              </a:rPr>
              <a:t>market forecast </a:t>
            </a:r>
            <a:r>
              <a:rPr lang="en-US" sz="1000" b="0" dirty="0">
                <a:latin typeface="+mj-lt"/>
                <a:cs typeface="Arial Narrow" pitchFamily="34" charset="0"/>
              </a:rPr>
              <a:t>to </a:t>
            </a:r>
            <a:r>
              <a:rPr lang="en-US" sz="1000" b="1" dirty="0">
                <a:latin typeface="+mj-lt"/>
                <a:cs typeface="Arial Narrow" pitchFamily="34" charset="0"/>
              </a:rPr>
              <a:t>grow </a:t>
            </a:r>
            <a:r>
              <a:rPr lang="en-US" sz="1000" b="0" dirty="0">
                <a:latin typeface="+mj-lt"/>
                <a:cs typeface="Arial Narrow" pitchFamily="34" charset="0"/>
              </a:rPr>
              <a:t>per category?</a:t>
            </a:r>
          </a:p>
        </p:txBody>
      </p:sp>
      <p:sp>
        <p:nvSpPr>
          <p:cNvPr id="23" name="RBContent22">
            <a:extLst>
              <a:ext uri="{FF2B5EF4-FFF2-40B4-BE49-F238E27FC236}">
                <a16:creationId xmlns:a16="http://schemas.microsoft.com/office/drawing/2014/main" id="{88026258-0C80-4A34-99BC-D8E09BE0966F}"/>
              </a:ext>
            </a:extLst>
          </p:cNvPr>
          <p:cNvSpPr txBox="1">
            <a:spLocks/>
          </p:cNvSpPr>
          <p:nvPr/>
        </p:nvSpPr>
        <p:spPr>
          <a:xfrm>
            <a:off x="3702988" y="2272345"/>
            <a:ext cx="1593618" cy="207749"/>
          </a:xfrm>
          <a:prstGeom prst="rect">
            <a:avLst/>
          </a:prstGeom>
          <a:noFill/>
          <a:ln w="9525">
            <a:noFill/>
          </a:ln>
        </p:spPr>
        <p:txBody>
          <a:bodyPr vert="horz" wrap="square" lIns="0" tIns="0" rIns="0" bIns="0" rtlCol="0">
            <a:spAutoFit/>
          </a:bodyPr>
          <a:lstStyle/>
          <a:p>
            <a:pPr>
              <a:lnSpc>
                <a:spcPct val="90000"/>
              </a:lnSpc>
              <a:spcBef>
                <a:spcPts val="400"/>
              </a:spcBef>
              <a:buSzPct val="100000"/>
            </a:pPr>
            <a:r>
              <a:rPr lang="en-US" sz="1500" b="1" dirty="0">
                <a:solidFill>
                  <a:srgbClr val="DE002B"/>
                </a:solidFill>
                <a:latin typeface="+mj-lt"/>
                <a:sym typeface="+mn-lt"/>
              </a:rPr>
              <a:t>Market growth</a:t>
            </a:r>
          </a:p>
        </p:txBody>
      </p:sp>
      <p:sp>
        <p:nvSpPr>
          <p:cNvPr id="20" name="Textframe 3">
            <a:extLst>
              <a:ext uri="{FF2B5EF4-FFF2-40B4-BE49-F238E27FC236}">
                <a16:creationId xmlns:a16="http://schemas.microsoft.com/office/drawing/2014/main" id="{0EA171D0-F1D0-4887-AF0B-2B8D99B796DE}"/>
              </a:ext>
            </a:extLst>
          </p:cNvPr>
          <p:cNvSpPr txBox="1"/>
          <p:nvPr/>
        </p:nvSpPr>
        <p:spPr>
          <a:xfrm>
            <a:off x="5532714" y="2778686"/>
            <a:ext cx="1718453" cy="605294"/>
          </a:xfrm>
          <a:prstGeom prst="rect">
            <a:avLst/>
          </a:prstGeom>
          <a:noFill/>
          <a:ln w="9525">
            <a:noFill/>
          </a:ln>
        </p:spPr>
        <p:txBody>
          <a:bodyPr vert="horz" wrap="square" lIns="0" tIns="0" rIns="0" bIns="0" rtlCol="0">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en-US" sz="1000" dirty="0">
                <a:latin typeface="+mj-lt"/>
              </a:rPr>
              <a:t>Who are your </a:t>
            </a:r>
            <a:r>
              <a:rPr lang="en-US" sz="1000" b="1" dirty="0">
                <a:latin typeface="+mj-lt"/>
              </a:rPr>
              <a:t>key competitors </a:t>
            </a:r>
            <a:r>
              <a:rPr lang="en-US" sz="1000" dirty="0">
                <a:latin typeface="+mj-lt"/>
              </a:rPr>
              <a:t>in your current and future offering?</a:t>
            </a:r>
          </a:p>
          <a:p>
            <a:pPr marL="171450" lvl="1" indent="-171450">
              <a:lnSpc>
                <a:spcPct val="90000"/>
              </a:lnSpc>
              <a:spcBef>
                <a:spcPts val="400"/>
              </a:spcBef>
              <a:buClr>
                <a:schemeClr val="accent1"/>
              </a:buClr>
              <a:buSzPct val="100000"/>
              <a:buFont typeface="Wingdings" panose="05000000000000000000" pitchFamily="2" charset="2"/>
              <a:buChar char="§"/>
            </a:pPr>
            <a:r>
              <a:rPr lang="en-US" sz="1000" dirty="0">
                <a:latin typeface="+mj-lt"/>
              </a:rPr>
              <a:t>How do you </a:t>
            </a:r>
            <a:r>
              <a:rPr lang="en-US" sz="1000" b="1" dirty="0">
                <a:latin typeface="+mj-lt"/>
              </a:rPr>
              <a:t>create</a:t>
            </a:r>
            <a:r>
              <a:rPr lang="en-US" sz="1000" dirty="0">
                <a:latin typeface="+mj-lt"/>
              </a:rPr>
              <a:t> a </a:t>
            </a:r>
            <a:r>
              <a:rPr lang="en-US" sz="1000" b="1" dirty="0">
                <a:latin typeface="+mj-lt"/>
              </a:rPr>
              <a:t>USP</a:t>
            </a:r>
            <a:r>
              <a:rPr lang="en-US" sz="1000" dirty="0">
                <a:latin typeface="+mj-lt"/>
              </a:rPr>
              <a:t>?</a:t>
            </a:r>
          </a:p>
        </p:txBody>
      </p:sp>
      <p:sp>
        <p:nvSpPr>
          <p:cNvPr id="24" name="RBContent22">
            <a:extLst>
              <a:ext uri="{FF2B5EF4-FFF2-40B4-BE49-F238E27FC236}">
                <a16:creationId xmlns:a16="http://schemas.microsoft.com/office/drawing/2014/main" id="{C70AFF69-1165-40BA-BDAC-622F155AD6B9}"/>
              </a:ext>
            </a:extLst>
          </p:cNvPr>
          <p:cNvSpPr txBox="1">
            <a:spLocks/>
          </p:cNvSpPr>
          <p:nvPr/>
        </p:nvSpPr>
        <p:spPr>
          <a:xfrm>
            <a:off x="5532714" y="2485923"/>
            <a:ext cx="1943364" cy="207749"/>
          </a:xfrm>
          <a:prstGeom prst="rect">
            <a:avLst/>
          </a:prstGeom>
          <a:noFill/>
          <a:ln w="9525">
            <a:noFill/>
          </a:ln>
        </p:spPr>
        <p:txBody>
          <a:bodyPr vert="horz" wrap="square" lIns="0" tIns="0" rIns="0" bIns="0" rtlCol="0">
            <a:spAutoFit/>
          </a:bodyPr>
          <a:lstStyle/>
          <a:p>
            <a:pPr>
              <a:lnSpc>
                <a:spcPct val="90000"/>
              </a:lnSpc>
              <a:spcBef>
                <a:spcPts val="400"/>
              </a:spcBef>
              <a:buSzPct val="100000"/>
            </a:pPr>
            <a:r>
              <a:rPr lang="en-US" sz="1500" b="1" dirty="0">
                <a:solidFill>
                  <a:srgbClr val="DE002B"/>
                </a:solidFill>
                <a:latin typeface="+mj-lt"/>
                <a:sym typeface="+mn-lt"/>
              </a:rPr>
              <a:t>Competition</a:t>
            </a:r>
          </a:p>
        </p:txBody>
      </p:sp>
      <p:sp>
        <p:nvSpPr>
          <p:cNvPr id="21" name="Textframe 3">
            <a:extLst>
              <a:ext uri="{FF2B5EF4-FFF2-40B4-BE49-F238E27FC236}">
                <a16:creationId xmlns:a16="http://schemas.microsoft.com/office/drawing/2014/main" id="{90C9D145-93C3-48B2-A2AB-F4146EA8136F}"/>
              </a:ext>
            </a:extLst>
          </p:cNvPr>
          <p:cNvSpPr txBox="1"/>
          <p:nvPr/>
        </p:nvSpPr>
        <p:spPr>
          <a:xfrm>
            <a:off x="1783134" y="2216994"/>
            <a:ext cx="1594475" cy="1728678"/>
          </a:xfrm>
          <a:prstGeom prst="rect">
            <a:avLst/>
          </a:prstGeom>
          <a:noFill/>
          <a:ln w="9525">
            <a:noFill/>
          </a:ln>
        </p:spPr>
        <p:txBody>
          <a:bodyPr vert="horz" wrap="square" lIns="0" tIns="0" rIns="0" bIns="0" rtlCol="0">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en-GB" sz="1000" dirty="0">
                <a:latin typeface="+mj-lt"/>
                <a:cs typeface="Arial Narrow" pitchFamily="34" charset="0"/>
              </a:rPr>
              <a:t>How do you </a:t>
            </a:r>
            <a:r>
              <a:rPr lang="en-GB" sz="1000" b="1" dirty="0">
                <a:latin typeface="+mj-lt"/>
                <a:cs typeface="Arial Narrow" pitchFamily="34" charset="0"/>
              </a:rPr>
              <a:t>segment </a:t>
            </a:r>
            <a:r>
              <a:rPr lang="en-GB" sz="1000" dirty="0">
                <a:latin typeface="+mj-lt"/>
                <a:cs typeface="Arial Narrow" pitchFamily="34" charset="0"/>
              </a:rPr>
              <a:t>your </a:t>
            </a:r>
            <a:r>
              <a:rPr lang="en-GB" sz="1000" b="1" dirty="0">
                <a:latin typeface="+mj-lt"/>
                <a:cs typeface="Arial Narrow" pitchFamily="34" charset="0"/>
              </a:rPr>
              <a:t>target customers</a:t>
            </a:r>
            <a:r>
              <a:rPr lang="en-GB" sz="1000" b="0" noProof="0" dirty="0">
                <a:latin typeface="+mj-lt"/>
                <a:cs typeface="Arial Narrow" pitchFamily="34" charset="0"/>
              </a:rPr>
              <a:t>?</a:t>
            </a:r>
            <a:endParaRPr lang="en-US" sz="1000" b="0" noProof="0" dirty="0">
              <a:latin typeface="+mj-lt"/>
              <a:cs typeface="Arial Narrow" pitchFamily="34" charset="0"/>
            </a:endParaRPr>
          </a:p>
          <a:p>
            <a:pPr marL="171450" lvl="1" indent="-171450">
              <a:lnSpc>
                <a:spcPct val="90000"/>
              </a:lnSpc>
              <a:spcBef>
                <a:spcPts val="400"/>
              </a:spcBef>
              <a:buClr>
                <a:schemeClr val="accent1"/>
              </a:buClr>
              <a:buSzPct val="100000"/>
              <a:buFont typeface="Wingdings" panose="05000000000000000000" pitchFamily="2" charset="2"/>
              <a:buChar char="§"/>
            </a:pPr>
            <a:r>
              <a:rPr lang="en-US" sz="1000" b="0" noProof="0" dirty="0">
                <a:latin typeface="+mj-lt"/>
                <a:cs typeface="Arial Narrow" pitchFamily="34" charset="0"/>
              </a:rPr>
              <a:t>What </a:t>
            </a:r>
            <a:r>
              <a:rPr lang="en-US" sz="1000" b="1" dirty="0">
                <a:latin typeface="+mj-lt"/>
                <a:cs typeface="Arial Narrow" pitchFamily="34" charset="0"/>
              </a:rPr>
              <a:t>income brackets </a:t>
            </a:r>
            <a:r>
              <a:rPr lang="en-US" sz="1000" b="0" dirty="0">
                <a:latin typeface="+mj-lt"/>
                <a:cs typeface="Arial Narrow" pitchFamily="34" charset="0"/>
              </a:rPr>
              <a:t>are you targeting?</a:t>
            </a:r>
          </a:p>
          <a:p>
            <a:pPr marL="171450" lvl="1" indent="-171450">
              <a:lnSpc>
                <a:spcPct val="90000"/>
              </a:lnSpc>
              <a:spcBef>
                <a:spcPts val="400"/>
              </a:spcBef>
              <a:buClr>
                <a:schemeClr val="accent1"/>
              </a:buClr>
              <a:buSzPct val="100000"/>
              <a:buFont typeface="Wingdings" panose="05000000000000000000" pitchFamily="2" charset="2"/>
              <a:buChar char="§"/>
            </a:pPr>
            <a:r>
              <a:rPr lang="en-US" sz="1000" b="0" noProof="0" dirty="0">
                <a:latin typeface="+mj-lt"/>
                <a:cs typeface="Arial Narrow" pitchFamily="34" charset="0"/>
              </a:rPr>
              <a:t>What key </a:t>
            </a:r>
            <a:r>
              <a:rPr lang="en-US" sz="1000" b="1" noProof="0" dirty="0">
                <a:latin typeface="+mj-lt"/>
                <a:cs typeface="Arial Narrow" pitchFamily="34" charset="0"/>
              </a:rPr>
              <a:t>demographic </a:t>
            </a:r>
            <a:r>
              <a:rPr lang="en-US" sz="1000" noProof="0" dirty="0">
                <a:latin typeface="+mj-lt"/>
                <a:cs typeface="Arial Narrow" pitchFamily="34" charset="0"/>
              </a:rPr>
              <a:t>is your focus area</a:t>
            </a:r>
            <a:r>
              <a:rPr lang="en-US" sz="1000" b="0" noProof="0" dirty="0">
                <a:latin typeface="+mj-lt"/>
                <a:cs typeface="Arial Narrow" pitchFamily="34" charset="0"/>
              </a:rPr>
              <a:t>?</a:t>
            </a:r>
          </a:p>
          <a:p>
            <a:pPr marL="171450" lvl="1" indent="-171450">
              <a:lnSpc>
                <a:spcPct val="90000"/>
              </a:lnSpc>
              <a:spcBef>
                <a:spcPts val="400"/>
              </a:spcBef>
              <a:buClr>
                <a:schemeClr val="accent1"/>
              </a:buClr>
              <a:buSzPct val="100000"/>
              <a:buFont typeface="Wingdings" panose="05000000000000000000" pitchFamily="2" charset="2"/>
              <a:buChar char="§"/>
            </a:pPr>
            <a:r>
              <a:rPr lang="en-US" sz="1000" b="0" dirty="0">
                <a:latin typeface="+mj-lt"/>
                <a:cs typeface="Arial Narrow" pitchFamily="34" charset="0"/>
              </a:rPr>
              <a:t>Are they mainly </a:t>
            </a:r>
            <a:r>
              <a:rPr lang="en-US" sz="1000" b="1" dirty="0">
                <a:latin typeface="+mj-lt"/>
                <a:cs typeface="Arial Narrow" pitchFamily="34" charset="0"/>
              </a:rPr>
              <a:t>smartphone </a:t>
            </a:r>
            <a:r>
              <a:rPr lang="en-US" sz="1000" b="0" dirty="0">
                <a:latin typeface="+mj-lt"/>
                <a:cs typeface="Arial Narrow" pitchFamily="34" charset="0"/>
              </a:rPr>
              <a:t>users?</a:t>
            </a:r>
          </a:p>
          <a:p>
            <a:pPr marL="171450" lvl="1" indent="-171450">
              <a:lnSpc>
                <a:spcPct val="90000"/>
              </a:lnSpc>
              <a:spcBef>
                <a:spcPts val="400"/>
              </a:spcBef>
              <a:buClr>
                <a:schemeClr val="accent1"/>
              </a:buClr>
              <a:buSzPct val="100000"/>
              <a:buFont typeface="Wingdings" panose="05000000000000000000" pitchFamily="2" charset="2"/>
              <a:buChar char="§"/>
            </a:pPr>
            <a:r>
              <a:rPr lang="en-US" sz="1000" b="0" dirty="0">
                <a:latin typeface="+mj-lt"/>
                <a:cs typeface="Arial Narrow" pitchFamily="34" charset="0"/>
              </a:rPr>
              <a:t>What are their </a:t>
            </a:r>
            <a:r>
              <a:rPr lang="en-US" sz="1000" b="1" dirty="0">
                <a:latin typeface="+mj-lt"/>
                <a:cs typeface="Arial Narrow" pitchFamily="34" charset="0"/>
              </a:rPr>
              <a:t>spending </a:t>
            </a:r>
            <a:r>
              <a:rPr lang="en-US" sz="1000" b="0" dirty="0">
                <a:latin typeface="+mj-lt"/>
                <a:cs typeface="Arial Narrow" pitchFamily="34" charset="0"/>
              </a:rPr>
              <a:t>habits? (in </a:t>
            </a:r>
            <a:r>
              <a:rPr lang="en-US" sz="1000" dirty="0">
                <a:latin typeface="+mj-lt"/>
                <a:cs typeface="Arial Narrow" pitchFamily="34" charset="0"/>
              </a:rPr>
              <a:t>mobile money</a:t>
            </a:r>
            <a:r>
              <a:rPr lang="en-US" sz="1000" b="0" dirty="0">
                <a:latin typeface="+mj-lt"/>
                <a:cs typeface="Arial Narrow" pitchFamily="34" charset="0"/>
              </a:rPr>
              <a:t> and telco)</a:t>
            </a:r>
          </a:p>
        </p:txBody>
      </p:sp>
      <p:sp>
        <p:nvSpPr>
          <p:cNvPr id="22" name="RBContent22">
            <a:extLst>
              <a:ext uri="{FF2B5EF4-FFF2-40B4-BE49-F238E27FC236}">
                <a16:creationId xmlns:a16="http://schemas.microsoft.com/office/drawing/2014/main" id="{9FA0130F-E6F9-4ED6-8CD0-11EA73462E7E}"/>
              </a:ext>
            </a:extLst>
          </p:cNvPr>
          <p:cNvSpPr txBox="1">
            <a:spLocks/>
          </p:cNvSpPr>
          <p:nvPr/>
        </p:nvSpPr>
        <p:spPr>
          <a:xfrm>
            <a:off x="1788902" y="1906312"/>
            <a:ext cx="1914086" cy="207749"/>
          </a:xfrm>
          <a:prstGeom prst="rect">
            <a:avLst/>
          </a:prstGeom>
          <a:noFill/>
          <a:ln w="9525">
            <a:noFill/>
          </a:ln>
        </p:spPr>
        <p:txBody>
          <a:bodyPr vert="horz" wrap="square" lIns="0" tIns="0" rIns="0" bIns="0" rtlCol="0">
            <a:spAutoFit/>
          </a:bodyPr>
          <a:lstStyle/>
          <a:p>
            <a:pPr>
              <a:lnSpc>
                <a:spcPct val="90000"/>
              </a:lnSpc>
              <a:spcBef>
                <a:spcPts val="400"/>
              </a:spcBef>
              <a:buSzPct val="100000"/>
            </a:pPr>
            <a:r>
              <a:rPr lang="en-US" sz="1500" b="1" dirty="0">
                <a:solidFill>
                  <a:srgbClr val="DE002B"/>
                </a:solidFill>
                <a:latin typeface="+mj-lt"/>
                <a:cs typeface="+mn-cs"/>
                <a:sym typeface="+mn-lt"/>
              </a:rPr>
              <a:t>Target customers</a:t>
            </a:r>
          </a:p>
        </p:txBody>
      </p:sp>
      <p:grpSp>
        <p:nvGrpSpPr>
          <p:cNvPr id="5" name="Group 4">
            <a:extLst>
              <a:ext uri="{FF2B5EF4-FFF2-40B4-BE49-F238E27FC236}">
                <a16:creationId xmlns:a16="http://schemas.microsoft.com/office/drawing/2014/main" id="{B5F70456-90BE-4BFC-8DBE-E7D67FD9F16D}"/>
              </a:ext>
            </a:extLst>
          </p:cNvPr>
          <p:cNvGrpSpPr/>
          <p:nvPr/>
        </p:nvGrpSpPr>
        <p:grpSpPr>
          <a:xfrm>
            <a:off x="7335625" y="2464687"/>
            <a:ext cx="1413178" cy="923330"/>
            <a:chOff x="7354675" y="2445637"/>
            <a:chExt cx="1413178" cy="923330"/>
          </a:xfrm>
        </p:grpSpPr>
        <p:sp>
          <p:nvSpPr>
            <p:cNvPr id="31" name="RbLeanShape Arrow Option 2 31">
              <a:extLst>
                <a:ext uri="{FF2B5EF4-FFF2-40B4-BE49-F238E27FC236}">
                  <a16:creationId xmlns:a16="http://schemas.microsoft.com/office/drawing/2014/main" id="{D93B6634-6F3E-443A-AB67-E6D1F4EF1836}"/>
                </a:ext>
              </a:extLst>
            </p:cNvPr>
            <p:cNvSpPr/>
            <p:nvPr/>
          </p:nvSpPr>
          <p:spPr>
            <a:xfrm>
              <a:off x="7354675" y="2747581"/>
              <a:ext cx="408734" cy="319443"/>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615316" y="152400"/>
                  </a:lnTo>
                  <a:lnTo>
                    <a:pt x="615316" y="0"/>
                  </a:lnTo>
                  <a:lnTo>
                    <a:pt x="1079500" y="311150"/>
                  </a:lnTo>
                  <a:lnTo>
                    <a:pt x="615316" y="622300"/>
                  </a:lnTo>
                  <a:lnTo>
                    <a:pt x="615316" y="469900"/>
                  </a:lnTo>
                  <a:lnTo>
                    <a:pt x="0" y="469900"/>
                  </a:lnTo>
                </a:path>
              </a:pathLst>
            </a:custGeom>
            <a:solidFill>
              <a:srgbClr val="DE002B"/>
            </a:solidFill>
            <a:ln w="22225">
              <a:solidFill>
                <a:schemeClr val="bg1"/>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a:latin typeface="+mj-lt"/>
              </a:endParaRPr>
            </a:p>
          </p:txBody>
        </p:sp>
        <p:sp>
          <p:nvSpPr>
            <p:cNvPr id="44" name="RBContent44">
              <a:extLst>
                <a:ext uri="{FF2B5EF4-FFF2-40B4-BE49-F238E27FC236}">
                  <a16:creationId xmlns:a16="http://schemas.microsoft.com/office/drawing/2014/main" id="{33E541A2-D01B-45E8-A17B-695FFE06AB0B}"/>
                </a:ext>
              </a:extLst>
            </p:cNvPr>
            <p:cNvSpPr txBox="1"/>
            <p:nvPr/>
          </p:nvSpPr>
          <p:spPr>
            <a:xfrm>
              <a:off x="7792786" y="2445637"/>
              <a:ext cx="975067" cy="923330"/>
            </a:xfrm>
            <a:prstGeom prst="rect">
              <a:avLst/>
            </a:prstGeom>
            <a:noFill/>
          </p:spPr>
          <p:txBody>
            <a:bodyPr vert="horz" wrap="square" lIns="0" tIns="0" rIns="0" bIns="0" rtlCol="0">
              <a:spAutoFit/>
            </a:bodyPr>
            <a:lstStyle/>
            <a:p>
              <a:r>
                <a:rPr lang="en-US" sz="1500" b="1" dirty="0">
                  <a:solidFill>
                    <a:srgbClr val="DE002B"/>
                  </a:solidFill>
                  <a:latin typeface="+mj-lt"/>
                </a:rPr>
                <a:t>How do I select business lines?</a:t>
              </a:r>
            </a:p>
          </p:txBody>
        </p:sp>
      </p:grpSp>
      <p:sp>
        <p:nvSpPr>
          <p:cNvPr id="26" name="RbLeanShape Arrow Option 2 31">
            <a:extLst>
              <a:ext uri="{FF2B5EF4-FFF2-40B4-BE49-F238E27FC236}">
                <a16:creationId xmlns:a16="http://schemas.microsoft.com/office/drawing/2014/main" id="{478EC4AA-71AE-4056-9CD7-69944AF21FEF}"/>
              </a:ext>
            </a:extLst>
          </p:cNvPr>
          <p:cNvSpPr/>
          <p:nvPr/>
        </p:nvSpPr>
        <p:spPr>
          <a:xfrm>
            <a:off x="1102139" y="1696552"/>
            <a:ext cx="408734" cy="319443"/>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615316" y="152400"/>
                </a:lnTo>
                <a:lnTo>
                  <a:pt x="615316" y="0"/>
                </a:lnTo>
                <a:lnTo>
                  <a:pt x="1079500" y="311150"/>
                </a:lnTo>
                <a:lnTo>
                  <a:pt x="615316" y="622300"/>
                </a:lnTo>
                <a:lnTo>
                  <a:pt x="615316" y="469900"/>
                </a:lnTo>
                <a:lnTo>
                  <a:pt x="0" y="469900"/>
                </a:lnTo>
              </a:path>
            </a:pathLst>
          </a:custGeom>
          <a:solidFill>
            <a:schemeClr val="accent3"/>
          </a:solidFill>
          <a:ln w="22225">
            <a:solidFill>
              <a:schemeClr val="bg1"/>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dirty="0">
              <a:latin typeface="+mj-lt"/>
            </a:endParaRPr>
          </a:p>
        </p:txBody>
      </p:sp>
      <p:sp>
        <p:nvSpPr>
          <p:cNvPr id="28" name="RbLeanShape Arrow Option 2 31">
            <a:extLst>
              <a:ext uri="{FF2B5EF4-FFF2-40B4-BE49-F238E27FC236}">
                <a16:creationId xmlns:a16="http://schemas.microsoft.com/office/drawing/2014/main" id="{00C0CAB8-DB9C-4F5F-BFEB-C30D7094ABBB}"/>
              </a:ext>
            </a:extLst>
          </p:cNvPr>
          <p:cNvSpPr/>
          <p:nvPr/>
        </p:nvSpPr>
        <p:spPr>
          <a:xfrm>
            <a:off x="1167817" y="2229696"/>
            <a:ext cx="408734" cy="319443"/>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615316" y="152400"/>
                </a:lnTo>
                <a:lnTo>
                  <a:pt x="615316" y="0"/>
                </a:lnTo>
                <a:lnTo>
                  <a:pt x="1079500" y="311150"/>
                </a:lnTo>
                <a:lnTo>
                  <a:pt x="615316" y="622300"/>
                </a:lnTo>
                <a:lnTo>
                  <a:pt x="615316" y="469900"/>
                </a:lnTo>
                <a:lnTo>
                  <a:pt x="0" y="469900"/>
                </a:lnTo>
              </a:path>
            </a:pathLst>
          </a:custGeom>
          <a:solidFill>
            <a:schemeClr val="accent3"/>
          </a:solidFill>
          <a:ln w="22225">
            <a:solidFill>
              <a:schemeClr val="bg1"/>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a:latin typeface="+mj-lt"/>
            </a:endParaRPr>
          </a:p>
        </p:txBody>
      </p:sp>
      <p:sp>
        <p:nvSpPr>
          <p:cNvPr id="29" name="RbLeanShape Arrow Option 2 31">
            <a:extLst>
              <a:ext uri="{FF2B5EF4-FFF2-40B4-BE49-F238E27FC236}">
                <a16:creationId xmlns:a16="http://schemas.microsoft.com/office/drawing/2014/main" id="{8DBEF44E-C3C9-4875-81B1-C22FF10FD6F5}"/>
              </a:ext>
            </a:extLst>
          </p:cNvPr>
          <p:cNvSpPr/>
          <p:nvPr/>
        </p:nvSpPr>
        <p:spPr>
          <a:xfrm>
            <a:off x="1006346" y="2762840"/>
            <a:ext cx="408734" cy="319443"/>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615316" y="152400"/>
                </a:lnTo>
                <a:lnTo>
                  <a:pt x="615316" y="0"/>
                </a:lnTo>
                <a:lnTo>
                  <a:pt x="1079500" y="311150"/>
                </a:lnTo>
                <a:lnTo>
                  <a:pt x="615316" y="622300"/>
                </a:lnTo>
                <a:lnTo>
                  <a:pt x="615316" y="469900"/>
                </a:lnTo>
                <a:lnTo>
                  <a:pt x="0" y="469900"/>
                </a:lnTo>
              </a:path>
            </a:pathLst>
          </a:custGeom>
          <a:solidFill>
            <a:schemeClr val="accent3"/>
          </a:solidFill>
          <a:ln w="22225">
            <a:solidFill>
              <a:schemeClr val="bg1"/>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a:latin typeface="+mj-lt"/>
            </a:endParaRPr>
          </a:p>
        </p:txBody>
      </p:sp>
      <p:sp>
        <p:nvSpPr>
          <p:cNvPr id="32" name="RbLeanShape Arrow Option 2 31">
            <a:extLst>
              <a:ext uri="{FF2B5EF4-FFF2-40B4-BE49-F238E27FC236}">
                <a16:creationId xmlns:a16="http://schemas.microsoft.com/office/drawing/2014/main" id="{867EDD98-F442-40A9-BF9A-FF74B4885E8B}"/>
              </a:ext>
            </a:extLst>
          </p:cNvPr>
          <p:cNvSpPr/>
          <p:nvPr/>
        </p:nvSpPr>
        <p:spPr>
          <a:xfrm>
            <a:off x="1167817" y="3295985"/>
            <a:ext cx="408734" cy="319443"/>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615316" y="152400"/>
                </a:lnTo>
                <a:lnTo>
                  <a:pt x="615316" y="0"/>
                </a:lnTo>
                <a:lnTo>
                  <a:pt x="1079500" y="311150"/>
                </a:lnTo>
                <a:lnTo>
                  <a:pt x="615316" y="622300"/>
                </a:lnTo>
                <a:lnTo>
                  <a:pt x="615316" y="469900"/>
                </a:lnTo>
                <a:lnTo>
                  <a:pt x="0" y="469900"/>
                </a:lnTo>
              </a:path>
            </a:pathLst>
          </a:custGeom>
          <a:solidFill>
            <a:schemeClr val="accent3"/>
          </a:solidFill>
          <a:ln w="22225">
            <a:solidFill>
              <a:schemeClr val="bg1"/>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a:latin typeface="+mj-lt"/>
            </a:endParaRPr>
          </a:p>
        </p:txBody>
      </p:sp>
      <p:sp>
        <p:nvSpPr>
          <p:cNvPr id="30" name="RbLeanShape Arrow Option 2 31">
            <a:extLst>
              <a:ext uri="{FF2B5EF4-FFF2-40B4-BE49-F238E27FC236}">
                <a16:creationId xmlns:a16="http://schemas.microsoft.com/office/drawing/2014/main" id="{A7C6ED27-42B9-4E5B-BAA2-16EDDD25DA9F}"/>
              </a:ext>
            </a:extLst>
          </p:cNvPr>
          <p:cNvSpPr/>
          <p:nvPr/>
        </p:nvSpPr>
        <p:spPr>
          <a:xfrm>
            <a:off x="1102139" y="3829130"/>
            <a:ext cx="408734" cy="319443"/>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615316" y="152400"/>
                </a:lnTo>
                <a:lnTo>
                  <a:pt x="615316" y="0"/>
                </a:lnTo>
                <a:lnTo>
                  <a:pt x="1079500" y="311150"/>
                </a:lnTo>
                <a:lnTo>
                  <a:pt x="615316" y="622300"/>
                </a:lnTo>
                <a:lnTo>
                  <a:pt x="615316" y="469900"/>
                </a:lnTo>
                <a:lnTo>
                  <a:pt x="0" y="469900"/>
                </a:lnTo>
              </a:path>
            </a:pathLst>
          </a:custGeom>
          <a:solidFill>
            <a:schemeClr val="accent3"/>
          </a:solidFill>
          <a:ln w="22225">
            <a:solidFill>
              <a:schemeClr val="bg1"/>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a:latin typeface="+mj-lt"/>
            </a:endParaRPr>
          </a:p>
        </p:txBody>
      </p:sp>
      <p:sp>
        <p:nvSpPr>
          <p:cNvPr id="6" name="TextBox 5">
            <a:hlinkClick r:id="rId6" action="ppaction://hlinksldjump"/>
          </p:cNvPr>
          <p:cNvSpPr txBox="1"/>
          <p:nvPr/>
        </p:nvSpPr>
        <p:spPr>
          <a:xfrm>
            <a:off x="8000426" y="4409641"/>
            <a:ext cx="704039" cy="307777"/>
          </a:xfrm>
          <a:prstGeom prst="rect">
            <a:avLst/>
          </a:prstGeom>
          <a:noFill/>
        </p:spPr>
        <p:txBody>
          <a:bodyPr wrap="none" rtlCol="0">
            <a:spAutoFit/>
          </a:bodyPr>
          <a:lstStyle/>
          <a:p>
            <a:r>
              <a:rPr lang="en-GB" sz="1400" b="1" dirty="0">
                <a:solidFill>
                  <a:schemeClr val="accent3">
                    <a:lumMod val="75000"/>
                  </a:schemeClr>
                </a:solidFill>
                <a:latin typeface="+mj-lt"/>
              </a:rPr>
              <a:t>BACK</a:t>
            </a:r>
          </a:p>
        </p:txBody>
      </p:sp>
      <p:pic>
        <p:nvPicPr>
          <p:cNvPr id="25" name="Picture 24" descr="Application&#10;&#10;Description automatically generated">
            <a:extLst>
              <a:ext uri="{FF2B5EF4-FFF2-40B4-BE49-F238E27FC236}">
                <a16:creationId xmlns:a16="http://schemas.microsoft.com/office/drawing/2014/main" id="{44A342CD-2F9E-410D-942B-3208D2366E9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19016284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7114" y="396000"/>
            <a:ext cx="7399312" cy="857250"/>
          </a:xfrm>
        </p:spPr>
        <p:txBody>
          <a:bodyPr wrap="square" lIns="0" tIns="0" rIns="0" bIns="0">
            <a:normAutofit/>
          </a:bodyPr>
          <a:lstStyle/>
          <a:p>
            <a:r>
              <a:rPr lang="en-GB" dirty="0"/>
              <a:t>2. What channel(s) should I choose to provide customers access to my online marketplace?</a:t>
            </a:r>
          </a:p>
        </p:txBody>
      </p:sp>
      <p:sp>
        <p:nvSpPr>
          <p:cNvPr id="25" name="Rectangle: Rounded Corners 24">
            <a:extLst>
              <a:ext uri="{FF2B5EF4-FFF2-40B4-BE49-F238E27FC236}">
                <a16:creationId xmlns:a16="http://schemas.microsoft.com/office/drawing/2014/main" id="{C8349E1D-6F78-4B26-B5E4-6FD17FF2D777}"/>
              </a:ext>
            </a:extLst>
          </p:cNvPr>
          <p:cNvSpPr/>
          <p:nvPr/>
        </p:nvSpPr>
        <p:spPr>
          <a:xfrm>
            <a:off x="1197114" y="1347789"/>
            <a:ext cx="2707839" cy="1474814"/>
          </a:xfrm>
          <a:prstGeom prst="roundRect">
            <a:avLst>
              <a:gd name="adj" fmla="val 19977"/>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a:endParaRPr lang="en-US">
              <a:latin typeface="+mj-lt"/>
            </a:endParaRPr>
          </a:p>
        </p:txBody>
      </p:sp>
      <p:sp>
        <p:nvSpPr>
          <p:cNvPr id="22" name="RBContent22">
            <a:extLst>
              <a:ext uri="{FF2B5EF4-FFF2-40B4-BE49-F238E27FC236}">
                <a16:creationId xmlns:a16="http://schemas.microsoft.com/office/drawing/2014/main" id="{AF92D199-F6CB-412C-A576-BBBEA0A63AD3}"/>
              </a:ext>
            </a:extLst>
          </p:cNvPr>
          <p:cNvSpPr txBox="1">
            <a:spLocks/>
          </p:cNvSpPr>
          <p:nvPr/>
        </p:nvSpPr>
        <p:spPr>
          <a:xfrm>
            <a:off x="1385102" y="1389203"/>
            <a:ext cx="2422827" cy="215444"/>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0" tIns="0" rIns="0" bIns="0" rtlCol="0">
            <a:spAutoFit/>
          </a:bodyPr>
          <a:lstStyle/>
          <a:p>
            <a:r>
              <a:rPr lang="en-US" sz="1400" b="1" dirty="0">
                <a:solidFill>
                  <a:srgbClr val="DE002B"/>
                </a:solidFill>
                <a:latin typeface="+mj-lt"/>
              </a:rPr>
              <a:t>What do customers want?</a:t>
            </a:r>
          </a:p>
        </p:txBody>
      </p:sp>
      <p:sp>
        <p:nvSpPr>
          <p:cNvPr id="28" name="Rectangle: Rounded Corners 27">
            <a:extLst>
              <a:ext uri="{FF2B5EF4-FFF2-40B4-BE49-F238E27FC236}">
                <a16:creationId xmlns:a16="http://schemas.microsoft.com/office/drawing/2014/main" id="{F32E4E83-389B-478D-8B57-957CCC29F365}"/>
              </a:ext>
            </a:extLst>
          </p:cNvPr>
          <p:cNvSpPr/>
          <p:nvPr/>
        </p:nvSpPr>
        <p:spPr>
          <a:xfrm>
            <a:off x="1197114" y="3026939"/>
            <a:ext cx="2707839" cy="1474814"/>
          </a:xfrm>
          <a:prstGeom prst="roundRect">
            <a:avLst>
              <a:gd name="adj" fmla="val 19977"/>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a:endParaRPr lang="en-US">
              <a:latin typeface="+mj-lt"/>
            </a:endParaRPr>
          </a:p>
        </p:txBody>
      </p:sp>
      <p:sp>
        <p:nvSpPr>
          <p:cNvPr id="29" name="RBContent22">
            <a:extLst>
              <a:ext uri="{FF2B5EF4-FFF2-40B4-BE49-F238E27FC236}">
                <a16:creationId xmlns:a16="http://schemas.microsoft.com/office/drawing/2014/main" id="{E381F76D-3D4D-4508-B1B9-1A27662190EB}"/>
              </a:ext>
            </a:extLst>
          </p:cNvPr>
          <p:cNvSpPr txBox="1">
            <a:spLocks/>
          </p:cNvSpPr>
          <p:nvPr/>
        </p:nvSpPr>
        <p:spPr>
          <a:xfrm>
            <a:off x="1387945" y="3047585"/>
            <a:ext cx="2419984" cy="430887"/>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0" tIns="0" rIns="0" bIns="0" rtlCol="0">
            <a:spAutoFit/>
          </a:bodyPr>
          <a:lstStyle/>
          <a:p>
            <a:r>
              <a:rPr lang="en-US" sz="1400" b="1" dirty="0">
                <a:solidFill>
                  <a:srgbClr val="DE002B"/>
                </a:solidFill>
                <a:latin typeface="+mj-lt"/>
              </a:rPr>
              <a:t>What is the competition doing?</a:t>
            </a:r>
          </a:p>
        </p:txBody>
      </p:sp>
      <p:sp>
        <p:nvSpPr>
          <p:cNvPr id="32" name="Rectangle: Rounded Corners 31">
            <a:extLst>
              <a:ext uri="{FF2B5EF4-FFF2-40B4-BE49-F238E27FC236}">
                <a16:creationId xmlns:a16="http://schemas.microsoft.com/office/drawing/2014/main" id="{9879DAED-0F77-43C5-8B88-2F37899E1D0A}"/>
              </a:ext>
            </a:extLst>
          </p:cNvPr>
          <p:cNvSpPr/>
          <p:nvPr/>
        </p:nvSpPr>
        <p:spPr>
          <a:xfrm>
            <a:off x="4243599" y="1963166"/>
            <a:ext cx="2252451" cy="1923210"/>
          </a:xfrm>
          <a:prstGeom prst="roundRect">
            <a:avLst>
              <a:gd name="adj" fmla="val 19977"/>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a:endParaRPr lang="en-US">
              <a:latin typeface="+mj-lt"/>
            </a:endParaRPr>
          </a:p>
        </p:txBody>
      </p:sp>
      <p:sp>
        <p:nvSpPr>
          <p:cNvPr id="33" name="RBContent22">
            <a:extLst>
              <a:ext uri="{FF2B5EF4-FFF2-40B4-BE49-F238E27FC236}">
                <a16:creationId xmlns:a16="http://schemas.microsoft.com/office/drawing/2014/main" id="{E8709546-0879-41B3-BA57-CBC129DBBE83}"/>
              </a:ext>
            </a:extLst>
          </p:cNvPr>
          <p:cNvSpPr txBox="1">
            <a:spLocks/>
          </p:cNvSpPr>
          <p:nvPr/>
        </p:nvSpPr>
        <p:spPr>
          <a:xfrm>
            <a:off x="4407821" y="2085196"/>
            <a:ext cx="2001687" cy="430887"/>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0" tIns="0" rIns="0" bIns="0" rtlCol="0">
            <a:spAutoFit/>
          </a:bodyPr>
          <a:lstStyle>
            <a:defPPr>
              <a:defRPr lang="en-US"/>
            </a:defPPr>
            <a:lvl1pPr>
              <a:defRPr sz="1700"/>
            </a:lvl1pPr>
          </a:lstStyle>
          <a:p>
            <a:r>
              <a:rPr lang="en-US" sz="1400" b="1" dirty="0">
                <a:solidFill>
                  <a:srgbClr val="DE002B"/>
                </a:solidFill>
                <a:latin typeface="+mj-lt"/>
              </a:rPr>
              <a:t>What is technically feasible?</a:t>
            </a:r>
          </a:p>
        </p:txBody>
      </p:sp>
      <p:cxnSp>
        <p:nvCxnSpPr>
          <p:cNvPr id="35" name="Connector: Elbow 34">
            <a:extLst>
              <a:ext uri="{FF2B5EF4-FFF2-40B4-BE49-F238E27FC236}">
                <a16:creationId xmlns:a16="http://schemas.microsoft.com/office/drawing/2014/main" id="{8C043E81-9DA8-4BB2-8182-F02E294FEC18}"/>
              </a:ext>
            </a:extLst>
          </p:cNvPr>
          <p:cNvCxnSpPr>
            <a:cxnSpLocks/>
            <a:stCxn id="25" idx="3"/>
            <a:endCxn id="32" idx="1"/>
          </p:cNvCxnSpPr>
          <p:nvPr/>
        </p:nvCxnSpPr>
        <p:spPr>
          <a:xfrm>
            <a:off x="3904953" y="2085197"/>
            <a:ext cx="338645" cy="839575"/>
          </a:xfrm>
          <a:prstGeom prst="bentConnector3">
            <a:avLst/>
          </a:prstGeom>
          <a:noFill/>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18B43555-46B9-46A8-9513-2412093462CE}"/>
              </a:ext>
            </a:extLst>
          </p:cNvPr>
          <p:cNvCxnSpPr>
            <a:cxnSpLocks/>
            <a:stCxn id="28" idx="3"/>
            <a:endCxn id="32" idx="1"/>
          </p:cNvCxnSpPr>
          <p:nvPr/>
        </p:nvCxnSpPr>
        <p:spPr>
          <a:xfrm flipV="1">
            <a:off x="3904953" y="2924772"/>
            <a:ext cx="338645" cy="839575"/>
          </a:xfrm>
          <a:prstGeom prst="bentConnector3">
            <a:avLst/>
          </a:prstGeom>
          <a:noFill/>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4" name="RBContent64">
            <a:extLst>
              <a:ext uri="{FF2B5EF4-FFF2-40B4-BE49-F238E27FC236}">
                <a16:creationId xmlns:a16="http://schemas.microsoft.com/office/drawing/2014/main" id="{2AB866A1-2170-4CA5-961C-D9447F4CDC45}"/>
              </a:ext>
            </a:extLst>
          </p:cNvPr>
          <p:cNvSpPr txBox="1"/>
          <p:nvPr/>
        </p:nvSpPr>
        <p:spPr>
          <a:xfrm>
            <a:off x="7217298" y="2107228"/>
            <a:ext cx="1077514" cy="715375"/>
          </a:xfrm>
          <a:prstGeom prst="rect">
            <a:avLst/>
          </a:prstGeom>
          <a:noFill/>
        </p:spPr>
        <p:txBody>
          <a:bodyPr vert="horz" wrap="square" lIns="0" tIns="0" rIns="0" bIns="0" rtlCol="0">
            <a:spAutoFit/>
          </a:bodyPr>
          <a:lstStyle/>
          <a:p>
            <a:r>
              <a:rPr lang="en-US" sz="1500" dirty="0">
                <a:solidFill>
                  <a:srgbClr val="DE002B"/>
                </a:solidFill>
                <a:latin typeface="+mj-lt"/>
              </a:rPr>
              <a:t>Channels to be deployed by priority</a:t>
            </a:r>
          </a:p>
        </p:txBody>
      </p:sp>
      <p:sp>
        <p:nvSpPr>
          <p:cNvPr id="66" name="RBContent64">
            <a:extLst>
              <a:ext uri="{FF2B5EF4-FFF2-40B4-BE49-F238E27FC236}">
                <a16:creationId xmlns:a16="http://schemas.microsoft.com/office/drawing/2014/main" id="{5F464A12-6AEE-4657-A38B-361742A8C7D6}"/>
              </a:ext>
            </a:extLst>
          </p:cNvPr>
          <p:cNvSpPr txBox="1"/>
          <p:nvPr/>
        </p:nvSpPr>
        <p:spPr>
          <a:xfrm>
            <a:off x="7217298" y="3048971"/>
            <a:ext cx="1313734" cy="715375"/>
          </a:xfrm>
          <a:prstGeom prst="rect">
            <a:avLst/>
          </a:prstGeom>
          <a:noFill/>
        </p:spPr>
        <p:txBody>
          <a:bodyPr vert="horz" wrap="square" lIns="0" tIns="0" rIns="0" bIns="0" rtlCol="0">
            <a:spAutoFit/>
          </a:bodyPr>
          <a:lstStyle/>
          <a:p>
            <a:r>
              <a:rPr lang="en-US" sz="1500" dirty="0">
                <a:solidFill>
                  <a:srgbClr val="DE002B"/>
                </a:solidFill>
                <a:latin typeface="+mj-lt"/>
              </a:rPr>
              <a:t>‘Super app’ Vs ‘suite of apps’ decision</a:t>
            </a:r>
          </a:p>
        </p:txBody>
      </p:sp>
      <p:sp>
        <p:nvSpPr>
          <p:cNvPr id="21" name="Slide Number Placeholder 2">
            <a:extLst>
              <a:ext uri="{FF2B5EF4-FFF2-40B4-BE49-F238E27FC236}">
                <a16:creationId xmlns:a16="http://schemas.microsoft.com/office/drawing/2014/main" id="{C1901F94-F362-40EA-A840-7D10D2AC9DD8}"/>
              </a:ext>
            </a:extLst>
          </p:cNvPr>
          <p:cNvSpPr>
            <a:spLocks noGrp="1"/>
          </p:cNvSpPr>
          <p:nvPr>
            <p:ph type="sldNum" sz="quarter" idx="15"/>
          </p:nvPr>
        </p:nvSpPr>
        <p:spPr>
          <a:xfrm>
            <a:off x="420688" y="4826858"/>
            <a:ext cx="776426" cy="273844"/>
          </a:xfrm>
        </p:spPr>
        <p:txBody>
          <a:bodyPr/>
          <a:lstStyle/>
          <a:p>
            <a:fld id="{E52D2AFC-71C4-4511-B128-4ECEE52D3027}" type="slidenum">
              <a:rPr lang="en-ZA" smtClean="0"/>
              <a:pPr/>
              <a:t>56</a:t>
            </a:fld>
            <a:endParaRPr lang="en-ZA" dirty="0"/>
          </a:p>
        </p:txBody>
      </p:sp>
      <p:sp>
        <p:nvSpPr>
          <p:cNvPr id="19" name="RBContent22">
            <a:extLst>
              <a:ext uri="{FF2B5EF4-FFF2-40B4-BE49-F238E27FC236}">
                <a16:creationId xmlns:a16="http://schemas.microsoft.com/office/drawing/2014/main" id="{68F51AF2-1237-4B88-8732-6A74C15FD2E2}"/>
              </a:ext>
            </a:extLst>
          </p:cNvPr>
          <p:cNvSpPr txBox="1">
            <a:spLocks/>
          </p:cNvSpPr>
          <p:nvPr/>
        </p:nvSpPr>
        <p:spPr>
          <a:xfrm>
            <a:off x="4407821" y="2616366"/>
            <a:ext cx="2001687" cy="799193"/>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0" tIns="0" rIns="0" bIns="0" rtlCol="0">
            <a:spAutoFit/>
          </a:bodyPr>
          <a:lstStyle>
            <a:defPPr>
              <a:defRPr lang="en-US"/>
            </a:defPPr>
            <a:lvl1pPr>
              <a:defRPr sz="1700"/>
            </a:lvl1pPr>
          </a:lstStyle>
          <a:p>
            <a:pPr marL="171450" lvl="1" indent="-171450">
              <a:lnSpc>
                <a:spcPct val="90000"/>
              </a:lnSpc>
              <a:spcBef>
                <a:spcPts val="400"/>
              </a:spcBef>
              <a:buClr>
                <a:schemeClr val="accent1"/>
              </a:buClr>
              <a:buSzPct val="100000"/>
              <a:buFont typeface="Wingdings" panose="05000000000000000000" pitchFamily="2" charset="2"/>
              <a:buChar char="§"/>
            </a:pPr>
            <a:r>
              <a:rPr lang="en-US" sz="900" dirty="0">
                <a:solidFill>
                  <a:schemeClr val="tx1"/>
                </a:solidFill>
                <a:latin typeface="+mj-lt"/>
              </a:rPr>
              <a:t>What is </a:t>
            </a:r>
            <a:r>
              <a:rPr lang="en-US" sz="900" b="1" dirty="0">
                <a:solidFill>
                  <a:schemeClr val="tx1"/>
                </a:solidFill>
                <a:latin typeface="+mj-lt"/>
              </a:rPr>
              <a:t>implementable without affecting the customer experience </a:t>
            </a:r>
            <a:r>
              <a:rPr lang="en-US" sz="900" dirty="0">
                <a:solidFill>
                  <a:schemeClr val="tx1"/>
                </a:solidFill>
                <a:latin typeface="+mj-lt"/>
              </a:rPr>
              <a:t>and the platform's stability?</a:t>
            </a:r>
          </a:p>
          <a:p>
            <a:pPr marL="171450" lvl="1" indent="-171450">
              <a:lnSpc>
                <a:spcPct val="90000"/>
              </a:lnSpc>
              <a:spcBef>
                <a:spcPts val="400"/>
              </a:spcBef>
              <a:buClr>
                <a:schemeClr val="accent1"/>
              </a:buClr>
              <a:buSzPct val="100000"/>
              <a:buFont typeface="Wingdings" panose="05000000000000000000" pitchFamily="2" charset="2"/>
              <a:buChar char="§"/>
            </a:pPr>
            <a:r>
              <a:rPr lang="en-GB" sz="900" dirty="0">
                <a:solidFill>
                  <a:schemeClr val="tx1"/>
                </a:solidFill>
                <a:latin typeface="+mj-lt"/>
              </a:rPr>
              <a:t>W</a:t>
            </a:r>
            <a:r>
              <a:rPr lang="en-US" sz="900" dirty="0">
                <a:solidFill>
                  <a:schemeClr val="tx1"/>
                </a:solidFill>
                <a:latin typeface="+mj-lt"/>
              </a:rPr>
              <a:t>hat are the </a:t>
            </a:r>
            <a:r>
              <a:rPr lang="en-US" sz="900" b="1" dirty="0">
                <a:solidFill>
                  <a:schemeClr val="tx1"/>
                </a:solidFill>
                <a:latin typeface="+mj-lt"/>
              </a:rPr>
              <a:t>key risks </a:t>
            </a:r>
            <a:r>
              <a:rPr lang="en-US" sz="900" dirty="0">
                <a:solidFill>
                  <a:schemeClr val="tx1"/>
                </a:solidFill>
                <a:latin typeface="+mj-lt"/>
              </a:rPr>
              <a:t>and </a:t>
            </a:r>
            <a:r>
              <a:rPr lang="en-US" sz="900" b="1" dirty="0">
                <a:solidFill>
                  <a:schemeClr val="tx1"/>
                </a:solidFill>
                <a:latin typeface="+mj-lt"/>
              </a:rPr>
              <a:t>challenges </a:t>
            </a:r>
            <a:r>
              <a:rPr lang="en-US" sz="900" dirty="0">
                <a:solidFill>
                  <a:schemeClr val="tx1"/>
                </a:solidFill>
                <a:latin typeface="+mj-lt"/>
              </a:rPr>
              <a:t>of implementation?</a:t>
            </a:r>
          </a:p>
        </p:txBody>
      </p:sp>
      <p:sp>
        <p:nvSpPr>
          <p:cNvPr id="20" name="RBContent22">
            <a:extLst>
              <a:ext uri="{FF2B5EF4-FFF2-40B4-BE49-F238E27FC236}">
                <a16:creationId xmlns:a16="http://schemas.microsoft.com/office/drawing/2014/main" id="{685BD344-5985-4DD9-A4AC-9F6978E9F401}"/>
              </a:ext>
            </a:extLst>
          </p:cNvPr>
          <p:cNvSpPr txBox="1">
            <a:spLocks/>
          </p:cNvSpPr>
          <p:nvPr/>
        </p:nvSpPr>
        <p:spPr>
          <a:xfrm>
            <a:off x="1385102" y="1690260"/>
            <a:ext cx="2370819" cy="799193"/>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0" tIns="0" rIns="0" bIns="0" rtlCol="0">
            <a:spAutoFit/>
          </a:bodyPr>
          <a:lstStyle>
            <a:defPPr>
              <a:defRPr lang="en-US"/>
            </a:defPPr>
            <a:lvl1pPr>
              <a:defRPr sz="1700"/>
            </a:lvl1pPr>
          </a:lstStyle>
          <a:p>
            <a:pPr marL="171450" lvl="1" indent="-171450">
              <a:lnSpc>
                <a:spcPct val="90000"/>
              </a:lnSpc>
              <a:spcBef>
                <a:spcPts val="400"/>
              </a:spcBef>
              <a:buClr>
                <a:schemeClr val="accent1"/>
              </a:buClr>
              <a:buSzPct val="100000"/>
              <a:buFont typeface="Wingdings" panose="05000000000000000000" pitchFamily="2" charset="2"/>
              <a:buChar char="§"/>
            </a:pPr>
            <a:r>
              <a:rPr lang="en-US" sz="900" dirty="0">
                <a:solidFill>
                  <a:schemeClr val="tx1"/>
                </a:solidFill>
                <a:latin typeface="+mj-lt"/>
              </a:rPr>
              <a:t>What is </a:t>
            </a:r>
            <a:r>
              <a:rPr lang="en-US" sz="900" b="1" dirty="0">
                <a:solidFill>
                  <a:schemeClr val="tx1"/>
                </a:solidFill>
                <a:latin typeface="+mj-lt"/>
              </a:rPr>
              <a:t>internet and smartphone penetration </a:t>
            </a:r>
            <a:r>
              <a:rPr lang="en-US" sz="900" dirty="0">
                <a:solidFill>
                  <a:schemeClr val="tx1"/>
                </a:solidFill>
                <a:latin typeface="+mj-lt"/>
              </a:rPr>
              <a:t>amongst my target customers?</a:t>
            </a:r>
          </a:p>
          <a:p>
            <a:pPr marL="171450" lvl="1" indent="-171450">
              <a:lnSpc>
                <a:spcPct val="90000"/>
              </a:lnSpc>
              <a:spcBef>
                <a:spcPts val="400"/>
              </a:spcBef>
              <a:buClr>
                <a:schemeClr val="accent1"/>
              </a:buClr>
              <a:buSzPct val="100000"/>
              <a:buFont typeface="Wingdings" panose="05000000000000000000" pitchFamily="2" charset="2"/>
              <a:buChar char="§"/>
            </a:pPr>
            <a:r>
              <a:rPr lang="en-US" sz="900" dirty="0">
                <a:solidFill>
                  <a:schemeClr val="tx1"/>
                </a:solidFill>
                <a:latin typeface="+mj-lt"/>
              </a:rPr>
              <a:t>What </a:t>
            </a:r>
            <a:r>
              <a:rPr lang="en-US" sz="900" b="1" dirty="0">
                <a:solidFill>
                  <a:schemeClr val="tx1"/>
                </a:solidFill>
                <a:latin typeface="+mj-lt"/>
              </a:rPr>
              <a:t>mobile money channels </a:t>
            </a:r>
            <a:r>
              <a:rPr lang="en-US" sz="900" dirty="0">
                <a:solidFill>
                  <a:schemeClr val="tx1"/>
                </a:solidFill>
                <a:latin typeface="+mj-lt"/>
              </a:rPr>
              <a:t>do they </a:t>
            </a:r>
            <a:r>
              <a:rPr lang="en-US" sz="900" b="1" dirty="0">
                <a:solidFill>
                  <a:schemeClr val="tx1"/>
                </a:solidFill>
                <a:latin typeface="+mj-lt"/>
              </a:rPr>
              <a:t>use today</a:t>
            </a:r>
            <a:r>
              <a:rPr lang="en-US" sz="900" dirty="0">
                <a:solidFill>
                  <a:schemeClr val="tx1"/>
                </a:solidFill>
                <a:latin typeface="+mj-lt"/>
              </a:rPr>
              <a:t>? and will they likely </a:t>
            </a:r>
            <a:r>
              <a:rPr lang="en-US" sz="900" b="1" dirty="0">
                <a:solidFill>
                  <a:schemeClr val="tx1"/>
                </a:solidFill>
                <a:latin typeface="+mj-lt"/>
              </a:rPr>
              <a:t>use in the future</a:t>
            </a:r>
            <a:r>
              <a:rPr lang="en-US" sz="900" dirty="0">
                <a:solidFill>
                  <a:schemeClr val="tx1"/>
                </a:solidFill>
                <a:latin typeface="+mj-lt"/>
              </a:rPr>
              <a:t>?</a:t>
            </a:r>
          </a:p>
        </p:txBody>
      </p:sp>
      <p:sp>
        <p:nvSpPr>
          <p:cNvPr id="23" name="RBContent22">
            <a:extLst>
              <a:ext uri="{FF2B5EF4-FFF2-40B4-BE49-F238E27FC236}">
                <a16:creationId xmlns:a16="http://schemas.microsoft.com/office/drawing/2014/main" id="{904CB713-5979-43A7-8397-2361942A84A7}"/>
              </a:ext>
            </a:extLst>
          </p:cNvPr>
          <p:cNvSpPr txBox="1">
            <a:spLocks/>
          </p:cNvSpPr>
          <p:nvPr/>
        </p:nvSpPr>
        <p:spPr>
          <a:xfrm>
            <a:off x="1387945" y="3577414"/>
            <a:ext cx="2367976" cy="72584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0" tIns="0" rIns="0" bIns="0" rtlCol="0">
            <a:spAutoFit/>
          </a:bodyPr>
          <a:lstStyle>
            <a:defPPr>
              <a:defRPr lang="en-US"/>
            </a:defPPr>
            <a:lvl1pPr>
              <a:defRPr sz="1700"/>
            </a:lvl1pPr>
          </a:lstStyle>
          <a:p>
            <a:pPr marL="171450" lvl="1" indent="-171450">
              <a:lnSpc>
                <a:spcPct val="90000"/>
              </a:lnSpc>
              <a:spcBef>
                <a:spcPts val="400"/>
              </a:spcBef>
              <a:buClr>
                <a:schemeClr val="accent1"/>
              </a:buClr>
              <a:buSzPct val="100000"/>
              <a:buFont typeface="Wingdings" panose="05000000000000000000" pitchFamily="2" charset="2"/>
              <a:buChar char="§"/>
            </a:pPr>
            <a:r>
              <a:rPr lang="en-US" sz="900" dirty="0">
                <a:solidFill>
                  <a:schemeClr val="tx1"/>
                </a:solidFill>
                <a:latin typeface="+mj-lt"/>
              </a:rPr>
              <a:t>What </a:t>
            </a:r>
            <a:r>
              <a:rPr lang="en-US" sz="900" b="1" dirty="0">
                <a:solidFill>
                  <a:schemeClr val="tx1"/>
                </a:solidFill>
                <a:latin typeface="+mj-lt"/>
              </a:rPr>
              <a:t>channels do the competitors provide</a:t>
            </a:r>
            <a:r>
              <a:rPr lang="en-US" sz="900" dirty="0">
                <a:solidFill>
                  <a:schemeClr val="tx1"/>
                </a:solidFill>
                <a:latin typeface="+mj-lt"/>
              </a:rPr>
              <a:t>?</a:t>
            </a:r>
          </a:p>
          <a:p>
            <a:pPr marL="171450" lvl="1" indent="-171450">
              <a:lnSpc>
                <a:spcPct val="90000"/>
              </a:lnSpc>
              <a:spcBef>
                <a:spcPts val="400"/>
              </a:spcBef>
              <a:buClr>
                <a:schemeClr val="accent1"/>
              </a:buClr>
              <a:buSzPct val="100000"/>
              <a:buFont typeface="Wingdings" panose="05000000000000000000" pitchFamily="2" charset="2"/>
              <a:buChar char="§"/>
            </a:pPr>
            <a:r>
              <a:rPr lang="en-US" sz="900" dirty="0">
                <a:solidFill>
                  <a:schemeClr val="tx1"/>
                </a:solidFill>
                <a:latin typeface="+mj-lt"/>
              </a:rPr>
              <a:t>What channels have the </a:t>
            </a:r>
            <a:r>
              <a:rPr lang="en-US" sz="900" b="1" dirty="0">
                <a:solidFill>
                  <a:schemeClr val="tx1"/>
                </a:solidFill>
                <a:latin typeface="+mj-lt"/>
              </a:rPr>
              <a:t>highest uptake</a:t>
            </a:r>
            <a:r>
              <a:rPr lang="en-US" sz="900" dirty="0">
                <a:solidFill>
                  <a:schemeClr val="tx1"/>
                </a:solidFill>
                <a:latin typeface="+mj-lt"/>
              </a:rPr>
              <a:t>?</a:t>
            </a:r>
          </a:p>
          <a:p>
            <a:pPr marL="171450" lvl="1" indent="-171450">
              <a:lnSpc>
                <a:spcPct val="90000"/>
              </a:lnSpc>
              <a:spcBef>
                <a:spcPts val="400"/>
              </a:spcBef>
              <a:buClr>
                <a:schemeClr val="accent1"/>
              </a:buClr>
              <a:buSzPct val="100000"/>
              <a:buFont typeface="Wingdings" panose="05000000000000000000" pitchFamily="2" charset="2"/>
              <a:buChar char="§"/>
            </a:pPr>
            <a:r>
              <a:rPr lang="en-GB" sz="900" dirty="0">
                <a:solidFill>
                  <a:schemeClr val="tx1"/>
                </a:solidFill>
                <a:latin typeface="+mj-lt"/>
              </a:rPr>
              <a:t>W</a:t>
            </a:r>
            <a:r>
              <a:rPr lang="en-US" sz="900" dirty="0">
                <a:solidFill>
                  <a:schemeClr val="tx1"/>
                </a:solidFill>
                <a:latin typeface="+mj-lt"/>
              </a:rPr>
              <a:t>hat are key </a:t>
            </a:r>
            <a:r>
              <a:rPr lang="en-US" sz="900" b="1" dirty="0">
                <a:solidFill>
                  <a:schemeClr val="tx1"/>
                </a:solidFill>
                <a:latin typeface="+mj-lt"/>
              </a:rPr>
              <a:t>success stories </a:t>
            </a:r>
            <a:r>
              <a:rPr lang="en-US" sz="900" dirty="0">
                <a:solidFill>
                  <a:schemeClr val="tx1"/>
                </a:solidFill>
                <a:latin typeface="+mj-lt"/>
              </a:rPr>
              <a:t>amongst competitors </a:t>
            </a:r>
            <a:r>
              <a:rPr lang="en-US" sz="900" b="1" dirty="0">
                <a:solidFill>
                  <a:schemeClr val="tx1"/>
                </a:solidFill>
                <a:latin typeface="+mj-lt"/>
              </a:rPr>
              <a:t>to be leveraged</a:t>
            </a:r>
            <a:r>
              <a:rPr lang="en-US" sz="900" dirty="0">
                <a:solidFill>
                  <a:schemeClr val="tx1"/>
                </a:solidFill>
                <a:latin typeface="+mj-lt"/>
              </a:rPr>
              <a:t>?</a:t>
            </a:r>
          </a:p>
        </p:txBody>
      </p:sp>
      <p:sp>
        <p:nvSpPr>
          <p:cNvPr id="26" name="RbLeanShape Arrow Option 2 31">
            <a:extLst>
              <a:ext uri="{FF2B5EF4-FFF2-40B4-BE49-F238E27FC236}">
                <a16:creationId xmlns:a16="http://schemas.microsoft.com/office/drawing/2014/main" id="{D93B6634-6F3E-443A-AB67-E6D1F4EF1836}"/>
              </a:ext>
            </a:extLst>
          </p:cNvPr>
          <p:cNvSpPr/>
          <p:nvPr/>
        </p:nvSpPr>
        <p:spPr>
          <a:xfrm>
            <a:off x="6660272" y="2326059"/>
            <a:ext cx="408734" cy="319443"/>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615316" y="152400"/>
                </a:lnTo>
                <a:lnTo>
                  <a:pt x="615316" y="0"/>
                </a:lnTo>
                <a:lnTo>
                  <a:pt x="1079500" y="311150"/>
                </a:lnTo>
                <a:lnTo>
                  <a:pt x="615316" y="622300"/>
                </a:lnTo>
                <a:lnTo>
                  <a:pt x="615316" y="469900"/>
                </a:lnTo>
                <a:lnTo>
                  <a:pt x="0" y="469900"/>
                </a:lnTo>
              </a:path>
            </a:pathLst>
          </a:custGeom>
          <a:solidFill>
            <a:srgbClr val="DE002B"/>
          </a:solidFill>
          <a:ln w="22225">
            <a:solidFill>
              <a:schemeClr val="bg1"/>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dirty="0">
              <a:latin typeface="+mj-lt"/>
            </a:endParaRPr>
          </a:p>
        </p:txBody>
      </p:sp>
      <p:sp>
        <p:nvSpPr>
          <p:cNvPr id="27" name="RbLeanShape Arrow Option 2 31">
            <a:extLst>
              <a:ext uri="{FF2B5EF4-FFF2-40B4-BE49-F238E27FC236}">
                <a16:creationId xmlns:a16="http://schemas.microsoft.com/office/drawing/2014/main" id="{D93B6634-6F3E-443A-AB67-E6D1F4EF1836}"/>
              </a:ext>
            </a:extLst>
          </p:cNvPr>
          <p:cNvSpPr/>
          <p:nvPr/>
        </p:nvSpPr>
        <p:spPr>
          <a:xfrm>
            <a:off x="6652307" y="3184837"/>
            <a:ext cx="408734" cy="319443"/>
          </a:xfrm>
          <a:custGeom>
            <a:avLst/>
            <a:gdLst>
              <a:gd name="connsiteX0" fmla="*/ 0 w 1079500"/>
              <a:gd name="connsiteY0" fmla="*/ 152400 h 622300"/>
              <a:gd name="connsiteX1" fmla="*/ 508000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508000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508000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508000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615316 w 1079500"/>
              <a:gd name="connsiteY5" fmla="*/ 469900 h 622300"/>
              <a:gd name="connsiteX6" fmla="*/ 0 w 1079500"/>
              <a:gd name="connsiteY6" fmla="*/ 469900 h 622300"/>
              <a:gd name="connsiteX0" fmla="*/ 0 w 1079500"/>
              <a:gd name="connsiteY0" fmla="*/ 152400 h 622300"/>
              <a:gd name="connsiteX1" fmla="*/ 745825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745825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745825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745825 w 1079500"/>
              <a:gd name="connsiteY5" fmla="*/ 469900 h 622300"/>
              <a:gd name="connsiteX6" fmla="*/ 0 w 1079500"/>
              <a:gd name="connsiteY6" fmla="*/ 469900 h 622300"/>
              <a:gd name="connsiteX0" fmla="*/ 0 w 1079500"/>
              <a:gd name="connsiteY0" fmla="*/ 152400 h 622300"/>
              <a:gd name="connsiteX1" fmla="*/ 615316 w 1079500"/>
              <a:gd name="connsiteY1" fmla="*/ 152400 h 622300"/>
              <a:gd name="connsiteX2" fmla="*/ 615316 w 1079500"/>
              <a:gd name="connsiteY2" fmla="*/ 0 h 622300"/>
              <a:gd name="connsiteX3" fmla="*/ 1079500 w 1079500"/>
              <a:gd name="connsiteY3" fmla="*/ 311150 h 622300"/>
              <a:gd name="connsiteX4" fmla="*/ 615316 w 1079500"/>
              <a:gd name="connsiteY4" fmla="*/ 622300 h 622300"/>
              <a:gd name="connsiteX5" fmla="*/ 615316 w 1079500"/>
              <a:gd name="connsiteY5" fmla="*/ 469900 h 622300"/>
              <a:gd name="connsiteX6" fmla="*/ 0 w 1079500"/>
              <a:gd name="connsiteY6" fmla="*/ 469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300">
                <a:moveTo>
                  <a:pt x="0" y="152400"/>
                </a:moveTo>
                <a:lnTo>
                  <a:pt x="615316" y="152400"/>
                </a:lnTo>
                <a:lnTo>
                  <a:pt x="615316" y="0"/>
                </a:lnTo>
                <a:lnTo>
                  <a:pt x="1079500" y="311150"/>
                </a:lnTo>
                <a:lnTo>
                  <a:pt x="615316" y="622300"/>
                </a:lnTo>
                <a:lnTo>
                  <a:pt x="615316" y="469900"/>
                </a:lnTo>
                <a:lnTo>
                  <a:pt x="0" y="469900"/>
                </a:lnTo>
              </a:path>
            </a:pathLst>
          </a:custGeom>
          <a:solidFill>
            <a:srgbClr val="DE002B"/>
          </a:solidFill>
          <a:ln w="22225">
            <a:solidFill>
              <a:schemeClr val="bg1"/>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endParaRPr lang="en-US">
              <a:latin typeface="+mj-lt"/>
            </a:endParaRPr>
          </a:p>
        </p:txBody>
      </p:sp>
      <p:sp>
        <p:nvSpPr>
          <p:cNvPr id="30" name="TextBox 29">
            <a:hlinkClick r:id="rId2" action="ppaction://hlinksldjump"/>
          </p:cNvPr>
          <p:cNvSpPr txBox="1"/>
          <p:nvPr/>
        </p:nvSpPr>
        <p:spPr>
          <a:xfrm>
            <a:off x="8000426" y="4409641"/>
            <a:ext cx="704039" cy="307777"/>
          </a:xfrm>
          <a:prstGeom prst="rect">
            <a:avLst/>
          </a:prstGeom>
          <a:noFill/>
        </p:spPr>
        <p:txBody>
          <a:bodyPr wrap="none" rtlCol="0">
            <a:spAutoFit/>
          </a:bodyPr>
          <a:lstStyle/>
          <a:p>
            <a:r>
              <a:rPr lang="en-GB" sz="1400" b="1" dirty="0">
                <a:solidFill>
                  <a:schemeClr val="accent3">
                    <a:lumMod val="75000"/>
                  </a:schemeClr>
                </a:solidFill>
                <a:latin typeface="+mj-lt"/>
              </a:rPr>
              <a:t>BACK</a:t>
            </a:r>
          </a:p>
        </p:txBody>
      </p:sp>
      <p:pic>
        <p:nvPicPr>
          <p:cNvPr id="24" name="Picture 23" descr="Application&#10;&#10;Description automatically generated">
            <a:extLst>
              <a:ext uri="{FF2B5EF4-FFF2-40B4-BE49-F238E27FC236}">
                <a16:creationId xmlns:a16="http://schemas.microsoft.com/office/drawing/2014/main" id="{B65CB614-6A7E-4E78-9840-4BCC6F6922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1350658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A546533-717F-4A7C-BFC7-DB4A817945A3}"/>
              </a:ext>
            </a:extLst>
          </p:cNvPr>
          <p:cNvGraphicFramePr>
            <a:graphicFrameLocks noChangeAspect="1"/>
          </p:cNvGraphicFramePr>
          <p:nvPr>
            <p:custDataLst>
              <p:tags r:id="rId1"/>
            </p:custDataLst>
            <p:extLst>
              <p:ext uri="{D42A27DB-BD31-4B8C-83A1-F6EECF244321}">
                <p14:modId xmlns:p14="http://schemas.microsoft.com/office/powerpoint/2010/main" val="219726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622" imgH="623" progId="TCLayout.ActiveDocument.1">
                  <p:embed/>
                </p:oleObj>
              </mc:Choice>
              <mc:Fallback>
                <p:oleObj name="think-cell Slide" r:id="rId3" imgW="622" imgH="623"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3" name="Rectangle: Rounded Corners 42">
            <a:extLst>
              <a:ext uri="{FF2B5EF4-FFF2-40B4-BE49-F238E27FC236}">
                <a16:creationId xmlns:a16="http://schemas.microsoft.com/office/drawing/2014/main" id="{DE5A0287-7B33-4251-A54B-62E5A2DA5F51}"/>
              </a:ext>
            </a:extLst>
          </p:cNvPr>
          <p:cNvSpPr>
            <a:spLocks/>
          </p:cNvSpPr>
          <p:nvPr/>
        </p:nvSpPr>
        <p:spPr>
          <a:xfrm>
            <a:off x="3479696" y="1347788"/>
            <a:ext cx="2360689" cy="3061853"/>
          </a:xfrm>
          <a:prstGeom prst="roundRect">
            <a:avLst>
              <a:gd name="adj" fmla="val 7736"/>
            </a:avLst>
          </a:prstGeom>
          <a:solidFill>
            <a:schemeClr val="bg2"/>
          </a:solidFill>
          <a:ln w="22225"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5760" bIns="45720" numCol="1" spcCol="0" rtlCol="0" fromWordArt="0" anchor="t" anchorCtr="0" forceAA="0" compatLnSpc="1">
            <a:prstTxWarp prst="textNoShape">
              <a:avLst/>
            </a:prstTxWarp>
            <a:noAutofit/>
          </a:bodyPr>
          <a:lstStyle/>
          <a:p>
            <a:r>
              <a:rPr lang="en-US" sz="1300" b="1" dirty="0">
                <a:solidFill>
                  <a:srgbClr val="DE002B"/>
                </a:solidFill>
                <a:latin typeface="Arial" panose="020B0604020202020204" pitchFamily="34" charset="0"/>
                <a:cs typeface="Arial" panose="020B0604020202020204" pitchFamily="34" charset="0"/>
              </a:rPr>
              <a:t>How do I manage the logistics operations</a:t>
            </a:r>
            <a:r>
              <a:rPr lang="en-US" sz="1500" b="1" dirty="0">
                <a:solidFill>
                  <a:srgbClr val="DE002B"/>
                </a:solidFill>
                <a:latin typeface="Arial" panose="020B0604020202020204" pitchFamily="34" charset="0"/>
                <a:cs typeface="Arial" panose="020B0604020202020204" pitchFamily="34" charset="0"/>
              </a:rPr>
              <a:t>?</a:t>
            </a:r>
          </a:p>
        </p:txBody>
      </p:sp>
      <p:sp>
        <p:nvSpPr>
          <p:cNvPr id="51" name="RBContent45">
            <a:extLst>
              <a:ext uri="{FF2B5EF4-FFF2-40B4-BE49-F238E27FC236}">
                <a16:creationId xmlns:a16="http://schemas.microsoft.com/office/drawing/2014/main" id="{8EB31096-C957-4C7B-BE2F-F7A781BE2EB1}"/>
              </a:ext>
            </a:extLst>
          </p:cNvPr>
          <p:cNvSpPr txBox="1"/>
          <p:nvPr/>
        </p:nvSpPr>
        <p:spPr>
          <a:xfrm>
            <a:off x="3585593" y="2134029"/>
            <a:ext cx="2148894" cy="1982081"/>
          </a:xfrm>
          <a:prstGeom prst="rect">
            <a:avLst/>
          </a:prstGeom>
          <a:noFill/>
        </p:spPr>
        <p:txBody>
          <a:bodyPr vert="horz" wrap="square" lIns="0" tIns="0" rIns="0" bIns="0" rtlCol="0">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Arial" panose="020B0604020202020204" pitchFamily="34" charset="0"/>
              </a:rPr>
              <a:t>How will I </a:t>
            </a:r>
            <a:r>
              <a:rPr lang="en-US" sz="1100" b="1" dirty="0" err="1">
                <a:latin typeface="Arial" panose="020B0604020202020204" pitchFamily="34" charset="0"/>
              </a:rPr>
              <a:t>optimise</a:t>
            </a:r>
            <a:r>
              <a:rPr lang="en-US" sz="1100" b="1" dirty="0">
                <a:latin typeface="Arial" panose="020B0604020202020204" pitchFamily="34" charset="0"/>
              </a:rPr>
              <a:t> my first and last mile solution </a:t>
            </a:r>
            <a:r>
              <a:rPr lang="en-US" sz="1100" dirty="0">
                <a:latin typeface="Arial" panose="020B0604020202020204" pitchFamily="34" charset="0"/>
              </a:rPr>
              <a:t>(e.g., do I leverage pick up points)?</a:t>
            </a:r>
          </a:p>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Arial" panose="020B0604020202020204" pitchFamily="34" charset="0"/>
              </a:rPr>
              <a:t>How will I </a:t>
            </a:r>
            <a:r>
              <a:rPr lang="en-US" sz="1100" b="1" dirty="0">
                <a:latin typeface="Arial" panose="020B0604020202020204" pitchFamily="34" charset="0"/>
              </a:rPr>
              <a:t>structure my technology</a:t>
            </a:r>
            <a:r>
              <a:rPr lang="en-US" sz="1100" dirty="0">
                <a:latin typeface="Arial" panose="020B0604020202020204" pitchFamily="34" charset="0"/>
              </a:rPr>
              <a:t>?</a:t>
            </a:r>
          </a:p>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Arial" panose="020B0604020202020204" pitchFamily="34" charset="0"/>
              </a:rPr>
              <a:t>What </a:t>
            </a:r>
            <a:r>
              <a:rPr lang="en-US" sz="1100" b="1" dirty="0">
                <a:latin typeface="Arial" panose="020B0604020202020204" pitchFamily="34" charset="0"/>
              </a:rPr>
              <a:t>customer touchpoints should I keep</a:t>
            </a:r>
            <a:r>
              <a:rPr lang="en-US" sz="1100" dirty="0">
                <a:latin typeface="Arial" panose="020B0604020202020204" pitchFamily="34" charset="0"/>
              </a:rPr>
              <a:t>? Or shall I </a:t>
            </a:r>
            <a:r>
              <a:rPr lang="en-US" sz="1100" b="1" dirty="0">
                <a:latin typeface="Arial" panose="020B0604020202020204" pitchFamily="34" charset="0"/>
              </a:rPr>
              <a:t>find additional ones </a:t>
            </a:r>
            <a:r>
              <a:rPr lang="en-US" sz="1100" dirty="0">
                <a:latin typeface="Arial" panose="020B0604020202020204" pitchFamily="34" charset="0"/>
              </a:rPr>
              <a:t>to stay relevant?</a:t>
            </a:r>
          </a:p>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Arial" panose="020B0604020202020204" pitchFamily="34" charset="0"/>
              </a:rPr>
              <a:t>What is my </a:t>
            </a:r>
            <a:r>
              <a:rPr lang="en-US" sz="1100" b="1" dirty="0">
                <a:latin typeface="Arial" panose="020B0604020202020204" pitchFamily="34" charset="0"/>
              </a:rPr>
              <a:t>coverage strategy</a:t>
            </a:r>
            <a:r>
              <a:rPr lang="en-US" sz="1100" dirty="0">
                <a:latin typeface="Arial" panose="020B0604020202020204" pitchFamily="34" charset="0"/>
              </a:rPr>
              <a:t>? i.e. key regions to </a:t>
            </a:r>
            <a:r>
              <a:rPr lang="en-US" sz="1100" dirty="0" err="1">
                <a:latin typeface="Arial" panose="020B0604020202020204" pitchFamily="34" charset="0"/>
              </a:rPr>
              <a:t>prioritise</a:t>
            </a:r>
            <a:r>
              <a:rPr lang="en-US" sz="1100" dirty="0">
                <a:latin typeface="Arial" panose="020B0604020202020204" pitchFamily="34" charset="0"/>
              </a:rPr>
              <a:t>, rural vs. cities</a:t>
            </a:r>
          </a:p>
        </p:txBody>
      </p:sp>
      <p:sp>
        <p:nvSpPr>
          <p:cNvPr id="5" name="Title 4"/>
          <p:cNvSpPr>
            <a:spLocks noGrp="1"/>
          </p:cNvSpPr>
          <p:nvPr>
            <p:ph type="title"/>
          </p:nvPr>
        </p:nvSpPr>
        <p:spPr>
          <a:xfrm>
            <a:off x="1197114" y="396000"/>
            <a:ext cx="7399312" cy="857250"/>
          </a:xfrm>
        </p:spPr>
        <p:txBody>
          <a:bodyPr wrap="square" lIns="0" tIns="0" rIns="0" bIns="0">
            <a:noAutofit/>
          </a:bodyPr>
          <a:lstStyle/>
          <a:p>
            <a:r>
              <a:rPr lang="en-GB" dirty="0"/>
              <a:t>3. What logistics model (in terms of ownership, cost, process flow) has best fit with my online marketplace?</a:t>
            </a:r>
          </a:p>
        </p:txBody>
      </p:sp>
      <p:grpSp>
        <p:nvGrpSpPr>
          <p:cNvPr id="14" name="Group 35">
            <a:extLst>
              <a:ext uri="{FF2B5EF4-FFF2-40B4-BE49-F238E27FC236}">
                <a16:creationId xmlns:a16="http://schemas.microsoft.com/office/drawing/2014/main" id="{4C92F421-6D73-4574-9E05-B02A27AC6E91}"/>
              </a:ext>
            </a:extLst>
          </p:cNvPr>
          <p:cNvGrpSpPr>
            <a:grpSpLocks/>
          </p:cNvGrpSpPr>
          <p:nvPr/>
        </p:nvGrpSpPr>
        <p:grpSpPr bwMode="auto">
          <a:xfrm>
            <a:off x="5368764" y="1488781"/>
            <a:ext cx="389725" cy="354485"/>
            <a:chOff x="1826" y="1368"/>
            <a:chExt cx="363" cy="356"/>
          </a:xfrm>
          <a:solidFill>
            <a:schemeClr val="accent3">
              <a:lumMod val="75000"/>
            </a:schemeClr>
          </a:solidFill>
        </p:grpSpPr>
        <p:sp>
          <p:nvSpPr>
            <p:cNvPr id="30" name="Freeform 37">
              <a:extLst>
                <a:ext uri="{FF2B5EF4-FFF2-40B4-BE49-F238E27FC236}">
                  <a16:creationId xmlns:a16="http://schemas.microsoft.com/office/drawing/2014/main" id="{2FD06CE7-E019-41E2-B235-B9B81F49C18C}"/>
                </a:ext>
              </a:extLst>
            </p:cNvPr>
            <p:cNvSpPr>
              <a:spLocks noEditPoints="1"/>
            </p:cNvSpPr>
            <p:nvPr/>
          </p:nvSpPr>
          <p:spPr bwMode="auto">
            <a:xfrm>
              <a:off x="1894" y="1434"/>
              <a:ext cx="81" cy="81"/>
            </a:xfrm>
            <a:custGeom>
              <a:avLst/>
              <a:gdLst>
                <a:gd name="T0" fmla="*/ 359 w 810"/>
                <a:gd name="T1" fmla="*/ 68 h 814"/>
                <a:gd name="T2" fmla="*/ 273 w 810"/>
                <a:gd name="T3" fmla="*/ 91 h 814"/>
                <a:gd name="T4" fmla="*/ 196 w 810"/>
                <a:gd name="T5" fmla="*/ 136 h 814"/>
                <a:gd name="T6" fmla="*/ 136 w 810"/>
                <a:gd name="T7" fmla="*/ 198 h 814"/>
                <a:gd name="T8" fmla="*/ 91 w 810"/>
                <a:gd name="T9" fmla="*/ 273 h 814"/>
                <a:gd name="T10" fmla="*/ 67 w 810"/>
                <a:gd name="T11" fmla="*/ 361 h 814"/>
                <a:gd name="T12" fmla="*/ 67 w 810"/>
                <a:gd name="T13" fmla="*/ 453 h 814"/>
                <a:gd name="T14" fmla="*/ 91 w 810"/>
                <a:gd name="T15" fmla="*/ 540 h 814"/>
                <a:gd name="T16" fmla="*/ 136 w 810"/>
                <a:gd name="T17" fmla="*/ 615 h 814"/>
                <a:gd name="T18" fmla="*/ 196 w 810"/>
                <a:gd name="T19" fmla="*/ 677 h 814"/>
                <a:gd name="T20" fmla="*/ 273 w 810"/>
                <a:gd name="T21" fmla="*/ 722 h 814"/>
                <a:gd name="T22" fmla="*/ 359 w 810"/>
                <a:gd name="T23" fmla="*/ 746 h 814"/>
                <a:gd name="T24" fmla="*/ 451 w 810"/>
                <a:gd name="T25" fmla="*/ 746 h 814"/>
                <a:gd name="T26" fmla="*/ 537 w 810"/>
                <a:gd name="T27" fmla="*/ 722 h 814"/>
                <a:gd name="T28" fmla="*/ 613 w 810"/>
                <a:gd name="T29" fmla="*/ 677 h 814"/>
                <a:gd name="T30" fmla="*/ 675 w 810"/>
                <a:gd name="T31" fmla="*/ 615 h 814"/>
                <a:gd name="T32" fmla="*/ 719 w 810"/>
                <a:gd name="T33" fmla="*/ 540 h 814"/>
                <a:gd name="T34" fmla="*/ 743 w 810"/>
                <a:gd name="T35" fmla="*/ 453 h 814"/>
                <a:gd name="T36" fmla="*/ 743 w 810"/>
                <a:gd name="T37" fmla="*/ 361 h 814"/>
                <a:gd name="T38" fmla="*/ 719 w 810"/>
                <a:gd name="T39" fmla="*/ 273 h 814"/>
                <a:gd name="T40" fmla="*/ 675 w 810"/>
                <a:gd name="T41" fmla="*/ 198 h 814"/>
                <a:gd name="T42" fmla="*/ 613 w 810"/>
                <a:gd name="T43" fmla="*/ 136 h 814"/>
                <a:gd name="T44" fmla="*/ 537 w 810"/>
                <a:gd name="T45" fmla="*/ 91 h 814"/>
                <a:gd name="T46" fmla="*/ 451 w 810"/>
                <a:gd name="T47" fmla="*/ 68 h 814"/>
                <a:gd name="T48" fmla="*/ 405 w 810"/>
                <a:gd name="T49" fmla="*/ 0 h 814"/>
                <a:gd name="T50" fmla="*/ 504 w 810"/>
                <a:gd name="T51" fmla="*/ 12 h 814"/>
                <a:gd name="T52" fmla="*/ 596 w 810"/>
                <a:gd name="T53" fmla="*/ 47 h 814"/>
                <a:gd name="T54" fmla="*/ 674 w 810"/>
                <a:gd name="T55" fmla="*/ 103 h 814"/>
                <a:gd name="T56" fmla="*/ 737 w 810"/>
                <a:gd name="T57" fmla="*/ 174 h 814"/>
                <a:gd name="T58" fmla="*/ 783 w 810"/>
                <a:gd name="T59" fmla="*/ 260 h 814"/>
                <a:gd name="T60" fmla="*/ 807 w 810"/>
                <a:gd name="T61" fmla="*/ 355 h 814"/>
                <a:gd name="T62" fmla="*/ 807 w 810"/>
                <a:gd name="T63" fmla="*/ 458 h 814"/>
                <a:gd name="T64" fmla="*/ 783 w 810"/>
                <a:gd name="T65" fmla="*/ 554 h 814"/>
                <a:gd name="T66" fmla="*/ 737 w 810"/>
                <a:gd name="T67" fmla="*/ 639 h 814"/>
                <a:gd name="T68" fmla="*/ 674 w 810"/>
                <a:gd name="T69" fmla="*/ 710 h 814"/>
                <a:gd name="T70" fmla="*/ 596 w 810"/>
                <a:gd name="T71" fmla="*/ 766 h 814"/>
                <a:gd name="T72" fmla="*/ 504 w 810"/>
                <a:gd name="T73" fmla="*/ 801 h 814"/>
                <a:gd name="T74" fmla="*/ 405 w 810"/>
                <a:gd name="T75" fmla="*/ 814 h 814"/>
                <a:gd name="T76" fmla="*/ 305 w 810"/>
                <a:gd name="T77" fmla="*/ 801 h 814"/>
                <a:gd name="T78" fmla="*/ 215 w 810"/>
                <a:gd name="T79" fmla="*/ 766 h 814"/>
                <a:gd name="T80" fmla="*/ 136 w 810"/>
                <a:gd name="T81" fmla="*/ 710 h 814"/>
                <a:gd name="T82" fmla="*/ 72 w 810"/>
                <a:gd name="T83" fmla="*/ 639 h 814"/>
                <a:gd name="T84" fmla="*/ 27 w 810"/>
                <a:gd name="T85" fmla="*/ 554 h 814"/>
                <a:gd name="T86" fmla="*/ 3 w 810"/>
                <a:gd name="T87" fmla="*/ 458 h 814"/>
                <a:gd name="T88" fmla="*/ 3 w 810"/>
                <a:gd name="T89" fmla="*/ 355 h 814"/>
                <a:gd name="T90" fmla="*/ 27 w 810"/>
                <a:gd name="T91" fmla="*/ 260 h 814"/>
                <a:gd name="T92" fmla="*/ 72 w 810"/>
                <a:gd name="T93" fmla="*/ 174 h 814"/>
                <a:gd name="T94" fmla="*/ 136 w 810"/>
                <a:gd name="T95" fmla="*/ 103 h 814"/>
                <a:gd name="T96" fmla="*/ 215 w 810"/>
                <a:gd name="T97" fmla="*/ 47 h 814"/>
                <a:gd name="T98" fmla="*/ 305 w 810"/>
                <a:gd name="T99" fmla="*/ 12 h 814"/>
                <a:gd name="T100" fmla="*/ 405 w 810"/>
                <a:gd name="T101" fmla="*/ 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0" h="814">
                  <a:moveTo>
                    <a:pt x="405" y="65"/>
                  </a:moveTo>
                  <a:lnTo>
                    <a:pt x="359" y="68"/>
                  </a:lnTo>
                  <a:lnTo>
                    <a:pt x="314" y="77"/>
                  </a:lnTo>
                  <a:lnTo>
                    <a:pt x="273" y="91"/>
                  </a:lnTo>
                  <a:lnTo>
                    <a:pt x="233" y="112"/>
                  </a:lnTo>
                  <a:lnTo>
                    <a:pt x="196" y="136"/>
                  </a:lnTo>
                  <a:lnTo>
                    <a:pt x="164" y="165"/>
                  </a:lnTo>
                  <a:lnTo>
                    <a:pt x="136" y="198"/>
                  </a:lnTo>
                  <a:lnTo>
                    <a:pt x="111" y="234"/>
                  </a:lnTo>
                  <a:lnTo>
                    <a:pt x="91" y="273"/>
                  </a:lnTo>
                  <a:lnTo>
                    <a:pt x="76" y="316"/>
                  </a:lnTo>
                  <a:lnTo>
                    <a:pt x="67" y="361"/>
                  </a:lnTo>
                  <a:lnTo>
                    <a:pt x="64" y="407"/>
                  </a:lnTo>
                  <a:lnTo>
                    <a:pt x="67" y="453"/>
                  </a:lnTo>
                  <a:lnTo>
                    <a:pt x="76" y="497"/>
                  </a:lnTo>
                  <a:lnTo>
                    <a:pt x="91" y="540"/>
                  </a:lnTo>
                  <a:lnTo>
                    <a:pt x="111" y="579"/>
                  </a:lnTo>
                  <a:lnTo>
                    <a:pt x="136" y="615"/>
                  </a:lnTo>
                  <a:lnTo>
                    <a:pt x="164" y="649"/>
                  </a:lnTo>
                  <a:lnTo>
                    <a:pt x="196" y="677"/>
                  </a:lnTo>
                  <a:lnTo>
                    <a:pt x="233" y="702"/>
                  </a:lnTo>
                  <a:lnTo>
                    <a:pt x="273" y="722"/>
                  </a:lnTo>
                  <a:lnTo>
                    <a:pt x="314" y="736"/>
                  </a:lnTo>
                  <a:lnTo>
                    <a:pt x="359" y="746"/>
                  </a:lnTo>
                  <a:lnTo>
                    <a:pt x="405" y="748"/>
                  </a:lnTo>
                  <a:lnTo>
                    <a:pt x="451" y="746"/>
                  </a:lnTo>
                  <a:lnTo>
                    <a:pt x="496" y="736"/>
                  </a:lnTo>
                  <a:lnTo>
                    <a:pt x="537" y="722"/>
                  </a:lnTo>
                  <a:lnTo>
                    <a:pt x="577" y="702"/>
                  </a:lnTo>
                  <a:lnTo>
                    <a:pt x="613" y="677"/>
                  </a:lnTo>
                  <a:lnTo>
                    <a:pt x="646" y="649"/>
                  </a:lnTo>
                  <a:lnTo>
                    <a:pt x="675" y="615"/>
                  </a:lnTo>
                  <a:lnTo>
                    <a:pt x="699" y="579"/>
                  </a:lnTo>
                  <a:lnTo>
                    <a:pt x="719" y="540"/>
                  </a:lnTo>
                  <a:lnTo>
                    <a:pt x="734" y="497"/>
                  </a:lnTo>
                  <a:lnTo>
                    <a:pt x="743" y="453"/>
                  </a:lnTo>
                  <a:lnTo>
                    <a:pt x="746" y="407"/>
                  </a:lnTo>
                  <a:lnTo>
                    <a:pt x="743" y="361"/>
                  </a:lnTo>
                  <a:lnTo>
                    <a:pt x="734" y="316"/>
                  </a:lnTo>
                  <a:lnTo>
                    <a:pt x="719" y="273"/>
                  </a:lnTo>
                  <a:lnTo>
                    <a:pt x="699" y="234"/>
                  </a:lnTo>
                  <a:lnTo>
                    <a:pt x="675" y="198"/>
                  </a:lnTo>
                  <a:lnTo>
                    <a:pt x="646" y="165"/>
                  </a:lnTo>
                  <a:lnTo>
                    <a:pt x="613" y="136"/>
                  </a:lnTo>
                  <a:lnTo>
                    <a:pt x="577" y="112"/>
                  </a:lnTo>
                  <a:lnTo>
                    <a:pt x="537" y="91"/>
                  </a:lnTo>
                  <a:lnTo>
                    <a:pt x="496" y="77"/>
                  </a:lnTo>
                  <a:lnTo>
                    <a:pt x="451" y="68"/>
                  </a:lnTo>
                  <a:lnTo>
                    <a:pt x="405" y="65"/>
                  </a:lnTo>
                  <a:close/>
                  <a:moveTo>
                    <a:pt x="405" y="0"/>
                  </a:moveTo>
                  <a:lnTo>
                    <a:pt x="455" y="4"/>
                  </a:lnTo>
                  <a:lnTo>
                    <a:pt x="504" y="12"/>
                  </a:lnTo>
                  <a:lnTo>
                    <a:pt x="551" y="28"/>
                  </a:lnTo>
                  <a:lnTo>
                    <a:pt x="596" y="47"/>
                  </a:lnTo>
                  <a:lnTo>
                    <a:pt x="636" y="72"/>
                  </a:lnTo>
                  <a:lnTo>
                    <a:pt x="674" y="103"/>
                  </a:lnTo>
                  <a:lnTo>
                    <a:pt x="708" y="137"/>
                  </a:lnTo>
                  <a:lnTo>
                    <a:pt x="737" y="174"/>
                  </a:lnTo>
                  <a:lnTo>
                    <a:pt x="762" y="215"/>
                  </a:lnTo>
                  <a:lnTo>
                    <a:pt x="783" y="260"/>
                  </a:lnTo>
                  <a:lnTo>
                    <a:pt x="798" y="307"/>
                  </a:lnTo>
                  <a:lnTo>
                    <a:pt x="807" y="355"/>
                  </a:lnTo>
                  <a:lnTo>
                    <a:pt x="810" y="407"/>
                  </a:lnTo>
                  <a:lnTo>
                    <a:pt x="807" y="458"/>
                  </a:lnTo>
                  <a:lnTo>
                    <a:pt x="798" y="507"/>
                  </a:lnTo>
                  <a:lnTo>
                    <a:pt x="783" y="554"/>
                  </a:lnTo>
                  <a:lnTo>
                    <a:pt x="762" y="598"/>
                  </a:lnTo>
                  <a:lnTo>
                    <a:pt x="737" y="639"/>
                  </a:lnTo>
                  <a:lnTo>
                    <a:pt x="708" y="676"/>
                  </a:lnTo>
                  <a:lnTo>
                    <a:pt x="674" y="710"/>
                  </a:lnTo>
                  <a:lnTo>
                    <a:pt x="636" y="741"/>
                  </a:lnTo>
                  <a:lnTo>
                    <a:pt x="596" y="766"/>
                  </a:lnTo>
                  <a:lnTo>
                    <a:pt x="551" y="785"/>
                  </a:lnTo>
                  <a:lnTo>
                    <a:pt x="504" y="801"/>
                  </a:lnTo>
                  <a:lnTo>
                    <a:pt x="455" y="810"/>
                  </a:lnTo>
                  <a:lnTo>
                    <a:pt x="405" y="814"/>
                  </a:lnTo>
                  <a:lnTo>
                    <a:pt x="354" y="810"/>
                  </a:lnTo>
                  <a:lnTo>
                    <a:pt x="305" y="801"/>
                  </a:lnTo>
                  <a:lnTo>
                    <a:pt x="258" y="785"/>
                  </a:lnTo>
                  <a:lnTo>
                    <a:pt x="215" y="766"/>
                  </a:lnTo>
                  <a:lnTo>
                    <a:pt x="174" y="741"/>
                  </a:lnTo>
                  <a:lnTo>
                    <a:pt x="136" y="710"/>
                  </a:lnTo>
                  <a:lnTo>
                    <a:pt x="102" y="676"/>
                  </a:lnTo>
                  <a:lnTo>
                    <a:pt x="72" y="639"/>
                  </a:lnTo>
                  <a:lnTo>
                    <a:pt x="47" y="598"/>
                  </a:lnTo>
                  <a:lnTo>
                    <a:pt x="27" y="554"/>
                  </a:lnTo>
                  <a:lnTo>
                    <a:pt x="13" y="507"/>
                  </a:lnTo>
                  <a:lnTo>
                    <a:pt x="3" y="458"/>
                  </a:lnTo>
                  <a:lnTo>
                    <a:pt x="0" y="407"/>
                  </a:lnTo>
                  <a:lnTo>
                    <a:pt x="3" y="355"/>
                  </a:lnTo>
                  <a:lnTo>
                    <a:pt x="13" y="307"/>
                  </a:lnTo>
                  <a:lnTo>
                    <a:pt x="27" y="260"/>
                  </a:lnTo>
                  <a:lnTo>
                    <a:pt x="47" y="215"/>
                  </a:lnTo>
                  <a:lnTo>
                    <a:pt x="72" y="174"/>
                  </a:lnTo>
                  <a:lnTo>
                    <a:pt x="102" y="137"/>
                  </a:lnTo>
                  <a:lnTo>
                    <a:pt x="136" y="103"/>
                  </a:lnTo>
                  <a:lnTo>
                    <a:pt x="174" y="72"/>
                  </a:lnTo>
                  <a:lnTo>
                    <a:pt x="215" y="47"/>
                  </a:lnTo>
                  <a:lnTo>
                    <a:pt x="258" y="28"/>
                  </a:lnTo>
                  <a:lnTo>
                    <a:pt x="305" y="12"/>
                  </a:lnTo>
                  <a:lnTo>
                    <a:pt x="354" y="4"/>
                  </a:lnTo>
                  <a:lnTo>
                    <a:pt x="405" y="0"/>
                  </a:lnTo>
                  <a:close/>
                </a:path>
              </a:pathLst>
            </a:custGeom>
            <a:grpFill/>
            <a:ln w="6350">
              <a:solidFill>
                <a:schemeClr val="accent3"/>
              </a:solidFill>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sp>
          <p:nvSpPr>
            <p:cNvPr id="31" name="Freeform 38">
              <a:extLst>
                <a:ext uri="{FF2B5EF4-FFF2-40B4-BE49-F238E27FC236}">
                  <a16:creationId xmlns:a16="http://schemas.microsoft.com/office/drawing/2014/main" id="{5F5F38BA-41A4-4EBD-8844-2DB2C9FD673B}"/>
                </a:ext>
              </a:extLst>
            </p:cNvPr>
            <p:cNvSpPr>
              <a:spLocks noEditPoints="1"/>
            </p:cNvSpPr>
            <p:nvPr/>
          </p:nvSpPr>
          <p:spPr bwMode="auto">
            <a:xfrm>
              <a:off x="1826" y="1368"/>
              <a:ext cx="215" cy="216"/>
            </a:xfrm>
            <a:custGeom>
              <a:avLst/>
              <a:gdLst>
                <a:gd name="T0" fmla="*/ 909 w 2152"/>
                <a:gd name="T1" fmla="*/ 102 h 2159"/>
                <a:gd name="T2" fmla="*/ 762 w 2152"/>
                <a:gd name="T3" fmla="*/ 314 h 2159"/>
                <a:gd name="T4" fmla="*/ 509 w 2152"/>
                <a:gd name="T5" fmla="*/ 271 h 2159"/>
                <a:gd name="T6" fmla="*/ 437 w 2152"/>
                <a:gd name="T7" fmla="*/ 284 h 2159"/>
                <a:gd name="T8" fmla="*/ 263 w 2152"/>
                <a:gd name="T9" fmla="*/ 513 h 2159"/>
                <a:gd name="T10" fmla="*/ 307 w 2152"/>
                <a:gd name="T11" fmla="*/ 801 h 2159"/>
                <a:gd name="T12" fmla="*/ 87 w 2152"/>
                <a:gd name="T13" fmla="*/ 922 h 2159"/>
                <a:gd name="T14" fmla="*/ 67 w 2152"/>
                <a:gd name="T15" fmla="*/ 1215 h 2159"/>
                <a:gd name="T16" fmla="*/ 288 w 2152"/>
                <a:gd name="T17" fmla="*/ 1279 h 2159"/>
                <a:gd name="T18" fmla="*/ 379 w 2152"/>
                <a:gd name="T19" fmla="*/ 1494 h 2159"/>
                <a:gd name="T20" fmla="*/ 267 w 2152"/>
                <a:gd name="T21" fmla="*/ 1698 h 2159"/>
                <a:gd name="T22" fmla="*/ 482 w 2152"/>
                <a:gd name="T23" fmla="*/ 1893 h 2159"/>
                <a:gd name="T24" fmla="*/ 673 w 2152"/>
                <a:gd name="T25" fmla="*/ 1783 h 2159"/>
                <a:gd name="T26" fmla="*/ 896 w 2152"/>
                <a:gd name="T27" fmla="*/ 2038 h 2159"/>
                <a:gd name="T28" fmla="*/ 958 w 2152"/>
                <a:gd name="T29" fmla="*/ 2095 h 2159"/>
                <a:gd name="T30" fmla="*/ 1242 w 2152"/>
                <a:gd name="T31" fmla="*/ 2056 h 2159"/>
                <a:gd name="T32" fmla="*/ 1420 w 2152"/>
                <a:gd name="T33" fmla="*/ 1818 h 2159"/>
                <a:gd name="T34" fmla="*/ 1657 w 2152"/>
                <a:gd name="T35" fmla="*/ 1890 h 2159"/>
                <a:gd name="T36" fmla="*/ 1874 w 2152"/>
                <a:gd name="T37" fmla="*/ 1714 h 2159"/>
                <a:gd name="T38" fmla="*/ 1880 w 2152"/>
                <a:gd name="T39" fmla="*/ 1630 h 2159"/>
                <a:gd name="T40" fmla="*/ 1870 w 2152"/>
                <a:gd name="T41" fmla="*/ 1289 h 2159"/>
                <a:gd name="T42" fmla="*/ 2078 w 2152"/>
                <a:gd name="T43" fmla="*/ 1222 h 2159"/>
                <a:gd name="T44" fmla="*/ 2078 w 2152"/>
                <a:gd name="T45" fmla="*/ 925 h 2159"/>
                <a:gd name="T46" fmla="*/ 1872 w 2152"/>
                <a:gd name="T47" fmla="*/ 858 h 2159"/>
                <a:gd name="T48" fmla="*/ 1879 w 2152"/>
                <a:gd name="T49" fmla="*/ 528 h 2159"/>
                <a:gd name="T50" fmla="*/ 1874 w 2152"/>
                <a:gd name="T51" fmla="*/ 444 h 2159"/>
                <a:gd name="T52" fmla="*/ 1657 w 2152"/>
                <a:gd name="T53" fmla="*/ 267 h 2159"/>
                <a:gd name="T54" fmla="*/ 1447 w 2152"/>
                <a:gd name="T55" fmla="*/ 336 h 2159"/>
                <a:gd name="T56" fmla="*/ 1257 w 2152"/>
                <a:gd name="T57" fmla="*/ 120 h 2159"/>
                <a:gd name="T58" fmla="*/ 1193 w 2152"/>
                <a:gd name="T59" fmla="*/ 64 h 2159"/>
                <a:gd name="T60" fmla="*/ 1246 w 2152"/>
                <a:gd name="T61" fmla="*/ 10 h 2159"/>
                <a:gd name="T62" fmla="*/ 1321 w 2152"/>
                <a:gd name="T63" fmla="*/ 113 h 2159"/>
                <a:gd name="T64" fmla="*/ 1592 w 2152"/>
                <a:gd name="T65" fmla="*/ 229 h 2159"/>
                <a:gd name="T66" fmla="*/ 1696 w 2152"/>
                <a:gd name="T67" fmla="*/ 204 h 2159"/>
                <a:gd name="T68" fmla="*/ 1936 w 2152"/>
                <a:gd name="T69" fmla="*/ 420 h 2159"/>
                <a:gd name="T70" fmla="*/ 1944 w 2152"/>
                <a:gd name="T71" fmla="*/ 545 h 2159"/>
                <a:gd name="T72" fmla="*/ 1928 w 2152"/>
                <a:gd name="T73" fmla="*/ 821 h 2159"/>
                <a:gd name="T74" fmla="*/ 2128 w 2152"/>
                <a:gd name="T75" fmla="*/ 886 h 2159"/>
                <a:gd name="T76" fmla="*/ 2150 w 2152"/>
                <a:gd name="T77" fmla="*/ 1215 h 2159"/>
                <a:gd name="T78" fmla="*/ 2066 w 2152"/>
                <a:gd name="T79" fmla="*/ 1309 h 2159"/>
                <a:gd name="T80" fmla="*/ 1856 w 2152"/>
                <a:gd name="T81" fmla="*/ 1495 h 2159"/>
                <a:gd name="T82" fmla="*/ 1956 w 2152"/>
                <a:gd name="T83" fmla="*/ 1690 h 2159"/>
                <a:gd name="T84" fmla="*/ 1742 w 2152"/>
                <a:gd name="T85" fmla="*/ 1935 h 2159"/>
                <a:gd name="T86" fmla="*/ 1629 w 2152"/>
                <a:gd name="T87" fmla="*/ 1949 h 2159"/>
                <a:gd name="T88" fmla="*/ 1384 w 2152"/>
                <a:gd name="T89" fmla="*/ 1904 h 2159"/>
                <a:gd name="T90" fmla="*/ 1278 w 2152"/>
                <a:gd name="T91" fmla="*/ 2118 h 2159"/>
                <a:gd name="T92" fmla="*/ 958 w 2152"/>
                <a:gd name="T93" fmla="*/ 2159 h 2159"/>
                <a:gd name="T94" fmla="*/ 850 w 2152"/>
                <a:gd name="T95" fmla="*/ 2096 h 2159"/>
                <a:gd name="T96" fmla="*/ 711 w 2152"/>
                <a:gd name="T97" fmla="*/ 1875 h 2159"/>
                <a:gd name="T98" fmla="*/ 503 w 2152"/>
                <a:gd name="T99" fmla="*/ 1955 h 2159"/>
                <a:gd name="T100" fmla="*/ 411 w 2152"/>
                <a:gd name="T101" fmla="*/ 1935 h 2159"/>
                <a:gd name="T102" fmla="*/ 197 w 2152"/>
                <a:gd name="T103" fmla="*/ 1688 h 2159"/>
                <a:gd name="T104" fmla="*/ 301 w 2152"/>
                <a:gd name="T105" fmla="*/ 1489 h 2159"/>
                <a:gd name="T106" fmla="*/ 87 w 2152"/>
                <a:gd name="T107" fmla="*/ 1317 h 2159"/>
                <a:gd name="T108" fmla="*/ 3 w 2152"/>
                <a:gd name="T109" fmla="*/ 1223 h 2159"/>
                <a:gd name="T110" fmla="*/ 24 w 2152"/>
                <a:gd name="T111" fmla="*/ 895 h 2159"/>
                <a:gd name="T112" fmla="*/ 231 w 2152"/>
                <a:gd name="T113" fmla="*/ 829 h 2159"/>
                <a:gd name="T114" fmla="*/ 208 w 2152"/>
                <a:gd name="T115" fmla="*/ 545 h 2159"/>
                <a:gd name="T116" fmla="*/ 215 w 2152"/>
                <a:gd name="T117" fmla="*/ 420 h 2159"/>
                <a:gd name="T118" fmla="*/ 457 w 2152"/>
                <a:gd name="T119" fmla="*/ 204 h 2159"/>
                <a:gd name="T120" fmla="*/ 561 w 2152"/>
                <a:gd name="T121" fmla="*/ 229 h 2159"/>
                <a:gd name="T122" fmla="*/ 841 w 2152"/>
                <a:gd name="T123" fmla="*/ 113 h 2159"/>
                <a:gd name="T124" fmla="*/ 916 w 2152"/>
                <a:gd name="T125" fmla="*/ 1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159">
                  <a:moveTo>
                    <a:pt x="968" y="64"/>
                  </a:moveTo>
                  <a:lnTo>
                    <a:pt x="950" y="66"/>
                  </a:lnTo>
                  <a:lnTo>
                    <a:pt x="933" y="75"/>
                  </a:lnTo>
                  <a:lnTo>
                    <a:pt x="919" y="87"/>
                  </a:lnTo>
                  <a:lnTo>
                    <a:pt x="909" y="102"/>
                  </a:lnTo>
                  <a:lnTo>
                    <a:pt x="905" y="120"/>
                  </a:lnTo>
                  <a:lnTo>
                    <a:pt x="888" y="272"/>
                  </a:lnTo>
                  <a:lnTo>
                    <a:pt x="866" y="278"/>
                  </a:lnTo>
                  <a:lnTo>
                    <a:pt x="813" y="294"/>
                  </a:lnTo>
                  <a:lnTo>
                    <a:pt x="762" y="314"/>
                  </a:lnTo>
                  <a:lnTo>
                    <a:pt x="710" y="338"/>
                  </a:lnTo>
                  <a:lnTo>
                    <a:pt x="661" y="364"/>
                  </a:lnTo>
                  <a:lnTo>
                    <a:pt x="643" y="376"/>
                  </a:lnTo>
                  <a:lnTo>
                    <a:pt x="521" y="279"/>
                  </a:lnTo>
                  <a:lnTo>
                    <a:pt x="509" y="271"/>
                  </a:lnTo>
                  <a:lnTo>
                    <a:pt x="496" y="267"/>
                  </a:lnTo>
                  <a:lnTo>
                    <a:pt x="482" y="266"/>
                  </a:lnTo>
                  <a:lnTo>
                    <a:pt x="466" y="268"/>
                  </a:lnTo>
                  <a:lnTo>
                    <a:pt x="450" y="274"/>
                  </a:lnTo>
                  <a:lnTo>
                    <a:pt x="437" y="284"/>
                  </a:lnTo>
                  <a:lnTo>
                    <a:pt x="277" y="444"/>
                  </a:lnTo>
                  <a:lnTo>
                    <a:pt x="267" y="459"/>
                  </a:lnTo>
                  <a:lnTo>
                    <a:pt x="260" y="477"/>
                  </a:lnTo>
                  <a:lnTo>
                    <a:pt x="259" y="494"/>
                  </a:lnTo>
                  <a:lnTo>
                    <a:pt x="263" y="513"/>
                  </a:lnTo>
                  <a:lnTo>
                    <a:pt x="273" y="529"/>
                  </a:lnTo>
                  <a:lnTo>
                    <a:pt x="373" y="656"/>
                  </a:lnTo>
                  <a:lnTo>
                    <a:pt x="362" y="674"/>
                  </a:lnTo>
                  <a:lnTo>
                    <a:pt x="332" y="736"/>
                  </a:lnTo>
                  <a:lnTo>
                    <a:pt x="307" y="801"/>
                  </a:lnTo>
                  <a:lnTo>
                    <a:pt x="287" y="866"/>
                  </a:lnTo>
                  <a:lnTo>
                    <a:pt x="282" y="888"/>
                  </a:lnTo>
                  <a:lnTo>
                    <a:pt x="121" y="907"/>
                  </a:lnTo>
                  <a:lnTo>
                    <a:pt x="102" y="912"/>
                  </a:lnTo>
                  <a:lnTo>
                    <a:pt x="87" y="922"/>
                  </a:lnTo>
                  <a:lnTo>
                    <a:pt x="75" y="935"/>
                  </a:lnTo>
                  <a:lnTo>
                    <a:pt x="67" y="952"/>
                  </a:lnTo>
                  <a:lnTo>
                    <a:pt x="64" y="970"/>
                  </a:lnTo>
                  <a:lnTo>
                    <a:pt x="64" y="1196"/>
                  </a:lnTo>
                  <a:lnTo>
                    <a:pt x="67" y="1215"/>
                  </a:lnTo>
                  <a:lnTo>
                    <a:pt x="75" y="1232"/>
                  </a:lnTo>
                  <a:lnTo>
                    <a:pt x="87" y="1245"/>
                  </a:lnTo>
                  <a:lnTo>
                    <a:pt x="102" y="1255"/>
                  </a:lnTo>
                  <a:lnTo>
                    <a:pt x="121" y="1259"/>
                  </a:lnTo>
                  <a:lnTo>
                    <a:pt x="288" y="1279"/>
                  </a:lnTo>
                  <a:lnTo>
                    <a:pt x="295" y="1300"/>
                  </a:lnTo>
                  <a:lnTo>
                    <a:pt x="314" y="1361"/>
                  </a:lnTo>
                  <a:lnTo>
                    <a:pt x="339" y="1419"/>
                  </a:lnTo>
                  <a:lnTo>
                    <a:pt x="368" y="1476"/>
                  </a:lnTo>
                  <a:lnTo>
                    <a:pt x="379" y="1494"/>
                  </a:lnTo>
                  <a:lnTo>
                    <a:pt x="273" y="1628"/>
                  </a:lnTo>
                  <a:lnTo>
                    <a:pt x="263" y="1645"/>
                  </a:lnTo>
                  <a:lnTo>
                    <a:pt x="259" y="1663"/>
                  </a:lnTo>
                  <a:lnTo>
                    <a:pt x="260" y="1681"/>
                  </a:lnTo>
                  <a:lnTo>
                    <a:pt x="267" y="1698"/>
                  </a:lnTo>
                  <a:lnTo>
                    <a:pt x="277" y="1714"/>
                  </a:lnTo>
                  <a:lnTo>
                    <a:pt x="437" y="1873"/>
                  </a:lnTo>
                  <a:lnTo>
                    <a:pt x="450" y="1884"/>
                  </a:lnTo>
                  <a:lnTo>
                    <a:pt x="466" y="1890"/>
                  </a:lnTo>
                  <a:lnTo>
                    <a:pt x="482" y="1893"/>
                  </a:lnTo>
                  <a:lnTo>
                    <a:pt x="496" y="1890"/>
                  </a:lnTo>
                  <a:lnTo>
                    <a:pt x="509" y="1886"/>
                  </a:lnTo>
                  <a:lnTo>
                    <a:pt x="521" y="1878"/>
                  </a:lnTo>
                  <a:lnTo>
                    <a:pt x="655" y="1773"/>
                  </a:lnTo>
                  <a:lnTo>
                    <a:pt x="673" y="1783"/>
                  </a:lnTo>
                  <a:lnTo>
                    <a:pt x="732" y="1814"/>
                  </a:lnTo>
                  <a:lnTo>
                    <a:pt x="793" y="1840"/>
                  </a:lnTo>
                  <a:lnTo>
                    <a:pt x="855" y="1861"/>
                  </a:lnTo>
                  <a:lnTo>
                    <a:pt x="876" y="1866"/>
                  </a:lnTo>
                  <a:lnTo>
                    <a:pt x="896" y="2038"/>
                  </a:lnTo>
                  <a:lnTo>
                    <a:pt x="901" y="2056"/>
                  </a:lnTo>
                  <a:lnTo>
                    <a:pt x="911" y="2072"/>
                  </a:lnTo>
                  <a:lnTo>
                    <a:pt x="924" y="2084"/>
                  </a:lnTo>
                  <a:lnTo>
                    <a:pt x="940" y="2091"/>
                  </a:lnTo>
                  <a:lnTo>
                    <a:pt x="958" y="2095"/>
                  </a:lnTo>
                  <a:lnTo>
                    <a:pt x="1185" y="2095"/>
                  </a:lnTo>
                  <a:lnTo>
                    <a:pt x="1203" y="2091"/>
                  </a:lnTo>
                  <a:lnTo>
                    <a:pt x="1220" y="2084"/>
                  </a:lnTo>
                  <a:lnTo>
                    <a:pt x="1233" y="2072"/>
                  </a:lnTo>
                  <a:lnTo>
                    <a:pt x="1242" y="2056"/>
                  </a:lnTo>
                  <a:lnTo>
                    <a:pt x="1248" y="2038"/>
                  </a:lnTo>
                  <a:lnTo>
                    <a:pt x="1266" y="1872"/>
                  </a:lnTo>
                  <a:lnTo>
                    <a:pt x="1288" y="1865"/>
                  </a:lnTo>
                  <a:lnTo>
                    <a:pt x="1354" y="1846"/>
                  </a:lnTo>
                  <a:lnTo>
                    <a:pt x="1420" y="1818"/>
                  </a:lnTo>
                  <a:lnTo>
                    <a:pt x="1483" y="1787"/>
                  </a:lnTo>
                  <a:lnTo>
                    <a:pt x="1502" y="1776"/>
                  </a:lnTo>
                  <a:lnTo>
                    <a:pt x="1631" y="1878"/>
                  </a:lnTo>
                  <a:lnTo>
                    <a:pt x="1643" y="1886"/>
                  </a:lnTo>
                  <a:lnTo>
                    <a:pt x="1657" y="1890"/>
                  </a:lnTo>
                  <a:lnTo>
                    <a:pt x="1670" y="1893"/>
                  </a:lnTo>
                  <a:lnTo>
                    <a:pt x="1687" y="1890"/>
                  </a:lnTo>
                  <a:lnTo>
                    <a:pt x="1703" y="1884"/>
                  </a:lnTo>
                  <a:lnTo>
                    <a:pt x="1716" y="1874"/>
                  </a:lnTo>
                  <a:lnTo>
                    <a:pt x="1874" y="1714"/>
                  </a:lnTo>
                  <a:lnTo>
                    <a:pt x="1886" y="1698"/>
                  </a:lnTo>
                  <a:lnTo>
                    <a:pt x="1892" y="1682"/>
                  </a:lnTo>
                  <a:lnTo>
                    <a:pt x="1893" y="1663"/>
                  </a:lnTo>
                  <a:lnTo>
                    <a:pt x="1889" y="1646"/>
                  </a:lnTo>
                  <a:lnTo>
                    <a:pt x="1880" y="1630"/>
                  </a:lnTo>
                  <a:lnTo>
                    <a:pt x="1779" y="1501"/>
                  </a:lnTo>
                  <a:lnTo>
                    <a:pt x="1790" y="1482"/>
                  </a:lnTo>
                  <a:lnTo>
                    <a:pt x="1822" y="1420"/>
                  </a:lnTo>
                  <a:lnTo>
                    <a:pt x="1849" y="1355"/>
                  </a:lnTo>
                  <a:lnTo>
                    <a:pt x="1870" y="1289"/>
                  </a:lnTo>
                  <a:lnTo>
                    <a:pt x="1876" y="1268"/>
                  </a:lnTo>
                  <a:lnTo>
                    <a:pt x="2032" y="1251"/>
                  </a:lnTo>
                  <a:lnTo>
                    <a:pt x="2050" y="1245"/>
                  </a:lnTo>
                  <a:lnTo>
                    <a:pt x="2066" y="1235"/>
                  </a:lnTo>
                  <a:lnTo>
                    <a:pt x="2078" y="1222"/>
                  </a:lnTo>
                  <a:lnTo>
                    <a:pt x="2085" y="1206"/>
                  </a:lnTo>
                  <a:lnTo>
                    <a:pt x="2088" y="1187"/>
                  </a:lnTo>
                  <a:lnTo>
                    <a:pt x="2088" y="960"/>
                  </a:lnTo>
                  <a:lnTo>
                    <a:pt x="2085" y="942"/>
                  </a:lnTo>
                  <a:lnTo>
                    <a:pt x="2078" y="925"/>
                  </a:lnTo>
                  <a:lnTo>
                    <a:pt x="2066" y="912"/>
                  </a:lnTo>
                  <a:lnTo>
                    <a:pt x="2050" y="902"/>
                  </a:lnTo>
                  <a:lnTo>
                    <a:pt x="2032" y="898"/>
                  </a:lnTo>
                  <a:lnTo>
                    <a:pt x="1878" y="879"/>
                  </a:lnTo>
                  <a:lnTo>
                    <a:pt x="1872" y="858"/>
                  </a:lnTo>
                  <a:lnTo>
                    <a:pt x="1852" y="793"/>
                  </a:lnTo>
                  <a:lnTo>
                    <a:pt x="1827" y="730"/>
                  </a:lnTo>
                  <a:lnTo>
                    <a:pt x="1794" y="668"/>
                  </a:lnTo>
                  <a:lnTo>
                    <a:pt x="1784" y="649"/>
                  </a:lnTo>
                  <a:lnTo>
                    <a:pt x="1879" y="528"/>
                  </a:lnTo>
                  <a:lnTo>
                    <a:pt x="1889" y="512"/>
                  </a:lnTo>
                  <a:lnTo>
                    <a:pt x="1893" y="494"/>
                  </a:lnTo>
                  <a:lnTo>
                    <a:pt x="1892" y="477"/>
                  </a:lnTo>
                  <a:lnTo>
                    <a:pt x="1885" y="459"/>
                  </a:lnTo>
                  <a:lnTo>
                    <a:pt x="1874" y="444"/>
                  </a:lnTo>
                  <a:lnTo>
                    <a:pt x="1716" y="284"/>
                  </a:lnTo>
                  <a:lnTo>
                    <a:pt x="1703" y="274"/>
                  </a:lnTo>
                  <a:lnTo>
                    <a:pt x="1687" y="268"/>
                  </a:lnTo>
                  <a:lnTo>
                    <a:pt x="1671" y="266"/>
                  </a:lnTo>
                  <a:lnTo>
                    <a:pt x="1657" y="267"/>
                  </a:lnTo>
                  <a:lnTo>
                    <a:pt x="1643" y="271"/>
                  </a:lnTo>
                  <a:lnTo>
                    <a:pt x="1631" y="279"/>
                  </a:lnTo>
                  <a:lnTo>
                    <a:pt x="1513" y="373"/>
                  </a:lnTo>
                  <a:lnTo>
                    <a:pt x="1495" y="362"/>
                  </a:lnTo>
                  <a:lnTo>
                    <a:pt x="1447" y="336"/>
                  </a:lnTo>
                  <a:lnTo>
                    <a:pt x="1398" y="313"/>
                  </a:lnTo>
                  <a:lnTo>
                    <a:pt x="1347" y="293"/>
                  </a:lnTo>
                  <a:lnTo>
                    <a:pt x="1296" y="278"/>
                  </a:lnTo>
                  <a:lnTo>
                    <a:pt x="1274" y="272"/>
                  </a:lnTo>
                  <a:lnTo>
                    <a:pt x="1257" y="120"/>
                  </a:lnTo>
                  <a:lnTo>
                    <a:pt x="1251" y="102"/>
                  </a:lnTo>
                  <a:lnTo>
                    <a:pt x="1242" y="87"/>
                  </a:lnTo>
                  <a:lnTo>
                    <a:pt x="1228" y="75"/>
                  </a:lnTo>
                  <a:lnTo>
                    <a:pt x="1212" y="66"/>
                  </a:lnTo>
                  <a:lnTo>
                    <a:pt x="1193" y="64"/>
                  </a:lnTo>
                  <a:lnTo>
                    <a:pt x="968" y="64"/>
                  </a:lnTo>
                  <a:close/>
                  <a:moveTo>
                    <a:pt x="968" y="0"/>
                  </a:moveTo>
                  <a:lnTo>
                    <a:pt x="1193" y="0"/>
                  </a:lnTo>
                  <a:lnTo>
                    <a:pt x="1221" y="2"/>
                  </a:lnTo>
                  <a:lnTo>
                    <a:pt x="1246" y="10"/>
                  </a:lnTo>
                  <a:lnTo>
                    <a:pt x="1268" y="24"/>
                  </a:lnTo>
                  <a:lnTo>
                    <a:pt x="1288" y="41"/>
                  </a:lnTo>
                  <a:lnTo>
                    <a:pt x="1303" y="62"/>
                  </a:lnTo>
                  <a:lnTo>
                    <a:pt x="1314" y="86"/>
                  </a:lnTo>
                  <a:lnTo>
                    <a:pt x="1321" y="113"/>
                  </a:lnTo>
                  <a:lnTo>
                    <a:pt x="1333" y="221"/>
                  </a:lnTo>
                  <a:lnTo>
                    <a:pt x="1394" y="242"/>
                  </a:lnTo>
                  <a:lnTo>
                    <a:pt x="1451" y="266"/>
                  </a:lnTo>
                  <a:lnTo>
                    <a:pt x="1508" y="295"/>
                  </a:lnTo>
                  <a:lnTo>
                    <a:pt x="1592" y="229"/>
                  </a:lnTo>
                  <a:lnTo>
                    <a:pt x="1609" y="217"/>
                  </a:lnTo>
                  <a:lnTo>
                    <a:pt x="1629" y="208"/>
                  </a:lnTo>
                  <a:lnTo>
                    <a:pt x="1649" y="203"/>
                  </a:lnTo>
                  <a:lnTo>
                    <a:pt x="1671" y="200"/>
                  </a:lnTo>
                  <a:lnTo>
                    <a:pt x="1696" y="204"/>
                  </a:lnTo>
                  <a:lnTo>
                    <a:pt x="1720" y="210"/>
                  </a:lnTo>
                  <a:lnTo>
                    <a:pt x="1742" y="222"/>
                  </a:lnTo>
                  <a:lnTo>
                    <a:pt x="1761" y="239"/>
                  </a:lnTo>
                  <a:lnTo>
                    <a:pt x="1920" y="398"/>
                  </a:lnTo>
                  <a:lnTo>
                    <a:pt x="1936" y="420"/>
                  </a:lnTo>
                  <a:lnTo>
                    <a:pt x="1948" y="443"/>
                  </a:lnTo>
                  <a:lnTo>
                    <a:pt x="1956" y="469"/>
                  </a:lnTo>
                  <a:lnTo>
                    <a:pt x="1957" y="495"/>
                  </a:lnTo>
                  <a:lnTo>
                    <a:pt x="1953" y="520"/>
                  </a:lnTo>
                  <a:lnTo>
                    <a:pt x="1944" y="545"/>
                  </a:lnTo>
                  <a:lnTo>
                    <a:pt x="1930" y="568"/>
                  </a:lnTo>
                  <a:lnTo>
                    <a:pt x="1861" y="656"/>
                  </a:lnTo>
                  <a:lnTo>
                    <a:pt x="1887" y="709"/>
                  </a:lnTo>
                  <a:lnTo>
                    <a:pt x="1909" y="764"/>
                  </a:lnTo>
                  <a:lnTo>
                    <a:pt x="1928" y="821"/>
                  </a:lnTo>
                  <a:lnTo>
                    <a:pt x="2040" y="834"/>
                  </a:lnTo>
                  <a:lnTo>
                    <a:pt x="2066" y="839"/>
                  </a:lnTo>
                  <a:lnTo>
                    <a:pt x="2090" y="851"/>
                  </a:lnTo>
                  <a:lnTo>
                    <a:pt x="2110" y="866"/>
                  </a:lnTo>
                  <a:lnTo>
                    <a:pt x="2128" y="886"/>
                  </a:lnTo>
                  <a:lnTo>
                    <a:pt x="2141" y="908"/>
                  </a:lnTo>
                  <a:lnTo>
                    <a:pt x="2150" y="934"/>
                  </a:lnTo>
                  <a:lnTo>
                    <a:pt x="2152" y="960"/>
                  </a:lnTo>
                  <a:lnTo>
                    <a:pt x="2152" y="1187"/>
                  </a:lnTo>
                  <a:lnTo>
                    <a:pt x="2150" y="1215"/>
                  </a:lnTo>
                  <a:lnTo>
                    <a:pt x="2141" y="1240"/>
                  </a:lnTo>
                  <a:lnTo>
                    <a:pt x="2128" y="1262"/>
                  </a:lnTo>
                  <a:lnTo>
                    <a:pt x="2110" y="1281"/>
                  </a:lnTo>
                  <a:lnTo>
                    <a:pt x="2090" y="1298"/>
                  </a:lnTo>
                  <a:lnTo>
                    <a:pt x="2066" y="1309"/>
                  </a:lnTo>
                  <a:lnTo>
                    <a:pt x="2040" y="1314"/>
                  </a:lnTo>
                  <a:lnTo>
                    <a:pt x="1926" y="1327"/>
                  </a:lnTo>
                  <a:lnTo>
                    <a:pt x="1907" y="1385"/>
                  </a:lnTo>
                  <a:lnTo>
                    <a:pt x="1883" y="1441"/>
                  </a:lnTo>
                  <a:lnTo>
                    <a:pt x="1856" y="1495"/>
                  </a:lnTo>
                  <a:lnTo>
                    <a:pt x="1930" y="1589"/>
                  </a:lnTo>
                  <a:lnTo>
                    <a:pt x="1944" y="1612"/>
                  </a:lnTo>
                  <a:lnTo>
                    <a:pt x="1954" y="1637"/>
                  </a:lnTo>
                  <a:lnTo>
                    <a:pt x="1957" y="1663"/>
                  </a:lnTo>
                  <a:lnTo>
                    <a:pt x="1956" y="1690"/>
                  </a:lnTo>
                  <a:lnTo>
                    <a:pt x="1949" y="1715"/>
                  </a:lnTo>
                  <a:lnTo>
                    <a:pt x="1938" y="1739"/>
                  </a:lnTo>
                  <a:lnTo>
                    <a:pt x="1920" y="1759"/>
                  </a:lnTo>
                  <a:lnTo>
                    <a:pt x="1761" y="1920"/>
                  </a:lnTo>
                  <a:lnTo>
                    <a:pt x="1742" y="1935"/>
                  </a:lnTo>
                  <a:lnTo>
                    <a:pt x="1719" y="1947"/>
                  </a:lnTo>
                  <a:lnTo>
                    <a:pt x="1696" y="1955"/>
                  </a:lnTo>
                  <a:lnTo>
                    <a:pt x="1670" y="1957"/>
                  </a:lnTo>
                  <a:lnTo>
                    <a:pt x="1649" y="1955"/>
                  </a:lnTo>
                  <a:lnTo>
                    <a:pt x="1629" y="1949"/>
                  </a:lnTo>
                  <a:lnTo>
                    <a:pt x="1609" y="1941"/>
                  </a:lnTo>
                  <a:lnTo>
                    <a:pt x="1592" y="1929"/>
                  </a:lnTo>
                  <a:lnTo>
                    <a:pt x="1496" y="1853"/>
                  </a:lnTo>
                  <a:lnTo>
                    <a:pt x="1440" y="1881"/>
                  </a:lnTo>
                  <a:lnTo>
                    <a:pt x="1384" y="1904"/>
                  </a:lnTo>
                  <a:lnTo>
                    <a:pt x="1325" y="1922"/>
                  </a:lnTo>
                  <a:lnTo>
                    <a:pt x="1311" y="2045"/>
                  </a:lnTo>
                  <a:lnTo>
                    <a:pt x="1305" y="2072"/>
                  </a:lnTo>
                  <a:lnTo>
                    <a:pt x="1295" y="2096"/>
                  </a:lnTo>
                  <a:lnTo>
                    <a:pt x="1278" y="2118"/>
                  </a:lnTo>
                  <a:lnTo>
                    <a:pt x="1259" y="2135"/>
                  </a:lnTo>
                  <a:lnTo>
                    <a:pt x="1237" y="2148"/>
                  </a:lnTo>
                  <a:lnTo>
                    <a:pt x="1212" y="2156"/>
                  </a:lnTo>
                  <a:lnTo>
                    <a:pt x="1185" y="2159"/>
                  </a:lnTo>
                  <a:lnTo>
                    <a:pt x="958" y="2159"/>
                  </a:lnTo>
                  <a:lnTo>
                    <a:pt x="932" y="2156"/>
                  </a:lnTo>
                  <a:lnTo>
                    <a:pt x="906" y="2148"/>
                  </a:lnTo>
                  <a:lnTo>
                    <a:pt x="884" y="2135"/>
                  </a:lnTo>
                  <a:lnTo>
                    <a:pt x="865" y="2118"/>
                  </a:lnTo>
                  <a:lnTo>
                    <a:pt x="850" y="2096"/>
                  </a:lnTo>
                  <a:lnTo>
                    <a:pt x="838" y="2072"/>
                  </a:lnTo>
                  <a:lnTo>
                    <a:pt x="832" y="2045"/>
                  </a:lnTo>
                  <a:lnTo>
                    <a:pt x="817" y="1917"/>
                  </a:lnTo>
                  <a:lnTo>
                    <a:pt x="764" y="1898"/>
                  </a:lnTo>
                  <a:lnTo>
                    <a:pt x="711" y="1875"/>
                  </a:lnTo>
                  <a:lnTo>
                    <a:pt x="660" y="1850"/>
                  </a:lnTo>
                  <a:lnTo>
                    <a:pt x="561" y="1929"/>
                  </a:lnTo>
                  <a:lnTo>
                    <a:pt x="543" y="1941"/>
                  </a:lnTo>
                  <a:lnTo>
                    <a:pt x="523" y="1949"/>
                  </a:lnTo>
                  <a:lnTo>
                    <a:pt x="503" y="1955"/>
                  </a:lnTo>
                  <a:lnTo>
                    <a:pt x="482" y="1957"/>
                  </a:lnTo>
                  <a:lnTo>
                    <a:pt x="482" y="1957"/>
                  </a:lnTo>
                  <a:lnTo>
                    <a:pt x="457" y="1954"/>
                  </a:lnTo>
                  <a:lnTo>
                    <a:pt x="433" y="1947"/>
                  </a:lnTo>
                  <a:lnTo>
                    <a:pt x="411" y="1935"/>
                  </a:lnTo>
                  <a:lnTo>
                    <a:pt x="392" y="1919"/>
                  </a:lnTo>
                  <a:lnTo>
                    <a:pt x="232" y="1759"/>
                  </a:lnTo>
                  <a:lnTo>
                    <a:pt x="215" y="1738"/>
                  </a:lnTo>
                  <a:lnTo>
                    <a:pt x="203" y="1714"/>
                  </a:lnTo>
                  <a:lnTo>
                    <a:pt x="197" y="1688"/>
                  </a:lnTo>
                  <a:lnTo>
                    <a:pt x="195" y="1662"/>
                  </a:lnTo>
                  <a:lnTo>
                    <a:pt x="199" y="1637"/>
                  </a:lnTo>
                  <a:lnTo>
                    <a:pt x="208" y="1612"/>
                  </a:lnTo>
                  <a:lnTo>
                    <a:pt x="222" y="1589"/>
                  </a:lnTo>
                  <a:lnTo>
                    <a:pt x="301" y="1489"/>
                  </a:lnTo>
                  <a:lnTo>
                    <a:pt x="277" y="1440"/>
                  </a:lnTo>
                  <a:lnTo>
                    <a:pt x="257" y="1389"/>
                  </a:lnTo>
                  <a:lnTo>
                    <a:pt x="239" y="1338"/>
                  </a:lnTo>
                  <a:lnTo>
                    <a:pt x="113" y="1324"/>
                  </a:lnTo>
                  <a:lnTo>
                    <a:pt x="87" y="1317"/>
                  </a:lnTo>
                  <a:lnTo>
                    <a:pt x="62" y="1306"/>
                  </a:lnTo>
                  <a:lnTo>
                    <a:pt x="41" y="1291"/>
                  </a:lnTo>
                  <a:lnTo>
                    <a:pt x="24" y="1271"/>
                  </a:lnTo>
                  <a:lnTo>
                    <a:pt x="11" y="1249"/>
                  </a:lnTo>
                  <a:lnTo>
                    <a:pt x="3" y="1223"/>
                  </a:lnTo>
                  <a:lnTo>
                    <a:pt x="0" y="1196"/>
                  </a:lnTo>
                  <a:lnTo>
                    <a:pt x="0" y="970"/>
                  </a:lnTo>
                  <a:lnTo>
                    <a:pt x="3" y="943"/>
                  </a:lnTo>
                  <a:lnTo>
                    <a:pt x="11" y="918"/>
                  </a:lnTo>
                  <a:lnTo>
                    <a:pt x="24" y="895"/>
                  </a:lnTo>
                  <a:lnTo>
                    <a:pt x="41" y="876"/>
                  </a:lnTo>
                  <a:lnTo>
                    <a:pt x="62" y="860"/>
                  </a:lnTo>
                  <a:lnTo>
                    <a:pt x="87" y="849"/>
                  </a:lnTo>
                  <a:lnTo>
                    <a:pt x="113" y="842"/>
                  </a:lnTo>
                  <a:lnTo>
                    <a:pt x="231" y="829"/>
                  </a:lnTo>
                  <a:lnTo>
                    <a:pt x="248" y="773"/>
                  </a:lnTo>
                  <a:lnTo>
                    <a:pt x="271" y="717"/>
                  </a:lnTo>
                  <a:lnTo>
                    <a:pt x="296" y="662"/>
                  </a:lnTo>
                  <a:lnTo>
                    <a:pt x="222" y="568"/>
                  </a:lnTo>
                  <a:lnTo>
                    <a:pt x="208" y="545"/>
                  </a:lnTo>
                  <a:lnTo>
                    <a:pt x="199" y="520"/>
                  </a:lnTo>
                  <a:lnTo>
                    <a:pt x="195" y="495"/>
                  </a:lnTo>
                  <a:lnTo>
                    <a:pt x="196" y="469"/>
                  </a:lnTo>
                  <a:lnTo>
                    <a:pt x="203" y="444"/>
                  </a:lnTo>
                  <a:lnTo>
                    <a:pt x="215" y="420"/>
                  </a:lnTo>
                  <a:lnTo>
                    <a:pt x="232" y="398"/>
                  </a:lnTo>
                  <a:lnTo>
                    <a:pt x="392" y="239"/>
                  </a:lnTo>
                  <a:lnTo>
                    <a:pt x="411" y="222"/>
                  </a:lnTo>
                  <a:lnTo>
                    <a:pt x="433" y="210"/>
                  </a:lnTo>
                  <a:lnTo>
                    <a:pt x="457" y="204"/>
                  </a:lnTo>
                  <a:lnTo>
                    <a:pt x="482" y="202"/>
                  </a:lnTo>
                  <a:lnTo>
                    <a:pt x="504" y="203"/>
                  </a:lnTo>
                  <a:lnTo>
                    <a:pt x="524" y="208"/>
                  </a:lnTo>
                  <a:lnTo>
                    <a:pt x="543" y="217"/>
                  </a:lnTo>
                  <a:lnTo>
                    <a:pt x="561" y="229"/>
                  </a:lnTo>
                  <a:lnTo>
                    <a:pt x="648" y="298"/>
                  </a:lnTo>
                  <a:lnTo>
                    <a:pt x="706" y="268"/>
                  </a:lnTo>
                  <a:lnTo>
                    <a:pt x="767" y="242"/>
                  </a:lnTo>
                  <a:lnTo>
                    <a:pt x="829" y="221"/>
                  </a:lnTo>
                  <a:lnTo>
                    <a:pt x="841" y="113"/>
                  </a:lnTo>
                  <a:lnTo>
                    <a:pt x="847" y="86"/>
                  </a:lnTo>
                  <a:lnTo>
                    <a:pt x="858" y="62"/>
                  </a:lnTo>
                  <a:lnTo>
                    <a:pt x="874" y="41"/>
                  </a:lnTo>
                  <a:lnTo>
                    <a:pt x="893" y="24"/>
                  </a:lnTo>
                  <a:lnTo>
                    <a:pt x="916" y="10"/>
                  </a:lnTo>
                  <a:lnTo>
                    <a:pt x="941" y="2"/>
                  </a:lnTo>
                  <a:lnTo>
                    <a:pt x="968" y="0"/>
                  </a:lnTo>
                  <a:close/>
                </a:path>
              </a:pathLst>
            </a:custGeom>
            <a:grpFill/>
            <a:ln w="6350">
              <a:solidFill>
                <a:schemeClr val="accent3"/>
              </a:solidFill>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sp>
          <p:nvSpPr>
            <p:cNvPr id="32" name="Freeform 39">
              <a:extLst>
                <a:ext uri="{FF2B5EF4-FFF2-40B4-BE49-F238E27FC236}">
                  <a16:creationId xmlns:a16="http://schemas.microsoft.com/office/drawing/2014/main" id="{65D176E0-CFD4-4E79-BF02-E41550181A60}"/>
                </a:ext>
              </a:extLst>
            </p:cNvPr>
            <p:cNvSpPr>
              <a:spLocks noEditPoints="1"/>
            </p:cNvSpPr>
            <p:nvPr/>
          </p:nvSpPr>
          <p:spPr bwMode="auto">
            <a:xfrm>
              <a:off x="2011" y="1475"/>
              <a:ext cx="178" cy="179"/>
            </a:xfrm>
            <a:custGeom>
              <a:avLst/>
              <a:gdLst>
                <a:gd name="T0" fmla="*/ 702 w 1780"/>
                <a:gd name="T1" fmla="*/ 103 h 1789"/>
                <a:gd name="T2" fmla="*/ 609 w 1780"/>
                <a:gd name="T3" fmla="*/ 282 h 1789"/>
                <a:gd name="T4" fmla="*/ 374 w 1780"/>
                <a:gd name="T5" fmla="*/ 285 h 1789"/>
                <a:gd name="T6" fmla="*/ 209 w 1780"/>
                <a:gd name="T7" fmla="*/ 424 h 1789"/>
                <a:gd name="T8" fmla="*/ 211 w 1780"/>
                <a:gd name="T9" fmla="*/ 507 h 1789"/>
                <a:gd name="T10" fmla="*/ 237 w 1780"/>
                <a:gd name="T11" fmla="*/ 777 h 1789"/>
                <a:gd name="T12" fmla="*/ 72 w 1780"/>
                <a:gd name="T13" fmla="*/ 855 h 1789"/>
                <a:gd name="T14" fmla="*/ 90 w 1780"/>
                <a:gd name="T15" fmla="*/ 1079 h 1789"/>
                <a:gd name="T16" fmla="*/ 272 w 1780"/>
                <a:gd name="T17" fmla="*/ 1128 h 1789"/>
                <a:gd name="T18" fmla="*/ 285 w 1780"/>
                <a:gd name="T19" fmla="*/ 1391 h 1789"/>
                <a:gd name="T20" fmla="*/ 297 w 1780"/>
                <a:gd name="T21" fmla="*/ 1472 h 1789"/>
                <a:gd name="T22" fmla="*/ 471 w 1780"/>
                <a:gd name="T23" fmla="*/ 1586 h 1789"/>
                <a:gd name="T24" fmla="*/ 661 w 1780"/>
                <a:gd name="T25" fmla="*/ 1513 h 1789"/>
                <a:gd name="T26" fmla="*/ 817 w 1780"/>
                <a:gd name="T27" fmla="*/ 1692 h 1789"/>
                <a:gd name="T28" fmla="*/ 1032 w 1780"/>
                <a:gd name="T29" fmla="*/ 1712 h 1789"/>
                <a:gd name="T30" fmla="*/ 1090 w 1780"/>
                <a:gd name="T31" fmla="*/ 1652 h 1789"/>
                <a:gd name="T32" fmla="*/ 1267 w 1780"/>
                <a:gd name="T33" fmla="*/ 1440 h 1789"/>
                <a:gd name="T34" fmla="*/ 1423 w 1780"/>
                <a:gd name="T35" fmla="*/ 1506 h 1789"/>
                <a:gd name="T36" fmla="*/ 1581 w 1780"/>
                <a:gd name="T37" fmla="*/ 1349 h 1789"/>
                <a:gd name="T38" fmla="*/ 1485 w 1780"/>
                <a:gd name="T39" fmla="*/ 1192 h 1789"/>
                <a:gd name="T40" fmla="*/ 1550 w 1780"/>
                <a:gd name="T41" fmla="*/ 990 h 1789"/>
                <a:gd name="T42" fmla="*/ 1714 w 1780"/>
                <a:gd name="T43" fmla="*/ 918 h 1789"/>
                <a:gd name="T44" fmla="*/ 1676 w 1780"/>
                <a:gd name="T45" fmla="*/ 698 h 1789"/>
                <a:gd name="T46" fmla="*/ 1498 w 1780"/>
                <a:gd name="T47" fmla="*/ 610 h 1789"/>
                <a:gd name="T48" fmla="*/ 1502 w 1780"/>
                <a:gd name="T49" fmla="*/ 382 h 1789"/>
                <a:gd name="T50" fmla="*/ 1364 w 1780"/>
                <a:gd name="T51" fmla="*/ 216 h 1789"/>
                <a:gd name="T52" fmla="*/ 1295 w 1780"/>
                <a:gd name="T53" fmla="*/ 208 h 1789"/>
                <a:gd name="T54" fmla="*/ 1070 w 1780"/>
                <a:gd name="T55" fmla="*/ 244 h 1789"/>
                <a:gd name="T56" fmla="*/ 952 w 1780"/>
                <a:gd name="T57" fmla="*/ 83 h 1789"/>
                <a:gd name="T58" fmla="*/ 932 w 1780"/>
                <a:gd name="T59" fmla="*/ 2 h 1789"/>
                <a:gd name="T60" fmla="*/ 1025 w 1780"/>
                <a:gd name="T61" fmla="*/ 77 h 1789"/>
                <a:gd name="T62" fmla="*/ 1188 w 1780"/>
                <a:gd name="T63" fmla="*/ 217 h 1789"/>
                <a:gd name="T64" fmla="*/ 1325 w 1780"/>
                <a:gd name="T65" fmla="*/ 136 h 1789"/>
                <a:gd name="T66" fmla="*/ 1525 w 1780"/>
                <a:gd name="T67" fmla="*/ 267 h 1789"/>
                <a:gd name="T68" fmla="*/ 1568 w 1780"/>
                <a:gd name="T69" fmla="*/ 385 h 1789"/>
                <a:gd name="T70" fmla="*/ 1552 w 1780"/>
                <a:gd name="T71" fmla="*/ 576 h 1789"/>
                <a:gd name="T72" fmla="*/ 1718 w 1780"/>
                <a:gd name="T73" fmla="*/ 648 h 1789"/>
                <a:gd name="T74" fmla="*/ 1780 w 1780"/>
                <a:gd name="T75" fmla="*/ 894 h 1789"/>
                <a:gd name="T76" fmla="*/ 1728 w 1780"/>
                <a:gd name="T77" fmla="*/ 1009 h 1789"/>
                <a:gd name="T78" fmla="*/ 1580 w 1780"/>
                <a:gd name="T79" fmla="*/ 1135 h 1789"/>
                <a:gd name="T80" fmla="*/ 1649 w 1780"/>
                <a:gd name="T81" fmla="*/ 1309 h 1789"/>
                <a:gd name="T82" fmla="*/ 1520 w 1780"/>
                <a:gd name="T83" fmla="*/ 1526 h 1789"/>
                <a:gd name="T84" fmla="*/ 1423 w 1780"/>
                <a:gd name="T85" fmla="*/ 1571 h 1789"/>
                <a:gd name="T86" fmla="*/ 1285 w 1780"/>
                <a:gd name="T87" fmla="*/ 1505 h 1789"/>
                <a:gd name="T88" fmla="*/ 1150 w 1780"/>
                <a:gd name="T89" fmla="*/ 1680 h 1789"/>
                <a:gd name="T90" fmla="*/ 1065 w 1780"/>
                <a:gd name="T91" fmla="*/ 1771 h 1789"/>
                <a:gd name="T92" fmla="*/ 823 w 1780"/>
                <a:gd name="T93" fmla="*/ 1779 h 1789"/>
                <a:gd name="T94" fmla="*/ 748 w 1780"/>
                <a:gd name="T95" fmla="*/ 1688 h 1789"/>
                <a:gd name="T96" fmla="*/ 523 w 1780"/>
                <a:gd name="T97" fmla="*/ 1633 h 1789"/>
                <a:gd name="T98" fmla="*/ 412 w 1780"/>
                <a:gd name="T99" fmla="*/ 1645 h 1789"/>
                <a:gd name="T100" fmla="*/ 223 w 1780"/>
                <a:gd name="T101" fmla="*/ 1480 h 1789"/>
                <a:gd name="T102" fmla="*/ 232 w 1780"/>
                <a:gd name="T103" fmla="*/ 1355 h 1789"/>
                <a:gd name="T104" fmla="*/ 109 w 1780"/>
                <a:gd name="T105" fmla="*/ 1164 h 1789"/>
                <a:gd name="T106" fmla="*/ 18 w 1780"/>
                <a:gd name="T107" fmla="*/ 1077 h 1789"/>
                <a:gd name="T108" fmla="*/ 17 w 1780"/>
                <a:gd name="T109" fmla="*/ 819 h 1789"/>
                <a:gd name="T110" fmla="*/ 177 w 1780"/>
                <a:gd name="T111" fmla="*/ 744 h 1789"/>
                <a:gd name="T112" fmla="*/ 136 w 1780"/>
                <a:gd name="T113" fmla="*/ 506 h 1789"/>
                <a:gd name="T114" fmla="*/ 160 w 1780"/>
                <a:gd name="T115" fmla="*/ 383 h 1789"/>
                <a:gd name="T116" fmla="*/ 335 w 1780"/>
                <a:gd name="T117" fmla="*/ 219 h 1789"/>
                <a:gd name="T118" fmla="*/ 487 w 1780"/>
                <a:gd name="T119" fmla="*/ 279 h 1789"/>
                <a:gd name="T120" fmla="*/ 630 w 1780"/>
                <a:gd name="T121" fmla="*/ 109 h 1789"/>
                <a:gd name="T122" fmla="*/ 715 w 1780"/>
                <a:gd name="T123" fmla="*/ 18 h 1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0" h="1789">
                  <a:moveTo>
                    <a:pt x="902" y="64"/>
                  </a:moveTo>
                  <a:lnTo>
                    <a:pt x="747" y="77"/>
                  </a:lnTo>
                  <a:lnTo>
                    <a:pt x="729" y="82"/>
                  </a:lnTo>
                  <a:lnTo>
                    <a:pt x="714" y="91"/>
                  </a:lnTo>
                  <a:lnTo>
                    <a:pt x="702" y="103"/>
                  </a:lnTo>
                  <a:lnTo>
                    <a:pt x="693" y="120"/>
                  </a:lnTo>
                  <a:lnTo>
                    <a:pt x="690" y="138"/>
                  </a:lnTo>
                  <a:lnTo>
                    <a:pt x="686" y="252"/>
                  </a:lnTo>
                  <a:lnTo>
                    <a:pt x="666" y="260"/>
                  </a:lnTo>
                  <a:lnTo>
                    <a:pt x="609" y="282"/>
                  </a:lnTo>
                  <a:lnTo>
                    <a:pt x="556" y="311"/>
                  </a:lnTo>
                  <a:lnTo>
                    <a:pt x="506" y="344"/>
                  </a:lnTo>
                  <a:lnTo>
                    <a:pt x="488" y="357"/>
                  </a:lnTo>
                  <a:lnTo>
                    <a:pt x="391" y="292"/>
                  </a:lnTo>
                  <a:lnTo>
                    <a:pt x="374" y="285"/>
                  </a:lnTo>
                  <a:lnTo>
                    <a:pt x="357" y="281"/>
                  </a:lnTo>
                  <a:lnTo>
                    <a:pt x="338" y="285"/>
                  </a:lnTo>
                  <a:lnTo>
                    <a:pt x="323" y="292"/>
                  </a:lnTo>
                  <a:lnTo>
                    <a:pt x="309" y="304"/>
                  </a:lnTo>
                  <a:lnTo>
                    <a:pt x="209" y="424"/>
                  </a:lnTo>
                  <a:lnTo>
                    <a:pt x="199" y="440"/>
                  </a:lnTo>
                  <a:lnTo>
                    <a:pt x="195" y="457"/>
                  </a:lnTo>
                  <a:lnTo>
                    <a:pt x="195" y="475"/>
                  </a:lnTo>
                  <a:lnTo>
                    <a:pt x="200" y="492"/>
                  </a:lnTo>
                  <a:lnTo>
                    <a:pt x="211" y="507"/>
                  </a:lnTo>
                  <a:lnTo>
                    <a:pt x="294" y="597"/>
                  </a:lnTo>
                  <a:lnTo>
                    <a:pt x="285" y="617"/>
                  </a:lnTo>
                  <a:lnTo>
                    <a:pt x="265" y="668"/>
                  </a:lnTo>
                  <a:lnTo>
                    <a:pt x="249" y="721"/>
                  </a:lnTo>
                  <a:lnTo>
                    <a:pt x="237" y="777"/>
                  </a:lnTo>
                  <a:lnTo>
                    <a:pt x="234" y="799"/>
                  </a:lnTo>
                  <a:lnTo>
                    <a:pt x="113" y="823"/>
                  </a:lnTo>
                  <a:lnTo>
                    <a:pt x="97" y="829"/>
                  </a:lnTo>
                  <a:lnTo>
                    <a:pt x="82" y="840"/>
                  </a:lnTo>
                  <a:lnTo>
                    <a:pt x="72" y="855"/>
                  </a:lnTo>
                  <a:lnTo>
                    <a:pt x="65" y="871"/>
                  </a:lnTo>
                  <a:lnTo>
                    <a:pt x="64" y="890"/>
                  </a:lnTo>
                  <a:lnTo>
                    <a:pt x="77" y="1046"/>
                  </a:lnTo>
                  <a:lnTo>
                    <a:pt x="82" y="1063"/>
                  </a:lnTo>
                  <a:lnTo>
                    <a:pt x="90" y="1079"/>
                  </a:lnTo>
                  <a:lnTo>
                    <a:pt x="103" y="1091"/>
                  </a:lnTo>
                  <a:lnTo>
                    <a:pt x="119" y="1099"/>
                  </a:lnTo>
                  <a:lnTo>
                    <a:pt x="137" y="1102"/>
                  </a:lnTo>
                  <a:lnTo>
                    <a:pt x="264" y="1107"/>
                  </a:lnTo>
                  <a:lnTo>
                    <a:pt x="272" y="1128"/>
                  </a:lnTo>
                  <a:lnTo>
                    <a:pt x="293" y="1174"/>
                  </a:lnTo>
                  <a:lnTo>
                    <a:pt x="317" y="1220"/>
                  </a:lnTo>
                  <a:lnTo>
                    <a:pt x="344" y="1264"/>
                  </a:lnTo>
                  <a:lnTo>
                    <a:pt x="356" y="1283"/>
                  </a:lnTo>
                  <a:lnTo>
                    <a:pt x="285" y="1391"/>
                  </a:lnTo>
                  <a:lnTo>
                    <a:pt x="277" y="1407"/>
                  </a:lnTo>
                  <a:lnTo>
                    <a:pt x="274" y="1424"/>
                  </a:lnTo>
                  <a:lnTo>
                    <a:pt x="277" y="1442"/>
                  </a:lnTo>
                  <a:lnTo>
                    <a:pt x="284" y="1458"/>
                  </a:lnTo>
                  <a:lnTo>
                    <a:pt x="297" y="1472"/>
                  </a:lnTo>
                  <a:lnTo>
                    <a:pt x="416" y="1574"/>
                  </a:lnTo>
                  <a:lnTo>
                    <a:pt x="428" y="1582"/>
                  </a:lnTo>
                  <a:lnTo>
                    <a:pt x="442" y="1586"/>
                  </a:lnTo>
                  <a:lnTo>
                    <a:pt x="456" y="1588"/>
                  </a:lnTo>
                  <a:lnTo>
                    <a:pt x="471" y="1586"/>
                  </a:lnTo>
                  <a:lnTo>
                    <a:pt x="485" y="1581"/>
                  </a:lnTo>
                  <a:lnTo>
                    <a:pt x="498" y="1572"/>
                  </a:lnTo>
                  <a:lnTo>
                    <a:pt x="592" y="1483"/>
                  </a:lnTo>
                  <a:lnTo>
                    <a:pt x="611" y="1492"/>
                  </a:lnTo>
                  <a:lnTo>
                    <a:pt x="661" y="1513"/>
                  </a:lnTo>
                  <a:lnTo>
                    <a:pt x="713" y="1530"/>
                  </a:lnTo>
                  <a:lnTo>
                    <a:pt x="764" y="1542"/>
                  </a:lnTo>
                  <a:lnTo>
                    <a:pt x="785" y="1547"/>
                  </a:lnTo>
                  <a:lnTo>
                    <a:pt x="812" y="1674"/>
                  </a:lnTo>
                  <a:lnTo>
                    <a:pt x="817" y="1692"/>
                  </a:lnTo>
                  <a:lnTo>
                    <a:pt x="828" y="1706"/>
                  </a:lnTo>
                  <a:lnTo>
                    <a:pt x="842" y="1717"/>
                  </a:lnTo>
                  <a:lnTo>
                    <a:pt x="859" y="1724"/>
                  </a:lnTo>
                  <a:lnTo>
                    <a:pt x="878" y="1725"/>
                  </a:lnTo>
                  <a:lnTo>
                    <a:pt x="1032" y="1712"/>
                  </a:lnTo>
                  <a:lnTo>
                    <a:pt x="1051" y="1707"/>
                  </a:lnTo>
                  <a:lnTo>
                    <a:pt x="1066" y="1698"/>
                  </a:lnTo>
                  <a:lnTo>
                    <a:pt x="1078" y="1685"/>
                  </a:lnTo>
                  <a:lnTo>
                    <a:pt x="1087" y="1669"/>
                  </a:lnTo>
                  <a:lnTo>
                    <a:pt x="1090" y="1652"/>
                  </a:lnTo>
                  <a:lnTo>
                    <a:pt x="1094" y="1524"/>
                  </a:lnTo>
                  <a:lnTo>
                    <a:pt x="1115" y="1517"/>
                  </a:lnTo>
                  <a:lnTo>
                    <a:pt x="1167" y="1495"/>
                  </a:lnTo>
                  <a:lnTo>
                    <a:pt x="1218" y="1469"/>
                  </a:lnTo>
                  <a:lnTo>
                    <a:pt x="1267" y="1440"/>
                  </a:lnTo>
                  <a:lnTo>
                    <a:pt x="1285" y="1428"/>
                  </a:lnTo>
                  <a:lnTo>
                    <a:pt x="1389" y="1497"/>
                  </a:lnTo>
                  <a:lnTo>
                    <a:pt x="1406" y="1504"/>
                  </a:lnTo>
                  <a:lnTo>
                    <a:pt x="1423" y="1506"/>
                  </a:lnTo>
                  <a:lnTo>
                    <a:pt x="1423" y="1506"/>
                  </a:lnTo>
                  <a:lnTo>
                    <a:pt x="1441" y="1504"/>
                  </a:lnTo>
                  <a:lnTo>
                    <a:pt x="1458" y="1497"/>
                  </a:lnTo>
                  <a:lnTo>
                    <a:pt x="1471" y="1485"/>
                  </a:lnTo>
                  <a:lnTo>
                    <a:pt x="1571" y="1366"/>
                  </a:lnTo>
                  <a:lnTo>
                    <a:pt x="1581" y="1349"/>
                  </a:lnTo>
                  <a:lnTo>
                    <a:pt x="1586" y="1332"/>
                  </a:lnTo>
                  <a:lnTo>
                    <a:pt x="1585" y="1314"/>
                  </a:lnTo>
                  <a:lnTo>
                    <a:pt x="1580" y="1297"/>
                  </a:lnTo>
                  <a:lnTo>
                    <a:pt x="1569" y="1283"/>
                  </a:lnTo>
                  <a:lnTo>
                    <a:pt x="1485" y="1192"/>
                  </a:lnTo>
                  <a:lnTo>
                    <a:pt x="1495" y="1172"/>
                  </a:lnTo>
                  <a:lnTo>
                    <a:pt x="1516" y="1120"/>
                  </a:lnTo>
                  <a:lnTo>
                    <a:pt x="1534" y="1066"/>
                  </a:lnTo>
                  <a:lnTo>
                    <a:pt x="1546" y="1012"/>
                  </a:lnTo>
                  <a:lnTo>
                    <a:pt x="1550" y="990"/>
                  </a:lnTo>
                  <a:lnTo>
                    <a:pt x="1666" y="966"/>
                  </a:lnTo>
                  <a:lnTo>
                    <a:pt x="1683" y="959"/>
                  </a:lnTo>
                  <a:lnTo>
                    <a:pt x="1697" y="950"/>
                  </a:lnTo>
                  <a:lnTo>
                    <a:pt x="1708" y="935"/>
                  </a:lnTo>
                  <a:lnTo>
                    <a:pt x="1714" y="918"/>
                  </a:lnTo>
                  <a:lnTo>
                    <a:pt x="1716" y="899"/>
                  </a:lnTo>
                  <a:lnTo>
                    <a:pt x="1702" y="743"/>
                  </a:lnTo>
                  <a:lnTo>
                    <a:pt x="1698" y="726"/>
                  </a:lnTo>
                  <a:lnTo>
                    <a:pt x="1689" y="710"/>
                  </a:lnTo>
                  <a:lnTo>
                    <a:pt x="1676" y="698"/>
                  </a:lnTo>
                  <a:lnTo>
                    <a:pt x="1660" y="690"/>
                  </a:lnTo>
                  <a:lnTo>
                    <a:pt x="1643" y="686"/>
                  </a:lnTo>
                  <a:lnTo>
                    <a:pt x="1525" y="683"/>
                  </a:lnTo>
                  <a:lnTo>
                    <a:pt x="1519" y="662"/>
                  </a:lnTo>
                  <a:lnTo>
                    <a:pt x="1498" y="610"/>
                  </a:lnTo>
                  <a:lnTo>
                    <a:pt x="1472" y="561"/>
                  </a:lnTo>
                  <a:lnTo>
                    <a:pt x="1442" y="513"/>
                  </a:lnTo>
                  <a:lnTo>
                    <a:pt x="1431" y="495"/>
                  </a:lnTo>
                  <a:lnTo>
                    <a:pt x="1495" y="399"/>
                  </a:lnTo>
                  <a:lnTo>
                    <a:pt x="1502" y="382"/>
                  </a:lnTo>
                  <a:lnTo>
                    <a:pt x="1506" y="364"/>
                  </a:lnTo>
                  <a:lnTo>
                    <a:pt x="1503" y="347"/>
                  </a:lnTo>
                  <a:lnTo>
                    <a:pt x="1496" y="331"/>
                  </a:lnTo>
                  <a:lnTo>
                    <a:pt x="1484" y="316"/>
                  </a:lnTo>
                  <a:lnTo>
                    <a:pt x="1364" y="216"/>
                  </a:lnTo>
                  <a:lnTo>
                    <a:pt x="1352" y="207"/>
                  </a:lnTo>
                  <a:lnTo>
                    <a:pt x="1339" y="203"/>
                  </a:lnTo>
                  <a:lnTo>
                    <a:pt x="1325" y="201"/>
                  </a:lnTo>
                  <a:lnTo>
                    <a:pt x="1309" y="203"/>
                  </a:lnTo>
                  <a:lnTo>
                    <a:pt x="1295" y="208"/>
                  </a:lnTo>
                  <a:lnTo>
                    <a:pt x="1281" y="218"/>
                  </a:lnTo>
                  <a:lnTo>
                    <a:pt x="1200" y="295"/>
                  </a:lnTo>
                  <a:lnTo>
                    <a:pt x="1180" y="285"/>
                  </a:lnTo>
                  <a:lnTo>
                    <a:pt x="1127" y="262"/>
                  </a:lnTo>
                  <a:lnTo>
                    <a:pt x="1070" y="244"/>
                  </a:lnTo>
                  <a:lnTo>
                    <a:pt x="1013" y="231"/>
                  </a:lnTo>
                  <a:lnTo>
                    <a:pt x="992" y="227"/>
                  </a:lnTo>
                  <a:lnTo>
                    <a:pt x="969" y="114"/>
                  </a:lnTo>
                  <a:lnTo>
                    <a:pt x="963" y="97"/>
                  </a:lnTo>
                  <a:lnTo>
                    <a:pt x="952" y="83"/>
                  </a:lnTo>
                  <a:lnTo>
                    <a:pt x="938" y="72"/>
                  </a:lnTo>
                  <a:lnTo>
                    <a:pt x="920" y="65"/>
                  </a:lnTo>
                  <a:lnTo>
                    <a:pt x="902" y="64"/>
                  </a:lnTo>
                  <a:close/>
                  <a:moveTo>
                    <a:pt x="907" y="0"/>
                  </a:moveTo>
                  <a:lnTo>
                    <a:pt x="932" y="2"/>
                  </a:lnTo>
                  <a:lnTo>
                    <a:pt x="956" y="10"/>
                  </a:lnTo>
                  <a:lnTo>
                    <a:pt x="978" y="22"/>
                  </a:lnTo>
                  <a:lnTo>
                    <a:pt x="996" y="37"/>
                  </a:lnTo>
                  <a:lnTo>
                    <a:pt x="1013" y="55"/>
                  </a:lnTo>
                  <a:lnTo>
                    <a:pt x="1025" y="77"/>
                  </a:lnTo>
                  <a:lnTo>
                    <a:pt x="1031" y="101"/>
                  </a:lnTo>
                  <a:lnTo>
                    <a:pt x="1047" y="171"/>
                  </a:lnTo>
                  <a:lnTo>
                    <a:pt x="1094" y="183"/>
                  </a:lnTo>
                  <a:lnTo>
                    <a:pt x="1142" y="198"/>
                  </a:lnTo>
                  <a:lnTo>
                    <a:pt x="1188" y="217"/>
                  </a:lnTo>
                  <a:lnTo>
                    <a:pt x="1238" y="170"/>
                  </a:lnTo>
                  <a:lnTo>
                    <a:pt x="1256" y="156"/>
                  </a:lnTo>
                  <a:lnTo>
                    <a:pt x="1278" y="145"/>
                  </a:lnTo>
                  <a:lnTo>
                    <a:pt x="1301" y="138"/>
                  </a:lnTo>
                  <a:lnTo>
                    <a:pt x="1325" y="136"/>
                  </a:lnTo>
                  <a:lnTo>
                    <a:pt x="1347" y="138"/>
                  </a:lnTo>
                  <a:lnTo>
                    <a:pt x="1367" y="144"/>
                  </a:lnTo>
                  <a:lnTo>
                    <a:pt x="1388" y="154"/>
                  </a:lnTo>
                  <a:lnTo>
                    <a:pt x="1407" y="166"/>
                  </a:lnTo>
                  <a:lnTo>
                    <a:pt x="1525" y="267"/>
                  </a:lnTo>
                  <a:lnTo>
                    <a:pt x="1544" y="287"/>
                  </a:lnTo>
                  <a:lnTo>
                    <a:pt x="1558" y="309"/>
                  </a:lnTo>
                  <a:lnTo>
                    <a:pt x="1567" y="334"/>
                  </a:lnTo>
                  <a:lnTo>
                    <a:pt x="1570" y="359"/>
                  </a:lnTo>
                  <a:lnTo>
                    <a:pt x="1568" y="385"/>
                  </a:lnTo>
                  <a:lnTo>
                    <a:pt x="1561" y="411"/>
                  </a:lnTo>
                  <a:lnTo>
                    <a:pt x="1548" y="435"/>
                  </a:lnTo>
                  <a:lnTo>
                    <a:pt x="1508" y="495"/>
                  </a:lnTo>
                  <a:lnTo>
                    <a:pt x="1532" y="535"/>
                  </a:lnTo>
                  <a:lnTo>
                    <a:pt x="1552" y="576"/>
                  </a:lnTo>
                  <a:lnTo>
                    <a:pt x="1571" y="620"/>
                  </a:lnTo>
                  <a:lnTo>
                    <a:pt x="1645" y="622"/>
                  </a:lnTo>
                  <a:lnTo>
                    <a:pt x="1671" y="625"/>
                  </a:lnTo>
                  <a:lnTo>
                    <a:pt x="1696" y="635"/>
                  </a:lnTo>
                  <a:lnTo>
                    <a:pt x="1718" y="648"/>
                  </a:lnTo>
                  <a:lnTo>
                    <a:pt x="1736" y="666"/>
                  </a:lnTo>
                  <a:lnTo>
                    <a:pt x="1751" y="688"/>
                  </a:lnTo>
                  <a:lnTo>
                    <a:pt x="1761" y="712"/>
                  </a:lnTo>
                  <a:lnTo>
                    <a:pt x="1767" y="738"/>
                  </a:lnTo>
                  <a:lnTo>
                    <a:pt x="1780" y="894"/>
                  </a:lnTo>
                  <a:lnTo>
                    <a:pt x="1779" y="921"/>
                  </a:lnTo>
                  <a:lnTo>
                    <a:pt x="1773" y="947"/>
                  </a:lnTo>
                  <a:lnTo>
                    <a:pt x="1762" y="970"/>
                  </a:lnTo>
                  <a:lnTo>
                    <a:pt x="1746" y="991"/>
                  </a:lnTo>
                  <a:lnTo>
                    <a:pt x="1728" y="1009"/>
                  </a:lnTo>
                  <a:lnTo>
                    <a:pt x="1705" y="1022"/>
                  </a:lnTo>
                  <a:lnTo>
                    <a:pt x="1679" y="1029"/>
                  </a:lnTo>
                  <a:lnTo>
                    <a:pt x="1605" y="1045"/>
                  </a:lnTo>
                  <a:lnTo>
                    <a:pt x="1594" y="1090"/>
                  </a:lnTo>
                  <a:lnTo>
                    <a:pt x="1580" y="1135"/>
                  </a:lnTo>
                  <a:lnTo>
                    <a:pt x="1561" y="1180"/>
                  </a:lnTo>
                  <a:lnTo>
                    <a:pt x="1615" y="1238"/>
                  </a:lnTo>
                  <a:lnTo>
                    <a:pt x="1632" y="1260"/>
                  </a:lnTo>
                  <a:lnTo>
                    <a:pt x="1644" y="1283"/>
                  </a:lnTo>
                  <a:lnTo>
                    <a:pt x="1649" y="1309"/>
                  </a:lnTo>
                  <a:lnTo>
                    <a:pt x="1650" y="1334"/>
                  </a:lnTo>
                  <a:lnTo>
                    <a:pt x="1646" y="1360"/>
                  </a:lnTo>
                  <a:lnTo>
                    <a:pt x="1635" y="1384"/>
                  </a:lnTo>
                  <a:lnTo>
                    <a:pt x="1621" y="1407"/>
                  </a:lnTo>
                  <a:lnTo>
                    <a:pt x="1520" y="1526"/>
                  </a:lnTo>
                  <a:lnTo>
                    <a:pt x="1505" y="1541"/>
                  </a:lnTo>
                  <a:lnTo>
                    <a:pt x="1486" y="1554"/>
                  </a:lnTo>
                  <a:lnTo>
                    <a:pt x="1466" y="1563"/>
                  </a:lnTo>
                  <a:lnTo>
                    <a:pt x="1446" y="1570"/>
                  </a:lnTo>
                  <a:lnTo>
                    <a:pt x="1423" y="1571"/>
                  </a:lnTo>
                  <a:lnTo>
                    <a:pt x="1423" y="1571"/>
                  </a:lnTo>
                  <a:lnTo>
                    <a:pt x="1399" y="1569"/>
                  </a:lnTo>
                  <a:lnTo>
                    <a:pt x="1375" y="1562"/>
                  </a:lnTo>
                  <a:lnTo>
                    <a:pt x="1353" y="1550"/>
                  </a:lnTo>
                  <a:lnTo>
                    <a:pt x="1285" y="1505"/>
                  </a:lnTo>
                  <a:lnTo>
                    <a:pt x="1243" y="1529"/>
                  </a:lnTo>
                  <a:lnTo>
                    <a:pt x="1201" y="1551"/>
                  </a:lnTo>
                  <a:lnTo>
                    <a:pt x="1156" y="1570"/>
                  </a:lnTo>
                  <a:lnTo>
                    <a:pt x="1154" y="1653"/>
                  </a:lnTo>
                  <a:lnTo>
                    <a:pt x="1150" y="1680"/>
                  </a:lnTo>
                  <a:lnTo>
                    <a:pt x="1141" y="1704"/>
                  </a:lnTo>
                  <a:lnTo>
                    <a:pt x="1128" y="1727"/>
                  </a:lnTo>
                  <a:lnTo>
                    <a:pt x="1110" y="1745"/>
                  </a:lnTo>
                  <a:lnTo>
                    <a:pt x="1089" y="1760"/>
                  </a:lnTo>
                  <a:lnTo>
                    <a:pt x="1065" y="1771"/>
                  </a:lnTo>
                  <a:lnTo>
                    <a:pt x="1038" y="1776"/>
                  </a:lnTo>
                  <a:lnTo>
                    <a:pt x="883" y="1789"/>
                  </a:lnTo>
                  <a:lnTo>
                    <a:pt x="872" y="1789"/>
                  </a:lnTo>
                  <a:lnTo>
                    <a:pt x="847" y="1787"/>
                  </a:lnTo>
                  <a:lnTo>
                    <a:pt x="823" y="1779"/>
                  </a:lnTo>
                  <a:lnTo>
                    <a:pt x="802" y="1767"/>
                  </a:lnTo>
                  <a:lnTo>
                    <a:pt x="783" y="1752"/>
                  </a:lnTo>
                  <a:lnTo>
                    <a:pt x="767" y="1733"/>
                  </a:lnTo>
                  <a:lnTo>
                    <a:pt x="755" y="1712"/>
                  </a:lnTo>
                  <a:lnTo>
                    <a:pt x="748" y="1688"/>
                  </a:lnTo>
                  <a:lnTo>
                    <a:pt x="731" y="1601"/>
                  </a:lnTo>
                  <a:lnTo>
                    <a:pt x="667" y="1584"/>
                  </a:lnTo>
                  <a:lnTo>
                    <a:pt x="605" y="1560"/>
                  </a:lnTo>
                  <a:lnTo>
                    <a:pt x="542" y="1619"/>
                  </a:lnTo>
                  <a:lnTo>
                    <a:pt x="523" y="1633"/>
                  </a:lnTo>
                  <a:lnTo>
                    <a:pt x="503" y="1644"/>
                  </a:lnTo>
                  <a:lnTo>
                    <a:pt x="480" y="1650"/>
                  </a:lnTo>
                  <a:lnTo>
                    <a:pt x="456" y="1653"/>
                  </a:lnTo>
                  <a:lnTo>
                    <a:pt x="434" y="1650"/>
                  </a:lnTo>
                  <a:lnTo>
                    <a:pt x="412" y="1645"/>
                  </a:lnTo>
                  <a:lnTo>
                    <a:pt x="393" y="1635"/>
                  </a:lnTo>
                  <a:lnTo>
                    <a:pt x="374" y="1623"/>
                  </a:lnTo>
                  <a:lnTo>
                    <a:pt x="255" y="1522"/>
                  </a:lnTo>
                  <a:lnTo>
                    <a:pt x="236" y="1502"/>
                  </a:lnTo>
                  <a:lnTo>
                    <a:pt x="223" y="1480"/>
                  </a:lnTo>
                  <a:lnTo>
                    <a:pt x="214" y="1456"/>
                  </a:lnTo>
                  <a:lnTo>
                    <a:pt x="210" y="1430"/>
                  </a:lnTo>
                  <a:lnTo>
                    <a:pt x="212" y="1404"/>
                  </a:lnTo>
                  <a:lnTo>
                    <a:pt x="219" y="1379"/>
                  </a:lnTo>
                  <a:lnTo>
                    <a:pt x="232" y="1355"/>
                  </a:lnTo>
                  <a:lnTo>
                    <a:pt x="278" y="1283"/>
                  </a:lnTo>
                  <a:lnTo>
                    <a:pt x="247" y="1227"/>
                  </a:lnTo>
                  <a:lnTo>
                    <a:pt x="220" y="1170"/>
                  </a:lnTo>
                  <a:lnTo>
                    <a:pt x="135" y="1167"/>
                  </a:lnTo>
                  <a:lnTo>
                    <a:pt x="109" y="1164"/>
                  </a:lnTo>
                  <a:lnTo>
                    <a:pt x="84" y="1155"/>
                  </a:lnTo>
                  <a:lnTo>
                    <a:pt x="62" y="1141"/>
                  </a:lnTo>
                  <a:lnTo>
                    <a:pt x="43" y="1123"/>
                  </a:lnTo>
                  <a:lnTo>
                    <a:pt x="28" y="1102"/>
                  </a:lnTo>
                  <a:lnTo>
                    <a:pt x="18" y="1077"/>
                  </a:lnTo>
                  <a:lnTo>
                    <a:pt x="13" y="1051"/>
                  </a:lnTo>
                  <a:lnTo>
                    <a:pt x="0" y="895"/>
                  </a:lnTo>
                  <a:lnTo>
                    <a:pt x="0" y="868"/>
                  </a:lnTo>
                  <a:lnTo>
                    <a:pt x="6" y="843"/>
                  </a:lnTo>
                  <a:lnTo>
                    <a:pt x="17" y="819"/>
                  </a:lnTo>
                  <a:lnTo>
                    <a:pt x="33" y="798"/>
                  </a:lnTo>
                  <a:lnTo>
                    <a:pt x="52" y="781"/>
                  </a:lnTo>
                  <a:lnTo>
                    <a:pt x="75" y="768"/>
                  </a:lnTo>
                  <a:lnTo>
                    <a:pt x="101" y="760"/>
                  </a:lnTo>
                  <a:lnTo>
                    <a:pt x="177" y="744"/>
                  </a:lnTo>
                  <a:lnTo>
                    <a:pt x="195" y="676"/>
                  </a:lnTo>
                  <a:lnTo>
                    <a:pt x="219" y="610"/>
                  </a:lnTo>
                  <a:lnTo>
                    <a:pt x="164" y="551"/>
                  </a:lnTo>
                  <a:lnTo>
                    <a:pt x="148" y="530"/>
                  </a:lnTo>
                  <a:lnTo>
                    <a:pt x="136" y="506"/>
                  </a:lnTo>
                  <a:lnTo>
                    <a:pt x="131" y="481"/>
                  </a:lnTo>
                  <a:lnTo>
                    <a:pt x="129" y="455"/>
                  </a:lnTo>
                  <a:lnTo>
                    <a:pt x="135" y="430"/>
                  </a:lnTo>
                  <a:lnTo>
                    <a:pt x="145" y="405"/>
                  </a:lnTo>
                  <a:lnTo>
                    <a:pt x="160" y="383"/>
                  </a:lnTo>
                  <a:lnTo>
                    <a:pt x="260" y="263"/>
                  </a:lnTo>
                  <a:lnTo>
                    <a:pt x="275" y="246"/>
                  </a:lnTo>
                  <a:lnTo>
                    <a:pt x="294" y="234"/>
                  </a:lnTo>
                  <a:lnTo>
                    <a:pt x="313" y="225"/>
                  </a:lnTo>
                  <a:lnTo>
                    <a:pt x="335" y="219"/>
                  </a:lnTo>
                  <a:lnTo>
                    <a:pt x="357" y="217"/>
                  </a:lnTo>
                  <a:lnTo>
                    <a:pt x="381" y="220"/>
                  </a:lnTo>
                  <a:lnTo>
                    <a:pt x="405" y="227"/>
                  </a:lnTo>
                  <a:lnTo>
                    <a:pt x="426" y="239"/>
                  </a:lnTo>
                  <a:lnTo>
                    <a:pt x="487" y="279"/>
                  </a:lnTo>
                  <a:lnTo>
                    <a:pt x="531" y="252"/>
                  </a:lnTo>
                  <a:lnTo>
                    <a:pt x="577" y="228"/>
                  </a:lnTo>
                  <a:lnTo>
                    <a:pt x="623" y="207"/>
                  </a:lnTo>
                  <a:lnTo>
                    <a:pt x="625" y="136"/>
                  </a:lnTo>
                  <a:lnTo>
                    <a:pt x="630" y="109"/>
                  </a:lnTo>
                  <a:lnTo>
                    <a:pt x="639" y="85"/>
                  </a:lnTo>
                  <a:lnTo>
                    <a:pt x="652" y="62"/>
                  </a:lnTo>
                  <a:lnTo>
                    <a:pt x="670" y="43"/>
                  </a:lnTo>
                  <a:lnTo>
                    <a:pt x="691" y="29"/>
                  </a:lnTo>
                  <a:lnTo>
                    <a:pt x="715" y="18"/>
                  </a:lnTo>
                  <a:lnTo>
                    <a:pt x="742" y="13"/>
                  </a:lnTo>
                  <a:lnTo>
                    <a:pt x="897" y="0"/>
                  </a:lnTo>
                  <a:lnTo>
                    <a:pt x="902" y="0"/>
                  </a:lnTo>
                  <a:lnTo>
                    <a:pt x="907" y="0"/>
                  </a:lnTo>
                  <a:close/>
                </a:path>
              </a:pathLst>
            </a:custGeom>
            <a:grpFill/>
            <a:ln w="6350">
              <a:solidFill>
                <a:schemeClr val="accent3"/>
              </a:solidFill>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sp>
          <p:nvSpPr>
            <p:cNvPr id="33" name="Freeform 40">
              <a:extLst>
                <a:ext uri="{FF2B5EF4-FFF2-40B4-BE49-F238E27FC236}">
                  <a16:creationId xmlns:a16="http://schemas.microsoft.com/office/drawing/2014/main" id="{22EF131D-50D3-479F-8F7A-EE304F2D968E}"/>
                </a:ext>
              </a:extLst>
            </p:cNvPr>
            <p:cNvSpPr>
              <a:spLocks noEditPoints="1"/>
            </p:cNvSpPr>
            <p:nvPr/>
          </p:nvSpPr>
          <p:spPr bwMode="auto">
            <a:xfrm>
              <a:off x="2066" y="1530"/>
              <a:ext cx="68" cy="68"/>
            </a:xfrm>
            <a:custGeom>
              <a:avLst/>
              <a:gdLst>
                <a:gd name="T0" fmla="*/ 314 w 674"/>
                <a:gd name="T1" fmla="*/ 65 h 677"/>
                <a:gd name="T2" fmla="*/ 245 w 674"/>
                <a:gd name="T3" fmla="*/ 81 h 677"/>
                <a:gd name="T4" fmla="*/ 182 w 674"/>
                <a:gd name="T5" fmla="*/ 113 h 677"/>
                <a:gd name="T6" fmla="*/ 128 w 674"/>
                <a:gd name="T7" fmla="*/ 161 h 677"/>
                <a:gd name="T8" fmla="*/ 90 w 674"/>
                <a:gd name="T9" fmla="*/ 223 h 677"/>
                <a:gd name="T10" fmla="*/ 68 w 674"/>
                <a:gd name="T11" fmla="*/ 289 h 677"/>
                <a:gd name="T12" fmla="*/ 65 w 674"/>
                <a:gd name="T13" fmla="*/ 361 h 677"/>
                <a:gd name="T14" fmla="*/ 85 w 674"/>
                <a:gd name="T15" fmla="*/ 442 h 677"/>
                <a:gd name="T16" fmla="*/ 125 w 674"/>
                <a:gd name="T17" fmla="*/ 511 h 677"/>
                <a:gd name="T18" fmla="*/ 184 w 674"/>
                <a:gd name="T19" fmla="*/ 564 h 677"/>
                <a:gd name="T20" fmla="*/ 256 w 674"/>
                <a:gd name="T21" fmla="*/ 600 h 677"/>
                <a:gd name="T22" fmla="*/ 337 w 674"/>
                <a:gd name="T23" fmla="*/ 612 h 677"/>
                <a:gd name="T24" fmla="*/ 396 w 674"/>
                <a:gd name="T25" fmla="*/ 606 h 677"/>
                <a:gd name="T26" fmla="*/ 462 w 674"/>
                <a:gd name="T27" fmla="*/ 582 h 677"/>
                <a:gd name="T28" fmla="*/ 521 w 674"/>
                <a:gd name="T29" fmla="*/ 541 h 677"/>
                <a:gd name="T30" fmla="*/ 568 w 674"/>
                <a:gd name="T31" fmla="*/ 486 h 677"/>
                <a:gd name="T32" fmla="*/ 598 w 674"/>
                <a:gd name="T33" fmla="*/ 421 h 677"/>
                <a:gd name="T34" fmla="*/ 610 w 674"/>
                <a:gd name="T35" fmla="*/ 351 h 677"/>
                <a:gd name="T36" fmla="*/ 603 w 674"/>
                <a:gd name="T37" fmla="*/ 274 h 677"/>
                <a:gd name="T38" fmla="*/ 572 w 674"/>
                <a:gd name="T39" fmla="*/ 199 h 677"/>
                <a:gd name="T40" fmla="*/ 522 w 674"/>
                <a:gd name="T41" fmla="*/ 137 h 677"/>
                <a:gd name="T42" fmla="*/ 457 w 674"/>
                <a:gd name="T43" fmla="*/ 92 h 677"/>
                <a:gd name="T44" fmla="*/ 380 w 674"/>
                <a:gd name="T45" fmla="*/ 68 h 677"/>
                <a:gd name="T46" fmla="*/ 338 w 674"/>
                <a:gd name="T47" fmla="*/ 0 h 677"/>
                <a:gd name="T48" fmla="*/ 430 w 674"/>
                <a:gd name="T49" fmla="*/ 13 h 677"/>
                <a:gd name="T50" fmla="*/ 512 w 674"/>
                <a:gd name="T51" fmla="*/ 49 h 677"/>
                <a:gd name="T52" fmla="*/ 582 w 674"/>
                <a:gd name="T53" fmla="*/ 106 h 677"/>
                <a:gd name="T54" fmla="*/ 634 w 674"/>
                <a:gd name="T55" fmla="*/ 178 h 677"/>
                <a:gd name="T56" fmla="*/ 667 w 674"/>
                <a:gd name="T57" fmla="*/ 263 h 677"/>
                <a:gd name="T58" fmla="*/ 674 w 674"/>
                <a:gd name="T59" fmla="*/ 355 h 677"/>
                <a:gd name="T60" fmla="*/ 659 w 674"/>
                <a:gd name="T61" fmla="*/ 441 h 677"/>
                <a:gd name="T62" fmla="*/ 622 w 674"/>
                <a:gd name="T63" fmla="*/ 521 h 677"/>
                <a:gd name="T64" fmla="*/ 564 w 674"/>
                <a:gd name="T65" fmla="*/ 589 h 677"/>
                <a:gd name="T66" fmla="*/ 493 w 674"/>
                <a:gd name="T67" fmla="*/ 640 h 677"/>
                <a:gd name="T68" fmla="*/ 410 w 674"/>
                <a:gd name="T69" fmla="*/ 669 h 677"/>
                <a:gd name="T70" fmla="*/ 337 w 674"/>
                <a:gd name="T71" fmla="*/ 677 h 677"/>
                <a:gd name="T72" fmla="*/ 246 w 674"/>
                <a:gd name="T73" fmla="*/ 664 h 677"/>
                <a:gd name="T74" fmla="*/ 163 w 674"/>
                <a:gd name="T75" fmla="*/ 628 h 677"/>
                <a:gd name="T76" fmla="*/ 93 w 674"/>
                <a:gd name="T77" fmla="*/ 572 h 677"/>
                <a:gd name="T78" fmla="*/ 40 w 674"/>
                <a:gd name="T79" fmla="*/ 499 h 677"/>
                <a:gd name="T80" fmla="*/ 9 w 674"/>
                <a:gd name="T81" fmla="*/ 414 h 677"/>
                <a:gd name="T82" fmla="*/ 0 w 674"/>
                <a:gd name="T83" fmla="*/ 322 h 677"/>
                <a:gd name="T84" fmla="*/ 15 w 674"/>
                <a:gd name="T85" fmla="*/ 236 h 677"/>
                <a:gd name="T86" fmla="*/ 53 w 674"/>
                <a:gd name="T87" fmla="*/ 156 h 677"/>
                <a:gd name="T88" fmla="*/ 111 w 674"/>
                <a:gd name="T89" fmla="*/ 87 h 677"/>
                <a:gd name="T90" fmla="*/ 183 w 674"/>
                <a:gd name="T91" fmla="*/ 37 h 677"/>
                <a:gd name="T92" fmla="*/ 265 w 674"/>
                <a:gd name="T93" fmla="*/ 8 h 677"/>
                <a:gd name="T94" fmla="*/ 338 w 674"/>
                <a:gd name="T95"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4" h="677">
                  <a:moveTo>
                    <a:pt x="338" y="64"/>
                  </a:moveTo>
                  <a:lnTo>
                    <a:pt x="314" y="65"/>
                  </a:lnTo>
                  <a:lnTo>
                    <a:pt x="278" y="71"/>
                  </a:lnTo>
                  <a:lnTo>
                    <a:pt x="245" y="81"/>
                  </a:lnTo>
                  <a:lnTo>
                    <a:pt x="212" y="95"/>
                  </a:lnTo>
                  <a:lnTo>
                    <a:pt x="182" y="113"/>
                  </a:lnTo>
                  <a:lnTo>
                    <a:pt x="153" y="135"/>
                  </a:lnTo>
                  <a:lnTo>
                    <a:pt x="128" y="161"/>
                  </a:lnTo>
                  <a:lnTo>
                    <a:pt x="108" y="191"/>
                  </a:lnTo>
                  <a:lnTo>
                    <a:pt x="90" y="223"/>
                  </a:lnTo>
                  <a:lnTo>
                    <a:pt x="77" y="255"/>
                  </a:lnTo>
                  <a:lnTo>
                    <a:pt x="68" y="289"/>
                  </a:lnTo>
                  <a:lnTo>
                    <a:pt x="64" y="325"/>
                  </a:lnTo>
                  <a:lnTo>
                    <a:pt x="65" y="361"/>
                  </a:lnTo>
                  <a:lnTo>
                    <a:pt x="72" y="403"/>
                  </a:lnTo>
                  <a:lnTo>
                    <a:pt x="85" y="442"/>
                  </a:lnTo>
                  <a:lnTo>
                    <a:pt x="102" y="478"/>
                  </a:lnTo>
                  <a:lnTo>
                    <a:pt x="125" y="511"/>
                  </a:lnTo>
                  <a:lnTo>
                    <a:pt x="152" y="540"/>
                  </a:lnTo>
                  <a:lnTo>
                    <a:pt x="184" y="564"/>
                  </a:lnTo>
                  <a:lnTo>
                    <a:pt x="219" y="585"/>
                  </a:lnTo>
                  <a:lnTo>
                    <a:pt x="256" y="600"/>
                  </a:lnTo>
                  <a:lnTo>
                    <a:pt x="296" y="609"/>
                  </a:lnTo>
                  <a:lnTo>
                    <a:pt x="337" y="612"/>
                  </a:lnTo>
                  <a:lnTo>
                    <a:pt x="360" y="611"/>
                  </a:lnTo>
                  <a:lnTo>
                    <a:pt x="396" y="606"/>
                  </a:lnTo>
                  <a:lnTo>
                    <a:pt x="431" y="596"/>
                  </a:lnTo>
                  <a:lnTo>
                    <a:pt x="462" y="582"/>
                  </a:lnTo>
                  <a:lnTo>
                    <a:pt x="493" y="564"/>
                  </a:lnTo>
                  <a:lnTo>
                    <a:pt x="521" y="541"/>
                  </a:lnTo>
                  <a:lnTo>
                    <a:pt x="546" y="515"/>
                  </a:lnTo>
                  <a:lnTo>
                    <a:pt x="568" y="486"/>
                  </a:lnTo>
                  <a:lnTo>
                    <a:pt x="585" y="455"/>
                  </a:lnTo>
                  <a:lnTo>
                    <a:pt x="598" y="421"/>
                  </a:lnTo>
                  <a:lnTo>
                    <a:pt x="606" y="387"/>
                  </a:lnTo>
                  <a:lnTo>
                    <a:pt x="610" y="351"/>
                  </a:lnTo>
                  <a:lnTo>
                    <a:pt x="609" y="315"/>
                  </a:lnTo>
                  <a:lnTo>
                    <a:pt x="603" y="274"/>
                  </a:lnTo>
                  <a:lnTo>
                    <a:pt x="591" y="236"/>
                  </a:lnTo>
                  <a:lnTo>
                    <a:pt x="572" y="199"/>
                  </a:lnTo>
                  <a:lnTo>
                    <a:pt x="549" y="166"/>
                  </a:lnTo>
                  <a:lnTo>
                    <a:pt x="522" y="137"/>
                  </a:lnTo>
                  <a:lnTo>
                    <a:pt x="491" y="112"/>
                  </a:lnTo>
                  <a:lnTo>
                    <a:pt x="457" y="92"/>
                  </a:lnTo>
                  <a:lnTo>
                    <a:pt x="419" y="77"/>
                  </a:lnTo>
                  <a:lnTo>
                    <a:pt x="380" y="68"/>
                  </a:lnTo>
                  <a:lnTo>
                    <a:pt x="338" y="64"/>
                  </a:lnTo>
                  <a:close/>
                  <a:moveTo>
                    <a:pt x="338" y="0"/>
                  </a:moveTo>
                  <a:lnTo>
                    <a:pt x="385" y="3"/>
                  </a:lnTo>
                  <a:lnTo>
                    <a:pt x="430" y="13"/>
                  </a:lnTo>
                  <a:lnTo>
                    <a:pt x="472" y="28"/>
                  </a:lnTo>
                  <a:lnTo>
                    <a:pt x="512" y="49"/>
                  </a:lnTo>
                  <a:lnTo>
                    <a:pt x="548" y="75"/>
                  </a:lnTo>
                  <a:lnTo>
                    <a:pt x="582" y="106"/>
                  </a:lnTo>
                  <a:lnTo>
                    <a:pt x="610" y="140"/>
                  </a:lnTo>
                  <a:lnTo>
                    <a:pt x="634" y="178"/>
                  </a:lnTo>
                  <a:lnTo>
                    <a:pt x="653" y="219"/>
                  </a:lnTo>
                  <a:lnTo>
                    <a:pt x="667" y="263"/>
                  </a:lnTo>
                  <a:lnTo>
                    <a:pt x="673" y="310"/>
                  </a:lnTo>
                  <a:lnTo>
                    <a:pt x="674" y="355"/>
                  </a:lnTo>
                  <a:lnTo>
                    <a:pt x="670" y="398"/>
                  </a:lnTo>
                  <a:lnTo>
                    <a:pt x="659" y="441"/>
                  </a:lnTo>
                  <a:lnTo>
                    <a:pt x="643" y="482"/>
                  </a:lnTo>
                  <a:lnTo>
                    <a:pt x="622" y="521"/>
                  </a:lnTo>
                  <a:lnTo>
                    <a:pt x="595" y="557"/>
                  </a:lnTo>
                  <a:lnTo>
                    <a:pt x="564" y="589"/>
                  </a:lnTo>
                  <a:lnTo>
                    <a:pt x="530" y="617"/>
                  </a:lnTo>
                  <a:lnTo>
                    <a:pt x="493" y="640"/>
                  </a:lnTo>
                  <a:lnTo>
                    <a:pt x="452" y="657"/>
                  </a:lnTo>
                  <a:lnTo>
                    <a:pt x="410" y="669"/>
                  </a:lnTo>
                  <a:lnTo>
                    <a:pt x="365" y="676"/>
                  </a:lnTo>
                  <a:lnTo>
                    <a:pt x="337" y="677"/>
                  </a:lnTo>
                  <a:lnTo>
                    <a:pt x="290" y="673"/>
                  </a:lnTo>
                  <a:lnTo>
                    <a:pt x="246" y="664"/>
                  </a:lnTo>
                  <a:lnTo>
                    <a:pt x="202" y="648"/>
                  </a:lnTo>
                  <a:lnTo>
                    <a:pt x="163" y="628"/>
                  </a:lnTo>
                  <a:lnTo>
                    <a:pt x="126" y="601"/>
                  </a:lnTo>
                  <a:lnTo>
                    <a:pt x="93" y="572"/>
                  </a:lnTo>
                  <a:lnTo>
                    <a:pt x="64" y="537"/>
                  </a:lnTo>
                  <a:lnTo>
                    <a:pt x="40" y="499"/>
                  </a:lnTo>
                  <a:lnTo>
                    <a:pt x="22" y="457"/>
                  </a:lnTo>
                  <a:lnTo>
                    <a:pt x="9" y="414"/>
                  </a:lnTo>
                  <a:lnTo>
                    <a:pt x="1" y="367"/>
                  </a:lnTo>
                  <a:lnTo>
                    <a:pt x="0" y="322"/>
                  </a:lnTo>
                  <a:lnTo>
                    <a:pt x="5" y="278"/>
                  </a:lnTo>
                  <a:lnTo>
                    <a:pt x="15" y="236"/>
                  </a:lnTo>
                  <a:lnTo>
                    <a:pt x="31" y="195"/>
                  </a:lnTo>
                  <a:lnTo>
                    <a:pt x="53" y="156"/>
                  </a:lnTo>
                  <a:lnTo>
                    <a:pt x="79" y="120"/>
                  </a:lnTo>
                  <a:lnTo>
                    <a:pt x="111" y="87"/>
                  </a:lnTo>
                  <a:lnTo>
                    <a:pt x="145" y="60"/>
                  </a:lnTo>
                  <a:lnTo>
                    <a:pt x="183" y="37"/>
                  </a:lnTo>
                  <a:lnTo>
                    <a:pt x="223" y="20"/>
                  </a:lnTo>
                  <a:lnTo>
                    <a:pt x="265" y="8"/>
                  </a:lnTo>
                  <a:lnTo>
                    <a:pt x="309" y="1"/>
                  </a:lnTo>
                  <a:lnTo>
                    <a:pt x="338" y="0"/>
                  </a:lnTo>
                  <a:close/>
                </a:path>
              </a:pathLst>
            </a:custGeom>
            <a:grpFill/>
            <a:ln w="6350">
              <a:solidFill>
                <a:schemeClr val="accent3"/>
              </a:solidFill>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sp>
          <p:nvSpPr>
            <p:cNvPr id="34" name="Freeform 41">
              <a:extLst>
                <a:ext uri="{FF2B5EF4-FFF2-40B4-BE49-F238E27FC236}">
                  <a16:creationId xmlns:a16="http://schemas.microsoft.com/office/drawing/2014/main" id="{31B80D69-8D2B-49F1-9EA7-FC3ABAEB5C24}"/>
                </a:ext>
              </a:extLst>
            </p:cNvPr>
            <p:cNvSpPr>
              <a:spLocks noEditPoints="1"/>
            </p:cNvSpPr>
            <p:nvPr/>
          </p:nvSpPr>
          <p:spPr bwMode="auto">
            <a:xfrm>
              <a:off x="1940" y="1622"/>
              <a:ext cx="56" cy="56"/>
            </a:xfrm>
            <a:custGeom>
              <a:avLst/>
              <a:gdLst>
                <a:gd name="T0" fmla="*/ 246 w 561"/>
                <a:gd name="T1" fmla="*/ 68 h 564"/>
                <a:gd name="T2" fmla="*/ 183 w 561"/>
                <a:gd name="T3" fmla="*/ 89 h 564"/>
                <a:gd name="T4" fmla="*/ 130 w 561"/>
                <a:gd name="T5" fmla="*/ 128 h 564"/>
                <a:gd name="T6" fmla="*/ 89 w 561"/>
                <a:gd name="T7" fmla="*/ 181 h 564"/>
                <a:gd name="T8" fmla="*/ 68 w 561"/>
                <a:gd name="T9" fmla="*/ 245 h 564"/>
                <a:gd name="T10" fmla="*/ 66 w 561"/>
                <a:gd name="T11" fmla="*/ 315 h 564"/>
                <a:gd name="T12" fmla="*/ 87 w 561"/>
                <a:gd name="T13" fmla="*/ 379 h 564"/>
                <a:gd name="T14" fmla="*/ 126 w 561"/>
                <a:gd name="T15" fmla="*/ 434 h 564"/>
                <a:gd name="T16" fmla="*/ 180 w 561"/>
                <a:gd name="T17" fmla="*/ 474 h 564"/>
                <a:gd name="T18" fmla="*/ 244 w 561"/>
                <a:gd name="T19" fmla="*/ 496 h 564"/>
                <a:gd name="T20" fmla="*/ 281 w 561"/>
                <a:gd name="T21" fmla="*/ 499 h 564"/>
                <a:gd name="T22" fmla="*/ 348 w 561"/>
                <a:gd name="T23" fmla="*/ 488 h 564"/>
                <a:gd name="T24" fmla="*/ 408 w 561"/>
                <a:gd name="T25" fmla="*/ 458 h 564"/>
                <a:gd name="T26" fmla="*/ 455 w 561"/>
                <a:gd name="T27" fmla="*/ 412 h 564"/>
                <a:gd name="T28" fmla="*/ 486 w 561"/>
                <a:gd name="T29" fmla="*/ 353 h 564"/>
                <a:gd name="T30" fmla="*/ 497 w 561"/>
                <a:gd name="T31" fmla="*/ 285 h 564"/>
                <a:gd name="T32" fmla="*/ 487 w 561"/>
                <a:gd name="T33" fmla="*/ 218 h 564"/>
                <a:gd name="T34" fmla="*/ 458 w 561"/>
                <a:gd name="T35" fmla="*/ 157 h 564"/>
                <a:gd name="T36" fmla="*/ 410 w 561"/>
                <a:gd name="T37" fmla="*/ 107 h 564"/>
                <a:gd name="T38" fmla="*/ 350 w 561"/>
                <a:gd name="T39" fmla="*/ 77 h 564"/>
                <a:gd name="T40" fmla="*/ 284 w 561"/>
                <a:gd name="T41" fmla="*/ 65 h 564"/>
                <a:gd name="T42" fmla="*/ 281 w 561"/>
                <a:gd name="T43" fmla="*/ 0 h 564"/>
                <a:gd name="T44" fmla="*/ 321 w 561"/>
                <a:gd name="T45" fmla="*/ 4 h 564"/>
                <a:gd name="T46" fmla="*/ 392 w 561"/>
                <a:gd name="T47" fmla="*/ 23 h 564"/>
                <a:gd name="T48" fmla="*/ 454 w 561"/>
                <a:gd name="T49" fmla="*/ 60 h 564"/>
                <a:gd name="T50" fmla="*/ 506 w 561"/>
                <a:gd name="T51" fmla="*/ 114 h 564"/>
                <a:gd name="T52" fmla="*/ 542 w 561"/>
                <a:gd name="T53" fmla="*/ 177 h 564"/>
                <a:gd name="T54" fmla="*/ 560 w 561"/>
                <a:gd name="T55" fmla="*/ 248 h 564"/>
                <a:gd name="T56" fmla="*/ 558 w 561"/>
                <a:gd name="T57" fmla="*/ 327 h 564"/>
                <a:gd name="T58" fmla="*/ 534 w 561"/>
                <a:gd name="T59" fmla="*/ 403 h 564"/>
                <a:gd name="T60" fmla="*/ 492 w 561"/>
                <a:gd name="T61" fmla="*/ 469 h 564"/>
                <a:gd name="T62" fmla="*/ 433 w 561"/>
                <a:gd name="T63" fmla="*/ 519 h 564"/>
                <a:gd name="T64" fmla="*/ 361 w 561"/>
                <a:gd name="T65" fmla="*/ 553 h 564"/>
                <a:gd name="T66" fmla="*/ 281 w 561"/>
                <a:gd name="T67" fmla="*/ 564 h 564"/>
                <a:gd name="T68" fmla="*/ 236 w 561"/>
                <a:gd name="T69" fmla="*/ 560 h 564"/>
                <a:gd name="T70" fmla="*/ 160 w 561"/>
                <a:gd name="T71" fmla="*/ 536 h 564"/>
                <a:gd name="T72" fmla="*/ 95 w 561"/>
                <a:gd name="T73" fmla="*/ 493 h 564"/>
                <a:gd name="T74" fmla="*/ 44 w 561"/>
                <a:gd name="T75" fmla="*/ 433 h 564"/>
                <a:gd name="T76" fmla="*/ 11 w 561"/>
                <a:gd name="T77" fmla="*/ 361 h 564"/>
                <a:gd name="T78" fmla="*/ 0 w 561"/>
                <a:gd name="T79" fmla="*/ 279 h 564"/>
                <a:gd name="T80" fmla="*/ 13 w 561"/>
                <a:gd name="T81" fmla="*/ 199 h 564"/>
                <a:gd name="T82" fmla="*/ 47 w 561"/>
                <a:gd name="T83" fmla="*/ 127 h 564"/>
                <a:gd name="T84" fmla="*/ 98 w 561"/>
                <a:gd name="T85" fmla="*/ 69 h 564"/>
                <a:gd name="T86" fmla="*/ 164 w 561"/>
                <a:gd name="T87" fmla="*/ 27 h 564"/>
                <a:gd name="T88" fmla="*/ 241 w 561"/>
                <a:gd name="T89" fmla="*/ 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1" h="564">
                  <a:moveTo>
                    <a:pt x="281" y="65"/>
                  </a:moveTo>
                  <a:lnTo>
                    <a:pt x="246" y="68"/>
                  </a:lnTo>
                  <a:lnTo>
                    <a:pt x="213" y="76"/>
                  </a:lnTo>
                  <a:lnTo>
                    <a:pt x="183" y="89"/>
                  </a:lnTo>
                  <a:lnTo>
                    <a:pt x="155" y="106"/>
                  </a:lnTo>
                  <a:lnTo>
                    <a:pt x="130" y="128"/>
                  </a:lnTo>
                  <a:lnTo>
                    <a:pt x="108" y="153"/>
                  </a:lnTo>
                  <a:lnTo>
                    <a:pt x="89" y="181"/>
                  </a:lnTo>
                  <a:lnTo>
                    <a:pt x="76" y="212"/>
                  </a:lnTo>
                  <a:lnTo>
                    <a:pt x="68" y="245"/>
                  </a:lnTo>
                  <a:lnTo>
                    <a:pt x="64" y="280"/>
                  </a:lnTo>
                  <a:lnTo>
                    <a:pt x="66" y="315"/>
                  </a:lnTo>
                  <a:lnTo>
                    <a:pt x="75" y="349"/>
                  </a:lnTo>
                  <a:lnTo>
                    <a:pt x="87" y="379"/>
                  </a:lnTo>
                  <a:lnTo>
                    <a:pt x="105" y="409"/>
                  </a:lnTo>
                  <a:lnTo>
                    <a:pt x="126" y="434"/>
                  </a:lnTo>
                  <a:lnTo>
                    <a:pt x="151" y="456"/>
                  </a:lnTo>
                  <a:lnTo>
                    <a:pt x="180" y="474"/>
                  </a:lnTo>
                  <a:lnTo>
                    <a:pt x="210" y="487"/>
                  </a:lnTo>
                  <a:lnTo>
                    <a:pt x="244" y="496"/>
                  </a:lnTo>
                  <a:lnTo>
                    <a:pt x="279" y="499"/>
                  </a:lnTo>
                  <a:lnTo>
                    <a:pt x="281" y="499"/>
                  </a:lnTo>
                  <a:lnTo>
                    <a:pt x="316" y="497"/>
                  </a:lnTo>
                  <a:lnTo>
                    <a:pt x="348" y="488"/>
                  </a:lnTo>
                  <a:lnTo>
                    <a:pt x="380" y="475"/>
                  </a:lnTo>
                  <a:lnTo>
                    <a:pt x="408" y="458"/>
                  </a:lnTo>
                  <a:lnTo>
                    <a:pt x="433" y="437"/>
                  </a:lnTo>
                  <a:lnTo>
                    <a:pt x="455" y="412"/>
                  </a:lnTo>
                  <a:lnTo>
                    <a:pt x="472" y="384"/>
                  </a:lnTo>
                  <a:lnTo>
                    <a:pt x="486" y="353"/>
                  </a:lnTo>
                  <a:lnTo>
                    <a:pt x="494" y="319"/>
                  </a:lnTo>
                  <a:lnTo>
                    <a:pt x="497" y="285"/>
                  </a:lnTo>
                  <a:lnTo>
                    <a:pt x="495" y="250"/>
                  </a:lnTo>
                  <a:lnTo>
                    <a:pt x="487" y="218"/>
                  </a:lnTo>
                  <a:lnTo>
                    <a:pt x="476" y="186"/>
                  </a:lnTo>
                  <a:lnTo>
                    <a:pt x="458" y="157"/>
                  </a:lnTo>
                  <a:lnTo>
                    <a:pt x="436" y="130"/>
                  </a:lnTo>
                  <a:lnTo>
                    <a:pt x="410" y="107"/>
                  </a:lnTo>
                  <a:lnTo>
                    <a:pt x="382" y="90"/>
                  </a:lnTo>
                  <a:lnTo>
                    <a:pt x="350" y="77"/>
                  </a:lnTo>
                  <a:lnTo>
                    <a:pt x="318" y="68"/>
                  </a:lnTo>
                  <a:lnTo>
                    <a:pt x="284" y="65"/>
                  </a:lnTo>
                  <a:lnTo>
                    <a:pt x="281" y="65"/>
                  </a:lnTo>
                  <a:close/>
                  <a:moveTo>
                    <a:pt x="281" y="0"/>
                  </a:moveTo>
                  <a:lnTo>
                    <a:pt x="284" y="0"/>
                  </a:lnTo>
                  <a:lnTo>
                    <a:pt x="321" y="4"/>
                  </a:lnTo>
                  <a:lnTo>
                    <a:pt x="357" y="11"/>
                  </a:lnTo>
                  <a:lnTo>
                    <a:pt x="392" y="23"/>
                  </a:lnTo>
                  <a:lnTo>
                    <a:pt x="424" y="40"/>
                  </a:lnTo>
                  <a:lnTo>
                    <a:pt x="454" y="60"/>
                  </a:lnTo>
                  <a:lnTo>
                    <a:pt x="482" y="86"/>
                  </a:lnTo>
                  <a:lnTo>
                    <a:pt x="506" y="114"/>
                  </a:lnTo>
                  <a:lnTo>
                    <a:pt x="527" y="145"/>
                  </a:lnTo>
                  <a:lnTo>
                    <a:pt x="542" y="177"/>
                  </a:lnTo>
                  <a:lnTo>
                    <a:pt x="553" y="212"/>
                  </a:lnTo>
                  <a:lnTo>
                    <a:pt x="560" y="248"/>
                  </a:lnTo>
                  <a:lnTo>
                    <a:pt x="561" y="285"/>
                  </a:lnTo>
                  <a:lnTo>
                    <a:pt x="558" y="327"/>
                  </a:lnTo>
                  <a:lnTo>
                    <a:pt x="549" y="366"/>
                  </a:lnTo>
                  <a:lnTo>
                    <a:pt x="534" y="403"/>
                  </a:lnTo>
                  <a:lnTo>
                    <a:pt x="516" y="437"/>
                  </a:lnTo>
                  <a:lnTo>
                    <a:pt x="492" y="469"/>
                  </a:lnTo>
                  <a:lnTo>
                    <a:pt x="464" y="496"/>
                  </a:lnTo>
                  <a:lnTo>
                    <a:pt x="433" y="519"/>
                  </a:lnTo>
                  <a:lnTo>
                    <a:pt x="398" y="539"/>
                  </a:lnTo>
                  <a:lnTo>
                    <a:pt x="361" y="553"/>
                  </a:lnTo>
                  <a:lnTo>
                    <a:pt x="322" y="562"/>
                  </a:lnTo>
                  <a:lnTo>
                    <a:pt x="281" y="564"/>
                  </a:lnTo>
                  <a:lnTo>
                    <a:pt x="278" y="564"/>
                  </a:lnTo>
                  <a:lnTo>
                    <a:pt x="236" y="560"/>
                  </a:lnTo>
                  <a:lnTo>
                    <a:pt x="197" y="552"/>
                  </a:lnTo>
                  <a:lnTo>
                    <a:pt x="160" y="536"/>
                  </a:lnTo>
                  <a:lnTo>
                    <a:pt x="125" y="517"/>
                  </a:lnTo>
                  <a:lnTo>
                    <a:pt x="95" y="493"/>
                  </a:lnTo>
                  <a:lnTo>
                    <a:pt x="68" y="464"/>
                  </a:lnTo>
                  <a:lnTo>
                    <a:pt x="44" y="433"/>
                  </a:lnTo>
                  <a:lnTo>
                    <a:pt x="25" y="398"/>
                  </a:lnTo>
                  <a:lnTo>
                    <a:pt x="11" y="361"/>
                  </a:lnTo>
                  <a:lnTo>
                    <a:pt x="2" y="320"/>
                  </a:lnTo>
                  <a:lnTo>
                    <a:pt x="0" y="279"/>
                  </a:lnTo>
                  <a:lnTo>
                    <a:pt x="3" y="237"/>
                  </a:lnTo>
                  <a:lnTo>
                    <a:pt x="13" y="199"/>
                  </a:lnTo>
                  <a:lnTo>
                    <a:pt x="27" y="162"/>
                  </a:lnTo>
                  <a:lnTo>
                    <a:pt x="47" y="127"/>
                  </a:lnTo>
                  <a:lnTo>
                    <a:pt x="71" y="96"/>
                  </a:lnTo>
                  <a:lnTo>
                    <a:pt x="98" y="69"/>
                  </a:lnTo>
                  <a:lnTo>
                    <a:pt x="130" y="45"/>
                  </a:lnTo>
                  <a:lnTo>
                    <a:pt x="164" y="27"/>
                  </a:lnTo>
                  <a:lnTo>
                    <a:pt x="201" y="12"/>
                  </a:lnTo>
                  <a:lnTo>
                    <a:pt x="241" y="4"/>
                  </a:lnTo>
                  <a:lnTo>
                    <a:pt x="281" y="0"/>
                  </a:lnTo>
                  <a:close/>
                </a:path>
              </a:pathLst>
            </a:custGeom>
            <a:grpFill/>
            <a:ln w="6350">
              <a:solidFill>
                <a:schemeClr val="accent3"/>
              </a:solidFill>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sp>
          <p:nvSpPr>
            <p:cNvPr id="35" name="Freeform 42">
              <a:extLst>
                <a:ext uri="{FF2B5EF4-FFF2-40B4-BE49-F238E27FC236}">
                  <a16:creationId xmlns:a16="http://schemas.microsoft.com/office/drawing/2014/main" id="{E05E53F7-7A70-40FD-A248-779E48F66EE8}"/>
                </a:ext>
              </a:extLst>
            </p:cNvPr>
            <p:cNvSpPr>
              <a:spLocks noEditPoints="1"/>
            </p:cNvSpPr>
            <p:nvPr/>
          </p:nvSpPr>
          <p:spPr bwMode="auto">
            <a:xfrm>
              <a:off x="1895" y="1578"/>
              <a:ext cx="146" cy="146"/>
            </a:xfrm>
            <a:custGeom>
              <a:avLst/>
              <a:gdLst>
                <a:gd name="T0" fmla="*/ 635 w 1458"/>
                <a:gd name="T1" fmla="*/ 102 h 1463"/>
                <a:gd name="T2" fmla="*/ 507 w 1458"/>
                <a:gd name="T3" fmla="*/ 238 h 1463"/>
                <a:gd name="T4" fmla="*/ 355 w 1458"/>
                <a:gd name="T5" fmla="*/ 206 h 1463"/>
                <a:gd name="T6" fmla="*/ 229 w 1458"/>
                <a:gd name="T7" fmla="*/ 290 h 1463"/>
                <a:gd name="T8" fmla="*/ 223 w 1458"/>
                <a:gd name="T9" fmla="*/ 373 h 1463"/>
                <a:gd name="T10" fmla="*/ 215 w 1458"/>
                <a:gd name="T11" fmla="*/ 586 h 1463"/>
                <a:gd name="T12" fmla="*/ 76 w 1458"/>
                <a:gd name="T13" fmla="*/ 644 h 1463"/>
                <a:gd name="T14" fmla="*/ 74 w 1458"/>
                <a:gd name="T15" fmla="*/ 809 h 1463"/>
                <a:gd name="T16" fmla="*/ 216 w 1458"/>
                <a:gd name="T17" fmla="*/ 870 h 1463"/>
                <a:gd name="T18" fmla="*/ 214 w 1458"/>
                <a:gd name="T19" fmla="*/ 1078 h 1463"/>
                <a:gd name="T20" fmla="*/ 218 w 1458"/>
                <a:gd name="T21" fmla="*/ 1161 h 1463"/>
                <a:gd name="T22" fmla="*/ 343 w 1458"/>
                <a:gd name="T23" fmla="*/ 1247 h 1463"/>
                <a:gd name="T24" fmla="*/ 499 w 1458"/>
                <a:gd name="T25" fmla="*/ 1210 h 1463"/>
                <a:gd name="T26" fmla="*/ 613 w 1458"/>
                <a:gd name="T27" fmla="*/ 1359 h 1463"/>
                <a:gd name="T28" fmla="*/ 767 w 1458"/>
                <a:gd name="T29" fmla="*/ 1399 h 1463"/>
                <a:gd name="T30" fmla="*/ 829 w 1458"/>
                <a:gd name="T31" fmla="*/ 1344 h 1463"/>
                <a:gd name="T32" fmla="*/ 990 w 1458"/>
                <a:gd name="T33" fmla="*/ 1198 h 1463"/>
                <a:gd name="T34" fmla="*/ 1118 w 1458"/>
                <a:gd name="T35" fmla="*/ 1258 h 1463"/>
                <a:gd name="T36" fmla="*/ 1240 w 1458"/>
                <a:gd name="T37" fmla="*/ 1158 h 1463"/>
                <a:gd name="T38" fmla="*/ 1181 w 1458"/>
                <a:gd name="T39" fmla="*/ 1020 h 1463"/>
                <a:gd name="T40" fmla="*/ 1253 w 1458"/>
                <a:gd name="T41" fmla="*/ 855 h 1463"/>
                <a:gd name="T42" fmla="*/ 1390 w 1458"/>
                <a:gd name="T43" fmla="*/ 804 h 1463"/>
                <a:gd name="T44" fmla="*/ 1373 w 1458"/>
                <a:gd name="T45" fmla="*/ 641 h 1463"/>
                <a:gd name="T46" fmla="*/ 1239 w 1458"/>
                <a:gd name="T47" fmla="*/ 550 h 1463"/>
                <a:gd name="T48" fmla="*/ 1253 w 1458"/>
                <a:gd name="T49" fmla="*/ 370 h 1463"/>
                <a:gd name="T50" fmla="*/ 1173 w 1458"/>
                <a:gd name="T51" fmla="*/ 234 h 1463"/>
                <a:gd name="T52" fmla="*/ 1102 w 1458"/>
                <a:gd name="T53" fmla="*/ 222 h 1463"/>
                <a:gd name="T54" fmla="*/ 923 w 1458"/>
                <a:gd name="T55" fmla="*/ 224 h 1463"/>
                <a:gd name="T56" fmla="*/ 835 w 1458"/>
                <a:gd name="T57" fmla="*/ 88 h 1463"/>
                <a:gd name="T58" fmla="*/ 692 w 1458"/>
                <a:gd name="T59" fmla="*/ 0 h 1463"/>
                <a:gd name="T60" fmla="*/ 862 w 1458"/>
                <a:gd name="T61" fmla="*/ 26 h 1463"/>
                <a:gd name="T62" fmla="*/ 917 w 1458"/>
                <a:gd name="T63" fmla="*/ 154 h 1463"/>
                <a:gd name="T64" fmla="*/ 1101 w 1458"/>
                <a:gd name="T65" fmla="*/ 154 h 1463"/>
                <a:gd name="T66" fmla="*/ 1219 w 1458"/>
                <a:gd name="T67" fmla="*/ 189 h 1463"/>
                <a:gd name="T68" fmla="*/ 1321 w 1458"/>
                <a:gd name="T69" fmla="*/ 354 h 1463"/>
                <a:gd name="T70" fmla="*/ 1290 w 1458"/>
                <a:gd name="T71" fmla="*/ 506 h 1463"/>
                <a:gd name="T72" fmla="*/ 1418 w 1458"/>
                <a:gd name="T73" fmla="*/ 595 h 1463"/>
                <a:gd name="T74" fmla="*/ 1457 w 1458"/>
                <a:gd name="T75" fmla="*/ 785 h 1463"/>
                <a:gd name="T76" fmla="*/ 1394 w 1458"/>
                <a:gd name="T77" fmla="*/ 894 h 1463"/>
                <a:gd name="T78" fmla="*/ 1258 w 1458"/>
                <a:gd name="T79" fmla="*/ 1015 h 1463"/>
                <a:gd name="T80" fmla="*/ 1311 w 1458"/>
                <a:gd name="T81" fmla="*/ 1150 h 1463"/>
                <a:gd name="T82" fmla="*/ 1187 w 1458"/>
                <a:gd name="T83" fmla="*/ 1301 h 1463"/>
                <a:gd name="T84" fmla="*/ 1076 w 1458"/>
                <a:gd name="T85" fmla="*/ 1316 h 1463"/>
                <a:gd name="T86" fmla="*/ 898 w 1458"/>
                <a:gd name="T87" fmla="*/ 1305 h 1463"/>
                <a:gd name="T88" fmla="*/ 841 w 1458"/>
                <a:gd name="T89" fmla="*/ 1439 h 1463"/>
                <a:gd name="T90" fmla="*/ 670 w 1458"/>
                <a:gd name="T91" fmla="*/ 1462 h 1463"/>
                <a:gd name="T92" fmla="*/ 561 w 1458"/>
                <a:gd name="T93" fmla="*/ 1399 h 1463"/>
                <a:gd name="T94" fmla="*/ 447 w 1458"/>
                <a:gd name="T95" fmla="*/ 1256 h 1463"/>
                <a:gd name="T96" fmla="*/ 329 w 1458"/>
                <a:gd name="T97" fmla="*/ 1312 h 1463"/>
                <a:gd name="T98" fmla="*/ 172 w 1458"/>
                <a:gd name="T99" fmla="*/ 1205 h 1463"/>
                <a:gd name="T100" fmla="*/ 140 w 1458"/>
                <a:gd name="T101" fmla="*/ 1084 h 1463"/>
                <a:gd name="T102" fmla="*/ 160 w 1458"/>
                <a:gd name="T103" fmla="*/ 908 h 1463"/>
                <a:gd name="T104" fmla="*/ 22 w 1458"/>
                <a:gd name="T105" fmla="*/ 848 h 1463"/>
                <a:gd name="T106" fmla="*/ 4 w 1458"/>
                <a:gd name="T107" fmla="*/ 651 h 1463"/>
                <a:gd name="T108" fmla="*/ 88 w 1458"/>
                <a:gd name="T109" fmla="*/ 559 h 1463"/>
                <a:gd name="T110" fmla="*/ 173 w 1458"/>
                <a:gd name="T111" fmla="*/ 413 h 1463"/>
                <a:gd name="T112" fmla="*/ 154 w 1458"/>
                <a:gd name="T113" fmla="*/ 288 h 1463"/>
                <a:gd name="T114" fmla="*/ 293 w 1458"/>
                <a:gd name="T115" fmla="*/ 150 h 1463"/>
                <a:gd name="T116" fmla="*/ 403 w 1458"/>
                <a:gd name="T117" fmla="*/ 157 h 1463"/>
                <a:gd name="T118" fmla="*/ 566 w 1458"/>
                <a:gd name="T119" fmla="*/ 111 h 1463"/>
                <a:gd name="T120" fmla="*/ 640 w 1458"/>
                <a:gd name="T121" fmla="*/ 11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8" h="1463">
                  <a:moveTo>
                    <a:pt x="692" y="64"/>
                  </a:moveTo>
                  <a:lnTo>
                    <a:pt x="673" y="68"/>
                  </a:lnTo>
                  <a:lnTo>
                    <a:pt x="658" y="75"/>
                  </a:lnTo>
                  <a:lnTo>
                    <a:pt x="644" y="86"/>
                  </a:lnTo>
                  <a:lnTo>
                    <a:pt x="635" y="102"/>
                  </a:lnTo>
                  <a:lnTo>
                    <a:pt x="630" y="119"/>
                  </a:lnTo>
                  <a:lnTo>
                    <a:pt x="620" y="200"/>
                  </a:lnTo>
                  <a:lnTo>
                    <a:pt x="598" y="205"/>
                  </a:lnTo>
                  <a:lnTo>
                    <a:pt x="552" y="220"/>
                  </a:lnTo>
                  <a:lnTo>
                    <a:pt x="507" y="238"/>
                  </a:lnTo>
                  <a:lnTo>
                    <a:pt x="464" y="261"/>
                  </a:lnTo>
                  <a:lnTo>
                    <a:pt x="445" y="272"/>
                  </a:lnTo>
                  <a:lnTo>
                    <a:pt x="380" y="220"/>
                  </a:lnTo>
                  <a:lnTo>
                    <a:pt x="368" y="212"/>
                  </a:lnTo>
                  <a:lnTo>
                    <a:pt x="355" y="206"/>
                  </a:lnTo>
                  <a:lnTo>
                    <a:pt x="341" y="205"/>
                  </a:lnTo>
                  <a:lnTo>
                    <a:pt x="325" y="207"/>
                  </a:lnTo>
                  <a:lnTo>
                    <a:pt x="311" y="213"/>
                  </a:lnTo>
                  <a:lnTo>
                    <a:pt x="298" y="223"/>
                  </a:lnTo>
                  <a:lnTo>
                    <a:pt x="229" y="290"/>
                  </a:lnTo>
                  <a:lnTo>
                    <a:pt x="217" y="305"/>
                  </a:lnTo>
                  <a:lnTo>
                    <a:pt x="212" y="322"/>
                  </a:lnTo>
                  <a:lnTo>
                    <a:pt x="211" y="340"/>
                  </a:lnTo>
                  <a:lnTo>
                    <a:pt x="214" y="357"/>
                  </a:lnTo>
                  <a:lnTo>
                    <a:pt x="223" y="373"/>
                  </a:lnTo>
                  <a:lnTo>
                    <a:pt x="277" y="443"/>
                  </a:lnTo>
                  <a:lnTo>
                    <a:pt x="266" y="462"/>
                  </a:lnTo>
                  <a:lnTo>
                    <a:pt x="245" y="502"/>
                  </a:lnTo>
                  <a:lnTo>
                    <a:pt x="228" y="545"/>
                  </a:lnTo>
                  <a:lnTo>
                    <a:pt x="215" y="586"/>
                  </a:lnTo>
                  <a:lnTo>
                    <a:pt x="210" y="608"/>
                  </a:lnTo>
                  <a:lnTo>
                    <a:pt x="121" y="617"/>
                  </a:lnTo>
                  <a:lnTo>
                    <a:pt x="103" y="622"/>
                  </a:lnTo>
                  <a:lnTo>
                    <a:pt x="88" y="631"/>
                  </a:lnTo>
                  <a:lnTo>
                    <a:pt x="76" y="644"/>
                  </a:lnTo>
                  <a:lnTo>
                    <a:pt x="68" y="661"/>
                  </a:lnTo>
                  <a:lnTo>
                    <a:pt x="65" y="679"/>
                  </a:lnTo>
                  <a:lnTo>
                    <a:pt x="64" y="775"/>
                  </a:lnTo>
                  <a:lnTo>
                    <a:pt x="67" y="793"/>
                  </a:lnTo>
                  <a:lnTo>
                    <a:pt x="74" y="809"/>
                  </a:lnTo>
                  <a:lnTo>
                    <a:pt x="86" y="823"/>
                  </a:lnTo>
                  <a:lnTo>
                    <a:pt x="101" y="833"/>
                  </a:lnTo>
                  <a:lnTo>
                    <a:pt x="118" y="837"/>
                  </a:lnTo>
                  <a:lnTo>
                    <a:pt x="210" y="849"/>
                  </a:lnTo>
                  <a:lnTo>
                    <a:pt x="216" y="870"/>
                  </a:lnTo>
                  <a:lnTo>
                    <a:pt x="228" y="909"/>
                  </a:lnTo>
                  <a:lnTo>
                    <a:pt x="244" y="949"/>
                  </a:lnTo>
                  <a:lnTo>
                    <a:pt x="263" y="986"/>
                  </a:lnTo>
                  <a:lnTo>
                    <a:pt x="274" y="1004"/>
                  </a:lnTo>
                  <a:lnTo>
                    <a:pt x="214" y="1078"/>
                  </a:lnTo>
                  <a:lnTo>
                    <a:pt x="205" y="1094"/>
                  </a:lnTo>
                  <a:lnTo>
                    <a:pt x="201" y="1111"/>
                  </a:lnTo>
                  <a:lnTo>
                    <a:pt x="202" y="1129"/>
                  </a:lnTo>
                  <a:lnTo>
                    <a:pt x="207" y="1145"/>
                  </a:lnTo>
                  <a:lnTo>
                    <a:pt x="218" y="1161"/>
                  </a:lnTo>
                  <a:lnTo>
                    <a:pt x="285" y="1229"/>
                  </a:lnTo>
                  <a:lnTo>
                    <a:pt x="298" y="1239"/>
                  </a:lnTo>
                  <a:lnTo>
                    <a:pt x="313" y="1246"/>
                  </a:lnTo>
                  <a:lnTo>
                    <a:pt x="329" y="1248"/>
                  </a:lnTo>
                  <a:lnTo>
                    <a:pt x="343" y="1247"/>
                  </a:lnTo>
                  <a:lnTo>
                    <a:pt x="356" y="1242"/>
                  </a:lnTo>
                  <a:lnTo>
                    <a:pt x="367" y="1235"/>
                  </a:lnTo>
                  <a:lnTo>
                    <a:pt x="441" y="1178"/>
                  </a:lnTo>
                  <a:lnTo>
                    <a:pt x="460" y="1189"/>
                  </a:lnTo>
                  <a:lnTo>
                    <a:pt x="499" y="1210"/>
                  </a:lnTo>
                  <a:lnTo>
                    <a:pt x="538" y="1227"/>
                  </a:lnTo>
                  <a:lnTo>
                    <a:pt x="578" y="1241"/>
                  </a:lnTo>
                  <a:lnTo>
                    <a:pt x="599" y="1247"/>
                  </a:lnTo>
                  <a:lnTo>
                    <a:pt x="609" y="1342"/>
                  </a:lnTo>
                  <a:lnTo>
                    <a:pt x="613" y="1359"/>
                  </a:lnTo>
                  <a:lnTo>
                    <a:pt x="623" y="1375"/>
                  </a:lnTo>
                  <a:lnTo>
                    <a:pt x="636" y="1387"/>
                  </a:lnTo>
                  <a:lnTo>
                    <a:pt x="651" y="1394"/>
                  </a:lnTo>
                  <a:lnTo>
                    <a:pt x="670" y="1397"/>
                  </a:lnTo>
                  <a:lnTo>
                    <a:pt x="767" y="1399"/>
                  </a:lnTo>
                  <a:lnTo>
                    <a:pt x="785" y="1396"/>
                  </a:lnTo>
                  <a:lnTo>
                    <a:pt x="800" y="1389"/>
                  </a:lnTo>
                  <a:lnTo>
                    <a:pt x="813" y="1377"/>
                  </a:lnTo>
                  <a:lnTo>
                    <a:pt x="823" y="1361"/>
                  </a:lnTo>
                  <a:lnTo>
                    <a:pt x="829" y="1344"/>
                  </a:lnTo>
                  <a:lnTo>
                    <a:pt x="839" y="1253"/>
                  </a:lnTo>
                  <a:lnTo>
                    <a:pt x="861" y="1248"/>
                  </a:lnTo>
                  <a:lnTo>
                    <a:pt x="905" y="1235"/>
                  </a:lnTo>
                  <a:lnTo>
                    <a:pt x="948" y="1218"/>
                  </a:lnTo>
                  <a:lnTo>
                    <a:pt x="990" y="1198"/>
                  </a:lnTo>
                  <a:lnTo>
                    <a:pt x="1008" y="1188"/>
                  </a:lnTo>
                  <a:lnTo>
                    <a:pt x="1078" y="1244"/>
                  </a:lnTo>
                  <a:lnTo>
                    <a:pt x="1090" y="1251"/>
                  </a:lnTo>
                  <a:lnTo>
                    <a:pt x="1104" y="1257"/>
                  </a:lnTo>
                  <a:lnTo>
                    <a:pt x="1118" y="1258"/>
                  </a:lnTo>
                  <a:lnTo>
                    <a:pt x="1133" y="1256"/>
                  </a:lnTo>
                  <a:lnTo>
                    <a:pt x="1148" y="1250"/>
                  </a:lnTo>
                  <a:lnTo>
                    <a:pt x="1160" y="1240"/>
                  </a:lnTo>
                  <a:lnTo>
                    <a:pt x="1229" y="1173"/>
                  </a:lnTo>
                  <a:lnTo>
                    <a:pt x="1240" y="1158"/>
                  </a:lnTo>
                  <a:lnTo>
                    <a:pt x="1246" y="1142"/>
                  </a:lnTo>
                  <a:lnTo>
                    <a:pt x="1247" y="1123"/>
                  </a:lnTo>
                  <a:lnTo>
                    <a:pt x="1244" y="1106"/>
                  </a:lnTo>
                  <a:lnTo>
                    <a:pt x="1234" y="1090"/>
                  </a:lnTo>
                  <a:lnTo>
                    <a:pt x="1181" y="1020"/>
                  </a:lnTo>
                  <a:lnTo>
                    <a:pt x="1192" y="1001"/>
                  </a:lnTo>
                  <a:lnTo>
                    <a:pt x="1214" y="961"/>
                  </a:lnTo>
                  <a:lnTo>
                    <a:pt x="1232" y="919"/>
                  </a:lnTo>
                  <a:lnTo>
                    <a:pt x="1246" y="876"/>
                  </a:lnTo>
                  <a:lnTo>
                    <a:pt x="1253" y="855"/>
                  </a:lnTo>
                  <a:lnTo>
                    <a:pt x="1337" y="846"/>
                  </a:lnTo>
                  <a:lnTo>
                    <a:pt x="1355" y="842"/>
                  </a:lnTo>
                  <a:lnTo>
                    <a:pt x="1370" y="832"/>
                  </a:lnTo>
                  <a:lnTo>
                    <a:pt x="1382" y="819"/>
                  </a:lnTo>
                  <a:lnTo>
                    <a:pt x="1390" y="804"/>
                  </a:lnTo>
                  <a:lnTo>
                    <a:pt x="1392" y="785"/>
                  </a:lnTo>
                  <a:lnTo>
                    <a:pt x="1393" y="689"/>
                  </a:lnTo>
                  <a:lnTo>
                    <a:pt x="1391" y="670"/>
                  </a:lnTo>
                  <a:lnTo>
                    <a:pt x="1383" y="654"/>
                  </a:lnTo>
                  <a:lnTo>
                    <a:pt x="1373" y="641"/>
                  </a:lnTo>
                  <a:lnTo>
                    <a:pt x="1357" y="631"/>
                  </a:lnTo>
                  <a:lnTo>
                    <a:pt x="1340" y="626"/>
                  </a:lnTo>
                  <a:lnTo>
                    <a:pt x="1256" y="615"/>
                  </a:lnTo>
                  <a:lnTo>
                    <a:pt x="1251" y="594"/>
                  </a:lnTo>
                  <a:lnTo>
                    <a:pt x="1239" y="550"/>
                  </a:lnTo>
                  <a:lnTo>
                    <a:pt x="1222" y="509"/>
                  </a:lnTo>
                  <a:lnTo>
                    <a:pt x="1202" y="468"/>
                  </a:lnTo>
                  <a:lnTo>
                    <a:pt x="1192" y="450"/>
                  </a:lnTo>
                  <a:lnTo>
                    <a:pt x="1244" y="385"/>
                  </a:lnTo>
                  <a:lnTo>
                    <a:pt x="1253" y="370"/>
                  </a:lnTo>
                  <a:lnTo>
                    <a:pt x="1257" y="353"/>
                  </a:lnTo>
                  <a:lnTo>
                    <a:pt x="1256" y="335"/>
                  </a:lnTo>
                  <a:lnTo>
                    <a:pt x="1251" y="318"/>
                  </a:lnTo>
                  <a:lnTo>
                    <a:pt x="1240" y="302"/>
                  </a:lnTo>
                  <a:lnTo>
                    <a:pt x="1173" y="234"/>
                  </a:lnTo>
                  <a:lnTo>
                    <a:pt x="1160" y="224"/>
                  </a:lnTo>
                  <a:lnTo>
                    <a:pt x="1145" y="217"/>
                  </a:lnTo>
                  <a:lnTo>
                    <a:pt x="1129" y="215"/>
                  </a:lnTo>
                  <a:lnTo>
                    <a:pt x="1115" y="216"/>
                  </a:lnTo>
                  <a:lnTo>
                    <a:pt x="1102" y="222"/>
                  </a:lnTo>
                  <a:lnTo>
                    <a:pt x="1091" y="228"/>
                  </a:lnTo>
                  <a:lnTo>
                    <a:pt x="1027" y="277"/>
                  </a:lnTo>
                  <a:lnTo>
                    <a:pt x="1008" y="265"/>
                  </a:lnTo>
                  <a:lnTo>
                    <a:pt x="967" y="244"/>
                  </a:lnTo>
                  <a:lnTo>
                    <a:pt x="923" y="224"/>
                  </a:lnTo>
                  <a:lnTo>
                    <a:pt x="879" y="210"/>
                  </a:lnTo>
                  <a:lnTo>
                    <a:pt x="858" y="203"/>
                  </a:lnTo>
                  <a:lnTo>
                    <a:pt x="849" y="122"/>
                  </a:lnTo>
                  <a:lnTo>
                    <a:pt x="845" y="104"/>
                  </a:lnTo>
                  <a:lnTo>
                    <a:pt x="835" y="88"/>
                  </a:lnTo>
                  <a:lnTo>
                    <a:pt x="822" y="76"/>
                  </a:lnTo>
                  <a:lnTo>
                    <a:pt x="807" y="69"/>
                  </a:lnTo>
                  <a:lnTo>
                    <a:pt x="788" y="66"/>
                  </a:lnTo>
                  <a:lnTo>
                    <a:pt x="692" y="64"/>
                  </a:lnTo>
                  <a:close/>
                  <a:moveTo>
                    <a:pt x="692" y="0"/>
                  </a:moveTo>
                  <a:lnTo>
                    <a:pt x="694" y="0"/>
                  </a:lnTo>
                  <a:lnTo>
                    <a:pt x="788" y="1"/>
                  </a:lnTo>
                  <a:lnTo>
                    <a:pt x="816" y="4"/>
                  </a:lnTo>
                  <a:lnTo>
                    <a:pt x="841" y="13"/>
                  </a:lnTo>
                  <a:lnTo>
                    <a:pt x="862" y="26"/>
                  </a:lnTo>
                  <a:lnTo>
                    <a:pt x="882" y="44"/>
                  </a:lnTo>
                  <a:lnTo>
                    <a:pt x="897" y="64"/>
                  </a:lnTo>
                  <a:lnTo>
                    <a:pt x="908" y="88"/>
                  </a:lnTo>
                  <a:lnTo>
                    <a:pt x="913" y="116"/>
                  </a:lnTo>
                  <a:lnTo>
                    <a:pt x="917" y="154"/>
                  </a:lnTo>
                  <a:lnTo>
                    <a:pt x="971" y="174"/>
                  </a:lnTo>
                  <a:lnTo>
                    <a:pt x="1022" y="200"/>
                  </a:lnTo>
                  <a:lnTo>
                    <a:pt x="1051" y="177"/>
                  </a:lnTo>
                  <a:lnTo>
                    <a:pt x="1074" y="163"/>
                  </a:lnTo>
                  <a:lnTo>
                    <a:pt x="1101" y="154"/>
                  </a:lnTo>
                  <a:lnTo>
                    <a:pt x="1129" y="151"/>
                  </a:lnTo>
                  <a:lnTo>
                    <a:pt x="1154" y="153"/>
                  </a:lnTo>
                  <a:lnTo>
                    <a:pt x="1178" y="161"/>
                  </a:lnTo>
                  <a:lnTo>
                    <a:pt x="1200" y="173"/>
                  </a:lnTo>
                  <a:lnTo>
                    <a:pt x="1219" y="189"/>
                  </a:lnTo>
                  <a:lnTo>
                    <a:pt x="1286" y="258"/>
                  </a:lnTo>
                  <a:lnTo>
                    <a:pt x="1303" y="278"/>
                  </a:lnTo>
                  <a:lnTo>
                    <a:pt x="1314" y="302"/>
                  </a:lnTo>
                  <a:lnTo>
                    <a:pt x="1320" y="328"/>
                  </a:lnTo>
                  <a:lnTo>
                    <a:pt x="1321" y="354"/>
                  </a:lnTo>
                  <a:lnTo>
                    <a:pt x="1318" y="379"/>
                  </a:lnTo>
                  <a:lnTo>
                    <a:pt x="1308" y="404"/>
                  </a:lnTo>
                  <a:lnTo>
                    <a:pt x="1294" y="427"/>
                  </a:lnTo>
                  <a:lnTo>
                    <a:pt x="1269" y="458"/>
                  </a:lnTo>
                  <a:lnTo>
                    <a:pt x="1290" y="506"/>
                  </a:lnTo>
                  <a:lnTo>
                    <a:pt x="1307" y="557"/>
                  </a:lnTo>
                  <a:lnTo>
                    <a:pt x="1348" y="562"/>
                  </a:lnTo>
                  <a:lnTo>
                    <a:pt x="1374" y="568"/>
                  </a:lnTo>
                  <a:lnTo>
                    <a:pt x="1398" y="580"/>
                  </a:lnTo>
                  <a:lnTo>
                    <a:pt x="1418" y="595"/>
                  </a:lnTo>
                  <a:lnTo>
                    <a:pt x="1436" y="615"/>
                  </a:lnTo>
                  <a:lnTo>
                    <a:pt x="1448" y="638"/>
                  </a:lnTo>
                  <a:lnTo>
                    <a:pt x="1455" y="663"/>
                  </a:lnTo>
                  <a:lnTo>
                    <a:pt x="1458" y="690"/>
                  </a:lnTo>
                  <a:lnTo>
                    <a:pt x="1457" y="785"/>
                  </a:lnTo>
                  <a:lnTo>
                    <a:pt x="1454" y="812"/>
                  </a:lnTo>
                  <a:lnTo>
                    <a:pt x="1445" y="837"/>
                  </a:lnTo>
                  <a:lnTo>
                    <a:pt x="1432" y="859"/>
                  </a:lnTo>
                  <a:lnTo>
                    <a:pt x="1415" y="879"/>
                  </a:lnTo>
                  <a:lnTo>
                    <a:pt x="1394" y="894"/>
                  </a:lnTo>
                  <a:lnTo>
                    <a:pt x="1370" y="905"/>
                  </a:lnTo>
                  <a:lnTo>
                    <a:pt x="1343" y="911"/>
                  </a:lnTo>
                  <a:lnTo>
                    <a:pt x="1302" y="915"/>
                  </a:lnTo>
                  <a:lnTo>
                    <a:pt x="1282" y="966"/>
                  </a:lnTo>
                  <a:lnTo>
                    <a:pt x="1258" y="1015"/>
                  </a:lnTo>
                  <a:lnTo>
                    <a:pt x="1286" y="1050"/>
                  </a:lnTo>
                  <a:lnTo>
                    <a:pt x="1300" y="1073"/>
                  </a:lnTo>
                  <a:lnTo>
                    <a:pt x="1308" y="1098"/>
                  </a:lnTo>
                  <a:lnTo>
                    <a:pt x="1313" y="1125"/>
                  </a:lnTo>
                  <a:lnTo>
                    <a:pt x="1311" y="1150"/>
                  </a:lnTo>
                  <a:lnTo>
                    <a:pt x="1303" y="1175"/>
                  </a:lnTo>
                  <a:lnTo>
                    <a:pt x="1291" y="1199"/>
                  </a:lnTo>
                  <a:lnTo>
                    <a:pt x="1275" y="1220"/>
                  </a:lnTo>
                  <a:lnTo>
                    <a:pt x="1206" y="1286"/>
                  </a:lnTo>
                  <a:lnTo>
                    <a:pt x="1187" y="1301"/>
                  </a:lnTo>
                  <a:lnTo>
                    <a:pt x="1165" y="1313"/>
                  </a:lnTo>
                  <a:lnTo>
                    <a:pt x="1142" y="1320"/>
                  </a:lnTo>
                  <a:lnTo>
                    <a:pt x="1118" y="1322"/>
                  </a:lnTo>
                  <a:lnTo>
                    <a:pt x="1096" y="1321"/>
                  </a:lnTo>
                  <a:lnTo>
                    <a:pt x="1076" y="1316"/>
                  </a:lnTo>
                  <a:lnTo>
                    <a:pt x="1056" y="1306"/>
                  </a:lnTo>
                  <a:lnTo>
                    <a:pt x="1037" y="1294"/>
                  </a:lnTo>
                  <a:lnTo>
                    <a:pt x="1002" y="1264"/>
                  </a:lnTo>
                  <a:lnTo>
                    <a:pt x="950" y="1287"/>
                  </a:lnTo>
                  <a:lnTo>
                    <a:pt x="898" y="1305"/>
                  </a:lnTo>
                  <a:lnTo>
                    <a:pt x="892" y="1353"/>
                  </a:lnTo>
                  <a:lnTo>
                    <a:pt x="886" y="1378"/>
                  </a:lnTo>
                  <a:lnTo>
                    <a:pt x="874" y="1402"/>
                  </a:lnTo>
                  <a:lnTo>
                    <a:pt x="859" y="1423"/>
                  </a:lnTo>
                  <a:lnTo>
                    <a:pt x="841" y="1439"/>
                  </a:lnTo>
                  <a:lnTo>
                    <a:pt x="818" y="1452"/>
                  </a:lnTo>
                  <a:lnTo>
                    <a:pt x="794" y="1461"/>
                  </a:lnTo>
                  <a:lnTo>
                    <a:pt x="767" y="1463"/>
                  </a:lnTo>
                  <a:lnTo>
                    <a:pt x="764" y="1463"/>
                  </a:lnTo>
                  <a:lnTo>
                    <a:pt x="670" y="1462"/>
                  </a:lnTo>
                  <a:lnTo>
                    <a:pt x="643" y="1459"/>
                  </a:lnTo>
                  <a:lnTo>
                    <a:pt x="618" y="1451"/>
                  </a:lnTo>
                  <a:lnTo>
                    <a:pt x="596" y="1437"/>
                  </a:lnTo>
                  <a:lnTo>
                    <a:pt x="576" y="1420"/>
                  </a:lnTo>
                  <a:lnTo>
                    <a:pt x="561" y="1399"/>
                  </a:lnTo>
                  <a:lnTo>
                    <a:pt x="550" y="1375"/>
                  </a:lnTo>
                  <a:lnTo>
                    <a:pt x="545" y="1348"/>
                  </a:lnTo>
                  <a:lnTo>
                    <a:pt x="539" y="1296"/>
                  </a:lnTo>
                  <a:lnTo>
                    <a:pt x="492" y="1278"/>
                  </a:lnTo>
                  <a:lnTo>
                    <a:pt x="447" y="1256"/>
                  </a:lnTo>
                  <a:lnTo>
                    <a:pt x="406" y="1286"/>
                  </a:lnTo>
                  <a:lnTo>
                    <a:pt x="384" y="1300"/>
                  </a:lnTo>
                  <a:lnTo>
                    <a:pt x="358" y="1310"/>
                  </a:lnTo>
                  <a:lnTo>
                    <a:pt x="329" y="1312"/>
                  </a:lnTo>
                  <a:lnTo>
                    <a:pt x="329" y="1312"/>
                  </a:lnTo>
                  <a:lnTo>
                    <a:pt x="304" y="1310"/>
                  </a:lnTo>
                  <a:lnTo>
                    <a:pt x="280" y="1303"/>
                  </a:lnTo>
                  <a:lnTo>
                    <a:pt x="259" y="1291"/>
                  </a:lnTo>
                  <a:lnTo>
                    <a:pt x="239" y="1274"/>
                  </a:lnTo>
                  <a:lnTo>
                    <a:pt x="172" y="1205"/>
                  </a:lnTo>
                  <a:lnTo>
                    <a:pt x="155" y="1185"/>
                  </a:lnTo>
                  <a:lnTo>
                    <a:pt x="144" y="1161"/>
                  </a:lnTo>
                  <a:lnTo>
                    <a:pt x="138" y="1135"/>
                  </a:lnTo>
                  <a:lnTo>
                    <a:pt x="137" y="1110"/>
                  </a:lnTo>
                  <a:lnTo>
                    <a:pt x="140" y="1084"/>
                  </a:lnTo>
                  <a:lnTo>
                    <a:pt x="150" y="1060"/>
                  </a:lnTo>
                  <a:lnTo>
                    <a:pt x="164" y="1037"/>
                  </a:lnTo>
                  <a:lnTo>
                    <a:pt x="197" y="998"/>
                  </a:lnTo>
                  <a:lnTo>
                    <a:pt x="176" y="953"/>
                  </a:lnTo>
                  <a:lnTo>
                    <a:pt x="160" y="908"/>
                  </a:lnTo>
                  <a:lnTo>
                    <a:pt x="111" y="902"/>
                  </a:lnTo>
                  <a:lnTo>
                    <a:pt x="84" y="895"/>
                  </a:lnTo>
                  <a:lnTo>
                    <a:pt x="61" y="884"/>
                  </a:lnTo>
                  <a:lnTo>
                    <a:pt x="40" y="868"/>
                  </a:lnTo>
                  <a:lnTo>
                    <a:pt x="22" y="848"/>
                  </a:lnTo>
                  <a:lnTo>
                    <a:pt x="11" y="827"/>
                  </a:lnTo>
                  <a:lnTo>
                    <a:pt x="3" y="801"/>
                  </a:lnTo>
                  <a:lnTo>
                    <a:pt x="0" y="774"/>
                  </a:lnTo>
                  <a:lnTo>
                    <a:pt x="1" y="678"/>
                  </a:lnTo>
                  <a:lnTo>
                    <a:pt x="4" y="651"/>
                  </a:lnTo>
                  <a:lnTo>
                    <a:pt x="13" y="627"/>
                  </a:lnTo>
                  <a:lnTo>
                    <a:pt x="26" y="604"/>
                  </a:lnTo>
                  <a:lnTo>
                    <a:pt x="43" y="585"/>
                  </a:lnTo>
                  <a:lnTo>
                    <a:pt x="64" y="570"/>
                  </a:lnTo>
                  <a:lnTo>
                    <a:pt x="88" y="559"/>
                  </a:lnTo>
                  <a:lnTo>
                    <a:pt x="115" y="554"/>
                  </a:lnTo>
                  <a:lnTo>
                    <a:pt x="160" y="548"/>
                  </a:lnTo>
                  <a:lnTo>
                    <a:pt x="177" y="498"/>
                  </a:lnTo>
                  <a:lnTo>
                    <a:pt x="200" y="449"/>
                  </a:lnTo>
                  <a:lnTo>
                    <a:pt x="173" y="413"/>
                  </a:lnTo>
                  <a:lnTo>
                    <a:pt x="158" y="390"/>
                  </a:lnTo>
                  <a:lnTo>
                    <a:pt x="150" y="365"/>
                  </a:lnTo>
                  <a:lnTo>
                    <a:pt x="145" y="340"/>
                  </a:lnTo>
                  <a:lnTo>
                    <a:pt x="148" y="313"/>
                  </a:lnTo>
                  <a:lnTo>
                    <a:pt x="154" y="288"/>
                  </a:lnTo>
                  <a:lnTo>
                    <a:pt x="167" y="265"/>
                  </a:lnTo>
                  <a:lnTo>
                    <a:pt x="183" y="245"/>
                  </a:lnTo>
                  <a:lnTo>
                    <a:pt x="253" y="177"/>
                  </a:lnTo>
                  <a:lnTo>
                    <a:pt x="272" y="162"/>
                  </a:lnTo>
                  <a:lnTo>
                    <a:pt x="293" y="150"/>
                  </a:lnTo>
                  <a:lnTo>
                    <a:pt x="316" y="143"/>
                  </a:lnTo>
                  <a:lnTo>
                    <a:pt x="341" y="141"/>
                  </a:lnTo>
                  <a:lnTo>
                    <a:pt x="362" y="142"/>
                  </a:lnTo>
                  <a:lnTo>
                    <a:pt x="384" y="147"/>
                  </a:lnTo>
                  <a:lnTo>
                    <a:pt x="403" y="157"/>
                  </a:lnTo>
                  <a:lnTo>
                    <a:pt x="421" y="169"/>
                  </a:lnTo>
                  <a:lnTo>
                    <a:pt x="451" y="194"/>
                  </a:lnTo>
                  <a:lnTo>
                    <a:pt x="505" y="169"/>
                  </a:lnTo>
                  <a:lnTo>
                    <a:pt x="561" y="150"/>
                  </a:lnTo>
                  <a:lnTo>
                    <a:pt x="566" y="111"/>
                  </a:lnTo>
                  <a:lnTo>
                    <a:pt x="572" y="85"/>
                  </a:lnTo>
                  <a:lnTo>
                    <a:pt x="583" y="61"/>
                  </a:lnTo>
                  <a:lnTo>
                    <a:pt x="599" y="42"/>
                  </a:lnTo>
                  <a:lnTo>
                    <a:pt x="618" y="24"/>
                  </a:lnTo>
                  <a:lnTo>
                    <a:pt x="640" y="11"/>
                  </a:lnTo>
                  <a:lnTo>
                    <a:pt x="664" y="3"/>
                  </a:lnTo>
                  <a:lnTo>
                    <a:pt x="692" y="0"/>
                  </a:lnTo>
                  <a:close/>
                </a:path>
              </a:pathLst>
            </a:custGeom>
            <a:grpFill/>
            <a:ln w="6350">
              <a:solidFill>
                <a:schemeClr val="accent3"/>
              </a:solidFill>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grpSp>
      <p:sp>
        <p:nvSpPr>
          <p:cNvPr id="2" name="Rectangle: Rounded Corners 1">
            <a:extLst>
              <a:ext uri="{FF2B5EF4-FFF2-40B4-BE49-F238E27FC236}">
                <a16:creationId xmlns:a16="http://schemas.microsoft.com/office/drawing/2014/main" id="{2BEFA0DC-70B9-4DEE-8C7A-CC719471C6CB}"/>
              </a:ext>
            </a:extLst>
          </p:cNvPr>
          <p:cNvSpPr>
            <a:spLocks/>
          </p:cNvSpPr>
          <p:nvPr/>
        </p:nvSpPr>
        <p:spPr>
          <a:xfrm>
            <a:off x="987891" y="1347788"/>
            <a:ext cx="2360689" cy="3061853"/>
          </a:xfrm>
          <a:prstGeom prst="roundRect">
            <a:avLst>
              <a:gd name="adj" fmla="val 9011"/>
            </a:avLst>
          </a:prstGeom>
          <a:solidFill>
            <a:schemeClr val="bg2"/>
          </a:solidFill>
          <a:ln w="22225"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Ins="365760" rtlCol="0" anchor="t" anchorCtr="0"/>
          <a:lstStyle/>
          <a:p>
            <a:r>
              <a:rPr lang="en-US" sz="1300" b="1" dirty="0">
                <a:solidFill>
                  <a:srgbClr val="DE002B"/>
                </a:solidFill>
                <a:latin typeface="+mj-lt"/>
              </a:rPr>
              <a:t>Who will operate my logistics?</a:t>
            </a:r>
          </a:p>
        </p:txBody>
      </p:sp>
      <p:sp>
        <p:nvSpPr>
          <p:cNvPr id="44" name="Rectangle: Rounded Corners 43">
            <a:extLst>
              <a:ext uri="{FF2B5EF4-FFF2-40B4-BE49-F238E27FC236}">
                <a16:creationId xmlns:a16="http://schemas.microsoft.com/office/drawing/2014/main" id="{DFD82D89-3D32-43C9-8F3D-F7F3BC195750}"/>
              </a:ext>
            </a:extLst>
          </p:cNvPr>
          <p:cNvSpPr>
            <a:spLocks/>
          </p:cNvSpPr>
          <p:nvPr/>
        </p:nvSpPr>
        <p:spPr>
          <a:xfrm>
            <a:off x="6026514" y="1347788"/>
            <a:ext cx="2360689" cy="3061853"/>
          </a:xfrm>
          <a:prstGeom prst="roundRect">
            <a:avLst>
              <a:gd name="adj" fmla="val 10285"/>
            </a:avLst>
          </a:prstGeom>
          <a:solidFill>
            <a:schemeClr val="bg2"/>
          </a:solidFill>
          <a:ln w="22225"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5760" bIns="45720" numCol="1" spcCol="0" rtlCol="0" fromWordArt="0" anchor="t" anchorCtr="0" forceAA="0" compatLnSpc="1">
            <a:prstTxWarp prst="textNoShape">
              <a:avLst/>
            </a:prstTxWarp>
            <a:noAutofit/>
          </a:bodyPr>
          <a:lstStyle/>
          <a:p>
            <a:r>
              <a:rPr lang="en-US" sz="1300" b="1" dirty="0">
                <a:solidFill>
                  <a:srgbClr val="DE002B"/>
                </a:solidFill>
                <a:latin typeface="+mj-lt"/>
              </a:rPr>
              <a:t>What is my cost model?</a:t>
            </a:r>
          </a:p>
        </p:txBody>
      </p:sp>
      <p:sp>
        <p:nvSpPr>
          <p:cNvPr id="45" name="RBContent45">
            <a:extLst>
              <a:ext uri="{FF2B5EF4-FFF2-40B4-BE49-F238E27FC236}">
                <a16:creationId xmlns:a16="http://schemas.microsoft.com/office/drawing/2014/main" id="{687C2FCD-2484-4F4A-B760-51ABB70E3986}"/>
              </a:ext>
            </a:extLst>
          </p:cNvPr>
          <p:cNvSpPr txBox="1"/>
          <p:nvPr/>
        </p:nvSpPr>
        <p:spPr>
          <a:xfrm>
            <a:off x="1078112" y="2107859"/>
            <a:ext cx="2180247" cy="1473737"/>
          </a:xfrm>
          <a:prstGeom prst="rect">
            <a:avLst/>
          </a:prstGeom>
          <a:noFill/>
        </p:spPr>
        <p:txBody>
          <a:bodyPr vert="horz" wrap="square" lIns="0" tIns="0" rIns="0" bIns="0" rtlCol="0">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Arial" panose="020B0604020202020204" pitchFamily="34" charset="0"/>
              </a:rPr>
              <a:t>Should I </a:t>
            </a:r>
            <a:r>
              <a:rPr lang="en-US" sz="1100" b="1" dirty="0">
                <a:latin typeface="Arial" panose="020B0604020202020204" pitchFamily="34" charset="0"/>
              </a:rPr>
              <a:t>build my own logistics arm </a:t>
            </a:r>
            <a:r>
              <a:rPr lang="en-US" sz="1100" dirty="0">
                <a:latin typeface="Arial" panose="020B0604020202020204" pitchFamily="34" charset="0"/>
              </a:rPr>
              <a:t>with dedicated fleet and warehouses?</a:t>
            </a:r>
          </a:p>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Arial" panose="020B0604020202020204" pitchFamily="34" charset="0"/>
              </a:rPr>
              <a:t>Do </a:t>
            </a:r>
            <a:r>
              <a:rPr lang="en-US" sz="1100" b="1" dirty="0">
                <a:latin typeface="Arial" panose="020B0604020202020204" pitchFamily="34" charset="0"/>
              </a:rPr>
              <a:t>I create a partnership ecosystem or</a:t>
            </a:r>
            <a:r>
              <a:rPr lang="en-US" sz="1100" dirty="0">
                <a:latin typeface="Arial" panose="020B0604020202020204" pitchFamily="34" charset="0"/>
              </a:rPr>
              <a:t> do I </a:t>
            </a:r>
            <a:r>
              <a:rPr lang="en-US" sz="1100" b="1" dirty="0">
                <a:latin typeface="Arial" panose="020B0604020202020204" pitchFamily="34" charset="0"/>
              </a:rPr>
              <a:t>launch with one partner</a:t>
            </a:r>
            <a:r>
              <a:rPr lang="en-US" sz="1100" dirty="0">
                <a:latin typeface="Arial" panose="020B0604020202020204" pitchFamily="34" charset="0"/>
              </a:rPr>
              <a:t>?</a:t>
            </a:r>
          </a:p>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Arial" panose="020B0604020202020204" pitchFamily="34" charset="0"/>
              </a:rPr>
              <a:t>Shall I </a:t>
            </a:r>
            <a:r>
              <a:rPr lang="en-US" sz="1100" b="1" dirty="0">
                <a:latin typeface="Arial" panose="020B0604020202020204" pitchFamily="34" charset="0"/>
              </a:rPr>
              <a:t>partner with regional or international logistics providers </a:t>
            </a:r>
            <a:r>
              <a:rPr lang="en-US" sz="1100" dirty="0">
                <a:latin typeface="Arial" panose="020B0604020202020204" pitchFamily="34" charset="0"/>
              </a:rPr>
              <a:t>for the marketplace?</a:t>
            </a:r>
          </a:p>
        </p:txBody>
      </p:sp>
      <p:grpSp>
        <p:nvGrpSpPr>
          <p:cNvPr id="47" name="Group 46">
            <a:extLst>
              <a:ext uri="{FF2B5EF4-FFF2-40B4-BE49-F238E27FC236}">
                <a16:creationId xmlns:a16="http://schemas.microsoft.com/office/drawing/2014/main" id="{E0235047-7A42-4382-A0D0-2FCDD2FF4591}"/>
              </a:ext>
            </a:extLst>
          </p:cNvPr>
          <p:cNvGrpSpPr>
            <a:grpSpLocks noChangeAspect="1"/>
          </p:cNvGrpSpPr>
          <p:nvPr/>
        </p:nvGrpSpPr>
        <p:grpSpPr>
          <a:xfrm>
            <a:off x="2814831" y="1469811"/>
            <a:ext cx="451554" cy="328424"/>
            <a:chOff x="587375" y="4219576"/>
            <a:chExt cx="3184525" cy="2316162"/>
          </a:xfrm>
          <a:solidFill>
            <a:schemeClr val="accent3">
              <a:lumMod val="75000"/>
            </a:schemeClr>
          </a:solidFill>
        </p:grpSpPr>
        <p:sp>
          <p:nvSpPr>
            <p:cNvPr id="48" name="Freeform 9">
              <a:extLst>
                <a:ext uri="{FF2B5EF4-FFF2-40B4-BE49-F238E27FC236}">
                  <a16:creationId xmlns:a16="http://schemas.microsoft.com/office/drawing/2014/main" id="{5BA4CF9D-9227-4BBF-9B29-AAF69188F3C7}"/>
                </a:ext>
              </a:extLst>
            </p:cNvPr>
            <p:cNvSpPr>
              <a:spLocks noEditPoints="1"/>
            </p:cNvSpPr>
            <p:nvPr/>
          </p:nvSpPr>
          <p:spPr bwMode="auto">
            <a:xfrm>
              <a:off x="1184275" y="4697413"/>
              <a:ext cx="1954213" cy="1838325"/>
            </a:xfrm>
            <a:custGeom>
              <a:avLst/>
              <a:gdLst>
                <a:gd name="T0" fmla="*/ 464 w 1369"/>
                <a:gd name="T1" fmla="*/ 54 h 1287"/>
                <a:gd name="T2" fmla="*/ 444 w 1369"/>
                <a:gd name="T3" fmla="*/ 91 h 1287"/>
                <a:gd name="T4" fmla="*/ 230 w 1369"/>
                <a:gd name="T5" fmla="*/ 479 h 1287"/>
                <a:gd name="T6" fmla="*/ 691 w 1369"/>
                <a:gd name="T7" fmla="*/ 496 h 1287"/>
                <a:gd name="T8" fmla="*/ 947 w 1369"/>
                <a:gd name="T9" fmla="*/ 572 h 1287"/>
                <a:gd name="T10" fmla="*/ 1164 w 1369"/>
                <a:gd name="T11" fmla="*/ 761 h 1287"/>
                <a:gd name="T12" fmla="*/ 1350 w 1369"/>
                <a:gd name="T13" fmla="*/ 742 h 1287"/>
                <a:gd name="T14" fmla="*/ 1359 w 1369"/>
                <a:gd name="T15" fmla="*/ 795 h 1287"/>
                <a:gd name="T16" fmla="*/ 961 w 1369"/>
                <a:gd name="T17" fmla="*/ 1219 h 1287"/>
                <a:gd name="T18" fmla="*/ 620 w 1369"/>
                <a:gd name="T19" fmla="*/ 1222 h 1287"/>
                <a:gd name="T20" fmla="*/ 415 w 1369"/>
                <a:gd name="T21" fmla="*/ 1027 h 1287"/>
                <a:gd name="T22" fmla="*/ 340 w 1369"/>
                <a:gd name="T23" fmla="*/ 954 h 1287"/>
                <a:gd name="T24" fmla="*/ 332 w 1369"/>
                <a:gd name="T25" fmla="*/ 946 h 1287"/>
                <a:gd name="T26" fmla="*/ 257 w 1369"/>
                <a:gd name="T27" fmla="*/ 866 h 1287"/>
                <a:gd name="T28" fmla="*/ 194 w 1369"/>
                <a:gd name="T29" fmla="*/ 729 h 1287"/>
                <a:gd name="T30" fmla="*/ 157 w 1369"/>
                <a:gd name="T31" fmla="*/ 673 h 1287"/>
                <a:gd name="T32" fmla="*/ 103 w 1369"/>
                <a:gd name="T33" fmla="*/ 624 h 1287"/>
                <a:gd name="T34" fmla="*/ 95 w 1369"/>
                <a:gd name="T35" fmla="*/ 618 h 1287"/>
                <a:gd name="T36" fmla="*/ 94 w 1369"/>
                <a:gd name="T37" fmla="*/ 617 h 1287"/>
                <a:gd name="T38" fmla="*/ 0 w 1369"/>
                <a:gd name="T39" fmla="*/ 542 h 1287"/>
                <a:gd name="T40" fmla="*/ 394 w 1369"/>
                <a:gd name="T41" fmla="*/ 0 h 1287"/>
                <a:gd name="T42" fmla="*/ 1011 w 1369"/>
                <a:gd name="T43" fmla="*/ 86 h 1287"/>
                <a:gd name="T44" fmla="*/ 643 w 1369"/>
                <a:gd name="T45" fmla="*/ 94 h 1287"/>
                <a:gd name="T46" fmla="*/ 300 w 1369"/>
                <a:gd name="T47" fmla="*/ 318 h 1287"/>
                <a:gd name="T48" fmla="*/ 609 w 1369"/>
                <a:gd name="T49" fmla="*/ 460 h 1287"/>
                <a:gd name="T50" fmla="*/ 949 w 1369"/>
                <a:gd name="T51" fmla="*/ 458 h 1287"/>
                <a:gd name="T52" fmla="*/ 1294 w 1369"/>
                <a:gd name="T53" fmla="*/ 578 h 1287"/>
                <a:gd name="T54" fmla="*/ 1037 w 1369"/>
                <a:gd name="T55" fmla="*/ 68 h 1287"/>
                <a:gd name="T56" fmla="*/ 501 w 1369"/>
                <a:gd name="T57" fmla="*/ 1251 h 1287"/>
                <a:gd name="T58" fmla="*/ 81 w 1369"/>
                <a:gd name="T59" fmla="*/ 926 h 1287"/>
                <a:gd name="T60" fmla="*/ 41 w 1369"/>
                <a:gd name="T61" fmla="*/ 677 h 1287"/>
                <a:gd name="T62" fmla="*/ 120 w 1369"/>
                <a:gd name="T63" fmla="*/ 758 h 1287"/>
                <a:gd name="T64" fmla="*/ 277 w 1369"/>
                <a:gd name="T65" fmla="*/ 1004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9" h="1287">
                  <a:moveTo>
                    <a:pt x="394" y="0"/>
                  </a:moveTo>
                  <a:cubicBezTo>
                    <a:pt x="464" y="54"/>
                    <a:pt x="464" y="54"/>
                    <a:pt x="464" y="54"/>
                  </a:cubicBezTo>
                  <a:cubicBezTo>
                    <a:pt x="464" y="54"/>
                    <a:pt x="487" y="55"/>
                    <a:pt x="491" y="56"/>
                  </a:cubicBezTo>
                  <a:cubicBezTo>
                    <a:pt x="475" y="66"/>
                    <a:pt x="459" y="78"/>
                    <a:pt x="444" y="91"/>
                  </a:cubicBezTo>
                  <a:cubicBezTo>
                    <a:pt x="248" y="257"/>
                    <a:pt x="248" y="257"/>
                    <a:pt x="248" y="257"/>
                  </a:cubicBezTo>
                  <a:cubicBezTo>
                    <a:pt x="185" y="311"/>
                    <a:pt x="168" y="416"/>
                    <a:pt x="230" y="479"/>
                  </a:cubicBezTo>
                  <a:cubicBezTo>
                    <a:pt x="348" y="597"/>
                    <a:pt x="526" y="635"/>
                    <a:pt x="661" y="522"/>
                  </a:cubicBezTo>
                  <a:cubicBezTo>
                    <a:pt x="691" y="496"/>
                    <a:pt x="691" y="496"/>
                    <a:pt x="691" y="496"/>
                  </a:cubicBezTo>
                  <a:cubicBezTo>
                    <a:pt x="759" y="540"/>
                    <a:pt x="843" y="554"/>
                    <a:pt x="925" y="544"/>
                  </a:cubicBezTo>
                  <a:cubicBezTo>
                    <a:pt x="933" y="554"/>
                    <a:pt x="942" y="566"/>
                    <a:pt x="947" y="572"/>
                  </a:cubicBezTo>
                  <a:cubicBezTo>
                    <a:pt x="970" y="602"/>
                    <a:pt x="992" y="633"/>
                    <a:pt x="1018" y="661"/>
                  </a:cubicBezTo>
                  <a:cubicBezTo>
                    <a:pt x="1058" y="704"/>
                    <a:pt x="1106" y="743"/>
                    <a:pt x="1164" y="761"/>
                  </a:cubicBezTo>
                  <a:cubicBezTo>
                    <a:pt x="1210" y="774"/>
                    <a:pt x="1256" y="773"/>
                    <a:pt x="1301" y="758"/>
                  </a:cubicBezTo>
                  <a:cubicBezTo>
                    <a:pt x="1350" y="742"/>
                    <a:pt x="1350" y="742"/>
                    <a:pt x="1350" y="742"/>
                  </a:cubicBezTo>
                  <a:cubicBezTo>
                    <a:pt x="1351" y="734"/>
                    <a:pt x="1351" y="734"/>
                    <a:pt x="1351" y="734"/>
                  </a:cubicBezTo>
                  <a:cubicBezTo>
                    <a:pt x="1356" y="753"/>
                    <a:pt x="1359" y="774"/>
                    <a:pt x="1359" y="795"/>
                  </a:cubicBezTo>
                  <a:cubicBezTo>
                    <a:pt x="1359" y="848"/>
                    <a:pt x="1342" y="908"/>
                    <a:pt x="1299" y="942"/>
                  </a:cubicBezTo>
                  <a:cubicBezTo>
                    <a:pt x="1186" y="1035"/>
                    <a:pt x="1073" y="1127"/>
                    <a:pt x="961" y="1219"/>
                  </a:cubicBezTo>
                  <a:cubicBezTo>
                    <a:pt x="878" y="1287"/>
                    <a:pt x="710" y="1287"/>
                    <a:pt x="620" y="1222"/>
                  </a:cubicBezTo>
                  <a:cubicBezTo>
                    <a:pt x="620" y="1222"/>
                    <a:pt x="620" y="1222"/>
                    <a:pt x="620" y="1222"/>
                  </a:cubicBezTo>
                  <a:cubicBezTo>
                    <a:pt x="613" y="1218"/>
                    <a:pt x="607" y="1212"/>
                    <a:pt x="601" y="1207"/>
                  </a:cubicBezTo>
                  <a:cubicBezTo>
                    <a:pt x="415" y="1027"/>
                    <a:pt x="415" y="1027"/>
                    <a:pt x="415" y="1027"/>
                  </a:cubicBezTo>
                  <a:cubicBezTo>
                    <a:pt x="340" y="954"/>
                    <a:pt x="340" y="954"/>
                    <a:pt x="340" y="954"/>
                  </a:cubicBezTo>
                  <a:cubicBezTo>
                    <a:pt x="340" y="954"/>
                    <a:pt x="340" y="954"/>
                    <a:pt x="340" y="954"/>
                  </a:cubicBezTo>
                  <a:cubicBezTo>
                    <a:pt x="339" y="954"/>
                    <a:pt x="339" y="954"/>
                    <a:pt x="339" y="954"/>
                  </a:cubicBezTo>
                  <a:cubicBezTo>
                    <a:pt x="332" y="946"/>
                    <a:pt x="332" y="946"/>
                    <a:pt x="332" y="946"/>
                  </a:cubicBezTo>
                  <a:cubicBezTo>
                    <a:pt x="325" y="940"/>
                    <a:pt x="319" y="934"/>
                    <a:pt x="313" y="928"/>
                  </a:cubicBezTo>
                  <a:cubicBezTo>
                    <a:pt x="292" y="908"/>
                    <a:pt x="273" y="889"/>
                    <a:pt x="257" y="866"/>
                  </a:cubicBezTo>
                  <a:cubicBezTo>
                    <a:pt x="245" y="850"/>
                    <a:pt x="236" y="833"/>
                    <a:pt x="228" y="813"/>
                  </a:cubicBezTo>
                  <a:cubicBezTo>
                    <a:pt x="194" y="729"/>
                    <a:pt x="194" y="729"/>
                    <a:pt x="194" y="729"/>
                  </a:cubicBezTo>
                  <a:cubicBezTo>
                    <a:pt x="185" y="708"/>
                    <a:pt x="173" y="690"/>
                    <a:pt x="157" y="673"/>
                  </a:cubicBezTo>
                  <a:cubicBezTo>
                    <a:pt x="157" y="673"/>
                    <a:pt x="157" y="673"/>
                    <a:pt x="157" y="673"/>
                  </a:cubicBezTo>
                  <a:cubicBezTo>
                    <a:pt x="157" y="673"/>
                    <a:pt x="157" y="673"/>
                    <a:pt x="157" y="673"/>
                  </a:cubicBezTo>
                  <a:cubicBezTo>
                    <a:pt x="141" y="656"/>
                    <a:pt x="123" y="640"/>
                    <a:pt x="103" y="624"/>
                  </a:cubicBezTo>
                  <a:cubicBezTo>
                    <a:pt x="102" y="624"/>
                    <a:pt x="102" y="624"/>
                    <a:pt x="102" y="624"/>
                  </a:cubicBezTo>
                  <a:cubicBezTo>
                    <a:pt x="95" y="618"/>
                    <a:pt x="95" y="618"/>
                    <a:pt x="95" y="618"/>
                  </a:cubicBezTo>
                  <a:cubicBezTo>
                    <a:pt x="93" y="617"/>
                    <a:pt x="93" y="617"/>
                    <a:pt x="93" y="617"/>
                  </a:cubicBezTo>
                  <a:cubicBezTo>
                    <a:pt x="94" y="617"/>
                    <a:pt x="94" y="617"/>
                    <a:pt x="94" y="617"/>
                  </a:cubicBezTo>
                  <a:cubicBezTo>
                    <a:pt x="90" y="614"/>
                    <a:pt x="90" y="614"/>
                    <a:pt x="90" y="614"/>
                  </a:cubicBezTo>
                  <a:cubicBezTo>
                    <a:pt x="60" y="590"/>
                    <a:pt x="30" y="566"/>
                    <a:pt x="0" y="542"/>
                  </a:cubicBezTo>
                  <a:cubicBezTo>
                    <a:pt x="366" y="49"/>
                    <a:pt x="366" y="49"/>
                    <a:pt x="366" y="49"/>
                  </a:cubicBezTo>
                  <a:cubicBezTo>
                    <a:pt x="377" y="33"/>
                    <a:pt x="387" y="17"/>
                    <a:pt x="394" y="0"/>
                  </a:cubicBezTo>
                  <a:close/>
                  <a:moveTo>
                    <a:pt x="1037" y="68"/>
                  </a:moveTo>
                  <a:cubicBezTo>
                    <a:pt x="1011" y="86"/>
                    <a:pt x="1011" y="86"/>
                    <a:pt x="1011" y="86"/>
                  </a:cubicBezTo>
                  <a:cubicBezTo>
                    <a:pt x="987" y="102"/>
                    <a:pt x="965" y="117"/>
                    <a:pt x="937" y="115"/>
                  </a:cubicBezTo>
                  <a:cubicBezTo>
                    <a:pt x="643" y="94"/>
                    <a:pt x="643" y="94"/>
                    <a:pt x="643" y="94"/>
                  </a:cubicBezTo>
                  <a:cubicBezTo>
                    <a:pt x="588" y="90"/>
                    <a:pt x="541" y="114"/>
                    <a:pt x="496" y="152"/>
                  </a:cubicBezTo>
                  <a:cubicBezTo>
                    <a:pt x="300" y="318"/>
                    <a:pt x="300" y="318"/>
                    <a:pt x="300" y="318"/>
                  </a:cubicBezTo>
                  <a:cubicBezTo>
                    <a:pt x="271" y="342"/>
                    <a:pt x="259" y="394"/>
                    <a:pt x="287" y="422"/>
                  </a:cubicBezTo>
                  <a:cubicBezTo>
                    <a:pt x="392" y="528"/>
                    <a:pt x="522" y="534"/>
                    <a:pt x="609" y="460"/>
                  </a:cubicBezTo>
                  <a:cubicBezTo>
                    <a:pt x="691" y="391"/>
                    <a:pt x="691" y="391"/>
                    <a:pt x="691" y="391"/>
                  </a:cubicBezTo>
                  <a:cubicBezTo>
                    <a:pt x="749" y="458"/>
                    <a:pt x="847" y="482"/>
                    <a:pt x="949" y="458"/>
                  </a:cubicBezTo>
                  <a:cubicBezTo>
                    <a:pt x="1009" y="486"/>
                    <a:pt x="1109" y="738"/>
                    <a:pt x="1276" y="682"/>
                  </a:cubicBezTo>
                  <a:cubicBezTo>
                    <a:pt x="1280" y="648"/>
                    <a:pt x="1281" y="588"/>
                    <a:pt x="1294" y="578"/>
                  </a:cubicBezTo>
                  <a:cubicBezTo>
                    <a:pt x="1369" y="516"/>
                    <a:pt x="1369" y="516"/>
                    <a:pt x="1369" y="516"/>
                  </a:cubicBezTo>
                  <a:lnTo>
                    <a:pt x="1037" y="68"/>
                  </a:lnTo>
                  <a:close/>
                  <a:moveTo>
                    <a:pt x="531" y="1250"/>
                  </a:moveTo>
                  <a:cubicBezTo>
                    <a:pt x="521" y="1251"/>
                    <a:pt x="511" y="1251"/>
                    <a:pt x="501" y="1251"/>
                  </a:cubicBezTo>
                  <a:cubicBezTo>
                    <a:pt x="443" y="1250"/>
                    <a:pt x="385" y="1228"/>
                    <a:pt x="343" y="1187"/>
                  </a:cubicBezTo>
                  <a:cubicBezTo>
                    <a:pt x="81" y="926"/>
                    <a:pt x="81" y="926"/>
                    <a:pt x="81" y="926"/>
                  </a:cubicBezTo>
                  <a:cubicBezTo>
                    <a:pt x="33" y="878"/>
                    <a:pt x="9" y="829"/>
                    <a:pt x="9" y="778"/>
                  </a:cubicBezTo>
                  <a:cubicBezTo>
                    <a:pt x="9" y="744"/>
                    <a:pt x="20" y="710"/>
                    <a:pt x="41" y="677"/>
                  </a:cubicBezTo>
                  <a:cubicBezTo>
                    <a:pt x="49" y="684"/>
                    <a:pt x="42" y="678"/>
                    <a:pt x="46" y="681"/>
                  </a:cubicBezTo>
                  <a:cubicBezTo>
                    <a:pt x="75" y="704"/>
                    <a:pt x="109" y="730"/>
                    <a:pt x="120" y="758"/>
                  </a:cubicBezTo>
                  <a:cubicBezTo>
                    <a:pt x="154" y="843"/>
                    <a:pt x="154" y="843"/>
                    <a:pt x="154" y="843"/>
                  </a:cubicBezTo>
                  <a:cubicBezTo>
                    <a:pt x="183" y="915"/>
                    <a:pt x="227" y="957"/>
                    <a:pt x="277" y="1004"/>
                  </a:cubicBezTo>
                  <a:lnTo>
                    <a:pt x="531" y="1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49" name="Freeform 10">
              <a:extLst>
                <a:ext uri="{FF2B5EF4-FFF2-40B4-BE49-F238E27FC236}">
                  <a16:creationId xmlns:a16="http://schemas.microsoft.com/office/drawing/2014/main" id="{77A483F4-E9C4-431B-A997-F8D172C19850}"/>
                </a:ext>
              </a:extLst>
            </p:cNvPr>
            <p:cNvSpPr>
              <a:spLocks noEditPoints="1"/>
            </p:cNvSpPr>
            <p:nvPr/>
          </p:nvSpPr>
          <p:spPr bwMode="auto">
            <a:xfrm>
              <a:off x="587375" y="4219576"/>
              <a:ext cx="3184525" cy="1333500"/>
            </a:xfrm>
            <a:custGeom>
              <a:avLst/>
              <a:gdLst>
                <a:gd name="T0" fmla="*/ 0 w 2231"/>
                <a:gd name="T1" fmla="*/ 794 h 933"/>
                <a:gd name="T2" fmla="*/ 91 w 2231"/>
                <a:gd name="T3" fmla="*/ 862 h 933"/>
                <a:gd name="T4" fmla="*/ 359 w 2231"/>
                <a:gd name="T5" fmla="*/ 822 h 933"/>
                <a:gd name="T6" fmla="*/ 720 w 2231"/>
                <a:gd name="T7" fmla="*/ 335 h 933"/>
                <a:gd name="T8" fmla="*/ 680 w 2231"/>
                <a:gd name="T9" fmla="*/ 68 h 933"/>
                <a:gd name="T10" fmla="*/ 589 w 2231"/>
                <a:gd name="T11" fmla="*/ 0 h 933"/>
                <a:gd name="T12" fmla="*/ 0 w 2231"/>
                <a:gd name="T13" fmla="*/ 794 h 933"/>
                <a:gd name="T14" fmla="*/ 2231 w 2231"/>
                <a:gd name="T15" fmla="*/ 802 h 933"/>
                <a:gd name="T16" fmla="*/ 2139 w 2231"/>
                <a:gd name="T17" fmla="*/ 870 h 933"/>
                <a:gd name="T18" fmla="*/ 1872 w 2231"/>
                <a:gd name="T19" fmla="*/ 830 h 933"/>
                <a:gd name="T20" fmla="*/ 1511 w 2231"/>
                <a:gd name="T21" fmla="*/ 344 h 933"/>
                <a:gd name="T22" fmla="*/ 1551 w 2231"/>
                <a:gd name="T23" fmla="*/ 76 h 933"/>
                <a:gd name="T24" fmla="*/ 1642 w 2231"/>
                <a:gd name="T25" fmla="*/ 8 h 933"/>
                <a:gd name="T26" fmla="*/ 2231 w 2231"/>
                <a:gd name="T27" fmla="*/ 802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1" h="933">
                  <a:moveTo>
                    <a:pt x="0" y="794"/>
                  </a:moveTo>
                  <a:cubicBezTo>
                    <a:pt x="91" y="862"/>
                    <a:pt x="91" y="862"/>
                    <a:pt x="91" y="862"/>
                  </a:cubicBezTo>
                  <a:cubicBezTo>
                    <a:pt x="176" y="925"/>
                    <a:pt x="296" y="907"/>
                    <a:pt x="359" y="822"/>
                  </a:cubicBezTo>
                  <a:cubicBezTo>
                    <a:pt x="720" y="335"/>
                    <a:pt x="720" y="335"/>
                    <a:pt x="720" y="335"/>
                  </a:cubicBezTo>
                  <a:cubicBezTo>
                    <a:pt x="783" y="250"/>
                    <a:pt x="765" y="130"/>
                    <a:pt x="680" y="68"/>
                  </a:cubicBezTo>
                  <a:cubicBezTo>
                    <a:pt x="589" y="0"/>
                    <a:pt x="589" y="0"/>
                    <a:pt x="589" y="0"/>
                  </a:cubicBezTo>
                  <a:lnTo>
                    <a:pt x="0" y="794"/>
                  </a:lnTo>
                  <a:close/>
                  <a:moveTo>
                    <a:pt x="2231" y="802"/>
                  </a:moveTo>
                  <a:cubicBezTo>
                    <a:pt x="2139" y="870"/>
                    <a:pt x="2139" y="870"/>
                    <a:pt x="2139" y="870"/>
                  </a:cubicBezTo>
                  <a:cubicBezTo>
                    <a:pt x="2055" y="933"/>
                    <a:pt x="1935" y="915"/>
                    <a:pt x="1872" y="830"/>
                  </a:cubicBezTo>
                  <a:cubicBezTo>
                    <a:pt x="1511" y="344"/>
                    <a:pt x="1511" y="344"/>
                    <a:pt x="1511" y="344"/>
                  </a:cubicBezTo>
                  <a:cubicBezTo>
                    <a:pt x="1448" y="259"/>
                    <a:pt x="1466" y="139"/>
                    <a:pt x="1551" y="76"/>
                  </a:cubicBezTo>
                  <a:cubicBezTo>
                    <a:pt x="1642" y="8"/>
                    <a:pt x="1642" y="8"/>
                    <a:pt x="1642" y="8"/>
                  </a:cubicBezTo>
                  <a:lnTo>
                    <a:pt x="2231" y="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grpSp>
      <p:sp>
        <p:nvSpPr>
          <p:cNvPr id="52" name="RBContent45">
            <a:extLst>
              <a:ext uri="{FF2B5EF4-FFF2-40B4-BE49-F238E27FC236}">
                <a16:creationId xmlns:a16="http://schemas.microsoft.com/office/drawing/2014/main" id="{15CCA935-AB2E-406E-AC46-5ADD0CC77BE4}"/>
              </a:ext>
            </a:extLst>
          </p:cNvPr>
          <p:cNvSpPr txBox="1"/>
          <p:nvPr/>
        </p:nvSpPr>
        <p:spPr>
          <a:xfrm>
            <a:off x="6152659" y="2107859"/>
            <a:ext cx="2108398" cy="1473737"/>
          </a:xfrm>
          <a:prstGeom prst="rect">
            <a:avLst/>
          </a:prstGeom>
          <a:noFill/>
        </p:spPr>
        <p:txBody>
          <a:bodyPr vert="horz" wrap="square" lIns="0" tIns="0" rIns="0" bIns="0" rtlCol="0">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Arial" panose="020B0604020202020204" pitchFamily="34" charset="0"/>
              </a:rPr>
              <a:t>Who will </a:t>
            </a:r>
            <a:r>
              <a:rPr lang="en-US" sz="1100" b="1" dirty="0">
                <a:latin typeface="Arial" panose="020B0604020202020204" pitchFamily="34" charset="0"/>
              </a:rPr>
              <a:t>cover my logistics cost</a:t>
            </a:r>
            <a:r>
              <a:rPr lang="en-US" sz="1100" dirty="0">
                <a:latin typeface="Arial" panose="020B0604020202020204" pitchFamily="34" charset="0"/>
              </a:rPr>
              <a:t> (e.g. merchant or customer)?</a:t>
            </a:r>
          </a:p>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Arial" panose="020B0604020202020204" pitchFamily="34" charset="0"/>
              </a:rPr>
              <a:t>Is </a:t>
            </a:r>
            <a:r>
              <a:rPr lang="en-US" sz="1100" b="1" dirty="0">
                <a:latin typeface="Arial" panose="020B0604020202020204" pitchFamily="34" charset="0"/>
              </a:rPr>
              <a:t>logistics cost integrated to product price </a:t>
            </a:r>
            <a:r>
              <a:rPr lang="en-US" sz="1100" dirty="0">
                <a:latin typeface="Arial" panose="020B0604020202020204" pitchFamily="34" charset="0"/>
              </a:rPr>
              <a:t>or </a:t>
            </a:r>
            <a:r>
              <a:rPr lang="en-US" sz="1100" b="1" dirty="0">
                <a:latin typeface="Arial" panose="020B0604020202020204" pitchFamily="34" charset="0"/>
              </a:rPr>
              <a:t>separate line item </a:t>
            </a:r>
            <a:r>
              <a:rPr lang="en-US" sz="1100" dirty="0">
                <a:latin typeface="Arial" panose="020B0604020202020204" pitchFamily="34" charset="0"/>
              </a:rPr>
              <a:t>at checkout?</a:t>
            </a:r>
          </a:p>
          <a:p>
            <a:pPr marL="171450" lvl="1" indent="-171450">
              <a:lnSpc>
                <a:spcPct val="90000"/>
              </a:lnSpc>
              <a:spcBef>
                <a:spcPts val="400"/>
              </a:spcBef>
              <a:buClr>
                <a:schemeClr val="accent1"/>
              </a:buClr>
              <a:buSzPct val="100000"/>
              <a:buFont typeface="Wingdings" panose="05000000000000000000" pitchFamily="2" charset="2"/>
              <a:buChar char="§"/>
            </a:pPr>
            <a:r>
              <a:rPr lang="en-GB" sz="1100" dirty="0">
                <a:latin typeface="Arial" panose="020B0604020202020204" pitchFamily="34" charset="0"/>
              </a:rPr>
              <a:t>W</a:t>
            </a:r>
            <a:r>
              <a:rPr lang="en-US" sz="1100" dirty="0">
                <a:latin typeface="Arial" panose="020B0604020202020204" pitchFamily="34" charset="0"/>
              </a:rPr>
              <a:t>hat are </a:t>
            </a:r>
            <a:r>
              <a:rPr lang="en-US" sz="1100" b="1" dirty="0">
                <a:latin typeface="Arial" panose="020B0604020202020204" pitchFamily="34" charset="0"/>
              </a:rPr>
              <a:t>best practices </a:t>
            </a:r>
            <a:r>
              <a:rPr lang="en-US" sz="1100" dirty="0">
                <a:latin typeface="Arial" panose="020B0604020202020204" pitchFamily="34" charset="0"/>
              </a:rPr>
              <a:t>from </a:t>
            </a:r>
            <a:r>
              <a:rPr lang="en-US" sz="1100" b="1" dirty="0">
                <a:latin typeface="Arial" panose="020B0604020202020204" pitchFamily="34" charset="0"/>
              </a:rPr>
              <a:t>competition </a:t>
            </a:r>
            <a:r>
              <a:rPr lang="en-US" sz="1100" dirty="0">
                <a:latin typeface="Arial" panose="020B0604020202020204" pitchFamily="34" charset="0"/>
              </a:rPr>
              <a:t>towards </a:t>
            </a:r>
            <a:r>
              <a:rPr lang="en-US" sz="1100" b="1" dirty="0">
                <a:latin typeface="Arial" panose="020B0604020202020204" pitchFamily="34" charset="0"/>
              </a:rPr>
              <a:t>cost </a:t>
            </a:r>
            <a:r>
              <a:rPr lang="en-US" sz="1100" b="1" dirty="0" err="1">
                <a:latin typeface="Arial" panose="020B0604020202020204" pitchFamily="34" charset="0"/>
              </a:rPr>
              <a:t>optimisation</a:t>
            </a:r>
            <a:r>
              <a:rPr lang="en-US" sz="1100" dirty="0">
                <a:latin typeface="Arial" panose="020B0604020202020204" pitchFamily="34" charset="0"/>
              </a:rPr>
              <a:t>?</a:t>
            </a:r>
          </a:p>
        </p:txBody>
      </p:sp>
      <p:sp>
        <p:nvSpPr>
          <p:cNvPr id="53" name="Freeform 9">
            <a:extLst>
              <a:ext uri="{FF2B5EF4-FFF2-40B4-BE49-F238E27FC236}">
                <a16:creationId xmlns:a16="http://schemas.microsoft.com/office/drawing/2014/main" id="{0F61107C-BE26-435F-9144-1F2AFE24E6BB}"/>
              </a:ext>
            </a:extLst>
          </p:cNvPr>
          <p:cNvSpPr>
            <a:spLocks noChangeAspect="1" noEditPoints="1"/>
          </p:cNvSpPr>
          <p:nvPr/>
        </p:nvSpPr>
        <p:spPr bwMode="auto">
          <a:xfrm>
            <a:off x="7974656" y="1503015"/>
            <a:ext cx="269631" cy="310905"/>
          </a:xfrm>
          <a:custGeom>
            <a:avLst/>
            <a:gdLst>
              <a:gd name="T0" fmla="*/ 1280 w 1760"/>
              <a:gd name="T1" fmla="*/ 2000 h 2000"/>
              <a:gd name="T2" fmla="*/ 1280 w 1760"/>
              <a:gd name="T3" fmla="*/ 1920 h 2000"/>
              <a:gd name="T4" fmla="*/ 480 w 1760"/>
              <a:gd name="T5" fmla="*/ 1920 h 2000"/>
              <a:gd name="T6" fmla="*/ 480 w 1760"/>
              <a:gd name="T7" fmla="*/ 2000 h 2000"/>
              <a:gd name="T8" fmla="*/ 0 w 1760"/>
              <a:gd name="T9" fmla="*/ 2000 h 2000"/>
              <a:gd name="T10" fmla="*/ 0 w 1760"/>
              <a:gd name="T11" fmla="*/ 160 h 2000"/>
              <a:gd name="T12" fmla="*/ 160 w 1760"/>
              <a:gd name="T13" fmla="*/ 0 h 2000"/>
              <a:gd name="T14" fmla="*/ 1600 w 1760"/>
              <a:gd name="T15" fmla="*/ 0 h 2000"/>
              <a:gd name="T16" fmla="*/ 1760 w 1760"/>
              <a:gd name="T17" fmla="*/ 160 h 2000"/>
              <a:gd name="T18" fmla="*/ 1760 w 1760"/>
              <a:gd name="T19" fmla="*/ 2000 h 2000"/>
              <a:gd name="T20" fmla="*/ 1280 w 1760"/>
              <a:gd name="T21" fmla="*/ 2000 h 2000"/>
              <a:gd name="T22" fmla="*/ 932 w 1760"/>
              <a:gd name="T23" fmla="*/ 852 h 2000"/>
              <a:gd name="T24" fmla="*/ 1133 w 1760"/>
              <a:gd name="T25" fmla="*/ 650 h 2000"/>
              <a:gd name="T26" fmla="*/ 627 w 1760"/>
              <a:gd name="T27" fmla="*/ 650 h 2000"/>
              <a:gd name="T28" fmla="*/ 828 w 1760"/>
              <a:gd name="T29" fmla="*/ 852 h 2000"/>
              <a:gd name="T30" fmla="*/ 932 w 1760"/>
              <a:gd name="T31" fmla="*/ 852 h 2000"/>
              <a:gd name="T32" fmla="*/ 988 w 1760"/>
              <a:gd name="T33" fmla="*/ 908 h 2000"/>
              <a:gd name="T34" fmla="*/ 988 w 1760"/>
              <a:gd name="T35" fmla="*/ 1012 h 2000"/>
              <a:gd name="T36" fmla="*/ 1190 w 1760"/>
              <a:gd name="T37" fmla="*/ 1213 h 2000"/>
              <a:gd name="T38" fmla="*/ 1190 w 1760"/>
              <a:gd name="T39" fmla="*/ 707 h 2000"/>
              <a:gd name="T40" fmla="*/ 988 w 1760"/>
              <a:gd name="T41" fmla="*/ 908 h 2000"/>
              <a:gd name="T42" fmla="*/ 932 w 1760"/>
              <a:gd name="T43" fmla="*/ 1068 h 2000"/>
              <a:gd name="T44" fmla="*/ 828 w 1760"/>
              <a:gd name="T45" fmla="*/ 1068 h 2000"/>
              <a:gd name="T46" fmla="*/ 627 w 1760"/>
              <a:gd name="T47" fmla="*/ 1270 h 2000"/>
              <a:gd name="T48" fmla="*/ 1133 w 1760"/>
              <a:gd name="T49" fmla="*/ 1270 h 2000"/>
              <a:gd name="T50" fmla="*/ 932 w 1760"/>
              <a:gd name="T51" fmla="*/ 1068 h 2000"/>
              <a:gd name="T52" fmla="*/ 772 w 1760"/>
              <a:gd name="T53" fmla="*/ 1012 h 2000"/>
              <a:gd name="T54" fmla="*/ 772 w 1760"/>
              <a:gd name="T55" fmla="*/ 908 h 2000"/>
              <a:gd name="T56" fmla="*/ 570 w 1760"/>
              <a:gd name="T57" fmla="*/ 707 h 2000"/>
              <a:gd name="T58" fmla="*/ 570 w 1760"/>
              <a:gd name="T59" fmla="*/ 1213 h 2000"/>
              <a:gd name="T60" fmla="*/ 772 w 1760"/>
              <a:gd name="T61" fmla="*/ 1012 h 2000"/>
              <a:gd name="T62" fmla="*/ 880 w 1760"/>
              <a:gd name="T63" fmla="*/ 480 h 2000"/>
              <a:gd name="T64" fmla="*/ 1360 w 1760"/>
              <a:gd name="T65" fmla="*/ 960 h 2000"/>
              <a:gd name="T66" fmla="*/ 880 w 1760"/>
              <a:gd name="T67" fmla="*/ 1440 h 2000"/>
              <a:gd name="T68" fmla="*/ 400 w 1760"/>
              <a:gd name="T69" fmla="*/ 960 h 2000"/>
              <a:gd name="T70" fmla="*/ 880 w 1760"/>
              <a:gd name="T71" fmla="*/ 480 h 2000"/>
              <a:gd name="T72" fmla="*/ 320 w 1760"/>
              <a:gd name="T73" fmla="*/ 240 h 2000"/>
              <a:gd name="T74" fmla="*/ 160 w 1760"/>
              <a:gd name="T75" fmla="*/ 400 h 2000"/>
              <a:gd name="T76" fmla="*/ 160 w 1760"/>
              <a:gd name="T77" fmla="*/ 1520 h 2000"/>
              <a:gd name="T78" fmla="*/ 320 w 1760"/>
              <a:gd name="T79" fmla="*/ 1680 h 2000"/>
              <a:gd name="T80" fmla="*/ 1440 w 1760"/>
              <a:gd name="T81" fmla="*/ 1680 h 2000"/>
              <a:gd name="T82" fmla="*/ 1600 w 1760"/>
              <a:gd name="T83" fmla="*/ 1520 h 2000"/>
              <a:gd name="T84" fmla="*/ 1600 w 1760"/>
              <a:gd name="T85" fmla="*/ 400 h 2000"/>
              <a:gd name="T86" fmla="*/ 1440 w 1760"/>
              <a:gd name="T87" fmla="*/ 240 h 2000"/>
              <a:gd name="T88" fmla="*/ 320 w 1760"/>
              <a:gd name="T89" fmla="*/ 240 h 2000"/>
              <a:gd name="T90" fmla="*/ 1440 w 1760"/>
              <a:gd name="T91" fmla="*/ 320 h 2000"/>
              <a:gd name="T92" fmla="*/ 320 w 1760"/>
              <a:gd name="T93" fmla="*/ 320 h 2000"/>
              <a:gd name="T94" fmla="*/ 240 w 1760"/>
              <a:gd name="T95" fmla="*/ 400 h 2000"/>
              <a:gd name="T96" fmla="*/ 240 w 1760"/>
              <a:gd name="T97" fmla="*/ 1520 h 2000"/>
              <a:gd name="T98" fmla="*/ 320 w 1760"/>
              <a:gd name="T99" fmla="*/ 1600 h 2000"/>
              <a:gd name="T100" fmla="*/ 1440 w 1760"/>
              <a:gd name="T101" fmla="*/ 1600 h 2000"/>
              <a:gd name="T102" fmla="*/ 1520 w 1760"/>
              <a:gd name="T103" fmla="*/ 1520 h 2000"/>
              <a:gd name="T104" fmla="*/ 1520 w 1760"/>
              <a:gd name="T105" fmla="*/ 400 h 2000"/>
              <a:gd name="T106" fmla="*/ 1440 w 1760"/>
              <a:gd name="T107" fmla="*/ 320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0" h="2000">
                <a:moveTo>
                  <a:pt x="1280" y="2000"/>
                </a:moveTo>
                <a:cubicBezTo>
                  <a:pt x="1280" y="1920"/>
                  <a:pt x="1280" y="1920"/>
                  <a:pt x="1280" y="1920"/>
                </a:cubicBezTo>
                <a:cubicBezTo>
                  <a:pt x="480" y="1920"/>
                  <a:pt x="480" y="1920"/>
                  <a:pt x="480" y="1920"/>
                </a:cubicBezTo>
                <a:cubicBezTo>
                  <a:pt x="480" y="2000"/>
                  <a:pt x="480" y="2000"/>
                  <a:pt x="480" y="2000"/>
                </a:cubicBezTo>
                <a:cubicBezTo>
                  <a:pt x="0" y="2000"/>
                  <a:pt x="0" y="2000"/>
                  <a:pt x="0" y="2000"/>
                </a:cubicBezTo>
                <a:cubicBezTo>
                  <a:pt x="0" y="160"/>
                  <a:pt x="0" y="160"/>
                  <a:pt x="0" y="160"/>
                </a:cubicBezTo>
                <a:cubicBezTo>
                  <a:pt x="0" y="72"/>
                  <a:pt x="72" y="0"/>
                  <a:pt x="160" y="0"/>
                </a:cubicBezTo>
                <a:cubicBezTo>
                  <a:pt x="1600" y="0"/>
                  <a:pt x="1600" y="0"/>
                  <a:pt x="1600" y="0"/>
                </a:cubicBezTo>
                <a:cubicBezTo>
                  <a:pt x="1688" y="0"/>
                  <a:pt x="1760" y="72"/>
                  <a:pt x="1760" y="160"/>
                </a:cubicBezTo>
                <a:cubicBezTo>
                  <a:pt x="1760" y="2000"/>
                  <a:pt x="1760" y="2000"/>
                  <a:pt x="1760" y="2000"/>
                </a:cubicBezTo>
                <a:lnTo>
                  <a:pt x="1280" y="2000"/>
                </a:lnTo>
                <a:close/>
                <a:moveTo>
                  <a:pt x="932" y="852"/>
                </a:moveTo>
                <a:cubicBezTo>
                  <a:pt x="1133" y="650"/>
                  <a:pt x="1133" y="650"/>
                  <a:pt x="1133" y="650"/>
                </a:cubicBezTo>
                <a:cubicBezTo>
                  <a:pt x="987" y="530"/>
                  <a:pt x="773" y="530"/>
                  <a:pt x="627" y="650"/>
                </a:cubicBezTo>
                <a:cubicBezTo>
                  <a:pt x="828" y="852"/>
                  <a:pt x="828" y="852"/>
                  <a:pt x="828" y="852"/>
                </a:cubicBezTo>
                <a:cubicBezTo>
                  <a:pt x="861" y="836"/>
                  <a:pt x="899" y="836"/>
                  <a:pt x="932" y="852"/>
                </a:cubicBezTo>
                <a:close/>
                <a:moveTo>
                  <a:pt x="988" y="908"/>
                </a:moveTo>
                <a:cubicBezTo>
                  <a:pt x="1004" y="941"/>
                  <a:pt x="1004" y="979"/>
                  <a:pt x="988" y="1012"/>
                </a:cubicBezTo>
                <a:cubicBezTo>
                  <a:pt x="1190" y="1213"/>
                  <a:pt x="1190" y="1213"/>
                  <a:pt x="1190" y="1213"/>
                </a:cubicBezTo>
                <a:cubicBezTo>
                  <a:pt x="1310" y="1067"/>
                  <a:pt x="1310" y="853"/>
                  <a:pt x="1190" y="707"/>
                </a:cubicBezTo>
                <a:lnTo>
                  <a:pt x="988" y="908"/>
                </a:lnTo>
                <a:close/>
                <a:moveTo>
                  <a:pt x="932" y="1068"/>
                </a:moveTo>
                <a:cubicBezTo>
                  <a:pt x="899" y="1084"/>
                  <a:pt x="861" y="1084"/>
                  <a:pt x="828" y="1068"/>
                </a:cubicBezTo>
                <a:cubicBezTo>
                  <a:pt x="627" y="1270"/>
                  <a:pt x="627" y="1270"/>
                  <a:pt x="627" y="1270"/>
                </a:cubicBezTo>
                <a:cubicBezTo>
                  <a:pt x="773" y="1390"/>
                  <a:pt x="987" y="1390"/>
                  <a:pt x="1133" y="1270"/>
                </a:cubicBezTo>
                <a:lnTo>
                  <a:pt x="932" y="1068"/>
                </a:lnTo>
                <a:close/>
                <a:moveTo>
                  <a:pt x="772" y="1012"/>
                </a:moveTo>
                <a:cubicBezTo>
                  <a:pt x="756" y="979"/>
                  <a:pt x="756" y="941"/>
                  <a:pt x="772" y="908"/>
                </a:cubicBezTo>
                <a:cubicBezTo>
                  <a:pt x="570" y="707"/>
                  <a:pt x="570" y="707"/>
                  <a:pt x="570" y="707"/>
                </a:cubicBezTo>
                <a:cubicBezTo>
                  <a:pt x="450" y="853"/>
                  <a:pt x="450" y="1067"/>
                  <a:pt x="570" y="1213"/>
                </a:cubicBezTo>
                <a:lnTo>
                  <a:pt x="772" y="1012"/>
                </a:lnTo>
                <a:close/>
                <a:moveTo>
                  <a:pt x="880" y="480"/>
                </a:moveTo>
                <a:cubicBezTo>
                  <a:pt x="1145" y="480"/>
                  <a:pt x="1360" y="695"/>
                  <a:pt x="1360" y="960"/>
                </a:cubicBezTo>
                <a:cubicBezTo>
                  <a:pt x="1360" y="1225"/>
                  <a:pt x="1145" y="1440"/>
                  <a:pt x="880" y="1440"/>
                </a:cubicBezTo>
                <a:cubicBezTo>
                  <a:pt x="615" y="1440"/>
                  <a:pt x="400" y="1225"/>
                  <a:pt x="400" y="960"/>
                </a:cubicBezTo>
                <a:cubicBezTo>
                  <a:pt x="400" y="695"/>
                  <a:pt x="615" y="480"/>
                  <a:pt x="880" y="480"/>
                </a:cubicBezTo>
                <a:close/>
                <a:moveTo>
                  <a:pt x="320" y="240"/>
                </a:moveTo>
                <a:cubicBezTo>
                  <a:pt x="232" y="240"/>
                  <a:pt x="160" y="312"/>
                  <a:pt x="160" y="400"/>
                </a:cubicBezTo>
                <a:cubicBezTo>
                  <a:pt x="160" y="1520"/>
                  <a:pt x="160" y="1520"/>
                  <a:pt x="160" y="1520"/>
                </a:cubicBezTo>
                <a:cubicBezTo>
                  <a:pt x="160" y="1608"/>
                  <a:pt x="232" y="1680"/>
                  <a:pt x="320" y="1680"/>
                </a:cubicBezTo>
                <a:cubicBezTo>
                  <a:pt x="1440" y="1680"/>
                  <a:pt x="1440" y="1680"/>
                  <a:pt x="1440" y="1680"/>
                </a:cubicBezTo>
                <a:cubicBezTo>
                  <a:pt x="1528" y="1680"/>
                  <a:pt x="1600" y="1608"/>
                  <a:pt x="1600" y="1520"/>
                </a:cubicBezTo>
                <a:cubicBezTo>
                  <a:pt x="1600" y="400"/>
                  <a:pt x="1600" y="400"/>
                  <a:pt x="1600" y="400"/>
                </a:cubicBezTo>
                <a:cubicBezTo>
                  <a:pt x="1600" y="312"/>
                  <a:pt x="1528" y="240"/>
                  <a:pt x="1440" y="240"/>
                </a:cubicBezTo>
                <a:lnTo>
                  <a:pt x="320" y="240"/>
                </a:lnTo>
                <a:close/>
                <a:moveTo>
                  <a:pt x="1440" y="320"/>
                </a:moveTo>
                <a:cubicBezTo>
                  <a:pt x="320" y="320"/>
                  <a:pt x="320" y="320"/>
                  <a:pt x="320" y="320"/>
                </a:cubicBezTo>
                <a:cubicBezTo>
                  <a:pt x="276" y="320"/>
                  <a:pt x="240" y="356"/>
                  <a:pt x="240" y="400"/>
                </a:cubicBezTo>
                <a:cubicBezTo>
                  <a:pt x="240" y="1520"/>
                  <a:pt x="240" y="1520"/>
                  <a:pt x="240" y="1520"/>
                </a:cubicBezTo>
                <a:cubicBezTo>
                  <a:pt x="240" y="1564"/>
                  <a:pt x="276" y="1600"/>
                  <a:pt x="320" y="1600"/>
                </a:cubicBezTo>
                <a:cubicBezTo>
                  <a:pt x="1440" y="1600"/>
                  <a:pt x="1440" y="1600"/>
                  <a:pt x="1440" y="1600"/>
                </a:cubicBezTo>
                <a:cubicBezTo>
                  <a:pt x="1484" y="1600"/>
                  <a:pt x="1520" y="1564"/>
                  <a:pt x="1520" y="1520"/>
                </a:cubicBezTo>
                <a:cubicBezTo>
                  <a:pt x="1520" y="400"/>
                  <a:pt x="1520" y="400"/>
                  <a:pt x="1520" y="400"/>
                </a:cubicBezTo>
                <a:cubicBezTo>
                  <a:pt x="1520" y="356"/>
                  <a:pt x="1484" y="320"/>
                  <a:pt x="1440" y="320"/>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22" name="Slide Number Placeholder 2">
            <a:extLst>
              <a:ext uri="{FF2B5EF4-FFF2-40B4-BE49-F238E27FC236}">
                <a16:creationId xmlns:a16="http://schemas.microsoft.com/office/drawing/2014/main" id="{AE866103-0EB1-4A66-A124-6FDDF1472B49}"/>
              </a:ext>
            </a:extLst>
          </p:cNvPr>
          <p:cNvSpPr>
            <a:spLocks noGrp="1"/>
          </p:cNvSpPr>
          <p:nvPr>
            <p:ph type="sldNum" sz="quarter" idx="15"/>
          </p:nvPr>
        </p:nvSpPr>
        <p:spPr>
          <a:xfrm>
            <a:off x="420688" y="4826858"/>
            <a:ext cx="776426" cy="273844"/>
          </a:xfrm>
        </p:spPr>
        <p:txBody>
          <a:bodyPr/>
          <a:lstStyle/>
          <a:p>
            <a:fld id="{E52D2AFC-71C4-4511-B128-4ECEE52D3027}" type="slidenum">
              <a:rPr lang="en-ZA" smtClean="0"/>
              <a:pPr/>
              <a:t>57</a:t>
            </a:fld>
            <a:endParaRPr lang="en-ZA" dirty="0"/>
          </a:p>
        </p:txBody>
      </p:sp>
      <p:sp>
        <p:nvSpPr>
          <p:cNvPr id="23" name="TextBox 22">
            <a:hlinkClick r:id="rId5" action="ppaction://hlinksldjump"/>
          </p:cNvPr>
          <p:cNvSpPr txBox="1"/>
          <p:nvPr/>
        </p:nvSpPr>
        <p:spPr>
          <a:xfrm>
            <a:off x="8000426" y="4409641"/>
            <a:ext cx="704039" cy="307777"/>
          </a:xfrm>
          <a:prstGeom prst="rect">
            <a:avLst/>
          </a:prstGeom>
          <a:noFill/>
        </p:spPr>
        <p:txBody>
          <a:bodyPr wrap="none" rtlCol="0">
            <a:spAutoFit/>
          </a:bodyPr>
          <a:lstStyle/>
          <a:p>
            <a:r>
              <a:rPr lang="en-GB" sz="1400" b="1" dirty="0">
                <a:solidFill>
                  <a:schemeClr val="accent3">
                    <a:lumMod val="75000"/>
                  </a:schemeClr>
                </a:solidFill>
                <a:latin typeface="+mj-lt"/>
              </a:rPr>
              <a:t>BACK</a:t>
            </a:r>
          </a:p>
        </p:txBody>
      </p:sp>
      <p:pic>
        <p:nvPicPr>
          <p:cNvPr id="24" name="Picture 23" descr="Application&#10;&#10;Description automatically generated">
            <a:extLst>
              <a:ext uri="{FF2B5EF4-FFF2-40B4-BE49-F238E27FC236}">
                <a16:creationId xmlns:a16="http://schemas.microsoft.com/office/drawing/2014/main" id="{FC8AEBB1-5D37-4090-96DD-EEA053EF46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15111611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1B31BA9-309E-486E-A264-69B42345B1B4}"/>
              </a:ext>
            </a:extLst>
          </p:cNvPr>
          <p:cNvGraphicFramePr>
            <a:graphicFrameLocks noChangeAspect="1"/>
          </p:cNvGraphicFramePr>
          <p:nvPr>
            <p:custDataLst>
              <p:tags r:id="rId1"/>
            </p:custDataLst>
            <p:extLst>
              <p:ext uri="{D42A27DB-BD31-4B8C-83A1-F6EECF244321}">
                <p14:modId xmlns:p14="http://schemas.microsoft.com/office/powerpoint/2010/main" val="17090199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622" imgH="623" progId="TCLayout.ActiveDocument.1">
                  <p:embed/>
                </p:oleObj>
              </mc:Choice>
              <mc:Fallback>
                <p:oleObj name="think-cell Slide" r:id="rId3" imgW="622" imgH="623"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itle 4"/>
          <p:cNvSpPr>
            <a:spLocks noGrp="1"/>
          </p:cNvSpPr>
          <p:nvPr>
            <p:ph type="title"/>
          </p:nvPr>
        </p:nvSpPr>
        <p:spPr/>
        <p:txBody>
          <a:bodyPr wrap="square" lIns="0" tIns="0" rIns="0" bIns="0">
            <a:normAutofit/>
          </a:bodyPr>
          <a:lstStyle/>
          <a:p>
            <a:r>
              <a:rPr lang="en-GB" dirty="0"/>
              <a:t>4. What kind of technical platform is right for my online marketplace?</a:t>
            </a:r>
          </a:p>
        </p:txBody>
      </p:sp>
      <p:sp>
        <p:nvSpPr>
          <p:cNvPr id="20" name="Slide Number Placeholder 2">
            <a:extLst>
              <a:ext uri="{FF2B5EF4-FFF2-40B4-BE49-F238E27FC236}">
                <a16:creationId xmlns:a16="http://schemas.microsoft.com/office/drawing/2014/main" id="{9A6EA6B7-76DC-47CB-B4B9-9ADEA1E5348F}"/>
              </a:ext>
            </a:extLst>
          </p:cNvPr>
          <p:cNvSpPr>
            <a:spLocks noGrp="1"/>
          </p:cNvSpPr>
          <p:nvPr>
            <p:ph type="sldNum" sz="quarter" idx="15"/>
          </p:nvPr>
        </p:nvSpPr>
        <p:spPr>
          <a:xfrm>
            <a:off x="420688" y="4826858"/>
            <a:ext cx="776426" cy="273844"/>
          </a:xfrm>
        </p:spPr>
        <p:txBody>
          <a:bodyPr/>
          <a:lstStyle/>
          <a:p>
            <a:fld id="{E52D2AFC-71C4-4511-B128-4ECEE52D3027}" type="slidenum">
              <a:rPr lang="en-ZA" smtClean="0"/>
              <a:pPr/>
              <a:t>58</a:t>
            </a:fld>
            <a:endParaRPr lang="en-ZA" dirty="0"/>
          </a:p>
        </p:txBody>
      </p:sp>
      <p:sp>
        <p:nvSpPr>
          <p:cNvPr id="44" name="Freeform 19">
            <a:extLst>
              <a:ext uri="{FF2B5EF4-FFF2-40B4-BE49-F238E27FC236}">
                <a16:creationId xmlns:a16="http://schemas.microsoft.com/office/drawing/2014/main" id="{2F6ECA0C-51FC-4BB7-A35D-1F613D419BA8}"/>
              </a:ext>
            </a:extLst>
          </p:cNvPr>
          <p:cNvSpPr>
            <a:spLocks/>
          </p:cNvSpPr>
          <p:nvPr/>
        </p:nvSpPr>
        <p:spPr bwMode="auto">
          <a:xfrm>
            <a:off x="4790770" y="1540155"/>
            <a:ext cx="1197884" cy="1191597"/>
          </a:xfrm>
          <a:custGeom>
            <a:avLst/>
            <a:gdLst/>
            <a:ahLst/>
            <a:cxnLst/>
            <a:rect l="l" t="t" r="r" b="b"/>
            <a:pathLst>
              <a:path w="1417638" h="1410198">
                <a:moveTo>
                  <a:pt x="0" y="0"/>
                </a:moveTo>
                <a:cubicBezTo>
                  <a:pt x="780177" y="0"/>
                  <a:pt x="1417638" y="627951"/>
                  <a:pt x="1417638" y="1408134"/>
                </a:cubicBezTo>
                <a:lnTo>
                  <a:pt x="1110040" y="1410198"/>
                </a:lnTo>
                <a:cubicBezTo>
                  <a:pt x="1105995" y="800530"/>
                  <a:pt x="610610" y="307619"/>
                  <a:pt x="0" y="307232"/>
                </a:cubicBezTo>
                <a:close/>
              </a:path>
            </a:pathLst>
          </a:custGeom>
          <a:solidFill>
            <a:srgbClr val="DE002B"/>
          </a:solidFill>
          <a:ln w="28575"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dirty="0">
              <a:latin typeface="+mj-lt"/>
            </a:endParaRPr>
          </a:p>
        </p:txBody>
      </p:sp>
      <p:sp>
        <p:nvSpPr>
          <p:cNvPr id="45" name="Freeform 20">
            <a:extLst>
              <a:ext uri="{FF2B5EF4-FFF2-40B4-BE49-F238E27FC236}">
                <a16:creationId xmlns:a16="http://schemas.microsoft.com/office/drawing/2014/main" id="{D0919E3A-ADEA-4E49-A193-FDCFB2F99453}"/>
              </a:ext>
            </a:extLst>
          </p:cNvPr>
          <p:cNvSpPr>
            <a:spLocks/>
          </p:cNvSpPr>
          <p:nvPr/>
        </p:nvSpPr>
        <p:spPr bwMode="auto">
          <a:xfrm>
            <a:off x="4782722" y="2729999"/>
            <a:ext cx="1213981" cy="1215323"/>
          </a:xfrm>
          <a:custGeom>
            <a:avLst/>
            <a:gdLst/>
            <a:ahLst/>
            <a:cxnLst/>
            <a:rect l="l" t="t" r="r" b="b"/>
            <a:pathLst>
              <a:path w="1436688" h="1438276">
                <a:moveTo>
                  <a:pt x="1427174" y="0"/>
                </a:moveTo>
                <a:cubicBezTo>
                  <a:pt x="1427174" y="9515"/>
                  <a:pt x="1436667" y="9525"/>
                  <a:pt x="1436688" y="9525"/>
                </a:cubicBezTo>
                <a:cubicBezTo>
                  <a:pt x="1436688" y="800101"/>
                  <a:pt x="799217" y="1438276"/>
                  <a:pt x="9515" y="1438276"/>
                </a:cubicBezTo>
                <a:cubicBezTo>
                  <a:pt x="9515" y="1438276"/>
                  <a:pt x="9515" y="1428751"/>
                  <a:pt x="0" y="1428751"/>
                </a:cubicBezTo>
                <a:lnTo>
                  <a:pt x="2062" y="1121232"/>
                </a:lnTo>
                <a:lnTo>
                  <a:pt x="8731" y="1121569"/>
                </a:lnTo>
                <a:cubicBezTo>
                  <a:pt x="622457" y="1121569"/>
                  <a:pt x="1119981" y="624045"/>
                  <a:pt x="1119981" y="10319"/>
                </a:cubicBezTo>
                <a:cubicBezTo>
                  <a:pt x="1119981" y="7565"/>
                  <a:pt x="1119971" y="4813"/>
                  <a:pt x="1119565" y="2067"/>
                </a:cubicBezTo>
                <a:close/>
              </a:path>
            </a:pathLst>
          </a:custGeom>
          <a:solidFill>
            <a:srgbClr val="DE002B"/>
          </a:solidFill>
          <a:ln w="28575"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dirty="0">
              <a:latin typeface="+mj-lt"/>
            </a:endParaRPr>
          </a:p>
        </p:txBody>
      </p:sp>
      <p:sp>
        <p:nvSpPr>
          <p:cNvPr id="46" name="Freeform 21">
            <a:extLst>
              <a:ext uri="{FF2B5EF4-FFF2-40B4-BE49-F238E27FC236}">
                <a16:creationId xmlns:a16="http://schemas.microsoft.com/office/drawing/2014/main" id="{56787CE8-A431-4490-A3AF-8094EADBDF02}"/>
              </a:ext>
            </a:extLst>
          </p:cNvPr>
          <p:cNvSpPr>
            <a:spLocks/>
          </p:cNvSpPr>
          <p:nvPr/>
        </p:nvSpPr>
        <p:spPr bwMode="auto">
          <a:xfrm>
            <a:off x="3591455" y="2738048"/>
            <a:ext cx="1193011" cy="1199226"/>
          </a:xfrm>
          <a:custGeom>
            <a:avLst/>
            <a:gdLst/>
            <a:ahLst/>
            <a:cxnLst/>
            <a:rect l="l" t="t" r="r" b="b"/>
            <a:pathLst>
              <a:path w="1411870" h="1419226">
                <a:moveTo>
                  <a:pt x="106" y="0"/>
                </a:moveTo>
                <a:lnTo>
                  <a:pt x="307327" y="0"/>
                </a:lnTo>
                <a:lnTo>
                  <a:pt x="307287" y="794"/>
                </a:lnTo>
                <a:cubicBezTo>
                  <a:pt x="307287" y="612296"/>
                  <a:pt x="801211" y="1108436"/>
                  <a:pt x="1411870" y="1111708"/>
                </a:cubicBezTo>
                <a:lnTo>
                  <a:pt x="1409806" y="1419226"/>
                </a:lnTo>
                <a:cubicBezTo>
                  <a:pt x="628756" y="1419226"/>
                  <a:pt x="-9419" y="781051"/>
                  <a:pt x="106" y="0"/>
                </a:cubicBezTo>
                <a:close/>
              </a:path>
            </a:pathLst>
          </a:custGeom>
          <a:solidFill>
            <a:srgbClr val="DE002B"/>
          </a:solidFill>
          <a:ln w="28575"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dirty="0">
              <a:latin typeface="+mj-lt"/>
            </a:endParaRPr>
          </a:p>
        </p:txBody>
      </p:sp>
      <p:sp>
        <p:nvSpPr>
          <p:cNvPr id="47" name="Freeform 9">
            <a:extLst>
              <a:ext uri="{FF2B5EF4-FFF2-40B4-BE49-F238E27FC236}">
                <a16:creationId xmlns:a16="http://schemas.microsoft.com/office/drawing/2014/main" id="{369211AC-4349-4D76-B7BC-BE825CA9C8FD}"/>
              </a:ext>
            </a:extLst>
          </p:cNvPr>
          <p:cNvSpPr>
            <a:spLocks/>
          </p:cNvSpPr>
          <p:nvPr/>
        </p:nvSpPr>
        <p:spPr bwMode="auto">
          <a:xfrm>
            <a:off x="3591545" y="1540163"/>
            <a:ext cx="1199225" cy="1197884"/>
          </a:xfrm>
          <a:custGeom>
            <a:avLst/>
            <a:gdLst/>
            <a:ahLst/>
            <a:cxnLst/>
            <a:rect l="l" t="t" r="r" b="b"/>
            <a:pathLst>
              <a:path w="1419225" h="1417638">
                <a:moveTo>
                  <a:pt x="1419225" y="0"/>
                </a:moveTo>
                <a:lnTo>
                  <a:pt x="1419225" y="307222"/>
                </a:lnTo>
                <a:lnTo>
                  <a:pt x="1418431" y="307182"/>
                </a:lnTo>
                <a:cubicBezTo>
                  <a:pt x="804970" y="307182"/>
                  <a:pt x="307610" y="804277"/>
                  <a:pt x="307221" y="1417638"/>
                </a:cubicBezTo>
                <a:lnTo>
                  <a:pt x="0" y="1417638"/>
                </a:lnTo>
                <a:cubicBezTo>
                  <a:pt x="0" y="627947"/>
                  <a:pt x="628650" y="0"/>
                  <a:pt x="1419225" y="0"/>
                </a:cubicBezTo>
                <a:close/>
              </a:path>
            </a:pathLst>
          </a:custGeom>
          <a:solidFill>
            <a:srgbClr val="DE002B"/>
          </a:solidFill>
          <a:ln w="28575"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dirty="0">
              <a:latin typeface="+mj-lt"/>
            </a:endParaRPr>
          </a:p>
        </p:txBody>
      </p:sp>
      <p:sp>
        <p:nvSpPr>
          <p:cNvPr id="43" name="Oval 42">
            <a:extLst>
              <a:ext uri="{FF2B5EF4-FFF2-40B4-BE49-F238E27FC236}">
                <a16:creationId xmlns:a16="http://schemas.microsoft.com/office/drawing/2014/main" id="{F45EAF77-DB36-4934-A4EA-D3609D6A7A13}"/>
              </a:ext>
            </a:extLst>
          </p:cNvPr>
          <p:cNvSpPr/>
          <p:nvPr/>
        </p:nvSpPr>
        <p:spPr>
          <a:xfrm>
            <a:off x="4017555" y="1954513"/>
            <a:ext cx="1554480" cy="1554480"/>
          </a:xfrm>
          <a:prstGeom prst="ellipse">
            <a:avLst/>
          </a:prstGeom>
          <a:solidFill>
            <a:schemeClr val="accent3">
              <a:lumMod val="75000"/>
            </a:schemeClr>
          </a:solidFill>
          <a:ln w="28575" cmpd="sng">
            <a:solidFill>
              <a:schemeClr val="bg1"/>
            </a:solidFill>
          </a:ln>
          <a:effectLst/>
        </p:spPr>
        <p:style>
          <a:lnRef idx="1">
            <a:schemeClr val="accent1"/>
          </a:lnRef>
          <a:fillRef idx="0">
            <a:schemeClr val="accent1"/>
          </a:fillRef>
          <a:effectRef idx="0">
            <a:schemeClr val="accent1"/>
          </a:effectRef>
          <a:fontRef idx="minor">
            <a:schemeClr val="tx1"/>
          </a:fontRef>
        </p:style>
        <p:txBody>
          <a:bodyPr lIns="0" tIns="0" rIns="0" bIns="0" rtlCol="0" anchor="ctr" anchorCtr="0">
            <a:noAutofit/>
          </a:bodyPr>
          <a:lstStyle/>
          <a:p>
            <a:pPr algn="ctr">
              <a:lnSpc>
                <a:spcPct val="90000"/>
              </a:lnSpc>
              <a:spcBef>
                <a:spcPts val="400"/>
              </a:spcBef>
            </a:pPr>
            <a:r>
              <a:rPr lang="en-US" sz="1500" b="1" dirty="0">
                <a:solidFill>
                  <a:schemeClr val="bg1"/>
                </a:solidFill>
                <a:latin typeface="+mj-lt"/>
              </a:rPr>
              <a:t>Technology</a:t>
            </a:r>
          </a:p>
        </p:txBody>
      </p:sp>
      <p:sp>
        <p:nvSpPr>
          <p:cNvPr id="2" name="Oval 1">
            <a:extLst>
              <a:ext uri="{FF2B5EF4-FFF2-40B4-BE49-F238E27FC236}">
                <a16:creationId xmlns:a16="http://schemas.microsoft.com/office/drawing/2014/main" id="{1E1BACAF-1766-4BA9-90B3-D2D3F561FC78}"/>
              </a:ext>
            </a:extLst>
          </p:cNvPr>
          <p:cNvSpPr/>
          <p:nvPr/>
        </p:nvSpPr>
        <p:spPr>
          <a:xfrm>
            <a:off x="3971107" y="3570514"/>
            <a:ext cx="226423" cy="2264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5F18232A-572F-4D5C-8EDE-540E89281E11}"/>
              </a:ext>
            </a:extLst>
          </p:cNvPr>
          <p:cNvCxnSpPr>
            <a:cxnSpLocks/>
          </p:cNvCxnSpPr>
          <p:nvPr/>
        </p:nvCxnSpPr>
        <p:spPr>
          <a:xfrm>
            <a:off x="1198298" y="3675149"/>
            <a:ext cx="2883950" cy="0"/>
          </a:xfrm>
          <a:prstGeom prst="line">
            <a:avLst/>
          </a:prstGeom>
          <a:ln w="22225" cmpd="sng">
            <a:solidFill>
              <a:schemeClr val="accent3"/>
            </a:solidFill>
            <a:tailEnd type="oval" w="lg" len="lg"/>
          </a:ln>
          <a:effectLst/>
        </p:spPr>
        <p:style>
          <a:lnRef idx="1">
            <a:schemeClr val="accent1"/>
          </a:lnRef>
          <a:fillRef idx="0">
            <a:schemeClr val="accent1"/>
          </a:fillRef>
          <a:effectRef idx="0">
            <a:schemeClr val="accent1"/>
          </a:effectRef>
          <a:fontRef idx="minor">
            <a:schemeClr val="tx1"/>
          </a:fontRef>
        </p:style>
      </p:cxnSp>
      <p:sp>
        <p:nvSpPr>
          <p:cNvPr id="39" name="ListLeanHorizontalTextTopic0">
            <a:extLst>
              <a:ext uri="{FF2B5EF4-FFF2-40B4-BE49-F238E27FC236}">
                <a16:creationId xmlns:a16="http://schemas.microsoft.com/office/drawing/2014/main" id="{5A6B5E57-FCA3-4F55-AAD1-7714EFA3B30B}"/>
              </a:ext>
            </a:extLst>
          </p:cNvPr>
          <p:cNvSpPr txBox="1"/>
          <p:nvPr/>
        </p:nvSpPr>
        <p:spPr>
          <a:xfrm>
            <a:off x="1197116" y="2979018"/>
            <a:ext cx="2885132" cy="695951"/>
          </a:xfrm>
          <a:prstGeom prst="rect">
            <a:avLst/>
          </a:prstGeom>
          <a:noFill/>
          <a:ln w="9525">
            <a:noFill/>
          </a:ln>
        </p:spPr>
        <p:txBody>
          <a:bodyPr vert="horz" wrap="square" lIns="0" tIns="0" rIns="0" bIns="72000" rtlCol="0" anchor="b">
            <a:spAutoFit/>
          </a:bodyPr>
          <a:lstStyle/>
          <a:p>
            <a:pPr>
              <a:lnSpc>
                <a:spcPct val="90000"/>
              </a:lnSpc>
              <a:spcBef>
                <a:spcPts val="400"/>
              </a:spcBef>
              <a:buSzPct val="100000"/>
            </a:pPr>
            <a:r>
              <a:rPr lang="en-US" sz="1500" b="1" noProof="0" dirty="0">
                <a:solidFill>
                  <a:srgbClr val="DE002B"/>
                </a:solidFill>
                <a:latin typeface="+mj-lt"/>
                <a:cs typeface="Arial Narrow" pitchFamily="34" charset="0"/>
              </a:rPr>
              <a:t>How to integrate with my existing mobile money platform?</a:t>
            </a:r>
          </a:p>
        </p:txBody>
      </p:sp>
      <p:sp>
        <p:nvSpPr>
          <p:cNvPr id="40" name="ListLeanHorizontalTextDetail0">
            <a:extLst>
              <a:ext uri="{FF2B5EF4-FFF2-40B4-BE49-F238E27FC236}">
                <a16:creationId xmlns:a16="http://schemas.microsoft.com/office/drawing/2014/main" id="{32747B37-C993-41A3-BEB6-ADAC9A0FA027}"/>
              </a:ext>
            </a:extLst>
          </p:cNvPr>
          <p:cNvSpPr txBox="1"/>
          <p:nvPr/>
        </p:nvSpPr>
        <p:spPr>
          <a:xfrm>
            <a:off x="1197116" y="3674970"/>
            <a:ext cx="2935346" cy="769748"/>
          </a:xfrm>
          <a:prstGeom prst="rect">
            <a:avLst/>
          </a:prstGeom>
          <a:noFill/>
          <a:ln w="9525">
            <a:noFill/>
          </a:ln>
        </p:spPr>
        <p:txBody>
          <a:bodyPr vert="horz" wrap="square" lIns="0" tIns="108000" rIns="0" bIns="0" rtlCol="0">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mj-lt"/>
              </a:rPr>
              <a:t>How do I </a:t>
            </a:r>
            <a:r>
              <a:rPr lang="en-US" sz="1100" b="1" dirty="0">
                <a:latin typeface="+mj-lt"/>
              </a:rPr>
              <a:t>leverage </a:t>
            </a:r>
            <a:r>
              <a:rPr lang="en-US" sz="1100" dirty="0">
                <a:latin typeface="+mj-lt"/>
              </a:rPr>
              <a:t>the </a:t>
            </a:r>
            <a:r>
              <a:rPr lang="en-US" sz="1100" b="1" dirty="0">
                <a:latin typeface="+mj-lt"/>
              </a:rPr>
              <a:t>existing capabilities </a:t>
            </a:r>
            <a:r>
              <a:rPr lang="en-US" sz="1100" dirty="0">
                <a:latin typeface="+mj-lt"/>
              </a:rPr>
              <a:t>(e.g. analytics tools, CRM)</a:t>
            </a:r>
          </a:p>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mj-lt"/>
              </a:rPr>
              <a:t>How to ensure that my </a:t>
            </a:r>
            <a:r>
              <a:rPr lang="en-US" sz="1100" b="1" dirty="0">
                <a:latin typeface="+mj-lt"/>
              </a:rPr>
              <a:t>databases </a:t>
            </a:r>
            <a:r>
              <a:rPr lang="en-US" sz="1100" dirty="0">
                <a:latin typeface="+mj-lt"/>
              </a:rPr>
              <a:t>are </a:t>
            </a:r>
            <a:r>
              <a:rPr lang="en-US" sz="1100" b="1" dirty="0">
                <a:latin typeface="+mj-lt"/>
              </a:rPr>
              <a:t>aligned</a:t>
            </a:r>
            <a:r>
              <a:rPr lang="en-US" sz="1100" dirty="0">
                <a:latin typeface="+mj-lt"/>
              </a:rPr>
              <a:t>?</a:t>
            </a:r>
          </a:p>
        </p:txBody>
      </p:sp>
      <p:sp>
        <p:nvSpPr>
          <p:cNvPr id="23" name="Oval 22">
            <a:extLst>
              <a:ext uri="{FF2B5EF4-FFF2-40B4-BE49-F238E27FC236}">
                <a16:creationId xmlns:a16="http://schemas.microsoft.com/office/drawing/2014/main" id="{16A0F053-BA09-479A-8C26-AE3A6D2CE7AF}"/>
              </a:ext>
            </a:extLst>
          </p:cNvPr>
          <p:cNvSpPr/>
          <p:nvPr/>
        </p:nvSpPr>
        <p:spPr>
          <a:xfrm>
            <a:off x="5425438" y="1689463"/>
            <a:ext cx="226423" cy="2264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1B3945E-22ED-4DF9-8E79-1805BF927A0E}"/>
              </a:ext>
            </a:extLst>
          </p:cNvPr>
          <p:cNvSpPr/>
          <p:nvPr/>
        </p:nvSpPr>
        <p:spPr>
          <a:xfrm>
            <a:off x="3979815" y="1689463"/>
            <a:ext cx="226423" cy="2264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6900C39-30A1-477F-855B-B8B47AF19595}"/>
              </a:ext>
            </a:extLst>
          </p:cNvPr>
          <p:cNvCxnSpPr>
            <a:cxnSpLocks/>
          </p:cNvCxnSpPr>
          <p:nvPr/>
        </p:nvCxnSpPr>
        <p:spPr>
          <a:xfrm flipH="1">
            <a:off x="5527140" y="1803598"/>
            <a:ext cx="2883950" cy="0"/>
          </a:xfrm>
          <a:prstGeom prst="line">
            <a:avLst/>
          </a:prstGeom>
          <a:ln w="22225" cmpd="sng">
            <a:solidFill>
              <a:schemeClr val="accent3"/>
            </a:solidFill>
            <a:tailEnd type="oval" w="lg" len="lg"/>
          </a:ln>
          <a:effectLst/>
        </p:spPr>
        <p:style>
          <a:lnRef idx="1">
            <a:schemeClr val="accent1"/>
          </a:lnRef>
          <a:fillRef idx="0">
            <a:schemeClr val="accent1"/>
          </a:fillRef>
          <a:effectRef idx="0">
            <a:schemeClr val="accent1"/>
          </a:effectRef>
          <a:fontRef idx="minor">
            <a:schemeClr val="tx1"/>
          </a:fontRef>
        </p:style>
      </p:cxnSp>
      <p:sp>
        <p:nvSpPr>
          <p:cNvPr id="35" name="ListLeanHorizontalTextTopic0">
            <a:extLst>
              <a:ext uri="{FF2B5EF4-FFF2-40B4-BE49-F238E27FC236}">
                <a16:creationId xmlns:a16="http://schemas.microsoft.com/office/drawing/2014/main" id="{86CF5790-1FA4-4C92-AD0B-9B04929B39D7}"/>
              </a:ext>
            </a:extLst>
          </p:cNvPr>
          <p:cNvSpPr txBox="1"/>
          <p:nvPr/>
        </p:nvSpPr>
        <p:spPr>
          <a:xfrm>
            <a:off x="6143204" y="1315217"/>
            <a:ext cx="2267886" cy="488201"/>
          </a:xfrm>
          <a:prstGeom prst="rect">
            <a:avLst/>
          </a:prstGeom>
          <a:noFill/>
          <a:ln w="9525">
            <a:noFill/>
          </a:ln>
        </p:spPr>
        <p:txBody>
          <a:bodyPr vert="horz" wrap="square" lIns="0" tIns="0" rIns="0" bIns="72000" rtlCol="0" anchor="b">
            <a:spAutoFit/>
          </a:bodyPr>
          <a:lstStyle/>
          <a:p>
            <a:pPr>
              <a:lnSpc>
                <a:spcPct val="90000"/>
              </a:lnSpc>
              <a:spcBef>
                <a:spcPts val="400"/>
              </a:spcBef>
              <a:buSzPct val="100000"/>
            </a:pPr>
            <a:r>
              <a:rPr lang="en-US" sz="1500" b="1" dirty="0">
                <a:solidFill>
                  <a:srgbClr val="DE002B"/>
                </a:solidFill>
                <a:latin typeface="+mj-lt"/>
                <a:cs typeface="Arial Narrow" pitchFamily="34" charset="0"/>
              </a:rPr>
              <a:t>How to select the platform?</a:t>
            </a:r>
            <a:endParaRPr lang="en-US" sz="1500" b="1" noProof="0" dirty="0">
              <a:solidFill>
                <a:srgbClr val="DE002B"/>
              </a:solidFill>
              <a:latin typeface="+mj-lt"/>
              <a:cs typeface="Arial Narrow" pitchFamily="34" charset="0"/>
            </a:endParaRPr>
          </a:p>
        </p:txBody>
      </p:sp>
      <p:sp>
        <p:nvSpPr>
          <p:cNvPr id="36" name="ListLeanHorizontalTextDetail0">
            <a:extLst>
              <a:ext uri="{FF2B5EF4-FFF2-40B4-BE49-F238E27FC236}">
                <a16:creationId xmlns:a16="http://schemas.microsoft.com/office/drawing/2014/main" id="{75D3B791-EDAB-4D0A-9788-C8D12F9FDA33}"/>
              </a:ext>
            </a:extLst>
          </p:cNvPr>
          <p:cNvSpPr txBox="1"/>
          <p:nvPr/>
        </p:nvSpPr>
        <p:spPr>
          <a:xfrm>
            <a:off x="6143204" y="1803418"/>
            <a:ext cx="2267886" cy="1634088"/>
          </a:xfrm>
          <a:prstGeom prst="rect">
            <a:avLst/>
          </a:prstGeom>
          <a:noFill/>
          <a:ln w="9525">
            <a:noFill/>
          </a:ln>
        </p:spPr>
        <p:txBody>
          <a:bodyPr vert="horz" wrap="square" lIns="0" tIns="108000" rIns="0" bIns="0" rtlCol="0">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mj-lt"/>
              </a:rPr>
              <a:t>Do I have any </a:t>
            </a:r>
            <a:r>
              <a:rPr lang="en-US" sz="1100" b="1" dirty="0">
                <a:latin typeface="+mj-lt"/>
              </a:rPr>
              <a:t>preferred vendors</a:t>
            </a:r>
            <a:r>
              <a:rPr lang="en-US" sz="1100" dirty="0">
                <a:latin typeface="+mj-lt"/>
              </a:rPr>
              <a:t>?</a:t>
            </a:r>
          </a:p>
          <a:p>
            <a:pPr marL="171450" lvl="1" indent="-171450">
              <a:lnSpc>
                <a:spcPct val="90000"/>
              </a:lnSpc>
              <a:spcBef>
                <a:spcPts val="400"/>
              </a:spcBef>
              <a:buClr>
                <a:schemeClr val="accent1"/>
              </a:buClr>
              <a:buSzPct val="100000"/>
              <a:buFont typeface="Wingdings" panose="05000000000000000000" pitchFamily="2" charset="2"/>
              <a:buChar char="§"/>
            </a:pPr>
            <a:r>
              <a:rPr lang="en-GB" sz="1100" dirty="0">
                <a:latin typeface="+mj-lt"/>
              </a:rPr>
              <a:t>W</a:t>
            </a:r>
            <a:r>
              <a:rPr lang="en-US" sz="1100" dirty="0">
                <a:latin typeface="+mj-lt"/>
              </a:rPr>
              <a:t>hat are </a:t>
            </a:r>
            <a:r>
              <a:rPr lang="en-US" sz="1100" b="1" dirty="0">
                <a:latin typeface="+mj-lt"/>
              </a:rPr>
              <a:t>most critical criteria </a:t>
            </a:r>
            <a:r>
              <a:rPr lang="en-US" sz="1100" dirty="0">
                <a:latin typeface="+mj-lt"/>
              </a:rPr>
              <a:t>when </a:t>
            </a:r>
            <a:r>
              <a:rPr lang="en-US" sz="1100" b="1" dirty="0">
                <a:latin typeface="+mj-lt"/>
              </a:rPr>
              <a:t>selecting platform vendor</a:t>
            </a:r>
            <a:r>
              <a:rPr lang="en-US" sz="1100" dirty="0">
                <a:latin typeface="+mj-lt"/>
              </a:rPr>
              <a:t>?</a:t>
            </a:r>
          </a:p>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mj-lt"/>
              </a:rPr>
              <a:t>Do I </a:t>
            </a:r>
            <a:r>
              <a:rPr lang="en-US" sz="1100" b="1" dirty="0" err="1">
                <a:latin typeface="+mj-lt"/>
              </a:rPr>
              <a:t>prioritise</a:t>
            </a:r>
            <a:r>
              <a:rPr lang="en-US" sz="1100" b="1" dirty="0">
                <a:latin typeface="+mj-lt"/>
              </a:rPr>
              <a:t> scalability </a:t>
            </a:r>
            <a:r>
              <a:rPr lang="en-US" sz="1100" dirty="0">
                <a:latin typeface="+mj-lt"/>
              </a:rPr>
              <a:t>or </a:t>
            </a:r>
            <a:r>
              <a:rPr lang="en-US" sz="1100" b="1" dirty="0">
                <a:latin typeface="+mj-lt"/>
              </a:rPr>
              <a:t>time to market</a:t>
            </a:r>
            <a:r>
              <a:rPr lang="en-US" sz="1100" dirty="0">
                <a:latin typeface="+mj-lt"/>
              </a:rPr>
              <a:t>?</a:t>
            </a:r>
          </a:p>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mj-lt"/>
              </a:rPr>
              <a:t>Do I have the </a:t>
            </a:r>
            <a:r>
              <a:rPr lang="en-US" sz="1100" b="1" dirty="0">
                <a:latin typeface="+mj-lt"/>
              </a:rPr>
              <a:t>capabilities to build </a:t>
            </a:r>
            <a:r>
              <a:rPr lang="en-US" sz="1100" dirty="0">
                <a:latin typeface="+mj-lt"/>
              </a:rPr>
              <a:t>a </a:t>
            </a:r>
            <a:r>
              <a:rPr lang="en-US" sz="1100" b="1" dirty="0">
                <a:latin typeface="+mj-lt"/>
              </a:rPr>
              <a:t>custom-made platform</a:t>
            </a:r>
            <a:r>
              <a:rPr lang="en-US" sz="1100" dirty="0">
                <a:latin typeface="+mj-lt"/>
              </a:rPr>
              <a:t>?</a:t>
            </a:r>
          </a:p>
        </p:txBody>
      </p:sp>
      <p:cxnSp>
        <p:nvCxnSpPr>
          <p:cNvPr id="31" name="Straight Connector 30">
            <a:extLst>
              <a:ext uri="{FF2B5EF4-FFF2-40B4-BE49-F238E27FC236}">
                <a16:creationId xmlns:a16="http://schemas.microsoft.com/office/drawing/2014/main" id="{BBC96CAB-1BBF-4D8A-AAF4-8ECC2654B531}"/>
              </a:ext>
            </a:extLst>
          </p:cNvPr>
          <p:cNvCxnSpPr>
            <a:cxnSpLocks/>
          </p:cNvCxnSpPr>
          <p:nvPr/>
        </p:nvCxnSpPr>
        <p:spPr>
          <a:xfrm>
            <a:off x="1198298" y="1803598"/>
            <a:ext cx="2883950" cy="0"/>
          </a:xfrm>
          <a:prstGeom prst="line">
            <a:avLst/>
          </a:prstGeom>
          <a:ln w="22225" cmpd="sng">
            <a:solidFill>
              <a:schemeClr val="accent3"/>
            </a:solidFill>
            <a:tailEnd type="oval" w="lg" len="lg"/>
          </a:ln>
          <a:effectLst/>
        </p:spPr>
        <p:style>
          <a:lnRef idx="1">
            <a:schemeClr val="accent1"/>
          </a:lnRef>
          <a:fillRef idx="0">
            <a:schemeClr val="accent1"/>
          </a:fillRef>
          <a:effectRef idx="0">
            <a:schemeClr val="accent1"/>
          </a:effectRef>
          <a:fontRef idx="minor">
            <a:schemeClr val="tx1"/>
          </a:fontRef>
        </p:style>
      </p:cxnSp>
      <p:sp>
        <p:nvSpPr>
          <p:cNvPr id="33" name="ListLeanHorizontalTextTopic0">
            <a:extLst>
              <a:ext uri="{FF2B5EF4-FFF2-40B4-BE49-F238E27FC236}">
                <a16:creationId xmlns:a16="http://schemas.microsoft.com/office/drawing/2014/main" id="{7BF4B35B-3562-4162-A0A6-9867E62B5B5D}"/>
              </a:ext>
            </a:extLst>
          </p:cNvPr>
          <p:cNvSpPr txBox="1"/>
          <p:nvPr/>
        </p:nvSpPr>
        <p:spPr>
          <a:xfrm>
            <a:off x="1197114" y="1315217"/>
            <a:ext cx="2857285" cy="488201"/>
          </a:xfrm>
          <a:prstGeom prst="rect">
            <a:avLst/>
          </a:prstGeom>
          <a:noFill/>
          <a:ln w="9525">
            <a:noFill/>
          </a:ln>
        </p:spPr>
        <p:txBody>
          <a:bodyPr vert="horz" wrap="square" lIns="0" tIns="0" rIns="0" bIns="72000" rtlCol="0" anchor="b">
            <a:spAutoFit/>
          </a:bodyPr>
          <a:lstStyle/>
          <a:p>
            <a:pPr>
              <a:lnSpc>
                <a:spcPct val="90000"/>
              </a:lnSpc>
              <a:spcBef>
                <a:spcPts val="400"/>
              </a:spcBef>
              <a:buSzPct val="100000"/>
            </a:pPr>
            <a:r>
              <a:rPr lang="en-US" sz="1500" b="1" dirty="0">
                <a:solidFill>
                  <a:srgbClr val="DE002B"/>
                </a:solidFill>
                <a:latin typeface="+mj-lt"/>
                <a:cs typeface="Arial Narrow" pitchFamily="34" charset="0"/>
              </a:rPr>
              <a:t>What will my architecture look like?</a:t>
            </a:r>
            <a:endParaRPr lang="en-US" sz="1500" b="1" noProof="0" dirty="0">
              <a:solidFill>
                <a:srgbClr val="DE002B"/>
              </a:solidFill>
              <a:latin typeface="+mj-lt"/>
              <a:cs typeface="Arial Narrow" pitchFamily="34" charset="0"/>
            </a:endParaRPr>
          </a:p>
        </p:txBody>
      </p:sp>
      <p:sp>
        <p:nvSpPr>
          <p:cNvPr id="34" name="ListLeanHorizontalTextDetail0">
            <a:extLst>
              <a:ext uri="{FF2B5EF4-FFF2-40B4-BE49-F238E27FC236}">
                <a16:creationId xmlns:a16="http://schemas.microsoft.com/office/drawing/2014/main" id="{18AE6CE5-089E-40EF-B7DA-4C4B061C4641}"/>
              </a:ext>
            </a:extLst>
          </p:cNvPr>
          <p:cNvSpPr txBox="1"/>
          <p:nvPr/>
        </p:nvSpPr>
        <p:spPr>
          <a:xfrm>
            <a:off x="1197116" y="1803418"/>
            <a:ext cx="2267886" cy="769748"/>
          </a:xfrm>
          <a:prstGeom prst="rect">
            <a:avLst/>
          </a:prstGeom>
        </p:spPr>
        <p:txBody>
          <a:bodyPr vert="horz" wrap="square" lIns="0" tIns="108000" rIns="0" bIns="0" rtlCol="0">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mj-lt"/>
              </a:rPr>
              <a:t>What </a:t>
            </a:r>
            <a:r>
              <a:rPr lang="en-US" sz="1100" b="1" dirty="0">
                <a:latin typeface="+mj-lt"/>
              </a:rPr>
              <a:t>platforms </a:t>
            </a:r>
            <a:r>
              <a:rPr lang="en-US" sz="1100" dirty="0">
                <a:latin typeface="+mj-lt"/>
              </a:rPr>
              <a:t>are </a:t>
            </a:r>
            <a:r>
              <a:rPr lang="en-US" sz="1100" b="1" dirty="0">
                <a:latin typeface="+mj-lt"/>
              </a:rPr>
              <a:t>required</a:t>
            </a:r>
            <a:r>
              <a:rPr lang="en-US" sz="1100" dirty="0">
                <a:latin typeface="+mj-lt"/>
              </a:rPr>
              <a:t>?</a:t>
            </a:r>
          </a:p>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mj-lt"/>
              </a:rPr>
              <a:t>Will the </a:t>
            </a:r>
            <a:r>
              <a:rPr lang="en-US" sz="1100" b="1" dirty="0">
                <a:latin typeface="+mj-lt"/>
              </a:rPr>
              <a:t>marketplace platform </a:t>
            </a:r>
            <a:r>
              <a:rPr lang="en-US" sz="1100" dirty="0">
                <a:latin typeface="+mj-lt"/>
              </a:rPr>
              <a:t>be the </a:t>
            </a:r>
            <a:r>
              <a:rPr lang="en-US" sz="1100" b="1" dirty="0" err="1">
                <a:latin typeface="+mj-lt"/>
              </a:rPr>
              <a:t>centre</a:t>
            </a:r>
            <a:r>
              <a:rPr lang="en-US" sz="1100" b="1" dirty="0">
                <a:latin typeface="+mj-lt"/>
              </a:rPr>
              <a:t> </a:t>
            </a:r>
            <a:r>
              <a:rPr lang="en-US" sz="1100" dirty="0">
                <a:latin typeface="+mj-lt"/>
              </a:rPr>
              <a:t>of my </a:t>
            </a:r>
            <a:r>
              <a:rPr lang="en-US" sz="1100" b="1" dirty="0">
                <a:latin typeface="+mj-lt"/>
              </a:rPr>
              <a:t>architecture</a:t>
            </a:r>
            <a:r>
              <a:rPr lang="en-US" sz="1100" dirty="0">
                <a:latin typeface="+mj-lt"/>
              </a:rPr>
              <a:t>?</a:t>
            </a:r>
          </a:p>
        </p:txBody>
      </p:sp>
      <p:sp>
        <p:nvSpPr>
          <p:cNvPr id="25" name="TextBox 24">
            <a:hlinkClick r:id="rId5" action="ppaction://hlinksldjump"/>
          </p:cNvPr>
          <p:cNvSpPr txBox="1"/>
          <p:nvPr/>
        </p:nvSpPr>
        <p:spPr>
          <a:xfrm>
            <a:off x="8000426" y="4409641"/>
            <a:ext cx="704039" cy="307777"/>
          </a:xfrm>
          <a:prstGeom prst="rect">
            <a:avLst/>
          </a:prstGeom>
          <a:noFill/>
        </p:spPr>
        <p:txBody>
          <a:bodyPr wrap="none" rtlCol="0">
            <a:spAutoFit/>
          </a:bodyPr>
          <a:lstStyle/>
          <a:p>
            <a:r>
              <a:rPr lang="en-GB" sz="1400" b="1" dirty="0">
                <a:solidFill>
                  <a:schemeClr val="accent3">
                    <a:lumMod val="75000"/>
                  </a:schemeClr>
                </a:solidFill>
                <a:latin typeface="+mj-lt"/>
              </a:rPr>
              <a:t>BACK</a:t>
            </a:r>
          </a:p>
        </p:txBody>
      </p:sp>
      <p:pic>
        <p:nvPicPr>
          <p:cNvPr id="26" name="Picture 25" descr="Application&#10;&#10;Description automatically generated">
            <a:extLst>
              <a:ext uri="{FF2B5EF4-FFF2-40B4-BE49-F238E27FC236}">
                <a16:creationId xmlns:a16="http://schemas.microsoft.com/office/drawing/2014/main" id="{721DF98C-955C-43CB-9868-5BD01E0D0C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40740103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52D2AFC-71C4-4511-B128-4ECEE52D3027}" type="slidenum">
              <a:rPr lang="en-ZA" smtClean="0"/>
              <a:pPr/>
              <a:t>59</a:t>
            </a:fld>
            <a:endParaRPr lang="en-ZA" dirty="0"/>
          </a:p>
        </p:txBody>
      </p:sp>
      <p:sp>
        <p:nvSpPr>
          <p:cNvPr id="6" name="Title 4"/>
          <p:cNvSpPr>
            <a:spLocks noGrp="1"/>
          </p:cNvSpPr>
          <p:nvPr>
            <p:ph type="title"/>
          </p:nvPr>
        </p:nvSpPr>
        <p:spPr>
          <a:xfrm>
            <a:off x="1197114" y="396000"/>
            <a:ext cx="7399312" cy="857250"/>
          </a:xfrm>
        </p:spPr>
        <p:txBody>
          <a:bodyPr wrap="square" lIns="0" tIns="0" rIns="0" bIns="0">
            <a:normAutofit/>
          </a:bodyPr>
          <a:lstStyle/>
          <a:p>
            <a:r>
              <a:rPr lang="en-GB" dirty="0"/>
              <a:t>5. Do I have the right analytics team, processes and infrastructure in place to support my online marketplace?</a:t>
            </a:r>
          </a:p>
        </p:txBody>
      </p:sp>
      <p:sp>
        <p:nvSpPr>
          <p:cNvPr id="50" name="RBContent27">
            <a:extLst>
              <a:ext uri="{FF2B5EF4-FFF2-40B4-BE49-F238E27FC236}">
                <a16:creationId xmlns:a16="http://schemas.microsoft.com/office/drawing/2014/main" id="{9E01E9C9-7297-4382-8E25-1FFA93C9BAF9}"/>
              </a:ext>
            </a:extLst>
          </p:cNvPr>
          <p:cNvSpPr txBox="1">
            <a:spLocks/>
          </p:cNvSpPr>
          <p:nvPr/>
        </p:nvSpPr>
        <p:spPr>
          <a:xfrm>
            <a:off x="1040080" y="1872262"/>
            <a:ext cx="3658617" cy="180049"/>
          </a:xfrm>
          <a:prstGeom prst="rect">
            <a:avLst/>
          </a:prstGeom>
          <a:noFill/>
          <a:ln w="9525">
            <a:noFill/>
          </a:ln>
        </p:spPr>
        <p:txBody>
          <a:bodyPr vert="horz" wrap="square" lIns="0" tIns="0" rIns="0" bIns="0" rtlCol="0">
            <a:spAutoFit/>
          </a:bodyPr>
          <a:lstStyle/>
          <a:p>
            <a:pPr>
              <a:lnSpc>
                <a:spcPct val="90000"/>
              </a:lnSpc>
            </a:pPr>
            <a:r>
              <a:rPr lang="de-DE" sz="1300" b="1" dirty="0">
                <a:solidFill>
                  <a:srgbClr val="DE002B"/>
                </a:solidFill>
                <a:latin typeface="+mj-lt"/>
              </a:rPr>
              <a:t>Are key enablers currently in place?</a:t>
            </a:r>
            <a:endParaRPr lang="en-US" sz="1300" b="1" dirty="0">
              <a:solidFill>
                <a:srgbClr val="DE002B"/>
              </a:solidFill>
              <a:latin typeface="+mj-lt"/>
            </a:endParaRPr>
          </a:p>
        </p:txBody>
      </p:sp>
      <p:cxnSp>
        <p:nvCxnSpPr>
          <p:cNvPr id="4" name="Straight Connector 3">
            <a:extLst>
              <a:ext uri="{FF2B5EF4-FFF2-40B4-BE49-F238E27FC236}">
                <a16:creationId xmlns:a16="http://schemas.microsoft.com/office/drawing/2014/main" id="{A6CC521C-EDE6-4BA7-AE03-46AF71A613C9}"/>
              </a:ext>
            </a:extLst>
          </p:cNvPr>
          <p:cNvCxnSpPr>
            <a:cxnSpLocks/>
          </p:cNvCxnSpPr>
          <p:nvPr/>
        </p:nvCxnSpPr>
        <p:spPr>
          <a:xfrm>
            <a:off x="724979" y="2142227"/>
            <a:ext cx="36586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BContent27">
            <a:extLst>
              <a:ext uri="{FF2B5EF4-FFF2-40B4-BE49-F238E27FC236}">
                <a16:creationId xmlns:a16="http://schemas.microsoft.com/office/drawing/2014/main" id="{C745F3FB-5EDD-4BD2-937E-9B416329384D}"/>
              </a:ext>
            </a:extLst>
          </p:cNvPr>
          <p:cNvSpPr txBox="1">
            <a:spLocks/>
          </p:cNvSpPr>
          <p:nvPr/>
        </p:nvSpPr>
        <p:spPr>
          <a:xfrm>
            <a:off x="5117425" y="1872262"/>
            <a:ext cx="3658617" cy="180049"/>
          </a:xfrm>
          <a:prstGeom prst="rect">
            <a:avLst/>
          </a:prstGeom>
          <a:noFill/>
          <a:ln w="9525">
            <a:noFill/>
          </a:ln>
        </p:spPr>
        <p:txBody>
          <a:bodyPr vert="horz" wrap="square" lIns="0" tIns="0" rIns="0" bIns="0" rtlCol="0">
            <a:spAutoFit/>
          </a:bodyPr>
          <a:lstStyle/>
          <a:p>
            <a:pPr>
              <a:lnSpc>
                <a:spcPct val="90000"/>
              </a:lnSpc>
            </a:pPr>
            <a:r>
              <a:rPr lang="de-DE" sz="1300" b="1" dirty="0">
                <a:solidFill>
                  <a:srgbClr val="DE002B"/>
                </a:solidFill>
                <a:latin typeface="+mj-lt"/>
              </a:rPr>
              <a:t>... and are they being used in the right way?</a:t>
            </a:r>
            <a:endParaRPr lang="en-US" sz="1300" b="1" dirty="0">
              <a:solidFill>
                <a:srgbClr val="DE002B"/>
              </a:solidFill>
              <a:latin typeface="+mj-lt"/>
            </a:endParaRPr>
          </a:p>
        </p:txBody>
      </p:sp>
      <p:cxnSp>
        <p:nvCxnSpPr>
          <p:cNvPr id="49" name="Straight Connector 48">
            <a:extLst>
              <a:ext uri="{FF2B5EF4-FFF2-40B4-BE49-F238E27FC236}">
                <a16:creationId xmlns:a16="http://schemas.microsoft.com/office/drawing/2014/main" id="{C18AECEB-A797-4907-8027-A9635E4A0EA8}"/>
              </a:ext>
            </a:extLst>
          </p:cNvPr>
          <p:cNvCxnSpPr>
            <a:cxnSpLocks/>
          </p:cNvCxnSpPr>
          <p:nvPr/>
        </p:nvCxnSpPr>
        <p:spPr>
          <a:xfrm>
            <a:off x="4802324" y="2142227"/>
            <a:ext cx="36586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RBContent27">
            <a:extLst>
              <a:ext uri="{FF2B5EF4-FFF2-40B4-BE49-F238E27FC236}">
                <a16:creationId xmlns:a16="http://schemas.microsoft.com/office/drawing/2014/main" id="{07389B77-B0FA-470C-9997-3FCE56BB7D74}"/>
              </a:ext>
            </a:extLst>
          </p:cNvPr>
          <p:cNvSpPr txBox="1">
            <a:spLocks/>
          </p:cNvSpPr>
          <p:nvPr/>
        </p:nvSpPr>
        <p:spPr>
          <a:xfrm>
            <a:off x="745666" y="3426894"/>
            <a:ext cx="1695137" cy="180049"/>
          </a:xfrm>
          <a:prstGeom prst="rect">
            <a:avLst/>
          </a:prstGeom>
          <a:noFill/>
          <a:ln w="9525">
            <a:noFill/>
          </a:ln>
        </p:spPr>
        <p:txBody>
          <a:bodyPr vert="horz" wrap="square" lIns="0" tIns="0" rIns="0" bIns="0" rtlCol="0">
            <a:spAutoFit/>
          </a:bodyPr>
          <a:lstStyle/>
          <a:p>
            <a:pPr>
              <a:lnSpc>
                <a:spcPct val="90000"/>
              </a:lnSpc>
            </a:pPr>
            <a:r>
              <a:rPr lang="de-DE" sz="1300" b="1" dirty="0">
                <a:solidFill>
                  <a:srgbClr val="C00000"/>
                </a:solidFill>
                <a:latin typeface="+mj-lt"/>
              </a:rPr>
              <a:t>Tools</a:t>
            </a:r>
            <a:endParaRPr lang="en-US" sz="1300" b="1" dirty="0">
              <a:solidFill>
                <a:srgbClr val="C00000"/>
              </a:solidFill>
              <a:latin typeface="+mj-lt"/>
            </a:endParaRPr>
          </a:p>
        </p:txBody>
      </p:sp>
      <p:sp>
        <p:nvSpPr>
          <p:cNvPr id="91" name="RBContent27">
            <a:extLst>
              <a:ext uri="{FF2B5EF4-FFF2-40B4-BE49-F238E27FC236}">
                <a16:creationId xmlns:a16="http://schemas.microsoft.com/office/drawing/2014/main" id="{E8CE08FC-3527-4AB9-B410-E82A89EF395C}"/>
              </a:ext>
            </a:extLst>
          </p:cNvPr>
          <p:cNvSpPr txBox="1">
            <a:spLocks/>
          </p:cNvSpPr>
          <p:nvPr/>
        </p:nvSpPr>
        <p:spPr>
          <a:xfrm>
            <a:off x="1663700" y="3426894"/>
            <a:ext cx="2719896" cy="1169038"/>
          </a:xfrm>
          <a:prstGeom prst="rect">
            <a:avLst/>
          </a:prstGeom>
          <a:noFill/>
          <a:ln w="9525">
            <a:noFill/>
          </a:ln>
        </p:spPr>
        <p:txBody>
          <a:bodyPr vert="horz" wrap="square" lIns="0" tIns="0" rIns="0" bIns="0" rtlCol="0">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mj-lt"/>
              </a:rPr>
              <a:t>Did I provide my team with most appropriate </a:t>
            </a:r>
            <a:r>
              <a:rPr lang="en-US" sz="1100" b="1" dirty="0">
                <a:latin typeface="+mj-lt"/>
              </a:rPr>
              <a:t>tools</a:t>
            </a:r>
            <a:r>
              <a:rPr lang="en-US" sz="1100" dirty="0">
                <a:latin typeface="+mj-lt"/>
              </a:rPr>
              <a:t>? </a:t>
            </a:r>
          </a:p>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mj-lt"/>
              </a:rPr>
              <a:t>Did I </a:t>
            </a:r>
            <a:r>
              <a:rPr lang="en-US" sz="1100" b="1" dirty="0">
                <a:latin typeface="+mj-lt"/>
              </a:rPr>
              <a:t>ensure specifications </a:t>
            </a:r>
            <a:r>
              <a:rPr lang="en-US" sz="1100" dirty="0">
                <a:latin typeface="+mj-lt"/>
              </a:rPr>
              <a:t>are as </a:t>
            </a:r>
            <a:r>
              <a:rPr lang="en-US" sz="1100" b="1" dirty="0">
                <a:latin typeface="+mj-lt"/>
              </a:rPr>
              <a:t>flexible </a:t>
            </a:r>
            <a:r>
              <a:rPr lang="en-US" sz="1100" dirty="0">
                <a:latin typeface="+mj-lt"/>
              </a:rPr>
              <a:t>as possible?</a:t>
            </a:r>
          </a:p>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mj-lt"/>
              </a:rPr>
              <a:t>Did I </a:t>
            </a:r>
            <a:r>
              <a:rPr lang="en-US" sz="1100" b="1" dirty="0">
                <a:latin typeface="+mj-lt"/>
              </a:rPr>
              <a:t>align requirements </a:t>
            </a:r>
            <a:r>
              <a:rPr lang="en-US" sz="1100" dirty="0">
                <a:latin typeface="+mj-lt"/>
              </a:rPr>
              <a:t>with </a:t>
            </a:r>
            <a:r>
              <a:rPr lang="en-US" sz="1100" b="1" dirty="0">
                <a:latin typeface="+mj-lt"/>
              </a:rPr>
              <a:t>logistics </a:t>
            </a:r>
            <a:r>
              <a:rPr lang="en-US" sz="1100" dirty="0">
                <a:latin typeface="+mj-lt"/>
              </a:rPr>
              <a:t>and </a:t>
            </a:r>
            <a:r>
              <a:rPr lang="en-US" sz="1100" b="1" dirty="0">
                <a:latin typeface="+mj-lt"/>
              </a:rPr>
              <a:t>product teams </a:t>
            </a:r>
            <a:r>
              <a:rPr lang="en-US" sz="1100" dirty="0">
                <a:latin typeface="+mj-lt"/>
              </a:rPr>
              <a:t>to ensure they are served as needed?</a:t>
            </a:r>
          </a:p>
        </p:txBody>
      </p:sp>
      <p:grpSp>
        <p:nvGrpSpPr>
          <p:cNvPr id="92" name="Group 28">
            <a:extLst>
              <a:ext uri="{FF2B5EF4-FFF2-40B4-BE49-F238E27FC236}">
                <a16:creationId xmlns:a16="http://schemas.microsoft.com/office/drawing/2014/main" id="{34886831-0210-4603-BDC4-4AE80DCE7AFF}"/>
              </a:ext>
            </a:extLst>
          </p:cNvPr>
          <p:cNvGrpSpPr>
            <a:grpSpLocks noChangeAspect="1"/>
          </p:cNvGrpSpPr>
          <p:nvPr/>
        </p:nvGrpSpPr>
        <p:grpSpPr bwMode="auto">
          <a:xfrm>
            <a:off x="739656" y="3855545"/>
            <a:ext cx="353430" cy="349503"/>
            <a:chOff x="1181" y="1357"/>
            <a:chExt cx="360" cy="356"/>
          </a:xfrm>
          <a:solidFill>
            <a:srgbClr val="DE002B"/>
          </a:solidFill>
        </p:grpSpPr>
        <p:sp>
          <p:nvSpPr>
            <p:cNvPr id="93" name="Freeform 30">
              <a:extLst>
                <a:ext uri="{FF2B5EF4-FFF2-40B4-BE49-F238E27FC236}">
                  <a16:creationId xmlns:a16="http://schemas.microsoft.com/office/drawing/2014/main" id="{7B94DB67-821B-48FE-9682-EC1A0E4603F4}"/>
                </a:ext>
              </a:extLst>
            </p:cNvPr>
            <p:cNvSpPr>
              <a:spLocks noEditPoints="1"/>
            </p:cNvSpPr>
            <p:nvPr/>
          </p:nvSpPr>
          <p:spPr bwMode="auto">
            <a:xfrm>
              <a:off x="1181" y="1357"/>
              <a:ext cx="212" cy="213"/>
            </a:xfrm>
            <a:custGeom>
              <a:avLst/>
              <a:gdLst>
                <a:gd name="T0" fmla="*/ 929 w 2120"/>
                <a:gd name="T1" fmla="*/ 704 h 2134"/>
                <a:gd name="T2" fmla="*/ 782 w 2120"/>
                <a:gd name="T3" fmla="*/ 806 h 2134"/>
                <a:gd name="T4" fmla="*/ 698 w 2120"/>
                <a:gd name="T5" fmla="*/ 965 h 2134"/>
                <a:gd name="T6" fmla="*/ 698 w 2120"/>
                <a:gd name="T7" fmla="*/ 1153 h 2134"/>
                <a:gd name="T8" fmla="*/ 782 w 2120"/>
                <a:gd name="T9" fmla="*/ 1312 h 2134"/>
                <a:gd name="T10" fmla="*/ 929 w 2120"/>
                <a:gd name="T11" fmla="*/ 1415 h 2134"/>
                <a:gd name="T12" fmla="*/ 1112 w 2120"/>
                <a:gd name="T13" fmla="*/ 1438 h 2134"/>
                <a:gd name="T14" fmla="*/ 1281 w 2120"/>
                <a:gd name="T15" fmla="*/ 1372 h 2134"/>
                <a:gd name="T16" fmla="*/ 1399 w 2120"/>
                <a:gd name="T17" fmla="*/ 1238 h 2134"/>
                <a:gd name="T18" fmla="*/ 1444 w 2120"/>
                <a:gd name="T19" fmla="*/ 1059 h 2134"/>
                <a:gd name="T20" fmla="*/ 1399 w 2120"/>
                <a:gd name="T21" fmla="*/ 880 h 2134"/>
                <a:gd name="T22" fmla="*/ 1281 w 2120"/>
                <a:gd name="T23" fmla="*/ 746 h 2134"/>
                <a:gd name="T24" fmla="*/ 1112 w 2120"/>
                <a:gd name="T25" fmla="*/ 681 h 2134"/>
                <a:gd name="T26" fmla="*/ 1203 w 2120"/>
                <a:gd name="T27" fmla="*/ 4 h 2134"/>
                <a:gd name="T28" fmla="*/ 1270 w 2120"/>
                <a:gd name="T29" fmla="*/ 64 h 2134"/>
                <a:gd name="T30" fmla="*/ 1399 w 2120"/>
                <a:gd name="T31" fmla="*/ 257 h 2134"/>
                <a:gd name="T32" fmla="*/ 1621 w 2120"/>
                <a:gd name="T33" fmla="*/ 216 h 2134"/>
                <a:gd name="T34" fmla="*/ 1698 w 2120"/>
                <a:gd name="T35" fmla="*/ 212 h 2134"/>
                <a:gd name="T36" fmla="*/ 1908 w 2120"/>
                <a:gd name="T37" fmla="*/ 417 h 2134"/>
                <a:gd name="T38" fmla="*/ 1914 w 2120"/>
                <a:gd name="T39" fmla="*/ 506 h 2134"/>
                <a:gd name="T40" fmla="*/ 1878 w 2120"/>
                <a:gd name="T41" fmla="*/ 765 h 2134"/>
                <a:gd name="T42" fmla="*/ 2079 w 2120"/>
                <a:gd name="T43" fmla="*/ 866 h 2134"/>
                <a:gd name="T44" fmla="*/ 2120 w 2120"/>
                <a:gd name="T45" fmla="*/ 947 h 2134"/>
                <a:gd name="T46" fmla="*/ 2096 w 2120"/>
                <a:gd name="T47" fmla="*/ 1242 h 2134"/>
                <a:gd name="T48" fmla="*/ 1897 w 2120"/>
                <a:gd name="T49" fmla="*/ 1290 h 2134"/>
                <a:gd name="T50" fmla="*/ 1902 w 2120"/>
                <a:gd name="T51" fmla="*/ 1608 h 2134"/>
                <a:gd name="T52" fmla="*/ 1921 w 2120"/>
                <a:gd name="T53" fmla="*/ 1683 h 2134"/>
                <a:gd name="T54" fmla="*/ 1733 w 2120"/>
                <a:gd name="T55" fmla="*/ 1901 h 2134"/>
                <a:gd name="T56" fmla="*/ 1646 w 2120"/>
                <a:gd name="T57" fmla="*/ 1927 h 2134"/>
                <a:gd name="T58" fmla="*/ 1423 w 2120"/>
                <a:gd name="T59" fmla="*/ 1850 h 2134"/>
                <a:gd name="T60" fmla="*/ 1261 w 2120"/>
                <a:gd name="T61" fmla="*/ 2071 h 2134"/>
                <a:gd name="T62" fmla="*/ 1193 w 2120"/>
                <a:gd name="T63" fmla="*/ 2131 h 2134"/>
                <a:gd name="T64" fmla="*/ 895 w 2120"/>
                <a:gd name="T65" fmla="*/ 2123 h 2134"/>
                <a:gd name="T66" fmla="*/ 845 w 2120"/>
                <a:gd name="T67" fmla="*/ 2048 h 2134"/>
                <a:gd name="T68" fmla="*/ 635 w 2120"/>
                <a:gd name="T69" fmla="*/ 1813 h 2134"/>
                <a:gd name="T70" fmla="*/ 461 w 2120"/>
                <a:gd name="T71" fmla="*/ 1928 h 2134"/>
                <a:gd name="T72" fmla="*/ 388 w 2120"/>
                <a:gd name="T73" fmla="*/ 1900 h 2134"/>
                <a:gd name="T74" fmla="*/ 197 w 2120"/>
                <a:gd name="T75" fmla="*/ 1674 h 2134"/>
                <a:gd name="T76" fmla="*/ 312 w 2120"/>
                <a:gd name="T77" fmla="*/ 1488 h 2134"/>
                <a:gd name="T78" fmla="*/ 86 w 2120"/>
                <a:gd name="T79" fmla="*/ 1285 h 2134"/>
                <a:gd name="T80" fmla="*/ 11 w 2120"/>
                <a:gd name="T81" fmla="*/ 1233 h 2134"/>
                <a:gd name="T82" fmla="*/ 3 w 2120"/>
                <a:gd name="T83" fmla="*/ 933 h 2134"/>
                <a:gd name="T84" fmla="*/ 63 w 2120"/>
                <a:gd name="T85" fmla="*/ 865 h 2134"/>
                <a:gd name="T86" fmla="*/ 274 w 2120"/>
                <a:gd name="T87" fmla="*/ 705 h 2134"/>
                <a:gd name="T88" fmla="*/ 201 w 2120"/>
                <a:gd name="T89" fmla="*/ 491 h 2134"/>
                <a:gd name="T90" fmla="*/ 213 w 2120"/>
                <a:gd name="T91" fmla="*/ 414 h 2134"/>
                <a:gd name="T92" fmla="*/ 429 w 2120"/>
                <a:gd name="T93" fmla="*/ 210 h 2134"/>
                <a:gd name="T94" fmla="*/ 516 w 2120"/>
                <a:gd name="T95" fmla="*/ 228 h 2134"/>
                <a:gd name="T96" fmla="*/ 782 w 2120"/>
                <a:gd name="T97" fmla="*/ 236 h 2134"/>
                <a:gd name="T98" fmla="*/ 870 w 2120"/>
                <a:gd name="T99" fmla="*/ 43 h 2134"/>
                <a:gd name="T100" fmla="*/ 950 w 2120"/>
                <a:gd name="T101" fmla="*/ 0 h 2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20" h="2134">
                  <a:moveTo>
                    <a:pt x="1065" y="678"/>
                  </a:moveTo>
                  <a:lnTo>
                    <a:pt x="1018" y="681"/>
                  </a:lnTo>
                  <a:lnTo>
                    <a:pt x="972" y="690"/>
                  </a:lnTo>
                  <a:lnTo>
                    <a:pt x="929" y="704"/>
                  </a:lnTo>
                  <a:lnTo>
                    <a:pt x="887" y="722"/>
                  </a:lnTo>
                  <a:lnTo>
                    <a:pt x="848" y="746"/>
                  </a:lnTo>
                  <a:lnTo>
                    <a:pt x="814" y="774"/>
                  </a:lnTo>
                  <a:lnTo>
                    <a:pt x="782" y="806"/>
                  </a:lnTo>
                  <a:lnTo>
                    <a:pt x="754" y="841"/>
                  </a:lnTo>
                  <a:lnTo>
                    <a:pt x="730" y="880"/>
                  </a:lnTo>
                  <a:lnTo>
                    <a:pt x="712" y="921"/>
                  </a:lnTo>
                  <a:lnTo>
                    <a:pt x="698" y="965"/>
                  </a:lnTo>
                  <a:lnTo>
                    <a:pt x="689" y="1012"/>
                  </a:lnTo>
                  <a:lnTo>
                    <a:pt x="686" y="1059"/>
                  </a:lnTo>
                  <a:lnTo>
                    <a:pt x="689" y="1107"/>
                  </a:lnTo>
                  <a:lnTo>
                    <a:pt x="698" y="1153"/>
                  </a:lnTo>
                  <a:lnTo>
                    <a:pt x="712" y="1196"/>
                  </a:lnTo>
                  <a:lnTo>
                    <a:pt x="730" y="1238"/>
                  </a:lnTo>
                  <a:lnTo>
                    <a:pt x="754" y="1277"/>
                  </a:lnTo>
                  <a:lnTo>
                    <a:pt x="782" y="1312"/>
                  </a:lnTo>
                  <a:lnTo>
                    <a:pt x="814" y="1344"/>
                  </a:lnTo>
                  <a:lnTo>
                    <a:pt x="848" y="1372"/>
                  </a:lnTo>
                  <a:lnTo>
                    <a:pt x="887" y="1395"/>
                  </a:lnTo>
                  <a:lnTo>
                    <a:pt x="929" y="1415"/>
                  </a:lnTo>
                  <a:lnTo>
                    <a:pt x="972" y="1429"/>
                  </a:lnTo>
                  <a:lnTo>
                    <a:pt x="1018" y="1438"/>
                  </a:lnTo>
                  <a:lnTo>
                    <a:pt x="1065" y="1440"/>
                  </a:lnTo>
                  <a:lnTo>
                    <a:pt x="1112" y="1438"/>
                  </a:lnTo>
                  <a:lnTo>
                    <a:pt x="1158" y="1429"/>
                  </a:lnTo>
                  <a:lnTo>
                    <a:pt x="1202" y="1415"/>
                  </a:lnTo>
                  <a:lnTo>
                    <a:pt x="1243" y="1395"/>
                  </a:lnTo>
                  <a:lnTo>
                    <a:pt x="1281" y="1372"/>
                  </a:lnTo>
                  <a:lnTo>
                    <a:pt x="1316" y="1344"/>
                  </a:lnTo>
                  <a:lnTo>
                    <a:pt x="1347" y="1312"/>
                  </a:lnTo>
                  <a:lnTo>
                    <a:pt x="1376" y="1277"/>
                  </a:lnTo>
                  <a:lnTo>
                    <a:pt x="1399" y="1238"/>
                  </a:lnTo>
                  <a:lnTo>
                    <a:pt x="1418" y="1196"/>
                  </a:lnTo>
                  <a:lnTo>
                    <a:pt x="1432" y="1153"/>
                  </a:lnTo>
                  <a:lnTo>
                    <a:pt x="1441" y="1107"/>
                  </a:lnTo>
                  <a:lnTo>
                    <a:pt x="1444" y="1059"/>
                  </a:lnTo>
                  <a:lnTo>
                    <a:pt x="1441" y="1012"/>
                  </a:lnTo>
                  <a:lnTo>
                    <a:pt x="1432" y="965"/>
                  </a:lnTo>
                  <a:lnTo>
                    <a:pt x="1418" y="921"/>
                  </a:lnTo>
                  <a:lnTo>
                    <a:pt x="1399" y="880"/>
                  </a:lnTo>
                  <a:lnTo>
                    <a:pt x="1376" y="841"/>
                  </a:lnTo>
                  <a:lnTo>
                    <a:pt x="1347" y="806"/>
                  </a:lnTo>
                  <a:lnTo>
                    <a:pt x="1316" y="774"/>
                  </a:lnTo>
                  <a:lnTo>
                    <a:pt x="1281" y="746"/>
                  </a:lnTo>
                  <a:lnTo>
                    <a:pt x="1243" y="722"/>
                  </a:lnTo>
                  <a:lnTo>
                    <a:pt x="1202" y="704"/>
                  </a:lnTo>
                  <a:lnTo>
                    <a:pt x="1158" y="690"/>
                  </a:lnTo>
                  <a:lnTo>
                    <a:pt x="1112" y="681"/>
                  </a:lnTo>
                  <a:lnTo>
                    <a:pt x="1065" y="678"/>
                  </a:lnTo>
                  <a:close/>
                  <a:moveTo>
                    <a:pt x="950" y="0"/>
                  </a:moveTo>
                  <a:lnTo>
                    <a:pt x="1179" y="0"/>
                  </a:lnTo>
                  <a:lnTo>
                    <a:pt x="1203" y="4"/>
                  </a:lnTo>
                  <a:lnTo>
                    <a:pt x="1225" y="12"/>
                  </a:lnTo>
                  <a:lnTo>
                    <a:pt x="1243" y="26"/>
                  </a:lnTo>
                  <a:lnTo>
                    <a:pt x="1258" y="43"/>
                  </a:lnTo>
                  <a:lnTo>
                    <a:pt x="1270" y="64"/>
                  </a:lnTo>
                  <a:lnTo>
                    <a:pt x="1276" y="87"/>
                  </a:lnTo>
                  <a:lnTo>
                    <a:pt x="1291" y="220"/>
                  </a:lnTo>
                  <a:lnTo>
                    <a:pt x="1346" y="236"/>
                  </a:lnTo>
                  <a:lnTo>
                    <a:pt x="1399" y="257"/>
                  </a:lnTo>
                  <a:lnTo>
                    <a:pt x="1452" y="281"/>
                  </a:lnTo>
                  <a:lnTo>
                    <a:pt x="1501" y="308"/>
                  </a:lnTo>
                  <a:lnTo>
                    <a:pt x="1603" y="228"/>
                  </a:lnTo>
                  <a:lnTo>
                    <a:pt x="1621" y="216"/>
                  </a:lnTo>
                  <a:lnTo>
                    <a:pt x="1639" y="209"/>
                  </a:lnTo>
                  <a:lnTo>
                    <a:pt x="1660" y="206"/>
                  </a:lnTo>
                  <a:lnTo>
                    <a:pt x="1679" y="207"/>
                  </a:lnTo>
                  <a:lnTo>
                    <a:pt x="1698" y="212"/>
                  </a:lnTo>
                  <a:lnTo>
                    <a:pt x="1716" y="221"/>
                  </a:lnTo>
                  <a:lnTo>
                    <a:pt x="1733" y="234"/>
                  </a:lnTo>
                  <a:lnTo>
                    <a:pt x="1894" y="397"/>
                  </a:lnTo>
                  <a:lnTo>
                    <a:pt x="1908" y="417"/>
                  </a:lnTo>
                  <a:lnTo>
                    <a:pt x="1918" y="438"/>
                  </a:lnTo>
                  <a:lnTo>
                    <a:pt x="1922" y="460"/>
                  </a:lnTo>
                  <a:lnTo>
                    <a:pt x="1920" y="484"/>
                  </a:lnTo>
                  <a:lnTo>
                    <a:pt x="1914" y="506"/>
                  </a:lnTo>
                  <a:lnTo>
                    <a:pt x="1901" y="527"/>
                  </a:lnTo>
                  <a:lnTo>
                    <a:pt x="1818" y="633"/>
                  </a:lnTo>
                  <a:lnTo>
                    <a:pt x="1851" y="697"/>
                  </a:lnTo>
                  <a:lnTo>
                    <a:pt x="1878" y="765"/>
                  </a:lnTo>
                  <a:lnTo>
                    <a:pt x="1900" y="834"/>
                  </a:lnTo>
                  <a:lnTo>
                    <a:pt x="2034" y="850"/>
                  </a:lnTo>
                  <a:lnTo>
                    <a:pt x="2058" y="856"/>
                  </a:lnTo>
                  <a:lnTo>
                    <a:pt x="2079" y="866"/>
                  </a:lnTo>
                  <a:lnTo>
                    <a:pt x="2096" y="882"/>
                  </a:lnTo>
                  <a:lnTo>
                    <a:pt x="2109" y="901"/>
                  </a:lnTo>
                  <a:lnTo>
                    <a:pt x="2118" y="923"/>
                  </a:lnTo>
                  <a:lnTo>
                    <a:pt x="2120" y="947"/>
                  </a:lnTo>
                  <a:lnTo>
                    <a:pt x="2120" y="1178"/>
                  </a:lnTo>
                  <a:lnTo>
                    <a:pt x="2118" y="1202"/>
                  </a:lnTo>
                  <a:lnTo>
                    <a:pt x="2109" y="1224"/>
                  </a:lnTo>
                  <a:lnTo>
                    <a:pt x="2096" y="1242"/>
                  </a:lnTo>
                  <a:lnTo>
                    <a:pt x="2079" y="1257"/>
                  </a:lnTo>
                  <a:lnTo>
                    <a:pt x="2058" y="1268"/>
                  </a:lnTo>
                  <a:lnTo>
                    <a:pt x="2034" y="1275"/>
                  </a:lnTo>
                  <a:lnTo>
                    <a:pt x="1897" y="1290"/>
                  </a:lnTo>
                  <a:lnTo>
                    <a:pt x="1876" y="1361"/>
                  </a:lnTo>
                  <a:lnTo>
                    <a:pt x="1846" y="1429"/>
                  </a:lnTo>
                  <a:lnTo>
                    <a:pt x="1813" y="1494"/>
                  </a:lnTo>
                  <a:lnTo>
                    <a:pt x="1902" y="1608"/>
                  </a:lnTo>
                  <a:lnTo>
                    <a:pt x="1913" y="1625"/>
                  </a:lnTo>
                  <a:lnTo>
                    <a:pt x="1919" y="1644"/>
                  </a:lnTo>
                  <a:lnTo>
                    <a:pt x="1922" y="1664"/>
                  </a:lnTo>
                  <a:lnTo>
                    <a:pt x="1921" y="1683"/>
                  </a:lnTo>
                  <a:lnTo>
                    <a:pt x="1916" y="1703"/>
                  </a:lnTo>
                  <a:lnTo>
                    <a:pt x="1907" y="1722"/>
                  </a:lnTo>
                  <a:lnTo>
                    <a:pt x="1894" y="1737"/>
                  </a:lnTo>
                  <a:lnTo>
                    <a:pt x="1733" y="1901"/>
                  </a:lnTo>
                  <a:lnTo>
                    <a:pt x="1713" y="1915"/>
                  </a:lnTo>
                  <a:lnTo>
                    <a:pt x="1692" y="1925"/>
                  </a:lnTo>
                  <a:lnTo>
                    <a:pt x="1670" y="1929"/>
                  </a:lnTo>
                  <a:lnTo>
                    <a:pt x="1646" y="1927"/>
                  </a:lnTo>
                  <a:lnTo>
                    <a:pt x="1624" y="1920"/>
                  </a:lnTo>
                  <a:lnTo>
                    <a:pt x="1603" y="1907"/>
                  </a:lnTo>
                  <a:lnTo>
                    <a:pt x="1489" y="1817"/>
                  </a:lnTo>
                  <a:lnTo>
                    <a:pt x="1423" y="1850"/>
                  </a:lnTo>
                  <a:lnTo>
                    <a:pt x="1354" y="1879"/>
                  </a:lnTo>
                  <a:lnTo>
                    <a:pt x="1283" y="1901"/>
                  </a:lnTo>
                  <a:lnTo>
                    <a:pt x="1266" y="2048"/>
                  </a:lnTo>
                  <a:lnTo>
                    <a:pt x="1261" y="2071"/>
                  </a:lnTo>
                  <a:lnTo>
                    <a:pt x="1250" y="2093"/>
                  </a:lnTo>
                  <a:lnTo>
                    <a:pt x="1235" y="2109"/>
                  </a:lnTo>
                  <a:lnTo>
                    <a:pt x="1215" y="2123"/>
                  </a:lnTo>
                  <a:lnTo>
                    <a:pt x="1193" y="2131"/>
                  </a:lnTo>
                  <a:lnTo>
                    <a:pt x="1171" y="2134"/>
                  </a:lnTo>
                  <a:lnTo>
                    <a:pt x="941" y="2134"/>
                  </a:lnTo>
                  <a:lnTo>
                    <a:pt x="917" y="2131"/>
                  </a:lnTo>
                  <a:lnTo>
                    <a:pt x="895" y="2123"/>
                  </a:lnTo>
                  <a:lnTo>
                    <a:pt x="877" y="2109"/>
                  </a:lnTo>
                  <a:lnTo>
                    <a:pt x="861" y="2093"/>
                  </a:lnTo>
                  <a:lnTo>
                    <a:pt x="851" y="2071"/>
                  </a:lnTo>
                  <a:lnTo>
                    <a:pt x="845" y="2048"/>
                  </a:lnTo>
                  <a:lnTo>
                    <a:pt x="827" y="1895"/>
                  </a:lnTo>
                  <a:lnTo>
                    <a:pt x="760" y="1873"/>
                  </a:lnTo>
                  <a:lnTo>
                    <a:pt x="696" y="1846"/>
                  </a:lnTo>
                  <a:lnTo>
                    <a:pt x="635" y="1813"/>
                  </a:lnTo>
                  <a:lnTo>
                    <a:pt x="516" y="1907"/>
                  </a:lnTo>
                  <a:lnTo>
                    <a:pt x="499" y="1918"/>
                  </a:lnTo>
                  <a:lnTo>
                    <a:pt x="481" y="1926"/>
                  </a:lnTo>
                  <a:lnTo>
                    <a:pt x="461" y="1928"/>
                  </a:lnTo>
                  <a:lnTo>
                    <a:pt x="442" y="1927"/>
                  </a:lnTo>
                  <a:lnTo>
                    <a:pt x="422" y="1923"/>
                  </a:lnTo>
                  <a:lnTo>
                    <a:pt x="404" y="1913"/>
                  </a:lnTo>
                  <a:lnTo>
                    <a:pt x="388" y="1900"/>
                  </a:lnTo>
                  <a:lnTo>
                    <a:pt x="226" y="1737"/>
                  </a:lnTo>
                  <a:lnTo>
                    <a:pt x="212" y="1718"/>
                  </a:lnTo>
                  <a:lnTo>
                    <a:pt x="202" y="1696"/>
                  </a:lnTo>
                  <a:lnTo>
                    <a:pt x="197" y="1674"/>
                  </a:lnTo>
                  <a:lnTo>
                    <a:pt x="200" y="1651"/>
                  </a:lnTo>
                  <a:lnTo>
                    <a:pt x="206" y="1628"/>
                  </a:lnTo>
                  <a:lnTo>
                    <a:pt x="219" y="1607"/>
                  </a:lnTo>
                  <a:lnTo>
                    <a:pt x="312" y="1488"/>
                  </a:lnTo>
                  <a:lnTo>
                    <a:pt x="282" y="1428"/>
                  </a:lnTo>
                  <a:lnTo>
                    <a:pt x="256" y="1366"/>
                  </a:lnTo>
                  <a:lnTo>
                    <a:pt x="234" y="1301"/>
                  </a:lnTo>
                  <a:lnTo>
                    <a:pt x="86" y="1285"/>
                  </a:lnTo>
                  <a:lnTo>
                    <a:pt x="63" y="1278"/>
                  </a:lnTo>
                  <a:lnTo>
                    <a:pt x="42" y="1267"/>
                  </a:lnTo>
                  <a:lnTo>
                    <a:pt x="25" y="1252"/>
                  </a:lnTo>
                  <a:lnTo>
                    <a:pt x="11" y="1233"/>
                  </a:lnTo>
                  <a:lnTo>
                    <a:pt x="3" y="1212"/>
                  </a:lnTo>
                  <a:lnTo>
                    <a:pt x="0" y="1188"/>
                  </a:lnTo>
                  <a:lnTo>
                    <a:pt x="0" y="957"/>
                  </a:lnTo>
                  <a:lnTo>
                    <a:pt x="3" y="933"/>
                  </a:lnTo>
                  <a:lnTo>
                    <a:pt x="11" y="911"/>
                  </a:lnTo>
                  <a:lnTo>
                    <a:pt x="25" y="892"/>
                  </a:lnTo>
                  <a:lnTo>
                    <a:pt x="42" y="876"/>
                  </a:lnTo>
                  <a:lnTo>
                    <a:pt x="63" y="865"/>
                  </a:lnTo>
                  <a:lnTo>
                    <a:pt x="86" y="860"/>
                  </a:lnTo>
                  <a:lnTo>
                    <a:pt x="227" y="844"/>
                  </a:lnTo>
                  <a:lnTo>
                    <a:pt x="247" y="774"/>
                  </a:lnTo>
                  <a:lnTo>
                    <a:pt x="274" y="705"/>
                  </a:lnTo>
                  <a:lnTo>
                    <a:pt x="307" y="639"/>
                  </a:lnTo>
                  <a:lnTo>
                    <a:pt x="219" y="528"/>
                  </a:lnTo>
                  <a:lnTo>
                    <a:pt x="207" y="509"/>
                  </a:lnTo>
                  <a:lnTo>
                    <a:pt x="201" y="491"/>
                  </a:lnTo>
                  <a:lnTo>
                    <a:pt x="197" y="471"/>
                  </a:lnTo>
                  <a:lnTo>
                    <a:pt x="199" y="451"/>
                  </a:lnTo>
                  <a:lnTo>
                    <a:pt x="204" y="432"/>
                  </a:lnTo>
                  <a:lnTo>
                    <a:pt x="213" y="414"/>
                  </a:lnTo>
                  <a:lnTo>
                    <a:pt x="226" y="398"/>
                  </a:lnTo>
                  <a:lnTo>
                    <a:pt x="388" y="234"/>
                  </a:lnTo>
                  <a:lnTo>
                    <a:pt x="407" y="220"/>
                  </a:lnTo>
                  <a:lnTo>
                    <a:pt x="429" y="210"/>
                  </a:lnTo>
                  <a:lnTo>
                    <a:pt x="451" y="207"/>
                  </a:lnTo>
                  <a:lnTo>
                    <a:pt x="474" y="208"/>
                  </a:lnTo>
                  <a:lnTo>
                    <a:pt x="497" y="215"/>
                  </a:lnTo>
                  <a:lnTo>
                    <a:pt x="516" y="228"/>
                  </a:lnTo>
                  <a:lnTo>
                    <a:pt x="623" y="312"/>
                  </a:lnTo>
                  <a:lnTo>
                    <a:pt x="674" y="283"/>
                  </a:lnTo>
                  <a:lnTo>
                    <a:pt x="727" y="258"/>
                  </a:lnTo>
                  <a:lnTo>
                    <a:pt x="782" y="236"/>
                  </a:lnTo>
                  <a:lnTo>
                    <a:pt x="839" y="220"/>
                  </a:lnTo>
                  <a:lnTo>
                    <a:pt x="854" y="87"/>
                  </a:lnTo>
                  <a:lnTo>
                    <a:pt x="859" y="64"/>
                  </a:lnTo>
                  <a:lnTo>
                    <a:pt x="870" y="43"/>
                  </a:lnTo>
                  <a:lnTo>
                    <a:pt x="885" y="26"/>
                  </a:lnTo>
                  <a:lnTo>
                    <a:pt x="905" y="12"/>
                  </a:lnTo>
                  <a:lnTo>
                    <a:pt x="926" y="4"/>
                  </a:lnTo>
                  <a:lnTo>
                    <a:pt x="9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4" name="Freeform 31">
              <a:extLst>
                <a:ext uri="{FF2B5EF4-FFF2-40B4-BE49-F238E27FC236}">
                  <a16:creationId xmlns:a16="http://schemas.microsoft.com/office/drawing/2014/main" id="{E15FBD42-2E8B-4F49-B101-3367EACBBE19}"/>
                </a:ext>
              </a:extLst>
            </p:cNvPr>
            <p:cNvSpPr>
              <a:spLocks noEditPoints="1"/>
            </p:cNvSpPr>
            <p:nvPr/>
          </p:nvSpPr>
          <p:spPr bwMode="auto">
            <a:xfrm>
              <a:off x="1366" y="1466"/>
              <a:ext cx="175" cy="176"/>
            </a:xfrm>
            <a:custGeom>
              <a:avLst/>
              <a:gdLst>
                <a:gd name="T0" fmla="*/ 769 w 1743"/>
                <a:gd name="T1" fmla="*/ 578 h 1757"/>
                <a:gd name="T2" fmla="*/ 638 w 1743"/>
                <a:gd name="T3" fmla="*/ 670 h 1757"/>
                <a:gd name="T4" fmla="*/ 570 w 1743"/>
                <a:gd name="T5" fmla="*/ 814 h 1757"/>
                <a:gd name="T6" fmla="*/ 584 w 1743"/>
                <a:gd name="T7" fmla="*/ 979 h 1757"/>
                <a:gd name="T8" fmla="*/ 675 w 1743"/>
                <a:gd name="T9" fmla="*/ 1109 h 1757"/>
                <a:gd name="T10" fmla="*/ 818 w 1743"/>
                <a:gd name="T11" fmla="*/ 1178 h 1757"/>
                <a:gd name="T12" fmla="*/ 982 w 1743"/>
                <a:gd name="T13" fmla="*/ 1164 h 1757"/>
                <a:gd name="T14" fmla="*/ 1112 w 1743"/>
                <a:gd name="T15" fmla="*/ 1072 h 1757"/>
                <a:gd name="T16" fmla="*/ 1180 w 1743"/>
                <a:gd name="T17" fmla="*/ 929 h 1757"/>
                <a:gd name="T18" fmla="*/ 1167 w 1743"/>
                <a:gd name="T19" fmla="*/ 763 h 1757"/>
                <a:gd name="T20" fmla="*/ 1076 w 1743"/>
                <a:gd name="T21" fmla="*/ 633 h 1757"/>
                <a:gd name="T22" fmla="*/ 932 w 1743"/>
                <a:gd name="T23" fmla="*/ 564 h 1757"/>
                <a:gd name="T24" fmla="*/ 928 w 1743"/>
                <a:gd name="T25" fmla="*/ 7 h 1757"/>
                <a:gd name="T26" fmla="*/ 983 w 1743"/>
                <a:gd name="T27" fmla="*/ 77 h 1757"/>
                <a:gd name="T28" fmla="*/ 1181 w 1743"/>
                <a:gd name="T29" fmla="*/ 228 h 1757"/>
                <a:gd name="T30" fmla="*/ 1311 w 1743"/>
                <a:gd name="T31" fmla="*/ 139 h 1757"/>
                <a:gd name="T32" fmla="*/ 1495 w 1743"/>
                <a:gd name="T33" fmla="*/ 264 h 1757"/>
                <a:gd name="T34" fmla="*/ 1529 w 1743"/>
                <a:gd name="T35" fmla="*/ 335 h 1757"/>
                <a:gd name="T36" fmla="*/ 1461 w 1743"/>
                <a:gd name="T37" fmla="*/ 471 h 1757"/>
                <a:gd name="T38" fmla="*/ 1638 w 1743"/>
                <a:gd name="T39" fmla="*/ 634 h 1757"/>
                <a:gd name="T40" fmla="*/ 1715 w 1743"/>
                <a:gd name="T41" fmla="*/ 678 h 1757"/>
                <a:gd name="T42" fmla="*/ 1742 w 1743"/>
                <a:gd name="T43" fmla="*/ 905 h 1757"/>
                <a:gd name="T44" fmla="*/ 1689 w 1743"/>
                <a:gd name="T45" fmla="*/ 976 h 1757"/>
                <a:gd name="T46" fmla="*/ 1539 w 1743"/>
                <a:gd name="T47" fmla="*/ 1120 h 1757"/>
                <a:gd name="T48" fmla="*/ 1608 w 1743"/>
                <a:gd name="T49" fmla="*/ 1292 h 1757"/>
                <a:gd name="T50" fmla="*/ 1589 w 1743"/>
                <a:gd name="T51" fmla="*/ 1379 h 1757"/>
                <a:gd name="T52" fmla="*/ 1437 w 1743"/>
                <a:gd name="T53" fmla="*/ 1532 h 1757"/>
                <a:gd name="T54" fmla="*/ 1360 w 1743"/>
                <a:gd name="T55" fmla="*/ 1519 h 1757"/>
                <a:gd name="T56" fmla="*/ 1111 w 1743"/>
                <a:gd name="T57" fmla="*/ 1544 h 1757"/>
                <a:gd name="T58" fmla="*/ 1081 w 1743"/>
                <a:gd name="T59" fmla="*/ 1713 h 1757"/>
                <a:gd name="T60" fmla="*/ 862 w 1743"/>
                <a:gd name="T61" fmla="*/ 1757 h 1757"/>
                <a:gd name="T62" fmla="*/ 779 w 1743"/>
                <a:gd name="T63" fmla="*/ 1722 h 1757"/>
                <a:gd name="T64" fmla="*/ 683 w 1743"/>
                <a:gd name="T65" fmla="*/ 1557 h 1757"/>
                <a:gd name="T66" fmla="*/ 478 w 1743"/>
                <a:gd name="T67" fmla="*/ 1606 h 1757"/>
                <a:gd name="T68" fmla="*/ 389 w 1743"/>
                <a:gd name="T69" fmla="*/ 1608 h 1757"/>
                <a:gd name="T70" fmla="*/ 224 w 1743"/>
                <a:gd name="T71" fmla="*/ 1461 h 1757"/>
                <a:gd name="T72" fmla="*/ 221 w 1743"/>
                <a:gd name="T73" fmla="*/ 1383 h 1757"/>
                <a:gd name="T74" fmla="*/ 236 w 1743"/>
                <a:gd name="T75" fmla="*/ 1178 h 1757"/>
                <a:gd name="T76" fmla="*/ 61 w 1743"/>
                <a:gd name="T77" fmla="*/ 1110 h 1757"/>
                <a:gd name="T78" fmla="*/ 13 w 1743"/>
                <a:gd name="T79" fmla="*/ 1035 h 1757"/>
                <a:gd name="T80" fmla="*/ 19 w 1743"/>
                <a:gd name="T81" fmla="*/ 810 h 1757"/>
                <a:gd name="T82" fmla="*/ 177 w 1743"/>
                <a:gd name="T83" fmla="*/ 753 h 1757"/>
                <a:gd name="T84" fmla="*/ 159 w 1743"/>
                <a:gd name="T85" fmla="*/ 506 h 1757"/>
                <a:gd name="T86" fmla="*/ 134 w 1743"/>
                <a:gd name="T87" fmla="*/ 420 h 1757"/>
                <a:gd name="T88" fmla="*/ 272 w 1743"/>
                <a:gd name="T89" fmla="*/ 242 h 1757"/>
                <a:gd name="T90" fmla="*/ 345 w 1743"/>
                <a:gd name="T91" fmla="*/ 222 h 1757"/>
                <a:gd name="T92" fmla="*/ 517 w 1743"/>
                <a:gd name="T93" fmla="*/ 256 h 1757"/>
                <a:gd name="T94" fmla="*/ 639 w 1743"/>
                <a:gd name="T95" fmla="*/ 83 h 1757"/>
                <a:gd name="T96" fmla="*/ 701 w 1743"/>
                <a:gd name="T97" fmla="*/ 18 h 1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43" h="1757">
                  <a:moveTo>
                    <a:pt x="891" y="560"/>
                  </a:moveTo>
                  <a:lnTo>
                    <a:pt x="849" y="560"/>
                  </a:lnTo>
                  <a:lnTo>
                    <a:pt x="808" y="566"/>
                  </a:lnTo>
                  <a:lnTo>
                    <a:pt x="769" y="578"/>
                  </a:lnTo>
                  <a:lnTo>
                    <a:pt x="731" y="595"/>
                  </a:lnTo>
                  <a:lnTo>
                    <a:pt x="697" y="616"/>
                  </a:lnTo>
                  <a:lnTo>
                    <a:pt x="665" y="641"/>
                  </a:lnTo>
                  <a:lnTo>
                    <a:pt x="638" y="670"/>
                  </a:lnTo>
                  <a:lnTo>
                    <a:pt x="615" y="702"/>
                  </a:lnTo>
                  <a:lnTo>
                    <a:pt x="595" y="737"/>
                  </a:lnTo>
                  <a:lnTo>
                    <a:pt x="581" y="775"/>
                  </a:lnTo>
                  <a:lnTo>
                    <a:pt x="570" y="814"/>
                  </a:lnTo>
                  <a:lnTo>
                    <a:pt x="566" y="855"/>
                  </a:lnTo>
                  <a:lnTo>
                    <a:pt x="567" y="897"/>
                  </a:lnTo>
                  <a:lnTo>
                    <a:pt x="572" y="940"/>
                  </a:lnTo>
                  <a:lnTo>
                    <a:pt x="584" y="979"/>
                  </a:lnTo>
                  <a:lnTo>
                    <a:pt x="600" y="1016"/>
                  </a:lnTo>
                  <a:lnTo>
                    <a:pt x="622" y="1051"/>
                  </a:lnTo>
                  <a:lnTo>
                    <a:pt x="647" y="1082"/>
                  </a:lnTo>
                  <a:lnTo>
                    <a:pt x="675" y="1109"/>
                  </a:lnTo>
                  <a:lnTo>
                    <a:pt x="707" y="1133"/>
                  </a:lnTo>
                  <a:lnTo>
                    <a:pt x="741" y="1153"/>
                  </a:lnTo>
                  <a:lnTo>
                    <a:pt x="779" y="1168"/>
                  </a:lnTo>
                  <a:lnTo>
                    <a:pt x="818" y="1178"/>
                  </a:lnTo>
                  <a:lnTo>
                    <a:pt x="860" y="1183"/>
                  </a:lnTo>
                  <a:lnTo>
                    <a:pt x="901" y="1182"/>
                  </a:lnTo>
                  <a:lnTo>
                    <a:pt x="943" y="1176"/>
                  </a:lnTo>
                  <a:lnTo>
                    <a:pt x="982" y="1164"/>
                  </a:lnTo>
                  <a:lnTo>
                    <a:pt x="1019" y="1147"/>
                  </a:lnTo>
                  <a:lnTo>
                    <a:pt x="1054" y="1127"/>
                  </a:lnTo>
                  <a:lnTo>
                    <a:pt x="1084" y="1102"/>
                  </a:lnTo>
                  <a:lnTo>
                    <a:pt x="1112" y="1072"/>
                  </a:lnTo>
                  <a:lnTo>
                    <a:pt x="1135" y="1040"/>
                  </a:lnTo>
                  <a:lnTo>
                    <a:pt x="1155" y="1005"/>
                  </a:lnTo>
                  <a:lnTo>
                    <a:pt x="1170" y="968"/>
                  </a:lnTo>
                  <a:lnTo>
                    <a:pt x="1180" y="929"/>
                  </a:lnTo>
                  <a:lnTo>
                    <a:pt x="1185" y="887"/>
                  </a:lnTo>
                  <a:lnTo>
                    <a:pt x="1184" y="845"/>
                  </a:lnTo>
                  <a:lnTo>
                    <a:pt x="1178" y="803"/>
                  </a:lnTo>
                  <a:lnTo>
                    <a:pt x="1167" y="763"/>
                  </a:lnTo>
                  <a:lnTo>
                    <a:pt x="1149" y="726"/>
                  </a:lnTo>
                  <a:lnTo>
                    <a:pt x="1129" y="692"/>
                  </a:lnTo>
                  <a:lnTo>
                    <a:pt x="1104" y="660"/>
                  </a:lnTo>
                  <a:lnTo>
                    <a:pt x="1076" y="633"/>
                  </a:lnTo>
                  <a:lnTo>
                    <a:pt x="1043" y="609"/>
                  </a:lnTo>
                  <a:lnTo>
                    <a:pt x="1008" y="589"/>
                  </a:lnTo>
                  <a:lnTo>
                    <a:pt x="971" y="574"/>
                  </a:lnTo>
                  <a:lnTo>
                    <a:pt x="932" y="564"/>
                  </a:lnTo>
                  <a:lnTo>
                    <a:pt x="891" y="560"/>
                  </a:lnTo>
                  <a:close/>
                  <a:moveTo>
                    <a:pt x="881" y="0"/>
                  </a:moveTo>
                  <a:lnTo>
                    <a:pt x="905" y="1"/>
                  </a:lnTo>
                  <a:lnTo>
                    <a:pt x="928" y="7"/>
                  </a:lnTo>
                  <a:lnTo>
                    <a:pt x="948" y="19"/>
                  </a:lnTo>
                  <a:lnTo>
                    <a:pt x="964" y="36"/>
                  </a:lnTo>
                  <a:lnTo>
                    <a:pt x="977" y="55"/>
                  </a:lnTo>
                  <a:lnTo>
                    <a:pt x="983" y="77"/>
                  </a:lnTo>
                  <a:lnTo>
                    <a:pt x="1003" y="170"/>
                  </a:lnTo>
                  <a:lnTo>
                    <a:pt x="1064" y="184"/>
                  </a:lnTo>
                  <a:lnTo>
                    <a:pt x="1123" y="204"/>
                  </a:lnTo>
                  <a:lnTo>
                    <a:pt x="1181" y="228"/>
                  </a:lnTo>
                  <a:lnTo>
                    <a:pt x="1247" y="166"/>
                  </a:lnTo>
                  <a:lnTo>
                    <a:pt x="1266" y="151"/>
                  </a:lnTo>
                  <a:lnTo>
                    <a:pt x="1288" y="143"/>
                  </a:lnTo>
                  <a:lnTo>
                    <a:pt x="1311" y="139"/>
                  </a:lnTo>
                  <a:lnTo>
                    <a:pt x="1333" y="141"/>
                  </a:lnTo>
                  <a:lnTo>
                    <a:pt x="1355" y="148"/>
                  </a:lnTo>
                  <a:lnTo>
                    <a:pt x="1375" y="161"/>
                  </a:lnTo>
                  <a:lnTo>
                    <a:pt x="1495" y="264"/>
                  </a:lnTo>
                  <a:lnTo>
                    <a:pt x="1510" y="279"/>
                  </a:lnTo>
                  <a:lnTo>
                    <a:pt x="1520" y="297"/>
                  </a:lnTo>
                  <a:lnTo>
                    <a:pt x="1527" y="315"/>
                  </a:lnTo>
                  <a:lnTo>
                    <a:pt x="1529" y="335"/>
                  </a:lnTo>
                  <a:lnTo>
                    <a:pt x="1528" y="355"/>
                  </a:lnTo>
                  <a:lnTo>
                    <a:pt x="1523" y="373"/>
                  </a:lnTo>
                  <a:lnTo>
                    <a:pt x="1513" y="392"/>
                  </a:lnTo>
                  <a:lnTo>
                    <a:pt x="1461" y="471"/>
                  </a:lnTo>
                  <a:lnTo>
                    <a:pt x="1492" y="522"/>
                  </a:lnTo>
                  <a:lnTo>
                    <a:pt x="1518" y="575"/>
                  </a:lnTo>
                  <a:lnTo>
                    <a:pt x="1541" y="631"/>
                  </a:lnTo>
                  <a:lnTo>
                    <a:pt x="1638" y="634"/>
                  </a:lnTo>
                  <a:lnTo>
                    <a:pt x="1660" y="637"/>
                  </a:lnTo>
                  <a:lnTo>
                    <a:pt x="1682" y="646"/>
                  </a:lnTo>
                  <a:lnTo>
                    <a:pt x="1700" y="660"/>
                  </a:lnTo>
                  <a:lnTo>
                    <a:pt x="1715" y="678"/>
                  </a:lnTo>
                  <a:lnTo>
                    <a:pt x="1724" y="699"/>
                  </a:lnTo>
                  <a:lnTo>
                    <a:pt x="1730" y="723"/>
                  </a:lnTo>
                  <a:lnTo>
                    <a:pt x="1743" y="881"/>
                  </a:lnTo>
                  <a:lnTo>
                    <a:pt x="1742" y="905"/>
                  </a:lnTo>
                  <a:lnTo>
                    <a:pt x="1735" y="927"/>
                  </a:lnTo>
                  <a:lnTo>
                    <a:pt x="1724" y="946"/>
                  </a:lnTo>
                  <a:lnTo>
                    <a:pt x="1708" y="964"/>
                  </a:lnTo>
                  <a:lnTo>
                    <a:pt x="1689" y="976"/>
                  </a:lnTo>
                  <a:lnTo>
                    <a:pt x="1666" y="984"/>
                  </a:lnTo>
                  <a:lnTo>
                    <a:pt x="1570" y="1003"/>
                  </a:lnTo>
                  <a:lnTo>
                    <a:pt x="1557" y="1062"/>
                  </a:lnTo>
                  <a:lnTo>
                    <a:pt x="1539" y="1120"/>
                  </a:lnTo>
                  <a:lnTo>
                    <a:pt x="1515" y="1176"/>
                  </a:lnTo>
                  <a:lnTo>
                    <a:pt x="1585" y="1251"/>
                  </a:lnTo>
                  <a:lnTo>
                    <a:pt x="1600" y="1270"/>
                  </a:lnTo>
                  <a:lnTo>
                    <a:pt x="1608" y="1292"/>
                  </a:lnTo>
                  <a:lnTo>
                    <a:pt x="1611" y="1314"/>
                  </a:lnTo>
                  <a:lnTo>
                    <a:pt x="1609" y="1336"/>
                  </a:lnTo>
                  <a:lnTo>
                    <a:pt x="1602" y="1359"/>
                  </a:lnTo>
                  <a:lnTo>
                    <a:pt x="1589" y="1379"/>
                  </a:lnTo>
                  <a:lnTo>
                    <a:pt x="1487" y="1500"/>
                  </a:lnTo>
                  <a:lnTo>
                    <a:pt x="1472" y="1514"/>
                  </a:lnTo>
                  <a:lnTo>
                    <a:pt x="1455" y="1525"/>
                  </a:lnTo>
                  <a:lnTo>
                    <a:pt x="1437" y="1532"/>
                  </a:lnTo>
                  <a:lnTo>
                    <a:pt x="1417" y="1535"/>
                  </a:lnTo>
                  <a:lnTo>
                    <a:pt x="1398" y="1534"/>
                  </a:lnTo>
                  <a:lnTo>
                    <a:pt x="1378" y="1529"/>
                  </a:lnTo>
                  <a:lnTo>
                    <a:pt x="1360" y="1519"/>
                  </a:lnTo>
                  <a:lnTo>
                    <a:pt x="1273" y="1461"/>
                  </a:lnTo>
                  <a:lnTo>
                    <a:pt x="1222" y="1492"/>
                  </a:lnTo>
                  <a:lnTo>
                    <a:pt x="1168" y="1521"/>
                  </a:lnTo>
                  <a:lnTo>
                    <a:pt x="1111" y="1544"/>
                  </a:lnTo>
                  <a:lnTo>
                    <a:pt x="1107" y="1650"/>
                  </a:lnTo>
                  <a:lnTo>
                    <a:pt x="1104" y="1674"/>
                  </a:lnTo>
                  <a:lnTo>
                    <a:pt x="1095" y="1695"/>
                  </a:lnTo>
                  <a:lnTo>
                    <a:pt x="1081" y="1713"/>
                  </a:lnTo>
                  <a:lnTo>
                    <a:pt x="1064" y="1728"/>
                  </a:lnTo>
                  <a:lnTo>
                    <a:pt x="1043" y="1738"/>
                  </a:lnTo>
                  <a:lnTo>
                    <a:pt x="1019" y="1744"/>
                  </a:lnTo>
                  <a:lnTo>
                    <a:pt x="862" y="1757"/>
                  </a:lnTo>
                  <a:lnTo>
                    <a:pt x="838" y="1756"/>
                  </a:lnTo>
                  <a:lnTo>
                    <a:pt x="816" y="1749"/>
                  </a:lnTo>
                  <a:lnTo>
                    <a:pt x="797" y="1737"/>
                  </a:lnTo>
                  <a:lnTo>
                    <a:pt x="779" y="1722"/>
                  </a:lnTo>
                  <a:lnTo>
                    <a:pt x="767" y="1702"/>
                  </a:lnTo>
                  <a:lnTo>
                    <a:pt x="760" y="1679"/>
                  </a:lnTo>
                  <a:lnTo>
                    <a:pt x="738" y="1570"/>
                  </a:lnTo>
                  <a:lnTo>
                    <a:pt x="683" y="1557"/>
                  </a:lnTo>
                  <a:lnTo>
                    <a:pt x="629" y="1539"/>
                  </a:lnTo>
                  <a:lnTo>
                    <a:pt x="575" y="1518"/>
                  </a:lnTo>
                  <a:lnTo>
                    <a:pt x="496" y="1592"/>
                  </a:lnTo>
                  <a:lnTo>
                    <a:pt x="478" y="1606"/>
                  </a:lnTo>
                  <a:lnTo>
                    <a:pt x="456" y="1615"/>
                  </a:lnTo>
                  <a:lnTo>
                    <a:pt x="433" y="1618"/>
                  </a:lnTo>
                  <a:lnTo>
                    <a:pt x="411" y="1616"/>
                  </a:lnTo>
                  <a:lnTo>
                    <a:pt x="389" y="1608"/>
                  </a:lnTo>
                  <a:lnTo>
                    <a:pt x="369" y="1595"/>
                  </a:lnTo>
                  <a:lnTo>
                    <a:pt x="248" y="1492"/>
                  </a:lnTo>
                  <a:lnTo>
                    <a:pt x="234" y="1477"/>
                  </a:lnTo>
                  <a:lnTo>
                    <a:pt x="224" y="1461"/>
                  </a:lnTo>
                  <a:lnTo>
                    <a:pt x="217" y="1442"/>
                  </a:lnTo>
                  <a:lnTo>
                    <a:pt x="214" y="1423"/>
                  </a:lnTo>
                  <a:lnTo>
                    <a:pt x="215" y="1403"/>
                  </a:lnTo>
                  <a:lnTo>
                    <a:pt x="221" y="1383"/>
                  </a:lnTo>
                  <a:lnTo>
                    <a:pt x="230" y="1366"/>
                  </a:lnTo>
                  <a:lnTo>
                    <a:pt x="290" y="1274"/>
                  </a:lnTo>
                  <a:lnTo>
                    <a:pt x="261" y="1227"/>
                  </a:lnTo>
                  <a:lnTo>
                    <a:pt x="236" y="1178"/>
                  </a:lnTo>
                  <a:lnTo>
                    <a:pt x="214" y="1127"/>
                  </a:lnTo>
                  <a:lnTo>
                    <a:pt x="106" y="1123"/>
                  </a:lnTo>
                  <a:lnTo>
                    <a:pt x="83" y="1120"/>
                  </a:lnTo>
                  <a:lnTo>
                    <a:pt x="61" y="1110"/>
                  </a:lnTo>
                  <a:lnTo>
                    <a:pt x="43" y="1097"/>
                  </a:lnTo>
                  <a:lnTo>
                    <a:pt x="29" y="1080"/>
                  </a:lnTo>
                  <a:lnTo>
                    <a:pt x="19" y="1059"/>
                  </a:lnTo>
                  <a:lnTo>
                    <a:pt x="13" y="1035"/>
                  </a:lnTo>
                  <a:lnTo>
                    <a:pt x="0" y="877"/>
                  </a:lnTo>
                  <a:lnTo>
                    <a:pt x="2" y="853"/>
                  </a:lnTo>
                  <a:lnTo>
                    <a:pt x="8" y="830"/>
                  </a:lnTo>
                  <a:lnTo>
                    <a:pt x="19" y="810"/>
                  </a:lnTo>
                  <a:lnTo>
                    <a:pt x="35" y="794"/>
                  </a:lnTo>
                  <a:lnTo>
                    <a:pt x="55" y="782"/>
                  </a:lnTo>
                  <a:lnTo>
                    <a:pt x="78" y="774"/>
                  </a:lnTo>
                  <a:lnTo>
                    <a:pt x="177" y="753"/>
                  </a:lnTo>
                  <a:lnTo>
                    <a:pt x="189" y="694"/>
                  </a:lnTo>
                  <a:lnTo>
                    <a:pt x="207" y="637"/>
                  </a:lnTo>
                  <a:lnTo>
                    <a:pt x="228" y="582"/>
                  </a:lnTo>
                  <a:lnTo>
                    <a:pt x="159" y="506"/>
                  </a:lnTo>
                  <a:lnTo>
                    <a:pt x="145" y="488"/>
                  </a:lnTo>
                  <a:lnTo>
                    <a:pt x="136" y="466"/>
                  </a:lnTo>
                  <a:lnTo>
                    <a:pt x="133" y="443"/>
                  </a:lnTo>
                  <a:lnTo>
                    <a:pt x="134" y="420"/>
                  </a:lnTo>
                  <a:lnTo>
                    <a:pt x="142" y="398"/>
                  </a:lnTo>
                  <a:lnTo>
                    <a:pt x="155" y="379"/>
                  </a:lnTo>
                  <a:lnTo>
                    <a:pt x="257" y="256"/>
                  </a:lnTo>
                  <a:lnTo>
                    <a:pt x="272" y="242"/>
                  </a:lnTo>
                  <a:lnTo>
                    <a:pt x="289" y="231"/>
                  </a:lnTo>
                  <a:lnTo>
                    <a:pt x="307" y="225"/>
                  </a:lnTo>
                  <a:lnTo>
                    <a:pt x="326" y="221"/>
                  </a:lnTo>
                  <a:lnTo>
                    <a:pt x="345" y="222"/>
                  </a:lnTo>
                  <a:lnTo>
                    <a:pt x="365" y="228"/>
                  </a:lnTo>
                  <a:lnTo>
                    <a:pt x="383" y="238"/>
                  </a:lnTo>
                  <a:lnTo>
                    <a:pt x="463" y="291"/>
                  </a:lnTo>
                  <a:lnTo>
                    <a:pt x="517" y="256"/>
                  </a:lnTo>
                  <a:lnTo>
                    <a:pt x="573" y="226"/>
                  </a:lnTo>
                  <a:lnTo>
                    <a:pt x="633" y="201"/>
                  </a:lnTo>
                  <a:lnTo>
                    <a:pt x="636" y="107"/>
                  </a:lnTo>
                  <a:lnTo>
                    <a:pt x="639" y="83"/>
                  </a:lnTo>
                  <a:lnTo>
                    <a:pt x="649" y="62"/>
                  </a:lnTo>
                  <a:lnTo>
                    <a:pt x="662" y="43"/>
                  </a:lnTo>
                  <a:lnTo>
                    <a:pt x="680" y="29"/>
                  </a:lnTo>
                  <a:lnTo>
                    <a:pt x="701" y="18"/>
                  </a:lnTo>
                  <a:lnTo>
                    <a:pt x="724" y="14"/>
                  </a:lnTo>
                  <a:lnTo>
                    <a:pt x="8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5" name="Freeform 32">
              <a:extLst>
                <a:ext uri="{FF2B5EF4-FFF2-40B4-BE49-F238E27FC236}">
                  <a16:creationId xmlns:a16="http://schemas.microsoft.com/office/drawing/2014/main" id="{A0D22A73-A6E5-48D4-A311-6094A6582D1C}"/>
                </a:ext>
              </a:extLst>
            </p:cNvPr>
            <p:cNvSpPr>
              <a:spLocks noEditPoints="1"/>
            </p:cNvSpPr>
            <p:nvPr/>
          </p:nvSpPr>
          <p:spPr bwMode="auto">
            <a:xfrm>
              <a:off x="1251" y="1571"/>
              <a:ext cx="141" cy="142"/>
            </a:xfrm>
            <a:custGeom>
              <a:avLst/>
              <a:gdLst>
                <a:gd name="T0" fmla="*/ 633 w 1414"/>
                <a:gd name="T1" fmla="*/ 464 h 1424"/>
                <a:gd name="T2" fmla="*/ 533 w 1414"/>
                <a:gd name="T3" fmla="*/ 524 h 1424"/>
                <a:gd name="T4" fmla="*/ 472 w 1414"/>
                <a:gd name="T5" fmla="*/ 624 h 1424"/>
                <a:gd name="T6" fmla="*/ 461 w 1414"/>
                <a:gd name="T7" fmla="*/ 745 h 1424"/>
                <a:gd name="T8" fmla="*/ 505 w 1414"/>
                <a:gd name="T9" fmla="*/ 854 h 1424"/>
                <a:gd name="T10" fmla="*/ 592 w 1414"/>
                <a:gd name="T11" fmla="*/ 930 h 1424"/>
                <a:gd name="T12" fmla="*/ 707 w 1414"/>
                <a:gd name="T13" fmla="*/ 960 h 1424"/>
                <a:gd name="T14" fmla="*/ 823 w 1414"/>
                <a:gd name="T15" fmla="*/ 934 h 1424"/>
                <a:gd name="T16" fmla="*/ 912 w 1414"/>
                <a:gd name="T17" fmla="*/ 858 h 1424"/>
                <a:gd name="T18" fmla="*/ 959 w 1414"/>
                <a:gd name="T19" fmla="*/ 750 h 1424"/>
                <a:gd name="T20" fmla="*/ 951 w 1414"/>
                <a:gd name="T21" fmla="*/ 629 h 1424"/>
                <a:gd name="T22" fmla="*/ 890 w 1414"/>
                <a:gd name="T23" fmla="*/ 528 h 1424"/>
                <a:gd name="T24" fmla="*/ 793 w 1414"/>
                <a:gd name="T25" fmla="*/ 466 h 1424"/>
                <a:gd name="T26" fmla="*/ 670 w 1414"/>
                <a:gd name="T27" fmla="*/ 0 h 1424"/>
                <a:gd name="T28" fmla="*/ 812 w 1414"/>
                <a:gd name="T29" fmla="*/ 13 h 1424"/>
                <a:gd name="T30" fmla="*/ 857 w 1414"/>
                <a:gd name="T31" fmla="*/ 64 h 1424"/>
                <a:gd name="T32" fmla="*/ 916 w 1414"/>
                <a:gd name="T33" fmla="*/ 164 h 1424"/>
                <a:gd name="T34" fmla="*/ 1054 w 1414"/>
                <a:gd name="T35" fmla="*/ 174 h 1424"/>
                <a:gd name="T36" fmla="*/ 1119 w 1414"/>
                <a:gd name="T37" fmla="*/ 153 h 1424"/>
                <a:gd name="T38" fmla="*/ 1181 w 1414"/>
                <a:gd name="T39" fmla="*/ 182 h 1424"/>
                <a:gd name="T40" fmla="*/ 1273 w 1414"/>
                <a:gd name="T41" fmla="*/ 293 h 1424"/>
                <a:gd name="T42" fmla="*/ 1268 w 1414"/>
                <a:gd name="T43" fmla="*/ 360 h 1424"/>
                <a:gd name="T44" fmla="*/ 1238 w 1414"/>
                <a:gd name="T45" fmla="*/ 472 h 1424"/>
                <a:gd name="T46" fmla="*/ 1331 w 1414"/>
                <a:gd name="T47" fmla="*/ 571 h 1424"/>
                <a:gd name="T48" fmla="*/ 1392 w 1414"/>
                <a:gd name="T49" fmla="*/ 604 h 1424"/>
                <a:gd name="T50" fmla="*/ 1414 w 1414"/>
                <a:gd name="T51" fmla="*/ 668 h 1424"/>
                <a:gd name="T52" fmla="*/ 1402 w 1414"/>
                <a:gd name="T53" fmla="*/ 811 h 1424"/>
                <a:gd name="T54" fmla="*/ 1350 w 1414"/>
                <a:gd name="T55" fmla="*/ 856 h 1424"/>
                <a:gd name="T56" fmla="*/ 1248 w 1414"/>
                <a:gd name="T57" fmla="*/ 914 h 1424"/>
                <a:gd name="T58" fmla="*/ 1246 w 1414"/>
                <a:gd name="T59" fmla="*/ 1057 h 1424"/>
                <a:gd name="T60" fmla="*/ 1267 w 1414"/>
                <a:gd name="T61" fmla="*/ 1123 h 1424"/>
                <a:gd name="T62" fmla="*/ 1238 w 1414"/>
                <a:gd name="T63" fmla="*/ 1185 h 1424"/>
                <a:gd name="T64" fmla="*/ 1128 w 1414"/>
                <a:gd name="T65" fmla="*/ 1277 h 1424"/>
                <a:gd name="T66" fmla="*/ 1061 w 1414"/>
                <a:gd name="T67" fmla="*/ 1272 h 1424"/>
                <a:gd name="T68" fmla="*/ 942 w 1414"/>
                <a:gd name="T69" fmla="*/ 1237 h 1424"/>
                <a:gd name="T70" fmla="*/ 840 w 1414"/>
                <a:gd name="T71" fmla="*/ 1340 h 1424"/>
                <a:gd name="T72" fmla="*/ 808 w 1414"/>
                <a:gd name="T73" fmla="*/ 1400 h 1424"/>
                <a:gd name="T74" fmla="*/ 744 w 1414"/>
                <a:gd name="T75" fmla="*/ 1424 h 1424"/>
                <a:gd name="T76" fmla="*/ 602 w 1414"/>
                <a:gd name="T77" fmla="*/ 1411 h 1424"/>
                <a:gd name="T78" fmla="*/ 558 w 1414"/>
                <a:gd name="T79" fmla="*/ 1360 h 1424"/>
                <a:gd name="T80" fmla="*/ 501 w 1414"/>
                <a:gd name="T81" fmla="*/ 1247 h 1424"/>
                <a:gd name="T82" fmla="*/ 360 w 1414"/>
                <a:gd name="T83" fmla="*/ 1250 h 1424"/>
                <a:gd name="T84" fmla="*/ 295 w 1414"/>
                <a:gd name="T85" fmla="*/ 1270 h 1424"/>
                <a:gd name="T86" fmla="*/ 233 w 1414"/>
                <a:gd name="T87" fmla="*/ 1242 h 1424"/>
                <a:gd name="T88" fmla="*/ 142 w 1414"/>
                <a:gd name="T89" fmla="*/ 1131 h 1424"/>
                <a:gd name="T90" fmla="*/ 146 w 1414"/>
                <a:gd name="T91" fmla="*/ 1064 h 1424"/>
                <a:gd name="T92" fmla="*/ 185 w 1414"/>
                <a:gd name="T93" fmla="*/ 946 h 1424"/>
                <a:gd name="T94" fmla="*/ 83 w 1414"/>
                <a:gd name="T95" fmla="*/ 852 h 1424"/>
                <a:gd name="T96" fmla="*/ 23 w 1414"/>
                <a:gd name="T97" fmla="*/ 820 h 1424"/>
                <a:gd name="T98" fmla="*/ 0 w 1414"/>
                <a:gd name="T99" fmla="*/ 756 h 1424"/>
                <a:gd name="T100" fmla="*/ 13 w 1414"/>
                <a:gd name="T101" fmla="*/ 613 h 1424"/>
                <a:gd name="T102" fmla="*/ 64 w 1414"/>
                <a:gd name="T103" fmla="*/ 568 h 1424"/>
                <a:gd name="T104" fmla="*/ 168 w 1414"/>
                <a:gd name="T105" fmla="*/ 509 h 1424"/>
                <a:gd name="T106" fmla="*/ 168 w 1414"/>
                <a:gd name="T107" fmla="*/ 367 h 1424"/>
                <a:gd name="T108" fmla="*/ 147 w 1414"/>
                <a:gd name="T109" fmla="*/ 301 h 1424"/>
                <a:gd name="T110" fmla="*/ 177 w 1414"/>
                <a:gd name="T111" fmla="*/ 239 h 1424"/>
                <a:gd name="T112" fmla="*/ 286 w 1414"/>
                <a:gd name="T113" fmla="*/ 146 h 1424"/>
                <a:gd name="T114" fmla="*/ 353 w 1414"/>
                <a:gd name="T115" fmla="*/ 152 h 1424"/>
                <a:gd name="T116" fmla="*/ 468 w 1414"/>
                <a:gd name="T117" fmla="*/ 179 h 1424"/>
                <a:gd name="T118" fmla="*/ 574 w 1414"/>
                <a:gd name="T119" fmla="*/ 84 h 1424"/>
                <a:gd name="T120" fmla="*/ 606 w 1414"/>
                <a:gd name="T121" fmla="*/ 23 h 1424"/>
                <a:gd name="T122" fmla="*/ 670 w 1414"/>
                <a:gd name="T123"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14" h="1424">
                  <a:moveTo>
                    <a:pt x="714" y="452"/>
                  </a:moveTo>
                  <a:lnTo>
                    <a:pt x="672" y="455"/>
                  </a:lnTo>
                  <a:lnTo>
                    <a:pt x="633" y="464"/>
                  </a:lnTo>
                  <a:lnTo>
                    <a:pt x="597" y="479"/>
                  </a:lnTo>
                  <a:lnTo>
                    <a:pt x="564" y="499"/>
                  </a:lnTo>
                  <a:lnTo>
                    <a:pt x="533" y="524"/>
                  </a:lnTo>
                  <a:lnTo>
                    <a:pt x="509" y="554"/>
                  </a:lnTo>
                  <a:lnTo>
                    <a:pt x="487" y="586"/>
                  </a:lnTo>
                  <a:lnTo>
                    <a:pt x="472" y="624"/>
                  </a:lnTo>
                  <a:lnTo>
                    <a:pt x="462" y="662"/>
                  </a:lnTo>
                  <a:lnTo>
                    <a:pt x="458" y="703"/>
                  </a:lnTo>
                  <a:lnTo>
                    <a:pt x="461" y="745"/>
                  </a:lnTo>
                  <a:lnTo>
                    <a:pt x="469" y="784"/>
                  </a:lnTo>
                  <a:lnTo>
                    <a:pt x="485" y="820"/>
                  </a:lnTo>
                  <a:lnTo>
                    <a:pt x="505" y="854"/>
                  </a:lnTo>
                  <a:lnTo>
                    <a:pt x="529" y="883"/>
                  </a:lnTo>
                  <a:lnTo>
                    <a:pt x="558" y="910"/>
                  </a:lnTo>
                  <a:lnTo>
                    <a:pt x="592" y="930"/>
                  </a:lnTo>
                  <a:lnTo>
                    <a:pt x="628" y="947"/>
                  </a:lnTo>
                  <a:lnTo>
                    <a:pt x="666" y="957"/>
                  </a:lnTo>
                  <a:lnTo>
                    <a:pt x="707" y="960"/>
                  </a:lnTo>
                  <a:lnTo>
                    <a:pt x="748" y="958"/>
                  </a:lnTo>
                  <a:lnTo>
                    <a:pt x="787" y="948"/>
                  </a:lnTo>
                  <a:lnTo>
                    <a:pt x="823" y="934"/>
                  </a:lnTo>
                  <a:lnTo>
                    <a:pt x="857" y="913"/>
                  </a:lnTo>
                  <a:lnTo>
                    <a:pt x="887" y="888"/>
                  </a:lnTo>
                  <a:lnTo>
                    <a:pt x="912" y="858"/>
                  </a:lnTo>
                  <a:lnTo>
                    <a:pt x="933" y="826"/>
                  </a:lnTo>
                  <a:lnTo>
                    <a:pt x="949" y="790"/>
                  </a:lnTo>
                  <a:lnTo>
                    <a:pt x="959" y="750"/>
                  </a:lnTo>
                  <a:lnTo>
                    <a:pt x="963" y="710"/>
                  </a:lnTo>
                  <a:lnTo>
                    <a:pt x="960" y="668"/>
                  </a:lnTo>
                  <a:lnTo>
                    <a:pt x="951" y="629"/>
                  </a:lnTo>
                  <a:lnTo>
                    <a:pt x="936" y="592"/>
                  </a:lnTo>
                  <a:lnTo>
                    <a:pt x="915" y="559"/>
                  </a:lnTo>
                  <a:lnTo>
                    <a:pt x="890" y="528"/>
                  </a:lnTo>
                  <a:lnTo>
                    <a:pt x="862" y="503"/>
                  </a:lnTo>
                  <a:lnTo>
                    <a:pt x="829" y="482"/>
                  </a:lnTo>
                  <a:lnTo>
                    <a:pt x="793" y="466"/>
                  </a:lnTo>
                  <a:lnTo>
                    <a:pt x="754" y="455"/>
                  </a:lnTo>
                  <a:lnTo>
                    <a:pt x="714" y="452"/>
                  </a:lnTo>
                  <a:close/>
                  <a:moveTo>
                    <a:pt x="670" y="0"/>
                  </a:moveTo>
                  <a:lnTo>
                    <a:pt x="768" y="1"/>
                  </a:lnTo>
                  <a:lnTo>
                    <a:pt x="791" y="4"/>
                  </a:lnTo>
                  <a:lnTo>
                    <a:pt x="812" y="13"/>
                  </a:lnTo>
                  <a:lnTo>
                    <a:pt x="831" y="26"/>
                  </a:lnTo>
                  <a:lnTo>
                    <a:pt x="846" y="44"/>
                  </a:lnTo>
                  <a:lnTo>
                    <a:pt x="857" y="64"/>
                  </a:lnTo>
                  <a:lnTo>
                    <a:pt x="862" y="87"/>
                  </a:lnTo>
                  <a:lnTo>
                    <a:pt x="868" y="148"/>
                  </a:lnTo>
                  <a:lnTo>
                    <a:pt x="916" y="164"/>
                  </a:lnTo>
                  <a:lnTo>
                    <a:pt x="963" y="184"/>
                  </a:lnTo>
                  <a:lnTo>
                    <a:pt x="1008" y="209"/>
                  </a:lnTo>
                  <a:lnTo>
                    <a:pt x="1054" y="174"/>
                  </a:lnTo>
                  <a:lnTo>
                    <a:pt x="1075" y="160"/>
                  </a:lnTo>
                  <a:lnTo>
                    <a:pt x="1097" y="154"/>
                  </a:lnTo>
                  <a:lnTo>
                    <a:pt x="1119" y="153"/>
                  </a:lnTo>
                  <a:lnTo>
                    <a:pt x="1142" y="157"/>
                  </a:lnTo>
                  <a:lnTo>
                    <a:pt x="1163" y="167"/>
                  </a:lnTo>
                  <a:lnTo>
                    <a:pt x="1181" y="182"/>
                  </a:lnTo>
                  <a:lnTo>
                    <a:pt x="1249" y="252"/>
                  </a:lnTo>
                  <a:lnTo>
                    <a:pt x="1264" y="271"/>
                  </a:lnTo>
                  <a:lnTo>
                    <a:pt x="1273" y="293"/>
                  </a:lnTo>
                  <a:lnTo>
                    <a:pt x="1277" y="314"/>
                  </a:lnTo>
                  <a:lnTo>
                    <a:pt x="1274" y="337"/>
                  </a:lnTo>
                  <a:lnTo>
                    <a:pt x="1268" y="360"/>
                  </a:lnTo>
                  <a:lnTo>
                    <a:pt x="1255" y="380"/>
                  </a:lnTo>
                  <a:lnTo>
                    <a:pt x="1217" y="428"/>
                  </a:lnTo>
                  <a:lnTo>
                    <a:pt x="1238" y="472"/>
                  </a:lnTo>
                  <a:lnTo>
                    <a:pt x="1255" y="516"/>
                  </a:lnTo>
                  <a:lnTo>
                    <a:pt x="1269" y="563"/>
                  </a:lnTo>
                  <a:lnTo>
                    <a:pt x="1331" y="571"/>
                  </a:lnTo>
                  <a:lnTo>
                    <a:pt x="1355" y="578"/>
                  </a:lnTo>
                  <a:lnTo>
                    <a:pt x="1374" y="589"/>
                  </a:lnTo>
                  <a:lnTo>
                    <a:pt x="1392" y="604"/>
                  </a:lnTo>
                  <a:lnTo>
                    <a:pt x="1405" y="622"/>
                  </a:lnTo>
                  <a:lnTo>
                    <a:pt x="1412" y="644"/>
                  </a:lnTo>
                  <a:lnTo>
                    <a:pt x="1414" y="668"/>
                  </a:lnTo>
                  <a:lnTo>
                    <a:pt x="1413" y="767"/>
                  </a:lnTo>
                  <a:lnTo>
                    <a:pt x="1410" y="790"/>
                  </a:lnTo>
                  <a:lnTo>
                    <a:pt x="1402" y="811"/>
                  </a:lnTo>
                  <a:lnTo>
                    <a:pt x="1388" y="830"/>
                  </a:lnTo>
                  <a:lnTo>
                    <a:pt x="1371" y="845"/>
                  </a:lnTo>
                  <a:lnTo>
                    <a:pt x="1350" y="856"/>
                  </a:lnTo>
                  <a:lnTo>
                    <a:pt x="1328" y="862"/>
                  </a:lnTo>
                  <a:lnTo>
                    <a:pt x="1264" y="868"/>
                  </a:lnTo>
                  <a:lnTo>
                    <a:pt x="1248" y="914"/>
                  </a:lnTo>
                  <a:lnTo>
                    <a:pt x="1229" y="960"/>
                  </a:lnTo>
                  <a:lnTo>
                    <a:pt x="1206" y="1002"/>
                  </a:lnTo>
                  <a:lnTo>
                    <a:pt x="1246" y="1057"/>
                  </a:lnTo>
                  <a:lnTo>
                    <a:pt x="1259" y="1077"/>
                  </a:lnTo>
                  <a:lnTo>
                    <a:pt x="1266" y="1100"/>
                  </a:lnTo>
                  <a:lnTo>
                    <a:pt x="1267" y="1123"/>
                  </a:lnTo>
                  <a:lnTo>
                    <a:pt x="1262" y="1144"/>
                  </a:lnTo>
                  <a:lnTo>
                    <a:pt x="1253" y="1166"/>
                  </a:lnTo>
                  <a:lnTo>
                    <a:pt x="1238" y="1185"/>
                  </a:lnTo>
                  <a:lnTo>
                    <a:pt x="1168" y="1254"/>
                  </a:lnTo>
                  <a:lnTo>
                    <a:pt x="1150" y="1268"/>
                  </a:lnTo>
                  <a:lnTo>
                    <a:pt x="1128" y="1277"/>
                  </a:lnTo>
                  <a:lnTo>
                    <a:pt x="1106" y="1281"/>
                  </a:lnTo>
                  <a:lnTo>
                    <a:pt x="1083" y="1279"/>
                  </a:lnTo>
                  <a:lnTo>
                    <a:pt x="1061" y="1272"/>
                  </a:lnTo>
                  <a:lnTo>
                    <a:pt x="1041" y="1259"/>
                  </a:lnTo>
                  <a:lnTo>
                    <a:pt x="987" y="1215"/>
                  </a:lnTo>
                  <a:lnTo>
                    <a:pt x="942" y="1237"/>
                  </a:lnTo>
                  <a:lnTo>
                    <a:pt x="897" y="1256"/>
                  </a:lnTo>
                  <a:lnTo>
                    <a:pt x="849" y="1269"/>
                  </a:lnTo>
                  <a:lnTo>
                    <a:pt x="840" y="1340"/>
                  </a:lnTo>
                  <a:lnTo>
                    <a:pt x="834" y="1363"/>
                  </a:lnTo>
                  <a:lnTo>
                    <a:pt x="823" y="1384"/>
                  </a:lnTo>
                  <a:lnTo>
                    <a:pt x="808" y="1400"/>
                  </a:lnTo>
                  <a:lnTo>
                    <a:pt x="789" y="1413"/>
                  </a:lnTo>
                  <a:lnTo>
                    <a:pt x="768" y="1422"/>
                  </a:lnTo>
                  <a:lnTo>
                    <a:pt x="744" y="1424"/>
                  </a:lnTo>
                  <a:lnTo>
                    <a:pt x="647" y="1423"/>
                  </a:lnTo>
                  <a:lnTo>
                    <a:pt x="624" y="1420"/>
                  </a:lnTo>
                  <a:lnTo>
                    <a:pt x="602" y="1411"/>
                  </a:lnTo>
                  <a:lnTo>
                    <a:pt x="583" y="1398"/>
                  </a:lnTo>
                  <a:lnTo>
                    <a:pt x="568" y="1380"/>
                  </a:lnTo>
                  <a:lnTo>
                    <a:pt x="558" y="1360"/>
                  </a:lnTo>
                  <a:lnTo>
                    <a:pt x="553" y="1337"/>
                  </a:lnTo>
                  <a:lnTo>
                    <a:pt x="544" y="1262"/>
                  </a:lnTo>
                  <a:lnTo>
                    <a:pt x="501" y="1247"/>
                  </a:lnTo>
                  <a:lnTo>
                    <a:pt x="459" y="1229"/>
                  </a:lnTo>
                  <a:lnTo>
                    <a:pt x="417" y="1206"/>
                  </a:lnTo>
                  <a:lnTo>
                    <a:pt x="360" y="1250"/>
                  </a:lnTo>
                  <a:lnTo>
                    <a:pt x="339" y="1262"/>
                  </a:lnTo>
                  <a:lnTo>
                    <a:pt x="318" y="1269"/>
                  </a:lnTo>
                  <a:lnTo>
                    <a:pt x="295" y="1270"/>
                  </a:lnTo>
                  <a:lnTo>
                    <a:pt x="272" y="1267"/>
                  </a:lnTo>
                  <a:lnTo>
                    <a:pt x="251" y="1257"/>
                  </a:lnTo>
                  <a:lnTo>
                    <a:pt x="233" y="1242"/>
                  </a:lnTo>
                  <a:lnTo>
                    <a:pt x="165" y="1172"/>
                  </a:lnTo>
                  <a:lnTo>
                    <a:pt x="151" y="1153"/>
                  </a:lnTo>
                  <a:lnTo>
                    <a:pt x="142" y="1131"/>
                  </a:lnTo>
                  <a:lnTo>
                    <a:pt x="138" y="1108"/>
                  </a:lnTo>
                  <a:lnTo>
                    <a:pt x="140" y="1085"/>
                  </a:lnTo>
                  <a:lnTo>
                    <a:pt x="146" y="1064"/>
                  </a:lnTo>
                  <a:lnTo>
                    <a:pt x="159" y="1044"/>
                  </a:lnTo>
                  <a:lnTo>
                    <a:pt x="205" y="986"/>
                  </a:lnTo>
                  <a:lnTo>
                    <a:pt x="185" y="946"/>
                  </a:lnTo>
                  <a:lnTo>
                    <a:pt x="168" y="904"/>
                  </a:lnTo>
                  <a:lnTo>
                    <a:pt x="155" y="862"/>
                  </a:lnTo>
                  <a:lnTo>
                    <a:pt x="83" y="852"/>
                  </a:lnTo>
                  <a:lnTo>
                    <a:pt x="60" y="846"/>
                  </a:lnTo>
                  <a:lnTo>
                    <a:pt x="40" y="835"/>
                  </a:lnTo>
                  <a:lnTo>
                    <a:pt x="23" y="820"/>
                  </a:lnTo>
                  <a:lnTo>
                    <a:pt x="11" y="800"/>
                  </a:lnTo>
                  <a:lnTo>
                    <a:pt x="2" y="779"/>
                  </a:lnTo>
                  <a:lnTo>
                    <a:pt x="0" y="756"/>
                  </a:lnTo>
                  <a:lnTo>
                    <a:pt x="1" y="657"/>
                  </a:lnTo>
                  <a:lnTo>
                    <a:pt x="4" y="633"/>
                  </a:lnTo>
                  <a:lnTo>
                    <a:pt x="13" y="613"/>
                  </a:lnTo>
                  <a:lnTo>
                    <a:pt x="26" y="594"/>
                  </a:lnTo>
                  <a:lnTo>
                    <a:pt x="43" y="579"/>
                  </a:lnTo>
                  <a:lnTo>
                    <a:pt x="64" y="568"/>
                  </a:lnTo>
                  <a:lnTo>
                    <a:pt x="87" y="562"/>
                  </a:lnTo>
                  <a:lnTo>
                    <a:pt x="154" y="556"/>
                  </a:lnTo>
                  <a:lnTo>
                    <a:pt x="168" y="509"/>
                  </a:lnTo>
                  <a:lnTo>
                    <a:pt x="186" y="464"/>
                  </a:lnTo>
                  <a:lnTo>
                    <a:pt x="209" y="420"/>
                  </a:lnTo>
                  <a:lnTo>
                    <a:pt x="168" y="367"/>
                  </a:lnTo>
                  <a:lnTo>
                    <a:pt x="156" y="346"/>
                  </a:lnTo>
                  <a:lnTo>
                    <a:pt x="148" y="324"/>
                  </a:lnTo>
                  <a:lnTo>
                    <a:pt x="147" y="301"/>
                  </a:lnTo>
                  <a:lnTo>
                    <a:pt x="152" y="278"/>
                  </a:lnTo>
                  <a:lnTo>
                    <a:pt x="161" y="258"/>
                  </a:lnTo>
                  <a:lnTo>
                    <a:pt x="177" y="239"/>
                  </a:lnTo>
                  <a:lnTo>
                    <a:pt x="246" y="170"/>
                  </a:lnTo>
                  <a:lnTo>
                    <a:pt x="266" y="155"/>
                  </a:lnTo>
                  <a:lnTo>
                    <a:pt x="286" y="146"/>
                  </a:lnTo>
                  <a:lnTo>
                    <a:pt x="309" y="143"/>
                  </a:lnTo>
                  <a:lnTo>
                    <a:pt x="332" y="144"/>
                  </a:lnTo>
                  <a:lnTo>
                    <a:pt x="353" y="152"/>
                  </a:lnTo>
                  <a:lnTo>
                    <a:pt x="374" y="164"/>
                  </a:lnTo>
                  <a:lnTo>
                    <a:pt x="422" y="204"/>
                  </a:lnTo>
                  <a:lnTo>
                    <a:pt x="468" y="179"/>
                  </a:lnTo>
                  <a:lnTo>
                    <a:pt x="516" y="159"/>
                  </a:lnTo>
                  <a:lnTo>
                    <a:pt x="566" y="144"/>
                  </a:lnTo>
                  <a:lnTo>
                    <a:pt x="574" y="84"/>
                  </a:lnTo>
                  <a:lnTo>
                    <a:pt x="580" y="61"/>
                  </a:lnTo>
                  <a:lnTo>
                    <a:pt x="591" y="40"/>
                  </a:lnTo>
                  <a:lnTo>
                    <a:pt x="606" y="23"/>
                  </a:lnTo>
                  <a:lnTo>
                    <a:pt x="625" y="11"/>
                  </a:lnTo>
                  <a:lnTo>
                    <a:pt x="646" y="2"/>
                  </a:lnTo>
                  <a:lnTo>
                    <a:pt x="6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58" name="RBContent27">
            <a:extLst>
              <a:ext uri="{FF2B5EF4-FFF2-40B4-BE49-F238E27FC236}">
                <a16:creationId xmlns:a16="http://schemas.microsoft.com/office/drawing/2014/main" id="{8CCDC1E1-80FB-48C3-8562-BEDC2DC10616}"/>
              </a:ext>
            </a:extLst>
          </p:cNvPr>
          <p:cNvSpPr txBox="1">
            <a:spLocks/>
          </p:cNvSpPr>
          <p:nvPr/>
        </p:nvSpPr>
        <p:spPr>
          <a:xfrm>
            <a:off x="724979" y="2260057"/>
            <a:ext cx="1695137" cy="180049"/>
          </a:xfrm>
          <a:prstGeom prst="rect">
            <a:avLst/>
          </a:prstGeom>
          <a:noFill/>
          <a:ln w="9525">
            <a:noFill/>
          </a:ln>
        </p:spPr>
        <p:txBody>
          <a:bodyPr vert="horz" wrap="square" lIns="0" tIns="0" rIns="0" bIns="0" rtlCol="0">
            <a:spAutoFit/>
          </a:bodyPr>
          <a:lstStyle/>
          <a:p>
            <a:pPr>
              <a:lnSpc>
                <a:spcPct val="90000"/>
              </a:lnSpc>
            </a:pPr>
            <a:r>
              <a:rPr lang="de-DE" sz="1300" b="1" dirty="0">
                <a:solidFill>
                  <a:srgbClr val="C00000"/>
                </a:solidFill>
                <a:latin typeface="+mj-lt"/>
              </a:rPr>
              <a:t>Team</a:t>
            </a:r>
            <a:endParaRPr lang="en-US" sz="1300" b="1" dirty="0">
              <a:solidFill>
                <a:srgbClr val="C00000"/>
              </a:solidFill>
              <a:latin typeface="+mj-lt"/>
            </a:endParaRPr>
          </a:p>
        </p:txBody>
      </p:sp>
      <p:sp>
        <p:nvSpPr>
          <p:cNvPr id="78" name="RBContent27">
            <a:extLst>
              <a:ext uri="{FF2B5EF4-FFF2-40B4-BE49-F238E27FC236}">
                <a16:creationId xmlns:a16="http://schemas.microsoft.com/office/drawing/2014/main" id="{FE725BB6-A9F9-4B80-B73C-45CBD9891453}"/>
              </a:ext>
            </a:extLst>
          </p:cNvPr>
          <p:cNvSpPr txBox="1">
            <a:spLocks/>
          </p:cNvSpPr>
          <p:nvPr/>
        </p:nvSpPr>
        <p:spPr>
          <a:xfrm>
            <a:off x="1663700" y="2260057"/>
            <a:ext cx="2719896" cy="965392"/>
          </a:xfrm>
          <a:prstGeom prst="rect">
            <a:avLst/>
          </a:prstGeom>
          <a:noFill/>
          <a:ln w="9525">
            <a:noFill/>
          </a:ln>
        </p:spPr>
        <p:txBody>
          <a:bodyPr vert="horz" wrap="square" lIns="0" tIns="0" rIns="0" bIns="0" rtlCol="0">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mj-lt"/>
              </a:rPr>
              <a:t>Have I </a:t>
            </a:r>
            <a:r>
              <a:rPr lang="en-US" sz="1100" b="1" dirty="0">
                <a:latin typeface="+mj-lt"/>
              </a:rPr>
              <a:t>hired</a:t>
            </a:r>
            <a:r>
              <a:rPr lang="en-US" sz="1100" dirty="0">
                <a:latin typeface="+mj-lt"/>
              </a:rPr>
              <a:t> the </a:t>
            </a:r>
            <a:r>
              <a:rPr lang="en-US" sz="1100" b="1" dirty="0">
                <a:latin typeface="+mj-lt"/>
              </a:rPr>
              <a:t>right experts </a:t>
            </a:r>
            <a:r>
              <a:rPr lang="en-US" sz="1100" dirty="0">
                <a:latin typeface="+mj-lt"/>
              </a:rPr>
              <a:t>that understand data architecture and e-commerce requirements?</a:t>
            </a:r>
          </a:p>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mj-lt"/>
              </a:rPr>
              <a:t>Do I have a </a:t>
            </a:r>
            <a:r>
              <a:rPr lang="en-US" sz="1100" b="1" dirty="0">
                <a:latin typeface="+mj-lt"/>
              </a:rPr>
              <a:t>dedicated team for analytics </a:t>
            </a:r>
            <a:r>
              <a:rPr lang="en-US" sz="1100" dirty="0">
                <a:latin typeface="+mj-lt"/>
              </a:rPr>
              <a:t>to manage the </a:t>
            </a:r>
            <a:r>
              <a:rPr lang="en-US" sz="1100" b="1" dirty="0">
                <a:latin typeface="+mj-lt"/>
              </a:rPr>
              <a:t>day-to-day</a:t>
            </a:r>
            <a:r>
              <a:rPr lang="en-US" sz="1100" dirty="0">
                <a:latin typeface="+mj-lt"/>
              </a:rPr>
              <a:t> and </a:t>
            </a:r>
            <a:r>
              <a:rPr lang="en-US" sz="1100" b="1" dirty="0">
                <a:latin typeface="+mj-lt"/>
              </a:rPr>
              <a:t>ad-hoc </a:t>
            </a:r>
            <a:r>
              <a:rPr lang="en-US" sz="1100" dirty="0">
                <a:latin typeface="+mj-lt"/>
              </a:rPr>
              <a:t>upgrading requests?</a:t>
            </a:r>
          </a:p>
        </p:txBody>
      </p:sp>
      <p:grpSp>
        <p:nvGrpSpPr>
          <p:cNvPr id="79" name="Group 283">
            <a:extLst>
              <a:ext uri="{FF2B5EF4-FFF2-40B4-BE49-F238E27FC236}">
                <a16:creationId xmlns:a16="http://schemas.microsoft.com/office/drawing/2014/main" id="{D2B4BC0D-2195-4305-BDC2-3728CC278C5A}"/>
              </a:ext>
            </a:extLst>
          </p:cNvPr>
          <p:cNvGrpSpPr>
            <a:grpSpLocks noChangeAspect="1"/>
          </p:cNvGrpSpPr>
          <p:nvPr/>
        </p:nvGrpSpPr>
        <p:grpSpPr bwMode="auto">
          <a:xfrm>
            <a:off x="745666" y="2757819"/>
            <a:ext cx="321876" cy="293849"/>
            <a:chOff x="3008" y="2146"/>
            <a:chExt cx="379" cy="346"/>
          </a:xfrm>
          <a:solidFill>
            <a:srgbClr val="DE002B"/>
          </a:solidFill>
        </p:grpSpPr>
        <p:sp>
          <p:nvSpPr>
            <p:cNvPr id="80" name="Freeform 285">
              <a:extLst>
                <a:ext uri="{FF2B5EF4-FFF2-40B4-BE49-F238E27FC236}">
                  <a16:creationId xmlns:a16="http://schemas.microsoft.com/office/drawing/2014/main" id="{8BF2F243-D3D2-40B3-B19D-79A115E5EDA4}"/>
                </a:ext>
              </a:extLst>
            </p:cNvPr>
            <p:cNvSpPr>
              <a:spLocks/>
            </p:cNvSpPr>
            <p:nvPr/>
          </p:nvSpPr>
          <p:spPr bwMode="auto">
            <a:xfrm>
              <a:off x="3112" y="2146"/>
              <a:ext cx="97" cy="97"/>
            </a:xfrm>
            <a:custGeom>
              <a:avLst/>
              <a:gdLst>
                <a:gd name="T0" fmla="*/ 437 w 874"/>
                <a:gd name="T1" fmla="*/ 0 h 871"/>
                <a:gd name="T2" fmla="*/ 488 w 874"/>
                <a:gd name="T3" fmla="*/ 3 h 871"/>
                <a:gd name="T4" fmla="*/ 537 w 874"/>
                <a:gd name="T5" fmla="*/ 13 h 871"/>
                <a:gd name="T6" fmla="*/ 584 w 874"/>
                <a:gd name="T7" fmla="*/ 26 h 871"/>
                <a:gd name="T8" fmla="*/ 629 w 874"/>
                <a:gd name="T9" fmla="*/ 45 h 871"/>
                <a:gd name="T10" fmla="*/ 671 w 874"/>
                <a:gd name="T11" fmla="*/ 68 h 871"/>
                <a:gd name="T12" fmla="*/ 710 w 874"/>
                <a:gd name="T13" fmla="*/ 96 h 871"/>
                <a:gd name="T14" fmla="*/ 746 w 874"/>
                <a:gd name="T15" fmla="*/ 128 h 871"/>
                <a:gd name="T16" fmla="*/ 778 w 874"/>
                <a:gd name="T17" fmla="*/ 164 h 871"/>
                <a:gd name="T18" fmla="*/ 806 w 874"/>
                <a:gd name="T19" fmla="*/ 202 h 871"/>
                <a:gd name="T20" fmla="*/ 829 w 874"/>
                <a:gd name="T21" fmla="*/ 245 h 871"/>
                <a:gd name="T22" fmla="*/ 848 w 874"/>
                <a:gd name="T23" fmla="*/ 289 h 871"/>
                <a:gd name="T24" fmla="*/ 862 w 874"/>
                <a:gd name="T25" fmla="*/ 336 h 871"/>
                <a:gd name="T26" fmla="*/ 871 w 874"/>
                <a:gd name="T27" fmla="*/ 386 h 871"/>
                <a:gd name="T28" fmla="*/ 874 w 874"/>
                <a:gd name="T29" fmla="*/ 436 h 871"/>
                <a:gd name="T30" fmla="*/ 871 w 874"/>
                <a:gd name="T31" fmla="*/ 487 h 871"/>
                <a:gd name="T32" fmla="*/ 862 w 874"/>
                <a:gd name="T33" fmla="*/ 536 h 871"/>
                <a:gd name="T34" fmla="*/ 848 w 874"/>
                <a:gd name="T35" fmla="*/ 583 h 871"/>
                <a:gd name="T36" fmla="*/ 829 w 874"/>
                <a:gd name="T37" fmla="*/ 628 h 871"/>
                <a:gd name="T38" fmla="*/ 806 w 874"/>
                <a:gd name="T39" fmla="*/ 669 h 871"/>
                <a:gd name="T40" fmla="*/ 778 w 874"/>
                <a:gd name="T41" fmla="*/ 709 h 871"/>
                <a:gd name="T42" fmla="*/ 746 w 874"/>
                <a:gd name="T43" fmla="*/ 745 h 871"/>
                <a:gd name="T44" fmla="*/ 710 w 874"/>
                <a:gd name="T45" fmla="*/ 777 h 871"/>
                <a:gd name="T46" fmla="*/ 671 w 874"/>
                <a:gd name="T47" fmla="*/ 804 h 871"/>
                <a:gd name="T48" fmla="*/ 629 w 874"/>
                <a:gd name="T49" fmla="*/ 827 h 871"/>
                <a:gd name="T50" fmla="*/ 584 w 874"/>
                <a:gd name="T51" fmla="*/ 847 h 871"/>
                <a:gd name="T52" fmla="*/ 537 w 874"/>
                <a:gd name="T53" fmla="*/ 860 h 871"/>
                <a:gd name="T54" fmla="*/ 488 w 874"/>
                <a:gd name="T55" fmla="*/ 869 h 871"/>
                <a:gd name="T56" fmla="*/ 437 w 874"/>
                <a:gd name="T57" fmla="*/ 871 h 871"/>
                <a:gd name="T58" fmla="*/ 386 w 874"/>
                <a:gd name="T59" fmla="*/ 869 h 871"/>
                <a:gd name="T60" fmla="*/ 336 w 874"/>
                <a:gd name="T61" fmla="*/ 860 h 871"/>
                <a:gd name="T62" fmla="*/ 290 w 874"/>
                <a:gd name="T63" fmla="*/ 847 h 871"/>
                <a:gd name="T64" fmla="*/ 244 w 874"/>
                <a:gd name="T65" fmla="*/ 827 h 871"/>
                <a:gd name="T66" fmla="*/ 203 w 874"/>
                <a:gd name="T67" fmla="*/ 804 h 871"/>
                <a:gd name="T68" fmla="*/ 164 w 874"/>
                <a:gd name="T69" fmla="*/ 777 h 871"/>
                <a:gd name="T70" fmla="*/ 128 w 874"/>
                <a:gd name="T71" fmla="*/ 745 h 871"/>
                <a:gd name="T72" fmla="*/ 96 w 874"/>
                <a:gd name="T73" fmla="*/ 709 h 871"/>
                <a:gd name="T74" fmla="*/ 68 w 874"/>
                <a:gd name="T75" fmla="*/ 669 h 871"/>
                <a:gd name="T76" fmla="*/ 45 w 874"/>
                <a:gd name="T77" fmla="*/ 628 h 871"/>
                <a:gd name="T78" fmla="*/ 25 w 874"/>
                <a:gd name="T79" fmla="*/ 583 h 871"/>
                <a:gd name="T80" fmla="*/ 12 w 874"/>
                <a:gd name="T81" fmla="*/ 536 h 871"/>
                <a:gd name="T82" fmla="*/ 3 w 874"/>
                <a:gd name="T83" fmla="*/ 487 h 871"/>
                <a:gd name="T84" fmla="*/ 0 w 874"/>
                <a:gd name="T85" fmla="*/ 436 h 871"/>
                <a:gd name="T86" fmla="*/ 3 w 874"/>
                <a:gd name="T87" fmla="*/ 386 h 871"/>
                <a:gd name="T88" fmla="*/ 12 w 874"/>
                <a:gd name="T89" fmla="*/ 336 h 871"/>
                <a:gd name="T90" fmla="*/ 25 w 874"/>
                <a:gd name="T91" fmla="*/ 289 h 871"/>
                <a:gd name="T92" fmla="*/ 45 w 874"/>
                <a:gd name="T93" fmla="*/ 245 h 871"/>
                <a:gd name="T94" fmla="*/ 68 w 874"/>
                <a:gd name="T95" fmla="*/ 202 h 871"/>
                <a:gd name="T96" fmla="*/ 96 w 874"/>
                <a:gd name="T97" fmla="*/ 164 h 871"/>
                <a:gd name="T98" fmla="*/ 128 w 874"/>
                <a:gd name="T99" fmla="*/ 128 h 871"/>
                <a:gd name="T100" fmla="*/ 164 w 874"/>
                <a:gd name="T101" fmla="*/ 96 h 871"/>
                <a:gd name="T102" fmla="*/ 203 w 874"/>
                <a:gd name="T103" fmla="*/ 68 h 871"/>
                <a:gd name="T104" fmla="*/ 244 w 874"/>
                <a:gd name="T105" fmla="*/ 45 h 871"/>
                <a:gd name="T106" fmla="*/ 290 w 874"/>
                <a:gd name="T107" fmla="*/ 26 h 871"/>
                <a:gd name="T108" fmla="*/ 336 w 874"/>
                <a:gd name="T109" fmla="*/ 13 h 871"/>
                <a:gd name="T110" fmla="*/ 386 w 874"/>
                <a:gd name="T111" fmla="*/ 3 h 871"/>
                <a:gd name="T112" fmla="*/ 437 w 874"/>
                <a:gd name="T113" fmla="*/ 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4" h="871">
                  <a:moveTo>
                    <a:pt x="437" y="0"/>
                  </a:moveTo>
                  <a:lnTo>
                    <a:pt x="488" y="3"/>
                  </a:lnTo>
                  <a:lnTo>
                    <a:pt x="537" y="13"/>
                  </a:lnTo>
                  <a:lnTo>
                    <a:pt x="584" y="26"/>
                  </a:lnTo>
                  <a:lnTo>
                    <a:pt x="629" y="45"/>
                  </a:lnTo>
                  <a:lnTo>
                    <a:pt x="671" y="68"/>
                  </a:lnTo>
                  <a:lnTo>
                    <a:pt x="710" y="96"/>
                  </a:lnTo>
                  <a:lnTo>
                    <a:pt x="746" y="128"/>
                  </a:lnTo>
                  <a:lnTo>
                    <a:pt x="778" y="164"/>
                  </a:lnTo>
                  <a:lnTo>
                    <a:pt x="806" y="202"/>
                  </a:lnTo>
                  <a:lnTo>
                    <a:pt x="829" y="245"/>
                  </a:lnTo>
                  <a:lnTo>
                    <a:pt x="848" y="289"/>
                  </a:lnTo>
                  <a:lnTo>
                    <a:pt x="862" y="336"/>
                  </a:lnTo>
                  <a:lnTo>
                    <a:pt x="871" y="386"/>
                  </a:lnTo>
                  <a:lnTo>
                    <a:pt x="874" y="436"/>
                  </a:lnTo>
                  <a:lnTo>
                    <a:pt x="871" y="487"/>
                  </a:lnTo>
                  <a:lnTo>
                    <a:pt x="862" y="536"/>
                  </a:lnTo>
                  <a:lnTo>
                    <a:pt x="848" y="583"/>
                  </a:lnTo>
                  <a:lnTo>
                    <a:pt x="829" y="628"/>
                  </a:lnTo>
                  <a:lnTo>
                    <a:pt x="806" y="669"/>
                  </a:lnTo>
                  <a:lnTo>
                    <a:pt x="778" y="709"/>
                  </a:lnTo>
                  <a:lnTo>
                    <a:pt x="746" y="745"/>
                  </a:lnTo>
                  <a:lnTo>
                    <a:pt x="710" y="777"/>
                  </a:lnTo>
                  <a:lnTo>
                    <a:pt x="671" y="804"/>
                  </a:lnTo>
                  <a:lnTo>
                    <a:pt x="629" y="827"/>
                  </a:lnTo>
                  <a:lnTo>
                    <a:pt x="584" y="847"/>
                  </a:lnTo>
                  <a:lnTo>
                    <a:pt x="537" y="860"/>
                  </a:lnTo>
                  <a:lnTo>
                    <a:pt x="488" y="869"/>
                  </a:lnTo>
                  <a:lnTo>
                    <a:pt x="437" y="871"/>
                  </a:lnTo>
                  <a:lnTo>
                    <a:pt x="386" y="869"/>
                  </a:lnTo>
                  <a:lnTo>
                    <a:pt x="336" y="860"/>
                  </a:lnTo>
                  <a:lnTo>
                    <a:pt x="290" y="847"/>
                  </a:lnTo>
                  <a:lnTo>
                    <a:pt x="244" y="827"/>
                  </a:lnTo>
                  <a:lnTo>
                    <a:pt x="203" y="804"/>
                  </a:lnTo>
                  <a:lnTo>
                    <a:pt x="164" y="777"/>
                  </a:lnTo>
                  <a:lnTo>
                    <a:pt x="128" y="745"/>
                  </a:lnTo>
                  <a:lnTo>
                    <a:pt x="96" y="709"/>
                  </a:lnTo>
                  <a:lnTo>
                    <a:pt x="68" y="669"/>
                  </a:lnTo>
                  <a:lnTo>
                    <a:pt x="45" y="628"/>
                  </a:lnTo>
                  <a:lnTo>
                    <a:pt x="25" y="583"/>
                  </a:lnTo>
                  <a:lnTo>
                    <a:pt x="12" y="536"/>
                  </a:lnTo>
                  <a:lnTo>
                    <a:pt x="3" y="487"/>
                  </a:lnTo>
                  <a:lnTo>
                    <a:pt x="0" y="436"/>
                  </a:lnTo>
                  <a:lnTo>
                    <a:pt x="3" y="386"/>
                  </a:lnTo>
                  <a:lnTo>
                    <a:pt x="12" y="336"/>
                  </a:lnTo>
                  <a:lnTo>
                    <a:pt x="25" y="289"/>
                  </a:lnTo>
                  <a:lnTo>
                    <a:pt x="45" y="245"/>
                  </a:lnTo>
                  <a:lnTo>
                    <a:pt x="68" y="202"/>
                  </a:lnTo>
                  <a:lnTo>
                    <a:pt x="96" y="164"/>
                  </a:lnTo>
                  <a:lnTo>
                    <a:pt x="128" y="128"/>
                  </a:lnTo>
                  <a:lnTo>
                    <a:pt x="164" y="96"/>
                  </a:lnTo>
                  <a:lnTo>
                    <a:pt x="203" y="68"/>
                  </a:lnTo>
                  <a:lnTo>
                    <a:pt x="244" y="45"/>
                  </a:lnTo>
                  <a:lnTo>
                    <a:pt x="290" y="26"/>
                  </a:lnTo>
                  <a:lnTo>
                    <a:pt x="336" y="13"/>
                  </a:lnTo>
                  <a:lnTo>
                    <a:pt x="386" y="3"/>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1" name="Freeform 286">
              <a:extLst>
                <a:ext uri="{FF2B5EF4-FFF2-40B4-BE49-F238E27FC236}">
                  <a16:creationId xmlns:a16="http://schemas.microsoft.com/office/drawing/2014/main" id="{7011F866-EFB2-4DA5-AF88-579B11D30C25}"/>
                </a:ext>
              </a:extLst>
            </p:cNvPr>
            <p:cNvSpPr>
              <a:spLocks/>
            </p:cNvSpPr>
            <p:nvPr/>
          </p:nvSpPr>
          <p:spPr bwMode="auto">
            <a:xfrm>
              <a:off x="3086" y="2374"/>
              <a:ext cx="153" cy="118"/>
            </a:xfrm>
            <a:custGeom>
              <a:avLst/>
              <a:gdLst>
                <a:gd name="T0" fmla="*/ 515 w 1372"/>
                <a:gd name="T1" fmla="*/ 0 h 1059"/>
                <a:gd name="T2" fmla="*/ 857 w 1372"/>
                <a:gd name="T3" fmla="*/ 0 h 1059"/>
                <a:gd name="T4" fmla="*/ 913 w 1372"/>
                <a:gd name="T5" fmla="*/ 3 h 1059"/>
                <a:gd name="T6" fmla="*/ 967 w 1372"/>
                <a:gd name="T7" fmla="*/ 11 h 1059"/>
                <a:gd name="T8" fmla="*/ 1019 w 1372"/>
                <a:gd name="T9" fmla="*/ 26 h 1059"/>
                <a:gd name="T10" fmla="*/ 1069 w 1372"/>
                <a:gd name="T11" fmla="*/ 45 h 1059"/>
                <a:gd name="T12" fmla="*/ 1116 w 1372"/>
                <a:gd name="T13" fmla="*/ 70 h 1059"/>
                <a:gd name="T14" fmla="*/ 1161 w 1372"/>
                <a:gd name="T15" fmla="*/ 99 h 1059"/>
                <a:gd name="T16" fmla="*/ 1202 w 1372"/>
                <a:gd name="T17" fmla="*/ 132 h 1059"/>
                <a:gd name="T18" fmla="*/ 1239 w 1372"/>
                <a:gd name="T19" fmla="*/ 169 h 1059"/>
                <a:gd name="T20" fmla="*/ 1272 w 1372"/>
                <a:gd name="T21" fmla="*/ 210 h 1059"/>
                <a:gd name="T22" fmla="*/ 1301 w 1372"/>
                <a:gd name="T23" fmla="*/ 255 h 1059"/>
                <a:gd name="T24" fmla="*/ 1326 w 1372"/>
                <a:gd name="T25" fmla="*/ 302 h 1059"/>
                <a:gd name="T26" fmla="*/ 1346 w 1372"/>
                <a:gd name="T27" fmla="*/ 352 h 1059"/>
                <a:gd name="T28" fmla="*/ 1360 w 1372"/>
                <a:gd name="T29" fmla="*/ 403 h 1059"/>
                <a:gd name="T30" fmla="*/ 1369 w 1372"/>
                <a:gd name="T31" fmla="*/ 458 h 1059"/>
                <a:gd name="T32" fmla="*/ 1372 w 1372"/>
                <a:gd name="T33" fmla="*/ 514 h 1059"/>
                <a:gd name="T34" fmla="*/ 1372 w 1372"/>
                <a:gd name="T35" fmla="*/ 930 h 1059"/>
                <a:gd name="T36" fmla="*/ 1369 w 1372"/>
                <a:gd name="T37" fmla="*/ 930 h 1059"/>
                <a:gd name="T38" fmla="*/ 1342 w 1372"/>
                <a:gd name="T39" fmla="*/ 944 h 1059"/>
                <a:gd name="T40" fmla="*/ 1336 w 1372"/>
                <a:gd name="T41" fmla="*/ 947 h 1059"/>
                <a:gd name="T42" fmla="*/ 1326 w 1372"/>
                <a:gd name="T43" fmla="*/ 952 h 1059"/>
                <a:gd name="T44" fmla="*/ 1310 w 1372"/>
                <a:gd name="T45" fmla="*/ 959 h 1059"/>
                <a:gd name="T46" fmla="*/ 1288 w 1372"/>
                <a:gd name="T47" fmla="*/ 967 h 1059"/>
                <a:gd name="T48" fmla="*/ 1262 w 1372"/>
                <a:gd name="T49" fmla="*/ 977 h 1059"/>
                <a:gd name="T50" fmla="*/ 1230 w 1372"/>
                <a:gd name="T51" fmla="*/ 987 h 1059"/>
                <a:gd name="T52" fmla="*/ 1193 w 1372"/>
                <a:gd name="T53" fmla="*/ 998 h 1059"/>
                <a:gd name="T54" fmla="*/ 1151 w 1372"/>
                <a:gd name="T55" fmla="*/ 1010 h 1059"/>
                <a:gd name="T56" fmla="*/ 1105 w 1372"/>
                <a:gd name="T57" fmla="*/ 1020 h 1059"/>
                <a:gd name="T58" fmla="*/ 1054 w 1372"/>
                <a:gd name="T59" fmla="*/ 1030 h 1059"/>
                <a:gd name="T60" fmla="*/ 998 w 1372"/>
                <a:gd name="T61" fmla="*/ 1039 h 1059"/>
                <a:gd name="T62" fmla="*/ 939 w 1372"/>
                <a:gd name="T63" fmla="*/ 1048 h 1059"/>
                <a:gd name="T64" fmla="*/ 873 w 1372"/>
                <a:gd name="T65" fmla="*/ 1053 h 1059"/>
                <a:gd name="T66" fmla="*/ 804 w 1372"/>
                <a:gd name="T67" fmla="*/ 1057 h 1059"/>
                <a:gd name="T68" fmla="*/ 731 w 1372"/>
                <a:gd name="T69" fmla="*/ 1059 h 1059"/>
                <a:gd name="T70" fmla="*/ 665 w 1372"/>
                <a:gd name="T71" fmla="*/ 1058 h 1059"/>
                <a:gd name="T72" fmla="*/ 595 w 1372"/>
                <a:gd name="T73" fmla="*/ 1054 h 1059"/>
                <a:gd name="T74" fmla="*/ 523 w 1372"/>
                <a:gd name="T75" fmla="*/ 1048 h 1059"/>
                <a:gd name="T76" fmla="*/ 448 w 1372"/>
                <a:gd name="T77" fmla="*/ 1039 h 1059"/>
                <a:gd name="T78" fmla="*/ 370 w 1372"/>
                <a:gd name="T79" fmla="*/ 1028 h 1059"/>
                <a:gd name="T80" fmla="*/ 288 w 1372"/>
                <a:gd name="T81" fmla="*/ 1013 h 1059"/>
                <a:gd name="T82" fmla="*/ 206 w 1372"/>
                <a:gd name="T83" fmla="*/ 994 h 1059"/>
                <a:gd name="T84" fmla="*/ 119 w 1372"/>
                <a:gd name="T85" fmla="*/ 972 h 1059"/>
                <a:gd name="T86" fmla="*/ 30 w 1372"/>
                <a:gd name="T87" fmla="*/ 946 h 1059"/>
                <a:gd name="T88" fmla="*/ 1 w 1372"/>
                <a:gd name="T89" fmla="*/ 936 h 1059"/>
                <a:gd name="T90" fmla="*/ 0 w 1372"/>
                <a:gd name="T91" fmla="*/ 930 h 1059"/>
                <a:gd name="T92" fmla="*/ 0 w 1372"/>
                <a:gd name="T93" fmla="*/ 514 h 1059"/>
                <a:gd name="T94" fmla="*/ 3 w 1372"/>
                <a:gd name="T95" fmla="*/ 458 h 1059"/>
                <a:gd name="T96" fmla="*/ 12 w 1372"/>
                <a:gd name="T97" fmla="*/ 403 h 1059"/>
                <a:gd name="T98" fmla="*/ 27 w 1372"/>
                <a:gd name="T99" fmla="*/ 352 h 1059"/>
                <a:gd name="T100" fmla="*/ 46 w 1372"/>
                <a:gd name="T101" fmla="*/ 302 h 1059"/>
                <a:gd name="T102" fmla="*/ 70 w 1372"/>
                <a:gd name="T103" fmla="*/ 255 h 1059"/>
                <a:gd name="T104" fmla="*/ 99 w 1372"/>
                <a:gd name="T105" fmla="*/ 210 h 1059"/>
                <a:gd name="T106" fmla="*/ 133 w 1372"/>
                <a:gd name="T107" fmla="*/ 169 h 1059"/>
                <a:gd name="T108" fmla="*/ 171 w 1372"/>
                <a:gd name="T109" fmla="*/ 132 h 1059"/>
                <a:gd name="T110" fmla="*/ 211 w 1372"/>
                <a:gd name="T111" fmla="*/ 99 h 1059"/>
                <a:gd name="T112" fmla="*/ 255 w 1372"/>
                <a:gd name="T113" fmla="*/ 70 h 1059"/>
                <a:gd name="T114" fmla="*/ 303 w 1372"/>
                <a:gd name="T115" fmla="*/ 45 h 1059"/>
                <a:gd name="T116" fmla="*/ 352 w 1372"/>
                <a:gd name="T117" fmla="*/ 26 h 1059"/>
                <a:gd name="T118" fmla="*/ 405 w 1372"/>
                <a:gd name="T119" fmla="*/ 11 h 1059"/>
                <a:gd name="T120" fmla="*/ 459 w 1372"/>
                <a:gd name="T121" fmla="*/ 3 h 1059"/>
                <a:gd name="T122" fmla="*/ 515 w 1372"/>
                <a:gd name="T123" fmla="*/ 0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2" h="1059">
                  <a:moveTo>
                    <a:pt x="515" y="0"/>
                  </a:moveTo>
                  <a:lnTo>
                    <a:pt x="857" y="0"/>
                  </a:lnTo>
                  <a:lnTo>
                    <a:pt x="913" y="3"/>
                  </a:lnTo>
                  <a:lnTo>
                    <a:pt x="967" y="11"/>
                  </a:lnTo>
                  <a:lnTo>
                    <a:pt x="1019" y="26"/>
                  </a:lnTo>
                  <a:lnTo>
                    <a:pt x="1069" y="45"/>
                  </a:lnTo>
                  <a:lnTo>
                    <a:pt x="1116" y="70"/>
                  </a:lnTo>
                  <a:lnTo>
                    <a:pt x="1161" y="99"/>
                  </a:lnTo>
                  <a:lnTo>
                    <a:pt x="1202" y="132"/>
                  </a:lnTo>
                  <a:lnTo>
                    <a:pt x="1239" y="169"/>
                  </a:lnTo>
                  <a:lnTo>
                    <a:pt x="1272" y="210"/>
                  </a:lnTo>
                  <a:lnTo>
                    <a:pt x="1301" y="255"/>
                  </a:lnTo>
                  <a:lnTo>
                    <a:pt x="1326" y="302"/>
                  </a:lnTo>
                  <a:lnTo>
                    <a:pt x="1346" y="352"/>
                  </a:lnTo>
                  <a:lnTo>
                    <a:pt x="1360" y="403"/>
                  </a:lnTo>
                  <a:lnTo>
                    <a:pt x="1369" y="458"/>
                  </a:lnTo>
                  <a:lnTo>
                    <a:pt x="1372" y="514"/>
                  </a:lnTo>
                  <a:lnTo>
                    <a:pt x="1372" y="930"/>
                  </a:lnTo>
                  <a:lnTo>
                    <a:pt x="1369" y="930"/>
                  </a:lnTo>
                  <a:lnTo>
                    <a:pt x="1342" y="944"/>
                  </a:lnTo>
                  <a:lnTo>
                    <a:pt x="1336" y="947"/>
                  </a:lnTo>
                  <a:lnTo>
                    <a:pt x="1326" y="952"/>
                  </a:lnTo>
                  <a:lnTo>
                    <a:pt x="1310" y="959"/>
                  </a:lnTo>
                  <a:lnTo>
                    <a:pt x="1288" y="967"/>
                  </a:lnTo>
                  <a:lnTo>
                    <a:pt x="1262" y="977"/>
                  </a:lnTo>
                  <a:lnTo>
                    <a:pt x="1230" y="987"/>
                  </a:lnTo>
                  <a:lnTo>
                    <a:pt x="1193" y="998"/>
                  </a:lnTo>
                  <a:lnTo>
                    <a:pt x="1151" y="1010"/>
                  </a:lnTo>
                  <a:lnTo>
                    <a:pt x="1105" y="1020"/>
                  </a:lnTo>
                  <a:lnTo>
                    <a:pt x="1054" y="1030"/>
                  </a:lnTo>
                  <a:lnTo>
                    <a:pt x="998" y="1039"/>
                  </a:lnTo>
                  <a:lnTo>
                    <a:pt x="939" y="1048"/>
                  </a:lnTo>
                  <a:lnTo>
                    <a:pt x="873" y="1053"/>
                  </a:lnTo>
                  <a:lnTo>
                    <a:pt x="804" y="1057"/>
                  </a:lnTo>
                  <a:lnTo>
                    <a:pt x="731" y="1059"/>
                  </a:lnTo>
                  <a:lnTo>
                    <a:pt x="665" y="1058"/>
                  </a:lnTo>
                  <a:lnTo>
                    <a:pt x="595" y="1054"/>
                  </a:lnTo>
                  <a:lnTo>
                    <a:pt x="523" y="1048"/>
                  </a:lnTo>
                  <a:lnTo>
                    <a:pt x="448" y="1039"/>
                  </a:lnTo>
                  <a:lnTo>
                    <a:pt x="370" y="1028"/>
                  </a:lnTo>
                  <a:lnTo>
                    <a:pt x="288" y="1013"/>
                  </a:lnTo>
                  <a:lnTo>
                    <a:pt x="206" y="994"/>
                  </a:lnTo>
                  <a:lnTo>
                    <a:pt x="119" y="972"/>
                  </a:lnTo>
                  <a:lnTo>
                    <a:pt x="30" y="946"/>
                  </a:lnTo>
                  <a:lnTo>
                    <a:pt x="1" y="936"/>
                  </a:lnTo>
                  <a:lnTo>
                    <a:pt x="0" y="930"/>
                  </a:lnTo>
                  <a:lnTo>
                    <a:pt x="0" y="514"/>
                  </a:lnTo>
                  <a:lnTo>
                    <a:pt x="3" y="458"/>
                  </a:lnTo>
                  <a:lnTo>
                    <a:pt x="12" y="403"/>
                  </a:lnTo>
                  <a:lnTo>
                    <a:pt x="27" y="352"/>
                  </a:lnTo>
                  <a:lnTo>
                    <a:pt x="46" y="302"/>
                  </a:lnTo>
                  <a:lnTo>
                    <a:pt x="70" y="255"/>
                  </a:lnTo>
                  <a:lnTo>
                    <a:pt x="99" y="210"/>
                  </a:lnTo>
                  <a:lnTo>
                    <a:pt x="133" y="169"/>
                  </a:lnTo>
                  <a:lnTo>
                    <a:pt x="171" y="132"/>
                  </a:lnTo>
                  <a:lnTo>
                    <a:pt x="211" y="99"/>
                  </a:lnTo>
                  <a:lnTo>
                    <a:pt x="255" y="70"/>
                  </a:lnTo>
                  <a:lnTo>
                    <a:pt x="303" y="45"/>
                  </a:lnTo>
                  <a:lnTo>
                    <a:pt x="352" y="26"/>
                  </a:lnTo>
                  <a:lnTo>
                    <a:pt x="405" y="11"/>
                  </a:lnTo>
                  <a:lnTo>
                    <a:pt x="459" y="3"/>
                  </a:lnTo>
                  <a:lnTo>
                    <a:pt x="5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2" name="Freeform 287">
              <a:extLst>
                <a:ext uri="{FF2B5EF4-FFF2-40B4-BE49-F238E27FC236}">
                  <a16:creationId xmlns:a16="http://schemas.microsoft.com/office/drawing/2014/main" id="{0C92F3C0-2938-44C7-BD15-6F3667AE0154}"/>
                </a:ext>
              </a:extLst>
            </p:cNvPr>
            <p:cNvSpPr>
              <a:spLocks/>
            </p:cNvSpPr>
            <p:nvPr/>
          </p:nvSpPr>
          <p:spPr bwMode="auto">
            <a:xfrm>
              <a:off x="3008" y="2328"/>
              <a:ext cx="116" cy="117"/>
            </a:xfrm>
            <a:custGeom>
              <a:avLst/>
              <a:gdLst>
                <a:gd name="T0" fmla="*/ 515 w 1047"/>
                <a:gd name="T1" fmla="*/ 0 h 1054"/>
                <a:gd name="T2" fmla="*/ 857 w 1047"/>
                <a:gd name="T3" fmla="*/ 0 h 1054"/>
                <a:gd name="T4" fmla="*/ 875 w 1047"/>
                <a:gd name="T5" fmla="*/ 1 h 1054"/>
                <a:gd name="T6" fmla="*/ 894 w 1047"/>
                <a:gd name="T7" fmla="*/ 2 h 1054"/>
                <a:gd name="T8" fmla="*/ 898 w 1047"/>
                <a:gd name="T9" fmla="*/ 51 h 1054"/>
                <a:gd name="T10" fmla="*/ 908 w 1047"/>
                <a:gd name="T11" fmla="*/ 100 h 1054"/>
                <a:gd name="T12" fmla="*/ 921 w 1047"/>
                <a:gd name="T13" fmla="*/ 146 h 1054"/>
                <a:gd name="T14" fmla="*/ 939 w 1047"/>
                <a:gd name="T15" fmla="*/ 190 h 1054"/>
                <a:gd name="T16" fmla="*/ 960 w 1047"/>
                <a:gd name="T17" fmla="*/ 233 h 1054"/>
                <a:gd name="T18" fmla="*/ 986 w 1047"/>
                <a:gd name="T19" fmla="*/ 273 h 1054"/>
                <a:gd name="T20" fmla="*/ 1015 w 1047"/>
                <a:gd name="T21" fmla="*/ 310 h 1054"/>
                <a:gd name="T22" fmla="*/ 1047 w 1047"/>
                <a:gd name="T23" fmla="*/ 344 h 1054"/>
                <a:gd name="T24" fmla="*/ 990 w 1047"/>
                <a:gd name="T25" fmla="*/ 365 h 1054"/>
                <a:gd name="T26" fmla="*/ 936 w 1047"/>
                <a:gd name="T27" fmla="*/ 389 h 1054"/>
                <a:gd name="T28" fmla="*/ 885 w 1047"/>
                <a:gd name="T29" fmla="*/ 420 h 1054"/>
                <a:gd name="T30" fmla="*/ 837 w 1047"/>
                <a:gd name="T31" fmla="*/ 455 h 1054"/>
                <a:gd name="T32" fmla="*/ 793 w 1047"/>
                <a:gd name="T33" fmla="*/ 495 h 1054"/>
                <a:gd name="T34" fmla="*/ 752 w 1047"/>
                <a:gd name="T35" fmla="*/ 538 h 1054"/>
                <a:gd name="T36" fmla="*/ 716 w 1047"/>
                <a:gd name="T37" fmla="*/ 585 h 1054"/>
                <a:gd name="T38" fmla="*/ 685 w 1047"/>
                <a:gd name="T39" fmla="*/ 636 h 1054"/>
                <a:gd name="T40" fmla="*/ 659 w 1047"/>
                <a:gd name="T41" fmla="*/ 689 h 1054"/>
                <a:gd name="T42" fmla="*/ 638 w 1047"/>
                <a:gd name="T43" fmla="*/ 746 h 1054"/>
                <a:gd name="T44" fmla="*/ 623 w 1047"/>
                <a:gd name="T45" fmla="*/ 805 h 1054"/>
                <a:gd name="T46" fmla="*/ 613 w 1047"/>
                <a:gd name="T47" fmla="*/ 866 h 1054"/>
                <a:gd name="T48" fmla="*/ 610 w 1047"/>
                <a:gd name="T49" fmla="*/ 929 h 1054"/>
                <a:gd name="T50" fmla="*/ 610 w 1047"/>
                <a:gd name="T51" fmla="*/ 1054 h 1054"/>
                <a:gd name="T52" fmla="*/ 536 w 1047"/>
                <a:gd name="T53" fmla="*/ 1048 h 1054"/>
                <a:gd name="T54" fmla="*/ 459 w 1047"/>
                <a:gd name="T55" fmla="*/ 1040 h 1054"/>
                <a:gd name="T56" fmla="*/ 379 w 1047"/>
                <a:gd name="T57" fmla="*/ 1029 h 1054"/>
                <a:gd name="T58" fmla="*/ 297 w 1047"/>
                <a:gd name="T59" fmla="*/ 1013 h 1054"/>
                <a:gd name="T60" fmla="*/ 211 w 1047"/>
                <a:gd name="T61" fmla="*/ 995 h 1054"/>
                <a:gd name="T62" fmla="*/ 122 w 1047"/>
                <a:gd name="T63" fmla="*/ 972 h 1054"/>
                <a:gd name="T64" fmla="*/ 30 w 1047"/>
                <a:gd name="T65" fmla="*/ 945 h 1054"/>
                <a:gd name="T66" fmla="*/ 1 w 1047"/>
                <a:gd name="T67" fmla="*/ 937 h 1054"/>
                <a:gd name="T68" fmla="*/ 0 w 1047"/>
                <a:gd name="T69" fmla="*/ 930 h 1054"/>
                <a:gd name="T70" fmla="*/ 0 w 1047"/>
                <a:gd name="T71" fmla="*/ 513 h 1054"/>
                <a:gd name="T72" fmla="*/ 3 w 1047"/>
                <a:gd name="T73" fmla="*/ 457 h 1054"/>
                <a:gd name="T74" fmla="*/ 12 w 1047"/>
                <a:gd name="T75" fmla="*/ 404 h 1054"/>
                <a:gd name="T76" fmla="*/ 26 w 1047"/>
                <a:gd name="T77" fmla="*/ 351 h 1054"/>
                <a:gd name="T78" fmla="*/ 45 w 1047"/>
                <a:gd name="T79" fmla="*/ 302 h 1054"/>
                <a:gd name="T80" fmla="*/ 70 w 1047"/>
                <a:gd name="T81" fmla="*/ 254 h 1054"/>
                <a:gd name="T82" fmla="*/ 99 w 1047"/>
                <a:gd name="T83" fmla="*/ 210 h 1054"/>
                <a:gd name="T84" fmla="*/ 133 w 1047"/>
                <a:gd name="T85" fmla="*/ 170 h 1054"/>
                <a:gd name="T86" fmla="*/ 171 w 1047"/>
                <a:gd name="T87" fmla="*/ 132 h 1054"/>
                <a:gd name="T88" fmla="*/ 211 w 1047"/>
                <a:gd name="T89" fmla="*/ 99 h 1054"/>
                <a:gd name="T90" fmla="*/ 255 w 1047"/>
                <a:gd name="T91" fmla="*/ 70 h 1054"/>
                <a:gd name="T92" fmla="*/ 303 w 1047"/>
                <a:gd name="T93" fmla="*/ 45 h 1054"/>
                <a:gd name="T94" fmla="*/ 352 w 1047"/>
                <a:gd name="T95" fmla="*/ 25 h 1054"/>
                <a:gd name="T96" fmla="*/ 405 w 1047"/>
                <a:gd name="T97" fmla="*/ 11 h 1054"/>
                <a:gd name="T98" fmla="*/ 459 w 1047"/>
                <a:gd name="T99" fmla="*/ 3 h 1054"/>
                <a:gd name="T100" fmla="*/ 515 w 1047"/>
                <a:gd name="T101" fmla="*/ 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7" h="1054">
                  <a:moveTo>
                    <a:pt x="515" y="0"/>
                  </a:moveTo>
                  <a:lnTo>
                    <a:pt x="857" y="0"/>
                  </a:lnTo>
                  <a:lnTo>
                    <a:pt x="875" y="1"/>
                  </a:lnTo>
                  <a:lnTo>
                    <a:pt x="894" y="2"/>
                  </a:lnTo>
                  <a:lnTo>
                    <a:pt x="898" y="51"/>
                  </a:lnTo>
                  <a:lnTo>
                    <a:pt x="908" y="100"/>
                  </a:lnTo>
                  <a:lnTo>
                    <a:pt x="921" y="146"/>
                  </a:lnTo>
                  <a:lnTo>
                    <a:pt x="939" y="190"/>
                  </a:lnTo>
                  <a:lnTo>
                    <a:pt x="960" y="233"/>
                  </a:lnTo>
                  <a:lnTo>
                    <a:pt x="986" y="273"/>
                  </a:lnTo>
                  <a:lnTo>
                    <a:pt x="1015" y="310"/>
                  </a:lnTo>
                  <a:lnTo>
                    <a:pt x="1047" y="344"/>
                  </a:lnTo>
                  <a:lnTo>
                    <a:pt x="990" y="365"/>
                  </a:lnTo>
                  <a:lnTo>
                    <a:pt x="936" y="389"/>
                  </a:lnTo>
                  <a:lnTo>
                    <a:pt x="885" y="420"/>
                  </a:lnTo>
                  <a:lnTo>
                    <a:pt x="837" y="455"/>
                  </a:lnTo>
                  <a:lnTo>
                    <a:pt x="793" y="495"/>
                  </a:lnTo>
                  <a:lnTo>
                    <a:pt x="752" y="538"/>
                  </a:lnTo>
                  <a:lnTo>
                    <a:pt x="716" y="585"/>
                  </a:lnTo>
                  <a:lnTo>
                    <a:pt x="685" y="636"/>
                  </a:lnTo>
                  <a:lnTo>
                    <a:pt x="659" y="689"/>
                  </a:lnTo>
                  <a:lnTo>
                    <a:pt x="638" y="746"/>
                  </a:lnTo>
                  <a:lnTo>
                    <a:pt x="623" y="805"/>
                  </a:lnTo>
                  <a:lnTo>
                    <a:pt x="613" y="866"/>
                  </a:lnTo>
                  <a:lnTo>
                    <a:pt x="610" y="929"/>
                  </a:lnTo>
                  <a:lnTo>
                    <a:pt x="610" y="1054"/>
                  </a:lnTo>
                  <a:lnTo>
                    <a:pt x="536" y="1048"/>
                  </a:lnTo>
                  <a:lnTo>
                    <a:pt x="459" y="1040"/>
                  </a:lnTo>
                  <a:lnTo>
                    <a:pt x="379" y="1029"/>
                  </a:lnTo>
                  <a:lnTo>
                    <a:pt x="297" y="1013"/>
                  </a:lnTo>
                  <a:lnTo>
                    <a:pt x="211" y="995"/>
                  </a:lnTo>
                  <a:lnTo>
                    <a:pt x="122" y="972"/>
                  </a:lnTo>
                  <a:lnTo>
                    <a:pt x="30" y="945"/>
                  </a:lnTo>
                  <a:lnTo>
                    <a:pt x="1" y="937"/>
                  </a:lnTo>
                  <a:lnTo>
                    <a:pt x="0" y="930"/>
                  </a:lnTo>
                  <a:lnTo>
                    <a:pt x="0" y="513"/>
                  </a:lnTo>
                  <a:lnTo>
                    <a:pt x="3" y="457"/>
                  </a:lnTo>
                  <a:lnTo>
                    <a:pt x="12" y="404"/>
                  </a:lnTo>
                  <a:lnTo>
                    <a:pt x="26" y="351"/>
                  </a:lnTo>
                  <a:lnTo>
                    <a:pt x="45" y="302"/>
                  </a:lnTo>
                  <a:lnTo>
                    <a:pt x="70" y="254"/>
                  </a:lnTo>
                  <a:lnTo>
                    <a:pt x="99" y="210"/>
                  </a:lnTo>
                  <a:lnTo>
                    <a:pt x="133" y="170"/>
                  </a:lnTo>
                  <a:lnTo>
                    <a:pt x="171" y="132"/>
                  </a:lnTo>
                  <a:lnTo>
                    <a:pt x="211" y="99"/>
                  </a:lnTo>
                  <a:lnTo>
                    <a:pt x="255" y="70"/>
                  </a:lnTo>
                  <a:lnTo>
                    <a:pt x="303" y="45"/>
                  </a:lnTo>
                  <a:lnTo>
                    <a:pt x="352" y="25"/>
                  </a:lnTo>
                  <a:lnTo>
                    <a:pt x="405" y="11"/>
                  </a:lnTo>
                  <a:lnTo>
                    <a:pt x="459" y="3"/>
                  </a:lnTo>
                  <a:lnTo>
                    <a:pt x="5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3" name="Freeform 288">
              <a:extLst>
                <a:ext uri="{FF2B5EF4-FFF2-40B4-BE49-F238E27FC236}">
                  <a16:creationId xmlns:a16="http://schemas.microsoft.com/office/drawing/2014/main" id="{715F7DA4-A447-4852-84E9-04D7BA824B00}"/>
                </a:ext>
              </a:extLst>
            </p:cNvPr>
            <p:cNvSpPr>
              <a:spLocks/>
            </p:cNvSpPr>
            <p:nvPr/>
          </p:nvSpPr>
          <p:spPr bwMode="auto">
            <a:xfrm>
              <a:off x="3201" y="2328"/>
              <a:ext cx="112" cy="118"/>
            </a:xfrm>
            <a:custGeom>
              <a:avLst/>
              <a:gdLst>
                <a:gd name="T0" fmla="*/ 152 w 1006"/>
                <a:gd name="T1" fmla="*/ 0 h 1056"/>
                <a:gd name="T2" fmla="*/ 492 w 1006"/>
                <a:gd name="T3" fmla="*/ 0 h 1056"/>
                <a:gd name="T4" fmla="*/ 547 w 1006"/>
                <a:gd name="T5" fmla="*/ 3 h 1056"/>
                <a:gd name="T6" fmla="*/ 602 w 1006"/>
                <a:gd name="T7" fmla="*/ 11 h 1056"/>
                <a:gd name="T8" fmla="*/ 654 w 1006"/>
                <a:gd name="T9" fmla="*/ 25 h 1056"/>
                <a:gd name="T10" fmla="*/ 704 w 1006"/>
                <a:gd name="T11" fmla="*/ 45 h 1056"/>
                <a:gd name="T12" fmla="*/ 751 w 1006"/>
                <a:gd name="T13" fmla="*/ 70 h 1056"/>
                <a:gd name="T14" fmla="*/ 795 w 1006"/>
                <a:gd name="T15" fmla="*/ 99 h 1056"/>
                <a:gd name="T16" fmla="*/ 837 w 1006"/>
                <a:gd name="T17" fmla="*/ 132 h 1056"/>
                <a:gd name="T18" fmla="*/ 874 w 1006"/>
                <a:gd name="T19" fmla="*/ 170 h 1056"/>
                <a:gd name="T20" fmla="*/ 907 w 1006"/>
                <a:gd name="T21" fmla="*/ 210 h 1056"/>
                <a:gd name="T22" fmla="*/ 936 w 1006"/>
                <a:gd name="T23" fmla="*/ 254 h 1056"/>
                <a:gd name="T24" fmla="*/ 961 w 1006"/>
                <a:gd name="T25" fmla="*/ 302 h 1056"/>
                <a:gd name="T26" fmla="*/ 980 w 1006"/>
                <a:gd name="T27" fmla="*/ 351 h 1056"/>
                <a:gd name="T28" fmla="*/ 995 w 1006"/>
                <a:gd name="T29" fmla="*/ 403 h 1056"/>
                <a:gd name="T30" fmla="*/ 1003 w 1006"/>
                <a:gd name="T31" fmla="*/ 457 h 1056"/>
                <a:gd name="T32" fmla="*/ 1006 w 1006"/>
                <a:gd name="T33" fmla="*/ 513 h 1056"/>
                <a:gd name="T34" fmla="*/ 1006 w 1006"/>
                <a:gd name="T35" fmla="*/ 930 h 1056"/>
                <a:gd name="T36" fmla="*/ 1004 w 1006"/>
                <a:gd name="T37" fmla="*/ 930 h 1056"/>
                <a:gd name="T38" fmla="*/ 976 w 1006"/>
                <a:gd name="T39" fmla="*/ 944 h 1056"/>
                <a:gd name="T40" fmla="*/ 971 w 1006"/>
                <a:gd name="T41" fmla="*/ 946 h 1056"/>
                <a:gd name="T42" fmla="*/ 961 w 1006"/>
                <a:gd name="T43" fmla="*/ 951 h 1056"/>
                <a:gd name="T44" fmla="*/ 944 w 1006"/>
                <a:gd name="T45" fmla="*/ 959 h 1056"/>
                <a:gd name="T46" fmla="*/ 923 w 1006"/>
                <a:gd name="T47" fmla="*/ 967 h 1056"/>
                <a:gd name="T48" fmla="*/ 896 w 1006"/>
                <a:gd name="T49" fmla="*/ 976 h 1056"/>
                <a:gd name="T50" fmla="*/ 865 w 1006"/>
                <a:gd name="T51" fmla="*/ 987 h 1056"/>
                <a:gd name="T52" fmla="*/ 827 w 1006"/>
                <a:gd name="T53" fmla="*/ 998 h 1056"/>
                <a:gd name="T54" fmla="*/ 786 w 1006"/>
                <a:gd name="T55" fmla="*/ 1009 h 1056"/>
                <a:gd name="T56" fmla="*/ 740 w 1006"/>
                <a:gd name="T57" fmla="*/ 1020 h 1056"/>
                <a:gd name="T58" fmla="*/ 688 w 1006"/>
                <a:gd name="T59" fmla="*/ 1030 h 1056"/>
                <a:gd name="T60" fmla="*/ 632 w 1006"/>
                <a:gd name="T61" fmla="*/ 1039 h 1056"/>
                <a:gd name="T62" fmla="*/ 571 w 1006"/>
                <a:gd name="T63" fmla="*/ 1047 h 1056"/>
                <a:gd name="T64" fmla="*/ 506 w 1006"/>
                <a:gd name="T65" fmla="*/ 1053 h 1056"/>
                <a:gd name="T66" fmla="*/ 437 w 1006"/>
                <a:gd name="T67" fmla="*/ 1056 h 1056"/>
                <a:gd name="T68" fmla="*/ 437 w 1006"/>
                <a:gd name="T69" fmla="*/ 929 h 1056"/>
                <a:gd name="T70" fmla="*/ 434 w 1006"/>
                <a:gd name="T71" fmla="*/ 866 h 1056"/>
                <a:gd name="T72" fmla="*/ 424 w 1006"/>
                <a:gd name="T73" fmla="*/ 805 h 1056"/>
                <a:gd name="T74" fmla="*/ 409 w 1006"/>
                <a:gd name="T75" fmla="*/ 746 h 1056"/>
                <a:gd name="T76" fmla="*/ 388 w 1006"/>
                <a:gd name="T77" fmla="*/ 689 h 1056"/>
                <a:gd name="T78" fmla="*/ 361 w 1006"/>
                <a:gd name="T79" fmla="*/ 636 h 1056"/>
                <a:gd name="T80" fmla="*/ 330 w 1006"/>
                <a:gd name="T81" fmla="*/ 585 h 1056"/>
                <a:gd name="T82" fmla="*/ 294 w 1006"/>
                <a:gd name="T83" fmla="*/ 538 h 1056"/>
                <a:gd name="T84" fmla="*/ 254 w 1006"/>
                <a:gd name="T85" fmla="*/ 495 h 1056"/>
                <a:gd name="T86" fmla="*/ 210 w 1006"/>
                <a:gd name="T87" fmla="*/ 455 h 1056"/>
                <a:gd name="T88" fmla="*/ 162 w 1006"/>
                <a:gd name="T89" fmla="*/ 420 h 1056"/>
                <a:gd name="T90" fmla="*/ 111 w 1006"/>
                <a:gd name="T91" fmla="*/ 389 h 1056"/>
                <a:gd name="T92" fmla="*/ 56 w 1006"/>
                <a:gd name="T93" fmla="*/ 365 h 1056"/>
                <a:gd name="T94" fmla="*/ 0 w 1006"/>
                <a:gd name="T95" fmla="*/ 344 h 1056"/>
                <a:gd name="T96" fmla="*/ 33 w 1006"/>
                <a:gd name="T97" fmla="*/ 310 h 1056"/>
                <a:gd name="T98" fmla="*/ 62 w 1006"/>
                <a:gd name="T99" fmla="*/ 273 h 1056"/>
                <a:gd name="T100" fmla="*/ 87 w 1006"/>
                <a:gd name="T101" fmla="*/ 233 h 1056"/>
                <a:gd name="T102" fmla="*/ 109 w 1006"/>
                <a:gd name="T103" fmla="*/ 189 h 1056"/>
                <a:gd name="T104" fmla="*/ 127 w 1006"/>
                <a:gd name="T105" fmla="*/ 145 h 1056"/>
                <a:gd name="T106" fmla="*/ 140 w 1006"/>
                <a:gd name="T107" fmla="*/ 99 h 1056"/>
                <a:gd name="T108" fmla="*/ 148 w 1006"/>
                <a:gd name="T109" fmla="*/ 50 h 1056"/>
                <a:gd name="T110" fmla="*/ 152 w 1006"/>
                <a:gd name="T111" fmla="*/ 0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6" h="1056">
                  <a:moveTo>
                    <a:pt x="152" y="0"/>
                  </a:moveTo>
                  <a:lnTo>
                    <a:pt x="492" y="0"/>
                  </a:lnTo>
                  <a:lnTo>
                    <a:pt x="547" y="3"/>
                  </a:lnTo>
                  <a:lnTo>
                    <a:pt x="602" y="11"/>
                  </a:lnTo>
                  <a:lnTo>
                    <a:pt x="654" y="25"/>
                  </a:lnTo>
                  <a:lnTo>
                    <a:pt x="704" y="45"/>
                  </a:lnTo>
                  <a:lnTo>
                    <a:pt x="751" y="70"/>
                  </a:lnTo>
                  <a:lnTo>
                    <a:pt x="795" y="99"/>
                  </a:lnTo>
                  <a:lnTo>
                    <a:pt x="837" y="132"/>
                  </a:lnTo>
                  <a:lnTo>
                    <a:pt x="874" y="170"/>
                  </a:lnTo>
                  <a:lnTo>
                    <a:pt x="907" y="210"/>
                  </a:lnTo>
                  <a:lnTo>
                    <a:pt x="936" y="254"/>
                  </a:lnTo>
                  <a:lnTo>
                    <a:pt x="961" y="302"/>
                  </a:lnTo>
                  <a:lnTo>
                    <a:pt x="980" y="351"/>
                  </a:lnTo>
                  <a:lnTo>
                    <a:pt x="995" y="403"/>
                  </a:lnTo>
                  <a:lnTo>
                    <a:pt x="1003" y="457"/>
                  </a:lnTo>
                  <a:lnTo>
                    <a:pt x="1006" y="513"/>
                  </a:lnTo>
                  <a:lnTo>
                    <a:pt x="1006" y="930"/>
                  </a:lnTo>
                  <a:lnTo>
                    <a:pt x="1004" y="930"/>
                  </a:lnTo>
                  <a:lnTo>
                    <a:pt x="976" y="944"/>
                  </a:lnTo>
                  <a:lnTo>
                    <a:pt x="971" y="946"/>
                  </a:lnTo>
                  <a:lnTo>
                    <a:pt x="961" y="951"/>
                  </a:lnTo>
                  <a:lnTo>
                    <a:pt x="944" y="959"/>
                  </a:lnTo>
                  <a:lnTo>
                    <a:pt x="923" y="967"/>
                  </a:lnTo>
                  <a:lnTo>
                    <a:pt x="896" y="976"/>
                  </a:lnTo>
                  <a:lnTo>
                    <a:pt x="865" y="987"/>
                  </a:lnTo>
                  <a:lnTo>
                    <a:pt x="827" y="998"/>
                  </a:lnTo>
                  <a:lnTo>
                    <a:pt x="786" y="1009"/>
                  </a:lnTo>
                  <a:lnTo>
                    <a:pt x="740" y="1020"/>
                  </a:lnTo>
                  <a:lnTo>
                    <a:pt x="688" y="1030"/>
                  </a:lnTo>
                  <a:lnTo>
                    <a:pt x="632" y="1039"/>
                  </a:lnTo>
                  <a:lnTo>
                    <a:pt x="571" y="1047"/>
                  </a:lnTo>
                  <a:lnTo>
                    <a:pt x="506" y="1053"/>
                  </a:lnTo>
                  <a:lnTo>
                    <a:pt x="437" y="1056"/>
                  </a:lnTo>
                  <a:lnTo>
                    <a:pt x="437" y="929"/>
                  </a:lnTo>
                  <a:lnTo>
                    <a:pt x="434" y="866"/>
                  </a:lnTo>
                  <a:lnTo>
                    <a:pt x="424" y="805"/>
                  </a:lnTo>
                  <a:lnTo>
                    <a:pt x="409" y="746"/>
                  </a:lnTo>
                  <a:lnTo>
                    <a:pt x="388" y="689"/>
                  </a:lnTo>
                  <a:lnTo>
                    <a:pt x="361" y="636"/>
                  </a:lnTo>
                  <a:lnTo>
                    <a:pt x="330" y="585"/>
                  </a:lnTo>
                  <a:lnTo>
                    <a:pt x="294" y="538"/>
                  </a:lnTo>
                  <a:lnTo>
                    <a:pt x="254" y="495"/>
                  </a:lnTo>
                  <a:lnTo>
                    <a:pt x="210" y="455"/>
                  </a:lnTo>
                  <a:lnTo>
                    <a:pt x="162" y="420"/>
                  </a:lnTo>
                  <a:lnTo>
                    <a:pt x="111" y="389"/>
                  </a:lnTo>
                  <a:lnTo>
                    <a:pt x="56" y="365"/>
                  </a:lnTo>
                  <a:lnTo>
                    <a:pt x="0" y="344"/>
                  </a:lnTo>
                  <a:lnTo>
                    <a:pt x="33" y="310"/>
                  </a:lnTo>
                  <a:lnTo>
                    <a:pt x="62" y="273"/>
                  </a:lnTo>
                  <a:lnTo>
                    <a:pt x="87" y="233"/>
                  </a:lnTo>
                  <a:lnTo>
                    <a:pt x="109" y="189"/>
                  </a:lnTo>
                  <a:lnTo>
                    <a:pt x="127" y="145"/>
                  </a:lnTo>
                  <a:lnTo>
                    <a:pt x="140" y="99"/>
                  </a:lnTo>
                  <a:lnTo>
                    <a:pt x="148" y="50"/>
                  </a:lnTo>
                  <a:lnTo>
                    <a:pt x="1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4" name="Freeform 289">
              <a:extLst>
                <a:ext uri="{FF2B5EF4-FFF2-40B4-BE49-F238E27FC236}">
                  <a16:creationId xmlns:a16="http://schemas.microsoft.com/office/drawing/2014/main" id="{693B9CC0-48C5-4DF4-BAC0-88A6B01B3724}"/>
                </a:ext>
              </a:extLst>
            </p:cNvPr>
            <p:cNvSpPr>
              <a:spLocks/>
            </p:cNvSpPr>
            <p:nvPr/>
          </p:nvSpPr>
          <p:spPr bwMode="auto">
            <a:xfrm>
              <a:off x="3275" y="2283"/>
              <a:ext cx="112" cy="118"/>
            </a:xfrm>
            <a:custGeom>
              <a:avLst/>
              <a:gdLst>
                <a:gd name="T0" fmla="*/ 153 w 1007"/>
                <a:gd name="T1" fmla="*/ 0 h 1058"/>
                <a:gd name="T2" fmla="*/ 492 w 1007"/>
                <a:gd name="T3" fmla="*/ 0 h 1058"/>
                <a:gd name="T4" fmla="*/ 548 w 1007"/>
                <a:gd name="T5" fmla="*/ 4 h 1058"/>
                <a:gd name="T6" fmla="*/ 602 w 1007"/>
                <a:gd name="T7" fmla="*/ 13 h 1058"/>
                <a:gd name="T8" fmla="*/ 654 w 1007"/>
                <a:gd name="T9" fmla="*/ 27 h 1058"/>
                <a:gd name="T10" fmla="*/ 704 w 1007"/>
                <a:gd name="T11" fmla="*/ 47 h 1058"/>
                <a:gd name="T12" fmla="*/ 752 w 1007"/>
                <a:gd name="T13" fmla="*/ 71 h 1058"/>
                <a:gd name="T14" fmla="*/ 796 w 1007"/>
                <a:gd name="T15" fmla="*/ 99 h 1058"/>
                <a:gd name="T16" fmla="*/ 836 w 1007"/>
                <a:gd name="T17" fmla="*/ 133 h 1058"/>
                <a:gd name="T18" fmla="*/ 875 w 1007"/>
                <a:gd name="T19" fmla="*/ 171 h 1058"/>
                <a:gd name="T20" fmla="*/ 908 w 1007"/>
                <a:gd name="T21" fmla="*/ 211 h 1058"/>
                <a:gd name="T22" fmla="*/ 937 w 1007"/>
                <a:gd name="T23" fmla="*/ 255 h 1058"/>
                <a:gd name="T24" fmla="*/ 961 w 1007"/>
                <a:gd name="T25" fmla="*/ 303 h 1058"/>
                <a:gd name="T26" fmla="*/ 981 w 1007"/>
                <a:gd name="T27" fmla="*/ 352 h 1058"/>
                <a:gd name="T28" fmla="*/ 995 w 1007"/>
                <a:gd name="T29" fmla="*/ 405 h 1058"/>
                <a:gd name="T30" fmla="*/ 1004 w 1007"/>
                <a:gd name="T31" fmla="*/ 458 h 1058"/>
                <a:gd name="T32" fmla="*/ 1007 w 1007"/>
                <a:gd name="T33" fmla="*/ 515 h 1058"/>
                <a:gd name="T34" fmla="*/ 1007 w 1007"/>
                <a:gd name="T35" fmla="*/ 932 h 1058"/>
                <a:gd name="T36" fmla="*/ 1004 w 1007"/>
                <a:gd name="T37" fmla="*/ 932 h 1058"/>
                <a:gd name="T38" fmla="*/ 977 w 1007"/>
                <a:gd name="T39" fmla="*/ 945 h 1058"/>
                <a:gd name="T40" fmla="*/ 972 w 1007"/>
                <a:gd name="T41" fmla="*/ 947 h 1058"/>
                <a:gd name="T42" fmla="*/ 960 w 1007"/>
                <a:gd name="T43" fmla="*/ 952 h 1058"/>
                <a:gd name="T44" fmla="*/ 945 w 1007"/>
                <a:gd name="T45" fmla="*/ 959 h 1058"/>
                <a:gd name="T46" fmla="*/ 923 w 1007"/>
                <a:gd name="T47" fmla="*/ 968 h 1058"/>
                <a:gd name="T48" fmla="*/ 896 w 1007"/>
                <a:gd name="T49" fmla="*/ 978 h 1058"/>
                <a:gd name="T50" fmla="*/ 864 w 1007"/>
                <a:gd name="T51" fmla="*/ 988 h 1058"/>
                <a:gd name="T52" fmla="*/ 828 w 1007"/>
                <a:gd name="T53" fmla="*/ 1000 h 1058"/>
                <a:gd name="T54" fmla="*/ 786 w 1007"/>
                <a:gd name="T55" fmla="*/ 1010 h 1058"/>
                <a:gd name="T56" fmla="*/ 739 w 1007"/>
                <a:gd name="T57" fmla="*/ 1021 h 1058"/>
                <a:gd name="T58" fmla="*/ 689 w 1007"/>
                <a:gd name="T59" fmla="*/ 1032 h 1058"/>
                <a:gd name="T60" fmla="*/ 633 w 1007"/>
                <a:gd name="T61" fmla="*/ 1041 h 1058"/>
                <a:gd name="T62" fmla="*/ 572 w 1007"/>
                <a:gd name="T63" fmla="*/ 1048 h 1058"/>
                <a:gd name="T64" fmla="*/ 507 w 1007"/>
                <a:gd name="T65" fmla="*/ 1054 h 1058"/>
                <a:gd name="T66" fmla="*/ 437 w 1007"/>
                <a:gd name="T67" fmla="*/ 1058 h 1058"/>
                <a:gd name="T68" fmla="*/ 437 w 1007"/>
                <a:gd name="T69" fmla="*/ 929 h 1058"/>
                <a:gd name="T70" fmla="*/ 434 w 1007"/>
                <a:gd name="T71" fmla="*/ 867 h 1058"/>
                <a:gd name="T72" fmla="*/ 425 w 1007"/>
                <a:gd name="T73" fmla="*/ 806 h 1058"/>
                <a:gd name="T74" fmla="*/ 409 w 1007"/>
                <a:gd name="T75" fmla="*/ 747 h 1058"/>
                <a:gd name="T76" fmla="*/ 388 w 1007"/>
                <a:gd name="T77" fmla="*/ 690 h 1058"/>
                <a:gd name="T78" fmla="*/ 362 w 1007"/>
                <a:gd name="T79" fmla="*/ 637 h 1058"/>
                <a:gd name="T80" fmla="*/ 331 w 1007"/>
                <a:gd name="T81" fmla="*/ 586 h 1058"/>
                <a:gd name="T82" fmla="*/ 295 w 1007"/>
                <a:gd name="T83" fmla="*/ 539 h 1058"/>
                <a:gd name="T84" fmla="*/ 254 w 1007"/>
                <a:gd name="T85" fmla="*/ 495 h 1058"/>
                <a:gd name="T86" fmla="*/ 210 w 1007"/>
                <a:gd name="T87" fmla="*/ 456 h 1058"/>
                <a:gd name="T88" fmla="*/ 162 w 1007"/>
                <a:gd name="T89" fmla="*/ 421 h 1058"/>
                <a:gd name="T90" fmla="*/ 112 w 1007"/>
                <a:gd name="T91" fmla="*/ 390 h 1058"/>
                <a:gd name="T92" fmla="*/ 57 w 1007"/>
                <a:gd name="T93" fmla="*/ 365 h 1058"/>
                <a:gd name="T94" fmla="*/ 0 w 1007"/>
                <a:gd name="T95" fmla="*/ 345 h 1058"/>
                <a:gd name="T96" fmla="*/ 33 w 1007"/>
                <a:gd name="T97" fmla="*/ 311 h 1058"/>
                <a:gd name="T98" fmla="*/ 62 w 1007"/>
                <a:gd name="T99" fmla="*/ 274 h 1058"/>
                <a:gd name="T100" fmla="*/ 88 w 1007"/>
                <a:gd name="T101" fmla="*/ 234 h 1058"/>
                <a:gd name="T102" fmla="*/ 110 w 1007"/>
                <a:gd name="T103" fmla="*/ 191 h 1058"/>
                <a:gd name="T104" fmla="*/ 127 w 1007"/>
                <a:gd name="T105" fmla="*/ 146 h 1058"/>
                <a:gd name="T106" fmla="*/ 141 w 1007"/>
                <a:gd name="T107" fmla="*/ 99 h 1058"/>
                <a:gd name="T108" fmla="*/ 149 w 1007"/>
                <a:gd name="T109" fmla="*/ 51 h 1058"/>
                <a:gd name="T110" fmla="*/ 153 w 1007"/>
                <a:gd name="T111"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7" h="1058">
                  <a:moveTo>
                    <a:pt x="153" y="0"/>
                  </a:moveTo>
                  <a:lnTo>
                    <a:pt x="492" y="0"/>
                  </a:lnTo>
                  <a:lnTo>
                    <a:pt x="548" y="4"/>
                  </a:lnTo>
                  <a:lnTo>
                    <a:pt x="602" y="13"/>
                  </a:lnTo>
                  <a:lnTo>
                    <a:pt x="654" y="27"/>
                  </a:lnTo>
                  <a:lnTo>
                    <a:pt x="704" y="47"/>
                  </a:lnTo>
                  <a:lnTo>
                    <a:pt x="752" y="71"/>
                  </a:lnTo>
                  <a:lnTo>
                    <a:pt x="796" y="99"/>
                  </a:lnTo>
                  <a:lnTo>
                    <a:pt x="836" y="133"/>
                  </a:lnTo>
                  <a:lnTo>
                    <a:pt x="875" y="171"/>
                  </a:lnTo>
                  <a:lnTo>
                    <a:pt x="908" y="211"/>
                  </a:lnTo>
                  <a:lnTo>
                    <a:pt x="937" y="255"/>
                  </a:lnTo>
                  <a:lnTo>
                    <a:pt x="961" y="303"/>
                  </a:lnTo>
                  <a:lnTo>
                    <a:pt x="981" y="352"/>
                  </a:lnTo>
                  <a:lnTo>
                    <a:pt x="995" y="405"/>
                  </a:lnTo>
                  <a:lnTo>
                    <a:pt x="1004" y="458"/>
                  </a:lnTo>
                  <a:lnTo>
                    <a:pt x="1007" y="515"/>
                  </a:lnTo>
                  <a:lnTo>
                    <a:pt x="1007" y="932"/>
                  </a:lnTo>
                  <a:lnTo>
                    <a:pt x="1004" y="932"/>
                  </a:lnTo>
                  <a:lnTo>
                    <a:pt x="977" y="945"/>
                  </a:lnTo>
                  <a:lnTo>
                    <a:pt x="972" y="947"/>
                  </a:lnTo>
                  <a:lnTo>
                    <a:pt x="960" y="952"/>
                  </a:lnTo>
                  <a:lnTo>
                    <a:pt x="945" y="959"/>
                  </a:lnTo>
                  <a:lnTo>
                    <a:pt x="923" y="968"/>
                  </a:lnTo>
                  <a:lnTo>
                    <a:pt x="896" y="978"/>
                  </a:lnTo>
                  <a:lnTo>
                    <a:pt x="864" y="988"/>
                  </a:lnTo>
                  <a:lnTo>
                    <a:pt x="828" y="1000"/>
                  </a:lnTo>
                  <a:lnTo>
                    <a:pt x="786" y="1010"/>
                  </a:lnTo>
                  <a:lnTo>
                    <a:pt x="739" y="1021"/>
                  </a:lnTo>
                  <a:lnTo>
                    <a:pt x="689" y="1032"/>
                  </a:lnTo>
                  <a:lnTo>
                    <a:pt x="633" y="1041"/>
                  </a:lnTo>
                  <a:lnTo>
                    <a:pt x="572" y="1048"/>
                  </a:lnTo>
                  <a:lnTo>
                    <a:pt x="507" y="1054"/>
                  </a:lnTo>
                  <a:lnTo>
                    <a:pt x="437" y="1058"/>
                  </a:lnTo>
                  <a:lnTo>
                    <a:pt x="437" y="929"/>
                  </a:lnTo>
                  <a:lnTo>
                    <a:pt x="434" y="867"/>
                  </a:lnTo>
                  <a:lnTo>
                    <a:pt x="425" y="806"/>
                  </a:lnTo>
                  <a:lnTo>
                    <a:pt x="409" y="747"/>
                  </a:lnTo>
                  <a:lnTo>
                    <a:pt x="388" y="690"/>
                  </a:lnTo>
                  <a:lnTo>
                    <a:pt x="362" y="637"/>
                  </a:lnTo>
                  <a:lnTo>
                    <a:pt x="331" y="586"/>
                  </a:lnTo>
                  <a:lnTo>
                    <a:pt x="295" y="539"/>
                  </a:lnTo>
                  <a:lnTo>
                    <a:pt x="254" y="495"/>
                  </a:lnTo>
                  <a:lnTo>
                    <a:pt x="210" y="456"/>
                  </a:lnTo>
                  <a:lnTo>
                    <a:pt x="162" y="421"/>
                  </a:lnTo>
                  <a:lnTo>
                    <a:pt x="112" y="390"/>
                  </a:lnTo>
                  <a:lnTo>
                    <a:pt x="57" y="365"/>
                  </a:lnTo>
                  <a:lnTo>
                    <a:pt x="0" y="345"/>
                  </a:lnTo>
                  <a:lnTo>
                    <a:pt x="33" y="311"/>
                  </a:lnTo>
                  <a:lnTo>
                    <a:pt x="62" y="274"/>
                  </a:lnTo>
                  <a:lnTo>
                    <a:pt x="88" y="234"/>
                  </a:lnTo>
                  <a:lnTo>
                    <a:pt x="110" y="191"/>
                  </a:lnTo>
                  <a:lnTo>
                    <a:pt x="127" y="146"/>
                  </a:lnTo>
                  <a:lnTo>
                    <a:pt x="141" y="99"/>
                  </a:lnTo>
                  <a:lnTo>
                    <a:pt x="149" y="51"/>
                  </a:lnTo>
                  <a:lnTo>
                    <a:pt x="1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5" name="Freeform 290">
              <a:extLst>
                <a:ext uri="{FF2B5EF4-FFF2-40B4-BE49-F238E27FC236}">
                  <a16:creationId xmlns:a16="http://schemas.microsoft.com/office/drawing/2014/main" id="{15DC5299-2B7F-4E66-AF58-4A6C68444939}"/>
                </a:ext>
              </a:extLst>
            </p:cNvPr>
            <p:cNvSpPr>
              <a:spLocks/>
            </p:cNvSpPr>
            <p:nvPr/>
          </p:nvSpPr>
          <p:spPr bwMode="auto">
            <a:xfrm>
              <a:off x="3118" y="2282"/>
              <a:ext cx="89" cy="89"/>
            </a:xfrm>
            <a:custGeom>
              <a:avLst/>
              <a:gdLst>
                <a:gd name="T0" fmla="*/ 403 w 805"/>
                <a:gd name="T1" fmla="*/ 0 h 802"/>
                <a:gd name="T2" fmla="*/ 454 w 805"/>
                <a:gd name="T3" fmla="*/ 3 h 802"/>
                <a:gd name="T4" fmla="*/ 503 w 805"/>
                <a:gd name="T5" fmla="*/ 13 h 802"/>
                <a:gd name="T6" fmla="*/ 548 w 805"/>
                <a:gd name="T7" fmla="*/ 27 h 802"/>
                <a:gd name="T8" fmla="*/ 592 w 805"/>
                <a:gd name="T9" fmla="*/ 47 h 802"/>
                <a:gd name="T10" fmla="*/ 633 w 805"/>
                <a:gd name="T11" fmla="*/ 71 h 802"/>
                <a:gd name="T12" fmla="*/ 670 w 805"/>
                <a:gd name="T13" fmla="*/ 101 h 802"/>
                <a:gd name="T14" fmla="*/ 704 w 805"/>
                <a:gd name="T15" fmla="*/ 134 h 802"/>
                <a:gd name="T16" fmla="*/ 733 w 805"/>
                <a:gd name="T17" fmla="*/ 172 h 802"/>
                <a:gd name="T18" fmla="*/ 758 w 805"/>
                <a:gd name="T19" fmla="*/ 213 h 802"/>
                <a:gd name="T20" fmla="*/ 779 w 805"/>
                <a:gd name="T21" fmla="*/ 256 h 802"/>
                <a:gd name="T22" fmla="*/ 793 w 805"/>
                <a:gd name="T23" fmla="*/ 302 h 802"/>
                <a:gd name="T24" fmla="*/ 802 w 805"/>
                <a:gd name="T25" fmla="*/ 351 h 802"/>
                <a:gd name="T26" fmla="*/ 805 w 805"/>
                <a:gd name="T27" fmla="*/ 401 h 802"/>
                <a:gd name="T28" fmla="*/ 802 w 805"/>
                <a:gd name="T29" fmla="*/ 452 h 802"/>
                <a:gd name="T30" fmla="*/ 793 w 805"/>
                <a:gd name="T31" fmla="*/ 500 h 802"/>
                <a:gd name="T32" fmla="*/ 779 w 805"/>
                <a:gd name="T33" fmla="*/ 547 h 802"/>
                <a:gd name="T34" fmla="*/ 758 w 805"/>
                <a:gd name="T35" fmla="*/ 590 h 802"/>
                <a:gd name="T36" fmla="*/ 733 w 805"/>
                <a:gd name="T37" fmla="*/ 630 h 802"/>
                <a:gd name="T38" fmla="*/ 704 w 805"/>
                <a:gd name="T39" fmla="*/ 668 h 802"/>
                <a:gd name="T40" fmla="*/ 670 w 805"/>
                <a:gd name="T41" fmla="*/ 701 h 802"/>
                <a:gd name="T42" fmla="*/ 633 w 805"/>
                <a:gd name="T43" fmla="*/ 730 h 802"/>
                <a:gd name="T44" fmla="*/ 592 w 805"/>
                <a:gd name="T45" fmla="*/ 756 h 802"/>
                <a:gd name="T46" fmla="*/ 548 w 805"/>
                <a:gd name="T47" fmla="*/ 775 h 802"/>
                <a:gd name="T48" fmla="*/ 503 w 805"/>
                <a:gd name="T49" fmla="*/ 790 h 802"/>
                <a:gd name="T50" fmla="*/ 454 w 805"/>
                <a:gd name="T51" fmla="*/ 799 h 802"/>
                <a:gd name="T52" fmla="*/ 403 w 805"/>
                <a:gd name="T53" fmla="*/ 802 h 802"/>
                <a:gd name="T54" fmla="*/ 353 w 805"/>
                <a:gd name="T55" fmla="*/ 799 h 802"/>
                <a:gd name="T56" fmla="*/ 304 w 805"/>
                <a:gd name="T57" fmla="*/ 790 h 802"/>
                <a:gd name="T58" fmla="*/ 258 w 805"/>
                <a:gd name="T59" fmla="*/ 775 h 802"/>
                <a:gd name="T60" fmla="*/ 214 w 805"/>
                <a:gd name="T61" fmla="*/ 756 h 802"/>
                <a:gd name="T62" fmla="*/ 173 w 805"/>
                <a:gd name="T63" fmla="*/ 730 h 802"/>
                <a:gd name="T64" fmla="*/ 136 w 805"/>
                <a:gd name="T65" fmla="*/ 701 h 802"/>
                <a:gd name="T66" fmla="*/ 103 w 805"/>
                <a:gd name="T67" fmla="*/ 668 h 802"/>
                <a:gd name="T68" fmla="*/ 73 w 805"/>
                <a:gd name="T69" fmla="*/ 630 h 802"/>
                <a:gd name="T70" fmla="*/ 48 w 805"/>
                <a:gd name="T71" fmla="*/ 590 h 802"/>
                <a:gd name="T72" fmla="*/ 27 w 805"/>
                <a:gd name="T73" fmla="*/ 547 h 802"/>
                <a:gd name="T74" fmla="*/ 13 w 805"/>
                <a:gd name="T75" fmla="*/ 500 h 802"/>
                <a:gd name="T76" fmla="*/ 3 w 805"/>
                <a:gd name="T77" fmla="*/ 452 h 802"/>
                <a:gd name="T78" fmla="*/ 0 w 805"/>
                <a:gd name="T79" fmla="*/ 401 h 802"/>
                <a:gd name="T80" fmla="*/ 3 w 805"/>
                <a:gd name="T81" fmla="*/ 351 h 802"/>
                <a:gd name="T82" fmla="*/ 13 w 805"/>
                <a:gd name="T83" fmla="*/ 302 h 802"/>
                <a:gd name="T84" fmla="*/ 27 w 805"/>
                <a:gd name="T85" fmla="*/ 256 h 802"/>
                <a:gd name="T86" fmla="*/ 48 w 805"/>
                <a:gd name="T87" fmla="*/ 213 h 802"/>
                <a:gd name="T88" fmla="*/ 73 w 805"/>
                <a:gd name="T89" fmla="*/ 172 h 802"/>
                <a:gd name="T90" fmla="*/ 103 w 805"/>
                <a:gd name="T91" fmla="*/ 134 h 802"/>
                <a:gd name="T92" fmla="*/ 136 w 805"/>
                <a:gd name="T93" fmla="*/ 101 h 802"/>
                <a:gd name="T94" fmla="*/ 173 w 805"/>
                <a:gd name="T95" fmla="*/ 71 h 802"/>
                <a:gd name="T96" fmla="*/ 214 w 805"/>
                <a:gd name="T97" fmla="*/ 47 h 802"/>
                <a:gd name="T98" fmla="*/ 258 w 805"/>
                <a:gd name="T99" fmla="*/ 27 h 802"/>
                <a:gd name="T100" fmla="*/ 304 w 805"/>
                <a:gd name="T101" fmla="*/ 13 h 802"/>
                <a:gd name="T102" fmla="*/ 353 w 805"/>
                <a:gd name="T103" fmla="*/ 3 h 802"/>
                <a:gd name="T104" fmla="*/ 403 w 805"/>
                <a:gd name="T105"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5" h="802">
                  <a:moveTo>
                    <a:pt x="403" y="0"/>
                  </a:moveTo>
                  <a:lnTo>
                    <a:pt x="454" y="3"/>
                  </a:lnTo>
                  <a:lnTo>
                    <a:pt x="503" y="13"/>
                  </a:lnTo>
                  <a:lnTo>
                    <a:pt x="548" y="27"/>
                  </a:lnTo>
                  <a:lnTo>
                    <a:pt x="592" y="47"/>
                  </a:lnTo>
                  <a:lnTo>
                    <a:pt x="633" y="71"/>
                  </a:lnTo>
                  <a:lnTo>
                    <a:pt x="670" y="101"/>
                  </a:lnTo>
                  <a:lnTo>
                    <a:pt x="704" y="134"/>
                  </a:lnTo>
                  <a:lnTo>
                    <a:pt x="733" y="172"/>
                  </a:lnTo>
                  <a:lnTo>
                    <a:pt x="758" y="213"/>
                  </a:lnTo>
                  <a:lnTo>
                    <a:pt x="779" y="256"/>
                  </a:lnTo>
                  <a:lnTo>
                    <a:pt x="793" y="302"/>
                  </a:lnTo>
                  <a:lnTo>
                    <a:pt x="802" y="351"/>
                  </a:lnTo>
                  <a:lnTo>
                    <a:pt x="805" y="401"/>
                  </a:lnTo>
                  <a:lnTo>
                    <a:pt x="802" y="452"/>
                  </a:lnTo>
                  <a:lnTo>
                    <a:pt x="793" y="500"/>
                  </a:lnTo>
                  <a:lnTo>
                    <a:pt x="779" y="547"/>
                  </a:lnTo>
                  <a:lnTo>
                    <a:pt x="758" y="590"/>
                  </a:lnTo>
                  <a:lnTo>
                    <a:pt x="733" y="630"/>
                  </a:lnTo>
                  <a:lnTo>
                    <a:pt x="704" y="668"/>
                  </a:lnTo>
                  <a:lnTo>
                    <a:pt x="670" y="701"/>
                  </a:lnTo>
                  <a:lnTo>
                    <a:pt x="633" y="730"/>
                  </a:lnTo>
                  <a:lnTo>
                    <a:pt x="592" y="756"/>
                  </a:lnTo>
                  <a:lnTo>
                    <a:pt x="548" y="775"/>
                  </a:lnTo>
                  <a:lnTo>
                    <a:pt x="503" y="790"/>
                  </a:lnTo>
                  <a:lnTo>
                    <a:pt x="454" y="799"/>
                  </a:lnTo>
                  <a:lnTo>
                    <a:pt x="403" y="802"/>
                  </a:lnTo>
                  <a:lnTo>
                    <a:pt x="353" y="799"/>
                  </a:lnTo>
                  <a:lnTo>
                    <a:pt x="304" y="790"/>
                  </a:lnTo>
                  <a:lnTo>
                    <a:pt x="258" y="775"/>
                  </a:lnTo>
                  <a:lnTo>
                    <a:pt x="214" y="756"/>
                  </a:lnTo>
                  <a:lnTo>
                    <a:pt x="173" y="730"/>
                  </a:lnTo>
                  <a:lnTo>
                    <a:pt x="136" y="701"/>
                  </a:lnTo>
                  <a:lnTo>
                    <a:pt x="103" y="668"/>
                  </a:lnTo>
                  <a:lnTo>
                    <a:pt x="73" y="630"/>
                  </a:lnTo>
                  <a:lnTo>
                    <a:pt x="48" y="590"/>
                  </a:lnTo>
                  <a:lnTo>
                    <a:pt x="27" y="547"/>
                  </a:lnTo>
                  <a:lnTo>
                    <a:pt x="13" y="500"/>
                  </a:lnTo>
                  <a:lnTo>
                    <a:pt x="3" y="452"/>
                  </a:lnTo>
                  <a:lnTo>
                    <a:pt x="0" y="401"/>
                  </a:lnTo>
                  <a:lnTo>
                    <a:pt x="3" y="351"/>
                  </a:lnTo>
                  <a:lnTo>
                    <a:pt x="13" y="302"/>
                  </a:lnTo>
                  <a:lnTo>
                    <a:pt x="27" y="256"/>
                  </a:lnTo>
                  <a:lnTo>
                    <a:pt x="48" y="213"/>
                  </a:lnTo>
                  <a:lnTo>
                    <a:pt x="73" y="172"/>
                  </a:lnTo>
                  <a:lnTo>
                    <a:pt x="103" y="134"/>
                  </a:lnTo>
                  <a:lnTo>
                    <a:pt x="136" y="101"/>
                  </a:lnTo>
                  <a:lnTo>
                    <a:pt x="173" y="71"/>
                  </a:lnTo>
                  <a:lnTo>
                    <a:pt x="214" y="47"/>
                  </a:lnTo>
                  <a:lnTo>
                    <a:pt x="258" y="27"/>
                  </a:lnTo>
                  <a:lnTo>
                    <a:pt x="304" y="13"/>
                  </a:lnTo>
                  <a:lnTo>
                    <a:pt x="353" y="3"/>
                  </a:lnTo>
                  <a:lnTo>
                    <a:pt x="4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6" name="Freeform 291">
              <a:extLst>
                <a:ext uri="{FF2B5EF4-FFF2-40B4-BE49-F238E27FC236}">
                  <a16:creationId xmlns:a16="http://schemas.microsoft.com/office/drawing/2014/main" id="{72C3BE39-9986-4284-88C5-0AA73E20C462}"/>
                </a:ext>
              </a:extLst>
            </p:cNvPr>
            <p:cNvSpPr>
              <a:spLocks/>
            </p:cNvSpPr>
            <p:nvPr/>
          </p:nvSpPr>
          <p:spPr bwMode="auto">
            <a:xfrm>
              <a:off x="3192" y="2236"/>
              <a:ext cx="89" cy="89"/>
            </a:xfrm>
            <a:custGeom>
              <a:avLst/>
              <a:gdLst>
                <a:gd name="T0" fmla="*/ 402 w 804"/>
                <a:gd name="T1" fmla="*/ 0 h 802"/>
                <a:gd name="T2" fmla="*/ 452 w 804"/>
                <a:gd name="T3" fmla="*/ 3 h 802"/>
                <a:gd name="T4" fmla="*/ 501 w 804"/>
                <a:gd name="T5" fmla="*/ 12 h 802"/>
                <a:gd name="T6" fmla="*/ 547 w 804"/>
                <a:gd name="T7" fmla="*/ 26 h 802"/>
                <a:gd name="T8" fmla="*/ 591 w 804"/>
                <a:gd name="T9" fmla="*/ 46 h 802"/>
                <a:gd name="T10" fmla="*/ 631 w 804"/>
                <a:gd name="T11" fmla="*/ 72 h 802"/>
                <a:gd name="T12" fmla="*/ 669 w 804"/>
                <a:gd name="T13" fmla="*/ 101 h 802"/>
                <a:gd name="T14" fmla="*/ 703 w 804"/>
                <a:gd name="T15" fmla="*/ 134 h 802"/>
                <a:gd name="T16" fmla="*/ 732 w 804"/>
                <a:gd name="T17" fmla="*/ 172 h 802"/>
                <a:gd name="T18" fmla="*/ 757 w 804"/>
                <a:gd name="T19" fmla="*/ 212 h 802"/>
                <a:gd name="T20" fmla="*/ 777 w 804"/>
                <a:gd name="T21" fmla="*/ 255 h 802"/>
                <a:gd name="T22" fmla="*/ 792 w 804"/>
                <a:gd name="T23" fmla="*/ 302 h 802"/>
                <a:gd name="T24" fmla="*/ 801 w 804"/>
                <a:gd name="T25" fmla="*/ 350 h 802"/>
                <a:gd name="T26" fmla="*/ 804 w 804"/>
                <a:gd name="T27" fmla="*/ 401 h 802"/>
                <a:gd name="T28" fmla="*/ 801 w 804"/>
                <a:gd name="T29" fmla="*/ 451 h 802"/>
                <a:gd name="T30" fmla="*/ 792 w 804"/>
                <a:gd name="T31" fmla="*/ 500 h 802"/>
                <a:gd name="T32" fmla="*/ 777 w 804"/>
                <a:gd name="T33" fmla="*/ 546 h 802"/>
                <a:gd name="T34" fmla="*/ 757 w 804"/>
                <a:gd name="T35" fmla="*/ 589 h 802"/>
                <a:gd name="T36" fmla="*/ 732 w 804"/>
                <a:gd name="T37" fmla="*/ 630 h 802"/>
                <a:gd name="T38" fmla="*/ 703 w 804"/>
                <a:gd name="T39" fmla="*/ 668 h 802"/>
                <a:gd name="T40" fmla="*/ 669 w 804"/>
                <a:gd name="T41" fmla="*/ 701 h 802"/>
                <a:gd name="T42" fmla="*/ 631 w 804"/>
                <a:gd name="T43" fmla="*/ 731 h 802"/>
                <a:gd name="T44" fmla="*/ 591 w 804"/>
                <a:gd name="T45" fmla="*/ 755 h 802"/>
                <a:gd name="T46" fmla="*/ 547 w 804"/>
                <a:gd name="T47" fmla="*/ 775 h 802"/>
                <a:gd name="T48" fmla="*/ 501 w 804"/>
                <a:gd name="T49" fmla="*/ 790 h 802"/>
                <a:gd name="T50" fmla="*/ 452 w 804"/>
                <a:gd name="T51" fmla="*/ 799 h 802"/>
                <a:gd name="T52" fmla="*/ 402 w 804"/>
                <a:gd name="T53" fmla="*/ 802 h 802"/>
                <a:gd name="T54" fmla="*/ 356 w 804"/>
                <a:gd name="T55" fmla="*/ 800 h 802"/>
                <a:gd name="T56" fmla="*/ 313 w 804"/>
                <a:gd name="T57" fmla="*/ 793 h 802"/>
                <a:gd name="T58" fmla="*/ 272 w 804"/>
                <a:gd name="T59" fmla="*/ 780 h 802"/>
                <a:gd name="T60" fmla="*/ 231 w 804"/>
                <a:gd name="T61" fmla="*/ 765 h 802"/>
                <a:gd name="T62" fmla="*/ 223 w 804"/>
                <a:gd name="T63" fmla="*/ 713 h 802"/>
                <a:gd name="T64" fmla="*/ 211 w 804"/>
                <a:gd name="T65" fmla="*/ 664 h 802"/>
                <a:gd name="T66" fmla="*/ 192 w 804"/>
                <a:gd name="T67" fmla="*/ 617 h 802"/>
                <a:gd name="T68" fmla="*/ 170 w 804"/>
                <a:gd name="T69" fmla="*/ 572 h 802"/>
                <a:gd name="T70" fmla="*/ 144 w 804"/>
                <a:gd name="T71" fmla="*/ 531 h 802"/>
                <a:gd name="T72" fmla="*/ 113 w 804"/>
                <a:gd name="T73" fmla="*/ 491 h 802"/>
                <a:gd name="T74" fmla="*/ 78 w 804"/>
                <a:gd name="T75" fmla="*/ 455 h 802"/>
                <a:gd name="T76" fmla="*/ 40 w 804"/>
                <a:gd name="T77" fmla="*/ 423 h 802"/>
                <a:gd name="T78" fmla="*/ 0 w 804"/>
                <a:gd name="T79" fmla="*/ 395 h 802"/>
                <a:gd name="T80" fmla="*/ 3 w 804"/>
                <a:gd name="T81" fmla="*/ 345 h 802"/>
                <a:gd name="T82" fmla="*/ 13 w 804"/>
                <a:gd name="T83" fmla="*/ 298 h 802"/>
                <a:gd name="T84" fmla="*/ 28 w 804"/>
                <a:gd name="T85" fmla="*/ 251 h 802"/>
                <a:gd name="T86" fmla="*/ 48 w 804"/>
                <a:gd name="T87" fmla="*/ 209 h 802"/>
                <a:gd name="T88" fmla="*/ 73 w 804"/>
                <a:gd name="T89" fmla="*/ 169 h 802"/>
                <a:gd name="T90" fmla="*/ 103 w 804"/>
                <a:gd name="T91" fmla="*/ 132 h 802"/>
                <a:gd name="T92" fmla="*/ 136 w 804"/>
                <a:gd name="T93" fmla="*/ 99 h 802"/>
                <a:gd name="T94" fmla="*/ 174 w 804"/>
                <a:gd name="T95" fmla="*/ 70 h 802"/>
                <a:gd name="T96" fmla="*/ 214 w 804"/>
                <a:gd name="T97" fmla="*/ 46 h 802"/>
                <a:gd name="T98" fmla="*/ 257 w 804"/>
                <a:gd name="T99" fmla="*/ 26 h 802"/>
                <a:gd name="T100" fmla="*/ 304 w 804"/>
                <a:gd name="T101" fmla="*/ 11 h 802"/>
                <a:gd name="T102" fmla="*/ 351 w 804"/>
                <a:gd name="T103" fmla="*/ 3 h 802"/>
                <a:gd name="T104" fmla="*/ 402 w 804"/>
                <a:gd name="T105"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4" h="802">
                  <a:moveTo>
                    <a:pt x="402" y="0"/>
                  </a:moveTo>
                  <a:lnTo>
                    <a:pt x="452" y="3"/>
                  </a:lnTo>
                  <a:lnTo>
                    <a:pt x="501" y="12"/>
                  </a:lnTo>
                  <a:lnTo>
                    <a:pt x="547" y="26"/>
                  </a:lnTo>
                  <a:lnTo>
                    <a:pt x="591" y="46"/>
                  </a:lnTo>
                  <a:lnTo>
                    <a:pt x="631" y="72"/>
                  </a:lnTo>
                  <a:lnTo>
                    <a:pt x="669" y="101"/>
                  </a:lnTo>
                  <a:lnTo>
                    <a:pt x="703" y="134"/>
                  </a:lnTo>
                  <a:lnTo>
                    <a:pt x="732" y="172"/>
                  </a:lnTo>
                  <a:lnTo>
                    <a:pt x="757" y="212"/>
                  </a:lnTo>
                  <a:lnTo>
                    <a:pt x="777" y="255"/>
                  </a:lnTo>
                  <a:lnTo>
                    <a:pt x="792" y="302"/>
                  </a:lnTo>
                  <a:lnTo>
                    <a:pt x="801" y="350"/>
                  </a:lnTo>
                  <a:lnTo>
                    <a:pt x="804" y="401"/>
                  </a:lnTo>
                  <a:lnTo>
                    <a:pt x="801" y="451"/>
                  </a:lnTo>
                  <a:lnTo>
                    <a:pt x="792" y="500"/>
                  </a:lnTo>
                  <a:lnTo>
                    <a:pt x="777" y="546"/>
                  </a:lnTo>
                  <a:lnTo>
                    <a:pt x="757" y="589"/>
                  </a:lnTo>
                  <a:lnTo>
                    <a:pt x="732" y="630"/>
                  </a:lnTo>
                  <a:lnTo>
                    <a:pt x="703" y="668"/>
                  </a:lnTo>
                  <a:lnTo>
                    <a:pt x="669" y="701"/>
                  </a:lnTo>
                  <a:lnTo>
                    <a:pt x="631" y="731"/>
                  </a:lnTo>
                  <a:lnTo>
                    <a:pt x="591" y="755"/>
                  </a:lnTo>
                  <a:lnTo>
                    <a:pt x="547" y="775"/>
                  </a:lnTo>
                  <a:lnTo>
                    <a:pt x="501" y="790"/>
                  </a:lnTo>
                  <a:lnTo>
                    <a:pt x="452" y="799"/>
                  </a:lnTo>
                  <a:lnTo>
                    <a:pt x="402" y="802"/>
                  </a:lnTo>
                  <a:lnTo>
                    <a:pt x="356" y="800"/>
                  </a:lnTo>
                  <a:lnTo>
                    <a:pt x="313" y="793"/>
                  </a:lnTo>
                  <a:lnTo>
                    <a:pt x="272" y="780"/>
                  </a:lnTo>
                  <a:lnTo>
                    <a:pt x="231" y="765"/>
                  </a:lnTo>
                  <a:lnTo>
                    <a:pt x="223" y="713"/>
                  </a:lnTo>
                  <a:lnTo>
                    <a:pt x="211" y="664"/>
                  </a:lnTo>
                  <a:lnTo>
                    <a:pt x="192" y="617"/>
                  </a:lnTo>
                  <a:lnTo>
                    <a:pt x="170" y="572"/>
                  </a:lnTo>
                  <a:lnTo>
                    <a:pt x="144" y="531"/>
                  </a:lnTo>
                  <a:lnTo>
                    <a:pt x="113" y="491"/>
                  </a:lnTo>
                  <a:lnTo>
                    <a:pt x="78" y="455"/>
                  </a:lnTo>
                  <a:lnTo>
                    <a:pt x="40" y="423"/>
                  </a:lnTo>
                  <a:lnTo>
                    <a:pt x="0" y="395"/>
                  </a:lnTo>
                  <a:lnTo>
                    <a:pt x="3" y="345"/>
                  </a:lnTo>
                  <a:lnTo>
                    <a:pt x="13" y="298"/>
                  </a:lnTo>
                  <a:lnTo>
                    <a:pt x="28" y="251"/>
                  </a:lnTo>
                  <a:lnTo>
                    <a:pt x="48" y="209"/>
                  </a:lnTo>
                  <a:lnTo>
                    <a:pt x="73" y="169"/>
                  </a:lnTo>
                  <a:lnTo>
                    <a:pt x="103" y="132"/>
                  </a:lnTo>
                  <a:lnTo>
                    <a:pt x="136" y="99"/>
                  </a:lnTo>
                  <a:lnTo>
                    <a:pt x="174" y="70"/>
                  </a:lnTo>
                  <a:lnTo>
                    <a:pt x="214" y="46"/>
                  </a:lnTo>
                  <a:lnTo>
                    <a:pt x="257" y="26"/>
                  </a:lnTo>
                  <a:lnTo>
                    <a:pt x="304" y="11"/>
                  </a:lnTo>
                  <a:lnTo>
                    <a:pt x="351"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7" name="Freeform 292">
              <a:extLst>
                <a:ext uri="{FF2B5EF4-FFF2-40B4-BE49-F238E27FC236}">
                  <a16:creationId xmlns:a16="http://schemas.microsoft.com/office/drawing/2014/main" id="{7A205B56-D3CE-4E09-BCE2-FAC789D8439E}"/>
                </a:ext>
              </a:extLst>
            </p:cNvPr>
            <p:cNvSpPr>
              <a:spLocks/>
            </p:cNvSpPr>
            <p:nvPr/>
          </p:nvSpPr>
          <p:spPr bwMode="auto">
            <a:xfrm>
              <a:off x="3039" y="2236"/>
              <a:ext cx="90" cy="89"/>
            </a:xfrm>
            <a:custGeom>
              <a:avLst/>
              <a:gdLst>
                <a:gd name="T0" fmla="*/ 403 w 805"/>
                <a:gd name="T1" fmla="*/ 0 h 802"/>
                <a:gd name="T2" fmla="*/ 453 w 805"/>
                <a:gd name="T3" fmla="*/ 3 h 802"/>
                <a:gd name="T4" fmla="*/ 502 w 805"/>
                <a:gd name="T5" fmla="*/ 12 h 802"/>
                <a:gd name="T6" fmla="*/ 548 w 805"/>
                <a:gd name="T7" fmla="*/ 26 h 802"/>
                <a:gd name="T8" fmla="*/ 592 w 805"/>
                <a:gd name="T9" fmla="*/ 46 h 802"/>
                <a:gd name="T10" fmla="*/ 633 w 805"/>
                <a:gd name="T11" fmla="*/ 72 h 802"/>
                <a:gd name="T12" fmla="*/ 670 w 805"/>
                <a:gd name="T13" fmla="*/ 101 h 802"/>
                <a:gd name="T14" fmla="*/ 704 w 805"/>
                <a:gd name="T15" fmla="*/ 134 h 802"/>
                <a:gd name="T16" fmla="*/ 733 w 805"/>
                <a:gd name="T17" fmla="*/ 172 h 802"/>
                <a:gd name="T18" fmla="*/ 758 w 805"/>
                <a:gd name="T19" fmla="*/ 212 h 802"/>
                <a:gd name="T20" fmla="*/ 779 w 805"/>
                <a:gd name="T21" fmla="*/ 255 h 802"/>
                <a:gd name="T22" fmla="*/ 793 w 805"/>
                <a:gd name="T23" fmla="*/ 302 h 802"/>
                <a:gd name="T24" fmla="*/ 802 w 805"/>
                <a:gd name="T25" fmla="*/ 350 h 802"/>
                <a:gd name="T26" fmla="*/ 805 w 805"/>
                <a:gd name="T27" fmla="*/ 401 h 802"/>
                <a:gd name="T28" fmla="*/ 804 w 805"/>
                <a:gd name="T29" fmla="*/ 423 h 802"/>
                <a:gd name="T30" fmla="*/ 764 w 805"/>
                <a:gd name="T31" fmla="*/ 458 h 802"/>
                <a:gd name="T32" fmla="*/ 728 w 805"/>
                <a:gd name="T33" fmla="*/ 497 h 802"/>
                <a:gd name="T34" fmla="*/ 696 w 805"/>
                <a:gd name="T35" fmla="*/ 540 h 802"/>
                <a:gd name="T36" fmla="*/ 668 w 805"/>
                <a:gd name="T37" fmla="*/ 585 h 802"/>
                <a:gd name="T38" fmla="*/ 645 w 805"/>
                <a:gd name="T39" fmla="*/ 635 h 802"/>
                <a:gd name="T40" fmla="*/ 629 w 805"/>
                <a:gd name="T41" fmla="*/ 686 h 802"/>
                <a:gd name="T42" fmla="*/ 617 w 805"/>
                <a:gd name="T43" fmla="*/ 740 h 802"/>
                <a:gd name="T44" fmla="*/ 578 w 805"/>
                <a:gd name="T45" fmla="*/ 762 h 802"/>
                <a:gd name="T46" fmla="*/ 538 w 805"/>
                <a:gd name="T47" fmla="*/ 779 h 802"/>
                <a:gd name="T48" fmla="*/ 494 w 805"/>
                <a:gd name="T49" fmla="*/ 792 h 802"/>
                <a:gd name="T50" fmla="*/ 450 w 805"/>
                <a:gd name="T51" fmla="*/ 800 h 802"/>
                <a:gd name="T52" fmla="*/ 403 w 805"/>
                <a:gd name="T53" fmla="*/ 802 h 802"/>
                <a:gd name="T54" fmla="*/ 353 w 805"/>
                <a:gd name="T55" fmla="*/ 799 h 802"/>
                <a:gd name="T56" fmla="*/ 304 w 805"/>
                <a:gd name="T57" fmla="*/ 790 h 802"/>
                <a:gd name="T58" fmla="*/ 258 w 805"/>
                <a:gd name="T59" fmla="*/ 775 h 802"/>
                <a:gd name="T60" fmla="*/ 214 w 805"/>
                <a:gd name="T61" fmla="*/ 755 h 802"/>
                <a:gd name="T62" fmla="*/ 173 w 805"/>
                <a:gd name="T63" fmla="*/ 731 h 802"/>
                <a:gd name="T64" fmla="*/ 136 w 805"/>
                <a:gd name="T65" fmla="*/ 701 h 802"/>
                <a:gd name="T66" fmla="*/ 103 w 805"/>
                <a:gd name="T67" fmla="*/ 668 h 802"/>
                <a:gd name="T68" fmla="*/ 73 w 805"/>
                <a:gd name="T69" fmla="*/ 631 h 802"/>
                <a:gd name="T70" fmla="*/ 48 w 805"/>
                <a:gd name="T71" fmla="*/ 589 h 802"/>
                <a:gd name="T72" fmla="*/ 28 w 805"/>
                <a:gd name="T73" fmla="*/ 546 h 802"/>
                <a:gd name="T74" fmla="*/ 13 w 805"/>
                <a:gd name="T75" fmla="*/ 500 h 802"/>
                <a:gd name="T76" fmla="*/ 3 w 805"/>
                <a:gd name="T77" fmla="*/ 451 h 802"/>
                <a:gd name="T78" fmla="*/ 0 w 805"/>
                <a:gd name="T79" fmla="*/ 401 h 802"/>
                <a:gd name="T80" fmla="*/ 3 w 805"/>
                <a:gd name="T81" fmla="*/ 350 h 802"/>
                <a:gd name="T82" fmla="*/ 13 w 805"/>
                <a:gd name="T83" fmla="*/ 302 h 802"/>
                <a:gd name="T84" fmla="*/ 28 w 805"/>
                <a:gd name="T85" fmla="*/ 255 h 802"/>
                <a:gd name="T86" fmla="*/ 48 w 805"/>
                <a:gd name="T87" fmla="*/ 212 h 802"/>
                <a:gd name="T88" fmla="*/ 73 w 805"/>
                <a:gd name="T89" fmla="*/ 172 h 802"/>
                <a:gd name="T90" fmla="*/ 103 w 805"/>
                <a:gd name="T91" fmla="*/ 134 h 802"/>
                <a:gd name="T92" fmla="*/ 136 w 805"/>
                <a:gd name="T93" fmla="*/ 101 h 802"/>
                <a:gd name="T94" fmla="*/ 173 w 805"/>
                <a:gd name="T95" fmla="*/ 72 h 802"/>
                <a:gd name="T96" fmla="*/ 214 w 805"/>
                <a:gd name="T97" fmla="*/ 46 h 802"/>
                <a:gd name="T98" fmla="*/ 258 w 805"/>
                <a:gd name="T99" fmla="*/ 26 h 802"/>
                <a:gd name="T100" fmla="*/ 304 w 805"/>
                <a:gd name="T101" fmla="*/ 12 h 802"/>
                <a:gd name="T102" fmla="*/ 353 w 805"/>
                <a:gd name="T103" fmla="*/ 3 h 802"/>
                <a:gd name="T104" fmla="*/ 403 w 805"/>
                <a:gd name="T105"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5" h="802">
                  <a:moveTo>
                    <a:pt x="403" y="0"/>
                  </a:moveTo>
                  <a:lnTo>
                    <a:pt x="453" y="3"/>
                  </a:lnTo>
                  <a:lnTo>
                    <a:pt x="502" y="12"/>
                  </a:lnTo>
                  <a:lnTo>
                    <a:pt x="548" y="26"/>
                  </a:lnTo>
                  <a:lnTo>
                    <a:pt x="592" y="46"/>
                  </a:lnTo>
                  <a:lnTo>
                    <a:pt x="633" y="72"/>
                  </a:lnTo>
                  <a:lnTo>
                    <a:pt x="670" y="101"/>
                  </a:lnTo>
                  <a:lnTo>
                    <a:pt x="704" y="134"/>
                  </a:lnTo>
                  <a:lnTo>
                    <a:pt x="733" y="172"/>
                  </a:lnTo>
                  <a:lnTo>
                    <a:pt x="758" y="212"/>
                  </a:lnTo>
                  <a:lnTo>
                    <a:pt x="779" y="255"/>
                  </a:lnTo>
                  <a:lnTo>
                    <a:pt x="793" y="302"/>
                  </a:lnTo>
                  <a:lnTo>
                    <a:pt x="802" y="350"/>
                  </a:lnTo>
                  <a:lnTo>
                    <a:pt x="805" y="401"/>
                  </a:lnTo>
                  <a:lnTo>
                    <a:pt x="804" y="423"/>
                  </a:lnTo>
                  <a:lnTo>
                    <a:pt x="764" y="458"/>
                  </a:lnTo>
                  <a:lnTo>
                    <a:pt x="728" y="497"/>
                  </a:lnTo>
                  <a:lnTo>
                    <a:pt x="696" y="540"/>
                  </a:lnTo>
                  <a:lnTo>
                    <a:pt x="668" y="585"/>
                  </a:lnTo>
                  <a:lnTo>
                    <a:pt x="645" y="635"/>
                  </a:lnTo>
                  <a:lnTo>
                    <a:pt x="629" y="686"/>
                  </a:lnTo>
                  <a:lnTo>
                    <a:pt x="617" y="740"/>
                  </a:lnTo>
                  <a:lnTo>
                    <a:pt x="578" y="762"/>
                  </a:lnTo>
                  <a:lnTo>
                    <a:pt x="538" y="779"/>
                  </a:lnTo>
                  <a:lnTo>
                    <a:pt x="494" y="792"/>
                  </a:lnTo>
                  <a:lnTo>
                    <a:pt x="450" y="800"/>
                  </a:lnTo>
                  <a:lnTo>
                    <a:pt x="403" y="802"/>
                  </a:lnTo>
                  <a:lnTo>
                    <a:pt x="353" y="799"/>
                  </a:lnTo>
                  <a:lnTo>
                    <a:pt x="304" y="790"/>
                  </a:lnTo>
                  <a:lnTo>
                    <a:pt x="258" y="775"/>
                  </a:lnTo>
                  <a:lnTo>
                    <a:pt x="214" y="755"/>
                  </a:lnTo>
                  <a:lnTo>
                    <a:pt x="173" y="731"/>
                  </a:lnTo>
                  <a:lnTo>
                    <a:pt x="136" y="701"/>
                  </a:lnTo>
                  <a:lnTo>
                    <a:pt x="103" y="668"/>
                  </a:lnTo>
                  <a:lnTo>
                    <a:pt x="73" y="631"/>
                  </a:lnTo>
                  <a:lnTo>
                    <a:pt x="48" y="589"/>
                  </a:lnTo>
                  <a:lnTo>
                    <a:pt x="28" y="546"/>
                  </a:lnTo>
                  <a:lnTo>
                    <a:pt x="13" y="500"/>
                  </a:lnTo>
                  <a:lnTo>
                    <a:pt x="3" y="451"/>
                  </a:lnTo>
                  <a:lnTo>
                    <a:pt x="0" y="401"/>
                  </a:lnTo>
                  <a:lnTo>
                    <a:pt x="3" y="350"/>
                  </a:lnTo>
                  <a:lnTo>
                    <a:pt x="13" y="302"/>
                  </a:lnTo>
                  <a:lnTo>
                    <a:pt x="28" y="255"/>
                  </a:lnTo>
                  <a:lnTo>
                    <a:pt x="48" y="212"/>
                  </a:lnTo>
                  <a:lnTo>
                    <a:pt x="73" y="172"/>
                  </a:lnTo>
                  <a:lnTo>
                    <a:pt x="103" y="134"/>
                  </a:lnTo>
                  <a:lnTo>
                    <a:pt x="136" y="101"/>
                  </a:lnTo>
                  <a:lnTo>
                    <a:pt x="173" y="72"/>
                  </a:lnTo>
                  <a:lnTo>
                    <a:pt x="214" y="46"/>
                  </a:lnTo>
                  <a:lnTo>
                    <a:pt x="258" y="26"/>
                  </a:lnTo>
                  <a:lnTo>
                    <a:pt x="304" y="12"/>
                  </a:lnTo>
                  <a:lnTo>
                    <a:pt x="353" y="3"/>
                  </a:lnTo>
                  <a:lnTo>
                    <a:pt x="4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8" name="Freeform 293">
              <a:extLst>
                <a:ext uri="{FF2B5EF4-FFF2-40B4-BE49-F238E27FC236}">
                  <a16:creationId xmlns:a16="http://schemas.microsoft.com/office/drawing/2014/main" id="{4E615984-C968-47AA-9F09-6132778BD247}"/>
                </a:ext>
              </a:extLst>
            </p:cNvPr>
            <p:cNvSpPr>
              <a:spLocks/>
            </p:cNvSpPr>
            <p:nvPr/>
          </p:nvSpPr>
          <p:spPr bwMode="auto">
            <a:xfrm>
              <a:off x="3266" y="2191"/>
              <a:ext cx="89" cy="89"/>
            </a:xfrm>
            <a:custGeom>
              <a:avLst/>
              <a:gdLst>
                <a:gd name="T0" fmla="*/ 402 w 805"/>
                <a:gd name="T1" fmla="*/ 0 h 803"/>
                <a:gd name="T2" fmla="*/ 452 w 805"/>
                <a:gd name="T3" fmla="*/ 3 h 803"/>
                <a:gd name="T4" fmla="*/ 501 w 805"/>
                <a:gd name="T5" fmla="*/ 12 h 803"/>
                <a:gd name="T6" fmla="*/ 547 w 805"/>
                <a:gd name="T7" fmla="*/ 26 h 803"/>
                <a:gd name="T8" fmla="*/ 591 w 805"/>
                <a:gd name="T9" fmla="*/ 47 h 803"/>
                <a:gd name="T10" fmla="*/ 632 w 805"/>
                <a:gd name="T11" fmla="*/ 72 h 803"/>
                <a:gd name="T12" fmla="*/ 669 w 805"/>
                <a:gd name="T13" fmla="*/ 101 h 803"/>
                <a:gd name="T14" fmla="*/ 702 w 805"/>
                <a:gd name="T15" fmla="*/ 135 h 803"/>
                <a:gd name="T16" fmla="*/ 732 w 805"/>
                <a:gd name="T17" fmla="*/ 172 h 803"/>
                <a:gd name="T18" fmla="*/ 757 w 805"/>
                <a:gd name="T19" fmla="*/ 212 h 803"/>
                <a:gd name="T20" fmla="*/ 778 w 805"/>
                <a:gd name="T21" fmla="*/ 256 h 803"/>
                <a:gd name="T22" fmla="*/ 792 w 805"/>
                <a:gd name="T23" fmla="*/ 303 h 803"/>
                <a:gd name="T24" fmla="*/ 802 w 805"/>
                <a:gd name="T25" fmla="*/ 351 h 803"/>
                <a:gd name="T26" fmla="*/ 805 w 805"/>
                <a:gd name="T27" fmla="*/ 401 h 803"/>
                <a:gd name="T28" fmla="*/ 802 w 805"/>
                <a:gd name="T29" fmla="*/ 451 h 803"/>
                <a:gd name="T30" fmla="*/ 792 w 805"/>
                <a:gd name="T31" fmla="*/ 500 h 803"/>
                <a:gd name="T32" fmla="*/ 778 w 805"/>
                <a:gd name="T33" fmla="*/ 546 h 803"/>
                <a:gd name="T34" fmla="*/ 757 w 805"/>
                <a:gd name="T35" fmla="*/ 589 h 803"/>
                <a:gd name="T36" fmla="*/ 732 w 805"/>
                <a:gd name="T37" fmla="*/ 630 h 803"/>
                <a:gd name="T38" fmla="*/ 702 w 805"/>
                <a:gd name="T39" fmla="*/ 668 h 803"/>
                <a:gd name="T40" fmla="*/ 669 w 805"/>
                <a:gd name="T41" fmla="*/ 701 h 803"/>
                <a:gd name="T42" fmla="*/ 632 w 805"/>
                <a:gd name="T43" fmla="*/ 731 h 803"/>
                <a:gd name="T44" fmla="*/ 591 w 805"/>
                <a:gd name="T45" fmla="*/ 755 h 803"/>
                <a:gd name="T46" fmla="*/ 547 w 805"/>
                <a:gd name="T47" fmla="*/ 775 h 803"/>
                <a:gd name="T48" fmla="*/ 501 w 805"/>
                <a:gd name="T49" fmla="*/ 790 h 803"/>
                <a:gd name="T50" fmla="*/ 452 w 805"/>
                <a:gd name="T51" fmla="*/ 800 h 803"/>
                <a:gd name="T52" fmla="*/ 402 w 805"/>
                <a:gd name="T53" fmla="*/ 803 h 803"/>
                <a:gd name="T54" fmla="*/ 357 w 805"/>
                <a:gd name="T55" fmla="*/ 800 h 803"/>
                <a:gd name="T56" fmla="*/ 314 w 805"/>
                <a:gd name="T57" fmla="*/ 792 h 803"/>
                <a:gd name="T58" fmla="*/ 272 w 805"/>
                <a:gd name="T59" fmla="*/ 780 h 803"/>
                <a:gd name="T60" fmla="*/ 232 w 805"/>
                <a:gd name="T61" fmla="*/ 765 h 803"/>
                <a:gd name="T62" fmla="*/ 224 w 805"/>
                <a:gd name="T63" fmla="*/ 713 h 803"/>
                <a:gd name="T64" fmla="*/ 211 w 805"/>
                <a:gd name="T65" fmla="*/ 663 h 803"/>
                <a:gd name="T66" fmla="*/ 193 w 805"/>
                <a:gd name="T67" fmla="*/ 617 h 803"/>
                <a:gd name="T68" fmla="*/ 170 w 805"/>
                <a:gd name="T69" fmla="*/ 572 h 803"/>
                <a:gd name="T70" fmla="*/ 144 w 805"/>
                <a:gd name="T71" fmla="*/ 530 h 803"/>
                <a:gd name="T72" fmla="*/ 113 w 805"/>
                <a:gd name="T73" fmla="*/ 491 h 803"/>
                <a:gd name="T74" fmla="*/ 79 w 805"/>
                <a:gd name="T75" fmla="*/ 455 h 803"/>
                <a:gd name="T76" fmla="*/ 41 w 805"/>
                <a:gd name="T77" fmla="*/ 423 h 803"/>
                <a:gd name="T78" fmla="*/ 0 w 805"/>
                <a:gd name="T79" fmla="*/ 394 h 803"/>
                <a:gd name="T80" fmla="*/ 4 w 805"/>
                <a:gd name="T81" fmla="*/ 345 h 803"/>
                <a:gd name="T82" fmla="*/ 14 w 805"/>
                <a:gd name="T83" fmla="*/ 297 h 803"/>
                <a:gd name="T84" fmla="*/ 28 w 805"/>
                <a:gd name="T85" fmla="*/ 252 h 803"/>
                <a:gd name="T86" fmla="*/ 49 w 805"/>
                <a:gd name="T87" fmla="*/ 209 h 803"/>
                <a:gd name="T88" fmla="*/ 74 w 805"/>
                <a:gd name="T89" fmla="*/ 169 h 803"/>
                <a:gd name="T90" fmla="*/ 104 w 805"/>
                <a:gd name="T91" fmla="*/ 133 h 803"/>
                <a:gd name="T92" fmla="*/ 137 w 805"/>
                <a:gd name="T93" fmla="*/ 100 h 803"/>
                <a:gd name="T94" fmla="*/ 174 w 805"/>
                <a:gd name="T95" fmla="*/ 71 h 803"/>
                <a:gd name="T96" fmla="*/ 214 w 805"/>
                <a:gd name="T97" fmla="*/ 46 h 803"/>
                <a:gd name="T98" fmla="*/ 258 w 805"/>
                <a:gd name="T99" fmla="*/ 26 h 803"/>
                <a:gd name="T100" fmla="*/ 304 w 805"/>
                <a:gd name="T101" fmla="*/ 12 h 803"/>
                <a:gd name="T102" fmla="*/ 352 w 805"/>
                <a:gd name="T103" fmla="*/ 3 h 803"/>
                <a:gd name="T104" fmla="*/ 402 w 805"/>
                <a:gd name="T105" fmla="*/ 0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5" h="803">
                  <a:moveTo>
                    <a:pt x="402" y="0"/>
                  </a:moveTo>
                  <a:lnTo>
                    <a:pt x="452" y="3"/>
                  </a:lnTo>
                  <a:lnTo>
                    <a:pt x="501" y="12"/>
                  </a:lnTo>
                  <a:lnTo>
                    <a:pt x="547" y="26"/>
                  </a:lnTo>
                  <a:lnTo>
                    <a:pt x="591" y="47"/>
                  </a:lnTo>
                  <a:lnTo>
                    <a:pt x="632" y="72"/>
                  </a:lnTo>
                  <a:lnTo>
                    <a:pt x="669" y="101"/>
                  </a:lnTo>
                  <a:lnTo>
                    <a:pt x="702" y="135"/>
                  </a:lnTo>
                  <a:lnTo>
                    <a:pt x="732" y="172"/>
                  </a:lnTo>
                  <a:lnTo>
                    <a:pt x="757" y="212"/>
                  </a:lnTo>
                  <a:lnTo>
                    <a:pt x="778" y="256"/>
                  </a:lnTo>
                  <a:lnTo>
                    <a:pt x="792" y="303"/>
                  </a:lnTo>
                  <a:lnTo>
                    <a:pt x="802" y="351"/>
                  </a:lnTo>
                  <a:lnTo>
                    <a:pt x="805" y="401"/>
                  </a:lnTo>
                  <a:lnTo>
                    <a:pt x="802" y="451"/>
                  </a:lnTo>
                  <a:lnTo>
                    <a:pt x="792" y="500"/>
                  </a:lnTo>
                  <a:lnTo>
                    <a:pt x="778" y="546"/>
                  </a:lnTo>
                  <a:lnTo>
                    <a:pt x="757" y="589"/>
                  </a:lnTo>
                  <a:lnTo>
                    <a:pt x="732" y="630"/>
                  </a:lnTo>
                  <a:lnTo>
                    <a:pt x="702" y="668"/>
                  </a:lnTo>
                  <a:lnTo>
                    <a:pt x="669" y="701"/>
                  </a:lnTo>
                  <a:lnTo>
                    <a:pt x="632" y="731"/>
                  </a:lnTo>
                  <a:lnTo>
                    <a:pt x="591" y="755"/>
                  </a:lnTo>
                  <a:lnTo>
                    <a:pt x="547" y="775"/>
                  </a:lnTo>
                  <a:lnTo>
                    <a:pt x="501" y="790"/>
                  </a:lnTo>
                  <a:lnTo>
                    <a:pt x="452" y="800"/>
                  </a:lnTo>
                  <a:lnTo>
                    <a:pt x="402" y="803"/>
                  </a:lnTo>
                  <a:lnTo>
                    <a:pt x="357" y="800"/>
                  </a:lnTo>
                  <a:lnTo>
                    <a:pt x="314" y="792"/>
                  </a:lnTo>
                  <a:lnTo>
                    <a:pt x="272" y="780"/>
                  </a:lnTo>
                  <a:lnTo>
                    <a:pt x="232" y="765"/>
                  </a:lnTo>
                  <a:lnTo>
                    <a:pt x="224" y="713"/>
                  </a:lnTo>
                  <a:lnTo>
                    <a:pt x="211" y="663"/>
                  </a:lnTo>
                  <a:lnTo>
                    <a:pt x="193" y="617"/>
                  </a:lnTo>
                  <a:lnTo>
                    <a:pt x="170" y="572"/>
                  </a:lnTo>
                  <a:lnTo>
                    <a:pt x="144" y="530"/>
                  </a:lnTo>
                  <a:lnTo>
                    <a:pt x="113" y="491"/>
                  </a:lnTo>
                  <a:lnTo>
                    <a:pt x="79" y="455"/>
                  </a:lnTo>
                  <a:lnTo>
                    <a:pt x="41" y="423"/>
                  </a:lnTo>
                  <a:lnTo>
                    <a:pt x="0" y="394"/>
                  </a:lnTo>
                  <a:lnTo>
                    <a:pt x="4" y="345"/>
                  </a:lnTo>
                  <a:lnTo>
                    <a:pt x="14" y="297"/>
                  </a:lnTo>
                  <a:lnTo>
                    <a:pt x="28" y="252"/>
                  </a:lnTo>
                  <a:lnTo>
                    <a:pt x="49" y="209"/>
                  </a:lnTo>
                  <a:lnTo>
                    <a:pt x="74" y="169"/>
                  </a:lnTo>
                  <a:lnTo>
                    <a:pt x="104" y="133"/>
                  </a:lnTo>
                  <a:lnTo>
                    <a:pt x="137" y="100"/>
                  </a:lnTo>
                  <a:lnTo>
                    <a:pt x="174" y="71"/>
                  </a:lnTo>
                  <a:lnTo>
                    <a:pt x="214" y="46"/>
                  </a:lnTo>
                  <a:lnTo>
                    <a:pt x="258" y="26"/>
                  </a:lnTo>
                  <a:lnTo>
                    <a:pt x="304" y="12"/>
                  </a:lnTo>
                  <a:lnTo>
                    <a:pt x="352"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9" name="Freeform 294">
              <a:extLst>
                <a:ext uri="{FF2B5EF4-FFF2-40B4-BE49-F238E27FC236}">
                  <a16:creationId xmlns:a16="http://schemas.microsoft.com/office/drawing/2014/main" id="{B487DD8F-9C66-4AF1-AC17-43AB2424540E}"/>
                </a:ext>
              </a:extLst>
            </p:cNvPr>
            <p:cNvSpPr>
              <a:spLocks/>
            </p:cNvSpPr>
            <p:nvPr/>
          </p:nvSpPr>
          <p:spPr bwMode="auto">
            <a:xfrm>
              <a:off x="3127" y="2246"/>
              <a:ext cx="67" cy="32"/>
            </a:xfrm>
            <a:custGeom>
              <a:avLst/>
              <a:gdLst>
                <a:gd name="T0" fmla="*/ 114 w 598"/>
                <a:gd name="T1" fmla="*/ 0 h 287"/>
                <a:gd name="T2" fmla="*/ 484 w 598"/>
                <a:gd name="T3" fmla="*/ 0 h 287"/>
                <a:gd name="T4" fmla="*/ 543 w 598"/>
                <a:gd name="T5" fmla="*/ 3 h 287"/>
                <a:gd name="T6" fmla="*/ 598 w 598"/>
                <a:gd name="T7" fmla="*/ 13 h 287"/>
                <a:gd name="T8" fmla="*/ 574 w 598"/>
                <a:gd name="T9" fmla="*/ 50 h 287"/>
                <a:gd name="T10" fmla="*/ 553 w 598"/>
                <a:gd name="T11" fmla="*/ 90 h 287"/>
                <a:gd name="T12" fmla="*/ 535 w 598"/>
                <a:gd name="T13" fmla="*/ 131 h 287"/>
                <a:gd name="T14" fmla="*/ 522 w 598"/>
                <a:gd name="T15" fmla="*/ 176 h 287"/>
                <a:gd name="T16" fmla="*/ 514 w 598"/>
                <a:gd name="T17" fmla="*/ 221 h 287"/>
                <a:gd name="T18" fmla="*/ 508 w 598"/>
                <a:gd name="T19" fmla="*/ 267 h 287"/>
                <a:gd name="T20" fmla="*/ 464 w 598"/>
                <a:gd name="T21" fmla="*/ 251 h 287"/>
                <a:gd name="T22" fmla="*/ 418 w 598"/>
                <a:gd name="T23" fmla="*/ 239 h 287"/>
                <a:gd name="T24" fmla="*/ 369 w 598"/>
                <a:gd name="T25" fmla="*/ 231 h 287"/>
                <a:gd name="T26" fmla="*/ 319 w 598"/>
                <a:gd name="T27" fmla="*/ 228 h 287"/>
                <a:gd name="T28" fmla="*/ 270 w 598"/>
                <a:gd name="T29" fmla="*/ 231 h 287"/>
                <a:gd name="T30" fmla="*/ 222 w 598"/>
                <a:gd name="T31" fmla="*/ 239 h 287"/>
                <a:gd name="T32" fmla="*/ 176 w 598"/>
                <a:gd name="T33" fmla="*/ 250 h 287"/>
                <a:gd name="T34" fmla="*/ 132 w 598"/>
                <a:gd name="T35" fmla="*/ 266 h 287"/>
                <a:gd name="T36" fmla="*/ 90 w 598"/>
                <a:gd name="T37" fmla="*/ 287 h 287"/>
                <a:gd name="T38" fmla="*/ 87 w 598"/>
                <a:gd name="T39" fmla="*/ 236 h 287"/>
                <a:gd name="T40" fmla="*/ 78 w 598"/>
                <a:gd name="T41" fmla="*/ 188 h 287"/>
                <a:gd name="T42" fmla="*/ 65 w 598"/>
                <a:gd name="T43" fmla="*/ 141 h 287"/>
                <a:gd name="T44" fmla="*/ 47 w 598"/>
                <a:gd name="T45" fmla="*/ 95 h 287"/>
                <a:gd name="T46" fmla="*/ 26 w 598"/>
                <a:gd name="T47" fmla="*/ 53 h 287"/>
                <a:gd name="T48" fmla="*/ 0 w 598"/>
                <a:gd name="T49" fmla="*/ 13 h 287"/>
                <a:gd name="T50" fmla="*/ 56 w 598"/>
                <a:gd name="T51" fmla="*/ 3 h 287"/>
                <a:gd name="T52" fmla="*/ 114 w 598"/>
                <a:gd name="T5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8" h="287">
                  <a:moveTo>
                    <a:pt x="114" y="0"/>
                  </a:moveTo>
                  <a:lnTo>
                    <a:pt x="484" y="0"/>
                  </a:lnTo>
                  <a:lnTo>
                    <a:pt x="543" y="3"/>
                  </a:lnTo>
                  <a:lnTo>
                    <a:pt x="598" y="13"/>
                  </a:lnTo>
                  <a:lnTo>
                    <a:pt x="574" y="50"/>
                  </a:lnTo>
                  <a:lnTo>
                    <a:pt x="553" y="90"/>
                  </a:lnTo>
                  <a:lnTo>
                    <a:pt x="535" y="131"/>
                  </a:lnTo>
                  <a:lnTo>
                    <a:pt x="522" y="176"/>
                  </a:lnTo>
                  <a:lnTo>
                    <a:pt x="514" y="221"/>
                  </a:lnTo>
                  <a:lnTo>
                    <a:pt x="508" y="267"/>
                  </a:lnTo>
                  <a:lnTo>
                    <a:pt x="464" y="251"/>
                  </a:lnTo>
                  <a:lnTo>
                    <a:pt x="418" y="239"/>
                  </a:lnTo>
                  <a:lnTo>
                    <a:pt x="369" y="231"/>
                  </a:lnTo>
                  <a:lnTo>
                    <a:pt x="319" y="228"/>
                  </a:lnTo>
                  <a:lnTo>
                    <a:pt x="270" y="231"/>
                  </a:lnTo>
                  <a:lnTo>
                    <a:pt x="222" y="239"/>
                  </a:lnTo>
                  <a:lnTo>
                    <a:pt x="176" y="250"/>
                  </a:lnTo>
                  <a:lnTo>
                    <a:pt x="132" y="266"/>
                  </a:lnTo>
                  <a:lnTo>
                    <a:pt x="90" y="287"/>
                  </a:lnTo>
                  <a:lnTo>
                    <a:pt x="87" y="236"/>
                  </a:lnTo>
                  <a:lnTo>
                    <a:pt x="78" y="188"/>
                  </a:lnTo>
                  <a:lnTo>
                    <a:pt x="65" y="141"/>
                  </a:lnTo>
                  <a:lnTo>
                    <a:pt x="47" y="95"/>
                  </a:lnTo>
                  <a:lnTo>
                    <a:pt x="26" y="53"/>
                  </a:lnTo>
                  <a:lnTo>
                    <a:pt x="0" y="13"/>
                  </a:lnTo>
                  <a:lnTo>
                    <a:pt x="56" y="3"/>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96" name="RBContent27">
            <a:extLst>
              <a:ext uri="{FF2B5EF4-FFF2-40B4-BE49-F238E27FC236}">
                <a16:creationId xmlns:a16="http://schemas.microsoft.com/office/drawing/2014/main" id="{ADCAF126-497C-408D-A7AC-C76A3E4924A0}"/>
              </a:ext>
            </a:extLst>
          </p:cNvPr>
          <p:cNvSpPr txBox="1">
            <a:spLocks/>
          </p:cNvSpPr>
          <p:nvPr/>
        </p:nvSpPr>
        <p:spPr>
          <a:xfrm>
            <a:off x="4802323" y="2260057"/>
            <a:ext cx="3638093" cy="1932324"/>
          </a:xfrm>
          <a:prstGeom prst="rect">
            <a:avLst/>
          </a:prstGeom>
          <a:noFill/>
          <a:ln w="9525">
            <a:noFill/>
          </a:ln>
        </p:spPr>
        <p:txBody>
          <a:bodyPr vert="horz" wrap="square" lIns="0" tIns="0" rIns="0" bIns="0" rtlCol="0">
            <a:spAutoFit/>
          </a:bodyPr>
          <a:lstStyle/>
          <a:p>
            <a:pPr marL="171450" lvl="1" indent="-171450">
              <a:lnSpc>
                <a:spcPct val="90000"/>
              </a:lnSpc>
              <a:spcBef>
                <a:spcPts val="400"/>
              </a:spcBef>
              <a:buClr>
                <a:schemeClr val="accent1"/>
              </a:buClr>
              <a:buSzPct val="100000"/>
              <a:buFont typeface="Wingdings" panose="05000000000000000000" pitchFamily="2" charset="2"/>
              <a:buChar char="§"/>
            </a:pPr>
            <a:r>
              <a:rPr lang="en-US" sz="1100" dirty="0">
                <a:latin typeface="+mj-lt"/>
              </a:rPr>
              <a:t>Do my financial and operational </a:t>
            </a:r>
            <a:r>
              <a:rPr lang="en-US" sz="1100" b="1" dirty="0" err="1">
                <a:latin typeface="+mj-lt"/>
              </a:rPr>
              <a:t>KPIs</a:t>
            </a:r>
            <a:r>
              <a:rPr lang="en-US" sz="1100" dirty="0">
                <a:latin typeface="+mj-lt"/>
              </a:rPr>
              <a:t> currently reflect key </a:t>
            </a:r>
            <a:r>
              <a:rPr lang="en-US" sz="1100" b="1" dirty="0">
                <a:latin typeface="+mj-lt"/>
              </a:rPr>
              <a:t>components </a:t>
            </a:r>
            <a:r>
              <a:rPr lang="en-US" sz="1100" dirty="0">
                <a:latin typeface="+mj-lt"/>
              </a:rPr>
              <a:t>of my business i.e. :</a:t>
            </a:r>
          </a:p>
          <a:p>
            <a:pPr marL="628650" lvl="2" indent="-171450">
              <a:lnSpc>
                <a:spcPct val="90000"/>
              </a:lnSpc>
              <a:spcBef>
                <a:spcPts val="400"/>
              </a:spcBef>
              <a:buClr>
                <a:schemeClr val="accent1"/>
              </a:buClr>
              <a:buSzPct val="100000"/>
              <a:buFont typeface="Arial" panose="020B0604020202020204" pitchFamily="34" charset="0"/>
              <a:buChar char="‾"/>
            </a:pPr>
            <a:r>
              <a:rPr lang="en-GB" sz="1100" dirty="0">
                <a:latin typeface="+mj-lt"/>
              </a:rPr>
              <a:t>L</a:t>
            </a:r>
            <a:r>
              <a:rPr lang="en-US" sz="1100" dirty="0" err="1">
                <a:latin typeface="+mj-lt"/>
              </a:rPr>
              <a:t>ogistics</a:t>
            </a:r>
            <a:r>
              <a:rPr lang="en-US" sz="1100" dirty="0">
                <a:latin typeface="+mj-lt"/>
              </a:rPr>
              <a:t> of my online marketplace e.g. stock, delivery time</a:t>
            </a:r>
          </a:p>
          <a:p>
            <a:pPr marL="628650" lvl="2" indent="-171450">
              <a:lnSpc>
                <a:spcPct val="90000"/>
              </a:lnSpc>
              <a:spcBef>
                <a:spcPts val="400"/>
              </a:spcBef>
              <a:buClr>
                <a:schemeClr val="accent1"/>
              </a:buClr>
              <a:buSzPct val="100000"/>
              <a:buFont typeface="Arial" panose="020B0604020202020204" pitchFamily="34" charset="0"/>
              <a:buChar char="‾"/>
            </a:pPr>
            <a:r>
              <a:rPr lang="en-GB" sz="1100" dirty="0">
                <a:latin typeface="+mj-lt"/>
              </a:rPr>
              <a:t>P</a:t>
            </a:r>
            <a:r>
              <a:rPr lang="en-US" sz="1100" dirty="0" err="1">
                <a:latin typeface="+mj-lt"/>
              </a:rPr>
              <a:t>roduct</a:t>
            </a:r>
            <a:r>
              <a:rPr lang="en-US" sz="1100" dirty="0">
                <a:latin typeface="+mj-lt"/>
              </a:rPr>
              <a:t> e.g. features, time-to-market</a:t>
            </a:r>
          </a:p>
          <a:p>
            <a:pPr marL="628650" lvl="2" indent="-171450">
              <a:lnSpc>
                <a:spcPct val="90000"/>
              </a:lnSpc>
              <a:spcBef>
                <a:spcPts val="400"/>
              </a:spcBef>
              <a:buClr>
                <a:schemeClr val="accent1"/>
              </a:buClr>
              <a:buSzPct val="100000"/>
              <a:buFont typeface="Arial" panose="020B0604020202020204" pitchFamily="34" charset="0"/>
              <a:buChar char="‾"/>
            </a:pPr>
            <a:r>
              <a:rPr lang="en-GB" sz="1100" dirty="0">
                <a:latin typeface="+mj-lt"/>
              </a:rPr>
              <a:t>U</a:t>
            </a:r>
            <a:r>
              <a:rPr lang="en-US" sz="1100" dirty="0" err="1">
                <a:latin typeface="+mj-lt"/>
              </a:rPr>
              <a:t>ser</a:t>
            </a:r>
            <a:r>
              <a:rPr lang="en-US" sz="1100" dirty="0">
                <a:latin typeface="+mj-lt"/>
              </a:rPr>
              <a:t> experience e.g. number of touchpoints, satisfaction rate, conversion rate</a:t>
            </a:r>
          </a:p>
          <a:p>
            <a:pPr marL="171450" lvl="1" indent="-171450">
              <a:lnSpc>
                <a:spcPct val="90000"/>
              </a:lnSpc>
              <a:spcBef>
                <a:spcPts val="400"/>
              </a:spcBef>
              <a:buClr>
                <a:schemeClr val="accent1"/>
              </a:buClr>
              <a:buSzPct val="100000"/>
              <a:buFont typeface="Wingdings" panose="05000000000000000000" pitchFamily="2" charset="2"/>
              <a:buChar char="§"/>
            </a:pPr>
            <a:r>
              <a:rPr lang="en-GB" sz="1100" dirty="0">
                <a:latin typeface="+mj-lt"/>
              </a:rPr>
              <a:t>Are my </a:t>
            </a:r>
            <a:r>
              <a:rPr lang="en-GB" sz="1100" b="1" dirty="0" err="1">
                <a:latin typeface="+mj-lt"/>
              </a:rPr>
              <a:t>KPIs</a:t>
            </a:r>
            <a:r>
              <a:rPr lang="en-GB" sz="1100" b="1" dirty="0">
                <a:latin typeface="+mj-lt"/>
              </a:rPr>
              <a:t> aligned </a:t>
            </a:r>
            <a:r>
              <a:rPr lang="en-GB" sz="1100" dirty="0">
                <a:latin typeface="+mj-lt"/>
              </a:rPr>
              <a:t>with the company's </a:t>
            </a:r>
            <a:r>
              <a:rPr lang="en-GB" sz="1100" b="1" dirty="0">
                <a:latin typeface="+mj-lt"/>
              </a:rPr>
              <a:t>overall strategy</a:t>
            </a:r>
            <a:r>
              <a:rPr lang="en-GB" sz="1100" dirty="0">
                <a:latin typeface="+mj-lt"/>
              </a:rPr>
              <a:t>?</a:t>
            </a:r>
          </a:p>
          <a:p>
            <a:pPr marL="171450" lvl="1" indent="-171450">
              <a:lnSpc>
                <a:spcPct val="90000"/>
              </a:lnSpc>
              <a:spcBef>
                <a:spcPts val="400"/>
              </a:spcBef>
              <a:buClr>
                <a:schemeClr val="accent1"/>
              </a:buClr>
              <a:buSzPct val="100000"/>
              <a:buFont typeface="Wingdings" panose="05000000000000000000" pitchFamily="2" charset="2"/>
              <a:buChar char="§"/>
            </a:pPr>
            <a:r>
              <a:rPr lang="en-GB" sz="1100" dirty="0">
                <a:latin typeface="+mj-lt"/>
              </a:rPr>
              <a:t>Are my existing</a:t>
            </a:r>
            <a:r>
              <a:rPr lang="en-GB" sz="1100" b="1" dirty="0">
                <a:latin typeface="+mj-lt"/>
              </a:rPr>
              <a:t> teams </a:t>
            </a:r>
            <a:r>
              <a:rPr lang="en-GB" sz="1100" dirty="0">
                <a:latin typeface="+mj-lt"/>
              </a:rPr>
              <a:t>using their analytics capabilities towards a pre-established </a:t>
            </a:r>
            <a:r>
              <a:rPr lang="en-GB" sz="1100" b="1" dirty="0">
                <a:latin typeface="+mj-lt"/>
              </a:rPr>
              <a:t>implementation plan</a:t>
            </a:r>
            <a:r>
              <a:rPr lang="en-GB" sz="1100" dirty="0">
                <a:latin typeface="+mj-lt"/>
              </a:rPr>
              <a:t>?</a:t>
            </a:r>
            <a:endParaRPr lang="en-US" sz="1100" dirty="0">
              <a:latin typeface="+mj-lt"/>
            </a:endParaRPr>
          </a:p>
        </p:txBody>
      </p:sp>
      <p:cxnSp>
        <p:nvCxnSpPr>
          <p:cNvPr id="97" name="Straight Connector 96">
            <a:extLst>
              <a:ext uri="{FF2B5EF4-FFF2-40B4-BE49-F238E27FC236}">
                <a16:creationId xmlns:a16="http://schemas.microsoft.com/office/drawing/2014/main" id="{83B40DDA-9455-42D9-8E77-19912B024388}"/>
              </a:ext>
            </a:extLst>
          </p:cNvPr>
          <p:cNvCxnSpPr>
            <a:cxnSpLocks/>
          </p:cNvCxnSpPr>
          <p:nvPr/>
        </p:nvCxnSpPr>
        <p:spPr>
          <a:xfrm>
            <a:off x="724979" y="3326171"/>
            <a:ext cx="3614167"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7937B6A-BD0B-4FB0-981C-AB04A8DE336D}"/>
              </a:ext>
            </a:extLst>
          </p:cNvPr>
          <p:cNvSpPr/>
          <p:nvPr/>
        </p:nvSpPr>
        <p:spPr>
          <a:xfrm>
            <a:off x="724979" y="1319017"/>
            <a:ext cx="7735962" cy="317500"/>
          </a:xfrm>
          <a:prstGeom prst="rect">
            <a:avLst/>
          </a:prstGeom>
          <a:solidFill>
            <a:srgbClr val="DE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BContent27">
            <a:extLst>
              <a:ext uri="{FF2B5EF4-FFF2-40B4-BE49-F238E27FC236}">
                <a16:creationId xmlns:a16="http://schemas.microsoft.com/office/drawing/2014/main" id="{85ADB9C2-5A88-4008-8063-405088B3D98E}"/>
              </a:ext>
            </a:extLst>
          </p:cNvPr>
          <p:cNvSpPr txBox="1">
            <a:spLocks/>
          </p:cNvSpPr>
          <p:nvPr/>
        </p:nvSpPr>
        <p:spPr>
          <a:xfrm>
            <a:off x="2831394" y="1387743"/>
            <a:ext cx="3658617" cy="180049"/>
          </a:xfrm>
          <a:prstGeom prst="rect">
            <a:avLst/>
          </a:prstGeom>
          <a:noFill/>
          <a:ln w="9525">
            <a:noFill/>
          </a:ln>
        </p:spPr>
        <p:txBody>
          <a:bodyPr vert="horz" wrap="square" lIns="0" tIns="0" rIns="0" bIns="0" rtlCol="0">
            <a:spAutoFit/>
          </a:bodyPr>
          <a:lstStyle/>
          <a:p>
            <a:pPr algn="ctr">
              <a:lnSpc>
                <a:spcPct val="90000"/>
              </a:lnSpc>
            </a:pPr>
            <a:r>
              <a:rPr lang="de-DE" sz="1300" b="1" dirty="0">
                <a:solidFill>
                  <a:schemeClr val="bg1"/>
                </a:solidFill>
                <a:latin typeface="+mj-lt"/>
              </a:rPr>
              <a:t>Do I have the right analytics capabilities?</a:t>
            </a:r>
            <a:endParaRPr lang="en-US" sz="1300" b="1" dirty="0">
              <a:solidFill>
                <a:schemeClr val="bg1"/>
              </a:solidFill>
              <a:latin typeface="+mj-lt"/>
            </a:endParaRPr>
          </a:p>
        </p:txBody>
      </p:sp>
      <p:sp>
        <p:nvSpPr>
          <p:cNvPr id="14" name="RbNavigator">
            <a:extLst>
              <a:ext uri="{FF2B5EF4-FFF2-40B4-BE49-F238E27FC236}">
                <a16:creationId xmlns:a16="http://schemas.microsoft.com/office/drawing/2014/main" id="{DBACEE0E-97D4-4205-957F-C87C86EC1340}"/>
              </a:ext>
            </a:extLst>
          </p:cNvPr>
          <p:cNvSpPr txBox="1"/>
          <p:nvPr/>
        </p:nvSpPr>
        <p:spPr>
          <a:xfrm>
            <a:off x="724979" y="1862787"/>
            <a:ext cx="211474" cy="211474"/>
          </a:xfrm>
          <a:prstGeom prst="rect">
            <a:avLst/>
          </a:prstGeom>
          <a:solidFill>
            <a:srgbClr val="DE002B"/>
          </a:solidFill>
        </p:spPr>
        <p:txBody>
          <a:bodyPr vert="horz" wrap="none" lIns="0" tIns="0" rIns="0" bIns="0" rtlCol="0" anchor="ctr">
            <a:noAutofit/>
          </a:bodyPr>
          <a:lstStyle/>
          <a:p>
            <a:pPr algn="ctr"/>
            <a:r>
              <a:rPr kumimoji="1" lang="en-US" sz="1300" b="1" dirty="0">
                <a:solidFill>
                  <a:schemeClr val="bg1"/>
                </a:solidFill>
                <a:latin typeface="+mj-lt"/>
              </a:rPr>
              <a:t>1</a:t>
            </a:r>
          </a:p>
        </p:txBody>
      </p:sp>
      <p:sp>
        <p:nvSpPr>
          <p:cNvPr id="99" name="RbNavigator">
            <a:extLst>
              <a:ext uri="{FF2B5EF4-FFF2-40B4-BE49-F238E27FC236}">
                <a16:creationId xmlns:a16="http://schemas.microsoft.com/office/drawing/2014/main" id="{26E3DBAB-C226-4C0C-893C-8423D68F4BB3}"/>
              </a:ext>
            </a:extLst>
          </p:cNvPr>
          <p:cNvSpPr txBox="1"/>
          <p:nvPr/>
        </p:nvSpPr>
        <p:spPr>
          <a:xfrm>
            <a:off x="4802324" y="1862787"/>
            <a:ext cx="211474" cy="211474"/>
          </a:xfrm>
          <a:prstGeom prst="rect">
            <a:avLst/>
          </a:prstGeom>
          <a:solidFill>
            <a:srgbClr val="DE002B"/>
          </a:solidFill>
        </p:spPr>
        <p:txBody>
          <a:bodyPr vert="horz" wrap="none" lIns="0" tIns="0" rIns="0" bIns="0" rtlCol="0" anchor="ctr">
            <a:noAutofit/>
          </a:bodyPr>
          <a:lstStyle/>
          <a:p>
            <a:pPr algn="ctr"/>
            <a:r>
              <a:rPr kumimoji="1" lang="en-GB" sz="1300" b="1" dirty="0">
                <a:solidFill>
                  <a:schemeClr val="bg1"/>
                </a:solidFill>
                <a:latin typeface="+mj-lt"/>
              </a:rPr>
              <a:t>2</a:t>
            </a:r>
            <a:endParaRPr kumimoji="1" lang="en-US" sz="1300" b="1" dirty="0">
              <a:solidFill>
                <a:schemeClr val="bg1"/>
              </a:solidFill>
              <a:latin typeface="+mj-lt"/>
            </a:endParaRPr>
          </a:p>
        </p:txBody>
      </p:sp>
      <p:sp>
        <p:nvSpPr>
          <p:cNvPr id="15" name="Left Brace 14">
            <a:extLst>
              <a:ext uri="{FF2B5EF4-FFF2-40B4-BE49-F238E27FC236}">
                <a16:creationId xmlns:a16="http://schemas.microsoft.com/office/drawing/2014/main" id="{E66575E9-C4F2-47DB-B810-3F3C40C8285C}"/>
              </a:ext>
            </a:extLst>
          </p:cNvPr>
          <p:cNvSpPr/>
          <p:nvPr/>
        </p:nvSpPr>
        <p:spPr>
          <a:xfrm rot="5400000">
            <a:off x="4493469" y="-2105445"/>
            <a:ext cx="178458" cy="77154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hlinkClick r:id="rId2" action="ppaction://hlinksldjump"/>
          </p:cNvPr>
          <p:cNvSpPr txBox="1"/>
          <p:nvPr/>
        </p:nvSpPr>
        <p:spPr>
          <a:xfrm>
            <a:off x="8000426" y="4409641"/>
            <a:ext cx="704039" cy="307777"/>
          </a:xfrm>
          <a:prstGeom prst="rect">
            <a:avLst/>
          </a:prstGeom>
          <a:noFill/>
        </p:spPr>
        <p:txBody>
          <a:bodyPr wrap="none" rtlCol="0">
            <a:spAutoFit/>
          </a:bodyPr>
          <a:lstStyle/>
          <a:p>
            <a:r>
              <a:rPr lang="en-GB" sz="1400" b="1" dirty="0">
                <a:solidFill>
                  <a:schemeClr val="accent3">
                    <a:lumMod val="75000"/>
                  </a:schemeClr>
                </a:solidFill>
                <a:latin typeface="+mj-lt"/>
              </a:rPr>
              <a:t>BACK</a:t>
            </a:r>
          </a:p>
        </p:txBody>
      </p:sp>
      <p:pic>
        <p:nvPicPr>
          <p:cNvPr id="36" name="Picture 35" descr="Application&#10;&#10;Description automatically generated">
            <a:extLst>
              <a:ext uri="{FF2B5EF4-FFF2-40B4-BE49-F238E27FC236}">
                <a16:creationId xmlns:a16="http://schemas.microsoft.com/office/drawing/2014/main" id="{88A67FA9-54F1-4DED-B15B-2AF0B6EA80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2547271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54AC8BA-3287-48F4-B6FD-D2274F151885}"/>
              </a:ext>
            </a:extLst>
          </p:cNvPr>
          <p:cNvGraphicFramePr>
            <a:graphicFrameLocks noChangeAspect="1"/>
          </p:cNvGraphicFramePr>
          <p:nvPr>
            <p:custDataLst>
              <p:tags r:id="rId1"/>
            </p:custDataLst>
            <p:extLst>
              <p:ext uri="{D42A27DB-BD31-4B8C-83A1-F6EECF244321}">
                <p14:modId xmlns:p14="http://schemas.microsoft.com/office/powerpoint/2010/main" val="31852187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954AC8BA-3287-48F4-B6FD-D2274F15188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2E9FA88-CD7E-40DE-966E-06414AFEA66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200" b="1" dirty="0">
              <a:latin typeface="Arial" panose="020B0604020202020204" pitchFamily="34" charset="0"/>
              <a:ea typeface="+mj-ea"/>
              <a:cs typeface="Arial" panose="020B0604020202020204" pitchFamily="34" charset="0"/>
              <a:sym typeface="Arial" panose="020B0604020202020204" pitchFamily="34" charset="0"/>
            </a:endParaRPr>
          </a:p>
        </p:txBody>
      </p:sp>
      <p:pic>
        <p:nvPicPr>
          <p:cNvPr id="7" name="Picture 6">
            <a:extLst>
              <a:ext uri="{FF2B5EF4-FFF2-40B4-BE49-F238E27FC236}">
                <a16:creationId xmlns:a16="http://schemas.microsoft.com/office/drawing/2014/main" id="{77C517B2-F099-4238-BC09-34BBD087C07A}"/>
              </a:ext>
            </a:extLst>
          </p:cNvPr>
          <p:cNvPicPr>
            <a:picLocks noChangeAspect="1"/>
          </p:cNvPicPr>
          <p:nvPr/>
        </p:nvPicPr>
        <p:blipFill rotWithShape="1">
          <a:blip r:embed="rId7">
            <a:duotone>
              <a:prstClr val="black"/>
              <a:schemeClr val="tx2">
                <a:tint val="45000"/>
                <a:satMod val="400000"/>
              </a:schemeClr>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b="18750"/>
          <a:stretch/>
        </p:blipFill>
        <p:spPr>
          <a:xfrm>
            <a:off x="-1" y="-1"/>
            <a:ext cx="9143999" cy="5143501"/>
          </a:xfrm>
          <a:prstGeom prst="rect">
            <a:avLst/>
          </a:prstGeom>
        </p:spPr>
      </p:pic>
      <p:sp>
        <p:nvSpPr>
          <p:cNvPr id="3" name="Title 2"/>
          <p:cNvSpPr>
            <a:spLocks noGrp="1"/>
          </p:cNvSpPr>
          <p:nvPr>
            <p:ph type="ctrTitle"/>
          </p:nvPr>
        </p:nvSpPr>
        <p:spPr>
          <a:xfrm>
            <a:off x="350520" y="3703920"/>
            <a:ext cx="8300720" cy="1081440"/>
          </a:xfrm>
        </p:spPr>
        <p:txBody>
          <a:bodyPr/>
          <a:lstStyle/>
          <a:p>
            <a:r>
              <a:rPr lang="en-US" dirty="0"/>
              <a:t>0. Why launch shop-</a:t>
            </a:r>
            <a:r>
              <a:rPr lang="en-US" dirty="0" err="1"/>
              <a:t>fas</a:t>
            </a:r>
            <a:r>
              <a:rPr lang="en-US" dirty="0"/>
              <a:t>?</a:t>
            </a:r>
          </a:p>
        </p:txBody>
      </p:sp>
      <p:pic>
        <p:nvPicPr>
          <p:cNvPr id="8" name="Picture 7" descr="Application&#10;&#10;Description automatically generated">
            <a:extLst>
              <a:ext uri="{FF2B5EF4-FFF2-40B4-BE49-F238E27FC236}">
                <a16:creationId xmlns:a16="http://schemas.microsoft.com/office/drawing/2014/main" id="{046E8E6B-1475-465C-8D50-C8832F7E5F1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1239520" cy="1344627"/>
          </a:xfrm>
          <a:prstGeom prst="rect">
            <a:avLst/>
          </a:prstGeom>
        </p:spPr>
      </p:pic>
    </p:spTree>
    <p:extLst>
      <p:ext uri="{BB962C8B-B14F-4D97-AF65-F5344CB8AC3E}">
        <p14:creationId xmlns:p14="http://schemas.microsoft.com/office/powerpoint/2010/main" val="35523797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3E0A836-4728-4A68-B14F-5D3756D67ACA}"/>
              </a:ext>
            </a:extLst>
          </p:cNvPr>
          <p:cNvGraphicFramePr>
            <a:graphicFrameLocks noChangeAspect="1"/>
          </p:cNvGraphicFramePr>
          <p:nvPr>
            <p:custDataLst>
              <p:tags r:id="rId1"/>
            </p:custDataLst>
            <p:extLst>
              <p:ext uri="{D42A27DB-BD31-4B8C-83A1-F6EECF244321}">
                <p14:modId xmlns:p14="http://schemas.microsoft.com/office/powerpoint/2010/main" val="1004106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itle 4"/>
          <p:cNvSpPr>
            <a:spLocks noGrp="1"/>
          </p:cNvSpPr>
          <p:nvPr>
            <p:ph type="title"/>
          </p:nvPr>
        </p:nvSpPr>
        <p:spPr>
          <a:xfrm>
            <a:off x="1197114" y="396000"/>
            <a:ext cx="7399312" cy="857250"/>
          </a:xfrm>
        </p:spPr>
        <p:txBody>
          <a:bodyPr lIns="0" tIns="0" rIns="0" bIns="0">
            <a:normAutofit/>
          </a:bodyPr>
          <a:lstStyle/>
          <a:p>
            <a:r>
              <a:rPr lang="en-GB" dirty="0"/>
              <a:t>6. Am I ready for all the other relevant topics on the market place?</a:t>
            </a:r>
          </a:p>
        </p:txBody>
      </p:sp>
      <p:sp>
        <p:nvSpPr>
          <p:cNvPr id="7" name="RBContent45">
            <a:extLst>
              <a:ext uri="{FF2B5EF4-FFF2-40B4-BE49-F238E27FC236}">
                <a16:creationId xmlns:a16="http://schemas.microsoft.com/office/drawing/2014/main" id="{4D23C4FF-BA0B-4DFD-870D-A8EA425045E7}"/>
              </a:ext>
            </a:extLst>
          </p:cNvPr>
          <p:cNvSpPr txBox="1">
            <a:spLocks/>
          </p:cNvSpPr>
          <p:nvPr/>
        </p:nvSpPr>
        <p:spPr>
          <a:xfrm>
            <a:off x="2243139" y="1347788"/>
            <a:ext cx="6353288" cy="998735"/>
          </a:xfrm>
          <a:prstGeom prst="rect">
            <a:avLst/>
          </a:prstGeom>
          <a:noFill/>
        </p:spPr>
        <p:txBody>
          <a:bodyPr vert="horz" wrap="square" lIns="0" tIns="0" rIns="0" bIns="0" rtlCol="0">
            <a:spAutoFit/>
          </a:bodyPr>
          <a:lstStyle/>
          <a:p>
            <a:pPr>
              <a:lnSpc>
                <a:spcPct val="90000"/>
              </a:lnSpc>
              <a:spcBef>
                <a:spcPts val="400"/>
              </a:spcBef>
              <a:buClr>
                <a:schemeClr val="accent1"/>
              </a:buClr>
              <a:buSzPct val="100000"/>
            </a:pPr>
            <a:r>
              <a:rPr lang="en-US" sz="1300" b="1" dirty="0">
                <a:solidFill>
                  <a:srgbClr val="DE002B"/>
                </a:solidFill>
                <a:latin typeface="Arial" panose="020B0604020202020204" pitchFamily="34" charset="0"/>
                <a:cs typeface="Arial" panose="020B0604020202020204" pitchFamily="34" charset="0"/>
              </a:rPr>
              <a:t>How can I build the right business case?</a:t>
            </a:r>
          </a:p>
          <a:p>
            <a:pPr marL="171450" lvl="1" indent="-171450">
              <a:lnSpc>
                <a:spcPct val="90000"/>
              </a:lnSpc>
              <a:spcBef>
                <a:spcPts val="400"/>
              </a:spcBef>
              <a:buClr>
                <a:schemeClr val="accent1"/>
              </a:buClr>
              <a:buSzPct val="100000"/>
              <a:buFont typeface="Wingdings" panose="05000000000000000000" pitchFamily="2" charset="2"/>
              <a:buChar char="§"/>
            </a:pPr>
            <a:r>
              <a:rPr lang="en-US" sz="1200" dirty="0">
                <a:latin typeface="Arial" panose="020B0604020202020204" pitchFamily="34" charset="0"/>
                <a:cs typeface="Arial" panose="020B0604020202020204" pitchFamily="34" charset="0"/>
              </a:rPr>
              <a:t>Do I have </a:t>
            </a:r>
            <a:r>
              <a:rPr lang="en-US" sz="1200" b="1" dirty="0">
                <a:latin typeface="Arial" panose="020B0604020202020204" pitchFamily="34" charset="0"/>
                <a:cs typeface="Arial" panose="020B0604020202020204" pitchFamily="34" charset="0"/>
              </a:rPr>
              <a:t>estimated revenue</a:t>
            </a:r>
            <a:r>
              <a:rPr lang="en-US" sz="1200" dirty="0">
                <a:latin typeface="Arial" panose="020B0604020202020204" pitchFamily="34" charset="0"/>
                <a:cs typeface="Arial" panose="020B0604020202020204" pitchFamily="34" charset="0"/>
              </a:rPr>
              <a:t>? (Forecast footfall, sales, revenue)</a:t>
            </a:r>
          </a:p>
          <a:p>
            <a:pPr marL="171450" lvl="1" indent="-171450">
              <a:lnSpc>
                <a:spcPct val="90000"/>
              </a:lnSpc>
              <a:spcBef>
                <a:spcPts val="400"/>
              </a:spcBef>
              <a:buClr>
                <a:schemeClr val="accent1"/>
              </a:buClr>
              <a:buSzPct val="100000"/>
              <a:buFont typeface="Wingdings" panose="05000000000000000000" pitchFamily="2" charset="2"/>
              <a:buChar char="§"/>
            </a:pPr>
            <a:r>
              <a:rPr lang="en-US" sz="1200" dirty="0">
                <a:latin typeface="Arial" panose="020B0604020202020204" pitchFamily="34" charset="0"/>
                <a:cs typeface="Arial" panose="020B0604020202020204" pitchFamily="34" charset="0"/>
              </a:rPr>
              <a:t>Do I have </a:t>
            </a:r>
            <a:r>
              <a:rPr lang="en-US" sz="1200" b="1" dirty="0">
                <a:latin typeface="Arial" panose="020B0604020202020204" pitchFamily="34" charset="0"/>
                <a:cs typeface="Arial" panose="020B0604020202020204" pitchFamily="34" charset="0"/>
              </a:rPr>
              <a:t>estimated costs</a:t>
            </a:r>
            <a:r>
              <a:rPr lang="en-US" sz="1200" dirty="0">
                <a:latin typeface="Arial" panose="020B0604020202020204" pitchFamily="34" charset="0"/>
                <a:cs typeface="Arial" panose="020B0604020202020204" pitchFamily="34" charset="0"/>
              </a:rPr>
              <a:t>? (Consider merchant acquisition, customer acquisition, marketing, logistics, refunds, HR, IT)</a:t>
            </a:r>
          </a:p>
          <a:p>
            <a:pPr marL="171450" lvl="1" indent="-171450">
              <a:lnSpc>
                <a:spcPct val="90000"/>
              </a:lnSpc>
              <a:spcBef>
                <a:spcPts val="400"/>
              </a:spcBef>
              <a:buClr>
                <a:schemeClr val="accent1"/>
              </a:buClr>
              <a:buSzPct val="100000"/>
              <a:buFont typeface="Wingdings" panose="05000000000000000000" pitchFamily="2" charset="2"/>
              <a:buChar char="§"/>
            </a:pPr>
            <a:r>
              <a:rPr lang="en-US" sz="1200" dirty="0">
                <a:latin typeface="Arial" panose="020B0604020202020204" pitchFamily="34" charset="0"/>
                <a:cs typeface="Arial" panose="020B0604020202020204" pitchFamily="34" charset="0"/>
              </a:rPr>
              <a:t>What is my </a:t>
            </a:r>
            <a:r>
              <a:rPr lang="en-US" sz="1200" b="1" dirty="0">
                <a:latin typeface="Arial" panose="020B0604020202020204" pitchFamily="34" charset="0"/>
                <a:cs typeface="Arial" panose="020B0604020202020204" pitchFamily="34" charset="0"/>
              </a:rPr>
              <a:t>output </a:t>
            </a:r>
            <a:r>
              <a:rPr lang="en-US" sz="1200" dirty="0">
                <a:latin typeface="Arial" panose="020B0604020202020204" pitchFamily="34" charset="0"/>
                <a:cs typeface="Arial" panose="020B0604020202020204" pitchFamily="34" charset="0"/>
              </a:rPr>
              <a:t>in terms of </a:t>
            </a:r>
            <a:r>
              <a:rPr lang="en-US" sz="1200" b="1" dirty="0">
                <a:latin typeface="Arial" panose="020B0604020202020204" pitchFamily="34" charset="0"/>
                <a:cs typeface="Arial" panose="020B0604020202020204" pitchFamily="34" charset="0"/>
              </a:rPr>
              <a:t>gross margin, EBITDA, cash flow</a:t>
            </a:r>
            <a:r>
              <a:rPr lang="en-US" sz="1200" dirty="0">
                <a:latin typeface="Arial" panose="020B0604020202020204" pitchFamily="34" charset="0"/>
                <a:cs typeface="Arial" panose="020B0604020202020204" pitchFamily="34" charset="0"/>
              </a:rPr>
              <a:t>?</a:t>
            </a:r>
          </a:p>
        </p:txBody>
      </p:sp>
      <p:sp>
        <p:nvSpPr>
          <p:cNvPr id="10" name="RBContent45">
            <a:extLst>
              <a:ext uri="{FF2B5EF4-FFF2-40B4-BE49-F238E27FC236}">
                <a16:creationId xmlns:a16="http://schemas.microsoft.com/office/drawing/2014/main" id="{6434DBBD-1A29-4D51-89C8-BBE7822BF1B0}"/>
              </a:ext>
            </a:extLst>
          </p:cNvPr>
          <p:cNvSpPr txBox="1">
            <a:spLocks/>
          </p:cNvSpPr>
          <p:nvPr/>
        </p:nvSpPr>
        <p:spPr>
          <a:xfrm>
            <a:off x="2243139" y="2518223"/>
            <a:ext cx="6353288" cy="795089"/>
          </a:xfrm>
          <a:prstGeom prst="rect">
            <a:avLst/>
          </a:prstGeom>
          <a:noFill/>
        </p:spPr>
        <p:txBody>
          <a:bodyPr vert="horz" wrap="square" lIns="0" tIns="0" rIns="0" bIns="0" rtlCol="0">
            <a:spAutoFit/>
          </a:bodyPr>
          <a:lstStyle/>
          <a:p>
            <a:pPr>
              <a:lnSpc>
                <a:spcPct val="90000"/>
              </a:lnSpc>
              <a:spcBef>
                <a:spcPts val="400"/>
              </a:spcBef>
              <a:buSzPct val="100000"/>
            </a:pPr>
            <a:r>
              <a:rPr lang="en-US" sz="1300" b="1" dirty="0">
                <a:solidFill>
                  <a:srgbClr val="DE002B"/>
                </a:solidFill>
                <a:latin typeface="Arial" panose="020B0604020202020204" pitchFamily="34" charset="0"/>
                <a:cs typeface="Arial" panose="020B0604020202020204" pitchFamily="34" charset="0"/>
              </a:rPr>
              <a:t>What are the legal frameworks I will require to launch a marketplace? How will I limit liability?</a:t>
            </a:r>
            <a:endParaRPr lang="en-US" sz="1300" dirty="0">
              <a:solidFill>
                <a:srgbClr val="DE002B"/>
              </a:solidFill>
              <a:latin typeface="Arial" panose="020B0604020202020204" pitchFamily="34" charset="0"/>
              <a:cs typeface="Arial" panose="020B0604020202020204" pitchFamily="34" charset="0"/>
            </a:endParaRPr>
          </a:p>
          <a:p>
            <a:pPr marL="171450" lvl="1" indent="-171450">
              <a:lnSpc>
                <a:spcPct val="90000"/>
              </a:lnSpc>
              <a:spcBef>
                <a:spcPts val="400"/>
              </a:spcBef>
              <a:buClr>
                <a:schemeClr val="accent1"/>
              </a:buClr>
              <a:buSzPct val="100000"/>
              <a:buFont typeface="Wingdings" panose="05000000000000000000" pitchFamily="2" charset="2"/>
              <a:buChar char="§"/>
            </a:pPr>
            <a:r>
              <a:rPr lang="en-US" sz="1200" dirty="0">
                <a:latin typeface="Arial" panose="020B0604020202020204" pitchFamily="34" charset="0"/>
                <a:cs typeface="Arial" panose="020B0604020202020204" pitchFamily="34" charset="0"/>
              </a:rPr>
              <a:t>Do I have </a:t>
            </a:r>
            <a:r>
              <a:rPr lang="en-US" sz="1200" b="1" dirty="0">
                <a:latin typeface="Arial" panose="020B0604020202020204" pitchFamily="34" charset="0"/>
                <a:cs typeface="Arial" panose="020B0604020202020204" pitchFamily="34" charset="0"/>
              </a:rPr>
              <a:t>legal contracts </a:t>
            </a:r>
            <a:r>
              <a:rPr lang="en-US" sz="1200" dirty="0">
                <a:latin typeface="Arial" panose="020B0604020202020204" pitchFamily="34" charset="0"/>
                <a:cs typeface="Arial" panose="020B0604020202020204" pitchFamily="34" charset="0"/>
              </a:rPr>
              <a:t>with merchants, customers, vendors and partners covered?</a:t>
            </a:r>
          </a:p>
          <a:p>
            <a:pPr marL="171450" lvl="1" indent="-171450">
              <a:lnSpc>
                <a:spcPct val="90000"/>
              </a:lnSpc>
              <a:spcBef>
                <a:spcPts val="400"/>
              </a:spcBef>
              <a:buClr>
                <a:schemeClr val="accent1"/>
              </a:buClr>
              <a:buSzPct val="100000"/>
              <a:buFont typeface="Wingdings" panose="05000000000000000000" pitchFamily="2" charset="2"/>
              <a:buChar char="§"/>
            </a:pPr>
            <a:r>
              <a:rPr lang="en-US" sz="1200" dirty="0">
                <a:latin typeface="Arial" panose="020B0604020202020204" pitchFamily="34" charset="0"/>
                <a:cs typeface="Arial" panose="020B0604020202020204" pitchFamily="34" charset="0"/>
              </a:rPr>
              <a:t>What </a:t>
            </a:r>
            <a:r>
              <a:rPr lang="en-US" sz="1200" b="1" dirty="0">
                <a:latin typeface="Arial" panose="020B0604020202020204" pitchFamily="34" charset="0"/>
                <a:cs typeface="Arial" panose="020B0604020202020204" pitchFamily="34" charset="0"/>
              </a:rPr>
              <a:t>measures </a:t>
            </a:r>
            <a:r>
              <a:rPr lang="en-US" sz="1200" dirty="0">
                <a:latin typeface="Arial" panose="020B0604020202020204" pitchFamily="34" charset="0"/>
                <a:cs typeface="Arial" panose="020B0604020202020204" pitchFamily="34" charset="0"/>
              </a:rPr>
              <a:t>am I taking to </a:t>
            </a:r>
            <a:r>
              <a:rPr lang="en-US" sz="1200" b="1" dirty="0">
                <a:latin typeface="Arial" panose="020B0604020202020204" pitchFamily="34" charset="0"/>
                <a:cs typeface="Arial" panose="020B0604020202020204" pitchFamily="34" charset="0"/>
              </a:rPr>
              <a:t>limit liability </a:t>
            </a:r>
            <a:r>
              <a:rPr lang="en-US" sz="1200" dirty="0">
                <a:latin typeface="Arial" panose="020B0604020202020204" pitchFamily="34" charset="0"/>
                <a:cs typeface="Arial" panose="020B0604020202020204" pitchFamily="34" charset="0"/>
              </a:rPr>
              <a:t>and </a:t>
            </a:r>
            <a:r>
              <a:rPr lang="en-US" sz="1200" b="1" dirty="0" err="1">
                <a:latin typeface="Arial" panose="020B0604020202020204" pitchFamily="34" charset="0"/>
                <a:cs typeface="Arial" panose="020B0604020202020204" pitchFamily="34" charset="0"/>
              </a:rPr>
              <a:t>minimise</a:t>
            </a:r>
            <a:r>
              <a:rPr lang="en-US" sz="1200" b="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future </a:t>
            </a:r>
            <a:r>
              <a:rPr lang="en-US" sz="1200" b="1" dirty="0">
                <a:latin typeface="Arial" panose="020B0604020202020204" pitchFamily="34" charset="0"/>
                <a:cs typeface="Arial" panose="020B0604020202020204" pitchFamily="34" charset="0"/>
              </a:rPr>
              <a:t>disputes</a:t>
            </a:r>
            <a:r>
              <a:rPr lang="en-US" sz="1200" dirty="0">
                <a:latin typeface="Arial" panose="020B0604020202020204" pitchFamily="34" charset="0"/>
                <a:cs typeface="Arial" panose="020B0604020202020204" pitchFamily="34" charset="0"/>
              </a:rPr>
              <a:t>?</a:t>
            </a:r>
          </a:p>
        </p:txBody>
      </p:sp>
      <p:sp>
        <p:nvSpPr>
          <p:cNvPr id="13" name="RBContent45">
            <a:extLst>
              <a:ext uri="{FF2B5EF4-FFF2-40B4-BE49-F238E27FC236}">
                <a16:creationId xmlns:a16="http://schemas.microsoft.com/office/drawing/2014/main" id="{0F037B9A-CA7A-4EF7-8B31-672333CA0AEA}"/>
              </a:ext>
            </a:extLst>
          </p:cNvPr>
          <p:cNvSpPr txBox="1">
            <a:spLocks/>
          </p:cNvSpPr>
          <p:nvPr/>
        </p:nvSpPr>
        <p:spPr>
          <a:xfrm>
            <a:off x="2243139" y="3639926"/>
            <a:ext cx="6353288" cy="832536"/>
          </a:xfrm>
          <a:prstGeom prst="rect">
            <a:avLst/>
          </a:prstGeom>
          <a:noFill/>
        </p:spPr>
        <p:txBody>
          <a:bodyPr vert="horz" wrap="square" lIns="0" tIns="0" rIns="0" bIns="0" rtlCol="0">
            <a:spAutoFit/>
          </a:bodyPr>
          <a:lstStyle/>
          <a:p>
            <a:pPr>
              <a:lnSpc>
                <a:spcPct val="90000"/>
              </a:lnSpc>
              <a:spcBef>
                <a:spcPts val="400"/>
              </a:spcBef>
              <a:buClr>
                <a:schemeClr val="accent1"/>
              </a:buClr>
              <a:buSzPct val="100000"/>
            </a:pPr>
            <a:r>
              <a:rPr lang="en-US" sz="1300" b="1" dirty="0">
                <a:solidFill>
                  <a:srgbClr val="DE002B"/>
                </a:solidFill>
                <a:latin typeface="Arial" panose="020B0604020202020204" pitchFamily="34" charset="0"/>
                <a:cs typeface="Arial" panose="020B0604020202020204" pitchFamily="34" charset="0"/>
              </a:rPr>
              <a:t>How do I setup my customer support team?</a:t>
            </a:r>
          </a:p>
          <a:p>
            <a:pPr marL="171450" lvl="1" indent="-171450">
              <a:lnSpc>
                <a:spcPct val="90000"/>
              </a:lnSpc>
              <a:spcBef>
                <a:spcPts val="400"/>
              </a:spcBef>
              <a:buClr>
                <a:schemeClr val="accent1"/>
              </a:buClr>
              <a:buSzPct val="100000"/>
              <a:buFont typeface="Wingdings" panose="05000000000000000000" pitchFamily="2" charset="2"/>
              <a:buChar char="§"/>
            </a:pPr>
            <a:r>
              <a:rPr lang="en-US" sz="1200" dirty="0">
                <a:latin typeface="Arial" panose="020B0604020202020204" pitchFamily="34" charset="0"/>
                <a:cs typeface="Arial" panose="020B0604020202020204" pitchFamily="34" charset="0"/>
              </a:rPr>
              <a:t>How do I </a:t>
            </a:r>
            <a:r>
              <a:rPr lang="en-US" sz="1200" b="1" dirty="0">
                <a:latin typeface="Arial" panose="020B0604020202020204" pitchFamily="34" charset="0"/>
                <a:cs typeface="Arial" panose="020B0604020202020204" pitchFamily="34" charset="0"/>
              </a:rPr>
              <a:t>leverage my existing call </a:t>
            </a:r>
            <a:r>
              <a:rPr lang="en-US" sz="1200" b="1" dirty="0" err="1">
                <a:latin typeface="Arial" panose="020B0604020202020204" pitchFamily="34" charset="0"/>
                <a:cs typeface="Arial" panose="020B0604020202020204" pitchFamily="34" charset="0"/>
              </a:rPr>
              <a:t>centre</a:t>
            </a:r>
            <a:r>
              <a:rPr lang="en-US" sz="1200" dirty="0">
                <a:latin typeface="Arial" panose="020B0604020202020204" pitchFamily="34" charset="0"/>
                <a:cs typeface="Arial" panose="020B0604020202020204" pitchFamily="34" charset="0"/>
              </a:rPr>
              <a:t>?</a:t>
            </a:r>
          </a:p>
          <a:p>
            <a:pPr marL="171450" lvl="1" indent="-171450">
              <a:lnSpc>
                <a:spcPct val="90000"/>
              </a:lnSpc>
              <a:spcBef>
                <a:spcPts val="400"/>
              </a:spcBef>
              <a:buClr>
                <a:schemeClr val="accent1"/>
              </a:buClr>
              <a:buSzPct val="100000"/>
              <a:buFont typeface="Wingdings" panose="05000000000000000000" pitchFamily="2" charset="2"/>
              <a:buChar char="§"/>
            </a:pPr>
            <a:r>
              <a:rPr lang="en-US" sz="1200" dirty="0">
                <a:latin typeface="Arial" panose="020B0604020202020204" pitchFamily="34" charset="0"/>
                <a:cs typeface="Arial" panose="020B0604020202020204" pitchFamily="34" charset="0"/>
              </a:rPr>
              <a:t>What </a:t>
            </a:r>
            <a:r>
              <a:rPr lang="en-US" sz="1200" b="1" dirty="0">
                <a:latin typeface="Arial" panose="020B0604020202020204" pitchFamily="34" charset="0"/>
                <a:cs typeface="Arial" panose="020B0604020202020204" pitchFamily="34" charset="0"/>
              </a:rPr>
              <a:t>additional systems </a:t>
            </a:r>
            <a:r>
              <a:rPr lang="en-US" sz="1200" dirty="0">
                <a:latin typeface="Arial" panose="020B0604020202020204" pitchFamily="34" charset="0"/>
                <a:cs typeface="Arial" panose="020B0604020202020204" pitchFamily="34" charset="0"/>
              </a:rPr>
              <a:t>do I need to provide my customer support agents?</a:t>
            </a:r>
          </a:p>
          <a:p>
            <a:pPr marL="171450" lvl="1" indent="-171450">
              <a:lnSpc>
                <a:spcPct val="90000"/>
              </a:lnSpc>
              <a:spcBef>
                <a:spcPts val="400"/>
              </a:spcBef>
              <a:buClr>
                <a:schemeClr val="accent1"/>
              </a:buClr>
              <a:buSzPct val="100000"/>
              <a:buFont typeface="Wingdings" panose="05000000000000000000" pitchFamily="2" charset="2"/>
              <a:buChar char="§"/>
            </a:pPr>
            <a:r>
              <a:rPr lang="en-US" sz="1200" dirty="0">
                <a:latin typeface="Arial" panose="020B0604020202020204" pitchFamily="34" charset="0"/>
                <a:cs typeface="Arial" panose="020B0604020202020204" pitchFamily="34" charset="0"/>
              </a:rPr>
              <a:t>What </a:t>
            </a:r>
            <a:r>
              <a:rPr lang="en-US" sz="1200" b="1" dirty="0">
                <a:latin typeface="Arial" panose="020B0604020202020204" pitchFamily="34" charset="0"/>
                <a:cs typeface="Arial" panose="020B0604020202020204" pitchFamily="34" charset="0"/>
              </a:rPr>
              <a:t>training</a:t>
            </a:r>
            <a:r>
              <a:rPr lang="en-US" sz="1200" dirty="0">
                <a:latin typeface="Arial" panose="020B0604020202020204" pitchFamily="34" charset="0"/>
                <a:cs typeface="Arial" panose="020B0604020202020204" pitchFamily="34" charset="0"/>
              </a:rPr>
              <a:t> will they need?</a:t>
            </a:r>
          </a:p>
        </p:txBody>
      </p:sp>
      <p:sp>
        <p:nvSpPr>
          <p:cNvPr id="16" name="Slide Number Placeholder 2">
            <a:extLst>
              <a:ext uri="{FF2B5EF4-FFF2-40B4-BE49-F238E27FC236}">
                <a16:creationId xmlns:a16="http://schemas.microsoft.com/office/drawing/2014/main" id="{2819FA15-2AB5-4ACA-8EB4-DD748C8DA02D}"/>
              </a:ext>
            </a:extLst>
          </p:cNvPr>
          <p:cNvSpPr>
            <a:spLocks noGrp="1"/>
          </p:cNvSpPr>
          <p:nvPr>
            <p:ph type="sldNum" sz="quarter" idx="15"/>
          </p:nvPr>
        </p:nvSpPr>
        <p:spPr>
          <a:xfrm>
            <a:off x="420688" y="4826858"/>
            <a:ext cx="776426" cy="273844"/>
          </a:xfrm>
        </p:spPr>
        <p:txBody>
          <a:bodyPr/>
          <a:lstStyle/>
          <a:p>
            <a:fld id="{E52D2AFC-71C4-4511-B128-4ECEE52D3027}" type="slidenum">
              <a:rPr lang="en-ZA" smtClean="0"/>
              <a:pPr/>
              <a:t>60</a:t>
            </a:fld>
            <a:endParaRPr lang="en-ZA" dirty="0"/>
          </a:p>
        </p:txBody>
      </p:sp>
      <p:sp>
        <p:nvSpPr>
          <p:cNvPr id="22" name="Oval 21">
            <a:extLst>
              <a:ext uri="{FF2B5EF4-FFF2-40B4-BE49-F238E27FC236}">
                <a16:creationId xmlns:a16="http://schemas.microsoft.com/office/drawing/2014/main" id="{CE7084E9-566A-4C0A-8870-CE19D2EE0FE4}"/>
              </a:ext>
            </a:extLst>
          </p:cNvPr>
          <p:cNvSpPr/>
          <p:nvPr/>
        </p:nvSpPr>
        <p:spPr>
          <a:xfrm>
            <a:off x="1319034" y="1347788"/>
            <a:ext cx="778669" cy="778669"/>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19E40BD-4847-4556-A2A6-FCEAE94654C6}"/>
              </a:ext>
            </a:extLst>
          </p:cNvPr>
          <p:cNvSpPr/>
          <p:nvPr/>
        </p:nvSpPr>
        <p:spPr>
          <a:xfrm>
            <a:off x="1319034" y="2518223"/>
            <a:ext cx="778669" cy="778669"/>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4D459B-DBE5-478A-B3C8-4CE1D63EDDE5}"/>
              </a:ext>
            </a:extLst>
          </p:cNvPr>
          <p:cNvSpPr/>
          <p:nvPr/>
        </p:nvSpPr>
        <p:spPr>
          <a:xfrm>
            <a:off x="1319034" y="3639926"/>
            <a:ext cx="778669" cy="778669"/>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56">
            <a:extLst>
              <a:ext uri="{FF2B5EF4-FFF2-40B4-BE49-F238E27FC236}">
                <a16:creationId xmlns:a16="http://schemas.microsoft.com/office/drawing/2014/main" id="{AF60C76A-9409-41E5-9144-E0E857126AA7}"/>
              </a:ext>
            </a:extLst>
          </p:cNvPr>
          <p:cNvSpPr>
            <a:spLocks noChangeAspect="1" noEditPoints="1"/>
          </p:cNvSpPr>
          <p:nvPr/>
        </p:nvSpPr>
        <p:spPr bwMode="auto">
          <a:xfrm>
            <a:off x="1480999" y="1493783"/>
            <a:ext cx="454739" cy="486679"/>
          </a:xfrm>
          <a:custGeom>
            <a:avLst/>
            <a:gdLst>
              <a:gd name="T0" fmla="*/ 1633 w 3060"/>
              <a:gd name="T1" fmla="*/ 2427 h 3369"/>
              <a:gd name="T2" fmla="*/ 1848 w 3060"/>
              <a:gd name="T3" fmla="*/ 2583 h 3369"/>
              <a:gd name="T4" fmla="*/ 1793 w 3060"/>
              <a:gd name="T5" fmla="*/ 2945 h 3369"/>
              <a:gd name="T6" fmla="*/ 1452 w 3060"/>
              <a:gd name="T7" fmla="*/ 2867 h 3369"/>
              <a:gd name="T8" fmla="*/ 1042 w 3060"/>
              <a:gd name="T9" fmla="*/ 2853 h 3369"/>
              <a:gd name="T10" fmla="*/ 1247 w 3060"/>
              <a:gd name="T11" fmla="*/ 2519 h 3369"/>
              <a:gd name="T12" fmla="*/ 506 w 3060"/>
              <a:gd name="T13" fmla="*/ 2403 h 3369"/>
              <a:gd name="T14" fmla="*/ 784 w 3060"/>
              <a:gd name="T15" fmla="*/ 2485 h 3369"/>
              <a:gd name="T16" fmla="*/ 1018 w 3060"/>
              <a:gd name="T17" fmla="*/ 2771 h 3369"/>
              <a:gd name="T18" fmla="*/ 814 w 3060"/>
              <a:gd name="T19" fmla="*/ 2945 h 3369"/>
              <a:gd name="T20" fmla="*/ 285 w 3060"/>
              <a:gd name="T21" fmla="*/ 2872 h 3369"/>
              <a:gd name="T22" fmla="*/ 184 w 3060"/>
              <a:gd name="T23" fmla="*/ 2637 h 3369"/>
              <a:gd name="T24" fmla="*/ 410 w 3060"/>
              <a:gd name="T25" fmla="*/ 2446 h 3369"/>
              <a:gd name="T26" fmla="*/ 1708 w 3060"/>
              <a:gd name="T27" fmla="*/ 2002 h 3369"/>
              <a:gd name="T28" fmla="*/ 1624 w 3060"/>
              <a:gd name="T29" fmla="*/ 2363 h 3369"/>
              <a:gd name="T30" fmla="*/ 1281 w 3060"/>
              <a:gd name="T31" fmla="*/ 2223 h 3369"/>
              <a:gd name="T32" fmla="*/ 1473 w 3060"/>
              <a:gd name="T33" fmla="*/ 1906 h 3369"/>
              <a:gd name="T34" fmla="*/ 805 w 3060"/>
              <a:gd name="T35" fmla="*/ 2106 h 3369"/>
              <a:gd name="T36" fmla="*/ 565 w 3060"/>
              <a:gd name="T37" fmla="*/ 2390 h 3369"/>
              <a:gd name="T38" fmla="*/ 326 w 3060"/>
              <a:gd name="T39" fmla="*/ 2106 h 3369"/>
              <a:gd name="T40" fmla="*/ 2783 w 3060"/>
              <a:gd name="T41" fmla="*/ 1468 h 3369"/>
              <a:gd name="T42" fmla="*/ 2394 w 3060"/>
              <a:gd name="T43" fmla="*/ 1230 h 3369"/>
              <a:gd name="T44" fmla="*/ 886 w 3060"/>
              <a:gd name="T45" fmla="*/ 692 h 3369"/>
              <a:gd name="T46" fmla="*/ 865 w 3060"/>
              <a:gd name="T47" fmla="*/ 1017 h 3369"/>
              <a:gd name="T48" fmla="*/ 1191 w 3060"/>
              <a:gd name="T49" fmla="*/ 1038 h 3369"/>
              <a:gd name="T50" fmla="*/ 1212 w 3060"/>
              <a:gd name="T51" fmla="*/ 713 h 3369"/>
              <a:gd name="T52" fmla="*/ 1256 w 3060"/>
              <a:gd name="T53" fmla="*/ 453 h 3369"/>
              <a:gd name="T54" fmla="*/ 1404 w 3060"/>
              <a:gd name="T55" fmla="*/ 605 h 3369"/>
              <a:gd name="T56" fmla="*/ 1450 w 3060"/>
              <a:gd name="T57" fmla="*/ 776 h 3369"/>
              <a:gd name="T58" fmla="*/ 1490 w 3060"/>
              <a:gd name="T59" fmla="*/ 998 h 3369"/>
              <a:gd name="T60" fmla="*/ 1272 w 3060"/>
              <a:gd name="T61" fmla="*/ 1155 h 3369"/>
              <a:gd name="T62" fmla="*/ 1160 w 3060"/>
              <a:gd name="T63" fmla="*/ 1308 h 3369"/>
              <a:gd name="T64" fmla="*/ 951 w 3060"/>
              <a:gd name="T65" fmla="*/ 1316 h 3369"/>
              <a:gd name="T66" fmla="*/ 829 w 3060"/>
              <a:gd name="T67" fmla="*/ 1172 h 3369"/>
              <a:gd name="T68" fmla="*/ 599 w 3060"/>
              <a:gd name="T69" fmla="*/ 1033 h 3369"/>
              <a:gd name="T70" fmla="*/ 622 w 3060"/>
              <a:gd name="T71" fmla="*/ 808 h 3369"/>
              <a:gd name="T72" fmla="*/ 654 w 3060"/>
              <a:gd name="T73" fmla="*/ 635 h 3369"/>
              <a:gd name="T74" fmla="*/ 789 w 3060"/>
              <a:gd name="T75" fmla="*/ 471 h 3369"/>
              <a:gd name="T76" fmla="*/ 1006 w 3060"/>
              <a:gd name="T77" fmla="*/ 494 h 3369"/>
              <a:gd name="T78" fmla="*/ 252 w 3060"/>
              <a:gd name="T79" fmla="*/ 127 h 3369"/>
              <a:gd name="T80" fmla="*/ 1809 w 3060"/>
              <a:gd name="T81" fmla="*/ 1612 h 3369"/>
              <a:gd name="T82" fmla="*/ 1622 w 3060"/>
              <a:gd name="T83" fmla="*/ 559 h 3369"/>
              <a:gd name="T84" fmla="*/ 1541 w 3060"/>
              <a:gd name="T85" fmla="*/ 335 h 3369"/>
              <a:gd name="T86" fmla="*/ 1750 w 3060"/>
              <a:gd name="T87" fmla="*/ 305 h 3369"/>
              <a:gd name="T88" fmla="*/ 1825 w 3060"/>
              <a:gd name="T89" fmla="*/ 127 h 3369"/>
              <a:gd name="T90" fmla="*/ 2712 w 3060"/>
              <a:gd name="T91" fmla="*/ 132 h 3369"/>
              <a:gd name="T92" fmla="*/ 2685 w 3060"/>
              <a:gd name="T93" fmla="*/ 537 h 3369"/>
              <a:gd name="T94" fmla="*/ 2281 w 3060"/>
              <a:gd name="T95" fmla="*/ 564 h 3369"/>
              <a:gd name="T96" fmla="*/ 2203 w 3060"/>
              <a:gd name="T97" fmla="*/ 165 h 3369"/>
              <a:gd name="T98" fmla="*/ 1822 w 3060"/>
              <a:gd name="T99" fmla="*/ 3 h 3369"/>
              <a:gd name="T100" fmla="*/ 2025 w 3060"/>
              <a:gd name="T101" fmla="*/ 663 h 3369"/>
              <a:gd name="T102" fmla="*/ 2358 w 3060"/>
              <a:gd name="T103" fmla="*/ 656 h 3369"/>
              <a:gd name="T104" fmla="*/ 2703 w 3060"/>
              <a:gd name="T105" fmla="*/ 722 h 3369"/>
              <a:gd name="T106" fmla="*/ 2956 w 3060"/>
              <a:gd name="T107" fmla="*/ 952 h 3369"/>
              <a:gd name="T108" fmla="*/ 3049 w 3060"/>
              <a:gd name="T109" fmla="*/ 1403 h 3369"/>
              <a:gd name="T110" fmla="*/ 2835 w 3060"/>
              <a:gd name="T111" fmla="*/ 1756 h 3369"/>
              <a:gd name="T112" fmla="*/ 2691 w 3060"/>
              <a:gd name="T113" fmla="*/ 2963 h 3369"/>
              <a:gd name="T114" fmla="*/ 2475 w 3060"/>
              <a:gd name="T115" fmla="*/ 2874 h 3369"/>
              <a:gd name="T116" fmla="*/ 2366 w 3060"/>
              <a:gd name="T117" fmla="*/ 2976 h 3369"/>
              <a:gd name="T118" fmla="*/ 2170 w 3060"/>
              <a:gd name="T119" fmla="*/ 1701 h 3369"/>
              <a:gd name="T120" fmla="*/ 1962 w 3060"/>
              <a:gd name="T121" fmla="*/ 1587 h 3369"/>
              <a:gd name="T122" fmla="*/ 227 w 3060"/>
              <a:gd name="T123" fmla="*/ 1719 h 3369"/>
              <a:gd name="T124" fmla="*/ 137 w 3060"/>
              <a:gd name="T125" fmla="*/ 86 h 3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0" h="3369">
                <a:moveTo>
                  <a:pt x="0" y="3022"/>
                </a:moveTo>
                <a:lnTo>
                  <a:pt x="2779" y="3022"/>
                </a:lnTo>
                <a:lnTo>
                  <a:pt x="2779" y="3369"/>
                </a:lnTo>
                <a:lnTo>
                  <a:pt x="0" y="3369"/>
                </a:lnTo>
                <a:lnTo>
                  <a:pt x="0" y="3022"/>
                </a:lnTo>
                <a:close/>
                <a:moveTo>
                  <a:pt x="1452" y="2403"/>
                </a:moveTo>
                <a:lnTo>
                  <a:pt x="1453" y="2403"/>
                </a:lnTo>
                <a:lnTo>
                  <a:pt x="1512" y="2465"/>
                </a:lnTo>
                <a:lnTo>
                  <a:pt x="1573" y="2404"/>
                </a:lnTo>
                <a:lnTo>
                  <a:pt x="1603" y="2413"/>
                </a:lnTo>
                <a:lnTo>
                  <a:pt x="1633" y="2427"/>
                </a:lnTo>
                <a:lnTo>
                  <a:pt x="1661" y="2443"/>
                </a:lnTo>
                <a:lnTo>
                  <a:pt x="1668" y="2446"/>
                </a:lnTo>
                <a:lnTo>
                  <a:pt x="1674" y="2449"/>
                </a:lnTo>
                <a:lnTo>
                  <a:pt x="1690" y="2459"/>
                </a:lnTo>
                <a:lnTo>
                  <a:pt x="1710" y="2472"/>
                </a:lnTo>
                <a:lnTo>
                  <a:pt x="1730" y="2485"/>
                </a:lnTo>
                <a:lnTo>
                  <a:pt x="1752" y="2501"/>
                </a:lnTo>
                <a:lnTo>
                  <a:pt x="1776" y="2519"/>
                </a:lnTo>
                <a:lnTo>
                  <a:pt x="1800" y="2538"/>
                </a:lnTo>
                <a:lnTo>
                  <a:pt x="1824" y="2560"/>
                </a:lnTo>
                <a:lnTo>
                  <a:pt x="1848" y="2583"/>
                </a:lnTo>
                <a:lnTo>
                  <a:pt x="1872" y="2609"/>
                </a:lnTo>
                <a:lnTo>
                  <a:pt x="1894" y="2637"/>
                </a:lnTo>
                <a:lnTo>
                  <a:pt x="1915" y="2667"/>
                </a:lnTo>
                <a:lnTo>
                  <a:pt x="1933" y="2700"/>
                </a:lnTo>
                <a:lnTo>
                  <a:pt x="1950" y="2735"/>
                </a:lnTo>
                <a:lnTo>
                  <a:pt x="1964" y="2771"/>
                </a:lnTo>
                <a:lnTo>
                  <a:pt x="1975" y="2811"/>
                </a:lnTo>
                <a:lnTo>
                  <a:pt x="1982" y="2853"/>
                </a:lnTo>
                <a:lnTo>
                  <a:pt x="1985" y="2898"/>
                </a:lnTo>
                <a:lnTo>
                  <a:pt x="1983" y="2945"/>
                </a:lnTo>
                <a:lnTo>
                  <a:pt x="1793" y="2945"/>
                </a:lnTo>
                <a:lnTo>
                  <a:pt x="1795" y="2907"/>
                </a:lnTo>
                <a:lnTo>
                  <a:pt x="1792" y="2872"/>
                </a:lnTo>
                <a:lnTo>
                  <a:pt x="1786" y="2838"/>
                </a:lnTo>
                <a:lnTo>
                  <a:pt x="1775" y="2807"/>
                </a:lnTo>
                <a:lnTo>
                  <a:pt x="1761" y="2779"/>
                </a:lnTo>
                <a:lnTo>
                  <a:pt x="1761" y="2945"/>
                </a:lnTo>
                <a:lnTo>
                  <a:pt x="1514" y="2945"/>
                </a:lnTo>
                <a:lnTo>
                  <a:pt x="1571" y="2867"/>
                </a:lnTo>
                <a:lnTo>
                  <a:pt x="1513" y="2474"/>
                </a:lnTo>
                <a:lnTo>
                  <a:pt x="1512" y="2474"/>
                </a:lnTo>
                <a:lnTo>
                  <a:pt x="1452" y="2867"/>
                </a:lnTo>
                <a:lnTo>
                  <a:pt x="1510" y="2945"/>
                </a:lnTo>
                <a:lnTo>
                  <a:pt x="1264" y="2945"/>
                </a:lnTo>
                <a:lnTo>
                  <a:pt x="1264" y="2778"/>
                </a:lnTo>
                <a:lnTo>
                  <a:pt x="1249" y="2807"/>
                </a:lnTo>
                <a:lnTo>
                  <a:pt x="1238" y="2838"/>
                </a:lnTo>
                <a:lnTo>
                  <a:pt x="1231" y="2872"/>
                </a:lnTo>
                <a:lnTo>
                  <a:pt x="1229" y="2907"/>
                </a:lnTo>
                <a:lnTo>
                  <a:pt x="1231" y="2945"/>
                </a:lnTo>
                <a:lnTo>
                  <a:pt x="1040" y="2945"/>
                </a:lnTo>
                <a:lnTo>
                  <a:pt x="1039" y="2898"/>
                </a:lnTo>
                <a:lnTo>
                  <a:pt x="1042" y="2853"/>
                </a:lnTo>
                <a:lnTo>
                  <a:pt x="1049" y="2811"/>
                </a:lnTo>
                <a:lnTo>
                  <a:pt x="1059" y="2771"/>
                </a:lnTo>
                <a:lnTo>
                  <a:pt x="1074" y="2735"/>
                </a:lnTo>
                <a:lnTo>
                  <a:pt x="1090" y="2700"/>
                </a:lnTo>
                <a:lnTo>
                  <a:pt x="1109" y="2667"/>
                </a:lnTo>
                <a:lnTo>
                  <a:pt x="1130" y="2637"/>
                </a:lnTo>
                <a:lnTo>
                  <a:pt x="1152" y="2609"/>
                </a:lnTo>
                <a:lnTo>
                  <a:pt x="1176" y="2583"/>
                </a:lnTo>
                <a:lnTo>
                  <a:pt x="1199" y="2560"/>
                </a:lnTo>
                <a:lnTo>
                  <a:pt x="1224" y="2538"/>
                </a:lnTo>
                <a:lnTo>
                  <a:pt x="1247" y="2519"/>
                </a:lnTo>
                <a:lnTo>
                  <a:pt x="1271" y="2501"/>
                </a:lnTo>
                <a:lnTo>
                  <a:pt x="1293" y="2485"/>
                </a:lnTo>
                <a:lnTo>
                  <a:pt x="1315" y="2472"/>
                </a:lnTo>
                <a:lnTo>
                  <a:pt x="1333" y="2459"/>
                </a:lnTo>
                <a:lnTo>
                  <a:pt x="1350" y="2449"/>
                </a:lnTo>
                <a:lnTo>
                  <a:pt x="1356" y="2446"/>
                </a:lnTo>
                <a:lnTo>
                  <a:pt x="1363" y="2443"/>
                </a:lnTo>
                <a:lnTo>
                  <a:pt x="1391" y="2427"/>
                </a:lnTo>
                <a:lnTo>
                  <a:pt x="1422" y="2413"/>
                </a:lnTo>
                <a:lnTo>
                  <a:pt x="1452" y="2403"/>
                </a:lnTo>
                <a:close/>
                <a:moveTo>
                  <a:pt x="506" y="2403"/>
                </a:moveTo>
                <a:lnTo>
                  <a:pt x="507" y="2403"/>
                </a:lnTo>
                <a:lnTo>
                  <a:pt x="565" y="2465"/>
                </a:lnTo>
                <a:lnTo>
                  <a:pt x="627" y="2404"/>
                </a:lnTo>
                <a:lnTo>
                  <a:pt x="657" y="2413"/>
                </a:lnTo>
                <a:lnTo>
                  <a:pt x="687" y="2427"/>
                </a:lnTo>
                <a:lnTo>
                  <a:pt x="714" y="2443"/>
                </a:lnTo>
                <a:lnTo>
                  <a:pt x="722" y="2446"/>
                </a:lnTo>
                <a:lnTo>
                  <a:pt x="728" y="2449"/>
                </a:lnTo>
                <a:lnTo>
                  <a:pt x="744" y="2459"/>
                </a:lnTo>
                <a:lnTo>
                  <a:pt x="763" y="2472"/>
                </a:lnTo>
                <a:lnTo>
                  <a:pt x="784" y="2485"/>
                </a:lnTo>
                <a:lnTo>
                  <a:pt x="806" y="2501"/>
                </a:lnTo>
                <a:lnTo>
                  <a:pt x="830" y="2519"/>
                </a:lnTo>
                <a:lnTo>
                  <a:pt x="854" y="2538"/>
                </a:lnTo>
                <a:lnTo>
                  <a:pt x="878" y="2560"/>
                </a:lnTo>
                <a:lnTo>
                  <a:pt x="902" y="2583"/>
                </a:lnTo>
                <a:lnTo>
                  <a:pt x="926" y="2609"/>
                </a:lnTo>
                <a:lnTo>
                  <a:pt x="947" y="2637"/>
                </a:lnTo>
                <a:lnTo>
                  <a:pt x="969" y="2667"/>
                </a:lnTo>
                <a:lnTo>
                  <a:pt x="987" y="2700"/>
                </a:lnTo>
                <a:lnTo>
                  <a:pt x="1004" y="2735"/>
                </a:lnTo>
                <a:lnTo>
                  <a:pt x="1018" y="2771"/>
                </a:lnTo>
                <a:lnTo>
                  <a:pt x="1029" y="2811"/>
                </a:lnTo>
                <a:lnTo>
                  <a:pt x="1036" y="2853"/>
                </a:lnTo>
                <a:lnTo>
                  <a:pt x="1039" y="2898"/>
                </a:lnTo>
                <a:lnTo>
                  <a:pt x="1037" y="2945"/>
                </a:lnTo>
                <a:lnTo>
                  <a:pt x="847" y="2945"/>
                </a:lnTo>
                <a:lnTo>
                  <a:pt x="849" y="2907"/>
                </a:lnTo>
                <a:lnTo>
                  <a:pt x="846" y="2872"/>
                </a:lnTo>
                <a:lnTo>
                  <a:pt x="840" y="2838"/>
                </a:lnTo>
                <a:lnTo>
                  <a:pt x="829" y="2807"/>
                </a:lnTo>
                <a:lnTo>
                  <a:pt x="814" y="2779"/>
                </a:lnTo>
                <a:lnTo>
                  <a:pt x="814" y="2945"/>
                </a:lnTo>
                <a:lnTo>
                  <a:pt x="567" y="2945"/>
                </a:lnTo>
                <a:lnTo>
                  <a:pt x="625" y="2867"/>
                </a:lnTo>
                <a:lnTo>
                  <a:pt x="566" y="2474"/>
                </a:lnTo>
                <a:lnTo>
                  <a:pt x="565" y="2474"/>
                </a:lnTo>
                <a:lnTo>
                  <a:pt x="506" y="2867"/>
                </a:lnTo>
                <a:lnTo>
                  <a:pt x="564" y="2945"/>
                </a:lnTo>
                <a:lnTo>
                  <a:pt x="317" y="2945"/>
                </a:lnTo>
                <a:lnTo>
                  <a:pt x="317" y="2778"/>
                </a:lnTo>
                <a:lnTo>
                  <a:pt x="303" y="2807"/>
                </a:lnTo>
                <a:lnTo>
                  <a:pt x="292" y="2838"/>
                </a:lnTo>
                <a:lnTo>
                  <a:pt x="285" y="2872"/>
                </a:lnTo>
                <a:lnTo>
                  <a:pt x="283" y="2907"/>
                </a:lnTo>
                <a:lnTo>
                  <a:pt x="284" y="2945"/>
                </a:lnTo>
                <a:lnTo>
                  <a:pt x="94" y="2945"/>
                </a:lnTo>
                <a:lnTo>
                  <a:pt x="93" y="2898"/>
                </a:lnTo>
                <a:lnTo>
                  <a:pt x="96" y="2853"/>
                </a:lnTo>
                <a:lnTo>
                  <a:pt x="103" y="2811"/>
                </a:lnTo>
                <a:lnTo>
                  <a:pt x="113" y="2771"/>
                </a:lnTo>
                <a:lnTo>
                  <a:pt x="128" y="2735"/>
                </a:lnTo>
                <a:lnTo>
                  <a:pt x="144" y="2700"/>
                </a:lnTo>
                <a:lnTo>
                  <a:pt x="163" y="2667"/>
                </a:lnTo>
                <a:lnTo>
                  <a:pt x="184" y="2637"/>
                </a:lnTo>
                <a:lnTo>
                  <a:pt x="206" y="2609"/>
                </a:lnTo>
                <a:lnTo>
                  <a:pt x="230" y="2583"/>
                </a:lnTo>
                <a:lnTo>
                  <a:pt x="253" y="2560"/>
                </a:lnTo>
                <a:lnTo>
                  <a:pt x="278" y="2538"/>
                </a:lnTo>
                <a:lnTo>
                  <a:pt x="301" y="2519"/>
                </a:lnTo>
                <a:lnTo>
                  <a:pt x="325" y="2501"/>
                </a:lnTo>
                <a:lnTo>
                  <a:pt x="347" y="2485"/>
                </a:lnTo>
                <a:lnTo>
                  <a:pt x="368" y="2472"/>
                </a:lnTo>
                <a:lnTo>
                  <a:pt x="387" y="2459"/>
                </a:lnTo>
                <a:lnTo>
                  <a:pt x="404" y="2449"/>
                </a:lnTo>
                <a:lnTo>
                  <a:pt x="410" y="2446"/>
                </a:lnTo>
                <a:lnTo>
                  <a:pt x="416" y="2443"/>
                </a:lnTo>
                <a:lnTo>
                  <a:pt x="445" y="2427"/>
                </a:lnTo>
                <a:lnTo>
                  <a:pt x="476" y="2413"/>
                </a:lnTo>
                <a:lnTo>
                  <a:pt x="506" y="2403"/>
                </a:lnTo>
                <a:close/>
                <a:moveTo>
                  <a:pt x="1512" y="1903"/>
                </a:moveTo>
                <a:lnTo>
                  <a:pt x="1551" y="1906"/>
                </a:lnTo>
                <a:lnTo>
                  <a:pt x="1589" y="1915"/>
                </a:lnTo>
                <a:lnTo>
                  <a:pt x="1624" y="1929"/>
                </a:lnTo>
                <a:lnTo>
                  <a:pt x="1655" y="1950"/>
                </a:lnTo>
                <a:lnTo>
                  <a:pt x="1684" y="1973"/>
                </a:lnTo>
                <a:lnTo>
                  <a:pt x="1708" y="2002"/>
                </a:lnTo>
                <a:lnTo>
                  <a:pt x="1728" y="2034"/>
                </a:lnTo>
                <a:lnTo>
                  <a:pt x="1742" y="2069"/>
                </a:lnTo>
                <a:lnTo>
                  <a:pt x="1751" y="2106"/>
                </a:lnTo>
                <a:lnTo>
                  <a:pt x="1755" y="2146"/>
                </a:lnTo>
                <a:lnTo>
                  <a:pt x="1751" y="2185"/>
                </a:lnTo>
                <a:lnTo>
                  <a:pt x="1742" y="2223"/>
                </a:lnTo>
                <a:lnTo>
                  <a:pt x="1728" y="2258"/>
                </a:lnTo>
                <a:lnTo>
                  <a:pt x="1708" y="2290"/>
                </a:lnTo>
                <a:lnTo>
                  <a:pt x="1684" y="2318"/>
                </a:lnTo>
                <a:lnTo>
                  <a:pt x="1655" y="2343"/>
                </a:lnTo>
                <a:lnTo>
                  <a:pt x="1624" y="2363"/>
                </a:lnTo>
                <a:lnTo>
                  <a:pt x="1589" y="2377"/>
                </a:lnTo>
                <a:lnTo>
                  <a:pt x="1551" y="2387"/>
                </a:lnTo>
                <a:lnTo>
                  <a:pt x="1512" y="2390"/>
                </a:lnTo>
                <a:lnTo>
                  <a:pt x="1473" y="2387"/>
                </a:lnTo>
                <a:lnTo>
                  <a:pt x="1435" y="2377"/>
                </a:lnTo>
                <a:lnTo>
                  <a:pt x="1400" y="2363"/>
                </a:lnTo>
                <a:lnTo>
                  <a:pt x="1369" y="2343"/>
                </a:lnTo>
                <a:lnTo>
                  <a:pt x="1340" y="2318"/>
                </a:lnTo>
                <a:lnTo>
                  <a:pt x="1316" y="2290"/>
                </a:lnTo>
                <a:lnTo>
                  <a:pt x="1296" y="2258"/>
                </a:lnTo>
                <a:lnTo>
                  <a:pt x="1281" y="2223"/>
                </a:lnTo>
                <a:lnTo>
                  <a:pt x="1272" y="2185"/>
                </a:lnTo>
                <a:lnTo>
                  <a:pt x="1269" y="2146"/>
                </a:lnTo>
                <a:lnTo>
                  <a:pt x="1272" y="2106"/>
                </a:lnTo>
                <a:lnTo>
                  <a:pt x="1281" y="2069"/>
                </a:lnTo>
                <a:lnTo>
                  <a:pt x="1296" y="2034"/>
                </a:lnTo>
                <a:lnTo>
                  <a:pt x="1316" y="2002"/>
                </a:lnTo>
                <a:lnTo>
                  <a:pt x="1340" y="1973"/>
                </a:lnTo>
                <a:lnTo>
                  <a:pt x="1369" y="1950"/>
                </a:lnTo>
                <a:lnTo>
                  <a:pt x="1400" y="1929"/>
                </a:lnTo>
                <a:lnTo>
                  <a:pt x="1435" y="1915"/>
                </a:lnTo>
                <a:lnTo>
                  <a:pt x="1473" y="1906"/>
                </a:lnTo>
                <a:lnTo>
                  <a:pt x="1512" y="1903"/>
                </a:lnTo>
                <a:close/>
                <a:moveTo>
                  <a:pt x="565" y="1903"/>
                </a:moveTo>
                <a:lnTo>
                  <a:pt x="605" y="1906"/>
                </a:lnTo>
                <a:lnTo>
                  <a:pt x="643" y="1915"/>
                </a:lnTo>
                <a:lnTo>
                  <a:pt x="678" y="1929"/>
                </a:lnTo>
                <a:lnTo>
                  <a:pt x="709" y="1950"/>
                </a:lnTo>
                <a:lnTo>
                  <a:pt x="738" y="1973"/>
                </a:lnTo>
                <a:lnTo>
                  <a:pt x="762" y="2002"/>
                </a:lnTo>
                <a:lnTo>
                  <a:pt x="782" y="2034"/>
                </a:lnTo>
                <a:lnTo>
                  <a:pt x="796" y="2069"/>
                </a:lnTo>
                <a:lnTo>
                  <a:pt x="805" y="2106"/>
                </a:lnTo>
                <a:lnTo>
                  <a:pt x="808" y="2146"/>
                </a:lnTo>
                <a:lnTo>
                  <a:pt x="805" y="2185"/>
                </a:lnTo>
                <a:lnTo>
                  <a:pt x="796" y="2223"/>
                </a:lnTo>
                <a:lnTo>
                  <a:pt x="782" y="2258"/>
                </a:lnTo>
                <a:lnTo>
                  <a:pt x="762" y="2290"/>
                </a:lnTo>
                <a:lnTo>
                  <a:pt x="738" y="2318"/>
                </a:lnTo>
                <a:lnTo>
                  <a:pt x="709" y="2343"/>
                </a:lnTo>
                <a:lnTo>
                  <a:pt x="678" y="2363"/>
                </a:lnTo>
                <a:lnTo>
                  <a:pt x="643" y="2377"/>
                </a:lnTo>
                <a:lnTo>
                  <a:pt x="605" y="2387"/>
                </a:lnTo>
                <a:lnTo>
                  <a:pt x="565" y="2390"/>
                </a:lnTo>
                <a:lnTo>
                  <a:pt x="527" y="2387"/>
                </a:lnTo>
                <a:lnTo>
                  <a:pt x="489" y="2377"/>
                </a:lnTo>
                <a:lnTo>
                  <a:pt x="454" y="2363"/>
                </a:lnTo>
                <a:lnTo>
                  <a:pt x="423" y="2343"/>
                </a:lnTo>
                <a:lnTo>
                  <a:pt x="394" y="2318"/>
                </a:lnTo>
                <a:lnTo>
                  <a:pt x="369" y="2290"/>
                </a:lnTo>
                <a:lnTo>
                  <a:pt x="350" y="2258"/>
                </a:lnTo>
                <a:lnTo>
                  <a:pt x="335" y="2223"/>
                </a:lnTo>
                <a:lnTo>
                  <a:pt x="326" y="2185"/>
                </a:lnTo>
                <a:lnTo>
                  <a:pt x="322" y="2146"/>
                </a:lnTo>
                <a:lnTo>
                  <a:pt x="326" y="2106"/>
                </a:lnTo>
                <a:lnTo>
                  <a:pt x="335" y="2069"/>
                </a:lnTo>
                <a:lnTo>
                  <a:pt x="350" y="2034"/>
                </a:lnTo>
                <a:lnTo>
                  <a:pt x="369" y="2002"/>
                </a:lnTo>
                <a:lnTo>
                  <a:pt x="394" y="1973"/>
                </a:lnTo>
                <a:lnTo>
                  <a:pt x="423" y="1950"/>
                </a:lnTo>
                <a:lnTo>
                  <a:pt x="454" y="1929"/>
                </a:lnTo>
                <a:lnTo>
                  <a:pt x="489" y="1915"/>
                </a:lnTo>
                <a:lnTo>
                  <a:pt x="527" y="1906"/>
                </a:lnTo>
                <a:lnTo>
                  <a:pt x="565" y="1903"/>
                </a:lnTo>
                <a:close/>
                <a:moveTo>
                  <a:pt x="2783" y="1126"/>
                </a:moveTo>
                <a:lnTo>
                  <a:pt x="2783" y="1468"/>
                </a:lnTo>
                <a:lnTo>
                  <a:pt x="2799" y="1421"/>
                </a:lnTo>
                <a:lnTo>
                  <a:pt x="2811" y="1376"/>
                </a:lnTo>
                <a:lnTo>
                  <a:pt x="2818" y="1334"/>
                </a:lnTo>
                <a:lnTo>
                  <a:pt x="2821" y="1294"/>
                </a:lnTo>
                <a:lnTo>
                  <a:pt x="2820" y="1256"/>
                </a:lnTo>
                <a:lnTo>
                  <a:pt x="2816" y="1220"/>
                </a:lnTo>
                <a:lnTo>
                  <a:pt x="2808" y="1187"/>
                </a:lnTo>
                <a:lnTo>
                  <a:pt x="2796" y="1156"/>
                </a:lnTo>
                <a:lnTo>
                  <a:pt x="2783" y="1126"/>
                </a:lnTo>
                <a:close/>
                <a:moveTo>
                  <a:pt x="2468" y="734"/>
                </a:moveTo>
                <a:lnTo>
                  <a:pt x="2394" y="1230"/>
                </a:lnTo>
                <a:lnTo>
                  <a:pt x="2468" y="1333"/>
                </a:lnTo>
                <a:lnTo>
                  <a:pt x="2469" y="1333"/>
                </a:lnTo>
                <a:lnTo>
                  <a:pt x="2543" y="1230"/>
                </a:lnTo>
                <a:lnTo>
                  <a:pt x="2469" y="734"/>
                </a:lnTo>
                <a:lnTo>
                  <a:pt x="2468" y="734"/>
                </a:lnTo>
                <a:close/>
                <a:moveTo>
                  <a:pt x="1039" y="634"/>
                </a:moveTo>
                <a:lnTo>
                  <a:pt x="1005" y="637"/>
                </a:lnTo>
                <a:lnTo>
                  <a:pt x="974" y="644"/>
                </a:lnTo>
                <a:lnTo>
                  <a:pt x="942" y="655"/>
                </a:lnTo>
                <a:lnTo>
                  <a:pt x="912" y="671"/>
                </a:lnTo>
                <a:lnTo>
                  <a:pt x="886" y="692"/>
                </a:lnTo>
                <a:lnTo>
                  <a:pt x="863" y="715"/>
                </a:lnTo>
                <a:lnTo>
                  <a:pt x="844" y="742"/>
                </a:lnTo>
                <a:lnTo>
                  <a:pt x="829" y="771"/>
                </a:lnTo>
                <a:lnTo>
                  <a:pt x="817" y="800"/>
                </a:lnTo>
                <a:lnTo>
                  <a:pt x="810" y="832"/>
                </a:lnTo>
                <a:lnTo>
                  <a:pt x="808" y="865"/>
                </a:lnTo>
                <a:lnTo>
                  <a:pt x="810" y="898"/>
                </a:lnTo>
                <a:lnTo>
                  <a:pt x="817" y="929"/>
                </a:lnTo>
                <a:lnTo>
                  <a:pt x="830" y="962"/>
                </a:lnTo>
                <a:lnTo>
                  <a:pt x="845" y="991"/>
                </a:lnTo>
                <a:lnTo>
                  <a:pt x="865" y="1017"/>
                </a:lnTo>
                <a:lnTo>
                  <a:pt x="889" y="1040"/>
                </a:lnTo>
                <a:lnTo>
                  <a:pt x="914" y="1059"/>
                </a:lnTo>
                <a:lnTo>
                  <a:pt x="943" y="1076"/>
                </a:lnTo>
                <a:lnTo>
                  <a:pt x="974" y="1087"/>
                </a:lnTo>
                <a:lnTo>
                  <a:pt x="1005" y="1094"/>
                </a:lnTo>
                <a:lnTo>
                  <a:pt x="1039" y="1096"/>
                </a:lnTo>
                <a:lnTo>
                  <a:pt x="1072" y="1094"/>
                </a:lnTo>
                <a:lnTo>
                  <a:pt x="1104" y="1087"/>
                </a:lnTo>
                <a:lnTo>
                  <a:pt x="1135" y="1075"/>
                </a:lnTo>
                <a:lnTo>
                  <a:pt x="1166" y="1058"/>
                </a:lnTo>
                <a:lnTo>
                  <a:pt x="1191" y="1038"/>
                </a:lnTo>
                <a:lnTo>
                  <a:pt x="1215" y="1015"/>
                </a:lnTo>
                <a:lnTo>
                  <a:pt x="1234" y="989"/>
                </a:lnTo>
                <a:lnTo>
                  <a:pt x="1249" y="960"/>
                </a:lnTo>
                <a:lnTo>
                  <a:pt x="1259" y="930"/>
                </a:lnTo>
                <a:lnTo>
                  <a:pt x="1267" y="899"/>
                </a:lnTo>
                <a:lnTo>
                  <a:pt x="1270" y="866"/>
                </a:lnTo>
                <a:lnTo>
                  <a:pt x="1267" y="833"/>
                </a:lnTo>
                <a:lnTo>
                  <a:pt x="1260" y="800"/>
                </a:lnTo>
                <a:lnTo>
                  <a:pt x="1248" y="769"/>
                </a:lnTo>
                <a:lnTo>
                  <a:pt x="1232" y="739"/>
                </a:lnTo>
                <a:lnTo>
                  <a:pt x="1212" y="713"/>
                </a:lnTo>
                <a:lnTo>
                  <a:pt x="1189" y="690"/>
                </a:lnTo>
                <a:lnTo>
                  <a:pt x="1162" y="670"/>
                </a:lnTo>
                <a:lnTo>
                  <a:pt x="1134" y="655"/>
                </a:lnTo>
                <a:lnTo>
                  <a:pt x="1104" y="644"/>
                </a:lnTo>
                <a:lnTo>
                  <a:pt x="1072" y="637"/>
                </a:lnTo>
                <a:lnTo>
                  <a:pt x="1039" y="634"/>
                </a:lnTo>
                <a:close/>
                <a:moveTo>
                  <a:pt x="1155" y="410"/>
                </a:moveTo>
                <a:lnTo>
                  <a:pt x="1171" y="413"/>
                </a:lnTo>
                <a:lnTo>
                  <a:pt x="1232" y="435"/>
                </a:lnTo>
                <a:lnTo>
                  <a:pt x="1246" y="442"/>
                </a:lnTo>
                <a:lnTo>
                  <a:pt x="1256" y="453"/>
                </a:lnTo>
                <a:lnTo>
                  <a:pt x="1265" y="466"/>
                </a:lnTo>
                <a:lnTo>
                  <a:pt x="1270" y="480"/>
                </a:lnTo>
                <a:lnTo>
                  <a:pt x="1270" y="494"/>
                </a:lnTo>
                <a:lnTo>
                  <a:pt x="1267" y="510"/>
                </a:lnTo>
                <a:lnTo>
                  <a:pt x="1248" y="559"/>
                </a:lnTo>
                <a:lnTo>
                  <a:pt x="1277" y="580"/>
                </a:lnTo>
                <a:lnTo>
                  <a:pt x="1303" y="605"/>
                </a:lnTo>
                <a:lnTo>
                  <a:pt x="1327" y="632"/>
                </a:lnTo>
                <a:lnTo>
                  <a:pt x="1374" y="610"/>
                </a:lnTo>
                <a:lnTo>
                  <a:pt x="1389" y="605"/>
                </a:lnTo>
                <a:lnTo>
                  <a:pt x="1404" y="605"/>
                </a:lnTo>
                <a:lnTo>
                  <a:pt x="1419" y="608"/>
                </a:lnTo>
                <a:lnTo>
                  <a:pt x="1432" y="615"/>
                </a:lnTo>
                <a:lnTo>
                  <a:pt x="1443" y="625"/>
                </a:lnTo>
                <a:lnTo>
                  <a:pt x="1451" y="639"/>
                </a:lnTo>
                <a:lnTo>
                  <a:pt x="1479" y="698"/>
                </a:lnTo>
                <a:lnTo>
                  <a:pt x="1483" y="713"/>
                </a:lnTo>
                <a:lnTo>
                  <a:pt x="1484" y="728"/>
                </a:lnTo>
                <a:lnTo>
                  <a:pt x="1481" y="743"/>
                </a:lnTo>
                <a:lnTo>
                  <a:pt x="1474" y="756"/>
                </a:lnTo>
                <a:lnTo>
                  <a:pt x="1464" y="768"/>
                </a:lnTo>
                <a:lnTo>
                  <a:pt x="1450" y="776"/>
                </a:lnTo>
                <a:lnTo>
                  <a:pt x="1403" y="797"/>
                </a:lnTo>
                <a:lnTo>
                  <a:pt x="1408" y="833"/>
                </a:lnTo>
                <a:lnTo>
                  <a:pt x="1409" y="869"/>
                </a:lnTo>
                <a:lnTo>
                  <a:pt x="1407" y="905"/>
                </a:lnTo>
                <a:lnTo>
                  <a:pt x="1455" y="922"/>
                </a:lnTo>
                <a:lnTo>
                  <a:pt x="1470" y="929"/>
                </a:lnTo>
                <a:lnTo>
                  <a:pt x="1481" y="941"/>
                </a:lnTo>
                <a:lnTo>
                  <a:pt x="1488" y="953"/>
                </a:lnTo>
                <a:lnTo>
                  <a:pt x="1493" y="967"/>
                </a:lnTo>
                <a:lnTo>
                  <a:pt x="1494" y="983"/>
                </a:lnTo>
                <a:lnTo>
                  <a:pt x="1490" y="998"/>
                </a:lnTo>
                <a:lnTo>
                  <a:pt x="1468" y="1059"/>
                </a:lnTo>
                <a:lnTo>
                  <a:pt x="1460" y="1073"/>
                </a:lnTo>
                <a:lnTo>
                  <a:pt x="1450" y="1084"/>
                </a:lnTo>
                <a:lnTo>
                  <a:pt x="1437" y="1092"/>
                </a:lnTo>
                <a:lnTo>
                  <a:pt x="1423" y="1096"/>
                </a:lnTo>
                <a:lnTo>
                  <a:pt x="1407" y="1097"/>
                </a:lnTo>
                <a:lnTo>
                  <a:pt x="1393" y="1093"/>
                </a:lnTo>
                <a:lnTo>
                  <a:pt x="1344" y="1076"/>
                </a:lnTo>
                <a:lnTo>
                  <a:pt x="1323" y="1104"/>
                </a:lnTo>
                <a:lnTo>
                  <a:pt x="1298" y="1130"/>
                </a:lnTo>
                <a:lnTo>
                  <a:pt x="1272" y="1155"/>
                </a:lnTo>
                <a:lnTo>
                  <a:pt x="1293" y="1202"/>
                </a:lnTo>
                <a:lnTo>
                  <a:pt x="1298" y="1217"/>
                </a:lnTo>
                <a:lnTo>
                  <a:pt x="1298" y="1231"/>
                </a:lnTo>
                <a:lnTo>
                  <a:pt x="1295" y="1247"/>
                </a:lnTo>
                <a:lnTo>
                  <a:pt x="1288" y="1259"/>
                </a:lnTo>
                <a:lnTo>
                  <a:pt x="1278" y="1270"/>
                </a:lnTo>
                <a:lnTo>
                  <a:pt x="1265" y="1279"/>
                </a:lnTo>
                <a:lnTo>
                  <a:pt x="1205" y="1306"/>
                </a:lnTo>
                <a:lnTo>
                  <a:pt x="1190" y="1311"/>
                </a:lnTo>
                <a:lnTo>
                  <a:pt x="1176" y="1311"/>
                </a:lnTo>
                <a:lnTo>
                  <a:pt x="1160" y="1308"/>
                </a:lnTo>
                <a:lnTo>
                  <a:pt x="1147" y="1301"/>
                </a:lnTo>
                <a:lnTo>
                  <a:pt x="1137" y="1291"/>
                </a:lnTo>
                <a:lnTo>
                  <a:pt x="1128" y="1277"/>
                </a:lnTo>
                <a:lnTo>
                  <a:pt x="1106" y="1231"/>
                </a:lnTo>
                <a:lnTo>
                  <a:pt x="1071" y="1235"/>
                </a:lnTo>
                <a:lnTo>
                  <a:pt x="1035" y="1237"/>
                </a:lnTo>
                <a:lnTo>
                  <a:pt x="999" y="1235"/>
                </a:lnTo>
                <a:lnTo>
                  <a:pt x="982" y="1283"/>
                </a:lnTo>
                <a:lnTo>
                  <a:pt x="975" y="1297"/>
                </a:lnTo>
                <a:lnTo>
                  <a:pt x="964" y="1308"/>
                </a:lnTo>
                <a:lnTo>
                  <a:pt x="951" y="1316"/>
                </a:lnTo>
                <a:lnTo>
                  <a:pt x="937" y="1321"/>
                </a:lnTo>
                <a:lnTo>
                  <a:pt x="922" y="1321"/>
                </a:lnTo>
                <a:lnTo>
                  <a:pt x="906" y="1318"/>
                </a:lnTo>
                <a:lnTo>
                  <a:pt x="845" y="1296"/>
                </a:lnTo>
                <a:lnTo>
                  <a:pt x="832" y="1289"/>
                </a:lnTo>
                <a:lnTo>
                  <a:pt x="821" y="1278"/>
                </a:lnTo>
                <a:lnTo>
                  <a:pt x="812" y="1265"/>
                </a:lnTo>
                <a:lnTo>
                  <a:pt x="808" y="1251"/>
                </a:lnTo>
                <a:lnTo>
                  <a:pt x="807" y="1235"/>
                </a:lnTo>
                <a:lnTo>
                  <a:pt x="811" y="1220"/>
                </a:lnTo>
                <a:lnTo>
                  <a:pt x="829" y="1172"/>
                </a:lnTo>
                <a:lnTo>
                  <a:pt x="800" y="1150"/>
                </a:lnTo>
                <a:lnTo>
                  <a:pt x="775" y="1126"/>
                </a:lnTo>
                <a:lnTo>
                  <a:pt x="750" y="1099"/>
                </a:lnTo>
                <a:lnTo>
                  <a:pt x="703" y="1121"/>
                </a:lnTo>
                <a:lnTo>
                  <a:pt x="689" y="1125"/>
                </a:lnTo>
                <a:lnTo>
                  <a:pt x="674" y="1126"/>
                </a:lnTo>
                <a:lnTo>
                  <a:pt x="659" y="1122"/>
                </a:lnTo>
                <a:lnTo>
                  <a:pt x="646" y="1116"/>
                </a:lnTo>
                <a:lnTo>
                  <a:pt x="635" y="1105"/>
                </a:lnTo>
                <a:lnTo>
                  <a:pt x="626" y="1092"/>
                </a:lnTo>
                <a:lnTo>
                  <a:pt x="599" y="1033"/>
                </a:lnTo>
                <a:lnTo>
                  <a:pt x="594" y="1017"/>
                </a:lnTo>
                <a:lnTo>
                  <a:pt x="594" y="1002"/>
                </a:lnTo>
                <a:lnTo>
                  <a:pt x="597" y="988"/>
                </a:lnTo>
                <a:lnTo>
                  <a:pt x="604" y="974"/>
                </a:lnTo>
                <a:lnTo>
                  <a:pt x="614" y="963"/>
                </a:lnTo>
                <a:lnTo>
                  <a:pt x="628" y="955"/>
                </a:lnTo>
                <a:lnTo>
                  <a:pt x="674" y="933"/>
                </a:lnTo>
                <a:lnTo>
                  <a:pt x="670" y="898"/>
                </a:lnTo>
                <a:lnTo>
                  <a:pt x="667" y="862"/>
                </a:lnTo>
                <a:lnTo>
                  <a:pt x="670" y="826"/>
                </a:lnTo>
                <a:lnTo>
                  <a:pt x="622" y="808"/>
                </a:lnTo>
                <a:lnTo>
                  <a:pt x="608" y="800"/>
                </a:lnTo>
                <a:lnTo>
                  <a:pt x="597" y="790"/>
                </a:lnTo>
                <a:lnTo>
                  <a:pt x="589" y="778"/>
                </a:lnTo>
                <a:lnTo>
                  <a:pt x="585" y="763"/>
                </a:lnTo>
                <a:lnTo>
                  <a:pt x="584" y="748"/>
                </a:lnTo>
                <a:lnTo>
                  <a:pt x="587" y="733"/>
                </a:lnTo>
                <a:lnTo>
                  <a:pt x="609" y="671"/>
                </a:lnTo>
                <a:lnTo>
                  <a:pt x="617" y="658"/>
                </a:lnTo>
                <a:lnTo>
                  <a:pt x="628" y="647"/>
                </a:lnTo>
                <a:lnTo>
                  <a:pt x="640" y="639"/>
                </a:lnTo>
                <a:lnTo>
                  <a:pt x="654" y="635"/>
                </a:lnTo>
                <a:lnTo>
                  <a:pt x="670" y="634"/>
                </a:lnTo>
                <a:lnTo>
                  <a:pt x="685" y="637"/>
                </a:lnTo>
                <a:lnTo>
                  <a:pt x="733" y="655"/>
                </a:lnTo>
                <a:lnTo>
                  <a:pt x="754" y="626"/>
                </a:lnTo>
                <a:lnTo>
                  <a:pt x="779" y="600"/>
                </a:lnTo>
                <a:lnTo>
                  <a:pt x="805" y="576"/>
                </a:lnTo>
                <a:lnTo>
                  <a:pt x="784" y="529"/>
                </a:lnTo>
                <a:lnTo>
                  <a:pt x="780" y="514"/>
                </a:lnTo>
                <a:lnTo>
                  <a:pt x="779" y="499"/>
                </a:lnTo>
                <a:lnTo>
                  <a:pt x="783" y="484"/>
                </a:lnTo>
                <a:lnTo>
                  <a:pt x="789" y="471"/>
                </a:lnTo>
                <a:lnTo>
                  <a:pt x="799" y="460"/>
                </a:lnTo>
                <a:lnTo>
                  <a:pt x="812" y="451"/>
                </a:lnTo>
                <a:lnTo>
                  <a:pt x="872" y="424"/>
                </a:lnTo>
                <a:lnTo>
                  <a:pt x="887" y="420"/>
                </a:lnTo>
                <a:lnTo>
                  <a:pt x="902" y="419"/>
                </a:lnTo>
                <a:lnTo>
                  <a:pt x="916" y="423"/>
                </a:lnTo>
                <a:lnTo>
                  <a:pt x="930" y="429"/>
                </a:lnTo>
                <a:lnTo>
                  <a:pt x="941" y="439"/>
                </a:lnTo>
                <a:lnTo>
                  <a:pt x="949" y="453"/>
                </a:lnTo>
                <a:lnTo>
                  <a:pt x="971" y="500"/>
                </a:lnTo>
                <a:lnTo>
                  <a:pt x="1006" y="494"/>
                </a:lnTo>
                <a:lnTo>
                  <a:pt x="1042" y="493"/>
                </a:lnTo>
                <a:lnTo>
                  <a:pt x="1078" y="495"/>
                </a:lnTo>
                <a:lnTo>
                  <a:pt x="1096" y="447"/>
                </a:lnTo>
                <a:lnTo>
                  <a:pt x="1103" y="433"/>
                </a:lnTo>
                <a:lnTo>
                  <a:pt x="1113" y="423"/>
                </a:lnTo>
                <a:lnTo>
                  <a:pt x="1127" y="415"/>
                </a:lnTo>
                <a:lnTo>
                  <a:pt x="1141" y="411"/>
                </a:lnTo>
                <a:lnTo>
                  <a:pt x="1155" y="410"/>
                </a:lnTo>
                <a:close/>
                <a:moveTo>
                  <a:pt x="287" y="116"/>
                </a:moveTo>
                <a:lnTo>
                  <a:pt x="268" y="119"/>
                </a:lnTo>
                <a:lnTo>
                  <a:pt x="252" y="127"/>
                </a:lnTo>
                <a:lnTo>
                  <a:pt x="240" y="140"/>
                </a:lnTo>
                <a:lnTo>
                  <a:pt x="232" y="156"/>
                </a:lnTo>
                <a:lnTo>
                  <a:pt x="229" y="174"/>
                </a:lnTo>
                <a:lnTo>
                  <a:pt x="229" y="1557"/>
                </a:lnTo>
                <a:lnTo>
                  <a:pt x="232" y="1575"/>
                </a:lnTo>
                <a:lnTo>
                  <a:pt x="240" y="1590"/>
                </a:lnTo>
                <a:lnTo>
                  <a:pt x="252" y="1604"/>
                </a:lnTo>
                <a:lnTo>
                  <a:pt x="268" y="1612"/>
                </a:lnTo>
                <a:lnTo>
                  <a:pt x="287" y="1614"/>
                </a:lnTo>
                <a:lnTo>
                  <a:pt x="1791" y="1614"/>
                </a:lnTo>
                <a:lnTo>
                  <a:pt x="1809" y="1612"/>
                </a:lnTo>
                <a:lnTo>
                  <a:pt x="1825" y="1604"/>
                </a:lnTo>
                <a:lnTo>
                  <a:pt x="1837" y="1590"/>
                </a:lnTo>
                <a:lnTo>
                  <a:pt x="1845" y="1575"/>
                </a:lnTo>
                <a:lnTo>
                  <a:pt x="1848" y="1557"/>
                </a:lnTo>
                <a:lnTo>
                  <a:pt x="1848" y="828"/>
                </a:lnTo>
                <a:lnTo>
                  <a:pt x="1801" y="785"/>
                </a:lnTo>
                <a:lnTo>
                  <a:pt x="1757" y="740"/>
                </a:lnTo>
                <a:lnTo>
                  <a:pt x="1718" y="694"/>
                </a:lnTo>
                <a:lnTo>
                  <a:pt x="1682" y="647"/>
                </a:lnTo>
                <a:lnTo>
                  <a:pt x="1649" y="602"/>
                </a:lnTo>
                <a:lnTo>
                  <a:pt x="1622" y="559"/>
                </a:lnTo>
                <a:lnTo>
                  <a:pt x="1604" y="531"/>
                </a:lnTo>
                <a:lnTo>
                  <a:pt x="1589" y="507"/>
                </a:lnTo>
                <a:lnTo>
                  <a:pt x="1576" y="483"/>
                </a:lnTo>
                <a:lnTo>
                  <a:pt x="1566" y="464"/>
                </a:lnTo>
                <a:lnTo>
                  <a:pt x="1556" y="447"/>
                </a:lnTo>
                <a:lnTo>
                  <a:pt x="1550" y="435"/>
                </a:lnTo>
                <a:lnTo>
                  <a:pt x="1546" y="427"/>
                </a:lnTo>
                <a:lnTo>
                  <a:pt x="1538" y="403"/>
                </a:lnTo>
                <a:lnTo>
                  <a:pt x="1534" y="381"/>
                </a:lnTo>
                <a:lnTo>
                  <a:pt x="1535" y="357"/>
                </a:lnTo>
                <a:lnTo>
                  <a:pt x="1541" y="335"/>
                </a:lnTo>
                <a:lnTo>
                  <a:pt x="1550" y="314"/>
                </a:lnTo>
                <a:lnTo>
                  <a:pt x="1564" y="296"/>
                </a:lnTo>
                <a:lnTo>
                  <a:pt x="1581" y="280"/>
                </a:lnTo>
                <a:lnTo>
                  <a:pt x="1601" y="267"/>
                </a:lnTo>
                <a:lnTo>
                  <a:pt x="1625" y="258"/>
                </a:lnTo>
                <a:lnTo>
                  <a:pt x="1649" y="255"/>
                </a:lnTo>
                <a:lnTo>
                  <a:pt x="1674" y="257"/>
                </a:lnTo>
                <a:lnTo>
                  <a:pt x="1706" y="267"/>
                </a:lnTo>
                <a:lnTo>
                  <a:pt x="1723" y="278"/>
                </a:lnTo>
                <a:lnTo>
                  <a:pt x="1737" y="290"/>
                </a:lnTo>
                <a:lnTo>
                  <a:pt x="1750" y="305"/>
                </a:lnTo>
                <a:lnTo>
                  <a:pt x="1761" y="323"/>
                </a:lnTo>
                <a:lnTo>
                  <a:pt x="1770" y="341"/>
                </a:lnTo>
                <a:lnTo>
                  <a:pt x="1782" y="362"/>
                </a:lnTo>
                <a:lnTo>
                  <a:pt x="1795" y="386"/>
                </a:lnTo>
                <a:lnTo>
                  <a:pt x="1812" y="413"/>
                </a:lnTo>
                <a:lnTo>
                  <a:pt x="1829" y="440"/>
                </a:lnTo>
                <a:lnTo>
                  <a:pt x="1848" y="470"/>
                </a:lnTo>
                <a:lnTo>
                  <a:pt x="1848" y="174"/>
                </a:lnTo>
                <a:lnTo>
                  <a:pt x="1845" y="156"/>
                </a:lnTo>
                <a:lnTo>
                  <a:pt x="1837" y="140"/>
                </a:lnTo>
                <a:lnTo>
                  <a:pt x="1825" y="127"/>
                </a:lnTo>
                <a:lnTo>
                  <a:pt x="1809" y="119"/>
                </a:lnTo>
                <a:lnTo>
                  <a:pt x="1791" y="116"/>
                </a:lnTo>
                <a:lnTo>
                  <a:pt x="287" y="116"/>
                </a:lnTo>
                <a:close/>
                <a:moveTo>
                  <a:pt x="2469" y="12"/>
                </a:moveTo>
                <a:lnTo>
                  <a:pt x="2511" y="15"/>
                </a:lnTo>
                <a:lnTo>
                  <a:pt x="2551" y="23"/>
                </a:lnTo>
                <a:lnTo>
                  <a:pt x="2588" y="36"/>
                </a:lnTo>
                <a:lnTo>
                  <a:pt x="2624" y="54"/>
                </a:lnTo>
                <a:lnTo>
                  <a:pt x="2656" y="76"/>
                </a:lnTo>
                <a:lnTo>
                  <a:pt x="2685" y="103"/>
                </a:lnTo>
                <a:lnTo>
                  <a:pt x="2712" y="132"/>
                </a:lnTo>
                <a:lnTo>
                  <a:pt x="2733" y="165"/>
                </a:lnTo>
                <a:lnTo>
                  <a:pt x="2752" y="200"/>
                </a:lnTo>
                <a:lnTo>
                  <a:pt x="2765" y="239"/>
                </a:lnTo>
                <a:lnTo>
                  <a:pt x="2773" y="279"/>
                </a:lnTo>
                <a:lnTo>
                  <a:pt x="2775" y="320"/>
                </a:lnTo>
                <a:lnTo>
                  <a:pt x="2773" y="361"/>
                </a:lnTo>
                <a:lnTo>
                  <a:pt x="2765" y="402"/>
                </a:lnTo>
                <a:lnTo>
                  <a:pt x="2752" y="440"/>
                </a:lnTo>
                <a:lnTo>
                  <a:pt x="2733" y="475"/>
                </a:lnTo>
                <a:lnTo>
                  <a:pt x="2712" y="508"/>
                </a:lnTo>
                <a:lnTo>
                  <a:pt x="2685" y="537"/>
                </a:lnTo>
                <a:lnTo>
                  <a:pt x="2656" y="564"/>
                </a:lnTo>
                <a:lnTo>
                  <a:pt x="2624" y="586"/>
                </a:lnTo>
                <a:lnTo>
                  <a:pt x="2588" y="604"/>
                </a:lnTo>
                <a:lnTo>
                  <a:pt x="2551" y="617"/>
                </a:lnTo>
                <a:lnTo>
                  <a:pt x="2511" y="625"/>
                </a:lnTo>
                <a:lnTo>
                  <a:pt x="2469" y="627"/>
                </a:lnTo>
                <a:lnTo>
                  <a:pt x="2427" y="625"/>
                </a:lnTo>
                <a:lnTo>
                  <a:pt x="2387" y="617"/>
                </a:lnTo>
                <a:lnTo>
                  <a:pt x="2349" y="604"/>
                </a:lnTo>
                <a:lnTo>
                  <a:pt x="2314" y="586"/>
                </a:lnTo>
                <a:lnTo>
                  <a:pt x="2281" y="564"/>
                </a:lnTo>
                <a:lnTo>
                  <a:pt x="2251" y="537"/>
                </a:lnTo>
                <a:lnTo>
                  <a:pt x="2226" y="508"/>
                </a:lnTo>
                <a:lnTo>
                  <a:pt x="2203" y="475"/>
                </a:lnTo>
                <a:lnTo>
                  <a:pt x="2186" y="440"/>
                </a:lnTo>
                <a:lnTo>
                  <a:pt x="2173" y="402"/>
                </a:lnTo>
                <a:lnTo>
                  <a:pt x="2165" y="361"/>
                </a:lnTo>
                <a:lnTo>
                  <a:pt x="2162" y="320"/>
                </a:lnTo>
                <a:lnTo>
                  <a:pt x="2165" y="279"/>
                </a:lnTo>
                <a:lnTo>
                  <a:pt x="2173" y="239"/>
                </a:lnTo>
                <a:lnTo>
                  <a:pt x="2186" y="200"/>
                </a:lnTo>
                <a:lnTo>
                  <a:pt x="2203" y="165"/>
                </a:lnTo>
                <a:lnTo>
                  <a:pt x="2226" y="132"/>
                </a:lnTo>
                <a:lnTo>
                  <a:pt x="2251" y="103"/>
                </a:lnTo>
                <a:lnTo>
                  <a:pt x="2281" y="76"/>
                </a:lnTo>
                <a:lnTo>
                  <a:pt x="2314" y="54"/>
                </a:lnTo>
                <a:lnTo>
                  <a:pt x="2349" y="36"/>
                </a:lnTo>
                <a:lnTo>
                  <a:pt x="2387" y="23"/>
                </a:lnTo>
                <a:lnTo>
                  <a:pt x="2427" y="15"/>
                </a:lnTo>
                <a:lnTo>
                  <a:pt x="2469" y="12"/>
                </a:lnTo>
                <a:close/>
                <a:moveTo>
                  <a:pt x="287" y="0"/>
                </a:moveTo>
                <a:lnTo>
                  <a:pt x="1791" y="0"/>
                </a:lnTo>
                <a:lnTo>
                  <a:pt x="1822" y="3"/>
                </a:lnTo>
                <a:lnTo>
                  <a:pt x="1851" y="11"/>
                </a:lnTo>
                <a:lnTo>
                  <a:pt x="1878" y="25"/>
                </a:lnTo>
                <a:lnTo>
                  <a:pt x="1902" y="41"/>
                </a:lnTo>
                <a:lnTo>
                  <a:pt x="1923" y="63"/>
                </a:lnTo>
                <a:lnTo>
                  <a:pt x="1940" y="86"/>
                </a:lnTo>
                <a:lnTo>
                  <a:pt x="1953" y="114"/>
                </a:lnTo>
                <a:lnTo>
                  <a:pt x="1962" y="143"/>
                </a:lnTo>
                <a:lnTo>
                  <a:pt x="1964" y="174"/>
                </a:lnTo>
                <a:lnTo>
                  <a:pt x="1964" y="610"/>
                </a:lnTo>
                <a:lnTo>
                  <a:pt x="1994" y="639"/>
                </a:lnTo>
                <a:lnTo>
                  <a:pt x="2025" y="663"/>
                </a:lnTo>
                <a:lnTo>
                  <a:pt x="2057" y="686"/>
                </a:lnTo>
                <a:lnTo>
                  <a:pt x="2089" y="703"/>
                </a:lnTo>
                <a:lnTo>
                  <a:pt x="2122" y="717"/>
                </a:lnTo>
                <a:lnTo>
                  <a:pt x="2151" y="723"/>
                </a:lnTo>
                <a:lnTo>
                  <a:pt x="2180" y="725"/>
                </a:lnTo>
                <a:lnTo>
                  <a:pt x="2208" y="722"/>
                </a:lnTo>
                <a:lnTo>
                  <a:pt x="2236" y="713"/>
                </a:lnTo>
                <a:lnTo>
                  <a:pt x="2264" y="700"/>
                </a:lnTo>
                <a:lnTo>
                  <a:pt x="2288" y="690"/>
                </a:lnTo>
                <a:lnTo>
                  <a:pt x="2322" y="670"/>
                </a:lnTo>
                <a:lnTo>
                  <a:pt x="2358" y="656"/>
                </a:lnTo>
                <a:lnTo>
                  <a:pt x="2393" y="645"/>
                </a:lnTo>
                <a:lnTo>
                  <a:pt x="2394" y="645"/>
                </a:lnTo>
                <a:lnTo>
                  <a:pt x="2469" y="723"/>
                </a:lnTo>
                <a:lnTo>
                  <a:pt x="2545" y="646"/>
                </a:lnTo>
                <a:lnTo>
                  <a:pt x="2583" y="657"/>
                </a:lnTo>
                <a:lnTo>
                  <a:pt x="2620" y="674"/>
                </a:lnTo>
                <a:lnTo>
                  <a:pt x="2655" y="694"/>
                </a:lnTo>
                <a:lnTo>
                  <a:pt x="2661" y="696"/>
                </a:lnTo>
                <a:lnTo>
                  <a:pt x="2667" y="699"/>
                </a:lnTo>
                <a:lnTo>
                  <a:pt x="2683" y="709"/>
                </a:lnTo>
                <a:lnTo>
                  <a:pt x="2703" y="722"/>
                </a:lnTo>
                <a:lnTo>
                  <a:pt x="2722" y="735"/>
                </a:lnTo>
                <a:lnTo>
                  <a:pt x="2744" y="749"/>
                </a:lnTo>
                <a:lnTo>
                  <a:pt x="2767" y="766"/>
                </a:lnTo>
                <a:lnTo>
                  <a:pt x="2790" y="783"/>
                </a:lnTo>
                <a:lnTo>
                  <a:pt x="2815" y="801"/>
                </a:lnTo>
                <a:lnTo>
                  <a:pt x="2839" y="823"/>
                </a:lnTo>
                <a:lnTo>
                  <a:pt x="2864" y="845"/>
                </a:lnTo>
                <a:lnTo>
                  <a:pt x="2887" y="869"/>
                </a:lnTo>
                <a:lnTo>
                  <a:pt x="2911" y="895"/>
                </a:lnTo>
                <a:lnTo>
                  <a:pt x="2934" y="922"/>
                </a:lnTo>
                <a:lnTo>
                  <a:pt x="2956" y="952"/>
                </a:lnTo>
                <a:lnTo>
                  <a:pt x="2976" y="983"/>
                </a:lnTo>
                <a:lnTo>
                  <a:pt x="2995" y="1016"/>
                </a:lnTo>
                <a:lnTo>
                  <a:pt x="3013" y="1051"/>
                </a:lnTo>
                <a:lnTo>
                  <a:pt x="3027" y="1088"/>
                </a:lnTo>
                <a:lnTo>
                  <a:pt x="3039" y="1127"/>
                </a:lnTo>
                <a:lnTo>
                  <a:pt x="3050" y="1167"/>
                </a:lnTo>
                <a:lnTo>
                  <a:pt x="3057" y="1210"/>
                </a:lnTo>
                <a:lnTo>
                  <a:pt x="3060" y="1255"/>
                </a:lnTo>
                <a:lnTo>
                  <a:pt x="3060" y="1302"/>
                </a:lnTo>
                <a:lnTo>
                  <a:pt x="3057" y="1351"/>
                </a:lnTo>
                <a:lnTo>
                  <a:pt x="3049" y="1403"/>
                </a:lnTo>
                <a:lnTo>
                  <a:pt x="3036" y="1456"/>
                </a:lnTo>
                <a:lnTo>
                  <a:pt x="3020" y="1513"/>
                </a:lnTo>
                <a:lnTo>
                  <a:pt x="2999" y="1570"/>
                </a:lnTo>
                <a:lnTo>
                  <a:pt x="2972" y="1631"/>
                </a:lnTo>
                <a:lnTo>
                  <a:pt x="2940" y="1694"/>
                </a:lnTo>
                <a:lnTo>
                  <a:pt x="2928" y="1712"/>
                </a:lnTo>
                <a:lnTo>
                  <a:pt x="2913" y="1728"/>
                </a:lnTo>
                <a:lnTo>
                  <a:pt x="2895" y="1740"/>
                </a:lnTo>
                <a:lnTo>
                  <a:pt x="2876" y="1749"/>
                </a:lnTo>
                <a:lnTo>
                  <a:pt x="2857" y="1754"/>
                </a:lnTo>
                <a:lnTo>
                  <a:pt x="2835" y="1756"/>
                </a:lnTo>
                <a:lnTo>
                  <a:pt x="2816" y="1755"/>
                </a:lnTo>
                <a:lnTo>
                  <a:pt x="2797" y="1750"/>
                </a:lnTo>
                <a:lnTo>
                  <a:pt x="2778" y="1742"/>
                </a:lnTo>
                <a:lnTo>
                  <a:pt x="2765" y="1733"/>
                </a:lnTo>
                <a:lnTo>
                  <a:pt x="2754" y="1723"/>
                </a:lnTo>
                <a:lnTo>
                  <a:pt x="2754" y="2846"/>
                </a:lnTo>
                <a:lnTo>
                  <a:pt x="2751" y="2874"/>
                </a:lnTo>
                <a:lnTo>
                  <a:pt x="2742" y="2900"/>
                </a:lnTo>
                <a:lnTo>
                  <a:pt x="2729" y="2925"/>
                </a:lnTo>
                <a:lnTo>
                  <a:pt x="2713" y="2945"/>
                </a:lnTo>
                <a:lnTo>
                  <a:pt x="2691" y="2963"/>
                </a:lnTo>
                <a:lnTo>
                  <a:pt x="2668" y="2976"/>
                </a:lnTo>
                <a:lnTo>
                  <a:pt x="2641" y="2984"/>
                </a:lnTo>
                <a:lnTo>
                  <a:pt x="2613" y="2987"/>
                </a:lnTo>
                <a:lnTo>
                  <a:pt x="2613" y="2987"/>
                </a:lnTo>
                <a:lnTo>
                  <a:pt x="2584" y="2984"/>
                </a:lnTo>
                <a:lnTo>
                  <a:pt x="2558" y="2976"/>
                </a:lnTo>
                <a:lnTo>
                  <a:pt x="2534" y="2963"/>
                </a:lnTo>
                <a:lnTo>
                  <a:pt x="2513" y="2945"/>
                </a:lnTo>
                <a:lnTo>
                  <a:pt x="2496" y="2925"/>
                </a:lnTo>
                <a:lnTo>
                  <a:pt x="2483" y="2900"/>
                </a:lnTo>
                <a:lnTo>
                  <a:pt x="2475" y="2874"/>
                </a:lnTo>
                <a:lnTo>
                  <a:pt x="2472" y="2846"/>
                </a:lnTo>
                <a:lnTo>
                  <a:pt x="2472" y="1864"/>
                </a:lnTo>
                <a:lnTo>
                  <a:pt x="2469" y="1865"/>
                </a:lnTo>
                <a:lnTo>
                  <a:pt x="2452" y="1864"/>
                </a:lnTo>
                <a:lnTo>
                  <a:pt x="2452" y="2846"/>
                </a:lnTo>
                <a:lnTo>
                  <a:pt x="2449" y="2874"/>
                </a:lnTo>
                <a:lnTo>
                  <a:pt x="2441" y="2900"/>
                </a:lnTo>
                <a:lnTo>
                  <a:pt x="2428" y="2925"/>
                </a:lnTo>
                <a:lnTo>
                  <a:pt x="2411" y="2945"/>
                </a:lnTo>
                <a:lnTo>
                  <a:pt x="2390" y="2963"/>
                </a:lnTo>
                <a:lnTo>
                  <a:pt x="2366" y="2976"/>
                </a:lnTo>
                <a:lnTo>
                  <a:pt x="2339" y="2984"/>
                </a:lnTo>
                <a:lnTo>
                  <a:pt x="2311" y="2987"/>
                </a:lnTo>
                <a:lnTo>
                  <a:pt x="2283" y="2984"/>
                </a:lnTo>
                <a:lnTo>
                  <a:pt x="2257" y="2976"/>
                </a:lnTo>
                <a:lnTo>
                  <a:pt x="2232" y="2963"/>
                </a:lnTo>
                <a:lnTo>
                  <a:pt x="2212" y="2945"/>
                </a:lnTo>
                <a:lnTo>
                  <a:pt x="2194" y="2925"/>
                </a:lnTo>
                <a:lnTo>
                  <a:pt x="2181" y="2900"/>
                </a:lnTo>
                <a:lnTo>
                  <a:pt x="2173" y="2874"/>
                </a:lnTo>
                <a:lnTo>
                  <a:pt x="2170" y="2846"/>
                </a:lnTo>
                <a:lnTo>
                  <a:pt x="2170" y="1701"/>
                </a:lnTo>
                <a:lnTo>
                  <a:pt x="2172" y="1684"/>
                </a:lnTo>
                <a:lnTo>
                  <a:pt x="2163" y="1655"/>
                </a:lnTo>
                <a:lnTo>
                  <a:pt x="2157" y="1624"/>
                </a:lnTo>
                <a:lnTo>
                  <a:pt x="2155" y="1592"/>
                </a:lnTo>
                <a:lnTo>
                  <a:pt x="2155" y="963"/>
                </a:lnTo>
                <a:lnTo>
                  <a:pt x="2102" y="957"/>
                </a:lnTo>
                <a:lnTo>
                  <a:pt x="2050" y="945"/>
                </a:lnTo>
                <a:lnTo>
                  <a:pt x="2007" y="928"/>
                </a:lnTo>
                <a:lnTo>
                  <a:pt x="1964" y="908"/>
                </a:lnTo>
                <a:lnTo>
                  <a:pt x="1964" y="1557"/>
                </a:lnTo>
                <a:lnTo>
                  <a:pt x="1962" y="1587"/>
                </a:lnTo>
                <a:lnTo>
                  <a:pt x="1953" y="1617"/>
                </a:lnTo>
                <a:lnTo>
                  <a:pt x="1940" y="1644"/>
                </a:lnTo>
                <a:lnTo>
                  <a:pt x="1923" y="1668"/>
                </a:lnTo>
                <a:lnTo>
                  <a:pt x="1902" y="1690"/>
                </a:lnTo>
                <a:lnTo>
                  <a:pt x="1878" y="1706"/>
                </a:lnTo>
                <a:lnTo>
                  <a:pt x="1851" y="1719"/>
                </a:lnTo>
                <a:lnTo>
                  <a:pt x="1822" y="1728"/>
                </a:lnTo>
                <a:lnTo>
                  <a:pt x="1791" y="1731"/>
                </a:lnTo>
                <a:lnTo>
                  <a:pt x="287" y="1731"/>
                </a:lnTo>
                <a:lnTo>
                  <a:pt x="255" y="1728"/>
                </a:lnTo>
                <a:lnTo>
                  <a:pt x="227" y="1719"/>
                </a:lnTo>
                <a:lnTo>
                  <a:pt x="199" y="1706"/>
                </a:lnTo>
                <a:lnTo>
                  <a:pt x="175" y="1690"/>
                </a:lnTo>
                <a:lnTo>
                  <a:pt x="154" y="1668"/>
                </a:lnTo>
                <a:lnTo>
                  <a:pt x="137" y="1644"/>
                </a:lnTo>
                <a:lnTo>
                  <a:pt x="124" y="1617"/>
                </a:lnTo>
                <a:lnTo>
                  <a:pt x="116" y="1587"/>
                </a:lnTo>
                <a:lnTo>
                  <a:pt x="113" y="1557"/>
                </a:lnTo>
                <a:lnTo>
                  <a:pt x="113" y="174"/>
                </a:lnTo>
                <a:lnTo>
                  <a:pt x="116" y="143"/>
                </a:lnTo>
                <a:lnTo>
                  <a:pt x="124" y="114"/>
                </a:lnTo>
                <a:lnTo>
                  <a:pt x="137" y="86"/>
                </a:lnTo>
                <a:lnTo>
                  <a:pt x="154" y="63"/>
                </a:lnTo>
                <a:lnTo>
                  <a:pt x="175" y="41"/>
                </a:lnTo>
                <a:lnTo>
                  <a:pt x="199" y="25"/>
                </a:lnTo>
                <a:lnTo>
                  <a:pt x="227" y="11"/>
                </a:lnTo>
                <a:lnTo>
                  <a:pt x="255" y="3"/>
                </a:lnTo>
                <a:lnTo>
                  <a:pt x="287"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accent6"/>
              </a:solidFill>
            </a:endParaRPr>
          </a:p>
        </p:txBody>
      </p:sp>
      <p:sp>
        <p:nvSpPr>
          <p:cNvPr id="25" name="Freeform 9">
            <a:extLst>
              <a:ext uri="{FF2B5EF4-FFF2-40B4-BE49-F238E27FC236}">
                <a16:creationId xmlns:a16="http://schemas.microsoft.com/office/drawing/2014/main" id="{726FB3E6-8D29-4937-805A-C94484A6F5F2}"/>
              </a:ext>
            </a:extLst>
          </p:cNvPr>
          <p:cNvSpPr>
            <a:spLocks noChangeAspect="1" noEditPoints="1"/>
          </p:cNvSpPr>
          <p:nvPr/>
        </p:nvSpPr>
        <p:spPr bwMode="auto">
          <a:xfrm>
            <a:off x="1446174" y="2644956"/>
            <a:ext cx="524388" cy="525202"/>
          </a:xfrm>
          <a:custGeom>
            <a:avLst/>
            <a:gdLst>
              <a:gd name="T0" fmla="*/ 880 w 2080"/>
              <a:gd name="T1" fmla="*/ 1842 h 2082"/>
              <a:gd name="T2" fmla="*/ 880 w 2080"/>
              <a:gd name="T3" fmla="*/ 442 h 2082"/>
              <a:gd name="T4" fmla="*/ 444 w 2080"/>
              <a:gd name="T5" fmla="*/ 326 h 2082"/>
              <a:gd name="T6" fmla="*/ 666 w 2080"/>
              <a:gd name="T7" fmla="*/ 962 h 2082"/>
              <a:gd name="T8" fmla="*/ 800 w 2080"/>
              <a:gd name="T9" fmla="*/ 962 h 2082"/>
              <a:gd name="T10" fmla="*/ 800 w 2080"/>
              <a:gd name="T11" fmla="*/ 1096 h 2082"/>
              <a:gd name="T12" fmla="*/ 791 w 2080"/>
              <a:gd name="T13" fmla="*/ 1108 h 2082"/>
              <a:gd name="T14" fmla="*/ 400 w 2080"/>
              <a:gd name="T15" fmla="*/ 1282 h 2082"/>
              <a:gd name="T16" fmla="*/ 9 w 2080"/>
              <a:gd name="T17" fmla="*/ 1108 h 2082"/>
              <a:gd name="T18" fmla="*/ 0 w 2080"/>
              <a:gd name="T19" fmla="*/ 1096 h 2082"/>
              <a:gd name="T20" fmla="*/ 0 w 2080"/>
              <a:gd name="T21" fmla="*/ 962 h 2082"/>
              <a:gd name="T22" fmla="*/ 122 w 2080"/>
              <a:gd name="T23" fmla="*/ 962 h 2082"/>
              <a:gd name="T24" fmla="*/ 364 w 2080"/>
              <a:gd name="T25" fmla="*/ 305 h 2082"/>
              <a:gd name="T26" fmla="*/ 303 w 2080"/>
              <a:gd name="T27" fmla="*/ 288 h 2082"/>
              <a:gd name="T28" fmla="*/ 231 w 2080"/>
              <a:gd name="T29" fmla="*/ 166 h 2082"/>
              <a:gd name="T30" fmla="*/ 278 w 2080"/>
              <a:gd name="T31" fmla="*/ 105 h 2082"/>
              <a:gd name="T32" fmla="*/ 464 w 2080"/>
              <a:gd name="T33" fmla="*/ 0 h 2082"/>
              <a:gd name="T34" fmla="*/ 968 w 2080"/>
              <a:gd name="T35" fmla="*/ 135 h 2082"/>
              <a:gd name="T36" fmla="*/ 840 w 2080"/>
              <a:gd name="T37" fmla="*/ 322 h 2082"/>
              <a:gd name="T38" fmla="*/ 1040 w 2080"/>
              <a:gd name="T39" fmla="*/ 522 h 2082"/>
              <a:gd name="T40" fmla="*/ 1240 w 2080"/>
              <a:gd name="T41" fmla="*/ 322 h 2082"/>
              <a:gd name="T42" fmla="*/ 1196 w 2080"/>
              <a:gd name="T43" fmla="*/ 196 h 2082"/>
              <a:gd name="T44" fmla="*/ 1693 w 2080"/>
              <a:gd name="T45" fmla="*/ 330 h 2082"/>
              <a:gd name="T46" fmla="*/ 1804 w 2080"/>
              <a:gd name="T47" fmla="*/ 513 h 2082"/>
              <a:gd name="T48" fmla="*/ 1815 w 2080"/>
              <a:gd name="T49" fmla="*/ 590 h 2082"/>
              <a:gd name="T50" fmla="*/ 1730 w 2080"/>
              <a:gd name="T51" fmla="*/ 663 h 2082"/>
              <a:gd name="T52" fmla="*/ 1946 w 2080"/>
              <a:gd name="T53" fmla="*/ 1282 h 2082"/>
              <a:gd name="T54" fmla="*/ 2080 w 2080"/>
              <a:gd name="T55" fmla="*/ 1282 h 2082"/>
              <a:gd name="T56" fmla="*/ 2080 w 2080"/>
              <a:gd name="T57" fmla="*/ 1416 h 2082"/>
              <a:gd name="T58" fmla="*/ 2071 w 2080"/>
              <a:gd name="T59" fmla="*/ 1428 h 2082"/>
              <a:gd name="T60" fmla="*/ 1680 w 2080"/>
              <a:gd name="T61" fmla="*/ 1602 h 2082"/>
              <a:gd name="T62" fmla="*/ 1289 w 2080"/>
              <a:gd name="T63" fmla="*/ 1428 h 2082"/>
              <a:gd name="T64" fmla="*/ 1280 w 2080"/>
              <a:gd name="T65" fmla="*/ 1416 h 2082"/>
              <a:gd name="T66" fmla="*/ 1280 w 2080"/>
              <a:gd name="T67" fmla="*/ 1282 h 2082"/>
              <a:gd name="T68" fmla="*/ 1402 w 2080"/>
              <a:gd name="T69" fmla="*/ 1282 h 2082"/>
              <a:gd name="T70" fmla="*/ 1636 w 2080"/>
              <a:gd name="T71" fmla="*/ 646 h 2082"/>
              <a:gd name="T72" fmla="*/ 1200 w 2080"/>
              <a:gd name="T73" fmla="*/ 529 h 2082"/>
              <a:gd name="T74" fmla="*/ 1200 w 2080"/>
              <a:gd name="T75" fmla="*/ 1842 h 2082"/>
              <a:gd name="T76" fmla="*/ 1400 w 2080"/>
              <a:gd name="T77" fmla="*/ 1842 h 2082"/>
              <a:gd name="T78" fmla="*/ 1520 w 2080"/>
              <a:gd name="T79" fmla="*/ 1962 h 2082"/>
              <a:gd name="T80" fmla="*/ 1520 w 2080"/>
              <a:gd name="T81" fmla="*/ 2082 h 2082"/>
              <a:gd name="T82" fmla="*/ 560 w 2080"/>
              <a:gd name="T83" fmla="*/ 2082 h 2082"/>
              <a:gd name="T84" fmla="*/ 560 w 2080"/>
              <a:gd name="T85" fmla="*/ 1962 h 2082"/>
              <a:gd name="T86" fmla="*/ 680 w 2080"/>
              <a:gd name="T87" fmla="*/ 1842 h 2082"/>
              <a:gd name="T88" fmla="*/ 880 w 2080"/>
              <a:gd name="T89" fmla="*/ 1842 h 2082"/>
              <a:gd name="T90" fmla="*/ 1040 w 2080"/>
              <a:gd name="T91" fmla="*/ 202 h 2082"/>
              <a:gd name="T92" fmla="*/ 920 w 2080"/>
              <a:gd name="T93" fmla="*/ 322 h 2082"/>
              <a:gd name="T94" fmla="*/ 1040 w 2080"/>
              <a:gd name="T95" fmla="*/ 442 h 2082"/>
              <a:gd name="T96" fmla="*/ 1160 w 2080"/>
              <a:gd name="T97" fmla="*/ 322 h 2082"/>
              <a:gd name="T98" fmla="*/ 1040 w 2080"/>
              <a:gd name="T99" fmla="*/ 202 h 2082"/>
              <a:gd name="T100" fmla="*/ 582 w 2080"/>
              <a:gd name="T101" fmla="*/ 962 h 2082"/>
              <a:gd name="T102" fmla="*/ 399 w 2080"/>
              <a:gd name="T103" fmla="*/ 440 h 2082"/>
              <a:gd name="T104" fmla="*/ 207 w 2080"/>
              <a:gd name="T105" fmla="*/ 962 h 2082"/>
              <a:gd name="T106" fmla="*/ 582 w 2080"/>
              <a:gd name="T107" fmla="*/ 962 h 2082"/>
              <a:gd name="T108" fmla="*/ 1487 w 2080"/>
              <a:gd name="T109" fmla="*/ 1282 h 2082"/>
              <a:gd name="T110" fmla="*/ 1862 w 2080"/>
              <a:gd name="T111" fmla="*/ 1282 h 2082"/>
              <a:gd name="T112" fmla="*/ 1679 w 2080"/>
              <a:gd name="T113" fmla="*/ 760 h 2082"/>
              <a:gd name="T114" fmla="*/ 1487 w 2080"/>
              <a:gd name="T115" fmla="*/ 1282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80" h="2082">
                <a:moveTo>
                  <a:pt x="880" y="1842"/>
                </a:moveTo>
                <a:cubicBezTo>
                  <a:pt x="880" y="442"/>
                  <a:pt x="880" y="442"/>
                  <a:pt x="880" y="442"/>
                </a:cubicBezTo>
                <a:cubicBezTo>
                  <a:pt x="444" y="326"/>
                  <a:pt x="444" y="326"/>
                  <a:pt x="444" y="326"/>
                </a:cubicBezTo>
                <a:cubicBezTo>
                  <a:pt x="666" y="962"/>
                  <a:pt x="666" y="962"/>
                  <a:pt x="666" y="962"/>
                </a:cubicBezTo>
                <a:cubicBezTo>
                  <a:pt x="800" y="962"/>
                  <a:pt x="800" y="962"/>
                  <a:pt x="800" y="962"/>
                </a:cubicBezTo>
                <a:cubicBezTo>
                  <a:pt x="800" y="1007"/>
                  <a:pt x="800" y="1052"/>
                  <a:pt x="800" y="1096"/>
                </a:cubicBezTo>
                <a:cubicBezTo>
                  <a:pt x="791" y="1108"/>
                  <a:pt x="791" y="1108"/>
                  <a:pt x="791" y="1108"/>
                </a:cubicBezTo>
                <a:cubicBezTo>
                  <a:pt x="699" y="1218"/>
                  <a:pt x="542" y="1282"/>
                  <a:pt x="400" y="1282"/>
                </a:cubicBezTo>
                <a:cubicBezTo>
                  <a:pt x="258" y="1282"/>
                  <a:pt x="101" y="1218"/>
                  <a:pt x="9" y="1108"/>
                </a:cubicBezTo>
                <a:cubicBezTo>
                  <a:pt x="0" y="1096"/>
                  <a:pt x="0" y="1096"/>
                  <a:pt x="0" y="1096"/>
                </a:cubicBezTo>
                <a:cubicBezTo>
                  <a:pt x="0" y="1052"/>
                  <a:pt x="0" y="1007"/>
                  <a:pt x="0" y="962"/>
                </a:cubicBezTo>
                <a:cubicBezTo>
                  <a:pt x="122" y="962"/>
                  <a:pt x="122" y="962"/>
                  <a:pt x="122" y="962"/>
                </a:cubicBezTo>
                <a:cubicBezTo>
                  <a:pt x="364" y="305"/>
                  <a:pt x="364" y="305"/>
                  <a:pt x="364" y="305"/>
                </a:cubicBezTo>
                <a:cubicBezTo>
                  <a:pt x="303" y="288"/>
                  <a:pt x="303" y="288"/>
                  <a:pt x="303" y="288"/>
                </a:cubicBezTo>
                <a:cubicBezTo>
                  <a:pt x="250" y="274"/>
                  <a:pt x="216" y="220"/>
                  <a:pt x="231" y="166"/>
                </a:cubicBezTo>
                <a:cubicBezTo>
                  <a:pt x="238" y="139"/>
                  <a:pt x="255" y="118"/>
                  <a:pt x="278" y="105"/>
                </a:cubicBezTo>
                <a:cubicBezTo>
                  <a:pt x="464" y="0"/>
                  <a:pt x="464" y="0"/>
                  <a:pt x="464" y="0"/>
                </a:cubicBezTo>
                <a:cubicBezTo>
                  <a:pt x="968" y="135"/>
                  <a:pt x="968" y="135"/>
                  <a:pt x="968" y="135"/>
                </a:cubicBezTo>
                <a:cubicBezTo>
                  <a:pt x="893" y="164"/>
                  <a:pt x="840" y="237"/>
                  <a:pt x="840" y="322"/>
                </a:cubicBezTo>
                <a:cubicBezTo>
                  <a:pt x="840" y="432"/>
                  <a:pt x="930" y="522"/>
                  <a:pt x="1040" y="522"/>
                </a:cubicBezTo>
                <a:cubicBezTo>
                  <a:pt x="1150" y="522"/>
                  <a:pt x="1240" y="432"/>
                  <a:pt x="1240" y="322"/>
                </a:cubicBezTo>
                <a:cubicBezTo>
                  <a:pt x="1240" y="274"/>
                  <a:pt x="1223" y="230"/>
                  <a:pt x="1196" y="196"/>
                </a:cubicBezTo>
                <a:cubicBezTo>
                  <a:pt x="1693" y="330"/>
                  <a:pt x="1693" y="330"/>
                  <a:pt x="1693" y="330"/>
                </a:cubicBezTo>
                <a:cubicBezTo>
                  <a:pt x="1804" y="513"/>
                  <a:pt x="1804" y="513"/>
                  <a:pt x="1804" y="513"/>
                </a:cubicBezTo>
                <a:cubicBezTo>
                  <a:pt x="1818" y="536"/>
                  <a:pt x="1822" y="564"/>
                  <a:pt x="1815" y="590"/>
                </a:cubicBezTo>
                <a:cubicBezTo>
                  <a:pt x="1804" y="630"/>
                  <a:pt x="1770" y="658"/>
                  <a:pt x="1730" y="663"/>
                </a:cubicBezTo>
                <a:cubicBezTo>
                  <a:pt x="1946" y="1282"/>
                  <a:pt x="1946" y="1282"/>
                  <a:pt x="1946" y="1282"/>
                </a:cubicBezTo>
                <a:cubicBezTo>
                  <a:pt x="2080" y="1282"/>
                  <a:pt x="2080" y="1282"/>
                  <a:pt x="2080" y="1282"/>
                </a:cubicBezTo>
                <a:cubicBezTo>
                  <a:pt x="2080" y="1327"/>
                  <a:pt x="2080" y="1372"/>
                  <a:pt x="2080" y="1416"/>
                </a:cubicBezTo>
                <a:cubicBezTo>
                  <a:pt x="2071" y="1428"/>
                  <a:pt x="2071" y="1428"/>
                  <a:pt x="2071" y="1428"/>
                </a:cubicBezTo>
                <a:cubicBezTo>
                  <a:pt x="1979" y="1538"/>
                  <a:pt x="1822" y="1602"/>
                  <a:pt x="1680" y="1602"/>
                </a:cubicBezTo>
                <a:cubicBezTo>
                  <a:pt x="1538" y="1602"/>
                  <a:pt x="1381" y="1538"/>
                  <a:pt x="1289" y="1428"/>
                </a:cubicBezTo>
                <a:cubicBezTo>
                  <a:pt x="1280" y="1416"/>
                  <a:pt x="1280" y="1416"/>
                  <a:pt x="1280" y="1416"/>
                </a:cubicBezTo>
                <a:cubicBezTo>
                  <a:pt x="1280" y="1372"/>
                  <a:pt x="1280" y="1327"/>
                  <a:pt x="1280" y="1282"/>
                </a:cubicBezTo>
                <a:cubicBezTo>
                  <a:pt x="1402" y="1282"/>
                  <a:pt x="1402" y="1282"/>
                  <a:pt x="1402" y="1282"/>
                </a:cubicBezTo>
                <a:cubicBezTo>
                  <a:pt x="1636" y="646"/>
                  <a:pt x="1636" y="646"/>
                  <a:pt x="1636" y="646"/>
                </a:cubicBezTo>
                <a:cubicBezTo>
                  <a:pt x="1200" y="529"/>
                  <a:pt x="1200" y="529"/>
                  <a:pt x="1200" y="529"/>
                </a:cubicBezTo>
                <a:cubicBezTo>
                  <a:pt x="1200" y="1842"/>
                  <a:pt x="1200" y="1842"/>
                  <a:pt x="1200" y="1842"/>
                </a:cubicBezTo>
                <a:cubicBezTo>
                  <a:pt x="1400" y="1842"/>
                  <a:pt x="1400" y="1842"/>
                  <a:pt x="1400" y="1842"/>
                </a:cubicBezTo>
                <a:cubicBezTo>
                  <a:pt x="1466" y="1842"/>
                  <a:pt x="1520" y="1896"/>
                  <a:pt x="1520" y="1962"/>
                </a:cubicBezTo>
                <a:cubicBezTo>
                  <a:pt x="1520" y="2082"/>
                  <a:pt x="1520" y="2082"/>
                  <a:pt x="1520" y="2082"/>
                </a:cubicBezTo>
                <a:cubicBezTo>
                  <a:pt x="560" y="2082"/>
                  <a:pt x="560" y="2082"/>
                  <a:pt x="560" y="2082"/>
                </a:cubicBezTo>
                <a:cubicBezTo>
                  <a:pt x="560" y="1962"/>
                  <a:pt x="560" y="1962"/>
                  <a:pt x="560" y="1962"/>
                </a:cubicBezTo>
                <a:cubicBezTo>
                  <a:pt x="560" y="1896"/>
                  <a:pt x="614" y="1842"/>
                  <a:pt x="680" y="1842"/>
                </a:cubicBezTo>
                <a:lnTo>
                  <a:pt x="880" y="1842"/>
                </a:lnTo>
                <a:close/>
                <a:moveTo>
                  <a:pt x="1040" y="202"/>
                </a:moveTo>
                <a:cubicBezTo>
                  <a:pt x="974" y="202"/>
                  <a:pt x="920" y="256"/>
                  <a:pt x="920" y="322"/>
                </a:cubicBezTo>
                <a:cubicBezTo>
                  <a:pt x="920" y="388"/>
                  <a:pt x="974" y="442"/>
                  <a:pt x="1040" y="442"/>
                </a:cubicBezTo>
                <a:cubicBezTo>
                  <a:pt x="1106" y="442"/>
                  <a:pt x="1160" y="388"/>
                  <a:pt x="1160" y="322"/>
                </a:cubicBezTo>
                <a:cubicBezTo>
                  <a:pt x="1160" y="256"/>
                  <a:pt x="1106" y="202"/>
                  <a:pt x="1040" y="202"/>
                </a:cubicBezTo>
                <a:close/>
                <a:moveTo>
                  <a:pt x="582" y="962"/>
                </a:moveTo>
                <a:cubicBezTo>
                  <a:pt x="399" y="440"/>
                  <a:pt x="399" y="440"/>
                  <a:pt x="399" y="440"/>
                </a:cubicBezTo>
                <a:cubicBezTo>
                  <a:pt x="207" y="962"/>
                  <a:pt x="207" y="962"/>
                  <a:pt x="207" y="962"/>
                </a:cubicBezTo>
                <a:lnTo>
                  <a:pt x="582" y="962"/>
                </a:lnTo>
                <a:close/>
                <a:moveTo>
                  <a:pt x="1487" y="1282"/>
                </a:moveTo>
                <a:cubicBezTo>
                  <a:pt x="1862" y="1282"/>
                  <a:pt x="1862" y="1282"/>
                  <a:pt x="1862" y="1282"/>
                </a:cubicBezTo>
                <a:cubicBezTo>
                  <a:pt x="1679" y="760"/>
                  <a:pt x="1679" y="760"/>
                  <a:pt x="1679" y="760"/>
                </a:cubicBezTo>
                <a:lnTo>
                  <a:pt x="1487" y="12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grpSp>
        <p:nvGrpSpPr>
          <p:cNvPr id="26" name="Group 25">
            <a:extLst>
              <a:ext uri="{FF2B5EF4-FFF2-40B4-BE49-F238E27FC236}">
                <a16:creationId xmlns:a16="http://schemas.microsoft.com/office/drawing/2014/main" id="{B823E985-2A70-42A7-A12F-B31238E916BB}"/>
              </a:ext>
            </a:extLst>
          </p:cNvPr>
          <p:cNvGrpSpPr/>
          <p:nvPr/>
        </p:nvGrpSpPr>
        <p:grpSpPr>
          <a:xfrm>
            <a:off x="1485067" y="3752722"/>
            <a:ext cx="446604" cy="553076"/>
            <a:chOff x="-544513" y="4637088"/>
            <a:chExt cx="239713" cy="296862"/>
          </a:xfrm>
          <a:solidFill>
            <a:schemeClr val="accent2"/>
          </a:solidFill>
        </p:grpSpPr>
        <p:sp>
          <p:nvSpPr>
            <p:cNvPr id="27" name="Freeform 27">
              <a:extLst>
                <a:ext uri="{FF2B5EF4-FFF2-40B4-BE49-F238E27FC236}">
                  <a16:creationId xmlns:a16="http://schemas.microsoft.com/office/drawing/2014/main" id="{22DDC929-6B89-49E7-B98B-E97CBD899ACC}"/>
                </a:ext>
              </a:extLst>
            </p:cNvPr>
            <p:cNvSpPr>
              <a:spLocks/>
            </p:cNvSpPr>
            <p:nvPr/>
          </p:nvSpPr>
          <p:spPr bwMode="auto">
            <a:xfrm>
              <a:off x="-484188" y="4659313"/>
              <a:ext cx="117475" cy="152400"/>
            </a:xfrm>
            <a:custGeom>
              <a:avLst/>
              <a:gdLst>
                <a:gd name="T0" fmla="*/ 740 w 1334"/>
                <a:gd name="T1" fmla="*/ 2 h 1731"/>
                <a:gd name="T2" fmla="*/ 869 w 1334"/>
                <a:gd name="T3" fmla="*/ 14 h 1731"/>
                <a:gd name="T4" fmla="*/ 980 w 1334"/>
                <a:gd name="T5" fmla="*/ 38 h 1731"/>
                <a:gd name="T6" fmla="*/ 1076 w 1334"/>
                <a:gd name="T7" fmla="*/ 76 h 1731"/>
                <a:gd name="T8" fmla="*/ 1153 w 1334"/>
                <a:gd name="T9" fmla="*/ 125 h 1731"/>
                <a:gd name="T10" fmla="*/ 1216 w 1334"/>
                <a:gd name="T11" fmla="*/ 188 h 1731"/>
                <a:gd name="T12" fmla="*/ 1263 w 1334"/>
                <a:gd name="T13" fmla="*/ 263 h 1731"/>
                <a:gd name="T14" fmla="*/ 1299 w 1334"/>
                <a:gd name="T15" fmla="*/ 355 h 1731"/>
                <a:gd name="T16" fmla="*/ 1325 w 1334"/>
                <a:gd name="T17" fmla="*/ 466 h 1731"/>
                <a:gd name="T18" fmla="*/ 1317 w 1334"/>
                <a:gd name="T19" fmla="*/ 553 h 1731"/>
                <a:gd name="T20" fmla="*/ 1293 w 1334"/>
                <a:gd name="T21" fmla="*/ 605 h 1731"/>
                <a:gd name="T22" fmla="*/ 1284 w 1334"/>
                <a:gd name="T23" fmla="*/ 663 h 1731"/>
                <a:gd name="T24" fmla="*/ 1286 w 1334"/>
                <a:gd name="T25" fmla="*/ 1164 h 1731"/>
                <a:gd name="T26" fmla="*/ 1300 w 1334"/>
                <a:gd name="T27" fmla="*/ 1214 h 1731"/>
                <a:gd name="T28" fmla="*/ 1235 w 1334"/>
                <a:gd name="T29" fmla="*/ 1229 h 1731"/>
                <a:gd name="T30" fmla="*/ 1152 w 1334"/>
                <a:gd name="T31" fmla="*/ 1240 h 1731"/>
                <a:gd name="T32" fmla="*/ 1052 w 1334"/>
                <a:gd name="T33" fmla="*/ 1248 h 1731"/>
                <a:gd name="T34" fmla="*/ 930 w 1334"/>
                <a:gd name="T35" fmla="*/ 1250 h 1731"/>
                <a:gd name="T36" fmla="*/ 874 w 1334"/>
                <a:gd name="T37" fmla="*/ 1232 h 1731"/>
                <a:gd name="T38" fmla="*/ 823 w 1334"/>
                <a:gd name="T39" fmla="*/ 1206 h 1731"/>
                <a:gd name="T40" fmla="*/ 766 w 1334"/>
                <a:gd name="T41" fmla="*/ 1198 h 1731"/>
                <a:gd name="T42" fmla="*/ 595 w 1334"/>
                <a:gd name="T43" fmla="*/ 1201 h 1731"/>
                <a:gd name="T44" fmla="*/ 534 w 1334"/>
                <a:gd name="T45" fmla="*/ 1223 h 1731"/>
                <a:gd name="T46" fmla="*/ 485 w 1334"/>
                <a:gd name="T47" fmla="*/ 1264 h 1731"/>
                <a:gd name="T48" fmla="*/ 454 w 1334"/>
                <a:gd name="T49" fmla="*/ 1319 h 1731"/>
                <a:gd name="T50" fmla="*/ 441 w 1334"/>
                <a:gd name="T51" fmla="*/ 1385 h 1731"/>
                <a:gd name="T52" fmla="*/ 454 w 1334"/>
                <a:gd name="T53" fmla="*/ 1450 h 1731"/>
                <a:gd name="T54" fmla="*/ 485 w 1334"/>
                <a:gd name="T55" fmla="*/ 1505 h 1731"/>
                <a:gd name="T56" fmla="*/ 534 w 1334"/>
                <a:gd name="T57" fmla="*/ 1546 h 1731"/>
                <a:gd name="T58" fmla="*/ 595 w 1334"/>
                <a:gd name="T59" fmla="*/ 1568 h 1731"/>
                <a:gd name="T60" fmla="*/ 766 w 1334"/>
                <a:gd name="T61" fmla="*/ 1571 h 1731"/>
                <a:gd name="T62" fmla="*/ 827 w 1334"/>
                <a:gd name="T63" fmla="*/ 1561 h 1731"/>
                <a:gd name="T64" fmla="*/ 880 w 1334"/>
                <a:gd name="T65" fmla="*/ 1533 h 1731"/>
                <a:gd name="T66" fmla="*/ 991 w 1334"/>
                <a:gd name="T67" fmla="*/ 1533 h 1731"/>
                <a:gd name="T68" fmla="*/ 1109 w 1334"/>
                <a:gd name="T69" fmla="*/ 1527 h 1731"/>
                <a:gd name="T70" fmla="*/ 1014 w 1334"/>
                <a:gd name="T71" fmla="*/ 1602 h 1731"/>
                <a:gd name="T72" fmla="*/ 918 w 1334"/>
                <a:gd name="T73" fmla="*/ 1659 h 1731"/>
                <a:gd name="T74" fmla="*/ 825 w 1334"/>
                <a:gd name="T75" fmla="*/ 1700 h 1731"/>
                <a:gd name="T76" fmla="*/ 740 w 1334"/>
                <a:gd name="T77" fmla="*/ 1723 h 1731"/>
                <a:gd name="T78" fmla="*/ 667 w 1334"/>
                <a:gd name="T79" fmla="*/ 1731 h 1731"/>
                <a:gd name="T80" fmla="*/ 604 w 1334"/>
                <a:gd name="T81" fmla="*/ 1724 h 1731"/>
                <a:gd name="T82" fmla="*/ 529 w 1334"/>
                <a:gd name="T83" fmla="*/ 1706 h 1731"/>
                <a:gd name="T84" fmla="*/ 447 w 1334"/>
                <a:gd name="T85" fmla="*/ 1673 h 1731"/>
                <a:gd name="T86" fmla="*/ 362 w 1334"/>
                <a:gd name="T87" fmla="*/ 1628 h 1731"/>
                <a:gd name="T88" fmla="*/ 276 w 1334"/>
                <a:gd name="T89" fmla="*/ 1568 h 1731"/>
                <a:gd name="T90" fmla="*/ 193 w 1334"/>
                <a:gd name="T91" fmla="*/ 1495 h 1731"/>
                <a:gd name="T92" fmla="*/ 116 w 1334"/>
                <a:gd name="T93" fmla="*/ 1406 h 1731"/>
                <a:gd name="T94" fmla="*/ 50 w 1334"/>
                <a:gd name="T95" fmla="*/ 1302 h 1731"/>
                <a:gd name="T96" fmla="*/ 33 w 1334"/>
                <a:gd name="T97" fmla="*/ 1219 h 1731"/>
                <a:gd name="T98" fmla="*/ 50 w 1334"/>
                <a:gd name="T99" fmla="*/ 1166 h 1731"/>
                <a:gd name="T100" fmla="*/ 52 w 1334"/>
                <a:gd name="T101" fmla="*/ 663 h 1731"/>
                <a:gd name="T102" fmla="*/ 42 w 1334"/>
                <a:gd name="T103" fmla="*/ 604 h 1731"/>
                <a:gd name="T104" fmla="*/ 18 w 1334"/>
                <a:gd name="T105" fmla="*/ 552 h 1731"/>
                <a:gd name="T106" fmla="*/ 10 w 1334"/>
                <a:gd name="T107" fmla="*/ 465 h 1731"/>
                <a:gd name="T108" fmla="*/ 35 w 1334"/>
                <a:gd name="T109" fmla="*/ 355 h 1731"/>
                <a:gd name="T110" fmla="*/ 72 w 1334"/>
                <a:gd name="T111" fmla="*/ 263 h 1731"/>
                <a:gd name="T112" fmla="*/ 120 w 1334"/>
                <a:gd name="T113" fmla="*/ 189 h 1731"/>
                <a:gd name="T114" fmla="*/ 182 w 1334"/>
                <a:gd name="T115" fmla="*/ 127 h 1731"/>
                <a:gd name="T116" fmla="*/ 259 w 1334"/>
                <a:gd name="T117" fmla="*/ 77 h 1731"/>
                <a:gd name="T118" fmla="*/ 354 w 1334"/>
                <a:gd name="T119" fmla="*/ 39 h 1731"/>
                <a:gd name="T120" fmla="*/ 467 w 1334"/>
                <a:gd name="T121" fmla="*/ 14 h 1731"/>
                <a:gd name="T122" fmla="*/ 596 w 1334"/>
                <a:gd name="T123" fmla="*/ 2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4" h="1731">
                  <a:moveTo>
                    <a:pt x="667" y="0"/>
                  </a:moveTo>
                  <a:lnTo>
                    <a:pt x="740" y="2"/>
                  </a:lnTo>
                  <a:lnTo>
                    <a:pt x="807" y="6"/>
                  </a:lnTo>
                  <a:lnTo>
                    <a:pt x="869" y="14"/>
                  </a:lnTo>
                  <a:lnTo>
                    <a:pt x="927" y="25"/>
                  </a:lnTo>
                  <a:lnTo>
                    <a:pt x="980" y="38"/>
                  </a:lnTo>
                  <a:lnTo>
                    <a:pt x="1031" y="55"/>
                  </a:lnTo>
                  <a:lnTo>
                    <a:pt x="1076" y="76"/>
                  </a:lnTo>
                  <a:lnTo>
                    <a:pt x="1116" y="98"/>
                  </a:lnTo>
                  <a:lnTo>
                    <a:pt x="1153" y="125"/>
                  </a:lnTo>
                  <a:lnTo>
                    <a:pt x="1186" y="154"/>
                  </a:lnTo>
                  <a:lnTo>
                    <a:pt x="1216" y="188"/>
                  </a:lnTo>
                  <a:lnTo>
                    <a:pt x="1241" y="225"/>
                  </a:lnTo>
                  <a:lnTo>
                    <a:pt x="1263" y="263"/>
                  </a:lnTo>
                  <a:lnTo>
                    <a:pt x="1282" y="307"/>
                  </a:lnTo>
                  <a:lnTo>
                    <a:pt x="1299" y="355"/>
                  </a:lnTo>
                  <a:lnTo>
                    <a:pt x="1313" y="408"/>
                  </a:lnTo>
                  <a:lnTo>
                    <a:pt x="1325" y="466"/>
                  </a:lnTo>
                  <a:lnTo>
                    <a:pt x="1334" y="530"/>
                  </a:lnTo>
                  <a:lnTo>
                    <a:pt x="1317" y="553"/>
                  </a:lnTo>
                  <a:lnTo>
                    <a:pt x="1304" y="579"/>
                  </a:lnTo>
                  <a:lnTo>
                    <a:pt x="1293" y="605"/>
                  </a:lnTo>
                  <a:lnTo>
                    <a:pt x="1286" y="634"/>
                  </a:lnTo>
                  <a:lnTo>
                    <a:pt x="1284" y="663"/>
                  </a:lnTo>
                  <a:lnTo>
                    <a:pt x="1284" y="1137"/>
                  </a:lnTo>
                  <a:lnTo>
                    <a:pt x="1286" y="1164"/>
                  </a:lnTo>
                  <a:lnTo>
                    <a:pt x="1291" y="1190"/>
                  </a:lnTo>
                  <a:lnTo>
                    <a:pt x="1300" y="1214"/>
                  </a:lnTo>
                  <a:lnTo>
                    <a:pt x="1269" y="1221"/>
                  </a:lnTo>
                  <a:lnTo>
                    <a:pt x="1235" y="1229"/>
                  </a:lnTo>
                  <a:lnTo>
                    <a:pt x="1196" y="1235"/>
                  </a:lnTo>
                  <a:lnTo>
                    <a:pt x="1152" y="1240"/>
                  </a:lnTo>
                  <a:lnTo>
                    <a:pt x="1104" y="1244"/>
                  </a:lnTo>
                  <a:lnTo>
                    <a:pt x="1052" y="1248"/>
                  </a:lnTo>
                  <a:lnTo>
                    <a:pt x="994" y="1250"/>
                  </a:lnTo>
                  <a:lnTo>
                    <a:pt x="930" y="1250"/>
                  </a:lnTo>
                  <a:lnTo>
                    <a:pt x="897" y="1250"/>
                  </a:lnTo>
                  <a:lnTo>
                    <a:pt x="874" y="1232"/>
                  </a:lnTo>
                  <a:lnTo>
                    <a:pt x="850" y="1217"/>
                  </a:lnTo>
                  <a:lnTo>
                    <a:pt x="823" y="1206"/>
                  </a:lnTo>
                  <a:lnTo>
                    <a:pt x="795" y="1200"/>
                  </a:lnTo>
                  <a:lnTo>
                    <a:pt x="766" y="1198"/>
                  </a:lnTo>
                  <a:lnTo>
                    <a:pt x="629" y="1198"/>
                  </a:lnTo>
                  <a:lnTo>
                    <a:pt x="595" y="1201"/>
                  </a:lnTo>
                  <a:lnTo>
                    <a:pt x="563" y="1209"/>
                  </a:lnTo>
                  <a:lnTo>
                    <a:pt x="534" y="1223"/>
                  </a:lnTo>
                  <a:lnTo>
                    <a:pt x="508" y="1242"/>
                  </a:lnTo>
                  <a:lnTo>
                    <a:pt x="485" y="1264"/>
                  </a:lnTo>
                  <a:lnTo>
                    <a:pt x="467" y="1291"/>
                  </a:lnTo>
                  <a:lnTo>
                    <a:pt x="454" y="1319"/>
                  </a:lnTo>
                  <a:lnTo>
                    <a:pt x="444" y="1351"/>
                  </a:lnTo>
                  <a:lnTo>
                    <a:pt x="441" y="1385"/>
                  </a:lnTo>
                  <a:lnTo>
                    <a:pt x="444" y="1418"/>
                  </a:lnTo>
                  <a:lnTo>
                    <a:pt x="454" y="1450"/>
                  </a:lnTo>
                  <a:lnTo>
                    <a:pt x="467" y="1478"/>
                  </a:lnTo>
                  <a:lnTo>
                    <a:pt x="485" y="1505"/>
                  </a:lnTo>
                  <a:lnTo>
                    <a:pt x="508" y="1527"/>
                  </a:lnTo>
                  <a:lnTo>
                    <a:pt x="534" y="1546"/>
                  </a:lnTo>
                  <a:lnTo>
                    <a:pt x="563" y="1560"/>
                  </a:lnTo>
                  <a:lnTo>
                    <a:pt x="595" y="1568"/>
                  </a:lnTo>
                  <a:lnTo>
                    <a:pt x="629" y="1571"/>
                  </a:lnTo>
                  <a:lnTo>
                    <a:pt x="766" y="1571"/>
                  </a:lnTo>
                  <a:lnTo>
                    <a:pt x="797" y="1569"/>
                  </a:lnTo>
                  <a:lnTo>
                    <a:pt x="827" y="1561"/>
                  </a:lnTo>
                  <a:lnTo>
                    <a:pt x="855" y="1549"/>
                  </a:lnTo>
                  <a:lnTo>
                    <a:pt x="880" y="1533"/>
                  </a:lnTo>
                  <a:lnTo>
                    <a:pt x="928" y="1533"/>
                  </a:lnTo>
                  <a:lnTo>
                    <a:pt x="991" y="1533"/>
                  </a:lnTo>
                  <a:lnTo>
                    <a:pt x="1051" y="1531"/>
                  </a:lnTo>
                  <a:lnTo>
                    <a:pt x="1109" y="1527"/>
                  </a:lnTo>
                  <a:lnTo>
                    <a:pt x="1062" y="1566"/>
                  </a:lnTo>
                  <a:lnTo>
                    <a:pt x="1014" y="1602"/>
                  </a:lnTo>
                  <a:lnTo>
                    <a:pt x="966" y="1633"/>
                  </a:lnTo>
                  <a:lnTo>
                    <a:pt x="918" y="1659"/>
                  </a:lnTo>
                  <a:lnTo>
                    <a:pt x="871" y="1682"/>
                  </a:lnTo>
                  <a:lnTo>
                    <a:pt x="825" y="1700"/>
                  </a:lnTo>
                  <a:lnTo>
                    <a:pt x="782" y="1713"/>
                  </a:lnTo>
                  <a:lnTo>
                    <a:pt x="740" y="1723"/>
                  </a:lnTo>
                  <a:lnTo>
                    <a:pt x="702" y="1729"/>
                  </a:lnTo>
                  <a:lnTo>
                    <a:pt x="667" y="1731"/>
                  </a:lnTo>
                  <a:lnTo>
                    <a:pt x="638" y="1729"/>
                  </a:lnTo>
                  <a:lnTo>
                    <a:pt x="604" y="1724"/>
                  </a:lnTo>
                  <a:lnTo>
                    <a:pt x="567" y="1717"/>
                  </a:lnTo>
                  <a:lnTo>
                    <a:pt x="529" y="1706"/>
                  </a:lnTo>
                  <a:lnTo>
                    <a:pt x="489" y="1692"/>
                  </a:lnTo>
                  <a:lnTo>
                    <a:pt x="447" y="1673"/>
                  </a:lnTo>
                  <a:lnTo>
                    <a:pt x="405" y="1653"/>
                  </a:lnTo>
                  <a:lnTo>
                    <a:pt x="362" y="1628"/>
                  </a:lnTo>
                  <a:lnTo>
                    <a:pt x="319" y="1600"/>
                  </a:lnTo>
                  <a:lnTo>
                    <a:pt x="276" y="1568"/>
                  </a:lnTo>
                  <a:lnTo>
                    <a:pt x="234" y="1534"/>
                  </a:lnTo>
                  <a:lnTo>
                    <a:pt x="193" y="1495"/>
                  </a:lnTo>
                  <a:lnTo>
                    <a:pt x="154" y="1452"/>
                  </a:lnTo>
                  <a:lnTo>
                    <a:pt x="116" y="1406"/>
                  </a:lnTo>
                  <a:lnTo>
                    <a:pt x="81" y="1356"/>
                  </a:lnTo>
                  <a:lnTo>
                    <a:pt x="50" y="1302"/>
                  </a:lnTo>
                  <a:lnTo>
                    <a:pt x="20" y="1244"/>
                  </a:lnTo>
                  <a:lnTo>
                    <a:pt x="33" y="1219"/>
                  </a:lnTo>
                  <a:lnTo>
                    <a:pt x="43" y="1194"/>
                  </a:lnTo>
                  <a:lnTo>
                    <a:pt x="50" y="1166"/>
                  </a:lnTo>
                  <a:lnTo>
                    <a:pt x="52" y="1137"/>
                  </a:lnTo>
                  <a:lnTo>
                    <a:pt x="52" y="663"/>
                  </a:lnTo>
                  <a:lnTo>
                    <a:pt x="49" y="634"/>
                  </a:lnTo>
                  <a:lnTo>
                    <a:pt x="42" y="604"/>
                  </a:lnTo>
                  <a:lnTo>
                    <a:pt x="32" y="578"/>
                  </a:lnTo>
                  <a:lnTo>
                    <a:pt x="18" y="552"/>
                  </a:lnTo>
                  <a:lnTo>
                    <a:pt x="0" y="529"/>
                  </a:lnTo>
                  <a:lnTo>
                    <a:pt x="10" y="465"/>
                  </a:lnTo>
                  <a:lnTo>
                    <a:pt x="21" y="408"/>
                  </a:lnTo>
                  <a:lnTo>
                    <a:pt x="35" y="355"/>
                  </a:lnTo>
                  <a:lnTo>
                    <a:pt x="53" y="307"/>
                  </a:lnTo>
                  <a:lnTo>
                    <a:pt x="72" y="263"/>
                  </a:lnTo>
                  <a:lnTo>
                    <a:pt x="95" y="225"/>
                  </a:lnTo>
                  <a:lnTo>
                    <a:pt x="120" y="189"/>
                  </a:lnTo>
                  <a:lnTo>
                    <a:pt x="149" y="156"/>
                  </a:lnTo>
                  <a:lnTo>
                    <a:pt x="182" y="127"/>
                  </a:lnTo>
                  <a:lnTo>
                    <a:pt x="218" y="100"/>
                  </a:lnTo>
                  <a:lnTo>
                    <a:pt x="259" y="77"/>
                  </a:lnTo>
                  <a:lnTo>
                    <a:pt x="305" y="56"/>
                  </a:lnTo>
                  <a:lnTo>
                    <a:pt x="354" y="39"/>
                  </a:lnTo>
                  <a:lnTo>
                    <a:pt x="409" y="26"/>
                  </a:lnTo>
                  <a:lnTo>
                    <a:pt x="467" y="14"/>
                  </a:lnTo>
                  <a:lnTo>
                    <a:pt x="529" y="6"/>
                  </a:lnTo>
                  <a:lnTo>
                    <a:pt x="596" y="2"/>
                  </a:lnTo>
                  <a:lnTo>
                    <a:pt x="6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28">
              <a:extLst>
                <a:ext uri="{FF2B5EF4-FFF2-40B4-BE49-F238E27FC236}">
                  <a16:creationId xmlns:a16="http://schemas.microsoft.com/office/drawing/2014/main" id="{0E4B9516-3EE7-482B-82B2-78A3FEF5DC1F}"/>
                </a:ext>
              </a:extLst>
            </p:cNvPr>
            <p:cNvSpPr>
              <a:spLocks/>
            </p:cNvSpPr>
            <p:nvPr/>
          </p:nvSpPr>
          <p:spPr bwMode="auto">
            <a:xfrm>
              <a:off x="-522288" y="4637088"/>
              <a:ext cx="193675" cy="152400"/>
            </a:xfrm>
            <a:custGeom>
              <a:avLst/>
              <a:gdLst>
                <a:gd name="T0" fmla="*/ 1328 w 2194"/>
                <a:gd name="T1" fmla="*/ 15 h 1732"/>
                <a:gd name="T2" fmla="*/ 1582 w 2194"/>
                <a:gd name="T3" fmla="*/ 85 h 1732"/>
                <a:gd name="T4" fmla="*/ 1777 w 2194"/>
                <a:gd name="T5" fmla="*/ 211 h 1732"/>
                <a:gd name="T6" fmla="*/ 1916 w 2194"/>
                <a:gd name="T7" fmla="*/ 399 h 1732"/>
                <a:gd name="T8" fmla="*/ 2000 w 2194"/>
                <a:gd name="T9" fmla="*/ 655 h 1732"/>
                <a:gd name="T10" fmla="*/ 2107 w 2194"/>
                <a:gd name="T11" fmla="*/ 805 h 1732"/>
                <a:gd name="T12" fmla="*/ 2183 w 2194"/>
                <a:gd name="T13" fmla="*/ 864 h 1732"/>
                <a:gd name="T14" fmla="*/ 2191 w 2194"/>
                <a:gd name="T15" fmla="*/ 1413 h 1732"/>
                <a:gd name="T16" fmla="*/ 2131 w 2194"/>
                <a:gd name="T17" fmla="*/ 1489 h 1732"/>
                <a:gd name="T18" fmla="*/ 2026 w 2194"/>
                <a:gd name="T19" fmla="*/ 1507 h 1732"/>
                <a:gd name="T20" fmla="*/ 1928 w 2194"/>
                <a:gd name="T21" fmla="*/ 1593 h 1732"/>
                <a:gd name="T22" fmla="*/ 1729 w 2194"/>
                <a:gd name="T23" fmla="*/ 1662 h 1732"/>
                <a:gd name="T24" fmla="*/ 1442 w 2194"/>
                <a:gd name="T25" fmla="*/ 1692 h 1732"/>
                <a:gd name="T26" fmla="*/ 1258 w 2194"/>
                <a:gd name="T27" fmla="*/ 1708 h 1732"/>
                <a:gd name="T28" fmla="*/ 1058 w 2194"/>
                <a:gd name="T29" fmla="*/ 1732 h 1732"/>
                <a:gd name="T30" fmla="*/ 983 w 2194"/>
                <a:gd name="T31" fmla="*/ 1696 h 1732"/>
                <a:gd name="T32" fmla="*/ 964 w 2194"/>
                <a:gd name="T33" fmla="*/ 1613 h 1732"/>
                <a:gd name="T34" fmla="*/ 1016 w 2194"/>
                <a:gd name="T35" fmla="*/ 1550 h 1732"/>
                <a:gd name="T36" fmla="*/ 1216 w 2194"/>
                <a:gd name="T37" fmla="*/ 1542 h 1732"/>
                <a:gd name="T38" fmla="*/ 1281 w 2194"/>
                <a:gd name="T39" fmla="*/ 1592 h 1732"/>
                <a:gd name="T40" fmla="*/ 1491 w 2194"/>
                <a:gd name="T41" fmla="*/ 1589 h 1732"/>
                <a:gd name="T42" fmla="*/ 1695 w 2194"/>
                <a:gd name="T43" fmla="*/ 1566 h 1732"/>
                <a:gd name="T44" fmla="*/ 1829 w 2194"/>
                <a:gd name="T45" fmla="*/ 1530 h 1732"/>
                <a:gd name="T46" fmla="*/ 1869 w 2194"/>
                <a:gd name="T47" fmla="*/ 1489 h 1732"/>
                <a:gd name="T48" fmla="*/ 1808 w 2194"/>
                <a:gd name="T49" fmla="*/ 1413 h 1732"/>
                <a:gd name="T50" fmla="*/ 1815 w 2194"/>
                <a:gd name="T51" fmla="*/ 868 h 1732"/>
                <a:gd name="T52" fmla="*/ 1852 w 2194"/>
                <a:gd name="T53" fmla="*/ 755 h 1732"/>
                <a:gd name="T54" fmla="*/ 1796 w 2194"/>
                <a:gd name="T55" fmla="*/ 526 h 1732"/>
                <a:gd name="T56" fmla="*/ 1689 w 2194"/>
                <a:gd name="T57" fmla="*/ 350 h 1732"/>
                <a:gd name="T58" fmla="*/ 1528 w 2194"/>
                <a:gd name="T59" fmla="*/ 236 h 1732"/>
                <a:gd name="T60" fmla="*/ 1307 w 2194"/>
                <a:gd name="T61" fmla="*/ 175 h 1732"/>
                <a:gd name="T62" fmla="*/ 1024 w 2194"/>
                <a:gd name="T63" fmla="*/ 162 h 1732"/>
                <a:gd name="T64" fmla="*/ 778 w 2194"/>
                <a:gd name="T65" fmla="*/ 197 h 1732"/>
                <a:gd name="T66" fmla="*/ 597 w 2194"/>
                <a:gd name="T67" fmla="*/ 275 h 1732"/>
                <a:gd name="T68" fmla="*/ 471 w 2194"/>
                <a:gd name="T69" fmla="*/ 391 h 1732"/>
                <a:gd name="T70" fmla="*/ 391 w 2194"/>
                <a:gd name="T71" fmla="*/ 541 h 1732"/>
                <a:gd name="T72" fmla="*/ 346 w 2194"/>
                <a:gd name="T73" fmla="*/ 718 h 1732"/>
                <a:gd name="T74" fmla="*/ 367 w 2194"/>
                <a:gd name="T75" fmla="*/ 848 h 1732"/>
                <a:gd name="T76" fmla="*/ 389 w 2194"/>
                <a:gd name="T77" fmla="*/ 1388 h 1732"/>
                <a:gd name="T78" fmla="*/ 347 w 2194"/>
                <a:gd name="T79" fmla="*/ 1475 h 1732"/>
                <a:gd name="T80" fmla="*/ 112 w 2194"/>
                <a:gd name="T81" fmla="*/ 1500 h 1732"/>
                <a:gd name="T82" fmla="*/ 24 w 2194"/>
                <a:gd name="T83" fmla="*/ 1458 h 1732"/>
                <a:gd name="T84" fmla="*/ 0 w 2194"/>
                <a:gd name="T85" fmla="*/ 914 h 1732"/>
                <a:gd name="T86" fmla="*/ 42 w 2194"/>
                <a:gd name="T87" fmla="*/ 827 h 1732"/>
                <a:gd name="T88" fmla="*/ 174 w 2194"/>
                <a:gd name="T89" fmla="*/ 802 h 1732"/>
                <a:gd name="T90" fmla="*/ 228 w 2194"/>
                <a:gd name="T91" fmla="*/ 521 h 1732"/>
                <a:gd name="T92" fmla="*/ 341 w 2194"/>
                <a:gd name="T93" fmla="*/ 295 h 1732"/>
                <a:gd name="T94" fmla="*/ 507 w 2194"/>
                <a:gd name="T95" fmla="*/ 141 h 1732"/>
                <a:gd name="T96" fmla="*/ 731 w 2194"/>
                <a:gd name="T97" fmla="*/ 44 h 1732"/>
                <a:gd name="T98" fmla="*/ 1016 w 2194"/>
                <a:gd name="T99" fmla="*/ 2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94" h="1732">
                  <a:moveTo>
                    <a:pt x="1096" y="0"/>
                  </a:moveTo>
                  <a:lnTo>
                    <a:pt x="1178" y="2"/>
                  </a:lnTo>
                  <a:lnTo>
                    <a:pt x="1255" y="7"/>
                  </a:lnTo>
                  <a:lnTo>
                    <a:pt x="1328" y="15"/>
                  </a:lnTo>
                  <a:lnTo>
                    <a:pt x="1397" y="28"/>
                  </a:lnTo>
                  <a:lnTo>
                    <a:pt x="1463" y="44"/>
                  </a:lnTo>
                  <a:lnTo>
                    <a:pt x="1524" y="62"/>
                  </a:lnTo>
                  <a:lnTo>
                    <a:pt x="1582" y="85"/>
                  </a:lnTo>
                  <a:lnTo>
                    <a:pt x="1637" y="111"/>
                  </a:lnTo>
                  <a:lnTo>
                    <a:pt x="1687" y="141"/>
                  </a:lnTo>
                  <a:lnTo>
                    <a:pt x="1734" y="175"/>
                  </a:lnTo>
                  <a:lnTo>
                    <a:pt x="1777" y="211"/>
                  </a:lnTo>
                  <a:lnTo>
                    <a:pt x="1817" y="251"/>
                  </a:lnTo>
                  <a:lnTo>
                    <a:pt x="1852" y="295"/>
                  </a:lnTo>
                  <a:lnTo>
                    <a:pt x="1884" y="343"/>
                  </a:lnTo>
                  <a:lnTo>
                    <a:pt x="1916" y="399"/>
                  </a:lnTo>
                  <a:lnTo>
                    <a:pt x="1942" y="459"/>
                  </a:lnTo>
                  <a:lnTo>
                    <a:pt x="1966" y="521"/>
                  </a:lnTo>
                  <a:lnTo>
                    <a:pt x="1984" y="587"/>
                  </a:lnTo>
                  <a:lnTo>
                    <a:pt x="2000" y="655"/>
                  </a:lnTo>
                  <a:lnTo>
                    <a:pt x="2011" y="727"/>
                  </a:lnTo>
                  <a:lnTo>
                    <a:pt x="2020" y="802"/>
                  </a:lnTo>
                  <a:lnTo>
                    <a:pt x="2082" y="802"/>
                  </a:lnTo>
                  <a:lnTo>
                    <a:pt x="2107" y="805"/>
                  </a:lnTo>
                  <a:lnTo>
                    <a:pt x="2131" y="813"/>
                  </a:lnTo>
                  <a:lnTo>
                    <a:pt x="2152" y="827"/>
                  </a:lnTo>
                  <a:lnTo>
                    <a:pt x="2170" y="844"/>
                  </a:lnTo>
                  <a:lnTo>
                    <a:pt x="2183" y="864"/>
                  </a:lnTo>
                  <a:lnTo>
                    <a:pt x="2191" y="889"/>
                  </a:lnTo>
                  <a:lnTo>
                    <a:pt x="2194" y="914"/>
                  </a:lnTo>
                  <a:lnTo>
                    <a:pt x="2194" y="1388"/>
                  </a:lnTo>
                  <a:lnTo>
                    <a:pt x="2191" y="1413"/>
                  </a:lnTo>
                  <a:lnTo>
                    <a:pt x="2183" y="1437"/>
                  </a:lnTo>
                  <a:lnTo>
                    <a:pt x="2170" y="1458"/>
                  </a:lnTo>
                  <a:lnTo>
                    <a:pt x="2152" y="1475"/>
                  </a:lnTo>
                  <a:lnTo>
                    <a:pt x="2131" y="1489"/>
                  </a:lnTo>
                  <a:lnTo>
                    <a:pt x="2107" y="1497"/>
                  </a:lnTo>
                  <a:lnTo>
                    <a:pt x="2082" y="1500"/>
                  </a:lnTo>
                  <a:lnTo>
                    <a:pt x="2031" y="1500"/>
                  </a:lnTo>
                  <a:lnTo>
                    <a:pt x="2026" y="1507"/>
                  </a:lnTo>
                  <a:lnTo>
                    <a:pt x="2020" y="1514"/>
                  </a:lnTo>
                  <a:lnTo>
                    <a:pt x="1996" y="1543"/>
                  </a:lnTo>
                  <a:lnTo>
                    <a:pt x="1964" y="1569"/>
                  </a:lnTo>
                  <a:lnTo>
                    <a:pt x="1928" y="1593"/>
                  </a:lnTo>
                  <a:lnTo>
                    <a:pt x="1886" y="1613"/>
                  </a:lnTo>
                  <a:lnTo>
                    <a:pt x="1839" y="1632"/>
                  </a:lnTo>
                  <a:lnTo>
                    <a:pt x="1786" y="1648"/>
                  </a:lnTo>
                  <a:lnTo>
                    <a:pt x="1729" y="1662"/>
                  </a:lnTo>
                  <a:lnTo>
                    <a:pt x="1665" y="1672"/>
                  </a:lnTo>
                  <a:lnTo>
                    <a:pt x="1596" y="1682"/>
                  </a:lnTo>
                  <a:lnTo>
                    <a:pt x="1522" y="1688"/>
                  </a:lnTo>
                  <a:lnTo>
                    <a:pt x="1442" y="1692"/>
                  </a:lnTo>
                  <a:lnTo>
                    <a:pt x="1357" y="1693"/>
                  </a:lnTo>
                  <a:lnTo>
                    <a:pt x="1315" y="1693"/>
                  </a:lnTo>
                  <a:lnTo>
                    <a:pt x="1272" y="1692"/>
                  </a:lnTo>
                  <a:lnTo>
                    <a:pt x="1258" y="1708"/>
                  </a:lnTo>
                  <a:lnTo>
                    <a:pt x="1240" y="1720"/>
                  </a:lnTo>
                  <a:lnTo>
                    <a:pt x="1218" y="1728"/>
                  </a:lnTo>
                  <a:lnTo>
                    <a:pt x="1195" y="1732"/>
                  </a:lnTo>
                  <a:lnTo>
                    <a:pt x="1058" y="1732"/>
                  </a:lnTo>
                  <a:lnTo>
                    <a:pt x="1036" y="1728"/>
                  </a:lnTo>
                  <a:lnTo>
                    <a:pt x="1016" y="1721"/>
                  </a:lnTo>
                  <a:lnTo>
                    <a:pt x="998" y="1710"/>
                  </a:lnTo>
                  <a:lnTo>
                    <a:pt x="983" y="1696"/>
                  </a:lnTo>
                  <a:lnTo>
                    <a:pt x="972" y="1677"/>
                  </a:lnTo>
                  <a:lnTo>
                    <a:pt x="964" y="1657"/>
                  </a:lnTo>
                  <a:lnTo>
                    <a:pt x="961" y="1636"/>
                  </a:lnTo>
                  <a:lnTo>
                    <a:pt x="964" y="1613"/>
                  </a:lnTo>
                  <a:lnTo>
                    <a:pt x="972" y="1594"/>
                  </a:lnTo>
                  <a:lnTo>
                    <a:pt x="983" y="1575"/>
                  </a:lnTo>
                  <a:lnTo>
                    <a:pt x="998" y="1561"/>
                  </a:lnTo>
                  <a:lnTo>
                    <a:pt x="1016" y="1550"/>
                  </a:lnTo>
                  <a:lnTo>
                    <a:pt x="1036" y="1543"/>
                  </a:lnTo>
                  <a:lnTo>
                    <a:pt x="1058" y="1540"/>
                  </a:lnTo>
                  <a:lnTo>
                    <a:pt x="1195" y="1540"/>
                  </a:lnTo>
                  <a:lnTo>
                    <a:pt x="1216" y="1542"/>
                  </a:lnTo>
                  <a:lnTo>
                    <a:pt x="1237" y="1549"/>
                  </a:lnTo>
                  <a:lnTo>
                    <a:pt x="1254" y="1560"/>
                  </a:lnTo>
                  <a:lnTo>
                    <a:pt x="1268" y="1574"/>
                  </a:lnTo>
                  <a:lnTo>
                    <a:pt x="1281" y="1592"/>
                  </a:lnTo>
                  <a:lnTo>
                    <a:pt x="1320" y="1592"/>
                  </a:lnTo>
                  <a:lnTo>
                    <a:pt x="1359" y="1593"/>
                  </a:lnTo>
                  <a:lnTo>
                    <a:pt x="1428" y="1592"/>
                  </a:lnTo>
                  <a:lnTo>
                    <a:pt x="1491" y="1589"/>
                  </a:lnTo>
                  <a:lnTo>
                    <a:pt x="1550" y="1586"/>
                  </a:lnTo>
                  <a:lnTo>
                    <a:pt x="1603" y="1581"/>
                  </a:lnTo>
                  <a:lnTo>
                    <a:pt x="1651" y="1573"/>
                  </a:lnTo>
                  <a:lnTo>
                    <a:pt x="1695" y="1566"/>
                  </a:lnTo>
                  <a:lnTo>
                    <a:pt x="1734" y="1558"/>
                  </a:lnTo>
                  <a:lnTo>
                    <a:pt x="1770" y="1549"/>
                  </a:lnTo>
                  <a:lnTo>
                    <a:pt x="1801" y="1540"/>
                  </a:lnTo>
                  <a:lnTo>
                    <a:pt x="1829" y="1530"/>
                  </a:lnTo>
                  <a:lnTo>
                    <a:pt x="1853" y="1518"/>
                  </a:lnTo>
                  <a:lnTo>
                    <a:pt x="1874" y="1508"/>
                  </a:lnTo>
                  <a:lnTo>
                    <a:pt x="1892" y="1497"/>
                  </a:lnTo>
                  <a:lnTo>
                    <a:pt x="1869" y="1489"/>
                  </a:lnTo>
                  <a:lnTo>
                    <a:pt x="1847" y="1475"/>
                  </a:lnTo>
                  <a:lnTo>
                    <a:pt x="1830" y="1458"/>
                  </a:lnTo>
                  <a:lnTo>
                    <a:pt x="1817" y="1438"/>
                  </a:lnTo>
                  <a:lnTo>
                    <a:pt x="1808" y="1413"/>
                  </a:lnTo>
                  <a:lnTo>
                    <a:pt x="1805" y="1388"/>
                  </a:lnTo>
                  <a:lnTo>
                    <a:pt x="1805" y="914"/>
                  </a:lnTo>
                  <a:lnTo>
                    <a:pt x="1807" y="890"/>
                  </a:lnTo>
                  <a:lnTo>
                    <a:pt x="1815" y="868"/>
                  </a:lnTo>
                  <a:lnTo>
                    <a:pt x="1827" y="848"/>
                  </a:lnTo>
                  <a:lnTo>
                    <a:pt x="1841" y="832"/>
                  </a:lnTo>
                  <a:lnTo>
                    <a:pt x="1860" y="818"/>
                  </a:lnTo>
                  <a:lnTo>
                    <a:pt x="1852" y="755"/>
                  </a:lnTo>
                  <a:lnTo>
                    <a:pt x="1842" y="694"/>
                  </a:lnTo>
                  <a:lnTo>
                    <a:pt x="1830" y="636"/>
                  </a:lnTo>
                  <a:lnTo>
                    <a:pt x="1815" y="579"/>
                  </a:lnTo>
                  <a:lnTo>
                    <a:pt x="1796" y="526"/>
                  </a:lnTo>
                  <a:lnTo>
                    <a:pt x="1774" y="475"/>
                  </a:lnTo>
                  <a:lnTo>
                    <a:pt x="1748" y="428"/>
                  </a:lnTo>
                  <a:lnTo>
                    <a:pt x="1720" y="387"/>
                  </a:lnTo>
                  <a:lnTo>
                    <a:pt x="1689" y="350"/>
                  </a:lnTo>
                  <a:lnTo>
                    <a:pt x="1654" y="316"/>
                  </a:lnTo>
                  <a:lnTo>
                    <a:pt x="1616" y="287"/>
                  </a:lnTo>
                  <a:lnTo>
                    <a:pt x="1574" y="259"/>
                  </a:lnTo>
                  <a:lnTo>
                    <a:pt x="1528" y="236"/>
                  </a:lnTo>
                  <a:lnTo>
                    <a:pt x="1479" y="215"/>
                  </a:lnTo>
                  <a:lnTo>
                    <a:pt x="1426" y="199"/>
                  </a:lnTo>
                  <a:lnTo>
                    <a:pt x="1369" y="185"/>
                  </a:lnTo>
                  <a:lnTo>
                    <a:pt x="1307" y="175"/>
                  </a:lnTo>
                  <a:lnTo>
                    <a:pt x="1241" y="166"/>
                  </a:lnTo>
                  <a:lnTo>
                    <a:pt x="1171" y="162"/>
                  </a:lnTo>
                  <a:lnTo>
                    <a:pt x="1096" y="160"/>
                  </a:lnTo>
                  <a:lnTo>
                    <a:pt x="1024" y="162"/>
                  </a:lnTo>
                  <a:lnTo>
                    <a:pt x="956" y="166"/>
                  </a:lnTo>
                  <a:lnTo>
                    <a:pt x="892" y="174"/>
                  </a:lnTo>
                  <a:lnTo>
                    <a:pt x="832" y="184"/>
                  </a:lnTo>
                  <a:lnTo>
                    <a:pt x="778" y="197"/>
                  </a:lnTo>
                  <a:lnTo>
                    <a:pt x="727" y="212"/>
                  </a:lnTo>
                  <a:lnTo>
                    <a:pt x="680" y="231"/>
                  </a:lnTo>
                  <a:lnTo>
                    <a:pt x="636" y="252"/>
                  </a:lnTo>
                  <a:lnTo>
                    <a:pt x="597" y="275"/>
                  </a:lnTo>
                  <a:lnTo>
                    <a:pt x="560" y="300"/>
                  </a:lnTo>
                  <a:lnTo>
                    <a:pt x="528" y="329"/>
                  </a:lnTo>
                  <a:lnTo>
                    <a:pt x="498" y="358"/>
                  </a:lnTo>
                  <a:lnTo>
                    <a:pt x="471" y="391"/>
                  </a:lnTo>
                  <a:lnTo>
                    <a:pt x="447" y="426"/>
                  </a:lnTo>
                  <a:lnTo>
                    <a:pt x="425" y="462"/>
                  </a:lnTo>
                  <a:lnTo>
                    <a:pt x="407" y="500"/>
                  </a:lnTo>
                  <a:lnTo>
                    <a:pt x="391" y="541"/>
                  </a:lnTo>
                  <a:lnTo>
                    <a:pt x="376" y="583"/>
                  </a:lnTo>
                  <a:lnTo>
                    <a:pt x="364" y="627"/>
                  </a:lnTo>
                  <a:lnTo>
                    <a:pt x="354" y="671"/>
                  </a:lnTo>
                  <a:lnTo>
                    <a:pt x="346" y="718"/>
                  </a:lnTo>
                  <a:lnTo>
                    <a:pt x="338" y="767"/>
                  </a:lnTo>
                  <a:lnTo>
                    <a:pt x="333" y="817"/>
                  </a:lnTo>
                  <a:lnTo>
                    <a:pt x="352" y="831"/>
                  </a:lnTo>
                  <a:lnTo>
                    <a:pt x="367" y="848"/>
                  </a:lnTo>
                  <a:lnTo>
                    <a:pt x="378" y="867"/>
                  </a:lnTo>
                  <a:lnTo>
                    <a:pt x="386" y="890"/>
                  </a:lnTo>
                  <a:lnTo>
                    <a:pt x="389" y="914"/>
                  </a:lnTo>
                  <a:lnTo>
                    <a:pt x="389" y="1388"/>
                  </a:lnTo>
                  <a:lnTo>
                    <a:pt x="385" y="1413"/>
                  </a:lnTo>
                  <a:lnTo>
                    <a:pt x="377" y="1437"/>
                  </a:lnTo>
                  <a:lnTo>
                    <a:pt x="364" y="1458"/>
                  </a:lnTo>
                  <a:lnTo>
                    <a:pt x="347" y="1475"/>
                  </a:lnTo>
                  <a:lnTo>
                    <a:pt x="326" y="1489"/>
                  </a:lnTo>
                  <a:lnTo>
                    <a:pt x="303" y="1497"/>
                  </a:lnTo>
                  <a:lnTo>
                    <a:pt x="277" y="1500"/>
                  </a:lnTo>
                  <a:lnTo>
                    <a:pt x="112" y="1500"/>
                  </a:lnTo>
                  <a:lnTo>
                    <a:pt x="87" y="1497"/>
                  </a:lnTo>
                  <a:lnTo>
                    <a:pt x="63" y="1489"/>
                  </a:lnTo>
                  <a:lnTo>
                    <a:pt x="42" y="1475"/>
                  </a:lnTo>
                  <a:lnTo>
                    <a:pt x="24" y="1458"/>
                  </a:lnTo>
                  <a:lnTo>
                    <a:pt x="11" y="1437"/>
                  </a:lnTo>
                  <a:lnTo>
                    <a:pt x="3" y="1413"/>
                  </a:lnTo>
                  <a:lnTo>
                    <a:pt x="0" y="1388"/>
                  </a:lnTo>
                  <a:lnTo>
                    <a:pt x="0" y="914"/>
                  </a:lnTo>
                  <a:lnTo>
                    <a:pt x="3" y="889"/>
                  </a:lnTo>
                  <a:lnTo>
                    <a:pt x="11" y="864"/>
                  </a:lnTo>
                  <a:lnTo>
                    <a:pt x="24" y="844"/>
                  </a:lnTo>
                  <a:lnTo>
                    <a:pt x="42" y="827"/>
                  </a:lnTo>
                  <a:lnTo>
                    <a:pt x="63" y="813"/>
                  </a:lnTo>
                  <a:lnTo>
                    <a:pt x="87" y="805"/>
                  </a:lnTo>
                  <a:lnTo>
                    <a:pt x="112" y="802"/>
                  </a:lnTo>
                  <a:lnTo>
                    <a:pt x="174" y="802"/>
                  </a:lnTo>
                  <a:lnTo>
                    <a:pt x="183" y="728"/>
                  </a:lnTo>
                  <a:lnTo>
                    <a:pt x="194" y="655"/>
                  </a:lnTo>
                  <a:lnTo>
                    <a:pt x="210" y="587"/>
                  </a:lnTo>
                  <a:lnTo>
                    <a:pt x="228" y="521"/>
                  </a:lnTo>
                  <a:lnTo>
                    <a:pt x="250" y="459"/>
                  </a:lnTo>
                  <a:lnTo>
                    <a:pt x="278" y="399"/>
                  </a:lnTo>
                  <a:lnTo>
                    <a:pt x="310" y="343"/>
                  </a:lnTo>
                  <a:lnTo>
                    <a:pt x="341" y="295"/>
                  </a:lnTo>
                  <a:lnTo>
                    <a:pt x="377" y="251"/>
                  </a:lnTo>
                  <a:lnTo>
                    <a:pt x="417" y="211"/>
                  </a:lnTo>
                  <a:lnTo>
                    <a:pt x="460" y="175"/>
                  </a:lnTo>
                  <a:lnTo>
                    <a:pt x="507" y="141"/>
                  </a:lnTo>
                  <a:lnTo>
                    <a:pt x="557" y="111"/>
                  </a:lnTo>
                  <a:lnTo>
                    <a:pt x="612" y="85"/>
                  </a:lnTo>
                  <a:lnTo>
                    <a:pt x="669" y="62"/>
                  </a:lnTo>
                  <a:lnTo>
                    <a:pt x="731" y="44"/>
                  </a:lnTo>
                  <a:lnTo>
                    <a:pt x="797" y="28"/>
                  </a:lnTo>
                  <a:lnTo>
                    <a:pt x="865" y="15"/>
                  </a:lnTo>
                  <a:lnTo>
                    <a:pt x="939" y="7"/>
                  </a:lnTo>
                  <a:lnTo>
                    <a:pt x="1016" y="2"/>
                  </a:lnTo>
                  <a:lnTo>
                    <a:pt x="10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29">
              <a:extLst>
                <a:ext uri="{FF2B5EF4-FFF2-40B4-BE49-F238E27FC236}">
                  <a16:creationId xmlns:a16="http://schemas.microsoft.com/office/drawing/2014/main" id="{6DD68C51-7770-486F-98B1-6AB043A37003}"/>
                </a:ext>
              </a:extLst>
            </p:cNvPr>
            <p:cNvSpPr>
              <a:spLocks noEditPoints="1"/>
            </p:cNvSpPr>
            <p:nvPr/>
          </p:nvSpPr>
          <p:spPr bwMode="auto">
            <a:xfrm>
              <a:off x="-544513" y="4805363"/>
              <a:ext cx="239713" cy="128587"/>
            </a:xfrm>
            <a:custGeom>
              <a:avLst/>
              <a:gdLst>
                <a:gd name="T0" fmla="*/ 2161 w 2713"/>
                <a:gd name="T1" fmla="*/ 727 h 1456"/>
                <a:gd name="T2" fmla="*/ 929 w 2713"/>
                <a:gd name="T3" fmla="*/ 0 h 1456"/>
                <a:gd name="T4" fmla="*/ 1007 w 2713"/>
                <a:gd name="T5" fmla="*/ 47 h 1456"/>
                <a:gd name="T6" fmla="*/ 1167 w 2713"/>
                <a:gd name="T7" fmla="*/ 123 h 1456"/>
                <a:gd name="T8" fmla="*/ 1251 w 2713"/>
                <a:gd name="T9" fmla="*/ 156 h 1456"/>
                <a:gd name="T10" fmla="*/ 1454 w 2713"/>
                <a:gd name="T11" fmla="*/ 170 h 1456"/>
                <a:gd name="T12" fmla="*/ 1490 w 2713"/>
                <a:gd name="T13" fmla="*/ 139 h 1456"/>
                <a:gd name="T14" fmla="*/ 1656 w 2713"/>
                <a:gd name="T15" fmla="*/ 77 h 1456"/>
                <a:gd name="T16" fmla="*/ 1771 w 2713"/>
                <a:gd name="T17" fmla="*/ 3 h 1456"/>
                <a:gd name="T18" fmla="*/ 1814 w 2713"/>
                <a:gd name="T19" fmla="*/ 5 h 1456"/>
                <a:gd name="T20" fmla="*/ 1880 w 2713"/>
                <a:gd name="T21" fmla="*/ 41 h 1456"/>
                <a:gd name="T22" fmla="*/ 1998 w 2713"/>
                <a:gd name="T23" fmla="*/ 104 h 1456"/>
                <a:gd name="T24" fmla="*/ 2128 w 2713"/>
                <a:gd name="T25" fmla="*/ 174 h 1456"/>
                <a:gd name="T26" fmla="*/ 2257 w 2713"/>
                <a:gd name="T27" fmla="*/ 246 h 1456"/>
                <a:gd name="T28" fmla="*/ 2367 w 2713"/>
                <a:gd name="T29" fmla="*/ 310 h 1456"/>
                <a:gd name="T30" fmla="*/ 2445 w 2713"/>
                <a:gd name="T31" fmla="*/ 358 h 1456"/>
                <a:gd name="T32" fmla="*/ 2529 w 2713"/>
                <a:gd name="T33" fmla="*/ 443 h 1456"/>
                <a:gd name="T34" fmla="*/ 2595 w 2713"/>
                <a:gd name="T35" fmla="*/ 561 h 1456"/>
                <a:gd name="T36" fmla="*/ 2646 w 2713"/>
                <a:gd name="T37" fmla="*/ 700 h 1456"/>
                <a:gd name="T38" fmla="*/ 2685 w 2713"/>
                <a:gd name="T39" fmla="*/ 849 h 1456"/>
                <a:gd name="T40" fmla="*/ 2713 w 2713"/>
                <a:gd name="T41" fmla="*/ 994 h 1456"/>
                <a:gd name="T42" fmla="*/ 2710 w 2713"/>
                <a:gd name="T43" fmla="*/ 1021 h 1456"/>
                <a:gd name="T44" fmla="*/ 2700 w 2713"/>
                <a:gd name="T45" fmla="*/ 1041 h 1456"/>
                <a:gd name="T46" fmla="*/ 2677 w 2713"/>
                <a:gd name="T47" fmla="*/ 1076 h 1456"/>
                <a:gd name="T48" fmla="*/ 2638 w 2713"/>
                <a:gd name="T49" fmla="*/ 1122 h 1456"/>
                <a:gd name="T50" fmla="*/ 2578 w 2713"/>
                <a:gd name="T51" fmla="*/ 1176 h 1456"/>
                <a:gd name="T52" fmla="*/ 2493 w 2713"/>
                <a:gd name="T53" fmla="*/ 1234 h 1456"/>
                <a:gd name="T54" fmla="*/ 2379 w 2713"/>
                <a:gd name="T55" fmla="*/ 1292 h 1456"/>
                <a:gd name="T56" fmla="*/ 2233 w 2713"/>
                <a:gd name="T57" fmla="*/ 1347 h 1456"/>
                <a:gd name="T58" fmla="*/ 2051 w 2713"/>
                <a:gd name="T59" fmla="*/ 1394 h 1456"/>
                <a:gd name="T60" fmla="*/ 1828 w 2713"/>
                <a:gd name="T61" fmla="*/ 1429 h 1456"/>
                <a:gd name="T62" fmla="*/ 1561 w 2713"/>
                <a:gd name="T63" fmla="*/ 1452 h 1456"/>
                <a:gd name="T64" fmla="*/ 1252 w 2713"/>
                <a:gd name="T65" fmla="*/ 1455 h 1456"/>
                <a:gd name="T66" fmla="*/ 970 w 2713"/>
                <a:gd name="T67" fmla="*/ 1439 h 1456"/>
                <a:gd name="T68" fmla="*/ 732 w 2713"/>
                <a:gd name="T69" fmla="*/ 1407 h 1456"/>
                <a:gd name="T70" fmla="*/ 537 w 2713"/>
                <a:gd name="T71" fmla="*/ 1363 h 1456"/>
                <a:gd name="T72" fmla="*/ 379 w 2713"/>
                <a:gd name="T73" fmla="*/ 1311 h 1456"/>
                <a:gd name="T74" fmla="*/ 256 w 2713"/>
                <a:gd name="T75" fmla="*/ 1254 h 1456"/>
                <a:gd name="T76" fmla="*/ 162 w 2713"/>
                <a:gd name="T77" fmla="*/ 1196 h 1456"/>
                <a:gd name="T78" fmla="*/ 94 w 2713"/>
                <a:gd name="T79" fmla="*/ 1140 h 1456"/>
                <a:gd name="T80" fmla="*/ 48 w 2713"/>
                <a:gd name="T81" fmla="*/ 1091 h 1456"/>
                <a:gd name="T82" fmla="*/ 19 w 2713"/>
                <a:gd name="T83" fmla="*/ 1051 h 1456"/>
                <a:gd name="T84" fmla="*/ 6 w 2713"/>
                <a:gd name="T85" fmla="*/ 1026 h 1456"/>
                <a:gd name="T86" fmla="*/ 0 w 2713"/>
                <a:gd name="T87" fmla="*/ 1006 h 1456"/>
                <a:gd name="T88" fmla="*/ 8 w 2713"/>
                <a:gd name="T89" fmla="*/ 953 h 1456"/>
                <a:gd name="T90" fmla="*/ 28 w 2713"/>
                <a:gd name="T91" fmla="*/ 856 h 1456"/>
                <a:gd name="T92" fmla="*/ 60 w 2713"/>
                <a:gd name="T93" fmla="*/ 732 h 1456"/>
                <a:gd name="T94" fmla="*/ 105 w 2713"/>
                <a:gd name="T95" fmla="*/ 600 h 1456"/>
                <a:gd name="T96" fmla="*/ 166 w 2713"/>
                <a:gd name="T97" fmla="*/ 476 h 1456"/>
                <a:gd name="T98" fmla="*/ 240 w 2713"/>
                <a:gd name="T99" fmla="*/ 380 h 1456"/>
                <a:gd name="T100" fmla="*/ 313 w 2713"/>
                <a:gd name="T101" fmla="*/ 329 h 1456"/>
                <a:gd name="T102" fmla="*/ 408 w 2713"/>
                <a:gd name="T103" fmla="*/ 274 h 1456"/>
                <a:gd name="T104" fmla="*/ 525 w 2713"/>
                <a:gd name="T105" fmla="*/ 209 h 1456"/>
                <a:gd name="T106" fmla="*/ 650 w 2713"/>
                <a:gd name="T107" fmla="*/ 141 h 1456"/>
                <a:gd name="T108" fmla="*/ 770 w 2713"/>
                <a:gd name="T109" fmla="*/ 75 h 1456"/>
                <a:gd name="T110" fmla="*/ 873 w 2713"/>
                <a:gd name="T111" fmla="*/ 20 h 1456"/>
                <a:gd name="T112" fmla="*/ 929 w 2713"/>
                <a:gd name="T113" fmla="*/ 0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13" h="1456">
                  <a:moveTo>
                    <a:pt x="1692" y="629"/>
                  </a:moveTo>
                  <a:lnTo>
                    <a:pt x="1692" y="727"/>
                  </a:lnTo>
                  <a:lnTo>
                    <a:pt x="2161" y="727"/>
                  </a:lnTo>
                  <a:lnTo>
                    <a:pt x="2161" y="629"/>
                  </a:lnTo>
                  <a:lnTo>
                    <a:pt x="1692" y="629"/>
                  </a:lnTo>
                  <a:close/>
                  <a:moveTo>
                    <a:pt x="929" y="0"/>
                  </a:moveTo>
                  <a:lnTo>
                    <a:pt x="943" y="3"/>
                  </a:lnTo>
                  <a:lnTo>
                    <a:pt x="956" y="10"/>
                  </a:lnTo>
                  <a:lnTo>
                    <a:pt x="1007" y="47"/>
                  </a:lnTo>
                  <a:lnTo>
                    <a:pt x="1058" y="77"/>
                  </a:lnTo>
                  <a:lnTo>
                    <a:pt x="1112" y="103"/>
                  </a:lnTo>
                  <a:lnTo>
                    <a:pt x="1167" y="123"/>
                  </a:lnTo>
                  <a:lnTo>
                    <a:pt x="1223" y="139"/>
                  </a:lnTo>
                  <a:lnTo>
                    <a:pt x="1239" y="146"/>
                  </a:lnTo>
                  <a:lnTo>
                    <a:pt x="1251" y="156"/>
                  </a:lnTo>
                  <a:lnTo>
                    <a:pt x="1260" y="170"/>
                  </a:lnTo>
                  <a:lnTo>
                    <a:pt x="1356" y="425"/>
                  </a:lnTo>
                  <a:lnTo>
                    <a:pt x="1454" y="170"/>
                  </a:lnTo>
                  <a:lnTo>
                    <a:pt x="1463" y="156"/>
                  </a:lnTo>
                  <a:lnTo>
                    <a:pt x="1475" y="146"/>
                  </a:lnTo>
                  <a:lnTo>
                    <a:pt x="1490" y="139"/>
                  </a:lnTo>
                  <a:lnTo>
                    <a:pt x="1547" y="123"/>
                  </a:lnTo>
                  <a:lnTo>
                    <a:pt x="1602" y="103"/>
                  </a:lnTo>
                  <a:lnTo>
                    <a:pt x="1656" y="77"/>
                  </a:lnTo>
                  <a:lnTo>
                    <a:pt x="1707" y="47"/>
                  </a:lnTo>
                  <a:lnTo>
                    <a:pt x="1757" y="10"/>
                  </a:lnTo>
                  <a:lnTo>
                    <a:pt x="1771" y="3"/>
                  </a:lnTo>
                  <a:lnTo>
                    <a:pt x="1785" y="0"/>
                  </a:lnTo>
                  <a:lnTo>
                    <a:pt x="1799" y="1"/>
                  </a:lnTo>
                  <a:lnTo>
                    <a:pt x="1814" y="5"/>
                  </a:lnTo>
                  <a:lnTo>
                    <a:pt x="1817" y="7"/>
                  </a:lnTo>
                  <a:lnTo>
                    <a:pt x="1846" y="23"/>
                  </a:lnTo>
                  <a:lnTo>
                    <a:pt x="1880" y="41"/>
                  </a:lnTo>
                  <a:lnTo>
                    <a:pt x="1917" y="60"/>
                  </a:lnTo>
                  <a:lnTo>
                    <a:pt x="1956" y="82"/>
                  </a:lnTo>
                  <a:lnTo>
                    <a:pt x="1998" y="104"/>
                  </a:lnTo>
                  <a:lnTo>
                    <a:pt x="2040" y="127"/>
                  </a:lnTo>
                  <a:lnTo>
                    <a:pt x="2084" y="151"/>
                  </a:lnTo>
                  <a:lnTo>
                    <a:pt x="2128" y="174"/>
                  </a:lnTo>
                  <a:lnTo>
                    <a:pt x="2172" y="199"/>
                  </a:lnTo>
                  <a:lnTo>
                    <a:pt x="2215" y="222"/>
                  </a:lnTo>
                  <a:lnTo>
                    <a:pt x="2257" y="246"/>
                  </a:lnTo>
                  <a:lnTo>
                    <a:pt x="2297" y="268"/>
                  </a:lnTo>
                  <a:lnTo>
                    <a:pt x="2333" y="290"/>
                  </a:lnTo>
                  <a:lnTo>
                    <a:pt x="2367" y="310"/>
                  </a:lnTo>
                  <a:lnTo>
                    <a:pt x="2398" y="328"/>
                  </a:lnTo>
                  <a:lnTo>
                    <a:pt x="2423" y="344"/>
                  </a:lnTo>
                  <a:lnTo>
                    <a:pt x="2445" y="358"/>
                  </a:lnTo>
                  <a:lnTo>
                    <a:pt x="2475" y="381"/>
                  </a:lnTo>
                  <a:lnTo>
                    <a:pt x="2502" y="410"/>
                  </a:lnTo>
                  <a:lnTo>
                    <a:pt x="2529" y="443"/>
                  </a:lnTo>
                  <a:lnTo>
                    <a:pt x="2552" y="478"/>
                  </a:lnTo>
                  <a:lnTo>
                    <a:pt x="2575" y="518"/>
                  </a:lnTo>
                  <a:lnTo>
                    <a:pt x="2595" y="561"/>
                  </a:lnTo>
                  <a:lnTo>
                    <a:pt x="2614" y="606"/>
                  </a:lnTo>
                  <a:lnTo>
                    <a:pt x="2631" y="652"/>
                  </a:lnTo>
                  <a:lnTo>
                    <a:pt x="2646" y="700"/>
                  </a:lnTo>
                  <a:lnTo>
                    <a:pt x="2661" y="749"/>
                  </a:lnTo>
                  <a:lnTo>
                    <a:pt x="2674" y="799"/>
                  </a:lnTo>
                  <a:lnTo>
                    <a:pt x="2685" y="849"/>
                  </a:lnTo>
                  <a:lnTo>
                    <a:pt x="2695" y="898"/>
                  </a:lnTo>
                  <a:lnTo>
                    <a:pt x="2705" y="946"/>
                  </a:lnTo>
                  <a:lnTo>
                    <a:pt x="2713" y="994"/>
                  </a:lnTo>
                  <a:lnTo>
                    <a:pt x="2713" y="1006"/>
                  </a:lnTo>
                  <a:lnTo>
                    <a:pt x="2711" y="1018"/>
                  </a:lnTo>
                  <a:lnTo>
                    <a:pt x="2710" y="1021"/>
                  </a:lnTo>
                  <a:lnTo>
                    <a:pt x="2708" y="1026"/>
                  </a:lnTo>
                  <a:lnTo>
                    <a:pt x="2705" y="1032"/>
                  </a:lnTo>
                  <a:lnTo>
                    <a:pt x="2700" y="1041"/>
                  </a:lnTo>
                  <a:lnTo>
                    <a:pt x="2694" y="1051"/>
                  </a:lnTo>
                  <a:lnTo>
                    <a:pt x="2686" y="1063"/>
                  </a:lnTo>
                  <a:lnTo>
                    <a:pt x="2677" y="1076"/>
                  </a:lnTo>
                  <a:lnTo>
                    <a:pt x="2666" y="1091"/>
                  </a:lnTo>
                  <a:lnTo>
                    <a:pt x="2653" y="1106"/>
                  </a:lnTo>
                  <a:lnTo>
                    <a:pt x="2638" y="1122"/>
                  </a:lnTo>
                  <a:lnTo>
                    <a:pt x="2620" y="1140"/>
                  </a:lnTo>
                  <a:lnTo>
                    <a:pt x="2600" y="1158"/>
                  </a:lnTo>
                  <a:lnTo>
                    <a:pt x="2578" y="1176"/>
                  </a:lnTo>
                  <a:lnTo>
                    <a:pt x="2552" y="1196"/>
                  </a:lnTo>
                  <a:lnTo>
                    <a:pt x="2524" y="1215"/>
                  </a:lnTo>
                  <a:lnTo>
                    <a:pt x="2493" y="1234"/>
                  </a:lnTo>
                  <a:lnTo>
                    <a:pt x="2458" y="1254"/>
                  </a:lnTo>
                  <a:lnTo>
                    <a:pt x="2420" y="1273"/>
                  </a:lnTo>
                  <a:lnTo>
                    <a:pt x="2379" y="1292"/>
                  </a:lnTo>
                  <a:lnTo>
                    <a:pt x="2334" y="1311"/>
                  </a:lnTo>
                  <a:lnTo>
                    <a:pt x="2285" y="1329"/>
                  </a:lnTo>
                  <a:lnTo>
                    <a:pt x="2233" y="1347"/>
                  </a:lnTo>
                  <a:lnTo>
                    <a:pt x="2177" y="1363"/>
                  </a:lnTo>
                  <a:lnTo>
                    <a:pt x="2115" y="1379"/>
                  </a:lnTo>
                  <a:lnTo>
                    <a:pt x="2051" y="1394"/>
                  </a:lnTo>
                  <a:lnTo>
                    <a:pt x="1981" y="1407"/>
                  </a:lnTo>
                  <a:lnTo>
                    <a:pt x="1907" y="1419"/>
                  </a:lnTo>
                  <a:lnTo>
                    <a:pt x="1828" y="1429"/>
                  </a:lnTo>
                  <a:lnTo>
                    <a:pt x="1744" y="1439"/>
                  </a:lnTo>
                  <a:lnTo>
                    <a:pt x="1655" y="1446"/>
                  </a:lnTo>
                  <a:lnTo>
                    <a:pt x="1561" y="1452"/>
                  </a:lnTo>
                  <a:lnTo>
                    <a:pt x="1462" y="1455"/>
                  </a:lnTo>
                  <a:lnTo>
                    <a:pt x="1356" y="1456"/>
                  </a:lnTo>
                  <a:lnTo>
                    <a:pt x="1252" y="1455"/>
                  </a:lnTo>
                  <a:lnTo>
                    <a:pt x="1153" y="1452"/>
                  </a:lnTo>
                  <a:lnTo>
                    <a:pt x="1059" y="1446"/>
                  </a:lnTo>
                  <a:lnTo>
                    <a:pt x="970" y="1439"/>
                  </a:lnTo>
                  <a:lnTo>
                    <a:pt x="886" y="1429"/>
                  </a:lnTo>
                  <a:lnTo>
                    <a:pt x="807" y="1419"/>
                  </a:lnTo>
                  <a:lnTo>
                    <a:pt x="732" y="1407"/>
                  </a:lnTo>
                  <a:lnTo>
                    <a:pt x="663" y="1394"/>
                  </a:lnTo>
                  <a:lnTo>
                    <a:pt x="598" y="1379"/>
                  </a:lnTo>
                  <a:lnTo>
                    <a:pt x="537" y="1363"/>
                  </a:lnTo>
                  <a:lnTo>
                    <a:pt x="481" y="1347"/>
                  </a:lnTo>
                  <a:lnTo>
                    <a:pt x="429" y="1329"/>
                  </a:lnTo>
                  <a:lnTo>
                    <a:pt x="379" y="1311"/>
                  </a:lnTo>
                  <a:lnTo>
                    <a:pt x="334" y="1292"/>
                  </a:lnTo>
                  <a:lnTo>
                    <a:pt x="294" y="1273"/>
                  </a:lnTo>
                  <a:lnTo>
                    <a:pt x="256" y="1254"/>
                  </a:lnTo>
                  <a:lnTo>
                    <a:pt x="221" y="1234"/>
                  </a:lnTo>
                  <a:lnTo>
                    <a:pt x="190" y="1215"/>
                  </a:lnTo>
                  <a:lnTo>
                    <a:pt x="162" y="1196"/>
                  </a:lnTo>
                  <a:lnTo>
                    <a:pt x="136" y="1176"/>
                  </a:lnTo>
                  <a:lnTo>
                    <a:pt x="114" y="1158"/>
                  </a:lnTo>
                  <a:lnTo>
                    <a:pt x="94" y="1140"/>
                  </a:lnTo>
                  <a:lnTo>
                    <a:pt x="76" y="1122"/>
                  </a:lnTo>
                  <a:lnTo>
                    <a:pt x="60" y="1106"/>
                  </a:lnTo>
                  <a:lnTo>
                    <a:pt x="48" y="1091"/>
                  </a:lnTo>
                  <a:lnTo>
                    <a:pt x="37" y="1076"/>
                  </a:lnTo>
                  <a:lnTo>
                    <a:pt x="28" y="1063"/>
                  </a:lnTo>
                  <a:lnTo>
                    <a:pt x="19" y="1051"/>
                  </a:lnTo>
                  <a:lnTo>
                    <a:pt x="14" y="1041"/>
                  </a:lnTo>
                  <a:lnTo>
                    <a:pt x="9" y="1032"/>
                  </a:lnTo>
                  <a:lnTo>
                    <a:pt x="6" y="1026"/>
                  </a:lnTo>
                  <a:lnTo>
                    <a:pt x="4" y="1021"/>
                  </a:lnTo>
                  <a:lnTo>
                    <a:pt x="3" y="1018"/>
                  </a:lnTo>
                  <a:lnTo>
                    <a:pt x="0" y="1006"/>
                  </a:lnTo>
                  <a:lnTo>
                    <a:pt x="1" y="994"/>
                  </a:lnTo>
                  <a:lnTo>
                    <a:pt x="4" y="976"/>
                  </a:lnTo>
                  <a:lnTo>
                    <a:pt x="8" y="953"/>
                  </a:lnTo>
                  <a:lnTo>
                    <a:pt x="13" y="925"/>
                  </a:lnTo>
                  <a:lnTo>
                    <a:pt x="19" y="893"/>
                  </a:lnTo>
                  <a:lnTo>
                    <a:pt x="28" y="856"/>
                  </a:lnTo>
                  <a:lnTo>
                    <a:pt x="37" y="817"/>
                  </a:lnTo>
                  <a:lnTo>
                    <a:pt x="48" y="775"/>
                  </a:lnTo>
                  <a:lnTo>
                    <a:pt x="60" y="732"/>
                  </a:lnTo>
                  <a:lnTo>
                    <a:pt x="74" y="689"/>
                  </a:lnTo>
                  <a:lnTo>
                    <a:pt x="89" y="644"/>
                  </a:lnTo>
                  <a:lnTo>
                    <a:pt x="105" y="600"/>
                  </a:lnTo>
                  <a:lnTo>
                    <a:pt x="124" y="557"/>
                  </a:lnTo>
                  <a:lnTo>
                    <a:pt x="144" y="515"/>
                  </a:lnTo>
                  <a:lnTo>
                    <a:pt x="166" y="476"/>
                  </a:lnTo>
                  <a:lnTo>
                    <a:pt x="189" y="441"/>
                  </a:lnTo>
                  <a:lnTo>
                    <a:pt x="214" y="408"/>
                  </a:lnTo>
                  <a:lnTo>
                    <a:pt x="240" y="380"/>
                  </a:lnTo>
                  <a:lnTo>
                    <a:pt x="269" y="358"/>
                  </a:lnTo>
                  <a:lnTo>
                    <a:pt x="289" y="345"/>
                  </a:lnTo>
                  <a:lnTo>
                    <a:pt x="313" y="329"/>
                  </a:lnTo>
                  <a:lnTo>
                    <a:pt x="342" y="313"/>
                  </a:lnTo>
                  <a:lnTo>
                    <a:pt x="373" y="295"/>
                  </a:lnTo>
                  <a:lnTo>
                    <a:pt x="408" y="274"/>
                  </a:lnTo>
                  <a:lnTo>
                    <a:pt x="445" y="254"/>
                  </a:lnTo>
                  <a:lnTo>
                    <a:pt x="484" y="231"/>
                  </a:lnTo>
                  <a:lnTo>
                    <a:pt x="525" y="209"/>
                  </a:lnTo>
                  <a:lnTo>
                    <a:pt x="566" y="187"/>
                  </a:lnTo>
                  <a:lnTo>
                    <a:pt x="608" y="163"/>
                  </a:lnTo>
                  <a:lnTo>
                    <a:pt x="650" y="141"/>
                  </a:lnTo>
                  <a:lnTo>
                    <a:pt x="691" y="118"/>
                  </a:lnTo>
                  <a:lnTo>
                    <a:pt x="731" y="96"/>
                  </a:lnTo>
                  <a:lnTo>
                    <a:pt x="770" y="75"/>
                  </a:lnTo>
                  <a:lnTo>
                    <a:pt x="807" y="55"/>
                  </a:lnTo>
                  <a:lnTo>
                    <a:pt x="841" y="37"/>
                  </a:lnTo>
                  <a:lnTo>
                    <a:pt x="873" y="20"/>
                  </a:lnTo>
                  <a:lnTo>
                    <a:pt x="900" y="5"/>
                  </a:lnTo>
                  <a:lnTo>
                    <a:pt x="915" y="1"/>
                  </a:lnTo>
                  <a:lnTo>
                    <a:pt x="9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cxnSp>
        <p:nvCxnSpPr>
          <p:cNvPr id="34" name="Straight Connector 33">
            <a:extLst>
              <a:ext uri="{FF2B5EF4-FFF2-40B4-BE49-F238E27FC236}">
                <a16:creationId xmlns:a16="http://schemas.microsoft.com/office/drawing/2014/main" id="{ABB8340E-800D-49CD-8BF8-4446D2AB4C92}"/>
              </a:ext>
            </a:extLst>
          </p:cNvPr>
          <p:cNvCxnSpPr>
            <a:cxnSpLocks/>
          </p:cNvCxnSpPr>
          <p:nvPr/>
        </p:nvCxnSpPr>
        <p:spPr>
          <a:xfrm>
            <a:off x="2243139" y="2461596"/>
            <a:ext cx="6353288"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9F68765-6942-4DAD-8E9E-9F420E2B386B}"/>
              </a:ext>
            </a:extLst>
          </p:cNvPr>
          <p:cNvCxnSpPr>
            <a:cxnSpLocks/>
          </p:cNvCxnSpPr>
          <p:nvPr/>
        </p:nvCxnSpPr>
        <p:spPr>
          <a:xfrm>
            <a:off x="2243139" y="3581776"/>
            <a:ext cx="6353288"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5" name="TextBox 34">
            <a:hlinkClick r:id="rId5" action="ppaction://hlinksldjump"/>
          </p:cNvPr>
          <p:cNvSpPr txBox="1"/>
          <p:nvPr/>
        </p:nvSpPr>
        <p:spPr>
          <a:xfrm>
            <a:off x="8000426" y="4409641"/>
            <a:ext cx="704039" cy="307777"/>
          </a:xfrm>
          <a:prstGeom prst="rect">
            <a:avLst/>
          </a:prstGeom>
          <a:noFill/>
        </p:spPr>
        <p:txBody>
          <a:bodyPr wrap="none" rtlCol="0">
            <a:spAutoFit/>
          </a:bodyPr>
          <a:lstStyle/>
          <a:p>
            <a:r>
              <a:rPr lang="en-GB" sz="1400" b="1" dirty="0">
                <a:solidFill>
                  <a:schemeClr val="accent3">
                    <a:lumMod val="75000"/>
                  </a:schemeClr>
                </a:solidFill>
                <a:latin typeface="+mj-lt"/>
              </a:rPr>
              <a:t>BACK</a:t>
            </a:r>
          </a:p>
        </p:txBody>
      </p:sp>
      <p:pic>
        <p:nvPicPr>
          <p:cNvPr id="20" name="Picture 19" descr="Application&#10;&#10;Description automatically generated">
            <a:extLst>
              <a:ext uri="{FF2B5EF4-FFF2-40B4-BE49-F238E27FC236}">
                <a16:creationId xmlns:a16="http://schemas.microsoft.com/office/drawing/2014/main" id="{E6BB39FB-A276-4D58-ABCF-97311E527A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19985312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 name="Object 1" hidden="1">
            <a:extLst>
              <a:ext uri="{FF2B5EF4-FFF2-40B4-BE49-F238E27FC236}">
                <a16:creationId xmlns:a16="http://schemas.microsoft.com/office/drawing/2014/main" id="{954AC8BA-3287-48F4-B6FD-D2274F151885}"/>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954AC8BA-3287-48F4-B6FD-D2274F15188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2E9FA88-CD7E-40DE-966E-06414AFEA66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2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Title 2"/>
          <p:cNvSpPr>
            <a:spLocks noGrp="1"/>
          </p:cNvSpPr>
          <p:nvPr>
            <p:ph type="ctrTitle"/>
          </p:nvPr>
        </p:nvSpPr>
        <p:spPr>
          <a:xfrm>
            <a:off x="350520" y="3703920"/>
            <a:ext cx="8300720" cy="1081440"/>
          </a:xfrm>
        </p:spPr>
        <p:txBody>
          <a:bodyPr/>
          <a:lstStyle/>
          <a:p>
            <a:r>
              <a:rPr lang="en-US" dirty="0"/>
              <a:t>3. What is my operational / org model?</a:t>
            </a:r>
          </a:p>
        </p:txBody>
      </p:sp>
      <p:sp>
        <p:nvSpPr>
          <p:cNvPr id="21" name="Title 2"/>
          <p:cNvSpPr txBox="1">
            <a:spLocks/>
          </p:cNvSpPr>
          <p:nvPr/>
        </p:nvSpPr>
        <p:spPr>
          <a:xfrm>
            <a:off x="502920" y="3856320"/>
            <a:ext cx="8300720" cy="1081440"/>
          </a:xfrm>
          <a:prstGeom prst="rect">
            <a:avLst/>
          </a:prstGeom>
        </p:spPr>
        <p:txBody>
          <a:bodyPr/>
          <a:lstStyle>
            <a:lvl1pPr algn="l" defTabSz="914400" rtl="0" eaLnBrk="1" latinLnBrk="0" hangingPunct="1">
              <a:spcBef>
                <a:spcPct val="0"/>
              </a:spcBef>
              <a:buNone/>
              <a:defRPr sz="3200" b="1" kern="1200">
                <a:solidFill>
                  <a:srgbClr val="FFFFFF"/>
                </a:solidFill>
                <a:latin typeface="Arial" panose="020B0604020202020204" pitchFamily="34" charset="0"/>
                <a:ea typeface="+mj-ea"/>
                <a:cs typeface="Arial" panose="020B0604020202020204" pitchFamily="34" charset="0"/>
              </a:defRPr>
            </a:lvl1pPr>
          </a:lstStyle>
          <a:p>
            <a:r>
              <a:rPr lang="en-US" dirty="0">
                <a:solidFill>
                  <a:schemeClr val="accent2"/>
                </a:solidFill>
              </a:rPr>
              <a:t>6.2 Department descriptions</a:t>
            </a:r>
          </a:p>
        </p:txBody>
      </p:sp>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87045" y="662693"/>
            <a:ext cx="3654395" cy="3654395"/>
          </a:xfrm>
          <a:prstGeom prst="rect">
            <a:avLst/>
          </a:prstGeom>
        </p:spPr>
      </p:pic>
      <p:pic>
        <p:nvPicPr>
          <p:cNvPr id="9" name="Picture 8" descr="Application&#10;&#10;Description automatically generated">
            <a:extLst>
              <a:ext uri="{FF2B5EF4-FFF2-40B4-BE49-F238E27FC236}">
                <a16:creationId xmlns:a16="http://schemas.microsoft.com/office/drawing/2014/main" id="{AE3C7814-C493-4A6A-B976-510B471DE3A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0520" y="682273"/>
            <a:ext cx="1008011" cy="1093487"/>
          </a:xfrm>
          <a:prstGeom prst="rect">
            <a:avLst/>
          </a:prstGeom>
        </p:spPr>
      </p:pic>
    </p:spTree>
    <p:extLst>
      <p:ext uri="{BB962C8B-B14F-4D97-AF65-F5344CB8AC3E}">
        <p14:creationId xmlns:p14="http://schemas.microsoft.com/office/powerpoint/2010/main" val="42120787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7114" y="396000"/>
            <a:ext cx="7399312" cy="857250"/>
          </a:xfrm>
        </p:spPr>
        <p:txBody>
          <a:bodyPr lIns="0" tIns="0" rIns="0" bIns="0">
            <a:normAutofit/>
          </a:bodyPr>
          <a:lstStyle/>
          <a:p>
            <a:r>
              <a:rPr lang="en-GB" dirty="0"/>
              <a:t>Departmental overview: Supply chain (1/2)</a:t>
            </a:r>
            <a:endParaRPr lang="en-US" dirty="0"/>
          </a:p>
        </p:txBody>
      </p:sp>
      <p:sp>
        <p:nvSpPr>
          <p:cNvPr id="16" name="Rectangle 15">
            <a:extLst>
              <a:ext uri="{FF2B5EF4-FFF2-40B4-BE49-F238E27FC236}">
                <a16:creationId xmlns:a16="http://schemas.microsoft.com/office/drawing/2014/main" id="{758BB268-6E34-42BF-AC2B-EE9DB75D238D}"/>
              </a:ext>
            </a:extLst>
          </p:cNvPr>
          <p:cNvSpPr>
            <a:spLocks/>
          </p:cNvSpPr>
          <p:nvPr/>
        </p:nvSpPr>
        <p:spPr>
          <a:xfrm>
            <a:off x="1195470" y="1775618"/>
            <a:ext cx="7506558" cy="1323000"/>
          </a:xfrm>
          <a:prstGeom prst="rect">
            <a:avLst/>
          </a:prstGeom>
          <a:solidFill>
            <a:schemeClr val="accent3">
              <a:lumMod val="40000"/>
              <a:lumOff val="60000"/>
            </a:schemeClr>
          </a:solid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noAutofit/>
          </a:bodyPr>
          <a:lstStyle/>
          <a:p>
            <a:pPr>
              <a:lnSpc>
                <a:spcPct val="90000"/>
              </a:lnSpc>
              <a:spcBef>
                <a:spcPts val="300"/>
              </a:spcBef>
            </a:pPr>
            <a:r>
              <a:rPr lang="en-US" sz="1275" b="1" dirty="0">
                <a:solidFill>
                  <a:srgbClr val="DE002B"/>
                </a:solidFill>
                <a:latin typeface="+mj-lt"/>
              </a:rPr>
              <a:t>Merchant </a:t>
            </a:r>
            <a:br>
              <a:rPr lang="en-US" sz="1275" b="1" dirty="0">
                <a:solidFill>
                  <a:srgbClr val="DE002B"/>
                </a:solidFill>
                <a:latin typeface="+mj-lt"/>
              </a:rPr>
            </a:br>
            <a:r>
              <a:rPr lang="en-US" sz="1275" b="1" dirty="0">
                <a:solidFill>
                  <a:srgbClr val="DE002B"/>
                </a:solidFill>
                <a:latin typeface="+mj-lt"/>
              </a:rPr>
              <a:t>management</a:t>
            </a:r>
          </a:p>
        </p:txBody>
      </p:sp>
      <p:sp>
        <p:nvSpPr>
          <p:cNvPr id="18" name="Rectangle: Rounded Corners 7">
            <a:extLst>
              <a:ext uri="{FF2B5EF4-FFF2-40B4-BE49-F238E27FC236}">
                <a16:creationId xmlns:a16="http://schemas.microsoft.com/office/drawing/2014/main" id="{7BB2D4BE-DCDF-4FF0-A276-055E0D8D527E}"/>
              </a:ext>
            </a:extLst>
          </p:cNvPr>
          <p:cNvSpPr>
            <a:spLocks/>
          </p:cNvSpPr>
          <p:nvPr/>
        </p:nvSpPr>
        <p:spPr>
          <a:xfrm>
            <a:off x="1197113" y="3183868"/>
            <a:ext cx="7506558" cy="1323000"/>
          </a:xfrm>
          <a:prstGeom prst="rect">
            <a:avLst/>
          </a:prstGeom>
          <a:solidFill>
            <a:schemeClr val="accent3">
              <a:lumMod val="40000"/>
              <a:lumOff val="60000"/>
            </a:schemeClr>
          </a:solid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noAutofit/>
          </a:bodyPr>
          <a:lstStyle/>
          <a:p>
            <a:pPr>
              <a:lnSpc>
                <a:spcPct val="90000"/>
              </a:lnSpc>
              <a:spcBef>
                <a:spcPts val="300"/>
              </a:spcBef>
            </a:pPr>
            <a:r>
              <a:rPr lang="en-US" sz="1275" b="1" dirty="0">
                <a:solidFill>
                  <a:srgbClr val="DE002B"/>
                </a:solidFill>
                <a:latin typeface="+mj-lt"/>
              </a:rPr>
              <a:t>Category &amp; </a:t>
            </a:r>
            <a:br>
              <a:rPr lang="en-US" sz="1275" b="1" dirty="0">
                <a:solidFill>
                  <a:srgbClr val="DE002B"/>
                </a:solidFill>
                <a:latin typeface="+mj-lt"/>
              </a:rPr>
            </a:br>
            <a:r>
              <a:rPr lang="en-US" sz="1275" b="1" dirty="0">
                <a:solidFill>
                  <a:srgbClr val="DE002B"/>
                </a:solidFill>
                <a:latin typeface="+mj-lt"/>
              </a:rPr>
              <a:t>product </a:t>
            </a:r>
            <a:br>
              <a:rPr lang="en-US" sz="1275" b="1" dirty="0">
                <a:solidFill>
                  <a:srgbClr val="DE002B"/>
                </a:solidFill>
                <a:latin typeface="+mj-lt"/>
              </a:rPr>
            </a:br>
            <a:r>
              <a:rPr lang="en-US" sz="1275" b="1" dirty="0">
                <a:solidFill>
                  <a:srgbClr val="DE002B"/>
                </a:solidFill>
                <a:latin typeface="+mj-lt"/>
              </a:rPr>
              <a:t>management</a:t>
            </a:r>
          </a:p>
        </p:txBody>
      </p:sp>
      <p:sp>
        <p:nvSpPr>
          <p:cNvPr id="19" name="TextBox 18">
            <a:extLst>
              <a:ext uri="{FF2B5EF4-FFF2-40B4-BE49-F238E27FC236}">
                <a16:creationId xmlns:a16="http://schemas.microsoft.com/office/drawing/2014/main" id="{98A96BB1-AE83-4B77-A5EE-FB093021E109}"/>
              </a:ext>
            </a:extLst>
          </p:cNvPr>
          <p:cNvSpPr txBox="1">
            <a:spLocks/>
          </p:cNvSpPr>
          <p:nvPr/>
        </p:nvSpPr>
        <p:spPr>
          <a:xfrm>
            <a:off x="2544985" y="1358621"/>
            <a:ext cx="3008553" cy="3148247"/>
          </a:xfrm>
          <a:prstGeom prst="rect">
            <a:avLst/>
          </a:prstGeom>
          <a:solidFill>
            <a:schemeClr val="bg1">
              <a:alpha val="55000"/>
            </a:schemeClr>
          </a:solidFill>
          <a:ln w="15875" cmpd="sng">
            <a:solidFill>
              <a:schemeClr val="accent3"/>
            </a:solidFill>
          </a:ln>
        </p:spPr>
        <p:txBody>
          <a:bodyPr vert="horz" wrap="square" lIns="81000" tIns="81000" rIns="0" bIns="54000" rtlCol="0" anchor="t" anchorCtr="0">
            <a:noAutofit/>
          </a:bodyPr>
          <a:lstStyle/>
          <a:p>
            <a:pPr>
              <a:lnSpc>
                <a:spcPct val="90000"/>
              </a:lnSpc>
              <a:spcBef>
                <a:spcPts val="300"/>
              </a:spcBef>
              <a:buClr>
                <a:srgbClr val="000000"/>
              </a:buClr>
              <a:buSzPct val="100000"/>
            </a:pPr>
            <a:r>
              <a:rPr lang="en-US" sz="1275" b="1" dirty="0">
                <a:latin typeface="+mj-lt"/>
                <a:cs typeface="Arial Narrow" pitchFamily="34" charset="0"/>
              </a:rPr>
              <a:t>Departmental duties</a:t>
            </a:r>
          </a:p>
        </p:txBody>
      </p:sp>
      <p:sp>
        <p:nvSpPr>
          <p:cNvPr id="20" name="TextBox 19">
            <a:extLst>
              <a:ext uri="{FF2B5EF4-FFF2-40B4-BE49-F238E27FC236}">
                <a16:creationId xmlns:a16="http://schemas.microsoft.com/office/drawing/2014/main" id="{C8770197-FDEE-47E5-8C25-646923B691C6}"/>
              </a:ext>
            </a:extLst>
          </p:cNvPr>
          <p:cNvSpPr txBox="1">
            <a:spLocks/>
          </p:cNvSpPr>
          <p:nvPr/>
        </p:nvSpPr>
        <p:spPr>
          <a:xfrm>
            <a:off x="5693475" y="1358621"/>
            <a:ext cx="3008553" cy="3148247"/>
          </a:xfrm>
          <a:prstGeom prst="rect">
            <a:avLst/>
          </a:prstGeom>
          <a:solidFill>
            <a:schemeClr val="bg1">
              <a:alpha val="55000"/>
            </a:schemeClr>
          </a:solidFill>
          <a:ln w="15875" cmpd="sng">
            <a:solidFill>
              <a:schemeClr val="accent3"/>
            </a:solidFill>
          </a:ln>
        </p:spPr>
        <p:txBody>
          <a:bodyPr vert="horz" wrap="square" lIns="81000" tIns="81000" rIns="0" bIns="54000" rtlCol="0" anchor="t" anchorCtr="0">
            <a:noAutofit/>
          </a:bodyPr>
          <a:lstStyle/>
          <a:p>
            <a:pPr>
              <a:lnSpc>
                <a:spcPct val="90000"/>
              </a:lnSpc>
              <a:spcBef>
                <a:spcPts val="300"/>
              </a:spcBef>
              <a:buClr>
                <a:srgbClr val="000000"/>
              </a:buClr>
              <a:buSzPct val="100000"/>
            </a:pPr>
            <a:r>
              <a:rPr lang="en-US" sz="1275" b="1" dirty="0">
                <a:latin typeface="+mj-lt"/>
                <a:cs typeface="Arial Narrow" pitchFamily="34" charset="0"/>
              </a:rPr>
              <a:t>Interaction with other functions</a:t>
            </a:r>
          </a:p>
        </p:txBody>
      </p:sp>
      <p:sp>
        <p:nvSpPr>
          <p:cNvPr id="21" name="Freeform 74">
            <a:extLst>
              <a:ext uri="{FF2B5EF4-FFF2-40B4-BE49-F238E27FC236}">
                <a16:creationId xmlns:a16="http://schemas.microsoft.com/office/drawing/2014/main" id="{DC298F3B-F023-4CF8-BDFB-4C473BE3EDDE}"/>
              </a:ext>
            </a:extLst>
          </p:cNvPr>
          <p:cNvSpPr>
            <a:spLocks noEditPoints="1"/>
          </p:cNvSpPr>
          <p:nvPr/>
        </p:nvSpPr>
        <p:spPr bwMode="auto">
          <a:xfrm>
            <a:off x="1660264" y="3878885"/>
            <a:ext cx="518721" cy="527065"/>
          </a:xfrm>
          <a:custGeom>
            <a:avLst/>
            <a:gdLst>
              <a:gd name="T0" fmla="*/ 1952 w 3429"/>
              <a:gd name="T1" fmla="*/ 1805 h 3441"/>
              <a:gd name="T2" fmla="*/ 3268 w 3429"/>
              <a:gd name="T3" fmla="*/ 2682 h 3441"/>
              <a:gd name="T4" fmla="*/ 101 w 3429"/>
              <a:gd name="T5" fmla="*/ 1055 h 3441"/>
              <a:gd name="T6" fmla="*/ 150 w 3429"/>
              <a:gd name="T7" fmla="*/ 1063 h 3441"/>
              <a:gd name="T8" fmla="*/ 1591 w 3429"/>
              <a:gd name="T9" fmla="*/ 1681 h 3441"/>
              <a:gd name="T10" fmla="*/ 1619 w 3429"/>
              <a:gd name="T11" fmla="*/ 1710 h 3441"/>
              <a:gd name="T12" fmla="*/ 1635 w 3429"/>
              <a:gd name="T13" fmla="*/ 1749 h 3441"/>
              <a:gd name="T14" fmla="*/ 1641 w 3429"/>
              <a:gd name="T15" fmla="*/ 3333 h 3441"/>
              <a:gd name="T16" fmla="*/ 1631 w 3429"/>
              <a:gd name="T17" fmla="*/ 3380 h 3441"/>
              <a:gd name="T18" fmla="*/ 1602 w 3429"/>
              <a:gd name="T19" fmla="*/ 3416 h 3441"/>
              <a:gd name="T20" fmla="*/ 1562 w 3429"/>
              <a:gd name="T21" fmla="*/ 3436 h 3441"/>
              <a:gd name="T22" fmla="*/ 1516 w 3429"/>
              <a:gd name="T23" fmla="*/ 3439 h 3441"/>
              <a:gd name="T24" fmla="*/ 69 w 3429"/>
              <a:gd name="T25" fmla="*/ 2823 h 3441"/>
              <a:gd name="T26" fmla="*/ 34 w 3429"/>
              <a:gd name="T27" fmla="*/ 2800 h 3441"/>
              <a:gd name="T28" fmla="*/ 11 w 3429"/>
              <a:gd name="T29" fmla="*/ 2766 h 3441"/>
              <a:gd name="T30" fmla="*/ 4 w 3429"/>
              <a:gd name="T31" fmla="*/ 2725 h 3441"/>
              <a:gd name="T32" fmla="*/ 3 w 3429"/>
              <a:gd name="T33" fmla="*/ 1137 h 3441"/>
              <a:gd name="T34" fmla="*/ 23 w 3429"/>
              <a:gd name="T35" fmla="*/ 1095 h 3441"/>
              <a:gd name="T36" fmla="*/ 57 w 3429"/>
              <a:gd name="T37" fmla="*/ 1066 h 3441"/>
              <a:gd name="T38" fmla="*/ 101 w 3429"/>
              <a:gd name="T39" fmla="*/ 1055 h 3441"/>
              <a:gd name="T40" fmla="*/ 3342 w 3429"/>
              <a:gd name="T41" fmla="*/ 1049 h 3441"/>
              <a:gd name="T42" fmla="*/ 3384 w 3429"/>
              <a:gd name="T43" fmla="*/ 1069 h 3441"/>
              <a:gd name="T44" fmla="*/ 3414 w 3429"/>
              <a:gd name="T45" fmla="*/ 1106 h 3441"/>
              <a:gd name="T46" fmla="*/ 3425 w 3429"/>
              <a:gd name="T47" fmla="*/ 1154 h 3441"/>
              <a:gd name="T48" fmla="*/ 3427 w 3429"/>
              <a:gd name="T49" fmla="*/ 2738 h 3441"/>
              <a:gd name="T50" fmla="*/ 3411 w 3429"/>
              <a:gd name="T51" fmla="*/ 2776 h 3441"/>
              <a:gd name="T52" fmla="*/ 3383 w 3429"/>
              <a:gd name="T53" fmla="*/ 2806 h 3441"/>
              <a:gd name="T54" fmla="*/ 1943 w 3429"/>
              <a:gd name="T55" fmla="*/ 3431 h 3441"/>
              <a:gd name="T56" fmla="*/ 1902 w 3429"/>
              <a:gd name="T57" fmla="*/ 3440 h 3441"/>
              <a:gd name="T58" fmla="*/ 1856 w 3429"/>
              <a:gd name="T59" fmla="*/ 3429 h 3441"/>
              <a:gd name="T60" fmla="*/ 1819 w 3429"/>
              <a:gd name="T61" fmla="*/ 3401 h 3441"/>
              <a:gd name="T62" fmla="*/ 1797 w 3429"/>
              <a:gd name="T63" fmla="*/ 3358 h 3441"/>
              <a:gd name="T64" fmla="*/ 1791 w 3429"/>
              <a:gd name="T65" fmla="*/ 1769 h 3441"/>
              <a:gd name="T66" fmla="*/ 1798 w 3429"/>
              <a:gd name="T67" fmla="*/ 1728 h 3441"/>
              <a:gd name="T68" fmla="*/ 1821 w 3429"/>
              <a:gd name="T69" fmla="*/ 1695 h 3441"/>
              <a:gd name="T70" fmla="*/ 1856 w 3429"/>
              <a:gd name="T71" fmla="*/ 1671 h 3441"/>
              <a:gd name="T72" fmla="*/ 3297 w 3429"/>
              <a:gd name="T73" fmla="*/ 1049 h 3441"/>
              <a:gd name="T74" fmla="*/ 1704 w 3429"/>
              <a:gd name="T75" fmla="*/ 166 h 3441"/>
              <a:gd name="T76" fmla="*/ 1707 w 3429"/>
              <a:gd name="T77" fmla="*/ 1377 h 3441"/>
              <a:gd name="T78" fmla="*/ 1704 w 3429"/>
              <a:gd name="T79" fmla="*/ 166 h 3441"/>
              <a:gd name="T80" fmla="*/ 1726 w 3429"/>
              <a:gd name="T81" fmla="*/ 2 h 3441"/>
              <a:gd name="T82" fmla="*/ 3245 w 3429"/>
              <a:gd name="T83" fmla="*/ 670 h 3441"/>
              <a:gd name="T84" fmla="*/ 3282 w 3429"/>
              <a:gd name="T85" fmla="*/ 697 h 3441"/>
              <a:gd name="T86" fmla="*/ 3303 w 3429"/>
              <a:gd name="T87" fmla="*/ 736 h 3441"/>
              <a:gd name="T88" fmla="*/ 3307 w 3429"/>
              <a:gd name="T89" fmla="*/ 778 h 3441"/>
              <a:gd name="T90" fmla="*/ 3295 w 3429"/>
              <a:gd name="T91" fmla="*/ 819 h 3441"/>
              <a:gd name="T92" fmla="*/ 3266 w 3429"/>
              <a:gd name="T93" fmla="*/ 853 h 3441"/>
              <a:gd name="T94" fmla="*/ 1751 w 3429"/>
              <a:gd name="T95" fmla="*/ 1533 h 3441"/>
              <a:gd name="T96" fmla="*/ 1707 w 3429"/>
              <a:gd name="T97" fmla="*/ 1542 h 3441"/>
              <a:gd name="T98" fmla="*/ 1664 w 3429"/>
              <a:gd name="T99" fmla="*/ 1533 h 3441"/>
              <a:gd name="T100" fmla="*/ 145 w 3429"/>
              <a:gd name="T101" fmla="*/ 860 h 3441"/>
              <a:gd name="T102" fmla="*/ 116 w 3429"/>
              <a:gd name="T103" fmla="*/ 827 h 3441"/>
              <a:gd name="T104" fmla="*/ 104 w 3429"/>
              <a:gd name="T105" fmla="*/ 786 h 3441"/>
              <a:gd name="T106" fmla="*/ 107 w 3429"/>
              <a:gd name="T107" fmla="*/ 743 h 3441"/>
              <a:gd name="T108" fmla="*/ 128 w 3429"/>
              <a:gd name="T109" fmla="*/ 705 h 3441"/>
              <a:gd name="T110" fmla="*/ 166 w 3429"/>
              <a:gd name="T111" fmla="*/ 677 h 3441"/>
              <a:gd name="T112" fmla="*/ 1682 w 3429"/>
              <a:gd name="T113" fmla="*/ 2 h 3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29" h="3441">
                <a:moveTo>
                  <a:pt x="3265" y="1236"/>
                </a:moveTo>
                <a:lnTo>
                  <a:pt x="1952" y="1805"/>
                </a:lnTo>
                <a:lnTo>
                  <a:pt x="1955" y="3251"/>
                </a:lnTo>
                <a:lnTo>
                  <a:pt x="3268" y="2682"/>
                </a:lnTo>
                <a:lnTo>
                  <a:pt x="3265" y="1236"/>
                </a:lnTo>
                <a:close/>
                <a:moveTo>
                  <a:pt x="101" y="1055"/>
                </a:moveTo>
                <a:lnTo>
                  <a:pt x="125" y="1056"/>
                </a:lnTo>
                <a:lnTo>
                  <a:pt x="150" y="1063"/>
                </a:lnTo>
                <a:lnTo>
                  <a:pt x="1572" y="1672"/>
                </a:lnTo>
                <a:lnTo>
                  <a:pt x="1591" y="1681"/>
                </a:lnTo>
                <a:lnTo>
                  <a:pt x="1607" y="1695"/>
                </a:lnTo>
                <a:lnTo>
                  <a:pt x="1619" y="1710"/>
                </a:lnTo>
                <a:lnTo>
                  <a:pt x="1630" y="1729"/>
                </a:lnTo>
                <a:lnTo>
                  <a:pt x="1635" y="1749"/>
                </a:lnTo>
                <a:lnTo>
                  <a:pt x="1637" y="1770"/>
                </a:lnTo>
                <a:lnTo>
                  <a:pt x="1641" y="3333"/>
                </a:lnTo>
                <a:lnTo>
                  <a:pt x="1638" y="3358"/>
                </a:lnTo>
                <a:lnTo>
                  <a:pt x="1631" y="3380"/>
                </a:lnTo>
                <a:lnTo>
                  <a:pt x="1618" y="3400"/>
                </a:lnTo>
                <a:lnTo>
                  <a:pt x="1602" y="3416"/>
                </a:lnTo>
                <a:lnTo>
                  <a:pt x="1584" y="3428"/>
                </a:lnTo>
                <a:lnTo>
                  <a:pt x="1562" y="3436"/>
                </a:lnTo>
                <a:lnTo>
                  <a:pt x="1540" y="3441"/>
                </a:lnTo>
                <a:lnTo>
                  <a:pt x="1516" y="3439"/>
                </a:lnTo>
                <a:lnTo>
                  <a:pt x="1492" y="3432"/>
                </a:lnTo>
                <a:lnTo>
                  <a:pt x="69" y="2823"/>
                </a:lnTo>
                <a:lnTo>
                  <a:pt x="50" y="2813"/>
                </a:lnTo>
                <a:lnTo>
                  <a:pt x="34" y="2800"/>
                </a:lnTo>
                <a:lnTo>
                  <a:pt x="22" y="2784"/>
                </a:lnTo>
                <a:lnTo>
                  <a:pt x="11" y="2766"/>
                </a:lnTo>
                <a:lnTo>
                  <a:pt x="6" y="2746"/>
                </a:lnTo>
                <a:lnTo>
                  <a:pt x="4" y="2725"/>
                </a:lnTo>
                <a:lnTo>
                  <a:pt x="0" y="1161"/>
                </a:lnTo>
                <a:lnTo>
                  <a:pt x="3" y="1137"/>
                </a:lnTo>
                <a:lnTo>
                  <a:pt x="10" y="1115"/>
                </a:lnTo>
                <a:lnTo>
                  <a:pt x="23" y="1095"/>
                </a:lnTo>
                <a:lnTo>
                  <a:pt x="39" y="1079"/>
                </a:lnTo>
                <a:lnTo>
                  <a:pt x="57" y="1066"/>
                </a:lnTo>
                <a:lnTo>
                  <a:pt x="79" y="1058"/>
                </a:lnTo>
                <a:lnTo>
                  <a:pt x="101" y="1055"/>
                </a:lnTo>
                <a:close/>
                <a:moveTo>
                  <a:pt x="3318" y="1046"/>
                </a:moveTo>
                <a:lnTo>
                  <a:pt x="3342" y="1049"/>
                </a:lnTo>
                <a:lnTo>
                  <a:pt x="3364" y="1057"/>
                </a:lnTo>
                <a:lnTo>
                  <a:pt x="3384" y="1069"/>
                </a:lnTo>
                <a:lnTo>
                  <a:pt x="3400" y="1086"/>
                </a:lnTo>
                <a:lnTo>
                  <a:pt x="3414" y="1106"/>
                </a:lnTo>
                <a:lnTo>
                  <a:pt x="3422" y="1128"/>
                </a:lnTo>
                <a:lnTo>
                  <a:pt x="3425" y="1154"/>
                </a:lnTo>
                <a:lnTo>
                  <a:pt x="3429" y="2717"/>
                </a:lnTo>
                <a:lnTo>
                  <a:pt x="3427" y="2738"/>
                </a:lnTo>
                <a:lnTo>
                  <a:pt x="3420" y="2758"/>
                </a:lnTo>
                <a:lnTo>
                  <a:pt x="3411" y="2776"/>
                </a:lnTo>
                <a:lnTo>
                  <a:pt x="3398" y="2792"/>
                </a:lnTo>
                <a:lnTo>
                  <a:pt x="3383" y="2806"/>
                </a:lnTo>
                <a:lnTo>
                  <a:pt x="3364" y="2815"/>
                </a:lnTo>
                <a:lnTo>
                  <a:pt x="1943" y="3431"/>
                </a:lnTo>
                <a:lnTo>
                  <a:pt x="1922" y="3438"/>
                </a:lnTo>
                <a:lnTo>
                  <a:pt x="1902" y="3440"/>
                </a:lnTo>
                <a:lnTo>
                  <a:pt x="1878" y="3438"/>
                </a:lnTo>
                <a:lnTo>
                  <a:pt x="1856" y="3429"/>
                </a:lnTo>
                <a:lnTo>
                  <a:pt x="1836" y="3418"/>
                </a:lnTo>
                <a:lnTo>
                  <a:pt x="1819" y="3401"/>
                </a:lnTo>
                <a:lnTo>
                  <a:pt x="1805" y="3381"/>
                </a:lnTo>
                <a:lnTo>
                  <a:pt x="1797" y="3358"/>
                </a:lnTo>
                <a:lnTo>
                  <a:pt x="1794" y="3333"/>
                </a:lnTo>
                <a:lnTo>
                  <a:pt x="1791" y="1769"/>
                </a:lnTo>
                <a:lnTo>
                  <a:pt x="1793" y="1748"/>
                </a:lnTo>
                <a:lnTo>
                  <a:pt x="1798" y="1728"/>
                </a:lnTo>
                <a:lnTo>
                  <a:pt x="1808" y="1710"/>
                </a:lnTo>
                <a:lnTo>
                  <a:pt x="1821" y="1695"/>
                </a:lnTo>
                <a:lnTo>
                  <a:pt x="1837" y="1681"/>
                </a:lnTo>
                <a:lnTo>
                  <a:pt x="1856" y="1671"/>
                </a:lnTo>
                <a:lnTo>
                  <a:pt x="3275" y="1056"/>
                </a:lnTo>
                <a:lnTo>
                  <a:pt x="3297" y="1049"/>
                </a:lnTo>
                <a:lnTo>
                  <a:pt x="3318" y="1046"/>
                </a:lnTo>
                <a:close/>
                <a:moveTo>
                  <a:pt x="1704" y="166"/>
                </a:moveTo>
                <a:lnTo>
                  <a:pt x="342" y="774"/>
                </a:lnTo>
                <a:lnTo>
                  <a:pt x="1707" y="1377"/>
                </a:lnTo>
                <a:lnTo>
                  <a:pt x="3069" y="768"/>
                </a:lnTo>
                <a:lnTo>
                  <a:pt x="1704" y="166"/>
                </a:lnTo>
                <a:close/>
                <a:moveTo>
                  <a:pt x="1704" y="0"/>
                </a:moveTo>
                <a:lnTo>
                  <a:pt x="1726" y="2"/>
                </a:lnTo>
                <a:lnTo>
                  <a:pt x="1747" y="10"/>
                </a:lnTo>
                <a:lnTo>
                  <a:pt x="3245" y="670"/>
                </a:lnTo>
                <a:lnTo>
                  <a:pt x="3266" y="682"/>
                </a:lnTo>
                <a:lnTo>
                  <a:pt x="3282" y="697"/>
                </a:lnTo>
                <a:lnTo>
                  <a:pt x="3295" y="716"/>
                </a:lnTo>
                <a:lnTo>
                  <a:pt x="3303" y="736"/>
                </a:lnTo>
                <a:lnTo>
                  <a:pt x="3307" y="756"/>
                </a:lnTo>
                <a:lnTo>
                  <a:pt x="3307" y="778"/>
                </a:lnTo>
                <a:lnTo>
                  <a:pt x="3303" y="799"/>
                </a:lnTo>
                <a:lnTo>
                  <a:pt x="3295" y="819"/>
                </a:lnTo>
                <a:lnTo>
                  <a:pt x="3282" y="838"/>
                </a:lnTo>
                <a:lnTo>
                  <a:pt x="3266" y="853"/>
                </a:lnTo>
                <a:lnTo>
                  <a:pt x="3245" y="865"/>
                </a:lnTo>
                <a:lnTo>
                  <a:pt x="1751" y="1533"/>
                </a:lnTo>
                <a:lnTo>
                  <a:pt x="1729" y="1540"/>
                </a:lnTo>
                <a:lnTo>
                  <a:pt x="1707" y="1542"/>
                </a:lnTo>
                <a:lnTo>
                  <a:pt x="1685" y="1540"/>
                </a:lnTo>
                <a:lnTo>
                  <a:pt x="1664" y="1533"/>
                </a:lnTo>
                <a:lnTo>
                  <a:pt x="166" y="873"/>
                </a:lnTo>
                <a:lnTo>
                  <a:pt x="145" y="860"/>
                </a:lnTo>
                <a:lnTo>
                  <a:pt x="129" y="845"/>
                </a:lnTo>
                <a:lnTo>
                  <a:pt x="116" y="827"/>
                </a:lnTo>
                <a:lnTo>
                  <a:pt x="108" y="807"/>
                </a:lnTo>
                <a:lnTo>
                  <a:pt x="104" y="786"/>
                </a:lnTo>
                <a:lnTo>
                  <a:pt x="102" y="764"/>
                </a:lnTo>
                <a:lnTo>
                  <a:pt x="107" y="743"/>
                </a:lnTo>
                <a:lnTo>
                  <a:pt x="115" y="723"/>
                </a:lnTo>
                <a:lnTo>
                  <a:pt x="128" y="705"/>
                </a:lnTo>
                <a:lnTo>
                  <a:pt x="145" y="690"/>
                </a:lnTo>
                <a:lnTo>
                  <a:pt x="166" y="677"/>
                </a:lnTo>
                <a:lnTo>
                  <a:pt x="1660" y="10"/>
                </a:lnTo>
                <a:lnTo>
                  <a:pt x="1682" y="2"/>
                </a:lnTo>
                <a:lnTo>
                  <a:pt x="1704"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grpSp>
        <p:nvGrpSpPr>
          <p:cNvPr id="22" name="Group 21">
            <a:extLst>
              <a:ext uri="{FF2B5EF4-FFF2-40B4-BE49-F238E27FC236}">
                <a16:creationId xmlns:a16="http://schemas.microsoft.com/office/drawing/2014/main" id="{E0B4A789-784A-4878-AC8F-56489D4E96AB}"/>
              </a:ext>
            </a:extLst>
          </p:cNvPr>
          <p:cNvGrpSpPr/>
          <p:nvPr/>
        </p:nvGrpSpPr>
        <p:grpSpPr>
          <a:xfrm>
            <a:off x="1706933" y="2388379"/>
            <a:ext cx="459131" cy="458096"/>
            <a:chOff x="6759575" y="3405188"/>
            <a:chExt cx="704851" cy="703263"/>
          </a:xfrm>
          <a:solidFill>
            <a:schemeClr val="accent6"/>
          </a:solidFill>
        </p:grpSpPr>
        <p:sp>
          <p:nvSpPr>
            <p:cNvPr id="23" name="Freeform 90">
              <a:extLst>
                <a:ext uri="{FF2B5EF4-FFF2-40B4-BE49-F238E27FC236}">
                  <a16:creationId xmlns:a16="http://schemas.microsoft.com/office/drawing/2014/main" id="{952BEB03-F3FB-4A3E-B6E6-DA591737765E}"/>
                </a:ext>
              </a:extLst>
            </p:cNvPr>
            <p:cNvSpPr>
              <a:spLocks/>
            </p:cNvSpPr>
            <p:nvPr/>
          </p:nvSpPr>
          <p:spPr bwMode="auto">
            <a:xfrm>
              <a:off x="7072313" y="3405188"/>
              <a:ext cx="79375" cy="139700"/>
            </a:xfrm>
            <a:custGeom>
              <a:avLst/>
              <a:gdLst>
                <a:gd name="T0" fmla="*/ 42 w 50"/>
                <a:gd name="T1" fmla="*/ 0 h 88"/>
                <a:gd name="T2" fmla="*/ 8 w 50"/>
                <a:gd name="T3" fmla="*/ 0 h 88"/>
                <a:gd name="T4" fmla="*/ 0 w 50"/>
                <a:gd name="T5" fmla="*/ 88 h 88"/>
                <a:gd name="T6" fmla="*/ 50 w 50"/>
                <a:gd name="T7" fmla="*/ 88 h 88"/>
                <a:gd name="T8" fmla="*/ 42 w 50"/>
                <a:gd name="T9" fmla="*/ 0 h 88"/>
              </a:gdLst>
              <a:ahLst/>
              <a:cxnLst>
                <a:cxn ang="0">
                  <a:pos x="T0" y="T1"/>
                </a:cxn>
                <a:cxn ang="0">
                  <a:pos x="T2" y="T3"/>
                </a:cxn>
                <a:cxn ang="0">
                  <a:pos x="T4" y="T5"/>
                </a:cxn>
                <a:cxn ang="0">
                  <a:pos x="T6" y="T7"/>
                </a:cxn>
                <a:cxn ang="0">
                  <a:pos x="T8" y="T9"/>
                </a:cxn>
              </a:cxnLst>
              <a:rect l="0" t="0" r="r" b="b"/>
              <a:pathLst>
                <a:path w="50" h="88">
                  <a:moveTo>
                    <a:pt x="42" y="0"/>
                  </a:moveTo>
                  <a:lnTo>
                    <a:pt x="8" y="0"/>
                  </a:lnTo>
                  <a:lnTo>
                    <a:pt x="0" y="88"/>
                  </a:lnTo>
                  <a:lnTo>
                    <a:pt x="50" y="88"/>
                  </a:lnTo>
                  <a:lnTo>
                    <a:pt x="4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4" name="Freeform 91">
              <a:extLst>
                <a:ext uri="{FF2B5EF4-FFF2-40B4-BE49-F238E27FC236}">
                  <a16:creationId xmlns:a16="http://schemas.microsoft.com/office/drawing/2014/main" id="{2DAA1785-0F4B-4DCC-96A2-5B856DE00E23}"/>
                </a:ext>
              </a:extLst>
            </p:cNvPr>
            <p:cNvSpPr>
              <a:spLocks/>
            </p:cNvSpPr>
            <p:nvPr/>
          </p:nvSpPr>
          <p:spPr bwMode="auto">
            <a:xfrm>
              <a:off x="7162800" y="3405188"/>
              <a:ext cx="90488" cy="139700"/>
            </a:xfrm>
            <a:custGeom>
              <a:avLst/>
              <a:gdLst>
                <a:gd name="T0" fmla="*/ 57 w 57"/>
                <a:gd name="T1" fmla="*/ 88 h 88"/>
                <a:gd name="T2" fmla="*/ 33 w 57"/>
                <a:gd name="T3" fmla="*/ 0 h 88"/>
                <a:gd name="T4" fmla="*/ 0 w 57"/>
                <a:gd name="T5" fmla="*/ 0 h 88"/>
                <a:gd name="T6" fmla="*/ 7 w 57"/>
                <a:gd name="T7" fmla="*/ 88 h 88"/>
                <a:gd name="T8" fmla="*/ 57 w 57"/>
                <a:gd name="T9" fmla="*/ 88 h 88"/>
              </a:gdLst>
              <a:ahLst/>
              <a:cxnLst>
                <a:cxn ang="0">
                  <a:pos x="T0" y="T1"/>
                </a:cxn>
                <a:cxn ang="0">
                  <a:pos x="T2" y="T3"/>
                </a:cxn>
                <a:cxn ang="0">
                  <a:pos x="T4" y="T5"/>
                </a:cxn>
                <a:cxn ang="0">
                  <a:pos x="T6" y="T7"/>
                </a:cxn>
                <a:cxn ang="0">
                  <a:pos x="T8" y="T9"/>
                </a:cxn>
              </a:cxnLst>
              <a:rect l="0" t="0" r="r" b="b"/>
              <a:pathLst>
                <a:path w="57" h="88">
                  <a:moveTo>
                    <a:pt x="57" y="88"/>
                  </a:moveTo>
                  <a:lnTo>
                    <a:pt x="33" y="0"/>
                  </a:lnTo>
                  <a:lnTo>
                    <a:pt x="0" y="0"/>
                  </a:lnTo>
                  <a:lnTo>
                    <a:pt x="7" y="88"/>
                  </a:lnTo>
                  <a:lnTo>
                    <a:pt x="57" y="88"/>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5" name="Freeform 92">
              <a:extLst>
                <a:ext uri="{FF2B5EF4-FFF2-40B4-BE49-F238E27FC236}">
                  <a16:creationId xmlns:a16="http://schemas.microsoft.com/office/drawing/2014/main" id="{0811823C-815B-4211-8AC8-39049C0B1B40}"/>
                </a:ext>
              </a:extLst>
            </p:cNvPr>
            <p:cNvSpPr>
              <a:spLocks/>
            </p:cNvSpPr>
            <p:nvPr/>
          </p:nvSpPr>
          <p:spPr bwMode="auto">
            <a:xfrm>
              <a:off x="7070725" y="3567113"/>
              <a:ext cx="82550" cy="101600"/>
            </a:xfrm>
            <a:custGeom>
              <a:avLst/>
              <a:gdLst>
                <a:gd name="T0" fmla="*/ 379 w 757"/>
                <a:gd name="T1" fmla="*/ 944 h 944"/>
                <a:gd name="T2" fmla="*/ 757 w 757"/>
                <a:gd name="T3" fmla="*/ 566 h 944"/>
                <a:gd name="T4" fmla="*/ 757 w 757"/>
                <a:gd name="T5" fmla="*/ 0 h 944"/>
                <a:gd name="T6" fmla="*/ 0 w 757"/>
                <a:gd name="T7" fmla="*/ 0 h 944"/>
                <a:gd name="T8" fmla="*/ 0 w 757"/>
                <a:gd name="T9" fmla="*/ 566 h 944"/>
                <a:gd name="T10" fmla="*/ 379 w 757"/>
                <a:gd name="T11" fmla="*/ 944 h 944"/>
              </a:gdLst>
              <a:ahLst/>
              <a:cxnLst>
                <a:cxn ang="0">
                  <a:pos x="T0" y="T1"/>
                </a:cxn>
                <a:cxn ang="0">
                  <a:pos x="T2" y="T3"/>
                </a:cxn>
                <a:cxn ang="0">
                  <a:pos x="T4" y="T5"/>
                </a:cxn>
                <a:cxn ang="0">
                  <a:pos x="T6" y="T7"/>
                </a:cxn>
                <a:cxn ang="0">
                  <a:pos x="T8" y="T9"/>
                </a:cxn>
                <a:cxn ang="0">
                  <a:pos x="T10" y="T11"/>
                </a:cxn>
              </a:cxnLst>
              <a:rect l="0" t="0" r="r" b="b"/>
              <a:pathLst>
                <a:path w="757" h="944">
                  <a:moveTo>
                    <a:pt x="379" y="944"/>
                  </a:moveTo>
                  <a:cubicBezTo>
                    <a:pt x="587" y="944"/>
                    <a:pt x="757" y="774"/>
                    <a:pt x="757" y="566"/>
                  </a:cubicBezTo>
                  <a:lnTo>
                    <a:pt x="757" y="0"/>
                  </a:lnTo>
                  <a:lnTo>
                    <a:pt x="0" y="0"/>
                  </a:lnTo>
                  <a:lnTo>
                    <a:pt x="0" y="566"/>
                  </a:lnTo>
                  <a:cubicBezTo>
                    <a:pt x="0" y="774"/>
                    <a:pt x="172" y="944"/>
                    <a:pt x="379" y="94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6" name="Freeform 93">
              <a:extLst>
                <a:ext uri="{FF2B5EF4-FFF2-40B4-BE49-F238E27FC236}">
                  <a16:creationId xmlns:a16="http://schemas.microsoft.com/office/drawing/2014/main" id="{E69F7884-D803-4A78-9904-FB0EC84C51A4}"/>
                </a:ext>
              </a:extLst>
            </p:cNvPr>
            <p:cNvSpPr>
              <a:spLocks/>
            </p:cNvSpPr>
            <p:nvPr/>
          </p:nvSpPr>
          <p:spPr bwMode="auto">
            <a:xfrm>
              <a:off x="7315200" y="3405188"/>
              <a:ext cx="139700" cy="139700"/>
            </a:xfrm>
            <a:custGeom>
              <a:avLst/>
              <a:gdLst>
                <a:gd name="T0" fmla="*/ 40 w 88"/>
                <a:gd name="T1" fmla="*/ 88 h 88"/>
                <a:gd name="T2" fmla="*/ 88 w 88"/>
                <a:gd name="T3" fmla="*/ 88 h 88"/>
                <a:gd name="T4" fmla="*/ 32 w 88"/>
                <a:gd name="T5" fmla="*/ 0 h 88"/>
                <a:gd name="T6" fmla="*/ 0 w 88"/>
                <a:gd name="T7" fmla="*/ 0 h 88"/>
                <a:gd name="T8" fmla="*/ 40 w 88"/>
                <a:gd name="T9" fmla="*/ 88 h 88"/>
              </a:gdLst>
              <a:ahLst/>
              <a:cxnLst>
                <a:cxn ang="0">
                  <a:pos x="T0" y="T1"/>
                </a:cxn>
                <a:cxn ang="0">
                  <a:pos x="T2" y="T3"/>
                </a:cxn>
                <a:cxn ang="0">
                  <a:pos x="T4" y="T5"/>
                </a:cxn>
                <a:cxn ang="0">
                  <a:pos x="T6" y="T7"/>
                </a:cxn>
                <a:cxn ang="0">
                  <a:pos x="T8" y="T9"/>
                </a:cxn>
              </a:cxnLst>
              <a:rect l="0" t="0" r="r" b="b"/>
              <a:pathLst>
                <a:path w="88" h="88">
                  <a:moveTo>
                    <a:pt x="40" y="88"/>
                  </a:moveTo>
                  <a:lnTo>
                    <a:pt x="88" y="88"/>
                  </a:lnTo>
                  <a:lnTo>
                    <a:pt x="32" y="0"/>
                  </a:lnTo>
                  <a:lnTo>
                    <a:pt x="0" y="0"/>
                  </a:lnTo>
                  <a:lnTo>
                    <a:pt x="40" y="88"/>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7" name="Freeform 94">
              <a:extLst>
                <a:ext uri="{FF2B5EF4-FFF2-40B4-BE49-F238E27FC236}">
                  <a16:creationId xmlns:a16="http://schemas.microsoft.com/office/drawing/2014/main" id="{F826D200-6753-45BD-BC38-F647E7C8D352}"/>
                </a:ext>
              </a:extLst>
            </p:cNvPr>
            <p:cNvSpPr>
              <a:spLocks/>
            </p:cNvSpPr>
            <p:nvPr/>
          </p:nvSpPr>
          <p:spPr bwMode="auto">
            <a:xfrm>
              <a:off x="6970713" y="3405188"/>
              <a:ext cx="92075" cy="139700"/>
            </a:xfrm>
            <a:custGeom>
              <a:avLst/>
              <a:gdLst>
                <a:gd name="T0" fmla="*/ 50 w 58"/>
                <a:gd name="T1" fmla="*/ 88 h 88"/>
                <a:gd name="T2" fmla="*/ 58 w 58"/>
                <a:gd name="T3" fmla="*/ 0 h 88"/>
                <a:gd name="T4" fmla="*/ 24 w 58"/>
                <a:gd name="T5" fmla="*/ 0 h 88"/>
                <a:gd name="T6" fmla="*/ 0 w 58"/>
                <a:gd name="T7" fmla="*/ 88 h 88"/>
                <a:gd name="T8" fmla="*/ 50 w 58"/>
                <a:gd name="T9" fmla="*/ 88 h 88"/>
              </a:gdLst>
              <a:ahLst/>
              <a:cxnLst>
                <a:cxn ang="0">
                  <a:pos x="T0" y="T1"/>
                </a:cxn>
                <a:cxn ang="0">
                  <a:pos x="T2" y="T3"/>
                </a:cxn>
                <a:cxn ang="0">
                  <a:pos x="T4" y="T5"/>
                </a:cxn>
                <a:cxn ang="0">
                  <a:pos x="T6" y="T7"/>
                </a:cxn>
                <a:cxn ang="0">
                  <a:pos x="T8" y="T9"/>
                </a:cxn>
              </a:cxnLst>
              <a:rect l="0" t="0" r="r" b="b"/>
              <a:pathLst>
                <a:path w="58" h="88">
                  <a:moveTo>
                    <a:pt x="50" y="88"/>
                  </a:moveTo>
                  <a:lnTo>
                    <a:pt x="58" y="0"/>
                  </a:lnTo>
                  <a:lnTo>
                    <a:pt x="24" y="0"/>
                  </a:lnTo>
                  <a:lnTo>
                    <a:pt x="0" y="88"/>
                  </a:lnTo>
                  <a:lnTo>
                    <a:pt x="50" y="88"/>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8" name="Freeform 95">
              <a:extLst>
                <a:ext uri="{FF2B5EF4-FFF2-40B4-BE49-F238E27FC236}">
                  <a16:creationId xmlns:a16="http://schemas.microsoft.com/office/drawing/2014/main" id="{3C40D6BC-1CC3-4FF4-A7BB-BCB66444AEDA}"/>
                </a:ext>
              </a:extLst>
            </p:cNvPr>
            <p:cNvSpPr>
              <a:spLocks/>
            </p:cNvSpPr>
            <p:nvPr/>
          </p:nvSpPr>
          <p:spPr bwMode="auto">
            <a:xfrm>
              <a:off x="7175500" y="3567113"/>
              <a:ext cx="80963" cy="101600"/>
            </a:xfrm>
            <a:custGeom>
              <a:avLst/>
              <a:gdLst>
                <a:gd name="T0" fmla="*/ 0 w 757"/>
                <a:gd name="T1" fmla="*/ 566 h 944"/>
                <a:gd name="T2" fmla="*/ 379 w 757"/>
                <a:gd name="T3" fmla="*/ 944 h 944"/>
                <a:gd name="T4" fmla="*/ 757 w 757"/>
                <a:gd name="T5" fmla="*/ 566 h 944"/>
                <a:gd name="T6" fmla="*/ 757 w 757"/>
                <a:gd name="T7" fmla="*/ 0 h 944"/>
                <a:gd name="T8" fmla="*/ 0 w 757"/>
                <a:gd name="T9" fmla="*/ 0 h 944"/>
                <a:gd name="T10" fmla="*/ 0 w 757"/>
                <a:gd name="T11" fmla="*/ 566 h 944"/>
              </a:gdLst>
              <a:ahLst/>
              <a:cxnLst>
                <a:cxn ang="0">
                  <a:pos x="T0" y="T1"/>
                </a:cxn>
                <a:cxn ang="0">
                  <a:pos x="T2" y="T3"/>
                </a:cxn>
                <a:cxn ang="0">
                  <a:pos x="T4" y="T5"/>
                </a:cxn>
                <a:cxn ang="0">
                  <a:pos x="T6" y="T7"/>
                </a:cxn>
                <a:cxn ang="0">
                  <a:pos x="T8" y="T9"/>
                </a:cxn>
                <a:cxn ang="0">
                  <a:pos x="T10" y="T11"/>
                </a:cxn>
              </a:cxnLst>
              <a:rect l="0" t="0" r="r" b="b"/>
              <a:pathLst>
                <a:path w="757" h="944">
                  <a:moveTo>
                    <a:pt x="0" y="566"/>
                  </a:moveTo>
                  <a:cubicBezTo>
                    <a:pt x="0" y="774"/>
                    <a:pt x="171" y="944"/>
                    <a:pt x="379" y="944"/>
                  </a:cubicBezTo>
                  <a:cubicBezTo>
                    <a:pt x="587" y="944"/>
                    <a:pt x="757" y="774"/>
                    <a:pt x="757" y="566"/>
                  </a:cubicBezTo>
                  <a:lnTo>
                    <a:pt x="757" y="0"/>
                  </a:lnTo>
                  <a:lnTo>
                    <a:pt x="0" y="0"/>
                  </a:lnTo>
                  <a:lnTo>
                    <a:pt x="0" y="566"/>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9" name="Freeform 96">
              <a:extLst>
                <a:ext uri="{FF2B5EF4-FFF2-40B4-BE49-F238E27FC236}">
                  <a16:creationId xmlns:a16="http://schemas.microsoft.com/office/drawing/2014/main" id="{D2E17AE4-A78E-4E3D-B81A-B130F15C9387}"/>
                </a:ext>
              </a:extLst>
            </p:cNvPr>
            <p:cNvSpPr>
              <a:spLocks/>
            </p:cNvSpPr>
            <p:nvPr/>
          </p:nvSpPr>
          <p:spPr bwMode="auto">
            <a:xfrm>
              <a:off x="7239000" y="3405188"/>
              <a:ext cx="115888" cy="139700"/>
            </a:xfrm>
            <a:custGeom>
              <a:avLst/>
              <a:gdLst>
                <a:gd name="T0" fmla="*/ 24 w 73"/>
                <a:gd name="T1" fmla="*/ 88 h 88"/>
                <a:gd name="T2" fmla="*/ 73 w 73"/>
                <a:gd name="T3" fmla="*/ 88 h 88"/>
                <a:gd name="T4" fmla="*/ 33 w 73"/>
                <a:gd name="T5" fmla="*/ 0 h 88"/>
                <a:gd name="T6" fmla="*/ 0 w 73"/>
                <a:gd name="T7" fmla="*/ 0 h 88"/>
                <a:gd name="T8" fmla="*/ 24 w 73"/>
                <a:gd name="T9" fmla="*/ 88 h 88"/>
              </a:gdLst>
              <a:ahLst/>
              <a:cxnLst>
                <a:cxn ang="0">
                  <a:pos x="T0" y="T1"/>
                </a:cxn>
                <a:cxn ang="0">
                  <a:pos x="T2" y="T3"/>
                </a:cxn>
                <a:cxn ang="0">
                  <a:pos x="T4" y="T5"/>
                </a:cxn>
                <a:cxn ang="0">
                  <a:pos x="T6" y="T7"/>
                </a:cxn>
                <a:cxn ang="0">
                  <a:pos x="T8" y="T9"/>
                </a:cxn>
              </a:cxnLst>
              <a:rect l="0" t="0" r="r" b="b"/>
              <a:pathLst>
                <a:path w="73" h="88">
                  <a:moveTo>
                    <a:pt x="24" y="88"/>
                  </a:moveTo>
                  <a:lnTo>
                    <a:pt x="73" y="88"/>
                  </a:lnTo>
                  <a:lnTo>
                    <a:pt x="33" y="0"/>
                  </a:lnTo>
                  <a:lnTo>
                    <a:pt x="0" y="0"/>
                  </a:lnTo>
                  <a:lnTo>
                    <a:pt x="24" y="88"/>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30" name="Freeform 97">
              <a:extLst>
                <a:ext uri="{FF2B5EF4-FFF2-40B4-BE49-F238E27FC236}">
                  <a16:creationId xmlns:a16="http://schemas.microsoft.com/office/drawing/2014/main" id="{808C3694-A519-4ACF-98EE-962DAAC80FB9}"/>
                </a:ext>
              </a:extLst>
            </p:cNvPr>
            <p:cNvSpPr>
              <a:spLocks/>
            </p:cNvSpPr>
            <p:nvPr/>
          </p:nvSpPr>
          <p:spPr bwMode="auto">
            <a:xfrm>
              <a:off x="7278688" y="3567113"/>
              <a:ext cx="82550" cy="101600"/>
            </a:xfrm>
            <a:custGeom>
              <a:avLst/>
              <a:gdLst>
                <a:gd name="T0" fmla="*/ 0 w 758"/>
                <a:gd name="T1" fmla="*/ 566 h 944"/>
                <a:gd name="T2" fmla="*/ 379 w 758"/>
                <a:gd name="T3" fmla="*/ 944 h 944"/>
                <a:gd name="T4" fmla="*/ 758 w 758"/>
                <a:gd name="T5" fmla="*/ 566 h 944"/>
                <a:gd name="T6" fmla="*/ 758 w 758"/>
                <a:gd name="T7" fmla="*/ 0 h 944"/>
                <a:gd name="T8" fmla="*/ 0 w 758"/>
                <a:gd name="T9" fmla="*/ 0 h 944"/>
                <a:gd name="T10" fmla="*/ 0 w 758"/>
                <a:gd name="T11" fmla="*/ 566 h 944"/>
              </a:gdLst>
              <a:ahLst/>
              <a:cxnLst>
                <a:cxn ang="0">
                  <a:pos x="T0" y="T1"/>
                </a:cxn>
                <a:cxn ang="0">
                  <a:pos x="T2" y="T3"/>
                </a:cxn>
                <a:cxn ang="0">
                  <a:pos x="T4" y="T5"/>
                </a:cxn>
                <a:cxn ang="0">
                  <a:pos x="T6" y="T7"/>
                </a:cxn>
                <a:cxn ang="0">
                  <a:pos x="T8" y="T9"/>
                </a:cxn>
                <a:cxn ang="0">
                  <a:pos x="T10" y="T11"/>
                </a:cxn>
              </a:cxnLst>
              <a:rect l="0" t="0" r="r" b="b"/>
              <a:pathLst>
                <a:path w="758" h="944">
                  <a:moveTo>
                    <a:pt x="0" y="566"/>
                  </a:moveTo>
                  <a:cubicBezTo>
                    <a:pt x="0" y="774"/>
                    <a:pt x="171" y="944"/>
                    <a:pt x="379" y="944"/>
                  </a:cubicBezTo>
                  <a:cubicBezTo>
                    <a:pt x="587" y="944"/>
                    <a:pt x="758" y="774"/>
                    <a:pt x="758" y="566"/>
                  </a:cubicBezTo>
                  <a:lnTo>
                    <a:pt x="758" y="0"/>
                  </a:lnTo>
                  <a:lnTo>
                    <a:pt x="0" y="0"/>
                  </a:lnTo>
                  <a:lnTo>
                    <a:pt x="0" y="566"/>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31" name="Freeform 98">
              <a:extLst>
                <a:ext uri="{FF2B5EF4-FFF2-40B4-BE49-F238E27FC236}">
                  <a16:creationId xmlns:a16="http://schemas.microsoft.com/office/drawing/2014/main" id="{EC46FE3D-50B2-4FE4-88AB-A193E17F6752}"/>
                </a:ext>
              </a:extLst>
            </p:cNvPr>
            <p:cNvSpPr>
              <a:spLocks/>
            </p:cNvSpPr>
            <p:nvPr/>
          </p:nvSpPr>
          <p:spPr bwMode="auto">
            <a:xfrm>
              <a:off x="6769100" y="3405188"/>
              <a:ext cx="139700" cy="139700"/>
            </a:xfrm>
            <a:custGeom>
              <a:avLst/>
              <a:gdLst>
                <a:gd name="T0" fmla="*/ 88 w 88"/>
                <a:gd name="T1" fmla="*/ 0 h 88"/>
                <a:gd name="T2" fmla="*/ 57 w 88"/>
                <a:gd name="T3" fmla="*/ 0 h 88"/>
                <a:gd name="T4" fmla="*/ 0 w 88"/>
                <a:gd name="T5" fmla="*/ 88 h 88"/>
                <a:gd name="T6" fmla="*/ 48 w 88"/>
                <a:gd name="T7" fmla="*/ 88 h 88"/>
                <a:gd name="T8" fmla="*/ 88 w 88"/>
                <a:gd name="T9" fmla="*/ 0 h 88"/>
              </a:gdLst>
              <a:ahLst/>
              <a:cxnLst>
                <a:cxn ang="0">
                  <a:pos x="T0" y="T1"/>
                </a:cxn>
                <a:cxn ang="0">
                  <a:pos x="T2" y="T3"/>
                </a:cxn>
                <a:cxn ang="0">
                  <a:pos x="T4" y="T5"/>
                </a:cxn>
                <a:cxn ang="0">
                  <a:pos x="T6" y="T7"/>
                </a:cxn>
                <a:cxn ang="0">
                  <a:pos x="T8" y="T9"/>
                </a:cxn>
              </a:cxnLst>
              <a:rect l="0" t="0" r="r" b="b"/>
              <a:pathLst>
                <a:path w="88" h="88">
                  <a:moveTo>
                    <a:pt x="88" y="0"/>
                  </a:moveTo>
                  <a:lnTo>
                    <a:pt x="57" y="0"/>
                  </a:lnTo>
                  <a:lnTo>
                    <a:pt x="0" y="88"/>
                  </a:lnTo>
                  <a:lnTo>
                    <a:pt x="48" y="88"/>
                  </a:lnTo>
                  <a:lnTo>
                    <a:pt x="88"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32" name="Freeform 99">
              <a:extLst>
                <a:ext uri="{FF2B5EF4-FFF2-40B4-BE49-F238E27FC236}">
                  <a16:creationId xmlns:a16="http://schemas.microsoft.com/office/drawing/2014/main" id="{F4F40042-BDD1-4D52-A645-BB03C3D5E3E7}"/>
                </a:ext>
              </a:extLst>
            </p:cNvPr>
            <p:cNvSpPr>
              <a:spLocks/>
            </p:cNvSpPr>
            <p:nvPr/>
          </p:nvSpPr>
          <p:spPr bwMode="auto">
            <a:xfrm>
              <a:off x="7383463" y="3568700"/>
              <a:ext cx="80963" cy="100013"/>
            </a:xfrm>
            <a:custGeom>
              <a:avLst/>
              <a:gdLst>
                <a:gd name="T0" fmla="*/ 0 w 758"/>
                <a:gd name="T1" fmla="*/ 0 h 944"/>
                <a:gd name="T2" fmla="*/ 0 w 758"/>
                <a:gd name="T3" fmla="*/ 565 h 944"/>
                <a:gd name="T4" fmla="*/ 379 w 758"/>
                <a:gd name="T5" fmla="*/ 944 h 944"/>
                <a:gd name="T6" fmla="*/ 758 w 758"/>
                <a:gd name="T7" fmla="*/ 565 h 944"/>
                <a:gd name="T8" fmla="*/ 758 w 758"/>
                <a:gd name="T9" fmla="*/ 0 h 944"/>
                <a:gd name="T10" fmla="*/ 0 w 758"/>
                <a:gd name="T11" fmla="*/ 0 h 944"/>
              </a:gdLst>
              <a:ahLst/>
              <a:cxnLst>
                <a:cxn ang="0">
                  <a:pos x="T0" y="T1"/>
                </a:cxn>
                <a:cxn ang="0">
                  <a:pos x="T2" y="T3"/>
                </a:cxn>
                <a:cxn ang="0">
                  <a:pos x="T4" y="T5"/>
                </a:cxn>
                <a:cxn ang="0">
                  <a:pos x="T6" y="T7"/>
                </a:cxn>
                <a:cxn ang="0">
                  <a:pos x="T8" y="T9"/>
                </a:cxn>
                <a:cxn ang="0">
                  <a:pos x="T10" y="T11"/>
                </a:cxn>
              </a:cxnLst>
              <a:rect l="0" t="0" r="r" b="b"/>
              <a:pathLst>
                <a:path w="758" h="944">
                  <a:moveTo>
                    <a:pt x="0" y="0"/>
                  </a:moveTo>
                  <a:lnTo>
                    <a:pt x="0" y="565"/>
                  </a:lnTo>
                  <a:cubicBezTo>
                    <a:pt x="0" y="773"/>
                    <a:pt x="171" y="944"/>
                    <a:pt x="379" y="944"/>
                  </a:cubicBezTo>
                  <a:cubicBezTo>
                    <a:pt x="587" y="944"/>
                    <a:pt x="758" y="773"/>
                    <a:pt x="758" y="565"/>
                  </a:cubicBezTo>
                  <a:lnTo>
                    <a:pt x="758" y="0"/>
                  </a:ln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33" name="Freeform 100">
              <a:extLst>
                <a:ext uri="{FF2B5EF4-FFF2-40B4-BE49-F238E27FC236}">
                  <a16:creationId xmlns:a16="http://schemas.microsoft.com/office/drawing/2014/main" id="{7A525AC4-985A-4A83-B9EE-748A2FF57A64}"/>
                </a:ext>
              </a:extLst>
            </p:cNvPr>
            <p:cNvSpPr>
              <a:spLocks/>
            </p:cNvSpPr>
            <p:nvPr/>
          </p:nvSpPr>
          <p:spPr bwMode="auto">
            <a:xfrm>
              <a:off x="6870700" y="3405188"/>
              <a:ext cx="115888" cy="139700"/>
            </a:xfrm>
            <a:custGeom>
              <a:avLst/>
              <a:gdLst>
                <a:gd name="T0" fmla="*/ 0 w 73"/>
                <a:gd name="T1" fmla="*/ 88 h 88"/>
                <a:gd name="T2" fmla="*/ 49 w 73"/>
                <a:gd name="T3" fmla="*/ 88 h 88"/>
                <a:gd name="T4" fmla="*/ 73 w 73"/>
                <a:gd name="T5" fmla="*/ 0 h 88"/>
                <a:gd name="T6" fmla="*/ 40 w 73"/>
                <a:gd name="T7" fmla="*/ 0 h 88"/>
                <a:gd name="T8" fmla="*/ 0 w 73"/>
                <a:gd name="T9" fmla="*/ 88 h 88"/>
              </a:gdLst>
              <a:ahLst/>
              <a:cxnLst>
                <a:cxn ang="0">
                  <a:pos x="T0" y="T1"/>
                </a:cxn>
                <a:cxn ang="0">
                  <a:pos x="T2" y="T3"/>
                </a:cxn>
                <a:cxn ang="0">
                  <a:pos x="T4" y="T5"/>
                </a:cxn>
                <a:cxn ang="0">
                  <a:pos x="T6" y="T7"/>
                </a:cxn>
                <a:cxn ang="0">
                  <a:pos x="T8" y="T9"/>
                </a:cxn>
              </a:cxnLst>
              <a:rect l="0" t="0" r="r" b="b"/>
              <a:pathLst>
                <a:path w="73" h="88">
                  <a:moveTo>
                    <a:pt x="0" y="88"/>
                  </a:moveTo>
                  <a:lnTo>
                    <a:pt x="49" y="88"/>
                  </a:lnTo>
                  <a:lnTo>
                    <a:pt x="73" y="0"/>
                  </a:lnTo>
                  <a:lnTo>
                    <a:pt x="40" y="0"/>
                  </a:lnTo>
                  <a:lnTo>
                    <a:pt x="0" y="88"/>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34" name="Freeform 101">
              <a:extLst>
                <a:ext uri="{FF2B5EF4-FFF2-40B4-BE49-F238E27FC236}">
                  <a16:creationId xmlns:a16="http://schemas.microsoft.com/office/drawing/2014/main" id="{D5F1B9EA-6BEF-4411-BBA0-F5C3F192B58F}"/>
                </a:ext>
              </a:extLst>
            </p:cNvPr>
            <p:cNvSpPr>
              <a:spLocks/>
            </p:cNvSpPr>
            <p:nvPr/>
          </p:nvSpPr>
          <p:spPr bwMode="auto">
            <a:xfrm>
              <a:off x="6967538" y="3567113"/>
              <a:ext cx="82550" cy="101600"/>
            </a:xfrm>
            <a:custGeom>
              <a:avLst/>
              <a:gdLst>
                <a:gd name="T0" fmla="*/ 0 w 758"/>
                <a:gd name="T1" fmla="*/ 566 h 944"/>
                <a:gd name="T2" fmla="*/ 379 w 758"/>
                <a:gd name="T3" fmla="*/ 944 h 944"/>
                <a:gd name="T4" fmla="*/ 758 w 758"/>
                <a:gd name="T5" fmla="*/ 566 h 944"/>
                <a:gd name="T6" fmla="*/ 758 w 758"/>
                <a:gd name="T7" fmla="*/ 0 h 944"/>
                <a:gd name="T8" fmla="*/ 0 w 758"/>
                <a:gd name="T9" fmla="*/ 0 h 944"/>
                <a:gd name="T10" fmla="*/ 0 w 758"/>
                <a:gd name="T11" fmla="*/ 566 h 944"/>
              </a:gdLst>
              <a:ahLst/>
              <a:cxnLst>
                <a:cxn ang="0">
                  <a:pos x="T0" y="T1"/>
                </a:cxn>
                <a:cxn ang="0">
                  <a:pos x="T2" y="T3"/>
                </a:cxn>
                <a:cxn ang="0">
                  <a:pos x="T4" y="T5"/>
                </a:cxn>
                <a:cxn ang="0">
                  <a:pos x="T6" y="T7"/>
                </a:cxn>
                <a:cxn ang="0">
                  <a:pos x="T8" y="T9"/>
                </a:cxn>
                <a:cxn ang="0">
                  <a:pos x="T10" y="T11"/>
                </a:cxn>
              </a:cxnLst>
              <a:rect l="0" t="0" r="r" b="b"/>
              <a:pathLst>
                <a:path w="758" h="944">
                  <a:moveTo>
                    <a:pt x="0" y="566"/>
                  </a:moveTo>
                  <a:cubicBezTo>
                    <a:pt x="0" y="774"/>
                    <a:pt x="171" y="944"/>
                    <a:pt x="379" y="944"/>
                  </a:cubicBezTo>
                  <a:cubicBezTo>
                    <a:pt x="587" y="944"/>
                    <a:pt x="758" y="774"/>
                    <a:pt x="758" y="566"/>
                  </a:cubicBezTo>
                  <a:lnTo>
                    <a:pt x="758" y="0"/>
                  </a:lnTo>
                  <a:lnTo>
                    <a:pt x="0" y="0"/>
                  </a:lnTo>
                  <a:lnTo>
                    <a:pt x="0" y="566"/>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35" name="Freeform 102">
              <a:extLst>
                <a:ext uri="{FF2B5EF4-FFF2-40B4-BE49-F238E27FC236}">
                  <a16:creationId xmlns:a16="http://schemas.microsoft.com/office/drawing/2014/main" id="{60B2D203-1506-40FB-8CBE-39ACEAFE6DC5}"/>
                </a:ext>
              </a:extLst>
            </p:cNvPr>
            <p:cNvSpPr>
              <a:spLocks/>
            </p:cNvSpPr>
            <p:nvPr/>
          </p:nvSpPr>
          <p:spPr bwMode="auto">
            <a:xfrm>
              <a:off x="6759575" y="3567113"/>
              <a:ext cx="82550" cy="101600"/>
            </a:xfrm>
            <a:custGeom>
              <a:avLst/>
              <a:gdLst>
                <a:gd name="T0" fmla="*/ 379 w 757"/>
                <a:gd name="T1" fmla="*/ 944 h 944"/>
                <a:gd name="T2" fmla="*/ 757 w 757"/>
                <a:gd name="T3" fmla="*/ 566 h 944"/>
                <a:gd name="T4" fmla="*/ 757 w 757"/>
                <a:gd name="T5" fmla="*/ 0 h 944"/>
                <a:gd name="T6" fmla="*/ 0 w 757"/>
                <a:gd name="T7" fmla="*/ 0 h 944"/>
                <a:gd name="T8" fmla="*/ 0 w 757"/>
                <a:gd name="T9" fmla="*/ 566 h 944"/>
                <a:gd name="T10" fmla="*/ 379 w 757"/>
                <a:gd name="T11" fmla="*/ 944 h 944"/>
              </a:gdLst>
              <a:ahLst/>
              <a:cxnLst>
                <a:cxn ang="0">
                  <a:pos x="T0" y="T1"/>
                </a:cxn>
                <a:cxn ang="0">
                  <a:pos x="T2" y="T3"/>
                </a:cxn>
                <a:cxn ang="0">
                  <a:pos x="T4" y="T5"/>
                </a:cxn>
                <a:cxn ang="0">
                  <a:pos x="T6" y="T7"/>
                </a:cxn>
                <a:cxn ang="0">
                  <a:pos x="T8" y="T9"/>
                </a:cxn>
                <a:cxn ang="0">
                  <a:pos x="T10" y="T11"/>
                </a:cxn>
              </a:cxnLst>
              <a:rect l="0" t="0" r="r" b="b"/>
              <a:pathLst>
                <a:path w="757" h="944">
                  <a:moveTo>
                    <a:pt x="379" y="944"/>
                  </a:moveTo>
                  <a:cubicBezTo>
                    <a:pt x="587" y="944"/>
                    <a:pt x="757" y="774"/>
                    <a:pt x="757" y="566"/>
                  </a:cubicBezTo>
                  <a:lnTo>
                    <a:pt x="757" y="0"/>
                  </a:lnTo>
                  <a:lnTo>
                    <a:pt x="0" y="0"/>
                  </a:lnTo>
                  <a:lnTo>
                    <a:pt x="0" y="566"/>
                  </a:lnTo>
                  <a:cubicBezTo>
                    <a:pt x="0" y="774"/>
                    <a:pt x="171" y="944"/>
                    <a:pt x="379" y="94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36" name="Freeform 103">
              <a:extLst>
                <a:ext uri="{FF2B5EF4-FFF2-40B4-BE49-F238E27FC236}">
                  <a16:creationId xmlns:a16="http://schemas.microsoft.com/office/drawing/2014/main" id="{A58F3D17-DB57-41D5-A32A-6D931675CAC6}"/>
                </a:ext>
              </a:extLst>
            </p:cNvPr>
            <p:cNvSpPr>
              <a:spLocks/>
            </p:cNvSpPr>
            <p:nvPr/>
          </p:nvSpPr>
          <p:spPr bwMode="auto">
            <a:xfrm>
              <a:off x="6864350" y="3567113"/>
              <a:ext cx="80963" cy="101600"/>
            </a:xfrm>
            <a:custGeom>
              <a:avLst/>
              <a:gdLst>
                <a:gd name="T0" fmla="*/ 752 w 752"/>
                <a:gd name="T1" fmla="*/ 568 h 944"/>
                <a:gd name="T2" fmla="*/ 752 w 752"/>
                <a:gd name="T3" fmla="*/ 0 h 944"/>
                <a:gd name="T4" fmla="*/ 0 w 752"/>
                <a:gd name="T5" fmla="*/ 0 h 944"/>
                <a:gd name="T6" fmla="*/ 0 w 752"/>
                <a:gd name="T7" fmla="*/ 568 h 944"/>
                <a:gd name="T8" fmla="*/ 376 w 752"/>
                <a:gd name="T9" fmla="*/ 944 h 944"/>
                <a:gd name="T10" fmla="*/ 752 w 752"/>
                <a:gd name="T11" fmla="*/ 568 h 944"/>
              </a:gdLst>
              <a:ahLst/>
              <a:cxnLst>
                <a:cxn ang="0">
                  <a:pos x="T0" y="T1"/>
                </a:cxn>
                <a:cxn ang="0">
                  <a:pos x="T2" y="T3"/>
                </a:cxn>
                <a:cxn ang="0">
                  <a:pos x="T4" y="T5"/>
                </a:cxn>
                <a:cxn ang="0">
                  <a:pos x="T6" y="T7"/>
                </a:cxn>
                <a:cxn ang="0">
                  <a:pos x="T8" y="T9"/>
                </a:cxn>
                <a:cxn ang="0">
                  <a:pos x="T10" y="T11"/>
                </a:cxn>
              </a:cxnLst>
              <a:rect l="0" t="0" r="r" b="b"/>
              <a:pathLst>
                <a:path w="752" h="944">
                  <a:moveTo>
                    <a:pt x="752" y="568"/>
                  </a:moveTo>
                  <a:lnTo>
                    <a:pt x="752" y="0"/>
                  </a:lnTo>
                  <a:lnTo>
                    <a:pt x="0" y="0"/>
                  </a:lnTo>
                  <a:lnTo>
                    <a:pt x="0" y="568"/>
                  </a:lnTo>
                  <a:cubicBezTo>
                    <a:pt x="0" y="776"/>
                    <a:pt x="168" y="944"/>
                    <a:pt x="376" y="944"/>
                  </a:cubicBezTo>
                  <a:cubicBezTo>
                    <a:pt x="584" y="944"/>
                    <a:pt x="752" y="776"/>
                    <a:pt x="752" y="568"/>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37" name="Freeform 104">
              <a:extLst>
                <a:ext uri="{FF2B5EF4-FFF2-40B4-BE49-F238E27FC236}">
                  <a16:creationId xmlns:a16="http://schemas.microsoft.com/office/drawing/2014/main" id="{D399CD9A-BE15-43E3-9729-133300FC6C48}"/>
                </a:ext>
              </a:extLst>
            </p:cNvPr>
            <p:cNvSpPr>
              <a:spLocks/>
            </p:cNvSpPr>
            <p:nvPr/>
          </p:nvSpPr>
          <p:spPr bwMode="auto">
            <a:xfrm>
              <a:off x="7129463" y="3784600"/>
              <a:ext cx="61913" cy="63500"/>
            </a:xfrm>
            <a:custGeom>
              <a:avLst/>
              <a:gdLst>
                <a:gd name="T0" fmla="*/ 187 w 571"/>
                <a:gd name="T1" fmla="*/ 534 h 592"/>
                <a:gd name="T2" fmla="*/ 529 w 571"/>
                <a:gd name="T3" fmla="*/ 192 h 592"/>
                <a:gd name="T4" fmla="*/ 529 w 571"/>
                <a:gd name="T5" fmla="*/ 41 h 592"/>
                <a:gd name="T6" fmla="*/ 379 w 571"/>
                <a:gd name="T7" fmla="*/ 41 h 592"/>
                <a:gd name="T8" fmla="*/ 41 w 571"/>
                <a:gd name="T9" fmla="*/ 384 h 592"/>
                <a:gd name="T10" fmla="*/ 41 w 571"/>
                <a:gd name="T11" fmla="*/ 534 h 592"/>
                <a:gd name="T12" fmla="*/ 187 w 571"/>
                <a:gd name="T13" fmla="*/ 534 h 592"/>
              </a:gdLst>
              <a:ahLst/>
              <a:cxnLst>
                <a:cxn ang="0">
                  <a:pos x="T0" y="T1"/>
                </a:cxn>
                <a:cxn ang="0">
                  <a:pos x="T2" y="T3"/>
                </a:cxn>
                <a:cxn ang="0">
                  <a:pos x="T4" y="T5"/>
                </a:cxn>
                <a:cxn ang="0">
                  <a:pos x="T6" y="T7"/>
                </a:cxn>
                <a:cxn ang="0">
                  <a:pos x="T8" y="T9"/>
                </a:cxn>
                <a:cxn ang="0">
                  <a:pos x="T10" y="T11"/>
                </a:cxn>
                <a:cxn ang="0">
                  <a:pos x="T12" y="T13"/>
                </a:cxn>
              </a:cxnLst>
              <a:rect l="0" t="0" r="r" b="b"/>
              <a:pathLst>
                <a:path w="571" h="592">
                  <a:moveTo>
                    <a:pt x="187" y="534"/>
                  </a:moveTo>
                  <a:lnTo>
                    <a:pt x="529" y="192"/>
                  </a:lnTo>
                  <a:cubicBezTo>
                    <a:pt x="571" y="150"/>
                    <a:pt x="571" y="82"/>
                    <a:pt x="529" y="41"/>
                  </a:cubicBezTo>
                  <a:cubicBezTo>
                    <a:pt x="488" y="0"/>
                    <a:pt x="420" y="0"/>
                    <a:pt x="379" y="41"/>
                  </a:cubicBezTo>
                  <a:lnTo>
                    <a:pt x="41" y="384"/>
                  </a:lnTo>
                  <a:cubicBezTo>
                    <a:pt x="0" y="425"/>
                    <a:pt x="0" y="493"/>
                    <a:pt x="41" y="534"/>
                  </a:cubicBezTo>
                  <a:cubicBezTo>
                    <a:pt x="63" y="554"/>
                    <a:pt x="123" y="592"/>
                    <a:pt x="187" y="53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38" name="Freeform 105">
              <a:extLst>
                <a:ext uri="{FF2B5EF4-FFF2-40B4-BE49-F238E27FC236}">
                  <a16:creationId xmlns:a16="http://schemas.microsoft.com/office/drawing/2014/main" id="{AD73027A-D71E-4101-B5DD-CDAAD58F9611}"/>
                </a:ext>
              </a:extLst>
            </p:cNvPr>
            <p:cNvSpPr>
              <a:spLocks/>
            </p:cNvSpPr>
            <p:nvPr/>
          </p:nvSpPr>
          <p:spPr bwMode="auto">
            <a:xfrm>
              <a:off x="7148513" y="3803650"/>
              <a:ext cx="107950" cy="107950"/>
            </a:xfrm>
            <a:custGeom>
              <a:avLst/>
              <a:gdLst>
                <a:gd name="T0" fmla="*/ 41 w 1005"/>
                <a:gd name="T1" fmla="*/ 955 h 1012"/>
                <a:gd name="T2" fmla="*/ 187 w 1005"/>
                <a:gd name="T3" fmla="*/ 955 h 1012"/>
                <a:gd name="T4" fmla="*/ 964 w 1005"/>
                <a:gd name="T5" fmla="*/ 192 h 1012"/>
                <a:gd name="T6" fmla="*/ 964 w 1005"/>
                <a:gd name="T7" fmla="*/ 42 h 1012"/>
                <a:gd name="T8" fmla="*/ 813 w 1005"/>
                <a:gd name="T9" fmla="*/ 42 h 1012"/>
                <a:gd name="T10" fmla="*/ 36 w 1005"/>
                <a:gd name="T11" fmla="*/ 804 h 1012"/>
                <a:gd name="T12" fmla="*/ 41 w 1005"/>
                <a:gd name="T13" fmla="*/ 955 h 1012"/>
              </a:gdLst>
              <a:ahLst/>
              <a:cxnLst>
                <a:cxn ang="0">
                  <a:pos x="T0" y="T1"/>
                </a:cxn>
                <a:cxn ang="0">
                  <a:pos x="T2" y="T3"/>
                </a:cxn>
                <a:cxn ang="0">
                  <a:pos x="T4" y="T5"/>
                </a:cxn>
                <a:cxn ang="0">
                  <a:pos x="T6" y="T7"/>
                </a:cxn>
                <a:cxn ang="0">
                  <a:pos x="T8" y="T9"/>
                </a:cxn>
                <a:cxn ang="0">
                  <a:pos x="T10" y="T11"/>
                </a:cxn>
                <a:cxn ang="0">
                  <a:pos x="T12" y="T13"/>
                </a:cxn>
              </a:cxnLst>
              <a:rect l="0" t="0" r="r" b="b"/>
              <a:pathLst>
                <a:path w="1005" h="1012">
                  <a:moveTo>
                    <a:pt x="41" y="955"/>
                  </a:moveTo>
                  <a:cubicBezTo>
                    <a:pt x="63" y="976"/>
                    <a:pt x="123" y="1012"/>
                    <a:pt x="187" y="955"/>
                  </a:cubicBezTo>
                  <a:lnTo>
                    <a:pt x="964" y="192"/>
                  </a:lnTo>
                  <a:cubicBezTo>
                    <a:pt x="1005" y="151"/>
                    <a:pt x="1005" y="83"/>
                    <a:pt x="964" y="42"/>
                  </a:cubicBezTo>
                  <a:cubicBezTo>
                    <a:pt x="923" y="0"/>
                    <a:pt x="855" y="0"/>
                    <a:pt x="813" y="42"/>
                  </a:cubicBezTo>
                  <a:lnTo>
                    <a:pt x="36" y="804"/>
                  </a:lnTo>
                  <a:cubicBezTo>
                    <a:pt x="0" y="847"/>
                    <a:pt x="0" y="914"/>
                    <a:pt x="41" y="955"/>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39" name="Freeform 106">
              <a:extLst>
                <a:ext uri="{FF2B5EF4-FFF2-40B4-BE49-F238E27FC236}">
                  <a16:creationId xmlns:a16="http://schemas.microsoft.com/office/drawing/2014/main" id="{DEE51215-4854-495B-98B0-7CC4AD2A198B}"/>
                </a:ext>
              </a:extLst>
            </p:cNvPr>
            <p:cNvSpPr>
              <a:spLocks noEditPoints="1"/>
            </p:cNvSpPr>
            <p:nvPr/>
          </p:nvSpPr>
          <p:spPr bwMode="auto">
            <a:xfrm>
              <a:off x="6759575" y="3665538"/>
              <a:ext cx="704850" cy="442913"/>
            </a:xfrm>
            <a:custGeom>
              <a:avLst/>
              <a:gdLst>
                <a:gd name="T0" fmla="*/ 5681 w 6533"/>
                <a:gd name="T1" fmla="*/ 0 h 4117"/>
                <a:gd name="T2" fmla="*/ 5199 w 6533"/>
                <a:gd name="T3" fmla="*/ 255 h 4117"/>
                <a:gd name="T4" fmla="*/ 4716 w 6533"/>
                <a:gd name="T5" fmla="*/ 0 h 4117"/>
                <a:gd name="T6" fmla="*/ 4233 w 6533"/>
                <a:gd name="T7" fmla="*/ 255 h 4117"/>
                <a:gd name="T8" fmla="*/ 3751 w 6533"/>
                <a:gd name="T9" fmla="*/ 0 h 4117"/>
                <a:gd name="T10" fmla="*/ 3268 w 6533"/>
                <a:gd name="T11" fmla="*/ 255 h 4117"/>
                <a:gd name="T12" fmla="*/ 2785 w 6533"/>
                <a:gd name="T13" fmla="*/ 0 h 4117"/>
                <a:gd name="T14" fmla="*/ 2303 w 6533"/>
                <a:gd name="T15" fmla="*/ 255 h 4117"/>
                <a:gd name="T16" fmla="*/ 1825 w 6533"/>
                <a:gd name="T17" fmla="*/ 11 h 4117"/>
                <a:gd name="T18" fmla="*/ 1323 w 6533"/>
                <a:gd name="T19" fmla="*/ 255 h 4117"/>
                <a:gd name="T20" fmla="*/ 856 w 6533"/>
                <a:gd name="T21" fmla="*/ 11 h 4117"/>
                <a:gd name="T22" fmla="*/ 379 w 6533"/>
                <a:gd name="T23" fmla="*/ 255 h 4117"/>
                <a:gd name="T24" fmla="*/ 0 w 6533"/>
                <a:gd name="T25" fmla="*/ 120 h 4117"/>
                <a:gd name="T26" fmla="*/ 0 w 6533"/>
                <a:gd name="T27" fmla="*/ 4117 h 4117"/>
                <a:gd name="T28" fmla="*/ 477 w 6533"/>
                <a:gd name="T29" fmla="*/ 4117 h 4117"/>
                <a:gd name="T30" fmla="*/ 477 w 6533"/>
                <a:gd name="T31" fmla="*/ 793 h 4117"/>
                <a:gd name="T32" fmla="*/ 2613 w 6533"/>
                <a:gd name="T33" fmla="*/ 793 h 4117"/>
                <a:gd name="T34" fmla="*/ 2613 w 6533"/>
                <a:gd name="T35" fmla="*/ 4117 h 4117"/>
                <a:gd name="T36" fmla="*/ 6533 w 6533"/>
                <a:gd name="T37" fmla="*/ 4117 h 4117"/>
                <a:gd name="T38" fmla="*/ 6533 w 6533"/>
                <a:gd name="T39" fmla="*/ 115 h 4117"/>
                <a:gd name="T40" fmla="*/ 6155 w 6533"/>
                <a:gd name="T41" fmla="*/ 249 h 4117"/>
                <a:gd name="T42" fmla="*/ 5681 w 6533"/>
                <a:gd name="T43" fmla="*/ 0 h 4117"/>
                <a:gd name="T44" fmla="*/ 6148 w 6533"/>
                <a:gd name="T45" fmla="*/ 2888 h 4117"/>
                <a:gd name="T46" fmla="*/ 3105 w 6533"/>
                <a:gd name="T47" fmla="*/ 2888 h 4117"/>
                <a:gd name="T48" fmla="*/ 3105 w 6533"/>
                <a:gd name="T49" fmla="*/ 793 h 4117"/>
                <a:gd name="T50" fmla="*/ 6149 w 6533"/>
                <a:gd name="T51" fmla="*/ 793 h 4117"/>
                <a:gd name="T52" fmla="*/ 6149 w 6533"/>
                <a:gd name="T53" fmla="*/ 2888 h 4117"/>
                <a:gd name="T54" fmla="*/ 6148 w 6533"/>
                <a:gd name="T55" fmla="*/ 2888 h 4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33" h="4117">
                  <a:moveTo>
                    <a:pt x="5681" y="0"/>
                  </a:moveTo>
                  <a:cubicBezTo>
                    <a:pt x="5577" y="151"/>
                    <a:pt x="5401" y="255"/>
                    <a:pt x="5199" y="255"/>
                  </a:cubicBezTo>
                  <a:cubicBezTo>
                    <a:pt x="5001" y="255"/>
                    <a:pt x="4825" y="156"/>
                    <a:pt x="4716" y="0"/>
                  </a:cubicBezTo>
                  <a:cubicBezTo>
                    <a:pt x="4612" y="151"/>
                    <a:pt x="4436" y="255"/>
                    <a:pt x="4233" y="255"/>
                  </a:cubicBezTo>
                  <a:cubicBezTo>
                    <a:pt x="4036" y="255"/>
                    <a:pt x="3860" y="156"/>
                    <a:pt x="3751" y="0"/>
                  </a:cubicBezTo>
                  <a:cubicBezTo>
                    <a:pt x="3647" y="151"/>
                    <a:pt x="3471" y="255"/>
                    <a:pt x="3268" y="255"/>
                  </a:cubicBezTo>
                  <a:cubicBezTo>
                    <a:pt x="3065" y="255"/>
                    <a:pt x="2895" y="156"/>
                    <a:pt x="2785" y="0"/>
                  </a:cubicBezTo>
                  <a:cubicBezTo>
                    <a:pt x="2681" y="151"/>
                    <a:pt x="2505" y="255"/>
                    <a:pt x="2303" y="255"/>
                  </a:cubicBezTo>
                  <a:cubicBezTo>
                    <a:pt x="2105" y="255"/>
                    <a:pt x="1935" y="156"/>
                    <a:pt x="1825" y="11"/>
                  </a:cubicBezTo>
                  <a:cubicBezTo>
                    <a:pt x="1625" y="291"/>
                    <a:pt x="1323" y="255"/>
                    <a:pt x="1323" y="255"/>
                  </a:cubicBezTo>
                  <a:cubicBezTo>
                    <a:pt x="1131" y="255"/>
                    <a:pt x="960" y="156"/>
                    <a:pt x="856" y="11"/>
                  </a:cubicBezTo>
                  <a:cubicBezTo>
                    <a:pt x="747" y="161"/>
                    <a:pt x="576" y="255"/>
                    <a:pt x="379" y="255"/>
                  </a:cubicBezTo>
                  <a:cubicBezTo>
                    <a:pt x="233" y="255"/>
                    <a:pt x="104" y="203"/>
                    <a:pt x="0" y="120"/>
                  </a:cubicBezTo>
                  <a:lnTo>
                    <a:pt x="0" y="4117"/>
                  </a:lnTo>
                  <a:lnTo>
                    <a:pt x="477" y="4117"/>
                  </a:lnTo>
                  <a:lnTo>
                    <a:pt x="477" y="793"/>
                  </a:lnTo>
                  <a:lnTo>
                    <a:pt x="2613" y="793"/>
                  </a:lnTo>
                  <a:lnTo>
                    <a:pt x="2613" y="4117"/>
                  </a:lnTo>
                  <a:lnTo>
                    <a:pt x="6533" y="4117"/>
                  </a:lnTo>
                  <a:lnTo>
                    <a:pt x="6533" y="115"/>
                  </a:lnTo>
                  <a:cubicBezTo>
                    <a:pt x="6429" y="197"/>
                    <a:pt x="6300" y="249"/>
                    <a:pt x="6155" y="249"/>
                  </a:cubicBezTo>
                  <a:cubicBezTo>
                    <a:pt x="5961" y="249"/>
                    <a:pt x="5785" y="151"/>
                    <a:pt x="5681" y="0"/>
                  </a:cubicBezTo>
                  <a:close/>
                  <a:moveTo>
                    <a:pt x="6148" y="2888"/>
                  </a:moveTo>
                  <a:lnTo>
                    <a:pt x="3105" y="2888"/>
                  </a:lnTo>
                  <a:lnTo>
                    <a:pt x="3105" y="793"/>
                  </a:lnTo>
                  <a:lnTo>
                    <a:pt x="6149" y="793"/>
                  </a:lnTo>
                  <a:lnTo>
                    <a:pt x="6149" y="2888"/>
                  </a:lnTo>
                  <a:lnTo>
                    <a:pt x="6148" y="2888"/>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grpSp>
      <p:sp>
        <p:nvSpPr>
          <p:cNvPr id="49" name="Rectangle: Rounded Corners 7">
            <a:extLst>
              <a:ext uri="{FF2B5EF4-FFF2-40B4-BE49-F238E27FC236}">
                <a16:creationId xmlns:a16="http://schemas.microsoft.com/office/drawing/2014/main" id="{801BD18C-29CA-4977-AED8-D535455717B8}"/>
              </a:ext>
            </a:extLst>
          </p:cNvPr>
          <p:cNvSpPr>
            <a:spLocks/>
          </p:cNvSpPr>
          <p:nvPr/>
        </p:nvSpPr>
        <p:spPr>
          <a:xfrm>
            <a:off x="2544985" y="1775618"/>
            <a:ext cx="3008553" cy="1252368"/>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400"/>
              </a:spcBef>
              <a:buClr>
                <a:schemeClr val="accent1"/>
              </a:buClr>
              <a:buSzPct val="100000"/>
              <a:buFont typeface="Wingdings" panose="05000000000000000000" pitchFamily="2" charset="2"/>
              <a:buChar char="§"/>
            </a:pPr>
            <a:r>
              <a:rPr lang="en-US" sz="1100" dirty="0">
                <a:latin typeface="Arial" panose="020B0604020202020204" pitchFamily="34" charset="0"/>
              </a:rPr>
              <a:t>Merchant on-boarding</a:t>
            </a:r>
          </a:p>
          <a:p>
            <a:pPr marL="135731" lvl="1" indent="-135731">
              <a:lnSpc>
                <a:spcPct val="90000"/>
              </a:lnSpc>
              <a:spcBef>
                <a:spcPts val="400"/>
              </a:spcBef>
              <a:buClr>
                <a:schemeClr val="accent1"/>
              </a:buClr>
              <a:buSzPct val="100000"/>
              <a:buFont typeface="Wingdings" panose="05000000000000000000" pitchFamily="2" charset="2"/>
              <a:buChar char="§"/>
            </a:pPr>
            <a:r>
              <a:rPr lang="en-US" sz="1100" dirty="0">
                <a:latin typeface="Arial" panose="020B0604020202020204" pitchFamily="34" charset="0"/>
              </a:rPr>
              <a:t>Support throughout upload process</a:t>
            </a:r>
          </a:p>
          <a:p>
            <a:pPr marL="135731" lvl="1" indent="-135731">
              <a:lnSpc>
                <a:spcPct val="90000"/>
              </a:lnSpc>
              <a:spcBef>
                <a:spcPts val="400"/>
              </a:spcBef>
              <a:buClr>
                <a:schemeClr val="accent1"/>
              </a:buClr>
              <a:buSzPct val="100000"/>
              <a:buFont typeface="Wingdings" panose="05000000000000000000" pitchFamily="2" charset="2"/>
              <a:buChar char="§"/>
            </a:pPr>
            <a:r>
              <a:rPr lang="en-US" sz="1100" dirty="0">
                <a:latin typeface="Arial" panose="020B0604020202020204" pitchFamily="34" charset="0"/>
              </a:rPr>
              <a:t>Loyalty &amp; penalty allocations</a:t>
            </a:r>
          </a:p>
          <a:p>
            <a:pPr marL="135731" lvl="1" indent="-135731">
              <a:lnSpc>
                <a:spcPct val="90000"/>
              </a:lnSpc>
              <a:spcBef>
                <a:spcPts val="400"/>
              </a:spcBef>
              <a:buClr>
                <a:schemeClr val="accent1"/>
              </a:buClr>
              <a:buSzPct val="100000"/>
              <a:buFont typeface="Wingdings" panose="05000000000000000000" pitchFamily="2" charset="2"/>
              <a:buChar char="§"/>
            </a:pPr>
            <a:r>
              <a:rPr lang="en-US" sz="1100" dirty="0">
                <a:latin typeface="Arial" panose="020B0604020202020204" pitchFamily="34" charset="0"/>
              </a:rPr>
              <a:t>Ad space sales</a:t>
            </a:r>
          </a:p>
          <a:p>
            <a:pPr marL="135731" lvl="1" indent="-135731">
              <a:lnSpc>
                <a:spcPct val="90000"/>
              </a:lnSpc>
              <a:spcBef>
                <a:spcPts val="400"/>
              </a:spcBef>
              <a:buClr>
                <a:schemeClr val="accent1"/>
              </a:buClr>
              <a:buSzPct val="100000"/>
              <a:buFont typeface="Wingdings" panose="05000000000000000000" pitchFamily="2" charset="2"/>
              <a:buChar char="§"/>
            </a:pPr>
            <a:r>
              <a:rPr lang="en-US" sz="1100" dirty="0">
                <a:latin typeface="Arial" panose="020B0604020202020204" pitchFamily="34" charset="0"/>
              </a:rPr>
              <a:t>Price parity monitoring</a:t>
            </a:r>
          </a:p>
          <a:p>
            <a:pPr marL="135731" lvl="1" indent="-135731">
              <a:lnSpc>
                <a:spcPct val="90000"/>
              </a:lnSpc>
              <a:spcBef>
                <a:spcPts val="400"/>
              </a:spcBef>
              <a:buClr>
                <a:schemeClr val="accent1"/>
              </a:buClr>
              <a:buSzPct val="100000"/>
              <a:buFont typeface="Wingdings" panose="05000000000000000000" pitchFamily="2" charset="2"/>
              <a:buChar char="§"/>
            </a:pPr>
            <a:r>
              <a:rPr lang="en-US" sz="1100" dirty="0">
                <a:latin typeface="Arial" panose="020B0604020202020204" pitchFamily="34" charset="0"/>
              </a:rPr>
              <a:t>Rapid onboarding for discount days</a:t>
            </a:r>
          </a:p>
        </p:txBody>
      </p:sp>
      <p:sp>
        <p:nvSpPr>
          <p:cNvPr id="50" name="Rectangle: Rounded Corners 7">
            <a:extLst>
              <a:ext uri="{FF2B5EF4-FFF2-40B4-BE49-F238E27FC236}">
                <a16:creationId xmlns:a16="http://schemas.microsoft.com/office/drawing/2014/main" id="{D7AD13FC-7B1E-425A-9BEA-835CB3AF2D53}"/>
              </a:ext>
            </a:extLst>
          </p:cNvPr>
          <p:cNvSpPr>
            <a:spLocks/>
          </p:cNvSpPr>
          <p:nvPr/>
        </p:nvSpPr>
        <p:spPr>
          <a:xfrm>
            <a:off x="5693476" y="1775618"/>
            <a:ext cx="2488499" cy="1072832"/>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600"/>
              </a:spcBef>
              <a:buClr>
                <a:schemeClr val="accent1"/>
              </a:buClr>
              <a:buSzPct val="100000"/>
              <a:buFont typeface="Wingdings" panose="05000000000000000000" pitchFamily="2" charset="2"/>
              <a:buChar char="§"/>
            </a:pPr>
            <a:r>
              <a:rPr lang="en-US" sz="1100" dirty="0">
                <a:latin typeface="Arial" panose="020B0604020202020204" pitchFamily="34" charset="0"/>
              </a:rPr>
              <a:t>Constant feedback on merchant data to data analytics and sales/ field team</a:t>
            </a:r>
          </a:p>
          <a:p>
            <a:pPr marL="135731" lvl="1" indent="-135731">
              <a:lnSpc>
                <a:spcPct val="90000"/>
              </a:lnSpc>
              <a:spcBef>
                <a:spcPts val="600"/>
              </a:spcBef>
              <a:buClr>
                <a:schemeClr val="accent1"/>
              </a:buClr>
              <a:buSzPct val="100000"/>
              <a:buFont typeface="Wingdings" panose="05000000000000000000" pitchFamily="2" charset="2"/>
              <a:buChar char="§"/>
            </a:pPr>
            <a:r>
              <a:rPr lang="en-US" sz="1100" dirty="0">
                <a:latin typeface="Arial" panose="020B0604020202020204" pitchFamily="34" charset="0"/>
              </a:rPr>
              <a:t>Collaboration with payments team on merchant integration into payment gateway</a:t>
            </a:r>
          </a:p>
        </p:txBody>
      </p:sp>
      <p:sp>
        <p:nvSpPr>
          <p:cNvPr id="51" name="Rectangle: Rounded Corners 7">
            <a:extLst>
              <a:ext uri="{FF2B5EF4-FFF2-40B4-BE49-F238E27FC236}">
                <a16:creationId xmlns:a16="http://schemas.microsoft.com/office/drawing/2014/main" id="{8CC979BC-2B13-45A6-BD73-E4714F922B3D}"/>
              </a:ext>
            </a:extLst>
          </p:cNvPr>
          <p:cNvSpPr>
            <a:spLocks/>
          </p:cNvSpPr>
          <p:nvPr/>
        </p:nvSpPr>
        <p:spPr>
          <a:xfrm>
            <a:off x="5693476" y="3157399"/>
            <a:ext cx="2488499" cy="845077"/>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600"/>
              </a:spcBef>
              <a:buClr>
                <a:schemeClr val="accent1"/>
              </a:buClr>
              <a:buSzPct val="100000"/>
              <a:buFont typeface="Wingdings" panose="05000000000000000000" pitchFamily="2" charset="2"/>
              <a:buChar char="§"/>
            </a:pPr>
            <a:r>
              <a:rPr lang="en-US" sz="1100" dirty="0">
                <a:latin typeface="Arial" panose="020B0604020202020204" pitchFamily="34" charset="0"/>
              </a:rPr>
              <a:t>Feedback to merchant management</a:t>
            </a:r>
          </a:p>
          <a:p>
            <a:pPr marL="135731" lvl="1" indent="-135731">
              <a:lnSpc>
                <a:spcPct val="90000"/>
              </a:lnSpc>
              <a:spcBef>
                <a:spcPts val="600"/>
              </a:spcBef>
              <a:buClr>
                <a:schemeClr val="accent1"/>
              </a:buClr>
              <a:buSzPct val="100000"/>
              <a:buFont typeface="Wingdings" panose="05000000000000000000" pitchFamily="2" charset="2"/>
              <a:buChar char="§"/>
            </a:pPr>
            <a:r>
              <a:rPr lang="en-US" sz="1100" dirty="0">
                <a:latin typeface="Arial" panose="020B0604020202020204" pitchFamily="34" charset="0"/>
              </a:rPr>
              <a:t>Providing content to marketing</a:t>
            </a:r>
          </a:p>
          <a:p>
            <a:pPr marL="135731" lvl="1" indent="-135731">
              <a:lnSpc>
                <a:spcPct val="90000"/>
              </a:lnSpc>
              <a:spcBef>
                <a:spcPts val="600"/>
              </a:spcBef>
              <a:buClr>
                <a:schemeClr val="accent1"/>
              </a:buClr>
              <a:buSzPct val="100000"/>
              <a:buFont typeface="Wingdings" panose="05000000000000000000" pitchFamily="2" charset="2"/>
              <a:buChar char="§"/>
            </a:pPr>
            <a:r>
              <a:rPr lang="en-US" sz="1100" dirty="0">
                <a:latin typeface="Arial" panose="020B0604020202020204" pitchFamily="34" charset="0"/>
              </a:rPr>
              <a:t>Collaboration with </a:t>
            </a:r>
            <a:r>
              <a:rPr lang="en-US" sz="1100" dirty="0" err="1">
                <a:latin typeface="Arial" panose="020B0604020202020204" pitchFamily="34" charset="0"/>
              </a:rPr>
              <a:t>UX</a:t>
            </a:r>
            <a:r>
              <a:rPr lang="en-US" sz="1100" dirty="0">
                <a:latin typeface="Arial" panose="020B0604020202020204" pitchFamily="34" charset="0"/>
              </a:rPr>
              <a:t>/UI functions for category design improvement</a:t>
            </a:r>
          </a:p>
        </p:txBody>
      </p:sp>
      <p:sp>
        <p:nvSpPr>
          <p:cNvPr id="52" name="Rectangle: Rounded Corners 7">
            <a:extLst>
              <a:ext uri="{FF2B5EF4-FFF2-40B4-BE49-F238E27FC236}">
                <a16:creationId xmlns:a16="http://schemas.microsoft.com/office/drawing/2014/main" id="{1024F295-B502-4E7C-97A8-7C590D7DC5C5}"/>
              </a:ext>
            </a:extLst>
          </p:cNvPr>
          <p:cNvSpPr>
            <a:spLocks/>
          </p:cNvSpPr>
          <p:nvPr/>
        </p:nvSpPr>
        <p:spPr>
          <a:xfrm>
            <a:off x="2544984" y="3157399"/>
            <a:ext cx="2673289" cy="1074370"/>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600"/>
              </a:spcBef>
              <a:buClr>
                <a:schemeClr val="accent1"/>
              </a:buClr>
              <a:buSzPct val="100000"/>
              <a:buFont typeface="Wingdings" panose="05000000000000000000" pitchFamily="2" charset="2"/>
              <a:buChar char="§"/>
            </a:pPr>
            <a:r>
              <a:rPr lang="en-US" sz="1100" dirty="0">
                <a:latin typeface="Arial" panose="020B0604020202020204" pitchFamily="34" charset="0"/>
              </a:rPr>
              <a:t>A-Z mapping of product listing</a:t>
            </a:r>
          </a:p>
          <a:p>
            <a:pPr marL="135731" lvl="1" indent="-135731">
              <a:lnSpc>
                <a:spcPct val="90000"/>
              </a:lnSpc>
              <a:spcBef>
                <a:spcPts val="600"/>
              </a:spcBef>
              <a:buClr>
                <a:schemeClr val="accent1"/>
              </a:buClr>
              <a:buSzPct val="100000"/>
              <a:buFont typeface="Wingdings" panose="05000000000000000000" pitchFamily="2" charset="2"/>
              <a:buChar char="§"/>
            </a:pPr>
            <a:r>
              <a:rPr lang="en-US" sz="1100" dirty="0">
                <a:latin typeface="Arial" panose="020B0604020202020204" pitchFamily="34" charset="0"/>
              </a:rPr>
              <a:t>Creation of detailed breadcrumbs as more products are uploaded</a:t>
            </a:r>
          </a:p>
          <a:p>
            <a:pPr marL="135731" lvl="1" indent="-135731">
              <a:lnSpc>
                <a:spcPct val="90000"/>
              </a:lnSpc>
              <a:spcBef>
                <a:spcPts val="600"/>
              </a:spcBef>
              <a:buClr>
                <a:schemeClr val="accent1"/>
              </a:buClr>
              <a:buSzPct val="100000"/>
              <a:buFont typeface="Wingdings" panose="05000000000000000000" pitchFamily="2" charset="2"/>
              <a:buChar char="§"/>
            </a:pPr>
            <a:r>
              <a:rPr lang="en-US" sz="1100" dirty="0">
                <a:latin typeface="Arial" panose="020B0604020202020204" pitchFamily="34" charset="0"/>
              </a:rPr>
              <a:t>Product listing validation</a:t>
            </a:r>
          </a:p>
          <a:p>
            <a:pPr marL="135731" lvl="1" indent="-135731">
              <a:lnSpc>
                <a:spcPct val="90000"/>
              </a:lnSpc>
              <a:spcBef>
                <a:spcPts val="600"/>
              </a:spcBef>
              <a:buClr>
                <a:schemeClr val="accent1"/>
              </a:buClr>
              <a:buSzPct val="100000"/>
              <a:buFont typeface="Wingdings" panose="05000000000000000000" pitchFamily="2" charset="2"/>
              <a:buChar char="§"/>
            </a:pPr>
            <a:r>
              <a:rPr lang="de-DE" sz="1100" dirty="0" err="1">
                <a:latin typeface="Arial" panose="020B0604020202020204" pitchFamily="34" charset="0"/>
              </a:rPr>
              <a:t>Updating</a:t>
            </a:r>
            <a:r>
              <a:rPr lang="de-DE" sz="1100" dirty="0">
                <a:latin typeface="Arial" panose="020B0604020202020204" pitchFamily="34" charset="0"/>
              </a:rPr>
              <a:t> </a:t>
            </a:r>
            <a:r>
              <a:rPr lang="de-DE" sz="1100" dirty="0" err="1">
                <a:latin typeface="Arial" panose="020B0604020202020204" pitchFamily="34" charset="0"/>
              </a:rPr>
              <a:t>requirements</a:t>
            </a:r>
            <a:r>
              <a:rPr lang="de-DE" sz="1100" dirty="0">
                <a:latin typeface="Arial" panose="020B0604020202020204" pitchFamily="34" charset="0"/>
              </a:rPr>
              <a:t> </a:t>
            </a:r>
            <a:r>
              <a:rPr lang="de-DE" sz="1100" dirty="0" err="1">
                <a:latin typeface="Arial" panose="020B0604020202020204" pitchFamily="34" charset="0"/>
              </a:rPr>
              <a:t>of</a:t>
            </a:r>
            <a:r>
              <a:rPr lang="de-DE" sz="1100" dirty="0">
                <a:latin typeface="Arial" panose="020B0604020202020204" pitchFamily="34" charset="0"/>
              </a:rPr>
              <a:t> </a:t>
            </a:r>
            <a:r>
              <a:rPr lang="de-DE" sz="1100" dirty="0" err="1">
                <a:latin typeface="Arial" panose="020B0604020202020204" pitchFamily="34" charset="0"/>
              </a:rPr>
              <a:t>product</a:t>
            </a:r>
            <a:r>
              <a:rPr lang="de-DE" sz="1100" dirty="0">
                <a:latin typeface="Arial" panose="020B0604020202020204" pitchFamily="34" charset="0"/>
              </a:rPr>
              <a:t> </a:t>
            </a:r>
            <a:r>
              <a:rPr lang="de-DE" sz="1100" dirty="0" err="1">
                <a:latin typeface="Arial" panose="020B0604020202020204" pitchFamily="34" charset="0"/>
              </a:rPr>
              <a:t>list</a:t>
            </a:r>
            <a:endParaRPr lang="en-US" sz="1100" dirty="0">
              <a:latin typeface="Arial" panose="020B0604020202020204" pitchFamily="34" charset="0"/>
            </a:endParaRPr>
          </a:p>
        </p:txBody>
      </p:sp>
      <p:sp>
        <p:nvSpPr>
          <p:cNvPr id="53" name="Slide Number Placeholder 2">
            <a:extLst>
              <a:ext uri="{FF2B5EF4-FFF2-40B4-BE49-F238E27FC236}">
                <a16:creationId xmlns:a16="http://schemas.microsoft.com/office/drawing/2014/main" id="{05EC7426-1CC4-4AB4-9103-47B4282BD2D8}"/>
              </a:ext>
            </a:extLst>
          </p:cNvPr>
          <p:cNvSpPr>
            <a:spLocks noGrp="1"/>
          </p:cNvSpPr>
          <p:nvPr>
            <p:ph type="sldNum" sz="quarter" idx="15"/>
          </p:nvPr>
        </p:nvSpPr>
        <p:spPr>
          <a:xfrm>
            <a:off x="420688" y="4826858"/>
            <a:ext cx="776426" cy="273844"/>
          </a:xfrm>
        </p:spPr>
        <p:txBody>
          <a:bodyPr/>
          <a:lstStyle/>
          <a:p>
            <a:fld id="{E52D2AFC-71C4-4511-B128-4ECEE52D3027}" type="slidenum">
              <a:rPr lang="en-ZA" smtClean="0"/>
              <a:pPr/>
              <a:t>62</a:t>
            </a:fld>
            <a:endParaRPr lang="en-ZA" dirty="0"/>
          </a:p>
        </p:txBody>
      </p:sp>
      <p:sp>
        <p:nvSpPr>
          <p:cNvPr id="54" name="Source">
            <a:extLst>
              <a:ext uri="{FF2B5EF4-FFF2-40B4-BE49-F238E27FC236}">
                <a16:creationId xmlns:a16="http://schemas.microsoft.com/office/drawing/2014/main" id="{8F29574F-9FF1-402D-B10A-168685B4C17C}"/>
              </a:ext>
            </a:extLst>
          </p:cNvPr>
          <p:cNvSpPr txBox="1"/>
          <p:nvPr/>
        </p:nvSpPr>
        <p:spPr>
          <a:xfrm>
            <a:off x="1197114" y="4916357"/>
            <a:ext cx="795089"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Roland Berger</a:t>
            </a:r>
          </a:p>
        </p:txBody>
      </p:sp>
      <p:pic>
        <p:nvPicPr>
          <p:cNvPr id="40" name="Picture 39" descr="Application&#10;&#10;Description automatically generated">
            <a:extLst>
              <a:ext uri="{FF2B5EF4-FFF2-40B4-BE49-F238E27FC236}">
                <a16:creationId xmlns:a16="http://schemas.microsoft.com/office/drawing/2014/main" id="{3146457B-7350-4653-842E-15357A88D3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20377862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7114" y="396000"/>
            <a:ext cx="7399312" cy="857250"/>
          </a:xfrm>
        </p:spPr>
        <p:txBody>
          <a:bodyPr lIns="0" tIns="0" rIns="0" bIns="0">
            <a:normAutofit/>
          </a:bodyPr>
          <a:lstStyle/>
          <a:p>
            <a:r>
              <a:rPr lang="en-GB" dirty="0"/>
              <a:t>Departmental overview: Supply chain (2/2)</a:t>
            </a:r>
            <a:endParaRPr lang="en-US" dirty="0"/>
          </a:p>
        </p:txBody>
      </p:sp>
      <p:grpSp>
        <p:nvGrpSpPr>
          <p:cNvPr id="2" name="Group 1">
            <a:extLst>
              <a:ext uri="{FF2B5EF4-FFF2-40B4-BE49-F238E27FC236}">
                <a16:creationId xmlns:a16="http://schemas.microsoft.com/office/drawing/2014/main" id="{B3682546-913A-4B09-A656-B990D9E77514}"/>
              </a:ext>
            </a:extLst>
          </p:cNvPr>
          <p:cNvGrpSpPr/>
          <p:nvPr/>
        </p:nvGrpSpPr>
        <p:grpSpPr>
          <a:xfrm>
            <a:off x="1195470" y="1358621"/>
            <a:ext cx="7506558" cy="3148247"/>
            <a:chOff x="1195470" y="1358621"/>
            <a:chExt cx="7506558" cy="3148247"/>
          </a:xfrm>
        </p:grpSpPr>
        <p:sp>
          <p:nvSpPr>
            <p:cNvPr id="3" name="Rectangle 2">
              <a:extLst>
                <a:ext uri="{FF2B5EF4-FFF2-40B4-BE49-F238E27FC236}">
                  <a16:creationId xmlns:a16="http://schemas.microsoft.com/office/drawing/2014/main" id="{8B2DE5C7-FDDC-48D6-85B0-8CB36439312B}"/>
                </a:ext>
              </a:extLst>
            </p:cNvPr>
            <p:cNvSpPr>
              <a:spLocks/>
            </p:cNvSpPr>
            <p:nvPr/>
          </p:nvSpPr>
          <p:spPr>
            <a:xfrm>
              <a:off x="1195470" y="1775618"/>
              <a:ext cx="7506558" cy="2731250"/>
            </a:xfrm>
            <a:prstGeom prst="rect">
              <a:avLst/>
            </a:prstGeom>
            <a:solidFill>
              <a:schemeClr val="accent3">
                <a:lumMod val="40000"/>
                <a:lumOff val="60000"/>
              </a:schemeClr>
            </a:solid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noAutofit/>
            </a:bodyPr>
            <a:lstStyle/>
            <a:p>
              <a:pPr>
                <a:lnSpc>
                  <a:spcPct val="90000"/>
                </a:lnSpc>
                <a:spcBef>
                  <a:spcPts val="300"/>
                </a:spcBef>
              </a:pPr>
              <a:r>
                <a:rPr lang="en-US" sz="1275" b="1" dirty="0">
                  <a:solidFill>
                    <a:srgbClr val="DE002B"/>
                  </a:solidFill>
                  <a:latin typeface="+mj-lt"/>
                </a:rPr>
                <a:t>Logistics</a:t>
              </a:r>
            </a:p>
          </p:txBody>
        </p:sp>
        <p:sp>
          <p:nvSpPr>
            <p:cNvPr id="4" name="TextBox 3">
              <a:extLst>
                <a:ext uri="{FF2B5EF4-FFF2-40B4-BE49-F238E27FC236}">
                  <a16:creationId xmlns:a16="http://schemas.microsoft.com/office/drawing/2014/main" id="{70E7171E-67BE-478B-88F4-F900551702F9}"/>
                </a:ext>
              </a:extLst>
            </p:cNvPr>
            <p:cNvSpPr txBox="1">
              <a:spLocks/>
            </p:cNvSpPr>
            <p:nvPr/>
          </p:nvSpPr>
          <p:spPr>
            <a:xfrm>
              <a:off x="2544985" y="1358621"/>
              <a:ext cx="3008553" cy="3148247"/>
            </a:xfrm>
            <a:prstGeom prst="rect">
              <a:avLst/>
            </a:prstGeom>
            <a:solidFill>
              <a:schemeClr val="bg1">
                <a:alpha val="55000"/>
              </a:schemeClr>
            </a:solidFill>
            <a:ln w="15875" cmpd="sng">
              <a:solidFill>
                <a:schemeClr val="accent3"/>
              </a:solidFill>
            </a:ln>
          </p:spPr>
          <p:txBody>
            <a:bodyPr vert="horz" wrap="square" lIns="81000" tIns="81000" rIns="0" bIns="54000" rtlCol="0" anchor="t" anchorCtr="0">
              <a:noAutofit/>
            </a:bodyPr>
            <a:lstStyle/>
            <a:p>
              <a:pPr>
                <a:lnSpc>
                  <a:spcPct val="90000"/>
                </a:lnSpc>
                <a:spcBef>
                  <a:spcPts val="300"/>
                </a:spcBef>
                <a:buClr>
                  <a:srgbClr val="000000"/>
                </a:buClr>
                <a:buSzPct val="100000"/>
              </a:pPr>
              <a:r>
                <a:rPr lang="en-US" sz="1275" b="1" dirty="0">
                  <a:latin typeface="+mj-lt"/>
                  <a:cs typeface="Arial Narrow" pitchFamily="34" charset="0"/>
                </a:rPr>
                <a:t>Departmental duties</a:t>
              </a:r>
            </a:p>
          </p:txBody>
        </p:sp>
        <p:sp>
          <p:nvSpPr>
            <p:cNvPr id="7" name="TextBox 6">
              <a:extLst>
                <a:ext uri="{FF2B5EF4-FFF2-40B4-BE49-F238E27FC236}">
                  <a16:creationId xmlns:a16="http://schemas.microsoft.com/office/drawing/2014/main" id="{DE349EFF-009C-47AF-96EA-997F2CFA8F97}"/>
                </a:ext>
              </a:extLst>
            </p:cNvPr>
            <p:cNvSpPr txBox="1">
              <a:spLocks/>
            </p:cNvSpPr>
            <p:nvPr/>
          </p:nvSpPr>
          <p:spPr>
            <a:xfrm>
              <a:off x="5693475" y="1358621"/>
              <a:ext cx="3008553" cy="3148247"/>
            </a:xfrm>
            <a:prstGeom prst="rect">
              <a:avLst/>
            </a:prstGeom>
            <a:solidFill>
              <a:schemeClr val="bg1">
                <a:alpha val="55000"/>
              </a:schemeClr>
            </a:solidFill>
            <a:ln w="15875" cmpd="sng">
              <a:solidFill>
                <a:schemeClr val="accent3"/>
              </a:solidFill>
            </a:ln>
          </p:spPr>
          <p:txBody>
            <a:bodyPr vert="horz" wrap="square" lIns="81000" tIns="81000" rIns="0" bIns="54000" rtlCol="0" anchor="t" anchorCtr="0">
              <a:noAutofit/>
            </a:bodyPr>
            <a:lstStyle/>
            <a:p>
              <a:pPr>
                <a:lnSpc>
                  <a:spcPct val="90000"/>
                </a:lnSpc>
                <a:spcBef>
                  <a:spcPts val="300"/>
                </a:spcBef>
                <a:buClr>
                  <a:srgbClr val="000000"/>
                </a:buClr>
                <a:buSzPct val="100000"/>
              </a:pPr>
              <a:r>
                <a:rPr lang="en-US" sz="1275" b="1" dirty="0">
                  <a:latin typeface="+mj-lt"/>
                  <a:cs typeface="Arial Narrow" pitchFamily="34" charset="0"/>
                </a:rPr>
                <a:t>Interaction with other functions</a:t>
              </a:r>
            </a:p>
          </p:txBody>
        </p:sp>
        <p:sp>
          <p:nvSpPr>
            <p:cNvPr id="17" name="Rectangle: Rounded Corners 7">
              <a:extLst>
                <a:ext uri="{FF2B5EF4-FFF2-40B4-BE49-F238E27FC236}">
                  <a16:creationId xmlns:a16="http://schemas.microsoft.com/office/drawing/2014/main" id="{31556773-1FAF-4309-9E61-5B19751CFFF5}"/>
                </a:ext>
              </a:extLst>
            </p:cNvPr>
            <p:cNvSpPr>
              <a:spLocks/>
            </p:cNvSpPr>
            <p:nvPr/>
          </p:nvSpPr>
          <p:spPr>
            <a:xfrm>
              <a:off x="2544985" y="1775618"/>
              <a:ext cx="2865215" cy="1863304"/>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Merchant-side logistics (including management of "click n collect")</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Management of overall policies &amp; processes</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Management of logistics providers</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Management of last mile logistics (if provider/ model is different)</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Management of agent network (on-boarding &amp; support)</a:t>
              </a:r>
            </a:p>
          </p:txBody>
        </p:sp>
        <p:sp>
          <p:nvSpPr>
            <p:cNvPr id="18" name="Rectangle: Rounded Corners 7">
              <a:extLst>
                <a:ext uri="{FF2B5EF4-FFF2-40B4-BE49-F238E27FC236}">
                  <a16:creationId xmlns:a16="http://schemas.microsoft.com/office/drawing/2014/main" id="{B5D121AC-2AE2-460A-9D13-65972D161477}"/>
                </a:ext>
              </a:extLst>
            </p:cNvPr>
            <p:cNvSpPr>
              <a:spLocks/>
            </p:cNvSpPr>
            <p:nvPr/>
          </p:nvSpPr>
          <p:spPr>
            <a:xfrm>
              <a:off x="5693476" y="1775618"/>
              <a:ext cx="2802824" cy="793781"/>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Constant feedback on logistics data to data analytics and sales/ field team</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Collaboration with technology team on integration of logistics provider system</a:t>
              </a:r>
            </a:p>
          </p:txBody>
        </p:sp>
        <p:grpSp>
          <p:nvGrpSpPr>
            <p:cNvPr id="19" name="Group 18">
              <a:extLst>
                <a:ext uri="{FF2B5EF4-FFF2-40B4-BE49-F238E27FC236}">
                  <a16:creationId xmlns:a16="http://schemas.microsoft.com/office/drawing/2014/main" id="{28C5428F-2FCC-4E0B-B930-A68CDB7E35D3}"/>
                </a:ext>
              </a:extLst>
            </p:cNvPr>
            <p:cNvGrpSpPr/>
            <p:nvPr/>
          </p:nvGrpSpPr>
          <p:grpSpPr>
            <a:xfrm>
              <a:off x="1617501" y="2582199"/>
              <a:ext cx="565080" cy="432675"/>
              <a:chOff x="-379413" y="2327275"/>
              <a:chExt cx="379413" cy="290512"/>
            </a:xfrm>
            <a:solidFill>
              <a:schemeClr val="accent6"/>
            </a:solidFill>
          </p:grpSpPr>
          <p:sp>
            <p:nvSpPr>
              <p:cNvPr id="20" name="Freeform 30">
                <a:extLst>
                  <a:ext uri="{FF2B5EF4-FFF2-40B4-BE49-F238E27FC236}">
                    <a16:creationId xmlns:a16="http://schemas.microsoft.com/office/drawing/2014/main" id="{A092780D-2208-414C-996E-1FB8C26849E2}"/>
                  </a:ext>
                </a:extLst>
              </p:cNvPr>
              <p:cNvSpPr>
                <a:spLocks noEditPoints="1"/>
              </p:cNvSpPr>
              <p:nvPr/>
            </p:nvSpPr>
            <p:spPr bwMode="auto">
              <a:xfrm>
                <a:off x="-311150" y="2327275"/>
                <a:ext cx="242888" cy="290512"/>
              </a:xfrm>
              <a:custGeom>
                <a:avLst/>
                <a:gdLst>
                  <a:gd name="T0" fmla="*/ 1193 w 2149"/>
                  <a:gd name="T1" fmla="*/ 1447 h 2575"/>
                  <a:gd name="T2" fmla="*/ 955 w 2149"/>
                  <a:gd name="T3" fmla="*/ 1447 h 2575"/>
                  <a:gd name="T4" fmla="*/ 932 w 2149"/>
                  <a:gd name="T5" fmla="*/ 2041 h 2575"/>
                  <a:gd name="T6" fmla="*/ 1217 w 2149"/>
                  <a:gd name="T7" fmla="*/ 2041 h 2575"/>
                  <a:gd name="T8" fmla="*/ 1193 w 2149"/>
                  <a:gd name="T9" fmla="*/ 1447 h 2575"/>
                  <a:gd name="T10" fmla="*/ 992 w 2149"/>
                  <a:gd name="T11" fmla="*/ 533 h 2575"/>
                  <a:gd name="T12" fmla="*/ 969 w 2149"/>
                  <a:gd name="T13" fmla="*/ 1127 h 2575"/>
                  <a:gd name="T14" fmla="*/ 1180 w 2149"/>
                  <a:gd name="T15" fmla="*/ 1127 h 2575"/>
                  <a:gd name="T16" fmla="*/ 1156 w 2149"/>
                  <a:gd name="T17" fmla="*/ 533 h 2575"/>
                  <a:gd name="T18" fmla="*/ 992 w 2149"/>
                  <a:gd name="T19" fmla="*/ 533 h 2575"/>
                  <a:gd name="T20" fmla="*/ 677 w 2149"/>
                  <a:gd name="T21" fmla="*/ 0 h 2575"/>
                  <a:gd name="T22" fmla="*/ 1014 w 2149"/>
                  <a:gd name="T23" fmla="*/ 0 h 2575"/>
                  <a:gd name="T24" fmla="*/ 1005 w 2149"/>
                  <a:gd name="T25" fmla="*/ 213 h 2575"/>
                  <a:gd name="T26" fmla="*/ 1144 w 2149"/>
                  <a:gd name="T27" fmla="*/ 213 h 2575"/>
                  <a:gd name="T28" fmla="*/ 1135 w 2149"/>
                  <a:gd name="T29" fmla="*/ 0 h 2575"/>
                  <a:gd name="T30" fmla="*/ 1471 w 2149"/>
                  <a:gd name="T31" fmla="*/ 0 h 2575"/>
                  <a:gd name="T32" fmla="*/ 2149 w 2149"/>
                  <a:gd name="T33" fmla="*/ 2575 h 2575"/>
                  <a:gd name="T34" fmla="*/ 1238 w 2149"/>
                  <a:gd name="T35" fmla="*/ 2575 h 2575"/>
                  <a:gd name="T36" fmla="*/ 1230 w 2149"/>
                  <a:gd name="T37" fmla="*/ 2361 h 2575"/>
                  <a:gd name="T38" fmla="*/ 919 w 2149"/>
                  <a:gd name="T39" fmla="*/ 2361 h 2575"/>
                  <a:gd name="T40" fmla="*/ 911 w 2149"/>
                  <a:gd name="T41" fmla="*/ 2575 h 2575"/>
                  <a:gd name="T42" fmla="*/ 0 w 2149"/>
                  <a:gd name="T43" fmla="*/ 2575 h 2575"/>
                  <a:gd name="T44" fmla="*/ 677 w 2149"/>
                  <a:gd name="T45" fmla="*/ 0 h 2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9" h="2575">
                    <a:moveTo>
                      <a:pt x="1193" y="1447"/>
                    </a:moveTo>
                    <a:lnTo>
                      <a:pt x="955" y="1447"/>
                    </a:lnTo>
                    <a:lnTo>
                      <a:pt x="932" y="2041"/>
                    </a:lnTo>
                    <a:lnTo>
                      <a:pt x="1217" y="2041"/>
                    </a:lnTo>
                    <a:lnTo>
                      <a:pt x="1193" y="1447"/>
                    </a:lnTo>
                    <a:close/>
                    <a:moveTo>
                      <a:pt x="992" y="533"/>
                    </a:moveTo>
                    <a:lnTo>
                      <a:pt x="969" y="1127"/>
                    </a:lnTo>
                    <a:lnTo>
                      <a:pt x="1180" y="1127"/>
                    </a:lnTo>
                    <a:lnTo>
                      <a:pt x="1156" y="533"/>
                    </a:lnTo>
                    <a:lnTo>
                      <a:pt x="992" y="533"/>
                    </a:lnTo>
                    <a:close/>
                    <a:moveTo>
                      <a:pt x="677" y="0"/>
                    </a:moveTo>
                    <a:lnTo>
                      <a:pt x="1014" y="0"/>
                    </a:lnTo>
                    <a:lnTo>
                      <a:pt x="1005" y="213"/>
                    </a:lnTo>
                    <a:lnTo>
                      <a:pt x="1144" y="213"/>
                    </a:lnTo>
                    <a:lnTo>
                      <a:pt x="1135" y="0"/>
                    </a:lnTo>
                    <a:lnTo>
                      <a:pt x="1471" y="0"/>
                    </a:lnTo>
                    <a:lnTo>
                      <a:pt x="2149" y="2575"/>
                    </a:lnTo>
                    <a:lnTo>
                      <a:pt x="1238" y="2575"/>
                    </a:lnTo>
                    <a:lnTo>
                      <a:pt x="1230" y="2361"/>
                    </a:lnTo>
                    <a:lnTo>
                      <a:pt x="919" y="2361"/>
                    </a:lnTo>
                    <a:lnTo>
                      <a:pt x="911" y="2575"/>
                    </a:lnTo>
                    <a:lnTo>
                      <a:pt x="0" y="2575"/>
                    </a:lnTo>
                    <a:lnTo>
                      <a:pt x="67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1" name="Freeform 31">
                <a:extLst>
                  <a:ext uri="{FF2B5EF4-FFF2-40B4-BE49-F238E27FC236}">
                    <a16:creationId xmlns:a16="http://schemas.microsoft.com/office/drawing/2014/main" id="{7EBB8AE5-F98B-40EC-8C19-CED97CD945F9}"/>
                  </a:ext>
                </a:extLst>
              </p:cNvPr>
              <p:cNvSpPr>
                <a:spLocks/>
              </p:cNvSpPr>
              <p:nvPr/>
            </p:nvSpPr>
            <p:spPr bwMode="auto">
              <a:xfrm>
                <a:off x="-133350" y="2327275"/>
                <a:ext cx="133350" cy="290512"/>
              </a:xfrm>
              <a:custGeom>
                <a:avLst/>
                <a:gdLst>
                  <a:gd name="T0" fmla="*/ 0 w 1168"/>
                  <a:gd name="T1" fmla="*/ 0 h 2575"/>
                  <a:gd name="T2" fmla="*/ 114 w 1168"/>
                  <a:gd name="T3" fmla="*/ 0 h 2575"/>
                  <a:gd name="T4" fmla="*/ 1168 w 1168"/>
                  <a:gd name="T5" fmla="*/ 2575 h 2575"/>
                  <a:gd name="T6" fmla="*/ 858 w 1168"/>
                  <a:gd name="T7" fmla="*/ 2575 h 2575"/>
                  <a:gd name="T8" fmla="*/ 0 w 1168"/>
                  <a:gd name="T9" fmla="*/ 0 h 2575"/>
                </a:gdLst>
                <a:ahLst/>
                <a:cxnLst>
                  <a:cxn ang="0">
                    <a:pos x="T0" y="T1"/>
                  </a:cxn>
                  <a:cxn ang="0">
                    <a:pos x="T2" y="T3"/>
                  </a:cxn>
                  <a:cxn ang="0">
                    <a:pos x="T4" y="T5"/>
                  </a:cxn>
                  <a:cxn ang="0">
                    <a:pos x="T6" y="T7"/>
                  </a:cxn>
                  <a:cxn ang="0">
                    <a:pos x="T8" y="T9"/>
                  </a:cxn>
                </a:cxnLst>
                <a:rect l="0" t="0" r="r" b="b"/>
                <a:pathLst>
                  <a:path w="1168" h="2575">
                    <a:moveTo>
                      <a:pt x="0" y="0"/>
                    </a:moveTo>
                    <a:lnTo>
                      <a:pt x="114" y="0"/>
                    </a:lnTo>
                    <a:lnTo>
                      <a:pt x="1168" y="2575"/>
                    </a:lnTo>
                    <a:lnTo>
                      <a:pt x="858" y="2575"/>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2" name="Freeform 32">
                <a:extLst>
                  <a:ext uri="{FF2B5EF4-FFF2-40B4-BE49-F238E27FC236}">
                    <a16:creationId xmlns:a16="http://schemas.microsoft.com/office/drawing/2014/main" id="{5896CB22-D086-427A-91AF-9A944FBDFFC2}"/>
                  </a:ext>
                </a:extLst>
              </p:cNvPr>
              <p:cNvSpPr>
                <a:spLocks/>
              </p:cNvSpPr>
              <p:nvPr/>
            </p:nvSpPr>
            <p:spPr bwMode="auto">
              <a:xfrm>
                <a:off x="-379413" y="2327275"/>
                <a:ext cx="131763" cy="290512"/>
              </a:xfrm>
              <a:custGeom>
                <a:avLst/>
                <a:gdLst>
                  <a:gd name="T0" fmla="*/ 1053 w 1168"/>
                  <a:gd name="T1" fmla="*/ 0 h 2575"/>
                  <a:gd name="T2" fmla="*/ 1168 w 1168"/>
                  <a:gd name="T3" fmla="*/ 0 h 2575"/>
                  <a:gd name="T4" fmla="*/ 310 w 1168"/>
                  <a:gd name="T5" fmla="*/ 2575 h 2575"/>
                  <a:gd name="T6" fmla="*/ 0 w 1168"/>
                  <a:gd name="T7" fmla="*/ 2575 h 2575"/>
                  <a:gd name="T8" fmla="*/ 1053 w 1168"/>
                  <a:gd name="T9" fmla="*/ 0 h 2575"/>
                </a:gdLst>
                <a:ahLst/>
                <a:cxnLst>
                  <a:cxn ang="0">
                    <a:pos x="T0" y="T1"/>
                  </a:cxn>
                  <a:cxn ang="0">
                    <a:pos x="T2" y="T3"/>
                  </a:cxn>
                  <a:cxn ang="0">
                    <a:pos x="T4" y="T5"/>
                  </a:cxn>
                  <a:cxn ang="0">
                    <a:pos x="T6" y="T7"/>
                  </a:cxn>
                  <a:cxn ang="0">
                    <a:pos x="T8" y="T9"/>
                  </a:cxn>
                </a:cxnLst>
                <a:rect l="0" t="0" r="r" b="b"/>
                <a:pathLst>
                  <a:path w="1168" h="2575">
                    <a:moveTo>
                      <a:pt x="1053" y="0"/>
                    </a:moveTo>
                    <a:lnTo>
                      <a:pt x="1168" y="0"/>
                    </a:lnTo>
                    <a:lnTo>
                      <a:pt x="310" y="2575"/>
                    </a:lnTo>
                    <a:lnTo>
                      <a:pt x="0" y="2575"/>
                    </a:lnTo>
                    <a:lnTo>
                      <a:pt x="105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grpSp>
      </p:grpSp>
      <p:sp>
        <p:nvSpPr>
          <p:cNvPr id="23" name="Slide Number Placeholder 2">
            <a:extLst>
              <a:ext uri="{FF2B5EF4-FFF2-40B4-BE49-F238E27FC236}">
                <a16:creationId xmlns:a16="http://schemas.microsoft.com/office/drawing/2014/main" id="{6BCF632B-6965-4DD1-85EB-756CFACBF4FB}"/>
              </a:ext>
            </a:extLst>
          </p:cNvPr>
          <p:cNvSpPr>
            <a:spLocks noGrp="1"/>
          </p:cNvSpPr>
          <p:nvPr>
            <p:ph type="sldNum" sz="quarter" idx="15"/>
          </p:nvPr>
        </p:nvSpPr>
        <p:spPr>
          <a:xfrm>
            <a:off x="420688" y="4826858"/>
            <a:ext cx="776426" cy="273844"/>
          </a:xfrm>
        </p:spPr>
        <p:txBody>
          <a:bodyPr/>
          <a:lstStyle/>
          <a:p>
            <a:fld id="{E52D2AFC-71C4-4511-B128-4ECEE52D3027}" type="slidenum">
              <a:rPr lang="en-ZA" smtClean="0"/>
              <a:pPr/>
              <a:t>63</a:t>
            </a:fld>
            <a:endParaRPr lang="en-ZA" dirty="0"/>
          </a:p>
        </p:txBody>
      </p:sp>
      <p:sp>
        <p:nvSpPr>
          <p:cNvPr id="24" name="Source">
            <a:extLst>
              <a:ext uri="{FF2B5EF4-FFF2-40B4-BE49-F238E27FC236}">
                <a16:creationId xmlns:a16="http://schemas.microsoft.com/office/drawing/2014/main" id="{8F29574F-9FF1-402D-B10A-168685B4C17C}"/>
              </a:ext>
            </a:extLst>
          </p:cNvPr>
          <p:cNvSpPr txBox="1"/>
          <p:nvPr/>
        </p:nvSpPr>
        <p:spPr>
          <a:xfrm>
            <a:off x="1197114" y="4916357"/>
            <a:ext cx="795089"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Roland Berger</a:t>
            </a:r>
          </a:p>
        </p:txBody>
      </p:sp>
      <p:pic>
        <p:nvPicPr>
          <p:cNvPr id="15" name="Picture 14" descr="Application&#10;&#10;Description automatically generated">
            <a:extLst>
              <a:ext uri="{FF2B5EF4-FFF2-40B4-BE49-F238E27FC236}">
                <a16:creationId xmlns:a16="http://schemas.microsoft.com/office/drawing/2014/main" id="{0C8FCA64-B677-4071-9C7B-047E072A93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2335817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7114" y="396000"/>
            <a:ext cx="7399312" cy="857250"/>
          </a:xfrm>
        </p:spPr>
        <p:txBody>
          <a:bodyPr lIns="0" tIns="0" rIns="0" bIns="0">
            <a:normAutofit/>
          </a:bodyPr>
          <a:lstStyle/>
          <a:p>
            <a:r>
              <a:rPr lang="en-GB" dirty="0"/>
              <a:t>Departmental overview: Technology (1/3)</a:t>
            </a:r>
            <a:endParaRPr lang="en-US" dirty="0"/>
          </a:p>
        </p:txBody>
      </p:sp>
      <p:grpSp>
        <p:nvGrpSpPr>
          <p:cNvPr id="2" name="Group 1">
            <a:extLst>
              <a:ext uri="{FF2B5EF4-FFF2-40B4-BE49-F238E27FC236}">
                <a16:creationId xmlns:a16="http://schemas.microsoft.com/office/drawing/2014/main" id="{E111FC63-1FAD-44FA-8BF4-F8CC7495BC02}"/>
              </a:ext>
            </a:extLst>
          </p:cNvPr>
          <p:cNvGrpSpPr/>
          <p:nvPr/>
        </p:nvGrpSpPr>
        <p:grpSpPr>
          <a:xfrm>
            <a:off x="1197114" y="1358621"/>
            <a:ext cx="7506558" cy="3148247"/>
            <a:chOff x="1195470" y="1351477"/>
            <a:chExt cx="7506558" cy="3148247"/>
          </a:xfrm>
        </p:grpSpPr>
        <p:sp>
          <p:nvSpPr>
            <p:cNvPr id="3" name="Rectangle 2">
              <a:extLst>
                <a:ext uri="{FF2B5EF4-FFF2-40B4-BE49-F238E27FC236}">
                  <a16:creationId xmlns:a16="http://schemas.microsoft.com/office/drawing/2014/main" id="{ED88DC94-4634-4F4B-B015-A44AB1EA95D8}"/>
                </a:ext>
              </a:extLst>
            </p:cNvPr>
            <p:cNvSpPr>
              <a:spLocks/>
            </p:cNvSpPr>
            <p:nvPr/>
          </p:nvSpPr>
          <p:spPr>
            <a:xfrm>
              <a:off x="1195470" y="1768474"/>
              <a:ext cx="7506558" cy="2731250"/>
            </a:xfrm>
            <a:prstGeom prst="rect">
              <a:avLst/>
            </a:prstGeom>
            <a:solidFill>
              <a:schemeClr val="accent3">
                <a:lumMod val="40000"/>
                <a:lumOff val="60000"/>
              </a:schemeClr>
            </a:solid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noAutofit/>
            </a:bodyPr>
            <a:lstStyle/>
            <a:p>
              <a:pPr>
                <a:lnSpc>
                  <a:spcPct val="90000"/>
                </a:lnSpc>
                <a:spcBef>
                  <a:spcPts val="300"/>
                </a:spcBef>
              </a:pPr>
              <a:r>
                <a:rPr lang="en-US" sz="1275" b="1" dirty="0">
                  <a:solidFill>
                    <a:srgbClr val="DE002B"/>
                  </a:solidFill>
                  <a:latin typeface="+mj-lt"/>
                </a:rPr>
                <a:t>UX / UI</a:t>
              </a:r>
            </a:p>
          </p:txBody>
        </p:sp>
        <p:sp>
          <p:nvSpPr>
            <p:cNvPr id="6" name="TextBox 5">
              <a:extLst>
                <a:ext uri="{FF2B5EF4-FFF2-40B4-BE49-F238E27FC236}">
                  <a16:creationId xmlns:a16="http://schemas.microsoft.com/office/drawing/2014/main" id="{4EBC2EA0-FA07-4A90-8601-3BB575F00AC5}"/>
                </a:ext>
              </a:extLst>
            </p:cNvPr>
            <p:cNvSpPr txBox="1">
              <a:spLocks/>
            </p:cNvSpPr>
            <p:nvPr/>
          </p:nvSpPr>
          <p:spPr>
            <a:xfrm>
              <a:off x="2544985" y="1351477"/>
              <a:ext cx="3008553" cy="3148247"/>
            </a:xfrm>
            <a:prstGeom prst="rect">
              <a:avLst/>
            </a:prstGeom>
            <a:solidFill>
              <a:schemeClr val="bg1">
                <a:alpha val="55000"/>
              </a:schemeClr>
            </a:solidFill>
            <a:ln w="15875" cmpd="sng">
              <a:solidFill>
                <a:schemeClr val="accent3"/>
              </a:solidFill>
            </a:ln>
          </p:spPr>
          <p:txBody>
            <a:bodyPr vert="horz" wrap="square" lIns="81000" tIns="81000" rIns="0" bIns="54000" rtlCol="0" anchor="t" anchorCtr="0">
              <a:noAutofit/>
            </a:bodyPr>
            <a:lstStyle/>
            <a:p>
              <a:pPr>
                <a:lnSpc>
                  <a:spcPct val="90000"/>
                </a:lnSpc>
                <a:spcBef>
                  <a:spcPts val="300"/>
                </a:spcBef>
                <a:buClr>
                  <a:srgbClr val="000000"/>
                </a:buClr>
                <a:buSzPct val="100000"/>
              </a:pPr>
              <a:r>
                <a:rPr lang="en-US" sz="1275" b="1" dirty="0">
                  <a:latin typeface="+mj-lt"/>
                  <a:cs typeface="Arial Narrow" pitchFamily="34" charset="0"/>
                </a:rPr>
                <a:t>Departmental duties</a:t>
              </a:r>
            </a:p>
          </p:txBody>
        </p:sp>
        <p:sp>
          <p:nvSpPr>
            <p:cNvPr id="7" name="TextBox 6">
              <a:extLst>
                <a:ext uri="{FF2B5EF4-FFF2-40B4-BE49-F238E27FC236}">
                  <a16:creationId xmlns:a16="http://schemas.microsoft.com/office/drawing/2014/main" id="{580FF98F-57F4-4FEA-9233-9D0630FEE63F}"/>
                </a:ext>
              </a:extLst>
            </p:cNvPr>
            <p:cNvSpPr txBox="1">
              <a:spLocks/>
            </p:cNvSpPr>
            <p:nvPr/>
          </p:nvSpPr>
          <p:spPr>
            <a:xfrm>
              <a:off x="5693475" y="1351477"/>
              <a:ext cx="3008553" cy="3148247"/>
            </a:xfrm>
            <a:prstGeom prst="rect">
              <a:avLst/>
            </a:prstGeom>
            <a:solidFill>
              <a:schemeClr val="bg1">
                <a:alpha val="55000"/>
              </a:schemeClr>
            </a:solidFill>
            <a:ln w="15875" cmpd="sng">
              <a:solidFill>
                <a:schemeClr val="accent3"/>
              </a:solidFill>
            </a:ln>
          </p:spPr>
          <p:txBody>
            <a:bodyPr vert="horz" wrap="square" lIns="81000" tIns="81000" rIns="0" bIns="54000" rtlCol="0" anchor="t" anchorCtr="0">
              <a:noAutofit/>
            </a:bodyPr>
            <a:lstStyle/>
            <a:p>
              <a:pPr>
                <a:lnSpc>
                  <a:spcPct val="90000"/>
                </a:lnSpc>
                <a:spcBef>
                  <a:spcPts val="300"/>
                </a:spcBef>
                <a:buClr>
                  <a:srgbClr val="000000"/>
                </a:buClr>
                <a:buSzPct val="100000"/>
              </a:pPr>
              <a:r>
                <a:rPr lang="en-US" sz="1275" b="1" dirty="0">
                  <a:latin typeface="+mj-lt"/>
                  <a:cs typeface="Arial Narrow" pitchFamily="34" charset="0"/>
                </a:rPr>
                <a:t>Interaction with other functions</a:t>
              </a:r>
            </a:p>
          </p:txBody>
        </p:sp>
        <p:sp>
          <p:nvSpPr>
            <p:cNvPr id="17" name="Rectangle: Rounded Corners 7">
              <a:extLst>
                <a:ext uri="{FF2B5EF4-FFF2-40B4-BE49-F238E27FC236}">
                  <a16:creationId xmlns:a16="http://schemas.microsoft.com/office/drawing/2014/main" id="{966613A5-79C2-474B-8B36-255C7B90D798}"/>
                </a:ext>
              </a:extLst>
            </p:cNvPr>
            <p:cNvSpPr>
              <a:spLocks/>
            </p:cNvSpPr>
            <p:nvPr/>
          </p:nvSpPr>
          <p:spPr>
            <a:xfrm>
              <a:off x="2544985" y="1768474"/>
              <a:ext cx="3008553" cy="2118246"/>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Compilation and evaluation of user requirements</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Mapping of user experience and development of use stories</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Design of motion design language and graphic user interface elements</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Translation of wireframes/mock-ups into functional prototypes</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Constant refinement of </a:t>
              </a:r>
              <a:r>
                <a:rPr lang="en-GB" sz="1100" dirty="0" err="1">
                  <a:latin typeface="Arial" panose="020B0604020202020204" pitchFamily="34" charset="0"/>
                </a:rPr>
                <a:t>UX</a:t>
              </a:r>
              <a:r>
                <a:rPr lang="en-GB" sz="1100" dirty="0">
                  <a:latin typeface="Arial" panose="020B0604020202020204" pitchFamily="34" charset="0"/>
                </a:rPr>
                <a:t>/UI design</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endParaRPr lang="en-GB" sz="1100" dirty="0">
                <a:latin typeface="Arial" panose="020B0604020202020204" pitchFamily="34" charset="0"/>
              </a:endParaRPr>
            </a:p>
          </p:txBody>
        </p:sp>
        <p:sp>
          <p:nvSpPr>
            <p:cNvPr id="18" name="Rectangle: Rounded Corners 7">
              <a:extLst>
                <a:ext uri="{FF2B5EF4-FFF2-40B4-BE49-F238E27FC236}">
                  <a16:creationId xmlns:a16="http://schemas.microsoft.com/office/drawing/2014/main" id="{ADE43229-C72C-490C-B19A-1A0F4FB94CCB}"/>
                </a:ext>
              </a:extLst>
            </p:cNvPr>
            <p:cNvSpPr>
              <a:spLocks/>
            </p:cNvSpPr>
            <p:nvPr/>
          </p:nvSpPr>
          <p:spPr>
            <a:xfrm>
              <a:off x="5693476" y="1768474"/>
              <a:ext cx="3008552" cy="1353421"/>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Collaboration with category/product management and commercial/product teams on adapting </a:t>
              </a:r>
              <a:r>
                <a:rPr lang="en-GB" sz="1100" dirty="0" err="1">
                  <a:latin typeface="Arial" panose="020B0604020202020204" pitchFamily="34" charset="0"/>
                </a:rPr>
                <a:t>UX</a:t>
              </a:r>
              <a:r>
                <a:rPr lang="en-GB" sz="1100" dirty="0">
                  <a:latin typeface="Arial" panose="020B0604020202020204" pitchFamily="34" charset="0"/>
                </a:rPr>
                <a:t>/UI to specific business lines</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Guidance from marketing team on </a:t>
              </a:r>
              <a:r>
                <a:rPr lang="en-GB" sz="1100" dirty="0" err="1">
                  <a:latin typeface="Arial" panose="020B0604020202020204" pitchFamily="34" charset="0"/>
                </a:rPr>
                <a:t>UX</a:t>
              </a:r>
              <a:r>
                <a:rPr lang="en-GB" sz="1100" dirty="0">
                  <a:latin typeface="Arial" panose="020B0604020202020204" pitchFamily="34" charset="0"/>
                </a:rPr>
                <a:t>/UI alignment with branding guidelines</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Feedback loop with analytics on integrating insights on customer behavior</a:t>
              </a:r>
            </a:p>
          </p:txBody>
        </p:sp>
        <p:sp>
          <p:nvSpPr>
            <p:cNvPr id="19" name="Freeform 18">
              <a:extLst>
                <a:ext uri="{FF2B5EF4-FFF2-40B4-BE49-F238E27FC236}">
                  <a16:creationId xmlns:a16="http://schemas.microsoft.com/office/drawing/2014/main" id="{B9735F01-EE25-4D4A-B78D-FA6AC36B6937}"/>
                </a:ext>
              </a:extLst>
            </p:cNvPr>
            <p:cNvSpPr>
              <a:spLocks noChangeAspect="1" noEditPoints="1"/>
            </p:cNvSpPr>
            <p:nvPr/>
          </p:nvSpPr>
          <p:spPr bwMode="auto">
            <a:xfrm>
              <a:off x="1734224" y="2501486"/>
              <a:ext cx="370559" cy="663770"/>
            </a:xfrm>
            <a:custGeom>
              <a:avLst/>
              <a:gdLst>
                <a:gd name="T0" fmla="*/ 1226 w 1844"/>
                <a:gd name="T1" fmla="*/ 2826 h 3322"/>
                <a:gd name="T2" fmla="*/ 1205 w 1844"/>
                <a:gd name="T3" fmla="*/ 2868 h 3322"/>
                <a:gd name="T4" fmla="*/ 1226 w 1844"/>
                <a:gd name="T5" fmla="*/ 2909 h 3322"/>
                <a:gd name="T6" fmla="*/ 1525 w 1844"/>
                <a:gd name="T7" fmla="*/ 2919 h 3322"/>
                <a:gd name="T8" fmla="*/ 1566 w 1844"/>
                <a:gd name="T9" fmla="*/ 2898 h 3322"/>
                <a:gd name="T10" fmla="*/ 1574 w 1844"/>
                <a:gd name="T11" fmla="*/ 2851 h 3322"/>
                <a:gd name="T12" fmla="*/ 1541 w 1844"/>
                <a:gd name="T13" fmla="*/ 2818 h 3322"/>
                <a:gd name="T14" fmla="*/ 319 w 1844"/>
                <a:gd name="T15" fmla="*/ 2815 h 3322"/>
                <a:gd name="T16" fmla="*/ 278 w 1844"/>
                <a:gd name="T17" fmla="*/ 2837 h 3322"/>
                <a:gd name="T18" fmla="*/ 270 w 1844"/>
                <a:gd name="T19" fmla="*/ 2884 h 3322"/>
                <a:gd name="T20" fmla="*/ 303 w 1844"/>
                <a:gd name="T21" fmla="*/ 2917 h 3322"/>
                <a:gd name="T22" fmla="*/ 604 w 1844"/>
                <a:gd name="T23" fmla="*/ 2917 h 3322"/>
                <a:gd name="T24" fmla="*/ 637 w 1844"/>
                <a:gd name="T25" fmla="*/ 2884 h 3322"/>
                <a:gd name="T26" fmla="*/ 630 w 1844"/>
                <a:gd name="T27" fmla="*/ 2837 h 3322"/>
                <a:gd name="T28" fmla="*/ 587 w 1844"/>
                <a:gd name="T29" fmla="*/ 2815 h 3322"/>
                <a:gd name="T30" fmla="*/ 892 w 1844"/>
                <a:gd name="T31" fmla="*/ 2719 h 3322"/>
                <a:gd name="T32" fmla="*/ 814 w 1844"/>
                <a:gd name="T33" fmla="*/ 2760 h 3322"/>
                <a:gd name="T34" fmla="*/ 778 w 1844"/>
                <a:gd name="T35" fmla="*/ 2819 h 3322"/>
                <a:gd name="T36" fmla="*/ 772 w 1844"/>
                <a:gd name="T37" fmla="*/ 2892 h 3322"/>
                <a:gd name="T38" fmla="*/ 799 w 1844"/>
                <a:gd name="T39" fmla="*/ 2958 h 3322"/>
                <a:gd name="T40" fmla="*/ 840 w 1844"/>
                <a:gd name="T41" fmla="*/ 2996 h 3322"/>
                <a:gd name="T42" fmla="*/ 922 w 1844"/>
                <a:gd name="T43" fmla="*/ 3020 h 3322"/>
                <a:gd name="T44" fmla="*/ 991 w 1844"/>
                <a:gd name="T45" fmla="*/ 3003 h 3322"/>
                <a:gd name="T46" fmla="*/ 1048 w 1844"/>
                <a:gd name="T47" fmla="*/ 2953 h 3322"/>
                <a:gd name="T48" fmla="*/ 1074 w 1844"/>
                <a:gd name="T49" fmla="*/ 2868 h 3322"/>
                <a:gd name="T50" fmla="*/ 1048 w 1844"/>
                <a:gd name="T51" fmla="*/ 2783 h 3322"/>
                <a:gd name="T52" fmla="*/ 1007 w 1844"/>
                <a:gd name="T53" fmla="*/ 2741 h 3322"/>
                <a:gd name="T54" fmla="*/ 922 w 1844"/>
                <a:gd name="T55" fmla="*/ 2716 h 3322"/>
                <a:gd name="T56" fmla="*/ 289 w 1844"/>
                <a:gd name="T57" fmla="*/ 279 h 3322"/>
                <a:gd name="T58" fmla="*/ 268 w 1844"/>
                <a:gd name="T59" fmla="*/ 320 h 3322"/>
                <a:gd name="T60" fmla="*/ 278 w 1844"/>
                <a:gd name="T61" fmla="*/ 2497 h 3322"/>
                <a:gd name="T62" fmla="*/ 319 w 1844"/>
                <a:gd name="T63" fmla="*/ 2518 h 3322"/>
                <a:gd name="T64" fmla="*/ 1555 w 1844"/>
                <a:gd name="T65" fmla="*/ 2508 h 3322"/>
                <a:gd name="T66" fmla="*/ 1576 w 1844"/>
                <a:gd name="T67" fmla="*/ 2465 h 3322"/>
                <a:gd name="T68" fmla="*/ 1555 w 1844"/>
                <a:gd name="T69" fmla="*/ 2424 h 3322"/>
                <a:gd name="T70" fmla="*/ 372 w 1844"/>
                <a:gd name="T71" fmla="*/ 2414 h 3322"/>
                <a:gd name="T72" fmla="*/ 1472 w 1844"/>
                <a:gd name="T73" fmla="*/ 2198 h 3322"/>
                <a:gd name="T74" fmla="*/ 1494 w 1844"/>
                <a:gd name="T75" fmla="*/ 2239 h 3322"/>
                <a:gd name="T76" fmla="*/ 1541 w 1844"/>
                <a:gd name="T77" fmla="*/ 2246 h 3322"/>
                <a:gd name="T78" fmla="*/ 1574 w 1844"/>
                <a:gd name="T79" fmla="*/ 2214 h 3322"/>
                <a:gd name="T80" fmla="*/ 1574 w 1844"/>
                <a:gd name="T81" fmla="*/ 304 h 3322"/>
                <a:gd name="T82" fmla="*/ 1541 w 1844"/>
                <a:gd name="T83" fmla="*/ 272 h 3322"/>
                <a:gd name="T84" fmla="*/ 319 w 1844"/>
                <a:gd name="T85" fmla="*/ 0 h 3322"/>
                <a:gd name="T86" fmla="*/ 1607 w 1844"/>
                <a:gd name="T87" fmla="*/ 11 h 3322"/>
                <a:gd name="T88" fmla="*/ 1716 w 1844"/>
                <a:gd name="T89" fmla="*/ 65 h 3322"/>
                <a:gd name="T90" fmla="*/ 1777 w 1844"/>
                <a:gd name="T91" fmla="*/ 125 h 3322"/>
                <a:gd name="T92" fmla="*/ 1833 w 1844"/>
                <a:gd name="T93" fmla="*/ 235 h 3322"/>
                <a:gd name="T94" fmla="*/ 1844 w 1844"/>
                <a:gd name="T95" fmla="*/ 3001 h 3322"/>
                <a:gd name="T96" fmla="*/ 1819 w 1844"/>
                <a:gd name="T97" fmla="*/ 3126 h 3322"/>
                <a:gd name="T98" fmla="*/ 1750 w 1844"/>
                <a:gd name="T99" fmla="*/ 3228 h 3322"/>
                <a:gd name="T100" fmla="*/ 1648 w 1844"/>
                <a:gd name="T101" fmla="*/ 3297 h 3322"/>
                <a:gd name="T102" fmla="*/ 1525 w 1844"/>
                <a:gd name="T103" fmla="*/ 3322 h 3322"/>
                <a:gd name="T104" fmla="*/ 237 w 1844"/>
                <a:gd name="T105" fmla="*/ 3311 h 3322"/>
                <a:gd name="T106" fmla="*/ 128 w 1844"/>
                <a:gd name="T107" fmla="*/ 3257 h 3322"/>
                <a:gd name="T108" fmla="*/ 67 w 1844"/>
                <a:gd name="T109" fmla="*/ 3197 h 3322"/>
                <a:gd name="T110" fmla="*/ 11 w 1844"/>
                <a:gd name="T111" fmla="*/ 3087 h 3322"/>
                <a:gd name="T112" fmla="*/ 0 w 1844"/>
                <a:gd name="T113" fmla="*/ 320 h 3322"/>
                <a:gd name="T114" fmla="*/ 25 w 1844"/>
                <a:gd name="T115" fmla="*/ 196 h 3322"/>
                <a:gd name="T116" fmla="*/ 94 w 1844"/>
                <a:gd name="T117" fmla="*/ 94 h 3322"/>
                <a:gd name="T118" fmla="*/ 195 w 1844"/>
                <a:gd name="T119" fmla="*/ 25 h 3322"/>
                <a:gd name="T120" fmla="*/ 319 w 1844"/>
                <a:gd name="T121" fmla="*/ 0 h 3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4" h="3322">
                  <a:moveTo>
                    <a:pt x="1256" y="2815"/>
                  </a:moveTo>
                  <a:lnTo>
                    <a:pt x="1240" y="2818"/>
                  </a:lnTo>
                  <a:lnTo>
                    <a:pt x="1226" y="2826"/>
                  </a:lnTo>
                  <a:lnTo>
                    <a:pt x="1215" y="2837"/>
                  </a:lnTo>
                  <a:lnTo>
                    <a:pt x="1208" y="2851"/>
                  </a:lnTo>
                  <a:lnTo>
                    <a:pt x="1205" y="2868"/>
                  </a:lnTo>
                  <a:lnTo>
                    <a:pt x="1208" y="2884"/>
                  </a:lnTo>
                  <a:lnTo>
                    <a:pt x="1215" y="2898"/>
                  </a:lnTo>
                  <a:lnTo>
                    <a:pt x="1226" y="2909"/>
                  </a:lnTo>
                  <a:lnTo>
                    <a:pt x="1240" y="2917"/>
                  </a:lnTo>
                  <a:lnTo>
                    <a:pt x="1256" y="2919"/>
                  </a:lnTo>
                  <a:lnTo>
                    <a:pt x="1525" y="2919"/>
                  </a:lnTo>
                  <a:lnTo>
                    <a:pt x="1541" y="2917"/>
                  </a:lnTo>
                  <a:lnTo>
                    <a:pt x="1555" y="2909"/>
                  </a:lnTo>
                  <a:lnTo>
                    <a:pt x="1566" y="2898"/>
                  </a:lnTo>
                  <a:lnTo>
                    <a:pt x="1574" y="2884"/>
                  </a:lnTo>
                  <a:lnTo>
                    <a:pt x="1576" y="2868"/>
                  </a:lnTo>
                  <a:lnTo>
                    <a:pt x="1574" y="2851"/>
                  </a:lnTo>
                  <a:lnTo>
                    <a:pt x="1566" y="2837"/>
                  </a:lnTo>
                  <a:lnTo>
                    <a:pt x="1555" y="2826"/>
                  </a:lnTo>
                  <a:lnTo>
                    <a:pt x="1541" y="2818"/>
                  </a:lnTo>
                  <a:lnTo>
                    <a:pt x="1525" y="2815"/>
                  </a:lnTo>
                  <a:lnTo>
                    <a:pt x="1256" y="2815"/>
                  </a:lnTo>
                  <a:close/>
                  <a:moveTo>
                    <a:pt x="319" y="2815"/>
                  </a:moveTo>
                  <a:lnTo>
                    <a:pt x="303" y="2818"/>
                  </a:lnTo>
                  <a:lnTo>
                    <a:pt x="289" y="2826"/>
                  </a:lnTo>
                  <a:lnTo>
                    <a:pt x="278" y="2837"/>
                  </a:lnTo>
                  <a:lnTo>
                    <a:pt x="270" y="2851"/>
                  </a:lnTo>
                  <a:lnTo>
                    <a:pt x="268" y="2868"/>
                  </a:lnTo>
                  <a:lnTo>
                    <a:pt x="270" y="2884"/>
                  </a:lnTo>
                  <a:lnTo>
                    <a:pt x="278" y="2898"/>
                  </a:lnTo>
                  <a:lnTo>
                    <a:pt x="289" y="2909"/>
                  </a:lnTo>
                  <a:lnTo>
                    <a:pt x="303" y="2917"/>
                  </a:lnTo>
                  <a:lnTo>
                    <a:pt x="319" y="2919"/>
                  </a:lnTo>
                  <a:lnTo>
                    <a:pt x="587" y="2919"/>
                  </a:lnTo>
                  <a:lnTo>
                    <a:pt x="604" y="2917"/>
                  </a:lnTo>
                  <a:lnTo>
                    <a:pt x="618" y="2909"/>
                  </a:lnTo>
                  <a:lnTo>
                    <a:pt x="630" y="2898"/>
                  </a:lnTo>
                  <a:lnTo>
                    <a:pt x="637" y="2884"/>
                  </a:lnTo>
                  <a:lnTo>
                    <a:pt x="640" y="2868"/>
                  </a:lnTo>
                  <a:lnTo>
                    <a:pt x="637" y="2851"/>
                  </a:lnTo>
                  <a:lnTo>
                    <a:pt x="630" y="2837"/>
                  </a:lnTo>
                  <a:lnTo>
                    <a:pt x="618" y="2826"/>
                  </a:lnTo>
                  <a:lnTo>
                    <a:pt x="604" y="2818"/>
                  </a:lnTo>
                  <a:lnTo>
                    <a:pt x="587" y="2815"/>
                  </a:lnTo>
                  <a:lnTo>
                    <a:pt x="319" y="2815"/>
                  </a:lnTo>
                  <a:close/>
                  <a:moveTo>
                    <a:pt x="922" y="2716"/>
                  </a:moveTo>
                  <a:lnTo>
                    <a:pt x="892" y="2719"/>
                  </a:lnTo>
                  <a:lnTo>
                    <a:pt x="863" y="2728"/>
                  </a:lnTo>
                  <a:lnTo>
                    <a:pt x="837" y="2741"/>
                  </a:lnTo>
                  <a:lnTo>
                    <a:pt x="814" y="2760"/>
                  </a:lnTo>
                  <a:lnTo>
                    <a:pt x="799" y="2777"/>
                  </a:lnTo>
                  <a:lnTo>
                    <a:pt x="787" y="2797"/>
                  </a:lnTo>
                  <a:lnTo>
                    <a:pt x="778" y="2819"/>
                  </a:lnTo>
                  <a:lnTo>
                    <a:pt x="772" y="2843"/>
                  </a:lnTo>
                  <a:lnTo>
                    <a:pt x="770" y="2868"/>
                  </a:lnTo>
                  <a:lnTo>
                    <a:pt x="772" y="2892"/>
                  </a:lnTo>
                  <a:lnTo>
                    <a:pt x="778" y="2915"/>
                  </a:lnTo>
                  <a:lnTo>
                    <a:pt x="787" y="2938"/>
                  </a:lnTo>
                  <a:lnTo>
                    <a:pt x="799" y="2958"/>
                  </a:lnTo>
                  <a:lnTo>
                    <a:pt x="814" y="2976"/>
                  </a:lnTo>
                  <a:lnTo>
                    <a:pt x="818" y="2979"/>
                  </a:lnTo>
                  <a:lnTo>
                    <a:pt x="840" y="2996"/>
                  </a:lnTo>
                  <a:lnTo>
                    <a:pt x="866" y="3009"/>
                  </a:lnTo>
                  <a:lnTo>
                    <a:pt x="893" y="3017"/>
                  </a:lnTo>
                  <a:lnTo>
                    <a:pt x="922" y="3020"/>
                  </a:lnTo>
                  <a:lnTo>
                    <a:pt x="946" y="3018"/>
                  </a:lnTo>
                  <a:lnTo>
                    <a:pt x="970" y="3012"/>
                  </a:lnTo>
                  <a:lnTo>
                    <a:pt x="991" y="3003"/>
                  </a:lnTo>
                  <a:lnTo>
                    <a:pt x="1012" y="2991"/>
                  </a:lnTo>
                  <a:lnTo>
                    <a:pt x="1030" y="2976"/>
                  </a:lnTo>
                  <a:lnTo>
                    <a:pt x="1048" y="2953"/>
                  </a:lnTo>
                  <a:lnTo>
                    <a:pt x="1062" y="2926"/>
                  </a:lnTo>
                  <a:lnTo>
                    <a:pt x="1071" y="2898"/>
                  </a:lnTo>
                  <a:lnTo>
                    <a:pt x="1074" y="2868"/>
                  </a:lnTo>
                  <a:lnTo>
                    <a:pt x="1071" y="2837"/>
                  </a:lnTo>
                  <a:lnTo>
                    <a:pt x="1062" y="2808"/>
                  </a:lnTo>
                  <a:lnTo>
                    <a:pt x="1048" y="2783"/>
                  </a:lnTo>
                  <a:lnTo>
                    <a:pt x="1030" y="2760"/>
                  </a:lnTo>
                  <a:lnTo>
                    <a:pt x="1030" y="2760"/>
                  </a:lnTo>
                  <a:lnTo>
                    <a:pt x="1007" y="2741"/>
                  </a:lnTo>
                  <a:lnTo>
                    <a:pt x="981" y="2728"/>
                  </a:lnTo>
                  <a:lnTo>
                    <a:pt x="953" y="2719"/>
                  </a:lnTo>
                  <a:lnTo>
                    <a:pt x="922" y="2716"/>
                  </a:lnTo>
                  <a:close/>
                  <a:moveTo>
                    <a:pt x="319" y="268"/>
                  </a:moveTo>
                  <a:lnTo>
                    <a:pt x="303" y="272"/>
                  </a:lnTo>
                  <a:lnTo>
                    <a:pt x="289" y="279"/>
                  </a:lnTo>
                  <a:lnTo>
                    <a:pt x="278" y="290"/>
                  </a:lnTo>
                  <a:lnTo>
                    <a:pt x="270" y="304"/>
                  </a:lnTo>
                  <a:lnTo>
                    <a:pt x="268" y="320"/>
                  </a:lnTo>
                  <a:lnTo>
                    <a:pt x="268" y="2465"/>
                  </a:lnTo>
                  <a:lnTo>
                    <a:pt x="270" y="2482"/>
                  </a:lnTo>
                  <a:lnTo>
                    <a:pt x="278" y="2497"/>
                  </a:lnTo>
                  <a:lnTo>
                    <a:pt x="289" y="2508"/>
                  </a:lnTo>
                  <a:lnTo>
                    <a:pt x="303" y="2515"/>
                  </a:lnTo>
                  <a:lnTo>
                    <a:pt x="319" y="2518"/>
                  </a:lnTo>
                  <a:lnTo>
                    <a:pt x="1525" y="2518"/>
                  </a:lnTo>
                  <a:lnTo>
                    <a:pt x="1541" y="2515"/>
                  </a:lnTo>
                  <a:lnTo>
                    <a:pt x="1555" y="2508"/>
                  </a:lnTo>
                  <a:lnTo>
                    <a:pt x="1566" y="2497"/>
                  </a:lnTo>
                  <a:lnTo>
                    <a:pt x="1574" y="2482"/>
                  </a:lnTo>
                  <a:lnTo>
                    <a:pt x="1576" y="2465"/>
                  </a:lnTo>
                  <a:lnTo>
                    <a:pt x="1574" y="2449"/>
                  </a:lnTo>
                  <a:lnTo>
                    <a:pt x="1566" y="2435"/>
                  </a:lnTo>
                  <a:lnTo>
                    <a:pt x="1555" y="2424"/>
                  </a:lnTo>
                  <a:lnTo>
                    <a:pt x="1541" y="2416"/>
                  </a:lnTo>
                  <a:lnTo>
                    <a:pt x="1525" y="2414"/>
                  </a:lnTo>
                  <a:lnTo>
                    <a:pt x="372" y="2414"/>
                  </a:lnTo>
                  <a:lnTo>
                    <a:pt x="372" y="372"/>
                  </a:lnTo>
                  <a:lnTo>
                    <a:pt x="1472" y="372"/>
                  </a:lnTo>
                  <a:lnTo>
                    <a:pt x="1472" y="2198"/>
                  </a:lnTo>
                  <a:lnTo>
                    <a:pt x="1475" y="2214"/>
                  </a:lnTo>
                  <a:lnTo>
                    <a:pt x="1482" y="2228"/>
                  </a:lnTo>
                  <a:lnTo>
                    <a:pt x="1494" y="2239"/>
                  </a:lnTo>
                  <a:lnTo>
                    <a:pt x="1508" y="2246"/>
                  </a:lnTo>
                  <a:lnTo>
                    <a:pt x="1525" y="2249"/>
                  </a:lnTo>
                  <a:lnTo>
                    <a:pt x="1541" y="2246"/>
                  </a:lnTo>
                  <a:lnTo>
                    <a:pt x="1555" y="2239"/>
                  </a:lnTo>
                  <a:lnTo>
                    <a:pt x="1566" y="2228"/>
                  </a:lnTo>
                  <a:lnTo>
                    <a:pt x="1574" y="2214"/>
                  </a:lnTo>
                  <a:lnTo>
                    <a:pt x="1576" y="2198"/>
                  </a:lnTo>
                  <a:lnTo>
                    <a:pt x="1576" y="320"/>
                  </a:lnTo>
                  <a:lnTo>
                    <a:pt x="1574" y="304"/>
                  </a:lnTo>
                  <a:lnTo>
                    <a:pt x="1566" y="290"/>
                  </a:lnTo>
                  <a:lnTo>
                    <a:pt x="1555" y="279"/>
                  </a:lnTo>
                  <a:lnTo>
                    <a:pt x="1541" y="272"/>
                  </a:lnTo>
                  <a:lnTo>
                    <a:pt x="1525" y="268"/>
                  </a:lnTo>
                  <a:lnTo>
                    <a:pt x="319" y="268"/>
                  </a:lnTo>
                  <a:close/>
                  <a:moveTo>
                    <a:pt x="319" y="0"/>
                  </a:moveTo>
                  <a:lnTo>
                    <a:pt x="1525" y="0"/>
                  </a:lnTo>
                  <a:lnTo>
                    <a:pt x="1567" y="3"/>
                  </a:lnTo>
                  <a:lnTo>
                    <a:pt x="1607" y="11"/>
                  </a:lnTo>
                  <a:lnTo>
                    <a:pt x="1646" y="24"/>
                  </a:lnTo>
                  <a:lnTo>
                    <a:pt x="1683" y="42"/>
                  </a:lnTo>
                  <a:lnTo>
                    <a:pt x="1716" y="65"/>
                  </a:lnTo>
                  <a:lnTo>
                    <a:pt x="1746" y="91"/>
                  </a:lnTo>
                  <a:lnTo>
                    <a:pt x="1750" y="94"/>
                  </a:lnTo>
                  <a:lnTo>
                    <a:pt x="1777" y="125"/>
                  </a:lnTo>
                  <a:lnTo>
                    <a:pt x="1801" y="160"/>
                  </a:lnTo>
                  <a:lnTo>
                    <a:pt x="1819" y="196"/>
                  </a:lnTo>
                  <a:lnTo>
                    <a:pt x="1833" y="235"/>
                  </a:lnTo>
                  <a:lnTo>
                    <a:pt x="1841" y="278"/>
                  </a:lnTo>
                  <a:lnTo>
                    <a:pt x="1844" y="320"/>
                  </a:lnTo>
                  <a:lnTo>
                    <a:pt x="1844" y="3001"/>
                  </a:lnTo>
                  <a:lnTo>
                    <a:pt x="1841" y="3045"/>
                  </a:lnTo>
                  <a:lnTo>
                    <a:pt x="1833" y="3087"/>
                  </a:lnTo>
                  <a:lnTo>
                    <a:pt x="1819" y="3126"/>
                  </a:lnTo>
                  <a:lnTo>
                    <a:pt x="1801" y="3164"/>
                  </a:lnTo>
                  <a:lnTo>
                    <a:pt x="1777" y="3197"/>
                  </a:lnTo>
                  <a:lnTo>
                    <a:pt x="1750" y="3228"/>
                  </a:lnTo>
                  <a:lnTo>
                    <a:pt x="1719" y="3255"/>
                  </a:lnTo>
                  <a:lnTo>
                    <a:pt x="1686" y="3278"/>
                  </a:lnTo>
                  <a:lnTo>
                    <a:pt x="1648" y="3297"/>
                  </a:lnTo>
                  <a:lnTo>
                    <a:pt x="1609" y="3311"/>
                  </a:lnTo>
                  <a:lnTo>
                    <a:pt x="1568" y="3319"/>
                  </a:lnTo>
                  <a:lnTo>
                    <a:pt x="1525" y="3322"/>
                  </a:lnTo>
                  <a:lnTo>
                    <a:pt x="319" y="3322"/>
                  </a:lnTo>
                  <a:lnTo>
                    <a:pt x="277" y="3319"/>
                  </a:lnTo>
                  <a:lnTo>
                    <a:pt x="237" y="3311"/>
                  </a:lnTo>
                  <a:lnTo>
                    <a:pt x="197" y="3298"/>
                  </a:lnTo>
                  <a:lnTo>
                    <a:pt x="161" y="3280"/>
                  </a:lnTo>
                  <a:lnTo>
                    <a:pt x="128" y="3257"/>
                  </a:lnTo>
                  <a:lnTo>
                    <a:pt x="98" y="3231"/>
                  </a:lnTo>
                  <a:lnTo>
                    <a:pt x="94" y="3227"/>
                  </a:lnTo>
                  <a:lnTo>
                    <a:pt x="67" y="3197"/>
                  </a:lnTo>
                  <a:lnTo>
                    <a:pt x="43" y="3163"/>
                  </a:lnTo>
                  <a:lnTo>
                    <a:pt x="25" y="3126"/>
                  </a:lnTo>
                  <a:lnTo>
                    <a:pt x="11" y="3087"/>
                  </a:lnTo>
                  <a:lnTo>
                    <a:pt x="3" y="3045"/>
                  </a:lnTo>
                  <a:lnTo>
                    <a:pt x="0" y="3001"/>
                  </a:lnTo>
                  <a:lnTo>
                    <a:pt x="0" y="320"/>
                  </a:lnTo>
                  <a:lnTo>
                    <a:pt x="3" y="277"/>
                  </a:lnTo>
                  <a:lnTo>
                    <a:pt x="11" y="235"/>
                  </a:lnTo>
                  <a:lnTo>
                    <a:pt x="25" y="196"/>
                  </a:lnTo>
                  <a:lnTo>
                    <a:pt x="43" y="160"/>
                  </a:lnTo>
                  <a:lnTo>
                    <a:pt x="67" y="125"/>
                  </a:lnTo>
                  <a:lnTo>
                    <a:pt x="94" y="94"/>
                  </a:lnTo>
                  <a:lnTo>
                    <a:pt x="125" y="68"/>
                  </a:lnTo>
                  <a:lnTo>
                    <a:pt x="158" y="44"/>
                  </a:lnTo>
                  <a:lnTo>
                    <a:pt x="195" y="25"/>
                  </a:lnTo>
                  <a:lnTo>
                    <a:pt x="235" y="12"/>
                  </a:lnTo>
                  <a:lnTo>
                    <a:pt x="276" y="3"/>
                  </a:lnTo>
                  <a:lnTo>
                    <a:pt x="319" y="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grpSp>
      <p:sp>
        <p:nvSpPr>
          <p:cNvPr id="20" name="Slide Number Placeholder 2">
            <a:extLst>
              <a:ext uri="{FF2B5EF4-FFF2-40B4-BE49-F238E27FC236}">
                <a16:creationId xmlns:a16="http://schemas.microsoft.com/office/drawing/2014/main" id="{B8108618-B6D2-4F79-BF8B-415D1D3E7374}"/>
              </a:ext>
            </a:extLst>
          </p:cNvPr>
          <p:cNvSpPr>
            <a:spLocks noGrp="1"/>
          </p:cNvSpPr>
          <p:nvPr>
            <p:ph type="sldNum" sz="quarter" idx="15"/>
          </p:nvPr>
        </p:nvSpPr>
        <p:spPr>
          <a:xfrm>
            <a:off x="420688" y="4826858"/>
            <a:ext cx="776426" cy="273844"/>
          </a:xfrm>
        </p:spPr>
        <p:txBody>
          <a:bodyPr/>
          <a:lstStyle/>
          <a:p>
            <a:fld id="{E52D2AFC-71C4-4511-B128-4ECEE52D3027}" type="slidenum">
              <a:rPr lang="en-ZA" smtClean="0"/>
              <a:pPr/>
              <a:t>64</a:t>
            </a:fld>
            <a:endParaRPr lang="en-ZA" dirty="0"/>
          </a:p>
        </p:txBody>
      </p:sp>
      <p:sp>
        <p:nvSpPr>
          <p:cNvPr id="22" name="Source">
            <a:extLst>
              <a:ext uri="{FF2B5EF4-FFF2-40B4-BE49-F238E27FC236}">
                <a16:creationId xmlns:a16="http://schemas.microsoft.com/office/drawing/2014/main" id="{8F29574F-9FF1-402D-B10A-168685B4C17C}"/>
              </a:ext>
            </a:extLst>
          </p:cNvPr>
          <p:cNvSpPr txBox="1"/>
          <p:nvPr/>
        </p:nvSpPr>
        <p:spPr>
          <a:xfrm>
            <a:off x="1197114" y="4916357"/>
            <a:ext cx="795089"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Roland Berger</a:t>
            </a:r>
          </a:p>
        </p:txBody>
      </p:sp>
      <p:pic>
        <p:nvPicPr>
          <p:cNvPr id="12" name="Picture 11" descr="Application&#10;&#10;Description automatically generated">
            <a:extLst>
              <a:ext uri="{FF2B5EF4-FFF2-40B4-BE49-F238E27FC236}">
                <a16:creationId xmlns:a16="http://schemas.microsoft.com/office/drawing/2014/main" id="{CCD340BC-949D-4002-9FBD-8C2B452430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37922417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7114" y="396000"/>
            <a:ext cx="7399312" cy="857250"/>
          </a:xfrm>
        </p:spPr>
        <p:txBody>
          <a:bodyPr lIns="0" tIns="0" rIns="0" bIns="0">
            <a:normAutofit/>
          </a:bodyPr>
          <a:lstStyle/>
          <a:p>
            <a:r>
              <a:rPr lang="en-GB" dirty="0"/>
              <a:t>Departmental overview: Technology (2/3)</a:t>
            </a:r>
          </a:p>
        </p:txBody>
      </p:sp>
      <p:grpSp>
        <p:nvGrpSpPr>
          <p:cNvPr id="2" name="Group 1">
            <a:extLst>
              <a:ext uri="{FF2B5EF4-FFF2-40B4-BE49-F238E27FC236}">
                <a16:creationId xmlns:a16="http://schemas.microsoft.com/office/drawing/2014/main" id="{E9C5FB81-398E-40A5-AB09-F4EA92D382FD}"/>
              </a:ext>
            </a:extLst>
          </p:cNvPr>
          <p:cNvGrpSpPr/>
          <p:nvPr/>
        </p:nvGrpSpPr>
        <p:grpSpPr>
          <a:xfrm>
            <a:off x="1195470" y="1358621"/>
            <a:ext cx="7508201" cy="3148247"/>
            <a:chOff x="1195470" y="1358621"/>
            <a:chExt cx="7508201" cy="3148247"/>
          </a:xfrm>
        </p:grpSpPr>
        <p:sp>
          <p:nvSpPr>
            <p:cNvPr id="3" name="Rectangle 2">
              <a:extLst>
                <a:ext uri="{FF2B5EF4-FFF2-40B4-BE49-F238E27FC236}">
                  <a16:creationId xmlns:a16="http://schemas.microsoft.com/office/drawing/2014/main" id="{802067DF-CA28-40DF-AE00-B930CB5882BC}"/>
                </a:ext>
              </a:extLst>
            </p:cNvPr>
            <p:cNvSpPr>
              <a:spLocks/>
            </p:cNvSpPr>
            <p:nvPr/>
          </p:nvSpPr>
          <p:spPr>
            <a:xfrm>
              <a:off x="1195470" y="1775618"/>
              <a:ext cx="7506558" cy="1323000"/>
            </a:xfrm>
            <a:prstGeom prst="rect">
              <a:avLst/>
            </a:prstGeom>
            <a:solidFill>
              <a:schemeClr val="accent3">
                <a:lumMod val="40000"/>
                <a:lumOff val="60000"/>
              </a:schemeClr>
            </a:solid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noAutofit/>
            </a:bodyPr>
            <a:lstStyle/>
            <a:p>
              <a:pPr>
                <a:lnSpc>
                  <a:spcPct val="90000"/>
                </a:lnSpc>
                <a:spcBef>
                  <a:spcPts val="300"/>
                </a:spcBef>
              </a:pPr>
              <a:r>
                <a:rPr lang="en-US" sz="1275" b="1" dirty="0">
                  <a:solidFill>
                    <a:srgbClr val="DE002B"/>
                  </a:solidFill>
                  <a:latin typeface="+mj-lt"/>
                </a:rPr>
                <a:t>Technology</a:t>
              </a:r>
              <a:br>
                <a:rPr lang="en-US" sz="1275" b="1" dirty="0">
                  <a:solidFill>
                    <a:srgbClr val="DE002B"/>
                  </a:solidFill>
                  <a:latin typeface="+mj-lt"/>
                </a:rPr>
              </a:br>
              <a:r>
                <a:rPr lang="en-US" sz="1275" b="1" dirty="0">
                  <a:solidFill>
                    <a:srgbClr val="DE002B"/>
                  </a:solidFill>
                  <a:latin typeface="+mj-lt"/>
                </a:rPr>
                <a:t>admin</a:t>
              </a:r>
            </a:p>
          </p:txBody>
        </p:sp>
        <p:sp>
          <p:nvSpPr>
            <p:cNvPr id="6" name="Rectangle: Rounded Corners 7">
              <a:extLst>
                <a:ext uri="{FF2B5EF4-FFF2-40B4-BE49-F238E27FC236}">
                  <a16:creationId xmlns:a16="http://schemas.microsoft.com/office/drawing/2014/main" id="{BCE061B4-C7AE-46C5-AF67-53977D12BF68}"/>
                </a:ext>
              </a:extLst>
            </p:cNvPr>
            <p:cNvSpPr>
              <a:spLocks/>
            </p:cNvSpPr>
            <p:nvPr/>
          </p:nvSpPr>
          <p:spPr>
            <a:xfrm>
              <a:off x="1197113" y="3183868"/>
              <a:ext cx="7506558" cy="1323000"/>
            </a:xfrm>
            <a:prstGeom prst="rect">
              <a:avLst/>
            </a:prstGeom>
            <a:solidFill>
              <a:schemeClr val="accent3">
                <a:lumMod val="40000"/>
                <a:lumOff val="60000"/>
              </a:schemeClr>
            </a:solid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noAutofit/>
            </a:bodyPr>
            <a:lstStyle/>
            <a:p>
              <a:pPr>
                <a:lnSpc>
                  <a:spcPct val="90000"/>
                </a:lnSpc>
                <a:spcBef>
                  <a:spcPts val="300"/>
                </a:spcBef>
              </a:pPr>
              <a:r>
                <a:rPr lang="en-US" sz="1275" b="1" dirty="0">
                  <a:solidFill>
                    <a:srgbClr val="DE002B"/>
                  </a:solidFill>
                  <a:latin typeface="+mj-lt"/>
                </a:rPr>
                <a:t>Tech stacks</a:t>
              </a:r>
              <a:br>
                <a:rPr lang="en-US" sz="1275" b="1" dirty="0">
                  <a:solidFill>
                    <a:srgbClr val="DE002B"/>
                  </a:solidFill>
                  <a:latin typeface="+mj-lt"/>
                </a:rPr>
              </a:br>
              <a:r>
                <a:rPr lang="en-US" sz="1275" b="1" dirty="0">
                  <a:solidFill>
                    <a:srgbClr val="DE002B"/>
                  </a:solidFill>
                  <a:latin typeface="+mj-lt"/>
                </a:rPr>
                <a:t>&amp; platforms</a:t>
              </a:r>
            </a:p>
          </p:txBody>
        </p:sp>
        <p:sp>
          <p:nvSpPr>
            <p:cNvPr id="7" name="TextBox 6">
              <a:extLst>
                <a:ext uri="{FF2B5EF4-FFF2-40B4-BE49-F238E27FC236}">
                  <a16:creationId xmlns:a16="http://schemas.microsoft.com/office/drawing/2014/main" id="{DB484EEC-3D21-4C47-9D15-3E26F74F9A82}"/>
                </a:ext>
              </a:extLst>
            </p:cNvPr>
            <p:cNvSpPr txBox="1">
              <a:spLocks/>
            </p:cNvSpPr>
            <p:nvPr/>
          </p:nvSpPr>
          <p:spPr>
            <a:xfrm>
              <a:off x="2544985" y="1358621"/>
              <a:ext cx="3008553" cy="3148247"/>
            </a:xfrm>
            <a:prstGeom prst="rect">
              <a:avLst/>
            </a:prstGeom>
            <a:solidFill>
              <a:schemeClr val="bg1">
                <a:alpha val="55000"/>
              </a:schemeClr>
            </a:solidFill>
            <a:ln w="15875" cmpd="sng">
              <a:solidFill>
                <a:schemeClr val="accent3"/>
              </a:solidFill>
            </a:ln>
          </p:spPr>
          <p:txBody>
            <a:bodyPr vert="horz" wrap="square" lIns="81000" tIns="81000" rIns="0" bIns="54000" rtlCol="0" anchor="t" anchorCtr="0">
              <a:noAutofit/>
            </a:bodyPr>
            <a:lstStyle/>
            <a:p>
              <a:pPr>
                <a:lnSpc>
                  <a:spcPct val="90000"/>
                </a:lnSpc>
                <a:spcBef>
                  <a:spcPts val="300"/>
                </a:spcBef>
                <a:buClr>
                  <a:srgbClr val="000000"/>
                </a:buClr>
                <a:buSzPct val="100000"/>
              </a:pPr>
              <a:r>
                <a:rPr lang="en-US" sz="1275" b="1" dirty="0">
                  <a:latin typeface="+mj-lt"/>
                  <a:cs typeface="Arial Narrow" pitchFamily="34" charset="0"/>
                </a:rPr>
                <a:t>Departmental duties</a:t>
              </a:r>
            </a:p>
          </p:txBody>
        </p:sp>
        <p:sp>
          <p:nvSpPr>
            <p:cNvPr id="8" name="TextBox 7">
              <a:extLst>
                <a:ext uri="{FF2B5EF4-FFF2-40B4-BE49-F238E27FC236}">
                  <a16:creationId xmlns:a16="http://schemas.microsoft.com/office/drawing/2014/main" id="{5100BF52-E1A5-4990-902D-D27223A04952}"/>
                </a:ext>
              </a:extLst>
            </p:cNvPr>
            <p:cNvSpPr txBox="1">
              <a:spLocks/>
            </p:cNvSpPr>
            <p:nvPr/>
          </p:nvSpPr>
          <p:spPr>
            <a:xfrm>
              <a:off x="5693475" y="1358621"/>
              <a:ext cx="3008553" cy="3148247"/>
            </a:xfrm>
            <a:prstGeom prst="rect">
              <a:avLst/>
            </a:prstGeom>
            <a:solidFill>
              <a:schemeClr val="bg1">
                <a:alpha val="55000"/>
              </a:schemeClr>
            </a:solidFill>
            <a:ln w="15875" cmpd="sng">
              <a:solidFill>
                <a:schemeClr val="accent3"/>
              </a:solidFill>
            </a:ln>
          </p:spPr>
          <p:txBody>
            <a:bodyPr vert="horz" wrap="square" lIns="81000" tIns="81000" rIns="0" bIns="54000" rtlCol="0" anchor="t" anchorCtr="0">
              <a:noAutofit/>
            </a:bodyPr>
            <a:lstStyle/>
            <a:p>
              <a:pPr>
                <a:lnSpc>
                  <a:spcPct val="90000"/>
                </a:lnSpc>
                <a:spcBef>
                  <a:spcPts val="300"/>
                </a:spcBef>
                <a:buClr>
                  <a:srgbClr val="000000"/>
                </a:buClr>
                <a:buSzPct val="100000"/>
              </a:pPr>
              <a:r>
                <a:rPr lang="en-US" sz="1275" b="1" dirty="0">
                  <a:latin typeface="+mj-lt"/>
                  <a:cs typeface="Arial Narrow" pitchFamily="34" charset="0"/>
                </a:rPr>
                <a:t>Interaction with other functions</a:t>
              </a:r>
            </a:p>
          </p:txBody>
        </p:sp>
        <p:sp>
          <p:nvSpPr>
            <p:cNvPr id="18" name="Rectangle: Rounded Corners 7">
              <a:extLst>
                <a:ext uri="{FF2B5EF4-FFF2-40B4-BE49-F238E27FC236}">
                  <a16:creationId xmlns:a16="http://schemas.microsoft.com/office/drawing/2014/main" id="{9D6D0CD1-00A1-4F88-A2E6-4AA77805AF87}"/>
                </a:ext>
              </a:extLst>
            </p:cNvPr>
            <p:cNvSpPr>
              <a:spLocks/>
            </p:cNvSpPr>
            <p:nvPr/>
          </p:nvSpPr>
          <p:spPr>
            <a:xfrm>
              <a:off x="2544985" y="1775618"/>
              <a:ext cx="2855606" cy="1074370"/>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600"/>
                </a:spcBef>
                <a:buClr>
                  <a:schemeClr val="accent1"/>
                </a:buClr>
                <a:buSzPct val="100000"/>
                <a:buFont typeface="Wingdings" panose="05000000000000000000" pitchFamily="2" charset="2"/>
                <a:buChar char="§"/>
              </a:pPr>
              <a:r>
                <a:rPr lang="en-GB" sz="1100" dirty="0">
                  <a:latin typeface="Arial" panose="020B0604020202020204" pitchFamily="34" charset="0"/>
                </a:rPr>
                <a:t>Management of app i.e. ensure app is running</a:t>
              </a:r>
            </a:p>
            <a:p>
              <a:pPr marL="135731" lvl="1" indent="-135731">
                <a:lnSpc>
                  <a:spcPct val="90000"/>
                </a:lnSpc>
                <a:spcBef>
                  <a:spcPts val="600"/>
                </a:spcBef>
                <a:buClr>
                  <a:schemeClr val="accent1"/>
                </a:buClr>
                <a:buSzPct val="100000"/>
                <a:buFont typeface="Wingdings" panose="05000000000000000000" pitchFamily="2" charset="2"/>
                <a:buChar char="§"/>
              </a:pPr>
              <a:r>
                <a:rPr lang="en-GB" sz="1100" dirty="0">
                  <a:latin typeface="Arial" panose="020B0604020202020204" pitchFamily="34" charset="0"/>
                </a:rPr>
                <a:t>Monitoring of lag and availability</a:t>
              </a:r>
            </a:p>
            <a:p>
              <a:pPr marL="135731" lvl="1" indent="-135731">
                <a:lnSpc>
                  <a:spcPct val="90000"/>
                </a:lnSpc>
                <a:spcBef>
                  <a:spcPts val="600"/>
                </a:spcBef>
                <a:buClr>
                  <a:schemeClr val="accent1"/>
                </a:buClr>
                <a:buSzPct val="100000"/>
                <a:buFont typeface="Wingdings" panose="05000000000000000000" pitchFamily="2" charset="2"/>
                <a:buChar char="§"/>
              </a:pPr>
              <a:r>
                <a:rPr lang="en-GB" sz="1100" dirty="0">
                  <a:latin typeface="Arial" panose="020B0604020202020204" pitchFamily="34" charset="0"/>
                </a:rPr>
                <a:t>Incident response e.g. app is down</a:t>
              </a:r>
            </a:p>
            <a:p>
              <a:pPr marL="135731" lvl="1" indent="-135731">
                <a:lnSpc>
                  <a:spcPct val="90000"/>
                </a:lnSpc>
                <a:spcBef>
                  <a:spcPts val="600"/>
                </a:spcBef>
                <a:buClr>
                  <a:schemeClr val="accent1"/>
                </a:buClr>
                <a:buSzPct val="100000"/>
                <a:buFont typeface="Wingdings" panose="05000000000000000000" pitchFamily="2" charset="2"/>
                <a:buChar char="§"/>
              </a:pPr>
              <a:r>
                <a:rPr lang="en-GB" sz="1100" dirty="0">
                  <a:latin typeface="Arial" panose="020B0604020202020204" pitchFamily="34" charset="0"/>
                </a:rPr>
                <a:t>Database clean-up &amp; data verification</a:t>
              </a:r>
            </a:p>
          </p:txBody>
        </p:sp>
        <p:sp>
          <p:nvSpPr>
            <p:cNvPr id="19" name="Rectangle: Rounded Corners 7">
              <a:extLst>
                <a:ext uri="{FF2B5EF4-FFF2-40B4-BE49-F238E27FC236}">
                  <a16:creationId xmlns:a16="http://schemas.microsoft.com/office/drawing/2014/main" id="{C453494D-4E56-4C3B-9097-DBE8E34649EC}"/>
                </a:ext>
              </a:extLst>
            </p:cNvPr>
            <p:cNvSpPr>
              <a:spLocks/>
            </p:cNvSpPr>
            <p:nvPr/>
          </p:nvSpPr>
          <p:spPr>
            <a:xfrm>
              <a:off x="5693476" y="1775618"/>
              <a:ext cx="3008552" cy="768133"/>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600"/>
                </a:spcBef>
                <a:buClr>
                  <a:schemeClr val="accent1"/>
                </a:buClr>
                <a:buSzPct val="100000"/>
                <a:buFont typeface="Wingdings" panose="05000000000000000000" pitchFamily="2" charset="2"/>
                <a:buChar char="§"/>
              </a:pPr>
              <a:r>
                <a:rPr lang="en-GB" sz="1100" dirty="0">
                  <a:latin typeface="Arial" panose="020B0604020202020204" pitchFamily="34" charset="0"/>
                </a:rPr>
                <a:t>Collaboration with rest of technology team on incident response</a:t>
              </a:r>
            </a:p>
            <a:p>
              <a:pPr marL="135731" lvl="1" indent="-135731">
                <a:lnSpc>
                  <a:spcPct val="90000"/>
                </a:lnSpc>
                <a:spcBef>
                  <a:spcPts val="600"/>
                </a:spcBef>
                <a:buClr>
                  <a:schemeClr val="accent1"/>
                </a:buClr>
                <a:buSzPct val="100000"/>
                <a:buFont typeface="Wingdings" panose="05000000000000000000" pitchFamily="2" charset="2"/>
                <a:buChar char="§"/>
              </a:pPr>
              <a:r>
                <a:rPr lang="en-GB" sz="1100" dirty="0">
                  <a:latin typeface="Arial" panose="020B0604020202020204" pitchFamily="34" charset="0"/>
                </a:rPr>
                <a:t>Assistance to cybersecurity in overseeing physical security and safety of data centre</a:t>
              </a:r>
            </a:p>
          </p:txBody>
        </p:sp>
        <p:sp>
          <p:nvSpPr>
            <p:cNvPr id="20" name="Rectangle: Rounded Corners 7">
              <a:extLst>
                <a:ext uri="{FF2B5EF4-FFF2-40B4-BE49-F238E27FC236}">
                  <a16:creationId xmlns:a16="http://schemas.microsoft.com/office/drawing/2014/main" id="{80C37F8E-7A96-44A3-9A40-16F13A875894}"/>
                </a:ext>
              </a:extLst>
            </p:cNvPr>
            <p:cNvSpPr>
              <a:spLocks/>
            </p:cNvSpPr>
            <p:nvPr/>
          </p:nvSpPr>
          <p:spPr>
            <a:xfrm>
              <a:off x="5693476" y="3157399"/>
              <a:ext cx="3008552" cy="1199533"/>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Collaboration with rest of technology team on incident response</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Feedback loop with platform analytics on platform performance metrics</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Collaboration with </a:t>
              </a:r>
              <a:r>
                <a:rPr lang="en-GB" sz="1100" dirty="0" err="1">
                  <a:latin typeface="Arial" panose="020B0604020202020204" pitchFamily="34" charset="0"/>
                </a:rPr>
                <a:t>UX</a:t>
              </a:r>
              <a:r>
                <a:rPr lang="en-GB" sz="1100" dirty="0">
                  <a:latin typeface="Arial" panose="020B0604020202020204" pitchFamily="34" charset="0"/>
                </a:rPr>
                <a:t>/UI, marketing, and commercial/product team on development of specific features of platform </a:t>
              </a:r>
            </a:p>
          </p:txBody>
        </p:sp>
        <p:sp>
          <p:nvSpPr>
            <p:cNvPr id="21" name="Rectangle: Rounded Corners 7">
              <a:extLst>
                <a:ext uri="{FF2B5EF4-FFF2-40B4-BE49-F238E27FC236}">
                  <a16:creationId xmlns:a16="http://schemas.microsoft.com/office/drawing/2014/main" id="{AA53953E-DEFD-4059-B556-6BDA46EB5038}"/>
                </a:ext>
              </a:extLst>
            </p:cNvPr>
            <p:cNvSpPr>
              <a:spLocks/>
            </p:cNvSpPr>
            <p:nvPr/>
          </p:nvSpPr>
          <p:spPr>
            <a:xfrm>
              <a:off x="2544984" y="3157399"/>
              <a:ext cx="3008554" cy="1250829"/>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Development and management of platform</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Integration of systems and extensions/plug-ins (if required)</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Customisation of extensions/plug-ins (if required)</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Development and management of tech stack</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Development of mobile app and website</a:t>
              </a:r>
              <a:endParaRPr lang="en-US" sz="1100" dirty="0">
                <a:latin typeface="Arial" panose="020B0604020202020204" pitchFamily="34" charset="0"/>
              </a:endParaRPr>
            </a:p>
          </p:txBody>
        </p:sp>
        <p:sp>
          <p:nvSpPr>
            <p:cNvPr id="22" name="Freeform 10">
              <a:extLst>
                <a:ext uri="{FF2B5EF4-FFF2-40B4-BE49-F238E27FC236}">
                  <a16:creationId xmlns:a16="http://schemas.microsoft.com/office/drawing/2014/main" id="{379858AF-ED8C-4ED1-A403-27533238109E}"/>
                </a:ext>
              </a:extLst>
            </p:cNvPr>
            <p:cNvSpPr>
              <a:spLocks noChangeAspect="1" noEditPoints="1"/>
            </p:cNvSpPr>
            <p:nvPr/>
          </p:nvSpPr>
          <p:spPr bwMode="auto">
            <a:xfrm>
              <a:off x="1710756" y="2372668"/>
              <a:ext cx="539269" cy="560076"/>
            </a:xfrm>
            <a:custGeom>
              <a:avLst/>
              <a:gdLst>
                <a:gd name="T0" fmla="*/ 538 w 2080"/>
                <a:gd name="T1" fmla="*/ 320 h 2160"/>
                <a:gd name="T2" fmla="*/ 942 w 2080"/>
                <a:gd name="T3" fmla="*/ 2 h 2160"/>
                <a:gd name="T4" fmla="*/ 990 w 2080"/>
                <a:gd name="T5" fmla="*/ 0 h 2160"/>
                <a:gd name="T6" fmla="*/ 1385 w 2080"/>
                <a:gd name="T7" fmla="*/ 218 h 2160"/>
                <a:gd name="T8" fmla="*/ 1882 w 2080"/>
                <a:gd name="T9" fmla="*/ 675 h 2160"/>
                <a:gd name="T10" fmla="*/ 2080 w 2080"/>
                <a:gd name="T11" fmla="*/ 1002 h 2160"/>
                <a:gd name="T12" fmla="*/ 1737 w 2080"/>
                <a:gd name="T13" fmla="*/ 1360 h 2160"/>
                <a:gd name="T14" fmla="*/ 1198 w 2080"/>
                <a:gd name="T15" fmla="*/ 1360 h 2160"/>
                <a:gd name="T16" fmla="*/ 1198 w 2080"/>
                <a:gd name="T17" fmla="*/ 640 h 2160"/>
                <a:gd name="T18" fmla="*/ 878 w 2080"/>
                <a:gd name="T19" fmla="*/ 320 h 2160"/>
                <a:gd name="T20" fmla="*/ 538 w 2080"/>
                <a:gd name="T21" fmla="*/ 320 h 2160"/>
                <a:gd name="T22" fmla="*/ 240 w 2080"/>
                <a:gd name="T23" fmla="*/ 400 h 2160"/>
                <a:gd name="T24" fmla="*/ 878 w 2080"/>
                <a:gd name="T25" fmla="*/ 400 h 2160"/>
                <a:gd name="T26" fmla="*/ 1118 w 2080"/>
                <a:gd name="T27" fmla="*/ 640 h 2160"/>
                <a:gd name="T28" fmla="*/ 1118 w 2080"/>
                <a:gd name="T29" fmla="*/ 1920 h 2160"/>
                <a:gd name="T30" fmla="*/ 878 w 2080"/>
                <a:gd name="T31" fmla="*/ 2160 h 2160"/>
                <a:gd name="T32" fmla="*/ 240 w 2080"/>
                <a:gd name="T33" fmla="*/ 2160 h 2160"/>
                <a:gd name="T34" fmla="*/ 0 w 2080"/>
                <a:gd name="T35" fmla="*/ 1920 h 2160"/>
                <a:gd name="T36" fmla="*/ 0 w 2080"/>
                <a:gd name="T37" fmla="*/ 640 h 2160"/>
                <a:gd name="T38" fmla="*/ 240 w 2080"/>
                <a:gd name="T39" fmla="*/ 400 h 2160"/>
                <a:gd name="T40" fmla="*/ 480 w 2080"/>
                <a:gd name="T41" fmla="*/ 600 h 2160"/>
                <a:gd name="T42" fmla="*/ 640 w 2080"/>
                <a:gd name="T43" fmla="*/ 600 h 2160"/>
                <a:gd name="T44" fmla="*/ 680 w 2080"/>
                <a:gd name="T45" fmla="*/ 560 h 2160"/>
                <a:gd name="T46" fmla="*/ 640 w 2080"/>
                <a:gd name="T47" fmla="*/ 520 h 2160"/>
                <a:gd name="T48" fmla="*/ 480 w 2080"/>
                <a:gd name="T49" fmla="*/ 520 h 2160"/>
                <a:gd name="T50" fmla="*/ 440 w 2080"/>
                <a:gd name="T51" fmla="*/ 560 h 2160"/>
                <a:gd name="T52" fmla="*/ 480 w 2080"/>
                <a:gd name="T53" fmla="*/ 600 h 2160"/>
                <a:gd name="T54" fmla="*/ 560 w 2080"/>
                <a:gd name="T55" fmla="*/ 1840 h 2160"/>
                <a:gd name="T56" fmla="*/ 480 w 2080"/>
                <a:gd name="T57" fmla="*/ 1920 h 2160"/>
                <a:gd name="T58" fmla="*/ 560 w 2080"/>
                <a:gd name="T59" fmla="*/ 2000 h 2160"/>
                <a:gd name="T60" fmla="*/ 640 w 2080"/>
                <a:gd name="T61" fmla="*/ 1920 h 2160"/>
                <a:gd name="T62" fmla="*/ 560 w 2080"/>
                <a:gd name="T63" fmla="*/ 1840 h 2160"/>
                <a:gd name="T64" fmla="*/ 160 w 2080"/>
                <a:gd name="T65" fmla="*/ 640 h 2160"/>
                <a:gd name="T66" fmla="*/ 160 w 2080"/>
                <a:gd name="T67" fmla="*/ 1760 h 2160"/>
                <a:gd name="T68" fmla="*/ 960 w 2080"/>
                <a:gd name="T69" fmla="*/ 1760 h 2160"/>
                <a:gd name="T70" fmla="*/ 960 w 2080"/>
                <a:gd name="T71" fmla="*/ 640 h 2160"/>
                <a:gd name="T72" fmla="*/ 160 w 2080"/>
                <a:gd name="T73" fmla="*/ 64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80" h="2160">
                  <a:moveTo>
                    <a:pt x="538" y="320"/>
                  </a:moveTo>
                  <a:cubicBezTo>
                    <a:pt x="599" y="139"/>
                    <a:pt x="750" y="19"/>
                    <a:pt x="942" y="2"/>
                  </a:cubicBezTo>
                  <a:cubicBezTo>
                    <a:pt x="958" y="1"/>
                    <a:pt x="974" y="0"/>
                    <a:pt x="990" y="0"/>
                  </a:cubicBezTo>
                  <a:cubicBezTo>
                    <a:pt x="1164" y="0"/>
                    <a:pt x="1284" y="82"/>
                    <a:pt x="1385" y="218"/>
                  </a:cubicBezTo>
                  <a:cubicBezTo>
                    <a:pt x="1690" y="122"/>
                    <a:pt x="1941" y="361"/>
                    <a:pt x="1882" y="675"/>
                  </a:cubicBezTo>
                  <a:cubicBezTo>
                    <a:pt x="2018" y="743"/>
                    <a:pt x="2080" y="849"/>
                    <a:pt x="2080" y="1002"/>
                  </a:cubicBezTo>
                  <a:cubicBezTo>
                    <a:pt x="2080" y="1193"/>
                    <a:pt x="1932" y="1360"/>
                    <a:pt x="1737" y="1360"/>
                  </a:cubicBezTo>
                  <a:cubicBezTo>
                    <a:pt x="1198" y="1360"/>
                    <a:pt x="1198" y="1360"/>
                    <a:pt x="1198" y="1360"/>
                  </a:cubicBezTo>
                  <a:cubicBezTo>
                    <a:pt x="1198" y="640"/>
                    <a:pt x="1198" y="640"/>
                    <a:pt x="1198" y="640"/>
                  </a:cubicBezTo>
                  <a:cubicBezTo>
                    <a:pt x="1198" y="464"/>
                    <a:pt x="1054" y="320"/>
                    <a:pt x="878" y="320"/>
                  </a:cubicBezTo>
                  <a:lnTo>
                    <a:pt x="538" y="320"/>
                  </a:lnTo>
                  <a:close/>
                  <a:moveTo>
                    <a:pt x="240" y="400"/>
                  </a:moveTo>
                  <a:cubicBezTo>
                    <a:pt x="878" y="400"/>
                    <a:pt x="878" y="400"/>
                    <a:pt x="878" y="400"/>
                  </a:cubicBezTo>
                  <a:cubicBezTo>
                    <a:pt x="1010" y="400"/>
                    <a:pt x="1118" y="508"/>
                    <a:pt x="1118" y="640"/>
                  </a:cubicBezTo>
                  <a:cubicBezTo>
                    <a:pt x="1118" y="1920"/>
                    <a:pt x="1118" y="1920"/>
                    <a:pt x="1118" y="1920"/>
                  </a:cubicBezTo>
                  <a:cubicBezTo>
                    <a:pt x="1118" y="2052"/>
                    <a:pt x="1010" y="2160"/>
                    <a:pt x="878" y="2160"/>
                  </a:cubicBezTo>
                  <a:cubicBezTo>
                    <a:pt x="240" y="2160"/>
                    <a:pt x="240" y="2160"/>
                    <a:pt x="240" y="2160"/>
                  </a:cubicBezTo>
                  <a:cubicBezTo>
                    <a:pt x="108" y="2160"/>
                    <a:pt x="0" y="2052"/>
                    <a:pt x="0" y="1920"/>
                  </a:cubicBezTo>
                  <a:cubicBezTo>
                    <a:pt x="0" y="640"/>
                    <a:pt x="0" y="640"/>
                    <a:pt x="0" y="640"/>
                  </a:cubicBezTo>
                  <a:cubicBezTo>
                    <a:pt x="0" y="508"/>
                    <a:pt x="108" y="400"/>
                    <a:pt x="240" y="400"/>
                  </a:cubicBezTo>
                  <a:close/>
                  <a:moveTo>
                    <a:pt x="480" y="600"/>
                  </a:moveTo>
                  <a:cubicBezTo>
                    <a:pt x="640" y="600"/>
                    <a:pt x="640" y="600"/>
                    <a:pt x="640" y="600"/>
                  </a:cubicBezTo>
                  <a:cubicBezTo>
                    <a:pt x="662" y="600"/>
                    <a:pt x="680" y="582"/>
                    <a:pt x="680" y="560"/>
                  </a:cubicBezTo>
                  <a:cubicBezTo>
                    <a:pt x="680" y="538"/>
                    <a:pt x="662" y="520"/>
                    <a:pt x="640" y="520"/>
                  </a:cubicBezTo>
                  <a:cubicBezTo>
                    <a:pt x="480" y="520"/>
                    <a:pt x="480" y="520"/>
                    <a:pt x="480" y="520"/>
                  </a:cubicBezTo>
                  <a:cubicBezTo>
                    <a:pt x="458" y="520"/>
                    <a:pt x="440" y="538"/>
                    <a:pt x="440" y="560"/>
                  </a:cubicBezTo>
                  <a:cubicBezTo>
                    <a:pt x="440" y="582"/>
                    <a:pt x="458" y="600"/>
                    <a:pt x="480" y="600"/>
                  </a:cubicBezTo>
                  <a:close/>
                  <a:moveTo>
                    <a:pt x="560" y="1840"/>
                  </a:moveTo>
                  <a:cubicBezTo>
                    <a:pt x="516" y="1840"/>
                    <a:pt x="480" y="1876"/>
                    <a:pt x="480" y="1920"/>
                  </a:cubicBezTo>
                  <a:cubicBezTo>
                    <a:pt x="480" y="1964"/>
                    <a:pt x="516" y="2000"/>
                    <a:pt x="560" y="2000"/>
                  </a:cubicBezTo>
                  <a:cubicBezTo>
                    <a:pt x="604" y="2000"/>
                    <a:pt x="640" y="1964"/>
                    <a:pt x="640" y="1920"/>
                  </a:cubicBezTo>
                  <a:cubicBezTo>
                    <a:pt x="640" y="1876"/>
                    <a:pt x="604" y="1840"/>
                    <a:pt x="560" y="1840"/>
                  </a:cubicBezTo>
                  <a:close/>
                  <a:moveTo>
                    <a:pt x="160" y="640"/>
                  </a:moveTo>
                  <a:cubicBezTo>
                    <a:pt x="160" y="1760"/>
                    <a:pt x="160" y="1760"/>
                    <a:pt x="160" y="1760"/>
                  </a:cubicBezTo>
                  <a:cubicBezTo>
                    <a:pt x="960" y="1760"/>
                    <a:pt x="960" y="1760"/>
                    <a:pt x="960" y="1760"/>
                  </a:cubicBezTo>
                  <a:cubicBezTo>
                    <a:pt x="960" y="640"/>
                    <a:pt x="960" y="640"/>
                    <a:pt x="960" y="640"/>
                  </a:cubicBezTo>
                  <a:lnTo>
                    <a:pt x="160" y="64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23" name="Freeform 9">
              <a:extLst>
                <a:ext uri="{FF2B5EF4-FFF2-40B4-BE49-F238E27FC236}">
                  <a16:creationId xmlns:a16="http://schemas.microsoft.com/office/drawing/2014/main" id="{43751147-85C8-40B4-9E11-A55FD8B9A1AA}"/>
                </a:ext>
              </a:extLst>
            </p:cNvPr>
            <p:cNvSpPr>
              <a:spLocks noChangeAspect="1" noEditPoints="1"/>
            </p:cNvSpPr>
            <p:nvPr/>
          </p:nvSpPr>
          <p:spPr bwMode="auto">
            <a:xfrm>
              <a:off x="1653080" y="3818118"/>
              <a:ext cx="562796" cy="519525"/>
            </a:xfrm>
            <a:custGeom>
              <a:avLst/>
              <a:gdLst>
                <a:gd name="T0" fmla="*/ 1086 w 2172"/>
                <a:gd name="T1" fmla="*/ 0 h 2005"/>
                <a:gd name="T2" fmla="*/ 1583 w 2172"/>
                <a:gd name="T3" fmla="*/ 919 h 2005"/>
                <a:gd name="T4" fmla="*/ 589 w 2172"/>
                <a:gd name="T5" fmla="*/ 919 h 2005"/>
                <a:gd name="T6" fmla="*/ 1086 w 2172"/>
                <a:gd name="T7" fmla="*/ 0 h 2005"/>
                <a:gd name="T8" fmla="*/ 1990 w 2172"/>
                <a:gd name="T9" fmla="*/ 1671 h 2005"/>
                <a:gd name="T10" fmla="*/ 2172 w 2172"/>
                <a:gd name="T11" fmla="*/ 2005 h 2005"/>
                <a:gd name="T12" fmla="*/ 0 w 2172"/>
                <a:gd name="T13" fmla="*/ 2005 h 2005"/>
                <a:gd name="T14" fmla="*/ 182 w 2172"/>
                <a:gd name="T15" fmla="*/ 1671 h 2005"/>
                <a:gd name="T16" fmla="*/ 1990 w 2172"/>
                <a:gd name="T17" fmla="*/ 1671 h 2005"/>
                <a:gd name="T18" fmla="*/ 1916 w 2172"/>
                <a:gd name="T19" fmla="*/ 1796 h 2005"/>
                <a:gd name="T20" fmla="*/ 256 w 2172"/>
                <a:gd name="T21" fmla="*/ 1796 h 2005"/>
                <a:gd name="T22" fmla="*/ 211 w 2172"/>
                <a:gd name="T23" fmla="*/ 1880 h 2005"/>
                <a:gd name="T24" fmla="*/ 1961 w 2172"/>
                <a:gd name="T25" fmla="*/ 1880 h 2005"/>
                <a:gd name="T26" fmla="*/ 1916 w 2172"/>
                <a:gd name="T27" fmla="*/ 1796 h 2005"/>
                <a:gd name="T28" fmla="*/ 1554 w 2172"/>
                <a:gd name="T29" fmla="*/ 1128 h 2005"/>
                <a:gd name="T30" fmla="*/ 618 w 2172"/>
                <a:gd name="T31" fmla="*/ 1128 h 2005"/>
                <a:gd name="T32" fmla="*/ 437 w 2172"/>
                <a:gd name="T33" fmla="*/ 1462 h 2005"/>
                <a:gd name="T34" fmla="*/ 1736 w 2172"/>
                <a:gd name="T35" fmla="*/ 1462 h 2005"/>
                <a:gd name="T36" fmla="*/ 1554 w 2172"/>
                <a:gd name="T37" fmla="*/ 1128 h 2005"/>
                <a:gd name="T38" fmla="*/ 1629 w 2172"/>
                <a:gd name="T39" fmla="*/ 1003 h 2005"/>
                <a:gd name="T40" fmla="*/ 1945 w 2172"/>
                <a:gd name="T41" fmla="*/ 1587 h 2005"/>
                <a:gd name="T42" fmla="*/ 227 w 2172"/>
                <a:gd name="T43" fmla="*/ 1587 h 2005"/>
                <a:gd name="T44" fmla="*/ 543 w 2172"/>
                <a:gd name="T45" fmla="*/ 1003 h 2005"/>
                <a:gd name="T46" fmla="*/ 1629 w 2172"/>
                <a:gd name="T47" fmla="*/ 1003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2" h="2005">
                  <a:moveTo>
                    <a:pt x="1086" y="0"/>
                  </a:moveTo>
                  <a:lnTo>
                    <a:pt x="1583" y="919"/>
                  </a:lnTo>
                  <a:lnTo>
                    <a:pt x="589" y="919"/>
                  </a:lnTo>
                  <a:lnTo>
                    <a:pt x="1086" y="0"/>
                  </a:lnTo>
                  <a:close/>
                  <a:moveTo>
                    <a:pt x="1990" y="1671"/>
                  </a:moveTo>
                  <a:lnTo>
                    <a:pt x="2172" y="2005"/>
                  </a:lnTo>
                  <a:lnTo>
                    <a:pt x="0" y="2005"/>
                  </a:lnTo>
                  <a:lnTo>
                    <a:pt x="182" y="1671"/>
                  </a:lnTo>
                  <a:lnTo>
                    <a:pt x="1990" y="1671"/>
                  </a:lnTo>
                  <a:close/>
                  <a:moveTo>
                    <a:pt x="1916" y="1796"/>
                  </a:moveTo>
                  <a:lnTo>
                    <a:pt x="256" y="1796"/>
                  </a:lnTo>
                  <a:lnTo>
                    <a:pt x="211" y="1880"/>
                  </a:lnTo>
                  <a:lnTo>
                    <a:pt x="1961" y="1880"/>
                  </a:lnTo>
                  <a:lnTo>
                    <a:pt x="1916" y="1796"/>
                  </a:lnTo>
                  <a:close/>
                  <a:moveTo>
                    <a:pt x="1554" y="1128"/>
                  </a:moveTo>
                  <a:lnTo>
                    <a:pt x="618" y="1128"/>
                  </a:lnTo>
                  <a:lnTo>
                    <a:pt x="437" y="1462"/>
                  </a:lnTo>
                  <a:lnTo>
                    <a:pt x="1736" y="1462"/>
                  </a:lnTo>
                  <a:lnTo>
                    <a:pt x="1554" y="1128"/>
                  </a:lnTo>
                  <a:close/>
                  <a:moveTo>
                    <a:pt x="1629" y="1003"/>
                  </a:moveTo>
                  <a:lnTo>
                    <a:pt x="1945" y="1587"/>
                  </a:lnTo>
                  <a:lnTo>
                    <a:pt x="227" y="1587"/>
                  </a:lnTo>
                  <a:lnTo>
                    <a:pt x="543" y="1003"/>
                  </a:lnTo>
                  <a:lnTo>
                    <a:pt x="1629" y="1003"/>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grpSp>
      <p:sp>
        <p:nvSpPr>
          <p:cNvPr id="24" name="Slide Number Placeholder 2">
            <a:extLst>
              <a:ext uri="{FF2B5EF4-FFF2-40B4-BE49-F238E27FC236}">
                <a16:creationId xmlns:a16="http://schemas.microsoft.com/office/drawing/2014/main" id="{A41DF457-E911-4578-A96E-2362993C7422}"/>
              </a:ext>
            </a:extLst>
          </p:cNvPr>
          <p:cNvSpPr>
            <a:spLocks noGrp="1"/>
          </p:cNvSpPr>
          <p:nvPr>
            <p:ph type="sldNum" sz="quarter" idx="15"/>
          </p:nvPr>
        </p:nvSpPr>
        <p:spPr>
          <a:xfrm>
            <a:off x="420688" y="4826858"/>
            <a:ext cx="776426" cy="273844"/>
          </a:xfrm>
        </p:spPr>
        <p:txBody>
          <a:bodyPr/>
          <a:lstStyle/>
          <a:p>
            <a:fld id="{E52D2AFC-71C4-4511-B128-4ECEE52D3027}" type="slidenum">
              <a:rPr lang="en-ZA" smtClean="0"/>
              <a:pPr/>
              <a:t>65</a:t>
            </a:fld>
            <a:endParaRPr lang="en-ZA" dirty="0"/>
          </a:p>
        </p:txBody>
      </p:sp>
      <p:sp>
        <p:nvSpPr>
          <p:cNvPr id="25" name="Source">
            <a:extLst>
              <a:ext uri="{FF2B5EF4-FFF2-40B4-BE49-F238E27FC236}">
                <a16:creationId xmlns:a16="http://schemas.microsoft.com/office/drawing/2014/main" id="{8F29574F-9FF1-402D-B10A-168685B4C17C}"/>
              </a:ext>
            </a:extLst>
          </p:cNvPr>
          <p:cNvSpPr txBox="1"/>
          <p:nvPr/>
        </p:nvSpPr>
        <p:spPr>
          <a:xfrm>
            <a:off x="1197114" y="4916357"/>
            <a:ext cx="795089"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Roland Berger</a:t>
            </a:r>
          </a:p>
        </p:txBody>
      </p:sp>
      <p:pic>
        <p:nvPicPr>
          <p:cNvPr id="16" name="Picture 15" descr="Application&#10;&#10;Description automatically generated">
            <a:extLst>
              <a:ext uri="{FF2B5EF4-FFF2-40B4-BE49-F238E27FC236}">
                <a16:creationId xmlns:a16="http://schemas.microsoft.com/office/drawing/2014/main" id="{BF5597B6-1821-4182-9D5D-49922BC0D1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30240593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7114" y="396000"/>
            <a:ext cx="7399312" cy="857250"/>
          </a:xfrm>
        </p:spPr>
        <p:txBody>
          <a:bodyPr lIns="0" tIns="0" rIns="0" bIns="0">
            <a:normAutofit/>
          </a:bodyPr>
          <a:lstStyle/>
          <a:p>
            <a:r>
              <a:rPr lang="en-GB" dirty="0"/>
              <a:t>Departmental overview: Technology (3/3)</a:t>
            </a:r>
          </a:p>
        </p:txBody>
      </p:sp>
      <p:grpSp>
        <p:nvGrpSpPr>
          <p:cNvPr id="2" name="Group 1">
            <a:extLst>
              <a:ext uri="{FF2B5EF4-FFF2-40B4-BE49-F238E27FC236}">
                <a16:creationId xmlns:a16="http://schemas.microsoft.com/office/drawing/2014/main" id="{CF9E1C03-2043-44BE-94EA-74A9A0A92ECD}"/>
              </a:ext>
            </a:extLst>
          </p:cNvPr>
          <p:cNvGrpSpPr/>
          <p:nvPr/>
        </p:nvGrpSpPr>
        <p:grpSpPr>
          <a:xfrm>
            <a:off x="1195470" y="1358621"/>
            <a:ext cx="7508201" cy="3148247"/>
            <a:chOff x="1195470" y="1351477"/>
            <a:chExt cx="7508201" cy="3148247"/>
          </a:xfrm>
        </p:grpSpPr>
        <p:sp>
          <p:nvSpPr>
            <p:cNvPr id="3" name="Rectangle 2">
              <a:extLst>
                <a:ext uri="{FF2B5EF4-FFF2-40B4-BE49-F238E27FC236}">
                  <a16:creationId xmlns:a16="http://schemas.microsoft.com/office/drawing/2014/main" id="{878D0908-7F99-4C3B-9870-AEDEFDAA215A}"/>
                </a:ext>
              </a:extLst>
            </p:cNvPr>
            <p:cNvSpPr>
              <a:spLocks/>
            </p:cNvSpPr>
            <p:nvPr/>
          </p:nvSpPr>
          <p:spPr>
            <a:xfrm>
              <a:off x="1195470" y="1768474"/>
              <a:ext cx="7506558" cy="1323000"/>
            </a:xfrm>
            <a:prstGeom prst="rect">
              <a:avLst/>
            </a:prstGeom>
            <a:solidFill>
              <a:schemeClr val="accent3">
                <a:lumMod val="40000"/>
                <a:lumOff val="60000"/>
              </a:schemeClr>
            </a:solid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noAutofit/>
            </a:bodyPr>
            <a:lstStyle/>
            <a:p>
              <a:pPr>
                <a:lnSpc>
                  <a:spcPct val="90000"/>
                </a:lnSpc>
                <a:spcBef>
                  <a:spcPts val="300"/>
                </a:spcBef>
              </a:pPr>
              <a:r>
                <a:rPr lang="en-US" sz="1275" b="1" dirty="0">
                  <a:solidFill>
                    <a:srgbClr val="DE002B"/>
                  </a:solidFill>
                  <a:latin typeface="+mj-lt"/>
                </a:rPr>
                <a:t>Architecture</a:t>
              </a:r>
            </a:p>
          </p:txBody>
        </p:sp>
        <p:sp>
          <p:nvSpPr>
            <p:cNvPr id="6" name="Rectangle: Rounded Corners 7">
              <a:extLst>
                <a:ext uri="{FF2B5EF4-FFF2-40B4-BE49-F238E27FC236}">
                  <a16:creationId xmlns:a16="http://schemas.microsoft.com/office/drawing/2014/main" id="{17240AD8-0388-433E-A0B6-66E1BE6D58BE}"/>
                </a:ext>
              </a:extLst>
            </p:cNvPr>
            <p:cNvSpPr>
              <a:spLocks/>
            </p:cNvSpPr>
            <p:nvPr/>
          </p:nvSpPr>
          <p:spPr>
            <a:xfrm>
              <a:off x="1197113" y="3176724"/>
              <a:ext cx="7506558" cy="1323000"/>
            </a:xfrm>
            <a:prstGeom prst="rect">
              <a:avLst/>
            </a:prstGeom>
            <a:solidFill>
              <a:schemeClr val="accent3">
                <a:lumMod val="40000"/>
                <a:lumOff val="60000"/>
              </a:schemeClr>
            </a:solid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noAutofit/>
            </a:bodyPr>
            <a:lstStyle/>
            <a:p>
              <a:pPr>
                <a:lnSpc>
                  <a:spcPct val="90000"/>
                </a:lnSpc>
                <a:spcBef>
                  <a:spcPts val="300"/>
                </a:spcBef>
              </a:pPr>
              <a:r>
                <a:rPr lang="en-US" sz="1275" b="1" dirty="0">
                  <a:solidFill>
                    <a:srgbClr val="DE002B"/>
                  </a:solidFill>
                  <a:latin typeface="+mj-lt"/>
                </a:rPr>
                <a:t>Cybersecurity</a:t>
              </a:r>
            </a:p>
          </p:txBody>
        </p:sp>
        <p:sp>
          <p:nvSpPr>
            <p:cNvPr id="7" name="TextBox 6">
              <a:extLst>
                <a:ext uri="{FF2B5EF4-FFF2-40B4-BE49-F238E27FC236}">
                  <a16:creationId xmlns:a16="http://schemas.microsoft.com/office/drawing/2014/main" id="{02361AD2-0C33-4691-B6E5-2D78145D7BC5}"/>
                </a:ext>
              </a:extLst>
            </p:cNvPr>
            <p:cNvSpPr txBox="1">
              <a:spLocks/>
            </p:cNvSpPr>
            <p:nvPr/>
          </p:nvSpPr>
          <p:spPr>
            <a:xfrm>
              <a:off x="2544985" y="1351477"/>
              <a:ext cx="3008553" cy="3148247"/>
            </a:xfrm>
            <a:prstGeom prst="rect">
              <a:avLst/>
            </a:prstGeom>
            <a:solidFill>
              <a:schemeClr val="bg1">
                <a:alpha val="55000"/>
              </a:schemeClr>
            </a:solidFill>
            <a:ln w="15875" cmpd="sng">
              <a:solidFill>
                <a:schemeClr val="accent3"/>
              </a:solidFill>
            </a:ln>
          </p:spPr>
          <p:txBody>
            <a:bodyPr vert="horz" wrap="square" lIns="81000" tIns="81000" rIns="0" bIns="54000" rtlCol="0" anchor="t" anchorCtr="0">
              <a:noAutofit/>
            </a:bodyPr>
            <a:lstStyle/>
            <a:p>
              <a:pPr>
                <a:lnSpc>
                  <a:spcPct val="90000"/>
                </a:lnSpc>
                <a:spcBef>
                  <a:spcPts val="300"/>
                </a:spcBef>
                <a:buClr>
                  <a:srgbClr val="000000"/>
                </a:buClr>
                <a:buSzPct val="100000"/>
              </a:pPr>
              <a:r>
                <a:rPr lang="en-US" sz="1275" b="1" dirty="0">
                  <a:latin typeface="+mj-lt"/>
                  <a:cs typeface="Arial Narrow" pitchFamily="34" charset="0"/>
                </a:rPr>
                <a:t>Departmental duties</a:t>
              </a:r>
            </a:p>
          </p:txBody>
        </p:sp>
        <p:sp>
          <p:nvSpPr>
            <p:cNvPr id="8" name="TextBox 7">
              <a:extLst>
                <a:ext uri="{FF2B5EF4-FFF2-40B4-BE49-F238E27FC236}">
                  <a16:creationId xmlns:a16="http://schemas.microsoft.com/office/drawing/2014/main" id="{A8508033-15F9-4EFD-AFAF-D00CB46C415E}"/>
                </a:ext>
              </a:extLst>
            </p:cNvPr>
            <p:cNvSpPr txBox="1">
              <a:spLocks/>
            </p:cNvSpPr>
            <p:nvPr/>
          </p:nvSpPr>
          <p:spPr>
            <a:xfrm>
              <a:off x="5693475" y="1351477"/>
              <a:ext cx="3008553" cy="3148247"/>
            </a:xfrm>
            <a:prstGeom prst="rect">
              <a:avLst/>
            </a:prstGeom>
            <a:solidFill>
              <a:schemeClr val="bg1">
                <a:alpha val="55000"/>
              </a:schemeClr>
            </a:solidFill>
            <a:ln w="15875" cmpd="sng">
              <a:solidFill>
                <a:schemeClr val="accent3"/>
              </a:solidFill>
            </a:ln>
          </p:spPr>
          <p:txBody>
            <a:bodyPr vert="horz" wrap="square" lIns="81000" tIns="81000" rIns="0" bIns="54000" rtlCol="0" anchor="t" anchorCtr="0">
              <a:noAutofit/>
            </a:bodyPr>
            <a:lstStyle/>
            <a:p>
              <a:pPr>
                <a:lnSpc>
                  <a:spcPct val="90000"/>
                </a:lnSpc>
                <a:spcBef>
                  <a:spcPts val="300"/>
                </a:spcBef>
                <a:buClr>
                  <a:srgbClr val="000000"/>
                </a:buClr>
                <a:buSzPct val="100000"/>
              </a:pPr>
              <a:r>
                <a:rPr lang="en-US" sz="1275" b="1" dirty="0">
                  <a:latin typeface="+mj-lt"/>
                  <a:cs typeface="Arial Narrow" pitchFamily="34" charset="0"/>
                </a:rPr>
                <a:t>Interaction with other functions</a:t>
              </a:r>
            </a:p>
          </p:txBody>
        </p:sp>
        <p:sp>
          <p:nvSpPr>
            <p:cNvPr id="18" name="Rectangle: Rounded Corners 7">
              <a:extLst>
                <a:ext uri="{FF2B5EF4-FFF2-40B4-BE49-F238E27FC236}">
                  <a16:creationId xmlns:a16="http://schemas.microsoft.com/office/drawing/2014/main" id="{E14B153B-CBA1-4D21-B7E6-48076A4F6C79}"/>
                </a:ext>
              </a:extLst>
            </p:cNvPr>
            <p:cNvSpPr>
              <a:spLocks/>
            </p:cNvSpPr>
            <p:nvPr/>
          </p:nvSpPr>
          <p:spPr>
            <a:xfrm>
              <a:off x="2544985" y="1768474"/>
              <a:ext cx="3008553" cy="1225181"/>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Building of IT and data architecture</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Design, development, and management of data platform</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Technical quality control</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Batch data processing, management of </a:t>
              </a:r>
              <a:r>
                <a:rPr lang="en-GB" sz="1100" dirty="0" err="1">
                  <a:latin typeface="Arial" panose="020B0604020202020204" pitchFamily="34" charset="0"/>
                </a:rPr>
                <a:t>RTPS</a:t>
              </a:r>
              <a:r>
                <a:rPr lang="en-GB" sz="1100" baseline="30000" dirty="0" err="1">
                  <a:latin typeface="Arial" panose="020B0604020202020204" pitchFamily="34" charset="0"/>
                </a:rPr>
                <a:t>1</a:t>
              </a:r>
              <a:r>
                <a:rPr lang="en-GB" sz="1100" baseline="30000" dirty="0">
                  <a:latin typeface="Arial" panose="020B0604020202020204" pitchFamily="34" charset="0"/>
                </a:rPr>
                <a:t>)</a:t>
              </a:r>
              <a:r>
                <a:rPr lang="en-GB" sz="1100" dirty="0">
                  <a:latin typeface="Arial" panose="020B0604020202020204" pitchFamily="34" charset="0"/>
                </a:rPr>
                <a:t>, development of query platform (as required)</a:t>
              </a:r>
            </a:p>
          </p:txBody>
        </p:sp>
        <p:sp>
          <p:nvSpPr>
            <p:cNvPr id="19" name="Rectangle: Rounded Corners 7">
              <a:extLst>
                <a:ext uri="{FF2B5EF4-FFF2-40B4-BE49-F238E27FC236}">
                  <a16:creationId xmlns:a16="http://schemas.microsoft.com/office/drawing/2014/main" id="{7DBE0F32-79FD-4122-B811-907B7492239D}"/>
                </a:ext>
              </a:extLst>
            </p:cNvPr>
            <p:cNvSpPr>
              <a:spLocks/>
            </p:cNvSpPr>
            <p:nvPr/>
          </p:nvSpPr>
          <p:spPr>
            <a:xfrm>
              <a:off x="5693476" y="1768474"/>
              <a:ext cx="3008552" cy="716837"/>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Collaboration with rest of technology team on incident response</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Support from cybersecurity on vulnerability monitoring </a:t>
              </a:r>
            </a:p>
          </p:txBody>
        </p:sp>
        <p:sp>
          <p:nvSpPr>
            <p:cNvPr id="20" name="Rectangle: Rounded Corners 7">
              <a:extLst>
                <a:ext uri="{FF2B5EF4-FFF2-40B4-BE49-F238E27FC236}">
                  <a16:creationId xmlns:a16="http://schemas.microsoft.com/office/drawing/2014/main" id="{BFA2280F-8778-43D4-A305-C84CBCF11069}"/>
                </a:ext>
              </a:extLst>
            </p:cNvPr>
            <p:cNvSpPr>
              <a:spLocks/>
            </p:cNvSpPr>
            <p:nvPr/>
          </p:nvSpPr>
          <p:spPr>
            <a:xfrm>
              <a:off x="5693476" y="3150255"/>
              <a:ext cx="3008552" cy="716837"/>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Collaboration with architecture team on vulnerability monitoring</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Collaboration with rest of technology team on incident response </a:t>
              </a:r>
            </a:p>
          </p:txBody>
        </p:sp>
        <p:sp>
          <p:nvSpPr>
            <p:cNvPr id="21" name="Rectangle: Rounded Corners 7">
              <a:extLst>
                <a:ext uri="{FF2B5EF4-FFF2-40B4-BE49-F238E27FC236}">
                  <a16:creationId xmlns:a16="http://schemas.microsoft.com/office/drawing/2014/main" id="{32061CDD-5E6C-4831-BDFB-8064E75E20E3}"/>
                </a:ext>
              </a:extLst>
            </p:cNvPr>
            <p:cNvSpPr>
              <a:spLocks/>
            </p:cNvSpPr>
            <p:nvPr/>
          </p:nvSpPr>
          <p:spPr>
            <a:xfrm>
              <a:off x="2544984" y="3150255"/>
              <a:ext cx="3008553" cy="1072832"/>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Management of security risks &amp; threats</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Development of incident response plan</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Monitoring of  vulnerabilities within IT architecture</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Setting of security architecture, policies, procedures and governance standards</a:t>
              </a:r>
            </a:p>
          </p:txBody>
        </p:sp>
        <p:sp>
          <p:nvSpPr>
            <p:cNvPr id="22" name="Freeform 5">
              <a:extLst>
                <a:ext uri="{FF2B5EF4-FFF2-40B4-BE49-F238E27FC236}">
                  <a16:creationId xmlns:a16="http://schemas.microsoft.com/office/drawing/2014/main" id="{C8B69F86-B09C-465D-8900-C3D3F232553D}"/>
                </a:ext>
              </a:extLst>
            </p:cNvPr>
            <p:cNvSpPr>
              <a:spLocks noChangeAspect="1" noEditPoints="1"/>
            </p:cNvSpPr>
            <p:nvPr/>
          </p:nvSpPr>
          <p:spPr bwMode="auto">
            <a:xfrm>
              <a:off x="1649799" y="2241118"/>
              <a:ext cx="651484" cy="651484"/>
            </a:xfrm>
            <a:custGeom>
              <a:avLst/>
              <a:gdLst>
                <a:gd name="T0" fmla="*/ 1200 w 2080"/>
                <a:gd name="T1" fmla="*/ 1344 h 2080"/>
                <a:gd name="T2" fmla="*/ 1200 w 2080"/>
                <a:gd name="T3" fmla="*/ 1087 h 2080"/>
                <a:gd name="T4" fmla="*/ 1153 w 2080"/>
                <a:gd name="T5" fmla="*/ 1040 h 2080"/>
                <a:gd name="T6" fmla="*/ 1200 w 2080"/>
                <a:gd name="T7" fmla="*/ 993 h 2080"/>
                <a:gd name="T8" fmla="*/ 1200 w 2080"/>
                <a:gd name="T9" fmla="*/ 767 h 2080"/>
                <a:gd name="T10" fmla="*/ 1073 w 2080"/>
                <a:gd name="T11" fmla="*/ 640 h 2080"/>
                <a:gd name="T12" fmla="*/ 340 w 2080"/>
                <a:gd name="T13" fmla="*/ 640 h 2080"/>
                <a:gd name="T14" fmla="*/ 510 w 2080"/>
                <a:gd name="T15" fmla="*/ 524 h 2080"/>
                <a:gd name="T16" fmla="*/ 509 w 2080"/>
                <a:gd name="T17" fmla="*/ 500 h 2080"/>
                <a:gd name="T18" fmla="*/ 628 w 2080"/>
                <a:gd name="T19" fmla="*/ 160 h 2080"/>
                <a:gd name="T20" fmla="*/ 990 w 2080"/>
                <a:gd name="T21" fmla="*/ 0 h 2080"/>
                <a:gd name="T22" fmla="*/ 1385 w 2080"/>
                <a:gd name="T23" fmla="*/ 218 h 2080"/>
                <a:gd name="T24" fmla="*/ 1764 w 2080"/>
                <a:gd name="T25" fmla="*/ 287 h 2080"/>
                <a:gd name="T26" fmla="*/ 1882 w 2080"/>
                <a:gd name="T27" fmla="*/ 675 h 2080"/>
                <a:gd name="T28" fmla="*/ 2080 w 2080"/>
                <a:gd name="T29" fmla="*/ 1002 h 2080"/>
                <a:gd name="T30" fmla="*/ 1737 w 2080"/>
                <a:gd name="T31" fmla="*/ 1360 h 2080"/>
                <a:gd name="T32" fmla="*/ 1203 w 2080"/>
                <a:gd name="T33" fmla="*/ 1360 h 2080"/>
                <a:gd name="T34" fmla="*/ 1200 w 2080"/>
                <a:gd name="T35" fmla="*/ 1344 h 2080"/>
                <a:gd name="T36" fmla="*/ 0 w 2080"/>
                <a:gd name="T37" fmla="*/ 800 h 2080"/>
                <a:gd name="T38" fmla="*/ 80 w 2080"/>
                <a:gd name="T39" fmla="*/ 720 h 2080"/>
                <a:gd name="T40" fmla="*/ 1040 w 2080"/>
                <a:gd name="T41" fmla="*/ 720 h 2080"/>
                <a:gd name="T42" fmla="*/ 1120 w 2080"/>
                <a:gd name="T43" fmla="*/ 800 h 2080"/>
                <a:gd name="T44" fmla="*/ 1120 w 2080"/>
                <a:gd name="T45" fmla="*/ 960 h 2080"/>
                <a:gd name="T46" fmla="*/ 1080 w 2080"/>
                <a:gd name="T47" fmla="*/ 1000 h 2080"/>
                <a:gd name="T48" fmla="*/ 40 w 2080"/>
                <a:gd name="T49" fmla="*/ 1000 h 2080"/>
                <a:gd name="T50" fmla="*/ 0 w 2080"/>
                <a:gd name="T51" fmla="*/ 960 h 2080"/>
                <a:gd name="T52" fmla="*/ 0 w 2080"/>
                <a:gd name="T53" fmla="*/ 800 h 2080"/>
                <a:gd name="T54" fmla="*/ 0 w 2080"/>
                <a:gd name="T55" fmla="*/ 1840 h 2080"/>
                <a:gd name="T56" fmla="*/ 40 w 2080"/>
                <a:gd name="T57" fmla="*/ 1800 h 2080"/>
                <a:gd name="T58" fmla="*/ 1080 w 2080"/>
                <a:gd name="T59" fmla="*/ 1800 h 2080"/>
                <a:gd name="T60" fmla="*/ 1120 w 2080"/>
                <a:gd name="T61" fmla="*/ 1840 h 2080"/>
                <a:gd name="T62" fmla="*/ 1120 w 2080"/>
                <a:gd name="T63" fmla="*/ 2000 h 2080"/>
                <a:gd name="T64" fmla="*/ 1040 w 2080"/>
                <a:gd name="T65" fmla="*/ 2080 h 2080"/>
                <a:gd name="T66" fmla="*/ 80 w 2080"/>
                <a:gd name="T67" fmla="*/ 2080 h 2080"/>
                <a:gd name="T68" fmla="*/ 0 w 2080"/>
                <a:gd name="T69" fmla="*/ 2000 h 2080"/>
                <a:gd name="T70" fmla="*/ 0 w 2080"/>
                <a:gd name="T71" fmla="*/ 1840 h 2080"/>
                <a:gd name="T72" fmla="*/ 0 w 2080"/>
                <a:gd name="T73" fmla="*/ 1480 h 2080"/>
                <a:gd name="T74" fmla="*/ 40 w 2080"/>
                <a:gd name="T75" fmla="*/ 1440 h 2080"/>
                <a:gd name="T76" fmla="*/ 1080 w 2080"/>
                <a:gd name="T77" fmla="*/ 1440 h 2080"/>
                <a:gd name="T78" fmla="*/ 1120 w 2080"/>
                <a:gd name="T79" fmla="*/ 1480 h 2080"/>
                <a:gd name="T80" fmla="*/ 1120 w 2080"/>
                <a:gd name="T81" fmla="*/ 1680 h 2080"/>
                <a:gd name="T82" fmla="*/ 1080 w 2080"/>
                <a:gd name="T83" fmla="*/ 1720 h 2080"/>
                <a:gd name="T84" fmla="*/ 40 w 2080"/>
                <a:gd name="T85" fmla="*/ 1720 h 2080"/>
                <a:gd name="T86" fmla="*/ 0 w 2080"/>
                <a:gd name="T87" fmla="*/ 1680 h 2080"/>
                <a:gd name="T88" fmla="*/ 0 w 2080"/>
                <a:gd name="T89" fmla="*/ 1480 h 2080"/>
                <a:gd name="T90" fmla="*/ 0 w 2080"/>
                <a:gd name="T91" fmla="*/ 1120 h 2080"/>
                <a:gd name="T92" fmla="*/ 40 w 2080"/>
                <a:gd name="T93" fmla="*/ 1080 h 2080"/>
                <a:gd name="T94" fmla="*/ 1080 w 2080"/>
                <a:gd name="T95" fmla="*/ 1080 h 2080"/>
                <a:gd name="T96" fmla="*/ 1120 w 2080"/>
                <a:gd name="T97" fmla="*/ 1120 h 2080"/>
                <a:gd name="T98" fmla="*/ 1120 w 2080"/>
                <a:gd name="T99" fmla="*/ 1320 h 2080"/>
                <a:gd name="T100" fmla="*/ 1080 w 2080"/>
                <a:gd name="T101" fmla="*/ 1360 h 2080"/>
                <a:gd name="T102" fmla="*/ 40 w 2080"/>
                <a:gd name="T103" fmla="*/ 1360 h 2080"/>
                <a:gd name="T104" fmla="*/ 0 w 2080"/>
                <a:gd name="T105" fmla="*/ 1320 h 2080"/>
                <a:gd name="T106" fmla="*/ 0 w 2080"/>
                <a:gd name="T107" fmla="*/ 1120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80" h="2080">
                  <a:moveTo>
                    <a:pt x="1200" y="1344"/>
                  </a:moveTo>
                  <a:cubicBezTo>
                    <a:pt x="1200" y="1087"/>
                    <a:pt x="1200" y="1087"/>
                    <a:pt x="1200" y="1087"/>
                  </a:cubicBezTo>
                  <a:cubicBezTo>
                    <a:pt x="1153" y="1040"/>
                    <a:pt x="1153" y="1040"/>
                    <a:pt x="1153" y="1040"/>
                  </a:cubicBezTo>
                  <a:cubicBezTo>
                    <a:pt x="1200" y="993"/>
                    <a:pt x="1200" y="993"/>
                    <a:pt x="1200" y="993"/>
                  </a:cubicBezTo>
                  <a:cubicBezTo>
                    <a:pt x="1200" y="767"/>
                    <a:pt x="1200" y="767"/>
                    <a:pt x="1200" y="767"/>
                  </a:cubicBezTo>
                  <a:cubicBezTo>
                    <a:pt x="1073" y="640"/>
                    <a:pt x="1073" y="640"/>
                    <a:pt x="1073" y="640"/>
                  </a:cubicBezTo>
                  <a:cubicBezTo>
                    <a:pt x="340" y="640"/>
                    <a:pt x="340" y="640"/>
                    <a:pt x="340" y="640"/>
                  </a:cubicBezTo>
                  <a:cubicBezTo>
                    <a:pt x="384" y="589"/>
                    <a:pt x="442" y="550"/>
                    <a:pt x="510" y="524"/>
                  </a:cubicBezTo>
                  <a:cubicBezTo>
                    <a:pt x="509" y="516"/>
                    <a:pt x="509" y="508"/>
                    <a:pt x="509" y="500"/>
                  </a:cubicBezTo>
                  <a:cubicBezTo>
                    <a:pt x="509" y="367"/>
                    <a:pt x="552" y="249"/>
                    <a:pt x="628" y="160"/>
                  </a:cubicBezTo>
                  <a:cubicBezTo>
                    <a:pt x="720" y="53"/>
                    <a:pt x="850" y="0"/>
                    <a:pt x="990" y="0"/>
                  </a:cubicBezTo>
                  <a:cubicBezTo>
                    <a:pt x="1164" y="0"/>
                    <a:pt x="1284" y="82"/>
                    <a:pt x="1385" y="218"/>
                  </a:cubicBezTo>
                  <a:cubicBezTo>
                    <a:pt x="1515" y="176"/>
                    <a:pt x="1659" y="196"/>
                    <a:pt x="1764" y="287"/>
                  </a:cubicBezTo>
                  <a:cubicBezTo>
                    <a:pt x="1877" y="384"/>
                    <a:pt x="1909" y="532"/>
                    <a:pt x="1882" y="675"/>
                  </a:cubicBezTo>
                  <a:cubicBezTo>
                    <a:pt x="2018" y="743"/>
                    <a:pt x="2080" y="849"/>
                    <a:pt x="2080" y="1002"/>
                  </a:cubicBezTo>
                  <a:cubicBezTo>
                    <a:pt x="2080" y="1193"/>
                    <a:pt x="1932" y="1360"/>
                    <a:pt x="1737" y="1360"/>
                  </a:cubicBezTo>
                  <a:cubicBezTo>
                    <a:pt x="1203" y="1360"/>
                    <a:pt x="1203" y="1360"/>
                    <a:pt x="1203" y="1360"/>
                  </a:cubicBezTo>
                  <a:lnTo>
                    <a:pt x="1200" y="1344"/>
                  </a:lnTo>
                  <a:close/>
                  <a:moveTo>
                    <a:pt x="0" y="800"/>
                  </a:moveTo>
                  <a:cubicBezTo>
                    <a:pt x="80" y="720"/>
                    <a:pt x="80" y="720"/>
                    <a:pt x="80" y="720"/>
                  </a:cubicBezTo>
                  <a:cubicBezTo>
                    <a:pt x="1040" y="720"/>
                    <a:pt x="1040" y="720"/>
                    <a:pt x="1040" y="720"/>
                  </a:cubicBezTo>
                  <a:cubicBezTo>
                    <a:pt x="1120" y="800"/>
                    <a:pt x="1120" y="800"/>
                    <a:pt x="1120" y="800"/>
                  </a:cubicBezTo>
                  <a:cubicBezTo>
                    <a:pt x="1120" y="960"/>
                    <a:pt x="1120" y="960"/>
                    <a:pt x="1120" y="960"/>
                  </a:cubicBezTo>
                  <a:cubicBezTo>
                    <a:pt x="1080" y="1000"/>
                    <a:pt x="1080" y="1000"/>
                    <a:pt x="1080" y="1000"/>
                  </a:cubicBezTo>
                  <a:cubicBezTo>
                    <a:pt x="40" y="1000"/>
                    <a:pt x="40" y="1000"/>
                    <a:pt x="40" y="1000"/>
                  </a:cubicBezTo>
                  <a:cubicBezTo>
                    <a:pt x="0" y="960"/>
                    <a:pt x="0" y="960"/>
                    <a:pt x="0" y="960"/>
                  </a:cubicBezTo>
                  <a:lnTo>
                    <a:pt x="0" y="800"/>
                  </a:lnTo>
                  <a:close/>
                  <a:moveTo>
                    <a:pt x="0" y="1840"/>
                  </a:moveTo>
                  <a:cubicBezTo>
                    <a:pt x="40" y="1800"/>
                    <a:pt x="40" y="1800"/>
                    <a:pt x="40" y="1800"/>
                  </a:cubicBezTo>
                  <a:cubicBezTo>
                    <a:pt x="1080" y="1800"/>
                    <a:pt x="1080" y="1800"/>
                    <a:pt x="1080" y="1800"/>
                  </a:cubicBezTo>
                  <a:cubicBezTo>
                    <a:pt x="1120" y="1840"/>
                    <a:pt x="1120" y="1840"/>
                    <a:pt x="1120" y="1840"/>
                  </a:cubicBezTo>
                  <a:cubicBezTo>
                    <a:pt x="1120" y="2000"/>
                    <a:pt x="1120" y="2000"/>
                    <a:pt x="1120" y="2000"/>
                  </a:cubicBezTo>
                  <a:cubicBezTo>
                    <a:pt x="1040" y="2080"/>
                    <a:pt x="1040" y="2080"/>
                    <a:pt x="1040" y="2080"/>
                  </a:cubicBezTo>
                  <a:cubicBezTo>
                    <a:pt x="80" y="2080"/>
                    <a:pt x="80" y="2080"/>
                    <a:pt x="80" y="2080"/>
                  </a:cubicBezTo>
                  <a:cubicBezTo>
                    <a:pt x="0" y="2000"/>
                    <a:pt x="0" y="2000"/>
                    <a:pt x="0" y="2000"/>
                  </a:cubicBezTo>
                  <a:lnTo>
                    <a:pt x="0" y="1840"/>
                  </a:lnTo>
                  <a:close/>
                  <a:moveTo>
                    <a:pt x="0" y="1480"/>
                  </a:moveTo>
                  <a:cubicBezTo>
                    <a:pt x="40" y="1440"/>
                    <a:pt x="40" y="1440"/>
                    <a:pt x="40" y="1440"/>
                  </a:cubicBezTo>
                  <a:cubicBezTo>
                    <a:pt x="1080" y="1440"/>
                    <a:pt x="1080" y="1440"/>
                    <a:pt x="1080" y="1440"/>
                  </a:cubicBezTo>
                  <a:cubicBezTo>
                    <a:pt x="1120" y="1480"/>
                    <a:pt x="1120" y="1480"/>
                    <a:pt x="1120" y="1480"/>
                  </a:cubicBezTo>
                  <a:cubicBezTo>
                    <a:pt x="1120" y="1680"/>
                    <a:pt x="1120" y="1680"/>
                    <a:pt x="1120" y="1680"/>
                  </a:cubicBezTo>
                  <a:cubicBezTo>
                    <a:pt x="1080" y="1720"/>
                    <a:pt x="1080" y="1720"/>
                    <a:pt x="1080" y="1720"/>
                  </a:cubicBezTo>
                  <a:cubicBezTo>
                    <a:pt x="40" y="1720"/>
                    <a:pt x="40" y="1720"/>
                    <a:pt x="40" y="1720"/>
                  </a:cubicBezTo>
                  <a:cubicBezTo>
                    <a:pt x="0" y="1680"/>
                    <a:pt x="0" y="1680"/>
                    <a:pt x="0" y="1680"/>
                  </a:cubicBezTo>
                  <a:lnTo>
                    <a:pt x="0" y="1480"/>
                  </a:lnTo>
                  <a:close/>
                  <a:moveTo>
                    <a:pt x="0" y="1120"/>
                  </a:moveTo>
                  <a:cubicBezTo>
                    <a:pt x="40" y="1080"/>
                    <a:pt x="40" y="1080"/>
                    <a:pt x="40" y="1080"/>
                  </a:cubicBezTo>
                  <a:cubicBezTo>
                    <a:pt x="1080" y="1080"/>
                    <a:pt x="1080" y="1080"/>
                    <a:pt x="1080" y="1080"/>
                  </a:cubicBezTo>
                  <a:cubicBezTo>
                    <a:pt x="1120" y="1120"/>
                    <a:pt x="1120" y="1120"/>
                    <a:pt x="1120" y="1120"/>
                  </a:cubicBezTo>
                  <a:cubicBezTo>
                    <a:pt x="1120" y="1320"/>
                    <a:pt x="1120" y="1320"/>
                    <a:pt x="1120" y="1320"/>
                  </a:cubicBezTo>
                  <a:cubicBezTo>
                    <a:pt x="1080" y="1360"/>
                    <a:pt x="1080" y="1360"/>
                    <a:pt x="1080" y="1360"/>
                  </a:cubicBezTo>
                  <a:cubicBezTo>
                    <a:pt x="40" y="1360"/>
                    <a:pt x="40" y="1360"/>
                    <a:pt x="40" y="1360"/>
                  </a:cubicBezTo>
                  <a:cubicBezTo>
                    <a:pt x="0" y="1320"/>
                    <a:pt x="0" y="1320"/>
                    <a:pt x="0" y="1320"/>
                  </a:cubicBezTo>
                  <a:lnTo>
                    <a:pt x="0" y="112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23" name="Freeform 11">
              <a:extLst>
                <a:ext uri="{FF2B5EF4-FFF2-40B4-BE49-F238E27FC236}">
                  <a16:creationId xmlns:a16="http://schemas.microsoft.com/office/drawing/2014/main" id="{B9483974-59DC-4376-B519-3E2CC7C8AAEC}"/>
                </a:ext>
              </a:extLst>
            </p:cNvPr>
            <p:cNvSpPr>
              <a:spLocks noChangeAspect="1" noEditPoints="1"/>
            </p:cNvSpPr>
            <p:nvPr/>
          </p:nvSpPr>
          <p:spPr bwMode="auto">
            <a:xfrm>
              <a:off x="1668777" y="3730872"/>
              <a:ext cx="512104" cy="618342"/>
            </a:xfrm>
            <a:custGeom>
              <a:avLst/>
              <a:gdLst>
                <a:gd name="T0" fmla="*/ 1994 w 4349"/>
                <a:gd name="T1" fmla="*/ 2762 h 5250"/>
                <a:gd name="T2" fmla="*/ 1275 w 4349"/>
                <a:gd name="T3" fmla="*/ 2687 h 5250"/>
                <a:gd name="T4" fmla="*/ 3074 w 4349"/>
                <a:gd name="T5" fmla="*/ 2328 h 5250"/>
                <a:gd name="T6" fmla="*/ 2174 w 4349"/>
                <a:gd name="T7" fmla="*/ 0 h 5250"/>
                <a:gd name="T8" fmla="*/ 2412 w 4349"/>
                <a:gd name="T9" fmla="*/ 209 h 5250"/>
                <a:gd name="T10" fmla="*/ 2663 w 4349"/>
                <a:gd name="T11" fmla="*/ 388 h 5250"/>
                <a:gd name="T12" fmla="*/ 2927 w 4349"/>
                <a:gd name="T13" fmla="*/ 533 h 5250"/>
                <a:gd name="T14" fmla="*/ 3208 w 4349"/>
                <a:gd name="T15" fmla="*/ 648 h 5250"/>
                <a:gd name="T16" fmla="*/ 3506 w 4349"/>
                <a:gd name="T17" fmla="*/ 734 h 5250"/>
                <a:gd name="T18" fmla="*/ 3824 w 4349"/>
                <a:gd name="T19" fmla="*/ 790 h 5250"/>
                <a:gd name="T20" fmla="*/ 4161 w 4349"/>
                <a:gd name="T21" fmla="*/ 817 h 5250"/>
                <a:gd name="T22" fmla="*/ 4336 w 4349"/>
                <a:gd name="T23" fmla="*/ 922 h 5250"/>
                <a:gd name="T24" fmla="*/ 4339 w 4349"/>
                <a:gd name="T25" fmla="*/ 1130 h 5250"/>
                <a:gd name="T26" fmla="*/ 4344 w 4349"/>
                <a:gd name="T27" fmla="*/ 1343 h 5250"/>
                <a:gd name="T28" fmla="*/ 4347 w 4349"/>
                <a:gd name="T29" fmla="*/ 1562 h 5250"/>
                <a:gd name="T30" fmla="*/ 4349 w 4349"/>
                <a:gd name="T31" fmla="*/ 1787 h 5250"/>
                <a:gd name="T32" fmla="*/ 4346 w 4349"/>
                <a:gd name="T33" fmla="*/ 2012 h 5250"/>
                <a:gd name="T34" fmla="*/ 4336 w 4349"/>
                <a:gd name="T35" fmla="*/ 2242 h 5250"/>
                <a:gd name="T36" fmla="*/ 4320 w 4349"/>
                <a:gd name="T37" fmla="*/ 2471 h 5250"/>
                <a:gd name="T38" fmla="*/ 4295 w 4349"/>
                <a:gd name="T39" fmla="*/ 2699 h 5250"/>
                <a:gd name="T40" fmla="*/ 4259 w 4349"/>
                <a:gd name="T41" fmla="*/ 2927 h 5250"/>
                <a:gd name="T42" fmla="*/ 4210 w 4349"/>
                <a:gd name="T43" fmla="*/ 3154 h 5250"/>
                <a:gd name="T44" fmla="*/ 4146 w 4349"/>
                <a:gd name="T45" fmla="*/ 3377 h 5250"/>
                <a:gd name="T46" fmla="*/ 4066 w 4349"/>
                <a:gd name="T47" fmla="*/ 3596 h 5250"/>
                <a:gd name="T48" fmla="*/ 3969 w 4349"/>
                <a:gd name="T49" fmla="*/ 3808 h 5250"/>
                <a:gd name="T50" fmla="*/ 3853 w 4349"/>
                <a:gd name="T51" fmla="*/ 4015 h 5250"/>
                <a:gd name="T52" fmla="*/ 3714 w 4349"/>
                <a:gd name="T53" fmla="*/ 4213 h 5250"/>
                <a:gd name="T54" fmla="*/ 3553 w 4349"/>
                <a:gd name="T55" fmla="*/ 4405 h 5250"/>
                <a:gd name="T56" fmla="*/ 3366 w 4349"/>
                <a:gd name="T57" fmla="*/ 4585 h 5250"/>
                <a:gd name="T58" fmla="*/ 3152 w 4349"/>
                <a:gd name="T59" fmla="*/ 4754 h 5250"/>
                <a:gd name="T60" fmla="*/ 2911 w 4349"/>
                <a:gd name="T61" fmla="*/ 4913 h 5250"/>
                <a:gd name="T62" fmla="*/ 2640 w 4349"/>
                <a:gd name="T63" fmla="*/ 5059 h 5250"/>
                <a:gd name="T64" fmla="*/ 2337 w 4349"/>
                <a:gd name="T65" fmla="*/ 5189 h 5250"/>
                <a:gd name="T66" fmla="*/ 2010 w 4349"/>
                <a:gd name="T67" fmla="*/ 5189 h 5250"/>
                <a:gd name="T68" fmla="*/ 1707 w 4349"/>
                <a:gd name="T69" fmla="*/ 5059 h 5250"/>
                <a:gd name="T70" fmla="*/ 1436 w 4349"/>
                <a:gd name="T71" fmla="*/ 4913 h 5250"/>
                <a:gd name="T72" fmla="*/ 1195 w 4349"/>
                <a:gd name="T73" fmla="*/ 4754 h 5250"/>
                <a:gd name="T74" fmla="*/ 981 w 4349"/>
                <a:gd name="T75" fmla="*/ 4585 h 5250"/>
                <a:gd name="T76" fmla="*/ 796 w 4349"/>
                <a:gd name="T77" fmla="*/ 4405 h 5250"/>
                <a:gd name="T78" fmla="*/ 633 w 4349"/>
                <a:gd name="T79" fmla="*/ 4213 h 5250"/>
                <a:gd name="T80" fmla="*/ 496 w 4349"/>
                <a:gd name="T81" fmla="*/ 4015 h 5250"/>
                <a:gd name="T82" fmla="*/ 378 w 4349"/>
                <a:gd name="T83" fmla="*/ 3808 h 5250"/>
                <a:gd name="T84" fmla="*/ 281 w 4349"/>
                <a:gd name="T85" fmla="*/ 3596 h 5250"/>
                <a:gd name="T86" fmla="*/ 201 w 4349"/>
                <a:gd name="T87" fmla="*/ 3377 h 5250"/>
                <a:gd name="T88" fmla="*/ 139 w 4349"/>
                <a:gd name="T89" fmla="*/ 3154 h 5250"/>
                <a:gd name="T90" fmla="*/ 89 w 4349"/>
                <a:gd name="T91" fmla="*/ 2927 h 5250"/>
                <a:gd name="T92" fmla="*/ 53 w 4349"/>
                <a:gd name="T93" fmla="*/ 2699 h 5250"/>
                <a:gd name="T94" fmla="*/ 27 w 4349"/>
                <a:gd name="T95" fmla="*/ 2471 h 5250"/>
                <a:gd name="T96" fmla="*/ 11 w 4349"/>
                <a:gd name="T97" fmla="*/ 2242 h 5250"/>
                <a:gd name="T98" fmla="*/ 3 w 4349"/>
                <a:gd name="T99" fmla="*/ 2012 h 5250"/>
                <a:gd name="T100" fmla="*/ 0 w 4349"/>
                <a:gd name="T101" fmla="*/ 1787 h 5250"/>
                <a:gd name="T102" fmla="*/ 2 w 4349"/>
                <a:gd name="T103" fmla="*/ 1562 h 5250"/>
                <a:gd name="T104" fmla="*/ 5 w 4349"/>
                <a:gd name="T105" fmla="*/ 1343 h 5250"/>
                <a:gd name="T106" fmla="*/ 8 w 4349"/>
                <a:gd name="T107" fmla="*/ 1130 h 5250"/>
                <a:gd name="T108" fmla="*/ 11 w 4349"/>
                <a:gd name="T109" fmla="*/ 922 h 5250"/>
                <a:gd name="T110" fmla="*/ 188 w 4349"/>
                <a:gd name="T111" fmla="*/ 817 h 5250"/>
                <a:gd name="T112" fmla="*/ 525 w 4349"/>
                <a:gd name="T113" fmla="*/ 790 h 5250"/>
                <a:gd name="T114" fmla="*/ 841 w 4349"/>
                <a:gd name="T115" fmla="*/ 734 h 5250"/>
                <a:gd name="T116" fmla="*/ 1139 w 4349"/>
                <a:gd name="T117" fmla="*/ 648 h 5250"/>
                <a:gd name="T118" fmla="*/ 1420 w 4349"/>
                <a:gd name="T119" fmla="*/ 533 h 5250"/>
                <a:gd name="T120" fmla="*/ 1685 w 4349"/>
                <a:gd name="T121" fmla="*/ 388 h 5250"/>
                <a:gd name="T122" fmla="*/ 1935 w 4349"/>
                <a:gd name="T123" fmla="*/ 209 h 5250"/>
                <a:gd name="T124" fmla="*/ 2174 w 4349"/>
                <a:gd name="T125" fmla="*/ 0 h 5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49" h="5250">
                  <a:moveTo>
                    <a:pt x="2750" y="2005"/>
                  </a:moveTo>
                  <a:lnTo>
                    <a:pt x="1994" y="2762"/>
                  </a:lnTo>
                  <a:lnTo>
                    <a:pt x="1597" y="2364"/>
                  </a:lnTo>
                  <a:lnTo>
                    <a:pt x="1275" y="2687"/>
                  </a:lnTo>
                  <a:lnTo>
                    <a:pt x="1994" y="3406"/>
                  </a:lnTo>
                  <a:lnTo>
                    <a:pt x="3074" y="2328"/>
                  </a:lnTo>
                  <a:lnTo>
                    <a:pt x="2750" y="2005"/>
                  </a:lnTo>
                  <a:close/>
                  <a:moveTo>
                    <a:pt x="2174" y="0"/>
                  </a:moveTo>
                  <a:lnTo>
                    <a:pt x="2291" y="109"/>
                  </a:lnTo>
                  <a:lnTo>
                    <a:pt x="2412" y="209"/>
                  </a:lnTo>
                  <a:lnTo>
                    <a:pt x="2535" y="303"/>
                  </a:lnTo>
                  <a:lnTo>
                    <a:pt x="2663" y="388"/>
                  </a:lnTo>
                  <a:lnTo>
                    <a:pt x="2793" y="465"/>
                  </a:lnTo>
                  <a:lnTo>
                    <a:pt x="2927" y="533"/>
                  </a:lnTo>
                  <a:lnTo>
                    <a:pt x="3066" y="594"/>
                  </a:lnTo>
                  <a:lnTo>
                    <a:pt x="3208" y="648"/>
                  </a:lnTo>
                  <a:lnTo>
                    <a:pt x="3355" y="694"/>
                  </a:lnTo>
                  <a:lnTo>
                    <a:pt x="3506" y="734"/>
                  </a:lnTo>
                  <a:lnTo>
                    <a:pt x="3663" y="766"/>
                  </a:lnTo>
                  <a:lnTo>
                    <a:pt x="3824" y="790"/>
                  </a:lnTo>
                  <a:lnTo>
                    <a:pt x="3988" y="808"/>
                  </a:lnTo>
                  <a:lnTo>
                    <a:pt x="4161" y="817"/>
                  </a:lnTo>
                  <a:lnTo>
                    <a:pt x="4336" y="820"/>
                  </a:lnTo>
                  <a:lnTo>
                    <a:pt x="4336" y="922"/>
                  </a:lnTo>
                  <a:lnTo>
                    <a:pt x="4338" y="1024"/>
                  </a:lnTo>
                  <a:lnTo>
                    <a:pt x="4339" y="1130"/>
                  </a:lnTo>
                  <a:lnTo>
                    <a:pt x="4341" y="1237"/>
                  </a:lnTo>
                  <a:lnTo>
                    <a:pt x="4344" y="1343"/>
                  </a:lnTo>
                  <a:lnTo>
                    <a:pt x="4346" y="1452"/>
                  </a:lnTo>
                  <a:lnTo>
                    <a:pt x="4347" y="1562"/>
                  </a:lnTo>
                  <a:lnTo>
                    <a:pt x="4347" y="1674"/>
                  </a:lnTo>
                  <a:lnTo>
                    <a:pt x="4349" y="1787"/>
                  </a:lnTo>
                  <a:lnTo>
                    <a:pt x="4347" y="1899"/>
                  </a:lnTo>
                  <a:lnTo>
                    <a:pt x="4346" y="2012"/>
                  </a:lnTo>
                  <a:lnTo>
                    <a:pt x="4342" y="2127"/>
                  </a:lnTo>
                  <a:lnTo>
                    <a:pt x="4336" y="2242"/>
                  </a:lnTo>
                  <a:lnTo>
                    <a:pt x="4330" y="2356"/>
                  </a:lnTo>
                  <a:lnTo>
                    <a:pt x="4320" y="2471"/>
                  </a:lnTo>
                  <a:lnTo>
                    <a:pt x="4309" y="2585"/>
                  </a:lnTo>
                  <a:lnTo>
                    <a:pt x="4295" y="2699"/>
                  </a:lnTo>
                  <a:lnTo>
                    <a:pt x="4279" y="2814"/>
                  </a:lnTo>
                  <a:lnTo>
                    <a:pt x="4259" y="2927"/>
                  </a:lnTo>
                  <a:lnTo>
                    <a:pt x="4236" y="3041"/>
                  </a:lnTo>
                  <a:lnTo>
                    <a:pt x="4210" y="3154"/>
                  </a:lnTo>
                  <a:lnTo>
                    <a:pt x="4180" y="3266"/>
                  </a:lnTo>
                  <a:lnTo>
                    <a:pt x="4146" y="3377"/>
                  </a:lnTo>
                  <a:lnTo>
                    <a:pt x="4110" y="3487"/>
                  </a:lnTo>
                  <a:lnTo>
                    <a:pt x="4066" y="3596"/>
                  </a:lnTo>
                  <a:lnTo>
                    <a:pt x="4020" y="3703"/>
                  </a:lnTo>
                  <a:lnTo>
                    <a:pt x="3969" y="3808"/>
                  </a:lnTo>
                  <a:lnTo>
                    <a:pt x="3913" y="3912"/>
                  </a:lnTo>
                  <a:lnTo>
                    <a:pt x="3853" y="4015"/>
                  </a:lnTo>
                  <a:lnTo>
                    <a:pt x="3786" y="4116"/>
                  </a:lnTo>
                  <a:lnTo>
                    <a:pt x="3714" y="4213"/>
                  </a:lnTo>
                  <a:lnTo>
                    <a:pt x="3636" y="4310"/>
                  </a:lnTo>
                  <a:lnTo>
                    <a:pt x="3553" y="4405"/>
                  </a:lnTo>
                  <a:lnTo>
                    <a:pt x="3462" y="4495"/>
                  </a:lnTo>
                  <a:lnTo>
                    <a:pt x="3366" y="4585"/>
                  </a:lnTo>
                  <a:lnTo>
                    <a:pt x="3262" y="4671"/>
                  </a:lnTo>
                  <a:lnTo>
                    <a:pt x="3152" y="4754"/>
                  </a:lnTo>
                  <a:lnTo>
                    <a:pt x="3036" y="4835"/>
                  </a:lnTo>
                  <a:lnTo>
                    <a:pt x="2911" y="4913"/>
                  </a:lnTo>
                  <a:lnTo>
                    <a:pt x="2781" y="4987"/>
                  </a:lnTo>
                  <a:lnTo>
                    <a:pt x="2640" y="5059"/>
                  </a:lnTo>
                  <a:lnTo>
                    <a:pt x="2493" y="5126"/>
                  </a:lnTo>
                  <a:lnTo>
                    <a:pt x="2337" y="5189"/>
                  </a:lnTo>
                  <a:lnTo>
                    <a:pt x="2174" y="5250"/>
                  </a:lnTo>
                  <a:lnTo>
                    <a:pt x="2010" y="5189"/>
                  </a:lnTo>
                  <a:lnTo>
                    <a:pt x="1854" y="5126"/>
                  </a:lnTo>
                  <a:lnTo>
                    <a:pt x="1707" y="5059"/>
                  </a:lnTo>
                  <a:lnTo>
                    <a:pt x="1568" y="4987"/>
                  </a:lnTo>
                  <a:lnTo>
                    <a:pt x="1436" y="4913"/>
                  </a:lnTo>
                  <a:lnTo>
                    <a:pt x="1311" y="4835"/>
                  </a:lnTo>
                  <a:lnTo>
                    <a:pt x="1195" y="4754"/>
                  </a:lnTo>
                  <a:lnTo>
                    <a:pt x="1085" y="4671"/>
                  </a:lnTo>
                  <a:lnTo>
                    <a:pt x="981" y="4585"/>
                  </a:lnTo>
                  <a:lnTo>
                    <a:pt x="885" y="4495"/>
                  </a:lnTo>
                  <a:lnTo>
                    <a:pt x="796" y="4405"/>
                  </a:lnTo>
                  <a:lnTo>
                    <a:pt x="712" y="4310"/>
                  </a:lnTo>
                  <a:lnTo>
                    <a:pt x="633" y="4213"/>
                  </a:lnTo>
                  <a:lnTo>
                    <a:pt x="562" y="4116"/>
                  </a:lnTo>
                  <a:lnTo>
                    <a:pt x="496" y="4015"/>
                  </a:lnTo>
                  <a:lnTo>
                    <a:pt x="434" y="3912"/>
                  </a:lnTo>
                  <a:lnTo>
                    <a:pt x="378" y="3808"/>
                  </a:lnTo>
                  <a:lnTo>
                    <a:pt x="327" y="3703"/>
                  </a:lnTo>
                  <a:lnTo>
                    <a:pt x="281" y="3596"/>
                  </a:lnTo>
                  <a:lnTo>
                    <a:pt x="239" y="3487"/>
                  </a:lnTo>
                  <a:lnTo>
                    <a:pt x="201" y="3377"/>
                  </a:lnTo>
                  <a:lnTo>
                    <a:pt x="168" y="3266"/>
                  </a:lnTo>
                  <a:lnTo>
                    <a:pt x="139" y="3154"/>
                  </a:lnTo>
                  <a:lnTo>
                    <a:pt x="112" y="3041"/>
                  </a:lnTo>
                  <a:lnTo>
                    <a:pt x="89" y="2927"/>
                  </a:lnTo>
                  <a:lnTo>
                    <a:pt x="70" y="2814"/>
                  </a:lnTo>
                  <a:lnTo>
                    <a:pt x="53" y="2699"/>
                  </a:lnTo>
                  <a:lnTo>
                    <a:pt x="38" y="2585"/>
                  </a:lnTo>
                  <a:lnTo>
                    <a:pt x="27" y="2471"/>
                  </a:lnTo>
                  <a:lnTo>
                    <a:pt x="19" y="2356"/>
                  </a:lnTo>
                  <a:lnTo>
                    <a:pt x="11" y="2242"/>
                  </a:lnTo>
                  <a:lnTo>
                    <a:pt x="6" y="2127"/>
                  </a:lnTo>
                  <a:lnTo>
                    <a:pt x="3" y="2012"/>
                  </a:lnTo>
                  <a:lnTo>
                    <a:pt x="0" y="1899"/>
                  </a:lnTo>
                  <a:lnTo>
                    <a:pt x="0" y="1787"/>
                  </a:lnTo>
                  <a:lnTo>
                    <a:pt x="0" y="1674"/>
                  </a:lnTo>
                  <a:lnTo>
                    <a:pt x="2" y="1562"/>
                  </a:lnTo>
                  <a:lnTo>
                    <a:pt x="3" y="1452"/>
                  </a:lnTo>
                  <a:lnTo>
                    <a:pt x="5" y="1343"/>
                  </a:lnTo>
                  <a:lnTo>
                    <a:pt x="6" y="1237"/>
                  </a:lnTo>
                  <a:lnTo>
                    <a:pt x="8" y="1130"/>
                  </a:lnTo>
                  <a:lnTo>
                    <a:pt x="10" y="1024"/>
                  </a:lnTo>
                  <a:lnTo>
                    <a:pt x="11" y="922"/>
                  </a:lnTo>
                  <a:lnTo>
                    <a:pt x="11" y="820"/>
                  </a:lnTo>
                  <a:lnTo>
                    <a:pt x="188" y="817"/>
                  </a:lnTo>
                  <a:lnTo>
                    <a:pt x="359" y="808"/>
                  </a:lnTo>
                  <a:lnTo>
                    <a:pt x="525" y="790"/>
                  </a:lnTo>
                  <a:lnTo>
                    <a:pt x="686" y="766"/>
                  </a:lnTo>
                  <a:lnTo>
                    <a:pt x="841" y="734"/>
                  </a:lnTo>
                  <a:lnTo>
                    <a:pt x="992" y="694"/>
                  </a:lnTo>
                  <a:lnTo>
                    <a:pt x="1139" y="648"/>
                  </a:lnTo>
                  <a:lnTo>
                    <a:pt x="1281" y="594"/>
                  </a:lnTo>
                  <a:lnTo>
                    <a:pt x="1420" y="533"/>
                  </a:lnTo>
                  <a:lnTo>
                    <a:pt x="1554" y="465"/>
                  </a:lnTo>
                  <a:lnTo>
                    <a:pt x="1685" y="388"/>
                  </a:lnTo>
                  <a:lnTo>
                    <a:pt x="1812" y="303"/>
                  </a:lnTo>
                  <a:lnTo>
                    <a:pt x="1935" y="209"/>
                  </a:lnTo>
                  <a:lnTo>
                    <a:pt x="2056" y="109"/>
                  </a:lnTo>
                  <a:lnTo>
                    <a:pt x="2174" y="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a:solidFill>
                  <a:schemeClr val="bg1"/>
                </a:solidFill>
                <a:latin typeface="Arial" panose="020B0604020202020204" pitchFamily="34" charset="0"/>
              </a:endParaRPr>
            </a:p>
          </p:txBody>
        </p:sp>
      </p:grpSp>
      <p:sp>
        <p:nvSpPr>
          <p:cNvPr id="25" name="Slide Number Placeholder 2">
            <a:extLst>
              <a:ext uri="{FF2B5EF4-FFF2-40B4-BE49-F238E27FC236}">
                <a16:creationId xmlns:a16="http://schemas.microsoft.com/office/drawing/2014/main" id="{39EABFF2-6832-49F6-88A6-0F336DF07D59}"/>
              </a:ext>
            </a:extLst>
          </p:cNvPr>
          <p:cNvSpPr>
            <a:spLocks noGrp="1"/>
          </p:cNvSpPr>
          <p:nvPr>
            <p:ph type="sldNum" sz="quarter" idx="15"/>
          </p:nvPr>
        </p:nvSpPr>
        <p:spPr>
          <a:xfrm>
            <a:off x="420688" y="4826858"/>
            <a:ext cx="776426" cy="273844"/>
          </a:xfrm>
        </p:spPr>
        <p:txBody>
          <a:bodyPr/>
          <a:lstStyle/>
          <a:p>
            <a:fld id="{E52D2AFC-71C4-4511-B128-4ECEE52D3027}" type="slidenum">
              <a:rPr lang="en-ZA" smtClean="0"/>
              <a:pPr/>
              <a:t>66</a:t>
            </a:fld>
            <a:endParaRPr lang="en-ZA" dirty="0"/>
          </a:p>
        </p:txBody>
      </p:sp>
      <p:sp>
        <p:nvSpPr>
          <p:cNvPr id="27" name="Title 3">
            <a:extLst>
              <a:ext uri="{FF2B5EF4-FFF2-40B4-BE49-F238E27FC236}">
                <a16:creationId xmlns:a16="http://schemas.microsoft.com/office/drawing/2014/main" id="{41FD3878-91B5-4EAB-8A76-74D8EB4044B6}"/>
              </a:ext>
            </a:extLst>
          </p:cNvPr>
          <p:cNvSpPr txBox="1">
            <a:spLocks/>
          </p:cNvSpPr>
          <p:nvPr/>
        </p:nvSpPr>
        <p:spPr>
          <a:xfrm>
            <a:off x="1218880" y="4917511"/>
            <a:ext cx="7483148" cy="92333"/>
          </a:xfrm>
          <a:prstGeom prst="rect">
            <a:avLst/>
          </a:prstGeom>
        </p:spPr>
        <p:txBody>
          <a:bodyPr vert="horz" wrap="square" lIns="0" tIns="0" rIns="0" bIns="0" rtlCol="0" anchor="t" anchorCtr="0">
            <a:spAutoFit/>
          </a:bodyPr>
          <a:lstStyle>
            <a:lvl1pPr>
              <a:spcBef>
                <a:spcPct val="0"/>
              </a:spcBef>
              <a:buNone/>
              <a:defRPr sz="1200" b="1">
                <a:solidFill>
                  <a:srgbClr val="575756"/>
                </a:solidFill>
                <a:latin typeface="Arial" panose="020B0604020202020204" pitchFamily="34" charset="0"/>
                <a:ea typeface="+mj-ea"/>
                <a:cs typeface="Arial" panose="020B0604020202020204" pitchFamily="34" charset="0"/>
              </a:defRPr>
            </a:lvl1pPr>
          </a:lstStyle>
          <a:p>
            <a:pPr>
              <a:lnSpc>
                <a:spcPct val="80000"/>
              </a:lnSpc>
            </a:pPr>
            <a:r>
              <a:rPr lang="en-US" sz="750" b="0" dirty="0"/>
              <a:t>1) Real time processing system</a:t>
            </a:r>
          </a:p>
        </p:txBody>
      </p:sp>
      <p:sp>
        <p:nvSpPr>
          <p:cNvPr id="26" name="Source">
            <a:extLst>
              <a:ext uri="{FF2B5EF4-FFF2-40B4-BE49-F238E27FC236}">
                <a16:creationId xmlns:a16="http://schemas.microsoft.com/office/drawing/2014/main" id="{8F29574F-9FF1-402D-B10A-168685B4C17C}"/>
              </a:ext>
            </a:extLst>
          </p:cNvPr>
          <p:cNvSpPr txBox="1"/>
          <p:nvPr/>
        </p:nvSpPr>
        <p:spPr>
          <a:xfrm>
            <a:off x="2746944" y="4916357"/>
            <a:ext cx="795089"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Roland Berger</a:t>
            </a:r>
          </a:p>
        </p:txBody>
      </p:sp>
      <p:pic>
        <p:nvPicPr>
          <p:cNvPr id="17" name="Picture 16" descr="Application&#10;&#10;Description automatically generated">
            <a:extLst>
              <a:ext uri="{FF2B5EF4-FFF2-40B4-BE49-F238E27FC236}">
                <a16:creationId xmlns:a16="http://schemas.microsoft.com/office/drawing/2014/main" id="{F1415518-550C-4418-BBA2-86DCB1B19B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17415712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7114" y="396000"/>
            <a:ext cx="7399312" cy="857250"/>
          </a:xfrm>
        </p:spPr>
        <p:txBody>
          <a:bodyPr lIns="0" tIns="0" rIns="0" bIns="0">
            <a:normAutofit/>
          </a:bodyPr>
          <a:lstStyle/>
          <a:p>
            <a:r>
              <a:rPr lang="en-GB" dirty="0"/>
              <a:t>Departmental overview: Commercial/ product (1/2)</a:t>
            </a:r>
          </a:p>
        </p:txBody>
      </p:sp>
      <p:grpSp>
        <p:nvGrpSpPr>
          <p:cNvPr id="2" name="Group 1">
            <a:extLst>
              <a:ext uri="{FF2B5EF4-FFF2-40B4-BE49-F238E27FC236}">
                <a16:creationId xmlns:a16="http://schemas.microsoft.com/office/drawing/2014/main" id="{E8447C70-6B0D-4A39-93C5-011B9B899EB0}"/>
              </a:ext>
            </a:extLst>
          </p:cNvPr>
          <p:cNvGrpSpPr/>
          <p:nvPr/>
        </p:nvGrpSpPr>
        <p:grpSpPr>
          <a:xfrm>
            <a:off x="1195470" y="1358621"/>
            <a:ext cx="7508201" cy="3148247"/>
            <a:chOff x="1195470" y="1351477"/>
            <a:chExt cx="7508201" cy="3148247"/>
          </a:xfrm>
        </p:grpSpPr>
        <p:sp>
          <p:nvSpPr>
            <p:cNvPr id="3" name="Rectangle 2">
              <a:extLst>
                <a:ext uri="{FF2B5EF4-FFF2-40B4-BE49-F238E27FC236}">
                  <a16:creationId xmlns:a16="http://schemas.microsoft.com/office/drawing/2014/main" id="{1957E3BF-0509-4BD5-BB11-EDCDA4FE60C3}"/>
                </a:ext>
              </a:extLst>
            </p:cNvPr>
            <p:cNvSpPr>
              <a:spLocks/>
            </p:cNvSpPr>
            <p:nvPr/>
          </p:nvSpPr>
          <p:spPr>
            <a:xfrm>
              <a:off x="1195470" y="1768474"/>
              <a:ext cx="7506558" cy="1323000"/>
            </a:xfrm>
            <a:prstGeom prst="rect">
              <a:avLst/>
            </a:prstGeom>
            <a:solidFill>
              <a:schemeClr val="accent3">
                <a:lumMod val="40000"/>
                <a:lumOff val="60000"/>
              </a:schemeClr>
            </a:solid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noAutofit/>
            </a:bodyPr>
            <a:lstStyle/>
            <a:p>
              <a:pPr>
                <a:lnSpc>
                  <a:spcPct val="90000"/>
                </a:lnSpc>
                <a:spcBef>
                  <a:spcPts val="300"/>
                </a:spcBef>
              </a:pPr>
              <a:r>
                <a:rPr lang="en-US" sz="1275" b="1" dirty="0">
                  <a:solidFill>
                    <a:srgbClr val="DE002B"/>
                  </a:solidFill>
                  <a:latin typeface="+mj-lt"/>
                </a:rPr>
                <a:t>Strategy</a:t>
              </a:r>
            </a:p>
          </p:txBody>
        </p:sp>
        <p:sp>
          <p:nvSpPr>
            <p:cNvPr id="6" name="Rectangle: Rounded Corners 7">
              <a:extLst>
                <a:ext uri="{FF2B5EF4-FFF2-40B4-BE49-F238E27FC236}">
                  <a16:creationId xmlns:a16="http://schemas.microsoft.com/office/drawing/2014/main" id="{16FBBBDA-A883-4C15-83E2-3437695F7D49}"/>
                </a:ext>
              </a:extLst>
            </p:cNvPr>
            <p:cNvSpPr>
              <a:spLocks/>
            </p:cNvSpPr>
            <p:nvPr/>
          </p:nvSpPr>
          <p:spPr>
            <a:xfrm>
              <a:off x="1197113" y="3176724"/>
              <a:ext cx="7506558" cy="1323000"/>
            </a:xfrm>
            <a:prstGeom prst="rect">
              <a:avLst/>
            </a:prstGeom>
            <a:solidFill>
              <a:schemeClr val="accent3">
                <a:lumMod val="40000"/>
                <a:lumOff val="60000"/>
              </a:schemeClr>
            </a:solid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noAutofit/>
            </a:bodyPr>
            <a:lstStyle/>
            <a:p>
              <a:pPr>
                <a:lnSpc>
                  <a:spcPct val="90000"/>
                </a:lnSpc>
                <a:spcBef>
                  <a:spcPts val="300"/>
                </a:spcBef>
              </a:pPr>
              <a:r>
                <a:rPr lang="en-US" sz="1275" b="1" dirty="0">
                  <a:solidFill>
                    <a:srgbClr val="DE002B"/>
                  </a:solidFill>
                  <a:latin typeface="+mj-lt"/>
                </a:rPr>
                <a:t>Pricing</a:t>
              </a:r>
            </a:p>
          </p:txBody>
        </p:sp>
        <p:sp>
          <p:nvSpPr>
            <p:cNvPr id="7" name="TextBox 6">
              <a:extLst>
                <a:ext uri="{FF2B5EF4-FFF2-40B4-BE49-F238E27FC236}">
                  <a16:creationId xmlns:a16="http://schemas.microsoft.com/office/drawing/2014/main" id="{452B3065-1104-4505-9448-1E5EB72C9F87}"/>
                </a:ext>
              </a:extLst>
            </p:cNvPr>
            <p:cNvSpPr txBox="1">
              <a:spLocks/>
            </p:cNvSpPr>
            <p:nvPr/>
          </p:nvSpPr>
          <p:spPr>
            <a:xfrm>
              <a:off x="2544985" y="1351477"/>
              <a:ext cx="3008553" cy="3148247"/>
            </a:xfrm>
            <a:prstGeom prst="rect">
              <a:avLst/>
            </a:prstGeom>
            <a:solidFill>
              <a:schemeClr val="bg1">
                <a:alpha val="55000"/>
              </a:schemeClr>
            </a:solidFill>
            <a:ln w="15875" cmpd="sng">
              <a:solidFill>
                <a:schemeClr val="accent3"/>
              </a:solidFill>
            </a:ln>
          </p:spPr>
          <p:txBody>
            <a:bodyPr vert="horz" wrap="square" lIns="81000" tIns="81000" rIns="0" bIns="54000" rtlCol="0" anchor="t" anchorCtr="0">
              <a:noAutofit/>
            </a:bodyPr>
            <a:lstStyle/>
            <a:p>
              <a:pPr>
                <a:lnSpc>
                  <a:spcPct val="90000"/>
                </a:lnSpc>
                <a:spcBef>
                  <a:spcPts val="300"/>
                </a:spcBef>
                <a:buClr>
                  <a:srgbClr val="000000"/>
                </a:buClr>
                <a:buSzPct val="100000"/>
              </a:pPr>
              <a:r>
                <a:rPr lang="en-US" sz="1275" b="1" dirty="0">
                  <a:latin typeface="+mj-lt"/>
                  <a:cs typeface="Arial Narrow" pitchFamily="34" charset="0"/>
                </a:rPr>
                <a:t>Departmental duties</a:t>
              </a:r>
            </a:p>
          </p:txBody>
        </p:sp>
        <p:sp>
          <p:nvSpPr>
            <p:cNvPr id="8" name="TextBox 7">
              <a:extLst>
                <a:ext uri="{FF2B5EF4-FFF2-40B4-BE49-F238E27FC236}">
                  <a16:creationId xmlns:a16="http://schemas.microsoft.com/office/drawing/2014/main" id="{349A04DD-8981-4424-8A89-357EDD26E015}"/>
                </a:ext>
              </a:extLst>
            </p:cNvPr>
            <p:cNvSpPr txBox="1">
              <a:spLocks/>
            </p:cNvSpPr>
            <p:nvPr/>
          </p:nvSpPr>
          <p:spPr>
            <a:xfrm>
              <a:off x="5693475" y="1351477"/>
              <a:ext cx="3008553" cy="3148247"/>
            </a:xfrm>
            <a:prstGeom prst="rect">
              <a:avLst/>
            </a:prstGeom>
            <a:solidFill>
              <a:schemeClr val="bg1">
                <a:alpha val="55000"/>
              </a:schemeClr>
            </a:solidFill>
            <a:ln w="15875" cmpd="sng">
              <a:solidFill>
                <a:schemeClr val="accent3"/>
              </a:solidFill>
            </a:ln>
          </p:spPr>
          <p:txBody>
            <a:bodyPr vert="horz" wrap="square" lIns="81000" tIns="81000" rIns="0" bIns="54000" rtlCol="0" anchor="t" anchorCtr="0">
              <a:noAutofit/>
            </a:bodyPr>
            <a:lstStyle/>
            <a:p>
              <a:pPr>
                <a:lnSpc>
                  <a:spcPct val="90000"/>
                </a:lnSpc>
                <a:spcBef>
                  <a:spcPts val="300"/>
                </a:spcBef>
                <a:buClr>
                  <a:srgbClr val="000000"/>
                </a:buClr>
                <a:buSzPct val="100000"/>
              </a:pPr>
              <a:r>
                <a:rPr lang="en-US" sz="1275" b="1" dirty="0">
                  <a:latin typeface="+mj-lt"/>
                  <a:cs typeface="Arial Narrow" pitchFamily="34" charset="0"/>
                </a:rPr>
                <a:t>Interaction with other functions</a:t>
              </a:r>
            </a:p>
          </p:txBody>
        </p:sp>
        <p:sp>
          <p:nvSpPr>
            <p:cNvPr id="18" name="Rectangle: Rounded Corners 7">
              <a:extLst>
                <a:ext uri="{FF2B5EF4-FFF2-40B4-BE49-F238E27FC236}">
                  <a16:creationId xmlns:a16="http://schemas.microsoft.com/office/drawing/2014/main" id="{58C98279-967A-4B87-9347-10C93A7C00B7}"/>
                </a:ext>
              </a:extLst>
            </p:cNvPr>
            <p:cNvSpPr>
              <a:spLocks/>
            </p:cNvSpPr>
            <p:nvPr/>
          </p:nvSpPr>
          <p:spPr>
            <a:xfrm>
              <a:off x="2544985" y="1768474"/>
              <a:ext cx="3008553" cy="1250829"/>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Development of detailed target customer profiles</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Identification of customer engagement plan</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Setting of marketing roadmap </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Identification of key selling points within business line i.e. relative to competition</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Setting of marketing-specific </a:t>
              </a:r>
              <a:r>
                <a:rPr lang="en-GB" sz="1100" dirty="0" err="1">
                  <a:latin typeface="Arial" panose="020B0604020202020204" pitchFamily="34" charset="0"/>
                </a:rPr>
                <a:t>KPIs</a:t>
              </a:r>
              <a:endParaRPr lang="en-GB" sz="1100" dirty="0">
                <a:latin typeface="Arial" panose="020B0604020202020204" pitchFamily="34" charset="0"/>
              </a:endParaRPr>
            </a:p>
          </p:txBody>
        </p:sp>
        <p:sp>
          <p:nvSpPr>
            <p:cNvPr id="19" name="Rectangle: Rounded Corners 7">
              <a:extLst>
                <a:ext uri="{FF2B5EF4-FFF2-40B4-BE49-F238E27FC236}">
                  <a16:creationId xmlns:a16="http://schemas.microsoft.com/office/drawing/2014/main" id="{98DEDE74-36E4-4245-B01B-06222BA95B4E}"/>
                </a:ext>
              </a:extLst>
            </p:cNvPr>
            <p:cNvSpPr>
              <a:spLocks/>
            </p:cNvSpPr>
            <p:nvPr/>
          </p:nvSpPr>
          <p:spPr>
            <a:xfrm>
              <a:off x="5693476" y="1768474"/>
              <a:ext cx="3008552" cy="894834"/>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Input from analytics team on customer purchase behavior</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Input to marketing team on strategic guidelines</a:t>
              </a:r>
            </a:p>
            <a:p>
              <a:pPr marL="135731" lvl="1" indent="-135731">
                <a:lnSpc>
                  <a:spcPct val="90000"/>
                </a:lnSpc>
                <a:spcBef>
                  <a:spcPts val="150"/>
                </a:spcBef>
                <a:buClr>
                  <a:schemeClr val="accent1"/>
                </a:buClr>
                <a:buSzPct val="100000"/>
                <a:buFont typeface="Wingdings" panose="05000000000000000000" pitchFamily="2" charset="2"/>
                <a:buChar char="§"/>
              </a:pPr>
              <a:endParaRPr lang="en-GB" sz="1100" dirty="0">
                <a:latin typeface="Arial" panose="020B0604020202020204" pitchFamily="34" charset="0"/>
              </a:endParaRPr>
            </a:p>
          </p:txBody>
        </p:sp>
        <p:sp>
          <p:nvSpPr>
            <p:cNvPr id="20" name="Rectangle: Rounded Corners 7">
              <a:extLst>
                <a:ext uri="{FF2B5EF4-FFF2-40B4-BE49-F238E27FC236}">
                  <a16:creationId xmlns:a16="http://schemas.microsoft.com/office/drawing/2014/main" id="{C9075FCC-1CD1-4912-81FD-09CD7272830D}"/>
                </a:ext>
              </a:extLst>
            </p:cNvPr>
            <p:cNvSpPr>
              <a:spLocks/>
            </p:cNvSpPr>
            <p:nvPr/>
          </p:nvSpPr>
          <p:spPr>
            <a:xfrm>
              <a:off x="5693476" y="3150255"/>
              <a:ext cx="3008552" cy="1047184"/>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Input from analytics team on customer purchase behavior</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Collaboration with finance and marketing team on review and approval of prices</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Collaboration with promotions team for setting prices for special promotional evens</a:t>
              </a:r>
            </a:p>
          </p:txBody>
        </p:sp>
        <p:sp>
          <p:nvSpPr>
            <p:cNvPr id="21" name="Rectangle: Rounded Corners 7">
              <a:extLst>
                <a:ext uri="{FF2B5EF4-FFF2-40B4-BE49-F238E27FC236}">
                  <a16:creationId xmlns:a16="http://schemas.microsoft.com/office/drawing/2014/main" id="{35BB93FA-ADBF-4A35-8879-2EDD171B61F4}"/>
                </a:ext>
              </a:extLst>
            </p:cNvPr>
            <p:cNvSpPr>
              <a:spLocks/>
            </p:cNvSpPr>
            <p:nvPr/>
          </p:nvSpPr>
          <p:spPr>
            <a:xfrm>
              <a:off x="2544984" y="3150255"/>
              <a:ext cx="3008553" cy="1047184"/>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Market research and assessment of customer demographics (e.g. purchasing power, interests, competitive assessment)</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Price sensitivity analysis</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Determination of price/ mark-ups based on aggregation of analyses</a:t>
              </a:r>
            </a:p>
          </p:txBody>
        </p:sp>
        <p:sp>
          <p:nvSpPr>
            <p:cNvPr id="22" name="Freeform 10">
              <a:extLst>
                <a:ext uri="{FF2B5EF4-FFF2-40B4-BE49-F238E27FC236}">
                  <a16:creationId xmlns:a16="http://schemas.microsoft.com/office/drawing/2014/main" id="{3C22C899-D794-4D77-BD29-6F17B6E35B19}"/>
                </a:ext>
              </a:extLst>
            </p:cNvPr>
            <p:cNvSpPr>
              <a:spLocks noEditPoints="1"/>
            </p:cNvSpPr>
            <p:nvPr/>
          </p:nvSpPr>
          <p:spPr bwMode="auto">
            <a:xfrm>
              <a:off x="1624221" y="2317614"/>
              <a:ext cx="555710" cy="665561"/>
            </a:xfrm>
            <a:custGeom>
              <a:avLst/>
              <a:gdLst>
                <a:gd name="T0" fmla="*/ 1586 w 1690"/>
                <a:gd name="T1" fmla="*/ 904 h 1979"/>
                <a:gd name="T2" fmla="*/ 1526 w 1690"/>
                <a:gd name="T3" fmla="*/ 621 h 1979"/>
                <a:gd name="T4" fmla="*/ 730 w 1690"/>
                <a:gd name="T5" fmla="*/ 8 h 1979"/>
                <a:gd name="T6" fmla="*/ 241 w 1690"/>
                <a:gd name="T7" fmla="*/ 1087 h 1979"/>
                <a:gd name="T8" fmla="*/ 1179 w 1690"/>
                <a:gd name="T9" fmla="*/ 1979 h 1979"/>
                <a:gd name="T10" fmla="*/ 1417 w 1690"/>
                <a:gd name="T11" fmla="*/ 1566 h 1979"/>
                <a:gd name="T12" fmla="*/ 1516 w 1690"/>
                <a:gd name="T13" fmla="*/ 1350 h 1979"/>
                <a:gd name="T14" fmla="*/ 1543 w 1690"/>
                <a:gd name="T15" fmla="*/ 1247 h 1979"/>
                <a:gd name="T16" fmla="*/ 1543 w 1690"/>
                <a:gd name="T17" fmla="*/ 1140 h 1979"/>
                <a:gd name="T18" fmla="*/ 1181 w 1690"/>
                <a:gd name="T19" fmla="*/ 294 h 1979"/>
                <a:gd name="T20" fmla="*/ 1106 w 1690"/>
                <a:gd name="T21" fmla="*/ 289 h 1979"/>
                <a:gd name="T22" fmla="*/ 1181 w 1690"/>
                <a:gd name="T23" fmla="*/ 294 h 1979"/>
                <a:gd name="T24" fmla="*/ 1120 w 1690"/>
                <a:gd name="T25" fmla="*/ 178 h 1979"/>
                <a:gd name="T26" fmla="*/ 1048 w 1690"/>
                <a:gd name="T27" fmla="*/ 199 h 1979"/>
                <a:gd name="T28" fmla="*/ 505 w 1690"/>
                <a:gd name="T29" fmla="*/ 153 h 1979"/>
                <a:gd name="T30" fmla="*/ 539 w 1690"/>
                <a:gd name="T31" fmla="*/ 222 h 1979"/>
                <a:gd name="T32" fmla="*/ 505 w 1690"/>
                <a:gd name="T33" fmla="*/ 153 h 1979"/>
                <a:gd name="T34" fmla="*/ 501 w 1690"/>
                <a:gd name="T35" fmla="*/ 288 h 1979"/>
                <a:gd name="T36" fmla="*/ 425 w 1690"/>
                <a:gd name="T37" fmla="*/ 293 h 1979"/>
                <a:gd name="T38" fmla="*/ 407 w 1690"/>
                <a:gd name="T39" fmla="*/ 393 h 1979"/>
                <a:gd name="T40" fmla="*/ 477 w 1690"/>
                <a:gd name="T41" fmla="*/ 423 h 1979"/>
                <a:gd name="T42" fmla="*/ 407 w 1690"/>
                <a:gd name="T43" fmla="*/ 393 h 1979"/>
                <a:gd name="T44" fmla="*/ 490 w 1690"/>
                <a:gd name="T45" fmla="*/ 499 h 1979"/>
                <a:gd name="T46" fmla="*/ 435 w 1690"/>
                <a:gd name="T47" fmla="*/ 551 h 1979"/>
                <a:gd name="T48" fmla="*/ 505 w 1690"/>
                <a:gd name="T49" fmla="*/ 662 h 1979"/>
                <a:gd name="T50" fmla="*/ 539 w 1690"/>
                <a:gd name="T51" fmla="*/ 594 h 1979"/>
                <a:gd name="T52" fmla="*/ 505 w 1690"/>
                <a:gd name="T53" fmla="*/ 662 h 1979"/>
                <a:gd name="T54" fmla="*/ 906 w 1690"/>
                <a:gd name="T55" fmla="*/ 910 h 1979"/>
                <a:gd name="T56" fmla="*/ 823 w 1690"/>
                <a:gd name="T57" fmla="*/ 957 h 1979"/>
                <a:gd name="T58" fmla="*/ 731 w 1690"/>
                <a:gd name="T59" fmla="*/ 922 h 1979"/>
                <a:gd name="T60" fmla="*/ 651 w 1690"/>
                <a:gd name="T61" fmla="*/ 843 h 1979"/>
                <a:gd name="T62" fmla="*/ 803 w 1690"/>
                <a:gd name="T63" fmla="*/ 790 h 1979"/>
                <a:gd name="T64" fmla="*/ 955 w 1690"/>
                <a:gd name="T65" fmla="*/ 843 h 1979"/>
                <a:gd name="T66" fmla="*/ 803 w 1690"/>
                <a:gd name="T67" fmla="*/ 759 h 1979"/>
                <a:gd name="T68" fmla="*/ 604 w 1690"/>
                <a:gd name="T69" fmla="*/ 611 h 1979"/>
                <a:gd name="T70" fmla="*/ 804 w 1690"/>
                <a:gd name="T71" fmla="*/ 151 h 1979"/>
                <a:gd name="T72" fmla="*/ 1077 w 1690"/>
                <a:gd name="T73" fmla="*/ 410 h 1979"/>
                <a:gd name="T74" fmla="*/ 957 w 1690"/>
                <a:gd name="T75" fmla="*/ 696 h 1979"/>
                <a:gd name="T76" fmla="*/ 1048 w 1690"/>
                <a:gd name="T77" fmla="*/ 619 h 1979"/>
                <a:gd name="T78" fmla="*/ 1120 w 1690"/>
                <a:gd name="T79" fmla="*/ 640 h 1979"/>
                <a:gd name="T80" fmla="*/ 1171 w 1690"/>
                <a:gd name="T81" fmla="*/ 552 h 1979"/>
                <a:gd name="T82" fmla="*/ 1116 w 1690"/>
                <a:gd name="T83" fmla="*/ 500 h 1979"/>
                <a:gd name="T84" fmla="*/ 1171 w 1690"/>
                <a:gd name="T85" fmla="*/ 552 h 1979"/>
                <a:gd name="T86" fmla="*/ 1129 w 1690"/>
                <a:gd name="T87" fmla="*/ 424 h 1979"/>
                <a:gd name="T88" fmla="*/ 1199 w 1690"/>
                <a:gd name="T89" fmla="*/ 394 h 1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90" h="1979">
                  <a:moveTo>
                    <a:pt x="1682" y="1045"/>
                  </a:moveTo>
                  <a:cubicBezTo>
                    <a:pt x="1678" y="1009"/>
                    <a:pt x="1666" y="1009"/>
                    <a:pt x="1586" y="904"/>
                  </a:cubicBezTo>
                  <a:cubicBezTo>
                    <a:pt x="1506" y="798"/>
                    <a:pt x="1518" y="809"/>
                    <a:pt x="1506" y="793"/>
                  </a:cubicBezTo>
                  <a:cubicBezTo>
                    <a:pt x="1494" y="777"/>
                    <a:pt x="1522" y="713"/>
                    <a:pt x="1526" y="621"/>
                  </a:cubicBezTo>
                  <a:cubicBezTo>
                    <a:pt x="1530" y="529"/>
                    <a:pt x="1504" y="435"/>
                    <a:pt x="1462" y="325"/>
                  </a:cubicBezTo>
                  <a:cubicBezTo>
                    <a:pt x="1346" y="23"/>
                    <a:pt x="834" y="0"/>
                    <a:pt x="730" y="8"/>
                  </a:cubicBezTo>
                  <a:cubicBezTo>
                    <a:pt x="360" y="37"/>
                    <a:pt x="208" y="270"/>
                    <a:pt x="142" y="377"/>
                  </a:cubicBezTo>
                  <a:cubicBezTo>
                    <a:pt x="0" y="608"/>
                    <a:pt x="73" y="899"/>
                    <a:pt x="241" y="1087"/>
                  </a:cubicBezTo>
                  <a:cubicBezTo>
                    <a:pt x="438" y="1296"/>
                    <a:pt x="970" y="1349"/>
                    <a:pt x="1165" y="1979"/>
                  </a:cubicBezTo>
                  <a:cubicBezTo>
                    <a:pt x="1179" y="1979"/>
                    <a:pt x="1179" y="1979"/>
                    <a:pt x="1179" y="1979"/>
                  </a:cubicBezTo>
                  <a:cubicBezTo>
                    <a:pt x="1179" y="1925"/>
                    <a:pt x="1179" y="1640"/>
                    <a:pt x="1197" y="1607"/>
                  </a:cubicBezTo>
                  <a:cubicBezTo>
                    <a:pt x="1215" y="1574"/>
                    <a:pt x="1288" y="1572"/>
                    <a:pt x="1417" y="1566"/>
                  </a:cubicBezTo>
                  <a:cubicBezTo>
                    <a:pt x="1545" y="1560"/>
                    <a:pt x="1549" y="1507"/>
                    <a:pt x="1554" y="1466"/>
                  </a:cubicBezTo>
                  <a:cubicBezTo>
                    <a:pt x="1559" y="1426"/>
                    <a:pt x="1519" y="1364"/>
                    <a:pt x="1516" y="1350"/>
                  </a:cubicBezTo>
                  <a:cubicBezTo>
                    <a:pt x="1513" y="1335"/>
                    <a:pt x="1558" y="1310"/>
                    <a:pt x="1561" y="1284"/>
                  </a:cubicBezTo>
                  <a:cubicBezTo>
                    <a:pt x="1565" y="1259"/>
                    <a:pt x="1543" y="1251"/>
                    <a:pt x="1543" y="1247"/>
                  </a:cubicBezTo>
                  <a:cubicBezTo>
                    <a:pt x="1544" y="1243"/>
                    <a:pt x="1562" y="1230"/>
                    <a:pt x="1564" y="1214"/>
                  </a:cubicBezTo>
                  <a:cubicBezTo>
                    <a:pt x="1566" y="1199"/>
                    <a:pt x="1542" y="1155"/>
                    <a:pt x="1543" y="1140"/>
                  </a:cubicBezTo>
                  <a:cubicBezTo>
                    <a:pt x="1548" y="1081"/>
                    <a:pt x="1690" y="1109"/>
                    <a:pt x="1682" y="1045"/>
                  </a:cubicBezTo>
                  <a:close/>
                  <a:moveTo>
                    <a:pt x="1181" y="294"/>
                  </a:moveTo>
                  <a:cubicBezTo>
                    <a:pt x="1116" y="318"/>
                    <a:pt x="1116" y="318"/>
                    <a:pt x="1116" y="318"/>
                  </a:cubicBezTo>
                  <a:cubicBezTo>
                    <a:pt x="1106" y="289"/>
                    <a:pt x="1106" y="289"/>
                    <a:pt x="1106" y="289"/>
                  </a:cubicBezTo>
                  <a:cubicBezTo>
                    <a:pt x="1171" y="265"/>
                    <a:pt x="1171" y="265"/>
                    <a:pt x="1171" y="265"/>
                  </a:cubicBezTo>
                  <a:lnTo>
                    <a:pt x="1181" y="294"/>
                  </a:lnTo>
                  <a:close/>
                  <a:moveTo>
                    <a:pt x="1101" y="154"/>
                  </a:moveTo>
                  <a:cubicBezTo>
                    <a:pt x="1120" y="178"/>
                    <a:pt x="1120" y="178"/>
                    <a:pt x="1120" y="178"/>
                  </a:cubicBezTo>
                  <a:cubicBezTo>
                    <a:pt x="1067" y="222"/>
                    <a:pt x="1067" y="222"/>
                    <a:pt x="1067" y="222"/>
                  </a:cubicBezTo>
                  <a:cubicBezTo>
                    <a:pt x="1048" y="199"/>
                    <a:pt x="1048" y="199"/>
                    <a:pt x="1048" y="199"/>
                  </a:cubicBezTo>
                  <a:lnTo>
                    <a:pt x="1101" y="154"/>
                  </a:lnTo>
                  <a:close/>
                  <a:moveTo>
                    <a:pt x="505" y="153"/>
                  </a:moveTo>
                  <a:cubicBezTo>
                    <a:pt x="559" y="198"/>
                    <a:pt x="559" y="198"/>
                    <a:pt x="559" y="198"/>
                  </a:cubicBezTo>
                  <a:cubicBezTo>
                    <a:pt x="539" y="222"/>
                    <a:pt x="539" y="222"/>
                    <a:pt x="539" y="222"/>
                  </a:cubicBezTo>
                  <a:cubicBezTo>
                    <a:pt x="486" y="177"/>
                    <a:pt x="486" y="177"/>
                    <a:pt x="486" y="177"/>
                  </a:cubicBezTo>
                  <a:lnTo>
                    <a:pt x="505" y="153"/>
                  </a:lnTo>
                  <a:close/>
                  <a:moveTo>
                    <a:pt x="435" y="264"/>
                  </a:moveTo>
                  <a:cubicBezTo>
                    <a:pt x="501" y="288"/>
                    <a:pt x="501" y="288"/>
                    <a:pt x="501" y="288"/>
                  </a:cubicBezTo>
                  <a:cubicBezTo>
                    <a:pt x="490" y="317"/>
                    <a:pt x="490" y="317"/>
                    <a:pt x="490" y="317"/>
                  </a:cubicBezTo>
                  <a:cubicBezTo>
                    <a:pt x="425" y="293"/>
                    <a:pt x="425" y="293"/>
                    <a:pt x="425" y="293"/>
                  </a:cubicBezTo>
                  <a:lnTo>
                    <a:pt x="435" y="264"/>
                  </a:lnTo>
                  <a:close/>
                  <a:moveTo>
                    <a:pt x="407" y="393"/>
                  </a:moveTo>
                  <a:cubicBezTo>
                    <a:pt x="477" y="393"/>
                    <a:pt x="477" y="393"/>
                    <a:pt x="477" y="393"/>
                  </a:cubicBezTo>
                  <a:cubicBezTo>
                    <a:pt x="477" y="423"/>
                    <a:pt x="477" y="423"/>
                    <a:pt x="477" y="423"/>
                  </a:cubicBezTo>
                  <a:cubicBezTo>
                    <a:pt x="407" y="423"/>
                    <a:pt x="407" y="423"/>
                    <a:pt x="407" y="423"/>
                  </a:cubicBezTo>
                  <a:lnTo>
                    <a:pt x="407" y="393"/>
                  </a:lnTo>
                  <a:close/>
                  <a:moveTo>
                    <a:pt x="425" y="523"/>
                  </a:moveTo>
                  <a:cubicBezTo>
                    <a:pt x="490" y="499"/>
                    <a:pt x="490" y="499"/>
                    <a:pt x="490" y="499"/>
                  </a:cubicBezTo>
                  <a:cubicBezTo>
                    <a:pt x="501" y="528"/>
                    <a:pt x="501" y="528"/>
                    <a:pt x="501" y="528"/>
                  </a:cubicBezTo>
                  <a:cubicBezTo>
                    <a:pt x="435" y="551"/>
                    <a:pt x="435" y="551"/>
                    <a:pt x="435" y="551"/>
                  </a:cubicBezTo>
                  <a:lnTo>
                    <a:pt x="425" y="523"/>
                  </a:lnTo>
                  <a:close/>
                  <a:moveTo>
                    <a:pt x="505" y="662"/>
                  </a:moveTo>
                  <a:cubicBezTo>
                    <a:pt x="486" y="639"/>
                    <a:pt x="486" y="639"/>
                    <a:pt x="486" y="639"/>
                  </a:cubicBezTo>
                  <a:cubicBezTo>
                    <a:pt x="539" y="594"/>
                    <a:pt x="539" y="594"/>
                    <a:pt x="539" y="594"/>
                  </a:cubicBezTo>
                  <a:cubicBezTo>
                    <a:pt x="559" y="618"/>
                    <a:pt x="559" y="618"/>
                    <a:pt x="559" y="618"/>
                  </a:cubicBezTo>
                  <a:lnTo>
                    <a:pt x="505" y="662"/>
                  </a:lnTo>
                  <a:close/>
                  <a:moveTo>
                    <a:pt x="955" y="843"/>
                  </a:moveTo>
                  <a:cubicBezTo>
                    <a:pt x="955" y="878"/>
                    <a:pt x="937" y="898"/>
                    <a:pt x="906" y="910"/>
                  </a:cubicBezTo>
                  <a:cubicBezTo>
                    <a:pt x="875" y="922"/>
                    <a:pt x="875" y="922"/>
                    <a:pt x="875" y="922"/>
                  </a:cubicBezTo>
                  <a:cubicBezTo>
                    <a:pt x="869" y="945"/>
                    <a:pt x="845" y="957"/>
                    <a:pt x="823" y="957"/>
                  </a:cubicBezTo>
                  <a:cubicBezTo>
                    <a:pt x="783" y="957"/>
                    <a:pt x="783" y="957"/>
                    <a:pt x="783" y="957"/>
                  </a:cubicBezTo>
                  <a:cubicBezTo>
                    <a:pt x="761" y="957"/>
                    <a:pt x="737" y="945"/>
                    <a:pt x="731" y="922"/>
                  </a:cubicBezTo>
                  <a:cubicBezTo>
                    <a:pt x="700" y="910"/>
                    <a:pt x="700" y="910"/>
                    <a:pt x="700" y="910"/>
                  </a:cubicBezTo>
                  <a:cubicBezTo>
                    <a:pt x="669" y="898"/>
                    <a:pt x="651" y="878"/>
                    <a:pt x="651" y="843"/>
                  </a:cubicBezTo>
                  <a:cubicBezTo>
                    <a:pt x="651" y="748"/>
                    <a:pt x="651" y="748"/>
                    <a:pt x="651" y="748"/>
                  </a:cubicBezTo>
                  <a:cubicBezTo>
                    <a:pt x="691" y="779"/>
                    <a:pt x="754" y="790"/>
                    <a:pt x="803" y="790"/>
                  </a:cubicBezTo>
                  <a:cubicBezTo>
                    <a:pt x="852" y="790"/>
                    <a:pt x="915" y="779"/>
                    <a:pt x="955" y="748"/>
                  </a:cubicBezTo>
                  <a:lnTo>
                    <a:pt x="955" y="843"/>
                  </a:lnTo>
                  <a:close/>
                  <a:moveTo>
                    <a:pt x="957" y="696"/>
                  </a:moveTo>
                  <a:cubicBezTo>
                    <a:pt x="948" y="745"/>
                    <a:pt x="842" y="759"/>
                    <a:pt x="803" y="759"/>
                  </a:cubicBezTo>
                  <a:cubicBezTo>
                    <a:pt x="763" y="759"/>
                    <a:pt x="663" y="745"/>
                    <a:pt x="649" y="698"/>
                  </a:cubicBezTo>
                  <a:cubicBezTo>
                    <a:pt x="644" y="669"/>
                    <a:pt x="625" y="642"/>
                    <a:pt x="604" y="611"/>
                  </a:cubicBezTo>
                  <a:cubicBezTo>
                    <a:pt x="569" y="560"/>
                    <a:pt x="529" y="501"/>
                    <a:pt x="529" y="410"/>
                  </a:cubicBezTo>
                  <a:cubicBezTo>
                    <a:pt x="529" y="232"/>
                    <a:pt x="676" y="151"/>
                    <a:pt x="804" y="151"/>
                  </a:cubicBezTo>
                  <a:cubicBezTo>
                    <a:pt x="874" y="151"/>
                    <a:pt x="948" y="175"/>
                    <a:pt x="1002" y="226"/>
                  </a:cubicBezTo>
                  <a:cubicBezTo>
                    <a:pt x="1047" y="268"/>
                    <a:pt x="1077" y="329"/>
                    <a:pt x="1077" y="410"/>
                  </a:cubicBezTo>
                  <a:cubicBezTo>
                    <a:pt x="1077" y="500"/>
                    <a:pt x="1037" y="559"/>
                    <a:pt x="1002" y="611"/>
                  </a:cubicBezTo>
                  <a:cubicBezTo>
                    <a:pt x="982" y="641"/>
                    <a:pt x="963" y="668"/>
                    <a:pt x="957" y="696"/>
                  </a:cubicBezTo>
                  <a:close/>
                  <a:moveTo>
                    <a:pt x="1101" y="663"/>
                  </a:moveTo>
                  <a:cubicBezTo>
                    <a:pt x="1048" y="619"/>
                    <a:pt x="1048" y="619"/>
                    <a:pt x="1048" y="619"/>
                  </a:cubicBezTo>
                  <a:cubicBezTo>
                    <a:pt x="1067" y="595"/>
                    <a:pt x="1067" y="595"/>
                    <a:pt x="1067" y="595"/>
                  </a:cubicBezTo>
                  <a:cubicBezTo>
                    <a:pt x="1120" y="640"/>
                    <a:pt x="1120" y="640"/>
                    <a:pt x="1120" y="640"/>
                  </a:cubicBezTo>
                  <a:lnTo>
                    <a:pt x="1101" y="663"/>
                  </a:lnTo>
                  <a:close/>
                  <a:moveTo>
                    <a:pt x="1171" y="552"/>
                  </a:moveTo>
                  <a:cubicBezTo>
                    <a:pt x="1106" y="528"/>
                    <a:pt x="1106" y="528"/>
                    <a:pt x="1106" y="528"/>
                  </a:cubicBezTo>
                  <a:cubicBezTo>
                    <a:pt x="1116" y="500"/>
                    <a:pt x="1116" y="500"/>
                    <a:pt x="1116" y="500"/>
                  </a:cubicBezTo>
                  <a:cubicBezTo>
                    <a:pt x="1181" y="524"/>
                    <a:pt x="1181" y="524"/>
                    <a:pt x="1181" y="524"/>
                  </a:cubicBezTo>
                  <a:lnTo>
                    <a:pt x="1171" y="552"/>
                  </a:lnTo>
                  <a:close/>
                  <a:moveTo>
                    <a:pt x="1199" y="424"/>
                  </a:moveTo>
                  <a:cubicBezTo>
                    <a:pt x="1129" y="424"/>
                    <a:pt x="1129" y="424"/>
                    <a:pt x="1129" y="424"/>
                  </a:cubicBezTo>
                  <a:cubicBezTo>
                    <a:pt x="1129" y="394"/>
                    <a:pt x="1129" y="394"/>
                    <a:pt x="1129" y="394"/>
                  </a:cubicBezTo>
                  <a:cubicBezTo>
                    <a:pt x="1199" y="394"/>
                    <a:pt x="1199" y="394"/>
                    <a:pt x="1199" y="394"/>
                  </a:cubicBezTo>
                  <a:lnTo>
                    <a:pt x="1199" y="424"/>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23" name="Freeform 5">
              <a:extLst>
                <a:ext uri="{FF2B5EF4-FFF2-40B4-BE49-F238E27FC236}">
                  <a16:creationId xmlns:a16="http://schemas.microsoft.com/office/drawing/2014/main" id="{87C86A01-CC04-4BA7-898F-882424B5DAA3}"/>
                </a:ext>
              </a:extLst>
            </p:cNvPr>
            <p:cNvSpPr>
              <a:spLocks noEditPoints="1"/>
            </p:cNvSpPr>
            <p:nvPr/>
          </p:nvSpPr>
          <p:spPr bwMode="auto">
            <a:xfrm>
              <a:off x="1643270" y="3776623"/>
              <a:ext cx="596153" cy="618673"/>
            </a:xfrm>
            <a:custGeom>
              <a:avLst/>
              <a:gdLst>
                <a:gd name="T0" fmla="*/ 1714 w 1989"/>
                <a:gd name="T1" fmla="*/ 1091 h 1989"/>
                <a:gd name="T2" fmla="*/ 1092 w 1989"/>
                <a:gd name="T3" fmla="*/ 1713 h 1989"/>
                <a:gd name="T4" fmla="*/ 298 w 1989"/>
                <a:gd name="T5" fmla="*/ 920 h 1989"/>
                <a:gd name="T6" fmla="*/ 920 w 1989"/>
                <a:gd name="T7" fmla="*/ 297 h 1989"/>
                <a:gd name="T8" fmla="*/ 1714 w 1989"/>
                <a:gd name="T9" fmla="*/ 1091 h 1989"/>
                <a:gd name="T10" fmla="*/ 1912 w 1989"/>
                <a:gd name="T11" fmla="*/ 950 h 1989"/>
                <a:gd name="T12" fmla="*/ 1912 w 1989"/>
                <a:gd name="T13" fmla="*/ 1233 h 1989"/>
                <a:gd name="T14" fmla="*/ 1233 w 1989"/>
                <a:gd name="T15" fmla="*/ 1911 h 1989"/>
                <a:gd name="T16" fmla="*/ 950 w 1989"/>
                <a:gd name="T17" fmla="*/ 1911 h 1989"/>
                <a:gd name="T18" fmla="*/ 0 w 1989"/>
                <a:gd name="T19" fmla="*/ 961 h 1989"/>
                <a:gd name="T20" fmla="*/ 0 w 1989"/>
                <a:gd name="T21" fmla="*/ 189 h 1989"/>
                <a:gd name="T22" fmla="*/ 190 w 1989"/>
                <a:gd name="T23" fmla="*/ 0 h 1989"/>
                <a:gd name="T24" fmla="*/ 962 w 1989"/>
                <a:gd name="T25" fmla="*/ 0 h 1989"/>
                <a:gd name="T26" fmla="*/ 1912 w 1989"/>
                <a:gd name="T27" fmla="*/ 950 h 1989"/>
                <a:gd name="T28" fmla="*/ 1827 w 1989"/>
                <a:gd name="T29" fmla="*/ 1091 h 1989"/>
                <a:gd name="T30" fmla="*/ 920 w 1989"/>
                <a:gd name="T31" fmla="*/ 185 h 1989"/>
                <a:gd name="T32" fmla="*/ 185 w 1989"/>
                <a:gd name="T33" fmla="*/ 920 h 1989"/>
                <a:gd name="T34" fmla="*/ 1092 w 1989"/>
                <a:gd name="T35" fmla="*/ 1827 h 1989"/>
                <a:gd name="T36" fmla="*/ 1827 w 1989"/>
                <a:gd name="T37" fmla="*/ 1091 h 1989"/>
                <a:gd name="T38" fmla="*/ 329 w 1989"/>
                <a:gd name="T39" fmla="*/ 215 h 1989"/>
                <a:gd name="T40" fmla="*/ 216 w 1989"/>
                <a:gd name="T41" fmla="*/ 215 h 1989"/>
                <a:gd name="T42" fmla="*/ 216 w 1989"/>
                <a:gd name="T43" fmla="*/ 329 h 1989"/>
                <a:gd name="T44" fmla="*/ 329 w 1989"/>
                <a:gd name="T45" fmla="*/ 329 h 1989"/>
                <a:gd name="T46" fmla="*/ 329 w 1989"/>
                <a:gd name="T47" fmla="*/ 215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89" h="1989">
                  <a:moveTo>
                    <a:pt x="1714" y="1091"/>
                  </a:moveTo>
                  <a:cubicBezTo>
                    <a:pt x="1092" y="1713"/>
                    <a:pt x="1092" y="1713"/>
                    <a:pt x="1092" y="1713"/>
                  </a:cubicBezTo>
                  <a:cubicBezTo>
                    <a:pt x="298" y="920"/>
                    <a:pt x="298" y="920"/>
                    <a:pt x="298" y="920"/>
                  </a:cubicBezTo>
                  <a:cubicBezTo>
                    <a:pt x="920" y="297"/>
                    <a:pt x="920" y="297"/>
                    <a:pt x="920" y="297"/>
                  </a:cubicBezTo>
                  <a:lnTo>
                    <a:pt x="1714" y="1091"/>
                  </a:lnTo>
                  <a:close/>
                  <a:moveTo>
                    <a:pt x="1912" y="950"/>
                  </a:moveTo>
                  <a:cubicBezTo>
                    <a:pt x="1989" y="1027"/>
                    <a:pt x="1989" y="1155"/>
                    <a:pt x="1912" y="1233"/>
                  </a:cubicBezTo>
                  <a:cubicBezTo>
                    <a:pt x="1233" y="1911"/>
                    <a:pt x="1233" y="1911"/>
                    <a:pt x="1233" y="1911"/>
                  </a:cubicBezTo>
                  <a:cubicBezTo>
                    <a:pt x="1156" y="1989"/>
                    <a:pt x="1028" y="1989"/>
                    <a:pt x="950" y="1911"/>
                  </a:cubicBezTo>
                  <a:cubicBezTo>
                    <a:pt x="0" y="961"/>
                    <a:pt x="0" y="961"/>
                    <a:pt x="0" y="961"/>
                  </a:cubicBezTo>
                  <a:cubicBezTo>
                    <a:pt x="0" y="189"/>
                    <a:pt x="0" y="189"/>
                    <a:pt x="0" y="189"/>
                  </a:cubicBezTo>
                  <a:cubicBezTo>
                    <a:pt x="0" y="85"/>
                    <a:pt x="85" y="0"/>
                    <a:pt x="190" y="0"/>
                  </a:cubicBezTo>
                  <a:cubicBezTo>
                    <a:pt x="962" y="0"/>
                    <a:pt x="962" y="0"/>
                    <a:pt x="962" y="0"/>
                  </a:cubicBezTo>
                  <a:lnTo>
                    <a:pt x="1912" y="950"/>
                  </a:lnTo>
                  <a:close/>
                  <a:moveTo>
                    <a:pt x="1827" y="1091"/>
                  </a:moveTo>
                  <a:cubicBezTo>
                    <a:pt x="920" y="185"/>
                    <a:pt x="920" y="185"/>
                    <a:pt x="920" y="185"/>
                  </a:cubicBezTo>
                  <a:cubicBezTo>
                    <a:pt x="185" y="920"/>
                    <a:pt x="185" y="920"/>
                    <a:pt x="185" y="920"/>
                  </a:cubicBezTo>
                  <a:cubicBezTo>
                    <a:pt x="1092" y="1827"/>
                    <a:pt x="1092" y="1827"/>
                    <a:pt x="1092" y="1827"/>
                  </a:cubicBezTo>
                  <a:lnTo>
                    <a:pt x="1827" y="1091"/>
                  </a:lnTo>
                  <a:close/>
                  <a:moveTo>
                    <a:pt x="329" y="215"/>
                  </a:moveTo>
                  <a:cubicBezTo>
                    <a:pt x="298" y="184"/>
                    <a:pt x="247" y="184"/>
                    <a:pt x="216" y="215"/>
                  </a:cubicBezTo>
                  <a:cubicBezTo>
                    <a:pt x="184" y="247"/>
                    <a:pt x="184" y="297"/>
                    <a:pt x="216" y="329"/>
                  </a:cubicBezTo>
                  <a:cubicBezTo>
                    <a:pt x="247" y="360"/>
                    <a:pt x="298" y="360"/>
                    <a:pt x="329" y="329"/>
                  </a:cubicBezTo>
                  <a:cubicBezTo>
                    <a:pt x="360" y="297"/>
                    <a:pt x="360" y="247"/>
                    <a:pt x="329" y="215"/>
                  </a:cubicBez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grpSp>
      <p:sp>
        <p:nvSpPr>
          <p:cNvPr id="24" name="Slide Number Placeholder 2">
            <a:extLst>
              <a:ext uri="{FF2B5EF4-FFF2-40B4-BE49-F238E27FC236}">
                <a16:creationId xmlns:a16="http://schemas.microsoft.com/office/drawing/2014/main" id="{E468DAFA-4FE5-418A-B3D7-2B62D47C2699}"/>
              </a:ext>
            </a:extLst>
          </p:cNvPr>
          <p:cNvSpPr>
            <a:spLocks noGrp="1"/>
          </p:cNvSpPr>
          <p:nvPr>
            <p:ph type="sldNum" sz="quarter" idx="15"/>
          </p:nvPr>
        </p:nvSpPr>
        <p:spPr>
          <a:xfrm>
            <a:off x="420688" y="4826858"/>
            <a:ext cx="776426" cy="273844"/>
          </a:xfrm>
        </p:spPr>
        <p:txBody>
          <a:bodyPr/>
          <a:lstStyle/>
          <a:p>
            <a:fld id="{E52D2AFC-71C4-4511-B128-4ECEE52D3027}" type="slidenum">
              <a:rPr lang="en-ZA" smtClean="0"/>
              <a:pPr/>
              <a:t>67</a:t>
            </a:fld>
            <a:endParaRPr lang="en-ZA" dirty="0"/>
          </a:p>
        </p:txBody>
      </p:sp>
      <p:sp>
        <p:nvSpPr>
          <p:cNvPr id="25" name="Source">
            <a:extLst>
              <a:ext uri="{FF2B5EF4-FFF2-40B4-BE49-F238E27FC236}">
                <a16:creationId xmlns:a16="http://schemas.microsoft.com/office/drawing/2014/main" id="{8F29574F-9FF1-402D-B10A-168685B4C17C}"/>
              </a:ext>
            </a:extLst>
          </p:cNvPr>
          <p:cNvSpPr txBox="1"/>
          <p:nvPr/>
        </p:nvSpPr>
        <p:spPr>
          <a:xfrm>
            <a:off x="1197114" y="4916357"/>
            <a:ext cx="795089"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Roland Berger</a:t>
            </a:r>
          </a:p>
        </p:txBody>
      </p:sp>
      <p:pic>
        <p:nvPicPr>
          <p:cNvPr id="16" name="Picture 15" descr="Application&#10;&#10;Description automatically generated">
            <a:extLst>
              <a:ext uri="{FF2B5EF4-FFF2-40B4-BE49-F238E27FC236}">
                <a16:creationId xmlns:a16="http://schemas.microsoft.com/office/drawing/2014/main" id="{16143BB9-FFB3-4CE8-B03F-5D4036364F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19379107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7114" y="396000"/>
            <a:ext cx="7399312" cy="857250"/>
          </a:xfrm>
        </p:spPr>
        <p:txBody>
          <a:bodyPr lIns="0" tIns="0" rIns="0" bIns="0">
            <a:normAutofit/>
          </a:bodyPr>
          <a:lstStyle/>
          <a:p>
            <a:r>
              <a:rPr lang="en-GB" dirty="0"/>
              <a:t>Departmental overview: Commercial/ product (2/2)</a:t>
            </a:r>
          </a:p>
        </p:txBody>
      </p:sp>
      <p:grpSp>
        <p:nvGrpSpPr>
          <p:cNvPr id="2" name="Group 1">
            <a:extLst>
              <a:ext uri="{FF2B5EF4-FFF2-40B4-BE49-F238E27FC236}">
                <a16:creationId xmlns:a16="http://schemas.microsoft.com/office/drawing/2014/main" id="{62E5E180-D0C9-48CE-8FD1-BBF2631DC5F6}"/>
              </a:ext>
            </a:extLst>
          </p:cNvPr>
          <p:cNvGrpSpPr/>
          <p:nvPr/>
        </p:nvGrpSpPr>
        <p:grpSpPr>
          <a:xfrm>
            <a:off x="1195470" y="1358621"/>
            <a:ext cx="7508201" cy="3148247"/>
            <a:chOff x="1195470" y="1351477"/>
            <a:chExt cx="7508201" cy="3148247"/>
          </a:xfrm>
        </p:grpSpPr>
        <p:sp>
          <p:nvSpPr>
            <p:cNvPr id="3" name="Rectangle 2">
              <a:extLst>
                <a:ext uri="{FF2B5EF4-FFF2-40B4-BE49-F238E27FC236}">
                  <a16:creationId xmlns:a16="http://schemas.microsoft.com/office/drawing/2014/main" id="{25C81D98-F708-4A3A-9B53-3C3505891592}"/>
                </a:ext>
              </a:extLst>
            </p:cNvPr>
            <p:cNvSpPr>
              <a:spLocks/>
            </p:cNvSpPr>
            <p:nvPr/>
          </p:nvSpPr>
          <p:spPr>
            <a:xfrm>
              <a:off x="1195470" y="1768474"/>
              <a:ext cx="7506558" cy="1323000"/>
            </a:xfrm>
            <a:prstGeom prst="rect">
              <a:avLst/>
            </a:prstGeom>
            <a:solidFill>
              <a:schemeClr val="accent3">
                <a:lumMod val="40000"/>
                <a:lumOff val="60000"/>
              </a:schemeClr>
            </a:solid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noAutofit/>
            </a:bodyPr>
            <a:lstStyle/>
            <a:p>
              <a:pPr>
                <a:lnSpc>
                  <a:spcPct val="90000"/>
                </a:lnSpc>
                <a:spcBef>
                  <a:spcPts val="300"/>
                </a:spcBef>
              </a:pPr>
              <a:r>
                <a:rPr lang="en-US" sz="1275" b="1" dirty="0">
                  <a:solidFill>
                    <a:srgbClr val="DE002B"/>
                  </a:solidFill>
                  <a:latin typeface="+mj-lt"/>
                </a:rPr>
                <a:t>Retention</a:t>
              </a:r>
            </a:p>
          </p:txBody>
        </p:sp>
        <p:sp>
          <p:nvSpPr>
            <p:cNvPr id="6" name="Rectangle: Rounded Corners 7">
              <a:extLst>
                <a:ext uri="{FF2B5EF4-FFF2-40B4-BE49-F238E27FC236}">
                  <a16:creationId xmlns:a16="http://schemas.microsoft.com/office/drawing/2014/main" id="{9D55EF6B-AF64-4E1E-9571-0E65A56F43BC}"/>
                </a:ext>
              </a:extLst>
            </p:cNvPr>
            <p:cNvSpPr>
              <a:spLocks/>
            </p:cNvSpPr>
            <p:nvPr/>
          </p:nvSpPr>
          <p:spPr>
            <a:xfrm>
              <a:off x="1197113" y="3176724"/>
              <a:ext cx="7506558" cy="1323000"/>
            </a:xfrm>
            <a:prstGeom prst="rect">
              <a:avLst/>
            </a:prstGeom>
            <a:solidFill>
              <a:schemeClr val="accent3">
                <a:lumMod val="40000"/>
                <a:lumOff val="60000"/>
              </a:schemeClr>
            </a:solid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noAutofit/>
            </a:bodyPr>
            <a:lstStyle/>
            <a:p>
              <a:pPr>
                <a:lnSpc>
                  <a:spcPct val="90000"/>
                </a:lnSpc>
                <a:spcBef>
                  <a:spcPts val="300"/>
                </a:spcBef>
              </a:pPr>
              <a:r>
                <a:rPr lang="en-US" sz="1275" b="1" dirty="0">
                  <a:solidFill>
                    <a:srgbClr val="DE002B"/>
                  </a:solidFill>
                  <a:latin typeface="+mj-lt"/>
                </a:rPr>
                <a:t>Promotions</a:t>
              </a:r>
            </a:p>
          </p:txBody>
        </p:sp>
        <p:sp>
          <p:nvSpPr>
            <p:cNvPr id="7" name="TextBox 6">
              <a:extLst>
                <a:ext uri="{FF2B5EF4-FFF2-40B4-BE49-F238E27FC236}">
                  <a16:creationId xmlns:a16="http://schemas.microsoft.com/office/drawing/2014/main" id="{52BB4CCE-E5B5-4D24-8949-28D5BC527BF5}"/>
                </a:ext>
              </a:extLst>
            </p:cNvPr>
            <p:cNvSpPr txBox="1">
              <a:spLocks/>
            </p:cNvSpPr>
            <p:nvPr/>
          </p:nvSpPr>
          <p:spPr>
            <a:xfrm>
              <a:off x="2544985" y="1351477"/>
              <a:ext cx="3008553" cy="3148247"/>
            </a:xfrm>
            <a:prstGeom prst="rect">
              <a:avLst/>
            </a:prstGeom>
            <a:solidFill>
              <a:schemeClr val="bg1">
                <a:alpha val="55000"/>
              </a:schemeClr>
            </a:solidFill>
            <a:ln w="15875" cmpd="sng">
              <a:solidFill>
                <a:schemeClr val="accent3"/>
              </a:solidFill>
            </a:ln>
          </p:spPr>
          <p:txBody>
            <a:bodyPr vert="horz" wrap="square" lIns="81000" tIns="81000" rIns="0" bIns="54000" rtlCol="0" anchor="t" anchorCtr="0">
              <a:noAutofit/>
            </a:bodyPr>
            <a:lstStyle/>
            <a:p>
              <a:pPr>
                <a:lnSpc>
                  <a:spcPct val="90000"/>
                </a:lnSpc>
                <a:spcBef>
                  <a:spcPts val="300"/>
                </a:spcBef>
                <a:buClr>
                  <a:srgbClr val="000000"/>
                </a:buClr>
                <a:buSzPct val="100000"/>
              </a:pPr>
              <a:r>
                <a:rPr lang="en-US" sz="1275" b="1" dirty="0">
                  <a:latin typeface="+mj-lt"/>
                  <a:cs typeface="Arial Narrow" pitchFamily="34" charset="0"/>
                </a:rPr>
                <a:t>Departmental duties</a:t>
              </a:r>
            </a:p>
          </p:txBody>
        </p:sp>
        <p:sp>
          <p:nvSpPr>
            <p:cNvPr id="8" name="TextBox 7">
              <a:extLst>
                <a:ext uri="{FF2B5EF4-FFF2-40B4-BE49-F238E27FC236}">
                  <a16:creationId xmlns:a16="http://schemas.microsoft.com/office/drawing/2014/main" id="{9E41FD06-BD6C-4110-844C-8B39059B1AA0}"/>
                </a:ext>
              </a:extLst>
            </p:cNvPr>
            <p:cNvSpPr txBox="1">
              <a:spLocks/>
            </p:cNvSpPr>
            <p:nvPr/>
          </p:nvSpPr>
          <p:spPr>
            <a:xfrm>
              <a:off x="5693475" y="1351477"/>
              <a:ext cx="3008553" cy="3148247"/>
            </a:xfrm>
            <a:prstGeom prst="rect">
              <a:avLst/>
            </a:prstGeom>
            <a:solidFill>
              <a:schemeClr val="bg1">
                <a:alpha val="55000"/>
              </a:schemeClr>
            </a:solidFill>
            <a:ln w="15875" cmpd="sng">
              <a:solidFill>
                <a:schemeClr val="accent3"/>
              </a:solidFill>
            </a:ln>
          </p:spPr>
          <p:txBody>
            <a:bodyPr vert="horz" wrap="square" lIns="81000" tIns="81000" rIns="0" bIns="54000" rtlCol="0" anchor="t" anchorCtr="0">
              <a:noAutofit/>
            </a:bodyPr>
            <a:lstStyle/>
            <a:p>
              <a:pPr>
                <a:lnSpc>
                  <a:spcPct val="90000"/>
                </a:lnSpc>
                <a:spcBef>
                  <a:spcPts val="300"/>
                </a:spcBef>
                <a:buClr>
                  <a:srgbClr val="000000"/>
                </a:buClr>
                <a:buSzPct val="100000"/>
              </a:pPr>
              <a:r>
                <a:rPr lang="en-US" sz="1275" b="1" dirty="0">
                  <a:latin typeface="+mj-lt"/>
                  <a:cs typeface="Arial Narrow" pitchFamily="34" charset="0"/>
                </a:rPr>
                <a:t>Interaction with other functions</a:t>
              </a:r>
            </a:p>
          </p:txBody>
        </p:sp>
        <p:sp>
          <p:nvSpPr>
            <p:cNvPr id="18" name="Rectangle: Rounded Corners 7">
              <a:extLst>
                <a:ext uri="{FF2B5EF4-FFF2-40B4-BE49-F238E27FC236}">
                  <a16:creationId xmlns:a16="http://schemas.microsoft.com/office/drawing/2014/main" id="{9FD5F462-C0BE-438E-BF4D-E3FAA577FBBB}"/>
                </a:ext>
              </a:extLst>
            </p:cNvPr>
            <p:cNvSpPr>
              <a:spLocks/>
            </p:cNvSpPr>
            <p:nvPr/>
          </p:nvSpPr>
          <p:spPr>
            <a:xfrm>
              <a:off x="2544985" y="1768474"/>
              <a:ext cx="3008553" cy="1199533"/>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Planning and management of customer loyalty programmes</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Management of retention-based communications to customers e.g. personalised emails</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Establishment and mgmt. of relationships with category-specific influencers </a:t>
              </a:r>
            </a:p>
          </p:txBody>
        </p:sp>
        <p:sp>
          <p:nvSpPr>
            <p:cNvPr id="19" name="Rectangle: Rounded Corners 7">
              <a:extLst>
                <a:ext uri="{FF2B5EF4-FFF2-40B4-BE49-F238E27FC236}">
                  <a16:creationId xmlns:a16="http://schemas.microsoft.com/office/drawing/2014/main" id="{BD76FBB9-61DF-4082-AA89-3D3D6BCFEB07}"/>
                </a:ext>
              </a:extLst>
            </p:cNvPr>
            <p:cNvSpPr>
              <a:spLocks/>
            </p:cNvSpPr>
            <p:nvPr/>
          </p:nvSpPr>
          <p:spPr>
            <a:xfrm>
              <a:off x="5693476" y="1768474"/>
              <a:ext cx="3008552" cy="1377530"/>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Collaboration with marketing team on promoting loyalty programmes</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Input form analytics team on retention-based statistics </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Support from technology team on development of automated emails and notifications</a:t>
              </a:r>
            </a:p>
            <a:p>
              <a:pPr marL="0" lvl="1">
                <a:lnSpc>
                  <a:spcPct val="90000"/>
                </a:lnSpc>
                <a:spcBef>
                  <a:spcPts val="150"/>
                </a:spcBef>
                <a:buClr>
                  <a:schemeClr val="accent1"/>
                </a:buClr>
                <a:buSzPct val="100000"/>
              </a:pPr>
              <a:endParaRPr lang="en-GB" sz="1100" dirty="0">
                <a:latin typeface="Arial" panose="020B0604020202020204" pitchFamily="34" charset="0"/>
              </a:endParaRPr>
            </a:p>
          </p:txBody>
        </p:sp>
        <p:sp>
          <p:nvSpPr>
            <p:cNvPr id="20" name="Rectangle: Rounded Corners 7">
              <a:extLst>
                <a:ext uri="{FF2B5EF4-FFF2-40B4-BE49-F238E27FC236}">
                  <a16:creationId xmlns:a16="http://schemas.microsoft.com/office/drawing/2014/main" id="{43AF439E-6695-4705-A317-C721D50F09E6}"/>
                </a:ext>
              </a:extLst>
            </p:cNvPr>
            <p:cNvSpPr>
              <a:spLocks/>
            </p:cNvSpPr>
            <p:nvPr/>
          </p:nvSpPr>
          <p:spPr>
            <a:xfrm>
              <a:off x="5693476" y="3150255"/>
              <a:ext cx="3008552" cy="1199533"/>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Collaboration with pricing team for setting prices for special promotional evens</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Support from merchant management on creating collaborative promotional campaigns with merchants</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Input from analytics team on success of individual campaigns</a:t>
              </a:r>
            </a:p>
          </p:txBody>
        </p:sp>
        <p:sp>
          <p:nvSpPr>
            <p:cNvPr id="21" name="Rectangle: Rounded Corners 7">
              <a:extLst>
                <a:ext uri="{FF2B5EF4-FFF2-40B4-BE49-F238E27FC236}">
                  <a16:creationId xmlns:a16="http://schemas.microsoft.com/office/drawing/2014/main" id="{9A5246B2-C842-4845-A12C-D55AF5CB2933}"/>
                </a:ext>
              </a:extLst>
            </p:cNvPr>
            <p:cNvSpPr>
              <a:spLocks/>
            </p:cNvSpPr>
            <p:nvPr/>
          </p:nvSpPr>
          <p:spPr>
            <a:xfrm>
              <a:off x="2544984" y="3150255"/>
              <a:ext cx="3008553" cy="1072832"/>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Development and management of promotional campaigns</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Engagement with merchants on collaborative promotions </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Management of pre-campaign marketing</a:t>
              </a:r>
            </a:p>
            <a:p>
              <a:pPr marL="135731" lvl="1" indent="-135731">
                <a:lnSpc>
                  <a:spcPct val="90000"/>
                </a:lnSpc>
                <a:spcBef>
                  <a:spcPts val="150"/>
                </a:spcBef>
                <a:buClr>
                  <a:schemeClr val="accent1"/>
                </a:buClr>
                <a:buSzPct val="100000"/>
                <a:buFont typeface="Wingdings" panose="05000000000000000000" pitchFamily="2" charset="2"/>
                <a:buChar char="§"/>
              </a:pPr>
              <a:r>
                <a:rPr lang="en-GB" sz="1100" dirty="0">
                  <a:latin typeface="Arial" panose="020B0604020202020204" pitchFamily="34" charset="0"/>
                </a:rPr>
                <a:t>Monitoring of promotional campaign success </a:t>
              </a:r>
            </a:p>
          </p:txBody>
        </p:sp>
        <p:grpSp>
          <p:nvGrpSpPr>
            <p:cNvPr id="22" name="Group 21">
              <a:extLst>
                <a:ext uri="{FF2B5EF4-FFF2-40B4-BE49-F238E27FC236}">
                  <a16:creationId xmlns:a16="http://schemas.microsoft.com/office/drawing/2014/main" id="{37685C9F-2E3F-489F-ADDD-519AC6BD0248}"/>
                </a:ext>
              </a:extLst>
            </p:cNvPr>
            <p:cNvGrpSpPr>
              <a:grpSpLocks noChangeAspect="1"/>
            </p:cNvGrpSpPr>
            <p:nvPr/>
          </p:nvGrpSpPr>
          <p:grpSpPr>
            <a:xfrm>
              <a:off x="1556159" y="2436162"/>
              <a:ext cx="691833" cy="503183"/>
              <a:chOff x="587375" y="4219576"/>
              <a:chExt cx="3184525" cy="2316162"/>
            </a:xfrm>
            <a:solidFill>
              <a:schemeClr val="accent6"/>
            </a:solidFill>
          </p:grpSpPr>
          <p:sp>
            <p:nvSpPr>
              <p:cNvPr id="23" name="Freeform 9">
                <a:extLst>
                  <a:ext uri="{FF2B5EF4-FFF2-40B4-BE49-F238E27FC236}">
                    <a16:creationId xmlns:a16="http://schemas.microsoft.com/office/drawing/2014/main" id="{978407FC-A25F-4FDA-977A-D937C11D3D09}"/>
                  </a:ext>
                </a:extLst>
              </p:cNvPr>
              <p:cNvSpPr>
                <a:spLocks noEditPoints="1"/>
              </p:cNvSpPr>
              <p:nvPr/>
            </p:nvSpPr>
            <p:spPr bwMode="auto">
              <a:xfrm>
                <a:off x="1184275" y="4697413"/>
                <a:ext cx="1954213" cy="1838325"/>
              </a:xfrm>
              <a:custGeom>
                <a:avLst/>
                <a:gdLst>
                  <a:gd name="T0" fmla="*/ 464 w 1369"/>
                  <a:gd name="T1" fmla="*/ 54 h 1287"/>
                  <a:gd name="T2" fmla="*/ 444 w 1369"/>
                  <a:gd name="T3" fmla="*/ 91 h 1287"/>
                  <a:gd name="T4" fmla="*/ 230 w 1369"/>
                  <a:gd name="T5" fmla="*/ 479 h 1287"/>
                  <a:gd name="T6" fmla="*/ 691 w 1369"/>
                  <a:gd name="T7" fmla="*/ 496 h 1287"/>
                  <a:gd name="T8" fmla="*/ 947 w 1369"/>
                  <a:gd name="T9" fmla="*/ 572 h 1287"/>
                  <a:gd name="T10" fmla="*/ 1164 w 1369"/>
                  <a:gd name="T11" fmla="*/ 761 h 1287"/>
                  <a:gd name="T12" fmla="*/ 1350 w 1369"/>
                  <a:gd name="T13" fmla="*/ 742 h 1287"/>
                  <a:gd name="T14" fmla="*/ 1359 w 1369"/>
                  <a:gd name="T15" fmla="*/ 795 h 1287"/>
                  <a:gd name="T16" fmla="*/ 961 w 1369"/>
                  <a:gd name="T17" fmla="*/ 1219 h 1287"/>
                  <a:gd name="T18" fmla="*/ 620 w 1369"/>
                  <a:gd name="T19" fmla="*/ 1222 h 1287"/>
                  <a:gd name="T20" fmla="*/ 415 w 1369"/>
                  <a:gd name="T21" fmla="*/ 1027 h 1287"/>
                  <a:gd name="T22" fmla="*/ 340 w 1369"/>
                  <a:gd name="T23" fmla="*/ 954 h 1287"/>
                  <a:gd name="T24" fmla="*/ 332 w 1369"/>
                  <a:gd name="T25" fmla="*/ 946 h 1287"/>
                  <a:gd name="T26" fmla="*/ 257 w 1369"/>
                  <a:gd name="T27" fmla="*/ 866 h 1287"/>
                  <a:gd name="T28" fmla="*/ 194 w 1369"/>
                  <a:gd name="T29" fmla="*/ 729 h 1287"/>
                  <a:gd name="T30" fmla="*/ 157 w 1369"/>
                  <a:gd name="T31" fmla="*/ 673 h 1287"/>
                  <a:gd name="T32" fmla="*/ 103 w 1369"/>
                  <a:gd name="T33" fmla="*/ 624 h 1287"/>
                  <a:gd name="T34" fmla="*/ 95 w 1369"/>
                  <a:gd name="T35" fmla="*/ 618 h 1287"/>
                  <a:gd name="T36" fmla="*/ 94 w 1369"/>
                  <a:gd name="T37" fmla="*/ 617 h 1287"/>
                  <a:gd name="T38" fmla="*/ 0 w 1369"/>
                  <a:gd name="T39" fmla="*/ 542 h 1287"/>
                  <a:gd name="T40" fmla="*/ 394 w 1369"/>
                  <a:gd name="T41" fmla="*/ 0 h 1287"/>
                  <a:gd name="T42" fmla="*/ 1011 w 1369"/>
                  <a:gd name="T43" fmla="*/ 86 h 1287"/>
                  <a:gd name="T44" fmla="*/ 643 w 1369"/>
                  <a:gd name="T45" fmla="*/ 94 h 1287"/>
                  <a:gd name="T46" fmla="*/ 300 w 1369"/>
                  <a:gd name="T47" fmla="*/ 318 h 1287"/>
                  <a:gd name="T48" fmla="*/ 609 w 1369"/>
                  <a:gd name="T49" fmla="*/ 460 h 1287"/>
                  <a:gd name="T50" fmla="*/ 949 w 1369"/>
                  <a:gd name="T51" fmla="*/ 458 h 1287"/>
                  <a:gd name="T52" fmla="*/ 1294 w 1369"/>
                  <a:gd name="T53" fmla="*/ 578 h 1287"/>
                  <a:gd name="T54" fmla="*/ 1037 w 1369"/>
                  <a:gd name="T55" fmla="*/ 68 h 1287"/>
                  <a:gd name="T56" fmla="*/ 501 w 1369"/>
                  <a:gd name="T57" fmla="*/ 1251 h 1287"/>
                  <a:gd name="T58" fmla="*/ 81 w 1369"/>
                  <a:gd name="T59" fmla="*/ 926 h 1287"/>
                  <a:gd name="T60" fmla="*/ 41 w 1369"/>
                  <a:gd name="T61" fmla="*/ 677 h 1287"/>
                  <a:gd name="T62" fmla="*/ 120 w 1369"/>
                  <a:gd name="T63" fmla="*/ 758 h 1287"/>
                  <a:gd name="T64" fmla="*/ 277 w 1369"/>
                  <a:gd name="T65" fmla="*/ 1004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9" h="1287">
                    <a:moveTo>
                      <a:pt x="394" y="0"/>
                    </a:moveTo>
                    <a:cubicBezTo>
                      <a:pt x="464" y="54"/>
                      <a:pt x="464" y="54"/>
                      <a:pt x="464" y="54"/>
                    </a:cubicBezTo>
                    <a:cubicBezTo>
                      <a:pt x="464" y="54"/>
                      <a:pt x="487" y="55"/>
                      <a:pt x="491" y="56"/>
                    </a:cubicBezTo>
                    <a:cubicBezTo>
                      <a:pt x="475" y="66"/>
                      <a:pt x="459" y="78"/>
                      <a:pt x="444" y="91"/>
                    </a:cubicBezTo>
                    <a:cubicBezTo>
                      <a:pt x="248" y="257"/>
                      <a:pt x="248" y="257"/>
                      <a:pt x="248" y="257"/>
                    </a:cubicBezTo>
                    <a:cubicBezTo>
                      <a:pt x="185" y="311"/>
                      <a:pt x="168" y="416"/>
                      <a:pt x="230" y="479"/>
                    </a:cubicBezTo>
                    <a:cubicBezTo>
                      <a:pt x="348" y="597"/>
                      <a:pt x="526" y="635"/>
                      <a:pt x="661" y="522"/>
                    </a:cubicBezTo>
                    <a:cubicBezTo>
                      <a:pt x="691" y="496"/>
                      <a:pt x="691" y="496"/>
                      <a:pt x="691" y="496"/>
                    </a:cubicBezTo>
                    <a:cubicBezTo>
                      <a:pt x="759" y="540"/>
                      <a:pt x="843" y="554"/>
                      <a:pt x="925" y="544"/>
                    </a:cubicBezTo>
                    <a:cubicBezTo>
                      <a:pt x="933" y="554"/>
                      <a:pt x="942" y="566"/>
                      <a:pt x="947" y="572"/>
                    </a:cubicBezTo>
                    <a:cubicBezTo>
                      <a:pt x="970" y="602"/>
                      <a:pt x="992" y="633"/>
                      <a:pt x="1018" y="661"/>
                    </a:cubicBezTo>
                    <a:cubicBezTo>
                      <a:pt x="1058" y="704"/>
                      <a:pt x="1106" y="743"/>
                      <a:pt x="1164" y="761"/>
                    </a:cubicBezTo>
                    <a:cubicBezTo>
                      <a:pt x="1210" y="774"/>
                      <a:pt x="1256" y="773"/>
                      <a:pt x="1301" y="758"/>
                    </a:cubicBezTo>
                    <a:cubicBezTo>
                      <a:pt x="1350" y="742"/>
                      <a:pt x="1350" y="742"/>
                      <a:pt x="1350" y="742"/>
                    </a:cubicBezTo>
                    <a:cubicBezTo>
                      <a:pt x="1351" y="734"/>
                      <a:pt x="1351" y="734"/>
                      <a:pt x="1351" y="734"/>
                    </a:cubicBezTo>
                    <a:cubicBezTo>
                      <a:pt x="1356" y="753"/>
                      <a:pt x="1359" y="774"/>
                      <a:pt x="1359" y="795"/>
                    </a:cubicBezTo>
                    <a:cubicBezTo>
                      <a:pt x="1359" y="848"/>
                      <a:pt x="1342" y="908"/>
                      <a:pt x="1299" y="942"/>
                    </a:cubicBezTo>
                    <a:cubicBezTo>
                      <a:pt x="1186" y="1035"/>
                      <a:pt x="1073" y="1127"/>
                      <a:pt x="961" y="1219"/>
                    </a:cubicBezTo>
                    <a:cubicBezTo>
                      <a:pt x="878" y="1287"/>
                      <a:pt x="710" y="1287"/>
                      <a:pt x="620" y="1222"/>
                    </a:cubicBezTo>
                    <a:cubicBezTo>
                      <a:pt x="620" y="1222"/>
                      <a:pt x="620" y="1222"/>
                      <a:pt x="620" y="1222"/>
                    </a:cubicBezTo>
                    <a:cubicBezTo>
                      <a:pt x="613" y="1218"/>
                      <a:pt x="607" y="1212"/>
                      <a:pt x="601" y="1207"/>
                    </a:cubicBezTo>
                    <a:cubicBezTo>
                      <a:pt x="415" y="1027"/>
                      <a:pt x="415" y="1027"/>
                      <a:pt x="415" y="1027"/>
                    </a:cubicBezTo>
                    <a:cubicBezTo>
                      <a:pt x="340" y="954"/>
                      <a:pt x="340" y="954"/>
                      <a:pt x="340" y="954"/>
                    </a:cubicBezTo>
                    <a:cubicBezTo>
                      <a:pt x="340" y="954"/>
                      <a:pt x="340" y="954"/>
                      <a:pt x="340" y="954"/>
                    </a:cubicBezTo>
                    <a:cubicBezTo>
                      <a:pt x="339" y="954"/>
                      <a:pt x="339" y="954"/>
                      <a:pt x="339" y="954"/>
                    </a:cubicBezTo>
                    <a:cubicBezTo>
                      <a:pt x="332" y="946"/>
                      <a:pt x="332" y="946"/>
                      <a:pt x="332" y="946"/>
                    </a:cubicBezTo>
                    <a:cubicBezTo>
                      <a:pt x="325" y="940"/>
                      <a:pt x="319" y="934"/>
                      <a:pt x="313" y="928"/>
                    </a:cubicBezTo>
                    <a:cubicBezTo>
                      <a:pt x="292" y="908"/>
                      <a:pt x="273" y="889"/>
                      <a:pt x="257" y="866"/>
                    </a:cubicBezTo>
                    <a:cubicBezTo>
                      <a:pt x="245" y="850"/>
                      <a:pt x="236" y="833"/>
                      <a:pt x="228" y="813"/>
                    </a:cubicBezTo>
                    <a:cubicBezTo>
                      <a:pt x="194" y="729"/>
                      <a:pt x="194" y="729"/>
                      <a:pt x="194" y="729"/>
                    </a:cubicBezTo>
                    <a:cubicBezTo>
                      <a:pt x="185" y="708"/>
                      <a:pt x="173" y="690"/>
                      <a:pt x="157" y="673"/>
                    </a:cubicBezTo>
                    <a:cubicBezTo>
                      <a:pt x="157" y="673"/>
                      <a:pt x="157" y="673"/>
                      <a:pt x="157" y="673"/>
                    </a:cubicBezTo>
                    <a:cubicBezTo>
                      <a:pt x="157" y="673"/>
                      <a:pt x="157" y="673"/>
                      <a:pt x="157" y="673"/>
                    </a:cubicBezTo>
                    <a:cubicBezTo>
                      <a:pt x="141" y="656"/>
                      <a:pt x="123" y="640"/>
                      <a:pt x="103" y="624"/>
                    </a:cubicBezTo>
                    <a:cubicBezTo>
                      <a:pt x="102" y="624"/>
                      <a:pt x="102" y="624"/>
                      <a:pt x="102" y="624"/>
                    </a:cubicBezTo>
                    <a:cubicBezTo>
                      <a:pt x="95" y="618"/>
                      <a:pt x="95" y="618"/>
                      <a:pt x="95" y="618"/>
                    </a:cubicBezTo>
                    <a:cubicBezTo>
                      <a:pt x="93" y="617"/>
                      <a:pt x="93" y="617"/>
                      <a:pt x="93" y="617"/>
                    </a:cubicBezTo>
                    <a:cubicBezTo>
                      <a:pt x="94" y="617"/>
                      <a:pt x="94" y="617"/>
                      <a:pt x="94" y="617"/>
                    </a:cubicBezTo>
                    <a:cubicBezTo>
                      <a:pt x="90" y="614"/>
                      <a:pt x="90" y="614"/>
                      <a:pt x="90" y="614"/>
                    </a:cubicBezTo>
                    <a:cubicBezTo>
                      <a:pt x="60" y="590"/>
                      <a:pt x="30" y="566"/>
                      <a:pt x="0" y="542"/>
                    </a:cubicBezTo>
                    <a:cubicBezTo>
                      <a:pt x="366" y="49"/>
                      <a:pt x="366" y="49"/>
                      <a:pt x="366" y="49"/>
                    </a:cubicBezTo>
                    <a:cubicBezTo>
                      <a:pt x="377" y="33"/>
                      <a:pt x="387" y="17"/>
                      <a:pt x="394" y="0"/>
                    </a:cubicBezTo>
                    <a:close/>
                    <a:moveTo>
                      <a:pt x="1037" y="68"/>
                    </a:moveTo>
                    <a:cubicBezTo>
                      <a:pt x="1011" y="86"/>
                      <a:pt x="1011" y="86"/>
                      <a:pt x="1011" y="86"/>
                    </a:cubicBezTo>
                    <a:cubicBezTo>
                      <a:pt x="987" y="102"/>
                      <a:pt x="965" y="117"/>
                      <a:pt x="937" y="115"/>
                    </a:cubicBezTo>
                    <a:cubicBezTo>
                      <a:pt x="643" y="94"/>
                      <a:pt x="643" y="94"/>
                      <a:pt x="643" y="94"/>
                    </a:cubicBezTo>
                    <a:cubicBezTo>
                      <a:pt x="588" y="90"/>
                      <a:pt x="541" y="114"/>
                      <a:pt x="496" y="152"/>
                    </a:cubicBezTo>
                    <a:cubicBezTo>
                      <a:pt x="300" y="318"/>
                      <a:pt x="300" y="318"/>
                      <a:pt x="300" y="318"/>
                    </a:cubicBezTo>
                    <a:cubicBezTo>
                      <a:pt x="271" y="342"/>
                      <a:pt x="259" y="394"/>
                      <a:pt x="287" y="422"/>
                    </a:cubicBezTo>
                    <a:cubicBezTo>
                      <a:pt x="392" y="528"/>
                      <a:pt x="522" y="534"/>
                      <a:pt x="609" y="460"/>
                    </a:cubicBezTo>
                    <a:cubicBezTo>
                      <a:pt x="691" y="391"/>
                      <a:pt x="691" y="391"/>
                      <a:pt x="691" y="391"/>
                    </a:cubicBezTo>
                    <a:cubicBezTo>
                      <a:pt x="749" y="458"/>
                      <a:pt x="847" y="482"/>
                      <a:pt x="949" y="458"/>
                    </a:cubicBezTo>
                    <a:cubicBezTo>
                      <a:pt x="1009" y="486"/>
                      <a:pt x="1109" y="738"/>
                      <a:pt x="1276" y="682"/>
                    </a:cubicBezTo>
                    <a:cubicBezTo>
                      <a:pt x="1280" y="648"/>
                      <a:pt x="1281" y="588"/>
                      <a:pt x="1294" y="578"/>
                    </a:cubicBezTo>
                    <a:cubicBezTo>
                      <a:pt x="1369" y="516"/>
                      <a:pt x="1369" y="516"/>
                      <a:pt x="1369" y="516"/>
                    </a:cubicBezTo>
                    <a:lnTo>
                      <a:pt x="1037" y="68"/>
                    </a:lnTo>
                    <a:close/>
                    <a:moveTo>
                      <a:pt x="531" y="1250"/>
                    </a:moveTo>
                    <a:cubicBezTo>
                      <a:pt x="521" y="1251"/>
                      <a:pt x="511" y="1251"/>
                      <a:pt x="501" y="1251"/>
                    </a:cubicBezTo>
                    <a:cubicBezTo>
                      <a:pt x="443" y="1250"/>
                      <a:pt x="385" y="1228"/>
                      <a:pt x="343" y="1187"/>
                    </a:cubicBezTo>
                    <a:cubicBezTo>
                      <a:pt x="81" y="926"/>
                      <a:pt x="81" y="926"/>
                      <a:pt x="81" y="926"/>
                    </a:cubicBezTo>
                    <a:cubicBezTo>
                      <a:pt x="33" y="878"/>
                      <a:pt x="9" y="829"/>
                      <a:pt x="9" y="778"/>
                    </a:cubicBezTo>
                    <a:cubicBezTo>
                      <a:pt x="9" y="744"/>
                      <a:pt x="20" y="710"/>
                      <a:pt x="41" y="677"/>
                    </a:cubicBezTo>
                    <a:cubicBezTo>
                      <a:pt x="49" y="684"/>
                      <a:pt x="42" y="678"/>
                      <a:pt x="46" y="681"/>
                    </a:cubicBezTo>
                    <a:cubicBezTo>
                      <a:pt x="75" y="704"/>
                      <a:pt x="109" y="730"/>
                      <a:pt x="120" y="758"/>
                    </a:cubicBezTo>
                    <a:cubicBezTo>
                      <a:pt x="154" y="843"/>
                      <a:pt x="154" y="843"/>
                      <a:pt x="154" y="843"/>
                    </a:cubicBezTo>
                    <a:cubicBezTo>
                      <a:pt x="183" y="915"/>
                      <a:pt x="227" y="957"/>
                      <a:pt x="277" y="1004"/>
                    </a:cubicBezTo>
                    <a:lnTo>
                      <a:pt x="531" y="1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sp>
            <p:nvSpPr>
              <p:cNvPr id="24" name="Freeform 10">
                <a:extLst>
                  <a:ext uri="{FF2B5EF4-FFF2-40B4-BE49-F238E27FC236}">
                    <a16:creationId xmlns:a16="http://schemas.microsoft.com/office/drawing/2014/main" id="{200D7C43-AF71-4393-8F66-40CB7E217646}"/>
                  </a:ext>
                </a:extLst>
              </p:cNvPr>
              <p:cNvSpPr>
                <a:spLocks noEditPoints="1"/>
              </p:cNvSpPr>
              <p:nvPr/>
            </p:nvSpPr>
            <p:spPr bwMode="auto">
              <a:xfrm>
                <a:off x="587375" y="4219576"/>
                <a:ext cx="3184525" cy="1333500"/>
              </a:xfrm>
              <a:custGeom>
                <a:avLst/>
                <a:gdLst>
                  <a:gd name="T0" fmla="*/ 0 w 2231"/>
                  <a:gd name="T1" fmla="*/ 794 h 933"/>
                  <a:gd name="T2" fmla="*/ 91 w 2231"/>
                  <a:gd name="T3" fmla="*/ 862 h 933"/>
                  <a:gd name="T4" fmla="*/ 359 w 2231"/>
                  <a:gd name="T5" fmla="*/ 822 h 933"/>
                  <a:gd name="T6" fmla="*/ 720 w 2231"/>
                  <a:gd name="T7" fmla="*/ 335 h 933"/>
                  <a:gd name="T8" fmla="*/ 680 w 2231"/>
                  <a:gd name="T9" fmla="*/ 68 h 933"/>
                  <a:gd name="T10" fmla="*/ 589 w 2231"/>
                  <a:gd name="T11" fmla="*/ 0 h 933"/>
                  <a:gd name="T12" fmla="*/ 0 w 2231"/>
                  <a:gd name="T13" fmla="*/ 794 h 933"/>
                  <a:gd name="T14" fmla="*/ 2231 w 2231"/>
                  <a:gd name="T15" fmla="*/ 802 h 933"/>
                  <a:gd name="T16" fmla="*/ 2139 w 2231"/>
                  <a:gd name="T17" fmla="*/ 870 h 933"/>
                  <a:gd name="T18" fmla="*/ 1872 w 2231"/>
                  <a:gd name="T19" fmla="*/ 830 h 933"/>
                  <a:gd name="T20" fmla="*/ 1511 w 2231"/>
                  <a:gd name="T21" fmla="*/ 344 h 933"/>
                  <a:gd name="T22" fmla="*/ 1551 w 2231"/>
                  <a:gd name="T23" fmla="*/ 76 h 933"/>
                  <a:gd name="T24" fmla="*/ 1642 w 2231"/>
                  <a:gd name="T25" fmla="*/ 8 h 933"/>
                  <a:gd name="T26" fmla="*/ 2231 w 2231"/>
                  <a:gd name="T27" fmla="*/ 802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1" h="933">
                    <a:moveTo>
                      <a:pt x="0" y="794"/>
                    </a:moveTo>
                    <a:cubicBezTo>
                      <a:pt x="91" y="862"/>
                      <a:pt x="91" y="862"/>
                      <a:pt x="91" y="862"/>
                    </a:cubicBezTo>
                    <a:cubicBezTo>
                      <a:pt x="176" y="925"/>
                      <a:pt x="296" y="907"/>
                      <a:pt x="359" y="822"/>
                    </a:cubicBezTo>
                    <a:cubicBezTo>
                      <a:pt x="720" y="335"/>
                      <a:pt x="720" y="335"/>
                      <a:pt x="720" y="335"/>
                    </a:cubicBezTo>
                    <a:cubicBezTo>
                      <a:pt x="783" y="250"/>
                      <a:pt x="765" y="130"/>
                      <a:pt x="680" y="68"/>
                    </a:cubicBezTo>
                    <a:cubicBezTo>
                      <a:pt x="589" y="0"/>
                      <a:pt x="589" y="0"/>
                      <a:pt x="589" y="0"/>
                    </a:cubicBezTo>
                    <a:lnTo>
                      <a:pt x="0" y="794"/>
                    </a:lnTo>
                    <a:close/>
                    <a:moveTo>
                      <a:pt x="2231" y="802"/>
                    </a:moveTo>
                    <a:cubicBezTo>
                      <a:pt x="2139" y="870"/>
                      <a:pt x="2139" y="870"/>
                      <a:pt x="2139" y="870"/>
                    </a:cubicBezTo>
                    <a:cubicBezTo>
                      <a:pt x="2055" y="933"/>
                      <a:pt x="1935" y="915"/>
                      <a:pt x="1872" y="830"/>
                    </a:cubicBezTo>
                    <a:cubicBezTo>
                      <a:pt x="1511" y="344"/>
                      <a:pt x="1511" y="344"/>
                      <a:pt x="1511" y="344"/>
                    </a:cubicBezTo>
                    <a:cubicBezTo>
                      <a:pt x="1448" y="259"/>
                      <a:pt x="1466" y="139"/>
                      <a:pt x="1551" y="76"/>
                    </a:cubicBezTo>
                    <a:cubicBezTo>
                      <a:pt x="1642" y="8"/>
                      <a:pt x="1642" y="8"/>
                      <a:pt x="1642" y="8"/>
                    </a:cubicBezTo>
                    <a:lnTo>
                      <a:pt x="2231" y="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sym typeface="+mn-lt"/>
                </a:endParaRPr>
              </a:p>
            </p:txBody>
          </p:sp>
        </p:grpSp>
        <p:sp>
          <p:nvSpPr>
            <p:cNvPr id="25" name="Freeform 324">
              <a:extLst>
                <a:ext uri="{FF2B5EF4-FFF2-40B4-BE49-F238E27FC236}">
                  <a16:creationId xmlns:a16="http://schemas.microsoft.com/office/drawing/2014/main" id="{6199E3DE-E753-4ABE-9AD0-8F85777CA9F0}"/>
                </a:ext>
              </a:extLst>
            </p:cNvPr>
            <p:cNvSpPr>
              <a:spLocks noEditPoints="1"/>
            </p:cNvSpPr>
            <p:nvPr/>
          </p:nvSpPr>
          <p:spPr bwMode="auto">
            <a:xfrm>
              <a:off x="1643270" y="3673847"/>
              <a:ext cx="596153" cy="618673"/>
            </a:xfrm>
            <a:custGeom>
              <a:avLst/>
              <a:gdLst>
                <a:gd name="T0" fmla="*/ 1069 w 1192"/>
                <a:gd name="T1" fmla="*/ 433 h 1238"/>
                <a:gd name="T2" fmla="*/ 707 w 1192"/>
                <a:gd name="T3" fmla="*/ 35 h 1238"/>
                <a:gd name="T4" fmla="*/ 78 w 1192"/>
                <a:gd name="T5" fmla="*/ 671 h 1238"/>
                <a:gd name="T6" fmla="*/ 26 w 1192"/>
                <a:gd name="T7" fmla="*/ 857 h 1238"/>
                <a:gd name="T8" fmla="*/ 198 w 1192"/>
                <a:gd name="T9" fmla="*/ 952 h 1238"/>
                <a:gd name="T10" fmla="*/ 248 w 1192"/>
                <a:gd name="T11" fmla="*/ 935 h 1238"/>
                <a:gd name="T12" fmla="*/ 355 w 1192"/>
                <a:gd name="T13" fmla="*/ 997 h 1238"/>
                <a:gd name="T14" fmla="*/ 433 w 1192"/>
                <a:gd name="T15" fmla="*/ 1174 h 1238"/>
                <a:gd name="T16" fmla="*/ 504 w 1192"/>
                <a:gd name="T17" fmla="*/ 1229 h 1238"/>
                <a:gd name="T18" fmla="*/ 641 w 1192"/>
                <a:gd name="T19" fmla="*/ 1177 h 1238"/>
                <a:gd name="T20" fmla="*/ 670 w 1192"/>
                <a:gd name="T21" fmla="*/ 1116 h 1238"/>
                <a:gd name="T22" fmla="*/ 606 w 1192"/>
                <a:gd name="T23" fmla="*/ 1058 h 1238"/>
                <a:gd name="T24" fmla="*/ 543 w 1192"/>
                <a:gd name="T25" fmla="*/ 914 h 1238"/>
                <a:gd name="T26" fmla="*/ 608 w 1192"/>
                <a:gd name="T27" fmla="*/ 840 h 1238"/>
                <a:gd name="T28" fmla="*/ 1106 w 1192"/>
                <a:gd name="T29" fmla="*/ 963 h 1238"/>
                <a:gd name="T30" fmla="*/ 1069 w 1192"/>
                <a:gd name="T31" fmla="*/ 433 h 1238"/>
                <a:gd name="T32" fmla="*/ 1032 w 1192"/>
                <a:gd name="T33" fmla="*/ 831 h 1238"/>
                <a:gd name="T34" fmla="*/ 803 w 1192"/>
                <a:gd name="T35" fmla="*/ 547 h 1238"/>
                <a:gd name="T36" fmla="*/ 750 w 1192"/>
                <a:gd name="T37" fmla="*/ 174 h 1238"/>
                <a:gd name="T38" fmla="*/ 976 w 1192"/>
                <a:gd name="T39" fmla="*/ 479 h 1238"/>
                <a:gd name="T40" fmla="*/ 1032 w 1192"/>
                <a:gd name="T41" fmla="*/ 831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92" h="1238">
                  <a:moveTo>
                    <a:pt x="1069" y="433"/>
                  </a:moveTo>
                  <a:cubicBezTo>
                    <a:pt x="963" y="187"/>
                    <a:pt x="793" y="0"/>
                    <a:pt x="707" y="35"/>
                  </a:cubicBezTo>
                  <a:cubicBezTo>
                    <a:pt x="561" y="95"/>
                    <a:pt x="794" y="379"/>
                    <a:pt x="78" y="671"/>
                  </a:cubicBezTo>
                  <a:cubicBezTo>
                    <a:pt x="16" y="696"/>
                    <a:pt x="0" y="797"/>
                    <a:pt x="26" y="857"/>
                  </a:cubicBezTo>
                  <a:cubicBezTo>
                    <a:pt x="52" y="917"/>
                    <a:pt x="136" y="977"/>
                    <a:pt x="198" y="952"/>
                  </a:cubicBezTo>
                  <a:cubicBezTo>
                    <a:pt x="209" y="948"/>
                    <a:pt x="248" y="935"/>
                    <a:pt x="248" y="935"/>
                  </a:cubicBezTo>
                  <a:cubicBezTo>
                    <a:pt x="293" y="994"/>
                    <a:pt x="339" y="959"/>
                    <a:pt x="355" y="997"/>
                  </a:cubicBezTo>
                  <a:cubicBezTo>
                    <a:pt x="375" y="1042"/>
                    <a:pt x="418" y="1140"/>
                    <a:pt x="433" y="1174"/>
                  </a:cubicBezTo>
                  <a:cubicBezTo>
                    <a:pt x="447" y="1207"/>
                    <a:pt x="480" y="1238"/>
                    <a:pt x="504" y="1229"/>
                  </a:cubicBezTo>
                  <a:cubicBezTo>
                    <a:pt x="528" y="1220"/>
                    <a:pt x="610" y="1189"/>
                    <a:pt x="641" y="1177"/>
                  </a:cubicBezTo>
                  <a:cubicBezTo>
                    <a:pt x="672" y="1165"/>
                    <a:pt x="680" y="1138"/>
                    <a:pt x="670" y="1116"/>
                  </a:cubicBezTo>
                  <a:cubicBezTo>
                    <a:pt x="660" y="1092"/>
                    <a:pt x="618" y="1085"/>
                    <a:pt x="606" y="1058"/>
                  </a:cubicBezTo>
                  <a:cubicBezTo>
                    <a:pt x="594" y="1030"/>
                    <a:pt x="554" y="942"/>
                    <a:pt x="543" y="914"/>
                  </a:cubicBezTo>
                  <a:cubicBezTo>
                    <a:pt x="528" y="876"/>
                    <a:pt x="560" y="845"/>
                    <a:pt x="608" y="840"/>
                  </a:cubicBezTo>
                  <a:cubicBezTo>
                    <a:pt x="934" y="806"/>
                    <a:pt x="995" y="1008"/>
                    <a:pt x="1106" y="963"/>
                  </a:cubicBezTo>
                  <a:cubicBezTo>
                    <a:pt x="1192" y="928"/>
                    <a:pt x="1174" y="679"/>
                    <a:pt x="1069" y="433"/>
                  </a:cubicBezTo>
                  <a:close/>
                  <a:moveTo>
                    <a:pt x="1032" y="831"/>
                  </a:moveTo>
                  <a:cubicBezTo>
                    <a:pt x="1013" y="839"/>
                    <a:pt x="885" y="738"/>
                    <a:pt x="803" y="547"/>
                  </a:cubicBezTo>
                  <a:cubicBezTo>
                    <a:pt x="721" y="356"/>
                    <a:pt x="731" y="182"/>
                    <a:pt x="750" y="174"/>
                  </a:cubicBezTo>
                  <a:cubicBezTo>
                    <a:pt x="769" y="166"/>
                    <a:pt x="894" y="288"/>
                    <a:pt x="976" y="479"/>
                  </a:cubicBezTo>
                  <a:cubicBezTo>
                    <a:pt x="1058" y="670"/>
                    <a:pt x="1051" y="824"/>
                    <a:pt x="1032" y="831"/>
                  </a:cubicBez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a:latin typeface="Arial" panose="020B0604020202020204" pitchFamily="34" charset="0"/>
              </a:endParaRPr>
            </a:p>
          </p:txBody>
        </p:sp>
      </p:grpSp>
      <p:sp>
        <p:nvSpPr>
          <p:cNvPr id="26" name="Slide Number Placeholder 2">
            <a:extLst>
              <a:ext uri="{FF2B5EF4-FFF2-40B4-BE49-F238E27FC236}">
                <a16:creationId xmlns:a16="http://schemas.microsoft.com/office/drawing/2014/main" id="{9E92FA82-D527-4BDB-8E44-B8C7625439D7}"/>
              </a:ext>
            </a:extLst>
          </p:cNvPr>
          <p:cNvSpPr>
            <a:spLocks noGrp="1"/>
          </p:cNvSpPr>
          <p:nvPr>
            <p:ph type="sldNum" sz="quarter" idx="15"/>
          </p:nvPr>
        </p:nvSpPr>
        <p:spPr>
          <a:xfrm>
            <a:off x="420688" y="4826858"/>
            <a:ext cx="776426" cy="273844"/>
          </a:xfrm>
        </p:spPr>
        <p:txBody>
          <a:bodyPr/>
          <a:lstStyle/>
          <a:p>
            <a:fld id="{E52D2AFC-71C4-4511-B128-4ECEE52D3027}" type="slidenum">
              <a:rPr lang="en-ZA" smtClean="0"/>
              <a:pPr/>
              <a:t>68</a:t>
            </a:fld>
            <a:endParaRPr lang="en-ZA" dirty="0"/>
          </a:p>
        </p:txBody>
      </p:sp>
      <p:sp>
        <p:nvSpPr>
          <p:cNvPr id="27" name="Source">
            <a:extLst>
              <a:ext uri="{FF2B5EF4-FFF2-40B4-BE49-F238E27FC236}">
                <a16:creationId xmlns:a16="http://schemas.microsoft.com/office/drawing/2014/main" id="{8F29574F-9FF1-402D-B10A-168685B4C17C}"/>
              </a:ext>
            </a:extLst>
          </p:cNvPr>
          <p:cNvSpPr txBox="1"/>
          <p:nvPr/>
        </p:nvSpPr>
        <p:spPr>
          <a:xfrm>
            <a:off x="1197114" y="4916357"/>
            <a:ext cx="795089"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Roland Berger</a:t>
            </a:r>
          </a:p>
        </p:txBody>
      </p:sp>
      <p:pic>
        <p:nvPicPr>
          <p:cNvPr id="28" name="Picture 27" descr="Application&#10;&#10;Description automatically generated">
            <a:extLst>
              <a:ext uri="{FF2B5EF4-FFF2-40B4-BE49-F238E27FC236}">
                <a16:creationId xmlns:a16="http://schemas.microsoft.com/office/drawing/2014/main" id="{3520DA60-248C-4EE7-9700-ABB78DAC14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3129795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7114" y="396000"/>
            <a:ext cx="7399312" cy="857250"/>
          </a:xfrm>
        </p:spPr>
        <p:txBody>
          <a:bodyPr lIns="0" tIns="0" rIns="0" bIns="0">
            <a:normAutofit/>
          </a:bodyPr>
          <a:lstStyle/>
          <a:p>
            <a:r>
              <a:rPr lang="en-GB" dirty="0"/>
              <a:t>Departmental overview – Analytics (1/3)</a:t>
            </a:r>
            <a:endParaRPr lang="en-US" dirty="0"/>
          </a:p>
        </p:txBody>
      </p:sp>
      <p:grpSp>
        <p:nvGrpSpPr>
          <p:cNvPr id="2" name="Group 1">
            <a:extLst>
              <a:ext uri="{FF2B5EF4-FFF2-40B4-BE49-F238E27FC236}">
                <a16:creationId xmlns:a16="http://schemas.microsoft.com/office/drawing/2014/main" id="{0C7A0E91-FF52-4B32-9A62-23D7B22AF0AB}"/>
              </a:ext>
            </a:extLst>
          </p:cNvPr>
          <p:cNvGrpSpPr/>
          <p:nvPr/>
        </p:nvGrpSpPr>
        <p:grpSpPr>
          <a:xfrm>
            <a:off x="1195470" y="1358621"/>
            <a:ext cx="7506558" cy="3148247"/>
            <a:chOff x="1195470" y="1358621"/>
            <a:chExt cx="7506558" cy="3148247"/>
          </a:xfrm>
        </p:grpSpPr>
        <p:sp>
          <p:nvSpPr>
            <p:cNvPr id="3" name="Rectangle 2">
              <a:extLst>
                <a:ext uri="{FF2B5EF4-FFF2-40B4-BE49-F238E27FC236}">
                  <a16:creationId xmlns:a16="http://schemas.microsoft.com/office/drawing/2014/main" id="{15024269-BCB3-47A8-8761-1DCB9561A653}"/>
                </a:ext>
              </a:extLst>
            </p:cNvPr>
            <p:cNvSpPr>
              <a:spLocks/>
            </p:cNvSpPr>
            <p:nvPr/>
          </p:nvSpPr>
          <p:spPr>
            <a:xfrm>
              <a:off x="1195470" y="1775618"/>
              <a:ext cx="7506558" cy="2731250"/>
            </a:xfrm>
            <a:prstGeom prst="rect">
              <a:avLst/>
            </a:prstGeom>
            <a:solidFill>
              <a:schemeClr val="accent3">
                <a:lumMod val="40000"/>
                <a:lumOff val="60000"/>
              </a:schemeClr>
            </a:solid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noAutofit/>
            </a:bodyPr>
            <a:lstStyle/>
            <a:p>
              <a:pPr>
                <a:lnSpc>
                  <a:spcPct val="90000"/>
                </a:lnSpc>
                <a:spcBef>
                  <a:spcPts val="300"/>
                </a:spcBef>
              </a:pPr>
              <a:r>
                <a:rPr lang="en-US" sz="1275" b="1" dirty="0">
                  <a:solidFill>
                    <a:srgbClr val="DE002B"/>
                  </a:solidFill>
                  <a:latin typeface="+mj-lt"/>
                </a:rPr>
                <a:t>Platform </a:t>
              </a:r>
              <a:br>
                <a:rPr lang="en-US" sz="1275" b="1" dirty="0">
                  <a:solidFill>
                    <a:srgbClr val="DE002B"/>
                  </a:solidFill>
                  <a:latin typeface="+mj-lt"/>
                </a:rPr>
              </a:br>
              <a:r>
                <a:rPr lang="en-US" sz="1275" b="1" dirty="0">
                  <a:solidFill>
                    <a:srgbClr val="DE002B"/>
                  </a:solidFill>
                  <a:latin typeface="+mj-lt"/>
                </a:rPr>
                <a:t>analytics</a:t>
              </a:r>
            </a:p>
          </p:txBody>
        </p:sp>
        <p:sp>
          <p:nvSpPr>
            <p:cNvPr id="6" name="TextBox 5">
              <a:extLst>
                <a:ext uri="{FF2B5EF4-FFF2-40B4-BE49-F238E27FC236}">
                  <a16:creationId xmlns:a16="http://schemas.microsoft.com/office/drawing/2014/main" id="{387ABA2C-CCB7-4971-A206-761328AB8C27}"/>
                </a:ext>
              </a:extLst>
            </p:cNvPr>
            <p:cNvSpPr txBox="1">
              <a:spLocks/>
            </p:cNvSpPr>
            <p:nvPr/>
          </p:nvSpPr>
          <p:spPr>
            <a:xfrm>
              <a:off x="2544985" y="1358621"/>
              <a:ext cx="3008553" cy="3148247"/>
            </a:xfrm>
            <a:prstGeom prst="rect">
              <a:avLst/>
            </a:prstGeom>
            <a:solidFill>
              <a:schemeClr val="bg1">
                <a:alpha val="55000"/>
              </a:schemeClr>
            </a:solidFill>
            <a:ln w="15875" cmpd="sng">
              <a:solidFill>
                <a:schemeClr val="accent3"/>
              </a:solidFill>
            </a:ln>
          </p:spPr>
          <p:txBody>
            <a:bodyPr vert="horz" wrap="square" lIns="81000" tIns="81000" rIns="0" bIns="54000" rtlCol="0" anchor="t" anchorCtr="0">
              <a:noAutofit/>
            </a:bodyPr>
            <a:lstStyle/>
            <a:p>
              <a:pPr>
                <a:lnSpc>
                  <a:spcPct val="90000"/>
                </a:lnSpc>
                <a:spcBef>
                  <a:spcPts val="300"/>
                </a:spcBef>
                <a:buClr>
                  <a:srgbClr val="000000"/>
                </a:buClr>
                <a:buSzPct val="100000"/>
              </a:pPr>
              <a:r>
                <a:rPr lang="en-US" sz="1275" b="1" dirty="0">
                  <a:latin typeface="+mj-lt"/>
                  <a:cs typeface="Arial Narrow" pitchFamily="34" charset="0"/>
                </a:rPr>
                <a:t>Departmental duties</a:t>
              </a:r>
            </a:p>
          </p:txBody>
        </p:sp>
        <p:sp>
          <p:nvSpPr>
            <p:cNvPr id="7" name="TextBox 6">
              <a:extLst>
                <a:ext uri="{FF2B5EF4-FFF2-40B4-BE49-F238E27FC236}">
                  <a16:creationId xmlns:a16="http://schemas.microsoft.com/office/drawing/2014/main" id="{354AC428-07B3-4580-99D1-9E01167A108F}"/>
                </a:ext>
              </a:extLst>
            </p:cNvPr>
            <p:cNvSpPr txBox="1">
              <a:spLocks/>
            </p:cNvSpPr>
            <p:nvPr/>
          </p:nvSpPr>
          <p:spPr>
            <a:xfrm>
              <a:off x="5693475" y="1358621"/>
              <a:ext cx="3008553" cy="3148247"/>
            </a:xfrm>
            <a:prstGeom prst="rect">
              <a:avLst/>
            </a:prstGeom>
            <a:solidFill>
              <a:schemeClr val="bg1">
                <a:alpha val="55000"/>
              </a:schemeClr>
            </a:solidFill>
            <a:ln w="15875" cmpd="sng">
              <a:solidFill>
                <a:schemeClr val="accent3"/>
              </a:solidFill>
            </a:ln>
          </p:spPr>
          <p:txBody>
            <a:bodyPr vert="horz" wrap="square" lIns="81000" tIns="81000" rIns="0" bIns="54000" rtlCol="0" anchor="t" anchorCtr="0">
              <a:noAutofit/>
            </a:bodyPr>
            <a:lstStyle/>
            <a:p>
              <a:pPr>
                <a:lnSpc>
                  <a:spcPct val="90000"/>
                </a:lnSpc>
                <a:spcBef>
                  <a:spcPts val="300"/>
                </a:spcBef>
                <a:buClr>
                  <a:srgbClr val="000000"/>
                </a:buClr>
                <a:buSzPct val="100000"/>
              </a:pPr>
              <a:r>
                <a:rPr lang="en-US" sz="1275" b="1" dirty="0">
                  <a:latin typeface="+mj-lt"/>
                  <a:cs typeface="Arial Narrow" pitchFamily="34" charset="0"/>
                </a:rPr>
                <a:t>Interaction with other functions</a:t>
              </a:r>
            </a:p>
          </p:txBody>
        </p:sp>
        <p:sp>
          <p:nvSpPr>
            <p:cNvPr id="17" name="Rectangle: Rounded Corners 7">
              <a:extLst>
                <a:ext uri="{FF2B5EF4-FFF2-40B4-BE49-F238E27FC236}">
                  <a16:creationId xmlns:a16="http://schemas.microsoft.com/office/drawing/2014/main" id="{AC197346-D671-46FC-B7AA-C3928CB136EA}"/>
                </a:ext>
              </a:extLst>
            </p:cNvPr>
            <p:cNvSpPr>
              <a:spLocks/>
            </p:cNvSpPr>
            <p:nvPr/>
          </p:nvSpPr>
          <p:spPr>
            <a:xfrm>
              <a:off x="2544985" y="1775618"/>
              <a:ext cx="2801517" cy="793781"/>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Full analytics suite integration into platform</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Development of actionable insights from platform analytics</a:t>
              </a:r>
            </a:p>
          </p:txBody>
        </p:sp>
        <p:sp>
          <p:nvSpPr>
            <p:cNvPr id="18" name="Rectangle: Rounded Corners 7">
              <a:extLst>
                <a:ext uri="{FF2B5EF4-FFF2-40B4-BE49-F238E27FC236}">
                  <a16:creationId xmlns:a16="http://schemas.microsoft.com/office/drawing/2014/main" id="{1219636D-135E-431D-BE26-1CEBC73B7004}"/>
                </a:ext>
              </a:extLst>
            </p:cNvPr>
            <p:cNvSpPr>
              <a:spLocks/>
            </p:cNvSpPr>
            <p:nvPr/>
          </p:nvSpPr>
          <p:spPr>
            <a:xfrm>
              <a:off x="5693476" y="1775618"/>
              <a:ext cx="3008552" cy="1048722"/>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Close collaboration with marketing</a:t>
              </a:r>
            </a:p>
            <a:p>
              <a:pPr marL="404813" lvl="1" indent="-176213">
                <a:lnSpc>
                  <a:spcPct val="90000"/>
                </a:lnSpc>
                <a:spcBef>
                  <a:spcPts val="600"/>
                </a:spcBef>
                <a:spcAft>
                  <a:spcPts val="200"/>
                </a:spcAft>
                <a:buClr>
                  <a:schemeClr val="accent1"/>
                </a:buClr>
                <a:buSzPct val="100000"/>
                <a:buFont typeface="Arial" panose="020B0604020202020204" pitchFamily="34" charset="0"/>
                <a:buChar char="‾"/>
              </a:pPr>
              <a:r>
                <a:rPr lang="en-GB" sz="1100" dirty="0">
                  <a:latin typeface="Arial" panose="020B0604020202020204" pitchFamily="34" charset="0"/>
                </a:rPr>
                <a:t>For e.g. media buying and expenditure planning </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Support to UI/</a:t>
              </a:r>
              <a:r>
                <a:rPr lang="en-GB" sz="1100" dirty="0" err="1">
                  <a:latin typeface="Arial" panose="020B0604020202020204" pitchFamily="34" charset="0"/>
                </a:rPr>
                <a:t>UX</a:t>
              </a:r>
              <a:r>
                <a:rPr lang="en-GB" sz="1100" dirty="0">
                  <a:latin typeface="Arial" panose="020B0604020202020204" pitchFamily="34" charset="0"/>
                </a:rPr>
                <a:t> on A/B testing on page layouts</a:t>
              </a:r>
            </a:p>
          </p:txBody>
        </p:sp>
        <p:grpSp>
          <p:nvGrpSpPr>
            <p:cNvPr id="19" name="Group 18">
              <a:extLst>
                <a:ext uri="{FF2B5EF4-FFF2-40B4-BE49-F238E27FC236}">
                  <a16:creationId xmlns:a16="http://schemas.microsoft.com/office/drawing/2014/main" id="{3F3C1DE6-D3EE-4112-A531-30F05033C28E}"/>
                </a:ext>
              </a:extLst>
            </p:cNvPr>
            <p:cNvGrpSpPr/>
            <p:nvPr/>
          </p:nvGrpSpPr>
          <p:grpSpPr>
            <a:xfrm>
              <a:off x="1616866" y="2623851"/>
              <a:ext cx="564254" cy="404306"/>
              <a:chOff x="-768350" y="5386388"/>
              <a:chExt cx="403225" cy="288925"/>
            </a:xfrm>
            <a:solidFill>
              <a:schemeClr val="accent6"/>
            </a:solidFill>
          </p:grpSpPr>
          <p:sp>
            <p:nvSpPr>
              <p:cNvPr id="20" name="Freeform 57">
                <a:extLst>
                  <a:ext uri="{FF2B5EF4-FFF2-40B4-BE49-F238E27FC236}">
                    <a16:creationId xmlns:a16="http://schemas.microsoft.com/office/drawing/2014/main" id="{275659B8-5696-448E-BB34-0F1334B802BE}"/>
                  </a:ext>
                </a:extLst>
              </p:cNvPr>
              <p:cNvSpPr>
                <a:spLocks noEditPoints="1"/>
              </p:cNvSpPr>
              <p:nvPr/>
            </p:nvSpPr>
            <p:spPr bwMode="auto">
              <a:xfrm>
                <a:off x="-768350" y="5386388"/>
                <a:ext cx="403225" cy="288925"/>
              </a:xfrm>
              <a:custGeom>
                <a:avLst/>
                <a:gdLst>
                  <a:gd name="T0" fmla="*/ 241 w 3299"/>
                  <a:gd name="T1" fmla="*/ 242 h 2365"/>
                  <a:gd name="T2" fmla="*/ 241 w 3299"/>
                  <a:gd name="T3" fmla="*/ 1805 h 2365"/>
                  <a:gd name="T4" fmla="*/ 3058 w 3299"/>
                  <a:gd name="T5" fmla="*/ 1805 h 2365"/>
                  <a:gd name="T6" fmla="*/ 3058 w 3299"/>
                  <a:gd name="T7" fmla="*/ 242 h 2365"/>
                  <a:gd name="T8" fmla="*/ 241 w 3299"/>
                  <a:gd name="T9" fmla="*/ 242 h 2365"/>
                  <a:gd name="T10" fmla="*/ 0 w 3299"/>
                  <a:gd name="T11" fmla="*/ 0 h 2365"/>
                  <a:gd name="T12" fmla="*/ 3299 w 3299"/>
                  <a:gd name="T13" fmla="*/ 0 h 2365"/>
                  <a:gd name="T14" fmla="*/ 3299 w 3299"/>
                  <a:gd name="T15" fmla="*/ 2116 h 2365"/>
                  <a:gd name="T16" fmla="*/ 1925 w 3299"/>
                  <a:gd name="T17" fmla="*/ 2116 h 2365"/>
                  <a:gd name="T18" fmla="*/ 1925 w 3299"/>
                  <a:gd name="T19" fmla="*/ 2253 h 2365"/>
                  <a:gd name="T20" fmla="*/ 2614 w 3299"/>
                  <a:gd name="T21" fmla="*/ 2253 h 2365"/>
                  <a:gd name="T22" fmla="*/ 2614 w 3299"/>
                  <a:gd name="T23" fmla="*/ 2365 h 2365"/>
                  <a:gd name="T24" fmla="*/ 642 w 3299"/>
                  <a:gd name="T25" fmla="*/ 2365 h 2365"/>
                  <a:gd name="T26" fmla="*/ 642 w 3299"/>
                  <a:gd name="T27" fmla="*/ 2253 h 2365"/>
                  <a:gd name="T28" fmla="*/ 1347 w 3299"/>
                  <a:gd name="T29" fmla="*/ 2253 h 2365"/>
                  <a:gd name="T30" fmla="*/ 1347 w 3299"/>
                  <a:gd name="T31" fmla="*/ 2116 h 2365"/>
                  <a:gd name="T32" fmla="*/ 0 w 3299"/>
                  <a:gd name="T33" fmla="*/ 2116 h 2365"/>
                  <a:gd name="T34" fmla="*/ 0 w 3299"/>
                  <a:gd name="T35" fmla="*/ 0 h 2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9" h="2365">
                    <a:moveTo>
                      <a:pt x="241" y="242"/>
                    </a:moveTo>
                    <a:lnTo>
                      <a:pt x="241" y="1805"/>
                    </a:lnTo>
                    <a:lnTo>
                      <a:pt x="3058" y="1805"/>
                    </a:lnTo>
                    <a:lnTo>
                      <a:pt x="3058" y="242"/>
                    </a:lnTo>
                    <a:lnTo>
                      <a:pt x="241" y="242"/>
                    </a:lnTo>
                    <a:close/>
                    <a:moveTo>
                      <a:pt x="0" y="0"/>
                    </a:moveTo>
                    <a:lnTo>
                      <a:pt x="3299" y="0"/>
                    </a:lnTo>
                    <a:lnTo>
                      <a:pt x="3299" y="2116"/>
                    </a:lnTo>
                    <a:lnTo>
                      <a:pt x="1925" y="2116"/>
                    </a:lnTo>
                    <a:lnTo>
                      <a:pt x="1925" y="2253"/>
                    </a:lnTo>
                    <a:lnTo>
                      <a:pt x="2614" y="2253"/>
                    </a:lnTo>
                    <a:lnTo>
                      <a:pt x="2614" y="2365"/>
                    </a:lnTo>
                    <a:lnTo>
                      <a:pt x="642" y="2365"/>
                    </a:lnTo>
                    <a:lnTo>
                      <a:pt x="642" y="2253"/>
                    </a:lnTo>
                    <a:lnTo>
                      <a:pt x="1347" y="2253"/>
                    </a:lnTo>
                    <a:lnTo>
                      <a:pt x="1347" y="2116"/>
                    </a:lnTo>
                    <a:lnTo>
                      <a:pt x="0" y="2116"/>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1" name="Freeform 58">
                <a:extLst>
                  <a:ext uri="{FF2B5EF4-FFF2-40B4-BE49-F238E27FC236}">
                    <a16:creationId xmlns:a16="http://schemas.microsoft.com/office/drawing/2014/main" id="{0BAFB0C9-6B9A-444C-B157-6D259489167D}"/>
                  </a:ext>
                </a:extLst>
              </p:cNvPr>
              <p:cNvSpPr>
                <a:spLocks noEditPoints="1"/>
              </p:cNvSpPr>
              <p:nvPr/>
            </p:nvSpPr>
            <p:spPr bwMode="auto">
              <a:xfrm>
                <a:off x="-674688" y="5441950"/>
                <a:ext cx="214313" cy="52387"/>
              </a:xfrm>
              <a:custGeom>
                <a:avLst/>
                <a:gdLst>
                  <a:gd name="T0" fmla="*/ 35 w 1761"/>
                  <a:gd name="T1" fmla="*/ 35 h 432"/>
                  <a:gd name="T2" fmla="*/ 35 w 1761"/>
                  <a:gd name="T3" fmla="*/ 397 h 432"/>
                  <a:gd name="T4" fmla="*/ 1726 w 1761"/>
                  <a:gd name="T5" fmla="*/ 397 h 432"/>
                  <a:gd name="T6" fmla="*/ 1726 w 1761"/>
                  <a:gd name="T7" fmla="*/ 35 h 432"/>
                  <a:gd name="T8" fmla="*/ 35 w 1761"/>
                  <a:gd name="T9" fmla="*/ 35 h 432"/>
                  <a:gd name="T10" fmla="*/ 0 w 1761"/>
                  <a:gd name="T11" fmla="*/ 0 h 432"/>
                  <a:gd name="T12" fmla="*/ 1761 w 1761"/>
                  <a:gd name="T13" fmla="*/ 0 h 432"/>
                  <a:gd name="T14" fmla="*/ 1761 w 1761"/>
                  <a:gd name="T15" fmla="*/ 432 h 432"/>
                  <a:gd name="T16" fmla="*/ 0 w 1761"/>
                  <a:gd name="T17" fmla="*/ 432 h 432"/>
                  <a:gd name="T18" fmla="*/ 0 w 1761"/>
                  <a:gd name="T19"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1" h="432">
                    <a:moveTo>
                      <a:pt x="35" y="35"/>
                    </a:moveTo>
                    <a:lnTo>
                      <a:pt x="35" y="397"/>
                    </a:lnTo>
                    <a:lnTo>
                      <a:pt x="1726" y="397"/>
                    </a:lnTo>
                    <a:lnTo>
                      <a:pt x="1726" y="35"/>
                    </a:lnTo>
                    <a:lnTo>
                      <a:pt x="35" y="35"/>
                    </a:lnTo>
                    <a:close/>
                    <a:moveTo>
                      <a:pt x="0" y="0"/>
                    </a:moveTo>
                    <a:lnTo>
                      <a:pt x="1761" y="0"/>
                    </a:lnTo>
                    <a:lnTo>
                      <a:pt x="1761" y="432"/>
                    </a:lnTo>
                    <a:lnTo>
                      <a:pt x="0" y="432"/>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2" name="Freeform 59">
                <a:extLst>
                  <a:ext uri="{FF2B5EF4-FFF2-40B4-BE49-F238E27FC236}">
                    <a16:creationId xmlns:a16="http://schemas.microsoft.com/office/drawing/2014/main" id="{1D9D8D61-A53C-4672-A443-15D9D1E5F715}"/>
                  </a:ext>
                </a:extLst>
              </p:cNvPr>
              <p:cNvSpPr>
                <a:spLocks noEditPoints="1"/>
              </p:cNvSpPr>
              <p:nvPr/>
            </p:nvSpPr>
            <p:spPr bwMode="auto">
              <a:xfrm>
                <a:off x="-674688" y="5502275"/>
                <a:ext cx="66675" cy="47625"/>
              </a:xfrm>
              <a:custGeom>
                <a:avLst/>
                <a:gdLst>
                  <a:gd name="T0" fmla="*/ 35 w 542"/>
                  <a:gd name="T1" fmla="*/ 35 h 389"/>
                  <a:gd name="T2" fmla="*/ 35 w 542"/>
                  <a:gd name="T3" fmla="*/ 354 h 389"/>
                  <a:gd name="T4" fmla="*/ 507 w 542"/>
                  <a:gd name="T5" fmla="*/ 354 h 389"/>
                  <a:gd name="T6" fmla="*/ 507 w 542"/>
                  <a:gd name="T7" fmla="*/ 35 h 389"/>
                  <a:gd name="T8" fmla="*/ 35 w 542"/>
                  <a:gd name="T9" fmla="*/ 35 h 389"/>
                  <a:gd name="T10" fmla="*/ 0 w 542"/>
                  <a:gd name="T11" fmla="*/ 0 h 389"/>
                  <a:gd name="T12" fmla="*/ 542 w 542"/>
                  <a:gd name="T13" fmla="*/ 0 h 389"/>
                  <a:gd name="T14" fmla="*/ 542 w 542"/>
                  <a:gd name="T15" fmla="*/ 389 h 389"/>
                  <a:gd name="T16" fmla="*/ 0 w 542"/>
                  <a:gd name="T17" fmla="*/ 389 h 389"/>
                  <a:gd name="T18" fmla="*/ 0 w 542"/>
                  <a:gd name="T19"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2" h="389">
                    <a:moveTo>
                      <a:pt x="35" y="35"/>
                    </a:moveTo>
                    <a:lnTo>
                      <a:pt x="35" y="354"/>
                    </a:lnTo>
                    <a:lnTo>
                      <a:pt x="507" y="354"/>
                    </a:lnTo>
                    <a:lnTo>
                      <a:pt x="507" y="35"/>
                    </a:lnTo>
                    <a:lnTo>
                      <a:pt x="35" y="35"/>
                    </a:lnTo>
                    <a:close/>
                    <a:moveTo>
                      <a:pt x="0" y="0"/>
                    </a:moveTo>
                    <a:lnTo>
                      <a:pt x="542" y="0"/>
                    </a:lnTo>
                    <a:lnTo>
                      <a:pt x="542" y="389"/>
                    </a:lnTo>
                    <a:lnTo>
                      <a:pt x="0" y="38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3" name="Freeform 60">
                <a:extLst>
                  <a:ext uri="{FF2B5EF4-FFF2-40B4-BE49-F238E27FC236}">
                    <a16:creationId xmlns:a16="http://schemas.microsoft.com/office/drawing/2014/main" id="{6145BA16-98AE-451F-BA7E-F7C167AC20C5}"/>
                  </a:ext>
                </a:extLst>
              </p:cNvPr>
              <p:cNvSpPr>
                <a:spLocks noEditPoints="1"/>
              </p:cNvSpPr>
              <p:nvPr/>
            </p:nvSpPr>
            <p:spPr bwMode="auto">
              <a:xfrm>
                <a:off x="-600075" y="5502275"/>
                <a:ext cx="65088" cy="47625"/>
              </a:xfrm>
              <a:custGeom>
                <a:avLst/>
                <a:gdLst>
                  <a:gd name="T0" fmla="*/ 35 w 541"/>
                  <a:gd name="T1" fmla="*/ 35 h 389"/>
                  <a:gd name="T2" fmla="*/ 35 w 541"/>
                  <a:gd name="T3" fmla="*/ 354 h 389"/>
                  <a:gd name="T4" fmla="*/ 506 w 541"/>
                  <a:gd name="T5" fmla="*/ 354 h 389"/>
                  <a:gd name="T6" fmla="*/ 506 w 541"/>
                  <a:gd name="T7" fmla="*/ 35 h 389"/>
                  <a:gd name="T8" fmla="*/ 35 w 541"/>
                  <a:gd name="T9" fmla="*/ 35 h 389"/>
                  <a:gd name="T10" fmla="*/ 0 w 541"/>
                  <a:gd name="T11" fmla="*/ 0 h 389"/>
                  <a:gd name="T12" fmla="*/ 541 w 541"/>
                  <a:gd name="T13" fmla="*/ 0 h 389"/>
                  <a:gd name="T14" fmla="*/ 541 w 541"/>
                  <a:gd name="T15" fmla="*/ 389 h 389"/>
                  <a:gd name="T16" fmla="*/ 0 w 541"/>
                  <a:gd name="T17" fmla="*/ 389 h 389"/>
                  <a:gd name="T18" fmla="*/ 0 w 541"/>
                  <a:gd name="T19"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389">
                    <a:moveTo>
                      <a:pt x="35" y="35"/>
                    </a:moveTo>
                    <a:lnTo>
                      <a:pt x="35" y="354"/>
                    </a:lnTo>
                    <a:lnTo>
                      <a:pt x="506" y="354"/>
                    </a:lnTo>
                    <a:lnTo>
                      <a:pt x="506" y="35"/>
                    </a:lnTo>
                    <a:lnTo>
                      <a:pt x="35" y="35"/>
                    </a:lnTo>
                    <a:close/>
                    <a:moveTo>
                      <a:pt x="0" y="0"/>
                    </a:moveTo>
                    <a:lnTo>
                      <a:pt x="541" y="0"/>
                    </a:lnTo>
                    <a:lnTo>
                      <a:pt x="541" y="389"/>
                    </a:lnTo>
                    <a:lnTo>
                      <a:pt x="0" y="38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4" name="Freeform 61">
                <a:extLst>
                  <a:ext uri="{FF2B5EF4-FFF2-40B4-BE49-F238E27FC236}">
                    <a16:creationId xmlns:a16="http://schemas.microsoft.com/office/drawing/2014/main" id="{138F5493-E6B6-488C-8BB7-4CBD38E60B7A}"/>
                  </a:ext>
                </a:extLst>
              </p:cNvPr>
              <p:cNvSpPr>
                <a:spLocks noEditPoints="1"/>
              </p:cNvSpPr>
              <p:nvPr/>
            </p:nvSpPr>
            <p:spPr bwMode="auto">
              <a:xfrm>
                <a:off x="-525463" y="5502275"/>
                <a:ext cx="66675" cy="47625"/>
              </a:xfrm>
              <a:custGeom>
                <a:avLst/>
                <a:gdLst>
                  <a:gd name="T0" fmla="*/ 35 w 542"/>
                  <a:gd name="T1" fmla="*/ 35 h 389"/>
                  <a:gd name="T2" fmla="*/ 35 w 542"/>
                  <a:gd name="T3" fmla="*/ 354 h 389"/>
                  <a:gd name="T4" fmla="*/ 507 w 542"/>
                  <a:gd name="T5" fmla="*/ 354 h 389"/>
                  <a:gd name="T6" fmla="*/ 507 w 542"/>
                  <a:gd name="T7" fmla="*/ 35 h 389"/>
                  <a:gd name="T8" fmla="*/ 35 w 542"/>
                  <a:gd name="T9" fmla="*/ 35 h 389"/>
                  <a:gd name="T10" fmla="*/ 0 w 542"/>
                  <a:gd name="T11" fmla="*/ 0 h 389"/>
                  <a:gd name="T12" fmla="*/ 542 w 542"/>
                  <a:gd name="T13" fmla="*/ 0 h 389"/>
                  <a:gd name="T14" fmla="*/ 542 w 542"/>
                  <a:gd name="T15" fmla="*/ 389 h 389"/>
                  <a:gd name="T16" fmla="*/ 0 w 542"/>
                  <a:gd name="T17" fmla="*/ 389 h 389"/>
                  <a:gd name="T18" fmla="*/ 0 w 542"/>
                  <a:gd name="T19"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2" h="389">
                    <a:moveTo>
                      <a:pt x="35" y="35"/>
                    </a:moveTo>
                    <a:lnTo>
                      <a:pt x="35" y="354"/>
                    </a:lnTo>
                    <a:lnTo>
                      <a:pt x="507" y="354"/>
                    </a:lnTo>
                    <a:lnTo>
                      <a:pt x="507" y="35"/>
                    </a:lnTo>
                    <a:lnTo>
                      <a:pt x="35" y="35"/>
                    </a:lnTo>
                    <a:close/>
                    <a:moveTo>
                      <a:pt x="0" y="0"/>
                    </a:moveTo>
                    <a:lnTo>
                      <a:pt x="542" y="0"/>
                    </a:lnTo>
                    <a:lnTo>
                      <a:pt x="542" y="389"/>
                    </a:lnTo>
                    <a:lnTo>
                      <a:pt x="0" y="38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5" name="Rectangle 62">
                <a:extLst>
                  <a:ext uri="{FF2B5EF4-FFF2-40B4-BE49-F238E27FC236}">
                    <a16:creationId xmlns:a16="http://schemas.microsoft.com/office/drawing/2014/main" id="{AD2462E2-4EAA-43FA-BE9F-BD69EC77D775}"/>
                  </a:ext>
                </a:extLst>
              </p:cNvPr>
              <p:cNvSpPr>
                <a:spLocks noChangeArrowheads="1"/>
              </p:cNvSpPr>
              <p:nvPr/>
            </p:nvSpPr>
            <p:spPr bwMode="auto">
              <a:xfrm>
                <a:off x="-674688" y="5561013"/>
                <a:ext cx="58738" cy="4762"/>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6" name="Rectangle 63">
                <a:extLst>
                  <a:ext uri="{FF2B5EF4-FFF2-40B4-BE49-F238E27FC236}">
                    <a16:creationId xmlns:a16="http://schemas.microsoft.com/office/drawing/2014/main" id="{57F47941-F636-4C5B-A18C-80655AB062A6}"/>
                  </a:ext>
                </a:extLst>
              </p:cNvPr>
              <p:cNvSpPr>
                <a:spLocks noChangeArrowheads="1"/>
              </p:cNvSpPr>
              <p:nvPr/>
            </p:nvSpPr>
            <p:spPr bwMode="auto">
              <a:xfrm>
                <a:off x="-674688" y="5568950"/>
                <a:ext cx="66675" cy="3175"/>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7" name="Rectangle 64">
                <a:extLst>
                  <a:ext uri="{FF2B5EF4-FFF2-40B4-BE49-F238E27FC236}">
                    <a16:creationId xmlns:a16="http://schemas.microsoft.com/office/drawing/2014/main" id="{2670E2C4-B4C2-4FB4-A372-D1AB5E98EC2B}"/>
                  </a:ext>
                </a:extLst>
              </p:cNvPr>
              <p:cNvSpPr>
                <a:spLocks noChangeArrowheads="1"/>
              </p:cNvSpPr>
              <p:nvPr/>
            </p:nvSpPr>
            <p:spPr bwMode="auto">
              <a:xfrm>
                <a:off x="-674688" y="5576888"/>
                <a:ext cx="53975" cy="3175"/>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8" name="Rectangle 65">
                <a:extLst>
                  <a:ext uri="{FF2B5EF4-FFF2-40B4-BE49-F238E27FC236}">
                    <a16:creationId xmlns:a16="http://schemas.microsoft.com/office/drawing/2014/main" id="{86E8E99A-24B2-4C3E-B7AC-D581358F5A17}"/>
                  </a:ext>
                </a:extLst>
              </p:cNvPr>
              <p:cNvSpPr>
                <a:spLocks noChangeArrowheads="1"/>
              </p:cNvSpPr>
              <p:nvPr/>
            </p:nvSpPr>
            <p:spPr bwMode="auto">
              <a:xfrm>
                <a:off x="-674688" y="5584825"/>
                <a:ext cx="60325" cy="4762"/>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9" name="Rectangle 66">
                <a:extLst>
                  <a:ext uri="{FF2B5EF4-FFF2-40B4-BE49-F238E27FC236}">
                    <a16:creationId xmlns:a16="http://schemas.microsoft.com/office/drawing/2014/main" id="{4C4BB699-989C-40AE-ADDB-5CAFF3B5CD35}"/>
                  </a:ext>
                </a:extLst>
              </p:cNvPr>
              <p:cNvSpPr>
                <a:spLocks noChangeArrowheads="1"/>
              </p:cNvSpPr>
              <p:nvPr/>
            </p:nvSpPr>
            <p:spPr bwMode="auto">
              <a:xfrm>
                <a:off x="-679450" y="5592763"/>
                <a:ext cx="39688" cy="4762"/>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30" name="Rectangle 67">
                <a:extLst>
                  <a:ext uri="{FF2B5EF4-FFF2-40B4-BE49-F238E27FC236}">
                    <a16:creationId xmlns:a16="http://schemas.microsoft.com/office/drawing/2014/main" id="{36D9248C-C9F4-4AF1-9E32-16C1EB1F9AC9}"/>
                  </a:ext>
                </a:extLst>
              </p:cNvPr>
              <p:cNvSpPr>
                <a:spLocks noChangeArrowheads="1"/>
              </p:cNvSpPr>
              <p:nvPr/>
            </p:nvSpPr>
            <p:spPr bwMode="auto">
              <a:xfrm>
                <a:off x="-600075" y="5561013"/>
                <a:ext cx="58738" cy="4762"/>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31" name="Rectangle 68">
                <a:extLst>
                  <a:ext uri="{FF2B5EF4-FFF2-40B4-BE49-F238E27FC236}">
                    <a16:creationId xmlns:a16="http://schemas.microsoft.com/office/drawing/2014/main" id="{90C0B34F-C536-4AC2-808E-0925E00398CE}"/>
                  </a:ext>
                </a:extLst>
              </p:cNvPr>
              <p:cNvSpPr>
                <a:spLocks noChangeArrowheads="1"/>
              </p:cNvSpPr>
              <p:nvPr/>
            </p:nvSpPr>
            <p:spPr bwMode="auto">
              <a:xfrm>
                <a:off x="-600075" y="5568950"/>
                <a:ext cx="65088" cy="3175"/>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32" name="Rectangle 69">
                <a:extLst>
                  <a:ext uri="{FF2B5EF4-FFF2-40B4-BE49-F238E27FC236}">
                    <a16:creationId xmlns:a16="http://schemas.microsoft.com/office/drawing/2014/main" id="{9F910259-F2B1-44F9-8C8E-4EC37F62B5B3}"/>
                  </a:ext>
                </a:extLst>
              </p:cNvPr>
              <p:cNvSpPr>
                <a:spLocks noChangeArrowheads="1"/>
              </p:cNvSpPr>
              <p:nvPr/>
            </p:nvSpPr>
            <p:spPr bwMode="auto">
              <a:xfrm>
                <a:off x="-600075" y="5576888"/>
                <a:ext cx="53975" cy="3175"/>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33" name="Rectangle 70">
                <a:extLst>
                  <a:ext uri="{FF2B5EF4-FFF2-40B4-BE49-F238E27FC236}">
                    <a16:creationId xmlns:a16="http://schemas.microsoft.com/office/drawing/2014/main" id="{0CA49C8F-1686-4A6D-9EB0-4329375D8EB0}"/>
                  </a:ext>
                </a:extLst>
              </p:cNvPr>
              <p:cNvSpPr>
                <a:spLocks noChangeArrowheads="1"/>
              </p:cNvSpPr>
              <p:nvPr/>
            </p:nvSpPr>
            <p:spPr bwMode="auto">
              <a:xfrm>
                <a:off x="-600075" y="5584825"/>
                <a:ext cx="60325" cy="4762"/>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34" name="Rectangle 71">
                <a:extLst>
                  <a:ext uri="{FF2B5EF4-FFF2-40B4-BE49-F238E27FC236}">
                    <a16:creationId xmlns:a16="http://schemas.microsoft.com/office/drawing/2014/main" id="{1387CF35-7D5C-4C5F-A29A-5191F685B2F6}"/>
                  </a:ext>
                </a:extLst>
              </p:cNvPr>
              <p:cNvSpPr>
                <a:spLocks noChangeArrowheads="1"/>
              </p:cNvSpPr>
              <p:nvPr/>
            </p:nvSpPr>
            <p:spPr bwMode="auto">
              <a:xfrm>
                <a:off x="-604838" y="5592763"/>
                <a:ext cx="39688" cy="4762"/>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35" name="Rectangle 72">
                <a:extLst>
                  <a:ext uri="{FF2B5EF4-FFF2-40B4-BE49-F238E27FC236}">
                    <a16:creationId xmlns:a16="http://schemas.microsoft.com/office/drawing/2014/main" id="{4E7DB6B9-D6EE-493A-B1C6-8C5D65316BAF}"/>
                  </a:ext>
                </a:extLst>
              </p:cNvPr>
              <p:cNvSpPr>
                <a:spLocks noChangeArrowheads="1"/>
              </p:cNvSpPr>
              <p:nvPr/>
            </p:nvSpPr>
            <p:spPr bwMode="auto">
              <a:xfrm>
                <a:off x="-525463" y="5561013"/>
                <a:ext cx="60325" cy="3175"/>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36" name="Rectangle 73">
                <a:extLst>
                  <a:ext uri="{FF2B5EF4-FFF2-40B4-BE49-F238E27FC236}">
                    <a16:creationId xmlns:a16="http://schemas.microsoft.com/office/drawing/2014/main" id="{2FE6001E-EE91-4631-9C72-D147A61205FF}"/>
                  </a:ext>
                </a:extLst>
              </p:cNvPr>
              <p:cNvSpPr>
                <a:spLocks noChangeArrowheads="1"/>
              </p:cNvSpPr>
              <p:nvPr/>
            </p:nvSpPr>
            <p:spPr bwMode="auto">
              <a:xfrm>
                <a:off x="-525463" y="5568950"/>
                <a:ext cx="66675" cy="3175"/>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37" name="Rectangle 74">
                <a:extLst>
                  <a:ext uri="{FF2B5EF4-FFF2-40B4-BE49-F238E27FC236}">
                    <a16:creationId xmlns:a16="http://schemas.microsoft.com/office/drawing/2014/main" id="{26E9DD26-4C69-4213-B735-F6C737CCB495}"/>
                  </a:ext>
                </a:extLst>
              </p:cNvPr>
              <p:cNvSpPr>
                <a:spLocks noChangeArrowheads="1"/>
              </p:cNvSpPr>
              <p:nvPr/>
            </p:nvSpPr>
            <p:spPr bwMode="auto">
              <a:xfrm>
                <a:off x="-525463" y="5576888"/>
                <a:ext cx="53975" cy="3175"/>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38" name="Rectangle 75">
                <a:extLst>
                  <a:ext uri="{FF2B5EF4-FFF2-40B4-BE49-F238E27FC236}">
                    <a16:creationId xmlns:a16="http://schemas.microsoft.com/office/drawing/2014/main" id="{E880C789-3258-454A-8AE4-96BC7F348304}"/>
                  </a:ext>
                </a:extLst>
              </p:cNvPr>
              <p:cNvSpPr>
                <a:spLocks noChangeArrowheads="1"/>
              </p:cNvSpPr>
              <p:nvPr/>
            </p:nvSpPr>
            <p:spPr bwMode="auto">
              <a:xfrm>
                <a:off x="-525463" y="5584825"/>
                <a:ext cx="60325" cy="4762"/>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39" name="Rectangle 76">
                <a:extLst>
                  <a:ext uri="{FF2B5EF4-FFF2-40B4-BE49-F238E27FC236}">
                    <a16:creationId xmlns:a16="http://schemas.microsoft.com/office/drawing/2014/main" id="{D5D7605D-F24A-46C8-A17A-778EFA4EC6B1}"/>
                  </a:ext>
                </a:extLst>
              </p:cNvPr>
              <p:cNvSpPr>
                <a:spLocks noChangeArrowheads="1"/>
              </p:cNvSpPr>
              <p:nvPr/>
            </p:nvSpPr>
            <p:spPr bwMode="auto">
              <a:xfrm>
                <a:off x="-528638" y="5592763"/>
                <a:ext cx="38100" cy="4762"/>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40" name="Freeform 77">
                <a:extLst>
                  <a:ext uri="{FF2B5EF4-FFF2-40B4-BE49-F238E27FC236}">
                    <a16:creationId xmlns:a16="http://schemas.microsoft.com/office/drawing/2014/main" id="{EBF88841-90F3-4A96-B3C6-CB08AD99B17D}"/>
                  </a:ext>
                </a:extLst>
              </p:cNvPr>
              <p:cNvSpPr>
                <a:spLocks noEditPoints="1"/>
              </p:cNvSpPr>
              <p:nvPr/>
            </p:nvSpPr>
            <p:spPr bwMode="auto">
              <a:xfrm>
                <a:off x="-674688" y="5424488"/>
                <a:ext cx="98425" cy="11112"/>
              </a:xfrm>
              <a:custGeom>
                <a:avLst/>
                <a:gdLst>
                  <a:gd name="T0" fmla="*/ 34 w 809"/>
                  <a:gd name="T1" fmla="*/ 35 h 98"/>
                  <a:gd name="T2" fmla="*/ 34 w 809"/>
                  <a:gd name="T3" fmla="*/ 63 h 98"/>
                  <a:gd name="T4" fmla="*/ 774 w 809"/>
                  <a:gd name="T5" fmla="*/ 63 h 98"/>
                  <a:gd name="T6" fmla="*/ 774 w 809"/>
                  <a:gd name="T7" fmla="*/ 35 h 98"/>
                  <a:gd name="T8" fmla="*/ 34 w 809"/>
                  <a:gd name="T9" fmla="*/ 35 h 98"/>
                  <a:gd name="T10" fmla="*/ 0 w 809"/>
                  <a:gd name="T11" fmla="*/ 0 h 98"/>
                  <a:gd name="T12" fmla="*/ 809 w 809"/>
                  <a:gd name="T13" fmla="*/ 0 h 98"/>
                  <a:gd name="T14" fmla="*/ 809 w 809"/>
                  <a:gd name="T15" fmla="*/ 98 h 98"/>
                  <a:gd name="T16" fmla="*/ 0 w 809"/>
                  <a:gd name="T17" fmla="*/ 98 h 98"/>
                  <a:gd name="T18" fmla="*/ 0 w 80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9" h="98">
                    <a:moveTo>
                      <a:pt x="34" y="35"/>
                    </a:moveTo>
                    <a:lnTo>
                      <a:pt x="34" y="63"/>
                    </a:lnTo>
                    <a:lnTo>
                      <a:pt x="774" y="63"/>
                    </a:lnTo>
                    <a:lnTo>
                      <a:pt x="774" y="35"/>
                    </a:lnTo>
                    <a:lnTo>
                      <a:pt x="34" y="35"/>
                    </a:lnTo>
                    <a:close/>
                    <a:moveTo>
                      <a:pt x="0" y="0"/>
                    </a:moveTo>
                    <a:lnTo>
                      <a:pt x="809" y="0"/>
                    </a:lnTo>
                    <a:lnTo>
                      <a:pt x="809" y="98"/>
                    </a:lnTo>
                    <a:lnTo>
                      <a:pt x="0" y="98"/>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grpSp>
      </p:grpSp>
      <p:sp>
        <p:nvSpPr>
          <p:cNvPr id="41" name="Slide Number Placeholder 2">
            <a:extLst>
              <a:ext uri="{FF2B5EF4-FFF2-40B4-BE49-F238E27FC236}">
                <a16:creationId xmlns:a16="http://schemas.microsoft.com/office/drawing/2014/main" id="{5AB1977F-48E7-4292-AD2A-64F40FA7D535}"/>
              </a:ext>
            </a:extLst>
          </p:cNvPr>
          <p:cNvSpPr>
            <a:spLocks noGrp="1"/>
          </p:cNvSpPr>
          <p:nvPr>
            <p:ph type="sldNum" sz="quarter" idx="15"/>
          </p:nvPr>
        </p:nvSpPr>
        <p:spPr>
          <a:xfrm>
            <a:off x="420688" y="4826858"/>
            <a:ext cx="776426" cy="273844"/>
          </a:xfrm>
        </p:spPr>
        <p:txBody>
          <a:bodyPr/>
          <a:lstStyle/>
          <a:p>
            <a:fld id="{E52D2AFC-71C4-4511-B128-4ECEE52D3027}" type="slidenum">
              <a:rPr lang="en-ZA" smtClean="0"/>
              <a:pPr/>
              <a:t>69</a:t>
            </a:fld>
            <a:endParaRPr lang="en-ZA" dirty="0"/>
          </a:p>
        </p:txBody>
      </p:sp>
      <p:sp>
        <p:nvSpPr>
          <p:cNvPr id="42" name="Source">
            <a:extLst>
              <a:ext uri="{FF2B5EF4-FFF2-40B4-BE49-F238E27FC236}">
                <a16:creationId xmlns:a16="http://schemas.microsoft.com/office/drawing/2014/main" id="{8F29574F-9FF1-402D-B10A-168685B4C17C}"/>
              </a:ext>
            </a:extLst>
          </p:cNvPr>
          <p:cNvSpPr txBox="1"/>
          <p:nvPr/>
        </p:nvSpPr>
        <p:spPr>
          <a:xfrm>
            <a:off x="1197114" y="4916357"/>
            <a:ext cx="795089"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Roland Berger</a:t>
            </a:r>
          </a:p>
        </p:txBody>
      </p:sp>
      <p:pic>
        <p:nvPicPr>
          <p:cNvPr id="43" name="Picture 42" descr="Application&#10;&#10;Description automatically generated">
            <a:extLst>
              <a:ext uri="{FF2B5EF4-FFF2-40B4-BE49-F238E27FC236}">
                <a16:creationId xmlns:a16="http://schemas.microsoft.com/office/drawing/2014/main" id="{C798D01C-D123-49B7-A952-ABAEAA20F0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1247174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322BD96F-E016-4816-93BF-F50DD766E27E}"/>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6" name="Object 15" hidden="1">
                        <a:extLst>
                          <a:ext uri="{FF2B5EF4-FFF2-40B4-BE49-F238E27FC236}">
                            <a16:creationId xmlns:a16="http://schemas.microsoft.com/office/drawing/2014/main" id="{322BD96F-E016-4816-93BF-F50DD766E27E}"/>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3347BA43-6BB8-4C56-8059-332375F5AEA5}"/>
              </a:ext>
            </a:extLst>
          </p:cNvPr>
          <p:cNvSpPr/>
          <p:nvPr>
            <p:custDataLst>
              <p:tags r:id="rId2"/>
            </p:custDataLst>
          </p:nvPr>
        </p:nvSpPr>
        <p:spPr bwMode="auto">
          <a:xfrm>
            <a:off x="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800" dirty="0">
              <a:latin typeface="+mj-lt"/>
              <a:ea typeface="+mj-ea"/>
              <a:cs typeface="+mj-cs"/>
              <a:sym typeface="+mj-lt"/>
            </a:endParaRPr>
          </a:p>
        </p:txBody>
      </p:sp>
      <p:sp>
        <p:nvSpPr>
          <p:cNvPr id="9" name="Title 4">
            <a:extLst>
              <a:ext uri="{FF2B5EF4-FFF2-40B4-BE49-F238E27FC236}">
                <a16:creationId xmlns:a16="http://schemas.microsoft.com/office/drawing/2014/main" id="{241AFFFF-C516-4351-85D3-1476FEF34A10}"/>
              </a:ext>
            </a:extLst>
          </p:cNvPr>
          <p:cNvSpPr txBox="1">
            <a:spLocks/>
          </p:cNvSpPr>
          <p:nvPr/>
        </p:nvSpPr>
        <p:spPr>
          <a:xfrm>
            <a:off x="1197114" y="396000"/>
            <a:ext cx="7399312" cy="857250"/>
          </a:xfrm>
          <a:prstGeom prst="rect">
            <a:avLst/>
          </a:prstGeom>
        </p:spPr>
        <p:txBody>
          <a:bodyPr vert="horz" lIns="0" tIns="0" rIns="0" bIns="0" rtlCol="0" anchor="t" anchorCtr="0">
            <a:normAutofit/>
          </a:bodyPr>
          <a:lstStyle>
            <a:lvl1pPr>
              <a:spcBef>
                <a:spcPct val="0"/>
              </a:spcBef>
              <a:buNone/>
              <a:defRPr sz="2100" b="1">
                <a:solidFill>
                  <a:srgbClr val="575756"/>
                </a:solidFill>
                <a:latin typeface="Arial" panose="020B0604020202020204" pitchFamily="34" charset="0"/>
                <a:ea typeface="+mj-ea"/>
                <a:cs typeface="Arial" panose="020B0604020202020204" pitchFamily="34" charset="0"/>
              </a:defRPr>
            </a:lvl1pPr>
          </a:lstStyle>
          <a:p>
            <a:pPr>
              <a:lnSpc>
                <a:spcPct val="90000"/>
              </a:lnSpc>
            </a:pPr>
            <a:r>
              <a:rPr lang="en-US" dirty="0"/>
              <a:t>Ecommerce sites has grown rapidly in recent years and sites and services have evolved</a:t>
            </a:r>
            <a:endParaRPr lang="en-GB" dirty="0"/>
          </a:p>
        </p:txBody>
      </p:sp>
      <p:pic>
        <p:nvPicPr>
          <p:cNvPr id="75" name="Picture 74" descr="Application&#10;&#10;Description automatically generated">
            <a:extLst>
              <a:ext uri="{FF2B5EF4-FFF2-40B4-BE49-F238E27FC236}">
                <a16:creationId xmlns:a16="http://schemas.microsoft.com/office/drawing/2014/main" id="{A1783454-7BA8-4882-B470-F1F98E213A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
        <p:nvSpPr>
          <p:cNvPr id="77" name="TextBox 76">
            <a:extLst>
              <a:ext uri="{FF2B5EF4-FFF2-40B4-BE49-F238E27FC236}">
                <a16:creationId xmlns:a16="http://schemas.microsoft.com/office/drawing/2014/main" id="{772AA688-3D94-4605-97CE-EB0BAEA16D64}"/>
              </a:ext>
            </a:extLst>
          </p:cNvPr>
          <p:cNvSpPr txBox="1"/>
          <p:nvPr/>
        </p:nvSpPr>
        <p:spPr>
          <a:xfrm>
            <a:off x="504005" y="4747500"/>
            <a:ext cx="6043445" cy="289310"/>
          </a:xfrm>
          <a:prstGeom prst="rect">
            <a:avLst/>
          </a:prstGeom>
          <a:noFill/>
        </p:spPr>
        <p:txBody>
          <a:bodyPr wrap="square">
            <a:spAutoFit/>
          </a:bodyPr>
          <a:lstStyle/>
          <a:p>
            <a:pPr>
              <a:lnSpc>
                <a:spcPct val="80000"/>
              </a:lnSpc>
              <a:buClr>
                <a:srgbClr val="000000"/>
              </a:buClr>
              <a:buSzPct val="100000"/>
            </a:pPr>
            <a:r>
              <a:rPr lang="en-US" sz="1600" b="1" noProof="0" dirty="0">
                <a:solidFill>
                  <a:srgbClr val="000000"/>
                </a:solidFill>
                <a:latin typeface="Arial" panose="020B0604020202020204" pitchFamily="34" charset="0"/>
                <a:cs typeface="Arial Narrow" pitchFamily="34" charset="0"/>
              </a:rPr>
              <a:t>Retail e-commerce sales worldwide from 2014 to 2021</a:t>
            </a:r>
          </a:p>
        </p:txBody>
      </p:sp>
      <p:pic>
        <p:nvPicPr>
          <p:cNvPr id="13" name="Picture 12">
            <a:extLst>
              <a:ext uri="{FF2B5EF4-FFF2-40B4-BE49-F238E27FC236}">
                <a16:creationId xmlns:a16="http://schemas.microsoft.com/office/drawing/2014/main" id="{6850ED65-A126-429F-8A4F-66A218A7888F}"/>
              </a:ext>
            </a:extLst>
          </p:cNvPr>
          <p:cNvPicPr>
            <a:picLocks noChangeAspect="1"/>
          </p:cNvPicPr>
          <p:nvPr/>
        </p:nvPicPr>
        <p:blipFill>
          <a:blip r:embed="rId7"/>
          <a:stretch>
            <a:fillRect/>
          </a:stretch>
        </p:blipFill>
        <p:spPr>
          <a:xfrm>
            <a:off x="424983" y="1253250"/>
            <a:ext cx="6393506" cy="3334487"/>
          </a:xfrm>
          <a:prstGeom prst="rect">
            <a:avLst/>
          </a:prstGeom>
        </p:spPr>
      </p:pic>
    </p:spTree>
    <p:extLst>
      <p:ext uri="{BB962C8B-B14F-4D97-AF65-F5344CB8AC3E}">
        <p14:creationId xmlns:p14="http://schemas.microsoft.com/office/powerpoint/2010/main" val="15167998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7114" y="396000"/>
            <a:ext cx="7399312" cy="857250"/>
          </a:xfrm>
        </p:spPr>
        <p:txBody>
          <a:bodyPr lIns="0" tIns="0" rIns="0" bIns="0">
            <a:normAutofit/>
          </a:bodyPr>
          <a:lstStyle/>
          <a:p>
            <a:r>
              <a:rPr lang="en-GB" dirty="0"/>
              <a:t>Departmental overview – Analytics (2/3)</a:t>
            </a:r>
          </a:p>
        </p:txBody>
      </p:sp>
      <p:grpSp>
        <p:nvGrpSpPr>
          <p:cNvPr id="2" name="Group 1">
            <a:extLst>
              <a:ext uri="{FF2B5EF4-FFF2-40B4-BE49-F238E27FC236}">
                <a16:creationId xmlns:a16="http://schemas.microsoft.com/office/drawing/2014/main" id="{E5D8DD3C-477C-4184-9A4E-5549E2519057}"/>
              </a:ext>
            </a:extLst>
          </p:cNvPr>
          <p:cNvGrpSpPr/>
          <p:nvPr/>
        </p:nvGrpSpPr>
        <p:grpSpPr>
          <a:xfrm>
            <a:off x="1195470" y="1358621"/>
            <a:ext cx="7508201" cy="3148247"/>
            <a:chOff x="1195470" y="1358621"/>
            <a:chExt cx="7508201" cy="3148247"/>
          </a:xfrm>
        </p:grpSpPr>
        <p:sp>
          <p:nvSpPr>
            <p:cNvPr id="3" name="Rectangle 2">
              <a:extLst>
                <a:ext uri="{FF2B5EF4-FFF2-40B4-BE49-F238E27FC236}">
                  <a16:creationId xmlns:a16="http://schemas.microsoft.com/office/drawing/2014/main" id="{6F6F9888-8394-46BB-A13E-8BBC4E26A24E}"/>
                </a:ext>
              </a:extLst>
            </p:cNvPr>
            <p:cNvSpPr>
              <a:spLocks/>
            </p:cNvSpPr>
            <p:nvPr/>
          </p:nvSpPr>
          <p:spPr>
            <a:xfrm>
              <a:off x="1195470" y="1775618"/>
              <a:ext cx="7506558" cy="1323000"/>
            </a:xfrm>
            <a:prstGeom prst="rect">
              <a:avLst/>
            </a:prstGeom>
            <a:solidFill>
              <a:schemeClr val="accent3">
                <a:lumMod val="40000"/>
                <a:lumOff val="60000"/>
              </a:schemeClr>
            </a:solid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noAutofit/>
            </a:bodyPr>
            <a:lstStyle/>
            <a:p>
              <a:pPr>
                <a:lnSpc>
                  <a:spcPct val="90000"/>
                </a:lnSpc>
                <a:spcBef>
                  <a:spcPts val="300"/>
                </a:spcBef>
              </a:pPr>
              <a:r>
                <a:rPr lang="en-US" sz="1275" b="1" dirty="0">
                  <a:solidFill>
                    <a:srgbClr val="DE002B"/>
                  </a:solidFill>
                  <a:latin typeface="+mj-lt"/>
                </a:rPr>
                <a:t>CRM </a:t>
              </a:r>
              <a:br>
                <a:rPr lang="en-US" sz="1275" b="1" dirty="0">
                  <a:solidFill>
                    <a:srgbClr val="DE002B"/>
                  </a:solidFill>
                  <a:latin typeface="+mj-lt"/>
                </a:rPr>
              </a:br>
              <a:r>
                <a:rPr lang="en-US" sz="1275" b="1" dirty="0">
                  <a:solidFill>
                    <a:srgbClr val="DE002B"/>
                  </a:solidFill>
                  <a:latin typeface="+mj-lt"/>
                </a:rPr>
                <a:t>management</a:t>
              </a:r>
            </a:p>
          </p:txBody>
        </p:sp>
        <p:sp>
          <p:nvSpPr>
            <p:cNvPr id="6" name="Rectangle: Rounded Corners 7">
              <a:extLst>
                <a:ext uri="{FF2B5EF4-FFF2-40B4-BE49-F238E27FC236}">
                  <a16:creationId xmlns:a16="http://schemas.microsoft.com/office/drawing/2014/main" id="{4F4A5166-8299-4A00-B314-5484D4B9B6E2}"/>
                </a:ext>
              </a:extLst>
            </p:cNvPr>
            <p:cNvSpPr>
              <a:spLocks/>
            </p:cNvSpPr>
            <p:nvPr/>
          </p:nvSpPr>
          <p:spPr>
            <a:xfrm>
              <a:off x="1197113" y="3183868"/>
              <a:ext cx="7506558" cy="1323000"/>
            </a:xfrm>
            <a:prstGeom prst="rect">
              <a:avLst/>
            </a:prstGeom>
            <a:solidFill>
              <a:schemeClr val="accent3">
                <a:lumMod val="40000"/>
                <a:lumOff val="60000"/>
              </a:schemeClr>
            </a:solid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noAutofit/>
            </a:bodyPr>
            <a:lstStyle/>
            <a:p>
              <a:pPr>
                <a:lnSpc>
                  <a:spcPct val="90000"/>
                </a:lnSpc>
                <a:spcBef>
                  <a:spcPts val="300"/>
                </a:spcBef>
              </a:pPr>
              <a:r>
                <a:rPr lang="en-US" sz="1275" b="1" dirty="0">
                  <a:solidFill>
                    <a:srgbClr val="DE002B"/>
                  </a:solidFill>
                  <a:latin typeface="+mj-lt"/>
                </a:rPr>
                <a:t>Logistics</a:t>
              </a:r>
              <a:br>
                <a:rPr lang="en-US" sz="1275" b="1" dirty="0">
                  <a:solidFill>
                    <a:srgbClr val="DE002B"/>
                  </a:solidFill>
                  <a:latin typeface="+mj-lt"/>
                </a:rPr>
              </a:br>
              <a:r>
                <a:rPr lang="en-US" sz="1275" b="1" dirty="0">
                  <a:solidFill>
                    <a:srgbClr val="DE002B"/>
                  </a:solidFill>
                  <a:latin typeface="+mj-lt"/>
                </a:rPr>
                <a:t>(analytics)</a:t>
              </a:r>
            </a:p>
          </p:txBody>
        </p:sp>
        <p:sp>
          <p:nvSpPr>
            <p:cNvPr id="7" name="TextBox 6">
              <a:extLst>
                <a:ext uri="{FF2B5EF4-FFF2-40B4-BE49-F238E27FC236}">
                  <a16:creationId xmlns:a16="http://schemas.microsoft.com/office/drawing/2014/main" id="{2E25740B-F708-44A9-8455-1AFA0A7A6949}"/>
                </a:ext>
              </a:extLst>
            </p:cNvPr>
            <p:cNvSpPr txBox="1">
              <a:spLocks/>
            </p:cNvSpPr>
            <p:nvPr/>
          </p:nvSpPr>
          <p:spPr>
            <a:xfrm>
              <a:off x="2544985" y="1358621"/>
              <a:ext cx="3008553" cy="3148247"/>
            </a:xfrm>
            <a:prstGeom prst="rect">
              <a:avLst/>
            </a:prstGeom>
            <a:solidFill>
              <a:schemeClr val="bg1">
                <a:alpha val="55000"/>
              </a:schemeClr>
            </a:solidFill>
            <a:ln w="15875" cmpd="sng">
              <a:solidFill>
                <a:schemeClr val="accent3"/>
              </a:solidFill>
            </a:ln>
          </p:spPr>
          <p:txBody>
            <a:bodyPr vert="horz" wrap="square" lIns="81000" tIns="81000" rIns="0" bIns="54000" rtlCol="0" anchor="t" anchorCtr="0">
              <a:noAutofit/>
            </a:bodyPr>
            <a:lstStyle/>
            <a:p>
              <a:pPr>
                <a:lnSpc>
                  <a:spcPct val="90000"/>
                </a:lnSpc>
                <a:spcBef>
                  <a:spcPts val="300"/>
                </a:spcBef>
                <a:buClr>
                  <a:srgbClr val="000000"/>
                </a:buClr>
                <a:buSzPct val="100000"/>
              </a:pPr>
              <a:r>
                <a:rPr lang="en-US" sz="1275" b="1" dirty="0">
                  <a:latin typeface="+mj-lt"/>
                  <a:cs typeface="Arial Narrow" pitchFamily="34" charset="0"/>
                </a:rPr>
                <a:t>Departmental duties</a:t>
              </a:r>
            </a:p>
          </p:txBody>
        </p:sp>
        <p:sp>
          <p:nvSpPr>
            <p:cNvPr id="8" name="TextBox 7">
              <a:extLst>
                <a:ext uri="{FF2B5EF4-FFF2-40B4-BE49-F238E27FC236}">
                  <a16:creationId xmlns:a16="http://schemas.microsoft.com/office/drawing/2014/main" id="{E4887A2E-1A57-4E12-8211-592DD8762027}"/>
                </a:ext>
              </a:extLst>
            </p:cNvPr>
            <p:cNvSpPr txBox="1">
              <a:spLocks/>
            </p:cNvSpPr>
            <p:nvPr/>
          </p:nvSpPr>
          <p:spPr>
            <a:xfrm>
              <a:off x="5693475" y="1358621"/>
              <a:ext cx="3008553" cy="3148247"/>
            </a:xfrm>
            <a:prstGeom prst="rect">
              <a:avLst/>
            </a:prstGeom>
            <a:solidFill>
              <a:schemeClr val="bg1">
                <a:alpha val="55000"/>
              </a:schemeClr>
            </a:solidFill>
            <a:ln w="15875" cmpd="sng">
              <a:solidFill>
                <a:schemeClr val="accent3"/>
              </a:solidFill>
            </a:ln>
          </p:spPr>
          <p:txBody>
            <a:bodyPr vert="horz" wrap="square" lIns="81000" tIns="81000" rIns="0" bIns="54000" rtlCol="0" anchor="t" anchorCtr="0">
              <a:noAutofit/>
            </a:bodyPr>
            <a:lstStyle/>
            <a:p>
              <a:pPr>
                <a:lnSpc>
                  <a:spcPct val="90000"/>
                </a:lnSpc>
                <a:spcBef>
                  <a:spcPts val="300"/>
                </a:spcBef>
                <a:buClr>
                  <a:srgbClr val="000000"/>
                </a:buClr>
                <a:buSzPct val="100000"/>
              </a:pPr>
              <a:r>
                <a:rPr lang="en-US" sz="1275" b="1" dirty="0">
                  <a:latin typeface="+mj-lt"/>
                  <a:cs typeface="Arial Narrow" pitchFamily="34" charset="0"/>
                </a:rPr>
                <a:t>Interaction with other functions</a:t>
              </a:r>
            </a:p>
          </p:txBody>
        </p:sp>
        <p:sp>
          <p:nvSpPr>
            <p:cNvPr id="18" name="Rectangle: Rounded Corners 7">
              <a:extLst>
                <a:ext uri="{FF2B5EF4-FFF2-40B4-BE49-F238E27FC236}">
                  <a16:creationId xmlns:a16="http://schemas.microsoft.com/office/drawing/2014/main" id="{480C0D6F-3860-49C3-88F7-2FF7CECA1110}"/>
                </a:ext>
              </a:extLst>
            </p:cNvPr>
            <p:cNvSpPr>
              <a:spLocks/>
            </p:cNvSpPr>
            <p:nvPr/>
          </p:nvSpPr>
          <p:spPr>
            <a:xfrm>
              <a:off x="2544985" y="1775618"/>
              <a:ext cx="3008553" cy="998965"/>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Lead nurturing</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Data collection</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Customer trends analysis</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Sales trends analysis</a:t>
              </a:r>
            </a:p>
          </p:txBody>
        </p:sp>
        <p:sp>
          <p:nvSpPr>
            <p:cNvPr id="19" name="Rectangle: Rounded Corners 7">
              <a:extLst>
                <a:ext uri="{FF2B5EF4-FFF2-40B4-BE49-F238E27FC236}">
                  <a16:creationId xmlns:a16="http://schemas.microsoft.com/office/drawing/2014/main" id="{780CAB09-BA06-41AB-92B3-B6183D2CB29A}"/>
                </a:ext>
              </a:extLst>
            </p:cNvPr>
            <p:cNvSpPr>
              <a:spLocks/>
            </p:cNvSpPr>
            <p:nvPr/>
          </p:nvSpPr>
          <p:spPr>
            <a:xfrm>
              <a:off x="5693476" y="1775618"/>
              <a:ext cx="2929917" cy="1201072"/>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Collaboration with sales and marketing teams</a:t>
              </a:r>
            </a:p>
            <a:p>
              <a:pPr marL="404813" lvl="1" indent="-176213">
                <a:lnSpc>
                  <a:spcPct val="90000"/>
                </a:lnSpc>
                <a:spcBef>
                  <a:spcPts val="600"/>
                </a:spcBef>
                <a:spcAft>
                  <a:spcPts val="200"/>
                </a:spcAft>
                <a:buClr>
                  <a:schemeClr val="accent1"/>
                </a:buClr>
                <a:buSzPct val="100000"/>
                <a:buFont typeface="Arial" panose="020B0604020202020204" pitchFamily="34" charset="0"/>
                <a:buChar char="‾"/>
              </a:pPr>
              <a:r>
                <a:rPr lang="en-GB" sz="1100" dirty="0">
                  <a:latin typeface="Arial" panose="020B0604020202020204" pitchFamily="34" charset="0"/>
                </a:rPr>
                <a:t>E.g. For providing actionable insights on key trends in customer purchase behavior</a:t>
              </a:r>
            </a:p>
            <a:p>
              <a:pPr marL="404813" lvl="1" indent="-176213">
                <a:lnSpc>
                  <a:spcPct val="90000"/>
                </a:lnSpc>
                <a:spcBef>
                  <a:spcPts val="600"/>
                </a:spcBef>
                <a:spcAft>
                  <a:spcPts val="200"/>
                </a:spcAft>
                <a:buClr>
                  <a:schemeClr val="accent1"/>
                </a:buClr>
                <a:buSzPct val="100000"/>
                <a:buFont typeface="Wingdings" panose="05000000000000000000" pitchFamily="2" charset="2"/>
                <a:buChar char="§"/>
              </a:pPr>
              <a:endParaRPr lang="en-GB" sz="1100" dirty="0">
                <a:latin typeface="Arial" panose="020B0604020202020204" pitchFamily="34" charset="0"/>
              </a:endParaRPr>
            </a:p>
          </p:txBody>
        </p:sp>
        <p:sp>
          <p:nvSpPr>
            <p:cNvPr id="20" name="Rectangle: Rounded Corners 7">
              <a:extLst>
                <a:ext uri="{FF2B5EF4-FFF2-40B4-BE49-F238E27FC236}">
                  <a16:creationId xmlns:a16="http://schemas.microsoft.com/office/drawing/2014/main" id="{B8DF51E3-D70E-4F00-B305-DFB4FA9B5DF6}"/>
                </a:ext>
              </a:extLst>
            </p:cNvPr>
            <p:cNvSpPr>
              <a:spLocks/>
            </p:cNvSpPr>
            <p:nvPr/>
          </p:nvSpPr>
          <p:spPr>
            <a:xfrm>
              <a:off x="5693476" y="3157399"/>
              <a:ext cx="3008552" cy="641431"/>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Collaboration with supply chain department</a:t>
              </a:r>
            </a:p>
            <a:p>
              <a:pPr marL="404813" lvl="1" indent="-176213">
                <a:lnSpc>
                  <a:spcPct val="90000"/>
                </a:lnSpc>
                <a:spcBef>
                  <a:spcPts val="600"/>
                </a:spcBef>
                <a:spcAft>
                  <a:spcPts val="200"/>
                </a:spcAft>
                <a:buClr>
                  <a:schemeClr val="accent1"/>
                </a:buClr>
                <a:buSzPct val="100000"/>
                <a:buFont typeface="Arial" panose="020B0604020202020204" pitchFamily="34" charset="0"/>
                <a:buChar char="‾"/>
              </a:pPr>
              <a:r>
                <a:rPr lang="en-GB" sz="1100" dirty="0">
                  <a:latin typeface="Arial" panose="020B0604020202020204" pitchFamily="34" charset="0"/>
                </a:rPr>
                <a:t>E.g. For providing actionable insights on key pain points in logistics process</a:t>
              </a:r>
            </a:p>
          </p:txBody>
        </p:sp>
        <p:sp>
          <p:nvSpPr>
            <p:cNvPr id="21" name="Rectangle: Rounded Corners 7">
              <a:extLst>
                <a:ext uri="{FF2B5EF4-FFF2-40B4-BE49-F238E27FC236}">
                  <a16:creationId xmlns:a16="http://schemas.microsoft.com/office/drawing/2014/main" id="{59535C8E-E2E1-4AE9-AE5E-6D0DA1F60CE0}"/>
                </a:ext>
              </a:extLst>
            </p:cNvPr>
            <p:cNvSpPr>
              <a:spLocks/>
            </p:cNvSpPr>
            <p:nvPr/>
          </p:nvSpPr>
          <p:spPr>
            <a:xfrm>
              <a:off x="2544984" y="3157399"/>
              <a:ext cx="3008553" cy="1253907"/>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Merchant drop-off tracking</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Service centre analytics</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Click n collect" analytics</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Last-mile analytics</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SLA management</a:t>
              </a:r>
            </a:p>
          </p:txBody>
        </p:sp>
        <p:grpSp>
          <p:nvGrpSpPr>
            <p:cNvPr id="22" name="Group 21">
              <a:extLst>
                <a:ext uri="{FF2B5EF4-FFF2-40B4-BE49-F238E27FC236}">
                  <a16:creationId xmlns:a16="http://schemas.microsoft.com/office/drawing/2014/main" id="{A9EB580F-405D-4754-980F-3549FC4BFA96}"/>
                </a:ext>
              </a:extLst>
            </p:cNvPr>
            <p:cNvGrpSpPr/>
            <p:nvPr/>
          </p:nvGrpSpPr>
          <p:grpSpPr>
            <a:xfrm>
              <a:off x="1567233" y="2527044"/>
              <a:ext cx="578604" cy="346361"/>
              <a:chOff x="8615360" y="3199814"/>
              <a:chExt cx="376240" cy="225223"/>
            </a:xfrm>
            <a:solidFill>
              <a:schemeClr val="accent6"/>
            </a:solidFill>
          </p:grpSpPr>
          <p:sp>
            <p:nvSpPr>
              <p:cNvPr id="23" name="Freeform 63">
                <a:extLst>
                  <a:ext uri="{FF2B5EF4-FFF2-40B4-BE49-F238E27FC236}">
                    <a16:creationId xmlns:a16="http://schemas.microsoft.com/office/drawing/2014/main" id="{8DDB6F1D-ABE1-4F0D-8E6E-7905C983D0D4}"/>
                  </a:ext>
                </a:extLst>
              </p:cNvPr>
              <p:cNvSpPr>
                <a:spLocks/>
              </p:cNvSpPr>
              <p:nvPr/>
            </p:nvSpPr>
            <p:spPr bwMode="auto">
              <a:xfrm>
                <a:off x="8759868" y="3199814"/>
                <a:ext cx="85923" cy="110659"/>
              </a:xfrm>
              <a:custGeom>
                <a:avLst/>
                <a:gdLst>
                  <a:gd name="T0" fmla="*/ 394 w 789"/>
                  <a:gd name="T1" fmla="*/ 0 h 1017"/>
                  <a:gd name="T2" fmla="*/ 410 w 789"/>
                  <a:gd name="T3" fmla="*/ 0 h 1017"/>
                  <a:gd name="T4" fmla="*/ 436 w 789"/>
                  <a:gd name="T5" fmla="*/ 1 h 1017"/>
                  <a:gd name="T6" fmla="*/ 472 w 789"/>
                  <a:gd name="T7" fmla="*/ 6 h 1017"/>
                  <a:gd name="T8" fmla="*/ 514 w 789"/>
                  <a:gd name="T9" fmla="*/ 16 h 1017"/>
                  <a:gd name="T10" fmla="*/ 560 w 789"/>
                  <a:gd name="T11" fmla="*/ 32 h 1017"/>
                  <a:gd name="T12" fmla="*/ 607 w 789"/>
                  <a:gd name="T13" fmla="*/ 55 h 1017"/>
                  <a:gd name="T14" fmla="*/ 655 w 789"/>
                  <a:gd name="T15" fmla="*/ 89 h 1017"/>
                  <a:gd name="T16" fmla="*/ 698 w 789"/>
                  <a:gd name="T17" fmla="*/ 133 h 1017"/>
                  <a:gd name="T18" fmla="*/ 734 w 789"/>
                  <a:gd name="T19" fmla="*/ 191 h 1017"/>
                  <a:gd name="T20" fmla="*/ 764 w 789"/>
                  <a:gd name="T21" fmla="*/ 264 h 1017"/>
                  <a:gd name="T22" fmla="*/ 782 w 789"/>
                  <a:gd name="T23" fmla="*/ 351 h 1017"/>
                  <a:gd name="T24" fmla="*/ 786 w 789"/>
                  <a:gd name="T25" fmla="*/ 405 h 1017"/>
                  <a:gd name="T26" fmla="*/ 787 w 789"/>
                  <a:gd name="T27" fmla="*/ 421 h 1017"/>
                  <a:gd name="T28" fmla="*/ 789 w 789"/>
                  <a:gd name="T29" fmla="*/ 450 h 1017"/>
                  <a:gd name="T30" fmla="*/ 789 w 789"/>
                  <a:gd name="T31" fmla="*/ 491 h 1017"/>
                  <a:gd name="T32" fmla="*/ 787 w 789"/>
                  <a:gd name="T33" fmla="*/ 542 h 1017"/>
                  <a:gd name="T34" fmla="*/ 783 w 789"/>
                  <a:gd name="T35" fmla="*/ 599 h 1017"/>
                  <a:gd name="T36" fmla="*/ 773 w 789"/>
                  <a:gd name="T37" fmla="*/ 660 h 1017"/>
                  <a:gd name="T38" fmla="*/ 758 w 789"/>
                  <a:gd name="T39" fmla="*/ 723 h 1017"/>
                  <a:gd name="T40" fmla="*/ 735 w 789"/>
                  <a:gd name="T41" fmla="*/ 786 h 1017"/>
                  <a:gd name="T42" fmla="*/ 706 w 789"/>
                  <a:gd name="T43" fmla="*/ 846 h 1017"/>
                  <a:gd name="T44" fmla="*/ 667 w 789"/>
                  <a:gd name="T45" fmla="*/ 901 h 1017"/>
                  <a:gd name="T46" fmla="*/ 618 w 789"/>
                  <a:gd name="T47" fmla="*/ 947 h 1017"/>
                  <a:gd name="T48" fmla="*/ 557 w 789"/>
                  <a:gd name="T49" fmla="*/ 984 h 1017"/>
                  <a:gd name="T50" fmla="*/ 484 w 789"/>
                  <a:gd name="T51" fmla="*/ 1007 h 1017"/>
                  <a:gd name="T52" fmla="*/ 397 w 789"/>
                  <a:gd name="T53" fmla="*/ 1017 h 1017"/>
                  <a:gd name="T54" fmla="*/ 347 w 789"/>
                  <a:gd name="T55" fmla="*/ 1015 h 1017"/>
                  <a:gd name="T56" fmla="*/ 267 w 789"/>
                  <a:gd name="T57" fmla="*/ 998 h 1017"/>
                  <a:gd name="T58" fmla="*/ 199 w 789"/>
                  <a:gd name="T59" fmla="*/ 967 h 1017"/>
                  <a:gd name="T60" fmla="*/ 145 w 789"/>
                  <a:gd name="T61" fmla="*/ 925 h 1017"/>
                  <a:gd name="T62" fmla="*/ 101 w 789"/>
                  <a:gd name="T63" fmla="*/ 874 h 1017"/>
                  <a:gd name="T64" fmla="*/ 67 w 789"/>
                  <a:gd name="T65" fmla="*/ 817 h 1017"/>
                  <a:gd name="T66" fmla="*/ 41 w 789"/>
                  <a:gd name="T67" fmla="*/ 756 h 1017"/>
                  <a:gd name="T68" fmla="*/ 23 w 789"/>
                  <a:gd name="T69" fmla="*/ 693 h 1017"/>
                  <a:gd name="T70" fmla="*/ 10 w 789"/>
                  <a:gd name="T71" fmla="*/ 630 h 1017"/>
                  <a:gd name="T72" fmla="*/ 3 w 789"/>
                  <a:gd name="T73" fmla="*/ 571 h 1017"/>
                  <a:gd name="T74" fmla="*/ 0 w 789"/>
                  <a:gd name="T75" fmla="*/ 517 h 1017"/>
                  <a:gd name="T76" fmla="*/ 0 w 789"/>
                  <a:gd name="T77" fmla="*/ 470 h 1017"/>
                  <a:gd name="T78" fmla="*/ 1 w 789"/>
                  <a:gd name="T79" fmla="*/ 435 h 1017"/>
                  <a:gd name="T80" fmla="*/ 2 w 789"/>
                  <a:gd name="T81" fmla="*/ 411 h 1017"/>
                  <a:gd name="T82" fmla="*/ 3 w 789"/>
                  <a:gd name="T83" fmla="*/ 403 h 1017"/>
                  <a:gd name="T84" fmla="*/ 15 w 789"/>
                  <a:gd name="T85" fmla="*/ 305 h 1017"/>
                  <a:gd name="T86" fmla="*/ 39 w 789"/>
                  <a:gd name="T87" fmla="*/ 225 h 1017"/>
                  <a:gd name="T88" fmla="*/ 72 w 789"/>
                  <a:gd name="T89" fmla="*/ 160 h 1017"/>
                  <a:gd name="T90" fmla="*/ 112 w 789"/>
                  <a:gd name="T91" fmla="*/ 110 h 1017"/>
                  <a:gd name="T92" fmla="*/ 157 w 789"/>
                  <a:gd name="T93" fmla="*/ 71 h 1017"/>
                  <a:gd name="T94" fmla="*/ 205 w 789"/>
                  <a:gd name="T95" fmla="*/ 42 h 1017"/>
                  <a:gd name="T96" fmla="*/ 252 w 789"/>
                  <a:gd name="T97" fmla="*/ 22 h 1017"/>
                  <a:gd name="T98" fmla="*/ 296 w 789"/>
                  <a:gd name="T99" fmla="*/ 10 h 1017"/>
                  <a:gd name="T100" fmla="*/ 336 w 789"/>
                  <a:gd name="T101" fmla="*/ 3 h 1017"/>
                  <a:gd name="T102" fmla="*/ 367 w 789"/>
                  <a:gd name="T103" fmla="*/ 0 h 1017"/>
                  <a:gd name="T104" fmla="*/ 389 w 789"/>
                  <a:gd name="T105" fmla="*/ 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9" h="1017">
                    <a:moveTo>
                      <a:pt x="389" y="0"/>
                    </a:moveTo>
                    <a:lnTo>
                      <a:pt x="394" y="0"/>
                    </a:lnTo>
                    <a:lnTo>
                      <a:pt x="400" y="0"/>
                    </a:lnTo>
                    <a:lnTo>
                      <a:pt x="410" y="0"/>
                    </a:lnTo>
                    <a:lnTo>
                      <a:pt x="421" y="0"/>
                    </a:lnTo>
                    <a:lnTo>
                      <a:pt x="436" y="1"/>
                    </a:lnTo>
                    <a:lnTo>
                      <a:pt x="453" y="3"/>
                    </a:lnTo>
                    <a:lnTo>
                      <a:pt x="472" y="6"/>
                    </a:lnTo>
                    <a:lnTo>
                      <a:pt x="493" y="10"/>
                    </a:lnTo>
                    <a:lnTo>
                      <a:pt x="514" y="16"/>
                    </a:lnTo>
                    <a:lnTo>
                      <a:pt x="537" y="22"/>
                    </a:lnTo>
                    <a:lnTo>
                      <a:pt x="560" y="32"/>
                    </a:lnTo>
                    <a:lnTo>
                      <a:pt x="584" y="42"/>
                    </a:lnTo>
                    <a:lnTo>
                      <a:pt x="607" y="55"/>
                    </a:lnTo>
                    <a:lnTo>
                      <a:pt x="631" y="71"/>
                    </a:lnTo>
                    <a:lnTo>
                      <a:pt x="655" y="89"/>
                    </a:lnTo>
                    <a:lnTo>
                      <a:pt x="677" y="110"/>
                    </a:lnTo>
                    <a:lnTo>
                      <a:pt x="698" y="133"/>
                    </a:lnTo>
                    <a:lnTo>
                      <a:pt x="717" y="160"/>
                    </a:lnTo>
                    <a:lnTo>
                      <a:pt x="734" y="191"/>
                    </a:lnTo>
                    <a:lnTo>
                      <a:pt x="750" y="225"/>
                    </a:lnTo>
                    <a:lnTo>
                      <a:pt x="764" y="264"/>
                    </a:lnTo>
                    <a:lnTo>
                      <a:pt x="774" y="305"/>
                    </a:lnTo>
                    <a:lnTo>
                      <a:pt x="782" y="351"/>
                    </a:lnTo>
                    <a:lnTo>
                      <a:pt x="786" y="403"/>
                    </a:lnTo>
                    <a:lnTo>
                      <a:pt x="786" y="405"/>
                    </a:lnTo>
                    <a:lnTo>
                      <a:pt x="787" y="411"/>
                    </a:lnTo>
                    <a:lnTo>
                      <a:pt x="787" y="421"/>
                    </a:lnTo>
                    <a:lnTo>
                      <a:pt x="788" y="435"/>
                    </a:lnTo>
                    <a:lnTo>
                      <a:pt x="789" y="450"/>
                    </a:lnTo>
                    <a:lnTo>
                      <a:pt x="789" y="470"/>
                    </a:lnTo>
                    <a:lnTo>
                      <a:pt x="789" y="491"/>
                    </a:lnTo>
                    <a:lnTo>
                      <a:pt x="789" y="516"/>
                    </a:lnTo>
                    <a:lnTo>
                      <a:pt x="787" y="542"/>
                    </a:lnTo>
                    <a:lnTo>
                      <a:pt x="786" y="571"/>
                    </a:lnTo>
                    <a:lnTo>
                      <a:pt x="783" y="599"/>
                    </a:lnTo>
                    <a:lnTo>
                      <a:pt x="779" y="630"/>
                    </a:lnTo>
                    <a:lnTo>
                      <a:pt x="773" y="660"/>
                    </a:lnTo>
                    <a:lnTo>
                      <a:pt x="766" y="692"/>
                    </a:lnTo>
                    <a:lnTo>
                      <a:pt x="758" y="723"/>
                    </a:lnTo>
                    <a:lnTo>
                      <a:pt x="748" y="755"/>
                    </a:lnTo>
                    <a:lnTo>
                      <a:pt x="735" y="786"/>
                    </a:lnTo>
                    <a:lnTo>
                      <a:pt x="722" y="816"/>
                    </a:lnTo>
                    <a:lnTo>
                      <a:pt x="706" y="846"/>
                    </a:lnTo>
                    <a:lnTo>
                      <a:pt x="687" y="874"/>
                    </a:lnTo>
                    <a:lnTo>
                      <a:pt x="667" y="901"/>
                    </a:lnTo>
                    <a:lnTo>
                      <a:pt x="644" y="925"/>
                    </a:lnTo>
                    <a:lnTo>
                      <a:pt x="618" y="947"/>
                    </a:lnTo>
                    <a:lnTo>
                      <a:pt x="589" y="967"/>
                    </a:lnTo>
                    <a:lnTo>
                      <a:pt x="557" y="984"/>
                    </a:lnTo>
                    <a:lnTo>
                      <a:pt x="522" y="998"/>
                    </a:lnTo>
                    <a:lnTo>
                      <a:pt x="484" y="1007"/>
                    </a:lnTo>
                    <a:lnTo>
                      <a:pt x="442" y="1015"/>
                    </a:lnTo>
                    <a:lnTo>
                      <a:pt x="397" y="1017"/>
                    </a:lnTo>
                    <a:lnTo>
                      <a:pt x="392" y="1017"/>
                    </a:lnTo>
                    <a:lnTo>
                      <a:pt x="347" y="1015"/>
                    </a:lnTo>
                    <a:lnTo>
                      <a:pt x="305" y="1008"/>
                    </a:lnTo>
                    <a:lnTo>
                      <a:pt x="267" y="998"/>
                    </a:lnTo>
                    <a:lnTo>
                      <a:pt x="231" y="984"/>
                    </a:lnTo>
                    <a:lnTo>
                      <a:pt x="199" y="967"/>
                    </a:lnTo>
                    <a:lnTo>
                      <a:pt x="171" y="947"/>
                    </a:lnTo>
                    <a:lnTo>
                      <a:pt x="145" y="925"/>
                    </a:lnTo>
                    <a:lnTo>
                      <a:pt x="122" y="901"/>
                    </a:lnTo>
                    <a:lnTo>
                      <a:pt x="101" y="874"/>
                    </a:lnTo>
                    <a:lnTo>
                      <a:pt x="83" y="847"/>
                    </a:lnTo>
                    <a:lnTo>
                      <a:pt x="67" y="817"/>
                    </a:lnTo>
                    <a:lnTo>
                      <a:pt x="53" y="787"/>
                    </a:lnTo>
                    <a:lnTo>
                      <a:pt x="41" y="756"/>
                    </a:lnTo>
                    <a:lnTo>
                      <a:pt x="31" y="725"/>
                    </a:lnTo>
                    <a:lnTo>
                      <a:pt x="23" y="693"/>
                    </a:lnTo>
                    <a:lnTo>
                      <a:pt x="16" y="661"/>
                    </a:lnTo>
                    <a:lnTo>
                      <a:pt x="10" y="630"/>
                    </a:lnTo>
                    <a:lnTo>
                      <a:pt x="6" y="600"/>
                    </a:lnTo>
                    <a:lnTo>
                      <a:pt x="3" y="571"/>
                    </a:lnTo>
                    <a:lnTo>
                      <a:pt x="1" y="543"/>
                    </a:lnTo>
                    <a:lnTo>
                      <a:pt x="0" y="517"/>
                    </a:lnTo>
                    <a:lnTo>
                      <a:pt x="0" y="493"/>
                    </a:lnTo>
                    <a:lnTo>
                      <a:pt x="0" y="470"/>
                    </a:lnTo>
                    <a:lnTo>
                      <a:pt x="0" y="451"/>
                    </a:lnTo>
                    <a:lnTo>
                      <a:pt x="1" y="435"/>
                    </a:lnTo>
                    <a:lnTo>
                      <a:pt x="1" y="421"/>
                    </a:lnTo>
                    <a:lnTo>
                      <a:pt x="2" y="411"/>
                    </a:lnTo>
                    <a:lnTo>
                      <a:pt x="3" y="405"/>
                    </a:lnTo>
                    <a:lnTo>
                      <a:pt x="3" y="403"/>
                    </a:lnTo>
                    <a:lnTo>
                      <a:pt x="7" y="351"/>
                    </a:lnTo>
                    <a:lnTo>
                      <a:pt x="15" y="305"/>
                    </a:lnTo>
                    <a:lnTo>
                      <a:pt x="25" y="264"/>
                    </a:lnTo>
                    <a:lnTo>
                      <a:pt x="39" y="225"/>
                    </a:lnTo>
                    <a:lnTo>
                      <a:pt x="54" y="191"/>
                    </a:lnTo>
                    <a:lnTo>
                      <a:pt x="72" y="160"/>
                    </a:lnTo>
                    <a:lnTo>
                      <a:pt x="91" y="133"/>
                    </a:lnTo>
                    <a:lnTo>
                      <a:pt x="112" y="110"/>
                    </a:lnTo>
                    <a:lnTo>
                      <a:pt x="134" y="89"/>
                    </a:lnTo>
                    <a:lnTo>
                      <a:pt x="157" y="71"/>
                    </a:lnTo>
                    <a:lnTo>
                      <a:pt x="182" y="55"/>
                    </a:lnTo>
                    <a:lnTo>
                      <a:pt x="205" y="42"/>
                    </a:lnTo>
                    <a:lnTo>
                      <a:pt x="229" y="32"/>
                    </a:lnTo>
                    <a:lnTo>
                      <a:pt x="252" y="22"/>
                    </a:lnTo>
                    <a:lnTo>
                      <a:pt x="275" y="16"/>
                    </a:lnTo>
                    <a:lnTo>
                      <a:pt x="296" y="10"/>
                    </a:lnTo>
                    <a:lnTo>
                      <a:pt x="317" y="6"/>
                    </a:lnTo>
                    <a:lnTo>
                      <a:pt x="336" y="3"/>
                    </a:lnTo>
                    <a:lnTo>
                      <a:pt x="353" y="1"/>
                    </a:lnTo>
                    <a:lnTo>
                      <a:pt x="367" y="0"/>
                    </a:lnTo>
                    <a:lnTo>
                      <a:pt x="379" y="0"/>
                    </a:lnTo>
                    <a:lnTo>
                      <a:pt x="38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4" name="Freeform 64">
                <a:extLst>
                  <a:ext uri="{FF2B5EF4-FFF2-40B4-BE49-F238E27FC236}">
                    <a16:creationId xmlns:a16="http://schemas.microsoft.com/office/drawing/2014/main" id="{6C7C0743-731E-4F3D-9BC6-BC9722461D42}"/>
                  </a:ext>
                </a:extLst>
              </p:cNvPr>
              <p:cNvSpPr>
                <a:spLocks/>
              </p:cNvSpPr>
              <p:nvPr/>
            </p:nvSpPr>
            <p:spPr bwMode="auto">
              <a:xfrm>
                <a:off x="8884847" y="3244077"/>
                <a:ext cx="67697" cy="88527"/>
              </a:xfrm>
              <a:custGeom>
                <a:avLst/>
                <a:gdLst>
                  <a:gd name="T0" fmla="*/ 317 w 635"/>
                  <a:gd name="T1" fmla="*/ 0 h 817"/>
                  <a:gd name="T2" fmla="*/ 332 w 635"/>
                  <a:gd name="T3" fmla="*/ 0 h 817"/>
                  <a:gd name="T4" fmla="*/ 356 w 635"/>
                  <a:gd name="T5" fmla="*/ 1 h 817"/>
                  <a:gd name="T6" fmla="*/ 389 w 635"/>
                  <a:gd name="T7" fmla="*/ 6 h 817"/>
                  <a:gd name="T8" fmla="*/ 428 w 635"/>
                  <a:gd name="T9" fmla="*/ 16 h 817"/>
                  <a:gd name="T10" fmla="*/ 469 w 635"/>
                  <a:gd name="T11" fmla="*/ 33 h 817"/>
                  <a:gd name="T12" fmla="*/ 511 w 635"/>
                  <a:gd name="T13" fmla="*/ 58 h 817"/>
                  <a:gd name="T14" fmla="*/ 551 w 635"/>
                  <a:gd name="T15" fmla="*/ 94 h 817"/>
                  <a:gd name="T16" fmla="*/ 585 w 635"/>
                  <a:gd name="T17" fmla="*/ 141 h 817"/>
                  <a:gd name="T18" fmla="*/ 612 w 635"/>
                  <a:gd name="T19" fmla="*/ 203 h 817"/>
                  <a:gd name="T20" fmla="*/ 628 w 635"/>
                  <a:gd name="T21" fmla="*/ 280 h 817"/>
                  <a:gd name="T22" fmla="*/ 633 w 635"/>
                  <a:gd name="T23" fmla="*/ 326 h 817"/>
                  <a:gd name="T24" fmla="*/ 634 w 635"/>
                  <a:gd name="T25" fmla="*/ 342 h 817"/>
                  <a:gd name="T26" fmla="*/ 635 w 635"/>
                  <a:gd name="T27" fmla="*/ 371 h 817"/>
                  <a:gd name="T28" fmla="*/ 635 w 635"/>
                  <a:gd name="T29" fmla="*/ 411 h 817"/>
                  <a:gd name="T30" fmla="*/ 632 w 635"/>
                  <a:gd name="T31" fmla="*/ 460 h 817"/>
                  <a:gd name="T32" fmla="*/ 625 w 635"/>
                  <a:gd name="T33" fmla="*/ 513 h 817"/>
                  <a:gd name="T34" fmla="*/ 613 w 635"/>
                  <a:gd name="T35" fmla="*/ 570 h 817"/>
                  <a:gd name="T36" fmla="*/ 595 w 635"/>
                  <a:gd name="T37" fmla="*/ 625 h 817"/>
                  <a:gd name="T38" fmla="*/ 569 w 635"/>
                  <a:gd name="T39" fmla="*/ 679 h 817"/>
                  <a:gd name="T40" fmla="*/ 533 w 635"/>
                  <a:gd name="T41" fmla="*/ 728 h 817"/>
                  <a:gd name="T42" fmla="*/ 488 w 635"/>
                  <a:gd name="T43" fmla="*/ 769 h 817"/>
                  <a:gd name="T44" fmla="*/ 430 w 635"/>
                  <a:gd name="T45" fmla="*/ 798 h 817"/>
                  <a:gd name="T46" fmla="*/ 361 w 635"/>
                  <a:gd name="T47" fmla="*/ 815 h 817"/>
                  <a:gd name="T48" fmla="*/ 315 w 635"/>
                  <a:gd name="T49" fmla="*/ 817 h 817"/>
                  <a:gd name="T50" fmla="*/ 239 w 635"/>
                  <a:gd name="T51" fmla="*/ 809 h 817"/>
                  <a:gd name="T52" fmla="*/ 174 w 635"/>
                  <a:gd name="T53" fmla="*/ 785 h 817"/>
                  <a:gd name="T54" fmla="*/ 123 w 635"/>
                  <a:gd name="T55" fmla="*/ 750 h 817"/>
                  <a:gd name="T56" fmla="*/ 83 w 635"/>
                  <a:gd name="T57" fmla="*/ 705 h 817"/>
                  <a:gd name="T58" fmla="*/ 53 w 635"/>
                  <a:gd name="T59" fmla="*/ 653 h 817"/>
                  <a:gd name="T60" fmla="*/ 31 w 635"/>
                  <a:gd name="T61" fmla="*/ 598 h 817"/>
                  <a:gd name="T62" fmla="*/ 15 w 635"/>
                  <a:gd name="T63" fmla="*/ 541 h 817"/>
                  <a:gd name="T64" fmla="*/ 6 w 635"/>
                  <a:gd name="T65" fmla="*/ 486 h 817"/>
                  <a:gd name="T66" fmla="*/ 1 w 635"/>
                  <a:gd name="T67" fmla="*/ 435 h 817"/>
                  <a:gd name="T68" fmla="*/ 0 w 635"/>
                  <a:gd name="T69" fmla="*/ 390 h 817"/>
                  <a:gd name="T70" fmla="*/ 1 w 635"/>
                  <a:gd name="T71" fmla="*/ 355 h 817"/>
                  <a:gd name="T72" fmla="*/ 2 w 635"/>
                  <a:gd name="T73" fmla="*/ 332 h 817"/>
                  <a:gd name="T74" fmla="*/ 3 w 635"/>
                  <a:gd name="T75" fmla="*/ 324 h 817"/>
                  <a:gd name="T76" fmla="*/ 14 w 635"/>
                  <a:gd name="T77" fmla="*/ 238 h 817"/>
                  <a:gd name="T78" fmla="*/ 36 w 635"/>
                  <a:gd name="T79" fmla="*/ 170 h 817"/>
                  <a:gd name="T80" fmla="*/ 67 w 635"/>
                  <a:gd name="T81" fmla="*/ 116 h 817"/>
                  <a:gd name="T82" fmla="*/ 104 w 635"/>
                  <a:gd name="T83" fmla="*/ 75 h 817"/>
                  <a:gd name="T84" fmla="*/ 145 w 635"/>
                  <a:gd name="T85" fmla="*/ 44 h 817"/>
                  <a:gd name="T86" fmla="*/ 187 w 635"/>
                  <a:gd name="T87" fmla="*/ 23 h 817"/>
                  <a:gd name="T88" fmla="*/ 227 w 635"/>
                  <a:gd name="T89" fmla="*/ 11 h 817"/>
                  <a:gd name="T90" fmla="*/ 264 w 635"/>
                  <a:gd name="T91" fmla="*/ 3 h 817"/>
                  <a:gd name="T92" fmla="*/ 292 w 635"/>
                  <a:gd name="T93" fmla="*/ 0 h 817"/>
                  <a:gd name="T94" fmla="*/ 312 w 635"/>
                  <a:gd name="T95" fmla="*/ 0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5" h="817">
                    <a:moveTo>
                      <a:pt x="312" y="0"/>
                    </a:moveTo>
                    <a:lnTo>
                      <a:pt x="317" y="0"/>
                    </a:lnTo>
                    <a:lnTo>
                      <a:pt x="323" y="0"/>
                    </a:lnTo>
                    <a:lnTo>
                      <a:pt x="332" y="0"/>
                    </a:lnTo>
                    <a:lnTo>
                      <a:pt x="343" y="0"/>
                    </a:lnTo>
                    <a:lnTo>
                      <a:pt x="356" y="1"/>
                    </a:lnTo>
                    <a:lnTo>
                      <a:pt x="372" y="3"/>
                    </a:lnTo>
                    <a:lnTo>
                      <a:pt x="389" y="6"/>
                    </a:lnTo>
                    <a:lnTo>
                      <a:pt x="408" y="11"/>
                    </a:lnTo>
                    <a:lnTo>
                      <a:pt x="428" y="16"/>
                    </a:lnTo>
                    <a:lnTo>
                      <a:pt x="449" y="24"/>
                    </a:lnTo>
                    <a:lnTo>
                      <a:pt x="469" y="33"/>
                    </a:lnTo>
                    <a:lnTo>
                      <a:pt x="490" y="44"/>
                    </a:lnTo>
                    <a:lnTo>
                      <a:pt x="511" y="58"/>
                    </a:lnTo>
                    <a:lnTo>
                      <a:pt x="531" y="75"/>
                    </a:lnTo>
                    <a:lnTo>
                      <a:pt x="551" y="94"/>
                    </a:lnTo>
                    <a:lnTo>
                      <a:pt x="569" y="116"/>
                    </a:lnTo>
                    <a:lnTo>
                      <a:pt x="585" y="141"/>
                    </a:lnTo>
                    <a:lnTo>
                      <a:pt x="599" y="170"/>
                    </a:lnTo>
                    <a:lnTo>
                      <a:pt x="612" y="203"/>
                    </a:lnTo>
                    <a:lnTo>
                      <a:pt x="622" y="238"/>
                    </a:lnTo>
                    <a:lnTo>
                      <a:pt x="628" y="280"/>
                    </a:lnTo>
                    <a:lnTo>
                      <a:pt x="633" y="324"/>
                    </a:lnTo>
                    <a:lnTo>
                      <a:pt x="633" y="326"/>
                    </a:lnTo>
                    <a:lnTo>
                      <a:pt x="634" y="332"/>
                    </a:lnTo>
                    <a:lnTo>
                      <a:pt x="634" y="342"/>
                    </a:lnTo>
                    <a:lnTo>
                      <a:pt x="635" y="354"/>
                    </a:lnTo>
                    <a:lnTo>
                      <a:pt x="635" y="371"/>
                    </a:lnTo>
                    <a:lnTo>
                      <a:pt x="635" y="390"/>
                    </a:lnTo>
                    <a:lnTo>
                      <a:pt x="635" y="411"/>
                    </a:lnTo>
                    <a:lnTo>
                      <a:pt x="634" y="435"/>
                    </a:lnTo>
                    <a:lnTo>
                      <a:pt x="632" y="460"/>
                    </a:lnTo>
                    <a:lnTo>
                      <a:pt x="630" y="485"/>
                    </a:lnTo>
                    <a:lnTo>
                      <a:pt x="625" y="513"/>
                    </a:lnTo>
                    <a:lnTo>
                      <a:pt x="620" y="541"/>
                    </a:lnTo>
                    <a:lnTo>
                      <a:pt x="613" y="570"/>
                    </a:lnTo>
                    <a:lnTo>
                      <a:pt x="605" y="598"/>
                    </a:lnTo>
                    <a:lnTo>
                      <a:pt x="595" y="625"/>
                    </a:lnTo>
                    <a:lnTo>
                      <a:pt x="582" y="653"/>
                    </a:lnTo>
                    <a:lnTo>
                      <a:pt x="569" y="679"/>
                    </a:lnTo>
                    <a:lnTo>
                      <a:pt x="552" y="705"/>
                    </a:lnTo>
                    <a:lnTo>
                      <a:pt x="533" y="728"/>
                    </a:lnTo>
                    <a:lnTo>
                      <a:pt x="512" y="750"/>
                    </a:lnTo>
                    <a:lnTo>
                      <a:pt x="488" y="769"/>
                    </a:lnTo>
                    <a:lnTo>
                      <a:pt x="460" y="785"/>
                    </a:lnTo>
                    <a:lnTo>
                      <a:pt x="430" y="798"/>
                    </a:lnTo>
                    <a:lnTo>
                      <a:pt x="397" y="809"/>
                    </a:lnTo>
                    <a:lnTo>
                      <a:pt x="361" y="815"/>
                    </a:lnTo>
                    <a:lnTo>
                      <a:pt x="320" y="817"/>
                    </a:lnTo>
                    <a:lnTo>
                      <a:pt x="315" y="817"/>
                    </a:lnTo>
                    <a:lnTo>
                      <a:pt x="275" y="815"/>
                    </a:lnTo>
                    <a:lnTo>
                      <a:pt x="239" y="809"/>
                    </a:lnTo>
                    <a:lnTo>
                      <a:pt x="205" y="798"/>
                    </a:lnTo>
                    <a:lnTo>
                      <a:pt x="174" y="785"/>
                    </a:lnTo>
                    <a:lnTo>
                      <a:pt x="147" y="769"/>
                    </a:lnTo>
                    <a:lnTo>
                      <a:pt x="123" y="750"/>
                    </a:lnTo>
                    <a:lnTo>
                      <a:pt x="102" y="728"/>
                    </a:lnTo>
                    <a:lnTo>
                      <a:pt x="83" y="705"/>
                    </a:lnTo>
                    <a:lnTo>
                      <a:pt x="66" y="679"/>
                    </a:lnTo>
                    <a:lnTo>
                      <a:pt x="53" y="653"/>
                    </a:lnTo>
                    <a:lnTo>
                      <a:pt x="40" y="625"/>
                    </a:lnTo>
                    <a:lnTo>
                      <a:pt x="31" y="598"/>
                    </a:lnTo>
                    <a:lnTo>
                      <a:pt x="22" y="570"/>
                    </a:lnTo>
                    <a:lnTo>
                      <a:pt x="15" y="541"/>
                    </a:lnTo>
                    <a:lnTo>
                      <a:pt x="10" y="514"/>
                    </a:lnTo>
                    <a:lnTo>
                      <a:pt x="6" y="486"/>
                    </a:lnTo>
                    <a:lnTo>
                      <a:pt x="3" y="460"/>
                    </a:lnTo>
                    <a:lnTo>
                      <a:pt x="1" y="435"/>
                    </a:lnTo>
                    <a:lnTo>
                      <a:pt x="0" y="411"/>
                    </a:lnTo>
                    <a:lnTo>
                      <a:pt x="0" y="390"/>
                    </a:lnTo>
                    <a:lnTo>
                      <a:pt x="0" y="371"/>
                    </a:lnTo>
                    <a:lnTo>
                      <a:pt x="1" y="355"/>
                    </a:lnTo>
                    <a:lnTo>
                      <a:pt x="1" y="342"/>
                    </a:lnTo>
                    <a:lnTo>
                      <a:pt x="2" y="332"/>
                    </a:lnTo>
                    <a:lnTo>
                      <a:pt x="2" y="326"/>
                    </a:lnTo>
                    <a:lnTo>
                      <a:pt x="3" y="324"/>
                    </a:lnTo>
                    <a:lnTo>
                      <a:pt x="6" y="280"/>
                    </a:lnTo>
                    <a:lnTo>
                      <a:pt x="14" y="238"/>
                    </a:lnTo>
                    <a:lnTo>
                      <a:pt x="23" y="203"/>
                    </a:lnTo>
                    <a:lnTo>
                      <a:pt x="36" y="170"/>
                    </a:lnTo>
                    <a:lnTo>
                      <a:pt x="50" y="141"/>
                    </a:lnTo>
                    <a:lnTo>
                      <a:pt x="67" y="116"/>
                    </a:lnTo>
                    <a:lnTo>
                      <a:pt x="85" y="94"/>
                    </a:lnTo>
                    <a:lnTo>
                      <a:pt x="104" y="75"/>
                    </a:lnTo>
                    <a:lnTo>
                      <a:pt x="124" y="58"/>
                    </a:lnTo>
                    <a:lnTo>
                      <a:pt x="145" y="44"/>
                    </a:lnTo>
                    <a:lnTo>
                      <a:pt x="166" y="33"/>
                    </a:lnTo>
                    <a:lnTo>
                      <a:pt x="187" y="23"/>
                    </a:lnTo>
                    <a:lnTo>
                      <a:pt x="207" y="16"/>
                    </a:lnTo>
                    <a:lnTo>
                      <a:pt x="227" y="11"/>
                    </a:lnTo>
                    <a:lnTo>
                      <a:pt x="246" y="6"/>
                    </a:lnTo>
                    <a:lnTo>
                      <a:pt x="264" y="3"/>
                    </a:lnTo>
                    <a:lnTo>
                      <a:pt x="279" y="1"/>
                    </a:lnTo>
                    <a:lnTo>
                      <a:pt x="292" y="0"/>
                    </a:lnTo>
                    <a:lnTo>
                      <a:pt x="304" y="0"/>
                    </a:lnTo>
                    <a:lnTo>
                      <a:pt x="31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5" name="Freeform 65">
                <a:extLst>
                  <a:ext uri="{FF2B5EF4-FFF2-40B4-BE49-F238E27FC236}">
                    <a16:creationId xmlns:a16="http://schemas.microsoft.com/office/drawing/2014/main" id="{7F52463F-8CED-40F6-B4C0-9E4DECE421FA}"/>
                  </a:ext>
                </a:extLst>
              </p:cNvPr>
              <p:cNvSpPr>
                <a:spLocks/>
              </p:cNvSpPr>
              <p:nvPr/>
            </p:nvSpPr>
            <p:spPr bwMode="auto">
              <a:xfrm>
                <a:off x="8615360" y="3320888"/>
                <a:ext cx="376240" cy="104149"/>
              </a:xfrm>
              <a:custGeom>
                <a:avLst/>
                <a:gdLst>
                  <a:gd name="T0" fmla="*/ 1747 w 3465"/>
                  <a:gd name="T1" fmla="*/ 0 h 959"/>
                  <a:gd name="T2" fmla="*/ 1788 w 3465"/>
                  <a:gd name="T3" fmla="*/ 8 h 959"/>
                  <a:gd name="T4" fmla="*/ 1828 w 3465"/>
                  <a:gd name="T5" fmla="*/ 35 h 959"/>
                  <a:gd name="T6" fmla="*/ 1844 w 3465"/>
                  <a:gd name="T7" fmla="*/ 86 h 959"/>
                  <a:gd name="T8" fmla="*/ 1815 w 3465"/>
                  <a:gd name="T9" fmla="*/ 176 h 959"/>
                  <a:gd name="T10" fmla="*/ 2026 w 3465"/>
                  <a:gd name="T11" fmla="*/ 0 h 959"/>
                  <a:gd name="T12" fmla="*/ 2064 w 3465"/>
                  <a:gd name="T13" fmla="*/ 19 h 959"/>
                  <a:gd name="T14" fmla="*/ 2162 w 3465"/>
                  <a:gd name="T15" fmla="*/ 71 h 959"/>
                  <a:gd name="T16" fmla="*/ 2294 w 3465"/>
                  <a:gd name="T17" fmla="*/ 144 h 959"/>
                  <a:gd name="T18" fmla="*/ 2428 w 3465"/>
                  <a:gd name="T19" fmla="*/ 227 h 959"/>
                  <a:gd name="T20" fmla="*/ 2521 w 3465"/>
                  <a:gd name="T21" fmla="*/ 208 h 959"/>
                  <a:gd name="T22" fmla="*/ 2560 w 3465"/>
                  <a:gd name="T23" fmla="*/ 189 h 959"/>
                  <a:gd name="T24" fmla="*/ 2727 w 3465"/>
                  <a:gd name="T25" fmla="*/ 326 h 959"/>
                  <a:gd name="T26" fmla="*/ 2706 w 3465"/>
                  <a:gd name="T27" fmla="*/ 250 h 959"/>
                  <a:gd name="T28" fmla="*/ 2728 w 3465"/>
                  <a:gd name="T29" fmla="*/ 209 h 959"/>
                  <a:gd name="T30" fmla="*/ 2766 w 3465"/>
                  <a:gd name="T31" fmla="*/ 192 h 959"/>
                  <a:gd name="T32" fmla="*/ 2795 w 3465"/>
                  <a:gd name="T33" fmla="*/ 189 h 959"/>
                  <a:gd name="T34" fmla="*/ 2816 w 3465"/>
                  <a:gd name="T35" fmla="*/ 191 h 959"/>
                  <a:gd name="T36" fmla="*/ 2854 w 3465"/>
                  <a:gd name="T37" fmla="*/ 202 h 959"/>
                  <a:gd name="T38" fmla="*/ 2883 w 3465"/>
                  <a:gd name="T39" fmla="*/ 237 h 959"/>
                  <a:gd name="T40" fmla="*/ 2874 w 3465"/>
                  <a:gd name="T41" fmla="*/ 303 h 959"/>
                  <a:gd name="T42" fmla="*/ 2905 w 3465"/>
                  <a:gd name="T43" fmla="*/ 592 h 959"/>
                  <a:gd name="T44" fmla="*/ 3052 w 3465"/>
                  <a:gd name="T45" fmla="*/ 199 h 959"/>
                  <a:gd name="T46" fmla="*/ 3129 w 3465"/>
                  <a:gd name="T47" fmla="*/ 239 h 959"/>
                  <a:gd name="T48" fmla="*/ 3241 w 3465"/>
                  <a:gd name="T49" fmla="*/ 300 h 959"/>
                  <a:gd name="T50" fmla="*/ 3366 w 3465"/>
                  <a:gd name="T51" fmla="*/ 379 h 959"/>
                  <a:gd name="T52" fmla="*/ 3444 w 3465"/>
                  <a:gd name="T53" fmla="*/ 479 h 959"/>
                  <a:gd name="T54" fmla="*/ 3464 w 3465"/>
                  <a:gd name="T55" fmla="*/ 602 h 959"/>
                  <a:gd name="T56" fmla="*/ 2 w 3465"/>
                  <a:gd name="T57" fmla="*/ 568 h 959"/>
                  <a:gd name="T58" fmla="*/ 33 w 3465"/>
                  <a:gd name="T59" fmla="*/ 451 h 959"/>
                  <a:gd name="T60" fmla="*/ 130 w 3465"/>
                  <a:gd name="T61" fmla="*/ 355 h 959"/>
                  <a:gd name="T62" fmla="*/ 253 w 3465"/>
                  <a:gd name="T63" fmla="*/ 284 h 959"/>
                  <a:gd name="T64" fmla="*/ 358 w 3465"/>
                  <a:gd name="T65" fmla="*/ 226 h 959"/>
                  <a:gd name="T66" fmla="*/ 424 w 3465"/>
                  <a:gd name="T67" fmla="*/ 193 h 959"/>
                  <a:gd name="T68" fmla="*/ 634 w 3465"/>
                  <a:gd name="T69" fmla="*/ 381 h 959"/>
                  <a:gd name="T70" fmla="*/ 582 w 3465"/>
                  <a:gd name="T71" fmla="*/ 283 h 959"/>
                  <a:gd name="T72" fmla="*/ 586 w 3465"/>
                  <a:gd name="T73" fmla="*/ 226 h 959"/>
                  <a:gd name="T74" fmla="*/ 619 w 3465"/>
                  <a:gd name="T75" fmla="*/ 198 h 959"/>
                  <a:gd name="T76" fmla="*/ 656 w 3465"/>
                  <a:gd name="T77" fmla="*/ 190 h 959"/>
                  <a:gd name="T78" fmla="*/ 674 w 3465"/>
                  <a:gd name="T79" fmla="*/ 189 h 959"/>
                  <a:gd name="T80" fmla="*/ 708 w 3465"/>
                  <a:gd name="T81" fmla="*/ 195 h 959"/>
                  <a:gd name="T82" fmla="*/ 744 w 3465"/>
                  <a:gd name="T83" fmla="*/ 216 h 959"/>
                  <a:gd name="T84" fmla="*/ 757 w 3465"/>
                  <a:gd name="T85" fmla="*/ 265 h 959"/>
                  <a:gd name="T86" fmla="*/ 722 w 3465"/>
                  <a:gd name="T87" fmla="*/ 352 h 959"/>
                  <a:gd name="T88" fmla="*/ 907 w 3465"/>
                  <a:gd name="T89" fmla="*/ 190 h 959"/>
                  <a:gd name="T90" fmla="*/ 965 w 3465"/>
                  <a:gd name="T91" fmla="*/ 218 h 959"/>
                  <a:gd name="T92" fmla="*/ 1065 w 3465"/>
                  <a:gd name="T93" fmla="*/ 209 h 959"/>
                  <a:gd name="T94" fmla="*/ 1206 w 3465"/>
                  <a:gd name="T95" fmla="*/ 124 h 959"/>
                  <a:gd name="T96" fmla="*/ 1333 w 3465"/>
                  <a:gd name="T97" fmla="*/ 55 h 959"/>
                  <a:gd name="T98" fmla="*/ 1418 w 3465"/>
                  <a:gd name="T99" fmla="*/ 12 h 959"/>
                  <a:gd name="T100" fmla="*/ 1597 w 3465"/>
                  <a:gd name="T101" fmla="*/ 501 h 959"/>
                  <a:gd name="T102" fmla="*/ 1638 w 3465"/>
                  <a:gd name="T103" fmla="*/ 150 h 959"/>
                  <a:gd name="T104" fmla="*/ 1623 w 3465"/>
                  <a:gd name="T105" fmla="*/ 71 h 959"/>
                  <a:gd name="T106" fmla="*/ 1648 w 3465"/>
                  <a:gd name="T107" fmla="*/ 25 h 959"/>
                  <a:gd name="T108" fmla="*/ 1690 w 3465"/>
                  <a:gd name="T109" fmla="*/ 5 h 959"/>
                  <a:gd name="T110" fmla="*/ 1727 w 3465"/>
                  <a:gd name="T111" fmla="*/ 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65" h="959">
                    <a:moveTo>
                      <a:pt x="1732" y="0"/>
                    </a:moveTo>
                    <a:lnTo>
                      <a:pt x="1733" y="0"/>
                    </a:lnTo>
                    <a:lnTo>
                      <a:pt x="1739" y="0"/>
                    </a:lnTo>
                    <a:lnTo>
                      <a:pt x="1747" y="0"/>
                    </a:lnTo>
                    <a:lnTo>
                      <a:pt x="1756" y="1"/>
                    </a:lnTo>
                    <a:lnTo>
                      <a:pt x="1766" y="3"/>
                    </a:lnTo>
                    <a:lnTo>
                      <a:pt x="1776" y="5"/>
                    </a:lnTo>
                    <a:lnTo>
                      <a:pt x="1788" y="8"/>
                    </a:lnTo>
                    <a:lnTo>
                      <a:pt x="1798" y="13"/>
                    </a:lnTo>
                    <a:lnTo>
                      <a:pt x="1809" y="19"/>
                    </a:lnTo>
                    <a:lnTo>
                      <a:pt x="1819" y="25"/>
                    </a:lnTo>
                    <a:lnTo>
                      <a:pt x="1828" y="35"/>
                    </a:lnTo>
                    <a:lnTo>
                      <a:pt x="1835" y="44"/>
                    </a:lnTo>
                    <a:lnTo>
                      <a:pt x="1840" y="57"/>
                    </a:lnTo>
                    <a:lnTo>
                      <a:pt x="1843" y="71"/>
                    </a:lnTo>
                    <a:lnTo>
                      <a:pt x="1844" y="86"/>
                    </a:lnTo>
                    <a:lnTo>
                      <a:pt x="1842" y="105"/>
                    </a:lnTo>
                    <a:lnTo>
                      <a:pt x="1837" y="126"/>
                    </a:lnTo>
                    <a:lnTo>
                      <a:pt x="1829" y="150"/>
                    </a:lnTo>
                    <a:lnTo>
                      <a:pt x="1815" y="176"/>
                    </a:lnTo>
                    <a:lnTo>
                      <a:pt x="1798" y="206"/>
                    </a:lnTo>
                    <a:lnTo>
                      <a:pt x="1776" y="238"/>
                    </a:lnTo>
                    <a:lnTo>
                      <a:pt x="1869" y="501"/>
                    </a:lnTo>
                    <a:lnTo>
                      <a:pt x="2026" y="0"/>
                    </a:lnTo>
                    <a:lnTo>
                      <a:pt x="2028" y="2"/>
                    </a:lnTo>
                    <a:lnTo>
                      <a:pt x="2036" y="5"/>
                    </a:lnTo>
                    <a:lnTo>
                      <a:pt x="2048" y="12"/>
                    </a:lnTo>
                    <a:lnTo>
                      <a:pt x="2064" y="19"/>
                    </a:lnTo>
                    <a:lnTo>
                      <a:pt x="2084" y="29"/>
                    </a:lnTo>
                    <a:lnTo>
                      <a:pt x="2107" y="41"/>
                    </a:lnTo>
                    <a:lnTo>
                      <a:pt x="2133" y="55"/>
                    </a:lnTo>
                    <a:lnTo>
                      <a:pt x="2162" y="71"/>
                    </a:lnTo>
                    <a:lnTo>
                      <a:pt x="2192" y="87"/>
                    </a:lnTo>
                    <a:lnTo>
                      <a:pt x="2225" y="105"/>
                    </a:lnTo>
                    <a:lnTo>
                      <a:pt x="2259" y="124"/>
                    </a:lnTo>
                    <a:lnTo>
                      <a:pt x="2294" y="144"/>
                    </a:lnTo>
                    <a:lnTo>
                      <a:pt x="2330" y="165"/>
                    </a:lnTo>
                    <a:lnTo>
                      <a:pt x="2366" y="187"/>
                    </a:lnTo>
                    <a:lnTo>
                      <a:pt x="2401" y="209"/>
                    </a:lnTo>
                    <a:lnTo>
                      <a:pt x="2428" y="227"/>
                    </a:lnTo>
                    <a:lnTo>
                      <a:pt x="2451" y="245"/>
                    </a:lnTo>
                    <a:lnTo>
                      <a:pt x="2477" y="231"/>
                    </a:lnTo>
                    <a:lnTo>
                      <a:pt x="2500" y="218"/>
                    </a:lnTo>
                    <a:lnTo>
                      <a:pt x="2521" y="208"/>
                    </a:lnTo>
                    <a:lnTo>
                      <a:pt x="2537" y="199"/>
                    </a:lnTo>
                    <a:lnTo>
                      <a:pt x="2550" y="193"/>
                    </a:lnTo>
                    <a:lnTo>
                      <a:pt x="2558" y="190"/>
                    </a:lnTo>
                    <a:lnTo>
                      <a:pt x="2560" y="189"/>
                    </a:lnTo>
                    <a:lnTo>
                      <a:pt x="2687" y="592"/>
                    </a:lnTo>
                    <a:lnTo>
                      <a:pt x="2761" y="381"/>
                    </a:lnTo>
                    <a:lnTo>
                      <a:pt x="2742" y="352"/>
                    </a:lnTo>
                    <a:lnTo>
                      <a:pt x="2727" y="326"/>
                    </a:lnTo>
                    <a:lnTo>
                      <a:pt x="2717" y="303"/>
                    </a:lnTo>
                    <a:lnTo>
                      <a:pt x="2710" y="283"/>
                    </a:lnTo>
                    <a:lnTo>
                      <a:pt x="2707" y="265"/>
                    </a:lnTo>
                    <a:lnTo>
                      <a:pt x="2706" y="250"/>
                    </a:lnTo>
                    <a:lnTo>
                      <a:pt x="2709" y="237"/>
                    </a:lnTo>
                    <a:lnTo>
                      <a:pt x="2713" y="226"/>
                    </a:lnTo>
                    <a:lnTo>
                      <a:pt x="2720" y="216"/>
                    </a:lnTo>
                    <a:lnTo>
                      <a:pt x="2728" y="209"/>
                    </a:lnTo>
                    <a:lnTo>
                      <a:pt x="2737" y="202"/>
                    </a:lnTo>
                    <a:lnTo>
                      <a:pt x="2746" y="198"/>
                    </a:lnTo>
                    <a:lnTo>
                      <a:pt x="2757" y="195"/>
                    </a:lnTo>
                    <a:lnTo>
                      <a:pt x="2766" y="192"/>
                    </a:lnTo>
                    <a:lnTo>
                      <a:pt x="2774" y="191"/>
                    </a:lnTo>
                    <a:lnTo>
                      <a:pt x="2783" y="190"/>
                    </a:lnTo>
                    <a:lnTo>
                      <a:pt x="2790" y="189"/>
                    </a:lnTo>
                    <a:lnTo>
                      <a:pt x="2795" y="189"/>
                    </a:lnTo>
                    <a:lnTo>
                      <a:pt x="2796" y="189"/>
                    </a:lnTo>
                    <a:lnTo>
                      <a:pt x="2802" y="189"/>
                    </a:lnTo>
                    <a:lnTo>
                      <a:pt x="2808" y="190"/>
                    </a:lnTo>
                    <a:lnTo>
                      <a:pt x="2816" y="191"/>
                    </a:lnTo>
                    <a:lnTo>
                      <a:pt x="2826" y="192"/>
                    </a:lnTo>
                    <a:lnTo>
                      <a:pt x="2835" y="195"/>
                    </a:lnTo>
                    <a:lnTo>
                      <a:pt x="2845" y="198"/>
                    </a:lnTo>
                    <a:lnTo>
                      <a:pt x="2854" y="202"/>
                    </a:lnTo>
                    <a:lnTo>
                      <a:pt x="2864" y="209"/>
                    </a:lnTo>
                    <a:lnTo>
                      <a:pt x="2871" y="216"/>
                    </a:lnTo>
                    <a:lnTo>
                      <a:pt x="2877" y="226"/>
                    </a:lnTo>
                    <a:lnTo>
                      <a:pt x="2883" y="237"/>
                    </a:lnTo>
                    <a:lnTo>
                      <a:pt x="2885" y="250"/>
                    </a:lnTo>
                    <a:lnTo>
                      <a:pt x="2885" y="265"/>
                    </a:lnTo>
                    <a:lnTo>
                      <a:pt x="2882" y="283"/>
                    </a:lnTo>
                    <a:lnTo>
                      <a:pt x="2874" y="303"/>
                    </a:lnTo>
                    <a:lnTo>
                      <a:pt x="2865" y="326"/>
                    </a:lnTo>
                    <a:lnTo>
                      <a:pt x="2850" y="352"/>
                    </a:lnTo>
                    <a:lnTo>
                      <a:pt x="2830" y="381"/>
                    </a:lnTo>
                    <a:lnTo>
                      <a:pt x="2905" y="592"/>
                    </a:lnTo>
                    <a:lnTo>
                      <a:pt x="3031" y="189"/>
                    </a:lnTo>
                    <a:lnTo>
                      <a:pt x="3034" y="190"/>
                    </a:lnTo>
                    <a:lnTo>
                      <a:pt x="3040" y="194"/>
                    </a:lnTo>
                    <a:lnTo>
                      <a:pt x="3052" y="199"/>
                    </a:lnTo>
                    <a:lnTo>
                      <a:pt x="3067" y="207"/>
                    </a:lnTo>
                    <a:lnTo>
                      <a:pt x="3084" y="216"/>
                    </a:lnTo>
                    <a:lnTo>
                      <a:pt x="3105" y="227"/>
                    </a:lnTo>
                    <a:lnTo>
                      <a:pt x="3129" y="239"/>
                    </a:lnTo>
                    <a:lnTo>
                      <a:pt x="3155" y="253"/>
                    </a:lnTo>
                    <a:lnTo>
                      <a:pt x="3182" y="268"/>
                    </a:lnTo>
                    <a:lnTo>
                      <a:pt x="3212" y="284"/>
                    </a:lnTo>
                    <a:lnTo>
                      <a:pt x="3241" y="300"/>
                    </a:lnTo>
                    <a:lnTo>
                      <a:pt x="3271" y="318"/>
                    </a:lnTo>
                    <a:lnTo>
                      <a:pt x="3303" y="337"/>
                    </a:lnTo>
                    <a:lnTo>
                      <a:pt x="3333" y="356"/>
                    </a:lnTo>
                    <a:lnTo>
                      <a:pt x="3366" y="379"/>
                    </a:lnTo>
                    <a:lnTo>
                      <a:pt x="3392" y="403"/>
                    </a:lnTo>
                    <a:lnTo>
                      <a:pt x="3414" y="427"/>
                    </a:lnTo>
                    <a:lnTo>
                      <a:pt x="3431" y="452"/>
                    </a:lnTo>
                    <a:lnTo>
                      <a:pt x="3444" y="479"/>
                    </a:lnTo>
                    <a:lnTo>
                      <a:pt x="3452" y="507"/>
                    </a:lnTo>
                    <a:lnTo>
                      <a:pt x="3459" y="537"/>
                    </a:lnTo>
                    <a:lnTo>
                      <a:pt x="3462" y="568"/>
                    </a:lnTo>
                    <a:lnTo>
                      <a:pt x="3464" y="602"/>
                    </a:lnTo>
                    <a:lnTo>
                      <a:pt x="3465" y="959"/>
                    </a:lnTo>
                    <a:lnTo>
                      <a:pt x="0" y="959"/>
                    </a:lnTo>
                    <a:lnTo>
                      <a:pt x="0" y="602"/>
                    </a:lnTo>
                    <a:lnTo>
                      <a:pt x="2" y="568"/>
                    </a:lnTo>
                    <a:lnTo>
                      <a:pt x="5" y="536"/>
                    </a:lnTo>
                    <a:lnTo>
                      <a:pt x="12" y="506"/>
                    </a:lnTo>
                    <a:lnTo>
                      <a:pt x="20" y="478"/>
                    </a:lnTo>
                    <a:lnTo>
                      <a:pt x="33" y="451"/>
                    </a:lnTo>
                    <a:lnTo>
                      <a:pt x="49" y="426"/>
                    </a:lnTo>
                    <a:lnTo>
                      <a:pt x="70" y="402"/>
                    </a:lnTo>
                    <a:lnTo>
                      <a:pt x="98" y="379"/>
                    </a:lnTo>
                    <a:lnTo>
                      <a:pt x="130" y="355"/>
                    </a:lnTo>
                    <a:lnTo>
                      <a:pt x="161" y="336"/>
                    </a:lnTo>
                    <a:lnTo>
                      <a:pt x="192" y="318"/>
                    </a:lnTo>
                    <a:lnTo>
                      <a:pt x="223" y="300"/>
                    </a:lnTo>
                    <a:lnTo>
                      <a:pt x="253" y="284"/>
                    </a:lnTo>
                    <a:lnTo>
                      <a:pt x="282" y="267"/>
                    </a:lnTo>
                    <a:lnTo>
                      <a:pt x="309" y="252"/>
                    </a:lnTo>
                    <a:lnTo>
                      <a:pt x="335" y="238"/>
                    </a:lnTo>
                    <a:lnTo>
                      <a:pt x="358" y="226"/>
                    </a:lnTo>
                    <a:lnTo>
                      <a:pt x="379" y="215"/>
                    </a:lnTo>
                    <a:lnTo>
                      <a:pt x="397" y="206"/>
                    </a:lnTo>
                    <a:lnTo>
                      <a:pt x="412" y="198"/>
                    </a:lnTo>
                    <a:lnTo>
                      <a:pt x="424" y="193"/>
                    </a:lnTo>
                    <a:lnTo>
                      <a:pt x="430" y="190"/>
                    </a:lnTo>
                    <a:lnTo>
                      <a:pt x="433" y="189"/>
                    </a:lnTo>
                    <a:lnTo>
                      <a:pt x="560" y="592"/>
                    </a:lnTo>
                    <a:lnTo>
                      <a:pt x="634" y="381"/>
                    </a:lnTo>
                    <a:lnTo>
                      <a:pt x="614" y="352"/>
                    </a:lnTo>
                    <a:lnTo>
                      <a:pt x="600" y="326"/>
                    </a:lnTo>
                    <a:lnTo>
                      <a:pt x="590" y="303"/>
                    </a:lnTo>
                    <a:lnTo>
                      <a:pt x="582" y="283"/>
                    </a:lnTo>
                    <a:lnTo>
                      <a:pt x="579" y="265"/>
                    </a:lnTo>
                    <a:lnTo>
                      <a:pt x="579" y="250"/>
                    </a:lnTo>
                    <a:lnTo>
                      <a:pt x="581" y="237"/>
                    </a:lnTo>
                    <a:lnTo>
                      <a:pt x="586" y="226"/>
                    </a:lnTo>
                    <a:lnTo>
                      <a:pt x="593" y="216"/>
                    </a:lnTo>
                    <a:lnTo>
                      <a:pt x="600" y="209"/>
                    </a:lnTo>
                    <a:lnTo>
                      <a:pt x="610" y="202"/>
                    </a:lnTo>
                    <a:lnTo>
                      <a:pt x="619" y="198"/>
                    </a:lnTo>
                    <a:lnTo>
                      <a:pt x="628" y="195"/>
                    </a:lnTo>
                    <a:lnTo>
                      <a:pt x="638" y="192"/>
                    </a:lnTo>
                    <a:lnTo>
                      <a:pt x="647" y="191"/>
                    </a:lnTo>
                    <a:lnTo>
                      <a:pt x="656" y="190"/>
                    </a:lnTo>
                    <a:lnTo>
                      <a:pt x="662" y="189"/>
                    </a:lnTo>
                    <a:lnTo>
                      <a:pt x="667" y="189"/>
                    </a:lnTo>
                    <a:lnTo>
                      <a:pt x="669" y="189"/>
                    </a:lnTo>
                    <a:lnTo>
                      <a:pt x="674" y="189"/>
                    </a:lnTo>
                    <a:lnTo>
                      <a:pt x="681" y="190"/>
                    </a:lnTo>
                    <a:lnTo>
                      <a:pt x="689" y="191"/>
                    </a:lnTo>
                    <a:lnTo>
                      <a:pt x="698" y="192"/>
                    </a:lnTo>
                    <a:lnTo>
                      <a:pt x="708" y="195"/>
                    </a:lnTo>
                    <a:lnTo>
                      <a:pt x="718" y="198"/>
                    </a:lnTo>
                    <a:lnTo>
                      <a:pt x="727" y="202"/>
                    </a:lnTo>
                    <a:lnTo>
                      <a:pt x="736" y="209"/>
                    </a:lnTo>
                    <a:lnTo>
                      <a:pt x="744" y="216"/>
                    </a:lnTo>
                    <a:lnTo>
                      <a:pt x="750" y="226"/>
                    </a:lnTo>
                    <a:lnTo>
                      <a:pt x="755" y="237"/>
                    </a:lnTo>
                    <a:lnTo>
                      <a:pt x="758" y="250"/>
                    </a:lnTo>
                    <a:lnTo>
                      <a:pt x="757" y="265"/>
                    </a:lnTo>
                    <a:lnTo>
                      <a:pt x="754" y="283"/>
                    </a:lnTo>
                    <a:lnTo>
                      <a:pt x="747" y="303"/>
                    </a:lnTo>
                    <a:lnTo>
                      <a:pt x="737" y="326"/>
                    </a:lnTo>
                    <a:lnTo>
                      <a:pt x="722" y="352"/>
                    </a:lnTo>
                    <a:lnTo>
                      <a:pt x="703" y="381"/>
                    </a:lnTo>
                    <a:lnTo>
                      <a:pt x="777" y="592"/>
                    </a:lnTo>
                    <a:lnTo>
                      <a:pt x="904" y="189"/>
                    </a:lnTo>
                    <a:lnTo>
                      <a:pt x="907" y="190"/>
                    </a:lnTo>
                    <a:lnTo>
                      <a:pt x="914" y="194"/>
                    </a:lnTo>
                    <a:lnTo>
                      <a:pt x="927" y="199"/>
                    </a:lnTo>
                    <a:lnTo>
                      <a:pt x="944" y="208"/>
                    </a:lnTo>
                    <a:lnTo>
                      <a:pt x="965" y="218"/>
                    </a:lnTo>
                    <a:lnTo>
                      <a:pt x="988" y="231"/>
                    </a:lnTo>
                    <a:lnTo>
                      <a:pt x="1014" y="246"/>
                    </a:lnTo>
                    <a:lnTo>
                      <a:pt x="1038" y="227"/>
                    </a:lnTo>
                    <a:lnTo>
                      <a:pt x="1065" y="209"/>
                    </a:lnTo>
                    <a:lnTo>
                      <a:pt x="1100" y="187"/>
                    </a:lnTo>
                    <a:lnTo>
                      <a:pt x="1136" y="165"/>
                    </a:lnTo>
                    <a:lnTo>
                      <a:pt x="1172" y="144"/>
                    </a:lnTo>
                    <a:lnTo>
                      <a:pt x="1206" y="124"/>
                    </a:lnTo>
                    <a:lnTo>
                      <a:pt x="1241" y="105"/>
                    </a:lnTo>
                    <a:lnTo>
                      <a:pt x="1274" y="87"/>
                    </a:lnTo>
                    <a:lnTo>
                      <a:pt x="1304" y="71"/>
                    </a:lnTo>
                    <a:lnTo>
                      <a:pt x="1333" y="55"/>
                    </a:lnTo>
                    <a:lnTo>
                      <a:pt x="1359" y="41"/>
                    </a:lnTo>
                    <a:lnTo>
                      <a:pt x="1382" y="29"/>
                    </a:lnTo>
                    <a:lnTo>
                      <a:pt x="1402" y="19"/>
                    </a:lnTo>
                    <a:lnTo>
                      <a:pt x="1418" y="12"/>
                    </a:lnTo>
                    <a:lnTo>
                      <a:pt x="1430" y="5"/>
                    </a:lnTo>
                    <a:lnTo>
                      <a:pt x="1438" y="2"/>
                    </a:lnTo>
                    <a:lnTo>
                      <a:pt x="1440" y="0"/>
                    </a:lnTo>
                    <a:lnTo>
                      <a:pt x="1597" y="501"/>
                    </a:lnTo>
                    <a:lnTo>
                      <a:pt x="1690" y="238"/>
                    </a:lnTo>
                    <a:lnTo>
                      <a:pt x="1668" y="206"/>
                    </a:lnTo>
                    <a:lnTo>
                      <a:pt x="1651" y="176"/>
                    </a:lnTo>
                    <a:lnTo>
                      <a:pt x="1638" y="150"/>
                    </a:lnTo>
                    <a:lnTo>
                      <a:pt x="1629" y="126"/>
                    </a:lnTo>
                    <a:lnTo>
                      <a:pt x="1624" y="105"/>
                    </a:lnTo>
                    <a:lnTo>
                      <a:pt x="1622" y="86"/>
                    </a:lnTo>
                    <a:lnTo>
                      <a:pt x="1623" y="71"/>
                    </a:lnTo>
                    <a:lnTo>
                      <a:pt x="1626" y="56"/>
                    </a:lnTo>
                    <a:lnTo>
                      <a:pt x="1631" y="44"/>
                    </a:lnTo>
                    <a:lnTo>
                      <a:pt x="1638" y="34"/>
                    </a:lnTo>
                    <a:lnTo>
                      <a:pt x="1648" y="25"/>
                    </a:lnTo>
                    <a:lnTo>
                      <a:pt x="1657" y="18"/>
                    </a:lnTo>
                    <a:lnTo>
                      <a:pt x="1668" y="13"/>
                    </a:lnTo>
                    <a:lnTo>
                      <a:pt x="1678" y="8"/>
                    </a:lnTo>
                    <a:lnTo>
                      <a:pt x="1690" y="5"/>
                    </a:lnTo>
                    <a:lnTo>
                      <a:pt x="1700" y="3"/>
                    </a:lnTo>
                    <a:lnTo>
                      <a:pt x="1710" y="1"/>
                    </a:lnTo>
                    <a:lnTo>
                      <a:pt x="1719" y="0"/>
                    </a:lnTo>
                    <a:lnTo>
                      <a:pt x="1727" y="0"/>
                    </a:lnTo>
                    <a:lnTo>
                      <a:pt x="173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6" name="Freeform 66">
                <a:extLst>
                  <a:ext uri="{FF2B5EF4-FFF2-40B4-BE49-F238E27FC236}">
                    <a16:creationId xmlns:a16="http://schemas.microsoft.com/office/drawing/2014/main" id="{678079A7-42E3-42BF-8729-2A01F692739D}"/>
                  </a:ext>
                </a:extLst>
              </p:cNvPr>
              <p:cNvSpPr>
                <a:spLocks/>
              </p:cNvSpPr>
              <p:nvPr/>
            </p:nvSpPr>
            <p:spPr bwMode="auto">
              <a:xfrm>
                <a:off x="8653115" y="3244077"/>
                <a:ext cx="68999" cy="88527"/>
              </a:xfrm>
              <a:custGeom>
                <a:avLst/>
                <a:gdLst>
                  <a:gd name="T0" fmla="*/ 317 w 635"/>
                  <a:gd name="T1" fmla="*/ 0 h 817"/>
                  <a:gd name="T2" fmla="*/ 331 w 635"/>
                  <a:gd name="T3" fmla="*/ 0 h 817"/>
                  <a:gd name="T4" fmla="*/ 356 w 635"/>
                  <a:gd name="T5" fmla="*/ 1 h 817"/>
                  <a:gd name="T6" fmla="*/ 389 w 635"/>
                  <a:gd name="T7" fmla="*/ 6 h 817"/>
                  <a:gd name="T8" fmla="*/ 428 w 635"/>
                  <a:gd name="T9" fmla="*/ 16 h 817"/>
                  <a:gd name="T10" fmla="*/ 469 w 635"/>
                  <a:gd name="T11" fmla="*/ 33 h 817"/>
                  <a:gd name="T12" fmla="*/ 511 w 635"/>
                  <a:gd name="T13" fmla="*/ 58 h 817"/>
                  <a:gd name="T14" fmla="*/ 550 w 635"/>
                  <a:gd name="T15" fmla="*/ 94 h 817"/>
                  <a:gd name="T16" fmla="*/ 584 w 635"/>
                  <a:gd name="T17" fmla="*/ 141 h 817"/>
                  <a:gd name="T18" fmla="*/ 612 w 635"/>
                  <a:gd name="T19" fmla="*/ 203 h 817"/>
                  <a:gd name="T20" fmla="*/ 628 w 635"/>
                  <a:gd name="T21" fmla="*/ 280 h 817"/>
                  <a:gd name="T22" fmla="*/ 633 w 635"/>
                  <a:gd name="T23" fmla="*/ 326 h 817"/>
                  <a:gd name="T24" fmla="*/ 634 w 635"/>
                  <a:gd name="T25" fmla="*/ 342 h 817"/>
                  <a:gd name="T26" fmla="*/ 635 w 635"/>
                  <a:gd name="T27" fmla="*/ 371 h 817"/>
                  <a:gd name="T28" fmla="*/ 635 w 635"/>
                  <a:gd name="T29" fmla="*/ 411 h 817"/>
                  <a:gd name="T30" fmla="*/ 631 w 635"/>
                  <a:gd name="T31" fmla="*/ 460 h 817"/>
                  <a:gd name="T32" fmla="*/ 625 w 635"/>
                  <a:gd name="T33" fmla="*/ 513 h 817"/>
                  <a:gd name="T34" fmla="*/ 613 w 635"/>
                  <a:gd name="T35" fmla="*/ 570 h 817"/>
                  <a:gd name="T36" fmla="*/ 595 w 635"/>
                  <a:gd name="T37" fmla="*/ 625 h 817"/>
                  <a:gd name="T38" fmla="*/ 568 w 635"/>
                  <a:gd name="T39" fmla="*/ 679 h 817"/>
                  <a:gd name="T40" fmla="*/ 533 w 635"/>
                  <a:gd name="T41" fmla="*/ 728 h 817"/>
                  <a:gd name="T42" fmla="*/ 488 w 635"/>
                  <a:gd name="T43" fmla="*/ 769 h 817"/>
                  <a:gd name="T44" fmla="*/ 430 w 635"/>
                  <a:gd name="T45" fmla="*/ 798 h 817"/>
                  <a:gd name="T46" fmla="*/ 359 w 635"/>
                  <a:gd name="T47" fmla="*/ 815 h 817"/>
                  <a:gd name="T48" fmla="*/ 315 w 635"/>
                  <a:gd name="T49" fmla="*/ 817 h 817"/>
                  <a:gd name="T50" fmla="*/ 237 w 635"/>
                  <a:gd name="T51" fmla="*/ 809 h 817"/>
                  <a:gd name="T52" fmla="*/ 174 w 635"/>
                  <a:gd name="T53" fmla="*/ 785 h 817"/>
                  <a:gd name="T54" fmla="*/ 123 w 635"/>
                  <a:gd name="T55" fmla="*/ 750 h 817"/>
                  <a:gd name="T56" fmla="*/ 83 w 635"/>
                  <a:gd name="T57" fmla="*/ 705 h 817"/>
                  <a:gd name="T58" fmla="*/ 52 w 635"/>
                  <a:gd name="T59" fmla="*/ 653 h 817"/>
                  <a:gd name="T60" fmla="*/ 30 w 635"/>
                  <a:gd name="T61" fmla="*/ 598 h 817"/>
                  <a:gd name="T62" fmla="*/ 15 w 635"/>
                  <a:gd name="T63" fmla="*/ 541 h 817"/>
                  <a:gd name="T64" fmla="*/ 5 w 635"/>
                  <a:gd name="T65" fmla="*/ 486 h 817"/>
                  <a:gd name="T66" fmla="*/ 1 w 635"/>
                  <a:gd name="T67" fmla="*/ 435 h 817"/>
                  <a:gd name="T68" fmla="*/ 0 w 635"/>
                  <a:gd name="T69" fmla="*/ 390 h 817"/>
                  <a:gd name="T70" fmla="*/ 0 w 635"/>
                  <a:gd name="T71" fmla="*/ 355 h 817"/>
                  <a:gd name="T72" fmla="*/ 1 w 635"/>
                  <a:gd name="T73" fmla="*/ 332 h 817"/>
                  <a:gd name="T74" fmla="*/ 2 w 635"/>
                  <a:gd name="T75" fmla="*/ 324 h 817"/>
                  <a:gd name="T76" fmla="*/ 13 w 635"/>
                  <a:gd name="T77" fmla="*/ 238 h 817"/>
                  <a:gd name="T78" fmla="*/ 36 w 635"/>
                  <a:gd name="T79" fmla="*/ 170 h 817"/>
                  <a:gd name="T80" fmla="*/ 66 w 635"/>
                  <a:gd name="T81" fmla="*/ 116 h 817"/>
                  <a:gd name="T82" fmla="*/ 104 w 635"/>
                  <a:gd name="T83" fmla="*/ 75 h 817"/>
                  <a:gd name="T84" fmla="*/ 145 w 635"/>
                  <a:gd name="T85" fmla="*/ 44 h 817"/>
                  <a:gd name="T86" fmla="*/ 187 w 635"/>
                  <a:gd name="T87" fmla="*/ 23 h 817"/>
                  <a:gd name="T88" fmla="*/ 227 w 635"/>
                  <a:gd name="T89" fmla="*/ 11 h 817"/>
                  <a:gd name="T90" fmla="*/ 263 w 635"/>
                  <a:gd name="T91" fmla="*/ 3 h 817"/>
                  <a:gd name="T92" fmla="*/ 292 w 635"/>
                  <a:gd name="T93" fmla="*/ 0 h 817"/>
                  <a:gd name="T94" fmla="*/ 312 w 635"/>
                  <a:gd name="T95" fmla="*/ 0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5" h="817">
                    <a:moveTo>
                      <a:pt x="312" y="0"/>
                    </a:moveTo>
                    <a:lnTo>
                      <a:pt x="317" y="0"/>
                    </a:lnTo>
                    <a:lnTo>
                      <a:pt x="323" y="0"/>
                    </a:lnTo>
                    <a:lnTo>
                      <a:pt x="331" y="0"/>
                    </a:lnTo>
                    <a:lnTo>
                      <a:pt x="342" y="0"/>
                    </a:lnTo>
                    <a:lnTo>
                      <a:pt x="356" y="1"/>
                    </a:lnTo>
                    <a:lnTo>
                      <a:pt x="372" y="3"/>
                    </a:lnTo>
                    <a:lnTo>
                      <a:pt x="389" y="6"/>
                    </a:lnTo>
                    <a:lnTo>
                      <a:pt x="408" y="11"/>
                    </a:lnTo>
                    <a:lnTo>
                      <a:pt x="428" y="16"/>
                    </a:lnTo>
                    <a:lnTo>
                      <a:pt x="448" y="24"/>
                    </a:lnTo>
                    <a:lnTo>
                      <a:pt x="469" y="33"/>
                    </a:lnTo>
                    <a:lnTo>
                      <a:pt x="490" y="44"/>
                    </a:lnTo>
                    <a:lnTo>
                      <a:pt x="511" y="58"/>
                    </a:lnTo>
                    <a:lnTo>
                      <a:pt x="531" y="75"/>
                    </a:lnTo>
                    <a:lnTo>
                      <a:pt x="550" y="94"/>
                    </a:lnTo>
                    <a:lnTo>
                      <a:pt x="567" y="116"/>
                    </a:lnTo>
                    <a:lnTo>
                      <a:pt x="584" y="141"/>
                    </a:lnTo>
                    <a:lnTo>
                      <a:pt x="599" y="170"/>
                    </a:lnTo>
                    <a:lnTo>
                      <a:pt x="612" y="203"/>
                    </a:lnTo>
                    <a:lnTo>
                      <a:pt x="621" y="238"/>
                    </a:lnTo>
                    <a:lnTo>
                      <a:pt x="628" y="280"/>
                    </a:lnTo>
                    <a:lnTo>
                      <a:pt x="633" y="324"/>
                    </a:lnTo>
                    <a:lnTo>
                      <a:pt x="633" y="326"/>
                    </a:lnTo>
                    <a:lnTo>
                      <a:pt x="633" y="332"/>
                    </a:lnTo>
                    <a:lnTo>
                      <a:pt x="634" y="342"/>
                    </a:lnTo>
                    <a:lnTo>
                      <a:pt x="634" y="354"/>
                    </a:lnTo>
                    <a:lnTo>
                      <a:pt x="635" y="371"/>
                    </a:lnTo>
                    <a:lnTo>
                      <a:pt x="635" y="390"/>
                    </a:lnTo>
                    <a:lnTo>
                      <a:pt x="635" y="411"/>
                    </a:lnTo>
                    <a:lnTo>
                      <a:pt x="634" y="435"/>
                    </a:lnTo>
                    <a:lnTo>
                      <a:pt x="631" y="460"/>
                    </a:lnTo>
                    <a:lnTo>
                      <a:pt x="628" y="485"/>
                    </a:lnTo>
                    <a:lnTo>
                      <a:pt x="625" y="513"/>
                    </a:lnTo>
                    <a:lnTo>
                      <a:pt x="620" y="541"/>
                    </a:lnTo>
                    <a:lnTo>
                      <a:pt x="613" y="570"/>
                    </a:lnTo>
                    <a:lnTo>
                      <a:pt x="604" y="598"/>
                    </a:lnTo>
                    <a:lnTo>
                      <a:pt x="595" y="625"/>
                    </a:lnTo>
                    <a:lnTo>
                      <a:pt x="582" y="653"/>
                    </a:lnTo>
                    <a:lnTo>
                      <a:pt x="568" y="679"/>
                    </a:lnTo>
                    <a:lnTo>
                      <a:pt x="552" y="705"/>
                    </a:lnTo>
                    <a:lnTo>
                      <a:pt x="533" y="728"/>
                    </a:lnTo>
                    <a:lnTo>
                      <a:pt x="512" y="750"/>
                    </a:lnTo>
                    <a:lnTo>
                      <a:pt x="488" y="769"/>
                    </a:lnTo>
                    <a:lnTo>
                      <a:pt x="460" y="785"/>
                    </a:lnTo>
                    <a:lnTo>
                      <a:pt x="430" y="798"/>
                    </a:lnTo>
                    <a:lnTo>
                      <a:pt x="396" y="809"/>
                    </a:lnTo>
                    <a:lnTo>
                      <a:pt x="359" y="815"/>
                    </a:lnTo>
                    <a:lnTo>
                      <a:pt x="319" y="817"/>
                    </a:lnTo>
                    <a:lnTo>
                      <a:pt x="315" y="817"/>
                    </a:lnTo>
                    <a:lnTo>
                      <a:pt x="274" y="815"/>
                    </a:lnTo>
                    <a:lnTo>
                      <a:pt x="237" y="809"/>
                    </a:lnTo>
                    <a:lnTo>
                      <a:pt x="205" y="798"/>
                    </a:lnTo>
                    <a:lnTo>
                      <a:pt x="174" y="785"/>
                    </a:lnTo>
                    <a:lnTo>
                      <a:pt x="147" y="769"/>
                    </a:lnTo>
                    <a:lnTo>
                      <a:pt x="123" y="750"/>
                    </a:lnTo>
                    <a:lnTo>
                      <a:pt x="102" y="728"/>
                    </a:lnTo>
                    <a:lnTo>
                      <a:pt x="83" y="705"/>
                    </a:lnTo>
                    <a:lnTo>
                      <a:pt x="66" y="679"/>
                    </a:lnTo>
                    <a:lnTo>
                      <a:pt x="52" y="653"/>
                    </a:lnTo>
                    <a:lnTo>
                      <a:pt x="40" y="625"/>
                    </a:lnTo>
                    <a:lnTo>
                      <a:pt x="30" y="598"/>
                    </a:lnTo>
                    <a:lnTo>
                      <a:pt x="22" y="570"/>
                    </a:lnTo>
                    <a:lnTo>
                      <a:pt x="15" y="541"/>
                    </a:lnTo>
                    <a:lnTo>
                      <a:pt x="9" y="514"/>
                    </a:lnTo>
                    <a:lnTo>
                      <a:pt x="5" y="486"/>
                    </a:lnTo>
                    <a:lnTo>
                      <a:pt x="3" y="460"/>
                    </a:lnTo>
                    <a:lnTo>
                      <a:pt x="1" y="435"/>
                    </a:lnTo>
                    <a:lnTo>
                      <a:pt x="0" y="411"/>
                    </a:lnTo>
                    <a:lnTo>
                      <a:pt x="0" y="390"/>
                    </a:lnTo>
                    <a:lnTo>
                      <a:pt x="0" y="371"/>
                    </a:lnTo>
                    <a:lnTo>
                      <a:pt x="0" y="355"/>
                    </a:lnTo>
                    <a:lnTo>
                      <a:pt x="1" y="342"/>
                    </a:lnTo>
                    <a:lnTo>
                      <a:pt x="1" y="332"/>
                    </a:lnTo>
                    <a:lnTo>
                      <a:pt x="2" y="326"/>
                    </a:lnTo>
                    <a:lnTo>
                      <a:pt x="2" y="324"/>
                    </a:lnTo>
                    <a:lnTo>
                      <a:pt x="6" y="280"/>
                    </a:lnTo>
                    <a:lnTo>
                      <a:pt x="13" y="238"/>
                    </a:lnTo>
                    <a:lnTo>
                      <a:pt x="23" y="203"/>
                    </a:lnTo>
                    <a:lnTo>
                      <a:pt x="36" y="170"/>
                    </a:lnTo>
                    <a:lnTo>
                      <a:pt x="50" y="141"/>
                    </a:lnTo>
                    <a:lnTo>
                      <a:pt x="66" y="116"/>
                    </a:lnTo>
                    <a:lnTo>
                      <a:pt x="84" y="94"/>
                    </a:lnTo>
                    <a:lnTo>
                      <a:pt x="104" y="75"/>
                    </a:lnTo>
                    <a:lnTo>
                      <a:pt x="124" y="58"/>
                    </a:lnTo>
                    <a:lnTo>
                      <a:pt x="145" y="44"/>
                    </a:lnTo>
                    <a:lnTo>
                      <a:pt x="166" y="33"/>
                    </a:lnTo>
                    <a:lnTo>
                      <a:pt x="187" y="23"/>
                    </a:lnTo>
                    <a:lnTo>
                      <a:pt x="207" y="16"/>
                    </a:lnTo>
                    <a:lnTo>
                      <a:pt x="227" y="11"/>
                    </a:lnTo>
                    <a:lnTo>
                      <a:pt x="246" y="6"/>
                    </a:lnTo>
                    <a:lnTo>
                      <a:pt x="263" y="3"/>
                    </a:lnTo>
                    <a:lnTo>
                      <a:pt x="278" y="1"/>
                    </a:lnTo>
                    <a:lnTo>
                      <a:pt x="292" y="0"/>
                    </a:lnTo>
                    <a:lnTo>
                      <a:pt x="304" y="0"/>
                    </a:lnTo>
                    <a:lnTo>
                      <a:pt x="31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grpSp>
        <p:grpSp>
          <p:nvGrpSpPr>
            <p:cNvPr id="27" name="Group 26">
              <a:extLst>
                <a:ext uri="{FF2B5EF4-FFF2-40B4-BE49-F238E27FC236}">
                  <a16:creationId xmlns:a16="http://schemas.microsoft.com/office/drawing/2014/main" id="{A7DAB217-E00F-43BD-89C3-EAE5153A0BF3}"/>
                </a:ext>
              </a:extLst>
            </p:cNvPr>
            <p:cNvGrpSpPr/>
            <p:nvPr/>
          </p:nvGrpSpPr>
          <p:grpSpPr>
            <a:xfrm>
              <a:off x="1573995" y="3899842"/>
              <a:ext cx="565080" cy="432675"/>
              <a:chOff x="-379413" y="2327275"/>
              <a:chExt cx="379413" cy="290512"/>
            </a:xfrm>
            <a:solidFill>
              <a:schemeClr val="accent6"/>
            </a:solidFill>
          </p:grpSpPr>
          <p:sp>
            <p:nvSpPr>
              <p:cNvPr id="28" name="Freeform 30">
                <a:extLst>
                  <a:ext uri="{FF2B5EF4-FFF2-40B4-BE49-F238E27FC236}">
                    <a16:creationId xmlns:a16="http://schemas.microsoft.com/office/drawing/2014/main" id="{79132205-C061-4595-81F9-4CA56E02BE7F}"/>
                  </a:ext>
                </a:extLst>
              </p:cNvPr>
              <p:cNvSpPr>
                <a:spLocks noEditPoints="1"/>
              </p:cNvSpPr>
              <p:nvPr/>
            </p:nvSpPr>
            <p:spPr bwMode="auto">
              <a:xfrm>
                <a:off x="-311150" y="2327275"/>
                <a:ext cx="242888" cy="290512"/>
              </a:xfrm>
              <a:custGeom>
                <a:avLst/>
                <a:gdLst>
                  <a:gd name="T0" fmla="*/ 1193 w 2149"/>
                  <a:gd name="T1" fmla="*/ 1447 h 2575"/>
                  <a:gd name="T2" fmla="*/ 955 w 2149"/>
                  <a:gd name="T3" fmla="*/ 1447 h 2575"/>
                  <a:gd name="T4" fmla="*/ 932 w 2149"/>
                  <a:gd name="T5" fmla="*/ 2041 h 2575"/>
                  <a:gd name="T6" fmla="*/ 1217 w 2149"/>
                  <a:gd name="T7" fmla="*/ 2041 h 2575"/>
                  <a:gd name="T8" fmla="*/ 1193 w 2149"/>
                  <a:gd name="T9" fmla="*/ 1447 h 2575"/>
                  <a:gd name="T10" fmla="*/ 992 w 2149"/>
                  <a:gd name="T11" fmla="*/ 533 h 2575"/>
                  <a:gd name="T12" fmla="*/ 969 w 2149"/>
                  <a:gd name="T13" fmla="*/ 1127 h 2575"/>
                  <a:gd name="T14" fmla="*/ 1180 w 2149"/>
                  <a:gd name="T15" fmla="*/ 1127 h 2575"/>
                  <a:gd name="T16" fmla="*/ 1156 w 2149"/>
                  <a:gd name="T17" fmla="*/ 533 h 2575"/>
                  <a:gd name="T18" fmla="*/ 992 w 2149"/>
                  <a:gd name="T19" fmla="*/ 533 h 2575"/>
                  <a:gd name="T20" fmla="*/ 677 w 2149"/>
                  <a:gd name="T21" fmla="*/ 0 h 2575"/>
                  <a:gd name="T22" fmla="*/ 1014 w 2149"/>
                  <a:gd name="T23" fmla="*/ 0 h 2575"/>
                  <a:gd name="T24" fmla="*/ 1005 w 2149"/>
                  <a:gd name="T25" fmla="*/ 213 h 2575"/>
                  <a:gd name="T26" fmla="*/ 1144 w 2149"/>
                  <a:gd name="T27" fmla="*/ 213 h 2575"/>
                  <a:gd name="T28" fmla="*/ 1135 w 2149"/>
                  <a:gd name="T29" fmla="*/ 0 h 2575"/>
                  <a:gd name="T30" fmla="*/ 1471 w 2149"/>
                  <a:gd name="T31" fmla="*/ 0 h 2575"/>
                  <a:gd name="T32" fmla="*/ 2149 w 2149"/>
                  <a:gd name="T33" fmla="*/ 2575 h 2575"/>
                  <a:gd name="T34" fmla="*/ 1238 w 2149"/>
                  <a:gd name="T35" fmla="*/ 2575 h 2575"/>
                  <a:gd name="T36" fmla="*/ 1230 w 2149"/>
                  <a:gd name="T37" fmla="*/ 2361 h 2575"/>
                  <a:gd name="T38" fmla="*/ 919 w 2149"/>
                  <a:gd name="T39" fmla="*/ 2361 h 2575"/>
                  <a:gd name="T40" fmla="*/ 911 w 2149"/>
                  <a:gd name="T41" fmla="*/ 2575 h 2575"/>
                  <a:gd name="T42" fmla="*/ 0 w 2149"/>
                  <a:gd name="T43" fmla="*/ 2575 h 2575"/>
                  <a:gd name="T44" fmla="*/ 677 w 2149"/>
                  <a:gd name="T45" fmla="*/ 0 h 2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9" h="2575">
                    <a:moveTo>
                      <a:pt x="1193" y="1447"/>
                    </a:moveTo>
                    <a:lnTo>
                      <a:pt x="955" y="1447"/>
                    </a:lnTo>
                    <a:lnTo>
                      <a:pt x="932" y="2041"/>
                    </a:lnTo>
                    <a:lnTo>
                      <a:pt x="1217" y="2041"/>
                    </a:lnTo>
                    <a:lnTo>
                      <a:pt x="1193" y="1447"/>
                    </a:lnTo>
                    <a:close/>
                    <a:moveTo>
                      <a:pt x="992" y="533"/>
                    </a:moveTo>
                    <a:lnTo>
                      <a:pt x="969" y="1127"/>
                    </a:lnTo>
                    <a:lnTo>
                      <a:pt x="1180" y="1127"/>
                    </a:lnTo>
                    <a:lnTo>
                      <a:pt x="1156" y="533"/>
                    </a:lnTo>
                    <a:lnTo>
                      <a:pt x="992" y="533"/>
                    </a:lnTo>
                    <a:close/>
                    <a:moveTo>
                      <a:pt x="677" y="0"/>
                    </a:moveTo>
                    <a:lnTo>
                      <a:pt x="1014" y="0"/>
                    </a:lnTo>
                    <a:lnTo>
                      <a:pt x="1005" y="213"/>
                    </a:lnTo>
                    <a:lnTo>
                      <a:pt x="1144" y="213"/>
                    </a:lnTo>
                    <a:lnTo>
                      <a:pt x="1135" y="0"/>
                    </a:lnTo>
                    <a:lnTo>
                      <a:pt x="1471" y="0"/>
                    </a:lnTo>
                    <a:lnTo>
                      <a:pt x="2149" y="2575"/>
                    </a:lnTo>
                    <a:lnTo>
                      <a:pt x="1238" y="2575"/>
                    </a:lnTo>
                    <a:lnTo>
                      <a:pt x="1230" y="2361"/>
                    </a:lnTo>
                    <a:lnTo>
                      <a:pt x="919" y="2361"/>
                    </a:lnTo>
                    <a:lnTo>
                      <a:pt x="911" y="2575"/>
                    </a:lnTo>
                    <a:lnTo>
                      <a:pt x="0" y="2575"/>
                    </a:lnTo>
                    <a:lnTo>
                      <a:pt x="67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9" name="Freeform 31">
                <a:extLst>
                  <a:ext uri="{FF2B5EF4-FFF2-40B4-BE49-F238E27FC236}">
                    <a16:creationId xmlns:a16="http://schemas.microsoft.com/office/drawing/2014/main" id="{2B28F085-DC1F-4ECF-9774-6A8D7D06FF1A}"/>
                  </a:ext>
                </a:extLst>
              </p:cNvPr>
              <p:cNvSpPr>
                <a:spLocks/>
              </p:cNvSpPr>
              <p:nvPr/>
            </p:nvSpPr>
            <p:spPr bwMode="auto">
              <a:xfrm>
                <a:off x="-133350" y="2327275"/>
                <a:ext cx="133350" cy="290512"/>
              </a:xfrm>
              <a:custGeom>
                <a:avLst/>
                <a:gdLst>
                  <a:gd name="T0" fmla="*/ 0 w 1168"/>
                  <a:gd name="T1" fmla="*/ 0 h 2575"/>
                  <a:gd name="T2" fmla="*/ 114 w 1168"/>
                  <a:gd name="T3" fmla="*/ 0 h 2575"/>
                  <a:gd name="T4" fmla="*/ 1168 w 1168"/>
                  <a:gd name="T5" fmla="*/ 2575 h 2575"/>
                  <a:gd name="T6" fmla="*/ 858 w 1168"/>
                  <a:gd name="T7" fmla="*/ 2575 h 2575"/>
                  <a:gd name="T8" fmla="*/ 0 w 1168"/>
                  <a:gd name="T9" fmla="*/ 0 h 2575"/>
                </a:gdLst>
                <a:ahLst/>
                <a:cxnLst>
                  <a:cxn ang="0">
                    <a:pos x="T0" y="T1"/>
                  </a:cxn>
                  <a:cxn ang="0">
                    <a:pos x="T2" y="T3"/>
                  </a:cxn>
                  <a:cxn ang="0">
                    <a:pos x="T4" y="T5"/>
                  </a:cxn>
                  <a:cxn ang="0">
                    <a:pos x="T6" y="T7"/>
                  </a:cxn>
                  <a:cxn ang="0">
                    <a:pos x="T8" y="T9"/>
                  </a:cxn>
                </a:cxnLst>
                <a:rect l="0" t="0" r="r" b="b"/>
                <a:pathLst>
                  <a:path w="1168" h="2575">
                    <a:moveTo>
                      <a:pt x="0" y="0"/>
                    </a:moveTo>
                    <a:lnTo>
                      <a:pt x="114" y="0"/>
                    </a:lnTo>
                    <a:lnTo>
                      <a:pt x="1168" y="2575"/>
                    </a:lnTo>
                    <a:lnTo>
                      <a:pt x="858" y="2575"/>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30" name="Freeform 32">
                <a:extLst>
                  <a:ext uri="{FF2B5EF4-FFF2-40B4-BE49-F238E27FC236}">
                    <a16:creationId xmlns:a16="http://schemas.microsoft.com/office/drawing/2014/main" id="{2305E6D2-FFA3-42A7-A4D3-0934DA43C5EB}"/>
                  </a:ext>
                </a:extLst>
              </p:cNvPr>
              <p:cNvSpPr>
                <a:spLocks/>
              </p:cNvSpPr>
              <p:nvPr/>
            </p:nvSpPr>
            <p:spPr bwMode="auto">
              <a:xfrm>
                <a:off x="-379413" y="2327275"/>
                <a:ext cx="131763" cy="290512"/>
              </a:xfrm>
              <a:custGeom>
                <a:avLst/>
                <a:gdLst>
                  <a:gd name="T0" fmla="*/ 1053 w 1168"/>
                  <a:gd name="T1" fmla="*/ 0 h 2575"/>
                  <a:gd name="T2" fmla="*/ 1168 w 1168"/>
                  <a:gd name="T3" fmla="*/ 0 h 2575"/>
                  <a:gd name="T4" fmla="*/ 310 w 1168"/>
                  <a:gd name="T5" fmla="*/ 2575 h 2575"/>
                  <a:gd name="T6" fmla="*/ 0 w 1168"/>
                  <a:gd name="T7" fmla="*/ 2575 h 2575"/>
                  <a:gd name="T8" fmla="*/ 1053 w 1168"/>
                  <a:gd name="T9" fmla="*/ 0 h 2575"/>
                </a:gdLst>
                <a:ahLst/>
                <a:cxnLst>
                  <a:cxn ang="0">
                    <a:pos x="T0" y="T1"/>
                  </a:cxn>
                  <a:cxn ang="0">
                    <a:pos x="T2" y="T3"/>
                  </a:cxn>
                  <a:cxn ang="0">
                    <a:pos x="T4" y="T5"/>
                  </a:cxn>
                  <a:cxn ang="0">
                    <a:pos x="T6" y="T7"/>
                  </a:cxn>
                  <a:cxn ang="0">
                    <a:pos x="T8" y="T9"/>
                  </a:cxn>
                </a:cxnLst>
                <a:rect l="0" t="0" r="r" b="b"/>
                <a:pathLst>
                  <a:path w="1168" h="2575">
                    <a:moveTo>
                      <a:pt x="1053" y="0"/>
                    </a:moveTo>
                    <a:lnTo>
                      <a:pt x="1168" y="0"/>
                    </a:lnTo>
                    <a:lnTo>
                      <a:pt x="310" y="2575"/>
                    </a:lnTo>
                    <a:lnTo>
                      <a:pt x="0" y="2575"/>
                    </a:lnTo>
                    <a:lnTo>
                      <a:pt x="105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grpSp>
      </p:grpSp>
      <p:sp>
        <p:nvSpPr>
          <p:cNvPr id="31" name="Slide Number Placeholder 2">
            <a:extLst>
              <a:ext uri="{FF2B5EF4-FFF2-40B4-BE49-F238E27FC236}">
                <a16:creationId xmlns:a16="http://schemas.microsoft.com/office/drawing/2014/main" id="{8D068C24-630B-4890-884F-404040CD4A9E}"/>
              </a:ext>
            </a:extLst>
          </p:cNvPr>
          <p:cNvSpPr>
            <a:spLocks noGrp="1"/>
          </p:cNvSpPr>
          <p:nvPr>
            <p:ph type="sldNum" sz="quarter" idx="15"/>
          </p:nvPr>
        </p:nvSpPr>
        <p:spPr>
          <a:xfrm>
            <a:off x="420688" y="4826858"/>
            <a:ext cx="776426" cy="273844"/>
          </a:xfrm>
        </p:spPr>
        <p:txBody>
          <a:bodyPr/>
          <a:lstStyle/>
          <a:p>
            <a:fld id="{E52D2AFC-71C4-4511-B128-4ECEE52D3027}" type="slidenum">
              <a:rPr lang="en-ZA" smtClean="0"/>
              <a:pPr/>
              <a:t>70</a:t>
            </a:fld>
            <a:endParaRPr lang="en-ZA" dirty="0"/>
          </a:p>
        </p:txBody>
      </p:sp>
      <p:sp>
        <p:nvSpPr>
          <p:cNvPr id="32" name="Source">
            <a:extLst>
              <a:ext uri="{FF2B5EF4-FFF2-40B4-BE49-F238E27FC236}">
                <a16:creationId xmlns:a16="http://schemas.microsoft.com/office/drawing/2014/main" id="{8F29574F-9FF1-402D-B10A-168685B4C17C}"/>
              </a:ext>
            </a:extLst>
          </p:cNvPr>
          <p:cNvSpPr txBox="1"/>
          <p:nvPr/>
        </p:nvSpPr>
        <p:spPr>
          <a:xfrm>
            <a:off x="1197114" y="4916357"/>
            <a:ext cx="795089"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Roland Berger</a:t>
            </a:r>
          </a:p>
        </p:txBody>
      </p:sp>
      <p:pic>
        <p:nvPicPr>
          <p:cNvPr id="33" name="Picture 32" descr="Application&#10;&#10;Description automatically generated">
            <a:extLst>
              <a:ext uri="{FF2B5EF4-FFF2-40B4-BE49-F238E27FC236}">
                <a16:creationId xmlns:a16="http://schemas.microsoft.com/office/drawing/2014/main" id="{8564D0F3-6016-416F-B8C8-D2ACD9BBA4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36302075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7114" y="396000"/>
            <a:ext cx="7399312" cy="857250"/>
          </a:xfrm>
        </p:spPr>
        <p:txBody>
          <a:bodyPr lIns="0" tIns="0" rIns="0" bIns="0">
            <a:normAutofit/>
          </a:bodyPr>
          <a:lstStyle/>
          <a:p>
            <a:r>
              <a:rPr lang="en-GB" dirty="0"/>
              <a:t>Departmental overview – Analytics (3/3)</a:t>
            </a:r>
            <a:endParaRPr lang="en-US" dirty="0"/>
          </a:p>
        </p:txBody>
      </p:sp>
      <p:grpSp>
        <p:nvGrpSpPr>
          <p:cNvPr id="2" name="Group 1">
            <a:extLst>
              <a:ext uri="{FF2B5EF4-FFF2-40B4-BE49-F238E27FC236}">
                <a16:creationId xmlns:a16="http://schemas.microsoft.com/office/drawing/2014/main" id="{0D3D7699-C7CF-46F5-88B8-8525B97C3262}"/>
              </a:ext>
            </a:extLst>
          </p:cNvPr>
          <p:cNvGrpSpPr/>
          <p:nvPr/>
        </p:nvGrpSpPr>
        <p:grpSpPr>
          <a:xfrm>
            <a:off x="1195470" y="1358621"/>
            <a:ext cx="7506558" cy="3148247"/>
            <a:chOff x="1195470" y="1358621"/>
            <a:chExt cx="7506558" cy="3148247"/>
          </a:xfrm>
        </p:grpSpPr>
        <p:sp>
          <p:nvSpPr>
            <p:cNvPr id="3" name="Rectangle 2">
              <a:extLst>
                <a:ext uri="{FF2B5EF4-FFF2-40B4-BE49-F238E27FC236}">
                  <a16:creationId xmlns:a16="http://schemas.microsoft.com/office/drawing/2014/main" id="{F7B06E55-1138-4E62-951A-7A0EE89A0B9C}"/>
                </a:ext>
              </a:extLst>
            </p:cNvPr>
            <p:cNvSpPr>
              <a:spLocks/>
            </p:cNvSpPr>
            <p:nvPr/>
          </p:nvSpPr>
          <p:spPr>
            <a:xfrm>
              <a:off x="1195470" y="1775618"/>
              <a:ext cx="7506558" cy="2731250"/>
            </a:xfrm>
            <a:prstGeom prst="rect">
              <a:avLst/>
            </a:prstGeom>
            <a:solidFill>
              <a:schemeClr val="accent3">
                <a:lumMod val="40000"/>
                <a:lumOff val="60000"/>
              </a:schemeClr>
            </a:solid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noAutofit/>
            </a:bodyPr>
            <a:lstStyle/>
            <a:p>
              <a:pPr>
                <a:lnSpc>
                  <a:spcPct val="90000"/>
                </a:lnSpc>
                <a:spcBef>
                  <a:spcPts val="300"/>
                </a:spcBef>
              </a:pPr>
              <a:r>
                <a:rPr lang="en-US" sz="1275" b="1" dirty="0">
                  <a:solidFill>
                    <a:srgbClr val="DE002B"/>
                  </a:solidFill>
                  <a:latin typeface="+mj-lt"/>
                </a:rPr>
                <a:t>Marketing </a:t>
              </a:r>
              <a:br>
                <a:rPr lang="en-US" sz="1275" b="1" dirty="0">
                  <a:solidFill>
                    <a:srgbClr val="DE002B"/>
                  </a:solidFill>
                  <a:latin typeface="+mj-lt"/>
                </a:rPr>
              </a:br>
              <a:r>
                <a:rPr lang="en-US" sz="1275" b="1" dirty="0">
                  <a:solidFill>
                    <a:srgbClr val="DE002B"/>
                  </a:solidFill>
                  <a:latin typeface="+mj-lt"/>
                </a:rPr>
                <a:t>analytics</a:t>
              </a:r>
            </a:p>
          </p:txBody>
        </p:sp>
        <p:sp>
          <p:nvSpPr>
            <p:cNvPr id="6" name="TextBox 5">
              <a:extLst>
                <a:ext uri="{FF2B5EF4-FFF2-40B4-BE49-F238E27FC236}">
                  <a16:creationId xmlns:a16="http://schemas.microsoft.com/office/drawing/2014/main" id="{77EF3154-B636-4DEC-BE1B-492133286071}"/>
                </a:ext>
              </a:extLst>
            </p:cNvPr>
            <p:cNvSpPr txBox="1">
              <a:spLocks/>
            </p:cNvSpPr>
            <p:nvPr/>
          </p:nvSpPr>
          <p:spPr>
            <a:xfrm>
              <a:off x="2544985" y="1358621"/>
              <a:ext cx="3008553" cy="3148247"/>
            </a:xfrm>
            <a:prstGeom prst="rect">
              <a:avLst/>
            </a:prstGeom>
            <a:solidFill>
              <a:schemeClr val="bg1">
                <a:alpha val="55000"/>
              </a:schemeClr>
            </a:solidFill>
            <a:ln w="15875" cmpd="sng">
              <a:solidFill>
                <a:schemeClr val="accent3"/>
              </a:solidFill>
            </a:ln>
          </p:spPr>
          <p:txBody>
            <a:bodyPr vert="horz" wrap="square" lIns="81000" tIns="81000" rIns="0" bIns="54000" rtlCol="0" anchor="t" anchorCtr="0">
              <a:noAutofit/>
            </a:bodyPr>
            <a:lstStyle/>
            <a:p>
              <a:pPr>
                <a:lnSpc>
                  <a:spcPct val="90000"/>
                </a:lnSpc>
                <a:spcBef>
                  <a:spcPts val="300"/>
                </a:spcBef>
                <a:buClr>
                  <a:srgbClr val="000000"/>
                </a:buClr>
                <a:buSzPct val="100000"/>
              </a:pPr>
              <a:r>
                <a:rPr lang="en-US" sz="1275" b="1" dirty="0">
                  <a:latin typeface="+mj-lt"/>
                  <a:cs typeface="Arial Narrow" pitchFamily="34" charset="0"/>
                </a:rPr>
                <a:t>Departmental duties</a:t>
              </a:r>
            </a:p>
          </p:txBody>
        </p:sp>
        <p:sp>
          <p:nvSpPr>
            <p:cNvPr id="7" name="TextBox 6">
              <a:extLst>
                <a:ext uri="{FF2B5EF4-FFF2-40B4-BE49-F238E27FC236}">
                  <a16:creationId xmlns:a16="http://schemas.microsoft.com/office/drawing/2014/main" id="{68B0F366-157B-419D-9046-5AA9C7BC9B52}"/>
                </a:ext>
              </a:extLst>
            </p:cNvPr>
            <p:cNvSpPr txBox="1">
              <a:spLocks/>
            </p:cNvSpPr>
            <p:nvPr/>
          </p:nvSpPr>
          <p:spPr>
            <a:xfrm>
              <a:off x="5693475" y="1358621"/>
              <a:ext cx="3008553" cy="3148247"/>
            </a:xfrm>
            <a:prstGeom prst="rect">
              <a:avLst/>
            </a:prstGeom>
            <a:solidFill>
              <a:schemeClr val="bg1">
                <a:alpha val="55000"/>
              </a:schemeClr>
            </a:solidFill>
            <a:ln w="15875" cmpd="sng">
              <a:solidFill>
                <a:schemeClr val="accent3"/>
              </a:solidFill>
            </a:ln>
          </p:spPr>
          <p:txBody>
            <a:bodyPr vert="horz" wrap="square" lIns="81000" tIns="81000" rIns="0" bIns="54000" rtlCol="0" anchor="t" anchorCtr="0">
              <a:noAutofit/>
            </a:bodyPr>
            <a:lstStyle/>
            <a:p>
              <a:pPr>
                <a:lnSpc>
                  <a:spcPct val="90000"/>
                </a:lnSpc>
                <a:spcBef>
                  <a:spcPts val="300"/>
                </a:spcBef>
                <a:buClr>
                  <a:srgbClr val="000000"/>
                </a:buClr>
                <a:buSzPct val="100000"/>
              </a:pPr>
              <a:r>
                <a:rPr lang="en-US" sz="1275" b="1" dirty="0">
                  <a:latin typeface="+mj-lt"/>
                  <a:cs typeface="Arial Narrow" pitchFamily="34" charset="0"/>
                </a:rPr>
                <a:t>Interaction with other functions</a:t>
              </a:r>
            </a:p>
          </p:txBody>
        </p:sp>
        <p:sp>
          <p:nvSpPr>
            <p:cNvPr id="17" name="Rectangle: Rounded Corners 7">
              <a:extLst>
                <a:ext uri="{FF2B5EF4-FFF2-40B4-BE49-F238E27FC236}">
                  <a16:creationId xmlns:a16="http://schemas.microsoft.com/office/drawing/2014/main" id="{F15910A1-A521-4290-A9B6-281C47E8FA04}"/>
                </a:ext>
              </a:extLst>
            </p:cNvPr>
            <p:cNvSpPr>
              <a:spLocks/>
            </p:cNvSpPr>
            <p:nvPr/>
          </p:nvSpPr>
          <p:spPr>
            <a:xfrm>
              <a:off x="2544985" y="1775618"/>
              <a:ext cx="3008553" cy="1048722"/>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Development of metrics &amp; reporting standards for marketing initiatives</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Competitive analysis</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Keyword tracking, monitoring, and refinement (focus on brand's SEO data)</a:t>
              </a:r>
            </a:p>
          </p:txBody>
        </p:sp>
        <p:sp>
          <p:nvSpPr>
            <p:cNvPr id="18" name="Rectangle: Rounded Corners 7">
              <a:extLst>
                <a:ext uri="{FF2B5EF4-FFF2-40B4-BE49-F238E27FC236}">
                  <a16:creationId xmlns:a16="http://schemas.microsoft.com/office/drawing/2014/main" id="{2F53903F-8E05-4892-98BA-4D7459D4CDA3}"/>
                </a:ext>
              </a:extLst>
            </p:cNvPr>
            <p:cNvSpPr>
              <a:spLocks/>
            </p:cNvSpPr>
            <p:nvPr/>
          </p:nvSpPr>
          <p:spPr>
            <a:xfrm>
              <a:off x="5693476" y="1775618"/>
              <a:ext cx="3008552" cy="946130"/>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Input to other marketing functions on results of analyses, for refinement of marketing strategy and individual campaigns </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Input from finance on marketing budget allocation and performance</a:t>
              </a:r>
            </a:p>
          </p:txBody>
        </p:sp>
        <p:sp>
          <p:nvSpPr>
            <p:cNvPr id="19" name="Freeform 324">
              <a:extLst>
                <a:ext uri="{FF2B5EF4-FFF2-40B4-BE49-F238E27FC236}">
                  <a16:creationId xmlns:a16="http://schemas.microsoft.com/office/drawing/2014/main" id="{913F7F56-8E16-40EB-8DF5-88D07235B3F8}"/>
                </a:ext>
              </a:extLst>
            </p:cNvPr>
            <p:cNvSpPr>
              <a:spLocks noEditPoints="1"/>
            </p:cNvSpPr>
            <p:nvPr/>
          </p:nvSpPr>
          <p:spPr bwMode="auto">
            <a:xfrm>
              <a:off x="1544210" y="2603339"/>
              <a:ext cx="596153" cy="618673"/>
            </a:xfrm>
            <a:custGeom>
              <a:avLst/>
              <a:gdLst>
                <a:gd name="T0" fmla="*/ 1069 w 1192"/>
                <a:gd name="T1" fmla="*/ 433 h 1238"/>
                <a:gd name="T2" fmla="*/ 707 w 1192"/>
                <a:gd name="T3" fmla="*/ 35 h 1238"/>
                <a:gd name="T4" fmla="*/ 78 w 1192"/>
                <a:gd name="T5" fmla="*/ 671 h 1238"/>
                <a:gd name="T6" fmla="*/ 26 w 1192"/>
                <a:gd name="T7" fmla="*/ 857 h 1238"/>
                <a:gd name="T8" fmla="*/ 198 w 1192"/>
                <a:gd name="T9" fmla="*/ 952 h 1238"/>
                <a:gd name="T10" fmla="*/ 248 w 1192"/>
                <a:gd name="T11" fmla="*/ 935 h 1238"/>
                <a:gd name="T12" fmla="*/ 355 w 1192"/>
                <a:gd name="T13" fmla="*/ 997 h 1238"/>
                <a:gd name="T14" fmla="*/ 433 w 1192"/>
                <a:gd name="T15" fmla="*/ 1174 h 1238"/>
                <a:gd name="T16" fmla="*/ 504 w 1192"/>
                <a:gd name="T17" fmla="*/ 1229 h 1238"/>
                <a:gd name="T18" fmla="*/ 641 w 1192"/>
                <a:gd name="T19" fmla="*/ 1177 h 1238"/>
                <a:gd name="T20" fmla="*/ 670 w 1192"/>
                <a:gd name="T21" fmla="*/ 1116 h 1238"/>
                <a:gd name="T22" fmla="*/ 606 w 1192"/>
                <a:gd name="T23" fmla="*/ 1058 h 1238"/>
                <a:gd name="T24" fmla="*/ 543 w 1192"/>
                <a:gd name="T25" fmla="*/ 914 h 1238"/>
                <a:gd name="T26" fmla="*/ 608 w 1192"/>
                <a:gd name="T27" fmla="*/ 840 h 1238"/>
                <a:gd name="T28" fmla="*/ 1106 w 1192"/>
                <a:gd name="T29" fmla="*/ 963 h 1238"/>
                <a:gd name="T30" fmla="*/ 1069 w 1192"/>
                <a:gd name="T31" fmla="*/ 433 h 1238"/>
                <a:gd name="T32" fmla="*/ 1032 w 1192"/>
                <a:gd name="T33" fmla="*/ 831 h 1238"/>
                <a:gd name="T34" fmla="*/ 803 w 1192"/>
                <a:gd name="T35" fmla="*/ 547 h 1238"/>
                <a:gd name="T36" fmla="*/ 750 w 1192"/>
                <a:gd name="T37" fmla="*/ 174 h 1238"/>
                <a:gd name="T38" fmla="*/ 976 w 1192"/>
                <a:gd name="T39" fmla="*/ 479 h 1238"/>
                <a:gd name="T40" fmla="*/ 1032 w 1192"/>
                <a:gd name="T41" fmla="*/ 831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92" h="1238">
                  <a:moveTo>
                    <a:pt x="1069" y="433"/>
                  </a:moveTo>
                  <a:cubicBezTo>
                    <a:pt x="963" y="187"/>
                    <a:pt x="793" y="0"/>
                    <a:pt x="707" y="35"/>
                  </a:cubicBezTo>
                  <a:cubicBezTo>
                    <a:pt x="561" y="95"/>
                    <a:pt x="794" y="379"/>
                    <a:pt x="78" y="671"/>
                  </a:cubicBezTo>
                  <a:cubicBezTo>
                    <a:pt x="16" y="696"/>
                    <a:pt x="0" y="797"/>
                    <a:pt x="26" y="857"/>
                  </a:cubicBezTo>
                  <a:cubicBezTo>
                    <a:pt x="52" y="917"/>
                    <a:pt x="136" y="977"/>
                    <a:pt x="198" y="952"/>
                  </a:cubicBezTo>
                  <a:cubicBezTo>
                    <a:pt x="209" y="948"/>
                    <a:pt x="248" y="935"/>
                    <a:pt x="248" y="935"/>
                  </a:cubicBezTo>
                  <a:cubicBezTo>
                    <a:pt x="293" y="994"/>
                    <a:pt x="339" y="959"/>
                    <a:pt x="355" y="997"/>
                  </a:cubicBezTo>
                  <a:cubicBezTo>
                    <a:pt x="375" y="1042"/>
                    <a:pt x="418" y="1140"/>
                    <a:pt x="433" y="1174"/>
                  </a:cubicBezTo>
                  <a:cubicBezTo>
                    <a:pt x="447" y="1207"/>
                    <a:pt x="480" y="1238"/>
                    <a:pt x="504" y="1229"/>
                  </a:cubicBezTo>
                  <a:cubicBezTo>
                    <a:pt x="528" y="1220"/>
                    <a:pt x="610" y="1189"/>
                    <a:pt x="641" y="1177"/>
                  </a:cubicBezTo>
                  <a:cubicBezTo>
                    <a:pt x="672" y="1165"/>
                    <a:pt x="680" y="1138"/>
                    <a:pt x="670" y="1116"/>
                  </a:cubicBezTo>
                  <a:cubicBezTo>
                    <a:pt x="660" y="1092"/>
                    <a:pt x="618" y="1085"/>
                    <a:pt x="606" y="1058"/>
                  </a:cubicBezTo>
                  <a:cubicBezTo>
                    <a:pt x="594" y="1030"/>
                    <a:pt x="554" y="942"/>
                    <a:pt x="543" y="914"/>
                  </a:cubicBezTo>
                  <a:cubicBezTo>
                    <a:pt x="528" y="876"/>
                    <a:pt x="560" y="845"/>
                    <a:pt x="608" y="840"/>
                  </a:cubicBezTo>
                  <a:cubicBezTo>
                    <a:pt x="934" y="806"/>
                    <a:pt x="995" y="1008"/>
                    <a:pt x="1106" y="963"/>
                  </a:cubicBezTo>
                  <a:cubicBezTo>
                    <a:pt x="1192" y="928"/>
                    <a:pt x="1174" y="679"/>
                    <a:pt x="1069" y="433"/>
                  </a:cubicBezTo>
                  <a:close/>
                  <a:moveTo>
                    <a:pt x="1032" y="831"/>
                  </a:moveTo>
                  <a:cubicBezTo>
                    <a:pt x="1013" y="839"/>
                    <a:pt x="885" y="738"/>
                    <a:pt x="803" y="547"/>
                  </a:cubicBezTo>
                  <a:cubicBezTo>
                    <a:pt x="721" y="356"/>
                    <a:pt x="731" y="182"/>
                    <a:pt x="750" y="174"/>
                  </a:cubicBezTo>
                  <a:cubicBezTo>
                    <a:pt x="769" y="166"/>
                    <a:pt x="894" y="288"/>
                    <a:pt x="976" y="479"/>
                  </a:cubicBezTo>
                  <a:cubicBezTo>
                    <a:pt x="1058" y="670"/>
                    <a:pt x="1051" y="824"/>
                    <a:pt x="1032" y="831"/>
                  </a:cubicBez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a:latin typeface="Arial" panose="020B0604020202020204" pitchFamily="34" charset="0"/>
              </a:endParaRPr>
            </a:p>
          </p:txBody>
        </p:sp>
      </p:grpSp>
      <p:sp>
        <p:nvSpPr>
          <p:cNvPr id="20" name="Slide Number Placeholder 2">
            <a:extLst>
              <a:ext uri="{FF2B5EF4-FFF2-40B4-BE49-F238E27FC236}">
                <a16:creationId xmlns:a16="http://schemas.microsoft.com/office/drawing/2014/main" id="{8FF92DF6-F767-4C08-BCB1-D8BD7025E890}"/>
              </a:ext>
            </a:extLst>
          </p:cNvPr>
          <p:cNvSpPr>
            <a:spLocks noGrp="1"/>
          </p:cNvSpPr>
          <p:nvPr>
            <p:ph type="sldNum" sz="quarter" idx="15"/>
          </p:nvPr>
        </p:nvSpPr>
        <p:spPr>
          <a:xfrm>
            <a:off x="420688" y="4826858"/>
            <a:ext cx="776426" cy="273844"/>
          </a:xfrm>
        </p:spPr>
        <p:txBody>
          <a:bodyPr/>
          <a:lstStyle/>
          <a:p>
            <a:fld id="{E52D2AFC-71C4-4511-B128-4ECEE52D3027}" type="slidenum">
              <a:rPr lang="en-ZA" smtClean="0"/>
              <a:pPr/>
              <a:t>71</a:t>
            </a:fld>
            <a:endParaRPr lang="en-ZA" dirty="0"/>
          </a:p>
        </p:txBody>
      </p:sp>
      <p:sp>
        <p:nvSpPr>
          <p:cNvPr id="21" name="Source">
            <a:extLst>
              <a:ext uri="{FF2B5EF4-FFF2-40B4-BE49-F238E27FC236}">
                <a16:creationId xmlns:a16="http://schemas.microsoft.com/office/drawing/2014/main" id="{8F29574F-9FF1-402D-B10A-168685B4C17C}"/>
              </a:ext>
            </a:extLst>
          </p:cNvPr>
          <p:cNvSpPr txBox="1"/>
          <p:nvPr/>
        </p:nvSpPr>
        <p:spPr>
          <a:xfrm>
            <a:off x="1197114" y="4916357"/>
            <a:ext cx="795089"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Roland Berger</a:t>
            </a:r>
          </a:p>
        </p:txBody>
      </p:sp>
      <p:pic>
        <p:nvPicPr>
          <p:cNvPr id="12" name="Picture 11" descr="Application&#10;&#10;Description automatically generated">
            <a:extLst>
              <a:ext uri="{FF2B5EF4-FFF2-40B4-BE49-F238E27FC236}">
                <a16:creationId xmlns:a16="http://schemas.microsoft.com/office/drawing/2014/main" id="{18090DFB-C4FD-416D-8810-756E108D40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26808057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7114" y="396000"/>
            <a:ext cx="7399312" cy="857250"/>
          </a:xfrm>
        </p:spPr>
        <p:txBody>
          <a:bodyPr lIns="0" tIns="0" rIns="0" bIns="0">
            <a:normAutofit/>
          </a:bodyPr>
          <a:lstStyle/>
          <a:p>
            <a:r>
              <a:rPr lang="en-GB" dirty="0"/>
              <a:t>Departmental overview – Customer experience/ customer support </a:t>
            </a:r>
            <a:endParaRPr lang="en-US" dirty="0"/>
          </a:p>
        </p:txBody>
      </p:sp>
      <p:sp>
        <p:nvSpPr>
          <p:cNvPr id="4" name="Source">
            <a:extLst>
              <a:ext uri="{FF2B5EF4-FFF2-40B4-BE49-F238E27FC236}">
                <a16:creationId xmlns:a16="http://schemas.microsoft.com/office/drawing/2014/main" id="{8F29574F-9FF1-402D-B10A-168685B4C17C}"/>
              </a:ext>
            </a:extLst>
          </p:cNvPr>
          <p:cNvSpPr txBox="1"/>
          <p:nvPr/>
        </p:nvSpPr>
        <p:spPr>
          <a:xfrm>
            <a:off x="1197114" y="4916357"/>
            <a:ext cx="795089" cy="93487"/>
          </a:xfrm>
          <a:prstGeom prst="rect">
            <a:avLst/>
          </a:prstGeom>
          <a:noFill/>
          <a:ln w="9525">
            <a:noFill/>
          </a:ln>
        </p:spPr>
        <p:txBody>
          <a:bodyPr vert="horz" wrap="none" lIns="0" tIns="0" rIns="0" bIns="0" rtlCol="0" anchor="b" anchorCtr="0">
            <a:spAutoFit/>
          </a:bodyPr>
          <a:lstStyle/>
          <a:p>
            <a:pPr>
              <a:lnSpc>
                <a:spcPct val="90000"/>
              </a:lnSpc>
              <a:buSzPct val="100000"/>
            </a:pPr>
            <a:r>
              <a:rPr lang="en-US" sz="675" dirty="0">
                <a:latin typeface="Arial" panose="020B0604020202020204" pitchFamily="34" charset="0"/>
                <a:sym typeface="+mn-lt"/>
              </a:rPr>
              <a:t>Source: Roland Berger</a:t>
            </a:r>
          </a:p>
        </p:txBody>
      </p:sp>
      <p:grpSp>
        <p:nvGrpSpPr>
          <p:cNvPr id="2" name="Group 1">
            <a:extLst>
              <a:ext uri="{FF2B5EF4-FFF2-40B4-BE49-F238E27FC236}">
                <a16:creationId xmlns:a16="http://schemas.microsoft.com/office/drawing/2014/main" id="{18F75644-8956-4B1C-8E6D-943742409ACE}"/>
              </a:ext>
            </a:extLst>
          </p:cNvPr>
          <p:cNvGrpSpPr/>
          <p:nvPr/>
        </p:nvGrpSpPr>
        <p:grpSpPr>
          <a:xfrm>
            <a:off x="1195470" y="1358621"/>
            <a:ext cx="7506558" cy="3148247"/>
            <a:chOff x="1195470" y="1358621"/>
            <a:chExt cx="7506558" cy="3148247"/>
          </a:xfrm>
        </p:grpSpPr>
        <p:sp>
          <p:nvSpPr>
            <p:cNvPr id="3" name="Rectangle 2">
              <a:extLst>
                <a:ext uri="{FF2B5EF4-FFF2-40B4-BE49-F238E27FC236}">
                  <a16:creationId xmlns:a16="http://schemas.microsoft.com/office/drawing/2014/main" id="{D52878C9-55DB-453E-836B-DA2BEBB1A460}"/>
                </a:ext>
              </a:extLst>
            </p:cNvPr>
            <p:cNvSpPr>
              <a:spLocks/>
            </p:cNvSpPr>
            <p:nvPr/>
          </p:nvSpPr>
          <p:spPr>
            <a:xfrm>
              <a:off x="1195470" y="1775618"/>
              <a:ext cx="7506558" cy="2731250"/>
            </a:xfrm>
            <a:prstGeom prst="rect">
              <a:avLst/>
            </a:prstGeom>
            <a:solidFill>
              <a:schemeClr val="accent3">
                <a:lumMod val="40000"/>
                <a:lumOff val="60000"/>
              </a:schemeClr>
            </a:solid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noAutofit/>
            </a:bodyPr>
            <a:lstStyle/>
            <a:p>
              <a:pPr>
                <a:lnSpc>
                  <a:spcPct val="90000"/>
                </a:lnSpc>
                <a:spcBef>
                  <a:spcPts val="300"/>
                </a:spcBef>
              </a:pPr>
              <a:r>
                <a:rPr lang="en-US" sz="1275" b="1" dirty="0">
                  <a:solidFill>
                    <a:srgbClr val="DE002B"/>
                  </a:solidFill>
                  <a:latin typeface="+mj-lt"/>
                </a:rPr>
                <a:t>Call Centre </a:t>
              </a:r>
              <a:br>
                <a:rPr lang="en-US" sz="1275" b="1" dirty="0">
                  <a:solidFill>
                    <a:srgbClr val="DE002B"/>
                  </a:solidFill>
                  <a:latin typeface="+mj-lt"/>
                </a:rPr>
              </a:br>
              <a:r>
                <a:rPr lang="en-US" sz="1275" b="1" dirty="0">
                  <a:solidFill>
                    <a:srgbClr val="DE002B"/>
                  </a:solidFill>
                  <a:latin typeface="+mj-lt"/>
                </a:rPr>
                <a:t>Management</a:t>
              </a:r>
            </a:p>
          </p:txBody>
        </p:sp>
        <p:sp>
          <p:nvSpPr>
            <p:cNvPr id="6" name="TextBox 5">
              <a:extLst>
                <a:ext uri="{FF2B5EF4-FFF2-40B4-BE49-F238E27FC236}">
                  <a16:creationId xmlns:a16="http://schemas.microsoft.com/office/drawing/2014/main" id="{C2A3CE23-D196-42B0-AE98-F2D23259BF08}"/>
                </a:ext>
              </a:extLst>
            </p:cNvPr>
            <p:cNvSpPr txBox="1">
              <a:spLocks/>
            </p:cNvSpPr>
            <p:nvPr/>
          </p:nvSpPr>
          <p:spPr>
            <a:xfrm>
              <a:off x="2544985" y="1358621"/>
              <a:ext cx="3008553" cy="3148247"/>
            </a:xfrm>
            <a:prstGeom prst="rect">
              <a:avLst/>
            </a:prstGeom>
            <a:solidFill>
              <a:schemeClr val="bg1">
                <a:alpha val="55000"/>
              </a:schemeClr>
            </a:solidFill>
            <a:ln w="15875" cmpd="sng">
              <a:solidFill>
                <a:schemeClr val="accent3"/>
              </a:solidFill>
            </a:ln>
          </p:spPr>
          <p:txBody>
            <a:bodyPr vert="horz" wrap="square" lIns="81000" tIns="81000" rIns="0" bIns="54000" rtlCol="0" anchor="t" anchorCtr="0">
              <a:noAutofit/>
            </a:bodyPr>
            <a:lstStyle/>
            <a:p>
              <a:pPr>
                <a:lnSpc>
                  <a:spcPct val="90000"/>
                </a:lnSpc>
                <a:spcBef>
                  <a:spcPts val="300"/>
                </a:spcBef>
                <a:buClr>
                  <a:srgbClr val="000000"/>
                </a:buClr>
                <a:buSzPct val="100000"/>
              </a:pPr>
              <a:r>
                <a:rPr lang="en-US" sz="1275" b="1" dirty="0">
                  <a:latin typeface="+mj-lt"/>
                  <a:cs typeface="Arial Narrow" pitchFamily="34" charset="0"/>
                </a:rPr>
                <a:t>Departmental duties</a:t>
              </a:r>
            </a:p>
          </p:txBody>
        </p:sp>
        <p:sp>
          <p:nvSpPr>
            <p:cNvPr id="7" name="TextBox 6">
              <a:extLst>
                <a:ext uri="{FF2B5EF4-FFF2-40B4-BE49-F238E27FC236}">
                  <a16:creationId xmlns:a16="http://schemas.microsoft.com/office/drawing/2014/main" id="{BF20D2BA-7FB3-459B-B74E-1FA36E4988F7}"/>
                </a:ext>
              </a:extLst>
            </p:cNvPr>
            <p:cNvSpPr txBox="1">
              <a:spLocks/>
            </p:cNvSpPr>
            <p:nvPr/>
          </p:nvSpPr>
          <p:spPr>
            <a:xfrm>
              <a:off x="5693475" y="1358621"/>
              <a:ext cx="3008553" cy="3148247"/>
            </a:xfrm>
            <a:prstGeom prst="rect">
              <a:avLst/>
            </a:prstGeom>
            <a:solidFill>
              <a:schemeClr val="bg1">
                <a:alpha val="55000"/>
              </a:schemeClr>
            </a:solidFill>
            <a:ln w="15875" cmpd="sng">
              <a:solidFill>
                <a:schemeClr val="accent3"/>
              </a:solidFill>
            </a:ln>
          </p:spPr>
          <p:txBody>
            <a:bodyPr vert="horz" wrap="square" lIns="81000" tIns="81000" rIns="0" bIns="54000" rtlCol="0" anchor="t" anchorCtr="0">
              <a:noAutofit/>
            </a:bodyPr>
            <a:lstStyle/>
            <a:p>
              <a:pPr>
                <a:lnSpc>
                  <a:spcPct val="90000"/>
                </a:lnSpc>
                <a:spcBef>
                  <a:spcPts val="300"/>
                </a:spcBef>
                <a:buClr>
                  <a:srgbClr val="000000"/>
                </a:buClr>
                <a:buSzPct val="100000"/>
              </a:pPr>
              <a:r>
                <a:rPr lang="en-US" sz="1275" b="1" dirty="0">
                  <a:latin typeface="+mj-lt"/>
                  <a:cs typeface="Arial Narrow" pitchFamily="34" charset="0"/>
                </a:rPr>
                <a:t>Interaction with other functions</a:t>
              </a:r>
            </a:p>
          </p:txBody>
        </p:sp>
        <p:sp>
          <p:nvSpPr>
            <p:cNvPr id="17" name="Rectangle: Rounded Corners 7">
              <a:extLst>
                <a:ext uri="{FF2B5EF4-FFF2-40B4-BE49-F238E27FC236}">
                  <a16:creationId xmlns:a16="http://schemas.microsoft.com/office/drawing/2014/main" id="{6DBF73CE-CBFC-455B-88BD-9F1A5C743760}"/>
                </a:ext>
              </a:extLst>
            </p:cNvPr>
            <p:cNvSpPr>
              <a:spLocks/>
            </p:cNvSpPr>
            <p:nvPr/>
          </p:nvSpPr>
          <p:spPr>
            <a:xfrm>
              <a:off x="2544985" y="1775618"/>
              <a:ext cx="3008553" cy="2525537"/>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SLA management (if call centre is outsourced)</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Brand representation (both for in-house and outsourced call centre)</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Live Chat implementation</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Dispute management </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Communication with last mile delivery solution provider</a:t>
              </a:r>
            </a:p>
            <a:p>
              <a:pPr marL="404813" lvl="1" indent="-176213">
                <a:lnSpc>
                  <a:spcPct val="90000"/>
                </a:lnSpc>
                <a:spcBef>
                  <a:spcPts val="600"/>
                </a:spcBef>
                <a:spcAft>
                  <a:spcPts val="200"/>
                </a:spcAft>
                <a:buClr>
                  <a:schemeClr val="accent1"/>
                </a:buClr>
                <a:buSzPct val="100000"/>
                <a:buFont typeface="Arial" panose="020B0604020202020204" pitchFamily="34" charset="0"/>
                <a:buChar char="‾"/>
              </a:pPr>
              <a:r>
                <a:rPr lang="en-GB" sz="1100" dirty="0">
                  <a:latin typeface="Arial" panose="020B0604020202020204" pitchFamily="34" charset="0"/>
                </a:rPr>
                <a:t>For e.g. delayed deliveries, returns, customer not present, re-booking</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Development of actionable insights based on frequent complaints</a:t>
              </a:r>
            </a:p>
          </p:txBody>
        </p:sp>
        <p:sp>
          <p:nvSpPr>
            <p:cNvPr id="18" name="Rectangle: Rounded Corners 7">
              <a:extLst>
                <a:ext uri="{FF2B5EF4-FFF2-40B4-BE49-F238E27FC236}">
                  <a16:creationId xmlns:a16="http://schemas.microsoft.com/office/drawing/2014/main" id="{17122DF5-7A1E-4F8E-B9CB-8B17F76F2B1F}"/>
                </a:ext>
              </a:extLst>
            </p:cNvPr>
            <p:cNvSpPr>
              <a:spLocks/>
            </p:cNvSpPr>
            <p:nvPr/>
          </p:nvSpPr>
          <p:spPr>
            <a:xfrm>
              <a:off x="5693476" y="1775618"/>
              <a:ext cx="3008552" cy="1201072"/>
            </a:xfrm>
            <a:prstGeom prst="rect">
              <a:avLst/>
            </a:prstGeom>
            <a:noFill/>
            <a:ln w="9525">
              <a:noFill/>
            </a:ln>
            <a:effectLst/>
          </p:spPr>
          <p:style>
            <a:lnRef idx="1">
              <a:schemeClr val="accent1"/>
            </a:lnRef>
            <a:fillRef idx="0">
              <a:schemeClr val="accent1"/>
            </a:fillRef>
            <a:effectRef idx="0">
              <a:schemeClr val="accent1"/>
            </a:effectRef>
            <a:fontRef idx="minor">
              <a:schemeClr val="tx1"/>
            </a:fontRef>
          </p:style>
          <p:txBody>
            <a:bodyPr wrap="square" lIns="81000" tIns="81000" rIns="0" bIns="0" rtlCol="0" anchor="t" anchorCtr="0">
              <a:spAutoFit/>
            </a:bodyPr>
            <a:lstStyle/>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Feedback loop with logistics team on delivery complaints/ completion</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Input to product management team on current deals, sales, products (based on customer feedback) </a:t>
              </a:r>
            </a:p>
            <a:p>
              <a:pPr marL="135731" lvl="1" indent="-135731">
                <a:lnSpc>
                  <a:spcPct val="90000"/>
                </a:lnSpc>
                <a:spcBef>
                  <a:spcPts val="600"/>
                </a:spcBef>
                <a:spcAft>
                  <a:spcPts val="200"/>
                </a:spcAft>
                <a:buClr>
                  <a:schemeClr val="accent1"/>
                </a:buClr>
                <a:buSzPct val="100000"/>
                <a:buFont typeface="Wingdings" panose="05000000000000000000" pitchFamily="2" charset="2"/>
                <a:buChar char="§"/>
              </a:pPr>
              <a:r>
                <a:rPr lang="en-GB" sz="1100" dirty="0">
                  <a:latin typeface="Arial" panose="020B0604020202020204" pitchFamily="34" charset="0"/>
                </a:rPr>
                <a:t>Support to payments team</a:t>
              </a:r>
            </a:p>
          </p:txBody>
        </p:sp>
        <p:grpSp>
          <p:nvGrpSpPr>
            <p:cNvPr id="19" name="Group 18">
              <a:extLst>
                <a:ext uri="{FF2B5EF4-FFF2-40B4-BE49-F238E27FC236}">
                  <a16:creationId xmlns:a16="http://schemas.microsoft.com/office/drawing/2014/main" id="{3712F97F-F35A-461F-91D0-FECE13B8A2C9}"/>
                </a:ext>
              </a:extLst>
            </p:cNvPr>
            <p:cNvGrpSpPr/>
            <p:nvPr/>
          </p:nvGrpSpPr>
          <p:grpSpPr>
            <a:xfrm>
              <a:off x="1636569" y="2683201"/>
              <a:ext cx="491309" cy="608441"/>
              <a:chOff x="-544513" y="4637088"/>
              <a:chExt cx="239713" cy="296862"/>
            </a:xfrm>
            <a:solidFill>
              <a:schemeClr val="accent6"/>
            </a:solidFill>
          </p:grpSpPr>
          <p:sp>
            <p:nvSpPr>
              <p:cNvPr id="20" name="Freeform 27">
                <a:extLst>
                  <a:ext uri="{FF2B5EF4-FFF2-40B4-BE49-F238E27FC236}">
                    <a16:creationId xmlns:a16="http://schemas.microsoft.com/office/drawing/2014/main" id="{948D9170-BBB5-4CD0-BE01-3A1B10DC7935}"/>
                  </a:ext>
                </a:extLst>
              </p:cNvPr>
              <p:cNvSpPr>
                <a:spLocks/>
              </p:cNvSpPr>
              <p:nvPr/>
            </p:nvSpPr>
            <p:spPr bwMode="auto">
              <a:xfrm>
                <a:off x="-484188" y="4659313"/>
                <a:ext cx="117475" cy="152400"/>
              </a:xfrm>
              <a:custGeom>
                <a:avLst/>
                <a:gdLst>
                  <a:gd name="T0" fmla="*/ 740 w 1334"/>
                  <a:gd name="T1" fmla="*/ 2 h 1731"/>
                  <a:gd name="T2" fmla="*/ 869 w 1334"/>
                  <a:gd name="T3" fmla="*/ 14 h 1731"/>
                  <a:gd name="T4" fmla="*/ 980 w 1334"/>
                  <a:gd name="T5" fmla="*/ 38 h 1731"/>
                  <a:gd name="T6" fmla="*/ 1076 w 1334"/>
                  <a:gd name="T7" fmla="*/ 76 h 1731"/>
                  <a:gd name="T8" fmla="*/ 1153 w 1334"/>
                  <a:gd name="T9" fmla="*/ 125 h 1731"/>
                  <a:gd name="T10" fmla="*/ 1216 w 1334"/>
                  <a:gd name="T11" fmla="*/ 188 h 1731"/>
                  <a:gd name="T12" fmla="*/ 1263 w 1334"/>
                  <a:gd name="T13" fmla="*/ 263 h 1731"/>
                  <a:gd name="T14" fmla="*/ 1299 w 1334"/>
                  <a:gd name="T15" fmla="*/ 355 h 1731"/>
                  <a:gd name="T16" fmla="*/ 1325 w 1334"/>
                  <a:gd name="T17" fmla="*/ 466 h 1731"/>
                  <a:gd name="T18" fmla="*/ 1317 w 1334"/>
                  <a:gd name="T19" fmla="*/ 553 h 1731"/>
                  <a:gd name="T20" fmla="*/ 1293 w 1334"/>
                  <a:gd name="T21" fmla="*/ 605 h 1731"/>
                  <a:gd name="T22" fmla="*/ 1284 w 1334"/>
                  <a:gd name="T23" fmla="*/ 663 h 1731"/>
                  <a:gd name="T24" fmla="*/ 1286 w 1334"/>
                  <a:gd name="T25" fmla="*/ 1164 h 1731"/>
                  <a:gd name="T26" fmla="*/ 1300 w 1334"/>
                  <a:gd name="T27" fmla="*/ 1214 h 1731"/>
                  <a:gd name="T28" fmla="*/ 1235 w 1334"/>
                  <a:gd name="T29" fmla="*/ 1229 h 1731"/>
                  <a:gd name="T30" fmla="*/ 1152 w 1334"/>
                  <a:gd name="T31" fmla="*/ 1240 h 1731"/>
                  <a:gd name="T32" fmla="*/ 1052 w 1334"/>
                  <a:gd name="T33" fmla="*/ 1248 h 1731"/>
                  <a:gd name="T34" fmla="*/ 930 w 1334"/>
                  <a:gd name="T35" fmla="*/ 1250 h 1731"/>
                  <a:gd name="T36" fmla="*/ 874 w 1334"/>
                  <a:gd name="T37" fmla="*/ 1232 h 1731"/>
                  <a:gd name="T38" fmla="*/ 823 w 1334"/>
                  <a:gd name="T39" fmla="*/ 1206 h 1731"/>
                  <a:gd name="T40" fmla="*/ 766 w 1334"/>
                  <a:gd name="T41" fmla="*/ 1198 h 1731"/>
                  <a:gd name="T42" fmla="*/ 595 w 1334"/>
                  <a:gd name="T43" fmla="*/ 1201 h 1731"/>
                  <a:gd name="T44" fmla="*/ 534 w 1334"/>
                  <a:gd name="T45" fmla="*/ 1223 h 1731"/>
                  <a:gd name="T46" fmla="*/ 485 w 1334"/>
                  <a:gd name="T47" fmla="*/ 1264 h 1731"/>
                  <a:gd name="T48" fmla="*/ 454 w 1334"/>
                  <a:gd name="T49" fmla="*/ 1319 h 1731"/>
                  <a:gd name="T50" fmla="*/ 441 w 1334"/>
                  <a:gd name="T51" fmla="*/ 1385 h 1731"/>
                  <a:gd name="T52" fmla="*/ 454 w 1334"/>
                  <a:gd name="T53" fmla="*/ 1450 h 1731"/>
                  <a:gd name="T54" fmla="*/ 485 w 1334"/>
                  <a:gd name="T55" fmla="*/ 1505 h 1731"/>
                  <a:gd name="T56" fmla="*/ 534 w 1334"/>
                  <a:gd name="T57" fmla="*/ 1546 h 1731"/>
                  <a:gd name="T58" fmla="*/ 595 w 1334"/>
                  <a:gd name="T59" fmla="*/ 1568 h 1731"/>
                  <a:gd name="T60" fmla="*/ 766 w 1334"/>
                  <a:gd name="T61" fmla="*/ 1571 h 1731"/>
                  <a:gd name="T62" fmla="*/ 827 w 1334"/>
                  <a:gd name="T63" fmla="*/ 1561 h 1731"/>
                  <a:gd name="T64" fmla="*/ 880 w 1334"/>
                  <a:gd name="T65" fmla="*/ 1533 h 1731"/>
                  <a:gd name="T66" fmla="*/ 991 w 1334"/>
                  <a:gd name="T67" fmla="*/ 1533 h 1731"/>
                  <a:gd name="T68" fmla="*/ 1109 w 1334"/>
                  <a:gd name="T69" fmla="*/ 1527 h 1731"/>
                  <a:gd name="T70" fmla="*/ 1014 w 1334"/>
                  <a:gd name="T71" fmla="*/ 1602 h 1731"/>
                  <a:gd name="T72" fmla="*/ 918 w 1334"/>
                  <a:gd name="T73" fmla="*/ 1659 h 1731"/>
                  <a:gd name="T74" fmla="*/ 825 w 1334"/>
                  <a:gd name="T75" fmla="*/ 1700 h 1731"/>
                  <a:gd name="T76" fmla="*/ 740 w 1334"/>
                  <a:gd name="T77" fmla="*/ 1723 h 1731"/>
                  <a:gd name="T78" fmla="*/ 667 w 1334"/>
                  <a:gd name="T79" fmla="*/ 1731 h 1731"/>
                  <a:gd name="T80" fmla="*/ 604 w 1334"/>
                  <a:gd name="T81" fmla="*/ 1724 h 1731"/>
                  <a:gd name="T82" fmla="*/ 529 w 1334"/>
                  <a:gd name="T83" fmla="*/ 1706 h 1731"/>
                  <a:gd name="T84" fmla="*/ 447 w 1334"/>
                  <a:gd name="T85" fmla="*/ 1673 h 1731"/>
                  <a:gd name="T86" fmla="*/ 362 w 1334"/>
                  <a:gd name="T87" fmla="*/ 1628 h 1731"/>
                  <a:gd name="T88" fmla="*/ 276 w 1334"/>
                  <a:gd name="T89" fmla="*/ 1568 h 1731"/>
                  <a:gd name="T90" fmla="*/ 193 w 1334"/>
                  <a:gd name="T91" fmla="*/ 1495 h 1731"/>
                  <a:gd name="T92" fmla="*/ 116 w 1334"/>
                  <a:gd name="T93" fmla="*/ 1406 h 1731"/>
                  <a:gd name="T94" fmla="*/ 50 w 1334"/>
                  <a:gd name="T95" fmla="*/ 1302 h 1731"/>
                  <a:gd name="T96" fmla="*/ 33 w 1334"/>
                  <a:gd name="T97" fmla="*/ 1219 h 1731"/>
                  <a:gd name="T98" fmla="*/ 50 w 1334"/>
                  <a:gd name="T99" fmla="*/ 1166 h 1731"/>
                  <a:gd name="T100" fmla="*/ 52 w 1334"/>
                  <a:gd name="T101" fmla="*/ 663 h 1731"/>
                  <a:gd name="T102" fmla="*/ 42 w 1334"/>
                  <a:gd name="T103" fmla="*/ 604 h 1731"/>
                  <a:gd name="T104" fmla="*/ 18 w 1334"/>
                  <a:gd name="T105" fmla="*/ 552 h 1731"/>
                  <a:gd name="T106" fmla="*/ 10 w 1334"/>
                  <a:gd name="T107" fmla="*/ 465 h 1731"/>
                  <a:gd name="T108" fmla="*/ 35 w 1334"/>
                  <a:gd name="T109" fmla="*/ 355 h 1731"/>
                  <a:gd name="T110" fmla="*/ 72 w 1334"/>
                  <a:gd name="T111" fmla="*/ 263 h 1731"/>
                  <a:gd name="T112" fmla="*/ 120 w 1334"/>
                  <a:gd name="T113" fmla="*/ 189 h 1731"/>
                  <a:gd name="T114" fmla="*/ 182 w 1334"/>
                  <a:gd name="T115" fmla="*/ 127 h 1731"/>
                  <a:gd name="T116" fmla="*/ 259 w 1334"/>
                  <a:gd name="T117" fmla="*/ 77 h 1731"/>
                  <a:gd name="T118" fmla="*/ 354 w 1334"/>
                  <a:gd name="T119" fmla="*/ 39 h 1731"/>
                  <a:gd name="T120" fmla="*/ 467 w 1334"/>
                  <a:gd name="T121" fmla="*/ 14 h 1731"/>
                  <a:gd name="T122" fmla="*/ 596 w 1334"/>
                  <a:gd name="T123" fmla="*/ 2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4" h="1731">
                    <a:moveTo>
                      <a:pt x="667" y="0"/>
                    </a:moveTo>
                    <a:lnTo>
                      <a:pt x="740" y="2"/>
                    </a:lnTo>
                    <a:lnTo>
                      <a:pt x="807" y="6"/>
                    </a:lnTo>
                    <a:lnTo>
                      <a:pt x="869" y="14"/>
                    </a:lnTo>
                    <a:lnTo>
                      <a:pt x="927" y="25"/>
                    </a:lnTo>
                    <a:lnTo>
                      <a:pt x="980" y="38"/>
                    </a:lnTo>
                    <a:lnTo>
                      <a:pt x="1031" y="55"/>
                    </a:lnTo>
                    <a:lnTo>
                      <a:pt x="1076" y="76"/>
                    </a:lnTo>
                    <a:lnTo>
                      <a:pt x="1116" y="98"/>
                    </a:lnTo>
                    <a:lnTo>
                      <a:pt x="1153" y="125"/>
                    </a:lnTo>
                    <a:lnTo>
                      <a:pt x="1186" y="154"/>
                    </a:lnTo>
                    <a:lnTo>
                      <a:pt x="1216" y="188"/>
                    </a:lnTo>
                    <a:lnTo>
                      <a:pt x="1241" y="225"/>
                    </a:lnTo>
                    <a:lnTo>
                      <a:pt x="1263" y="263"/>
                    </a:lnTo>
                    <a:lnTo>
                      <a:pt x="1282" y="307"/>
                    </a:lnTo>
                    <a:lnTo>
                      <a:pt x="1299" y="355"/>
                    </a:lnTo>
                    <a:lnTo>
                      <a:pt x="1313" y="408"/>
                    </a:lnTo>
                    <a:lnTo>
                      <a:pt x="1325" y="466"/>
                    </a:lnTo>
                    <a:lnTo>
                      <a:pt x="1334" y="530"/>
                    </a:lnTo>
                    <a:lnTo>
                      <a:pt x="1317" y="553"/>
                    </a:lnTo>
                    <a:lnTo>
                      <a:pt x="1304" y="579"/>
                    </a:lnTo>
                    <a:lnTo>
                      <a:pt x="1293" y="605"/>
                    </a:lnTo>
                    <a:lnTo>
                      <a:pt x="1286" y="634"/>
                    </a:lnTo>
                    <a:lnTo>
                      <a:pt x="1284" y="663"/>
                    </a:lnTo>
                    <a:lnTo>
                      <a:pt x="1284" y="1137"/>
                    </a:lnTo>
                    <a:lnTo>
                      <a:pt x="1286" y="1164"/>
                    </a:lnTo>
                    <a:lnTo>
                      <a:pt x="1291" y="1190"/>
                    </a:lnTo>
                    <a:lnTo>
                      <a:pt x="1300" y="1214"/>
                    </a:lnTo>
                    <a:lnTo>
                      <a:pt x="1269" y="1221"/>
                    </a:lnTo>
                    <a:lnTo>
                      <a:pt x="1235" y="1229"/>
                    </a:lnTo>
                    <a:lnTo>
                      <a:pt x="1196" y="1235"/>
                    </a:lnTo>
                    <a:lnTo>
                      <a:pt x="1152" y="1240"/>
                    </a:lnTo>
                    <a:lnTo>
                      <a:pt x="1104" y="1244"/>
                    </a:lnTo>
                    <a:lnTo>
                      <a:pt x="1052" y="1248"/>
                    </a:lnTo>
                    <a:lnTo>
                      <a:pt x="994" y="1250"/>
                    </a:lnTo>
                    <a:lnTo>
                      <a:pt x="930" y="1250"/>
                    </a:lnTo>
                    <a:lnTo>
                      <a:pt x="897" y="1250"/>
                    </a:lnTo>
                    <a:lnTo>
                      <a:pt x="874" y="1232"/>
                    </a:lnTo>
                    <a:lnTo>
                      <a:pt x="850" y="1217"/>
                    </a:lnTo>
                    <a:lnTo>
                      <a:pt x="823" y="1206"/>
                    </a:lnTo>
                    <a:lnTo>
                      <a:pt x="795" y="1200"/>
                    </a:lnTo>
                    <a:lnTo>
                      <a:pt x="766" y="1198"/>
                    </a:lnTo>
                    <a:lnTo>
                      <a:pt x="629" y="1198"/>
                    </a:lnTo>
                    <a:lnTo>
                      <a:pt x="595" y="1201"/>
                    </a:lnTo>
                    <a:lnTo>
                      <a:pt x="563" y="1209"/>
                    </a:lnTo>
                    <a:lnTo>
                      <a:pt x="534" y="1223"/>
                    </a:lnTo>
                    <a:lnTo>
                      <a:pt x="508" y="1242"/>
                    </a:lnTo>
                    <a:lnTo>
                      <a:pt x="485" y="1264"/>
                    </a:lnTo>
                    <a:lnTo>
                      <a:pt x="467" y="1291"/>
                    </a:lnTo>
                    <a:lnTo>
                      <a:pt x="454" y="1319"/>
                    </a:lnTo>
                    <a:lnTo>
                      <a:pt x="444" y="1351"/>
                    </a:lnTo>
                    <a:lnTo>
                      <a:pt x="441" y="1385"/>
                    </a:lnTo>
                    <a:lnTo>
                      <a:pt x="444" y="1418"/>
                    </a:lnTo>
                    <a:lnTo>
                      <a:pt x="454" y="1450"/>
                    </a:lnTo>
                    <a:lnTo>
                      <a:pt x="467" y="1478"/>
                    </a:lnTo>
                    <a:lnTo>
                      <a:pt x="485" y="1505"/>
                    </a:lnTo>
                    <a:lnTo>
                      <a:pt x="508" y="1527"/>
                    </a:lnTo>
                    <a:lnTo>
                      <a:pt x="534" y="1546"/>
                    </a:lnTo>
                    <a:lnTo>
                      <a:pt x="563" y="1560"/>
                    </a:lnTo>
                    <a:lnTo>
                      <a:pt x="595" y="1568"/>
                    </a:lnTo>
                    <a:lnTo>
                      <a:pt x="629" y="1571"/>
                    </a:lnTo>
                    <a:lnTo>
                      <a:pt x="766" y="1571"/>
                    </a:lnTo>
                    <a:lnTo>
                      <a:pt x="797" y="1569"/>
                    </a:lnTo>
                    <a:lnTo>
                      <a:pt x="827" y="1561"/>
                    </a:lnTo>
                    <a:lnTo>
                      <a:pt x="855" y="1549"/>
                    </a:lnTo>
                    <a:lnTo>
                      <a:pt x="880" y="1533"/>
                    </a:lnTo>
                    <a:lnTo>
                      <a:pt x="928" y="1533"/>
                    </a:lnTo>
                    <a:lnTo>
                      <a:pt x="991" y="1533"/>
                    </a:lnTo>
                    <a:lnTo>
                      <a:pt x="1051" y="1531"/>
                    </a:lnTo>
                    <a:lnTo>
                      <a:pt x="1109" y="1527"/>
                    </a:lnTo>
                    <a:lnTo>
                      <a:pt x="1062" y="1566"/>
                    </a:lnTo>
                    <a:lnTo>
                      <a:pt x="1014" y="1602"/>
                    </a:lnTo>
                    <a:lnTo>
                      <a:pt x="966" y="1633"/>
                    </a:lnTo>
                    <a:lnTo>
                      <a:pt x="918" y="1659"/>
                    </a:lnTo>
                    <a:lnTo>
                      <a:pt x="871" y="1682"/>
                    </a:lnTo>
                    <a:lnTo>
                      <a:pt x="825" y="1700"/>
                    </a:lnTo>
                    <a:lnTo>
                      <a:pt x="782" y="1713"/>
                    </a:lnTo>
                    <a:lnTo>
                      <a:pt x="740" y="1723"/>
                    </a:lnTo>
                    <a:lnTo>
                      <a:pt x="702" y="1729"/>
                    </a:lnTo>
                    <a:lnTo>
                      <a:pt x="667" y="1731"/>
                    </a:lnTo>
                    <a:lnTo>
                      <a:pt x="638" y="1729"/>
                    </a:lnTo>
                    <a:lnTo>
                      <a:pt x="604" y="1724"/>
                    </a:lnTo>
                    <a:lnTo>
                      <a:pt x="567" y="1717"/>
                    </a:lnTo>
                    <a:lnTo>
                      <a:pt x="529" y="1706"/>
                    </a:lnTo>
                    <a:lnTo>
                      <a:pt x="489" y="1692"/>
                    </a:lnTo>
                    <a:lnTo>
                      <a:pt x="447" y="1673"/>
                    </a:lnTo>
                    <a:lnTo>
                      <a:pt x="405" y="1653"/>
                    </a:lnTo>
                    <a:lnTo>
                      <a:pt x="362" y="1628"/>
                    </a:lnTo>
                    <a:lnTo>
                      <a:pt x="319" y="1600"/>
                    </a:lnTo>
                    <a:lnTo>
                      <a:pt x="276" y="1568"/>
                    </a:lnTo>
                    <a:lnTo>
                      <a:pt x="234" y="1534"/>
                    </a:lnTo>
                    <a:lnTo>
                      <a:pt x="193" y="1495"/>
                    </a:lnTo>
                    <a:lnTo>
                      <a:pt x="154" y="1452"/>
                    </a:lnTo>
                    <a:lnTo>
                      <a:pt x="116" y="1406"/>
                    </a:lnTo>
                    <a:lnTo>
                      <a:pt x="81" y="1356"/>
                    </a:lnTo>
                    <a:lnTo>
                      <a:pt x="50" y="1302"/>
                    </a:lnTo>
                    <a:lnTo>
                      <a:pt x="20" y="1244"/>
                    </a:lnTo>
                    <a:lnTo>
                      <a:pt x="33" y="1219"/>
                    </a:lnTo>
                    <a:lnTo>
                      <a:pt x="43" y="1194"/>
                    </a:lnTo>
                    <a:lnTo>
                      <a:pt x="50" y="1166"/>
                    </a:lnTo>
                    <a:lnTo>
                      <a:pt x="52" y="1137"/>
                    </a:lnTo>
                    <a:lnTo>
                      <a:pt x="52" y="663"/>
                    </a:lnTo>
                    <a:lnTo>
                      <a:pt x="49" y="634"/>
                    </a:lnTo>
                    <a:lnTo>
                      <a:pt x="42" y="604"/>
                    </a:lnTo>
                    <a:lnTo>
                      <a:pt x="32" y="578"/>
                    </a:lnTo>
                    <a:lnTo>
                      <a:pt x="18" y="552"/>
                    </a:lnTo>
                    <a:lnTo>
                      <a:pt x="0" y="529"/>
                    </a:lnTo>
                    <a:lnTo>
                      <a:pt x="10" y="465"/>
                    </a:lnTo>
                    <a:lnTo>
                      <a:pt x="21" y="408"/>
                    </a:lnTo>
                    <a:lnTo>
                      <a:pt x="35" y="355"/>
                    </a:lnTo>
                    <a:lnTo>
                      <a:pt x="53" y="307"/>
                    </a:lnTo>
                    <a:lnTo>
                      <a:pt x="72" y="263"/>
                    </a:lnTo>
                    <a:lnTo>
                      <a:pt x="95" y="225"/>
                    </a:lnTo>
                    <a:lnTo>
                      <a:pt x="120" y="189"/>
                    </a:lnTo>
                    <a:lnTo>
                      <a:pt x="149" y="156"/>
                    </a:lnTo>
                    <a:lnTo>
                      <a:pt x="182" y="127"/>
                    </a:lnTo>
                    <a:lnTo>
                      <a:pt x="218" y="100"/>
                    </a:lnTo>
                    <a:lnTo>
                      <a:pt x="259" y="77"/>
                    </a:lnTo>
                    <a:lnTo>
                      <a:pt x="305" y="56"/>
                    </a:lnTo>
                    <a:lnTo>
                      <a:pt x="354" y="39"/>
                    </a:lnTo>
                    <a:lnTo>
                      <a:pt x="409" y="26"/>
                    </a:lnTo>
                    <a:lnTo>
                      <a:pt x="467" y="14"/>
                    </a:lnTo>
                    <a:lnTo>
                      <a:pt x="529" y="6"/>
                    </a:lnTo>
                    <a:lnTo>
                      <a:pt x="596" y="2"/>
                    </a:lnTo>
                    <a:lnTo>
                      <a:pt x="66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1" name="Freeform 28">
                <a:extLst>
                  <a:ext uri="{FF2B5EF4-FFF2-40B4-BE49-F238E27FC236}">
                    <a16:creationId xmlns:a16="http://schemas.microsoft.com/office/drawing/2014/main" id="{AB3D16EA-C579-4D23-AAD6-1AF4462764D7}"/>
                  </a:ext>
                </a:extLst>
              </p:cNvPr>
              <p:cNvSpPr>
                <a:spLocks/>
              </p:cNvSpPr>
              <p:nvPr/>
            </p:nvSpPr>
            <p:spPr bwMode="auto">
              <a:xfrm>
                <a:off x="-522288" y="4637088"/>
                <a:ext cx="193675" cy="152400"/>
              </a:xfrm>
              <a:custGeom>
                <a:avLst/>
                <a:gdLst>
                  <a:gd name="T0" fmla="*/ 1328 w 2194"/>
                  <a:gd name="T1" fmla="*/ 15 h 1732"/>
                  <a:gd name="T2" fmla="*/ 1582 w 2194"/>
                  <a:gd name="T3" fmla="*/ 85 h 1732"/>
                  <a:gd name="T4" fmla="*/ 1777 w 2194"/>
                  <a:gd name="T5" fmla="*/ 211 h 1732"/>
                  <a:gd name="T6" fmla="*/ 1916 w 2194"/>
                  <a:gd name="T7" fmla="*/ 399 h 1732"/>
                  <a:gd name="T8" fmla="*/ 2000 w 2194"/>
                  <a:gd name="T9" fmla="*/ 655 h 1732"/>
                  <a:gd name="T10" fmla="*/ 2107 w 2194"/>
                  <a:gd name="T11" fmla="*/ 805 h 1732"/>
                  <a:gd name="T12" fmla="*/ 2183 w 2194"/>
                  <a:gd name="T13" fmla="*/ 864 h 1732"/>
                  <a:gd name="T14" fmla="*/ 2191 w 2194"/>
                  <a:gd name="T15" fmla="*/ 1413 h 1732"/>
                  <a:gd name="T16" fmla="*/ 2131 w 2194"/>
                  <a:gd name="T17" fmla="*/ 1489 h 1732"/>
                  <a:gd name="T18" fmla="*/ 2026 w 2194"/>
                  <a:gd name="T19" fmla="*/ 1507 h 1732"/>
                  <a:gd name="T20" fmla="*/ 1928 w 2194"/>
                  <a:gd name="T21" fmla="*/ 1593 h 1732"/>
                  <a:gd name="T22" fmla="*/ 1729 w 2194"/>
                  <a:gd name="T23" fmla="*/ 1662 h 1732"/>
                  <a:gd name="T24" fmla="*/ 1442 w 2194"/>
                  <a:gd name="T25" fmla="*/ 1692 h 1732"/>
                  <a:gd name="T26" fmla="*/ 1258 w 2194"/>
                  <a:gd name="T27" fmla="*/ 1708 h 1732"/>
                  <a:gd name="T28" fmla="*/ 1058 w 2194"/>
                  <a:gd name="T29" fmla="*/ 1732 h 1732"/>
                  <a:gd name="T30" fmla="*/ 983 w 2194"/>
                  <a:gd name="T31" fmla="*/ 1696 h 1732"/>
                  <a:gd name="T32" fmla="*/ 964 w 2194"/>
                  <a:gd name="T33" fmla="*/ 1613 h 1732"/>
                  <a:gd name="T34" fmla="*/ 1016 w 2194"/>
                  <a:gd name="T35" fmla="*/ 1550 h 1732"/>
                  <a:gd name="T36" fmla="*/ 1216 w 2194"/>
                  <a:gd name="T37" fmla="*/ 1542 h 1732"/>
                  <a:gd name="T38" fmla="*/ 1281 w 2194"/>
                  <a:gd name="T39" fmla="*/ 1592 h 1732"/>
                  <a:gd name="T40" fmla="*/ 1491 w 2194"/>
                  <a:gd name="T41" fmla="*/ 1589 h 1732"/>
                  <a:gd name="T42" fmla="*/ 1695 w 2194"/>
                  <a:gd name="T43" fmla="*/ 1566 h 1732"/>
                  <a:gd name="T44" fmla="*/ 1829 w 2194"/>
                  <a:gd name="T45" fmla="*/ 1530 h 1732"/>
                  <a:gd name="T46" fmla="*/ 1869 w 2194"/>
                  <a:gd name="T47" fmla="*/ 1489 h 1732"/>
                  <a:gd name="T48" fmla="*/ 1808 w 2194"/>
                  <a:gd name="T49" fmla="*/ 1413 h 1732"/>
                  <a:gd name="T50" fmla="*/ 1815 w 2194"/>
                  <a:gd name="T51" fmla="*/ 868 h 1732"/>
                  <a:gd name="T52" fmla="*/ 1852 w 2194"/>
                  <a:gd name="T53" fmla="*/ 755 h 1732"/>
                  <a:gd name="T54" fmla="*/ 1796 w 2194"/>
                  <a:gd name="T55" fmla="*/ 526 h 1732"/>
                  <a:gd name="T56" fmla="*/ 1689 w 2194"/>
                  <a:gd name="T57" fmla="*/ 350 h 1732"/>
                  <a:gd name="T58" fmla="*/ 1528 w 2194"/>
                  <a:gd name="T59" fmla="*/ 236 h 1732"/>
                  <a:gd name="T60" fmla="*/ 1307 w 2194"/>
                  <a:gd name="T61" fmla="*/ 175 h 1732"/>
                  <a:gd name="T62" fmla="*/ 1024 w 2194"/>
                  <a:gd name="T63" fmla="*/ 162 h 1732"/>
                  <a:gd name="T64" fmla="*/ 778 w 2194"/>
                  <a:gd name="T65" fmla="*/ 197 h 1732"/>
                  <a:gd name="T66" fmla="*/ 597 w 2194"/>
                  <a:gd name="T67" fmla="*/ 275 h 1732"/>
                  <a:gd name="T68" fmla="*/ 471 w 2194"/>
                  <a:gd name="T69" fmla="*/ 391 h 1732"/>
                  <a:gd name="T70" fmla="*/ 391 w 2194"/>
                  <a:gd name="T71" fmla="*/ 541 h 1732"/>
                  <a:gd name="T72" fmla="*/ 346 w 2194"/>
                  <a:gd name="T73" fmla="*/ 718 h 1732"/>
                  <a:gd name="T74" fmla="*/ 367 w 2194"/>
                  <a:gd name="T75" fmla="*/ 848 h 1732"/>
                  <a:gd name="T76" fmla="*/ 389 w 2194"/>
                  <a:gd name="T77" fmla="*/ 1388 h 1732"/>
                  <a:gd name="T78" fmla="*/ 347 w 2194"/>
                  <a:gd name="T79" fmla="*/ 1475 h 1732"/>
                  <a:gd name="T80" fmla="*/ 112 w 2194"/>
                  <a:gd name="T81" fmla="*/ 1500 h 1732"/>
                  <a:gd name="T82" fmla="*/ 24 w 2194"/>
                  <a:gd name="T83" fmla="*/ 1458 h 1732"/>
                  <a:gd name="T84" fmla="*/ 0 w 2194"/>
                  <a:gd name="T85" fmla="*/ 914 h 1732"/>
                  <a:gd name="T86" fmla="*/ 42 w 2194"/>
                  <a:gd name="T87" fmla="*/ 827 h 1732"/>
                  <a:gd name="T88" fmla="*/ 174 w 2194"/>
                  <a:gd name="T89" fmla="*/ 802 h 1732"/>
                  <a:gd name="T90" fmla="*/ 228 w 2194"/>
                  <a:gd name="T91" fmla="*/ 521 h 1732"/>
                  <a:gd name="T92" fmla="*/ 341 w 2194"/>
                  <a:gd name="T93" fmla="*/ 295 h 1732"/>
                  <a:gd name="T94" fmla="*/ 507 w 2194"/>
                  <a:gd name="T95" fmla="*/ 141 h 1732"/>
                  <a:gd name="T96" fmla="*/ 731 w 2194"/>
                  <a:gd name="T97" fmla="*/ 44 h 1732"/>
                  <a:gd name="T98" fmla="*/ 1016 w 2194"/>
                  <a:gd name="T99" fmla="*/ 2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94" h="1732">
                    <a:moveTo>
                      <a:pt x="1096" y="0"/>
                    </a:moveTo>
                    <a:lnTo>
                      <a:pt x="1178" y="2"/>
                    </a:lnTo>
                    <a:lnTo>
                      <a:pt x="1255" y="7"/>
                    </a:lnTo>
                    <a:lnTo>
                      <a:pt x="1328" y="15"/>
                    </a:lnTo>
                    <a:lnTo>
                      <a:pt x="1397" y="28"/>
                    </a:lnTo>
                    <a:lnTo>
                      <a:pt x="1463" y="44"/>
                    </a:lnTo>
                    <a:lnTo>
                      <a:pt x="1524" y="62"/>
                    </a:lnTo>
                    <a:lnTo>
                      <a:pt x="1582" y="85"/>
                    </a:lnTo>
                    <a:lnTo>
                      <a:pt x="1637" y="111"/>
                    </a:lnTo>
                    <a:lnTo>
                      <a:pt x="1687" y="141"/>
                    </a:lnTo>
                    <a:lnTo>
                      <a:pt x="1734" y="175"/>
                    </a:lnTo>
                    <a:lnTo>
                      <a:pt x="1777" y="211"/>
                    </a:lnTo>
                    <a:lnTo>
                      <a:pt x="1817" y="251"/>
                    </a:lnTo>
                    <a:lnTo>
                      <a:pt x="1852" y="295"/>
                    </a:lnTo>
                    <a:lnTo>
                      <a:pt x="1884" y="343"/>
                    </a:lnTo>
                    <a:lnTo>
                      <a:pt x="1916" y="399"/>
                    </a:lnTo>
                    <a:lnTo>
                      <a:pt x="1942" y="459"/>
                    </a:lnTo>
                    <a:lnTo>
                      <a:pt x="1966" y="521"/>
                    </a:lnTo>
                    <a:lnTo>
                      <a:pt x="1984" y="587"/>
                    </a:lnTo>
                    <a:lnTo>
                      <a:pt x="2000" y="655"/>
                    </a:lnTo>
                    <a:lnTo>
                      <a:pt x="2011" y="727"/>
                    </a:lnTo>
                    <a:lnTo>
                      <a:pt x="2020" y="802"/>
                    </a:lnTo>
                    <a:lnTo>
                      <a:pt x="2082" y="802"/>
                    </a:lnTo>
                    <a:lnTo>
                      <a:pt x="2107" y="805"/>
                    </a:lnTo>
                    <a:lnTo>
                      <a:pt x="2131" y="813"/>
                    </a:lnTo>
                    <a:lnTo>
                      <a:pt x="2152" y="827"/>
                    </a:lnTo>
                    <a:lnTo>
                      <a:pt x="2170" y="844"/>
                    </a:lnTo>
                    <a:lnTo>
                      <a:pt x="2183" y="864"/>
                    </a:lnTo>
                    <a:lnTo>
                      <a:pt x="2191" y="889"/>
                    </a:lnTo>
                    <a:lnTo>
                      <a:pt x="2194" y="914"/>
                    </a:lnTo>
                    <a:lnTo>
                      <a:pt x="2194" y="1388"/>
                    </a:lnTo>
                    <a:lnTo>
                      <a:pt x="2191" y="1413"/>
                    </a:lnTo>
                    <a:lnTo>
                      <a:pt x="2183" y="1437"/>
                    </a:lnTo>
                    <a:lnTo>
                      <a:pt x="2170" y="1458"/>
                    </a:lnTo>
                    <a:lnTo>
                      <a:pt x="2152" y="1475"/>
                    </a:lnTo>
                    <a:lnTo>
                      <a:pt x="2131" y="1489"/>
                    </a:lnTo>
                    <a:lnTo>
                      <a:pt x="2107" y="1497"/>
                    </a:lnTo>
                    <a:lnTo>
                      <a:pt x="2082" y="1500"/>
                    </a:lnTo>
                    <a:lnTo>
                      <a:pt x="2031" y="1500"/>
                    </a:lnTo>
                    <a:lnTo>
                      <a:pt x="2026" y="1507"/>
                    </a:lnTo>
                    <a:lnTo>
                      <a:pt x="2020" y="1514"/>
                    </a:lnTo>
                    <a:lnTo>
                      <a:pt x="1996" y="1543"/>
                    </a:lnTo>
                    <a:lnTo>
                      <a:pt x="1964" y="1569"/>
                    </a:lnTo>
                    <a:lnTo>
                      <a:pt x="1928" y="1593"/>
                    </a:lnTo>
                    <a:lnTo>
                      <a:pt x="1886" y="1613"/>
                    </a:lnTo>
                    <a:lnTo>
                      <a:pt x="1839" y="1632"/>
                    </a:lnTo>
                    <a:lnTo>
                      <a:pt x="1786" y="1648"/>
                    </a:lnTo>
                    <a:lnTo>
                      <a:pt x="1729" y="1662"/>
                    </a:lnTo>
                    <a:lnTo>
                      <a:pt x="1665" y="1672"/>
                    </a:lnTo>
                    <a:lnTo>
                      <a:pt x="1596" y="1682"/>
                    </a:lnTo>
                    <a:lnTo>
                      <a:pt x="1522" y="1688"/>
                    </a:lnTo>
                    <a:lnTo>
                      <a:pt x="1442" y="1692"/>
                    </a:lnTo>
                    <a:lnTo>
                      <a:pt x="1357" y="1693"/>
                    </a:lnTo>
                    <a:lnTo>
                      <a:pt x="1315" y="1693"/>
                    </a:lnTo>
                    <a:lnTo>
                      <a:pt x="1272" y="1692"/>
                    </a:lnTo>
                    <a:lnTo>
                      <a:pt x="1258" y="1708"/>
                    </a:lnTo>
                    <a:lnTo>
                      <a:pt x="1240" y="1720"/>
                    </a:lnTo>
                    <a:lnTo>
                      <a:pt x="1218" y="1728"/>
                    </a:lnTo>
                    <a:lnTo>
                      <a:pt x="1195" y="1732"/>
                    </a:lnTo>
                    <a:lnTo>
                      <a:pt x="1058" y="1732"/>
                    </a:lnTo>
                    <a:lnTo>
                      <a:pt x="1036" y="1728"/>
                    </a:lnTo>
                    <a:lnTo>
                      <a:pt x="1016" y="1721"/>
                    </a:lnTo>
                    <a:lnTo>
                      <a:pt x="998" y="1710"/>
                    </a:lnTo>
                    <a:lnTo>
                      <a:pt x="983" y="1696"/>
                    </a:lnTo>
                    <a:lnTo>
                      <a:pt x="972" y="1677"/>
                    </a:lnTo>
                    <a:lnTo>
                      <a:pt x="964" y="1657"/>
                    </a:lnTo>
                    <a:lnTo>
                      <a:pt x="961" y="1636"/>
                    </a:lnTo>
                    <a:lnTo>
                      <a:pt x="964" y="1613"/>
                    </a:lnTo>
                    <a:lnTo>
                      <a:pt x="972" y="1594"/>
                    </a:lnTo>
                    <a:lnTo>
                      <a:pt x="983" y="1575"/>
                    </a:lnTo>
                    <a:lnTo>
                      <a:pt x="998" y="1561"/>
                    </a:lnTo>
                    <a:lnTo>
                      <a:pt x="1016" y="1550"/>
                    </a:lnTo>
                    <a:lnTo>
                      <a:pt x="1036" y="1543"/>
                    </a:lnTo>
                    <a:lnTo>
                      <a:pt x="1058" y="1540"/>
                    </a:lnTo>
                    <a:lnTo>
                      <a:pt x="1195" y="1540"/>
                    </a:lnTo>
                    <a:lnTo>
                      <a:pt x="1216" y="1542"/>
                    </a:lnTo>
                    <a:lnTo>
                      <a:pt x="1237" y="1549"/>
                    </a:lnTo>
                    <a:lnTo>
                      <a:pt x="1254" y="1560"/>
                    </a:lnTo>
                    <a:lnTo>
                      <a:pt x="1268" y="1574"/>
                    </a:lnTo>
                    <a:lnTo>
                      <a:pt x="1281" y="1592"/>
                    </a:lnTo>
                    <a:lnTo>
                      <a:pt x="1320" y="1592"/>
                    </a:lnTo>
                    <a:lnTo>
                      <a:pt x="1359" y="1593"/>
                    </a:lnTo>
                    <a:lnTo>
                      <a:pt x="1428" y="1592"/>
                    </a:lnTo>
                    <a:lnTo>
                      <a:pt x="1491" y="1589"/>
                    </a:lnTo>
                    <a:lnTo>
                      <a:pt x="1550" y="1586"/>
                    </a:lnTo>
                    <a:lnTo>
                      <a:pt x="1603" y="1581"/>
                    </a:lnTo>
                    <a:lnTo>
                      <a:pt x="1651" y="1573"/>
                    </a:lnTo>
                    <a:lnTo>
                      <a:pt x="1695" y="1566"/>
                    </a:lnTo>
                    <a:lnTo>
                      <a:pt x="1734" y="1558"/>
                    </a:lnTo>
                    <a:lnTo>
                      <a:pt x="1770" y="1549"/>
                    </a:lnTo>
                    <a:lnTo>
                      <a:pt x="1801" y="1540"/>
                    </a:lnTo>
                    <a:lnTo>
                      <a:pt x="1829" y="1530"/>
                    </a:lnTo>
                    <a:lnTo>
                      <a:pt x="1853" y="1518"/>
                    </a:lnTo>
                    <a:lnTo>
                      <a:pt x="1874" y="1508"/>
                    </a:lnTo>
                    <a:lnTo>
                      <a:pt x="1892" y="1497"/>
                    </a:lnTo>
                    <a:lnTo>
                      <a:pt x="1869" y="1489"/>
                    </a:lnTo>
                    <a:lnTo>
                      <a:pt x="1847" y="1475"/>
                    </a:lnTo>
                    <a:lnTo>
                      <a:pt x="1830" y="1458"/>
                    </a:lnTo>
                    <a:lnTo>
                      <a:pt x="1817" y="1438"/>
                    </a:lnTo>
                    <a:lnTo>
                      <a:pt x="1808" y="1413"/>
                    </a:lnTo>
                    <a:lnTo>
                      <a:pt x="1805" y="1388"/>
                    </a:lnTo>
                    <a:lnTo>
                      <a:pt x="1805" y="914"/>
                    </a:lnTo>
                    <a:lnTo>
                      <a:pt x="1807" y="890"/>
                    </a:lnTo>
                    <a:lnTo>
                      <a:pt x="1815" y="868"/>
                    </a:lnTo>
                    <a:lnTo>
                      <a:pt x="1827" y="848"/>
                    </a:lnTo>
                    <a:lnTo>
                      <a:pt x="1841" y="832"/>
                    </a:lnTo>
                    <a:lnTo>
                      <a:pt x="1860" y="818"/>
                    </a:lnTo>
                    <a:lnTo>
                      <a:pt x="1852" y="755"/>
                    </a:lnTo>
                    <a:lnTo>
                      <a:pt x="1842" y="694"/>
                    </a:lnTo>
                    <a:lnTo>
                      <a:pt x="1830" y="636"/>
                    </a:lnTo>
                    <a:lnTo>
                      <a:pt x="1815" y="579"/>
                    </a:lnTo>
                    <a:lnTo>
                      <a:pt x="1796" y="526"/>
                    </a:lnTo>
                    <a:lnTo>
                      <a:pt x="1774" y="475"/>
                    </a:lnTo>
                    <a:lnTo>
                      <a:pt x="1748" y="428"/>
                    </a:lnTo>
                    <a:lnTo>
                      <a:pt x="1720" y="387"/>
                    </a:lnTo>
                    <a:lnTo>
                      <a:pt x="1689" y="350"/>
                    </a:lnTo>
                    <a:lnTo>
                      <a:pt x="1654" y="316"/>
                    </a:lnTo>
                    <a:lnTo>
                      <a:pt x="1616" y="287"/>
                    </a:lnTo>
                    <a:lnTo>
                      <a:pt x="1574" y="259"/>
                    </a:lnTo>
                    <a:lnTo>
                      <a:pt x="1528" y="236"/>
                    </a:lnTo>
                    <a:lnTo>
                      <a:pt x="1479" y="215"/>
                    </a:lnTo>
                    <a:lnTo>
                      <a:pt x="1426" y="199"/>
                    </a:lnTo>
                    <a:lnTo>
                      <a:pt x="1369" y="185"/>
                    </a:lnTo>
                    <a:lnTo>
                      <a:pt x="1307" y="175"/>
                    </a:lnTo>
                    <a:lnTo>
                      <a:pt x="1241" y="166"/>
                    </a:lnTo>
                    <a:lnTo>
                      <a:pt x="1171" y="162"/>
                    </a:lnTo>
                    <a:lnTo>
                      <a:pt x="1096" y="160"/>
                    </a:lnTo>
                    <a:lnTo>
                      <a:pt x="1024" y="162"/>
                    </a:lnTo>
                    <a:lnTo>
                      <a:pt x="956" y="166"/>
                    </a:lnTo>
                    <a:lnTo>
                      <a:pt x="892" y="174"/>
                    </a:lnTo>
                    <a:lnTo>
                      <a:pt x="832" y="184"/>
                    </a:lnTo>
                    <a:lnTo>
                      <a:pt x="778" y="197"/>
                    </a:lnTo>
                    <a:lnTo>
                      <a:pt x="727" y="212"/>
                    </a:lnTo>
                    <a:lnTo>
                      <a:pt x="680" y="231"/>
                    </a:lnTo>
                    <a:lnTo>
                      <a:pt x="636" y="252"/>
                    </a:lnTo>
                    <a:lnTo>
                      <a:pt x="597" y="275"/>
                    </a:lnTo>
                    <a:lnTo>
                      <a:pt x="560" y="300"/>
                    </a:lnTo>
                    <a:lnTo>
                      <a:pt x="528" y="329"/>
                    </a:lnTo>
                    <a:lnTo>
                      <a:pt x="498" y="358"/>
                    </a:lnTo>
                    <a:lnTo>
                      <a:pt x="471" y="391"/>
                    </a:lnTo>
                    <a:lnTo>
                      <a:pt x="447" y="426"/>
                    </a:lnTo>
                    <a:lnTo>
                      <a:pt x="425" y="462"/>
                    </a:lnTo>
                    <a:lnTo>
                      <a:pt x="407" y="500"/>
                    </a:lnTo>
                    <a:lnTo>
                      <a:pt x="391" y="541"/>
                    </a:lnTo>
                    <a:lnTo>
                      <a:pt x="376" y="583"/>
                    </a:lnTo>
                    <a:lnTo>
                      <a:pt x="364" y="627"/>
                    </a:lnTo>
                    <a:lnTo>
                      <a:pt x="354" y="671"/>
                    </a:lnTo>
                    <a:lnTo>
                      <a:pt x="346" y="718"/>
                    </a:lnTo>
                    <a:lnTo>
                      <a:pt x="338" y="767"/>
                    </a:lnTo>
                    <a:lnTo>
                      <a:pt x="333" y="817"/>
                    </a:lnTo>
                    <a:lnTo>
                      <a:pt x="352" y="831"/>
                    </a:lnTo>
                    <a:lnTo>
                      <a:pt x="367" y="848"/>
                    </a:lnTo>
                    <a:lnTo>
                      <a:pt x="378" y="867"/>
                    </a:lnTo>
                    <a:lnTo>
                      <a:pt x="386" y="890"/>
                    </a:lnTo>
                    <a:lnTo>
                      <a:pt x="389" y="914"/>
                    </a:lnTo>
                    <a:lnTo>
                      <a:pt x="389" y="1388"/>
                    </a:lnTo>
                    <a:lnTo>
                      <a:pt x="385" y="1413"/>
                    </a:lnTo>
                    <a:lnTo>
                      <a:pt x="377" y="1437"/>
                    </a:lnTo>
                    <a:lnTo>
                      <a:pt x="364" y="1458"/>
                    </a:lnTo>
                    <a:lnTo>
                      <a:pt x="347" y="1475"/>
                    </a:lnTo>
                    <a:lnTo>
                      <a:pt x="326" y="1489"/>
                    </a:lnTo>
                    <a:lnTo>
                      <a:pt x="303" y="1497"/>
                    </a:lnTo>
                    <a:lnTo>
                      <a:pt x="277" y="1500"/>
                    </a:lnTo>
                    <a:lnTo>
                      <a:pt x="112" y="1500"/>
                    </a:lnTo>
                    <a:lnTo>
                      <a:pt x="87" y="1497"/>
                    </a:lnTo>
                    <a:lnTo>
                      <a:pt x="63" y="1489"/>
                    </a:lnTo>
                    <a:lnTo>
                      <a:pt x="42" y="1475"/>
                    </a:lnTo>
                    <a:lnTo>
                      <a:pt x="24" y="1458"/>
                    </a:lnTo>
                    <a:lnTo>
                      <a:pt x="11" y="1437"/>
                    </a:lnTo>
                    <a:lnTo>
                      <a:pt x="3" y="1413"/>
                    </a:lnTo>
                    <a:lnTo>
                      <a:pt x="0" y="1388"/>
                    </a:lnTo>
                    <a:lnTo>
                      <a:pt x="0" y="914"/>
                    </a:lnTo>
                    <a:lnTo>
                      <a:pt x="3" y="889"/>
                    </a:lnTo>
                    <a:lnTo>
                      <a:pt x="11" y="864"/>
                    </a:lnTo>
                    <a:lnTo>
                      <a:pt x="24" y="844"/>
                    </a:lnTo>
                    <a:lnTo>
                      <a:pt x="42" y="827"/>
                    </a:lnTo>
                    <a:lnTo>
                      <a:pt x="63" y="813"/>
                    </a:lnTo>
                    <a:lnTo>
                      <a:pt x="87" y="805"/>
                    </a:lnTo>
                    <a:lnTo>
                      <a:pt x="112" y="802"/>
                    </a:lnTo>
                    <a:lnTo>
                      <a:pt x="174" y="802"/>
                    </a:lnTo>
                    <a:lnTo>
                      <a:pt x="183" y="728"/>
                    </a:lnTo>
                    <a:lnTo>
                      <a:pt x="194" y="655"/>
                    </a:lnTo>
                    <a:lnTo>
                      <a:pt x="210" y="587"/>
                    </a:lnTo>
                    <a:lnTo>
                      <a:pt x="228" y="521"/>
                    </a:lnTo>
                    <a:lnTo>
                      <a:pt x="250" y="459"/>
                    </a:lnTo>
                    <a:lnTo>
                      <a:pt x="278" y="399"/>
                    </a:lnTo>
                    <a:lnTo>
                      <a:pt x="310" y="343"/>
                    </a:lnTo>
                    <a:lnTo>
                      <a:pt x="341" y="295"/>
                    </a:lnTo>
                    <a:lnTo>
                      <a:pt x="377" y="251"/>
                    </a:lnTo>
                    <a:lnTo>
                      <a:pt x="417" y="211"/>
                    </a:lnTo>
                    <a:lnTo>
                      <a:pt x="460" y="175"/>
                    </a:lnTo>
                    <a:lnTo>
                      <a:pt x="507" y="141"/>
                    </a:lnTo>
                    <a:lnTo>
                      <a:pt x="557" y="111"/>
                    </a:lnTo>
                    <a:lnTo>
                      <a:pt x="612" y="85"/>
                    </a:lnTo>
                    <a:lnTo>
                      <a:pt x="669" y="62"/>
                    </a:lnTo>
                    <a:lnTo>
                      <a:pt x="731" y="44"/>
                    </a:lnTo>
                    <a:lnTo>
                      <a:pt x="797" y="28"/>
                    </a:lnTo>
                    <a:lnTo>
                      <a:pt x="865" y="15"/>
                    </a:lnTo>
                    <a:lnTo>
                      <a:pt x="939" y="7"/>
                    </a:lnTo>
                    <a:lnTo>
                      <a:pt x="1016" y="2"/>
                    </a:lnTo>
                    <a:lnTo>
                      <a:pt x="109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sp>
            <p:nvSpPr>
              <p:cNvPr id="22" name="Freeform 29">
                <a:extLst>
                  <a:ext uri="{FF2B5EF4-FFF2-40B4-BE49-F238E27FC236}">
                    <a16:creationId xmlns:a16="http://schemas.microsoft.com/office/drawing/2014/main" id="{28E94554-3FCA-4583-8008-BA14238AC3AB}"/>
                  </a:ext>
                </a:extLst>
              </p:cNvPr>
              <p:cNvSpPr>
                <a:spLocks noEditPoints="1"/>
              </p:cNvSpPr>
              <p:nvPr/>
            </p:nvSpPr>
            <p:spPr bwMode="auto">
              <a:xfrm>
                <a:off x="-544513" y="4805363"/>
                <a:ext cx="239713" cy="128587"/>
              </a:xfrm>
              <a:custGeom>
                <a:avLst/>
                <a:gdLst>
                  <a:gd name="T0" fmla="*/ 2161 w 2713"/>
                  <a:gd name="T1" fmla="*/ 727 h 1456"/>
                  <a:gd name="T2" fmla="*/ 929 w 2713"/>
                  <a:gd name="T3" fmla="*/ 0 h 1456"/>
                  <a:gd name="T4" fmla="*/ 1007 w 2713"/>
                  <a:gd name="T5" fmla="*/ 47 h 1456"/>
                  <a:gd name="T6" fmla="*/ 1167 w 2713"/>
                  <a:gd name="T7" fmla="*/ 123 h 1456"/>
                  <a:gd name="T8" fmla="*/ 1251 w 2713"/>
                  <a:gd name="T9" fmla="*/ 156 h 1456"/>
                  <a:gd name="T10" fmla="*/ 1454 w 2713"/>
                  <a:gd name="T11" fmla="*/ 170 h 1456"/>
                  <a:gd name="T12" fmla="*/ 1490 w 2713"/>
                  <a:gd name="T13" fmla="*/ 139 h 1456"/>
                  <a:gd name="T14" fmla="*/ 1656 w 2713"/>
                  <a:gd name="T15" fmla="*/ 77 h 1456"/>
                  <a:gd name="T16" fmla="*/ 1771 w 2713"/>
                  <a:gd name="T17" fmla="*/ 3 h 1456"/>
                  <a:gd name="T18" fmla="*/ 1814 w 2713"/>
                  <a:gd name="T19" fmla="*/ 5 h 1456"/>
                  <a:gd name="T20" fmla="*/ 1880 w 2713"/>
                  <a:gd name="T21" fmla="*/ 41 h 1456"/>
                  <a:gd name="T22" fmla="*/ 1998 w 2713"/>
                  <a:gd name="T23" fmla="*/ 104 h 1456"/>
                  <a:gd name="T24" fmla="*/ 2128 w 2713"/>
                  <a:gd name="T25" fmla="*/ 174 h 1456"/>
                  <a:gd name="T26" fmla="*/ 2257 w 2713"/>
                  <a:gd name="T27" fmla="*/ 246 h 1456"/>
                  <a:gd name="T28" fmla="*/ 2367 w 2713"/>
                  <a:gd name="T29" fmla="*/ 310 h 1456"/>
                  <a:gd name="T30" fmla="*/ 2445 w 2713"/>
                  <a:gd name="T31" fmla="*/ 358 h 1456"/>
                  <a:gd name="T32" fmla="*/ 2529 w 2713"/>
                  <a:gd name="T33" fmla="*/ 443 h 1456"/>
                  <a:gd name="T34" fmla="*/ 2595 w 2713"/>
                  <a:gd name="T35" fmla="*/ 561 h 1456"/>
                  <a:gd name="T36" fmla="*/ 2646 w 2713"/>
                  <a:gd name="T37" fmla="*/ 700 h 1456"/>
                  <a:gd name="T38" fmla="*/ 2685 w 2713"/>
                  <a:gd name="T39" fmla="*/ 849 h 1456"/>
                  <a:gd name="T40" fmla="*/ 2713 w 2713"/>
                  <a:gd name="T41" fmla="*/ 994 h 1456"/>
                  <a:gd name="T42" fmla="*/ 2710 w 2713"/>
                  <a:gd name="T43" fmla="*/ 1021 h 1456"/>
                  <a:gd name="T44" fmla="*/ 2700 w 2713"/>
                  <a:gd name="T45" fmla="*/ 1041 h 1456"/>
                  <a:gd name="T46" fmla="*/ 2677 w 2713"/>
                  <a:gd name="T47" fmla="*/ 1076 h 1456"/>
                  <a:gd name="T48" fmla="*/ 2638 w 2713"/>
                  <a:gd name="T49" fmla="*/ 1122 h 1456"/>
                  <a:gd name="T50" fmla="*/ 2578 w 2713"/>
                  <a:gd name="T51" fmla="*/ 1176 h 1456"/>
                  <a:gd name="T52" fmla="*/ 2493 w 2713"/>
                  <a:gd name="T53" fmla="*/ 1234 h 1456"/>
                  <a:gd name="T54" fmla="*/ 2379 w 2713"/>
                  <a:gd name="T55" fmla="*/ 1292 h 1456"/>
                  <a:gd name="T56" fmla="*/ 2233 w 2713"/>
                  <a:gd name="T57" fmla="*/ 1347 h 1456"/>
                  <a:gd name="T58" fmla="*/ 2051 w 2713"/>
                  <a:gd name="T59" fmla="*/ 1394 h 1456"/>
                  <a:gd name="T60" fmla="*/ 1828 w 2713"/>
                  <a:gd name="T61" fmla="*/ 1429 h 1456"/>
                  <a:gd name="T62" fmla="*/ 1561 w 2713"/>
                  <a:gd name="T63" fmla="*/ 1452 h 1456"/>
                  <a:gd name="T64" fmla="*/ 1252 w 2713"/>
                  <a:gd name="T65" fmla="*/ 1455 h 1456"/>
                  <a:gd name="T66" fmla="*/ 970 w 2713"/>
                  <a:gd name="T67" fmla="*/ 1439 h 1456"/>
                  <a:gd name="T68" fmla="*/ 732 w 2713"/>
                  <a:gd name="T69" fmla="*/ 1407 h 1456"/>
                  <a:gd name="T70" fmla="*/ 537 w 2713"/>
                  <a:gd name="T71" fmla="*/ 1363 h 1456"/>
                  <a:gd name="T72" fmla="*/ 379 w 2713"/>
                  <a:gd name="T73" fmla="*/ 1311 h 1456"/>
                  <a:gd name="T74" fmla="*/ 256 w 2713"/>
                  <a:gd name="T75" fmla="*/ 1254 h 1456"/>
                  <a:gd name="T76" fmla="*/ 162 w 2713"/>
                  <a:gd name="T77" fmla="*/ 1196 h 1456"/>
                  <a:gd name="T78" fmla="*/ 94 w 2713"/>
                  <a:gd name="T79" fmla="*/ 1140 h 1456"/>
                  <a:gd name="T80" fmla="*/ 48 w 2713"/>
                  <a:gd name="T81" fmla="*/ 1091 h 1456"/>
                  <a:gd name="T82" fmla="*/ 19 w 2713"/>
                  <a:gd name="T83" fmla="*/ 1051 h 1456"/>
                  <a:gd name="T84" fmla="*/ 6 w 2713"/>
                  <a:gd name="T85" fmla="*/ 1026 h 1456"/>
                  <a:gd name="T86" fmla="*/ 0 w 2713"/>
                  <a:gd name="T87" fmla="*/ 1006 h 1456"/>
                  <a:gd name="T88" fmla="*/ 8 w 2713"/>
                  <a:gd name="T89" fmla="*/ 953 h 1456"/>
                  <a:gd name="T90" fmla="*/ 28 w 2713"/>
                  <a:gd name="T91" fmla="*/ 856 h 1456"/>
                  <a:gd name="T92" fmla="*/ 60 w 2713"/>
                  <a:gd name="T93" fmla="*/ 732 h 1456"/>
                  <a:gd name="T94" fmla="*/ 105 w 2713"/>
                  <a:gd name="T95" fmla="*/ 600 h 1456"/>
                  <a:gd name="T96" fmla="*/ 166 w 2713"/>
                  <a:gd name="T97" fmla="*/ 476 h 1456"/>
                  <a:gd name="T98" fmla="*/ 240 w 2713"/>
                  <a:gd name="T99" fmla="*/ 380 h 1456"/>
                  <a:gd name="T100" fmla="*/ 313 w 2713"/>
                  <a:gd name="T101" fmla="*/ 329 h 1456"/>
                  <a:gd name="T102" fmla="*/ 408 w 2713"/>
                  <a:gd name="T103" fmla="*/ 274 h 1456"/>
                  <a:gd name="T104" fmla="*/ 525 w 2713"/>
                  <a:gd name="T105" fmla="*/ 209 h 1456"/>
                  <a:gd name="T106" fmla="*/ 650 w 2713"/>
                  <a:gd name="T107" fmla="*/ 141 h 1456"/>
                  <a:gd name="T108" fmla="*/ 770 w 2713"/>
                  <a:gd name="T109" fmla="*/ 75 h 1456"/>
                  <a:gd name="T110" fmla="*/ 873 w 2713"/>
                  <a:gd name="T111" fmla="*/ 20 h 1456"/>
                  <a:gd name="T112" fmla="*/ 929 w 2713"/>
                  <a:gd name="T113" fmla="*/ 0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13" h="1456">
                    <a:moveTo>
                      <a:pt x="1692" y="629"/>
                    </a:moveTo>
                    <a:lnTo>
                      <a:pt x="1692" y="727"/>
                    </a:lnTo>
                    <a:lnTo>
                      <a:pt x="2161" y="727"/>
                    </a:lnTo>
                    <a:lnTo>
                      <a:pt x="2161" y="629"/>
                    </a:lnTo>
                    <a:lnTo>
                      <a:pt x="1692" y="629"/>
                    </a:lnTo>
                    <a:close/>
                    <a:moveTo>
                      <a:pt x="929" y="0"/>
                    </a:moveTo>
                    <a:lnTo>
                      <a:pt x="943" y="3"/>
                    </a:lnTo>
                    <a:lnTo>
                      <a:pt x="956" y="10"/>
                    </a:lnTo>
                    <a:lnTo>
                      <a:pt x="1007" y="47"/>
                    </a:lnTo>
                    <a:lnTo>
                      <a:pt x="1058" y="77"/>
                    </a:lnTo>
                    <a:lnTo>
                      <a:pt x="1112" y="103"/>
                    </a:lnTo>
                    <a:lnTo>
                      <a:pt x="1167" y="123"/>
                    </a:lnTo>
                    <a:lnTo>
                      <a:pt x="1223" y="139"/>
                    </a:lnTo>
                    <a:lnTo>
                      <a:pt x="1239" y="146"/>
                    </a:lnTo>
                    <a:lnTo>
                      <a:pt x="1251" y="156"/>
                    </a:lnTo>
                    <a:lnTo>
                      <a:pt x="1260" y="170"/>
                    </a:lnTo>
                    <a:lnTo>
                      <a:pt x="1356" y="425"/>
                    </a:lnTo>
                    <a:lnTo>
                      <a:pt x="1454" y="170"/>
                    </a:lnTo>
                    <a:lnTo>
                      <a:pt x="1463" y="156"/>
                    </a:lnTo>
                    <a:lnTo>
                      <a:pt x="1475" y="146"/>
                    </a:lnTo>
                    <a:lnTo>
                      <a:pt x="1490" y="139"/>
                    </a:lnTo>
                    <a:lnTo>
                      <a:pt x="1547" y="123"/>
                    </a:lnTo>
                    <a:lnTo>
                      <a:pt x="1602" y="103"/>
                    </a:lnTo>
                    <a:lnTo>
                      <a:pt x="1656" y="77"/>
                    </a:lnTo>
                    <a:lnTo>
                      <a:pt x="1707" y="47"/>
                    </a:lnTo>
                    <a:lnTo>
                      <a:pt x="1757" y="10"/>
                    </a:lnTo>
                    <a:lnTo>
                      <a:pt x="1771" y="3"/>
                    </a:lnTo>
                    <a:lnTo>
                      <a:pt x="1785" y="0"/>
                    </a:lnTo>
                    <a:lnTo>
                      <a:pt x="1799" y="1"/>
                    </a:lnTo>
                    <a:lnTo>
                      <a:pt x="1814" y="5"/>
                    </a:lnTo>
                    <a:lnTo>
                      <a:pt x="1817" y="7"/>
                    </a:lnTo>
                    <a:lnTo>
                      <a:pt x="1846" y="23"/>
                    </a:lnTo>
                    <a:lnTo>
                      <a:pt x="1880" y="41"/>
                    </a:lnTo>
                    <a:lnTo>
                      <a:pt x="1917" y="60"/>
                    </a:lnTo>
                    <a:lnTo>
                      <a:pt x="1956" y="82"/>
                    </a:lnTo>
                    <a:lnTo>
                      <a:pt x="1998" y="104"/>
                    </a:lnTo>
                    <a:lnTo>
                      <a:pt x="2040" y="127"/>
                    </a:lnTo>
                    <a:lnTo>
                      <a:pt x="2084" y="151"/>
                    </a:lnTo>
                    <a:lnTo>
                      <a:pt x="2128" y="174"/>
                    </a:lnTo>
                    <a:lnTo>
                      <a:pt x="2172" y="199"/>
                    </a:lnTo>
                    <a:lnTo>
                      <a:pt x="2215" y="222"/>
                    </a:lnTo>
                    <a:lnTo>
                      <a:pt x="2257" y="246"/>
                    </a:lnTo>
                    <a:lnTo>
                      <a:pt x="2297" y="268"/>
                    </a:lnTo>
                    <a:lnTo>
                      <a:pt x="2333" y="290"/>
                    </a:lnTo>
                    <a:lnTo>
                      <a:pt x="2367" y="310"/>
                    </a:lnTo>
                    <a:lnTo>
                      <a:pt x="2398" y="328"/>
                    </a:lnTo>
                    <a:lnTo>
                      <a:pt x="2423" y="344"/>
                    </a:lnTo>
                    <a:lnTo>
                      <a:pt x="2445" y="358"/>
                    </a:lnTo>
                    <a:lnTo>
                      <a:pt x="2475" y="381"/>
                    </a:lnTo>
                    <a:lnTo>
                      <a:pt x="2502" y="410"/>
                    </a:lnTo>
                    <a:lnTo>
                      <a:pt x="2529" y="443"/>
                    </a:lnTo>
                    <a:lnTo>
                      <a:pt x="2552" y="478"/>
                    </a:lnTo>
                    <a:lnTo>
                      <a:pt x="2575" y="518"/>
                    </a:lnTo>
                    <a:lnTo>
                      <a:pt x="2595" y="561"/>
                    </a:lnTo>
                    <a:lnTo>
                      <a:pt x="2614" y="606"/>
                    </a:lnTo>
                    <a:lnTo>
                      <a:pt x="2631" y="652"/>
                    </a:lnTo>
                    <a:lnTo>
                      <a:pt x="2646" y="700"/>
                    </a:lnTo>
                    <a:lnTo>
                      <a:pt x="2661" y="749"/>
                    </a:lnTo>
                    <a:lnTo>
                      <a:pt x="2674" y="799"/>
                    </a:lnTo>
                    <a:lnTo>
                      <a:pt x="2685" y="849"/>
                    </a:lnTo>
                    <a:lnTo>
                      <a:pt x="2695" y="898"/>
                    </a:lnTo>
                    <a:lnTo>
                      <a:pt x="2705" y="946"/>
                    </a:lnTo>
                    <a:lnTo>
                      <a:pt x="2713" y="994"/>
                    </a:lnTo>
                    <a:lnTo>
                      <a:pt x="2713" y="1006"/>
                    </a:lnTo>
                    <a:lnTo>
                      <a:pt x="2711" y="1018"/>
                    </a:lnTo>
                    <a:lnTo>
                      <a:pt x="2710" y="1021"/>
                    </a:lnTo>
                    <a:lnTo>
                      <a:pt x="2708" y="1026"/>
                    </a:lnTo>
                    <a:lnTo>
                      <a:pt x="2705" y="1032"/>
                    </a:lnTo>
                    <a:lnTo>
                      <a:pt x="2700" y="1041"/>
                    </a:lnTo>
                    <a:lnTo>
                      <a:pt x="2694" y="1051"/>
                    </a:lnTo>
                    <a:lnTo>
                      <a:pt x="2686" y="1063"/>
                    </a:lnTo>
                    <a:lnTo>
                      <a:pt x="2677" y="1076"/>
                    </a:lnTo>
                    <a:lnTo>
                      <a:pt x="2666" y="1091"/>
                    </a:lnTo>
                    <a:lnTo>
                      <a:pt x="2653" y="1106"/>
                    </a:lnTo>
                    <a:lnTo>
                      <a:pt x="2638" y="1122"/>
                    </a:lnTo>
                    <a:lnTo>
                      <a:pt x="2620" y="1140"/>
                    </a:lnTo>
                    <a:lnTo>
                      <a:pt x="2600" y="1158"/>
                    </a:lnTo>
                    <a:lnTo>
                      <a:pt x="2578" y="1176"/>
                    </a:lnTo>
                    <a:lnTo>
                      <a:pt x="2552" y="1196"/>
                    </a:lnTo>
                    <a:lnTo>
                      <a:pt x="2524" y="1215"/>
                    </a:lnTo>
                    <a:lnTo>
                      <a:pt x="2493" y="1234"/>
                    </a:lnTo>
                    <a:lnTo>
                      <a:pt x="2458" y="1254"/>
                    </a:lnTo>
                    <a:lnTo>
                      <a:pt x="2420" y="1273"/>
                    </a:lnTo>
                    <a:lnTo>
                      <a:pt x="2379" y="1292"/>
                    </a:lnTo>
                    <a:lnTo>
                      <a:pt x="2334" y="1311"/>
                    </a:lnTo>
                    <a:lnTo>
                      <a:pt x="2285" y="1329"/>
                    </a:lnTo>
                    <a:lnTo>
                      <a:pt x="2233" y="1347"/>
                    </a:lnTo>
                    <a:lnTo>
                      <a:pt x="2177" y="1363"/>
                    </a:lnTo>
                    <a:lnTo>
                      <a:pt x="2115" y="1379"/>
                    </a:lnTo>
                    <a:lnTo>
                      <a:pt x="2051" y="1394"/>
                    </a:lnTo>
                    <a:lnTo>
                      <a:pt x="1981" y="1407"/>
                    </a:lnTo>
                    <a:lnTo>
                      <a:pt x="1907" y="1419"/>
                    </a:lnTo>
                    <a:lnTo>
                      <a:pt x="1828" y="1429"/>
                    </a:lnTo>
                    <a:lnTo>
                      <a:pt x="1744" y="1439"/>
                    </a:lnTo>
                    <a:lnTo>
                      <a:pt x="1655" y="1446"/>
                    </a:lnTo>
                    <a:lnTo>
                      <a:pt x="1561" y="1452"/>
                    </a:lnTo>
                    <a:lnTo>
                      <a:pt x="1462" y="1455"/>
                    </a:lnTo>
                    <a:lnTo>
                      <a:pt x="1356" y="1456"/>
                    </a:lnTo>
                    <a:lnTo>
                      <a:pt x="1252" y="1455"/>
                    </a:lnTo>
                    <a:lnTo>
                      <a:pt x="1153" y="1452"/>
                    </a:lnTo>
                    <a:lnTo>
                      <a:pt x="1059" y="1446"/>
                    </a:lnTo>
                    <a:lnTo>
                      <a:pt x="970" y="1439"/>
                    </a:lnTo>
                    <a:lnTo>
                      <a:pt x="886" y="1429"/>
                    </a:lnTo>
                    <a:lnTo>
                      <a:pt x="807" y="1419"/>
                    </a:lnTo>
                    <a:lnTo>
                      <a:pt x="732" y="1407"/>
                    </a:lnTo>
                    <a:lnTo>
                      <a:pt x="663" y="1394"/>
                    </a:lnTo>
                    <a:lnTo>
                      <a:pt x="598" y="1379"/>
                    </a:lnTo>
                    <a:lnTo>
                      <a:pt x="537" y="1363"/>
                    </a:lnTo>
                    <a:lnTo>
                      <a:pt x="481" y="1347"/>
                    </a:lnTo>
                    <a:lnTo>
                      <a:pt x="429" y="1329"/>
                    </a:lnTo>
                    <a:lnTo>
                      <a:pt x="379" y="1311"/>
                    </a:lnTo>
                    <a:lnTo>
                      <a:pt x="334" y="1292"/>
                    </a:lnTo>
                    <a:lnTo>
                      <a:pt x="294" y="1273"/>
                    </a:lnTo>
                    <a:lnTo>
                      <a:pt x="256" y="1254"/>
                    </a:lnTo>
                    <a:lnTo>
                      <a:pt x="221" y="1234"/>
                    </a:lnTo>
                    <a:lnTo>
                      <a:pt x="190" y="1215"/>
                    </a:lnTo>
                    <a:lnTo>
                      <a:pt x="162" y="1196"/>
                    </a:lnTo>
                    <a:lnTo>
                      <a:pt x="136" y="1176"/>
                    </a:lnTo>
                    <a:lnTo>
                      <a:pt x="114" y="1158"/>
                    </a:lnTo>
                    <a:lnTo>
                      <a:pt x="94" y="1140"/>
                    </a:lnTo>
                    <a:lnTo>
                      <a:pt x="76" y="1122"/>
                    </a:lnTo>
                    <a:lnTo>
                      <a:pt x="60" y="1106"/>
                    </a:lnTo>
                    <a:lnTo>
                      <a:pt x="48" y="1091"/>
                    </a:lnTo>
                    <a:lnTo>
                      <a:pt x="37" y="1076"/>
                    </a:lnTo>
                    <a:lnTo>
                      <a:pt x="28" y="1063"/>
                    </a:lnTo>
                    <a:lnTo>
                      <a:pt x="19" y="1051"/>
                    </a:lnTo>
                    <a:lnTo>
                      <a:pt x="14" y="1041"/>
                    </a:lnTo>
                    <a:lnTo>
                      <a:pt x="9" y="1032"/>
                    </a:lnTo>
                    <a:lnTo>
                      <a:pt x="6" y="1026"/>
                    </a:lnTo>
                    <a:lnTo>
                      <a:pt x="4" y="1021"/>
                    </a:lnTo>
                    <a:lnTo>
                      <a:pt x="3" y="1018"/>
                    </a:lnTo>
                    <a:lnTo>
                      <a:pt x="0" y="1006"/>
                    </a:lnTo>
                    <a:lnTo>
                      <a:pt x="1" y="994"/>
                    </a:lnTo>
                    <a:lnTo>
                      <a:pt x="4" y="976"/>
                    </a:lnTo>
                    <a:lnTo>
                      <a:pt x="8" y="953"/>
                    </a:lnTo>
                    <a:lnTo>
                      <a:pt x="13" y="925"/>
                    </a:lnTo>
                    <a:lnTo>
                      <a:pt x="19" y="893"/>
                    </a:lnTo>
                    <a:lnTo>
                      <a:pt x="28" y="856"/>
                    </a:lnTo>
                    <a:lnTo>
                      <a:pt x="37" y="817"/>
                    </a:lnTo>
                    <a:lnTo>
                      <a:pt x="48" y="775"/>
                    </a:lnTo>
                    <a:lnTo>
                      <a:pt x="60" y="732"/>
                    </a:lnTo>
                    <a:lnTo>
                      <a:pt x="74" y="689"/>
                    </a:lnTo>
                    <a:lnTo>
                      <a:pt x="89" y="644"/>
                    </a:lnTo>
                    <a:lnTo>
                      <a:pt x="105" y="600"/>
                    </a:lnTo>
                    <a:lnTo>
                      <a:pt x="124" y="557"/>
                    </a:lnTo>
                    <a:lnTo>
                      <a:pt x="144" y="515"/>
                    </a:lnTo>
                    <a:lnTo>
                      <a:pt x="166" y="476"/>
                    </a:lnTo>
                    <a:lnTo>
                      <a:pt x="189" y="441"/>
                    </a:lnTo>
                    <a:lnTo>
                      <a:pt x="214" y="408"/>
                    </a:lnTo>
                    <a:lnTo>
                      <a:pt x="240" y="380"/>
                    </a:lnTo>
                    <a:lnTo>
                      <a:pt x="269" y="358"/>
                    </a:lnTo>
                    <a:lnTo>
                      <a:pt x="289" y="345"/>
                    </a:lnTo>
                    <a:lnTo>
                      <a:pt x="313" y="329"/>
                    </a:lnTo>
                    <a:lnTo>
                      <a:pt x="342" y="313"/>
                    </a:lnTo>
                    <a:lnTo>
                      <a:pt x="373" y="295"/>
                    </a:lnTo>
                    <a:lnTo>
                      <a:pt x="408" y="274"/>
                    </a:lnTo>
                    <a:lnTo>
                      <a:pt x="445" y="254"/>
                    </a:lnTo>
                    <a:lnTo>
                      <a:pt x="484" y="231"/>
                    </a:lnTo>
                    <a:lnTo>
                      <a:pt x="525" y="209"/>
                    </a:lnTo>
                    <a:lnTo>
                      <a:pt x="566" y="187"/>
                    </a:lnTo>
                    <a:lnTo>
                      <a:pt x="608" y="163"/>
                    </a:lnTo>
                    <a:lnTo>
                      <a:pt x="650" y="141"/>
                    </a:lnTo>
                    <a:lnTo>
                      <a:pt x="691" y="118"/>
                    </a:lnTo>
                    <a:lnTo>
                      <a:pt x="731" y="96"/>
                    </a:lnTo>
                    <a:lnTo>
                      <a:pt x="770" y="75"/>
                    </a:lnTo>
                    <a:lnTo>
                      <a:pt x="807" y="55"/>
                    </a:lnTo>
                    <a:lnTo>
                      <a:pt x="841" y="37"/>
                    </a:lnTo>
                    <a:lnTo>
                      <a:pt x="873" y="20"/>
                    </a:lnTo>
                    <a:lnTo>
                      <a:pt x="900" y="5"/>
                    </a:lnTo>
                    <a:lnTo>
                      <a:pt x="915" y="1"/>
                    </a:lnTo>
                    <a:lnTo>
                      <a:pt x="92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endParaRPr>
              </a:p>
            </p:txBody>
          </p:sp>
        </p:grpSp>
      </p:grpSp>
      <p:sp>
        <p:nvSpPr>
          <p:cNvPr id="23" name="Slide Number Placeholder 2">
            <a:extLst>
              <a:ext uri="{FF2B5EF4-FFF2-40B4-BE49-F238E27FC236}">
                <a16:creationId xmlns:a16="http://schemas.microsoft.com/office/drawing/2014/main" id="{E3DF0B95-05EE-41E5-B092-862544A73431}"/>
              </a:ext>
            </a:extLst>
          </p:cNvPr>
          <p:cNvSpPr>
            <a:spLocks noGrp="1"/>
          </p:cNvSpPr>
          <p:nvPr>
            <p:ph type="sldNum" sz="quarter" idx="15"/>
          </p:nvPr>
        </p:nvSpPr>
        <p:spPr>
          <a:xfrm>
            <a:off x="420688" y="4826858"/>
            <a:ext cx="776426" cy="273844"/>
          </a:xfrm>
        </p:spPr>
        <p:txBody>
          <a:bodyPr/>
          <a:lstStyle/>
          <a:p>
            <a:fld id="{E52D2AFC-71C4-4511-B128-4ECEE52D3027}" type="slidenum">
              <a:rPr lang="en-ZA" smtClean="0"/>
              <a:pPr/>
              <a:t>72</a:t>
            </a:fld>
            <a:endParaRPr lang="en-ZA" dirty="0"/>
          </a:p>
        </p:txBody>
      </p:sp>
      <p:pic>
        <p:nvPicPr>
          <p:cNvPr id="15" name="Picture 14" descr="Application&#10;&#10;Description automatically generated">
            <a:extLst>
              <a:ext uri="{FF2B5EF4-FFF2-40B4-BE49-F238E27FC236}">
                <a16:creationId xmlns:a16="http://schemas.microsoft.com/office/drawing/2014/main" id="{761B6FC3-8DAB-4778-81D9-74CD45AD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1241779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706585" y="1196339"/>
            <a:ext cx="5498374" cy="2718661"/>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92D32845-1E1B-4B1E-B582-7F0310968AD6}"/>
              </a:ext>
            </a:extLst>
          </p:cNvPr>
          <p:cNvSpPr/>
          <p:nvPr/>
        </p:nvSpPr>
        <p:spPr>
          <a:xfrm>
            <a:off x="420688" y="4148942"/>
            <a:ext cx="8230551" cy="476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Object 9" hidden="1">
            <a:extLst>
              <a:ext uri="{FF2B5EF4-FFF2-40B4-BE49-F238E27FC236}">
                <a16:creationId xmlns:a16="http://schemas.microsoft.com/office/drawing/2014/main" id="{D4B70FCB-2C87-4347-868E-1D01B04D33F3}"/>
              </a:ext>
            </a:extLst>
          </p:cNvPr>
          <p:cNvGraphicFramePr>
            <a:graphicFrameLocks noChangeAspect="1"/>
          </p:cNvGraphicFramePr>
          <p:nvPr>
            <p:custDataLst>
              <p:tags r:id="rId1"/>
            </p:custDataLst>
            <p:extLst>
              <p:ext uri="{D42A27DB-BD31-4B8C-83A1-F6EECF244321}">
                <p14:modId xmlns:p14="http://schemas.microsoft.com/office/powerpoint/2010/main" val="11969769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622" imgH="623" progId="TCLayout.ActiveDocument.1">
                  <p:embed/>
                </p:oleObj>
              </mc:Choice>
              <mc:Fallback>
                <p:oleObj name="think-cell Slide" r:id="rId3" imgW="622" imgH="623"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8" name="TextBox 7"/>
          <p:cNvSpPr txBox="1"/>
          <p:nvPr/>
        </p:nvSpPr>
        <p:spPr>
          <a:xfrm>
            <a:off x="3543489" y="3583272"/>
            <a:ext cx="1984948" cy="215444"/>
          </a:xfrm>
          <a:prstGeom prst="rect">
            <a:avLst/>
          </a:prstGeom>
          <a:solidFill>
            <a:srgbClr val="FFFFCC"/>
          </a:solidFill>
        </p:spPr>
        <p:txBody>
          <a:bodyPr wrap="square" rtlCol="0">
            <a:spAutoFit/>
          </a:bodyPr>
          <a:lstStyle/>
          <a:p>
            <a:pPr algn="ctr"/>
            <a:r>
              <a:rPr lang="en-US" sz="800" b="1" dirty="0">
                <a:solidFill>
                  <a:schemeClr val="tx2"/>
                </a:solidFill>
                <a:latin typeface="+mj-lt"/>
              </a:rPr>
              <a:t>SHOP-FAS INDUSTRY IS </a:t>
            </a:r>
            <a:r>
              <a:rPr lang="en-US" sz="800" b="1" dirty="0">
                <a:solidFill>
                  <a:srgbClr val="C00000"/>
                </a:solidFill>
                <a:latin typeface="+mj-lt"/>
              </a:rPr>
              <a:t>HERE</a:t>
            </a:r>
          </a:p>
        </p:txBody>
      </p:sp>
      <p:grpSp>
        <p:nvGrpSpPr>
          <p:cNvPr id="28" name="Group 27"/>
          <p:cNvGrpSpPr/>
          <p:nvPr/>
        </p:nvGrpSpPr>
        <p:grpSpPr>
          <a:xfrm>
            <a:off x="6691748" y="1196339"/>
            <a:ext cx="1730896" cy="2718661"/>
            <a:chOff x="6594764" y="1196339"/>
            <a:chExt cx="1730896" cy="2718661"/>
          </a:xfrm>
        </p:grpSpPr>
        <p:sp>
          <p:nvSpPr>
            <p:cNvPr id="36" name="Rectangle 35"/>
            <p:cNvSpPr/>
            <p:nvPr/>
          </p:nvSpPr>
          <p:spPr>
            <a:xfrm>
              <a:off x="6594764" y="1196339"/>
              <a:ext cx="1730896" cy="2718661"/>
            </a:xfrm>
            <a:prstGeom prst="rect">
              <a:avLst/>
            </a:prstGeom>
            <a:solidFill>
              <a:schemeClr val="bg1">
                <a:lumMod val="95000"/>
              </a:schemeClr>
            </a:solid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endParaRPr>
            </a:p>
          </p:txBody>
        </p:sp>
        <p:sp>
          <p:nvSpPr>
            <p:cNvPr id="11" name="Rectangle 10"/>
            <p:cNvSpPr/>
            <p:nvPr/>
          </p:nvSpPr>
          <p:spPr>
            <a:xfrm>
              <a:off x="6594764" y="1201578"/>
              <a:ext cx="1730895" cy="2365712"/>
            </a:xfrm>
            <a:prstGeom prst="rect">
              <a:avLst/>
            </a:prstGeom>
          </p:spPr>
          <p:txBody>
            <a:bodyPr wrap="square">
              <a:spAutoFit/>
            </a:bodyPr>
            <a:lstStyle/>
            <a:p>
              <a:pPr>
                <a:lnSpc>
                  <a:spcPts val="2000"/>
                </a:lnSpc>
              </a:pPr>
              <a:r>
                <a:rPr lang="en-US" sz="1000" dirty="0">
                  <a:solidFill>
                    <a:schemeClr val="tx2"/>
                  </a:solidFill>
                  <a:latin typeface="Arial" panose="020B0604020202020204" pitchFamily="34" charset="0"/>
                  <a:ea typeface="+mj-ea"/>
                  <a:cs typeface="Arial" panose="020B0604020202020204" pitchFamily="34" charset="0"/>
                </a:rPr>
                <a:t>Having successfully offered and </a:t>
              </a:r>
              <a:r>
                <a:rPr lang="en-US" sz="1000" b="1" dirty="0">
                  <a:solidFill>
                    <a:schemeClr val="tx2"/>
                  </a:solidFill>
                  <a:latin typeface="Arial" panose="020B0604020202020204" pitchFamily="34" charset="0"/>
                  <a:ea typeface="+mj-ea"/>
                  <a:cs typeface="Arial" panose="020B0604020202020204" pitchFamily="34" charset="0"/>
                </a:rPr>
                <a:t>scaled customer satisfaction </a:t>
              </a:r>
              <a:r>
                <a:rPr lang="en-US" sz="1000" dirty="0">
                  <a:solidFill>
                    <a:schemeClr val="tx2"/>
                  </a:solidFill>
                  <a:latin typeface="Arial" panose="020B0604020202020204" pitchFamily="34" charset="0"/>
                  <a:ea typeface="+mj-ea"/>
                  <a:cs typeface="Arial" panose="020B0604020202020204" pitchFamily="34" charset="0"/>
                </a:rPr>
                <a:t>as the initial ‘hook’ product, shop-</a:t>
              </a:r>
              <a:r>
                <a:rPr lang="en-US" sz="1000" dirty="0" err="1">
                  <a:solidFill>
                    <a:schemeClr val="tx2"/>
                  </a:solidFill>
                  <a:latin typeface="Arial" panose="020B0604020202020204" pitchFamily="34" charset="0"/>
                  <a:ea typeface="+mj-ea"/>
                  <a:cs typeface="Arial" panose="020B0604020202020204" pitchFamily="34" charset="0"/>
                </a:rPr>
                <a:t>fas</a:t>
              </a:r>
              <a:r>
                <a:rPr lang="en-US" sz="1000" dirty="0">
                  <a:solidFill>
                    <a:schemeClr val="tx2"/>
                  </a:solidFill>
                  <a:latin typeface="Arial" panose="020B0604020202020204" pitchFamily="34" charset="0"/>
                  <a:ea typeface="+mj-ea"/>
                  <a:cs typeface="Arial" panose="020B0604020202020204" pitchFamily="34" charset="0"/>
                </a:rPr>
                <a:t> gets in position to offer themselves as a </a:t>
              </a:r>
              <a:r>
                <a:rPr lang="en-US" sz="1000" b="1" dirty="0">
                  <a:solidFill>
                    <a:schemeClr val="tx2"/>
                  </a:solidFill>
                  <a:latin typeface="Arial" panose="020B0604020202020204" pitchFamily="34" charset="0"/>
                  <a:ea typeface="+mj-ea"/>
                  <a:cs typeface="Arial" panose="020B0604020202020204" pitchFamily="34" charset="0"/>
                </a:rPr>
                <a:t>‘platform’</a:t>
              </a:r>
              <a:r>
                <a:rPr lang="en-US" sz="1000" dirty="0">
                  <a:solidFill>
                    <a:schemeClr val="tx2"/>
                  </a:solidFill>
                  <a:latin typeface="Arial" panose="020B0604020202020204" pitchFamily="34" charset="0"/>
                  <a:ea typeface="+mj-ea"/>
                  <a:cs typeface="Arial" panose="020B0604020202020204" pitchFamily="34" charset="0"/>
                </a:rPr>
                <a:t> to other services i.e. adopt as </a:t>
              </a:r>
              <a:r>
                <a:rPr lang="en-US" sz="1000" b="1" dirty="0">
                  <a:solidFill>
                    <a:schemeClr val="tx2"/>
                  </a:solidFill>
                  <a:latin typeface="Arial" panose="020B0604020202020204" pitchFamily="34" charset="0"/>
                  <a:ea typeface="+mj-ea"/>
                  <a:cs typeface="Arial" panose="020B0604020202020204" pitchFamily="34" charset="0"/>
                </a:rPr>
                <a:t>large scale ecommerce </a:t>
              </a:r>
              <a:r>
                <a:rPr lang="en-US" sz="1000" dirty="0">
                  <a:solidFill>
                    <a:schemeClr val="tx2"/>
                  </a:solidFill>
                  <a:latin typeface="Arial" panose="020B0604020202020204" pitchFamily="34" charset="0"/>
                  <a:ea typeface="+mj-ea"/>
                  <a:cs typeface="Arial" panose="020B0604020202020204" pitchFamily="34" charset="0"/>
                </a:rPr>
                <a:t>approach.</a:t>
              </a:r>
              <a:endParaRPr lang="en-US" sz="1000" dirty="0">
                <a:solidFill>
                  <a:schemeClr val="tx2"/>
                </a:solidFill>
                <a:latin typeface="+mj-lt"/>
              </a:endParaRPr>
            </a:p>
          </p:txBody>
        </p:sp>
      </p:grpSp>
      <p:sp>
        <p:nvSpPr>
          <p:cNvPr id="12" name="Title 2"/>
          <p:cNvSpPr txBox="1">
            <a:spLocks/>
          </p:cNvSpPr>
          <p:nvPr/>
        </p:nvSpPr>
        <p:spPr>
          <a:xfrm>
            <a:off x="1197114" y="396000"/>
            <a:ext cx="7399312" cy="857250"/>
          </a:xfrm>
          <a:prstGeom prst="rect">
            <a:avLst/>
          </a:prstGeom>
        </p:spPr>
        <p:txBody>
          <a:bodyPr vert="horz" wrap="square" lIns="0" tIns="0" rIns="0" bIns="0" rtlCol="0" anchor="t" anchorCtr="0">
            <a:noAutofit/>
          </a:bodyPr>
          <a:lstStyle>
            <a:defPPr>
              <a:defRPr lang="en-US"/>
            </a:defPPr>
            <a:lvl1pPr>
              <a:spcBef>
                <a:spcPct val="0"/>
              </a:spcBef>
              <a:buNone/>
              <a:defRPr sz="2100" b="1">
                <a:solidFill>
                  <a:srgbClr val="575756"/>
                </a:solidFill>
                <a:latin typeface="Arial" panose="020B0604020202020204" pitchFamily="34" charset="0"/>
                <a:ea typeface="+mj-ea"/>
                <a:cs typeface="Arial" panose="020B0604020202020204" pitchFamily="34" charset="0"/>
              </a:defRPr>
            </a:lvl1pPr>
          </a:lstStyle>
          <a:p>
            <a:pPr>
              <a:lnSpc>
                <a:spcPct val="90000"/>
              </a:lnSpc>
            </a:pPr>
            <a:r>
              <a:rPr lang="en-US" dirty="0"/>
              <a:t>The shop-</a:t>
            </a:r>
            <a:r>
              <a:rPr lang="en-US" dirty="0" err="1"/>
              <a:t>fas</a:t>
            </a:r>
            <a:r>
              <a:rPr lang="en-US" dirty="0"/>
              <a:t> is poised to evolve to a ‘large Global ecommerce’ approach</a:t>
            </a:r>
          </a:p>
        </p:txBody>
      </p:sp>
      <p:sp>
        <p:nvSpPr>
          <p:cNvPr id="16" name="IsoscelesTriangle16">
            <a:extLst>
              <a:ext uri="{FF2B5EF4-FFF2-40B4-BE49-F238E27FC236}">
                <a16:creationId xmlns:a16="http://schemas.microsoft.com/office/drawing/2014/main" id="{40B4FEF3-D902-4282-88B4-625A1ADFCDBD}"/>
              </a:ext>
            </a:extLst>
          </p:cNvPr>
          <p:cNvSpPr/>
          <p:nvPr/>
        </p:nvSpPr>
        <p:spPr>
          <a:xfrm rot="5400000">
            <a:off x="5017873" y="2421192"/>
            <a:ext cx="2874818" cy="249162"/>
          </a:xfrm>
          <a:prstGeom prst="triangle">
            <a:avLst/>
          </a:prstGeom>
          <a:solidFill>
            <a:srgbClr val="DE002B"/>
          </a:solidFill>
          <a:ln w="222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1919">
            <a:extLst>
              <a:ext uri="{FF2B5EF4-FFF2-40B4-BE49-F238E27FC236}">
                <a16:creationId xmlns:a16="http://schemas.microsoft.com/office/drawing/2014/main" id="{6321DD7F-17DE-42D4-8BC4-7BC190A630C6}"/>
              </a:ext>
            </a:extLst>
          </p:cNvPr>
          <p:cNvSpPr txBox="1">
            <a:spLocks/>
          </p:cNvSpPr>
          <p:nvPr/>
        </p:nvSpPr>
        <p:spPr>
          <a:xfrm>
            <a:off x="913099" y="1387675"/>
            <a:ext cx="5210832" cy="135422"/>
          </a:xfrm>
          <a:prstGeom prst="rect">
            <a:avLst/>
          </a:prstGeom>
          <a:noFill/>
          <a:ln w="9525">
            <a:noFill/>
          </a:ln>
        </p:spPr>
        <p:txBody>
          <a:bodyPr vert="horz" wrap="square" lIns="0" tIns="0" rIns="0" bIns="0" rtlCol="0" anchor="t">
            <a:spAutoFit/>
          </a:bodyPr>
          <a:lstStyle/>
          <a:p>
            <a:pPr algn="ctr">
              <a:lnSpc>
                <a:spcPct val="80000"/>
              </a:lnSpc>
              <a:buClr>
                <a:srgbClr val="000000"/>
              </a:buClr>
              <a:buSzPct val="100000"/>
            </a:pPr>
            <a:r>
              <a:rPr lang="en-US" sz="1100" b="1" dirty="0">
                <a:solidFill>
                  <a:srgbClr val="000000"/>
                </a:solidFill>
                <a:latin typeface="Arial" panose="020B0604020202020204" pitchFamily="34" charset="0"/>
                <a:cs typeface="Arial Narrow" pitchFamily="34" charset="0"/>
              </a:rPr>
              <a:t>Evolution of shop-</a:t>
            </a:r>
            <a:r>
              <a:rPr lang="en-US" sz="1100" b="1" dirty="0" err="1">
                <a:solidFill>
                  <a:srgbClr val="000000"/>
                </a:solidFill>
                <a:latin typeface="Arial" panose="020B0604020202020204" pitchFamily="34" charset="0"/>
                <a:cs typeface="Arial Narrow" pitchFamily="34" charset="0"/>
              </a:rPr>
              <a:t>fas</a:t>
            </a:r>
            <a:endParaRPr lang="en-US" sz="1100" b="1" dirty="0">
              <a:solidFill>
                <a:srgbClr val="000000"/>
              </a:solidFill>
              <a:latin typeface="Arial" panose="020B0604020202020204" pitchFamily="34" charset="0"/>
              <a:cs typeface="Arial Narrow" pitchFamily="34" charset="0"/>
            </a:endParaRPr>
          </a:p>
        </p:txBody>
      </p:sp>
      <p:sp>
        <p:nvSpPr>
          <p:cNvPr id="13" name="RbLeanShape Arrow Option 1 13">
            <a:extLst>
              <a:ext uri="{FF2B5EF4-FFF2-40B4-BE49-F238E27FC236}">
                <a16:creationId xmlns:a16="http://schemas.microsoft.com/office/drawing/2014/main" id="{1493DFDD-61E5-48C7-97CF-642B199CC3B8}"/>
              </a:ext>
            </a:extLst>
          </p:cNvPr>
          <p:cNvSpPr/>
          <p:nvPr/>
        </p:nvSpPr>
        <p:spPr>
          <a:xfrm>
            <a:off x="913099" y="1688857"/>
            <a:ext cx="810894" cy="476250"/>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571500"/>
              <a:gd name="connsiteY0" fmla="*/ 0 h 476250"/>
              <a:gd name="connsiteX1" fmla="*/ 352839 w 571500"/>
              <a:gd name="connsiteY1" fmla="*/ 0 h 476250"/>
              <a:gd name="connsiteX2" fmla="*/ 571500 w 571500"/>
              <a:gd name="connsiteY2" fmla="*/ 238125 h 476250"/>
              <a:gd name="connsiteX3" fmla="*/ 352839 w 571500"/>
              <a:gd name="connsiteY3" fmla="*/ 476250 h 476250"/>
              <a:gd name="connsiteX4" fmla="*/ 0 w 571500"/>
              <a:gd name="connsiteY4" fmla="*/ 476250 h 476250"/>
              <a:gd name="connsiteX0" fmla="*/ 0 w 514350"/>
              <a:gd name="connsiteY0" fmla="*/ 0 h 476250"/>
              <a:gd name="connsiteX1" fmla="*/ 352839 w 514350"/>
              <a:gd name="connsiteY1" fmla="*/ 0 h 476250"/>
              <a:gd name="connsiteX2" fmla="*/ 514350 w 514350"/>
              <a:gd name="connsiteY2" fmla="*/ 238125 h 476250"/>
              <a:gd name="connsiteX3" fmla="*/ 352839 w 514350"/>
              <a:gd name="connsiteY3" fmla="*/ 476250 h 476250"/>
              <a:gd name="connsiteX4" fmla="*/ 0 w 514350"/>
              <a:gd name="connsiteY4" fmla="*/ 476250 h 476250"/>
              <a:gd name="connsiteX0" fmla="*/ 0 w 462915"/>
              <a:gd name="connsiteY0" fmla="*/ 0 h 476250"/>
              <a:gd name="connsiteX1" fmla="*/ 352839 w 462915"/>
              <a:gd name="connsiteY1" fmla="*/ 0 h 476250"/>
              <a:gd name="connsiteX2" fmla="*/ 462915 w 462915"/>
              <a:gd name="connsiteY2" fmla="*/ 238125 h 476250"/>
              <a:gd name="connsiteX3" fmla="*/ 352839 w 462915"/>
              <a:gd name="connsiteY3" fmla="*/ 476250 h 476250"/>
              <a:gd name="connsiteX4" fmla="*/ 0 w 462915"/>
              <a:gd name="connsiteY4" fmla="*/ 476250 h 476250"/>
              <a:gd name="connsiteX0" fmla="*/ 0 w 424015"/>
              <a:gd name="connsiteY0" fmla="*/ 0 h 476250"/>
              <a:gd name="connsiteX1" fmla="*/ 352839 w 424015"/>
              <a:gd name="connsiteY1" fmla="*/ 0 h 476250"/>
              <a:gd name="connsiteX2" fmla="*/ 424015 w 424015"/>
              <a:gd name="connsiteY2" fmla="*/ 238125 h 476250"/>
              <a:gd name="connsiteX3" fmla="*/ 352839 w 424015"/>
              <a:gd name="connsiteY3" fmla="*/ 476250 h 476250"/>
              <a:gd name="connsiteX4" fmla="*/ 0 w 42401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015" h="476250">
                <a:moveTo>
                  <a:pt x="0" y="0"/>
                </a:moveTo>
                <a:lnTo>
                  <a:pt x="352839" y="0"/>
                </a:lnTo>
                <a:lnTo>
                  <a:pt x="424015" y="238125"/>
                </a:lnTo>
                <a:lnTo>
                  <a:pt x="352839" y="476250"/>
                </a:lnTo>
                <a:lnTo>
                  <a:pt x="0" y="476250"/>
                </a:lnTo>
              </a:path>
            </a:pathLst>
          </a:custGeom>
          <a:ln w="22225">
            <a:solidFill>
              <a:schemeClr val="accent3"/>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r>
              <a:rPr lang="en-US" sz="1000" dirty="0">
                <a:latin typeface="+mj-lt"/>
              </a:rPr>
              <a:t>Find a hook</a:t>
            </a:r>
          </a:p>
        </p:txBody>
      </p:sp>
      <p:sp>
        <p:nvSpPr>
          <p:cNvPr id="22" name="RbLeanShape Arrow Option 1 13">
            <a:extLst>
              <a:ext uri="{FF2B5EF4-FFF2-40B4-BE49-F238E27FC236}">
                <a16:creationId xmlns:a16="http://schemas.microsoft.com/office/drawing/2014/main" id="{A7A3D901-72CD-4CD3-B975-D8EFD6601010}"/>
              </a:ext>
            </a:extLst>
          </p:cNvPr>
          <p:cNvSpPr/>
          <p:nvPr/>
        </p:nvSpPr>
        <p:spPr>
          <a:xfrm>
            <a:off x="1778808" y="1688857"/>
            <a:ext cx="810894" cy="476250"/>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571500"/>
              <a:gd name="connsiteY0" fmla="*/ 0 h 476250"/>
              <a:gd name="connsiteX1" fmla="*/ 352839 w 571500"/>
              <a:gd name="connsiteY1" fmla="*/ 0 h 476250"/>
              <a:gd name="connsiteX2" fmla="*/ 571500 w 571500"/>
              <a:gd name="connsiteY2" fmla="*/ 238125 h 476250"/>
              <a:gd name="connsiteX3" fmla="*/ 352839 w 571500"/>
              <a:gd name="connsiteY3" fmla="*/ 476250 h 476250"/>
              <a:gd name="connsiteX4" fmla="*/ 0 w 571500"/>
              <a:gd name="connsiteY4" fmla="*/ 476250 h 476250"/>
              <a:gd name="connsiteX0" fmla="*/ 0 w 514350"/>
              <a:gd name="connsiteY0" fmla="*/ 0 h 476250"/>
              <a:gd name="connsiteX1" fmla="*/ 352839 w 514350"/>
              <a:gd name="connsiteY1" fmla="*/ 0 h 476250"/>
              <a:gd name="connsiteX2" fmla="*/ 514350 w 514350"/>
              <a:gd name="connsiteY2" fmla="*/ 238125 h 476250"/>
              <a:gd name="connsiteX3" fmla="*/ 352839 w 514350"/>
              <a:gd name="connsiteY3" fmla="*/ 476250 h 476250"/>
              <a:gd name="connsiteX4" fmla="*/ 0 w 514350"/>
              <a:gd name="connsiteY4" fmla="*/ 476250 h 476250"/>
              <a:gd name="connsiteX0" fmla="*/ 0 w 462915"/>
              <a:gd name="connsiteY0" fmla="*/ 0 h 476250"/>
              <a:gd name="connsiteX1" fmla="*/ 352839 w 462915"/>
              <a:gd name="connsiteY1" fmla="*/ 0 h 476250"/>
              <a:gd name="connsiteX2" fmla="*/ 462915 w 462915"/>
              <a:gd name="connsiteY2" fmla="*/ 238125 h 476250"/>
              <a:gd name="connsiteX3" fmla="*/ 352839 w 462915"/>
              <a:gd name="connsiteY3" fmla="*/ 476250 h 476250"/>
              <a:gd name="connsiteX4" fmla="*/ 0 w 462915"/>
              <a:gd name="connsiteY4" fmla="*/ 476250 h 476250"/>
              <a:gd name="connsiteX0" fmla="*/ 0 w 424015"/>
              <a:gd name="connsiteY0" fmla="*/ 0 h 476250"/>
              <a:gd name="connsiteX1" fmla="*/ 352839 w 424015"/>
              <a:gd name="connsiteY1" fmla="*/ 0 h 476250"/>
              <a:gd name="connsiteX2" fmla="*/ 424015 w 424015"/>
              <a:gd name="connsiteY2" fmla="*/ 238125 h 476250"/>
              <a:gd name="connsiteX3" fmla="*/ 352839 w 424015"/>
              <a:gd name="connsiteY3" fmla="*/ 476250 h 476250"/>
              <a:gd name="connsiteX4" fmla="*/ 0 w 42401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015" h="476250">
                <a:moveTo>
                  <a:pt x="0" y="0"/>
                </a:moveTo>
                <a:lnTo>
                  <a:pt x="352839" y="0"/>
                </a:lnTo>
                <a:lnTo>
                  <a:pt x="424015" y="238125"/>
                </a:lnTo>
                <a:lnTo>
                  <a:pt x="352839" y="476250"/>
                </a:lnTo>
                <a:lnTo>
                  <a:pt x="0" y="476250"/>
                </a:lnTo>
              </a:path>
            </a:pathLst>
          </a:custGeom>
          <a:ln w="22225">
            <a:solidFill>
              <a:schemeClr val="accent3"/>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r>
              <a:rPr lang="en-US" sz="1000" dirty="0">
                <a:latin typeface="+mj-lt"/>
              </a:rPr>
              <a:t>Focus on single </a:t>
            </a:r>
          </a:p>
          <a:p>
            <a:pPr fontAlgn="base">
              <a:lnSpc>
                <a:spcPct val="90000"/>
              </a:lnSpc>
              <a:spcAft>
                <a:spcPct val="0"/>
              </a:spcAft>
            </a:pPr>
            <a:r>
              <a:rPr lang="en-US" sz="1000" dirty="0">
                <a:latin typeface="+mj-lt"/>
              </a:rPr>
              <a:t>product</a:t>
            </a:r>
          </a:p>
        </p:txBody>
      </p:sp>
      <p:sp>
        <p:nvSpPr>
          <p:cNvPr id="23" name="RbLeanShape Arrow Option 1 13">
            <a:extLst>
              <a:ext uri="{FF2B5EF4-FFF2-40B4-BE49-F238E27FC236}">
                <a16:creationId xmlns:a16="http://schemas.microsoft.com/office/drawing/2014/main" id="{404A04C8-82F4-4BBC-80A9-664F601164D8}"/>
              </a:ext>
            </a:extLst>
          </p:cNvPr>
          <p:cNvSpPr/>
          <p:nvPr/>
        </p:nvSpPr>
        <p:spPr>
          <a:xfrm>
            <a:off x="2644516" y="1688857"/>
            <a:ext cx="810894" cy="476250"/>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571500"/>
              <a:gd name="connsiteY0" fmla="*/ 0 h 476250"/>
              <a:gd name="connsiteX1" fmla="*/ 352839 w 571500"/>
              <a:gd name="connsiteY1" fmla="*/ 0 h 476250"/>
              <a:gd name="connsiteX2" fmla="*/ 571500 w 571500"/>
              <a:gd name="connsiteY2" fmla="*/ 238125 h 476250"/>
              <a:gd name="connsiteX3" fmla="*/ 352839 w 571500"/>
              <a:gd name="connsiteY3" fmla="*/ 476250 h 476250"/>
              <a:gd name="connsiteX4" fmla="*/ 0 w 571500"/>
              <a:gd name="connsiteY4" fmla="*/ 476250 h 476250"/>
              <a:gd name="connsiteX0" fmla="*/ 0 w 514350"/>
              <a:gd name="connsiteY0" fmla="*/ 0 h 476250"/>
              <a:gd name="connsiteX1" fmla="*/ 352839 w 514350"/>
              <a:gd name="connsiteY1" fmla="*/ 0 h 476250"/>
              <a:gd name="connsiteX2" fmla="*/ 514350 w 514350"/>
              <a:gd name="connsiteY2" fmla="*/ 238125 h 476250"/>
              <a:gd name="connsiteX3" fmla="*/ 352839 w 514350"/>
              <a:gd name="connsiteY3" fmla="*/ 476250 h 476250"/>
              <a:gd name="connsiteX4" fmla="*/ 0 w 514350"/>
              <a:gd name="connsiteY4" fmla="*/ 476250 h 476250"/>
              <a:gd name="connsiteX0" fmla="*/ 0 w 462915"/>
              <a:gd name="connsiteY0" fmla="*/ 0 h 476250"/>
              <a:gd name="connsiteX1" fmla="*/ 352839 w 462915"/>
              <a:gd name="connsiteY1" fmla="*/ 0 h 476250"/>
              <a:gd name="connsiteX2" fmla="*/ 462915 w 462915"/>
              <a:gd name="connsiteY2" fmla="*/ 238125 h 476250"/>
              <a:gd name="connsiteX3" fmla="*/ 352839 w 462915"/>
              <a:gd name="connsiteY3" fmla="*/ 476250 h 476250"/>
              <a:gd name="connsiteX4" fmla="*/ 0 w 462915"/>
              <a:gd name="connsiteY4" fmla="*/ 476250 h 476250"/>
              <a:gd name="connsiteX0" fmla="*/ 0 w 424015"/>
              <a:gd name="connsiteY0" fmla="*/ 0 h 476250"/>
              <a:gd name="connsiteX1" fmla="*/ 352839 w 424015"/>
              <a:gd name="connsiteY1" fmla="*/ 0 h 476250"/>
              <a:gd name="connsiteX2" fmla="*/ 424015 w 424015"/>
              <a:gd name="connsiteY2" fmla="*/ 238125 h 476250"/>
              <a:gd name="connsiteX3" fmla="*/ 352839 w 424015"/>
              <a:gd name="connsiteY3" fmla="*/ 476250 h 476250"/>
              <a:gd name="connsiteX4" fmla="*/ 0 w 42401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015" h="476250">
                <a:moveTo>
                  <a:pt x="0" y="0"/>
                </a:moveTo>
                <a:lnTo>
                  <a:pt x="352839" y="0"/>
                </a:lnTo>
                <a:lnTo>
                  <a:pt x="424015" y="238125"/>
                </a:lnTo>
                <a:lnTo>
                  <a:pt x="352839" y="476250"/>
                </a:lnTo>
                <a:lnTo>
                  <a:pt x="0" y="476250"/>
                </a:lnTo>
              </a:path>
            </a:pathLst>
          </a:custGeom>
          <a:ln w="22225">
            <a:solidFill>
              <a:schemeClr val="accent3"/>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r>
              <a:rPr lang="en-US" sz="1000" dirty="0">
                <a:latin typeface="+mj-lt"/>
              </a:rPr>
              <a:t>Build agent network</a:t>
            </a:r>
          </a:p>
        </p:txBody>
      </p:sp>
      <p:sp>
        <p:nvSpPr>
          <p:cNvPr id="24" name="RbLeanShape Arrow Option 1 13">
            <a:extLst>
              <a:ext uri="{FF2B5EF4-FFF2-40B4-BE49-F238E27FC236}">
                <a16:creationId xmlns:a16="http://schemas.microsoft.com/office/drawing/2014/main" id="{F3FBE78D-8BDB-4F36-862A-DA72B95E3808}"/>
              </a:ext>
            </a:extLst>
          </p:cNvPr>
          <p:cNvSpPr/>
          <p:nvPr/>
        </p:nvSpPr>
        <p:spPr>
          <a:xfrm>
            <a:off x="3510224" y="1688857"/>
            <a:ext cx="810894" cy="476250"/>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571500"/>
              <a:gd name="connsiteY0" fmla="*/ 0 h 476250"/>
              <a:gd name="connsiteX1" fmla="*/ 352839 w 571500"/>
              <a:gd name="connsiteY1" fmla="*/ 0 h 476250"/>
              <a:gd name="connsiteX2" fmla="*/ 571500 w 571500"/>
              <a:gd name="connsiteY2" fmla="*/ 238125 h 476250"/>
              <a:gd name="connsiteX3" fmla="*/ 352839 w 571500"/>
              <a:gd name="connsiteY3" fmla="*/ 476250 h 476250"/>
              <a:gd name="connsiteX4" fmla="*/ 0 w 571500"/>
              <a:gd name="connsiteY4" fmla="*/ 476250 h 476250"/>
              <a:gd name="connsiteX0" fmla="*/ 0 w 514350"/>
              <a:gd name="connsiteY0" fmla="*/ 0 h 476250"/>
              <a:gd name="connsiteX1" fmla="*/ 352839 w 514350"/>
              <a:gd name="connsiteY1" fmla="*/ 0 h 476250"/>
              <a:gd name="connsiteX2" fmla="*/ 514350 w 514350"/>
              <a:gd name="connsiteY2" fmla="*/ 238125 h 476250"/>
              <a:gd name="connsiteX3" fmla="*/ 352839 w 514350"/>
              <a:gd name="connsiteY3" fmla="*/ 476250 h 476250"/>
              <a:gd name="connsiteX4" fmla="*/ 0 w 514350"/>
              <a:gd name="connsiteY4" fmla="*/ 476250 h 476250"/>
              <a:gd name="connsiteX0" fmla="*/ 0 w 462915"/>
              <a:gd name="connsiteY0" fmla="*/ 0 h 476250"/>
              <a:gd name="connsiteX1" fmla="*/ 352839 w 462915"/>
              <a:gd name="connsiteY1" fmla="*/ 0 h 476250"/>
              <a:gd name="connsiteX2" fmla="*/ 462915 w 462915"/>
              <a:gd name="connsiteY2" fmla="*/ 238125 h 476250"/>
              <a:gd name="connsiteX3" fmla="*/ 352839 w 462915"/>
              <a:gd name="connsiteY3" fmla="*/ 476250 h 476250"/>
              <a:gd name="connsiteX4" fmla="*/ 0 w 462915"/>
              <a:gd name="connsiteY4" fmla="*/ 476250 h 476250"/>
              <a:gd name="connsiteX0" fmla="*/ 0 w 424015"/>
              <a:gd name="connsiteY0" fmla="*/ 0 h 476250"/>
              <a:gd name="connsiteX1" fmla="*/ 352839 w 424015"/>
              <a:gd name="connsiteY1" fmla="*/ 0 h 476250"/>
              <a:gd name="connsiteX2" fmla="*/ 424015 w 424015"/>
              <a:gd name="connsiteY2" fmla="*/ 238125 h 476250"/>
              <a:gd name="connsiteX3" fmla="*/ 352839 w 424015"/>
              <a:gd name="connsiteY3" fmla="*/ 476250 h 476250"/>
              <a:gd name="connsiteX4" fmla="*/ 0 w 42401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015" h="476250">
                <a:moveTo>
                  <a:pt x="0" y="0"/>
                </a:moveTo>
                <a:lnTo>
                  <a:pt x="352839" y="0"/>
                </a:lnTo>
                <a:lnTo>
                  <a:pt x="424015" y="238125"/>
                </a:lnTo>
                <a:lnTo>
                  <a:pt x="352839" y="476250"/>
                </a:lnTo>
                <a:lnTo>
                  <a:pt x="0" y="476250"/>
                </a:lnTo>
              </a:path>
            </a:pathLst>
          </a:custGeom>
          <a:ln w="22225">
            <a:solidFill>
              <a:schemeClr val="accent3"/>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r>
              <a:rPr lang="en-US" sz="1000">
                <a:latin typeface="+mj-lt"/>
              </a:rPr>
              <a:t>Reach scale (1m+)</a:t>
            </a:r>
          </a:p>
        </p:txBody>
      </p:sp>
      <p:sp>
        <p:nvSpPr>
          <p:cNvPr id="26" name="RbLeanShape Arrow Option 1 13">
            <a:extLst>
              <a:ext uri="{FF2B5EF4-FFF2-40B4-BE49-F238E27FC236}">
                <a16:creationId xmlns:a16="http://schemas.microsoft.com/office/drawing/2014/main" id="{E6F12BD5-0F44-40C9-A2D6-D59BB2EEB723}"/>
              </a:ext>
            </a:extLst>
          </p:cNvPr>
          <p:cNvSpPr/>
          <p:nvPr/>
        </p:nvSpPr>
        <p:spPr>
          <a:xfrm>
            <a:off x="4375933" y="1688857"/>
            <a:ext cx="810894" cy="476250"/>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571500"/>
              <a:gd name="connsiteY0" fmla="*/ 0 h 476250"/>
              <a:gd name="connsiteX1" fmla="*/ 352839 w 571500"/>
              <a:gd name="connsiteY1" fmla="*/ 0 h 476250"/>
              <a:gd name="connsiteX2" fmla="*/ 571500 w 571500"/>
              <a:gd name="connsiteY2" fmla="*/ 238125 h 476250"/>
              <a:gd name="connsiteX3" fmla="*/ 352839 w 571500"/>
              <a:gd name="connsiteY3" fmla="*/ 476250 h 476250"/>
              <a:gd name="connsiteX4" fmla="*/ 0 w 571500"/>
              <a:gd name="connsiteY4" fmla="*/ 476250 h 476250"/>
              <a:gd name="connsiteX0" fmla="*/ 0 w 514350"/>
              <a:gd name="connsiteY0" fmla="*/ 0 h 476250"/>
              <a:gd name="connsiteX1" fmla="*/ 352839 w 514350"/>
              <a:gd name="connsiteY1" fmla="*/ 0 h 476250"/>
              <a:gd name="connsiteX2" fmla="*/ 514350 w 514350"/>
              <a:gd name="connsiteY2" fmla="*/ 238125 h 476250"/>
              <a:gd name="connsiteX3" fmla="*/ 352839 w 514350"/>
              <a:gd name="connsiteY3" fmla="*/ 476250 h 476250"/>
              <a:gd name="connsiteX4" fmla="*/ 0 w 514350"/>
              <a:gd name="connsiteY4" fmla="*/ 476250 h 476250"/>
              <a:gd name="connsiteX0" fmla="*/ 0 w 462915"/>
              <a:gd name="connsiteY0" fmla="*/ 0 h 476250"/>
              <a:gd name="connsiteX1" fmla="*/ 352839 w 462915"/>
              <a:gd name="connsiteY1" fmla="*/ 0 h 476250"/>
              <a:gd name="connsiteX2" fmla="*/ 462915 w 462915"/>
              <a:gd name="connsiteY2" fmla="*/ 238125 h 476250"/>
              <a:gd name="connsiteX3" fmla="*/ 352839 w 462915"/>
              <a:gd name="connsiteY3" fmla="*/ 476250 h 476250"/>
              <a:gd name="connsiteX4" fmla="*/ 0 w 462915"/>
              <a:gd name="connsiteY4" fmla="*/ 476250 h 476250"/>
              <a:gd name="connsiteX0" fmla="*/ 0 w 424015"/>
              <a:gd name="connsiteY0" fmla="*/ 0 h 476250"/>
              <a:gd name="connsiteX1" fmla="*/ 352839 w 424015"/>
              <a:gd name="connsiteY1" fmla="*/ 0 h 476250"/>
              <a:gd name="connsiteX2" fmla="*/ 424015 w 424015"/>
              <a:gd name="connsiteY2" fmla="*/ 238125 h 476250"/>
              <a:gd name="connsiteX3" fmla="*/ 352839 w 424015"/>
              <a:gd name="connsiteY3" fmla="*/ 476250 h 476250"/>
              <a:gd name="connsiteX4" fmla="*/ 0 w 42401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015" h="476250">
                <a:moveTo>
                  <a:pt x="0" y="0"/>
                </a:moveTo>
                <a:lnTo>
                  <a:pt x="352839" y="0"/>
                </a:lnTo>
                <a:lnTo>
                  <a:pt x="424015" y="238125"/>
                </a:lnTo>
                <a:lnTo>
                  <a:pt x="352839" y="476250"/>
                </a:lnTo>
                <a:lnTo>
                  <a:pt x="0" y="476250"/>
                </a:lnTo>
              </a:path>
            </a:pathLst>
          </a:custGeom>
          <a:ln w="22225">
            <a:solidFill>
              <a:srgbClr val="DE002B"/>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r>
              <a:rPr lang="en-US" sz="1000" dirty="0">
                <a:latin typeface="+mj-lt"/>
              </a:rPr>
              <a:t>Build </a:t>
            </a:r>
            <a:r>
              <a:rPr lang="en-US" sz="1000" dirty="0" err="1">
                <a:latin typeface="+mj-lt"/>
              </a:rPr>
              <a:t>varios</a:t>
            </a:r>
            <a:r>
              <a:rPr lang="en-US" sz="1000" dirty="0">
                <a:latin typeface="+mj-lt"/>
              </a:rPr>
              <a:t> ecosystem</a:t>
            </a:r>
          </a:p>
        </p:txBody>
      </p:sp>
      <p:sp>
        <p:nvSpPr>
          <p:cNvPr id="27" name="RbLeanShape Arrow Option 1 13">
            <a:extLst>
              <a:ext uri="{FF2B5EF4-FFF2-40B4-BE49-F238E27FC236}">
                <a16:creationId xmlns:a16="http://schemas.microsoft.com/office/drawing/2014/main" id="{2C7FEE6D-31E0-4C46-AF6E-438B09A4DD34}"/>
              </a:ext>
            </a:extLst>
          </p:cNvPr>
          <p:cNvSpPr/>
          <p:nvPr/>
        </p:nvSpPr>
        <p:spPr>
          <a:xfrm>
            <a:off x="5241640" y="1688857"/>
            <a:ext cx="810894" cy="476250"/>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571500"/>
              <a:gd name="connsiteY0" fmla="*/ 0 h 476250"/>
              <a:gd name="connsiteX1" fmla="*/ 352839 w 571500"/>
              <a:gd name="connsiteY1" fmla="*/ 0 h 476250"/>
              <a:gd name="connsiteX2" fmla="*/ 571500 w 571500"/>
              <a:gd name="connsiteY2" fmla="*/ 238125 h 476250"/>
              <a:gd name="connsiteX3" fmla="*/ 352839 w 571500"/>
              <a:gd name="connsiteY3" fmla="*/ 476250 h 476250"/>
              <a:gd name="connsiteX4" fmla="*/ 0 w 571500"/>
              <a:gd name="connsiteY4" fmla="*/ 476250 h 476250"/>
              <a:gd name="connsiteX0" fmla="*/ 0 w 514350"/>
              <a:gd name="connsiteY0" fmla="*/ 0 h 476250"/>
              <a:gd name="connsiteX1" fmla="*/ 352839 w 514350"/>
              <a:gd name="connsiteY1" fmla="*/ 0 h 476250"/>
              <a:gd name="connsiteX2" fmla="*/ 514350 w 514350"/>
              <a:gd name="connsiteY2" fmla="*/ 238125 h 476250"/>
              <a:gd name="connsiteX3" fmla="*/ 352839 w 514350"/>
              <a:gd name="connsiteY3" fmla="*/ 476250 h 476250"/>
              <a:gd name="connsiteX4" fmla="*/ 0 w 514350"/>
              <a:gd name="connsiteY4" fmla="*/ 476250 h 476250"/>
              <a:gd name="connsiteX0" fmla="*/ 0 w 462915"/>
              <a:gd name="connsiteY0" fmla="*/ 0 h 476250"/>
              <a:gd name="connsiteX1" fmla="*/ 352839 w 462915"/>
              <a:gd name="connsiteY1" fmla="*/ 0 h 476250"/>
              <a:gd name="connsiteX2" fmla="*/ 462915 w 462915"/>
              <a:gd name="connsiteY2" fmla="*/ 238125 h 476250"/>
              <a:gd name="connsiteX3" fmla="*/ 352839 w 462915"/>
              <a:gd name="connsiteY3" fmla="*/ 476250 h 476250"/>
              <a:gd name="connsiteX4" fmla="*/ 0 w 462915"/>
              <a:gd name="connsiteY4" fmla="*/ 476250 h 476250"/>
              <a:gd name="connsiteX0" fmla="*/ 0 w 424015"/>
              <a:gd name="connsiteY0" fmla="*/ 0 h 476250"/>
              <a:gd name="connsiteX1" fmla="*/ 352839 w 424015"/>
              <a:gd name="connsiteY1" fmla="*/ 0 h 476250"/>
              <a:gd name="connsiteX2" fmla="*/ 424015 w 424015"/>
              <a:gd name="connsiteY2" fmla="*/ 238125 h 476250"/>
              <a:gd name="connsiteX3" fmla="*/ 352839 w 424015"/>
              <a:gd name="connsiteY3" fmla="*/ 476250 h 476250"/>
              <a:gd name="connsiteX4" fmla="*/ 0 w 42401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015" h="476250">
                <a:moveTo>
                  <a:pt x="0" y="0"/>
                </a:moveTo>
                <a:lnTo>
                  <a:pt x="352839" y="0"/>
                </a:lnTo>
                <a:lnTo>
                  <a:pt x="424015" y="238125"/>
                </a:lnTo>
                <a:lnTo>
                  <a:pt x="352839" y="476250"/>
                </a:lnTo>
                <a:lnTo>
                  <a:pt x="0" y="476250"/>
                </a:lnTo>
              </a:path>
            </a:pathLst>
          </a:custGeom>
          <a:ln w="22225">
            <a:solidFill>
              <a:srgbClr val="DE002B"/>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r>
              <a:rPr lang="en-US" sz="1000" dirty="0">
                <a:latin typeface="+mj-lt"/>
              </a:rPr>
              <a:t>Allow others to build shop-</a:t>
            </a:r>
            <a:r>
              <a:rPr lang="en-US" sz="1000" dirty="0" err="1">
                <a:latin typeface="+mj-lt"/>
              </a:rPr>
              <a:t>fas</a:t>
            </a:r>
            <a:endParaRPr lang="en-US" sz="1000" dirty="0">
              <a:latin typeface="+mj-lt"/>
            </a:endParaRPr>
          </a:p>
        </p:txBody>
      </p:sp>
      <p:cxnSp>
        <p:nvCxnSpPr>
          <p:cNvPr id="5" name="Straight Arrow Connector 4"/>
          <p:cNvCxnSpPr>
            <a:cxnSpLocks/>
          </p:cNvCxnSpPr>
          <p:nvPr/>
        </p:nvCxnSpPr>
        <p:spPr>
          <a:xfrm flipH="1">
            <a:off x="5177966" y="2321586"/>
            <a:ext cx="562" cy="12431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7B0BE369-17A7-42CF-817D-EF7FCFF97152}"/>
              </a:ext>
            </a:extLst>
          </p:cNvPr>
          <p:cNvGrpSpPr/>
          <p:nvPr/>
        </p:nvGrpSpPr>
        <p:grpSpPr>
          <a:xfrm>
            <a:off x="913098" y="2531688"/>
            <a:ext cx="5146538" cy="873287"/>
            <a:chOff x="1197112" y="2835752"/>
            <a:chExt cx="5151303" cy="771052"/>
          </a:xfrm>
        </p:grpSpPr>
        <p:sp>
          <p:nvSpPr>
            <p:cNvPr id="37" name="RbLeanShape Arrow Option 1 13">
              <a:extLst>
                <a:ext uri="{FF2B5EF4-FFF2-40B4-BE49-F238E27FC236}">
                  <a16:creationId xmlns:a16="http://schemas.microsoft.com/office/drawing/2014/main" id="{CEE58375-4AD9-4219-8923-239CD11ED4CA}"/>
                </a:ext>
              </a:extLst>
            </p:cNvPr>
            <p:cNvSpPr/>
            <p:nvPr/>
          </p:nvSpPr>
          <p:spPr>
            <a:xfrm>
              <a:off x="4704322" y="3284900"/>
              <a:ext cx="1644093" cy="321904"/>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571500"/>
                <a:gd name="connsiteY0" fmla="*/ 0 h 476250"/>
                <a:gd name="connsiteX1" fmla="*/ 352839 w 571500"/>
                <a:gd name="connsiteY1" fmla="*/ 0 h 476250"/>
                <a:gd name="connsiteX2" fmla="*/ 571500 w 571500"/>
                <a:gd name="connsiteY2" fmla="*/ 238125 h 476250"/>
                <a:gd name="connsiteX3" fmla="*/ 352839 w 571500"/>
                <a:gd name="connsiteY3" fmla="*/ 476250 h 476250"/>
                <a:gd name="connsiteX4" fmla="*/ 0 w 571500"/>
                <a:gd name="connsiteY4" fmla="*/ 476250 h 476250"/>
                <a:gd name="connsiteX0" fmla="*/ 0 w 514350"/>
                <a:gd name="connsiteY0" fmla="*/ 0 h 476250"/>
                <a:gd name="connsiteX1" fmla="*/ 352839 w 514350"/>
                <a:gd name="connsiteY1" fmla="*/ 0 h 476250"/>
                <a:gd name="connsiteX2" fmla="*/ 514350 w 514350"/>
                <a:gd name="connsiteY2" fmla="*/ 238125 h 476250"/>
                <a:gd name="connsiteX3" fmla="*/ 352839 w 514350"/>
                <a:gd name="connsiteY3" fmla="*/ 476250 h 476250"/>
                <a:gd name="connsiteX4" fmla="*/ 0 w 514350"/>
                <a:gd name="connsiteY4" fmla="*/ 476250 h 476250"/>
                <a:gd name="connsiteX0" fmla="*/ 0 w 462915"/>
                <a:gd name="connsiteY0" fmla="*/ 0 h 476250"/>
                <a:gd name="connsiteX1" fmla="*/ 352839 w 462915"/>
                <a:gd name="connsiteY1" fmla="*/ 0 h 476250"/>
                <a:gd name="connsiteX2" fmla="*/ 462915 w 462915"/>
                <a:gd name="connsiteY2" fmla="*/ 238125 h 476250"/>
                <a:gd name="connsiteX3" fmla="*/ 352839 w 462915"/>
                <a:gd name="connsiteY3" fmla="*/ 476250 h 476250"/>
                <a:gd name="connsiteX4" fmla="*/ 0 w 462915"/>
                <a:gd name="connsiteY4" fmla="*/ 476250 h 476250"/>
                <a:gd name="connsiteX0" fmla="*/ 0 w 424015"/>
                <a:gd name="connsiteY0" fmla="*/ 0 h 476250"/>
                <a:gd name="connsiteX1" fmla="*/ 352839 w 424015"/>
                <a:gd name="connsiteY1" fmla="*/ 0 h 476250"/>
                <a:gd name="connsiteX2" fmla="*/ 424015 w 424015"/>
                <a:gd name="connsiteY2" fmla="*/ 238125 h 476250"/>
                <a:gd name="connsiteX3" fmla="*/ 352839 w 424015"/>
                <a:gd name="connsiteY3" fmla="*/ 476250 h 476250"/>
                <a:gd name="connsiteX4" fmla="*/ 0 w 424015"/>
                <a:gd name="connsiteY4" fmla="*/ 476250 h 476250"/>
                <a:gd name="connsiteX0" fmla="*/ 0 w 407638"/>
                <a:gd name="connsiteY0" fmla="*/ 0 h 476250"/>
                <a:gd name="connsiteX1" fmla="*/ 352839 w 407638"/>
                <a:gd name="connsiteY1" fmla="*/ 0 h 476250"/>
                <a:gd name="connsiteX2" fmla="*/ 407638 w 407638"/>
                <a:gd name="connsiteY2" fmla="*/ 238125 h 476250"/>
                <a:gd name="connsiteX3" fmla="*/ 352839 w 407638"/>
                <a:gd name="connsiteY3" fmla="*/ 476250 h 476250"/>
                <a:gd name="connsiteX4" fmla="*/ 0 w 407638"/>
                <a:gd name="connsiteY4" fmla="*/ 476250 h 476250"/>
                <a:gd name="connsiteX0" fmla="*/ 0 w 391894"/>
                <a:gd name="connsiteY0" fmla="*/ 0 h 476250"/>
                <a:gd name="connsiteX1" fmla="*/ 352839 w 391894"/>
                <a:gd name="connsiteY1" fmla="*/ 0 h 476250"/>
                <a:gd name="connsiteX2" fmla="*/ 391894 w 391894"/>
                <a:gd name="connsiteY2" fmla="*/ 238125 h 476250"/>
                <a:gd name="connsiteX3" fmla="*/ 352839 w 391894"/>
                <a:gd name="connsiteY3" fmla="*/ 476250 h 476250"/>
                <a:gd name="connsiteX4" fmla="*/ 0 w 391894"/>
                <a:gd name="connsiteY4" fmla="*/ 476250 h 476250"/>
                <a:gd name="connsiteX0" fmla="*/ 0 w 376758"/>
                <a:gd name="connsiteY0" fmla="*/ 0 h 476250"/>
                <a:gd name="connsiteX1" fmla="*/ 352839 w 376758"/>
                <a:gd name="connsiteY1" fmla="*/ 0 h 476250"/>
                <a:gd name="connsiteX2" fmla="*/ 376758 w 376758"/>
                <a:gd name="connsiteY2" fmla="*/ 238125 h 476250"/>
                <a:gd name="connsiteX3" fmla="*/ 352839 w 376758"/>
                <a:gd name="connsiteY3" fmla="*/ 476250 h 476250"/>
                <a:gd name="connsiteX4" fmla="*/ 0 w 376758"/>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758" h="476250">
                  <a:moveTo>
                    <a:pt x="0" y="0"/>
                  </a:moveTo>
                  <a:lnTo>
                    <a:pt x="352839" y="0"/>
                  </a:lnTo>
                  <a:lnTo>
                    <a:pt x="376758" y="238125"/>
                  </a:lnTo>
                  <a:lnTo>
                    <a:pt x="352839" y="476250"/>
                  </a:lnTo>
                  <a:lnTo>
                    <a:pt x="0" y="476250"/>
                  </a:lnTo>
                </a:path>
              </a:pathLst>
            </a:custGeom>
            <a:solidFill>
              <a:schemeClr val="bg1"/>
            </a:solidFill>
            <a:ln w="22225">
              <a:solidFill>
                <a:srgbClr val="00AAC9"/>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r>
                <a:rPr lang="en-US" sz="1000" dirty="0">
                  <a:latin typeface="+mj-lt"/>
                </a:rPr>
                <a:t>Multi-sided shop-</a:t>
              </a:r>
              <a:r>
                <a:rPr lang="en-US" sz="1000" dirty="0" err="1">
                  <a:latin typeface="+mj-lt"/>
                </a:rPr>
                <a:t>fas</a:t>
              </a:r>
              <a:endParaRPr lang="en-US" sz="1000" dirty="0">
                <a:latin typeface="+mj-lt"/>
              </a:endParaRPr>
            </a:p>
          </p:txBody>
        </p:sp>
        <p:sp>
          <p:nvSpPr>
            <p:cNvPr id="30" name="RbLeanShape Arrow Option 1 13">
              <a:extLst>
                <a:ext uri="{FF2B5EF4-FFF2-40B4-BE49-F238E27FC236}">
                  <a16:creationId xmlns:a16="http://schemas.microsoft.com/office/drawing/2014/main" id="{AEBBE59A-BD10-4041-8269-72492AC5AC4F}"/>
                </a:ext>
              </a:extLst>
            </p:cNvPr>
            <p:cNvSpPr/>
            <p:nvPr/>
          </p:nvSpPr>
          <p:spPr>
            <a:xfrm>
              <a:off x="1197112" y="2835755"/>
              <a:ext cx="1644093" cy="321904"/>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571500"/>
                <a:gd name="connsiteY0" fmla="*/ 0 h 476250"/>
                <a:gd name="connsiteX1" fmla="*/ 352839 w 571500"/>
                <a:gd name="connsiteY1" fmla="*/ 0 h 476250"/>
                <a:gd name="connsiteX2" fmla="*/ 571500 w 571500"/>
                <a:gd name="connsiteY2" fmla="*/ 238125 h 476250"/>
                <a:gd name="connsiteX3" fmla="*/ 352839 w 571500"/>
                <a:gd name="connsiteY3" fmla="*/ 476250 h 476250"/>
                <a:gd name="connsiteX4" fmla="*/ 0 w 571500"/>
                <a:gd name="connsiteY4" fmla="*/ 476250 h 476250"/>
                <a:gd name="connsiteX0" fmla="*/ 0 w 514350"/>
                <a:gd name="connsiteY0" fmla="*/ 0 h 476250"/>
                <a:gd name="connsiteX1" fmla="*/ 352839 w 514350"/>
                <a:gd name="connsiteY1" fmla="*/ 0 h 476250"/>
                <a:gd name="connsiteX2" fmla="*/ 514350 w 514350"/>
                <a:gd name="connsiteY2" fmla="*/ 238125 h 476250"/>
                <a:gd name="connsiteX3" fmla="*/ 352839 w 514350"/>
                <a:gd name="connsiteY3" fmla="*/ 476250 h 476250"/>
                <a:gd name="connsiteX4" fmla="*/ 0 w 514350"/>
                <a:gd name="connsiteY4" fmla="*/ 476250 h 476250"/>
                <a:gd name="connsiteX0" fmla="*/ 0 w 462915"/>
                <a:gd name="connsiteY0" fmla="*/ 0 h 476250"/>
                <a:gd name="connsiteX1" fmla="*/ 352839 w 462915"/>
                <a:gd name="connsiteY1" fmla="*/ 0 h 476250"/>
                <a:gd name="connsiteX2" fmla="*/ 462915 w 462915"/>
                <a:gd name="connsiteY2" fmla="*/ 238125 h 476250"/>
                <a:gd name="connsiteX3" fmla="*/ 352839 w 462915"/>
                <a:gd name="connsiteY3" fmla="*/ 476250 h 476250"/>
                <a:gd name="connsiteX4" fmla="*/ 0 w 462915"/>
                <a:gd name="connsiteY4" fmla="*/ 476250 h 476250"/>
                <a:gd name="connsiteX0" fmla="*/ 0 w 424015"/>
                <a:gd name="connsiteY0" fmla="*/ 0 h 476250"/>
                <a:gd name="connsiteX1" fmla="*/ 352839 w 424015"/>
                <a:gd name="connsiteY1" fmla="*/ 0 h 476250"/>
                <a:gd name="connsiteX2" fmla="*/ 424015 w 424015"/>
                <a:gd name="connsiteY2" fmla="*/ 238125 h 476250"/>
                <a:gd name="connsiteX3" fmla="*/ 352839 w 424015"/>
                <a:gd name="connsiteY3" fmla="*/ 476250 h 476250"/>
                <a:gd name="connsiteX4" fmla="*/ 0 w 424015"/>
                <a:gd name="connsiteY4" fmla="*/ 476250 h 476250"/>
                <a:gd name="connsiteX0" fmla="*/ 0 w 407638"/>
                <a:gd name="connsiteY0" fmla="*/ 0 h 476250"/>
                <a:gd name="connsiteX1" fmla="*/ 352839 w 407638"/>
                <a:gd name="connsiteY1" fmla="*/ 0 h 476250"/>
                <a:gd name="connsiteX2" fmla="*/ 407638 w 407638"/>
                <a:gd name="connsiteY2" fmla="*/ 238125 h 476250"/>
                <a:gd name="connsiteX3" fmla="*/ 352839 w 407638"/>
                <a:gd name="connsiteY3" fmla="*/ 476250 h 476250"/>
                <a:gd name="connsiteX4" fmla="*/ 0 w 407638"/>
                <a:gd name="connsiteY4" fmla="*/ 476250 h 476250"/>
                <a:gd name="connsiteX0" fmla="*/ 0 w 391894"/>
                <a:gd name="connsiteY0" fmla="*/ 0 h 476250"/>
                <a:gd name="connsiteX1" fmla="*/ 352839 w 391894"/>
                <a:gd name="connsiteY1" fmla="*/ 0 h 476250"/>
                <a:gd name="connsiteX2" fmla="*/ 391894 w 391894"/>
                <a:gd name="connsiteY2" fmla="*/ 238125 h 476250"/>
                <a:gd name="connsiteX3" fmla="*/ 352839 w 391894"/>
                <a:gd name="connsiteY3" fmla="*/ 476250 h 476250"/>
                <a:gd name="connsiteX4" fmla="*/ 0 w 391894"/>
                <a:gd name="connsiteY4" fmla="*/ 476250 h 476250"/>
                <a:gd name="connsiteX0" fmla="*/ 0 w 376758"/>
                <a:gd name="connsiteY0" fmla="*/ 0 h 476250"/>
                <a:gd name="connsiteX1" fmla="*/ 352839 w 376758"/>
                <a:gd name="connsiteY1" fmla="*/ 0 h 476250"/>
                <a:gd name="connsiteX2" fmla="*/ 376758 w 376758"/>
                <a:gd name="connsiteY2" fmla="*/ 238125 h 476250"/>
                <a:gd name="connsiteX3" fmla="*/ 352839 w 376758"/>
                <a:gd name="connsiteY3" fmla="*/ 476250 h 476250"/>
                <a:gd name="connsiteX4" fmla="*/ 0 w 376758"/>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758" h="476250">
                  <a:moveTo>
                    <a:pt x="0" y="0"/>
                  </a:moveTo>
                  <a:lnTo>
                    <a:pt x="352839" y="0"/>
                  </a:lnTo>
                  <a:lnTo>
                    <a:pt x="376758" y="238125"/>
                  </a:lnTo>
                  <a:lnTo>
                    <a:pt x="352839" y="476250"/>
                  </a:lnTo>
                  <a:lnTo>
                    <a:pt x="0" y="476250"/>
                  </a:lnTo>
                </a:path>
              </a:pathLst>
            </a:custGeom>
            <a:ln w="22225">
              <a:solidFill>
                <a:schemeClr val="accent4"/>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r>
                <a:rPr lang="en-US" sz="1000" dirty="0">
                  <a:latin typeface="+mj-lt"/>
                </a:rPr>
                <a:t>Customer centric</a:t>
              </a:r>
            </a:p>
          </p:txBody>
        </p:sp>
        <p:sp>
          <p:nvSpPr>
            <p:cNvPr id="32" name="RbLeanShape Arrow Option 1 13">
              <a:extLst>
                <a:ext uri="{FF2B5EF4-FFF2-40B4-BE49-F238E27FC236}">
                  <a16:creationId xmlns:a16="http://schemas.microsoft.com/office/drawing/2014/main" id="{C01EB352-D5DA-4132-A833-18B1AB02182E}"/>
                </a:ext>
              </a:extLst>
            </p:cNvPr>
            <p:cNvSpPr/>
            <p:nvPr/>
          </p:nvSpPr>
          <p:spPr>
            <a:xfrm>
              <a:off x="2950718" y="2835752"/>
              <a:ext cx="1644093" cy="321904"/>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571500"/>
                <a:gd name="connsiteY0" fmla="*/ 0 h 476250"/>
                <a:gd name="connsiteX1" fmla="*/ 352839 w 571500"/>
                <a:gd name="connsiteY1" fmla="*/ 0 h 476250"/>
                <a:gd name="connsiteX2" fmla="*/ 571500 w 571500"/>
                <a:gd name="connsiteY2" fmla="*/ 238125 h 476250"/>
                <a:gd name="connsiteX3" fmla="*/ 352839 w 571500"/>
                <a:gd name="connsiteY3" fmla="*/ 476250 h 476250"/>
                <a:gd name="connsiteX4" fmla="*/ 0 w 571500"/>
                <a:gd name="connsiteY4" fmla="*/ 476250 h 476250"/>
                <a:gd name="connsiteX0" fmla="*/ 0 w 514350"/>
                <a:gd name="connsiteY0" fmla="*/ 0 h 476250"/>
                <a:gd name="connsiteX1" fmla="*/ 352839 w 514350"/>
                <a:gd name="connsiteY1" fmla="*/ 0 h 476250"/>
                <a:gd name="connsiteX2" fmla="*/ 514350 w 514350"/>
                <a:gd name="connsiteY2" fmla="*/ 238125 h 476250"/>
                <a:gd name="connsiteX3" fmla="*/ 352839 w 514350"/>
                <a:gd name="connsiteY3" fmla="*/ 476250 h 476250"/>
                <a:gd name="connsiteX4" fmla="*/ 0 w 514350"/>
                <a:gd name="connsiteY4" fmla="*/ 476250 h 476250"/>
                <a:gd name="connsiteX0" fmla="*/ 0 w 462915"/>
                <a:gd name="connsiteY0" fmla="*/ 0 h 476250"/>
                <a:gd name="connsiteX1" fmla="*/ 352839 w 462915"/>
                <a:gd name="connsiteY1" fmla="*/ 0 h 476250"/>
                <a:gd name="connsiteX2" fmla="*/ 462915 w 462915"/>
                <a:gd name="connsiteY2" fmla="*/ 238125 h 476250"/>
                <a:gd name="connsiteX3" fmla="*/ 352839 w 462915"/>
                <a:gd name="connsiteY3" fmla="*/ 476250 h 476250"/>
                <a:gd name="connsiteX4" fmla="*/ 0 w 462915"/>
                <a:gd name="connsiteY4" fmla="*/ 476250 h 476250"/>
                <a:gd name="connsiteX0" fmla="*/ 0 w 424015"/>
                <a:gd name="connsiteY0" fmla="*/ 0 h 476250"/>
                <a:gd name="connsiteX1" fmla="*/ 352839 w 424015"/>
                <a:gd name="connsiteY1" fmla="*/ 0 h 476250"/>
                <a:gd name="connsiteX2" fmla="*/ 424015 w 424015"/>
                <a:gd name="connsiteY2" fmla="*/ 238125 h 476250"/>
                <a:gd name="connsiteX3" fmla="*/ 352839 w 424015"/>
                <a:gd name="connsiteY3" fmla="*/ 476250 h 476250"/>
                <a:gd name="connsiteX4" fmla="*/ 0 w 424015"/>
                <a:gd name="connsiteY4" fmla="*/ 476250 h 476250"/>
                <a:gd name="connsiteX0" fmla="*/ 0 w 407638"/>
                <a:gd name="connsiteY0" fmla="*/ 0 h 476250"/>
                <a:gd name="connsiteX1" fmla="*/ 352839 w 407638"/>
                <a:gd name="connsiteY1" fmla="*/ 0 h 476250"/>
                <a:gd name="connsiteX2" fmla="*/ 407638 w 407638"/>
                <a:gd name="connsiteY2" fmla="*/ 238125 h 476250"/>
                <a:gd name="connsiteX3" fmla="*/ 352839 w 407638"/>
                <a:gd name="connsiteY3" fmla="*/ 476250 h 476250"/>
                <a:gd name="connsiteX4" fmla="*/ 0 w 407638"/>
                <a:gd name="connsiteY4" fmla="*/ 476250 h 476250"/>
                <a:gd name="connsiteX0" fmla="*/ 0 w 391894"/>
                <a:gd name="connsiteY0" fmla="*/ 0 h 476250"/>
                <a:gd name="connsiteX1" fmla="*/ 352839 w 391894"/>
                <a:gd name="connsiteY1" fmla="*/ 0 h 476250"/>
                <a:gd name="connsiteX2" fmla="*/ 391894 w 391894"/>
                <a:gd name="connsiteY2" fmla="*/ 238125 h 476250"/>
                <a:gd name="connsiteX3" fmla="*/ 352839 w 391894"/>
                <a:gd name="connsiteY3" fmla="*/ 476250 h 476250"/>
                <a:gd name="connsiteX4" fmla="*/ 0 w 391894"/>
                <a:gd name="connsiteY4" fmla="*/ 476250 h 476250"/>
                <a:gd name="connsiteX0" fmla="*/ 0 w 376758"/>
                <a:gd name="connsiteY0" fmla="*/ 0 h 476250"/>
                <a:gd name="connsiteX1" fmla="*/ 352839 w 376758"/>
                <a:gd name="connsiteY1" fmla="*/ 0 h 476250"/>
                <a:gd name="connsiteX2" fmla="*/ 376758 w 376758"/>
                <a:gd name="connsiteY2" fmla="*/ 238125 h 476250"/>
                <a:gd name="connsiteX3" fmla="*/ 352839 w 376758"/>
                <a:gd name="connsiteY3" fmla="*/ 476250 h 476250"/>
                <a:gd name="connsiteX4" fmla="*/ 0 w 376758"/>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758" h="476250">
                  <a:moveTo>
                    <a:pt x="0" y="0"/>
                  </a:moveTo>
                  <a:lnTo>
                    <a:pt x="352839" y="0"/>
                  </a:lnTo>
                  <a:lnTo>
                    <a:pt x="376758" y="238125"/>
                  </a:lnTo>
                  <a:lnTo>
                    <a:pt x="352839" y="476250"/>
                  </a:lnTo>
                  <a:lnTo>
                    <a:pt x="0" y="476250"/>
                  </a:lnTo>
                </a:path>
              </a:pathLst>
            </a:custGeom>
            <a:ln w="22225">
              <a:solidFill>
                <a:schemeClr val="accent4"/>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r>
                <a:rPr lang="en-US" sz="1000">
                  <a:latin typeface="+mj-lt"/>
                </a:rPr>
                <a:t>Operational excellence</a:t>
              </a:r>
            </a:p>
          </p:txBody>
        </p:sp>
        <p:sp>
          <p:nvSpPr>
            <p:cNvPr id="33" name="RbLeanShape Arrow Option 1 13">
              <a:extLst>
                <a:ext uri="{FF2B5EF4-FFF2-40B4-BE49-F238E27FC236}">
                  <a16:creationId xmlns:a16="http://schemas.microsoft.com/office/drawing/2014/main" id="{B2086558-5163-4332-ADF9-B0E74A9B9E6D}"/>
                </a:ext>
              </a:extLst>
            </p:cNvPr>
            <p:cNvSpPr/>
            <p:nvPr/>
          </p:nvSpPr>
          <p:spPr>
            <a:xfrm>
              <a:off x="4704322" y="2835755"/>
              <a:ext cx="1644093" cy="321904"/>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571500"/>
                <a:gd name="connsiteY0" fmla="*/ 0 h 476250"/>
                <a:gd name="connsiteX1" fmla="*/ 352839 w 571500"/>
                <a:gd name="connsiteY1" fmla="*/ 0 h 476250"/>
                <a:gd name="connsiteX2" fmla="*/ 571500 w 571500"/>
                <a:gd name="connsiteY2" fmla="*/ 238125 h 476250"/>
                <a:gd name="connsiteX3" fmla="*/ 352839 w 571500"/>
                <a:gd name="connsiteY3" fmla="*/ 476250 h 476250"/>
                <a:gd name="connsiteX4" fmla="*/ 0 w 571500"/>
                <a:gd name="connsiteY4" fmla="*/ 476250 h 476250"/>
                <a:gd name="connsiteX0" fmla="*/ 0 w 514350"/>
                <a:gd name="connsiteY0" fmla="*/ 0 h 476250"/>
                <a:gd name="connsiteX1" fmla="*/ 352839 w 514350"/>
                <a:gd name="connsiteY1" fmla="*/ 0 h 476250"/>
                <a:gd name="connsiteX2" fmla="*/ 514350 w 514350"/>
                <a:gd name="connsiteY2" fmla="*/ 238125 h 476250"/>
                <a:gd name="connsiteX3" fmla="*/ 352839 w 514350"/>
                <a:gd name="connsiteY3" fmla="*/ 476250 h 476250"/>
                <a:gd name="connsiteX4" fmla="*/ 0 w 514350"/>
                <a:gd name="connsiteY4" fmla="*/ 476250 h 476250"/>
                <a:gd name="connsiteX0" fmla="*/ 0 w 462915"/>
                <a:gd name="connsiteY0" fmla="*/ 0 h 476250"/>
                <a:gd name="connsiteX1" fmla="*/ 352839 w 462915"/>
                <a:gd name="connsiteY1" fmla="*/ 0 h 476250"/>
                <a:gd name="connsiteX2" fmla="*/ 462915 w 462915"/>
                <a:gd name="connsiteY2" fmla="*/ 238125 h 476250"/>
                <a:gd name="connsiteX3" fmla="*/ 352839 w 462915"/>
                <a:gd name="connsiteY3" fmla="*/ 476250 h 476250"/>
                <a:gd name="connsiteX4" fmla="*/ 0 w 462915"/>
                <a:gd name="connsiteY4" fmla="*/ 476250 h 476250"/>
                <a:gd name="connsiteX0" fmla="*/ 0 w 424015"/>
                <a:gd name="connsiteY0" fmla="*/ 0 h 476250"/>
                <a:gd name="connsiteX1" fmla="*/ 352839 w 424015"/>
                <a:gd name="connsiteY1" fmla="*/ 0 h 476250"/>
                <a:gd name="connsiteX2" fmla="*/ 424015 w 424015"/>
                <a:gd name="connsiteY2" fmla="*/ 238125 h 476250"/>
                <a:gd name="connsiteX3" fmla="*/ 352839 w 424015"/>
                <a:gd name="connsiteY3" fmla="*/ 476250 h 476250"/>
                <a:gd name="connsiteX4" fmla="*/ 0 w 424015"/>
                <a:gd name="connsiteY4" fmla="*/ 476250 h 476250"/>
                <a:gd name="connsiteX0" fmla="*/ 0 w 407638"/>
                <a:gd name="connsiteY0" fmla="*/ 0 h 476250"/>
                <a:gd name="connsiteX1" fmla="*/ 352839 w 407638"/>
                <a:gd name="connsiteY1" fmla="*/ 0 h 476250"/>
                <a:gd name="connsiteX2" fmla="*/ 407638 w 407638"/>
                <a:gd name="connsiteY2" fmla="*/ 238125 h 476250"/>
                <a:gd name="connsiteX3" fmla="*/ 352839 w 407638"/>
                <a:gd name="connsiteY3" fmla="*/ 476250 h 476250"/>
                <a:gd name="connsiteX4" fmla="*/ 0 w 407638"/>
                <a:gd name="connsiteY4" fmla="*/ 476250 h 476250"/>
                <a:gd name="connsiteX0" fmla="*/ 0 w 391894"/>
                <a:gd name="connsiteY0" fmla="*/ 0 h 476250"/>
                <a:gd name="connsiteX1" fmla="*/ 352839 w 391894"/>
                <a:gd name="connsiteY1" fmla="*/ 0 h 476250"/>
                <a:gd name="connsiteX2" fmla="*/ 391894 w 391894"/>
                <a:gd name="connsiteY2" fmla="*/ 238125 h 476250"/>
                <a:gd name="connsiteX3" fmla="*/ 352839 w 391894"/>
                <a:gd name="connsiteY3" fmla="*/ 476250 h 476250"/>
                <a:gd name="connsiteX4" fmla="*/ 0 w 391894"/>
                <a:gd name="connsiteY4" fmla="*/ 476250 h 476250"/>
                <a:gd name="connsiteX0" fmla="*/ 0 w 376758"/>
                <a:gd name="connsiteY0" fmla="*/ 0 h 476250"/>
                <a:gd name="connsiteX1" fmla="*/ 352839 w 376758"/>
                <a:gd name="connsiteY1" fmla="*/ 0 h 476250"/>
                <a:gd name="connsiteX2" fmla="*/ 376758 w 376758"/>
                <a:gd name="connsiteY2" fmla="*/ 238125 h 476250"/>
                <a:gd name="connsiteX3" fmla="*/ 352839 w 376758"/>
                <a:gd name="connsiteY3" fmla="*/ 476250 h 476250"/>
                <a:gd name="connsiteX4" fmla="*/ 0 w 376758"/>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758" h="476250">
                  <a:moveTo>
                    <a:pt x="0" y="0"/>
                  </a:moveTo>
                  <a:lnTo>
                    <a:pt x="352839" y="0"/>
                  </a:lnTo>
                  <a:lnTo>
                    <a:pt x="376758" y="238125"/>
                  </a:lnTo>
                  <a:lnTo>
                    <a:pt x="352839" y="476250"/>
                  </a:lnTo>
                  <a:lnTo>
                    <a:pt x="0" y="476250"/>
                  </a:lnTo>
                </a:path>
              </a:pathLst>
            </a:custGeom>
            <a:solidFill>
              <a:schemeClr val="bg1"/>
            </a:solidFill>
            <a:ln w="22225">
              <a:solidFill>
                <a:schemeClr val="accent4"/>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r>
                <a:rPr lang="en-US" sz="1000" dirty="0">
                  <a:latin typeface="+mj-lt"/>
                </a:rPr>
                <a:t>customer influence</a:t>
              </a:r>
            </a:p>
          </p:txBody>
        </p:sp>
        <p:sp>
          <p:nvSpPr>
            <p:cNvPr id="35" name="RbLeanShape Arrow Option 1 13">
              <a:extLst>
                <a:ext uri="{FF2B5EF4-FFF2-40B4-BE49-F238E27FC236}">
                  <a16:creationId xmlns:a16="http://schemas.microsoft.com/office/drawing/2014/main" id="{774830CE-7EF1-41BD-A024-2C7DD003358A}"/>
                </a:ext>
              </a:extLst>
            </p:cNvPr>
            <p:cNvSpPr/>
            <p:nvPr/>
          </p:nvSpPr>
          <p:spPr>
            <a:xfrm>
              <a:off x="1197112" y="3284897"/>
              <a:ext cx="3391325" cy="321904"/>
            </a:xfrm>
            <a:custGeom>
              <a:avLst/>
              <a:gdLst>
                <a:gd name="connsiteX0" fmla="*/ 0 w 635000"/>
                <a:gd name="connsiteY0" fmla="*/ 0 h 476250"/>
                <a:gd name="connsiteX1" fmla="*/ 352839 w 635000"/>
                <a:gd name="connsiteY1" fmla="*/ 0 h 476250"/>
                <a:gd name="connsiteX2" fmla="*/ 635000 w 635000"/>
                <a:gd name="connsiteY2" fmla="*/ 238125 h 476250"/>
                <a:gd name="connsiteX3" fmla="*/ 352839 w 635000"/>
                <a:gd name="connsiteY3" fmla="*/ 476250 h 476250"/>
                <a:gd name="connsiteX4" fmla="*/ 0 w 635000"/>
                <a:gd name="connsiteY4" fmla="*/ 476250 h 476250"/>
                <a:gd name="connsiteX0" fmla="*/ 0 w 571500"/>
                <a:gd name="connsiteY0" fmla="*/ 0 h 476250"/>
                <a:gd name="connsiteX1" fmla="*/ 352839 w 571500"/>
                <a:gd name="connsiteY1" fmla="*/ 0 h 476250"/>
                <a:gd name="connsiteX2" fmla="*/ 571500 w 571500"/>
                <a:gd name="connsiteY2" fmla="*/ 238125 h 476250"/>
                <a:gd name="connsiteX3" fmla="*/ 352839 w 571500"/>
                <a:gd name="connsiteY3" fmla="*/ 476250 h 476250"/>
                <a:gd name="connsiteX4" fmla="*/ 0 w 571500"/>
                <a:gd name="connsiteY4" fmla="*/ 476250 h 476250"/>
                <a:gd name="connsiteX0" fmla="*/ 0 w 514350"/>
                <a:gd name="connsiteY0" fmla="*/ 0 h 476250"/>
                <a:gd name="connsiteX1" fmla="*/ 352839 w 514350"/>
                <a:gd name="connsiteY1" fmla="*/ 0 h 476250"/>
                <a:gd name="connsiteX2" fmla="*/ 514350 w 514350"/>
                <a:gd name="connsiteY2" fmla="*/ 238125 h 476250"/>
                <a:gd name="connsiteX3" fmla="*/ 352839 w 514350"/>
                <a:gd name="connsiteY3" fmla="*/ 476250 h 476250"/>
                <a:gd name="connsiteX4" fmla="*/ 0 w 514350"/>
                <a:gd name="connsiteY4" fmla="*/ 476250 h 476250"/>
                <a:gd name="connsiteX0" fmla="*/ 0 w 462915"/>
                <a:gd name="connsiteY0" fmla="*/ 0 h 476250"/>
                <a:gd name="connsiteX1" fmla="*/ 352839 w 462915"/>
                <a:gd name="connsiteY1" fmla="*/ 0 h 476250"/>
                <a:gd name="connsiteX2" fmla="*/ 462915 w 462915"/>
                <a:gd name="connsiteY2" fmla="*/ 238125 h 476250"/>
                <a:gd name="connsiteX3" fmla="*/ 352839 w 462915"/>
                <a:gd name="connsiteY3" fmla="*/ 476250 h 476250"/>
                <a:gd name="connsiteX4" fmla="*/ 0 w 462915"/>
                <a:gd name="connsiteY4" fmla="*/ 476250 h 476250"/>
                <a:gd name="connsiteX0" fmla="*/ 0 w 424015"/>
                <a:gd name="connsiteY0" fmla="*/ 0 h 476250"/>
                <a:gd name="connsiteX1" fmla="*/ 352839 w 424015"/>
                <a:gd name="connsiteY1" fmla="*/ 0 h 476250"/>
                <a:gd name="connsiteX2" fmla="*/ 424015 w 424015"/>
                <a:gd name="connsiteY2" fmla="*/ 238125 h 476250"/>
                <a:gd name="connsiteX3" fmla="*/ 352839 w 424015"/>
                <a:gd name="connsiteY3" fmla="*/ 476250 h 476250"/>
                <a:gd name="connsiteX4" fmla="*/ 0 w 424015"/>
                <a:gd name="connsiteY4" fmla="*/ 476250 h 476250"/>
                <a:gd name="connsiteX0" fmla="*/ 0 w 407638"/>
                <a:gd name="connsiteY0" fmla="*/ 0 h 476250"/>
                <a:gd name="connsiteX1" fmla="*/ 352839 w 407638"/>
                <a:gd name="connsiteY1" fmla="*/ 0 h 476250"/>
                <a:gd name="connsiteX2" fmla="*/ 407638 w 407638"/>
                <a:gd name="connsiteY2" fmla="*/ 238125 h 476250"/>
                <a:gd name="connsiteX3" fmla="*/ 352839 w 407638"/>
                <a:gd name="connsiteY3" fmla="*/ 476250 h 476250"/>
                <a:gd name="connsiteX4" fmla="*/ 0 w 407638"/>
                <a:gd name="connsiteY4" fmla="*/ 476250 h 476250"/>
                <a:gd name="connsiteX0" fmla="*/ 0 w 391894"/>
                <a:gd name="connsiteY0" fmla="*/ 0 h 476250"/>
                <a:gd name="connsiteX1" fmla="*/ 352839 w 391894"/>
                <a:gd name="connsiteY1" fmla="*/ 0 h 476250"/>
                <a:gd name="connsiteX2" fmla="*/ 391894 w 391894"/>
                <a:gd name="connsiteY2" fmla="*/ 238125 h 476250"/>
                <a:gd name="connsiteX3" fmla="*/ 352839 w 391894"/>
                <a:gd name="connsiteY3" fmla="*/ 476250 h 476250"/>
                <a:gd name="connsiteX4" fmla="*/ 0 w 391894"/>
                <a:gd name="connsiteY4" fmla="*/ 476250 h 476250"/>
                <a:gd name="connsiteX0" fmla="*/ 0 w 376758"/>
                <a:gd name="connsiteY0" fmla="*/ 0 h 476250"/>
                <a:gd name="connsiteX1" fmla="*/ 352839 w 376758"/>
                <a:gd name="connsiteY1" fmla="*/ 0 h 476250"/>
                <a:gd name="connsiteX2" fmla="*/ 376758 w 376758"/>
                <a:gd name="connsiteY2" fmla="*/ 238125 h 476250"/>
                <a:gd name="connsiteX3" fmla="*/ 352839 w 376758"/>
                <a:gd name="connsiteY3" fmla="*/ 476250 h 476250"/>
                <a:gd name="connsiteX4" fmla="*/ 0 w 376758"/>
                <a:gd name="connsiteY4" fmla="*/ 476250 h 476250"/>
                <a:gd name="connsiteX0" fmla="*/ 0 w 369703"/>
                <a:gd name="connsiteY0" fmla="*/ 0 h 476250"/>
                <a:gd name="connsiteX1" fmla="*/ 352839 w 369703"/>
                <a:gd name="connsiteY1" fmla="*/ 0 h 476250"/>
                <a:gd name="connsiteX2" fmla="*/ 369703 w 369703"/>
                <a:gd name="connsiteY2" fmla="*/ 238126 h 476250"/>
                <a:gd name="connsiteX3" fmla="*/ 352839 w 369703"/>
                <a:gd name="connsiteY3" fmla="*/ 476250 h 476250"/>
                <a:gd name="connsiteX4" fmla="*/ 0 w 369703"/>
                <a:gd name="connsiteY4" fmla="*/ 476250 h 476250"/>
                <a:gd name="connsiteX0" fmla="*/ 0 w 362781"/>
                <a:gd name="connsiteY0" fmla="*/ 0 h 476250"/>
                <a:gd name="connsiteX1" fmla="*/ 352839 w 362781"/>
                <a:gd name="connsiteY1" fmla="*/ 0 h 476250"/>
                <a:gd name="connsiteX2" fmla="*/ 362781 w 362781"/>
                <a:gd name="connsiteY2" fmla="*/ 238126 h 476250"/>
                <a:gd name="connsiteX3" fmla="*/ 352839 w 362781"/>
                <a:gd name="connsiteY3" fmla="*/ 476250 h 476250"/>
                <a:gd name="connsiteX4" fmla="*/ 0 w 362781"/>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81" h="476250">
                  <a:moveTo>
                    <a:pt x="0" y="0"/>
                  </a:moveTo>
                  <a:lnTo>
                    <a:pt x="352839" y="0"/>
                  </a:lnTo>
                  <a:lnTo>
                    <a:pt x="362781" y="238126"/>
                  </a:lnTo>
                  <a:lnTo>
                    <a:pt x="352839" y="476250"/>
                  </a:lnTo>
                  <a:lnTo>
                    <a:pt x="0" y="476250"/>
                  </a:lnTo>
                </a:path>
              </a:pathLst>
            </a:custGeom>
            <a:ln w="22225">
              <a:solidFill>
                <a:srgbClr val="00AAC9"/>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fontAlgn="base">
                <a:lnSpc>
                  <a:spcPct val="90000"/>
                </a:lnSpc>
                <a:spcAft>
                  <a:spcPct val="0"/>
                </a:spcAft>
              </a:pPr>
              <a:r>
                <a:rPr lang="en-US" sz="1000">
                  <a:latin typeface="+mj-lt"/>
                </a:rPr>
                <a:t>Single-sided business</a:t>
              </a:r>
            </a:p>
          </p:txBody>
        </p:sp>
      </p:grpSp>
      <p:sp>
        <p:nvSpPr>
          <p:cNvPr id="19" name="Left Bracket 18"/>
          <p:cNvSpPr/>
          <p:nvPr/>
        </p:nvSpPr>
        <p:spPr>
          <a:xfrm rot="16200000">
            <a:off x="5138479" y="1401675"/>
            <a:ext cx="103797" cy="1738517"/>
          </a:xfrm>
          <a:prstGeom prst="leftBracket">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31" name="Picture 30" descr="Application&#10;&#10;Description automatically generated">
            <a:extLst>
              <a:ext uri="{FF2B5EF4-FFF2-40B4-BE49-F238E27FC236}">
                <a16:creationId xmlns:a16="http://schemas.microsoft.com/office/drawing/2014/main" id="{0D246E2E-5BCD-4BCC-8B38-C50F9A10B2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1395586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D8EDC486-19C3-4579-94CF-B1606E24630E}"/>
              </a:ext>
            </a:extLst>
          </p:cNvPr>
          <p:cNvGraphicFramePr>
            <a:graphicFrameLocks noChangeAspect="1"/>
          </p:cNvGraphicFramePr>
          <p:nvPr>
            <p:custDataLst>
              <p:tags r:id="rId1"/>
            </p:custDataLst>
          </p:nvPr>
        </p:nvGraphicFramePr>
        <p:xfrm>
          <a:off x="1144100" y="198927"/>
          <a:ext cx="1099" cy="1099"/>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15" name="Object 14" hidden="1">
                        <a:extLst>
                          <a:ext uri="{FF2B5EF4-FFF2-40B4-BE49-F238E27FC236}">
                            <a16:creationId xmlns:a16="http://schemas.microsoft.com/office/drawing/2014/main" id="{D8EDC486-19C3-4579-94CF-B1606E24630E}"/>
                          </a:ext>
                        </a:extLst>
                      </p:cNvPr>
                      <p:cNvPicPr/>
                      <p:nvPr/>
                    </p:nvPicPr>
                    <p:blipFill>
                      <a:blip r:embed="rId5"/>
                      <a:stretch>
                        <a:fillRect/>
                      </a:stretch>
                    </p:blipFill>
                    <p:spPr>
                      <a:xfrm>
                        <a:off x="1144100" y="198927"/>
                        <a:ext cx="1099" cy="1099"/>
                      </a:xfrm>
                      <a:prstGeom prst="rect">
                        <a:avLst/>
                      </a:prstGeom>
                    </p:spPr>
                  </p:pic>
                </p:oleObj>
              </mc:Fallback>
            </mc:AlternateContent>
          </a:graphicData>
        </a:graphic>
      </p:graphicFrame>
      <p:sp>
        <p:nvSpPr>
          <p:cNvPr id="3" name="Title 2"/>
          <p:cNvSpPr>
            <a:spLocks noGrp="1"/>
          </p:cNvSpPr>
          <p:nvPr>
            <p:ph type="title"/>
          </p:nvPr>
        </p:nvSpPr>
        <p:spPr>
          <a:xfrm>
            <a:off x="1197113" y="396000"/>
            <a:ext cx="7410618" cy="857250"/>
          </a:xfrm>
        </p:spPr>
        <p:txBody>
          <a:bodyPr vert="horz" wrap="square" lIns="0" tIns="0" rIns="0" bIns="0" rtlCol="0" anchor="t" anchorCtr="0">
            <a:noAutofit/>
          </a:bodyPr>
          <a:lstStyle/>
          <a:p>
            <a:r>
              <a:rPr lang="en-US" spc="-20" dirty="0"/>
              <a:t>Other routes exist, but </a:t>
            </a:r>
            <a:r>
              <a:rPr lang="en-US" spc="-20" dirty="0" err="1"/>
              <a:t>youngcart</a:t>
            </a:r>
            <a:r>
              <a:rPr lang="en-US" spc="-20" dirty="0"/>
              <a:t> a highly relevant option for shop-</a:t>
            </a:r>
            <a:r>
              <a:rPr lang="en-US" spc="-20" dirty="0" err="1"/>
              <a:t>fas</a:t>
            </a:r>
            <a:r>
              <a:rPr lang="en-US" spc="-20" dirty="0"/>
              <a:t> starting space</a:t>
            </a:r>
          </a:p>
        </p:txBody>
      </p:sp>
      <p:sp>
        <p:nvSpPr>
          <p:cNvPr id="86" name="Slide Number Placeholder 1">
            <a:extLst>
              <a:ext uri="{FF2B5EF4-FFF2-40B4-BE49-F238E27FC236}">
                <a16:creationId xmlns:a16="http://schemas.microsoft.com/office/drawing/2014/main" id="{BD39D3D9-B757-42B5-A7CF-6043458E4679}"/>
              </a:ext>
            </a:extLst>
          </p:cNvPr>
          <p:cNvSpPr>
            <a:spLocks noGrp="1"/>
          </p:cNvSpPr>
          <p:nvPr>
            <p:ph type="sldNum" sz="quarter" idx="15"/>
          </p:nvPr>
        </p:nvSpPr>
        <p:spPr>
          <a:xfrm>
            <a:off x="420688" y="4826858"/>
            <a:ext cx="2133600" cy="273844"/>
          </a:xfrm>
        </p:spPr>
        <p:txBody>
          <a:bodyPr/>
          <a:lstStyle/>
          <a:p>
            <a:fld id="{01940DDA-0656-452C-A408-68789653BD9B}" type="slidenum">
              <a:rPr lang="en-US" smtClean="0">
                <a:latin typeface="Arial" panose="020B0604020202020204" pitchFamily="34" charset="0"/>
              </a:rPr>
              <a:pPr/>
              <a:t>9</a:t>
            </a:fld>
            <a:endParaRPr lang="en-US" dirty="0">
              <a:latin typeface="Arial" panose="020B0604020202020204" pitchFamily="34" charset="0"/>
            </a:endParaRPr>
          </a:p>
        </p:txBody>
      </p:sp>
      <p:grpSp>
        <p:nvGrpSpPr>
          <p:cNvPr id="19" name="Group 18"/>
          <p:cNvGrpSpPr/>
          <p:nvPr/>
        </p:nvGrpSpPr>
        <p:grpSpPr>
          <a:xfrm>
            <a:off x="648269" y="1153236"/>
            <a:ext cx="7959462" cy="3511875"/>
            <a:chOff x="648269" y="1139588"/>
            <a:chExt cx="7959462" cy="3511875"/>
          </a:xfrm>
        </p:grpSpPr>
        <p:sp>
          <p:nvSpPr>
            <p:cNvPr id="27" name="RBContent27">
              <a:extLst>
                <a:ext uri="{FF2B5EF4-FFF2-40B4-BE49-F238E27FC236}">
                  <a16:creationId xmlns:a16="http://schemas.microsoft.com/office/drawing/2014/main" id="{3DB09ABC-E758-4537-AE47-C03E7E092180}"/>
                </a:ext>
              </a:extLst>
            </p:cNvPr>
            <p:cNvSpPr txBox="1"/>
            <p:nvPr/>
          </p:nvSpPr>
          <p:spPr>
            <a:xfrm>
              <a:off x="1944820" y="4482186"/>
              <a:ext cx="4276070" cy="169277"/>
            </a:xfrm>
            <a:prstGeom prst="rect">
              <a:avLst/>
            </a:prstGeom>
            <a:noFill/>
          </p:spPr>
          <p:txBody>
            <a:bodyPr vert="horz" wrap="square" lIns="0" tIns="0" rIns="0" bIns="0" rtlCol="0">
              <a:spAutoFit/>
            </a:bodyPr>
            <a:lstStyle/>
            <a:p>
              <a:r>
                <a:rPr lang="en-US" sz="1100" i="1" dirty="0">
                  <a:solidFill>
                    <a:srgbClr val="DE002B"/>
                  </a:solidFill>
                  <a:latin typeface="+mj-lt"/>
                </a:rPr>
                <a:t>Recommended</a:t>
              </a:r>
              <a:r>
                <a:rPr lang="en-US" sz="1100" i="1" dirty="0">
                  <a:solidFill>
                    <a:schemeClr val="accent1"/>
                  </a:solidFill>
                  <a:latin typeface="+mj-lt"/>
                </a:rPr>
                <a:t> </a:t>
              </a:r>
              <a:r>
                <a:rPr lang="en-US" sz="1100" dirty="0">
                  <a:solidFill>
                    <a:schemeClr val="tx2"/>
                  </a:solidFill>
                  <a:latin typeface="+mj-lt"/>
                </a:rPr>
                <a:t>route for </a:t>
              </a:r>
              <a:r>
                <a:rPr lang="en-US" sz="1100" dirty="0" err="1">
                  <a:solidFill>
                    <a:schemeClr val="tx2"/>
                  </a:solidFill>
                  <a:latin typeface="+mj-lt"/>
                </a:rPr>
                <a:t>youngcart</a:t>
              </a:r>
              <a:r>
                <a:rPr lang="en-US" sz="1100" dirty="0">
                  <a:solidFill>
                    <a:schemeClr val="tx2"/>
                  </a:solidFill>
                  <a:latin typeface="+mj-lt"/>
                </a:rPr>
                <a:t> platform space</a:t>
              </a:r>
              <a:endParaRPr lang="en-US" sz="1100" i="1" dirty="0">
                <a:solidFill>
                  <a:schemeClr val="tx2"/>
                </a:solidFill>
                <a:latin typeface="+mj-lt"/>
              </a:endParaRPr>
            </a:p>
          </p:txBody>
        </p:sp>
        <p:grpSp>
          <p:nvGrpSpPr>
            <p:cNvPr id="14" name="Group 13"/>
            <p:cNvGrpSpPr/>
            <p:nvPr/>
          </p:nvGrpSpPr>
          <p:grpSpPr>
            <a:xfrm>
              <a:off x="648269" y="1139588"/>
              <a:ext cx="7959462" cy="3104864"/>
              <a:chOff x="648269" y="1207828"/>
              <a:chExt cx="7959462" cy="3104864"/>
            </a:xfrm>
          </p:grpSpPr>
          <p:sp>
            <p:nvSpPr>
              <p:cNvPr id="24" name="Rectangle 23">
                <a:extLst>
                  <a:ext uri="{FF2B5EF4-FFF2-40B4-BE49-F238E27FC236}">
                    <a16:creationId xmlns:a16="http://schemas.microsoft.com/office/drawing/2014/main" id="{80CA7FEB-8BDD-40B2-8A40-F74CFC1861C9}"/>
                  </a:ext>
                </a:extLst>
              </p:cNvPr>
              <p:cNvSpPr/>
              <p:nvPr/>
            </p:nvSpPr>
            <p:spPr>
              <a:xfrm>
                <a:off x="1783545" y="1207828"/>
                <a:ext cx="1259540" cy="3104864"/>
              </a:xfrm>
              <a:prstGeom prst="rect">
                <a:avLst/>
              </a:prstGeom>
              <a:solidFill>
                <a:schemeClr val="accent3">
                  <a:lumMod val="40000"/>
                  <a:lumOff val="60000"/>
                </a:schemeClr>
              </a:solidFill>
              <a:ln w="22225" cmpd="sng">
                <a:solidFill>
                  <a:srgbClr val="DE002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mj-lt"/>
                </a:endParaRPr>
              </a:p>
            </p:txBody>
          </p:sp>
          <p:grpSp>
            <p:nvGrpSpPr>
              <p:cNvPr id="13" name="Group 12"/>
              <p:cNvGrpSpPr/>
              <p:nvPr/>
            </p:nvGrpSpPr>
            <p:grpSpPr>
              <a:xfrm>
                <a:off x="787244" y="1370078"/>
                <a:ext cx="7779543" cy="2772000"/>
                <a:chOff x="733001" y="1579301"/>
                <a:chExt cx="7779543" cy="2772000"/>
              </a:xfrm>
            </p:grpSpPr>
            <p:grpSp>
              <p:nvGrpSpPr>
                <p:cNvPr id="2" name="Group 1">
                  <a:extLst>
                    <a:ext uri="{FF2B5EF4-FFF2-40B4-BE49-F238E27FC236}">
                      <a16:creationId xmlns:a16="http://schemas.microsoft.com/office/drawing/2014/main" id="{93D4DC56-EE0B-48AD-8EDE-B4AC6E748253}"/>
                    </a:ext>
                  </a:extLst>
                </p:cNvPr>
                <p:cNvGrpSpPr/>
                <p:nvPr/>
              </p:nvGrpSpPr>
              <p:grpSpPr>
                <a:xfrm>
                  <a:off x="1755738" y="1710107"/>
                  <a:ext cx="1214589" cy="320675"/>
                  <a:chOff x="2122871" y="1606201"/>
                  <a:chExt cx="1214589" cy="320675"/>
                </a:xfrm>
              </p:grpSpPr>
              <p:sp>
                <p:nvSpPr>
                  <p:cNvPr id="16" name="Rounded Rectangle 15"/>
                  <p:cNvSpPr>
                    <a:spLocks/>
                  </p:cNvSpPr>
                  <p:nvPr/>
                </p:nvSpPr>
                <p:spPr>
                  <a:xfrm>
                    <a:off x="2122871" y="1606201"/>
                    <a:ext cx="1214589" cy="320675"/>
                  </a:xfrm>
                  <a:prstGeom prst="roundRect">
                    <a:avLst>
                      <a:gd name="adj" fmla="val 0"/>
                    </a:avLst>
                  </a:prstGeom>
                  <a:solidFill>
                    <a:srgbClr val="FFFFCC"/>
                  </a:solidFill>
                  <a:ln w="9525">
                    <a:noFill/>
                  </a:ln>
                  <a:effectLst/>
                </p:spPr>
                <p:style>
                  <a:lnRef idx="1">
                    <a:schemeClr val="accent1"/>
                  </a:lnRef>
                  <a:fillRef idx="0">
                    <a:schemeClr val="accent1"/>
                  </a:fillRef>
                  <a:effectRef idx="0">
                    <a:schemeClr val="accent1"/>
                  </a:effectRef>
                  <a:fontRef idx="minor">
                    <a:schemeClr val="tx1"/>
                  </a:fontRef>
                </p:style>
                <p:txBody>
                  <a:bodyPr lIns="49847" tIns="49847" rIns="49847" bIns="49847" rtlCol="0" anchor="t" anchorCtr="0">
                    <a:noAutofit/>
                  </a:bodyPr>
                  <a:lstStyle/>
                  <a:p>
                    <a:pPr>
                      <a:lnSpc>
                        <a:spcPct val="90000"/>
                      </a:lnSpc>
                      <a:spcBef>
                        <a:spcPts val="277"/>
                      </a:spcBef>
                    </a:pPr>
                    <a:endParaRPr lang="en-US" sz="1000" dirty="0">
                      <a:solidFill>
                        <a:srgbClr val="C00000"/>
                      </a:solidFill>
                      <a:latin typeface="+mj-lt"/>
                    </a:endParaRPr>
                  </a:p>
                </p:txBody>
              </p:sp>
              <p:sp>
                <p:nvSpPr>
                  <p:cNvPr id="60" name="TextBox 59">
                    <a:extLst>
                      <a:ext uri="{FF2B5EF4-FFF2-40B4-BE49-F238E27FC236}">
                        <a16:creationId xmlns:a16="http://schemas.microsoft.com/office/drawing/2014/main" id="{DC1866B6-6376-404E-BA4E-DE2A9DB20BD2}"/>
                      </a:ext>
                    </a:extLst>
                  </p:cNvPr>
                  <p:cNvSpPr txBox="1"/>
                  <p:nvPr/>
                </p:nvSpPr>
                <p:spPr>
                  <a:xfrm>
                    <a:off x="2233094" y="1705323"/>
                    <a:ext cx="935896" cy="138499"/>
                  </a:xfrm>
                  <a:prstGeom prst="rect">
                    <a:avLst/>
                  </a:prstGeom>
                  <a:noFill/>
                  <a:ln w="9525">
                    <a:noFill/>
                  </a:ln>
                </p:spPr>
                <p:txBody>
                  <a:bodyPr vert="horz" wrap="square" lIns="0" tIns="0" rIns="0" bIns="0" rtlCol="0">
                    <a:spAutoFit/>
                  </a:bodyPr>
                  <a:lstStyle/>
                  <a:p>
                    <a:pPr algn="ctr">
                      <a:lnSpc>
                        <a:spcPct val="90000"/>
                      </a:lnSpc>
                      <a:spcBef>
                        <a:spcPts val="277"/>
                      </a:spcBef>
                      <a:buClr>
                        <a:srgbClr val="000000"/>
                      </a:buClr>
                      <a:buSzPct val="100000"/>
                    </a:pPr>
                    <a:r>
                      <a:rPr lang="en-US" sz="1000" b="1" dirty="0">
                        <a:solidFill>
                          <a:srgbClr val="DE002B"/>
                        </a:solidFill>
                        <a:latin typeface="+mj-lt"/>
                      </a:rPr>
                      <a:t>Marketplace</a:t>
                    </a:r>
                  </a:p>
                </p:txBody>
              </p:sp>
              <p:grpSp>
                <p:nvGrpSpPr>
                  <p:cNvPr id="55" name="Group 54">
                    <a:extLst>
                      <a:ext uri="{FF2B5EF4-FFF2-40B4-BE49-F238E27FC236}">
                        <a16:creationId xmlns:a16="http://schemas.microsoft.com/office/drawing/2014/main" id="{BC60E17C-D8F2-4003-B573-4B63C516FA5B}"/>
                      </a:ext>
                    </a:extLst>
                  </p:cNvPr>
                  <p:cNvGrpSpPr>
                    <a:grpSpLocks noChangeAspect="1"/>
                  </p:cNvGrpSpPr>
                  <p:nvPr/>
                </p:nvGrpSpPr>
                <p:grpSpPr>
                  <a:xfrm>
                    <a:off x="3119515" y="1649134"/>
                    <a:ext cx="186175" cy="198165"/>
                    <a:chOff x="4186238" y="2108200"/>
                    <a:chExt cx="3044824" cy="2927350"/>
                  </a:xfrm>
                  <a:solidFill>
                    <a:schemeClr val="accent6"/>
                  </a:solidFill>
                </p:grpSpPr>
                <p:sp>
                  <p:nvSpPr>
                    <p:cNvPr id="56" name="Freeform 9">
                      <a:extLst>
                        <a:ext uri="{FF2B5EF4-FFF2-40B4-BE49-F238E27FC236}">
                          <a16:creationId xmlns:a16="http://schemas.microsoft.com/office/drawing/2014/main" id="{889FF978-E003-49EC-AD23-3C517BCA12BB}"/>
                        </a:ext>
                      </a:extLst>
                    </p:cNvPr>
                    <p:cNvSpPr>
                      <a:spLocks noEditPoints="1"/>
                    </p:cNvSpPr>
                    <p:nvPr/>
                  </p:nvSpPr>
                  <p:spPr bwMode="auto">
                    <a:xfrm>
                      <a:off x="4303713" y="2108200"/>
                      <a:ext cx="2809873" cy="2927350"/>
                    </a:xfrm>
                    <a:custGeom>
                      <a:avLst/>
                      <a:gdLst>
                        <a:gd name="T0" fmla="*/ 1920 w 1920"/>
                        <a:gd name="T1" fmla="*/ 997 h 2000"/>
                        <a:gd name="T2" fmla="*/ 1920 w 1920"/>
                        <a:gd name="T3" fmla="*/ 2000 h 2000"/>
                        <a:gd name="T4" fmla="*/ 1680 w 1920"/>
                        <a:gd name="T5" fmla="*/ 2000 h 2000"/>
                        <a:gd name="T6" fmla="*/ 1680 w 1920"/>
                        <a:gd name="T7" fmla="*/ 1040 h 2000"/>
                        <a:gd name="T8" fmla="*/ 1360 w 1920"/>
                        <a:gd name="T9" fmla="*/ 1040 h 2000"/>
                        <a:gd name="T10" fmla="*/ 1560 w 1920"/>
                        <a:gd name="T11" fmla="*/ 970 h 2000"/>
                        <a:gd name="T12" fmla="*/ 1760 w 1920"/>
                        <a:gd name="T13" fmla="*/ 1040 h 2000"/>
                        <a:gd name="T14" fmla="*/ 1920 w 1920"/>
                        <a:gd name="T15" fmla="*/ 997 h 2000"/>
                        <a:gd name="T16" fmla="*/ 240 w 1920"/>
                        <a:gd name="T17" fmla="*/ 1120 h 2000"/>
                        <a:gd name="T18" fmla="*/ 960 w 1920"/>
                        <a:gd name="T19" fmla="*/ 1120 h 2000"/>
                        <a:gd name="T20" fmla="*/ 960 w 1920"/>
                        <a:gd name="T21" fmla="*/ 1680 h 2000"/>
                        <a:gd name="T22" fmla="*/ 240 w 1920"/>
                        <a:gd name="T23" fmla="*/ 1680 h 2000"/>
                        <a:gd name="T24" fmla="*/ 240 w 1920"/>
                        <a:gd name="T25" fmla="*/ 1120 h 2000"/>
                        <a:gd name="T26" fmla="*/ 1360 w 1920"/>
                        <a:gd name="T27" fmla="*/ 1040 h 2000"/>
                        <a:gd name="T28" fmla="*/ 1120 w 1920"/>
                        <a:gd name="T29" fmla="*/ 1040 h 2000"/>
                        <a:gd name="T30" fmla="*/ 1120 w 1920"/>
                        <a:gd name="T31" fmla="*/ 2000 h 2000"/>
                        <a:gd name="T32" fmla="*/ 0 w 1920"/>
                        <a:gd name="T33" fmla="*/ 2000 h 2000"/>
                        <a:gd name="T34" fmla="*/ 0 w 1920"/>
                        <a:gd name="T35" fmla="*/ 997 h 2000"/>
                        <a:gd name="T36" fmla="*/ 160 w 1920"/>
                        <a:gd name="T37" fmla="*/ 1040 h 2000"/>
                        <a:gd name="T38" fmla="*/ 200 w 1920"/>
                        <a:gd name="T39" fmla="*/ 1040 h 2000"/>
                        <a:gd name="T40" fmla="*/ 560 w 1920"/>
                        <a:gd name="T41" fmla="*/ 1040 h 2000"/>
                        <a:gd name="T42" fmla="*/ 360 w 1920"/>
                        <a:gd name="T43" fmla="*/ 970 h 2000"/>
                        <a:gd name="T44" fmla="*/ 160 w 1920"/>
                        <a:gd name="T45" fmla="*/ 1040 h 2000"/>
                        <a:gd name="T46" fmla="*/ 160 w 1920"/>
                        <a:gd name="T47" fmla="*/ 1760 h 2000"/>
                        <a:gd name="T48" fmla="*/ 1040 w 1920"/>
                        <a:gd name="T49" fmla="*/ 1760 h 2000"/>
                        <a:gd name="T50" fmla="*/ 1040 w 1920"/>
                        <a:gd name="T51" fmla="*/ 1040 h 2000"/>
                        <a:gd name="T52" fmla="*/ 1000 w 1920"/>
                        <a:gd name="T53" fmla="*/ 1040 h 2000"/>
                        <a:gd name="T54" fmla="*/ 960 w 1920"/>
                        <a:gd name="T55" fmla="*/ 1040 h 2000"/>
                        <a:gd name="T56" fmla="*/ 1160 w 1920"/>
                        <a:gd name="T57" fmla="*/ 970 h 2000"/>
                        <a:gd name="T58" fmla="*/ 1360 w 1920"/>
                        <a:gd name="T59" fmla="*/ 1040 h 2000"/>
                        <a:gd name="T60" fmla="*/ 1300 w 1920"/>
                        <a:gd name="T61" fmla="*/ 1400 h 2000"/>
                        <a:gd name="T62" fmla="*/ 1360 w 1920"/>
                        <a:gd name="T63" fmla="*/ 1460 h 2000"/>
                        <a:gd name="T64" fmla="*/ 1300 w 1920"/>
                        <a:gd name="T65" fmla="*/ 1520 h 2000"/>
                        <a:gd name="T66" fmla="*/ 1240 w 1920"/>
                        <a:gd name="T67" fmla="*/ 1460 h 2000"/>
                        <a:gd name="T68" fmla="*/ 1300 w 1920"/>
                        <a:gd name="T69" fmla="*/ 1400 h 2000"/>
                        <a:gd name="T70" fmla="*/ 1600 w 1920"/>
                        <a:gd name="T71" fmla="*/ 1120 h 2000"/>
                        <a:gd name="T72" fmla="*/ 1200 w 1920"/>
                        <a:gd name="T73" fmla="*/ 1120 h 2000"/>
                        <a:gd name="T74" fmla="*/ 1200 w 1920"/>
                        <a:gd name="T75" fmla="*/ 2000 h 2000"/>
                        <a:gd name="T76" fmla="*/ 1600 w 1920"/>
                        <a:gd name="T77" fmla="*/ 2000 h 2000"/>
                        <a:gd name="T78" fmla="*/ 1600 w 1920"/>
                        <a:gd name="T79" fmla="*/ 1120 h 2000"/>
                        <a:gd name="T80" fmla="*/ 560 w 1920"/>
                        <a:gd name="T81" fmla="*/ 1040 h 2000"/>
                        <a:gd name="T82" fmla="*/ 960 w 1920"/>
                        <a:gd name="T83" fmla="*/ 1040 h 2000"/>
                        <a:gd name="T84" fmla="*/ 760 w 1920"/>
                        <a:gd name="T85" fmla="*/ 970 h 2000"/>
                        <a:gd name="T86" fmla="*/ 560 w 1920"/>
                        <a:gd name="T87" fmla="*/ 1040 h 2000"/>
                        <a:gd name="T88" fmla="*/ 0 w 1920"/>
                        <a:gd name="T89" fmla="*/ 410 h 2000"/>
                        <a:gd name="T90" fmla="*/ 0 w 1920"/>
                        <a:gd name="T91" fmla="*/ 0 h 2000"/>
                        <a:gd name="T92" fmla="*/ 1920 w 1920"/>
                        <a:gd name="T93" fmla="*/ 0 h 2000"/>
                        <a:gd name="T94" fmla="*/ 1920 w 1920"/>
                        <a:gd name="T95" fmla="*/ 410 h 2000"/>
                        <a:gd name="T96" fmla="*/ 1704 w 1920"/>
                        <a:gd name="T97" fmla="*/ 160 h 2000"/>
                        <a:gd name="T98" fmla="*/ 216 w 1920"/>
                        <a:gd name="T99" fmla="*/ 160 h 2000"/>
                        <a:gd name="T100" fmla="*/ 0 w 1920"/>
                        <a:gd name="T101" fmla="*/ 410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20" h="2000">
                          <a:moveTo>
                            <a:pt x="1920" y="997"/>
                          </a:moveTo>
                          <a:cubicBezTo>
                            <a:pt x="1920" y="2000"/>
                            <a:pt x="1920" y="2000"/>
                            <a:pt x="1920" y="2000"/>
                          </a:cubicBezTo>
                          <a:cubicBezTo>
                            <a:pt x="1680" y="2000"/>
                            <a:pt x="1680" y="2000"/>
                            <a:pt x="1680" y="2000"/>
                          </a:cubicBezTo>
                          <a:cubicBezTo>
                            <a:pt x="1680" y="1040"/>
                            <a:pt x="1680" y="1040"/>
                            <a:pt x="1680" y="1040"/>
                          </a:cubicBezTo>
                          <a:cubicBezTo>
                            <a:pt x="1360" y="1040"/>
                            <a:pt x="1360" y="1040"/>
                            <a:pt x="1360" y="1040"/>
                          </a:cubicBezTo>
                          <a:cubicBezTo>
                            <a:pt x="1436" y="1040"/>
                            <a:pt x="1505" y="1014"/>
                            <a:pt x="1560" y="970"/>
                          </a:cubicBezTo>
                          <a:cubicBezTo>
                            <a:pt x="1615" y="1014"/>
                            <a:pt x="1684" y="1040"/>
                            <a:pt x="1760" y="1040"/>
                          </a:cubicBezTo>
                          <a:cubicBezTo>
                            <a:pt x="1818" y="1040"/>
                            <a:pt x="1873" y="1024"/>
                            <a:pt x="1920" y="997"/>
                          </a:cubicBezTo>
                          <a:close/>
                          <a:moveTo>
                            <a:pt x="240" y="1120"/>
                          </a:moveTo>
                          <a:cubicBezTo>
                            <a:pt x="960" y="1120"/>
                            <a:pt x="960" y="1120"/>
                            <a:pt x="960" y="1120"/>
                          </a:cubicBezTo>
                          <a:cubicBezTo>
                            <a:pt x="960" y="1680"/>
                            <a:pt x="960" y="1680"/>
                            <a:pt x="960" y="1680"/>
                          </a:cubicBezTo>
                          <a:cubicBezTo>
                            <a:pt x="240" y="1680"/>
                            <a:pt x="240" y="1680"/>
                            <a:pt x="240" y="1680"/>
                          </a:cubicBezTo>
                          <a:lnTo>
                            <a:pt x="240" y="1120"/>
                          </a:lnTo>
                          <a:close/>
                          <a:moveTo>
                            <a:pt x="1360" y="1040"/>
                          </a:moveTo>
                          <a:cubicBezTo>
                            <a:pt x="1120" y="1040"/>
                            <a:pt x="1120" y="1040"/>
                            <a:pt x="1120" y="1040"/>
                          </a:cubicBezTo>
                          <a:cubicBezTo>
                            <a:pt x="1120" y="2000"/>
                            <a:pt x="1120" y="2000"/>
                            <a:pt x="1120" y="2000"/>
                          </a:cubicBezTo>
                          <a:cubicBezTo>
                            <a:pt x="0" y="2000"/>
                            <a:pt x="0" y="2000"/>
                            <a:pt x="0" y="2000"/>
                          </a:cubicBezTo>
                          <a:cubicBezTo>
                            <a:pt x="0" y="997"/>
                            <a:pt x="0" y="997"/>
                            <a:pt x="0" y="997"/>
                          </a:cubicBezTo>
                          <a:cubicBezTo>
                            <a:pt x="47" y="1024"/>
                            <a:pt x="102" y="1040"/>
                            <a:pt x="160" y="1040"/>
                          </a:cubicBezTo>
                          <a:cubicBezTo>
                            <a:pt x="200" y="1040"/>
                            <a:pt x="200" y="1040"/>
                            <a:pt x="200" y="1040"/>
                          </a:cubicBezTo>
                          <a:cubicBezTo>
                            <a:pt x="560" y="1040"/>
                            <a:pt x="560" y="1040"/>
                            <a:pt x="560" y="1040"/>
                          </a:cubicBezTo>
                          <a:cubicBezTo>
                            <a:pt x="484" y="1040"/>
                            <a:pt x="415" y="1014"/>
                            <a:pt x="360" y="970"/>
                          </a:cubicBezTo>
                          <a:cubicBezTo>
                            <a:pt x="305" y="1014"/>
                            <a:pt x="236" y="1040"/>
                            <a:pt x="160" y="1040"/>
                          </a:cubicBezTo>
                          <a:cubicBezTo>
                            <a:pt x="160" y="1760"/>
                            <a:pt x="160" y="1760"/>
                            <a:pt x="160" y="1760"/>
                          </a:cubicBezTo>
                          <a:cubicBezTo>
                            <a:pt x="1040" y="1760"/>
                            <a:pt x="1040" y="1760"/>
                            <a:pt x="1040" y="1760"/>
                          </a:cubicBezTo>
                          <a:cubicBezTo>
                            <a:pt x="1040" y="1040"/>
                            <a:pt x="1040" y="1040"/>
                            <a:pt x="1040" y="1040"/>
                          </a:cubicBezTo>
                          <a:cubicBezTo>
                            <a:pt x="1000" y="1040"/>
                            <a:pt x="1000" y="1040"/>
                            <a:pt x="1000" y="1040"/>
                          </a:cubicBezTo>
                          <a:cubicBezTo>
                            <a:pt x="960" y="1040"/>
                            <a:pt x="960" y="1040"/>
                            <a:pt x="960" y="1040"/>
                          </a:cubicBezTo>
                          <a:cubicBezTo>
                            <a:pt x="1036" y="1040"/>
                            <a:pt x="1105" y="1014"/>
                            <a:pt x="1160" y="970"/>
                          </a:cubicBezTo>
                          <a:cubicBezTo>
                            <a:pt x="1215" y="1014"/>
                            <a:pt x="1284" y="1040"/>
                            <a:pt x="1360" y="1040"/>
                          </a:cubicBezTo>
                          <a:close/>
                          <a:moveTo>
                            <a:pt x="1300" y="1400"/>
                          </a:moveTo>
                          <a:cubicBezTo>
                            <a:pt x="1333" y="1400"/>
                            <a:pt x="1360" y="1427"/>
                            <a:pt x="1360" y="1460"/>
                          </a:cubicBezTo>
                          <a:cubicBezTo>
                            <a:pt x="1360" y="1493"/>
                            <a:pt x="1333" y="1520"/>
                            <a:pt x="1300" y="1520"/>
                          </a:cubicBezTo>
                          <a:cubicBezTo>
                            <a:pt x="1267" y="1520"/>
                            <a:pt x="1240" y="1493"/>
                            <a:pt x="1240" y="1460"/>
                          </a:cubicBezTo>
                          <a:cubicBezTo>
                            <a:pt x="1240" y="1427"/>
                            <a:pt x="1267" y="1400"/>
                            <a:pt x="1300" y="1400"/>
                          </a:cubicBezTo>
                          <a:close/>
                          <a:moveTo>
                            <a:pt x="1600" y="1120"/>
                          </a:moveTo>
                          <a:cubicBezTo>
                            <a:pt x="1200" y="1120"/>
                            <a:pt x="1200" y="1120"/>
                            <a:pt x="1200" y="1120"/>
                          </a:cubicBezTo>
                          <a:cubicBezTo>
                            <a:pt x="1200" y="2000"/>
                            <a:pt x="1200" y="2000"/>
                            <a:pt x="1200" y="2000"/>
                          </a:cubicBezTo>
                          <a:cubicBezTo>
                            <a:pt x="1600" y="2000"/>
                            <a:pt x="1600" y="2000"/>
                            <a:pt x="1600" y="2000"/>
                          </a:cubicBezTo>
                          <a:lnTo>
                            <a:pt x="1600" y="1120"/>
                          </a:lnTo>
                          <a:close/>
                          <a:moveTo>
                            <a:pt x="560" y="1040"/>
                          </a:moveTo>
                          <a:cubicBezTo>
                            <a:pt x="960" y="1040"/>
                            <a:pt x="960" y="1040"/>
                            <a:pt x="960" y="1040"/>
                          </a:cubicBezTo>
                          <a:cubicBezTo>
                            <a:pt x="884" y="1040"/>
                            <a:pt x="815" y="1014"/>
                            <a:pt x="760" y="970"/>
                          </a:cubicBezTo>
                          <a:cubicBezTo>
                            <a:pt x="705" y="1014"/>
                            <a:pt x="636" y="1040"/>
                            <a:pt x="560" y="1040"/>
                          </a:cubicBezTo>
                          <a:close/>
                          <a:moveTo>
                            <a:pt x="0" y="410"/>
                          </a:moveTo>
                          <a:cubicBezTo>
                            <a:pt x="0" y="0"/>
                            <a:pt x="0" y="0"/>
                            <a:pt x="0" y="0"/>
                          </a:cubicBezTo>
                          <a:cubicBezTo>
                            <a:pt x="1920" y="0"/>
                            <a:pt x="1920" y="0"/>
                            <a:pt x="1920" y="0"/>
                          </a:cubicBezTo>
                          <a:cubicBezTo>
                            <a:pt x="1920" y="410"/>
                            <a:pt x="1920" y="410"/>
                            <a:pt x="1920" y="410"/>
                          </a:cubicBezTo>
                          <a:cubicBezTo>
                            <a:pt x="1704" y="160"/>
                            <a:pt x="1704" y="160"/>
                            <a:pt x="1704" y="160"/>
                          </a:cubicBezTo>
                          <a:cubicBezTo>
                            <a:pt x="216" y="160"/>
                            <a:pt x="216" y="160"/>
                            <a:pt x="216" y="160"/>
                          </a:cubicBezTo>
                          <a:lnTo>
                            <a:pt x="0" y="4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3305" tIns="31652" rIns="63305" bIns="31652" numCol="1" anchor="t" anchorCtr="0" compatLnSpc="1">
                      <a:prstTxWarp prst="textNoShape">
                        <a:avLst/>
                      </a:prstTxWarp>
                    </a:bodyPr>
                    <a:lstStyle/>
                    <a:p>
                      <a:endParaRPr lang="en-US" sz="1000" dirty="0">
                        <a:latin typeface="+mj-lt"/>
                        <a:sym typeface="+mn-lt"/>
                      </a:endParaRPr>
                    </a:p>
                  </p:txBody>
                </p:sp>
                <p:sp>
                  <p:nvSpPr>
                    <p:cNvPr id="57" name="Freeform 10">
                      <a:extLst>
                        <a:ext uri="{FF2B5EF4-FFF2-40B4-BE49-F238E27FC236}">
                          <a16:creationId xmlns:a16="http://schemas.microsoft.com/office/drawing/2014/main" id="{7B01792D-877F-4523-880D-6AE8F214979B}"/>
                        </a:ext>
                      </a:extLst>
                    </p:cNvPr>
                    <p:cNvSpPr>
                      <a:spLocks noEditPoints="1"/>
                    </p:cNvSpPr>
                    <p:nvPr/>
                  </p:nvSpPr>
                  <p:spPr bwMode="auto">
                    <a:xfrm>
                      <a:off x="4186238" y="2459038"/>
                      <a:ext cx="3044824" cy="1108075"/>
                    </a:xfrm>
                    <a:custGeom>
                      <a:avLst/>
                      <a:gdLst>
                        <a:gd name="T0" fmla="*/ 480 w 2080"/>
                        <a:gd name="T1" fmla="*/ 410 h 757"/>
                        <a:gd name="T2" fmla="*/ 480 w 2080"/>
                        <a:gd name="T3" fmla="*/ 480 h 757"/>
                        <a:gd name="T4" fmla="*/ 800 w 2080"/>
                        <a:gd name="T5" fmla="*/ 480 h 757"/>
                        <a:gd name="T6" fmla="*/ 800 w 2080"/>
                        <a:gd name="T7" fmla="*/ 397 h 757"/>
                        <a:gd name="T8" fmla="*/ 855 w 2080"/>
                        <a:gd name="T9" fmla="*/ 80 h 757"/>
                        <a:gd name="T10" fmla="*/ 650 w 2080"/>
                        <a:gd name="T11" fmla="*/ 80 h 757"/>
                        <a:gd name="T12" fmla="*/ 480 w 2080"/>
                        <a:gd name="T13" fmla="*/ 410 h 757"/>
                        <a:gd name="T14" fmla="*/ 1600 w 2080"/>
                        <a:gd name="T15" fmla="*/ 480 h 757"/>
                        <a:gd name="T16" fmla="*/ 1600 w 2080"/>
                        <a:gd name="T17" fmla="*/ 410 h 757"/>
                        <a:gd name="T18" fmla="*/ 1430 w 2080"/>
                        <a:gd name="T19" fmla="*/ 80 h 757"/>
                        <a:gd name="T20" fmla="*/ 1225 w 2080"/>
                        <a:gd name="T21" fmla="*/ 80 h 757"/>
                        <a:gd name="T22" fmla="*/ 1280 w 2080"/>
                        <a:gd name="T23" fmla="*/ 397 h 757"/>
                        <a:gd name="T24" fmla="*/ 1280 w 2080"/>
                        <a:gd name="T25" fmla="*/ 487 h 757"/>
                        <a:gd name="T26" fmla="*/ 1600 w 2080"/>
                        <a:gd name="T27" fmla="*/ 480 h 757"/>
                        <a:gd name="T28" fmla="*/ 2080 w 2080"/>
                        <a:gd name="T29" fmla="*/ 480 h 757"/>
                        <a:gd name="T30" fmla="*/ 2010 w 2080"/>
                        <a:gd name="T31" fmla="*/ 650 h 757"/>
                        <a:gd name="T32" fmla="*/ 1640 w 2080"/>
                        <a:gd name="T33" fmla="*/ 613 h 757"/>
                        <a:gd name="T34" fmla="*/ 1240 w 2080"/>
                        <a:gd name="T35" fmla="*/ 613 h 757"/>
                        <a:gd name="T36" fmla="*/ 840 w 2080"/>
                        <a:gd name="T37" fmla="*/ 613 h 757"/>
                        <a:gd name="T38" fmla="*/ 440 w 2080"/>
                        <a:gd name="T39" fmla="*/ 613 h 757"/>
                        <a:gd name="T40" fmla="*/ 70 w 2080"/>
                        <a:gd name="T41" fmla="*/ 650 h 757"/>
                        <a:gd name="T42" fmla="*/ 0 w 2080"/>
                        <a:gd name="T43" fmla="*/ 480 h 757"/>
                        <a:gd name="T44" fmla="*/ 0 w 2080"/>
                        <a:gd name="T45" fmla="*/ 385 h 757"/>
                        <a:gd name="T46" fmla="*/ 332 w 2080"/>
                        <a:gd name="T47" fmla="*/ 0 h 757"/>
                        <a:gd name="T48" fmla="*/ 1748 w 2080"/>
                        <a:gd name="T49" fmla="*/ 0 h 757"/>
                        <a:gd name="T50" fmla="*/ 2080 w 2080"/>
                        <a:gd name="T51" fmla="*/ 385 h 757"/>
                        <a:gd name="T52" fmla="*/ 2080 w 2080"/>
                        <a:gd name="T53" fmla="*/ 48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80" h="757">
                          <a:moveTo>
                            <a:pt x="480" y="410"/>
                          </a:moveTo>
                          <a:cubicBezTo>
                            <a:pt x="480" y="480"/>
                            <a:pt x="480" y="480"/>
                            <a:pt x="480" y="480"/>
                          </a:cubicBezTo>
                          <a:cubicBezTo>
                            <a:pt x="480" y="690"/>
                            <a:pt x="800" y="690"/>
                            <a:pt x="800" y="480"/>
                          </a:cubicBezTo>
                          <a:cubicBezTo>
                            <a:pt x="800" y="397"/>
                            <a:pt x="800" y="397"/>
                            <a:pt x="800" y="397"/>
                          </a:cubicBezTo>
                          <a:cubicBezTo>
                            <a:pt x="855" y="80"/>
                            <a:pt x="855" y="80"/>
                            <a:pt x="855" y="80"/>
                          </a:cubicBezTo>
                          <a:cubicBezTo>
                            <a:pt x="650" y="80"/>
                            <a:pt x="650" y="80"/>
                            <a:pt x="650" y="80"/>
                          </a:cubicBezTo>
                          <a:lnTo>
                            <a:pt x="480" y="410"/>
                          </a:lnTo>
                          <a:close/>
                          <a:moveTo>
                            <a:pt x="1600" y="480"/>
                          </a:moveTo>
                          <a:cubicBezTo>
                            <a:pt x="1600" y="410"/>
                            <a:pt x="1600" y="410"/>
                            <a:pt x="1600" y="410"/>
                          </a:cubicBezTo>
                          <a:cubicBezTo>
                            <a:pt x="1430" y="80"/>
                            <a:pt x="1430" y="80"/>
                            <a:pt x="1430" y="80"/>
                          </a:cubicBezTo>
                          <a:cubicBezTo>
                            <a:pt x="1225" y="80"/>
                            <a:pt x="1225" y="80"/>
                            <a:pt x="1225" y="80"/>
                          </a:cubicBezTo>
                          <a:cubicBezTo>
                            <a:pt x="1280" y="397"/>
                            <a:pt x="1280" y="397"/>
                            <a:pt x="1280" y="397"/>
                          </a:cubicBezTo>
                          <a:cubicBezTo>
                            <a:pt x="1280" y="487"/>
                            <a:pt x="1280" y="487"/>
                            <a:pt x="1280" y="487"/>
                          </a:cubicBezTo>
                          <a:cubicBezTo>
                            <a:pt x="1289" y="693"/>
                            <a:pt x="1600" y="686"/>
                            <a:pt x="1600" y="480"/>
                          </a:cubicBezTo>
                          <a:close/>
                          <a:moveTo>
                            <a:pt x="2080" y="480"/>
                          </a:moveTo>
                          <a:cubicBezTo>
                            <a:pt x="2080" y="546"/>
                            <a:pt x="2053" y="606"/>
                            <a:pt x="2010" y="650"/>
                          </a:cubicBezTo>
                          <a:cubicBezTo>
                            <a:pt x="1902" y="757"/>
                            <a:pt x="1723" y="738"/>
                            <a:pt x="1640" y="613"/>
                          </a:cubicBezTo>
                          <a:cubicBezTo>
                            <a:pt x="1546" y="754"/>
                            <a:pt x="1335" y="756"/>
                            <a:pt x="1240" y="613"/>
                          </a:cubicBezTo>
                          <a:cubicBezTo>
                            <a:pt x="1146" y="755"/>
                            <a:pt x="935" y="756"/>
                            <a:pt x="840" y="613"/>
                          </a:cubicBezTo>
                          <a:cubicBezTo>
                            <a:pt x="745" y="756"/>
                            <a:pt x="534" y="754"/>
                            <a:pt x="440" y="613"/>
                          </a:cubicBezTo>
                          <a:cubicBezTo>
                            <a:pt x="357" y="738"/>
                            <a:pt x="178" y="757"/>
                            <a:pt x="70" y="650"/>
                          </a:cubicBezTo>
                          <a:cubicBezTo>
                            <a:pt x="27" y="606"/>
                            <a:pt x="0" y="546"/>
                            <a:pt x="0" y="480"/>
                          </a:cubicBezTo>
                          <a:cubicBezTo>
                            <a:pt x="0" y="385"/>
                            <a:pt x="0" y="385"/>
                            <a:pt x="0" y="385"/>
                          </a:cubicBezTo>
                          <a:cubicBezTo>
                            <a:pt x="332" y="0"/>
                            <a:pt x="332" y="0"/>
                            <a:pt x="332" y="0"/>
                          </a:cubicBezTo>
                          <a:cubicBezTo>
                            <a:pt x="1748" y="0"/>
                            <a:pt x="1748" y="0"/>
                            <a:pt x="1748" y="0"/>
                          </a:cubicBezTo>
                          <a:cubicBezTo>
                            <a:pt x="2080" y="385"/>
                            <a:pt x="2080" y="385"/>
                            <a:pt x="2080" y="385"/>
                          </a:cubicBezTo>
                          <a:lnTo>
                            <a:pt x="2080" y="4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3305" tIns="31652" rIns="63305" bIns="31652" numCol="1" anchor="t" anchorCtr="0" compatLnSpc="1">
                      <a:prstTxWarp prst="textNoShape">
                        <a:avLst/>
                      </a:prstTxWarp>
                    </a:bodyPr>
                    <a:lstStyle/>
                    <a:p>
                      <a:endParaRPr lang="en-US" sz="1000" dirty="0">
                        <a:latin typeface="+mj-lt"/>
                        <a:sym typeface="+mn-lt"/>
                      </a:endParaRPr>
                    </a:p>
                  </p:txBody>
                </p:sp>
              </p:grpSp>
            </p:grpSp>
            <p:grpSp>
              <p:nvGrpSpPr>
                <p:cNvPr id="30" name="Group 29">
                  <a:extLst>
                    <a:ext uri="{FF2B5EF4-FFF2-40B4-BE49-F238E27FC236}">
                      <a16:creationId xmlns:a16="http://schemas.microsoft.com/office/drawing/2014/main" id="{C8A8BAE7-7B37-4B72-AC26-76A6E49774AD}"/>
                    </a:ext>
                  </a:extLst>
                </p:cNvPr>
                <p:cNvGrpSpPr/>
                <p:nvPr/>
              </p:nvGrpSpPr>
              <p:grpSpPr>
                <a:xfrm>
                  <a:off x="4388495" y="1710108"/>
                  <a:ext cx="1305057" cy="315753"/>
                  <a:chOff x="4755628" y="1733850"/>
                  <a:chExt cx="1305057" cy="315753"/>
                </a:xfrm>
              </p:grpSpPr>
              <p:sp>
                <p:nvSpPr>
                  <p:cNvPr id="109" name="Rounded Rectangle 108"/>
                  <p:cNvSpPr>
                    <a:spLocks/>
                  </p:cNvSpPr>
                  <p:nvPr/>
                </p:nvSpPr>
                <p:spPr>
                  <a:xfrm>
                    <a:off x="4755628" y="1733850"/>
                    <a:ext cx="1305057" cy="315753"/>
                  </a:xfrm>
                  <a:prstGeom prst="roundRect">
                    <a:avLst>
                      <a:gd name="adj" fmla="val 0"/>
                    </a:avLst>
                  </a:prstGeom>
                  <a:noFill/>
                  <a:ln w="9525">
                    <a:noFill/>
                  </a:ln>
                  <a:effectLst/>
                </p:spPr>
                <p:style>
                  <a:lnRef idx="1">
                    <a:schemeClr val="accent1"/>
                  </a:lnRef>
                  <a:fillRef idx="0">
                    <a:schemeClr val="accent1"/>
                  </a:fillRef>
                  <a:effectRef idx="0">
                    <a:schemeClr val="accent1"/>
                  </a:effectRef>
                  <a:fontRef idx="minor">
                    <a:schemeClr val="tx1"/>
                  </a:fontRef>
                </p:style>
                <p:txBody>
                  <a:bodyPr lIns="49847" tIns="49847" rIns="49847" bIns="49847" rtlCol="0" anchor="t" anchorCtr="0">
                    <a:noAutofit/>
                  </a:bodyPr>
                  <a:lstStyle/>
                  <a:p>
                    <a:pPr>
                      <a:lnSpc>
                        <a:spcPct val="90000"/>
                      </a:lnSpc>
                      <a:spcBef>
                        <a:spcPts val="277"/>
                      </a:spcBef>
                    </a:pPr>
                    <a:endParaRPr lang="en-US" sz="1000" dirty="0">
                      <a:latin typeface="+mj-lt"/>
                    </a:endParaRPr>
                  </a:p>
                </p:txBody>
              </p:sp>
              <p:sp>
                <p:nvSpPr>
                  <p:cNvPr id="61" name="TextBox 60">
                    <a:extLst>
                      <a:ext uri="{FF2B5EF4-FFF2-40B4-BE49-F238E27FC236}">
                        <a16:creationId xmlns:a16="http://schemas.microsoft.com/office/drawing/2014/main" id="{1A29EF45-C8BC-4DE0-9F9B-38C0A099A84E}"/>
                      </a:ext>
                    </a:extLst>
                  </p:cNvPr>
                  <p:cNvSpPr txBox="1"/>
                  <p:nvPr/>
                </p:nvSpPr>
                <p:spPr>
                  <a:xfrm>
                    <a:off x="4836125" y="1829181"/>
                    <a:ext cx="995286" cy="138499"/>
                  </a:xfrm>
                  <a:prstGeom prst="rect">
                    <a:avLst/>
                  </a:prstGeom>
                  <a:noFill/>
                  <a:ln w="9525">
                    <a:noFill/>
                  </a:ln>
                </p:spPr>
                <p:txBody>
                  <a:bodyPr vert="horz" wrap="square" lIns="0" tIns="0" rIns="0" bIns="0" rtlCol="0">
                    <a:spAutoFit/>
                  </a:bodyPr>
                  <a:lstStyle/>
                  <a:p>
                    <a:pPr algn="ctr">
                      <a:lnSpc>
                        <a:spcPct val="90000"/>
                      </a:lnSpc>
                      <a:spcBef>
                        <a:spcPts val="277"/>
                      </a:spcBef>
                      <a:buClr>
                        <a:srgbClr val="000000"/>
                      </a:buClr>
                      <a:buSzPct val="100000"/>
                    </a:pPr>
                    <a:r>
                      <a:rPr lang="en-US" sz="1000" b="1" dirty="0">
                        <a:solidFill>
                          <a:srgbClr val="DE002B"/>
                        </a:solidFill>
                        <a:latin typeface="+mj-lt"/>
                      </a:rPr>
                      <a:t>Entertainment</a:t>
                    </a:r>
                  </a:p>
                </p:txBody>
              </p:sp>
              <p:sp>
                <p:nvSpPr>
                  <p:cNvPr id="58" name="Freeform 9">
                    <a:extLst>
                      <a:ext uri="{FF2B5EF4-FFF2-40B4-BE49-F238E27FC236}">
                        <a16:creationId xmlns:a16="http://schemas.microsoft.com/office/drawing/2014/main" id="{5ED3D649-2AC8-4C56-B193-C901ADF0CB76}"/>
                      </a:ext>
                    </a:extLst>
                  </p:cNvPr>
                  <p:cNvSpPr>
                    <a:spLocks noChangeAspect="1" noEditPoints="1"/>
                  </p:cNvSpPr>
                  <p:nvPr/>
                </p:nvSpPr>
                <p:spPr bwMode="auto">
                  <a:xfrm>
                    <a:off x="5850950" y="1771553"/>
                    <a:ext cx="164541" cy="198165"/>
                  </a:xfrm>
                  <a:custGeom>
                    <a:avLst/>
                    <a:gdLst>
                      <a:gd name="T0" fmla="*/ 167 w 1962"/>
                      <a:gd name="T1" fmla="*/ 695 h 2135"/>
                      <a:gd name="T2" fmla="*/ 282 w 1962"/>
                      <a:gd name="T3" fmla="*/ 660 h 2135"/>
                      <a:gd name="T4" fmla="*/ 1882 w 1962"/>
                      <a:gd name="T5" fmla="*/ 1175 h 2135"/>
                      <a:gd name="T6" fmla="*/ 122 w 1962"/>
                      <a:gd name="T7" fmla="*/ 2135 h 2135"/>
                      <a:gd name="T8" fmla="*/ 42 w 1962"/>
                      <a:gd name="T9" fmla="*/ 1175 h 2135"/>
                      <a:gd name="T10" fmla="*/ 78 w 1962"/>
                      <a:gd name="T11" fmla="*/ 815 h 2135"/>
                      <a:gd name="T12" fmla="*/ 1837 w 1962"/>
                      <a:gd name="T13" fmla="*/ 0 h 2135"/>
                      <a:gd name="T14" fmla="*/ 391 w 1962"/>
                      <a:gd name="T15" fmla="*/ 815 h 2135"/>
                      <a:gd name="T16" fmla="*/ 1962 w 1962"/>
                      <a:gd name="T17" fmla="*/ 1175 h 2135"/>
                      <a:gd name="T18" fmla="*/ 579 w 1962"/>
                      <a:gd name="T19" fmla="*/ 675 h 2135"/>
                      <a:gd name="T20" fmla="*/ 636 w 1962"/>
                      <a:gd name="T21" fmla="*/ 448 h 2135"/>
                      <a:gd name="T22" fmla="*/ 579 w 1962"/>
                      <a:gd name="T23" fmla="*/ 675 h 2135"/>
                      <a:gd name="T24" fmla="*/ 1497 w 1962"/>
                      <a:gd name="T25" fmla="*/ 395 h 2135"/>
                      <a:gd name="T26" fmla="*/ 942 w 1962"/>
                      <a:gd name="T27" fmla="*/ 355 h 2135"/>
                      <a:gd name="T28" fmla="*/ 1804 w 1962"/>
                      <a:gd name="T29" fmla="*/ 303 h 2135"/>
                      <a:gd name="T30" fmla="*/ 1784 w 1962"/>
                      <a:gd name="T31" fmla="*/ 100 h 2135"/>
                      <a:gd name="T32" fmla="*/ 1804 w 1962"/>
                      <a:gd name="T33" fmla="*/ 303 h 2135"/>
                      <a:gd name="T34" fmla="*/ 362 w 1962"/>
                      <a:gd name="T35" fmla="*/ 1095 h 2135"/>
                      <a:gd name="T36" fmla="*/ 882 w 1962"/>
                      <a:gd name="T37" fmla="*/ 895 h 2135"/>
                      <a:gd name="T38" fmla="*/ 1202 w 1962"/>
                      <a:gd name="T39" fmla="*/ 895 h 2135"/>
                      <a:gd name="T40" fmla="*/ 1322 w 1962"/>
                      <a:gd name="T41" fmla="*/ 1095 h 2135"/>
                      <a:gd name="T42" fmla="*/ 1202 w 1962"/>
                      <a:gd name="T43" fmla="*/ 895 h 2135"/>
                      <a:gd name="T44" fmla="*/ 1642 w 1962"/>
                      <a:gd name="T45" fmla="*/ 1095 h 2135"/>
                      <a:gd name="T46" fmla="*/ 1882 w 1962"/>
                      <a:gd name="T47" fmla="*/ 895 h 2135"/>
                      <a:gd name="T48" fmla="*/ 222 w 1962"/>
                      <a:gd name="T49" fmla="*/ 935 h 2135"/>
                      <a:gd name="T50" fmla="*/ 222 w 1962"/>
                      <a:gd name="T51" fmla="*/ 1055 h 2135"/>
                      <a:gd name="T52" fmla="*/ 222 w 1962"/>
                      <a:gd name="T53" fmla="*/ 935 h 2135"/>
                      <a:gd name="T54" fmla="*/ 362 w 1962"/>
                      <a:gd name="T55" fmla="*/ 1895 h 2135"/>
                      <a:gd name="T56" fmla="*/ 1642 w 1962"/>
                      <a:gd name="T57" fmla="*/ 1815 h 2135"/>
                      <a:gd name="T58" fmla="*/ 362 w 1962"/>
                      <a:gd name="T59" fmla="*/ 1415 h 2135"/>
                      <a:gd name="T60" fmla="*/ 1642 w 1962"/>
                      <a:gd name="T61" fmla="*/ 1495 h 2135"/>
                      <a:gd name="T62" fmla="*/ 362 w 1962"/>
                      <a:gd name="T63" fmla="*/ 1415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62" h="2135">
                        <a:moveTo>
                          <a:pt x="207" y="620"/>
                        </a:moveTo>
                        <a:cubicBezTo>
                          <a:pt x="176" y="630"/>
                          <a:pt x="158" y="663"/>
                          <a:pt x="167" y="695"/>
                        </a:cubicBezTo>
                        <a:cubicBezTo>
                          <a:pt x="177" y="727"/>
                          <a:pt x="210" y="745"/>
                          <a:pt x="242" y="735"/>
                        </a:cubicBezTo>
                        <a:cubicBezTo>
                          <a:pt x="274" y="725"/>
                          <a:pt x="292" y="692"/>
                          <a:pt x="282" y="660"/>
                        </a:cubicBezTo>
                        <a:cubicBezTo>
                          <a:pt x="272" y="629"/>
                          <a:pt x="239" y="611"/>
                          <a:pt x="207" y="620"/>
                        </a:cubicBezTo>
                        <a:close/>
                        <a:moveTo>
                          <a:pt x="1882" y="1175"/>
                        </a:moveTo>
                        <a:cubicBezTo>
                          <a:pt x="1882" y="1495"/>
                          <a:pt x="1882" y="1815"/>
                          <a:pt x="1882" y="2135"/>
                        </a:cubicBezTo>
                        <a:cubicBezTo>
                          <a:pt x="122" y="2135"/>
                          <a:pt x="122" y="2135"/>
                          <a:pt x="122" y="2135"/>
                        </a:cubicBezTo>
                        <a:cubicBezTo>
                          <a:pt x="122" y="1175"/>
                          <a:pt x="122" y="1175"/>
                          <a:pt x="122" y="1175"/>
                        </a:cubicBezTo>
                        <a:cubicBezTo>
                          <a:pt x="42" y="1175"/>
                          <a:pt x="42" y="1175"/>
                          <a:pt x="42" y="1175"/>
                        </a:cubicBezTo>
                        <a:cubicBezTo>
                          <a:pt x="42" y="815"/>
                          <a:pt x="42" y="815"/>
                          <a:pt x="42" y="815"/>
                        </a:cubicBezTo>
                        <a:cubicBezTo>
                          <a:pt x="78" y="815"/>
                          <a:pt x="78" y="815"/>
                          <a:pt x="78" y="815"/>
                        </a:cubicBezTo>
                        <a:cubicBezTo>
                          <a:pt x="0" y="558"/>
                          <a:pt x="0" y="558"/>
                          <a:pt x="0" y="558"/>
                        </a:cubicBezTo>
                        <a:cubicBezTo>
                          <a:pt x="1837" y="0"/>
                          <a:pt x="1837" y="0"/>
                          <a:pt x="1837" y="0"/>
                        </a:cubicBezTo>
                        <a:cubicBezTo>
                          <a:pt x="1872" y="115"/>
                          <a:pt x="1907" y="229"/>
                          <a:pt x="1942" y="344"/>
                        </a:cubicBezTo>
                        <a:cubicBezTo>
                          <a:pt x="391" y="815"/>
                          <a:pt x="391" y="815"/>
                          <a:pt x="391" y="815"/>
                        </a:cubicBezTo>
                        <a:cubicBezTo>
                          <a:pt x="1962" y="815"/>
                          <a:pt x="1962" y="815"/>
                          <a:pt x="1962" y="815"/>
                        </a:cubicBezTo>
                        <a:cubicBezTo>
                          <a:pt x="1962" y="1175"/>
                          <a:pt x="1962" y="1175"/>
                          <a:pt x="1962" y="1175"/>
                        </a:cubicBezTo>
                        <a:lnTo>
                          <a:pt x="1882" y="1175"/>
                        </a:lnTo>
                        <a:close/>
                        <a:moveTo>
                          <a:pt x="579" y="675"/>
                        </a:moveTo>
                        <a:cubicBezTo>
                          <a:pt x="885" y="581"/>
                          <a:pt x="885" y="581"/>
                          <a:pt x="885" y="581"/>
                        </a:cubicBezTo>
                        <a:cubicBezTo>
                          <a:pt x="636" y="448"/>
                          <a:pt x="636" y="448"/>
                          <a:pt x="636" y="448"/>
                        </a:cubicBezTo>
                        <a:cubicBezTo>
                          <a:pt x="330" y="541"/>
                          <a:pt x="330" y="541"/>
                          <a:pt x="330" y="541"/>
                        </a:cubicBezTo>
                        <a:lnTo>
                          <a:pt x="579" y="675"/>
                        </a:lnTo>
                        <a:close/>
                        <a:moveTo>
                          <a:pt x="1191" y="489"/>
                        </a:moveTo>
                        <a:cubicBezTo>
                          <a:pt x="1497" y="395"/>
                          <a:pt x="1497" y="395"/>
                          <a:pt x="1497" y="395"/>
                        </a:cubicBezTo>
                        <a:cubicBezTo>
                          <a:pt x="1248" y="263"/>
                          <a:pt x="1248" y="263"/>
                          <a:pt x="1248" y="263"/>
                        </a:cubicBezTo>
                        <a:cubicBezTo>
                          <a:pt x="942" y="355"/>
                          <a:pt x="942" y="355"/>
                          <a:pt x="942" y="355"/>
                        </a:cubicBezTo>
                        <a:lnTo>
                          <a:pt x="1191" y="489"/>
                        </a:lnTo>
                        <a:close/>
                        <a:moveTo>
                          <a:pt x="1804" y="303"/>
                        </a:moveTo>
                        <a:cubicBezTo>
                          <a:pt x="1842" y="291"/>
                          <a:pt x="1842" y="291"/>
                          <a:pt x="1842" y="291"/>
                        </a:cubicBezTo>
                        <a:cubicBezTo>
                          <a:pt x="1822" y="227"/>
                          <a:pt x="1803" y="164"/>
                          <a:pt x="1784" y="100"/>
                        </a:cubicBezTo>
                        <a:cubicBezTo>
                          <a:pt x="1554" y="169"/>
                          <a:pt x="1554" y="169"/>
                          <a:pt x="1554" y="169"/>
                        </a:cubicBezTo>
                        <a:lnTo>
                          <a:pt x="1804" y="303"/>
                        </a:lnTo>
                        <a:close/>
                        <a:moveTo>
                          <a:pt x="562" y="895"/>
                        </a:moveTo>
                        <a:cubicBezTo>
                          <a:pt x="362" y="1095"/>
                          <a:pt x="362" y="1095"/>
                          <a:pt x="362" y="1095"/>
                        </a:cubicBezTo>
                        <a:cubicBezTo>
                          <a:pt x="682" y="1095"/>
                          <a:pt x="682" y="1095"/>
                          <a:pt x="682" y="1095"/>
                        </a:cubicBezTo>
                        <a:cubicBezTo>
                          <a:pt x="882" y="895"/>
                          <a:pt x="882" y="895"/>
                          <a:pt x="882" y="895"/>
                        </a:cubicBezTo>
                        <a:lnTo>
                          <a:pt x="562" y="895"/>
                        </a:lnTo>
                        <a:close/>
                        <a:moveTo>
                          <a:pt x="1202" y="895"/>
                        </a:moveTo>
                        <a:cubicBezTo>
                          <a:pt x="1002" y="1095"/>
                          <a:pt x="1002" y="1095"/>
                          <a:pt x="1002" y="1095"/>
                        </a:cubicBezTo>
                        <a:cubicBezTo>
                          <a:pt x="1322" y="1095"/>
                          <a:pt x="1322" y="1095"/>
                          <a:pt x="1322" y="1095"/>
                        </a:cubicBezTo>
                        <a:cubicBezTo>
                          <a:pt x="1522" y="895"/>
                          <a:pt x="1522" y="895"/>
                          <a:pt x="1522" y="895"/>
                        </a:cubicBezTo>
                        <a:lnTo>
                          <a:pt x="1202" y="895"/>
                        </a:lnTo>
                        <a:close/>
                        <a:moveTo>
                          <a:pt x="1842" y="895"/>
                        </a:moveTo>
                        <a:cubicBezTo>
                          <a:pt x="1642" y="1095"/>
                          <a:pt x="1642" y="1095"/>
                          <a:pt x="1642" y="1095"/>
                        </a:cubicBezTo>
                        <a:cubicBezTo>
                          <a:pt x="1882" y="1095"/>
                          <a:pt x="1882" y="1095"/>
                          <a:pt x="1882" y="1095"/>
                        </a:cubicBezTo>
                        <a:cubicBezTo>
                          <a:pt x="1882" y="895"/>
                          <a:pt x="1882" y="895"/>
                          <a:pt x="1882" y="895"/>
                        </a:cubicBezTo>
                        <a:lnTo>
                          <a:pt x="1842" y="895"/>
                        </a:lnTo>
                        <a:close/>
                        <a:moveTo>
                          <a:pt x="222" y="935"/>
                        </a:moveTo>
                        <a:cubicBezTo>
                          <a:pt x="189" y="935"/>
                          <a:pt x="162" y="962"/>
                          <a:pt x="162" y="995"/>
                        </a:cubicBezTo>
                        <a:cubicBezTo>
                          <a:pt x="162" y="1028"/>
                          <a:pt x="189" y="1055"/>
                          <a:pt x="222" y="1055"/>
                        </a:cubicBezTo>
                        <a:cubicBezTo>
                          <a:pt x="255" y="1055"/>
                          <a:pt x="282" y="1028"/>
                          <a:pt x="282" y="995"/>
                        </a:cubicBezTo>
                        <a:cubicBezTo>
                          <a:pt x="282" y="962"/>
                          <a:pt x="255" y="935"/>
                          <a:pt x="222" y="935"/>
                        </a:cubicBezTo>
                        <a:close/>
                        <a:moveTo>
                          <a:pt x="362" y="1815"/>
                        </a:moveTo>
                        <a:cubicBezTo>
                          <a:pt x="362" y="1895"/>
                          <a:pt x="362" y="1895"/>
                          <a:pt x="362" y="1895"/>
                        </a:cubicBezTo>
                        <a:cubicBezTo>
                          <a:pt x="1642" y="1895"/>
                          <a:pt x="1642" y="1895"/>
                          <a:pt x="1642" y="1895"/>
                        </a:cubicBezTo>
                        <a:cubicBezTo>
                          <a:pt x="1642" y="1815"/>
                          <a:pt x="1642" y="1815"/>
                          <a:pt x="1642" y="1815"/>
                        </a:cubicBezTo>
                        <a:lnTo>
                          <a:pt x="362" y="1815"/>
                        </a:lnTo>
                        <a:close/>
                        <a:moveTo>
                          <a:pt x="362" y="1415"/>
                        </a:moveTo>
                        <a:cubicBezTo>
                          <a:pt x="362" y="1495"/>
                          <a:pt x="362" y="1495"/>
                          <a:pt x="362" y="1495"/>
                        </a:cubicBezTo>
                        <a:cubicBezTo>
                          <a:pt x="1642" y="1495"/>
                          <a:pt x="1642" y="1495"/>
                          <a:pt x="1642" y="1495"/>
                        </a:cubicBezTo>
                        <a:cubicBezTo>
                          <a:pt x="1642" y="1415"/>
                          <a:pt x="1642" y="1415"/>
                          <a:pt x="1642" y="1415"/>
                        </a:cubicBezTo>
                        <a:lnTo>
                          <a:pt x="362" y="1415"/>
                        </a:lnTo>
                        <a:close/>
                      </a:path>
                    </a:pathLst>
                  </a:custGeom>
                  <a:solidFill>
                    <a:schemeClr val="accent6"/>
                  </a:solidFill>
                  <a:ln>
                    <a:noFill/>
                  </a:ln>
                </p:spPr>
                <p:txBody>
                  <a:bodyPr vert="horz" wrap="square" lIns="63305" tIns="31652" rIns="63305" bIns="31652" numCol="1" anchor="t" anchorCtr="0" compatLnSpc="1">
                    <a:prstTxWarp prst="textNoShape">
                      <a:avLst/>
                    </a:prstTxWarp>
                  </a:bodyPr>
                  <a:lstStyle/>
                  <a:p>
                    <a:endParaRPr lang="en-US" sz="1000" dirty="0">
                      <a:latin typeface="+mj-lt"/>
                      <a:sym typeface="+mn-lt"/>
                    </a:endParaRPr>
                  </a:p>
                </p:txBody>
              </p:sp>
            </p:grpSp>
            <p:grpSp>
              <p:nvGrpSpPr>
                <p:cNvPr id="31" name="Group 30">
                  <a:extLst>
                    <a:ext uri="{FF2B5EF4-FFF2-40B4-BE49-F238E27FC236}">
                      <a16:creationId xmlns:a16="http://schemas.microsoft.com/office/drawing/2014/main" id="{A051A087-1026-4184-9323-0173F556638A}"/>
                    </a:ext>
                  </a:extLst>
                </p:cNvPr>
                <p:cNvGrpSpPr/>
                <p:nvPr/>
              </p:nvGrpSpPr>
              <p:grpSpPr>
                <a:xfrm>
                  <a:off x="5756931" y="1710108"/>
                  <a:ext cx="1305057" cy="315753"/>
                  <a:chOff x="6124064" y="1733850"/>
                  <a:chExt cx="1305057" cy="315753"/>
                </a:xfrm>
              </p:grpSpPr>
              <p:sp>
                <p:nvSpPr>
                  <p:cNvPr id="110" name="Rounded Rectangle 109"/>
                  <p:cNvSpPr>
                    <a:spLocks/>
                  </p:cNvSpPr>
                  <p:nvPr/>
                </p:nvSpPr>
                <p:spPr>
                  <a:xfrm>
                    <a:off x="6124064" y="1733850"/>
                    <a:ext cx="1305057" cy="315753"/>
                  </a:xfrm>
                  <a:prstGeom prst="roundRect">
                    <a:avLst>
                      <a:gd name="adj" fmla="val 0"/>
                    </a:avLst>
                  </a:prstGeom>
                  <a:noFill/>
                  <a:ln w="9525">
                    <a:noFill/>
                  </a:ln>
                  <a:effectLst/>
                </p:spPr>
                <p:style>
                  <a:lnRef idx="1">
                    <a:schemeClr val="accent1"/>
                  </a:lnRef>
                  <a:fillRef idx="0">
                    <a:schemeClr val="accent1"/>
                  </a:fillRef>
                  <a:effectRef idx="0">
                    <a:schemeClr val="accent1"/>
                  </a:effectRef>
                  <a:fontRef idx="minor">
                    <a:schemeClr val="tx1"/>
                  </a:fontRef>
                </p:style>
                <p:txBody>
                  <a:bodyPr lIns="49847" tIns="49847" rIns="49847" bIns="49847" rtlCol="0" anchor="t" anchorCtr="0">
                    <a:noAutofit/>
                  </a:bodyPr>
                  <a:lstStyle/>
                  <a:p>
                    <a:pPr>
                      <a:lnSpc>
                        <a:spcPct val="90000"/>
                      </a:lnSpc>
                      <a:spcBef>
                        <a:spcPts val="277"/>
                      </a:spcBef>
                    </a:pPr>
                    <a:endParaRPr lang="en-US" sz="1000" dirty="0">
                      <a:latin typeface="+mj-lt"/>
                    </a:endParaRPr>
                  </a:p>
                </p:txBody>
              </p:sp>
              <p:sp>
                <p:nvSpPr>
                  <p:cNvPr id="21" name="TextBox 20">
                    <a:extLst>
                      <a:ext uri="{FF2B5EF4-FFF2-40B4-BE49-F238E27FC236}">
                        <a16:creationId xmlns:a16="http://schemas.microsoft.com/office/drawing/2014/main" id="{E8550C1A-9253-4D9C-95FA-CD74AD68B53C}"/>
                      </a:ext>
                    </a:extLst>
                  </p:cNvPr>
                  <p:cNvSpPr txBox="1"/>
                  <p:nvPr/>
                </p:nvSpPr>
                <p:spPr>
                  <a:xfrm>
                    <a:off x="6138238" y="1752520"/>
                    <a:ext cx="1111079" cy="276999"/>
                  </a:xfrm>
                  <a:prstGeom prst="rect">
                    <a:avLst/>
                  </a:prstGeom>
                  <a:noFill/>
                  <a:ln w="9525">
                    <a:noFill/>
                  </a:ln>
                </p:spPr>
                <p:txBody>
                  <a:bodyPr vert="horz" wrap="square" lIns="0" tIns="0" rIns="0" bIns="0" rtlCol="0">
                    <a:spAutoFit/>
                  </a:bodyPr>
                  <a:lstStyle/>
                  <a:p>
                    <a:pPr algn="ctr">
                      <a:lnSpc>
                        <a:spcPct val="90000"/>
                      </a:lnSpc>
                      <a:spcBef>
                        <a:spcPts val="277"/>
                      </a:spcBef>
                      <a:buClr>
                        <a:srgbClr val="000000"/>
                      </a:buClr>
                      <a:buSzPct val="100000"/>
                    </a:pPr>
                    <a:r>
                      <a:rPr lang="en-US" sz="1000" b="1" dirty="0">
                        <a:solidFill>
                          <a:srgbClr val="DE002B"/>
                        </a:solidFill>
                        <a:latin typeface="+mj-lt"/>
                      </a:rPr>
                      <a:t>Social media &amp; communication</a:t>
                    </a:r>
                  </a:p>
                </p:txBody>
              </p:sp>
              <p:grpSp>
                <p:nvGrpSpPr>
                  <p:cNvPr id="63" name="Group 9">
                    <a:extLst>
                      <a:ext uri="{FF2B5EF4-FFF2-40B4-BE49-F238E27FC236}">
                        <a16:creationId xmlns:a16="http://schemas.microsoft.com/office/drawing/2014/main" id="{2A896599-1E58-43FE-B391-17108600ECDE}"/>
                      </a:ext>
                    </a:extLst>
                  </p:cNvPr>
                  <p:cNvGrpSpPr>
                    <a:grpSpLocks noChangeAspect="1"/>
                  </p:cNvGrpSpPr>
                  <p:nvPr/>
                </p:nvGrpSpPr>
                <p:grpSpPr bwMode="auto">
                  <a:xfrm>
                    <a:off x="7199653" y="1771553"/>
                    <a:ext cx="211478" cy="198164"/>
                    <a:chOff x="3164" y="1537"/>
                    <a:chExt cx="2630" cy="2226"/>
                  </a:xfrm>
                </p:grpSpPr>
                <p:sp>
                  <p:nvSpPr>
                    <p:cNvPr id="64" name="Freeform 11">
                      <a:extLst>
                        <a:ext uri="{FF2B5EF4-FFF2-40B4-BE49-F238E27FC236}">
                          <a16:creationId xmlns:a16="http://schemas.microsoft.com/office/drawing/2014/main" id="{668D4D5B-956C-43D6-9726-C5550DA5EAFD}"/>
                        </a:ext>
                      </a:extLst>
                    </p:cNvPr>
                    <p:cNvSpPr>
                      <a:spLocks noEditPoints="1"/>
                    </p:cNvSpPr>
                    <p:nvPr/>
                  </p:nvSpPr>
                  <p:spPr bwMode="auto">
                    <a:xfrm>
                      <a:off x="3697" y="1537"/>
                      <a:ext cx="2097" cy="2224"/>
                    </a:xfrm>
                    <a:custGeom>
                      <a:avLst/>
                      <a:gdLst>
                        <a:gd name="T0" fmla="*/ 3381 w 4195"/>
                        <a:gd name="T1" fmla="*/ 2870 h 4446"/>
                        <a:gd name="T2" fmla="*/ 3317 w 4195"/>
                        <a:gd name="T3" fmla="*/ 2902 h 4446"/>
                        <a:gd name="T4" fmla="*/ 3273 w 4195"/>
                        <a:gd name="T5" fmla="*/ 2958 h 4446"/>
                        <a:gd name="T6" fmla="*/ 3257 w 4195"/>
                        <a:gd name="T7" fmla="*/ 3028 h 4446"/>
                        <a:gd name="T8" fmla="*/ 3273 w 4195"/>
                        <a:gd name="T9" fmla="*/ 3100 h 4446"/>
                        <a:gd name="T10" fmla="*/ 3317 w 4195"/>
                        <a:gd name="T11" fmla="*/ 3156 h 4446"/>
                        <a:gd name="T12" fmla="*/ 3381 w 4195"/>
                        <a:gd name="T13" fmla="*/ 3187 h 4446"/>
                        <a:gd name="T14" fmla="*/ 3456 w 4195"/>
                        <a:gd name="T15" fmla="*/ 3187 h 4446"/>
                        <a:gd name="T16" fmla="*/ 3520 w 4195"/>
                        <a:gd name="T17" fmla="*/ 3156 h 4446"/>
                        <a:gd name="T18" fmla="*/ 3565 w 4195"/>
                        <a:gd name="T19" fmla="*/ 3100 h 4446"/>
                        <a:gd name="T20" fmla="*/ 3581 w 4195"/>
                        <a:gd name="T21" fmla="*/ 3028 h 4446"/>
                        <a:gd name="T22" fmla="*/ 3565 w 4195"/>
                        <a:gd name="T23" fmla="*/ 2958 h 4446"/>
                        <a:gd name="T24" fmla="*/ 3520 w 4195"/>
                        <a:gd name="T25" fmla="*/ 2902 h 4446"/>
                        <a:gd name="T26" fmla="*/ 3456 w 4195"/>
                        <a:gd name="T27" fmla="*/ 2870 h 4446"/>
                        <a:gd name="T28" fmla="*/ 492 w 4195"/>
                        <a:gd name="T29" fmla="*/ 0 h 4446"/>
                        <a:gd name="T30" fmla="*/ 3769 w 4195"/>
                        <a:gd name="T31" fmla="*/ 6 h 4446"/>
                        <a:gd name="T32" fmla="*/ 3892 w 4195"/>
                        <a:gd name="T33" fmla="*/ 46 h 4446"/>
                        <a:gd name="T34" fmla="*/ 4000 w 4195"/>
                        <a:gd name="T35" fmla="*/ 113 h 4446"/>
                        <a:gd name="T36" fmla="*/ 4090 w 4195"/>
                        <a:gd name="T37" fmla="*/ 204 h 4446"/>
                        <a:gd name="T38" fmla="*/ 4153 w 4195"/>
                        <a:gd name="T39" fmla="*/ 314 h 4446"/>
                        <a:gd name="T40" fmla="*/ 4188 w 4195"/>
                        <a:gd name="T41" fmla="*/ 439 h 4446"/>
                        <a:gd name="T42" fmla="*/ 4195 w 4195"/>
                        <a:gd name="T43" fmla="*/ 2939 h 4446"/>
                        <a:gd name="T44" fmla="*/ 4174 w 4195"/>
                        <a:gd name="T45" fmla="*/ 3073 h 4446"/>
                        <a:gd name="T46" fmla="*/ 4120 w 4195"/>
                        <a:gd name="T47" fmla="*/ 3194 h 4446"/>
                        <a:gd name="T48" fmla="*/ 4038 w 4195"/>
                        <a:gd name="T49" fmla="*/ 3298 h 4446"/>
                        <a:gd name="T50" fmla="*/ 3933 w 4195"/>
                        <a:gd name="T51" fmla="*/ 3376 h 4446"/>
                        <a:gd name="T52" fmla="*/ 3810 w 4195"/>
                        <a:gd name="T53" fmla="*/ 3427 h 4446"/>
                        <a:gd name="T54" fmla="*/ 3675 w 4195"/>
                        <a:gd name="T55" fmla="*/ 3444 h 4446"/>
                        <a:gd name="T56" fmla="*/ 2576 w 4195"/>
                        <a:gd name="T57" fmla="*/ 3797 h 4446"/>
                        <a:gd name="T58" fmla="*/ 3099 w 4195"/>
                        <a:gd name="T59" fmla="*/ 3800 h 4446"/>
                        <a:gd name="T60" fmla="*/ 3169 w 4195"/>
                        <a:gd name="T61" fmla="*/ 3830 h 4446"/>
                        <a:gd name="T62" fmla="*/ 3223 w 4195"/>
                        <a:gd name="T63" fmla="*/ 3883 h 4446"/>
                        <a:gd name="T64" fmla="*/ 3252 w 4195"/>
                        <a:gd name="T65" fmla="*/ 3955 h 4446"/>
                        <a:gd name="T66" fmla="*/ 3257 w 4195"/>
                        <a:gd name="T67" fmla="*/ 4247 h 4446"/>
                        <a:gd name="T68" fmla="*/ 3241 w 4195"/>
                        <a:gd name="T69" fmla="*/ 4325 h 4446"/>
                        <a:gd name="T70" fmla="*/ 3199 w 4195"/>
                        <a:gd name="T71" fmla="*/ 4387 h 4446"/>
                        <a:gd name="T72" fmla="*/ 3136 w 4195"/>
                        <a:gd name="T73" fmla="*/ 4430 h 4446"/>
                        <a:gd name="T74" fmla="*/ 3059 w 4195"/>
                        <a:gd name="T75" fmla="*/ 4446 h 4446"/>
                        <a:gd name="T76" fmla="*/ 1979 w 4195"/>
                        <a:gd name="T77" fmla="*/ 4443 h 4446"/>
                        <a:gd name="T78" fmla="*/ 2038 w 4195"/>
                        <a:gd name="T79" fmla="*/ 4346 h 4446"/>
                        <a:gd name="T80" fmla="*/ 2070 w 4195"/>
                        <a:gd name="T81" fmla="*/ 4232 h 4446"/>
                        <a:gd name="T82" fmla="*/ 2075 w 4195"/>
                        <a:gd name="T83" fmla="*/ 1560 h 4446"/>
                        <a:gd name="T84" fmla="*/ 2057 w 4195"/>
                        <a:gd name="T85" fmla="*/ 1436 h 4446"/>
                        <a:gd name="T86" fmla="*/ 2006 w 4195"/>
                        <a:gd name="T87" fmla="*/ 1326 h 4446"/>
                        <a:gd name="T88" fmla="*/ 1927 w 4195"/>
                        <a:gd name="T89" fmla="*/ 1236 h 4446"/>
                        <a:gd name="T90" fmla="*/ 1826 w 4195"/>
                        <a:gd name="T91" fmla="*/ 1171 h 4446"/>
                        <a:gd name="T92" fmla="*/ 1710 w 4195"/>
                        <a:gd name="T93" fmla="*/ 1136 h 4446"/>
                        <a:gd name="T94" fmla="*/ 0 w 4195"/>
                        <a:gd name="T95" fmla="*/ 1131 h 4446"/>
                        <a:gd name="T96" fmla="*/ 4 w 4195"/>
                        <a:gd name="T97" fmla="*/ 451 h 4446"/>
                        <a:gd name="T98" fmla="*/ 38 w 4195"/>
                        <a:gd name="T99" fmla="*/ 322 h 4446"/>
                        <a:gd name="T100" fmla="*/ 102 w 4195"/>
                        <a:gd name="T101" fmla="*/ 209 h 4446"/>
                        <a:gd name="T102" fmla="*/ 191 w 4195"/>
                        <a:gd name="T103" fmla="*/ 116 h 4446"/>
                        <a:gd name="T104" fmla="*/ 301 w 4195"/>
                        <a:gd name="T105" fmla="*/ 48 h 4446"/>
                        <a:gd name="T106" fmla="*/ 425 w 4195"/>
                        <a:gd name="T107" fmla="*/ 8 h 4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95" h="4446">
                          <a:moveTo>
                            <a:pt x="3420" y="2867"/>
                          </a:moveTo>
                          <a:lnTo>
                            <a:pt x="3381" y="2870"/>
                          </a:lnTo>
                          <a:lnTo>
                            <a:pt x="3348" y="2883"/>
                          </a:lnTo>
                          <a:lnTo>
                            <a:pt x="3317" y="2902"/>
                          </a:lnTo>
                          <a:lnTo>
                            <a:pt x="3292" y="2927"/>
                          </a:lnTo>
                          <a:lnTo>
                            <a:pt x="3273" y="2958"/>
                          </a:lnTo>
                          <a:lnTo>
                            <a:pt x="3260" y="2991"/>
                          </a:lnTo>
                          <a:lnTo>
                            <a:pt x="3257" y="3028"/>
                          </a:lnTo>
                          <a:lnTo>
                            <a:pt x="3260" y="3066"/>
                          </a:lnTo>
                          <a:lnTo>
                            <a:pt x="3273" y="3100"/>
                          </a:lnTo>
                          <a:lnTo>
                            <a:pt x="3292" y="3130"/>
                          </a:lnTo>
                          <a:lnTo>
                            <a:pt x="3317" y="3156"/>
                          </a:lnTo>
                          <a:lnTo>
                            <a:pt x="3348" y="3175"/>
                          </a:lnTo>
                          <a:lnTo>
                            <a:pt x="3381" y="3187"/>
                          </a:lnTo>
                          <a:lnTo>
                            <a:pt x="3420" y="3191"/>
                          </a:lnTo>
                          <a:lnTo>
                            <a:pt x="3456" y="3187"/>
                          </a:lnTo>
                          <a:lnTo>
                            <a:pt x="3490" y="3175"/>
                          </a:lnTo>
                          <a:lnTo>
                            <a:pt x="3520" y="3156"/>
                          </a:lnTo>
                          <a:lnTo>
                            <a:pt x="3546" y="3130"/>
                          </a:lnTo>
                          <a:lnTo>
                            <a:pt x="3565" y="3100"/>
                          </a:lnTo>
                          <a:lnTo>
                            <a:pt x="3577" y="3066"/>
                          </a:lnTo>
                          <a:lnTo>
                            <a:pt x="3581" y="3028"/>
                          </a:lnTo>
                          <a:lnTo>
                            <a:pt x="3577" y="2991"/>
                          </a:lnTo>
                          <a:lnTo>
                            <a:pt x="3565" y="2958"/>
                          </a:lnTo>
                          <a:lnTo>
                            <a:pt x="3546" y="2927"/>
                          </a:lnTo>
                          <a:lnTo>
                            <a:pt x="3520" y="2902"/>
                          </a:lnTo>
                          <a:lnTo>
                            <a:pt x="3490" y="2883"/>
                          </a:lnTo>
                          <a:lnTo>
                            <a:pt x="3456" y="2870"/>
                          </a:lnTo>
                          <a:lnTo>
                            <a:pt x="3420" y="2867"/>
                          </a:lnTo>
                          <a:close/>
                          <a:moveTo>
                            <a:pt x="492" y="0"/>
                          </a:moveTo>
                          <a:lnTo>
                            <a:pt x="3702" y="0"/>
                          </a:lnTo>
                          <a:lnTo>
                            <a:pt x="3769" y="6"/>
                          </a:lnTo>
                          <a:lnTo>
                            <a:pt x="3833" y="22"/>
                          </a:lnTo>
                          <a:lnTo>
                            <a:pt x="3892" y="46"/>
                          </a:lnTo>
                          <a:lnTo>
                            <a:pt x="3949" y="76"/>
                          </a:lnTo>
                          <a:lnTo>
                            <a:pt x="4000" y="113"/>
                          </a:lnTo>
                          <a:lnTo>
                            <a:pt x="4048" y="156"/>
                          </a:lnTo>
                          <a:lnTo>
                            <a:pt x="4090" y="204"/>
                          </a:lnTo>
                          <a:lnTo>
                            <a:pt x="4125" y="257"/>
                          </a:lnTo>
                          <a:lnTo>
                            <a:pt x="4153" y="314"/>
                          </a:lnTo>
                          <a:lnTo>
                            <a:pt x="4176" y="375"/>
                          </a:lnTo>
                          <a:lnTo>
                            <a:pt x="4188" y="439"/>
                          </a:lnTo>
                          <a:lnTo>
                            <a:pt x="4195" y="506"/>
                          </a:lnTo>
                          <a:lnTo>
                            <a:pt x="4195" y="2939"/>
                          </a:lnTo>
                          <a:lnTo>
                            <a:pt x="4188" y="3007"/>
                          </a:lnTo>
                          <a:lnTo>
                            <a:pt x="4174" y="3073"/>
                          </a:lnTo>
                          <a:lnTo>
                            <a:pt x="4150" y="3136"/>
                          </a:lnTo>
                          <a:lnTo>
                            <a:pt x="4120" y="3194"/>
                          </a:lnTo>
                          <a:lnTo>
                            <a:pt x="4082" y="3248"/>
                          </a:lnTo>
                          <a:lnTo>
                            <a:pt x="4038" y="3298"/>
                          </a:lnTo>
                          <a:lnTo>
                            <a:pt x="3989" y="3339"/>
                          </a:lnTo>
                          <a:lnTo>
                            <a:pt x="3933" y="3376"/>
                          </a:lnTo>
                          <a:lnTo>
                            <a:pt x="3874" y="3404"/>
                          </a:lnTo>
                          <a:lnTo>
                            <a:pt x="3810" y="3427"/>
                          </a:lnTo>
                          <a:lnTo>
                            <a:pt x="3745" y="3440"/>
                          </a:lnTo>
                          <a:lnTo>
                            <a:pt x="3675" y="3444"/>
                          </a:lnTo>
                          <a:lnTo>
                            <a:pt x="2576" y="3444"/>
                          </a:lnTo>
                          <a:lnTo>
                            <a:pt x="2576" y="3797"/>
                          </a:lnTo>
                          <a:lnTo>
                            <a:pt x="3059" y="3797"/>
                          </a:lnTo>
                          <a:lnTo>
                            <a:pt x="3099" y="3800"/>
                          </a:lnTo>
                          <a:lnTo>
                            <a:pt x="3136" y="3811"/>
                          </a:lnTo>
                          <a:lnTo>
                            <a:pt x="3169" y="3830"/>
                          </a:lnTo>
                          <a:lnTo>
                            <a:pt x="3199" y="3854"/>
                          </a:lnTo>
                          <a:lnTo>
                            <a:pt x="3223" y="3883"/>
                          </a:lnTo>
                          <a:lnTo>
                            <a:pt x="3241" y="3917"/>
                          </a:lnTo>
                          <a:lnTo>
                            <a:pt x="3252" y="3955"/>
                          </a:lnTo>
                          <a:lnTo>
                            <a:pt x="3257" y="3995"/>
                          </a:lnTo>
                          <a:lnTo>
                            <a:pt x="3257" y="4247"/>
                          </a:lnTo>
                          <a:lnTo>
                            <a:pt x="3252" y="4288"/>
                          </a:lnTo>
                          <a:lnTo>
                            <a:pt x="3241" y="4325"/>
                          </a:lnTo>
                          <a:lnTo>
                            <a:pt x="3223" y="4358"/>
                          </a:lnTo>
                          <a:lnTo>
                            <a:pt x="3199" y="4387"/>
                          </a:lnTo>
                          <a:lnTo>
                            <a:pt x="3169" y="4411"/>
                          </a:lnTo>
                          <a:lnTo>
                            <a:pt x="3136" y="4430"/>
                          </a:lnTo>
                          <a:lnTo>
                            <a:pt x="3099" y="4441"/>
                          </a:lnTo>
                          <a:lnTo>
                            <a:pt x="3059" y="4446"/>
                          </a:lnTo>
                          <a:lnTo>
                            <a:pt x="1978" y="4446"/>
                          </a:lnTo>
                          <a:lnTo>
                            <a:pt x="1979" y="4443"/>
                          </a:lnTo>
                          <a:lnTo>
                            <a:pt x="2011" y="4397"/>
                          </a:lnTo>
                          <a:lnTo>
                            <a:pt x="2038" y="4346"/>
                          </a:lnTo>
                          <a:lnTo>
                            <a:pt x="2059" y="4291"/>
                          </a:lnTo>
                          <a:lnTo>
                            <a:pt x="2070" y="4232"/>
                          </a:lnTo>
                          <a:lnTo>
                            <a:pt x="2075" y="4173"/>
                          </a:lnTo>
                          <a:lnTo>
                            <a:pt x="2075" y="1560"/>
                          </a:lnTo>
                          <a:lnTo>
                            <a:pt x="2070" y="1496"/>
                          </a:lnTo>
                          <a:lnTo>
                            <a:pt x="2057" y="1436"/>
                          </a:lnTo>
                          <a:lnTo>
                            <a:pt x="2035" y="1378"/>
                          </a:lnTo>
                          <a:lnTo>
                            <a:pt x="2006" y="1326"/>
                          </a:lnTo>
                          <a:lnTo>
                            <a:pt x="1970" y="1278"/>
                          </a:lnTo>
                          <a:lnTo>
                            <a:pt x="1927" y="1236"/>
                          </a:lnTo>
                          <a:lnTo>
                            <a:pt x="1879" y="1200"/>
                          </a:lnTo>
                          <a:lnTo>
                            <a:pt x="1826" y="1171"/>
                          </a:lnTo>
                          <a:lnTo>
                            <a:pt x="1770" y="1148"/>
                          </a:lnTo>
                          <a:lnTo>
                            <a:pt x="1710" y="1136"/>
                          </a:lnTo>
                          <a:lnTo>
                            <a:pt x="1646" y="1131"/>
                          </a:lnTo>
                          <a:lnTo>
                            <a:pt x="0" y="1131"/>
                          </a:lnTo>
                          <a:lnTo>
                            <a:pt x="0" y="518"/>
                          </a:lnTo>
                          <a:lnTo>
                            <a:pt x="4" y="451"/>
                          </a:lnTo>
                          <a:lnTo>
                            <a:pt x="17" y="384"/>
                          </a:lnTo>
                          <a:lnTo>
                            <a:pt x="38" y="322"/>
                          </a:lnTo>
                          <a:lnTo>
                            <a:pt x="67" y="263"/>
                          </a:lnTo>
                          <a:lnTo>
                            <a:pt x="102" y="209"/>
                          </a:lnTo>
                          <a:lnTo>
                            <a:pt x="143" y="159"/>
                          </a:lnTo>
                          <a:lnTo>
                            <a:pt x="191" y="116"/>
                          </a:lnTo>
                          <a:lnTo>
                            <a:pt x="244" y="78"/>
                          </a:lnTo>
                          <a:lnTo>
                            <a:pt x="301" y="48"/>
                          </a:lnTo>
                          <a:lnTo>
                            <a:pt x="362" y="24"/>
                          </a:lnTo>
                          <a:lnTo>
                            <a:pt x="425" y="8"/>
                          </a:lnTo>
                          <a:lnTo>
                            <a:pt x="492" y="0"/>
                          </a:lnTo>
                          <a:close/>
                        </a:path>
                      </a:pathLst>
                    </a:custGeom>
                    <a:solidFill>
                      <a:schemeClr val="accent6"/>
                    </a:solidFill>
                    <a:ln>
                      <a:noFill/>
                    </a:ln>
                  </p:spPr>
                  <p:txBody>
                    <a:bodyPr vert="horz" wrap="square" lIns="63305" tIns="31652" rIns="63305" bIns="31652" numCol="1" anchor="t" anchorCtr="0" compatLnSpc="1">
                      <a:prstTxWarp prst="textNoShape">
                        <a:avLst/>
                      </a:prstTxWarp>
                    </a:bodyPr>
                    <a:lstStyle/>
                    <a:p>
                      <a:endParaRPr lang="en-US" sz="1000" dirty="0">
                        <a:solidFill>
                          <a:schemeClr val="bg1"/>
                        </a:solidFill>
                        <a:latin typeface="+mj-lt"/>
                      </a:endParaRPr>
                    </a:p>
                  </p:txBody>
                </p:sp>
                <p:sp>
                  <p:nvSpPr>
                    <p:cNvPr id="65" name="Freeform 12">
                      <a:extLst>
                        <a:ext uri="{FF2B5EF4-FFF2-40B4-BE49-F238E27FC236}">
                          <a16:creationId xmlns:a16="http://schemas.microsoft.com/office/drawing/2014/main" id="{101A78C6-BA50-46FA-BC13-FF8300D3F7CD}"/>
                        </a:ext>
                      </a:extLst>
                    </p:cNvPr>
                    <p:cNvSpPr>
                      <a:spLocks noEditPoints="1"/>
                    </p:cNvSpPr>
                    <p:nvPr/>
                  </p:nvSpPr>
                  <p:spPr bwMode="auto">
                    <a:xfrm>
                      <a:off x="3164" y="2636"/>
                      <a:ext cx="711" cy="1127"/>
                    </a:xfrm>
                    <a:custGeom>
                      <a:avLst/>
                      <a:gdLst>
                        <a:gd name="T0" fmla="*/ 691 w 1421"/>
                        <a:gd name="T1" fmla="*/ 1882 h 2254"/>
                        <a:gd name="T2" fmla="*/ 657 w 1421"/>
                        <a:gd name="T3" fmla="*/ 1890 h 2254"/>
                        <a:gd name="T4" fmla="*/ 635 w 1421"/>
                        <a:gd name="T5" fmla="*/ 1903 h 2254"/>
                        <a:gd name="T6" fmla="*/ 593 w 1421"/>
                        <a:gd name="T7" fmla="*/ 1948 h 2254"/>
                        <a:gd name="T8" fmla="*/ 577 w 1421"/>
                        <a:gd name="T9" fmla="*/ 1986 h 2254"/>
                        <a:gd name="T10" fmla="*/ 574 w 1421"/>
                        <a:gd name="T11" fmla="*/ 2005 h 2254"/>
                        <a:gd name="T12" fmla="*/ 576 w 1421"/>
                        <a:gd name="T13" fmla="*/ 2037 h 2254"/>
                        <a:gd name="T14" fmla="*/ 587 w 1421"/>
                        <a:gd name="T15" fmla="*/ 2075 h 2254"/>
                        <a:gd name="T16" fmla="*/ 606 w 1421"/>
                        <a:gd name="T17" fmla="*/ 2104 h 2254"/>
                        <a:gd name="T18" fmla="*/ 628 w 1421"/>
                        <a:gd name="T19" fmla="*/ 2126 h 2254"/>
                        <a:gd name="T20" fmla="*/ 676 w 1421"/>
                        <a:gd name="T21" fmla="*/ 2149 h 2254"/>
                        <a:gd name="T22" fmla="*/ 747 w 1421"/>
                        <a:gd name="T23" fmla="*/ 2149 h 2254"/>
                        <a:gd name="T24" fmla="*/ 807 w 1421"/>
                        <a:gd name="T25" fmla="*/ 2114 h 2254"/>
                        <a:gd name="T26" fmla="*/ 842 w 1421"/>
                        <a:gd name="T27" fmla="*/ 2053 h 2254"/>
                        <a:gd name="T28" fmla="*/ 842 w 1421"/>
                        <a:gd name="T29" fmla="*/ 1980 h 2254"/>
                        <a:gd name="T30" fmla="*/ 807 w 1421"/>
                        <a:gd name="T31" fmla="*/ 1921 h 2254"/>
                        <a:gd name="T32" fmla="*/ 747 w 1421"/>
                        <a:gd name="T33" fmla="*/ 1885 h 2254"/>
                        <a:gd name="T34" fmla="*/ 177 w 1421"/>
                        <a:gd name="T35" fmla="*/ 0 h 2254"/>
                        <a:gd name="T36" fmla="*/ 1279 w 1421"/>
                        <a:gd name="T37" fmla="*/ 3 h 2254"/>
                        <a:gd name="T38" fmla="*/ 1343 w 1421"/>
                        <a:gd name="T39" fmla="*/ 30 h 2254"/>
                        <a:gd name="T40" fmla="*/ 1391 w 1421"/>
                        <a:gd name="T41" fmla="*/ 78 h 2254"/>
                        <a:gd name="T42" fmla="*/ 1413 w 1421"/>
                        <a:gd name="T43" fmla="*/ 124 h 2254"/>
                        <a:gd name="T44" fmla="*/ 1421 w 1421"/>
                        <a:gd name="T45" fmla="*/ 177 h 2254"/>
                        <a:gd name="T46" fmla="*/ 1418 w 1421"/>
                        <a:gd name="T47" fmla="*/ 2109 h 2254"/>
                        <a:gd name="T48" fmla="*/ 1394 w 1421"/>
                        <a:gd name="T49" fmla="*/ 2173 h 2254"/>
                        <a:gd name="T50" fmla="*/ 1346 w 1421"/>
                        <a:gd name="T51" fmla="*/ 2222 h 2254"/>
                        <a:gd name="T52" fmla="*/ 1281 w 1421"/>
                        <a:gd name="T53" fmla="*/ 2251 h 2254"/>
                        <a:gd name="T54" fmla="*/ 177 w 1421"/>
                        <a:gd name="T55" fmla="*/ 2254 h 2254"/>
                        <a:gd name="T56" fmla="*/ 99 w 1421"/>
                        <a:gd name="T57" fmla="*/ 2236 h 2254"/>
                        <a:gd name="T58" fmla="*/ 38 w 1421"/>
                        <a:gd name="T59" fmla="*/ 2189 h 2254"/>
                        <a:gd name="T60" fmla="*/ 5 w 1421"/>
                        <a:gd name="T61" fmla="*/ 2117 h 2254"/>
                        <a:gd name="T62" fmla="*/ 0 w 1421"/>
                        <a:gd name="T63" fmla="*/ 177 h 2254"/>
                        <a:gd name="T64" fmla="*/ 8 w 1421"/>
                        <a:gd name="T65" fmla="*/ 124 h 2254"/>
                        <a:gd name="T66" fmla="*/ 30 w 1421"/>
                        <a:gd name="T67" fmla="*/ 78 h 2254"/>
                        <a:gd name="T68" fmla="*/ 78 w 1421"/>
                        <a:gd name="T69" fmla="*/ 30 h 2254"/>
                        <a:gd name="T70" fmla="*/ 142 w 1421"/>
                        <a:gd name="T71" fmla="*/ 3 h 2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21" h="2254">
                          <a:moveTo>
                            <a:pt x="711" y="1881"/>
                          </a:moveTo>
                          <a:lnTo>
                            <a:pt x="691" y="1882"/>
                          </a:lnTo>
                          <a:lnTo>
                            <a:pt x="670" y="1885"/>
                          </a:lnTo>
                          <a:lnTo>
                            <a:pt x="657" y="1890"/>
                          </a:lnTo>
                          <a:lnTo>
                            <a:pt x="646" y="1897"/>
                          </a:lnTo>
                          <a:lnTo>
                            <a:pt x="635" y="1903"/>
                          </a:lnTo>
                          <a:lnTo>
                            <a:pt x="611" y="1924"/>
                          </a:lnTo>
                          <a:lnTo>
                            <a:pt x="593" y="1948"/>
                          </a:lnTo>
                          <a:lnTo>
                            <a:pt x="581" y="1976"/>
                          </a:lnTo>
                          <a:lnTo>
                            <a:pt x="577" y="1986"/>
                          </a:lnTo>
                          <a:lnTo>
                            <a:pt x="576" y="1996"/>
                          </a:lnTo>
                          <a:lnTo>
                            <a:pt x="574" y="2005"/>
                          </a:lnTo>
                          <a:lnTo>
                            <a:pt x="574" y="2016"/>
                          </a:lnTo>
                          <a:lnTo>
                            <a:pt x="576" y="2037"/>
                          </a:lnTo>
                          <a:lnTo>
                            <a:pt x="581" y="2058"/>
                          </a:lnTo>
                          <a:lnTo>
                            <a:pt x="587" y="2075"/>
                          </a:lnTo>
                          <a:lnTo>
                            <a:pt x="598" y="2093"/>
                          </a:lnTo>
                          <a:lnTo>
                            <a:pt x="606" y="2104"/>
                          </a:lnTo>
                          <a:lnTo>
                            <a:pt x="614" y="2114"/>
                          </a:lnTo>
                          <a:lnTo>
                            <a:pt x="628" y="2126"/>
                          </a:lnTo>
                          <a:lnTo>
                            <a:pt x="646" y="2136"/>
                          </a:lnTo>
                          <a:lnTo>
                            <a:pt x="676" y="2149"/>
                          </a:lnTo>
                          <a:lnTo>
                            <a:pt x="711" y="2153"/>
                          </a:lnTo>
                          <a:lnTo>
                            <a:pt x="747" y="2149"/>
                          </a:lnTo>
                          <a:lnTo>
                            <a:pt x="780" y="2134"/>
                          </a:lnTo>
                          <a:lnTo>
                            <a:pt x="807" y="2114"/>
                          </a:lnTo>
                          <a:lnTo>
                            <a:pt x="829" y="2085"/>
                          </a:lnTo>
                          <a:lnTo>
                            <a:pt x="842" y="2053"/>
                          </a:lnTo>
                          <a:lnTo>
                            <a:pt x="847" y="2016"/>
                          </a:lnTo>
                          <a:lnTo>
                            <a:pt x="842" y="1980"/>
                          </a:lnTo>
                          <a:lnTo>
                            <a:pt x="829" y="1948"/>
                          </a:lnTo>
                          <a:lnTo>
                            <a:pt x="807" y="1921"/>
                          </a:lnTo>
                          <a:lnTo>
                            <a:pt x="780" y="1898"/>
                          </a:lnTo>
                          <a:lnTo>
                            <a:pt x="747" y="1885"/>
                          </a:lnTo>
                          <a:lnTo>
                            <a:pt x="711" y="1881"/>
                          </a:lnTo>
                          <a:close/>
                          <a:moveTo>
                            <a:pt x="177" y="0"/>
                          </a:moveTo>
                          <a:lnTo>
                            <a:pt x="1244" y="0"/>
                          </a:lnTo>
                          <a:lnTo>
                            <a:pt x="1279" y="3"/>
                          </a:lnTo>
                          <a:lnTo>
                            <a:pt x="1313" y="14"/>
                          </a:lnTo>
                          <a:lnTo>
                            <a:pt x="1343" y="30"/>
                          </a:lnTo>
                          <a:lnTo>
                            <a:pt x="1370" y="51"/>
                          </a:lnTo>
                          <a:lnTo>
                            <a:pt x="1391" y="78"/>
                          </a:lnTo>
                          <a:lnTo>
                            <a:pt x="1404" y="100"/>
                          </a:lnTo>
                          <a:lnTo>
                            <a:pt x="1413" y="124"/>
                          </a:lnTo>
                          <a:lnTo>
                            <a:pt x="1420" y="150"/>
                          </a:lnTo>
                          <a:lnTo>
                            <a:pt x="1421" y="177"/>
                          </a:lnTo>
                          <a:lnTo>
                            <a:pt x="1421" y="2077"/>
                          </a:lnTo>
                          <a:lnTo>
                            <a:pt x="1418" y="2109"/>
                          </a:lnTo>
                          <a:lnTo>
                            <a:pt x="1410" y="2141"/>
                          </a:lnTo>
                          <a:lnTo>
                            <a:pt x="1394" y="2173"/>
                          </a:lnTo>
                          <a:lnTo>
                            <a:pt x="1372" y="2200"/>
                          </a:lnTo>
                          <a:lnTo>
                            <a:pt x="1346" y="2222"/>
                          </a:lnTo>
                          <a:lnTo>
                            <a:pt x="1314" y="2240"/>
                          </a:lnTo>
                          <a:lnTo>
                            <a:pt x="1281" y="2251"/>
                          </a:lnTo>
                          <a:lnTo>
                            <a:pt x="1244" y="2254"/>
                          </a:lnTo>
                          <a:lnTo>
                            <a:pt x="177" y="2254"/>
                          </a:lnTo>
                          <a:lnTo>
                            <a:pt x="137" y="2249"/>
                          </a:lnTo>
                          <a:lnTo>
                            <a:pt x="99" y="2236"/>
                          </a:lnTo>
                          <a:lnTo>
                            <a:pt x="67" y="2216"/>
                          </a:lnTo>
                          <a:lnTo>
                            <a:pt x="38" y="2189"/>
                          </a:lnTo>
                          <a:lnTo>
                            <a:pt x="18" y="2155"/>
                          </a:lnTo>
                          <a:lnTo>
                            <a:pt x="5" y="2117"/>
                          </a:lnTo>
                          <a:lnTo>
                            <a:pt x="0" y="2077"/>
                          </a:lnTo>
                          <a:lnTo>
                            <a:pt x="0" y="177"/>
                          </a:lnTo>
                          <a:lnTo>
                            <a:pt x="2" y="150"/>
                          </a:lnTo>
                          <a:lnTo>
                            <a:pt x="8" y="124"/>
                          </a:lnTo>
                          <a:lnTo>
                            <a:pt x="18" y="100"/>
                          </a:lnTo>
                          <a:lnTo>
                            <a:pt x="30" y="78"/>
                          </a:lnTo>
                          <a:lnTo>
                            <a:pt x="53" y="51"/>
                          </a:lnTo>
                          <a:lnTo>
                            <a:pt x="78" y="30"/>
                          </a:lnTo>
                          <a:lnTo>
                            <a:pt x="108" y="14"/>
                          </a:lnTo>
                          <a:lnTo>
                            <a:pt x="142" y="3"/>
                          </a:lnTo>
                          <a:lnTo>
                            <a:pt x="177" y="0"/>
                          </a:lnTo>
                          <a:close/>
                        </a:path>
                      </a:pathLst>
                    </a:custGeom>
                    <a:solidFill>
                      <a:schemeClr val="accent6"/>
                    </a:solidFill>
                    <a:ln>
                      <a:noFill/>
                    </a:ln>
                  </p:spPr>
                  <p:txBody>
                    <a:bodyPr vert="horz" wrap="square" lIns="63305" tIns="31652" rIns="63305" bIns="31652" numCol="1" anchor="t" anchorCtr="0" compatLnSpc="1">
                      <a:prstTxWarp prst="textNoShape">
                        <a:avLst/>
                      </a:prstTxWarp>
                    </a:bodyPr>
                    <a:lstStyle/>
                    <a:p>
                      <a:endParaRPr lang="en-US" sz="1000" dirty="0">
                        <a:solidFill>
                          <a:schemeClr val="bg1"/>
                        </a:solidFill>
                        <a:latin typeface="+mj-lt"/>
                      </a:endParaRPr>
                    </a:p>
                  </p:txBody>
                </p:sp>
                <p:sp>
                  <p:nvSpPr>
                    <p:cNvPr id="66" name="Freeform 13">
                      <a:extLst>
                        <a:ext uri="{FF2B5EF4-FFF2-40B4-BE49-F238E27FC236}">
                          <a16:creationId xmlns:a16="http://schemas.microsoft.com/office/drawing/2014/main" id="{DF0F9CCC-A090-4DDE-9F42-91D139C4E414}"/>
                        </a:ext>
                      </a:extLst>
                    </p:cNvPr>
                    <p:cNvSpPr>
                      <a:spLocks noEditPoints="1"/>
                    </p:cNvSpPr>
                    <p:nvPr/>
                  </p:nvSpPr>
                  <p:spPr bwMode="auto">
                    <a:xfrm>
                      <a:off x="3445" y="2175"/>
                      <a:ext cx="1218" cy="1588"/>
                    </a:xfrm>
                    <a:custGeom>
                      <a:avLst/>
                      <a:gdLst>
                        <a:gd name="T0" fmla="*/ 1183 w 2436"/>
                        <a:gd name="T1" fmla="*/ 2697 h 3176"/>
                        <a:gd name="T2" fmla="*/ 1122 w 2436"/>
                        <a:gd name="T3" fmla="*/ 2726 h 3176"/>
                        <a:gd name="T4" fmla="*/ 1079 w 2436"/>
                        <a:gd name="T5" fmla="*/ 2779 h 3176"/>
                        <a:gd name="T6" fmla="*/ 1061 w 2436"/>
                        <a:gd name="T7" fmla="*/ 2846 h 3176"/>
                        <a:gd name="T8" fmla="*/ 1061 w 2436"/>
                        <a:gd name="T9" fmla="*/ 2852 h 3176"/>
                        <a:gd name="T10" fmla="*/ 1079 w 2436"/>
                        <a:gd name="T11" fmla="*/ 2921 h 3176"/>
                        <a:gd name="T12" fmla="*/ 1120 w 2436"/>
                        <a:gd name="T13" fmla="*/ 2973 h 3176"/>
                        <a:gd name="T14" fmla="*/ 1183 w 2436"/>
                        <a:gd name="T15" fmla="*/ 3002 h 3176"/>
                        <a:gd name="T16" fmla="*/ 1254 w 2436"/>
                        <a:gd name="T17" fmla="*/ 3002 h 3176"/>
                        <a:gd name="T18" fmla="*/ 1316 w 2436"/>
                        <a:gd name="T19" fmla="*/ 2972 h 3176"/>
                        <a:gd name="T20" fmla="*/ 1358 w 2436"/>
                        <a:gd name="T21" fmla="*/ 2919 h 3176"/>
                        <a:gd name="T22" fmla="*/ 1374 w 2436"/>
                        <a:gd name="T23" fmla="*/ 2851 h 3176"/>
                        <a:gd name="T24" fmla="*/ 1358 w 2436"/>
                        <a:gd name="T25" fmla="*/ 2780 h 3176"/>
                        <a:gd name="T26" fmla="*/ 1316 w 2436"/>
                        <a:gd name="T27" fmla="*/ 2728 h 3176"/>
                        <a:gd name="T28" fmla="*/ 1254 w 2436"/>
                        <a:gd name="T29" fmla="*/ 2697 h 3176"/>
                        <a:gd name="T30" fmla="*/ 284 w 2436"/>
                        <a:gd name="T31" fmla="*/ 0 h 3176"/>
                        <a:gd name="T32" fmla="*/ 2202 w 2436"/>
                        <a:gd name="T33" fmla="*/ 4 h 3176"/>
                        <a:gd name="T34" fmla="*/ 2294 w 2436"/>
                        <a:gd name="T35" fmla="*/ 39 h 3176"/>
                        <a:gd name="T36" fmla="*/ 2369 w 2436"/>
                        <a:gd name="T37" fmla="*/ 102 h 3176"/>
                        <a:gd name="T38" fmla="*/ 2417 w 2436"/>
                        <a:gd name="T39" fmla="*/ 185 h 3176"/>
                        <a:gd name="T40" fmla="*/ 2436 w 2436"/>
                        <a:gd name="T41" fmla="*/ 285 h 3176"/>
                        <a:gd name="T42" fmla="*/ 2432 w 2436"/>
                        <a:gd name="T43" fmla="*/ 2948 h 3176"/>
                        <a:gd name="T44" fmla="*/ 2396 w 2436"/>
                        <a:gd name="T45" fmla="*/ 3039 h 3176"/>
                        <a:gd name="T46" fmla="*/ 2334 w 2436"/>
                        <a:gd name="T47" fmla="*/ 3109 h 3176"/>
                        <a:gd name="T48" fmla="*/ 2250 w 2436"/>
                        <a:gd name="T49" fmla="*/ 3154 h 3176"/>
                        <a:gd name="T50" fmla="*/ 2151 w 2436"/>
                        <a:gd name="T51" fmla="*/ 3171 h 3176"/>
                        <a:gd name="T52" fmla="*/ 884 w 2436"/>
                        <a:gd name="T53" fmla="*/ 3176 h 3176"/>
                        <a:gd name="T54" fmla="*/ 934 w 2436"/>
                        <a:gd name="T55" fmla="*/ 3131 h 3176"/>
                        <a:gd name="T56" fmla="*/ 961 w 2436"/>
                        <a:gd name="T57" fmla="*/ 3088 h 3176"/>
                        <a:gd name="T58" fmla="*/ 977 w 2436"/>
                        <a:gd name="T59" fmla="*/ 3036 h 3176"/>
                        <a:gd name="T60" fmla="*/ 983 w 2436"/>
                        <a:gd name="T61" fmla="*/ 3007 h 3176"/>
                        <a:gd name="T62" fmla="*/ 982 w 2436"/>
                        <a:gd name="T63" fmla="*/ 1089 h 3176"/>
                        <a:gd name="T64" fmla="*/ 980 w 2436"/>
                        <a:gd name="T65" fmla="*/ 939 h 3176"/>
                        <a:gd name="T66" fmla="*/ 964 w 2436"/>
                        <a:gd name="T67" fmla="*/ 890 h 3176"/>
                        <a:gd name="T68" fmla="*/ 929 w 2436"/>
                        <a:gd name="T69" fmla="*/ 840 h 3176"/>
                        <a:gd name="T70" fmla="*/ 873 w 2436"/>
                        <a:gd name="T71" fmla="*/ 802 h 3176"/>
                        <a:gd name="T72" fmla="*/ 804 w 2436"/>
                        <a:gd name="T73" fmla="*/ 789 h 3176"/>
                        <a:gd name="T74" fmla="*/ 755 w 2436"/>
                        <a:gd name="T75" fmla="*/ 788 h 3176"/>
                        <a:gd name="T76" fmla="*/ 2 w 2436"/>
                        <a:gd name="T77" fmla="*/ 682 h 3176"/>
                        <a:gd name="T78" fmla="*/ 0 w 2436"/>
                        <a:gd name="T79" fmla="*/ 285 h 3176"/>
                        <a:gd name="T80" fmla="*/ 18 w 2436"/>
                        <a:gd name="T81" fmla="*/ 185 h 3176"/>
                        <a:gd name="T82" fmla="*/ 67 w 2436"/>
                        <a:gd name="T83" fmla="*/ 102 h 3176"/>
                        <a:gd name="T84" fmla="*/ 141 w 2436"/>
                        <a:gd name="T85" fmla="*/ 39 h 3176"/>
                        <a:gd name="T86" fmla="*/ 233 w 2436"/>
                        <a:gd name="T87" fmla="*/ 4 h 3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6" h="3176">
                          <a:moveTo>
                            <a:pt x="1218" y="2694"/>
                          </a:moveTo>
                          <a:lnTo>
                            <a:pt x="1183" y="2697"/>
                          </a:lnTo>
                          <a:lnTo>
                            <a:pt x="1151" y="2709"/>
                          </a:lnTo>
                          <a:lnTo>
                            <a:pt x="1122" y="2726"/>
                          </a:lnTo>
                          <a:lnTo>
                            <a:pt x="1098" y="2750"/>
                          </a:lnTo>
                          <a:lnTo>
                            <a:pt x="1079" y="2779"/>
                          </a:lnTo>
                          <a:lnTo>
                            <a:pt x="1066" y="2811"/>
                          </a:lnTo>
                          <a:lnTo>
                            <a:pt x="1061" y="2846"/>
                          </a:lnTo>
                          <a:lnTo>
                            <a:pt x="1061" y="2851"/>
                          </a:lnTo>
                          <a:lnTo>
                            <a:pt x="1061" y="2852"/>
                          </a:lnTo>
                          <a:lnTo>
                            <a:pt x="1066" y="2889"/>
                          </a:lnTo>
                          <a:lnTo>
                            <a:pt x="1079" y="2921"/>
                          </a:lnTo>
                          <a:lnTo>
                            <a:pt x="1096" y="2949"/>
                          </a:lnTo>
                          <a:lnTo>
                            <a:pt x="1120" y="2973"/>
                          </a:lnTo>
                          <a:lnTo>
                            <a:pt x="1151" y="2991"/>
                          </a:lnTo>
                          <a:lnTo>
                            <a:pt x="1183" y="3002"/>
                          </a:lnTo>
                          <a:lnTo>
                            <a:pt x="1218" y="3007"/>
                          </a:lnTo>
                          <a:lnTo>
                            <a:pt x="1254" y="3002"/>
                          </a:lnTo>
                          <a:lnTo>
                            <a:pt x="1286" y="2991"/>
                          </a:lnTo>
                          <a:lnTo>
                            <a:pt x="1316" y="2972"/>
                          </a:lnTo>
                          <a:lnTo>
                            <a:pt x="1340" y="2948"/>
                          </a:lnTo>
                          <a:lnTo>
                            <a:pt x="1358" y="2919"/>
                          </a:lnTo>
                          <a:lnTo>
                            <a:pt x="1371" y="2886"/>
                          </a:lnTo>
                          <a:lnTo>
                            <a:pt x="1374" y="2851"/>
                          </a:lnTo>
                          <a:lnTo>
                            <a:pt x="1371" y="2814"/>
                          </a:lnTo>
                          <a:lnTo>
                            <a:pt x="1358" y="2780"/>
                          </a:lnTo>
                          <a:lnTo>
                            <a:pt x="1340" y="2752"/>
                          </a:lnTo>
                          <a:lnTo>
                            <a:pt x="1316" y="2728"/>
                          </a:lnTo>
                          <a:lnTo>
                            <a:pt x="1286" y="2709"/>
                          </a:lnTo>
                          <a:lnTo>
                            <a:pt x="1254" y="2697"/>
                          </a:lnTo>
                          <a:lnTo>
                            <a:pt x="1218" y="2694"/>
                          </a:lnTo>
                          <a:close/>
                          <a:moveTo>
                            <a:pt x="284" y="0"/>
                          </a:moveTo>
                          <a:lnTo>
                            <a:pt x="2151" y="0"/>
                          </a:lnTo>
                          <a:lnTo>
                            <a:pt x="2202" y="4"/>
                          </a:lnTo>
                          <a:lnTo>
                            <a:pt x="2250" y="17"/>
                          </a:lnTo>
                          <a:lnTo>
                            <a:pt x="2294" y="39"/>
                          </a:lnTo>
                          <a:lnTo>
                            <a:pt x="2334" y="67"/>
                          </a:lnTo>
                          <a:lnTo>
                            <a:pt x="2369" y="102"/>
                          </a:lnTo>
                          <a:lnTo>
                            <a:pt x="2396" y="142"/>
                          </a:lnTo>
                          <a:lnTo>
                            <a:pt x="2417" y="185"/>
                          </a:lnTo>
                          <a:lnTo>
                            <a:pt x="2432" y="234"/>
                          </a:lnTo>
                          <a:lnTo>
                            <a:pt x="2436" y="285"/>
                          </a:lnTo>
                          <a:lnTo>
                            <a:pt x="2436" y="2898"/>
                          </a:lnTo>
                          <a:lnTo>
                            <a:pt x="2432" y="2948"/>
                          </a:lnTo>
                          <a:lnTo>
                            <a:pt x="2417" y="2996"/>
                          </a:lnTo>
                          <a:lnTo>
                            <a:pt x="2396" y="3039"/>
                          </a:lnTo>
                          <a:lnTo>
                            <a:pt x="2369" y="3075"/>
                          </a:lnTo>
                          <a:lnTo>
                            <a:pt x="2334" y="3109"/>
                          </a:lnTo>
                          <a:lnTo>
                            <a:pt x="2294" y="3135"/>
                          </a:lnTo>
                          <a:lnTo>
                            <a:pt x="2250" y="3154"/>
                          </a:lnTo>
                          <a:lnTo>
                            <a:pt x="2202" y="3166"/>
                          </a:lnTo>
                          <a:lnTo>
                            <a:pt x="2151" y="3171"/>
                          </a:lnTo>
                          <a:lnTo>
                            <a:pt x="1718" y="3176"/>
                          </a:lnTo>
                          <a:lnTo>
                            <a:pt x="884" y="3176"/>
                          </a:lnTo>
                          <a:lnTo>
                            <a:pt x="913" y="3154"/>
                          </a:lnTo>
                          <a:lnTo>
                            <a:pt x="934" y="3131"/>
                          </a:lnTo>
                          <a:lnTo>
                            <a:pt x="950" y="3111"/>
                          </a:lnTo>
                          <a:lnTo>
                            <a:pt x="961" y="3088"/>
                          </a:lnTo>
                          <a:lnTo>
                            <a:pt x="969" y="3063"/>
                          </a:lnTo>
                          <a:lnTo>
                            <a:pt x="977" y="3036"/>
                          </a:lnTo>
                          <a:lnTo>
                            <a:pt x="982" y="3007"/>
                          </a:lnTo>
                          <a:lnTo>
                            <a:pt x="983" y="3007"/>
                          </a:lnTo>
                          <a:lnTo>
                            <a:pt x="983" y="1089"/>
                          </a:lnTo>
                          <a:lnTo>
                            <a:pt x="982" y="1089"/>
                          </a:lnTo>
                          <a:lnTo>
                            <a:pt x="982" y="966"/>
                          </a:lnTo>
                          <a:lnTo>
                            <a:pt x="980" y="939"/>
                          </a:lnTo>
                          <a:lnTo>
                            <a:pt x="974" y="914"/>
                          </a:lnTo>
                          <a:lnTo>
                            <a:pt x="964" y="890"/>
                          </a:lnTo>
                          <a:lnTo>
                            <a:pt x="951" y="867"/>
                          </a:lnTo>
                          <a:lnTo>
                            <a:pt x="929" y="840"/>
                          </a:lnTo>
                          <a:lnTo>
                            <a:pt x="903" y="820"/>
                          </a:lnTo>
                          <a:lnTo>
                            <a:pt x="873" y="802"/>
                          </a:lnTo>
                          <a:lnTo>
                            <a:pt x="840" y="792"/>
                          </a:lnTo>
                          <a:lnTo>
                            <a:pt x="804" y="789"/>
                          </a:lnTo>
                          <a:lnTo>
                            <a:pt x="755" y="789"/>
                          </a:lnTo>
                          <a:lnTo>
                            <a:pt x="755" y="788"/>
                          </a:lnTo>
                          <a:lnTo>
                            <a:pt x="2" y="788"/>
                          </a:lnTo>
                          <a:lnTo>
                            <a:pt x="2" y="682"/>
                          </a:lnTo>
                          <a:lnTo>
                            <a:pt x="0" y="682"/>
                          </a:lnTo>
                          <a:lnTo>
                            <a:pt x="0" y="285"/>
                          </a:lnTo>
                          <a:lnTo>
                            <a:pt x="5" y="234"/>
                          </a:lnTo>
                          <a:lnTo>
                            <a:pt x="18" y="185"/>
                          </a:lnTo>
                          <a:lnTo>
                            <a:pt x="39" y="142"/>
                          </a:lnTo>
                          <a:lnTo>
                            <a:pt x="67" y="102"/>
                          </a:lnTo>
                          <a:lnTo>
                            <a:pt x="101" y="67"/>
                          </a:lnTo>
                          <a:lnTo>
                            <a:pt x="141" y="39"/>
                          </a:lnTo>
                          <a:lnTo>
                            <a:pt x="186" y="17"/>
                          </a:lnTo>
                          <a:lnTo>
                            <a:pt x="233" y="4"/>
                          </a:lnTo>
                          <a:lnTo>
                            <a:pt x="284" y="0"/>
                          </a:lnTo>
                          <a:close/>
                        </a:path>
                      </a:pathLst>
                    </a:custGeom>
                    <a:solidFill>
                      <a:schemeClr val="accent6"/>
                    </a:solidFill>
                    <a:ln>
                      <a:noFill/>
                    </a:ln>
                  </p:spPr>
                  <p:txBody>
                    <a:bodyPr vert="horz" wrap="square" lIns="63305" tIns="31652" rIns="63305" bIns="31652" numCol="1" anchor="t" anchorCtr="0" compatLnSpc="1">
                      <a:prstTxWarp prst="textNoShape">
                        <a:avLst/>
                      </a:prstTxWarp>
                    </a:bodyPr>
                    <a:lstStyle/>
                    <a:p>
                      <a:endParaRPr lang="en-US" sz="1000" dirty="0">
                        <a:solidFill>
                          <a:schemeClr val="bg1"/>
                        </a:solidFill>
                        <a:latin typeface="+mj-lt"/>
                      </a:endParaRPr>
                    </a:p>
                  </p:txBody>
                </p:sp>
              </p:grpSp>
            </p:grpSp>
            <p:grpSp>
              <p:nvGrpSpPr>
                <p:cNvPr id="4" name="Group 3">
                  <a:extLst>
                    <a:ext uri="{FF2B5EF4-FFF2-40B4-BE49-F238E27FC236}">
                      <a16:creationId xmlns:a16="http://schemas.microsoft.com/office/drawing/2014/main" id="{BE5054E0-83E9-4369-8FDA-843E60C213B8}"/>
                    </a:ext>
                  </a:extLst>
                </p:cNvPr>
                <p:cNvGrpSpPr/>
                <p:nvPr/>
              </p:nvGrpSpPr>
              <p:grpSpPr>
                <a:xfrm>
                  <a:off x="7125368" y="1710108"/>
                  <a:ext cx="1305057" cy="315753"/>
                  <a:chOff x="7492501" y="1606202"/>
                  <a:chExt cx="1305057" cy="315753"/>
                </a:xfrm>
              </p:grpSpPr>
              <p:sp>
                <p:nvSpPr>
                  <p:cNvPr id="111" name="Rounded Rectangle 110"/>
                  <p:cNvSpPr>
                    <a:spLocks/>
                  </p:cNvSpPr>
                  <p:nvPr/>
                </p:nvSpPr>
                <p:spPr>
                  <a:xfrm>
                    <a:off x="7492501" y="1606202"/>
                    <a:ext cx="1305057" cy="315753"/>
                  </a:xfrm>
                  <a:prstGeom prst="roundRect">
                    <a:avLst>
                      <a:gd name="adj" fmla="val 0"/>
                    </a:avLst>
                  </a:prstGeom>
                  <a:noFill/>
                  <a:ln w="9525">
                    <a:noFill/>
                  </a:ln>
                  <a:effectLst/>
                </p:spPr>
                <p:style>
                  <a:lnRef idx="1">
                    <a:schemeClr val="accent1"/>
                  </a:lnRef>
                  <a:fillRef idx="0">
                    <a:schemeClr val="accent1"/>
                  </a:fillRef>
                  <a:effectRef idx="0">
                    <a:schemeClr val="accent1"/>
                  </a:effectRef>
                  <a:fontRef idx="minor">
                    <a:schemeClr val="tx1"/>
                  </a:fontRef>
                </p:style>
                <p:txBody>
                  <a:bodyPr lIns="49847" tIns="49847" rIns="49847" bIns="49847" rtlCol="0" anchor="t" anchorCtr="0">
                    <a:noAutofit/>
                  </a:bodyPr>
                  <a:lstStyle/>
                  <a:p>
                    <a:pPr algn="ctr">
                      <a:lnSpc>
                        <a:spcPct val="90000"/>
                      </a:lnSpc>
                      <a:spcBef>
                        <a:spcPts val="277"/>
                      </a:spcBef>
                    </a:pPr>
                    <a:endParaRPr lang="en-US" sz="1000" dirty="0">
                      <a:latin typeface="+mj-lt"/>
                    </a:endParaRPr>
                  </a:p>
                </p:txBody>
              </p:sp>
              <p:sp>
                <p:nvSpPr>
                  <p:cNvPr id="59" name="TextBox 58">
                    <a:extLst>
                      <a:ext uri="{FF2B5EF4-FFF2-40B4-BE49-F238E27FC236}">
                        <a16:creationId xmlns:a16="http://schemas.microsoft.com/office/drawing/2014/main" id="{6D1DD2DD-6A9B-4690-9517-E198725B4A5B}"/>
                      </a:ext>
                    </a:extLst>
                  </p:cNvPr>
                  <p:cNvSpPr txBox="1"/>
                  <p:nvPr/>
                </p:nvSpPr>
                <p:spPr>
                  <a:xfrm>
                    <a:off x="7537771" y="1625333"/>
                    <a:ext cx="1215192" cy="276999"/>
                  </a:xfrm>
                  <a:prstGeom prst="rect">
                    <a:avLst/>
                  </a:prstGeom>
                  <a:noFill/>
                  <a:ln w="9525">
                    <a:noFill/>
                  </a:ln>
                </p:spPr>
                <p:txBody>
                  <a:bodyPr vert="horz" wrap="square" lIns="0" tIns="0" rIns="0" bIns="0" rtlCol="0">
                    <a:spAutoFit/>
                  </a:bodyPr>
                  <a:lstStyle/>
                  <a:p>
                    <a:pPr algn="ctr">
                      <a:lnSpc>
                        <a:spcPct val="90000"/>
                      </a:lnSpc>
                      <a:spcBef>
                        <a:spcPts val="277"/>
                      </a:spcBef>
                      <a:buClr>
                        <a:srgbClr val="000000"/>
                      </a:buClr>
                      <a:buSzPct val="100000"/>
                    </a:pPr>
                    <a:r>
                      <a:rPr lang="en-US" sz="1000" b="1" dirty="0">
                        <a:solidFill>
                          <a:srgbClr val="DE002B"/>
                        </a:solidFill>
                        <a:latin typeface="+mj-lt"/>
                      </a:rPr>
                      <a:t>Search</a:t>
                    </a:r>
                    <a:br>
                      <a:rPr lang="en-US" sz="1000" b="1" dirty="0">
                        <a:solidFill>
                          <a:srgbClr val="DE002B"/>
                        </a:solidFill>
                        <a:latin typeface="+mj-lt"/>
                      </a:rPr>
                    </a:br>
                    <a:r>
                      <a:rPr lang="en-US" sz="1000" b="1" dirty="0">
                        <a:solidFill>
                          <a:srgbClr val="DE002B"/>
                        </a:solidFill>
                        <a:latin typeface="+mj-lt"/>
                      </a:rPr>
                      <a:t>engines</a:t>
                    </a:r>
                  </a:p>
                </p:txBody>
              </p:sp>
              <p:grpSp>
                <p:nvGrpSpPr>
                  <p:cNvPr id="67" name="Group 66">
                    <a:extLst>
                      <a:ext uri="{FF2B5EF4-FFF2-40B4-BE49-F238E27FC236}">
                        <a16:creationId xmlns:a16="http://schemas.microsoft.com/office/drawing/2014/main" id="{A27E8925-E722-4513-AA8B-8227879C5DC0}"/>
                      </a:ext>
                    </a:extLst>
                  </p:cNvPr>
                  <p:cNvGrpSpPr>
                    <a:grpSpLocks noChangeAspect="1"/>
                  </p:cNvGrpSpPr>
                  <p:nvPr/>
                </p:nvGrpSpPr>
                <p:grpSpPr>
                  <a:xfrm>
                    <a:off x="8591701" y="1663905"/>
                    <a:ext cx="150378" cy="177986"/>
                    <a:chOff x="4603750" y="2118391"/>
                    <a:chExt cx="2746375" cy="2972721"/>
                  </a:xfrm>
                  <a:solidFill>
                    <a:schemeClr val="accent6"/>
                  </a:solidFill>
                </p:grpSpPr>
                <p:sp>
                  <p:nvSpPr>
                    <p:cNvPr id="68" name="Freeform 9">
                      <a:extLst>
                        <a:ext uri="{FF2B5EF4-FFF2-40B4-BE49-F238E27FC236}">
                          <a16:creationId xmlns:a16="http://schemas.microsoft.com/office/drawing/2014/main" id="{11436A13-B3EF-4481-A01E-653546BE2DEF}"/>
                        </a:ext>
                      </a:extLst>
                    </p:cNvPr>
                    <p:cNvSpPr>
                      <a:spLocks/>
                    </p:cNvSpPr>
                    <p:nvPr/>
                  </p:nvSpPr>
                  <p:spPr bwMode="auto">
                    <a:xfrm>
                      <a:off x="5227638" y="4467225"/>
                      <a:ext cx="1498600" cy="623887"/>
                    </a:xfrm>
                    <a:custGeom>
                      <a:avLst/>
                      <a:gdLst>
                        <a:gd name="T0" fmla="*/ 511 w 944"/>
                        <a:gd name="T1" fmla="*/ 236 h 393"/>
                        <a:gd name="T2" fmla="*/ 551 w 944"/>
                        <a:gd name="T3" fmla="*/ 236 h 393"/>
                        <a:gd name="T4" fmla="*/ 551 w 944"/>
                        <a:gd name="T5" fmla="*/ 275 h 393"/>
                        <a:gd name="T6" fmla="*/ 944 w 944"/>
                        <a:gd name="T7" fmla="*/ 275 h 393"/>
                        <a:gd name="T8" fmla="*/ 944 w 944"/>
                        <a:gd name="T9" fmla="*/ 354 h 393"/>
                        <a:gd name="T10" fmla="*/ 551 w 944"/>
                        <a:gd name="T11" fmla="*/ 354 h 393"/>
                        <a:gd name="T12" fmla="*/ 551 w 944"/>
                        <a:gd name="T13" fmla="*/ 393 h 393"/>
                        <a:gd name="T14" fmla="*/ 511 w 944"/>
                        <a:gd name="T15" fmla="*/ 393 h 393"/>
                        <a:gd name="T16" fmla="*/ 433 w 944"/>
                        <a:gd name="T17" fmla="*/ 393 h 393"/>
                        <a:gd name="T18" fmla="*/ 393 w 944"/>
                        <a:gd name="T19" fmla="*/ 393 h 393"/>
                        <a:gd name="T20" fmla="*/ 393 w 944"/>
                        <a:gd name="T21" fmla="*/ 354 h 393"/>
                        <a:gd name="T22" fmla="*/ 0 w 944"/>
                        <a:gd name="T23" fmla="*/ 354 h 393"/>
                        <a:gd name="T24" fmla="*/ 0 w 944"/>
                        <a:gd name="T25" fmla="*/ 275 h 393"/>
                        <a:gd name="T26" fmla="*/ 393 w 944"/>
                        <a:gd name="T27" fmla="*/ 275 h 393"/>
                        <a:gd name="T28" fmla="*/ 393 w 944"/>
                        <a:gd name="T29" fmla="*/ 236 h 393"/>
                        <a:gd name="T30" fmla="*/ 433 w 944"/>
                        <a:gd name="T31" fmla="*/ 236 h 393"/>
                        <a:gd name="T32" fmla="*/ 433 w 944"/>
                        <a:gd name="T33" fmla="*/ 0 h 393"/>
                        <a:gd name="T34" fmla="*/ 511 w 944"/>
                        <a:gd name="T35" fmla="*/ 0 h 393"/>
                        <a:gd name="T36" fmla="*/ 511 w 944"/>
                        <a:gd name="T37" fmla="*/ 23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4" h="393">
                          <a:moveTo>
                            <a:pt x="511" y="236"/>
                          </a:moveTo>
                          <a:lnTo>
                            <a:pt x="551" y="236"/>
                          </a:lnTo>
                          <a:lnTo>
                            <a:pt x="551" y="275"/>
                          </a:lnTo>
                          <a:lnTo>
                            <a:pt x="944" y="275"/>
                          </a:lnTo>
                          <a:lnTo>
                            <a:pt x="944" y="354"/>
                          </a:lnTo>
                          <a:lnTo>
                            <a:pt x="551" y="354"/>
                          </a:lnTo>
                          <a:lnTo>
                            <a:pt x="551" y="393"/>
                          </a:lnTo>
                          <a:lnTo>
                            <a:pt x="511" y="393"/>
                          </a:lnTo>
                          <a:lnTo>
                            <a:pt x="433" y="393"/>
                          </a:lnTo>
                          <a:lnTo>
                            <a:pt x="393" y="393"/>
                          </a:lnTo>
                          <a:lnTo>
                            <a:pt x="393" y="354"/>
                          </a:lnTo>
                          <a:lnTo>
                            <a:pt x="0" y="354"/>
                          </a:lnTo>
                          <a:lnTo>
                            <a:pt x="0" y="275"/>
                          </a:lnTo>
                          <a:lnTo>
                            <a:pt x="393" y="275"/>
                          </a:lnTo>
                          <a:lnTo>
                            <a:pt x="393" y="236"/>
                          </a:lnTo>
                          <a:lnTo>
                            <a:pt x="433" y="236"/>
                          </a:lnTo>
                          <a:lnTo>
                            <a:pt x="433" y="0"/>
                          </a:lnTo>
                          <a:lnTo>
                            <a:pt x="511" y="0"/>
                          </a:lnTo>
                          <a:lnTo>
                            <a:pt x="511"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3305" tIns="31652" rIns="63305" bIns="31652" numCol="1" anchor="t" anchorCtr="0" compatLnSpc="1">
                      <a:prstTxWarp prst="textNoShape">
                        <a:avLst/>
                      </a:prstTxWarp>
                    </a:bodyPr>
                    <a:lstStyle/>
                    <a:p>
                      <a:endParaRPr lang="en-US" sz="1000" dirty="0">
                        <a:latin typeface="+mj-lt"/>
                        <a:sym typeface="+mn-lt"/>
                      </a:endParaRPr>
                    </a:p>
                  </p:txBody>
                </p:sp>
                <p:sp>
                  <p:nvSpPr>
                    <p:cNvPr id="69" name="Freeform 10">
                      <a:extLst>
                        <a:ext uri="{FF2B5EF4-FFF2-40B4-BE49-F238E27FC236}">
                          <a16:creationId xmlns:a16="http://schemas.microsoft.com/office/drawing/2014/main" id="{5E853DE4-16CD-42BE-B06A-23835DAACCAB}"/>
                        </a:ext>
                      </a:extLst>
                    </p:cNvPr>
                    <p:cNvSpPr>
                      <a:spLocks noEditPoints="1"/>
                    </p:cNvSpPr>
                    <p:nvPr/>
                  </p:nvSpPr>
                  <p:spPr bwMode="auto">
                    <a:xfrm>
                      <a:off x="4603750" y="2118391"/>
                      <a:ext cx="2746375" cy="2410749"/>
                    </a:xfrm>
                    <a:custGeom>
                      <a:avLst/>
                      <a:gdLst>
                        <a:gd name="T0" fmla="*/ 1760 w 1760"/>
                        <a:gd name="T1" fmla="*/ 880 h 1760"/>
                        <a:gd name="T2" fmla="*/ 0 w 1760"/>
                        <a:gd name="T3" fmla="*/ 880 h 1760"/>
                        <a:gd name="T4" fmla="*/ 880 w 1760"/>
                        <a:gd name="T5" fmla="*/ 80 h 1760"/>
                        <a:gd name="T6" fmla="*/ 630 w 1760"/>
                        <a:gd name="T7" fmla="*/ 143 h 1760"/>
                        <a:gd name="T8" fmla="*/ 732 w 1760"/>
                        <a:gd name="T9" fmla="*/ 188 h 1760"/>
                        <a:gd name="T10" fmla="*/ 946 w 1760"/>
                        <a:gd name="T11" fmla="*/ 96 h 1760"/>
                        <a:gd name="T12" fmla="*/ 880 w 1760"/>
                        <a:gd name="T13" fmla="*/ 80 h 1760"/>
                        <a:gd name="T14" fmla="*/ 1183 w 1760"/>
                        <a:gd name="T15" fmla="*/ 202 h 1760"/>
                        <a:gd name="T16" fmla="*/ 1112 w 1760"/>
                        <a:gd name="T17" fmla="*/ 317 h 1760"/>
                        <a:gd name="T18" fmla="*/ 958 w 1760"/>
                        <a:gd name="T19" fmla="*/ 376 h 1760"/>
                        <a:gd name="T20" fmla="*/ 1049 w 1760"/>
                        <a:gd name="T21" fmla="*/ 490 h 1760"/>
                        <a:gd name="T22" fmla="*/ 1182 w 1760"/>
                        <a:gd name="T23" fmla="*/ 452 h 1760"/>
                        <a:gd name="T24" fmla="*/ 1283 w 1760"/>
                        <a:gd name="T25" fmla="*/ 492 h 1760"/>
                        <a:gd name="T26" fmla="*/ 1274 w 1760"/>
                        <a:gd name="T27" fmla="*/ 442 h 1760"/>
                        <a:gd name="T28" fmla="*/ 1460 w 1760"/>
                        <a:gd name="T29" fmla="*/ 549 h 1760"/>
                        <a:gd name="T30" fmla="*/ 1354 w 1760"/>
                        <a:gd name="T31" fmla="*/ 609 h 1760"/>
                        <a:gd name="T32" fmla="*/ 1185 w 1760"/>
                        <a:gd name="T33" fmla="*/ 508 h 1760"/>
                        <a:gd name="T34" fmla="*/ 934 w 1760"/>
                        <a:gd name="T35" fmla="*/ 584 h 1760"/>
                        <a:gd name="T36" fmla="*/ 838 w 1760"/>
                        <a:gd name="T37" fmla="*/ 723 h 1760"/>
                        <a:gd name="T38" fmla="*/ 960 w 1760"/>
                        <a:gd name="T39" fmla="*/ 980 h 1760"/>
                        <a:gd name="T40" fmla="*/ 1149 w 1760"/>
                        <a:gd name="T41" fmla="*/ 984 h 1760"/>
                        <a:gd name="T42" fmla="*/ 1227 w 1760"/>
                        <a:gd name="T43" fmla="*/ 1174 h 1760"/>
                        <a:gd name="T44" fmla="*/ 1260 w 1760"/>
                        <a:gd name="T45" fmla="*/ 1453 h 1760"/>
                        <a:gd name="T46" fmla="*/ 1510 w 1760"/>
                        <a:gd name="T47" fmla="*/ 1186 h 1760"/>
                        <a:gd name="T48" fmla="*/ 1596 w 1760"/>
                        <a:gd name="T49" fmla="*/ 820 h 1760"/>
                        <a:gd name="T50" fmla="*/ 1665 w 1760"/>
                        <a:gd name="T51" fmla="*/ 724 h 1760"/>
                        <a:gd name="T52" fmla="*/ 1339 w 1760"/>
                        <a:gd name="T53" fmla="*/ 226 h 1760"/>
                        <a:gd name="T54" fmla="*/ 1242 w 1760"/>
                        <a:gd name="T55" fmla="*/ 166 h 1760"/>
                        <a:gd name="T56" fmla="*/ 467 w 1760"/>
                        <a:gd name="T57" fmla="*/ 1429 h 1760"/>
                        <a:gd name="T58" fmla="*/ 553 w 1760"/>
                        <a:gd name="T59" fmla="*/ 1228 h 1760"/>
                        <a:gd name="T60" fmla="*/ 421 w 1760"/>
                        <a:gd name="T61" fmla="*/ 1045 h 1760"/>
                        <a:gd name="T62" fmla="*/ 215 w 1760"/>
                        <a:gd name="T63" fmla="*/ 868 h 1760"/>
                        <a:gd name="T64" fmla="*/ 86 w 1760"/>
                        <a:gd name="T65" fmla="*/ 781 h 1760"/>
                        <a:gd name="T66" fmla="*/ 133 w 1760"/>
                        <a:gd name="T67" fmla="*/ 950 h 1760"/>
                        <a:gd name="T68" fmla="*/ 238 w 1760"/>
                        <a:gd name="T69" fmla="*/ 1238 h 1760"/>
                        <a:gd name="T70" fmla="*/ 287 w 1760"/>
                        <a:gd name="T71" fmla="*/ 1417 h 1760"/>
                        <a:gd name="T72" fmla="*/ 108 w 1760"/>
                        <a:gd name="T73" fmla="*/ 668 h 1760"/>
                        <a:gd name="T74" fmla="*/ 236 w 1760"/>
                        <a:gd name="T75" fmla="*/ 522 h 1760"/>
                        <a:gd name="T76" fmla="*/ 390 w 1760"/>
                        <a:gd name="T77" fmla="*/ 379 h 1760"/>
                        <a:gd name="T78" fmla="*/ 456 w 1760"/>
                        <a:gd name="T79" fmla="*/ 274 h 1760"/>
                        <a:gd name="T80" fmla="*/ 472 w 1760"/>
                        <a:gd name="T81" fmla="*/ 192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0" h="1760">
                          <a:moveTo>
                            <a:pt x="880" y="0"/>
                          </a:moveTo>
                          <a:cubicBezTo>
                            <a:pt x="1366" y="0"/>
                            <a:pt x="1760" y="394"/>
                            <a:pt x="1760" y="880"/>
                          </a:cubicBezTo>
                          <a:cubicBezTo>
                            <a:pt x="1760" y="1366"/>
                            <a:pt x="1366" y="1760"/>
                            <a:pt x="880" y="1760"/>
                          </a:cubicBezTo>
                          <a:cubicBezTo>
                            <a:pt x="394" y="1760"/>
                            <a:pt x="0" y="1366"/>
                            <a:pt x="0" y="880"/>
                          </a:cubicBezTo>
                          <a:cubicBezTo>
                            <a:pt x="0" y="394"/>
                            <a:pt x="394" y="0"/>
                            <a:pt x="880" y="0"/>
                          </a:cubicBezTo>
                          <a:close/>
                          <a:moveTo>
                            <a:pt x="880" y="80"/>
                          </a:moveTo>
                          <a:cubicBezTo>
                            <a:pt x="777" y="80"/>
                            <a:pt x="678" y="100"/>
                            <a:pt x="588" y="135"/>
                          </a:cubicBezTo>
                          <a:cubicBezTo>
                            <a:pt x="608" y="134"/>
                            <a:pt x="624" y="136"/>
                            <a:pt x="630" y="143"/>
                          </a:cubicBezTo>
                          <a:cubicBezTo>
                            <a:pt x="642" y="159"/>
                            <a:pt x="582" y="262"/>
                            <a:pt x="622" y="253"/>
                          </a:cubicBezTo>
                          <a:cubicBezTo>
                            <a:pt x="648" y="247"/>
                            <a:pt x="687" y="207"/>
                            <a:pt x="732" y="188"/>
                          </a:cubicBezTo>
                          <a:cubicBezTo>
                            <a:pt x="776" y="169"/>
                            <a:pt x="815" y="179"/>
                            <a:pt x="859" y="163"/>
                          </a:cubicBezTo>
                          <a:cubicBezTo>
                            <a:pt x="918" y="142"/>
                            <a:pt x="929" y="106"/>
                            <a:pt x="946" y="96"/>
                          </a:cubicBezTo>
                          <a:cubicBezTo>
                            <a:pt x="953" y="92"/>
                            <a:pt x="957" y="88"/>
                            <a:pt x="959" y="84"/>
                          </a:cubicBezTo>
                          <a:cubicBezTo>
                            <a:pt x="933" y="81"/>
                            <a:pt x="907" y="80"/>
                            <a:pt x="880" y="80"/>
                          </a:cubicBezTo>
                          <a:close/>
                          <a:moveTo>
                            <a:pt x="1242" y="166"/>
                          </a:moveTo>
                          <a:cubicBezTo>
                            <a:pt x="1222" y="167"/>
                            <a:pt x="1200" y="194"/>
                            <a:pt x="1183" y="202"/>
                          </a:cubicBezTo>
                          <a:cubicBezTo>
                            <a:pt x="1162" y="212"/>
                            <a:pt x="1122" y="217"/>
                            <a:pt x="1110" y="241"/>
                          </a:cubicBezTo>
                          <a:cubicBezTo>
                            <a:pt x="1096" y="270"/>
                            <a:pt x="1140" y="299"/>
                            <a:pt x="1112" y="317"/>
                          </a:cubicBezTo>
                          <a:cubicBezTo>
                            <a:pt x="1090" y="332"/>
                            <a:pt x="1082" y="349"/>
                            <a:pt x="1066" y="353"/>
                          </a:cubicBezTo>
                          <a:cubicBezTo>
                            <a:pt x="1029" y="364"/>
                            <a:pt x="997" y="344"/>
                            <a:pt x="958" y="376"/>
                          </a:cubicBezTo>
                          <a:cubicBezTo>
                            <a:pt x="918" y="408"/>
                            <a:pt x="918" y="482"/>
                            <a:pt x="950" y="497"/>
                          </a:cubicBezTo>
                          <a:cubicBezTo>
                            <a:pt x="981" y="512"/>
                            <a:pt x="1028" y="521"/>
                            <a:pt x="1049" y="490"/>
                          </a:cubicBezTo>
                          <a:cubicBezTo>
                            <a:pt x="1061" y="472"/>
                            <a:pt x="1091" y="435"/>
                            <a:pt x="1107" y="427"/>
                          </a:cubicBezTo>
                          <a:cubicBezTo>
                            <a:pt x="1140" y="412"/>
                            <a:pt x="1160" y="440"/>
                            <a:pt x="1182" y="452"/>
                          </a:cubicBezTo>
                          <a:cubicBezTo>
                            <a:pt x="1223" y="473"/>
                            <a:pt x="1258" y="484"/>
                            <a:pt x="1252" y="502"/>
                          </a:cubicBezTo>
                          <a:cubicBezTo>
                            <a:pt x="1238" y="536"/>
                            <a:pt x="1288" y="511"/>
                            <a:pt x="1283" y="492"/>
                          </a:cubicBezTo>
                          <a:cubicBezTo>
                            <a:pt x="1278" y="475"/>
                            <a:pt x="1244" y="470"/>
                            <a:pt x="1220" y="439"/>
                          </a:cubicBezTo>
                          <a:cubicBezTo>
                            <a:pt x="1213" y="429"/>
                            <a:pt x="1258" y="420"/>
                            <a:pt x="1274" y="442"/>
                          </a:cubicBezTo>
                          <a:cubicBezTo>
                            <a:pt x="1288" y="462"/>
                            <a:pt x="1307" y="500"/>
                            <a:pt x="1318" y="513"/>
                          </a:cubicBezTo>
                          <a:cubicBezTo>
                            <a:pt x="1332" y="528"/>
                            <a:pt x="1422" y="508"/>
                            <a:pt x="1460" y="549"/>
                          </a:cubicBezTo>
                          <a:cubicBezTo>
                            <a:pt x="1476" y="566"/>
                            <a:pt x="1468" y="602"/>
                            <a:pt x="1447" y="612"/>
                          </a:cubicBezTo>
                          <a:cubicBezTo>
                            <a:pt x="1412" y="630"/>
                            <a:pt x="1394" y="616"/>
                            <a:pt x="1354" y="609"/>
                          </a:cubicBezTo>
                          <a:cubicBezTo>
                            <a:pt x="1346" y="608"/>
                            <a:pt x="1294" y="610"/>
                            <a:pt x="1286" y="609"/>
                          </a:cubicBezTo>
                          <a:cubicBezTo>
                            <a:pt x="1221" y="598"/>
                            <a:pt x="1248" y="529"/>
                            <a:pt x="1185" y="508"/>
                          </a:cubicBezTo>
                          <a:cubicBezTo>
                            <a:pt x="1172" y="503"/>
                            <a:pt x="1115" y="504"/>
                            <a:pt x="1091" y="513"/>
                          </a:cubicBezTo>
                          <a:cubicBezTo>
                            <a:pt x="991" y="548"/>
                            <a:pt x="990" y="486"/>
                            <a:pt x="934" y="584"/>
                          </a:cubicBezTo>
                          <a:cubicBezTo>
                            <a:pt x="928" y="596"/>
                            <a:pt x="886" y="623"/>
                            <a:pt x="866" y="651"/>
                          </a:cubicBezTo>
                          <a:cubicBezTo>
                            <a:pt x="852" y="672"/>
                            <a:pt x="840" y="697"/>
                            <a:pt x="838" y="723"/>
                          </a:cubicBezTo>
                          <a:cubicBezTo>
                            <a:pt x="836" y="741"/>
                            <a:pt x="826" y="823"/>
                            <a:pt x="828" y="830"/>
                          </a:cubicBezTo>
                          <a:cubicBezTo>
                            <a:pt x="841" y="894"/>
                            <a:pt x="900" y="955"/>
                            <a:pt x="960" y="980"/>
                          </a:cubicBezTo>
                          <a:cubicBezTo>
                            <a:pt x="991" y="992"/>
                            <a:pt x="1047" y="963"/>
                            <a:pt x="1086" y="950"/>
                          </a:cubicBezTo>
                          <a:cubicBezTo>
                            <a:pt x="1128" y="936"/>
                            <a:pt x="1131" y="952"/>
                            <a:pt x="1149" y="984"/>
                          </a:cubicBezTo>
                          <a:cubicBezTo>
                            <a:pt x="1181" y="1039"/>
                            <a:pt x="1173" y="988"/>
                            <a:pt x="1187" y="1066"/>
                          </a:cubicBezTo>
                          <a:cubicBezTo>
                            <a:pt x="1192" y="1094"/>
                            <a:pt x="1228" y="1144"/>
                            <a:pt x="1227" y="1174"/>
                          </a:cubicBezTo>
                          <a:cubicBezTo>
                            <a:pt x="1226" y="1222"/>
                            <a:pt x="1208" y="1231"/>
                            <a:pt x="1202" y="1272"/>
                          </a:cubicBezTo>
                          <a:cubicBezTo>
                            <a:pt x="1202" y="1277"/>
                            <a:pt x="1254" y="1445"/>
                            <a:pt x="1260" y="1453"/>
                          </a:cubicBezTo>
                          <a:cubicBezTo>
                            <a:pt x="1292" y="1493"/>
                            <a:pt x="1383" y="1396"/>
                            <a:pt x="1430" y="1327"/>
                          </a:cubicBezTo>
                          <a:cubicBezTo>
                            <a:pt x="1437" y="1316"/>
                            <a:pt x="1509" y="1190"/>
                            <a:pt x="1510" y="1186"/>
                          </a:cubicBezTo>
                          <a:cubicBezTo>
                            <a:pt x="1540" y="1096"/>
                            <a:pt x="1464" y="1120"/>
                            <a:pt x="1597" y="949"/>
                          </a:cubicBezTo>
                          <a:cubicBezTo>
                            <a:pt x="1640" y="893"/>
                            <a:pt x="1566" y="861"/>
                            <a:pt x="1596" y="820"/>
                          </a:cubicBezTo>
                          <a:cubicBezTo>
                            <a:pt x="1601" y="814"/>
                            <a:pt x="1629" y="812"/>
                            <a:pt x="1641" y="792"/>
                          </a:cubicBezTo>
                          <a:cubicBezTo>
                            <a:pt x="1654" y="771"/>
                            <a:pt x="1657" y="738"/>
                            <a:pt x="1665" y="724"/>
                          </a:cubicBezTo>
                          <a:cubicBezTo>
                            <a:pt x="1625" y="523"/>
                            <a:pt x="1510" y="349"/>
                            <a:pt x="1350" y="233"/>
                          </a:cubicBezTo>
                          <a:cubicBezTo>
                            <a:pt x="1346" y="231"/>
                            <a:pt x="1343" y="228"/>
                            <a:pt x="1339" y="226"/>
                          </a:cubicBezTo>
                          <a:cubicBezTo>
                            <a:pt x="1320" y="214"/>
                            <a:pt x="1302" y="202"/>
                            <a:pt x="1284" y="190"/>
                          </a:cubicBezTo>
                          <a:cubicBezTo>
                            <a:pt x="1270" y="182"/>
                            <a:pt x="1256" y="174"/>
                            <a:pt x="1242" y="166"/>
                          </a:cubicBezTo>
                          <a:close/>
                          <a:moveTo>
                            <a:pt x="450" y="1554"/>
                          </a:moveTo>
                          <a:cubicBezTo>
                            <a:pt x="430" y="1488"/>
                            <a:pt x="471" y="1480"/>
                            <a:pt x="467" y="1429"/>
                          </a:cubicBezTo>
                          <a:cubicBezTo>
                            <a:pt x="463" y="1378"/>
                            <a:pt x="490" y="1350"/>
                            <a:pt x="539" y="1329"/>
                          </a:cubicBezTo>
                          <a:cubicBezTo>
                            <a:pt x="569" y="1316"/>
                            <a:pt x="545" y="1261"/>
                            <a:pt x="553" y="1228"/>
                          </a:cubicBezTo>
                          <a:cubicBezTo>
                            <a:pt x="564" y="1185"/>
                            <a:pt x="601" y="1161"/>
                            <a:pt x="580" y="1120"/>
                          </a:cubicBezTo>
                          <a:cubicBezTo>
                            <a:pt x="570" y="1102"/>
                            <a:pt x="461" y="1068"/>
                            <a:pt x="421" y="1045"/>
                          </a:cubicBezTo>
                          <a:cubicBezTo>
                            <a:pt x="371" y="1015"/>
                            <a:pt x="437" y="1006"/>
                            <a:pt x="316" y="942"/>
                          </a:cubicBezTo>
                          <a:cubicBezTo>
                            <a:pt x="286" y="926"/>
                            <a:pt x="265" y="884"/>
                            <a:pt x="215" y="868"/>
                          </a:cubicBezTo>
                          <a:cubicBezTo>
                            <a:pt x="184" y="859"/>
                            <a:pt x="161" y="893"/>
                            <a:pt x="133" y="868"/>
                          </a:cubicBezTo>
                          <a:cubicBezTo>
                            <a:pt x="124" y="860"/>
                            <a:pt x="99" y="824"/>
                            <a:pt x="86" y="781"/>
                          </a:cubicBezTo>
                          <a:cubicBezTo>
                            <a:pt x="83" y="806"/>
                            <a:pt x="81" y="830"/>
                            <a:pt x="80" y="855"/>
                          </a:cubicBezTo>
                          <a:cubicBezTo>
                            <a:pt x="109" y="895"/>
                            <a:pt x="134" y="939"/>
                            <a:pt x="133" y="950"/>
                          </a:cubicBezTo>
                          <a:cubicBezTo>
                            <a:pt x="129" y="988"/>
                            <a:pt x="133" y="1030"/>
                            <a:pt x="141" y="1076"/>
                          </a:cubicBezTo>
                          <a:cubicBezTo>
                            <a:pt x="149" y="1126"/>
                            <a:pt x="195" y="1189"/>
                            <a:pt x="238" y="1238"/>
                          </a:cubicBezTo>
                          <a:cubicBezTo>
                            <a:pt x="259" y="1261"/>
                            <a:pt x="253" y="1345"/>
                            <a:pt x="271" y="1388"/>
                          </a:cubicBezTo>
                          <a:cubicBezTo>
                            <a:pt x="274" y="1396"/>
                            <a:pt x="280" y="1406"/>
                            <a:pt x="287" y="1417"/>
                          </a:cubicBezTo>
                          <a:cubicBezTo>
                            <a:pt x="335" y="1470"/>
                            <a:pt x="390" y="1516"/>
                            <a:pt x="450" y="1554"/>
                          </a:cubicBezTo>
                          <a:close/>
                          <a:moveTo>
                            <a:pt x="108" y="668"/>
                          </a:moveTo>
                          <a:cubicBezTo>
                            <a:pt x="126" y="654"/>
                            <a:pt x="153" y="638"/>
                            <a:pt x="177" y="620"/>
                          </a:cubicBezTo>
                          <a:cubicBezTo>
                            <a:pt x="207" y="600"/>
                            <a:pt x="221" y="534"/>
                            <a:pt x="236" y="522"/>
                          </a:cubicBezTo>
                          <a:cubicBezTo>
                            <a:pt x="275" y="492"/>
                            <a:pt x="309" y="452"/>
                            <a:pt x="361" y="445"/>
                          </a:cubicBezTo>
                          <a:cubicBezTo>
                            <a:pt x="376" y="443"/>
                            <a:pt x="367" y="391"/>
                            <a:pt x="390" y="379"/>
                          </a:cubicBezTo>
                          <a:cubicBezTo>
                            <a:pt x="428" y="358"/>
                            <a:pt x="430" y="431"/>
                            <a:pt x="474" y="384"/>
                          </a:cubicBezTo>
                          <a:cubicBezTo>
                            <a:pt x="495" y="362"/>
                            <a:pt x="451" y="295"/>
                            <a:pt x="456" y="274"/>
                          </a:cubicBezTo>
                          <a:cubicBezTo>
                            <a:pt x="465" y="226"/>
                            <a:pt x="514" y="228"/>
                            <a:pt x="512" y="212"/>
                          </a:cubicBezTo>
                          <a:cubicBezTo>
                            <a:pt x="512" y="211"/>
                            <a:pt x="487" y="202"/>
                            <a:pt x="472" y="192"/>
                          </a:cubicBezTo>
                          <a:cubicBezTo>
                            <a:pt x="296" y="296"/>
                            <a:pt x="164" y="466"/>
                            <a:pt x="108" y="6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3305" tIns="31652" rIns="63305" bIns="31652" numCol="1" anchor="t" anchorCtr="0" compatLnSpc="1">
                      <a:prstTxWarp prst="textNoShape">
                        <a:avLst/>
                      </a:prstTxWarp>
                    </a:bodyPr>
                    <a:lstStyle/>
                    <a:p>
                      <a:endParaRPr lang="en-US" sz="1000" dirty="0">
                        <a:latin typeface="+mj-lt"/>
                        <a:sym typeface="+mn-lt"/>
                      </a:endParaRPr>
                    </a:p>
                  </p:txBody>
                </p:sp>
              </p:grpSp>
            </p:grpSp>
            <p:grpSp>
              <p:nvGrpSpPr>
                <p:cNvPr id="29" name="Group 28">
                  <a:extLst>
                    <a:ext uri="{FF2B5EF4-FFF2-40B4-BE49-F238E27FC236}">
                      <a16:creationId xmlns:a16="http://schemas.microsoft.com/office/drawing/2014/main" id="{3BD525E3-BB16-4369-9007-E19F62C087F5}"/>
                    </a:ext>
                  </a:extLst>
                </p:cNvPr>
                <p:cNvGrpSpPr/>
                <p:nvPr/>
              </p:nvGrpSpPr>
              <p:grpSpPr>
                <a:xfrm>
                  <a:off x="3020059" y="1716813"/>
                  <a:ext cx="1305057" cy="315753"/>
                  <a:chOff x="3387192" y="1740555"/>
                  <a:chExt cx="1305057" cy="315753"/>
                </a:xfrm>
              </p:grpSpPr>
              <p:sp>
                <p:nvSpPr>
                  <p:cNvPr id="108" name="Rounded Rectangle 107"/>
                  <p:cNvSpPr>
                    <a:spLocks/>
                  </p:cNvSpPr>
                  <p:nvPr/>
                </p:nvSpPr>
                <p:spPr>
                  <a:xfrm>
                    <a:off x="3387192" y="1740555"/>
                    <a:ext cx="1305057" cy="315753"/>
                  </a:xfrm>
                  <a:prstGeom prst="roundRect">
                    <a:avLst>
                      <a:gd name="adj" fmla="val 0"/>
                    </a:avLst>
                  </a:prstGeom>
                  <a:noFill/>
                  <a:ln w="9525">
                    <a:noFill/>
                  </a:ln>
                  <a:effectLst/>
                </p:spPr>
                <p:style>
                  <a:lnRef idx="1">
                    <a:schemeClr val="accent1"/>
                  </a:lnRef>
                  <a:fillRef idx="0">
                    <a:schemeClr val="accent1"/>
                  </a:fillRef>
                  <a:effectRef idx="0">
                    <a:schemeClr val="accent1"/>
                  </a:effectRef>
                  <a:fontRef idx="minor">
                    <a:schemeClr val="tx1"/>
                  </a:fontRef>
                </p:style>
                <p:txBody>
                  <a:bodyPr lIns="49847" tIns="49847" rIns="49847" bIns="49847" rtlCol="0" anchor="t" anchorCtr="0">
                    <a:noAutofit/>
                  </a:bodyPr>
                  <a:lstStyle/>
                  <a:p>
                    <a:pPr>
                      <a:lnSpc>
                        <a:spcPct val="90000"/>
                      </a:lnSpc>
                      <a:spcBef>
                        <a:spcPts val="277"/>
                      </a:spcBef>
                    </a:pPr>
                    <a:endParaRPr lang="en-US" sz="1000" dirty="0">
                      <a:latin typeface="+mj-lt"/>
                    </a:endParaRPr>
                  </a:p>
                </p:txBody>
              </p:sp>
              <p:sp>
                <p:nvSpPr>
                  <p:cNvPr id="62" name="TextBox 61">
                    <a:extLst>
                      <a:ext uri="{FF2B5EF4-FFF2-40B4-BE49-F238E27FC236}">
                        <a16:creationId xmlns:a16="http://schemas.microsoft.com/office/drawing/2014/main" id="{CCF1358E-77CD-4C50-B19F-BC7431A6C974}"/>
                      </a:ext>
                    </a:extLst>
                  </p:cNvPr>
                  <p:cNvSpPr txBox="1"/>
                  <p:nvPr/>
                </p:nvSpPr>
                <p:spPr>
                  <a:xfrm>
                    <a:off x="3507613" y="1763404"/>
                    <a:ext cx="1005748" cy="276999"/>
                  </a:xfrm>
                  <a:prstGeom prst="rect">
                    <a:avLst/>
                  </a:prstGeom>
                  <a:noFill/>
                  <a:ln w="9525">
                    <a:noFill/>
                  </a:ln>
                </p:spPr>
                <p:txBody>
                  <a:bodyPr vert="horz" wrap="square" lIns="0" tIns="0" rIns="0" bIns="0" rtlCol="0">
                    <a:spAutoFit/>
                  </a:bodyPr>
                  <a:lstStyle/>
                  <a:p>
                    <a:pPr algn="ctr">
                      <a:lnSpc>
                        <a:spcPct val="90000"/>
                      </a:lnSpc>
                      <a:spcBef>
                        <a:spcPts val="277"/>
                      </a:spcBef>
                      <a:buClr>
                        <a:srgbClr val="000000"/>
                      </a:buClr>
                      <a:buSzPct val="100000"/>
                    </a:pPr>
                    <a:r>
                      <a:rPr lang="en-US" sz="1000" b="1" dirty="0" err="1">
                        <a:solidFill>
                          <a:srgbClr val="DE002B"/>
                        </a:solidFill>
                        <a:latin typeface="+mj-lt"/>
                      </a:rPr>
                      <a:t>Specialised</a:t>
                    </a:r>
                    <a:br>
                      <a:rPr lang="en-US" sz="1000" b="1" dirty="0">
                        <a:solidFill>
                          <a:srgbClr val="DE002B"/>
                        </a:solidFill>
                        <a:latin typeface="+mj-lt"/>
                      </a:rPr>
                    </a:br>
                    <a:r>
                      <a:rPr lang="en-US" sz="1000" b="1" dirty="0">
                        <a:solidFill>
                          <a:srgbClr val="DE002B"/>
                        </a:solidFill>
                        <a:latin typeface="+mj-lt"/>
                      </a:rPr>
                      <a:t>solutions</a:t>
                    </a:r>
                  </a:p>
                </p:txBody>
              </p:sp>
              <p:sp>
                <p:nvSpPr>
                  <p:cNvPr id="70" name="Freeform 10">
                    <a:extLst>
                      <a:ext uri="{FF2B5EF4-FFF2-40B4-BE49-F238E27FC236}">
                        <a16:creationId xmlns:a16="http://schemas.microsoft.com/office/drawing/2014/main" id="{B999B31C-3A0D-4A18-91FE-EC4F873E8383}"/>
                      </a:ext>
                    </a:extLst>
                  </p:cNvPr>
                  <p:cNvSpPr>
                    <a:spLocks noChangeAspect="1" noEditPoints="1"/>
                  </p:cNvSpPr>
                  <p:nvPr/>
                </p:nvSpPr>
                <p:spPr bwMode="auto">
                  <a:xfrm>
                    <a:off x="4452743" y="1771553"/>
                    <a:ext cx="196967" cy="198165"/>
                  </a:xfrm>
                  <a:custGeom>
                    <a:avLst/>
                    <a:gdLst>
                      <a:gd name="T0" fmla="*/ 3101 w 5261"/>
                      <a:gd name="T1" fmla="*/ 2218 h 4781"/>
                      <a:gd name="T2" fmla="*/ 3052 w 5261"/>
                      <a:gd name="T3" fmla="*/ 2339 h 4781"/>
                      <a:gd name="T4" fmla="*/ 3147 w 5261"/>
                      <a:gd name="T5" fmla="*/ 2489 h 4781"/>
                      <a:gd name="T6" fmla="*/ 3069 w 5261"/>
                      <a:gd name="T7" fmla="*/ 3057 h 4781"/>
                      <a:gd name="T8" fmla="*/ 3064 w 5261"/>
                      <a:gd name="T9" fmla="*/ 3199 h 4781"/>
                      <a:gd name="T10" fmla="*/ 3186 w 5261"/>
                      <a:gd name="T11" fmla="*/ 3296 h 4781"/>
                      <a:gd name="T12" fmla="*/ 4163 w 5261"/>
                      <a:gd name="T13" fmla="*/ 2870 h 4781"/>
                      <a:gd name="T14" fmla="*/ 4227 w 5261"/>
                      <a:gd name="T15" fmla="*/ 2728 h 4781"/>
                      <a:gd name="T16" fmla="*/ 4131 w 5261"/>
                      <a:gd name="T17" fmla="*/ 2580 h 4781"/>
                      <a:gd name="T18" fmla="*/ 2010 w 5261"/>
                      <a:gd name="T19" fmla="*/ 2174 h 4781"/>
                      <a:gd name="T20" fmla="*/ 1051 w 5261"/>
                      <a:gd name="T21" fmla="*/ 2656 h 4781"/>
                      <a:gd name="T22" fmla="*/ 1051 w 5261"/>
                      <a:gd name="T23" fmla="*/ 2813 h 4781"/>
                      <a:gd name="T24" fmla="*/ 2010 w 5261"/>
                      <a:gd name="T25" fmla="*/ 3294 h 4781"/>
                      <a:gd name="T26" fmla="*/ 2160 w 5261"/>
                      <a:gd name="T27" fmla="*/ 3251 h 4781"/>
                      <a:gd name="T28" fmla="*/ 2209 w 5261"/>
                      <a:gd name="T29" fmla="*/ 3130 h 4781"/>
                      <a:gd name="T30" fmla="*/ 2114 w 5261"/>
                      <a:gd name="T31" fmla="*/ 2980 h 4781"/>
                      <a:gd name="T32" fmla="*/ 2192 w 5261"/>
                      <a:gd name="T33" fmla="*/ 2412 h 4781"/>
                      <a:gd name="T34" fmla="*/ 2197 w 5261"/>
                      <a:gd name="T35" fmla="*/ 2270 h 4781"/>
                      <a:gd name="T36" fmla="*/ 2075 w 5261"/>
                      <a:gd name="T37" fmla="*/ 2173 h 4781"/>
                      <a:gd name="T38" fmla="*/ 2811 w 5261"/>
                      <a:gd name="T39" fmla="*/ 1734 h 4781"/>
                      <a:gd name="T40" fmla="*/ 2187 w 5261"/>
                      <a:gd name="T41" fmla="*/ 3575 h 4781"/>
                      <a:gd name="T42" fmla="*/ 2238 w 5261"/>
                      <a:gd name="T43" fmla="*/ 3714 h 4781"/>
                      <a:gd name="T44" fmla="*/ 2354 w 5261"/>
                      <a:gd name="T45" fmla="*/ 3758 h 4781"/>
                      <a:gd name="T46" fmla="*/ 2496 w 5261"/>
                      <a:gd name="T47" fmla="*/ 3677 h 4781"/>
                      <a:gd name="T48" fmla="*/ 3071 w 5261"/>
                      <a:gd name="T49" fmla="*/ 1825 h 4781"/>
                      <a:gd name="T50" fmla="*/ 2972 w 5261"/>
                      <a:gd name="T51" fmla="*/ 1713 h 4781"/>
                      <a:gd name="T52" fmla="*/ 4620 w 5261"/>
                      <a:gd name="T53" fmla="*/ 420 h 4781"/>
                      <a:gd name="T54" fmla="*/ 4535 w 5261"/>
                      <a:gd name="T55" fmla="*/ 531 h 4781"/>
                      <a:gd name="T56" fmla="*/ 4592 w 5261"/>
                      <a:gd name="T57" fmla="*/ 764 h 4781"/>
                      <a:gd name="T58" fmla="*/ 4827 w 5261"/>
                      <a:gd name="T59" fmla="*/ 764 h 4781"/>
                      <a:gd name="T60" fmla="*/ 4884 w 5261"/>
                      <a:gd name="T61" fmla="*/ 531 h 4781"/>
                      <a:gd name="T62" fmla="*/ 4800 w 5261"/>
                      <a:gd name="T63" fmla="*/ 420 h 4781"/>
                      <a:gd name="T64" fmla="*/ 4050 w 5261"/>
                      <a:gd name="T65" fmla="*/ 431 h 4781"/>
                      <a:gd name="T66" fmla="*/ 3991 w 5261"/>
                      <a:gd name="T67" fmla="*/ 664 h 4781"/>
                      <a:gd name="T68" fmla="*/ 4077 w 5261"/>
                      <a:gd name="T69" fmla="*/ 777 h 4781"/>
                      <a:gd name="T70" fmla="*/ 4309 w 5261"/>
                      <a:gd name="T71" fmla="*/ 747 h 4781"/>
                      <a:gd name="T72" fmla="*/ 4337 w 5261"/>
                      <a:gd name="T73" fmla="*/ 501 h 4781"/>
                      <a:gd name="T74" fmla="*/ 4226 w 5261"/>
                      <a:gd name="T75" fmla="*/ 415 h 4781"/>
                      <a:gd name="T76" fmla="*/ 3484 w 5261"/>
                      <a:gd name="T77" fmla="*/ 448 h 4781"/>
                      <a:gd name="T78" fmla="*/ 3454 w 5261"/>
                      <a:gd name="T79" fmla="*/ 696 h 4781"/>
                      <a:gd name="T80" fmla="*/ 3565 w 5261"/>
                      <a:gd name="T81" fmla="*/ 780 h 4781"/>
                      <a:gd name="T82" fmla="*/ 3784 w 5261"/>
                      <a:gd name="T83" fmla="*/ 723 h 4781"/>
                      <a:gd name="T84" fmla="*/ 3784 w 5261"/>
                      <a:gd name="T85" fmla="*/ 472 h 4781"/>
                      <a:gd name="T86" fmla="*/ 3565 w 5261"/>
                      <a:gd name="T87" fmla="*/ 415 h 4781"/>
                      <a:gd name="T88" fmla="*/ 5090 w 5261"/>
                      <a:gd name="T89" fmla="*/ 35 h 4781"/>
                      <a:gd name="T90" fmla="*/ 5245 w 5261"/>
                      <a:gd name="T91" fmla="*/ 217 h 4781"/>
                      <a:gd name="T92" fmla="*/ 5245 w 5261"/>
                      <a:gd name="T93" fmla="*/ 4564 h 4781"/>
                      <a:gd name="T94" fmla="*/ 5090 w 5261"/>
                      <a:gd name="T95" fmla="*/ 4744 h 4781"/>
                      <a:gd name="T96" fmla="*/ 265 w 5261"/>
                      <a:gd name="T97" fmla="*/ 4776 h 4781"/>
                      <a:gd name="T98" fmla="*/ 61 w 5261"/>
                      <a:gd name="T99" fmla="*/ 4650 h 4781"/>
                      <a:gd name="T100" fmla="*/ 0 w 5261"/>
                      <a:gd name="T101" fmla="*/ 318 h 4781"/>
                      <a:gd name="T102" fmla="*/ 93 w 5261"/>
                      <a:gd name="T103" fmla="*/ 93 h 4781"/>
                      <a:gd name="T104" fmla="*/ 316 w 5261"/>
                      <a:gd name="T105" fmla="*/ 0 h 4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1" h="4781">
                        <a:moveTo>
                          <a:pt x="3216" y="2171"/>
                        </a:moveTo>
                        <a:lnTo>
                          <a:pt x="3186" y="2173"/>
                        </a:lnTo>
                        <a:lnTo>
                          <a:pt x="3155" y="2182"/>
                        </a:lnTo>
                        <a:lnTo>
                          <a:pt x="3128" y="2197"/>
                        </a:lnTo>
                        <a:lnTo>
                          <a:pt x="3101" y="2218"/>
                        </a:lnTo>
                        <a:lnTo>
                          <a:pt x="3080" y="2241"/>
                        </a:lnTo>
                        <a:lnTo>
                          <a:pt x="3064" y="2270"/>
                        </a:lnTo>
                        <a:lnTo>
                          <a:pt x="3055" y="2302"/>
                        </a:lnTo>
                        <a:lnTo>
                          <a:pt x="3052" y="2336"/>
                        </a:lnTo>
                        <a:lnTo>
                          <a:pt x="3052" y="2339"/>
                        </a:lnTo>
                        <a:lnTo>
                          <a:pt x="3056" y="2377"/>
                        </a:lnTo>
                        <a:lnTo>
                          <a:pt x="3069" y="2412"/>
                        </a:lnTo>
                        <a:lnTo>
                          <a:pt x="3088" y="2442"/>
                        </a:lnTo>
                        <a:lnTo>
                          <a:pt x="3115" y="2468"/>
                        </a:lnTo>
                        <a:lnTo>
                          <a:pt x="3147" y="2489"/>
                        </a:lnTo>
                        <a:lnTo>
                          <a:pt x="3677" y="2734"/>
                        </a:lnTo>
                        <a:lnTo>
                          <a:pt x="3147" y="2980"/>
                        </a:lnTo>
                        <a:lnTo>
                          <a:pt x="3115" y="3001"/>
                        </a:lnTo>
                        <a:lnTo>
                          <a:pt x="3088" y="3026"/>
                        </a:lnTo>
                        <a:lnTo>
                          <a:pt x="3069" y="3057"/>
                        </a:lnTo>
                        <a:lnTo>
                          <a:pt x="3056" y="3092"/>
                        </a:lnTo>
                        <a:lnTo>
                          <a:pt x="3052" y="3130"/>
                        </a:lnTo>
                        <a:lnTo>
                          <a:pt x="3052" y="3133"/>
                        </a:lnTo>
                        <a:lnTo>
                          <a:pt x="3055" y="3167"/>
                        </a:lnTo>
                        <a:lnTo>
                          <a:pt x="3064" y="3199"/>
                        </a:lnTo>
                        <a:lnTo>
                          <a:pt x="3080" y="3227"/>
                        </a:lnTo>
                        <a:lnTo>
                          <a:pt x="3101" y="3251"/>
                        </a:lnTo>
                        <a:lnTo>
                          <a:pt x="3128" y="3272"/>
                        </a:lnTo>
                        <a:lnTo>
                          <a:pt x="3155" y="3286"/>
                        </a:lnTo>
                        <a:lnTo>
                          <a:pt x="3186" y="3296"/>
                        </a:lnTo>
                        <a:lnTo>
                          <a:pt x="3216" y="3297"/>
                        </a:lnTo>
                        <a:lnTo>
                          <a:pt x="3251" y="3294"/>
                        </a:lnTo>
                        <a:lnTo>
                          <a:pt x="3286" y="3283"/>
                        </a:lnTo>
                        <a:lnTo>
                          <a:pt x="4131" y="2889"/>
                        </a:lnTo>
                        <a:lnTo>
                          <a:pt x="4163" y="2870"/>
                        </a:lnTo>
                        <a:lnTo>
                          <a:pt x="4190" y="2843"/>
                        </a:lnTo>
                        <a:lnTo>
                          <a:pt x="4210" y="2813"/>
                        </a:lnTo>
                        <a:lnTo>
                          <a:pt x="4222" y="2777"/>
                        </a:lnTo>
                        <a:lnTo>
                          <a:pt x="4227" y="2741"/>
                        </a:lnTo>
                        <a:lnTo>
                          <a:pt x="4227" y="2728"/>
                        </a:lnTo>
                        <a:lnTo>
                          <a:pt x="4222" y="2691"/>
                        </a:lnTo>
                        <a:lnTo>
                          <a:pt x="4210" y="2656"/>
                        </a:lnTo>
                        <a:lnTo>
                          <a:pt x="4190" y="2626"/>
                        </a:lnTo>
                        <a:lnTo>
                          <a:pt x="4163" y="2599"/>
                        </a:lnTo>
                        <a:lnTo>
                          <a:pt x="4131" y="2580"/>
                        </a:lnTo>
                        <a:lnTo>
                          <a:pt x="3286" y="2186"/>
                        </a:lnTo>
                        <a:lnTo>
                          <a:pt x="3253" y="2174"/>
                        </a:lnTo>
                        <a:lnTo>
                          <a:pt x="3216" y="2171"/>
                        </a:lnTo>
                        <a:close/>
                        <a:moveTo>
                          <a:pt x="2045" y="2171"/>
                        </a:moveTo>
                        <a:lnTo>
                          <a:pt x="2010" y="2174"/>
                        </a:lnTo>
                        <a:lnTo>
                          <a:pt x="1975" y="2186"/>
                        </a:lnTo>
                        <a:lnTo>
                          <a:pt x="1129" y="2580"/>
                        </a:lnTo>
                        <a:lnTo>
                          <a:pt x="1097" y="2599"/>
                        </a:lnTo>
                        <a:lnTo>
                          <a:pt x="1070" y="2626"/>
                        </a:lnTo>
                        <a:lnTo>
                          <a:pt x="1051" y="2656"/>
                        </a:lnTo>
                        <a:lnTo>
                          <a:pt x="1038" y="2691"/>
                        </a:lnTo>
                        <a:lnTo>
                          <a:pt x="1034" y="2728"/>
                        </a:lnTo>
                        <a:lnTo>
                          <a:pt x="1034" y="2741"/>
                        </a:lnTo>
                        <a:lnTo>
                          <a:pt x="1038" y="2777"/>
                        </a:lnTo>
                        <a:lnTo>
                          <a:pt x="1051" y="2813"/>
                        </a:lnTo>
                        <a:lnTo>
                          <a:pt x="1070" y="2843"/>
                        </a:lnTo>
                        <a:lnTo>
                          <a:pt x="1097" y="2870"/>
                        </a:lnTo>
                        <a:lnTo>
                          <a:pt x="1129" y="2889"/>
                        </a:lnTo>
                        <a:lnTo>
                          <a:pt x="1975" y="3283"/>
                        </a:lnTo>
                        <a:lnTo>
                          <a:pt x="2010" y="3294"/>
                        </a:lnTo>
                        <a:lnTo>
                          <a:pt x="2045" y="3297"/>
                        </a:lnTo>
                        <a:lnTo>
                          <a:pt x="2075" y="3296"/>
                        </a:lnTo>
                        <a:lnTo>
                          <a:pt x="2106" y="3286"/>
                        </a:lnTo>
                        <a:lnTo>
                          <a:pt x="2133" y="3272"/>
                        </a:lnTo>
                        <a:lnTo>
                          <a:pt x="2160" y="3251"/>
                        </a:lnTo>
                        <a:lnTo>
                          <a:pt x="2181" y="3227"/>
                        </a:lnTo>
                        <a:lnTo>
                          <a:pt x="2197" y="3199"/>
                        </a:lnTo>
                        <a:lnTo>
                          <a:pt x="2206" y="3167"/>
                        </a:lnTo>
                        <a:lnTo>
                          <a:pt x="2209" y="3133"/>
                        </a:lnTo>
                        <a:lnTo>
                          <a:pt x="2209" y="3130"/>
                        </a:lnTo>
                        <a:lnTo>
                          <a:pt x="2204" y="3092"/>
                        </a:lnTo>
                        <a:lnTo>
                          <a:pt x="2192" y="3057"/>
                        </a:lnTo>
                        <a:lnTo>
                          <a:pt x="2173" y="3026"/>
                        </a:lnTo>
                        <a:lnTo>
                          <a:pt x="2145" y="3001"/>
                        </a:lnTo>
                        <a:lnTo>
                          <a:pt x="2114" y="2980"/>
                        </a:lnTo>
                        <a:lnTo>
                          <a:pt x="1586" y="2734"/>
                        </a:lnTo>
                        <a:lnTo>
                          <a:pt x="2114" y="2489"/>
                        </a:lnTo>
                        <a:lnTo>
                          <a:pt x="2145" y="2468"/>
                        </a:lnTo>
                        <a:lnTo>
                          <a:pt x="2173" y="2442"/>
                        </a:lnTo>
                        <a:lnTo>
                          <a:pt x="2192" y="2412"/>
                        </a:lnTo>
                        <a:lnTo>
                          <a:pt x="2204" y="2377"/>
                        </a:lnTo>
                        <a:lnTo>
                          <a:pt x="2209" y="2339"/>
                        </a:lnTo>
                        <a:lnTo>
                          <a:pt x="2209" y="2336"/>
                        </a:lnTo>
                        <a:lnTo>
                          <a:pt x="2206" y="2302"/>
                        </a:lnTo>
                        <a:lnTo>
                          <a:pt x="2197" y="2270"/>
                        </a:lnTo>
                        <a:lnTo>
                          <a:pt x="2181" y="2241"/>
                        </a:lnTo>
                        <a:lnTo>
                          <a:pt x="2160" y="2218"/>
                        </a:lnTo>
                        <a:lnTo>
                          <a:pt x="2133" y="2197"/>
                        </a:lnTo>
                        <a:lnTo>
                          <a:pt x="2106" y="2182"/>
                        </a:lnTo>
                        <a:lnTo>
                          <a:pt x="2075" y="2173"/>
                        </a:lnTo>
                        <a:lnTo>
                          <a:pt x="2045" y="2171"/>
                        </a:lnTo>
                        <a:close/>
                        <a:moveTo>
                          <a:pt x="2908" y="1702"/>
                        </a:moveTo>
                        <a:lnTo>
                          <a:pt x="2873" y="1705"/>
                        </a:lnTo>
                        <a:lnTo>
                          <a:pt x="2839" y="1717"/>
                        </a:lnTo>
                        <a:lnTo>
                          <a:pt x="2811" y="1734"/>
                        </a:lnTo>
                        <a:lnTo>
                          <a:pt x="2785" y="1757"/>
                        </a:lnTo>
                        <a:lnTo>
                          <a:pt x="2764" y="1784"/>
                        </a:lnTo>
                        <a:lnTo>
                          <a:pt x="2750" y="1817"/>
                        </a:lnTo>
                        <a:lnTo>
                          <a:pt x="2193" y="3543"/>
                        </a:lnTo>
                        <a:lnTo>
                          <a:pt x="2187" y="3575"/>
                        </a:lnTo>
                        <a:lnTo>
                          <a:pt x="2185" y="3605"/>
                        </a:lnTo>
                        <a:lnTo>
                          <a:pt x="2190" y="3636"/>
                        </a:lnTo>
                        <a:lnTo>
                          <a:pt x="2201" y="3664"/>
                        </a:lnTo>
                        <a:lnTo>
                          <a:pt x="2217" y="3691"/>
                        </a:lnTo>
                        <a:lnTo>
                          <a:pt x="2238" y="3714"/>
                        </a:lnTo>
                        <a:lnTo>
                          <a:pt x="2262" y="3733"/>
                        </a:lnTo>
                        <a:lnTo>
                          <a:pt x="2289" y="3747"/>
                        </a:lnTo>
                        <a:lnTo>
                          <a:pt x="2319" y="3755"/>
                        </a:lnTo>
                        <a:lnTo>
                          <a:pt x="2350" y="3758"/>
                        </a:lnTo>
                        <a:lnTo>
                          <a:pt x="2354" y="3758"/>
                        </a:lnTo>
                        <a:lnTo>
                          <a:pt x="2390" y="3755"/>
                        </a:lnTo>
                        <a:lnTo>
                          <a:pt x="2421" y="3744"/>
                        </a:lnTo>
                        <a:lnTo>
                          <a:pt x="2450" y="3727"/>
                        </a:lnTo>
                        <a:lnTo>
                          <a:pt x="2476" y="3704"/>
                        </a:lnTo>
                        <a:lnTo>
                          <a:pt x="2496" y="3677"/>
                        </a:lnTo>
                        <a:lnTo>
                          <a:pt x="2511" y="3644"/>
                        </a:lnTo>
                        <a:lnTo>
                          <a:pt x="3067" y="1918"/>
                        </a:lnTo>
                        <a:lnTo>
                          <a:pt x="3074" y="1886"/>
                        </a:lnTo>
                        <a:lnTo>
                          <a:pt x="3075" y="1855"/>
                        </a:lnTo>
                        <a:lnTo>
                          <a:pt x="3071" y="1825"/>
                        </a:lnTo>
                        <a:lnTo>
                          <a:pt x="3060" y="1796"/>
                        </a:lnTo>
                        <a:lnTo>
                          <a:pt x="3044" y="1769"/>
                        </a:lnTo>
                        <a:lnTo>
                          <a:pt x="3023" y="1747"/>
                        </a:lnTo>
                        <a:lnTo>
                          <a:pt x="2999" y="1728"/>
                        </a:lnTo>
                        <a:lnTo>
                          <a:pt x="2972" y="1713"/>
                        </a:lnTo>
                        <a:lnTo>
                          <a:pt x="2943" y="1705"/>
                        </a:lnTo>
                        <a:lnTo>
                          <a:pt x="2911" y="1702"/>
                        </a:lnTo>
                        <a:lnTo>
                          <a:pt x="2908" y="1702"/>
                        </a:lnTo>
                        <a:close/>
                        <a:moveTo>
                          <a:pt x="4651" y="415"/>
                        </a:moveTo>
                        <a:lnTo>
                          <a:pt x="4620" y="420"/>
                        </a:lnTo>
                        <a:lnTo>
                          <a:pt x="4592" y="431"/>
                        </a:lnTo>
                        <a:lnTo>
                          <a:pt x="4569" y="448"/>
                        </a:lnTo>
                        <a:lnTo>
                          <a:pt x="4551" y="472"/>
                        </a:lnTo>
                        <a:lnTo>
                          <a:pt x="4538" y="501"/>
                        </a:lnTo>
                        <a:lnTo>
                          <a:pt x="4535" y="531"/>
                        </a:lnTo>
                        <a:lnTo>
                          <a:pt x="4535" y="664"/>
                        </a:lnTo>
                        <a:lnTo>
                          <a:pt x="4538" y="696"/>
                        </a:lnTo>
                        <a:lnTo>
                          <a:pt x="4551" y="723"/>
                        </a:lnTo>
                        <a:lnTo>
                          <a:pt x="4569" y="747"/>
                        </a:lnTo>
                        <a:lnTo>
                          <a:pt x="4592" y="764"/>
                        </a:lnTo>
                        <a:lnTo>
                          <a:pt x="4620" y="777"/>
                        </a:lnTo>
                        <a:lnTo>
                          <a:pt x="4651" y="780"/>
                        </a:lnTo>
                        <a:lnTo>
                          <a:pt x="4768" y="780"/>
                        </a:lnTo>
                        <a:lnTo>
                          <a:pt x="4800" y="777"/>
                        </a:lnTo>
                        <a:lnTo>
                          <a:pt x="4827" y="764"/>
                        </a:lnTo>
                        <a:lnTo>
                          <a:pt x="4851" y="747"/>
                        </a:lnTo>
                        <a:lnTo>
                          <a:pt x="4868" y="723"/>
                        </a:lnTo>
                        <a:lnTo>
                          <a:pt x="4881" y="696"/>
                        </a:lnTo>
                        <a:lnTo>
                          <a:pt x="4884" y="664"/>
                        </a:lnTo>
                        <a:lnTo>
                          <a:pt x="4884" y="531"/>
                        </a:lnTo>
                        <a:lnTo>
                          <a:pt x="4881" y="501"/>
                        </a:lnTo>
                        <a:lnTo>
                          <a:pt x="4868" y="472"/>
                        </a:lnTo>
                        <a:lnTo>
                          <a:pt x="4851" y="448"/>
                        </a:lnTo>
                        <a:lnTo>
                          <a:pt x="4827" y="431"/>
                        </a:lnTo>
                        <a:lnTo>
                          <a:pt x="4800" y="420"/>
                        </a:lnTo>
                        <a:lnTo>
                          <a:pt x="4768" y="415"/>
                        </a:lnTo>
                        <a:lnTo>
                          <a:pt x="4651" y="415"/>
                        </a:lnTo>
                        <a:close/>
                        <a:moveTo>
                          <a:pt x="4109" y="415"/>
                        </a:moveTo>
                        <a:lnTo>
                          <a:pt x="4077" y="420"/>
                        </a:lnTo>
                        <a:lnTo>
                          <a:pt x="4050" y="431"/>
                        </a:lnTo>
                        <a:lnTo>
                          <a:pt x="4026" y="448"/>
                        </a:lnTo>
                        <a:lnTo>
                          <a:pt x="4007" y="472"/>
                        </a:lnTo>
                        <a:lnTo>
                          <a:pt x="3996" y="501"/>
                        </a:lnTo>
                        <a:lnTo>
                          <a:pt x="3991" y="531"/>
                        </a:lnTo>
                        <a:lnTo>
                          <a:pt x="3991" y="664"/>
                        </a:lnTo>
                        <a:lnTo>
                          <a:pt x="3996" y="696"/>
                        </a:lnTo>
                        <a:lnTo>
                          <a:pt x="4007" y="723"/>
                        </a:lnTo>
                        <a:lnTo>
                          <a:pt x="4026" y="747"/>
                        </a:lnTo>
                        <a:lnTo>
                          <a:pt x="4050" y="764"/>
                        </a:lnTo>
                        <a:lnTo>
                          <a:pt x="4077" y="777"/>
                        </a:lnTo>
                        <a:lnTo>
                          <a:pt x="4109" y="780"/>
                        </a:lnTo>
                        <a:lnTo>
                          <a:pt x="4226" y="780"/>
                        </a:lnTo>
                        <a:lnTo>
                          <a:pt x="4256" y="777"/>
                        </a:lnTo>
                        <a:lnTo>
                          <a:pt x="4285" y="764"/>
                        </a:lnTo>
                        <a:lnTo>
                          <a:pt x="4309" y="747"/>
                        </a:lnTo>
                        <a:lnTo>
                          <a:pt x="4326" y="723"/>
                        </a:lnTo>
                        <a:lnTo>
                          <a:pt x="4337" y="696"/>
                        </a:lnTo>
                        <a:lnTo>
                          <a:pt x="4342" y="664"/>
                        </a:lnTo>
                        <a:lnTo>
                          <a:pt x="4342" y="531"/>
                        </a:lnTo>
                        <a:lnTo>
                          <a:pt x="4337" y="501"/>
                        </a:lnTo>
                        <a:lnTo>
                          <a:pt x="4326" y="472"/>
                        </a:lnTo>
                        <a:lnTo>
                          <a:pt x="4309" y="448"/>
                        </a:lnTo>
                        <a:lnTo>
                          <a:pt x="4285" y="431"/>
                        </a:lnTo>
                        <a:lnTo>
                          <a:pt x="4256" y="420"/>
                        </a:lnTo>
                        <a:lnTo>
                          <a:pt x="4226" y="415"/>
                        </a:lnTo>
                        <a:lnTo>
                          <a:pt x="4109" y="415"/>
                        </a:lnTo>
                        <a:close/>
                        <a:moveTo>
                          <a:pt x="3565" y="415"/>
                        </a:moveTo>
                        <a:lnTo>
                          <a:pt x="3535" y="420"/>
                        </a:lnTo>
                        <a:lnTo>
                          <a:pt x="3506" y="431"/>
                        </a:lnTo>
                        <a:lnTo>
                          <a:pt x="3484" y="448"/>
                        </a:lnTo>
                        <a:lnTo>
                          <a:pt x="3465" y="472"/>
                        </a:lnTo>
                        <a:lnTo>
                          <a:pt x="3454" y="501"/>
                        </a:lnTo>
                        <a:lnTo>
                          <a:pt x="3449" y="531"/>
                        </a:lnTo>
                        <a:lnTo>
                          <a:pt x="3449" y="664"/>
                        </a:lnTo>
                        <a:lnTo>
                          <a:pt x="3454" y="696"/>
                        </a:lnTo>
                        <a:lnTo>
                          <a:pt x="3465" y="723"/>
                        </a:lnTo>
                        <a:lnTo>
                          <a:pt x="3484" y="747"/>
                        </a:lnTo>
                        <a:lnTo>
                          <a:pt x="3506" y="764"/>
                        </a:lnTo>
                        <a:lnTo>
                          <a:pt x="3535" y="777"/>
                        </a:lnTo>
                        <a:lnTo>
                          <a:pt x="3565" y="780"/>
                        </a:lnTo>
                        <a:lnTo>
                          <a:pt x="3682" y="780"/>
                        </a:lnTo>
                        <a:lnTo>
                          <a:pt x="3714" y="777"/>
                        </a:lnTo>
                        <a:lnTo>
                          <a:pt x="3741" y="764"/>
                        </a:lnTo>
                        <a:lnTo>
                          <a:pt x="3765" y="747"/>
                        </a:lnTo>
                        <a:lnTo>
                          <a:pt x="3784" y="723"/>
                        </a:lnTo>
                        <a:lnTo>
                          <a:pt x="3795" y="696"/>
                        </a:lnTo>
                        <a:lnTo>
                          <a:pt x="3800" y="664"/>
                        </a:lnTo>
                        <a:lnTo>
                          <a:pt x="3800" y="531"/>
                        </a:lnTo>
                        <a:lnTo>
                          <a:pt x="3795" y="501"/>
                        </a:lnTo>
                        <a:lnTo>
                          <a:pt x="3784" y="472"/>
                        </a:lnTo>
                        <a:lnTo>
                          <a:pt x="3765" y="448"/>
                        </a:lnTo>
                        <a:lnTo>
                          <a:pt x="3741" y="431"/>
                        </a:lnTo>
                        <a:lnTo>
                          <a:pt x="3714" y="420"/>
                        </a:lnTo>
                        <a:lnTo>
                          <a:pt x="3682" y="415"/>
                        </a:lnTo>
                        <a:lnTo>
                          <a:pt x="3565" y="415"/>
                        </a:lnTo>
                        <a:close/>
                        <a:moveTo>
                          <a:pt x="316" y="0"/>
                        </a:moveTo>
                        <a:lnTo>
                          <a:pt x="4945" y="0"/>
                        </a:lnTo>
                        <a:lnTo>
                          <a:pt x="4996" y="5"/>
                        </a:lnTo>
                        <a:lnTo>
                          <a:pt x="5045" y="16"/>
                        </a:lnTo>
                        <a:lnTo>
                          <a:pt x="5090" y="35"/>
                        </a:lnTo>
                        <a:lnTo>
                          <a:pt x="5132" y="62"/>
                        </a:lnTo>
                        <a:lnTo>
                          <a:pt x="5168" y="93"/>
                        </a:lnTo>
                        <a:lnTo>
                          <a:pt x="5200" y="131"/>
                        </a:lnTo>
                        <a:lnTo>
                          <a:pt x="5226" y="172"/>
                        </a:lnTo>
                        <a:lnTo>
                          <a:pt x="5245" y="217"/>
                        </a:lnTo>
                        <a:lnTo>
                          <a:pt x="5258" y="265"/>
                        </a:lnTo>
                        <a:lnTo>
                          <a:pt x="5261" y="318"/>
                        </a:lnTo>
                        <a:lnTo>
                          <a:pt x="5261" y="4464"/>
                        </a:lnTo>
                        <a:lnTo>
                          <a:pt x="5258" y="4515"/>
                        </a:lnTo>
                        <a:lnTo>
                          <a:pt x="5245" y="4564"/>
                        </a:lnTo>
                        <a:lnTo>
                          <a:pt x="5226" y="4609"/>
                        </a:lnTo>
                        <a:lnTo>
                          <a:pt x="5200" y="4650"/>
                        </a:lnTo>
                        <a:lnTo>
                          <a:pt x="5168" y="4687"/>
                        </a:lnTo>
                        <a:lnTo>
                          <a:pt x="5132" y="4719"/>
                        </a:lnTo>
                        <a:lnTo>
                          <a:pt x="5090" y="4744"/>
                        </a:lnTo>
                        <a:lnTo>
                          <a:pt x="5045" y="4763"/>
                        </a:lnTo>
                        <a:lnTo>
                          <a:pt x="4996" y="4776"/>
                        </a:lnTo>
                        <a:lnTo>
                          <a:pt x="4945" y="4781"/>
                        </a:lnTo>
                        <a:lnTo>
                          <a:pt x="316" y="4781"/>
                        </a:lnTo>
                        <a:lnTo>
                          <a:pt x="265" y="4776"/>
                        </a:lnTo>
                        <a:lnTo>
                          <a:pt x="217" y="4763"/>
                        </a:lnTo>
                        <a:lnTo>
                          <a:pt x="171" y="4744"/>
                        </a:lnTo>
                        <a:lnTo>
                          <a:pt x="129" y="4719"/>
                        </a:lnTo>
                        <a:lnTo>
                          <a:pt x="93" y="4687"/>
                        </a:lnTo>
                        <a:lnTo>
                          <a:pt x="61" y="4650"/>
                        </a:lnTo>
                        <a:lnTo>
                          <a:pt x="35" y="4609"/>
                        </a:lnTo>
                        <a:lnTo>
                          <a:pt x="16" y="4564"/>
                        </a:lnTo>
                        <a:lnTo>
                          <a:pt x="5" y="4515"/>
                        </a:lnTo>
                        <a:lnTo>
                          <a:pt x="0" y="4464"/>
                        </a:lnTo>
                        <a:lnTo>
                          <a:pt x="0" y="318"/>
                        </a:lnTo>
                        <a:lnTo>
                          <a:pt x="5" y="265"/>
                        </a:lnTo>
                        <a:lnTo>
                          <a:pt x="16" y="217"/>
                        </a:lnTo>
                        <a:lnTo>
                          <a:pt x="35" y="171"/>
                        </a:lnTo>
                        <a:lnTo>
                          <a:pt x="61" y="131"/>
                        </a:lnTo>
                        <a:lnTo>
                          <a:pt x="93" y="93"/>
                        </a:lnTo>
                        <a:lnTo>
                          <a:pt x="129" y="62"/>
                        </a:lnTo>
                        <a:lnTo>
                          <a:pt x="171" y="35"/>
                        </a:lnTo>
                        <a:lnTo>
                          <a:pt x="217" y="16"/>
                        </a:lnTo>
                        <a:lnTo>
                          <a:pt x="265" y="5"/>
                        </a:lnTo>
                        <a:lnTo>
                          <a:pt x="316" y="0"/>
                        </a:lnTo>
                        <a:close/>
                      </a:path>
                    </a:pathLst>
                  </a:custGeom>
                  <a:solidFill>
                    <a:schemeClr val="accent6"/>
                  </a:solidFill>
                  <a:ln>
                    <a:noFill/>
                  </a:ln>
                </p:spPr>
                <p:txBody>
                  <a:bodyPr vert="horz" wrap="square" lIns="63305" tIns="31652" rIns="63305" bIns="31652" numCol="1" anchor="t" anchorCtr="0" compatLnSpc="1">
                    <a:prstTxWarp prst="textNoShape">
                      <a:avLst/>
                    </a:prstTxWarp>
                  </a:bodyPr>
                  <a:lstStyle/>
                  <a:p>
                    <a:endParaRPr lang="en-US" sz="1000" dirty="0">
                      <a:solidFill>
                        <a:schemeClr val="bg1"/>
                      </a:solidFill>
                      <a:latin typeface="+mj-lt"/>
                    </a:endParaRPr>
                  </a:p>
                </p:txBody>
              </p:sp>
            </p:grpSp>
            <p:pic>
              <p:nvPicPr>
                <p:cNvPr id="89" name="Picture 2" descr="Image result for whatsapp logo">
                  <a:extLst>
                    <a:ext uri="{FF2B5EF4-FFF2-40B4-BE49-F238E27FC236}">
                      <a16:creationId xmlns:a16="http://schemas.microsoft.com/office/drawing/2014/main" id="{859D0D92-0915-40BF-9857-CC2F996B31C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128" r="8113" b="9410"/>
                <a:stretch/>
              </p:blipFill>
              <p:spPr bwMode="auto">
                <a:xfrm>
                  <a:off x="6632882" y="2155351"/>
                  <a:ext cx="249302" cy="2651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4" descr="Image result for skype logo">
                  <a:extLst>
                    <a:ext uri="{FF2B5EF4-FFF2-40B4-BE49-F238E27FC236}">
                      <a16:creationId xmlns:a16="http://schemas.microsoft.com/office/drawing/2014/main" id="{2FF48D6D-4428-4C58-B2C3-912CA6C38C7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63745" y="2183379"/>
                  <a:ext cx="202902" cy="22790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8" descr="Image result for facebook logo">
                  <a:extLst>
                    <a:ext uri="{FF2B5EF4-FFF2-40B4-BE49-F238E27FC236}">
                      <a16:creationId xmlns:a16="http://schemas.microsoft.com/office/drawing/2014/main" id="{6724795B-337B-420A-8AB6-935D4C751D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26497" y="2189891"/>
                  <a:ext cx="190529" cy="210938"/>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0" descr="Image result for uber logo">
                  <a:extLst>
                    <a:ext uri="{FF2B5EF4-FFF2-40B4-BE49-F238E27FC236}">
                      <a16:creationId xmlns:a16="http://schemas.microsoft.com/office/drawing/2014/main" id="{D2155E45-F145-4191-A79F-390B86D775B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62133" y="2206292"/>
                  <a:ext cx="322156" cy="18838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descr="Image result for netflix logo">
                  <a:extLst>
                    <a:ext uri="{FF2B5EF4-FFF2-40B4-BE49-F238E27FC236}">
                      <a16:creationId xmlns:a16="http://schemas.microsoft.com/office/drawing/2014/main" id="{83E09B07-18B5-4CED-9AE0-192328D34DB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89740" y="2166066"/>
                  <a:ext cx="410417" cy="17621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8" descr="Image result for apple music logo">
                  <a:extLst>
                    <a:ext uri="{FF2B5EF4-FFF2-40B4-BE49-F238E27FC236}">
                      <a16:creationId xmlns:a16="http://schemas.microsoft.com/office/drawing/2014/main" id="{93BA2906-B618-42AE-89D0-FC8E5F75CF8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86682" y="2100622"/>
                  <a:ext cx="488157" cy="158081"/>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0" descr="Image result for youtube logo">
                  <a:extLst>
                    <a:ext uri="{FF2B5EF4-FFF2-40B4-BE49-F238E27FC236}">
                      <a16:creationId xmlns:a16="http://schemas.microsoft.com/office/drawing/2014/main" id="{C018C8BF-CDD5-474C-AAA5-187BA69203F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53723" y="2294113"/>
                  <a:ext cx="354074" cy="164778"/>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2" descr="Image result for google logo">
                  <a:extLst>
                    <a:ext uri="{FF2B5EF4-FFF2-40B4-BE49-F238E27FC236}">
                      <a16:creationId xmlns:a16="http://schemas.microsoft.com/office/drawing/2014/main" id="{1DA7AB0B-7AF3-4129-BEBC-622A8BFE23C3}"/>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21001" b="18307"/>
                <a:stretch/>
              </p:blipFill>
              <p:spPr bwMode="auto">
                <a:xfrm>
                  <a:off x="7323653" y="2110571"/>
                  <a:ext cx="490200" cy="219587"/>
                </a:xfrm>
                <a:prstGeom prst="rect">
                  <a:avLst/>
                </a:prstGeom>
                <a:noFill/>
                <a:extLst>
                  <a:ext uri="{909E8E84-426E-40DD-AFC4-6F175D3DCCD1}">
                    <a14:hiddenFill xmlns:a14="http://schemas.microsoft.com/office/drawing/2010/main">
                      <a:solidFill>
                        <a:srgbClr val="FFFFFF"/>
                      </a:solidFill>
                    </a14:hiddenFill>
                  </a:ext>
                </a:extLst>
              </p:spPr>
            </p:pic>
            <p:pic>
              <p:nvPicPr>
                <p:cNvPr id="513033" name="Picture 9"/>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1010" t="22664" r="10096" b="28980"/>
                <a:stretch/>
              </p:blipFill>
              <p:spPr bwMode="auto">
                <a:xfrm>
                  <a:off x="7597722" y="2330158"/>
                  <a:ext cx="439508" cy="13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034" name="Picture 10" descr="D:\Users\M707101\Desktop\GSMA\02_Research\02_External\download.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89882" y="2134139"/>
                  <a:ext cx="342564" cy="16931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38" descr="Related image">
                  <a:extLst>
                    <a:ext uri="{FF2B5EF4-FFF2-40B4-BE49-F238E27FC236}">
                      <a16:creationId xmlns:a16="http://schemas.microsoft.com/office/drawing/2014/main" id="{89929B7C-2377-4CDF-9ABE-39383151C4E0}"/>
                    </a:ext>
                  </a:extLst>
                </p:cNvPr>
                <p:cNvPicPr>
                  <a:picLocks noChangeAspect="1" noChangeArrowheads="1"/>
                </p:cNvPicPr>
                <p:nvPr/>
              </p:nvPicPr>
              <p:blipFill rotWithShape="1">
                <a:blip r:embed="rId16" cstate="print">
                  <a:clrChange>
                    <a:clrFrom>
                      <a:srgbClr val="FCF6F6"/>
                    </a:clrFrom>
                    <a:clrTo>
                      <a:srgbClr val="FCF6F6">
                        <a:alpha val="0"/>
                      </a:srgbClr>
                    </a:clrTo>
                  </a:clrChange>
                  <a:extLst>
                    <a:ext uri="{28A0092B-C50C-407E-A947-70E740481C1C}">
                      <a14:useLocalDpi xmlns:a14="http://schemas.microsoft.com/office/drawing/2010/main" val="0"/>
                    </a:ext>
                  </a:extLst>
                </a:blip>
                <a:srcRect l="21083" t="2074" r="20090" b="-1"/>
                <a:stretch/>
              </p:blipFill>
              <p:spPr bwMode="auto">
                <a:xfrm>
                  <a:off x="1828170" y="2201934"/>
                  <a:ext cx="198899" cy="190351"/>
                </a:xfrm>
                <a:prstGeom prst="rect">
                  <a:avLst/>
                </a:prstGeom>
                <a:noFill/>
                <a:extLst>
                  <a:ext uri="{909E8E84-426E-40DD-AFC4-6F175D3DCCD1}">
                    <a14:hiddenFill xmlns:a14="http://schemas.microsoft.com/office/drawing/2010/main">
                      <a:solidFill>
                        <a:srgbClr val="FFFFFF"/>
                      </a:solidFill>
                    </a14:hiddenFill>
                  </a:ext>
                </a:extLst>
              </p:spPr>
            </p:pic>
            <p:pic>
              <p:nvPicPr>
                <p:cNvPr id="513036" name="Picture 12"/>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38593" y="2156586"/>
                  <a:ext cx="338050" cy="281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 name="Picture 32" descr="Image result for amazon logo">
                  <a:extLst>
                    <a:ext uri="{FF2B5EF4-FFF2-40B4-BE49-F238E27FC236}">
                      <a16:creationId xmlns:a16="http://schemas.microsoft.com/office/drawing/2014/main" id="{1FE6D55C-3783-4891-BA1A-4E384F8FE18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508333" y="2236569"/>
                  <a:ext cx="357189" cy="121081"/>
                </a:xfrm>
                <a:prstGeom prst="rect">
                  <a:avLst/>
                </a:prstGeom>
                <a:noFill/>
                <a:extLst>
                  <a:ext uri="{909E8E84-426E-40DD-AFC4-6F175D3DCCD1}">
                    <a14:hiddenFill xmlns:a14="http://schemas.microsoft.com/office/drawing/2010/main">
                      <a:solidFill>
                        <a:srgbClr val="FFFFFF"/>
                      </a:solidFill>
                    </a14:hiddenFill>
                  </a:ext>
                </a:extLst>
              </p:spPr>
            </p:pic>
            <p:pic>
              <p:nvPicPr>
                <p:cNvPr id="513058" name="Picture 3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799049" y="2212647"/>
                  <a:ext cx="317076" cy="182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9" name="Freeform 115">
                  <a:extLst>
                    <a:ext uri="{FF2B5EF4-FFF2-40B4-BE49-F238E27FC236}">
                      <a16:creationId xmlns:a16="http://schemas.microsoft.com/office/drawing/2014/main" id="{FD6F3341-30E8-44BB-9BC0-0F4DFEACB11C}"/>
                    </a:ext>
                  </a:extLst>
                </p:cNvPr>
                <p:cNvSpPr>
                  <a:spLocks/>
                </p:cNvSpPr>
                <p:nvPr/>
              </p:nvSpPr>
              <p:spPr bwMode="auto">
                <a:xfrm>
                  <a:off x="3590901" y="2602698"/>
                  <a:ext cx="292125" cy="231150"/>
                </a:xfrm>
                <a:custGeom>
                  <a:avLst/>
                  <a:gdLst/>
                  <a:ahLst/>
                  <a:cxnLst>
                    <a:cxn ang="0">
                      <a:pos x="0" y="251"/>
                    </a:cxn>
                    <a:cxn ang="0">
                      <a:pos x="68" y="218"/>
                    </a:cxn>
                    <a:cxn ang="0">
                      <a:pos x="122" y="306"/>
                    </a:cxn>
                    <a:cxn ang="0">
                      <a:pos x="413" y="0"/>
                    </a:cxn>
                    <a:cxn ang="0">
                      <a:pos x="426" y="17"/>
                    </a:cxn>
                    <a:cxn ang="0">
                      <a:pos x="155" y="369"/>
                    </a:cxn>
                    <a:cxn ang="0">
                      <a:pos x="95" y="411"/>
                    </a:cxn>
                    <a:cxn ang="0">
                      <a:pos x="0" y="251"/>
                    </a:cxn>
                  </a:cxnLst>
                  <a:rect l="0" t="0" r="r" b="b"/>
                  <a:pathLst>
                    <a:path w="426" h="411">
                      <a:moveTo>
                        <a:pt x="0" y="251"/>
                      </a:moveTo>
                      <a:cubicBezTo>
                        <a:pt x="26" y="222"/>
                        <a:pt x="47" y="215"/>
                        <a:pt x="68" y="218"/>
                      </a:cubicBezTo>
                      <a:cubicBezTo>
                        <a:pt x="88" y="227"/>
                        <a:pt x="107" y="267"/>
                        <a:pt x="122" y="306"/>
                      </a:cubicBezTo>
                      <a:cubicBezTo>
                        <a:pt x="230" y="137"/>
                        <a:pt x="378" y="18"/>
                        <a:pt x="413" y="0"/>
                      </a:cubicBezTo>
                      <a:cubicBezTo>
                        <a:pt x="413" y="0"/>
                        <a:pt x="420" y="7"/>
                        <a:pt x="426" y="17"/>
                      </a:cubicBezTo>
                      <a:cubicBezTo>
                        <a:pt x="283" y="139"/>
                        <a:pt x="213" y="263"/>
                        <a:pt x="155" y="369"/>
                      </a:cubicBezTo>
                      <a:cubicBezTo>
                        <a:pt x="128" y="384"/>
                        <a:pt x="114" y="395"/>
                        <a:pt x="95" y="411"/>
                      </a:cubicBezTo>
                      <a:cubicBezTo>
                        <a:pt x="68" y="317"/>
                        <a:pt x="35" y="263"/>
                        <a:pt x="0" y="251"/>
                      </a:cubicBezTo>
                      <a:close/>
                    </a:path>
                  </a:pathLst>
                </a:custGeom>
                <a:solidFill>
                  <a:srgbClr val="00B050"/>
                </a:solidFill>
                <a:ln w="6350" cap="flat" cmpd="sng">
                  <a:noFill/>
                  <a:prstDash val="solid"/>
                  <a:round/>
                  <a:headEnd/>
                  <a:tailEnd/>
                </a:ln>
                <a:effectLst/>
              </p:spPr>
              <p:txBody>
                <a:bodyPr wrap="none" lIns="0" tIns="0" rIns="0" bIns="0" anchor="ctr"/>
                <a:lstStyle/>
                <a:p>
                  <a:endParaRPr lang="en-US" sz="1000" dirty="0">
                    <a:latin typeface="+mj-lt"/>
                  </a:endParaRPr>
                </a:p>
              </p:txBody>
            </p:sp>
            <p:sp>
              <p:nvSpPr>
                <p:cNvPr id="80" name="Freeform 115">
                  <a:extLst>
                    <a:ext uri="{FF2B5EF4-FFF2-40B4-BE49-F238E27FC236}">
                      <a16:creationId xmlns:a16="http://schemas.microsoft.com/office/drawing/2014/main" id="{26E38604-EF89-4F10-8238-BA2E13AD74B4}"/>
                    </a:ext>
                  </a:extLst>
                </p:cNvPr>
                <p:cNvSpPr>
                  <a:spLocks/>
                </p:cNvSpPr>
                <p:nvPr/>
              </p:nvSpPr>
              <p:spPr bwMode="auto">
                <a:xfrm>
                  <a:off x="2222648" y="2610715"/>
                  <a:ext cx="292125" cy="231149"/>
                </a:xfrm>
                <a:custGeom>
                  <a:avLst/>
                  <a:gdLst/>
                  <a:ahLst/>
                  <a:cxnLst>
                    <a:cxn ang="0">
                      <a:pos x="0" y="251"/>
                    </a:cxn>
                    <a:cxn ang="0">
                      <a:pos x="68" y="218"/>
                    </a:cxn>
                    <a:cxn ang="0">
                      <a:pos x="122" y="306"/>
                    </a:cxn>
                    <a:cxn ang="0">
                      <a:pos x="413" y="0"/>
                    </a:cxn>
                    <a:cxn ang="0">
                      <a:pos x="426" y="17"/>
                    </a:cxn>
                    <a:cxn ang="0">
                      <a:pos x="155" y="369"/>
                    </a:cxn>
                    <a:cxn ang="0">
                      <a:pos x="95" y="411"/>
                    </a:cxn>
                    <a:cxn ang="0">
                      <a:pos x="0" y="251"/>
                    </a:cxn>
                  </a:cxnLst>
                  <a:rect l="0" t="0" r="r" b="b"/>
                  <a:pathLst>
                    <a:path w="426" h="411">
                      <a:moveTo>
                        <a:pt x="0" y="251"/>
                      </a:moveTo>
                      <a:cubicBezTo>
                        <a:pt x="26" y="222"/>
                        <a:pt x="47" y="215"/>
                        <a:pt x="68" y="218"/>
                      </a:cubicBezTo>
                      <a:cubicBezTo>
                        <a:pt x="88" y="227"/>
                        <a:pt x="107" y="267"/>
                        <a:pt x="122" y="306"/>
                      </a:cubicBezTo>
                      <a:cubicBezTo>
                        <a:pt x="230" y="137"/>
                        <a:pt x="378" y="18"/>
                        <a:pt x="413" y="0"/>
                      </a:cubicBezTo>
                      <a:cubicBezTo>
                        <a:pt x="413" y="0"/>
                        <a:pt x="420" y="7"/>
                        <a:pt x="426" y="17"/>
                      </a:cubicBezTo>
                      <a:cubicBezTo>
                        <a:pt x="283" y="139"/>
                        <a:pt x="213" y="263"/>
                        <a:pt x="155" y="369"/>
                      </a:cubicBezTo>
                      <a:cubicBezTo>
                        <a:pt x="128" y="384"/>
                        <a:pt x="114" y="395"/>
                        <a:pt x="95" y="411"/>
                      </a:cubicBezTo>
                      <a:cubicBezTo>
                        <a:pt x="68" y="317"/>
                        <a:pt x="35" y="263"/>
                        <a:pt x="0" y="251"/>
                      </a:cubicBezTo>
                      <a:close/>
                    </a:path>
                  </a:pathLst>
                </a:custGeom>
                <a:solidFill>
                  <a:srgbClr val="00B050"/>
                </a:solidFill>
                <a:ln w="6350" cap="flat" cmpd="sng">
                  <a:noFill/>
                  <a:prstDash val="solid"/>
                  <a:round/>
                  <a:headEnd/>
                  <a:tailEnd/>
                </a:ln>
                <a:effectLst/>
              </p:spPr>
              <p:txBody>
                <a:bodyPr wrap="none" lIns="0" tIns="0" rIns="0" bIns="0" anchor="ctr"/>
                <a:lstStyle/>
                <a:p>
                  <a:endParaRPr lang="en-US" sz="1000" dirty="0">
                    <a:latin typeface="+mj-lt"/>
                  </a:endParaRPr>
                </a:p>
              </p:txBody>
            </p:sp>
            <p:sp>
              <p:nvSpPr>
                <p:cNvPr id="82" name="Freeform 115">
                  <a:extLst>
                    <a:ext uri="{FF2B5EF4-FFF2-40B4-BE49-F238E27FC236}">
                      <a16:creationId xmlns:a16="http://schemas.microsoft.com/office/drawing/2014/main" id="{411BB888-B54F-4F05-B546-136AEE93081E}"/>
                    </a:ext>
                  </a:extLst>
                </p:cNvPr>
                <p:cNvSpPr>
                  <a:spLocks/>
                </p:cNvSpPr>
                <p:nvPr/>
              </p:nvSpPr>
              <p:spPr bwMode="auto">
                <a:xfrm>
                  <a:off x="4947959" y="2602698"/>
                  <a:ext cx="292125" cy="231150"/>
                </a:xfrm>
                <a:custGeom>
                  <a:avLst/>
                  <a:gdLst/>
                  <a:ahLst/>
                  <a:cxnLst>
                    <a:cxn ang="0">
                      <a:pos x="0" y="251"/>
                    </a:cxn>
                    <a:cxn ang="0">
                      <a:pos x="68" y="218"/>
                    </a:cxn>
                    <a:cxn ang="0">
                      <a:pos x="122" y="306"/>
                    </a:cxn>
                    <a:cxn ang="0">
                      <a:pos x="413" y="0"/>
                    </a:cxn>
                    <a:cxn ang="0">
                      <a:pos x="426" y="17"/>
                    </a:cxn>
                    <a:cxn ang="0">
                      <a:pos x="155" y="369"/>
                    </a:cxn>
                    <a:cxn ang="0">
                      <a:pos x="95" y="411"/>
                    </a:cxn>
                    <a:cxn ang="0">
                      <a:pos x="0" y="251"/>
                    </a:cxn>
                  </a:cxnLst>
                  <a:rect l="0" t="0" r="r" b="b"/>
                  <a:pathLst>
                    <a:path w="426" h="411">
                      <a:moveTo>
                        <a:pt x="0" y="251"/>
                      </a:moveTo>
                      <a:cubicBezTo>
                        <a:pt x="26" y="222"/>
                        <a:pt x="47" y="215"/>
                        <a:pt x="68" y="218"/>
                      </a:cubicBezTo>
                      <a:cubicBezTo>
                        <a:pt x="88" y="227"/>
                        <a:pt x="107" y="267"/>
                        <a:pt x="122" y="306"/>
                      </a:cubicBezTo>
                      <a:cubicBezTo>
                        <a:pt x="230" y="137"/>
                        <a:pt x="378" y="18"/>
                        <a:pt x="413" y="0"/>
                      </a:cubicBezTo>
                      <a:cubicBezTo>
                        <a:pt x="413" y="0"/>
                        <a:pt x="420" y="7"/>
                        <a:pt x="426" y="17"/>
                      </a:cubicBezTo>
                      <a:cubicBezTo>
                        <a:pt x="283" y="139"/>
                        <a:pt x="213" y="263"/>
                        <a:pt x="155" y="369"/>
                      </a:cubicBezTo>
                      <a:cubicBezTo>
                        <a:pt x="128" y="384"/>
                        <a:pt x="114" y="395"/>
                        <a:pt x="95" y="411"/>
                      </a:cubicBezTo>
                      <a:cubicBezTo>
                        <a:pt x="68" y="317"/>
                        <a:pt x="35" y="263"/>
                        <a:pt x="0" y="251"/>
                      </a:cubicBezTo>
                      <a:close/>
                    </a:path>
                  </a:pathLst>
                </a:custGeom>
                <a:solidFill>
                  <a:srgbClr val="00B050"/>
                </a:solidFill>
                <a:ln w="6350" cap="flat" cmpd="sng">
                  <a:noFill/>
                  <a:prstDash val="solid"/>
                  <a:round/>
                  <a:headEnd/>
                  <a:tailEnd/>
                </a:ln>
                <a:effectLst/>
              </p:spPr>
              <p:txBody>
                <a:bodyPr wrap="none" lIns="0" tIns="0" rIns="0" bIns="0" anchor="ctr"/>
                <a:lstStyle/>
                <a:p>
                  <a:endParaRPr lang="en-US" sz="1000" dirty="0">
                    <a:latin typeface="+mj-lt"/>
                  </a:endParaRPr>
                </a:p>
              </p:txBody>
            </p:sp>
            <p:sp>
              <p:nvSpPr>
                <p:cNvPr id="85" name="Freeform 20">
                  <a:extLst>
                    <a:ext uri="{FF2B5EF4-FFF2-40B4-BE49-F238E27FC236}">
                      <a16:creationId xmlns:a16="http://schemas.microsoft.com/office/drawing/2014/main" id="{5944113F-B844-4BCF-894D-DC2E6A706997}"/>
                    </a:ext>
                  </a:extLst>
                </p:cNvPr>
                <p:cNvSpPr>
                  <a:spLocks/>
                </p:cNvSpPr>
                <p:nvPr/>
              </p:nvSpPr>
              <p:spPr bwMode="auto">
                <a:xfrm>
                  <a:off x="6263809" y="2602703"/>
                  <a:ext cx="264860" cy="239023"/>
                </a:xfrm>
                <a:custGeom>
                  <a:avLst/>
                  <a:gdLst/>
                  <a:ahLst/>
                  <a:cxnLst>
                    <a:cxn ang="0">
                      <a:pos x="915" y="1434"/>
                    </a:cxn>
                    <a:cxn ang="0">
                      <a:pos x="771" y="1624"/>
                    </a:cxn>
                    <a:cxn ang="0">
                      <a:pos x="641" y="1755"/>
                    </a:cxn>
                    <a:cxn ang="0">
                      <a:pos x="539" y="1823"/>
                    </a:cxn>
                    <a:cxn ang="0">
                      <a:pos x="484" y="1840"/>
                    </a:cxn>
                    <a:cxn ang="0">
                      <a:pos x="447" y="1845"/>
                    </a:cxn>
                    <a:cxn ang="0">
                      <a:pos x="390" y="1839"/>
                    </a:cxn>
                    <a:cxn ang="0">
                      <a:pos x="278" y="1793"/>
                    </a:cxn>
                    <a:cxn ang="0">
                      <a:pos x="166" y="1700"/>
                    </a:cxn>
                    <a:cxn ang="0">
                      <a:pos x="55" y="1562"/>
                    </a:cxn>
                    <a:cxn ang="0">
                      <a:pos x="44" y="1477"/>
                    </a:cxn>
                    <a:cxn ang="0">
                      <a:pos x="93" y="1473"/>
                    </a:cxn>
                    <a:cxn ang="0">
                      <a:pos x="177" y="1452"/>
                    </a:cxn>
                    <a:cxn ang="0">
                      <a:pos x="317" y="1378"/>
                    </a:cxn>
                    <a:cxn ang="0">
                      <a:pos x="466" y="1254"/>
                    </a:cxn>
                    <a:cxn ang="0">
                      <a:pos x="621" y="1081"/>
                    </a:cxn>
                    <a:cxn ang="0">
                      <a:pos x="569" y="900"/>
                    </a:cxn>
                    <a:cxn ang="0">
                      <a:pos x="450" y="755"/>
                    </a:cxn>
                    <a:cxn ang="0">
                      <a:pos x="369" y="622"/>
                    </a:cxn>
                    <a:cxn ang="0">
                      <a:pos x="323" y="499"/>
                    </a:cxn>
                    <a:cxn ang="0">
                      <a:pos x="312" y="415"/>
                    </a:cxn>
                    <a:cxn ang="0">
                      <a:pos x="332" y="323"/>
                    </a:cxn>
                    <a:cxn ang="0">
                      <a:pos x="393" y="223"/>
                    </a:cxn>
                    <a:cxn ang="0">
                      <a:pos x="493" y="116"/>
                    </a:cxn>
                    <a:cxn ang="0">
                      <a:pos x="633" y="0"/>
                    </a:cxn>
                    <a:cxn ang="0">
                      <a:pos x="657" y="114"/>
                    </a:cxn>
                    <a:cxn ang="0">
                      <a:pos x="707" y="265"/>
                    </a:cxn>
                    <a:cxn ang="0">
                      <a:pos x="780" y="414"/>
                    </a:cxn>
                    <a:cxn ang="0">
                      <a:pos x="876" y="560"/>
                    </a:cxn>
                    <a:cxn ang="0">
                      <a:pos x="1010" y="610"/>
                    </a:cxn>
                    <a:cxn ang="0">
                      <a:pos x="1172" y="426"/>
                    </a:cxn>
                    <a:cxn ang="0">
                      <a:pos x="1325" y="295"/>
                    </a:cxn>
                    <a:cxn ang="0">
                      <a:pos x="1453" y="223"/>
                    </a:cxn>
                    <a:cxn ang="0">
                      <a:pos x="1524" y="199"/>
                    </a:cxn>
                    <a:cxn ang="0">
                      <a:pos x="1592" y="190"/>
                    </a:cxn>
                    <a:cxn ang="0">
                      <a:pos x="1660" y="193"/>
                    </a:cxn>
                    <a:cxn ang="0">
                      <a:pos x="1752" y="234"/>
                    </a:cxn>
                    <a:cxn ang="0">
                      <a:pos x="1832" y="314"/>
                    </a:cxn>
                    <a:cxn ang="0">
                      <a:pos x="1899" y="433"/>
                    </a:cxn>
                    <a:cxn ang="0">
                      <a:pos x="1900" y="505"/>
                    </a:cxn>
                    <a:cxn ang="0">
                      <a:pos x="1855" y="506"/>
                    </a:cxn>
                    <a:cxn ang="0">
                      <a:pos x="1799" y="521"/>
                    </a:cxn>
                    <a:cxn ang="0">
                      <a:pos x="1657" y="602"/>
                    </a:cxn>
                    <a:cxn ang="0">
                      <a:pos x="1532" y="697"/>
                    </a:cxn>
                    <a:cxn ang="0">
                      <a:pos x="1387" y="841"/>
                    </a:cxn>
                    <a:cxn ang="0">
                      <a:pos x="1323" y="1056"/>
                    </a:cxn>
                    <a:cxn ang="0">
                      <a:pos x="1443" y="1161"/>
                    </a:cxn>
                    <a:cxn ang="0">
                      <a:pos x="1605" y="1266"/>
                    </a:cxn>
                    <a:cxn ang="0">
                      <a:pos x="1772" y="1334"/>
                    </a:cxn>
                    <a:cxn ang="0">
                      <a:pos x="1941" y="1363"/>
                    </a:cxn>
                    <a:cxn ang="0">
                      <a:pos x="1938" y="1452"/>
                    </a:cxn>
                    <a:cxn ang="0">
                      <a:pos x="1845" y="1593"/>
                    </a:cxn>
                    <a:cxn ang="0">
                      <a:pos x="1748" y="1687"/>
                    </a:cxn>
                    <a:cxn ang="0">
                      <a:pos x="1662" y="1731"/>
                    </a:cxn>
                    <a:cxn ang="0">
                      <a:pos x="1611" y="1740"/>
                    </a:cxn>
                    <a:cxn ang="0">
                      <a:pos x="1551" y="1735"/>
                    </a:cxn>
                    <a:cxn ang="0">
                      <a:pos x="1440" y="1695"/>
                    </a:cxn>
                    <a:cxn ang="0">
                      <a:pos x="1308" y="1615"/>
                    </a:cxn>
                    <a:cxn ang="0">
                      <a:pos x="1156" y="1495"/>
                    </a:cxn>
                  </a:cxnLst>
                  <a:rect l="0" t="0" r="r" b="b"/>
                  <a:pathLst>
                    <a:path w="1985" h="1845">
                      <a:moveTo>
                        <a:pt x="983" y="1337"/>
                      </a:moveTo>
                      <a:lnTo>
                        <a:pt x="952" y="1378"/>
                      </a:lnTo>
                      <a:lnTo>
                        <a:pt x="952" y="1378"/>
                      </a:lnTo>
                      <a:lnTo>
                        <a:pt x="915" y="1434"/>
                      </a:lnTo>
                      <a:lnTo>
                        <a:pt x="877" y="1488"/>
                      </a:lnTo>
                      <a:lnTo>
                        <a:pt x="842" y="1536"/>
                      </a:lnTo>
                      <a:lnTo>
                        <a:pt x="805" y="1582"/>
                      </a:lnTo>
                      <a:lnTo>
                        <a:pt x="771" y="1624"/>
                      </a:lnTo>
                      <a:lnTo>
                        <a:pt x="737" y="1662"/>
                      </a:lnTo>
                      <a:lnTo>
                        <a:pt x="705" y="1696"/>
                      </a:lnTo>
                      <a:lnTo>
                        <a:pt x="672" y="1728"/>
                      </a:lnTo>
                      <a:lnTo>
                        <a:pt x="641" y="1755"/>
                      </a:lnTo>
                      <a:lnTo>
                        <a:pt x="611" y="1779"/>
                      </a:lnTo>
                      <a:lnTo>
                        <a:pt x="581" y="1799"/>
                      </a:lnTo>
                      <a:lnTo>
                        <a:pt x="553" y="1816"/>
                      </a:lnTo>
                      <a:lnTo>
                        <a:pt x="539" y="1823"/>
                      </a:lnTo>
                      <a:lnTo>
                        <a:pt x="525" y="1828"/>
                      </a:lnTo>
                      <a:lnTo>
                        <a:pt x="512" y="1833"/>
                      </a:lnTo>
                      <a:lnTo>
                        <a:pt x="499" y="1838"/>
                      </a:lnTo>
                      <a:lnTo>
                        <a:pt x="484" y="1840"/>
                      </a:lnTo>
                      <a:lnTo>
                        <a:pt x="471" y="1843"/>
                      </a:lnTo>
                      <a:lnTo>
                        <a:pt x="460" y="1844"/>
                      </a:lnTo>
                      <a:lnTo>
                        <a:pt x="447" y="1845"/>
                      </a:lnTo>
                      <a:lnTo>
                        <a:pt x="447" y="1845"/>
                      </a:lnTo>
                      <a:lnTo>
                        <a:pt x="433" y="1844"/>
                      </a:lnTo>
                      <a:lnTo>
                        <a:pt x="418" y="1843"/>
                      </a:lnTo>
                      <a:lnTo>
                        <a:pt x="404" y="1841"/>
                      </a:lnTo>
                      <a:lnTo>
                        <a:pt x="390" y="1839"/>
                      </a:lnTo>
                      <a:lnTo>
                        <a:pt x="362" y="1832"/>
                      </a:lnTo>
                      <a:lnTo>
                        <a:pt x="334" y="1821"/>
                      </a:lnTo>
                      <a:lnTo>
                        <a:pt x="305" y="1808"/>
                      </a:lnTo>
                      <a:lnTo>
                        <a:pt x="278" y="1793"/>
                      </a:lnTo>
                      <a:lnTo>
                        <a:pt x="250" y="1774"/>
                      </a:lnTo>
                      <a:lnTo>
                        <a:pt x="222" y="1752"/>
                      </a:lnTo>
                      <a:lnTo>
                        <a:pt x="193" y="1727"/>
                      </a:lnTo>
                      <a:lnTo>
                        <a:pt x="166" y="1700"/>
                      </a:lnTo>
                      <a:lnTo>
                        <a:pt x="138" y="1669"/>
                      </a:lnTo>
                      <a:lnTo>
                        <a:pt x="111" y="1636"/>
                      </a:lnTo>
                      <a:lnTo>
                        <a:pt x="83" y="1601"/>
                      </a:lnTo>
                      <a:lnTo>
                        <a:pt x="55" y="1562"/>
                      </a:lnTo>
                      <a:lnTo>
                        <a:pt x="28" y="1519"/>
                      </a:lnTo>
                      <a:lnTo>
                        <a:pt x="0" y="1475"/>
                      </a:lnTo>
                      <a:lnTo>
                        <a:pt x="0" y="1475"/>
                      </a:lnTo>
                      <a:lnTo>
                        <a:pt x="44" y="1477"/>
                      </a:lnTo>
                      <a:lnTo>
                        <a:pt x="44" y="1477"/>
                      </a:lnTo>
                      <a:lnTo>
                        <a:pt x="60" y="1476"/>
                      </a:lnTo>
                      <a:lnTo>
                        <a:pt x="77" y="1476"/>
                      </a:lnTo>
                      <a:lnTo>
                        <a:pt x="93" y="1473"/>
                      </a:lnTo>
                      <a:lnTo>
                        <a:pt x="110" y="1471"/>
                      </a:lnTo>
                      <a:lnTo>
                        <a:pt x="126" y="1468"/>
                      </a:lnTo>
                      <a:lnTo>
                        <a:pt x="143" y="1463"/>
                      </a:lnTo>
                      <a:lnTo>
                        <a:pt x="177" y="1452"/>
                      </a:lnTo>
                      <a:lnTo>
                        <a:pt x="211" y="1438"/>
                      </a:lnTo>
                      <a:lnTo>
                        <a:pt x="246" y="1421"/>
                      </a:lnTo>
                      <a:lnTo>
                        <a:pt x="282" y="1401"/>
                      </a:lnTo>
                      <a:lnTo>
                        <a:pt x="317" y="1378"/>
                      </a:lnTo>
                      <a:lnTo>
                        <a:pt x="354" y="1352"/>
                      </a:lnTo>
                      <a:lnTo>
                        <a:pt x="390" y="1322"/>
                      </a:lnTo>
                      <a:lnTo>
                        <a:pt x="428" y="1289"/>
                      </a:lnTo>
                      <a:lnTo>
                        <a:pt x="466" y="1254"/>
                      </a:lnTo>
                      <a:lnTo>
                        <a:pt x="503" y="1215"/>
                      </a:lnTo>
                      <a:lnTo>
                        <a:pt x="542" y="1174"/>
                      </a:lnTo>
                      <a:lnTo>
                        <a:pt x="581" y="1129"/>
                      </a:lnTo>
                      <a:lnTo>
                        <a:pt x="621" y="1081"/>
                      </a:lnTo>
                      <a:lnTo>
                        <a:pt x="674" y="1013"/>
                      </a:lnTo>
                      <a:lnTo>
                        <a:pt x="605" y="939"/>
                      </a:lnTo>
                      <a:lnTo>
                        <a:pt x="605" y="939"/>
                      </a:lnTo>
                      <a:lnTo>
                        <a:pt x="569" y="900"/>
                      </a:lnTo>
                      <a:lnTo>
                        <a:pt x="536" y="864"/>
                      </a:lnTo>
                      <a:lnTo>
                        <a:pt x="506" y="827"/>
                      </a:lnTo>
                      <a:lnTo>
                        <a:pt x="477" y="790"/>
                      </a:lnTo>
                      <a:lnTo>
                        <a:pt x="450" y="755"/>
                      </a:lnTo>
                      <a:lnTo>
                        <a:pt x="427" y="721"/>
                      </a:lnTo>
                      <a:lnTo>
                        <a:pt x="405" y="687"/>
                      </a:lnTo>
                      <a:lnTo>
                        <a:pt x="385" y="654"/>
                      </a:lnTo>
                      <a:lnTo>
                        <a:pt x="369" y="622"/>
                      </a:lnTo>
                      <a:lnTo>
                        <a:pt x="354" y="590"/>
                      </a:lnTo>
                      <a:lnTo>
                        <a:pt x="341" y="559"/>
                      </a:lnTo>
                      <a:lnTo>
                        <a:pt x="331" y="528"/>
                      </a:lnTo>
                      <a:lnTo>
                        <a:pt x="323" y="499"/>
                      </a:lnTo>
                      <a:lnTo>
                        <a:pt x="317" y="471"/>
                      </a:lnTo>
                      <a:lnTo>
                        <a:pt x="314" y="442"/>
                      </a:lnTo>
                      <a:lnTo>
                        <a:pt x="312" y="415"/>
                      </a:lnTo>
                      <a:lnTo>
                        <a:pt x="312" y="415"/>
                      </a:lnTo>
                      <a:lnTo>
                        <a:pt x="314" y="393"/>
                      </a:lnTo>
                      <a:lnTo>
                        <a:pt x="317" y="370"/>
                      </a:lnTo>
                      <a:lnTo>
                        <a:pt x="324" y="347"/>
                      </a:lnTo>
                      <a:lnTo>
                        <a:pt x="332" y="323"/>
                      </a:lnTo>
                      <a:lnTo>
                        <a:pt x="344" y="298"/>
                      </a:lnTo>
                      <a:lnTo>
                        <a:pt x="357" y="275"/>
                      </a:lnTo>
                      <a:lnTo>
                        <a:pt x="374" y="249"/>
                      </a:lnTo>
                      <a:lnTo>
                        <a:pt x="393" y="223"/>
                      </a:lnTo>
                      <a:lnTo>
                        <a:pt x="414" y="197"/>
                      </a:lnTo>
                      <a:lnTo>
                        <a:pt x="437" y="171"/>
                      </a:lnTo>
                      <a:lnTo>
                        <a:pt x="464" y="144"/>
                      </a:lnTo>
                      <a:lnTo>
                        <a:pt x="493" y="116"/>
                      </a:lnTo>
                      <a:lnTo>
                        <a:pt x="523" y="87"/>
                      </a:lnTo>
                      <a:lnTo>
                        <a:pt x="558" y="59"/>
                      </a:lnTo>
                      <a:lnTo>
                        <a:pt x="594" y="29"/>
                      </a:lnTo>
                      <a:lnTo>
                        <a:pt x="633" y="0"/>
                      </a:lnTo>
                      <a:lnTo>
                        <a:pt x="633" y="0"/>
                      </a:lnTo>
                      <a:lnTo>
                        <a:pt x="639" y="39"/>
                      </a:lnTo>
                      <a:lnTo>
                        <a:pt x="647" y="77"/>
                      </a:lnTo>
                      <a:lnTo>
                        <a:pt x="657" y="114"/>
                      </a:lnTo>
                      <a:lnTo>
                        <a:pt x="667" y="152"/>
                      </a:lnTo>
                      <a:lnTo>
                        <a:pt x="679" y="190"/>
                      </a:lnTo>
                      <a:lnTo>
                        <a:pt x="692" y="228"/>
                      </a:lnTo>
                      <a:lnTo>
                        <a:pt x="707" y="265"/>
                      </a:lnTo>
                      <a:lnTo>
                        <a:pt x="723" y="302"/>
                      </a:lnTo>
                      <a:lnTo>
                        <a:pt x="740" y="340"/>
                      </a:lnTo>
                      <a:lnTo>
                        <a:pt x="760" y="376"/>
                      </a:lnTo>
                      <a:lnTo>
                        <a:pt x="780" y="414"/>
                      </a:lnTo>
                      <a:lnTo>
                        <a:pt x="802" y="451"/>
                      </a:lnTo>
                      <a:lnTo>
                        <a:pt x="825" y="487"/>
                      </a:lnTo>
                      <a:lnTo>
                        <a:pt x="850" y="524"/>
                      </a:lnTo>
                      <a:lnTo>
                        <a:pt x="876" y="560"/>
                      </a:lnTo>
                      <a:lnTo>
                        <a:pt x="904" y="597"/>
                      </a:lnTo>
                      <a:lnTo>
                        <a:pt x="963" y="671"/>
                      </a:lnTo>
                      <a:lnTo>
                        <a:pt x="1010" y="610"/>
                      </a:lnTo>
                      <a:lnTo>
                        <a:pt x="1010" y="610"/>
                      </a:lnTo>
                      <a:lnTo>
                        <a:pt x="1051" y="559"/>
                      </a:lnTo>
                      <a:lnTo>
                        <a:pt x="1092" y="512"/>
                      </a:lnTo>
                      <a:lnTo>
                        <a:pt x="1132" y="467"/>
                      </a:lnTo>
                      <a:lnTo>
                        <a:pt x="1172" y="426"/>
                      </a:lnTo>
                      <a:lnTo>
                        <a:pt x="1211" y="388"/>
                      </a:lnTo>
                      <a:lnTo>
                        <a:pt x="1249" y="354"/>
                      </a:lnTo>
                      <a:lnTo>
                        <a:pt x="1287" y="322"/>
                      </a:lnTo>
                      <a:lnTo>
                        <a:pt x="1325" y="295"/>
                      </a:lnTo>
                      <a:lnTo>
                        <a:pt x="1363" y="270"/>
                      </a:lnTo>
                      <a:lnTo>
                        <a:pt x="1399" y="249"/>
                      </a:lnTo>
                      <a:lnTo>
                        <a:pt x="1435" y="230"/>
                      </a:lnTo>
                      <a:lnTo>
                        <a:pt x="1453" y="223"/>
                      </a:lnTo>
                      <a:lnTo>
                        <a:pt x="1471" y="216"/>
                      </a:lnTo>
                      <a:lnTo>
                        <a:pt x="1489" y="209"/>
                      </a:lnTo>
                      <a:lnTo>
                        <a:pt x="1506" y="204"/>
                      </a:lnTo>
                      <a:lnTo>
                        <a:pt x="1524" y="199"/>
                      </a:lnTo>
                      <a:lnTo>
                        <a:pt x="1541" y="196"/>
                      </a:lnTo>
                      <a:lnTo>
                        <a:pt x="1558" y="192"/>
                      </a:lnTo>
                      <a:lnTo>
                        <a:pt x="1575" y="191"/>
                      </a:lnTo>
                      <a:lnTo>
                        <a:pt x="1592" y="190"/>
                      </a:lnTo>
                      <a:lnTo>
                        <a:pt x="1609" y="189"/>
                      </a:lnTo>
                      <a:lnTo>
                        <a:pt x="1609" y="189"/>
                      </a:lnTo>
                      <a:lnTo>
                        <a:pt x="1635" y="190"/>
                      </a:lnTo>
                      <a:lnTo>
                        <a:pt x="1660" y="193"/>
                      </a:lnTo>
                      <a:lnTo>
                        <a:pt x="1684" y="201"/>
                      </a:lnTo>
                      <a:lnTo>
                        <a:pt x="1708" y="209"/>
                      </a:lnTo>
                      <a:lnTo>
                        <a:pt x="1730" y="221"/>
                      </a:lnTo>
                      <a:lnTo>
                        <a:pt x="1752" y="234"/>
                      </a:lnTo>
                      <a:lnTo>
                        <a:pt x="1773" y="250"/>
                      </a:lnTo>
                      <a:lnTo>
                        <a:pt x="1793" y="269"/>
                      </a:lnTo>
                      <a:lnTo>
                        <a:pt x="1813" y="290"/>
                      </a:lnTo>
                      <a:lnTo>
                        <a:pt x="1832" y="314"/>
                      </a:lnTo>
                      <a:lnTo>
                        <a:pt x="1849" y="340"/>
                      </a:lnTo>
                      <a:lnTo>
                        <a:pt x="1867" y="368"/>
                      </a:lnTo>
                      <a:lnTo>
                        <a:pt x="1882" y="399"/>
                      </a:lnTo>
                      <a:lnTo>
                        <a:pt x="1899" y="433"/>
                      </a:lnTo>
                      <a:lnTo>
                        <a:pt x="1913" y="470"/>
                      </a:lnTo>
                      <a:lnTo>
                        <a:pt x="1927" y="507"/>
                      </a:lnTo>
                      <a:lnTo>
                        <a:pt x="1927" y="507"/>
                      </a:lnTo>
                      <a:lnTo>
                        <a:pt x="1900" y="505"/>
                      </a:lnTo>
                      <a:lnTo>
                        <a:pt x="1880" y="504"/>
                      </a:lnTo>
                      <a:lnTo>
                        <a:pt x="1880" y="504"/>
                      </a:lnTo>
                      <a:lnTo>
                        <a:pt x="1868" y="504"/>
                      </a:lnTo>
                      <a:lnTo>
                        <a:pt x="1855" y="506"/>
                      </a:lnTo>
                      <a:lnTo>
                        <a:pt x="1842" y="508"/>
                      </a:lnTo>
                      <a:lnTo>
                        <a:pt x="1828" y="512"/>
                      </a:lnTo>
                      <a:lnTo>
                        <a:pt x="1814" y="516"/>
                      </a:lnTo>
                      <a:lnTo>
                        <a:pt x="1799" y="521"/>
                      </a:lnTo>
                      <a:lnTo>
                        <a:pt x="1767" y="536"/>
                      </a:lnTo>
                      <a:lnTo>
                        <a:pt x="1733" y="553"/>
                      </a:lnTo>
                      <a:lnTo>
                        <a:pt x="1696" y="576"/>
                      </a:lnTo>
                      <a:lnTo>
                        <a:pt x="1657" y="602"/>
                      </a:lnTo>
                      <a:lnTo>
                        <a:pt x="1615" y="631"/>
                      </a:lnTo>
                      <a:lnTo>
                        <a:pt x="1615" y="631"/>
                      </a:lnTo>
                      <a:lnTo>
                        <a:pt x="1572" y="663"/>
                      </a:lnTo>
                      <a:lnTo>
                        <a:pt x="1532" y="697"/>
                      </a:lnTo>
                      <a:lnTo>
                        <a:pt x="1493" y="731"/>
                      </a:lnTo>
                      <a:lnTo>
                        <a:pt x="1457" y="767"/>
                      </a:lnTo>
                      <a:lnTo>
                        <a:pt x="1420" y="803"/>
                      </a:lnTo>
                      <a:lnTo>
                        <a:pt x="1387" y="841"/>
                      </a:lnTo>
                      <a:lnTo>
                        <a:pt x="1354" y="879"/>
                      </a:lnTo>
                      <a:lnTo>
                        <a:pt x="1325" y="919"/>
                      </a:lnTo>
                      <a:lnTo>
                        <a:pt x="1264" y="1000"/>
                      </a:lnTo>
                      <a:lnTo>
                        <a:pt x="1323" y="1056"/>
                      </a:lnTo>
                      <a:lnTo>
                        <a:pt x="1323" y="1056"/>
                      </a:lnTo>
                      <a:lnTo>
                        <a:pt x="1363" y="1092"/>
                      </a:lnTo>
                      <a:lnTo>
                        <a:pt x="1403" y="1128"/>
                      </a:lnTo>
                      <a:lnTo>
                        <a:pt x="1443" y="1161"/>
                      </a:lnTo>
                      <a:lnTo>
                        <a:pt x="1483" y="1190"/>
                      </a:lnTo>
                      <a:lnTo>
                        <a:pt x="1524" y="1219"/>
                      </a:lnTo>
                      <a:lnTo>
                        <a:pt x="1564" y="1243"/>
                      </a:lnTo>
                      <a:lnTo>
                        <a:pt x="1605" y="1266"/>
                      </a:lnTo>
                      <a:lnTo>
                        <a:pt x="1647" y="1287"/>
                      </a:lnTo>
                      <a:lnTo>
                        <a:pt x="1689" y="1305"/>
                      </a:lnTo>
                      <a:lnTo>
                        <a:pt x="1730" y="1320"/>
                      </a:lnTo>
                      <a:lnTo>
                        <a:pt x="1772" y="1334"/>
                      </a:lnTo>
                      <a:lnTo>
                        <a:pt x="1814" y="1345"/>
                      </a:lnTo>
                      <a:lnTo>
                        <a:pt x="1857" y="1353"/>
                      </a:lnTo>
                      <a:lnTo>
                        <a:pt x="1899" y="1359"/>
                      </a:lnTo>
                      <a:lnTo>
                        <a:pt x="1941" y="1363"/>
                      </a:lnTo>
                      <a:lnTo>
                        <a:pt x="1985" y="1364"/>
                      </a:lnTo>
                      <a:lnTo>
                        <a:pt x="1985" y="1364"/>
                      </a:lnTo>
                      <a:lnTo>
                        <a:pt x="1961" y="1410"/>
                      </a:lnTo>
                      <a:lnTo>
                        <a:pt x="1938" y="1452"/>
                      </a:lnTo>
                      <a:lnTo>
                        <a:pt x="1915" y="1492"/>
                      </a:lnTo>
                      <a:lnTo>
                        <a:pt x="1892" y="1529"/>
                      </a:lnTo>
                      <a:lnTo>
                        <a:pt x="1868" y="1562"/>
                      </a:lnTo>
                      <a:lnTo>
                        <a:pt x="1845" y="1593"/>
                      </a:lnTo>
                      <a:lnTo>
                        <a:pt x="1820" y="1621"/>
                      </a:lnTo>
                      <a:lnTo>
                        <a:pt x="1796" y="1646"/>
                      </a:lnTo>
                      <a:lnTo>
                        <a:pt x="1772" y="1668"/>
                      </a:lnTo>
                      <a:lnTo>
                        <a:pt x="1748" y="1687"/>
                      </a:lnTo>
                      <a:lnTo>
                        <a:pt x="1723" y="1703"/>
                      </a:lnTo>
                      <a:lnTo>
                        <a:pt x="1699" y="1716"/>
                      </a:lnTo>
                      <a:lnTo>
                        <a:pt x="1674" y="1727"/>
                      </a:lnTo>
                      <a:lnTo>
                        <a:pt x="1662" y="1731"/>
                      </a:lnTo>
                      <a:lnTo>
                        <a:pt x="1649" y="1734"/>
                      </a:lnTo>
                      <a:lnTo>
                        <a:pt x="1637" y="1736"/>
                      </a:lnTo>
                      <a:lnTo>
                        <a:pt x="1624" y="1739"/>
                      </a:lnTo>
                      <a:lnTo>
                        <a:pt x="1611" y="1740"/>
                      </a:lnTo>
                      <a:lnTo>
                        <a:pt x="1600" y="1740"/>
                      </a:lnTo>
                      <a:lnTo>
                        <a:pt x="1600" y="1740"/>
                      </a:lnTo>
                      <a:lnTo>
                        <a:pt x="1576" y="1739"/>
                      </a:lnTo>
                      <a:lnTo>
                        <a:pt x="1551" y="1735"/>
                      </a:lnTo>
                      <a:lnTo>
                        <a:pt x="1525" y="1728"/>
                      </a:lnTo>
                      <a:lnTo>
                        <a:pt x="1498" y="1720"/>
                      </a:lnTo>
                      <a:lnTo>
                        <a:pt x="1470" y="1708"/>
                      </a:lnTo>
                      <a:lnTo>
                        <a:pt x="1440" y="1695"/>
                      </a:lnTo>
                      <a:lnTo>
                        <a:pt x="1409" y="1679"/>
                      </a:lnTo>
                      <a:lnTo>
                        <a:pt x="1377" y="1660"/>
                      </a:lnTo>
                      <a:lnTo>
                        <a:pt x="1344" y="1639"/>
                      </a:lnTo>
                      <a:lnTo>
                        <a:pt x="1308" y="1615"/>
                      </a:lnTo>
                      <a:lnTo>
                        <a:pt x="1273" y="1588"/>
                      </a:lnTo>
                      <a:lnTo>
                        <a:pt x="1235" y="1560"/>
                      </a:lnTo>
                      <a:lnTo>
                        <a:pt x="1196" y="1529"/>
                      </a:lnTo>
                      <a:lnTo>
                        <a:pt x="1156" y="1495"/>
                      </a:lnTo>
                      <a:lnTo>
                        <a:pt x="1116" y="1458"/>
                      </a:lnTo>
                      <a:lnTo>
                        <a:pt x="1074" y="1419"/>
                      </a:lnTo>
                      <a:lnTo>
                        <a:pt x="983" y="1337"/>
                      </a:lnTo>
                      <a:close/>
                    </a:path>
                  </a:pathLst>
                </a:custGeom>
                <a:solidFill>
                  <a:schemeClr val="accent1"/>
                </a:solidFill>
                <a:ln w="9525">
                  <a:noFill/>
                  <a:round/>
                  <a:headEnd/>
                  <a:tailEnd/>
                </a:ln>
              </p:spPr>
              <p:txBody>
                <a:bodyPr vert="horz" wrap="square" lIns="104781" tIns="52391" rIns="104781" bIns="52391" numCol="1" anchor="t" anchorCtr="0" compatLnSpc="1">
                  <a:prstTxWarp prst="textNoShape">
                    <a:avLst/>
                  </a:prstTxWarp>
                </a:bodyPr>
                <a:lstStyle/>
                <a:p>
                  <a:endParaRPr lang="en-US" sz="1000" dirty="0">
                    <a:latin typeface="+mj-lt"/>
                  </a:endParaRPr>
                </a:p>
              </p:txBody>
            </p:sp>
            <p:sp>
              <p:nvSpPr>
                <p:cNvPr id="104" name="Freeform 20">
                  <a:extLst>
                    <a:ext uri="{FF2B5EF4-FFF2-40B4-BE49-F238E27FC236}">
                      <a16:creationId xmlns:a16="http://schemas.microsoft.com/office/drawing/2014/main" id="{135E3F19-A7AF-4448-8658-8981D8872DD9}"/>
                    </a:ext>
                  </a:extLst>
                </p:cNvPr>
                <p:cNvSpPr>
                  <a:spLocks/>
                </p:cNvSpPr>
                <p:nvPr/>
              </p:nvSpPr>
              <p:spPr bwMode="auto">
                <a:xfrm>
                  <a:off x="7625519" y="2602698"/>
                  <a:ext cx="264860" cy="239023"/>
                </a:xfrm>
                <a:custGeom>
                  <a:avLst/>
                  <a:gdLst/>
                  <a:ahLst/>
                  <a:cxnLst>
                    <a:cxn ang="0">
                      <a:pos x="915" y="1434"/>
                    </a:cxn>
                    <a:cxn ang="0">
                      <a:pos x="771" y="1624"/>
                    </a:cxn>
                    <a:cxn ang="0">
                      <a:pos x="641" y="1755"/>
                    </a:cxn>
                    <a:cxn ang="0">
                      <a:pos x="539" y="1823"/>
                    </a:cxn>
                    <a:cxn ang="0">
                      <a:pos x="484" y="1840"/>
                    </a:cxn>
                    <a:cxn ang="0">
                      <a:pos x="447" y="1845"/>
                    </a:cxn>
                    <a:cxn ang="0">
                      <a:pos x="390" y="1839"/>
                    </a:cxn>
                    <a:cxn ang="0">
                      <a:pos x="278" y="1793"/>
                    </a:cxn>
                    <a:cxn ang="0">
                      <a:pos x="166" y="1700"/>
                    </a:cxn>
                    <a:cxn ang="0">
                      <a:pos x="55" y="1562"/>
                    </a:cxn>
                    <a:cxn ang="0">
                      <a:pos x="44" y="1477"/>
                    </a:cxn>
                    <a:cxn ang="0">
                      <a:pos x="93" y="1473"/>
                    </a:cxn>
                    <a:cxn ang="0">
                      <a:pos x="177" y="1452"/>
                    </a:cxn>
                    <a:cxn ang="0">
                      <a:pos x="317" y="1378"/>
                    </a:cxn>
                    <a:cxn ang="0">
                      <a:pos x="466" y="1254"/>
                    </a:cxn>
                    <a:cxn ang="0">
                      <a:pos x="621" y="1081"/>
                    </a:cxn>
                    <a:cxn ang="0">
                      <a:pos x="569" y="900"/>
                    </a:cxn>
                    <a:cxn ang="0">
                      <a:pos x="450" y="755"/>
                    </a:cxn>
                    <a:cxn ang="0">
                      <a:pos x="369" y="622"/>
                    </a:cxn>
                    <a:cxn ang="0">
                      <a:pos x="323" y="499"/>
                    </a:cxn>
                    <a:cxn ang="0">
                      <a:pos x="312" y="415"/>
                    </a:cxn>
                    <a:cxn ang="0">
                      <a:pos x="332" y="323"/>
                    </a:cxn>
                    <a:cxn ang="0">
                      <a:pos x="393" y="223"/>
                    </a:cxn>
                    <a:cxn ang="0">
                      <a:pos x="493" y="116"/>
                    </a:cxn>
                    <a:cxn ang="0">
                      <a:pos x="633" y="0"/>
                    </a:cxn>
                    <a:cxn ang="0">
                      <a:pos x="657" y="114"/>
                    </a:cxn>
                    <a:cxn ang="0">
                      <a:pos x="707" y="265"/>
                    </a:cxn>
                    <a:cxn ang="0">
                      <a:pos x="780" y="414"/>
                    </a:cxn>
                    <a:cxn ang="0">
                      <a:pos x="876" y="560"/>
                    </a:cxn>
                    <a:cxn ang="0">
                      <a:pos x="1010" y="610"/>
                    </a:cxn>
                    <a:cxn ang="0">
                      <a:pos x="1172" y="426"/>
                    </a:cxn>
                    <a:cxn ang="0">
                      <a:pos x="1325" y="295"/>
                    </a:cxn>
                    <a:cxn ang="0">
                      <a:pos x="1453" y="223"/>
                    </a:cxn>
                    <a:cxn ang="0">
                      <a:pos x="1524" y="199"/>
                    </a:cxn>
                    <a:cxn ang="0">
                      <a:pos x="1592" y="190"/>
                    </a:cxn>
                    <a:cxn ang="0">
                      <a:pos x="1660" y="193"/>
                    </a:cxn>
                    <a:cxn ang="0">
                      <a:pos x="1752" y="234"/>
                    </a:cxn>
                    <a:cxn ang="0">
                      <a:pos x="1832" y="314"/>
                    </a:cxn>
                    <a:cxn ang="0">
                      <a:pos x="1899" y="433"/>
                    </a:cxn>
                    <a:cxn ang="0">
                      <a:pos x="1900" y="505"/>
                    </a:cxn>
                    <a:cxn ang="0">
                      <a:pos x="1855" y="506"/>
                    </a:cxn>
                    <a:cxn ang="0">
                      <a:pos x="1799" y="521"/>
                    </a:cxn>
                    <a:cxn ang="0">
                      <a:pos x="1657" y="602"/>
                    </a:cxn>
                    <a:cxn ang="0">
                      <a:pos x="1532" y="697"/>
                    </a:cxn>
                    <a:cxn ang="0">
                      <a:pos x="1387" y="841"/>
                    </a:cxn>
                    <a:cxn ang="0">
                      <a:pos x="1323" y="1056"/>
                    </a:cxn>
                    <a:cxn ang="0">
                      <a:pos x="1443" y="1161"/>
                    </a:cxn>
                    <a:cxn ang="0">
                      <a:pos x="1605" y="1266"/>
                    </a:cxn>
                    <a:cxn ang="0">
                      <a:pos x="1772" y="1334"/>
                    </a:cxn>
                    <a:cxn ang="0">
                      <a:pos x="1941" y="1363"/>
                    </a:cxn>
                    <a:cxn ang="0">
                      <a:pos x="1938" y="1452"/>
                    </a:cxn>
                    <a:cxn ang="0">
                      <a:pos x="1845" y="1593"/>
                    </a:cxn>
                    <a:cxn ang="0">
                      <a:pos x="1748" y="1687"/>
                    </a:cxn>
                    <a:cxn ang="0">
                      <a:pos x="1662" y="1731"/>
                    </a:cxn>
                    <a:cxn ang="0">
                      <a:pos x="1611" y="1740"/>
                    </a:cxn>
                    <a:cxn ang="0">
                      <a:pos x="1551" y="1735"/>
                    </a:cxn>
                    <a:cxn ang="0">
                      <a:pos x="1440" y="1695"/>
                    </a:cxn>
                    <a:cxn ang="0">
                      <a:pos x="1308" y="1615"/>
                    </a:cxn>
                    <a:cxn ang="0">
                      <a:pos x="1156" y="1495"/>
                    </a:cxn>
                  </a:cxnLst>
                  <a:rect l="0" t="0" r="r" b="b"/>
                  <a:pathLst>
                    <a:path w="1985" h="1845">
                      <a:moveTo>
                        <a:pt x="983" y="1337"/>
                      </a:moveTo>
                      <a:lnTo>
                        <a:pt x="952" y="1378"/>
                      </a:lnTo>
                      <a:lnTo>
                        <a:pt x="952" y="1378"/>
                      </a:lnTo>
                      <a:lnTo>
                        <a:pt x="915" y="1434"/>
                      </a:lnTo>
                      <a:lnTo>
                        <a:pt x="877" y="1488"/>
                      </a:lnTo>
                      <a:lnTo>
                        <a:pt x="842" y="1536"/>
                      </a:lnTo>
                      <a:lnTo>
                        <a:pt x="805" y="1582"/>
                      </a:lnTo>
                      <a:lnTo>
                        <a:pt x="771" y="1624"/>
                      </a:lnTo>
                      <a:lnTo>
                        <a:pt x="737" y="1662"/>
                      </a:lnTo>
                      <a:lnTo>
                        <a:pt x="705" y="1696"/>
                      </a:lnTo>
                      <a:lnTo>
                        <a:pt x="672" y="1728"/>
                      </a:lnTo>
                      <a:lnTo>
                        <a:pt x="641" y="1755"/>
                      </a:lnTo>
                      <a:lnTo>
                        <a:pt x="611" y="1779"/>
                      </a:lnTo>
                      <a:lnTo>
                        <a:pt x="581" y="1799"/>
                      </a:lnTo>
                      <a:lnTo>
                        <a:pt x="553" y="1816"/>
                      </a:lnTo>
                      <a:lnTo>
                        <a:pt x="539" y="1823"/>
                      </a:lnTo>
                      <a:lnTo>
                        <a:pt x="525" y="1828"/>
                      </a:lnTo>
                      <a:lnTo>
                        <a:pt x="512" y="1833"/>
                      </a:lnTo>
                      <a:lnTo>
                        <a:pt x="499" y="1838"/>
                      </a:lnTo>
                      <a:lnTo>
                        <a:pt x="484" y="1840"/>
                      </a:lnTo>
                      <a:lnTo>
                        <a:pt x="471" y="1843"/>
                      </a:lnTo>
                      <a:lnTo>
                        <a:pt x="460" y="1844"/>
                      </a:lnTo>
                      <a:lnTo>
                        <a:pt x="447" y="1845"/>
                      </a:lnTo>
                      <a:lnTo>
                        <a:pt x="447" y="1845"/>
                      </a:lnTo>
                      <a:lnTo>
                        <a:pt x="433" y="1844"/>
                      </a:lnTo>
                      <a:lnTo>
                        <a:pt x="418" y="1843"/>
                      </a:lnTo>
                      <a:lnTo>
                        <a:pt x="404" y="1841"/>
                      </a:lnTo>
                      <a:lnTo>
                        <a:pt x="390" y="1839"/>
                      </a:lnTo>
                      <a:lnTo>
                        <a:pt x="362" y="1832"/>
                      </a:lnTo>
                      <a:lnTo>
                        <a:pt x="334" y="1821"/>
                      </a:lnTo>
                      <a:lnTo>
                        <a:pt x="305" y="1808"/>
                      </a:lnTo>
                      <a:lnTo>
                        <a:pt x="278" y="1793"/>
                      </a:lnTo>
                      <a:lnTo>
                        <a:pt x="250" y="1774"/>
                      </a:lnTo>
                      <a:lnTo>
                        <a:pt x="222" y="1752"/>
                      </a:lnTo>
                      <a:lnTo>
                        <a:pt x="193" y="1727"/>
                      </a:lnTo>
                      <a:lnTo>
                        <a:pt x="166" y="1700"/>
                      </a:lnTo>
                      <a:lnTo>
                        <a:pt x="138" y="1669"/>
                      </a:lnTo>
                      <a:lnTo>
                        <a:pt x="111" y="1636"/>
                      </a:lnTo>
                      <a:lnTo>
                        <a:pt x="83" y="1601"/>
                      </a:lnTo>
                      <a:lnTo>
                        <a:pt x="55" y="1562"/>
                      </a:lnTo>
                      <a:lnTo>
                        <a:pt x="28" y="1519"/>
                      </a:lnTo>
                      <a:lnTo>
                        <a:pt x="0" y="1475"/>
                      </a:lnTo>
                      <a:lnTo>
                        <a:pt x="0" y="1475"/>
                      </a:lnTo>
                      <a:lnTo>
                        <a:pt x="44" y="1477"/>
                      </a:lnTo>
                      <a:lnTo>
                        <a:pt x="44" y="1477"/>
                      </a:lnTo>
                      <a:lnTo>
                        <a:pt x="60" y="1476"/>
                      </a:lnTo>
                      <a:lnTo>
                        <a:pt x="77" y="1476"/>
                      </a:lnTo>
                      <a:lnTo>
                        <a:pt x="93" y="1473"/>
                      </a:lnTo>
                      <a:lnTo>
                        <a:pt x="110" y="1471"/>
                      </a:lnTo>
                      <a:lnTo>
                        <a:pt x="126" y="1468"/>
                      </a:lnTo>
                      <a:lnTo>
                        <a:pt x="143" y="1463"/>
                      </a:lnTo>
                      <a:lnTo>
                        <a:pt x="177" y="1452"/>
                      </a:lnTo>
                      <a:lnTo>
                        <a:pt x="211" y="1438"/>
                      </a:lnTo>
                      <a:lnTo>
                        <a:pt x="246" y="1421"/>
                      </a:lnTo>
                      <a:lnTo>
                        <a:pt x="282" y="1401"/>
                      </a:lnTo>
                      <a:lnTo>
                        <a:pt x="317" y="1378"/>
                      </a:lnTo>
                      <a:lnTo>
                        <a:pt x="354" y="1352"/>
                      </a:lnTo>
                      <a:lnTo>
                        <a:pt x="390" y="1322"/>
                      </a:lnTo>
                      <a:lnTo>
                        <a:pt x="428" y="1289"/>
                      </a:lnTo>
                      <a:lnTo>
                        <a:pt x="466" y="1254"/>
                      </a:lnTo>
                      <a:lnTo>
                        <a:pt x="503" y="1215"/>
                      </a:lnTo>
                      <a:lnTo>
                        <a:pt x="542" y="1174"/>
                      </a:lnTo>
                      <a:lnTo>
                        <a:pt x="581" y="1129"/>
                      </a:lnTo>
                      <a:lnTo>
                        <a:pt x="621" y="1081"/>
                      </a:lnTo>
                      <a:lnTo>
                        <a:pt x="674" y="1013"/>
                      </a:lnTo>
                      <a:lnTo>
                        <a:pt x="605" y="939"/>
                      </a:lnTo>
                      <a:lnTo>
                        <a:pt x="605" y="939"/>
                      </a:lnTo>
                      <a:lnTo>
                        <a:pt x="569" y="900"/>
                      </a:lnTo>
                      <a:lnTo>
                        <a:pt x="536" y="864"/>
                      </a:lnTo>
                      <a:lnTo>
                        <a:pt x="506" y="827"/>
                      </a:lnTo>
                      <a:lnTo>
                        <a:pt x="477" y="790"/>
                      </a:lnTo>
                      <a:lnTo>
                        <a:pt x="450" y="755"/>
                      </a:lnTo>
                      <a:lnTo>
                        <a:pt x="427" y="721"/>
                      </a:lnTo>
                      <a:lnTo>
                        <a:pt x="405" y="687"/>
                      </a:lnTo>
                      <a:lnTo>
                        <a:pt x="385" y="654"/>
                      </a:lnTo>
                      <a:lnTo>
                        <a:pt x="369" y="622"/>
                      </a:lnTo>
                      <a:lnTo>
                        <a:pt x="354" y="590"/>
                      </a:lnTo>
                      <a:lnTo>
                        <a:pt x="341" y="559"/>
                      </a:lnTo>
                      <a:lnTo>
                        <a:pt x="331" y="528"/>
                      </a:lnTo>
                      <a:lnTo>
                        <a:pt x="323" y="499"/>
                      </a:lnTo>
                      <a:lnTo>
                        <a:pt x="317" y="471"/>
                      </a:lnTo>
                      <a:lnTo>
                        <a:pt x="314" y="442"/>
                      </a:lnTo>
                      <a:lnTo>
                        <a:pt x="312" y="415"/>
                      </a:lnTo>
                      <a:lnTo>
                        <a:pt x="312" y="415"/>
                      </a:lnTo>
                      <a:lnTo>
                        <a:pt x="314" y="393"/>
                      </a:lnTo>
                      <a:lnTo>
                        <a:pt x="317" y="370"/>
                      </a:lnTo>
                      <a:lnTo>
                        <a:pt x="324" y="347"/>
                      </a:lnTo>
                      <a:lnTo>
                        <a:pt x="332" y="323"/>
                      </a:lnTo>
                      <a:lnTo>
                        <a:pt x="344" y="298"/>
                      </a:lnTo>
                      <a:lnTo>
                        <a:pt x="357" y="275"/>
                      </a:lnTo>
                      <a:lnTo>
                        <a:pt x="374" y="249"/>
                      </a:lnTo>
                      <a:lnTo>
                        <a:pt x="393" y="223"/>
                      </a:lnTo>
                      <a:lnTo>
                        <a:pt x="414" y="197"/>
                      </a:lnTo>
                      <a:lnTo>
                        <a:pt x="437" y="171"/>
                      </a:lnTo>
                      <a:lnTo>
                        <a:pt x="464" y="144"/>
                      </a:lnTo>
                      <a:lnTo>
                        <a:pt x="493" y="116"/>
                      </a:lnTo>
                      <a:lnTo>
                        <a:pt x="523" y="87"/>
                      </a:lnTo>
                      <a:lnTo>
                        <a:pt x="558" y="59"/>
                      </a:lnTo>
                      <a:lnTo>
                        <a:pt x="594" y="29"/>
                      </a:lnTo>
                      <a:lnTo>
                        <a:pt x="633" y="0"/>
                      </a:lnTo>
                      <a:lnTo>
                        <a:pt x="633" y="0"/>
                      </a:lnTo>
                      <a:lnTo>
                        <a:pt x="639" y="39"/>
                      </a:lnTo>
                      <a:lnTo>
                        <a:pt x="647" y="77"/>
                      </a:lnTo>
                      <a:lnTo>
                        <a:pt x="657" y="114"/>
                      </a:lnTo>
                      <a:lnTo>
                        <a:pt x="667" y="152"/>
                      </a:lnTo>
                      <a:lnTo>
                        <a:pt x="679" y="190"/>
                      </a:lnTo>
                      <a:lnTo>
                        <a:pt x="692" y="228"/>
                      </a:lnTo>
                      <a:lnTo>
                        <a:pt x="707" y="265"/>
                      </a:lnTo>
                      <a:lnTo>
                        <a:pt x="723" y="302"/>
                      </a:lnTo>
                      <a:lnTo>
                        <a:pt x="740" y="340"/>
                      </a:lnTo>
                      <a:lnTo>
                        <a:pt x="760" y="376"/>
                      </a:lnTo>
                      <a:lnTo>
                        <a:pt x="780" y="414"/>
                      </a:lnTo>
                      <a:lnTo>
                        <a:pt x="802" y="451"/>
                      </a:lnTo>
                      <a:lnTo>
                        <a:pt x="825" y="487"/>
                      </a:lnTo>
                      <a:lnTo>
                        <a:pt x="850" y="524"/>
                      </a:lnTo>
                      <a:lnTo>
                        <a:pt x="876" y="560"/>
                      </a:lnTo>
                      <a:lnTo>
                        <a:pt x="904" y="597"/>
                      </a:lnTo>
                      <a:lnTo>
                        <a:pt x="963" y="671"/>
                      </a:lnTo>
                      <a:lnTo>
                        <a:pt x="1010" y="610"/>
                      </a:lnTo>
                      <a:lnTo>
                        <a:pt x="1010" y="610"/>
                      </a:lnTo>
                      <a:lnTo>
                        <a:pt x="1051" y="559"/>
                      </a:lnTo>
                      <a:lnTo>
                        <a:pt x="1092" y="512"/>
                      </a:lnTo>
                      <a:lnTo>
                        <a:pt x="1132" y="467"/>
                      </a:lnTo>
                      <a:lnTo>
                        <a:pt x="1172" y="426"/>
                      </a:lnTo>
                      <a:lnTo>
                        <a:pt x="1211" y="388"/>
                      </a:lnTo>
                      <a:lnTo>
                        <a:pt x="1249" y="354"/>
                      </a:lnTo>
                      <a:lnTo>
                        <a:pt x="1287" y="322"/>
                      </a:lnTo>
                      <a:lnTo>
                        <a:pt x="1325" y="295"/>
                      </a:lnTo>
                      <a:lnTo>
                        <a:pt x="1363" y="270"/>
                      </a:lnTo>
                      <a:lnTo>
                        <a:pt x="1399" y="249"/>
                      </a:lnTo>
                      <a:lnTo>
                        <a:pt x="1435" y="230"/>
                      </a:lnTo>
                      <a:lnTo>
                        <a:pt x="1453" y="223"/>
                      </a:lnTo>
                      <a:lnTo>
                        <a:pt x="1471" y="216"/>
                      </a:lnTo>
                      <a:lnTo>
                        <a:pt x="1489" y="209"/>
                      </a:lnTo>
                      <a:lnTo>
                        <a:pt x="1506" y="204"/>
                      </a:lnTo>
                      <a:lnTo>
                        <a:pt x="1524" y="199"/>
                      </a:lnTo>
                      <a:lnTo>
                        <a:pt x="1541" y="196"/>
                      </a:lnTo>
                      <a:lnTo>
                        <a:pt x="1558" y="192"/>
                      </a:lnTo>
                      <a:lnTo>
                        <a:pt x="1575" y="191"/>
                      </a:lnTo>
                      <a:lnTo>
                        <a:pt x="1592" y="190"/>
                      </a:lnTo>
                      <a:lnTo>
                        <a:pt x="1609" y="189"/>
                      </a:lnTo>
                      <a:lnTo>
                        <a:pt x="1609" y="189"/>
                      </a:lnTo>
                      <a:lnTo>
                        <a:pt x="1635" y="190"/>
                      </a:lnTo>
                      <a:lnTo>
                        <a:pt x="1660" y="193"/>
                      </a:lnTo>
                      <a:lnTo>
                        <a:pt x="1684" y="201"/>
                      </a:lnTo>
                      <a:lnTo>
                        <a:pt x="1708" y="209"/>
                      </a:lnTo>
                      <a:lnTo>
                        <a:pt x="1730" y="221"/>
                      </a:lnTo>
                      <a:lnTo>
                        <a:pt x="1752" y="234"/>
                      </a:lnTo>
                      <a:lnTo>
                        <a:pt x="1773" y="250"/>
                      </a:lnTo>
                      <a:lnTo>
                        <a:pt x="1793" y="269"/>
                      </a:lnTo>
                      <a:lnTo>
                        <a:pt x="1813" y="290"/>
                      </a:lnTo>
                      <a:lnTo>
                        <a:pt x="1832" y="314"/>
                      </a:lnTo>
                      <a:lnTo>
                        <a:pt x="1849" y="340"/>
                      </a:lnTo>
                      <a:lnTo>
                        <a:pt x="1867" y="368"/>
                      </a:lnTo>
                      <a:lnTo>
                        <a:pt x="1882" y="399"/>
                      </a:lnTo>
                      <a:lnTo>
                        <a:pt x="1899" y="433"/>
                      </a:lnTo>
                      <a:lnTo>
                        <a:pt x="1913" y="470"/>
                      </a:lnTo>
                      <a:lnTo>
                        <a:pt x="1927" y="507"/>
                      </a:lnTo>
                      <a:lnTo>
                        <a:pt x="1927" y="507"/>
                      </a:lnTo>
                      <a:lnTo>
                        <a:pt x="1900" y="505"/>
                      </a:lnTo>
                      <a:lnTo>
                        <a:pt x="1880" y="504"/>
                      </a:lnTo>
                      <a:lnTo>
                        <a:pt x="1880" y="504"/>
                      </a:lnTo>
                      <a:lnTo>
                        <a:pt x="1868" y="504"/>
                      </a:lnTo>
                      <a:lnTo>
                        <a:pt x="1855" y="506"/>
                      </a:lnTo>
                      <a:lnTo>
                        <a:pt x="1842" y="508"/>
                      </a:lnTo>
                      <a:lnTo>
                        <a:pt x="1828" y="512"/>
                      </a:lnTo>
                      <a:lnTo>
                        <a:pt x="1814" y="516"/>
                      </a:lnTo>
                      <a:lnTo>
                        <a:pt x="1799" y="521"/>
                      </a:lnTo>
                      <a:lnTo>
                        <a:pt x="1767" y="536"/>
                      </a:lnTo>
                      <a:lnTo>
                        <a:pt x="1733" y="553"/>
                      </a:lnTo>
                      <a:lnTo>
                        <a:pt x="1696" y="576"/>
                      </a:lnTo>
                      <a:lnTo>
                        <a:pt x="1657" y="602"/>
                      </a:lnTo>
                      <a:lnTo>
                        <a:pt x="1615" y="631"/>
                      </a:lnTo>
                      <a:lnTo>
                        <a:pt x="1615" y="631"/>
                      </a:lnTo>
                      <a:lnTo>
                        <a:pt x="1572" y="663"/>
                      </a:lnTo>
                      <a:lnTo>
                        <a:pt x="1532" y="697"/>
                      </a:lnTo>
                      <a:lnTo>
                        <a:pt x="1493" y="731"/>
                      </a:lnTo>
                      <a:lnTo>
                        <a:pt x="1457" y="767"/>
                      </a:lnTo>
                      <a:lnTo>
                        <a:pt x="1420" y="803"/>
                      </a:lnTo>
                      <a:lnTo>
                        <a:pt x="1387" y="841"/>
                      </a:lnTo>
                      <a:lnTo>
                        <a:pt x="1354" y="879"/>
                      </a:lnTo>
                      <a:lnTo>
                        <a:pt x="1325" y="919"/>
                      </a:lnTo>
                      <a:lnTo>
                        <a:pt x="1264" y="1000"/>
                      </a:lnTo>
                      <a:lnTo>
                        <a:pt x="1323" y="1056"/>
                      </a:lnTo>
                      <a:lnTo>
                        <a:pt x="1323" y="1056"/>
                      </a:lnTo>
                      <a:lnTo>
                        <a:pt x="1363" y="1092"/>
                      </a:lnTo>
                      <a:lnTo>
                        <a:pt x="1403" y="1128"/>
                      </a:lnTo>
                      <a:lnTo>
                        <a:pt x="1443" y="1161"/>
                      </a:lnTo>
                      <a:lnTo>
                        <a:pt x="1483" y="1190"/>
                      </a:lnTo>
                      <a:lnTo>
                        <a:pt x="1524" y="1219"/>
                      </a:lnTo>
                      <a:lnTo>
                        <a:pt x="1564" y="1243"/>
                      </a:lnTo>
                      <a:lnTo>
                        <a:pt x="1605" y="1266"/>
                      </a:lnTo>
                      <a:lnTo>
                        <a:pt x="1647" y="1287"/>
                      </a:lnTo>
                      <a:lnTo>
                        <a:pt x="1689" y="1305"/>
                      </a:lnTo>
                      <a:lnTo>
                        <a:pt x="1730" y="1320"/>
                      </a:lnTo>
                      <a:lnTo>
                        <a:pt x="1772" y="1334"/>
                      </a:lnTo>
                      <a:lnTo>
                        <a:pt x="1814" y="1345"/>
                      </a:lnTo>
                      <a:lnTo>
                        <a:pt x="1857" y="1353"/>
                      </a:lnTo>
                      <a:lnTo>
                        <a:pt x="1899" y="1359"/>
                      </a:lnTo>
                      <a:lnTo>
                        <a:pt x="1941" y="1363"/>
                      </a:lnTo>
                      <a:lnTo>
                        <a:pt x="1985" y="1364"/>
                      </a:lnTo>
                      <a:lnTo>
                        <a:pt x="1985" y="1364"/>
                      </a:lnTo>
                      <a:lnTo>
                        <a:pt x="1961" y="1410"/>
                      </a:lnTo>
                      <a:lnTo>
                        <a:pt x="1938" y="1452"/>
                      </a:lnTo>
                      <a:lnTo>
                        <a:pt x="1915" y="1492"/>
                      </a:lnTo>
                      <a:lnTo>
                        <a:pt x="1892" y="1529"/>
                      </a:lnTo>
                      <a:lnTo>
                        <a:pt x="1868" y="1562"/>
                      </a:lnTo>
                      <a:lnTo>
                        <a:pt x="1845" y="1593"/>
                      </a:lnTo>
                      <a:lnTo>
                        <a:pt x="1820" y="1621"/>
                      </a:lnTo>
                      <a:lnTo>
                        <a:pt x="1796" y="1646"/>
                      </a:lnTo>
                      <a:lnTo>
                        <a:pt x="1772" y="1668"/>
                      </a:lnTo>
                      <a:lnTo>
                        <a:pt x="1748" y="1687"/>
                      </a:lnTo>
                      <a:lnTo>
                        <a:pt x="1723" y="1703"/>
                      </a:lnTo>
                      <a:lnTo>
                        <a:pt x="1699" y="1716"/>
                      </a:lnTo>
                      <a:lnTo>
                        <a:pt x="1674" y="1727"/>
                      </a:lnTo>
                      <a:lnTo>
                        <a:pt x="1662" y="1731"/>
                      </a:lnTo>
                      <a:lnTo>
                        <a:pt x="1649" y="1734"/>
                      </a:lnTo>
                      <a:lnTo>
                        <a:pt x="1637" y="1736"/>
                      </a:lnTo>
                      <a:lnTo>
                        <a:pt x="1624" y="1739"/>
                      </a:lnTo>
                      <a:lnTo>
                        <a:pt x="1611" y="1740"/>
                      </a:lnTo>
                      <a:lnTo>
                        <a:pt x="1600" y="1740"/>
                      </a:lnTo>
                      <a:lnTo>
                        <a:pt x="1600" y="1740"/>
                      </a:lnTo>
                      <a:lnTo>
                        <a:pt x="1576" y="1739"/>
                      </a:lnTo>
                      <a:lnTo>
                        <a:pt x="1551" y="1735"/>
                      </a:lnTo>
                      <a:lnTo>
                        <a:pt x="1525" y="1728"/>
                      </a:lnTo>
                      <a:lnTo>
                        <a:pt x="1498" y="1720"/>
                      </a:lnTo>
                      <a:lnTo>
                        <a:pt x="1470" y="1708"/>
                      </a:lnTo>
                      <a:lnTo>
                        <a:pt x="1440" y="1695"/>
                      </a:lnTo>
                      <a:lnTo>
                        <a:pt x="1409" y="1679"/>
                      </a:lnTo>
                      <a:lnTo>
                        <a:pt x="1377" y="1660"/>
                      </a:lnTo>
                      <a:lnTo>
                        <a:pt x="1344" y="1639"/>
                      </a:lnTo>
                      <a:lnTo>
                        <a:pt x="1308" y="1615"/>
                      </a:lnTo>
                      <a:lnTo>
                        <a:pt x="1273" y="1588"/>
                      </a:lnTo>
                      <a:lnTo>
                        <a:pt x="1235" y="1560"/>
                      </a:lnTo>
                      <a:lnTo>
                        <a:pt x="1196" y="1529"/>
                      </a:lnTo>
                      <a:lnTo>
                        <a:pt x="1156" y="1495"/>
                      </a:lnTo>
                      <a:lnTo>
                        <a:pt x="1116" y="1458"/>
                      </a:lnTo>
                      <a:lnTo>
                        <a:pt x="1074" y="1419"/>
                      </a:lnTo>
                      <a:lnTo>
                        <a:pt x="983" y="1337"/>
                      </a:lnTo>
                      <a:close/>
                    </a:path>
                  </a:pathLst>
                </a:custGeom>
                <a:solidFill>
                  <a:schemeClr val="accent1"/>
                </a:solidFill>
                <a:ln w="9525">
                  <a:noFill/>
                  <a:round/>
                  <a:headEnd/>
                  <a:tailEnd/>
                </a:ln>
              </p:spPr>
              <p:txBody>
                <a:bodyPr vert="horz" wrap="square" lIns="104781" tIns="52391" rIns="104781" bIns="52391" numCol="1" anchor="t" anchorCtr="0" compatLnSpc="1">
                  <a:prstTxWarp prst="textNoShape">
                    <a:avLst/>
                  </a:prstTxWarp>
                </a:bodyPr>
                <a:lstStyle/>
                <a:p>
                  <a:endParaRPr lang="en-US" sz="1000" dirty="0">
                    <a:latin typeface="+mj-lt"/>
                  </a:endParaRPr>
                </a:p>
              </p:txBody>
            </p:sp>
            <p:cxnSp>
              <p:nvCxnSpPr>
                <p:cNvPr id="17" name="Straight Connector 16">
                  <a:extLst>
                    <a:ext uri="{FF2B5EF4-FFF2-40B4-BE49-F238E27FC236}">
                      <a16:creationId xmlns:a16="http://schemas.microsoft.com/office/drawing/2014/main" id="{A99633D8-53DD-4B26-A444-16AF052088D8}"/>
                    </a:ext>
                  </a:extLst>
                </p:cNvPr>
                <p:cNvCxnSpPr/>
                <p:nvPr/>
              </p:nvCxnSpPr>
              <p:spPr>
                <a:xfrm>
                  <a:off x="733001" y="2946153"/>
                  <a:ext cx="93600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D3C29D5-04E2-4D39-923B-21A7523DC646}"/>
                    </a:ext>
                  </a:extLst>
                </p:cNvPr>
                <p:cNvCxnSpPr/>
                <p:nvPr/>
              </p:nvCxnSpPr>
              <p:spPr>
                <a:xfrm>
                  <a:off x="733001" y="3385709"/>
                  <a:ext cx="93600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E2D0DF1-F8E1-445D-9BDC-FF72180A990D}"/>
                    </a:ext>
                  </a:extLst>
                </p:cNvPr>
                <p:cNvCxnSpPr/>
                <p:nvPr/>
              </p:nvCxnSpPr>
              <p:spPr>
                <a:xfrm>
                  <a:off x="733001" y="2502727"/>
                  <a:ext cx="93600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F047683-495D-4994-A35E-131AE612A6CA}"/>
                    </a:ext>
                  </a:extLst>
                </p:cNvPr>
                <p:cNvCxnSpPr/>
                <p:nvPr/>
              </p:nvCxnSpPr>
              <p:spPr>
                <a:xfrm>
                  <a:off x="733001" y="2081572"/>
                  <a:ext cx="93600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843C1F0-DE2F-4179-9355-C22629289AB2}"/>
                    </a:ext>
                  </a:extLst>
                </p:cNvPr>
                <p:cNvCxnSpPr/>
                <p:nvPr/>
              </p:nvCxnSpPr>
              <p:spPr>
                <a:xfrm>
                  <a:off x="733001" y="3829251"/>
                  <a:ext cx="93600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 name="RBContent8">
                  <a:extLst>
                    <a:ext uri="{FF2B5EF4-FFF2-40B4-BE49-F238E27FC236}">
                      <a16:creationId xmlns:a16="http://schemas.microsoft.com/office/drawing/2014/main" id="{79DB85F3-B80B-4E60-A2BA-A7A06796EFE5}"/>
                    </a:ext>
                  </a:extLst>
                </p:cNvPr>
                <p:cNvSpPr txBox="1"/>
                <p:nvPr/>
              </p:nvSpPr>
              <p:spPr>
                <a:xfrm>
                  <a:off x="742393" y="1701990"/>
                  <a:ext cx="876895" cy="307777"/>
                </a:xfrm>
                <a:prstGeom prst="rect">
                  <a:avLst/>
                </a:prstGeom>
                <a:noFill/>
              </p:spPr>
              <p:txBody>
                <a:bodyPr vert="horz" wrap="square" lIns="0" tIns="0" rIns="0" bIns="0" rtlCol="0">
                  <a:spAutoFit/>
                </a:bodyPr>
                <a:lstStyle/>
                <a:p>
                  <a:r>
                    <a:rPr lang="en-US" sz="1000" b="1" spc="-30" dirty="0">
                      <a:latin typeface="+mj-lt"/>
                    </a:rPr>
                    <a:t>Type of platform</a:t>
                  </a:r>
                </a:p>
              </p:txBody>
            </p:sp>
            <p:sp>
              <p:nvSpPr>
                <p:cNvPr id="75" name="RBContent8">
                  <a:extLst>
                    <a:ext uri="{FF2B5EF4-FFF2-40B4-BE49-F238E27FC236}">
                      <a16:creationId xmlns:a16="http://schemas.microsoft.com/office/drawing/2014/main" id="{291020D9-EFD0-44EA-A54C-28C9A1B1D78C}"/>
                    </a:ext>
                  </a:extLst>
                </p:cNvPr>
                <p:cNvSpPr txBox="1"/>
                <p:nvPr/>
              </p:nvSpPr>
              <p:spPr>
                <a:xfrm>
                  <a:off x="742393" y="2138261"/>
                  <a:ext cx="644033" cy="307777"/>
                </a:xfrm>
                <a:prstGeom prst="rect">
                  <a:avLst/>
                </a:prstGeom>
                <a:noFill/>
              </p:spPr>
              <p:txBody>
                <a:bodyPr vert="horz" wrap="square" lIns="0" tIns="0" rIns="0" bIns="0" rtlCol="0">
                  <a:spAutoFit/>
                </a:bodyPr>
                <a:lstStyle/>
                <a:p>
                  <a:r>
                    <a:rPr lang="en-US" sz="1000" b="1" spc="-30" dirty="0">
                      <a:latin typeface="+mj-lt"/>
                    </a:rPr>
                    <a:t>Example of players</a:t>
                  </a:r>
                </a:p>
              </p:txBody>
            </p:sp>
            <p:sp>
              <p:nvSpPr>
                <p:cNvPr id="76" name="RBContent8">
                  <a:extLst>
                    <a:ext uri="{FF2B5EF4-FFF2-40B4-BE49-F238E27FC236}">
                      <a16:creationId xmlns:a16="http://schemas.microsoft.com/office/drawing/2014/main" id="{BE0AD09E-27BA-48AB-AF59-26FE65D076AE}"/>
                    </a:ext>
                  </a:extLst>
                </p:cNvPr>
                <p:cNvSpPr txBox="1"/>
                <p:nvPr/>
              </p:nvSpPr>
              <p:spPr>
                <a:xfrm>
                  <a:off x="742393" y="2559416"/>
                  <a:ext cx="945923" cy="307777"/>
                </a:xfrm>
                <a:prstGeom prst="rect">
                  <a:avLst/>
                </a:prstGeom>
                <a:noFill/>
              </p:spPr>
              <p:txBody>
                <a:bodyPr vert="horz" wrap="square" lIns="0" tIns="0" rIns="0" bIns="0" rtlCol="0">
                  <a:spAutoFit/>
                </a:bodyPr>
                <a:lstStyle/>
                <a:p>
                  <a:r>
                    <a:rPr lang="en-US" sz="1000" b="1" spc="-30" dirty="0">
                      <a:latin typeface="+mj-lt"/>
                    </a:rPr>
                    <a:t>Payment a reqt for customers?</a:t>
                  </a:r>
                </a:p>
              </p:txBody>
            </p:sp>
            <p:sp>
              <p:nvSpPr>
                <p:cNvPr id="11" name="RBContent11">
                  <a:extLst>
                    <a:ext uri="{FF2B5EF4-FFF2-40B4-BE49-F238E27FC236}">
                      <a16:creationId xmlns:a16="http://schemas.microsoft.com/office/drawing/2014/main" id="{7FACE727-0761-4505-A94E-466EC49C8EC7}"/>
                    </a:ext>
                  </a:extLst>
                </p:cNvPr>
                <p:cNvSpPr txBox="1"/>
                <p:nvPr/>
              </p:nvSpPr>
              <p:spPr>
                <a:xfrm>
                  <a:off x="1798747" y="3036741"/>
                  <a:ext cx="1050125" cy="276999"/>
                </a:xfrm>
                <a:prstGeom prst="rect">
                  <a:avLst/>
                </a:prstGeom>
                <a:noFill/>
              </p:spPr>
              <p:txBody>
                <a:bodyPr vert="horz" wrap="square" lIns="0" tIns="0" rIns="0" bIns="0" rtlCol="0">
                  <a:spAutoFit/>
                </a:bodyPr>
                <a:lstStyle/>
                <a:p>
                  <a:r>
                    <a:rPr lang="en-US" sz="900" dirty="0">
                      <a:latin typeface="+mj-lt"/>
                    </a:rPr>
                    <a:t>Sports, Shoe, Fashion</a:t>
                  </a:r>
                </a:p>
              </p:txBody>
            </p:sp>
            <p:sp>
              <p:nvSpPr>
                <p:cNvPr id="125" name="RBContent11">
                  <a:extLst>
                    <a:ext uri="{FF2B5EF4-FFF2-40B4-BE49-F238E27FC236}">
                      <a16:creationId xmlns:a16="http://schemas.microsoft.com/office/drawing/2014/main" id="{37D43A6B-11AF-43B1-AEC4-A104B1769363}"/>
                    </a:ext>
                  </a:extLst>
                </p:cNvPr>
                <p:cNvSpPr txBox="1"/>
                <p:nvPr/>
              </p:nvSpPr>
              <p:spPr>
                <a:xfrm>
                  <a:off x="3067367" y="3036741"/>
                  <a:ext cx="1257750" cy="276999"/>
                </a:xfrm>
                <a:prstGeom prst="rect">
                  <a:avLst/>
                </a:prstGeom>
                <a:noFill/>
              </p:spPr>
              <p:txBody>
                <a:bodyPr vert="horz" wrap="square" lIns="0" tIns="0" rIns="0" bIns="0" rtlCol="0">
                  <a:spAutoFit/>
                </a:bodyPr>
                <a:lstStyle/>
                <a:p>
                  <a:r>
                    <a:rPr lang="en-US" sz="900" dirty="0" err="1">
                      <a:latin typeface="+mj-lt"/>
                    </a:rPr>
                    <a:t>Specialised</a:t>
                  </a:r>
                  <a:r>
                    <a:rPr lang="en-US" sz="900" dirty="0">
                      <a:latin typeface="+mj-lt"/>
                    </a:rPr>
                    <a:t> services (e.g. schools)</a:t>
                  </a:r>
                </a:p>
              </p:txBody>
            </p:sp>
            <p:sp>
              <p:nvSpPr>
                <p:cNvPr id="126" name="RBContent11">
                  <a:extLst>
                    <a:ext uri="{FF2B5EF4-FFF2-40B4-BE49-F238E27FC236}">
                      <a16:creationId xmlns:a16="http://schemas.microsoft.com/office/drawing/2014/main" id="{94846728-AB41-4125-BF14-1E0E70B47C8B}"/>
                    </a:ext>
                  </a:extLst>
                </p:cNvPr>
                <p:cNvSpPr txBox="1">
                  <a:spLocks/>
                </p:cNvSpPr>
                <p:nvPr/>
              </p:nvSpPr>
              <p:spPr>
                <a:xfrm>
                  <a:off x="4557239" y="3121980"/>
                  <a:ext cx="991790" cy="138499"/>
                </a:xfrm>
                <a:prstGeom prst="rect">
                  <a:avLst/>
                </a:prstGeom>
                <a:noFill/>
              </p:spPr>
              <p:txBody>
                <a:bodyPr vert="horz" wrap="square" lIns="0" tIns="0" rIns="0" bIns="0" rtlCol="0">
                  <a:spAutoFit/>
                </a:bodyPr>
                <a:lstStyle/>
                <a:p>
                  <a:pPr algn="ctr"/>
                  <a:r>
                    <a:rPr lang="en-US" sz="900" dirty="0">
                      <a:latin typeface="+mj-lt"/>
                    </a:rPr>
                    <a:t>N/A</a:t>
                  </a:r>
                </a:p>
              </p:txBody>
            </p:sp>
            <p:sp>
              <p:nvSpPr>
                <p:cNvPr id="128" name="RBContent11">
                  <a:extLst>
                    <a:ext uri="{FF2B5EF4-FFF2-40B4-BE49-F238E27FC236}">
                      <a16:creationId xmlns:a16="http://schemas.microsoft.com/office/drawing/2014/main" id="{5FEC1B8E-67A0-4C49-9C28-E4BC750AB567}"/>
                    </a:ext>
                  </a:extLst>
                </p:cNvPr>
                <p:cNvSpPr txBox="1"/>
                <p:nvPr/>
              </p:nvSpPr>
              <p:spPr>
                <a:xfrm>
                  <a:off x="6168133" y="3121980"/>
                  <a:ext cx="424138" cy="138499"/>
                </a:xfrm>
                <a:prstGeom prst="rect">
                  <a:avLst/>
                </a:prstGeom>
                <a:noFill/>
              </p:spPr>
              <p:txBody>
                <a:bodyPr vert="horz" wrap="square" lIns="0" tIns="0" rIns="0" bIns="0" rtlCol="0">
                  <a:spAutoFit/>
                </a:bodyPr>
                <a:lstStyle>
                  <a:defPPr>
                    <a:defRPr lang="en-US"/>
                  </a:defPPr>
                  <a:lvl1pPr>
                    <a:defRPr sz="900"/>
                  </a:lvl1pPr>
                </a:lstStyle>
                <a:p>
                  <a:pPr algn="ctr"/>
                  <a:r>
                    <a:rPr lang="en-US" dirty="0">
                      <a:latin typeface="+mj-lt"/>
                    </a:rPr>
                    <a:t>All</a:t>
                  </a:r>
                </a:p>
              </p:txBody>
            </p:sp>
            <p:sp>
              <p:nvSpPr>
                <p:cNvPr id="130" name="RBContent11">
                  <a:extLst>
                    <a:ext uri="{FF2B5EF4-FFF2-40B4-BE49-F238E27FC236}">
                      <a16:creationId xmlns:a16="http://schemas.microsoft.com/office/drawing/2014/main" id="{61C26D4A-95AE-4F97-8D7C-58357AF7B244}"/>
                    </a:ext>
                  </a:extLst>
                </p:cNvPr>
                <p:cNvSpPr txBox="1"/>
                <p:nvPr/>
              </p:nvSpPr>
              <p:spPr>
                <a:xfrm>
                  <a:off x="7409549" y="3121980"/>
                  <a:ext cx="711113" cy="138499"/>
                </a:xfrm>
                <a:prstGeom prst="rect">
                  <a:avLst/>
                </a:prstGeom>
                <a:noFill/>
              </p:spPr>
              <p:txBody>
                <a:bodyPr vert="horz" wrap="square" lIns="0" tIns="0" rIns="0" bIns="0" rtlCol="0">
                  <a:spAutoFit/>
                </a:bodyPr>
                <a:lstStyle>
                  <a:defPPr>
                    <a:defRPr lang="en-US"/>
                  </a:defPPr>
                  <a:lvl1pPr>
                    <a:defRPr sz="900"/>
                  </a:lvl1pPr>
                </a:lstStyle>
                <a:p>
                  <a:pPr algn="ctr"/>
                  <a:r>
                    <a:rPr lang="en-US" dirty="0">
                      <a:latin typeface="+mj-lt"/>
                    </a:rPr>
                    <a:t>All</a:t>
                  </a:r>
                </a:p>
              </p:txBody>
            </p:sp>
            <p:sp>
              <p:nvSpPr>
                <p:cNvPr id="117" name="RBContent8">
                  <a:extLst>
                    <a:ext uri="{FF2B5EF4-FFF2-40B4-BE49-F238E27FC236}">
                      <a16:creationId xmlns:a16="http://schemas.microsoft.com/office/drawing/2014/main" id="{56D7B930-3218-45DB-81EF-76634520F4E8}"/>
                    </a:ext>
                  </a:extLst>
                </p:cNvPr>
                <p:cNvSpPr txBox="1"/>
                <p:nvPr/>
              </p:nvSpPr>
              <p:spPr>
                <a:xfrm>
                  <a:off x="742393" y="3002844"/>
                  <a:ext cx="796723" cy="307777"/>
                </a:xfrm>
                <a:prstGeom prst="rect">
                  <a:avLst/>
                </a:prstGeom>
                <a:noFill/>
              </p:spPr>
              <p:txBody>
                <a:bodyPr vert="horz" wrap="square" lIns="0" tIns="0" rIns="0" bIns="0" rtlCol="0">
                  <a:spAutoFit/>
                </a:bodyPr>
                <a:lstStyle/>
                <a:p>
                  <a:r>
                    <a:rPr lang="en-US" sz="1000" b="1" spc="-30" dirty="0">
                      <a:latin typeface="+mj-lt"/>
                    </a:rPr>
                    <a:t>Types of products</a:t>
                  </a:r>
                </a:p>
              </p:txBody>
            </p:sp>
            <p:sp>
              <p:nvSpPr>
                <p:cNvPr id="141" name="RBContent11">
                  <a:extLst>
                    <a:ext uri="{FF2B5EF4-FFF2-40B4-BE49-F238E27FC236}">
                      <a16:creationId xmlns:a16="http://schemas.microsoft.com/office/drawing/2014/main" id="{F14749ED-0FD0-4CBC-B188-4627E2C2DD0E}"/>
                    </a:ext>
                  </a:extLst>
                </p:cNvPr>
                <p:cNvSpPr txBox="1"/>
                <p:nvPr/>
              </p:nvSpPr>
              <p:spPr>
                <a:xfrm>
                  <a:off x="1798748" y="3480436"/>
                  <a:ext cx="1179542" cy="276999"/>
                </a:xfrm>
                <a:prstGeom prst="rect">
                  <a:avLst/>
                </a:prstGeom>
                <a:noFill/>
              </p:spPr>
              <p:txBody>
                <a:bodyPr vert="horz" wrap="square" lIns="0" tIns="0" rIns="0" bIns="0" rtlCol="0">
                  <a:spAutoFit/>
                </a:bodyPr>
                <a:lstStyle/>
                <a:p>
                  <a:r>
                    <a:rPr lang="en-US" sz="900" dirty="0">
                      <a:latin typeface="+mj-lt"/>
                    </a:rPr>
                    <a:t>Solution provider (extension to payment)</a:t>
                  </a:r>
                </a:p>
              </p:txBody>
            </p:sp>
            <p:sp>
              <p:nvSpPr>
                <p:cNvPr id="144" name="RBContent11">
                  <a:extLst>
                    <a:ext uri="{FF2B5EF4-FFF2-40B4-BE49-F238E27FC236}">
                      <a16:creationId xmlns:a16="http://schemas.microsoft.com/office/drawing/2014/main" id="{90B9F2AB-E10F-41AC-9C77-34577DA07062}"/>
                    </a:ext>
                  </a:extLst>
                </p:cNvPr>
                <p:cNvSpPr txBox="1"/>
                <p:nvPr/>
              </p:nvSpPr>
              <p:spPr>
                <a:xfrm>
                  <a:off x="5782331" y="3496641"/>
                  <a:ext cx="1287067" cy="276999"/>
                </a:xfrm>
                <a:prstGeom prst="rect">
                  <a:avLst/>
                </a:prstGeom>
                <a:noFill/>
              </p:spPr>
              <p:txBody>
                <a:bodyPr vert="horz" wrap="square" lIns="0" tIns="0" rIns="0" bIns="0" rtlCol="0">
                  <a:spAutoFit/>
                </a:bodyPr>
                <a:lstStyle>
                  <a:defPPr>
                    <a:defRPr lang="en-US"/>
                  </a:defPPr>
                  <a:lvl1pPr>
                    <a:defRPr sz="900"/>
                  </a:lvl1pPr>
                </a:lstStyle>
                <a:p>
                  <a:r>
                    <a:rPr lang="en-US" dirty="0">
                      <a:latin typeface="+mj-lt"/>
                    </a:rPr>
                    <a:t>No direct relationship – advertising platform </a:t>
                  </a:r>
                </a:p>
              </p:txBody>
            </p:sp>
            <p:sp>
              <p:nvSpPr>
                <p:cNvPr id="147" name="RBContent11">
                  <a:extLst>
                    <a:ext uri="{FF2B5EF4-FFF2-40B4-BE49-F238E27FC236}">
                      <a16:creationId xmlns:a16="http://schemas.microsoft.com/office/drawing/2014/main" id="{53E7CDEF-F53D-4FE4-908B-8D1CCD4F0B15}"/>
                    </a:ext>
                  </a:extLst>
                </p:cNvPr>
                <p:cNvSpPr txBox="1"/>
                <p:nvPr/>
              </p:nvSpPr>
              <p:spPr>
                <a:xfrm>
                  <a:off x="7225477" y="3496641"/>
                  <a:ext cx="1287067" cy="276999"/>
                </a:xfrm>
                <a:prstGeom prst="rect">
                  <a:avLst/>
                </a:prstGeom>
                <a:noFill/>
              </p:spPr>
              <p:txBody>
                <a:bodyPr vert="horz" wrap="square" lIns="0" tIns="0" rIns="0" bIns="0" rtlCol="0">
                  <a:spAutoFit/>
                </a:bodyPr>
                <a:lstStyle>
                  <a:defPPr>
                    <a:defRPr lang="en-US"/>
                  </a:defPPr>
                  <a:lvl1pPr>
                    <a:defRPr sz="900"/>
                  </a:lvl1pPr>
                </a:lstStyle>
                <a:p>
                  <a:r>
                    <a:rPr lang="en-US" dirty="0">
                      <a:latin typeface="+mj-lt"/>
                    </a:rPr>
                    <a:t>No direct relationship – advertising platform </a:t>
                  </a:r>
                </a:p>
              </p:txBody>
            </p:sp>
            <p:sp>
              <p:nvSpPr>
                <p:cNvPr id="140" name="RBContent8">
                  <a:extLst>
                    <a:ext uri="{FF2B5EF4-FFF2-40B4-BE49-F238E27FC236}">
                      <a16:creationId xmlns:a16="http://schemas.microsoft.com/office/drawing/2014/main" id="{279EB394-B6E3-4F40-A84E-595833E36643}"/>
                    </a:ext>
                  </a:extLst>
                </p:cNvPr>
                <p:cNvSpPr txBox="1"/>
                <p:nvPr/>
              </p:nvSpPr>
              <p:spPr>
                <a:xfrm>
                  <a:off x="742393" y="3449440"/>
                  <a:ext cx="929643" cy="307777"/>
                </a:xfrm>
                <a:prstGeom prst="rect">
                  <a:avLst/>
                </a:prstGeom>
                <a:noFill/>
              </p:spPr>
              <p:txBody>
                <a:bodyPr vert="horz" wrap="square" lIns="0" tIns="0" rIns="0" bIns="0" rtlCol="0">
                  <a:spAutoFit/>
                </a:bodyPr>
                <a:lstStyle/>
                <a:p>
                  <a:r>
                    <a:rPr lang="en-US" sz="1000" b="1" spc="-30" dirty="0">
                      <a:latin typeface="+mj-lt"/>
                    </a:rPr>
                    <a:t>Relationship with suppliers</a:t>
                  </a:r>
                </a:p>
              </p:txBody>
            </p:sp>
            <p:sp>
              <p:nvSpPr>
                <p:cNvPr id="149" name="RBContent8">
                  <a:extLst>
                    <a:ext uri="{FF2B5EF4-FFF2-40B4-BE49-F238E27FC236}">
                      <a16:creationId xmlns:a16="http://schemas.microsoft.com/office/drawing/2014/main" id="{D238FB1F-E5F9-4D7C-8611-160DBCE82653}"/>
                    </a:ext>
                  </a:extLst>
                </p:cNvPr>
                <p:cNvSpPr txBox="1"/>
                <p:nvPr/>
              </p:nvSpPr>
              <p:spPr>
                <a:xfrm>
                  <a:off x="742393" y="3885944"/>
                  <a:ext cx="852469" cy="307777"/>
                </a:xfrm>
                <a:prstGeom prst="rect">
                  <a:avLst/>
                </a:prstGeom>
                <a:noFill/>
              </p:spPr>
              <p:txBody>
                <a:bodyPr vert="horz" wrap="square" lIns="0" tIns="0" rIns="0" bIns="0" rtlCol="0">
                  <a:spAutoFit/>
                </a:bodyPr>
                <a:lstStyle/>
                <a:p>
                  <a:r>
                    <a:rPr lang="en-US" sz="1000" b="1" spc="-30" dirty="0">
                      <a:latin typeface="+mj-lt"/>
                    </a:rPr>
                    <a:t>Relevance to </a:t>
                  </a:r>
                  <a:r>
                    <a:rPr lang="en-US" sz="1000" b="1" spc="-30" dirty="0" err="1">
                      <a:latin typeface="+mj-lt"/>
                    </a:rPr>
                    <a:t>youngcart</a:t>
                  </a:r>
                  <a:endParaRPr lang="en-US" sz="1000" b="1" spc="-30" dirty="0">
                    <a:latin typeface="+mj-lt"/>
                  </a:endParaRPr>
                </a:p>
              </p:txBody>
            </p:sp>
            <p:sp>
              <p:nvSpPr>
                <p:cNvPr id="26" name="RBContent26">
                  <a:extLst>
                    <a:ext uri="{FF2B5EF4-FFF2-40B4-BE49-F238E27FC236}">
                      <a16:creationId xmlns:a16="http://schemas.microsoft.com/office/drawing/2014/main" id="{164993D7-B438-4CEF-B04B-093684BCDBE8}"/>
                    </a:ext>
                  </a:extLst>
                </p:cNvPr>
                <p:cNvSpPr txBox="1"/>
                <p:nvPr/>
              </p:nvSpPr>
              <p:spPr>
                <a:xfrm>
                  <a:off x="3130105" y="3996225"/>
                  <a:ext cx="1009791" cy="138499"/>
                </a:xfrm>
                <a:prstGeom prst="rect">
                  <a:avLst/>
                </a:prstGeom>
                <a:noFill/>
              </p:spPr>
              <p:txBody>
                <a:bodyPr vert="horz" wrap="square" lIns="0" tIns="0" rIns="0" bIns="0" rtlCol="0">
                  <a:spAutoFit/>
                </a:bodyPr>
                <a:lstStyle/>
                <a:p>
                  <a:pPr algn="ctr"/>
                  <a:r>
                    <a:rPr lang="en-US" sz="900" b="1" dirty="0">
                      <a:latin typeface="+mj-lt"/>
                    </a:rPr>
                    <a:t>Supporting</a:t>
                  </a:r>
                </a:p>
              </p:txBody>
            </p:sp>
            <p:sp>
              <p:nvSpPr>
                <p:cNvPr id="150" name="RBContent26">
                  <a:extLst>
                    <a:ext uri="{FF2B5EF4-FFF2-40B4-BE49-F238E27FC236}">
                      <a16:creationId xmlns:a16="http://schemas.microsoft.com/office/drawing/2014/main" id="{5C748358-A33B-4DFF-A0BA-F3330BBA9311}"/>
                    </a:ext>
                  </a:extLst>
                </p:cNvPr>
                <p:cNvSpPr txBox="1"/>
                <p:nvPr/>
              </p:nvSpPr>
              <p:spPr>
                <a:xfrm>
                  <a:off x="1829013" y="3998535"/>
                  <a:ext cx="1009791" cy="138499"/>
                </a:xfrm>
                <a:prstGeom prst="rect">
                  <a:avLst/>
                </a:prstGeom>
                <a:noFill/>
              </p:spPr>
              <p:txBody>
                <a:bodyPr vert="horz" wrap="square" lIns="0" tIns="0" rIns="0" bIns="0" rtlCol="0">
                  <a:spAutoFit/>
                </a:bodyPr>
                <a:lstStyle/>
                <a:p>
                  <a:pPr algn="ctr"/>
                  <a:r>
                    <a:rPr lang="en-US" sz="900" b="1" dirty="0">
                      <a:latin typeface="+mj-lt"/>
                    </a:rPr>
                    <a:t>Complimentary</a:t>
                  </a:r>
                </a:p>
              </p:txBody>
            </p:sp>
            <p:sp>
              <p:nvSpPr>
                <p:cNvPr id="151" name="RBContent26">
                  <a:extLst>
                    <a:ext uri="{FF2B5EF4-FFF2-40B4-BE49-F238E27FC236}">
                      <a16:creationId xmlns:a16="http://schemas.microsoft.com/office/drawing/2014/main" id="{6F2E84AF-BFFC-4C4A-B50D-582475D43374}"/>
                    </a:ext>
                  </a:extLst>
                </p:cNvPr>
                <p:cNvSpPr txBox="1"/>
                <p:nvPr/>
              </p:nvSpPr>
              <p:spPr>
                <a:xfrm>
                  <a:off x="4579193" y="3932438"/>
                  <a:ext cx="952199" cy="276999"/>
                </a:xfrm>
                <a:prstGeom prst="rect">
                  <a:avLst/>
                </a:prstGeom>
                <a:noFill/>
              </p:spPr>
              <p:txBody>
                <a:bodyPr vert="horz" wrap="square" lIns="0" tIns="0" rIns="0" bIns="0" rtlCol="0">
                  <a:spAutoFit/>
                </a:bodyPr>
                <a:lstStyle/>
                <a:p>
                  <a:pPr algn="ctr"/>
                  <a:r>
                    <a:rPr lang="en-US" sz="900" b="1" dirty="0">
                      <a:latin typeface="+mj-lt"/>
                    </a:rPr>
                    <a:t>Relevant to customers only</a:t>
                  </a:r>
                </a:p>
              </p:txBody>
            </p:sp>
            <p:sp>
              <p:nvSpPr>
                <p:cNvPr id="152" name="RBContent26">
                  <a:extLst>
                    <a:ext uri="{FF2B5EF4-FFF2-40B4-BE49-F238E27FC236}">
                      <a16:creationId xmlns:a16="http://schemas.microsoft.com/office/drawing/2014/main" id="{44775D77-2758-4850-BD35-0EE5158D93EA}"/>
                    </a:ext>
                  </a:extLst>
                </p:cNvPr>
                <p:cNvSpPr txBox="1"/>
                <p:nvPr/>
              </p:nvSpPr>
              <p:spPr>
                <a:xfrm>
                  <a:off x="6002576" y="3996224"/>
                  <a:ext cx="1009791" cy="138499"/>
                </a:xfrm>
                <a:prstGeom prst="rect">
                  <a:avLst/>
                </a:prstGeom>
                <a:noFill/>
              </p:spPr>
              <p:txBody>
                <a:bodyPr vert="horz" wrap="square" lIns="0" tIns="0" rIns="0" bIns="0" rtlCol="0">
                  <a:spAutoFit/>
                </a:bodyPr>
                <a:lstStyle/>
                <a:p>
                  <a:r>
                    <a:rPr lang="en-US" sz="900" b="1" dirty="0">
                      <a:latin typeface="+mj-lt"/>
                    </a:rPr>
                    <a:t>Low relevance</a:t>
                  </a:r>
                </a:p>
              </p:txBody>
            </p:sp>
            <p:sp>
              <p:nvSpPr>
                <p:cNvPr id="153" name="RBContent26">
                  <a:extLst>
                    <a:ext uri="{FF2B5EF4-FFF2-40B4-BE49-F238E27FC236}">
                      <a16:creationId xmlns:a16="http://schemas.microsoft.com/office/drawing/2014/main" id="{97582340-6609-4371-B215-7D0A99FFA0AF}"/>
                    </a:ext>
                  </a:extLst>
                </p:cNvPr>
                <p:cNvSpPr txBox="1"/>
                <p:nvPr/>
              </p:nvSpPr>
              <p:spPr>
                <a:xfrm>
                  <a:off x="7308957" y="3996223"/>
                  <a:ext cx="1009791" cy="138499"/>
                </a:xfrm>
                <a:prstGeom prst="rect">
                  <a:avLst/>
                </a:prstGeom>
                <a:noFill/>
              </p:spPr>
              <p:txBody>
                <a:bodyPr vert="horz" wrap="square" lIns="0" tIns="0" rIns="0" bIns="0" rtlCol="0">
                  <a:spAutoFit/>
                </a:bodyPr>
                <a:lstStyle/>
                <a:p>
                  <a:r>
                    <a:rPr lang="en-US" sz="900" b="1" dirty="0">
                      <a:latin typeface="+mj-lt"/>
                    </a:rPr>
                    <a:t>Low relevance</a:t>
                  </a:r>
                </a:p>
              </p:txBody>
            </p:sp>
            <p:cxnSp>
              <p:nvCxnSpPr>
                <p:cNvPr id="93" name="Straight Connector 92">
                  <a:extLst>
                    <a:ext uri="{FF2B5EF4-FFF2-40B4-BE49-F238E27FC236}">
                      <a16:creationId xmlns:a16="http://schemas.microsoft.com/office/drawing/2014/main" id="{9E93F390-2949-41DC-88C9-A8454513B463}"/>
                    </a:ext>
                  </a:extLst>
                </p:cNvPr>
                <p:cNvCxnSpPr/>
                <p:nvPr/>
              </p:nvCxnSpPr>
              <p:spPr>
                <a:xfrm>
                  <a:off x="1769780" y="2946153"/>
                  <a:ext cx="1158737"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6A82A00-99F9-4AD2-A51E-9F2B430ABFAA}"/>
                    </a:ext>
                  </a:extLst>
                </p:cNvPr>
                <p:cNvCxnSpPr/>
                <p:nvPr/>
              </p:nvCxnSpPr>
              <p:spPr>
                <a:xfrm>
                  <a:off x="1769780" y="3385709"/>
                  <a:ext cx="1158737"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2550E3F-E1DE-4F6E-BA22-4D1F73D874B7}"/>
                    </a:ext>
                  </a:extLst>
                </p:cNvPr>
                <p:cNvCxnSpPr/>
                <p:nvPr/>
              </p:nvCxnSpPr>
              <p:spPr>
                <a:xfrm>
                  <a:off x="1769780" y="2502727"/>
                  <a:ext cx="1158737"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5C9D73E-CCB4-47B7-A20C-572D13827B7D}"/>
                    </a:ext>
                  </a:extLst>
                </p:cNvPr>
                <p:cNvCxnSpPr/>
                <p:nvPr/>
              </p:nvCxnSpPr>
              <p:spPr>
                <a:xfrm>
                  <a:off x="1769780" y="2081572"/>
                  <a:ext cx="1158737"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1A5C6F1-CD6F-4095-844B-20AFFBE16021}"/>
                    </a:ext>
                  </a:extLst>
                </p:cNvPr>
                <p:cNvCxnSpPr/>
                <p:nvPr/>
              </p:nvCxnSpPr>
              <p:spPr>
                <a:xfrm>
                  <a:off x="1769780" y="3829251"/>
                  <a:ext cx="1158737"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8B06C29-F900-445C-A72B-F5EF4523AE0D}"/>
                    </a:ext>
                  </a:extLst>
                </p:cNvPr>
                <p:cNvCxnSpPr/>
                <p:nvPr/>
              </p:nvCxnSpPr>
              <p:spPr>
                <a:xfrm>
                  <a:off x="3033430" y="2946153"/>
                  <a:ext cx="5413237"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4AC5485-641E-41DD-9F3E-2D82CE7494CF}"/>
                    </a:ext>
                  </a:extLst>
                </p:cNvPr>
                <p:cNvCxnSpPr/>
                <p:nvPr/>
              </p:nvCxnSpPr>
              <p:spPr>
                <a:xfrm>
                  <a:off x="3033430" y="3385709"/>
                  <a:ext cx="5413237"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85C470B-0522-417E-9DEA-480316D39E75}"/>
                    </a:ext>
                  </a:extLst>
                </p:cNvPr>
                <p:cNvCxnSpPr/>
                <p:nvPr/>
              </p:nvCxnSpPr>
              <p:spPr>
                <a:xfrm>
                  <a:off x="3033430" y="2502727"/>
                  <a:ext cx="5413237"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0C68104-EE34-4D55-A2CA-9D1F28F9D504}"/>
                    </a:ext>
                  </a:extLst>
                </p:cNvPr>
                <p:cNvCxnSpPr/>
                <p:nvPr/>
              </p:nvCxnSpPr>
              <p:spPr>
                <a:xfrm>
                  <a:off x="3033430" y="2081572"/>
                  <a:ext cx="5413237"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0E4CDF5-EE7E-48A5-80FB-3A237BEB5EA3}"/>
                    </a:ext>
                  </a:extLst>
                </p:cNvPr>
                <p:cNvCxnSpPr/>
                <p:nvPr/>
              </p:nvCxnSpPr>
              <p:spPr>
                <a:xfrm>
                  <a:off x="3033430" y="3829251"/>
                  <a:ext cx="5413237"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52119" y="1579301"/>
                  <a:ext cx="0" cy="277200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718586" y="1579301"/>
                  <a:ext cx="0" cy="277200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7085053" y="1579301"/>
                  <a:ext cx="0" cy="277200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2987439" y="1579301"/>
                  <a:ext cx="0" cy="277200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719354" y="1579301"/>
                  <a:ext cx="0" cy="277200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0" name="RBContent11">
                  <a:extLst>
                    <a:ext uri="{FF2B5EF4-FFF2-40B4-BE49-F238E27FC236}">
                      <a16:creationId xmlns:a16="http://schemas.microsoft.com/office/drawing/2014/main" id="{94846728-AB41-4125-BF14-1E0E70B47C8B}"/>
                    </a:ext>
                  </a:extLst>
                </p:cNvPr>
                <p:cNvSpPr txBox="1">
                  <a:spLocks/>
                </p:cNvSpPr>
                <p:nvPr/>
              </p:nvSpPr>
              <p:spPr>
                <a:xfrm>
                  <a:off x="4562408" y="3545601"/>
                  <a:ext cx="991790" cy="153888"/>
                </a:xfrm>
                <a:prstGeom prst="rect">
                  <a:avLst/>
                </a:prstGeom>
                <a:noFill/>
              </p:spPr>
              <p:txBody>
                <a:bodyPr vert="horz" wrap="square" lIns="0" tIns="0" rIns="0" bIns="0" rtlCol="0">
                  <a:spAutoFit/>
                </a:bodyPr>
                <a:lstStyle/>
                <a:p>
                  <a:pPr algn="ctr"/>
                  <a:r>
                    <a:rPr lang="en-US" sz="1000" dirty="0">
                      <a:latin typeface="+mj-lt"/>
                    </a:rPr>
                    <a:t>N/A</a:t>
                  </a:r>
                </a:p>
              </p:txBody>
            </p:sp>
            <p:sp>
              <p:nvSpPr>
                <p:cNvPr id="121" name="RBContent11">
                  <a:extLst>
                    <a:ext uri="{FF2B5EF4-FFF2-40B4-BE49-F238E27FC236}">
                      <a16:creationId xmlns:a16="http://schemas.microsoft.com/office/drawing/2014/main" id="{F14749ED-0FD0-4CBC-B188-4627E2C2DD0E}"/>
                    </a:ext>
                  </a:extLst>
                </p:cNvPr>
                <p:cNvSpPr txBox="1"/>
                <p:nvPr/>
              </p:nvSpPr>
              <p:spPr>
                <a:xfrm>
                  <a:off x="3090276" y="3477855"/>
                  <a:ext cx="1179542" cy="276999"/>
                </a:xfrm>
                <a:prstGeom prst="rect">
                  <a:avLst/>
                </a:prstGeom>
                <a:noFill/>
              </p:spPr>
              <p:txBody>
                <a:bodyPr vert="horz" wrap="square" lIns="0" tIns="0" rIns="0" bIns="0" rtlCol="0">
                  <a:spAutoFit/>
                </a:bodyPr>
                <a:lstStyle/>
                <a:p>
                  <a:r>
                    <a:rPr lang="en-US" sz="900" dirty="0">
                      <a:latin typeface="+mj-lt"/>
                    </a:rPr>
                    <a:t>Solution provider (extension to payment)</a:t>
                  </a:r>
                </a:p>
              </p:txBody>
            </p:sp>
          </p:grpSp>
          <p:sp>
            <p:nvSpPr>
              <p:cNvPr id="122" name="Rectangle 121"/>
              <p:cNvSpPr/>
              <p:nvPr/>
            </p:nvSpPr>
            <p:spPr>
              <a:xfrm>
                <a:off x="648269" y="1262147"/>
                <a:ext cx="7959462" cy="2996402"/>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Down Arrow 17"/>
            <p:cNvSpPr/>
            <p:nvPr/>
          </p:nvSpPr>
          <p:spPr>
            <a:xfrm>
              <a:off x="2304187" y="4333164"/>
              <a:ext cx="253995" cy="142198"/>
            </a:xfrm>
            <a:prstGeom prst="downArrow">
              <a:avLst/>
            </a:prstGeom>
            <a:solidFill>
              <a:srgbClr val="DE002B"/>
            </a:solidFill>
            <a:ln>
              <a:solidFill>
                <a:srgbClr val="DE00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23" name="Picture 122" descr="Application&#10;&#10;Description automatically generated">
            <a:extLst>
              <a:ext uri="{FF2B5EF4-FFF2-40B4-BE49-F238E27FC236}">
                <a16:creationId xmlns:a16="http://schemas.microsoft.com/office/drawing/2014/main" id="{E7FECA2C-A037-40CF-BFE3-CD17E8F63E71}"/>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0" y="0"/>
            <a:ext cx="1008011" cy="1093487"/>
          </a:xfrm>
          <a:prstGeom prst="rect">
            <a:avLst/>
          </a:prstGeom>
        </p:spPr>
      </p:pic>
    </p:spTree>
    <p:extLst>
      <p:ext uri="{BB962C8B-B14F-4D97-AF65-F5344CB8AC3E}">
        <p14:creationId xmlns:p14="http://schemas.microsoft.com/office/powerpoint/2010/main" val="14868876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5183&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5&quot;&gt;&lt;elem m_fUsage=&quot;2.62143428086484675532E+00&quot;&gt;&lt;m_msothmcolidx val=&quot;0&quot;/&gt;&lt;m_rgb r=&quot;00&quot; g=&quot;AA&quot; b=&quot;C9&quot;/&gt;&lt;m_nBrightness val=&quot;0&quot;/&gt;&lt;/elem&gt;&lt;elem m_fUsage=&quot;2.33264448026288473415E+00&quot;&gt;&lt;m_msothmcolidx val=&quot;0&quot;/&gt;&lt;m_rgb r=&quot;00&quot; g=&quot;9E&quot; b=&quot;00&quot;/&gt;&lt;m_nBrightness val=&quot;0&quot;/&gt;&lt;/elem&gt;&lt;elem m_fUsage=&quot;1.92095721000000052570E+00&quot;&gt;&lt;m_msothmcolidx val=&quot;0&quot;/&gt;&lt;m_rgb r=&quot;FF&quot; g=&quot;C0&quot; b=&quot;00&quot;/&gt;&lt;m_nBrightness val=&quot;0&quot;/&gt;&lt;/elem&gt;&lt;elem m_fUsage=&quot;1.32729959810354536387E+00&quot;&gt;&lt;m_msothmcolidx val=&quot;0&quot;/&gt;&lt;m_rgb r=&quot;E4&quot; g=&quot;B6&quot; b=&quot;C8&quot;/&gt;&lt;m_nBrightness val=&quot;0&quot;/&gt;&lt;/elem&gt;&lt;elem m_fUsage=&quot;1.00000000000000000000E+00&quot;&gt;&lt;m_msothmcolidx val=&quot;0&quot;/&gt;&lt;m_rgb r=&quot;00&quot; g=&quot;69&quot; b=&quot;91&quot;/&gt;&lt;m_nBrightness val=&quot;0&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o3FqKmv7QhOyHTzMn4TNi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o3FqKmv7QhOyHTzMn4TNi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o3FqKmv7QhOyHTzMn4TNi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o3FqKmv7QhOyHTzMn4TNi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o3FqKmv7QhOyHTzMn4TNi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o3FqKmv7QhOyHTzMn4TNi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KAonrsTPSeCBSIQnSsgLX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SvVZZ_sT0GJ7W9wd0F7G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SvVZZ_sT0GJ7W9wd0F7G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o3FqKmv7QhOyHTzMn4TNi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oOB3A9MrTFC5dbLX1gnos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o3FqKmv7QhOyHTzMn4TNi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o3FqKmv7QhOyHTzMn4TN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LINECOLOR" val="10"/>
</p:tagLst>
</file>

<file path=ppt/tags/tag62.xml><?xml version="1.0" encoding="utf-8"?>
<p:tagLst xmlns:a="http://schemas.openxmlformats.org/drawingml/2006/main" xmlns:r="http://schemas.openxmlformats.org/officeDocument/2006/relationships" xmlns:p="http://schemas.openxmlformats.org/presentationml/2006/main">
  <p:tag name="LINECOLOR" val="10"/>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nRLAEDVDE0G3aVhMoxNeZ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m.xf90HJe0SY7HokgLni1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q8fHfbsSdk.pz_94jrvF5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hvgnHtfILk651G7TeRgFT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o3FqKmv7QhOyHTzMn4TN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o3FqKmv7QhOyHTzMn4TNi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j1kWm0BkQJ.P5LawGk.CJ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wp2XGEF4R8iBZFQQv5dCeA"/>
</p:tagLst>
</file>

<file path=ppt/tags/tag76.xml><?xml version="1.0" encoding="utf-8"?>
<p:tagLst xmlns:a="http://schemas.openxmlformats.org/drawingml/2006/main" xmlns:r="http://schemas.openxmlformats.org/officeDocument/2006/relationships" xmlns:p="http://schemas.openxmlformats.org/presentationml/2006/main">
  <p:tag name="LINECOLOR" val="10"/>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mBf.NIDQRKi_xoT.HD_6D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86Z4kAyfTYa1uooJMbmnH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Pu3k_C9lSZeA16FjzUfkT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kWJ3RmojTmCmB54JszY7D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w5EywEFbTBGjC2P.n63cb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o3FqKmv7QhOyHTzMn4TNi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LINECOLOR" val="10"/>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o3FqKmv7QhOyHTzMn4TNi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GSMA">
  <a:themeElements>
    <a:clrScheme name="GSMA Colours">
      <a:dk1>
        <a:srgbClr val="5C5C5C"/>
      </a:dk1>
      <a:lt1>
        <a:srgbClr val="FFFFFF"/>
      </a:lt1>
      <a:dk2>
        <a:srgbClr val="262626"/>
      </a:dk2>
      <a:lt2>
        <a:srgbClr val="FFFFFF"/>
      </a:lt2>
      <a:accent1>
        <a:srgbClr val="FF0000"/>
      </a:accent1>
      <a:accent2>
        <a:srgbClr val="000000"/>
      </a:accent2>
      <a:accent3>
        <a:srgbClr val="94C0BE"/>
      </a:accent3>
      <a:accent4>
        <a:srgbClr val="878787"/>
      </a:accent4>
      <a:accent5>
        <a:srgbClr val="FF0000"/>
      </a:accent5>
      <a:accent6>
        <a:srgbClr val="000000"/>
      </a:accent6>
      <a:hlink>
        <a:srgbClr val="94C0BE"/>
      </a:hlink>
      <a:folHlink>
        <a:srgbClr val="878787"/>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GSMA">
  <a:themeElements>
    <a:clrScheme name="GSMA Colours">
      <a:dk1>
        <a:srgbClr val="5C5C5C"/>
      </a:dk1>
      <a:lt1>
        <a:srgbClr val="FFFFFF"/>
      </a:lt1>
      <a:dk2>
        <a:srgbClr val="262626"/>
      </a:dk2>
      <a:lt2>
        <a:srgbClr val="FFFFFF"/>
      </a:lt2>
      <a:accent1>
        <a:srgbClr val="FF0000"/>
      </a:accent1>
      <a:accent2>
        <a:srgbClr val="000000"/>
      </a:accent2>
      <a:accent3>
        <a:srgbClr val="94C0BE"/>
      </a:accent3>
      <a:accent4>
        <a:srgbClr val="878787"/>
      </a:accent4>
      <a:accent5>
        <a:srgbClr val="FF0000"/>
      </a:accent5>
      <a:accent6>
        <a:srgbClr val="000000"/>
      </a:accent6>
      <a:hlink>
        <a:srgbClr val="94C0BE"/>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5295</TotalTime>
  <Words>8216</Words>
  <Application>Microsoft Office PowerPoint</Application>
  <PresentationFormat>On-screen Show (16:9)</PresentationFormat>
  <Paragraphs>1308</Paragraphs>
  <Slides>72</Slides>
  <Notes>40</Notes>
  <HiddenSlides>1</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72</vt:i4>
      </vt:variant>
    </vt:vector>
  </HeadingPairs>
  <TitlesOfParts>
    <vt:vector size="82" baseType="lpstr">
      <vt:lpstr>Futura LT Book</vt:lpstr>
      <vt:lpstr>Sketch Rockwell</vt:lpstr>
      <vt:lpstr>Arial</vt:lpstr>
      <vt:lpstr>Arial Narrow</vt:lpstr>
      <vt:lpstr>Calibri</vt:lpstr>
      <vt:lpstr>Times New Roman</vt:lpstr>
      <vt:lpstr>Wingdings</vt:lpstr>
      <vt:lpstr>1_GSMA</vt:lpstr>
      <vt:lpstr>2_GSMA</vt:lpstr>
      <vt:lpstr>think-cell Slide</vt:lpstr>
      <vt:lpstr>Online Marketplace and B2B-centric Services</vt:lpstr>
      <vt:lpstr>General Overview</vt:lpstr>
      <vt:lpstr>Executive summary (1/2)</vt:lpstr>
      <vt:lpstr>Executive summary (1/2)</vt:lpstr>
      <vt:lpstr>Contents</vt:lpstr>
      <vt:lpstr>0. Why launch shop-fas?</vt:lpstr>
      <vt:lpstr>PowerPoint Presentation</vt:lpstr>
      <vt:lpstr>PowerPoint Presentation</vt:lpstr>
      <vt:lpstr>Other routes exist, but youngcart a highly relevant option for shop-fas starting space</vt:lpstr>
      <vt:lpstr>PowerPoint Presentation</vt:lpstr>
      <vt:lpstr>This playbook provides guidelines on how mobile money providers can launch their own online marketplace</vt:lpstr>
      <vt:lpstr>When launching an online marketplace, there are three key questions mobile money providers must address</vt:lpstr>
      <vt:lpstr>1. What do I offer?</vt:lpstr>
      <vt:lpstr>Within an online marketplace, each business line can have distinct and specific requirements</vt:lpstr>
      <vt:lpstr>Leading online marketplaces show by example how they started with a specific offering and diversified later</vt:lpstr>
      <vt:lpstr>2. How do I offer it?</vt:lpstr>
      <vt:lpstr>Several channels may be used to provide customers access to an online marketplace</vt:lpstr>
      <vt:lpstr>A marketplace with multiple products / business lines may be offered either through a ‘super app’ or a suite of apps</vt:lpstr>
      <vt:lpstr>While the concept of a ‘super app’ is appealing, it has been challenging to replicate outside Asia</vt:lpstr>
      <vt:lpstr>3. What is my operational / org model?</vt:lpstr>
      <vt:lpstr>Key roles span across six broad departments for marketplace – critical for launch and on-going operations</vt:lpstr>
      <vt:lpstr>3. What is my operational / org model?</vt:lpstr>
      <vt:lpstr>Your logistics strategy will be defined by the answers to three fundamental questions (and their sub-parts)</vt:lpstr>
      <vt:lpstr>Managing logistics is not straightforward as cases and priorities vary by order; flexibility is key</vt:lpstr>
      <vt:lpstr>Target logistics process need to be defined by marketplace and negotiated with the logistics providers</vt:lpstr>
      <vt:lpstr>Smooth integration and strong tracking are two key technical considerations for efficient logistics</vt:lpstr>
      <vt:lpstr>Mismanagement of key customer interfaces with logistics process can have critical implications</vt:lpstr>
      <vt:lpstr>There is no ‘one size fits all’ model. The cost of the logistics model chosen can vary widely depending on several factors</vt:lpstr>
      <vt:lpstr>There can be multiple ways to manage logistics for an online marketplace; TP led or an acquisition most feasible</vt:lpstr>
      <vt:lpstr>3. What is my operational / org model?</vt:lpstr>
      <vt:lpstr>Marketplace engine connecting all required platforms is at the centre of the technology architecture</vt:lpstr>
      <vt:lpstr>Each business line requires significant customisation, in terms of speed and complexity</vt:lpstr>
      <vt:lpstr>For example, travel booking requires a different technical integration from other business lines</vt:lpstr>
      <vt:lpstr>In addition, two options exist for travel booking – a metasearch engine or an online travel agent</vt:lpstr>
      <vt:lpstr>Pros and cons of a ready-made platform Vs a custom-made platform – Speed to market Vs Scalability</vt:lpstr>
      <vt:lpstr>3. What is my operational / org model?</vt:lpstr>
      <vt:lpstr>Analytics and data are at the very heart of the online marketplace model</vt:lpstr>
      <vt:lpstr>Both Amazon and Flipkart demonstrate how ecommerce players can apply analytics to optimise operations </vt:lpstr>
      <vt:lpstr>Internal data structure and process should support effective capturing, analysis, and reporting of data</vt:lpstr>
      <vt:lpstr>E.g. Flipkart created internal data structure to enable various teams to create own reporting format</vt:lpstr>
      <vt:lpstr>3. What is my operational / org model?</vt:lpstr>
      <vt:lpstr>Other key departments include supply chain, customer support and commercial / product</vt:lpstr>
      <vt:lpstr>Other departments (continued)</vt:lpstr>
      <vt:lpstr>4. Merchant-centric services</vt:lpstr>
      <vt:lpstr>Any marketplace is only as successful as the number of merchants willing to sell on it</vt:lpstr>
      <vt:lpstr>Bundling the offering of telco, mobile money and marketplace can create a compelling merchant proposition</vt:lpstr>
      <vt:lpstr>For example, offering consumer credit on the marketplace would aid merchants and increase revenue by 15%</vt:lpstr>
      <vt:lpstr>Providing escrow service can also significantly boost merchant and consumer trust, particularly in emerging markets</vt:lpstr>
      <vt:lpstr>5. Challenges and risks</vt:lpstr>
      <vt:lpstr>Cultural change, recruitment planning and partners eco-system will still be key remaining challenges</vt:lpstr>
      <vt:lpstr>Other elements must also be well-thought through for the success of an online marketplace</vt:lpstr>
      <vt:lpstr>Despite these challenge and complexities, the prize offered by an online marketplace is worth pursuing</vt:lpstr>
      <vt:lpstr>6. Appendix</vt:lpstr>
      <vt:lpstr>3. What is my operational / org model?</vt:lpstr>
      <vt:lpstr>1. How do I select the right business line(s) to  focus on for my online marketplace?</vt:lpstr>
      <vt:lpstr>2. What channel(s) should I choose to provide customers access to my online marketplace?</vt:lpstr>
      <vt:lpstr>3. What logistics model (in terms of ownership, cost, process flow) has best fit with my online marketplace?</vt:lpstr>
      <vt:lpstr>4. What kind of technical platform is right for my online marketplace?</vt:lpstr>
      <vt:lpstr>5. Do I have the right analytics team, processes and infrastructure in place to support my online marketplace?</vt:lpstr>
      <vt:lpstr>6. Am I ready for all the other relevant topics on the market place?</vt:lpstr>
      <vt:lpstr>3. What is my operational / org model?</vt:lpstr>
      <vt:lpstr>Departmental overview: Supply chain (1/2)</vt:lpstr>
      <vt:lpstr>Departmental overview: Supply chain (2/2)</vt:lpstr>
      <vt:lpstr>Departmental overview: Technology (1/3)</vt:lpstr>
      <vt:lpstr>Departmental overview: Technology (2/3)</vt:lpstr>
      <vt:lpstr>Departmental overview: Technology (3/3)</vt:lpstr>
      <vt:lpstr>Departmental overview: Commercial/ product (1/2)</vt:lpstr>
      <vt:lpstr>Departmental overview: Commercial/ product (2/2)</vt:lpstr>
      <vt:lpstr>Departmental overview – Analytics (1/3)</vt:lpstr>
      <vt:lpstr>Departmental overview – Analytics (2/3)</vt:lpstr>
      <vt:lpstr>Departmental overview – Analytics (3/3)</vt:lpstr>
      <vt:lpstr>Departmental overview – Customer experience/ customer support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Annie Ramos</dc:creator>
  <cp:lastModifiedBy>Anyass Suleman</cp:lastModifiedBy>
  <cp:revision>970</cp:revision>
  <cp:lastPrinted>2019-01-29T15:41:23Z</cp:lastPrinted>
  <dcterms:created xsi:type="dcterms:W3CDTF">2015-08-18T07:33:33Z</dcterms:created>
  <dcterms:modified xsi:type="dcterms:W3CDTF">2021-06-25T04:43:07Z</dcterms:modified>
</cp:coreProperties>
</file>